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1" r:id="rId2"/>
  </p:sldMasterIdLst>
  <p:sldIdLst>
    <p:sldId id="256" r:id="rId3"/>
    <p:sldId id="276" r:id="rId4"/>
    <p:sldId id="284" r:id="rId5"/>
    <p:sldId id="282" r:id="rId6"/>
    <p:sldId id="285" r:id="rId7"/>
    <p:sldId id="286" r:id="rId8"/>
    <p:sldId id="277" r:id="rId9"/>
    <p:sldId id="274" r:id="rId10"/>
    <p:sldId id="273" r:id="rId11"/>
    <p:sldId id="291" r:id="rId12"/>
    <p:sldId id="296" r:id="rId13"/>
    <p:sldId id="287" r:id="rId14"/>
    <p:sldId id="288" r:id="rId15"/>
    <p:sldId id="289" r:id="rId16"/>
    <p:sldId id="297" r:id="rId17"/>
    <p:sldId id="290" r:id="rId18"/>
    <p:sldId id="281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le Cameron" initials="MC" lastIdx="1" clrIdx="0">
    <p:extLst>
      <p:ext uri="{19B8F6BF-5375-455C-9EA6-DF929625EA0E}">
        <p15:presenceInfo xmlns:p15="http://schemas.microsoft.com/office/powerpoint/2012/main" userId="S-1-5-21-1366901343-1712286707-620655208-62128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5/7/2018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 bwMode="hidden">
          <a:xfrm>
            <a:off x="686943" y="0"/>
            <a:ext cx="5383530" cy="594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1000" sy="101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56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4020-EAAB-4E36-8532-04C08CBCE9E1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700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4020-EAAB-4E36-8532-04C08CBCE9E1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009278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4020-EAAB-4E36-8532-04C08CBCE9E1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90096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4020-EAAB-4E36-8532-04C08CBCE9E1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775821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4020-EAAB-4E36-8532-04C08CBCE9E1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91141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389C-FACC-452B-B4C1-3BD186F45CB8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78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E844-3C76-42C8-BBA9-088C96A067BA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99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hidden">
          <a:xfrm>
            <a:off x="1" y="1676400"/>
            <a:ext cx="6985262" cy="4267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1000" sy="101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2212848"/>
            <a:ext cx="4663440" cy="2862262"/>
          </a:xfrm>
        </p:spPr>
        <p:txBody>
          <a:bodyPr anchor="b"/>
          <a:lstStyle>
            <a:lvl1pPr>
              <a:lnSpc>
                <a:spcPct val="80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5120640"/>
            <a:ext cx="4663440" cy="4572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735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hidden">
          <a:xfrm>
            <a:off x="1" y="1676400"/>
            <a:ext cx="6985262" cy="4267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1000" sy="101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2212848"/>
            <a:ext cx="4663440" cy="2862262"/>
          </a:xfrm>
        </p:spPr>
        <p:txBody>
          <a:bodyPr anchor="b"/>
          <a:lstStyle>
            <a:lvl1pPr>
              <a:lnSpc>
                <a:spcPct val="8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5120640"/>
            <a:ext cx="4663440" cy="4572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396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9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594C-40D9-4922-A63A-E4D7E3C24D49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60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76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44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3941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868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06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785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90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687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588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878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5/7/2018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 bwMode="hidden">
          <a:xfrm>
            <a:off x="1" y="1676400"/>
            <a:ext cx="6985262" cy="4267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1000" sy="101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90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62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26659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8053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873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2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D855-A872-4272-B880-39A488A710E7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96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ACA8F-D5ED-4B90-A100-0BDC54A645DF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01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9CD98-8566-471F-B6F9-93E04967ED47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2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5E6A-2086-4CB2-B79F-96593439A0AC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4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8B26-E0E7-401D-95E5-683ED06BF9AD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 bwMode="hidden">
          <a:xfrm>
            <a:off x="3657600" y="0"/>
            <a:ext cx="5486400" cy="68562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25400" dir="10800000" algn="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99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8EC7-2C19-4F74-B285-CE160F4A579A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00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D4020-EAAB-4E36-8532-04C08CBCE9E1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5/7/2018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31375A4-56A4-47D6-9801-1991572033F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 bwMode="hidden">
          <a:xfrm>
            <a:off x="0" y="5980364"/>
            <a:ext cx="9141714" cy="4521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25400" dir="5400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 bwMode="hidden">
          <a:xfrm>
            <a:off x="1143" y="214607"/>
            <a:ext cx="9141714" cy="4521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25400" dir="16200000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 bwMode="hidden">
          <a:xfrm>
            <a:off x="1143" y="214604"/>
            <a:ext cx="9141714" cy="6217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939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AFFD2-0200-4EED-8282-D50F89DD77AA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3E924E-3C8F-441B-84E2-AC232C91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 smtClean="0">
                <a:solidFill>
                  <a:schemeClr val="accent2"/>
                </a:solidFill>
              </a:rPr>
              <a:t>Clinical </a:t>
            </a:r>
            <a:r>
              <a:rPr lang="en-US" sz="3600" dirty="0">
                <a:solidFill>
                  <a:schemeClr val="accent2"/>
                </a:solidFill>
              </a:rPr>
              <a:t>Cannabis Interprofessional Education: Program Development and Provider </a:t>
            </a:r>
            <a:r>
              <a:rPr lang="en-US" sz="3600" dirty="0" smtClean="0">
                <a:solidFill>
                  <a:schemeClr val="accent2"/>
                </a:solidFill>
              </a:rPr>
              <a:t>Knowledge</a:t>
            </a:r>
            <a:r>
              <a:rPr lang="en-US" sz="4400" dirty="0" smtClean="0">
                <a:solidFill>
                  <a:schemeClr val="accent2"/>
                </a:solidFill>
              </a:rPr>
              <a:t/>
            </a:r>
            <a:br>
              <a:rPr lang="en-US" sz="4400" dirty="0" smtClean="0">
                <a:solidFill>
                  <a:schemeClr val="accent2"/>
                </a:solidFill>
              </a:rPr>
            </a:br>
            <a:r>
              <a:rPr lang="en-US" dirty="0">
                <a:solidFill>
                  <a:schemeClr val="accent2"/>
                </a:solidFill>
              </a:rPr>
              <a:t/>
            </a:r>
            <a:br>
              <a:rPr lang="en-US" dirty="0">
                <a:solidFill>
                  <a:schemeClr val="accent2"/>
                </a:solidFill>
              </a:rPr>
            </a:br>
            <a:r>
              <a:rPr lang="en-US" sz="2700" dirty="0">
                <a:solidFill>
                  <a:schemeClr val="accent2"/>
                </a:solidFill>
              </a:rPr>
              <a:t>Cameron, M.H. </a:t>
            </a:r>
            <a:r>
              <a:rPr lang="en-US" sz="2700" baseline="30000" dirty="0">
                <a:solidFill>
                  <a:schemeClr val="accent2"/>
                </a:solidFill>
              </a:rPr>
              <a:t>1,2</a:t>
            </a:r>
            <a:r>
              <a:rPr lang="en-US" sz="2700" dirty="0">
                <a:solidFill>
                  <a:schemeClr val="accent2"/>
                </a:solidFill>
              </a:rPr>
              <a:t> &amp; Jones, K.D.</a:t>
            </a:r>
            <a:r>
              <a:rPr lang="en-US" sz="2700" baseline="30000" dirty="0">
                <a:solidFill>
                  <a:schemeClr val="accent2"/>
                </a:solidFill>
              </a:rPr>
              <a:t>3,4</a:t>
            </a:r>
            <a:endParaRPr lang="en-US" sz="3100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1. VA Portland Health Care System, MS Center of Excellence West, Portland, Oregon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2. Oregon Health &amp; Science University, Department of Neurology, Portland, Oregon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3. Oregon Health &amp; Science University, School of Nursing, Portland, Oregon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4. Oregon Health &amp; Science University, Department of Anesthesiology &amp; Perioperative Medicine, Portland, Oregon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369" y="327025"/>
            <a:ext cx="1240815" cy="123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0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982" y="309277"/>
            <a:ext cx="4721018" cy="3146058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3" y="3455335"/>
            <a:ext cx="5008581" cy="3336967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87" y="309278"/>
            <a:ext cx="4721575" cy="314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43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092" y="3713691"/>
            <a:ext cx="4719412" cy="3144309"/>
          </a:xfrm>
          <a:prstGeom prst="rect">
            <a:avLst/>
          </a:prstGeom>
        </p:spPr>
      </p:pic>
      <p:pic>
        <p:nvPicPr>
          <p:cNvPr id="2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92" y="581881"/>
            <a:ext cx="5531437" cy="368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48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Results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05713"/>
            <a:ext cx="6986955" cy="388077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Attendance</a:t>
            </a:r>
            <a:endParaRPr lang="en-US" dirty="0"/>
          </a:p>
          <a:p>
            <a:r>
              <a:rPr lang="en-US" dirty="0"/>
              <a:t>Total professional attendance at this program was 138, with the majority (102) being medical prescribers (MD, DO, NP or PA). Additionally, 12 exhibitor representatives attended the scientific session for a total attendance of 150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701122"/>
              </p:ext>
            </p:extLst>
          </p:nvPr>
        </p:nvGraphicFramePr>
        <p:xfrm>
          <a:off x="1062892" y="3149330"/>
          <a:ext cx="5720862" cy="2933269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143020"/>
                <a:gridCol w="810826"/>
                <a:gridCol w="2078893"/>
                <a:gridCol w="940765"/>
                <a:gridCol w="747358"/>
              </a:tblGrid>
              <a:tr h="4165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Oregon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109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72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165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Washington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DO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165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Colorado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NP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18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165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Maryland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PA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165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Idaho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165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California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Other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339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PT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31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Knowledge pre/post test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036"/>
            <a:ext cx="6986955" cy="3880773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Pre-test score means</a:t>
            </a:r>
          </a:p>
          <a:p>
            <a:pPr marL="0" indent="0">
              <a:buNone/>
            </a:pPr>
            <a:r>
              <a:rPr lang="en-US" sz="2000" dirty="0" smtClean="0"/>
              <a:t>56% (57% median; 10%-89% range)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Post-test score means</a:t>
            </a:r>
          </a:p>
          <a:p>
            <a:pPr marL="0" indent="0">
              <a:buNone/>
            </a:pPr>
            <a:r>
              <a:rPr lang="en-US" sz="2000" dirty="0" smtClean="0"/>
              <a:t>84% (84% median; 36%-100% range)</a:t>
            </a:r>
            <a:endParaRPr lang="en-US" sz="2000" dirty="0"/>
          </a:p>
          <a:p>
            <a:endParaRPr lang="en-US" dirty="0" smtClean="0"/>
          </a:p>
          <a:p>
            <a:r>
              <a:rPr lang="en-US" sz="2000" dirty="0" smtClean="0"/>
              <a:t>Similar for all attendee </a:t>
            </a:r>
            <a:r>
              <a:rPr lang="en-US" sz="2000" dirty="0" smtClean="0"/>
              <a:t>professions</a:t>
            </a:r>
          </a:p>
          <a:p>
            <a:endParaRPr lang="en-US" sz="2000" dirty="0" smtClean="0"/>
          </a:p>
          <a:p>
            <a:r>
              <a:rPr lang="en-US" sz="2000" dirty="0" smtClean="0"/>
              <a:t>Most improvement: childhood epilepsy, insomnia and safety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6712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522" y="382954"/>
            <a:ext cx="6347713" cy="13208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Course evaluation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906" y="1191481"/>
            <a:ext cx="7330832" cy="4815380"/>
          </a:xfrm>
        </p:spPr>
        <p:txBody>
          <a:bodyPr>
            <a:noAutofit/>
          </a:bodyPr>
          <a:lstStyle/>
          <a:p>
            <a:pPr>
              <a:spcBef>
                <a:spcPts val="500"/>
              </a:spcBef>
            </a:pPr>
            <a:r>
              <a:rPr lang="en-US" sz="1400" b="1" dirty="0" smtClean="0"/>
              <a:t>Speaker ratings 4.65/5 (5=excellent, 1=poor)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1400" b="1" dirty="0" smtClean="0">
                <a:solidFill>
                  <a:srgbClr val="FF0000"/>
                </a:solidFill>
              </a:rPr>
              <a:t>What new clinically-relevant information or strategies did you learn? </a:t>
            </a:r>
          </a:p>
          <a:p>
            <a:pPr lvl="0">
              <a:spcBef>
                <a:spcPts val="500"/>
              </a:spcBef>
            </a:pPr>
            <a:r>
              <a:rPr lang="en-US" sz="1400" dirty="0"/>
              <a:t>Tons! I feel much more prepared to answer my patients questions with real </a:t>
            </a:r>
            <a:r>
              <a:rPr lang="en-US" sz="1400" dirty="0" smtClean="0"/>
              <a:t>data</a:t>
            </a:r>
          </a:p>
          <a:p>
            <a:pPr lvl="0">
              <a:spcBef>
                <a:spcPts val="500"/>
              </a:spcBef>
            </a:pPr>
            <a:r>
              <a:rPr lang="en-US" sz="1400" dirty="0" smtClean="0"/>
              <a:t>Be </a:t>
            </a:r>
            <a:r>
              <a:rPr lang="en-US" sz="1400" dirty="0"/>
              <a:t>able to discuss the issues better with patients and staff</a:t>
            </a:r>
          </a:p>
          <a:p>
            <a:pPr lvl="0">
              <a:spcBef>
                <a:spcPts val="500"/>
              </a:spcBef>
            </a:pPr>
            <a:r>
              <a:rPr lang="en-US" sz="1400" dirty="0"/>
              <a:t>Learned more about what preparations my patients encounter at </a:t>
            </a:r>
            <a:r>
              <a:rPr lang="en-US" sz="1400" dirty="0" smtClean="0"/>
              <a:t>pharmacies/dispensaries</a:t>
            </a:r>
          </a:p>
          <a:p>
            <a:pPr lvl="0">
              <a:spcBef>
                <a:spcPts val="500"/>
              </a:spcBef>
            </a:pPr>
            <a:r>
              <a:rPr lang="en-US" sz="1400" dirty="0" smtClean="0"/>
              <a:t>Clearer </a:t>
            </a:r>
            <a:r>
              <a:rPr lang="en-US" sz="1400" dirty="0"/>
              <a:t>understanding of the state of science </a:t>
            </a:r>
          </a:p>
          <a:p>
            <a:pPr lvl="0">
              <a:spcBef>
                <a:spcPts val="500"/>
              </a:spcBef>
            </a:pPr>
            <a:r>
              <a:rPr lang="en-US" sz="1400" dirty="0" smtClean="0"/>
              <a:t>What </a:t>
            </a:r>
            <a:r>
              <a:rPr lang="en-US" sz="1400" dirty="0"/>
              <a:t>to ask and watch for– use, drug abuse, side effects,</a:t>
            </a:r>
          </a:p>
          <a:p>
            <a:pPr lvl="0">
              <a:spcBef>
                <a:spcPts val="500"/>
              </a:spcBef>
            </a:pPr>
            <a:r>
              <a:rPr lang="en-US" sz="1400" dirty="0"/>
              <a:t>More aware of available research, or lack thereof </a:t>
            </a:r>
          </a:p>
          <a:p>
            <a:pPr lvl="0">
              <a:spcBef>
                <a:spcPts val="500"/>
              </a:spcBef>
            </a:pPr>
            <a:r>
              <a:rPr lang="en-US" sz="1400" dirty="0"/>
              <a:t>Interactions with medications and cannabis </a:t>
            </a:r>
          </a:p>
          <a:p>
            <a:pPr lvl="0">
              <a:spcBef>
                <a:spcPts val="500"/>
              </a:spcBef>
            </a:pPr>
            <a:r>
              <a:rPr lang="en-US" sz="1400" dirty="0"/>
              <a:t>CBD in epilepsy and MS</a:t>
            </a:r>
          </a:p>
          <a:p>
            <a:pPr lvl="0">
              <a:spcBef>
                <a:spcPts val="500"/>
              </a:spcBef>
            </a:pPr>
            <a:r>
              <a:rPr lang="en-US" sz="1400" dirty="0"/>
              <a:t>Can site some studies of pharmaceutical based findings </a:t>
            </a:r>
          </a:p>
          <a:p>
            <a:pPr lvl="0">
              <a:spcBef>
                <a:spcPts val="500"/>
              </a:spcBef>
            </a:pPr>
            <a:r>
              <a:rPr lang="en-US" sz="1400" dirty="0" smtClean="0"/>
              <a:t>The </a:t>
            </a:r>
            <a:r>
              <a:rPr lang="en-US" sz="1400" dirty="0"/>
              <a:t>populations that might be helped/harmed by cannabis </a:t>
            </a:r>
          </a:p>
          <a:p>
            <a:pPr lvl="0">
              <a:spcBef>
                <a:spcPts val="500"/>
              </a:spcBef>
            </a:pPr>
            <a:r>
              <a:rPr lang="en-US" sz="1400" dirty="0" smtClean="0"/>
              <a:t>More </a:t>
            </a:r>
            <a:r>
              <a:rPr lang="en-US" sz="1400" dirty="0"/>
              <a:t>knowledge regarding potential benefits/harms for some chronic pain </a:t>
            </a:r>
            <a:r>
              <a:rPr lang="en-US" sz="1400" dirty="0" smtClean="0"/>
              <a:t>conditions</a:t>
            </a:r>
          </a:p>
          <a:p>
            <a:pPr lvl="0">
              <a:spcBef>
                <a:spcPts val="500"/>
              </a:spcBef>
            </a:pPr>
            <a:r>
              <a:rPr lang="en-US" sz="1400" dirty="0" smtClean="0"/>
              <a:t>I </a:t>
            </a:r>
            <a:r>
              <a:rPr lang="en-US" sz="1400" dirty="0"/>
              <a:t>am better equipped to convey the truth about what we do and do not know regarding cannabinoids and their place in current western medicine,  and I understand better the differences between CBD and </a:t>
            </a:r>
            <a:r>
              <a:rPr lang="en-US" sz="1400" dirty="0" smtClean="0"/>
              <a:t>THC</a:t>
            </a:r>
          </a:p>
          <a:p>
            <a:pPr lvl="0">
              <a:spcBef>
                <a:spcPts val="500"/>
              </a:spcBef>
            </a:pPr>
            <a:endParaRPr lang="en-US" sz="1400" dirty="0"/>
          </a:p>
          <a:p>
            <a:pPr lvl="0">
              <a:spcBef>
                <a:spcPts val="5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Requested more regarding CBD and common terminology</a:t>
            </a:r>
            <a:endParaRPr lang="en-US" sz="1400" dirty="0"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</a:pP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161271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Summary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036"/>
            <a:ext cx="6986955" cy="3880773"/>
          </a:xfrm>
        </p:spPr>
        <p:txBody>
          <a:bodyPr/>
          <a:lstStyle/>
          <a:p>
            <a:r>
              <a:rPr lang="en-US" dirty="0" smtClean="0"/>
              <a:t>We successfully developed and held an </a:t>
            </a:r>
            <a:r>
              <a:rPr lang="en-US" dirty="0"/>
              <a:t>interprofessional clinical cannabis education program </a:t>
            </a:r>
            <a:r>
              <a:rPr lang="en-US" dirty="0" smtClean="0"/>
              <a:t>in </a:t>
            </a:r>
            <a:r>
              <a:rPr lang="en-US" dirty="0"/>
              <a:t>Oregon. </a:t>
            </a:r>
            <a:endParaRPr lang="en-US" dirty="0" smtClean="0"/>
          </a:p>
          <a:p>
            <a:r>
              <a:rPr lang="en-US" dirty="0" smtClean="0"/>
              <a:t>This program was well attended by a wide range of providers.</a:t>
            </a:r>
          </a:p>
          <a:p>
            <a:r>
              <a:rPr lang="en-US" dirty="0" smtClean="0"/>
              <a:t>This program was well received and increased clinically-applicable knowledge.</a:t>
            </a:r>
          </a:p>
        </p:txBody>
      </p:sp>
    </p:spTree>
    <p:extLst>
      <p:ext uri="{BB962C8B-B14F-4D97-AF65-F5344CB8AC3E}">
        <p14:creationId xmlns:p14="http://schemas.microsoft.com/office/powerpoint/2010/main" val="96734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036"/>
            <a:ext cx="6986955" cy="3880773"/>
          </a:xfrm>
        </p:spPr>
        <p:txBody>
          <a:bodyPr/>
          <a:lstStyle/>
          <a:p>
            <a:r>
              <a:rPr lang="en-US" dirty="0" smtClean="0"/>
              <a:t>$12,525 expenses</a:t>
            </a:r>
          </a:p>
          <a:p>
            <a:r>
              <a:rPr lang="en-US" dirty="0" smtClean="0"/>
              <a:t>$25,000 income</a:t>
            </a:r>
          </a:p>
          <a:p>
            <a:endParaRPr lang="en-US" dirty="0"/>
          </a:p>
          <a:p>
            <a:r>
              <a:rPr lang="en-US" dirty="0" smtClean="0"/>
              <a:t>Bigger ticket items: CME $3,208, program development: faculty and staff time 4,600</a:t>
            </a:r>
          </a:p>
        </p:txBody>
      </p:sp>
    </p:spTree>
    <p:extLst>
      <p:ext uri="{BB962C8B-B14F-4D97-AF65-F5344CB8AC3E}">
        <p14:creationId xmlns:p14="http://schemas.microsoft.com/office/powerpoint/2010/main" val="12584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support!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383" y="1543175"/>
            <a:ext cx="6619631" cy="469350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Greenwich Biosciences – unrestricted educational grant</a:t>
            </a:r>
          </a:p>
          <a:p>
            <a:r>
              <a:rPr lang="en-US" dirty="0" smtClean="0"/>
              <a:t>EXHIBITORS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2"/>
                </a:solidFill>
              </a:rPr>
              <a:t>SILVER LEVEL</a:t>
            </a:r>
          </a:p>
          <a:p>
            <a:pPr lvl="1"/>
            <a:r>
              <a:rPr lang="en-US" dirty="0" smtClean="0"/>
              <a:t>Siskiyou </a:t>
            </a:r>
            <a:r>
              <a:rPr lang="en-US" dirty="0" err="1" smtClean="0"/>
              <a:t>Sungrown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BRONZE LEVEL</a:t>
            </a:r>
          </a:p>
          <a:p>
            <a:pPr lvl="1"/>
            <a:r>
              <a:rPr lang="en-US" dirty="0" smtClean="0"/>
              <a:t>Empower Body Products</a:t>
            </a:r>
          </a:p>
          <a:p>
            <a:pPr lvl="1"/>
            <a:r>
              <a:rPr lang="en-US" dirty="0" smtClean="0"/>
              <a:t>Farma</a:t>
            </a:r>
          </a:p>
          <a:p>
            <a:pPr lvl="1"/>
            <a:r>
              <a:rPr lang="en-US" dirty="0" smtClean="0"/>
              <a:t>Gnome Grown</a:t>
            </a:r>
          </a:p>
          <a:p>
            <a:pPr lvl="1"/>
            <a:r>
              <a:rPr lang="en-US" dirty="0" smtClean="0"/>
              <a:t>Golden Brands</a:t>
            </a:r>
          </a:p>
          <a:p>
            <a:pPr lvl="1"/>
            <a:r>
              <a:rPr lang="en-US" dirty="0" smtClean="0"/>
              <a:t>Gr</a:t>
            </a:r>
            <a:r>
              <a:rPr lang="el-GR" dirty="0" smtClean="0"/>
              <a:t>ὄ</a:t>
            </a:r>
            <a:r>
              <a:rPr lang="en-US" dirty="0" smtClean="0"/>
              <a:t>n Chocolate</a:t>
            </a:r>
          </a:p>
          <a:p>
            <a:pPr lvl="1"/>
            <a:r>
              <a:rPr lang="en-US" dirty="0" smtClean="0"/>
              <a:t>Little House Food</a:t>
            </a:r>
          </a:p>
          <a:p>
            <a:pPr lvl="1"/>
            <a:r>
              <a:rPr lang="en-US" dirty="0" smtClean="0"/>
              <a:t>Luminous botanicals</a:t>
            </a:r>
          </a:p>
          <a:p>
            <a:pPr lvl="1"/>
            <a:r>
              <a:rPr lang="en-US" dirty="0" smtClean="0"/>
              <a:t>Panacea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65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51693"/>
            <a:ext cx="6347713" cy="1320800"/>
          </a:xfrm>
        </p:spPr>
        <p:txBody>
          <a:bodyPr/>
          <a:lstStyle/>
          <a:p>
            <a:r>
              <a:rPr lang="en-US" dirty="0"/>
              <a:t>Oregon Medical Board, (OMB) </a:t>
            </a:r>
            <a:r>
              <a:rPr lang="en-US" sz="3600" dirty="0"/>
              <a:t>April 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604" y="1672493"/>
            <a:ext cx="7976088" cy="459044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 physician who recommends the medical use of marijuana should complete </a:t>
            </a:r>
            <a:r>
              <a:rPr lang="en-US" sz="2100" i="1" dirty="0">
                <a:latin typeface="Arial" panose="020B0604020202020204" pitchFamily="34" charset="0"/>
                <a:cs typeface="Arial" panose="020B0604020202020204" pitchFamily="34" charset="0"/>
              </a:rPr>
              <a:t>a minimum of three hours of category 1 continuing medical education related to medical marijuana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Ideally, this should be </a:t>
            </a:r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before the physician begins making recommendations for the medical use of marijuana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to patients. </a:t>
            </a:r>
          </a:p>
          <a:p>
            <a:pPr>
              <a:lnSpc>
                <a:spcPct val="12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Such a program should explain the proper use of marijuana, including the endo-cannabinoid system, pharmacology and effects of marijuana (e.g., distinction between cannabidiol [CBD] and tetrahydrocannabinol [THC]; methods of administration; and potential side effects or risks). </a:t>
            </a:r>
          </a:p>
        </p:txBody>
      </p:sp>
    </p:spTree>
    <p:extLst>
      <p:ext uri="{BB962C8B-B14F-4D97-AF65-F5344CB8AC3E}">
        <p14:creationId xmlns:p14="http://schemas.microsoft.com/office/powerpoint/2010/main" val="2363144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64652"/>
            <a:ext cx="6347713" cy="1320800"/>
          </a:xfrm>
        </p:spPr>
        <p:txBody>
          <a:bodyPr/>
          <a:lstStyle/>
          <a:p>
            <a:r>
              <a:rPr lang="en-US" dirty="0"/>
              <a:t>Oregon Medical Board, (OMB) </a:t>
            </a:r>
            <a:r>
              <a:rPr lang="en-US" sz="3600" dirty="0"/>
              <a:t>April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122" y="1785452"/>
            <a:ext cx="7432432" cy="388077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Physicians who recommend marijuana should closely follow the emerging evidence on the use of marijuana for therapeutic purposes and adopt consistent best practices.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Physicians recommending marijuana for minors also should be keenly aware and up-to-date on the peer-reviewed literature regarding the effects of THC on children and young adults’ developing brains.</a:t>
            </a:r>
          </a:p>
          <a:p>
            <a:r>
              <a:rPr lang="en-US" sz="2400" dirty="0"/>
              <a:t>http://www.oregon.gov/omb/Topics-of-Interest/Pages/Medical-Marijuana.aspx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Disclosures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036"/>
            <a:ext cx="6986955" cy="3880773"/>
          </a:xfrm>
        </p:spPr>
        <p:txBody>
          <a:bodyPr/>
          <a:lstStyle/>
          <a:p>
            <a:r>
              <a:rPr lang="en-US" dirty="0" smtClean="0"/>
              <a:t>Dr. Jones and Dr. Cameron have no relevant disclosures.</a:t>
            </a:r>
          </a:p>
        </p:txBody>
      </p:sp>
    </p:spTree>
    <p:extLst>
      <p:ext uri="{BB962C8B-B14F-4D97-AF65-F5344CB8AC3E}">
        <p14:creationId xmlns:p14="http://schemas.microsoft.com/office/powerpoint/2010/main" val="306210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Background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036"/>
            <a:ext cx="6986955" cy="3880773"/>
          </a:xfrm>
        </p:spPr>
        <p:txBody>
          <a:bodyPr/>
          <a:lstStyle/>
          <a:p>
            <a:r>
              <a:rPr lang="en-US" dirty="0" smtClean="0"/>
              <a:t>Although federally prohibited (Schedule 1), clinical </a:t>
            </a:r>
            <a:r>
              <a:rPr lang="en-US" dirty="0"/>
              <a:t>cannabis, sometimes called medical marijuana, has been approved in </a:t>
            </a:r>
            <a:r>
              <a:rPr lang="en-US" dirty="0" smtClean="0"/>
              <a:t>29 </a:t>
            </a:r>
            <a:r>
              <a:rPr lang="en-US" dirty="0"/>
              <a:t>states and the District of Columbia, with many other states considering approval in </a:t>
            </a:r>
            <a:r>
              <a:rPr lang="en-US" dirty="0" smtClean="0"/>
              <a:t>2018/19.</a:t>
            </a:r>
            <a:r>
              <a:rPr lang="en-US" dirty="0"/>
              <a:t>  </a:t>
            </a:r>
            <a:endParaRPr lang="en-US" dirty="0" smtClean="0"/>
          </a:p>
          <a:p>
            <a:r>
              <a:rPr lang="en-US" dirty="0" smtClean="0"/>
              <a:t>Clinical </a:t>
            </a:r>
            <a:r>
              <a:rPr lang="en-US" dirty="0"/>
              <a:t>cannabis has been shown to </a:t>
            </a:r>
            <a:r>
              <a:rPr lang="en-US" dirty="0" smtClean="0"/>
              <a:t>have a range of clinical effects, including improving </a:t>
            </a:r>
            <a:r>
              <a:rPr lang="en-US" dirty="0"/>
              <a:t>multiple sclerosis (MS) related symptoms of spasticity and pain. </a:t>
            </a:r>
            <a:endParaRPr lang="en-US" dirty="0" smtClean="0"/>
          </a:p>
          <a:p>
            <a:r>
              <a:rPr lang="en-US" dirty="0" smtClean="0"/>
              <a:t>Providers </a:t>
            </a:r>
            <a:r>
              <a:rPr lang="en-US" dirty="0"/>
              <a:t>who care for patients with MS have little education regarding potential benefits and risks. </a:t>
            </a:r>
            <a:endParaRPr lang="en-US" dirty="0" smtClean="0"/>
          </a:p>
          <a:p>
            <a:r>
              <a:rPr lang="en-US" dirty="0" smtClean="0"/>
              <a:t>Continuing education on this topic is recommended but little is available.</a:t>
            </a:r>
          </a:p>
        </p:txBody>
      </p:sp>
    </p:spTree>
    <p:extLst>
      <p:ext uri="{BB962C8B-B14F-4D97-AF65-F5344CB8AC3E}">
        <p14:creationId xmlns:p14="http://schemas.microsoft.com/office/powerpoint/2010/main" val="37232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82" y="883139"/>
            <a:ext cx="6944664" cy="509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00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Objectives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036"/>
            <a:ext cx="6986955" cy="3880773"/>
          </a:xfrm>
        </p:spPr>
        <p:txBody>
          <a:bodyPr/>
          <a:lstStyle/>
          <a:p>
            <a:r>
              <a:rPr lang="en-US" dirty="0" smtClean="0"/>
              <a:t>Describe </a:t>
            </a:r>
            <a:r>
              <a:rPr lang="en-US" dirty="0"/>
              <a:t>the development of an interprofessional clinical cannabis education program recently launched in Oregon. </a:t>
            </a:r>
            <a:endParaRPr lang="en-US" dirty="0" smtClean="0"/>
          </a:p>
          <a:p>
            <a:r>
              <a:rPr lang="en-US" dirty="0" smtClean="0"/>
              <a:t>Present </a:t>
            </a:r>
            <a:r>
              <a:rPr lang="en-US" dirty="0"/>
              <a:t>original data about provider knowledge of clinical cannabis.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210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Methods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036"/>
            <a:ext cx="6986955" cy="3880773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2017, an interprofessional team consisting of neurology, physical therapy, pharmacy, and nursing, identified an unmet need for clinical cannabis education. </a:t>
            </a:r>
            <a:endParaRPr lang="en-US" dirty="0" smtClean="0"/>
          </a:p>
          <a:p>
            <a:r>
              <a:rPr lang="en-US" dirty="0" smtClean="0"/>
              <a:t>Key </a:t>
            </a:r>
            <a:r>
              <a:rPr lang="en-US" dirty="0"/>
              <a:t>stakeholders from an academic health center therefore developed an evidence-based program on clinical cannabis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</a:t>
            </a:r>
            <a:r>
              <a:rPr lang="en-US" dirty="0"/>
              <a:t>was an urgency for this initiative </a:t>
            </a:r>
            <a:r>
              <a:rPr lang="en-US" dirty="0" smtClean="0"/>
              <a:t>because in April 2017 the </a:t>
            </a:r>
            <a:r>
              <a:rPr lang="en-US" dirty="0"/>
              <a:t>Oregon Medical Board </a:t>
            </a:r>
            <a:r>
              <a:rPr lang="en-US" dirty="0" smtClean="0"/>
              <a:t>recommended </a:t>
            </a:r>
            <a:r>
              <a:rPr lang="en-US" dirty="0"/>
              <a:t>providers obtain three hours of continuing medical education on this topic.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991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Why this program?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23" y="1690689"/>
            <a:ext cx="9081477" cy="435133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000" dirty="0" smtClean="0"/>
              <a:t>Patients keep asking</a:t>
            </a:r>
          </a:p>
          <a:p>
            <a:r>
              <a:rPr lang="en-US" sz="2000" dirty="0" smtClean="0"/>
              <a:t>Growing body of evidence</a:t>
            </a:r>
          </a:p>
          <a:p>
            <a:r>
              <a:rPr lang="en-US" sz="2000" dirty="0" smtClean="0"/>
              <a:t>29 states and DC have some form of medical marijuana</a:t>
            </a:r>
          </a:p>
          <a:p>
            <a:r>
              <a:rPr lang="en-US" sz="2000" dirty="0"/>
              <a:t>9</a:t>
            </a:r>
            <a:r>
              <a:rPr lang="en-US" sz="2000" dirty="0" smtClean="0"/>
              <a:t> states and DC have legalized marijuana for recreational use</a:t>
            </a:r>
          </a:p>
          <a:p>
            <a:r>
              <a:rPr lang="en-US" sz="2000" dirty="0" smtClean="0"/>
              <a:t>Physicians can sign qualifying letters in all states with medical marijuana</a:t>
            </a:r>
          </a:p>
          <a:p>
            <a:r>
              <a:rPr lang="en-US" sz="2000" dirty="0" smtClean="0"/>
              <a:t>NPs can sign qualifying letters in</a:t>
            </a:r>
            <a:r>
              <a:rPr lang="en-US" sz="2000" b="1" dirty="0" smtClean="0"/>
              <a:t> </a:t>
            </a:r>
            <a:r>
              <a:rPr lang="en-US" sz="2000" dirty="0" smtClean="0"/>
              <a:t>Maine, </a:t>
            </a:r>
            <a:r>
              <a:rPr lang="en-US" sz="2000" dirty="0"/>
              <a:t>Washington </a:t>
            </a:r>
            <a:r>
              <a:rPr lang="en-US" sz="2000" dirty="0" smtClean="0"/>
              <a:t>State, </a:t>
            </a:r>
            <a:r>
              <a:rPr lang="en-US" sz="2000" dirty="0"/>
              <a:t>New Mexico, California, New </a:t>
            </a:r>
            <a:r>
              <a:rPr lang="en-US" sz="2000" dirty="0" smtClean="0"/>
              <a:t>York, (Rhode Island recently overturned)</a:t>
            </a:r>
          </a:p>
          <a:p>
            <a:r>
              <a:rPr lang="en-US" sz="2000" dirty="0" smtClean="0"/>
              <a:t>RNs are on the front line with patients with qualifying conditions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124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Course Objectives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91164"/>
            <a:ext cx="9144000" cy="435133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000" dirty="0" smtClean="0"/>
              <a:t>Describe the clinical pharmacology and pharmacodynamics of cannabis and its active components</a:t>
            </a:r>
          </a:p>
          <a:p>
            <a:r>
              <a:rPr lang="en-US" sz="2000" dirty="0" smtClean="0"/>
              <a:t>Identify potential drug-drug interactions with cannabinoids</a:t>
            </a:r>
          </a:p>
          <a:p>
            <a:r>
              <a:rPr lang="en-US" sz="2000" dirty="0" smtClean="0"/>
              <a:t>Discuss potential uses of cannabis and cannabinoids for chronic pain, insomnia, MS symptoms and seizure disorders</a:t>
            </a:r>
          </a:p>
          <a:p>
            <a:r>
              <a:rPr lang="en-US" sz="2000" dirty="0" smtClean="0"/>
              <a:t>Understand potential adverse effects of cannabis and cannabinoids</a:t>
            </a:r>
          </a:p>
          <a:p>
            <a:r>
              <a:rPr lang="en-US" sz="2000" dirty="0" smtClean="0"/>
              <a:t>Understand the Oregon and Washington requirements and recommendations for cannabis referral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356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65723"/>
            <a:ext cx="6347713" cy="13208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Agenda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033701"/>
              </p:ext>
            </p:extLst>
          </p:nvPr>
        </p:nvGraphicFramePr>
        <p:xfrm>
          <a:off x="328245" y="926123"/>
          <a:ext cx="8495323" cy="452628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148863"/>
                <a:gridCol w="7346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8:30am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Welcome and Background – Michelle Cameron, MD, PT, MCR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8:40am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Pharmacology of Cannabis – Joseph</a:t>
                      </a:r>
                      <a:r>
                        <a:rPr lang="en-US" baseline="0" dirty="0" smtClean="0"/>
                        <a:t> Bubalo, Pharm D, BCPS, BCOP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9:30am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BREAK – please visit the exhibitors!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9:45am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Potential Benefits in Selected Populations</a:t>
                      </a:r>
                    </a:p>
                    <a:p>
                      <a:r>
                        <a:rPr lang="en-US" dirty="0" smtClean="0"/>
                        <a:t>     Chronic Pain &amp; Insomnia – Kim Jones, RNC, PhD, FNP, FAAN</a:t>
                      </a:r>
                    </a:p>
                    <a:p>
                      <a:r>
                        <a:rPr lang="en-US" dirty="0" smtClean="0"/>
                        <a:t>     Multiple Sclerosis</a:t>
                      </a:r>
                      <a:r>
                        <a:rPr lang="en-US" baseline="0" dirty="0" smtClean="0"/>
                        <a:t> Symptoms – Michelle Cameron, MD, PT, MCR</a:t>
                      </a:r>
                    </a:p>
                    <a:p>
                      <a:r>
                        <a:rPr lang="en-US" baseline="0" dirty="0" smtClean="0"/>
                        <a:t>     Epilepsy, with a Focus on Children – Colin Roberts, MD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11:15am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BREAK – please visit the exhibitors!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11:30am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Potential Adverse</a:t>
                      </a:r>
                      <a:r>
                        <a:rPr lang="en-US" baseline="0" dirty="0" smtClean="0"/>
                        <a:t> Effects &amp; Risks </a:t>
                      </a:r>
                      <a:r>
                        <a:rPr lang="en-US" dirty="0" smtClean="0"/>
                        <a:t>– Kim Jones, RNC, PhD, FNP, FAAN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Cannabis Dispensary &amp; Products </a:t>
                      </a:r>
                      <a:r>
                        <a:rPr lang="en-US" baseline="0" dirty="0" smtClean="0"/>
                        <a:t>– Michelle Cameron, MD, PT, MCR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 and WA </a:t>
                      </a:r>
                      <a:r>
                        <a:rPr lang="en-US" baseline="0" dirty="0" smtClean="0"/>
                        <a:t>Recommendations - Michelle Cameron, MD, PT, MCR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r>
                        <a:rPr lang="en-US" baseline="0" dirty="0" smtClean="0"/>
                        <a:t> &amp; A – please put questions on the cards provided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ADJOURN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71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384</TotalTime>
  <Words>962</Words>
  <Application>Microsoft Office PowerPoint</Application>
  <PresentationFormat>On-screen Show (4:3)</PresentationFormat>
  <Paragraphs>142</Paragraphs>
  <Slides>19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Facet</vt:lpstr>
      <vt:lpstr>1_Facet</vt:lpstr>
      <vt:lpstr> Clinical Cannabis Interprofessional Education: Program Development and Provider Knowledge  Cameron, M.H. 1,2 &amp; Jones, K.D.3,4</vt:lpstr>
      <vt:lpstr>Disclosures</vt:lpstr>
      <vt:lpstr>Background</vt:lpstr>
      <vt:lpstr>PowerPoint Presentation</vt:lpstr>
      <vt:lpstr>Objectives</vt:lpstr>
      <vt:lpstr>Methods</vt:lpstr>
      <vt:lpstr>Why this program?</vt:lpstr>
      <vt:lpstr>Course Objectives</vt:lpstr>
      <vt:lpstr>Agenda</vt:lpstr>
      <vt:lpstr>PowerPoint Presentation</vt:lpstr>
      <vt:lpstr>PowerPoint Presentation</vt:lpstr>
      <vt:lpstr>Results</vt:lpstr>
      <vt:lpstr>Knowledge pre/post test</vt:lpstr>
      <vt:lpstr>Course evaluation</vt:lpstr>
      <vt:lpstr>Summary</vt:lpstr>
      <vt:lpstr>Budget</vt:lpstr>
      <vt:lpstr>Thank you for your support!</vt:lpstr>
      <vt:lpstr>Oregon Medical Board, (OMB) April 2017</vt:lpstr>
      <vt:lpstr>Oregon Medical Board, (OMB) April 2017</vt:lpstr>
    </vt:vector>
  </TitlesOfParts>
  <Company>OHSU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Marijuana: The basics for attending physicians</dc:title>
  <dc:creator>Michelle Cameron</dc:creator>
  <cp:lastModifiedBy>Kim Jones</cp:lastModifiedBy>
  <cp:revision>34</cp:revision>
  <dcterms:created xsi:type="dcterms:W3CDTF">2017-07-19T19:38:55Z</dcterms:created>
  <dcterms:modified xsi:type="dcterms:W3CDTF">2018-05-07T23:36:35Z</dcterms:modified>
</cp:coreProperties>
</file>