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notesSlides/notesSlide7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8.xml" ContentType="application/vnd.openxmlformats-officedocument.presentationml.notesSlid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notesSlides/notesSlide9.xml" ContentType="application/vnd.openxmlformats-officedocument.presentationml.notesSlide+xml"/>
  <Override PartName="/ppt/charts/chart9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0.xml" ContentType="application/vnd.openxmlformats-officedocument.presentationml.notesSlide+xml"/>
  <Override PartName="/ppt/charts/chart10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1.xml" ContentType="application/vnd.openxmlformats-officedocument.presentationml.notesSlide+xml"/>
  <Override PartName="/ppt/charts/chart11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12.xml" ContentType="application/vnd.openxmlformats-officedocument.presentationml.notesSlide+xml"/>
  <Override PartName="/ppt/charts/chart12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17"/>
  </p:notesMasterIdLst>
  <p:sldIdLst>
    <p:sldId id="490" r:id="rId2"/>
    <p:sldId id="513" r:id="rId3"/>
    <p:sldId id="522" r:id="rId4"/>
    <p:sldId id="532" r:id="rId5"/>
    <p:sldId id="533" r:id="rId6"/>
    <p:sldId id="525" r:id="rId7"/>
    <p:sldId id="524" r:id="rId8"/>
    <p:sldId id="517" r:id="rId9"/>
    <p:sldId id="537" r:id="rId10"/>
    <p:sldId id="520" r:id="rId11"/>
    <p:sldId id="521" r:id="rId12"/>
    <p:sldId id="519" r:id="rId13"/>
    <p:sldId id="528" r:id="rId14"/>
    <p:sldId id="531" r:id="rId15"/>
    <p:sldId id="514" r:id="rId16"/>
  </p:sldIdLst>
  <p:sldSz cx="9144000" cy="6858000" type="screen4x3"/>
  <p:notesSz cx="7315200" cy="9601200"/>
  <p:defaultTextStyle>
    <a:defPPr>
      <a:defRPr lang="en-US"/>
    </a:defPPr>
    <a:lvl1pPr marL="0" algn="l" defTabSz="9142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33" algn="l" defTabSz="9142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65" algn="l" defTabSz="9142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398" algn="l" defTabSz="9142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31" algn="l" defTabSz="9142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663" algn="l" defTabSz="9142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796" algn="l" defTabSz="9142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929" algn="l" defTabSz="9142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061" algn="l" defTabSz="9142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36" userDrawn="1">
          <p15:clr>
            <a:srgbClr val="A4A3A4"/>
          </p15:clr>
        </p15:guide>
        <p15:guide id="2" orient="horz" pos="4272" userDrawn="1">
          <p15:clr>
            <a:srgbClr val="A4A3A4"/>
          </p15:clr>
        </p15:guide>
        <p15:guide id="3" orient="horz" pos="3432" userDrawn="1">
          <p15:clr>
            <a:srgbClr val="A4A3A4"/>
          </p15:clr>
        </p15:guide>
        <p15:guide id="5" orient="horz" pos="4176" userDrawn="1">
          <p15:clr>
            <a:srgbClr val="A4A3A4"/>
          </p15:clr>
        </p15:guide>
        <p15:guide id="10" pos="5664" userDrawn="1">
          <p15:clr>
            <a:srgbClr val="A4A3A4"/>
          </p15:clr>
        </p15:guide>
        <p15:guide id="13" pos="2715" userDrawn="1">
          <p15:clr>
            <a:srgbClr val="A4A3A4"/>
          </p15:clr>
        </p15:guide>
        <p15:guide id="14" pos="643" userDrawn="1">
          <p15:clr>
            <a:srgbClr val="A4A3A4"/>
          </p15:clr>
        </p15:guide>
        <p15:guide id="15" orient="horz" pos="3096" userDrawn="1">
          <p15:clr>
            <a:srgbClr val="A4A3A4"/>
          </p15:clr>
        </p15:guide>
        <p15:guide id="16" pos="3401" userDrawn="1">
          <p15:clr>
            <a:srgbClr val="A4A3A4"/>
          </p15:clr>
        </p15:guide>
        <p15:guide id="17" pos="5466" userDrawn="1">
          <p15:clr>
            <a:srgbClr val="A4A3A4"/>
          </p15:clr>
        </p15:guide>
        <p15:guide id="18" pos="404" userDrawn="1">
          <p15:clr>
            <a:srgbClr val="A4A3A4"/>
          </p15:clr>
        </p15:guide>
        <p15:guide id="19" pos="316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Weinerman, Sheryl" initials="SW" lastIdx="6" clrIdx="0"/>
  <p:cmAuthor id="1" name="Thomas, David" initials="TD" lastIdx="986" clrIdx="1"/>
  <p:cmAuthor id="2" name="Zediak, Valerie" initials="VZ" lastIdx="83" clrIdx="2"/>
  <p:cmAuthor id="3" name="Steve ONeill" initials="SO" lastIdx="0" clrIdx="3"/>
  <p:cmAuthor id="4" name="Aji Nair" initials="AN" lastIdx="46" clrIdx="4"/>
  <p:cmAuthor id="5" name="Hogan, Richard" initials="HR" lastIdx="78" clrIdx="5"/>
  <p:cmAuthor id="6" name="Jody, Darlene GZ/US" initials="JDG" lastIdx="28" clrIdx="6"/>
  <p:cmAuthor id="7" name="Reynolds, Seb" initials="RS" lastIdx="26" clrIdx="7"/>
  <p:cmAuthor id="8" name="Xenopoulos, Panos" initials="XP" lastIdx="477" clrIdx="8">
    <p:extLst/>
  </p:cmAuthor>
  <p:cmAuthor id="9" name="Weinerman, Sheryl" initials="WS" lastIdx="43" clrIdx="9">
    <p:extLst/>
  </p:cmAuthor>
  <p:cmAuthor id="10" name="Strattman, Sarah GZ/US" initials="SSG" lastIdx="44" clrIdx="10"/>
  <p:cmAuthor id="11" name="Author" initials="A" lastIdx="153" clrIdx="11"/>
  <p:cmAuthor id="12" name="Kaup, Susan" initials="SK" lastIdx="1" clrIdx="12"/>
  <p:cmAuthor id="13" name="Jody, Darlene GZ/US" initials="DJ" lastIdx="7" clrIdx="13"/>
  <p:cmAuthor id="14" name="Wychowski, Linda" initials="LW" lastIdx="7" clrIdx="14"/>
  <p:cmAuthor id="15" name="Wychowski, Linda" initials="WL" lastIdx="81" clrIdx="15"/>
  <p:cmAuthor id="16" name="Brinkman, Kerry" initials="BK" lastIdx="28" clrIdx="16"/>
  <p:cmAuthor id="17" name="Pemberton, Karen" initials="PK" lastIdx="307" clrIdx="17">
    <p:extLst/>
  </p:cmAuthor>
  <p:cmAuthor id="18" name="Tropeano, Melissa" initials="TM" lastIdx="1" clrIdx="18">
    <p:extLst/>
  </p:cmAuthor>
  <p:cmAuthor id="19" name="Mitchell, Colin GZ/US" initials="MCG" lastIdx="4" clrIdx="19"/>
  <p:cmAuthor id="20" name="Orndorff, Rebecca" initials="OR" lastIdx="187" clrIdx="20">
    <p:extLst/>
  </p:cmAuthor>
  <p:cmAuthor id="21" name="Hargenrader, Christine" initials="CH" lastIdx="5" clrIdx="21">
    <p:extLst/>
  </p:cmAuthor>
  <p:cmAuthor id="22" name="Darren Phillip Baker" initials="DPB" lastIdx="20" clrIdx="22"/>
  <p:cmAuthor id="23" name="David Margolin" initials="DHM" lastIdx="6" clrIdx="23"/>
  <p:cmAuthor id="24" name="Kolipaka, Jaya" initials="KJ" lastIdx="36" clrIdx="24">
    <p:extLst>
      <p:ext uri="{19B8F6BF-5375-455C-9EA6-DF929625EA0E}">
        <p15:presenceInfo xmlns:p15="http://schemas.microsoft.com/office/powerpoint/2012/main" userId="S-1-5-21-725345543-688789844-2146808213-819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050"/>
    <a:srgbClr val="84BD00"/>
    <a:srgbClr val="4D4D4F"/>
    <a:srgbClr val="0076C0"/>
    <a:srgbClr val="266726"/>
    <a:srgbClr val="75F5ED"/>
    <a:srgbClr val="000000"/>
    <a:srgbClr val="EBEEF8"/>
    <a:srgbClr val="EEF8F8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F5AB1C69-6EDB-4FF4-983F-18BD219EF322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884" autoAdjust="0"/>
    <p:restoredTop sz="93557" autoAdjust="0"/>
  </p:normalViewPr>
  <p:slideViewPr>
    <p:cSldViewPr snapToGrid="0" showGuides="1">
      <p:cViewPr varScale="1">
        <p:scale>
          <a:sx n="60" d="100"/>
          <a:sy n="60" d="100"/>
        </p:scale>
        <p:origin x="740" y="48"/>
      </p:cViewPr>
      <p:guideLst>
        <p:guide orient="horz" pos="1536"/>
        <p:guide orient="horz" pos="4272"/>
        <p:guide orient="horz" pos="3432"/>
        <p:guide orient="horz" pos="4176"/>
        <p:guide pos="5664"/>
        <p:guide pos="2715"/>
        <p:guide pos="643"/>
        <p:guide orient="horz" pos="3096"/>
        <p:guide pos="3401"/>
        <p:guide pos="5466"/>
        <p:guide pos="404"/>
        <p:guide pos="316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0" d="100"/>
          <a:sy n="50" d="100"/>
        </p:scale>
        <p:origin x="1700" y="2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932848675665593"/>
          <c:y val="5.2475055214897537E-2"/>
          <c:w val="0.72367260171109615"/>
          <c:h val="0.7971653073089588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Stable</c:v>
                </c:pt>
              </c:strCache>
            </c:strRef>
          </c:tx>
          <c:spPr>
            <a:solidFill>
              <a:srgbClr val="0076C0">
                <a:alpha val="50196"/>
              </a:srgbClr>
            </a:solidFill>
          </c:spPr>
          <c:invertIfNegative val="0"/>
          <c:cat>
            <c:strRef>
              <c:f>Sheet1!$A$2:$A$6</c:f>
              <c:strCache>
                <c:ptCount val="5"/>
                <c:pt idx="0">
                  <c:v>Y2</c:v>
                </c:pt>
                <c:pt idx="1">
                  <c:v>Y3</c:v>
                </c:pt>
                <c:pt idx="2">
                  <c:v>Y4</c:v>
                </c:pt>
                <c:pt idx="3">
                  <c:v>Y5</c:v>
                </c:pt>
                <c:pt idx="4">
                  <c:v>Y6</c:v>
                </c:pt>
              </c:strCache>
            </c:strRef>
          </c:cat>
          <c:val>
            <c:numRef>
              <c:f>Sheet1!$B$2:$B$6</c:f>
              <c:numCache>
                <c:formatCode>0.0</c:formatCode>
                <c:ptCount val="5"/>
                <c:pt idx="0">
                  <c:v>56</c:v>
                </c:pt>
                <c:pt idx="1">
                  <c:v>54.8</c:v>
                </c:pt>
                <c:pt idx="2">
                  <c:v>52.8</c:v>
                </c:pt>
                <c:pt idx="3">
                  <c:v>51.4</c:v>
                </c:pt>
                <c:pt idx="4">
                  <c:v>53.4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037-4BB1-8996-1DA89DBF46D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Improved </c:v>
                </c:pt>
              </c:strCache>
            </c:strRef>
          </c:tx>
          <c:spPr>
            <a:solidFill>
              <a:srgbClr val="0076C0"/>
            </a:solidFill>
          </c:spPr>
          <c:invertIfNegative val="0"/>
          <c:cat>
            <c:strRef>
              <c:f>Sheet1!$A$2:$A$6</c:f>
              <c:strCache>
                <c:ptCount val="5"/>
                <c:pt idx="0">
                  <c:v>Y2</c:v>
                </c:pt>
                <c:pt idx="1">
                  <c:v>Y3</c:v>
                </c:pt>
                <c:pt idx="2">
                  <c:v>Y4</c:v>
                </c:pt>
                <c:pt idx="3">
                  <c:v>Y5</c:v>
                </c:pt>
                <c:pt idx="4">
                  <c:v>Y6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28.6</c:v>
                </c:pt>
                <c:pt idx="1">
                  <c:v>25.3</c:v>
                </c:pt>
                <c:pt idx="2">
                  <c:v>23.9</c:v>
                </c:pt>
                <c:pt idx="3">
                  <c:v>25</c:v>
                </c:pt>
                <c:pt idx="4">
                  <c:v>23.7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037-4BB1-8996-1DA89DBF46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394458088"/>
        <c:axId val="394458480"/>
      </c:barChart>
      <c:catAx>
        <c:axId val="3944580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srgbClr val="000000"/>
            </a:solidFill>
          </a:ln>
        </c:spPr>
        <c:txPr>
          <a:bodyPr/>
          <a:lstStyle/>
          <a:p>
            <a:pPr>
              <a:defRPr sz="1800" b="0">
                <a:solidFill>
                  <a:srgbClr val="000000"/>
                </a:solidFill>
              </a:defRPr>
            </a:pPr>
            <a:endParaRPr lang="en-US"/>
          </a:p>
        </c:txPr>
        <c:crossAx val="394458480"/>
        <c:crosses val="autoZero"/>
        <c:auto val="1"/>
        <c:lblAlgn val="ctr"/>
        <c:lblOffset val="100"/>
        <c:noMultiLvlLbl val="0"/>
      </c:catAx>
      <c:valAx>
        <c:axId val="394458480"/>
        <c:scaling>
          <c:orientation val="minMax"/>
          <c:max val="100"/>
          <c:min val="0"/>
        </c:scaling>
        <c:delete val="0"/>
        <c:axPos val="l"/>
        <c:numFmt formatCode="0" sourceLinked="0"/>
        <c:majorTickMark val="out"/>
        <c:minorTickMark val="none"/>
        <c:tickLblPos val="nextTo"/>
        <c:spPr>
          <a:ln>
            <a:solidFill>
              <a:srgbClr val="000000"/>
            </a:solidFill>
          </a:ln>
        </c:spPr>
        <c:txPr>
          <a:bodyPr/>
          <a:lstStyle/>
          <a:p>
            <a:pPr>
              <a:defRPr sz="1800">
                <a:solidFill>
                  <a:srgbClr val="000000"/>
                </a:solidFill>
              </a:defRPr>
            </a:pPr>
            <a:endParaRPr lang="en-US"/>
          </a:p>
        </c:txPr>
        <c:crossAx val="394458088"/>
        <c:crosses val="autoZero"/>
        <c:crossBetween val="between"/>
        <c:majorUnit val="20"/>
      </c:valAx>
      <c:spPr>
        <a:noFill/>
        <a:ln w="25385">
          <a:noFill/>
        </a:ln>
      </c:spPr>
    </c:plotArea>
    <c:plotVisOnly val="1"/>
    <c:dispBlanksAs val="gap"/>
    <c:showDLblsOverMax val="0"/>
  </c:chart>
  <c:txPr>
    <a:bodyPr/>
    <a:lstStyle/>
    <a:p>
      <a:pPr>
        <a:defRPr sz="1798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410888861484775"/>
          <c:y val="0.15416586112780073"/>
          <c:w val="0.8465944081550274"/>
          <c:h val="0.509190089035680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Stable</c:v>
                </c:pt>
              </c:strCache>
            </c:strRef>
          </c:tx>
          <c:spPr>
            <a:solidFill>
              <a:srgbClr val="0076C0">
                <a:alpha val="50196"/>
              </a:srgbClr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Pyramidal</c:v>
                </c:pt>
                <c:pt idx="1">
                  <c:v>Sensory</c:v>
                </c:pt>
                <c:pt idx="2">
                  <c:v>Cerebellar</c:v>
                </c:pt>
                <c:pt idx="3">
                  <c:v>Brainstem</c:v>
                </c:pt>
                <c:pt idx="4">
                  <c:v>Cerebral</c:v>
                </c:pt>
                <c:pt idx="5">
                  <c:v>Visual</c:v>
                </c:pt>
                <c:pt idx="6">
                  <c:v>Bowel/Bladder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51.6</c:v>
                </c:pt>
                <c:pt idx="1">
                  <c:v>46.8</c:v>
                </c:pt>
                <c:pt idx="2">
                  <c:v>52.4</c:v>
                </c:pt>
                <c:pt idx="3">
                  <c:v>69.8</c:v>
                </c:pt>
                <c:pt idx="4">
                  <c:v>72.2</c:v>
                </c:pt>
                <c:pt idx="5">
                  <c:v>72.2</c:v>
                </c:pt>
                <c:pt idx="6">
                  <c:v>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322-4638-AF68-A99FEC83D8E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Improved</c:v>
                </c:pt>
              </c:strCache>
            </c:strRef>
          </c:tx>
          <c:spPr>
            <a:solidFill>
              <a:srgbClr val="0076C0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Pyramidal</c:v>
                </c:pt>
                <c:pt idx="1">
                  <c:v>Sensory</c:v>
                </c:pt>
                <c:pt idx="2">
                  <c:v>Cerebellar</c:v>
                </c:pt>
                <c:pt idx="3">
                  <c:v>Brainstem</c:v>
                </c:pt>
                <c:pt idx="4">
                  <c:v>Cerebral</c:v>
                </c:pt>
                <c:pt idx="5">
                  <c:v>Visual</c:v>
                </c:pt>
                <c:pt idx="6">
                  <c:v>Bowel/Bladder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43.7</c:v>
                </c:pt>
                <c:pt idx="1">
                  <c:v>47.6</c:v>
                </c:pt>
                <c:pt idx="2">
                  <c:v>44.4</c:v>
                </c:pt>
                <c:pt idx="3">
                  <c:v>22.2</c:v>
                </c:pt>
                <c:pt idx="4">
                  <c:v>24.6</c:v>
                </c:pt>
                <c:pt idx="5">
                  <c:v>21.4</c:v>
                </c:pt>
                <c:pt idx="6">
                  <c:v>23.8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322-4638-AF68-A99FEC83D8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246627288"/>
        <c:axId val="193720824"/>
      </c:barChart>
      <c:catAx>
        <c:axId val="2466272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rgbClr val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3720824"/>
        <c:crosses val="autoZero"/>
        <c:auto val="1"/>
        <c:lblAlgn val="ctr"/>
        <c:lblOffset val="0"/>
        <c:noMultiLvlLbl val="0"/>
      </c:catAx>
      <c:valAx>
        <c:axId val="193720824"/>
        <c:scaling>
          <c:orientation val="minMax"/>
          <c:max val="10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="1">
                    <a:solidFill>
                      <a:schemeClr val="tx1"/>
                    </a:solidFill>
                  </a:rPr>
                  <a:t>Patients, %</a:t>
                </a:r>
              </a:p>
            </c:rich>
          </c:tx>
          <c:layout>
            <c:manualLayout>
              <c:xMode val="edge"/>
              <c:yMode val="edge"/>
              <c:x val="0"/>
              <c:y val="0.26755515793724283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1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solidFill>
              <a:srgbClr val="000000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6627288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914827891522426"/>
          <c:y val="0.11428371487352654"/>
          <c:w val="0.80998759835004774"/>
          <c:h val="0.744302225476323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Sheet1!$C$1</c:f>
              <c:strCache>
                <c:ptCount val="1"/>
                <c:pt idx="0">
                  <c:v>6M post-CDI onset</c:v>
                </c:pt>
              </c:strCache>
            </c:strRef>
          </c:tx>
          <c:spPr>
            <a:solidFill>
              <a:srgbClr val="0076C0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2</c:v>
                </c:pt>
                <c:pt idx="1">
                  <c:v>3</c:v>
                </c:pt>
                <c:pt idx="2">
                  <c:v>≥4</c:v>
                </c:pt>
              </c:strCache>
            </c:strRef>
          </c:cat>
          <c:val>
            <c:numRef>
              <c:f>Sheet1!$C$2:$C$4</c:f>
              <c:numCache>
                <c:formatCode>0</c:formatCode>
                <c:ptCount val="3"/>
                <c:pt idx="0">
                  <c:v>29.4</c:v>
                </c:pt>
                <c:pt idx="1">
                  <c:v>24.6</c:v>
                </c:pt>
                <c:pt idx="2">
                  <c:v>16.600000000000001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530-41EC-9B39-0FF347EED1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93722000"/>
        <c:axId val="193722392"/>
      </c:barChart>
      <c:catAx>
        <c:axId val="193722000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nextTo"/>
        <c:spPr>
          <a:noFill/>
          <a:ln w="9525" cap="flat" cmpd="sng" algn="ctr">
            <a:solidFill>
              <a:srgbClr val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3722392"/>
        <c:crosses val="autoZero"/>
        <c:auto val="1"/>
        <c:lblAlgn val="ctr"/>
        <c:lblOffset val="0"/>
        <c:noMultiLvlLbl val="0"/>
      </c:catAx>
      <c:valAx>
        <c:axId val="193722392"/>
        <c:scaling>
          <c:orientation val="minMax"/>
          <c:max val="10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800" b="1" smtClean="0">
                    <a:solidFill>
                      <a:srgbClr val="000000"/>
                    </a:solidFill>
                  </a:rPr>
                  <a:t>Patients,</a:t>
                </a:r>
                <a:r>
                  <a:rPr lang="en-US" sz="1800" b="1" baseline="0" smtClean="0">
                    <a:solidFill>
                      <a:srgbClr val="000000"/>
                    </a:solidFill>
                  </a:rPr>
                  <a:t> </a:t>
                </a:r>
                <a:r>
                  <a:rPr lang="en-US" sz="1800" b="1" smtClean="0">
                    <a:solidFill>
                      <a:srgbClr val="000000"/>
                    </a:solidFill>
                  </a:rPr>
                  <a:t>%</a:t>
                </a:r>
                <a:endParaRPr lang="en-US" sz="1800" b="1">
                  <a:solidFill>
                    <a:srgbClr val="000000"/>
                  </a:solidFill>
                </a:endParaRPr>
              </a:p>
            </c:rich>
          </c:tx>
          <c:layout>
            <c:manualLayout>
              <c:xMode val="edge"/>
              <c:yMode val="edge"/>
              <c:x val="2.4908556992479448E-2"/>
              <c:y val="0.2963027471784328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1" i="0" u="none" strike="noStrike" kern="1200" baseline="0">
                  <a:solidFill>
                    <a:srgbClr val="00000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1"/>
        <c:majorTickMark val="out"/>
        <c:minorTickMark val="none"/>
        <c:tickLblPos val="nextTo"/>
        <c:spPr>
          <a:noFill/>
          <a:ln>
            <a:solidFill>
              <a:srgbClr val="000000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3722000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691410964276214"/>
          <c:y val="3.6259645080561433E-2"/>
          <c:w val="0.8230858758788121"/>
          <c:h val="0.7317991277658242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&lt;4</c:v>
                </c:pt>
              </c:strCache>
            </c:strRef>
          </c:tx>
          <c:spPr>
            <a:solidFill>
              <a:srgbClr val="0076C0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Baseline</c:v>
                </c:pt>
                <c:pt idx="1">
                  <c:v>6-Months After 
CDI onset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76</c:v>
                </c:pt>
                <c:pt idx="1">
                  <c:v>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5A1-472F-BF87-C15B9A228B8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≥4</c:v>
                </c:pt>
              </c:strCache>
            </c:strRef>
          </c:tx>
          <c:spPr>
            <a:solidFill>
              <a:srgbClr val="0076C0">
                <a:alpha val="50196"/>
              </a:srgbClr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Baseline</c:v>
                </c:pt>
                <c:pt idx="1">
                  <c:v>6-Months After 
CDI onset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24</c:v>
                </c:pt>
                <c:pt idx="1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995-4C16-8CAF-7A185E3860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100"/>
        <c:axId val="318860928"/>
        <c:axId val="318861320"/>
      </c:barChart>
      <c:catAx>
        <c:axId val="3188609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one"/>
        <c:spPr>
          <a:noFill/>
          <a:ln w="9525" cap="flat" cmpd="sng" algn="ctr">
            <a:solidFill>
              <a:srgbClr val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18861320"/>
        <c:crosses val="autoZero"/>
        <c:auto val="1"/>
        <c:lblAlgn val="ctr"/>
        <c:lblOffset val="0"/>
        <c:noMultiLvlLbl val="0"/>
      </c:catAx>
      <c:valAx>
        <c:axId val="318861320"/>
        <c:scaling>
          <c:orientation val="minMax"/>
          <c:max val="10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800" b="1" smtClean="0">
                    <a:solidFill>
                      <a:srgbClr val="000000"/>
                    </a:solidFill>
                  </a:rPr>
                  <a:t>Patients</a:t>
                </a:r>
                <a:r>
                  <a:rPr lang="en-US" sz="1800" b="1" baseline="0" smtClean="0">
                    <a:solidFill>
                      <a:srgbClr val="000000"/>
                    </a:solidFill>
                  </a:rPr>
                  <a:t>, %</a:t>
                </a:r>
                <a:endParaRPr lang="en-US" sz="1800" b="1">
                  <a:solidFill>
                    <a:srgbClr val="000000"/>
                  </a:solidFill>
                </a:endParaRPr>
              </a:p>
            </c:rich>
          </c:tx>
          <c:layout>
            <c:manualLayout>
              <c:xMode val="edge"/>
              <c:yMode val="edge"/>
              <c:x val="1.9557640254254421E-2"/>
              <c:y val="0.2002403981766000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1" i="0" u="none" strike="noStrike" kern="1200" baseline="0">
                  <a:solidFill>
                    <a:srgbClr val="00000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solidFill>
              <a:srgbClr val="000000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18860928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932848675665593"/>
          <c:y val="5.2475055214897537E-2"/>
          <c:w val="0.76159080289551739"/>
          <c:h val="0.8086218059003575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Stable</c:v>
                </c:pt>
              </c:strCache>
            </c:strRef>
          </c:tx>
          <c:spPr>
            <a:solidFill>
              <a:srgbClr val="0076C0">
                <a:alpha val="50196"/>
              </a:srgbClr>
            </a:solidFill>
          </c:spPr>
          <c:invertIfNegative val="0"/>
          <c:cat>
            <c:strRef>
              <c:f>Sheet1!$A$2:$A$6</c:f>
              <c:strCache>
                <c:ptCount val="5"/>
                <c:pt idx="0">
                  <c:v>Y2</c:v>
                </c:pt>
                <c:pt idx="1">
                  <c:v>Y3</c:v>
                </c:pt>
                <c:pt idx="2">
                  <c:v>Y4</c:v>
                </c:pt>
                <c:pt idx="3">
                  <c:v>Y5</c:v>
                </c:pt>
                <c:pt idx="4">
                  <c:v>Y6</c:v>
                </c:pt>
              </c:strCache>
            </c:strRef>
          </c:cat>
          <c:val>
            <c:numRef>
              <c:f>Sheet1!$B$2:$B$6</c:f>
              <c:numCache>
                <c:formatCode>0.0</c:formatCode>
                <c:ptCount val="5"/>
                <c:pt idx="0">
                  <c:v>56</c:v>
                </c:pt>
                <c:pt idx="1">
                  <c:v>54.3</c:v>
                </c:pt>
                <c:pt idx="2">
                  <c:v>53.1</c:v>
                </c:pt>
                <c:pt idx="3">
                  <c:v>53.4</c:v>
                </c:pt>
                <c:pt idx="4">
                  <c:v>49.2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F94-426B-A8C9-041EA812DC4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Improved </c:v>
                </c:pt>
              </c:strCache>
            </c:strRef>
          </c:tx>
          <c:spPr>
            <a:solidFill>
              <a:srgbClr val="0076C0"/>
            </a:solidFill>
          </c:spPr>
          <c:invertIfNegative val="0"/>
          <c:cat>
            <c:strRef>
              <c:f>Sheet1!$A$2:$A$6</c:f>
              <c:strCache>
                <c:ptCount val="5"/>
                <c:pt idx="0">
                  <c:v>Y2</c:v>
                </c:pt>
                <c:pt idx="1">
                  <c:v>Y3</c:v>
                </c:pt>
                <c:pt idx="2">
                  <c:v>Y4</c:v>
                </c:pt>
                <c:pt idx="3">
                  <c:v>Y5</c:v>
                </c:pt>
                <c:pt idx="4">
                  <c:v>Y6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31.7</c:v>
                </c:pt>
                <c:pt idx="1">
                  <c:v>30.6</c:v>
                </c:pt>
                <c:pt idx="2">
                  <c:v>28.4</c:v>
                </c:pt>
                <c:pt idx="3">
                  <c:v>29.4</c:v>
                </c:pt>
                <c:pt idx="4">
                  <c:v>33.299999999999997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F94-426B-A8C9-041EA812DC4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394459264"/>
        <c:axId val="394459656"/>
      </c:barChart>
      <c:catAx>
        <c:axId val="3944592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srgbClr val="000000"/>
            </a:solidFill>
          </a:ln>
        </c:spPr>
        <c:txPr>
          <a:bodyPr/>
          <a:lstStyle/>
          <a:p>
            <a:pPr>
              <a:defRPr sz="1800" b="0">
                <a:solidFill>
                  <a:srgbClr val="000000"/>
                </a:solidFill>
              </a:defRPr>
            </a:pPr>
            <a:endParaRPr lang="en-US"/>
          </a:p>
        </c:txPr>
        <c:crossAx val="394459656"/>
        <c:crosses val="autoZero"/>
        <c:auto val="1"/>
        <c:lblAlgn val="ctr"/>
        <c:lblOffset val="0"/>
        <c:noMultiLvlLbl val="0"/>
      </c:catAx>
      <c:valAx>
        <c:axId val="394459656"/>
        <c:scaling>
          <c:orientation val="minMax"/>
          <c:max val="100"/>
          <c:min val="0"/>
        </c:scaling>
        <c:delete val="0"/>
        <c:axPos val="l"/>
        <c:numFmt formatCode="0" sourceLinked="0"/>
        <c:majorTickMark val="out"/>
        <c:minorTickMark val="none"/>
        <c:tickLblPos val="nextTo"/>
        <c:spPr>
          <a:ln>
            <a:solidFill>
              <a:srgbClr val="000000"/>
            </a:solidFill>
          </a:ln>
        </c:spPr>
        <c:txPr>
          <a:bodyPr/>
          <a:lstStyle/>
          <a:p>
            <a:pPr>
              <a:defRPr sz="1800">
                <a:solidFill>
                  <a:srgbClr val="000000"/>
                </a:solidFill>
              </a:defRPr>
            </a:pPr>
            <a:endParaRPr lang="en-US"/>
          </a:p>
        </c:txPr>
        <c:crossAx val="394459264"/>
        <c:crosses val="autoZero"/>
        <c:crossBetween val="between"/>
        <c:majorUnit val="20"/>
      </c:valAx>
      <c:spPr>
        <a:noFill/>
        <a:ln w="25385">
          <a:noFill/>
        </a:ln>
      </c:spPr>
    </c:plotArea>
    <c:plotVisOnly val="1"/>
    <c:dispBlanksAs val="gap"/>
    <c:showDLblsOverMax val="0"/>
  </c:chart>
  <c:txPr>
    <a:bodyPr/>
    <a:lstStyle/>
    <a:p>
      <a:pPr>
        <a:defRPr sz="1798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932848675665593"/>
          <c:y val="5.2475055214897537E-2"/>
          <c:w val="0.73315216290531993"/>
          <c:h val="0.8086217992831817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Stable</c:v>
                </c:pt>
              </c:strCache>
            </c:strRef>
          </c:tx>
          <c:spPr>
            <a:solidFill>
              <a:srgbClr val="0076C0">
                <a:alpha val="50196"/>
              </a:srgbClr>
            </a:solidFill>
          </c:spPr>
          <c:invertIfNegative val="0"/>
          <c:cat>
            <c:strRef>
              <c:f>Sheet1!$A$2:$A$6</c:f>
              <c:strCache>
                <c:ptCount val="5"/>
                <c:pt idx="0">
                  <c:v>Y2</c:v>
                </c:pt>
                <c:pt idx="1">
                  <c:v>Y3</c:v>
                </c:pt>
                <c:pt idx="2">
                  <c:v>Y4</c:v>
                </c:pt>
                <c:pt idx="3">
                  <c:v>Y5</c:v>
                </c:pt>
                <c:pt idx="4">
                  <c:v>Y6</c:v>
                </c:pt>
              </c:strCache>
            </c:strRef>
          </c:cat>
          <c:val>
            <c:numRef>
              <c:f>Sheet1!$B$2:$B$6</c:f>
              <c:numCache>
                <c:formatCode>0.0</c:formatCode>
                <c:ptCount val="5"/>
                <c:pt idx="0">
                  <c:v>54.8</c:v>
                </c:pt>
                <c:pt idx="1">
                  <c:v>55.3</c:v>
                </c:pt>
                <c:pt idx="2">
                  <c:v>51.6</c:v>
                </c:pt>
                <c:pt idx="3">
                  <c:v>46.5</c:v>
                </c:pt>
                <c:pt idx="4">
                  <c:v>46.2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84-420C-893B-790BB309AFC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Improved </c:v>
                </c:pt>
              </c:strCache>
            </c:strRef>
          </c:tx>
          <c:spPr>
            <a:solidFill>
              <a:srgbClr val="0076C0"/>
            </a:solidFill>
          </c:spPr>
          <c:invertIfNegative val="0"/>
          <c:cat>
            <c:strRef>
              <c:f>Sheet1!$A$2:$A$6</c:f>
              <c:strCache>
                <c:ptCount val="5"/>
                <c:pt idx="0">
                  <c:v>Y2</c:v>
                </c:pt>
                <c:pt idx="1">
                  <c:v>Y3</c:v>
                </c:pt>
                <c:pt idx="2">
                  <c:v>Y4</c:v>
                </c:pt>
                <c:pt idx="3">
                  <c:v>Y5</c:v>
                </c:pt>
                <c:pt idx="4">
                  <c:v>Y6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30</c:v>
                </c:pt>
                <c:pt idx="1">
                  <c:v>27.1</c:v>
                </c:pt>
                <c:pt idx="2">
                  <c:v>27.2</c:v>
                </c:pt>
                <c:pt idx="3">
                  <c:v>30.2</c:v>
                </c:pt>
                <c:pt idx="4">
                  <c:v>28.4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384-420C-893B-790BB309AF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309887864"/>
        <c:axId val="307563496"/>
      </c:barChart>
      <c:catAx>
        <c:axId val="3098878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srgbClr val="000000"/>
            </a:solidFill>
          </a:ln>
        </c:spPr>
        <c:txPr>
          <a:bodyPr/>
          <a:lstStyle/>
          <a:p>
            <a:pPr>
              <a:defRPr sz="1800" b="0">
                <a:solidFill>
                  <a:srgbClr val="000000"/>
                </a:solidFill>
              </a:defRPr>
            </a:pPr>
            <a:endParaRPr lang="en-US"/>
          </a:p>
        </c:txPr>
        <c:crossAx val="307563496"/>
        <c:crosses val="autoZero"/>
        <c:auto val="1"/>
        <c:lblAlgn val="ctr"/>
        <c:lblOffset val="1"/>
        <c:noMultiLvlLbl val="0"/>
      </c:catAx>
      <c:valAx>
        <c:axId val="307563496"/>
        <c:scaling>
          <c:orientation val="minMax"/>
          <c:max val="100"/>
          <c:min val="0"/>
        </c:scaling>
        <c:delete val="0"/>
        <c:axPos val="l"/>
        <c:numFmt formatCode="0" sourceLinked="0"/>
        <c:majorTickMark val="out"/>
        <c:minorTickMark val="none"/>
        <c:tickLblPos val="nextTo"/>
        <c:spPr>
          <a:ln>
            <a:solidFill>
              <a:srgbClr val="000000"/>
            </a:solidFill>
          </a:ln>
        </c:spPr>
        <c:txPr>
          <a:bodyPr/>
          <a:lstStyle/>
          <a:p>
            <a:pPr>
              <a:defRPr sz="1800">
                <a:solidFill>
                  <a:srgbClr val="000000"/>
                </a:solidFill>
              </a:defRPr>
            </a:pPr>
            <a:endParaRPr lang="en-US"/>
          </a:p>
        </c:txPr>
        <c:crossAx val="309887864"/>
        <c:crosses val="autoZero"/>
        <c:crossBetween val="between"/>
        <c:majorUnit val="20"/>
      </c:valAx>
      <c:spPr>
        <a:noFill/>
        <a:ln w="25385">
          <a:noFill/>
        </a:ln>
      </c:spPr>
    </c:plotArea>
    <c:plotVisOnly val="1"/>
    <c:dispBlanksAs val="gap"/>
    <c:showDLblsOverMax val="0"/>
  </c:chart>
  <c:txPr>
    <a:bodyPr/>
    <a:lstStyle/>
    <a:p>
      <a:pPr>
        <a:defRPr sz="1798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932848675665593"/>
          <c:y val="7.3434633785289888E-2"/>
          <c:w val="0.73947185220460498"/>
          <c:h val="0.7799807045326306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Stable</c:v>
                </c:pt>
              </c:strCache>
            </c:strRef>
          </c:tx>
          <c:spPr>
            <a:solidFill>
              <a:srgbClr val="0076C0">
                <a:alpha val="50196"/>
              </a:srgbClr>
            </a:solidFill>
          </c:spPr>
          <c:invertIfNegative val="0"/>
          <c:cat>
            <c:strRef>
              <c:f>Sheet1!$A$2:$A$6</c:f>
              <c:strCache>
                <c:ptCount val="5"/>
                <c:pt idx="0">
                  <c:v>Y2</c:v>
                </c:pt>
                <c:pt idx="1">
                  <c:v>Y3</c:v>
                </c:pt>
                <c:pt idx="2">
                  <c:v>Y4</c:v>
                </c:pt>
                <c:pt idx="3">
                  <c:v>Y5</c:v>
                </c:pt>
                <c:pt idx="4">
                  <c:v>Y6</c:v>
                </c:pt>
              </c:strCache>
            </c:strRef>
          </c:cat>
          <c:val>
            <c:numRef>
              <c:f>Sheet1!$B$2:$B$6</c:f>
              <c:numCache>
                <c:formatCode>0.0</c:formatCode>
                <c:ptCount val="5"/>
                <c:pt idx="0">
                  <c:v>53.8</c:v>
                </c:pt>
                <c:pt idx="1">
                  <c:v>53.1</c:v>
                </c:pt>
                <c:pt idx="2">
                  <c:v>50.1</c:v>
                </c:pt>
                <c:pt idx="3">
                  <c:v>47.4</c:v>
                </c:pt>
                <c:pt idx="4">
                  <c:v>48.1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210-4314-8162-F9B69CB6EB6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Improved </c:v>
                </c:pt>
              </c:strCache>
            </c:strRef>
          </c:tx>
          <c:spPr>
            <a:solidFill>
              <a:srgbClr val="0076C0"/>
            </a:solidFill>
          </c:spPr>
          <c:invertIfNegative val="0"/>
          <c:cat>
            <c:strRef>
              <c:f>Sheet1!$A$2:$A$6</c:f>
              <c:strCache>
                <c:ptCount val="5"/>
                <c:pt idx="0">
                  <c:v>Y2</c:v>
                </c:pt>
                <c:pt idx="1">
                  <c:v>Y3</c:v>
                </c:pt>
                <c:pt idx="2">
                  <c:v>Y4</c:v>
                </c:pt>
                <c:pt idx="3">
                  <c:v>Y5</c:v>
                </c:pt>
                <c:pt idx="4">
                  <c:v>Y6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30.4</c:v>
                </c:pt>
                <c:pt idx="1">
                  <c:v>27.4</c:v>
                </c:pt>
                <c:pt idx="2">
                  <c:v>28.3</c:v>
                </c:pt>
                <c:pt idx="3">
                  <c:v>31.1</c:v>
                </c:pt>
                <c:pt idx="4">
                  <c:v>27.2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210-4314-8162-F9B69CB6EB6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309886688"/>
        <c:axId val="309887080"/>
      </c:barChart>
      <c:catAx>
        <c:axId val="3098866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srgbClr val="000000"/>
            </a:solidFill>
          </a:ln>
        </c:spPr>
        <c:txPr>
          <a:bodyPr/>
          <a:lstStyle/>
          <a:p>
            <a:pPr>
              <a:defRPr sz="1600" b="0">
                <a:solidFill>
                  <a:srgbClr val="000000"/>
                </a:solidFill>
              </a:defRPr>
            </a:pPr>
            <a:endParaRPr lang="en-US"/>
          </a:p>
        </c:txPr>
        <c:crossAx val="309887080"/>
        <c:crosses val="autoZero"/>
        <c:auto val="1"/>
        <c:lblAlgn val="ctr"/>
        <c:lblOffset val="0"/>
        <c:noMultiLvlLbl val="0"/>
      </c:catAx>
      <c:valAx>
        <c:axId val="309887080"/>
        <c:scaling>
          <c:orientation val="minMax"/>
          <c:max val="100"/>
          <c:min val="0"/>
        </c:scaling>
        <c:delete val="0"/>
        <c:axPos val="l"/>
        <c:numFmt formatCode="0" sourceLinked="0"/>
        <c:majorTickMark val="out"/>
        <c:minorTickMark val="none"/>
        <c:tickLblPos val="nextTo"/>
        <c:spPr>
          <a:ln>
            <a:solidFill>
              <a:srgbClr val="000000"/>
            </a:solidFill>
          </a:ln>
        </c:spPr>
        <c:txPr>
          <a:bodyPr/>
          <a:lstStyle/>
          <a:p>
            <a:pPr>
              <a:defRPr sz="1800">
                <a:solidFill>
                  <a:srgbClr val="000000"/>
                </a:solidFill>
              </a:defRPr>
            </a:pPr>
            <a:endParaRPr lang="en-US"/>
          </a:p>
        </c:txPr>
        <c:crossAx val="309886688"/>
        <c:crosses val="autoZero"/>
        <c:crossBetween val="between"/>
        <c:majorUnit val="20"/>
      </c:valAx>
      <c:spPr>
        <a:noFill/>
        <a:ln w="25385">
          <a:noFill/>
        </a:ln>
      </c:spPr>
    </c:plotArea>
    <c:plotVisOnly val="1"/>
    <c:dispBlanksAs val="gap"/>
    <c:showDLblsOverMax val="0"/>
  </c:chart>
  <c:txPr>
    <a:bodyPr/>
    <a:lstStyle/>
    <a:p>
      <a:pPr>
        <a:defRPr sz="1798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932848675665593"/>
          <c:y val="5.2475055214897537E-2"/>
          <c:w val="0.73315216290531993"/>
          <c:h val="0.8086217992831817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Stable</c:v>
                </c:pt>
              </c:strCache>
            </c:strRef>
          </c:tx>
          <c:spPr>
            <a:solidFill>
              <a:srgbClr val="0076C0">
                <a:alpha val="50196"/>
              </a:srgbClr>
            </a:solidFill>
          </c:spPr>
          <c:invertIfNegative val="0"/>
          <c:cat>
            <c:strRef>
              <c:f>Sheet1!$A$2:$A$6</c:f>
              <c:strCache>
                <c:ptCount val="5"/>
                <c:pt idx="0">
                  <c:v>Y2</c:v>
                </c:pt>
                <c:pt idx="1">
                  <c:v>Y3</c:v>
                </c:pt>
                <c:pt idx="2">
                  <c:v>Y4</c:v>
                </c:pt>
                <c:pt idx="3">
                  <c:v>Y5</c:v>
                </c:pt>
                <c:pt idx="4">
                  <c:v>Y6</c:v>
                </c:pt>
              </c:strCache>
            </c:strRef>
          </c:cat>
          <c:val>
            <c:numRef>
              <c:f>Sheet1!$B$2:$B$6</c:f>
              <c:numCache>
                <c:formatCode>0.0</c:formatCode>
                <c:ptCount val="5"/>
                <c:pt idx="0">
                  <c:v>68.8</c:v>
                </c:pt>
                <c:pt idx="1">
                  <c:v>65.400000000000006</c:v>
                </c:pt>
                <c:pt idx="2">
                  <c:v>64.5</c:v>
                </c:pt>
                <c:pt idx="3">
                  <c:v>62.5</c:v>
                </c:pt>
                <c:pt idx="4">
                  <c:v>60.8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984-4918-B3C7-F02A5FDD7E2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Improved </c:v>
                </c:pt>
              </c:strCache>
            </c:strRef>
          </c:tx>
          <c:spPr>
            <a:solidFill>
              <a:srgbClr val="0076C0"/>
            </a:solidFill>
          </c:spPr>
          <c:invertIfNegative val="0"/>
          <c:cat>
            <c:strRef>
              <c:f>Sheet1!$A$2:$A$6</c:f>
              <c:strCache>
                <c:ptCount val="5"/>
                <c:pt idx="0">
                  <c:v>Y2</c:v>
                </c:pt>
                <c:pt idx="1">
                  <c:v>Y3</c:v>
                </c:pt>
                <c:pt idx="2">
                  <c:v>Y4</c:v>
                </c:pt>
                <c:pt idx="3">
                  <c:v>Y5</c:v>
                </c:pt>
                <c:pt idx="4">
                  <c:v>Y6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16.7</c:v>
                </c:pt>
                <c:pt idx="1">
                  <c:v>16.8</c:v>
                </c:pt>
                <c:pt idx="2">
                  <c:v>18.5</c:v>
                </c:pt>
                <c:pt idx="3">
                  <c:v>18.600000000000001</c:v>
                </c:pt>
                <c:pt idx="4">
                  <c:v>21.2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984-4918-B3C7-F02A5FDD7E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314636112"/>
        <c:axId val="314636504"/>
      </c:barChart>
      <c:catAx>
        <c:axId val="3146361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srgbClr val="000000"/>
            </a:solidFill>
          </a:ln>
        </c:spPr>
        <c:txPr>
          <a:bodyPr/>
          <a:lstStyle/>
          <a:p>
            <a:pPr>
              <a:defRPr sz="1800" b="0">
                <a:solidFill>
                  <a:srgbClr val="000000"/>
                </a:solidFill>
              </a:defRPr>
            </a:pPr>
            <a:endParaRPr lang="en-US"/>
          </a:p>
        </c:txPr>
        <c:crossAx val="314636504"/>
        <c:crosses val="autoZero"/>
        <c:auto val="1"/>
        <c:lblAlgn val="ctr"/>
        <c:lblOffset val="0"/>
        <c:noMultiLvlLbl val="0"/>
      </c:catAx>
      <c:valAx>
        <c:axId val="314636504"/>
        <c:scaling>
          <c:orientation val="minMax"/>
          <c:max val="100"/>
          <c:min val="0"/>
        </c:scaling>
        <c:delete val="0"/>
        <c:axPos val="l"/>
        <c:numFmt formatCode="0" sourceLinked="0"/>
        <c:majorTickMark val="out"/>
        <c:minorTickMark val="none"/>
        <c:tickLblPos val="nextTo"/>
        <c:spPr>
          <a:ln>
            <a:solidFill>
              <a:srgbClr val="000000"/>
            </a:solidFill>
          </a:ln>
        </c:spPr>
        <c:txPr>
          <a:bodyPr/>
          <a:lstStyle/>
          <a:p>
            <a:pPr>
              <a:defRPr sz="1800">
                <a:solidFill>
                  <a:srgbClr val="000000"/>
                </a:solidFill>
              </a:defRPr>
            </a:pPr>
            <a:endParaRPr lang="en-US"/>
          </a:p>
        </c:txPr>
        <c:crossAx val="314636112"/>
        <c:crosses val="autoZero"/>
        <c:crossBetween val="between"/>
        <c:majorUnit val="20"/>
      </c:valAx>
      <c:spPr>
        <a:noFill/>
        <a:ln w="25385">
          <a:noFill/>
        </a:ln>
      </c:spPr>
    </c:plotArea>
    <c:plotVisOnly val="1"/>
    <c:dispBlanksAs val="gap"/>
    <c:showDLblsOverMax val="0"/>
  </c:chart>
  <c:txPr>
    <a:bodyPr/>
    <a:lstStyle/>
    <a:p>
      <a:pPr>
        <a:defRPr sz="1798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932848675665593"/>
          <c:y val="5.2475055214897537E-2"/>
          <c:w val="0.76159080289551739"/>
          <c:h val="0.8086218059003575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Stable</c:v>
                </c:pt>
              </c:strCache>
            </c:strRef>
          </c:tx>
          <c:spPr>
            <a:solidFill>
              <a:srgbClr val="0076C0">
                <a:alpha val="50196"/>
              </a:srgbClr>
            </a:solidFill>
          </c:spPr>
          <c:invertIfNegative val="0"/>
          <c:cat>
            <c:strRef>
              <c:f>Sheet1!$A$2:$A$6</c:f>
              <c:strCache>
                <c:ptCount val="5"/>
                <c:pt idx="0">
                  <c:v>Y2</c:v>
                </c:pt>
                <c:pt idx="1">
                  <c:v>Y3</c:v>
                </c:pt>
                <c:pt idx="2">
                  <c:v>Y4</c:v>
                </c:pt>
                <c:pt idx="3">
                  <c:v>Y5</c:v>
                </c:pt>
                <c:pt idx="4">
                  <c:v>Y6</c:v>
                </c:pt>
              </c:strCache>
            </c:strRef>
          </c:cat>
          <c:val>
            <c:numRef>
              <c:f>Sheet1!$B$2:$B$6</c:f>
              <c:numCache>
                <c:formatCode>0.0</c:formatCode>
                <c:ptCount val="5"/>
                <c:pt idx="0">
                  <c:v>66.900000000000006</c:v>
                </c:pt>
                <c:pt idx="1">
                  <c:v>62</c:v>
                </c:pt>
                <c:pt idx="2">
                  <c:v>60.6</c:v>
                </c:pt>
                <c:pt idx="3">
                  <c:v>57.6</c:v>
                </c:pt>
                <c:pt idx="4">
                  <c:v>59.2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B62-4A73-988E-42B54C20F6E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Improved </c:v>
                </c:pt>
              </c:strCache>
            </c:strRef>
          </c:tx>
          <c:spPr>
            <a:solidFill>
              <a:srgbClr val="0076C0"/>
            </a:solidFill>
          </c:spPr>
          <c:invertIfNegative val="0"/>
          <c:cat>
            <c:strRef>
              <c:f>Sheet1!$A$2:$A$6</c:f>
              <c:strCache>
                <c:ptCount val="5"/>
                <c:pt idx="0">
                  <c:v>Y2</c:v>
                </c:pt>
                <c:pt idx="1">
                  <c:v>Y3</c:v>
                </c:pt>
                <c:pt idx="2">
                  <c:v>Y4</c:v>
                </c:pt>
                <c:pt idx="3">
                  <c:v>Y5</c:v>
                </c:pt>
                <c:pt idx="4">
                  <c:v>Y6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18.100000000000001</c:v>
                </c:pt>
                <c:pt idx="1">
                  <c:v>19.7</c:v>
                </c:pt>
                <c:pt idx="2">
                  <c:v>18.100000000000001</c:v>
                </c:pt>
                <c:pt idx="3">
                  <c:v>20.9</c:v>
                </c:pt>
                <c:pt idx="4">
                  <c:v>19.3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B62-4A73-988E-42B54C20F6E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496058952"/>
        <c:axId val="496059344"/>
      </c:barChart>
      <c:catAx>
        <c:axId val="4960589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srgbClr val="000000"/>
            </a:solidFill>
          </a:ln>
        </c:spPr>
        <c:txPr>
          <a:bodyPr/>
          <a:lstStyle/>
          <a:p>
            <a:pPr>
              <a:defRPr sz="1800" b="0">
                <a:solidFill>
                  <a:srgbClr val="000000"/>
                </a:solidFill>
              </a:defRPr>
            </a:pPr>
            <a:endParaRPr lang="en-US"/>
          </a:p>
        </c:txPr>
        <c:crossAx val="496059344"/>
        <c:crosses val="autoZero"/>
        <c:auto val="1"/>
        <c:lblAlgn val="ctr"/>
        <c:lblOffset val="0"/>
        <c:noMultiLvlLbl val="0"/>
      </c:catAx>
      <c:valAx>
        <c:axId val="496059344"/>
        <c:scaling>
          <c:orientation val="minMax"/>
          <c:max val="100"/>
          <c:min val="0"/>
        </c:scaling>
        <c:delete val="0"/>
        <c:axPos val="l"/>
        <c:numFmt formatCode="0" sourceLinked="0"/>
        <c:majorTickMark val="out"/>
        <c:minorTickMark val="none"/>
        <c:tickLblPos val="nextTo"/>
        <c:spPr>
          <a:ln>
            <a:solidFill>
              <a:srgbClr val="000000"/>
            </a:solidFill>
          </a:ln>
        </c:spPr>
        <c:txPr>
          <a:bodyPr/>
          <a:lstStyle/>
          <a:p>
            <a:pPr>
              <a:defRPr sz="1800">
                <a:solidFill>
                  <a:srgbClr val="000000"/>
                </a:solidFill>
              </a:defRPr>
            </a:pPr>
            <a:endParaRPr lang="en-US"/>
          </a:p>
        </c:txPr>
        <c:crossAx val="496058952"/>
        <c:crosses val="autoZero"/>
        <c:crossBetween val="between"/>
        <c:majorUnit val="20"/>
      </c:valAx>
      <c:spPr>
        <a:noFill/>
        <a:ln w="25385">
          <a:noFill/>
        </a:ln>
      </c:spPr>
    </c:plotArea>
    <c:plotVisOnly val="1"/>
    <c:dispBlanksAs val="gap"/>
    <c:showDLblsOverMax val="0"/>
  </c:chart>
  <c:txPr>
    <a:bodyPr/>
    <a:lstStyle/>
    <a:p>
      <a:pPr>
        <a:defRPr sz="1798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932848675665593"/>
          <c:y val="5.2475055214897537E-2"/>
          <c:w val="0.73315216290531993"/>
          <c:h val="0.8086217992831817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Stable</c:v>
                </c:pt>
              </c:strCache>
            </c:strRef>
          </c:tx>
          <c:spPr>
            <a:solidFill>
              <a:srgbClr val="0076C0">
                <a:alpha val="50196"/>
              </a:srgbClr>
            </a:solidFill>
          </c:spPr>
          <c:invertIfNegative val="0"/>
          <c:cat>
            <c:strRef>
              <c:f>Sheet1!$A$2:$A$6</c:f>
              <c:strCache>
                <c:ptCount val="5"/>
                <c:pt idx="0">
                  <c:v>Y2</c:v>
                </c:pt>
                <c:pt idx="1">
                  <c:v>Y3</c:v>
                </c:pt>
                <c:pt idx="2">
                  <c:v>Y4</c:v>
                </c:pt>
                <c:pt idx="3">
                  <c:v>Y5</c:v>
                </c:pt>
                <c:pt idx="4">
                  <c:v>Y6</c:v>
                </c:pt>
              </c:strCache>
            </c:strRef>
          </c:cat>
          <c:val>
            <c:numRef>
              <c:f>Sheet1!$B$2:$B$6</c:f>
              <c:numCache>
                <c:formatCode>0.0</c:formatCode>
                <c:ptCount val="5"/>
                <c:pt idx="0">
                  <c:v>65.7</c:v>
                </c:pt>
                <c:pt idx="1">
                  <c:v>61.4</c:v>
                </c:pt>
                <c:pt idx="2">
                  <c:v>62.9</c:v>
                </c:pt>
                <c:pt idx="3">
                  <c:v>62.8</c:v>
                </c:pt>
                <c:pt idx="4">
                  <c:v>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618-46C7-B86D-B75D0915E84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Improved </c:v>
                </c:pt>
              </c:strCache>
            </c:strRef>
          </c:tx>
          <c:spPr>
            <a:solidFill>
              <a:srgbClr val="0076C0"/>
            </a:solidFill>
          </c:spPr>
          <c:invertIfNegative val="0"/>
          <c:cat>
            <c:strRef>
              <c:f>Sheet1!$A$2:$A$6</c:f>
              <c:strCache>
                <c:ptCount val="5"/>
                <c:pt idx="0">
                  <c:v>Y2</c:v>
                </c:pt>
                <c:pt idx="1">
                  <c:v>Y3</c:v>
                </c:pt>
                <c:pt idx="2">
                  <c:v>Y4</c:v>
                </c:pt>
                <c:pt idx="3">
                  <c:v>Y5</c:v>
                </c:pt>
                <c:pt idx="4">
                  <c:v>Y6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25</c:v>
                </c:pt>
                <c:pt idx="1">
                  <c:v>24.2</c:v>
                </c:pt>
                <c:pt idx="2">
                  <c:v>23.2</c:v>
                </c:pt>
                <c:pt idx="3">
                  <c:v>22.1</c:v>
                </c:pt>
                <c:pt idx="4">
                  <c:v>22.8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618-46C7-B86D-B75D0915E84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496060128"/>
        <c:axId val="496060520"/>
      </c:barChart>
      <c:catAx>
        <c:axId val="4960601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srgbClr val="000000"/>
            </a:solidFill>
          </a:ln>
        </c:spPr>
        <c:txPr>
          <a:bodyPr/>
          <a:lstStyle/>
          <a:p>
            <a:pPr>
              <a:defRPr sz="1600" b="0">
                <a:solidFill>
                  <a:srgbClr val="000000"/>
                </a:solidFill>
              </a:defRPr>
            </a:pPr>
            <a:endParaRPr lang="en-US"/>
          </a:p>
        </c:txPr>
        <c:crossAx val="496060520"/>
        <c:crosses val="autoZero"/>
        <c:auto val="1"/>
        <c:lblAlgn val="ctr"/>
        <c:lblOffset val="0"/>
        <c:noMultiLvlLbl val="0"/>
      </c:catAx>
      <c:valAx>
        <c:axId val="496060520"/>
        <c:scaling>
          <c:orientation val="minMax"/>
          <c:max val="100"/>
          <c:min val="0"/>
        </c:scaling>
        <c:delete val="0"/>
        <c:axPos val="l"/>
        <c:numFmt formatCode="0" sourceLinked="0"/>
        <c:majorTickMark val="out"/>
        <c:minorTickMark val="none"/>
        <c:tickLblPos val="nextTo"/>
        <c:spPr>
          <a:ln>
            <a:solidFill>
              <a:srgbClr val="000000"/>
            </a:solidFill>
          </a:ln>
        </c:spPr>
        <c:txPr>
          <a:bodyPr/>
          <a:lstStyle/>
          <a:p>
            <a:pPr>
              <a:defRPr sz="1600">
                <a:solidFill>
                  <a:srgbClr val="000000"/>
                </a:solidFill>
              </a:defRPr>
            </a:pPr>
            <a:endParaRPr lang="en-US"/>
          </a:p>
        </c:txPr>
        <c:crossAx val="496060128"/>
        <c:crosses val="autoZero"/>
        <c:crossBetween val="between"/>
        <c:majorUnit val="20"/>
      </c:valAx>
      <c:spPr>
        <a:noFill/>
        <a:ln w="25385">
          <a:noFill/>
        </a:ln>
      </c:spPr>
    </c:plotArea>
    <c:plotVisOnly val="1"/>
    <c:dispBlanksAs val="gap"/>
    <c:showDLblsOverMax val="0"/>
  </c:chart>
  <c:txPr>
    <a:bodyPr/>
    <a:lstStyle/>
    <a:p>
      <a:pPr>
        <a:defRPr sz="1798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932848955681984"/>
          <c:y val="4.6746629946042152E-2"/>
          <c:w val="0.72367260171109615"/>
          <c:h val="0.7971653073089588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Stable</c:v>
                </c:pt>
              </c:strCache>
            </c:strRef>
          </c:tx>
          <c:spPr>
            <a:solidFill>
              <a:srgbClr val="0076C0">
                <a:alpha val="50196"/>
              </a:srgbClr>
            </a:solidFill>
          </c:spPr>
          <c:invertIfNegative val="0"/>
          <c:cat>
            <c:strRef>
              <c:f>Sheet1!$A$2:$A$6</c:f>
              <c:strCache>
                <c:ptCount val="5"/>
                <c:pt idx="0">
                  <c:v>Y2</c:v>
                </c:pt>
                <c:pt idx="1">
                  <c:v>Y3</c:v>
                </c:pt>
                <c:pt idx="2">
                  <c:v>Y4</c:v>
                </c:pt>
                <c:pt idx="3">
                  <c:v>Y5</c:v>
                </c:pt>
                <c:pt idx="4">
                  <c:v>Y6</c:v>
                </c:pt>
              </c:strCache>
            </c:strRef>
          </c:cat>
          <c:val>
            <c:numRef>
              <c:f>Sheet1!$B$2:$B$6</c:f>
              <c:numCache>
                <c:formatCode>0.0</c:formatCode>
                <c:ptCount val="5"/>
                <c:pt idx="0">
                  <c:v>72.099999999999994</c:v>
                </c:pt>
                <c:pt idx="1">
                  <c:v>67</c:v>
                </c:pt>
                <c:pt idx="2">
                  <c:v>67.099999999999994</c:v>
                </c:pt>
                <c:pt idx="3">
                  <c:v>63.1</c:v>
                </c:pt>
                <c:pt idx="4">
                  <c:v>65.5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2A1-4117-8D0C-023ACA49413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Improved </c:v>
                </c:pt>
              </c:strCache>
            </c:strRef>
          </c:tx>
          <c:spPr>
            <a:solidFill>
              <a:srgbClr val="0076C0"/>
            </a:solidFill>
          </c:spPr>
          <c:invertIfNegative val="0"/>
          <c:cat>
            <c:strRef>
              <c:f>Sheet1!$A$2:$A$6</c:f>
              <c:strCache>
                <c:ptCount val="5"/>
                <c:pt idx="0">
                  <c:v>Y2</c:v>
                </c:pt>
                <c:pt idx="1">
                  <c:v>Y3</c:v>
                </c:pt>
                <c:pt idx="2">
                  <c:v>Y4</c:v>
                </c:pt>
                <c:pt idx="3">
                  <c:v>Y5</c:v>
                </c:pt>
                <c:pt idx="4">
                  <c:v>Y6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15.4</c:v>
                </c:pt>
                <c:pt idx="1">
                  <c:v>15.2</c:v>
                </c:pt>
                <c:pt idx="2">
                  <c:v>16.399999999999999</c:v>
                </c:pt>
                <c:pt idx="3">
                  <c:v>17.7</c:v>
                </c:pt>
                <c:pt idx="4">
                  <c:v>16.5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2A1-4117-8D0C-023ACA49413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307564280"/>
        <c:axId val="307564672"/>
      </c:barChart>
      <c:catAx>
        <c:axId val="3075642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srgbClr val="000000"/>
            </a:solidFill>
          </a:ln>
        </c:spPr>
        <c:txPr>
          <a:bodyPr/>
          <a:lstStyle/>
          <a:p>
            <a:pPr>
              <a:defRPr sz="1800" b="0">
                <a:solidFill>
                  <a:srgbClr val="000000"/>
                </a:solidFill>
              </a:defRPr>
            </a:pPr>
            <a:endParaRPr lang="en-US"/>
          </a:p>
        </c:txPr>
        <c:crossAx val="307564672"/>
        <c:crosses val="autoZero"/>
        <c:auto val="1"/>
        <c:lblAlgn val="ctr"/>
        <c:lblOffset val="0"/>
        <c:noMultiLvlLbl val="0"/>
      </c:catAx>
      <c:valAx>
        <c:axId val="307564672"/>
        <c:scaling>
          <c:orientation val="minMax"/>
          <c:max val="100"/>
          <c:min val="0"/>
        </c:scaling>
        <c:delete val="0"/>
        <c:axPos val="l"/>
        <c:numFmt formatCode="0" sourceLinked="0"/>
        <c:majorTickMark val="out"/>
        <c:minorTickMark val="none"/>
        <c:tickLblPos val="nextTo"/>
        <c:spPr>
          <a:ln>
            <a:solidFill>
              <a:srgbClr val="000000"/>
            </a:solidFill>
          </a:ln>
        </c:spPr>
        <c:txPr>
          <a:bodyPr/>
          <a:lstStyle/>
          <a:p>
            <a:pPr>
              <a:defRPr sz="1800">
                <a:solidFill>
                  <a:srgbClr val="000000"/>
                </a:solidFill>
              </a:defRPr>
            </a:pPr>
            <a:endParaRPr lang="en-US"/>
          </a:p>
        </c:txPr>
        <c:crossAx val="307564280"/>
        <c:crosses val="autoZero"/>
        <c:crossBetween val="between"/>
        <c:majorUnit val="20"/>
      </c:valAx>
      <c:spPr>
        <a:noFill/>
        <a:ln w="25385">
          <a:noFill/>
        </a:ln>
      </c:spPr>
    </c:plotArea>
    <c:plotVisOnly val="1"/>
    <c:dispBlanksAs val="gap"/>
    <c:showDLblsOverMax val="0"/>
  </c:chart>
  <c:txPr>
    <a:bodyPr/>
    <a:lstStyle/>
    <a:p>
      <a:pPr>
        <a:defRPr sz="1798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4473123480227961E-2"/>
          <c:y val="6.7986455406237947E-2"/>
          <c:w val="0.88134381646771176"/>
          <c:h val="0.86402708918752413"/>
        </c:manualLayout>
      </c:layout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Y-Values</c:v>
                </c:pt>
              </c:strCache>
            </c:strRef>
          </c:tx>
          <c:spPr>
            <a:ln w="28575" cap="rnd">
              <a:solidFill>
                <a:schemeClr val="bg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bg1"/>
              </a:solidFill>
              <a:ln w="9525">
                <a:solidFill>
                  <a:schemeClr val="bg1"/>
                </a:solidFill>
              </a:ln>
              <a:effectLst/>
            </c:spPr>
          </c:marker>
          <c:xVal>
            <c:numRef>
              <c:f>Sheet1!$A$2:$A$4</c:f>
              <c:numCache>
                <c:formatCode>General</c:formatCode>
                <c:ptCount val="3"/>
                <c:pt idx="0">
                  <c:v>0.7</c:v>
                </c:pt>
                <c:pt idx="1">
                  <c:v>1.8</c:v>
                </c:pt>
                <c:pt idx="2">
                  <c:v>2.6</c:v>
                </c:pt>
              </c:numCache>
            </c:numRef>
          </c:xVal>
          <c:yVal>
            <c:numRef>
              <c:f>Sheet1!$B$2:$B$4</c:f>
              <c:numCache>
                <c:formatCode>General</c:formatCode>
                <c:ptCount val="3"/>
                <c:pt idx="0">
                  <c:v>2.7</c:v>
                </c:pt>
                <c:pt idx="1">
                  <c:v>3.2</c:v>
                </c:pt>
                <c:pt idx="2">
                  <c:v>0.8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12A2-43FC-96B0-27E72DFC1AA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96910392"/>
        <c:axId val="596911048"/>
      </c:scatterChart>
      <c:valAx>
        <c:axId val="596910392"/>
        <c:scaling>
          <c:orientation val="minMax"/>
          <c:max val="6"/>
        </c:scaling>
        <c:delete val="0"/>
        <c:axPos val="b"/>
        <c:numFmt formatCode="General" sourceLinked="1"/>
        <c:majorTickMark val="out"/>
        <c:minorTickMark val="none"/>
        <c:tickLblPos val="none"/>
        <c:spPr>
          <a:noFill/>
          <a:ln w="1270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6911048"/>
        <c:crosses val="autoZero"/>
        <c:crossBetween val="midCat"/>
        <c:majorUnit val="1"/>
        <c:minorUnit val="1"/>
      </c:valAx>
      <c:valAx>
        <c:axId val="596911048"/>
        <c:scaling>
          <c:orientation val="minMax"/>
          <c:max val="50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1270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6910392"/>
        <c:crosses val="autoZero"/>
        <c:crossBetween val="midCat"/>
        <c:majorUnit val="1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1D3FBB-D3AD-4A32-8CF2-FBF8F7D2C972}" type="datetimeFigureOut">
              <a:rPr lang="en-US" smtClean="0"/>
              <a:t>5/24/2018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1BE84E-44FC-4607-B4E1-0E1872F08B0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2688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571500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1pPr>
    <a:lvl2pPr marL="285750" algn="l" defTabSz="571500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2pPr>
    <a:lvl3pPr marL="571500" algn="l" defTabSz="571500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3pPr>
    <a:lvl4pPr marL="857250" algn="l" defTabSz="571500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4pPr>
    <a:lvl5pPr marL="1143000" algn="l" defTabSz="571500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5pPr>
    <a:lvl6pPr marL="1428750" algn="l" defTabSz="571500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6pPr>
    <a:lvl7pPr marL="1714500" algn="l" defTabSz="571500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7pPr>
    <a:lvl8pPr marL="2000250" algn="l" defTabSz="571500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8pPr>
    <a:lvl9pPr marL="2286000" algn="l" defTabSz="571500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0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>
              <a:latin typeface="Arial" charset="0"/>
            </a:endParaRPr>
          </a:p>
        </p:txBody>
      </p:sp>
      <p:sp>
        <p:nvSpPr>
          <p:cNvPr id="5325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2E1E2D7-9CF2-40B9-8CA0-EDD6E5273FD6}" type="slidenum">
              <a:rPr lang="en-US" smtClean="0">
                <a:solidFill>
                  <a:prstClr val="black"/>
                </a:solidFill>
                <a:latin typeface="Calibri" panose="020F0502020204030204" pitchFamily="34" charset="0"/>
              </a:rPr>
              <a:pPr/>
              <a:t>1</a:t>
            </a:fld>
            <a:endParaRPr lang="en-US" dirty="0" smtClean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732858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i="0" u="none" strike="noStrike" kern="1200" baseline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Speaker notes</a:t>
            </a:r>
            <a:r>
              <a:rPr lang="en-US" sz="1200" b="0" i="0" u="none" strike="noStrike" kern="1200" baseline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In the CDI cohort with </a:t>
            </a:r>
            <a:r>
              <a:rPr lang="en-US" sz="120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stringent criterion</a:t>
            </a:r>
            <a:r>
              <a:rPr lang="en-US" sz="1200" kern="1200" baseline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of </a:t>
            </a:r>
            <a:r>
              <a:rPr lang="en-US" sz="1200" smtClean="0"/>
              <a:t>≥1.0-point EDSS decrease from baseline confirmed over 6 months, patients showed</a:t>
            </a:r>
            <a:r>
              <a:rPr lang="en-US" sz="1200" baseline="0" smtClean="0"/>
              <a:t> improvements from just prior to CDI onset in each functional system (ie, improvements calculated over 9-months from core study baseline) </a:t>
            </a:r>
            <a:endParaRPr lang="en-US" sz="1200" b="0" i="0" u="none" strike="noStrike" kern="1200" baseline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sz="1200" b="0" i="0" u="none" strike="noStrike" kern="1200" baseline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u="none" strike="noStrike" kern="1200" baseline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Source:</a:t>
            </a:r>
          </a:p>
          <a:p>
            <a:r>
              <a:rPr lang="en-US" sz="1200" b="0" i="0" u="none" strike="noStrike" kern="1200" baseline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t_10_13_05_02_cdi6m_pyramidl_cat_fex_324.rtf				</a:t>
            </a:r>
          </a:p>
          <a:p>
            <a:r>
              <a:rPr lang="en-US" sz="1200" b="0" i="0" u="none" strike="noStrike" kern="1200" baseline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t_10_13_06_02_cdi6m_sensory_cat_fex_324.rtf				</a:t>
            </a:r>
          </a:p>
          <a:p>
            <a:r>
              <a:rPr lang="en-US" sz="1200" b="0" i="0" u="none" strike="noStrike" kern="1200" baseline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t_10_13_03_02_cdi6m_cerebell_cat_fex_324.rtf				</a:t>
            </a:r>
          </a:p>
          <a:p>
            <a:r>
              <a:rPr lang="en-US" sz="1200" b="0" i="0" u="none" strike="noStrike" kern="1200" baseline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t_10_13_02_02_cdi6m_brainstm_cat_fex_324.rtf				</a:t>
            </a:r>
          </a:p>
          <a:p>
            <a:r>
              <a:rPr lang="en-US" sz="1200" b="0" i="0" u="none" strike="noStrike" kern="1200" baseline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t_10_13_04_02_cdi6m_cerebral_cat_fex_324.rtf				</a:t>
            </a:r>
          </a:p>
          <a:p>
            <a:r>
              <a:rPr lang="en-US" sz="1200" b="0" i="0" u="none" strike="noStrike" kern="1200" baseline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t_10_13_07_02_cdi6m_visual_cat_fex_324.rtf				</a:t>
            </a:r>
          </a:p>
          <a:p>
            <a:r>
              <a:rPr lang="en-US" sz="1200" b="0" i="0" u="none" strike="noStrike" kern="1200" baseline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t_10_13_01_02_cdi6m_bladbow_cat_fex_324.rtf	</a:t>
            </a:r>
          </a:p>
          <a:p>
            <a:pPr marL="0" marR="0" lvl="0" indent="0" algn="l" defTabSz="5715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u="sng" smtClean="0"/>
              <a:t>Note</a:t>
            </a:r>
            <a:r>
              <a:rPr lang="en-US" sz="1200" u="sng" baseline="0" smtClean="0"/>
              <a:t> to biostats QC/Cytel team</a:t>
            </a:r>
            <a:r>
              <a:rPr lang="en-US" sz="1200" baseline="0" smtClean="0"/>
              <a:t>: All numbers in this slide match the recently QC’d AAN 2018 Poster (Hunter et al)</a:t>
            </a:r>
            <a:endParaRPr lang="en-US" sz="1200" smtClean="0"/>
          </a:p>
          <a:p>
            <a:r>
              <a:rPr lang="en-US" sz="1200" b="0" i="0" u="none" strike="noStrike" kern="1200" baseline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		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009DDF-711B-41B2-A53D-C762CC099AAC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030453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Speaker notes</a:t>
            </a:r>
            <a:r>
              <a:rPr lang="en-US" sz="120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I</a:t>
            </a:r>
            <a:r>
              <a:rPr lang="en-US" sz="1200" kern="1200" baseline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 the CDI cohort with a </a:t>
            </a:r>
            <a:r>
              <a:rPr lang="en-US" sz="120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stringent CDI criterion</a:t>
            </a:r>
            <a:r>
              <a:rPr lang="en-US" sz="1200" kern="1200" baseline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of </a:t>
            </a:r>
            <a:r>
              <a:rPr lang="en-US" sz="1200" smtClean="0"/>
              <a:t>≥1.0-point EDSS decrease from baseline confirmed over 6 months, patients</a:t>
            </a:r>
            <a:r>
              <a:rPr lang="en-US" sz="1200" baseline="0" smtClean="0"/>
              <a:t> improved in multiple functional systems, with a majority improving in 2 or more systems</a:t>
            </a:r>
            <a:endParaRPr lang="en-US" sz="1200" kern="120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kern="120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Source:</a:t>
            </a:r>
          </a:p>
          <a:p>
            <a:r>
              <a:rPr lang="en-US" sz="120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t_09_17_02_cdi6m_all_cfb_fex_324.rtf</a:t>
            </a:r>
          </a:p>
          <a:p>
            <a:pPr marL="0" marR="0" lvl="0" indent="0" algn="l" defTabSz="5715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u="sng" smtClean="0"/>
              <a:t>Note</a:t>
            </a:r>
            <a:r>
              <a:rPr lang="en-US" u="sng" baseline="0" smtClean="0"/>
              <a:t> to biostats QC/Cytel team</a:t>
            </a:r>
            <a:r>
              <a:rPr lang="en-US" baseline="0" smtClean="0"/>
              <a:t>: All numbers in this slide match the recently QC’d AAN 2018 Poster (Hunter et al)</a:t>
            </a:r>
            <a:endParaRPr lang="en-US" smtClean="0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009DDF-711B-41B2-A53D-C762CC099AAC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23286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i="0" u="none" strike="noStrike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Speaker</a:t>
            </a:r>
            <a:r>
              <a:rPr lang="en-US" sz="1200" b="1" i="0" u="none" strike="noStrike" kern="1200" baseline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notes</a:t>
            </a:r>
            <a:r>
              <a:rPr lang="en-US" sz="1200" b="0" i="0" u="none" strike="noStrike" kern="1200" baseline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The EDSS 4.0 escarpment is not unsurpassable and improvement usually occurs, and these improvements are especially notable in their significance</a:t>
            </a:r>
            <a:endParaRPr lang="en-US" sz="1200" b="0" i="0" u="none" strike="noStrike" kern="120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b="0" i="0" u="none" strike="noStrike" kern="120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b="0" i="0" u="none" strike="noStrike" kern="120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0" i="0" u="none" strike="noStrike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Source:</a:t>
            </a:r>
          </a:p>
          <a:p>
            <a:r>
              <a:rPr lang="en-US" sz="1200" b="0" i="0" u="none" strike="noStrike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T_10_11_02_edss_cat1_cdi6m_rebl_fex_324.rtf (27SEP17 - 12:22:25)</a:t>
            </a:r>
            <a:r>
              <a:rPr lang="en-US" smtClean="0">
                <a:effectLst/>
              </a:rPr>
              <a:t> </a:t>
            </a:r>
          </a:p>
          <a:p>
            <a:r>
              <a:rPr lang="en-US" sz="120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T_10_12_02_edss_cat2_cdi6m_rebl_fex_324.rtf (27SEP17 - 12:23:57)</a:t>
            </a:r>
          </a:p>
          <a:p>
            <a:pPr marL="0" marR="0" lvl="0" indent="0" algn="l" defTabSz="5715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u="sng" smtClean="0"/>
              <a:t>Note</a:t>
            </a:r>
            <a:r>
              <a:rPr lang="en-US" u="sng" baseline="0" smtClean="0"/>
              <a:t> to biostats QC/Cytel team</a:t>
            </a:r>
            <a:r>
              <a:rPr lang="en-US" baseline="0" smtClean="0"/>
              <a:t>: All numbers in this slide match the recently QC’d AAN 2018 Poster (Hunter et al)</a:t>
            </a:r>
            <a:endParaRPr lang="en-US" smtClean="0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009DDF-711B-41B2-A53D-C762CC099AAC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553524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1BE84E-44FC-4607-B4E1-0E1872F08B09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314688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3FA35C-CC6A-42C7-9164-D651F09AAE5A}" type="slidenum">
              <a:rPr lang="en-GB" smtClean="0">
                <a:solidFill>
                  <a:prstClr val="black"/>
                </a:solidFill>
              </a:rPr>
              <a:pPr/>
              <a:t>14</a:t>
            </a:fld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634605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2034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dirty="0" smtClean="0">
              <a:ea typeface="MS PGothic"/>
            </a:endParaRPr>
          </a:p>
        </p:txBody>
      </p:sp>
      <p:sp>
        <p:nvSpPr>
          <p:cNvPr id="172035" name="Slide Number Placeholder 3"/>
          <p:cNvSpPr txBox="1">
            <a:spLocks noGrp="1"/>
          </p:cNvSpPr>
          <p:nvPr/>
        </p:nvSpPr>
        <p:spPr bwMode="auto">
          <a:xfrm>
            <a:off x="3972561" y="8831581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961" tIns="45981" rIns="91961" bIns="45981" anchor="b"/>
          <a:lstStyle/>
          <a:p>
            <a:pPr algn="r" eaLnBrk="0" hangingPunct="0"/>
            <a:fld id="{D02FB68F-BAE1-4BF8-8A51-F54BF0E16435}" type="slidenum">
              <a:rPr lang="en-US" sz="1200">
                <a:solidFill>
                  <a:prstClr val="black"/>
                </a:solidFill>
              </a:rPr>
              <a:pPr algn="r" eaLnBrk="0" hangingPunct="0"/>
              <a:t>15</a:t>
            </a:fld>
            <a:endParaRPr lang="en-US" sz="1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9288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33B19AE-E8BC-4211-8FBB-A8D53E1C743A}" type="slidenum">
              <a:rPr lang="en-US" smtClean="0">
                <a:solidFill>
                  <a:prstClr val="black"/>
                </a:solidFill>
                <a:latin typeface="Calibri" panose="020F0502020204030204" pitchFamily="34" charset="0"/>
              </a:rPr>
              <a:pPr/>
              <a:t>2</a:t>
            </a:fld>
            <a:endParaRPr lang="en-US" dirty="0" smtClean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5529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300" name="Notes Placeholder 2"/>
          <p:cNvSpPr>
            <a:spLocks noGrp="1"/>
          </p:cNvSpPr>
          <p:nvPr>
            <p:ph type="body" idx="1"/>
          </p:nvPr>
        </p:nvSpPr>
        <p:spPr>
          <a:xfrm>
            <a:off x="934722" y="4416427"/>
            <a:ext cx="5140960" cy="4183063"/>
          </a:xfrm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46243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1BE84E-44FC-4607-B4E1-0E1872F08B09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58570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Source:</a:t>
            </a:r>
          </a:p>
          <a:p>
            <a:r>
              <a:rPr lang="en-US" smtClean="0"/>
              <a:t>N=435; n=393 (slide 6;</a:t>
            </a:r>
            <a:r>
              <a:rPr lang="en-US" baseline="0" smtClean="0"/>
              <a:t> </a:t>
            </a:r>
            <a:r>
              <a:rPr lang="en-US" smtClean="0"/>
              <a:t>CARE-MS 4 yr Patient Demos</a:t>
            </a:r>
            <a:r>
              <a:rPr lang="en-US" baseline="0" smtClean="0"/>
              <a:t> and Disp for ECTRIMS 2014)</a:t>
            </a:r>
          </a:p>
          <a:p>
            <a:r>
              <a:rPr lang="en-US" baseline="0" smtClean="0"/>
              <a:t>n=338 (357-19=338; </a:t>
            </a:r>
            <a:r>
              <a:rPr lang="en-US" sz="80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t_12_10_02_ds_dsc_byyr_fex_324.rtf)</a:t>
            </a:r>
          </a:p>
          <a:p>
            <a:r>
              <a:rPr lang="en-US" sz="800" kern="1200" baseline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Text bullet 1: 338/435*100=77.7 rounded up to 78%</a:t>
            </a:r>
          </a:p>
          <a:p>
            <a:r>
              <a:rPr lang="en-US" sz="800" kern="1200" baseline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Text bullet 2: p.12; </a:t>
            </a:r>
            <a:r>
              <a:rPr lang="en-US" sz="80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t_08_20_02_mstrt_2_6yr_324.rtf</a:t>
            </a:r>
            <a:endParaRPr lang="en-US" baseline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1BE84E-44FC-4607-B4E1-0E1872F08B09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3430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800" b="1" i="0" u="none" strike="noStrike" kern="1200" baseline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Speaker Notes:</a:t>
            </a:r>
          </a:p>
          <a:p>
            <a:pPr marL="171450" marR="0" lvl="0" indent="-171450" algn="l" defTabSz="5715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800" b="0" i="0" u="none" strike="noStrike" kern="1200" baseline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EDSS and individual FS scores were assessed by blinded raters at baseline and quarterly; FS scores were rated on an ordinal scale corresponding to functional ability (</a:t>
            </a:r>
            <a:r>
              <a:rPr lang="en-US" smtClean="0"/>
              <a:t>Kurtzke JF. </a:t>
            </a:r>
            <a:r>
              <a:rPr lang="en-US" i="1" smtClean="0"/>
              <a:t>Neurology</a:t>
            </a:r>
            <a:r>
              <a:rPr lang="en-US" smtClean="0"/>
              <a:t>1983;33:1444-52)</a:t>
            </a:r>
          </a:p>
          <a:p>
            <a:pPr marL="457200" marR="0" lvl="1" indent="-171450" algn="l" defTabSz="5715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800" b="0" i="0" u="none" strike="noStrike" kern="1200" baseline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cerebellar, cerebral, and brainstem (range, 0−5)</a:t>
            </a:r>
          </a:p>
          <a:p>
            <a:pPr marL="457200" marR="0" lvl="1" indent="-171450" algn="l" defTabSz="5715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800" b="0" i="0" u="none" strike="noStrike" kern="1200" baseline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pyramidal, sensory, bowel/bladder, and visual (range, 0−6)</a:t>
            </a:r>
          </a:p>
          <a:p>
            <a:endParaRPr lang="en-US" sz="800" b="0" i="0" u="none" strike="noStrike" kern="1200" baseline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b="0" i="0" u="none" strike="noStrike" kern="1200" baseline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Kaplan-Meier estimates were used to assess percentages of patients with 6-month CDI 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1BE84E-44FC-4607-B4E1-0E1872F08B09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25091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5715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kern="1200" smtClean="0">
                <a:solidFill>
                  <a:prstClr val="black"/>
                </a:solidFill>
                <a:effectLst/>
                <a:latin typeface="+mn-lt"/>
                <a:ea typeface="+mn-ea"/>
                <a:cs typeface="+mn-cs"/>
              </a:rPr>
              <a:t>Source:</a:t>
            </a:r>
          </a:p>
          <a:p>
            <a:pPr marL="0" marR="0" lvl="0" indent="0" algn="l" defTabSz="5715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kern="1200" smtClean="0">
                <a:solidFill>
                  <a:prstClr val="black"/>
                </a:solidFill>
                <a:effectLst/>
                <a:latin typeface="+mn-lt"/>
                <a:ea typeface="+mn-ea"/>
                <a:cs typeface="+mn-cs"/>
              </a:rPr>
              <a:t>EDSS: </a:t>
            </a:r>
            <a:r>
              <a:rPr lang="en-US" sz="80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t_10_02_02_edss_cat_fex_6yr_324.rtf  </a:t>
            </a:r>
          </a:p>
          <a:p>
            <a:pPr marL="0" marR="0" lvl="0" indent="0" algn="l" defTabSz="5715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u="sng" smtClean="0"/>
              <a:t>Note</a:t>
            </a:r>
            <a:r>
              <a:rPr lang="en-US" u="sng" baseline="0" smtClean="0"/>
              <a:t> to biostats QC/Cytel team</a:t>
            </a:r>
            <a:r>
              <a:rPr lang="en-US" baseline="0" smtClean="0"/>
              <a:t>: All numbers in this slide match the recently QC’d AAN 2018 Poster (Hunter et al)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1BE84E-44FC-4607-B4E1-0E1872F08B09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11545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924916">
              <a:defRPr/>
            </a:pPr>
            <a:r>
              <a:rPr lang="en-US" sz="1200" smtClean="0">
                <a:solidFill>
                  <a:prstClr val="black"/>
                </a:solidFill>
              </a:rPr>
              <a:t>Sources</a:t>
            </a:r>
            <a:r>
              <a:rPr lang="en-US" sz="1200" dirty="0" smtClean="0">
                <a:solidFill>
                  <a:prstClr val="black"/>
                </a:solidFill>
              </a:rPr>
              <a:t>: </a:t>
            </a:r>
          </a:p>
          <a:p>
            <a:pPr defTabSz="924916">
              <a:defRPr/>
            </a:pPr>
            <a:r>
              <a:rPr lang="en-US" sz="120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Pyramidal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t_10_08_02_pyramidl_cat_fex_6yr_324.rtf  (31JUL17 - 12:07:03)</a:t>
            </a:r>
          </a:p>
          <a:p>
            <a:pPr defTabSz="924916"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Sensory: t_10_09_02_sensory_cat_fex_6yr_324.rtf  (31JUL17 - 12:08:09)</a:t>
            </a:r>
          </a:p>
          <a:p>
            <a:pPr defTabSz="924916"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Cerebellar: t_10_06_02_cerebell_cat_fex_6yr_324.rtf  (31JUL17 - </a:t>
            </a:r>
            <a:r>
              <a:rPr lang="en-US" sz="120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12:05:06)</a:t>
            </a:r>
          </a:p>
          <a:p>
            <a:pPr marL="0" marR="0" lvl="0" indent="0" algn="l" defTabSz="92491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u="sng" smtClean="0"/>
              <a:t>Note</a:t>
            </a:r>
            <a:r>
              <a:rPr lang="en-US" sz="1200" u="sng" baseline="0" smtClean="0"/>
              <a:t> to biostats QC/Cytel team</a:t>
            </a:r>
            <a:r>
              <a:rPr lang="en-US" sz="1200" baseline="0" smtClean="0"/>
              <a:t>: All numbers in this slide match the recently QC’d AAN 2018 Poster (Hunter et al)</a:t>
            </a:r>
            <a:endParaRPr lang="en-US" sz="1200" smtClean="0"/>
          </a:p>
          <a:p>
            <a:pPr defTabSz="924916">
              <a:defRPr/>
            </a:pPr>
            <a:endParaRPr lang="en-US" sz="1200" dirty="0" smtClean="0">
              <a:solidFill>
                <a:prstClr val="black"/>
              </a:solidFill>
            </a:endParaRP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7367" indent="-28360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34413" indent="-22688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88177" indent="-22688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41942" indent="-22688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495707" indent="-22688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49472" indent="-22688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03237" indent="-22688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57001" indent="-22688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18299EB-422A-42AA-808F-6E10C388BBF8}" type="slidenum">
              <a:rPr lang="en-US" altLang="en-US" smtClean="0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7</a:t>
            </a:fld>
            <a:endParaRPr lang="en-US" altLang="en-US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6381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2491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smtClean="0">
                <a:solidFill>
                  <a:prstClr val="black"/>
                </a:solidFill>
              </a:rPr>
              <a:t>Sources:</a:t>
            </a:r>
            <a:endParaRPr lang="en-US" sz="1200" dirty="0" smtClean="0">
              <a:solidFill>
                <a:prstClr val="black"/>
              </a:solidFill>
            </a:endParaRPr>
          </a:p>
          <a:p>
            <a:pPr defTabSz="924916">
              <a:defRPr/>
            </a:pPr>
            <a:r>
              <a:rPr lang="en-US" sz="1200" kern="1200" dirty="0" smtClean="0">
                <a:solidFill>
                  <a:prstClr val="black"/>
                </a:solidFill>
                <a:effectLst/>
                <a:latin typeface="+mn-lt"/>
                <a:ea typeface="+mn-ea"/>
                <a:cs typeface="+mn-cs"/>
              </a:rPr>
              <a:t>Brainstem: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t_10_05_02_brainstm_cat_fex_6yr_324.rtf  (31JUL17 - 12:04:13)</a:t>
            </a:r>
          </a:p>
          <a:p>
            <a:pPr defTabSz="924916"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Cerebral: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t_10_07_02_cerebral_cat_fex_6yr_324.rtf  (31JUL17 - 12:06:01)</a:t>
            </a:r>
          </a:p>
          <a:p>
            <a:pPr defTabSz="924916"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Visual: t_10_10_02_visual_cat_fex_6yr_324.rtf  (31JUL17 - 12:09:00)</a:t>
            </a:r>
          </a:p>
          <a:p>
            <a:pPr defTabSz="924916"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Bowel/Bladder: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t_10_04_02_bladbow_cat_fex_6yr_324.rtf  (31JUL17 - </a:t>
            </a:r>
            <a:r>
              <a:rPr lang="en-US" sz="120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12:03:09)</a:t>
            </a:r>
          </a:p>
          <a:p>
            <a:pPr marL="0" marR="0" lvl="0" indent="0" algn="l" defTabSz="92491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u="sng" smtClean="0"/>
              <a:t>Note</a:t>
            </a:r>
            <a:r>
              <a:rPr lang="en-US" sz="1200" u="sng" baseline="0" smtClean="0"/>
              <a:t> to biostats QC/Cytel team</a:t>
            </a:r>
            <a:r>
              <a:rPr lang="en-US" sz="1200" baseline="0" smtClean="0"/>
              <a:t>: All numbers in this slide match the recently QC’d AAN 2018 Poster (Hunter et al)</a:t>
            </a:r>
            <a:endParaRPr lang="en-US" sz="1200" smtClean="0"/>
          </a:p>
          <a:p>
            <a:pPr defTabSz="924916">
              <a:defRPr/>
            </a:pP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7367" indent="-28360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34413" indent="-22688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88177" indent="-22688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41942" indent="-22688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495707" indent="-22688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49472" indent="-22688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03237" indent="-22688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57001" indent="-22688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18299EB-422A-42AA-808F-6E10C388BBF8}" type="slidenum">
              <a:rPr lang="en-US" altLang="en-US" smtClean="0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8</a:t>
            </a:fld>
            <a:endParaRPr lang="en-US" altLang="en-US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6699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5715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Speaker notes: </a:t>
            </a:r>
            <a:r>
              <a:rPr lang="en-US" sz="120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order to further understand</a:t>
            </a:r>
            <a:r>
              <a:rPr lang="en-US" sz="1200" kern="1200" baseline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the nature of improvements, a stringent definition of confirmed disability improvement (CDI) was applied wherein patients had to have a </a:t>
            </a:r>
            <a:r>
              <a:rPr lang="en-US" sz="1200" smtClean="0"/>
              <a:t>≥1.0-point EDSS decrease from baseline which was sustained</a:t>
            </a:r>
            <a:r>
              <a:rPr lang="en-US" sz="1200" baseline="0" smtClean="0"/>
              <a:t> </a:t>
            </a:r>
            <a:r>
              <a:rPr lang="en-US" sz="1200" smtClean="0"/>
              <a:t>over 6 months. CDI was assessed only in those patients</a:t>
            </a:r>
            <a:r>
              <a:rPr lang="en-US" sz="1200" baseline="0" smtClean="0"/>
              <a:t> with an EDSS score of </a:t>
            </a:r>
            <a:r>
              <a:rPr lang="en-US" sz="1200" smtClean="0"/>
              <a:t>≥2.0 at core study baseline.</a:t>
            </a:r>
            <a:r>
              <a:rPr lang="en-US" sz="1200" baseline="0" smtClean="0"/>
              <a:t> </a:t>
            </a:r>
          </a:p>
          <a:p>
            <a:pPr marL="0" marR="0" lvl="0" indent="0" algn="l" defTabSz="5715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aseline="0" smtClean="0"/>
          </a:p>
          <a:p>
            <a:pPr marL="0" marR="0" lvl="0" indent="0" algn="l" defTabSz="5715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smtClean="0"/>
              <a:t>In</a:t>
            </a:r>
            <a:r>
              <a:rPr lang="en-US" sz="1200" baseline="0" smtClean="0"/>
              <a:t> the core study Year 2, patients treated with alemtuzumab were more than twice as likely to achieve CDI than those treated with SC IFNB-1a. Alemtuzumab-treated patients continued to improve, with 43% achieving CDI through 6 years. Most improvements were not in the first 6 months, arguing against a simple recovery from pre-study disease activity.</a:t>
            </a:r>
            <a:endParaRPr lang="en-US" sz="1200" kern="120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kern="120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Source: </a:t>
            </a:r>
          </a:p>
          <a:p>
            <a:r>
              <a:rPr lang="en-US" sz="120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Alemtuzumab: t_02_01_02_cdi_fex_6yr_324.rtf</a:t>
            </a:r>
          </a:p>
          <a:p>
            <a:r>
              <a:rPr lang="en-US" sz="80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SC IFN-1a: t_02_03_02_cdi_fex_ifn_ext_6yr_324.rtf</a:t>
            </a:r>
          </a:p>
          <a:p>
            <a:endParaRPr lang="en-US" sz="800" kern="120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80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Relative</a:t>
            </a:r>
            <a:r>
              <a:rPr lang="en-US" sz="800" kern="1200" baseline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increase in CDI</a:t>
            </a:r>
          </a:p>
          <a:p>
            <a:r>
              <a:rPr lang="en-US" sz="80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Alem: 90/435 had CDI = 20.7%</a:t>
            </a:r>
          </a:p>
          <a:p>
            <a:r>
              <a:rPr lang="en-US" sz="80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IFN: 16/202 had CDI = 7.9%</a:t>
            </a:r>
          </a:p>
          <a:p>
            <a:r>
              <a:rPr lang="en-US" sz="80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80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20.7% - 7.9% = 12.8%</a:t>
            </a:r>
          </a:p>
          <a:p>
            <a:r>
              <a:rPr lang="en-US" sz="80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80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(12.8%/7.9%)*100% = </a:t>
            </a:r>
            <a:r>
              <a:rPr lang="en-US" sz="800" b="1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162%</a:t>
            </a:r>
            <a:endParaRPr lang="en-US" sz="800" kern="120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009DDF-711B-41B2-A53D-C762CC099AAC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27113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0"/>
            <a:ext cx="7772400" cy="3067051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600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1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3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7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0" y="914400"/>
            <a:ext cx="9144000" cy="0"/>
          </a:xfrm>
          <a:prstGeom prst="line">
            <a:avLst/>
          </a:prstGeom>
          <a:ln w="73025" cmpd="sng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8537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Text Placeholder 15"/>
          <p:cNvSpPr>
            <a:spLocks noGrp="1"/>
          </p:cNvSpPr>
          <p:nvPr>
            <p:ph idx="1"/>
          </p:nvPr>
        </p:nvSpPr>
        <p:spPr>
          <a:xfrm>
            <a:off x="308664" y="1380226"/>
            <a:ext cx="8530536" cy="48135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Slide Number Placeholder 16"/>
          <p:cNvSpPr>
            <a:spLocks noGrp="1"/>
          </p:cNvSpPr>
          <p:nvPr>
            <p:ph type="sldNum" sz="quarter" idx="4"/>
          </p:nvPr>
        </p:nvSpPr>
        <p:spPr>
          <a:xfrm>
            <a:off x="6858000" y="6492875"/>
            <a:ext cx="21336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8C50856F-70CD-45CE-8852-8B0328817CA8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219869" y="6492876"/>
            <a:ext cx="8505031" cy="364806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000"/>
            </a:lvl1pPr>
            <a:lvl2pPr marL="284162" indent="0">
              <a:buNone/>
              <a:defRPr sz="1000"/>
            </a:lvl2pPr>
            <a:lvl3pPr marL="569912" indent="0">
              <a:buNone/>
              <a:defRPr sz="1000"/>
            </a:lvl3pPr>
            <a:lvl4pPr marL="801687" indent="0">
              <a:buNone/>
              <a:defRPr sz="1000"/>
            </a:lvl4pPr>
            <a:lvl5pPr marL="1027113" indent="0">
              <a:buNone/>
              <a:defRPr sz="1000"/>
            </a:lvl5pPr>
          </a:lstStyle>
          <a:p>
            <a:pPr lvl="0"/>
            <a:r>
              <a:rPr lang="en-US" dirty="0" smtClean="0"/>
              <a:t>Footnote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8529910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864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th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/>
          <p:cNvSpPr>
            <a:spLocks noGrp="1"/>
          </p:cNvSpPr>
          <p:nvPr>
            <p:ph type="body" sz="quarter" idx="10"/>
          </p:nvPr>
        </p:nvSpPr>
        <p:spPr>
          <a:xfrm>
            <a:off x="300038" y="1991260"/>
            <a:ext cx="8545512" cy="118494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</a:t>
            </a:r>
            <a:r>
              <a:rPr lang="en-US" dirty="0" err="1" smtClean="0"/>
              <a:t>leve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1"/>
          </p:nvPr>
        </p:nvSpPr>
        <p:spPr>
          <a:xfrm>
            <a:off x="300038" y="1381660"/>
            <a:ext cx="8545512" cy="460177"/>
          </a:xfrm>
          <a:solidFill>
            <a:schemeClr val="tx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800" b="1">
                <a:solidFill>
                  <a:schemeClr val="bg1"/>
                </a:solidFill>
              </a:defRPr>
            </a:lvl1pPr>
            <a:lvl2pPr marL="284162" indent="0" algn="ctr">
              <a:buNone/>
              <a:defRPr sz="1400" b="1">
                <a:solidFill>
                  <a:schemeClr val="bg1"/>
                </a:solidFill>
              </a:defRPr>
            </a:lvl2pPr>
            <a:lvl3pPr marL="569912" indent="0" algn="ctr">
              <a:buNone/>
              <a:defRPr sz="1400" b="1">
                <a:solidFill>
                  <a:schemeClr val="bg1"/>
                </a:solidFill>
              </a:defRPr>
            </a:lvl3pPr>
            <a:lvl4pPr marL="801687" indent="0" algn="ctr">
              <a:buNone/>
              <a:defRPr sz="1400" b="1">
                <a:solidFill>
                  <a:schemeClr val="bg1"/>
                </a:solidFill>
              </a:defRPr>
            </a:lvl4pPr>
            <a:lvl5pPr marL="1027113" indent="0" algn="ctr">
              <a:buNone/>
              <a:defRPr sz="1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14" name="Slide Number Placeholder 16"/>
          <p:cNvSpPr>
            <a:spLocks noGrp="1"/>
          </p:cNvSpPr>
          <p:nvPr>
            <p:ph type="sldNum" sz="quarter" idx="4"/>
          </p:nvPr>
        </p:nvSpPr>
        <p:spPr>
          <a:xfrm>
            <a:off x="6858000" y="6492875"/>
            <a:ext cx="21336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8C50856F-70CD-45CE-8852-8B0328817CA8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300038" y="1"/>
            <a:ext cx="8691562" cy="9144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6064101"/>
      </p:ext>
    </p:extLst>
  </p:cSld>
  <p:clrMapOvr>
    <a:masterClrMapping/>
  </p:clrMapOvr>
  <p:timing>
    <p:tnLst>
      <p:par>
        <p:cTn id="1" dur="indefinite" restart="never" nodeType="tmRoot"/>
      </p:par>
    </p:tnLst>
  </p:timing>
  <p:extLst>
    <p:ext uri="{DCECCB84-F9BA-43D5-87BE-67443E8EF086}">
      <p15:sldGuideLst xmlns:p15="http://schemas.microsoft.com/office/powerpoint/2012/main">
        <p15:guide id="1" orient="horz" pos="864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0"/>
          </p:nvPr>
        </p:nvSpPr>
        <p:spPr>
          <a:xfrm>
            <a:off x="990600" y="2057400"/>
            <a:ext cx="7391400" cy="3810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1"/>
          </p:nvPr>
        </p:nvSpPr>
        <p:spPr>
          <a:xfrm>
            <a:off x="1143000" y="1567934"/>
            <a:ext cx="7086600" cy="369332"/>
          </a:xfrm>
        </p:spPr>
        <p:txBody>
          <a:bodyPr anchor="ctr"/>
          <a:lstStyle>
            <a:lvl1pPr marL="0" indent="0" algn="ctr">
              <a:buNone/>
              <a:defRPr b="1">
                <a:solidFill>
                  <a:schemeClr val="bg1"/>
                </a:solidFill>
              </a:defRPr>
            </a:lvl1pPr>
            <a:lvl2pPr marL="284162" indent="0" algn="ctr">
              <a:buNone/>
              <a:defRPr b="1">
                <a:solidFill>
                  <a:schemeClr val="bg1"/>
                </a:solidFill>
              </a:defRPr>
            </a:lvl2pPr>
            <a:lvl3pPr marL="569912" indent="0" algn="ctr">
              <a:buNone/>
              <a:defRPr b="1">
                <a:solidFill>
                  <a:schemeClr val="bg1"/>
                </a:solidFill>
              </a:defRPr>
            </a:lvl3pPr>
            <a:lvl4pPr marL="801687" indent="0" algn="ctr">
              <a:buNone/>
              <a:defRPr b="1">
                <a:solidFill>
                  <a:schemeClr val="bg1"/>
                </a:solidFill>
              </a:defRPr>
            </a:lvl4pPr>
            <a:lvl5pPr marL="1027113" indent="0" algn="ctr"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16" name="Slide Number Placeholder 16"/>
          <p:cNvSpPr>
            <a:spLocks noGrp="1"/>
          </p:cNvSpPr>
          <p:nvPr>
            <p:ph type="sldNum" sz="quarter" idx="4"/>
          </p:nvPr>
        </p:nvSpPr>
        <p:spPr>
          <a:xfrm>
            <a:off x="6858000" y="6492875"/>
            <a:ext cx="21336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8C50856F-70CD-45CE-8852-8B0328817CA8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07160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6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300038" y="1"/>
            <a:ext cx="8691562" cy="9144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1" name="Text Placeholder 14"/>
          <p:cNvSpPr>
            <a:spLocks noGrp="1"/>
          </p:cNvSpPr>
          <p:nvPr>
            <p:ph type="body" sz="quarter" idx="11"/>
          </p:nvPr>
        </p:nvSpPr>
        <p:spPr>
          <a:xfrm>
            <a:off x="1143000" y="1567934"/>
            <a:ext cx="7086600" cy="369332"/>
          </a:xfrm>
        </p:spPr>
        <p:txBody>
          <a:bodyPr anchor="ctr"/>
          <a:lstStyle>
            <a:lvl1pPr marL="0" indent="0" algn="ctr">
              <a:buNone/>
              <a:defRPr b="1">
                <a:solidFill>
                  <a:schemeClr val="bg1"/>
                </a:solidFill>
              </a:defRPr>
            </a:lvl1pPr>
            <a:lvl2pPr marL="284162" indent="0" algn="ctr">
              <a:buNone/>
              <a:defRPr b="1">
                <a:solidFill>
                  <a:schemeClr val="bg1"/>
                </a:solidFill>
              </a:defRPr>
            </a:lvl2pPr>
            <a:lvl3pPr marL="569912" indent="0" algn="ctr">
              <a:buNone/>
              <a:defRPr b="1">
                <a:solidFill>
                  <a:schemeClr val="bg1"/>
                </a:solidFill>
              </a:defRPr>
            </a:lvl3pPr>
            <a:lvl4pPr marL="801687" indent="0" algn="ctr">
              <a:buNone/>
              <a:defRPr b="1">
                <a:solidFill>
                  <a:schemeClr val="bg1"/>
                </a:solidFill>
              </a:defRPr>
            </a:lvl4pPr>
            <a:lvl5pPr marL="1027113" indent="0" algn="ctr"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23" name="Slide Number Placeholder 16"/>
          <p:cNvSpPr>
            <a:spLocks noGrp="1"/>
          </p:cNvSpPr>
          <p:nvPr>
            <p:ph type="sldNum" sz="quarter" idx="4"/>
          </p:nvPr>
        </p:nvSpPr>
        <p:spPr>
          <a:xfrm>
            <a:off x="6858000" y="6492875"/>
            <a:ext cx="21336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8C50856F-70CD-45CE-8852-8B0328817CA8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849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16"/>
          <p:cNvSpPr>
            <a:spLocks noGrp="1"/>
          </p:cNvSpPr>
          <p:nvPr>
            <p:ph type="sldNum" sz="quarter" idx="4"/>
          </p:nvPr>
        </p:nvSpPr>
        <p:spPr>
          <a:xfrm>
            <a:off x="6858000" y="6492875"/>
            <a:ext cx="21336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8C50856F-70CD-45CE-8852-8B0328817CA8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6446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6C1236-4FA7-4A7F-9ED8-4A42CF534D99}" type="slidenum">
              <a:rPr lang="en-US">
                <a:solidFill>
                  <a:srgbClr val="66676A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6667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3230135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6DC3C7-6F46-4276-B227-E0906E78ACB6}" type="slidenum">
              <a:rPr lang="en-US">
                <a:solidFill>
                  <a:srgbClr val="66676A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6667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1681980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Text Placeholder 15"/>
          <p:cNvSpPr>
            <a:spLocks noGrp="1"/>
          </p:cNvSpPr>
          <p:nvPr>
            <p:ph idx="1"/>
          </p:nvPr>
        </p:nvSpPr>
        <p:spPr>
          <a:xfrm>
            <a:off x="308664" y="1380226"/>
            <a:ext cx="8530536" cy="48135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Slide Number Placeholder 16"/>
          <p:cNvSpPr>
            <a:spLocks noGrp="1"/>
          </p:cNvSpPr>
          <p:nvPr>
            <p:ph type="sldNum" sz="quarter" idx="4"/>
          </p:nvPr>
        </p:nvSpPr>
        <p:spPr>
          <a:xfrm>
            <a:off x="6858000" y="6492877"/>
            <a:ext cx="21336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675">
                <a:solidFill>
                  <a:schemeClr val="tx1"/>
                </a:solidFill>
              </a:defRPr>
            </a:lvl1pPr>
          </a:lstStyle>
          <a:p>
            <a:fld id="{8C50856F-70CD-45CE-8852-8B0328817CA8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2564443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864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0038" y="1"/>
            <a:ext cx="8691562" cy="914399"/>
          </a:xfrm>
          <a:prstGeom prst="rect">
            <a:avLst/>
          </a:prstGeom>
        </p:spPr>
        <p:txBody>
          <a:bodyPr vert="horz" lIns="91426" tIns="45713" rIns="91426" bIns="45713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idx="1"/>
          </p:nvPr>
        </p:nvSpPr>
        <p:spPr>
          <a:xfrm>
            <a:off x="308664" y="1380226"/>
            <a:ext cx="8530536" cy="48135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4"/>
          </p:nvPr>
        </p:nvSpPr>
        <p:spPr>
          <a:xfrm>
            <a:off x="6858000" y="6492875"/>
            <a:ext cx="21336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8C50856F-70CD-45CE-8852-8B0328817CA8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0" y="914400"/>
            <a:ext cx="9144000" cy="0"/>
          </a:xfrm>
          <a:prstGeom prst="line">
            <a:avLst/>
          </a:prstGeom>
          <a:ln w="73025" cmpd="sng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9595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770" r:id="rId2"/>
    <p:sldLayoutId id="2147483658" r:id="rId3"/>
    <p:sldLayoutId id="2147483659" r:id="rId4"/>
    <p:sldLayoutId id="2147483660" r:id="rId5"/>
    <p:sldLayoutId id="2147483661" r:id="rId6"/>
    <p:sldLayoutId id="2147483797" r:id="rId7"/>
    <p:sldLayoutId id="2147483798" r:id="rId8"/>
    <p:sldLayoutId id="2147483799" r:id="rId9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265" rtl="0" eaLnBrk="1" latinLnBrk="0" hangingPunct="1"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3363" indent="-233363" algn="l" defTabSz="914265" rtl="0" eaLnBrk="1" latinLnBrk="0" hangingPunct="1">
        <a:spcBef>
          <a:spcPts val="600"/>
        </a:spcBef>
        <a:buClr>
          <a:schemeClr val="tx2"/>
        </a:buClr>
        <a:buSzPct val="110000"/>
        <a:buFont typeface="Arial" panose="020B0604020202020204" pitchFamily="34" charset="0"/>
        <a:buChar char="•"/>
        <a:defRPr lang="en-US" sz="1800" kern="1200" dirty="0" smtClean="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517525" indent="-233363" algn="l" defTabSz="914265" rtl="0" eaLnBrk="1" latinLnBrk="0" hangingPunct="1">
        <a:spcBef>
          <a:spcPts val="0"/>
        </a:spcBef>
        <a:buClr>
          <a:schemeClr val="tx2"/>
        </a:buClr>
        <a:buFont typeface="Arial" panose="020B0604020202020204" pitchFamily="34" charset="0"/>
        <a:buChar char="–"/>
        <a:defRPr lang="en-US" sz="1800" kern="1200" dirty="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723900" indent="-153988" algn="l" defTabSz="914265" rtl="0" eaLnBrk="1" latinLnBrk="0" hangingPunct="1">
        <a:spcBef>
          <a:spcPts val="0"/>
        </a:spcBef>
        <a:buClr>
          <a:schemeClr val="tx2"/>
        </a:buClr>
        <a:buSzPct val="90000"/>
        <a:buFont typeface="Wingdings" panose="05000000000000000000" pitchFamily="2" charset="2"/>
        <a:buChar char="§"/>
        <a:defRPr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3pPr>
      <a:lvl4pPr marL="974725" indent="-173038" algn="l" defTabSz="914265" rtl="0" eaLnBrk="1" latinLnBrk="0" hangingPunct="1">
        <a:spcBef>
          <a:spcPts val="0"/>
        </a:spcBef>
        <a:buClr>
          <a:schemeClr val="tx2"/>
        </a:buClr>
        <a:buFont typeface="Arial" panose="020B0604020202020204" pitchFamily="34" charset="0"/>
        <a:buChar char="•"/>
        <a:defRPr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4pPr>
      <a:lvl5pPr marL="1198563" indent="-171450" algn="l" defTabSz="914265" rtl="0" eaLnBrk="1" latinLnBrk="0" hangingPunct="1">
        <a:spcBef>
          <a:spcPts val="0"/>
        </a:spcBef>
        <a:buClr>
          <a:schemeClr val="tx2"/>
        </a:buClr>
        <a:buFont typeface="Arial" panose="020B0604020202020204" pitchFamily="34" charset="0"/>
        <a:buChar char="­"/>
        <a:defRPr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2514229" indent="-228566" algn="l" defTabSz="914265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63" indent="-228566" algn="l" defTabSz="914265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495" indent="-228566" algn="l" defTabSz="914265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28" indent="-228566" algn="l" defTabSz="914265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3" algn="l" defTabSz="9142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5" algn="l" defTabSz="9142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98" algn="l" defTabSz="9142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31" algn="l" defTabSz="9142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63" algn="l" defTabSz="9142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796" algn="l" defTabSz="9142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29" algn="l" defTabSz="9142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61" algn="l" defTabSz="9142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2880" userDrawn="1">
          <p15:clr>
            <a:srgbClr val="F26B43"/>
          </p15:clr>
        </p15:guide>
        <p15:guide id="2" pos="192" userDrawn="1">
          <p15:clr>
            <a:srgbClr val="F26B43"/>
          </p15:clr>
        </p15:guide>
        <p15:guide id="3" pos="5568" userDrawn="1">
          <p15:clr>
            <a:srgbClr val="F26B43"/>
          </p15:clr>
        </p15:guide>
        <p15:guide id="4" orient="horz" pos="86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8.xml"/><Relationship Id="rId5" Type="http://schemas.openxmlformats.org/officeDocument/2006/relationships/chart" Target="../charts/chart7.xml"/><Relationship Id="rId4" Type="http://schemas.openxmlformats.org/officeDocument/2006/relationships/chart" Target="../charts/char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07390" y="1452914"/>
            <a:ext cx="8729220" cy="1873217"/>
          </a:xfrm>
        </p:spPr>
        <p:txBody>
          <a:bodyPr>
            <a:noAutofit/>
          </a:bodyPr>
          <a:lstStyle/>
          <a:p>
            <a:r>
              <a:rPr lang="en-GB" sz="2800"/>
              <a:t>Active RRMS Patients Show Disability Improvements in Each Functional System Following Treatment With Alemtuzumab: </a:t>
            </a:r>
            <a:r>
              <a:rPr lang="en-GB" sz="2800" smtClean="0"/>
              <a:t/>
            </a:r>
            <a:br>
              <a:rPr lang="en-GB" sz="2800" smtClean="0"/>
            </a:br>
            <a:r>
              <a:rPr lang="en-GB" sz="2800" smtClean="0"/>
              <a:t>Results </a:t>
            </a:r>
            <a:r>
              <a:rPr lang="en-GB" sz="2800"/>
              <a:t>From </a:t>
            </a:r>
            <a:r>
              <a:rPr lang="en-GB" sz="2800" smtClean="0"/>
              <a:t>the CARE-MS </a:t>
            </a:r>
            <a:r>
              <a:rPr lang="en-GB" sz="2800"/>
              <a:t>II Extension </a:t>
            </a:r>
            <a:endParaRPr lang="en-US" sz="2400" dirty="0"/>
          </a:p>
        </p:txBody>
      </p:sp>
      <p:sp>
        <p:nvSpPr>
          <p:cNvPr id="5222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20429" y="3491257"/>
            <a:ext cx="7213478" cy="1600200"/>
          </a:xfrm>
        </p:spPr>
        <p:txBody>
          <a:bodyPr/>
          <a:lstStyle/>
          <a:p>
            <a:r>
              <a:rPr lang="en-GB" sz="1400"/>
              <a:t>Samuel F Hunter</a:t>
            </a:r>
            <a:r>
              <a:rPr lang="en-GB" sz="1400" baseline="30000"/>
              <a:t>1</a:t>
            </a:r>
            <a:r>
              <a:rPr lang="en-GB" sz="1400"/>
              <a:t>, Rany A Aburashed</a:t>
            </a:r>
            <a:r>
              <a:rPr lang="en-GB" sz="1400" baseline="30000"/>
              <a:t>2</a:t>
            </a:r>
            <a:r>
              <a:rPr lang="en-GB" sz="1400"/>
              <a:t>, Raed Alroughani</a:t>
            </a:r>
            <a:r>
              <a:rPr lang="en-GB" sz="1400" baseline="30000"/>
              <a:t>3</a:t>
            </a:r>
            <a:r>
              <a:rPr lang="en-GB" sz="1400"/>
              <a:t>, Steven M Bromley</a:t>
            </a:r>
            <a:r>
              <a:rPr lang="en-GB" sz="1400" baseline="30000"/>
              <a:t>4,5</a:t>
            </a:r>
            <a:r>
              <a:rPr lang="en-GB" sz="1400"/>
              <a:t>, Dominique Dive</a:t>
            </a:r>
            <a:r>
              <a:rPr lang="en-GB" sz="1400" baseline="30000"/>
              <a:t>6</a:t>
            </a:r>
            <a:r>
              <a:rPr lang="en-GB" sz="1400"/>
              <a:t>, Guillermo Izquierdo</a:t>
            </a:r>
            <a:r>
              <a:rPr lang="en-GB" sz="1400" baseline="30000"/>
              <a:t>7</a:t>
            </a:r>
            <a:r>
              <a:rPr lang="en-GB" sz="1400"/>
              <a:t>, </a:t>
            </a:r>
            <a:r>
              <a:rPr lang="en-GB" sz="1400" smtClean="0"/>
              <a:t>Ho Jin </a:t>
            </a:r>
            <a:r>
              <a:rPr lang="en-GB" sz="1400"/>
              <a:t>Kim</a:t>
            </a:r>
            <a:r>
              <a:rPr lang="en-GB" sz="1400" baseline="30000"/>
              <a:t>8</a:t>
            </a:r>
            <a:r>
              <a:rPr lang="en-GB" sz="1400"/>
              <a:t>, Jan Lycke</a:t>
            </a:r>
            <a:r>
              <a:rPr lang="en-GB" sz="1400" baseline="30000"/>
              <a:t>9</a:t>
            </a:r>
            <a:r>
              <a:rPr lang="en-GB" sz="1400"/>
              <a:t>, Richard AL Macdonell</a:t>
            </a:r>
            <a:r>
              <a:rPr lang="en-GB" sz="1400" baseline="30000"/>
              <a:t>10</a:t>
            </a:r>
            <a:r>
              <a:rPr lang="en-GB" sz="1400"/>
              <a:t>, </a:t>
            </a:r>
            <a:r>
              <a:rPr lang="en-GB" sz="1400" smtClean="0"/>
              <a:t>Carlo </a:t>
            </a:r>
            <a:r>
              <a:rPr lang="en-GB" sz="1400"/>
              <a:t>Pozzilli</a:t>
            </a:r>
            <a:r>
              <a:rPr lang="en-GB" sz="1400" baseline="30000"/>
              <a:t>11</a:t>
            </a:r>
            <a:r>
              <a:rPr lang="en-GB" sz="1400"/>
              <a:t>, Basil Sharrack</a:t>
            </a:r>
            <a:r>
              <a:rPr lang="en-GB" sz="1400" baseline="30000"/>
              <a:t>12</a:t>
            </a:r>
            <a:r>
              <a:rPr lang="en-GB" sz="1400"/>
              <a:t>, Patrick Vermersch</a:t>
            </a:r>
            <a:r>
              <a:rPr lang="en-GB" sz="1400" baseline="30000"/>
              <a:t>13</a:t>
            </a:r>
            <a:r>
              <a:rPr lang="en-GB" sz="1400"/>
              <a:t>, Andreas Lysandropoulos</a:t>
            </a:r>
            <a:r>
              <a:rPr lang="en-GB" sz="1400" baseline="30000"/>
              <a:t>14</a:t>
            </a:r>
            <a:r>
              <a:rPr lang="en-GB" sz="1400"/>
              <a:t>, Luke Chung</a:t>
            </a:r>
            <a:r>
              <a:rPr lang="en-GB" sz="1400" baseline="30000"/>
              <a:t>15</a:t>
            </a:r>
            <a:r>
              <a:rPr lang="en-GB" sz="1400"/>
              <a:t>, Nadia Daizadeh</a:t>
            </a:r>
            <a:r>
              <a:rPr lang="en-GB" sz="1400" baseline="30000"/>
              <a:t>15</a:t>
            </a:r>
            <a:r>
              <a:rPr lang="en-GB" sz="1400"/>
              <a:t>, Heinz </a:t>
            </a:r>
            <a:r>
              <a:rPr lang="en-GB" sz="1400" smtClean="0"/>
              <a:t>Wiendl</a:t>
            </a:r>
            <a:r>
              <a:rPr lang="en-GB" sz="1400" baseline="30000" smtClean="0"/>
              <a:t>16</a:t>
            </a:r>
            <a:endParaRPr lang="en-GB" sz="1400"/>
          </a:p>
          <a:p>
            <a:r>
              <a:rPr lang="en-US" sz="1400" b="1" smtClean="0"/>
              <a:t>on behalf of the CARE-MS II and CAMMS03409 investigators</a:t>
            </a:r>
            <a:endParaRPr lang="en-US" sz="1400" b="1"/>
          </a:p>
        </p:txBody>
      </p:sp>
      <p:sp>
        <p:nvSpPr>
          <p:cNvPr id="3" name="Rectangle 2"/>
          <p:cNvSpPr/>
          <p:nvPr/>
        </p:nvSpPr>
        <p:spPr>
          <a:xfrm>
            <a:off x="409385" y="5664639"/>
            <a:ext cx="8325230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900" baseline="30000"/>
              <a:t>1</a:t>
            </a:r>
            <a:r>
              <a:rPr lang="en-GB" sz="900"/>
              <a:t>Advanced Neurosciences Institute, Franklin, TN, USA; </a:t>
            </a:r>
            <a:r>
              <a:rPr lang="en-GB" sz="900" baseline="30000"/>
              <a:t>2</a:t>
            </a:r>
            <a:r>
              <a:rPr lang="en-GB" sz="900"/>
              <a:t>Institute for Neurosciences and Multiple Sclerosis, Owosso, MI, USA; </a:t>
            </a:r>
            <a:r>
              <a:rPr lang="en-GB" sz="900" baseline="30000"/>
              <a:t>3</a:t>
            </a:r>
            <a:r>
              <a:rPr lang="en-GB" sz="900"/>
              <a:t>Amiri Hospital, Sharq, Kuwait; </a:t>
            </a:r>
            <a:r>
              <a:rPr lang="en-GB" sz="900" baseline="30000"/>
              <a:t>4</a:t>
            </a:r>
            <a:r>
              <a:rPr lang="en-GB" sz="900"/>
              <a:t>South Jersey MS Center, Audubon, NJ, USA; </a:t>
            </a:r>
            <a:r>
              <a:rPr lang="en-GB" sz="900" baseline="30000"/>
              <a:t>5</a:t>
            </a:r>
            <a:r>
              <a:rPr lang="en-GB" sz="900"/>
              <a:t>Bromley Neurology PC, Linwood, NJ, USA; </a:t>
            </a:r>
            <a:r>
              <a:rPr lang="en-GB" sz="900" baseline="30000"/>
              <a:t>6</a:t>
            </a:r>
            <a:r>
              <a:rPr lang="en-GB" sz="900"/>
              <a:t>University Hospital Centre of Liège, Liège, Belgium; </a:t>
            </a:r>
            <a:r>
              <a:rPr lang="en-GB" sz="900" baseline="30000"/>
              <a:t>7</a:t>
            </a:r>
            <a:r>
              <a:rPr lang="en-GB" sz="900"/>
              <a:t>Virgen Macarena University Hospital, Seville, Spain; </a:t>
            </a:r>
            <a:r>
              <a:rPr lang="en-GB" sz="900" baseline="30000"/>
              <a:t>8</a:t>
            </a:r>
            <a:r>
              <a:rPr lang="en-GB" sz="900"/>
              <a:t>Research Institute and Hospital of National Cancer Center, Goyang, Korea; </a:t>
            </a:r>
            <a:r>
              <a:rPr lang="en-GB" sz="900" baseline="30000"/>
              <a:t>9</a:t>
            </a:r>
            <a:r>
              <a:rPr lang="en-GB" sz="900"/>
              <a:t>University of Gothenburg, Gothenburg, Sweden; </a:t>
            </a:r>
            <a:r>
              <a:rPr lang="en-GB" sz="900" baseline="30000"/>
              <a:t>10</a:t>
            </a:r>
            <a:r>
              <a:rPr lang="en-GB" sz="900"/>
              <a:t>Austin Health and Florey Institute of Neuroscience and Mental Health, Melbourne, Victoria, Australia; </a:t>
            </a:r>
            <a:r>
              <a:rPr lang="en-GB" sz="900" baseline="30000"/>
              <a:t>11</a:t>
            </a:r>
            <a:r>
              <a:rPr lang="en-GB" sz="900"/>
              <a:t>Sapienza University of Rome, Rome, Italy; </a:t>
            </a:r>
            <a:r>
              <a:rPr lang="en-GB" sz="900" baseline="30000"/>
              <a:t>12</a:t>
            </a:r>
            <a:r>
              <a:rPr lang="en-GB" sz="900"/>
              <a:t>Sheffield Teaching Hospitals NHS Foundation Trust, Sheffield, UK; </a:t>
            </a:r>
            <a:r>
              <a:rPr lang="en-GB" sz="900" baseline="30000"/>
              <a:t>13</a:t>
            </a:r>
            <a:r>
              <a:rPr lang="en-GB" sz="900"/>
              <a:t>University of Lille, Lille, France; </a:t>
            </a:r>
            <a:r>
              <a:rPr lang="en-GB" sz="900" baseline="30000"/>
              <a:t>14</a:t>
            </a:r>
            <a:r>
              <a:rPr lang="en-GB" sz="900"/>
              <a:t>Sanofi, Naarden, The Netherlands; </a:t>
            </a:r>
            <a:r>
              <a:rPr lang="en-GB" sz="900" baseline="30000"/>
              <a:t>15</a:t>
            </a:r>
            <a:r>
              <a:rPr lang="en-GB" sz="900"/>
              <a:t>Sanofi, Cambridge, MA, USA; </a:t>
            </a:r>
            <a:r>
              <a:rPr lang="en-GB" sz="900" baseline="30000"/>
              <a:t>16</a:t>
            </a:r>
            <a:r>
              <a:rPr lang="en-GB" sz="900"/>
              <a:t>University of Münster, Münster, Germany</a:t>
            </a:r>
            <a:endParaRPr lang="en-US" sz="900"/>
          </a:p>
          <a:p>
            <a:pPr algn="ctr"/>
            <a:endParaRPr lang="en-US" sz="900" spc="-20" dirty="0"/>
          </a:p>
        </p:txBody>
      </p:sp>
      <p:sp>
        <p:nvSpPr>
          <p:cNvPr id="8" name="TextBox 7"/>
          <p:cNvSpPr txBox="1"/>
          <p:nvPr/>
        </p:nvSpPr>
        <p:spPr>
          <a:xfrm>
            <a:off x="2806132" y="4993575"/>
            <a:ext cx="3531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/>
              <a:t>Presented </a:t>
            </a:r>
            <a:r>
              <a:rPr lang="en-GB" b="1" smtClean="0"/>
              <a:t>by Samuel F Hunter</a:t>
            </a:r>
            <a:endParaRPr lang="en-GB" b="1" strike="sngStrike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423842" y="-15814"/>
            <a:ext cx="17201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smtClean="0"/>
              <a:t>CMSC 2018</a:t>
            </a:r>
          </a:p>
          <a:p>
            <a:pPr algn="r"/>
            <a:r>
              <a:rPr lang="en-US" sz="1000" smtClean="0"/>
              <a:t>Presentation DX66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4085373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9192423"/>
              </p:ext>
            </p:extLst>
          </p:nvPr>
        </p:nvGraphicFramePr>
        <p:xfrm>
          <a:off x="546036" y="1361869"/>
          <a:ext cx="7922573" cy="4596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15" name="Group 14"/>
          <p:cNvGrpSpPr/>
          <p:nvPr/>
        </p:nvGrpSpPr>
        <p:grpSpPr>
          <a:xfrm>
            <a:off x="1652817" y="1826202"/>
            <a:ext cx="6255144" cy="473950"/>
            <a:chOff x="1439234" y="2639408"/>
            <a:chExt cx="6352025" cy="480615"/>
          </a:xfrm>
        </p:grpSpPr>
        <p:sp>
          <p:nvSpPr>
            <p:cNvPr id="8" name="TextBox 7"/>
            <p:cNvSpPr txBox="1"/>
            <p:nvPr/>
          </p:nvSpPr>
          <p:spPr>
            <a:xfrm>
              <a:off x="1439234" y="2658428"/>
              <a:ext cx="513807" cy="3745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smtClean="0">
                  <a:solidFill>
                    <a:srgbClr val="000000"/>
                  </a:solidFill>
                </a:rPr>
                <a:t>95</a:t>
              </a:r>
              <a:endParaRPr lang="en-US" b="1">
                <a:solidFill>
                  <a:srgbClr val="000000"/>
                </a:solidFill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2429543" y="2691707"/>
              <a:ext cx="487681" cy="3745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smtClean="0">
                  <a:solidFill>
                    <a:srgbClr val="000000"/>
                  </a:solidFill>
                </a:rPr>
                <a:t>94</a:t>
              </a:r>
              <a:endParaRPr lang="en-US" b="1">
                <a:solidFill>
                  <a:srgbClr val="000000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399907" y="2639408"/>
              <a:ext cx="487681" cy="3745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smtClean="0">
                  <a:solidFill>
                    <a:srgbClr val="000000"/>
                  </a:solidFill>
                </a:rPr>
                <a:t>97</a:t>
              </a:r>
              <a:endParaRPr lang="en-US" b="1">
                <a:solidFill>
                  <a:srgbClr val="000000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368886" y="2745497"/>
              <a:ext cx="487681" cy="3745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smtClean="0">
                  <a:solidFill>
                    <a:srgbClr val="000000"/>
                  </a:solidFill>
                </a:rPr>
                <a:t>92</a:t>
              </a:r>
              <a:endParaRPr lang="en-US" b="1">
                <a:solidFill>
                  <a:srgbClr val="000000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354934" y="2639408"/>
              <a:ext cx="487681" cy="3745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smtClean="0">
                  <a:solidFill>
                    <a:srgbClr val="000000"/>
                  </a:solidFill>
                </a:rPr>
                <a:t>97</a:t>
              </a:r>
              <a:endParaRPr lang="en-US" b="1">
                <a:solidFill>
                  <a:srgbClr val="000000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340982" y="2709835"/>
              <a:ext cx="487681" cy="3745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smtClean="0">
                  <a:solidFill>
                    <a:srgbClr val="000000"/>
                  </a:solidFill>
                </a:rPr>
                <a:t>94</a:t>
              </a:r>
              <a:endParaRPr lang="en-US" b="1">
                <a:solidFill>
                  <a:srgbClr val="000000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7303578" y="2745496"/>
              <a:ext cx="487681" cy="3745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smtClean="0">
                  <a:solidFill>
                    <a:srgbClr val="000000"/>
                  </a:solidFill>
                </a:rPr>
                <a:t>93</a:t>
              </a:r>
              <a:endParaRPr lang="en-US" b="1">
                <a:solidFill>
                  <a:srgbClr val="000000"/>
                </a:solidFill>
              </a:endParaRPr>
            </a:p>
          </p:txBody>
        </p:sp>
      </p:grpSp>
      <p:sp>
        <p:nvSpPr>
          <p:cNvPr id="23" name="Rectangle 36"/>
          <p:cNvSpPr txBox="1">
            <a:spLocks noChangeArrowheads="1"/>
          </p:cNvSpPr>
          <p:nvPr/>
        </p:nvSpPr>
        <p:spPr>
          <a:xfrm>
            <a:off x="293217" y="74046"/>
            <a:ext cx="7573001" cy="824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/>
            <a:r>
              <a:rPr lang="en-US" sz="2000" b="1" smtClean="0">
                <a:latin typeface="+mn-lt"/>
                <a:ea typeface="MS PGothic"/>
                <a:cs typeface="Arial" pitchFamily="34" charset="0"/>
              </a:rPr>
              <a:t>CDI Over 6 Years: Improvements </a:t>
            </a:r>
            <a:r>
              <a:rPr lang="en-US" sz="2000" b="1">
                <a:latin typeface="+mn-lt"/>
                <a:ea typeface="MS PGothic"/>
                <a:cs typeface="Arial" pitchFamily="34" charset="0"/>
              </a:rPr>
              <a:t>Occurred in </a:t>
            </a:r>
            <a:r>
              <a:rPr lang="en-US" sz="2000" b="1" smtClean="0">
                <a:latin typeface="+mn-lt"/>
                <a:ea typeface="MS PGothic"/>
                <a:cs typeface="Arial" pitchFamily="34" charset="0"/>
              </a:rPr>
              <a:t>Each Functional System Among </a:t>
            </a:r>
            <a:r>
              <a:rPr lang="en-US" sz="2000" b="1">
                <a:latin typeface="+mn-lt"/>
                <a:ea typeface="MS PGothic"/>
                <a:cs typeface="Arial" pitchFamily="34" charset="0"/>
              </a:rPr>
              <a:t>Patients </a:t>
            </a:r>
            <a:r>
              <a:rPr lang="en-US" sz="2000" b="1" smtClean="0">
                <a:latin typeface="+mn-lt"/>
                <a:ea typeface="MS PGothic"/>
                <a:cs typeface="Arial" pitchFamily="34" charset="0"/>
              </a:rPr>
              <a:t>With 6-Month CDI</a:t>
            </a:r>
            <a:endParaRPr lang="en-US" sz="2000" b="1">
              <a:latin typeface="+mn-lt"/>
              <a:ea typeface="MS PGothic"/>
              <a:cs typeface="Arial" pitchFamily="34" charset="0"/>
            </a:endParaRPr>
          </a:p>
        </p:txBody>
      </p:sp>
      <p:grpSp>
        <p:nvGrpSpPr>
          <p:cNvPr id="38" name="Group 37"/>
          <p:cNvGrpSpPr/>
          <p:nvPr/>
        </p:nvGrpSpPr>
        <p:grpSpPr>
          <a:xfrm>
            <a:off x="1679732" y="2273531"/>
            <a:ext cx="6233386" cy="1640771"/>
            <a:chOff x="1828588" y="2547441"/>
            <a:chExt cx="6233386" cy="1640771"/>
          </a:xfrm>
        </p:grpSpPr>
        <p:sp>
          <p:nvSpPr>
            <p:cNvPr id="6" name="TextBox 5"/>
            <p:cNvSpPr txBox="1"/>
            <p:nvPr/>
          </p:nvSpPr>
          <p:spPr>
            <a:xfrm>
              <a:off x="1867740" y="2855218"/>
              <a:ext cx="44656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mtClean="0">
                  <a:solidFill>
                    <a:schemeClr val="bg1"/>
                  </a:solidFill>
                </a:rPr>
                <a:t>44</a:t>
              </a:r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828588" y="3703620"/>
              <a:ext cx="5248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mtClean="0"/>
                <a:t>52</a:t>
              </a:r>
              <a:endParaRPr lang="en-US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2803530" y="2829881"/>
              <a:ext cx="44656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mtClean="0">
                  <a:solidFill>
                    <a:schemeClr val="bg1"/>
                  </a:solidFill>
                </a:rPr>
                <a:t>48</a:t>
              </a:r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2810554" y="3818880"/>
              <a:ext cx="44656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mtClean="0"/>
                <a:t>47</a:t>
              </a:r>
              <a:endParaRPr lang="en-US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3772941" y="2772495"/>
              <a:ext cx="44656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mtClean="0">
                  <a:solidFill>
                    <a:schemeClr val="bg1"/>
                  </a:solidFill>
                </a:rPr>
                <a:t>44</a:t>
              </a:r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3762794" y="3709851"/>
              <a:ext cx="44656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mtClean="0"/>
                <a:t>52</a:t>
              </a:r>
              <a:endParaRPr lang="en-US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4737157" y="3534343"/>
              <a:ext cx="44656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mtClean="0"/>
                <a:t>70</a:t>
              </a:r>
              <a:endParaRPr lang="en-US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4713675" y="2605702"/>
              <a:ext cx="44656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mtClean="0">
                  <a:solidFill>
                    <a:schemeClr val="bg1"/>
                  </a:solidFill>
                </a:rPr>
                <a:t>22</a:t>
              </a:r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5674490" y="2547441"/>
              <a:ext cx="44656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mtClean="0">
                  <a:solidFill>
                    <a:schemeClr val="bg1"/>
                  </a:solidFill>
                </a:rPr>
                <a:t>25</a:t>
              </a:r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5678021" y="3402074"/>
              <a:ext cx="44656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mtClean="0"/>
                <a:t>72</a:t>
              </a:r>
              <a:endParaRPr lang="en-US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643050" y="3380455"/>
              <a:ext cx="44656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mtClean="0"/>
                <a:t>72</a:t>
              </a:r>
              <a:endParaRPr lang="en-US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644498" y="2577130"/>
              <a:ext cx="44656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mtClean="0">
                  <a:solidFill>
                    <a:schemeClr val="bg1"/>
                  </a:solidFill>
                </a:rPr>
                <a:t>21</a:t>
              </a:r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7615407" y="2632011"/>
              <a:ext cx="44656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mtClean="0">
                  <a:solidFill>
                    <a:schemeClr val="bg1"/>
                  </a:solidFill>
                </a:rPr>
                <a:t>24</a:t>
              </a:r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7610250" y="3450300"/>
              <a:ext cx="44656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mtClean="0"/>
                <a:t>69</a:t>
              </a:r>
              <a:endParaRPr lang="en-US"/>
            </a:p>
          </p:txBody>
        </p:sp>
      </p:grpSp>
      <p:sp>
        <p:nvSpPr>
          <p:cNvPr id="44" name="Content Placeholder 36"/>
          <p:cNvSpPr txBox="1">
            <a:spLocks/>
          </p:cNvSpPr>
          <p:nvPr/>
        </p:nvSpPr>
        <p:spPr>
          <a:xfrm>
            <a:off x="400215" y="6174431"/>
            <a:ext cx="8197134" cy="64217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265" rtl="0" eaLnBrk="1" latinLnBrk="0" hangingPunct="1"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33" algn="l" defTabSz="91426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265" algn="l" defTabSz="91426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398" algn="l" defTabSz="91426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531" algn="l" defTabSz="91426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663" algn="l" defTabSz="91426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796" algn="l" defTabSz="91426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9929" algn="l" defTabSz="91426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061" algn="l" defTabSz="91426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200"/>
              <a:t>Analysis was performed at 6 months after CDI onset; </a:t>
            </a:r>
            <a:r>
              <a:rPr lang="en-US" sz="1200" smtClean="0"/>
              <a:t>FS </a:t>
            </a:r>
            <a:r>
              <a:rPr lang="en-US" sz="1200"/>
              <a:t>change was assessed from the score obtained just prior to CDI onset date (re-baseline); Change from re-baseline in each FS score was categorized as </a:t>
            </a:r>
            <a:r>
              <a:rPr lang="en-US" sz="1200" smtClean="0"/>
              <a:t>improved (</a:t>
            </a:r>
            <a:r>
              <a:rPr lang="en-US" sz="1200"/>
              <a:t>≥1.0-point decrease) or stable (0-point change); Sum of percentages may differ due to </a:t>
            </a:r>
            <a:r>
              <a:rPr lang="en-US" sz="1200" smtClean="0"/>
              <a:t>rounding</a:t>
            </a:r>
            <a:endParaRPr lang="en-US" sz="1200"/>
          </a:p>
        </p:txBody>
      </p:sp>
      <p:sp>
        <p:nvSpPr>
          <p:cNvPr id="45" name="TextBox 44"/>
          <p:cNvSpPr txBox="1"/>
          <p:nvPr/>
        </p:nvSpPr>
        <p:spPr>
          <a:xfrm>
            <a:off x="7423842" y="-15814"/>
            <a:ext cx="172015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914265"/>
            <a:r>
              <a:rPr lang="en-GB" sz="1000" smtClean="0"/>
              <a:t>CMSC 2018</a:t>
            </a:r>
            <a:endParaRPr lang="en-GB" sz="1000" dirty="0" smtClean="0"/>
          </a:p>
        </p:txBody>
      </p:sp>
      <p:grpSp>
        <p:nvGrpSpPr>
          <p:cNvPr id="37" name="Group 36"/>
          <p:cNvGrpSpPr/>
          <p:nvPr/>
        </p:nvGrpSpPr>
        <p:grpSpPr>
          <a:xfrm>
            <a:off x="7866218" y="901628"/>
            <a:ext cx="1510436" cy="608507"/>
            <a:chOff x="7568379" y="1015722"/>
            <a:chExt cx="1510436" cy="608507"/>
          </a:xfrm>
        </p:grpSpPr>
        <p:sp>
          <p:nvSpPr>
            <p:cNvPr id="46" name="TextBox 45"/>
            <p:cNvSpPr txBox="1"/>
            <p:nvPr/>
          </p:nvSpPr>
          <p:spPr>
            <a:xfrm>
              <a:off x="7568379" y="1102795"/>
              <a:ext cx="182880" cy="182880"/>
            </a:xfrm>
            <a:prstGeom prst="rect">
              <a:avLst/>
            </a:prstGeom>
            <a:solidFill>
              <a:srgbClr val="0076C0"/>
            </a:solidFill>
          </p:spPr>
          <p:txBody>
            <a:bodyPr wrap="square" rtlCol="0">
              <a:spAutoFit/>
            </a:bodyPr>
            <a:lstStyle/>
            <a:p>
              <a:endParaRPr lang="en-US" sz="140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7568379" y="1371600"/>
              <a:ext cx="182880" cy="182880"/>
            </a:xfrm>
            <a:prstGeom prst="rect">
              <a:avLst/>
            </a:prstGeom>
            <a:solidFill>
              <a:srgbClr val="0076C0">
                <a:alpha val="50196"/>
              </a:srgbClr>
            </a:solidFill>
          </p:spPr>
          <p:txBody>
            <a:bodyPr wrap="square" rtlCol="0">
              <a:spAutoFit/>
            </a:bodyPr>
            <a:lstStyle/>
            <a:p>
              <a:endParaRPr lang="en-US" sz="1400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7753563" y="1015722"/>
              <a:ext cx="13252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smtClean="0"/>
                <a:t>Improved</a:t>
              </a:r>
              <a:endParaRPr lang="en-US" sz="1600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7751259" y="1285675"/>
              <a:ext cx="83481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smtClean="0"/>
                <a:t>Stable</a:t>
              </a:r>
              <a:endParaRPr lang="en-US" sz="1600"/>
            </a:p>
          </p:txBody>
        </p:sp>
      </p:grpSp>
    </p:spTree>
    <p:extLst>
      <p:ext uri="{BB962C8B-B14F-4D97-AF65-F5344CB8AC3E}">
        <p14:creationId xmlns:p14="http://schemas.microsoft.com/office/powerpoint/2010/main" val="262342435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3178"/>
            <a:ext cx="7799832" cy="823912"/>
          </a:xfrm>
        </p:spPr>
        <p:txBody>
          <a:bodyPr>
            <a:noAutofit/>
          </a:bodyPr>
          <a:lstStyle/>
          <a:p>
            <a:r>
              <a:rPr lang="en-US" sz="2000" smtClean="0"/>
              <a:t>CDI Over 6 Years: 71% of Patients With 6-Month CDI Achieved Improvements in Multiple Functional Systems</a:t>
            </a:r>
            <a:br>
              <a:rPr lang="en-US" sz="2000" smtClean="0"/>
            </a:br>
            <a:endParaRPr lang="en-US" sz="2000" i="1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0020942"/>
              </p:ext>
            </p:extLst>
          </p:nvPr>
        </p:nvGraphicFramePr>
        <p:xfrm>
          <a:off x="709863" y="1306223"/>
          <a:ext cx="6849895" cy="41108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Content Placeholder 36"/>
          <p:cNvSpPr txBox="1">
            <a:spLocks/>
          </p:cNvSpPr>
          <p:nvPr/>
        </p:nvSpPr>
        <p:spPr>
          <a:xfrm>
            <a:off x="348809" y="6421314"/>
            <a:ext cx="8328466" cy="416171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265" rtl="0" eaLnBrk="1" latinLnBrk="0" hangingPunct="1"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33" algn="l" defTabSz="91426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265" algn="l" defTabSz="91426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398" algn="l" defTabSz="91426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531" algn="l" defTabSz="91426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663" algn="l" defTabSz="91426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796" algn="l" defTabSz="91426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9929" algn="l" defTabSz="91426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061" algn="l" defTabSz="91426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200" smtClean="0"/>
              <a:t>Analysis was performed at 6 months after CDI </a:t>
            </a:r>
            <a:r>
              <a:rPr lang="en-US" sz="1200"/>
              <a:t>onset; FS change was assessed from the score obtained just prior to CDI onset date (re-baseline); </a:t>
            </a:r>
            <a:r>
              <a:rPr lang="en-US" sz="1200" smtClean="0"/>
              <a:t>Improvement in FS score was defined as </a:t>
            </a:r>
            <a:r>
              <a:rPr lang="en-US" sz="1200"/>
              <a:t>≥1.0-point decrease </a:t>
            </a:r>
            <a:r>
              <a:rPr lang="en-US" sz="1200" smtClean="0"/>
              <a:t>from re-baseline</a:t>
            </a:r>
            <a:endParaRPr lang="en-US" sz="1200"/>
          </a:p>
        </p:txBody>
      </p:sp>
      <p:grpSp>
        <p:nvGrpSpPr>
          <p:cNvPr id="12" name="Group 11"/>
          <p:cNvGrpSpPr/>
          <p:nvPr/>
        </p:nvGrpSpPr>
        <p:grpSpPr>
          <a:xfrm>
            <a:off x="2480291" y="4072543"/>
            <a:ext cx="4236112" cy="1123385"/>
            <a:chOff x="2480291" y="4072543"/>
            <a:chExt cx="4236112" cy="1123385"/>
          </a:xfrm>
        </p:grpSpPr>
        <p:sp>
          <p:nvSpPr>
            <p:cNvPr id="3" name="TextBox 2"/>
            <p:cNvSpPr txBox="1"/>
            <p:nvPr/>
          </p:nvSpPr>
          <p:spPr>
            <a:xfrm>
              <a:off x="2480291" y="4072543"/>
              <a:ext cx="51557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mtClean="0">
                  <a:solidFill>
                    <a:schemeClr val="bg1"/>
                  </a:solidFill>
                </a:rPr>
                <a:t>29</a:t>
              </a:r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363078" y="4241820"/>
              <a:ext cx="49768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mtClean="0">
                  <a:solidFill>
                    <a:schemeClr val="bg1"/>
                  </a:solidFill>
                </a:rPr>
                <a:t>25</a:t>
              </a:r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490277" y="4549597"/>
              <a:ext cx="38277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mtClean="0">
                  <a:solidFill>
                    <a:schemeClr val="bg1"/>
                  </a:solidFill>
                </a:rPr>
                <a:t>14</a:t>
              </a:r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6187703" y="4419919"/>
              <a:ext cx="5287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mtClean="0">
                  <a:solidFill>
                    <a:schemeClr val="bg1"/>
                  </a:solidFill>
                </a:rPr>
                <a:t>17</a:t>
              </a:r>
              <a:endParaRPr lang="en-US">
                <a:solidFill>
                  <a:schemeClr val="bg1"/>
                </a:solidFill>
              </a:endParaRP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2162138" y="5232393"/>
            <a:ext cx="47846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smtClean="0"/>
              <a:t>Number of Improved Functional Systems</a:t>
            </a:r>
            <a:endParaRPr lang="en-US" b="1"/>
          </a:p>
        </p:txBody>
      </p:sp>
      <p:sp>
        <p:nvSpPr>
          <p:cNvPr id="14" name="TextBox 13"/>
          <p:cNvSpPr txBox="1"/>
          <p:nvPr/>
        </p:nvSpPr>
        <p:spPr>
          <a:xfrm>
            <a:off x="7423842" y="-15814"/>
            <a:ext cx="172015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914265"/>
            <a:r>
              <a:rPr lang="en-GB" sz="1000" smtClean="0"/>
              <a:t>CMSC 2018</a:t>
            </a:r>
            <a:endParaRPr lang="en-GB" sz="1000" dirty="0" smtClean="0"/>
          </a:p>
        </p:txBody>
      </p:sp>
    </p:spTree>
    <p:extLst>
      <p:ext uri="{BB962C8B-B14F-4D97-AF65-F5344CB8AC3E}">
        <p14:creationId xmlns:p14="http://schemas.microsoft.com/office/powerpoint/2010/main" val="378273431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2772" y="188317"/>
            <a:ext cx="7432050" cy="823912"/>
          </a:xfrm>
        </p:spPr>
        <p:txBody>
          <a:bodyPr>
            <a:noAutofit/>
          </a:bodyPr>
          <a:lstStyle/>
          <a:p>
            <a:r>
              <a:rPr lang="en-US" sz="200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CDI Over 6 Years: An Increase in the </a:t>
            </a:r>
            <a:r>
              <a:rPr lang="en-US" sz="2000" smtClean="0"/>
              <a:t>Percentage of Patients With an </a:t>
            </a:r>
            <a:r>
              <a:rPr lang="en-US" sz="2000"/>
              <a:t>EDSS </a:t>
            </a:r>
            <a:r>
              <a:rPr lang="en-US" sz="2000" smtClean="0"/>
              <a:t>Score &lt;4 After CDI Onset</a:t>
            </a:r>
            <a:r>
              <a:rPr lang="en-US" sz="2000"/>
              <a:t/>
            </a:r>
            <a:br>
              <a:rPr lang="en-US" sz="2000"/>
            </a:br>
            <a:endParaRPr lang="en-US" sz="2000"/>
          </a:p>
        </p:txBody>
      </p:sp>
      <p:graphicFrame>
        <p:nvGraphicFramePr>
          <p:cNvPr id="10" name="Chart 9"/>
          <p:cNvGraphicFramePr/>
          <p:nvPr>
            <p:extLst>
              <p:ext uri="{D42A27DB-BD31-4B8C-83A1-F6EECF244321}">
                <p14:modId xmlns:p14="http://schemas.microsoft.com/office/powerpoint/2010/main" val="2938471336"/>
              </p:ext>
            </p:extLst>
          </p:nvPr>
        </p:nvGraphicFramePr>
        <p:xfrm>
          <a:off x="1284119" y="2050984"/>
          <a:ext cx="5886702" cy="30665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Content Placeholder 36"/>
          <p:cNvSpPr txBox="1">
            <a:spLocks/>
          </p:cNvSpPr>
          <p:nvPr/>
        </p:nvSpPr>
        <p:spPr>
          <a:xfrm>
            <a:off x="390232" y="6499406"/>
            <a:ext cx="8601368" cy="372990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265" rtl="0" eaLnBrk="1" latinLnBrk="0" hangingPunct="1"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33" algn="l" defTabSz="91426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265" algn="l" defTabSz="91426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398" algn="l" defTabSz="91426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531" algn="l" defTabSz="91426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663" algn="l" defTabSz="91426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796" algn="l" defTabSz="91426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9929" algn="l" defTabSz="91426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061" algn="l" defTabSz="91426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200" baseline="3000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</a:t>
            </a:r>
            <a:r>
              <a:rPr lang="en-US" sz="120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EDSS </a:t>
            </a:r>
            <a:r>
              <a:rPr lang="en-US" sz="1200">
                <a:solidFill>
                  <a:schemeClr val="tx1">
                    <a:lumMod val="95000"/>
                    <a:lumOff val="5000"/>
                  </a:schemeClr>
                </a:solidFill>
              </a:rPr>
              <a:t>score was obtained just prior to CDI onset date (</a:t>
            </a:r>
            <a:r>
              <a:rPr lang="en-US" sz="120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re-baseline</a:t>
            </a:r>
            <a:r>
              <a:rPr lang="en-US" sz="1200">
                <a:solidFill>
                  <a:schemeClr val="tx1">
                    <a:lumMod val="95000"/>
                    <a:lumOff val="5000"/>
                  </a:schemeClr>
                </a:solidFill>
              </a:rPr>
              <a:t>); </a:t>
            </a:r>
            <a:r>
              <a:rPr lang="en-US" sz="120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Re-baseline n=126 (EDSS &lt;4, n=96; EDSS </a:t>
            </a:r>
            <a:r>
              <a:rPr lang="en-US" sz="1200"/>
              <a:t>≥</a:t>
            </a:r>
            <a:r>
              <a:rPr lang="en-US" sz="1200" smtClean="0"/>
              <a:t>4, n=30)</a:t>
            </a:r>
            <a:endParaRPr lang="en-US" sz="1200"/>
          </a:p>
        </p:txBody>
      </p:sp>
      <p:grpSp>
        <p:nvGrpSpPr>
          <p:cNvPr id="20" name="Group 19"/>
          <p:cNvGrpSpPr/>
          <p:nvPr/>
        </p:nvGrpSpPr>
        <p:grpSpPr>
          <a:xfrm>
            <a:off x="3321875" y="1831914"/>
            <a:ext cx="2936267" cy="1521533"/>
            <a:chOff x="3358451" y="2055834"/>
            <a:chExt cx="2446926" cy="1811729"/>
          </a:xfrm>
        </p:grpSpPr>
        <p:sp>
          <p:nvSpPr>
            <p:cNvPr id="8" name="TextBox 7"/>
            <p:cNvSpPr txBox="1"/>
            <p:nvPr/>
          </p:nvSpPr>
          <p:spPr>
            <a:xfrm>
              <a:off x="3358452" y="3427790"/>
              <a:ext cx="425302" cy="4397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mtClean="0">
                  <a:solidFill>
                    <a:schemeClr val="bg1"/>
                  </a:solidFill>
                </a:rPr>
                <a:t>76</a:t>
              </a:r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358451" y="2541426"/>
              <a:ext cx="425302" cy="4397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24</a:t>
              </a:r>
              <a:endParaRPr lang="en-US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380075" y="3111473"/>
              <a:ext cx="425302" cy="4397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mtClean="0">
                  <a:solidFill>
                    <a:schemeClr val="bg1"/>
                  </a:solidFill>
                </a:rPr>
                <a:t>96</a:t>
              </a:r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5309262" y="2055834"/>
              <a:ext cx="425302" cy="4397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4</a:t>
              </a: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6858001" y="1198605"/>
            <a:ext cx="137160" cy="137160"/>
          </a:xfrm>
          <a:prstGeom prst="rect">
            <a:avLst/>
          </a:prstGeom>
          <a:solidFill>
            <a:srgbClr val="0076C0"/>
          </a:solidFill>
        </p:spPr>
        <p:txBody>
          <a:bodyPr wrap="square" rtlCol="0">
            <a:spAutoFit/>
          </a:bodyPr>
          <a:lstStyle/>
          <a:p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6858001" y="1411972"/>
            <a:ext cx="137160" cy="137160"/>
          </a:xfrm>
          <a:prstGeom prst="rect">
            <a:avLst/>
          </a:prstGeom>
          <a:solidFill>
            <a:srgbClr val="0076C0">
              <a:alpha val="50196"/>
            </a:srgbClr>
          </a:solidFill>
        </p:spPr>
        <p:txBody>
          <a:bodyPr wrap="square" rtlCol="0">
            <a:spAutoFit/>
          </a:bodyPr>
          <a:lstStyle/>
          <a:p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6995161" y="1097927"/>
            <a:ext cx="19964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smtClean="0"/>
              <a:t>EDSS &lt;4 </a:t>
            </a:r>
            <a:endParaRPr lang="en-US" sz="1400"/>
          </a:p>
        </p:txBody>
      </p:sp>
      <p:sp>
        <p:nvSpPr>
          <p:cNvPr id="19" name="TextBox 18"/>
          <p:cNvSpPr txBox="1"/>
          <p:nvPr/>
        </p:nvSpPr>
        <p:spPr>
          <a:xfrm>
            <a:off x="6995161" y="1318230"/>
            <a:ext cx="19964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smtClean="0"/>
              <a:t>EDSS ≥4</a:t>
            </a:r>
            <a:endParaRPr lang="en-US" sz="1400"/>
          </a:p>
        </p:txBody>
      </p:sp>
      <p:sp>
        <p:nvSpPr>
          <p:cNvPr id="21" name="TextBox 20"/>
          <p:cNvSpPr txBox="1"/>
          <p:nvPr/>
        </p:nvSpPr>
        <p:spPr>
          <a:xfrm>
            <a:off x="7423842" y="-15814"/>
            <a:ext cx="172015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914265"/>
            <a:r>
              <a:rPr lang="en-GB" sz="1000" smtClean="0"/>
              <a:t>CMSC 2018</a:t>
            </a:r>
            <a:endParaRPr lang="en-GB" sz="1000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2809031" y="4466126"/>
            <a:ext cx="1536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smtClean="0"/>
              <a:t>Baseline</a:t>
            </a:r>
            <a:r>
              <a:rPr lang="en-US" baseline="30000" smtClean="0"/>
              <a:t>a</a:t>
            </a:r>
            <a:endParaRPr lang="en-US" baseline="30000"/>
          </a:p>
        </p:txBody>
      </p:sp>
      <p:sp>
        <p:nvSpPr>
          <p:cNvPr id="22" name="TextBox 21"/>
          <p:cNvSpPr txBox="1"/>
          <p:nvPr/>
        </p:nvSpPr>
        <p:spPr>
          <a:xfrm>
            <a:off x="5072458" y="4464785"/>
            <a:ext cx="19227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smtClean="0"/>
              <a:t>6-Months After CDI Onset</a:t>
            </a:r>
            <a:endParaRPr lang="en-US" b="1"/>
          </a:p>
        </p:txBody>
      </p:sp>
      <p:sp>
        <p:nvSpPr>
          <p:cNvPr id="23" name="Content Placeholder 4"/>
          <p:cNvSpPr>
            <a:spLocks noGrp="1"/>
          </p:cNvSpPr>
          <p:nvPr>
            <p:ph idx="1"/>
          </p:nvPr>
        </p:nvSpPr>
        <p:spPr>
          <a:xfrm>
            <a:off x="398796" y="5523398"/>
            <a:ext cx="7904045" cy="628757"/>
          </a:xfrm>
        </p:spPr>
        <p:txBody>
          <a:bodyPr/>
          <a:lstStyle/>
          <a:p>
            <a:r>
              <a:rPr lang="en-US"/>
              <a:t>It is notable that improvements occurred after CDI onset </a:t>
            </a:r>
            <a:r>
              <a:rPr lang="en-US" smtClean="0"/>
              <a:t>even </a:t>
            </a:r>
            <a:r>
              <a:rPr lang="en-US"/>
              <a:t>among patients with an EDSS score of ≥4 at </a:t>
            </a:r>
            <a:r>
              <a:rPr lang="en-US" smtClean="0"/>
              <a:t>baseline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14207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Conclusions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0038" y="930215"/>
            <a:ext cx="8691562" cy="5837274"/>
          </a:xfrm>
        </p:spPr>
        <p:txBody>
          <a:bodyPr/>
          <a:lstStyle/>
          <a:p>
            <a:pPr>
              <a:spcBef>
                <a:spcPts val="300"/>
              </a:spcBef>
              <a:spcAft>
                <a:spcPts val="300"/>
              </a:spcAft>
            </a:pPr>
            <a:endParaRPr lang="en-US" b="1" dirty="0"/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/>
              <a:t>Alemtuzumab stabilized </a:t>
            </a:r>
            <a:r>
              <a:rPr lang="en-US" smtClean="0"/>
              <a:t>or improved all FS of </a:t>
            </a:r>
            <a:r>
              <a:rPr lang="en-US"/>
              <a:t>the EDSS over 6 years in patients with RRMS who had an inadequate response to prior </a:t>
            </a:r>
            <a:r>
              <a:rPr lang="en-US" smtClean="0"/>
              <a:t>therapy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smtClean="0"/>
              <a:t>While a majority of patients had stable FS scores over 6 years, 15%–33% of patients achieved a ≥</a:t>
            </a:r>
            <a:r>
              <a:rPr lang="en-US"/>
              <a:t>1.0-point </a:t>
            </a:r>
            <a:r>
              <a:rPr lang="en-US" smtClean="0"/>
              <a:t>improvement from core study baseline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mtClean="0"/>
              <a:t>Patients were more than </a:t>
            </a:r>
            <a:r>
              <a:rPr lang="en-US"/>
              <a:t>twice as likely to achieve </a:t>
            </a:r>
            <a:r>
              <a:rPr lang="en-US" smtClean="0"/>
              <a:t>the stringent criterion of CDI after treatment with alemtuzumab vs SC </a:t>
            </a:r>
            <a:r>
              <a:rPr lang="en-US"/>
              <a:t>IFNB-1a in the core study Year </a:t>
            </a:r>
            <a:r>
              <a:rPr lang="en-US" smtClean="0"/>
              <a:t>2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smtClean="0"/>
              <a:t>Percentage of patients </a:t>
            </a:r>
            <a:r>
              <a:rPr lang="en-US"/>
              <a:t>achieving </a:t>
            </a:r>
            <a:r>
              <a:rPr lang="en-US" smtClean="0"/>
              <a:t>CDI with alemtuzumab </a:t>
            </a:r>
            <a:r>
              <a:rPr lang="en-US"/>
              <a:t>continued to increase from </a:t>
            </a:r>
            <a:r>
              <a:rPr lang="en-US" smtClean="0"/>
              <a:t>Year </a:t>
            </a:r>
            <a:r>
              <a:rPr lang="en-US"/>
              <a:t>2 to Year </a:t>
            </a:r>
            <a:r>
              <a:rPr lang="en-US" smtClean="0"/>
              <a:t>6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/>
              <a:t>Patients with CDI after alemtuzumab </a:t>
            </a:r>
            <a:r>
              <a:rPr lang="en-US" smtClean="0"/>
              <a:t>showed improvements </a:t>
            </a:r>
            <a:r>
              <a:rPr lang="en-US"/>
              <a:t>in </a:t>
            </a:r>
            <a:r>
              <a:rPr lang="en-US" smtClean="0"/>
              <a:t>each FS 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smtClean="0"/>
              <a:t>71</a:t>
            </a:r>
            <a:r>
              <a:rPr lang="en-US"/>
              <a:t>% showed improvements in &gt;</a:t>
            </a:r>
            <a:r>
              <a:rPr lang="en-US" smtClean="0"/>
              <a:t>1 FS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>
                <a:solidFill>
                  <a:schemeClr val="tx1">
                    <a:lumMod val="95000"/>
                    <a:lumOff val="5000"/>
                  </a:schemeClr>
                </a:solidFill>
              </a:rPr>
              <a:t>A </a:t>
            </a:r>
            <a:r>
              <a:rPr lang="en-US" smtClean="0"/>
              <a:t>higher percentage of patients had an EDSS score &lt;4 after CDI onset </a:t>
            </a:r>
            <a:endParaRPr lang="en-US"/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/>
              <a:t>The robustness of these results is supported by the high retention rate (78%) from core study baseline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/>
              <a:t>Improvement in multiple aspects of disability </a:t>
            </a:r>
            <a:r>
              <a:rPr lang="en-US" smtClean="0"/>
              <a:t>indicates </a:t>
            </a:r>
            <a:r>
              <a:rPr lang="en-US"/>
              <a:t>a broad therapeutic </a:t>
            </a:r>
            <a:r>
              <a:rPr lang="en-US" smtClean="0"/>
              <a:t>effect with alemtuzumab in </a:t>
            </a:r>
            <a:r>
              <a:rPr lang="en-US"/>
              <a:t>the absence of continuous </a:t>
            </a:r>
            <a:r>
              <a:rPr lang="en-US" smtClean="0"/>
              <a:t>treatment</a:t>
            </a:r>
            <a:endParaRPr lang="en-US"/>
          </a:p>
          <a:p>
            <a:pPr>
              <a:spcBef>
                <a:spcPts val="300"/>
              </a:spcBef>
              <a:spcAft>
                <a:spcPts val="300"/>
              </a:spcAft>
            </a:pPr>
            <a:endParaRPr lang="en-US">
              <a:solidFill>
                <a:srgbClr val="00B050"/>
              </a:solidFill>
            </a:endParaRPr>
          </a:p>
          <a:p>
            <a:pPr>
              <a:spcBef>
                <a:spcPts val="300"/>
              </a:spcBef>
              <a:spcAft>
                <a:spcPts val="300"/>
              </a:spcAft>
            </a:pPr>
            <a:endParaRPr lang="en-US" smtClean="0">
              <a:solidFill>
                <a:srgbClr val="00B050"/>
              </a:solidFill>
            </a:endParaRPr>
          </a:p>
          <a:p>
            <a:pPr>
              <a:spcBef>
                <a:spcPts val="300"/>
              </a:spcBef>
              <a:spcAft>
                <a:spcPts val="300"/>
              </a:spcAft>
            </a:pPr>
            <a:endParaRPr lang="en-US" smtClean="0">
              <a:solidFill>
                <a:srgbClr val="00B050"/>
              </a:solidFill>
            </a:endParaRPr>
          </a:p>
          <a:p>
            <a:pPr>
              <a:spcBef>
                <a:spcPts val="300"/>
              </a:spcBef>
              <a:spcAft>
                <a:spcPts val="300"/>
              </a:spcAft>
            </a:pPr>
            <a:endParaRPr lang="en-US">
              <a:solidFill>
                <a:srgbClr val="00B050"/>
              </a:solidFill>
            </a:endParaRPr>
          </a:p>
          <a:p>
            <a:pPr marL="0" indent="0">
              <a:spcBef>
                <a:spcPts val="300"/>
              </a:spcBef>
              <a:spcAft>
                <a:spcPts val="300"/>
              </a:spcAft>
              <a:buNone/>
            </a:pPr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7423842" y="-15814"/>
            <a:ext cx="172015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914265"/>
            <a:r>
              <a:rPr lang="en-GB" sz="1000" smtClean="0"/>
              <a:t>CMSC 2018</a:t>
            </a:r>
            <a:endParaRPr lang="en-GB" sz="1000" dirty="0" smtClean="0"/>
          </a:p>
        </p:txBody>
      </p:sp>
    </p:spTree>
    <p:extLst>
      <p:ext uri="{BB962C8B-B14F-4D97-AF65-F5344CB8AC3E}">
        <p14:creationId xmlns:p14="http://schemas.microsoft.com/office/powerpoint/2010/main" val="3991318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8664" y="1380226"/>
            <a:ext cx="8530536" cy="3891021"/>
          </a:xfrm>
        </p:spPr>
        <p:txBody>
          <a:bodyPr anchor="ctr"/>
          <a:lstStyle/>
          <a:p>
            <a:pPr marL="0" indent="0" algn="ctr" fontAlgn="base">
              <a:spcBef>
                <a:spcPts val="0"/>
              </a:spcBef>
              <a:spcAft>
                <a:spcPts val="600"/>
              </a:spcAft>
              <a:buClr>
                <a:srgbClr val="0076C0"/>
              </a:buClr>
              <a:buNone/>
            </a:pPr>
            <a:r>
              <a:rPr lang="en-US" sz="2400" dirty="0">
                <a:solidFill>
                  <a:srgbClr val="020202"/>
                </a:solidFill>
              </a:rPr>
              <a:t>The authors and Sanofi would like to thank </a:t>
            </a:r>
            <a:r>
              <a:rPr lang="en-US" sz="2400" dirty="0" smtClean="0">
                <a:solidFill>
                  <a:srgbClr val="020202"/>
                </a:solidFill>
              </a:rPr>
              <a:t/>
            </a:r>
            <a:br>
              <a:rPr lang="en-US" sz="2400" dirty="0" smtClean="0">
                <a:solidFill>
                  <a:srgbClr val="020202"/>
                </a:solidFill>
              </a:rPr>
            </a:br>
            <a:r>
              <a:rPr lang="en-US" sz="2400" dirty="0" smtClean="0">
                <a:solidFill>
                  <a:srgbClr val="020202"/>
                </a:solidFill>
              </a:rPr>
              <a:t>the </a:t>
            </a:r>
            <a:r>
              <a:rPr lang="en-US" sz="2400" dirty="0">
                <a:solidFill>
                  <a:srgbClr val="020202"/>
                </a:solidFill>
              </a:rPr>
              <a:t>patients </a:t>
            </a:r>
            <a:r>
              <a:rPr lang="en-US" sz="2400" dirty="0" smtClean="0">
                <a:solidFill>
                  <a:srgbClr val="020202"/>
                </a:solidFill>
              </a:rPr>
              <a:t>for </a:t>
            </a:r>
            <a:r>
              <a:rPr lang="en-US" sz="2400" dirty="0">
                <a:solidFill>
                  <a:srgbClr val="020202"/>
                </a:solidFill>
              </a:rPr>
              <a:t>their participation in </a:t>
            </a:r>
            <a:r>
              <a:rPr lang="en-US" sz="2400">
                <a:solidFill>
                  <a:srgbClr val="020202"/>
                </a:solidFill>
              </a:rPr>
              <a:t>the </a:t>
            </a:r>
            <a:r>
              <a:rPr lang="en-US" sz="2400" smtClean="0">
                <a:solidFill>
                  <a:srgbClr val="020202"/>
                </a:solidFill>
              </a:rPr>
              <a:t>trials, </a:t>
            </a:r>
            <a:r>
              <a:rPr lang="en-US" sz="2400" dirty="0" smtClean="0">
                <a:solidFill>
                  <a:srgbClr val="020202"/>
                </a:solidFill>
              </a:rPr>
              <a:t/>
            </a:r>
            <a:br>
              <a:rPr lang="en-US" sz="2400" dirty="0" smtClean="0">
                <a:solidFill>
                  <a:srgbClr val="020202"/>
                </a:solidFill>
              </a:rPr>
            </a:br>
            <a:r>
              <a:rPr lang="en-US" sz="2400" dirty="0" smtClean="0">
                <a:solidFill>
                  <a:srgbClr val="020202"/>
                </a:solidFill>
              </a:rPr>
              <a:t>as </a:t>
            </a:r>
            <a:r>
              <a:rPr lang="en-US" sz="2400" dirty="0">
                <a:solidFill>
                  <a:srgbClr val="020202"/>
                </a:solidFill>
              </a:rPr>
              <a:t>well as the </a:t>
            </a:r>
            <a:r>
              <a:rPr lang="en-US" sz="2400" dirty="0" smtClean="0">
                <a:solidFill>
                  <a:srgbClr val="020202"/>
                </a:solidFill>
              </a:rPr>
              <a:t>CARE-MS </a:t>
            </a:r>
            <a:r>
              <a:rPr lang="en-US" sz="2400" dirty="0">
                <a:solidFill>
                  <a:srgbClr val="020202"/>
                </a:solidFill>
              </a:rPr>
              <a:t>II Steering Committee </a:t>
            </a:r>
            <a:r>
              <a:rPr lang="en-US" sz="2400" dirty="0" smtClean="0">
                <a:solidFill>
                  <a:srgbClr val="020202"/>
                </a:solidFill>
              </a:rPr>
              <a:t/>
            </a:r>
            <a:br>
              <a:rPr lang="en-US" sz="2400" dirty="0" smtClean="0">
                <a:solidFill>
                  <a:srgbClr val="020202"/>
                </a:solidFill>
              </a:rPr>
            </a:br>
            <a:r>
              <a:rPr lang="en-US" sz="2400" dirty="0" smtClean="0">
                <a:solidFill>
                  <a:srgbClr val="020202"/>
                </a:solidFill>
              </a:rPr>
              <a:t>and </a:t>
            </a:r>
            <a:r>
              <a:rPr lang="en-US" sz="2400">
                <a:solidFill>
                  <a:srgbClr val="020202"/>
                </a:solidFill>
              </a:rPr>
              <a:t>CAMMS03409 </a:t>
            </a:r>
            <a:r>
              <a:rPr lang="en-US" sz="2400" smtClean="0">
                <a:solidFill>
                  <a:srgbClr val="020202"/>
                </a:solidFill>
              </a:rPr>
              <a:t>Investigators</a:t>
            </a:r>
            <a:endParaRPr lang="en-US" sz="2400" dirty="0">
              <a:solidFill>
                <a:srgbClr val="020202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707086" y="-15814"/>
            <a:ext cx="143691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914265"/>
            <a:r>
              <a:rPr lang="en-GB" sz="1000" dirty="0" smtClean="0">
                <a:solidFill>
                  <a:srgbClr val="000000"/>
                </a:solidFill>
              </a:rPr>
              <a:t>CMSC 2018</a:t>
            </a:r>
            <a:endParaRPr lang="en-GB" sz="1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498996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0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200" dirty="0"/>
              <a:t>CARE-MS </a:t>
            </a:r>
            <a:r>
              <a:rPr lang="en-US" sz="2200" dirty="0" smtClean="0"/>
              <a:t>and CAMMS03409 </a:t>
            </a:r>
            <a:r>
              <a:rPr lang="en-US" sz="2200" smtClean="0"/>
              <a:t>Study </a:t>
            </a:r>
            <a:r>
              <a:rPr lang="en-US" sz="2200"/>
              <a:t>Group and Acknowledgments</a:t>
            </a:r>
            <a:endParaRPr lang="en-US" sz="2200" dirty="0" smtClean="0">
              <a:ea typeface="MS PGothic"/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177800" y="1045438"/>
            <a:ext cx="1327150" cy="527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defRPr/>
            </a:pPr>
            <a:r>
              <a:rPr lang="en-US" sz="900" b="1" dirty="0">
                <a:solidFill>
                  <a:srgbClr val="0070C0"/>
                </a:solidFill>
              </a:rPr>
              <a:t>Argentina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buFont typeface="Wingdings" pitchFamily="2" charset="2"/>
              <a:buNone/>
              <a:defRPr/>
            </a:pPr>
            <a:r>
              <a:rPr lang="en-US" sz="900" dirty="0">
                <a:solidFill>
                  <a:srgbClr val="000000"/>
                </a:solidFill>
              </a:rPr>
              <a:t>Deri</a:t>
            </a:r>
          </a:p>
          <a:p>
            <a:pPr marL="115888" indent="-115888" eaLnBrk="0" hangingPunct="0">
              <a:lnSpc>
                <a:spcPct val="95000"/>
              </a:lnSpc>
              <a:spcBef>
                <a:spcPts val="600"/>
              </a:spcBef>
              <a:buClr>
                <a:srgbClr val="00A1DE"/>
              </a:buClr>
              <a:defRPr/>
            </a:pPr>
            <a:r>
              <a:rPr lang="en-US" sz="900" b="1" dirty="0">
                <a:solidFill>
                  <a:srgbClr val="0070C0"/>
                </a:solidFill>
              </a:rPr>
              <a:t>Australia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buFont typeface="Wingdings" pitchFamily="2" charset="2"/>
              <a:buNone/>
              <a:defRPr/>
            </a:pPr>
            <a:r>
              <a:rPr lang="en-US" sz="900" dirty="0">
                <a:solidFill>
                  <a:srgbClr val="000000"/>
                </a:solidFill>
              </a:rPr>
              <a:t>Boundy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buFont typeface="Wingdings" pitchFamily="2" charset="2"/>
              <a:buNone/>
              <a:defRPr/>
            </a:pPr>
            <a:r>
              <a:rPr lang="en-US" sz="900" dirty="0">
                <a:solidFill>
                  <a:srgbClr val="000000"/>
                </a:solidFill>
              </a:rPr>
              <a:t>Broadley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buFont typeface="Wingdings" pitchFamily="2" charset="2"/>
              <a:buNone/>
              <a:defRPr/>
            </a:pPr>
            <a:r>
              <a:rPr lang="en-US" sz="900" dirty="0">
                <a:solidFill>
                  <a:srgbClr val="000000"/>
                </a:solidFill>
              </a:rPr>
              <a:t>Dreyer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buFont typeface="Wingdings" pitchFamily="2" charset="2"/>
              <a:buNone/>
              <a:defRPr/>
            </a:pPr>
            <a:r>
              <a:rPr lang="en-US" sz="900" dirty="0"/>
              <a:t>Hodgkinson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buFont typeface="Wingdings" pitchFamily="2" charset="2"/>
              <a:buNone/>
              <a:defRPr/>
            </a:pPr>
            <a:r>
              <a:rPr lang="en-US" sz="900" dirty="0"/>
              <a:t>King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buFont typeface="Wingdings" pitchFamily="2" charset="2"/>
              <a:buNone/>
              <a:defRPr/>
            </a:pPr>
            <a:r>
              <a:rPr lang="en-US" sz="900" dirty="0"/>
              <a:t>Macdonell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buFont typeface="Wingdings" pitchFamily="2" charset="2"/>
              <a:buNone/>
              <a:defRPr/>
            </a:pPr>
            <a:r>
              <a:rPr lang="en-US" sz="900" dirty="0" err="1" smtClean="0"/>
              <a:t>McCombe</a:t>
            </a:r>
            <a:endParaRPr lang="en-US" sz="900" dirty="0" smtClean="0"/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buFont typeface="Wingdings" pitchFamily="2" charset="2"/>
              <a:buNone/>
              <a:defRPr/>
            </a:pPr>
            <a:r>
              <a:rPr lang="en-US" sz="900" dirty="0" smtClean="0"/>
              <a:t>Neil</a:t>
            </a:r>
            <a:endParaRPr lang="en-US" sz="900" dirty="0"/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buFont typeface="Wingdings" pitchFamily="2" charset="2"/>
              <a:buNone/>
              <a:defRPr/>
            </a:pPr>
            <a:r>
              <a:rPr lang="en-US" sz="900" dirty="0"/>
              <a:t>Paine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buFont typeface="Wingdings" pitchFamily="2" charset="2"/>
              <a:buNone/>
              <a:defRPr/>
            </a:pPr>
            <a:r>
              <a:rPr lang="en-US" sz="900" dirty="0"/>
              <a:t>Redd</a:t>
            </a:r>
            <a:r>
              <a:rPr lang="en-US" sz="900" dirty="0">
                <a:solidFill>
                  <a:srgbClr val="000000"/>
                </a:solidFill>
              </a:rPr>
              <a:t>el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buFont typeface="Wingdings" pitchFamily="2" charset="2"/>
              <a:buNone/>
              <a:defRPr/>
            </a:pPr>
            <a:r>
              <a:rPr lang="en-US" sz="900" dirty="0">
                <a:solidFill>
                  <a:srgbClr val="000000"/>
                </a:solidFill>
              </a:rPr>
              <a:t>Schwartz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buFont typeface="Wingdings" pitchFamily="2" charset="2"/>
              <a:buNone/>
              <a:defRPr/>
            </a:pPr>
            <a:r>
              <a:rPr lang="en-US" sz="900" dirty="0">
                <a:solidFill>
                  <a:srgbClr val="000000"/>
                </a:solidFill>
              </a:rPr>
              <a:t>Vucic</a:t>
            </a:r>
          </a:p>
          <a:p>
            <a:pPr marL="115888" indent="-115888" eaLnBrk="0" hangingPunct="0">
              <a:lnSpc>
                <a:spcPct val="95000"/>
              </a:lnSpc>
              <a:spcBef>
                <a:spcPts val="600"/>
              </a:spcBef>
              <a:buClr>
                <a:srgbClr val="00A1DE"/>
              </a:buClr>
              <a:defRPr/>
            </a:pPr>
            <a:r>
              <a:rPr lang="en-US" sz="900" b="1" dirty="0" smtClean="0">
                <a:solidFill>
                  <a:srgbClr val="0070C0"/>
                </a:solidFill>
              </a:rPr>
              <a:t>Austria</a:t>
            </a:r>
            <a:r>
              <a:rPr lang="en-US" sz="9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</a:t>
            </a:r>
            <a:endParaRPr lang="en-US" sz="9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buFont typeface="Wingdings" pitchFamily="2" charset="2"/>
              <a:buNone/>
              <a:defRPr/>
            </a:pPr>
            <a:r>
              <a:rPr lang="en-US" sz="900" dirty="0" err="1" smtClean="0"/>
              <a:t>Leutmezer</a:t>
            </a:r>
            <a:endParaRPr lang="en-US" sz="900" dirty="0" smtClean="0"/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buFont typeface="Wingdings" pitchFamily="2" charset="2"/>
              <a:buNone/>
              <a:defRPr/>
            </a:pPr>
            <a:r>
              <a:rPr lang="en-US" sz="900" dirty="0" smtClean="0"/>
              <a:t>Vass</a:t>
            </a:r>
            <a:endParaRPr lang="en-US" sz="900" b="1" dirty="0"/>
          </a:p>
          <a:p>
            <a:pPr marL="115888" indent="-115888" eaLnBrk="0" hangingPunct="0">
              <a:lnSpc>
                <a:spcPct val="95000"/>
              </a:lnSpc>
              <a:spcBef>
                <a:spcPts val="600"/>
              </a:spcBef>
              <a:buClr>
                <a:srgbClr val="00A1DE"/>
              </a:buClr>
              <a:defRPr/>
            </a:pPr>
            <a:r>
              <a:rPr lang="en-US" sz="900" b="1" dirty="0">
                <a:solidFill>
                  <a:srgbClr val="0070C0"/>
                </a:solidFill>
              </a:rPr>
              <a:t>Belgium</a:t>
            </a:r>
            <a:r>
              <a:rPr lang="en-US" sz="9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9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buFont typeface="Wingdings" pitchFamily="2" charset="2"/>
              <a:buNone/>
              <a:defRPr/>
            </a:pPr>
            <a:r>
              <a:rPr lang="en-US" sz="900" dirty="0">
                <a:solidFill>
                  <a:srgbClr val="000000"/>
                </a:solidFill>
              </a:rPr>
              <a:t>Dive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buFont typeface="Wingdings" pitchFamily="2" charset="2"/>
              <a:buNone/>
              <a:defRPr/>
            </a:pPr>
            <a:r>
              <a:rPr lang="en-US" sz="900" dirty="0"/>
              <a:t>Dubois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buFont typeface="Wingdings" pitchFamily="2" charset="2"/>
              <a:buNone/>
              <a:defRPr/>
            </a:pPr>
            <a:r>
              <a:rPr lang="en-US" sz="900" dirty="0" err="1" smtClean="0"/>
              <a:t>Sindic</a:t>
            </a:r>
            <a:endParaRPr lang="en-US" sz="900" dirty="0" smtClean="0"/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buFont typeface="Wingdings" pitchFamily="2" charset="2"/>
              <a:buNone/>
              <a:defRPr/>
            </a:pPr>
            <a:r>
              <a:rPr lang="en-US" sz="900" smtClean="0"/>
              <a:t>El </a:t>
            </a:r>
            <a:r>
              <a:rPr lang="en-US" sz="900" smtClean="0"/>
              <a:t>Sankari</a:t>
            </a:r>
            <a:endParaRPr lang="en-US" sz="900" dirty="0"/>
          </a:p>
          <a:p>
            <a:pPr marL="115888" indent="-115888" eaLnBrk="0" hangingPunct="0">
              <a:lnSpc>
                <a:spcPct val="95000"/>
              </a:lnSpc>
              <a:spcBef>
                <a:spcPts val="600"/>
              </a:spcBef>
              <a:buClr>
                <a:srgbClr val="00A1DE"/>
              </a:buClr>
              <a:defRPr/>
            </a:pPr>
            <a:r>
              <a:rPr lang="en-US" sz="900" b="1" dirty="0">
                <a:solidFill>
                  <a:srgbClr val="0070C0"/>
                </a:solidFill>
              </a:rPr>
              <a:t>Brazil</a:t>
            </a:r>
            <a:r>
              <a:rPr lang="en-US" sz="9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endParaRPr lang="en-US" sz="9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buFont typeface="Wingdings" pitchFamily="2" charset="2"/>
              <a:buNone/>
              <a:defRPr/>
            </a:pPr>
            <a:r>
              <a:rPr lang="en-US" sz="900" dirty="0">
                <a:solidFill>
                  <a:srgbClr val="000000"/>
                </a:solidFill>
              </a:rPr>
              <a:t>Callegaro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buFont typeface="Wingdings" pitchFamily="2" charset="2"/>
              <a:buNone/>
              <a:defRPr/>
            </a:pPr>
            <a:r>
              <a:rPr lang="en-US" sz="900" dirty="0"/>
              <a:t>Ferreira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buFont typeface="Wingdings" pitchFamily="2" charset="2"/>
              <a:buNone/>
              <a:defRPr/>
            </a:pPr>
            <a:r>
              <a:rPr lang="en-US" sz="900" dirty="0" smtClean="0"/>
              <a:t>Martins (</a:t>
            </a:r>
            <a:r>
              <a:rPr lang="en-US" sz="900" dirty="0" err="1" smtClean="0"/>
              <a:t>Marcio</a:t>
            </a:r>
            <a:r>
              <a:rPr lang="en-US" sz="900" dirty="0" smtClean="0"/>
              <a:t>)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buFont typeface="Wingdings" pitchFamily="2" charset="2"/>
              <a:buNone/>
              <a:defRPr/>
            </a:pPr>
            <a:r>
              <a:rPr lang="en-US" sz="900" dirty="0" smtClean="0"/>
              <a:t>Martins (Maurer)</a:t>
            </a:r>
            <a:endParaRPr lang="en-US" sz="900" dirty="0"/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buFont typeface="Wingdings" pitchFamily="2" charset="2"/>
              <a:buNone/>
              <a:defRPr/>
            </a:pPr>
            <a:r>
              <a:rPr lang="en-US" sz="900" dirty="0">
                <a:solidFill>
                  <a:srgbClr val="000000"/>
                </a:solidFill>
              </a:rPr>
              <a:t>Tilbery	</a:t>
            </a:r>
          </a:p>
          <a:p>
            <a:pPr marL="115888" indent="-115888" eaLnBrk="0" hangingPunct="0">
              <a:lnSpc>
                <a:spcPct val="95000"/>
              </a:lnSpc>
              <a:spcBef>
                <a:spcPts val="600"/>
              </a:spcBef>
              <a:buClr>
                <a:srgbClr val="00A1DE"/>
              </a:buClr>
              <a:defRPr/>
            </a:pPr>
            <a:r>
              <a:rPr lang="en-US" sz="900" b="1" dirty="0">
                <a:solidFill>
                  <a:srgbClr val="0070C0"/>
                </a:solidFill>
              </a:rPr>
              <a:t>Canada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buFont typeface="Wingdings" pitchFamily="2" charset="2"/>
              <a:buNone/>
              <a:defRPr/>
            </a:pPr>
            <a:r>
              <a:rPr lang="en-US" sz="900" dirty="0">
                <a:solidFill>
                  <a:srgbClr val="000000"/>
                </a:solidFill>
              </a:rPr>
              <a:t>Ayotte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buFont typeface="Wingdings" pitchFamily="2" charset="2"/>
              <a:buNone/>
              <a:defRPr/>
            </a:pPr>
            <a:r>
              <a:rPr lang="en-US" sz="900" dirty="0">
                <a:solidFill>
                  <a:srgbClr val="000000"/>
                </a:solidFill>
              </a:rPr>
              <a:t>Brunet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buFont typeface="Wingdings" pitchFamily="2" charset="2"/>
              <a:buNone/>
              <a:defRPr/>
            </a:pPr>
            <a:r>
              <a:rPr lang="en-US" sz="900" dirty="0">
                <a:solidFill>
                  <a:srgbClr val="000000"/>
                </a:solidFill>
              </a:rPr>
              <a:t>Freedman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buFont typeface="Wingdings" pitchFamily="2" charset="2"/>
              <a:buNone/>
              <a:defRPr/>
            </a:pPr>
            <a:r>
              <a:rPr lang="en-US" sz="900" dirty="0">
                <a:solidFill>
                  <a:srgbClr val="000000"/>
                </a:solidFill>
              </a:rPr>
              <a:t>Grand’Maison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buFont typeface="Wingdings" pitchFamily="2" charset="2"/>
              <a:buNone/>
              <a:defRPr/>
            </a:pPr>
            <a:r>
              <a:rPr lang="en-US" sz="900" dirty="0">
                <a:solidFill>
                  <a:srgbClr val="000000"/>
                </a:solidFill>
              </a:rPr>
              <a:t>Jacques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buFont typeface="Wingdings" pitchFamily="2" charset="2"/>
              <a:buNone/>
              <a:defRPr/>
            </a:pPr>
            <a:r>
              <a:rPr lang="en-US" sz="900" dirty="0">
                <a:solidFill>
                  <a:srgbClr val="000000"/>
                </a:solidFill>
              </a:rPr>
              <a:t>Kremenchutzky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buFont typeface="Wingdings" pitchFamily="2" charset="2"/>
              <a:buNone/>
              <a:defRPr/>
            </a:pPr>
            <a:r>
              <a:rPr lang="en-US" sz="900" dirty="0">
                <a:solidFill>
                  <a:srgbClr val="000000"/>
                </a:solidFill>
              </a:rPr>
              <a:t>Traboulsee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buFont typeface="Wingdings" pitchFamily="2" charset="2"/>
              <a:buNone/>
              <a:defRPr/>
            </a:pPr>
            <a:r>
              <a:rPr lang="en-US" sz="900" dirty="0">
                <a:solidFill>
                  <a:srgbClr val="000000"/>
                </a:solidFill>
              </a:rPr>
              <a:t>Yeung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buFont typeface="Wingdings" pitchFamily="2" charset="2"/>
              <a:buNone/>
              <a:defRPr/>
            </a:pPr>
            <a:endParaRPr lang="en-US" sz="900" dirty="0">
              <a:solidFill>
                <a:srgbClr val="000000"/>
              </a:solidFill>
            </a:endParaRPr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buFont typeface="Wingdings" pitchFamily="2" charset="2"/>
              <a:buNone/>
              <a:defRPr/>
            </a:pPr>
            <a:endParaRPr lang="en-US" sz="900" dirty="0">
              <a:solidFill>
                <a:srgbClr val="000000"/>
              </a:solidFill>
            </a:endParaRPr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buFont typeface="Wingdings" pitchFamily="2" charset="2"/>
              <a:buNone/>
              <a:defRPr/>
            </a:pPr>
            <a:endParaRPr lang="en-US" sz="900" dirty="0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514599" y="1045438"/>
            <a:ext cx="1327150" cy="54816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/>
          <a:lstStyle/>
          <a:p>
            <a:pPr marL="115888" lvl="0" indent="-115888" eaLnBrk="0" hangingPunct="0">
              <a:lnSpc>
                <a:spcPct val="95000"/>
              </a:lnSpc>
              <a:spcBef>
                <a:spcPts val="600"/>
              </a:spcBef>
              <a:buClr>
                <a:srgbClr val="00A1DE"/>
              </a:buClr>
              <a:defRPr/>
            </a:pPr>
            <a:r>
              <a:rPr lang="en-US" sz="900" b="1" dirty="0">
                <a:solidFill>
                  <a:srgbClr val="0070C0"/>
                </a:solidFill>
              </a:rPr>
              <a:t>Israel</a:t>
            </a:r>
          </a:p>
          <a:p>
            <a:pPr marL="115888" lvl="0" indent="-115888" eaLnBrk="0" hangingPunct="0">
              <a:lnSpc>
                <a:spcPct val="95000"/>
              </a:lnSpc>
              <a:buClr>
                <a:srgbClr val="00A1DE"/>
              </a:buClr>
              <a:defRPr/>
            </a:pPr>
            <a:r>
              <a:rPr lang="en-US" sz="900" dirty="0">
                <a:solidFill>
                  <a:srgbClr val="000000"/>
                </a:solidFill>
              </a:rPr>
              <a:t>Achiron</a:t>
            </a:r>
          </a:p>
          <a:p>
            <a:pPr marL="115888" lvl="0" indent="-115888" eaLnBrk="0" hangingPunct="0">
              <a:lnSpc>
                <a:spcPct val="95000"/>
              </a:lnSpc>
              <a:buClr>
                <a:srgbClr val="00A1DE"/>
              </a:buClr>
              <a:defRPr/>
            </a:pPr>
            <a:r>
              <a:rPr lang="en-US" sz="900" dirty="0" err="1">
                <a:solidFill>
                  <a:srgbClr val="000000"/>
                </a:solidFill>
              </a:rPr>
              <a:t>Karni</a:t>
            </a:r>
            <a:endParaRPr lang="en-US" sz="900" dirty="0">
              <a:solidFill>
                <a:srgbClr val="000000"/>
              </a:solidFill>
            </a:endParaRPr>
          </a:p>
          <a:p>
            <a:pPr marL="115888" lvl="0" indent="-115888" eaLnBrk="0" hangingPunct="0">
              <a:lnSpc>
                <a:spcPct val="95000"/>
              </a:lnSpc>
              <a:buClr>
                <a:srgbClr val="00A1DE"/>
              </a:buClr>
              <a:defRPr/>
            </a:pPr>
            <a:r>
              <a:rPr lang="en-US" sz="900" dirty="0" err="1">
                <a:solidFill>
                  <a:srgbClr val="000000"/>
                </a:solidFill>
              </a:rPr>
              <a:t>Vaknin-Dembinsky</a:t>
            </a:r>
            <a:endParaRPr lang="en-US" sz="900" dirty="0">
              <a:solidFill>
                <a:srgbClr val="000000"/>
              </a:solidFill>
            </a:endParaRPr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defRPr/>
            </a:pPr>
            <a:endParaRPr lang="en-US" sz="900" b="1" dirty="0" smtClean="0">
              <a:solidFill>
                <a:srgbClr val="0070C0"/>
              </a:solidFill>
            </a:endParaRPr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defRPr/>
            </a:pPr>
            <a:r>
              <a:rPr lang="en-US" sz="900" b="1" dirty="0" smtClean="0">
                <a:solidFill>
                  <a:srgbClr val="0070C0"/>
                </a:solidFill>
              </a:rPr>
              <a:t>Italy</a:t>
            </a:r>
            <a:endParaRPr lang="en-US" sz="900" b="1" dirty="0">
              <a:solidFill>
                <a:srgbClr val="0070C0"/>
              </a:solidFill>
            </a:endParaRPr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buFont typeface="Wingdings" pitchFamily="2" charset="2"/>
              <a:buNone/>
              <a:defRPr/>
            </a:pPr>
            <a:r>
              <a:rPr lang="en-US" sz="900" dirty="0">
                <a:solidFill>
                  <a:srgbClr val="000000"/>
                </a:solidFill>
              </a:rPr>
              <a:t>Bertolotto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buFont typeface="Wingdings" pitchFamily="2" charset="2"/>
              <a:buNone/>
              <a:defRPr/>
            </a:pPr>
            <a:r>
              <a:rPr lang="en-US" sz="900" dirty="0">
                <a:solidFill>
                  <a:srgbClr val="000000"/>
                </a:solidFill>
              </a:rPr>
              <a:t>Capra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buFont typeface="Wingdings" pitchFamily="2" charset="2"/>
              <a:buNone/>
              <a:defRPr/>
            </a:pPr>
            <a:r>
              <a:rPr lang="en-US" sz="900" dirty="0">
                <a:solidFill>
                  <a:srgbClr val="000000"/>
                </a:solidFill>
              </a:rPr>
              <a:t>Durelli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buFont typeface="Wingdings" pitchFamily="2" charset="2"/>
              <a:buNone/>
              <a:defRPr/>
            </a:pPr>
            <a:r>
              <a:rPr lang="en-US" sz="900" dirty="0">
                <a:solidFill>
                  <a:srgbClr val="000000"/>
                </a:solidFill>
              </a:rPr>
              <a:t>Ghezzi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buFont typeface="Wingdings" pitchFamily="2" charset="2"/>
              <a:buNone/>
              <a:defRPr/>
            </a:pPr>
            <a:r>
              <a:rPr lang="en-US" sz="900" dirty="0">
                <a:solidFill>
                  <a:srgbClr val="000000"/>
                </a:solidFill>
              </a:rPr>
              <a:t>Mancardi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buFont typeface="Wingdings" pitchFamily="2" charset="2"/>
              <a:buNone/>
              <a:defRPr/>
            </a:pPr>
            <a:r>
              <a:rPr lang="en-US" sz="900" dirty="0"/>
              <a:t>Marrosu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buFont typeface="Wingdings" pitchFamily="2" charset="2"/>
              <a:buNone/>
              <a:defRPr/>
            </a:pPr>
            <a:r>
              <a:rPr lang="en-US" sz="900" dirty="0" err="1" smtClean="0"/>
              <a:t>Pozzilli</a:t>
            </a:r>
            <a:endParaRPr lang="en-US" sz="900" dirty="0" smtClean="0"/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buFont typeface="Wingdings" pitchFamily="2" charset="2"/>
              <a:buNone/>
              <a:defRPr/>
            </a:pPr>
            <a:r>
              <a:rPr lang="en-US" sz="900" dirty="0" err="1" smtClean="0"/>
              <a:t>Zaffaroni</a:t>
            </a:r>
            <a:endParaRPr lang="en-US" sz="900" dirty="0"/>
          </a:p>
          <a:p>
            <a:pPr marL="115888" indent="-115888" eaLnBrk="0" hangingPunct="0">
              <a:lnSpc>
                <a:spcPct val="95000"/>
              </a:lnSpc>
              <a:spcBef>
                <a:spcPts val="600"/>
              </a:spcBef>
              <a:buClr>
                <a:srgbClr val="00A1DE"/>
              </a:buClr>
              <a:defRPr/>
            </a:pPr>
            <a:r>
              <a:rPr lang="en-US" sz="900" b="1" dirty="0">
                <a:solidFill>
                  <a:srgbClr val="0070C0"/>
                </a:solidFill>
              </a:rPr>
              <a:t>Mexico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buFont typeface="Wingdings" pitchFamily="2" charset="2"/>
              <a:buNone/>
              <a:defRPr/>
            </a:pPr>
            <a:r>
              <a:rPr lang="en-US" sz="900" dirty="0">
                <a:solidFill>
                  <a:srgbClr val="000000"/>
                </a:solidFill>
              </a:rPr>
              <a:t>Santos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buFont typeface="Wingdings" pitchFamily="2" charset="2"/>
              <a:buNone/>
              <a:defRPr/>
            </a:pPr>
            <a:r>
              <a:rPr lang="en-US" sz="900" dirty="0">
                <a:solidFill>
                  <a:srgbClr val="000000"/>
                </a:solidFill>
              </a:rPr>
              <a:t>Venzor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buFont typeface="Wingdings" pitchFamily="2" charset="2"/>
              <a:buNone/>
              <a:defRPr/>
            </a:pPr>
            <a:r>
              <a:rPr lang="en-US" sz="900" dirty="0">
                <a:solidFill>
                  <a:srgbClr val="000000"/>
                </a:solidFill>
              </a:rPr>
              <a:t>Violante</a:t>
            </a:r>
          </a:p>
          <a:p>
            <a:pPr marL="115888" indent="-115888" eaLnBrk="0" hangingPunct="0">
              <a:lnSpc>
                <a:spcPct val="95000"/>
              </a:lnSpc>
              <a:spcBef>
                <a:spcPts val="600"/>
              </a:spcBef>
              <a:buClr>
                <a:srgbClr val="00A1DE"/>
              </a:buClr>
              <a:defRPr/>
            </a:pPr>
            <a:r>
              <a:rPr lang="en-US" sz="900" b="1" dirty="0">
                <a:solidFill>
                  <a:srgbClr val="0070C0"/>
                </a:solidFill>
              </a:rPr>
              <a:t>Netherlands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defRPr/>
            </a:pPr>
            <a:r>
              <a:rPr lang="en-US" sz="900" dirty="0">
                <a:solidFill>
                  <a:srgbClr val="000000"/>
                </a:solidFill>
              </a:rPr>
              <a:t>Hupperts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defRPr/>
            </a:pPr>
            <a:r>
              <a:rPr lang="en-US" sz="900" dirty="0">
                <a:solidFill>
                  <a:srgbClr val="000000"/>
                </a:solidFill>
              </a:rPr>
              <a:t>van Munster</a:t>
            </a:r>
            <a:endParaRPr lang="en-US" sz="900" b="1" dirty="0">
              <a:solidFill>
                <a:srgbClr val="000000"/>
              </a:solidFill>
            </a:endParaRPr>
          </a:p>
          <a:p>
            <a:pPr marL="115888" indent="-115888" eaLnBrk="0" hangingPunct="0">
              <a:lnSpc>
                <a:spcPct val="95000"/>
              </a:lnSpc>
              <a:spcBef>
                <a:spcPts val="600"/>
              </a:spcBef>
              <a:buClr>
                <a:srgbClr val="00A1DE"/>
              </a:buClr>
              <a:defRPr/>
            </a:pPr>
            <a:r>
              <a:rPr lang="en-US" sz="900" b="1" dirty="0">
                <a:solidFill>
                  <a:srgbClr val="0070C0"/>
                </a:solidFill>
              </a:rPr>
              <a:t>Poland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defRPr/>
            </a:pPr>
            <a:r>
              <a:rPr lang="en-US" sz="900" dirty="0" err="1" smtClean="0"/>
              <a:t>Członkowska</a:t>
            </a:r>
            <a:endParaRPr lang="en-US" sz="900" dirty="0" smtClean="0"/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defRPr/>
            </a:pPr>
            <a:r>
              <a:rPr lang="en-US" sz="900" dirty="0" err="1" smtClean="0"/>
              <a:t>Kozubski</a:t>
            </a:r>
            <a:endParaRPr lang="en-US" sz="900" dirty="0"/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defRPr/>
            </a:pPr>
            <a:r>
              <a:rPr lang="en-US" sz="900" dirty="0"/>
              <a:t>Selmaj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defRPr/>
            </a:pPr>
            <a:r>
              <a:rPr lang="en-US" sz="900" dirty="0">
                <a:solidFill>
                  <a:srgbClr val="000000"/>
                </a:solidFill>
              </a:rPr>
              <a:t>Stelmasiak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defRPr/>
            </a:pPr>
            <a:r>
              <a:rPr lang="en-US" sz="900" dirty="0">
                <a:solidFill>
                  <a:srgbClr val="000000"/>
                </a:solidFill>
              </a:rPr>
              <a:t>Szczudlik </a:t>
            </a:r>
            <a:endParaRPr lang="en-US" sz="9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115888" indent="-115888" eaLnBrk="0" hangingPunct="0">
              <a:lnSpc>
                <a:spcPct val="95000"/>
              </a:lnSpc>
              <a:spcBef>
                <a:spcPts val="600"/>
              </a:spcBef>
              <a:buClr>
                <a:srgbClr val="00A1DE"/>
              </a:buClr>
              <a:defRPr/>
            </a:pPr>
            <a:r>
              <a:rPr lang="en-US" sz="900" b="1" dirty="0">
                <a:solidFill>
                  <a:srgbClr val="0070C0"/>
                </a:solidFill>
              </a:rPr>
              <a:t>Russia</a:t>
            </a:r>
            <a:r>
              <a:rPr lang="en-US" sz="9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buFont typeface="Wingdings" pitchFamily="2" charset="2"/>
              <a:buNone/>
              <a:defRPr/>
            </a:pPr>
            <a:r>
              <a:rPr lang="en-US" sz="900" dirty="0">
                <a:solidFill>
                  <a:srgbClr val="000000"/>
                </a:solidFill>
              </a:rPr>
              <a:t>Barantsevich</a:t>
            </a:r>
            <a:endParaRPr lang="en-US" sz="900" dirty="0">
              <a:solidFill>
                <a:srgbClr val="0076C0"/>
              </a:solidFill>
            </a:endParaRPr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buFont typeface="Wingdings" pitchFamily="2" charset="2"/>
              <a:buNone/>
              <a:defRPr/>
            </a:pPr>
            <a:r>
              <a:rPr lang="en-US" sz="900" dirty="0">
                <a:solidFill>
                  <a:srgbClr val="000000"/>
                </a:solidFill>
              </a:rPr>
              <a:t>Belova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buFont typeface="Wingdings" pitchFamily="2" charset="2"/>
              <a:buNone/>
              <a:defRPr/>
            </a:pPr>
            <a:r>
              <a:rPr lang="en-US" sz="900" dirty="0">
                <a:solidFill>
                  <a:srgbClr val="000000"/>
                </a:solidFill>
              </a:rPr>
              <a:t>Boyko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buFont typeface="Wingdings" pitchFamily="2" charset="2"/>
              <a:buNone/>
              <a:defRPr/>
            </a:pPr>
            <a:r>
              <a:rPr lang="en-US" sz="900" dirty="0">
                <a:solidFill>
                  <a:srgbClr val="000000"/>
                </a:solidFill>
              </a:rPr>
              <a:t>Gusev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buFont typeface="Wingdings" pitchFamily="2" charset="2"/>
              <a:buNone/>
              <a:defRPr/>
            </a:pPr>
            <a:r>
              <a:rPr lang="en-US" sz="900" dirty="0">
                <a:solidFill>
                  <a:srgbClr val="000000"/>
                </a:solidFill>
              </a:rPr>
              <a:t>Magzhanov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buFont typeface="Wingdings" pitchFamily="2" charset="2"/>
              <a:buNone/>
              <a:defRPr/>
            </a:pPr>
            <a:r>
              <a:rPr lang="en-US" sz="900" dirty="0"/>
              <a:t>Malkova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buFont typeface="Wingdings" pitchFamily="2" charset="2"/>
              <a:buNone/>
              <a:defRPr/>
            </a:pPr>
            <a:r>
              <a:rPr lang="en-US" sz="900" dirty="0"/>
              <a:t>Perfiliev 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buFont typeface="Wingdings" pitchFamily="2" charset="2"/>
              <a:buNone/>
              <a:defRPr/>
            </a:pPr>
            <a:r>
              <a:rPr lang="en-US" sz="900" dirty="0" err="1" smtClean="0"/>
              <a:t>Poverennova</a:t>
            </a:r>
            <a:endParaRPr lang="en-US" sz="900" dirty="0" smtClean="0"/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buFont typeface="Wingdings" pitchFamily="2" charset="2"/>
              <a:buNone/>
              <a:defRPr/>
            </a:pPr>
            <a:r>
              <a:rPr lang="en-US" sz="900" dirty="0" err="1" smtClean="0"/>
              <a:t>Sazonov</a:t>
            </a:r>
            <a:endParaRPr lang="en-US" sz="900" dirty="0" smtClean="0"/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buFont typeface="Wingdings" pitchFamily="2" charset="2"/>
              <a:buNone/>
              <a:defRPr/>
            </a:pPr>
            <a:r>
              <a:rPr lang="en-US" sz="900" dirty="0" err="1" smtClean="0"/>
              <a:t>Sokolova</a:t>
            </a:r>
            <a:endParaRPr lang="en-US" sz="900" dirty="0"/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buFont typeface="Wingdings" pitchFamily="2" charset="2"/>
              <a:buNone/>
              <a:defRPr/>
            </a:pPr>
            <a:r>
              <a:rPr lang="en-US" sz="900" dirty="0">
                <a:solidFill>
                  <a:srgbClr val="000000"/>
                </a:solidFill>
              </a:rPr>
              <a:t>Skoromets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buFont typeface="Wingdings" pitchFamily="2" charset="2"/>
              <a:buNone/>
              <a:defRPr/>
            </a:pPr>
            <a:r>
              <a:rPr lang="en-US" sz="900" dirty="0" err="1" smtClean="0">
                <a:solidFill>
                  <a:srgbClr val="000000"/>
                </a:solidFill>
              </a:rPr>
              <a:t>Stolyarov</a:t>
            </a:r>
            <a:endParaRPr lang="en-US" sz="900" dirty="0">
              <a:solidFill>
                <a:srgbClr val="000000"/>
              </a:solidFill>
            </a:endParaRPr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  <a:buFont typeface="Wingdings" pitchFamily="2" charset="2"/>
              <a:buNone/>
              <a:defRPr/>
            </a:pPr>
            <a:endParaRPr lang="en-US" sz="900" dirty="0">
              <a:solidFill>
                <a:srgbClr val="000000"/>
              </a:solidFill>
            </a:endParaRPr>
          </a:p>
        </p:txBody>
      </p:sp>
      <p:sp>
        <p:nvSpPr>
          <p:cNvPr id="2" name="Rectangle 5"/>
          <p:cNvSpPr>
            <a:spLocks noChangeArrowheads="1"/>
          </p:cNvSpPr>
          <p:nvPr/>
        </p:nvSpPr>
        <p:spPr bwMode="auto">
          <a:xfrm>
            <a:off x="1346993" y="1045438"/>
            <a:ext cx="1325563" cy="565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defRPr/>
            </a:pPr>
            <a:r>
              <a:rPr lang="en-US" sz="900" b="1" dirty="0">
                <a:solidFill>
                  <a:srgbClr val="0070C0"/>
                </a:solidFill>
              </a:rPr>
              <a:t>Croatia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buFont typeface="Wingdings" pitchFamily="2" charset="2"/>
              <a:buNone/>
              <a:defRPr/>
            </a:pPr>
            <a:r>
              <a:rPr lang="en-US" sz="900" dirty="0">
                <a:solidFill>
                  <a:srgbClr val="000000"/>
                </a:solidFill>
              </a:rPr>
              <a:t>Antonelli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buFont typeface="Wingdings" pitchFamily="2" charset="2"/>
              <a:buNone/>
              <a:defRPr/>
            </a:pPr>
            <a:r>
              <a:rPr lang="en-US" sz="900" dirty="0">
                <a:solidFill>
                  <a:srgbClr val="000000"/>
                </a:solidFill>
              </a:rPr>
              <a:t>Brinar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buFont typeface="Wingdings" pitchFamily="2" charset="2"/>
              <a:buNone/>
              <a:defRPr/>
            </a:pPr>
            <a:r>
              <a:rPr lang="en-US" sz="900" dirty="0" err="1" smtClean="0"/>
              <a:t>Habek</a:t>
            </a:r>
            <a:endParaRPr lang="en-US" sz="900" dirty="0" smtClean="0"/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buFont typeface="Wingdings" pitchFamily="2" charset="2"/>
              <a:buNone/>
              <a:defRPr/>
            </a:pPr>
            <a:r>
              <a:rPr lang="en-US" sz="900" dirty="0" err="1" smtClean="0"/>
              <a:t>Jankuljak</a:t>
            </a:r>
            <a:endParaRPr lang="en-US" sz="900" dirty="0"/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buFont typeface="Wingdings" pitchFamily="2" charset="2"/>
              <a:buNone/>
              <a:defRPr/>
            </a:pPr>
            <a:r>
              <a:rPr lang="en-US" sz="900" dirty="0"/>
              <a:t>Kidemet-Pi</a:t>
            </a:r>
            <a:r>
              <a:rPr lang="en-US" sz="900" dirty="0">
                <a:solidFill>
                  <a:srgbClr val="000000"/>
                </a:solidFill>
              </a:rPr>
              <a:t>skać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buFont typeface="Wingdings" pitchFamily="2" charset="2"/>
              <a:buNone/>
              <a:defRPr/>
            </a:pPr>
            <a:r>
              <a:rPr lang="en-US" sz="900" dirty="0">
                <a:solidFill>
                  <a:srgbClr val="000000"/>
                </a:solidFill>
              </a:rPr>
              <a:t>Trkanjec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buFont typeface="Wingdings" pitchFamily="2" charset="2"/>
              <a:buNone/>
              <a:defRPr/>
            </a:pPr>
            <a:r>
              <a:rPr lang="en-US" sz="900" dirty="0">
                <a:solidFill>
                  <a:srgbClr val="000000"/>
                </a:solidFill>
              </a:rPr>
              <a:t>Vladic</a:t>
            </a:r>
            <a:endParaRPr lang="en-US" sz="9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115888" indent="-115888" eaLnBrk="0" hangingPunct="0">
              <a:lnSpc>
                <a:spcPct val="95000"/>
              </a:lnSpc>
              <a:spcBef>
                <a:spcPts val="600"/>
              </a:spcBef>
              <a:buClr>
                <a:srgbClr val="00A1DE"/>
              </a:buClr>
              <a:defRPr/>
            </a:pPr>
            <a:r>
              <a:rPr lang="en-US" sz="900" b="1" dirty="0">
                <a:solidFill>
                  <a:srgbClr val="0070C0"/>
                </a:solidFill>
              </a:rPr>
              <a:t>Czech Republic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buFont typeface="Wingdings" pitchFamily="2" charset="2"/>
              <a:buNone/>
              <a:defRPr/>
            </a:pPr>
            <a:r>
              <a:rPr lang="en-US" sz="900" dirty="0" err="1" smtClean="0"/>
              <a:t>Brichta</a:t>
            </a:r>
            <a:endParaRPr lang="en-US" sz="900" dirty="0" smtClean="0"/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buFont typeface="Wingdings" pitchFamily="2" charset="2"/>
              <a:buNone/>
              <a:defRPr/>
            </a:pPr>
            <a:r>
              <a:rPr lang="en-US" sz="900" dirty="0" err="1" smtClean="0"/>
              <a:t>Kovarova</a:t>
            </a:r>
            <a:endParaRPr lang="en-US" sz="900" dirty="0"/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buFont typeface="Wingdings" pitchFamily="2" charset="2"/>
              <a:buNone/>
              <a:defRPr/>
            </a:pPr>
            <a:r>
              <a:rPr lang="en-US" sz="900" dirty="0"/>
              <a:t>Rektor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buFont typeface="Wingdings" pitchFamily="2" charset="2"/>
              <a:buNone/>
              <a:defRPr/>
            </a:pPr>
            <a:r>
              <a:rPr lang="en-US" sz="900" dirty="0" err="1" smtClean="0"/>
              <a:t>Talab</a:t>
            </a:r>
            <a:endParaRPr lang="en-US" sz="900" dirty="0" smtClean="0"/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buFont typeface="Wingdings" pitchFamily="2" charset="2"/>
              <a:buNone/>
              <a:defRPr/>
            </a:pPr>
            <a:r>
              <a:rPr lang="en-US" sz="9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Talabova</a:t>
            </a:r>
            <a:endParaRPr lang="en-US" sz="9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115888" indent="-115888" eaLnBrk="0" hangingPunct="0">
              <a:lnSpc>
                <a:spcPct val="95000"/>
              </a:lnSpc>
              <a:spcBef>
                <a:spcPts val="600"/>
              </a:spcBef>
              <a:buClr>
                <a:srgbClr val="00A1DE"/>
              </a:buClr>
              <a:defRPr/>
            </a:pPr>
            <a:r>
              <a:rPr lang="en-US" sz="900" b="1" dirty="0">
                <a:solidFill>
                  <a:srgbClr val="0070C0"/>
                </a:solidFill>
              </a:rPr>
              <a:t>Denmark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buFont typeface="Wingdings" pitchFamily="2" charset="2"/>
              <a:buNone/>
              <a:defRPr/>
            </a:pPr>
            <a:r>
              <a:rPr lang="en-US" sz="900" dirty="0">
                <a:solidFill>
                  <a:srgbClr val="000000"/>
                </a:solidFill>
              </a:rPr>
              <a:t>Petersen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buFont typeface="Wingdings" pitchFamily="2" charset="2"/>
              <a:buNone/>
              <a:defRPr/>
            </a:pPr>
            <a:r>
              <a:rPr lang="en-US" sz="900" dirty="0">
                <a:solidFill>
                  <a:srgbClr val="000000"/>
                </a:solidFill>
              </a:rPr>
              <a:t>Ravnborg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buFont typeface="Wingdings" pitchFamily="2" charset="2"/>
              <a:buNone/>
              <a:defRPr/>
            </a:pPr>
            <a:r>
              <a:rPr lang="en-US" sz="900" dirty="0">
                <a:solidFill>
                  <a:srgbClr val="000000"/>
                </a:solidFill>
              </a:rPr>
              <a:t>Sørensen</a:t>
            </a:r>
          </a:p>
          <a:p>
            <a:pPr marL="115888" indent="-115888" eaLnBrk="0" hangingPunct="0">
              <a:lnSpc>
                <a:spcPct val="95000"/>
              </a:lnSpc>
              <a:spcBef>
                <a:spcPts val="600"/>
              </a:spcBef>
              <a:buClr>
                <a:srgbClr val="00A1DE"/>
              </a:buClr>
              <a:defRPr/>
            </a:pPr>
            <a:r>
              <a:rPr lang="en-US" sz="900" b="1" dirty="0">
                <a:solidFill>
                  <a:srgbClr val="0070C0"/>
                </a:solidFill>
              </a:rPr>
              <a:t>France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buFont typeface="Wingdings" pitchFamily="2" charset="2"/>
              <a:buNone/>
              <a:defRPr/>
            </a:pPr>
            <a:r>
              <a:rPr lang="en-US" sz="900" dirty="0">
                <a:solidFill>
                  <a:srgbClr val="000000"/>
                </a:solidFill>
              </a:rPr>
              <a:t>Clanet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buFont typeface="Wingdings" pitchFamily="2" charset="2"/>
              <a:buNone/>
              <a:defRPr/>
            </a:pPr>
            <a:r>
              <a:rPr lang="en-US" sz="900" dirty="0">
                <a:solidFill>
                  <a:srgbClr val="000000"/>
                </a:solidFill>
              </a:rPr>
              <a:t>De Seze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buFont typeface="Wingdings" pitchFamily="2" charset="2"/>
              <a:buNone/>
              <a:defRPr/>
            </a:pPr>
            <a:r>
              <a:rPr lang="en-US" sz="900" dirty="0">
                <a:solidFill>
                  <a:srgbClr val="000000"/>
                </a:solidFill>
              </a:rPr>
              <a:t>Edan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buFont typeface="Wingdings" pitchFamily="2" charset="2"/>
              <a:buNone/>
              <a:defRPr/>
            </a:pPr>
            <a:r>
              <a:rPr lang="en-US" sz="900" dirty="0">
                <a:solidFill>
                  <a:srgbClr val="000000"/>
                </a:solidFill>
              </a:rPr>
              <a:t>Lubetzki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buFont typeface="Wingdings" pitchFamily="2" charset="2"/>
              <a:buNone/>
              <a:defRPr/>
            </a:pPr>
            <a:r>
              <a:rPr lang="en-US" sz="900" dirty="0">
                <a:solidFill>
                  <a:srgbClr val="000000"/>
                </a:solidFill>
              </a:rPr>
              <a:t>Moreau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buFont typeface="Wingdings" pitchFamily="2" charset="2"/>
              <a:buNone/>
              <a:defRPr/>
            </a:pPr>
            <a:r>
              <a:rPr lang="en-US" sz="900" dirty="0">
                <a:solidFill>
                  <a:srgbClr val="000000"/>
                </a:solidFill>
              </a:rPr>
              <a:t>Vermersch</a:t>
            </a:r>
          </a:p>
          <a:p>
            <a:pPr marL="115888" indent="-115888" eaLnBrk="0" hangingPunct="0">
              <a:lnSpc>
                <a:spcPct val="95000"/>
              </a:lnSpc>
              <a:spcBef>
                <a:spcPts val="600"/>
              </a:spcBef>
              <a:buClr>
                <a:srgbClr val="00A1DE"/>
              </a:buClr>
              <a:defRPr/>
            </a:pPr>
            <a:r>
              <a:rPr lang="en-US" sz="900" b="1" dirty="0">
                <a:solidFill>
                  <a:srgbClr val="0070C0"/>
                </a:solidFill>
              </a:rPr>
              <a:t>Germany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buFont typeface="Wingdings" pitchFamily="2" charset="2"/>
              <a:buNone/>
              <a:defRPr/>
            </a:pPr>
            <a:r>
              <a:rPr lang="en-US" sz="900" dirty="0" smtClean="0">
                <a:solidFill>
                  <a:srgbClr val="000000"/>
                </a:solidFill>
              </a:rPr>
              <a:t>Baum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buFont typeface="Wingdings" pitchFamily="2" charset="2"/>
              <a:buNone/>
              <a:defRPr/>
            </a:pPr>
            <a:r>
              <a:rPr lang="en-US" sz="900" dirty="0" err="1" smtClean="0"/>
              <a:t>Förch</a:t>
            </a:r>
            <a:endParaRPr lang="en-US" sz="900" dirty="0"/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buFont typeface="Wingdings" pitchFamily="2" charset="2"/>
              <a:buNone/>
              <a:defRPr/>
            </a:pPr>
            <a:r>
              <a:rPr lang="en-US" sz="900" dirty="0"/>
              <a:t>Haas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buFont typeface="Wingdings" pitchFamily="2" charset="2"/>
              <a:buNone/>
              <a:defRPr/>
            </a:pPr>
            <a:r>
              <a:rPr lang="en-US" sz="900" dirty="0"/>
              <a:t>Hemmer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buFont typeface="Wingdings" pitchFamily="2" charset="2"/>
              <a:buNone/>
              <a:defRPr/>
            </a:pPr>
            <a:r>
              <a:rPr lang="en-US" sz="900" dirty="0"/>
              <a:t>Herrlinger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buFont typeface="Wingdings" pitchFamily="2" charset="2"/>
              <a:buNone/>
              <a:defRPr/>
            </a:pPr>
            <a:r>
              <a:rPr lang="en-US" sz="900" dirty="0"/>
              <a:t>Köhler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buFont typeface="Wingdings" pitchFamily="2" charset="2"/>
              <a:buNone/>
              <a:defRPr/>
            </a:pPr>
            <a:r>
              <a:rPr lang="en-US" sz="900" dirty="0" smtClean="0"/>
              <a:t>Müller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buFont typeface="Wingdings" pitchFamily="2" charset="2"/>
              <a:buNone/>
              <a:defRPr/>
            </a:pPr>
            <a:r>
              <a:rPr lang="en-US" sz="900" dirty="0" smtClean="0">
                <a:solidFill>
                  <a:srgbClr val="000000"/>
                </a:solidFill>
              </a:rPr>
              <a:t>Ochs</a:t>
            </a:r>
            <a:endParaRPr lang="en-US" sz="900" dirty="0">
              <a:solidFill>
                <a:srgbClr val="000000"/>
              </a:solidFill>
            </a:endParaRPr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buFont typeface="Wingdings" pitchFamily="2" charset="2"/>
              <a:buNone/>
              <a:defRPr/>
            </a:pPr>
            <a:r>
              <a:rPr lang="en-US" sz="900" dirty="0">
                <a:solidFill>
                  <a:srgbClr val="000000"/>
                </a:solidFill>
              </a:rPr>
              <a:t>Stangel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buFont typeface="Wingdings" pitchFamily="2" charset="2"/>
              <a:buNone/>
              <a:defRPr/>
            </a:pPr>
            <a:r>
              <a:rPr lang="en-US" sz="900" dirty="0">
                <a:solidFill>
                  <a:srgbClr val="000000"/>
                </a:solidFill>
              </a:rPr>
              <a:t>Tumani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buFont typeface="Wingdings" pitchFamily="2" charset="2"/>
              <a:buNone/>
              <a:defRPr/>
            </a:pPr>
            <a:r>
              <a:rPr lang="en-US" sz="900" dirty="0">
                <a:solidFill>
                  <a:srgbClr val="000000"/>
                </a:solidFill>
              </a:rPr>
              <a:t>Urban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buFont typeface="Wingdings" pitchFamily="2" charset="2"/>
              <a:buNone/>
              <a:defRPr/>
            </a:pPr>
            <a:r>
              <a:rPr lang="en-US" sz="900" dirty="0">
                <a:solidFill>
                  <a:srgbClr val="000000"/>
                </a:solidFill>
              </a:rPr>
              <a:t>Zettl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buFont typeface="Wingdings" pitchFamily="2" charset="2"/>
              <a:buNone/>
              <a:defRPr/>
            </a:pPr>
            <a:r>
              <a:rPr lang="en-US" sz="900" dirty="0">
                <a:solidFill>
                  <a:srgbClr val="000000"/>
                </a:solidFill>
              </a:rPr>
              <a:t>Ziemann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buFont typeface="Wingdings" pitchFamily="2" charset="2"/>
              <a:buNone/>
              <a:defRPr/>
            </a:pPr>
            <a:r>
              <a:rPr lang="en-US" sz="900" dirty="0" err="1" smtClean="0">
                <a:solidFill>
                  <a:srgbClr val="000000"/>
                </a:solidFill>
              </a:rPr>
              <a:t>Ziemssen</a:t>
            </a:r>
            <a:endParaRPr lang="en-US" sz="900" dirty="0">
              <a:solidFill>
                <a:srgbClr val="000000"/>
              </a:solidFill>
            </a:endParaRPr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buFont typeface="Wingdings" pitchFamily="2" charset="2"/>
              <a:buNone/>
              <a:defRPr/>
            </a:pPr>
            <a:endParaRPr lang="en-US" sz="900" dirty="0">
              <a:solidFill>
                <a:srgbClr val="000000"/>
              </a:solidFill>
            </a:endParaRPr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buFont typeface="Wingdings" pitchFamily="2" charset="2"/>
              <a:buNone/>
              <a:defRPr/>
            </a:pPr>
            <a:endParaRPr lang="en-US" sz="900" dirty="0">
              <a:solidFill>
                <a:srgbClr val="000000"/>
              </a:solidFill>
            </a:endParaRPr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buFont typeface="Wingdings" pitchFamily="2" charset="2"/>
              <a:buNone/>
              <a:defRPr/>
            </a:pPr>
            <a:endParaRPr lang="en-US" sz="9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buFont typeface="Wingdings" pitchFamily="2" charset="2"/>
              <a:buNone/>
              <a:defRPr/>
            </a:pPr>
            <a:endParaRPr lang="en-US" sz="900" dirty="0">
              <a:solidFill>
                <a:srgbClr val="000000"/>
              </a:solidFill>
            </a:endParaRPr>
          </a:p>
          <a:p>
            <a:pPr marL="115888" indent="-115888" eaLnBrk="0" hangingPunct="0">
              <a:lnSpc>
                <a:spcPct val="95000"/>
              </a:lnSpc>
              <a:buClr>
                <a:srgbClr val="00A1DE"/>
              </a:buClr>
              <a:defRPr/>
            </a:pPr>
            <a:endParaRPr lang="en-US" sz="900" dirty="0">
              <a:solidFill>
                <a:srgbClr val="000000"/>
              </a:solidFill>
            </a:endParaRPr>
          </a:p>
          <a:p>
            <a:pPr marL="115888" lvl="1" indent="-115888" eaLnBrk="0" hangingPunct="0">
              <a:lnSpc>
                <a:spcPct val="95000"/>
              </a:lnSpc>
              <a:buClr>
                <a:srgbClr val="00A1DE"/>
              </a:buClr>
              <a:buFont typeface="Wingdings" pitchFamily="2" charset="2"/>
              <a:buNone/>
              <a:defRPr/>
            </a:pPr>
            <a:r>
              <a:rPr lang="en-US" sz="900" dirty="0">
                <a:solidFill>
                  <a:srgbClr val="0076C0"/>
                </a:solidFill>
              </a:rPr>
              <a:t>	</a:t>
            </a:r>
            <a:r>
              <a:rPr lang="en-US" sz="900" dirty="0">
                <a:solidFill>
                  <a:srgbClr val="000000"/>
                </a:solidFill>
              </a:rPr>
              <a:t>   	</a:t>
            </a:r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6020591" y="1045438"/>
            <a:ext cx="1325563" cy="55626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/>
          <a:lstStyle/>
          <a:p>
            <a:pPr marL="115888" indent="-115888" eaLnBrk="0" hangingPunct="0">
              <a:lnSpc>
                <a:spcPct val="95000"/>
              </a:lnSpc>
              <a:buClr>
                <a:srgbClr val="007AC9"/>
              </a:buClr>
              <a:defRPr/>
            </a:pPr>
            <a:r>
              <a:rPr lang="en-US" sz="900" b="1" dirty="0">
                <a:solidFill>
                  <a:srgbClr val="0070C0"/>
                </a:solidFill>
              </a:rPr>
              <a:t>United States</a:t>
            </a:r>
            <a:r>
              <a:rPr lang="en-US" sz="700" b="1" dirty="0">
                <a:solidFill>
                  <a:srgbClr val="0070C0"/>
                </a:solidFill>
              </a:rPr>
              <a:t> (cont)</a:t>
            </a:r>
          </a:p>
          <a:p>
            <a:pPr marL="115888" lvl="0" indent="-115888" eaLnBrk="0" hangingPunct="0">
              <a:lnSpc>
                <a:spcPct val="95000"/>
              </a:lnSpc>
              <a:buClr>
                <a:srgbClr val="000000"/>
              </a:buClr>
            </a:pPr>
            <a:r>
              <a:rPr lang="en-US" sz="900" dirty="0">
                <a:solidFill>
                  <a:srgbClr val="000000"/>
                </a:solidFill>
              </a:rPr>
              <a:t>Krieger</a:t>
            </a:r>
          </a:p>
          <a:p>
            <a:pPr marL="115888" lvl="0" indent="-115888" eaLnBrk="0" hangingPunct="0">
              <a:lnSpc>
                <a:spcPct val="95000"/>
              </a:lnSpc>
              <a:buClr>
                <a:srgbClr val="000000"/>
              </a:buClr>
            </a:pPr>
            <a:r>
              <a:rPr lang="en-US" sz="900" dirty="0" err="1">
                <a:solidFill>
                  <a:srgbClr val="000000"/>
                </a:solidFill>
              </a:rPr>
              <a:t>Krolczyk</a:t>
            </a:r>
            <a:endParaRPr lang="en-US" sz="900" dirty="0">
              <a:solidFill>
                <a:srgbClr val="000000"/>
              </a:solidFill>
            </a:endParaRPr>
          </a:p>
          <a:p>
            <a:pPr marL="115888" lvl="0" indent="-115888" eaLnBrk="0" hangingPunct="0">
              <a:lnSpc>
                <a:spcPct val="95000"/>
              </a:lnSpc>
              <a:buClr>
                <a:srgbClr val="000000"/>
              </a:buClr>
            </a:pPr>
            <a:r>
              <a:rPr lang="en-US" sz="900" dirty="0" err="1">
                <a:solidFill>
                  <a:srgbClr val="000000"/>
                </a:solidFill>
              </a:rPr>
              <a:t>LaGanke</a:t>
            </a:r>
            <a:r>
              <a:rPr lang="en-US" sz="900" dirty="0">
                <a:solidFill>
                  <a:srgbClr val="000000"/>
                </a:solidFill>
              </a:rPr>
              <a:t> </a:t>
            </a:r>
          </a:p>
          <a:p>
            <a:pPr marL="115888" lvl="0" indent="-115888" eaLnBrk="0" hangingPunct="0">
              <a:lnSpc>
                <a:spcPct val="95000"/>
              </a:lnSpc>
              <a:buClr>
                <a:srgbClr val="000000"/>
              </a:buClr>
            </a:pPr>
            <a:r>
              <a:rPr lang="en-US" sz="900" dirty="0">
                <a:solidFill>
                  <a:srgbClr val="000000"/>
                </a:solidFill>
              </a:rPr>
              <a:t>Lallana</a:t>
            </a:r>
          </a:p>
          <a:p>
            <a:pPr marL="115888" lvl="0" indent="-115888" eaLnBrk="0" hangingPunct="0">
              <a:lnSpc>
                <a:spcPct val="95000"/>
              </a:lnSpc>
              <a:buClr>
                <a:srgbClr val="000000"/>
              </a:buClr>
            </a:pPr>
            <a:r>
              <a:rPr lang="en-US" sz="900" dirty="0" err="1">
                <a:solidFill>
                  <a:srgbClr val="000000"/>
                </a:solidFill>
              </a:rPr>
              <a:t>Lathi</a:t>
            </a:r>
            <a:endParaRPr lang="en-US" sz="900" dirty="0">
              <a:solidFill>
                <a:srgbClr val="000000"/>
              </a:solidFill>
            </a:endParaRPr>
          </a:p>
          <a:p>
            <a:pPr marL="115888" lvl="0" indent="-115888" eaLnBrk="0" hangingPunct="0">
              <a:lnSpc>
                <a:spcPct val="95000"/>
              </a:lnSpc>
              <a:buClr>
                <a:srgbClr val="000000"/>
              </a:buClr>
            </a:pPr>
            <a:r>
              <a:rPr lang="en-US" sz="900" dirty="0">
                <a:solidFill>
                  <a:srgbClr val="000000"/>
                </a:solidFill>
              </a:rPr>
              <a:t>Lava</a:t>
            </a:r>
          </a:p>
          <a:p>
            <a:pPr marL="115888" lvl="0" indent="-115888" eaLnBrk="0" hangingPunct="0">
              <a:lnSpc>
                <a:spcPct val="95000"/>
              </a:lnSpc>
              <a:buClr>
                <a:srgbClr val="000000"/>
              </a:buClr>
            </a:pPr>
            <a:r>
              <a:rPr lang="en-US" sz="900" dirty="0">
                <a:solidFill>
                  <a:srgbClr val="000000"/>
                </a:solidFill>
              </a:rPr>
              <a:t>Lynch</a:t>
            </a:r>
          </a:p>
          <a:p>
            <a:pPr marL="115888" lvl="0" indent="-115888" eaLnBrk="0" hangingPunct="0">
              <a:lnSpc>
                <a:spcPct val="95000"/>
              </a:lnSpc>
              <a:buClr>
                <a:srgbClr val="000000"/>
              </a:buClr>
            </a:pPr>
            <a:r>
              <a:rPr lang="en-US" sz="900" dirty="0" err="1">
                <a:solidFill>
                  <a:srgbClr val="000000"/>
                </a:solidFill>
              </a:rPr>
              <a:t>Machanic</a:t>
            </a:r>
            <a:endParaRPr lang="en-US" sz="900" dirty="0">
              <a:solidFill>
                <a:srgbClr val="000000"/>
              </a:solidFill>
            </a:endParaRPr>
          </a:p>
          <a:p>
            <a:pPr marL="115888" lvl="0" indent="-115888" eaLnBrk="0" hangingPunct="0">
              <a:lnSpc>
                <a:spcPct val="95000"/>
              </a:lnSpc>
              <a:buClr>
                <a:srgbClr val="000000"/>
              </a:buClr>
            </a:pPr>
            <a:r>
              <a:rPr lang="en-US" sz="900" dirty="0" err="1">
                <a:solidFill>
                  <a:srgbClr val="000000"/>
                </a:solidFill>
              </a:rPr>
              <a:t>Markovic-Plese</a:t>
            </a:r>
            <a:endParaRPr lang="en-US" sz="900" dirty="0">
              <a:solidFill>
                <a:srgbClr val="000000"/>
              </a:solidFill>
            </a:endParaRPr>
          </a:p>
          <a:p>
            <a:pPr marL="115888" lvl="0" indent="-115888" eaLnBrk="0" hangingPunct="0">
              <a:lnSpc>
                <a:spcPct val="95000"/>
              </a:lnSpc>
              <a:buClr>
                <a:srgbClr val="000000"/>
              </a:buClr>
            </a:pPr>
            <a:r>
              <a:rPr lang="en-US" sz="900" dirty="0">
                <a:solidFill>
                  <a:srgbClr val="000000"/>
                </a:solidFill>
              </a:rPr>
              <a:t>Mattson</a:t>
            </a:r>
          </a:p>
          <a:p>
            <a:pPr marL="115888" lvl="0" indent="-115888" eaLnBrk="0" hangingPunct="0">
              <a:lnSpc>
                <a:spcPct val="95000"/>
              </a:lnSpc>
              <a:buClr>
                <a:srgbClr val="000000"/>
              </a:buClr>
            </a:pPr>
            <a:r>
              <a:rPr lang="en-US" sz="900" dirty="0">
                <a:solidFill>
                  <a:srgbClr val="000000"/>
                </a:solidFill>
              </a:rPr>
              <a:t>Miller</a:t>
            </a:r>
          </a:p>
          <a:p>
            <a:pPr marL="115888" lvl="0" indent="-115888" eaLnBrk="0" hangingPunct="0">
              <a:lnSpc>
                <a:spcPct val="95000"/>
              </a:lnSpc>
              <a:buClr>
                <a:srgbClr val="000000"/>
              </a:buClr>
            </a:pPr>
            <a:r>
              <a:rPr lang="en-US" sz="900" dirty="0" err="1"/>
              <a:t>Minagar</a:t>
            </a:r>
            <a:endParaRPr lang="en-US" sz="900" dirty="0"/>
          </a:p>
          <a:p>
            <a:pPr marL="115888" lvl="0" indent="-115888" eaLnBrk="0" hangingPunct="0">
              <a:lnSpc>
                <a:spcPct val="95000"/>
              </a:lnSpc>
              <a:buClr>
                <a:srgbClr val="000000"/>
              </a:buClr>
            </a:pPr>
            <a:r>
              <a:rPr lang="en-US" sz="900" dirty="0"/>
              <a:t>Mitchell</a:t>
            </a:r>
          </a:p>
          <a:p>
            <a:pPr marL="115888" lvl="0" indent="-115888" eaLnBrk="0" hangingPunct="0">
              <a:lnSpc>
                <a:spcPct val="95000"/>
              </a:lnSpc>
              <a:buClr>
                <a:srgbClr val="000000"/>
              </a:buClr>
            </a:pPr>
            <a:r>
              <a:rPr lang="en-US" sz="900" dirty="0"/>
              <a:t>Moses</a:t>
            </a:r>
          </a:p>
          <a:p>
            <a:pPr marL="115888" lvl="0" indent="-115888" eaLnBrk="0" hangingPunct="0">
              <a:lnSpc>
                <a:spcPct val="95000"/>
              </a:lnSpc>
              <a:buClr>
                <a:srgbClr val="000000"/>
              </a:buClr>
            </a:pPr>
            <a:r>
              <a:rPr lang="en-US" sz="900" dirty="0" err="1"/>
              <a:t>Muley</a:t>
            </a:r>
            <a:endParaRPr lang="en-US" sz="900" dirty="0"/>
          </a:p>
          <a:p>
            <a:pPr marL="115888" lvl="0" indent="-115888" eaLnBrk="0" hangingPunct="0">
              <a:lnSpc>
                <a:spcPct val="95000"/>
              </a:lnSpc>
              <a:buClr>
                <a:srgbClr val="000000"/>
              </a:buClr>
            </a:pPr>
            <a:r>
              <a:rPr lang="en-US" sz="900" dirty="0"/>
              <a:t>Negros</a:t>
            </a:r>
            <a:endParaRPr lang="en-US" sz="900" dirty="0" smtClean="0"/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  <a:defRPr/>
            </a:pPr>
            <a:r>
              <a:rPr lang="en-US" sz="900" dirty="0" err="1" smtClean="0"/>
              <a:t>Pachner</a:t>
            </a:r>
            <a:endParaRPr lang="en-US" sz="900" dirty="0" smtClean="0"/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  <a:defRPr/>
            </a:pPr>
            <a:r>
              <a:rPr lang="en-US" sz="900" dirty="0" smtClean="0"/>
              <a:t>Pardo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  <a:defRPr/>
            </a:pPr>
            <a:r>
              <a:rPr lang="en-US" sz="900" dirty="0" smtClean="0"/>
              <a:t>Pelletier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  <a:defRPr/>
            </a:pPr>
            <a:r>
              <a:rPr lang="en-US" sz="900" dirty="0" smtClean="0"/>
              <a:t>Pharr</a:t>
            </a:r>
            <a:endParaRPr lang="en-US" sz="900" dirty="0"/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  <a:defRPr/>
            </a:pPr>
            <a:r>
              <a:rPr lang="en-US" sz="900" dirty="0" err="1" smtClean="0"/>
              <a:t>Picone</a:t>
            </a:r>
            <a:endParaRPr lang="en-US" sz="900" dirty="0" smtClean="0"/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  <a:defRPr/>
            </a:pPr>
            <a:r>
              <a:rPr lang="en-US" sz="900" dirty="0" err="1" smtClean="0"/>
              <a:t>Remmel</a:t>
            </a:r>
            <a:endParaRPr lang="en-US" sz="900" dirty="0"/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  <a:defRPr/>
            </a:pPr>
            <a:r>
              <a:rPr lang="en-US" sz="900" dirty="0"/>
              <a:t>Riskind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  <a:buFont typeface="Wingdings" pitchFamily="2" charset="2"/>
              <a:buNone/>
              <a:defRPr/>
            </a:pPr>
            <a:r>
              <a:rPr lang="en-US" sz="900" dirty="0" smtClean="0"/>
              <a:t>Rizvi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  <a:buFont typeface="Wingdings" pitchFamily="2" charset="2"/>
              <a:buNone/>
              <a:defRPr/>
            </a:pPr>
            <a:r>
              <a:rPr lang="en-US" sz="900" dirty="0" smtClean="0"/>
              <a:t>Robertson</a:t>
            </a:r>
            <a:endParaRPr lang="en-US" sz="900" dirty="0"/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  <a:buFont typeface="Wingdings" pitchFamily="2" charset="2"/>
              <a:buNone/>
              <a:defRPr/>
            </a:pPr>
            <a:r>
              <a:rPr lang="en-US" sz="900" dirty="0"/>
              <a:t>Rossen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  <a:buFont typeface="Wingdings" pitchFamily="2" charset="2"/>
              <a:buNone/>
              <a:defRPr/>
            </a:pPr>
            <a:r>
              <a:rPr lang="en-US" sz="900" dirty="0"/>
              <a:t>Rothstein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  <a:buFont typeface="Wingdings" pitchFamily="2" charset="2"/>
              <a:buNone/>
              <a:defRPr/>
            </a:pPr>
            <a:r>
              <a:rPr lang="en-US" sz="900" dirty="0"/>
              <a:t>Rowe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  <a:buFont typeface="Wingdings" pitchFamily="2" charset="2"/>
              <a:buNone/>
              <a:defRPr/>
            </a:pPr>
            <a:r>
              <a:rPr lang="en-US" sz="900" dirty="0"/>
              <a:t>Schaeffer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  <a:buFont typeface="Wingdings" pitchFamily="2" charset="2"/>
              <a:buNone/>
              <a:defRPr/>
            </a:pPr>
            <a:r>
              <a:rPr lang="en-US" sz="900" dirty="0"/>
              <a:t>Sheppard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  <a:buFont typeface="Wingdings" pitchFamily="2" charset="2"/>
              <a:buNone/>
              <a:defRPr/>
            </a:pPr>
            <a:r>
              <a:rPr lang="en-US" sz="900" dirty="0"/>
              <a:t>Shubin 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  <a:buFont typeface="Wingdings" pitchFamily="2" charset="2"/>
              <a:buNone/>
              <a:defRPr/>
            </a:pPr>
            <a:r>
              <a:rPr lang="en-US" sz="900" dirty="0"/>
              <a:t>Silliman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  <a:buFont typeface="Wingdings" pitchFamily="2" charset="2"/>
              <a:buNone/>
              <a:defRPr/>
            </a:pPr>
            <a:r>
              <a:rPr lang="en-US" sz="900" dirty="0" smtClean="0"/>
              <a:t>Singer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  <a:buFont typeface="Wingdings" pitchFamily="2" charset="2"/>
              <a:buNone/>
              <a:defRPr/>
            </a:pPr>
            <a:r>
              <a:rPr lang="en-US" sz="900" dirty="0" err="1" smtClean="0"/>
              <a:t>Spikol</a:t>
            </a:r>
            <a:endParaRPr lang="en-US" sz="900" dirty="0"/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  <a:buFont typeface="Wingdings" pitchFamily="2" charset="2"/>
              <a:buNone/>
              <a:defRPr/>
            </a:pPr>
            <a:r>
              <a:rPr lang="en-US" sz="900" dirty="0"/>
              <a:t>Stein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  <a:buFont typeface="Wingdings" pitchFamily="2" charset="2"/>
              <a:buNone/>
              <a:defRPr/>
            </a:pPr>
            <a:r>
              <a:rPr lang="en-US" sz="900" dirty="0"/>
              <a:t>Steingo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  <a:defRPr/>
            </a:pPr>
            <a:r>
              <a:rPr lang="en-US" sz="900" dirty="0"/>
              <a:t>Thadan</a:t>
            </a:r>
            <a:r>
              <a:rPr lang="en-US" sz="900" dirty="0">
                <a:solidFill>
                  <a:srgbClr val="000000"/>
                </a:solidFill>
              </a:rPr>
              <a:t>i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  <a:defRPr/>
            </a:pPr>
            <a:r>
              <a:rPr lang="en-US" sz="900" dirty="0">
                <a:solidFill>
                  <a:srgbClr val="000000"/>
                </a:solidFill>
              </a:rPr>
              <a:t>Thoits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  <a:defRPr/>
            </a:pPr>
            <a:r>
              <a:rPr lang="en-US" sz="900" dirty="0">
                <a:solidFill>
                  <a:srgbClr val="000000"/>
                </a:solidFill>
              </a:rPr>
              <a:t>Thrower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  <a:defRPr/>
            </a:pPr>
            <a:r>
              <a:rPr lang="en-US" sz="900" dirty="0">
                <a:solidFill>
                  <a:srgbClr val="000000"/>
                </a:solidFill>
              </a:rPr>
              <a:t>Twyman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  <a:defRPr/>
            </a:pPr>
            <a:r>
              <a:rPr lang="en-US" sz="900" dirty="0" err="1" smtClean="0">
                <a:solidFill>
                  <a:srgbClr val="000000"/>
                </a:solidFill>
              </a:rPr>
              <a:t>Vaishnav</a:t>
            </a:r>
            <a:endParaRPr lang="en-US" sz="900" dirty="0">
              <a:solidFill>
                <a:srgbClr val="000000"/>
              </a:solidFill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3683792" y="1045438"/>
            <a:ext cx="1325563" cy="55816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/>
          <a:lstStyle/>
          <a:p>
            <a:pPr marL="115888" indent="-115888" eaLnBrk="0" hangingPunct="0">
              <a:lnSpc>
                <a:spcPct val="95000"/>
              </a:lnSpc>
              <a:buClr>
                <a:srgbClr val="007AC9"/>
              </a:buClr>
              <a:defRPr/>
            </a:pPr>
            <a:r>
              <a:rPr lang="en-US" sz="900" b="1" dirty="0">
                <a:solidFill>
                  <a:srgbClr val="0070C0"/>
                </a:solidFill>
              </a:rPr>
              <a:t>Russia </a:t>
            </a:r>
            <a:r>
              <a:rPr lang="en-US" sz="700" b="1" dirty="0" smtClean="0">
                <a:solidFill>
                  <a:srgbClr val="0070C0"/>
                </a:solidFill>
              </a:rPr>
              <a:t>(</a:t>
            </a:r>
            <a:r>
              <a:rPr lang="en-US" sz="700" b="1" dirty="0" err="1" smtClean="0">
                <a:solidFill>
                  <a:srgbClr val="0070C0"/>
                </a:solidFill>
              </a:rPr>
              <a:t>cont</a:t>
            </a:r>
            <a:r>
              <a:rPr lang="en-US" sz="700" b="1" dirty="0" smtClean="0">
                <a:solidFill>
                  <a:srgbClr val="0070C0"/>
                </a:solidFill>
              </a:rPr>
              <a:t>)</a:t>
            </a:r>
          </a:p>
          <a:p>
            <a:pPr marL="115888" lvl="0" indent="-115888" eaLnBrk="0" hangingPunct="0">
              <a:lnSpc>
                <a:spcPct val="95000"/>
              </a:lnSpc>
              <a:buClr>
                <a:srgbClr val="00A1DE"/>
              </a:buClr>
              <a:defRPr/>
            </a:pPr>
            <a:r>
              <a:rPr lang="en-US" sz="900" dirty="0" err="1">
                <a:solidFill>
                  <a:srgbClr val="000000"/>
                </a:solidFill>
              </a:rPr>
              <a:t>Yakupov</a:t>
            </a:r>
            <a:endParaRPr lang="en-US" sz="900" dirty="0">
              <a:solidFill>
                <a:srgbClr val="000000"/>
              </a:solidFill>
            </a:endParaRPr>
          </a:p>
          <a:p>
            <a:pPr marL="115888" lvl="0" indent="-115888" eaLnBrk="0" hangingPunct="0">
              <a:lnSpc>
                <a:spcPct val="95000"/>
              </a:lnSpc>
              <a:buClr>
                <a:srgbClr val="00A1DE"/>
              </a:buClr>
              <a:defRPr/>
            </a:pPr>
            <a:r>
              <a:rPr lang="en-US" sz="900" dirty="0" err="1">
                <a:solidFill>
                  <a:srgbClr val="000000"/>
                </a:solidFill>
              </a:rPr>
              <a:t>Zavalishin</a:t>
            </a:r>
            <a:r>
              <a:rPr lang="en-US" sz="9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endParaRPr lang="en-US" sz="900" dirty="0">
              <a:solidFill>
                <a:srgbClr val="000000"/>
              </a:solidFill>
            </a:endParaRPr>
          </a:p>
          <a:p>
            <a:pPr marL="115888" lvl="0" indent="-115888" eaLnBrk="0" hangingPunct="0">
              <a:lnSpc>
                <a:spcPct val="95000"/>
              </a:lnSpc>
              <a:spcBef>
                <a:spcPts val="600"/>
              </a:spcBef>
              <a:buClr>
                <a:srgbClr val="007AC9"/>
              </a:buClr>
              <a:defRPr/>
            </a:pPr>
            <a:r>
              <a:rPr lang="en-US" sz="900" b="1" dirty="0">
                <a:solidFill>
                  <a:srgbClr val="0070C0"/>
                </a:solidFill>
              </a:rPr>
              <a:t>Serbia</a:t>
            </a:r>
          </a:p>
          <a:p>
            <a:pPr marL="115888" lvl="0" indent="-115888" eaLnBrk="0" hangingPunct="0">
              <a:lnSpc>
                <a:spcPct val="95000"/>
              </a:lnSpc>
              <a:buClr>
                <a:srgbClr val="000000"/>
              </a:buClr>
              <a:defRPr/>
            </a:pPr>
            <a:r>
              <a:rPr lang="en-US" sz="900" dirty="0" err="1">
                <a:solidFill>
                  <a:srgbClr val="000000"/>
                </a:solidFill>
              </a:rPr>
              <a:t>Dinčić</a:t>
            </a:r>
            <a:endParaRPr lang="en-US" sz="900" dirty="0">
              <a:solidFill>
                <a:srgbClr val="000000"/>
              </a:solidFill>
            </a:endParaRPr>
          </a:p>
          <a:p>
            <a:pPr marL="115888" lvl="0" indent="-115888" eaLnBrk="0" hangingPunct="0">
              <a:lnSpc>
                <a:spcPct val="95000"/>
              </a:lnSpc>
              <a:buClr>
                <a:srgbClr val="000000"/>
              </a:buClr>
              <a:defRPr/>
            </a:pPr>
            <a:r>
              <a:rPr lang="en-US" sz="900" dirty="0" err="1">
                <a:solidFill>
                  <a:srgbClr val="000000"/>
                </a:solidFill>
              </a:rPr>
              <a:t>Drulović</a:t>
            </a:r>
            <a:endParaRPr lang="en-US" sz="900" dirty="0">
              <a:solidFill>
                <a:srgbClr val="000000"/>
              </a:solidFill>
            </a:endParaRPr>
          </a:p>
          <a:p>
            <a:pPr marL="115888" lvl="0" indent="-115888" eaLnBrk="0" hangingPunct="0">
              <a:lnSpc>
                <a:spcPct val="95000"/>
              </a:lnSpc>
              <a:buClr>
                <a:srgbClr val="000000"/>
              </a:buClr>
              <a:defRPr/>
            </a:pPr>
            <a:r>
              <a:rPr lang="en-US" sz="900" dirty="0" err="1">
                <a:solidFill>
                  <a:srgbClr val="000000"/>
                </a:solidFill>
              </a:rPr>
              <a:t>Nadj</a:t>
            </a:r>
            <a:endParaRPr lang="en-US" sz="900" dirty="0">
              <a:solidFill>
                <a:srgbClr val="000000"/>
              </a:solidFill>
            </a:endParaRPr>
          </a:p>
          <a:p>
            <a:pPr marL="115888" lvl="0" indent="-115888" eaLnBrk="0" hangingPunct="0">
              <a:lnSpc>
                <a:spcPct val="95000"/>
              </a:lnSpc>
              <a:buClr>
                <a:srgbClr val="000000"/>
              </a:buClr>
              <a:defRPr/>
            </a:pPr>
            <a:r>
              <a:rPr lang="en-US" sz="900" dirty="0" err="1">
                <a:solidFill>
                  <a:srgbClr val="000000"/>
                </a:solidFill>
              </a:rPr>
              <a:t>Toncev</a:t>
            </a:r>
            <a:endParaRPr lang="en-US" sz="900" dirty="0">
              <a:solidFill>
                <a:srgbClr val="000000"/>
              </a:solidFill>
            </a:endParaRPr>
          </a:p>
          <a:p>
            <a:pPr marL="115888" lvl="0" indent="-115888" eaLnBrk="0" hangingPunct="0">
              <a:lnSpc>
                <a:spcPct val="95000"/>
              </a:lnSpc>
              <a:buClr>
                <a:srgbClr val="000000"/>
              </a:buClr>
              <a:defRPr/>
            </a:pPr>
            <a:r>
              <a:rPr lang="en-US" sz="900" dirty="0" err="1">
                <a:solidFill>
                  <a:srgbClr val="000000"/>
                </a:solidFill>
              </a:rPr>
              <a:t>Vojinović</a:t>
            </a:r>
            <a:endParaRPr lang="en-US" sz="900" dirty="0">
              <a:solidFill>
                <a:srgbClr val="000000"/>
              </a:solidFill>
            </a:endParaRPr>
          </a:p>
          <a:p>
            <a:pPr marL="115888" indent="-115888" eaLnBrk="0" hangingPunct="0">
              <a:lnSpc>
                <a:spcPct val="95000"/>
              </a:lnSpc>
              <a:buClr>
                <a:srgbClr val="007AC9"/>
              </a:buClr>
              <a:defRPr/>
            </a:pPr>
            <a:endParaRPr lang="en-US" sz="900" b="1" dirty="0">
              <a:solidFill>
                <a:srgbClr val="0070C0"/>
              </a:solidFill>
            </a:endParaRPr>
          </a:p>
          <a:p>
            <a:pPr marL="115888" indent="-115888" eaLnBrk="0" hangingPunct="0">
              <a:lnSpc>
                <a:spcPct val="95000"/>
              </a:lnSpc>
              <a:buClr>
                <a:srgbClr val="007AC9"/>
              </a:buClr>
              <a:defRPr/>
            </a:pPr>
            <a:r>
              <a:rPr lang="en-US" sz="900" b="1" dirty="0" smtClean="0">
                <a:solidFill>
                  <a:srgbClr val="0070C0"/>
                </a:solidFill>
              </a:rPr>
              <a:t>Spain</a:t>
            </a:r>
            <a:endParaRPr lang="en-US" sz="900" b="1" dirty="0">
              <a:solidFill>
                <a:srgbClr val="0070C0"/>
              </a:solidFill>
            </a:endParaRPr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  <a:defRPr/>
            </a:pPr>
            <a:r>
              <a:rPr lang="en-US" sz="900" dirty="0">
                <a:solidFill>
                  <a:srgbClr val="000000"/>
                </a:solidFill>
              </a:rPr>
              <a:t>Arroyo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  <a:defRPr/>
            </a:pPr>
            <a:r>
              <a:rPr lang="en-US" sz="900" dirty="0">
                <a:solidFill>
                  <a:srgbClr val="000000"/>
                </a:solidFill>
              </a:rPr>
              <a:t>Izquierdo Ayuso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  <a:defRPr/>
            </a:pPr>
            <a:r>
              <a:rPr lang="en-US" sz="900" dirty="0" err="1" smtClean="0"/>
              <a:t>Montalban</a:t>
            </a:r>
            <a:endParaRPr lang="en-US" sz="900" dirty="0" smtClean="0"/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  <a:defRPr/>
            </a:pPr>
            <a:r>
              <a:rPr lang="en-US" sz="900" dirty="0" err="1" smtClean="0"/>
              <a:t>Oreja</a:t>
            </a:r>
            <a:r>
              <a:rPr lang="en-US" sz="900" dirty="0" smtClean="0"/>
              <a:t>-Guevara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  <a:defRPr/>
            </a:pPr>
            <a:r>
              <a:rPr lang="en-US" sz="900" dirty="0" smtClean="0"/>
              <a:t>Sanchez</a:t>
            </a:r>
            <a:endParaRPr lang="en-US" sz="900" dirty="0"/>
          </a:p>
          <a:p>
            <a:pPr marL="115888" indent="-115888" eaLnBrk="0" hangingPunct="0">
              <a:lnSpc>
                <a:spcPct val="95000"/>
              </a:lnSpc>
              <a:spcBef>
                <a:spcPts val="600"/>
              </a:spcBef>
              <a:buClr>
                <a:srgbClr val="007AC9"/>
              </a:buClr>
              <a:defRPr/>
            </a:pPr>
            <a:r>
              <a:rPr lang="en-US" sz="900" b="1" dirty="0">
                <a:solidFill>
                  <a:srgbClr val="0070C0"/>
                </a:solidFill>
              </a:rPr>
              <a:t>Sweden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  <a:defRPr/>
            </a:pPr>
            <a:r>
              <a:rPr lang="en-US" sz="900" dirty="0">
                <a:solidFill>
                  <a:srgbClr val="000000"/>
                </a:solidFill>
              </a:rPr>
              <a:t>Lycke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  <a:defRPr/>
            </a:pPr>
            <a:r>
              <a:rPr lang="en-US" sz="900" dirty="0">
                <a:solidFill>
                  <a:srgbClr val="000000"/>
                </a:solidFill>
              </a:rPr>
              <a:t>Svenningsson</a:t>
            </a:r>
          </a:p>
          <a:p>
            <a:pPr marL="115888" indent="-115888" eaLnBrk="0" hangingPunct="0">
              <a:lnSpc>
                <a:spcPct val="95000"/>
              </a:lnSpc>
              <a:spcBef>
                <a:spcPts val="600"/>
              </a:spcBef>
              <a:buClr>
                <a:srgbClr val="007AC9"/>
              </a:buClr>
              <a:defRPr/>
            </a:pPr>
            <a:r>
              <a:rPr lang="en-US" sz="900" b="1" dirty="0">
                <a:solidFill>
                  <a:srgbClr val="0070C0"/>
                </a:solidFill>
              </a:rPr>
              <a:t>Ukraine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  <a:defRPr/>
            </a:pPr>
            <a:r>
              <a:rPr lang="en-US" sz="900" dirty="0">
                <a:solidFill>
                  <a:srgbClr val="000000"/>
                </a:solidFill>
              </a:rPr>
              <a:t>Kobys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  <a:defRPr/>
            </a:pPr>
            <a:r>
              <a:rPr lang="en-US" sz="900" dirty="0">
                <a:solidFill>
                  <a:srgbClr val="000000"/>
                </a:solidFill>
              </a:rPr>
              <a:t>Martsynkevych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  <a:defRPr/>
            </a:pPr>
            <a:r>
              <a:rPr lang="en-US" sz="900" dirty="0">
                <a:solidFill>
                  <a:srgbClr val="000000"/>
                </a:solidFill>
              </a:rPr>
              <a:t>Nehrych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  <a:defRPr/>
            </a:pPr>
            <a:r>
              <a:rPr lang="en-US" sz="900" dirty="0">
                <a:solidFill>
                  <a:srgbClr val="000000"/>
                </a:solidFill>
              </a:rPr>
              <a:t>Orzheshkovskyi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  <a:defRPr/>
            </a:pPr>
            <a:r>
              <a:rPr lang="en-US" sz="900" dirty="0">
                <a:solidFill>
                  <a:srgbClr val="000000"/>
                </a:solidFill>
              </a:rPr>
              <a:t>Voloshina</a:t>
            </a:r>
            <a:endParaRPr lang="en-US" sz="9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115888" indent="-115888" eaLnBrk="0" hangingPunct="0">
              <a:lnSpc>
                <a:spcPct val="95000"/>
              </a:lnSpc>
              <a:spcBef>
                <a:spcPts val="600"/>
              </a:spcBef>
              <a:buClr>
                <a:srgbClr val="007AC9"/>
              </a:buClr>
              <a:defRPr/>
            </a:pPr>
            <a:r>
              <a:rPr lang="en-US" sz="900" b="1" dirty="0">
                <a:solidFill>
                  <a:srgbClr val="0070C0"/>
                </a:solidFill>
              </a:rPr>
              <a:t>United</a:t>
            </a:r>
            <a:r>
              <a:rPr lang="en-US" sz="9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900" b="1" dirty="0">
                <a:solidFill>
                  <a:srgbClr val="0070C0"/>
                </a:solidFill>
              </a:rPr>
              <a:t>Kingdom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  <a:defRPr/>
            </a:pPr>
            <a:r>
              <a:rPr lang="en-US" sz="900" dirty="0">
                <a:solidFill>
                  <a:srgbClr val="000000"/>
                </a:solidFill>
              </a:rPr>
              <a:t>Coles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  <a:defRPr/>
            </a:pPr>
            <a:r>
              <a:rPr lang="en-US" sz="900" dirty="0">
                <a:solidFill>
                  <a:srgbClr val="000000"/>
                </a:solidFill>
              </a:rPr>
              <a:t>Compston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  <a:defRPr/>
            </a:pPr>
            <a:r>
              <a:rPr lang="en-US" sz="900" dirty="0">
                <a:solidFill>
                  <a:srgbClr val="000000"/>
                </a:solidFill>
              </a:rPr>
              <a:t>Giovannoni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  <a:defRPr/>
            </a:pPr>
            <a:r>
              <a:rPr lang="en-US" sz="900" dirty="0">
                <a:solidFill>
                  <a:srgbClr val="000000"/>
                </a:solidFill>
              </a:rPr>
              <a:t>Robertson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  <a:defRPr/>
            </a:pPr>
            <a:r>
              <a:rPr lang="en-US" sz="900" dirty="0">
                <a:solidFill>
                  <a:srgbClr val="000000"/>
                </a:solidFill>
              </a:rPr>
              <a:t>Rog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  <a:defRPr/>
            </a:pPr>
            <a:r>
              <a:rPr lang="en-US" sz="900" dirty="0">
                <a:solidFill>
                  <a:srgbClr val="000000"/>
                </a:solidFill>
              </a:rPr>
              <a:t>Scolding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  <a:defRPr/>
            </a:pPr>
            <a:r>
              <a:rPr lang="en-US" sz="900" dirty="0">
                <a:solidFill>
                  <a:srgbClr val="000000"/>
                </a:solidFill>
              </a:rPr>
              <a:t>Sharrack</a:t>
            </a:r>
          </a:p>
          <a:p>
            <a:pPr marL="115888" indent="-115888" eaLnBrk="0" hangingPunct="0">
              <a:lnSpc>
                <a:spcPct val="95000"/>
              </a:lnSpc>
              <a:spcBef>
                <a:spcPts val="600"/>
              </a:spcBef>
              <a:buClr>
                <a:srgbClr val="007AC9"/>
              </a:buClr>
              <a:defRPr/>
            </a:pPr>
            <a:r>
              <a:rPr lang="en-US" sz="900" b="1" dirty="0">
                <a:solidFill>
                  <a:srgbClr val="0070C0"/>
                </a:solidFill>
              </a:rPr>
              <a:t>United States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  <a:buFont typeface="Wingdings" pitchFamily="2" charset="2"/>
              <a:buNone/>
              <a:defRPr/>
            </a:pPr>
            <a:r>
              <a:rPr lang="en-US" sz="900" dirty="0">
                <a:solidFill>
                  <a:srgbClr val="000000"/>
                </a:solidFill>
              </a:rPr>
              <a:t>Abou Zeid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  <a:buFont typeface="Wingdings" pitchFamily="2" charset="2"/>
              <a:buNone/>
              <a:defRPr/>
            </a:pPr>
            <a:r>
              <a:rPr lang="en-US" sz="900" dirty="0">
                <a:solidFill>
                  <a:srgbClr val="000000"/>
                </a:solidFill>
              </a:rPr>
              <a:t>Agius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  <a:buFont typeface="Wingdings" pitchFamily="2" charset="2"/>
              <a:buNone/>
              <a:defRPr/>
            </a:pPr>
            <a:r>
              <a:rPr lang="en-US" sz="900" dirty="0">
                <a:solidFill>
                  <a:srgbClr val="000000"/>
                </a:solidFill>
              </a:rPr>
              <a:t>Bass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  <a:buFont typeface="Wingdings" pitchFamily="2" charset="2"/>
              <a:buNone/>
              <a:defRPr/>
            </a:pPr>
            <a:r>
              <a:rPr lang="en-US" sz="900" dirty="0">
                <a:solidFill>
                  <a:srgbClr val="000000"/>
                </a:solidFill>
              </a:rPr>
              <a:t>Bigley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  <a:buFont typeface="Wingdings" pitchFamily="2" charset="2"/>
              <a:buNone/>
              <a:defRPr/>
            </a:pPr>
            <a:r>
              <a:rPr lang="en-US" sz="900" dirty="0" err="1" smtClean="0">
                <a:solidFill>
                  <a:srgbClr val="000000"/>
                </a:solidFill>
              </a:rPr>
              <a:t>Bomprezzi</a:t>
            </a:r>
            <a:endParaRPr lang="en-US" sz="900" dirty="0">
              <a:solidFill>
                <a:srgbClr val="000000"/>
              </a:solidFill>
            </a:endParaRPr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  <a:defRPr/>
            </a:pPr>
            <a:endParaRPr lang="en-US" sz="900" dirty="0">
              <a:solidFill>
                <a:srgbClr val="000000"/>
              </a:solidFill>
            </a:endParaRPr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  <a:buFont typeface="Wingdings" pitchFamily="2" charset="2"/>
              <a:buNone/>
              <a:defRPr/>
            </a:pPr>
            <a:r>
              <a:rPr lang="en-US" sz="900" dirty="0">
                <a:solidFill>
                  <a:srgbClr val="000000"/>
                </a:solidFill>
              </a:rPr>
              <a:t>	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  <a:buFont typeface="Wingdings" pitchFamily="2" charset="2"/>
              <a:buNone/>
              <a:defRPr/>
            </a:pPr>
            <a:r>
              <a:rPr lang="en-US" sz="900" dirty="0">
                <a:solidFill>
                  <a:srgbClr val="000000"/>
                </a:solidFill>
              </a:rPr>
              <a:t>	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  <a:buFont typeface="Wingdings" pitchFamily="2" charset="2"/>
              <a:buNone/>
              <a:defRPr/>
            </a:pPr>
            <a:r>
              <a:rPr lang="en-US" sz="900" dirty="0">
                <a:solidFill>
                  <a:srgbClr val="000000"/>
                </a:solidFill>
              </a:rPr>
              <a:t>	</a:t>
            </a:r>
          </a:p>
        </p:txBody>
      </p:sp>
      <p:sp>
        <p:nvSpPr>
          <p:cNvPr id="171016" name="Rectangle 4"/>
          <p:cNvSpPr>
            <a:spLocks noChangeArrowheads="1"/>
          </p:cNvSpPr>
          <p:nvPr/>
        </p:nvSpPr>
        <p:spPr bwMode="auto">
          <a:xfrm>
            <a:off x="4851398" y="1045438"/>
            <a:ext cx="1327150" cy="558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15888" indent="-115888" eaLnBrk="0" hangingPunct="0">
              <a:lnSpc>
                <a:spcPct val="95000"/>
              </a:lnSpc>
              <a:buClr>
                <a:srgbClr val="007AC9"/>
              </a:buClr>
            </a:pPr>
            <a:r>
              <a:rPr lang="en-US" sz="900" b="1" dirty="0">
                <a:solidFill>
                  <a:srgbClr val="0070C0"/>
                </a:solidFill>
              </a:rPr>
              <a:t>United States</a:t>
            </a:r>
            <a:r>
              <a:rPr lang="en-US" sz="700" b="1" dirty="0">
                <a:solidFill>
                  <a:srgbClr val="0070C0"/>
                </a:solidFill>
              </a:rPr>
              <a:t> (</a:t>
            </a:r>
            <a:r>
              <a:rPr lang="en-US" sz="700" b="1" dirty="0" err="1">
                <a:solidFill>
                  <a:srgbClr val="0070C0"/>
                </a:solidFill>
              </a:rPr>
              <a:t>cont</a:t>
            </a:r>
            <a:r>
              <a:rPr lang="en-US" sz="700" b="1" dirty="0" smtClean="0">
                <a:solidFill>
                  <a:srgbClr val="0070C0"/>
                </a:solidFill>
              </a:rPr>
              <a:t>)</a:t>
            </a:r>
            <a:endParaRPr lang="en-US" sz="900" dirty="0" smtClean="0">
              <a:solidFill>
                <a:srgbClr val="FF0000"/>
              </a:solidFill>
            </a:endParaRPr>
          </a:p>
          <a:p>
            <a:pPr marL="115888" lvl="0" indent="-115888" eaLnBrk="0" hangingPunct="0">
              <a:lnSpc>
                <a:spcPct val="95000"/>
              </a:lnSpc>
              <a:buClr>
                <a:srgbClr val="000000"/>
              </a:buClr>
              <a:defRPr/>
            </a:pPr>
            <a:r>
              <a:rPr lang="en-US" sz="900" dirty="0">
                <a:solidFill>
                  <a:srgbClr val="000000"/>
                </a:solidFill>
              </a:rPr>
              <a:t>Boster</a:t>
            </a:r>
          </a:p>
          <a:p>
            <a:pPr marL="115888" lvl="0" indent="-115888" eaLnBrk="0" hangingPunct="0">
              <a:lnSpc>
                <a:spcPct val="95000"/>
              </a:lnSpc>
              <a:buClr>
                <a:srgbClr val="000000"/>
              </a:buClr>
              <a:defRPr/>
            </a:pPr>
            <a:r>
              <a:rPr lang="en-US" sz="900" dirty="0"/>
              <a:t>Bowen</a:t>
            </a:r>
          </a:p>
          <a:p>
            <a:pPr marL="115888" lvl="0" indent="-115888" eaLnBrk="0" hangingPunct="0">
              <a:lnSpc>
                <a:spcPct val="95000"/>
              </a:lnSpc>
              <a:buClr>
                <a:srgbClr val="000000"/>
              </a:buClr>
              <a:defRPr/>
            </a:pPr>
            <a:r>
              <a:rPr lang="en-US" sz="900" dirty="0" err="1"/>
              <a:t>Braley</a:t>
            </a:r>
            <a:endParaRPr lang="en-US" sz="900" dirty="0"/>
          </a:p>
          <a:p>
            <a:pPr marL="115888" lvl="0" indent="-115888" eaLnBrk="0" hangingPunct="0">
              <a:lnSpc>
                <a:spcPct val="95000"/>
              </a:lnSpc>
              <a:buClr>
                <a:srgbClr val="000000"/>
              </a:buClr>
              <a:defRPr/>
            </a:pPr>
            <a:r>
              <a:rPr lang="en-US" sz="900" dirty="0"/>
              <a:t>Carter</a:t>
            </a:r>
          </a:p>
          <a:p>
            <a:pPr marL="115888" lvl="0" indent="-115888" eaLnBrk="0" hangingPunct="0">
              <a:lnSpc>
                <a:spcPct val="95000"/>
              </a:lnSpc>
              <a:buClr>
                <a:srgbClr val="000000"/>
              </a:buClr>
              <a:defRPr/>
            </a:pPr>
            <a:r>
              <a:rPr lang="en-US" sz="900" dirty="0" err="1"/>
              <a:t>Cascione</a:t>
            </a:r>
            <a:endParaRPr lang="en-US" sz="900" dirty="0"/>
          </a:p>
          <a:p>
            <a:pPr marL="115888" lvl="0" indent="-115888" eaLnBrk="0" hangingPunct="0">
              <a:lnSpc>
                <a:spcPct val="95000"/>
              </a:lnSpc>
              <a:buClr>
                <a:srgbClr val="000000"/>
              </a:buClr>
              <a:defRPr/>
            </a:pPr>
            <a:r>
              <a:rPr lang="en-US" sz="900" dirty="0"/>
              <a:t>Cohen </a:t>
            </a:r>
          </a:p>
          <a:p>
            <a:pPr marL="115888" lvl="0" indent="-115888" eaLnBrk="0" hangingPunct="0">
              <a:lnSpc>
                <a:spcPct val="95000"/>
              </a:lnSpc>
              <a:buClr>
                <a:srgbClr val="000000"/>
              </a:buClr>
              <a:defRPr/>
            </a:pPr>
            <a:r>
              <a:rPr lang="en-US" sz="900" dirty="0"/>
              <a:t>Cooper</a:t>
            </a:r>
          </a:p>
          <a:p>
            <a:pPr marL="115888" lvl="0" indent="-115888" eaLnBrk="0" hangingPunct="0">
              <a:lnSpc>
                <a:spcPct val="95000"/>
              </a:lnSpc>
              <a:buClr>
                <a:srgbClr val="000000"/>
              </a:buClr>
              <a:defRPr/>
            </a:pPr>
            <a:r>
              <a:rPr lang="en-US" sz="900" dirty="0"/>
              <a:t>Crayton</a:t>
            </a:r>
          </a:p>
          <a:p>
            <a:pPr marL="115888" lvl="0" indent="-115888" eaLnBrk="0" hangingPunct="0">
              <a:lnSpc>
                <a:spcPct val="95000"/>
              </a:lnSpc>
              <a:buClr>
                <a:srgbClr val="000000"/>
              </a:buClr>
              <a:defRPr/>
            </a:pPr>
            <a:r>
              <a:rPr lang="en-US" sz="900" dirty="0"/>
              <a:t>Dunn</a:t>
            </a:r>
          </a:p>
          <a:p>
            <a:pPr marL="115888" lvl="0" indent="-115888" eaLnBrk="0" hangingPunct="0">
              <a:lnSpc>
                <a:spcPct val="95000"/>
              </a:lnSpc>
              <a:buClr>
                <a:srgbClr val="000000"/>
              </a:buClr>
              <a:defRPr/>
            </a:pPr>
            <a:r>
              <a:rPr lang="en-US" sz="900" dirty="0"/>
              <a:t>Edwards</a:t>
            </a:r>
          </a:p>
          <a:p>
            <a:pPr marL="115888" lvl="0" indent="-115888" eaLnBrk="0" hangingPunct="0">
              <a:lnSpc>
                <a:spcPct val="95000"/>
              </a:lnSpc>
              <a:buClr>
                <a:srgbClr val="000000"/>
              </a:buClr>
              <a:defRPr/>
            </a:pPr>
            <a:r>
              <a:rPr lang="en-US" sz="900" dirty="0"/>
              <a:t>Elias</a:t>
            </a:r>
          </a:p>
          <a:p>
            <a:pPr marL="115888" lvl="0" indent="-115888" eaLnBrk="0" hangingPunct="0">
              <a:lnSpc>
                <a:spcPct val="95000"/>
              </a:lnSpc>
              <a:buClr>
                <a:srgbClr val="000000"/>
              </a:buClr>
              <a:defRPr/>
            </a:pPr>
            <a:r>
              <a:rPr lang="en-US" sz="900" dirty="0"/>
              <a:t>Evans</a:t>
            </a:r>
          </a:p>
          <a:p>
            <a:pPr marL="115888" lvl="0" indent="-115888" eaLnBrk="0" hangingPunct="0">
              <a:lnSpc>
                <a:spcPct val="95000"/>
              </a:lnSpc>
              <a:buClr>
                <a:srgbClr val="000000"/>
              </a:buClr>
              <a:defRPr/>
            </a:pPr>
            <a:r>
              <a:rPr lang="en-US" sz="900" dirty="0"/>
              <a:t>Fabian</a:t>
            </a:r>
          </a:p>
          <a:p>
            <a:pPr marL="115888" lvl="0" indent="-115888" eaLnBrk="0" hangingPunct="0">
              <a:lnSpc>
                <a:spcPct val="95000"/>
              </a:lnSpc>
              <a:buClr>
                <a:srgbClr val="000000"/>
              </a:buClr>
              <a:defRPr/>
            </a:pPr>
            <a:r>
              <a:rPr lang="en-US" sz="900" dirty="0" smtClean="0"/>
              <a:t>Fletcher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</a:pPr>
            <a:r>
              <a:rPr lang="en-US" sz="900" dirty="0" smtClean="0"/>
              <a:t>Ford</a:t>
            </a:r>
            <a:endParaRPr lang="en-US" sz="900" dirty="0"/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</a:pPr>
            <a:r>
              <a:rPr lang="en-US" sz="900" dirty="0"/>
              <a:t>Fox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</a:pPr>
            <a:r>
              <a:rPr lang="en-US" sz="900" dirty="0"/>
              <a:t>Frohman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</a:pPr>
            <a:r>
              <a:rPr lang="en-US" sz="900" dirty="0"/>
              <a:t>Gazda 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</a:pPr>
            <a:r>
              <a:rPr lang="en-US" sz="900" dirty="0"/>
              <a:t>Giancarlo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</a:pPr>
            <a:r>
              <a:rPr lang="en-US" sz="900" dirty="0"/>
              <a:t>Gitt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</a:pPr>
            <a:r>
              <a:rPr lang="en-US" sz="900" dirty="0"/>
              <a:t>Goodman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</a:pPr>
            <a:r>
              <a:rPr lang="en-US" sz="900" dirty="0"/>
              <a:t>Gottesman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</a:pPr>
            <a:r>
              <a:rPr lang="en-US" sz="900" dirty="0"/>
              <a:t>Gottschalk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</a:pPr>
            <a:r>
              <a:rPr lang="en-US" sz="900" dirty="0"/>
              <a:t>Grazioli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</a:pPr>
            <a:r>
              <a:rPr lang="en-US" sz="900" dirty="0"/>
              <a:t>Gudesblatt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</a:pPr>
            <a:r>
              <a:rPr lang="en-US" sz="900" dirty="0"/>
              <a:t>Gupta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</a:pPr>
            <a:r>
              <a:rPr lang="en-US" sz="900" dirty="0"/>
              <a:t>Herbert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</a:pPr>
            <a:r>
              <a:rPr lang="en-US" sz="900" dirty="0"/>
              <a:t>Honeycutt</a:t>
            </a:r>
            <a:endParaRPr lang="en-US" sz="900" b="1" dirty="0"/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</a:pPr>
            <a:r>
              <a:rPr lang="en-US" sz="900" dirty="0"/>
              <a:t>Hughes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</a:pPr>
            <a:r>
              <a:rPr lang="en-US" sz="900" dirty="0"/>
              <a:t>Hunter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</a:pPr>
            <a:r>
              <a:rPr lang="en-US" sz="900" dirty="0"/>
              <a:t>Hutton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</a:pPr>
            <a:r>
              <a:rPr lang="en-US" sz="900" dirty="0"/>
              <a:t>Ionete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</a:pPr>
            <a:r>
              <a:rPr lang="en-US" sz="900" dirty="0"/>
              <a:t>Janus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</a:pPr>
            <a:r>
              <a:rPr lang="en-US" sz="900" dirty="0"/>
              <a:t>Javed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</a:pPr>
            <a:r>
              <a:rPr lang="en-US" sz="900" dirty="0"/>
              <a:t>Jones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</a:pPr>
            <a:r>
              <a:rPr lang="en-US" sz="900" dirty="0"/>
              <a:t>Jubelt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</a:pPr>
            <a:r>
              <a:rPr lang="en-US" sz="900" dirty="0"/>
              <a:t>Jung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</a:pPr>
            <a:r>
              <a:rPr lang="en-US" sz="900" dirty="0"/>
              <a:t>Kaufman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</a:pPr>
            <a:r>
              <a:rPr lang="en-US" sz="900" dirty="0" smtClean="0"/>
              <a:t>Khan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</a:pPr>
            <a:r>
              <a:rPr lang="en-US" sz="900" dirty="0" err="1" smtClean="0"/>
              <a:t>Kister</a:t>
            </a:r>
            <a:endParaRPr lang="en-US" sz="900" dirty="0"/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</a:pPr>
            <a:r>
              <a:rPr lang="en-US" sz="900" dirty="0" smtClean="0"/>
              <a:t>Kita</a:t>
            </a:r>
            <a:endParaRPr lang="en-US" sz="900" dirty="0"/>
          </a:p>
        </p:txBody>
      </p:sp>
      <p:sp>
        <p:nvSpPr>
          <p:cNvPr id="25610" name="Text Placeholder 3"/>
          <p:cNvSpPr txBox="1">
            <a:spLocks/>
          </p:cNvSpPr>
          <p:nvPr/>
        </p:nvSpPr>
        <p:spPr bwMode="auto">
          <a:xfrm>
            <a:off x="7188200" y="1045438"/>
            <a:ext cx="1955800" cy="4503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15888" lvl="0" indent="-115888" eaLnBrk="0" hangingPunct="0">
              <a:lnSpc>
                <a:spcPct val="95000"/>
              </a:lnSpc>
              <a:buClr>
                <a:srgbClr val="007AC9"/>
              </a:buClr>
              <a:defRPr/>
            </a:pPr>
            <a:r>
              <a:rPr lang="en-US" sz="900" b="1" dirty="0">
                <a:solidFill>
                  <a:srgbClr val="0070C0"/>
                </a:solidFill>
              </a:rPr>
              <a:t>United States</a:t>
            </a:r>
            <a:r>
              <a:rPr lang="en-US" sz="700" b="1" dirty="0">
                <a:solidFill>
                  <a:srgbClr val="0070C0"/>
                </a:solidFill>
              </a:rPr>
              <a:t> (</a:t>
            </a:r>
            <a:r>
              <a:rPr lang="en-US" sz="700" b="1" dirty="0" err="1">
                <a:solidFill>
                  <a:srgbClr val="0070C0"/>
                </a:solidFill>
              </a:rPr>
              <a:t>cont</a:t>
            </a:r>
            <a:r>
              <a:rPr lang="en-US" sz="700" b="1" dirty="0">
                <a:solidFill>
                  <a:srgbClr val="0070C0"/>
                </a:solidFill>
              </a:rPr>
              <a:t>)</a:t>
            </a:r>
          </a:p>
          <a:p>
            <a:pPr marL="115888" lvl="0" indent="-115888" eaLnBrk="0" hangingPunct="0">
              <a:lnSpc>
                <a:spcPct val="95000"/>
              </a:lnSpc>
              <a:buClr>
                <a:srgbClr val="000000"/>
              </a:buClr>
              <a:defRPr/>
            </a:pPr>
            <a:r>
              <a:rPr lang="en-US" sz="900" dirty="0">
                <a:solidFill>
                  <a:srgbClr val="000000"/>
                </a:solidFill>
              </a:rPr>
              <a:t>Vincent</a:t>
            </a:r>
          </a:p>
          <a:p>
            <a:pPr marL="115888" lvl="0" indent="-115888" eaLnBrk="0" hangingPunct="0">
              <a:lnSpc>
                <a:spcPct val="95000"/>
              </a:lnSpc>
              <a:buClr>
                <a:srgbClr val="000000"/>
              </a:buClr>
              <a:defRPr/>
            </a:pPr>
            <a:r>
              <a:rPr lang="en-US" sz="900" dirty="0">
                <a:solidFill>
                  <a:srgbClr val="000000"/>
                </a:solidFill>
              </a:rPr>
              <a:t>Vollmer</a:t>
            </a:r>
          </a:p>
          <a:p>
            <a:pPr marL="115888" lvl="0" indent="-115888" eaLnBrk="0" hangingPunct="0">
              <a:lnSpc>
                <a:spcPct val="95000"/>
              </a:lnSpc>
              <a:buClr>
                <a:srgbClr val="000000"/>
              </a:buClr>
              <a:defRPr/>
            </a:pPr>
            <a:r>
              <a:rPr lang="en-US" sz="900" dirty="0">
                <a:solidFill>
                  <a:srgbClr val="000000"/>
                </a:solidFill>
              </a:rPr>
              <a:t>Waldman</a:t>
            </a:r>
          </a:p>
          <a:p>
            <a:pPr marL="115888" lvl="0" indent="-115888" eaLnBrk="0" hangingPunct="0">
              <a:lnSpc>
                <a:spcPct val="95000"/>
              </a:lnSpc>
              <a:buClr>
                <a:srgbClr val="000000"/>
              </a:buClr>
              <a:defRPr/>
            </a:pPr>
            <a:r>
              <a:rPr lang="en-US" sz="900" dirty="0">
                <a:solidFill>
                  <a:srgbClr val="000000"/>
                </a:solidFill>
              </a:rPr>
              <a:t>Weiner</a:t>
            </a:r>
          </a:p>
          <a:p>
            <a:pPr marL="115888" lvl="0" indent="-115888" eaLnBrk="0" hangingPunct="0">
              <a:lnSpc>
                <a:spcPct val="95000"/>
              </a:lnSpc>
              <a:buClr>
                <a:srgbClr val="000000"/>
              </a:buClr>
              <a:defRPr/>
            </a:pPr>
            <a:r>
              <a:rPr lang="en-US" sz="900" dirty="0">
                <a:solidFill>
                  <a:srgbClr val="000000"/>
                </a:solidFill>
              </a:rPr>
              <a:t>Wendt</a:t>
            </a:r>
          </a:p>
          <a:p>
            <a:pPr marL="115888" lvl="0" indent="-115888" eaLnBrk="0" hangingPunct="0">
              <a:lnSpc>
                <a:spcPct val="95000"/>
              </a:lnSpc>
              <a:buClr>
                <a:srgbClr val="000000"/>
              </a:buClr>
              <a:defRPr/>
            </a:pPr>
            <a:r>
              <a:rPr lang="en-US" sz="900" dirty="0" err="1">
                <a:solidFill>
                  <a:srgbClr val="000000"/>
                </a:solidFill>
              </a:rPr>
              <a:t>Wingerchuk</a:t>
            </a:r>
            <a:endParaRPr lang="en-US" sz="900" dirty="0">
              <a:solidFill>
                <a:srgbClr val="000000"/>
              </a:solidFill>
            </a:endParaRPr>
          </a:p>
          <a:p>
            <a:pPr marL="115888" lvl="0" indent="-115888" eaLnBrk="0" hangingPunct="0">
              <a:lnSpc>
                <a:spcPct val="95000"/>
              </a:lnSpc>
              <a:buClr>
                <a:srgbClr val="000000"/>
              </a:buClr>
              <a:defRPr/>
            </a:pPr>
            <a:r>
              <a:rPr lang="en-US" sz="900" dirty="0">
                <a:solidFill>
                  <a:srgbClr val="000000"/>
                </a:solidFill>
              </a:rPr>
              <a:t>Wray</a:t>
            </a:r>
          </a:p>
          <a:p>
            <a:pPr marL="115888" lvl="0" indent="-115888" eaLnBrk="0" hangingPunct="0">
              <a:lnSpc>
                <a:spcPct val="95000"/>
              </a:lnSpc>
              <a:buClr>
                <a:srgbClr val="000000"/>
              </a:buClr>
              <a:defRPr/>
            </a:pPr>
            <a:r>
              <a:rPr lang="en-US" sz="900" dirty="0" smtClean="0">
                <a:solidFill>
                  <a:srgbClr val="000000"/>
                </a:solidFill>
              </a:rPr>
              <a:t>Wynn</a:t>
            </a:r>
            <a:endParaRPr lang="en-US" sz="900" b="1" dirty="0" smtClean="0">
              <a:solidFill>
                <a:srgbClr val="0070C0"/>
              </a:solidFill>
              <a:ea typeface="MS PGothic" pitchFamily="34" charset="-128"/>
            </a:endParaRPr>
          </a:p>
          <a:p>
            <a:pPr marL="112713" indent="-112713" eaLnBrk="0" hangingPunct="0">
              <a:lnSpc>
                <a:spcPct val="95000"/>
              </a:lnSpc>
              <a:spcBef>
                <a:spcPts val="600"/>
              </a:spcBef>
              <a:buClr>
                <a:srgbClr val="008CD3"/>
              </a:buClr>
              <a:defRPr/>
            </a:pPr>
            <a:r>
              <a:rPr lang="en-US" sz="900" b="1" dirty="0" smtClean="0">
                <a:solidFill>
                  <a:srgbClr val="0070C0"/>
                </a:solidFill>
                <a:ea typeface="MS PGothic" pitchFamily="34" charset="-128"/>
              </a:rPr>
              <a:t>Neurology </a:t>
            </a:r>
            <a:r>
              <a:rPr lang="en-US" sz="900" b="1" dirty="0">
                <a:solidFill>
                  <a:srgbClr val="0070C0"/>
                </a:solidFill>
                <a:ea typeface="MS PGothic" pitchFamily="34" charset="-128"/>
              </a:rPr>
              <a:t>Steering Committee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  <a:defRPr/>
            </a:pPr>
            <a:r>
              <a:rPr lang="en-US" sz="900" dirty="0">
                <a:solidFill>
                  <a:srgbClr val="000000"/>
                </a:solidFill>
                <a:ea typeface="MS PGothic" pitchFamily="34" charset="-128"/>
              </a:rPr>
              <a:t>Compston (UK)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  <a:defRPr/>
            </a:pPr>
            <a:r>
              <a:rPr lang="en-US" sz="900" dirty="0">
                <a:solidFill>
                  <a:srgbClr val="000000"/>
                </a:solidFill>
                <a:ea typeface="MS PGothic" pitchFamily="34" charset="-128"/>
              </a:rPr>
              <a:t>Arnold (CA)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  <a:defRPr/>
            </a:pPr>
            <a:r>
              <a:rPr lang="en-US" sz="900" dirty="0">
                <a:solidFill>
                  <a:srgbClr val="000000"/>
                </a:solidFill>
                <a:ea typeface="MS PGothic" pitchFamily="34" charset="-128"/>
              </a:rPr>
              <a:t>Cohen (US)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  <a:defRPr/>
            </a:pPr>
            <a:r>
              <a:rPr lang="en-US" sz="900" dirty="0">
                <a:solidFill>
                  <a:srgbClr val="000000"/>
                </a:solidFill>
                <a:ea typeface="MS PGothic" pitchFamily="34" charset="-128"/>
              </a:rPr>
              <a:t>Coles (UK)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  <a:defRPr/>
            </a:pPr>
            <a:r>
              <a:rPr lang="en-US" sz="900" dirty="0">
                <a:solidFill>
                  <a:srgbClr val="000000"/>
                </a:solidFill>
                <a:ea typeface="MS PGothic" pitchFamily="34" charset="-128"/>
              </a:rPr>
              <a:t>Confavreux (FR) </a:t>
            </a:r>
            <a:r>
              <a:rPr lang="en-US" sz="900" i="1" dirty="0">
                <a:solidFill>
                  <a:srgbClr val="000000"/>
                </a:solidFill>
                <a:ea typeface="MS PGothic" pitchFamily="34" charset="-128"/>
              </a:rPr>
              <a:t>(in memoriam)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  <a:defRPr/>
            </a:pPr>
            <a:r>
              <a:rPr lang="en-US" sz="900" dirty="0">
                <a:solidFill>
                  <a:srgbClr val="000000"/>
                </a:solidFill>
                <a:ea typeface="MS PGothic" pitchFamily="34" charset="-128"/>
              </a:rPr>
              <a:t>Fox (US)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  <a:defRPr/>
            </a:pPr>
            <a:r>
              <a:rPr lang="en-US" sz="900" dirty="0">
                <a:solidFill>
                  <a:srgbClr val="000000"/>
                </a:solidFill>
                <a:ea typeface="MS PGothic" pitchFamily="34" charset="-128"/>
              </a:rPr>
              <a:t>Hartung (DE)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  <a:defRPr/>
            </a:pPr>
            <a:r>
              <a:rPr lang="en-US" sz="900" dirty="0">
                <a:solidFill>
                  <a:srgbClr val="000000"/>
                </a:solidFill>
                <a:ea typeface="MS PGothic" pitchFamily="34" charset="-128"/>
              </a:rPr>
              <a:t>Havrdova (CZ)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  <a:defRPr/>
            </a:pPr>
            <a:r>
              <a:rPr lang="en-US" sz="900" dirty="0">
                <a:solidFill>
                  <a:srgbClr val="000000"/>
                </a:solidFill>
                <a:ea typeface="MS PGothic" pitchFamily="34" charset="-128"/>
              </a:rPr>
              <a:t>Selmaj (PL)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  <a:defRPr/>
            </a:pPr>
            <a:r>
              <a:rPr lang="en-US" sz="900" dirty="0">
                <a:solidFill>
                  <a:srgbClr val="000000"/>
                </a:solidFill>
                <a:ea typeface="MS PGothic" pitchFamily="34" charset="-128"/>
              </a:rPr>
              <a:t>Weiner (US)</a:t>
            </a:r>
          </a:p>
          <a:p>
            <a:pPr marL="112713" indent="-112713" eaLnBrk="0" hangingPunct="0">
              <a:lnSpc>
                <a:spcPct val="95000"/>
              </a:lnSpc>
              <a:spcBef>
                <a:spcPts val="600"/>
              </a:spcBef>
              <a:buClr>
                <a:srgbClr val="008CD3"/>
              </a:buClr>
              <a:defRPr/>
            </a:pPr>
            <a:r>
              <a:rPr lang="en-US" sz="900" b="1" dirty="0">
                <a:solidFill>
                  <a:srgbClr val="0070C0"/>
                </a:solidFill>
                <a:ea typeface="MS PGothic" pitchFamily="34" charset="-128"/>
              </a:rPr>
              <a:t>Data Monitoring Committee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  <a:defRPr/>
            </a:pPr>
            <a:r>
              <a:rPr lang="en-US" sz="900" dirty="0">
                <a:solidFill>
                  <a:srgbClr val="000000"/>
                </a:solidFill>
                <a:ea typeface="MS PGothic" pitchFamily="34" charset="-128"/>
              </a:rPr>
              <a:t>Clifford (US)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  <a:defRPr/>
            </a:pPr>
            <a:r>
              <a:rPr lang="en-US" sz="900" dirty="0">
                <a:solidFill>
                  <a:srgbClr val="000000"/>
                </a:solidFill>
                <a:ea typeface="MS PGothic" pitchFamily="34" charset="-128"/>
              </a:rPr>
              <a:t>Barkhof (ND)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  <a:defRPr/>
            </a:pPr>
            <a:r>
              <a:rPr lang="en-US" sz="900" dirty="0">
                <a:solidFill>
                  <a:srgbClr val="000000"/>
                </a:solidFill>
                <a:ea typeface="MS PGothic" pitchFamily="34" charset="-128"/>
              </a:rPr>
              <a:t>Snydman (US)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  <a:defRPr/>
            </a:pPr>
            <a:r>
              <a:rPr lang="en-US" sz="900" dirty="0">
                <a:solidFill>
                  <a:srgbClr val="000000"/>
                </a:solidFill>
                <a:ea typeface="MS PGothic" pitchFamily="34" charset="-128"/>
              </a:rPr>
              <a:t>DeGroot (US)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  <a:defRPr/>
            </a:pPr>
            <a:r>
              <a:rPr lang="en-US" sz="900" dirty="0">
                <a:solidFill>
                  <a:srgbClr val="000000"/>
                </a:solidFill>
                <a:ea typeface="MS PGothic" pitchFamily="34" charset="-128"/>
              </a:rPr>
              <a:t>Cines (US)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  <a:defRPr/>
            </a:pPr>
            <a:r>
              <a:rPr lang="en-US" sz="900" dirty="0">
                <a:solidFill>
                  <a:srgbClr val="000000"/>
                </a:solidFill>
                <a:ea typeface="MS PGothic" pitchFamily="34" charset="-128"/>
              </a:rPr>
              <a:t>D’Agostino (US)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  <a:defRPr/>
            </a:pPr>
            <a:r>
              <a:rPr lang="en-US" sz="900" dirty="0">
                <a:solidFill>
                  <a:srgbClr val="000000"/>
                </a:solidFill>
                <a:ea typeface="MS PGothic" pitchFamily="34" charset="-128"/>
              </a:rPr>
              <a:t>Antel (CA)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  <a:defRPr/>
            </a:pPr>
            <a:r>
              <a:rPr lang="en-US" sz="900" dirty="0">
                <a:solidFill>
                  <a:srgbClr val="000000"/>
                </a:solidFill>
                <a:ea typeface="MS PGothic" pitchFamily="34" charset="-128"/>
              </a:rPr>
              <a:t>Panitch (US)</a:t>
            </a:r>
            <a:r>
              <a:rPr lang="en-US" sz="900" i="1" dirty="0">
                <a:solidFill>
                  <a:srgbClr val="000000"/>
                </a:solidFill>
                <a:ea typeface="MS PGothic" pitchFamily="34" charset="-128"/>
              </a:rPr>
              <a:t> (in memoriam)</a:t>
            </a:r>
          </a:p>
          <a:p>
            <a:pPr marL="112713" indent="-112713" eaLnBrk="0" hangingPunct="0">
              <a:lnSpc>
                <a:spcPct val="95000"/>
              </a:lnSpc>
              <a:spcBef>
                <a:spcPts val="600"/>
              </a:spcBef>
              <a:buClr>
                <a:srgbClr val="008CD3"/>
              </a:buClr>
              <a:defRPr/>
            </a:pPr>
            <a:r>
              <a:rPr lang="en-US" sz="900" b="1" dirty="0">
                <a:solidFill>
                  <a:srgbClr val="0070C0"/>
                </a:solidFill>
                <a:ea typeface="MS PGothic" pitchFamily="34" charset="-128"/>
              </a:rPr>
              <a:t>Relapse Adjudication Panel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  <a:defRPr/>
            </a:pPr>
            <a:r>
              <a:rPr lang="en-US" sz="900" dirty="0">
                <a:solidFill>
                  <a:srgbClr val="000000"/>
                </a:solidFill>
                <a:ea typeface="MS PGothic" pitchFamily="34" charset="-128"/>
              </a:rPr>
              <a:t>Greenberg (US)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  <a:defRPr/>
            </a:pPr>
            <a:r>
              <a:rPr lang="en-US" sz="900" dirty="0">
                <a:solidFill>
                  <a:srgbClr val="000000"/>
                </a:solidFill>
                <a:ea typeface="MS PGothic" pitchFamily="34" charset="-128"/>
              </a:rPr>
              <a:t>Kraus (AT)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  <a:defRPr/>
            </a:pPr>
            <a:r>
              <a:rPr lang="en-US" sz="900" dirty="0">
                <a:solidFill>
                  <a:srgbClr val="000000"/>
                </a:solidFill>
                <a:ea typeface="MS PGothic" pitchFamily="34" charset="-128"/>
              </a:rPr>
              <a:t>Limmroth (DE)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  <a:defRPr/>
            </a:pPr>
            <a:r>
              <a:rPr lang="en-US" sz="900" dirty="0">
                <a:solidFill>
                  <a:srgbClr val="000000"/>
                </a:solidFill>
                <a:ea typeface="MS PGothic" pitchFamily="34" charset="-128"/>
              </a:rPr>
              <a:t>Markowitz (US)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  <a:defRPr/>
            </a:pPr>
            <a:r>
              <a:rPr lang="en-US" sz="900" dirty="0">
                <a:solidFill>
                  <a:srgbClr val="000000"/>
                </a:solidFill>
                <a:ea typeface="MS PGothic" pitchFamily="34" charset="-128"/>
              </a:rPr>
              <a:t>Naismith (US)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  <a:defRPr/>
            </a:pPr>
            <a:r>
              <a:rPr lang="en-US" sz="900" dirty="0">
                <a:solidFill>
                  <a:srgbClr val="000000"/>
                </a:solidFill>
                <a:ea typeface="MS PGothic" pitchFamily="34" charset="-128"/>
              </a:rPr>
              <a:t>Tabby (US)</a:t>
            </a:r>
          </a:p>
          <a:p>
            <a:pPr marL="115888" indent="-115888" eaLnBrk="0" hangingPunct="0">
              <a:lnSpc>
                <a:spcPct val="95000"/>
              </a:lnSpc>
              <a:spcBef>
                <a:spcPts val="600"/>
              </a:spcBef>
              <a:buClr>
                <a:srgbClr val="007AC9"/>
              </a:buClr>
              <a:defRPr/>
            </a:pPr>
            <a:r>
              <a:rPr lang="en-US" sz="900" b="1" dirty="0">
                <a:solidFill>
                  <a:srgbClr val="0070C0"/>
                </a:solidFill>
              </a:rPr>
              <a:t>MRI Analyses</a:t>
            </a:r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  <a:defRPr/>
            </a:pPr>
            <a:r>
              <a:rPr lang="en-US" sz="900" dirty="0">
                <a:solidFill>
                  <a:srgbClr val="000000"/>
                </a:solidFill>
                <a:ea typeface="MS PGothic" pitchFamily="34" charset="-128"/>
              </a:rPr>
              <a:t>Arnold; NeuroRX (CA)</a:t>
            </a:r>
            <a:endParaRPr lang="en-US" sz="900" dirty="0">
              <a:solidFill>
                <a:srgbClr val="000000"/>
              </a:solidFill>
            </a:endParaRPr>
          </a:p>
          <a:p>
            <a:pPr marL="115888" indent="-115888" eaLnBrk="0" hangingPunct="0">
              <a:lnSpc>
                <a:spcPct val="95000"/>
              </a:lnSpc>
              <a:buClr>
                <a:srgbClr val="000000"/>
              </a:buClr>
              <a:defRPr/>
            </a:pPr>
            <a:r>
              <a:rPr lang="en-US" sz="900" dirty="0">
                <a:solidFill>
                  <a:srgbClr val="000000"/>
                </a:solidFill>
                <a:ea typeface="MS PGothic" pitchFamily="34" charset="-128"/>
              </a:rPr>
              <a:t>Fisher; CCF (US</a:t>
            </a:r>
            <a:r>
              <a:rPr lang="en-US" sz="900" dirty="0" smtClean="0">
                <a:solidFill>
                  <a:srgbClr val="000000"/>
                </a:solidFill>
                <a:ea typeface="MS PGothic" pitchFamily="34" charset="-128"/>
              </a:rPr>
              <a:t>)</a:t>
            </a:r>
            <a:endParaRPr lang="en-US" sz="900" dirty="0">
              <a:solidFill>
                <a:srgbClr val="000000"/>
              </a:solidFill>
              <a:ea typeface="MS PGothic" pitchFamily="34" charset="-128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707086" y="-15814"/>
            <a:ext cx="143691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914265"/>
            <a:r>
              <a:rPr lang="en-GB" sz="1000" smtClean="0"/>
              <a:t>CMSC 2018</a:t>
            </a:r>
            <a:endParaRPr lang="en-GB" sz="1000" dirty="0"/>
          </a:p>
        </p:txBody>
      </p:sp>
    </p:spTree>
    <p:extLst>
      <p:ext uri="{BB962C8B-B14F-4D97-AF65-F5344CB8AC3E}">
        <p14:creationId xmlns:p14="http://schemas.microsoft.com/office/powerpoint/2010/main" val="640885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300038" y="6155603"/>
            <a:ext cx="6075178" cy="674544"/>
          </a:xfrm>
        </p:spPr>
        <p:txBody>
          <a:bodyPr/>
          <a:lstStyle/>
          <a:p>
            <a:pPr eaLnBrk="0" hangingPunct="0"/>
            <a:r>
              <a:rPr lang="en-US" dirty="0" err="1"/>
              <a:t>Rebif</a:t>
            </a:r>
            <a:r>
              <a:rPr lang="en-US" baseline="30000" dirty="0"/>
              <a:t>® </a:t>
            </a:r>
            <a:r>
              <a:rPr lang="en-GB" dirty="0"/>
              <a:t>is a registered trademark of EMD </a:t>
            </a:r>
            <a:r>
              <a:rPr lang="en-GB" dirty="0" err="1"/>
              <a:t>Serono</a:t>
            </a:r>
            <a:r>
              <a:rPr lang="en-GB" dirty="0"/>
              <a:t> </a:t>
            </a:r>
            <a:r>
              <a:rPr lang="en-GB" dirty="0" smtClean="0"/>
              <a:t>Inc.</a:t>
            </a:r>
            <a:br>
              <a:rPr lang="en-GB" dirty="0" smtClean="0"/>
            </a:br>
            <a:r>
              <a:rPr lang="en-US" dirty="0" smtClean="0"/>
              <a:t>CARE-MS=Comparison </a:t>
            </a:r>
            <a:r>
              <a:rPr lang="en-US" dirty="0"/>
              <a:t>of </a:t>
            </a:r>
            <a:r>
              <a:rPr lang="en-US" dirty="0" err="1"/>
              <a:t>Alemtuzumab</a:t>
            </a:r>
            <a:r>
              <a:rPr lang="en-US" dirty="0"/>
              <a:t> and </a:t>
            </a:r>
            <a:r>
              <a:rPr lang="en-US" dirty="0" err="1"/>
              <a:t>Rebif</a:t>
            </a:r>
            <a:r>
              <a:rPr lang="en-US" baseline="30000" dirty="0"/>
              <a:t>®</a:t>
            </a:r>
            <a:r>
              <a:rPr lang="en-US" dirty="0"/>
              <a:t> Efficacy in Multiple Sclerosis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4273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200" dirty="0" smtClean="0"/>
              <a:t>Disclosures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9867" y="1066947"/>
            <a:ext cx="4220157" cy="5088656"/>
          </a:xfrm>
          <a:noFill/>
        </p:spPr>
        <p:txBody>
          <a:bodyPr/>
          <a:lstStyle/>
          <a:p>
            <a:endParaRPr lang="en-US" sz="1000" dirty="0"/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en-US" sz="1000" b="1" smtClean="0"/>
              <a:t>Samuel F Hunter</a:t>
            </a:r>
            <a:r>
              <a:rPr lang="en-US" sz="1000" smtClean="0"/>
              <a:t>:</a:t>
            </a:r>
            <a:r>
              <a:rPr lang="en-US" sz="1000" b="1" smtClean="0"/>
              <a:t> </a:t>
            </a:r>
            <a:r>
              <a:rPr lang="en-US" sz="1000" dirty="0"/>
              <a:t>Consulting agreements, speaker honoraria, and grant/research financial support (AbbVie, Acorda, Actelion, ADAMAS, Avanir, Bayer HealthCare, Biogen Idec, Novartis, Osmotica, Questcor, Roche, Sanofi, Synthon, </a:t>
            </a:r>
            <a:r>
              <a:rPr lang="en-US" sz="1000"/>
              <a:t>and </a:t>
            </a:r>
            <a:r>
              <a:rPr lang="en-US" sz="1000" smtClean="0"/>
              <a:t>Teva)</a:t>
            </a:r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en-US" sz="1000" b="1" smtClean="0"/>
              <a:t>Rany A Aburashed</a:t>
            </a:r>
            <a:r>
              <a:rPr lang="en-US" sz="1000" smtClean="0"/>
              <a:t>: </a:t>
            </a:r>
            <a:r>
              <a:rPr lang="en-US" sz="1000" dirty="0"/>
              <a:t>Consulting and/or speaker honoraria, and scientific advisory boards (Bayer, Biogen, Genentech, Novartis, Sanofi, and Teva); research grants </a:t>
            </a:r>
            <a:r>
              <a:rPr lang="en-US" sz="1000"/>
              <a:t>(</a:t>
            </a:r>
            <a:r>
              <a:rPr lang="en-US" sz="1000" smtClean="0"/>
              <a:t>Novartis)</a:t>
            </a:r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en-US" sz="1000" b="1" smtClean="0"/>
              <a:t>Raed Alroughani</a:t>
            </a:r>
            <a:r>
              <a:rPr lang="en-US" sz="1000" smtClean="0"/>
              <a:t>: </a:t>
            </a:r>
            <a:r>
              <a:rPr lang="en-US" sz="1000" dirty="0"/>
              <a:t>Speaker honoraria, scientific advisory boards, and research grants (Bayer, Biogen, Biologix, Genpharm, GSK, Lundbeck, Merck Serono, Novartis, </a:t>
            </a:r>
            <a:r>
              <a:rPr lang="en-US" sz="1000"/>
              <a:t>and </a:t>
            </a:r>
            <a:r>
              <a:rPr lang="en-US" sz="1000" smtClean="0"/>
              <a:t>Sanofi)</a:t>
            </a:r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en-US" sz="1000" b="1"/>
              <a:t>Steven M </a:t>
            </a:r>
            <a:r>
              <a:rPr lang="en-US" sz="1000" b="1" smtClean="0"/>
              <a:t>Bromley</a:t>
            </a:r>
            <a:r>
              <a:rPr lang="en-US" sz="1000" smtClean="0"/>
              <a:t>: </a:t>
            </a:r>
            <a:r>
              <a:rPr lang="en-US" sz="1000" dirty="0"/>
              <a:t>Consulting and/or speaker honoraria (Acorda, Avanir, Biogen, Novartis, Sanofi, Teva, and UCB); research support (Biogen, Novartis</a:t>
            </a:r>
            <a:r>
              <a:rPr lang="en-US" sz="1000"/>
              <a:t>, </a:t>
            </a:r>
            <a:r>
              <a:rPr lang="en-US" sz="1000" smtClean="0"/>
              <a:t>Sanofi)</a:t>
            </a:r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en-US" sz="1000" b="1"/>
              <a:t>Dominique </a:t>
            </a:r>
            <a:r>
              <a:rPr lang="en-US" sz="1000" b="1" smtClean="0"/>
              <a:t>Dive</a:t>
            </a:r>
            <a:r>
              <a:rPr lang="en-US" sz="1000" smtClean="0"/>
              <a:t>: </a:t>
            </a:r>
            <a:r>
              <a:rPr lang="en-US" sz="1000" dirty="0"/>
              <a:t>Institutional honoraria for advisory board participation and travel grants (Bayer, Merck Serono, Novartis, Sanofi, </a:t>
            </a:r>
            <a:r>
              <a:rPr lang="en-US" sz="1000"/>
              <a:t>and </a:t>
            </a:r>
            <a:r>
              <a:rPr lang="en-US" sz="1000" smtClean="0"/>
              <a:t>Teva)</a:t>
            </a:r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en-US" sz="1000" b="1" smtClean="0"/>
              <a:t>Guillermo Izquierdo</a:t>
            </a:r>
            <a:r>
              <a:rPr lang="en-US" sz="1000" smtClean="0"/>
              <a:t>: </a:t>
            </a:r>
            <a:r>
              <a:rPr lang="en-US" sz="1000" dirty="0"/>
              <a:t>Speaking and advisory fees (Almirall, Bayer, Biogen, Merck Serono, Novartis, Roche, Sanofi, </a:t>
            </a:r>
            <a:r>
              <a:rPr lang="en-US" sz="1000"/>
              <a:t>and </a:t>
            </a:r>
            <a:r>
              <a:rPr lang="en-US" sz="1000" smtClean="0"/>
              <a:t>Teva)</a:t>
            </a:r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en-US" sz="1000" b="1" smtClean="0"/>
              <a:t>Ho Jin Kim</a:t>
            </a:r>
            <a:r>
              <a:rPr lang="en-US" sz="1000"/>
              <a:t>: Consulting and/or speaking fees (Bayer Schering Pharma, Biogen, Celltrion, Eisai, Genzyme, HanAllBioPharma, MedImmune, Merck Serono, Novartis, Teva-Handok, and UCB); research support (Genzyme, Merck Serono, Ministry of Science and ICT, Teva-Handok, and UCB); steering committee member (MedImmune); co-editor (</a:t>
            </a:r>
            <a:r>
              <a:rPr lang="en-US" sz="1000" i="1"/>
              <a:t>Multiple Sclerosis Journal –Experimental, Translational, and Clinical</a:t>
            </a:r>
            <a:r>
              <a:rPr lang="en-US" sz="1000"/>
              <a:t>); and associate editor (</a:t>
            </a:r>
            <a:r>
              <a:rPr lang="en-US" sz="1000" i="1"/>
              <a:t>Journal of Clinical Neurology</a:t>
            </a:r>
            <a:r>
              <a:rPr lang="en-US" sz="1000" smtClean="0"/>
              <a:t>)</a:t>
            </a:r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en-US" sz="1000" b="1" smtClean="0"/>
              <a:t>Jan </a:t>
            </a:r>
            <a:r>
              <a:rPr lang="en-US" sz="1000" b="1"/>
              <a:t>Lycke</a:t>
            </a:r>
            <a:r>
              <a:rPr lang="en-US" sz="1000"/>
              <a:t>: Travel support and/or lecture honoraria (Biogen, Novartis, Sanofi, and Teva); scientific advisory boards (Almirall, Biogen, Novartis, Sanofi, and Teva); editorial board (</a:t>
            </a:r>
            <a:r>
              <a:rPr lang="en-US" sz="1000" i="1"/>
              <a:t>Acta Neurologica Scandinavica</a:t>
            </a:r>
            <a:r>
              <a:rPr lang="en-US" sz="1000"/>
              <a:t>); and unconditional research grants (Biogen, Novartis, and Teva</a:t>
            </a:r>
            <a:r>
              <a:rPr lang="en-US" sz="1000" smtClean="0"/>
              <a:t>)</a:t>
            </a:r>
            <a:endParaRPr lang="en-US" sz="100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612428" y="1226984"/>
            <a:ext cx="4258574" cy="4131900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233363" indent="-233363" algn="l" defTabSz="914265" rtl="0" eaLnBrk="1" latinLnBrk="0" hangingPunct="1">
              <a:spcBef>
                <a:spcPts val="600"/>
              </a:spcBef>
              <a:buClr>
                <a:schemeClr val="tx2"/>
              </a:buClr>
              <a:buSzPct val="110000"/>
              <a:buFont typeface="Arial" panose="020B0604020202020204" pitchFamily="34" charset="0"/>
              <a:buChar char="•"/>
              <a:defRPr lang="en-US" sz="1800" kern="120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1pPr>
            <a:lvl2pPr marL="517525" indent="-233363" algn="l" defTabSz="914265" rtl="0" eaLnBrk="1" latinLnBrk="0" hangingPunct="1">
              <a:spcBef>
                <a:spcPts val="0"/>
              </a:spcBef>
              <a:buClr>
                <a:schemeClr val="tx2"/>
              </a:buClr>
              <a:buFont typeface="Arial" panose="020B0604020202020204" pitchFamily="34" charset="0"/>
              <a:buChar char="–"/>
              <a:defRPr lang="en-US" sz="18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2pPr>
            <a:lvl3pPr marL="723900" indent="-153988" algn="l" defTabSz="914265" rtl="0" eaLnBrk="1" latinLnBrk="0" hangingPunct="1">
              <a:spcBef>
                <a:spcPts val="0"/>
              </a:spcBef>
              <a:buClr>
                <a:schemeClr val="tx2"/>
              </a:buClr>
              <a:buSzPct val="90000"/>
              <a:buFont typeface="Wingdings" panose="05000000000000000000" pitchFamily="2" charset="2"/>
              <a:buChar char="§"/>
              <a:defRPr lang="en-US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74725" indent="-173038" algn="l" defTabSz="914265" rtl="0" eaLnBrk="1" latinLnBrk="0" hangingPunct="1">
              <a:spcBef>
                <a:spcPts val="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lang="en-US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98563" indent="-171450" algn="l" defTabSz="914265" rtl="0" eaLnBrk="1" latinLnBrk="0" hangingPunct="1">
              <a:spcBef>
                <a:spcPts val="0"/>
              </a:spcBef>
              <a:buClr>
                <a:schemeClr val="tx2"/>
              </a:buClr>
              <a:buFont typeface="Arial" panose="020B0604020202020204" pitchFamily="34" charset="0"/>
              <a:buChar char="­"/>
              <a:defRPr lang="en-US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229" indent="-228566" algn="l" defTabSz="91426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363" indent="-228566" algn="l" defTabSz="91426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495" indent="-228566" algn="l" defTabSz="91426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628" indent="-228566" algn="l" defTabSz="91426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en-US" sz="1000" b="1" smtClean="0"/>
              <a:t>Richard </a:t>
            </a:r>
            <a:r>
              <a:rPr lang="en-US" sz="1000" b="1"/>
              <a:t>AL </a:t>
            </a:r>
            <a:r>
              <a:rPr lang="en-US" sz="1000" b="1" smtClean="0"/>
              <a:t>Macdonell</a:t>
            </a:r>
            <a:r>
              <a:rPr lang="en-US" sz="1000" smtClean="0"/>
              <a:t>: </a:t>
            </a:r>
            <a:r>
              <a:rPr lang="en-US" sz="1000"/>
              <a:t>Compensation for advisory boards and/or speaking fees (Bayer, Biogen, Merck, Novartis, Roche, Sanofi, and Teva); research support (Biogen, Merck, Novartis, Sanofi, and Teva)</a:t>
            </a:r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en-US" sz="1000" b="1"/>
              <a:t>Carlo Pozzilli</a:t>
            </a:r>
            <a:r>
              <a:rPr lang="en-US" sz="1000"/>
              <a:t>: Consulting and/or speaking fees, research, and travel grants (Actelion, Biogen, Merck, Novartis, Sanofi, and Teva)</a:t>
            </a:r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en-US" sz="1000" b="1"/>
              <a:t>Basil Sharrack</a:t>
            </a:r>
            <a:r>
              <a:rPr lang="en-US" sz="1000"/>
              <a:t>: Nothing to disclose </a:t>
            </a:r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en-US" sz="1000" b="1" smtClean="0"/>
              <a:t>Patrick Vermersch</a:t>
            </a:r>
            <a:r>
              <a:rPr lang="en-US" sz="1000" smtClean="0"/>
              <a:t>: Consulting </a:t>
            </a:r>
            <a:r>
              <a:rPr lang="en-US" sz="1000"/>
              <a:t>fees and/or speaking fees, and research support (Almirall, Bayer, Biogen, Celgene, Merck Serono, Novartis, Sanofi, Servier, and </a:t>
            </a:r>
            <a:r>
              <a:rPr lang="en-US" sz="1000" smtClean="0"/>
              <a:t>Teva)</a:t>
            </a:r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en-US" sz="1000" b="1" smtClean="0"/>
              <a:t>Andreas Lysandropoulos, </a:t>
            </a:r>
            <a:r>
              <a:rPr lang="en-US" sz="1000" b="1"/>
              <a:t>Luke </a:t>
            </a:r>
            <a:r>
              <a:rPr lang="en-US" sz="1000" b="1" smtClean="0"/>
              <a:t>Chung, </a:t>
            </a:r>
            <a:r>
              <a:rPr lang="en-US" sz="1000" b="1"/>
              <a:t>Nadia </a:t>
            </a:r>
            <a:r>
              <a:rPr lang="en-US" sz="1000" b="1" smtClean="0"/>
              <a:t>Daizadeh</a:t>
            </a:r>
            <a:r>
              <a:rPr lang="en-US" sz="1000" smtClean="0"/>
              <a:t>:</a:t>
            </a:r>
            <a:r>
              <a:rPr lang="en-US" sz="1000" b="1" smtClean="0"/>
              <a:t> </a:t>
            </a:r>
            <a:r>
              <a:rPr lang="en-US" sz="1000" smtClean="0"/>
              <a:t>Compensation as </a:t>
            </a:r>
            <a:r>
              <a:rPr lang="en-US" sz="1000"/>
              <a:t>e</a:t>
            </a:r>
            <a:r>
              <a:rPr lang="en-US" sz="1000" smtClean="0"/>
              <a:t>mployees </a:t>
            </a:r>
            <a:r>
              <a:rPr lang="en-US" sz="1000"/>
              <a:t>of </a:t>
            </a:r>
            <a:r>
              <a:rPr lang="en-US" sz="1000" smtClean="0"/>
              <a:t>Sanofi</a:t>
            </a:r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en-US" sz="1000" b="1"/>
              <a:t>Heinz </a:t>
            </a:r>
            <a:r>
              <a:rPr lang="en-US" sz="1000" b="1" smtClean="0"/>
              <a:t>Wiendl</a:t>
            </a:r>
            <a:r>
              <a:rPr lang="en-US" sz="1000" smtClean="0"/>
              <a:t>: </a:t>
            </a:r>
            <a:r>
              <a:rPr lang="en-US" sz="1000"/>
              <a:t>Consulting and/or speaking fees (Bayer, Biogen, Behring, EMD Serono, Fresnius Medical Care, Merck Serono, Novartis, Sanofi, Roche, and Teva); license fee payments (Huber-Verlag); grant/research support (Neotope Bioscience, Novartis, and PML Consortium</a:t>
            </a:r>
            <a:r>
              <a:rPr lang="en-US" sz="1000" smtClean="0"/>
              <a:t>)</a:t>
            </a:r>
            <a:endParaRPr lang="en-US" sz="1000"/>
          </a:p>
          <a:p>
            <a:pPr fontAlgn="base">
              <a:spcBef>
                <a:spcPts val="0"/>
              </a:spcBef>
              <a:spcAft>
                <a:spcPts val="300"/>
              </a:spcAft>
              <a:buClr>
                <a:srgbClr val="0076C0"/>
              </a:buClr>
            </a:pPr>
            <a:r>
              <a:rPr lang="en-GB" sz="1000" smtClean="0">
                <a:solidFill>
                  <a:srgbClr val="000000"/>
                </a:solidFill>
              </a:rPr>
              <a:t>CARE-MS II </a:t>
            </a:r>
            <a:r>
              <a:rPr lang="en-GB" sz="1000">
                <a:solidFill>
                  <a:srgbClr val="000000"/>
                </a:solidFill>
              </a:rPr>
              <a:t>(</a:t>
            </a:r>
            <a:r>
              <a:rPr lang="en-GB" sz="1000" smtClean="0">
                <a:solidFill>
                  <a:srgbClr val="000000"/>
                </a:solidFill>
              </a:rPr>
              <a:t>NCT00548405), and </a:t>
            </a:r>
            <a:r>
              <a:rPr lang="en-US" sz="1000" smtClean="0">
                <a:solidFill>
                  <a:srgbClr val="000000"/>
                </a:solidFill>
              </a:rPr>
              <a:t>its extension study, CAMMS03409 (NCT00930553), </a:t>
            </a:r>
            <a:r>
              <a:rPr lang="en-GB" sz="1000" smtClean="0">
                <a:solidFill>
                  <a:srgbClr val="000000"/>
                </a:solidFill>
              </a:rPr>
              <a:t>were </a:t>
            </a:r>
            <a:r>
              <a:rPr lang="en-GB" sz="1000" dirty="0">
                <a:solidFill>
                  <a:srgbClr val="000000"/>
                </a:solidFill>
              </a:rPr>
              <a:t>funded by </a:t>
            </a:r>
            <a:r>
              <a:rPr lang="en-GB" sz="1000" dirty="0" smtClean="0">
                <a:solidFill>
                  <a:srgbClr val="000000"/>
                </a:solidFill>
              </a:rPr>
              <a:t>Sanofi and </a:t>
            </a:r>
            <a:r>
              <a:rPr lang="en-GB" sz="1000" dirty="0">
                <a:solidFill>
                  <a:srgbClr val="000000"/>
                </a:solidFill>
              </a:rPr>
              <a:t>Bayer </a:t>
            </a:r>
            <a:r>
              <a:rPr lang="en-GB" sz="1000" smtClean="0">
                <a:solidFill>
                  <a:srgbClr val="000000"/>
                </a:solidFill>
              </a:rPr>
              <a:t>HealthCare Pharmaceuticals</a:t>
            </a:r>
          </a:p>
          <a:p>
            <a:pPr fontAlgn="base">
              <a:spcBef>
                <a:spcPts val="0"/>
              </a:spcBef>
              <a:spcAft>
                <a:spcPts val="300"/>
              </a:spcAft>
              <a:buClr>
                <a:srgbClr val="0076C0"/>
              </a:buClr>
            </a:pPr>
            <a:r>
              <a:rPr lang="en-GB" sz="1000" smtClean="0">
                <a:solidFill>
                  <a:srgbClr val="000000"/>
                </a:solidFill>
              </a:rPr>
              <a:t>Editorial </a:t>
            </a:r>
            <a:r>
              <a:rPr lang="en-GB" sz="1000" dirty="0" smtClean="0">
                <a:solidFill>
                  <a:srgbClr val="000000"/>
                </a:solidFill>
              </a:rPr>
              <a:t>and scientific support was </a:t>
            </a:r>
            <a:r>
              <a:rPr lang="en-GB" sz="1000" smtClean="0">
                <a:solidFill>
                  <a:srgbClr val="000000"/>
                </a:solidFill>
              </a:rPr>
              <a:t>provided </a:t>
            </a:r>
            <a:r>
              <a:rPr lang="en-GB" sz="100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by Darren P Baker, PhD, Ericka M Bueno, PhD, Steven J Cavalier, MD, Colin </a:t>
            </a:r>
            <a:r>
              <a:rPr lang="en-GB" sz="1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Mitchell, PhD</a:t>
            </a:r>
            <a:r>
              <a:rPr lang="en-GB" sz="1000" smtClean="0">
                <a:solidFill>
                  <a:srgbClr val="000000"/>
                </a:solidFill>
              </a:rPr>
              <a:t>, and Laura Saltonstall, MD, of </a:t>
            </a:r>
            <a:r>
              <a:rPr lang="en-GB" sz="1000" dirty="0" smtClean="0">
                <a:solidFill>
                  <a:srgbClr val="000000"/>
                </a:solidFill>
              </a:rPr>
              <a:t>Sanofi. Additional </a:t>
            </a:r>
            <a:r>
              <a:rPr lang="en-GB" sz="1000" dirty="0">
                <a:solidFill>
                  <a:srgbClr val="000000"/>
                </a:solidFill>
              </a:rPr>
              <a:t>editorial support for this presentation was </a:t>
            </a:r>
            <a:r>
              <a:rPr lang="en-GB" sz="1000">
                <a:solidFill>
                  <a:srgbClr val="000000"/>
                </a:solidFill>
              </a:rPr>
              <a:t>provided </a:t>
            </a:r>
            <a:r>
              <a:rPr lang="en-GB" sz="1000" smtClean="0">
                <a:solidFill>
                  <a:srgbClr val="000000"/>
                </a:solidFill>
              </a:rPr>
              <a:t>by Jaya Kolipaka, and Valerie P Zediak, PhD, of </a:t>
            </a:r>
            <a:r>
              <a:rPr lang="en-GB" sz="1000" dirty="0" smtClean="0">
                <a:solidFill>
                  <a:srgbClr val="000000"/>
                </a:solidFill>
              </a:rPr>
              <a:t>Envision </a:t>
            </a:r>
            <a:r>
              <a:rPr lang="en-GB" sz="1000" dirty="0">
                <a:solidFill>
                  <a:srgbClr val="000000"/>
                </a:solidFill>
              </a:rPr>
              <a:t>Scientific Solutions, and was funded by </a:t>
            </a:r>
            <a:r>
              <a:rPr lang="en-GB" sz="1000" dirty="0" smtClean="0">
                <a:solidFill>
                  <a:srgbClr val="000000"/>
                </a:solidFill>
              </a:rPr>
              <a:t>Sanofi</a:t>
            </a:r>
            <a:endParaRPr lang="en-GB" sz="1000" strike="sngStrike" dirty="0">
              <a:solidFill>
                <a:srgbClr val="0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423842" y="-15814"/>
            <a:ext cx="172015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914265"/>
            <a:r>
              <a:rPr lang="en-GB" sz="1000" smtClean="0"/>
              <a:t>CMSC 2018</a:t>
            </a:r>
            <a:endParaRPr lang="en-GB" sz="1000" dirty="0" smtClean="0"/>
          </a:p>
        </p:txBody>
      </p:sp>
    </p:spTree>
    <p:extLst>
      <p:ext uri="{BB962C8B-B14F-4D97-AF65-F5344CB8AC3E}">
        <p14:creationId xmlns:p14="http://schemas.microsoft.com/office/powerpoint/2010/main" val="194026779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smtClean="0"/>
              <a:t>Background and Objective</a:t>
            </a:r>
            <a:endParaRPr lang="en-US" sz="20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0038" y="930215"/>
            <a:ext cx="8575605" cy="4496550"/>
          </a:xfrm>
        </p:spPr>
        <p:txBody>
          <a:bodyPr/>
          <a:lstStyle/>
          <a:p>
            <a:pPr marL="0" indent="0">
              <a:spcAft>
                <a:spcPts val="600"/>
              </a:spcAft>
              <a:buNone/>
            </a:pPr>
            <a:endParaRPr lang="en-US" smtClean="0"/>
          </a:p>
          <a:p>
            <a:pPr>
              <a:spcAft>
                <a:spcPts val="600"/>
              </a:spcAft>
            </a:pPr>
            <a:r>
              <a:rPr lang="en-US" smtClean="0"/>
              <a:t>Disability and neurologic impairments associated with MS manifest as changes in the individual functional systems (FS) of the EDSS</a:t>
            </a:r>
          </a:p>
          <a:p>
            <a:pPr>
              <a:spcAft>
                <a:spcPts val="600"/>
              </a:spcAft>
            </a:pPr>
            <a:r>
              <a:rPr lang="en-US" smtClean="0"/>
              <a:t>In CARE-MS II, </a:t>
            </a:r>
            <a:r>
              <a:rPr lang="en-US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patients </a:t>
            </a:r>
            <a:r>
              <a:rPr lang="en-US">
                <a:solidFill>
                  <a:schemeClr val="tx1">
                    <a:lumMod val="95000"/>
                    <a:lumOff val="5000"/>
                  </a:schemeClr>
                </a:solidFill>
              </a:rPr>
              <a:t>with </a:t>
            </a:r>
            <a:r>
              <a:rPr lang="en-US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RRMS </a:t>
            </a:r>
            <a:r>
              <a:rPr lang="en-US">
                <a:solidFill>
                  <a:schemeClr val="tx1">
                    <a:lumMod val="95000"/>
                    <a:lumOff val="5000"/>
                  </a:schemeClr>
                </a:solidFill>
              </a:rPr>
              <a:t>who had an inadequate response to prior therapy received 2 annual courses of alemtuzumab 12 mg/day IV (on 5 consecutive days at baseline and on 3 consecutive days 12 months </a:t>
            </a:r>
            <a:r>
              <a:rPr lang="en-US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later)</a:t>
            </a:r>
          </a:p>
          <a:p>
            <a:pPr lvl="1">
              <a:spcAft>
                <a:spcPts val="600"/>
              </a:spcAft>
            </a:pPr>
            <a:r>
              <a:rPr lang="en-US" smtClean="0"/>
              <a:t>Alemtuzumab </a:t>
            </a:r>
            <a:r>
              <a:rPr lang="en-US"/>
              <a:t>significantly improved </a:t>
            </a:r>
            <a:r>
              <a:rPr lang="en-US" smtClean="0"/>
              <a:t>clinical outcomes, including mean EDSS scores, versus </a:t>
            </a:r>
            <a:r>
              <a:rPr lang="en-US"/>
              <a:t>SC IFNB-1a over 2 </a:t>
            </a:r>
            <a:r>
              <a:rPr lang="en-US" smtClean="0"/>
              <a:t>years</a:t>
            </a:r>
            <a:r>
              <a:rPr lang="en-US" baseline="30000"/>
              <a:t>1</a:t>
            </a:r>
            <a:r>
              <a:rPr lang="en-US" smtClean="0"/>
              <a:t> </a:t>
            </a:r>
            <a:endParaRPr lang="en-US" dirty="0"/>
          </a:p>
          <a:p>
            <a:pPr lvl="1">
              <a:spcAft>
                <a:spcPts val="600"/>
              </a:spcAft>
            </a:pPr>
            <a:r>
              <a:rPr lang="en-US" smtClean="0"/>
              <a:t>A significantly </a:t>
            </a:r>
            <a:r>
              <a:rPr lang="en-US" dirty="0"/>
              <a:t>greater percentage </a:t>
            </a:r>
            <a:r>
              <a:rPr lang="en-US"/>
              <a:t>of </a:t>
            </a:r>
            <a:r>
              <a:rPr lang="en-US" smtClean="0"/>
              <a:t>alemtuzumab-treated patients achieved </a:t>
            </a:r>
            <a:r>
              <a:rPr lang="en-US" dirty="0"/>
              <a:t>6-month confirmed disability improvement </a:t>
            </a:r>
            <a:r>
              <a:rPr lang="en-US"/>
              <a:t>(</a:t>
            </a:r>
            <a:r>
              <a:rPr lang="en-US" smtClean="0"/>
              <a:t>CDI), possibly due to improved remyelination or plasticity after treatment with alemtuzumab</a:t>
            </a:r>
            <a:r>
              <a:rPr lang="en-US" baseline="30000" smtClean="0"/>
              <a:t>1-3</a:t>
            </a:r>
            <a:endParaRPr lang="en-US" smtClean="0"/>
          </a:p>
          <a:p>
            <a:pPr>
              <a:spcAft>
                <a:spcPts val="600"/>
              </a:spcAft>
            </a:pPr>
            <a:r>
              <a:rPr lang="en-US" smtClean="0"/>
              <a:t>Evaluation </a:t>
            </a:r>
            <a:r>
              <a:rPr lang="en-US"/>
              <a:t>of improvements in specific </a:t>
            </a:r>
            <a:r>
              <a:rPr lang="en-US" smtClean="0"/>
              <a:t>FS may </a:t>
            </a:r>
            <a:r>
              <a:rPr lang="en-US"/>
              <a:t>provide further insights into the overall treatment effect with </a:t>
            </a:r>
            <a:r>
              <a:rPr lang="en-US" smtClean="0"/>
              <a:t>alemtuzumab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300038" y="6251713"/>
            <a:ext cx="8436457" cy="606287"/>
          </a:xfrm>
        </p:spPr>
        <p:txBody>
          <a:bodyPr/>
          <a:lstStyle/>
          <a:p>
            <a:r>
              <a:rPr lang="en-US" sz="1100" smtClean="0"/>
              <a:t>EDSS=expanded disability status scale; RRMS=relapsing-remitting multiple sclerosis; SC IFNB-1a=subcutaneous interferon beta-1a</a:t>
            </a:r>
          </a:p>
          <a:p>
            <a:r>
              <a:rPr lang="en-US" sz="1100"/>
              <a:t>1</a:t>
            </a:r>
            <a:r>
              <a:rPr lang="en-US" sz="1100" smtClean="0"/>
              <a:t>. </a:t>
            </a:r>
            <a:r>
              <a:rPr lang="en-US" sz="1100"/>
              <a:t>Coles AJ et al. </a:t>
            </a:r>
            <a:r>
              <a:rPr lang="en-US" sz="1100" i="1"/>
              <a:t>Lancet</a:t>
            </a:r>
            <a:r>
              <a:rPr lang="en-US" sz="1100"/>
              <a:t> 2012;380:1829-39</a:t>
            </a:r>
            <a:r>
              <a:rPr lang="en-US" sz="1100" smtClean="0"/>
              <a:t>; </a:t>
            </a:r>
            <a:r>
              <a:rPr lang="it-IT" sz="1100"/>
              <a:t>2</a:t>
            </a:r>
            <a:r>
              <a:rPr lang="it-IT" sz="1100" smtClean="0"/>
              <a:t>. </a:t>
            </a:r>
            <a:r>
              <a:rPr lang="it-IT" sz="1100"/>
              <a:t>Giovannoni G, et al. </a:t>
            </a:r>
            <a:r>
              <a:rPr lang="it-IT" sz="1100" i="1" smtClean="0"/>
              <a:t>Neurology</a:t>
            </a:r>
            <a:r>
              <a:rPr lang="it-IT" sz="1100" smtClean="0"/>
              <a:t> 2016;87:1985-92; </a:t>
            </a:r>
            <a:r>
              <a:rPr lang="it-IT" sz="1100"/>
              <a:t>3</a:t>
            </a:r>
            <a:r>
              <a:rPr lang="it-IT" sz="1100" smtClean="0"/>
              <a:t>. </a:t>
            </a:r>
            <a:r>
              <a:rPr lang="it-IT" sz="1100"/>
              <a:t>Bielekova B, et al. </a:t>
            </a:r>
            <a:r>
              <a:rPr lang="it-IT" sz="1100" i="1" smtClean="0"/>
              <a:t>Neurology</a:t>
            </a:r>
            <a:r>
              <a:rPr lang="it-IT" sz="1100"/>
              <a:t> 2016;87:1966-67. </a:t>
            </a:r>
            <a:endParaRPr lang="en-US" sz="1100"/>
          </a:p>
        </p:txBody>
      </p:sp>
      <p:sp>
        <p:nvSpPr>
          <p:cNvPr id="6" name="TextBox 5"/>
          <p:cNvSpPr txBox="1"/>
          <p:nvPr/>
        </p:nvSpPr>
        <p:spPr>
          <a:xfrm>
            <a:off x="7423842" y="-15814"/>
            <a:ext cx="172015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914265"/>
            <a:r>
              <a:rPr lang="en-GB" sz="1000" smtClean="0"/>
              <a:t>CMSC 2018</a:t>
            </a:r>
            <a:endParaRPr lang="en-GB" sz="1000" dirty="0" smtClean="0"/>
          </a:p>
        </p:txBody>
      </p:sp>
    </p:spTree>
    <p:extLst>
      <p:ext uri="{BB962C8B-B14F-4D97-AF65-F5344CB8AC3E}">
        <p14:creationId xmlns:p14="http://schemas.microsoft.com/office/powerpoint/2010/main" val="3395817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8" y="1"/>
            <a:ext cx="8299676" cy="914399"/>
          </a:xfrm>
        </p:spPr>
        <p:txBody>
          <a:bodyPr>
            <a:normAutofit/>
          </a:bodyPr>
          <a:lstStyle/>
          <a:p>
            <a:r>
              <a:rPr lang="en-US" sz="2000" smtClean="0"/>
              <a:t>CARE-MS II Core and Extension Studies: </a:t>
            </a:r>
            <a:br>
              <a:rPr lang="en-US" sz="2000" smtClean="0"/>
            </a:br>
            <a:r>
              <a:rPr lang="en-US" sz="2000" smtClean="0"/>
              <a:t>Design and Disposition for the Alemtuzumab Treatment Arm</a:t>
            </a:r>
            <a:endParaRPr lang="en-US" sz="2000"/>
          </a:p>
        </p:txBody>
      </p:sp>
      <p:sp>
        <p:nvSpPr>
          <p:cNvPr id="8" name="TextBox 7"/>
          <p:cNvSpPr txBox="1"/>
          <p:nvPr/>
        </p:nvSpPr>
        <p:spPr>
          <a:xfrm>
            <a:off x="7423842" y="-15814"/>
            <a:ext cx="172015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914265"/>
            <a:r>
              <a:rPr lang="en-GB" sz="1000" smtClean="0"/>
              <a:t>CMSC 2018</a:t>
            </a:r>
            <a:endParaRPr lang="en-GB" sz="1000" dirty="0" smtClean="0"/>
          </a:p>
        </p:txBody>
      </p:sp>
      <p:grpSp>
        <p:nvGrpSpPr>
          <p:cNvPr id="66" name="Group 65"/>
          <p:cNvGrpSpPr/>
          <p:nvPr/>
        </p:nvGrpSpPr>
        <p:grpSpPr>
          <a:xfrm>
            <a:off x="-77983" y="1135994"/>
            <a:ext cx="9127977" cy="3100773"/>
            <a:chOff x="235732" y="1278379"/>
            <a:chExt cx="7543781" cy="2562621"/>
          </a:xfrm>
        </p:grpSpPr>
        <p:grpSp>
          <p:nvGrpSpPr>
            <p:cNvPr id="63" name="Group 62"/>
            <p:cNvGrpSpPr/>
            <p:nvPr/>
          </p:nvGrpSpPr>
          <p:grpSpPr>
            <a:xfrm>
              <a:off x="235732" y="1535516"/>
              <a:ext cx="7543781" cy="2305484"/>
              <a:chOff x="235732" y="1535516"/>
              <a:chExt cx="7543781" cy="2305484"/>
            </a:xfrm>
          </p:grpSpPr>
          <p:sp>
            <p:nvSpPr>
              <p:cNvPr id="7" name="Rectangle 21"/>
              <p:cNvSpPr>
                <a:spLocks noChangeArrowheads="1"/>
              </p:cNvSpPr>
              <p:nvPr/>
            </p:nvSpPr>
            <p:spPr bwMode="auto">
              <a:xfrm>
                <a:off x="642124" y="2599697"/>
                <a:ext cx="1481983" cy="627947"/>
              </a:xfrm>
              <a:prstGeom prst="rect">
                <a:avLst/>
              </a:prstGeom>
              <a:solidFill>
                <a:srgbClr val="0076C0"/>
              </a:solidFill>
              <a:ln w="17463">
                <a:solidFill>
                  <a:srgbClr val="0076C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chemeClr val="tx1">
                      <a:lumMod val="95000"/>
                      <a:lumOff val="5000"/>
                    </a:schemeClr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9" name="Rectangle 36"/>
              <p:cNvSpPr>
                <a:spLocks noChangeArrowheads="1"/>
              </p:cNvSpPr>
              <p:nvPr/>
            </p:nvSpPr>
            <p:spPr bwMode="auto">
              <a:xfrm>
                <a:off x="780884" y="2607665"/>
                <a:ext cx="1201894" cy="6104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4572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9144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371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18288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2860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7432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2004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657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600" b="0" i="0" u="none" strike="noStrike" kern="0" cap="none" spc="0" normalizeH="0" baseline="0" noProof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/>
                    <a:ea typeface="+mn-ea"/>
                    <a:cs typeface="Arial" pitchFamily="34" charset="0"/>
                  </a:rPr>
                  <a:t>Alemtuzumab </a:t>
                </a: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600" b="0" i="0" u="none" strike="noStrike" kern="0" cap="none" spc="0" normalizeH="0" baseline="0" noProof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/>
                    <a:ea typeface="+mn-ea"/>
                    <a:cs typeface="Arial" pitchFamily="34" charset="0"/>
                  </a:rPr>
                  <a:t>12 </a:t>
                </a:r>
                <a:r>
                  <a:rPr kumimoji="0" lang="en-US" altLang="en-US" sz="16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/>
                    <a:ea typeface="+mn-ea"/>
                    <a:cs typeface="Arial" pitchFamily="34" charset="0"/>
                  </a:rPr>
                  <a:t>mg IV</a:t>
                </a:r>
                <a:r>
                  <a:rPr kumimoji="0" lang="en-US" altLang="en-US" sz="1600" b="0" i="0" u="none" strike="noStrike" kern="0" cap="none" spc="0" normalizeH="0" baseline="0" noProof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/>
                    <a:ea typeface="+mn-ea"/>
                    <a:cs typeface="Arial" pitchFamily="34" charset="0"/>
                  </a:rPr>
                  <a:t/>
                </a:r>
                <a:br>
                  <a:rPr kumimoji="0" lang="en-US" altLang="en-US" sz="1600" b="0" i="0" u="none" strike="noStrike" kern="0" cap="none" spc="0" normalizeH="0" baseline="0" noProof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/>
                    <a:ea typeface="+mn-ea"/>
                    <a:cs typeface="Arial" pitchFamily="34" charset="0"/>
                  </a:rPr>
                </a:br>
                <a:r>
                  <a:rPr kumimoji="0" lang="en-US" altLang="en-US" sz="1600" b="0" i="0" u="none" strike="noStrike" kern="0" cap="none" spc="0" normalizeH="0" baseline="0" noProof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/>
                    <a:ea typeface="+mn-ea"/>
                    <a:cs typeface="Arial" pitchFamily="34" charset="0"/>
                  </a:rPr>
                  <a:t>n=435</a:t>
                </a:r>
                <a:r>
                  <a:rPr kumimoji="0" lang="en-US" altLang="en-US" sz="1600" b="0" i="0" u="none" strike="noStrike" kern="0" cap="none" spc="0" normalizeH="0" baseline="30000" noProof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/>
                    <a:ea typeface="+mn-ea"/>
                    <a:cs typeface="Arial" pitchFamily="34" charset="0"/>
                  </a:rPr>
                  <a:t>a</a:t>
                </a:r>
                <a:endParaRPr kumimoji="0" lang="en-US" altLang="en-US" sz="1600" b="0" i="0" u="none" strike="noStrike" kern="0" cap="none" spc="0" normalizeH="0" baseline="3000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/>
                  <a:ea typeface="+mn-ea"/>
                  <a:cs typeface="Arial" pitchFamily="34" charset="0"/>
                </a:endParaRPr>
              </a:p>
            </p:txBody>
          </p:sp>
          <p:sp>
            <p:nvSpPr>
              <p:cNvPr id="10" name="Line 12"/>
              <p:cNvSpPr>
                <a:spLocks noChangeShapeType="1"/>
              </p:cNvSpPr>
              <p:nvPr/>
            </p:nvSpPr>
            <p:spPr bwMode="auto">
              <a:xfrm>
                <a:off x="2190951" y="2903842"/>
                <a:ext cx="5212080" cy="0"/>
              </a:xfrm>
              <a:prstGeom prst="line">
                <a:avLst/>
              </a:prstGeom>
              <a:noFill/>
              <a:ln w="9525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141316" tIns="70658" rIns="141316" bIns="70658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1462824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dirty="0">
                  <a:ln>
                    <a:noFill/>
                  </a:ln>
                  <a:solidFill>
                    <a:schemeClr val="tx1">
                      <a:lumMod val="95000"/>
                      <a:lumOff val="5000"/>
                    </a:schemeClr>
                  </a:solidFill>
                  <a:effectLst/>
                  <a:uLnTx/>
                  <a:uFillTx/>
                </a:endParaRPr>
              </a:p>
            </p:txBody>
          </p:sp>
          <p:grpSp>
            <p:nvGrpSpPr>
              <p:cNvPr id="11" name="Group 10"/>
              <p:cNvGrpSpPr/>
              <p:nvPr/>
            </p:nvGrpSpPr>
            <p:grpSpPr>
              <a:xfrm>
                <a:off x="2140391" y="2599697"/>
                <a:ext cx="1030327" cy="395470"/>
                <a:chOff x="883206" y="13108376"/>
                <a:chExt cx="357974" cy="196183"/>
              </a:xfrm>
            </p:grpSpPr>
            <p:sp>
              <p:nvSpPr>
                <p:cNvPr id="51" name="Freeform 5"/>
                <p:cNvSpPr>
                  <a:spLocks/>
                </p:cNvSpPr>
                <p:nvPr/>
              </p:nvSpPr>
              <p:spPr bwMode="auto">
                <a:xfrm>
                  <a:off x="891379" y="13205874"/>
                  <a:ext cx="45422" cy="96035"/>
                </a:xfrm>
                <a:prstGeom prst="rect">
                  <a:avLst/>
                </a:prstGeom>
                <a:solidFill>
                  <a:srgbClr val="EBEEF8"/>
                </a:solidFill>
                <a:ln w="9525" cap="sq">
                  <a:solidFill>
                    <a:srgbClr val="0076C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141316" tIns="70658" rIns="141316" bIns="70658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1412997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tx1">
                        <a:lumMod val="95000"/>
                        <a:lumOff val="5000"/>
                      </a:schemeClr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52" name="Freeform 6"/>
                <p:cNvSpPr>
                  <a:spLocks/>
                </p:cNvSpPr>
                <p:nvPr/>
              </p:nvSpPr>
              <p:spPr bwMode="auto">
                <a:xfrm>
                  <a:off x="1181434" y="13208524"/>
                  <a:ext cx="27254" cy="96035"/>
                </a:xfrm>
                <a:prstGeom prst="rect">
                  <a:avLst/>
                </a:prstGeom>
                <a:solidFill>
                  <a:srgbClr val="EBEEF8"/>
                </a:solidFill>
                <a:ln w="9525" cap="sq">
                  <a:solidFill>
                    <a:srgbClr val="0076C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141316" tIns="70658" rIns="141316" bIns="70658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1412997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tx1">
                        <a:lumMod val="95000"/>
                        <a:lumOff val="5000"/>
                      </a:schemeClr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53" name="Rectangle 39"/>
                <p:cNvSpPr>
                  <a:spLocks noChangeArrowheads="1"/>
                </p:cNvSpPr>
                <p:nvPr/>
              </p:nvSpPr>
              <p:spPr bwMode="auto">
                <a:xfrm>
                  <a:off x="883206" y="13110426"/>
                  <a:ext cx="75026" cy="10094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1pPr>
                  <a:lvl2pPr marL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2pPr>
                  <a:lvl3pPr marL="9144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3pPr>
                  <a:lvl4pPr marL="1371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4pPr>
                  <a:lvl5pPr marL="18288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5pPr>
                  <a:lvl6pPr marL="22860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6pPr>
                  <a:lvl7pPr marL="2743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7pPr>
                  <a:lvl8pPr marL="32004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8pPr>
                  <a:lvl9pPr marL="3657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9pPr>
                </a:lstStyle>
                <a:p>
                  <a:pPr marL="0" marR="0" lvl="0" indent="0" defTabSz="1462824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en-US" sz="1600" b="0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effectLst/>
                      <a:uLnTx/>
                      <a:uFillTx/>
                      <a:latin typeface="Arial"/>
                      <a:cs typeface="Arial" pitchFamily="34" charset="0"/>
                    </a:rPr>
                    <a:t>C1</a:t>
                  </a:r>
                  <a:endParaRPr kumimoji="0" lang="en-US" altLang="en-US" sz="16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tx1">
                        <a:lumMod val="95000"/>
                        <a:lumOff val="5000"/>
                      </a:schemeClr>
                    </a:solidFill>
                    <a:effectLst/>
                    <a:uLnTx/>
                    <a:uFillTx/>
                    <a:latin typeface="Arial"/>
                    <a:cs typeface="Arial" pitchFamily="34" charset="0"/>
                  </a:endParaRPr>
                </a:p>
              </p:txBody>
            </p:sp>
            <p:sp>
              <p:nvSpPr>
                <p:cNvPr id="54" name="Rectangle 39"/>
                <p:cNvSpPr>
                  <a:spLocks noChangeArrowheads="1"/>
                </p:cNvSpPr>
                <p:nvPr/>
              </p:nvSpPr>
              <p:spPr bwMode="auto">
                <a:xfrm>
                  <a:off x="1166154" y="13108376"/>
                  <a:ext cx="75026" cy="10094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1pPr>
                  <a:lvl2pPr marL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2pPr>
                  <a:lvl3pPr marL="9144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3pPr>
                  <a:lvl4pPr marL="1371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4pPr>
                  <a:lvl5pPr marL="18288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5pPr>
                  <a:lvl6pPr marL="22860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6pPr>
                  <a:lvl7pPr marL="2743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7pPr>
                  <a:lvl8pPr marL="32004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8pPr>
                  <a:lvl9pPr marL="3657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9pPr>
                </a:lstStyle>
                <a:p>
                  <a:pPr marL="0" marR="0" lvl="0" indent="0" defTabSz="1462824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en-US" sz="1600" b="0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effectLst/>
                      <a:uLnTx/>
                      <a:uFillTx/>
                      <a:latin typeface="Arial"/>
                      <a:cs typeface="Arial" pitchFamily="34" charset="0"/>
                    </a:rPr>
                    <a:t>C2</a:t>
                  </a:r>
                  <a:endParaRPr kumimoji="0" lang="en-US" altLang="en-US" sz="16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tx1">
                        <a:lumMod val="95000"/>
                        <a:lumOff val="5000"/>
                      </a:schemeClr>
                    </a:solidFill>
                    <a:effectLst/>
                    <a:uLnTx/>
                    <a:uFillTx/>
                    <a:latin typeface="Arial"/>
                    <a:cs typeface="Arial" pitchFamily="34" charset="0"/>
                  </a:endParaRPr>
                </a:p>
              </p:txBody>
            </p:sp>
          </p:grpSp>
          <p:cxnSp>
            <p:nvCxnSpPr>
              <p:cNvPr id="12" name="Straight Connector 11"/>
              <p:cNvCxnSpPr/>
              <p:nvPr/>
            </p:nvCxnSpPr>
            <p:spPr>
              <a:xfrm>
                <a:off x="3925660" y="1771435"/>
                <a:ext cx="0" cy="756000"/>
              </a:xfrm>
              <a:prstGeom prst="line">
                <a:avLst/>
              </a:prstGeom>
              <a:noFill/>
              <a:ln w="6350" cap="flat" cmpd="sng" algn="ctr">
                <a:solidFill>
                  <a:schemeClr val="tx1">
                    <a:lumMod val="95000"/>
                    <a:lumOff val="5000"/>
                  </a:schemeClr>
                </a:solidFill>
                <a:prstDash val="dash"/>
              </a:ln>
              <a:effectLst/>
            </p:spPr>
          </p:cxnSp>
          <p:cxnSp>
            <p:nvCxnSpPr>
              <p:cNvPr id="13" name="Straight Connector 12"/>
              <p:cNvCxnSpPr/>
              <p:nvPr/>
            </p:nvCxnSpPr>
            <p:spPr>
              <a:xfrm flipH="1">
                <a:off x="7400042" y="1773643"/>
                <a:ext cx="0" cy="784216"/>
              </a:xfrm>
              <a:prstGeom prst="line">
                <a:avLst/>
              </a:prstGeom>
              <a:noFill/>
              <a:ln w="6350" cap="flat" cmpd="sng" algn="ctr">
                <a:solidFill>
                  <a:schemeClr val="tx1">
                    <a:lumMod val="95000"/>
                    <a:lumOff val="5000"/>
                  </a:schemeClr>
                </a:solidFill>
                <a:prstDash val="dash"/>
              </a:ln>
              <a:effectLst/>
            </p:spPr>
          </p:cxnSp>
          <p:sp>
            <p:nvSpPr>
              <p:cNvPr id="14" name="Freeform 73"/>
              <p:cNvSpPr>
                <a:spLocks/>
              </p:cNvSpPr>
              <p:nvPr/>
            </p:nvSpPr>
            <p:spPr bwMode="auto">
              <a:xfrm>
                <a:off x="3935634" y="2499735"/>
                <a:ext cx="3498579" cy="697829"/>
              </a:xfrm>
              <a:prstGeom prst="rect">
                <a:avLst/>
              </a:prstGeom>
              <a:solidFill>
                <a:srgbClr val="0076C0"/>
              </a:solidFill>
              <a:ln w="6350" cap="sq">
                <a:noFill/>
                <a:prstDash val="solid"/>
                <a:miter lim="800000"/>
                <a:headEnd/>
                <a:tailEnd/>
              </a:ln>
              <a:extLst/>
            </p:spPr>
            <p:txBody>
              <a:bodyPr vert="horz" wrap="square" lIns="141316" tIns="70658" rIns="141316" bIns="70658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2260794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chemeClr val="tx1">
                      <a:lumMod val="95000"/>
                      <a:lumOff val="5000"/>
                    </a:schemeClr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5" name="Rectangle 63"/>
              <p:cNvSpPr>
                <a:spLocks noChangeArrowheads="1"/>
              </p:cNvSpPr>
              <p:nvPr/>
            </p:nvSpPr>
            <p:spPr bwMode="auto">
              <a:xfrm>
                <a:off x="4119953" y="2523405"/>
                <a:ext cx="3166316" cy="6104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xtLst/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4572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9144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371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18288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2860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7432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2004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657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ctr" defTabSz="1462824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/>
                  </a:rPr>
                  <a:t>As-needed </a:t>
                </a:r>
                <a:r>
                  <a:rPr kumimoji="0" lang="en-US" altLang="en-US" sz="1600" b="0" i="0" u="none" strike="noStrike" kern="0" cap="none" spc="0" normalizeH="0" baseline="0" noProof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/>
                  </a:rPr>
                  <a:t>additional alemtuzumab courses</a:t>
                </a:r>
                <a:r>
                  <a:rPr lang="en-US" altLang="en-US" sz="1600" kern="0" noProof="0">
                    <a:solidFill>
                      <a:schemeClr val="bg1"/>
                    </a:solidFill>
                    <a:latin typeface="Arial"/>
                  </a:rPr>
                  <a:t> </a:t>
                </a:r>
                <a:r>
                  <a:rPr kumimoji="0" lang="en-US" altLang="en-US" sz="1600" b="0" i="0" u="none" strike="noStrike" kern="0" cap="none" spc="0" normalizeH="0" baseline="0" noProof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/>
                  </a:rPr>
                  <a:t>(≥12 months</a:t>
                </a:r>
                <a:r>
                  <a:rPr kumimoji="0" lang="en-US" altLang="en-US" sz="1600" b="0" i="0" u="none" strike="noStrike" kern="0" cap="none" spc="0" normalizeH="0" noProof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/>
                  </a:rPr>
                  <a:t> after </a:t>
                </a:r>
                <a:r>
                  <a:rPr lang="en-US" altLang="en-US" sz="1600" kern="0" smtClean="0">
                    <a:solidFill>
                      <a:schemeClr val="bg1"/>
                    </a:solidFill>
                    <a:latin typeface="Arial"/>
                  </a:rPr>
                  <a:t>previous course</a:t>
                </a:r>
                <a:r>
                  <a:rPr kumimoji="0" lang="en-US" altLang="en-US" sz="1600" b="0" i="0" u="none" strike="noStrike" kern="0" cap="none" spc="0" normalizeH="0" baseline="0" noProof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/>
                  </a:rPr>
                  <a:t>) or other DMT</a:t>
                </a:r>
                <a:endParaRPr kumimoji="0" lang="en-US" altLang="en-US" sz="1600" b="0" i="0" u="none" strike="noStrike" kern="0" cap="none" spc="0" normalizeH="0" baseline="3000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17" name="Rectangle 16"/>
              <p:cNvSpPr>
                <a:spLocks noChangeArrowheads="1"/>
              </p:cNvSpPr>
              <p:nvPr/>
            </p:nvSpPr>
            <p:spPr bwMode="auto">
              <a:xfrm>
                <a:off x="2180013" y="1998072"/>
                <a:ext cx="5233277" cy="111173"/>
              </a:xfrm>
              <a:prstGeom prst="rect">
                <a:avLst/>
              </a:prstGeom>
              <a:solidFill>
                <a:srgbClr val="3B5BA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141316" tIns="70658" rIns="141316" bIns="70658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141299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dirty="0">
                  <a:ln>
                    <a:noFill/>
                  </a:ln>
                  <a:solidFill>
                    <a:schemeClr val="tx1">
                      <a:lumMod val="95000"/>
                      <a:lumOff val="5000"/>
                    </a:schemeClr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8" name="Rectangle 39"/>
              <p:cNvSpPr>
                <a:spLocks noChangeArrowheads="1"/>
              </p:cNvSpPr>
              <p:nvPr/>
            </p:nvSpPr>
            <p:spPr bwMode="auto">
              <a:xfrm>
                <a:off x="2171393" y="1535516"/>
                <a:ext cx="1745016" cy="228361"/>
              </a:xfrm>
              <a:prstGeom prst="rect">
                <a:avLst/>
              </a:prstGeom>
              <a:solidFill>
                <a:srgbClr val="439539">
                  <a:alpha val="30196"/>
                </a:srgbClr>
              </a:solidFill>
              <a:ln>
                <a:noFill/>
              </a:ln>
              <a:extLst/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  <a:no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4572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9144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371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18288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2860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7432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2004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657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ctr" defTabSz="1462824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927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600" b="1" i="0" u="none" strike="noStrike" kern="0" cap="none" spc="0" normalizeH="0" baseline="0" noProof="0" dirty="0">
                    <a:ln>
                      <a:noFill/>
                    </a:ln>
                    <a:solidFill>
                      <a:schemeClr val="tx1">
                        <a:lumMod val="95000"/>
                        <a:lumOff val="5000"/>
                      </a:schemeClr>
                    </a:solidFill>
                    <a:effectLst/>
                    <a:uLnTx/>
                    <a:uFillTx/>
                    <a:latin typeface="Arial"/>
                    <a:cs typeface="Arial" pitchFamily="34" charset="0"/>
                  </a:rPr>
                  <a:t>Core Study</a:t>
                </a:r>
              </a:p>
            </p:txBody>
          </p:sp>
          <p:sp>
            <p:nvSpPr>
              <p:cNvPr id="19" name="Rectangle 31"/>
              <p:cNvSpPr>
                <a:spLocks noChangeArrowheads="1"/>
              </p:cNvSpPr>
              <p:nvPr/>
            </p:nvSpPr>
            <p:spPr bwMode="auto">
              <a:xfrm>
                <a:off x="5484554" y="2183560"/>
                <a:ext cx="381959" cy="188542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no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4572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9144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371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18288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2860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7432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2004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657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ctr" defTabSz="1462824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6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chemeClr val="tx1">
                        <a:lumMod val="95000"/>
                        <a:lumOff val="5000"/>
                      </a:schemeClr>
                    </a:solidFill>
                    <a:effectLst/>
                    <a:uLnTx/>
                    <a:uFillTx/>
                    <a:latin typeface="Arial"/>
                    <a:cs typeface="Arial" pitchFamily="34" charset="0"/>
                  </a:rPr>
                  <a:t>48</a:t>
                </a:r>
                <a:endParaRPr kumimoji="0" lang="en-US" altLang="en-US" sz="1600" b="0" i="0" u="none" strike="noStrike" kern="0" cap="none" spc="0" normalizeH="0" baseline="30000" noProof="0" dirty="0">
                  <a:ln>
                    <a:noFill/>
                  </a:ln>
                  <a:solidFill>
                    <a:schemeClr val="tx1">
                      <a:lumMod val="95000"/>
                      <a:lumOff val="5000"/>
                    </a:schemeClr>
                  </a:solidFill>
                  <a:effectLst/>
                  <a:uLnTx/>
                  <a:uFillTx/>
                  <a:latin typeface="Arial"/>
                  <a:cs typeface="Arial" pitchFamily="34" charset="0"/>
                </a:endParaRPr>
              </a:p>
            </p:txBody>
          </p:sp>
          <p:sp>
            <p:nvSpPr>
              <p:cNvPr id="20" name="Rectangle 33"/>
              <p:cNvSpPr>
                <a:spLocks noChangeArrowheads="1"/>
              </p:cNvSpPr>
              <p:nvPr/>
            </p:nvSpPr>
            <p:spPr bwMode="auto">
              <a:xfrm>
                <a:off x="2868221" y="2185773"/>
                <a:ext cx="381959" cy="188542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no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4572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9144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371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18288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2860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7432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2004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657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ctr" defTabSz="1462824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6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tx1">
                        <a:lumMod val="95000"/>
                        <a:lumOff val="5000"/>
                      </a:schemeClr>
                    </a:solidFill>
                    <a:effectLst/>
                    <a:uLnTx/>
                    <a:uFillTx/>
                    <a:latin typeface="Arial"/>
                    <a:cs typeface="Arial" pitchFamily="34" charset="0"/>
                  </a:rPr>
                  <a:t>12</a:t>
                </a:r>
              </a:p>
            </p:txBody>
          </p:sp>
          <p:sp>
            <p:nvSpPr>
              <p:cNvPr id="21" name="Rectangle 35"/>
              <p:cNvSpPr>
                <a:spLocks noChangeArrowheads="1"/>
              </p:cNvSpPr>
              <p:nvPr/>
            </p:nvSpPr>
            <p:spPr bwMode="auto">
              <a:xfrm>
                <a:off x="1984807" y="2184155"/>
                <a:ext cx="381960" cy="188542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no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4572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9144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371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18288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2860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7432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2004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657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ctr" defTabSz="1462824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6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tx1">
                        <a:lumMod val="95000"/>
                        <a:lumOff val="5000"/>
                      </a:schemeClr>
                    </a:solidFill>
                    <a:effectLst/>
                    <a:uLnTx/>
                    <a:uFillTx/>
                    <a:latin typeface="Arial"/>
                    <a:cs typeface="Arial" pitchFamily="34" charset="0"/>
                  </a:rPr>
                  <a:t>0</a:t>
                </a:r>
              </a:p>
            </p:txBody>
          </p:sp>
          <p:sp>
            <p:nvSpPr>
              <p:cNvPr id="22" name="Rectangle 57"/>
              <p:cNvSpPr>
                <a:spLocks noChangeArrowheads="1"/>
              </p:cNvSpPr>
              <p:nvPr/>
            </p:nvSpPr>
            <p:spPr bwMode="auto">
              <a:xfrm>
                <a:off x="4612443" y="2183560"/>
                <a:ext cx="381959" cy="188542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no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4572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9144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371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18288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2860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7432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2004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657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ctr" defTabSz="1462824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en-US" sz="1600" kern="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/>
                  </a:rPr>
                  <a:t>36</a:t>
                </a:r>
                <a:endParaRPr kumimoji="0" lang="en-US" altLang="en-US" sz="1600" b="0" i="0" u="none" strike="noStrike" kern="0" cap="none" spc="0" normalizeH="0" baseline="0" noProof="0" dirty="0">
                  <a:ln>
                    <a:noFill/>
                  </a:ln>
                  <a:solidFill>
                    <a:schemeClr val="tx1">
                      <a:lumMod val="95000"/>
                      <a:lumOff val="5000"/>
                    </a:schemeClr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23" name="Rectangle 57"/>
              <p:cNvSpPr>
                <a:spLocks noChangeArrowheads="1"/>
              </p:cNvSpPr>
              <p:nvPr/>
            </p:nvSpPr>
            <p:spPr bwMode="auto">
              <a:xfrm>
                <a:off x="6356664" y="2183560"/>
                <a:ext cx="381959" cy="188542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no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4572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9144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371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18288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2860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7432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2004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657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ctr" defTabSz="1462824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6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chemeClr val="tx1">
                        <a:lumMod val="95000"/>
                        <a:lumOff val="5000"/>
                      </a:schemeClr>
                    </a:solidFill>
                    <a:effectLst/>
                    <a:uLnTx/>
                    <a:uFillTx/>
                    <a:latin typeface="Arial"/>
                    <a:cs typeface="Arial" pitchFamily="34" charset="0"/>
                  </a:rPr>
                  <a:t>60</a:t>
                </a:r>
                <a:endParaRPr kumimoji="0" lang="en-US" altLang="en-US" sz="1600" b="0" i="0" u="none" strike="noStrike" kern="0" cap="none" spc="0" normalizeH="0" baseline="30000" noProof="0" dirty="0">
                  <a:ln>
                    <a:noFill/>
                  </a:ln>
                  <a:solidFill>
                    <a:schemeClr val="tx1">
                      <a:lumMod val="95000"/>
                      <a:lumOff val="5000"/>
                    </a:schemeClr>
                  </a:solidFill>
                  <a:effectLst/>
                  <a:uLnTx/>
                  <a:uFillTx/>
                  <a:latin typeface="Arial"/>
                  <a:cs typeface="Arial" pitchFamily="34" charset="0"/>
                </a:endParaRPr>
              </a:p>
            </p:txBody>
          </p:sp>
          <p:cxnSp>
            <p:nvCxnSpPr>
              <p:cNvPr id="24" name="Straight Connector 23"/>
              <p:cNvCxnSpPr/>
              <p:nvPr/>
            </p:nvCxnSpPr>
            <p:spPr>
              <a:xfrm>
                <a:off x="2173997" y="1928753"/>
                <a:ext cx="1" cy="236998"/>
              </a:xfrm>
              <a:prstGeom prst="line">
                <a:avLst/>
              </a:prstGeom>
              <a:noFill/>
              <a:ln w="6350" cap="flat" cmpd="sng" algn="ctr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effectLst/>
            </p:spPr>
          </p:cxnSp>
          <p:cxnSp>
            <p:nvCxnSpPr>
              <p:cNvPr id="25" name="Straight Connector 24"/>
              <p:cNvCxnSpPr/>
              <p:nvPr/>
            </p:nvCxnSpPr>
            <p:spPr>
              <a:xfrm>
                <a:off x="3053753" y="1928753"/>
                <a:ext cx="0" cy="236998"/>
              </a:xfrm>
              <a:prstGeom prst="line">
                <a:avLst/>
              </a:prstGeom>
              <a:noFill/>
              <a:ln w="6350" cap="flat" cmpd="sng" algn="ctr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effectLst/>
            </p:spPr>
          </p:cxnSp>
          <p:cxnSp>
            <p:nvCxnSpPr>
              <p:cNvPr id="26" name="Straight Connector 25"/>
              <p:cNvCxnSpPr/>
              <p:nvPr/>
            </p:nvCxnSpPr>
            <p:spPr>
              <a:xfrm>
                <a:off x="4797569" y="1929654"/>
                <a:ext cx="0" cy="236998"/>
              </a:xfrm>
              <a:prstGeom prst="line">
                <a:avLst/>
              </a:prstGeom>
              <a:noFill/>
              <a:ln w="6350" cap="flat" cmpd="sng" algn="ctr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effectLst/>
            </p:spPr>
          </p:cxnSp>
          <p:cxnSp>
            <p:nvCxnSpPr>
              <p:cNvPr id="27" name="Straight Connector 26"/>
              <p:cNvCxnSpPr/>
              <p:nvPr/>
            </p:nvCxnSpPr>
            <p:spPr>
              <a:xfrm>
                <a:off x="5669476" y="1929654"/>
                <a:ext cx="0" cy="236998"/>
              </a:xfrm>
              <a:prstGeom prst="line">
                <a:avLst/>
              </a:prstGeom>
              <a:noFill/>
              <a:ln w="6350" cap="flat" cmpd="sng" algn="ctr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effectLst/>
            </p:spPr>
          </p:cxnSp>
          <p:cxnSp>
            <p:nvCxnSpPr>
              <p:cNvPr id="28" name="Straight Connector 27"/>
              <p:cNvCxnSpPr/>
              <p:nvPr/>
            </p:nvCxnSpPr>
            <p:spPr>
              <a:xfrm>
                <a:off x="6541383" y="1929654"/>
                <a:ext cx="0" cy="236998"/>
              </a:xfrm>
              <a:prstGeom prst="line">
                <a:avLst/>
              </a:prstGeom>
              <a:noFill/>
              <a:ln w="6350" cap="flat" cmpd="sng" algn="ctr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effectLst/>
            </p:spPr>
          </p:cxnSp>
          <p:sp>
            <p:nvSpPr>
              <p:cNvPr id="29" name="TextBox 28"/>
              <p:cNvSpPr txBox="1"/>
              <p:nvPr/>
            </p:nvSpPr>
            <p:spPr>
              <a:xfrm>
                <a:off x="2198112" y="1743685"/>
                <a:ext cx="850342" cy="231997"/>
              </a:xfrm>
              <a:prstGeom prst="rect">
                <a:avLst/>
              </a:prstGeom>
              <a:noFill/>
            </p:spPr>
            <p:txBody>
              <a:bodyPr wrap="square" lIns="45720" rIns="45720" rtlCol="0">
                <a:noAutofit/>
              </a:bodyPr>
              <a:lstStyle/>
              <a:p>
                <a:pPr marL="0" marR="0" lvl="0" indent="0" algn="ctr" defTabSz="141299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tx1">
                        <a:lumMod val="95000"/>
                        <a:lumOff val="5000"/>
                      </a:schemeClr>
                    </a:solidFill>
                    <a:effectLst/>
                    <a:uLnTx/>
                    <a:uFillTx/>
                  </a:rPr>
                  <a:t>Y1</a:t>
                </a: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3071258" y="1742393"/>
                <a:ext cx="850342" cy="377084"/>
              </a:xfrm>
              <a:prstGeom prst="rect">
                <a:avLst/>
              </a:prstGeom>
              <a:noFill/>
            </p:spPr>
            <p:txBody>
              <a:bodyPr wrap="square" lIns="45720" rIns="45720" rtlCol="0">
                <a:noAutofit/>
              </a:bodyPr>
              <a:lstStyle/>
              <a:p>
                <a:pPr marL="0" marR="0" lvl="0" indent="0" algn="ctr" defTabSz="141299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tx1">
                        <a:lumMod val="95000"/>
                        <a:lumOff val="5000"/>
                      </a:schemeClr>
                    </a:solidFill>
                    <a:effectLst/>
                    <a:uLnTx/>
                    <a:uFillTx/>
                  </a:rPr>
                  <a:t>Y2</a:t>
                </a:r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3954309" y="1740728"/>
                <a:ext cx="850341" cy="193612"/>
              </a:xfrm>
              <a:prstGeom prst="rect">
                <a:avLst/>
              </a:prstGeom>
              <a:noFill/>
            </p:spPr>
            <p:txBody>
              <a:bodyPr wrap="square" lIns="45720" rIns="45720" rtlCol="0">
                <a:noAutofit/>
              </a:bodyPr>
              <a:lstStyle/>
              <a:p>
                <a:pPr marL="0" marR="0" lvl="0" indent="0" algn="ctr" defTabSz="141299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chemeClr val="tx1">
                        <a:lumMod val="95000"/>
                        <a:lumOff val="5000"/>
                      </a:schemeClr>
                    </a:solidFill>
                    <a:effectLst/>
                    <a:uLnTx/>
                    <a:uFillTx/>
                  </a:rPr>
                  <a:t>Y3</a:t>
                </a:r>
                <a:endParaRPr kumimoji="0" lang="en-US" sz="1600" b="0" i="0" u="none" strike="noStrike" kern="0" cap="none" spc="0" normalizeH="0" baseline="0" noProof="0" dirty="0">
                  <a:ln>
                    <a:noFill/>
                  </a:ln>
                  <a:solidFill>
                    <a:schemeClr val="tx1">
                      <a:lumMod val="95000"/>
                      <a:lumOff val="5000"/>
                    </a:schemeClr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2" name="TextBox 31"/>
              <p:cNvSpPr txBox="1"/>
              <p:nvPr/>
            </p:nvSpPr>
            <p:spPr>
              <a:xfrm>
                <a:off x="4818201" y="1740728"/>
                <a:ext cx="850341" cy="193612"/>
              </a:xfrm>
              <a:prstGeom prst="rect">
                <a:avLst/>
              </a:prstGeom>
              <a:noFill/>
            </p:spPr>
            <p:txBody>
              <a:bodyPr wrap="square" lIns="45720" rIns="45720" rtlCol="0">
                <a:noAutofit/>
              </a:bodyPr>
              <a:lstStyle/>
              <a:p>
                <a:pPr marL="0" marR="0" lvl="0" indent="0" algn="ctr" defTabSz="141299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chemeClr val="tx1">
                        <a:lumMod val="95000"/>
                        <a:lumOff val="5000"/>
                      </a:schemeClr>
                    </a:solidFill>
                    <a:effectLst/>
                    <a:uLnTx/>
                    <a:uFillTx/>
                  </a:rPr>
                  <a:t>Y4</a:t>
                </a:r>
                <a:endParaRPr kumimoji="0" lang="en-US" sz="1600" b="0" i="0" u="none" strike="noStrike" kern="0" cap="none" spc="0" normalizeH="0" baseline="0" noProof="0" dirty="0">
                  <a:ln>
                    <a:noFill/>
                  </a:ln>
                  <a:solidFill>
                    <a:schemeClr val="tx1">
                      <a:lumMod val="95000"/>
                      <a:lumOff val="5000"/>
                    </a:schemeClr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5684925" y="1740728"/>
                <a:ext cx="850341" cy="177959"/>
              </a:xfrm>
              <a:prstGeom prst="rect">
                <a:avLst/>
              </a:prstGeom>
              <a:noFill/>
            </p:spPr>
            <p:txBody>
              <a:bodyPr wrap="square" lIns="45720" rIns="45720" rtlCol="0">
                <a:noAutofit/>
              </a:bodyPr>
              <a:lstStyle/>
              <a:p>
                <a:pPr marL="0" marR="0" lvl="0" indent="0" algn="ctr" defTabSz="141299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chemeClr val="tx1">
                        <a:lumMod val="95000"/>
                        <a:lumOff val="5000"/>
                      </a:schemeClr>
                    </a:solidFill>
                    <a:effectLst/>
                    <a:uLnTx/>
                    <a:uFillTx/>
                  </a:rPr>
                  <a:t>Y5</a:t>
                </a:r>
                <a:endParaRPr kumimoji="0" lang="en-US" sz="1600" b="0" i="0" u="none" strike="noStrike" kern="0" cap="none" spc="0" normalizeH="0" baseline="0" noProof="0" dirty="0">
                  <a:ln>
                    <a:noFill/>
                  </a:ln>
                  <a:solidFill>
                    <a:schemeClr val="tx1">
                      <a:lumMod val="95000"/>
                      <a:lumOff val="5000"/>
                    </a:schemeClr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4" name="TextBox 33"/>
              <p:cNvSpPr txBox="1"/>
              <p:nvPr/>
            </p:nvSpPr>
            <p:spPr>
              <a:xfrm>
                <a:off x="6562949" y="1740728"/>
                <a:ext cx="850341" cy="177959"/>
              </a:xfrm>
              <a:prstGeom prst="rect">
                <a:avLst/>
              </a:prstGeom>
              <a:noFill/>
            </p:spPr>
            <p:txBody>
              <a:bodyPr wrap="square" lIns="45720" rIns="45720" rtlCol="0">
                <a:noAutofit/>
              </a:bodyPr>
              <a:lstStyle/>
              <a:p>
                <a:pPr marL="0" marR="0" lvl="0" indent="0" algn="ctr" defTabSz="141299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chemeClr val="tx1">
                        <a:lumMod val="95000"/>
                        <a:lumOff val="5000"/>
                      </a:schemeClr>
                    </a:solidFill>
                    <a:effectLst/>
                    <a:uLnTx/>
                    <a:uFillTx/>
                  </a:rPr>
                  <a:t>Y6</a:t>
                </a:r>
                <a:endParaRPr kumimoji="0" lang="en-US" sz="1600" b="0" i="0" u="none" strike="noStrike" kern="0" cap="none" spc="0" normalizeH="0" baseline="0" noProof="0" dirty="0">
                  <a:ln>
                    <a:noFill/>
                  </a:ln>
                  <a:solidFill>
                    <a:schemeClr val="tx1">
                      <a:lumMod val="95000"/>
                      <a:lumOff val="5000"/>
                    </a:schemeClr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6" name="Rectangle 57"/>
              <p:cNvSpPr>
                <a:spLocks noChangeArrowheads="1"/>
              </p:cNvSpPr>
              <p:nvPr/>
            </p:nvSpPr>
            <p:spPr bwMode="auto">
              <a:xfrm>
                <a:off x="7228775" y="2183563"/>
                <a:ext cx="381959" cy="188542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no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4572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9144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371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18288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2860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7432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2004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657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ctr" defTabSz="1462824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en-US" sz="1600" kern="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/>
                  </a:rPr>
                  <a:t>72</a:t>
                </a:r>
                <a:endParaRPr kumimoji="0" lang="en-US" altLang="en-US" sz="1600" b="0" i="0" u="none" strike="noStrike" kern="0" cap="none" spc="0" normalizeH="0" baseline="30000" noProof="0" dirty="0">
                  <a:ln>
                    <a:noFill/>
                  </a:ln>
                  <a:solidFill>
                    <a:schemeClr val="tx1">
                      <a:lumMod val="95000"/>
                      <a:lumOff val="5000"/>
                    </a:schemeClr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37" name="Rectangle 56"/>
              <p:cNvSpPr>
                <a:spLocks noChangeArrowheads="1"/>
              </p:cNvSpPr>
              <p:nvPr/>
            </p:nvSpPr>
            <p:spPr bwMode="auto">
              <a:xfrm>
                <a:off x="3740332" y="2183665"/>
                <a:ext cx="381959" cy="188542"/>
              </a:xfrm>
              <a:prstGeom prst="rect">
                <a:avLst/>
              </a:prstGeom>
              <a:solidFill>
                <a:sysClr val="window" lastClr="FFFFFF"/>
              </a:solidFill>
              <a:ln>
                <a:noFill/>
              </a:ln>
              <a:extLst/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no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4572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9144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371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18288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2860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7432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2004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657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ctr" defTabSz="1462824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600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tx1">
                        <a:lumMod val="95000"/>
                        <a:lumOff val="5000"/>
                      </a:schemeClr>
                    </a:solidFill>
                    <a:effectLst/>
                    <a:uLnTx/>
                    <a:uFillTx/>
                    <a:latin typeface="Arial"/>
                    <a:cs typeface="Arial" pitchFamily="34" charset="0"/>
                  </a:rPr>
                  <a:t>24</a:t>
                </a:r>
              </a:p>
            </p:txBody>
          </p:sp>
          <p:cxnSp>
            <p:nvCxnSpPr>
              <p:cNvPr id="38" name="Straight Connector 37"/>
              <p:cNvCxnSpPr/>
              <p:nvPr/>
            </p:nvCxnSpPr>
            <p:spPr>
              <a:xfrm>
                <a:off x="3925661" y="1929654"/>
                <a:ext cx="0" cy="236998"/>
              </a:xfrm>
              <a:prstGeom prst="line">
                <a:avLst/>
              </a:prstGeom>
              <a:noFill/>
              <a:ln w="6350" cap="flat" cmpd="sng" algn="ctr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effectLst/>
            </p:spPr>
          </p:cxnSp>
          <p:sp>
            <p:nvSpPr>
              <p:cNvPr id="39" name="TextBox 38"/>
              <p:cNvSpPr txBox="1"/>
              <p:nvPr/>
            </p:nvSpPr>
            <p:spPr>
              <a:xfrm>
                <a:off x="235732" y="2171549"/>
                <a:ext cx="1747046" cy="20348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marL="0" marR="0" lvl="0" indent="0" algn="r" defTabSz="141299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1" u="none" strike="noStrike" kern="0" cap="none" spc="0" normalizeH="0" baseline="0" noProof="0" smtClean="0">
                    <a:ln>
                      <a:noFill/>
                    </a:ln>
                    <a:solidFill>
                      <a:schemeClr val="tx1">
                        <a:lumMod val="95000"/>
                        <a:lumOff val="5000"/>
                      </a:schemeClr>
                    </a:solidFill>
                    <a:effectLst/>
                    <a:uLnTx/>
                    <a:uFillTx/>
                  </a:rPr>
                  <a:t>Month</a:t>
                </a:r>
                <a:endParaRPr kumimoji="0" lang="en-US" sz="1600" b="1" i="1" u="none" strike="noStrike" kern="0" cap="none" spc="0" normalizeH="0" baseline="0" noProof="0" dirty="0">
                  <a:ln>
                    <a:noFill/>
                  </a:ln>
                  <a:solidFill>
                    <a:schemeClr val="tx1">
                      <a:lumMod val="95000"/>
                      <a:lumOff val="5000"/>
                    </a:schemeClr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4" name="Rectangle 38"/>
              <p:cNvSpPr>
                <a:spLocks noChangeArrowheads="1"/>
              </p:cNvSpPr>
              <p:nvPr/>
            </p:nvSpPr>
            <p:spPr bwMode="auto">
              <a:xfrm>
                <a:off x="3635735" y="3450782"/>
                <a:ext cx="625974" cy="2034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4572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9144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371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18288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2860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7432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2004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657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ctr" defTabSz="1462824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600" b="0" i="0" u="none" strike="noStrike" kern="0" cap="none" spc="0" normalizeH="0" baseline="0" noProof="0" smtClean="0">
                    <a:ln>
                      <a:noFill/>
                    </a:ln>
                    <a:solidFill>
                      <a:schemeClr val="tx1">
                        <a:lumMod val="95000"/>
                        <a:lumOff val="5000"/>
                      </a:schemeClr>
                    </a:solidFill>
                    <a:effectLst/>
                    <a:uLnTx/>
                    <a:uFillTx/>
                    <a:latin typeface="Arial"/>
                  </a:rPr>
                  <a:t>n=393</a:t>
                </a:r>
                <a:r>
                  <a:rPr kumimoji="0" lang="en-US" altLang="en-US" sz="1600" b="0" i="0" u="none" strike="noStrike" kern="0" cap="none" spc="0" normalizeH="0" baseline="30000" noProof="0" smtClean="0">
                    <a:ln>
                      <a:noFill/>
                    </a:ln>
                    <a:solidFill>
                      <a:schemeClr val="tx1">
                        <a:lumMod val="95000"/>
                        <a:lumOff val="5000"/>
                      </a:schemeClr>
                    </a:solidFill>
                    <a:effectLst/>
                    <a:uLnTx/>
                    <a:uFillTx/>
                    <a:latin typeface="Arial"/>
                  </a:rPr>
                  <a:t>b</a:t>
                </a:r>
                <a:endParaRPr kumimoji="0" lang="en-US" altLang="en-US" sz="1600" b="0" i="0" u="none" strike="noStrike" kern="0" cap="none" spc="0" normalizeH="0" baseline="30000" noProof="0" dirty="0">
                  <a:ln>
                    <a:noFill/>
                  </a:ln>
                  <a:solidFill>
                    <a:schemeClr val="tx1">
                      <a:lumMod val="95000"/>
                      <a:lumOff val="5000"/>
                    </a:schemeClr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45" name="Rectangle 39"/>
              <p:cNvSpPr>
                <a:spLocks noChangeArrowheads="1"/>
              </p:cNvSpPr>
              <p:nvPr/>
            </p:nvSpPr>
            <p:spPr bwMode="auto">
              <a:xfrm>
                <a:off x="3948723" y="1536391"/>
                <a:ext cx="3472404" cy="227486"/>
              </a:xfrm>
              <a:prstGeom prst="rect">
                <a:avLst/>
              </a:prstGeom>
              <a:solidFill>
                <a:srgbClr val="439539">
                  <a:alpha val="30196"/>
                </a:srgbClr>
              </a:solidFill>
              <a:ln>
                <a:noFill/>
              </a:ln>
              <a:extLst/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  <a:no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4572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9144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371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18288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2860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7432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2004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657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ctr" defTabSz="1462824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927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600" b="1" i="0" u="none" strike="noStrike" kern="0" cap="none" spc="0" normalizeH="0" baseline="0" noProof="0" smtClean="0">
                    <a:ln>
                      <a:noFill/>
                    </a:ln>
                    <a:solidFill>
                      <a:schemeClr val="tx1">
                        <a:lumMod val="95000"/>
                        <a:lumOff val="5000"/>
                      </a:schemeClr>
                    </a:solidFill>
                    <a:effectLst/>
                    <a:uLnTx/>
                    <a:uFillTx/>
                    <a:latin typeface="Arial"/>
                    <a:cs typeface="Arial" pitchFamily="34" charset="0"/>
                  </a:rPr>
                  <a:t>CARE-MS Extension </a:t>
                </a:r>
                <a:r>
                  <a:rPr kumimoji="0" lang="en-US" altLang="en-US" sz="16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chemeClr val="tx1">
                        <a:lumMod val="95000"/>
                        <a:lumOff val="5000"/>
                      </a:schemeClr>
                    </a:solidFill>
                    <a:effectLst/>
                    <a:uLnTx/>
                    <a:uFillTx/>
                    <a:latin typeface="Arial"/>
                    <a:cs typeface="Arial" pitchFamily="34" charset="0"/>
                  </a:rPr>
                  <a:t>Study</a:t>
                </a:r>
                <a:endParaRPr kumimoji="0" lang="en-US" altLang="en-US" sz="1600" b="1" i="0" u="none" strike="noStrike" kern="0" cap="none" spc="0" normalizeH="0" baseline="30000" noProof="0" dirty="0">
                  <a:ln>
                    <a:noFill/>
                  </a:ln>
                  <a:solidFill>
                    <a:schemeClr val="tx1">
                      <a:lumMod val="95000"/>
                      <a:lumOff val="5000"/>
                    </a:schemeClr>
                  </a:solidFill>
                  <a:effectLst/>
                  <a:uLnTx/>
                  <a:uFillTx/>
                  <a:latin typeface="Arial"/>
                  <a:cs typeface="Arial" pitchFamily="34" charset="0"/>
                </a:endParaRPr>
              </a:p>
            </p:txBody>
          </p:sp>
          <p:cxnSp>
            <p:nvCxnSpPr>
              <p:cNvPr id="48" name="Straight Arrow Connector 47"/>
              <p:cNvCxnSpPr/>
              <p:nvPr/>
            </p:nvCxnSpPr>
            <p:spPr>
              <a:xfrm flipH="1" flipV="1">
                <a:off x="3943616" y="3191466"/>
                <a:ext cx="5107" cy="224170"/>
              </a:xfrm>
              <a:prstGeom prst="straightConnector1">
                <a:avLst/>
              </a:prstGeom>
              <a:noFill/>
              <a:ln w="19050" cap="flat" cmpd="sng" algn="ctr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  <a:tailEnd type="triangle" w="lg" len="lg"/>
              </a:ln>
              <a:effectLst/>
            </p:spPr>
          </p:cxnSp>
          <p:sp>
            <p:nvSpPr>
              <p:cNvPr id="61" name="Rectangle 38"/>
              <p:cNvSpPr>
                <a:spLocks noChangeArrowheads="1"/>
              </p:cNvSpPr>
              <p:nvPr/>
            </p:nvSpPr>
            <p:spPr bwMode="auto">
              <a:xfrm>
                <a:off x="6903824" y="3434023"/>
                <a:ext cx="875689" cy="4069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4572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9144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371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18288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2860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7432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2004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657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0" algn="ctr" defTabSz="1462824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600" b="0" i="0" u="none" strike="noStrike" kern="0" cap="none" spc="0" normalizeH="0" noProof="0" smtClean="0">
                    <a:ln>
                      <a:noFill/>
                    </a:ln>
                    <a:solidFill>
                      <a:schemeClr val="tx1">
                        <a:lumMod val="95000"/>
                        <a:lumOff val="5000"/>
                      </a:schemeClr>
                    </a:solidFill>
                    <a:effectLst/>
                    <a:uLnTx/>
                    <a:uFillTx/>
                    <a:latin typeface="Arial"/>
                  </a:rPr>
                  <a:t>Completed</a:t>
                </a:r>
                <a:r>
                  <a:rPr kumimoji="0" lang="en-US" altLang="en-US" sz="1600" b="0" i="0" u="none" strike="noStrike" kern="0" cap="none" spc="0" normalizeH="0" baseline="30000" noProof="0" smtClean="0">
                    <a:ln>
                      <a:noFill/>
                    </a:ln>
                    <a:solidFill>
                      <a:schemeClr val="tx1">
                        <a:lumMod val="95000"/>
                        <a:lumOff val="5000"/>
                      </a:schemeClr>
                    </a:solidFill>
                    <a:effectLst/>
                    <a:uLnTx/>
                    <a:uFillTx/>
                    <a:latin typeface="Arial"/>
                  </a:rPr>
                  <a:t>c</a:t>
                </a:r>
                <a:r>
                  <a:rPr kumimoji="0" lang="en-US" altLang="en-US" sz="1600" b="0" i="0" u="none" strike="noStrike" kern="0" cap="none" spc="0" normalizeH="0" noProof="0" smtClean="0">
                    <a:ln>
                      <a:noFill/>
                    </a:ln>
                    <a:solidFill>
                      <a:schemeClr val="tx1">
                        <a:lumMod val="95000"/>
                        <a:lumOff val="5000"/>
                      </a:schemeClr>
                    </a:solidFill>
                    <a:effectLst/>
                    <a:uLnTx/>
                    <a:uFillTx/>
                    <a:latin typeface="Arial"/>
                  </a:rPr>
                  <a:t/>
                </a:r>
                <a:br>
                  <a:rPr kumimoji="0" lang="en-US" altLang="en-US" sz="1600" b="0" i="0" u="none" strike="noStrike" kern="0" cap="none" spc="0" normalizeH="0" noProof="0" smtClean="0">
                    <a:ln>
                      <a:noFill/>
                    </a:ln>
                    <a:solidFill>
                      <a:schemeClr val="tx1">
                        <a:lumMod val="95000"/>
                        <a:lumOff val="5000"/>
                      </a:schemeClr>
                    </a:solidFill>
                    <a:effectLst/>
                    <a:uLnTx/>
                    <a:uFillTx/>
                    <a:latin typeface="Arial"/>
                  </a:rPr>
                </a:br>
                <a:r>
                  <a:rPr kumimoji="0" lang="en-US" altLang="en-US" sz="1600" b="0" i="0" u="none" strike="noStrike" kern="0" cap="none" spc="0" normalizeH="0" baseline="0" noProof="0" smtClean="0">
                    <a:ln>
                      <a:noFill/>
                    </a:ln>
                    <a:solidFill>
                      <a:schemeClr val="tx1">
                        <a:lumMod val="95000"/>
                        <a:lumOff val="5000"/>
                      </a:schemeClr>
                    </a:solidFill>
                    <a:effectLst/>
                    <a:uLnTx/>
                    <a:uFillTx/>
                    <a:latin typeface="Arial"/>
                  </a:rPr>
                  <a:t>n=338</a:t>
                </a:r>
                <a:endParaRPr kumimoji="0" lang="en-US" altLang="en-US" sz="1600" b="0" i="0" u="none" strike="noStrike" kern="0" cap="none" spc="0" normalizeH="0" baseline="30000" noProof="0" dirty="0">
                  <a:ln>
                    <a:noFill/>
                  </a:ln>
                  <a:solidFill>
                    <a:schemeClr val="tx1">
                      <a:lumMod val="95000"/>
                      <a:lumOff val="5000"/>
                    </a:schemeClr>
                  </a:solidFill>
                  <a:effectLst/>
                  <a:uLnTx/>
                  <a:uFillTx/>
                  <a:latin typeface="Arial"/>
                </a:endParaRPr>
              </a:p>
            </p:txBody>
          </p:sp>
        </p:grpSp>
        <p:sp>
          <p:nvSpPr>
            <p:cNvPr id="64" name="TextBox 63"/>
            <p:cNvSpPr txBox="1"/>
            <p:nvPr/>
          </p:nvSpPr>
          <p:spPr>
            <a:xfrm>
              <a:off x="3671606" y="1278379"/>
              <a:ext cx="2640564" cy="2797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Study Duration</a:t>
              </a:r>
              <a:r>
                <a:rPr lang="en-US" sz="1600" baseline="3000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1,2</a:t>
              </a:r>
              <a:endParaRPr lang="en-US" sz="160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</p:grpSp>
      <p:sp>
        <p:nvSpPr>
          <p:cNvPr id="65" name="Rounded Rectangle 64"/>
          <p:cNvSpPr/>
          <p:nvPr/>
        </p:nvSpPr>
        <p:spPr>
          <a:xfrm>
            <a:off x="720797" y="4585277"/>
            <a:ext cx="8136124" cy="1191335"/>
          </a:xfrm>
          <a:prstGeom prst="roundRect">
            <a:avLst/>
          </a:prstGeom>
          <a:solidFill>
            <a:srgbClr val="0076C0">
              <a:alpha val="20000"/>
            </a:srgbClr>
          </a:solidFill>
          <a:ln>
            <a:solidFill>
              <a:srgbClr val="0076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2880" indent="-182880">
              <a:spcBef>
                <a:spcPts val="0"/>
              </a:spcBef>
              <a:spcAft>
                <a:spcPts val="300"/>
              </a:spcAft>
              <a:buClr>
                <a:srgbClr val="0076C0"/>
              </a:buClr>
              <a:buFont typeface="Arial" panose="020B0604020202020204" pitchFamily="34" charset="0"/>
              <a:buChar char="•"/>
            </a:pPr>
            <a:r>
              <a:rPr lang="en-US" smtClean="0">
                <a:solidFill>
                  <a:schemeClr val="tx1"/>
                </a:solidFill>
              </a:rPr>
              <a:t>78</a:t>
            </a:r>
            <a:r>
              <a:rPr lang="en-US">
                <a:solidFill>
                  <a:schemeClr val="tx1"/>
                </a:solidFill>
              </a:rPr>
              <a:t>% of patients remained in the study from core study baseline through Year 6</a:t>
            </a:r>
          </a:p>
          <a:p>
            <a:pPr marL="182880" indent="-182880">
              <a:spcBef>
                <a:spcPts val="0"/>
              </a:spcBef>
              <a:spcAft>
                <a:spcPts val="300"/>
              </a:spcAft>
              <a:buClr>
                <a:srgbClr val="0076C0"/>
              </a:buClr>
              <a:buFont typeface="Arial" panose="020B0604020202020204" pitchFamily="34" charset="0"/>
              <a:buChar char="•"/>
            </a:pPr>
            <a:r>
              <a:rPr lang="en-US">
                <a:solidFill>
                  <a:schemeClr val="tx1"/>
                </a:solidFill>
              </a:rPr>
              <a:t>50% of patients received </a:t>
            </a:r>
            <a:r>
              <a:rPr lang="en-US" smtClean="0">
                <a:solidFill>
                  <a:schemeClr val="tx1"/>
                </a:solidFill>
              </a:rPr>
              <a:t>no additional alemtuzumab courses and no other DMTs in the extension through Year 6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68" name="Content Placeholder 4"/>
          <p:cNvSpPr>
            <a:spLocks noGrp="1"/>
          </p:cNvSpPr>
          <p:nvPr>
            <p:ph sz="quarter" idx="10"/>
          </p:nvPr>
        </p:nvSpPr>
        <p:spPr>
          <a:xfrm>
            <a:off x="300038" y="6178112"/>
            <a:ext cx="8714753" cy="679569"/>
          </a:xfrm>
        </p:spPr>
        <p:txBody>
          <a:bodyPr/>
          <a:lstStyle/>
          <a:p>
            <a:r>
              <a:rPr lang="en-US" sz="1100"/>
              <a:t>DMT=disease-modifying </a:t>
            </a:r>
            <a:r>
              <a:rPr lang="en-US" sz="1100" smtClean="0"/>
              <a:t>therapy; </a:t>
            </a:r>
            <a:r>
              <a:rPr lang="en-US" sz="1100" baseline="30000" smtClean="0"/>
              <a:t>a</a:t>
            </a:r>
            <a:r>
              <a:rPr lang="en-US" sz="1100" smtClean="0"/>
              <a:t>As-treated population;</a:t>
            </a:r>
            <a:r>
              <a:rPr lang="en-US" altLang="en-US" sz="1100" baseline="30000" smtClean="0"/>
              <a:t> b</a:t>
            </a:r>
            <a:r>
              <a:rPr lang="en-US" altLang="en-US" sz="1100" smtClean="0"/>
              <a:t>Criteria </a:t>
            </a:r>
            <a:r>
              <a:rPr lang="en-US" altLang="en-US" sz="1100"/>
              <a:t>for treatment with additional alemtuzumab courses</a:t>
            </a:r>
            <a:r>
              <a:rPr lang="en-US" altLang="en-US" sz="1100" smtClean="0"/>
              <a:t>: </a:t>
            </a:r>
            <a:r>
              <a:rPr lang="en-US" sz="1100" smtClean="0"/>
              <a:t>≥</a:t>
            </a:r>
            <a:r>
              <a:rPr lang="en-US" sz="1100"/>
              <a:t>1 protocol-defined relapse, or ≥2 new/enlarging T2 hyperintense and/or new Gd-enhancing T1 lesions; other DMT permitted per investigator </a:t>
            </a:r>
            <a:r>
              <a:rPr lang="en-US" sz="1100" smtClean="0"/>
              <a:t>discretion; </a:t>
            </a:r>
            <a:r>
              <a:rPr lang="en-US" sz="1100" baseline="30000" smtClean="0"/>
              <a:t>c</a:t>
            </a:r>
            <a:r>
              <a:rPr lang="en-US" sz="1100" smtClean="0"/>
              <a:t>Data cutoff date: September 15, 2015</a:t>
            </a:r>
          </a:p>
          <a:p>
            <a:r>
              <a:rPr lang="en-US" sz="1100" smtClean="0"/>
              <a:t>1. </a:t>
            </a:r>
            <a:r>
              <a:rPr lang="en-US" sz="1100"/>
              <a:t>Coles AJ et al. </a:t>
            </a:r>
            <a:r>
              <a:rPr lang="en-US" sz="1100" i="1"/>
              <a:t>Lancet</a:t>
            </a:r>
            <a:r>
              <a:rPr lang="en-US" sz="1100"/>
              <a:t> </a:t>
            </a:r>
            <a:r>
              <a:rPr lang="en-US" sz="1100" smtClean="0"/>
              <a:t>2012;380:1829-39; 2. Fox </a:t>
            </a:r>
            <a:r>
              <a:rPr lang="en-US" sz="1100"/>
              <a:t>EJ et al. </a:t>
            </a:r>
            <a:r>
              <a:rPr lang="nl-NL" sz="1100" i="1"/>
              <a:t>Mult Scler </a:t>
            </a:r>
            <a:r>
              <a:rPr lang="nl-NL" sz="1100"/>
              <a:t>2016;22 (Suppl 3):1-917, </a:t>
            </a:r>
            <a:r>
              <a:rPr lang="nl-NL" sz="1100" smtClean="0"/>
              <a:t>P1160</a:t>
            </a:r>
            <a:endParaRPr lang="en-US" sz="1100"/>
          </a:p>
        </p:txBody>
      </p:sp>
      <p:cxnSp>
        <p:nvCxnSpPr>
          <p:cNvPr id="56" name="Straight Arrow Connector 55"/>
          <p:cNvCxnSpPr/>
          <p:nvPr/>
        </p:nvCxnSpPr>
        <p:spPr>
          <a:xfrm flipH="1" flipV="1">
            <a:off x="8627239" y="3454364"/>
            <a:ext cx="4642" cy="271246"/>
          </a:xfrm>
          <a:prstGeom prst="straightConnector1">
            <a:avLst/>
          </a:prstGeom>
          <a:noFill/>
          <a:ln w="19050" cap="flat" cmpd="sng" algn="ctr">
            <a:solidFill>
              <a:schemeClr val="tx1">
                <a:lumMod val="95000"/>
                <a:lumOff val="5000"/>
              </a:schemeClr>
            </a:solidFill>
            <a:prstDash val="solid"/>
            <a:tailEnd type="triangle" w="lg" len="lg"/>
          </a:ln>
          <a:effectLst/>
        </p:spPr>
      </p:cxnSp>
    </p:spTree>
    <p:extLst>
      <p:ext uri="{BB962C8B-B14F-4D97-AF65-F5344CB8AC3E}">
        <p14:creationId xmlns:p14="http://schemas.microsoft.com/office/powerpoint/2010/main" val="4138322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smtClean="0"/>
              <a:t>Analysis of EDSS and FS Scores</a:t>
            </a:r>
            <a:endParaRPr lang="en-US" sz="20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551" y="1217490"/>
            <a:ext cx="8530536" cy="4500420"/>
          </a:xfrm>
        </p:spPr>
        <p:txBody>
          <a:bodyPr>
            <a:no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smtClean="0"/>
              <a:t>Changes in EDSS and FS scores were analyzed in two different cohorts:</a:t>
            </a:r>
          </a:p>
          <a:p>
            <a:pPr>
              <a:spcAft>
                <a:spcPts val="600"/>
              </a:spcAft>
            </a:pPr>
            <a:r>
              <a:rPr lang="en-US" b="1" smtClean="0"/>
              <a:t>Overall population</a:t>
            </a:r>
          </a:p>
          <a:p>
            <a:pPr lvl="1">
              <a:spcAft>
                <a:spcPts val="600"/>
              </a:spcAft>
            </a:pPr>
            <a:r>
              <a:rPr lang="en-US" smtClean="0"/>
              <a:t>Improvement: ≥</a:t>
            </a:r>
            <a:r>
              <a:rPr lang="en-US"/>
              <a:t>1.0-point </a:t>
            </a:r>
            <a:r>
              <a:rPr lang="en-US" smtClean="0"/>
              <a:t>decrease from core study baseline</a:t>
            </a:r>
          </a:p>
          <a:p>
            <a:pPr lvl="1">
              <a:spcAft>
                <a:spcPts val="600"/>
              </a:spcAft>
            </a:pPr>
            <a:r>
              <a:rPr lang="en-US" smtClean="0"/>
              <a:t>Stability:</a:t>
            </a:r>
          </a:p>
          <a:p>
            <a:pPr lvl="2">
              <a:spcAft>
                <a:spcPts val="600"/>
              </a:spcAft>
            </a:pPr>
            <a:r>
              <a:rPr lang="en-US" sz="1800" smtClean="0"/>
              <a:t>EDSS: ≤</a:t>
            </a:r>
            <a:r>
              <a:rPr lang="en-US" sz="1800"/>
              <a:t>0.5-point change from core study baseline in either </a:t>
            </a:r>
            <a:r>
              <a:rPr lang="en-US" sz="1800" smtClean="0"/>
              <a:t>direction</a:t>
            </a:r>
          </a:p>
          <a:p>
            <a:pPr lvl="2">
              <a:spcAft>
                <a:spcPts val="600"/>
              </a:spcAft>
            </a:pPr>
            <a:r>
              <a:rPr lang="en-US" sz="1800" smtClean="0"/>
              <a:t>FS: 0-point </a:t>
            </a:r>
            <a:r>
              <a:rPr lang="en-US" sz="1800"/>
              <a:t>change from core study </a:t>
            </a:r>
            <a:r>
              <a:rPr lang="en-US" sz="1800" smtClean="0"/>
              <a:t>baseline</a:t>
            </a:r>
          </a:p>
          <a:p>
            <a:pPr>
              <a:spcAft>
                <a:spcPts val="600"/>
              </a:spcAft>
            </a:pPr>
            <a:r>
              <a:rPr lang="en-US" b="1"/>
              <a:t>Patients with </a:t>
            </a:r>
            <a:r>
              <a:rPr lang="en-US" b="1" smtClean="0"/>
              <a:t>6-month confirmed </a:t>
            </a:r>
            <a:r>
              <a:rPr lang="en-US" b="1"/>
              <a:t>disability improvement (</a:t>
            </a:r>
            <a:r>
              <a:rPr lang="en-US" b="1" smtClean="0"/>
              <a:t>CDI)</a:t>
            </a:r>
            <a:r>
              <a:rPr lang="en-US" smtClean="0"/>
              <a:t> </a:t>
            </a:r>
            <a:r>
              <a:rPr lang="en-US"/>
              <a:t>defined </a:t>
            </a:r>
            <a:r>
              <a:rPr lang="en-US" smtClean="0"/>
              <a:t>as those achieving a </a:t>
            </a:r>
            <a:r>
              <a:rPr lang="en-US"/>
              <a:t>stringent criterion of ≥1.0-point EDSS decrease from </a:t>
            </a:r>
            <a:r>
              <a:rPr lang="en-US" smtClean="0"/>
              <a:t>core study baseline </a:t>
            </a:r>
            <a:r>
              <a:rPr lang="en-US"/>
              <a:t>confirmed over 6 </a:t>
            </a:r>
            <a:r>
              <a:rPr lang="en-US" smtClean="0"/>
              <a:t>months</a:t>
            </a:r>
          </a:p>
          <a:p>
            <a:pPr lvl="1">
              <a:spcAft>
                <a:spcPts val="600"/>
              </a:spcAft>
            </a:pPr>
            <a:r>
              <a:rPr lang="en-US" smtClean="0"/>
              <a:t>Assessed </a:t>
            </a:r>
            <a:r>
              <a:rPr lang="en-US"/>
              <a:t>in patients with an EDSS score of ≥2 at core study </a:t>
            </a:r>
            <a:r>
              <a:rPr lang="en-US" smtClean="0"/>
              <a:t>baseline</a:t>
            </a:r>
          </a:p>
          <a:p>
            <a:pPr lvl="1">
              <a:spcAft>
                <a:spcPts val="600"/>
              </a:spcAft>
            </a:pPr>
            <a:r>
              <a:rPr lang="en-US" smtClean="0"/>
              <a:t>FS </a:t>
            </a:r>
            <a:r>
              <a:rPr lang="en-US"/>
              <a:t>change was assessed from the score obtained just prior to CDI onset date (</a:t>
            </a:r>
            <a:r>
              <a:rPr lang="en-US" smtClean="0"/>
              <a:t>re-baseline)</a:t>
            </a:r>
          </a:p>
          <a:p>
            <a:pPr lvl="2">
              <a:spcAft>
                <a:spcPts val="600"/>
              </a:spcAft>
            </a:pPr>
            <a:r>
              <a:rPr lang="en-US" sz="1800" smtClean="0"/>
              <a:t>Improvement: </a:t>
            </a:r>
            <a:r>
              <a:rPr lang="en-US" sz="1800"/>
              <a:t>≥1.0-point </a:t>
            </a:r>
            <a:r>
              <a:rPr lang="en-US" sz="1800" smtClean="0"/>
              <a:t>decrease from re-baseline</a:t>
            </a:r>
          </a:p>
          <a:p>
            <a:pPr lvl="2">
              <a:spcAft>
                <a:spcPts val="600"/>
              </a:spcAft>
            </a:pPr>
            <a:r>
              <a:rPr lang="en-US" sz="1800" smtClean="0"/>
              <a:t>Stability: </a:t>
            </a:r>
            <a:r>
              <a:rPr lang="en-US" sz="1800"/>
              <a:t>0-point </a:t>
            </a:r>
            <a:r>
              <a:rPr lang="en-US" sz="1800" smtClean="0"/>
              <a:t>change from re-baseline</a:t>
            </a:r>
            <a:endParaRPr lang="en-US" sz="1800"/>
          </a:p>
        </p:txBody>
      </p:sp>
      <p:sp>
        <p:nvSpPr>
          <p:cNvPr id="8" name="TextBox 7"/>
          <p:cNvSpPr txBox="1"/>
          <p:nvPr/>
        </p:nvSpPr>
        <p:spPr>
          <a:xfrm>
            <a:off x="7423842" y="-15814"/>
            <a:ext cx="172015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914265"/>
            <a:r>
              <a:rPr lang="en-GB" sz="1000" smtClean="0"/>
              <a:t>CMSC 2018</a:t>
            </a:r>
            <a:endParaRPr lang="en-GB" sz="1000" dirty="0" smtClean="0"/>
          </a:p>
        </p:txBody>
      </p:sp>
    </p:spTree>
    <p:extLst>
      <p:ext uri="{BB962C8B-B14F-4D97-AF65-F5344CB8AC3E}">
        <p14:creationId xmlns:p14="http://schemas.microsoft.com/office/powerpoint/2010/main" val="1311580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1335537" y="1304596"/>
            <a:ext cx="6472928" cy="3927729"/>
            <a:chOff x="1335537" y="1317225"/>
            <a:chExt cx="6472928" cy="4320502"/>
          </a:xfrm>
        </p:grpSpPr>
        <p:grpSp>
          <p:nvGrpSpPr>
            <p:cNvPr id="8" name="Group 7"/>
            <p:cNvGrpSpPr/>
            <p:nvPr/>
          </p:nvGrpSpPr>
          <p:grpSpPr>
            <a:xfrm>
              <a:off x="1335537" y="1317225"/>
              <a:ext cx="6472928" cy="4320502"/>
              <a:chOff x="439315" y="1568201"/>
              <a:chExt cx="4019178" cy="2217101"/>
            </a:xfrm>
          </p:grpSpPr>
          <p:graphicFrame>
            <p:nvGraphicFramePr>
              <p:cNvPr id="9" name="Chart 14"/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903867309"/>
                  </p:ext>
                </p:extLst>
              </p:nvPr>
            </p:nvGraphicFramePr>
            <p:xfrm>
              <a:off x="439315" y="1568201"/>
              <a:ext cx="4019178" cy="2217101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3"/>
              </a:graphicData>
            </a:graphic>
          </p:graphicFrame>
          <p:grpSp>
            <p:nvGrpSpPr>
              <p:cNvPr id="10" name="Group 9"/>
              <p:cNvGrpSpPr/>
              <p:nvPr/>
            </p:nvGrpSpPr>
            <p:grpSpPr>
              <a:xfrm>
                <a:off x="1020321" y="1774886"/>
                <a:ext cx="2707491" cy="340825"/>
                <a:chOff x="1021907" y="1998637"/>
                <a:chExt cx="2707491" cy="340825"/>
              </a:xfrm>
            </p:grpSpPr>
            <p:sp>
              <p:nvSpPr>
                <p:cNvPr id="21" name="TextBox 20"/>
                <p:cNvSpPr txBox="1"/>
                <p:nvPr/>
              </p:nvSpPr>
              <p:spPr>
                <a:xfrm>
                  <a:off x="2887716" y="2130984"/>
                  <a:ext cx="273917" cy="208478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b="1" smtClean="0">
                      <a:solidFill>
                        <a:srgbClr val="000000"/>
                      </a:solidFill>
                    </a:rPr>
                    <a:t>76</a:t>
                  </a:r>
                  <a:endParaRPr lang="en-US" b="1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2" name="TextBox 21"/>
                <p:cNvSpPr txBox="1"/>
                <p:nvPr/>
              </p:nvSpPr>
              <p:spPr>
                <a:xfrm>
                  <a:off x="2320354" y="2120304"/>
                  <a:ext cx="273917" cy="208478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b="1" smtClean="0">
                      <a:solidFill>
                        <a:srgbClr val="000000"/>
                      </a:solidFill>
                    </a:rPr>
                    <a:t>77</a:t>
                  </a:r>
                  <a:endParaRPr lang="en-US" b="1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3" name="TextBox 22"/>
                <p:cNvSpPr txBox="1"/>
                <p:nvPr/>
              </p:nvSpPr>
              <p:spPr>
                <a:xfrm>
                  <a:off x="1737503" y="2077738"/>
                  <a:ext cx="273917" cy="208478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b="1" smtClean="0">
                      <a:solidFill>
                        <a:srgbClr val="000000"/>
                      </a:solidFill>
                    </a:rPr>
                    <a:t>80</a:t>
                  </a:r>
                  <a:endParaRPr lang="en-US" b="1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4" name="TextBox 23"/>
                <p:cNvSpPr txBox="1"/>
                <p:nvPr/>
              </p:nvSpPr>
              <p:spPr>
                <a:xfrm>
                  <a:off x="1021907" y="1998637"/>
                  <a:ext cx="569003" cy="20847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b="1" smtClean="0">
                      <a:solidFill>
                        <a:srgbClr val="000000"/>
                      </a:solidFill>
                    </a:rPr>
                    <a:t>85</a:t>
                  </a:r>
                  <a:endParaRPr lang="en-US" b="1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5" name="TextBox 24"/>
                <p:cNvSpPr txBox="1"/>
                <p:nvPr/>
              </p:nvSpPr>
              <p:spPr>
                <a:xfrm>
                  <a:off x="3455481" y="2122129"/>
                  <a:ext cx="273917" cy="208478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b="1" smtClean="0">
                      <a:solidFill>
                        <a:srgbClr val="000000"/>
                      </a:solidFill>
                    </a:rPr>
                    <a:t>77</a:t>
                  </a:r>
                  <a:endParaRPr lang="en-US" b="1" dirty="0">
                    <a:solidFill>
                      <a:srgbClr val="000000"/>
                    </a:solidFill>
                  </a:endParaRPr>
                </a:p>
              </p:txBody>
            </p:sp>
          </p:grpSp>
          <p:sp>
            <p:nvSpPr>
              <p:cNvPr id="11" name="TextBox 10"/>
              <p:cNvSpPr txBox="1"/>
              <p:nvPr/>
            </p:nvSpPr>
            <p:spPr>
              <a:xfrm>
                <a:off x="992614" y="2085717"/>
                <a:ext cx="569003" cy="2084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mtClean="0">
                    <a:solidFill>
                      <a:schemeClr val="bg1"/>
                    </a:solidFill>
                  </a:rPr>
                  <a:t>29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992614" y="2748151"/>
                <a:ext cx="569003" cy="2084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mtClean="0"/>
                  <a:t>56</a:t>
                </a:r>
                <a:endParaRPr lang="en-US" dirty="0"/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1588374" y="2149393"/>
                <a:ext cx="569003" cy="2084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mtClean="0">
                    <a:solidFill>
                      <a:schemeClr val="bg1"/>
                    </a:solidFill>
                  </a:rPr>
                  <a:t>25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1598432" y="2791574"/>
                <a:ext cx="569003" cy="2084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mtClean="0"/>
                  <a:t>55</a:t>
                </a:r>
                <a:endParaRPr lang="en-US" dirty="0"/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2172654" y="2196992"/>
                <a:ext cx="569003" cy="2084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mtClean="0">
                    <a:solidFill>
                      <a:schemeClr val="bg1"/>
                    </a:solidFill>
                  </a:rPr>
                  <a:t>24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2167704" y="2820905"/>
                <a:ext cx="569003" cy="2084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mtClean="0"/>
                  <a:t>53</a:t>
                </a:r>
                <a:endParaRPr lang="en-US" dirty="0"/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2736707" y="2206352"/>
                <a:ext cx="569003" cy="2084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mtClean="0">
                    <a:solidFill>
                      <a:schemeClr val="bg1"/>
                    </a:solidFill>
                  </a:rPr>
                  <a:t>25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2750408" y="2838371"/>
                <a:ext cx="569003" cy="2084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mtClean="0"/>
                  <a:t>51</a:t>
                </a:r>
                <a:endParaRPr lang="en-US" dirty="0"/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3319411" y="2206352"/>
                <a:ext cx="569003" cy="2084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mtClean="0">
                    <a:solidFill>
                      <a:schemeClr val="bg1"/>
                    </a:solidFill>
                  </a:rPr>
                  <a:t>24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3333112" y="2807452"/>
                <a:ext cx="569003" cy="2084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mtClean="0"/>
                  <a:t>53</a:t>
                </a:r>
                <a:endParaRPr lang="en-US" dirty="0"/>
              </a:p>
            </p:txBody>
          </p:sp>
        </p:grpSp>
        <p:cxnSp>
          <p:nvCxnSpPr>
            <p:cNvPr id="43" name="Straight Connector 42"/>
            <p:cNvCxnSpPr/>
            <p:nvPr/>
          </p:nvCxnSpPr>
          <p:spPr>
            <a:xfrm>
              <a:off x="3169475" y="1806896"/>
              <a:ext cx="0" cy="3200399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00037" y="1"/>
            <a:ext cx="8238481" cy="914399"/>
          </a:xfrm>
        </p:spPr>
        <p:txBody>
          <a:bodyPr>
            <a:normAutofit/>
          </a:bodyPr>
          <a:lstStyle/>
          <a:p>
            <a:r>
              <a:rPr lang="en-US" sz="2000" smtClean="0"/>
              <a:t>Overall Population Over 6 Years: Improvements in EDSS Scores </a:t>
            </a:r>
            <a:r>
              <a:rPr lang="en-US" sz="2000"/>
              <a:t>Occurred in 24%–29% of </a:t>
            </a:r>
            <a:r>
              <a:rPr lang="en-US" sz="2000" smtClean="0"/>
              <a:t>Patients</a:t>
            </a:r>
            <a:endParaRPr lang="en-US" sz="2000"/>
          </a:p>
        </p:txBody>
      </p:sp>
      <p:sp>
        <p:nvSpPr>
          <p:cNvPr id="37" name="Content Placeholder 36"/>
          <p:cNvSpPr>
            <a:spLocks noGrp="1"/>
          </p:cNvSpPr>
          <p:nvPr>
            <p:ph sz="quarter" idx="10"/>
          </p:nvPr>
        </p:nvSpPr>
        <p:spPr>
          <a:xfrm>
            <a:off x="287475" y="6387487"/>
            <a:ext cx="8251043" cy="436596"/>
          </a:xfrm>
        </p:spPr>
        <p:txBody>
          <a:bodyPr/>
          <a:lstStyle/>
          <a:p>
            <a:endParaRPr lang="en-US" sz="1200"/>
          </a:p>
          <a:p>
            <a:r>
              <a:rPr lang="en-US" sz="1200"/>
              <a:t> </a:t>
            </a:r>
          </a:p>
          <a:p>
            <a:r>
              <a:rPr lang="en-US" sz="1200" smtClean="0"/>
              <a:t>Overall population N=435; EDSS change </a:t>
            </a:r>
            <a:r>
              <a:rPr lang="en-US" sz="1200"/>
              <a:t>from core study baseline was categorized as improved (≥1.0-point decrease) or stable (≤0.5-point change in either </a:t>
            </a:r>
            <a:r>
              <a:rPr lang="en-US" sz="1200" smtClean="0"/>
              <a:t>direction); Sum of percentages may differ due to rounding</a:t>
            </a:r>
            <a:endParaRPr lang="en-US" sz="1200"/>
          </a:p>
        </p:txBody>
      </p:sp>
      <p:grpSp>
        <p:nvGrpSpPr>
          <p:cNvPr id="34" name="Group 33"/>
          <p:cNvGrpSpPr/>
          <p:nvPr/>
        </p:nvGrpSpPr>
        <p:grpSpPr>
          <a:xfrm>
            <a:off x="1735705" y="5094488"/>
            <a:ext cx="5045290" cy="378783"/>
            <a:chOff x="1745444" y="5719358"/>
            <a:chExt cx="5045290" cy="378783"/>
          </a:xfrm>
        </p:grpSpPr>
        <p:sp>
          <p:nvSpPr>
            <p:cNvPr id="28" name="TextBox 27"/>
            <p:cNvSpPr txBox="1"/>
            <p:nvPr/>
          </p:nvSpPr>
          <p:spPr>
            <a:xfrm>
              <a:off x="1745444" y="5719358"/>
              <a:ext cx="186039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i="1" smtClean="0"/>
                <a:t>Core Study</a:t>
              </a:r>
              <a:endParaRPr lang="en-US" b="1" i="1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4011445" y="5728809"/>
              <a:ext cx="21354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i="1" smtClean="0"/>
                <a:t>Extension Study</a:t>
              </a:r>
              <a:endParaRPr lang="en-US" b="1" i="1"/>
            </a:p>
          </p:txBody>
        </p:sp>
        <p:cxnSp>
          <p:nvCxnSpPr>
            <p:cNvPr id="31" name="Straight Connector 30"/>
            <p:cNvCxnSpPr/>
            <p:nvPr/>
          </p:nvCxnSpPr>
          <p:spPr>
            <a:xfrm>
              <a:off x="3379101" y="5921163"/>
              <a:ext cx="548640" cy="1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242094" y="5921164"/>
              <a:ext cx="548640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/>
          <p:cNvSpPr txBox="1"/>
          <p:nvPr/>
        </p:nvSpPr>
        <p:spPr>
          <a:xfrm rot="16200000">
            <a:off x="357919" y="3005573"/>
            <a:ext cx="1943932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defTabSz="146282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kern="0" smtClean="0">
                <a:solidFill>
                  <a:srgbClr val="000000"/>
                </a:solidFill>
              </a:rPr>
              <a:t>Patients, %</a:t>
            </a:r>
            <a:endParaRPr lang="en-US" b="1" kern="0" dirty="0">
              <a:solidFill>
                <a:srgbClr val="000000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7568379" y="1015722"/>
            <a:ext cx="1510436" cy="608507"/>
            <a:chOff x="7568379" y="1015722"/>
            <a:chExt cx="1510436" cy="608507"/>
          </a:xfrm>
        </p:grpSpPr>
        <p:sp>
          <p:nvSpPr>
            <p:cNvPr id="38" name="TextBox 37"/>
            <p:cNvSpPr txBox="1"/>
            <p:nvPr/>
          </p:nvSpPr>
          <p:spPr>
            <a:xfrm>
              <a:off x="7568379" y="1102795"/>
              <a:ext cx="182880" cy="182880"/>
            </a:xfrm>
            <a:prstGeom prst="rect">
              <a:avLst/>
            </a:prstGeom>
            <a:solidFill>
              <a:srgbClr val="0076C0"/>
            </a:solidFill>
          </p:spPr>
          <p:txBody>
            <a:bodyPr wrap="square" rtlCol="0">
              <a:spAutoFit/>
            </a:bodyPr>
            <a:lstStyle/>
            <a:p>
              <a:endParaRPr lang="en-US" sz="1400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7568379" y="1371600"/>
              <a:ext cx="182880" cy="182880"/>
            </a:xfrm>
            <a:prstGeom prst="rect">
              <a:avLst/>
            </a:prstGeom>
            <a:solidFill>
              <a:srgbClr val="0076C0">
                <a:alpha val="50196"/>
              </a:srgbClr>
            </a:solidFill>
          </p:spPr>
          <p:txBody>
            <a:bodyPr wrap="square" rtlCol="0">
              <a:spAutoFit/>
            </a:bodyPr>
            <a:lstStyle/>
            <a:p>
              <a:endParaRPr lang="en-US" sz="1400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7753563" y="1015722"/>
              <a:ext cx="13252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smtClean="0"/>
                <a:t>Improved</a:t>
              </a:r>
              <a:endParaRPr lang="en-US" sz="1600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7751259" y="1285675"/>
              <a:ext cx="83481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smtClean="0"/>
                <a:t>Stable</a:t>
              </a:r>
              <a:endParaRPr lang="en-US" sz="1600"/>
            </a:p>
          </p:txBody>
        </p:sp>
      </p:grpSp>
      <p:sp>
        <p:nvSpPr>
          <p:cNvPr id="45" name="TextBox 44"/>
          <p:cNvSpPr txBox="1"/>
          <p:nvPr/>
        </p:nvSpPr>
        <p:spPr>
          <a:xfrm>
            <a:off x="7423842" y="-15814"/>
            <a:ext cx="172015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914265"/>
            <a:r>
              <a:rPr lang="en-GB" sz="1000" smtClean="0"/>
              <a:t>CMSC 2018</a:t>
            </a:r>
            <a:endParaRPr lang="en-GB" sz="1000" dirty="0" smtClean="0"/>
          </a:p>
        </p:txBody>
      </p:sp>
    </p:spTree>
    <p:extLst>
      <p:ext uri="{BB962C8B-B14F-4D97-AF65-F5344CB8AC3E}">
        <p14:creationId xmlns:p14="http://schemas.microsoft.com/office/powerpoint/2010/main" val="1792522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2312464" y="3986785"/>
            <a:ext cx="4421096" cy="2109906"/>
            <a:chOff x="2361452" y="4241117"/>
            <a:chExt cx="4421096" cy="2109906"/>
          </a:xfrm>
        </p:grpSpPr>
        <p:graphicFrame>
          <p:nvGraphicFramePr>
            <p:cNvPr id="55" name="Chart 14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035654171"/>
                </p:ext>
              </p:extLst>
            </p:nvPr>
          </p:nvGraphicFramePr>
          <p:xfrm>
            <a:off x="2361452" y="4241117"/>
            <a:ext cx="4421096" cy="2109906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grpSp>
          <p:nvGrpSpPr>
            <p:cNvPr id="6" name="Group 5"/>
            <p:cNvGrpSpPr/>
            <p:nvPr/>
          </p:nvGrpSpPr>
          <p:grpSpPr>
            <a:xfrm>
              <a:off x="3008499" y="4684281"/>
              <a:ext cx="3314173" cy="1107794"/>
              <a:chOff x="5401480" y="4717370"/>
              <a:chExt cx="3012885" cy="1107794"/>
            </a:xfrm>
          </p:grpSpPr>
          <p:sp>
            <p:nvSpPr>
              <p:cNvPr id="97" name="TextBox 96"/>
              <p:cNvSpPr txBox="1"/>
              <p:nvPr/>
            </p:nvSpPr>
            <p:spPr>
              <a:xfrm>
                <a:off x="5407494" y="4717370"/>
                <a:ext cx="56900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mtClean="0">
                    <a:solidFill>
                      <a:schemeClr val="bg1"/>
                    </a:solidFill>
                  </a:rPr>
                  <a:t>32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98" name="TextBox 97"/>
              <p:cNvSpPr txBox="1"/>
              <p:nvPr/>
            </p:nvSpPr>
            <p:spPr>
              <a:xfrm>
                <a:off x="5401480" y="5394104"/>
                <a:ext cx="56900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mtClean="0"/>
                  <a:t>56</a:t>
                </a:r>
                <a:endParaRPr lang="en-US" dirty="0"/>
              </a:p>
            </p:txBody>
          </p:sp>
          <p:sp>
            <p:nvSpPr>
              <p:cNvPr id="99" name="TextBox 98"/>
              <p:cNvSpPr txBox="1"/>
              <p:nvPr/>
            </p:nvSpPr>
            <p:spPr>
              <a:xfrm>
                <a:off x="6023524" y="4748041"/>
                <a:ext cx="56900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mtClean="0">
                    <a:solidFill>
                      <a:schemeClr val="bg1"/>
                    </a:solidFill>
                  </a:rPr>
                  <a:t>31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00" name="TextBox 99"/>
              <p:cNvSpPr txBox="1"/>
              <p:nvPr/>
            </p:nvSpPr>
            <p:spPr>
              <a:xfrm>
                <a:off x="6028364" y="5408857"/>
                <a:ext cx="56900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mtClean="0"/>
                  <a:t>54</a:t>
                </a:r>
                <a:endParaRPr lang="en-US" dirty="0"/>
              </a:p>
            </p:txBody>
          </p:sp>
          <p:sp>
            <p:nvSpPr>
              <p:cNvPr id="101" name="TextBox 100"/>
              <p:cNvSpPr txBox="1"/>
              <p:nvPr/>
            </p:nvSpPr>
            <p:spPr>
              <a:xfrm>
                <a:off x="6624192" y="4784815"/>
                <a:ext cx="56900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mtClean="0">
                    <a:solidFill>
                      <a:schemeClr val="bg1"/>
                    </a:solidFill>
                  </a:rPr>
                  <a:t>28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02" name="TextBox 101"/>
              <p:cNvSpPr txBox="1"/>
              <p:nvPr/>
            </p:nvSpPr>
            <p:spPr>
              <a:xfrm>
                <a:off x="6631698" y="5401756"/>
                <a:ext cx="56900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mtClean="0"/>
                  <a:t>53</a:t>
                </a:r>
                <a:endParaRPr lang="en-US" dirty="0"/>
              </a:p>
            </p:txBody>
          </p:sp>
          <p:sp>
            <p:nvSpPr>
              <p:cNvPr id="103" name="TextBox 102"/>
              <p:cNvSpPr txBox="1"/>
              <p:nvPr/>
            </p:nvSpPr>
            <p:spPr>
              <a:xfrm>
                <a:off x="7233527" y="4748041"/>
                <a:ext cx="56900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mtClean="0">
                    <a:solidFill>
                      <a:schemeClr val="bg1"/>
                    </a:solidFill>
                  </a:rPr>
                  <a:t>29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04" name="TextBox 103"/>
              <p:cNvSpPr txBox="1"/>
              <p:nvPr/>
            </p:nvSpPr>
            <p:spPr>
              <a:xfrm>
                <a:off x="7258168" y="5394104"/>
                <a:ext cx="56900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mtClean="0"/>
                  <a:t>53</a:t>
                </a:r>
                <a:endParaRPr lang="en-US" dirty="0"/>
              </a:p>
            </p:txBody>
          </p:sp>
          <p:sp>
            <p:nvSpPr>
              <p:cNvPr id="105" name="TextBox 104"/>
              <p:cNvSpPr txBox="1"/>
              <p:nvPr/>
            </p:nvSpPr>
            <p:spPr>
              <a:xfrm>
                <a:off x="7845362" y="4804551"/>
                <a:ext cx="56900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mtClean="0">
                    <a:solidFill>
                      <a:schemeClr val="bg1"/>
                    </a:solidFill>
                  </a:rPr>
                  <a:t>33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06" name="TextBox 105"/>
              <p:cNvSpPr txBox="1"/>
              <p:nvPr/>
            </p:nvSpPr>
            <p:spPr>
              <a:xfrm>
                <a:off x="7845362" y="5455832"/>
                <a:ext cx="56900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mtClean="0"/>
                  <a:t>49</a:t>
                </a:r>
                <a:endParaRPr lang="en-US" dirty="0"/>
              </a:p>
            </p:txBody>
          </p:sp>
        </p:grpSp>
      </p:grpSp>
      <p:grpSp>
        <p:nvGrpSpPr>
          <p:cNvPr id="3" name="Group 2"/>
          <p:cNvGrpSpPr/>
          <p:nvPr/>
        </p:nvGrpSpPr>
        <p:grpSpPr>
          <a:xfrm>
            <a:off x="298755" y="1086491"/>
            <a:ext cx="4739441" cy="2341807"/>
            <a:chOff x="330957" y="4007478"/>
            <a:chExt cx="4019178" cy="2302953"/>
          </a:xfrm>
        </p:grpSpPr>
        <p:grpSp>
          <p:nvGrpSpPr>
            <p:cNvPr id="18" name="Group 17"/>
            <p:cNvGrpSpPr/>
            <p:nvPr/>
          </p:nvGrpSpPr>
          <p:grpSpPr>
            <a:xfrm>
              <a:off x="330957" y="4007478"/>
              <a:ext cx="4019178" cy="2302953"/>
              <a:chOff x="330957" y="4007478"/>
              <a:chExt cx="4019178" cy="2302953"/>
            </a:xfrm>
          </p:grpSpPr>
          <p:graphicFrame>
            <p:nvGraphicFramePr>
              <p:cNvPr id="46" name="Chart 14"/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4194463367"/>
                  </p:ext>
                </p:extLst>
              </p:nvPr>
            </p:nvGraphicFramePr>
            <p:xfrm>
              <a:off x="330957" y="4200525"/>
              <a:ext cx="4019178" cy="2109906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4"/>
              </a:graphicData>
            </a:graphic>
          </p:graphicFrame>
          <p:grpSp>
            <p:nvGrpSpPr>
              <p:cNvPr id="48" name="Group 47"/>
              <p:cNvGrpSpPr/>
              <p:nvPr/>
            </p:nvGrpSpPr>
            <p:grpSpPr>
              <a:xfrm>
                <a:off x="897507" y="4268213"/>
                <a:ext cx="2865574" cy="516877"/>
                <a:chOff x="911277" y="1903362"/>
                <a:chExt cx="2865574" cy="516877"/>
              </a:xfrm>
            </p:grpSpPr>
            <p:sp>
              <p:nvSpPr>
                <p:cNvPr id="49" name="TextBox 48"/>
                <p:cNvSpPr txBox="1"/>
                <p:nvPr/>
              </p:nvSpPr>
              <p:spPr>
                <a:xfrm>
                  <a:off x="2759587" y="2031877"/>
                  <a:ext cx="411514" cy="36320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b="1" smtClean="0">
                      <a:solidFill>
                        <a:srgbClr val="000000"/>
                      </a:solidFill>
                    </a:rPr>
                    <a:t>77</a:t>
                  </a:r>
                  <a:endParaRPr lang="en-US" b="1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50" name="TextBox 49"/>
                <p:cNvSpPr txBox="1"/>
                <p:nvPr/>
              </p:nvSpPr>
              <p:spPr>
                <a:xfrm>
                  <a:off x="2189379" y="2005907"/>
                  <a:ext cx="411514" cy="36320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b="1" smtClean="0">
                      <a:solidFill>
                        <a:srgbClr val="000000"/>
                      </a:solidFill>
                    </a:rPr>
                    <a:t>79</a:t>
                  </a:r>
                  <a:endParaRPr lang="en-US" b="1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51" name="TextBox 50"/>
                <p:cNvSpPr txBox="1"/>
                <p:nvPr/>
              </p:nvSpPr>
              <p:spPr>
                <a:xfrm>
                  <a:off x="1586141" y="1940072"/>
                  <a:ext cx="411514" cy="36320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b="1" smtClean="0">
                      <a:solidFill>
                        <a:srgbClr val="000000"/>
                      </a:solidFill>
                    </a:rPr>
                    <a:t>82</a:t>
                  </a:r>
                  <a:endParaRPr lang="en-US" b="1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52" name="TextBox 51"/>
                <p:cNvSpPr txBox="1"/>
                <p:nvPr/>
              </p:nvSpPr>
              <p:spPr>
                <a:xfrm>
                  <a:off x="911277" y="1903362"/>
                  <a:ext cx="569003" cy="36320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b="1" smtClean="0">
                      <a:solidFill>
                        <a:srgbClr val="000000"/>
                      </a:solidFill>
                    </a:rPr>
                    <a:t>85</a:t>
                  </a:r>
                  <a:endParaRPr lang="en-US" b="1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53" name="TextBox 52"/>
                <p:cNvSpPr txBox="1"/>
                <p:nvPr/>
              </p:nvSpPr>
              <p:spPr>
                <a:xfrm>
                  <a:off x="3365337" y="2057035"/>
                  <a:ext cx="411514" cy="36320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b="1" smtClean="0">
                      <a:solidFill>
                        <a:srgbClr val="000000"/>
                      </a:solidFill>
                    </a:rPr>
                    <a:t>75</a:t>
                  </a:r>
                  <a:endParaRPr lang="en-US" b="1" dirty="0">
                    <a:solidFill>
                      <a:srgbClr val="000000"/>
                    </a:solidFill>
                  </a:endParaRPr>
                </a:p>
              </p:txBody>
            </p:sp>
          </p:grpSp>
          <p:sp>
            <p:nvSpPr>
              <p:cNvPr id="54" name="TextBox 53"/>
              <p:cNvSpPr txBox="1"/>
              <p:nvPr/>
            </p:nvSpPr>
            <p:spPr>
              <a:xfrm>
                <a:off x="1570226" y="4007478"/>
                <a:ext cx="1436008" cy="3632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smtClean="0">
                    <a:solidFill>
                      <a:srgbClr val="000000"/>
                    </a:solidFill>
                  </a:rPr>
                  <a:t>Sensory</a:t>
                </a:r>
                <a:endParaRPr lang="en-US" b="1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87" name="TextBox 86"/>
            <p:cNvSpPr txBox="1"/>
            <p:nvPr/>
          </p:nvSpPr>
          <p:spPr>
            <a:xfrm>
              <a:off x="895429" y="4718928"/>
              <a:ext cx="569003" cy="3632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mtClean="0">
                  <a:solidFill>
                    <a:schemeClr val="bg1"/>
                  </a:solidFill>
                </a:rPr>
                <a:t>30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895428" y="5403120"/>
              <a:ext cx="569003" cy="3632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mtClean="0"/>
                <a:t>55</a:t>
              </a:r>
              <a:endParaRPr lang="en-US" dirty="0"/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1486388" y="4741559"/>
              <a:ext cx="569003" cy="4028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smtClean="0">
                  <a:solidFill>
                    <a:schemeClr val="bg1"/>
                  </a:solidFill>
                </a:rPr>
                <a:t>27</a:t>
              </a:r>
              <a:endParaRPr lang="en-US" sz="1600" dirty="0">
                <a:solidFill>
                  <a:schemeClr val="bg1"/>
                </a:solidFill>
              </a:endParaRPr>
            </a:p>
          </p:txBody>
        </p:sp>
        <p:sp>
          <p:nvSpPr>
            <p:cNvPr id="90" name="TextBox 89"/>
            <p:cNvSpPr txBox="1"/>
            <p:nvPr/>
          </p:nvSpPr>
          <p:spPr>
            <a:xfrm>
              <a:off x="1472873" y="5358314"/>
              <a:ext cx="569003" cy="3632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mtClean="0"/>
                <a:t>55</a:t>
              </a:r>
              <a:endParaRPr lang="en-US" dirty="0"/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2062593" y="4783507"/>
              <a:ext cx="569003" cy="4028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smtClean="0">
                  <a:solidFill>
                    <a:schemeClr val="bg1"/>
                  </a:solidFill>
                </a:rPr>
                <a:t>27</a:t>
              </a:r>
              <a:endParaRPr lang="en-US" sz="1600" dirty="0">
                <a:solidFill>
                  <a:schemeClr val="bg1"/>
                </a:solidFill>
              </a:endParaRPr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2075540" y="5412855"/>
              <a:ext cx="569003" cy="3632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mtClean="0"/>
                <a:t>52</a:t>
              </a:r>
              <a:endParaRPr lang="en-US" dirty="0"/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2662877" y="4846633"/>
              <a:ext cx="569003" cy="4028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smtClean="0">
                  <a:solidFill>
                    <a:schemeClr val="bg1"/>
                  </a:solidFill>
                </a:rPr>
                <a:t>30</a:t>
              </a:r>
              <a:endParaRPr lang="en-US" sz="1600" dirty="0">
                <a:solidFill>
                  <a:schemeClr val="bg1"/>
                </a:solidFill>
              </a:endParaRPr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2659169" y="5462306"/>
              <a:ext cx="569003" cy="3632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mtClean="0"/>
                <a:t>47</a:t>
              </a:r>
              <a:endParaRPr lang="en-US" dirty="0"/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3262058" y="4855811"/>
              <a:ext cx="569003" cy="3632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mtClean="0">
                  <a:solidFill>
                    <a:schemeClr val="bg1"/>
                  </a:solidFill>
                </a:rPr>
                <a:t>28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3262058" y="5447176"/>
              <a:ext cx="569003" cy="3632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mtClean="0"/>
                <a:t>46</a:t>
              </a:r>
              <a:endParaRPr lang="en-US" dirty="0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4704305" y="1096181"/>
            <a:ext cx="4421096" cy="2349131"/>
            <a:chOff x="4792079" y="1423737"/>
            <a:chExt cx="4019178" cy="2349131"/>
          </a:xfrm>
        </p:grpSpPr>
        <p:grpSp>
          <p:nvGrpSpPr>
            <p:cNvPr id="16" name="Group 15"/>
            <p:cNvGrpSpPr/>
            <p:nvPr/>
          </p:nvGrpSpPr>
          <p:grpSpPr>
            <a:xfrm>
              <a:off x="4792079" y="1423737"/>
              <a:ext cx="4019178" cy="2349131"/>
              <a:chOff x="4795200" y="1436170"/>
              <a:chExt cx="4019178" cy="2349131"/>
            </a:xfrm>
          </p:grpSpPr>
          <p:graphicFrame>
            <p:nvGraphicFramePr>
              <p:cNvPr id="37" name="Chart 14"/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958774663"/>
                  </p:ext>
                </p:extLst>
              </p:nvPr>
            </p:nvGraphicFramePr>
            <p:xfrm>
              <a:off x="4795200" y="1568200"/>
              <a:ext cx="4019178" cy="2217101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5"/>
              </a:graphicData>
            </a:graphic>
          </p:graphicFrame>
          <p:sp>
            <p:nvSpPr>
              <p:cNvPr id="38" name="TextBox 37"/>
              <p:cNvSpPr txBox="1"/>
              <p:nvPr/>
            </p:nvSpPr>
            <p:spPr>
              <a:xfrm>
                <a:off x="6145915" y="1436170"/>
                <a:ext cx="143600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smtClean="0">
                    <a:solidFill>
                      <a:srgbClr val="000000"/>
                    </a:solidFill>
                  </a:rPr>
                  <a:t>Pyramidal</a:t>
                </a:r>
                <a:endParaRPr lang="en-US" b="1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5" name="Group 4"/>
            <p:cNvGrpSpPr/>
            <p:nvPr/>
          </p:nvGrpSpPr>
          <p:grpSpPr>
            <a:xfrm>
              <a:off x="5365551" y="2123745"/>
              <a:ext cx="2954928" cy="1145711"/>
              <a:chOff x="5365551" y="2123745"/>
              <a:chExt cx="2954928" cy="1145711"/>
            </a:xfrm>
          </p:grpSpPr>
          <p:sp>
            <p:nvSpPr>
              <p:cNvPr id="77" name="TextBox 76"/>
              <p:cNvSpPr txBox="1"/>
              <p:nvPr/>
            </p:nvSpPr>
            <p:spPr>
              <a:xfrm>
                <a:off x="5375405" y="2123745"/>
                <a:ext cx="56900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mtClean="0">
                    <a:solidFill>
                      <a:schemeClr val="bg1"/>
                    </a:solidFill>
                  </a:rPr>
                  <a:t>30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78" name="TextBox 77"/>
              <p:cNvSpPr txBox="1"/>
              <p:nvPr/>
            </p:nvSpPr>
            <p:spPr>
              <a:xfrm>
                <a:off x="5365551" y="2801797"/>
                <a:ext cx="56900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mtClean="0"/>
                  <a:t>54</a:t>
                </a:r>
                <a:endParaRPr lang="en-US" dirty="0"/>
              </a:p>
            </p:txBody>
          </p:sp>
          <p:sp>
            <p:nvSpPr>
              <p:cNvPr id="79" name="TextBox 78"/>
              <p:cNvSpPr txBox="1"/>
              <p:nvPr/>
            </p:nvSpPr>
            <p:spPr>
              <a:xfrm>
                <a:off x="5971271" y="2148973"/>
                <a:ext cx="56900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mtClean="0">
                    <a:solidFill>
                      <a:schemeClr val="bg1"/>
                    </a:solidFill>
                  </a:rPr>
                  <a:t>27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80" name="TextBox 79"/>
              <p:cNvSpPr txBox="1"/>
              <p:nvPr/>
            </p:nvSpPr>
            <p:spPr>
              <a:xfrm>
                <a:off x="5970976" y="2816315"/>
                <a:ext cx="56900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mtClean="0"/>
                  <a:t>53</a:t>
                </a:r>
                <a:endParaRPr lang="en-US" dirty="0"/>
              </a:p>
            </p:txBody>
          </p:sp>
          <p:sp>
            <p:nvSpPr>
              <p:cNvPr id="81" name="TextBox 80"/>
              <p:cNvSpPr txBox="1"/>
              <p:nvPr/>
            </p:nvSpPr>
            <p:spPr>
              <a:xfrm>
                <a:off x="6554805" y="2185790"/>
                <a:ext cx="56900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mtClean="0">
                    <a:solidFill>
                      <a:schemeClr val="bg1"/>
                    </a:solidFill>
                  </a:rPr>
                  <a:t>28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82" name="TextBox 81"/>
              <p:cNvSpPr txBox="1"/>
              <p:nvPr/>
            </p:nvSpPr>
            <p:spPr>
              <a:xfrm>
                <a:off x="6561881" y="2855420"/>
                <a:ext cx="56900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mtClean="0"/>
                  <a:t>50</a:t>
                </a:r>
                <a:endParaRPr lang="en-US" dirty="0"/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7154405" y="2214382"/>
                <a:ext cx="56900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mtClean="0">
                    <a:solidFill>
                      <a:schemeClr val="bg1"/>
                    </a:solidFill>
                  </a:rPr>
                  <a:t>31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84" name="TextBox 83"/>
              <p:cNvSpPr txBox="1"/>
              <p:nvPr/>
            </p:nvSpPr>
            <p:spPr>
              <a:xfrm>
                <a:off x="7123808" y="2900124"/>
                <a:ext cx="56900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mtClean="0"/>
                  <a:t>47</a:t>
                </a:r>
                <a:endParaRPr lang="en-US" dirty="0"/>
              </a:p>
            </p:txBody>
          </p:sp>
          <p:sp>
            <p:nvSpPr>
              <p:cNvPr id="85" name="TextBox 84"/>
              <p:cNvSpPr txBox="1"/>
              <p:nvPr/>
            </p:nvSpPr>
            <p:spPr>
              <a:xfrm>
                <a:off x="7743199" y="2214382"/>
                <a:ext cx="56900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mtClean="0">
                    <a:solidFill>
                      <a:schemeClr val="bg1"/>
                    </a:solidFill>
                  </a:rPr>
                  <a:t>27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86" name="TextBox 85"/>
              <p:cNvSpPr txBox="1"/>
              <p:nvPr/>
            </p:nvSpPr>
            <p:spPr>
              <a:xfrm>
                <a:off x="7751476" y="2877965"/>
                <a:ext cx="56900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mtClean="0"/>
                  <a:t>48</a:t>
                </a:r>
                <a:endParaRPr lang="en-US" dirty="0"/>
              </a:p>
            </p:txBody>
          </p:sp>
        </p:grpSp>
      </p:grpSp>
      <p:grpSp>
        <p:nvGrpSpPr>
          <p:cNvPr id="39" name="Group 38"/>
          <p:cNvGrpSpPr/>
          <p:nvPr/>
        </p:nvGrpSpPr>
        <p:grpSpPr>
          <a:xfrm>
            <a:off x="5336618" y="1354870"/>
            <a:ext cx="3125996" cy="537335"/>
            <a:chOff x="911315" y="1916504"/>
            <a:chExt cx="2894410" cy="537335"/>
          </a:xfrm>
        </p:grpSpPr>
        <p:sp>
          <p:nvSpPr>
            <p:cNvPr id="40" name="TextBox 39"/>
            <p:cNvSpPr txBox="1"/>
            <p:nvPr/>
          </p:nvSpPr>
          <p:spPr>
            <a:xfrm>
              <a:off x="2783516" y="2044937"/>
              <a:ext cx="4084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1" smtClean="0">
                  <a:solidFill>
                    <a:srgbClr val="000000"/>
                  </a:solidFill>
                </a:rPr>
                <a:t>78</a:t>
              </a:r>
              <a:endParaRPr lang="en-US" b="1" dirty="0">
                <a:solidFill>
                  <a:srgbClr val="000000"/>
                </a:solidFill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2190901" y="2026508"/>
              <a:ext cx="4084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1" smtClean="0">
                  <a:solidFill>
                    <a:srgbClr val="000000"/>
                  </a:solidFill>
                </a:rPr>
                <a:t>78</a:t>
              </a:r>
              <a:endParaRPr lang="en-US" b="1" dirty="0">
                <a:solidFill>
                  <a:srgbClr val="000000"/>
                </a:solidFill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1598836" y="1992260"/>
              <a:ext cx="4084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1" smtClean="0">
                  <a:solidFill>
                    <a:srgbClr val="000000"/>
                  </a:solidFill>
                </a:rPr>
                <a:t>81</a:t>
              </a:r>
              <a:endParaRPr lang="en-US" b="1" dirty="0">
                <a:solidFill>
                  <a:srgbClr val="000000"/>
                </a:solidFill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911315" y="1916504"/>
              <a:ext cx="56900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smtClean="0">
                  <a:solidFill>
                    <a:srgbClr val="000000"/>
                  </a:solidFill>
                </a:rPr>
                <a:t>84</a:t>
              </a:r>
              <a:endParaRPr lang="en-US" b="1" dirty="0">
                <a:solidFill>
                  <a:srgbClr val="000000"/>
                </a:solidFill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3397261" y="2084507"/>
              <a:ext cx="4084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1" smtClean="0">
                  <a:solidFill>
                    <a:srgbClr val="000000"/>
                  </a:solidFill>
                </a:rPr>
                <a:t>75</a:t>
              </a:r>
              <a:endParaRPr lang="en-US" b="1" dirty="0">
                <a:solidFill>
                  <a:srgbClr val="000000"/>
                </a:solidFill>
              </a:endParaRPr>
            </a:p>
          </p:txBody>
        </p:sp>
      </p:grpSp>
      <p:sp>
        <p:nvSpPr>
          <p:cNvPr id="45" name="TextBox 44"/>
          <p:cNvSpPr txBox="1"/>
          <p:nvPr/>
        </p:nvSpPr>
        <p:spPr>
          <a:xfrm rot="16200000">
            <a:off x="3742139" y="2010784"/>
            <a:ext cx="1943932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defTabSz="146282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kern="0" smtClean="0">
                <a:solidFill>
                  <a:srgbClr val="000000"/>
                </a:solidFill>
              </a:rPr>
              <a:t>Patients, %</a:t>
            </a:r>
            <a:endParaRPr lang="en-US" b="1" kern="0" dirty="0">
              <a:solidFill>
                <a:srgbClr val="000000"/>
              </a:solidFill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>
            <a:off x="5971172" y="1388567"/>
            <a:ext cx="0" cy="1737360"/>
          </a:xfrm>
          <a:prstGeom prst="line">
            <a:avLst/>
          </a:prstGeom>
          <a:ln w="95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6" name="Group 55"/>
          <p:cNvGrpSpPr/>
          <p:nvPr/>
        </p:nvGrpSpPr>
        <p:grpSpPr>
          <a:xfrm>
            <a:off x="2966126" y="4021292"/>
            <a:ext cx="3173551" cy="477100"/>
            <a:chOff x="866696" y="1963806"/>
            <a:chExt cx="3173551" cy="477100"/>
          </a:xfrm>
        </p:grpSpPr>
        <p:sp>
          <p:nvSpPr>
            <p:cNvPr id="57" name="TextBox 56"/>
            <p:cNvSpPr txBox="1"/>
            <p:nvPr/>
          </p:nvSpPr>
          <p:spPr>
            <a:xfrm>
              <a:off x="2925349" y="2041047"/>
              <a:ext cx="4411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1" smtClean="0">
                  <a:solidFill>
                    <a:srgbClr val="000000"/>
                  </a:solidFill>
                </a:rPr>
                <a:t>83</a:t>
              </a:r>
              <a:endParaRPr lang="en-US" b="1" dirty="0">
                <a:solidFill>
                  <a:srgbClr val="000000"/>
                </a:solidFill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2268994" y="2071574"/>
              <a:ext cx="4411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1" smtClean="0">
                  <a:solidFill>
                    <a:srgbClr val="000000"/>
                  </a:solidFill>
                </a:rPr>
                <a:t>82</a:t>
              </a:r>
              <a:endParaRPr lang="en-US" b="1" dirty="0">
                <a:solidFill>
                  <a:srgbClr val="000000"/>
                </a:solidFill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1579365" y="2010382"/>
              <a:ext cx="4411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1" smtClean="0">
                  <a:solidFill>
                    <a:srgbClr val="000000"/>
                  </a:solidFill>
                </a:rPr>
                <a:t>85</a:t>
              </a:r>
              <a:endParaRPr lang="en-US" b="1" dirty="0">
                <a:solidFill>
                  <a:srgbClr val="000000"/>
                </a:solidFill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866696" y="1963806"/>
              <a:ext cx="56900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smtClean="0">
                  <a:solidFill>
                    <a:srgbClr val="000000"/>
                  </a:solidFill>
                </a:rPr>
                <a:t>88</a:t>
              </a:r>
              <a:endParaRPr lang="en-US" b="1" dirty="0">
                <a:solidFill>
                  <a:srgbClr val="000000"/>
                </a:solidFill>
              </a:endParaRP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3599101" y="2058331"/>
              <a:ext cx="4411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1" smtClean="0">
                  <a:solidFill>
                    <a:srgbClr val="000000"/>
                  </a:solidFill>
                </a:rPr>
                <a:t>83</a:t>
              </a:r>
              <a:endParaRPr lang="en-US" b="1" dirty="0">
                <a:solidFill>
                  <a:srgbClr val="000000"/>
                </a:solidFill>
              </a:endParaRPr>
            </a:p>
          </p:txBody>
        </p:sp>
      </p:grpSp>
      <p:sp>
        <p:nvSpPr>
          <p:cNvPr id="62" name="TextBox 61"/>
          <p:cNvSpPr txBox="1"/>
          <p:nvPr/>
        </p:nvSpPr>
        <p:spPr>
          <a:xfrm>
            <a:off x="3826824" y="3755934"/>
            <a:ext cx="1436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smtClean="0">
                <a:solidFill>
                  <a:srgbClr val="000000"/>
                </a:solidFill>
              </a:rPr>
              <a:t>Cerebellar</a:t>
            </a:r>
            <a:endParaRPr lang="en-US" b="1">
              <a:solidFill>
                <a:srgbClr val="000000"/>
              </a:solidFill>
            </a:endParaRPr>
          </a:p>
        </p:txBody>
      </p:sp>
      <p:cxnSp>
        <p:nvCxnSpPr>
          <p:cNvPr id="64" name="Straight Connector 63"/>
          <p:cNvCxnSpPr/>
          <p:nvPr/>
        </p:nvCxnSpPr>
        <p:spPr>
          <a:xfrm>
            <a:off x="1650614" y="1388557"/>
            <a:ext cx="0" cy="1737360"/>
          </a:xfrm>
          <a:prstGeom prst="line">
            <a:avLst/>
          </a:prstGeom>
          <a:ln w="95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 rot="16200000">
            <a:off x="-702608" y="1969285"/>
            <a:ext cx="1943932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defTabSz="146282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kern="0" smtClean="0">
                <a:solidFill>
                  <a:srgbClr val="000000"/>
                </a:solidFill>
              </a:rPr>
              <a:t>Patients, %</a:t>
            </a:r>
            <a:endParaRPr lang="en-US" b="1" kern="0" dirty="0">
              <a:solidFill>
                <a:srgbClr val="000000"/>
              </a:solidFill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242621" y="3367846"/>
            <a:ext cx="4103318" cy="377122"/>
            <a:chOff x="1451619" y="3419156"/>
            <a:chExt cx="2664725" cy="377122"/>
          </a:xfrm>
        </p:grpSpPr>
        <p:sp>
          <p:nvSpPr>
            <p:cNvPr id="10" name="TextBox 9"/>
            <p:cNvSpPr txBox="1"/>
            <p:nvPr/>
          </p:nvSpPr>
          <p:spPr>
            <a:xfrm>
              <a:off x="1451619" y="3419156"/>
              <a:ext cx="134271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i="1" smtClean="0"/>
                <a:t>Core Study</a:t>
              </a:r>
              <a:endParaRPr lang="en-US" b="1" i="1"/>
            </a:p>
          </p:txBody>
        </p:sp>
        <p:sp>
          <p:nvSpPr>
            <p:cNvPr id="107" name="TextBox 106"/>
            <p:cNvSpPr txBox="1"/>
            <p:nvPr/>
          </p:nvSpPr>
          <p:spPr>
            <a:xfrm>
              <a:off x="2590752" y="3426946"/>
              <a:ext cx="140621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i="1" smtClean="0"/>
                <a:t>Extension Study</a:t>
              </a:r>
              <a:endParaRPr lang="en-US" b="1" i="1"/>
            </a:p>
          </p:txBody>
        </p:sp>
        <p:cxnSp>
          <p:nvCxnSpPr>
            <p:cNvPr id="15" name="Straight Connector 14"/>
            <p:cNvCxnSpPr/>
            <p:nvPr/>
          </p:nvCxnSpPr>
          <p:spPr>
            <a:xfrm>
              <a:off x="2545012" y="3631007"/>
              <a:ext cx="118764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flipH="1">
              <a:off x="3912603" y="3621365"/>
              <a:ext cx="203741" cy="2165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5" name="TextBox 114"/>
          <p:cNvSpPr txBox="1"/>
          <p:nvPr/>
        </p:nvSpPr>
        <p:spPr>
          <a:xfrm rot="16200000">
            <a:off x="1243198" y="4756977"/>
            <a:ext cx="1943932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defTabSz="146282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kern="0" smtClean="0">
                <a:solidFill>
                  <a:srgbClr val="000000"/>
                </a:solidFill>
              </a:rPr>
              <a:t>Patients, %</a:t>
            </a:r>
            <a:endParaRPr lang="en-US" b="1" kern="0" dirty="0">
              <a:solidFill>
                <a:srgbClr val="000000"/>
              </a:solidFill>
            </a:endParaRPr>
          </a:p>
        </p:txBody>
      </p:sp>
      <p:cxnSp>
        <p:nvCxnSpPr>
          <p:cNvPr id="132" name="Straight Connector 131"/>
          <p:cNvCxnSpPr/>
          <p:nvPr/>
        </p:nvCxnSpPr>
        <p:spPr>
          <a:xfrm>
            <a:off x="3601274" y="4080331"/>
            <a:ext cx="0" cy="1737360"/>
          </a:xfrm>
          <a:prstGeom prst="line">
            <a:avLst/>
          </a:prstGeom>
          <a:ln w="95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270637" y="6403373"/>
            <a:ext cx="8084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/>
              <a:t>Overall population </a:t>
            </a:r>
            <a:r>
              <a:rPr lang="en-US" sz="1200" smtClean="0"/>
              <a:t>N=435; FS change </a:t>
            </a:r>
            <a:r>
              <a:rPr lang="en-US" sz="1200"/>
              <a:t>from core study baseline was categorized as improved (≥1.0-point decrease) </a:t>
            </a:r>
            <a:r>
              <a:rPr lang="en-US" sz="1200" smtClean="0"/>
              <a:t>or </a:t>
            </a:r>
            <a:r>
              <a:rPr lang="en-US" sz="1200"/>
              <a:t>stable </a:t>
            </a:r>
            <a:r>
              <a:rPr lang="en-US" sz="1200" smtClean="0"/>
              <a:t>(</a:t>
            </a:r>
            <a:r>
              <a:rPr lang="en-US" sz="120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0-point </a:t>
            </a:r>
            <a:r>
              <a:rPr lang="en-US" sz="1200" smtClean="0"/>
              <a:t>change); Sum of percentages may differ due to rounding </a:t>
            </a:r>
            <a:endParaRPr lang="en-US" sz="1200"/>
          </a:p>
        </p:txBody>
      </p:sp>
      <p:sp>
        <p:nvSpPr>
          <p:cNvPr id="141" name="TextBox 140"/>
          <p:cNvSpPr txBox="1"/>
          <p:nvPr/>
        </p:nvSpPr>
        <p:spPr>
          <a:xfrm>
            <a:off x="7423842" y="-15814"/>
            <a:ext cx="172015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914265"/>
            <a:r>
              <a:rPr lang="en-GB" sz="1000" smtClean="0"/>
              <a:t>CMSC 2018</a:t>
            </a:r>
            <a:endParaRPr lang="en-GB" sz="1000" dirty="0" smtClean="0"/>
          </a:p>
        </p:txBody>
      </p:sp>
      <p:sp>
        <p:nvSpPr>
          <p:cNvPr id="110" name="Title 5"/>
          <p:cNvSpPr>
            <a:spLocks noGrp="1"/>
          </p:cNvSpPr>
          <p:nvPr>
            <p:ph type="title"/>
          </p:nvPr>
        </p:nvSpPr>
        <p:spPr>
          <a:xfrm>
            <a:off x="300037" y="1"/>
            <a:ext cx="8583874" cy="914399"/>
          </a:xfrm>
        </p:spPr>
        <p:txBody>
          <a:bodyPr>
            <a:normAutofit/>
          </a:bodyPr>
          <a:lstStyle/>
          <a:p>
            <a:r>
              <a:rPr lang="en-US" sz="2000" kern="0" smtClean="0"/>
              <a:t>Overall Population Over 6 Years: While Majority </a:t>
            </a:r>
            <a:r>
              <a:rPr lang="en-US" sz="2000" kern="0"/>
              <a:t>of </a:t>
            </a:r>
            <a:r>
              <a:rPr lang="en-US" sz="2000" kern="0" smtClean="0"/>
              <a:t>Patients Remained </a:t>
            </a:r>
            <a:r>
              <a:rPr lang="en-US" sz="2000" kern="0"/>
              <a:t>Stable in Each FS, </a:t>
            </a:r>
            <a:r>
              <a:rPr lang="en-US" sz="2000"/>
              <a:t>27%–33% Achieved </a:t>
            </a:r>
            <a:r>
              <a:rPr lang="en-US" sz="2000" smtClean="0"/>
              <a:t>Improvements</a:t>
            </a:r>
            <a:endParaRPr lang="en-US" sz="2000"/>
          </a:p>
        </p:txBody>
      </p:sp>
      <p:grpSp>
        <p:nvGrpSpPr>
          <p:cNvPr id="109" name="Group 108"/>
          <p:cNvGrpSpPr/>
          <p:nvPr/>
        </p:nvGrpSpPr>
        <p:grpSpPr>
          <a:xfrm>
            <a:off x="4501512" y="3381956"/>
            <a:ext cx="4105076" cy="386599"/>
            <a:chOff x="1450478" y="3429557"/>
            <a:chExt cx="2665866" cy="386599"/>
          </a:xfrm>
        </p:grpSpPr>
        <p:sp>
          <p:nvSpPr>
            <p:cNvPr id="111" name="TextBox 110"/>
            <p:cNvSpPr txBox="1"/>
            <p:nvPr/>
          </p:nvSpPr>
          <p:spPr>
            <a:xfrm>
              <a:off x="1450478" y="3429557"/>
              <a:ext cx="134271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i="1" smtClean="0"/>
                <a:t>Core Study</a:t>
              </a:r>
              <a:endParaRPr lang="en-US" b="1" i="1"/>
            </a:p>
          </p:txBody>
        </p:sp>
        <p:sp>
          <p:nvSpPr>
            <p:cNvPr id="112" name="TextBox 111"/>
            <p:cNvSpPr txBox="1"/>
            <p:nvPr/>
          </p:nvSpPr>
          <p:spPr>
            <a:xfrm>
              <a:off x="2590752" y="3446824"/>
              <a:ext cx="140621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i="1" smtClean="0"/>
                <a:t>Extension Study</a:t>
              </a:r>
              <a:endParaRPr lang="en-US" b="1" i="1"/>
            </a:p>
          </p:txBody>
        </p:sp>
        <p:cxnSp>
          <p:nvCxnSpPr>
            <p:cNvPr id="113" name="Straight Connector 112"/>
            <p:cNvCxnSpPr/>
            <p:nvPr/>
          </p:nvCxnSpPr>
          <p:spPr>
            <a:xfrm>
              <a:off x="2545012" y="3650885"/>
              <a:ext cx="118764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Connector 113"/>
            <p:cNvCxnSpPr/>
            <p:nvPr/>
          </p:nvCxnSpPr>
          <p:spPr>
            <a:xfrm flipH="1">
              <a:off x="3912603" y="3621365"/>
              <a:ext cx="203741" cy="2165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6" name="Group 115"/>
          <p:cNvGrpSpPr/>
          <p:nvPr/>
        </p:nvGrpSpPr>
        <p:grpSpPr>
          <a:xfrm>
            <a:off x="2109180" y="6029336"/>
            <a:ext cx="4103318" cy="387061"/>
            <a:chOff x="1451619" y="3419156"/>
            <a:chExt cx="2664725" cy="387061"/>
          </a:xfrm>
        </p:grpSpPr>
        <p:sp>
          <p:nvSpPr>
            <p:cNvPr id="117" name="TextBox 116"/>
            <p:cNvSpPr txBox="1"/>
            <p:nvPr/>
          </p:nvSpPr>
          <p:spPr>
            <a:xfrm>
              <a:off x="1451619" y="3419156"/>
              <a:ext cx="134271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i="1" smtClean="0"/>
                <a:t>Core Study</a:t>
              </a:r>
              <a:endParaRPr lang="en-US" b="1" i="1"/>
            </a:p>
          </p:txBody>
        </p:sp>
        <p:sp>
          <p:nvSpPr>
            <p:cNvPr id="118" name="TextBox 117"/>
            <p:cNvSpPr txBox="1"/>
            <p:nvPr/>
          </p:nvSpPr>
          <p:spPr>
            <a:xfrm>
              <a:off x="2590752" y="3436885"/>
              <a:ext cx="140621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i="1" smtClean="0"/>
                <a:t>Extension Study</a:t>
              </a:r>
              <a:endParaRPr lang="en-US" b="1" i="1"/>
            </a:p>
          </p:txBody>
        </p:sp>
        <p:cxnSp>
          <p:nvCxnSpPr>
            <p:cNvPr id="119" name="Straight Connector 118"/>
            <p:cNvCxnSpPr/>
            <p:nvPr/>
          </p:nvCxnSpPr>
          <p:spPr>
            <a:xfrm>
              <a:off x="2545012" y="3631007"/>
              <a:ext cx="118764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flipH="1">
              <a:off x="3912603" y="3621365"/>
              <a:ext cx="203741" cy="2165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1" name="Group 130"/>
          <p:cNvGrpSpPr/>
          <p:nvPr/>
        </p:nvGrpSpPr>
        <p:grpSpPr>
          <a:xfrm>
            <a:off x="7866218" y="901628"/>
            <a:ext cx="1510436" cy="608507"/>
            <a:chOff x="7568379" y="1015722"/>
            <a:chExt cx="1510436" cy="608507"/>
          </a:xfrm>
        </p:grpSpPr>
        <p:sp>
          <p:nvSpPr>
            <p:cNvPr id="138" name="TextBox 137"/>
            <p:cNvSpPr txBox="1"/>
            <p:nvPr/>
          </p:nvSpPr>
          <p:spPr>
            <a:xfrm>
              <a:off x="7568379" y="1102795"/>
              <a:ext cx="182880" cy="182880"/>
            </a:xfrm>
            <a:prstGeom prst="rect">
              <a:avLst/>
            </a:prstGeom>
            <a:solidFill>
              <a:srgbClr val="0076C0"/>
            </a:solidFill>
          </p:spPr>
          <p:txBody>
            <a:bodyPr wrap="square" rtlCol="0">
              <a:spAutoFit/>
            </a:bodyPr>
            <a:lstStyle/>
            <a:p>
              <a:endParaRPr lang="en-US" sz="1400"/>
            </a:p>
          </p:txBody>
        </p:sp>
        <p:sp>
          <p:nvSpPr>
            <p:cNvPr id="139" name="TextBox 138"/>
            <p:cNvSpPr txBox="1"/>
            <p:nvPr/>
          </p:nvSpPr>
          <p:spPr>
            <a:xfrm>
              <a:off x="7568379" y="1371600"/>
              <a:ext cx="182880" cy="182880"/>
            </a:xfrm>
            <a:prstGeom prst="rect">
              <a:avLst/>
            </a:prstGeom>
            <a:solidFill>
              <a:srgbClr val="0076C0">
                <a:alpha val="50196"/>
              </a:srgbClr>
            </a:solidFill>
          </p:spPr>
          <p:txBody>
            <a:bodyPr wrap="square" rtlCol="0">
              <a:spAutoFit/>
            </a:bodyPr>
            <a:lstStyle/>
            <a:p>
              <a:endParaRPr lang="en-US" sz="1400"/>
            </a:p>
          </p:txBody>
        </p:sp>
        <p:sp>
          <p:nvSpPr>
            <p:cNvPr id="140" name="TextBox 139"/>
            <p:cNvSpPr txBox="1"/>
            <p:nvPr/>
          </p:nvSpPr>
          <p:spPr>
            <a:xfrm>
              <a:off x="7753563" y="1015722"/>
              <a:ext cx="13252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smtClean="0"/>
                <a:t>Improved</a:t>
              </a:r>
              <a:endParaRPr lang="en-US" sz="1600"/>
            </a:p>
          </p:txBody>
        </p:sp>
        <p:sp>
          <p:nvSpPr>
            <p:cNvPr id="142" name="TextBox 141"/>
            <p:cNvSpPr txBox="1"/>
            <p:nvPr/>
          </p:nvSpPr>
          <p:spPr>
            <a:xfrm>
              <a:off x="7751259" y="1285675"/>
              <a:ext cx="83481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smtClean="0"/>
                <a:t>Stable</a:t>
              </a:r>
              <a:endParaRPr lang="en-US" sz="1600"/>
            </a:p>
          </p:txBody>
        </p:sp>
      </p:grpSp>
    </p:spTree>
    <p:extLst>
      <p:ext uri="{BB962C8B-B14F-4D97-AF65-F5344CB8AC3E}">
        <p14:creationId xmlns:p14="http://schemas.microsoft.com/office/powerpoint/2010/main" val="281088414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446400" y="3991446"/>
            <a:ext cx="4426610" cy="2109906"/>
            <a:chOff x="410006" y="3846272"/>
            <a:chExt cx="4421096" cy="2320897"/>
          </a:xfrm>
        </p:grpSpPr>
        <p:graphicFrame>
          <p:nvGraphicFramePr>
            <p:cNvPr id="46" name="Chart 14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436027900"/>
                </p:ext>
              </p:extLst>
            </p:nvPr>
          </p:nvGraphicFramePr>
          <p:xfrm>
            <a:off x="410006" y="3846272"/>
            <a:ext cx="4421096" cy="2320897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grpSp>
          <p:nvGrpSpPr>
            <p:cNvPr id="8" name="Group 7"/>
            <p:cNvGrpSpPr/>
            <p:nvPr/>
          </p:nvGrpSpPr>
          <p:grpSpPr>
            <a:xfrm>
              <a:off x="1052031" y="4222930"/>
              <a:ext cx="3153053" cy="1279117"/>
              <a:chOff x="965158" y="4484246"/>
              <a:chExt cx="2866412" cy="1162834"/>
            </a:xfrm>
          </p:grpSpPr>
          <p:sp>
            <p:nvSpPr>
              <p:cNvPr id="87" name="TextBox 86"/>
              <p:cNvSpPr txBox="1"/>
              <p:nvPr/>
            </p:nvSpPr>
            <p:spPr>
              <a:xfrm>
                <a:off x="977695" y="4484246"/>
                <a:ext cx="494858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smtClean="0">
                    <a:solidFill>
                      <a:schemeClr val="bg1"/>
                    </a:solidFill>
                  </a:rPr>
                  <a:t>17</a:t>
                </a:r>
                <a:endParaRPr lang="en-US" sz="1600">
                  <a:solidFill>
                    <a:schemeClr val="bg1"/>
                  </a:solidFill>
                </a:endParaRPr>
              </a:p>
            </p:txBody>
          </p:sp>
          <p:sp>
            <p:nvSpPr>
              <p:cNvPr id="88" name="TextBox 87"/>
              <p:cNvSpPr txBox="1"/>
              <p:nvPr/>
            </p:nvSpPr>
            <p:spPr>
              <a:xfrm>
                <a:off x="965158" y="5218705"/>
                <a:ext cx="494858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smtClean="0"/>
                  <a:t>69</a:t>
                </a:r>
                <a:endParaRPr lang="en-US" sz="1600"/>
              </a:p>
            </p:txBody>
          </p:sp>
          <p:sp>
            <p:nvSpPr>
              <p:cNvPr id="89" name="TextBox 88"/>
              <p:cNvSpPr txBox="1"/>
              <p:nvPr/>
            </p:nvSpPr>
            <p:spPr>
              <a:xfrm>
                <a:off x="1580502" y="4535875"/>
                <a:ext cx="494858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smtClean="0">
                    <a:solidFill>
                      <a:schemeClr val="bg1"/>
                    </a:solidFill>
                  </a:rPr>
                  <a:t>17</a:t>
                </a:r>
                <a:endParaRPr lang="en-US" sz="1600">
                  <a:solidFill>
                    <a:schemeClr val="bg1"/>
                  </a:solidFill>
                </a:endParaRPr>
              </a:p>
            </p:txBody>
          </p:sp>
          <p:sp>
            <p:nvSpPr>
              <p:cNvPr id="90" name="TextBox 89"/>
              <p:cNvSpPr txBox="1"/>
              <p:nvPr/>
            </p:nvSpPr>
            <p:spPr>
              <a:xfrm>
                <a:off x="1576512" y="5249221"/>
                <a:ext cx="494858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smtClean="0"/>
                  <a:t>65</a:t>
                </a:r>
                <a:endParaRPr lang="en-US" sz="1600"/>
              </a:p>
            </p:txBody>
          </p:sp>
          <p:sp>
            <p:nvSpPr>
              <p:cNvPr id="91" name="TextBox 90"/>
              <p:cNvSpPr txBox="1"/>
              <p:nvPr/>
            </p:nvSpPr>
            <p:spPr>
              <a:xfrm>
                <a:off x="2153559" y="4526716"/>
                <a:ext cx="494858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smtClean="0">
                    <a:solidFill>
                      <a:schemeClr val="bg1"/>
                    </a:solidFill>
                  </a:rPr>
                  <a:t>18</a:t>
                </a:r>
                <a:endParaRPr lang="en-US" sz="1600">
                  <a:solidFill>
                    <a:schemeClr val="bg1"/>
                  </a:solidFill>
                </a:endParaRPr>
              </a:p>
            </p:txBody>
          </p:sp>
          <p:sp>
            <p:nvSpPr>
              <p:cNvPr id="92" name="TextBox 91"/>
              <p:cNvSpPr txBox="1"/>
              <p:nvPr/>
            </p:nvSpPr>
            <p:spPr>
              <a:xfrm>
                <a:off x="2139629" y="5249221"/>
                <a:ext cx="494858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smtClean="0"/>
                  <a:t>64</a:t>
                </a:r>
                <a:endParaRPr lang="en-US" sz="1600"/>
              </a:p>
            </p:txBody>
          </p:sp>
          <p:sp>
            <p:nvSpPr>
              <p:cNvPr id="93" name="TextBox 92"/>
              <p:cNvSpPr txBox="1"/>
              <p:nvPr/>
            </p:nvSpPr>
            <p:spPr>
              <a:xfrm>
                <a:off x="2741608" y="4545090"/>
                <a:ext cx="494858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smtClean="0">
                    <a:solidFill>
                      <a:schemeClr val="bg1"/>
                    </a:solidFill>
                  </a:rPr>
                  <a:t>19</a:t>
                </a:r>
                <a:endParaRPr lang="en-US" sz="1600">
                  <a:solidFill>
                    <a:schemeClr val="bg1"/>
                  </a:solidFill>
                </a:endParaRPr>
              </a:p>
            </p:txBody>
          </p:sp>
          <p:sp>
            <p:nvSpPr>
              <p:cNvPr id="94" name="TextBox 93"/>
              <p:cNvSpPr txBox="1"/>
              <p:nvPr/>
            </p:nvSpPr>
            <p:spPr>
              <a:xfrm>
                <a:off x="2735977" y="5296047"/>
                <a:ext cx="494858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smtClean="0"/>
                  <a:t>62</a:t>
                </a:r>
                <a:endParaRPr lang="en-US" sz="1600"/>
              </a:p>
            </p:txBody>
          </p:sp>
          <p:sp>
            <p:nvSpPr>
              <p:cNvPr id="95" name="TextBox 94"/>
              <p:cNvSpPr txBox="1"/>
              <p:nvPr/>
            </p:nvSpPr>
            <p:spPr>
              <a:xfrm>
                <a:off x="3336711" y="4568226"/>
                <a:ext cx="494858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smtClean="0">
                    <a:solidFill>
                      <a:schemeClr val="bg1"/>
                    </a:solidFill>
                  </a:rPr>
                  <a:t>21</a:t>
                </a:r>
                <a:endParaRPr lang="en-US" sz="1600">
                  <a:solidFill>
                    <a:schemeClr val="bg1"/>
                  </a:solidFill>
                </a:endParaRPr>
              </a:p>
            </p:txBody>
          </p:sp>
          <p:sp>
            <p:nvSpPr>
              <p:cNvPr id="96" name="TextBox 95"/>
              <p:cNvSpPr txBox="1"/>
              <p:nvPr/>
            </p:nvSpPr>
            <p:spPr>
              <a:xfrm>
                <a:off x="3336712" y="5308526"/>
                <a:ext cx="494858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smtClean="0"/>
                  <a:t>61</a:t>
                </a:r>
                <a:endParaRPr lang="en-US" sz="1600"/>
              </a:p>
            </p:txBody>
          </p:sp>
        </p:grpSp>
      </p:grpSp>
      <p:grpSp>
        <p:nvGrpSpPr>
          <p:cNvPr id="15" name="Group 14"/>
          <p:cNvGrpSpPr/>
          <p:nvPr/>
        </p:nvGrpSpPr>
        <p:grpSpPr>
          <a:xfrm>
            <a:off x="4835202" y="3971925"/>
            <a:ext cx="4361678" cy="2109906"/>
            <a:chOff x="4834298" y="4194911"/>
            <a:chExt cx="4019178" cy="2109906"/>
          </a:xfrm>
        </p:grpSpPr>
        <p:graphicFrame>
          <p:nvGraphicFramePr>
            <p:cNvPr id="55" name="Chart 14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434406725"/>
                </p:ext>
              </p:extLst>
            </p:nvPr>
          </p:nvGraphicFramePr>
          <p:xfrm>
            <a:off x="4834298" y="4194911"/>
            <a:ext cx="4019178" cy="2109906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sp>
          <p:nvSpPr>
            <p:cNvPr id="97" name="TextBox 96"/>
            <p:cNvSpPr txBox="1"/>
            <p:nvPr/>
          </p:nvSpPr>
          <p:spPr>
            <a:xfrm>
              <a:off x="5436534" y="4548310"/>
              <a:ext cx="49485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mtClean="0">
                  <a:solidFill>
                    <a:schemeClr val="bg1"/>
                  </a:solidFill>
                </a:rPr>
                <a:t>18</a:t>
              </a:r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5464283" y="5232741"/>
              <a:ext cx="49485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mtClean="0"/>
                <a:t>67</a:t>
              </a:r>
              <a:endParaRPr lang="en-US"/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6059591" y="4610078"/>
              <a:ext cx="49485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mtClean="0">
                  <a:solidFill>
                    <a:schemeClr val="bg1"/>
                  </a:solidFill>
                </a:rPr>
                <a:t>20</a:t>
              </a:r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6057356" y="5273210"/>
              <a:ext cx="49485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mtClean="0"/>
                <a:t>62</a:t>
              </a:r>
              <a:endParaRPr lang="en-US"/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6685452" y="4655292"/>
              <a:ext cx="49485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mtClean="0">
                  <a:solidFill>
                    <a:schemeClr val="bg1"/>
                  </a:solidFill>
                </a:rPr>
                <a:t>18</a:t>
              </a:r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6685452" y="5288476"/>
              <a:ext cx="49485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mtClean="0"/>
                <a:t>61</a:t>
              </a:r>
              <a:endParaRPr lang="en-US"/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7298861" y="4659936"/>
              <a:ext cx="49485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mtClean="0">
                  <a:solidFill>
                    <a:schemeClr val="bg1"/>
                  </a:solidFill>
                </a:rPr>
                <a:t>21</a:t>
              </a:r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7292414" y="5294188"/>
              <a:ext cx="49485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mtClean="0"/>
                <a:t>58</a:t>
              </a:r>
              <a:endParaRPr lang="en-US"/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7897295" y="4665124"/>
              <a:ext cx="49485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mtClean="0">
                  <a:solidFill>
                    <a:schemeClr val="bg1"/>
                  </a:solidFill>
                </a:rPr>
                <a:t>19</a:t>
              </a:r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7919145" y="5305802"/>
              <a:ext cx="49485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mtClean="0"/>
                <a:t>59</a:t>
              </a:r>
              <a:endParaRPr lang="en-US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4796736" y="1390160"/>
            <a:ext cx="4421096" cy="2217102"/>
            <a:chOff x="4795198" y="1568199"/>
            <a:chExt cx="4019176" cy="2217102"/>
          </a:xfrm>
        </p:grpSpPr>
        <p:graphicFrame>
          <p:nvGraphicFramePr>
            <p:cNvPr id="37" name="Chart 14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555174140"/>
                </p:ext>
              </p:extLst>
            </p:nvPr>
          </p:nvGraphicFramePr>
          <p:xfrm>
            <a:off x="4795198" y="1568199"/>
            <a:ext cx="4019176" cy="2217102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  <p:sp>
          <p:nvSpPr>
            <p:cNvPr id="77" name="TextBox 76"/>
            <p:cNvSpPr txBox="1"/>
            <p:nvPr/>
          </p:nvSpPr>
          <p:spPr>
            <a:xfrm>
              <a:off x="5415729" y="1877365"/>
              <a:ext cx="49485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mtClean="0">
                  <a:solidFill>
                    <a:schemeClr val="bg1"/>
                  </a:solidFill>
                </a:rPr>
                <a:t>25</a:t>
              </a:r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5408507" y="2702076"/>
              <a:ext cx="49485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mtClean="0"/>
                <a:t>66</a:t>
              </a:r>
              <a:endParaRPr lang="en-US"/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6001336" y="1954161"/>
              <a:ext cx="49485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mtClean="0">
                  <a:solidFill>
                    <a:schemeClr val="bg1"/>
                  </a:solidFill>
                </a:rPr>
                <a:t>24</a:t>
              </a:r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6000288" y="2745991"/>
              <a:ext cx="49485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mtClean="0"/>
                <a:t>61</a:t>
              </a:r>
              <a:endParaRPr lang="en-US"/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6580234" y="1931618"/>
              <a:ext cx="49485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mtClean="0">
                  <a:solidFill>
                    <a:schemeClr val="bg1"/>
                  </a:solidFill>
                </a:rPr>
                <a:t>23</a:t>
              </a:r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6585095" y="2718466"/>
              <a:ext cx="49485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mtClean="0"/>
                <a:t>63</a:t>
              </a:r>
              <a:endParaRPr lang="en-US"/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7173871" y="1948962"/>
              <a:ext cx="49485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mtClean="0">
                  <a:solidFill>
                    <a:schemeClr val="bg1"/>
                  </a:solidFill>
                </a:rPr>
                <a:t>22</a:t>
              </a:r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7169907" y="2739376"/>
              <a:ext cx="49485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mtClean="0"/>
                <a:t>63</a:t>
              </a:r>
              <a:endParaRPr lang="en-US"/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7767744" y="1926571"/>
              <a:ext cx="49485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mtClean="0">
                  <a:solidFill>
                    <a:schemeClr val="bg1"/>
                  </a:solidFill>
                </a:rPr>
                <a:t>23</a:t>
              </a:r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7761728" y="2732186"/>
              <a:ext cx="49485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mtClean="0"/>
                <a:t>62</a:t>
              </a:r>
              <a:endParaRPr lang="en-US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446400" y="1438582"/>
            <a:ext cx="4367001" cy="2217102"/>
            <a:chOff x="335684" y="1546928"/>
            <a:chExt cx="4019178" cy="2217101"/>
          </a:xfrm>
        </p:grpSpPr>
        <p:graphicFrame>
          <p:nvGraphicFramePr>
            <p:cNvPr id="2" name="Chart 14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515113349"/>
                </p:ext>
              </p:extLst>
            </p:nvPr>
          </p:nvGraphicFramePr>
          <p:xfrm>
            <a:off x="335684" y="1546928"/>
            <a:ext cx="4019178" cy="2217101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6"/>
            </a:graphicData>
          </a:graphic>
        </p:graphicFrame>
        <p:grpSp>
          <p:nvGrpSpPr>
            <p:cNvPr id="6" name="Group 5"/>
            <p:cNvGrpSpPr/>
            <p:nvPr/>
          </p:nvGrpSpPr>
          <p:grpSpPr>
            <a:xfrm>
              <a:off x="915820" y="1849661"/>
              <a:ext cx="2828544" cy="1194438"/>
              <a:chOff x="915820" y="1849661"/>
              <a:chExt cx="2828544" cy="1194438"/>
            </a:xfrm>
          </p:grpSpPr>
          <p:sp>
            <p:nvSpPr>
              <p:cNvPr id="3" name="TextBox 2"/>
              <p:cNvSpPr txBox="1"/>
              <p:nvPr/>
            </p:nvSpPr>
            <p:spPr>
              <a:xfrm>
                <a:off x="956922" y="1849661"/>
                <a:ext cx="41648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mtClean="0">
                    <a:solidFill>
                      <a:schemeClr val="bg1"/>
                    </a:solidFill>
                  </a:rPr>
                  <a:t>15</a:t>
                </a:r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67" name="TextBox 66"/>
              <p:cNvSpPr txBox="1"/>
              <p:nvPr/>
            </p:nvSpPr>
            <p:spPr>
              <a:xfrm>
                <a:off x="915820" y="2611744"/>
                <a:ext cx="49485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mtClean="0"/>
                  <a:t>72</a:t>
                </a:r>
                <a:endParaRPr lang="en-US"/>
              </a:p>
            </p:txBody>
          </p:sp>
          <p:sp>
            <p:nvSpPr>
              <p:cNvPr id="69" name="TextBox 68"/>
              <p:cNvSpPr txBox="1"/>
              <p:nvPr/>
            </p:nvSpPr>
            <p:spPr>
              <a:xfrm>
                <a:off x="1508829" y="1934145"/>
                <a:ext cx="49485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mtClean="0">
                    <a:solidFill>
                      <a:schemeClr val="bg1"/>
                    </a:solidFill>
                  </a:rPr>
                  <a:t>15</a:t>
                </a:r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70" name="TextBox 69"/>
              <p:cNvSpPr txBox="1"/>
              <p:nvPr/>
            </p:nvSpPr>
            <p:spPr>
              <a:xfrm>
                <a:off x="1526250" y="2657721"/>
                <a:ext cx="49485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mtClean="0"/>
                  <a:t>67</a:t>
                </a:r>
                <a:endParaRPr lang="en-US"/>
              </a:p>
            </p:txBody>
          </p:sp>
          <p:sp>
            <p:nvSpPr>
              <p:cNvPr id="71" name="TextBox 70"/>
              <p:cNvSpPr txBox="1"/>
              <p:nvPr/>
            </p:nvSpPr>
            <p:spPr>
              <a:xfrm>
                <a:off x="2088954" y="1924029"/>
                <a:ext cx="49485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mtClean="0">
                    <a:solidFill>
                      <a:schemeClr val="bg1"/>
                    </a:solidFill>
                  </a:rPr>
                  <a:t>16</a:t>
                </a:r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72" name="TextBox 71"/>
              <p:cNvSpPr txBox="1"/>
              <p:nvPr/>
            </p:nvSpPr>
            <p:spPr>
              <a:xfrm>
                <a:off x="2106875" y="2674767"/>
                <a:ext cx="49485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mtClean="0"/>
                  <a:t>67</a:t>
                </a:r>
                <a:endParaRPr lang="en-US"/>
              </a:p>
            </p:txBody>
          </p:sp>
          <p:sp>
            <p:nvSpPr>
              <p:cNvPr id="73" name="TextBox 72"/>
              <p:cNvSpPr txBox="1"/>
              <p:nvPr/>
            </p:nvSpPr>
            <p:spPr>
              <a:xfrm>
                <a:off x="2664676" y="1954619"/>
                <a:ext cx="49485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mtClean="0">
                    <a:solidFill>
                      <a:schemeClr val="bg1"/>
                    </a:solidFill>
                  </a:rPr>
                  <a:t>18</a:t>
                </a:r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74" name="TextBox 73"/>
              <p:cNvSpPr txBox="1"/>
              <p:nvPr/>
            </p:nvSpPr>
            <p:spPr>
              <a:xfrm>
                <a:off x="2675755" y="2674767"/>
                <a:ext cx="49485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mtClean="0"/>
                  <a:t>63</a:t>
                </a:r>
                <a:endParaRPr lang="en-US"/>
              </a:p>
            </p:txBody>
          </p:sp>
          <p:sp>
            <p:nvSpPr>
              <p:cNvPr id="75" name="TextBox 74"/>
              <p:cNvSpPr txBox="1"/>
              <p:nvPr/>
            </p:nvSpPr>
            <p:spPr>
              <a:xfrm>
                <a:off x="3232585" y="1942976"/>
                <a:ext cx="49485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mtClean="0">
                    <a:solidFill>
                      <a:schemeClr val="bg1"/>
                    </a:solidFill>
                  </a:rPr>
                  <a:t>16</a:t>
                </a:r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76" name="TextBox 75"/>
              <p:cNvSpPr txBox="1"/>
              <p:nvPr/>
            </p:nvSpPr>
            <p:spPr>
              <a:xfrm>
                <a:off x="3249506" y="2666369"/>
                <a:ext cx="49485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mtClean="0"/>
                  <a:t>66</a:t>
                </a:r>
                <a:endParaRPr lang="en-US"/>
              </a:p>
            </p:txBody>
          </p:sp>
        </p:grpSp>
      </p:grpSp>
      <p:sp>
        <p:nvSpPr>
          <p:cNvPr id="29" name="TextBox 28"/>
          <p:cNvSpPr txBox="1"/>
          <p:nvPr/>
        </p:nvSpPr>
        <p:spPr>
          <a:xfrm rot="16200000">
            <a:off x="-589778" y="2292959"/>
            <a:ext cx="1943932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defTabSz="146282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kern="0" smtClean="0">
                <a:solidFill>
                  <a:srgbClr val="000000"/>
                </a:solidFill>
              </a:rPr>
              <a:t>Patients, %</a:t>
            </a:r>
            <a:endParaRPr lang="en-US" b="1" kern="0" dirty="0">
              <a:solidFill>
                <a:srgbClr val="000000"/>
              </a:solidFill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056640" y="1445680"/>
            <a:ext cx="3048284" cy="496253"/>
            <a:chOff x="885332" y="1913850"/>
            <a:chExt cx="2858719" cy="466701"/>
          </a:xfrm>
        </p:grpSpPr>
        <p:sp>
          <p:nvSpPr>
            <p:cNvPr id="20" name="TextBox 19"/>
            <p:cNvSpPr txBox="1"/>
            <p:nvPr/>
          </p:nvSpPr>
          <p:spPr>
            <a:xfrm>
              <a:off x="2754926" y="2033213"/>
              <a:ext cx="413712" cy="34733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1" smtClean="0">
                  <a:solidFill>
                    <a:srgbClr val="000000"/>
                  </a:solidFill>
                </a:rPr>
                <a:t>81</a:t>
              </a:r>
              <a:endParaRPr lang="en-US" b="1" dirty="0">
                <a:solidFill>
                  <a:srgbClr val="000000"/>
                </a:solidFill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2159436" y="2010769"/>
              <a:ext cx="413712" cy="34733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1" smtClean="0">
                  <a:solidFill>
                    <a:srgbClr val="000000"/>
                  </a:solidFill>
                </a:rPr>
                <a:t>84</a:t>
              </a:r>
              <a:endParaRPr lang="en-US" b="1" dirty="0">
                <a:solidFill>
                  <a:srgbClr val="000000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1556493" y="2015481"/>
              <a:ext cx="413712" cy="34733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1" smtClean="0">
                  <a:solidFill>
                    <a:srgbClr val="000000"/>
                  </a:solidFill>
                </a:rPr>
                <a:t>82</a:t>
              </a:r>
              <a:endParaRPr lang="en-US" b="1" dirty="0">
                <a:solidFill>
                  <a:srgbClr val="000000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885332" y="1913850"/>
              <a:ext cx="569003" cy="3473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smtClean="0">
                  <a:solidFill>
                    <a:srgbClr val="000000"/>
                  </a:solidFill>
                </a:rPr>
                <a:t>88</a:t>
              </a:r>
              <a:endParaRPr lang="en-US" b="1" dirty="0">
                <a:solidFill>
                  <a:srgbClr val="000000"/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3330339" y="2028183"/>
              <a:ext cx="413712" cy="34733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1" smtClean="0">
                  <a:solidFill>
                    <a:srgbClr val="000000"/>
                  </a:solidFill>
                </a:rPr>
                <a:t>82</a:t>
              </a:r>
              <a:endParaRPr lang="en-US" b="1" dirty="0">
                <a:solidFill>
                  <a:srgbClr val="000000"/>
                </a:solidFill>
              </a:endParaRPr>
            </a:p>
          </p:txBody>
        </p:sp>
      </p:grpSp>
      <p:cxnSp>
        <p:nvCxnSpPr>
          <p:cNvPr id="4" name="Straight Connector 3"/>
          <p:cNvCxnSpPr/>
          <p:nvPr/>
        </p:nvCxnSpPr>
        <p:spPr>
          <a:xfrm>
            <a:off x="1674493" y="1599625"/>
            <a:ext cx="6577" cy="1707794"/>
          </a:xfrm>
          <a:prstGeom prst="line">
            <a:avLst/>
          </a:prstGeom>
          <a:ln w="95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911896" y="1111425"/>
            <a:ext cx="1436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smtClean="0">
                <a:solidFill>
                  <a:srgbClr val="000000"/>
                </a:solidFill>
              </a:rPr>
              <a:t>Brainstem</a:t>
            </a:r>
            <a:endParaRPr lang="en-US" b="1">
              <a:solidFill>
                <a:srgbClr val="000000"/>
              </a:solidFill>
            </a:endParaRPr>
          </a:p>
        </p:txBody>
      </p:sp>
      <p:grpSp>
        <p:nvGrpSpPr>
          <p:cNvPr id="39" name="Group 38"/>
          <p:cNvGrpSpPr/>
          <p:nvPr/>
        </p:nvGrpSpPr>
        <p:grpSpPr>
          <a:xfrm>
            <a:off x="5433317" y="1388106"/>
            <a:ext cx="3104091" cy="472568"/>
            <a:chOff x="880890" y="1940057"/>
            <a:chExt cx="2896186" cy="433750"/>
          </a:xfrm>
        </p:grpSpPr>
        <p:sp>
          <p:nvSpPr>
            <p:cNvPr id="40" name="TextBox 39"/>
            <p:cNvSpPr txBox="1"/>
            <p:nvPr/>
          </p:nvSpPr>
          <p:spPr>
            <a:xfrm>
              <a:off x="2779097" y="2025250"/>
              <a:ext cx="411599" cy="33899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1" smtClean="0">
                  <a:solidFill>
                    <a:srgbClr val="000000"/>
                  </a:solidFill>
                </a:rPr>
                <a:t>85</a:t>
              </a:r>
              <a:endParaRPr lang="en-US" b="1" dirty="0">
                <a:solidFill>
                  <a:srgbClr val="000000"/>
                </a:solidFill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2188845" y="2012952"/>
              <a:ext cx="411599" cy="33899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1" smtClean="0">
                  <a:solidFill>
                    <a:srgbClr val="000000"/>
                  </a:solidFill>
                </a:rPr>
                <a:t>86</a:t>
              </a:r>
              <a:endParaRPr lang="en-US" b="1" dirty="0">
                <a:solidFill>
                  <a:srgbClr val="000000"/>
                </a:solidFill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1575610" y="2025249"/>
              <a:ext cx="411599" cy="33899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1" smtClean="0">
                  <a:solidFill>
                    <a:srgbClr val="000000"/>
                  </a:solidFill>
                </a:rPr>
                <a:t>86</a:t>
              </a:r>
              <a:endParaRPr lang="en-US" b="1" dirty="0">
                <a:solidFill>
                  <a:srgbClr val="000000"/>
                </a:solidFill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880890" y="1940057"/>
              <a:ext cx="569003" cy="3389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smtClean="0">
                  <a:solidFill>
                    <a:srgbClr val="000000"/>
                  </a:solidFill>
                </a:rPr>
                <a:t>91</a:t>
              </a:r>
              <a:endParaRPr lang="en-US" b="1" dirty="0">
                <a:solidFill>
                  <a:srgbClr val="000000"/>
                </a:solidFill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3365477" y="2034813"/>
              <a:ext cx="411599" cy="33899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1" smtClean="0">
                  <a:solidFill>
                    <a:srgbClr val="000000"/>
                  </a:solidFill>
                </a:rPr>
                <a:t>85</a:t>
              </a:r>
              <a:endParaRPr lang="en-US" b="1" dirty="0">
                <a:solidFill>
                  <a:srgbClr val="000000"/>
                </a:solidFill>
              </a:endParaRPr>
            </a:p>
          </p:txBody>
        </p:sp>
      </p:grpSp>
      <p:cxnSp>
        <p:nvCxnSpPr>
          <p:cNvPr id="47" name="Straight Connector 46"/>
          <p:cNvCxnSpPr/>
          <p:nvPr/>
        </p:nvCxnSpPr>
        <p:spPr>
          <a:xfrm>
            <a:off x="6055720" y="1599625"/>
            <a:ext cx="4195" cy="1684704"/>
          </a:xfrm>
          <a:prstGeom prst="line">
            <a:avLst/>
          </a:prstGeom>
          <a:ln w="95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8" name="Group 47"/>
          <p:cNvGrpSpPr/>
          <p:nvPr/>
        </p:nvGrpSpPr>
        <p:grpSpPr>
          <a:xfrm>
            <a:off x="1061874" y="4045436"/>
            <a:ext cx="3112732" cy="458554"/>
            <a:chOff x="882354" y="1975043"/>
            <a:chExt cx="2882664" cy="357898"/>
          </a:xfrm>
        </p:grpSpPr>
        <p:sp>
          <p:nvSpPr>
            <p:cNvPr id="49" name="TextBox 48"/>
            <p:cNvSpPr txBox="1"/>
            <p:nvPr/>
          </p:nvSpPr>
          <p:spPr>
            <a:xfrm>
              <a:off x="2760721" y="2044680"/>
              <a:ext cx="408540" cy="28826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1" smtClean="0">
                  <a:solidFill>
                    <a:srgbClr val="000000"/>
                  </a:solidFill>
                </a:rPr>
                <a:t>81</a:t>
              </a:r>
              <a:endParaRPr lang="en-US" b="1" dirty="0">
                <a:solidFill>
                  <a:srgbClr val="000000"/>
                </a:solidFill>
              </a:endParaRP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2170843" y="2007914"/>
              <a:ext cx="408540" cy="28826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1" smtClean="0">
                  <a:solidFill>
                    <a:srgbClr val="000000"/>
                  </a:solidFill>
                </a:rPr>
                <a:t>83</a:t>
              </a:r>
              <a:endParaRPr lang="en-US" b="1" dirty="0">
                <a:solidFill>
                  <a:srgbClr val="000000"/>
                </a:solidFill>
              </a:endParaRP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1587627" y="1995164"/>
              <a:ext cx="408540" cy="28826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1" smtClean="0">
                  <a:solidFill>
                    <a:srgbClr val="000000"/>
                  </a:solidFill>
                </a:rPr>
                <a:t>82</a:t>
              </a:r>
              <a:endParaRPr lang="en-US" b="1" dirty="0">
                <a:solidFill>
                  <a:srgbClr val="000000"/>
                </a:solidFill>
              </a:endParaRP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882354" y="1975043"/>
              <a:ext cx="569003" cy="2882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smtClean="0">
                  <a:solidFill>
                    <a:srgbClr val="000000"/>
                  </a:solidFill>
                </a:rPr>
                <a:t>86</a:t>
              </a:r>
              <a:endParaRPr lang="en-US" b="1" dirty="0">
                <a:solidFill>
                  <a:srgbClr val="000000"/>
                </a:solidFill>
              </a:endParaRP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3356478" y="2043632"/>
              <a:ext cx="408540" cy="28826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1" smtClean="0">
                  <a:solidFill>
                    <a:srgbClr val="000000"/>
                  </a:solidFill>
                </a:rPr>
                <a:t>82</a:t>
              </a:r>
              <a:endParaRPr lang="en-US" b="1" dirty="0">
                <a:solidFill>
                  <a:srgbClr val="000000"/>
                </a:solidFill>
              </a:endParaRPr>
            </a:p>
          </p:txBody>
        </p:sp>
      </p:grpSp>
      <p:sp>
        <p:nvSpPr>
          <p:cNvPr id="54" name="TextBox 53"/>
          <p:cNvSpPr txBox="1"/>
          <p:nvPr/>
        </p:nvSpPr>
        <p:spPr>
          <a:xfrm>
            <a:off x="1856798" y="3738820"/>
            <a:ext cx="1436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smtClean="0">
                <a:solidFill>
                  <a:srgbClr val="000000"/>
                </a:solidFill>
              </a:rPr>
              <a:t>Visual</a:t>
            </a:r>
            <a:endParaRPr lang="en-US" b="1">
              <a:solidFill>
                <a:srgbClr val="000000"/>
              </a:solidFill>
            </a:endParaRPr>
          </a:p>
        </p:txBody>
      </p:sp>
      <p:grpSp>
        <p:nvGrpSpPr>
          <p:cNvPr id="56" name="Group 55"/>
          <p:cNvGrpSpPr/>
          <p:nvPr/>
        </p:nvGrpSpPr>
        <p:grpSpPr>
          <a:xfrm>
            <a:off x="5479320" y="4060699"/>
            <a:ext cx="3200317" cy="458356"/>
            <a:chOff x="901231" y="1963806"/>
            <a:chExt cx="2953961" cy="425146"/>
          </a:xfrm>
        </p:grpSpPr>
        <p:sp>
          <p:nvSpPr>
            <p:cNvPr id="57" name="TextBox 56"/>
            <p:cNvSpPr txBox="1"/>
            <p:nvPr/>
          </p:nvSpPr>
          <p:spPr>
            <a:xfrm>
              <a:off x="2815663" y="2027063"/>
              <a:ext cx="407187" cy="34257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1" smtClean="0">
                  <a:solidFill>
                    <a:srgbClr val="000000"/>
                  </a:solidFill>
                </a:rPr>
                <a:t>78</a:t>
              </a:r>
              <a:endParaRPr lang="en-US" b="1" dirty="0">
                <a:solidFill>
                  <a:srgbClr val="000000"/>
                </a:solidFill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2208281" y="2025788"/>
              <a:ext cx="407187" cy="34257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1" smtClean="0">
                  <a:solidFill>
                    <a:srgbClr val="000000"/>
                  </a:solidFill>
                </a:rPr>
                <a:t>79</a:t>
              </a:r>
              <a:endParaRPr lang="en-US" b="1" dirty="0">
                <a:solidFill>
                  <a:srgbClr val="000000"/>
                </a:solidFill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1607487" y="1984931"/>
              <a:ext cx="407187" cy="34257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1" smtClean="0">
                  <a:solidFill>
                    <a:srgbClr val="000000"/>
                  </a:solidFill>
                </a:rPr>
                <a:t>82</a:t>
              </a:r>
              <a:endParaRPr lang="en-US" b="1" dirty="0">
                <a:solidFill>
                  <a:srgbClr val="000000"/>
                </a:solidFill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901231" y="1963806"/>
              <a:ext cx="569003" cy="3425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smtClean="0">
                  <a:solidFill>
                    <a:srgbClr val="000000"/>
                  </a:solidFill>
                </a:rPr>
                <a:t>85</a:t>
              </a:r>
              <a:endParaRPr lang="en-US" b="1" dirty="0">
                <a:solidFill>
                  <a:srgbClr val="000000"/>
                </a:solidFill>
              </a:endParaRP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3448005" y="2046380"/>
              <a:ext cx="407187" cy="34257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1" smtClean="0">
                  <a:solidFill>
                    <a:srgbClr val="000000"/>
                  </a:solidFill>
                </a:rPr>
                <a:t>78</a:t>
              </a:r>
              <a:endParaRPr lang="en-US" b="1" dirty="0">
                <a:solidFill>
                  <a:srgbClr val="000000"/>
                </a:solidFill>
              </a:endParaRPr>
            </a:p>
          </p:txBody>
        </p:sp>
      </p:grpSp>
      <p:sp>
        <p:nvSpPr>
          <p:cNvPr id="62" name="TextBox 61"/>
          <p:cNvSpPr txBox="1"/>
          <p:nvPr/>
        </p:nvSpPr>
        <p:spPr>
          <a:xfrm>
            <a:off x="6257091" y="3763883"/>
            <a:ext cx="18022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smtClean="0">
                <a:solidFill>
                  <a:srgbClr val="000000"/>
                </a:solidFill>
              </a:rPr>
              <a:t>Bowel/Bladder</a:t>
            </a:r>
            <a:endParaRPr lang="en-US" b="1">
              <a:solidFill>
                <a:srgbClr val="000000"/>
              </a:solidFill>
            </a:endParaRPr>
          </a:p>
        </p:txBody>
      </p:sp>
      <p:cxnSp>
        <p:nvCxnSpPr>
          <p:cNvPr id="63" name="Straight Connector 62"/>
          <p:cNvCxnSpPr/>
          <p:nvPr/>
        </p:nvCxnSpPr>
        <p:spPr>
          <a:xfrm>
            <a:off x="6102865" y="4060699"/>
            <a:ext cx="0" cy="1737360"/>
          </a:xfrm>
          <a:prstGeom prst="line">
            <a:avLst/>
          </a:prstGeom>
          <a:ln w="95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1708171" y="4060699"/>
            <a:ext cx="0" cy="1737360"/>
          </a:xfrm>
          <a:prstGeom prst="line">
            <a:avLst/>
          </a:prstGeom>
          <a:ln w="95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TextBox 106"/>
          <p:cNvSpPr txBox="1"/>
          <p:nvPr/>
        </p:nvSpPr>
        <p:spPr>
          <a:xfrm rot="16200000">
            <a:off x="-606223" y="4736888"/>
            <a:ext cx="1943932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defTabSz="146282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kern="0" smtClean="0">
                <a:solidFill>
                  <a:srgbClr val="000000"/>
                </a:solidFill>
              </a:rPr>
              <a:t>Patients, %</a:t>
            </a:r>
            <a:endParaRPr lang="en-US" b="1" kern="0" dirty="0">
              <a:solidFill>
                <a:srgbClr val="000000"/>
              </a:solidFill>
            </a:endParaRPr>
          </a:p>
        </p:txBody>
      </p:sp>
      <p:sp>
        <p:nvSpPr>
          <p:cNvPr id="113" name="TextBox 112"/>
          <p:cNvSpPr txBox="1"/>
          <p:nvPr/>
        </p:nvSpPr>
        <p:spPr>
          <a:xfrm>
            <a:off x="6337056" y="1104255"/>
            <a:ext cx="1436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smtClean="0">
                <a:solidFill>
                  <a:srgbClr val="000000"/>
                </a:solidFill>
              </a:rPr>
              <a:t>Cerebral</a:t>
            </a:r>
            <a:endParaRPr lang="en-US" b="1">
              <a:solidFill>
                <a:srgbClr val="000000"/>
              </a:solidFill>
            </a:endParaRPr>
          </a:p>
        </p:txBody>
      </p:sp>
      <p:sp>
        <p:nvSpPr>
          <p:cNvPr id="114" name="TextBox 113"/>
          <p:cNvSpPr txBox="1"/>
          <p:nvPr/>
        </p:nvSpPr>
        <p:spPr>
          <a:xfrm rot="16200000">
            <a:off x="3813847" y="2272959"/>
            <a:ext cx="1943932" cy="33855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defTabSz="146282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kern="0" smtClean="0">
                <a:solidFill>
                  <a:srgbClr val="000000"/>
                </a:solidFill>
              </a:rPr>
              <a:t>Patients, %</a:t>
            </a:r>
            <a:endParaRPr lang="en-US" sz="1600" b="1" kern="0" dirty="0">
              <a:solidFill>
                <a:srgbClr val="000000"/>
              </a:solidFill>
            </a:endParaRPr>
          </a:p>
        </p:txBody>
      </p:sp>
      <p:sp>
        <p:nvSpPr>
          <p:cNvPr id="120" name="TextBox 119"/>
          <p:cNvSpPr txBox="1"/>
          <p:nvPr/>
        </p:nvSpPr>
        <p:spPr>
          <a:xfrm rot="16200000">
            <a:off x="3819016" y="4649253"/>
            <a:ext cx="1943932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defTabSz="146282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kern="0" smtClean="0">
                <a:solidFill>
                  <a:srgbClr val="000000"/>
                </a:solidFill>
              </a:rPr>
              <a:t>Patients, %</a:t>
            </a:r>
            <a:endParaRPr lang="en-US" b="1" kern="0" dirty="0">
              <a:solidFill>
                <a:srgbClr val="000000"/>
              </a:solidFill>
            </a:endParaRPr>
          </a:p>
        </p:txBody>
      </p:sp>
      <p:sp>
        <p:nvSpPr>
          <p:cNvPr id="128" name="TextBox 127"/>
          <p:cNvSpPr txBox="1"/>
          <p:nvPr/>
        </p:nvSpPr>
        <p:spPr>
          <a:xfrm>
            <a:off x="7423842" y="-15814"/>
            <a:ext cx="172015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914265"/>
            <a:r>
              <a:rPr lang="en-GB" sz="1000" smtClean="0"/>
              <a:t>CMSC 2018</a:t>
            </a:r>
            <a:endParaRPr lang="en-GB" sz="1000" dirty="0" smtClean="0"/>
          </a:p>
        </p:txBody>
      </p:sp>
      <p:sp>
        <p:nvSpPr>
          <p:cNvPr id="129" name="TextBox 128"/>
          <p:cNvSpPr txBox="1"/>
          <p:nvPr/>
        </p:nvSpPr>
        <p:spPr>
          <a:xfrm>
            <a:off x="310588" y="6393910"/>
            <a:ext cx="85024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/>
              <a:t>Overall population </a:t>
            </a:r>
            <a:r>
              <a:rPr lang="en-US" sz="1200" smtClean="0"/>
              <a:t>N=435; FS change </a:t>
            </a:r>
            <a:r>
              <a:rPr lang="en-US" sz="1200"/>
              <a:t>from core study baseline was categorized as improved (≥1.0-point decrease) </a:t>
            </a:r>
            <a:endParaRPr lang="en-US" sz="1200" smtClean="0"/>
          </a:p>
          <a:p>
            <a:r>
              <a:rPr lang="en-US" sz="1200" smtClean="0"/>
              <a:t>or </a:t>
            </a:r>
            <a:r>
              <a:rPr lang="en-US" sz="1200"/>
              <a:t>stable </a:t>
            </a:r>
            <a:r>
              <a:rPr lang="en-US" sz="1200" smtClean="0"/>
              <a:t>(</a:t>
            </a:r>
            <a:r>
              <a:rPr lang="en-US" sz="120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0-point </a:t>
            </a:r>
            <a:r>
              <a:rPr lang="en-US" sz="1200" smtClean="0"/>
              <a:t>change); Sum of percentages may differ due to rounding  </a:t>
            </a:r>
            <a:endParaRPr lang="en-US" sz="1200"/>
          </a:p>
        </p:txBody>
      </p:sp>
      <p:sp>
        <p:nvSpPr>
          <p:cNvPr id="130" name="Title 5"/>
          <p:cNvSpPr>
            <a:spLocks noGrp="1"/>
          </p:cNvSpPr>
          <p:nvPr>
            <p:ph type="title"/>
          </p:nvPr>
        </p:nvSpPr>
        <p:spPr>
          <a:xfrm>
            <a:off x="300037" y="1"/>
            <a:ext cx="8843963" cy="914399"/>
          </a:xfrm>
        </p:spPr>
        <p:txBody>
          <a:bodyPr>
            <a:normAutofit/>
          </a:bodyPr>
          <a:lstStyle/>
          <a:p>
            <a:r>
              <a:rPr lang="en-US" sz="2000" kern="0" smtClean="0"/>
              <a:t>Overall Population Over 6 Years: While Majority </a:t>
            </a:r>
            <a:r>
              <a:rPr lang="en-US" sz="2000" kern="0"/>
              <a:t>of Patients </a:t>
            </a:r>
            <a:r>
              <a:rPr lang="en-US" sz="2000" kern="0" smtClean="0"/>
              <a:t>Remained </a:t>
            </a:r>
            <a:r>
              <a:rPr lang="en-US" sz="2000" kern="0"/>
              <a:t>Stable in Each FS, </a:t>
            </a:r>
            <a:r>
              <a:rPr lang="en-US" sz="2000"/>
              <a:t>15%–25% </a:t>
            </a:r>
            <a:r>
              <a:rPr lang="en-US" sz="2000" smtClean="0"/>
              <a:t>Achieved Improvements</a:t>
            </a:r>
            <a:endParaRPr lang="en-US" sz="2000"/>
          </a:p>
        </p:txBody>
      </p:sp>
      <p:grpSp>
        <p:nvGrpSpPr>
          <p:cNvPr id="121" name="Group 120"/>
          <p:cNvGrpSpPr/>
          <p:nvPr/>
        </p:nvGrpSpPr>
        <p:grpSpPr>
          <a:xfrm>
            <a:off x="7866218" y="901628"/>
            <a:ext cx="1510436" cy="608507"/>
            <a:chOff x="7568379" y="1015722"/>
            <a:chExt cx="1510436" cy="608507"/>
          </a:xfrm>
        </p:grpSpPr>
        <p:sp>
          <p:nvSpPr>
            <p:cNvPr id="127" name="TextBox 126"/>
            <p:cNvSpPr txBox="1"/>
            <p:nvPr/>
          </p:nvSpPr>
          <p:spPr>
            <a:xfrm>
              <a:off x="7568379" y="1102795"/>
              <a:ext cx="182880" cy="182880"/>
            </a:xfrm>
            <a:prstGeom prst="rect">
              <a:avLst/>
            </a:prstGeom>
            <a:solidFill>
              <a:srgbClr val="0076C0"/>
            </a:solidFill>
          </p:spPr>
          <p:txBody>
            <a:bodyPr wrap="square" rtlCol="0">
              <a:spAutoFit/>
            </a:bodyPr>
            <a:lstStyle/>
            <a:p>
              <a:endParaRPr lang="en-US" sz="1400"/>
            </a:p>
          </p:txBody>
        </p:sp>
        <p:sp>
          <p:nvSpPr>
            <p:cNvPr id="131" name="TextBox 130"/>
            <p:cNvSpPr txBox="1"/>
            <p:nvPr/>
          </p:nvSpPr>
          <p:spPr>
            <a:xfrm>
              <a:off x="7568379" y="1371600"/>
              <a:ext cx="182880" cy="182880"/>
            </a:xfrm>
            <a:prstGeom prst="rect">
              <a:avLst/>
            </a:prstGeom>
            <a:solidFill>
              <a:srgbClr val="0076C0">
                <a:alpha val="50196"/>
              </a:srgbClr>
            </a:solidFill>
          </p:spPr>
          <p:txBody>
            <a:bodyPr wrap="square" rtlCol="0">
              <a:spAutoFit/>
            </a:bodyPr>
            <a:lstStyle/>
            <a:p>
              <a:endParaRPr lang="en-US" sz="1400"/>
            </a:p>
          </p:txBody>
        </p:sp>
        <p:sp>
          <p:nvSpPr>
            <p:cNvPr id="132" name="TextBox 131"/>
            <p:cNvSpPr txBox="1"/>
            <p:nvPr/>
          </p:nvSpPr>
          <p:spPr>
            <a:xfrm>
              <a:off x="7753563" y="1015722"/>
              <a:ext cx="13252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smtClean="0"/>
                <a:t>Improved</a:t>
              </a:r>
              <a:endParaRPr lang="en-US" sz="1600"/>
            </a:p>
          </p:txBody>
        </p:sp>
        <p:sp>
          <p:nvSpPr>
            <p:cNvPr id="133" name="TextBox 132"/>
            <p:cNvSpPr txBox="1"/>
            <p:nvPr/>
          </p:nvSpPr>
          <p:spPr>
            <a:xfrm>
              <a:off x="7751259" y="1285675"/>
              <a:ext cx="83481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smtClean="0"/>
                <a:t>Stable</a:t>
              </a:r>
              <a:endParaRPr lang="en-US" sz="1600"/>
            </a:p>
          </p:txBody>
        </p:sp>
      </p:grpSp>
      <p:grpSp>
        <p:nvGrpSpPr>
          <p:cNvPr id="134" name="Group 133"/>
          <p:cNvGrpSpPr/>
          <p:nvPr/>
        </p:nvGrpSpPr>
        <p:grpSpPr>
          <a:xfrm>
            <a:off x="4646166" y="6033831"/>
            <a:ext cx="4074969" cy="374552"/>
            <a:chOff x="1444433" y="3446824"/>
            <a:chExt cx="2646315" cy="374552"/>
          </a:xfrm>
        </p:grpSpPr>
        <p:sp>
          <p:nvSpPr>
            <p:cNvPr id="135" name="TextBox 134"/>
            <p:cNvSpPr txBox="1"/>
            <p:nvPr/>
          </p:nvSpPr>
          <p:spPr>
            <a:xfrm>
              <a:off x="1444433" y="3452044"/>
              <a:ext cx="134271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i="1" smtClean="0"/>
                <a:t>Core Study</a:t>
              </a:r>
              <a:endParaRPr lang="en-US" b="1" i="1"/>
            </a:p>
          </p:txBody>
        </p:sp>
        <p:sp>
          <p:nvSpPr>
            <p:cNvPr id="136" name="TextBox 135"/>
            <p:cNvSpPr txBox="1"/>
            <p:nvPr/>
          </p:nvSpPr>
          <p:spPr>
            <a:xfrm>
              <a:off x="2590752" y="3446824"/>
              <a:ext cx="140621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i="1" smtClean="0"/>
                <a:t>Extension Study</a:t>
              </a:r>
              <a:endParaRPr lang="en-US" b="1" i="1"/>
            </a:p>
          </p:txBody>
        </p:sp>
        <p:cxnSp>
          <p:nvCxnSpPr>
            <p:cNvPr id="137" name="Straight Connector 136"/>
            <p:cNvCxnSpPr/>
            <p:nvPr/>
          </p:nvCxnSpPr>
          <p:spPr>
            <a:xfrm>
              <a:off x="2545012" y="3650885"/>
              <a:ext cx="118764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Straight Connector 137"/>
            <p:cNvCxnSpPr/>
            <p:nvPr/>
          </p:nvCxnSpPr>
          <p:spPr>
            <a:xfrm flipH="1">
              <a:off x="3912603" y="3621365"/>
              <a:ext cx="178145" cy="2165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9" name="Group 138"/>
          <p:cNvGrpSpPr/>
          <p:nvPr/>
        </p:nvGrpSpPr>
        <p:grpSpPr>
          <a:xfrm>
            <a:off x="197608" y="6036783"/>
            <a:ext cx="4074969" cy="374552"/>
            <a:chOff x="1444433" y="3446824"/>
            <a:chExt cx="2646315" cy="374552"/>
          </a:xfrm>
        </p:grpSpPr>
        <p:sp>
          <p:nvSpPr>
            <p:cNvPr id="140" name="TextBox 139"/>
            <p:cNvSpPr txBox="1"/>
            <p:nvPr/>
          </p:nvSpPr>
          <p:spPr>
            <a:xfrm>
              <a:off x="1444433" y="3452044"/>
              <a:ext cx="134271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i="1" smtClean="0"/>
                <a:t>Core Study</a:t>
              </a:r>
              <a:endParaRPr lang="en-US" b="1" i="1"/>
            </a:p>
          </p:txBody>
        </p:sp>
        <p:sp>
          <p:nvSpPr>
            <p:cNvPr id="141" name="TextBox 140"/>
            <p:cNvSpPr txBox="1"/>
            <p:nvPr/>
          </p:nvSpPr>
          <p:spPr>
            <a:xfrm>
              <a:off x="2590752" y="3446824"/>
              <a:ext cx="140621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i="1" smtClean="0"/>
                <a:t>Extension Study</a:t>
              </a:r>
              <a:endParaRPr lang="en-US" b="1" i="1"/>
            </a:p>
          </p:txBody>
        </p:sp>
        <p:cxnSp>
          <p:nvCxnSpPr>
            <p:cNvPr id="142" name="Straight Connector 141"/>
            <p:cNvCxnSpPr/>
            <p:nvPr/>
          </p:nvCxnSpPr>
          <p:spPr>
            <a:xfrm>
              <a:off x="2545012" y="3650885"/>
              <a:ext cx="118764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Connector 142"/>
            <p:cNvCxnSpPr/>
            <p:nvPr/>
          </p:nvCxnSpPr>
          <p:spPr>
            <a:xfrm flipH="1">
              <a:off x="3912603" y="3621365"/>
              <a:ext cx="178145" cy="2165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9968910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28965" y="4763549"/>
            <a:ext cx="8662034" cy="1257514"/>
          </a:xfrm>
        </p:spPr>
        <p:txBody>
          <a:bodyPr/>
          <a:lstStyle/>
          <a:p>
            <a:r>
              <a:rPr lang="en-US" smtClean="0"/>
              <a:t>Patients were more than twice as likely to achieve CDI with alemtuzumab compared with SC IFNB-1a in the core study Year 2</a:t>
            </a:r>
          </a:p>
          <a:p>
            <a:r>
              <a:rPr lang="en-US" smtClean="0"/>
              <a:t>The percentage of alemtuzumab-treated patients achieving CDI continued to increase from Year 2 to Year 6</a:t>
            </a:r>
            <a:endParaRPr lang="en-US"/>
          </a:p>
        </p:txBody>
      </p:sp>
      <p:sp>
        <p:nvSpPr>
          <p:cNvPr id="62" name="Content Placeholder 36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algn="l"/>
            <a:endParaRPr lang="en-US"/>
          </a:p>
          <a:p>
            <a:pPr algn="l"/>
            <a:r>
              <a:rPr lang="en-US"/>
              <a:t> </a:t>
            </a:r>
          </a:p>
        </p:txBody>
      </p:sp>
      <p:sp>
        <p:nvSpPr>
          <p:cNvPr id="65" name="Content Placeholder 36"/>
          <p:cNvSpPr>
            <a:spLocks noGrp="1"/>
          </p:cNvSpPr>
          <p:nvPr>
            <p:ph sz="quarter" idx="4294967295"/>
          </p:nvPr>
        </p:nvSpPr>
        <p:spPr>
          <a:xfrm>
            <a:off x="262866" y="6242749"/>
            <a:ext cx="8462034" cy="580833"/>
          </a:xfrm>
        </p:spPr>
        <p:txBody>
          <a:bodyPr/>
          <a:lstStyle/>
          <a:p>
            <a:pPr marL="0" indent="0">
              <a:buNone/>
            </a:pPr>
            <a:r>
              <a:rPr lang="en-US" sz="1200" baseline="30000" smtClean="0"/>
              <a:t>a</a:t>
            </a:r>
            <a:r>
              <a:rPr lang="en-US" sz="1200" smtClean="0"/>
              <a:t>Based on n=435 (as-treated population); CDI </a:t>
            </a:r>
            <a:r>
              <a:rPr lang="en-US" sz="1200"/>
              <a:t>was assessed only in patients with an EDSS score of ≥</a:t>
            </a:r>
            <a:r>
              <a:rPr lang="en-US" sz="1200" smtClean="0"/>
              <a:t>2.0 at </a:t>
            </a:r>
            <a:r>
              <a:rPr lang="en-US" sz="1200"/>
              <a:t>core study </a:t>
            </a:r>
            <a:r>
              <a:rPr lang="en-US" sz="1200" smtClean="0"/>
              <a:t>baseline (alemtuzumab, n=297; SC IFNB-1a, n=111); </a:t>
            </a:r>
            <a:r>
              <a:rPr lang="en-US" sz="1200"/>
              <a:t>CDI was defined as ≥1.0-point EDSS decrease from baseline confirmed over 6 months; </a:t>
            </a:r>
            <a:r>
              <a:rPr lang="en-US" sz="120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Kaplan-Meier </a:t>
            </a:r>
            <a:r>
              <a:rPr lang="en-US" sz="1200"/>
              <a:t>estimates were used to assess percentages of patients with </a:t>
            </a:r>
            <a:r>
              <a:rPr lang="en-US" sz="1200" smtClean="0"/>
              <a:t>6-month CDI</a:t>
            </a:r>
            <a:endParaRPr lang="en-US" sz="1200"/>
          </a:p>
        </p:txBody>
      </p:sp>
      <p:sp>
        <p:nvSpPr>
          <p:cNvPr id="67" name="TextBox 66"/>
          <p:cNvSpPr txBox="1"/>
          <p:nvPr/>
        </p:nvSpPr>
        <p:spPr>
          <a:xfrm>
            <a:off x="7423842" y="-15814"/>
            <a:ext cx="172015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914265"/>
            <a:r>
              <a:rPr lang="en-GB" sz="1000" smtClean="0"/>
              <a:t>CMSC 2018</a:t>
            </a:r>
            <a:endParaRPr lang="en-GB" sz="1000" dirty="0" smtClean="0"/>
          </a:p>
        </p:txBody>
      </p:sp>
      <p:grpSp>
        <p:nvGrpSpPr>
          <p:cNvPr id="37" name="Group 36"/>
          <p:cNvGrpSpPr/>
          <p:nvPr/>
        </p:nvGrpSpPr>
        <p:grpSpPr>
          <a:xfrm>
            <a:off x="1366852" y="1618214"/>
            <a:ext cx="5876404" cy="3062976"/>
            <a:chOff x="961800" y="1557420"/>
            <a:chExt cx="6705636" cy="3844719"/>
          </a:xfrm>
        </p:grpSpPr>
        <p:grpSp>
          <p:nvGrpSpPr>
            <p:cNvPr id="32" name="Group 31"/>
            <p:cNvGrpSpPr/>
            <p:nvPr/>
          </p:nvGrpSpPr>
          <p:grpSpPr>
            <a:xfrm>
              <a:off x="1506582" y="1557420"/>
              <a:ext cx="6160854" cy="3438241"/>
              <a:chOff x="1506582" y="1557420"/>
              <a:chExt cx="6160854" cy="3438241"/>
            </a:xfrm>
          </p:grpSpPr>
          <p:grpSp>
            <p:nvGrpSpPr>
              <p:cNvPr id="23" name="Group 22"/>
              <p:cNvGrpSpPr/>
              <p:nvPr/>
            </p:nvGrpSpPr>
            <p:grpSpPr>
              <a:xfrm>
                <a:off x="1506582" y="1557420"/>
                <a:ext cx="6040126" cy="3438241"/>
                <a:chOff x="1506582" y="1557420"/>
                <a:chExt cx="6040126" cy="3438241"/>
              </a:xfrm>
            </p:grpSpPr>
            <p:graphicFrame>
              <p:nvGraphicFramePr>
                <p:cNvPr id="7" name="Chart 6"/>
                <p:cNvGraphicFramePr/>
                <p:nvPr>
                  <p:extLst>
                    <p:ext uri="{D42A27DB-BD31-4B8C-83A1-F6EECF244321}">
                      <p14:modId xmlns:p14="http://schemas.microsoft.com/office/powerpoint/2010/main" val="2954077340"/>
                    </p:ext>
                  </p:extLst>
                </p:nvPr>
              </p:nvGraphicFramePr>
              <p:xfrm>
                <a:off x="1506582" y="1557420"/>
                <a:ext cx="5992677" cy="3268036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3"/>
                </a:graphicData>
              </a:graphic>
            </p:graphicFrame>
            <p:pic>
              <p:nvPicPr>
                <p:cNvPr id="72" name="Picture 71"/>
                <p:cNvPicPr>
                  <a:picLocks noChangeAspect="1"/>
                </p:cNvPicPr>
                <p:nvPr/>
              </p:nvPicPr>
              <p:blipFill rotWithShape="1">
                <a:blip r:embed="rId4"/>
                <a:srcRect r="67097" b="23"/>
                <a:stretch/>
              </p:blipFill>
              <p:spPr>
                <a:xfrm>
                  <a:off x="2063090" y="2964364"/>
                  <a:ext cx="1785362" cy="1628606"/>
                </a:xfrm>
                <a:prstGeom prst="rect">
                  <a:avLst/>
                </a:prstGeom>
              </p:spPr>
            </p:pic>
            <p:sp>
              <p:nvSpPr>
                <p:cNvPr id="71" name="Freeform 11"/>
                <p:cNvSpPr>
                  <a:spLocks/>
                </p:cNvSpPr>
                <p:nvPr/>
              </p:nvSpPr>
              <p:spPr bwMode="auto">
                <a:xfrm>
                  <a:off x="2060961" y="2064278"/>
                  <a:ext cx="5331873" cy="2516549"/>
                </a:xfrm>
                <a:custGeom>
                  <a:avLst/>
                  <a:gdLst>
                    <a:gd name="T0" fmla="*/ 56 w 1429"/>
                    <a:gd name="T1" fmla="*/ 499 h 519"/>
                    <a:gd name="T2" fmla="*/ 61 w 1429"/>
                    <a:gd name="T3" fmla="*/ 450 h 519"/>
                    <a:gd name="T4" fmla="*/ 66 w 1429"/>
                    <a:gd name="T5" fmla="*/ 422 h 519"/>
                    <a:gd name="T6" fmla="*/ 74 w 1429"/>
                    <a:gd name="T7" fmla="*/ 406 h 519"/>
                    <a:gd name="T8" fmla="*/ 120 w 1429"/>
                    <a:gd name="T9" fmla="*/ 373 h 519"/>
                    <a:gd name="T10" fmla="*/ 127 w 1429"/>
                    <a:gd name="T11" fmla="*/ 353 h 519"/>
                    <a:gd name="T12" fmla="*/ 179 w 1429"/>
                    <a:gd name="T13" fmla="*/ 328 h 519"/>
                    <a:gd name="T14" fmla="*/ 190 w 1429"/>
                    <a:gd name="T15" fmla="*/ 304 h 519"/>
                    <a:gd name="T16" fmla="*/ 242 w 1429"/>
                    <a:gd name="T17" fmla="*/ 279 h 519"/>
                    <a:gd name="T18" fmla="*/ 301 w 1429"/>
                    <a:gd name="T19" fmla="*/ 259 h 519"/>
                    <a:gd name="T20" fmla="*/ 353 w 1429"/>
                    <a:gd name="T21" fmla="*/ 239 h 519"/>
                    <a:gd name="T22" fmla="*/ 365 w 1429"/>
                    <a:gd name="T23" fmla="*/ 211 h 519"/>
                    <a:gd name="T24" fmla="*/ 422 w 1429"/>
                    <a:gd name="T25" fmla="*/ 182 h 519"/>
                    <a:gd name="T26" fmla="*/ 476 w 1429"/>
                    <a:gd name="T27" fmla="*/ 158 h 519"/>
                    <a:gd name="T28" fmla="*/ 494 w 1429"/>
                    <a:gd name="T29" fmla="*/ 141 h 519"/>
                    <a:gd name="T30" fmla="*/ 553 w 1429"/>
                    <a:gd name="T31" fmla="*/ 129 h 519"/>
                    <a:gd name="T32" fmla="*/ 586 w 1429"/>
                    <a:gd name="T33" fmla="*/ 104 h 519"/>
                    <a:gd name="T34" fmla="*/ 667 w 1429"/>
                    <a:gd name="T35" fmla="*/ 92 h 519"/>
                    <a:gd name="T36" fmla="*/ 749 w 1429"/>
                    <a:gd name="T37" fmla="*/ 80 h 519"/>
                    <a:gd name="T38" fmla="*/ 777 w 1429"/>
                    <a:gd name="T39" fmla="*/ 76 h 519"/>
                    <a:gd name="T40" fmla="*/ 819 w 1429"/>
                    <a:gd name="T41" fmla="*/ 63 h 519"/>
                    <a:gd name="T42" fmla="*/ 892 w 1429"/>
                    <a:gd name="T43" fmla="*/ 49 h 519"/>
                    <a:gd name="T44" fmla="*/ 907 w 1429"/>
                    <a:gd name="T45" fmla="*/ 32 h 519"/>
                    <a:gd name="T46" fmla="*/ 980 w 1429"/>
                    <a:gd name="T47" fmla="*/ 23 h 519"/>
                    <a:gd name="T48" fmla="*/ 1101 w 1429"/>
                    <a:gd name="T49" fmla="*/ 14 h 519"/>
                    <a:gd name="T50" fmla="*/ 1225 w 1429"/>
                    <a:gd name="T51" fmla="*/ 10 h 519"/>
                    <a:gd name="T52" fmla="*/ 1301 w 1429"/>
                    <a:gd name="T53" fmla="*/ 6 h 519"/>
                    <a:gd name="T54" fmla="*/ 1403 w 1429"/>
                    <a:gd name="T55" fmla="*/ 0 h 519"/>
                    <a:gd name="T56" fmla="*/ 1415 w 1429"/>
                    <a:gd name="T57" fmla="*/ 0 h 519"/>
                    <a:gd name="T58" fmla="*/ 1417 w 1429"/>
                    <a:gd name="T59" fmla="*/ 0 h 519"/>
                    <a:gd name="T60" fmla="*/ 1421 w 1429"/>
                    <a:gd name="T61" fmla="*/ 0 h 519"/>
                    <a:gd name="T62" fmla="*/ 1426 w 1429"/>
                    <a:gd name="T63" fmla="*/ 0 h 519"/>
                    <a:gd name="T64" fmla="*/ 1429 w 1429"/>
                    <a:gd name="T65" fmla="*/ 0 h 519"/>
                    <a:gd name="T66" fmla="*/ 1429 w 1429"/>
                    <a:gd name="T67" fmla="*/ 0 h 519"/>
                    <a:gd name="T68" fmla="*/ 1429 w 1429"/>
                    <a:gd name="T69" fmla="*/ 0 h 519"/>
                    <a:gd name="T70" fmla="*/ 1429 w 1429"/>
                    <a:gd name="T71" fmla="*/ 0 h 519"/>
                    <a:gd name="T72" fmla="*/ 1429 w 1429"/>
                    <a:gd name="T73" fmla="*/ 0 h 519"/>
                    <a:gd name="T74" fmla="*/ 1429 w 1429"/>
                    <a:gd name="T75" fmla="*/ 0 h 519"/>
                    <a:gd name="T76" fmla="*/ 1429 w 1429"/>
                    <a:gd name="T77" fmla="*/ 0 h 519"/>
                    <a:gd name="T78" fmla="*/ 1429 w 1429"/>
                    <a:gd name="T79" fmla="*/ 0 h 519"/>
                    <a:gd name="T80" fmla="*/ 1429 w 1429"/>
                    <a:gd name="T81" fmla="*/ 0 h 519"/>
                    <a:gd name="T82" fmla="*/ 1429 w 1429"/>
                    <a:gd name="T83" fmla="*/ 0 h 519"/>
                    <a:gd name="T84" fmla="*/ 1429 w 1429"/>
                    <a:gd name="T85" fmla="*/ 0 h 519"/>
                    <a:gd name="T86" fmla="*/ 1429 w 1429"/>
                    <a:gd name="T87" fmla="*/ 0 h 519"/>
                    <a:gd name="T88" fmla="*/ 1429 w 1429"/>
                    <a:gd name="T89" fmla="*/ 0 h 519"/>
                    <a:gd name="T90" fmla="*/ 1429 w 1429"/>
                    <a:gd name="T91" fmla="*/ 0 h 519"/>
                    <a:gd name="T92" fmla="*/ 1429 w 1429"/>
                    <a:gd name="T93" fmla="*/ 0 h 519"/>
                    <a:gd name="T94" fmla="*/ 1429 w 1429"/>
                    <a:gd name="T95" fmla="*/ 0 h 519"/>
                    <a:gd name="T96" fmla="*/ 1429 w 1429"/>
                    <a:gd name="T97" fmla="*/ 0 h 519"/>
                    <a:gd name="T98" fmla="*/ 1429 w 1429"/>
                    <a:gd name="T99" fmla="*/ 0 h 519"/>
                    <a:gd name="T100" fmla="*/ 1429 w 1429"/>
                    <a:gd name="T101" fmla="*/ 0 h 519"/>
                    <a:gd name="T102" fmla="*/ 1429 w 1429"/>
                    <a:gd name="T103" fmla="*/ 0 h 519"/>
                    <a:gd name="T104" fmla="*/ 1429 w 1429"/>
                    <a:gd name="T105" fmla="*/ 0 h 519"/>
                    <a:gd name="T106" fmla="*/ 1429 w 1429"/>
                    <a:gd name="T107" fmla="*/ 0 h 519"/>
                    <a:gd name="T108" fmla="*/ 1429 w 1429"/>
                    <a:gd name="T109" fmla="*/ 0 h 519"/>
                    <a:gd name="T110" fmla="*/ 1429 w 1429"/>
                    <a:gd name="T111" fmla="*/ 0 h 519"/>
                    <a:gd name="T112" fmla="*/ 1429 w 1429"/>
                    <a:gd name="T113" fmla="*/ 0 h 519"/>
                    <a:gd name="T114" fmla="*/ 1429 w 1429"/>
                    <a:gd name="T115" fmla="*/ 0 h 519"/>
                    <a:gd name="T116" fmla="*/ 1429 w 1429"/>
                    <a:gd name="T117" fmla="*/ 0 h 5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</a:cxnLst>
                  <a:rect l="0" t="0" r="r" b="b"/>
                  <a:pathLst>
                    <a:path w="1429" h="519">
                      <a:moveTo>
                        <a:pt x="0" y="519"/>
                      </a:moveTo>
                      <a:lnTo>
                        <a:pt x="52" y="519"/>
                      </a:lnTo>
                      <a:lnTo>
                        <a:pt x="52" y="516"/>
                      </a:lnTo>
                      <a:lnTo>
                        <a:pt x="52" y="516"/>
                      </a:lnTo>
                      <a:lnTo>
                        <a:pt x="52" y="511"/>
                      </a:lnTo>
                      <a:lnTo>
                        <a:pt x="53" y="511"/>
                      </a:lnTo>
                      <a:lnTo>
                        <a:pt x="53" y="507"/>
                      </a:lnTo>
                      <a:lnTo>
                        <a:pt x="56" y="507"/>
                      </a:lnTo>
                      <a:lnTo>
                        <a:pt x="56" y="499"/>
                      </a:lnTo>
                      <a:lnTo>
                        <a:pt x="57" y="499"/>
                      </a:lnTo>
                      <a:lnTo>
                        <a:pt x="57" y="495"/>
                      </a:lnTo>
                      <a:lnTo>
                        <a:pt x="58" y="495"/>
                      </a:lnTo>
                      <a:lnTo>
                        <a:pt x="58" y="487"/>
                      </a:lnTo>
                      <a:lnTo>
                        <a:pt x="59" y="487"/>
                      </a:lnTo>
                      <a:lnTo>
                        <a:pt x="59" y="470"/>
                      </a:lnTo>
                      <a:lnTo>
                        <a:pt x="60" y="470"/>
                      </a:lnTo>
                      <a:lnTo>
                        <a:pt x="60" y="450"/>
                      </a:lnTo>
                      <a:lnTo>
                        <a:pt x="61" y="450"/>
                      </a:lnTo>
                      <a:lnTo>
                        <a:pt x="61" y="446"/>
                      </a:lnTo>
                      <a:lnTo>
                        <a:pt x="61" y="446"/>
                      </a:lnTo>
                      <a:lnTo>
                        <a:pt x="61" y="434"/>
                      </a:lnTo>
                      <a:lnTo>
                        <a:pt x="64" y="434"/>
                      </a:lnTo>
                      <a:lnTo>
                        <a:pt x="64" y="430"/>
                      </a:lnTo>
                      <a:lnTo>
                        <a:pt x="65" y="430"/>
                      </a:lnTo>
                      <a:lnTo>
                        <a:pt x="65" y="426"/>
                      </a:lnTo>
                      <a:lnTo>
                        <a:pt x="66" y="426"/>
                      </a:lnTo>
                      <a:lnTo>
                        <a:pt x="66" y="422"/>
                      </a:lnTo>
                      <a:lnTo>
                        <a:pt x="67" y="422"/>
                      </a:lnTo>
                      <a:lnTo>
                        <a:pt x="67" y="418"/>
                      </a:lnTo>
                      <a:lnTo>
                        <a:pt x="69" y="418"/>
                      </a:lnTo>
                      <a:lnTo>
                        <a:pt x="69" y="414"/>
                      </a:lnTo>
                      <a:lnTo>
                        <a:pt x="70" y="414"/>
                      </a:lnTo>
                      <a:lnTo>
                        <a:pt x="70" y="410"/>
                      </a:lnTo>
                      <a:lnTo>
                        <a:pt x="71" y="410"/>
                      </a:lnTo>
                      <a:lnTo>
                        <a:pt x="71" y="406"/>
                      </a:lnTo>
                      <a:lnTo>
                        <a:pt x="74" y="406"/>
                      </a:lnTo>
                      <a:lnTo>
                        <a:pt x="74" y="401"/>
                      </a:lnTo>
                      <a:lnTo>
                        <a:pt x="116" y="401"/>
                      </a:lnTo>
                      <a:lnTo>
                        <a:pt x="116" y="394"/>
                      </a:lnTo>
                      <a:lnTo>
                        <a:pt x="119" y="394"/>
                      </a:lnTo>
                      <a:lnTo>
                        <a:pt x="119" y="389"/>
                      </a:lnTo>
                      <a:lnTo>
                        <a:pt x="119" y="389"/>
                      </a:lnTo>
                      <a:lnTo>
                        <a:pt x="119" y="377"/>
                      </a:lnTo>
                      <a:lnTo>
                        <a:pt x="120" y="377"/>
                      </a:lnTo>
                      <a:lnTo>
                        <a:pt x="120" y="373"/>
                      </a:lnTo>
                      <a:lnTo>
                        <a:pt x="121" y="373"/>
                      </a:lnTo>
                      <a:lnTo>
                        <a:pt x="121" y="365"/>
                      </a:lnTo>
                      <a:lnTo>
                        <a:pt x="122" y="365"/>
                      </a:lnTo>
                      <a:lnTo>
                        <a:pt x="122" y="361"/>
                      </a:lnTo>
                      <a:lnTo>
                        <a:pt x="122" y="361"/>
                      </a:lnTo>
                      <a:lnTo>
                        <a:pt x="122" y="357"/>
                      </a:lnTo>
                      <a:lnTo>
                        <a:pt x="126" y="357"/>
                      </a:lnTo>
                      <a:lnTo>
                        <a:pt x="126" y="353"/>
                      </a:lnTo>
                      <a:lnTo>
                        <a:pt x="127" y="353"/>
                      </a:lnTo>
                      <a:lnTo>
                        <a:pt x="127" y="348"/>
                      </a:lnTo>
                      <a:lnTo>
                        <a:pt x="130" y="348"/>
                      </a:lnTo>
                      <a:lnTo>
                        <a:pt x="130" y="345"/>
                      </a:lnTo>
                      <a:lnTo>
                        <a:pt x="171" y="345"/>
                      </a:lnTo>
                      <a:lnTo>
                        <a:pt x="171" y="341"/>
                      </a:lnTo>
                      <a:lnTo>
                        <a:pt x="174" y="341"/>
                      </a:lnTo>
                      <a:lnTo>
                        <a:pt x="174" y="336"/>
                      </a:lnTo>
                      <a:lnTo>
                        <a:pt x="179" y="336"/>
                      </a:lnTo>
                      <a:lnTo>
                        <a:pt x="179" y="328"/>
                      </a:lnTo>
                      <a:lnTo>
                        <a:pt x="179" y="328"/>
                      </a:lnTo>
                      <a:lnTo>
                        <a:pt x="179" y="325"/>
                      </a:lnTo>
                      <a:lnTo>
                        <a:pt x="180" y="325"/>
                      </a:lnTo>
                      <a:lnTo>
                        <a:pt x="180" y="316"/>
                      </a:lnTo>
                      <a:lnTo>
                        <a:pt x="180" y="316"/>
                      </a:lnTo>
                      <a:lnTo>
                        <a:pt x="180" y="308"/>
                      </a:lnTo>
                      <a:lnTo>
                        <a:pt x="185" y="308"/>
                      </a:lnTo>
                      <a:lnTo>
                        <a:pt x="185" y="304"/>
                      </a:lnTo>
                      <a:lnTo>
                        <a:pt x="190" y="304"/>
                      </a:lnTo>
                      <a:lnTo>
                        <a:pt x="190" y="300"/>
                      </a:lnTo>
                      <a:lnTo>
                        <a:pt x="229" y="300"/>
                      </a:lnTo>
                      <a:lnTo>
                        <a:pt x="229" y="296"/>
                      </a:lnTo>
                      <a:lnTo>
                        <a:pt x="237" y="296"/>
                      </a:lnTo>
                      <a:lnTo>
                        <a:pt x="237" y="292"/>
                      </a:lnTo>
                      <a:lnTo>
                        <a:pt x="239" y="292"/>
                      </a:lnTo>
                      <a:lnTo>
                        <a:pt x="239" y="284"/>
                      </a:lnTo>
                      <a:lnTo>
                        <a:pt x="242" y="284"/>
                      </a:lnTo>
                      <a:lnTo>
                        <a:pt x="242" y="279"/>
                      </a:lnTo>
                      <a:lnTo>
                        <a:pt x="243" y="279"/>
                      </a:lnTo>
                      <a:lnTo>
                        <a:pt x="243" y="276"/>
                      </a:lnTo>
                      <a:lnTo>
                        <a:pt x="244" y="276"/>
                      </a:lnTo>
                      <a:lnTo>
                        <a:pt x="244" y="272"/>
                      </a:lnTo>
                      <a:lnTo>
                        <a:pt x="294" y="272"/>
                      </a:lnTo>
                      <a:lnTo>
                        <a:pt x="294" y="264"/>
                      </a:lnTo>
                      <a:lnTo>
                        <a:pt x="298" y="264"/>
                      </a:lnTo>
                      <a:lnTo>
                        <a:pt x="298" y="259"/>
                      </a:lnTo>
                      <a:lnTo>
                        <a:pt x="301" y="259"/>
                      </a:lnTo>
                      <a:lnTo>
                        <a:pt x="301" y="255"/>
                      </a:lnTo>
                      <a:lnTo>
                        <a:pt x="306" y="255"/>
                      </a:lnTo>
                      <a:lnTo>
                        <a:pt x="306" y="251"/>
                      </a:lnTo>
                      <a:lnTo>
                        <a:pt x="307" y="251"/>
                      </a:lnTo>
                      <a:lnTo>
                        <a:pt x="307" y="247"/>
                      </a:lnTo>
                      <a:lnTo>
                        <a:pt x="308" y="247"/>
                      </a:lnTo>
                      <a:lnTo>
                        <a:pt x="308" y="243"/>
                      </a:lnTo>
                      <a:lnTo>
                        <a:pt x="353" y="243"/>
                      </a:lnTo>
                      <a:lnTo>
                        <a:pt x="353" y="239"/>
                      </a:lnTo>
                      <a:lnTo>
                        <a:pt x="356" y="239"/>
                      </a:lnTo>
                      <a:lnTo>
                        <a:pt x="356" y="231"/>
                      </a:lnTo>
                      <a:lnTo>
                        <a:pt x="357" y="231"/>
                      </a:lnTo>
                      <a:lnTo>
                        <a:pt x="357" y="227"/>
                      </a:lnTo>
                      <a:lnTo>
                        <a:pt x="358" y="227"/>
                      </a:lnTo>
                      <a:lnTo>
                        <a:pt x="358" y="223"/>
                      </a:lnTo>
                      <a:lnTo>
                        <a:pt x="359" y="223"/>
                      </a:lnTo>
                      <a:lnTo>
                        <a:pt x="359" y="211"/>
                      </a:lnTo>
                      <a:lnTo>
                        <a:pt x="365" y="211"/>
                      </a:lnTo>
                      <a:lnTo>
                        <a:pt x="365" y="207"/>
                      </a:lnTo>
                      <a:lnTo>
                        <a:pt x="407" y="207"/>
                      </a:lnTo>
                      <a:lnTo>
                        <a:pt x="407" y="202"/>
                      </a:lnTo>
                      <a:lnTo>
                        <a:pt x="416" y="202"/>
                      </a:lnTo>
                      <a:lnTo>
                        <a:pt x="416" y="190"/>
                      </a:lnTo>
                      <a:lnTo>
                        <a:pt x="417" y="190"/>
                      </a:lnTo>
                      <a:lnTo>
                        <a:pt x="417" y="186"/>
                      </a:lnTo>
                      <a:lnTo>
                        <a:pt x="422" y="186"/>
                      </a:lnTo>
                      <a:lnTo>
                        <a:pt x="422" y="182"/>
                      </a:lnTo>
                      <a:lnTo>
                        <a:pt x="425" y="182"/>
                      </a:lnTo>
                      <a:lnTo>
                        <a:pt x="425" y="178"/>
                      </a:lnTo>
                      <a:lnTo>
                        <a:pt x="471" y="178"/>
                      </a:lnTo>
                      <a:lnTo>
                        <a:pt x="471" y="170"/>
                      </a:lnTo>
                      <a:lnTo>
                        <a:pt x="475" y="170"/>
                      </a:lnTo>
                      <a:lnTo>
                        <a:pt x="475" y="166"/>
                      </a:lnTo>
                      <a:lnTo>
                        <a:pt x="476" y="166"/>
                      </a:lnTo>
                      <a:lnTo>
                        <a:pt x="476" y="158"/>
                      </a:lnTo>
                      <a:lnTo>
                        <a:pt x="476" y="158"/>
                      </a:lnTo>
                      <a:lnTo>
                        <a:pt x="476" y="154"/>
                      </a:lnTo>
                      <a:lnTo>
                        <a:pt x="478" y="154"/>
                      </a:lnTo>
                      <a:lnTo>
                        <a:pt x="478" y="150"/>
                      </a:lnTo>
                      <a:lnTo>
                        <a:pt x="481" y="150"/>
                      </a:lnTo>
                      <a:lnTo>
                        <a:pt x="481" y="145"/>
                      </a:lnTo>
                      <a:lnTo>
                        <a:pt x="485" y="145"/>
                      </a:lnTo>
                      <a:lnTo>
                        <a:pt x="485" y="141"/>
                      </a:lnTo>
                      <a:lnTo>
                        <a:pt x="494" y="141"/>
                      </a:lnTo>
                      <a:lnTo>
                        <a:pt x="494" y="141"/>
                      </a:lnTo>
                      <a:lnTo>
                        <a:pt x="528" y="141"/>
                      </a:lnTo>
                      <a:lnTo>
                        <a:pt x="528" y="141"/>
                      </a:lnTo>
                      <a:lnTo>
                        <a:pt x="536" y="141"/>
                      </a:lnTo>
                      <a:lnTo>
                        <a:pt x="536" y="137"/>
                      </a:lnTo>
                      <a:lnTo>
                        <a:pt x="539" y="137"/>
                      </a:lnTo>
                      <a:lnTo>
                        <a:pt x="539" y="133"/>
                      </a:lnTo>
                      <a:lnTo>
                        <a:pt x="541" y="133"/>
                      </a:lnTo>
                      <a:lnTo>
                        <a:pt x="541" y="129"/>
                      </a:lnTo>
                      <a:lnTo>
                        <a:pt x="553" y="129"/>
                      </a:lnTo>
                      <a:lnTo>
                        <a:pt x="553" y="125"/>
                      </a:lnTo>
                      <a:lnTo>
                        <a:pt x="557" y="125"/>
                      </a:lnTo>
                      <a:lnTo>
                        <a:pt x="557" y="121"/>
                      </a:lnTo>
                      <a:lnTo>
                        <a:pt x="563" y="121"/>
                      </a:lnTo>
                      <a:lnTo>
                        <a:pt x="563" y="113"/>
                      </a:lnTo>
                      <a:lnTo>
                        <a:pt x="582" y="113"/>
                      </a:lnTo>
                      <a:lnTo>
                        <a:pt x="582" y="109"/>
                      </a:lnTo>
                      <a:lnTo>
                        <a:pt x="586" y="109"/>
                      </a:lnTo>
                      <a:lnTo>
                        <a:pt x="586" y="104"/>
                      </a:lnTo>
                      <a:lnTo>
                        <a:pt x="600" y="104"/>
                      </a:lnTo>
                      <a:lnTo>
                        <a:pt x="600" y="101"/>
                      </a:lnTo>
                      <a:lnTo>
                        <a:pt x="627" y="101"/>
                      </a:lnTo>
                      <a:lnTo>
                        <a:pt x="627" y="101"/>
                      </a:lnTo>
                      <a:lnTo>
                        <a:pt x="646" y="101"/>
                      </a:lnTo>
                      <a:lnTo>
                        <a:pt x="646" y="101"/>
                      </a:lnTo>
                      <a:lnTo>
                        <a:pt x="658" y="101"/>
                      </a:lnTo>
                      <a:lnTo>
                        <a:pt x="658" y="92"/>
                      </a:lnTo>
                      <a:lnTo>
                        <a:pt x="667" y="92"/>
                      </a:lnTo>
                      <a:lnTo>
                        <a:pt x="667" y="88"/>
                      </a:lnTo>
                      <a:lnTo>
                        <a:pt x="717" y="88"/>
                      </a:lnTo>
                      <a:lnTo>
                        <a:pt x="717" y="84"/>
                      </a:lnTo>
                      <a:lnTo>
                        <a:pt x="724" y="84"/>
                      </a:lnTo>
                      <a:lnTo>
                        <a:pt x="724" y="80"/>
                      </a:lnTo>
                      <a:lnTo>
                        <a:pt x="746" y="80"/>
                      </a:lnTo>
                      <a:lnTo>
                        <a:pt x="746" y="80"/>
                      </a:lnTo>
                      <a:lnTo>
                        <a:pt x="749" y="80"/>
                      </a:lnTo>
                      <a:lnTo>
                        <a:pt x="749" y="80"/>
                      </a:lnTo>
                      <a:lnTo>
                        <a:pt x="758" y="80"/>
                      </a:lnTo>
                      <a:lnTo>
                        <a:pt x="758" y="80"/>
                      </a:lnTo>
                      <a:lnTo>
                        <a:pt x="760" y="80"/>
                      </a:lnTo>
                      <a:lnTo>
                        <a:pt x="760" y="80"/>
                      </a:lnTo>
                      <a:lnTo>
                        <a:pt x="762" y="80"/>
                      </a:lnTo>
                      <a:lnTo>
                        <a:pt x="762" y="80"/>
                      </a:lnTo>
                      <a:lnTo>
                        <a:pt x="764" y="80"/>
                      </a:lnTo>
                      <a:lnTo>
                        <a:pt x="764" y="76"/>
                      </a:lnTo>
                      <a:lnTo>
                        <a:pt x="777" y="76"/>
                      </a:lnTo>
                      <a:lnTo>
                        <a:pt x="777" y="71"/>
                      </a:lnTo>
                      <a:lnTo>
                        <a:pt x="786" y="71"/>
                      </a:lnTo>
                      <a:lnTo>
                        <a:pt x="786" y="71"/>
                      </a:lnTo>
                      <a:lnTo>
                        <a:pt x="790" y="71"/>
                      </a:lnTo>
                      <a:lnTo>
                        <a:pt x="790" y="67"/>
                      </a:lnTo>
                      <a:lnTo>
                        <a:pt x="818" y="67"/>
                      </a:lnTo>
                      <a:lnTo>
                        <a:pt x="818" y="63"/>
                      </a:lnTo>
                      <a:lnTo>
                        <a:pt x="819" y="63"/>
                      </a:lnTo>
                      <a:lnTo>
                        <a:pt x="819" y="63"/>
                      </a:lnTo>
                      <a:lnTo>
                        <a:pt x="819" y="63"/>
                      </a:lnTo>
                      <a:lnTo>
                        <a:pt x="819" y="63"/>
                      </a:lnTo>
                      <a:lnTo>
                        <a:pt x="831" y="63"/>
                      </a:lnTo>
                      <a:lnTo>
                        <a:pt x="831" y="58"/>
                      </a:lnTo>
                      <a:lnTo>
                        <a:pt x="850" y="58"/>
                      </a:lnTo>
                      <a:lnTo>
                        <a:pt x="850" y="54"/>
                      </a:lnTo>
                      <a:lnTo>
                        <a:pt x="858" y="54"/>
                      </a:lnTo>
                      <a:lnTo>
                        <a:pt x="858" y="49"/>
                      </a:lnTo>
                      <a:lnTo>
                        <a:pt x="892" y="49"/>
                      </a:lnTo>
                      <a:lnTo>
                        <a:pt x="892" y="45"/>
                      </a:lnTo>
                      <a:lnTo>
                        <a:pt x="895" y="45"/>
                      </a:lnTo>
                      <a:lnTo>
                        <a:pt x="895" y="41"/>
                      </a:lnTo>
                      <a:lnTo>
                        <a:pt x="901" y="41"/>
                      </a:lnTo>
                      <a:lnTo>
                        <a:pt x="901" y="37"/>
                      </a:lnTo>
                      <a:lnTo>
                        <a:pt x="902" y="37"/>
                      </a:lnTo>
                      <a:lnTo>
                        <a:pt x="902" y="37"/>
                      </a:lnTo>
                      <a:lnTo>
                        <a:pt x="907" y="37"/>
                      </a:lnTo>
                      <a:lnTo>
                        <a:pt x="907" y="32"/>
                      </a:lnTo>
                      <a:lnTo>
                        <a:pt x="910" y="32"/>
                      </a:lnTo>
                      <a:lnTo>
                        <a:pt x="910" y="32"/>
                      </a:lnTo>
                      <a:lnTo>
                        <a:pt x="919" y="32"/>
                      </a:lnTo>
                      <a:lnTo>
                        <a:pt x="919" y="28"/>
                      </a:lnTo>
                      <a:lnTo>
                        <a:pt x="928" y="28"/>
                      </a:lnTo>
                      <a:lnTo>
                        <a:pt x="928" y="28"/>
                      </a:lnTo>
                      <a:lnTo>
                        <a:pt x="951" y="28"/>
                      </a:lnTo>
                      <a:lnTo>
                        <a:pt x="951" y="23"/>
                      </a:lnTo>
                      <a:lnTo>
                        <a:pt x="980" y="23"/>
                      </a:lnTo>
                      <a:lnTo>
                        <a:pt x="980" y="23"/>
                      </a:lnTo>
                      <a:lnTo>
                        <a:pt x="988" y="23"/>
                      </a:lnTo>
                      <a:lnTo>
                        <a:pt x="988" y="19"/>
                      </a:lnTo>
                      <a:lnTo>
                        <a:pt x="995" y="19"/>
                      </a:lnTo>
                      <a:lnTo>
                        <a:pt x="995" y="19"/>
                      </a:lnTo>
                      <a:lnTo>
                        <a:pt x="1083" y="19"/>
                      </a:lnTo>
                      <a:lnTo>
                        <a:pt x="1083" y="14"/>
                      </a:lnTo>
                      <a:lnTo>
                        <a:pt x="1101" y="14"/>
                      </a:lnTo>
                      <a:lnTo>
                        <a:pt x="1101" y="14"/>
                      </a:lnTo>
                      <a:lnTo>
                        <a:pt x="1138" y="14"/>
                      </a:lnTo>
                      <a:lnTo>
                        <a:pt x="1138" y="10"/>
                      </a:lnTo>
                      <a:lnTo>
                        <a:pt x="1164" y="10"/>
                      </a:lnTo>
                      <a:lnTo>
                        <a:pt x="1164" y="10"/>
                      </a:lnTo>
                      <a:lnTo>
                        <a:pt x="1169" y="10"/>
                      </a:lnTo>
                      <a:lnTo>
                        <a:pt x="1169" y="10"/>
                      </a:lnTo>
                      <a:lnTo>
                        <a:pt x="1187" y="10"/>
                      </a:lnTo>
                      <a:lnTo>
                        <a:pt x="1187" y="10"/>
                      </a:lnTo>
                      <a:lnTo>
                        <a:pt x="1225" y="10"/>
                      </a:lnTo>
                      <a:lnTo>
                        <a:pt x="1225" y="10"/>
                      </a:lnTo>
                      <a:lnTo>
                        <a:pt x="1248" y="10"/>
                      </a:lnTo>
                      <a:lnTo>
                        <a:pt x="1248" y="10"/>
                      </a:lnTo>
                      <a:lnTo>
                        <a:pt x="1249" y="10"/>
                      </a:lnTo>
                      <a:lnTo>
                        <a:pt x="1249" y="6"/>
                      </a:lnTo>
                      <a:lnTo>
                        <a:pt x="1286" y="6"/>
                      </a:lnTo>
                      <a:lnTo>
                        <a:pt x="1286" y="6"/>
                      </a:lnTo>
                      <a:lnTo>
                        <a:pt x="1301" y="6"/>
                      </a:lnTo>
                      <a:lnTo>
                        <a:pt x="1301" y="6"/>
                      </a:lnTo>
                      <a:lnTo>
                        <a:pt x="1362" y="6"/>
                      </a:lnTo>
                      <a:lnTo>
                        <a:pt x="1362" y="0"/>
                      </a:lnTo>
                      <a:lnTo>
                        <a:pt x="1362" y="0"/>
                      </a:lnTo>
                      <a:lnTo>
                        <a:pt x="1362" y="0"/>
                      </a:lnTo>
                      <a:lnTo>
                        <a:pt x="1384" y="0"/>
                      </a:lnTo>
                      <a:lnTo>
                        <a:pt x="1384" y="0"/>
                      </a:lnTo>
                      <a:lnTo>
                        <a:pt x="1392" y="0"/>
                      </a:lnTo>
                      <a:lnTo>
                        <a:pt x="1392" y="0"/>
                      </a:lnTo>
                      <a:lnTo>
                        <a:pt x="1403" y="0"/>
                      </a:lnTo>
                      <a:lnTo>
                        <a:pt x="1403" y="0"/>
                      </a:lnTo>
                      <a:lnTo>
                        <a:pt x="1412" y="0"/>
                      </a:lnTo>
                      <a:lnTo>
                        <a:pt x="1412" y="0"/>
                      </a:lnTo>
                      <a:lnTo>
                        <a:pt x="1412" y="0"/>
                      </a:lnTo>
                      <a:lnTo>
                        <a:pt x="1412" y="0"/>
                      </a:lnTo>
                      <a:lnTo>
                        <a:pt x="1413" y="0"/>
                      </a:lnTo>
                      <a:lnTo>
                        <a:pt x="1413" y="0"/>
                      </a:lnTo>
                      <a:lnTo>
                        <a:pt x="1415" y="0"/>
                      </a:lnTo>
                      <a:lnTo>
                        <a:pt x="1415" y="0"/>
                      </a:lnTo>
                      <a:lnTo>
                        <a:pt x="1415" y="0"/>
                      </a:lnTo>
                      <a:lnTo>
                        <a:pt x="1415" y="0"/>
                      </a:lnTo>
                      <a:lnTo>
                        <a:pt x="1416" y="0"/>
                      </a:lnTo>
                      <a:lnTo>
                        <a:pt x="1416" y="0"/>
                      </a:lnTo>
                      <a:lnTo>
                        <a:pt x="1416" y="0"/>
                      </a:lnTo>
                      <a:lnTo>
                        <a:pt x="1416" y="0"/>
                      </a:lnTo>
                      <a:lnTo>
                        <a:pt x="1416" y="0"/>
                      </a:lnTo>
                      <a:lnTo>
                        <a:pt x="1416" y="0"/>
                      </a:lnTo>
                      <a:lnTo>
                        <a:pt x="1417" y="0"/>
                      </a:lnTo>
                      <a:lnTo>
                        <a:pt x="1417" y="0"/>
                      </a:lnTo>
                      <a:lnTo>
                        <a:pt x="1420" y="0"/>
                      </a:lnTo>
                      <a:lnTo>
                        <a:pt x="1420" y="0"/>
                      </a:lnTo>
                      <a:lnTo>
                        <a:pt x="1420" y="0"/>
                      </a:lnTo>
                      <a:lnTo>
                        <a:pt x="1420" y="0"/>
                      </a:lnTo>
                      <a:lnTo>
                        <a:pt x="1421" y="0"/>
                      </a:lnTo>
                      <a:lnTo>
                        <a:pt x="1421" y="0"/>
                      </a:lnTo>
                      <a:lnTo>
                        <a:pt x="1421" y="0"/>
                      </a:lnTo>
                      <a:lnTo>
                        <a:pt x="1421" y="0"/>
                      </a:lnTo>
                      <a:lnTo>
                        <a:pt x="1426" y="0"/>
                      </a:lnTo>
                      <a:lnTo>
                        <a:pt x="1426" y="0"/>
                      </a:lnTo>
                      <a:lnTo>
                        <a:pt x="1426" y="0"/>
                      </a:lnTo>
                      <a:lnTo>
                        <a:pt x="1426" y="0"/>
                      </a:lnTo>
                      <a:lnTo>
                        <a:pt x="1426" y="0"/>
                      </a:lnTo>
                      <a:lnTo>
                        <a:pt x="1426" y="0"/>
                      </a:lnTo>
                      <a:lnTo>
                        <a:pt x="1426" y="0"/>
                      </a:lnTo>
                      <a:lnTo>
                        <a:pt x="1426" y="0"/>
                      </a:lnTo>
                      <a:lnTo>
                        <a:pt x="1426" y="0"/>
                      </a:lnTo>
                      <a:lnTo>
                        <a:pt x="1426" y="0"/>
                      </a:lnTo>
                      <a:lnTo>
                        <a:pt x="1427" y="0"/>
                      </a:lnTo>
                      <a:lnTo>
                        <a:pt x="1427" y="0"/>
                      </a:lnTo>
                      <a:lnTo>
                        <a:pt x="1427" y="0"/>
                      </a:lnTo>
                      <a:lnTo>
                        <a:pt x="1427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  <a:lnTo>
                        <a:pt x="1429" y="0"/>
                      </a:lnTo>
                    </a:path>
                  </a:pathLst>
                </a:custGeom>
                <a:noFill/>
                <a:ln w="28575" cap="rnd">
                  <a:solidFill>
                    <a:srgbClr val="0070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grpSp>
              <p:nvGrpSpPr>
                <p:cNvPr id="19" name="Group 18"/>
                <p:cNvGrpSpPr/>
                <p:nvPr/>
              </p:nvGrpSpPr>
              <p:grpSpPr>
                <a:xfrm>
                  <a:off x="2748775" y="4647965"/>
                  <a:ext cx="4797933" cy="347696"/>
                  <a:chOff x="2804575" y="4464991"/>
                  <a:chExt cx="4005928" cy="288576"/>
                </a:xfrm>
              </p:grpSpPr>
              <p:sp>
                <p:nvSpPr>
                  <p:cNvPr id="73" name="TextBox 72"/>
                  <p:cNvSpPr txBox="1"/>
                  <p:nvPr/>
                </p:nvSpPr>
                <p:spPr>
                  <a:xfrm>
                    <a:off x="2804575" y="4464991"/>
                    <a:ext cx="277491" cy="288575"/>
                  </a:xfrm>
                  <a:prstGeom prst="rect">
                    <a:avLst/>
                  </a:prstGeom>
                  <a:noFill/>
                </p:spPr>
                <p:txBody>
                  <a:bodyPr wrap="square" lIns="0" tIns="0" rIns="0" bIns="0" rtlCol="0">
                    <a:spAutoFit/>
                  </a:bodyPr>
                  <a:lstStyle/>
                  <a:p>
                    <a:pPr algn="ctr" defTabSz="1219170">
                      <a:defRPr/>
                    </a:pPr>
                    <a:r>
                      <a:rPr lang="en-US" kern="0" dirty="0">
                        <a:solidFill>
                          <a:srgbClr val="000000"/>
                        </a:solidFill>
                      </a:rPr>
                      <a:t>Y1</a:t>
                    </a:r>
                  </a:p>
                </p:txBody>
              </p:sp>
              <p:sp>
                <p:nvSpPr>
                  <p:cNvPr id="74" name="TextBox 73"/>
                  <p:cNvSpPr txBox="1"/>
                  <p:nvPr/>
                </p:nvSpPr>
                <p:spPr>
                  <a:xfrm>
                    <a:off x="3550261" y="4464991"/>
                    <a:ext cx="277491" cy="288576"/>
                  </a:xfrm>
                  <a:prstGeom prst="rect">
                    <a:avLst/>
                  </a:prstGeom>
                  <a:noFill/>
                </p:spPr>
                <p:txBody>
                  <a:bodyPr wrap="square" lIns="0" tIns="0" rIns="0" bIns="0" rtlCol="0">
                    <a:spAutoFit/>
                  </a:bodyPr>
                  <a:lstStyle/>
                  <a:p>
                    <a:pPr algn="ctr" defTabSz="1219170">
                      <a:defRPr/>
                    </a:pPr>
                    <a:r>
                      <a:rPr lang="en-US" kern="0" dirty="0">
                        <a:solidFill>
                          <a:srgbClr val="000000"/>
                        </a:solidFill>
                      </a:rPr>
                      <a:t>Y2</a:t>
                    </a:r>
                  </a:p>
                </p:txBody>
              </p:sp>
              <p:sp>
                <p:nvSpPr>
                  <p:cNvPr id="75" name="TextBox 74"/>
                  <p:cNvSpPr txBox="1"/>
                  <p:nvPr/>
                </p:nvSpPr>
                <p:spPr>
                  <a:xfrm>
                    <a:off x="4295950" y="4464991"/>
                    <a:ext cx="277491" cy="288576"/>
                  </a:xfrm>
                  <a:prstGeom prst="rect">
                    <a:avLst/>
                  </a:prstGeom>
                  <a:noFill/>
                </p:spPr>
                <p:txBody>
                  <a:bodyPr wrap="square" lIns="0" tIns="0" rIns="0" bIns="0" rtlCol="0">
                    <a:spAutoFit/>
                  </a:bodyPr>
                  <a:lstStyle/>
                  <a:p>
                    <a:pPr algn="ctr" defTabSz="1219170">
                      <a:defRPr/>
                    </a:pPr>
                    <a:r>
                      <a:rPr lang="en-US" kern="0" dirty="0">
                        <a:solidFill>
                          <a:srgbClr val="000000"/>
                        </a:solidFill>
                      </a:rPr>
                      <a:t>Y3</a:t>
                    </a:r>
                  </a:p>
                </p:txBody>
              </p:sp>
              <p:sp>
                <p:nvSpPr>
                  <p:cNvPr id="76" name="TextBox 75"/>
                  <p:cNvSpPr txBox="1"/>
                  <p:nvPr/>
                </p:nvSpPr>
                <p:spPr>
                  <a:xfrm>
                    <a:off x="5041637" y="4464991"/>
                    <a:ext cx="277491" cy="288576"/>
                  </a:xfrm>
                  <a:prstGeom prst="rect">
                    <a:avLst/>
                  </a:prstGeom>
                  <a:noFill/>
                </p:spPr>
                <p:txBody>
                  <a:bodyPr wrap="square" lIns="0" tIns="0" rIns="0" bIns="0" rtlCol="0">
                    <a:spAutoFit/>
                  </a:bodyPr>
                  <a:lstStyle/>
                  <a:p>
                    <a:pPr algn="ctr" defTabSz="1219170">
                      <a:defRPr/>
                    </a:pPr>
                    <a:r>
                      <a:rPr lang="en-US" kern="0" dirty="0">
                        <a:solidFill>
                          <a:srgbClr val="000000"/>
                        </a:solidFill>
                      </a:rPr>
                      <a:t>Y4</a:t>
                    </a:r>
                  </a:p>
                </p:txBody>
              </p:sp>
              <p:sp>
                <p:nvSpPr>
                  <p:cNvPr id="77" name="TextBox 76"/>
                  <p:cNvSpPr txBox="1"/>
                  <p:nvPr/>
                </p:nvSpPr>
                <p:spPr>
                  <a:xfrm>
                    <a:off x="5787323" y="4464991"/>
                    <a:ext cx="277491" cy="288576"/>
                  </a:xfrm>
                  <a:prstGeom prst="rect">
                    <a:avLst/>
                  </a:prstGeom>
                  <a:noFill/>
                </p:spPr>
                <p:txBody>
                  <a:bodyPr wrap="square" lIns="0" tIns="0" rIns="0" bIns="0" rtlCol="0">
                    <a:spAutoFit/>
                  </a:bodyPr>
                  <a:lstStyle/>
                  <a:p>
                    <a:pPr algn="ctr" defTabSz="1219170">
                      <a:defRPr/>
                    </a:pPr>
                    <a:r>
                      <a:rPr lang="en-US" kern="0" dirty="0">
                        <a:solidFill>
                          <a:srgbClr val="000000"/>
                        </a:solidFill>
                      </a:rPr>
                      <a:t>Y5</a:t>
                    </a:r>
                  </a:p>
                </p:txBody>
              </p:sp>
              <p:sp>
                <p:nvSpPr>
                  <p:cNvPr id="78" name="TextBox 77"/>
                  <p:cNvSpPr txBox="1"/>
                  <p:nvPr/>
                </p:nvSpPr>
                <p:spPr>
                  <a:xfrm>
                    <a:off x="6533012" y="4464991"/>
                    <a:ext cx="277491" cy="288576"/>
                  </a:xfrm>
                  <a:prstGeom prst="rect">
                    <a:avLst/>
                  </a:prstGeom>
                  <a:noFill/>
                </p:spPr>
                <p:txBody>
                  <a:bodyPr wrap="square" lIns="0" tIns="0" rIns="0" bIns="0" rtlCol="0">
                    <a:spAutoFit/>
                  </a:bodyPr>
                  <a:lstStyle/>
                  <a:p>
                    <a:pPr algn="ctr" defTabSz="1219170">
                      <a:defRPr/>
                    </a:pPr>
                    <a:r>
                      <a:rPr lang="en-US" kern="0" dirty="0">
                        <a:solidFill>
                          <a:srgbClr val="000000"/>
                        </a:solidFill>
                      </a:rPr>
                      <a:t>Y6</a:t>
                    </a:r>
                  </a:p>
                </p:txBody>
              </p:sp>
            </p:grpSp>
            <p:sp>
              <p:nvSpPr>
                <p:cNvPr id="79" name="TextBox 78"/>
                <p:cNvSpPr txBox="1"/>
                <p:nvPr/>
              </p:nvSpPr>
              <p:spPr>
                <a:xfrm>
                  <a:off x="1837798" y="4641662"/>
                  <a:ext cx="332354" cy="347696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 algn="ctr" defTabSz="1219170">
                    <a:defRPr/>
                  </a:pPr>
                  <a:r>
                    <a:rPr lang="en-US" kern="0" smtClean="0">
                      <a:solidFill>
                        <a:srgbClr val="000000"/>
                      </a:solidFill>
                    </a:rPr>
                    <a:t>0</a:t>
                  </a:r>
                  <a:endParaRPr lang="en-US" kern="0" dirty="0">
                    <a:solidFill>
                      <a:srgbClr val="000000"/>
                    </a:solidFill>
                  </a:endParaRPr>
                </a:p>
              </p:txBody>
            </p:sp>
          </p:grpSp>
          <p:sp>
            <p:nvSpPr>
              <p:cNvPr id="80" name="TextBox 86"/>
              <p:cNvSpPr txBox="1">
                <a:spLocks noChangeArrowheads="1"/>
              </p:cNvSpPr>
              <p:nvPr/>
            </p:nvSpPr>
            <p:spPr bwMode="auto">
              <a:xfrm>
                <a:off x="2671893" y="3052626"/>
                <a:ext cx="559500" cy="347696"/>
              </a:xfrm>
              <a:prstGeom prst="rect">
                <a:avLst/>
              </a:prstGeom>
              <a:noFill/>
              <a:ln>
                <a:noFill/>
              </a:ln>
              <a:extLst/>
            </p:spPr>
            <p:txBody>
              <a:bodyPr wrap="square" lIns="0" tIns="0" rIns="0" bIns="0">
                <a:spAutoFit/>
              </a:bodyPr>
              <a:lstStyle>
                <a:lvl1pPr eaLnBrk="0" hangingPunct="0">
                  <a:defRPr sz="46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1pPr>
                <a:lvl2pPr marL="742950" indent="-285750" eaLnBrk="0" hangingPunct="0">
                  <a:defRPr sz="46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2pPr>
                <a:lvl3pPr marL="1143000" indent="-228600" eaLnBrk="0" hangingPunct="0">
                  <a:defRPr sz="46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3pPr>
                <a:lvl4pPr marL="1600200" indent="-228600" eaLnBrk="0" hangingPunct="0">
                  <a:defRPr sz="46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4pPr>
                <a:lvl5pPr marL="2057400" indent="-228600" eaLnBrk="0" hangingPunct="0">
                  <a:defRPr sz="46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5pPr>
                <a:lvl6pPr marL="2514600" indent="-228600" defTabSz="23272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46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6pPr>
                <a:lvl7pPr marL="2971800" indent="-228600" defTabSz="23272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46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7pPr>
                <a:lvl8pPr marL="3429000" indent="-228600" defTabSz="23272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46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8pPr>
                <a:lvl9pPr marL="3886200" indent="-228600" defTabSz="23272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46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9pPr>
              </a:lstStyle>
              <a:p>
                <a:pPr algn="ctr" defTabSz="3102956" eaLnBrk="1" hangingPunct="1">
                  <a:defRPr/>
                </a:pPr>
                <a:r>
                  <a:rPr lang="en-US" sz="1800" b="1" kern="0" smtClean="0">
                    <a:solidFill>
                      <a:srgbClr val="0070C0"/>
                    </a:solidFill>
                  </a:rPr>
                  <a:t>19%</a:t>
                </a:r>
                <a:endParaRPr lang="en-US" sz="1800" b="1" kern="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81" name="TextBox 86"/>
              <p:cNvSpPr txBox="1">
                <a:spLocks noChangeArrowheads="1"/>
              </p:cNvSpPr>
              <p:nvPr/>
            </p:nvSpPr>
            <p:spPr bwMode="auto">
              <a:xfrm>
                <a:off x="3528315" y="2410672"/>
                <a:ext cx="559500" cy="347696"/>
              </a:xfrm>
              <a:prstGeom prst="rect">
                <a:avLst/>
              </a:prstGeom>
              <a:noFill/>
              <a:ln>
                <a:noFill/>
              </a:ln>
              <a:extLst/>
            </p:spPr>
            <p:txBody>
              <a:bodyPr wrap="square" lIns="0" tIns="0" rIns="0" bIns="0">
                <a:spAutoFit/>
              </a:bodyPr>
              <a:lstStyle>
                <a:lvl1pPr eaLnBrk="0" hangingPunct="0">
                  <a:defRPr sz="46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1pPr>
                <a:lvl2pPr marL="742950" indent="-285750" eaLnBrk="0" hangingPunct="0">
                  <a:defRPr sz="46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2pPr>
                <a:lvl3pPr marL="1143000" indent="-228600" eaLnBrk="0" hangingPunct="0">
                  <a:defRPr sz="46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3pPr>
                <a:lvl4pPr marL="1600200" indent="-228600" eaLnBrk="0" hangingPunct="0">
                  <a:defRPr sz="46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4pPr>
                <a:lvl5pPr marL="2057400" indent="-228600" eaLnBrk="0" hangingPunct="0">
                  <a:defRPr sz="46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5pPr>
                <a:lvl6pPr marL="2514600" indent="-228600" defTabSz="23272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46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6pPr>
                <a:lvl7pPr marL="2971800" indent="-228600" defTabSz="23272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46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7pPr>
                <a:lvl8pPr marL="3429000" indent="-228600" defTabSz="23272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46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8pPr>
                <a:lvl9pPr marL="3886200" indent="-228600" defTabSz="23272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46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9pPr>
              </a:lstStyle>
              <a:p>
                <a:pPr algn="ctr" defTabSz="3102956" eaLnBrk="1" hangingPunct="1">
                  <a:defRPr/>
                </a:pPr>
                <a:r>
                  <a:rPr lang="en-US" sz="1800" b="1" kern="0" smtClean="0">
                    <a:solidFill>
                      <a:srgbClr val="0070C0"/>
                    </a:solidFill>
                  </a:rPr>
                  <a:t>30%</a:t>
                </a:r>
                <a:endParaRPr lang="en-US" sz="1800" b="1" kern="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82" name="TextBox 86"/>
              <p:cNvSpPr txBox="1">
                <a:spLocks noChangeArrowheads="1"/>
              </p:cNvSpPr>
              <p:nvPr/>
            </p:nvSpPr>
            <p:spPr bwMode="auto">
              <a:xfrm>
                <a:off x="4416007" y="2064388"/>
                <a:ext cx="559500" cy="347696"/>
              </a:xfrm>
              <a:prstGeom prst="rect">
                <a:avLst/>
              </a:prstGeom>
              <a:noFill/>
              <a:ln>
                <a:noFill/>
              </a:ln>
              <a:extLst/>
            </p:spPr>
            <p:txBody>
              <a:bodyPr wrap="square" lIns="0" tIns="0" rIns="0" bIns="0">
                <a:spAutoFit/>
              </a:bodyPr>
              <a:lstStyle>
                <a:lvl1pPr eaLnBrk="0" hangingPunct="0">
                  <a:defRPr sz="46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1pPr>
                <a:lvl2pPr marL="742950" indent="-285750" eaLnBrk="0" hangingPunct="0">
                  <a:defRPr sz="46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2pPr>
                <a:lvl3pPr marL="1143000" indent="-228600" eaLnBrk="0" hangingPunct="0">
                  <a:defRPr sz="46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3pPr>
                <a:lvl4pPr marL="1600200" indent="-228600" eaLnBrk="0" hangingPunct="0">
                  <a:defRPr sz="46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4pPr>
                <a:lvl5pPr marL="2057400" indent="-228600" eaLnBrk="0" hangingPunct="0">
                  <a:defRPr sz="46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5pPr>
                <a:lvl6pPr marL="2514600" indent="-228600" defTabSz="23272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46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6pPr>
                <a:lvl7pPr marL="2971800" indent="-228600" defTabSz="23272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46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7pPr>
                <a:lvl8pPr marL="3429000" indent="-228600" defTabSz="23272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46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8pPr>
                <a:lvl9pPr marL="3886200" indent="-228600" defTabSz="23272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46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9pPr>
              </a:lstStyle>
              <a:p>
                <a:pPr algn="ctr" defTabSz="3102956" eaLnBrk="1" hangingPunct="1">
                  <a:defRPr/>
                </a:pPr>
                <a:r>
                  <a:rPr lang="en-US" sz="1800" b="1" kern="0" dirty="0" smtClean="0">
                    <a:solidFill>
                      <a:srgbClr val="0070C0"/>
                    </a:solidFill>
                  </a:rPr>
                  <a:t>36%</a:t>
                </a:r>
                <a:endParaRPr lang="en-US" sz="1800" b="1" kern="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83" name="TextBox 86"/>
              <p:cNvSpPr txBox="1">
                <a:spLocks noChangeArrowheads="1"/>
              </p:cNvSpPr>
              <p:nvPr/>
            </p:nvSpPr>
            <p:spPr bwMode="auto">
              <a:xfrm>
                <a:off x="5314550" y="1781928"/>
                <a:ext cx="559500" cy="347696"/>
              </a:xfrm>
              <a:prstGeom prst="rect">
                <a:avLst/>
              </a:prstGeom>
              <a:noFill/>
              <a:ln>
                <a:noFill/>
              </a:ln>
              <a:extLst/>
            </p:spPr>
            <p:txBody>
              <a:bodyPr wrap="square" lIns="0" tIns="0" rIns="0" bIns="0">
                <a:spAutoFit/>
              </a:bodyPr>
              <a:lstStyle>
                <a:lvl1pPr eaLnBrk="0" hangingPunct="0">
                  <a:defRPr sz="46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1pPr>
                <a:lvl2pPr marL="742950" indent="-285750" eaLnBrk="0" hangingPunct="0">
                  <a:defRPr sz="46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2pPr>
                <a:lvl3pPr marL="1143000" indent="-228600" eaLnBrk="0" hangingPunct="0">
                  <a:defRPr sz="46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3pPr>
                <a:lvl4pPr marL="1600200" indent="-228600" eaLnBrk="0" hangingPunct="0">
                  <a:defRPr sz="46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4pPr>
                <a:lvl5pPr marL="2057400" indent="-228600" eaLnBrk="0" hangingPunct="0">
                  <a:defRPr sz="46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5pPr>
                <a:lvl6pPr marL="2514600" indent="-228600" defTabSz="23272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46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6pPr>
                <a:lvl7pPr marL="2971800" indent="-228600" defTabSz="23272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46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7pPr>
                <a:lvl8pPr marL="3429000" indent="-228600" defTabSz="23272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46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8pPr>
                <a:lvl9pPr marL="3886200" indent="-228600" defTabSz="23272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46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9pPr>
              </a:lstStyle>
              <a:p>
                <a:pPr algn="ctr" defTabSz="3102956" eaLnBrk="1" hangingPunct="1">
                  <a:defRPr/>
                </a:pPr>
                <a:r>
                  <a:rPr lang="en-US" sz="1800" b="1" kern="0" smtClean="0">
                    <a:solidFill>
                      <a:srgbClr val="0070C0"/>
                    </a:solidFill>
                  </a:rPr>
                  <a:t>41%</a:t>
                </a:r>
                <a:endParaRPr lang="en-US" sz="1800" b="1" kern="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84" name="TextBox 86"/>
              <p:cNvSpPr txBox="1">
                <a:spLocks noChangeArrowheads="1"/>
              </p:cNvSpPr>
              <p:nvPr/>
            </p:nvSpPr>
            <p:spPr bwMode="auto">
              <a:xfrm>
                <a:off x="6218250" y="1700692"/>
                <a:ext cx="559500" cy="347696"/>
              </a:xfrm>
              <a:prstGeom prst="rect">
                <a:avLst/>
              </a:prstGeom>
              <a:noFill/>
              <a:ln>
                <a:noFill/>
              </a:ln>
              <a:extLst/>
            </p:spPr>
            <p:txBody>
              <a:bodyPr wrap="square" lIns="0" tIns="0" rIns="0" bIns="0">
                <a:spAutoFit/>
              </a:bodyPr>
              <a:lstStyle>
                <a:lvl1pPr eaLnBrk="0" hangingPunct="0">
                  <a:defRPr sz="46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1pPr>
                <a:lvl2pPr marL="742950" indent="-285750" eaLnBrk="0" hangingPunct="0">
                  <a:defRPr sz="46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2pPr>
                <a:lvl3pPr marL="1143000" indent="-228600" eaLnBrk="0" hangingPunct="0">
                  <a:defRPr sz="46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3pPr>
                <a:lvl4pPr marL="1600200" indent="-228600" eaLnBrk="0" hangingPunct="0">
                  <a:defRPr sz="46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4pPr>
                <a:lvl5pPr marL="2057400" indent="-228600" eaLnBrk="0" hangingPunct="0">
                  <a:defRPr sz="46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5pPr>
                <a:lvl6pPr marL="2514600" indent="-228600" defTabSz="23272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46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6pPr>
                <a:lvl7pPr marL="2971800" indent="-228600" defTabSz="23272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46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7pPr>
                <a:lvl8pPr marL="3429000" indent="-228600" defTabSz="23272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46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8pPr>
                <a:lvl9pPr marL="3886200" indent="-228600" defTabSz="23272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46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9pPr>
              </a:lstStyle>
              <a:p>
                <a:pPr algn="ctr" defTabSz="3102956" eaLnBrk="1" hangingPunct="1">
                  <a:defRPr/>
                </a:pPr>
                <a:r>
                  <a:rPr lang="en-US" sz="1800" b="1" kern="0" smtClean="0">
                    <a:solidFill>
                      <a:srgbClr val="0070C0"/>
                    </a:solidFill>
                  </a:rPr>
                  <a:t>42%</a:t>
                </a:r>
                <a:endParaRPr lang="en-US" sz="1800" b="1" kern="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85" name="TextBox 86"/>
              <p:cNvSpPr txBox="1">
                <a:spLocks noChangeArrowheads="1"/>
              </p:cNvSpPr>
              <p:nvPr/>
            </p:nvSpPr>
            <p:spPr bwMode="auto">
              <a:xfrm>
                <a:off x="7107936" y="1631581"/>
                <a:ext cx="559500" cy="347696"/>
              </a:xfrm>
              <a:prstGeom prst="rect">
                <a:avLst/>
              </a:prstGeom>
              <a:noFill/>
              <a:ln>
                <a:noFill/>
              </a:ln>
              <a:extLst/>
            </p:spPr>
            <p:txBody>
              <a:bodyPr wrap="square" lIns="0" tIns="0" rIns="0" bIns="0">
                <a:spAutoFit/>
              </a:bodyPr>
              <a:lstStyle>
                <a:lvl1pPr eaLnBrk="0" hangingPunct="0">
                  <a:defRPr sz="46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1pPr>
                <a:lvl2pPr marL="742950" indent="-285750" eaLnBrk="0" hangingPunct="0">
                  <a:defRPr sz="46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2pPr>
                <a:lvl3pPr marL="1143000" indent="-228600" eaLnBrk="0" hangingPunct="0">
                  <a:defRPr sz="46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3pPr>
                <a:lvl4pPr marL="1600200" indent="-228600" eaLnBrk="0" hangingPunct="0">
                  <a:defRPr sz="46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4pPr>
                <a:lvl5pPr marL="2057400" indent="-228600" eaLnBrk="0" hangingPunct="0">
                  <a:defRPr sz="46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5pPr>
                <a:lvl6pPr marL="2514600" indent="-228600" defTabSz="23272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46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6pPr>
                <a:lvl7pPr marL="2971800" indent="-228600" defTabSz="23272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46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7pPr>
                <a:lvl8pPr marL="3429000" indent="-228600" defTabSz="23272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46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8pPr>
                <a:lvl9pPr marL="3886200" indent="-228600" defTabSz="23272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46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9pPr>
              </a:lstStyle>
              <a:p>
                <a:pPr algn="ctr" defTabSz="3102956" eaLnBrk="1" hangingPunct="1">
                  <a:defRPr/>
                </a:pPr>
                <a:r>
                  <a:rPr lang="en-US" sz="1800" b="1" kern="0" smtClean="0">
                    <a:solidFill>
                      <a:srgbClr val="0070C0"/>
                    </a:solidFill>
                  </a:rPr>
                  <a:t>43%</a:t>
                </a:r>
                <a:endParaRPr lang="en-US" sz="1800" b="1" kern="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86" name="TextBox 86"/>
              <p:cNvSpPr txBox="1">
                <a:spLocks noChangeArrowheads="1"/>
              </p:cNvSpPr>
              <p:nvPr/>
            </p:nvSpPr>
            <p:spPr bwMode="auto">
              <a:xfrm>
                <a:off x="2721902" y="3673200"/>
                <a:ext cx="559500" cy="347696"/>
              </a:xfrm>
              <a:prstGeom prst="rect">
                <a:avLst/>
              </a:prstGeom>
              <a:noFill/>
              <a:ln>
                <a:noFill/>
              </a:ln>
              <a:extLst/>
            </p:spPr>
            <p:txBody>
              <a:bodyPr wrap="square" lIns="0" tIns="0" rIns="0" bIns="0">
                <a:spAutoFit/>
              </a:bodyPr>
              <a:lstStyle>
                <a:lvl1pPr eaLnBrk="0" hangingPunct="0">
                  <a:defRPr sz="46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1pPr>
                <a:lvl2pPr marL="742950" indent="-285750" eaLnBrk="0" hangingPunct="0">
                  <a:defRPr sz="46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2pPr>
                <a:lvl3pPr marL="1143000" indent="-228600" eaLnBrk="0" hangingPunct="0">
                  <a:defRPr sz="46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3pPr>
                <a:lvl4pPr marL="1600200" indent="-228600" eaLnBrk="0" hangingPunct="0">
                  <a:defRPr sz="46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4pPr>
                <a:lvl5pPr marL="2057400" indent="-228600" eaLnBrk="0" hangingPunct="0">
                  <a:defRPr sz="46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5pPr>
                <a:lvl6pPr marL="2514600" indent="-228600" defTabSz="23272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46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6pPr>
                <a:lvl7pPr marL="2971800" indent="-228600" defTabSz="23272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46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7pPr>
                <a:lvl8pPr marL="3429000" indent="-228600" defTabSz="23272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46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8pPr>
                <a:lvl9pPr marL="3886200" indent="-228600" defTabSz="23272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46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9pPr>
              </a:lstStyle>
              <a:p>
                <a:pPr algn="ctr" defTabSz="3102956" eaLnBrk="1" hangingPunct="1">
                  <a:defRPr/>
                </a:pPr>
                <a:r>
                  <a:rPr lang="en-US" sz="1800" b="1" kern="0" smtClean="0">
                    <a:solidFill>
                      <a:srgbClr val="4D4D4F"/>
                    </a:solidFill>
                  </a:rPr>
                  <a:t>10%</a:t>
                </a:r>
                <a:endParaRPr lang="en-US" sz="1800" b="1" kern="0" dirty="0">
                  <a:solidFill>
                    <a:srgbClr val="4D4D4F"/>
                  </a:solidFill>
                </a:endParaRPr>
              </a:p>
            </p:txBody>
          </p:sp>
          <p:sp>
            <p:nvSpPr>
              <p:cNvPr id="87" name="TextBox 86"/>
              <p:cNvSpPr txBox="1">
                <a:spLocks noChangeArrowheads="1"/>
              </p:cNvSpPr>
              <p:nvPr/>
            </p:nvSpPr>
            <p:spPr bwMode="auto">
              <a:xfrm>
                <a:off x="3528317" y="3493806"/>
                <a:ext cx="559500" cy="347696"/>
              </a:xfrm>
              <a:prstGeom prst="rect">
                <a:avLst/>
              </a:prstGeom>
              <a:noFill/>
              <a:ln>
                <a:noFill/>
              </a:ln>
              <a:extLst/>
            </p:spPr>
            <p:txBody>
              <a:bodyPr wrap="square" lIns="0" tIns="0" rIns="0" bIns="0">
                <a:spAutoFit/>
              </a:bodyPr>
              <a:lstStyle>
                <a:lvl1pPr eaLnBrk="0" hangingPunct="0">
                  <a:defRPr sz="46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1pPr>
                <a:lvl2pPr marL="742950" indent="-285750" eaLnBrk="0" hangingPunct="0">
                  <a:defRPr sz="46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2pPr>
                <a:lvl3pPr marL="1143000" indent="-228600" eaLnBrk="0" hangingPunct="0">
                  <a:defRPr sz="46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3pPr>
                <a:lvl4pPr marL="1600200" indent="-228600" eaLnBrk="0" hangingPunct="0">
                  <a:defRPr sz="46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4pPr>
                <a:lvl5pPr marL="2057400" indent="-228600" eaLnBrk="0" hangingPunct="0">
                  <a:defRPr sz="46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5pPr>
                <a:lvl6pPr marL="2514600" indent="-228600" defTabSz="23272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46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6pPr>
                <a:lvl7pPr marL="2971800" indent="-228600" defTabSz="23272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46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7pPr>
                <a:lvl8pPr marL="3429000" indent="-228600" defTabSz="23272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46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8pPr>
                <a:lvl9pPr marL="3886200" indent="-228600" defTabSz="23272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4600">
                    <a:solidFill>
                      <a:schemeClr val="tx1"/>
                    </a:solidFill>
                    <a:latin typeface="Arial" charset="0"/>
                    <a:ea typeface="MS PGothic" pitchFamily="34" charset="-128"/>
                  </a:defRPr>
                </a:lvl9pPr>
              </a:lstStyle>
              <a:p>
                <a:pPr algn="ctr" defTabSz="3102956" eaLnBrk="1" hangingPunct="1">
                  <a:defRPr/>
                </a:pPr>
                <a:r>
                  <a:rPr lang="en-US" sz="1800" b="1" kern="0" smtClean="0">
                    <a:solidFill>
                      <a:srgbClr val="4D4D4F"/>
                    </a:solidFill>
                  </a:rPr>
                  <a:t>14%</a:t>
                </a:r>
                <a:endParaRPr lang="en-US" sz="1800" b="1" kern="0" dirty="0">
                  <a:solidFill>
                    <a:srgbClr val="4D4D4F"/>
                  </a:solidFill>
                </a:endParaRPr>
              </a:p>
            </p:txBody>
          </p:sp>
        </p:grpSp>
        <p:cxnSp>
          <p:nvCxnSpPr>
            <p:cNvPr id="88" name="Straight Connector 87"/>
            <p:cNvCxnSpPr/>
            <p:nvPr/>
          </p:nvCxnSpPr>
          <p:spPr>
            <a:xfrm>
              <a:off x="3842324" y="1657617"/>
              <a:ext cx="0" cy="2926081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dash"/>
            </a:ln>
            <a:effectLst/>
          </p:spPr>
        </p:cxnSp>
        <p:grpSp>
          <p:nvGrpSpPr>
            <p:cNvPr id="36" name="Group 35"/>
            <p:cNvGrpSpPr/>
            <p:nvPr/>
          </p:nvGrpSpPr>
          <p:grpSpPr>
            <a:xfrm>
              <a:off x="1396816" y="4933379"/>
              <a:ext cx="6020430" cy="468760"/>
              <a:chOff x="1396816" y="4933379"/>
              <a:chExt cx="6020430" cy="468760"/>
            </a:xfrm>
          </p:grpSpPr>
          <p:sp>
            <p:nvSpPr>
              <p:cNvPr id="90" name="TextBox 89"/>
              <p:cNvSpPr txBox="1"/>
              <p:nvPr/>
            </p:nvSpPr>
            <p:spPr>
              <a:xfrm>
                <a:off x="1396816" y="4933379"/>
                <a:ext cx="3019191" cy="46359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i="1" smtClean="0"/>
                  <a:t>Core Study</a:t>
                </a:r>
                <a:endParaRPr lang="en-US" b="1" i="1"/>
              </a:p>
            </p:txBody>
          </p:sp>
          <p:sp>
            <p:nvSpPr>
              <p:cNvPr id="91" name="TextBox 90"/>
              <p:cNvSpPr txBox="1"/>
              <p:nvPr/>
            </p:nvSpPr>
            <p:spPr>
              <a:xfrm>
                <a:off x="4006709" y="4938545"/>
                <a:ext cx="3161990" cy="46359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i="1" smtClean="0"/>
                  <a:t>Extension Study</a:t>
                </a:r>
                <a:endParaRPr lang="en-US" b="1" i="1"/>
              </a:p>
            </p:txBody>
          </p:sp>
          <p:cxnSp>
            <p:nvCxnSpPr>
              <p:cNvPr id="93" name="Straight Connector 92"/>
              <p:cNvCxnSpPr/>
              <p:nvPr/>
            </p:nvCxnSpPr>
            <p:spPr>
              <a:xfrm>
                <a:off x="6685725" y="5174959"/>
                <a:ext cx="731521" cy="0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Straight Connector 93"/>
              <p:cNvCxnSpPr/>
              <p:nvPr/>
            </p:nvCxnSpPr>
            <p:spPr>
              <a:xfrm>
                <a:off x="3808065" y="5164911"/>
                <a:ext cx="731521" cy="0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5" name="TextBox 94"/>
            <p:cNvSpPr txBox="1"/>
            <p:nvPr/>
          </p:nvSpPr>
          <p:spPr>
            <a:xfrm rot="16200000">
              <a:off x="160990" y="2909933"/>
              <a:ext cx="2023069" cy="4214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smtClean="0">
                  <a:solidFill>
                    <a:srgbClr val="000000"/>
                  </a:solidFill>
                </a:rPr>
                <a:t>Patients, </a:t>
              </a:r>
              <a:r>
                <a:rPr lang="en-US" b="1" dirty="0" smtClean="0">
                  <a:solidFill>
                    <a:srgbClr val="000000"/>
                  </a:solidFill>
                </a:rPr>
                <a:t>%</a:t>
              </a:r>
              <a:endParaRPr lang="en-US" b="1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6599315" y="914400"/>
            <a:ext cx="2427119" cy="596490"/>
            <a:chOff x="6599315" y="914400"/>
            <a:chExt cx="2427119" cy="596490"/>
          </a:xfrm>
        </p:grpSpPr>
        <p:cxnSp>
          <p:nvCxnSpPr>
            <p:cNvPr id="44" name="Straight Connector 43"/>
            <p:cNvCxnSpPr/>
            <p:nvPr/>
          </p:nvCxnSpPr>
          <p:spPr>
            <a:xfrm>
              <a:off x="6599315" y="1104439"/>
              <a:ext cx="228600" cy="0"/>
            </a:xfrm>
            <a:prstGeom prst="line">
              <a:avLst/>
            </a:prstGeom>
            <a:ln w="28575">
              <a:solidFill>
                <a:srgbClr val="0076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 flipV="1">
              <a:off x="6599315" y="1359861"/>
              <a:ext cx="228600" cy="330"/>
            </a:xfrm>
            <a:prstGeom prst="line">
              <a:avLst/>
            </a:prstGeom>
            <a:ln w="28575">
              <a:solidFill>
                <a:srgbClr val="4D4D4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TextBox 44"/>
            <p:cNvSpPr txBox="1"/>
            <p:nvPr/>
          </p:nvSpPr>
          <p:spPr>
            <a:xfrm>
              <a:off x="6752945" y="914400"/>
              <a:ext cx="227348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smtClean="0"/>
                <a:t>Alemtuzumab 12 mg</a:t>
              </a:r>
              <a:endParaRPr lang="en-US" sz="1600"/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6806194" y="1172336"/>
              <a:ext cx="198749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smtClean="0"/>
                <a:t>SC IFNB-1a 44 µg </a:t>
              </a:r>
              <a:endParaRPr lang="en-US" sz="1600"/>
            </a:p>
          </p:txBody>
        </p:sp>
      </p:grpSp>
      <p:sp>
        <p:nvSpPr>
          <p:cNvPr id="43" name="Title 5"/>
          <p:cNvSpPr>
            <a:spLocks noGrp="1"/>
          </p:cNvSpPr>
          <p:nvPr>
            <p:ph type="title"/>
          </p:nvPr>
        </p:nvSpPr>
        <p:spPr>
          <a:xfrm>
            <a:off x="300038" y="1"/>
            <a:ext cx="8067786" cy="914399"/>
          </a:xfrm>
        </p:spPr>
        <p:txBody>
          <a:bodyPr>
            <a:normAutofit/>
          </a:bodyPr>
          <a:lstStyle/>
          <a:p>
            <a:r>
              <a:rPr lang="en-US" sz="2000" smtClean="0">
                <a:ea typeface="MS PGothic"/>
                <a:cs typeface="Arial" pitchFamily="34" charset="0"/>
              </a:rPr>
              <a:t>CDI Over 6 Years: 43</a:t>
            </a:r>
            <a:r>
              <a:rPr lang="en-US" sz="2000">
                <a:ea typeface="MS PGothic"/>
                <a:cs typeface="Arial" pitchFamily="34" charset="0"/>
              </a:rPr>
              <a:t>% of Alemtuzumab-Treated Patients </a:t>
            </a:r>
            <a:r>
              <a:rPr lang="en-US" sz="2000" smtClean="0">
                <a:ea typeface="MS PGothic"/>
                <a:cs typeface="Arial" pitchFamily="34" charset="0"/>
              </a:rPr>
              <a:t>Achieved 6-Month </a:t>
            </a:r>
            <a:r>
              <a:rPr lang="en-US" sz="2000">
                <a:ea typeface="MS PGothic"/>
                <a:cs typeface="Arial" pitchFamily="34" charset="0"/>
              </a:rPr>
              <a:t>CDI on </a:t>
            </a:r>
            <a:r>
              <a:rPr lang="en-US" sz="2000" smtClean="0">
                <a:ea typeface="MS PGothic"/>
                <a:cs typeface="Arial" pitchFamily="34" charset="0"/>
              </a:rPr>
              <a:t>EDSS</a:t>
            </a:r>
            <a:endParaRPr lang="en-US" sz="2000"/>
          </a:p>
        </p:txBody>
      </p:sp>
      <p:sp>
        <p:nvSpPr>
          <p:cNvPr id="2" name="TextBox 1"/>
          <p:cNvSpPr txBox="1"/>
          <p:nvPr/>
        </p:nvSpPr>
        <p:spPr>
          <a:xfrm>
            <a:off x="2272394" y="1255301"/>
            <a:ext cx="17343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smtClean="0"/>
              <a:t>162% relative increase</a:t>
            </a:r>
            <a:r>
              <a:rPr lang="en-US" sz="1400" baseline="30000" smtClean="0"/>
              <a:t>a</a:t>
            </a:r>
            <a:endParaRPr lang="en-US" sz="1400" smtClean="0"/>
          </a:p>
          <a:p>
            <a:pPr algn="ctr"/>
            <a:r>
              <a:rPr lang="en-US" sz="1400" smtClean="0"/>
              <a:t>with alemtuzumab vs SC IFNB-1a</a:t>
            </a:r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1132251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Custom 29">
      <a:dk1>
        <a:srgbClr val="000000"/>
      </a:dk1>
      <a:lt1>
        <a:sysClr val="window" lastClr="FFFFFF"/>
      </a:lt1>
      <a:dk2>
        <a:srgbClr val="0076C0"/>
      </a:dk2>
      <a:lt2>
        <a:srgbClr val="918F90"/>
      </a:lt2>
      <a:accent1>
        <a:srgbClr val="4D4D4F"/>
      </a:accent1>
      <a:accent2>
        <a:srgbClr val="0076C0"/>
      </a:accent2>
      <a:accent3>
        <a:srgbClr val="72246C"/>
      </a:accent3>
      <a:accent4>
        <a:srgbClr val="84BD00"/>
      </a:accent4>
      <a:accent5>
        <a:srgbClr val="008348"/>
      </a:accent5>
      <a:accent6>
        <a:srgbClr val="F4ECF3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61415</TotalTime>
  <Words>3123</Words>
  <Application>Microsoft Office PowerPoint</Application>
  <PresentationFormat>On-screen Show (4:3)</PresentationFormat>
  <Paragraphs>712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MS PGothic</vt:lpstr>
      <vt:lpstr>Arial</vt:lpstr>
      <vt:lpstr>Calibri</vt:lpstr>
      <vt:lpstr>Wingdings</vt:lpstr>
      <vt:lpstr>1_Office Theme</vt:lpstr>
      <vt:lpstr>Active RRMS Patients Show Disability Improvements in Each Functional System Following Treatment With Alemtuzumab:  Results From the CARE-MS II Extension </vt:lpstr>
      <vt:lpstr>Disclosures</vt:lpstr>
      <vt:lpstr>Background and Objective</vt:lpstr>
      <vt:lpstr>CARE-MS II Core and Extension Studies:  Design and Disposition for the Alemtuzumab Treatment Arm</vt:lpstr>
      <vt:lpstr>Analysis of EDSS and FS Scores</vt:lpstr>
      <vt:lpstr>Overall Population Over 6 Years: Improvements in EDSS Scores Occurred in 24%–29% of Patients</vt:lpstr>
      <vt:lpstr>Overall Population Over 6 Years: While Majority of Patients Remained Stable in Each FS, 27%–33% Achieved Improvements</vt:lpstr>
      <vt:lpstr>Overall Population Over 6 Years: While Majority of Patients Remained Stable in Each FS, 15%–25% Achieved Improvements</vt:lpstr>
      <vt:lpstr>CDI Over 6 Years: 43% of Alemtuzumab-Treated Patients Achieved 6-Month CDI on EDSS</vt:lpstr>
      <vt:lpstr>PowerPoint Presentation</vt:lpstr>
      <vt:lpstr>CDI Over 6 Years: 71% of Patients With 6-Month CDI Achieved Improvements in Multiple Functional Systems </vt:lpstr>
      <vt:lpstr>CDI Over 6 Years: An Increase in the Percentage of Patients With an EDSS Score &lt;4 After CDI Onset </vt:lpstr>
      <vt:lpstr>Conclusions</vt:lpstr>
      <vt:lpstr>PowerPoint Presentation</vt:lpstr>
      <vt:lpstr>CARE-MS and CAMMS03409 Study Group and Acknowledgments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Jason ONeill</dc:creator>
  <cp:lastModifiedBy>Kolipaka, Jaya</cp:lastModifiedBy>
  <cp:revision>3302</cp:revision>
  <cp:lastPrinted>2014-02-11T21:03:04Z</cp:lastPrinted>
  <dcterms:created xsi:type="dcterms:W3CDTF">2014-02-11T17:10:04Z</dcterms:created>
  <dcterms:modified xsi:type="dcterms:W3CDTF">2018-05-24T20:55:51Z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