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9" r:id="rId2"/>
    <p:sldId id="408" r:id="rId3"/>
    <p:sldId id="430" r:id="rId4"/>
    <p:sldId id="401" r:id="rId5"/>
    <p:sldId id="431" r:id="rId6"/>
    <p:sldId id="402" r:id="rId7"/>
    <p:sldId id="433" r:id="rId8"/>
    <p:sldId id="435" r:id="rId9"/>
    <p:sldId id="404" r:id="rId10"/>
    <p:sldId id="437" r:id="rId11"/>
    <p:sldId id="439" r:id="rId12"/>
    <p:sldId id="440" r:id="rId13"/>
    <p:sldId id="442" r:id="rId14"/>
    <p:sldId id="443" r:id="rId15"/>
    <p:sldId id="410" r:id="rId16"/>
    <p:sldId id="411" r:id="rId17"/>
    <p:sldId id="418" r:id="rId18"/>
    <p:sldId id="444" r:id="rId19"/>
    <p:sldId id="419" r:id="rId20"/>
    <p:sldId id="423" r:id="rId21"/>
    <p:sldId id="424" r:id="rId22"/>
    <p:sldId id="425" r:id="rId23"/>
    <p:sldId id="3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92857" autoAdjust="0"/>
  </p:normalViewPr>
  <p:slideViewPr>
    <p:cSldViewPr>
      <p:cViewPr>
        <p:scale>
          <a:sx n="100" d="100"/>
          <a:sy n="100" d="100"/>
        </p:scale>
        <p:origin x="456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6627-C47B-E843-A490-B4552233CDB8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B824-14B2-9E4D-9001-ED2B9FEE9C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67E7F5-BF7D-164E-8F28-28CFE3C3A39E}" type="slidenum">
              <a:rPr lang="en-US" altLang="en-US">
                <a:ea typeface="Osaka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ea typeface="Osaka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1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BA40459-7643-D74F-9157-53F9ED5E811E}" type="slidenum">
              <a:rPr lang="en-US" altLang="en-US">
                <a:ea typeface="Osaka" charset="-128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ea typeface="Osaka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8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529D4D1-A76B-3540-81FB-6086A0AA7CE0}" type="slidenum">
              <a:rPr lang="en-US" altLang="en-US">
                <a:ea typeface="Osaka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ea typeface="Osaka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C10EC51-5364-448D-BBCC-75FF55753C1D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D61B-B8F5-453F-BB13-AAF2A7240C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indent="-228600"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D61B-B8F5-453F-BB13-AAF2A7240C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8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7D61B-B8F5-453F-BB13-AAF2A7240C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752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3716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B37AC-CE42-654F-AD77-FA5859D4411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48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752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3716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E1841-8460-D149-A75C-AC076B4151B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99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752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3716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0FA2-3494-E947-A891-CBD9628DB7E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55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D61B-B8F5-453F-BB13-AAF2A7240C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544857" y="6019800"/>
            <a:ext cx="3126846" cy="5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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Impact of a Cognitive Rehabilitation Intervention on Depressive Symptoms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Alexa Stuifbergen, PhD, RN, FAAN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Heather Becker, PhD,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Frank Perez, PhD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MAPSS-MS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Memory, Attention and Problem Solving Skills for Persons with MS</a:t>
            </a:r>
          </a:p>
          <a:p>
            <a:r>
              <a:rPr lang="en-US" sz="2400" b="0" dirty="0"/>
              <a:t>P</a:t>
            </a:r>
            <a:r>
              <a:rPr lang="en-US" sz="2400" b="0" dirty="0" smtClean="0"/>
              <a:t>urpose is </a:t>
            </a:r>
            <a:r>
              <a:rPr lang="en-US" sz="2400" b="0" dirty="0"/>
              <a:t>to help the individual acquire the highest level of cognitive functioning and functional </a:t>
            </a:r>
            <a:r>
              <a:rPr lang="en-US" sz="2400" b="0" dirty="0" smtClean="0"/>
              <a:t>independence</a:t>
            </a:r>
            <a:r>
              <a:rPr lang="en-US" sz="2400" b="0" dirty="0"/>
              <a:t> </a:t>
            </a:r>
            <a:r>
              <a:rPr lang="en-US" sz="2400" b="0" dirty="0" smtClean="0"/>
              <a:t>through</a:t>
            </a:r>
          </a:p>
          <a:p>
            <a:pPr marL="811530" lvl="1" indent="-342900">
              <a:buFont typeface="+mj-ea"/>
              <a:buAutoNum type="circleNumDbPlain"/>
            </a:pPr>
            <a:r>
              <a:rPr lang="en-US" sz="2400" dirty="0" smtClean="0"/>
              <a:t>teaching </a:t>
            </a:r>
            <a:r>
              <a:rPr lang="en-US" sz="2400" dirty="0"/>
              <a:t>the use of compensatory </a:t>
            </a:r>
            <a:r>
              <a:rPr lang="en-US" sz="2400" dirty="0" smtClean="0"/>
              <a:t>skills</a:t>
            </a:r>
          </a:p>
          <a:p>
            <a:pPr marL="811530" lvl="1" indent="-342900">
              <a:buFont typeface="+mj-ea"/>
              <a:buAutoNum type="circleNumDbPlain"/>
            </a:pPr>
            <a:r>
              <a:rPr lang="en-US" sz="2400" dirty="0" smtClean="0"/>
              <a:t> </a:t>
            </a:r>
            <a:r>
              <a:rPr lang="en-US" sz="2400" dirty="0"/>
              <a:t>retraining skills </a:t>
            </a:r>
            <a:r>
              <a:rPr lang="en-US" sz="2400" dirty="0" smtClean="0"/>
              <a:t>(home-based computer training)</a:t>
            </a:r>
            <a:r>
              <a:rPr lang="en-US" sz="2400" dirty="0"/>
              <a:t>, </a:t>
            </a:r>
            <a:r>
              <a:rPr lang="en-US" sz="2400" dirty="0" smtClean="0"/>
              <a:t>and</a:t>
            </a:r>
          </a:p>
          <a:p>
            <a:pPr marL="811530" lvl="1" indent="-342900">
              <a:buFont typeface="+mj-ea"/>
              <a:buAutoNum type="circleNumDbPlain"/>
            </a:pPr>
            <a:r>
              <a:rPr lang="en-US" sz="2400" dirty="0" smtClean="0"/>
              <a:t> </a:t>
            </a:r>
            <a:r>
              <a:rPr lang="en-US" sz="2400" dirty="0"/>
              <a:t>environmental/lifestyle support for cognitive </a:t>
            </a:r>
            <a:r>
              <a:rPr lang="en-US" sz="2400" dirty="0" smtClean="0"/>
              <a:t>functioning including wellness strategies that may impact cognition and depressive symptoms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MAPSS-MS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0" dirty="0" smtClean="0"/>
              <a:t>Classes (2 hours per week for 8 weeks) addressing: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800" b="0" dirty="0" smtClean="0"/>
              <a:t>Compensatory strategies for memory, attention and problem solving skills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800" b="0" dirty="0" smtClean="0"/>
              <a:t>Lifestyle factors that affect cognitive performance (physical activity, stress management, depression, sleep/rest)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0" dirty="0" smtClean="0"/>
              <a:t>Computer practice 45 minutes three times per week using prescribed games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5179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Multi-site randomized controlled trial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Recruitment in Houston, San Antonio and Dallas/Fort Worth metropolitan areas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Recruited 183 participants over 4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Randomized to treatment or usual care plus comparison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Study participation lasted 8 months – testing at baseline, immediate post-intervention and 3 and 6 months post-intervention</a:t>
            </a:r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149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Neuropsychological performance tests and self-reports of cognitive function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Use of compensatory strategies</a:t>
            </a:r>
          </a:p>
          <a:p>
            <a:pPr marL="457200" indent="-457200">
              <a:buFont typeface="Arial" charset="0"/>
              <a:buChar char="•"/>
            </a:pPr>
            <a:endParaRPr lang="en-US" b="0" dirty="0" smtClean="0"/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  <a:p>
            <a:pPr marL="457200" indent="-457200">
              <a:buFont typeface="Arial" charset="0"/>
              <a:buChar char="•"/>
            </a:pPr>
            <a:endParaRPr lang="en-US" b="0" dirty="0" smtClean="0"/>
          </a:p>
          <a:p>
            <a:endParaRPr lang="en-US" sz="2400" b="0" dirty="0" smtClean="0"/>
          </a:p>
          <a:p>
            <a:r>
              <a:rPr lang="en-US" sz="2200" b="0" dirty="0" smtClean="0"/>
              <a:t>Stuifbergen </a:t>
            </a:r>
            <a:r>
              <a:rPr lang="en-US" sz="2200" b="0" dirty="0"/>
              <a:t>A, Becker H, Perez F, Morrison J, Brown A, Kullberg V, Zhang W </a:t>
            </a:r>
            <a:r>
              <a:rPr lang="en-US" sz="2200" b="0" dirty="0" smtClean="0"/>
              <a:t>(2018). </a:t>
            </a:r>
            <a:r>
              <a:rPr lang="en-US" sz="2200" b="0" dirty="0"/>
              <a:t>Computer-Assisted cognitive rehabilitation in persons with multiple sclerosis: Results of a multi-site randomized controlled trial with six month follow-up. </a:t>
            </a:r>
            <a:r>
              <a:rPr lang="en-US" sz="2200" b="0" i="1" dirty="0"/>
              <a:t>Disability and Health.</a:t>
            </a:r>
            <a:endParaRPr lang="en-US" sz="2200" b="0" dirty="0"/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</p:txBody>
      </p:sp>
      <p:pic>
        <p:nvPicPr>
          <p:cNvPr id="4" name="Picture 5" descr="j0197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271044" y="2482056"/>
            <a:ext cx="1905000" cy="280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(N=183)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Randomly assigned </a:t>
            </a:r>
            <a:r>
              <a:rPr lang="mr-IN" sz="2400" b="0" dirty="0" smtClean="0"/>
              <a:t>–</a:t>
            </a:r>
            <a:r>
              <a:rPr lang="en-US" sz="2400" b="0" dirty="0" smtClean="0"/>
              <a:t> 93 intervention; 90 control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Age </a:t>
            </a:r>
            <a:r>
              <a:rPr lang="mr-IN" sz="2400" b="0" dirty="0" smtClean="0"/>
              <a:t>–</a:t>
            </a:r>
            <a:r>
              <a:rPr lang="en-US" sz="2400" b="0" dirty="0" smtClean="0"/>
              <a:t> mean of 49.6 yrs. (SD 8.00);  Range 26 </a:t>
            </a:r>
            <a:r>
              <a:rPr lang="mr-IN" sz="2400" b="0" dirty="0" smtClean="0"/>
              <a:t>–</a:t>
            </a:r>
            <a:r>
              <a:rPr lang="en-US" sz="2400" b="0" dirty="0" smtClean="0"/>
              <a:t> 60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EDSS Scores mean of 5.2 (SD 1.56)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Length of time since diagnosis </a:t>
            </a:r>
            <a:r>
              <a:rPr lang="mr-IN" sz="2400" b="0" dirty="0" smtClean="0"/>
              <a:t>–</a:t>
            </a:r>
            <a:r>
              <a:rPr lang="en-US" sz="2400" b="0" dirty="0" smtClean="0"/>
              <a:t> mean of 13.0 years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Majority was </a:t>
            </a:r>
          </a:p>
          <a:p>
            <a:pPr lvl="1"/>
            <a:r>
              <a:rPr lang="en-US" sz="2400" dirty="0" smtClean="0"/>
              <a:t>Female (87%)</a:t>
            </a:r>
          </a:p>
          <a:p>
            <a:pPr lvl="1"/>
            <a:r>
              <a:rPr lang="en-US" sz="2400" dirty="0" smtClean="0"/>
              <a:t>White (75%)</a:t>
            </a:r>
          </a:p>
          <a:p>
            <a:pPr lvl="1"/>
            <a:r>
              <a:rPr lang="en-US" sz="2400" dirty="0" smtClean="0"/>
              <a:t>Married (64%)</a:t>
            </a:r>
          </a:p>
          <a:p>
            <a:pPr lvl="1"/>
            <a:r>
              <a:rPr lang="en-US" sz="2400" dirty="0" smtClean="0"/>
              <a:t>Not employed full-time (71%)</a:t>
            </a:r>
          </a:p>
          <a:p>
            <a:pPr lvl="1"/>
            <a:r>
              <a:rPr lang="en-US" dirty="0" smtClean="0"/>
              <a:t>College-Educated (60%)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24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91400" cy="1162050"/>
          </a:xfrm>
        </p:spPr>
        <p:txBody>
          <a:bodyPr/>
          <a:lstStyle/>
          <a:p>
            <a:endParaRPr lang="en-US" alt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19600" cy="46910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 b="0" dirty="0" smtClean="0"/>
              <a:t>Self-report and performance measures of cognitive functioning and depressive symptoms at 4 time points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800" b="0" dirty="0" smtClean="0"/>
              <a:t>10-item Center for Epidemiologic Studies Depression Scale (CES-D) measured depressive symptoms in the last week</a:t>
            </a:r>
            <a:endParaRPr lang="en-US" sz="2800" b="0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5" b="-7315"/>
          <a:stretch>
            <a:fillRect/>
          </a:stretch>
        </p:blipFill>
        <p:spPr>
          <a:xfrm>
            <a:off x="5257800" y="2362200"/>
            <a:ext cx="1841500" cy="21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Changes in depressive symptom outcomes analyzed using a repeated measures ANOVA design to determine time and time by group effects on outcomes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Due to large variability among persons with MS, Analysis of Covariance (ANCOVA) was used to determine the differences between the intervention group and comparison groups at Time 2, 3, and 4 , after controlling for baseline scores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20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Findings</a:t>
            </a:r>
          </a:p>
        </p:txBody>
      </p:sp>
      <p:pic>
        <p:nvPicPr>
          <p:cNvPr id="4813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1981200"/>
            <a:ext cx="3675063" cy="3810000"/>
          </a:xfrm>
        </p:spPr>
      </p:pic>
    </p:spTree>
    <p:extLst>
      <p:ext uri="{BB962C8B-B14F-4D97-AF65-F5344CB8AC3E}">
        <p14:creationId xmlns:p14="http://schemas.microsoft.com/office/powerpoint/2010/main" val="12325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Correlations with CES-D score at Baseline (N=183)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Not significantly correlated with age, gender, years of education or race/ethnicity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Small, significant correlations with marital status (r= -0.23) and EDSS total (r=0.23)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Significantly correlated with use of memory strategies (r=0.26), and perceived cognitive abilities (r=-0.44)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No significant correlations between depressive symptoms and performance on neuropsychological tests – CVLT, BVMT, PSAT, SDMT, COWAT and EPT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9453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CES-D Scores over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217898"/>
              </p:ext>
            </p:extLst>
          </p:nvPr>
        </p:nvGraphicFramePr>
        <p:xfrm>
          <a:off x="457200" y="2133600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512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-Intervention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months post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 post intervention</a:t>
                      </a:r>
                      <a:endParaRPr lang="en-US" dirty="0"/>
                    </a:p>
                  </a:txBody>
                  <a:tcPr/>
                </a:tc>
              </a:tr>
              <a:tr h="349928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 (6.2)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 (5.6)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 (6.2)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 (6.2)</a:t>
                      </a:r>
                      <a:endParaRPr lang="en-US" dirty="0"/>
                    </a:p>
                  </a:txBody>
                  <a:tcPr/>
                </a:tc>
              </a:tr>
              <a:tr h="349928"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 (5.8)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 (5.6)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 (6.6)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 (5.9)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121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group by time effect – 2.914; p&lt;.05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bn_mai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ANCOVA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Immediately following the intervention, the intervention group scored significantly lower on the CES-D (F=7.63, p=.006)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3- months post-intervention, the intervention scored significantly lower on the CES-D (F=5.04, p&lt;.05)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Differences between groups were not seen at 6 month time point</a:t>
            </a:r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798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Convenience sample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Generally well-educated and moderately impaired group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Limited to English speakers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Treatment contamination difficult to control in more pragmatic community-based studies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199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Statistically significant group by time effect on the CES-D may reflect the co-occurrence of positive improvements in cognition </a:t>
            </a:r>
            <a:r>
              <a:rPr lang="en-US" dirty="0" smtClean="0"/>
              <a:t>or</a:t>
            </a:r>
            <a:r>
              <a:rPr lang="en-US" b="0" dirty="0" smtClean="0"/>
              <a:t> the  positive effects of the group intervention in helping participants reframe the challenges they face, particularly in the area of cognitive abilities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Strongest differences were immediate post-intervention suggesting the assertion that on-going interpersonal support can be particularly important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709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-533400"/>
            <a:ext cx="7772400" cy="321945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Baskerville Old Face"/>
                <a:cs typeface="Baskerville Old Face"/>
              </a:rPr>
              <a:t>Questions??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177"/>
            <a:ext cx="9144000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1" dirty="0" smtClean="0"/>
              <a:t>This work was supported by the National Institutes of Health, National Institute of Nursing Research, 1R01NR014362.  </a:t>
            </a:r>
          </a:p>
          <a:p>
            <a:endParaRPr lang="en-US" b="0" dirty="0"/>
          </a:p>
          <a:p>
            <a:r>
              <a:rPr lang="en-US" b="0" i="1" dirty="0" smtClean="0"/>
              <a:t>The content is solely the responsibility of the authors and does not necessarily represent the official views of the NINR or the NIH.</a:t>
            </a:r>
          </a:p>
          <a:p>
            <a:endParaRPr lang="en-US" b="0" i="1" dirty="0" smtClean="0"/>
          </a:p>
          <a:p>
            <a:r>
              <a:rPr lang="en-US" b="0" i="1" dirty="0" smtClean="0"/>
              <a:t>The authors have no conflicts of interest to report.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6739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</a:t>
            </a:r>
            <a:r>
              <a:rPr lang="en-US" altLang="en-US" dirty="0"/>
              <a:t>Objectives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learner will be able to:</a:t>
            </a:r>
          </a:p>
          <a:p>
            <a:pPr lvl="1"/>
            <a:r>
              <a:rPr lang="en-US" altLang="en-US" dirty="0" smtClean="0"/>
              <a:t>Describe the impact of a cognitive rehabilitation intervention on depressive symptoms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9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IndexStock-T-177397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2590800" cy="5562600"/>
          </a:xfr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en-US" sz="5100" i="1" dirty="0"/>
              <a:t>			Collaborators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0" y="1752600"/>
            <a:ext cx="53340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kumimoji="0" lang="en-US" altLang="en-US" sz="2200" dirty="0" smtClean="0"/>
              <a:t>Heather </a:t>
            </a:r>
            <a:r>
              <a:rPr kumimoji="0" lang="en-US" altLang="en-US" sz="2200" dirty="0"/>
              <a:t>Becker, PhD</a:t>
            </a:r>
          </a:p>
          <a:p>
            <a:pPr eaLnBrk="1" hangingPunct="1">
              <a:lnSpc>
                <a:spcPct val="100000"/>
              </a:lnSpc>
            </a:pPr>
            <a:r>
              <a:rPr kumimoji="0" lang="en-US" altLang="en-US" sz="2200" dirty="0"/>
              <a:t>Frank Perez, PhD</a:t>
            </a:r>
          </a:p>
          <a:p>
            <a:pPr eaLnBrk="1" hangingPunct="1">
              <a:lnSpc>
                <a:spcPct val="100000"/>
              </a:lnSpc>
            </a:pPr>
            <a:r>
              <a:rPr kumimoji="0" lang="en-US" altLang="en-US" sz="2200" dirty="0"/>
              <a:t>Vicki Kullberg, MA</a:t>
            </a:r>
          </a:p>
          <a:p>
            <a:pPr eaLnBrk="1" hangingPunct="1">
              <a:lnSpc>
                <a:spcPct val="100000"/>
              </a:lnSpc>
            </a:pPr>
            <a:r>
              <a:rPr kumimoji="0" lang="en-US" altLang="en-US" sz="2200" dirty="0"/>
              <a:t>Janet Morrison, PhD,  </a:t>
            </a:r>
            <a:r>
              <a:rPr kumimoji="0" lang="en-US" altLang="en-US" sz="2200" dirty="0" smtClean="0"/>
              <a:t>RN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smtClean="0"/>
              <a:t>Ashley Henneghan, PhD, RN</a:t>
            </a:r>
            <a:endParaRPr kumimoji="0" lang="en-US" altLang="en-US" sz="2200" dirty="0"/>
          </a:p>
          <a:p>
            <a:pPr eaLnBrk="1" hangingPunct="1">
              <a:lnSpc>
                <a:spcPct val="100000"/>
              </a:lnSpc>
            </a:pPr>
            <a:r>
              <a:rPr kumimoji="0" lang="en-US" altLang="en-US" sz="2200" dirty="0" smtClean="0"/>
              <a:t>Ana </a:t>
            </a:r>
            <a:r>
              <a:rPr kumimoji="0" lang="en-US" altLang="en-US" sz="2200" dirty="0"/>
              <a:t>Todd, PhD, RN</a:t>
            </a:r>
          </a:p>
          <a:p>
            <a:pPr eaLnBrk="1" hangingPunct="1">
              <a:lnSpc>
                <a:spcPct val="100000"/>
              </a:lnSpc>
            </a:pPr>
            <a:r>
              <a:rPr kumimoji="0" lang="en-US" altLang="en-US" sz="2200" dirty="0"/>
              <a:t>Adama Brown, </a:t>
            </a:r>
            <a:r>
              <a:rPr kumimoji="0" lang="en-US" altLang="en-US" sz="2200" dirty="0" smtClean="0"/>
              <a:t>PhD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smtClean="0"/>
              <a:t>Wenhui Zhang</a:t>
            </a:r>
            <a:endParaRPr kumimoji="0" lang="en-US" altLang="en-US" sz="2200" dirty="0" smtClean="0"/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smtClean="0"/>
              <a:t>Taylor Molton</a:t>
            </a:r>
            <a:endParaRPr kumimoji="0"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0619180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Background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The effects of MS on cognition have gained increasing recognition as on of the major disabling symptoms of the disease</a:t>
            </a:r>
          </a:p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Cognitive symptoms often co-occur with depressive symptoms and may increase the impact of cognitive changes on quality of life.</a:t>
            </a:r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  <a:p>
            <a:pPr marL="4343400" lvl="8" indent="-457200">
              <a:buFont typeface="Arial" charset="0"/>
              <a:buChar char="•"/>
            </a:pPr>
            <a:endParaRPr lang="en-US" b="0" dirty="0" smtClean="0"/>
          </a:p>
          <a:p>
            <a:pPr marL="457200" indent="-457200">
              <a:buFont typeface="Arial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247241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9" y="274638"/>
            <a:ext cx="80415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Early Descriptive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3933"/>
            <a:ext cx="7772400" cy="4020068"/>
          </a:xfrm>
        </p:spPr>
        <p:txBody>
          <a:bodyPr>
            <a:norm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ost participants in the longitudinal study </a:t>
            </a:r>
            <a:r>
              <a:rPr lang="en-US" sz="2800" b="1" dirty="0"/>
              <a:t>had significant concerns about their memory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800" dirty="0" smtClean="0"/>
              <a:t>65% thought </a:t>
            </a:r>
            <a:r>
              <a:rPr lang="en-US" sz="2800" dirty="0"/>
              <a:t>something was wrong with their </a:t>
            </a:r>
            <a:r>
              <a:rPr lang="en-US" sz="2800" dirty="0" smtClean="0"/>
              <a:t>memory</a:t>
            </a:r>
          </a:p>
          <a:p>
            <a:pPr lvl="1"/>
            <a:r>
              <a:rPr lang="en-US" sz="2800" dirty="0" smtClean="0"/>
              <a:t>61% </a:t>
            </a:r>
            <a:r>
              <a:rPr lang="en-US" sz="2800" dirty="0"/>
              <a:t>thought their memory was going </a:t>
            </a:r>
            <a:r>
              <a:rPr lang="en-US" sz="2800" dirty="0" smtClean="0"/>
              <a:t>downhill, </a:t>
            </a:r>
            <a:r>
              <a:rPr lang="en-US" sz="2800" dirty="0"/>
              <a:t>and </a:t>
            </a:r>
            <a:endParaRPr lang="en-US" sz="2800" dirty="0" smtClean="0"/>
          </a:p>
          <a:p>
            <a:pPr lvl="1"/>
            <a:r>
              <a:rPr lang="en-US" sz="2800" dirty="0" smtClean="0"/>
              <a:t>62% were </a:t>
            </a:r>
            <a:r>
              <a:rPr lang="en-US" sz="2800" dirty="0"/>
              <a:t>embarrassed about their memory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/>
            <a:r>
              <a:rPr lang="en-US" sz="2800" dirty="0"/>
              <a:t>Participants reported frequent memory mistakes and very limited use of internal strategies or external aids to memory.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Depressive </a:t>
            </a:r>
            <a:r>
              <a:rPr lang="en-US" sz="2800" b="0" dirty="0"/>
              <a:t>symptoms, functional limitations, memory contentment scores, and gender accounted for 61% of the variance in scores on the Quality of Life </a:t>
            </a:r>
            <a:r>
              <a:rPr lang="en-US" sz="2800" b="0" dirty="0" smtClean="0"/>
              <a:t>Index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sz="1900" b="0" dirty="0"/>
              <a:t>Phillips L &amp; Stuifbergen A. (2006). The influence of metamemory on quality of life in multiple sclerosis. </a:t>
            </a:r>
            <a:r>
              <a:rPr lang="en-US" sz="1900" b="0" i="1" dirty="0"/>
              <a:t>Journal of Neuroscience Nursing, 38</a:t>
            </a:r>
            <a:r>
              <a:rPr lang="en-US" sz="1900" b="0" dirty="0"/>
              <a:t>(6), 428-434</a:t>
            </a:r>
            <a:r>
              <a:rPr lang="en-US" sz="1900" b="0" i="1" dirty="0"/>
              <a:t>.</a:t>
            </a:r>
            <a:endParaRPr lang="en-US" sz="1900" b="0" dirty="0"/>
          </a:p>
          <a:p>
            <a:endParaRPr lang="en-US" sz="2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Purpose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0" dirty="0" smtClean="0"/>
              <a:t>To determine if participants in a multi-site randomized controlled trial of a cognitive rehabilitation intervention would experience improvements in depressive symptoms and sustain those improvements over a 6-month follow-up</a:t>
            </a:r>
          </a:p>
          <a:p>
            <a:pPr marL="457200" indent="-457200">
              <a:buFont typeface="Arial" charset="0"/>
              <a:buChar char="•"/>
            </a:pPr>
            <a:endParaRPr lang="en-US" b="0" dirty="0" smtClean="0"/>
          </a:p>
          <a:p>
            <a:pPr marL="457200" indent="-457200">
              <a:buFont typeface="Arial" charset="0"/>
              <a:buChar char="•"/>
            </a:pP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63182"/>
            <a:ext cx="3949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46526</TotalTime>
  <Words>1001</Words>
  <Application>Microsoft Macintosh PowerPoint</Application>
  <PresentationFormat>On-screen Show (4:3)</PresentationFormat>
  <Paragraphs>120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Baskerville Old Face</vt:lpstr>
      <vt:lpstr>Calibri</vt:lpstr>
      <vt:lpstr>Mangal</vt:lpstr>
      <vt:lpstr>ＭＳ Ｐゴシック</vt:lpstr>
      <vt:lpstr>Osaka</vt:lpstr>
      <vt:lpstr>Symbol</vt:lpstr>
      <vt:lpstr>Arial</vt:lpstr>
      <vt:lpstr>Office Theme</vt:lpstr>
      <vt:lpstr>Impact of a Cognitive Rehabilitation Intervention on Depressive Symptoms</vt:lpstr>
      <vt:lpstr>PowerPoint Presentation</vt:lpstr>
      <vt:lpstr>Acknowledgement</vt:lpstr>
      <vt:lpstr>Learning Objectives</vt:lpstr>
      <vt:lpstr>   Collaborators</vt:lpstr>
      <vt:lpstr>Background</vt:lpstr>
      <vt:lpstr>Early Descriptive Findings</vt:lpstr>
      <vt:lpstr>Cognitive Concerns</vt:lpstr>
      <vt:lpstr>Purpose</vt:lpstr>
      <vt:lpstr>MAPSS-MS Intervention</vt:lpstr>
      <vt:lpstr>MAPSS-MS Intervention</vt:lpstr>
      <vt:lpstr>Design</vt:lpstr>
      <vt:lpstr>Primary Outcomes</vt:lpstr>
      <vt:lpstr>Sample (N=183)</vt:lpstr>
      <vt:lpstr>PowerPoint Presentation</vt:lpstr>
      <vt:lpstr>Data Analysis</vt:lpstr>
      <vt:lpstr>Findings</vt:lpstr>
      <vt:lpstr>Correlations with CES-D score at Baseline (N=183)</vt:lpstr>
      <vt:lpstr>CES-D Scores over time</vt:lpstr>
      <vt:lpstr>ANCOVA Results</vt:lpstr>
      <vt:lpstr>Limitations</vt:lpstr>
      <vt:lpstr>PowerPoint Presentation</vt:lpstr>
      <vt:lpstr>Questions??</vt:lpstr>
    </vt:vector>
  </TitlesOfParts>
  <Company>Jacobs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Plan Presentation</dc:title>
  <dc:creator>Alexander, Dan</dc:creator>
  <cp:lastModifiedBy>Microsoft Office User</cp:lastModifiedBy>
  <cp:revision>238</cp:revision>
  <cp:lastPrinted>2015-04-01T16:52:51Z</cp:lastPrinted>
  <dcterms:created xsi:type="dcterms:W3CDTF">2015-03-31T19:33:19Z</dcterms:created>
  <dcterms:modified xsi:type="dcterms:W3CDTF">2018-05-01T21:01:27Z</dcterms:modified>
</cp:coreProperties>
</file>