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24"/>
  </p:notesMasterIdLst>
  <p:sldIdLst>
    <p:sldId id="256" r:id="rId2"/>
    <p:sldId id="274" r:id="rId3"/>
    <p:sldId id="294" r:id="rId4"/>
    <p:sldId id="275" r:id="rId5"/>
    <p:sldId id="300" r:id="rId6"/>
    <p:sldId id="287" r:id="rId7"/>
    <p:sldId id="282" r:id="rId8"/>
    <p:sldId id="289" r:id="rId9"/>
    <p:sldId id="277" r:id="rId10"/>
    <p:sldId id="288" r:id="rId11"/>
    <p:sldId id="290" r:id="rId12"/>
    <p:sldId id="283" r:id="rId13"/>
    <p:sldId id="264" r:id="rId14"/>
    <p:sldId id="266" r:id="rId15"/>
    <p:sldId id="297" r:id="rId16"/>
    <p:sldId id="302" r:id="rId17"/>
    <p:sldId id="303" r:id="rId18"/>
    <p:sldId id="301" r:id="rId19"/>
    <p:sldId id="291" r:id="rId20"/>
    <p:sldId id="292" r:id="rId21"/>
    <p:sldId id="270" r:id="rId22"/>
    <p:sldId id="278" r:id="rId23"/>
  </p:sldIdLst>
  <p:sldSz cx="9144000" cy="6858000" type="screen4x3"/>
  <p:notesSz cx="6858000" cy="9926638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14" autoAdjust="0"/>
    <p:restoredTop sz="94636" autoAdjust="0"/>
  </p:normalViewPr>
  <p:slideViewPr>
    <p:cSldViewPr>
      <p:cViewPr>
        <p:scale>
          <a:sx n="70" d="100"/>
          <a:sy n="70" d="100"/>
        </p:scale>
        <p:origin x="-112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8055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da-DK" alt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98055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AFFAD28B-8894-4CED-B899-C2CD3191F043}" type="datetimeFigureOut">
              <a:rPr lang="da-DK" altLang="da-DK" smtClean="0"/>
              <a:t>16-05-2018</a:t>
            </a:fld>
            <a:endParaRPr lang="da-DK" alt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da-DK" alt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4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da-DK" altLang="da-DK" smtClean="0"/>
              <a:t>Klik for at redigere i master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  <a:endParaRPr lang="da-DK" alt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8054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da-DK" alt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5" y="9428584"/>
            <a:ext cx="2971800" cy="498054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FFD5519F-95BC-4FEA-9C81-40BCD95824F4}" type="slidenum">
              <a:rPr lang="da-DK" altLang="da-DK" smtClean="0"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46935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1195388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da-DK" alt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>
              <a:defRPr/>
            </a:pPr>
            <a:fld id="{917FF830-CF7B-42C3-8715-61699891CF7A}" type="slidenum">
              <a:rPr lang="da-DK" altLang="da-DK" smtClean="0"/>
              <a:pPr>
                <a:defRPr/>
              </a:pPr>
              <a:t>9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102824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1241425"/>
            <a:ext cx="44672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FFD5519F-95BC-4FEA-9C81-40BCD95824F4}" type="slidenum">
              <a:rPr lang="da-DK" altLang="da-DK" smtClean="0"/>
              <a:t>13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784928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1241425"/>
            <a:ext cx="44672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r>
              <a:rPr lang="da-DK" altLang="da-DK" dirty="0" smtClean="0"/>
              <a:t>Meetings with case manager, ikke supervisor.</a:t>
            </a:r>
            <a:r>
              <a:rPr lang="da-DK" altLang="da-DK" baseline="0" dirty="0" smtClean="0"/>
              <a:t>  </a:t>
            </a:r>
            <a:r>
              <a:rPr lang="da-DK" altLang="da-DK" dirty="0" smtClean="0"/>
              <a:t> Receiving ikke recieving</a:t>
            </a:r>
            <a:endParaRPr lang="da-DK" alt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FFD5519F-95BC-4FEA-9C81-40BCD95824F4}" type="slidenum">
              <a:rPr lang="da-DK" altLang="da-DK" smtClean="0"/>
              <a:t>14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663529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2" name="U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20" name="Pladsholder til sidefod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Pladsholder til dias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Ellipse 7"/>
          <p:cNvSpPr/>
          <p:nvPr/>
        </p:nvSpPr>
        <p:spPr>
          <a:xfrm>
            <a:off x="921433" y="1413803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282890" y="-54"/>
            <a:ext cx="6858000" cy="685805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Rektangel 9"/>
          <p:cNvSpPr/>
          <p:nvPr/>
        </p:nvSpPr>
        <p:spPr bwMode="invGray">
          <a:xfrm>
            <a:off x="2286000" y="1"/>
            <a:ext cx="76200" cy="685805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1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328279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63440" y="328279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ktangel 5"/>
          <p:cNvSpPr/>
          <p:nvPr/>
        </p:nvSpPr>
        <p:spPr bwMode="invGray">
          <a:xfrm>
            <a:off x="1014984" y="-54"/>
            <a:ext cx="73152" cy="685805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7"/>
            <a:ext cx="3810000" cy="1162051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406965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ktangel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9" name="Proces 8"/>
          <p:cNvSpPr/>
          <p:nvPr/>
        </p:nvSpPr>
        <p:spPr>
          <a:xfrm rot="19468671">
            <a:off x="396725" y="954342"/>
            <a:ext cx="685800" cy="204311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 9"/>
          <p:cNvSpPr/>
          <p:nvPr/>
        </p:nvSpPr>
        <p:spPr>
          <a:xfrm rot="2103354" flipH="1">
            <a:off x="5003667" y="936786"/>
            <a:ext cx="649224" cy="204311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1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ans 10"/>
          <p:cNvSpPr/>
          <p:nvPr/>
        </p:nvSpPr>
        <p:spPr>
          <a:xfrm rot="2315675">
            <a:off x="182883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1012875" y="-54"/>
            <a:ext cx="8131127" cy="685805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Pladsholder til titel 4"/>
          <p:cNvSpPr>
            <a:spLocks noGrp="1"/>
          </p:cNvSpPr>
          <p:nvPr>
            <p:ph type="title"/>
          </p:nvPr>
        </p:nvSpPr>
        <p:spPr>
          <a:xfrm>
            <a:off x="1435608" y="274639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9" name="Pladsholder til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24" name="Pladsholder til dato 23"/>
          <p:cNvSpPr>
            <a:spLocks noGrp="1"/>
          </p:cNvSpPr>
          <p:nvPr>
            <p:ph type="dt" sz="half" idx="2"/>
          </p:nvPr>
        </p:nvSpPr>
        <p:spPr>
          <a:xfrm>
            <a:off x="3581400" y="6305549"/>
            <a:ext cx="2133600" cy="476251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47DF38A-332F-4791-BA72-9396371742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3"/>
          </p:nvPr>
        </p:nvSpPr>
        <p:spPr>
          <a:xfrm>
            <a:off x="5715000" y="6305549"/>
            <a:ext cx="2895600" cy="476251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49"/>
            <a:ext cx="457200" cy="476251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9F1D297-DE84-4C4F-A5B7-7A1AAFEE2515}" type="slidenum">
              <a:rPr lang="en-US" smtClean="0"/>
              <a:t>‹nr.›</a:t>
            </a:fld>
            <a:endParaRPr lang="en-US"/>
          </a:p>
        </p:txBody>
      </p:sp>
      <p:sp>
        <p:nvSpPr>
          <p:cNvPr id="15" name="Rektangel 14"/>
          <p:cNvSpPr/>
          <p:nvPr/>
        </p:nvSpPr>
        <p:spPr bwMode="invGray">
          <a:xfrm>
            <a:off x="1014984" y="-54"/>
            <a:ext cx="73152" cy="685805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3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8640"/>
            <a:ext cx="2286000" cy="734568"/>
          </a:xfrm>
          <a:prstGeom prst="rect">
            <a:avLst/>
          </a:prstGeom>
        </p:spPr>
      </p:pic>
      <p:cxnSp>
        <p:nvCxnSpPr>
          <p:cNvPr id="14" name="Straight Connector 8"/>
          <p:cNvCxnSpPr/>
          <p:nvPr userDrawn="1"/>
        </p:nvCxnSpPr>
        <p:spPr>
          <a:xfrm>
            <a:off x="0" y="1149020"/>
            <a:ext cx="9144000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152797"/>
            <a:ext cx="7920880" cy="1827407"/>
          </a:xfrm>
        </p:spPr>
        <p:txBody>
          <a:bodyPr numCol="1">
            <a:noAutofit/>
          </a:bodyPr>
          <a:lstStyle/>
          <a:p>
            <a:pPr algn="ctr"/>
            <a:r>
              <a:rPr lang="en-US" sz="2800" b="1" dirty="0" smtClean="0"/>
              <a:t>Inpatient </a:t>
            </a:r>
            <a:r>
              <a:rPr lang="en-US" sz="2800" b="1" dirty="0"/>
              <a:t>M</a:t>
            </a:r>
            <a:r>
              <a:rPr lang="en-US" sz="2800" b="1" dirty="0" smtClean="0"/>
              <a:t>ultidisciplinary Rehabilitation: Long-Term Effectiveness on Health-Related Quality of Life in MS Patients - </a:t>
            </a:r>
            <a:br>
              <a:rPr lang="en-US" sz="2800" b="1" dirty="0" smtClean="0"/>
            </a:br>
            <a:r>
              <a:rPr lang="en-US" sz="2800" b="1" dirty="0" smtClean="0"/>
              <a:t>The </a:t>
            </a:r>
            <a:r>
              <a:rPr lang="en-US" sz="2800" b="1" dirty="0"/>
              <a:t>Danish MS Hospitals Rehabilitation </a:t>
            </a:r>
            <a:r>
              <a:rPr lang="en-US" sz="2800" b="1" dirty="0" smtClean="0"/>
              <a:t>Study</a:t>
            </a:r>
            <a:endParaRPr lang="en-US" sz="28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43608" y="3501009"/>
            <a:ext cx="6607000" cy="3096427"/>
          </a:xfrm>
        </p:spPr>
        <p:txBody>
          <a:bodyPr numCol="1">
            <a:no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Michael </a:t>
            </a:r>
            <a:r>
              <a:rPr lang="en-US" sz="1400" dirty="0" err="1">
                <a:solidFill>
                  <a:schemeClr val="tx1"/>
                </a:solidFill>
              </a:rPr>
              <a:t>Nørgaard</a:t>
            </a:r>
            <a:r>
              <a:rPr lang="en-US" sz="1400" dirty="0">
                <a:solidFill>
                  <a:schemeClr val="tx1"/>
                </a:solidFill>
              </a:rPr>
              <a:t>, MSc, R</a:t>
            </a:r>
            <a:r>
              <a:rPr lang="da-DK" altLang="da-DK" sz="1400" dirty="0" err="1" smtClean="0">
                <a:solidFill>
                  <a:schemeClr val="tx1"/>
                </a:solidFill>
              </a:rPr>
              <a:t>esearcher</a:t>
            </a:r>
            <a:r>
              <a:rPr lang="da-DK" altLang="da-DK" sz="1400" dirty="0" smtClean="0">
                <a:solidFill>
                  <a:schemeClr val="tx1"/>
                </a:solidFill>
              </a:rPr>
              <a:t>.</a:t>
            </a:r>
            <a:r>
              <a:rPr lang="en-US" sz="1400" baseline="30000" dirty="0" smtClean="0">
                <a:solidFill>
                  <a:schemeClr val="tx1"/>
                </a:solidFill>
              </a:rPr>
              <a:t>1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Finn </a:t>
            </a:r>
            <a:r>
              <a:rPr lang="en-US" sz="1400" dirty="0">
                <a:solidFill>
                  <a:schemeClr val="tx1"/>
                </a:solidFill>
              </a:rPr>
              <a:t>Boesen, MD, Senior </a:t>
            </a:r>
            <a:r>
              <a:rPr lang="en-US" sz="1400" dirty="0" smtClean="0">
                <a:solidFill>
                  <a:schemeClr val="tx1"/>
                </a:solidFill>
              </a:rPr>
              <a:t>Consultant.</a:t>
            </a:r>
            <a:r>
              <a:rPr lang="en-US" sz="1400" baseline="30000" dirty="0" smtClean="0">
                <a:solidFill>
                  <a:schemeClr val="tx1"/>
                </a:solidFill>
              </a:rPr>
              <a:t>1</a:t>
            </a: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GB" altLang="en-GB" sz="1400" dirty="0" smtClean="0">
                <a:solidFill>
                  <a:schemeClr val="tx1"/>
                </a:solidFill>
              </a:rPr>
              <a:t>Peter </a:t>
            </a:r>
            <a:r>
              <a:rPr lang="en-GB" altLang="en-GB" sz="1400" dirty="0">
                <a:solidFill>
                  <a:schemeClr val="tx1"/>
                </a:solidFill>
              </a:rPr>
              <a:t>Vestergaard Rasmussen, PhD, </a:t>
            </a:r>
            <a:r>
              <a:rPr lang="en-US" sz="1400" dirty="0">
                <a:solidFill>
                  <a:schemeClr val="tx1"/>
                </a:solidFill>
              </a:rPr>
              <a:t>Senior </a:t>
            </a:r>
            <a:r>
              <a:rPr lang="en-US" sz="1400" dirty="0" smtClean="0">
                <a:solidFill>
                  <a:schemeClr val="tx1"/>
                </a:solidFill>
              </a:rPr>
              <a:t>Consultant.</a:t>
            </a:r>
            <a:r>
              <a:rPr lang="en-GB" altLang="en-GB" sz="1400" baseline="30000" dirty="0" smtClean="0">
                <a:solidFill>
                  <a:schemeClr val="tx1"/>
                </a:solidFill>
              </a:rPr>
              <a:t>2</a:t>
            </a: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Thor Petersen, </a:t>
            </a:r>
            <a:r>
              <a:rPr lang="en-US" sz="1400" dirty="0" err="1">
                <a:solidFill>
                  <a:schemeClr val="tx1"/>
                </a:solidFill>
              </a:rPr>
              <a:t>DMSc</a:t>
            </a:r>
            <a:r>
              <a:rPr lang="en-US" sz="1400" dirty="0">
                <a:solidFill>
                  <a:schemeClr val="tx1"/>
                </a:solidFill>
              </a:rPr>
              <a:t>, Senior </a:t>
            </a:r>
            <a:r>
              <a:rPr lang="en-US" sz="1400" dirty="0" smtClean="0">
                <a:solidFill>
                  <a:schemeClr val="tx1"/>
                </a:solidFill>
              </a:rPr>
              <a:t>Consultant.</a:t>
            </a:r>
            <a:r>
              <a:rPr lang="en-US" sz="1400" baseline="30000" dirty="0" smtClean="0">
                <a:solidFill>
                  <a:schemeClr val="tx1"/>
                </a:solidFill>
              </a:rPr>
              <a:t> </a:t>
            </a:r>
            <a:r>
              <a:rPr lang="en-US" sz="1400" baseline="30000" dirty="0">
                <a:solidFill>
                  <a:schemeClr val="tx1"/>
                </a:solidFill>
              </a:rPr>
              <a:t>2</a:t>
            </a: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Anders </a:t>
            </a:r>
            <a:r>
              <a:rPr lang="en-US" sz="1400" dirty="0" err="1" smtClean="0">
                <a:solidFill>
                  <a:schemeClr val="tx1"/>
                </a:solidFill>
              </a:rPr>
              <a:t>Guldhammer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Skjerbæk</a:t>
            </a:r>
            <a:r>
              <a:rPr lang="en-US" sz="1400" dirty="0" smtClean="0">
                <a:solidFill>
                  <a:schemeClr val="tx1"/>
                </a:solidFill>
              </a:rPr>
              <a:t>, MSc, </a:t>
            </a:r>
            <a:r>
              <a:rPr lang="da-DK" sz="1400" dirty="0">
                <a:solidFill>
                  <a:schemeClr val="tx1"/>
                </a:solidFill>
              </a:rPr>
              <a:t>Development </a:t>
            </a:r>
            <a:r>
              <a:rPr lang="da-DK" sz="1400" dirty="0" smtClean="0">
                <a:solidFill>
                  <a:schemeClr val="tx1"/>
                </a:solidFill>
              </a:rPr>
              <a:t>Manager.</a:t>
            </a:r>
            <a:r>
              <a:rPr lang="en-US" sz="1400" baseline="30000" dirty="0" smtClean="0">
                <a:solidFill>
                  <a:schemeClr val="tx1"/>
                </a:solidFill>
              </a:rPr>
              <a:t> </a:t>
            </a:r>
            <a:r>
              <a:rPr lang="en-US" sz="1400" baseline="30000" dirty="0">
                <a:solidFill>
                  <a:schemeClr val="tx1"/>
                </a:solidFill>
              </a:rPr>
              <a:t>2</a:t>
            </a:r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Brita </a:t>
            </a:r>
            <a:r>
              <a:rPr lang="en-US" sz="1400" dirty="0">
                <a:solidFill>
                  <a:schemeClr val="tx1"/>
                </a:solidFill>
              </a:rPr>
              <a:t>Løvendahl, MSc, </a:t>
            </a:r>
            <a:r>
              <a:rPr lang="en-US" sz="1400" dirty="0" smtClean="0">
                <a:solidFill>
                  <a:schemeClr val="tx1"/>
                </a:solidFill>
              </a:rPr>
              <a:t>Director.</a:t>
            </a:r>
            <a:r>
              <a:rPr lang="en-US" sz="1400" baseline="30000" dirty="0" smtClean="0">
                <a:solidFill>
                  <a:schemeClr val="tx1"/>
                </a:solidFill>
              </a:rPr>
              <a:t>1</a:t>
            </a: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Philipp </a:t>
            </a:r>
            <a:r>
              <a:rPr lang="en-US" sz="1400" dirty="0" err="1" smtClean="0">
                <a:solidFill>
                  <a:schemeClr val="tx1"/>
                </a:solidFill>
              </a:rPr>
              <a:t>Trénel</a:t>
            </a:r>
            <a:r>
              <a:rPr lang="en-US" sz="1400" dirty="0" smtClean="0">
                <a:solidFill>
                  <a:schemeClr val="tx1"/>
                </a:solidFill>
              </a:rPr>
              <a:t> , </a:t>
            </a:r>
            <a:r>
              <a:rPr lang="en-US" sz="1400" dirty="0">
                <a:solidFill>
                  <a:schemeClr val="tx1"/>
                </a:solidFill>
              </a:rPr>
              <a:t>PhD, Senior </a:t>
            </a:r>
            <a:r>
              <a:rPr lang="en-US" sz="1400" dirty="0" smtClean="0">
                <a:solidFill>
                  <a:schemeClr val="tx1"/>
                </a:solidFill>
              </a:rPr>
              <a:t>Specialist.</a:t>
            </a:r>
            <a:r>
              <a:rPr lang="en-US" sz="1400" baseline="30000" dirty="0" smtClean="0">
                <a:solidFill>
                  <a:schemeClr val="tx1"/>
                </a:solidFill>
              </a:rPr>
              <a:t>3</a:t>
            </a: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US" sz="1400" baseline="30000" dirty="0">
                <a:solidFill>
                  <a:schemeClr val="tx1"/>
                </a:solidFill>
              </a:rPr>
              <a:t>1</a:t>
            </a:r>
            <a:r>
              <a:rPr lang="en-US" sz="1400" dirty="0">
                <a:solidFill>
                  <a:schemeClr val="tx1"/>
                </a:solidFill>
              </a:rPr>
              <a:t>The Danish MS Hospitals, </a:t>
            </a:r>
            <a:r>
              <a:rPr lang="en-US" sz="1400" dirty="0" smtClean="0">
                <a:solidFill>
                  <a:schemeClr val="tx1"/>
                </a:solidFill>
              </a:rPr>
              <a:t>Denmark.</a:t>
            </a:r>
          </a:p>
          <a:p>
            <a:r>
              <a:rPr lang="en-US" sz="1400" baseline="30000" dirty="0" smtClean="0">
                <a:solidFill>
                  <a:schemeClr val="tx1"/>
                </a:solidFill>
              </a:rPr>
              <a:t>2</a:t>
            </a:r>
            <a:r>
              <a:rPr lang="en-US" sz="1400" dirty="0" smtClean="0">
                <a:solidFill>
                  <a:schemeClr val="tx1"/>
                </a:solidFill>
              </a:rPr>
              <a:t>Department </a:t>
            </a:r>
            <a:r>
              <a:rPr lang="en-US" sz="1400" dirty="0">
                <a:solidFill>
                  <a:schemeClr val="tx1"/>
                </a:solidFill>
              </a:rPr>
              <a:t>of Neurology, Aarhus University Hospital, </a:t>
            </a:r>
            <a:r>
              <a:rPr lang="en-US" sz="1400" dirty="0" smtClean="0">
                <a:solidFill>
                  <a:schemeClr val="tx1"/>
                </a:solidFill>
              </a:rPr>
              <a:t>Denmark.</a:t>
            </a:r>
          </a:p>
          <a:p>
            <a:r>
              <a:rPr lang="en-US" sz="1400" baseline="30000" dirty="0">
                <a:solidFill>
                  <a:schemeClr val="tx1"/>
                </a:solidFill>
              </a:rPr>
              <a:t>3</a:t>
            </a:r>
            <a:r>
              <a:rPr lang="en-US" sz="1400" dirty="0">
                <a:solidFill>
                  <a:schemeClr val="tx1"/>
                </a:solidFill>
              </a:rPr>
              <a:t>Danish Technological </a:t>
            </a:r>
            <a:r>
              <a:rPr lang="en-US" sz="1400" dirty="0" smtClean="0">
                <a:solidFill>
                  <a:schemeClr val="tx1"/>
                </a:solidFill>
              </a:rPr>
              <a:t>Institute, Denmark.</a:t>
            </a:r>
            <a:endParaRPr lang="da-DK" altLang="da-DK" sz="1400" dirty="0">
              <a:solidFill>
                <a:schemeClr val="tx1"/>
              </a:solidFill>
            </a:endParaRPr>
          </a:p>
          <a:p>
            <a:r>
              <a:rPr lang="en-US" sz="1100" baseline="30000" dirty="0">
                <a:solidFill>
                  <a:schemeClr val="tx1"/>
                </a:solidFill>
              </a:rPr>
              <a:t> </a:t>
            </a:r>
            <a:endParaRPr lang="da-DK" altLang="da-DK" sz="1100" dirty="0">
              <a:solidFill>
                <a:schemeClr val="tx1"/>
              </a:solidFill>
            </a:endParaRPr>
          </a:p>
          <a:p>
            <a:endParaRPr lang="da-DK" altLang="da-DK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0" y="9795"/>
            <a:ext cx="6948264" cy="11430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77819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da-DK" sz="4000" dirty="0" smtClean="0"/>
              <a:t>HR-</a:t>
            </a:r>
            <a:r>
              <a:rPr lang="da-DK" sz="4000" dirty="0" err="1" smtClean="0"/>
              <a:t>QoL</a:t>
            </a:r>
            <a:r>
              <a:rPr lang="da-DK" sz="4000" dirty="0" smtClean="0"/>
              <a:t> </a:t>
            </a:r>
            <a:r>
              <a:rPr lang="da-DK" sz="4000" dirty="0"/>
              <a:t>Instruments</a:t>
            </a:r>
            <a:r>
              <a:rPr lang="da-DK" sz="3600" dirty="0"/>
              <a:t/>
            </a:r>
            <a:br>
              <a:rPr lang="da-DK" sz="3600" dirty="0"/>
            </a:br>
            <a:r>
              <a:rPr lang="da-DK" sz="2200" dirty="0"/>
              <a:t>Intro to The Danish MS-Hospitals Rehabilitation </a:t>
            </a:r>
            <a:r>
              <a:rPr lang="da-DK" sz="2200" dirty="0" err="1"/>
              <a:t>Study</a:t>
            </a:r>
            <a:endParaRPr lang="da-DK" sz="2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1600" y="1268760"/>
            <a:ext cx="8172400" cy="36004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GB" alt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altLang="en-GB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rimary outcome: </a:t>
            </a:r>
            <a:r>
              <a:rPr lang="en-GB" altLang="en-GB" sz="20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HRQoL</a:t>
            </a:r>
            <a:r>
              <a:rPr lang="en-GB" altLang="en-GB" sz="20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GB" sz="2000" b="1" dirty="0">
                <a:ea typeface="Calibri" panose="020F0502020204030204" pitchFamily="34" charset="0"/>
                <a:cs typeface="Calibri" panose="020F0502020204030204" pitchFamily="34" charset="0"/>
              </a:rPr>
              <a:t>measured </a:t>
            </a:r>
            <a:r>
              <a:rPr lang="en-GB" altLang="en-GB" sz="20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GB" alt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MS-specific </a:t>
            </a:r>
            <a:r>
              <a:rPr lang="en-GB" altLang="en-GB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questionnaires</a:t>
            </a:r>
            <a:endParaRPr lang="en-GB" altLang="en-GB" sz="2000" b="1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1" y="2070142"/>
            <a:ext cx="3560585" cy="460358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2" y="2070142"/>
            <a:ext cx="3545615" cy="460358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2574764" y="1700808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MSIS-29</a:t>
            </a:r>
            <a:endParaRPr lang="da-DK" b="1" dirty="0"/>
          </a:p>
        </p:txBody>
      </p:sp>
      <p:sp>
        <p:nvSpPr>
          <p:cNvPr id="6" name="Tekstboks 5"/>
          <p:cNvSpPr txBox="1"/>
          <p:nvPr/>
        </p:nvSpPr>
        <p:spPr>
          <a:xfrm>
            <a:off x="6648460" y="1700808"/>
            <a:ext cx="832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FAMS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268554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da-DK" sz="4000" dirty="0" smtClean="0">
                <a:solidFill>
                  <a:schemeClr val="accent3">
                    <a:lumMod val="50000"/>
                  </a:schemeClr>
                </a:solidFill>
              </a:rPr>
              <a:t>HR-</a:t>
            </a:r>
            <a:r>
              <a:rPr lang="da-DK" sz="4000" dirty="0" err="1" smtClean="0">
                <a:solidFill>
                  <a:schemeClr val="accent3">
                    <a:lumMod val="50000"/>
                  </a:schemeClr>
                </a:solidFill>
              </a:rPr>
              <a:t>QoL</a:t>
            </a:r>
            <a:r>
              <a:rPr lang="da-DK" sz="4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da-DK" sz="4000" dirty="0">
                <a:solidFill>
                  <a:schemeClr val="accent3">
                    <a:lumMod val="50000"/>
                  </a:schemeClr>
                </a:solidFill>
              </a:rPr>
              <a:t>Instruments</a:t>
            </a:r>
            <a:r>
              <a:rPr lang="da-DK" sz="36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da-DK" sz="36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da-DK" sz="2200" dirty="0">
                <a:solidFill>
                  <a:schemeClr val="accent3">
                    <a:lumMod val="50000"/>
                  </a:schemeClr>
                </a:solidFill>
              </a:rPr>
              <a:t>Intro to The Danish MS-Hospitals Rehabilitation </a:t>
            </a:r>
            <a:r>
              <a:rPr lang="da-DK" sz="2200" dirty="0" err="1">
                <a:solidFill>
                  <a:schemeClr val="accent3">
                    <a:lumMod val="50000"/>
                  </a:schemeClr>
                </a:solidFill>
              </a:rPr>
              <a:t>Study</a:t>
            </a:r>
            <a:endParaRPr lang="da-DK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27961" y="1268760"/>
            <a:ext cx="8100392" cy="36004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GB" altLang="en-GB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Secondary outcome: HR-</a:t>
            </a:r>
            <a:r>
              <a:rPr lang="en-GB" altLang="en-GB" sz="20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QoL</a:t>
            </a:r>
            <a:r>
              <a:rPr lang="en-GB" altLang="en-GB" sz="20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GB" sz="2000" b="1" dirty="0">
                <a:ea typeface="Calibri" panose="020F0502020204030204" pitchFamily="34" charset="0"/>
                <a:cs typeface="Calibri" panose="020F0502020204030204" pitchFamily="34" charset="0"/>
              </a:rPr>
              <a:t>measured </a:t>
            </a:r>
            <a:r>
              <a:rPr lang="en-GB" altLang="en-GB" sz="20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GB" altLang="en-GB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generic questionnaires</a:t>
            </a:r>
            <a:endParaRPr lang="en-GB" altLang="en-GB" sz="2000" b="1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kstboks 4"/>
          <p:cNvSpPr txBox="1"/>
          <p:nvPr/>
        </p:nvSpPr>
        <p:spPr>
          <a:xfrm>
            <a:off x="2800790" y="170080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15D</a:t>
            </a:r>
            <a:endParaRPr lang="da-DK" b="1" dirty="0"/>
          </a:p>
        </p:txBody>
      </p:sp>
      <p:sp>
        <p:nvSpPr>
          <p:cNvPr id="6" name="Tekstboks 5"/>
          <p:cNvSpPr txBox="1"/>
          <p:nvPr/>
        </p:nvSpPr>
        <p:spPr>
          <a:xfrm>
            <a:off x="6432050" y="1700808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EQ-5D-5L</a:t>
            </a:r>
            <a:endParaRPr lang="da-DK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069" y="2048303"/>
            <a:ext cx="3582653" cy="4603584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606" y="2048303"/>
            <a:ext cx="3582653" cy="460358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8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da-DK" sz="4000" dirty="0" smtClean="0"/>
              <a:t>Trial Profile </a:t>
            </a:r>
            <a:r>
              <a:rPr lang="da-DK" sz="4000" dirty="0"/>
              <a:t>12-MFU</a:t>
            </a:r>
            <a:r>
              <a:rPr lang="da-DK" sz="3600" dirty="0"/>
              <a:t/>
            </a:r>
            <a:br>
              <a:rPr lang="da-DK" sz="3600" dirty="0"/>
            </a:br>
            <a:r>
              <a:rPr lang="da-DK" sz="2200" dirty="0"/>
              <a:t>Intro to The Danish MS-Hospitals Rehabilitation </a:t>
            </a:r>
            <a:r>
              <a:rPr lang="da-DK" sz="2200" dirty="0" err="1"/>
              <a:t>Study</a:t>
            </a:r>
            <a:endParaRPr lang="da-DK" sz="2200" dirty="0"/>
          </a:p>
        </p:txBody>
      </p:sp>
      <p:sp>
        <p:nvSpPr>
          <p:cNvPr id="3" name="Tekstboks 2"/>
          <p:cNvSpPr txBox="1"/>
          <p:nvPr/>
        </p:nvSpPr>
        <p:spPr>
          <a:xfrm>
            <a:off x="3491880" y="1268760"/>
            <a:ext cx="3296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dirty="0" smtClean="0"/>
              <a:t>CONSORT Flow Diagram</a:t>
            </a:r>
            <a:endParaRPr lang="da-DK" sz="2000" b="1" dirty="0"/>
          </a:p>
        </p:txBody>
      </p:sp>
      <p:pic>
        <p:nvPicPr>
          <p:cNvPr id="2116" name="Picture 6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68815"/>
            <a:ext cx="7786044" cy="512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161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 numCol="1">
            <a:noAutofit/>
          </a:bodyPr>
          <a:lstStyle/>
          <a:p>
            <a:r>
              <a:rPr lang="en-US" sz="3600" dirty="0" smtClean="0"/>
              <a:t>Baseline Statistics 12-MFU</a:t>
            </a:r>
            <a:br>
              <a:rPr lang="en-US" sz="3600" dirty="0" smtClean="0"/>
            </a:br>
            <a:r>
              <a:rPr lang="da-DK" sz="2000" dirty="0"/>
              <a:t>Intro to The Danish MS-Hospitals Rehabilitation </a:t>
            </a:r>
            <a:r>
              <a:rPr lang="da-DK" sz="2000" dirty="0" err="1"/>
              <a:t>Study</a:t>
            </a:r>
            <a:endParaRPr lang="en-US" sz="2000" dirty="0"/>
          </a:p>
        </p:txBody>
      </p:sp>
      <p:sp>
        <p:nvSpPr>
          <p:cNvPr id="6" name="Tekstboks 5"/>
          <p:cNvSpPr txBox="1"/>
          <p:nvPr/>
        </p:nvSpPr>
        <p:spPr>
          <a:xfrm>
            <a:off x="1187626" y="6418556"/>
            <a:ext cx="3239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dirty="0"/>
              <a:t>F</a:t>
            </a:r>
            <a:r>
              <a:rPr lang="da-DK" sz="1400" dirty="0" smtClean="0"/>
              <a:t>rom Boesen et al.  </a:t>
            </a:r>
            <a:r>
              <a:rPr lang="en-US" sz="1400" i="1" dirty="0" smtClean="0"/>
              <a:t>MSJ </a:t>
            </a:r>
            <a:r>
              <a:rPr lang="en-US" sz="1400" dirty="0" smtClean="0"/>
              <a:t>2018; 24:340–349</a:t>
            </a:r>
            <a:endParaRPr lang="en-US" sz="1400" dirty="0"/>
          </a:p>
        </p:txBody>
      </p:sp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244874"/>
              </p:ext>
            </p:extLst>
          </p:nvPr>
        </p:nvGraphicFramePr>
        <p:xfrm>
          <a:off x="1259634" y="1340762"/>
          <a:ext cx="7632847" cy="5077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5558"/>
                <a:gridCol w="1626889"/>
                <a:gridCol w="1790200"/>
                <a:gridCol w="1790200"/>
              </a:tblGrid>
              <a:tr h="214223">
                <a:tc>
                  <a:txBody>
                    <a:bodyPr/>
                    <a:lstStyle/>
                    <a:p>
                      <a:endParaRPr lang="da-D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a-D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Treatment (A)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Wait-list control (B)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No. of patients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214</a:t>
                      </a:r>
                      <a:endParaRPr lang="da-D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213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Location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Haslev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98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97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Ry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116</a:t>
                      </a:r>
                      <a:endParaRPr lang="da-D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 (44-58)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 (44-56)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Female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Male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69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67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 type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RR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90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92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PP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EDSS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Range 0-10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(3.5-6.5)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4.5 (3.5-6.5)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 since diagnosis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 (4-15)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 (3-14)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 since first symptoms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 (9-23)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 (8-21)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06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Immuno-treatment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101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98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113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Outcome measures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n=209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n=203</a:t>
                      </a:r>
                      <a:r>
                        <a:rPr lang="en-US" sz="1100" baseline="30000">
                          <a:effectLst/>
                        </a:rPr>
                        <a:t>a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FAMS Total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115 (98-134)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114 (96-132)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MSIS-29 Physical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300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 (25-53)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 (27-54)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MSIS-29 Psychological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300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 (19-44)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 (15-44)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15D Index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0.77 (0.71-0.83)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0.77 (0.72-0.83)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EQ-5D-5L Index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0.70 (0.62-0.76)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0.69 (0.61-0.79)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EQ-VAS</a:t>
                      </a:r>
                      <a:r>
                        <a:rPr lang="en-US" sz="1100" baseline="30000">
                          <a:effectLst/>
                        </a:rPr>
                        <a:t>b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 (50-75)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65 (50-80)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2048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Continuous data are presented as median </a:t>
                      </a:r>
                      <a:r>
                        <a:rPr lang="en-US" sz="900" dirty="0" smtClean="0">
                          <a:effectLst/>
                        </a:rPr>
                        <a:t>with</a:t>
                      </a:r>
                      <a:r>
                        <a:rPr lang="en-US" sz="900" baseline="0" dirty="0" smtClean="0">
                          <a:effectLst/>
                        </a:rPr>
                        <a:t> i</a:t>
                      </a:r>
                      <a:r>
                        <a:rPr lang="en-US" sz="900" dirty="0" smtClean="0">
                          <a:effectLst/>
                        </a:rPr>
                        <a:t>nterquartile range.</a:t>
                      </a:r>
                      <a:endParaRPr lang="da-DK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aseline="30000" dirty="0" err="1">
                          <a:effectLst/>
                        </a:rPr>
                        <a:t>a</a:t>
                      </a:r>
                      <a:r>
                        <a:rPr lang="en-US" sz="900" dirty="0" err="1">
                          <a:effectLst/>
                        </a:rPr>
                        <a:t>One</a:t>
                      </a:r>
                      <a:r>
                        <a:rPr lang="en-US" sz="900" dirty="0">
                          <a:effectLst/>
                        </a:rPr>
                        <a:t> patient did not complete the web-based questionnaires at baseline. </a:t>
                      </a:r>
                      <a:r>
                        <a:rPr lang="en-US" sz="900" baseline="30000" dirty="0" err="1">
                          <a:effectLst/>
                        </a:rPr>
                        <a:t>b</a:t>
                      </a:r>
                      <a:r>
                        <a:rPr lang="en-US" sz="900" dirty="0" err="1">
                          <a:effectLst/>
                        </a:rPr>
                        <a:t>n</a:t>
                      </a:r>
                      <a:r>
                        <a:rPr lang="en-US" sz="900" dirty="0">
                          <a:effectLst/>
                        </a:rPr>
                        <a:t> = 173 and 165.</a:t>
                      </a:r>
                      <a:endParaRPr lang="da-D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Afrundet rektangel 8"/>
          <p:cNvSpPr/>
          <p:nvPr/>
        </p:nvSpPr>
        <p:spPr>
          <a:xfrm>
            <a:off x="5436096" y="1268760"/>
            <a:ext cx="1512168" cy="4896544"/>
          </a:xfrm>
          <a:prstGeom prst="roundRect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66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9795"/>
            <a:ext cx="5832648" cy="1143000"/>
          </a:xfrm>
        </p:spPr>
        <p:txBody>
          <a:bodyPr numCol="1">
            <a:normAutofit/>
          </a:bodyPr>
          <a:lstStyle/>
          <a:p>
            <a:r>
              <a:rPr lang="en-US" sz="3600" dirty="0" smtClean="0"/>
              <a:t>Results from12-MFU</a:t>
            </a:r>
            <a:br>
              <a:rPr lang="en-US" sz="3600" dirty="0" smtClean="0"/>
            </a:br>
            <a:r>
              <a:rPr lang="da-D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Estimated</a:t>
            </a:r>
            <a:r>
              <a:rPr lang="da-D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</a:t>
            </a:r>
            <a:r>
              <a:rPr lang="da-D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differences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kstboks 7"/>
          <p:cNvSpPr txBox="1"/>
          <p:nvPr/>
        </p:nvSpPr>
        <p:spPr>
          <a:xfrm>
            <a:off x="1170478" y="6418556"/>
            <a:ext cx="423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dirty="0" smtClean="0"/>
              <a:t>6 </a:t>
            </a:r>
            <a:r>
              <a:rPr lang="da-DK" sz="1400" dirty="0" err="1" smtClean="0"/>
              <a:t>months</a:t>
            </a:r>
            <a:r>
              <a:rPr lang="da-DK" sz="1400" dirty="0" smtClean="0"/>
              <a:t> data from Boesen et al. </a:t>
            </a:r>
            <a:r>
              <a:rPr lang="en-US" sz="1400" i="1" dirty="0"/>
              <a:t>MSJ </a:t>
            </a:r>
            <a:r>
              <a:rPr lang="en-US" sz="1400" dirty="0"/>
              <a:t>2018; 24:340–349</a:t>
            </a:r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599605"/>
              </p:ext>
            </p:extLst>
          </p:nvPr>
        </p:nvGraphicFramePr>
        <p:xfrm>
          <a:off x="1259631" y="1340755"/>
          <a:ext cx="7632850" cy="5077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5823"/>
                <a:gridCol w="337718"/>
                <a:gridCol w="1344949"/>
                <a:gridCol w="1259632"/>
                <a:gridCol w="1512031"/>
                <a:gridCol w="1344949"/>
                <a:gridCol w="587748"/>
              </a:tblGrid>
              <a:tr h="195300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Adjusted LS-means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Baseline adjusted mean changes from baseline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Outcome measures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Baseline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Discharge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6-MFU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12-MFU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Mean (95%-CI)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Mean (95%-CI)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Mean (95%-CI)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Mean (95%-CI)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P-value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FAMS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209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115.9 (111.0, 120.8)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12.6 (10.0, 15.2)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0.6 (-2.1, 3.5)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2.0 (-0.8-4.7)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0.162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204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115.1 (110.0, 120.4)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da-DK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-1.0 (-3.5, 1.6)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MSIS-29Phys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209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40.8 (37.0, 44.6)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-12.0 (-14.1, -10.2)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-0.2 (-3.0</a:t>
                      </a:r>
                      <a:r>
                        <a:rPr lang="da-DK" sz="900" dirty="0">
                          <a:effectLst/>
                        </a:rPr>
                        <a:t>, 2.3)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0.3 (-2.1-2.8)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0.777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204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41.0 (37.1, 45.1)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da-DK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0.4 (-2.1, 2.8)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MSIS-29 Psych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209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31.8 (27.9, 35.2)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-9.7 (-11.6, -7.9)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   -1.2 (-3.8, </a:t>
                      </a:r>
                      <a:r>
                        <a:rPr lang="da-DK" sz="900" dirty="0">
                          <a:effectLst/>
                        </a:rPr>
                        <a:t>1.2)</a:t>
                      </a:r>
                      <a:r>
                        <a:rPr lang="da-DK" sz="900" baseline="30000" dirty="0">
                          <a:effectLst/>
                        </a:rPr>
                        <a:t>A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0.1 (-2.4-2.6)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0.918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204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29.8 (25.7, 33.3)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da-D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   1.5 (-0.7, 3.6)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0" dirty="0">
                          <a:effectLst/>
                        </a:rPr>
                        <a:t>15D-Index</a:t>
                      </a:r>
                      <a:endParaRPr lang="da-DK" sz="900" b="1" kern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209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0.771 (0.754, 0.789)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da-DK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  0.011 (-0.007, 0.027)</a:t>
                      </a:r>
                      <a:r>
                        <a:rPr lang="en-US" sz="900" baseline="30000" dirty="0">
                          <a:effectLst/>
                        </a:rPr>
                        <a:t>A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0.017 (0.006-0.028)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da-DK" sz="900" dirty="0">
                        <a:solidFill>
                          <a:schemeClr val="tx1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0.004</a:t>
                      </a:r>
                      <a:endParaRPr lang="da-DK" sz="900" dirty="0">
                        <a:solidFill>
                          <a:schemeClr val="tx1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0.777 (0.762, 0.794)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-0.006 (</a:t>
                      </a:r>
                      <a:r>
                        <a:rPr lang="da-DK" sz="900" dirty="0">
                          <a:effectLst/>
                        </a:rPr>
                        <a:t>-0.023, 0.008)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0" dirty="0">
                          <a:effectLst/>
                        </a:rPr>
                        <a:t>EQ-5D-5L-Index</a:t>
                      </a:r>
                      <a:endParaRPr lang="da-DK" sz="900" b="1" kern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209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0.638 (0.606, 0.669)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-0.032 (-0.070, 0.001)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-0.015 (-0.038-0.008)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0.194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0.638 (0.605, 0.669)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-0.03</a:t>
                      </a:r>
                      <a:r>
                        <a:rPr lang="da-DK" sz="900" dirty="0">
                          <a:effectLst/>
                        </a:rPr>
                        <a:t>8 (-0.075, -0.002)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EQ-5D-5L-VAS</a:t>
                      </a:r>
                      <a:endParaRPr lang="da-DK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Treatment (A)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173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60.4 (56.7, 64.1)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9.7 (7.1, 12.4)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3.8 (-0.1, 7.1)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4.1 (0.9-7.2)</a:t>
                      </a:r>
                      <a:r>
                        <a:rPr lang="da-DK" sz="900" baseline="30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da-DK" sz="900" dirty="0">
                        <a:solidFill>
                          <a:schemeClr val="tx1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0.016</a:t>
                      </a:r>
                      <a:endParaRPr lang="da-DK" sz="900" dirty="0">
                        <a:solidFill>
                          <a:schemeClr val="tx1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Wait-list control (B)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165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62.9 (58.9, 66.6)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da-D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1.2 (-2.5, 4.8)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Neurological</a:t>
                      </a:r>
                      <a:r>
                        <a:rPr lang="en-US" sz="900" baseline="0" dirty="0" smtClean="0">
                          <a:effectLst/>
                        </a:rPr>
                        <a:t> status</a:t>
                      </a:r>
                      <a:endParaRPr lang="en-US" sz="900" dirty="0" smtClean="0">
                        <a:effectLst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 smtClean="0">
                          <a:effectLst/>
                          <a:latin typeface="Gill Sans MT" panose="020B0502020104020203" pitchFamily="34" charset="0"/>
                          <a:ea typeface="Times New Roman"/>
                          <a:cs typeface="Times New Roman"/>
                        </a:rPr>
                        <a:t>EDSS</a:t>
                      </a: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 smtClean="0">
                          <a:effectLst/>
                          <a:latin typeface="Gill Sans MT" panose="020B0502020104020203" pitchFamily="34" charset="0"/>
                          <a:ea typeface="Times New Roman"/>
                          <a:cs typeface="Times New Roman"/>
                        </a:rPr>
                        <a:t>Median (IQR)</a:t>
                      </a: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 smtClean="0">
                          <a:effectLst/>
                          <a:latin typeface="Gill Sans MT" panose="020B0502020104020203" pitchFamily="34" charset="0"/>
                          <a:ea typeface="Times New Roman"/>
                          <a:cs typeface="Times New Roman"/>
                        </a:rPr>
                        <a:t>Median (IQR)</a:t>
                      </a: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900" dirty="0" smtClean="0">
                          <a:effectLst/>
                          <a:latin typeface="Gill Sans MT" panose="020B0502020104020203" pitchFamily="34" charset="0"/>
                          <a:ea typeface="Times New Roman"/>
                          <a:cs typeface="Times New Roman"/>
                        </a:rPr>
                        <a:t>Median (IQR)</a:t>
                      </a:r>
                      <a:endParaRPr lang="da-DK" sz="900" dirty="0">
                        <a:effectLst/>
                        <a:latin typeface="Gill Sans MT" panose="020B05020201040202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Treatment (A)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209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5.0 (3.5-6.5)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5.0 (4.0-6.5)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Wait-list control (B)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204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4.5 (3.5-6.5)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4.5 (3.5-6.5)</a:t>
                      </a:r>
                      <a:endParaRPr lang="da-DK" sz="9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</a:tr>
              <a:tr h="195300">
                <a:tc gridSpan="7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800" baseline="30000" dirty="0" err="1">
                          <a:effectLst/>
                        </a:rPr>
                        <a:t>A</a:t>
                      </a:r>
                      <a:r>
                        <a:rPr lang="en-US" sz="800" dirty="0" err="1">
                          <a:effectLst/>
                        </a:rPr>
                        <a:t>Significant</a:t>
                      </a:r>
                      <a:r>
                        <a:rPr lang="en-US" sz="800" dirty="0">
                          <a:effectLst/>
                        </a:rPr>
                        <a:t> difference between groups. </a:t>
                      </a:r>
                      <a:r>
                        <a:rPr lang="en-US" sz="800" baseline="30000" dirty="0">
                          <a:effectLst/>
                        </a:rPr>
                        <a:t> </a:t>
                      </a:r>
                      <a:r>
                        <a:rPr lang="en-US" sz="800" baseline="30000" dirty="0" err="1">
                          <a:effectLst/>
                        </a:rPr>
                        <a:t>B</a:t>
                      </a:r>
                      <a:r>
                        <a:rPr lang="en-US" sz="800" dirty="0" err="1">
                          <a:effectLst/>
                        </a:rPr>
                        <a:t>Significant</a:t>
                      </a:r>
                      <a:r>
                        <a:rPr lang="en-US" sz="800" dirty="0">
                          <a:effectLst/>
                        </a:rPr>
                        <a:t> different from baseline. MFU: Month follow-up. IQR: Interquartile range</a:t>
                      </a:r>
                      <a:endParaRPr lang="da-DK" sz="9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2931" marR="62931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0"/>
            <a:ext cx="6480720" cy="1143000"/>
          </a:xfrm>
        </p:spPr>
        <p:txBody>
          <a:bodyPr numCol="1">
            <a:noAutofit/>
          </a:bodyPr>
          <a:lstStyle/>
          <a:p>
            <a:pPr algn="l"/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The Challenge!</a:t>
            </a:r>
            <a:b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Measuring the effectiveness of MDR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0511" y="1192386"/>
            <a:ext cx="3639881" cy="565867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1800" dirty="0"/>
              <a:t>No</a:t>
            </a:r>
            <a:r>
              <a:rPr lang="da-DK" sz="1800" dirty="0"/>
              <a:t> ”gold-standard” </a:t>
            </a:r>
            <a:r>
              <a:rPr lang="da-DK" sz="1800" dirty="0" err="1"/>
              <a:t>QoL</a:t>
            </a:r>
            <a:r>
              <a:rPr lang="da-DK" sz="1800" dirty="0"/>
              <a:t> measure in MS rehabilitation research.</a:t>
            </a:r>
          </a:p>
          <a:p>
            <a:pPr>
              <a:spcAft>
                <a:spcPts val="600"/>
              </a:spcAft>
            </a:pPr>
            <a:r>
              <a:rPr lang="da-DK" sz="1800" dirty="0" smtClean="0"/>
              <a:t>Present </a:t>
            </a:r>
            <a:r>
              <a:rPr lang="da-DK" sz="1800" dirty="0" err="1" smtClean="0"/>
              <a:t>QoL</a:t>
            </a:r>
            <a:r>
              <a:rPr lang="da-DK" sz="1800" dirty="0" smtClean="0"/>
              <a:t> </a:t>
            </a:r>
            <a:r>
              <a:rPr lang="da-DK" sz="1800" dirty="0" err="1" smtClean="0"/>
              <a:t>scales</a:t>
            </a:r>
            <a:r>
              <a:rPr lang="da-DK" sz="1800" dirty="0" smtClean="0"/>
              <a:t> measures </a:t>
            </a:r>
            <a:r>
              <a:rPr lang="da-DK" sz="1800" dirty="0" err="1" smtClean="0"/>
              <a:t>different</a:t>
            </a:r>
            <a:r>
              <a:rPr lang="da-DK" sz="1800" dirty="0" smtClean="0"/>
              <a:t> dimensions and </a:t>
            </a:r>
            <a:r>
              <a:rPr lang="da-DK" sz="1800" dirty="0" err="1" smtClean="0"/>
              <a:t>aspects</a:t>
            </a:r>
            <a:r>
              <a:rPr lang="da-DK" sz="1800" dirty="0" smtClean="0"/>
              <a:t> of </a:t>
            </a:r>
            <a:r>
              <a:rPr lang="da-DK" sz="1800" dirty="0" err="1" smtClean="0"/>
              <a:t>QoL</a:t>
            </a:r>
            <a:r>
              <a:rPr lang="da-DK" sz="1800" dirty="0" smtClean="0"/>
              <a:t>, with </a:t>
            </a:r>
            <a:r>
              <a:rPr lang="da-DK" sz="1800" dirty="0" err="1" smtClean="0"/>
              <a:t>some</a:t>
            </a:r>
            <a:r>
              <a:rPr lang="da-DK" sz="1800" dirty="0" smtClean="0"/>
              <a:t> overlap.</a:t>
            </a:r>
          </a:p>
          <a:p>
            <a:pPr>
              <a:spcAft>
                <a:spcPts val="600"/>
              </a:spcAft>
            </a:pPr>
            <a:r>
              <a:rPr lang="da-DK" sz="1800" dirty="0" err="1" smtClean="0"/>
              <a:t>Generic</a:t>
            </a:r>
            <a:r>
              <a:rPr lang="da-DK" sz="1800" dirty="0" smtClean="0"/>
              <a:t> </a:t>
            </a:r>
            <a:r>
              <a:rPr lang="da-DK" sz="1800" dirty="0" err="1"/>
              <a:t>QoL</a:t>
            </a:r>
            <a:r>
              <a:rPr lang="da-DK" sz="1800" dirty="0"/>
              <a:t> </a:t>
            </a:r>
            <a:r>
              <a:rPr lang="da-DK" sz="1800" dirty="0" err="1"/>
              <a:t>scales</a:t>
            </a:r>
            <a:r>
              <a:rPr lang="da-DK" sz="1800" dirty="0"/>
              <a:t> </a:t>
            </a:r>
            <a:r>
              <a:rPr lang="da-DK" sz="1800" dirty="0" err="1"/>
              <a:t>often</a:t>
            </a:r>
            <a:r>
              <a:rPr lang="da-DK" sz="1800" dirty="0"/>
              <a:t> </a:t>
            </a:r>
            <a:r>
              <a:rPr lang="da-DK" sz="1800" dirty="0" err="1"/>
              <a:t>lacks</a:t>
            </a:r>
            <a:r>
              <a:rPr lang="da-DK" sz="1800" dirty="0"/>
              <a:t> domains </a:t>
            </a:r>
            <a:r>
              <a:rPr lang="da-DK" sz="1800" dirty="0" err="1"/>
              <a:t>important</a:t>
            </a:r>
            <a:r>
              <a:rPr lang="da-DK" sz="1800" dirty="0"/>
              <a:t> to MS patients.</a:t>
            </a:r>
          </a:p>
          <a:p>
            <a:pPr>
              <a:spcAft>
                <a:spcPts val="600"/>
              </a:spcAft>
            </a:pPr>
            <a:r>
              <a:rPr lang="da-DK" sz="1800" b="1" dirty="0" err="1"/>
              <a:t>Many</a:t>
            </a:r>
            <a:r>
              <a:rPr lang="da-DK" sz="1800" b="1" dirty="0"/>
              <a:t> </a:t>
            </a:r>
            <a:r>
              <a:rPr lang="da-DK" sz="1800" b="1" dirty="0" err="1"/>
              <a:t>questions</a:t>
            </a:r>
            <a:r>
              <a:rPr lang="da-DK" sz="1800" b="1" dirty="0"/>
              <a:t> </a:t>
            </a:r>
            <a:r>
              <a:rPr lang="da-DK" sz="1800" b="1" dirty="0" err="1"/>
              <a:t>concerns</a:t>
            </a:r>
            <a:r>
              <a:rPr lang="da-DK" sz="1800" b="1" dirty="0"/>
              <a:t> </a:t>
            </a:r>
            <a:r>
              <a:rPr lang="da-DK" sz="1800" b="1" dirty="0" smtClean="0"/>
              <a:t>symptoms and </a:t>
            </a:r>
            <a:r>
              <a:rPr lang="da-DK" sz="1800" b="1" dirty="0" err="1" smtClean="0"/>
              <a:t>disability</a:t>
            </a:r>
            <a:r>
              <a:rPr lang="da-DK" sz="1800" b="1" dirty="0" smtClean="0"/>
              <a:t> </a:t>
            </a:r>
            <a:r>
              <a:rPr lang="da-DK" sz="1800" b="1" dirty="0"/>
              <a:t>– but </a:t>
            </a:r>
            <a:r>
              <a:rPr lang="da-DK" sz="1800" b="1" dirty="0" smtClean="0"/>
              <a:t>the </a:t>
            </a:r>
            <a:r>
              <a:rPr lang="da-DK" sz="1800" b="1" dirty="0" err="1" smtClean="0"/>
              <a:t>goal</a:t>
            </a:r>
            <a:r>
              <a:rPr lang="da-DK" sz="1800" b="1" dirty="0" smtClean="0"/>
              <a:t> of MDR is </a:t>
            </a:r>
            <a:r>
              <a:rPr lang="da-DK" sz="1800" b="1" dirty="0" err="1" smtClean="0"/>
              <a:t>functioning</a:t>
            </a:r>
            <a:r>
              <a:rPr lang="da-DK" sz="1800" b="1" dirty="0" smtClean="0"/>
              <a:t>. </a:t>
            </a:r>
          </a:p>
          <a:p>
            <a:pPr>
              <a:spcAft>
                <a:spcPts val="600"/>
              </a:spcAft>
            </a:pPr>
            <a:r>
              <a:rPr lang="da-DK" sz="1800" b="1" dirty="0" smtClean="0"/>
              <a:t>Floor/</a:t>
            </a:r>
            <a:r>
              <a:rPr lang="da-DK" sz="1800" b="1" dirty="0" err="1" smtClean="0"/>
              <a:t>ceiling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effects</a:t>
            </a:r>
            <a:r>
              <a:rPr lang="da-DK" sz="1800" b="1" dirty="0" smtClean="0"/>
              <a:t> limits the </a:t>
            </a:r>
            <a:r>
              <a:rPr lang="da-DK" sz="1800" b="1" dirty="0" err="1" smtClean="0"/>
              <a:t>sensitivity</a:t>
            </a:r>
            <a:r>
              <a:rPr lang="da-DK" sz="1800" b="1" dirty="0" smtClean="0"/>
              <a:t> to </a:t>
            </a:r>
            <a:r>
              <a:rPr lang="da-DK" sz="1800" b="1" dirty="0" err="1" smtClean="0"/>
              <a:t>treatment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effects</a:t>
            </a:r>
            <a:r>
              <a:rPr lang="da-DK" sz="1800" b="1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da-DK" sz="1800" b="1" dirty="0" err="1"/>
              <a:t>B</a:t>
            </a:r>
            <a:r>
              <a:rPr lang="da-DK" sz="1800" b="1" dirty="0" err="1" smtClean="0"/>
              <a:t>enefits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gained</a:t>
            </a:r>
            <a:r>
              <a:rPr lang="da-DK" sz="1800" b="1" dirty="0" smtClean="0"/>
              <a:t> by MDR </a:t>
            </a:r>
            <a:r>
              <a:rPr lang="da-DK" sz="1800" b="1" dirty="0" err="1" smtClean="0"/>
              <a:t>will</a:t>
            </a:r>
            <a:r>
              <a:rPr lang="da-DK" sz="1800" b="1" dirty="0" smtClean="0"/>
              <a:t> not </a:t>
            </a:r>
            <a:r>
              <a:rPr lang="da-DK" sz="1800" b="1" dirty="0" err="1" smtClean="0"/>
              <a:t>be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optimally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detected</a:t>
            </a:r>
            <a:r>
              <a:rPr lang="da-DK" sz="1800" b="1" dirty="0" smtClean="0"/>
              <a:t> by present </a:t>
            </a:r>
            <a:r>
              <a:rPr lang="da-DK" sz="1800" b="1" dirty="0" err="1" smtClean="0"/>
              <a:t>QoL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scales</a:t>
            </a:r>
            <a:endParaRPr lang="da-DK" sz="1800" b="1" dirty="0"/>
          </a:p>
          <a:p>
            <a:pPr>
              <a:spcAft>
                <a:spcPts val="600"/>
              </a:spcAft>
            </a:pPr>
            <a:r>
              <a:rPr lang="da-DK" sz="1800" b="1" dirty="0" err="1" smtClean="0"/>
              <a:t>They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will</a:t>
            </a:r>
            <a:r>
              <a:rPr lang="da-DK" sz="1800" b="1" dirty="0" smtClean="0"/>
              <a:t> </a:t>
            </a:r>
            <a:r>
              <a:rPr lang="da-DK" sz="1800" b="1" dirty="0" err="1" smtClean="0"/>
              <a:t>underestimate</a:t>
            </a:r>
            <a:r>
              <a:rPr lang="da-DK" sz="1800" b="1" dirty="0" smtClean="0"/>
              <a:t> the </a:t>
            </a:r>
            <a:r>
              <a:rPr lang="da-DK" sz="1800" b="1" dirty="0" err="1" smtClean="0"/>
              <a:t>advantages</a:t>
            </a:r>
            <a:r>
              <a:rPr lang="da-DK" sz="1800" b="1" dirty="0" smtClean="0"/>
              <a:t> of MDR.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5076056" y="6418556"/>
            <a:ext cx="3786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F</a:t>
            </a:r>
            <a:r>
              <a:rPr lang="da-DK" sz="1400" dirty="0" smtClean="0"/>
              <a:t>rom </a:t>
            </a:r>
            <a:r>
              <a:rPr lang="da-DK" sz="1400" dirty="0" err="1" smtClean="0"/>
              <a:t>Bandari</a:t>
            </a:r>
            <a:r>
              <a:rPr lang="da-DK" sz="1400" dirty="0" smtClean="0"/>
              <a:t> et al. </a:t>
            </a:r>
            <a:r>
              <a:rPr lang="da-DK" sz="1400" dirty="0"/>
              <a:t> </a:t>
            </a:r>
            <a:r>
              <a:rPr lang="en-US" sz="1400" i="1" dirty="0" err="1" smtClean="0"/>
              <a:t>Int</a:t>
            </a:r>
            <a:r>
              <a:rPr lang="en-US" sz="1400" i="1" dirty="0" smtClean="0"/>
              <a:t> </a:t>
            </a:r>
            <a:r>
              <a:rPr lang="en-US" sz="1400" i="1" dirty="0"/>
              <a:t>J MS Care. </a:t>
            </a:r>
            <a:r>
              <a:rPr lang="en-US" sz="1400" dirty="0"/>
              <a:t>2010;12:34–41.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07894"/>
            <a:ext cx="3854816" cy="51106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Afrundet rektangel 3"/>
          <p:cNvSpPr/>
          <p:nvPr/>
        </p:nvSpPr>
        <p:spPr>
          <a:xfrm>
            <a:off x="5354926" y="1635030"/>
            <a:ext cx="225186" cy="482453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Afrundet rektangel 7"/>
          <p:cNvSpPr/>
          <p:nvPr/>
        </p:nvSpPr>
        <p:spPr>
          <a:xfrm>
            <a:off x="6516216" y="1635030"/>
            <a:ext cx="216024" cy="482453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Afrundet rektangel 12"/>
          <p:cNvSpPr/>
          <p:nvPr/>
        </p:nvSpPr>
        <p:spPr>
          <a:xfrm>
            <a:off x="7881748" y="1635030"/>
            <a:ext cx="218644" cy="482453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15954"/>
              </p:ext>
            </p:extLst>
          </p:nvPr>
        </p:nvGraphicFramePr>
        <p:xfrm>
          <a:off x="8747591" y="1628800"/>
          <a:ext cx="333792" cy="4814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792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da-DK" sz="700" baseline="0" dirty="0" smtClean="0">
                          <a:solidFill>
                            <a:schemeClr val="tx1"/>
                          </a:solidFill>
                        </a:rPr>
                        <a:t>15D</a:t>
                      </a:r>
                      <a:endParaRPr lang="da-DK" sz="7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1047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325368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266383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279201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128953">
                <a:tc>
                  <a:txBody>
                    <a:bodyPr/>
                    <a:lstStyle/>
                    <a:p>
                      <a:pPr algn="ctr"/>
                      <a:endParaRPr lang="da-DK" sz="400" baseline="0" dirty="0"/>
                    </a:p>
                  </a:txBody>
                  <a:tcPr/>
                </a:tc>
              </a:tr>
              <a:tr h="153539">
                <a:tc>
                  <a:txBody>
                    <a:bodyPr/>
                    <a:lstStyle/>
                    <a:p>
                      <a:pPr algn="ctr"/>
                      <a:endParaRPr lang="da-DK" sz="400" baseline="0" dirty="0"/>
                    </a:p>
                  </a:txBody>
                  <a:tcPr/>
                </a:tc>
              </a:tr>
              <a:tr h="273291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168892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266383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290184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  <a:tr h="145092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45092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45092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58906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80023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45092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168892">
                <a:tc>
                  <a:txBody>
                    <a:bodyPr/>
                    <a:lstStyle/>
                    <a:p>
                      <a:pPr algn="ctr"/>
                      <a:endParaRPr lang="da-DK" sz="300" baseline="0" dirty="0"/>
                    </a:p>
                  </a:txBody>
                  <a:tcPr/>
                </a:tc>
              </a:tr>
              <a:tr h="278274">
                <a:tc>
                  <a:txBody>
                    <a:bodyPr/>
                    <a:lstStyle/>
                    <a:p>
                      <a:pPr algn="ctr"/>
                      <a:endParaRPr lang="da-DK" sz="5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kstboks 9"/>
          <p:cNvSpPr txBox="1"/>
          <p:nvPr/>
        </p:nvSpPr>
        <p:spPr>
          <a:xfrm>
            <a:off x="8767318" y="1850860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2" name="Tekstboks 11"/>
          <p:cNvSpPr txBox="1"/>
          <p:nvPr/>
        </p:nvSpPr>
        <p:spPr>
          <a:xfrm>
            <a:off x="8767318" y="2074246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4" name="Tekstboks 13"/>
          <p:cNvSpPr txBox="1"/>
          <p:nvPr/>
        </p:nvSpPr>
        <p:spPr>
          <a:xfrm>
            <a:off x="8769769" y="2621159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5" name="Tekstboks 14"/>
          <p:cNvSpPr txBox="1"/>
          <p:nvPr/>
        </p:nvSpPr>
        <p:spPr>
          <a:xfrm>
            <a:off x="8767318" y="2308060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6" name="Tekstboks 15"/>
          <p:cNvSpPr txBox="1"/>
          <p:nvPr/>
        </p:nvSpPr>
        <p:spPr>
          <a:xfrm>
            <a:off x="8769769" y="3896592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7" name="Tekstboks 16"/>
          <p:cNvSpPr txBox="1"/>
          <p:nvPr/>
        </p:nvSpPr>
        <p:spPr>
          <a:xfrm>
            <a:off x="8769769" y="3524826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8" name="Tekstboks 17"/>
          <p:cNvSpPr txBox="1"/>
          <p:nvPr/>
        </p:nvSpPr>
        <p:spPr>
          <a:xfrm>
            <a:off x="8769769" y="4312117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19" name="Tekstboks 18"/>
          <p:cNvSpPr txBox="1"/>
          <p:nvPr/>
        </p:nvSpPr>
        <p:spPr>
          <a:xfrm>
            <a:off x="8767318" y="4947778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20" name="Tekstboks 19"/>
          <p:cNvSpPr txBox="1"/>
          <p:nvPr/>
        </p:nvSpPr>
        <p:spPr>
          <a:xfrm>
            <a:off x="8767318" y="3665564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21" name="Tekstboks 20"/>
          <p:cNvSpPr txBox="1"/>
          <p:nvPr/>
        </p:nvSpPr>
        <p:spPr>
          <a:xfrm>
            <a:off x="8769769" y="5259187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22" name="Tekstboks 21"/>
          <p:cNvSpPr txBox="1"/>
          <p:nvPr/>
        </p:nvSpPr>
        <p:spPr>
          <a:xfrm>
            <a:off x="8767318" y="5733256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23" name="Tekstboks 22"/>
          <p:cNvSpPr txBox="1"/>
          <p:nvPr/>
        </p:nvSpPr>
        <p:spPr>
          <a:xfrm>
            <a:off x="8769769" y="5905824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  <p:sp>
        <p:nvSpPr>
          <p:cNvPr id="24" name="Tekstboks 23"/>
          <p:cNvSpPr txBox="1"/>
          <p:nvPr/>
        </p:nvSpPr>
        <p:spPr>
          <a:xfrm>
            <a:off x="8767318" y="6102588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•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6134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9795"/>
            <a:ext cx="6480720" cy="1143000"/>
          </a:xfrm>
        </p:spPr>
        <p:txBody>
          <a:bodyPr numCol="1">
            <a:noAutofit/>
          </a:bodyPr>
          <a:lstStyle/>
          <a:p>
            <a:pPr algn="l"/>
            <a:r>
              <a:rPr lang="en-US" sz="3600" dirty="0" smtClean="0"/>
              <a:t>Combined Multiple Outcome</a:t>
            </a:r>
            <a:br>
              <a:rPr lang="en-US" sz="3600" dirty="0" smtClean="0"/>
            </a:br>
            <a:r>
              <a:rPr lang="en-US" sz="2000" dirty="0" smtClean="0"/>
              <a:t>The Challenge! – Measuring the effectiveness of MDR</a:t>
            </a:r>
            <a:endParaRPr lang="en-US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43608" y="2060848"/>
            <a:ext cx="7992888" cy="410445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1800" dirty="0"/>
              <a:t>Taking advantage of the high correlation between the HR-</a:t>
            </a:r>
            <a:r>
              <a:rPr lang="en-US" sz="1800" dirty="0" err="1"/>
              <a:t>QoL</a:t>
            </a:r>
            <a:r>
              <a:rPr lang="en-US" sz="1800" dirty="0"/>
              <a:t> outcome measures.</a:t>
            </a:r>
            <a:endParaRPr lang="da-DK" sz="1800" dirty="0"/>
          </a:p>
          <a:p>
            <a:pPr>
              <a:spcAft>
                <a:spcPts val="1200"/>
              </a:spcAft>
            </a:pPr>
            <a:r>
              <a:rPr lang="en-US" sz="1800" dirty="0" smtClean="0"/>
              <a:t>In a combined multiple outcome model.</a:t>
            </a:r>
          </a:p>
          <a:p>
            <a:pPr>
              <a:spcAft>
                <a:spcPts val="1200"/>
              </a:spcAft>
            </a:pPr>
            <a:r>
              <a:rPr lang="da-DK" sz="1800" dirty="0" smtClean="0"/>
              <a:t>Using </a:t>
            </a:r>
            <a:r>
              <a:rPr lang="da-DK" sz="1800" dirty="0"/>
              <a:t>a </a:t>
            </a:r>
            <a:r>
              <a:rPr lang="en-US" sz="1800" dirty="0"/>
              <a:t>multivariate multivariable linear mixed effects model (M-LMM).</a:t>
            </a:r>
            <a:endParaRPr lang="da-DK" sz="1800" dirty="0"/>
          </a:p>
          <a:p>
            <a:pPr>
              <a:spcAft>
                <a:spcPts val="1200"/>
              </a:spcAft>
            </a:pPr>
            <a:r>
              <a:rPr lang="en-US" sz="1800" dirty="0" smtClean="0"/>
              <a:t>Possible to simultaneously analyze all six HR-</a:t>
            </a:r>
            <a:r>
              <a:rPr lang="en-US" sz="1800" dirty="0" err="1" smtClean="0"/>
              <a:t>QoL</a:t>
            </a:r>
            <a:r>
              <a:rPr lang="en-US" sz="1800" dirty="0" smtClean="0"/>
              <a:t> outcome measures.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Reducing </a:t>
            </a:r>
            <a:r>
              <a:rPr lang="en-US" sz="1800" dirty="0"/>
              <a:t>the six HR-</a:t>
            </a:r>
            <a:r>
              <a:rPr lang="en-US" sz="1800" dirty="0" err="1"/>
              <a:t>QoL</a:t>
            </a:r>
            <a:r>
              <a:rPr lang="en-US" sz="1800" dirty="0"/>
              <a:t> </a:t>
            </a:r>
            <a:r>
              <a:rPr lang="en-US" sz="1800" dirty="0" smtClean="0"/>
              <a:t>outcome </a:t>
            </a:r>
            <a:r>
              <a:rPr lang="en-US" sz="1800" dirty="0"/>
              <a:t>measures into one single combined </a:t>
            </a:r>
            <a:r>
              <a:rPr lang="en-US" sz="1800" dirty="0" smtClean="0"/>
              <a:t>outcome.</a:t>
            </a:r>
            <a:endParaRPr lang="da-DK" sz="1800" dirty="0"/>
          </a:p>
          <a:p>
            <a:pPr>
              <a:spcAft>
                <a:spcPts val="1200"/>
              </a:spcAft>
            </a:pPr>
            <a:r>
              <a:rPr lang="en-US" sz="1800" dirty="0" smtClean="0"/>
              <a:t>Enhancing sensitivity – the likelihood of detecting a true positive respondent.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Increasing power.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2051720" y="1332570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Be it as it may, lets gets the best out of it!</a:t>
            </a:r>
          </a:p>
        </p:txBody>
      </p:sp>
    </p:spTree>
    <p:extLst>
      <p:ext uri="{BB962C8B-B14F-4D97-AF65-F5344CB8AC3E}">
        <p14:creationId xmlns:p14="http://schemas.microsoft.com/office/powerpoint/2010/main" val="108672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9795"/>
            <a:ext cx="6480720" cy="1143000"/>
          </a:xfrm>
        </p:spPr>
        <p:txBody>
          <a:bodyPr numCol="1">
            <a:noAutofit/>
          </a:bodyPr>
          <a:lstStyle/>
          <a:p>
            <a:pPr algn="l"/>
            <a:r>
              <a:rPr lang="en-US" sz="3600" dirty="0" smtClean="0"/>
              <a:t>Combined Multiple </a:t>
            </a:r>
            <a:r>
              <a:rPr lang="en-US" sz="3600" dirty="0"/>
              <a:t>O</a:t>
            </a:r>
            <a:r>
              <a:rPr lang="en-US" sz="3600" dirty="0" smtClean="0"/>
              <a:t>utcome</a:t>
            </a:r>
            <a:br>
              <a:rPr lang="en-US" sz="3600" dirty="0" smtClean="0"/>
            </a:br>
            <a:r>
              <a:rPr lang="en-US" sz="2000" dirty="0" smtClean="0"/>
              <a:t>Why and how?</a:t>
            </a:r>
            <a:endParaRPr lang="en-US" sz="3600" dirty="0"/>
          </a:p>
        </p:txBody>
      </p:sp>
      <p:sp>
        <p:nvSpPr>
          <p:cNvPr id="5" name="Rektangel 4"/>
          <p:cNvSpPr/>
          <p:nvPr/>
        </p:nvSpPr>
        <p:spPr>
          <a:xfrm>
            <a:off x="1039857" y="1436326"/>
            <a:ext cx="36724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b="1" dirty="0" smtClean="0"/>
              <a:t>Improved statistical power</a:t>
            </a:r>
            <a:r>
              <a:rPr lang="en-US" dirty="0" smtClean="0"/>
              <a:t>, especially when outcomes are highly correlated.</a:t>
            </a: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It is possible to estimate a </a:t>
            </a:r>
            <a:r>
              <a:rPr lang="en-US" b="1" dirty="0"/>
              <a:t>joined treatment effect </a:t>
            </a:r>
            <a:r>
              <a:rPr lang="en-US" dirty="0"/>
              <a:t>across outcomes, as long as there is no significant interaction between outcomes and treatment. This can be tested</a:t>
            </a:r>
            <a:r>
              <a:rPr lang="en-US" dirty="0" smtClean="0"/>
              <a:t>!</a:t>
            </a: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Explicit estimation of correlation among outcomes (no redundant conclusions</a:t>
            </a:r>
            <a:r>
              <a:rPr lang="en-US" dirty="0" smtClean="0"/>
              <a:t>!)</a:t>
            </a: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b="1" dirty="0" smtClean="0"/>
              <a:t>No multiple testing issues!</a:t>
            </a:r>
            <a:endParaRPr lang="en-US" b="1" dirty="0"/>
          </a:p>
        </p:txBody>
      </p:sp>
      <p:cxnSp>
        <p:nvCxnSpPr>
          <p:cNvPr id="6" name="Straight Connector 7"/>
          <p:cNvCxnSpPr/>
          <p:nvPr/>
        </p:nvCxnSpPr>
        <p:spPr>
          <a:xfrm>
            <a:off x="4739425" y="1844824"/>
            <a:ext cx="0" cy="4401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boks 7"/>
          <p:cNvSpPr txBox="1"/>
          <p:nvPr/>
        </p:nvSpPr>
        <p:spPr>
          <a:xfrm>
            <a:off x="4860032" y="1436326"/>
            <a:ext cx="417646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u="sng" dirty="0" err="1"/>
              <a:t>Multivariate</a:t>
            </a:r>
            <a:r>
              <a:rPr lang="da-DK" u="sng" dirty="0"/>
              <a:t> </a:t>
            </a:r>
            <a:r>
              <a:rPr lang="da-DK" u="sng" dirty="0" err="1"/>
              <a:t>Linear</a:t>
            </a:r>
            <a:r>
              <a:rPr lang="da-DK" u="sng" dirty="0"/>
              <a:t> Mixed </a:t>
            </a:r>
            <a:r>
              <a:rPr lang="da-DK" u="sng" dirty="0" err="1"/>
              <a:t>Effects</a:t>
            </a:r>
            <a:r>
              <a:rPr lang="da-DK" u="sng" dirty="0"/>
              <a:t> </a:t>
            </a:r>
            <a:r>
              <a:rPr lang="da-DK" u="sng" dirty="0" smtClean="0"/>
              <a:t>Model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a-DK" dirty="0" smtClean="0"/>
              <a:t>Mean-center </a:t>
            </a:r>
            <a:r>
              <a:rPr lang="da-DK" dirty="0"/>
              <a:t>and </a:t>
            </a:r>
            <a:r>
              <a:rPr lang="da-DK" dirty="0" err="1"/>
              <a:t>standardize</a:t>
            </a:r>
            <a:r>
              <a:rPr lang="da-DK" dirty="0"/>
              <a:t> all </a:t>
            </a:r>
            <a:r>
              <a:rPr lang="da-DK" dirty="0" err="1"/>
              <a:t>outcomes</a:t>
            </a:r>
            <a:r>
              <a:rPr lang="da-DK" dirty="0"/>
              <a:t> </a:t>
            </a:r>
            <a:r>
              <a:rPr lang="da-DK" dirty="0" err="1"/>
              <a:t>aka</a:t>
            </a:r>
            <a:r>
              <a:rPr lang="da-DK" dirty="0"/>
              <a:t> Cohens </a:t>
            </a:r>
            <a:r>
              <a:rPr lang="da-DK" dirty="0" err="1"/>
              <a:t>effect</a:t>
            </a:r>
            <a:r>
              <a:rPr lang="da-DK" dirty="0"/>
              <a:t> </a:t>
            </a:r>
            <a:r>
              <a:rPr lang="da-DK" dirty="0" err="1" smtClean="0"/>
              <a:t>size</a:t>
            </a:r>
            <a:r>
              <a:rPr lang="da-DK" dirty="0" smtClean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a-DK" dirty="0" err="1" smtClean="0"/>
              <a:t>Align</a:t>
            </a:r>
            <a:r>
              <a:rPr lang="da-DK" dirty="0" smtClean="0"/>
              <a:t> </a:t>
            </a:r>
            <a:r>
              <a:rPr lang="da-DK" dirty="0"/>
              <a:t>sign in all </a:t>
            </a:r>
            <a:r>
              <a:rPr lang="da-DK" dirty="0" err="1"/>
              <a:t>outcomes</a:t>
            </a:r>
            <a:r>
              <a:rPr lang="da-DK" dirty="0"/>
              <a:t> (f. ex. positive </a:t>
            </a:r>
            <a:r>
              <a:rPr lang="da-DK" dirty="0" err="1"/>
              <a:t>means</a:t>
            </a:r>
            <a:r>
              <a:rPr lang="da-DK" dirty="0"/>
              <a:t> </a:t>
            </a:r>
            <a:r>
              <a:rPr lang="da-DK" dirty="0" err="1" smtClean="0"/>
              <a:t>better</a:t>
            </a:r>
            <a:r>
              <a:rPr lang="da-DK" dirty="0" smtClean="0"/>
              <a:t>).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a-DK" dirty="0" err="1" smtClean="0"/>
              <a:t>Fit</a:t>
            </a:r>
            <a:r>
              <a:rPr lang="da-DK" dirty="0" smtClean="0"/>
              <a:t> </a:t>
            </a:r>
            <a:r>
              <a:rPr lang="da-DK" dirty="0"/>
              <a:t>a </a:t>
            </a:r>
            <a:r>
              <a:rPr lang="da-DK" dirty="0" err="1"/>
              <a:t>linear</a:t>
            </a:r>
            <a:r>
              <a:rPr lang="da-DK" dirty="0"/>
              <a:t> mixed </a:t>
            </a:r>
            <a:r>
              <a:rPr lang="da-DK" dirty="0" err="1"/>
              <a:t>effects</a:t>
            </a:r>
            <a:r>
              <a:rPr lang="da-DK" dirty="0"/>
              <a:t> model in </a:t>
            </a:r>
            <a:r>
              <a:rPr lang="da-DK" dirty="0" err="1"/>
              <a:t>order</a:t>
            </a:r>
            <a:r>
              <a:rPr lang="da-DK" dirty="0"/>
              <a:t> to </a:t>
            </a:r>
            <a:r>
              <a:rPr lang="da-DK" dirty="0" err="1"/>
              <a:t>account</a:t>
            </a:r>
            <a:r>
              <a:rPr lang="da-DK" dirty="0"/>
              <a:t> </a:t>
            </a:r>
            <a:r>
              <a:rPr lang="da-DK" dirty="0" smtClean="0"/>
              <a:t>for: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a-DK" dirty="0" err="1" smtClean="0"/>
              <a:t>Repeated</a:t>
            </a:r>
            <a:r>
              <a:rPr lang="da-DK" dirty="0" smtClean="0"/>
              <a:t> </a:t>
            </a:r>
            <a:r>
              <a:rPr lang="da-DK" dirty="0" err="1"/>
              <a:t>measurements</a:t>
            </a:r>
            <a:r>
              <a:rPr lang="da-DK" dirty="0"/>
              <a:t> </a:t>
            </a:r>
            <a:r>
              <a:rPr lang="da-DK" dirty="0" err="1"/>
              <a:t>within</a:t>
            </a:r>
            <a:r>
              <a:rPr lang="da-DK" dirty="0"/>
              <a:t> </a:t>
            </a:r>
            <a:r>
              <a:rPr lang="da-DK" dirty="0" smtClean="0"/>
              <a:t>patient.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a-DK" dirty="0" err="1" smtClean="0"/>
              <a:t>Correlation</a:t>
            </a:r>
            <a:r>
              <a:rPr lang="da-DK" dirty="0" smtClean="0"/>
              <a:t> </a:t>
            </a:r>
            <a:r>
              <a:rPr lang="da-DK" dirty="0" err="1"/>
              <a:t>structure</a:t>
            </a:r>
            <a:r>
              <a:rPr lang="da-DK" dirty="0"/>
              <a:t> </a:t>
            </a:r>
            <a:r>
              <a:rPr lang="da-DK" dirty="0" err="1"/>
              <a:t>among</a:t>
            </a:r>
            <a:r>
              <a:rPr lang="da-DK" dirty="0"/>
              <a:t> </a:t>
            </a:r>
            <a:r>
              <a:rPr lang="da-DK" dirty="0" err="1"/>
              <a:t>outcomes</a:t>
            </a:r>
            <a:endParaRPr lang="da-DK" dirty="0"/>
          </a:p>
          <a:p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boks 8"/>
              <p:cNvSpPr txBox="1"/>
              <p:nvPr/>
            </p:nvSpPr>
            <p:spPr>
              <a:xfrm>
                <a:off x="5003028" y="4695872"/>
                <a:ext cx="3793446" cy="1790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a-DK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× 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× 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da-DK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 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𝑍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 …</m:t>
                          </m:r>
                        </m:e>
                      </m:d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da-DK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× 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× </m:t>
                          </m:r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a-DK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𝜖</m:t>
                      </m:r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~</m:t>
                      </m:r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𝑀𝑉𝑁</m:t>
                      </m:r>
                      <m:d>
                        <m:dPr>
                          <m:ctrlPr>
                            <a:rPr lang="da-DK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da-DK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0, </m:t>
                          </m:r>
                          <m:r>
                            <m:rPr>
                              <m:sty m:val="p"/>
                            </m:rPr>
                            <a:rPr lang="da-DK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Ψ</m:t>
                          </m:r>
                        </m:e>
                      </m:d>
                      <m:r>
                        <a:rPr lang="da-DK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da-DK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da-DK" sz="1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da-DK" sz="1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</m:oMath>
                </a14:m>
                <a:r>
                  <a:rPr lang="da-DK" sz="1200" i="1" dirty="0" err="1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number</a:t>
                </a: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patients </a:t>
                </a: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m= </a:t>
                </a:r>
                <a:r>
                  <a:rPr lang="da-DK" sz="1200" i="1" dirty="0" err="1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number</a:t>
                </a: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</a:t>
                </a:r>
                <a:r>
                  <a:rPr lang="da-DK" sz="1200" i="1" dirty="0" err="1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outcomes</a:t>
                </a: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 = </a:t>
                </a:r>
                <a:r>
                  <a:rPr lang="da-DK" sz="1200" i="1" dirty="0" err="1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number</a:t>
                </a: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</a:t>
                </a:r>
                <a:r>
                  <a:rPr lang="da-DK" sz="1200" i="1" dirty="0" err="1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follow-up</a:t>
                </a:r>
                <a:r>
                  <a:rPr lang="da-DK" sz="1200" i="1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times</a:t>
                </a:r>
                <a14:m>
                  <m:oMath xmlns:m="http://schemas.openxmlformats.org/officeDocument/2006/math">
                    <m:r>
                      <a:rPr lang="da-DK" sz="1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da-DK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kstboks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028" y="4695872"/>
                <a:ext cx="3793446" cy="1790875"/>
              </a:xfrm>
              <a:prstGeom prst="rect">
                <a:avLst/>
              </a:prstGeom>
              <a:blipFill rotWithShape="1">
                <a:blip r:embed="rId2"/>
                <a:stretch>
                  <a:fillRect r="-96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kstboks 9"/>
          <p:cNvSpPr txBox="1"/>
          <p:nvPr/>
        </p:nvSpPr>
        <p:spPr>
          <a:xfrm>
            <a:off x="4283968" y="6424595"/>
            <a:ext cx="483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In </a:t>
            </a:r>
            <a:r>
              <a:rPr lang="da-DK" sz="1000" dirty="0" err="1"/>
              <a:t>practice</a:t>
            </a:r>
            <a:r>
              <a:rPr lang="da-DK" sz="1000" dirty="0"/>
              <a:t>, </a:t>
            </a:r>
            <a:r>
              <a:rPr lang="da-DK" sz="1000" dirty="0" err="1"/>
              <a:t>vector</a:t>
            </a:r>
            <a:r>
              <a:rPr lang="da-DK" sz="1000" dirty="0"/>
              <a:t> </a:t>
            </a:r>
            <a:r>
              <a:rPr lang="da-DK" sz="1000" dirty="0" err="1"/>
              <a:t>stacking</a:t>
            </a:r>
            <a:r>
              <a:rPr lang="da-DK" sz="1000" dirty="0"/>
              <a:t> is </a:t>
            </a:r>
            <a:r>
              <a:rPr lang="da-DK" sz="1000" dirty="0" err="1"/>
              <a:t>used</a:t>
            </a:r>
            <a:r>
              <a:rPr lang="da-DK" sz="1000" dirty="0"/>
              <a:t> in </a:t>
            </a:r>
            <a:r>
              <a:rPr lang="da-DK" sz="1000" dirty="0" err="1"/>
              <a:t>order</a:t>
            </a:r>
            <a:r>
              <a:rPr lang="da-DK" sz="1000" dirty="0"/>
              <a:t> to </a:t>
            </a:r>
            <a:r>
              <a:rPr lang="da-DK" sz="1000" dirty="0" err="1"/>
              <a:t>convert</a:t>
            </a:r>
            <a:r>
              <a:rPr lang="da-DK" sz="1000" dirty="0"/>
              <a:t> a </a:t>
            </a:r>
            <a:r>
              <a:rPr lang="da-DK" sz="1000" dirty="0" err="1"/>
              <a:t>multidimensional</a:t>
            </a:r>
            <a:r>
              <a:rPr lang="da-DK" sz="1000" dirty="0"/>
              <a:t> </a:t>
            </a:r>
            <a:r>
              <a:rPr lang="da-DK" sz="1000" dirty="0" err="1"/>
              <a:t>response</a:t>
            </a:r>
            <a:r>
              <a:rPr lang="da-DK" sz="1000" dirty="0"/>
              <a:t> </a:t>
            </a:r>
            <a:r>
              <a:rPr lang="da-DK" sz="1000" dirty="0" err="1"/>
              <a:t>into</a:t>
            </a:r>
            <a:r>
              <a:rPr lang="da-DK" sz="1000" dirty="0"/>
              <a:t> a </a:t>
            </a:r>
            <a:r>
              <a:rPr lang="da-DK" sz="1000" dirty="0" err="1"/>
              <a:t>one</a:t>
            </a:r>
            <a:r>
              <a:rPr lang="da-DK" sz="1000" dirty="0"/>
              <a:t>-dimensional </a:t>
            </a:r>
            <a:r>
              <a:rPr lang="da-DK" sz="1000" dirty="0" err="1"/>
              <a:t>response</a:t>
            </a:r>
            <a:r>
              <a:rPr lang="da-DK" sz="1000" dirty="0"/>
              <a:t> </a:t>
            </a:r>
            <a:r>
              <a:rPr lang="da-DK" sz="1000" dirty="0" err="1" smtClean="0"/>
              <a:t>vector</a:t>
            </a:r>
            <a:r>
              <a:rPr lang="da-DK" sz="1000" dirty="0" smtClean="0"/>
              <a:t>. </a:t>
            </a:r>
            <a:r>
              <a:rPr lang="da-DK" sz="1000" dirty="0" err="1"/>
              <a:t>Snijders</a:t>
            </a:r>
            <a:r>
              <a:rPr lang="da-DK" sz="1000" dirty="0"/>
              <a:t> &amp; </a:t>
            </a:r>
            <a:r>
              <a:rPr lang="da-DK" sz="1000" dirty="0" err="1"/>
              <a:t>Bosker</a:t>
            </a:r>
            <a:r>
              <a:rPr lang="da-DK" sz="1000" dirty="0"/>
              <a:t> 2012. </a:t>
            </a:r>
            <a:r>
              <a:rPr lang="da-DK" sz="1000" dirty="0" err="1"/>
              <a:t>Multilevel</a:t>
            </a:r>
            <a:r>
              <a:rPr lang="da-DK" sz="1000" dirty="0"/>
              <a:t> Analysis, </a:t>
            </a:r>
            <a:r>
              <a:rPr lang="da-DK" sz="1000" dirty="0" err="1"/>
              <a:t>Sage</a:t>
            </a:r>
            <a:r>
              <a:rPr lang="da-DK" sz="1000" dirty="0"/>
              <a:t>, L.A</a:t>
            </a:r>
            <a:r>
              <a:rPr lang="da-DK" sz="1000" dirty="0" smtClean="0"/>
              <a:t>.</a:t>
            </a:r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39737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da-D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Reanalysis</a:t>
            </a:r>
            <a:r>
              <a:rPr lang="da-D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da-D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da-DK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da-DK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onths</a:t>
            </a:r>
            <a:r>
              <a:rPr lang="da-DK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</a:t>
            </a:r>
            <a:r>
              <a:rPr lang="da-DK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dirty="0" smtClean="0"/>
              <a:t>In a combined </a:t>
            </a:r>
            <a:r>
              <a:rPr lang="en-US" sz="2200" dirty="0"/>
              <a:t>multiple outcome </a:t>
            </a:r>
            <a:r>
              <a:rPr lang="en-US" sz="2200" dirty="0" smtClean="0"/>
              <a:t>model using a M-LLM </a:t>
            </a:r>
            <a:endParaRPr lang="da-DK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1043608" y="1628800"/>
            <a:ext cx="7992888" cy="410445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da-DK" sz="2000" dirty="0" smtClean="0"/>
              <a:t>Pooling data from </a:t>
            </a:r>
            <a:r>
              <a:rPr lang="da-DK" sz="2000" dirty="0" err="1" smtClean="0"/>
              <a:t>group</a:t>
            </a:r>
            <a:r>
              <a:rPr lang="da-DK" sz="2000" dirty="0" smtClean="0"/>
              <a:t> A1 and </a:t>
            </a:r>
            <a:r>
              <a:rPr lang="da-DK" sz="2000" dirty="0" err="1" smtClean="0"/>
              <a:t>group</a:t>
            </a:r>
            <a:r>
              <a:rPr lang="da-DK" sz="2000" dirty="0" smtClean="0"/>
              <a:t> B2 </a:t>
            </a:r>
            <a:r>
              <a:rPr lang="en-US" sz="2000" dirty="0" smtClean="0"/>
              <a:t>into </a:t>
            </a:r>
            <a:r>
              <a:rPr lang="en-US" sz="2000" dirty="0"/>
              <a:t>a single treatment </a:t>
            </a:r>
            <a:r>
              <a:rPr lang="en-US" sz="2000" dirty="0" smtClean="0"/>
              <a:t>group.</a:t>
            </a:r>
          </a:p>
          <a:p>
            <a:pPr>
              <a:spcAft>
                <a:spcPts val="600"/>
              </a:spcAft>
            </a:pPr>
            <a:r>
              <a:rPr lang="da-DK" sz="2000" dirty="0" err="1" smtClean="0"/>
              <a:t>Increasing</a:t>
            </a:r>
            <a:r>
              <a:rPr lang="da-DK" sz="2000" dirty="0" smtClean="0"/>
              <a:t> the </a:t>
            </a:r>
            <a:r>
              <a:rPr lang="da-DK" sz="2000" dirty="0" err="1" smtClean="0"/>
              <a:t>number</a:t>
            </a:r>
            <a:r>
              <a:rPr lang="da-DK" sz="2000" dirty="0" smtClean="0"/>
              <a:t> of observations in the </a:t>
            </a:r>
            <a:r>
              <a:rPr lang="da-DK" sz="2000" dirty="0" err="1" smtClean="0"/>
              <a:t>treatment</a:t>
            </a:r>
            <a:r>
              <a:rPr lang="da-DK" sz="2000" dirty="0" smtClean="0"/>
              <a:t> </a:t>
            </a:r>
            <a:r>
              <a:rPr lang="da-DK" sz="2000" dirty="0" err="1" smtClean="0"/>
              <a:t>group</a:t>
            </a:r>
            <a:r>
              <a:rPr lang="da-DK" sz="2000" dirty="0" smtClean="0"/>
              <a:t> from 209 to 406.</a:t>
            </a:r>
            <a:endParaRPr lang="da-DK" sz="2000" dirty="0"/>
          </a:p>
          <a:p>
            <a:pPr>
              <a:spcAft>
                <a:spcPts val="600"/>
              </a:spcAft>
            </a:pPr>
            <a:r>
              <a:rPr lang="da-DK" sz="2000" dirty="0" smtClean="0"/>
              <a:t>Baseline </a:t>
            </a:r>
            <a:r>
              <a:rPr lang="da-DK" sz="2000" dirty="0" err="1" smtClean="0"/>
              <a:t>values</a:t>
            </a:r>
            <a:r>
              <a:rPr lang="da-DK" sz="2000" dirty="0" smtClean="0"/>
              <a:t> </a:t>
            </a:r>
            <a:r>
              <a:rPr lang="da-DK" sz="2000" dirty="0" err="1" smtClean="0"/>
              <a:t>were</a:t>
            </a:r>
            <a:r>
              <a:rPr lang="da-DK" sz="2000" dirty="0" smtClean="0"/>
              <a:t> </a:t>
            </a:r>
            <a:r>
              <a:rPr lang="da-DK" sz="2000" dirty="0" err="1" smtClean="0"/>
              <a:t>similar</a:t>
            </a:r>
            <a:r>
              <a:rPr lang="da-DK" sz="2000" dirty="0" smtClean="0"/>
              <a:t> </a:t>
            </a:r>
            <a:r>
              <a:rPr lang="da-DK" sz="2000" dirty="0" err="1" smtClean="0"/>
              <a:t>between</a:t>
            </a:r>
            <a:r>
              <a:rPr lang="da-DK" sz="2000" dirty="0" smtClean="0"/>
              <a:t> the </a:t>
            </a:r>
            <a:r>
              <a:rPr lang="da-DK" sz="2000" dirty="0" err="1" smtClean="0"/>
              <a:t>two</a:t>
            </a:r>
            <a:r>
              <a:rPr lang="da-DK" sz="2000" dirty="0" smtClean="0"/>
              <a:t> </a:t>
            </a:r>
            <a:r>
              <a:rPr lang="da-DK" sz="2000" dirty="0" err="1" smtClean="0"/>
              <a:t>groups</a:t>
            </a:r>
            <a:r>
              <a:rPr lang="da-DK" sz="2000" dirty="0" smtClean="0"/>
              <a:t>.</a:t>
            </a:r>
            <a:endParaRPr lang="da-DK" sz="2000" dirty="0"/>
          </a:p>
          <a:p>
            <a:pPr>
              <a:spcAft>
                <a:spcPts val="600"/>
              </a:spcAft>
            </a:pPr>
            <a:r>
              <a:rPr lang="en-US" sz="2000" dirty="0"/>
              <a:t>The treatment effect was the same for the two </a:t>
            </a:r>
            <a:r>
              <a:rPr lang="en-US" sz="2000" dirty="0" smtClean="0"/>
              <a:t>groups (no statistical significant differences).</a:t>
            </a:r>
            <a:endParaRPr lang="da-DK" sz="20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da-DK" sz="2000" dirty="0" err="1" smtClean="0"/>
              <a:t>Adjusting</a:t>
            </a:r>
            <a:r>
              <a:rPr lang="da-DK" sz="2000" dirty="0" smtClean="0"/>
              <a:t> for </a:t>
            </a:r>
            <a:r>
              <a:rPr lang="da-DK" sz="2000" dirty="0" err="1" smtClean="0"/>
              <a:t>correlated</a:t>
            </a:r>
            <a:r>
              <a:rPr lang="da-DK" sz="2000" dirty="0" smtClean="0"/>
              <a:t> observations</a:t>
            </a:r>
          </a:p>
        </p:txBody>
      </p:sp>
    </p:spTree>
    <p:extLst>
      <p:ext uri="{BB962C8B-B14F-4D97-AF65-F5344CB8AC3E}">
        <p14:creationId xmlns:p14="http://schemas.microsoft.com/office/powerpoint/2010/main" val="9042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Baseline Statistics 6-MFU</a:t>
            </a:r>
            <a:r>
              <a:rPr lang="en-US" sz="54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54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Reanalysis of 6 months data using a M-LLM</a:t>
            </a:r>
            <a:endParaRPr lang="da-DK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629382"/>
              </p:ext>
            </p:extLst>
          </p:nvPr>
        </p:nvGraphicFramePr>
        <p:xfrm>
          <a:off x="1259631" y="1340762"/>
          <a:ext cx="7632848" cy="5112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18"/>
                <a:gridCol w="1685956"/>
                <a:gridCol w="1815187"/>
                <a:gridCol w="1815187"/>
              </a:tblGrid>
              <a:tr h="215691">
                <a:tc>
                  <a:txBody>
                    <a:bodyPr/>
                    <a:lstStyle/>
                    <a:p>
                      <a:endParaRPr lang="da-D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a-D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Treatment (A1+B2)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Wait-list control (B1)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No. of patients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411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213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Location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Haslev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187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97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Ry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224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 (44-57)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 (44-56)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Female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283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Male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128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67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 type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RR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181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92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PP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64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EDSS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Range 0-10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4.5 (3.5-6.5)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4.5 (3.5-6.5)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 since diagnosis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 (3.5-14.5)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 (3-14)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 since first symptoms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 (8-22)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 (8-21)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882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Immuno-treatment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191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98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220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115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Outcome measures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n=406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n=203</a:t>
                      </a:r>
                      <a:r>
                        <a:rPr lang="en-US" sz="1100" baseline="30000">
                          <a:effectLst/>
                        </a:rPr>
                        <a:t>a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FAMS Total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113 (96-131)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114 (96-132)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MSIS-29 Physical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300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 (27-53)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 (27-54)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MSIS-29 Psychological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300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 (19,44)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 (15-44)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15D Index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0.77 (0.71-0.83)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0.77 (0.72-0.83)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EQ-5D-5L Index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0.70 (0.62-0.78)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0.69 (0.61-0.79)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EQ-VAS</a:t>
                      </a:r>
                      <a:r>
                        <a:rPr lang="en-US" sz="1100" baseline="30000">
                          <a:effectLst/>
                        </a:rPr>
                        <a:t>b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da-D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65 (50-80)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65 (50-80)</a:t>
                      </a:r>
                      <a:endParaRPr lang="da-D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25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Continuous data are presented as median </a:t>
                      </a:r>
                      <a:r>
                        <a:rPr lang="en-US" sz="900" dirty="0" smtClean="0">
                          <a:effectLst/>
                        </a:rPr>
                        <a:t>with</a:t>
                      </a:r>
                      <a:r>
                        <a:rPr lang="en-US" sz="900" baseline="0" dirty="0" smtClean="0">
                          <a:effectLst/>
                        </a:rPr>
                        <a:t> in</a:t>
                      </a:r>
                      <a:r>
                        <a:rPr lang="en-US" sz="900" dirty="0" smtClean="0">
                          <a:effectLst/>
                        </a:rPr>
                        <a:t>terquartile range.</a:t>
                      </a:r>
                      <a:endParaRPr lang="da-DK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aseline="30000" dirty="0" err="1">
                          <a:effectLst/>
                        </a:rPr>
                        <a:t>a</a:t>
                      </a:r>
                      <a:r>
                        <a:rPr lang="en-US" sz="900" dirty="0" err="1">
                          <a:effectLst/>
                        </a:rPr>
                        <a:t>One</a:t>
                      </a:r>
                      <a:r>
                        <a:rPr lang="en-US" sz="900" dirty="0">
                          <a:effectLst/>
                        </a:rPr>
                        <a:t> patient did not complete the web-based questionnaires at baseline. </a:t>
                      </a:r>
                      <a:r>
                        <a:rPr lang="en-US" sz="900" baseline="30000" dirty="0" err="1">
                          <a:effectLst/>
                        </a:rPr>
                        <a:t>b</a:t>
                      </a:r>
                      <a:r>
                        <a:rPr lang="en-US" sz="900" dirty="0" err="1">
                          <a:effectLst/>
                        </a:rPr>
                        <a:t>n</a:t>
                      </a:r>
                      <a:r>
                        <a:rPr lang="en-US" sz="900" dirty="0">
                          <a:effectLst/>
                        </a:rPr>
                        <a:t> = 332 and 165.</a:t>
                      </a:r>
                      <a:endParaRPr lang="da-D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8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0"/>
            <a:ext cx="5976664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Disclosure </a:t>
            </a:r>
            <a:r>
              <a:rPr lang="en-US" sz="3200" dirty="0"/>
              <a:t>of </a:t>
            </a:r>
            <a:r>
              <a:rPr lang="en-US" sz="3200" dirty="0" smtClean="0"/>
              <a:t>Conflicts of Interests</a:t>
            </a:r>
            <a:endParaRPr lang="da-DK" sz="3200" dirty="0"/>
          </a:p>
        </p:txBody>
      </p:sp>
      <p:sp>
        <p:nvSpPr>
          <p:cNvPr id="3" name="Rektangel 2"/>
          <p:cNvSpPr/>
          <p:nvPr/>
        </p:nvSpPr>
        <p:spPr>
          <a:xfrm>
            <a:off x="1048602" y="1556792"/>
            <a:ext cx="790161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All authors: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Michael </a:t>
            </a:r>
            <a:r>
              <a:rPr lang="en-GB" sz="2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Nørgaard</a:t>
            </a: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Finn </a:t>
            </a:r>
            <a:r>
              <a:rPr lang="en-GB" sz="2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Boesen</a:t>
            </a: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Peter V. Rasmussen,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Thor Petersen,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Anders G. </a:t>
            </a:r>
            <a:r>
              <a:rPr lang="da-DK" sz="2400" dirty="0" err="1" smtClean="0">
                <a:cs typeface="Times New Roman" panose="02020603050405020304" pitchFamily="18" charset="0"/>
              </a:rPr>
              <a:t>Skjerbæk</a:t>
            </a:r>
            <a:r>
              <a:rPr lang="da-DK" sz="2400" dirty="0" smtClean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Brita </a:t>
            </a:r>
            <a:r>
              <a:rPr lang="en-GB" sz="2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Løvendahl</a:t>
            </a:r>
            <a:endParaRPr lang="en-GB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and Philipp </a:t>
            </a:r>
            <a:r>
              <a:rPr lang="en-GB" sz="2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Trénel</a:t>
            </a: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declare </a:t>
            </a:r>
            <a:r>
              <a:rPr lang="en-GB" sz="2400" dirty="0">
                <a:ea typeface="Calibri" panose="020F0502020204030204" pitchFamily="34" charset="0"/>
                <a:cs typeface="Times New Roman" panose="02020603050405020304" pitchFamily="18" charset="0"/>
              </a:rPr>
              <a:t>that they have no competing </a:t>
            </a:r>
            <a:r>
              <a:rPr lang="en-GB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interests regarding this work.</a:t>
            </a:r>
          </a:p>
        </p:txBody>
      </p:sp>
    </p:spTree>
    <p:extLst>
      <p:ext uri="{BB962C8B-B14F-4D97-AF65-F5344CB8AC3E}">
        <p14:creationId xmlns:p14="http://schemas.microsoft.com/office/powerpoint/2010/main" val="99356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Results from 6-MFU</a:t>
            </a:r>
            <a:r>
              <a:rPr lang="en-US" sz="54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54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Reanalysis of 6 months data using a M-LLM</a:t>
            </a:r>
            <a:endParaRPr lang="da-DK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815764"/>
              </p:ext>
            </p:extLst>
          </p:nvPr>
        </p:nvGraphicFramePr>
        <p:xfrm>
          <a:off x="1259631" y="1371464"/>
          <a:ext cx="7632850" cy="5225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7553"/>
                <a:gridCol w="93245"/>
                <a:gridCol w="508671"/>
                <a:gridCol w="1187899"/>
                <a:gridCol w="93245"/>
                <a:gridCol w="1102921"/>
                <a:gridCol w="1527212"/>
                <a:gridCol w="1358453"/>
                <a:gridCol w="593651"/>
              </a:tblGrid>
              <a:tr h="162682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Estimated mean differences</a:t>
                      </a:r>
                      <a:endParaRPr lang="da-DK" sz="9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Adjusted LS-means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Baseline adjusted mean changes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Mean differences between groups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3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Outcome measures</a:t>
                      </a:r>
                      <a:endParaRPr lang="da-DK" sz="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Baseline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Discharge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6-MFU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6-MFU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74187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Mean (95%-CI)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Mean (95%-CI)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Mean (95%-CI)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Mean (95%-CI)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P-value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74187">
                <a:tc gridSpan="9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FAMS</a:t>
                      </a:r>
                      <a:r>
                        <a:rPr lang="en-US" sz="700" baseline="30000">
                          <a:effectLst/>
                        </a:rPr>
                        <a:t>1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115.0 (111.6-118.4)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2.0 (0.4-3.6)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3.3 (0.5-6.1)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0.012</a:t>
                      </a:r>
                      <a:r>
                        <a:rPr lang="en-US" sz="900" baseline="30000">
                          <a:effectLst/>
                        </a:rPr>
                        <a:t>A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114.2 (110.8-117.6)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-1.3 (-3.3-0.7)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74187">
                <a:tc gridSpan="9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MSIS-29Phys</a:t>
                      </a:r>
                      <a:r>
                        <a:rPr lang="en-US" sz="700" baseline="30000">
                          <a:effectLst/>
                        </a:rPr>
                        <a:t>1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39.5 (37.1-41.9)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-1.0 (-2.2-0.3)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-1.2 (-3.4-1.0)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0.337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39.8 (37.5-42.3)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0.2 (-1.3-1.8)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74187">
                <a:tc gridSpan="9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MSIS-29 Psych</a:t>
                      </a:r>
                      <a:r>
                        <a:rPr lang="en-US" sz="700" baseline="30000">
                          <a:effectLst/>
                        </a:rPr>
                        <a:t>1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32.4 (29.8-35.1)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-1.6 (-3.2-(-0.2))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3.1 (-5.7-(-0.5))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0.022</a:t>
                      </a:r>
                      <a:r>
                        <a:rPr lang="en-US" sz="900" baseline="30000">
                          <a:effectLst/>
                        </a:rPr>
                        <a:t>A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30.5 (27.9-33.3)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1.4 (-0.4-3.3)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62682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0">
                          <a:effectLst/>
                        </a:rPr>
                        <a:t>15D-Index</a:t>
                      </a:r>
                      <a:endParaRPr lang="da-DK" sz="900" b="1" ker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0.769 (0.758-0.781)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0.012 (0.007-0.018)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0.014 (0.004-0.024)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0.004</a:t>
                      </a:r>
                      <a:r>
                        <a:rPr lang="en-US" sz="900" baseline="30000">
                          <a:effectLst/>
                        </a:rPr>
                        <a:t>A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0.775 (0.763-0.788)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-0.002 (-0.010-0.006)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62682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0">
                          <a:effectLst/>
                        </a:rPr>
                        <a:t>EQ-5D-5L-Index</a:t>
                      </a:r>
                      <a:endParaRPr lang="da-DK" sz="900" b="1" ker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0.687 (0.670-0.703)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0.010 (-0.002-0.021)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0.021 (-0.002-0.044)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0.054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0.687 (0.667-0.708)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-0.011 (-0.029-0.006)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62682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EQ-5D-5L-VAS</a:t>
                      </a:r>
                      <a:endParaRPr lang="da-DK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332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62.1 (59.6-64.8)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-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4.0 (2.4-5.7)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3.1 (0.4-6.0)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0.030</a:t>
                      </a:r>
                      <a:r>
                        <a:rPr lang="en-US" sz="900" baseline="30000">
                          <a:effectLst/>
                        </a:rPr>
                        <a:t>A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165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63.9 (61.3-66.6)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0.9 (-1.3-3.1)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62682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MV-LMM</a:t>
                      </a:r>
                      <a:endParaRPr lang="da-DK" sz="900" b="1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74187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Treatment (A1+B2)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406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0.081 (0.039-0.125)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0.018 (0.065-0.298)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0.001</a:t>
                      </a:r>
                      <a:r>
                        <a:rPr lang="en-US" sz="900" baseline="30000">
                          <a:effectLst/>
                        </a:rPr>
                        <a:t>A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281981"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Wait-list control (B1)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204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-0.099 (-0.184-(-0.015))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Ref.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</a:tr>
              <a:tr h="174187">
                <a:tc gridSpan="9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700" baseline="30000" dirty="0" err="1">
                          <a:effectLst/>
                        </a:rPr>
                        <a:t>A</a:t>
                      </a:r>
                      <a:r>
                        <a:rPr lang="en-US" sz="700" dirty="0" err="1">
                          <a:effectLst/>
                        </a:rPr>
                        <a:t>Significant</a:t>
                      </a:r>
                      <a:r>
                        <a:rPr lang="en-US" sz="700" dirty="0">
                          <a:effectLst/>
                        </a:rPr>
                        <a:t> difference between groups. MFU: Month follow-up.</a:t>
                      </a:r>
                      <a:endParaRPr lang="da-DK" sz="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55510" marR="55510" marT="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21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9795"/>
            <a:ext cx="5832648" cy="1143000"/>
          </a:xfrm>
        </p:spPr>
        <p:txBody>
          <a:bodyPr numCol="1">
            <a:normAutofit/>
          </a:bodyPr>
          <a:lstStyle/>
          <a:p>
            <a:r>
              <a:rPr lang="da-DK" altLang="da-DK" sz="3600" dirty="0" smtClean="0"/>
              <a:t>Summary</a:t>
            </a:r>
            <a:endParaRPr lang="da-DK" alt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43608" y="1412776"/>
            <a:ext cx="7890080" cy="5107537"/>
          </a:xfrm>
        </p:spPr>
        <p:txBody>
          <a:bodyPr numCol="1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The</a:t>
            </a:r>
            <a:r>
              <a:rPr lang="en-US" sz="2000" dirty="0"/>
              <a:t> results </a:t>
            </a:r>
            <a:r>
              <a:rPr lang="en-US" sz="2000" dirty="0" smtClean="0"/>
              <a:t>at 12-MFU indicate that inpatient</a:t>
            </a:r>
            <a:r>
              <a:rPr lang="en-US" sz="2000" dirty="0"/>
              <a:t> </a:t>
            </a:r>
            <a:r>
              <a:rPr lang="en-US" sz="2000" dirty="0" smtClean="0"/>
              <a:t>multidisciplinary </a:t>
            </a:r>
            <a:r>
              <a:rPr lang="en-US" sz="2000" dirty="0"/>
              <a:t>rehabilitation </a:t>
            </a:r>
            <a:r>
              <a:rPr lang="en-US" sz="2000" dirty="0" smtClean="0"/>
              <a:t>can </a:t>
            </a:r>
            <a:r>
              <a:rPr lang="en-US" sz="2000" dirty="0"/>
              <a:t>set the ground for long lasting improvements in health-related quality of life in MS </a:t>
            </a:r>
            <a:r>
              <a:rPr lang="en-US" sz="2000" dirty="0" smtClean="0"/>
              <a:t>patients.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The result from the combined multiple outcome model analysis strengthens the results from the 6-month follow-up previously reported. </a:t>
            </a:r>
            <a:endParaRPr lang="da-DK" altLang="da-DK" sz="2000" dirty="0" smtClean="0"/>
          </a:p>
          <a:p>
            <a:pPr>
              <a:spcAft>
                <a:spcPts val="1200"/>
              </a:spcAft>
            </a:pPr>
            <a:r>
              <a:rPr lang="en-US" sz="2000" dirty="0"/>
              <a:t>Combined multiple outcome model analysis increases </a:t>
            </a:r>
            <a:r>
              <a:rPr lang="en-US" sz="2000" dirty="0" smtClean="0"/>
              <a:t>sensitivity and power </a:t>
            </a:r>
            <a:r>
              <a:rPr lang="en-US" sz="2000" dirty="0"/>
              <a:t>and it could be an alternative to multiple testing in future reporting</a:t>
            </a:r>
            <a:r>
              <a:rPr lang="en-US" sz="2000" dirty="0" smtClean="0"/>
              <a:t>.</a:t>
            </a:r>
            <a:endParaRPr lang="en-US" altLang="da-DK" sz="2000" dirty="0"/>
          </a:p>
          <a:p>
            <a:pPr>
              <a:spcAft>
                <a:spcPts val="1200"/>
              </a:spcAft>
            </a:pPr>
            <a:r>
              <a:rPr lang="en-US" altLang="da-DK" sz="2000" dirty="0"/>
              <a:t>Until the “ultimate” </a:t>
            </a:r>
            <a:r>
              <a:rPr lang="en-US" altLang="da-DK" sz="2000" dirty="0" err="1"/>
              <a:t>QoL</a:t>
            </a:r>
            <a:r>
              <a:rPr lang="en-US" altLang="da-DK" sz="2000" dirty="0"/>
              <a:t> outcome measure has been developed for clinical studies in rehabilitation research, researcher may be encouraged to use 2 or more </a:t>
            </a:r>
            <a:r>
              <a:rPr lang="en-US" altLang="da-DK" sz="2000" dirty="0" err="1"/>
              <a:t>QoL</a:t>
            </a:r>
            <a:r>
              <a:rPr lang="en-US" altLang="da-DK" sz="2000" dirty="0"/>
              <a:t> outcome </a:t>
            </a:r>
            <a:r>
              <a:rPr lang="en-US" altLang="da-DK" sz="2000" dirty="0" smtClean="0"/>
              <a:t>measures to make use of a combined multiple outcome model analysis in future studies</a:t>
            </a:r>
            <a:r>
              <a:rPr lang="en-US" sz="2000" dirty="0" smtClean="0"/>
              <a:t>.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843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/>
          </a:bodyPr>
          <a:lstStyle/>
          <a:p>
            <a:r>
              <a:rPr lang="da-DK" sz="3600" dirty="0" err="1" smtClean="0"/>
              <a:t>Thank</a:t>
            </a:r>
            <a:r>
              <a:rPr lang="da-DK" sz="3600" dirty="0" smtClean="0"/>
              <a:t> </a:t>
            </a:r>
            <a:r>
              <a:rPr lang="da-DK" sz="3600" dirty="0" err="1" smtClean="0"/>
              <a:t>You</a:t>
            </a:r>
            <a:r>
              <a:rPr lang="da-DK" sz="3600" dirty="0" smtClean="0"/>
              <a:t> for </a:t>
            </a:r>
            <a:r>
              <a:rPr lang="da-DK" sz="3600" dirty="0" err="1"/>
              <a:t>L</a:t>
            </a:r>
            <a:r>
              <a:rPr lang="da-DK" sz="3600" dirty="0" err="1" smtClean="0"/>
              <a:t>istening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2917304"/>
          </a:xfrm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endParaRPr lang="da-DK" dirty="0">
              <a:latin typeface="Bodoni MT Black" panose="02070A03080606020203" pitchFamily="18" charset="0"/>
            </a:endParaRPr>
          </a:p>
          <a:p>
            <a:pPr marL="82296" indent="0" algn="ctr">
              <a:buNone/>
            </a:pP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It has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been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a real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pleasure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to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be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here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and a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great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honour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.</a:t>
            </a:r>
          </a:p>
          <a:p>
            <a:pPr marL="82296" indent="0" algn="ctr">
              <a:buNone/>
            </a:pPr>
            <a:endParaRPr lang="da-DK" sz="3600" dirty="0" smtClean="0">
              <a:solidFill>
                <a:schemeClr val="accent3">
                  <a:lumMod val="50000"/>
                </a:schemeClr>
              </a:solidFill>
              <a:latin typeface="Bodoni MT Black" panose="02070A03080606020203" pitchFamily="18" charset="0"/>
            </a:endParaRPr>
          </a:p>
          <a:p>
            <a:pPr marL="82296" indent="0" algn="ctr">
              <a:buNone/>
            </a:pP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Thank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you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</a:t>
            </a:r>
            <a:r>
              <a:rPr lang="da-DK" sz="3600" dirty="0" err="1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v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ery</a:t>
            </a:r>
            <a:r>
              <a:rPr lang="da-DK" sz="3600" dirty="0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 </a:t>
            </a:r>
            <a:r>
              <a:rPr lang="da-DK" sz="3600" dirty="0" err="1" smtClean="0">
                <a:solidFill>
                  <a:schemeClr val="accent3">
                    <a:lumMod val="50000"/>
                  </a:schemeClr>
                </a:solidFill>
                <a:latin typeface="Bodoni MT Black" panose="02070A03080606020203" pitchFamily="18" charset="0"/>
              </a:rPr>
              <a:t>much</a:t>
            </a:r>
            <a:endParaRPr lang="da-DK" sz="3600" dirty="0" smtClean="0">
              <a:solidFill>
                <a:schemeClr val="accent3">
                  <a:lumMod val="50000"/>
                </a:schemeClr>
              </a:solidFill>
              <a:latin typeface="Bodoni MT Black" panose="02070A03080606020203" pitchFamily="18" charset="0"/>
            </a:endParaRPr>
          </a:p>
          <a:p>
            <a:pPr marL="82296" indent="0" algn="ctr">
              <a:buNone/>
            </a:pPr>
            <a:endParaRPr lang="da-DK" dirty="0">
              <a:latin typeface="Bodoni MT Black" panose="02070A03080606020203" pitchFamily="18" charset="0"/>
            </a:endParaRPr>
          </a:p>
        </p:txBody>
      </p:sp>
      <p:sp>
        <p:nvSpPr>
          <p:cNvPr id="4" name="Tekstboks 3"/>
          <p:cNvSpPr txBox="1"/>
          <p:nvPr/>
        </p:nvSpPr>
        <p:spPr>
          <a:xfrm>
            <a:off x="2339754" y="6309320"/>
            <a:ext cx="5450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”In God </a:t>
            </a:r>
            <a:r>
              <a:rPr lang="da-DK" dirty="0" err="1" smtClean="0"/>
              <a:t>we</a:t>
            </a:r>
            <a:r>
              <a:rPr lang="da-DK" dirty="0" smtClean="0"/>
              <a:t> trust, all </a:t>
            </a:r>
            <a:r>
              <a:rPr lang="da-DK" dirty="0" err="1" smtClean="0"/>
              <a:t>others</a:t>
            </a:r>
            <a:r>
              <a:rPr lang="da-DK" dirty="0" smtClean="0"/>
              <a:t> bring data” </a:t>
            </a:r>
            <a:r>
              <a:rPr lang="da-DK" baseline="30000" dirty="0" smtClean="0"/>
              <a:t>William </a:t>
            </a:r>
            <a:r>
              <a:rPr lang="da-DK" baseline="30000" dirty="0"/>
              <a:t>Edwards </a:t>
            </a:r>
            <a:r>
              <a:rPr lang="da-DK" baseline="30000" dirty="0" err="1" smtClean="0"/>
              <a:t>Deming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38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9795"/>
            <a:ext cx="5832648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Learning Objective</a:t>
            </a:r>
            <a:b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200" dirty="0" smtClean="0">
                <a:solidFill>
                  <a:schemeClr val="accent3">
                    <a:lumMod val="50000"/>
                  </a:schemeClr>
                </a:solidFill>
              </a:rPr>
              <a:t>- in rehabilitation research</a:t>
            </a:r>
            <a:endParaRPr lang="da-DK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1093732" y="3717032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To </a:t>
            </a:r>
            <a:r>
              <a:rPr lang="da-DK" sz="2400" b="1" dirty="0" err="1" smtClean="0"/>
              <a:t>get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insight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into</a:t>
            </a:r>
            <a:r>
              <a:rPr lang="da-DK" sz="2400" b="1" dirty="0" smtClean="0"/>
              <a:t> the </a:t>
            </a:r>
            <a:r>
              <a:rPr lang="da-DK" sz="2400" b="1" dirty="0" err="1" smtClean="0"/>
              <a:t>advantages</a:t>
            </a:r>
            <a:r>
              <a:rPr lang="da-DK" sz="2400" b="1" dirty="0" smtClean="0"/>
              <a:t> of </a:t>
            </a:r>
            <a:r>
              <a:rPr lang="en-US" sz="2400" b="1" dirty="0"/>
              <a:t>combined multiple outcome model </a:t>
            </a:r>
            <a:r>
              <a:rPr lang="en-US" sz="2400" b="1" dirty="0" smtClean="0"/>
              <a:t>analysis in rehabilitation research,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when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dealing</a:t>
            </a:r>
            <a:r>
              <a:rPr lang="da-DK" sz="2400" b="1" dirty="0" smtClean="0"/>
              <a:t> with </a:t>
            </a:r>
            <a:r>
              <a:rPr lang="da-DK" sz="2400" b="1" dirty="0" err="1" smtClean="0"/>
              <a:t>low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statistical</a:t>
            </a:r>
            <a:r>
              <a:rPr lang="da-DK" sz="2400" b="1" dirty="0" smtClean="0"/>
              <a:t> power and </a:t>
            </a:r>
            <a:r>
              <a:rPr lang="da-DK" sz="2400" b="1" dirty="0" err="1" smtClean="0"/>
              <a:t>risk</a:t>
            </a:r>
            <a:r>
              <a:rPr lang="da-DK" sz="2400" b="1" dirty="0" smtClean="0"/>
              <a:t> of multiple </a:t>
            </a:r>
            <a:r>
              <a:rPr lang="da-DK" sz="2400" b="1" dirty="0" err="1" smtClean="0"/>
              <a:t>testing</a:t>
            </a:r>
            <a:r>
              <a:rPr lang="da-DK" sz="2400" b="1" dirty="0" smtClean="0"/>
              <a:t> problems.</a:t>
            </a:r>
            <a:endParaRPr lang="da-DK" sz="2400" b="1" dirty="0"/>
          </a:p>
        </p:txBody>
      </p:sp>
      <p:sp>
        <p:nvSpPr>
          <p:cNvPr id="5" name="Tekstboks 4"/>
          <p:cNvSpPr txBox="1"/>
          <p:nvPr/>
        </p:nvSpPr>
        <p:spPr>
          <a:xfrm>
            <a:off x="1093732" y="1484784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Research on the effectiveness of rehabilitation interventions is of great importance for professional treatment </a:t>
            </a:r>
            <a:r>
              <a:rPr lang="en-US" sz="2400" b="1" dirty="0" smtClean="0"/>
              <a:t>providers, therefore todays learning objective will be:</a:t>
            </a:r>
            <a:endParaRPr lang="en-US" sz="2400" b="1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42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9795"/>
            <a:ext cx="5832648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Table of Contents</a:t>
            </a:r>
            <a:endParaRPr lang="da-DK" sz="3600" dirty="0"/>
          </a:p>
        </p:txBody>
      </p:sp>
      <p:sp>
        <p:nvSpPr>
          <p:cNvPr id="4" name="Tekstboks 3"/>
          <p:cNvSpPr txBox="1"/>
          <p:nvPr/>
        </p:nvSpPr>
        <p:spPr>
          <a:xfrm>
            <a:off x="1043607" y="1340768"/>
            <a:ext cx="7993009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/>
              <a:t>Learning </a:t>
            </a:r>
            <a:r>
              <a:rPr lang="da-DK" dirty="0" err="1" smtClean="0"/>
              <a:t>objective</a:t>
            </a:r>
            <a:endParaRPr lang="da-DK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err="1" smtClean="0"/>
              <a:t>Objectives</a:t>
            </a:r>
            <a:r>
              <a:rPr lang="da-DK" dirty="0" smtClean="0"/>
              <a:t> of </a:t>
            </a:r>
            <a:r>
              <a:rPr lang="da-DK" dirty="0" err="1" smtClean="0"/>
              <a:t>this</a:t>
            </a:r>
            <a:r>
              <a:rPr lang="da-DK" dirty="0" smtClean="0"/>
              <a:t> </a:t>
            </a:r>
            <a:r>
              <a:rPr lang="da-DK" dirty="0" err="1" smtClean="0"/>
              <a:t>presentation</a:t>
            </a:r>
            <a:r>
              <a:rPr lang="da-DK" dirty="0" smtClean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smtClean="0"/>
              <a:t>Background and </a:t>
            </a:r>
            <a:r>
              <a:rPr lang="da-DK" dirty="0" err="1" smtClean="0"/>
              <a:t>introduction</a:t>
            </a:r>
            <a:r>
              <a:rPr lang="da-DK" dirty="0" smtClean="0"/>
              <a:t> </a:t>
            </a:r>
            <a:r>
              <a:rPr lang="da-DK" dirty="0"/>
              <a:t>to The Danish MS-Hospitals Rehabilitation </a:t>
            </a:r>
            <a:r>
              <a:rPr lang="da-DK" dirty="0" err="1" smtClean="0"/>
              <a:t>Study</a:t>
            </a:r>
            <a:r>
              <a:rPr lang="da-DK" dirty="0" smtClean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smtClean="0"/>
              <a:t>Health-</a:t>
            </a:r>
            <a:r>
              <a:rPr lang="da-DK" dirty="0" err="1" smtClean="0"/>
              <a:t>Related</a:t>
            </a:r>
            <a:r>
              <a:rPr lang="da-DK" dirty="0" smtClean="0"/>
              <a:t> </a:t>
            </a:r>
            <a:r>
              <a:rPr lang="da-DK" dirty="0" err="1" smtClean="0"/>
              <a:t>Quality</a:t>
            </a:r>
            <a:r>
              <a:rPr lang="da-DK" dirty="0" smtClean="0"/>
              <a:t> of Life (HR-</a:t>
            </a:r>
            <a:r>
              <a:rPr lang="da-DK" dirty="0" err="1" smtClean="0"/>
              <a:t>QoL</a:t>
            </a:r>
            <a:r>
              <a:rPr lang="da-DK" dirty="0" smtClean="0"/>
              <a:t>) at 12 </a:t>
            </a:r>
            <a:r>
              <a:rPr lang="da-DK" dirty="0" err="1" smtClean="0"/>
              <a:t>months</a:t>
            </a:r>
            <a:r>
              <a:rPr lang="da-DK" dirty="0" smtClean="0"/>
              <a:t> </a:t>
            </a:r>
            <a:r>
              <a:rPr lang="da-DK" dirty="0" err="1" smtClean="0"/>
              <a:t>follow-up</a:t>
            </a:r>
            <a:r>
              <a:rPr lang="da-DK" dirty="0" smtClean="0"/>
              <a:t> (MFU).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err="1" smtClean="0"/>
              <a:t>Results</a:t>
            </a:r>
            <a:r>
              <a:rPr lang="da-DK" dirty="0" smtClean="0"/>
              <a:t> from a </a:t>
            </a:r>
            <a:r>
              <a:rPr lang="da-DK" dirty="0" err="1" smtClean="0"/>
              <a:t>cohorte</a:t>
            </a:r>
            <a:r>
              <a:rPr lang="da-DK" dirty="0" smtClean="0"/>
              <a:t>.</a:t>
            </a: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challenge! – Measuring the effectiveness of MDR.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 combined </a:t>
            </a:r>
            <a:r>
              <a:rPr lang="en-US" dirty="0"/>
              <a:t>multiple outcome model by multivariate </a:t>
            </a:r>
            <a:r>
              <a:rPr lang="en-US" dirty="0" smtClean="0"/>
              <a:t>multivariable linear </a:t>
            </a:r>
            <a:r>
              <a:rPr lang="en-US" dirty="0"/>
              <a:t>mixed </a:t>
            </a:r>
            <a:r>
              <a:rPr lang="en-US" dirty="0" smtClean="0"/>
              <a:t>effects model.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err="1"/>
              <a:t>Reanalysis</a:t>
            </a:r>
            <a:r>
              <a:rPr lang="da-DK" dirty="0"/>
              <a:t> of 6 </a:t>
            </a:r>
            <a:r>
              <a:rPr lang="da-DK" dirty="0" err="1"/>
              <a:t>months</a:t>
            </a:r>
            <a:r>
              <a:rPr lang="da-DK" dirty="0"/>
              <a:t> data </a:t>
            </a:r>
            <a:r>
              <a:rPr lang="en-US" dirty="0" smtClean="0"/>
              <a:t>using </a:t>
            </a:r>
            <a:r>
              <a:rPr lang="en-US" dirty="0"/>
              <a:t>a combined multiple outcome </a:t>
            </a:r>
            <a:r>
              <a:rPr lang="en-US" dirty="0" smtClean="0"/>
              <a:t>model</a:t>
            </a:r>
            <a:r>
              <a:rPr lang="da-DK" dirty="0" smtClean="0"/>
              <a:t>.</a:t>
            </a:r>
            <a:endParaRPr lang="da-DK" dirty="0"/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A post-hoc reanalysis of previously reported 6 months data.</a:t>
            </a:r>
            <a:endParaRPr lang="da-DK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dirty="0" smtClean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99599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9795"/>
            <a:ext cx="5832648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The Objectives</a:t>
            </a:r>
            <a:endParaRPr lang="da-DK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1230134" y="1772816"/>
            <a:ext cx="763284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Of the study</a:t>
            </a:r>
          </a:p>
          <a:p>
            <a:endParaRPr lang="en-US" sz="2400" dirty="0"/>
          </a:p>
          <a:p>
            <a:r>
              <a:rPr lang="en-US" sz="2400" dirty="0" smtClean="0"/>
              <a:t>To </a:t>
            </a:r>
            <a:r>
              <a:rPr lang="en-US" sz="2400" dirty="0"/>
              <a:t>investigate the long-term effectiveness of four weeks of inpatient multidisciplinary rehabilitation on the health-related quality of life in MS </a:t>
            </a:r>
            <a:r>
              <a:rPr lang="en-US" sz="2400" dirty="0" smtClean="0"/>
              <a:t>patients.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algn="ctr"/>
            <a:r>
              <a:rPr lang="en-US" sz="2400" b="1" dirty="0" smtClean="0"/>
              <a:t>For this presentation</a:t>
            </a:r>
          </a:p>
          <a:p>
            <a:endParaRPr lang="en-US" sz="2400" dirty="0"/>
          </a:p>
          <a:p>
            <a:r>
              <a:rPr lang="en-US" sz="2400" dirty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increase statistical power in a post-hoc reanalysis of previously reported 6 months data.</a:t>
            </a:r>
            <a:endParaRPr lang="da-DK" sz="2400" dirty="0"/>
          </a:p>
          <a:p>
            <a:r>
              <a:rPr lang="en-US" sz="2000" dirty="0" smtClean="0"/>
              <a:t> 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16489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24285"/>
            <a:ext cx="5832648" cy="1143000"/>
          </a:xfrm>
        </p:spPr>
        <p:txBody>
          <a:bodyPr>
            <a:normAutofit/>
          </a:bodyPr>
          <a:lstStyle/>
          <a:p>
            <a:r>
              <a:rPr lang="da-DK" sz="3600" dirty="0" smtClean="0"/>
              <a:t>Background</a:t>
            </a:r>
            <a:endParaRPr lang="da-DK" sz="3600" dirty="0"/>
          </a:p>
        </p:txBody>
      </p:sp>
      <p:sp>
        <p:nvSpPr>
          <p:cNvPr id="3" name="Tekstboks 2"/>
          <p:cNvSpPr txBox="1"/>
          <p:nvPr/>
        </p:nvSpPr>
        <p:spPr>
          <a:xfrm>
            <a:off x="1061581" y="1412776"/>
            <a:ext cx="3888432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sz="2200" dirty="0"/>
              <a:t>MS </a:t>
            </a:r>
            <a:r>
              <a:rPr lang="da-DK" sz="2200" dirty="0" err="1"/>
              <a:t>can</a:t>
            </a:r>
            <a:r>
              <a:rPr lang="da-DK" sz="2200" dirty="0"/>
              <a:t> </a:t>
            </a:r>
            <a:r>
              <a:rPr lang="da-DK" sz="2200" dirty="0" err="1" smtClean="0"/>
              <a:t>lead</a:t>
            </a:r>
            <a:r>
              <a:rPr lang="da-DK" sz="2200" dirty="0" smtClean="0"/>
              <a:t> </a:t>
            </a:r>
            <a:r>
              <a:rPr lang="da-DK" sz="2200" dirty="0"/>
              <a:t>to </a:t>
            </a:r>
            <a:r>
              <a:rPr lang="da-DK" sz="2200" dirty="0" err="1"/>
              <a:t>continuing</a:t>
            </a:r>
            <a:r>
              <a:rPr lang="da-DK" sz="2200" dirty="0"/>
              <a:t> </a:t>
            </a:r>
            <a:r>
              <a:rPr lang="da-DK" sz="2200" dirty="0" err="1" smtClean="0"/>
              <a:t>decline</a:t>
            </a:r>
            <a:r>
              <a:rPr lang="da-DK" sz="2200" dirty="0" smtClean="0"/>
              <a:t> in </a:t>
            </a:r>
            <a:r>
              <a:rPr lang="da-DK" sz="2200" dirty="0" err="1"/>
              <a:t>quality</a:t>
            </a:r>
            <a:r>
              <a:rPr lang="da-DK" sz="2200" dirty="0"/>
              <a:t> of </a:t>
            </a:r>
            <a:r>
              <a:rPr lang="da-DK" sz="2200" dirty="0" err="1" smtClean="0"/>
              <a:t>life</a:t>
            </a:r>
            <a:r>
              <a:rPr lang="da-DK" sz="2200" dirty="0" smtClean="0"/>
              <a:t> (</a:t>
            </a:r>
            <a:r>
              <a:rPr lang="da-DK" sz="2200" dirty="0" err="1" smtClean="0"/>
              <a:t>QoL</a:t>
            </a:r>
            <a:r>
              <a:rPr lang="da-DK" sz="2200" dirty="0" smtClean="0"/>
              <a:t>).</a:t>
            </a:r>
            <a:endParaRPr lang="da-DK" sz="2200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sz="2200" dirty="0"/>
              <a:t>Research suggests </a:t>
            </a:r>
            <a:r>
              <a:rPr lang="da-DK" sz="2200" dirty="0" err="1"/>
              <a:t>that</a:t>
            </a:r>
            <a:r>
              <a:rPr lang="da-DK" sz="2200" dirty="0"/>
              <a:t> </a:t>
            </a:r>
            <a:r>
              <a:rPr lang="da-DK" sz="2200" dirty="0" err="1"/>
              <a:t>inpatient</a:t>
            </a:r>
            <a:r>
              <a:rPr lang="da-DK" sz="2200" dirty="0"/>
              <a:t> </a:t>
            </a:r>
            <a:r>
              <a:rPr lang="da-DK" sz="2200" dirty="0" smtClean="0"/>
              <a:t>MDR </a:t>
            </a:r>
            <a:r>
              <a:rPr lang="da-DK" sz="2200" dirty="0" err="1" smtClean="0"/>
              <a:t>can</a:t>
            </a:r>
            <a:r>
              <a:rPr lang="da-DK" sz="2200" dirty="0" smtClean="0"/>
              <a:t> </a:t>
            </a:r>
            <a:r>
              <a:rPr lang="da-DK" sz="2200" dirty="0" err="1"/>
              <a:t>improve</a:t>
            </a:r>
            <a:r>
              <a:rPr lang="da-DK" sz="2200" dirty="0"/>
              <a:t> </a:t>
            </a:r>
            <a:r>
              <a:rPr lang="da-DK" sz="2200" dirty="0" err="1" smtClean="0"/>
              <a:t>QoL</a:t>
            </a:r>
            <a:r>
              <a:rPr lang="da-DK" sz="2200" dirty="0" smtClean="0"/>
              <a:t> </a:t>
            </a:r>
            <a:r>
              <a:rPr lang="da-DK" sz="2200" dirty="0"/>
              <a:t>in MS patients</a:t>
            </a:r>
            <a:r>
              <a:rPr lang="da-DK" sz="2200" dirty="0" smtClean="0"/>
              <a:t>.</a:t>
            </a:r>
            <a:endParaRPr lang="da-DK" sz="2200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sz="2200" b="1" dirty="0" err="1"/>
              <a:t>E</a:t>
            </a:r>
            <a:r>
              <a:rPr lang="da-DK" sz="2200" b="1" dirty="0" err="1" smtClean="0"/>
              <a:t>vidence</a:t>
            </a:r>
            <a:r>
              <a:rPr lang="da-DK" sz="2200" b="1" dirty="0" smtClean="0"/>
              <a:t> </a:t>
            </a:r>
            <a:r>
              <a:rPr lang="da-DK" sz="2200" b="1" dirty="0"/>
              <a:t>of the </a:t>
            </a:r>
            <a:r>
              <a:rPr lang="da-DK" sz="2200" b="1" dirty="0" err="1"/>
              <a:t>effectiveness</a:t>
            </a:r>
            <a:r>
              <a:rPr lang="da-DK" sz="2200" b="1" dirty="0"/>
              <a:t> on a long-term basis </a:t>
            </a:r>
            <a:r>
              <a:rPr lang="da-DK" sz="2200" b="1" dirty="0" smtClean="0"/>
              <a:t>is </a:t>
            </a:r>
            <a:r>
              <a:rPr lang="da-DK" sz="2200" b="1" dirty="0" err="1"/>
              <a:t>limited</a:t>
            </a:r>
            <a:r>
              <a:rPr lang="da-DK" sz="2200" b="1" dirty="0" smtClean="0"/>
              <a:t>.</a:t>
            </a:r>
            <a:endParaRPr lang="da-DK" sz="2200" b="1" dirty="0"/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Previous studies generally suffered from lack of statistical power, including our own </a:t>
            </a:r>
            <a:r>
              <a:rPr lang="en-US" sz="2200" dirty="0" smtClean="0"/>
              <a:t>study.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322864"/>
            <a:ext cx="3744416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 fontScale="90000"/>
          </a:bodyPr>
          <a:lstStyle/>
          <a:p>
            <a:r>
              <a:rPr lang="da-DK" sz="4000" dirty="0" smtClean="0"/>
              <a:t>Trial </a:t>
            </a:r>
            <a:r>
              <a:rPr lang="da-DK" sz="4000" dirty="0"/>
              <a:t>Design</a:t>
            </a:r>
            <a:r>
              <a:rPr lang="da-DK" sz="3600" dirty="0"/>
              <a:t/>
            </a:r>
            <a:br>
              <a:rPr lang="da-DK" sz="3600" dirty="0"/>
            </a:br>
            <a:r>
              <a:rPr lang="da-DK" sz="2200" dirty="0"/>
              <a:t>Intro to The Danish MS-Hospitals Rehabilitation </a:t>
            </a:r>
            <a:r>
              <a:rPr lang="da-DK" sz="2200" dirty="0" err="1"/>
              <a:t>Study</a:t>
            </a:r>
            <a:endParaRPr lang="da-DK" sz="2200" dirty="0"/>
          </a:p>
        </p:txBody>
      </p:sp>
      <p:grpSp>
        <p:nvGrpSpPr>
          <p:cNvPr id="4" name="Group 34"/>
          <p:cNvGrpSpPr/>
          <p:nvPr/>
        </p:nvGrpSpPr>
        <p:grpSpPr>
          <a:xfrm>
            <a:off x="1553867" y="2432443"/>
            <a:ext cx="7137979" cy="3749225"/>
            <a:chOff x="1564887" y="2130610"/>
            <a:chExt cx="4768878" cy="2739246"/>
          </a:xfrm>
        </p:grpSpPr>
        <p:sp>
          <p:nvSpPr>
            <p:cNvPr id="5" name="Rectangle 112"/>
            <p:cNvSpPr/>
            <p:nvPr/>
          </p:nvSpPr>
          <p:spPr>
            <a:xfrm>
              <a:off x="4187929" y="2845208"/>
              <a:ext cx="344124" cy="14530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1915298" y="2649665"/>
              <a:ext cx="210124" cy="269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/>
                <a:t>B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915298" y="3279345"/>
              <a:ext cx="226188" cy="269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/>
                <a:t>A</a:t>
              </a:r>
            </a:p>
          </p:txBody>
        </p:sp>
        <p:cxnSp>
          <p:nvCxnSpPr>
            <p:cNvPr id="8" name="Straight Arrow Connector 11"/>
            <p:cNvCxnSpPr/>
            <p:nvPr/>
          </p:nvCxnSpPr>
          <p:spPr>
            <a:xfrm>
              <a:off x="2228745" y="2832347"/>
              <a:ext cx="3937277" cy="1984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12"/>
            <p:cNvCxnSpPr/>
            <p:nvPr/>
          </p:nvCxnSpPr>
          <p:spPr>
            <a:xfrm>
              <a:off x="2233014" y="3464011"/>
              <a:ext cx="393300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20"/>
            <p:cNvCxnSpPr/>
            <p:nvPr/>
          </p:nvCxnSpPr>
          <p:spPr>
            <a:xfrm>
              <a:off x="4188940" y="2805671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21"/>
            <p:cNvCxnSpPr/>
            <p:nvPr/>
          </p:nvCxnSpPr>
          <p:spPr>
            <a:xfrm>
              <a:off x="4193056" y="3432525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22"/>
            <p:cNvSpPr txBox="1"/>
            <p:nvPr/>
          </p:nvSpPr>
          <p:spPr>
            <a:xfrm>
              <a:off x="2586913" y="2811319"/>
              <a:ext cx="1036909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 err="1" smtClean="0"/>
                <a:t>Wait</a:t>
              </a:r>
              <a:r>
                <a:rPr lang="da-DK" sz="1100" dirty="0" smtClean="0"/>
                <a:t>-list </a:t>
              </a:r>
              <a:r>
                <a:rPr lang="da-DK" sz="1100" dirty="0" err="1" smtClean="0"/>
                <a:t>control</a:t>
              </a:r>
              <a:r>
                <a:rPr lang="da-DK" sz="1100" dirty="0" smtClean="0"/>
                <a:t> </a:t>
              </a:r>
              <a:r>
                <a:rPr lang="da-DK" sz="1100" dirty="0" err="1" smtClean="0"/>
                <a:t>period</a:t>
              </a:r>
              <a:endParaRPr lang="da-DK" sz="1100" dirty="0"/>
            </a:p>
          </p:txBody>
        </p:sp>
        <p:cxnSp>
          <p:nvCxnSpPr>
            <p:cNvPr id="13" name="Straight Arrow Connector 28"/>
            <p:cNvCxnSpPr/>
            <p:nvPr/>
          </p:nvCxnSpPr>
          <p:spPr>
            <a:xfrm>
              <a:off x="2245679" y="3957706"/>
              <a:ext cx="3916120" cy="160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29"/>
            <p:cNvSpPr txBox="1"/>
            <p:nvPr/>
          </p:nvSpPr>
          <p:spPr>
            <a:xfrm>
              <a:off x="3797786" y="4230555"/>
              <a:ext cx="790540" cy="292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000" dirty="0" smtClean="0"/>
                <a:t>Time line</a:t>
              </a:r>
              <a:r>
                <a:rPr lang="da-DK" sz="800" dirty="0" smtClean="0"/>
                <a:t> </a:t>
              </a:r>
              <a:endParaRPr lang="da-DK" sz="800" dirty="0"/>
            </a:p>
          </p:txBody>
        </p:sp>
        <p:sp>
          <p:nvSpPr>
            <p:cNvPr id="15" name="TextBox 39"/>
            <p:cNvSpPr txBox="1"/>
            <p:nvPr/>
          </p:nvSpPr>
          <p:spPr>
            <a:xfrm>
              <a:off x="2154005" y="4004326"/>
              <a:ext cx="183349" cy="2248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dirty="0" smtClean="0"/>
                <a:t>0</a:t>
              </a:r>
              <a:endParaRPr lang="da-DK" sz="1400" dirty="0"/>
            </a:p>
          </p:txBody>
        </p:sp>
        <p:sp>
          <p:nvSpPr>
            <p:cNvPr id="16" name="TextBox 40"/>
            <p:cNvSpPr txBox="1"/>
            <p:nvPr/>
          </p:nvSpPr>
          <p:spPr>
            <a:xfrm>
              <a:off x="4123853" y="3996701"/>
              <a:ext cx="183349" cy="2248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dirty="0"/>
                <a:t>6</a:t>
              </a:r>
            </a:p>
          </p:txBody>
        </p:sp>
        <p:sp>
          <p:nvSpPr>
            <p:cNvPr id="18" name="TextBox 46"/>
            <p:cNvSpPr txBox="1"/>
            <p:nvPr/>
          </p:nvSpPr>
          <p:spPr>
            <a:xfrm rot="16200000">
              <a:off x="1094097" y="2970907"/>
              <a:ext cx="1208893" cy="2673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2000" dirty="0" smtClean="0"/>
                <a:t>Patient Group</a:t>
              </a:r>
              <a:endParaRPr lang="da-DK" sz="2000" dirty="0"/>
            </a:p>
          </p:txBody>
        </p:sp>
        <p:sp>
          <p:nvSpPr>
            <p:cNvPr id="19" name="TextBox 47"/>
            <p:cNvSpPr txBox="1"/>
            <p:nvPr/>
          </p:nvSpPr>
          <p:spPr>
            <a:xfrm>
              <a:off x="2679561" y="3922778"/>
              <a:ext cx="818432" cy="2248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dirty="0" smtClean="0"/>
                <a:t>Time </a:t>
              </a:r>
              <a:r>
                <a:rPr lang="da-DK" sz="1400" dirty="0" err="1" smtClean="0"/>
                <a:t>period</a:t>
              </a:r>
              <a:r>
                <a:rPr lang="da-DK" sz="1400" dirty="0" smtClean="0"/>
                <a:t> 1</a:t>
              </a:r>
              <a:endParaRPr lang="da-DK" sz="1400" dirty="0"/>
            </a:p>
          </p:txBody>
        </p:sp>
        <p:sp>
          <p:nvSpPr>
            <p:cNvPr id="20" name="TextBox 48"/>
            <p:cNvSpPr txBox="1"/>
            <p:nvPr/>
          </p:nvSpPr>
          <p:spPr>
            <a:xfrm>
              <a:off x="4693075" y="3918090"/>
              <a:ext cx="818432" cy="2248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dirty="0" smtClean="0"/>
                <a:t>Time </a:t>
              </a:r>
              <a:r>
                <a:rPr lang="da-DK" sz="1400" dirty="0" err="1" smtClean="0"/>
                <a:t>period</a:t>
              </a:r>
              <a:r>
                <a:rPr lang="da-DK" sz="1400" dirty="0" smtClean="0"/>
                <a:t> 2</a:t>
              </a:r>
              <a:endParaRPr lang="da-DK" sz="1400" dirty="0"/>
            </a:p>
          </p:txBody>
        </p:sp>
        <p:cxnSp>
          <p:nvCxnSpPr>
            <p:cNvPr id="22" name="Straight Connector 57"/>
            <p:cNvCxnSpPr/>
            <p:nvPr/>
          </p:nvCxnSpPr>
          <p:spPr>
            <a:xfrm>
              <a:off x="3208918" y="3927190"/>
              <a:ext cx="0" cy="669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76"/>
            <p:cNvCxnSpPr/>
            <p:nvPr/>
          </p:nvCxnSpPr>
          <p:spPr>
            <a:xfrm>
              <a:off x="5175422" y="3929332"/>
              <a:ext cx="0" cy="648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>
              <a:off x="2229988" y="2798244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08"/>
            <p:cNvCxnSpPr/>
            <p:nvPr/>
          </p:nvCxnSpPr>
          <p:spPr>
            <a:xfrm>
              <a:off x="2228745" y="3433330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09"/>
            <p:cNvCxnSpPr/>
            <p:nvPr/>
          </p:nvCxnSpPr>
          <p:spPr>
            <a:xfrm>
              <a:off x="6161799" y="3433151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10"/>
            <p:cNvCxnSpPr/>
            <p:nvPr/>
          </p:nvCxnSpPr>
          <p:spPr>
            <a:xfrm>
              <a:off x="6161799" y="2795840"/>
              <a:ext cx="0" cy="184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54"/>
            <p:cNvCxnSpPr/>
            <p:nvPr/>
          </p:nvCxnSpPr>
          <p:spPr>
            <a:xfrm>
              <a:off x="4187647" y="2429414"/>
              <a:ext cx="0" cy="184666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55"/>
            <p:cNvCxnSpPr/>
            <p:nvPr/>
          </p:nvCxnSpPr>
          <p:spPr>
            <a:xfrm>
              <a:off x="4532789" y="2647681"/>
              <a:ext cx="0" cy="184666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87"/>
            <p:cNvCxnSpPr/>
            <p:nvPr/>
          </p:nvCxnSpPr>
          <p:spPr>
            <a:xfrm>
              <a:off x="2220702" y="2438939"/>
              <a:ext cx="0" cy="184666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88"/>
            <p:cNvCxnSpPr/>
            <p:nvPr/>
          </p:nvCxnSpPr>
          <p:spPr>
            <a:xfrm>
              <a:off x="2598341" y="3272818"/>
              <a:ext cx="0" cy="184666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"/>
            <p:cNvSpPr txBox="1"/>
            <p:nvPr/>
          </p:nvSpPr>
          <p:spPr>
            <a:xfrm>
              <a:off x="3771017" y="2130973"/>
              <a:ext cx="860199" cy="269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End of RCT</a:t>
              </a:r>
              <a:endParaRPr lang="da-DK" dirty="0"/>
            </a:p>
          </p:txBody>
        </p:sp>
        <p:sp>
          <p:nvSpPr>
            <p:cNvPr id="33" name="TextBox 52"/>
            <p:cNvSpPr txBox="1"/>
            <p:nvPr/>
          </p:nvSpPr>
          <p:spPr>
            <a:xfrm>
              <a:off x="4273589" y="2474235"/>
              <a:ext cx="503568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 smtClean="0"/>
                <a:t>Discharge</a:t>
              </a:r>
              <a:endParaRPr lang="da-DK" sz="1100" dirty="0"/>
            </a:p>
          </p:txBody>
        </p:sp>
        <p:sp>
          <p:nvSpPr>
            <p:cNvPr id="34" name="TextBox 60"/>
            <p:cNvSpPr txBox="1"/>
            <p:nvPr/>
          </p:nvSpPr>
          <p:spPr>
            <a:xfrm>
              <a:off x="2358209" y="3090004"/>
              <a:ext cx="503568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 smtClean="0"/>
                <a:t>Discharge</a:t>
              </a:r>
              <a:endParaRPr lang="da-DK" sz="1100" dirty="0"/>
            </a:p>
          </p:txBody>
        </p:sp>
        <p:sp>
          <p:nvSpPr>
            <p:cNvPr id="35" name="TextBox 62"/>
            <p:cNvSpPr txBox="1"/>
            <p:nvPr/>
          </p:nvSpPr>
          <p:spPr>
            <a:xfrm>
              <a:off x="1780303" y="2130610"/>
              <a:ext cx="930754" cy="269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Start of RCT</a:t>
              </a:r>
              <a:endParaRPr lang="da-DK" dirty="0"/>
            </a:p>
          </p:txBody>
        </p:sp>
        <p:sp>
          <p:nvSpPr>
            <p:cNvPr id="36" name="TextBox 63"/>
            <p:cNvSpPr txBox="1"/>
            <p:nvPr/>
          </p:nvSpPr>
          <p:spPr>
            <a:xfrm>
              <a:off x="3965319" y="3247458"/>
              <a:ext cx="384691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/>
                <a:t>6-MFU</a:t>
              </a:r>
            </a:p>
          </p:txBody>
        </p:sp>
        <p:sp>
          <p:nvSpPr>
            <p:cNvPr id="37" name="TextBox 64"/>
            <p:cNvSpPr txBox="1"/>
            <p:nvPr/>
          </p:nvSpPr>
          <p:spPr>
            <a:xfrm>
              <a:off x="4123853" y="2811319"/>
              <a:ext cx="485361" cy="179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000" dirty="0" smtClean="0"/>
                <a:t>Admission</a:t>
              </a:r>
              <a:endParaRPr lang="da-DK" sz="1000" dirty="0"/>
            </a:p>
          </p:txBody>
        </p:sp>
        <p:sp>
          <p:nvSpPr>
            <p:cNvPr id="38" name="TextBox 65"/>
            <p:cNvSpPr txBox="1"/>
            <p:nvPr/>
          </p:nvSpPr>
          <p:spPr>
            <a:xfrm>
              <a:off x="5901952" y="3254862"/>
              <a:ext cx="431813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/>
                <a:t>12-MFU</a:t>
              </a:r>
            </a:p>
          </p:txBody>
        </p:sp>
        <p:sp>
          <p:nvSpPr>
            <p:cNvPr id="39" name="TextBox 66"/>
            <p:cNvSpPr txBox="1"/>
            <p:nvPr/>
          </p:nvSpPr>
          <p:spPr>
            <a:xfrm>
              <a:off x="5927601" y="2613755"/>
              <a:ext cx="384691" cy="191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100" dirty="0"/>
                <a:t>6-MFU</a:t>
              </a:r>
            </a:p>
          </p:txBody>
        </p:sp>
        <p:sp>
          <p:nvSpPr>
            <p:cNvPr id="40" name="TextBox 67"/>
            <p:cNvSpPr txBox="1"/>
            <p:nvPr/>
          </p:nvSpPr>
          <p:spPr>
            <a:xfrm>
              <a:off x="2136498" y="4622503"/>
              <a:ext cx="4101157" cy="247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600" dirty="0" smtClean="0"/>
                <a:t>A1, A2, B1, B2: Patient group-time periods,  MFU</a:t>
              </a:r>
              <a:r>
                <a:rPr lang="da-DK" sz="1600" dirty="0"/>
                <a:t>: </a:t>
              </a:r>
              <a:r>
                <a:rPr lang="da-DK" sz="1600" dirty="0" err="1" smtClean="0"/>
                <a:t>Month</a:t>
              </a:r>
              <a:r>
                <a:rPr lang="da-DK" sz="1600" dirty="0" smtClean="0"/>
                <a:t> </a:t>
              </a:r>
              <a:r>
                <a:rPr lang="da-DK" sz="1600" dirty="0" err="1" smtClean="0"/>
                <a:t>Follow-Up</a:t>
              </a:r>
              <a:r>
                <a:rPr lang="da-DK" sz="1600" dirty="0" smtClean="0">
                  <a:sym typeface="+mn-ea"/>
                </a:rPr>
                <a:t>.</a:t>
              </a:r>
              <a:endParaRPr lang="da-DK" sz="1600" dirty="0"/>
            </a:p>
          </p:txBody>
        </p:sp>
        <p:cxnSp>
          <p:nvCxnSpPr>
            <p:cNvPr id="41" name="Straight Connector 70"/>
            <p:cNvCxnSpPr/>
            <p:nvPr/>
          </p:nvCxnSpPr>
          <p:spPr>
            <a:xfrm>
              <a:off x="4198019" y="3924209"/>
              <a:ext cx="0" cy="669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71"/>
            <p:cNvCxnSpPr/>
            <p:nvPr/>
          </p:nvCxnSpPr>
          <p:spPr>
            <a:xfrm>
              <a:off x="2237735" y="3924207"/>
              <a:ext cx="0" cy="669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75"/>
            <p:cNvSpPr/>
            <p:nvPr/>
          </p:nvSpPr>
          <p:spPr>
            <a:xfrm>
              <a:off x="2243117" y="3481221"/>
              <a:ext cx="344124" cy="14350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44" name="TextBox 59"/>
            <p:cNvSpPr txBox="1"/>
            <p:nvPr/>
          </p:nvSpPr>
          <p:spPr>
            <a:xfrm>
              <a:off x="2166746" y="3447513"/>
              <a:ext cx="485361" cy="179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000" dirty="0" smtClean="0"/>
                <a:t>Admission</a:t>
              </a:r>
              <a:endParaRPr lang="da-DK" sz="1000" dirty="0"/>
            </a:p>
          </p:txBody>
        </p:sp>
      </p:grpSp>
      <p:sp>
        <p:nvSpPr>
          <p:cNvPr id="45" name="TextBox 41"/>
          <p:cNvSpPr txBox="1"/>
          <p:nvPr/>
        </p:nvSpPr>
        <p:spPr>
          <a:xfrm>
            <a:off x="8105579" y="4678270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dirty="0"/>
              <a:t>12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1216156" y="141277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study was a pragmatic semi cross-over randomized controlled clinical trial with MS patients, aged 18-65, and Expanded Disability Status Scale score ≤7.5.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075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0"/>
            <a:ext cx="5832648" cy="1143000"/>
          </a:xfrm>
        </p:spPr>
        <p:txBody>
          <a:bodyPr>
            <a:normAutofit/>
          </a:bodyPr>
          <a:lstStyle/>
          <a:p>
            <a:r>
              <a:rPr lang="da-DK" sz="3600" dirty="0" smtClean="0"/>
              <a:t>First </a:t>
            </a:r>
            <a:r>
              <a:rPr lang="da-DK" sz="3600" dirty="0" err="1"/>
              <a:t>P</a:t>
            </a:r>
            <a:r>
              <a:rPr lang="da-DK" sz="3600" dirty="0" err="1" smtClean="0"/>
              <a:t>ublished</a:t>
            </a:r>
            <a:r>
              <a:rPr lang="da-DK" sz="3600" dirty="0" smtClean="0"/>
              <a:t> </a:t>
            </a:r>
            <a:r>
              <a:rPr lang="da-DK" sz="3600" dirty="0" err="1" smtClean="0"/>
              <a:t>Results</a:t>
            </a:r>
            <a:r>
              <a:rPr lang="da-DK" sz="3600" dirty="0" smtClean="0"/>
              <a:t/>
            </a:r>
            <a:br>
              <a:rPr lang="da-DK" sz="3600" dirty="0" smtClean="0"/>
            </a:br>
            <a:r>
              <a:rPr lang="da-DK" sz="2000" dirty="0" smtClean="0"/>
              <a:t>Intro to The </a:t>
            </a:r>
            <a:r>
              <a:rPr lang="da-DK" sz="2000" dirty="0"/>
              <a:t>Danish MS-Hospitals Rehabilitation </a:t>
            </a:r>
            <a:r>
              <a:rPr lang="da-DK" sz="2000" dirty="0" err="1" smtClean="0"/>
              <a:t>Study</a:t>
            </a:r>
            <a:endParaRPr lang="da-DK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9969"/>
            <a:ext cx="4358694" cy="5471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5402302" y="1391388"/>
            <a:ext cx="36341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err="1" smtClean="0"/>
              <a:t>Results</a:t>
            </a:r>
            <a:r>
              <a:rPr lang="da-DK" b="1" dirty="0" smtClean="0"/>
              <a:t> from 6 </a:t>
            </a:r>
            <a:r>
              <a:rPr lang="da-DK" b="1" dirty="0" err="1" smtClean="0"/>
              <a:t>months</a:t>
            </a:r>
            <a:r>
              <a:rPr lang="da-DK" b="1" dirty="0" smtClean="0"/>
              <a:t> </a:t>
            </a:r>
            <a:r>
              <a:rPr lang="da-DK" b="1" dirty="0" err="1" smtClean="0"/>
              <a:t>follow-up</a:t>
            </a:r>
            <a:endParaRPr lang="da-DK" b="1" dirty="0" smtClean="0"/>
          </a:p>
          <a:p>
            <a:endParaRPr lang="da-DK" dirty="0" smtClean="0"/>
          </a:p>
          <a:p>
            <a:r>
              <a:rPr lang="en-US" i="1" dirty="0" smtClean="0"/>
              <a:t>Multiple </a:t>
            </a:r>
            <a:r>
              <a:rPr lang="en-US" i="1" dirty="0"/>
              <a:t>Sclerosis Journal</a:t>
            </a:r>
            <a:r>
              <a:rPr lang="en-US" dirty="0"/>
              <a:t> </a:t>
            </a:r>
            <a:r>
              <a:rPr lang="en-US" dirty="0" smtClean="0"/>
              <a:t>2018:  Vol </a:t>
            </a:r>
            <a:r>
              <a:rPr lang="en-US" dirty="0"/>
              <a:t>24, Issue 3, pp. 340 </a:t>
            </a:r>
            <a:r>
              <a:rPr lang="en-US" dirty="0" smtClean="0"/>
              <a:t>– 349.</a:t>
            </a:r>
          </a:p>
          <a:p>
            <a:r>
              <a:rPr lang="en-US" b="1" dirty="0" smtClean="0"/>
              <a:t>First </a:t>
            </a:r>
            <a:r>
              <a:rPr lang="en-US" b="1" dirty="0"/>
              <a:t>Published O</a:t>
            </a:r>
            <a:r>
              <a:rPr lang="en-US" b="1" dirty="0" smtClean="0"/>
              <a:t>nline </a:t>
            </a:r>
            <a:r>
              <a:rPr lang="en-US" dirty="0" smtClean="0"/>
              <a:t>October </a:t>
            </a:r>
            <a:r>
              <a:rPr lang="en-US" dirty="0"/>
              <a:t>6, </a:t>
            </a:r>
            <a:r>
              <a:rPr lang="en-US" dirty="0" smtClean="0"/>
              <a:t>2017.</a:t>
            </a:r>
          </a:p>
          <a:p>
            <a:endParaRPr lang="en-US" dirty="0"/>
          </a:p>
          <a:p>
            <a:r>
              <a:rPr lang="en-GB" i="1" dirty="0"/>
              <a:t>In </a:t>
            </a:r>
            <a:r>
              <a:rPr lang="en-GB" i="1" dirty="0" smtClean="0"/>
              <a:t>conclusion</a:t>
            </a:r>
            <a:r>
              <a:rPr lang="en-GB" dirty="0"/>
              <a:t> </a:t>
            </a:r>
            <a:r>
              <a:rPr lang="en-GB" dirty="0" smtClean="0"/>
              <a:t>the </a:t>
            </a:r>
            <a:r>
              <a:rPr lang="en-GB" dirty="0"/>
              <a:t>study results indicated the </a:t>
            </a:r>
            <a:r>
              <a:rPr lang="en-GB" dirty="0" smtClean="0"/>
              <a:t>longer-term </a:t>
            </a:r>
            <a:r>
              <a:rPr lang="en-GB" dirty="0"/>
              <a:t>effectiveness of inpatient MDR on </a:t>
            </a:r>
            <a:r>
              <a:rPr lang="en-GB" dirty="0" err="1"/>
              <a:t>HRQoL</a:t>
            </a:r>
            <a:r>
              <a:rPr lang="en-GB" dirty="0"/>
              <a:t> in MS patients. Future studies are needed to confirm and strengthen our </a:t>
            </a:r>
            <a:r>
              <a:rPr lang="en-GB" dirty="0" smtClean="0"/>
              <a:t>results.........</a:t>
            </a:r>
            <a:endParaRPr lang="en-US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66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43608" y="0"/>
            <a:ext cx="5832648" cy="1143000"/>
          </a:xfrm>
          <a:prstGeom prst="rect">
            <a:avLst/>
          </a:prstGeom>
        </p:spPr>
        <p:txBody>
          <a:bodyPr numCol="1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046877" y="0"/>
            <a:ext cx="5829381" cy="1143000"/>
          </a:xfrm>
        </p:spPr>
        <p:txBody>
          <a:bodyPr>
            <a:noAutofit/>
          </a:bodyPr>
          <a:lstStyle/>
          <a:p>
            <a:r>
              <a:rPr lang="da-DK" sz="3600" dirty="0" smtClean="0"/>
              <a:t>The MDR </a:t>
            </a:r>
            <a:r>
              <a:rPr lang="da-DK" sz="3600" dirty="0"/>
              <a:t>Programme</a:t>
            </a:r>
            <a:br>
              <a:rPr lang="da-DK" sz="3600" dirty="0"/>
            </a:br>
            <a:r>
              <a:rPr lang="da-DK" sz="2000" dirty="0"/>
              <a:t>Intro to The Danish MS-Hospitals Rehabilitation </a:t>
            </a:r>
            <a:r>
              <a:rPr lang="da-DK" sz="2000" dirty="0" err="1"/>
              <a:t>Study</a:t>
            </a:r>
            <a:endParaRPr lang="da-DK" sz="2000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1043608" y="1340768"/>
            <a:ext cx="8064896" cy="547260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1800" dirty="0" smtClean="0"/>
              <a:t>4 </a:t>
            </a:r>
            <a:r>
              <a:rPr lang="en-US" sz="1800" dirty="0"/>
              <a:t>weeks of continuous hospitalization with 20 days of scheduled rehabilitation</a:t>
            </a:r>
            <a:r>
              <a:rPr lang="en-US" sz="1800" dirty="0" smtClean="0"/>
              <a:t>.</a:t>
            </a:r>
            <a:endParaRPr lang="en-US" sz="1800" dirty="0"/>
          </a:p>
          <a:p>
            <a:pPr>
              <a:spcAft>
                <a:spcPts val="1200"/>
              </a:spcAft>
            </a:pPr>
            <a:r>
              <a:rPr lang="en-GB" sz="1800" dirty="0" smtClean="0"/>
              <a:t>The MDR programme was provided by many different MS professionals.</a:t>
            </a:r>
            <a:endParaRPr lang="en-GB" sz="1800" dirty="0"/>
          </a:p>
          <a:p>
            <a:pPr>
              <a:spcAft>
                <a:spcPts val="1200"/>
              </a:spcAft>
            </a:pPr>
            <a:r>
              <a:rPr lang="en-GB" sz="1800" dirty="0"/>
              <a:t>A case manager and a team of MS specialists were assigned to every patient based upon personal needs and goals</a:t>
            </a:r>
            <a:r>
              <a:rPr lang="en-GB" sz="1800" dirty="0" smtClean="0"/>
              <a:t>. </a:t>
            </a:r>
            <a:endParaRPr lang="da-DK" sz="1800" dirty="0" smtClean="0"/>
          </a:p>
          <a:p>
            <a:pPr>
              <a:spcAft>
                <a:spcPts val="1200"/>
              </a:spcAft>
            </a:pPr>
            <a:r>
              <a:rPr lang="en-GB" sz="1800" b="1" dirty="0"/>
              <a:t>The MDR programme was individualized, holistic and balanced, with input from the different disciplines depending on the patient’s main focus </a:t>
            </a:r>
            <a:r>
              <a:rPr lang="en-GB" sz="1800" b="1" dirty="0" smtClean="0"/>
              <a:t>area.</a:t>
            </a:r>
            <a:endParaRPr lang="en-GB" sz="1800" dirty="0" smtClean="0"/>
          </a:p>
          <a:p>
            <a:pPr>
              <a:spcAft>
                <a:spcPts val="1200"/>
              </a:spcAft>
            </a:pPr>
            <a:r>
              <a:rPr lang="en-GB" sz="1800" dirty="0"/>
              <a:t>The MDR programme consisted of a mean of approximately 3.5 hours of therapy per day (range 1.9-6.9), including consultation with the neurologist, individual and group-based physiotherapy and occupational therapy, sessions with neuropsychologists and psychologists, lessons on different topics either group-based or individual discussions. </a:t>
            </a:r>
            <a:endParaRPr lang="da-DK" sz="1800" dirty="0" smtClean="0"/>
          </a:p>
          <a:p>
            <a:pPr>
              <a:spcAft>
                <a:spcPts val="1200"/>
              </a:spcAft>
            </a:pPr>
            <a:r>
              <a:rPr lang="en-GB" sz="1800" b="1" dirty="0"/>
              <a:t>No continuation or repetition of the MDR programme was available after discharge</a:t>
            </a:r>
            <a:r>
              <a:rPr lang="en-GB" sz="1800" b="1" dirty="0" smtClean="0"/>
              <a:t>.</a:t>
            </a:r>
            <a:endParaRPr lang="da-DK" sz="1800" b="1" dirty="0"/>
          </a:p>
        </p:txBody>
      </p:sp>
    </p:spTree>
    <p:extLst>
      <p:ext uri="{BB962C8B-B14F-4D97-AF65-F5344CB8AC3E}">
        <p14:creationId xmlns:p14="http://schemas.microsoft.com/office/powerpoint/2010/main" val="15772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4" val="RXP"/>
  <p:tag name="VARPPTCOMPATIBLERD03" val="RXP"/>
  <p:tag name="VARPPTTYPE" val="RXP"/>
  <p:tag name="VARPPTSLIDEFORMAT" val="RXP"/>
  <p:tag name="VARSAVEMESSAGETIMESTAMP" val="RXP01-09-2016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Effects on health related quality of life from multidisciplinary rehabilitation in multiple sclerosis:&amp;#x0D;&amp;#x0A;a randomized&quot;/&gt;&lt;property id=&quot;20307&quot; value=&quot;256&quot;/&gt;&lt;/object&gt;&lt;object type=&quot;3&quot; unique_id=&quot;10005&quot;&gt;&lt;property id=&quot;20148&quot; value=&quot;5&quot;/&gt;&lt;property id=&quot;20300&quot; value=&quot;Slide 2 - &amp;quot;Disclosure of conflicts of interest&amp;quot;&quot;/&gt;&lt;property id=&quot;20307&quot; value=&quot;274&quot;/&gt;&lt;/object&gt;&lt;object type=&quot;3&quot; unique_id=&quot;10006&quot;&gt;&lt;property id=&quot;20148&quot; value=&quot;5&quot;/&gt;&lt;property id=&quot;20300&quot; value=&quot;Slide 3 - &amp;quot;   Founder&amp;quot;&quot;/&gt;&lt;property id=&quot;20307&quot; value=&quot;257&quot;/&gt;&lt;/object&gt;&lt;object type=&quot;3&quot; unique_id=&quot;10007&quot;&gt;&lt;property id=&quot;20148&quot; value=&quot;5&quot;/&gt;&lt;property id=&quot;20300&quot; value=&quot;Slide 4 - &amp;quot;Rehabilitation is a health strategy1&amp;quot;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 - &amp;quot;Baseline demographics and characteristics&amp;quot;&quot;/&gt;&lt;property id=&quot;20307&quot; value=&quot;264&quot;/&gt;&lt;/object&gt;&lt;object type=&quot;3&quot; unique_id=&quot;10014&quot;&gt;&lt;property id=&quot;20148&quot; value=&quot;5&quot;/&gt;&lt;property id=&quot;20300&quot; value=&quot;Slide 11 - &amp;quot;Drop-out analysis&amp;quot;&quot;/&gt;&lt;property id=&quot;20307&quot; value=&quot;265&quot;/&gt;&lt;/object&gt;&lt;object type=&quot;3&quot; unique_id=&quot;10015&quot;&gt;&lt;property id=&quot;20148&quot; value=&quot;5&quot;/&gt;&lt;property id=&quot;20300&quot; value=&quot;Slide 12 - &amp;quot;Time usage and frequency of different activities in the MDR program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Main analysis - change scores from baseline to 6 months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Median scores for all outcomes at different time points&amp;quot;&quot;/&gt;&lt;property id=&quot;20307&quot; value=&quot;268&quot;/&gt;&lt;/object&gt;&lt;object type=&quot;3&quot; unique_id=&quot;10018&quot;&gt;&lt;property id=&quot;20148&quot; value=&quot;5&quot;/&gt;&lt;property id=&quot;20300&quot; value=&quot;Slide 15 - &amp;quot;Categorical changes in outcomes from baseline to 6 months&amp;quot;&quot;/&gt;&lt;property id=&quot;20307&quot; value=&quot;269&quot;/&gt;&lt;/object&gt;&lt;object type=&quot;3&quot; unique_id=&quot;10019&quot;&gt;&lt;property id=&quot;20148&quot; value=&quot;5&quot;/&gt;&lt;property id=&quot;20300&quot; value=&quot;Slide 16 - &amp;quot;Main findings&amp;quot;&quot;/&gt;&lt;property id=&quot;20307&quot; value=&quot;270&quot;/&gt;&lt;/object&gt;&lt;object type=&quot;3&quot; unique_id=&quot;10020&quot;&gt;&lt;property id=&quot;20148&quot; value=&quot;5&quot;/&gt;&lt;property id=&quot;20300&quot; value=&quot;Slide 17&quot;/&gt;&lt;property id=&quot;20307&quot; value=&quot;271&quot;/&gt;&lt;/object&gt;&lt;object type=&quot;3&quot; unique_id=&quot;10021&quot;&gt;&lt;property id=&quot;20148&quot; value=&quot;5&quot;/&gt;&lt;property id=&quot;20300&quot; value=&quot;Slide 18&quot;/&gt;&lt;property id=&quot;20307&quot; value=&quot;272&quot;/&gt;&lt;/object&gt;&lt;object type=&quot;3&quot; unique_id=&quot;10022&quot;&gt;&lt;property id=&quot;20148&quot; value=&quot;5&quot;/&gt;&lt;property id=&quot;20300&quot; value=&quot;Slide 19 - &amp;quot;Thank You&amp;quot;&quot;/&gt;&lt;property id=&quot;20307&quot; value=&quot;27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mbusfletværk">
  <a:themeElements>
    <a:clrScheme name="Bambusfletværk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Bambusfletværk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mbusfletvær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2188</Words>
  <Application>Microsoft Office PowerPoint</Application>
  <PresentationFormat>Skærmshow (4:3)</PresentationFormat>
  <Paragraphs>587</Paragraphs>
  <Slides>22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22</vt:i4>
      </vt:variant>
    </vt:vector>
  </HeadingPairs>
  <TitlesOfParts>
    <vt:vector size="23" baseType="lpstr">
      <vt:lpstr>Bambusfletværk</vt:lpstr>
      <vt:lpstr>Inpatient Multidisciplinary Rehabilitation: Long-Term Effectiveness on Health-Related Quality of Life in MS Patients -  The Danish MS Hospitals Rehabilitation Study</vt:lpstr>
      <vt:lpstr>Disclosure of Conflicts of Interests</vt:lpstr>
      <vt:lpstr>Learning Objective - in rehabilitation research</vt:lpstr>
      <vt:lpstr>Table of Contents</vt:lpstr>
      <vt:lpstr>The Objectives</vt:lpstr>
      <vt:lpstr>Background</vt:lpstr>
      <vt:lpstr>Trial Design Intro to The Danish MS-Hospitals Rehabilitation Study</vt:lpstr>
      <vt:lpstr>First Published Results Intro to The Danish MS-Hospitals Rehabilitation Study</vt:lpstr>
      <vt:lpstr>The MDR Programme Intro to The Danish MS-Hospitals Rehabilitation Study</vt:lpstr>
      <vt:lpstr>HR-QoL Instruments Intro to The Danish MS-Hospitals Rehabilitation Study</vt:lpstr>
      <vt:lpstr>HR-QoL Instruments Intro to The Danish MS-Hospitals Rehabilitation Study</vt:lpstr>
      <vt:lpstr>Trial Profile 12-MFU Intro to The Danish MS-Hospitals Rehabilitation Study</vt:lpstr>
      <vt:lpstr>Baseline Statistics 12-MFU Intro to The Danish MS-Hospitals Rehabilitation Study</vt:lpstr>
      <vt:lpstr>Results from12-MFU Estimated mean differences</vt:lpstr>
      <vt:lpstr>The Challenge! Measuring the effectiveness of MDR</vt:lpstr>
      <vt:lpstr>Combined Multiple Outcome The Challenge! – Measuring the effectiveness of MDR</vt:lpstr>
      <vt:lpstr>Combined Multiple Outcome Why and how?</vt:lpstr>
      <vt:lpstr>Reanalysis of 6 Months Data In a combined multiple outcome model using a M-LLM </vt:lpstr>
      <vt:lpstr>Baseline Statistics 6-MFU Reanalysis of 6 months data using a M-LLM</vt:lpstr>
      <vt:lpstr>Results from 6-MFU Reanalysis of 6 months data using a M-LLM</vt:lpstr>
      <vt:lpstr>Summary</vt:lpstr>
      <vt:lpstr>Thank You for Listening</vt:lpstr>
    </vt:vector>
  </TitlesOfParts>
  <Company>F. Hoffmann-La Roche,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Forslag til slides</dc:title>
  <dc:creator>Christian Wichmann</dc:creator>
  <cp:lastModifiedBy>Michael Nørgaard</cp:lastModifiedBy>
  <cp:revision>287</cp:revision>
  <cp:lastPrinted>2018-05-15T07:17:05Z</cp:lastPrinted>
  <dcterms:created xsi:type="dcterms:W3CDTF">2016-08-16T17:30:24Z</dcterms:created>
  <dcterms:modified xsi:type="dcterms:W3CDTF">2018-05-16T01:00:05Z</dcterms:modified>
</cp:coreProperties>
</file>