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5" r:id="rId2"/>
    <p:sldId id="397" r:id="rId3"/>
    <p:sldId id="415" r:id="rId4"/>
    <p:sldId id="413" r:id="rId5"/>
    <p:sldId id="347" r:id="rId6"/>
    <p:sldId id="408" r:id="rId7"/>
    <p:sldId id="409" r:id="rId8"/>
    <p:sldId id="410" r:id="rId9"/>
    <p:sldId id="411" r:id="rId10"/>
    <p:sldId id="399" r:id="rId11"/>
    <p:sldId id="400" r:id="rId12"/>
    <p:sldId id="401" r:id="rId13"/>
    <p:sldId id="402" r:id="rId14"/>
    <p:sldId id="407" r:id="rId15"/>
    <p:sldId id="403" r:id="rId16"/>
    <p:sldId id="414" r:id="rId17"/>
    <p:sldId id="404" r:id="rId18"/>
    <p:sldId id="412" r:id="rId19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3DC"/>
    <a:srgbClr val="78BE20"/>
    <a:srgbClr val="898D8D"/>
    <a:srgbClr val="00B2A9"/>
    <a:srgbClr val="ED8B00"/>
    <a:srgbClr val="F3D03E"/>
    <a:srgbClr val="0033A0"/>
    <a:srgbClr val="00B2D3"/>
    <a:srgbClr val="000000"/>
    <a:srgbClr val="003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16" autoAdjust="0"/>
    <p:restoredTop sz="92180" autoAdjust="0"/>
  </p:normalViewPr>
  <p:slideViewPr>
    <p:cSldViewPr snapToGrid="0" snapToObjects="1">
      <p:cViewPr>
        <p:scale>
          <a:sx n="110" d="100"/>
          <a:sy n="110" d="100"/>
        </p:scale>
        <p:origin x="-864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CA" sz="1000" dirty="0"/>
              <a:t>Mean PVT Reaction Time By Quintile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357.22</c:v>
                </c:pt>
                <c:pt idx="1">
                  <c:v>368.09</c:v>
                </c:pt>
                <c:pt idx="2">
                  <c:v>370.78</c:v>
                </c:pt>
                <c:pt idx="3">
                  <c:v>387.21</c:v>
                </c:pt>
                <c:pt idx="4">
                  <c:v>385.52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D4F-4B59-962F-ABD58849F45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Controls</c:v>
                </c:pt>
              </c:strCache>
            </c:strRef>
          </c:tx>
          <c:spPr>
            <a:ln w="2857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327.07</c:v>
                </c:pt>
                <c:pt idx="1">
                  <c:v>322.19</c:v>
                </c:pt>
                <c:pt idx="2">
                  <c:v>335.51</c:v>
                </c:pt>
                <c:pt idx="3">
                  <c:v>338.24</c:v>
                </c:pt>
                <c:pt idx="4">
                  <c:v>338.61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D4F-4B59-962F-ABD58849F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750720"/>
        <c:axId val="128752256"/>
      </c:lineChart>
      <c:catAx>
        <c:axId val="12875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752256"/>
        <c:crosses val="autoZero"/>
        <c:auto val="1"/>
        <c:lblAlgn val="ctr"/>
        <c:lblOffset val="100"/>
        <c:tickLblSkip val="1"/>
        <c:noMultiLvlLbl val="0"/>
      </c:catAx>
      <c:valAx>
        <c:axId val="128752256"/>
        <c:scaling>
          <c:orientation val="minMax"/>
          <c:max val="500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800" dirty="0"/>
                  <a:t>Mean Reaction Time (</a:t>
                </a:r>
                <a:r>
                  <a:rPr lang="en-CA" sz="800" dirty="0" err="1"/>
                  <a:t>ms</a:t>
                </a:r>
                <a:r>
                  <a:rPr lang="en-CA" sz="800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75072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CA" sz="1000" dirty="0"/>
              <a:t>Number of Lapses on the PVT Task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Lapses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BCF-4A0E-8AD8-A692BA4E3C5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CF-4A0E-8AD8-A692BA4E3C55}"/>
              </c:ext>
            </c:extLst>
          </c:dPt>
          <c:cat>
            <c:strRef>
              <c:f>Sheet1!$A$10:$A$11</c:f>
              <c:strCache>
                <c:ptCount val="2"/>
                <c:pt idx="0">
                  <c:v>MS</c:v>
                </c:pt>
                <c:pt idx="1">
                  <c:v>Controls</c:v>
                </c:pt>
              </c:strCache>
            </c:strRef>
          </c:cat>
          <c:val>
            <c:numRef>
              <c:f>Sheet1!$B$10:$B$11</c:f>
              <c:numCache>
                <c:formatCode>General</c:formatCode>
                <c:ptCount val="2"/>
                <c:pt idx="0">
                  <c:v>27.9</c:v>
                </c:pt>
                <c:pt idx="1">
                  <c:v>3.17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CF-4A0E-8AD8-A692BA4E3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229376"/>
        <c:axId val="130230912"/>
      </c:barChart>
      <c:catAx>
        <c:axId val="1302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230912"/>
        <c:crosses val="autoZero"/>
        <c:auto val="1"/>
        <c:lblAlgn val="ctr"/>
        <c:lblOffset val="100"/>
        <c:noMultiLvlLbl val="0"/>
      </c:catAx>
      <c:valAx>
        <c:axId val="13023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22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CA" sz="1000"/>
              <a:t>Mean CBF Values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MS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Sheet1!$B$5:$D$5</c:f>
              <c:strCache>
                <c:ptCount val="3"/>
                <c:pt idx="0">
                  <c:v>Pre-PVT</c:v>
                </c:pt>
                <c:pt idx="1">
                  <c:v>PVT Task</c:v>
                </c:pt>
                <c:pt idx="2">
                  <c:v>Post-PVT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23.4</c:v>
                </c:pt>
                <c:pt idx="1">
                  <c:v>23.7</c:v>
                </c:pt>
                <c:pt idx="2">
                  <c:v>23.7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2D8-42AA-BA7E-4B809B56A814}"/>
            </c:ext>
          </c:extLst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Controls</c:v>
                </c:pt>
              </c:strCache>
            </c:strRef>
          </c:tx>
          <c:spPr>
            <a:ln w="2857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Sheet1!$B$5:$D$5</c:f>
              <c:strCache>
                <c:ptCount val="3"/>
                <c:pt idx="0">
                  <c:v>Pre-PVT</c:v>
                </c:pt>
                <c:pt idx="1">
                  <c:v>PVT Task</c:v>
                </c:pt>
                <c:pt idx="2">
                  <c:v>Post-PVT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25.52</c:v>
                </c:pt>
                <c:pt idx="1">
                  <c:v>25.96</c:v>
                </c:pt>
                <c:pt idx="2">
                  <c:v>26.02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2D8-42AA-BA7E-4B809B56A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337024"/>
        <c:axId val="130342912"/>
      </c:lineChart>
      <c:catAx>
        <c:axId val="130337024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342912"/>
        <c:crosses val="autoZero"/>
        <c:auto val="1"/>
        <c:lblAlgn val="ctr"/>
        <c:lblOffset val="100"/>
        <c:noMultiLvlLbl val="0"/>
      </c:catAx>
      <c:valAx>
        <c:axId val="130342912"/>
        <c:scaling>
          <c:orientation val="minMax"/>
          <c:max val="3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800"/>
                  <a:t>CBF (ml/100g/min)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3370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CA" sz="1000"/>
              <a:t>Mean CBF By Quintile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Sheet1!$A$14</c:f>
              <c:strCache>
                <c:ptCount val="1"/>
                <c:pt idx="0">
                  <c:v>MS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Sheet1!$B$13:$F$13</c:f>
              <c:strCache>
                <c:ptCount val="5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</c:strCache>
            </c:strRef>
          </c:cat>
          <c:val>
            <c:numRef>
              <c:f>Sheet1!$B$14:$F$14</c:f>
              <c:numCache>
                <c:formatCode>General</c:formatCode>
                <c:ptCount val="5"/>
                <c:pt idx="0">
                  <c:v>23.86</c:v>
                </c:pt>
                <c:pt idx="1">
                  <c:v>23.51</c:v>
                </c:pt>
                <c:pt idx="2">
                  <c:v>23.36</c:v>
                </c:pt>
                <c:pt idx="3">
                  <c:v>22.99</c:v>
                </c:pt>
                <c:pt idx="4">
                  <c:v>24.37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582-4C34-B38B-3FE79B9EB77C}"/>
            </c:ext>
          </c:extLst>
        </c:ser>
        <c:ser>
          <c:idx val="1"/>
          <c:order val="1"/>
          <c:tx>
            <c:strRef>
              <c:f>Sheet1!$A$15</c:f>
              <c:strCache>
                <c:ptCount val="1"/>
                <c:pt idx="0">
                  <c:v>Controls</c:v>
                </c:pt>
              </c:strCache>
            </c:strRef>
          </c:tx>
          <c:spPr>
            <a:ln w="2857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Sheet1!$B$13:$F$13</c:f>
              <c:strCache>
                <c:ptCount val="5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  <c:pt idx="4">
                  <c:v>5th</c:v>
                </c:pt>
              </c:strCache>
            </c:strRef>
          </c:cat>
          <c:val>
            <c:numRef>
              <c:f>Sheet1!$B$15:$F$15</c:f>
              <c:numCache>
                <c:formatCode>General</c:formatCode>
                <c:ptCount val="5"/>
                <c:pt idx="0">
                  <c:v>29.18</c:v>
                </c:pt>
                <c:pt idx="1">
                  <c:v>24.93</c:v>
                </c:pt>
                <c:pt idx="2">
                  <c:v>25.16</c:v>
                </c:pt>
                <c:pt idx="3">
                  <c:v>26.58</c:v>
                </c:pt>
                <c:pt idx="4">
                  <c:v>24.94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582-4C34-B38B-3FE79B9EB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718912"/>
        <c:axId val="129737088"/>
      </c:lineChart>
      <c:catAx>
        <c:axId val="12971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737088"/>
        <c:crosses val="autoZero"/>
        <c:auto val="1"/>
        <c:lblAlgn val="ctr"/>
        <c:lblOffset val="100"/>
        <c:noMultiLvlLbl val="0"/>
      </c:catAx>
      <c:valAx>
        <c:axId val="129737088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Mean CBF (ml/100g/min)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71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D7A5707-C4EE-A645-A715-AB95D57DBA91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6E5706C-0F18-0D4D-816F-EBBB366F2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64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B69E32F-555A-4363-B840-9B13883BA53C}" type="datetimeFigureOut">
              <a:rPr lang="en-CA" smtClean="0"/>
              <a:pPr/>
              <a:t>22/05/2018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57D9047-80D4-4982-A992-13074D976FC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9338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9047-80D4-4982-A992-13074D976FC0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455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dirty="0"/>
              <a:t>Conventional fMRI is a problem as eliciting CF requires a relatively long duration task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dirty="0"/>
              <a:t>ASL can evaluate slow neural changes; uses magnetically labelled water in blood as the tracer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9047-80D4-4982-A992-13074D976FC0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2690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/>
              <a:t>Psychomotor</a:t>
            </a:r>
            <a:r>
              <a:rPr lang="en-CA" baseline="0" dirty="0"/>
              <a:t> vigilance test (PVT) requires </a:t>
            </a:r>
            <a:r>
              <a:rPr lang="en-CA" baseline="0" dirty="0" err="1"/>
              <a:t>Ss</a:t>
            </a:r>
            <a:r>
              <a:rPr lang="en-CA" baseline="0" dirty="0"/>
              <a:t> to press a button to stop a counter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Once the counter is stopped the </a:t>
            </a:r>
            <a:r>
              <a:rPr lang="en-CA" baseline="0" dirty="0" err="1"/>
              <a:t>Ss</a:t>
            </a:r>
            <a:r>
              <a:rPr lang="en-CA" baseline="0" dirty="0"/>
              <a:t> can see how quick they were to respond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9047-80D4-4982-A992-13074D976FC0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0447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dirty="0"/>
              <a:t>Those individuals who showed smaller declines in CBF in the </a:t>
            </a:r>
            <a:r>
              <a:rPr lang="en-CA" sz="1200" dirty="0" err="1"/>
              <a:t>fronto</a:t>
            </a:r>
            <a:r>
              <a:rPr lang="en-CA" sz="1200" dirty="0"/>
              <a:t>-parietal network had better-preserved performance across the PVT task (i.e. were less susceptible to CF)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 Lower regional CBF in the right MFG (medial frontal gyrus) at pre-task resting baseline was associated with smaller reaction time increases during the PVT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dirty="0"/>
              <a:t>Our group aimed to replicate this study in a sample of individuals with 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9047-80D4-4982-A992-13074D976FC0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4156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9047-80D4-4982-A992-13074D976FC0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7877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9047-80D4-4982-A992-13074D976FC0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0576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dirty="0"/>
              <a:t>HCs did not show evidence of CF as we </a:t>
            </a:r>
            <a:r>
              <a:rPr lang="en-CA" dirty="0" smtClean="0"/>
              <a:t>expected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9047-80D4-4982-A992-13074D976FC0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4327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mtClean="0"/>
              <a:t>No </a:t>
            </a:r>
            <a:r>
              <a:rPr lang="en-CA" dirty="0"/>
              <a:t>whole brain CBF differences is consistent with Lim et al. (2010)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dirty="0"/>
              <a:t>The amount of global, whole brain blood flow decreased for controls as the task progressed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9047-80D4-4982-A992-13074D976FC0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9567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dirty="0"/>
              <a:t>Because they can’t respond in time, we cannot get an “accurate representation” of what their RTs truly would be.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dirty="0"/>
              <a:t>The brains of the controls </a:t>
            </a:r>
            <a:r>
              <a:rPr lang="en-CA" sz="1200" dirty="0"/>
              <a:t>appear to need less blood flow as the task progresses in order to be successful at the task.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9047-80D4-4982-A992-13074D976FC0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4341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9047-80D4-4982-A992-13074D976FC0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0189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9047-80D4-4982-A992-13074D976FC0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310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9047-80D4-4982-A992-13074D976FC0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0537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9047-80D4-4982-A992-13074D976FC0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41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Tx/>
              <a:buChar char="-"/>
            </a:pPr>
            <a:r>
              <a:rPr lang="en-CA" sz="1700" dirty="0"/>
              <a:t>Typically assessed using tasks where attention must be sustained for long periods of time</a:t>
            </a:r>
          </a:p>
          <a:p>
            <a:pPr marL="742950" lvl="1" indent="-285750">
              <a:buFontTx/>
              <a:buChar char="-"/>
            </a:pPr>
            <a:r>
              <a:rPr lang="en-CA" sz="1700" dirty="0"/>
              <a:t>Not unique to those with MS; expect even HCs to show CF as well</a:t>
            </a:r>
          </a:p>
          <a:p>
            <a:pPr marL="742950" lvl="1" indent="-285750">
              <a:buFontTx/>
              <a:buChar char="-"/>
            </a:pPr>
            <a:r>
              <a:rPr lang="en-CA" sz="1800" dirty="0"/>
              <a:t>Typically self-reports measures have been used, though these present with limitations</a:t>
            </a:r>
          </a:p>
          <a:p>
            <a:pPr marL="742950" lvl="1" indent="-285750">
              <a:buFontTx/>
              <a:buChar char="-"/>
            </a:pPr>
            <a:r>
              <a:rPr lang="en-CA" sz="1800" dirty="0"/>
              <a:t>Focus has shifted to finding </a:t>
            </a:r>
            <a:r>
              <a:rPr lang="en-CA" sz="1800" b="1" dirty="0"/>
              <a:t>objective</a:t>
            </a:r>
            <a:r>
              <a:rPr lang="en-CA" sz="1800" dirty="0"/>
              <a:t> measures to evaluate CF</a:t>
            </a:r>
          </a:p>
          <a:p>
            <a:pPr marL="742950" lvl="1" indent="-285750">
              <a:buFontTx/>
              <a:buChar char="-"/>
            </a:pPr>
            <a:endParaRPr lang="en-CA" sz="1700" dirty="0"/>
          </a:p>
          <a:p>
            <a:pPr marL="742950" lvl="1" indent="-285750">
              <a:buFontTx/>
              <a:buChar char="-"/>
            </a:pPr>
            <a:endParaRPr lang="en-CA" sz="17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9047-80D4-4982-A992-13074D976FC0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3015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 The PASAT is a sensitive measure of CF &amp; scoring methodology can impact it’s sensitivity</a:t>
            </a:r>
          </a:p>
          <a:p>
            <a:pPr lvl="0"/>
            <a:r>
              <a:rPr lang="en-CA" dirty="0"/>
              <a:t>- Percent dyad is the most sensitive measure of CF on the PASAT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9047-80D4-4982-A992-13074D976FC0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6961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1200" dirty="0"/>
              <a:t>Individuals with MS remain vulnerable to CF at 3-year follow-up, though the severity does not seem to increase with time. </a:t>
            </a:r>
            <a:r>
              <a:rPr lang="en-CA" sz="800" dirty="0"/>
              <a:t>(Berard, et al. (2018))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800" dirty="0"/>
              <a:t>CF may be a more sensitive marker of cognitive impairment than overall task performance in those with early-phase RRMS given that we detected differences in CF between groups even when there were no performance differences on the PASAT in this early-phase RRMS group. </a:t>
            </a:r>
            <a:r>
              <a:rPr lang="en-CA" sz="300" dirty="0"/>
              <a:t>(Berard, et al. (2018))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sz="8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9047-80D4-4982-A992-13074D976FC0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6961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800" dirty="0"/>
              <a:t>Evaluated CF in a sample of individuals undergoing IA-HSCT procedure. Despite the aggressive nature, it does not seem to exacerbate CF. </a:t>
            </a:r>
            <a:r>
              <a:rPr lang="en-CA" sz="300" dirty="0"/>
              <a:t>(Berard, et al. (2014))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300" dirty="0"/>
              <a:t>Paired sample t-tests showed</a:t>
            </a:r>
            <a:r>
              <a:rPr lang="en-CA" sz="300" baseline="0" dirty="0"/>
              <a:t> no significant differences in the degree of CF from baseline to any follow-up session post-</a:t>
            </a:r>
            <a:r>
              <a:rPr lang="en-CA" sz="300" baseline="0" dirty="0" err="1"/>
              <a:t>tx</a:t>
            </a:r>
            <a:endParaRPr lang="en-CA" sz="3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sz="8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9047-80D4-4982-A992-13074D976FC0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6961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800" dirty="0"/>
              <a:t>When evaluating possible predictors of CF, sleep quality is the most significant predictor in MS. </a:t>
            </a:r>
            <a:r>
              <a:rPr lang="en-CA" sz="300" dirty="0"/>
              <a:t>(Berard, et al. (2018))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CA" sz="300" dirty="0"/>
              <a:t>Depression has only a very small predictive value</a:t>
            </a:r>
            <a:r>
              <a:rPr lang="en-CA" sz="300" baseline="0" dirty="0"/>
              <a:t> </a:t>
            </a:r>
            <a:r>
              <a:rPr lang="en-CA" sz="300" baseline="0" dirty="0" err="1"/>
              <a:t>wrt</a:t>
            </a:r>
            <a:r>
              <a:rPr lang="en-CA" sz="300" baseline="0" dirty="0"/>
              <a:t> CF</a:t>
            </a:r>
            <a:endParaRPr lang="en-CA" sz="3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sz="8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9047-80D4-4982-A992-13074D976FC0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696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3791" y="745613"/>
            <a:ext cx="5817118" cy="1426935"/>
          </a:xfrm>
        </p:spPr>
        <p:txBody>
          <a:bodyPr wrap="square" lIns="0" tIns="0" rIns="0" bIns="0" anchor="b" anchorCtr="0">
            <a:normAutofit/>
          </a:bodyPr>
          <a:lstStyle>
            <a:lvl1pPr>
              <a:lnSpc>
                <a:spcPct val="80000"/>
              </a:lnSpc>
              <a:defRPr sz="3800" b="1" cap="all" spc="-10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3791" y="2172547"/>
            <a:ext cx="5817118" cy="594301"/>
          </a:xfr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800" b="0" i="0" cap="all" spc="-1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042610" y="4831009"/>
            <a:ext cx="3417646" cy="115416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2500" lnSpcReduction="20000"/>
          </a:bodyPr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kern="120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0" i="0" kern="1200" dirty="0" err="1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www.ottawahospital.on.ca</a:t>
            </a:r>
            <a:r>
              <a:rPr lang="en-US" sz="1000" dirty="0"/>
              <a:t> </a:t>
            </a:r>
            <a:r>
              <a:rPr lang="en-US" sz="1000" baseline="0" dirty="0"/>
              <a:t> |  </a:t>
            </a:r>
            <a:r>
              <a:rPr lang="en-US" sz="1000" dirty="0"/>
              <a:t>Affiliated with  •  </a:t>
            </a:r>
            <a:r>
              <a:rPr lang="en-US" sz="1000" dirty="0" err="1"/>
              <a:t>Affilié</a:t>
            </a:r>
            <a:r>
              <a:rPr lang="en-US" sz="1000" dirty="0"/>
              <a:t> à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62731" y="3056400"/>
            <a:ext cx="3832585" cy="415499"/>
          </a:xfrm>
        </p:spPr>
        <p:txBody>
          <a:bodyPr tIns="0" anchor="b" anchorCtr="0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49903" y="3516137"/>
            <a:ext cx="3832585" cy="0"/>
          </a:xfrm>
          <a:prstGeom prst="line">
            <a:avLst/>
          </a:prstGeom>
          <a:ln>
            <a:solidFill>
              <a:srgbClr val="ED8B17"/>
            </a:solidFill>
          </a:ln>
          <a:effectLst>
            <a:outerShdw blurRad="40000" dist="20000" dir="57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62730" y="3567183"/>
            <a:ext cx="3832586" cy="415499"/>
          </a:xfrm>
        </p:spPr>
        <p:txBody>
          <a:bodyPr tIns="0" anchor="t" anchorCtr="0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16" y="4644885"/>
            <a:ext cx="1101760" cy="29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2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421050"/>
            <a:ext cx="7772400" cy="540000"/>
          </a:xfrm>
        </p:spPr>
        <p:txBody>
          <a:bodyPr bIns="36000" anchor="b" anchorCtr="0">
            <a:normAutofit/>
          </a:bodyPr>
          <a:lstStyle>
            <a:lvl1pPr algn="l">
              <a:defRPr sz="2400" b="1" cap="all">
                <a:solidFill>
                  <a:srgbClr val="0033A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2313" y="1069050"/>
            <a:ext cx="7772400" cy="37512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2314" y="961052"/>
            <a:ext cx="8421687" cy="0"/>
          </a:xfrm>
          <a:prstGeom prst="line">
            <a:avLst/>
          </a:prstGeom>
          <a:ln>
            <a:solidFill>
              <a:srgbClr val="ED8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600" y="4736740"/>
            <a:ext cx="708247" cy="366353"/>
          </a:xfrm>
        </p:spPr>
        <p:txBody>
          <a:bodyPr/>
          <a:lstStyle>
            <a:lvl1pPr>
              <a:defRPr>
                <a:solidFill>
                  <a:srgbClr val="0033A0"/>
                </a:solidFill>
              </a:defRPr>
            </a:lvl1pPr>
          </a:lstStyle>
          <a:p>
            <a:fld id="{A9ECC5C3-AB39-B144-AAF5-28F142C24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2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-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421050"/>
            <a:ext cx="7772400" cy="540000"/>
          </a:xfrm>
        </p:spPr>
        <p:txBody>
          <a:bodyPr bIns="36000" anchor="b" anchorCtr="0">
            <a:normAutofit/>
          </a:bodyPr>
          <a:lstStyle>
            <a:lvl1pPr algn="l">
              <a:defRPr sz="2400" b="1" cap="all">
                <a:solidFill>
                  <a:srgbClr val="0033A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2313" y="1069050"/>
            <a:ext cx="3780000" cy="37512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2314" y="961052"/>
            <a:ext cx="8421687" cy="0"/>
          </a:xfrm>
          <a:prstGeom prst="line">
            <a:avLst/>
          </a:prstGeom>
          <a:ln>
            <a:solidFill>
              <a:srgbClr val="ED8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14713" y="1069050"/>
            <a:ext cx="3780000" cy="375124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600" y="4736740"/>
            <a:ext cx="708247" cy="366353"/>
          </a:xfrm>
        </p:spPr>
        <p:txBody>
          <a:bodyPr/>
          <a:lstStyle>
            <a:lvl1pPr>
              <a:defRPr>
                <a:solidFill>
                  <a:srgbClr val="0033A0"/>
                </a:solidFill>
              </a:defRPr>
            </a:lvl1pPr>
          </a:lstStyle>
          <a:p>
            <a:fld id="{A9ECC5C3-AB39-B144-AAF5-28F142C24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9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and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3A0"/>
                </a:solidFill>
              </a:defRPr>
            </a:lvl1pPr>
          </a:lstStyle>
          <a:p>
            <a:fld id="{A9ECC5C3-AB39-B144-AAF5-28F142C249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421050"/>
            <a:ext cx="7772400" cy="540000"/>
          </a:xfrm>
        </p:spPr>
        <p:txBody>
          <a:bodyPr bIns="36000" anchor="b" anchorCtr="0">
            <a:normAutofit/>
          </a:bodyPr>
          <a:lstStyle>
            <a:lvl1pPr algn="l">
              <a:defRPr sz="2400" b="1" cap="all">
                <a:solidFill>
                  <a:srgbClr val="0033A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22314" y="961052"/>
            <a:ext cx="8421687" cy="0"/>
          </a:xfrm>
          <a:prstGeom prst="line">
            <a:avLst/>
          </a:prstGeom>
          <a:ln>
            <a:solidFill>
              <a:srgbClr val="ED8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593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600" y="4736740"/>
            <a:ext cx="708247" cy="366353"/>
          </a:xfrm>
          <a:prstGeom prst="rect">
            <a:avLst/>
          </a:prstGeom>
        </p:spPr>
        <p:txBody>
          <a:bodyPr vert="horz" lIns="91440" tIns="46800" rIns="91440" bIns="45720" rtlCol="0" anchor="ctr"/>
          <a:lstStyle>
            <a:lvl1pPr algn="r">
              <a:defRPr sz="1200" b="1" i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263DAB-C293-4A83-833F-63A9096F7E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34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0E752-CF8F-418D-8986-26EEF71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41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E7627-1CAC-4F17-B5CA-6AFF9D91D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37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0EE0E-24AD-4313-A7DF-67DA87363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62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8360"/>
            <a:ext cx="8229600" cy="438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7944E-96B8-4BA4-87E0-4183595BB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40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A9FD3-241E-4AF0-9BA4-7E525D567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97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7E687-6E9D-4F00-9D29-9E5A8092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7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6000" y="413467"/>
            <a:ext cx="5532847" cy="4379914"/>
          </a:xfrm>
        </p:spPr>
        <p:txBody>
          <a:bodyPr/>
          <a:lstStyle>
            <a:lvl1pPr>
              <a:buClr>
                <a:srgbClr val="0033A0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600" y="4736740"/>
            <a:ext cx="708247" cy="366353"/>
          </a:xfrm>
          <a:prstGeom prst="rect">
            <a:avLst/>
          </a:prstGeom>
        </p:spPr>
        <p:txBody>
          <a:bodyPr vert="horz" lIns="91440" tIns="46800" rIns="91440" bIns="45720" rtlCol="0" anchor="ctr"/>
          <a:lstStyle>
            <a:lvl1pPr algn="r">
              <a:defRPr sz="1200" b="1" i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263DAB-C293-4A83-833F-63A9096F7E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600" y="413467"/>
            <a:ext cx="2494908" cy="1875402"/>
          </a:xfrm>
          <a:prstGeom prst="rect">
            <a:avLst/>
          </a:prstGeom>
        </p:spPr>
        <p:txBody>
          <a:bodyPr vert="horz" lIns="0" tIns="0" rIns="0" bIns="108000" rtlCol="0" anchor="b" anchorCtr="0">
            <a:normAutofit/>
          </a:bodyPr>
          <a:lstStyle>
            <a:lvl1pPr>
              <a:defRPr spc="-100"/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92437" y="2288870"/>
            <a:ext cx="2493963" cy="2439549"/>
          </a:xfrm>
        </p:spPr>
        <p:txBody>
          <a:bodyPr tIns="144000" anchor="t" anchorCtr="0">
            <a:normAutofit/>
          </a:bodyPr>
          <a:lstStyle>
            <a:lvl1pPr marL="270000" indent="-270000">
              <a:spcAft>
                <a:spcPts val="600"/>
              </a:spcAft>
              <a:buClrTx/>
              <a:buSzPct val="100000"/>
              <a:buFont typeface="Arial"/>
              <a:buChar char="•"/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CLICK TO ADD BULLET POINTS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291600" y="2288869"/>
            <a:ext cx="2494908" cy="2"/>
          </a:xfrm>
          <a:prstGeom prst="line">
            <a:avLst/>
          </a:prstGeom>
          <a:ln>
            <a:solidFill>
              <a:srgbClr val="ED8B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169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0AA1-811D-4796-9098-2FDA5EC61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5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de - with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6000" y="786866"/>
            <a:ext cx="5532847" cy="40065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rgbClr val="00B2A9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600" y="413467"/>
            <a:ext cx="2494908" cy="1875402"/>
          </a:xfrm>
          <a:prstGeom prst="rect">
            <a:avLst/>
          </a:prstGeom>
        </p:spPr>
        <p:txBody>
          <a:bodyPr vert="horz" lIns="0" tIns="0" rIns="0" bIns="108000" rtlCol="0" anchor="b" anchorCtr="0">
            <a:normAutofit/>
          </a:bodyPr>
          <a:lstStyle>
            <a:lvl1pPr>
              <a:spcAft>
                <a:spcPts val="0"/>
              </a:spcAft>
              <a:defRPr spc="-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92437" y="2288870"/>
            <a:ext cx="2493963" cy="2439549"/>
          </a:xfrm>
        </p:spPr>
        <p:txBody>
          <a:bodyPr tIns="144000" anchor="t" anchorCtr="0">
            <a:normAutofit/>
          </a:bodyPr>
          <a:lstStyle>
            <a:lvl1pPr marL="270000" indent="-270000">
              <a:spcAft>
                <a:spcPts val="600"/>
              </a:spcAft>
              <a:buClrTx/>
              <a:buSzPct val="100000"/>
              <a:buFont typeface="Arial"/>
              <a:buChar char="•"/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BULLET POINTS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55989" y="410152"/>
            <a:ext cx="5532437" cy="242888"/>
          </a:xfrm>
        </p:spPr>
        <p:txBody>
          <a:bodyPr/>
          <a:lstStyle>
            <a:lvl1pPr marL="0" indent="0" algn="l">
              <a:buFontTx/>
              <a:buNone/>
              <a:defRPr b="1" cap="all">
                <a:solidFill>
                  <a:srgbClr val="0033A0"/>
                </a:solidFill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291600" y="2288869"/>
            <a:ext cx="2494908" cy="2"/>
          </a:xfrm>
          <a:prstGeom prst="line">
            <a:avLst/>
          </a:prstGeom>
          <a:ln>
            <a:solidFill>
              <a:srgbClr val="ED8B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280600" y="4736740"/>
            <a:ext cx="708247" cy="366353"/>
          </a:xfrm>
        </p:spPr>
        <p:txBody>
          <a:bodyPr/>
          <a:lstStyle>
            <a:lvl1pPr>
              <a:defRPr>
                <a:solidFill>
                  <a:srgbClr val="0033A0"/>
                </a:solidFill>
              </a:defRPr>
            </a:lvl1pPr>
          </a:lstStyle>
          <a:p>
            <a:fld id="{A9ECC5C3-AB39-B144-AAF5-28F142C24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0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de - 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91600" y="413467"/>
            <a:ext cx="2494908" cy="1875402"/>
          </a:xfrm>
          <a:prstGeom prst="rect">
            <a:avLst/>
          </a:prstGeom>
        </p:spPr>
        <p:txBody>
          <a:bodyPr vert="horz" lIns="0" tIns="0" rIns="0" bIns="108000" rtlCol="0" anchor="b" anchorCtr="0">
            <a:normAutofit/>
          </a:bodyPr>
          <a:lstStyle>
            <a:lvl1pPr>
              <a:spcAft>
                <a:spcPts val="0"/>
              </a:spcAft>
              <a:defRPr spc="-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92437" y="2288870"/>
            <a:ext cx="2493963" cy="2439549"/>
          </a:xfrm>
        </p:spPr>
        <p:txBody>
          <a:bodyPr tIns="144000" anchor="t" anchorCtr="0">
            <a:normAutofit/>
          </a:bodyPr>
          <a:lstStyle>
            <a:lvl1pPr marL="270000" indent="-270000">
              <a:spcAft>
                <a:spcPts val="600"/>
              </a:spcAft>
              <a:buClrTx/>
              <a:buSzPct val="100000"/>
              <a:buFont typeface="Arial"/>
              <a:buChar char="•"/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BULLET POINTS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291600" y="2288869"/>
            <a:ext cx="2494908" cy="2"/>
          </a:xfrm>
          <a:prstGeom prst="line">
            <a:avLst/>
          </a:prstGeom>
          <a:ln>
            <a:solidFill>
              <a:srgbClr val="ED8B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600" y="4736740"/>
            <a:ext cx="708247" cy="366353"/>
          </a:xfrm>
        </p:spPr>
        <p:txBody>
          <a:bodyPr/>
          <a:lstStyle>
            <a:lvl1pPr>
              <a:defRPr>
                <a:solidFill>
                  <a:srgbClr val="0033A0"/>
                </a:solidFill>
              </a:defRPr>
            </a:lvl1pPr>
          </a:lstStyle>
          <a:p>
            <a:fld id="{A9ECC5C3-AB39-B144-AAF5-28F142C24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3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2313" y="1069050"/>
            <a:ext cx="7772400" cy="30749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137244" y="4879639"/>
            <a:ext cx="2056643" cy="152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kern="120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rgbClr val="898D8D"/>
                </a:solidFill>
              </a:rPr>
              <a:t>Affiliated with  •  </a:t>
            </a:r>
            <a:r>
              <a:rPr lang="en-US" sz="900" dirty="0" err="1">
                <a:solidFill>
                  <a:srgbClr val="898D8D"/>
                </a:solidFill>
              </a:rPr>
              <a:t>Affilié</a:t>
            </a:r>
            <a:r>
              <a:rPr lang="en-US" sz="900" dirty="0">
                <a:solidFill>
                  <a:srgbClr val="898D8D"/>
                </a:solidFill>
              </a:rPr>
              <a:t> </a:t>
            </a:r>
            <a:r>
              <a:rPr lang="en-US" sz="900" dirty="0" err="1">
                <a:solidFill>
                  <a:srgbClr val="898D8D"/>
                </a:solidFill>
              </a:rPr>
              <a:t>à</a:t>
            </a:r>
            <a:endParaRPr lang="en-US" sz="900" dirty="0">
              <a:solidFill>
                <a:srgbClr val="898D8D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2313" y="421052"/>
            <a:ext cx="7772400" cy="540000"/>
          </a:xfrm>
        </p:spPr>
        <p:txBody>
          <a:bodyPr bIns="36000" anchor="b" anchorCtr="0">
            <a:normAutofit/>
          </a:bodyPr>
          <a:lstStyle>
            <a:lvl1pPr algn="l">
              <a:defRPr sz="2400" b="1" cap="all" spc="-100">
                <a:solidFill>
                  <a:srgbClr val="0033A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2314" y="961052"/>
            <a:ext cx="8421687" cy="0"/>
          </a:xfrm>
          <a:prstGeom prst="line">
            <a:avLst/>
          </a:prstGeom>
          <a:ln>
            <a:solidFill>
              <a:srgbClr val="ED8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600" y="4736740"/>
            <a:ext cx="708247" cy="366353"/>
          </a:xfrm>
        </p:spPr>
        <p:txBody>
          <a:bodyPr/>
          <a:lstStyle>
            <a:lvl1pPr>
              <a:defRPr>
                <a:solidFill>
                  <a:srgbClr val="0033A0"/>
                </a:solidFill>
              </a:defRPr>
            </a:lvl1pPr>
          </a:lstStyle>
          <a:p>
            <a:fld id="{A9ECC5C3-AB39-B144-AAF5-28F142C249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539" y="4767339"/>
            <a:ext cx="881001" cy="23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3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Logo - No li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2313" y="1069051"/>
            <a:ext cx="7772400" cy="30582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2313" y="421052"/>
            <a:ext cx="7772400" cy="540000"/>
          </a:xfrm>
        </p:spPr>
        <p:txBody>
          <a:bodyPr bIns="36000" anchor="b" anchorCtr="0">
            <a:normAutofit/>
          </a:bodyPr>
          <a:lstStyle>
            <a:lvl1pPr algn="l">
              <a:defRPr sz="2400" b="1" cap="all">
                <a:solidFill>
                  <a:srgbClr val="0033A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137244" y="4879639"/>
            <a:ext cx="2056643" cy="152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kern="120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rgbClr val="898D8D"/>
                </a:solidFill>
              </a:rPr>
              <a:t>Affiliated with  •  </a:t>
            </a:r>
            <a:r>
              <a:rPr lang="en-US" sz="900" dirty="0" err="1">
                <a:solidFill>
                  <a:srgbClr val="898D8D"/>
                </a:solidFill>
              </a:rPr>
              <a:t>Affilié</a:t>
            </a:r>
            <a:r>
              <a:rPr lang="en-US" sz="900" dirty="0">
                <a:solidFill>
                  <a:srgbClr val="898D8D"/>
                </a:solidFill>
              </a:rPr>
              <a:t> </a:t>
            </a:r>
            <a:r>
              <a:rPr lang="en-US" sz="900" dirty="0" err="1">
                <a:solidFill>
                  <a:srgbClr val="898D8D"/>
                </a:solidFill>
              </a:rPr>
              <a:t>à</a:t>
            </a:r>
            <a:endParaRPr lang="en-US" sz="900" dirty="0">
              <a:solidFill>
                <a:srgbClr val="898D8D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600" y="4736740"/>
            <a:ext cx="708247" cy="366353"/>
          </a:xfrm>
        </p:spPr>
        <p:txBody>
          <a:bodyPr/>
          <a:lstStyle>
            <a:lvl1pPr>
              <a:defRPr>
                <a:solidFill>
                  <a:srgbClr val="0033A0"/>
                </a:solidFill>
              </a:defRPr>
            </a:lvl1pPr>
          </a:lstStyle>
          <a:p>
            <a:fld id="{A9ECC5C3-AB39-B144-AAF5-28F142C249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539" y="4767339"/>
            <a:ext cx="881001" cy="23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9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- With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5C3-AB39-B144-AAF5-28F142C249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2312" y="1069050"/>
            <a:ext cx="3780000" cy="30833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2313" y="421052"/>
            <a:ext cx="7772400" cy="540000"/>
          </a:xfrm>
        </p:spPr>
        <p:txBody>
          <a:bodyPr bIns="36000" anchor="b" anchorCtr="0">
            <a:normAutofit/>
          </a:bodyPr>
          <a:lstStyle>
            <a:lvl1pPr algn="l">
              <a:defRPr sz="2400" b="1" cap="all">
                <a:solidFill>
                  <a:srgbClr val="0033A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2314" y="961052"/>
            <a:ext cx="8421687" cy="0"/>
          </a:xfrm>
          <a:prstGeom prst="line">
            <a:avLst/>
          </a:prstGeom>
          <a:ln>
            <a:solidFill>
              <a:srgbClr val="ED8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714713" y="1071570"/>
            <a:ext cx="3780000" cy="34083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5137244" y="4879639"/>
            <a:ext cx="2056643" cy="152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kern="120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rgbClr val="898D8D"/>
                </a:solidFill>
              </a:rPr>
              <a:t>Affiliated with  •  </a:t>
            </a:r>
            <a:r>
              <a:rPr lang="en-US" sz="900" dirty="0" err="1">
                <a:solidFill>
                  <a:srgbClr val="898D8D"/>
                </a:solidFill>
              </a:rPr>
              <a:t>Affilié</a:t>
            </a:r>
            <a:r>
              <a:rPr lang="en-US" sz="900" dirty="0">
                <a:solidFill>
                  <a:srgbClr val="898D8D"/>
                </a:solidFill>
              </a:rPr>
              <a:t> </a:t>
            </a:r>
            <a:r>
              <a:rPr lang="en-US" sz="900" dirty="0" err="1">
                <a:solidFill>
                  <a:srgbClr val="898D8D"/>
                </a:solidFill>
              </a:rPr>
              <a:t>à</a:t>
            </a:r>
            <a:endParaRPr lang="en-US" sz="900" dirty="0">
              <a:solidFill>
                <a:srgbClr val="898D8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539" y="4767339"/>
            <a:ext cx="881001" cy="23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9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and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2313" y="421052"/>
            <a:ext cx="7772400" cy="540000"/>
          </a:xfrm>
        </p:spPr>
        <p:txBody>
          <a:bodyPr bIns="36000" anchor="b" anchorCtr="0">
            <a:normAutofit/>
          </a:bodyPr>
          <a:lstStyle>
            <a:lvl1pPr algn="l">
              <a:defRPr sz="2400" b="1" cap="all">
                <a:solidFill>
                  <a:srgbClr val="0033A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22314" y="961052"/>
            <a:ext cx="8421687" cy="0"/>
          </a:xfrm>
          <a:prstGeom prst="line">
            <a:avLst/>
          </a:prstGeom>
          <a:ln>
            <a:solidFill>
              <a:srgbClr val="ED8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137244" y="4879639"/>
            <a:ext cx="2056643" cy="152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kern="120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rgbClr val="898D8D"/>
                </a:solidFill>
              </a:rPr>
              <a:t>Affiliated with  •  </a:t>
            </a:r>
            <a:r>
              <a:rPr lang="en-US" sz="900" dirty="0" err="1">
                <a:solidFill>
                  <a:srgbClr val="898D8D"/>
                </a:solidFill>
              </a:rPr>
              <a:t>Affilié</a:t>
            </a:r>
            <a:r>
              <a:rPr lang="en-US" sz="900" dirty="0">
                <a:solidFill>
                  <a:srgbClr val="898D8D"/>
                </a:solidFill>
              </a:rPr>
              <a:t> </a:t>
            </a:r>
            <a:r>
              <a:rPr lang="en-US" sz="900" dirty="0" err="1">
                <a:solidFill>
                  <a:srgbClr val="898D8D"/>
                </a:solidFill>
              </a:rPr>
              <a:t>à</a:t>
            </a:r>
            <a:endParaRPr lang="en-US" sz="900" dirty="0">
              <a:solidFill>
                <a:srgbClr val="898D8D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600" y="4736740"/>
            <a:ext cx="708247" cy="366353"/>
          </a:xfrm>
        </p:spPr>
        <p:txBody>
          <a:bodyPr/>
          <a:lstStyle>
            <a:lvl1pPr>
              <a:defRPr>
                <a:solidFill>
                  <a:srgbClr val="0033A0"/>
                </a:solidFill>
              </a:defRPr>
            </a:lvl1pPr>
          </a:lstStyle>
          <a:p>
            <a:fld id="{A9ECC5C3-AB39-B144-AAF5-28F142C249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539" y="4767339"/>
            <a:ext cx="881001" cy="23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9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137244" y="4879639"/>
            <a:ext cx="2056643" cy="152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kern="1200">
                <a:solidFill>
                  <a:schemeClr val="tx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rgbClr val="898D8D"/>
                </a:solidFill>
              </a:rPr>
              <a:t>Affiliated with  •  </a:t>
            </a:r>
            <a:r>
              <a:rPr lang="en-US" sz="900" dirty="0" err="1">
                <a:solidFill>
                  <a:srgbClr val="898D8D"/>
                </a:solidFill>
              </a:rPr>
              <a:t>Affilié</a:t>
            </a:r>
            <a:r>
              <a:rPr lang="en-US" sz="900" dirty="0">
                <a:solidFill>
                  <a:srgbClr val="898D8D"/>
                </a:solidFill>
              </a:rPr>
              <a:t> </a:t>
            </a:r>
            <a:r>
              <a:rPr lang="en-US" sz="900" dirty="0" err="1">
                <a:solidFill>
                  <a:srgbClr val="898D8D"/>
                </a:solidFill>
              </a:rPr>
              <a:t>à</a:t>
            </a:r>
            <a:endParaRPr lang="en-US" sz="900" dirty="0">
              <a:solidFill>
                <a:srgbClr val="898D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0600" y="4736740"/>
            <a:ext cx="708247" cy="366353"/>
          </a:xfrm>
        </p:spPr>
        <p:txBody>
          <a:bodyPr/>
          <a:lstStyle>
            <a:lvl1pPr>
              <a:defRPr>
                <a:solidFill>
                  <a:srgbClr val="0033A0"/>
                </a:solidFill>
              </a:defRPr>
            </a:lvl1pPr>
          </a:lstStyle>
          <a:p>
            <a:fld id="{A9ECC5C3-AB39-B144-AAF5-28F142C249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539" y="4767339"/>
            <a:ext cx="881001" cy="23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3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1600" y="854709"/>
            <a:ext cx="2494908" cy="6740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6000" y="413100"/>
            <a:ext cx="5370116" cy="3387810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600" y="4736740"/>
            <a:ext cx="708247" cy="366353"/>
          </a:xfrm>
          <a:prstGeom prst="rect">
            <a:avLst/>
          </a:prstGeom>
        </p:spPr>
        <p:txBody>
          <a:bodyPr vert="horz" lIns="91440" tIns="46800" rIns="91440" bIns="45720" rtlCol="0" anchor="ctr"/>
          <a:lstStyle>
            <a:lvl1pPr algn="r">
              <a:defRPr sz="1200" b="1" i="0">
                <a:solidFill>
                  <a:srgbClr val="0033A0"/>
                </a:solidFill>
                <a:latin typeface="Arial"/>
                <a:cs typeface="Arial"/>
              </a:defRPr>
            </a:lvl1pPr>
          </a:lstStyle>
          <a:p>
            <a:fld id="{76263DAB-C293-4A83-833F-63A9096F7E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2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6" r:id="rId3"/>
    <p:sldLayoutId id="2147483667" r:id="rId4"/>
    <p:sldLayoutId id="2147483660" r:id="rId5"/>
    <p:sldLayoutId id="2147483670" r:id="rId6"/>
    <p:sldLayoutId id="2147483664" r:id="rId7"/>
    <p:sldLayoutId id="2147483663" r:id="rId8"/>
    <p:sldLayoutId id="2147483668" r:id="rId9"/>
    <p:sldLayoutId id="2147483651" r:id="rId10"/>
    <p:sldLayoutId id="2147483665" r:id="rId11"/>
    <p:sldLayoutId id="2147483662" r:id="rId12"/>
    <p:sldLayoutId id="2147483669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400" b="1" i="0" kern="1200" cap="all" spc="-1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88000" indent="-288000" algn="l" defTabSz="457200" rtl="0" eaLnBrk="1" latinLnBrk="0" hangingPunct="1">
        <a:spcBef>
          <a:spcPts val="0"/>
        </a:spcBef>
        <a:spcAft>
          <a:spcPts val="1200"/>
        </a:spcAft>
        <a:buClr>
          <a:srgbClr val="0033A0"/>
        </a:buClr>
        <a:buSzPct val="70000"/>
        <a:buFont typeface="Lucida Grande"/>
        <a:buChar char="▶"/>
        <a:defRPr sz="1800" b="0" i="0" kern="1200" spc="0">
          <a:solidFill>
            <a:schemeClr val="tx1"/>
          </a:solidFill>
          <a:latin typeface="Arial"/>
          <a:ea typeface="+mn-ea"/>
          <a:cs typeface="Arial"/>
        </a:defRPr>
      </a:lvl1pPr>
      <a:lvl2pPr marL="539750" indent="-216000" algn="l" defTabSz="457200" rtl="0" eaLnBrk="1" latinLnBrk="0" hangingPunct="1">
        <a:spcBef>
          <a:spcPts val="0"/>
        </a:spcBef>
        <a:spcAft>
          <a:spcPts val="1200"/>
        </a:spcAft>
        <a:buClr>
          <a:srgbClr val="00B2A9"/>
        </a:buClr>
        <a:buSzPct val="100000"/>
        <a:buFont typeface="Arial"/>
        <a:buChar char="•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1200"/>
        </a:spcAft>
        <a:buClr>
          <a:schemeClr val="tx2">
            <a:lumMod val="40000"/>
            <a:lumOff val="60000"/>
          </a:schemeClr>
        </a:buClr>
        <a:buFont typeface="Lucida Grande"/>
        <a:buChar char="-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1200"/>
        </a:spcAft>
        <a:buClrTx/>
        <a:buSzPct val="133000"/>
        <a:buFont typeface="Wingdings" charset="2"/>
        <a:buChar char="§"/>
        <a:defRPr sz="12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1200"/>
        </a:spcAft>
        <a:buClr>
          <a:schemeClr val="bg1">
            <a:lumMod val="75000"/>
          </a:schemeClr>
        </a:buClr>
        <a:buSzPct val="75000"/>
        <a:buFont typeface="Wingdings" charset="2"/>
        <a:buChar char="u"/>
        <a:defRPr sz="1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1230370" y="1016352"/>
            <a:ext cx="6773198" cy="1709592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schemeClr val="accent1">
                    <a:lumMod val="75000"/>
                  </a:schemeClr>
                </a:solidFill>
              </a:rPr>
              <a:t>Imaging cognitive fatigue in multiple sclerosis: </a:t>
            </a:r>
            <a:r>
              <a:rPr lang="en-CA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CA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CA" sz="2400" dirty="0">
                <a:solidFill>
                  <a:schemeClr val="accent1">
                    <a:lumMod val="75000"/>
                  </a:schemeClr>
                </a:solidFill>
              </a:rPr>
              <a:t>A preliminary quantification of global cerebral blood flow using ASL perfusion fMRI</a:t>
            </a:r>
            <a:endParaRPr lang="en-CA" sz="2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Lisa Walker, Ph.D., </a:t>
            </a:r>
            <a:r>
              <a:rPr lang="en-US" dirty="0" err="1"/>
              <a:t>C.Psych</a:t>
            </a:r>
            <a:r>
              <a:rPr lang="en-US" dirty="0"/>
              <a:t>.</a:t>
            </a:r>
          </a:p>
          <a:p>
            <a:r>
              <a:rPr lang="en-US" dirty="0"/>
              <a:t>Neuropsychologist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290812" y="3567183"/>
            <a:ext cx="3832586" cy="415499"/>
          </a:xfrm>
        </p:spPr>
        <p:txBody>
          <a:bodyPr>
            <a:normAutofit fontScale="92500"/>
          </a:bodyPr>
          <a:lstStyle/>
          <a:p>
            <a:r>
              <a:rPr lang="en-CA" dirty="0"/>
              <a:t>The Consortium of Multiple sclerosis centers</a:t>
            </a:r>
          </a:p>
          <a:p>
            <a:r>
              <a:rPr lang="en-CA" dirty="0"/>
              <a:t>May 30, 2018</a:t>
            </a:r>
          </a:p>
        </p:txBody>
      </p:sp>
    </p:spTree>
    <p:extLst>
      <p:ext uri="{BB962C8B-B14F-4D97-AF65-F5344CB8AC3E}">
        <p14:creationId xmlns:p14="http://schemas.microsoft.com/office/powerpoint/2010/main" val="18467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20175" y="1069051"/>
            <a:ext cx="5687459" cy="3058282"/>
          </a:xfrm>
        </p:spPr>
        <p:txBody>
          <a:bodyPr>
            <a:noAutofit/>
          </a:bodyPr>
          <a:lstStyle/>
          <a:p>
            <a:r>
              <a:rPr lang="en-CA" sz="1400" dirty="0"/>
              <a:t>One promising objective evaluation of CF comes from the use of neuroimaging techniques</a:t>
            </a:r>
          </a:p>
          <a:p>
            <a:r>
              <a:rPr lang="en-CA" sz="1400" dirty="0"/>
              <a:t>Challenging due to methodological limitations</a:t>
            </a:r>
          </a:p>
          <a:p>
            <a:pPr lvl="1"/>
            <a:r>
              <a:rPr lang="en-CA" sz="1200" dirty="0"/>
              <a:t>Typical neuroimaging techniques show poor sensitivity at tracking neural activity changes over a time scale longer than a few minutes.</a:t>
            </a:r>
          </a:p>
          <a:p>
            <a:pPr lvl="1"/>
            <a:r>
              <a:rPr lang="en-CA" sz="1200" dirty="0"/>
              <a:t>It is critical to select a methodology capable of measuring these </a:t>
            </a:r>
            <a:r>
              <a:rPr lang="en-CA" sz="1200" u="sng" dirty="0"/>
              <a:t>slower variations</a:t>
            </a:r>
            <a:r>
              <a:rPr lang="en-CA" sz="1200" dirty="0"/>
              <a:t> in neural activity.</a:t>
            </a:r>
          </a:p>
          <a:p>
            <a:r>
              <a:rPr lang="en-CA" sz="1400" dirty="0"/>
              <a:t>Arterial spin labelling (ASL) fMRI provides a non-invasive imaging method of quantifying cerebral blood flow with excellent reproducibility over long periods of time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cognitive fatigue and neuroimaging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B3E722-C47D-BF40-9195-9CEBDF2AC1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84" t="-355" b="1"/>
          <a:stretch/>
        </p:blipFill>
        <p:spPr>
          <a:xfrm>
            <a:off x="6505503" y="1375090"/>
            <a:ext cx="2394192" cy="25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942936" y="741872"/>
            <a:ext cx="3873260" cy="3778369"/>
          </a:xfrm>
        </p:spPr>
        <p:txBody>
          <a:bodyPr>
            <a:normAutofit/>
          </a:bodyPr>
          <a:lstStyle/>
          <a:p>
            <a:r>
              <a:rPr lang="en-CA" sz="1400" dirty="0"/>
              <a:t>ASL was used to investigate the neural correlates of </a:t>
            </a:r>
            <a:r>
              <a:rPr lang="en-CA" sz="1400" i="1" dirty="0"/>
              <a:t>time-on-task effects</a:t>
            </a:r>
            <a:r>
              <a:rPr lang="en-CA" sz="1400" dirty="0"/>
              <a:t> (i.e. CF.) in a group of 15 healthy individuals</a:t>
            </a:r>
          </a:p>
          <a:p>
            <a:r>
              <a:rPr lang="en-CA" sz="1400" dirty="0"/>
              <a:t>Performed a 20-minute continuous psychomotor vigilance test (PVT).</a:t>
            </a:r>
          </a:p>
          <a:p>
            <a:pPr lvl="1"/>
            <a:r>
              <a:rPr lang="en-CA" sz="1200" dirty="0"/>
              <a:t>Mean reaction time, number of lapses (RT &gt; 500ms), &amp; whole brain/regional cerebral blood flow (CBF)</a:t>
            </a:r>
          </a:p>
          <a:p>
            <a:r>
              <a:rPr lang="en-CA" sz="1400" dirty="0"/>
              <a:t>The task was divided into 4-min quintiles</a:t>
            </a:r>
          </a:p>
          <a:p>
            <a:pPr lvl="1"/>
            <a:r>
              <a:rPr lang="en-CA" sz="1200" dirty="0"/>
              <a:t>Allows for the examination of: changes in performance/blood flow as the task progresses over time</a:t>
            </a:r>
          </a:p>
          <a:p>
            <a:r>
              <a:rPr lang="en-CA" sz="1400" dirty="0"/>
              <a:t>CBF was also examined at task-free resting baselines both pre- and post- PVT. 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Lim, et al. (2010)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6" y="1439225"/>
            <a:ext cx="4776212" cy="17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6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20175" y="1069050"/>
            <a:ext cx="5626942" cy="3088881"/>
          </a:xfrm>
        </p:spPr>
        <p:txBody>
          <a:bodyPr>
            <a:noAutofit/>
          </a:bodyPr>
          <a:lstStyle/>
          <a:p>
            <a:r>
              <a:rPr lang="en-CA" sz="2000" dirty="0"/>
              <a:t>Results:</a:t>
            </a:r>
          </a:p>
          <a:p>
            <a:pPr lvl="1"/>
            <a:r>
              <a:rPr lang="en-CA" sz="1200" dirty="0"/>
              <a:t>Evidence of CF was noted in this group of controls, with participants showing increased RTs as the task progressed.</a:t>
            </a:r>
          </a:p>
          <a:p>
            <a:pPr lvl="1"/>
            <a:endParaRPr lang="en-CA" sz="1200" dirty="0"/>
          </a:p>
          <a:p>
            <a:pPr lvl="1"/>
            <a:r>
              <a:rPr lang="en-CA" sz="1200" dirty="0"/>
              <a:t>No </a:t>
            </a:r>
            <a:r>
              <a:rPr lang="en-CA" sz="1200" b="1" dirty="0"/>
              <a:t>whole brain</a:t>
            </a:r>
            <a:r>
              <a:rPr lang="en-CA" sz="1200" dirty="0"/>
              <a:t> CBF differences were noted between any of the task conditions (Pre- vs. PVT vs. Post)</a:t>
            </a:r>
          </a:p>
          <a:p>
            <a:pPr lvl="1"/>
            <a:endParaRPr lang="en-CA" sz="1200" dirty="0"/>
          </a:p>
          <a:p>
            <a:pPr lvl="1"/>
            <a:r>
              <a:rPr lang="en-CA" sz="1200" dirty="0"/>
              <a:t>Decreased </a:t>
            </a:r>
            <a:r>
              <a:rPr lang="en-CA" sz="1200" b="1" dirty="0"/>
              <a:t>regional</a:t>
            </a:r>
            <a:r>
              <a:rPr lang="en-CA" sz="1200" dirty="0"/>
              <a:t> CBF was noted in the </a:t>
            </a:r>
            <a:r>
              <a:rPr lang="en-CA" sz="1200" dirty="0" err="1"/>
              <a:t>fronto</a:t>
            </a:r>
            <a:r>
              <a:rPr lang="en-CA" sz="1200" dirty="0"/>
              <a:t>-parietal network during post-task rest vs. pre-task rest</a:t>
            </a:r>
          </a:p>
          <a:p>
            <a:pPr lvl="2"/>
            <a:r>
              <a:rPr lang="en-CA" sz="1200" dirty="0"/>
              <a:t>Correlated with performance declines (i.e. CF) across the task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Lim, et al. (2010)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52" y="387972"/>
            <a:ext cx="2251494" cy="196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51" y="2610780"/>
            <a:ext cx="2172411" cy="19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405" y="4531560"/>
            <a:ext cx="2114640" cy="15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1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20175" y="1069051"/>
            <a:ext cx="3677437" cy="3058282"/>
          </a:xfrm>
        </p:spPr>
        <p:txBody>
          <a:bodyPr>
            <a:normAutofit/>
          </a:bodyPr>
          <a:lstStyle/>
          <a:p>
            <a:r>
              <a:rPr lang="en-CA" sz="2000" dirty="0"/>
              <a:t>9 individuals with relapsing-remitting MS</a:t>
            </a:r>
          </a:p>
          <a:p>
            <a:pPr lvl="1"/>
            <a:r>
              <a:rPr lang="en-CA" b="1" dirty="0"/>
              <a:t>Sex</a:t>
            </a:r>
            <a:r>
              <a:rPr lang="en-CA" dirty="0"/>
              <a:t> = 2 males / 7 females</a:t>
            </a:r>
          </a:p>
          <a:p>
            <a:pPr lvl="1"/>
            <a:r>
              <a:rPr lang="en-CA" b="1" dirty="0"/>
              <a:t>Age</a:t>
            </a:r>
            <a:r>
              <a:rPr lang="en-CA" dirty="0"/>
              <a:t> = 35.67 (9.43)</a:t>
            </a:r>
          </a:p>
          <a:p>
            <a:pPr lvl="1"/>
            <a:r>
              <a:rPr lang="en-CA" b="1" dirty="0"/>
              <a:t>Education</a:t>
            </a:r>
            <a:r>
              <a:rPr lang="en-CA" dirty="0"/>
              <a:t> = 15.67 (4.00)</a:t>
            </a:r>
          </a:p>
          <a:p>
            <a:pPr lvl="1"/>
            <a:r>
              <a:rPr lang="en-CA" b="1" dirty="0"/>
              <a:t>EDSS</a:t>
            </a:r>
            <a:r>
              <a:rPr lang="en-CA" dirty="0"/>
              <a:t> = 1.78 (0.83)</a:t>
            </a:r>
          </a:p>
          <a:p>
            <a:pPr lvl="1"/>
            <a:r>
              <a:rPr lang="en-CA" b="1" dirty="0"/>
              <a:t>Disease Duration </a:t>
            </a:r>
            <a:r>
              <a:rPr lang="en-CA" dirty="0"/>
              <a:t>= 7.56 (5.88)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Our sample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D11CC74-F2CD-4CB2-9740-00393A7A622D}"/>
              </a:ext>
            </a:extLst>
          </p:cNvPr>
          <p:cNvSpPr txBox="1">
            <a:spLocks noChangeArrowheads="1"/>
          </p:cNvSpPr>
          <p:nvPr/>
        </p:nvSpPr>
        <p:spPr>
          <a:xfrm>
            <a:off x="4250012" y="1066719"/>
            <a:ext cx="3677437" cy="3058282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>
            <a:lvl1pPr marL="288000" indent="-2880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033A0"/>
              </a:buClr>
              <a:buSzPct val="70000"/>
              <a:buFont typeface="Lucida Grande"/>
              <a:buChar char="▶"/>
              <a:defRPr sz="1800" b="0" i="0" kern="1200" spc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9750" indent="-2160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00B2A9"/>
              </a:buClr>
              <a:buSzPct val="100000"/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8BE20"/>
              </a:buClr>
              <a:buFont typeface="Lucida Grande"/>
              <a:buChar char="-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ED8B00"/>
              </a:buClr>
              <a:buSzPct val="133000"/>
              <a:buFont typeface="Wingdings" charset="2"/>
              <a:buChar char="§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B9D3DC"/>
              </a:buClr>
              <a:buSzPct val="75000"/>
              <a:buFont typeface="Wingdings" charset="2"/>
              <a:buChar char="u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/>
              <a:t>6 matched healthy controls</a:t>
            </a:r>
          </a:p>
          <a:p>
            <a:pPr lvl="1"/>
            <a:r>
              <a:rPr lang="en-CA" b="1" dirty="0"/>
              <a:t>Sex </a:t>
            </a:r>
            <a:r>
              <a:rPr lang="en-CA" dirty="0"/>
              <a:t>= 2 males / 4 females</a:t>
            </a:r>
          </a:p>
          <a:p>
            <a:pPr lvl="1"/>
            <a:r>
              <a:rPr lang="en-CA" b="1" dirty="0"/>
              <a:t>Age</a:t>
            </a:r>
            <a:r>
              <a:rPr lang="en-CA" dirty="0"/>
              <a:t> = 36.00 (12.63)</a:t>
            </a:r>
          </a:p>
          <a:p>
            <a:pPr lvl="1"/>
            <a:r>
              <a:rPr lang="en-CA" b="1" dirty="0"/>
              <a:t>Education</a:t>
            </a:r>
            <a:r>
              <a:rPr lang="en-CA" dirty="0"/>
              <a:t> = 16.33 (3.20)</a:t>
            </a:r>
          </a:p>
        </p:txBody>
      </p:sp>
      <p:pic>
        <p:nvPicPr>
          <p:cNvPr id="1026" name="Picture 2" descr="Image result for population">
            <a:extLst>
              <a:ext uri="{FF2B5EF4-FFF2-40B4-BE49-F238E27FC236}">
                <a16:creationId xmlns:a16="http://schemas.microsoft.com/office/drawing/2014/main" xmlns="" id="{01457DC1-699E-4C62-986C-7AA5966B8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07" y="3001303"/>
            <a:ext cx="1441302" cy="144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20175" y="1069050"/>
            <a:ext cx="7772400" cy="321827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1900" dirty="0"/>
              <a:t>MS group will demonstrate longer RTs across the task &amp; produce more lapses (RTs &gt; 500ms).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900" dirty="0"/>
              <a:t>Both the MS and HC groups will show susceptibility to CF; though the MS group will demonstrate greater susceptibility.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900" dirty="0"/>
              <a:t>The MS group will show whole brain CBF values comparable to HCs both pre- and post- PVT, though greater CBF values will be seen in the MS group during the PVT task.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900" dirty="0"/>
              <a:t>Distinct patterns of regional activation (in particular, in the </a:t>
            </a:r>
            <a:r>
              <a:rPr lang="en-CA" sz="1900" dirty="0" err="1"/>
              <a:t>fronto</a:t>
            </a:r>
            <a:r>
              <a:rPr lang="en-CA" sz="1900" dirty="0"/>
              <a:t>-parietal network) will be noted for the MS group vs. HCs.</a:t>
            </a:r>
          </a:p>
          <a:p>
            <a:pPr marL="594650" lvl="1" indent="-342900"/>
            <a:r>
              <a:rPr lang="en-CA" sz="1200" dirty="0"/>
              <a:t>The data for this hypothesis is still being analysed.</a:t>
            </a:r>
          </a:p>
          <a:p>
            <a:pPr marL="342900" indent="-342900">
              <a:buFont typeface="+mj-lt"/>
              <a:buAutoNum type="arabicPeriod"/>
            </a:pPr>
            <a:endParaRPr lang="en-CA" sz="1400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Hypotheses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20174" y="1437614"/>
            <a:ext cx="3952445" cy="2721175"/>
          </a:xfrm>
        </p:spPr>
        <p:txBody>
          <a:bodyPr>
            <a:noAutofit/>
          </a:bodyPr>
          <a:lstStyle/>
          <a:p>
            <a:r>
              <a:rPr lang="en-CA" sz="1400" dirty="0"/>
              <a:t>The MS group demonstrated longer RTs across the task. </a:t>
            </a:r>
          </a:p>
          <a:p>
            <a:r>
              <a:rPr lang="en-CA" sz="1400" dirty="0"/>
              <a:t>The MS group also produced significantly more lapses. </a:t>
            </a:r>
          </a:p>
          <a:p>
            <a:r>
              <a:rPr lang="en-CA" sz="1400" dirty="0"/>
              <a:t>Susceptibility to CF was noted for </a:t>
            </a:r>
            <a:r>
              <a:rPr lang="en-CA" sz="1400" u="sng" dirty="0"/>
              <a:t>only the MS group</a:t>
            </a:r>
            <a:r>
              <a:rPr lang="en-CA" sz="1400" dirty="0"/>
              <a:t> with a significant difference observed between RTs at the 5th vs. 1st quintile. 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Results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4EE7731B-595D-4FCD-96D3-65FEF4928D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0535972"/>
              </p:ext>
            </p:extLst>
          </p:nvPr>
        </p:nvGraphicFramePr>
        <p:xfrm>
          <a:off x="4620126" y="526047"/>
          <a:ext cx="4008235" cy="200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646F8A8D-1DD4-4A89-B042-F469FAA31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074541"/>
              </p:ext>
            </p:extLst>
          </p:nvPr>
        </p:nvGraphicFramePr>
        <p:xfrm>
          <a:off x="5078258" y="2798202"/>
          <a:ext cx="3169461" cy="1753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36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20174" y="1445171"/>
            <a:ext cx="3801191" cy="2721175"/>
          </a:xfrm>
        </p:spPr>
        <p:txBody>
          <a:bodyPr>
            <a:noAutofit/>
          </a:bodyPr>
          <a:lstStyle/>
          <a:p>
            <a:r>
              <a:rPr lang="en-CA" sz="1400" dirty="0"/>
              <a:t>No whole brain CBF differences were noted between groups nor between the PVT and Pre-/Post- resting baselines. </a:t>
            </a:r>
          </a:p>
          <a:p>
            <a:r>
              <a:rPr lang="en-CA" sz="1400" dirty="0"/>
              <a:t>Percent change in mean CBF values showed that HCs had a significantly larger decrease (-18.98%) in CBF during the 5</a:t>
            </a:r>
            <a:r>
              <a:rPr lang="en-CA" sz="1400" baseline="30000" dirty="0"/>
              <a:t>th</a:t>
            </a:r>
            <a:r>
              <a:rPr lang="en-CA" sz="1400" dirty="0"/>
              <a:t> quintile vs. the 1</a:t>
            </a:r>
            <a:r>
              <a:rPr lang="en-CA" sz="1400" baseline="30000" dirty="0"/>
              <a:t>st</a:t>
            </a:r>
            <a:r>
              <a:rPr lang="en-CA" sz="1400" dirty="0"/>
              <a:t>. 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Results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BB507923-3309-4079-B754-D26F820C5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907912"/>
              </p:ext>
            </p:extLst>
          </p:nvPr>
        </p:nvGraphicFramePr>
        <p:xfrm>
          <a:off x="4727110" y="539170"/>
          <a:ext cx="4011254" cy="1942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E68F7625-9222-4FBF-BC33-14D056F5F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115599"/>
              </p:ext>
            </p:extLst>
          </p:nvPr>
        </p:nvGraphicFramePr>
        <p:xfrm>
          <a:off x="4727110" y="2600062"/>
          <a:ext cx="4011254" cy="194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74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92254" y="1034032"/>
            <a:ext cx="7146311" cy="3058282"/>
          </a:xfrm>
        </p:spPr>
        <p:txBody>
          <a:bodyPr>
            <a:noAutofit/>
          </a:bodyPr>
          <a:lstStyle/>
          <a:p>
            <a:r>
              <a:rPr lang="en-CA" sz="1600" dirty="0"/>
              <a:t>As expected, the MS group displayed longer RTs on the task. The greater number of lapses suggest an inability to process the stimuli within the 500ms window. </a:t>
            </a:r>
          </a:p>
          <a:p>
            <a:pPr lvl="1"/>
            <a:r>
              <a:rPr lang="en-CA" sz="1400" dirty="0"/>
              <a:t>Future studies should evaluate whether a longer RT window may be more appropriate.</a:t>
            </a:r>
          </a:p>
          <a:p>
            <a:r>
              <a:rPr lang="en-CA" sz="1600" dirty="0"/>
              <a:t>The MS group were susceptible to CF as evidenced by longer RTs across the quintiles. </a:t>
            </a:r>
          </a:p>
          <a:p>
            <a:pPr lvl="1"/>
            <a:r>
              <a:rPr lang="en-CA" sz="1400" dirty="0"/>
              <a:t>This susceptibility was not paralleled by </a:t>
            </a:r>
            <a:r>
              <a:rPr lang="en-CA" sz="1400" b="1" dirty="0"/>
              <a:t>whole brain</a:t>
            </a:r>
            <a:r>
              <a:rPr lang="en-CA" sz="1400" dirty="0"/>
              <a:t> CBF changes though </a:t>
            </a:r>
            <a:r>
              <a:rPr lang="en-CA" sz="1400" b="1" dirty="0"/>
              <a:t>regional</a:t>
            </a:r>
            <a:r>
              <a:rPr lang="en-CA" sz="1400" dirty="0"/>
              <a:t> changes in CBF blood flow may have differed (still being analysed) </a:t>
            </a:r>
          </a:p>
          <a:p>
            <a:r>
              <a:rPr lang="en-CA" sz="1600" dirty="0"/>
              <a:t>HCs showed reduced CBF later in the task suggesting they may habituate to the task while still maintaining comparable performance.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Discussion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F7CD881-2A56-C848-BF17-8C7310099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446" y="421052"/>
            <a:ext cx="1149010" cy="143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12143" y="1017295"/>
            <a:ext cx="8928339" cy="3459814"/>
          </a:xfrm>
        </p:spPr>
        <p:txBody>
          <a:bodyPr numCol="2">
            <a:normAutofit fontScale="25000" lnSpcReduction="20000"/>
          </a:bodyPr>
          <a:lstStyle/>
          <a:p>
            <a:pPr marL="323750" lvl="1" indent="0">
              <a:buNone/>
            </a:pPr>
            <a:endParaRPr lang="en-CA" sz="9600" b="1" dirty="0"/>
          </a:p>
          <a:p>
            <a:pPr marL="323750" lvl="1" indent="0">
              <a:buNone/>
            </a:pPr>
            <a:r>
              <a:rPr lang="en-CA" sz="9600" b="1" dirty="0"/>
              <a:t>Cognitive Health in Multiple Sclerosis Lab</a:t>
            </a:r>
          </a:p>
          <a:p>
            <a:pPr marL="323750" lvl="1" indent="0">
              <a:buNone/>
            </a:pPr>
            <a:r>
              <a:rPr lang="en-CA" sz="3800" b="1" dirty="0"/>
              <a:t>Jason Berard </a:t>
            </a:r>
            <a:r>
              <a:rPr lang="en-CA" sz="3800" dirty="0"/>
              <a:t>– Graduate Student – University of Ottawa</a:t>
            </a:r>
          </a:p>
          <a:p>
            <a:pPr marL="323750" lvl="1" indent="0">
              <a:buNone/>
            </a:pPr>
            <a:r>
              <a:rPr lang="en-CA" sz="3800" b="1" dirty="0"/>
              <a:t>Leila Osman </a:t>
            </a:r>
            <a:r>
              <a:rPr lang="en-CA" sz="3800" dirty="0"/>
              <a:t>– Research Assistant – Ottawa Hospital Research Institute</a:t>
            </a:r>
          </a:p>
          <a:p>
            <a:pPr marL="323750" lvl="1" indent="0">
              <a:buNone/>
            </a:pPr>
            <a:endParaRPr lang="en-CA" sz="9600" dirty="0"/>
          </a:p>
          <a:p>
            <a:pPr marL="323750" lvl="1" indent="0">
              <a:buNone/>
            </a:pPr>
            <a:endParaRPr lang="en-CA" sz="9600" dirty="0"/>
          </a:p>
          <a:p>
            <a:pPr marL="323750" lvl="1" indent="0">
              <a:buNone/>
            </a:pPr>
            <a:endParaRPr lang="en-CA" sz="9600" dirty="0"/>
          </a:p>
          <a:p>
            <a:pPr marL="323750" lvl="1" indent="0">
              <a:buNone/>
            </a:pPr>
            <a:endParaRPr lang="en-CA" sz="9600" dirty="0"/>
          </a:p>
          <a:p>
            <a:pPr marL="323750" lvl="1" indent="0">
              <a:buNone/>
            </a:pPr>
            <a:endParaRPr lang="en-CA" sz="9600" dirty="0"/>
          </a:p>
          <a:p>
            <a:pPr marL="323750" lvl="1" indent="0">
              <a:buNone/>
            </a:pPr>
            <a:r>
              <a:rPr lang="en-CA" sz="9600" b="1" dirty="0"/>
              <a:t>Collaborators</a:t>
            </a:r>
          </a:p>
          <a:p>
            <a:pPr marL="323750" lvl="1" indent="0">
              <a:buNone/>
            </a:pPr>
            <a:r>
              <a:rPr lang="en-CA" sz="3800" b="1" dirty="0"/>
              <a:t>Andra Smith</a:t>
            </a:r>
            <a:r>
              <a:rPr lang="en-CA" sz="3800" dirty="0"/>
              <a:t> – Neuroscientist – University of Ottawa</a:t>
            </a:r>
          </a:p>
          <a:p>
            <a:pPr marL="323750" lvl="1" indent="0">
              <a:buNone/>
            </a:pPr>
            <a:r>
              <a:rPr lang="en-CA" sz="3800" b="1" dirty="0"/>
              <a:t>Mark Freedman </a:t>
            </a:r>
            <a:r>
              <a:rPr lang="en-CA" sz="3800" dirty="0"/>
              <a:t>– Neurologist – Ottawa Hospital Research Institute</a:t>
            </a:r>
          </a:p>
          <a:p>
            <a:pPr marL="323750" lvl="1" indent="0">
              <a:buNone/>
            </a:pPr>
            <a:r>
              <a:rPr lang="en-CA" sz="3800" b="1" dirty="0"/>
              <a:t>Ian Cameron </a:t>
            </a:r>
            <a:r>
              <a:rPr lang="en-CA" sz="3800" dirty="0"/>
              <a:t>– Medical Physicist – Ottawa Hospital Research Institute</a:t>
            </a:r>
          </a:p>
          <a:p>
            <a:pPr marL="323750" lvl="1" indent="0">
              <a:buNone/>
            </a:pPr>
            <a:r>
              <a:rPr lang="en-CA" sz="3800" b="1" dirty="0"/>
              <a:t>Santanu Chakraborty </a:t>
            </a:r>
            <a:r>
              <a:rPr lang="en-CA" sz="3800" dirty="0"/>
              <a:t>– </a:t>
            </a:r>
            <a:r>
              <a:rPr lang="en-CA" sz="3800" dirty="0" err="1"/>
              <a:t>Neuroradiologist</a:t>
            </a:r>
            <a:r>
              <a:rPr lang="en-CA" sz="3800" dirty="0"/>
              <a:t> – Ottawa Hospital Research Institute</a:t>
            </a:r>
          </a:p>
          <a:p>
            <a:pPr marL="323750" lvl="1" indent="0">
              <a:buNone/>
            </a:pPr>
            <a:r>
              <a:rPr lang="en-CA" sz="3800" b="1" dirty="0"/>
              <a:t>Greg Cron </a:t>
            </a:r>
            <a:r>
              <a:rPr lang="en-CA" sz="3800" dirty="0"/>
              <a:t>– Research Associate - Ottawa Hospital Research Institute</a:t>
            </a:r>
          </a:p>
          <a:p>
            <a:pPr marL="323750" lvl="1" indent="0">
              <a:buNone/>
            </a:pPr>
            <a:r>
              <a:rPr lang="en-CA" sz="3800" b="1" dirty="0"/>
              <a:t>Roxana Cruce </a:t>
            </a:r>
            <a:r>
              <a:rPr lang="en-CA" sz="3800" dirty="0"/>
              <a:t>– Research and Clinical Fellow – The Ottawa Hospital</a:t>
            </a:r>
          </a:p>
          <a:p>
            <a:pPr marL="323750" lvl="1" indent="0">
              <a:buNone/>
            </a:pPr>
            <a:endParaRPr lang="en-CA" sz="1200" dirty="0"/>
          </a:p>
          <a:p>
            <a:pPr marL="323750" lvl="1" indent="0">
              <a:buNone/>
            </a:pPr>
            <a:endParaRPr lang="en-CA" sz="1200" dirty="0"/>
          </a:p>
          <a:p>
            <a:pPr lvl="1"/>
            <a:endParaRPr lang="en-CA" sz="1200" dirty="0"/>
          </a:p>
          <a:p>
            <a:pPr lvl="1"/>
            <a:endParaRPr lang="en-CA" sz="1200" dirty="0"/>
          </a:p>
          <a:p>
            <a:endParaRPr lang="en-CA" sz="1400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Acknowledgements</a:t>
            </a:r>
          </a:p>
        </p:txBody>
      </p:sp>
      <p:pic>
        <p:nvPicPr>
          <p:cNvPr id="7170" name="Picture 2" descr="Image result for ottawa hospital research institut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336" y="4331374"/>
            <a:ext cx="1811548" cy="60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university of ottawa brain and mind research institut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21" y="3002952"/>
            <a:ext cx="2447315" cy="107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2313" y="1032611"/>
            <a:ext cx="7772400" cy="3451922"/>
          </a:xfrm>
        </p:spPr>
        <p:txBody>
          <a:bodyPr>
            <a:normAutofit/>
          </a:bodyPr>
          <a:lstStyle/>
          <a:p>
            <a:r>
              <a:rPr lang="en-CA" dirty="0"/>
              <a:t>No disclosures/conflicts of interest</a:t>
            </a:r>
          </a:p>
          <a:p>
            <a:r>
              <a:rPr lang="en-CA" dirty="0"/>
              <a:t>This study was funded through surplus funds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Disclosures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5C3-AB39-B144-AAF5-28F142C249A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2313" y="1032611"/>
            <a:ext cx="7772400" cy="3451922"/>
          </a:xfrm>
        </p:spPr>
        <p:txBody>
          <a:bodyPr>
            <a:normAutofit/>
          </a:bodyPr>
          <a:lstStyle/>
          <a:p>
            <a:r>
              <a:rPr lang="en-CA" dirty="0" smtClean="0"/>
              <a:t>To understand the concept of cognitive fatigue as it relates to MS</a:t>
            </a:r>
          </a:p>
          <a:p>
            <a:r>
              <a:rPr lang="en-CA" dirty="0" smtClean="0"/>
              <a:t>To learn how functional neuroimaging might serve as one tool for objective measurement of cognitive fatigue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objective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5C3-AB39-B144-AAF5-28F142C249A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263DAB-C293-4A83-833F-63A9096F7E1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194" name="Picture 2" descr="Image result for brain fati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49" y="1114579"/>
            <a:ext cx="6357382" cy="317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9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22453" y="1362218"/>
            <a:ext cx="5799141" cy="3058282"/>
          </a:xfrm>
        </p:spPr>
        <p:txBody>
          <a:bodyPr>
            <a:noAutofit/>
          </a:bodyPr>
          <a:lstStyle/>
          <a:p>
            <a:r>
              <a:rPr lang="en-CA" sz="1400" dirty="0"/>
              <a:t>Can be defined as a decrease in, or inability to sustain, optimal task performance throughout the duration of a continuous cognitive task.</a:t>
            </a:r>
          </a:p>
          <a:p>
            <a:r>
              <a:rPr lang="en-CA" sz="1400" dirty="0"/>
              <a:t>Individuals with MS are more susceptible to CF and become cognitively fatigued sooner than controls. </a:t>
            </a:r>
          </a:p>
          <a:p>
            <a:pPr lvl="1"/>
            <a:r>
              <a:rPr lang="en-CA" sz="1200" dirty="0"/>
              <a:t>Reflected by an earlier breakdown in task performance across the task</a:t>
            </a:r>
          </a:p>
          <a:p>
            <a:r>
              <a:rPr lang="en-CA" sz="1400" dirty="0"/>
              <a:t>Focus of research has been on determining appropriate CF measures</a:t>
            </a:r>
          </a:p>
          <a:p>
            <a:r>
              <a:rPr lang="en-CA" sz="1400" dirty="0"/>
              <a:t>CF has thus far been a largely unverifiable subjective experience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Cognitive fatigue (</a:t>
            </a:r>
            <a:r>
              <a:rPr lang="en-US" dirty="0" err="1"/>
              <a:t>cf</a:t>
            </a:r>
            <a:r>
              <a:rPr lang="en-US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D39E41-E8F1-7240-AFBF-3729D94B9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715" y="1514692"/>
            <a:ext cx="2540148" cy="16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Measurement of Cognitive Fatigue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5C3-AB39-B144-AAF5-28F142C249A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9" y="1070071"/>
            <a:ext cx="5331124" cy="178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957" y="2114900"/>
            <a:ext cx="3948093" cy="262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2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Longitudinal measurement of Cognitive Fatigue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5C3-AB39-B144-AAF5-28F142C249A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6" y="1203651"/>
            <a:ext cx="5322509" cy="159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314" y="1583513"/>
            <a:ext cx="3269534" cy="315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9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Cognitive Fatigue in IA-HSCT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5C3-AB39-B144-AAF5-28F142C249A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9" y="961052"/>
            <a:ext cx="5660462" cy="209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106" y="261023"/>
            <a:ext cx="2424022" cy="488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8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Statistical models of Cognitive Fatigue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C5C3-AB39-B144-AAF5-28F142C249A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3" y="1040383"/>
            <a:ext cx="5029200" cy="151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80" y="2639326"/>
            <a:ext cx="56578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3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H_PPT_Template">
  <a:themeElements>
    <a:clrScheme name="Custom 12">
      <a:dk1>
        <a:srgbClr val="606164"/>
      </a:dk1>
      <a:lt1>
        <a:sysClr val="window" lastClr="FFFFFF"/>
      </a:lt1>
      <a:dk2>
        <a:srgbClr val="0033A0"/>
      </a:dk2>
      <a:lt2>
        <a:srgbClr val="00B2A9"/>
      </a:lt2>
      <a:accent1>
        <a:srgbClr val="898DA0"/>
      </a:accent1>
      <a:accent2>
        <a:srgbClr val="00B2A9"/>
      </a:accent2>
      <a:accent3>
        <a:srgbClr val="ED8B00"/>
      </a:accent3>
      <a:accent4>
        <a:srgbClr val="F3D03E"/>
      </a:accent4>
      <a:accent5>
        <a:srgbClr val="B9D3DC"/>
      </a:accent5>
      <a:accent6>
        <a:srgbClr val="78BE20"/>
      </a:accent6>
      <a:hlink>
        <a:srgbClr val="00B0A9"/>
      </a:hlink>
      <a:folHlink>
        <a:srgbClr val="ED8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TOH_PPT_Template</Template>
  <TotalTime>1343</TotalTime>
  <Words>1414</Words>
  <Application>Microsoft Office PowerPoint</Application>
  <PresentationFormat>On-screen Show (16:9)</PresentationFormat>
  <Paragraphs>150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Lucida Grande</vt:lpstr>
      <vt:lpstr>Calibri</vt:lpstr>
      <vt:lpstr>Wingdings</vt:lpstr>
      <vt:lpstr>TOH_PPT_Template</vt:lpstr>
      <vt:lpstr>Imaging cognitive fatigue in multiple sclerosis:  A preliminary quantification of global cerebral blood flow using ASL perfusion fMRI</vt:lpstr>
      <vt:lpstr>Disclosures</vt:lpstr>
      <vt:lpstr>Learning objective</vt:lpstr>
      <vt:lpstr>PowerPoint Presentation</vt:lpstr>
      <vt:lpstr>Cognitive fatigue (cf)</vt:lpstr>
      <vt:lpstr>Measurement of Cognitive Fatigue</vt:lpstr>
      <vt:lpstr>Longitudinal measurement of Cognitive Fatigue</vt:lpstr>
      <vt:lpstr>Cognitive Fatigue in IA-HSCT</vt:lpstr>
      <vt:lpstr>Statistical models of Cognitive Fatigue</vt:lpstr>
      <vt:lpstr>cognitive fatigue and neuroimaging</vt:lpstr>
      <vt:lpstr>Lim, et al. (2010)</vt:lpstr>
      <vt:lpstr>Lim, et al. (2010)</vt:lpstr>
      <vt:lpstr>Our sample</vt:lpstr>
      <vt:lpstr>Hypotheses</vt:lpstr>
      <vt:lpstr>Results</vt:lpstr>
      <vt:lpstr>Results</vt:lpstr>
      <vt:lpstr>Discussion</vt:lpstr>
      <vt:lpstr>Acknowledgements</vt:lpstr>
    </vt:vector>
  </TitlesOfParts>
  <Company>The Ottawa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Walker, Lisa</dc:creator>
  <cp:lastModifiedBy>Walker, Lisa</cp:lastModifiedBy>
  <cp:revision>103</cp:revision>
  <cp:lastPrinted>2018-05-22T19:10:02Z</cp:lastPrinted>
  <dcterms:created xsi:type="dcterms:W3CDTF">2017-01-25T18:27:23Z</dcterms:created>
  <dcterms:modified xsi:type="dcterms:W3CDTF">2018-05-22T19:34:52Z</dcterms:modified>
</cp:coreProperties>
</file>