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1" r:id="rId2"/>
    <p:sldMasterId id="2147483743" r:id="rId3"/>
    <p:sldMasterId id="2147483755" r:id="rId4"/>
    <p:sldMasterId id="2147483767" r:id="rId5"/>
  </p:sldMasterIdLst>
  <p:notesMasterIdLst>
    <p:notesMasterId r:id="rId23"/>
  </p:notesMasterIdLst>
  <p:handoutMasterIdLst>
    <p:handoutMasterId r:id="rId24"/>
  </p:handoutMasterIdLst>
  <p:sldIdLst>
    <p:sldId id="317" r:id="rId6"/>
    <p:sldId id="420" r:id="rId7"/>
    <p:sldId id="383" r:id="rId8"/>
    <p:sldId id="462" r:id="rId9"/>
    <p:sldId id="480" r:id="rId10"/>
    <p:sldId id="382" r:id="rId11"/>
    <p:sldId id="455" r:id="rId12"/>
    <p:sldId id="482" r:id="rId13"/>
    <p:sldId id="481" r:id="rId14"/>
    <p:sldId id="479" r:id="rId15"/>
    <p:sldId id="467" r:id="rId16"/>
    <p:sldId id="404" r:id="rId17"/>
    <p:sldId id="468" r:id="rId18"/>
    <p:sldId id="392" r:id="rId19"/>
    <p:sldId id="458" r:id="rId20"/>
    <p:sldId id="474" r:id="rId21"/>
    <p:sldId id="477" r:id="rId22"/>
  </p:sldIdLst>
  <p:sldSz cx="12192000" cy="6858000"/>
  <p:notesSz cx="6973888" cy="9307513"/>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84" userDrawn="1">
          <p15:clr>
            <a:srgbClr val="A4A3A4"/>
          </p15:clr>
        </p15:guide>
        <p15:guide id="3" orient="horz" pos="4247" userDrawn="1">
          <p15:clr>
            <a:srgbClr val="A4A3A4"/>
          </p15:clr>
        </p15:guide>
        <p15:guide id="4" orient="horz" pos="1162" userDrawn="1">
          <p15:clr>
            <a:srgbClr val="A4A3A4"/>
          </p15:clr>
        </p15:guide>
        <p15:guide id="5" orient="horz" pos="3120" userDrawn="1">
          <p15:clr>
            <a:srgbClr val="A4A3A4"/>
          </p15:clr>
        </p15:guide>
        <p15:guide id="6" orient="horz" pos="3312" userDrawn="1">
          <p15:clr>
            <a:srgbClr val="A4A3A4"/>
          </p15:clr>
        </p15:guide>
        <p15:guide id="7" pos="967" userDrawn="1">
          <p15:clr>
            <a:srgbClr val="A4A3A4"/>
          </p15:clr>
        </p15:guide>
        <p15:guide id="8" pos="3416" userDrawn="1">
          <p15:clr>
            <a:srgbClr val="A4A3A4"/>
          </p15:clr>
        </p15:guide>
        <p15:guide id="9" pos="1300" userDrawn="1">
          <p15:clr>
            <a:srgbClr val="A4A3A4"/>
          </p15:clr>
        </p15:guide>
        <p15:guide id="10" orient="horz" pos="1416" userDrawn="1">
          <p15:clr>
            <a:srgbClr val="A4A3A4"/>
          </p15:clr>
        </p15:guide>
        <p15:guide id="11" orient="horz" pos="1956" userDrawn="1">
          <p15:clr>
            <a:srgbClr val="A4A3A4"/>
          </p15:clr>
        </p15:guide>
        <p15:guide id="12" orient="horz" pos="4133" userDrawn="1">
          <p15:clr>
            <a:srgbClr val="A4A3A4"/>
          </p15:clr>
        </p15:guide>
        <p15:guide id="13" orient="horz" pos="746" userDrawn="1">
          <p15:clr>
            <a:srgbClr val="A4A3A4"/>
          </p15:clr>
        </p15:guide>
        <p15:guide id="14" pos="837" userDrawn="1">
          <p15:clr>
            <a:srgbClr val="A4A3A4"/>
          </p15:clr>
        </p15:guide>
        <p15:guide id="15" pos="740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erence Smith (AS)" initials="TS(" lastIdx="12" clrIdx="0"/>
  <p:cmAuthor id="1" name="Jumaah Johnson, DPT (HI)" initials="JJD(" lastIdx="52" clrIdx="1">
    <p:extLst/>
  </p:cmAuthor>
  <p:cmAuthor id="2" name="Belachew, Shibeshih {MDAM~Basel}" initials="BS" lastIdx="8" clrIdx="2"/>
  <p:cmAuthor id="3" name="Sue Landry, ELS (NC)" initials="SLE(" lastIdx="107" clrIdx="3">
    <p:extLst/>
  </p:cmAuthor>
  <p:cmAuthor id="4" name="Karishma Amin, PhD (HI)" initials="KAP(" lastIdx="17" clrIdx="4">
    <p:extLst/>
  </p:cmAuthor>
  <p:cmAuthor id="5" name="Fran Karo, PhD (HI)" initials="FKP(" lastIdx="47" clrIdx="5">
    <p:extLst/>
  </p:cmAuthor>
  <p:cmAuthor id="6" name="Paul Murdoch" initials="" lastIdx="0" clrIdx="6"/>
  <p:cmAuthor id="7" name="Mark Hughes" initials="MH" lastIdx="8" clrIdx="7">
    <p:extLst/>
  </p:cmAuthor>
  <p:cmAuthor id="8" name="McClean, Mercedes {MDAM~Basel}" initials="MM{" lastIdx="18" clrIdx="8"/>
  <p:cmAuthor id="9" name="Med Writer" initials="A" lastIdx="3" clrIdx="9"/>
  <p:cmAuthor id="10" name="Laura Julian" initials="LJ" lastIdx="11" clrIdx="10"/>
  <p:cmAuthor id="11" name="Pan, Cindy {MNAJ~South San Francisco}" initials="PC{SF" lastIdx="43" clrIdx="11"/>
  <p:cmAuthor id="12" name="Jumaah Goldberg, DPT (HI)" initials="JGD(" lastIdx="36" clrIdx="12">
    <p:extLst/>
  </p:cmAuthor>
  <p:cmAuthor id="13" name="Liz LaFlamme, PhD (HI)" initials="LLP(" lastIdx="15" clrIdx="13">
    <p:extLst/>
  </p:cmAuthor>
  <p:cmAuthor id="14" name="Laura Julian" initials="" lastIdx="2" clrIdx="14"/>
  <p:cmAuthor id="15" name="Angela Morris, PhD (HI)" initials="AMP(" lastIdx="88" clrIdx="15">
    <p:extLst>
      <p:ext uri="{19B8F6BF-5375-455C-9EA6-DF929625EA0E}">
        <p15:presenceInfo xmlns:p15="http://schemas.microsoft.com/office/powerpoint/2012/main" userId="S-1-5-21-2754625900-2601979746-2412578218-10891" providerId="AD"/>
      </p:ext>
    </p:extLst>
  </p:cmAuthor>
  <p:cmAuthor id="16" name="Kelli Minor, ELS (NC)" initials="KME(" lastIdx="47" clrIdx="16">
    <p:extLst>
      <p:ext uri="{19B8F6BF-5375-455C-9EA6-DF929625EA0E}">
        <p15:presenceInfo xmlns:p15="http://schemas.microsoft.com/office/powerpoint/2012/main" userId="S-1-5-21-2754625900-2601979746-2412578218-96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654666"/>
    <a:srgbClr val="ED003B"/>
    <a:srgbClr val="CBD3EC"/>
    <a:srgbClr val="E7EAF6"/>
    <a:srgbClr val="D5DBF0"/>
    <a:srgbClr val="006FBA"/>
    <a:srgbClr val="624968"/>
    <a:srgbClr val="9E26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51" autoAdjust="0"/>
    <p:restoredTop sz="91706" autoAdjust="0"/>
  </p:normalViewPr>
  <p:slideViewPr>
    <p:cSldViewPr snapToGrid="0">
      <p:cViewPr varScale="1">
        <p:scale>
          <a:sx n="75" d="100"/>
          <a:sy n="75" d="100"/>
        </p:scale>
        <p:origin x="77" y="72"/>
      </p:cViewPr>
      <p:guideLst>
        <p:guide orient="horz" pos="1584"/>
        <p:guide orient="horz" pos="4247"/>
        <p:guide orient="horz" pos="1162"/>
        <p:guide orient="horz" pos="3120"/>
        <p:guide orient="horz" pos="3312"/>
        <p:guide pos="967"/>
        <p:guide pos="3416"/>
        <p:guide pos="1300"/>
        <p:guide orient="horz" pos="1416"/>
        <p:guide orient="horz" pos="1956"/>
        <p:guide orient="horz" pos="4133"/>
        <p:guide orient="horz" pos="746"/>
        <p:guide pos="837"/>
        <p:guide pos="7408"/>
      </p:guideLst>
    </p:cSldViewPr>
  </p:slideViewPr>
  <p:notesTextViewPr>
    <p:cViewPr>
      <p:scale>
        <a:sx n="3" d="2"/>
        <a:sy n="3" d="2"/>
      </p:scale>
      <p:origin x="0" y="0"/>
    </p:cViewPr>
  </p:notesTextViewPr>
  <p:sorterViewPr>
    <p:cViewPr varScale="1">
      <p:scale>
        <a:sx n="1" d="1"/>
        <a:sy n="1" d="1"/>
      </p:scale>
      <p:origin x="0" y="0"/>
    </p:cViewPr>
  </p:sorterViewPr>
  <p:notesViewPr>
    <p:cSldViewPr snapToObjects="1">
      <p:cViewPr varScale="1">
        <p:scale>
          <a:sx n="84" d="100"/>
          <a:sy n="84" d="100"/>
        </p:scale>
        <p:origin x="297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8433551327197941E-2"/>
          <c:y val="0.12108840004500933"/>
          <c:w val="0.90903323173438288"/>
          <c:h val="0.72211846551937275"/>
        </c:manualLayout>
      </c:layout>
      <c:lineChart>
        <c:grouping val="standard"/>
        <c:varyColors val="0"/>
        <c:ser>
          <c:idx val="0"/>
          <c:order val="0"/>
          <c:tx>
            <c:strRef>
              <c:f>Sheet1!$B$1</c:f>
              <c:strCache>
                <c:ptCount val="1"/>
                <c:pt idx="0">
                  <c:v>IFN β-1a (n=180)</c:v>
                </c:pt>
              </c:strCache>
            </c:strRef>
          </c:tx>
          <c:spPr>
            <a:ln w="22225" cap="rnd">
              <a:solidFill>
                <a:srgbClr val="654666"/>
              </a:solidFill>
              <a:round/>
            </a:ln>
            <a:effectLst/>
          </c:spPr>
          <c:marker>
            <c:symbol val="circle"/>
            <c:size val="8"/>
            <c:spPr>
              <a:solidFill>
                <a:srgbClr val="654666"/>
              </a:solidFill>
              <a:ln w="6350">
                <a:solidFill>
                  <a:srgbClr val="654666"/>
                </a:solidFill>
              </a:ln>
              <a:effectLst/>
            </c:spPr>
          </c:marker>
          <c:errBars>
            <c:errDir val="y"/>
            <c:errBarType val="both"/>
            <c:errValType val="cust"/>
            <c:noEndCap val="0"/>
            <c:plus>
              <c:numRef>
                <c:f>Sheet1!$I$2:$I$10</c:f>
                <c:numCache>
                  <c:formatCode>General</c:formatCode>
                  <c:ptCount val="9"/>
                  <c:pt idx="1">
                    <c:v>1.7589999999999999</c:v>
                  </c:pt>
                  <c:pt idx="2">
                    <c:v>2.121</c:v>
                  </c:pt>
                  <c:pt idx="3">
                    <c:v>2.1139999999999999</c:v>
                  </c:pt>
                  <c:pt idx="4">
                    <c:v>2.085</c:v>
                  </c:pt>
                  <c:pt idx="5">
                    <c:v>2.2419999999999995</c:v>
                  </c:pt>
                  <c:pt idx="6">
                    <c:v>2.2489999999999997</c:v>
                  </c:pt>
                  <c:pt idx="7">
                    <c:v>2.2930000000000001</c:v>
                  </c:pt>
                  <c:pt idx="8">
                    <c:v>2.3799999999999994</c:v>
                  </c:pt>
                </c:numCache>
              </c:numRef>
            </c:plus>
            <c:minus>
              <c:numRef>
                <c:f>Sheet1!$J$2:$J$10</c:f>
                <c:numCache>
                  <c:formatCode>General</c:formatCode>
                  <c:ptCount val="9"/>
                  <c:pt idx="1">
                    <c:v>1.7589999999999999</c:v>
                  </c:pt>
                  <c:pt idx="2">
                    <c:v>2.1219999999999999</c:v>
                  </c:pt>
                  <c:pt idx="3">
                    <c:v>2.181</c:v>
                  </c:pt>
                  <c:pt idx="4">
                    <c:v>2.085</c:v>
                  </c:pt>
                  <c:pt idx="5">
                    <c:v>2.242</c:v>
                  </c:pt>
                  <c:pt idx="6">
                    <c:v>2.2490000000000001</c:v>
                  </c:pt>
                  <c:pt idx="7">
                    <c:v>2.2930000000000001</c:v>
                  </c:pt>
                  <c:pt idx="8">
                    <c:v>2.379</c:v>
                  </c:pt>
                </c:numCache>
              </c:numRef>
            </c:minus>
            <c:spPr>
              <a:noFill/>
              <a:ln w="12700" cap="flat" cmpd="sng" algn="ctr">
                <a:solidFill>
                  <a:srgbClr val="654666"/>
                </a:solidFill>
                <a:round/>
              </a:ln>
              <a:effectLst/>
            </c:spPr>
          </c:errBars>
          <c:cat>
            <c:numRef>
              <c:f>Sheet1!$A$2:$A$10</c:f>
              <c:numCache>
                <c:formatCode>0</c:formatCode>
                <c:ptCount val="9"/>
                <c:pt idx="0">
                  <c:v>0</c:v>
                </c:pt>
                <c:pt idx="1">
                  <c:v>12</c:v>
                </c:pt>
                <c:pt idx="2">
                  <c:v>24</c:v>
                </c:pt>
                <c:pt idx="3">
                  <c:v>36</c:v>
                </c:pt>
                <c:pt idx="4">
                  <c:v>48</c:v>
                </c:pt>
                <c:pt idx="5">
                  <c:v>60</c:v>
                </c:pt>
                <c:pt idx="6">
                  <c:v>72</c:v>
                </c:pt>
                <c:pt idx="7">
                  <c:v>84</c:v>
                </c:pt>
                <c:pt idx="8">
                  <c:v>96</c:v>
                </c:pt>
              </c:numCache>
            </c:numRef>
          </c:cat>
          <c:val>
            <c:numRef>
              <c:f>Sheet1!$B$2:$B$10</c:f>
              <c:numCache>
                <c:formatCode>General</c:formatCode>
                <c:ptCount val="9"/>
                <c:pt idx="0">
                  <c:v>0</c:v>
                </c:pt>
                <c:pt idx="1">
                  <c:v>0.51700000000000002</c:v>
                </c:pt>
                <c:pt idx="2">
                  <c:v>0.72699999999999998</c:v>
                </c:pt>
                <c:pt idx="3">
                  <c:v>1.5389999999999999</c:v>
                </c:pt>
                <c:pt idx="4">
                  <c:v>1.5680000000000001</c:v>
                </c:pt>
                <c:pt idx="5">
                  <c:v>1.802</c:v>
                </c:pt>
                <c:pt idx="6">
                  <c:v>1.591</c:v>
                </c:pt>
                <c:pt idx="7">
                  <c:v>2.298</c:v>
                </c:pt>
                <c:pt idx="8">
                  <c:v>2.64</c:v>
                </c:pt>
              </c:numCache>
            </c:numRef>
          </c:val>
          <c:smooth val="0"/>
          <c:extLst>
            <c:ext xmlns:c16="http://schemas.microsoft.com/office/drawing/2014/chart" uri="{C3380CC4-5D6E-409C-BE32-E72D297353CC}">
              <c16:uniqueId val="{00000000-8F03-4B85-9E6A-05E14B20D8C7}"/>
            </c:ext>
          </c:extLst>
        </c:ser>
        <c:ser>
          <c:idx val="1"/>
          <c:order val="1"/>
          <c:tx>
            <c:strRef>
              <c:f>Sheet1!$C$1</c:f>
              <c:strCache>
                <c:ptCount val="1"/>
                <c:pt idx="0">
                  <c:v>OCR 600 mg (n=186)</c:v>
                </c:pt>
              </c:strCache>
            </c:strRef>
          </c:tx>
          <c:spPr>
            <a:ln w="22225" cap="rnd">
              <a:solidFill>
                <a:srgbClr val="006FBA"/>
              </a:solidFill>
              <a:round/>
            </a:ln>
            <a:effectLst/>
          </c:spPr>
          <c:marker>
            <c:symbol val="x"/>
            <c:size val="8"/>
            <c:spPr>
              <a:noFill/>
              <a:ln w="19050" cmpd="sng">
                <a:solidFill>
                  <a:srgbClr val="0066CC"/>
                </a:solidFill>
              </a:ln>
              <a:effectLst/>
            </c:spPr>
          </c:marker>
          <c:errBars>
            <c:errDir val="y"/>
            <c:errBarType val="both"/>
            <c:errValType val="cust"/>
            <c:noEndCap val="0"/>
            <c:plus>
              <c:numRef>
                <c:f>Sheet1!$K$2:$K$10</c:f>
                <c:numCache>
                  <c:formatCode>General</c:formatCode>
                  <c:ptCount val="9"/>
                  <c:pt idx="1">
                    <c:v>1.7799999999999998</c:v>
                  </c:pt>
                  <c:pt idx="2">
                    <c:v>1.9859999999999998</c:v>
                  </c:pt>
                  <c:pt idx="3">
                    <c:v>2.1609999999999996</c:v>
                  </c:pt>
                  <c:pt idx="4">
                    <c:v>2.0569999999999995</c:v>
                  </c:pt>
                  <c:pt idx="5">
                    <c:v>2.1989999999999998</c:v>
                  </c:pt>
                  <c:pt idx="6">
                    <c:v>2.2130000000000001</c:v>
                  </c:pt>
                  <c:pt idx="7">
                    <c:v>2.2480000000000002</c:v>
                  </c:pt>
                  <c:pt idx="8">
                    <c:v>2.3260000000000005</c:v>
                  </c:pt>
                </c:numCache>
              </c:numRef>
            </c:plus>
            <c:minus>
              <c:numRef>
                <c:f>Sheet1!$L$2:$L$10</c:f>
                <c:numCache>
                  <c:formatCode>General</c:formatCode>
                  <c:ptCount val="9"/>
                  <c:pt idx="1">
                    <c:v>1.7790000000000001</c:v>
                  </c:pt>
                  <c:pt idx="2">
                    <c:v>3.4390000000000001</c:v>
                  </c:pt>
                  <c:pt idx="3">
                    <c:v>2.1620000000000004</c:v>
                  </c:pt>
                  <c:pt idx="4">
                    <c:v>2.0570000000000004</c:v>
                  </c:pt>
                  <c:pt idx="5">
                    <c:v>2.1989999999999998</c:v>
                  </c:pt>
                  <c:pt idx="6">
                    <c:v>2.2130000000000001</c:v>
                  </c:pt>
                  <c:pt idx="7">
                    <c:v>2.2480000000000002</c:v>
                  </c:pt>
                  <c:pt idx="8">
                    <c:v>2.3260000000000001</c:v>
                  </c:pt>
                </c:numCache>
              </c:numRef>
            </c:minus>
            <c:spPr>
              <a:noFill/>
              <a:ln w="12700" cap="flat" cmpd="sng" algn="ctr">
                <a:solidFill>
                  <a:srgbClr val="0066CC"/>
                </a:solidFill>
                <a:round/>
              </a:ln>
              <a:effectLst/>
            </c:spPr>
          </c:errBars>
          <c:cat>
            <c:numRef>
              <c:f>Sheet1!$A$2:$A$10</c:f>
              <c:numCache>
                <c:formatCode>0</c:formatCode>
                <c:ptCount val="9"/>
                <c:pt idx="0">
                  <c:v>0</c:v>
                </c:pt>
                <c:pt idx="1">
                  <c:v>12</c:v>
                </c:pt>
                <c:pt idx="2">
                  <c:v>24</c:v>
                </c:pt>
                <c:pt idx="3">
                  <c:v>36</c:v>
                </c:pt>
                <c:pt idx="4">
                  <c:v>48</c:v>
                </c:pt>
                <c:pt idx="5">
                  <c:v>60</c:v>
                </c:pt>
                <c:pt idx="6">
                  <c:v>72</c:v>
                </c:pt>
                <c:pt idx="7">
                  <c:v>84</c:v>
                </c:pt>
                <c:pt idx="8">
                  <c:v>96</c:v>
                </c:pt>
              </c:numCache>
            </c:numRef>
          </c:cat>
          <c:val>
            <c:numRef>
              <c:f>Sheet1!$C$2:$C$10</c:f>
              <c:numCache>
                <c:formatCode>General</c:formatCode>
                <c:ptCount val="9"/>
                <c:pt idx="0">
                  <c:v>0</c:v>
                </c:pt>
                <c:pt idx="1">
                  <c:v>2.7570000000000001</c:v>
                </c:pt>
                <c:pt idx="2">
                  <c:v>2.8650000000000002</c:v>
                </c:pt>
                <c:pt idx="3">
                  <c:v>4.6150000000000002</c:v>
                </c:pt>
                <c:pt idx="4">
                  <c:v>4.2080000000000002</c:v>
                </c:pt>
                <c:pt idx="5">
                  <c:v>4.5789999999999997</c:v>
                </c:pt>
                <c:pt idx="6">
                  <c:v>5.0430000000000001</c:v>
                </c:pt>
                <c:pt idx="7">
                  <c:v>5.548</c:v>
                </c:pt>
                <c:pt idx="8">
                  <c:v>6.2149999999999999</c:v>
                </c:pt>
              </c:numCache>
            </c:numRef>
          </c:val>
          <c:smooth val="0"/>
          <c:extLst>
            <c:ext xmlns:c16="http://schemas.microsoft.com/office/drawing/2014/chart" uri="{C3380CC4-5D6E-409C-BE32-E72D297353CC}">
              <c16:uniqueId val="{00000001-8F03-4B85-9E6A-05E14B20D8C7}"/>
            </c:ext>
          </c:extLst>
        </c:ser>
        <c:dLbls>
          <c:showLegendKey val="0"/>
          <c:showVal val="0"/>
          <c:showCatName val="0"/>
          <c:showSerName val="0"/>
          <c:showPercent val="0"/>
          <c:showBubbleSize val="0"/>
        </c:dLbls>
        <c:marker val="1"/>
        <c:smooth val="0"/>
        <c:axId val="618022896"/>
        <c:axId val="618028800"/>
      </c:lineChart>
      <c:catAx>
        <c:axId val="618022896"/>
        <c:scaling>
          <c:orientation val="minMax"/>
        </c:scaling>
        <c:delete val="0"/>
        <c:axPos val="b"/>
        <c:numFmt formatCode="0" sourceLinked="1"/>
        <c:majorTickMark val="out"/>
        <c:minorTickMark val="none"/>
        <c:tickLblPos val="low"/>
        <c:spPr>
          <a:noFill/>
          <a:ln w="15875" cap="flat" cmpd="sng" algn="ctr">
            <a:solidFill>
              <a:schemeClr val="tx1"/>
            </a:solidFill>
            <a:prstDash val="solid"/>
            <a:round/>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8800"/>
        <c:crossesAt val="-2"/>
        <c:auto val="0"/>
        <c:lblAlgn val="ctr"/>
        <c:lblOffset val="100"/>
        <c:noMultiLvlLbl val="0"/>
      </c:catAx>
      <c:valAx>
        <c:axId val="618028800"/>
        <c:scaling>
          <c:orientation val="minMax"/>
          <c:max val="14"/>
          <c:min val="-2"/>
        </c:scaling>
        <c:delete val="0"/>
        <c:axPos val="l"/>
        <c:majorGridlines>
          <c:spPr>
            <a:ln w="9525" cap="flat" cmpd="sng" algn="ctr">
              <a:noFill/>
              <a:round/>
            </a:ln>
            <a:effectLst/>
          </c:spPr>
        </c:majorGridlines>
        <c:numFmt formatCode="#,##0" sourceLinked="0"/>
        <c:majorTickMark val="out"/>
        <c:minorTickMark val="none"/>
        <c:tickLblPos val="nextTo"/>
        <c:spPr>
          <a:noFill/>
          <a:ln w="15875">
            <a:solidFill>
              <a:schemeClr val="tx1"/>
            </a:solidFill>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2896"/>
        <c:crosses val="autoZero"/>
        <c:crossBetween val="midCat"/>
        <c:majorUnit val="1"/>
      </c:valAx>
      <c:spPr>
        <a:noFill/>
        <a:ln w="15875">
          <a:noFill/>
        </a:ln>
        <a:effectLst/>
      </c:spPr>
    </c:plotArea>
    <c:legend>
      <c:legendPos val="b"/>
      <c:layout>
        <c:manualLayout>
          <c:xMode val="edge"/>
          <c:yMode val="edge"/>
          <c:x val="2.6562316544542119E-2"/>
          <c:y val="0.12385143723487343"/>
          <c:w val="0.30377216750411756"/>
          <c:h val="0.100260197428151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8433551327197941E-2"/>
          <c:y val="0.12108840004500933"/>
          <c:w val="0.90903323173438288"/>
          <c:h val="0.72211846551937275"/>
        </c:manualLayout>
      </c:layout>
      <c:lineChart>
        <c:grouping val="standard"/>
        <c:varyColors val="0"/>
        <c:ser>
          <c:idx val="0"/>
          <c:order val="0"/>
          <c:tx>
            <c:strRef>
              <c:f>Sheet1!$B$1</c:f>
              <c:strCache>
                <c:ptCount val="1"/>
                <c:pt idx="0">
                  <c:v>IFN β-1a (n=107)</c:v>
                </c:pt>
              </c:strCache>
            </c:strRef>
          </c:tx>
          <c:spPr>
            <a:ln w="22225" cap="rnd">
              <a:solidFill>
                <a:srgbClr val="654666"/>
              </a:solidFill>
              <a:round/>
            </a:ln>
            <a:effectLst/>
          </c:spPr>
          <c:marker>
            <c:symbol val="circle"/>
            <c:size val="8"/>
            <c:spPr>
              <a:solidFill>
                <a:srgbClr val="654666"/>
              </a:solidFill>
              <a:ln w="6350">
                <a:solidFill>
                  <a:srgbClr val="654666"/>
                </a:solidFill>
              </a:ln>
              <a:effectLst/>
            </c:spPr>
          </c:marker>
          <c:errBars>
            <c:errDir val="y"/>
            <c:errBarType val="both"/>
            <c:errValType val="cust"/>
            <c:noEndCap val="0"/>
            <c:plus>
              <c:numRef>
                <c:f>Sheet1!$I$2:$I$10</c:f>
                <c:numCache>
                  <c:formatCode>General</c:formatCode>
                  <c:ptCount val="9"/>
                  <c:pt idx="1">
                    <c:v>2.1069999999999998</c:v>
                  </c:pt>
                  <c:pt idx="2">
                    <c:v>2.4390000000000001</c:v>
                  </c:pt>
                  <c:pt idx="3">
                    <c:v>2.4959999999999996</c:v>
                  </c:pt>
                  <c:pt idx="4">
                    <c:v>2.4490000000000003</c:v>
                  </c:pt>
                  <c:pt idx="5">
                    <c:v>2.4689999999999994</c:v>
                  </c:pt>
                  <c:pt idx="6">
                    <c:v>2.5600000000000005</c:v>
                  </c:pt>
                  <c:pt idx="7">
                    <c:v>2.6439999999999992</c:v>
                  </c:pt>
                  <c:pt idx="8">
                    <c:v>2.6700000000000008</c:v>
                  </c:pt>
                </c:numCache>
              </c:numRef>
            </c:plus>
            <c:minus>
              <c:numRef>
                <c:f>Sheet1!$J$2:$J$10</c:f>
                <c:numCache>
                  <c:formatCode>General</c:formatCode>
                  <c:ptCount val="9"/>
                  <c:pt idx="1">
                    <c:v>2.1070000000000002</c:v>
                  </c:pt>
                  <c:pt idx="2">
                    <c:v>2.44</c:v>
                  </c:pt>
                  <c:pt idx="3">
                    <c:v>2.496</c:v>
                  </c:pt>
                  <c:pt idx="4">
                    <c:v>2.4500000000000002</c:v>
                  </c:pt>
                  <c:pt idx="5">
                    <c:v>2.4680000000000004</c:v>
                  </c:pt>
                  <c:pt idx="6">
                    <c:v>2.5589999999999997</c:v>
                  </c:pt>
                  <c:pt idx="7">
                    <c:v>2.6430000000000002</c:v>
                  </c:pt>
                  <c:pt idx="8">
                    <c:v>2.6699999999999995</c:v>
                  </c:pt>
                </c:numCache>
              </c:numRef>
            </c:minus>
            <c:spPr>
              <a:noFill/>
              <a:ln w="12700" cap="flat" cmpd="sng" algn="ctr">
                <a:solidFill>
                  <a:srgbClr val="654666"/>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Sheet1!$B$2:$B$10</c:f>
              <c:numCache>
                <c:formatCode>General</c:formatCode>
                <c:ptCount val="9"/>
                <c:pt idx="0">
                  <c:v>0</c:v>
                </c:pt>
                <c:pt idx="1">
                  <c:v>2.2890000000000001</c:v>
                </c:pt>
                <c:pt idx="2">
                  <c:v>4.3029999999999999</c:v>
                </c:pt>
                <c:pt idx="3">
                  <c:v>5.282</c:v>
                </c:pt>
                <c:pt idx="4">
                  <c:v>3.9689999999999999</c:v>
                </c:pt>
                <c:pt idx="5">
                  <c:v>4.6980000000000004</c:v>
                </c:pt>
                <c:pt idx="6">
                  <c:v>4.6219999999999999</c:v>
                </c:pt>
                <c:pt idx="7">
                  <c:v>5.431</c:v>
                </c:pt>
                <c:pt idx="8">
                  <c:v>6.0309999999999997</c:v>
                </c:pt>
              </c:numCache>
            </c:numRef>
          </c:val>
          <c:smooth val="0"/>
          <c:extLst>
            <c:ext xmlns:c16="http://schemas.microsoft.com/office/drawing/2014/chart" uri="{C3380CC4-5D6E-409C-BE32-E72D297353CC}">
              <c16:uniqueId val="{00000000-1751-4FE5-AD48-EB5D38AE8AC0}"/>
            </c:ext>
          </c:extLst>
        </c:ser>
        <c:ser>
          <c:idx val="1"/>
          <c:order val="1"/>
          <c:tx>
            <c:strRef>
              <c:f>Sheet1!$C$1</c:f>
              <c:strCache>
                <c:ptCount val="1"/>
                <c:pt idx="0">
                  <c:v>OCR 600 mg (n=116)</c:v>
                </c:pt>
              </c:strCache>
            </c:strRef>
          </c:tx>
          <c:spPr>
            <a:ln w="22225" cap="rnd">
              <a:solidFill>
                <a:srgbClr val="006FBA"/>
              </a:solidFill>
              <a:round/>
            </a:ln>
            <a:effectLst/>
          </c:spPr>
          <c:marker>
            <c:symbol val="x"/>
            <c:size val="8"/>
            <c:spPr>
              <a:noFill/>
              <a:ln w="19050" cmpd="sng">
                <a:solidFill>
                  <a:srgbClr val="0066CC"/>
                </a:solidFill>
              </a:ln>
              <a:effectLst/>
            </c:spPr>
          </c:marker>
          <c:errBars>
            <c:errDir val="y"/>
            <c:errBarType val="both"/>
            <c:errValType val="cust"/>
            <c:noEndCap val="0"/>
            <c:plus>
              <c:numRef>
                <c:f>Sheet1!$K$2:$K$10</c:f>
                <c:numCache>
                  <c:formatCode>General</c:formatCode>
                  <c:ptCount val="9"/>
                  <c:pt idx="1">
                    <c:v>2.1840000000000002</c:v>
                  </c:pt>
                  <c:pt idx="2">
                    <c:v>2.4840000000000009</c:v>
                  </c:pt>
                  <c:pt idx="3">
                    <c:v>2.5350000000000001</c:v>
                  </c:pt>
                  <c:pt idx="4">
                    <c:v>2.4789999999999992</c:v>
                  </c:pt>
                  <c:pt idx="5">
                    <c:v>2.5020000000000007</c:v>
                  </c:pt>
                  <c:pt idx="6">
                    <c:v>2.5890000000000004</c:v>
                  </c:pt>
                  <c:pt idx="7">
                    <c:v>2.66</c:v>
                  </c:pt>
                  <c:pt idx="8">
                    <c:v>2.6839999999999993</c:v>
                  </c:pt>
                </c:numCache>
              </c:numRef>
            </c:plus>
            <c:minus>
              <c:numRef>
                <c:f>Sheet1!$L$2:$L$10</c:f>
                <c:numCache>
                  <c:formatCode>General</c:formatCode>
                  <c:ptCount val="9"/>
                  <c:pt idx="1">
                    <c:v>2.1829999999999998</c:v>
                  </c:pt>
                  <c:pt idx="2">
                    <c:v>2.484</c:v>
                  </c:pt>
                  <c:pt idx="3">
                    <c:v>2.5360000000000005</c:v>
                  </c:pt>
                  <c:pt idx="4">
                    <c:v>2.4799999999999995</c:v>
                  </c:pt>
                  <c:pt idx="5">
                    <c:v>2.5010000000000003</c:v>
                  </c:pt>
                  <c:pt idx="6">
                    <c:v>2.5879999999999992</c:v>
                  </c:pt>
                  <c:pt idx="7">
                    <c:v>2.6599999999999993</c:v>
                  </c:pt>
                  <c:pt idx="8">
                    <c:v>2.6850000000000005</c:v>
                  </c:pt>
                </c:numCache>
              </c:numRef>
            </c:minus>
            <c:spPr>
              <a:noFill/>
              <a:ln w="12700" cap="flat" cmpd="sng" algn="ctr">
                <a:solidFill>
                  <a:srgbClr val="0066CC"/>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Sheet1!$C$2:$C$10</c:f>
              <c:numCache>
                <c:formatCode>General</c:formatCode>
                <c:ptCount val="9"/>
                <c:pt idx="0">
                  <c:v>0</c:v>
                </c:pt>
                <c:pt idx="1">
                  <c:v>5.452</c:v>
                </c:pt>
                <c:pt idx="2">
                  <c:v>6.351</c:v>
                </c:pt>
                <c:pt idx="3">
                  <c:v>7.8840000000000003</c:v>
                </c:pt>
                <c:pt idx="4">
                  <c:v>7.702</c:v>
                </c:pt>
                <c:pt idx="5">
                  <c:v>8.218</c:v>
                </c:pt>
                <c:pt idx="6">
                  <c:v>8.4659999999999993</c:v>
                </c:pt>
                <c:pt idx="7">
                  <c:v>9.7409999999999997</c:v>
                </c:pt>
                <c:pt idx="8">
                  <c:v>10.455</c:v>
                </c:pt>
              </c:numCache>
            </c:numRef>
          </c:val>
          <c:smooth val="0"/>
          <c:extLst>
            <c:ext xmlns:c16="http://schemas.microsoft.com/office/drawing/2014/chart" uri="{C3380CC4-5D6E-409C-BE32-E72D297353CC}">
              <c16:uniqueId val="{00000001-1751-4FE5-AD48-EB5D38AE8AC0}"/>
            </c:ext>
          </c:extLst>
        </c:ser>
        <c:dLbls>
          <c:showLegendKey val="0"/>
          <c:showVal val="0"/>
          <c:showCatName val="0"/>
          <c:showSerName val="0"/>
          <c:showPercent val="0"/>
          <c:showBubbleSize val="0"/>
        </c:dLbls>
        <c:marker val="1"/>
        <c:smooth val="0"/>
        <c:axId val="618022896"/>
        <c:axId val="618028800"/>
      </c:lineChart>
      <c:catAx>
        <c:axId val="618022896"/>
        <c:scaling>
          <c:orientation val="minMax"/>
        </c:scaling>
        <c:delete val="0"/>
        <c:axPos val="b"/>
        <c:numFmt formatCode="General" sourceLinked="1"/>
        <c:majorTickMark val="out"/>
        <c:minorTickMark val="none"/>
        <c:tickLblPos val="low"/>
        <c:spPr>
          <a:noFill/>
          <a:ln w="15875" cap="flat" cmpd="sng" algn="ctr">
            <a:solidFill>
              <a:schemeClr val="tx1"/>
            </a:solidFill>
            <a:prstDash val="solid"/>
            <a:round/>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8800"/>
        <c:crossesAt val="-2"/>
        <c:auto val="1"/>
        <c:lblAlgn val="ctr"/>
        <c:lblOffset val="100"/>
        <c:noMultiLvlLbl val="0"/>
      </c:catAx>
      <c:valAx>
        <c:axId val="618028800"/>
        <c:scaling>
          <c:orientation val="minMax"/>
          <c:max val="14"/>
          <c:min val="-2"/>
        </c:scaling>
        <c:delete val="0"/>
        <c:axPos val="l"/>
        <c:majorGridlines>
          <c:spPr>
            <a:ln w="9525" cap="flat" cmpd="sng" algn="ctr">
              <a:noFill/>
              <a:round/>
            </a:ln>
            <a:effectLst/>
          </c:spPr>
        </c:majorGridlines>
        <c:numFmt formatCode="#,##0" sourceLinked="0"/>
        <c:majorTickMark val="out"/>
        <c:minorTickMark val="none"/>
        <c:tickLblPos val="nextTo"/>
        <c:spPr>
          <a:noFill/>
          <a:ln w="15875">
            <a:solidFill>
              <a:schemeClr val="tx1"/>
            </a:solidFill>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2896"/>
        <c:crosses val="autoZero"/>
        <c:crossBetween val="midCat"/>
        <c:majorUnit val="1"/>
      </c:valAx>
      <c:spPr>
        <a:noFill/>
        <a:ln w="15875">
          <a:noFill/>
        </a:ln>
        <a:effectLst/>
      </c:spPr>
    </c:plotArea>
    <c:legend>
      <c:legendPos val="b"/>
      <c:layout>
        <c:manualLayout>
          <c:xMode val="edge"/>
          <c:yMode val="edge"/>
          <c:x val="2.6562316544542119E-2"/>
          <c:y val="0.12385143723487343"/>
          <c:w val="0.30377216750411756"/>
          <c:h val="0.100260197428151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8433551327197941E-2"/>
          <c:y val="0.12108840004500933"/>
          <c:w val="0.90903323173438288"/>
          <c:h val="0.72211846551937275"/>
        </c:manualLayout>
      </c:layout>
      <c:lineChart>
        <c:grouping val="standard"/>
        <c:varyColors val="0"/>
        <c:ser>
          <c:idx val="0"/>
          <c:order val="0"/>
          <c:tx>
            <c:strRef>
              <c:f>Sheet1!$B$1</c:f>
              <c:strCache>
                <c:ptCount val="1"/>
                <c:pt idx="0">
                  <c:v>IFN β-1a (n=632)</c:v>
                </c:pt>
              </c:strCache>
            </c:strRef>
          </c:tx>
          <c:spPr>
            <a:ln w="22225" cap="rnd">
              <a:solidFill>
                <a:srgbClr val="654666"/>
              </a:solidFill>
              <a:round/>
            </a:ln>
            <a:effectLst/>
          </c:spPr>
          <c:marker>
            <c:symbol val="circle"/>
            <c:size val="8"/>
            <c:spPr>
              <a:solidFill>
                <a:srgbClr val="654666"/>
              </a:solidFill>
              <a:ln w="6350">
                <a:solidFill>
                  <a:srgbClr val="654666"/>
                </a:solidFill>
              </a:ln>
              <a:effectLst/>
            </c:spPr>
          </c:marker>
          <c:errBars>
            <c:errDir val="y"/>
            <c:errBarType val="both"/>
            <c:errValType val="cust"/>
            <c:noEndCap val="0"/>
            <c:plus>
              <c:numRef>
                <c:f>Sheet1!$I$2:$I$10</c:f>
                <c:numCache>
                  <c:formatCode>General</c:formatCode>
                  <c:ptCount val="9"/>
                  <c:pt idx="1">
                    <c:v>0.90100000000000002</c:v>
                  </c:pt>
                  <c:pt idx="2">
                    <c:v>0.94499999999999984</c:v>
                  </c:pt>
                  <c:pt idx="3">
                    <c:v>0.96899999999999986</c:v>
                  </c:pt>
                  <c:pt idx="4">
                    <c:v>0.98799999999999955</c:v>
                  </c:pt>
                  <c:pt idx="5">
                    <c:v>1.016</c:v>
                  </c:pt>
                  <c:pt idx="6">
                    <c:v>1</c:v>
                  </c:pt>
                  <c:pt idx="7">
                    <c:v>1.0460000000000003</c:v>
                  </c:pt>
                  <c:pt idx="8">
                    <c:v>1.0880000000000001</c:v>
                  </c:pt>
                </c:numCache>
              </c:numRef>
            </c:plus>
            <c:minus>
              <c:numRef>
                <c:f>Sheet1!$J$2:$J$10</c:f>
                <c:numCache>
                  <c:formatCode>General</c:formatCode>
                  <c:ptCount val="9"/>
                  <c:pt idx="1">
                    <c:v>0.90100000000000002</c:v>
                  </c:pt>
                  <c:pt idx="2">
                    <c:v>0.94500000000000006</c:v>
                  </c:pt>
                  <c:pt idx="3">
                    <c:v>0.96999999999999975</c:v>
                  </c:pt>
                  <c:pt idx="4">
                    <c:v>0.9870000000000001</c:v>
                  </c:pt>
                  <c:pt idx="5">
                    <c:v>1.0160000000000005</c:v>
                  </c:pt>
                  <c:pt idx="6">
                    <c:v>1.0000000000000004</c:v>
                  </c:pt>
                  <c:pt idx="7">
                    <c:v>1.0459999999999994</c:v>
                  </c:pt>
                  <c:pt idx="8">
                    <c:v>1.0880000000000001</c:v>
                  </c:pt>
                </c:numCache>
              </c:numRef>
            </c:minus>
            <c:spPr>
              <a:noFill/>
              <a:ln w="12700" cap="flat" cmpd="sng" algn="ctr">
                <a:solidFill>
                  <a:srgbClr val="654666"/>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Sheet1!$B$2:$B$10</c:f>
              <c:numCache>
                <c:formatCode>General</c:formatCode>
                <c:ptCount val="9"/>
                <c:pt idx="0">
                  <c:v>0</c:v>
                </c:pt>
                <c:pt idx="1">
                  <c:v>1.167</c:v>
                </c:pt>
                <c:pt idx="2">
                  <c:v>2.0630000000000002</c:v>
                </c:pt>
                <c:pt idx="3">
                  <c:v>3.2429999999999999</c:v>
                </c:pt>
                <c:pt idx="4">
                  <c:v>3.5990000000000002</c:v>
                </c:pt>
                <c:pt idx="5">
                  <c:v>4.4610000000000003</c:v>
                </c:pt>
                <c:pt idx="6">
                  <c:v>4.53</c:v>
                </c:pt>
                <c:pt idx="7">
                  <c:v>5.1109999999999998</c:v>
                </c:pt>
                <c:pt idx="8">
                  <c:v>5.8559999999999999</c:v>
                </c:pt>
              </c:numCache>
            </c:numRef>
          </c:val>
          <c:smooth val="0"/>
          <c:extLst>
            <c:ext xmlns:c16="http://schemas.microsoft.com/office/drawing/2014/chart" uri="{C3380CC4-5D6E-409C-BE32-E72D297353CC}">
              <c16:uniqueId val="{00000000-1751-4FE5-AD48-EB5D38AE8AC0}"/>
            </c:ext>
          </c:extLst>
        </c:ser>
        <c:ser>
          <c:idx val="1"/>
          <c:order val="1"/>
          <c:tx>
            <c:strRef>
              <c:f>Sheet1!$C$1</c:f>
              <c:strCache>
                <c:ptCount val="1"/>
                <c:pt idx="0">
                  <c:v>OCR 600 mg (n=633)</c:v>
                </c:pt>
              </c:strCache>
            </c:strRef>
          </c:tx>
          <c:spPr>
            <a:ln w="22225" cap="rnd">
              <a:solidFill>
                <a:srgbClr val="006FBA"/>
              </a:solidFill>
              <a:round/>
            </a:ln>
            <a:effectLst/>
          </c:spPr>
          <c:marker>
            <c:symbol val="x"/>
            <c:size val="8"/>
            <c:spPr>
              <a:noFill/>
              <a:ln w="19050" cmpd="sng">
                <a:solidFill>
                  <a:srgbClr val="0066CC"/>
                </a:solidFill>
              </a:ln>
              <a:effectLst/>
            </c:spPr>
          </c:marker>
          <c:errBars>
            <c:errDir val="y"/>
            <c:errBarType val="both"/>
            <c:errValType val="cust"/>
            <c:noEndCap val="0"/>
            <c:plus>
              <c:numRef>
                <c:f>Sheet1!$K$2:$K$10</c:f>
                <c:numCache>
                  <c:formatCode>General</c:formatCode>
                  <c:ptCount val="9"/>
                  <c:pt idx="1">
                    <c:v>0.89700000000000024</c:v>
                  </c:pt>
                  <c:pt idx="2">
                    <c:v>0.93300000000000027</c:v>
                  </c:pt>
                  <c:pt idx="3">
                    <c:v>0.95400000000000018</c:v>
                  </c:pt>
                  <c:pt idx="4">
                    <c:v>0.96699999999999964</c:v>
                  </c:pt>
                  <c:pt idx="5">
                    <c:v>0.9870000000000001</c:v>
                  </c:pt>
                  <c:pt idx="6">
                    <c:v>0.97499999999999964</c:v>
                  </c:pt>
                  <c:pt idx="7">
                    <c:v>1.0200000000000005</c:v>
                  </c:pt>
                  <c:pt idx="8">
                    <c:v>1.0640000000000001</c:v>
                  </c:pt>
                </c:numCache>
              </c:numRef>
            </c:plus>
            <c:minus>
              <c:numRef>
                <c:f>Sheet1!$L$2:$L$10</c:f>
                <c:numCache>
                  <c:formatCode>General</c:formatCode>
                  <c:ptCount val="9"/>
                  <c:pt idx="1">
                    <c:v>0.89799999999999991</c:v>
                  </c:pt>
                  <c:pt idx="2">
                    <c:v>0.93299999999999983</c:v>
                  </c:pt>
                  <c:pt idx="3">
                    <c:v>0.95400000000000018</c:v>
                  </c:pt>
                  <c:pt idx="4">
                    <c:v>0.96700000000000008</c:v>
                  </c:pt>
                  <c:pt idx="5">
                    <c:v>0.9870000000000001</c:v>
                  </c:pt>
                  <c:pt idx="6">
                    <c:v>0.97500000000000053</c:v>
                  </c:pt>
                  <c:pt idx="7">
                    <c:v>1.0209999999999999</c:v>
                  </c:pt>
                  <c:pt idx="8">
                    <c:v>1.0640000000000001</c:v>
                  </c:pt>
                </c:numCache>
              </c:numRef>
            </c:minus>
            <c:spPr>
              <a:noFill/>
              <a:ln w="12700" cap="flat" cmpd="sng" algn="ctr">
                <a:solidFill>
                  <a:srgbClr val="0066CC"/>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Sheet1!$C$2:$C$10</c:f>
              <c:numCache>
                <c:formatCode>General</c:formatCode>
                <c:ptCount val="9"/>
                <c:pt idx="0">
                  <c:v>0</c:v>
                </c:pt>
                <c:pt idx="1">
                  <c:v>1.1819999999999999</c:v>
                </c:pt>
                <c:pt idx="2">
                  <c:v>2.09</c:v>
                </c:pt>
                <c:pt idx="3">
                  <c:v>3.464</c:v>
                </c:pt>
                <c:pt idx="4">
                  <c:v>4.25</c:v>
                </c:pt>
                <c:pt idx="5">
                  <c:v>5.53</c:v>
                </c:pt>
                <c:pt idx="6">
                  <c:v>5.9690000000000003</c:v>
                </c:pt>
                <c:pt idx="7">
                  <c:v>6.3949999999999996</c:v>
                </c:pt>
                <c:pt idx="8">
                  <c:v>6.6970000000000001</c:v>
                </c:pt>
              </c:numCache>
            </c:numRef>
          </c:val>
          <c:smooth val="0"/>
          <c:extLst>
            <c:ext xmlns:c16="http://schemas.microsoft.com/office/drawing/2014/chart" uri="{C3380CC4-5D6E-409C-BE32-E72D297353CC}">
              <c16:uniqueId val="{00000001-1751-4FE5-AD48-EB5D38AE8AC0}"/>
            </c:ext>
          </c:extLst>
        </c:ser>
        <c:dLbls>
          <c:showLegendKey val="0"/>
          <c:showVal val="0"/>
          <c:showCatName val="0"/>
          <c:showSerName val="0"/>
          <c:showPercent val="0"/>
          <c:showBubbleSize val="0"/>
        </c:dLbls>
        <c:marker val="1"/>
        <c:smooth val="0"/>
        <c:axId val="618022896"/>
        <c:axId val="618028800"/>
      </c:lineChart>
      <c:catAx>
        <c:axId val="618022896"/>
        <c:scaling>
          <c:orientation val="minMax"/>
        </c:scaling>
        <c:delete val="0"/>
        <c:axPos val="b"/>
        <c:numFmt formatCode="General" sourceLinked="1"/>
        <c:majorTickMark val="out"/>
        <c:minorTickMark val="none"/>
        <c:tickLblPos val="low"/>
        <c:spPr>
          <a:noFill/>
          <a:ln w="15875" cap="flat" cmpd="sng" algn="ctr">
            <a:solidFill>
              <a:schemeClr val="tx1"/>
            </a:solidFill>
            <a:prstDash val="solid"/>
            <a:round/>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8800"/>
        <c:crossesAt val="-2"/>
        <c:auto val="1"/>
        <c:lblAlgn val="ctr"/>
        <c:lblOffset val="100"/>
        <c:noMultiLvlLbl val="0"/>
      </c:catAx>
      <c:valAx>
        <c:axId val="618028800"/>
        <c:scaling>
          <c:orientation val="minMax"/>
          <c:max val="14"/>
          <c:min val="-2"/>
        </c:scaling>
        <c:delete val="0"/>
        <c:axPos val="l"/>
        <c:majorGridlines>
          <c:spPr>
            <a:ln w="9525" cap="flat" cmpd="sng" algn="ctr">
              <a:noFill/>
              <a:round/>
            </a:ln>
            <a:effectLst/>
          </c:spPr>
        </c:majorGridlines>
        <c:numFmt formatCode="#,##0" sourceLinked="0"/>
        <c:majorTickMark val="out"/>
        <c:minorTickMark val="none"/>
        <c:tickLblPos val="nextTo"/>
        <c:spPr>
          <a:noFill/>
          <a:ln w="15875">
            <a:solidFill>
              <a:schemeClr val="tx1"/>
            </a:solidFill>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2896"/>
        <c:crosses val="autoZero"/>
        <c:crossBetween val="midCat"/>
        <c:majorUnit val="1"/>
      </c:valAx>
      <c:spPr>
        <a:noFill/>
        <a:ln w="15875">
          <a:noFill/>
        </a:ln>
        <a:effectLst/>
      </c:spPr>
    </c:plotArea>
    <c:legend>
      <c:legendPos val="b"/>
      <c:layout>
        <c:manualLayout>
          <c:xMode val="edge"/>
          <c:yMode val="edge"/>
          <c:x val="2.6562316544542119E-2"/>
          <c:y val="0.12385143723487343"/>
          <c:w val="0.30377216750411756"/>
          <c:h val="0.100260197428151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8433551327197941E-2"/>
          <c:y val="0.12108840004500933"/>
          <c:w val="0.90903323173438288"/>
          <c:h val="0.72211846551937275"/>
        </c:manualLayout>
      </c:layout>
      <c:lineChart>
        <c:grouping val="standard"/>
        <c:varyColors val="0"/>
        <c:ser>
          <c:idx val="0"/>
          <c:order val="0"/>
          <c:tx>
            <c:strRef>
              <c:f>Sheet1!$B$1</c:f>
              <c:strCache>
                <c:ptCount val="1"/>
                <c:pt idx="0">
                  <c:v>IFN β-1a (n=416)</c:v>
                </c:pt>
              </c:strCache>
            </c:strRef>
          </c:tx>
          <c:spPr>
            <a:ln w="22225" cap="rnd">
              <a:solidFill>
                <a:srgbClr val="654666"/>
              </a:solidFill>
              <a:round/>
            </a:ln>
            <a:effectLst/>
          </c:spPr>
          <c:marker>
            <c:symbol val="circle"/>
            <c:size val="8"/>
            <c:spPr>
              <a:solidFill>
                <a:srgbClr val="654666"/>
              </a:solidFill>
              <a:ln w="6350">
                <a:solidFill>
                  <a:srgbClr val="654666"/>
                </a:solidFill>
              </a:ln>
              <a:effectLst/>
            </c:spPr>
          </c:marker>
          <c:errBars>
            <c:errDir val="y"/>
            <c:errBarType val="both"/>
            <c:errValType val="cust"/>
            <c:noEndCap val="0"/>
            <c:plus>
              <c:numRef>
                <c:f>Sheet1!$I$2:$I$10</c:f>
                <c:numCache>
                  <c:formatCode>General</c:formatCode>
                  <c:ptCount val="9"/>
                  <c:pt idx="1">
                    <c:v>1.0069999999999999</c:v>
                  </c:pt>
                  <c:pt idx="2">
                    <c:v>1.0649999999999999</c:v>
                  </c:pt>
                  <c:pt idx="3">
                    <c:v>1.1210000000000002</c:v>
                  </c:pt>
                  <c:pt idx="4">
                    <c:v>1.1200000000000001</c:v>
                  </c:pt>
                  <c:pt idx="5">
                    <c:v>1.1499999999999995</c:v>
                  </c:pt>
                  <c:pt idx="6">
                    <c:v>1.1309999999999998</c:v>
                  </c:pt>
                  <c:pt idx="7">
                    <c:v>1.1970000000000005</c:v>
                  </c:pt>
                  <c:pt idx="8">
                    <c:v>1.2589999999999995</c:v>
                  </c:pt>
                </c:numCache>
              </c:numRef>
            </c:plus>
            <c:minus>
              <c:numRef>
                <c:f>Sheet1!$J$2:$J$10</c:f>
                <c:numCache>
                  <c:formatCode>General</c:formatCode>
                  <c:ptCount val="9"/>
                  <c:pt idx="1">
                    <c:v>1.0070000000000001</c:v>
                  </c:pt>
                  <c:pt idx="2">
                    <c:v>1.0759999999999998</c:v>
                  </c:pt>
                  <c:pt idx="3">
                    <c:v>1.121</c:v>
                  </c:pt>
                  <c:pt idx="4">
                    <c:v>1.1200000000000001</c:v>
                  </c:pt>
                  <c:pt idx="5">
                    <c:v>1.1510000000000002</c:v>
                  </c:pt>
                  <c:pt idx="6">
                    <c:v>1.1320000000000001</c:v>
                  </c:pt>
                  <c:pt idx="7">
                    <c:v>1.1969999999999996</c:v>
                  </c:pt>
                  <c:pt idx="8">
                    <c:v>1.2590000000000003</c:v>
                  </c:pt>
                </c:numCache>
              </c:numRef>
            </c:minus>
            <c:spPr>
              <a:noFill/>
              <a:ln w="12700" cap="flat" cmpd="sng" algn="ctr">
                <a:solidFill>
                  <a:srgbClr val="654666"/>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Sheet1!$B$2:$B$10</c:f>
              <c:numCache>
                <c:formatCode>General</c:formatCode>
                <c:ptCount val="9"/>
                <c:pt idx="0">
                  <c:v>0</c:v>
                </c:pt>
                <c:pt idx="1">
                  <c:v>-0.69899999999999995</c:v>
                </c:pt>
                <c:pt idx="2">
                  <c:v>-0.183</c:v>
                </c:pt>
                <c:pt idx="3">
                  <c:v>1.3049999999999999</c:v>
                </c:pt>
                <c:pt idx="4">
                  <c:v>1.669</c:v>
                </c:pt>
                <c:pt idx="5">
                  <c:v>2.91</c:v>
                </c:pt>
                <c:pt idx="6">
                  <c:v>2.802</c:v>
                </c:pt>
                <c:pt idx="7">
                  <c:v>3.2639999999999998</c:v>
                </c:pt>
                <c:pt idx="8">
                  <c:v>4.0270000000000001</c:v>
                </c:pt>
              </c:numCache>
            </c:numRef>
          </c:val>
          <c:smooth val="0"/>
          <c:extLst>
            <c:ext xmlns:c16="http://schemas.microsoft.com/office/drawing/2014/chart" uri="{C3380CC4-5D6E-409C-BE32-E72D297353CC}">
              <c16:uniqueId val="{00000000-1751-4FE5-AD48-EB5D38AE8AC0}"/>
            </c:ext>
          </c:extLst>
        </c:ser>
        <c:ser>
          <c:idx val="1"/>
          <c:order val="1"/>
          <c:tx>
            <c:strRef>
              <c:f>Sheet1!$C$1</c:f>
              <c:strCache>
                <c:ptCount val="1"/>
                <c:pt idx="0">
                  <c:v>OCR 600 mg (n=449)</c:v>
                </c:pt>
              </c:strCache>
            </c:strRef>
          </c:tx>
          <c:spPr>
            <a:ln w="22225" cap="rnd">
              <a:solidFill>
                <a:srgbClr val="006FBA"/>
              </a:solidFill>
              <a:round/>
            </a:ln>
            <a:effectLst/>
          </c:spPr>
          <c:marker>
            <c:symbol val="x"/>
            <c:size val="8"/>
            <c:spPr>
              <a:noFill/>
              <a:ln w="19050" cmpd="sng">
                <a:solidFill>
                  <a:srgbClr val="0066CC"/>
                </a:solidFill>
              </a:ln>
              <a:effectLst/>
            </c:spPr>
          </c:marker>
          <c:errBars>
            <c:errDir val="y"/>
            <c:errBarType val="both"/>
            <c:errValType val="cust"/>
            <c:noEndCap val="0"/>
            <c:plus>
              <c:numRef>
                <c:f>Sheet1!$K$2:$K$10</c:f>
                <c:numCache>
                  <c:formatCode>General</c:formatCode>
                  <c:ptCount val="9"/>
                  <c:pt idx="1">
                    <c:v>0.98399999999999999</c:v>
                  </c:pt>
                  <c:pt idx="2">
                    <c:v>1.0299999999999998</c:v>
                  </c:pt>
                  <c:pt idx="3">
                    <c:v>1.0759999999999998</c:v>
                  </c:pt>
                  <c:pt idx="4">
                    <c:v>1.0619999999999998</c:v>
                  </c:pt>
                  <c:pt idx="5">
                    <c:v>1.0829999999999997</c:v>
                  </c:pt>
                  <c:pt idx="6">
                    <c:v>1.0710000000000006</c:v>
                  </c:pt>
                  <c:pt idx="7">
                    <c:v>1.1359999999999992</c:v>
                  </c:pt>
                  <c:pt idx="8">
                    <c:v>1.1949999999999994</c:v>
                  </c:pt>
                </c:numCache>
              </c:numRef>
            </c:plus>
            <c:minus>
              <c:numRef>
                <c:f>Sheet1!$L$2:$L$10</c:f>
                <c:numCache>
                  <c:formatCode>General</c:formatCode>
                  <c:ptCount val="9"/>
                  <c:pt idx="1">
                    <c:v>0.98399999999999999</c:v>
                  </c:pt>
                  <c:pt idx="2">
                    <c:v>1.03</c:v>
                  </c:pt>
                  <c:pt idx="3">
                    <c:v>1.075</c:v>
                  </c:pt>
                  <c:pt idx="4">
                    <c:v>1.0620000000000001</c:v>
                  </c:pt>
                  <c:pt idx="5">
                    <c:v>1.0840000000000001</c:v>
                  </c:pt>
                  <c:pt idx="6">
                    <c:v>1.0699999999999994</c:v>
                  </c:pt>
                  <c:pt idx="7">
                    <c:v>1.1370000000000005</c:v>
                  </c:pt>
                  <c:pt idx="8">
                    <c:v>1.1950000000000003</c:v>
                  </c:pt>
                </c:numCache>
              </c:numRef>
            </c:minus>
            <c:spPr>
              <a:noFill/>
              <a:ln w="12700" cap="flat" cmpd="sng" algn="ctr">
                <a:solidFill>
                  <a:srgbClr val="0066CC"/>
                </a:solidFill>
                <a:round/>
              </a:ln>
              <a:effectLst/>
            </c:spPr>
          </c:errBars>
          <c:cat>
            <c:numRef>
              <c:f>Sheet1!$A$2:$A$10</c:f>
              <c:numCache>
                <c:formatCode>General</c:formatCode>
                <c:ptCount val="9"/>
                <c:pt idx="0">
                  <c:v>0</c:v>
                </c:pt>
                <c:pt idx="1">
                  <c:v>12</c:v>
                </c:pt>
                <c:pt idx="2">
                  <c:v>24</c:v>
                </c:pt>
                <c:pt idx="3">
                  <c:v>36</c:v>
                </c:pt>
                <c:pt idx="4">
                  <c:v>48</c:v>
                </c:pt>
                <c:pt idx="5">
                  <c:v>60</c:v>
                </c:pt>
                <c:pt idx="6">
                  <c:v>72</c:v>
                </c:pt>
                <c:pt idx="7">
                  <c:v>84</c:v>
                </c:pt>
                <c:pt idx="8">
                  <c:v>96</c:v>
                </c:pt>
              </c:numCache>
            </c:numRef>
          </c:cat>
          <c:val>
            <c:numRef>
              <c:f>Sheet1!$C$2:$C$10</c:f>
              <c:numCache>
                <c:formatCode>General</c:formatCode>
                <c:ptCount val="9"/>
                <c:pt idx="0">
                  <c:v>0</c:v>
                </c:pt>
                <c:pt idx="1">
                  <c:v>1.2999999999999999E-2</c:v>
                </c:pt>
                <c:pt idx="2">
                  <c:v>0.67800000000000005</c:v>
                </c:pt>
                <c:pt idx="3">
                  <c:v>1.821</c:v>
                </c:pt>
                <c:pt idx="4">
                  <c:v>2.48</c:v>
                </c:pt>
                <c:pt idx="5">
                  <c:v>3.9990000000000001</c:v>
                </c:pt>
                <c:pt idx="6">
                  <c:v>4.5359999999999996</c:v>
                </c:pt>
                <c:pt idx="7">
                  <c:v>5.1420000000000003</c:v>
                </c:pt>
                <c:pt idx="8">
                  <c:v>5.2220000000000004</c:v>
                </c:pt>
              </c:numCache>
            </c:numRef>
          </c:val>
          <c:smooth val="0"/>
          <c:extLst>
            <c:ext xmlns:c16="http://schemas.microsoft.com/office/drawing/2014/chart" uri="{C3380CC4-5D6E-409C-BE32-E72D297353CC}">
              <c16:uniqueId val="{00000001-1751-4FE5-AD48-EB5D38AE8AC0}"/>
            </c:ext>
          </c:extLst>
        </c:ser>
        <c:dLbls>
          <c:showLegendKey val="0"/>
          <c:showVal val="0"/>
          <c:showCatName val="0"/>
          <c:showSerName val="0"/>
          <c:showPercent val="0"/>
          <c:showBubbleSize val="0"/>
        </c:dLbls>
        <c:marker val="1"/>
        <c:smooth val="0"/>
        <c:axId val="618022896"/>
        <c:axId val="618028800"/>
      </c:lineChart>
      <c:catAx>
        <c:axId val="618022896"/>
        <c:scaling>
          <c:orientation val="minMax"/>
        </c:scaling>
        <c:delete val="0"/>
        <c:axPos val="b"/>
        <c:numFmt formatCode="General" sourceLinked="1"/>
        <c:majorTickMark val="out"/>
        <c:minorTickMark val="none"/>
        <c:tickLblPos val="low"/>
        <c:spPr>
          <a:noFill/>
          <a:ln w="15875" cap="flat" cmpd="sng" algn="ctr">
            <a:solidFill>
              <a:schemeClr val="tx1"/>
            </a:solidFill>
            <a:prstDash val="solid"/>
            <a:round/>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8800"/>
        <c:crossesAt val="-2"/>
        <c:auto val="1"/>
        <c:lblAlgn val="ctr"/>
        <c:lblOffset val="100"/>
        <c:noMultiLvlLbl val="0"/>
      </c:catAx>
      <c:valAx>
        <c:axId val="618028800"/>
        <c:scaling>
          <c:orientation val="minMax"/>
          <c:max val="14"/>
          <c:min val="-2"/>
        </c:scaling>
        <c:delete val="0"/>
        <c:axPos val="l"/>
        <c:majorGridlines>
          <c:spPr>
            <a:ln w="9525" cap="flat" cmpd="sng" algn="ctr">
              <a:noFill/>
              <a:round/>
            </a:ln>
            <a:effectLst/>
          </c:spPr>
        </c:majorGridlines>
        <c:numFmt formatCode="#,##0" sourceLinked="0"/>
        <c:majorTickMark val="out"/>
        <c:minorTickMark val="none"/>
        <c:tickLblPos val="nextTo"/>
        <c:spPr>
          <a:noFill/>
          <a:ln w="15875">
            <a:solidFill>
              <a:schemeClr val="tx1"/>
            </a:solidFill>
          </a:ln>
          <a:effectLst/>
        </c:spPr>
        <c:txPr>
          <a:bodyPr rot="-60000000" spcFirstLastPara="1" vertOverflow="ellipsis" vert="horz" wrap="square" anchor="ctr" anchorCtr="1"/>
          <a:lstStyle/>
          <a:p>
            <a:pPr>
              <a:defRPr sz="1200" b="1" i="0" u="none" strike="noStrike" kern="1200" baseline="0">
                <a:ln>
                  <a:noFill/>
                </a:ln>
                <a:solidFill>
                  <a:schemeClr val="tx1"/>
                </a:solidFill>
                <a:latin typeface="Century Gothic (Body)"/>
                <a:ea typeface="+mn-ea"/>
                <a:cs typeface="+mn-cs"/>
              </a:defRPr>
            </a:pPr>
            <a:endParaRPr lang="en-US"/>
          </a:p>
        </c:txPr>
        <c:crossAx val="618022896"/>
        <c:crosses val="autoZero"/>
        <c:crossBetween val="midCat"/>
        <c:majorUnit val="1"/>
      </c:valAx>
      <c:spPr>
        <a:noFill/>
        <a:ln w="15875">
          <a:noFill/>
        </a:ln>
        <a:effectLst/>
      </c:spPr>
    </c:plotArea>
    <c:legend>
      <c:legendPos val="b"/>
      <c:layout>
        <c:manualLayout>
          <c:xMode val="edge"/>
          <c:yMode val="edge"/>
          <c:x val="2.6562316544542119E-2"/>
          <c:y val="0.12385143723487343"/>
          <c:w val="0.30377216750411756"/>
          <c:h val="0.100260197428151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22018" cy="466992"/>
          </a:xfrm>
          <a:prstGeom prst="rect">
            <a:avLst/>
          </a:prstGeom>
        </p:spPr>
        <p:txBody>
          <a:bodyPr vert="horz" lIns="93026" tIns="46512" rIns="93026" bIns="46512" rtlCol="0"/>
          <a:lstStyle>
            <a:lvl1pPr algn="l">
              <a:defRPr sz="1200"/>
            </a:lvl1pPr>
          </a:lstStyle>
          <a:p>
            <a:endParaRPr lang="en-GB"/>
          </a:p>
        </p:txBody>
      </p:sp>
      <p:sp>
        <p:nvSpPr>
          <p:cNvPr id="3" name="Date Placeholder 2"/>
          <p:cNvSpPr>
            <a:spLocks noGrp="1"/>
          </p:cNvSpPr>
          <p:nvPr>
            <p:ph type="dt" sz="quarter" idx="1"/>
          </p:nvPr>
        </p:nvSpPr>
        <p:spPr>
          <a:xfrm>
            <a:off x="3950256" y="2"/>
            <a:ext cx="3022018" cy="466992"/>
          </a:xfrm>
          <a:prstGeom prst="rect">
            <a:avLst/>
          </a:prstGeom>
        </p:spPr>
        <p:txBody>
          <a:bodyPr vert="horz" lIns="93026" tIns="46512" rIns="93026" bIns="46512" rtlCol="0"/>
          <a:lstStyle>
            <a:lvl1pPr algn="r">
              <a:defRPr sz="1200"/>
            </a:lvl1pPr>
          </a:lstStyle>
          <a:p>
            <a:fld id="{583D306B-465D-49BF-8949-B954DAF58080}" type="datetimeFigureOut">
              <a:rPr lang="en-GB" smtClean="0"/>
              <a:t>23/05/2018</a:t>
            </a:fld>
            <a:endParaRPr lang="en-GB"/>
          </a:p>
        </p:txBody>
      </p:sp>
      <p:sp>
        <p:nvSpPr>
          <p:cNvPr id="4" name="Footer Placeholder 3"/>
          <p:cNvSpPr>
            <a:spLocks noGrp="1"/>
          </p:cNvSpPr>
          <p:nvPr>
            <p:ph type="ftr" sz="quarter" idx="2"/>
          </p:nvPr>
        </p:nvSpPr>
        <p:spPr>
          <a:xfrm>
            <a:off x="0" y="8840524"/>
            <a:ext cx="3022018" cy="466991"/>
          </a:xfrm>
          <a:prstGeom prst="rect">
            <a:avLst/>
          </a:prstGeom>
        </p:spPr>
        <p:txBody>
          <a:bodyPr vert="horz" lIns="93026" tIns="46512" rIns="93026" bIns="46512" rtlCol="0" anchor="b"/>
          <a:lstStyle>
            <a:lvl1pPr algn="l">
              <a:defRPr sz="1200"/>
            </a:lvl1pPr>
          </a:lstStyle>
          <a:p>
            <a:endParaRPr lang="en-GB"/>
          </a:p>
        </p:txBody>
      </p:sp>
      <p:sp>
        <p:nvSpPr>
          <p:cNvPr id="5" name="Slide Number Placeholder 4"/>
          <p:cNvSpPr>
            <a:spLocks noGrp="1"/>
          </p:cNvSpPr>
          <p:nvPr>
            <p:ph type="sldNum" sz="quarter" idx="3"/>
          </p:nvPr>
        </p:nvSpPr>
        <p:spPr>
          <a:xfrm>
            <a:off x="3950256" y="8840524"/>
            <a:ext cx="3022018" cy="466991"/>
          </a:xfrm>
          <a:prstGeom prst="rect">
            <a:avLst/>
          </a:prstGeom>
        </p:spPr>
        <p:txBody>
          <a:bodyPr vert="horz" lIns="93026" tIns="46512" rIns="93026" bIns="46512" rtlCol="0" anchor="b"/>
          <a:lstStyle>
            <a:lvl1pPr algn="r">
              <a:defRPr sz="1200"/>
            </a:lvl1pPr>
          </a:lstStyle>
          <a:p>
            <a:fld id="{E13FF7E2-256B-4FB9-8BD4-A08A1AED86D5}" type="slidenum">
              <a:rPr lang="en-GB" smtClean="0"/>
              <a:t>‹#›</a:t>
            </a:fld>
            <a:endParaRPr lang="en-GB"/>
          </a:p>
        </p:txBody>
      </p:sp>
    </p:spTree>
    <p:extLst>
      <p:ext uri="{BB962C8B-B14F-4D97-AF65-F5344CB8AC3E}">
        <p14:creationId xmlns:p14="http://schemas.microsoft.com/office/powerpoint/2010/main" val="2528953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5376"/>
          </a:xfrm>
          <a:prstGeom prst="rect">
            <a:avLst/>
          </a:prstGeom>
        </p:spPr>
        <p:txBody>
          <a:bodyPr vert="horz" lIns="93026" tIns="46512" rIns="93026" bIns="46512" rtlCol="0"/>
          <a:lstStyle>
            <a:lvl1pPr algn="l">
              <a:defRPr sz="1200"/>
            </a:lvl1pPr>
          </a:lstStyle>
          <a:p>
            <a:endParaRPr lang="en-GB" dirty="0"/>
          </a:p>
        </p:txBody>
      </p:sp>
      <p:sp>
        <p:nvSpPr>
          <p:cNvPr id="3" name="Date Placeholder 2"/>
          <p:cNvSpPr>
            <a:spLocks noGrp="1"/>
          </p:cNvSpPr>
          <p:nvPr>
            <p:ph type="dt" idx="1"/>
          </p:nvPr>
        </p:nvSpPr>
        <p:spPr>
          <a:xfrm>
            <a:off x="3950256" y="0"/>
            <a:ext cx="3022018" cy="465376"/>
          </a:xfrm>
          <a:prstGeom prst="rect">
            <a:avLst/>
          </a:prstGeom>
        </p:spPr>
        <p:txBody>
          <a:bodyPr vert="horz" lIns="93026" tIns="46512" rIns="93026" bIns="46512" rtlCol="0"/>
          <a:lstStyle>
            <a:lvl1pPr algn="r">
              <a:defRPr sz="1200"/>
            </a:lvl1pPr>
          </a:lstStyle>
          <a:p>
            <a:fld id="{E37D2EB3-E5D7-438C-A325-596C9C9E135F}" type="datetimeFigureOut">
              <a:rPr lang="en-GB" smtClean="0"/>
              <a:t>23/05/2018</a:t>
            </a:fld>
            <a:endParaRPr lang="en-GB" dirty="0"/>
          </a:p>
        </p:txBody>
      </p:sp>
      <p:sp>
        <p:nvSpPr>
          <p:cNvPr id="4" name="Slide Image Placeholder 3"/>
          <p:cNvSpPr>
            <a:spLocks noGrp="1" noRot="1" noChangeAspect="1"/>
          </p:cNvSpPr>
          <p:nvPr>
            <p:ph type="sldImg" idx="2"/>
          </p:nvPr>
        </p:nvSpPr>
        <p:spPr>
          <a:xfrm>
            <a:off x="385763" y="698500"/>
            <a:ext cx="6203950" cy="3490913"/>
          </a:xfrm>
          <a:prstGeom prst="rect">
            <a:avLst/>
          </a:prstGeom>
          <a:noFill/>
          <a:ln w="12700">
            <a:solidFill>
              <a:prstClr val="black"/>
            </a:solidFill>
          </a:ln>
        </p:spPr>
        <p:txBody>
          <a:bodyPr vert="horz" lIns="93026" tIns="46512" rIns="93026" bIns="46512" rtlCol="0" anchor="ctr"/>
          <a:lstStyle/>
          <a:p>
            <a:endParaRPr lang="en-GB" dirty="0"/>
          </a:p>
        </p:txBody>
      </p:sp>
      <p:sp>
        <p:nvSpPr>
          <p:cNvPr id="5" name="Notes Placeholder 4"/>
          <p:cNvSpPr>
            <a:spLocks noGrp="1"/>
          </p:cNvSpPr>
          <p:nvPr>
            <p:ph type="body" sz="quarter" idx="3"/>
          </p:nvPr>
        </p:nvSpPr>
        <p:spPr>
          <a:xfrm>
            <a:off x="697389" y="4421069"/>
            <a:ext cx="5579110" cy="4188381"/>
          </a:xfrm>
          <a:prstGeom prst="rect">
            <a:avLst/>
          </a:prstGeom>
        </p:spPr>
        <p:txBody>
          <a:bodyPr vert="horz" lIns="93026" tIns="46512" rIns="93026" bIns="465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40521"/>
            <a:ext cx="3022018" cy="465376"/>
          </a:xfrm>
          <a:prstGeom prst="rect">
            <a:avLst/>
          </a:prstGeom>
        </p:spPr>
        <p:txBody>
          <a:bodyPr vert="horz" lIns="93026" tIns="46512" rIns="93026" bIns="46512"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50256" y="8840521"/>
            <a:ext cx="3022018" cy="465376"/>
          </a:xfrm>
          <a:prstGeom prst="rect">
            <a:avLst/>
          </a:prstGeom>
        </p:spPr>
        <p:txBody>
          <a:bodyPr vert="horz" lIns="93026" tIns="46512" rIns="93026" bIns="46512" rtlCol="0" anchor="b"/>
          <a:lstStyle>
            <a:lvl1pPr algn="r">
              <a:defRPr sz="1200"/>
            </a:lvl1pPr>
          </a:lstStyle>
          <a:p>
            <a:fld id="{EF5CD8F9-53A8-4EC0-84D1-C05A0938E137}" type="slidenum">
              <a:rPr lang="en-GB" smtClean="0"/>
              <a:t>‹#›</a:t>
            </a:fld>
            <a:endParaRPr lang="en-GB" dirty="0"/>
          </a:p>
        </p:txBody>
      </p:sp>
    </p:spTree>
    <p:extLst>
      <p:ext uri="{BB962C8B-B14F-4D97-AF65-F5344CB8AC3E}">
        <p14:creationId xmlns:p14="http://schemas.microsoft.com/office/powerpoint/2010/main" val="409430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5CD8F9-53A8-4EC0-84D1-C05A0938E137}" type="slidenum">
              <a:rPr lang="en-GB" smtClean="0"/>
              <a:t>2</a:t>
            </a:fld>
            <a:endParaRPr lang="en-GB" dirty="0"/>
          </a:p>
        </p:txBody>
      </p:sp>
    </p:spTree>
    <p:extLst>
      <p:ext uri="{BB962C8B-B14F-4D97-AF65-F5344CB8AC3E}">
        <p14:creationId xmlns:p14="http://schemas.microsoft.com/office/powerpoint/2010/main" val="2975157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5CD8F9-53A8-4EC0-84D1-C05A0938E137}" type="slidenum">
              <a:rPr lang="en-GB" smtClean="0"/>
              <a:t>4</a:t>
            </a:fld>
            <a:endParaRPr lang="en-GB" dirty="0"/>
          </a:p>
        </p:txBody>
      </p:sp>
    </p:spTree>
    <p:extLst>
      <p:ext uri="{BB962C8B-B14F-4D97-AF65-F5344CB8AC3E}">
        <p14:creationId xmlns:p14="http://schemas.microsoft.com/office/powerpoint/2010/main" val="4217990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5CD8F9-53A8-4EC0-84D1-C05A0938E13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7676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5CD8F9-53A8-4EC0-84D1-C05A0938E13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67095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5CD8F9-53A8-4EC0-84D1-C05A0938E137}" type="slidenum">
              <a:rPr lang="en-GB" smtClean="0"/>
              <a:t>12</a:t>
            </a:fld>
            <a:endParaRPr lang="en-GB" dirty="0"/>
          </a:p>
        </p:txBody>
      </p:sp>
    </p:spTree>
    <p:extLst>
      <p:ext uri="{BB962C8B-B14F-4D97-AF65-F5344CB8AC3E}">
        <p14:creationId xmlns:p14="http://schemas.microsoft.com/office/powerpoint/2010/main" val="2437334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5CD8F9-53A8-4EC0-84D1-C05A0938E137}" type="slidenum">
              <a:rPr lang="en-GB" smtClean="0"/>
              <a:t>13</a:t>
            </a:fld>
            <a:endParaRPr lang="en-GB" dirty="0"/>
          </a:p>
        </p:txBody>
      </p:sp>
    </p:spTree>
    <p:extLst>
      <p:ext uri="{BB962C8B-B14F-4D97-AF65-F5344CB8AC3E}">
        <p14:creationId xmlns:p14="http://schemas.microsoft.com/office/powerpoint/2010/main" val="1248236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5CD8F9-53A8-4EC0-84D1-C05A0938E137}" type="slidenum">
              <a:rPr lang="en-GB" smtClean="0"/>
              <a:t>17</a:t>
            </a:fld>
            <a:endParaRPr lang="en-GB" dirty="0"/>
          </a:p>
        </p:txBody>
      </p:sp>
    </p:spTree>
    <p:extLst>
      <p:ext uri="{BB962C8B-B14F-4D97-AF65-F5344CB8AC3E}">
        <p14:creationId xmlns:p14="http://schemas.microsoft.com/office/powerpoint/2010/main" val="987896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553200"/>
          </a:xfrm>
          <a:prstGeom prst="rect">
            <a:avLst/>
          </a:prstGeom>
        </p:spPr>
      </p:pic>
      <p:sp>
        <p:nvSpPr>
          <p:cNvPr id="2" name="Title 1"/>
          <p:cNvSpPr>
            <a:spLocks noGrp="1"/>
          </p:cNvSpPr>
          <p:nvPr>
            <p:ph type="ctrTitle"/>
          </p:nvPr>
        </p:nvSpPr>
        <p:spPr>
          <a:xfrm>
            <a:off x="812800" y="2492382"/>
            <a:ext cx="10363200" cy="1470025"/>
          </a:xfrm>
        </p:spPr>
        <p:txBody>
          <a:bodyPr>
            <a:normAutofit/>
          </a:bodyPr>
          <a:lstStyle>
            <a:lvl1pPr algn="l">
              <a:defRPr sz="2800">
                <a:latin typeface="Century Gothic" panose="020B0502020202020204" pitchFamily="34" charset="0"/>
                <a:ea typeface="Kozuka Gothic Pro B" pitchFamily="34" charset="-128"/>
              </a:defRPr>
            </a:lvl1pPr>
          </a:lstStyle>
          <a:p>
            <a:r>
              <a:rPr lang="en-US" dirty="0"/>
              <a:t>Click to edit Master title style</a:t>
            </a:r>
          </a:p>
        </p:txBody>
      </p:sp>
      <p:sp>
        <p:nvSpPr>
          <p:cNvPr id="3" name="Subtitle 2"/>
          <p:cNvSpPr>
            <a:spLocks noGrp="1"/>
          </p:cNvSpPr>
          <p:nvPr>
            <p:ph type="subTitle" idx="1"/>
          </p:nvPr>
        </p:nvSpPr>
        <p:spPr>
          <a:xfrm>
            <a:off x="812800" y="4076700"/>
            <a:ext cx="8534400" cy="1752600"/>
          </a:xfrm>
        </p:spPr>
        <p:txBody>
          <a:bodyPr>
            <a:normAutofit/>
          </a:bodyPr>
          <a:lstStyle>
            <a:lvl1pPr marL="0" indent="0" algn="l">
              <a:buNone/>
              <a:defRPr sz="2000">
                <a:solidFill>
                  <a:schemeClr val="accent2">
                    <a:lumMod val="75000"/>
                  </a:schemeClr>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Slide Number Placeholder 4"/>
          <p:cNvSpPr>
            <a:spLocks noGrp="1"/>
          </p:cNvSpPr>
          <p:nvPr>
            <p:ph type="sldNum" sz="quarter" idx="10"/>
          </p:nvPr>
        </p:nvSpPr>
        <p:spPr/>
        <p:txBody>
          <a:bodyPr/>
          <a:lstStyle/>
          <a:p>
            <a:fld id="{358A4DEF-9D4A-4E09-955A-C3B18329B1EC}" type="slidenum">
              <a:rPr lang="en-US" smtClean="0">
                <a:solidFill>
                  <a:srgbClr val="1F1D21"/>
                </a:solidFill>
              </a:rPr>
              <a:pPr/>
              <a:t>‹#›</a:t>
            </a:fld>
            <a:endParaRPr lang="en-US" dirty="0">
              <a:solidFill>
                <a:srgbClr val="1F1D21"/>
              </a:solidFill>
            </a:endParaRPr>
          </a:p>
        </p:txBody>
      </p:sp>
      <p:sp>
        <p:nvSpPr>
          <p:cNvPr id="6" name="Rectangle 5"/>
          <p:cNvSpPr/>
          <p:nvPr userDrawn="1"/>
        </p:nvSpPr>
        <p:spPr>
          <a:xfrm>
            <a:off x="9025055" y="412597"/>
            <a:ext cx="2483004" cy="84749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4236357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90600"/>
          </a:xfrm>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Kozuka Gothic Pr6N R" pitchFamily="34" charset="-128"/>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205020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90600"/>
          </a:xfrm>
        </p:spPr>
        <p:txBody>
          <a:bodyPr/>
          <a:lstStyle/>
          <a:p>
            <a:r>
              <a:rPr lang="en-US" dirty="0"/>
              <a:t>Click to edit Master title style</a:t>
            </a:r>
          </a:p>
        </p:txBody>
      </p:sp>
      <p:sp>
        <p:nvSpPr>
          <p:cNvPr id="3" name="Content Placeholder 2"/>
          <p:cNvSpPr>
            <a:spLocks noGrp="1"/>
          </p:cNvSpPr>
          <p:nvPr>
            <p:ph sz="half" idx="1"/>
          </p:nvPr>
        </p:nvSpPr>
        <p:spPr>
          <a:xfrm>
            <a:off x="609600" y="1288800"/>
            <a:ext cx="5384800" cy="4876800"/>
          </a:xfrm>
        </p:spPr>
        <p:txBody>
          <a:bodyPr>
            <a:normAutofit/>
          </a:bodyPr>
          <a:lstStyle>
            <a:lvl1pPr>
              <a:defRPr sz="22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288800"/>
            <a:ext cx="5384800" cy="4876800"/>
          </a:xfrm>
        </p:spPr>
        <p:txBody>
          <a:bodyPr>
            <a:normAutofit/>
          </a:bodyPr>
          <a:lstStyle>
            <a:lvl1pPr>
              <a:defRPr sz="22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0" hasCustomPrompt="1"/>
          </p:nvPr>
        </p:nvSpPr>
        <p:spPr>
          <a:xfrm>
            <a:off x="596900" y="6602400"/>
            <a:ext cx="1338508" cy="146194"/>
          </a:xfrm>
        </p:spPr>
        <p:txBody>
          <a:bodyPr wrap="none" lIns="0" tIns="0" rIns="0" bIns="0" anchor="b" anchorCtr="0">
            <a:spAutoFit/>
          </a:bodyPr>
          <a:lstStyle>
            <a:lvl1pPr marL="0" indent="0">
              <a:buNone/>
              <a:defRPr sz="1000"/>
            </a:lvl1pPr>
            <a:lvl2pPr marL="347663" indent="0">
              <a:buNone/>
              <a:defRPr sz="1000"/>
            </a:lvl2pPr>
            <a:lvl3pPr marL="687388" indent="0">
              <a:buNone/>
              <a:defRPr sz="1000"/>
            </a:lvl3pPr>
            <a:lvl4pPr marL="914400" indent="0">
              <a:buNone/>
              <a:defRPr sz="1000"/>
            </a:lvl4pPr>
            <a:lvl5pPr marL="1201737" indent="0">
              <a:buNone/>
              <a:defRPr sz="1000"/>
            </a:lvl5pPr>
          </a:lstStyle>
          <a:p>
            <a:pPr lvl="0"/>
            <a:r>
              <a:rPr lang="en-US" dirty="0"/>
              <a:t>Click to add footnote</a:t>
            </a:r>
            <a:endParaRPr lang="en-GB" dirty="0"/>
          </a:p>
        </p:txBody>
      </p:sp>
    </p:spTree>
    <p:extLst>
      <p:ext uri="{BB962C8B-B14F-4D97-AF65-F5344CB8AC3E}">
        <p14:creationId xmlns:p14="http://schemas.microsoft.com/office/powerpoint/2010/main" val="536488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596900" y="6602400"/>
            <a:ext cx="1338508" cy="146194"/>
          </a:xfrm>
        </p:spPr>
        <p:txBody>
          <a:bodyPr wrap="none" lIns="0" tIns="0" rIns="0" bIns="0" anchor="b" anchorCtr="0">
            <a:spAutoFit/>
          </a:bodyPr>
          <a:lstStyle>
            <a:lvl1pPr marL="0" indent="0">
              <a:buNone/>
              <a:defRPr sz="1000"/>
            </a:lvl1pPr>
            <a:lvl2pPr marL="347663" indent="0">
              <a:buNone/>
              <a:defRPr sz="1000"/>
            </a:lvl2pPr>
            <a:lvl3pPr marL="687388" indent="0">
              <a:buNone/>
              <a:defRPr sz="1000"/>
            </a:lvl3pPr>
            <a:lvl4pPr marL="914400" indent="0">
              <a:buNone/>
              <a:defRPr sz="1000"/>
            </a:lvl4pPr>
            <a:lvl5pPr marL="1201737" indent="0">
              <a:buNone/>
              <a:defRPr sz="1000"/>
            </a:lvl5pPr>
          </a:lstStyle>
          <a:p>
            <a:pPr lvl="0"/>
            <a:r>
              <a:rPr lang="en-US" dirty="0"/>
              <a:t>Click to add footnote</a:t>
            </a:r>
            <a:endParaRPr lang="en-GB" dirty="0"/>
          </a:p>
        </p:txBody>
      </p:sp>
    </p:spTree>
    <p:extLst>
      <p:ext uri="{BB962C8B-B14F-4D97-AF65-F5344CB8AC3E}">
        <p14:creationId xmlns:p14="http://schemas.microsoft.com/office/powerpoint/2010/main" val="2775158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Grafik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126984"/>
            <a:ext cx="12192000" cy="5738779"/>
          </a:xfrm>
          <a:prstGeom prst="rect">
            <a:avLst/>
          </a:prstGeom>
        </p:spPr>
      </p:pic>
      <p:sp>
        <p:nvSpPr>
          <p:cNvPr id="10" name="Title 1"/>
          <p:cNvSpPr>
            <a:spLocks noGrp="1"/>
          </p:cNvSpPr>
          <p:nvPr>
            <p:ph type="ctrTitle" hasCustomPrompt="1"/>
          </p:nvPr>
        </p:nvSpPr>
        <p:spPr>
          <a:xfrm>
            <a:off x="517776" y="1568634"/>
            <a:ext cx="8471713" cy="1363638"/>
          </a:xfrm>
        </p:spPr>
        <p:txBody>
          <a:bodyPr anchor="t" anchorCtr="0"/>
          <a:lstStyle>
            <a:lvl1pPr>
              <a:defRPr sz="2800" b="1">
                <a:solidFill>
                  <a:schemeClr val="tx1"/>
                </a:solidFill>
              </a:defRPr>
            </a:lvl1pPr>
          </a:lstStyle>
          <a:p>
            <a:r>
              <a:rPr lang="en-US" dirty="0"/>
              <a:t>Click to edit Master title style</a:t>
            </a:r>
            <a:br>
              <a:rPr lang="en-US" dirty="0"/>
            </a:br>
            <a:endParaRPr lang="en-US" dirty="0"/>
          </a:p>
        </p:txBody>
      </p:sp>
      <p:sp>
        <p:nvSpPr>
          <p:cNvPr id="11" name="Subtitle 2"/>
          <p:cNvSpPr>
            <a:spLocks noGrp="1"/>
          </p:cNvSpPr>
          <p:nvPr>
            <p:ph type="subTitle" idx="1" hasCustomPrompt="1"/>
          </p:nvPr>
        </p:nvSpPr>
        <p:spPr>
          <a:xfrm>
            <a:off x="527052" y="2932271"/>
            <a:ext cx="5621867" cy="838200"/>
          </a:xfrm>
          <a:prstGeom prst="rect">
            <a:avLst/>
          </a:prstGeom>
        </p:spPr>
        <p:txBody>
          <a:bodyPr/>
          <a:lstStyle>
            <a:lvl1pPr marL="0" indent="0" algn="l">
              <a:buNone/>
              <a:defRPr sz="3000" b="1" i="1">
                <a:latin typeface="Minion" panose="02040503050201020203"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a:spcBef>
                <a:spcPct val="0"/>
              </a:spcBef>
            </a:pPr>
            <a:r>
              <a:rPr lang="en-GB" dirty="0"/>
              <a:t>Name GMT</a:t>
            </a:r>
            <a:endParaRPr lang="en-US" dirty="0"/>
          </a:p>
        </p:txBody>
      </p:sp>
      <p:pic>
        <p:nvPicPr>
          <p:cNvPr id="6"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9753" y="5589240"/>
            <a:ext cx="3555399" cy="540000"/>
          </a:xfrm>
          <a:prstGeom prst="rect">
            <a:avLst/>
          </a:prstGeom>
        </p:spPr>
      </p:pic>
    </p:spTree>
    <p:extLst>
      <p:ext uri="{BB962C8B-B14F-4D97-AF65-F5344CB8AC3E}">
        <p14:creationId xmlns:p14="http://schemas.microsoft.com/office/powerpoint/2010/main" val="217962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shpPlaceholderMain"/>
          <p:cNvSpPr>
            <a:spLocks noGrp="1" noChangeArrowheads="1"/>
          </p:cNvSpPr>
          <p:nvPr>
            <p:ph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a:solidFill>
                  <a:schemeClr val="tx1"/>
                </a:solidFill>
              </a:defRPr>
            </a:lvl1pPr>
          </a:lstStyle>
          <a:p>
            <a:pPr lvl="0"/>
            <a:r>
              <a:rPr lang="en-US" dirty="0"/>
              <a:t>Click to edit Master title style</a:t>
            </a:r>
          </a:p>
        </p:txBody>
      </p:sp>
      <p:sp>
        <p:nvSpPr>
          <p:cNvPr id="2" name="Foliennummernplatzhalter 1"/>
          <p:cNvSpPr>
            <a:spLocks noGrp="1"/>
          </p:cNvSpPr>
          <p:nvPr>
            <p:ph type="sldNum" sz="quarter" idx="10"/>
          </p:nvPr>
        </p:nvSpPr>
        <p:spPr>
          <a:xfrm>
            <a:off x="10701449" y="6443498"/>
            <a:ext cx="975611" cy="152419"/>
          </a:xfrm>
          <a:prstGeom prst="rect">
            <a:avLst/>
          </a:prstGeom>
        </p:spPr>
        <p:txBody>
          <a:body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2553529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9751" y="4406911"/>
            <a:ext cx="10363200" cy="1362075"/>
          </a:xfrm>
          <a:prstGeom prst="rect">
            <a:avLst/>
          </a:prstGeom>
        </p:spPr>
        <p:txBody>
          <a:bodyPr anchor="t" anchorCtr="0"/>
          <a:lstStyle>
            <a:lvl1pPr algn="l">
              <a:defRPr sz="3000" b="1" cap="all">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539751"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9"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1133747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7" name="Content Placeholder 3"/>
          <p:cNvSpPr>
            <a:spLocks noGrp="1"/>
          </p:cNvSpPr>
          <p:nvPr>
            <p:ph sz="half" idx="11"/>
          </p:nvPr>
        </p:nvSpPr>
        <p:spPr>
          <a:xfrm>
            <a:off x="530636" y="1490058"/>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p:cNvSpPr>
            <a:spLocks noGrp="1"/>
          </p:cNvSpPr>
          <p:nvPr>
            <p:ph sz="half" idx="12"/>
          </p:nvPr>
        </p:nvSpPr>
        <p:spPr>
          <a:xfrm>
            <a:off x="6288616" y="1490058"/>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0"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3549314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46268" y="1447200"/>
            <a:ext cx="5386917"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46268" y="2131201"/>
            <a:ext cx="5386917" cy="3810813"/>
          </a:xfrm>
          <a:prstGeom prst="rect">
            <a:avLst/>
          </a:prstGeom>
        </p:spPr>
        <p:txBody>
          <a:bodyPr/>
          <a:lstStyle>
            <a:lvl1pPr marL="284400" indent="-284400">
              <a:buSzPct val="900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63044" y="1458255"/>
            <a:ext cx="5389033"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63044" y="2170116"/>
            <a:ext cx="5389033" cy="3810813"/>
          </a:xfrm>
          <a:prstGeom prst="rect">
            <a:avLst/>
          </a:prstGeom>
        </p:spPr>
        <p:txBody>
          <a:bodyPr/>
          <a:lstStyle>
            <a:lvl1pPr marL="284400" indent="-2844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9" name="shpPlaceholderNumber"/>
          <p:cNvSpPr>
            <a:spLocks noGrp="1" noChangeArrowheads="1"/>
          </p:cNvSpPr>
          <p:nvPr>
            <p:ph type="sldNum" sz="quarter" idx="11"/>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1" name="shpPlaceholderDate"/>
          <p:cNvSpPr>
            <a:spLocks noGrp="1" noChangeArrowheads="1"/>
          </p:cNvSpPr>
          <p:nvPr>
            <p:ph type="dt" sz="half" idx="1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749263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5"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7"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46152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5"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3960846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hasCustomPrompt="1"/>
          </p:nvPr>
        </p:nvSpPr>
        <p:spPr>
          <a:xfrm>
            <a:off x="609600" y="2700345"/>
            <a:ext cx="8778240" cy="1362075"/>
          </a:xfrm>
        </p:spPr>
        <p:txBody>
          <a:bodyPr anchor="b">
            <a:normAutofit/>
          </a:bodyPr>
          <a:lstStyle>
            <a:lvl1pPr algn="l">
              <a:defRPr sz="2800" b="1" cap="none">
                <a:solidFill>
                  <a:schemeClr val="accent2">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609600" y="4291020"/>
            <a:ext cx="8778240" cy="1500187"/>
          </a:xfrm>
        </p:spPr>
        <p:txBody>
          <a:bodyPr anchor="t">
            <a:normAutofit/>
          </a:bodyPr>
          <a:lstStyle>
            <a:lvl1pPr marL="0" indent="0">
              <a:buNone/>
              <a:defRPr sz="1600">
                <a:solidFill>
                  <a:schemeClr val="accent2">
                    <a:lumMod val="7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7" name="Rectangle 6"/>
          <p:cNvSpPr/>
          <p:nvPr userDrawn="1"/>
        </p:nvSpPr>
        <p:spPr>
          <a:xfrm>
            <a:off x="9649524" y="557561"/>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387030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hteck 1"/>
          <p:cNvSpPr/>
          <p:nvPr userDrawn="1"/>
        </p:nvSpPr>
        <p:spPr bwMode="auto">
          <a:xfrm>
            <a:off x="359508" y="6142038"/>
            <a:ext cx="11565792" cy="50006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de-CH" sz="2000">
              <a:solidFill>
                <a:srgbClr val="000000"/>
              </a:solidFill>
              <a:ea typeface="ＭＳ Ｐゴシック" charset="0"/>
            </a:endParaRPr>
          </a:p>
        </p:txBody>
      </p:sp>
    </p:spTree>
    <p:extLst>
      <p:ext uri="{BB962C8B-B14F-4D97-AF65-F5344CB8AC3E}">
        <p14:creationId xmlns:p14="http://schemas.microsoft.com/office/powerpoint/2010/main" val="212800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3741881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138276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1470762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Grafik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126984"/>
            <a:ext cx="12192000" cy="5738779"/>
          </a:xfrm>
          <a:prstGeom prst="rect">
            <a:avLst/>
          </a:prstGeom>
        </p:spPr>
      </p:pic>
      <p:sp>
        <p:nvSpPr>
          <p:cNvPr id="10" name="Title 1"/>
          <p:cNvSpPr>
            <a:spLocks noGrp="1"/>
          </p:cNvSpPr>
          <p:nvPr>
            <p:ph type="ctrTitle" hasCustomPrompt="1"/>
          </p:nvPr>
        </p:nvSpPr>
        <p:spPr>
          <a:xfrm>
            <a:off x="517776" y="1568634"/>
            <a:ext cx="8471713" cy="1363638"/>
          </a:xfrm>
        </p:spPr>
        <p:txBody>
          <a:bodyPr anchor="t" anchorCtr="0"/>
          <a:lstStyle>
            <a:lvl1pPr>
              <a:defRPr sz="2800" b="1">
                <a:solidFill>
                  <a:schemeClr val="tx1"/>
                </a:solidFill>
              </a:defRPr>
            </a:lvl1pPr>
          </a:lstStyle>
          <a:p>
            <a:r>
              <a:rPr lang="en-US" dirty="0"/>
              <a:t>Click to edit Master title style</a:t>
            </a:r>
            <a:br>
              <a:rPr lang="en-US" dirty="0"/>
            </a:br>
            <a:endParaRPr lang="en-US" dirty="0"/>
          </a:p>
        </p:txBody>
      </p:sp>
      <p:sp>
        <p:nvSpPr>
          <p:cNvPr id="11" name="Subtitle 2"/>
          <p:cNvSpPr>
            <a:spLocks noGrp="1"/>
          </p:cNvSpPr>
          <p:nvPr>
            <p:ph type="subTitle" idx="1" hasCustomPrompt="1"/>
          </p:nvPr>
        </p:nvSpPr>
        <p:spPr>
          <a:xfrm>
            <a:off x="527052" y="2932271"/>
            <a:ext cx="5621867" cy="838200"/>
          </a:xfrm>
          <a:prstGeom prst="rect">
            <a:avLst/>
          </a:prstGeom>
        </p:spPr>
        <p:txBody>
          <a:bodyPr/>
          <a:lstStyle>
            <a:lvl1pPr marL="0" indent="0" algn="l">
              <a:buNone/>
              <a:defRPr sz="3000" b="1" i="1">
                <a:latin typeface="Minion" panose="02040503050201020203"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a:spcBef>
                <a:spcPct val="0"/>
              </a:spcBef>
            </a:pPr>
            <a:r>
              <a:rPr lang="en-GB" dirty="0"/>
              <a:t>Name GMT</a:t>
            </a:r>
            <a:endParaRPr lang="en-US" dirty="0"/>
          </a:p>
        </p:txBody>
      </p:sp>
      <p:pic>
        <p:nvPicPr>
          <p:cNvPr id="6"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9753" y="5589240"/>
            <a:ext cx="3555399" cy="540000"/>
          </a:xfrm>
          <a:prstGeom prst="rect">
            <a:avLst/>
          </a:prstGeom>
        </p:spPr>
      </p:pic>
    </p:spTree>
    <p:extLst>
      <p:ext uri="{BB962C8B-B14F-4D97-AF65-F5344CB8AC3E}">
        <p14:creationId xmlns:p14="http://schemas.microsoft.com/office/powerpoint/2010/main" val="3504200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shpPlaceholderMain"/>
          <p:cNvSpPr>
            <a:spLocks noGrp="1" noChangeArrowheads="1"/>
          </p:cNvSpPr>
          <p:nvPr>
            <p:ph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a:solidFill>
                  <a:schemeClr val="tx1"/>
                </a:solidFill>
              </a:defRPr>
            </a:lvl1pPr>
          </a:lstStyle>
          <a:p>
            <a:pPr lvl="0"/>
            <a:r>
              <a:rPr lang="en-US" dirty="0"/>
              <a:t>Click to edit Master title style</a:t>
            </a:r>
          </a:p>
        </p:txBody>
      </p:sp>
      <p:sp>
        <p:nvSpPr>
          <p:cNvPr id="2" name="Foliennummernplatzhalter 1"/>
          <p:cNvSpPr>
            <a:spLocks noGrp="1"/>
          </p:cNvSpPr>
          <p:nvPr>
            <p:ph type="sldNum" sz="quarter" idx="10"/>
          </p:nvPr>
        </p:nvSpPr>
        <p:spPr>
          <a:xfrm>
            <a:off x="10701449" y="6443498"/>
            <a:ext cx="975611" cy="152419"/>
          </a:xfrm>
          <a:prstGeom prst="rect">
            <a:avLst/>
          </a:prstGeom>
        </p:spPr>
        <p:txBody>
          <a:body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202940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9751" y="4406911"/>
            <a:ext cx="10363200" cy="1362075"/>
          </a:xfrm>
          <a:prstGeom prst="rect">
            <a:avLst/>
          </a:prstGeom>
        </p:spPr>
        <p:txBody>
          <a:bodyPr anchor="t" anchorCtr="0"/>
          <a:lstStyle>
            <a:lvl1pPr algn="l">
              <a:defRPr sz="3000" b="1" cap="all">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539751"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9"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949840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7" name="Content Placeholder 3"/>
          <p:cNvSpPr>
            <a:spLocks noGrp="1"/>
          </p:cNvSpPr>
          <p:nvPr>
            <p:ph sz="half" idx="11"/>
          </p:nvPr>
        </p:nvSpPr>
        <p:spPr>
          <a:xfrm>
            <a:off x="530636" y="1490058"/>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p:cNvSpPr>
            <a:spLocks noGrp="1"/>
          </p:cNvSpPr>
          <p:nvPr>
            <p:ph sz="half" idx="12"/>
          </p:nvPr>
        </p:nvSpPr>
        <p:spPr>
          <a:xfrm>
            <a:off x="6288616" y="1490058"/>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0"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1504557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46268" y="1447200"/>
            <a:ext cx="5386917"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46268" y="2131201"/>
            <a:ext cx="5386917" cy="3810813"/>
          </a:xfrm>
          <a:prstGeom prst="rect">
            <a:avLst/>
          </a:prstGeom>
        </p:spPr>
        <p:txBody>
          <a:bodyPr/>
          <a:lstStyle>
            <a:lvl1pPr marL="284400" indent="-284400">
              <a:buSzPct val="900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63044" y="1458255"/>
            <a:ext cx="5389033"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63044" y="2170116"/>
            <a:ext cx="5389033" cy="3810813"/>
          </a:xfrm>
          <a:prstGeom prst="rect">
            <a:avLst/>
          </a:prstGeom>
        </p:spPr>
        <p:txBody>
          <a:bodyPr/>
          <a:lstStyle>
            <a:lvl1pPr marL="284400" indent="-2844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9" name="shpPlaceholderNumber"/>
          <p:cNvSpPr>
            <a:spLocks noGrp="1" noChangeArrowheads="1"/>
          </p:cNvSpPr>
          <p:nvPr>
            <p:ph type="sldNum" sz="quarter" idx="11"/>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1" name="shpPlaceholderDate"/>
          <p:cNvSpPr>
            <a:spLocks noGrp="1" noChangeArrowheads="1"/>
          </p:cNvSpPr>
          <p:nvPr>
            <p:ph type="dt" sz="half" idx="1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1866498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5"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7"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3454068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Rectangle 3"/>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1820178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5"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167551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hteck 1"/>
          <p:cNvSpPr/>
          <p:nvPr userDrawn="1"/>
        </p:nvSpPr>
        <p:spPr bwMode="auto">
          <a:xfrm>
            <a:off x="359508" y="6142038"/>
            <a:ext cx="11565792" cy="50006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de-CH" sz="2000">
              <a:solidFill>
                <a:srgbClr val="000000"/>
              </a:solidFill>
              <a:ea typeface="ＭＳ Ｐゴシック" charset="0"/>
            </a:endParaRPr>
          </a:p>
        </p:txBody>
      </p:sp>
    </p:spTree>
    <p:extLst>
      <p:ext uri="{BB962C8B-B14F-4D97-AF65-F5344CB8AC3E}">
        <p14:creationId xmlns:p14="http://schemas.microsoft.com/office/powerpoint/2010/main" val="424147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1875151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238737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2205673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Grafik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126983"/>
            <a:ext cx="12192000" cy="5738779"/>
          </a:xfrm>
          <a:prstGeom prst="rect">
            <a:avLst/>
          </a:prstGeom>
        </p:spPr>
      </p:pic>
      <p:sp>
        <p:nvSpPr>
          <p:cNvPr id="10" name="Title 1"/>
          <p:cNvSpPr>
            <a:spLocks noGrp="1"/>
          </p:cNvSpPr>
          <p:nvPr>
            <p:ph type="ctrTitle" hasCustomPrompt="1"/>
          </p:nvPr>
        </p:nvSpPr>
        <p:spPr>
          <a:xfrm>
            <a:off x="517774" y="1568634"/>
            <a:ext cx="8471713" cy="1363638"/>
          </a:xfrm>
        </p:spPr>
        <p:txBody>
          <a:bodyPr anchor="t" anchorCtr="0"/>
          <a:lstStyle>
            <a:lvl1pPr>
              <a:defRPr sz="2800" b="1">
                <a:solidFill>
                  <a:schemeClr val="tx1"/>
                </a:solidFill>
              </a:defRPr>
            </a:lvl1pPr>
          </a:lstStyle>
          <a:p>
            <a:r>
              <a:rPr lang="en-US" dirty="0"/>
              <a:t>Click to edit Master title style</a:t>
            </a:r>
            <a:br>
              <a:rPr lang="en-US" dirty="0"/>
            </a:br>
            <a:endParaRPr lang="en-US" dirty="0"/>
          </a:p>
        </p:txBody>
      </p:sp>
      <p:sp>
        <p:nvSpPr>
          <p:cNvPr id="11" name="Subtitle 2"/>
          <p:cNvSpPr>
            <a:spLocks noGrp="1"/>
          </p:cNvSpPr>
          <p:nvPr>
            <p:ph type="subTitle" idx="1" hasCustomPrompt="1"/>
          </p:nvPr>
        </p:nvSpPr>
        <p:spPr>
          <a:xfrm>
            <a:off x="527052" y="2932271"/>
            <a:ext cx="5621867" cy="838200"/>
          </a:xfrm>
          <a:prstGeom prst="rect">
            <a:avLst/>
          </a:prstGeom>
        </p:spPr>
        <p:txBody>
          <a:bodyPr/>
          <a:lstStyle>
            <a:lvl1pPr marL="0" indent="0" algn="l">
              <a:buNone/>
              <a:defRPr sz="3000" b="1" i="1">
                <a:latin typeface="Minion" panose="02040503050201020203"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a:spcBef>
                <a:spcPct val="0"/>
              </a:spcBef>
            </a:pPr>
            <a:r>
              <a:rPr lang="en-GB" dirty="0"/>
              <a:t>Name GMT</a:t>
            </a:r>
            <a:endParaRPr lang="en-US" dirty="0"/>
          </a:p>
        </p:txBody>
      </p:sp>
      <p:pic>
        <p:nvPicPr>
          <p:cNvPr id="6"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9753" y="5589240"/>
            <a:ext cx="3555399" cy="540000"/>
          </a:xfrm>
          <a:prstGeom prst="rect">
            <a:avLst/>
          </a:prstGeom>
        </p:spPr>
      </p:pic>
    </p:spTree>
    <p:extLst>
      <p:ext uri="{BB962C8B-B14F-4D97-AF65-F5344CB8AC3E}">
        <p14:creationId xmlns:p14="http://schemas.microsoft.com/office/powerpoint/2010/main" val="127810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shpPlaceholderMain"/>
          <p:cNvSpPr>
            <a:spLocks noGrp="1" noChangeArrowheads="1"/>
          </p:cNvSpPr>
          <p:nvPr>
            <p:ph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a:solidFill>
                  <a:schemeClr val="tx1"/>
                </a:solidFill>
              </a:defRPr>
            </a:lvl1pPr>
          </a:lstStyle>
          <a:p>
            <a:pPr lvl="0"/>
            <a:r>
              <a:rPr lang="en-US" dirty="0"/>
              <a:t>Click to edit Master title style</a:t>
            </a:r>
          </a:p>
        </p:txBody>
      </p:sp>
      <p:sp>
        <p:nvSpPr>
          <p:cNvPr id="2" name="Foliennummernplatzhalter 1"/>
          <p:cNvSpPr>
            <a:spLocks noGrp="1"/>
          </p:cNvSpPr>
          <p:nvPr>
            <p:ph type="sldNum" sz="quarter" idx="10"/>
          </p:nvPr>
        </p:nvSpPr>
        <p:spPr>
          <a:xfrm>
            <a:off x="10701449" y="6443492"/>
            <a:ext cx="975611" cy="152419"/>
          </a:xfrm>
          <a:prstGeom prst="rect">
            <a:avLst/>
          </a:prstGeom>
        </p:spPr>
        <p:txBody>
          <a:body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400181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9751" y="4406905"/>
            <a:ext cx="10363200" cy="1362075"/>
          </a:xfrm>
          <a:prstGeom prst="rect">
            <a:avLst/>
          </a:prstGeom>
        </p:spPr>
        <p:txBody>
          <a:bodyPr anchor="t" anchorCtr="0"/>
          <a:lstStyle>
            <a:lvl1pPr algn="l">
              <a:defRPr sz="3000" b="1" cap="all">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539751"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9" name="shpPlaceholderNumber"/>
          <p:cNvSpPr>
            <a:spLocks noGrp="1" noChangeArrowheads="1"/>
          </p:cNvSpPr>
          <p:nvPr>
            <p:ph type="sldNum" sz="quarter" idx="4"/>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6"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436405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7" name="Content Placeholder 3"/>
          <p:cNvSpPr>
            <a:spLocks noGrp="1"/>
          </p:cNvSpPr>
          <p:nvPr>
            <p:ph sz="half" idx="11"/>
          </p:nvPr>
        </p:nvSpPr>
        <p:spPr>
          <a:xfrm>
            <a:off x="530636" y="1490057"/>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p:cNvSpPr>
            <a:spLocks noGrp="1"/>
          </p:cNvSpPr>
          <p:nvPr>
            <p:ph sz="half" idx="12"/>
          </p:nvPr>
        </p:nvSpPr>
        <p:spPr>
          <a:xfrm>
            <a:off x="6288616" y="1490057"/>
            <a:ext cx="5386917" cy="4460265"/>
          </a:xfrm>
          <a:prstGeom prst="rect">
            <a:avLst/>
          </a:prstGeom>
        </p:spPr>
        <p:txBody>
          <a:bodyPr/>
          <a:lstStyle>
            <a:lvl1pPr>
              <a:defRPr sz="2000"/>
            </a:lvl1pPr>
            <a:lvl2pP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hpPlaceholderNumber"/>
          <p:cNvSpPr>
            <a:spLocks noGrp="1" noChangeArrowheads="1"/>
          </p:cNvSpPr>
          <p:nvPr>
            <p:ph type="sldNum" sz="quarter" idx="4"/>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0"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181952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46268" y="1447200"/>
            <a:ext cx="5386917"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46268" y="2131201"/>
            <a:ext cx="5386917" cy="3810813"/>
          </a:xfrm>
          <a:prstGeom prst="rect">
            <a:avLst/>
          </a:prstGeom>
        </p:spPr>
        <p:txBody>
          <a:bodyPr/>
          <a:lstStyle>
            <a:lvl1pPr marL="284400" indent="-284400">
              <a:buSzPct val="900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63040" y="1458255"/>
            <a:ext cx="5389033"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63040" y="2170116"/>
            <a:ext cx="5389033" cy="3810813"/>
          </a:xfrm>
          <a:prstGeom prst="rect">
            <a:avLst/>
          </a:prstGeom>
        </p:spPr>
        <p:txBody>
          <a:bodyPr/>
          <a:lstStyle>
            <a:lvl1pPr marL="284400" indent="-284400">
              <a:buFont typeface="Wingdings" panose="05000000000000000000" pitchFamily="2" charset="2"/>
              <a:buChar cha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9" name="shpPlaceholderNumber"/>
          <p:cNvSpPr>
            <a:spLocks noGrp="1" noChangeArrowheads="1"/>
          </p:cNvSpPr>
          <p:nvPr>
            <p:ph type="sldNum" sz="quarter" idx="11"/>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11" name="shpPlaceholderDate"/>
          <p:cNvSpPr>
            <a:spLocks noGrp="1" noChangeArrowheads="1"/>
          </p:cNvSpPr>
          <p:nvPr>
            <p:ph type="dt" sz="half" idx="1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3174330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ld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0" indent="0">
              <a:spcBef>
                <a:spcPts val="2400"/>
              </a:spcBef>
              <a:buNone/>
              <a:defRPr b="1">
                <a:solidFill>
                  <a:schemeClr val="accent1"/>
                </a:solidFill>
                <a:latin typeface="Century Gothic" panose="020B0502020202020204" pitchFamily="34" charset="0"/>
              </a:defRPr>
            </a:lvl1pPr>
            <a:lvl2pPr marL="169863" indent="-169863">
              <a:spcBef>
                <a:spcPts val="900"/>
              </a:spcBef>
              <a:buSzPct val="110000"/>
              <a:buFont typeface="Arial" pitchFamily="34" charset="0"/>
              <a:buChar char="•"/>
              <a:defRPr sz="2000">
                <a:latin typeface="Century Gothic" panose="020B0502020202020204" pitchFamily="34" charset="0"/>
              </a:defRPr>
            </a:lvl2pPr>
            <a:lvl3pPr marL="576263" indent="-228600">
              <a:spcBef>
                <a:spcPts val="400"/>
              </a:spcBef>
              <a:buFont typeface="Arial" pitchFamily="34" charset="0"/>
              <a:buChar char="–"/>
              <a:defRPr sz="1800">
                <a:latin typeface="Century Gothic" panose="020B0502020202020204" pitchFamily="34" charset="0"/>
              </a:defRPr>
            </a:lvl3pPr>
            <a:lvl4pPr marL="804863" indent="-119063">
              <a:spcBef>
                <a:spcPts val="300"/>
              </a:spcBef>
              <a:buFont typeface="Arial" pitchFamily="34" charset="0"/>
              <a:buChar char="•"/>
              <a:defRPr sz="1600">
                <a:latin typeface="Century Gothic" panose="020B0502020202020204" pitchFamily="34" charset="0"/>
              </a:defRPr>
            </a:lvl4pPr>
            <a:lvl5pPr marL="1084263" indent="-169863">
              <a:buFont typeface="Arial" pitchFamily="34" charset="0"/>
              <a:buChar char="–"/>
              <a:defRPr sz="1600">
                <a:latin typeface="Century Gothic" panose="020B0502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5" name="Rectangle 4"/>
          <p:cNvSpPr/>
          <p:nvPr userDrawn="1"/>
        </p:nvSpPr>
        <p:spPr>
          <a:xfrm>
            <a:off x="10497016" y="133814"/>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1162298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5" name="shpPlaceholderNumber"/>
          <p:cNvSpPr>
            <a:spLocks noGrp="1" noChangeArrowheads="1"/>
          </p:cNvSpPr>
          <p:nvPr>
            <p:ph type="sldNum" sz="quarter" idx="4"/>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7"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3963421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hpPlaceholderNumber"/>
          <p:cNvSpPr>
            <a:spLocks noGrp="1" noChangeArrowheads="1"/>
          </p:cNvSpPr>
          <p:nvPr>
            <p:ph type="sldNum" sz="quarter" idx="4"/>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a:tabLst>
                <a:tab pos="952500" algn="r"/>
                <a:tab pos="4159250" algn="l"/>
                <a:tab pos="4211638" algn="l"/>
                <a:tab pos="4662488" algn="l"/>
                <a:tab pos="6902450" algn="r"/>
              </a:tabLst>
            </a:pPr>
            <a:r>
              <a:rPr lang="en-US">
                <a:solidFill>
                  <a:srgbClr val="0066CC"/>
                </a:solidFill>
              </a:rPr>
              <a:t>	</a:t>
            </a:r>
            <a:fld id="{0FBB20A0-29A2-4F03-9BB9-2B9F07088D58}" type="slidenum">
              <a:rPr lang="en-US" smtClean="0">
                <a:solidFill>
                  <a:srgbClr val="0066CC"/>
                </a:solidFill>
              </a:rPr>
              <a:pPr algn="l">
                <a:tabLst>
                  <a:tab pos="952500" algn="r"/>
                  <a:tab pos="4159250" algn="l"/>
                  <a:tab pos="4211638" algn="l"/>
                  <a:tab pos="4662488" algn="l"/>
                  <a:tab pos="6902450" algn="r"/>
                </a:tabLst>
              </a:pPr>
              <a:t>‹#›</a:t>
            </a:fld>
            <a:endParaRPr lang="en-US" dirty="0">
              <a:solidFill>
                <a:srgbClr val="0066CC"/>
              </a:solidFill>
            </a:endParaRPr>
          </a:p>
        </p:txBody>
      </p:sp>
      <p:sp>
        <p:nvSpPr>
          <p:cNvPr id="5"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r>
              <a:rPr lang="de-DE" dirty="0"/>
              <a:t>Date [xx/xx/2015] Version x    		   </a:t>
            </a:r>
            <a:r>
              <a:rPr lang="en-US" dirty="0">
                <a:cs typeface="Arial" charset="0"/>
              </a:rPr>
              <a:t>Confidential for internal use only</a:t>
            </a:r>
            <a:endParaRPr lang="de-DE" dirty="0">
              <a:cs typeface="Arial" charset="0"/>
            </a:endParaRPr>
          </a:p>
          <a:p>
            <a:r>
              <a:rPr lang="de-DE" dirty="0"/>
              <a:t>       </a:t>
            </a:r>
            <a:endParaRPr lang="en-US" dirty="0"/>
          </a:p>
        </p:txBody>
      </p:sp>
    </p:spTree>
    <p:extLst>
      <p:ext uri="{BB962C8B-B14F-4D97-AF65-F5344CB8AC3E}">
        <p14:creationId xmlns:p14="http://schemas.microsoft.com/office/powerpoint/2010/main" val="2787696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hteck 1"/>
          <p:cNvSpPr/>
          <p:nvPr userDrawn="1"/>
        </p:nvSpPr>
        <p:spPr bwMode="auto">
          <a:xfrm>
            <a:off x="359508" y="6142038"/>
            <a:ext cx="11565792" cy="50006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de-CH" sz="2000">
              <a:solidFill>
                <a:srgbClr val="000000"/>
              </a:solidFill>
              <a:ea typeface="ＭＳ Ｐゴシック" charset="0"/>
            </a:endParaRPr>
          </a:p>
        </p:txBody>
      </p:sp>
    </p:spTree>
    <p:extLst>
      <p:ext uri="{BB962C8B-B14F-4D97-AF65-F5344CB8AC3E}">
        <p14:creationId xmlns:p14="http://schemas.microsoft.com/office/powerpoint/2010/main" val="25701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467155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84550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3805658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553200"/>
          </a:xfrm>
          <a:prstGeom prst="rect">
            <a:avLst/>
          </a:prstGeom>
        </p:spPr>
      </p:pic>
      <p:sp>
        <p:nvSpPr>
          <p:cNvPr id="2" name="Title 1"/>
          <p:cNvSpPr>
            <a:spLocks noGrp="1"/>
          </p:cNvSpPr>
          <p:nvPr>
            <p:ph type="ctrTitle"/>
          </p:nvPr>
        </p:nvSpPr>
        <p:spPr>
          <a:xfrm>
            <a:off x="812800" y="2492398"/>
            <a:ext cx="10363200" cy="1470025"/>
          </a:xfrm>
        </p:spPr>
        <p:txBody>
          <a:bodyPr>
            <a:normAutofit/>
          </a:bodyPr>
          <a:lstStyle>
            <a:lvl1pPr algn="l">
              <a:defRPr sz="2800">
                <a:latin typeface="Imago Book" panose="02000503060000020004" pitchFamily="50" charset="0"/>
                <a:ea typeface="Kozuka Gothic Pro B" pitchFamily="34" charset="-128"/>
              </a:defRPr>
            </a:lvl1pPr>
          </a:lstStyle>
          <a:p>
            <a:r>
              <a:rPr lang="en-GB" noProof="0" dirty="0"/>
              <a:t>Click to edit Master title style</a:t>
            </a:r>
          </a:p>
        </p:txBody>
      </p:sp>
      <p:sp>
        <p:nvSpPr>
          <p:cNvPr id="3" name="Subtitle 2"/>
          <p:cNvSpPr>
            <a:spLocks noGrp="1"/>
          </p:cNvSpPr>
          <p:nvPr>
            <p:ph type="subTitle" idx="1"/>
          </p:nvPr>
        </p:nvSpPr>
        <p:spPr>
          <a:xfrm>
            <a:off x="812800" y="4076700"/>
            <a:ext cx="8534400" cy="1752600"/>
          </a:xfrm>
        </p:spPr>
        <p:txBody>
          <a:bodyPr>
            <a:normAutofit/>
          </a:bodyPr>
          <a:lstStyle>
            <a:lvl1pPr marL="0" indent="0" algn="l">
              <a:buNone/>
              <a:defRPr sz="2000">
                <a:solidFill>
                  <a:schemeClr val="accent2">
                    <a:lumMod val="75000"/>
                  </a:schemeClr>
                </a:solidFill>
                <a:latin typeface="Imago Book" panose="02000503060000020004"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Click to edit Master subtitle style</a:t>
            </a:r>
          </a:p>
        </p:txBody>
      </p:sp>
      <p:sp>
        <p:nvSpPr>
          <p:cNvPr id="5" name="Slide Number Placeholder 4"/>
          <p:cNvSpPr>
            <a:spLocks noGrp="1"/>
          </p:cNvSpPr>
          <p:nvPr>
            <p:ph type="sldNum" sz="quarter" idx="10"/>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6" name="Rectangle 5"/>
          <p:cNvSpPr/>
          <p:nvPr userDrawn="1"/>
        </p:nvSpPr>
        <p:spPr>
          <a:xfrm>
            <a:off x="9025055" y="412597"/>
            <a:ext cx="2483004" cy="84749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211301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3200" y="-152400"/>
            <a:ext cx="12192000" cy="6858000"/>
          </a:xfrm>
          <a:prstGeom prst="rect">
            <a:avLst/>
          </a:prstGeom>
        </p:spPr>
      </p:pic>
      <p:sp>
        <p:nvSpPr>
          <p:cNvPr id="2" name="Title 1"/>
          <p:cNvSpPr>
            <a:spLocks noGrp="1"/>
          </p:cNvSpPr>
          <p:nvPr>
            <p:ph type="title" hasCustomPrompt="1"/>
          </p:nvPr>
        </p:nvSpPr>
        <p:spPr>
          <a:xfrm>
            <a:off x="609600" y="2700361"/>
            <a:ext cx="8778240" cy="1362075"/>
          </a:xfrm>
        </p:spPr>
        <p:txBody>
          <a:bodyPr anchor="b">
            <a:normAutofit/>
          </a:bodyPr>
          <a:lstStyle>
            <a:lvl1pPr algn="l">
              <a:defRPr sz="2800" b="1" cap="none">
                <a:solidFill>
                  <a:schemeClr val="accent2">
                    <a:lumMod val="75000"/>
                  </a:schemeClr>
                </a:solidFill>
              </a:defRPr>
            </a:lvl1pPr>
          </a:lstStyle>
          <a:p>
            <a:r>
              <a:rPr lang="en-GB" noProof="0" dirty="0"/>
              <a:t>Click to edit master title style</a:t>
            </a:r>
          </a:p>
        </p:txBody>
      </p:sp>
      <p:sp>
        <p:nvSpPr>
          <p:cNvPr id="3" name="Text Placeholder 2"/>
          <p:cNvSpPr>
            <a:spLocks noGrp="1"/>
          </p:cNvSpPr>
          <p:nvPr>
            <p:ph type="body" idx="1"/>
          </p:nvPr>
        </p:nvSpPr>
        <p:spPr>
          <a:xfrm>
            <a:off x="609600" y="4291036"/>
            <a:ext cx="8778240" cy="1500187"/>
          </a:xfrm>
        </p:spPr>
        <p:txBody>
          <a:bodyPr anchor="t">
            <a:normAutofit/>
          </a:bodyPr>
          <a:lstStyle>
            <a:lvl1pPr marL="0" indent="0">
              <a:buNone/>
              <a:defRPr sz="1600">
                <a:solidFill>
                  <a:schemeClr val="accent2">
                    <a:lumMod val="75000"/>
                  </a:schemeClr>
                </a:solidFill>
                <a:latin typeface="Imago Book" panose="02000503060000020004"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noProof="0" dirty="0"/>
              <a:t>Click to edit Master text styles</a:t>
            </a:r>
          </a:p>
        </p:txBody>
      </p:sp>
      <p:sp>
        <p:nvSpPr>
          <p:cNvPr id="6" name="Slide Number Placeholder 5"/>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7" name="Rectangle 6"/>
          <p:cNvSpPr/>
          <p:nvPr userDrawn="1"/>
        </p:nvSpPr>
        <p:spPr>
          <a:xfrm>
            <a:off x="9649524" y="557561"/>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1072023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3" name="Content Placeholder 2"/>
          <p:cNvSpPr>
            <a:spLocks noGrp="1"/>
          </p:cNvSpPr>
          <p:nvPr>
            <p:ph idx="1"/>
          </p:nvPr>
        </p:nvSpPr>
        <p:spPr/>
        <p:txBody>
          <a:bodyPr/>
          <a:lstStyle>
            <a:lvl1pPr>
              <a:defRPr>
                <a:latin typeface="Imago Book" panose="02000503060000020004" pitchFamily="50" charset="0"/>
              </a:defRPr>
            </a:lvl1pPr>
            <a:lvl2pPr>
              <a:defRPr>
                <a:latin typeface="Imago Book" panose="02000503060000020004" pitchFamily="50" charset="0"/>
              </a:defRPr>
            </a:lvl2pPr>
            <a:lvl3pPr>
              <a:defRPr>
                <a:latin typeface="Imago Book" panose="02000503060000020004" pitchFamily="50" charset="0"/>
              </a:defRPr>
            </a:lvl3pPr>
            <a:lvl4pPr>
              <a:defRPr>
                <a:latin typeface="Imago Book" panose="02000503060000020004" pitchFamily="50" charset="0"/>
              </a:defRPr>
            </a:lvl4pPr>
            <a:lvl5pPr>
              <a:defRPr>
                <a:latin typeface="Imago Book" panose="02000503060000020004" pitchFamily="50" charset="0"/>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Slide Number Placeholder 5"/>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Rectangle 3"/>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1780466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Bold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3" name="Content Placeholder 2"/>
          <p:cNvSpPr>
            <a:spLocks noGrp="1"/>
          </p:cNvSpPr>
          <p:nvPr>
            <p:ph idx="1"/>
          </p:nvPr>
        </p:nvSpPr>
        <p:spPr/>
        <p:txBody>
          <a:bodyPr/>
          <a:lstStyle>
            <a:lvl1pPr marL="0" indent="0">
              <a:spcBef>
                <a:spcPts val="2400"/>
              </a:spcBef>
              <a:buNone/>
              <a:defRPr b="1">
                <a:solidFill>
                  <a:schemeClr val="accent1"/>
                </a:solidFill>
                <a:latin typeface="Imago Book" panose="02000503060000020004" pitchFamily="50" charset="0"/>
              </a:defRPr>
            </a:lvl1pPr>
            <a:lvl2pPr marL="169863" indent="-169863">
              <a:spcBef>
                <a:spcPts val="900"/>
              </a:spcBef>
              <a:buSzPct val="110000"/>
              <a:buFont typeface="Arial" pitchFamily="34" charset="0"/>
              <a:buChar char="•"/>
              <a:defRPr sz="2000">
                <a:latin typeface="Imago Book" panose="02000503060000020004" pitchFamily="50" charset="0"/>
              </a:defRPr>
            </a:lvl2pPr>
            <a:lvl3pPr marL="576263" indent="-228600">
              <a:spcBef>
                <a:spcPts val="400"/>
              </a:spcBef>
              <a:buFont typeface="Arial" pitchFamily="34" charset="0"/>
              <a:buChar char="–"/>
              <a:defRPr sz="1800">
                <a:latin typeface="Imago Book" panose="02000503060000020004" pitchFamily="50" charset="0"/>
              </a:defRPr>
            </a:lvl3pPr>
            <a:lvl4pPr marL="804863" indent="-119063">
              <a:spcBef>
                <a:spcPts val="300"/>
              </a:spcBef>
              <a:buFont typeface="Arial" pitchFamily="34" charset="0"/>
              <a:buChar char="•"/>
              <a:defRPr sz="1600">
                <a:latin typeface="Imago Book" panose="02000503060000020004" pitchFamily="50" charset="0"/>
              </a:defRPr>
            </a:lvl4pPr>
            <a:lvl5pPr marL="1084263" indent="-169863">
              <a:buFont typeface="Arial" pitchFamily="34" charset="0"/>
              <a:buChar char="–"/>
              <a:defRPr sz="1600">
                <a:latin typeface="Imago Book" panose="02000503060000020004" pitchFamily="50" charset="0"/>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Slide Number Placeholder 5"/>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5" name="Rectangle 4"/>
          <p:cNvSpPr/>
          <p:nvPr userDrawn="1"/>
        </p:nvSpPr>
        <p:spPr>
          <a:xfrm>
            <a:off x="10497016" y="133814"/>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2934203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47800"/>
            <a:ext cx="5384800" cy="4876800"/>
          </a:xfrm>
        </p:spPr>
        <p:txBody>
          <a:bodyPr>
            <a:normAutofit/>
          </a:bodyPr>
          <a:lstStyle>
            <a:lvl1pPr>
              <a:defRPr sz="20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47800"/>
            <a:ext cx="5384800" cy="4876800"/>
          </a:xfrm>
        </p:spPr>
        <p:txBody>
          <a:bodyPr>
            <a:normAutofit/>
          </a:bodyPr>
          <a:lstStyle>
            <a:lvl1pPr>
              <a:defRPr sz="20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6" name="Rectangle 5"/>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3755146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3" name="Content Placeholder 2"/>
          <p:cNvSpPr>
            <a:spLocks noGrp="1"/>
          </p:cNvSpPr>
          <p:nvPr>
            <p:ph sz="half" idx="1"/>
          </p:nvPr>
        </p:nvSpPr>
        <p:spPr>
          <a:xfrm>
            <a:off x="609600" y="1447800"/>
            <a:ext cx="5384800" cy="4876800"/>
          </a:xfrm>
        </p:spPr>
        <p:txBody>
          <a:bodyPr>
            <a:normAutofit/>
          </a:bodyPr>
          <a:lstStyle>
            <a:lvl1pPr>
              <a:defRPr sz="2000">
                <a:latin typeface="Imago Book" panose="02000503060000020004" pitchFamily="50" charset="0"/>
              </a:defRPr>
            </a:lvl1pPr>
            <a:lvl2pPr>
              <a:defRPr sz="1800">
                <a:latin typeface="Imago Book" panose="02000503060000020004" pitchFamily="50" charset="0"/>
              </a:defRPr>
            </a:lvl2pPr>
            <a:lvl3pPr>
              <a:defRPr sz="1600">
                <a:latin typeface="Imago Book" panose="02000503060000020004" pitchFamily="50" charset="0"/>
              </a:defRPr>
            </a:lvl3pPr>
            <a:lvl4pPr>
              <a:defRPr sz="1400">
                <a:latin typeface="Imago Book" panose="02000503060000020004" pitchFamily="50" charset="0"/>
              </a:defRPr>
            </a:lvl4pPr>
            <a:lvl5pPr>
              <a:defRPr sz="1400">
                <a:latin typeface="Imago Book" panose="02000503060000020004" pitchFamily="50" charset="0"/>
              </a:defRPr>
            </a:lvl5pPr>
            <a:lvl6pPr>
              <a:defRPr sz="1800"/>
            </a:lvl6pPr>
            <a:lvl7pPr>
              <a:defRPr sz="1800"/>
            </a:lvl7pPr>
            <a:lvl8pPr>
              <a:defRPr sz="1800"/>
            </a:lvl8pPr>
            <a:lvl9pPr>
              <a:defRPr sz="18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 name="Content Placeholder 3"/>
          <p:cNvSpPr>
            <a:spLocks noGrp="1"/>
          </p:cNvSpPr>
          <p:nvPr>
            <p:ph sz="half" idx="2"/>
          </p:nvPr>
        </p:nvSpPr>
        <p:spPr>
          <a:xfrm>
            <a:off x="6197600" y="1447800"/>
            <a:ext cx="5384800" cy="4876800"/>
          </a:xfrm>
        </p:spPr>
        <p:txBody>
          <a:bodyPr>
            <a:normAutofit/>
          </a:bodyPr>
          <a:lstStyle>
            <a:lvl1pPr>
              <a:defRPr sz="2000">
                <a:latin typeface="Imago Book" panose="02000503060000020004" pitchFamily="50" charset="0"/>
              </a:defRPr>
            </a:lvl1pPr>
            <a:lvl2pPr>
              <a:defRPr sz="1800">
                <a:latin typeface="Imago Book" panose="02000503060000020004" pitchFamily="50" charset="0"/>
              </a:defRPr>
            </a:lvl2pPr>
            <a:lvl3pPr>
              <a:defRPr sz="1600">
                <a:latin typeface="Imago Book" panose="02000503060000020004" pitchFamily="50" charset="0"/>
              </a:defRPr>
            </a:lvl3pPr>
            <a:lvl4pPr>
              <a:defRPr sz="1400">
                <a:latin typeface="Imago Book" panose="02000503060000020004" pitchFamily="50" charset="0"/>
              </a:defRPr>
            </a:lvl4pPr>
            <a:lvl5pPr>
              <a:defRPr sz="1400">
                <a:latin typeface="Imago Book" panose="02000503060000020004" pitchFamily="50" charset="0"/>
              </a:defRPr>
            </a:lvl5pPr>
            <a:lvl6pPr>
              <a:defRPr sz="1800"/>
            </a:lvl6pPr>
            <a:lvl7pPr>
              <a:defRPr sz="1800"/>
            </a:lvl7pPr>
            <a:lvl8pPr>
              <a:defRPr sz="1800"/>
            </a:lvl8pPr>
            <a:lvl9pPr>
              <a:defRPr sz="18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Slide Number Placeholder 6"/>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6" name="Rectangle 5"/>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1697138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5" name="Slide Number Placeholder 4"/>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Rectangle 3"/>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1441197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3" name="Rectangle 2"/>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34792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Rectangle 3"/>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3513715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3" name="Rectangle 2"/>
          <p:cNvSpPr/>
          <p:nvPr userDrawn="1"/>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3146116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2916974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a:latin typeface="+mj-lt"/>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4" name="Text Placeholder 4"/>
          <p:cNvSpPr>
            <a:spLocks noGrp="1"/>
          </p:cNvSpPr>
          <p:nvPr>
            <p:ph type="body" sz="quarter" idx="13" hasCustomPrompt="1"/>
          </p:nvPr>
        </p:nvSpPr>
        <p:spPr>
          <a:xfrm>
            <a:off x="207433" y="6181725"/>
            <a:ext cx="11542184" cy="482600"/>
          </a:xfrm>
        </p:spPr>
        <p:txBody>
          <a:bodyPr lIns="0" tIns="0" rIns="0" bIns="0" anchor="b">
            <a:normAutofit/>
          </a:bodyPr>
          <a:lstStyle>
            <a:lvl1pPr marL="0" indent="0">
              <a:lnSpc>
                <a:spcPct val="100000"/>
              </a:lnSpc>
              <a:spcBef>
                <a:spcPts val="0"/>
              </a:spcBef>
              <a:spcAft>
                <a:spcPts val="200"/>
              </a:spcAft>
              <a:buNone/>
              <a:defRPr sz="900"/>
            </a:lvl1pPr>
          </a:lstStyle>
          <a:p>
            <a:pPr lvl="0"/>
            <a:r>
              <a:rPr lang="en-US" dirty="0"/>
              <a:t>Click to edit Footer</a:t>
            </a:r>
          </a:p>
        </p:txBody>
      </p:sp>
    </p:spTree>
    <p:extLst>
      <p:ext uri="{BB962C8B-B14F-4D97-AF65-F5344CB8AC3E}">
        <p14:creationId xmlns:p14="http://schemas.microsoft.com/office/powerpoint/2010/main" val="2916974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5.w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4.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5.w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4.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5.wmf"/></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0"/>
            <a:ext cx="10241280" cy="99060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609600" y="1447800"/>
            <a:ext cx="109728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582400" y="6553200"/>
            <a:ext cx="609600" cy="304800"/>
          </a:xfrm>
          <a:prstGeom prst="rect">
            <a:avLst/>
          </a:prstGeom>
        </p:spPr>
        <p:txBody>
          <a:bodyPr vert="horz" lIns="91440" tIns="45720" rIns="91440" bIns="45720" rtlCol="0" anchor="b"/>
          <a:lstStyle>
            <a:lvl1pPr algn="ctr">
              <a:defRPr sz="900" b="0">
                <a:solidFill>
                  <a:schemeClr val="tx1"/>
                </a:solidFill>
                <a:latin typeface="Century Gothic" panose="020B0502020202020204" pitchFamily="34"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5" name="Footer Placeholder 4"/>
          <p:cNvSpPr>
            <a:spLocks noGrp="1"/>
          </p:cNvSpPr>
          <p:nvPr>
            <p:ph type="ftr" sz="quarter" idx="3"/>
          </p:nvPr>
        </p:nvSpPr>
        <p:spPr>
          <a:xfrm>
            <a:off x="609600" y="6629407"/>
            <a:ext cx="10972800" cy="396875"/>
          </a:xfrm>
          <a:prstGeom prst="rect">
            <a:avLst/>
          </a:prstGeom>
        </p:spPr>
        <p:txBody>
          <a:bodyPr vert="horz" lIns="91440" tIns="45720" rIns="91440" bIns="45720" rtlCol="0" anchor="ctr"/>
          <a:lstStyle>
            <a:lvl1pPr algn="ctr">
              <a:defRPr sz="1050" b="1">
                <a:solidFill>
                  <a:schemeClr val="tx1"/>
                </a:solidFill>
                <a:latin typeface="Century Gothic" panose="020B0502020202020204" pitchFamily="34" charset="0"/>
              </a:defRPr>
            </a:lvl1pPr>
          </a:lstStyle>
          <a:p>
            <a:endParaRPr lang="en-US" sz="800" dirty="0">
              <a:solidFill>
                <a:srgbClr val="1F1D21"/>
              </a:solidFill>
            </a:endParaRPr>
          </a:p>
        </p:txBody>
      </p:sp>
      <p:sp>
        <p:nvSpPr>
          <p:cNvPr id="7" name="Rectangle 6"/>
          <p:cNvSpPr/>
          <p:nvPr/>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Tree>
    <p:extLst>
      <p:ext uri="{BB962C8B-B14F-4D97-AF65-F5344CB8AC3E}">
        <p14:creationId xmlns:p14="http://schemas.microsoft.com/office/powerpoint/2010/main" val="6533267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7" r:id="rId8"/>
    <p:sldLayoutId id="2147483729" r:id="rId9"/>
    <p:sldLayoutId id="2147483775" r:id="rId10"/>
    <p:sldLayoutId id="2147483776" r:id="rId11"/>
    <p:sldLayoutId id="214748377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5000"/>
        </a:lnSpc>
        <a:spcBef>
          <a:spcPts val="0"/>
        </a:spcBef>
        <a:buNone/>
        <a:defRPr sz="2000" b="1" kern="1200">
          <a:solidFill>
            <a:schemeClr val="tx2"/>
          </a:solidFill>
          <a:latin typeface="Century Gothic" panose="020B0502020202020204" pitchFamily="34" charset="0"/>
          <a:ea typeface="+mj-ea"/>
          <a:cs typeface="+mj-cs"/>
        </a:defRPr>
      </a:lvl1pPr>
    </p:titleStyle>
    <p:bodyStyle>
      <a:lvl1pPr marL="169863" indent="-169863" algn="l" defTabSz="914400" rtl="0" eaLnBrk="1" latinLnBrk="0" hangingPunct="1">
        <a:lnSpc>
          <a:spcPct val="100000"/>
        </a:lnSpc>
        <a:spcBef>
          <a:spcPts val="600"/>
        </a:spcBef>
        <a:spcAft>
          <a:spcPts val="600"/>
        </a:spcAft>
        <a:buSzPct val="110000"/>
        <a:buFont typeface="Arial" pitchFamily="34" charset="0"/>
        <a:buChar char="•"/>
        <a:defRPr sz="2000" kern="1200">
          <a:solidFill>
            <a:schemeClr val="tx1"/>
          </a:solidFill>
          <a:latin typeface="Century Gothic" panose="020B0502020202020204" pitchFamily="34" charset="0"/>
          <a:ea typeface="+mn-ea"/>
          <a:cs typeface="+mn-cs"/>
        </a:defRPr>
      </a:lvl1pPr>
      <a:lvl2pPr marL="576263" indent="-228600" algn="l" defTabSz="914400" rtl="0" eaLnBrk="1" latinLnBrk="0" hangingPunct="1">
        <a:lnSpc>
          <a:spcPct val="100000"/>
        </a:lnSpc>
        <a:spcBef>
          <a:spcPts val="0"/>
        </a:spcBef>
        <a:spcAft>
          <a:spcPts val="600"/>
        </a:spcAft>
        <a:buFont typeface="Arial" pitchFamily="34" charset="0"/>
        <a:buChar char="–"/>
        <a:defRPr sz="1800" kern="1200">
          <a:solidFill>
            <a:schemeClr val="tx1"/>
          </a:solidFill>
          <a:latin typeface="Century Gothic" panose="020B0502020202020204" pitchFamily="34" charset="0"/>
          <a:ea typeface="+mn-ea"/>
          <a:cs typeface="+mn-cs"/>
        </a:defRPr>
      </a:lvl2pPr>
      <a:lvl3pPr marL="804863" indent="-117475" algn="l" defTabSz="914400" rtl="0" eaLnBrk="1" latinLnBrk="0" hangingPunct="1">
        <a:lnSpc>
          <a:spcPct val="100000"/>
        </a:lnSpc>
        <a:spcBef>
          <a:spcPts val="0"/>
        </a:spcBef>
        <a:spcAft>
          <a:spcPts val="600"/>
        </a:spcAft>
        <a:buFont typeface="Arial" pitchFamily="34" charset="0"/>
        <a:buChar char="•"/>
        <a:defRPr sz="1600" kern="1200">
          <a:solidFill>
            <a:schemeClr val="tx1"/>
          </a:solidFill>
          <a:latin typeface="Century Gothic" panose="020B0502020202020204" pitchFamily="34" charset="0"/>
          <a:ea typeface="+mn-ea"/>
          <a:cs typeface="+mn-cs"/>
        </a:defRPr>
      </a:lvl3pPr>
      <a:lvl4pPr marL="1084263"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4pPr>
      <a:lvl5pPr marL="1371600"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128" userDrawn="1">
          <p15:clr>
            <a:srgbClr val="F26B43"/>
          </p15:clr>
        </p15:guide>
        <p15:guide id="4" pos="7296" userDrawn="1">
          <p15:clr>
            <a:srgbClr val="F26B43"/>
          </p15:clr>
        </p15:guide>
        <p15:guide id="5" pos="38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8" name="shpGridNormal" hidden="1"/>
          <p:cNvGrpSpPr>
            <a:grpSpLocks/>
          </p:cNvGrpSpPr>
          <p:nvPr/>
        </p:nvGrpSpPr>
        <p:grpSpPr bwMode="auto">
          <a:xfrm>
            <a:off x="531287" y="514350"/>
            <a:ext cx="11137900" cy="6005513"/>
            <a:chOff x="271" y="324"/>
            <a:chExt cx="5701" cy="3783"/>
          </a:xfrm>
        </p:grpSpPr>
        <p:sp>
          <p:nvSpPr>
            <p:cNvPr id="1035"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6"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7" name="shpGridFooter" hidden="1"/>
            <p:cNvSpPr>
              <a:spLocks noChangeArrowheads="1"/>
            </p:cNvSpPr>
            <p:nvPr userDrawn="1"/>
          </p:nvSpPr>
          <p:spPr bwMode="auto">
            <a:xfrm>
              <a:off x="271" y="4005"/>
              <a:ext cx="5701" cy="102"/>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grpSp>
      <p:sp>
        <p:nvSpPr>
          <p:cNvPr id="14"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23" name="shpPlaceholderMain"/>
          <p:cNvSpPr>
            <a:spLocks noGrp="1" noChangeArrowheads="1"/>
          </p:cNvSpPr>
          <p:nvPr>
            <p:ph type="body"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7764" y="6244651"/>
            <a:ext cx="2324241" cy="353011"/>
          </a:xfrm>
          <a:prstGeom prst="rect">
            <a:avLst/>
          </a:prstGeom>
        </p:spPr>
      </p:pic>
      <p:sp>
        <p:nvSpPr>
          <p:cNvPr id="19"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pPr fontAlgn="base">
              <a:spcAft>
                <a:spcPct val="0"/>
              </a:spcAft>
            </a:pPr>
            <a:r>
              <a:rPr lang="de-DE" dirty="0">
                <a:solidFill>
                  <a:srgbClr val="000000"/>
                </a:solidFill>
                <a:latin typeface="Imago" charset="0"/>
                <a:ea typeface="ＭＳ Ｐゴシック" charset="0"/>
              </a:rPr>
              <a:t>Date [xx/xx/2015] Version x    		   </a:t>
            </a:r>
            <a:r>
              <a:rPr lang="en-US" dirty="0">
                <a:solidFill>
                  <a:srgbClr val="000000"/>
                </a:solidFill>
                <a:latin typeface="Imago" charset="0"/>
                <a:ea typeface="ＭＳ Ｐゴシック" charset="0"/>
                <a:cs typeface="Arial" charset="0"/>
              </a:rPr>
              <a:t>Confidential for internal use only</a:t>
            </a:r>
            <a:endParaRPr lang="de-DE" dirty="0">
              <a:solidFill>
                <a:srgbClr val="000000"/>
              </a:solidFill>
              <a:latin typeface="Imago" charset="0"/>
              <a:ea typeface="ＭＳ Ｐゴシック" charset="0"/>
              <a:cs typeface="Arial" charset="0"/>
            </a:endParaRPr>
          </a:p>
          <a:p>
            <a:pPr fontAlgn="base">
              <a:spcAft>
                <a:spcPct val="0"/>
              </a:spcAft>
            </a:pPr>
            <a:r>
              <a:rPr lang="de-DE" dirty="0">
                <a:solidFill>
                  <a:srgbClr val="000000"/>
                </a:solidFill>
                <a:latin typeface="Imago" charset="0"/>
                <a:ea typeface="ＭＳ Ｐゴシック" charset="0"/>
              </a:rPr>
              <a:t>       </a:t>
            </a:r>
            <a:endParaRPr lang="en-US" dirty="0">
              <a:solidFill>
                <a:srgbClr val="000000"/>
              </a:solidFill>
              <a:latin typeface="Imago" charset="0"/>
              <a:ea typeface="ＭＳ Ｐゴシック" charset="0"/>
            </a:endParaRPr>
          </a:p>
        </p:txBody>
      </p:sp>
      <p:pic>
        <p:nvPicPr>
          <p:cNvPr id="17" name="shpLogoPicDark"/>
          <p:cNvPicPr>
            <a:picLocks/>
          </p:cNvPicPr>
          <p:nvPr userDrawn="1"/>
        </p:nvPicPr>
        <p:blipFill>
          <a:blip r:embed="rId14" cstate="print">
            <a:extLst>
              <a:ext uri="{28A0092B-C50C-407E-A947-70E740481C1C}">
                <a14:useLocalDpi xmlns:a14="http://schemas.microsoft.com/office/drawing/2010/main" val="0"/>
              </a:ext>
            </a:extLst>
          </a:blip>
          <a:stretch>
            <a:fillRect/>
          </a:stretch>
        </p:blipFill>
        <p:spPr bwMode="black">
          <a:xfrm>
            <a:off x="10559627" y="180340"/>
            <a:ext cx="1305560" cy="655320"/>
          </a:xfrm>
          <a:prstGeom prst="rect">
            <a:avLst/>
          </a:prstGeom>
        </p:spPr>
      </p:pic>
      <p:sp>
        <p:nvSpPr>
          <p:cNvPr id="12"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fontAlgn="base">
              <a:spcAft>
                <a:spcPct val="0"/>
              </a:spcAft>
              <a:tabLst>
                <a:tab pos="952500" algn="r"/>
                <a:tab pos="4159250" algn="l"/>
                <a:tab pos="4211638" algn="l"/>
                <a:tab pos="4662488" algn="l"/>
                <a:tab pos="6902450" algn="r"/>
              </a:tabLst>
            </a:pPr>
            <a:r>
              <a:rPr lang="en-US">
                <a:solidFill>
                  <a:srgbClr val="0066CC"/>
                </a:solidFill>
                <a:latin typeface="Imago" charset="0"/>
                <a:ea typeface="ＭＳ Ｐゴシック" charset="0"/>
              </a:rPr>
              <a:t>	</a:t>
            </a:r>
            <a:fld id="{0FBB20A0-29A2-4F03-9BB9-2B9F07088D58}" type="slidenum">
              <a:rPr lang="en-US" smtClean="0">
                <a:solidFill>
                  <a:srgbClr val="0066CC"/>
                </a:solidFill>
                <a:latin typeface="Imago" charset="0"/>
                <a:ea typeface="ＭＳ Ｐゴシック" charset="0"/>
              </a:rPr>
              <a:pPr algn="l" fontAlgn="base">
                <a:spcAft>
                  <a:spcPct val="0"/>
                </a:spcAft>
                <a:tabLst>
                  <a:tab pos="952500" algn="r"/>
                  <a:tab pos="4159250" algn="l"/>
                  <a:tab pos="4211638" algn="l"/>
                  <a:tab pos="4662488" algn="l"/>
                  <a:tab pos="6902450" algn="r"/>
                </a:tabLst>
              </a:pPr>
              <a:t>‹#›</a:t>
            </a:fld>
            <a:endParaRPr lang="en-US" dirty="0">
              <a:solidFill>
                <a:srgbClr val="0066CC"/>
              </a:solidFill>
              <a:latin typeface="Imago" charset="0"/>
              <a:ea typeface="ＭＳ Ｐゴシック" charset="0"/>
            </a:endParaRPr>
          </a:p>
        </p:txBody>
      </p:sp>
    </p:spTree>
    <p:extLst>
      <p:ext uri="{BB962C8B-B14F-4D97-AF65-F5344CB8AC3E}">
        <p14:creationId xmlns:p14="http://schemas.microsoft.com/office/powerpoint/2010/main" val="12981867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0" fontAlgn="base" hangingPunct="0">
        <a:spcBef>
          <a:spcPct val="0"/>
        </a:spcBef>
        <a:spcAft>
          <a:spcPct val="0"/>
        </a:spcAft>
        <a:defRPr sz="2400" b="1">
          <a:solidFill>
            <a:schemeClr val="tx1"/>
          </a:solidFill>
          <a:latin typeface="Imago" charset="0"/>
          <a:ea typeface="ＭＳ Ｐゴシック" pitchFamily="-105" charset="-128"/>
          <a:cs typeface="ＭＳ Ｐゴシック" pitchFamily="-105" charset="-128"/>
        </a:defRPr>
      </a:lvl1pPr>
      <a:lvl2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2pPr>
      <a:lvl3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3pPr>
      <a:lvl4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4pPr>
      <a:lvl5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5pPr>
      <a:lvl6pPr marL="457200" algn="l" rtl="0" fontAlgn="base">
        <a:spcBef>
          <a:spcPct val="0"/>
        </a:spcBef>
        <a:spcAft>
          <a:spcPct val="0"/>
        </a:spcAft>
        <a:defRPr sz="2600">
          <a:solidFill>
            <a:srgbClr val="0082DA"/>
          </a:solidFill>
          <a:latin typeface="Imago Book" pitchFamily="-105" charset="0"/>
        </a:defRPr>
      </a:lvl6pPr>
      <a:lvl7pPr marL="914400" algn="l" rtl="0" fontAlgn="base">
        <a:spcBef>
          <a:spcPct val="0"/>
        </a:spcBef>
        <a:spcAft>
          <a:spcPct val="0"/>
        </a:spcAft>
        <a:defRPr sz="2600">
          <a:solidFill>
            <a:srgbClr val="0082DA"/>
          </a:solidFill>
          <a:latin typeface="Imago Book" pitchFamily="-105" charset="0"/>
        </a:defRPr>
      </a:lvl7pPr>
      <a:lvl8pPr marL="1371600" algn="l" rtl="0" fontAlgn="base">
        <a:spcBef>
          <a:spcPct val="0"/>
        </a:spcBef>
        <a:spcAft>
          <a:spcPct val="0"/>
        </a:spcAft>
        <a:defRPr sz="2600">
          <a:solidFill>
            <a:srgbClr val="0082DA"/>
          </a:solidFill>
          <a:latin typeface="Imago Book" pitchFamily="-105" charset="0"/>
        </a:defRPr>
      </a:lvl8pPr>
      <a:lvl9pPr marL="1828800" algn="l" rtl="0" fontAlgn="base">
        <a:spcBef>
          <a:spcPct val="0"/>
        </a:spcBef>
        <a:spcAft>
          <a:spcPct val="0"/>
        </a:spcAft>
        <a:defRPr sz="2600">
          <a:solidFill>
            <a:srgbClr val="0082DA"/>
          </a:solidFill>
          <a:latin typeface="Imago Book" pitchFamily="-105" charset="0"/>
        </a:defRPr>
      </a:lvl9pPr>
    </p:titleStyle>
    <p:bodyStyle>
      <a:lvl1pPr marL="284400" indent="-284400" algn="l" rtl="0" eaLnBrk="0" fontAlgn="base" hangingPunct="0">
        <a:spcBef>
          <a:spcPts val="1200"/>
        </a:spcBef>
        <a:spcAft>
          <a:spcPct val="0"/>
        </a:spcAft>
        <a:buClr>
          <a:schemeClr val="accent1"/>
        </a:buClr>
        <a:buSzPct val="90000"/>
        <a:buFont typeface="Wingdings" panose="05000000000000000000" pitchFamily="2" charset="2"/>
        <a:buChar char="§"/>
        <a:defRPr sz="2000">
          <a:solidFill>
            <a:srgbClr val="000000"/>
          </a:solidFill>
          <a:latin typeface="Imago" charset="0"/>
          <a:ea typeface="ＭＳ Ｐゴシック" pitchFamily="-105" charset="-128"/>
          <a:cs typeface="ＭＳ Ｐゴシック" pitchFamily="-105" charset="-128"/>
        </a:defRPr>
      </a:lvl1pPr>
      <a:lvl2pPr marL="534988" indent="-260350" algn="l" rtl="0" eaLnBrk="0" fontAlgn="base" hangingPunct="0">
        <a:spcBef>
          <a:spcPct val="30000"/>
        </a:spcBef>
        <a:spcAft>
          <a:spcPct val="0"/>
        </a:spcAft>
        <a:buChar char="–"/>
        <a:defRPr sz="1800">
          <a:solidFill>
            <a:srgbClr val="000000"/>
          </a:solidFill>
          <a:latin typeface="Imago" charset="0"/>
          <a:ea typeface="ＭＳ Ｐゴシック" pitchFamily="-105" charset="-128"/>
        </a:defRPr>
      </a:lvl2pPr>
      <a:lvl3pPr marL="809625" indent="-274638" algn="l" rtl="0" eaLnBrk="0" fontAlgn="base" hangingPunct="0">
        <a:spcBef>
          <a:spcPct val="20000"/>
        </a:spcBef>
        <a:spcAft>
          <a:spcPct val="0"/>
        </a:spcAft>
        <a:buChar char="•"/>
        <a:defRPr sz="1800">
          <a:solidFill>
            <a:srgbClr val="000000"/>
          </a:solidFill>
          <a:latin typeface="Imago" charset="0"/>
          <a:ea typeface="ヒラギノ角ゴ Pro W3" pitchFamily="48" charset="-128"/>
          <a:cs typeface="ヒラギノ角ゴ Pro W3" pitchFamily="48" charset="-128"/>
        </a:defRPr>
      </a:lvl3pPr>
      <a:lvl4pPr marL="1071563" indent="-261938"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4pPr>
      <a:lvl5pPr marL="1254125" indent="-182563"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5pPr>
      <a:lvl6pPr marL="23479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6pPr>
      <a:lvl7pPr marL="28051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7pPr>
      <a:lvl8pPr marL="32623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8pPr>
      <a:lvl9pPr marL="37195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8" name="shpGridNormal" hidden="1"/>
          <p:cNvGrpSpPr>
            <a:grpSpLocks/>
          </p:cNvGrpSpPr>
          <p:nvPr/>
        </p:nvGrpSpPr>
        <p:grpSpPr bwMode="auto">
          <a:xfrm>
            <a:off x="531287" y="514350"/>
            <a:ext cx="11137900" cy="6005513"/>
            <a:chOff x="271" y="324"/>
            <a:chExt cx="5701" cy="3783"/>
          </a:xfrm>
        </p:grpSpPr>
        <p:sp>
          <p:nvSpPr>
            <p:cNvPr id="1035"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6"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7" name="shpGridFooter" hidden="1"/>
            <p:cNvSpPr>
              <a:spLocks noChangeArrowheads="1"/>
            </p:cNvSpPr>
            <p:nvPr userDrawn="1"/>
          </p:nvSpPr>
          <p:spPr bwMode="auto">
            <a:xfrm>
              <a:off x="271" y="4005"/>
              <a:ext cx="5701" cy="102"/>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grpSp>
      <p:sp>
        <p:nvSpPr>
          <p:cNvPr id="14"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23" name="shpPlaceholderMain"/>
          <p:cNvSpPr>
            <a:spLocks noGrp="1" noChangeArrowheads="1"/>
          </p:cNvSpPr>
          <p:nvPr>
            <p:ph type="body"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7764" y="6244651"/>
            <a:ext cx="2324241" cy="353011"/>
          </a:xfrm>
          <a:prstGeom prst="rect">
            <a:avLst/>
          </a:prstGeom>
        </p:spPr>
      </p:pic>
      <p:sp>
        <p:nvSpPr>
          <p:cNvPr id="19" name="shpPlaceholderDate"/>
          <p:cNvSpPr>
            <a:spLocks noGrp="1" noChangeArrowheads="1"/>
          </p:cNvSpPr>
          <p:nvPr>
            <p:ph type="dt" sz="half" idx="2"/>
          </p:nvPr>
        </p:nvSpPr>
        <p:spPr bwMode="auto">
          <a:xfrm>
            <a:off x="4385653" y="6445301"/>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pPr fontAlgn="base">
              <a:spcAft>
                <a:spcPct val="0"/>
              </a:spcAft>
            </a:pPr>
            <a:r>
              <a:rPr lang="de-DE" dirty="0">
                <a:solidFill>
                  <a:srgbClr val="000000"/>
                </a:solidFill>
                <a:latin typeface="Imago" charset="0"/>
                <a:ea typeface="ＭＳ Ｐゴシック" charset="0"/>
              </a:rPr>
              <a:t>Date [xx/xx/2015] Version x    		   </a:t>
            </a:r>
            <a:r>
              <a:rPr lang="en-US" dirty="0">
                <a:solidFill>
                  <a:srgbClr val="000000"/>
                </a:solidFill>
                <a:latin typeface="Imago" charset="0"/>
                <a:ea typeface="ＭＳ Ｐゴシック" charset="0"/>
                <a:cs typeface="Arial" charset="0"/>
              </a:rPr>
              <a:t>Confidential for internal use only</a:t>
            </a:r>
            <a:endParaRPr lang="de-DE" dirty="0">
              <a:solidFill>
                <a:srgbClr val="000000"/>
              </a:solidFill>
              <a:latin typeface="Imago" charset="0"/>
              <a:ea typeface="ＭＳ Ｐゴシック" charset="0"/>
              <a:cs typeface="Arial" charset="0"/>
            </a:endParaRPr>
          </a:p>
          <a:p>
            <a:pPr fontAlgn="base">
              <a:spcAft>
                <a:spcPct val="0"/>
              </a:spcAft>
            </a:pPr>
            <a:r>
              <a:rPr lang="de-DE" dirty="0">
                <a:solidFill>
                  <a:srgbClr val="000000"/>
                </a:solidFill>
                <a:latin typeface="Imago" charset="0"/>
                <a:ea typeface="ＭＳ Ｐゴシック" charset="0"/>
              </a:rPr>
              <a:t>       </a:t>
            </a:r>
            <a:endParaRPr lang="en-US" dirty="0">
              <a:solidFill>
                <a:srgbClr val="000000"/>
              </a:solidFill>
              <a:latin typeface="Imago" charset="0"/>
              <a:ea typeface="ＭＳ Ｐゴシック" charset="0"/>
            </a:endParaRPr>
          </a:p>
        </p:txBody>
      </p:sp>
      <p:pic>
        <p:nvPicPr>
          <p:cNvPr id="17" name="shpLogoPicDark"/>
          <p:cNvPicPr>
            <a:picLocks/>
          </p:cNvPicPr>
          <p:nvPr userDrawn="1"/>
        </p:nvPicPr>
        <p:blipFill>
          <a:blip r:embed="rId14" cstate="print">
            <a:extLst>
              <a:ext uri="{28A0092B-C50C-407E-A947-70E740481C1C}">
                <a14:useLocalDpi xmlns:a14="http://schemas.microsoft.com/office/drawing/2010/main" val="0"/>
              </a:ext>
            </a:extLst>
          </a:blip>
          <a:stretch>
            <a:fillRect/>
          </a:stretch>
        </p:blipFill>
        <p:spPr bwMode="black">
          <a:xfrm>
            <a:off x="10559627" y="180340"/>
            <a:ext cx="1305560" cy="655320"/>
          </a:xfrm>
          <a:prstGeom prst="rect">
            <a:avLst/>
          </a:prstGeom>
        </p:spPr>
      </p:pic>
      <p:sp>
        <p:nvSpPr>
          <p:cNvPr id="12" name="shpPlaceholderNumber"/>
          <p:cNvSpPr>
            <a:spLocks noGrp="1" noChangeArrowheads="1"/>
          </p:cNvSpPr>
          <p:nvPr>
            <p:ph type="sldNum" sz="quarter" idx="4"/>
          </p:nvPr>
        </p:nvSpPr>
        <p:spPr bwMode="auto">
          <a:xfrm>
            <a:off x="10701449" y="6443498"/>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fontAlgn="base">
              <a:spcAft>
                <a:spcPct val="0"/>
              </a:spcAft>
              <a:tabLst>
                <a:tab pos="952500" algn="r"/>
                <a:tab pos="4159250" algn="l"/>
                <a:tab pos="4211638" algn="l"/>
                <a:tab pos="4662488" algn="l"/>
                <a:tab pos="6902450" algn="r"/>
              </a:tabLst>
            </a:pPr>
            <a:r>
              <a:rPr lang="en-US">
                <a:solidFill>
                  <a:srgbClr val="0066CC"/>
                </a:solidFill>
                <a:latin typeface="Imago" charset="0"/>
                <a:ea typeface="ＭＳ Ｐゴシック" charset="0"/>
              </a:rPr>
              <a:t>	</a:t>
            </a:r>
            <a:fld id="{0FBB20A0-29A2-4F03-9BB9-2B9F07088D58}" type="slidenum">
              <a:rPr lang="en-US" smtClean="0">
                <a:solidFill>
                  <a:srgbClr val="0066CC"/>
                </a:solidFill>
                <a:latin typeface="Imago" charset="0"/>
                <a:ea typeface="ＭＳ Ｐゴシック" charset="0"/>
              </a:rPr>
              <a:pPr algn="l" fontAlgn="base">
                <a:spcAft>
                  <a:spcPct val="0"/>
                </a:spcAft>
                <a:tabLst>
                  <a:tab pos="952500" algn="r"/>
                  <a:tab pos="4159250" algn="l"/>
                  <a:tab pos="4211638" algn="l"/>
                  <a:tab pos="4662488" algn="l"/>
                  <a:tab pos="6902450" algn="r"/>
                </a:tabLst>
              </a:pPr>
              <a:t>‹#›</a:t>
            </a:fld>
            <a:endParaRPr lang="en-US" dirty="0">
              <a:solidFill>
                <a:srgbClr val="0066CC"/>
              </a:solidFill>
              <a:latin typeface="Imago" charset="0"/>
              <a:ea typeface="ＭＳ Ｐゴシック" charset="0"/>
            </a:endParaRPr>
          </a:p>
        </p:txBody>
      </p:sp>
    </p:spTree>
    <p:extLst>
      <p:ext uri="{BB962C8B-B14F-4D97-AF65-F5344CB8AC3E}">
        <p14:creationId xmlns:p14="http://schemas.microsoft.com/office/powerpoint/2010/main" val="1320487378"/>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0" fontAlgn="base" hangingPunct="0">
        <a:spcBef>
          <a:spcPct val="0"/>
        </a:spcBef>
        <a:spcAft>
          <a:spcPct val="0"/>
        </a:spcAft>
        <a:defRPr sz="2400" b="1">
          <a:solidFill>
            <a:schemeClr val="tx1"/>
          </a:solidFill>
          <a:latin typeface="Imago" charset="0"/>
          <a:ea typeface="ＭＳ Ｐゴシック" pitchFamily="-105" charset="-128"/>
          <a:cs typeface="ＭＳ Ｐゴシック" pitchFamily="-105" charset="-128"/>
        </a:defRPr>
      </a:lvl1pPr>
      <a:lvl2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2pPr>
      <a:lvl3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3pPr>
      <a:lvl4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4pPr>
      <a:lvl5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5pPr>
      <a:lvl6pPr marL="457200" algn="l" rtl="0" fontAlgn="base">
        <a:spcBef>
          <a:spcPct val="0"/>
        </a:spcBef>
        <a:spcAft>
          <a:spcPct val="0"/>
        </a:spcAft>
        <a:defRPr sz="2600">
          <a:solidFill>
            <a:srgbClr val="0082DA"/>
          </a:solidFill>
          <a:latin typeface="Imago Book" pitchFamily="-105" charset="0"/>
        </a:defRPr>
      </a:lvl6pPr>
      <a:lvl7pPr marL="914400" algn="l" rtl="0" fontAlgn="base">
        <a:spcBef>
          <a:spcPct val="0"/>
        </a:spcBef>
        <a:spcAft>
          <a:spcPct val="0"/>
        </a:spcAft>
        <a:defRPr sz="2600">
          <a:solidFill>
            <a:srgbClr val="0082DA"/>
          </a:solidFill>
          <a:latin typeface="Imago Book" pitchFamily="-105" charset="0"/>
        </a:defRPr>
      </a:lvl7pPr>
      <a:lvl8pPr marL="1371600" algn="l" rtl="0" fontAlgn="base">
        <a:spcBef>
          <a:spcPct val="0"/>
        </a:spcBef>
        <a:spcAft>
          <a:spcPct val="0"/>
        </a:spcAft>
        <a:defRPr sz="2600">
          <a:solidFill>
            <a:srgbClr val="0082DA"/>
          </a:solidFill>
          <a:latin typeface="Imago Book" pitchFamily="-105" charset="0"/>
        </a:defRPr>
      </a:lvl8pPr>
      <a:lvl9pPr marL="1828800" algn="l" rtl="0" fontAlgn="base">
        <a:spcBef>
          <a:spcPct val="0"/>
        </a:spcBef>
        <a:spcAft>
          <a:spcPct val="0"/>
        </a:spcAft>
        <a:defRPr sz="2600">
          <a:solidFill>
            <a:srgbClr val="0082DA"/>
          </a:solidFill>
          <a:latin typeface="Imago Book" pitchFamily="-105" charset="0"/>
        </a:defRPr>
      </a:lvl9pPr>
    </p:titleStyle>
    <p:bodyStyle>
      <a:lvl1pPr marL="284400" indent="-284400" algn="l" rtl="0" eaLnBrk="0" fontAlgn="base" hangingPunct="0">
        <a:spcBef>
          <a:spcPts val="1200"/>
        </a:spcBef>
        <a:spcAft>
          <a:spcPct val="0"/>
        </a:spcAft>
        <a:buClr>
          <a:schemeClr val="accent1"/>
        </a:buClr>
        <a:buSzPct val="90000"/>
        <a:buFont typeface="Wingdings" panose="05000000000000000000" pitchFamily="2" charset="2"/>
        <a:buChar char="§"/>
        <a:defRPr sz="2000">
          <a:solidFill>
            <a:srgbClr val="000000"/>
          </a:solidFill>
          <a:latin typeface="Imago" charset="0"/>
          <a:ea typeface="ＭＳ Ｐゴシック" pitchFamily="-105" charset="-128"/>
          <a:cs typeface="ＭＳ Ｐゴシック" pitchFamily="-105" charset="-128"/>
        </a:defRPr>
      </a:lvl1pPr>
      <a:lvl2pPr marL="534988" indent="-260350" algn="l" rtl="0" eaLnBrk="0" fontAlgn="base" hangingPunct="0">
        <a:spcBef>
          <a:spcPct val="30000"/>
        </a:spcBef>
        <a:spcAft>
          <a:spcPct val="0"/>
        </a:spcAft>
        <a:buChar char="–"/>
        <a:defRPr sz="1800">
          <a:solidFill>
            <a:srgbClr val="000000"/>
          </a:solidFill>
          <a:latin typeface="Imago" charset="0"/>
          <a:ea typeface="ＭＳ Ｐゴシック" pitchFamily="-105" charset="-128"/>
        </a:defRPr>
      </a:lvl2pPr>
      <a:lvl3pPr marL="809625" indent="-274638" algn="l" rtl="0" eaLnBrk="0" fontAlgn="base" hangingPunct="0">
        <a:spcBef>
          <a:spcPct val="20000"/>
        </a:spcBef>
        <a:spcAft>
          <a:spcPct val="0"/>
        </a:spcAft>
        <a:buChar char="•"/>
        <a:defRPr sz="1800">
          <a:solidFill>
            <a:srgbClr val="000000"/>
          </a:solidFill>
          <a:latin typeface="Imago" charset="0"/>
          <a:ea typeface="ヒラギノ角ゴ Pro W3" pitchFamily="48" charset="-128"/>
          <a:cs typeface="ヒラギノ角ゴ Pro W3" pitchFamily="48" charset="-128"/>
        </a:defRPr>
      </a:lvl3pPr>
      <a:lvl4pPr marL="1071563" indent="-261938"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4pPr>
      <a:lvl5pPr marL="1254125" indent="-182563"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5pPr>
      <a:lvl6pPr marL="23479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6pPr>
      <a:lvl7pPr marL="28051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7pPr>
      <a:lvl8pPr marL="32623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8pPr>
      <a:lvl9pPr marL="37195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8" name="shpGridNormal" hidden="1"/>
          <p:cNvGrpSpPr>
            <a:grpSpLocks/>
          </p:cNvGrpSpPr>
          <p:nvPr/>
        </p:nvGrpSpPr>
        <p:grpSpPr bwMode="auto">
          <a:xfrm>
            <a:off x="531287" y="514350"/>
            <a:ext cx="11137900" cy="6005513"/>
            <a:chOff x="271" y="324"/>
            <a:chExt cx="5701" cy="3783"/>
          </a:xfrm>
        </p:grpSpPr>
        <p:sp>
          <p:nvSpPr>
            <p:cNvPr id="1035"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6"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sp>
          <p:nvSpPr>
            <p:cNvPr id="1037" name="shpGridFooter" hidden="1"/>
            <p:cNvSpPr>
              <a:spLocks noChangeArrowheads="1"/>
            </p:cNvSpPr>
            <p:nvPr userDrawn="1"/>
          </p:nvSpPr>
          <p:spPr bwMode="auto">
            <a:xfrm>
              <a:off x="271" y="4005"/>
              <a:ext cx="5701" cy="102"/>
            </a:xfrm>
            <a:prstGeom prst="rect">
              <a:avLst/>
            </a:prstGeom>
            <a:noFill/>
            <a:ln w="12700">
              <a:solidFill>
                <a:srgbClr val="676767"/>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fontAlgn="base" hangingPunct="0">
                <a:spcBef>
                  <a:spcPct val="50000"/>
                </a:spcBef>
                <a:spcAft>
                  <a:spcPct val="0"/>
                </a:spcAft>
              </a:pPr>
              <a:endParaRPr lang="fr-CH" sz="2400">
                <a:solidFill>
                  <a:srgbClr val="000000"/>
                </a:solidFill>
                <a:latin typeface="Imago" charset="0"/>
                <a:ea typeface="ヒラギノ角ゴ Pro W3" charset="0"/>
                <a:cs typeface="ヒラギノ角ゴ Pro W3" charset="0"/>
              </a:endParaRPr>
            </a:p>
          </p:txBody>
        </p:sp>
      </p:grpSp>
      <p:sp>
        <p:nvSpPr>
          <p:cNvPr id="14" name="shpPlaceholderTitle"/>
          <p:cNvSpPr>
            <a:spLocks noGrp="1" noChangeArrowheads="1"/>
          </p:cNvSpPr>
          <p:nvPr>
            <p:ph type="title"/>
          </p:nvPr>
        </p:nvSpPr>
        <p:spPr bwMode="auto">
          <a:xfrm>
            <a:off x="517776" y="448084"/>
            <a:ext cx="9821333" cy="92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title style</a:t>
            </a:r>
          </a:p>
        </p:txBody>
      </p:sp>
      <p:sp>
        <p:nvSpPr>
          <p:cNvPr id="23" name="shpPlaceholderMain"/>
          <p:cNvSpPr>
            <a:spLocks noGrp="1" noChangeArrowheads="1"/>
          </p:cNvSpPr>
          <p:nvPr>
            <p:ph type="body" idx="1"/>
          </p:nvPr>
        </p:nvSpPr>
        <p:spPr bwMode="auto">
          <a:xfrm>
            <a:off x="537602" y="1483200"/>
            <a:ext cx="11138876" cy="468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7760" y="6244645"/>
            <a:ext cx="2324241" cy="353011"/>
          </a:xfrm>
          <a:prstGeom prst="rect">
            <a:avLst/>
          </a:prstGeom>
        </p:spPr>
      </p:pic>
      <p:sp>
        <p:nvSpPr>
          <p:cNvPr id="19" name="shpPlaceholderDate"/>
          <p:cNvSpPr>
            <a:spLocks noGrp="1" noChangeArrowheads="1"/>
          </p:cNvSpPr>
          <p:nvPr>
            <p:ph type="dt" sz="half" idx="2"/>
          </p:nvPr>
        </p:nvSpPr>
        <p:spPr bwMode="auto">
          <a:xfrm>
            <a:off x="4385653" y="6445295"/>
            <a:ext cx="6468200" cy="150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spcBef>
                <a:spcPct val="0"/>
              </a:spcBef>
              <a:defRPr sz="1100" b="0"/>
            </a:lvl1pPr>
          </a:lstStyle>
          <a:p>
            <a:pPr fontAlgn="base">
              <a:spcAft>
                <a:spcPct val="0"/>
              </a:spcAft>
            </a:pPr>
            <a:r>
              <a:rPr lang="de-DE" dirty="0">
                <a:solidFill>
                  <a:srgbClr val="000000"/>
                </a:solidFill>
                <a:latin typeface="Imago" charset="0"/>
                <a:ea typeface="ＭＳ Ｐゴシック" charset="0"/>
              </a:rPr>
              <a:t>Date [xx/xx/2015] Version x    		   </a:t>
            </a:r>
            <a:r>
              <a:rPr lang="en-US" dirty="0">
                <a:solidFill>
                  <a:srgbClr val="000000"/>
                </a:solidFill>
                <a:latin typeface="Imago" charset="0"/>
                <a:ea typeface="ＭＳ Ｐゴシック" charset="0"/>
                <a:cs typeface="Arial" charset="0"/>
              </a:rPr>
              <a:t>Confidential for internal use only</a:t>
            </a:r>
            <a:endParaRPr lang="de-DE" dirty="0">
              <a:solidFill>
                <a:srgbClr val="000000"/>
              </a:solidFill>
              <a:latin typeface="Imago" charset="0"/>
              <a:ea typeface="ＭＳ Ｐゴシック" charset="0"/>
              <a:cs typeface="Arial" charset="0"/>
            </a:endParaRPr>
          </a:p>
          <a:p>
            <a:pPr fontAlgn="base">
              <a:spcAft>
                <a:spcPct val="0"/>
              </a:spcAft>
            </a:pPr>
            <a:r>
              <a:rPr lang="de-DE" dirty="0">
                <a:solidFill>
                  <a:srgbClr val="000000"/>
                </a:solidFill>
                <a:latin typeface="Imago" charset="0"/>
                <a:ea typeface="ＭＳ Ｐゴシック" charset="0"/>
              </a:rPr>
              <a:t>       </a:t>
            </a:r>
            <a:endParaRPr lang="en-US" dirty="0">
              <a:solidFill>
                <a:srgbClr val="000000"/>
              </a:solidFill>
              <a:latin typeface="Imago" charset="0"/>
              <a:ea typeface="ＭＳ Ｐゴシック" charset="0"/>
            </a:endParaRPr>
          </a:p>
        </p:txBody>
      </p:sp>
      <p:pic>
        <p:nvPicPr>
          <p:cNvPr id="17" name="shpLogoPicDark"/>
          <p:cNvPicPr>
            <a:picLocks/>
          </p:cNvPicPr>
          <p:nvPr userDrawn="1"/>
        </p:nvPicPr>
        <p:blipFill>
          <a:blip r:embed="rId14" cstate="print">
            <a:extLst>
              <a:ext uri="{28A0092B-C50C-407E-A947-70E740481C1C}">
                <a14:useLocalDpi xmlns:a14="http://schemas.microsoft.com/office/drawing/2010/main" val="0"/>
              </a:ext>
            </a:extLst>
          </a:blip>
          <a:stretch>
            <a:fillRect/>
          </a:stretch>
        </p:blipFill>
        <p:spPr bwMode="black">
          <a:xfrm>
            <a:off x="10559627" y="180340"/>
            <a:ext cx="1305560" cy="655320"/>
          </a:xfrm>
          <a:prstGeom prst="rect">
            <a:avLst/>
          </a:prstGeom>
        </p:spPr>
      </p:pic>
      <p:sp>
        <p:nvSpPr>
          <p:cNvPr id="12" name="shpPlaceholderNumber"/>
          <p:cNvSpPr>
            <a:spLocks noGrp="1" noChangeArrowheads="1"/>
          </p:cNvSpPr>
          <p:nvPr>
            <p:ph type="sldNum" sz="quarter" idx="4"/>
          </p:nvPr>
        </p:nvSpPr>
        <p:spPr bwMode="auto">
          <a:xfrm>
            <a:off x="10701449" y="6443492"/>
            <a:ext cx="975611" cy="1524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100" b="0">
                <a:solidFill>
                  <a:schemeClr val="accent1"/>
                </a:solidFill>
              </a:defRPr>
            </a:lvl1pPr>
          </a:lstStyle>
          <a:p>
            <a:pPr algn="l" fontAlgn="base">
              <a:spcAft>
                <a:spcPct val="0"/>
              </a:spcAft>
              <a:tabLst>
                <a:tab pos="952500" algn="r"/>
                <a:tab pos="4159250" algn="l"/>
                <a:tab pos="4211638" algn="l"/>
                <a:tab pos="4662488" algn="l"/>
                <a:tab pos="6902450" algn="r"/>
              </a:tabLst>
            </a:pPr>
            <a:r>
              <a:rPr lang="en-US">
                <a:solidFill>
                  <a:srgbClr val="0066CC"/>
                </a:solidFill>
                <a:latin typeface="Imago" charset="0"/>
                <a:ea typeface="ＭＳ Ｐゴシック" charset="0"/>
              </a:rPr>
              <a:t>	</a:t>
            </a:r>
            <a:fld id="{0FBB20A0-29A2-4F03-9BB9-2B9F07088D58}" type="slidenum">
              <a:rPr lang="en-US" smtClean="0">
                <a:solidFill>
                  <a:srgbClr val="0066CC"/>
                </a:solidFill>
                <a:latin typeface="Imago" charset="0"/>
                <a:ea typeface="ＭＳ Ｐゴシック" charset="0"/>
              </a:rPr>
              <a:pPr algn="l" fontAlgn="base">
                <a:spcAft>
                  <a:spcPct val="0"/>
                </a:spcAft>
                <a:tabLst>
                  <a:tab pos="952500" algn="r"/>
                  <a:tab pos="4159250" algn="l"/>
                  <a:tab pos="4211638" algn="l"/>
                  <a:tab pos="4662488" algn="l"/>
                  <a:tab pos="6902450" algn="r"/>
                </a:tabLst>
              </a:pPr>
              <a:t>‹#›</a:t>
            </a:fld>
            <a:endParaRPr lang="en-US" dirty="0">
              <a:solidFill>
                <a:srgbClr val="0066CC"/>
              </a:solidFill>
              <a:latin typeface="Imago" charset="0"/>
              <a:ea typeface="ＭＳ Ｐゴシック" charset="0"/>
            </a:endParaRPr>
          </a:p>
        </p:txBody>
      </p:sp>
    </p:spTree>
    <p:extLst>
      <p:ext uri="{BB962C8B-B14F-4D97-AF65-F5344CB8AC3E}">
        <p14:creationId xmlns:p14="http://schemas.microsoft.com/office/powerpoint/2010/main" val="4065517025"/>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0" fontAlgn="base" hangingPunct="0">
        <a:spcBef>
          <a:spcPct val="0"/>
        </a:spcBef>
        <a:spcAft>
          <a:spcPct val="0"/>
        </a:spcAft>
        <a:defRPr sz="2400" b="1">
          <a:solidFill>
            <a:schemeClr val="tx1"/>
          </a:solidFill>
          <a:latin typeface="Imago" charset="0"/>
          <a:ea typeface="ＭＳ Ｐゴシック" pitchFamily="-105" charset="-128"/>
          <a:cs typeface="ＭＳ Ｐゴシック" pitchFamily="-105" charset="-128"/>
        </a:defRPr>
      </a:lvl1pPr>
      <a:lvl2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2pPr>
      <a:lvl3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3pPr>
      <a:lvl4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4pPr>
      <a:lvl5pPr algn="l" rtl="0" eaLnBrk="0" fontAlgn="base" hangingPunct="0">
        <a:spcBef>
          <a:spcPct val="0"/>
        </a:spcBef>
        <a:spcAft>
          <a:spcPct val="0"/>
        </a:spcAft>
        <a:defRPr sz="2600">
          <a:solidFill>
            <a:srgbClr val="0082DA"/>
          </a:solidFill>
          <a:latin typeface="Imago" charset="0"/>
          <a:ea typeface="ＭＳ Ｐゴシック" pitchFamily="-105" charset="-128"/>
          <a:cs typeface="ＭＳ Ｐゴシック" pitchFamily="-105" charset="-128"/>
        </a:defRPr>
      </a:lvl5pPr>
      <a:lvl6pPr marL="457200" algn="l" rtl="0" fontAlgn="base">
        <a:spcBef>
          <a:spcPct val="0"/>
        </a:spcBef>
        <a:spcAft>
          <a:spcPct val="0"/>
        </a:spcAft>
        <a:defRPr sz="2600">
          <a:solidFill>
            <a:srgbClr val="0082DA"/>
          </a:solidFill>
          <a:latin typeface="Imago Book" pitchFamily="-105" charset="0"/>
        </a:defRPr>
      </a:lvl6pPr>
      <a:lvl7pPr marL="914400" algn="l" rtl="0" fontAlgn="base">
        <a:spcBef>
          <a:spcPct val="0"/>
        </a:spcBef>
        <a:spcAft>
          <a:spcPct val="0"/>
        </a:spcAft>
        <a:defRPr sz="2600">
          <a:solidFill>
            <a:srgbClr val="0082DA"/>
          </a:solidFill>
          <a:latin typeface="Imago Book" pitchFamily="-105" charset="0"/>
        </a:defRPr>
      </a:lvl7pPr>
      <a:lvl8pPr marL="1371600" algn="l" rtl="0" fontAlgn="base">
        <a:spcBef>
          <a:spcPct val="0"/>
        </a:spcBef>
        <a:spcAft>
          <a:spcPct val="0"/>
        </a:spcAft>
        <a:defRPr sz="2600">
          <a:solidFill>
            <a:srgbClr val="0082DA"/>
          </a:solidFill>
          <a:latin typeface="Imago Book" pitchFamily="-105" charset="0"/>
        </a:defRPr>
      </a:lvl8pPr>
      <a:lvl9pPr marL="1828800" algn="l" rtl="0" fontAlgn="base">
        <a:spcBef>
          <a:spcPct val="0"/>
        </a:spcBef>
        <a:spcAft>
          <a:spcPct val="0"/>
        </a:spcAft>
        <a:defRPr sz="2600">
          <a:solidFill>
            <a:srgbClr val="0082DA"/>
          </a:solidFill>
          <a:latin typeface="Imago Book" pitchFamily="-105" charset="0"/>
        </a:defRPr>
      </a:lvl9pPr>
    </p:titleStyle>
    <p:bodyStyle>
      <a:lvl1pPr marL="284400" indent="-284400" algn="l" rtl="0" eaLnBrk="0" fontAlgn="base" hangingPunct="0">
        <a:spcBef>
          <a:spcPts val="1200"/>
        </a:spcBef>
        <a:spcAft>
          <a:spcPct val="0"/>
        </a:spcAft>
        <a:buClr>
          <a:schemeClr val="accent1"/>
        </a:buClr>
        <a:buSzPct val="90000"/>
        <a:buFont typeface="Wingdings" panose="05000000000000000000" pitchFamily="2" charset="2"/>
        <a:buChar char="§"/>
        <a:defRPr sz="2000">
          <a:solidFill>
            <a:srgbClr val="000000"/>
          </a:solidFill>
          <a:latin typeface="Imago" charset="0"/>
          <a:ea typeface="ＭＳ Ｐゴシック" pitchFamily="-105" charset="-128"/>
          <a:cs typeface="ＭＳ Ｐゴシック" pitchFamily="-105" charset="-128"/>
        </a:defRPr>
      </a:lvl1pPr>
      <a:lvl2pPr marL="534988" indent="-260350" algn="l" rtl="0" eaLnBrk="0" fontAlgn="base" hangingPunct="0">
        <a:spcBef>
          <a:spcPct val="30000"/>
        </a:spcBef>
        <a:spcAft>
          <a:spcPct val="0"/>
        </a:spcAft>
        <a:buChar char="–"/>
        <a:defRPr sz="1800">
          <a:solidFill>
            <a:srgbClr val="000000"/>
          </a:solidFill>
          <a:latin typeface="Imago" charset="0"/>
          <a:ea typeface="ＭＳ Ｐゴシック" pitchFamily="-105" charset="-128"/>
        </a:defRPr>
      </a:lvl2pPr>
      <a:lvl3pPr marL="809625" indent="-274638" algn="l" rtl="0" eaLnBrk="0" fontAlgn="base" hangingPunct="0">
        <a:spcBef>
          <a:spcPct val="20000"/>
        </a:spcBef>
        <a:spcAft>
          <a:spcPct val="0"/>
        </a:spcAft>
        <a:buChar char="•"/>
        <a:defRPr sz="1800">
          <a:solidFill>
            <a:srgbClr val="000000"/>
          </a:solidFill>
          <a:latin typeface="Imago" charset="0"/>
          <a:ea typeface="ヒラギノ角ゴ Pro W3" pitchFamily="48" charset="-128"/>
          <a:cs typeface="ヒラギノ角ゴ Pro W3" pitchFamily="48" charset="-128"/>
        </a:defRPr>
      </a:lvl3pPr>
      <a:lvl4pPr marL="1071563" indent="-261938"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4pPr>
      <a:lvl5pPr marL="1254125" indent="-182563" algn="l" rtl="0" eaLnBrk="0" fontAlgn="base" hangingPunct="0">
        <a:spcBef>
          <a:spcPct val="20000"/>
        </a:spcBef>
        <a:spcAft>
          <a:spcPct val="0"/>
        </a:spcAft>
        <a:buChar char="»"/>
        <a:defRPr sz="1600">
          <a:solidFill>
            <a:srgbClr val="000000"/>
          </a:solidFill>
          <a:latin typeface="Imago" charset="0"/>
          <a:ea typeface="ヒラギノ角ゴ Pro W3" pitchFamily="48" charset="-128"/>
          <a:cs typeface="ヒラギノ角ゴ Pro W3" pitchFamily="48" charset="-128"/>
        </a:defRPr>
      </a:lvl5pPr>
      <a:lvl6pPr marL="23479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6pPr>
      <a:lvl7pPr marL="28051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7pPr>
      <a:lvl8pPr marL="32623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8pPr>
      <a:lvl9pPr marL="3719513" indent="-285750" algn="l" rtl="0" fontAlgn="base">
        <a:spcBef>
          <a:spcPct val="20000"/>
        </a:spcBef>
        <a:spcAft>
          <a:spcPct val="0"/>
        </a:spcAft>
        <a:buChar char="»"/>
        <a:defRPr sz="1600">
          <a:solidFill>
            <a:srgbClr val="000000"/>
          </a:solidFill>
          <a:latin typeface="+mn-lt"/>
          <a:ea typeface="ヒラギノ角ゴ Pro W3" pitchFamily="48" charset="-128"/>
          <a:cs typeface="ヒラギノ角ゴ Pro W3" pitchFamily="4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241280" cy="99060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609600" y="1447800"/>
            <a:ext cx="109728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582400" y="6553200"/>
            <a:ext cx="609600" cy="304800"/>
          </a:xfrm>
          <a:prstGeom prst="rect">
            <a:avLst/>
          </a:prstGeom>
        </p:spPr>
        <p:txBody>
          <a:bodyPr vert="horz" lIns="91440" tIns="45720" rIns="91440" bIns="45720" rtlCol="0" anchor="b"/>
          <a:lstStyle>
            <a:lvl1pPr algn="ctr">
              <a:defRPr sz="900" b="0">
                <a:solidFill>
                  <a:schemeClr val="tx1"/>
                </a:solidFill>
                <a:latin typeface="Imago Book" panose="02000503060000020004" pitchFamily="50" charset="0"/>
              </a:defRPr>
            </a:lvl1pPr>
          </a:lstStyle>
          <a:p>
            <a:fld id="{358A4DEF-9D4A-4E09-955A-C3B18329B1EC}" type="slidenum">
              <a:rPr lang="en-US" smtClean="0">
                <a:solidFill>
                  <a:srgbClr val="1F1D21"/>
                </a:solidFill>
              </a:rPr>
              <a:pPr/>
              <a:t>‹#›</a:t>
            </a:fld>
            <a:endParaRPr lang="en-US" dirty="0">
              <a:solidFill>
                <a:srgbClr val="1F1D21"/>
              </a:solidFill>
            </a:endParaRPr>
          </a:p>
        </p:txBody>
      </p:sp>
      <p:sp>
        <p:nvSpPr>
          <p:cNvPr id="5" name="Footer Placeholder 4"/>
          <p:cNvSpPr>
            <a:spLocks noGrp="1"/>
          </p:cNvSpPr>
          <p:nvPr>
            <p:ph type="ftr" sz="quarter" idx="3"/>
          </p:nvPr>
        </p:nvSpPr>
        <p:spPr>
          <a:xfrm>
            <a:off x="609600" y="6629423"/>
            <a:ext cx="10972800" cy="396875"/>
          </a:xfrm>
          <a:prstGeom prst="rect">
            <a:avLst/>
          </a:prstGeom>
        </p:spPr>
        <p:txBody>
          <a:bodyPr vert="horz" lIns="91440" tIns="45720" rIns="91440" bIns="45720" rtlCol="0" anchor="ctr"/>
          <a:lstStyle>
            <a:lvl1pPr algn="ctr">
              <a:defRPr sz="1050" b="1">
                <a:solidFill>
                  <a:schemeClr val="tx1"/>
                </a:solidFill>
                <a:latin typeface="Century Gothic" panose="020B0502020202020204" pitchFamily="34" charset="0"/>
              </a:defRPr>
            </a:lvl1pPr>
          </a:lstStyle>
          <a:p>
            <a:pPr>
              <a:defRPr/>
            </a:pPr>
            <a:endParaRPr lang="en-US" sz="800" dirty="0">
              <a:solidFill>
                <a:srgbClr val="1F1D21"/>
              </a:solidFill>
            </a:endParaRPr>
          </a:p>
        </p:txBody>
      </p:sp>
      <p:sp>
        <p:nvSpPr>
          <p:cNvPr id="7" name="Rectangle 6"/>
          <p:cNvSpPr/>
          <p:nvPr/>
        </p:nvSpPr>
        <p:spPr>
          <a:xfrm>
            <a:off x="10497016" y="122663"/>
            <a:ext cx="1486829" cy="7471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800" dirty="0">
              <a:solidFill>
                <a:prstClr val="white"/>
              </a:solidFill>
            </a:endParaRPr>
          </a:p>
        </p:txBody>
      </p:sp>
    </p:spTree>
    <p:extLst>
      <p:ext uri="{BB962C8B-B14F-4D97-AF65-F5344CB8AC3E}">
        <p14:creationId xmlns:p14="http://schemas.microsoft.com/office/powerpoint/2010/main" val="1134310550"/>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5000"/>
        </a:lnSpc>
        <a:spcBef>
          <a:spcPts val="0"/>
        </a:spcBef>
        <a:buNone/>
        <a:defRPr sz="2000" b="1" kern="1200">
          <a:solidFill>
            <a:schemeClr val="tx2"/>
          </a:solidFill>
          <a:latin typeface="Imago Book" panose="02000503060000020004" pitchFamily="50" charset="0"/>
          <a:ea typeface="+mj-ea"/>
          <a:cs typeface="+mj-cs"/>
        </a:defRPr>
      </a:lvl1pPr>
    </p:titleStyle>
    <p:bodyStyle>
      <a:lvl1pPr marL="169863" indent="-169863" algn="l" defTabSz="914400" rtl="0" eaLnBrk="1" latinLnBrk="0" hangingPunct="1">
        <a:lnSpc>
          <a:spcPct val="100000"/>
        </a:lnSpc>
        <a:spcBef>
          <a:spcPts val="600"/>
        </a:spcBef>
        <a:spcAft>
          <a:spcPts val="600"/>
        </a:spcAft>
        <a:buSzPct val="110000"/>
        <a:buFont typeface="Arial" pitchFamily="34" charset="0"/>
        <a:buChar char="•"/>
        <a:defRPr sz="2000" kern="1200">
          <a:solidFill>
            <a:schemeClr val="tx1"/>
          </a:solidFill>
          <a:latin typeface="Imago Book" panose="02000503060000020004" pitchFamily="50" charset="0"/>
          <a:ea typeface="+mn-ea"/>
          <a:cs typeface="+mn-cs"/>
        </a:defRPr>
      </a:lvl1pPr>
      <a:lvl2pPr marL="576263" indent="-228600" algn="l" defTabSz="914400" rtl="0" eaLnBrk="1" latinLnBrk="0" hangingPunct="1">
        <a:lnSpc>
          <a:spcPct val="100000"/>
        </a:lnSpc>
        <a:spcBef>
          <a:spcPts val="0"/>
        </a:spcBef>
        <a:spcAft>
          <a:spcPts val="600"/>
        </a:spcAft>
        <a:buFont typeface="Arial" pitchFamily="34" charset="0"/>
        <a:buChar char="–"/>
        <a:defRPr sz="1800" kern="1200">
          <a:solidFill>
            <a:schemeClr val="tx1"/>
          </a:solidFill>
          <a:latin typeface="Imago Book" panose="02000503060000020004" pitchFamily="50" charset="0"/>
          <a:ea typeface="+mn-ea"/>
          <a:cs typeface="+mn-cs"/>
        </a:defRPr>
      </a:lvl2pPr>
      <a:lvl3pPr marL="804863" indent="-117475" algn="l" defTabSz="914400" rtl="0" eaLnBrk="1" latinLnBrk="0" hangingPunct="1">
        <a:lnSpc>
          <a:spcPct val="100000"/>
        </a:lnSpc>
        <a:spcBef>
          <a:spcPts val="0"/>
        </a:spcBef>
        <a:spcAft>
          <a:spcPts val="600"/>
        </a:spcAft>
        <a:buFont typeface="Arial" pitchFamily="34" charset="0"/>
        <a:buChar char="•"/>
        <a:defRPr sz="1600" kern="1200">
          <a:solidFill>
            <a:schemeClr val="tx1"/>
          </a:solidFill>
          <a:latin typeface="Imago Book" panose="02000503060000020004" pitchFamily="50" charset="0"/>
          <a:ea typeface="+mn-ea"/>
          <a:cs typeface="+mn-cs"/>
        </a:defRPr>
      </a:lvl3pPr>
      <a:lvl4pPr marL="1084263"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Imago Book" panose="02000503060000020004" pitchFamily="50" charset="0"/>
          <a:ea typeface="+mn-ea"/>
          <a:cs typeface="+mn-cs"/>
        </a:defRPr>
      </a:lvl4pPr>
      <a:lvl5pPr marL="1371600"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Imago Book" panose="02000503060000020004"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128" userDrawn="1">
          <p15:clr>
            <a:srgbClr val="F26B43"/>
          </p15:clr>
        </p15:guide>
        <p15:guide id="4" pos="7296" userDrawn="1">
          <p15:clr>
            <a:srgbClr val="F26B43"/>
          </p15:clr>
        </p15:guide>
        <p15:guide id="5" pos="3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3313" y="1921166"/>
            <a:ext cx="8961120" cy="1216671"/>
          </a:xfrm>
        </p:spPr>
        <p:txBody>
          <a:bodyPr>
            <a:normAutofit/>
          </a:bodyPr>
          <a:lstStyle/>
          <a:p>
            <a:pPr algn="ctr"/>
            <a:r>
              <a:rPr lang="en-US" sz="2400" dirty="0">
                <a:solidFill>
                  <a:schemeClr val="accent1"/>
                </a:solidFill>
              </a:rPr>
              <a:t>Impact of Ocrelizumab on Cognition in Patients at Increased Risk of Developing Progressive Disease</a:t>
            </a:r>
            <a:endParaRPr lang="en-GB" sz="2400" i="1" dirty="0"/>
          </a:p>
        </p:txBody>
      </p:sp>
      <p:sp>
        <p:nvSpPr>
          <p:cNvPr id="7" name="Text Placeholder 3">
            <a:extLst>
              <a:ext uri="{FF2B5EF4-FFF2-40B4-BE49-F238E27FC236}">
                <a16:creationId xmlns:a16="http://schemas.microsoft.com/office/drawing/2014/main" id="{C27916C4-A36C-4EE7-A540-22AAB89EB8D4}"/>
              </a:ext>
            </a:extLst>
          </p:cNvPr>
          <p:cNvSpPr txBox="1">
            <a:spLocks/>
          </p:cNvSpPr>
          <p:nvPr/>
        </p:nvSpPr>
        <p:spPr>
          <a:xfrm>
            <a:off x="1296085" y="4343400"/>
            <a:ext cx="8961120" cy="1905000"/>
          </a:xfrm>
          <a:prstGeom prst="rect">
            <a:avLst/>
          </a:prstGeom>
        </p:spPr>
        <p:txBody>
          <a:bodyPr vert="horz" lIns="91440" tIns="45720" rIns="91440" bIns="45720" rtlCol="0">
            <a:noAutofit/>
          </a:bodyPr>
          <a:lstStyle>
            <a:lvl1pPr marL="0" indent="0" algn="l" defTabSz="914400" rtl="0" eaLnBrk="1" latinLnBrk="0" hangingPunct="1">
              <a:lnSpc>
                <a:spcPct val="95000"/>
              </a:lnSpc>
              <a:spcBef>
                <a:spcPts val="1200"/>
              </a:spcBef>
              <a:buSzPct val="110000"/>
              <a:buFont typeface="Arial" pitchFamily="34" charset="0"/>
              <a:buNone/>
              <a:defRPr sz="1800" kern="1200">
                <a:solidFill>
                  <a:schemeClr val="accent2">
                    <a:lumMod val="75000"/>
                  </a:schemeClr>
                </a:solidFill>
                <a:latin typeface="Century Gothic" panose="020B0502020202020204" pitchFamily="34" charset="0"/>
                <a:ea typeface="+mn-ea"/>
                <a:cs typeface="+mn-cs"/>
              </a:defRPr>
            </a:lvl1pPr>
            <a:lvl2pPr marL="457200" indent="0" algn="ctr" defTabSz="914400" rtl="0" eaLnBrk="1" latinLnBrk="0" hangingPunct="1">
              <a:lnSpc>
                <a:spcPct val="95000"/>
              </a:lnSpc>
              <a:spcBef>
                <a:spcPts val="400"/>
              </a:spcBef>
              <a:buFont typeface="Arial" pitchFamily="34" charset="0"/>
              <a:buNone/>
              <a:defRPr sz="1800" kern="1200">
                <a:solidFill>
                  <a:schemeClr val="tx1">
                    <a:tint val="75000"/>
                  </a:schemeClr>
                </a:solidFill>
                <a:latin typeface="Century Gothic" panose="020B0502020202020204" pitchFamily="34" charset="0"/>
                <a:ea typeface="+mn-ea"/>
                <a:cs typeface="+mn-cs"/>
              </a:defRPr>
            </a:lvl2pPr>
            <a:lvl3pPr marL="914400" indent="0" algn="ctr" defTabSz="914400" rtl="0" eaLnBrk="1" latinLnBrk="0" hangingPunct="1">
              <a:lnSpc>
                <a:spcPct val="95000"/>
              </a:lnSpc>
              <a:spcBef>
                <a:spcPts val="300"/>
              </a:spcBef>
              <a:buFont typeface="Arial" pitchFamily="34" charset="0"/>
              <a:buNone/>
              <a:defRPr sz="1600" kern="1200">
                <a:solidFill>
                  <a:schemeClr val="tx1">
                    <a:tint val="75000"/>
                  </a:schemeClr>
                </a:solidFill>
                <a:latin typeface="Century Gothic" panose="020B0502020202020204" pitchFamily="34" charset="0"/>
                <a:ea typeface="+mn-ea"/>
                <a:cs typeface="+mn-cs"/>
              </a:defRPr>
            </a:lvl3pPr>
            <a:lvl4pPr marL="1371600" indent="0" algn="ctr" defTabSz="914400" rtl="0" eaLnBrk="1" latinLnBrk="0" hangingPunct="1">
              <a:lnSpc>
                <a:spcPct val="95000"/>
              </a:lnSpc>
              <a:spcBef>
                <a:spcPts val="200"/>
              </a:spcBef>
              <a:buFont typeface="Arial" pitchFamily="34" charset="0"/>
              <a:buNone/>
              <a:defRPr sz="1400" kern="1200">
                <a:solidFill>
                  <a:schemeClr val="tx1">
                    <a:tint val="75000"/>
                  </a:schemeClr>
                </a:solidFill>
                <a:latin typeface="Century Gothic" panose="020B0502020202020204" pitchFamily="34" charset="0"/>
                <a:ea typeface="+mn-ea"/>
                <a:cs typeface="+mn-cs"/>
              </a:defRPr>
            </a:lvl4pPr>
            <a:lvl5pPr marL="1828800" indent="0" algn="ctr" defTabSz="914400" rtl="0" eaLnBrk="1" latinLnBrk="0" hangingPunct="1">
              <a:lnSpc>
                <a:spcPct val="95000"/>
              </a:lnSpc>
              <a:spcBef>
                <a:spcPts val="200"/>
              </a:spcBef>
              <a:buFont typeface="Arial" pitchFamily="34" charset="0"/>
              <a:buNone/>
              <a:defRPr sz="1400" kern="1200">
                <a:solidFill>
                  <a:schemeClr val="tx1">
                    <a:tint val="75000"/>
                  </a:schemeClr>
                </a:solidFill>
                <a:latin typeface="Century Gothic" panose="020B0502020202020204"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ctr" fontAlgn="base">
              <a:lnSpc>
                <a:spcPct val="100000"/>
              </a:lnSpc>
              <a:spcAft>
                <a:spcPct val="0"/>
              </a:spcAft>
            </a:pPr>
            <a:r>
              <a:rPr lang="en-US" sz="1600" b="1" u="sng" dirty="0">
                <a:solidFill>
                  <a:srgbClr val="1F1D21"/>
                </a:solidFill>
              </a:rPr>
              <a:t>RHB Benedict</a:t>
            </a:r>
            <a:r>
              <a:rPr lang="en-US" sz="1600" b="1" dirty="0">
                <a:solidFill>
                  <a:srgbClr val="1F1D21"/>
                </a:solidFill>
              </a:rPr>
              <a:t>, J de </a:t>
            </a:r>
            <a:r>
              <a:rPr lang="en-US" sz="1600" b="1" dirty="0" err="1">
                <a:solidFill>
                  <a:srgbClr val="1F1D21"/>
                </a:solidFill>
              </a:rPr>
              <a:t>Seze</a:t>
            </a:r>
            <a:r>
              <a:rPr lang="en-US" sz="1600" b="1" dirty="0">
                <a:solidFill>
                  <a:srgbClr val="1F1D21"/>
                </a:solidFill>
              </a:rPr>
              <a:t>, SL Hauser, L </a:t>
            </a:r>
            <a:r>
              <a:rPr lang="en-US" sz="1600" b="1" dirty="0" err="1">
                <a:solidFill>
                  <a:srgbClr val="1F1D21"/>
                </a:solidFill>
              </a:rPr>
              <a:t>Kappos</a:t>
            </a:r>
            <a:r>
              <a:rPr lang="en-US" sz="1600" b="1" dirty="0">
                <a:solidFill>
                  <a:srgbClr val="1F1D21"/>
                </a:solidFill>
              </a:rPr>
              <a:t>, JS </a:t>
            </a:r>
            <a:r>
              <a:rPr lang="en-US" sz="1600" b="1" dirty="0" err="1">
                <a:solidFill>
                  <a:srgbClr val="1F1D21"/>
                </a:solidFill>
              </a:rPr>
              <a:t>Wolinsky</a:t>
            </a:r>
            <a:r>
              <a:rPr lang="en-US" sz="1600" b="1" dirty="0">
                <a:solidFill>
                  <a:srgbClr val="1F1D21"/>
                </a:solidFill>
              </a:rPr>
              <a:t>, H Zheng, S </a:t>
            </a:r>
            <a:r>
              <a:rPr lang="en-US" sz="1600" b="1" dirty="0" err="1">
                <a:solidFill>
                  <a:srgbClr val="1F1D21"/>
                </a:solidFill>
              </a:rPr>
              <a:t>Belachew</a:t>
            </a:r>
            <a:r>
              <a:rPr lang="en-US" sz="1600" b="1" dirty="0">
                <a:solidFill>
                  <a:srgbClr val="1F1D21"/>
                </a:solidFill>
              </a:rPr>
              <a:t>, L Julian, A Pradhan, F Lublin, S Cohan</a:t>
            </a:r>
          </a:p>
          <a:p>
            <a:pPr algn="ctr" fontAlgn="base">
              <a:lnSpc>
                <a:spcPct val="100000"/>
              </a:lnSpc>
              <a:spcAft>
                <a:spcPct val="0"/>
              </a:spcAft>
              <a:defRPr/>
            </a:pPr>
            <a:r>
              <a:rPr lang="en-029" sz="1600" b="1" dirty="0">
                <a:solidFill>
                  <a:srgbClr val="1F1D21"/>
                </a:solidFill>
              </a:rPr>
              <a:t>OPERA I (NCT01247324)/OPERA II (NCT01412333)</a:t>
            </a:r>
          </a:p>
          <a:p>
            <a:pPr algn="ctr" fontAlgn="base">
              <a:lnSpc>
                <a:spcPct val="100000"/>
              </a:lnSpc>
              <a:spcAft>
                <a:spcPct val="0"/>
              </a:spcAft>
              <a:defRPr/>
            </a:pPr>
            <a:r>
              <a:rPr lang="en-US" sz="1600" i="1" dirty="0">
                <a:solidFill>
                  <a:srgbClr val="060606"/>
                </a:solidFill>
              </a:rPr>
              <a:t> Presented at the </a:t>
            </a:r>
            <a:r>
              <a:rPr lang="en-US" sz="1600" i="1" dirty="0">
                <a:solidFill>
                  <a:schemeClr val="tx1"/>
                </a:solidFill>
              </a:rPr>
              <a:t>Consortium of Multiple Sclerosis Centers (CMSC) Annual Meeting 2018; May 30–June 2, 2018</a:t>
            </a:r>
            <a:r>
              <a:rPr lang="en-US" sz="1600" i="1" dirty="0">
                <a:solidFill>
                  <a:srgbClr val="060606"/>
                </a:solidFill>
              </a:rPr>
              <a:t>; Nashville, TN </a:t>
            </a:r>
          </a:p>
          <a:p>
            <a:pPr algn="ctr" fontAlgn="base">
              <a:lnSpc>
                <a:spcPct val="100000"/>
              </a:lnSpc>
              <a:spcAft>
                <a:spcPct val="0"/>
              </a:spcAft>
              <a:defRPr/>
            </a:pPr>
            <a:r>
              <a:rPr lang="en-US" sz="1600" i="1" dirty="0">
                <a:solidFill>
                  <a:srgbClr val="060606"/>
                </a:solidFill>
              </a:rPr>
              <a:t>Platform presentation number DX67</a:t>
            </a:r>
          </a:p>
        </p:txBody>
      </p:sp>
      <p:sp>
        <p:nvSpPr>
          <p:cNvPr id="5" name="Rectangle 4">
            <a:extLst>
              <a:ext uri="{FF2B5EF4-FFF2-40B4-BE49-F238E27FC236}">
                <a16:creationId xmlns:a16="http://schemas.microsoft.com/office/drawing/2014/main" id="{8F7C2D45-2734-4E0B-A8D5-44ED8B3E9C47}"/>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1608857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BFB6B01E-3EEA-4B91-892A-FC8F9E7CEA6D}"/>
              </a:ext>
            </a:extLst>
          </p:cNvPr>
          <p:cNvSpPr txBox="1"/>
          <p:nvPr/>
        </p:nvSpPr>
        <p:spPr>
          <a:xfrm rot="16200000">
            <a:off x="-238188" y="2987204"/>
            <a:ext cx="3672952" cy="523220"/>
          </a:xfrm>
          <a:prstGeom prst="rect">
            <a:avLst/>
          </a:prstGeom>
          <a:noFill/>
        </p:spPr>
        <p:txBody>
          <a:bodyPr wrap="square" rtlCol="0">
            <a:spAutoFit/>
          </a:bodyPr>
          <a:lstStyle/>
          <a:p>
            <a:pPr algn="ctr"/>
            <a:r>
              <a:rPr lang="en-US" sz="1400" b="1" dirty="0"/>
              <a:t>Change from baseline in SDMT Score, mean and 95% </a:t>
            </a:r>
            <a:r>
              <a:rPr lang="en-US" sz="1400" b="1" dirty="0" err="1"/>
              <a:t>CI</a:t>
            </a:r>
            <a:r>
              <a:rPr lang="en-US" sz="1400" b="1" baseline="30000" dirty="0" err="1"/>
              <a:t>b</a:t>
            </a:r>
            <a:endParaRPr lang="en-US" sz="1400" b="1" dirty="0"/>
          </a:p>
        </p:txBody>
      </p:sp>
      <p:sp>
        <p:nvSpPr>
          <p:cNvPr id="39" name="Rectangle 38">
            <a:extLst>
              <a:ext uri="{FF2B5EF4-FFF2-40B4-BE49-F238E27FC236}">
                <a16:creationId xmlns:a16="http://schemas.microsoft.com/office/drawing/2014/main" id="{31AEA4A3-9D83-47B6-8FEB-38D68052D4D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38" name="Title 1">
            <a:extLst>
              <a:ext uri="{FF2B5EF4-FFF2-40B4-BE49-F238E27FC236}">
                <a16:creationId xmlns:a16="http://schemas.microsoft.com/office/drawing/2014/main" id="{598889B2-AC4C-498C-ADEC-A6CBF78B0B83}"/>
              </a:ext>
            </a:extLst>
          </p:cNvPr>
          <p:cNvSpPr txBox="1">
            <a:spLocks/>
          </p:cNvSpPr>
          <p:nvPr/>
        </p:nvSpPr>
        <p:spPr>
          <a:xfrm>
            <a:off x="609600" y="0"/>
            <a:ext cx="10241280" cy="990600"/>
          </a:xfrm>
          <a:prstGeom prst="rect">
            <a:avLst/>
          </a:prstGeom>
        </p:spPr>
        <p:txBody>
          <a:bodyPr vert="horz" lIns="91440" tIns="45720" rIns="91440" bIns="45720" rtlCol="0" anchor="b">
            <a:normAutofit lnSpcReduction="10000"/>
          </a:bodyPr>
          <a:lstStyle>
            <a:lvl1pPr algn="l" defTabSz="914400" rtl="0" eaLnBrk="1" latinLnBrk="0" hangingPunct="1">
              <a:lnSpc>
                <a:spcPct val="95000"/>
              </a:lnSpc>
              <a:spcBef>
                <a:spcPts val="0"/>
              </a:spcBef>
              <a:buNone/>
              <a:defRPr sz="2000" b="1" kern="1200">
                <a:solidFill>
                  <a:schemeClr val="tx2"/>
                </a:solidFill>
                <a:latin typeface="Century Gothic" panose="020B0502020202020204" pitchFamily="34" charset="0"/>
                <a:ea typeface="+mj-ea"/>
                <a:cs typeface="+mj-cs"/>
              </a:defRPr>
            </a:lvl1pPr>
          </a:lstStyle>
          <a:p>
            <a:r>
              <a:rPr lang="en-US" dirty="0"/>
              <a:t>Change from baseline in SDMT performance</a:t>
            </a:r>
          </a:p>
          <a:p>
            <a:r>
              <a:rPr lang="en-US" i="1" dirty="0">
                <a:solidFill>
                  <a:srgbClr val="0066CC"/>
                </a:solidFill>
              </a:rPr>
              <a:t>Patients at increased risk of progressive disease with moderate cognitive impairment at </a:t>
            </a:r>
            <a:r>
              <a:rPr lang="en-US" i="1" dirty="0" err="1">
                <a:solidFill>
                  <a:srgbClr val="0066CC"/>
                </a:solidFill>
              </a:rPr>
              <a:t>baseline</a:t>
            </a:r>
            <a:r>
              <a:rPr lang="en-US" sz="2400" i="1" baseline="30000" dirty="0" err="1">
                <a:solidFill>
                  <a:srgbClr val="0066CC"/>
                </a:solidFill>
              </a:rPr>
              <a:t>a</a:t>
            </a:r>
            <a:endParaRPr lang="en-US" i="1" dirty="0">
              <a:solidFill>
                <a:srgbClr val="0066CC"/>
              </a:solidFill>
            </a:endParaRPr>
          </a:p>
        </p:txBody>
      </p:sp>
      <p:sp>
        <p:nvSpPr>
          <p:cNvPr id="40" name="TextBox 39">
            <a:extLst>
              <a:ext uri="{FF2B5EF4-FFF2-40B4-BE49-F238E27FC236}">
                <a16:creationId xmlns:a16="http://schemas.microsoft.com/office/drawing/2014/main" id="{1453A0D5-D706-4918-9C90-35CAF7678753}"/>
              </a:ext>
            </a:extLst>
          </p:cNvPr>
          <p:cNvSpPr txBox="1"/>
          <p:nvPr/>
        </p:nvSpPr>
        <p:spPr>
          <a:xfrm>
            <a:off x="704849" y="5982941"/>
            <a:ext cx="9837831" cy="861774"/>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patients at increased risk of progressive disease with a baseline SDMT ≥2 SD below healthy population norms; </a:t>
            </a:r>
            <a:r>
              <a:rPr lang="en-US" sz="1000" baseline="30000" dirty="0" err="1"/>
              <a:t>b</a:t>
            </a:r>
            <a:r>
              <a:rPr lang="en-US" sz="1000" dirty="0" err="1"/>
              <a:t>Estimates</a:t>
            </a:r>
            <a:r>
              <a:rPr lang="en-US" sz="1000" dirty="0"/>
              <a:t> are from a mixed-effects model for repeated measures using an unstructured covariance matrix: change = baseline SDMT score + geographical region (US vs. rest of world) + week + study + treatment + treatment*week (repeated values over week) + baseline SDMT score*week; </a:t>
            </a:r>
            <a:r>
              <a:rPr lang="en-US" sz="1000" baseline="30000" dirty="0" err="1"/>
              <a:t>c</a:t>
            </a:r>
            <a:r>
              <a:rPr lang="en-US" sz="1000" dirty="0" err="1"/>
              <a:t>OCR</a:t>
            </a:r>
            <a:r>
              <a:rPr lang="en-US" sz="1000" dirty="0"/>
              <a:t> was associated with a statistically significant improvement in SDMT scores at Week 96 compared with IFN </a:t>
            </a:r>
            <a:r>
              <a:rPr lang="el-GR" sz="1000" dirty="0">
                <a:cs typeface="Calibri" panose="020F0502020204030204" pitchFamily="34" charset="0"/>
              </a:rPr>
              <a:t>β</a:t>
            </a:r>
            <a:r>
              <a:rPr lang="en-US" sz="1000" dirty="0">
                <a:cs typeface="Calibri" panose="020F0502020204030204" pitchFamily="34" charset="0"/>
              </a:rPr>
              <a:t>-1a.</a:t>
            </a:r>
            <a:endParaRPr lang="en-US" sz="1000" dirty="0"/>
          </a:p>
          <a:p>
            <a:pPr lvl="0"/>
            <a:r>
              <a:rPr lang="en-US" sz="1000" dirty="0"/>
              <a:t>IFN, interferon; </a:t>
            </a:r>
            <a:r>
              <a:rPr lang="en-US" sz="1000" dirty="0" err="1"/>
              <a:t>mITT</a:t>
            </a:r>
            <a:r>
              <a:rPr lang="en-US" sz="1000" dirty="0"/>
              <a:t>, modified intention-to-treat; OCR, ocrelizumab; SDMT, Symbol Digital Modalities Test.</a:t>
            </a:r>
          </a:p>
        </p:txBody>
      </p:sp>
      <p:sp>
        <p:nvSpPr>
          <p:cNvPr id="9" name="TextBox 8">
            <a:extLst>
              <a:ext uri="{FF2B5EF4-FFF2-40B4-BE49-F238E27FC236}">
                <a16:creationId xmlns:a16="http://schemas.microsoft.com/office/drawing/2014/main" id="{AB33A6DC-63AE-4DCE-BAA1-0036D70F296A}"/>
              </a:ext>
            </a:extLst>
          </p:cNvPr>
          <p:cNvSpPr txBox="1"/>
          <p:nvPr/>
        </p:nvSpPr>
        <p:spPr>
          <a:xfrm>
            <a:off x="10043852" y="1992184"/>
            <a:ext cx="997657" cy="307777"/>
          </a:xfrm>
          <a:prstGeom prst="rect">
            <a:avLst/>
          </a:prstGeom>
          <a:noFill/>
        </p:spPr>
        <p:txBody>
          <a:bodyPr wrap="square" rtlCol="0">
            <a:spAutoFit/>
          </a:bodyPr>
          <a:lstStyle/>
          <a:p>
            <a:r>
              <a:rPr lang="en-US" sz="1400" b="1" dirty="0"/>
              <a:t>p=0.011</a:t>
            </a:r>
            <a:r>
              <a:rPr lang="en-US" sz="1400" b="1" baseline="30000" dirty="0"/>
              <a:t>c</a:t>
            </a:r>
            <a:endParaRPr lang="en-US" sz="1400" b="1" dirty="0"/>
          </a:p>
        </p:txBody>
      </p:sp>
      <p:cxnSp>
        <p:nvCxnSpPr>
          <p:cNvPr id="41" name="Straight Connector 40">
            <a:extLst>
              <a:ext uri="{FF2B5EF4-FFF2-40B4-BE49-F238E27FC236}">
                <a16:creationId xmlns:a16="http://schemas.microsoft.com/office/drawing/2014/main" id="{73DE5F1C-A8D7-47F9-9274-EAE6BD4D501A}"/>
              </a:ext>
            </a:extLst>
          </p:cNvPr>
          <p:cNvCxnSpPr>
            <a:cxnSpLocks/>
          </p:cNvCxnSpPr>
          <p:nvPr/>
        </p:nvCxnSpPr>
        <p:spPr>
          <a:xfrm>
            <a:off x="2497455" y="4598993"/>
            <a:ext cx="7546397" cy="0"/>
          </a:xfrm>
          <a:prstGeom prst="line">
            <a:avLst/>
          </a:prstGeom>
          <a:ln w="158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581456AC-301D-416C-9EB0-DAA52DE6A3DD}"/>
              </a:ext>
            </a:extLst>
          </p:cNvPr>
          <p:cNvGrpSpPr/>
          <p:nvPr/>
        </p:nvGrpSpPr>
        <p:grpSpPr>
          <a:xfrm>
            <a:off x="686982" y="1057275"/>
            <a:ext cx="9624183" cy="4832299"/>
            <a:chOff x="686982" y="1114425"/>
            <a:chExt cx="9624183" cy="4832299"/>
          </a:xfrm>
        </p:grpSpPr>
        <p:grpSp>
          <p:nvGrpSpPr>
            <p:cNvPr id="4" name="Group 3">
              <a:extLst>
                <a:ext uri="{FF2B5EF4-FFF2-40B4-BE49-F238E27FC236}">
                  <a16:creationId xmlns:a16="http://schemas.microsoft.com/office/drawing/2014/main" id="{5AD156BA-5E34-403B-874F-90D10DF12574}"/>
                </a:ext>
              </a:extLst>
            </p:cNvPr>
            <p:cNvGrpSpPr/>
            <p:nvPr/>
          </p:nvGrpSpPr>
          <p:grpSpPr>
            <a:xfrm>
              <a:off x="686982" y="1114425"/>
              <a:ext cx="9624183" cy="4832299"/>
              <a:chOff x="780721" y="990600"/>
              <a:chExt cx="9242734" cy="5099715"/>
            </a:xfrm>
          </p:grpSpPr>
          <p:graphicFrame>
            <p:nvGraphicFramePr>
              <p:cNvPr id="6" name="Chart 5">
                <a:extLst>
                  <a:ext uri="{FF2B5EF4-FFF2-40B4-BE49-F238E27FC236}">
                    <a16:creationId xmlns:a16="http://schemas.microsoft.com/office/drawing/2014/main" id="{1769B4E7-44C8-4DF6-8CB1-EDB4AC5BCF06}"/>
                  </a:ext>
                </a:extLst>
              </p:cNvPr>
              <p:cNvGraphicFramePr>
                <a:graphicFrameLocks/>
              </p:cNvGraphicFramePr>
              <p:nvPr>
                <p:extLst/>
              </p:nvPr>
            </p:nvGraphicFramePr>
            <p:xfrm>
              <a:off x="2055234" y="990600"/>
              <a:ext cx="7909560" cy="4961708"/>
            </p:xfrm>
            <a:graphic>
              <a:graphicData uri="http://schemas.openxmlformats.org/drawingml/2006/chart">
                <c:chart xmlns:c="http://schemas.openxmlformats.org/drawingml/2006/chart" xmlns:r="http://schemas.openxmlformats.org/officeDocument/2006/relationships" r:id="rId2"/>
              </a:graphicData>
            </a:graphic>
          </p:graphicFrame>
          <p:grpSp>
            <p:nvGrpSpPr>
              <p:cNvPr id="34" name="Group 33">
                <a:extLst>
                  <a:ext uri="{FF2B5EF4-FFF2-40B4-BE49-F238E27FC236}">
                    <a16:creationId xmlns:a16="http://schemas.microsoft.com/office/drawing/2014/main" id="{84FDDDD0-249E-4BC0-BDD2-03C0B5447BD4}"/>
                  </a:ext>
                </a:extLst>
              </p:cNvPr>
              <p:cNvGrpSpPr/>
              <p:nvPr/>
            </p:nvGrpSpPr>
            <p:grpSpPr>
              <a:xfrm>
                <a:off x="791455" y="5572437"/>
                <a:ext cx="9222852" cy="302294"/>
                <a:chOff x="-10267" y="5390103"/>
                <a:chExt cx="8502108" cy="224504"/>
              </a:xfrm>
            </p:grpSpPr>
            <p:grpSp>
              <p:nvGrpSpPr>
                <p:cNvPr id="7" name="Group 6">
                  <a:extLst>
                    <a:ext uri="{FF2B5EF4-FFF2-40B4-BE49-F238E27FC236}">
                      <a16:creationId xmlns:a16="http://schemas.microsoft.com/office/drawing/2014/main" id="{A0D1EB4A-5670-455C-901F-76659BE1C31B}"/>
                    </a:ext>
                  </a:extLst>
                </p:cNvPr>
                <p:cNvGrpSpPr/>
                <p:nvPr/>
              </p:nvGrpSpPr>
              <p:grpSpPr>
                <a:xfrm>
                  <a:off x="1346225" y="5390103"/>
                  <a:ext cx="7145616" cy="224504"/>
                  <a:chOff x="1346225" y="5390103"/>
                  <a:chExt cx="7145616" cy="224504"/>
                </a:xfrm>
              </p:grpSpPr>
              <p:sp>
                <p:nvSpPr>
                  <p:cNvPr id="5" name="TextBox 4">
                    <a:extLst>
                      <a:ext uri="{FF2B5EF4-FFF2-40B4-BE49-F238E27FC236}">
                        <a16:creationId xmlns:a16="http://schemas.microsoft.com/office/drawing/2014/main" id="{BE9C8994-29AA-4BF6-9A8F-6261953DF2C1}"/>
                      </a:ext>
                    </a:extLst>
                  </p:cNvPr>
                  <p:cNvSpPr txBox="1"/>
                  <p:nvPr/>
                </p:nvSpPr>
                <p:spPr>
                  <a:xfrm>
                    <a:off x="2138361" y="5390107"/>
                    <a:ext cx="500743" cy="217103"/>
                  </a:xfrm>
                  <a:prstGeom prst="rect">
                    <a:avLst/>
                  </a:prstGeom>
                  <a:noFill/>
                </p:spPr>
                <p:txBody>
                  <a:bodyPr wrap="square" rtlCol="0">
                    <a:spAutoFit/>
                  </a:bodyPr>
                  <a:lstStyle/>
                  <a:p>
                    <a:r>
                      <a:rPr lang="en-US" sz="1200" dirty="0"/>
                      <a:t>100</a:t>
                    </a:r>
                  </a:p>
                </p:txBody>
              </p:sp>
              <p:sp>
                <p:nvSpPr>
                  <p:cNvPr id="14" name="TextBox 13">
                    <a:extLst>
                      <a:ext uri="{FF2B5EF4-FFF2-40B4-BE49-F238E27FC236}">
                        <a16:creationId xmlns:a16="http://schemas.microsoft.com/office/drawing/2014/main" id="{286EB2AA-505B-43C6-8F6C-6113D6C7411C}"/>
                      </a:ext>
                    </a:extLst>
                  </p:cNvPr>
                  <p:cNvSpPr txBox="1"/>
                  <p:nvPr/>
                </p:nvSpPr>
                <p:spPr>
                  <a:xfrm>
                    <a:off x="2982303" y="5390107"/>
                    <a:ext cx="500743" cy="217103"/>
                  </a:xfrm>
                  <a:prstGeom prst="rect">
                    <a:avLst/>
                  </a:prstGeom>
                  <a:noFill/>
                </p:spPr>
                <p:txBody>
                  <a:bodyPr wrap="square" rtlCol="0">
                    <a:spAutoFit/>
                  </a:bodyPr>
                  <a:lstStyle/>
                  <a:p>
                    <a:r>
                      <a:rPr lang="en-US" sz="1200" dirty="0"/>
                      <a:t>98</a:t>
                    </a:r>
                  </a:p>
                </p:txBody>
              </p:sp>
              <p:sp>
                <p:nvSpPr>
                  <p:cNvPr id="15" name="TextBox 14">
                    <a:extLst>
                      <a:ext uri="{FF2B5EF4-FFF2-40B4-BE49-F238E27FC236}">
                        <a16:creationId xmlns:a16="http://schemas.microsoft.com/office/drawing/2014/main" id="{DA1FBFEC-823C-4B72-AAA5-2A4454DE49E8}"/>
                      </a:ext>
                    </a:extLst>
                  </p:cNvPr>
                  <p:cNvSpPr txBox="1"/>
                  <p:nvPr/>
                </p:nvSpPr>
                <p:spPr>
                  <a:xfrm>
                    <a:off x="3838474" y="5396249"/>
                    <a:ext cx="500743" cy="217103"/>
                  </a:xfrm>
                  <a:prstGeom prst="rect">
                    <a:avLst/>
                  </a:prstGeom>
                  <a:noFill/>
                </p:spPr>
                <p:txBody>
                  <a:bodyPr wrap="square" rtlCol="0">
                    <a:spAutoFit/>
                  </a:bodyPr>
                  <a:lstStyle/>
                  <a:p>
                    <a:r>
                      <a:rPr lang="en-US" sz="1200" dirty="0"/>
                      <a:t>95</a:t>
                    </a:r>
                  </a:p>
                </p:txBody>
              </p:sp>
              <p:sp>
                <p:nvSpPr>
                  <p:cNvPr id="16" name="TextBox 15">
                    <a:extLst>
                      <a:ext uri="{FF2B5EF4-FFF2-40B4-BE49-F238E27FC236}">
                        <a16:creationId xmlns:a16="http://schemas.microsoft.com/office/drawing/2014/main" id="{DB815CF5-54BC-4338-8951-A0608B5B76C5}"/>
                      </a:ext>
                    </a:extLst>
                  </p:cNvPr>
                  <p:cNvSpPr txBox="1"/>
                  <p:nvPr/>
                </p:nvSpPr>
                <p:spPr>
                  <a:xfrm>
                    <a:off x="4676139" y="5390107"/>
                    <a:ext cx="500743" cy="217103"/>
                  </a:xfrm>
                  <a:prstGeom prst="rect">
                    <a:avLst/>
                  </a:prstGeom>
                  <a:noFill/>
                </p:spPr>
                <p:txBody>
                  <a:bodyPr wrap="square" rtlCol="0">
                    <a:spAutoFit/>
                  </a:bodyPr>
                  <a:lstStyle/>
                  <a:p>
                    <a:r>
                      <a:rPr lang="en-US" sz="1200" dirty="0"/>
                      <a:t>91</a:t>
                    </a:r>
                  </a:p>
                </p:txBody>
              </p:sp>
              <p:sp>
                <p:nvSpPr>
                  <p:cNvPr id="17" name="TextBox 16">
                    <a:extLst>
                      <a:ext uri="{FF2B5EF4-FFF2-40B4-BE49-F238E27FC236}">
                        <a16:creationId xmlns:a16="http://schemas.microsoft.com/office/drawing/2014/main" id="{68814CCB-28EC-4E7A-9BEF-F1EA65541A89}"/>
                      </a:ext>
                    </a:extLst>
                  </p:cNvPr>
                  <p:cNvSpPr txBox="1"/>
                  <p:nvPr/>
                </p:nvSpPr>
                <p:spPr>
                  <a:xfrm>
                    <a:off x="5500878" y="5397504"/>
                    <a:ext cx="500743" cy="217103"/>
                  </a:xfrm>
                  <a:prstGeom prst="rect">
                    <a:avLst/>
                  </a:prstGeom>
                  <a:noFill/>
                </p:spPr>
                <p:txBody>
                  <a:bodyPr wrap="square" rtlCol="0">
                    <a:spAutoFit/>
                  </a:bodyPr>
                  <a:lstStyle/>
                  <a:p>
                    <a:r>
                      <a:rPr lang="en-US" sz="1200" dirty="0"/>
                      <a:t>90</a:t>
                    </a:r>
                  </a:p>
                </p:txBody>
              </p:sp>
              <p:sp>
                <p:nvSpPr>
                  <p:cNvPr id="18" name="TextBox 17">
                    <a:extLst>
                      <a:ext uri="{FF2B5EF4-FFF2-40B4-BE49-F238E27FC236}">
                        <a16:creationId xmlns:a16="http://schemas.microsoft.com/office/drawing/2014/main" id="{A9A36BCB-C3BC-4FE3-BD1A-396DD4B38FCE}"/>
                      </a:ext>
                    </a:extLst>
                  </p:cNvPr>
                  <p:cNvSpPr txBox="1"/>
                  <p:nvPr/>
                </p:nvSpPr>
                <p:spPr>
                  <a:xfrm>
                    <a:off x="6316177" y="5390108"/>
                    <a:ext cx="500743" cy="217103"/>
                  </a:xfrm>
                  <a:prstGeom prst="rect">
                    <a:avLst/>
                  </a:prstGeom>
                  <a:noFill/>
                </p:spPr>
                <p:txBody>
                  <a:bodyPr wrap="square" rtlCol="0">
                    <a:spAutoFit/>
                  </a:bodyPr>
                  <a:lstStyle/>
                  <a:p>
                    <a:r>
                      <a:rPr lang="en-US" sz="1200" dirty="0"/>
                      <a:t>88</a:t>
                    </a:r>
                  </a:p>
                </p:txBody>
              </p:sp>
              <p:sp>
                <p:nvSpPr>
                  <p:cNvPr id="19" name="TextBox 18">
                    <a:extLst>
                      <a:ext uri="{FF2B5EF4-FFF2-40B4-BE49-F238E27FC236}">
                        <a16:creationId xmlns:a16="http://schemas.microsoft.com/office/drawing/2014/main" id="{5EB95DE6-8961-46B6-BA96-FA2D2AEB885C}"/>
                      </a:ext>
                    </a:extLst>
                  </p:cNvPr>
                  <p:cNvSpPr txBox="1"/>
                  <p:nvPr/>
                </p:nvSpPr>
                <p:spPr>
                  <a:xfrm>
                    <a:off x="7151479" y="5390108"/>
                    <a:ext cx="500743" cy="217103"/>
                  </a:xfrm>
                  <a:prstGeom prst="rect">
                    <a:avLst/>
                  </a:prstGeom>
                  <a:noFill/>
                </p:spPr>
                <p:txBody>
                  <a:bodyPr wrap="square" rtlCol="0">
                    <a:spAutoFit/>
                  </a:bodyPr>
                  <a:lstStyle/>
                  <a:p>
                    <a:r>
                      <a:rPr lang="en-US" sz="1200" dirty="0"/>
                      <a:t>86</a:t>
                    </a:r>
                  </a:p>
                </p:txBody>
              </p:sp>
              <p:sp>
                <p:nvSpPr>
                  <p:cNvPr id="20" name="TextBox 19">
                    <a:extLst>
                      <a:ext uri="{FF2B5EF4-FFF2-40B4-BE49-F238E27FC236}">
                        <a16:creationId xmlns:a16="http://schemas.microsoft.com/office/drawing/2014/main" id="{FEBAD6E3-3FDE-40BF-A0C0-6B9071992885}"/>
                      </a:ext>
                    </a:extLst>
                  </p:cNvPr>
                  <p:cNvSpPr txBox="1"/>
                  <p:nvPr/>
                </p:nvSpPr>
                <p:spPr>
                  <a:xfrm>
                    <a:off x="1346225" y="5390103"/>
                    <a:ext cx="500743" cy="217103"/>
                  </a:xfrm>
                  <a:prstGeom prst="rect">
                    <a:avLst/>
                  </a:prstGeom>
                  <a:noFill/>
                </p:spPr>
                <p:txBody>
                  <a:bodyPr wrap="square" rtlCol="0">
                    <a:spAutoFit/>
                  </a:bodyPr>
                  <a:lstStyle/>
                  <a:p>
                    <a:r>
                      <a:rPr lang="en-US" sz="1200" dirty="0"/>
                      <a:t>102</a:t>
                    </a:r>
                  </a:p>
                </p:txBody>
              </p:sp>
              <p:sp>
                <p:nvSpPr>
                  <p:cNvPr id="31" name="TextBox 30">
                    <a:extLst>
                      <a:ext uri="{FF2B5EF4-FFF2-40B4-BE49-F238E27FC236}">
                        <a16:creationId xmlns:a16="http://schemas.microsoft.com/office/drawing/2014/main" id="{59EF5F59-8B76-4043-BF73-0A6E918E492B}"/>
                      </a:ext>
                    </a:extLst>
                  </p:cNvPr>
                  <p:cNvSpPr txBox="1"/>
                  <p:nvPr/>
                </p:nvSpPr>
                <p:spPr>
                  <a:xfrm>
                    <a:off x="7991098" y="5390108"/>
                    <a:ext cx="500743" cy="217103"/>
                  </a:xfrm>
                  <a:prstGeom prst="rect">
                    <a:avLst/>
                  </a:prstGeom>
                  <a:noFill/>
                </p:spPr>
                <p:txBody>
                  <a:bodyPr wrap="square" rtlCol="0">
                    <a:spAutoFit/>
                  </a:bodyPr>
                  <a:lstStyle/>
                  <a:p>
                    <a:r>
                      <a:rPr lang="en-US" sz="1200" dirty="0"/>
                      <a:t>84</a:t>
                    </a:r>
                  </a:p>
                </p:txBody>
              </p:sp>
            </p:grpSp>
            <p:sp>
              <p:nvSpPr>
                <p:cNvPr id="33" name="TextBox 32">
                  <a:extLst>
                    <a:ext uri="{FF2B5EF4-FFF2-40B4-BE49-F238E27FC236}">
                      <a16:creationId xmlns:a16="http://schemas.microsoft.com/office/drawing/2014/main" id="{736DB092-8ACE-439F-AC86-8420C62EE66E}"/>
                    </a:ext>
                  </a:extLst>
                </p:cNvPr>
                <p:cNvSpPr txBox="1"/>
                <p:nvPr/>
              </p:nvSpPr>
              <p:spPr>
                <a:xfrm>
                  <a:off x="-10267" y="5397500"/>
                  <a:ext cx="1139844" cy="205718"/>
                </a:xfrm>
                <a:prstGeom prst="rect">
                  <a:avLst/>
                </a:prstGeom>
                <a:noFill/>
              </p:spPr>
              <p:txBody>
                <a:bodyPr wrap="square" rtlCol="0">
                  <a:spAutoFit/>
                </a:bodyPr>
                <a:lstStyle/>
                <a:p>
                  <a:r>
                    <a:rPr lang="en-US" sz="1200" b="1" dirty="0"/>
                    <a:t>IFN </a:t>
                  </a:r>
                  <a:r>
                    <a:rPr lang="el-GR" sz="1200" b="1" dirty="0"/>
                    <a:t>β</a:t>
                  </a:r>
                  <a:r>
                    <a:rPr lang="en-US" sz="1200" b="1" dirty="0"/>
                    <a:t>-1a 44 µg</a:t>
                  </a:r>
                </a:p>
              </p:txBody>
            </p:sp>
          </p:grpSp>
          <p:grpSp>
            <p:nvGrpSpPr>
              <p:cNvPr id="36" name="Group 35">
                <a:extLst>
                  <a:ext uri="{FF2B5EF4-FFF2-40B4-BE49-F238E27FC236}">
                    <a16:creationId xmlns:a16="http://schemas.microsoft.com/office/drawing/2014/main" id="{B5945466-CA59-4331-A164-036DCCFE5BBB}"/>
                  </a:ext>
                </a:extLst>
              </p:cNvPr>
              <p:cNvGrpSpPr/>
              <p:nvPr/>
            </p:nvGrpSpPr>
            <p:grpSpPr>
              <a:xfrm>
                <a:off x="780721" y="5790787"/>
                <a:ext cx="9242734" cy="299528"/>
                <a:chOff x="-28655" y="5822087"/>
                <a:chExt cx="8534245" cy="307524"/>
              </a:xfrm>
            </p:grpSpPr>
            <p:grpSp>
              <p:nvGrpSpPr>
                <p:cNvPr id="8" name="Group 7">
                  <a:extLst>
                    <a:ext uri="{FF2B5EF4-FFF2-40B4-BE49-F238E27FC236}">
                      <a16:creationId xmlns:a16="http://schemas.microsoft.com/office/drawing/2014/main" id="{4D3F28F6-31C7-412A-BC34-853536088062}"/>
                    </a:ext>
                  </a:extLst>
                </p:cNvPr>
                <p:cNvGrpSpPr/>
                <p:nvPr/>
              </p:nvGrpSpPr>
              <p:grpSpPr>
                <a:xfrm>
                  <a:off x="1337813" y="5822087"/>
                  <a:ext cx="7167777" cy="307524"/>
                  <a:chOff x="1337813" y="5822087"/>
                  <a:chExt cx="7167777" cy="307524"/>
                </a:xfrm>
              </p:grpSpPr>
              <p:sp>
                <p:nvSpPr>
                  <p:cNvPr id="23" name="TextBox 22">
                    <a:extLst>
                      <a:ext uri="{FF2B5EF4-FFF2-40B4-BE49-F238E27FC236}">
                        <a16:creationId xmlns:a16="http://schemas.microsoft.com/office/drawing/2014/main" id="{73E4697C-BAF7-4963-B4FE-8EA8B7C54EF0}"/>
                      </a:ext>
                    </a:extLst>
                  </p:cNvPr>
                  <p:cNvSpPr txBox="1"/>
                  <p:nvPr/>
                </p:nvSpPr>
                <p:spPr>
                  <a:xfrm>
                    <a:off x="2129949" y="5822104"/>
                    <a:ext cx="500743" cy="300133"/>
                  </a:xfrm>
                  <a:prstGeom prst="rect">
                    <a:avLst/>
                  </a:prstGeom>
                  <a:noFill/>
                </p:spPr>
                <p:txBody>
                  <a:bodyPr wrap="square" rtlCol="0">
                    <a:spAutoFit/>
                  </a:bodyPr>
                  <a:lstStyle/>
                  <a:p>
                    <a:r>
                      <a:rPr lang="en-US" sz="1200" dirty="0"/>
                      <a:t>106</a:t>
                    </a:r>
                  </a:p>
                </p:txBody>
              </p:sp>
              <p:sp>
                <p:nvSpPr>
                  <p:cNvPr id="24" name="TextBox 23">
                    <a:extLst>
                      <a:ext uri="{FF2B5EF4-FFF2-40B4-BE49-F238E27FC236}">
                        <a16:creationId xmlns:a16="http://schemas.microsoft.com/office/drawing/2014/main" id="{14B61DCF-205F-4C49-A8F4-13A2BBDD04D8}"/>
                      </a:ext>
                    </a:extLst>
                  </p:cNvPr>
                  <p:cNvSpPr txBox="1"/>
                  <p:nvPr/>
                </p:nvSpPr>
                <p:spPr>
                  <a:xfrm>
                    <a:off x="2961259" y="5822100"/>
                    <a:ext cx="500743" cy="300133"/>
                  </a:xfrm>
                  <a:prstGeom prst="rect">
                    <a:avLst/>
                  </a:prstGeom>
                  <a:noFill/>
                </p:spPr>
                <p:txBody>
                  <a:bodyPr wrap="square" rtlCol="0">
                    <a:spAutoFit/>
                  </a:bodyPr>
                  <a:lstStyle/>
                  <a:p>
                    <a:r>
                      <a:rPr lang="en-US" sz="1200" dirty="0"/>
                      <a:t>104</a:t>
                    </a:r>
                  </a:p>
                </p:txBody>
              </p:sp>
              <p:sp>
                <p:nvSpPr>
                  <p:cNvPr id="25" name="TextBox 24">
                    <a:extLst>
                      <a:ext uri="{FF2B5EF4-FFF2-40B4-BE49-F238E27FC236}">
                        <a16:creationId xmlns:a16="http://schemas.microsoft.com/office/drawing/2014/main" id="{635F8E52-054F-43BB-B896-8512B3B9E24F}"/>
                      </a:ext>
                    </a:extLst>
                  </p:cNvPr>
                  <p:cNvSpPr txBox="1"/>
                  <p:nvPr/>
                </p:nvSpPr>
                <p:spPr>
                  <a:xfrm>
                    <a:off x="3789344" y="5828236"/>
                    <a:ext cx="500743" cy="300133"/>
                  </a:xfrm>
                  <a:prstGeom prst="rect">
                    <a:avLst/>
                  </a:prstGeom>
                  <a:noFill/>
                </p:spPr>
                <p:txBody>
                  <a:bodyPr wrap="square" rtlCol="0">
                    <a:spAutoFit/>
                  </a:bodyPr>
                  <a:lstStyle/>
                  <a:p>
                    <a:r>
                      <a:rPr lang="en-US" sz="1200" dirty="0"/>
                      <a:t>100</a:t>
                    </a:r>
                  </a:p>
                </p:txBody>
              </p:sp>
              <p:sp>
                <p:nvSpPr>
                  <p:cNvPr id="26" name="TextBox 25">
                    <a:extLst>
                      <a:ext uri="{FF2B5EF4-FFF2-40B4-BE49-F238E27FC236}">
                        <a16:creationId xmlns:a16="http://schemas.microsoft.com/office/drawing/2014/main" id="{636349A1-85F6-4577-8F4B-3FA280D5D352}"/>
                      </a:ext>
                    </a:extLst>
                  </p:cNvPr>
                  <p:cNvSpPr txBox="1"/>
                  <p:nvPr/>
                </p:nvSpPr>
                <p:spPr>
                  <a:xfrm>
                    <a:off x="4641306" y="5822095"/>
                    <a:ext cx="500743" cy="300132"/>
                  </a:xfrm>
                  <a:prstGeom prst="rect">
                    <a:avLst/>
                  </a:prstGeom>
                  <a:noFill/>
                </p:spPr>
                <p:txBody>
                  <a:bodyPr wrap="square" rtlCol="0">
                    <a:spAutoFit/>
                  </a:bodyPr>
                  <a:lstStyle/>
                  <a:p>
                    <a:r>
                      <a:rPr lang="en-US" sz="1200" dirty="0"/>
                      <a:t>102</a:t>
                    </a:r>
                  </a:p>
                </p:txBody>
              </p:sp>
              <p:sp>
                <p:nvSpPr>
                  <p:cNvPr id="27" name="TextBox 26">
                    <a:extLst>
                      <a:ext uri="{FF2B5EF4-FFF2-40B4-BE49-F238E27FC236}">
                        <a16:creationId xmlns:a16="http://schemas.microsoft.com/office/drawing/2014/main" id="{6C9B5207-E369-4E65-B629-7D3D19C232D6}"/>
                      </a:ext>
                    </a:extLst>
                  </p:cNvPr>
                  <p:cNvSpPr txBox="1"/>
                  <p:nvPr/>
                </p:nvSpPr>
                <p:spPr>
                  <a:xfrm>
                    <a:off x="5502452" y="5829479"/>
                    <a:ext cx="500743" cy="300132"/>
                  </a:xfrm>
                  <a:prstGeom prst="rect">
                    <a:avLst/>
                  </a:prstGeom>
                  <a:noFill/>
                </p:spPr>
                <p:txBody>
                  <a:bodyPr wrap="square" rtlCol="0">
                    <a:spAutoFit/>
                  </a:bodyPr>
                  <a:lstStyle/>
                  <a:p>
                    <a:r>
                      <a:rPr lang="en-US" sz="1200" dirty="0"/>
                      <a:t>98</a:t>
                    </a:r>
                  </a:p>
                </p:txBody>
              </p:sp>
              <p:sp>
                <p:nvSpPr>
                  <p:cNvPr id="28" name="TextBox 27">
                    <a:extLst>
                      <a:ext uri="{FF2B5EF4-FFF2-40B4-BE49-F238E27FC236}">
                        <a16:creationId xmlns:a16="http://schemas.microsoft.com/office/drawing/2014/main" id="{1C6A8996-DEF7-459A-A517-4815803C2BB8}"/>
                      </a:ext>
                    </a:extLst>
                  </p:cNvPr>
                  <p:cNvSpPr txBox="1"/>
                  <p:nvPr/>
                </p:nvSpPr>
                <p:spPr>
                  <a:xfrm>
                    <a:off x="6317767" y="5822096"/>
                    <a:ext cx="500743" cy="300132"/>
                  </a:xfrm>
                  <a:prstGeom prst="rect">
                    <a:avLst/>
                  </a:prstGeom>
                  <a:noFill/>
                </p:spPr>
                <p:txBody>
                  <a:bodyPr wrap="square" rtlCol="0">
                    <a:spAutoFit/>
                  </a:bodyPr>
                  <a:lstStyle/>
                  <a:p>
                    <a:r>
                      <a:rPr lang="en-US" sz="1200" dirty="0"/>
                      <a:t>92</a:t>
                    </a:r>
                  </a:p>
                </p:txBody>
              </p:sp>
              <p:sp>
                <p:nvSpPr>
                  <p:cNvPr id="29" name="TextBox 28">
                    <a:extLst>
                      <a:ext uri="{FF2B5EF4-FFF2-40B4-BE49-F238E27FC236}">
                        <a16:creationId xmlns:a16="http://schemas.microsoft.com/office/drawing/2014/main" id="{795FA382-0576-4BCB-9574-FD00F7A7A21A}"/>
                      </a:ext>
                    </a:extLst>
                  </p:cNvPr>
                  <p:cNvSpPr txBox="1"/>
                  <p:nvPr/>
                </p:nvSpPr>
                <p:spPr>
                  <a:xfrm>
                    <a:off x="7158794" y="5822087"/>
                    <a:ext cx="500743" cy="300132"/>
                  </a:xfrm>
                  <a:prstGeom prst="rect">
                    <a:avLst/>
                  </a:prstGeom>
                  <a:noFill/>
                </p:spPr>
                <p:txBody>
                  <a:bodyPr wrap="square" rtlCol="0">
                    <a:spAutoFit/>
                  </a:bodyPr>
                  <a:lstStyle/>
                  <a:p>
                    <a:r>
                      <a:rPr lang="en-US" sz="1200" dirty="0"/>
                      <a:t>93</a:t>
                    </a:r>
                  </a:p>
                </p:txBody>
              </p:sp>
              <p:sp>
                <p:nvSpPr>
                  <p:cNvPr id="30" name="TextBox 29">
                    <a:extLst>
                      <a:ext uri="{FF2B5EF4-FFF2-40B4-BE49-F238E27FC236}">
                        <a16:creationId xmlns:a16="http://schemas.microsoft.com/office/drawing/2014/main" id="{F4A27F71-B87B-4A6B-8F1F-5DD248B96A8C}"/>
                      </a:ext>
                    </a:extLst>
                  </p:cNvPr>
                  <p:cNvSpPr txBox="1"/>
                  <p:nvPr/>
                </p:nvSpPr>
                <p:spPr>
                  <a:xfrm>
                    <a:off x="1337813" y="5822097"/>
                    <a:ext cx="500743" cy="300133"/>
                  </a:xfrm>
                  <a:prstGeom prst="rect">
                    <a:avLst/>
                  </a:prstGeom>
                  <a:noFill/>
                </p:spPr>
                <p:txBody>
                  <a:bodyPr wrap="square" rtlCol="0">
                    <a:spAutoFit/>
                  </a:bodyPr>
                  <a:lstStyle/>
                  <a:p>
                    <a:r>
                      <a:rPr lang="en-US" sz="1200" dirty="0"/>
                      <a:t>108</a:t>
                    </a:r>
                  </a:p>
                </p:txBody>
              </p:sp>
              <p:sp>
                <p:nvSpPr>
                  <p:cNvPr id="32" name="TextBox 31">
                    <a:extLst>
                      <a:ext uri="{FF2B5EF4-FFF2-40B4-BE49-F238E27FC236}">
                        <a16:creationId xmlns:a16="http://schemas.microsoft.com/office/drawing/2014/main" id="{D6DAE109-7DE9-4EF6-B524-D62D936281A4}"/>
                      </a:ext>
                    </a:extLst>
                  </p:cNvPr>
                  <p:cNvSpPr txBox="1"/>
                  <p:nvPr/>
                </p:nvSpPr>
                <p:spPr>
                  <a:xfrm>
                    <a:off x="8004847" y="5829469"/>
                    <a:ext cx="500743" cy="300132"/>
                  </a:xfrm>
                  <a:prstGeom prst="rect">
                    <a:avLst/>
                  </a:prstGeom>
                  <a:noFill/>
                </p:spPr>
                <p:txBody>
                  <a:bodyPr wrap="square" rtlCol="0">
                    <a:spAutoFit/>
                  </a:bodyPr>
                  <a:lstStyle/>
                  <a:p>
                    <a:r>
                      <a:rPr lang="en-US" sz="1200" dirty="0"/>
                      <a:t>91</a:t>
                    </a:r>
                  </a:p>
                </p:txBody>
              </p:sp>
            </p:grpSp>
            <p:sp>
              <p:nvSpPr>
                <p:cNvPr id="35" name="TextBox 34">
                  <a:extLst>
                    <a:ext uri="{FF2B5EF4-FFF2-40B4-BE49-F238E27FC236}">
                      <a16:creationId xmlns:a16="http://schemas.microsoft.com/office/drawing/2014/main" id="{CC053224-72D8-433C-9940-5DEF873FA9F8}"/>
                    </a:ext>
                  </a:extLst>
                </p:cNvPr>
                <p:cNvSpPr txBox="1"/>
                <p:nvPr/>
              </p:nvSpPr>
              <p:spPr>
                <a:xfrm>
                  <a:off x="-28655" y="5829479"/>
                  <a:ext cx="1203052" cy="284395"/>
                </a:xfrm>
                <a:prstGeom prst="rect">
                  <a:avLst/>
                </a:prstGeom>
                <a:noFill/>
              </p:spPr>
              <p:txBody>
                <a:bodyPr wrap="square" rtlCol="0">
                  <a:spAutoFit/>
                </a:bodyPr>
                <a:lstStyle/>
                <a:p>
                  <a:r>
                    <a:rPr lang="en-US" sz="1200" b="1" dirty="0"/>
                    <a:t>OCR 600 mg</a:t>
                  </a:r>
                </a:p>
              </p:txBody>
            </p:sp>
          </p:grpSp>
        </p:grpSp>
        <p:cxnSp>
          <p:nvCxnSpPr>
            <p:cNvPr id="42" name="Straight Connector 41">
              <a:extLst>
                <a:ext uri="{FF2B5EF4-FFF2-40B4-BE49-F238E27FC236}">
                  <a16:creationId xmlns:a16="http://schemas.microsoft.com/office/drawing/2014/main" id="{21F8CF7E-A47D-4053-B37D-A52C86426406}"/>
                </a:ext>
              </a:extLst>
            </p:cNvPr>
            <p:cNvCxnSpPr>
              <a:cxnSpLocks/>
            </p:cNvCxnSpPr>
            <p:nvPr/>
          </p:nvCxnSpPr>
          <p:spPr>
            <a:xfrm rot="10800000">
              <a:off x="9879341" y="3940985"/>
              <a:ext cx="45720" cy="0"/>
            </a:xfrm>
            <a:prstGeom prst="line">
              <a:avLst/>
            </a:prstGeom>
            <a:ln w="12700">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03B0643-C72B-4E57-B25D-9709E70C426D}"/>
                </a:ext>
              </a:extLst>
            </p:cNvPr>
            <p:cNvCxnSpPr>
              <a:cxnSpLocks/>
            </p:cNvCxnSpPr>
            <p:nvPr/>
          </p:nvCxnSpPr>
          <p:spPr>
            <a:xfrm rot="10800000">
              <a:off x="9879341" y="3005138"/>
              <a:ext cx="45720" cy="0"/>
            </a:xfrm>
            <a:prstGeom prst="line">
              <a:avLst/>
            </a:prstGeom>
            <a:ln w="12700">
              <a:solidFill>
                <a:srgbClr val="0066CC"/>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692CE929-A5EA-4087-9E88-18F05A2A3544}"/>
                </a:ext>
              </a:extLst>
            </p:cNvPr>
            <p:cNvCxnSpPr>
              <a:cxnSpLocks/>
            </p:cNvCxnSpPr>
            <p:nvPr/>
          </p:nvCxnSpPr>
          <p:spPr>
            <a:xfrm rot="10800000">
              <a:off x="9879341" y="2807492"/>
              <a:ext cx="45720" cy="0"/>
            </a:xfrm>
            <a:prstGeom prst="line">
              <a:avLst/>
            </a:prstGeom>
            <a:ln w="12700">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36E3E69-C03B-43E4-AE74-1E182AD407B3}"/>
                </a:ext>
              </a:extLst>
            </p:cNvPr>
            <p:cNvCxnSpPr>
              <a:cxnSpLocks/>
            </p:cNvCxnSpPr>
            <p:nvPr/>
          </p:nvCxnSpPr>
          <p:spPr>
            <a:xfrm rot="10800000">
              <a:off x="9879341" y="1864502"/>
              <a:ext cx="45720" cy="0"/>
            </a:xfrm>
            <a:prstGeom prst="line">
              <a:avLst/>
            </a:prstGeom>
            <a:ln w="12700">
              <a:solidFill>
                <a:srgbClr val="0066CC"/>
              </a:solidFill>
            </a:ln>
          </p:spPr>
          <p:style>
            <a:lnRef idx="1">
              <a:schemeClr val="accent1"/>
            </a:lnRef>
            <a:fillRef idx="0">
              <a:schemeClr val="accent1"/>
            </a:fillRef>
            <a:effectRef idx="0">
              <a:schemeClr val="accent1"/>
            </a:effectRef>
            <a:fontRef idx="minor">
              <a:schemeClr val="tx1"/>
            </a:fontRef>
          </p:style>
        </p:cxnSp>
      </p:grpSp>
      <p:sp>
        <p:nvSpPr>
          <p:cNvPr id="46" name="TextBox 45">
            <a:extLst>
              <a:ext uri="{FF2B5EF4-FFF2-40B4-BE49-F238E27FC236}">
                <a16:creationId xmlns:a16="http://schemas.microsoft.com/office/drawing/2014/main" id="{B90B5A97-3D82-4932-B2EB-E94E6D9B257A}"/>
              </a:ext>
            </a:extLst>
          </p:cNvPr>
          <p:cNvSpPr txBox="1"/>
          <p:nvPr/>
        </p:nvSpPr>
        <p:spPr>
          <a:xfrm>
            <a:off x="704850" y="5218640"/>
            <a:ext cx="1161792" cy="261610"/>
          </a:xfrm>
          <a:prstGeom prst="rect">
            <a:avLst/>
          </a:prstGeom>
          <a:noFill/>
        </p:spPr>
        <p:txBody>
          <a:bodyPr wrap="square" rtlCol="0">
            <a:spAutoFit/>
          </a:bodyPr>
          <a:lstStyle/>
          <a:p>
            <a:r>
              <a:rPr lang="en-US" sz="1100" dirty="0"/>
              <a:t>n</a:t>
            </a:r>
          </a:p>
        </p:txBody>
      </p:sp>
    </p:spTree>
    <p:extLst>
      <p:ext uri="{BB962C8B-B14F-4D97-AF65-F5344CB8AC3E}">
        <p14:creationId xmlns:p14="http://schemas.microsoft.com/office/powerpoint/2010/main" val="1865544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F856F-F2DB-4449-859E-AB298866F7C3}"/>
              </a:ext>
            </a:extLst>
          </p:cNvPr>
          <p:cNvSpPr>
            <a:spLocks noGrp="1"/>
          </p:cNvSpPr>
          <p:nvPr>
            <p:ph type="title"/>
          </p:nvPr>
        </p:nvSpPr>
        <p:spPr/>
        <p:txBody>
          <a:bodyPr/>
          <a:lstStyle/>
          <a:p>
            <a:r>
              <a:rPr lang="en-US" dirty="0"/>
              <a:t>Mean change from baseline in SDMT</a:t>
            </a:r>
          </a:p>
        </p:txBody>
      </p:sp>
      <p:sp>
        <p:nvSpPr>
          <p:cNvPr id="4" name="Slide Number Placeholder 3">
            <a:extLst>
              <a:ext uri="{FF2B5EF4-FFF2-40B4-BE49-F238E27FC236}">
                <a16:creationId xmlns:a16="http://schemas.microsoft.com/office/drawing/2014/main" id="{ECA30AF5-FA3C-48CC-80B4-2F2688083BFE}"/>
              </a:ext>
            </a:extLst>
          </p:cNvPr>
          <p:cNvSpPr>
            <a:spLocks noGrp="1"/>
          </p:cNvSpPr>
          <p:nvPr>
            <p:ph type="sldNum" sz="quarter" idx="12"/>
          </p:nvPr>
        </p:nvSpPr>
        <p:spPr/>
        <p:txBody>
          <a:bodyPr/>
          <a:lstStyle/>
          <a:p>
            <a:fld id="{358A4DEF-9D4A-4E09-955A-C3B18329B1EC}" type="slidenum">
              <a:rPr lang="en-US" smtClean="0">
                <a:solidFill>
                  <a:srgbClr val="1F1D21"/>
                </a:solidFill>
              </a:rPr>
              <a:pPr/>
              <a:t>11</a:t>
            </a:fld>
            <a:endParaRPr lang="en-US" dirty="0">
              <a:solidFill>
                <a:srgbClr val="1F1D21"/>
              </a:solidFill>
            </a:endParaRPr>
          </a:p>
        </p:txBody>
      </p:sp>
      <p:graphicFrame>
        <p:nvGraphicFramePr>
          <p:cNvPr id="6" name="Table 5">
            <a:extLst>
              <a:ext uri="{FF2B5EF4-FFF2-40B4-BE49-F238E27FC236}">
                <a16:creationId xmlns:a16="http://schemas.microsoft.com/office/drawing/2014/main" id="{8DC66D17-135D-4496-88D6-333F3B2F50E8}"/>
              </a:ext>
            </a:extLst>
          </p:cNvPr>
          <p:cNvGraphicFramePr>
            <a:graphicFrameLocks noGrp="1"/>
          </p:cNvGraphicFramePr>
          <p:nvPr>
            <p:extLst>
              <p:ext uri="{D42A27DB-BD31-4B8C-83A1-F6EECF244321}">
                <p14:modId xmlns:p14="http://schemas.microsoft.com/office/powerpoint/2010/main" val="753990015"/>
              </p:ext>
            </p:extLst>
          </p:nvPr>
        </p:nvGraphicFramePr>
        <p:xfrm>
          <a:off x="1438275" y="1372446"/>
          <a:ext cx="8646595" cy="469392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3914642740"/>
                    </a:ext>
                  </a:extLst>
                </a:gridCol>
                <a:gridCol w="1514275">
                  <a:extLst>
                    <a:ext uri="{9D8B030D-6E8A-4147-A177-3AD203B41FA5}">
                      <a16:colId xmlns:a16="http://schemas.microsoft.com/office/drawing/2014/main" val="3534230163"/>
                    </a:ext>
                  </a:extLst>
                </a:gridCol>
                <a:gridCol w="1828800">
                  <a:extLst>
                    <a:ext uri="{9D8B030D-6E8A-4147-A177-3AD203B41FA5}">
                      <a16:colId xmlns:a16="http://schemas.microsoft.com/office/drawing/2014/main" val="1180063267"/>
                    </a:ext>
                  </a:extLst>
                </a:gridCol>
                <a:gridCol w="1280160">
                  <a:extLst>
                    <a:ext uri="{9D8B030D-6E8A-4147-A177-3AD203B41FA5}">
                      <a16:colId xmlns:a16="http://schemas.microsoft.com/office/drawing/2014/main" val="2763333973"/>
                    </a:ext>
                  </a:extLst>
                </a:gridCol>
              </a:tblGrid>
              <a:tr h="548640">
                <a:tc>
                  <a:txBody>
                    <a:bodyPr/>
                    <a:lstStyle/>
                    <a:p>
                      <a:r>
                        <a:rPr lang="en-US" sz="1400" dirty="0">
                          <a:solidFill>
                            <a:schemeClr val="bg1"/>
                          </a:solidFill>
                        </a:rPr>
                        <a:t>Subgroup</a:t>
                      </a:r>
                    </a:p>
                  </a:txBody>
                  <a:tcPr anchor="b">
                    <a:solidFill>
                      <a:srgbClr val="0066CC"/>
                    </a:solidFill>
                  </a:tcPr>
                </a:tc>
                <a:tc>
                  <a:txBody>
                    <a:bodyPr/>
                    <a:lstStyle/>
                    <a:p>
                      <a:pPr algn="ctr"/>
                      <a:r>
                        <a:rPr lang="en-US" sz="1400" dirty="0">
                          <a:solidFill>
                            <a:schemeClr val="bg1"/>
                          </a:solidFill>
                        </a:rPr>
                        <a:t>Treatment</a:t>
                      </a:r>
                    </a:p>
                  </a:txBody>
                  <a:tcPr anchor="b">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rPr>
                        <a:t>Week 96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rPr>
                        <a:t>mean change (SE)</a:t>
                      </a:r>
                    </a:p>
                  </a:txBody>
                  <a:tcPr anchor="b">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p </a:t>
                      </a:r>
                      <a:r>
                        <a:rPr lang="en-US" sz="1400" b="1" dirty="0" err="1">
                          <a:solidFill>
                            <a:schemeClr val="bg1"/>
                          </a:solidFill>
                        </a:rPr>
                        <a:t>value</a:t>
                      </a:r>
                      <a:r>
                        <a:rPr lang="en-US" sz="1400" b="1" baseline="30000" dirty="0" err="1">
                          <a:solidFill>
                            <a:schemeClr val="bg1"/>
                          </a:solidFill>
                        </a:rPr>
                        <a:t>a</a:t>
                      </a:r>
                      <a:endParaRPr lang="en-US" sz="1400" dirty="0">
                        <a:solidFill>
                          <a:schemeClr val="bg1"/>
                        </a:solidFill>
                      </a:endParaRPr>
                    </a:p>
                  </a:txBody>
                  <a:tcPr anchor="b">
                    <a:solidFill>
                      <a:srgbClr val="0066CC"/>
                    </a:solidFill>
                  </a:tcPr>
                </a:tc>
                <a:extLst>
                  <a:ext uri="{0D108BD9-81ED-4DB2-BD59-A6C34878D82A}">
                    <a16:rowId xmlns:a16="http://schemas.microsoft.com/office/drawing/2014/main" val="2654322953"/>
                  </a:ext>
                </a:extLst>
              </a:tr>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rPr>
                        <a:t>Patients at risk of progressive </a:t>
                      </a:r>
                      <a:r>
                        <a:rPr lang="en-US" sz="1400" strike="noStrike" dirty="0" err="1">
                          <a:solidFill>
                            <a:schemeClr val="tx1"/>
                          </a:solidFill>
                        </a:rPr>
                        <a:t>disease</a:t>
                      </a:r>
                      <a:r>
                        <a:rPr lang="en-US" sz="1400" strike="noStrike" baseline="30000" dirty="0" err="1">
                          <a:solidFill>
                            <a:schemeClr val="tx1"/>
                          </a:solidFill>
                        </a:rPr>
                        <a:t>b</a:t>
                      </a:r>
                      <a:endParaRPr lang="en-US" sz="1400" strike="noStrike" dirty="0">
                        <a:solidFill>
                          <a:schemeClr val="tx1"/>
                        </a:solidFill>
                      </a:endParaRPr>
                    </a:p>
                  </a:txBody>
                  <a:tcPr anchor="ctr">
                    <a:solidFill>
                      <a:srgbClr val="E7EAF6"/>
                    </a:solidFill>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n=180</a:t>
                      </a:r>
                      <a:endParaRPr lang="en-US" sz="1400" dirty="0"/>
                    </a:p>
                  </a:txBody>
                  <a:tcPr>
                    <a:solidFill>
                      <a:srgbClr val="654666"/>
                    </a:solidFill>
                  </a:tcPr>
                </a:tc>
                <a:tc>
                  <a:txBody>
                    <a:bodyPr/>
                    <a:lstStyle/>
                    <a:p>
                      <a:pPr marL="0" algn="ctr" defTabSz="914400" rtl="0" eaLnBrk="1" latinLnBrk="0" hangingPunct="1"/>
                      <a:r>
                        <a:rPr lang="en-CA" sz="1400" b="0" kern="1200" dirty="0">
                          <a:solidFill>
                            <a:schemeClr val="tx1"/>
                          </a:solidFill>
                          <a:latin typeface="+mn-lt"/>
                          <a:ea typeface="+mn-ea"/>
                          <a:cs typeface="+mn-cs"/>
                        </a:rPr>
                        <a:t>5.391 (0.846)</a:t>
                      </a:r>
                      <a:endParaRPr lang="en-US" sz="1400" b="0" kern="1200" dirty="0">
                        <a:solidFill>
                          <a:schemeClr val="tx1"/>
                        </a:solidFill>
                        <a:latin typeface="+mn-lt"/>
                        <a:ea typeface="+mn-ea"/>
                        <a:cs typeface="+mn-cs"/>
                      </a:endParaRPr>
                    </a:p>
                  </a:txBody>
                  <a:tcPr anchor="ctr">
                    <a:solidFill>
                      <a:srgbClr val="E7EAF6"/>
                    </a:solidFill>
                  </a:tcPr>
                </a:tc>
                <a:tc rowSpan="2">
                  <a:txBody>
                    <a:bodyPr/>
                    <a:lstStyle/>
                    <a:p>
                      <a:pPr marL="0" algn="ctr" defTabSz="914400" rtl="0" eaLnBrk="1" latinLnBrk="0" hangingPunct="1"/>
                      <a:r>
                        <a:rPr lang="en-CA" sz="1400" b="0" kern="1200" dirty="0">
                          <a:solidFill>
                            <a:schemeClr val="tx1"/>
                          </a:solidFill>
                          <a:latin typeface="+mn-lt"/>
                          <a:ea typeface="+mn-ea"/>
                          <a:cs typeface="+mn-cs"/>
                        </a:rPr>
                        <a:t>0.6878</a:t>
                      </a:r>
                      <a:endParaRPr lang="en-US" sz="1400" b="0" kern="1200" dirty="0">
                        <a:solidFill>
                          <a:schemeClr val="tx1"/>
                        </a:solidFill>
                        <a:latin typeface="+mn-lt"/>
                        <a:ea typeface="+mn-ea"/>
                        <a:cs typeface="+mn-cs"/>
                      </a:endParaRPr>
                    </a:p>
                  </a:txBody>
                  <a:tcPr anchor="ctr">
                    <a:solidFill>
                      <a:srgbClr val="E7EAF6"/>
                    </a:solidFill>
                  </a:tcPr>
                </a:tc>
                <a:extLst>
                  <a:ext uri="{0D108BD9-81ED-4DB2-BD59-A6C34878D82A}">
                    <a16:rowId xmlns:a16="http://schemas.microsoft.com/office/drawing/2014/main" val="3779667355"/>
                  </a:ext>
                </a:extLst>
              </a:tr>
              <a:tr h="370840">
                <a:tc vMerge="1">
                  <a:txBody>
                    <a:bodyPr/>
                    <a:lstStyle/>
                    <a:p>
                      <a:endParaRPr lang="en-US" dirty="0"/>
                    </a:p>
                  </a:txBody>
                  <a:tcPr/>
                </a:tc>
                <a:tc>
                  <a:txBody>
                    <a:bodyPr/>
                    <a:lstStyle/>
                    <a:p>
                      <a:pPr algn="ctr"/>
                      <a:r>
                        <a:rPr lang="en-US" sz="1400" b="1" dirty="0">
                          <a:solidFill>
                            <a:schemeClr val="bg1"/>
                          </a:solidFill>
                        </a:rPr>
                        <a:t>OCR</a:t>
                      </a:r>
                    </a:p>
                    <a:p>
                      <a:pPr algn="ctr"/>
                      <a:r>
                        <a:rPr lang="en-US" sz="1400" b="1" dirty="0">
                          <a:solidFill>
                            <a:schemeClr val="bg1"/>
                          </a:solidFill>
                        </a:rPr>
                        <a:t>n=186</a:t>
                      </a:r>
                      <a:endParaRPr lang="en-US" sz="1400" dirty="0"/>
                    </a:p>
                  </a:txBody>
                  <a:tcPr>
                    <a:solidFill>
                      <a:srgbClr val="0066CC"/>
                    </a:solidFill>
                  </a:tcPr>
                </a:tc>
                <a:tc>
                  <a:txBody>
                    <a:bodyPr/>
                    <a:lstStyle/>
                    <a:p>
                      <a:pPr algn="ctr"/>
                      <a:r>
                        <a:rPr lang="en-CA" sz="1400" kern="1200" dirty="0">
                          <a:solidFill>
                            <a:schemeClr val="tx1"/>
                          </a:solidFill>
                          <a:effectLst/>
                          <a:latin typeface="+mn-lt"/>
                          <a:ea typeface="+mn-ea"/>
                          <a:cs typeface="+mn-cs"/>
                        </a:rPr>
                        <a:t>5.832 (0.819) </a:t>
                      </a:r>
                      <a:endParaRPr lang="en-US" sz="1400" b="0" dirty="0">
                        <a:solidFill>
                          <a:schemeClr val="tx1"/>
                        </a:solidFill>
                      </a:endParaRPr>
                    </a:p>
                  </a:txBody>
                  <a:tcPr anchor="ctr">
                    <a:solidFill>
                      <a:srgbClr val="E7EAF6"/>
                    </a:solidFill>
                  </a:tcPr>
                </a:tc>
                <a:tc vMerge="1">
                  <a:txBody>
                    <a:bodyPr/>
                    <a:lstStyle/>
                    <a:p>
                      <a:endParaRPr lang="en-US" sz="1400" b="0" dirty="0">
                        <a:solidFill>
                          <a:schemeClr val="tx1"/>
                        </a:solidFill>
                      </a:endParaRPr>
                    </a:p>
                  </a:txBody>
                  <a:tcPr anchor="ctr">
                    <a:solidFill>
                      <a:srgbClr val="E7EAF6"/>
                    </a:solidFill>
                  </a:tcPr>
                </a:tc>
                <a:extLst>
                  <a:ext uri="{0D108BD9-81ED-4DB2-BD59-A6C34878D82A}">
                    <a16:rowId xmlns:a16="http://schemas.microsoft.com/office/drawing/2014/main" val="3517810636"/>
                  </a:ext>
                </a:extLst>
              </a:tr>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rPr>
                        <a:t>Patients not at risk of progressive disease</a:t>
                      </a:r>
                    </a:p>
                  </a:txBody>
                  <a:tcPr anchor="ctr">
                    <a:solidFill>
                      <a:srgbClr val="CBD3EC"/>
                    </a:solidFill>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n=632</a:t>
                      </a:r>
                    </a:p>
                  </a:txBody>
                  <a:tcPr anchor="ctr">
                    <a:solidFill>
                      <a:srgbClr val="654666"/>
                    </a:solidFill>
                  </a:tcPr>
                </a:tc>
                <a:tc>
                  <a:txBody>
                    <a:bodyPr/>
                    <a:lstStyle/>
                    <a:p>
                      <a:pPr algn="ctr"/>
                      <a:r>
                        <a:rPr lang="en-US" sz="1400" b="0" dirty="0">
                          <a:solidFill>
                            <a:schemeClr val="tx1"/>
                          </a:solidFill>
                        </a:rPr>
                        <a:t>5.856 (0.555)</a:t>
                      </a:r>
                    </a:p>
                  </a:txBody>
                  <a:tcPr anchor="ctr">
                    <a:solidFill>
                      <a:srgbClr val="CBD3EC"/>
                    </a:solidFill>
                  </a:tcPr>
                </a:tc>
                <a:tc rowSpan="2">
                  <a:txBody>
                    <a:bodyPr/>
                    <a:lstStyle/>
                    <a:p>
                      <a:pPr algn="ctr"/>
                      <a:r>
                        <a:rPr lang="en-US" sz="1400" b="0" dirty="0">
                          <a:solidFill>
                            <a:schemeClr val="tx1"/>
                          </a:solidFill>
                        </a:rPr>
                        <a:t>0.2622</a:t>
                      </a:r>
                    </a:p>
                  </a:txBody>
                  <a:tcPr anchor="ctr">
                    <a:solidFill>
                      <a:srgbClr val="CBD3EC"/>
                    </a:solidFill>
                  </a:tcPr>
                </a:tc>
                <a:extLst>
                  <a:ext uri="{0D108BD9-81ED-4DB2-BD59-A6C34878D82A}">
                    <a16:rowId xmlns:a16="http://schemas.microsoft.com/office/drawing/2014/main" val="680233847"/>
                  </a:ext>
                </a:extLst>
              </a:tr>
              <a:tr h="370840">
                <a:tc vMerge="1">
                  <a:txBody>
                    <a:bodyPr/>
                    <a:lstStyle/>
                    <a:p>
                      <a:endParaRPr lang="en-US" dirty="0"/>
                    </a:p>
                  </a:txBody>
                  <a:tcPr/>
                </a:tc>
                <a:tc>
                  <a:txBody>
                    <a:bodyPr/>
                    <a:lstStyle/>
                    <a:p>
                      <a:pPr algn="ctr"/>
                      <a:r>
                        <a:rPr lang="en-US" sz="1400" b="1" dirty="0">
                          <a:solidFill>
                            <a:schemeClr val="bg1"/>
                          </a:solidFill>
                        </a:rPr>
                        <a:t>OCR</a:t>
                      </a:r>
                    </a:p>
                    <a:p>
                      <a:pPr algn="ctr"/>
                      <a:r>
                        <a:rPr lang="en-US" sz="1400" b="1" dirty="0">
                          <a:solidFill>
                            <a:schemeClr val="bg1"/>
                          </a:solidFill>
                        </a:rPr>
                        <a:t>n=633</a:t>
                      </a:r>
                      <a:endParaRPr lang="en-US" sz="1400" dirty="0"/>
                    </a:p>
                  </a:txBody>
                  <a:tcPr>
                    <a:solidFill>
                      <a:srgbClr val="0066CC"/>
                    </a:solidFill>
                  </a:tcPr>
                </a:tc>
                <a:tc>
                  <a:txBody>
                    <a:bodyPr/>
                    <a:lstStyle/>
                    <a:p>
                      <a:pPr algn="ctr"/>
                      <a:r>
                        <a:rPr lang="en-US" sz="1400" b="0" dirty="0">
                          <a:solidFill>
                            <a:schemeClr val="tx1"/>
                          </a:solidFill>
                        </a:rPr>
                        <a:t>6.697 (0.542)</a:t>
                      </a:r>
                    </a:p>
                  </a:txBody>
                  <a:tcPr anchor="ctr">
                    <a:solidFill>
                      <a:srgbClr val="CBD3EC"/>
                    </a:solidFill>
                  </a:tcPr>
                </a:tc>
                <a:tc vMerge="1">
                  <a:txBody>
                    <a:bodyPr/>
                    <a:lstStyle/>
                    <a:p>
                      <a:endParaRPr lang="en-US" sz="1400" b="0" dirty="0">
                        <a:solidFill>
                          <a:schemeClr val="tx1"/>
                        </a:solidFill>
                      </a:endParaRPr>
                    </a:p>
                  </a:txBody>
                  <a:tcPr anchor="ctr">
                    <a:solidFill>
                      <a:srgbClr val="CBD3EC"/>
                    </a:solidFill>
                  </a:tcPr>
                </a:tc>
                <a:extLst>
                  <a:ext uri="{0D108BD9-81ED-4DB2-BD59-A6C34878D82A}">
                    <a16:rowId xmlns:a16="http://schemas.microsoft.com/office/drawing/2014/main" val="1753376213"/>
                  </a:ext>
                </a:extLst>
              </a:tr>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Patients at risk of progressive </a:t>
                      </a:r>
                      <a:r>
                        <a:rPr lang="en-US" sz="1400" dirty="0" err="1">
                          <a:solidFill>
                            <a:schemeClr val="tx1"/>
                          </a:solidFill>
                        </a:rPr>
                        <a:t>disease</a:t>
                      </a:r>
                      <a:r>
                        <a:rPr lang="en-US" sz="1400" baseline="30000" dirty="0" err="1">
                          <a:solidFill>
                            <a:schemeClr val="tx1"/>
                          </a:solidFill>
                        </a:rPr>
                        <a:t>b</a:t>
                      </a:r>
                      <a:r>
                        <a:rPr lang="en-US" sz="1400" dirty="0">
                          <a:solidFill>
                            <a:schemeClr val="tx1"/>
                          </a:solidFill>
                        </a:rPr>
                        <a:t> with moderate cognitive </a:t>
                      </a:r>
                      <a:r>
                        <a:rPr lang="en-US" sz="1400" dirty="0" err="1">
                          <a:solidFill>
                            <a:schemeClr val="tx1"/>
                          </a:solidFill>
                        </a:rPr>
                        <a:t>impairment</a:t>
                      </a:r>
                      <a:r>
                        <a:rPr lang="en-US" sz="1400" baseline="30000" dirty="0" err="1">
                          <a:solidFill>
                            <a:schemeClr val="tx1"/>
                          </a:solidFill>
                        </a:rPr>
                        <a:t>c</a:t>
                      </a:r>
                      <a:endParaRPr lang="en-US" sz="1400" dirty="0">
                        <a:solidFill>
                          <a:schemeClr val="tx1"/>
                        </a:solidFill>
                      </a:endParaRPr>
                    </a:p>
                  </a:txBody>
                  <a:tcPr anchor="ctr">
                    <a:solidFill>
                      <a:srgbClr val="E7EAF6"/>
                    </a:solidFill>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n=107</a:t>
                      </a:r>
                    </a:p>
                  </a:txBody>
                  <a:tcPr anchor="ctr">
                    <a:solidFill>
                      <a:srgbClr val="654666"/>
                    </a:solidFill>
                  </a:tcPr>
                </a:tc>
                <a:tc>
                  <a:txBody>
                    <a:bodyPr/>
                    <a:lstStyle/>
                    <a:p>
                      <a:pPr marL="0" algn="ctr" defTabSz="914400" rtl="0" eaLnBrk="1" latinLnBrk="0" hangingPunct="1"/>
                      <a:r>
                        <a:rPr lang="en-US" sz="1400" b="0" kern="1200" dirty="0">
                          <a:solidFill>
                            <a:schemeClr val="tx1"/>
                          </a:solidFill>
                          <a:latin typeface="+mn-lt"/>
                          <a:ea typeface="+mn-ea"/>
                          <a:cs typeface="+mn-cs"/>
                        </a:rPr>
                        <a:t>6.008 (1.357)</a:t>
                      </a:r>
                    </a:p>
                  </a:txBody>
                  <a:tcPr anchor="ctr">
                    <a:solidFill>
                      <a:srgbClr val="E7EAF6"/>
                    </a:solidFill>
                  </a:tcPr>
                </a:tc>
                <a:tc rowSpan="2">
                  <a:txBody>
                    <a:bodyPr/>
                    <a:lstStyle/>
                    <a:p>
                      <a:pPr marL="0" algn="ctr" defTabSz="914400" rtl="0" eaLnBrk="1" latinLnBrk="0" hangingPunct="1"/>
                      <a:r>
                        <a:rPr lang="en-US" sz="1400" b="0" kern="1200" dirty="0">
                          <a:solidFill>
                            <a:schemeClr val="tx1"/>
                          </a:solidFill>
                          <a:latin typeface="+mn-lt"/>
                          <a:ea typeface="+mn-ea"/>
                          <a:cs typeface="+mn-cs"/>
                        </a:rPr>
                        <a:t>0.0102</a:t>
                      </a:r>
                    </a:p>
                  </a:txBody>
                  <a:tcPr anchor="ctr">
                    <a:solidFill>
                      <a:srgbClr val="E7EAF6"/>
                    </a:solidFill>
                  </a:tcPr>
                </a:tc>
                <a:extLst>
                  <a:ext uri="{0D108BD9-81ED-4DB2-BD59-A6C34878D82A}">
                    <a16:rowId xmlns:a16="http://schemas.microsoft.com/office/drawing/2014/main" val="3814011504"/>
                  </a:ext>
                </a:extLst>
              </a:tr>
              <a:tr h="370840">
                <a:tc vMerge="1">
                  <a:txBody>
                    <a:bodyPr/>
                    <a:lstStyle/>
                    <a:p>
                      <a:endParaRPr lang="en-US" dirty="0"/>
                    </a:p>
                  </a:txBody>
                  <a:tcPr/>
                </a:tc>
                <a:tc>
                  <a:txBody>
                    <a:bodyPr/>
                    <a:lstStyle/>
                    <a:p>
                      <a:pPr algn="ctr"/>
                      <a:r>
                        <a:rPr lang="en-US" sz="1400" b="1" dirty="0">
                          <a:solidFill>
                            <a:schemeClr val="bg1"/>
                          </a:solidFill>
                        </a:rPr>
                        <a:t>OCR</a:t>
                      </a:r>
                    </a:p>
                    <a:p>
                      <a:pPr algn="ctr"/>
                      <a:r>
                        <a:rPr lang="en-US" sz="1400" b="1" dirty="0">
                          <a:solidFill>
                            <a:schemeClr val="bg1"/>
                          </a:solidFill>
                        </a:rPr>
                        <a:t>n=116</a:t>
                      </a:r>
                      <a:endParaRPr lang="en-US" sz="1400" dirty="0"/>
                    </a:p>
                  </a:txBody>
                  <a:tcPr>
                    <a:solidFill>
                      <a:srgbClr val="0066CC"/>
                    </a:solidFill>
                  </a:tcPr>
                </a:tc>
                <a:tc>
                  <a:txBody>
                    <a:bodyPr/>
                    <a:lstStyle/>
                    <a:p>
                      <a:pPr marL="0" algn="ctr" defTabSz="914400" rtl="0" eaLnBrk="1" latinLnBrk="0" hangingPunct="1"/>
                      <a:r>
                        <a:rPr lang="en-US" sz="1400" b="0" kern="1200" dirty="0">
                          <a:solidFill>
                            <a:schemeClr val="tx1"/>
                          </a:solidFill>
                          <a:latin typeface="+mn-lt"/>
                          <a:ea typeface="+mn-ea"/>
                          <a:cs typeface="+mn-cs"/>
                        </a:rPr>
                        <a:t>10.469 (1.365) </a:t>
                      </a:r>
                    </a:p>
                  </a:txBody>
                  <a:tcPr anchor="ctr">
                    <a:solidFill>
                      <a:srgbClr val="E7EAF6"/>
                    </a:solidFill>
                  </a:tcPr>
                </a:tc>
                <a:tc vMerge="1">
                  <a:txBody>
                    <a:bodyPr/>
                    <a:lstStyle/>
                    <a:p>
                      <a:endParaRPr lang="en-US" sz="1400" b="0" dirty="0">
                        <a:solidFill>
                          <a:schemeClr val="tx1"/>
                        </a:solidFill>
                      </a:endParaRPr>
                    </a:p>
                  </a:txBody>
                  <a:tcPr anchor="ctr">
                    <a:solidFill>
                      <a:srgbClr val="E7EAF6"/>
                    </a:solidFill>
                  </a:tcPr>
                </a:tc>
                <a:extLst>
                  <a:ext uri="{0D108BD9-81ED-4DB2-BD59-A6C34878D82A}">
                    <a16:rowId xmlns:a16="http://schemas.microsoft.com/office/drawing/2014/main" val="1332261217"/>
                  </a:ext>
                </a:extLst>
              </a:tr>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Patients not at risk </a:t>
                      </a:r>
                      <a:r>
                        <a:rPr lang="en-US" sz="1400" strike="noStrike" dirty="0">
                          <a:solidFill>
                            <a:schemeClr val="tx1"/>
                          </a:solidFill>
                        </a:rPr>
                        <a:t>of </a:t>
                      </a:r>
                      <a:r>
                        <a:rPr lang="en-US" sz="1400" dirty="0">
                          <a:solidFill>
                            <a:schemeClr val="tx1"/>
                          </a:solidFill>
                        </a:rPr>
                        <a:t>progressive disease and without cognitive impairment</a:t>
                      </a:r>
                    </a:p>
                  </a:txBody>
                  <a:tcPr anchor="ctr">
                    <a:solidFill>
                      <a:srgbClr val="CBD3EC"/>
                    </a:solidFill>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n=416</a:t>
                      </a:r>
                    </a:p>
                  </a:txBody>
                  <a:tcPr anchor="ctr">
                    <a:solidFill>
                      <a:srgbClr val="654666"/>
                    </a:solidFill>
                  </a:tcPr>
                </a:tc>
                <a:tc>
                  <a:txBody>
                    <a:bodyPr/>
                    <a:lstStyle/>
                    <a:p>
                      <a:pPr algn="ctr"/>
                      <a:r>
                        <a:rPr lang="en-US" sz="1400" b="0" dirty="0">
                          <a:solidFill>
                            <a:schemeClr val="tx1"/>
                          </a:solidFill>
                        </a:rPr>
                        <a:t>4.027 (0.641)</a:t>
                      </a:r>
                    </a:p>
                  </a:txBody>
                  <a:tcPr anchor="ctr">
                    <a:solidFill>
                      <a:srgbClr val="CBD3EC"/>
                    </a:solidFill>
                  </a:tcPr>
                </a:tc>
                <a:tc rowSpan="2">
                  <a:txBody>
                    <a:bodyPr/>
                    <a:lstStyle/>
                    <a:p>
                      <a:pPr algn="ctr"/>
                      <a:r>
                        <a:rPr lang="en-US" sz="1400" b="0" dirty="0">
                          <a:solidFill>
                            <a:schemeClr val="tx1"/>
                          </a:solidFill>
                        </a:rPr>
                        <a:t>0.1649</a:t>
                      </a:r>
                    </a:p>
                  </a:txBody>
                  <a:tcPr anchor="ctr">
                    <a:solidFill>
                      <a:srgbClr val="CBD3EC"/>
                    </a:solidFill>
                  </a:tcPr>
                </a:tc>
                <a:extLst>
                  <a:ext uri="{0D108BD9-81ED-4DB2-BD59-A6C34878D82A}">
                    <a16:rowId xmlns:a16="http://schemas.microsoft.com/office/drawing/2014/main" val="2624386036"/>
                  </a:ext>
                </a:extLst>
              </a:tr>
              <a:tr h="370840">
                <a:tc vMerge="1">
                  <a:txBody>
                    <a:bodyPr/>
                    <a:lstStyle/>
                    <a:p>
                      <a:endParaRPr lang="en-US" dirty="0"/>
                    </a:p>
                  </a:txBody>
                  <a:tcPr/>
                </a:tc>
                <a:tc>
                  <a:txBody>
                    <a:bodyPr/>
                    <a:lstStyle/>
                    <a:p>
                      <a:pPr algn="ctr"/>
                      <a:r>
                        <a:rPr lang="en-US" sz="1400" b="1" dirty="0">
                          <a:solidFill>
                            <a:schemeClr val="bg1"/>
                          </a:solidFill>
                        </a:rPr>
                        <a:t>OCR</a:t>
                      </a:r>
                    </a:p>
                    <a:p>
                      <a:pPr algn="ctr"/>
                      <a:r>
                        <a:rPr lang="en-US" sz="1400" b="1" dirty="0">
                          <a:solidFill>
                            <a:schemeClr val="bg1"/>
                          </a:solidFill>
                        </a:rPr>
                        <a:t>n=449</a:t>
                      </a:r>
                      <a:endParaRPr lang="en-US" sz="1400" dirty="0"/>
                    </a:p>
                  </a:txBody>
                  <a:tcPr>
                    <a:solidFill>
                      <a:srgbClr val="0066CC"/>
                    </a:solidFill>
                  </a:tcPr>
                </a:tc>
                <a:tc>
                  <a:txBody>
                    <a:bodyPr/>
                    <a:lstStyle/>
                    <a:p>
                      <a:pPr algn="ctr"/>
                      <a:r>
                        <a:rPr lang="en-US" sz="1400" b="0" dirty="0">
                          <a:solidFill>
                            <a:schemeClr val="tx1"/>
                          </a:solidFill>
                        </a:rPr>
                        <a:t>5.222 (0.609)</a:t>
                      </a:r>
                    </a:p>
                  </a:txBody>
                  <a:tcPr anchor="ctr">
                    <a:solidFill>
                      <a:srgbClr val="CBD3EC"/>
                    </a:solidFill>
                  </a:tcPr>
                </a:tc>
                <a:tc vMerge="1">
                  <a:txBody>
                    <a:bodyPr/>
                    <a:lstStyle/>
                    <a:p>
                      <a:endParaRPr lang="en-US" sz="1400" b="0" dirty="0">
                        <a:solidFill>
                          <a:schemeClr val="tx1"/>
                        </a:solidFill>
                      </a:endParaRPr>
                    </a:p>
                  </a:txBody>
                  <a:tcPr anchor="ctr">
                    <a:solidFill>
                      <a:srgbClr val="CBD3EC"/>
                    </a:solidFill>
                  </a:tcPr>
                </a:tc>
                <a:extLst>
                  <a:ext uri="{0D108BD9-81ED-4DB2-BD59-A6C34878D82A}">
                    <a16:rowId xmlns:a16="http://schemas.microsoft.com/office/drawing/2014/main" val="609662440"/>
                  </a:ext>
                </a:extLst>
              </a:tr>
            </a:tbl>
          </a:graphicData>
        </a:graphic>
      </p:graphicFrame>
      <p:sp>
        <p:nvSpPr>
          <p:cNvPr id="9" name="TextBox 8">
            <a:extLst>
              <a:ext uri="{FF2B5EF4-FFF2-40B4-BE49-F238E27FC236}">
                <a16:creationId xmlns:a16="http://schemas.microsoft.com/office/drawing/2014/main" id="{AB59776F-4C95-4DE8-840A-421804709118}"/>
              </a:ext>
            </a:extLst>
          </p:cNvPr>
          <p:cNvSpPr txBox="1"/>
          <p:nvPr/>
        </p:nvSpPr>
        <p:spPr>
          <a:xfrm>
            <a:off x="702044" y="6111316"/>
            <a:ext cx="10747006" cy="707886"/>
          </a:xfrm>
          <a:prstGeom prst="rect">
            <a:avLst/>
          </a:prstGeom>
          <a:noFill/>
        </p:spPr>
        <p:txBody>
          <a:bodyPr wrap="square" rtlCol="0" anchor="b">
            <a:spAutoFit/>
          </a:bodyPr>
          <a:lstStyle/>
          <a:p>
            <a:pPr lvl="0"/>
            <a:r>
              <a:rPr lang="en-US" sz="1000" baseline="30000" dirty="0" err="1">
                <a:solidFill>
                  <a:srgbClr val="1F1D21"/>
                </a:solidFill>
              </a:rPr>
              <a:t>a</a:t>
            </a:r>
            <a:r>
              <a:rPr lang="en-US" sz="1000" dirty="0" err="1">
                <a:latin typeface="Century Gothic" panose="020B0502020202020204" pitchFamily="34" charset="0"/>
              </a:rPr>
              <a:t>p</a:t>
            </a:r>
            <a:r>
              <a:rPr lang="en-US" sz="1000" dirty="0">
                <a:latin typeface="Century Gothic" panose="020B0502020202020204" pitchFamily="34" charset="0"/>
              </a:rPr>
              <a:t> values calculated using a Cochran-Mantel-</a:t>
            </a:r>
            <a:r>
              <a:rPr lang="en-US" sz="1000" dirty="0" err="1">
                <a:latin typeface="Century Gothic" panose="020B0502020202020204" pitchFamily="34" charset="0"/>
              </a:rPr>
              <a:t>Haenszel</a:t>
            </a:r>
            <a:r>
              <a:rPr lang="en-US" sz="1000" dirty="0">
                <a:latin typeface="Century Gothic" panose="020B0502020202020204" pitchFamily="34" charset="0"/>
              </a:rPr>
              <a:t> test adjusted for study and geographical region (US vs rest of world; </a:t>
            </a:r>
            <a:r>
              <a:rPr kumimoji="0" lang="en-US" sz="1000" b="0" i="0" u="none" strike="noStrike" kern="1200" cap="none" spc="0" normalizeH="0" baseline="30000" noProof="0" dirty="0">
                <a:ln>
                  <a:noFill/>
                </a:ln>
                <a:solidFill>
                  <a:srgbClr val="1F1D21"/>
                </a:solidFill>
                <a:effectLst/>
                <a:uLnTx/>
                <a:uFillTx/>
                <a:latin typeface="Century Gothic"/>
                <a:ea typeface="+mn-ea"/>
                <a:cs typeface="+mn-cs"/>
              </a:rPr>
              <a:t>b</a:t>
            </a:r>
            <a:r>
              <a:rPr lang="en-US" sz="1000" dirty="0">
                <a:solidFill>
                  <a:srgbClr val="1F1D21"/>
                </a:solidFill>
              </a:rPr>
              <a:t>The population at increased risk of progressive disease includes </a:t>
            </a:r>
            <a:r>
              <a:rPr lang="en-US" sz="1000" dirty="0" err="1">
                <a:solidFill>
                  <a:srgbClr val="1F1D21"/>
                </a:solidFill>
              </a:rPr>
              <a:t>mITT</a:t>
            </a:r>
            <a:r>
              <a:rPr lang="en-US" sz="1000" dirty="0">
                <a:solidFill>
                  <a:srgbClr val="1F1D21"/>
                </a:solidFill>
              </a:rPr>
              <a:t> patients with a baseline EDSS ≥4 and FSS ≥2; </a:t>
            </a:r>
            <a:r>
              <a:rPr lang="en-US" sz="1000" baseline="30000" dirty="0" err="1">
                <a:solidFill>
                  <a:srgbClr val="1F1D21"/>
                </a:solidFill>
              </a:rPr>
              <a:t>c</a:t>
            </a:r>
            <a:r>
              <a:rPr lang="en-US" sz="1000" dirty="0" err="1">
                <a:solidFill>
                  <a:srgbClr val="1F1D21"/>
                </a:solidFill>
              </a:rPr>
              <a:t>The</a:t>
            </a:r>
            <a:r>
              <a:rPr lang="en-US" sz="1000" dirty="0">
                <a:solidFill>
                  <a:srgbClr val="1F1D21"/>
                </a:solidFill>
              </a:rPr>
              <a:t> cognitively impaired population includes patients at increased risk of progressive disease with a baseline SDMT ≥2 SD below the mean of healthy population norms. </a:t>
            </a:r>
            <a:r>
              <a:rPr lang="en-US" sz="1000" dirty="0">
                <a:latin typeface="Century Gothic" panose="020B0502020202020204" pitchFamily="34" charset="0"/>
              </a:rPr>
              <a:t>EDSS, Expanded Disability Status Scale; FSS, </a:t>
            </a:r>
            <a:r>
              <a:rPr lang="en-US" sz="1000" dirty="0" err="1">
                <a:latin typeface="Century Gothic" panose="020B0502020202020204" pitchFamily="34" charset="0"/>
              </a:rPr>
              <a:t>Kurtzke</a:t>
            </a:r>
            <a:r>
              <a:rPr lang="en-US" sz="1000" dirty="0">
                <a:latin typeface="Century Gothic" panose="020B0502020202020204" pitchFamily="34" charset="0"/>
              </a:rPr>
              <a:t> Functional Systems Score; IFN, interferon; </a:t>
            </a:r>
            <a:r>
              <a:rPr lang="en-US" sz="1000" dirty="0" err="1"/>
              <a:t>mITT</a:t>
            </a:r>
            <a:r>
              <a:rPr lang="en-US" sz="1000" dirty="0"/>
              <a:t>, modified intention-to-treat; </a:t>
            </a:r>
            <a:r>
              <a:rPr lang="en-US" sz="1000" dirty="0">
                <a:latin typeface="Century Gothic" panose="020B0502020202020204" pitchFamily="34" charset="0"/>
              </a:rPr>
              <a:t>OCR, ocrelizumab; SDMT, Symbol Digital Modalities Test.</a:t>
            </a:r>
            <a:endParaRPr kumimoji="0" lang="en-US" sz="1000" b="0" i="0" u="none" strike="noStrike" kern="1200" cap="none" spc="0" normalizeH="0" baseline="0" noProof="0" dirty="0">
              <a:ln>
                <a:noFill/>
              </a:ln>
              <a:solidFill>
                <a:srgbClr val="1F1D21"/>
              </a:solidFill>
              <a:effectLst/>
              <a:uLnTx/>
              <a:uFillTx/>
              <a:latin typeface="Century Gothic"/>
              <a:ea typeface="+mn-ea"/>
              <a:cs typeface="+mn-cs"/>
            </a:endParaRPr>
          </a:p>
        </p:txBody>
      </p:sp>
    </p:spTree>
    <p:extLst>
      <p:ext uri="{BB962C8B-B14F-4D97-AF65-F5344CB8AC3E}">
        <p14:creationId xmlns:p14="http://schemas.microsoft.com/office/powerpoint/2010/main" val="22019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09BFB-5831-42C9-991E-0311E91B6A98}"/>
              </a:ext>
            </a:extLst>
          </p:cNvPr>
          <p:cNvSpPr>
            <a:spLocks noGrp="1"/>
          </p:cNvSpPr>
          <p:nvPr>
            <p:ph type="title"/>
          </p:nvPr>
        </p:nvSpPr>
        <p:spPr/>
        <p:txBody>
          <a:bodyPr>
            <a:normAutofit/>
          </a:bodyPr>
          <a:lstStyle/>
          <a:p>
            <a:r>
              <a:rPr lang="en-US" sz="2200" dirty="0"/>
              <a:t>Thresholds of SDMT improvement: </a:t>
            </a:r>
            <a:r>
              <a:rPr lang="en-US" sz="2200" dirty="0">
                <a:solidFill>
                  <a:srgbClr val="0066CC"/>
                </a:solidFill>
              </a:rPr>
              <a:t>clinically meaningful change</a:t>
            </a:r>
            <a:endParaRPr lang="en-US" sz="2200" strike="sngStrike" dirty="0">
              <a:solidFill>
                <a:srgbClr val="0066CC"/>
              </a:solidFill>
            </a:endParaRPr>
          </a:p>
        </p:txBody>
      </p:sp>
      <p:sp>
        <p:nvSpPr>
          <p:cNvPr id="6" name="TextBox 5">
            <a:extLst>
              <a:ext uri="{FF2B5EF4-FFF2-40B4-BE49-F238E27FC236}">
                <a16:creationId xmlns:a16="http://schemas.microsoft.com/office/drawing/2014/main" id="{8019C0CB-F592-4241-A41D-9B7F3F5F998A}"/>
              </a:ext>
            </a:extLst>
          </p:cNvPr>
          <p:cNvSpPr txBox="1"/>
          <p:nvPr/>
        </p:nvSpPr>
        <p:spPr>
          <a:xfrm>
            <a:off x="692724" y="6136702"/>
            <a:ext cx="9849958" cy="553998"/>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a:t>
            </a:r>
            <a:r>
              <a:rPr lang="en-US" sz="1000" dirty="0">
                <a:latin typeface="Century Gothic" panose="020B0502020202020204" pitchFamily="34" charset="0"/>
              </a:rPr>
              <a:t>patients with baseline EDSS ≥4 and pyramidal FSS ≥2; </a:t>
            </a:r>
            <a:r>
              <a:rPr lang="en-US" sz="1000" baseline="30000" dirty="0">
                <a:latin typeface="Century Gothic" panose="020B0502020202020204" pitchFamily="34" charset="0"/>
              </a:rPr>
              <a:t>b</a:t>
            </a:r>
            <a:r>
              <a:rPr lang="en-US" sz="1000" dirty="0">
                <a:latin typeface="Century Gothic" panose="020B0502020202020204" pitchFamily="34" charset="0"/>
              </a:rPr>
              <a:t>p values calculated using a Cochran-Mantel-</a:t>
            </a:r>
            <a:r>
              <a:rPr lang="en-US" sz="1000" dirty="0" err="1">
                <a:latin typeface="Century Gothic" panose="020B0502020202020204" pitchFamily="34" charset="0"/>
              </a:rPr>
              <a:t>Haenszel</a:t>
            </a:r>
            <a:r>
              <a:rPr lang="en-US" sz="1000" dirty="0">
                <a:latin typeface="Century Gothic" panose="020B0502020202020204" pitchFamily="34" charset="0"/>
              </a:rPr>
              <a:t> test adjusted for study and geographical region (US vs rest of world). EDSS, Expanded Disability Status Scale; FSS, </a:t>
            </a:r>
            <a:r>
              <a:rPr lang="en-US" sz="1000" dirty="0" err="1">
                <a:latin typeface="Century Gothic" panose="020B0502020202020204" pitchFamily="34" charset="0"/>
              </a:rPr>
              <a:t>Kurtzke</a:t>
            </a:r>
            <a:r>
              <a:rPr lang="en-US" sz="1000" dirty="0">
                <a:latin typeface="Century Gothic" panose="020B0502020202020204" pitchFamily="34" charset="0"/>
              </a:rPr>
              <a:t> Functional Systems Score; IFN, interferon; </a:t>
            </a:r>
            <a:r>
              <a:rPr lang="en-US" sz="1000" dirty="0" err="1"/>
              <a:t>mITT</a:t>
            </a:r>
            <a:r>
              <a:rPr lang="en-US" sz="1000" dirty="0"/>
              <a:t>, modified intention-to-treat; </a:t>
            </a:r>
            <a:r>
              <a:rPr lang="en-US" sz="1000" dirty="0">
                <a:latin typeface="Century Gothic" panose="020B0502020202020204" pitchFamily="34" charset="0"/>
              </a:rPr>
              <a:t>OCR, ocrelizumab; SDMT, Symbol Digital Modalities Test.</a:t>
            </a:r>
            <a:endParaRPr lang="en-US" sz="1000" dirty="0"/>
          </a:p>
        </p:txBody>
      </p:sp>
      <p:graphicFrame>
        <p:nvGraphicFramePr>
          <p:cNvPr id="7" name="Table 6">
            <a:extLst>
              <a:ext uri="{FF2B5EF4-FFF2-40B4-BE49-F238E27FC236}">
                <a16:creationId xmlns:a16="http://schemas.microsoft.com/office/drawing/2014/main" id="{B1EBFFBE-E70C-4875-BFBC-DF9A38FDBFBF}"/>
              </a:ext>
            </a:extLst>
          </p:cNvPr>
          <p:cNvGraphicFramePr>
            <a:graphicFrameLocks noGrp="1"/>
          </p:cNvGraphicFramePr>
          <p:nvPr>
            <p:extLst>
              <p:ext uri="{D42A27DB-BD31-4B8C-83A1-F6EECF244321}">
                <p14:modId xmlns:p14="http://schemas.microsoft.com/office/powerpoint/2010/main" val="2555805718"/>
              </p:ext>
            </p:extLst>
          </p:nvPr>
        </p:nvGraphicFramePr>
        <p:xfrm>
          <a:off x="682936" y="2088600"/>
          <a:ext cx="10826128" cy="310399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1832321174"/>
                    </a:ext>
                  </a:extLst>
                </a:gridCol>
                <a:gridCol w="731520">
                  <a:extLst>
                    <a:ext uri="{9D8B030D-6E8A-4147-A177-3AD203B41FA5}">
                      <a16:colId xmlns:a16="http://schemas.microsoft.com/office/drawing/2014/main" val="3068786137"/>
                    </a:ext>
                  </a:extLst>
                </a:gridCol>
                <a:gridCol w="1554480">
                  <a:extLst>
                    <a:ext uri="{9D8B030D-6E8A-4147-A177-3AD203B41FA5}">
                      <a16:colId xmlns:a16="http://schemas.microsoft.com/office/drawing/2014/main" val="550837614"/>
                    </a:ext>
                  </a:extLst>
                </a:gridCol>
                <a:gridCol w="1554480">
                  <a:extLst>
                    <a:ext uri="{9D8B030D-6E8A-4147-A177-3AD203B41FA5}">
                      <a16:colId xmlns:a16="http://schemas.microsoft.com/office/drawing/2014/main" val="162079884"/>
                    </a:ext>
                  </a:extLst>
                </a:gridCol>
                <a:gridCol w="1252544">
                  <a:extLst>
                    <a:ext uri="{9D8B030D-6E8A-4147-A177-3AD203B41FA5}">
                      <a16:colId xmlns:a16="http://schemas.microsoft.com/office/drawing/2014/main" val="1476013866"/>
                    </a:ext>
                  </a:extLst>
                </a:gridCol>
                <a:gridCol w="1554480">
                  <a:extLst>
                    <a:ext uri="{9D8B030D-6E8A-4147-A177-3AD203B41FA5}">
                      <a16:colId xmlns:a16="http://schemas.microsoft.com/office/drawing/2014/main" val="366065596"/>
                    </a:ext>
                  </a:extLst>
                </a:gridCol>
                <a:gridCol w="1554480">
                  <a:extLst>
                    <a:ext uri="{9D8B030D-6E8A-4147-A177-3AD203B41FA5}">
                      <a16:colId xmlns:a16="http://schemas.microsoft.com/office/drawing/2014/main" val="3100384328"/>
                    </a:ext>
                  </a:extLst>
                </a:gridCol>
                <a:gridCol w="1252544">
                  <a:extLst>
                    <a:ext uri="{9D8B030D-6E8A-4147-A177-3AD203B41FA5}">
                      <a16:colId xmlns:a16="http://schemas.microsoft.com/office/drawing/2014/main" val="394002703"/>
                    </a:ext>
                  </a:extLst>
                </a:gridCol>
              </a:tblGrid>
              <a:tr h="51319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Threshold of improvement</a:t>
                      </a:r>
                    </a:p>
                  </a:txBody>
                  <a:tcPr anchor="b">
                    <a:solidFill>
                      <a:srgbClr val="0066CC"/>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Week</a:t>
                      </a:r>
                    </a:p>
                  </a:txBody>
                  <a:tcPr anchor="b">
                    <a:solidFill>
                      <a:srgbClr val="0066CC"/>
                    </a:solidFill>
                  </a:tcPr>
                </a:tc>
                <a:tc gridSpan="3">
                  <a:txBody>
                    <a:bodyPr/>
                    <a:lstStyle/>
                    <a:p>
                      <a:pPr algn="ctr"/>
                      <a:r>
                        <a:rPr lang="en-US" sz="1400" dirty="0"/>
                        <a:t>Patients </a:t>
                      </a:r>
                      <a:r>
                        <a:rPr lang="en-US" sz="1400" dirty="0">
                          <a:solidFill>
                            <a:schemeClr val="bg1"/>
                          </a:solidFill>
                        </a:rPr>
                        <a:t>at risk of progressive disease, </a:t>
                      </a:r>
                      <a:r>
                        <a:rPr lang="en-US" sz="1400" dirty="0"/>
                        <a:t>n (%)</a:t>
                      </a:r>
                      <a:r>
                        <a:rPr lang="en-US" sz="1400" baseline="30000" dirty="0">
                          <a:solidFill>
                            <a:schemeClr val="bg1"/>
                          </a:solidFill>
                        </a:rPr>
                        <a:t>a</a:t>
                      </a:r>
                      <a:endParaRPr lang="en-US" sz="1400" dirty="0"/>
                    </a:p>
                  </a:txBody>
                  <a:tcPr anchor="ctr">
                    <a:solidFill>
                      <a:srgbClr val="0066CC"/>
                    </a:solidFill>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400" dirty="0"/>
                        <a:t>Patients not at risk of progressive disease, n (%)</a:t>
                      </a:r>
                    </a:p>
                  </a:txBody>
                  <a:tcPr anchor="ctr">
                    <a:solidFill>
                      <a:srgbClr val="0066CC"/>
                    </a:solidFill>
                  </a:tcPr>
                </a:tc>
                <a:tc hMerge="1">
                  <a:txBody>
                    <a:bodyPr/>
                    <a:lstStyle/>
                    <a:p>
                      <a:endParaRPr lang="en-US" sz="1400" dirty="0"/>
                    </a:p>
                  </a:txBody>
                  <a:tcPr/>
                </a:tc>
                <a:tc hMerge="1">
                  <a:txBody>
                    <a:bodyPr/>
                    <a:lstStyle/>
                    <a:p>
                      <a:endParaRPr lang="en-US" sz="1400" dirty="0"/>
                    </a:p>
                  </a:txBody>
                  <a:tcPr/>
                </a:tc>
                <a:extLst>
                  <a:ext uri="{0D108BD9-81ED-4DB2-BD59-A6C34878D82A}">
                    <a16:rowId xmlns:a16="http://schemas.microsoft.com/office/drawing/2014/main" val="1182894699"/>
                  </a:ext>
                </a:extLst>
              </a:tr>
              <a:tr h="513190">
                <a:tc vMerge="1">
                  <a:txBody>
                    <a:bodyPr/>
                    <a:lstStyle/>
                    <a:p>
                      <a:endParaRPr lang="en-US" b="1" dirty="0">
                        <a:solidFill>
                          <a:schemeClr val="bg1"/>
                        </a:solidFill>
                      </a:endParaRPr>
                    </a:p>
                  </a:txBody>
                  <a:tcPr/>
                </a:tc>
                <a:tc vMerge="1">
                  <a:txBody>
                    <a:bodyPr/>
                    <a:lstStyle/>
                    <a:p>
                      <a:endParaRPr lang="en-US" sz="1400" b="1" dirty="0">
                        <a:solidFill>
                          <a:schemeClr val="bg1"/>
                        </a:solidFill>
                      </a:endParaRPr>
                    </a:p>
                  </a:txBody>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n=180</a:t>
                      </a:r>
                    </a:p>
                  </a:txBody>
                  <a:tcPr anchor="ctr">
                    <a:solidFill>
                      <a:srgbClr val="654666"/>
                    </a:solidFill>
                  </a:tcPr>
                </a:tc>
                <a:tc>
                  <a:txBody>
                    <a:bodyPr/>
                    <a:lstStyle/>
                    <a:p>
                      <a:pPr algn="ctr"/>
                      <a:r>
                        <a:rPr lang="en-US" sz="1400" b="1" dirty="0">
                          <a:solidFill>
                            <a:schemeClr val="bg1"/>
                          </a:solidFill>
                        </a:rPr>
                        <a:t>OCR</a:t>
                      </a:r>
                    </a:p>
                    <a:p>
                      <a:pPr algn="ctr"/>
                      <a:r>
                        <a:rPr lang="en-US" sz="1400" b="1" dirty="0">
                          <a:solidFill>
                            <a:schemeClr val="bg1"/>
                          </a:solidFill>
                        </a:rPr>
                        <a:t>n=186</a:t>
                      </a: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p </a:t>
                      </a:r>
                      <a:r>
                        <a:rPr lang="en-US" sz="1400" b="1" dirty="0" err="1">
                          <a:solidFill>
                            <a:schemeClr val="bg1"/>
                          </a:solidFill>
                        </a:rPr>
                        <a:t>value</a:t>
                      </a:r>
                      <a:r>
                        <a:rPr lang="en-US" sz="1400" b="1" baseline="30000" dirty="0" err="1">
                          <a:solidFill>
                            <a:schemeClr val="bg1"/>
                          </a:solidFill>
                        </a:rPr>
                        <a:t>b</a:t>
                      </a:r>
                      <a:endParaRPr lang="en-US" sz="1400" b="1" dirty="0">
                        <a:solidFill>
                          <a:schemeClr val="bg1"/>
                        </a:solidFill>
                      </a:endParaRP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n=632</a:t>
                      </a:r>
                    </a:p>
                  </a:txBody>
                  <a:tcPr anchor="ctr">
                    <a:solidFill>
                      <a:srgbClr val="654666"/>
                    </a:solidFill>
                  </a:tcPr>
                </a:tc>
                <a:tc>
                  <a:txBody>
                    <a:bodyPr/>
                    <a:lstStyle/>
                    <a:p>
                      <a:pPr algn="ctr"/>
                      <a:r>
                        <a:rPr lang="en-US" sz="1400" b="1" dirty="0">
                          <a:solidFill>
                            <a:schemeClr val="bg1"/>
                          </a:solidFill>
                        </a:rPr>
                        <a:t>OCR</a:t>
                      </a:r>
                    </a:p>
                    <a:p>
                      <a:pPr algn="ctr"/>
                      <a:r>
                        <a:rPr lang="en-US" sz="1400" b="1" dirty="0">
                          <a:solidFill>
                            <a:schemeClr val="bg1"/>
                          </a:solidFill>
                        </a:rPr>
                        <a:t>n=633</a:t>
                      </a: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p </a:t>
                      </a:r>
                      <a:r>
                        <a:rPr lang="en-US" sz="1400" b="1" dirty="0" err="1">
                          <a:solidFill>
                            <a:schemeClr val="bg1"/>
                          </a:solidFill>
                        </a:rPr>
                        <a:t>value</a:t>
                      </a:r>
                      <a:r>
                        <a:rPr lang="en-US" sz="1400" b="1" baseline="30000" dirty="0" err="1">
                          <a:solidFill>
                            <a:schemeClr val="bg1"/>
                          </a:solidFill>
                        </a:rPr>
                        <a:t>b</a:t>
                      </a:r>
                      <a:endParaRPr lang="en-US" sz="1400" b="1" dirty="0">
                        <a:solidFill>
                          <a:schemeClr val="bg1"/>
                        </a:solidFill>
                      </a:endParaRPr>
                    </a:p>
                  </a:txBody>
                  <a:tcPr anchor="ctr">
                    <a:solidFill>
                      <a:srgbClr val="0066CC"/>
                    </a:solidFill>
                  </a:tcPr>
                </a:tc>
                <a:extLst>
                  <a:ext uri="{0D108BD9-81ED-4DB2-BD59-A6C34878D82A}">
                    <a16:rowId xmlns:a16="http://schemas.microsoft.com/office/drawing/2014/main" val="726912261"/>
                  </a:ext>
                </a:extLst>
              </a:tr>
              <a:tr h="513190">
                <a:tc rowSpan="2">
                  <a:txBody>
                    <a:bodyPr/>
                    <a:lstStyle/>
                    <a:p>
                      <a:r>
                        <a:rPr lang="en-US" sz="1400" b="1" dirty="0"/>
                        <a:t>≥10%</a:t>
                      </a:r>
                    </a:p>
                  </a:txBody>
                  <a:tcPr anchor="ctr">
                    <a:solidFill>
                      <a:srgbClr val="E7EAF6"/>
                    </a:solidFill>
                  </a:tcPr>
                </a:tc>
                <a:tc>
                  <a:txBody>
                    <a:bodyPr/>
                    <a:lstStyle/>
                    <a:p>
                      <a:pPr algn="ctr"/>
                      <a:r>
                        <a:rPr lang="en-US" sz="1400" dirty="0"/>
                        <a:t>48</a:t>
                      </a:r>
                    </a:p>
                  </a:txBody>
                  <a:tcPr anchor="ctr">
                    <a:solidFill>
                      <a:srgbClr val="E7EAF6"/>
                    </a:solidFill>
                  </a:tcPr>
                </a:tc>
                <a:tc>
                  <a:txBody>
                    <a:bodyPr/>
                    <a:lstStyle/>
                    <a:p>
                      <a:pPr algn="ctr"/>
                      <a:r>
                        <a:rPr lang="en-US" sz="1400" dirty="0"/>
                        <a:t>n=142</a:t>
                      </a:r>
                    </a:p>
                    <a:p>
                      <a:pPr algn="ctr"/>
                      <a:r>
                        <a:rPr lang="en-US" sz="1400" dirty="0"/>
                        <a:t>59 (41.5)</a:t>
                      </a:r>
                    </a:p>
                  </a:txBody>
                  <a:tcPr anchor="ctr">
                    <a:solidFill>
                      <a:srgbClr val="E7EAF6"/>
                    </a:solidFill>
                  </a:tcPr>
                </a:tc>
                <a:tc>
                  <a:txBody>
                    <a:bodyPr/>
                    <a:lstStyle/>
                    <a:p>
                      <a:pPr algn="ctr"/>
                      <a:r>
                        <a:rPr lang="en-US" sz="1400" dirty="0"/>
                        <a:t>n=162</a:t>
                      </a:r>
                    </a:p>
                    <a:p>
                      <a:pPr algn="ctr"/>
                      <a:r>
                        <a:rPr lang="en-US" sz="1400" dirty="0"/>
                        <a:t>83 (51.2)</a:t>
                      </a:r>
                    </a:p>
                  </a:txBody>
                  <a:tcPr anchor="ctr">
                    <a:solidFill>
                      <a:srgbClr val="E7EAF6"/>
                    </a:solidFill>
                  </a:tcPr>
                </a:tc>
                <a:tc>
                  <a:txBody>
                    <a:bodyPr/>
                    <a:lstStyle/>
                    <a:p>
                      <a:pPr algn="ctr"/>
                      <a:r>
                        <a:rPr lang="en-US" sz="1400" dirty="0"/>
                        <a:t>0.097</a:t>
                      </a:r>
                    </a:p>
                  </a:txBody>
                  <a:tcPr anchor="ctr">
                    <a:solidFill>
                      <a:srgbClr val="E7EAF6"/>
                    </a:solidFill>
                  </a:tcPr>
                </a:tc>
                <a:tc>
                  <a:txBody>
                    <a:bodyPr/>
                    <a:lstStyle/>
                    <a:p>
                      <a:pPr algn="ctr"/>
                      <a:r>
                        <a:rPr lang="en-US" sz="1400" dirty="0"/>
                        <a:t>n=518</a:t>
                      </a:r>
                    </a:p>
                    <a:p>
                      <a:pPr algn="ctr"/>
                      <a:r>
                        <a:rPr lang="en-US" sz="1400" dirty="0"/>
                        <a:t>223 (43.1)</a:t>
                      </a:r>
                    </a:p>
                  </a:txBody>
                  <a:tcPr anchor="ctr">
                    <a:solidFill>
                      <a:srgbClr val="E7EAF6"/>
                    </a:solidFill>
                  </a:tcPr>
                </a:tc>
                <a:tc>
                  <a:txBody>
                    <a:bodyPr/>
                    <a:lstStyle/>
                    <a:p>
                      <a:pPr algn="ctr"/>
                      <a:r>
                        <a:rPr lang="en-US" sz="1400" dirty="0"/>
                        <a:t>n=551</a:t>
                      </a:r>
                    </a:p>
                    <a:p>
                      <a:pPr algn="ctr"/>
                      <a:r>
                        <a:rPr lang="en-US" sz="1400" dirty="0"/>
                        <a:t>286 (51.9)</a:t>
                      </a:r>
                    </a:p>
                  </a:txBody>
                  <a:tcPr anchor="ctr">
                    <a:solidFill>
                      <a:srgbClr val="E7EAF6"/>
                    </a:solidFill>
                  </a:tcPr>
                </a:tc>
                <a:tc>
                  <a:txBody>
                    <a:bodyPr/>
                    <a:lstStyle/>
                    <a:p>
                      <a:pPr algn="ctr"/>
                      <a:r>
                        <a:rPr lang="en-US" sz="1400" dirty="0"/>
                        <a:t>0.0031</a:t>
                      </a:r>
                    </a:p>
                  </a:txBody>
                  <a:tcPr anchor="ctr">
                    <a:solidFill>
                      <a:srgbClr val="E7EAF6"/>
                    </a:solidFill>
                  </a:tcPr>
                </a:tc>
                <a:extLst>
                  <a:ext uri="{0D108BD9-81ED-4DB2-BD59-A6C34878D82A}">
                    <a16:rowId xmlns:a16="http://schemas.microsoft.com/office/drawing/2014/main" val="1651533059"/>
                  </a:ext>
                </a:extLst>
              </a:tr>
              <a:tr h="513190">
                <a:tc vMerge="1">
                  <a:txBody>
                    <a:bodyPr/>
                    <a:lstStyle/>
                    <a:p>
                      <a:endParaRPr lang="en-US" sz="1200" dirty="0"/>
                    </a:p>
                  </a:txBody>
                  <a:tcPr>
                    <a:solidFill>
                      <a:srgbClr val="E7EAF6"/>
                    </a:solidFill>
                  </a:tcPr>
                </a:tc>
                <a:tc>
                  <a:txBody>
                    <a:bodyPr/>
                    <a:lstStyle/>
                    <a:p>
                      <a:pPr algn="ctr"/>
                      <a:r>
                        <a:rPr lang="en-US" sz="1400" dirty="0"/>
                        <a:t>96</a:t>
                      </a:r>
                    </a:p>
                  </a:txBody>
                  <a:tcPr anchor="ctr">
                    <a:solidFill>
                      <a:srgbClr val="E7EAF6"/>
                    </a:solidFill>
                  </a:tcPr>
                </a:tc>
                <a:tc>
                  <a:txBody>
                    <a:bodyPr/>
                    <a:lstStyle/>
                    <a:p>
                      <a:pPr algn="ctr"/>
                      <a:r>
                        <a:rPr lang="en-US" sz="1400" dirty="0"/>
                        <a:t>n=129</a:t>
                      </a:r>
                    </a:p>
                    <a:p>
                      <a:pPr algn="ctr"/>
                      <a:r>
                        <a:rPr lang="en-US" sz="1400" dirty="0"/>
                        <a:t>56 (43.4)</a:t>
                      </a:r>
                    </a:p>
                  </a:txBody>
                  <a:tcPr anchor="ctr">
                    <a:solidFill>
                      <a:srgbClr val="E7EAF6"/>
                    </a:solidFill>
                  </a:tcPr>
                </a:tc>
                <a:tc>
                  <a:txBody>
                    <a:bodyPr/>
                    <a:lstStyle/>
                    <a:p>
                      <a:pPr algn="ctr"/>
                      <a:r>
                        <a:rPr lang="en-US" sz="1400" dirty="0"/>
                        <a:t>n=148 </a:t>
                      </a:r>
                    </a:p>
                    <a:p>
                      <a:pPr algn="ctr"/>
                      <a:r>
                        <a:rPr lang="en-US" sz="1400" dirty="0"/>
                        <a:t>89 (60.1)</a:t>
                      </a:r>
                    </a:p>
                  </a:txBody>
                  <a:tcPr anchor="ctr">
                    <a:solidFill>
                      <a:srgbClr val="E7EAF6"/>
                    </a:solidFill>
                  </a:tcPr>
                </a:tc>
                <a:tc>
                  <a:txBody>
                    <a:bodyPr/>
                    <a:lstStyle/>
                    <a:p>
                      <a:pPr algn="ctr"/>
                      <a:r>
                        <a:rPr lang="en-US" sz="1400" dirty="0"/>
                        <a:t>0.006</a:t>
                      </a:r>
                    </a:p>
                  </a:txBody>
                  <a:tcPr anchor="ctr">
                    <a:solidFill>
                      <a:srgbClr val="E7EAF6"/>
                    </a:solidFill>
                  </a:tcPr>
                </a:tc>
                <a:tc>
                  <a:txBody>
                    <a:bodyPr/>
                    <a:lstStyle/>
                    <a:p>
                      <a:pPr algn="ctr"/>
                      <a:r>
                        <a:rPr lang="en-US" sz="1400" dirty="0"/>
                        <a:t>n=482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268 (55.6)</a:t>
                      </a:r>
                    </a:p>
                  </a:txBody>
                  <a:tcPr anchor="ctr">
                    <a:solidFill>
                      <a:srgbClr val="E7EAF6"/>
                    </a:solidFill>
                  </a:tcPr>
                </a:tc>
                <a:tc>
                  <a:txBody>
                    <a:bodyPr/>
                    <a:lstStyle/>
                    <a:p>
                      <a:pPr algn="ctr"/>
                      <a:r>
                        <a:rPr lang="en-US" sz="1400" dirty="0"/>
                        <a:t>n=512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320 (62.5)</a:t>
                      </a:r>
                    </a:p>
                  </a:txBody>
                  <a:tcPr anchor="ctr">
                    <a:solidFill>
                      <a:srgbClr val="E7EAF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0.0263</a:t>
                      </a:r>
                    </a:p>
                    <a:p>
                      <a:pPr algn="ctr"/>
                      <a:endParaRPr lang="en-US" sz="1400" dirty="0"/>
                    </a:p>
                  </a:txBody>
                  <a:tcPr anchor="ctr">
                    <a:solidFill>
                      <a:srgbClr val="E7EAF6"/>
                    </a:solidFill>
                  </a:tcPr>
                </a:tc>
                <a:extLst>
                  <a:ext uri="{0D108BD9-81ED-4DB2-BD59-A6C34878D82A}">
                    <a16:rowId xmlns:a16="http://schemas.microsoft.com/office/drawing/2014/main" val="3267151344"/>
                  </a:ext>
                </a:extLst>
              </a:tr>
              <a:tr h="513190">
                <a:tc rowSpan="2">
                  <a:txBody>
                    <a:bodyPr/>
                    <a:lstStyle/>
                    <a:p>
                      <a:r>
                        <a:rPr lang="en-US" sz="1400" b="1" dirty="0"/>
                        <a:t>≥4 points</a:t>
                      </a:r>
                      <a:endParaRPr lang="en-US" sz="1400" dirty="0"/>
                    </a:p>
                  </a:txBody>
                  <a:tcPr anchor="ctr">
                    <a:solidFill>
                      <a:srgbClr val="CBD3EC"/>
                    </a:solidFill>
                  </a:tcPr>
                </a:tc>
                <a:tc>
                  <a:txBody>
                    <a:bodyPr/>
                    <a:lstStyle/>
                    <a:p>
                      <a:pPr algn="ctr"/>
                      <a:r>
                        <a:rPr lang="en-US" sz="1400" dirty="0"/>
                        <a:t>48</a:t>
                      </a:r>
                    </a:p>
                  </a:txBody>
                  <a:tcPr anchor="ctr">
                    <a:solidFill>
                      <a:srgbClr val="CBD3EC"/>
                    </a:solidFill>
                  </a:tcPr>
                </a:tc>
                <a:tc>
                  <a:txBody>
                    <a:bodyPr/>
                    <a:lstStyle/>
                    <a:p>
                      <a:pPr algn="ctr"/>
                      <a:r>
                        <a:rPr lang="en-US" sz="1400" dirty="0"/>
                        <a:t>n=142</a:t>
                      </a:r>
                    </a:p>
                    <a:p>
                      <a:pPr algn="ctr"/>
                      <a:r>
                        <a:rPr lang="en-US" sz="1400" dirty="0"/>
                        <a:t>56 (39.4)</a:t>
                      </a:r>
                    </a:p>
                  </a:txBody>
                  <a:tcPr anchor="ctr">
                    <a:solidFill>
                      <a:srgbClr val="CBD3EC"/>
                    </a:solidFill>
                  </a:tcPr>
                </a:tc>
                <a:tc>
                  <a:txBody>
                    <a:bodyPr/>
                    <a:lstStyle/>
                    <a:p>
                      <a:pPr algn="ctr"/>
                      <a:r>
                        <a:rPr lang="en-US" sz="1400" dirty="0"/>
                        <a:t>n=162</a:t>
                      </a:r>
                    </a:p>
                    <a:p>
                      <a:pPr algn="ctr"/>
                      <a:r>
                        <a:rPr lang="en-US" sz="1400" dirty="0"/>
                        <a:t>83 (51.2)</a:t>
                      </a:r>
                    </a:p>
                  </a:txBody>
                  <a:tcPr anchor="ctr">
                    <a:solidFill>
                      <a:srgbClr val="CBD3EC"/>
                    </a:solidFill>
                  </a:tcPr>
                </a:tc>
                <a:tc>
                  <a:txBody>
                    <a:bodyPr/>
                    <a:lstStyle/>
                    <a:p>
                      <a:pPr algn="ctr"/>
                      <a:r>
                        <a:rPr lang="en-US" sz="1400" dirty="0"/>
                        <a:t>0.040</a:t>
                      </a:r>
                    </a:p>
                  </a:txBody>
                  <a:tcPr anchor="ctr">
                    <a:solidFill>
                      <a:srgbClr val="CBD3EC"/>
                    </a:solidFill>
                  </a:tcPr>
                </a:tc>
                <a:tc>
                  <a:txBody>
                    <a:bodyPr/>
                    <a:lstStyle/>
                    <a:p>
                      <a:pPr algn="ctr"/>
                      <a:r>
                        <a:rPr lang="en-US" sz="1400" dirty="0"/>
                        <a:t>n=518</a:t>
                      </a:r>
                    </a:p>
                    <a:p>
                      <a:pPr algn="ctr"/>
                      <a:r>
                        <a:rPr lang="en-US" sz="1400" dirty="0"/>
                        <a:t>262 (50.6)</a:t>
                      </a:r>
                    </a:p>
                  </a:txBody>
                  <a:tcPr anchor="ctr">
                    <a:solidFill>
                      <a:srgbClr val="CBD3EC"/>
                    </a:solidFill>
                  </a:tcPr>
                </a:tc>
                <a:tc>
                  <a:txBody>
                    <a:bodyPr/>
                    <a:lstStyle/>
                    <a:p>
                      <a:pPr algn="ctr"/>
                      <a:r>
                        <a:rPr lang="en-US" sz="1400" dirty="0"/>
                        <a:t>n=551</a:t>
                      </a:r>
                    </a:p>
                    <a:p>
                      <a:pPr algn="ctr"/>
                      <a:r>
                        <a:rPr lang="en-US" sz="1400" dirty="0"/>
                        <a:t>329 (59.7)</a:t>
                      </a:r>
                    </a:p>
                  </a:txBody>
                  <a:tcPr anchor="ctr">
                    <a:solidFill>
                      <a:srgbClr val="CBD3EC"/>
                    </a:solidFill>
                  </a:tcPr>
                </a:tc>
                <a:tc>
                  <a:txBody>
                    <a:bodyPr/>
                    <a:lstStyle/>
                    <a:p>
                      <a:pPr algn="ctr"/>
                      <a:r>
                        <a:rPr lang="en-US" sz="1400" dirty="0"/>
                        <a:t>0.0021</a:t>
                      </a:r>
                    </a:p>
                  </a:txBody>
                  <a:tcPr anchor="ctr">
                    <a:solidFill>
                      <a:srgbClr val="CBD3EC"/>
                    </a:solidFill>
                  </a:tcPr>
                </a:tc>
                <a:extLst>
                  <a:ext uri="{0D108BD9-81ED-4DB2-BD59-A6C34878D82A}">
                    <a16:rowId xmlns:a16="http://schemas.microsoft.com/office/drawing/2014/main" val="1151400521"/>
                  </a:ext>
                </a:extLst>
              </a:tr>
              <a:tr h="513190">
                <a:tc vMerge="1">
                  <a:txBody>
                    <a:bodyPr/>
                    <a:lstStyle/>
                    <a:p>
                      <a:endParaRPr lang="en-US" sz="1200" dirty="0"/>
                    </a:p>
                  </a:txBody>
                  <a:tcPr>
                    <a:solidFill>
                      <a:srgbClr val="CBD3EC"/>
                    </a:solidFill>
                  </a:tcPr>
                </a:tc>
                <a:tc>
                  <a:txBody>
                    <a:bodyPr/>
                    <a:lstStyle/>
                    <a:p>
                      <a:pPr algn="ctr"/>
                      <a:r>
                        <a:rPr lang="en-US" sz="1400" dirty="0"/>
                        <a:t>96</a:t>
                      </a:r>
                    </a:p>
                  </a:txBody>
                  <a:tcPr anchor="ctr">
                    <a:solidFill>
                      <a:srgbClr val="CBD3EC"/>
                    </a:solidFill>
                  </a:tcPr>
                </a:tc>
                <a:tc>
                  <a:txBody>
                    <a:bodyPr/>
                    <a:lstStyle/>
                    <a:p>
                      <a:pPr algn="ctr"/>
                      <a:r>
                        <a:rPr lang="en-US" sz="1400" dirty="0"/>
                        <a:t>n=129</a:t>
                      </a:r>
                    </a:p>
                    <a:p>
                      <a:pPr algn="ctr"/>
                      <a:r>
                        <a:rPr lang="en-US" sz="1400" dirty="0"/>
                        <a:t>60 (46.5)</a:t>
                      </a:r>
                    </a:p>
                  </a:txBody>
                  <a:tcPr anchor="ctr">
                    <a:solidFill>
                      <a:srgbClr val="CBD3EC"/>
                    </a:solidFill>
                  </a:tcPr>
                </a:tc>
                <a:tc>
                  <a:txBody>
                    <a:bodyPr/>
                    <a:lstStyle/>
                    <a:p>
                      <a:pPr algn="ctr"/>
                      <a:r>
                        <a:rPr lang="en-US" sz="1400" dirty="0"/>
                        <a:t>n=148</a:t>
                      </a:r>
                    </a:p>
                    <a:p>
                      <a:pPr algn="ctr"/>
                      <a:r>
                        <a:rPr lang="en-US" sz="1400" dirty="0"/>
                        <a:t>92 (62.2)</a:t>
                      </a:r>
                    </a:p>
                  </a:txBody>
                  <a:tcPr anchor="ctr">
                    <a:solidFill>
                      <a:srgbClr val="CBD3EC"/>
                    </a:solidFill>
                  </a:tcPr>
                </a:tc>
                <a:tc>
                  <a:txBody>
                    <a:bodyPr/>
                    <a:lstStyle/>
                    <a:p>
                      <a:pPr algn="ctr"/>
                      <a:r>
                        <a:rPr lang="en-US" sz="1400" dirty="0"/>
                        <a:t>0.009</a:t>
                      </a:r>
                    </a:p>
                  </a:txBody>
                  <a:tcPr anchor="ctr">
                    <a:solidFill>
                      <a:srgbClr val="CBD3EC"/>
                    </a:solidFill>
                  </a:tcPr>
                </a:tc>
                <a:tc>
                  <a:txBody>
                    <a:bodyPr/>
                    <a:lstStyle/>
                    <a:p>
                      <a:pPr algn="ctr"/>
                      <a:r>
                        <a:rPr lang="en-US" sz="1400" dirty="0"/>
                        <a:t>n=482</a:t>
                      </a:r>
                    </a:p>
                    <a:p>
                      <a:pPr algn="ctr"/>
                      <a:r>
                        <a:rPr lang="en-US" sz="1400" dirty="0"/>
                        <a:t>306 (63.5)</a:t>
                      </a:r>
                    </a:p>
                  </a:txBody>
                  <a:tcPr anchor="ctr">
                    <a:solidFill>
                      <a:srgbClr val="CBD3EC"/>
                    </a:solidFill>
                  </a:tcPr>
                </a:tc>
                <a:tc>
                  <a:txBody>
                    <a:bodyPr/>
                    <a:lstStyle/>
                    <a:p>
                      <a:pPr algn="ctr"/>
                      <a:r>
                        <a:rPr lang="en-US" sz="1400" dirty="0"/>
                        <a:t>n=512</a:t>
                      </a:r>
                    </a:p>
                    <a:p>
                      <a:pPr algn="ctr"/>
                      <a:r>
                        <a:rPr lang="en-US" sz="1400" dirty="0"/>
                        <a:t>345 (67.4)</a:t>
                      </a:r>
                    </a:p>
                  </a:txBody>
                  <a:tcPr anchor="ctr">
                    <a:solidFill>
                      <a:srgbClr val="CBD3EC"/>
                    </a:solidFill>
                  </a:tcPr>
                </a:tc>
                <a:tc>
                  <a:txBody>
                    <a:bodyPr/>
                    <a:lstStyle/>
                    <a:p>
                      <a:pPr algn="ctr"/>
                      <a:r>
                        <a:rPr lang="en-US" sz="1400" dirty="0"/>
                        <a:t>0.1921</a:t>
                      </a:r>
                    </a:p>
                  </a:txBody>
                  <a:tcPr anchor="ctr">
                    <a:solidFill>
                      <a:srgbClr val="CBD3EC"/>
                    </a:solidFill>
                  </a:tcPr>
                </a:tc>
                <a:extLst>
                  <a:ext uri="{0D108BD9-81ED-4DB2-BD59-A6C34878D82A}">
                    <a16:rowId xmlns:a16="http://schemas.microsoft.com/office/drawing/2014/main" val="4143204546"/>
                  </a:ext>
                </a:extLst>
              </a:tr>
            </a:tbl>
          </a:graphicData>
        </a:graphic>
      </p:graphicFrame>
      <p:sp>
        <p:nvSpPr>
          <p:cNvPr id="9" name="Rectangle 8">
            <a:extLst>
              <a:ext uri="{FF2B5EF4-FFF2-40B4-BE49-F238E27FC236}">
                <a16:creationId xmlns:a16="http://schemas.microsoft.com/office/drawing/2014/main" id="{D8230BB1-77D4-4CB4-BD7E-06F7B523B8C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1057290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09BFB-5831-42C9-991E-0311E91B6A98}"/>
              </a:ext>
            </a:extLst>
          </p:cNvPr>
          <p:cNvSpPr>
            <a:spLocks noGrp="1"/>
          </p:cNvSpPr>
          <p:nvPr>
            <p:ph type="title"/>
          </p:nvPr>
        </p:nvSpPr>
        <p:spPr/>
        <p:txBody>
          <a:bodyPr>
            <a:normAutofit/>
          </a:bodyPr>
          <a:lstStyle/>
          <a:p>
            <a:r>
              <a:rPr lang="en-US" sz="2200" dirty="0"/>
              <a:t>Thresholds of SDMT </a:t>
            </a:r>
            <a:r>
              <a:rPr lang="en-US" sz="2200" dirty="0">
                <a:solidFill>
                  <a:srgbClr val="0066CC"/>
                </a:solidFill>
              </a:rPr>
              <a:t>improvement: exploratory analysis</a:t>
            </a:r>
            <a:endParaRPr lang="en-US" sz="2200" strike="sngStrike" dirty="0">
              <a:solidFill>
                <a:srgbClr val="0066CC"/>
              </a:solidFill>
            </a:endParaRPr>
          </a:p>
        </p:txBody>
      </p:sp>
      <p:sp>
        <p:nvSpPr>
          <p:cNvPr id="6" name="TextBox 5">
            <a:extLst>
              <a:ext uri="{FF2B5EF4-FFF2-40B4-BE49-F238E27FC236}">
                <a16:creationId xmlns:a16="http://schemas.microsoft.com/office/drawing/2014/main" id="{8019C0CB-F592-4241-A41D-9B7F3F5F998A}"/>
              </a:ext>
            </a:extLst>
          </p:cNvPr>
          <p:cNvSpPr txBox="1"/>
          <p:nvPr/>
        </p:nvSpPr>
        <p:spPr>
          <a:xfrm>
            <a:off x="692724" y="6136702"/>
            <a:ext cx="9849957" cy="553998"/>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a:t>
            </a:r>
            <a:r>
              <a:rPr lang="en-US" sz="1000" dirty="0">
                <a:latin typeface="Century Gothic" panose="020B0502020202020204" pitchFamily="34" charset="0"/>
              </a:rPr>
              <a:t>patients with baseline EDSS ≥4 and pyramidal FSS ≥2; </a:t>
            </a:r>
            <a:r>
              <a:rPr lang="en-US" sz="1000" baseline="30000" dirty="0">
                <a:latin typeface="Century Gothic" panose="020B0502020202020204" pitchFamily="34" charset="0"/>
              </a:rPr>
              <a:t>b</a:t>
            </a:r>
            <a:r>
              <a:rPr lang="en-US" sz="1000" dirty="0">
                <a:latin typeface="Century Gothic" panose="020B0502020202020204" pitchFamily="34" charset="0"/>
              </a:rPr>
              <a:t>p values calculated using a Cochran-Mantel-</a:t>
            </a:r>
            <a:r>
              <a:rPr lang="en-US" sz="1000" dirty="0" err="1">
                <a:latin typeface="Century Gothic" panose="020B0502020202020204" pitchFamily="34" charset="0"/>
              </a:rPr>
              <a:t>Haenszel</a:t>
            </a:r>
            <a:r>
              <a:rPr lang="en-US" sz="1000" dirty="0">
                <a:latin typeface="Century Gothic" panose="020B0502020202020204" pitchFamily="34" charset="0"/>
              </a:rPr>
              <a:t> test adjusted for study and geographical region (US vs rest of world). EDSS, Expanded Disability Status Scale; FSS, </a:t>
            </a:r>
            <a:r>
              <a:rPr lang="en-US" sz="1000" dirty="0" err="1">
                <a:latin typeface="Century Gothic" panose="020B0502020202020204" pitchFamily="34" charset="0"/>
              </a:rPr>
              <a:t>Kurtzke</a:t>
            </a:r>
            <a:r>
              <a:rPr lang="en-US" sz="1000" dirty="0">
                <a:latin typeface="Century Gothic" panose="020B0502020202020204" pitchFamily="34" charset="0"/>
              </a:rPr>
              <a:t> Functional Systems Score; IFN, interferon; </a:t>
            </a:r>
            <a:r>
              <a:rPr lang="en-US" sz="1000" dirty="0" err="1"/>
              <a:t>mITT</a:t>
            </a:r>
            <a:r>
              <a:rPr lang="en-US" sz="1000" dirty="0"/>
              <a:t>, modified intention-to-treat; </a:t>
            </a:r>
            <a:r>
              <a:rPr lang="en-US" sz="1000" dirty="0">
                <a:latin typeface="Century Gothic" panose="020B0502020202020204" pitchFamily="34" charset="0"/>
              </a:rPr>
              <a:t>OCR, ocrelizumab; SDMT, Symbol Digital Modalities Test.</a:t>
            </a:r>
            <a:endParaRPr lang="en-US" sz="1000" dirty="0"/>
          </a:p>
        </p:txBody>
      </p:sp>
      <p:graphicFrame>
        <p:nvGraphicFramePr>
          <p:cNvPr id="7" name="Table 6">
            <a:extLst>
              <a:ext uri="{FF2B5EF4-FFF2-40B4-BE49-F238E27FC236}">
                <a16:creationId xmlns:a16="http://schemas.microsoft.com/office/drawing/2014/main" id="{B1EBFFBE-E70C-4875-BFBC-DF9A38FDBFBF}"/>
              </a:ext>
            </a:extLst>
          </p:cNvPr>
          <p:cNvGraphicFramePr>
            <a:graphicFrameLocks noGrp="1"/>
          </p:cNvGraphicFramePr>
          <p:nvPr>
            <p:extLst>
              <p:ext uri="{D42A27DB-BD31-4B8C-83A1-F6EECF244321}">
                <p14:modId xmlns:p14="http://schemas.microsoft.com/office/powerpoint/2010/main" val="162464567"/>
              </p:ext>
            </p:extLst>
          </p:nvPr>
        </p:nvGraphicFramePr>
        <p:xfrm>
          <a:off x="682936" y="2088600"/>
          <a:ext cx="10826128" cy="310399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1832321174"/>
                    </a:ext>
                  </a:extLst>
                </a:gridCol>
                <a:gridCol w="731520">
                  <a:extLst>
                    <a:ext uri="{9D8B030D-6E8A-4147-A177-3AD203B41FA5}">
                      <a16:colId xmlns:a16="http://schemas.microsoft.com/office/drawing/2014/main" val="3068786137"/>
                    </a:ext>
                  </a:extLst>
                </a:gridCol>
                <a:gridCol w="1554480">
                  <a:extLst>
                    <a:ext uri="{9D8B030D-6E8A-4147-A177-3AD203B41FA5}">
                      <a16:colId xmlns:a16="http://schemas.microsoft.com/office/drawing/2014/main" val="550837614"/>
                    </a:ext>
                  </a:extLst>
                </a:gridCol>
                <a:gridCol w="1554480">
                  <a:extLst>
                    <a:ext uri="{9D8B030D-6E8A-4147-A177-3AD203B41FA5}">
                      <a16:colId xmlns:a16="http://schemas.microsoft.com/office/drawing/2014/main" val="162079884"/>
                    </a:ext>
                  </a:extLst>
                </a:gridCol>
                <a:gridCol w="1252544">
                  <a:extLst>
                    <a:ext uri="{9D8B030D-6E8A-4147-A177-3AD203B41FA5}">
                      <a16:colId xmlns:a16="http://schemas.microsoft.com/office/drawing/2014/main" val="1476013866"/>
                    </a:ext>
                  </a:extLst>
                </a:gridCol>
                <a:gridCol w="1554480">
                  <a:extLst>
                    <a:ext uri="{9D8B030D-6E8A-4147-A177-3AD203B41FA5}">
                      <a16:colId xmlns:a16="http://schemas.microsoft.com/office/drawing/2014/main" val="366065596"/>
                    </a:ext>
                  </a:extLst>
                </a:gridCol>
                <a:gridCol w="1554480">
                  <a:extLst>
                    <a:ext uri="{9D8B030D-6E8A-4147-A177-3AD203B41FA5}">
                      <a16:colId xmlns:a16="http://schemas.microsoft.com/office/drawing/2014/main" val="3100384328"/>
                    </a:ext>
                  </a:extLst>
                </a:gridCol>
                <a:gridCol w="1252544">
                  <a:extLst>
                    <a:ext uri="{9D8B030D-6E8A-4147-A177-3AD203B41FA5}">
                      <a16:colId xmlns:a16="http://schemas.microsoft.com/office/drawing/2014/main" val="394002703"/>
                    </a:ext>
                  </a:extLst>
                </a:gridCol>
              </a:tblGrid>
              <a:tr h="51319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Threshold of improvement</a:t>
                      </a:r>
                    </a:p>
                  </a:txBody>
                  <a:tcPr anchor="b">
                    <a:solidFill>
                      <a:srgbClr val="0066CC"/>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Week</a:t>
                      </a:r>
                    </a:p>
                  </a:txBody>
                  <a:tcPr anchor="b">
                    <a:solidFill>
                      <a:srgbClr val="0066CC"/>
                    </a:solidFill>
                  </a:tcPr>
                </a:tc>
                <a:tc gridSpan="3">
                  <a:txBody>
                    <a:bodyPr/>
                    <a:lstStyle/>
                    <a:p>
                      <a:pPr algn="ctr"/>
                      <a:r>
                        <a:rPr lang="en-US" sz="1400" dirty="0"/>
                        <a:t>Patients </a:t>
                      </a:r>
                      <a:r>
                        <a:rPr lang="en-US" sz="1400" dirty="0">
                          <a:solidFill>
                            <a:schemeClr val="bg1"/>
                          </a:solidFill>
                        </a:rPr>
                        <a:t>at risk of progressive disease, </a:t>
                      </a:r>
                      <a:r>
                        <a:rPr lang="en-US" sz="1400" dirty="0"/>
                        <a:t>n (%)</a:t>
                      </a:r>
                      <a:r>
                        <a:rPr lang="en-US" sz="1400" baseline="30000" dirty="0">
                          <a:solidFill>
                            <a:schemeClr val="bg1"/>
                          </a:solidFill>
                        </a:rPr>
                        <a:t>a</a:t>
                      </a:r>
                      <a:endParaRPr lang="en-US" sz="1400" dirty="0"/>
                    </a:p>
                  </a:txBody>
                  <a:tcPr anchor="ctr">
                    <a:solidFill>
                      <a:srgbClr val="0066CC"/>
                    </a:solidFill>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400" dirty="0"/>
                        <a:t>Patients not at risk of progressive disease, n (%)</a:t>
                      </a:r>
                    </a:p>
                  </a:txBody>
                  <a:tcPr anchor="ctr">
                    <a:solidFill>
                      <a:srgbClr val="0066CC"/>
                    </a:solidFill>
                  </a:tcPr>
                </a:tc>
                <a:tc hMerge="1">
                  <a:txBody>
                    <a:bodyPr/>
                    <a:lstStyle/>
                    <a:p>
                      <a:endParaRPr lang="en-US" sz="1400" dirty="0"/>
                    </a:p>
                  </a:txBody>
                  <a:tcPr/>
                </a:tc>
                <a:tc hMerge="1">
                  <a:txBody>
                    <a:bodyPr/>
                    <a:lstStyle/>
                    <a:p>
                      <a:endParaRPr lang="en-US" sz="1400" dirty="0"/>
                    </a:p>
                  </a:txBody>
                  <a:tcPr/>
                </a:tc>
                <a:extLst>
                  <a:ext uri="{0D108BD9-81ED-4DB2-BD59-A6C34878D82A}">
                    <a16:rowId xmlns:a16="http://schemas.microsoft.com/office/drawing/2014/main" val="1182894699"/>
                  </a:ext>
                </a:extLst>
              </a:tr>
              <a:tr h="513190">
                <a:tc vMerge="1">
                  <a:txBody>
                    <a:bodyPr/>
                    <a:lstStyle/>
                    <a:p>
                      <a:endParaRPr lang="en-US" b="1" dirty="0">
                        <a:solidFill>
                          <a:schemeClr val="bg1"/>
                        </a:solidFill>
                      </a:endParaRPr>
                    </a:p>
                  </a:txBody>
                  <a:tcPr/>
                </a:tc>
                <a:tc vMerge="1">
                  <a:txBody>
                    <a:bodyPr/>
                    <a:lstStyle/>
                    <a:p>
                      <a:endParaRPr lang="en-US" sz="1400" b="1" dirty="0">
                        <a:solidFill>
                          <a:schemeClr val="bg1"/>
                        </a:solidFill>
                      </a:endParaRPr>
                    </a:p>
                  </a:txBody>
                  <a:tcPr/>
                </a:tc>
                <a:tc>
                  <a:txBody>
                    <a:bodyP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n=180</a:t>
                      </a:r>
                    </a:p>
                  </a:txBody>
                  <a:tcPr anchor="ctr">
                    <a:solidFill>
                      <a:srgbClr val="654666"/>
                    </a:solidFill>
                  </a:tcPr>
                </a:tc>
                <a:tc>
                  <a:txBody>
                    <a:bodyPr/>
                    <a:lstStyle/>
                    <a:p>
                      <a:pPr algn="ctr"/>
                      <a:r>
                        <a:rPr lang="en-US" sz="1400" b="1" dirty="0">
                          <a:solidFill>
                            <a:schemeClr val="bg1"/>
                          </a:solidFill>
                        </a:rPr>
                        <a:t>OCR</a:t>
                      </a:r>
                    </a:p>
                    <a:p>
                      <a:pPr algn="ctr"/>
                      <a:r>
                        <a:rPr lang="en-US" sz="1400" b="1" dirty="0">
                          <a:solidFill>
                            <a:schemeClr val="bg1"/>
                          </a:solidFill>
                        </a:rPr>
                        <a:t>n=186</a:t>
                      </a: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p </a:t>
                      </a:r>
                      <a:r>
                        <a:rPr lang="en-US" sz="1400" b="1" dirty="0" err="1">
                          <a:solidFill>
                            <a:schemeClr val="bg1"/>
                          </a:solidFill>
                        </a:rPr>
                        <a:t>value</a:t>
                      </a:r>
                      <a:r>
                        <a:rPr lang="en-US" sz="1400" b="1" baseline="30000" dirty="0" err="1">
                          <a:solidFill>
                            <a:schemeClr val="bg1"/>
                          </a:solidFill>
                        </a:rPr>
                        <a:t>b</a:t>
                      </a:r>
                      <a:endParaRPr lang="en-US" sz="1400" b="1" dirty="0">
                        <a:solidFill>
                          <a:schemeClr val="bg1"/>
                        </a:solidFill>
                      </a:endParaRP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IFN </a:t>
                      </a:r>
                      <a:r>
                        <a:rPr lang="el-GR" sz="1400" b="1" dirty="0">
                          <a:solidFill>
                            <a:schemeClr val="bg1"/>
                          </a:solidFill>
                        </a:rPr>
                        <a:t>β</a:t>
                      </a:r>
                      <a:r>
                        <a:rPr lang="en-US" sz="1400" b="1" dirty="0">
                          <a:solidFill>
                            <a:schemeClr val="bg1"/>
                          </a:solidFill>
                        </a:rPr>
                        <a:t>-1a</a:t>
                      </a:r>
                    </a:p>
                    <a:p>
                      <a:pPr algn="ctr"/>
                      <a:r>
                        <a:rPr lang="en-US" sz="1400" b="1" dirty="0">
                          <a:solidFill>
                            <a:schemeClr val="bg1"/>
                          </a:solidFill>
                        </a:rPr>
                        <a:t>n=632</a:t>
                      </a:r>
                    </a:p>
                  </a:txBody>
                  <a:tcPr anchor="ctr">
                    <a:solidFill>
                      <a:srgbClr val="654666"/>
                    </a:solidFill>
                  </a:tcPr>
                </a:tc>
                <a:tc>
                  <a:txBody>
                    <a:bodyPr/>
                    <a:lstStyle/>
                    <a:p>
                      <a:pPr algn="ctr"/>
                      <a:r>
                        <a:rPr lang="en-US" sz="1400" b="1" dirty="0">
                          <a:solidFill>
                            <a:schemeClr val="bg1"/>
                          </a:solidFill>
                        </a:rPr>
                        <a:t>OCR</a:t>
                      </a:r>
                    </a:p>
                    <a:p>
                      <a:pPr algn="ctr"/>
                      <a:r>
                        <a:rPr lang="en-US" sz="1400" b="1" dirty="0">
                          <a:solidFill>
                            <a:schemeClr val="bg1"/>
                          </a:solidFill>
                        </a:rPr>
                        <a:t>n=633</a:t>
                      </a:r>
                    </a:p>
                  </a:txBody>
                  <a:tcPr anchor="ctr">
                    <a:solidFill>
                      <a:srgbClr val="006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p </a:t>
                      </a:r>
                      <a:r>
                        <a:rPr lang="en-US" sz="1400" b="1" dirty="0" err="1">
                          <a:solidFill>
                            <a:schemeClr val="bg1"/>
                          </a:solidFill>
                        </a:rPr>
                        <a:t>value</a:t>
                      </a:r>
                      <a:r>
                        <a:rPr lang="en-US" sz="1400" b="1" baseline="30000" dirty="0" err="1">
                          <a:solidFill>
                            <a:schemeClr val="bg1"/>
                          </a:solidFill>
                        </a:rPr>
                        <a:t>b</a:t>
                      </a:r>
                      <a:endParaRPr lang="en-US" sz="1400" b="1" dirty="0">
                        <a:solidFill>
                          <a:schemeClr val="bg1"/>
                        </a:solidFill>
                      </a:endParaRPr>
                    </a:p>
                  </a:txBody>
                  <a:tcPr anchor="ctr">
                    <a:solidFill>
                      <a:srgbClr val="0066CC"/>
                    </a:solidFill>
                  </a:tcPr>
                </a:tc>
                <a:extLst>
                  <a:ext uri="{0D108BD9-81ED-4DB2-BD59-A6C34878D82A}">
                    <a16:rowId xmlns:a16="http://schemas.microsoft.com/office/drawing/2014/main" val="726912261"/>
                  </a:ext>
                </a:extLst>
              </a:tr>
              <a:tr h="513190">
                <a:tc rowSpan="2">
                  <a:txBody>
                    <a:bodyPr/>
                    <a:lstStyle/>
                    <a:p>
                      <a:r>
                        <a:rPr lang="en-US" sz="1400" b="1" dirty="0"/>
                        <a:t>≥3 points</a:t>
                      </a:r>
                      <a:endParaRPr lang="en-US" sz="1400" dirty="0"/>
                    </a:p>
                  </a:txBody>
                  <a:tcPr anchor="ctr">
                    <a:solidFill>
                      <a:srgbClr val="E7EAF6"/>
                    </a:solidFill>
                  </a:tcPr>
                </a:tc>
                <a:tc>
                  <a:txBody>
                    <a:bodyPr/>
                    <a:lstStyle/>
                    <a:p>
                      <a:pPr algn="ctr"/>
                      <a:r>
                        <a:rPr lang="en-US" sz="1400" dirty="0"/>
                        <a:t>48</a:t>
                      </a:r>
                    </a:p>
                  </a:txBody>
                  <a:tcPr anchor="ctr">
                    <a:solidFill>
                      <a:srgbClr val="E7EAF6"/>
                    </a:solidFill>
                  </a:tcPr>
                </a:tc>
                <a:tc>
                  <a:txBody>
                    <a:bodyPr/>
                    <a:lstStyle/>
                    <a:p>
                      <a:pPr algn="ctr"/>
                      <a:r>
                        <a:rPr lang="en-US" sz="1400" dirty="0"/>
                        <a:t>n=142</a:t>
                      </a:r>
                    </a:p>
                    <a:p>
                      <a:pPr algn="ctr"/>
                      <a:r>
                        <a:rPr lang="en-US" sz="1400" dirty="0"/>
                        <a:t>68 (47.9)</a:t>
                      </a:r>
                    </a:p>
                  </a:txBody>
                  <a:tcPr anchor="ctr">
                    <a:solidFill>
                      <a:srgbClr val="E7EAF6"/>
                    </a:solidFill>
                  </a:tcPr>
                </a:tc>
                <a:tc>
                  <a:txBody>
                    <a:bodyPr/>
                    <a:lstStyle/>
                    <a:p>
                      <a:pPr algn="ctr"/>
                      <a:r>
                        <a:rPr lang="en-US" sz="1400" dirty="0"/>
                        <a:t>n=162</a:t>
                      </a:r>
                    </a:p>
                    <a:p>
                      <a:pPr algn="ctr"/>
                      <a:r>
                        <a:rPr lang="en-US" sz="1400" dirty="0"/>
                        <a:t>92 (56.8)</a:t>
                      </a:r>
                    </a:p>
                  </a:txBody>
                  <a:tcPr anchor="ctr">
                    <a:solidFill>
                      <a:srgbClr val="E7EAF6"/>
                    </a:solidFill>
                  </a:tcPr>
                </a:tc>
                <a:tc>
                  <a:txBody>
                    <a:bodyPr/>
                    <a:lstStyle/>
                    <a:p>
                      <a:pPr algn="ctr"/>
                      <a:r>
                        <a:rPr lang="en-US" sz="1400" dirty="0"/>
                        <a:t>0.12</a:t>
                      </a:r>
                    </a:p>
                  </a:txBody>
                  <a:tcPr anchor="ctr">
                    <a:solidFill>
                      <a:srgbClr val="E7EAF6"/>
                    </a:solidFill>
                  </a:tcPr>
                </a:tc>
                <a:tc>
                  <a:txBody>
                    <a:bodyPr/>
                    <a:lstStyle/>
                    <a:p>
                      <a:pPr algn="ctr"/>
                      <a:r>
                        <a:rPr lang="en-US" sz="1400" dirty="0"/>
                        <a:t>n=518</a:t>
                      </a:r>
                    </a:p>
                    <a:p>
                      <a:pPr algn="ctr"/>
                      <a:r>
                        <a:rPr lang="en-US" sz="1400" dirty="0"/>
                        <a:t>284 (54.8)</a:t>
                      </a:r>
                    </a:p>
                  </a:txBody>
                  <a:tcPr anchor="ctr">
                    <a:solidFill>
                      <a:srgbClr val="E7EAF6"/>
                    </a:solidFill>
                  </a:tcPr>
                </a:tc>
                <a:tc>
                  <a:txBody>
                    <a:bodyPr/>
                    <a:lstStyle/>
                    <a:p>
                      <a:pPr algn="ctr"/>
                      <a:r>
                        <a:rPr lang="en-US" sz="1400" dirty="0"/>
                        <a:t>n=551</a:t>
                      </a:r>
                    </a:p>
                    <a:p>
                      <a:pPr algn="ctr"/>
                      <a:r>
                        <a:rPr lang="en-US" sz="1400" dirty="0"/>
                        <a:t>350 (63.5)</a:t>
                      </a:r>
                    </a:p>
                  </a:txBody>
                  <a:tcPr anchor="ctr">
                    <a:solidFill>
                      <a:srgbClr val="E7EAF6"/>
                    </a:solidFill>
                  </a:tcPr>
                </a:tc>
                <a:tc>
                  <a:txBody>
                    <a:bodyPr/>
                    <a:lstStyle/>
                    <a:p>
                      <a:pPr algn="ctr"/>
                      <a:r>
                        <a:rPr lang="en-US" sz="1400" dirty="0"/>
                        <a:t>0.0032</a:t>
                      </a:r>
                    </a:p>
                  </a:txBody>
                  <a:tcPr anchor="ctr">
                    <a:solidFill>
                      <a:srgbClr val="E7EAF6"/>
                    </a:solidFill>
                  </a:tcPr>
                </a:tc>
                <a:extLst>
                  <a:ext uri="{0D108BD9-81ED-4DB2-BD59-A6C34878D82A}">
                    <a16:rowId xmlns:a16="http://schemas.microsoft.com/office/drawing/2014/main" val="2753060566"/>
                  </a:ext>
                </a:extLst>
              </a:tr>
              <a:tr h="513190">
                <a:tc vMerge="1">
                  <a:txBody>
                    <a:bodyPr/>
                    <a:lstStyle/>
                    <a:p>
                      <a:endParaRPr lang="en-US" sz="1200" dirty="0"/>
                    </a:p>
                  </a:txBody>
                  <a:tcPr>
                    <a:solidFill>
                      <a:srgbClr val="E7EAF6"/>
                    </a:solidFill>
                  </a:tcPr>
                </a:tc>
                <a:tc>
                  <a:txBody>
                    <a:bodyPr/>
                    <a:lstStyle/>
                    <a:p>
                      <a:pPr algn="ctr"/>
                      <a:r>
                        <a:rPr lang="en-US" sz="1400" dirty="0"/>
                        <a:t>96</a:t>
                      </a:r>
                    </a:p>
                  </a:txBody>
                  <a:tcPr anchor="ctr">
                    <a:solidFill>
                      <a:srgbClr val="E7EAF6"/>
                    </a:solidFill>
                  </a:tcPr>
                </a:tc>
                <a:tc>
                  <a:txBody>
                    <a:bodyPr/>
                    <a:lstStyle/>
                    <a:p>
                      <a:pPr algn="ctr"/>
                      <a:r>
                        <a:rPr lang="en-US" sz="1400" dirty="0"/>
                        <a:t>n=129</a:t>
                      </a:r>
                    </a:p>
                    <a:p>
                      <a:pPr algn="ctr"/>
                      <a:r>
                        <a:rPr lang="en-US" sz="1400" dirty="0"/>
                        <a:t>62 (48.1)</a:t>
                      </a:r>
                    </a:p>
                  </a:txBody>
                  <a:tcPr anchor="ctr">
                    <a:solidFill>
                      <a:srgbClr val="E7EAF6"/>
                    </a:solidFill>
                  </a:tcPr>
                </a:tc>
                <a:tc>
                  <a:txBody>
                    <a:bodyPr/>
                    <a:lstStyle/>
                    <a:p>
                      <a:pPr algn="ctr"/>
                      <a:r>
                        <a:rPr lang="en-US" sz="1400" dirty="0"/>
                        <a:t>n=148 </a:t>
                      </a:r>
                    </a:p>
                    <a:p>
                      <a:pPr algn="ctr"/>
                      <a:r>
                        <a:rPr lang="en-US" sz="1400" dirty="0"/>
                        <a:t>98 (66.2)</a:t>
                      </a:r>
                    </a:p>
                  </a:txBody>
                  <a:tcPr anchor="ctr">
                    <a:solidFill>
                      <a:srgbClr val="E7EAF6"/>
                    </a:solidFill>
                  </a:tcPr>
                </a:tc>
                <a:tc>
                  <a:txBody>
                    <a:bodyPr/>
                    <a:lstStyle/>
                    <a:p>
                      <a:pPr algn="ctr"/>
                      <a:r>
                        <a:rPr lang="en-US" sz="1400" dirty="0"/>
                        <a:t>0.003</a:t>
                      </a:r>
                    </a:p>
                  </a:txBody>
                  <a:tcPr anchor="ctr">
                    <a:solidFill>
                      <a:srgbClr val="E7EAF6"/>
                    </a:solidFill>
                  </a:tcPr>
                </a:tc>
                <a:tc>
                  <a:txBody>
                    <a:bodyPr/>
                    <a:lstStyle/>
                    <a:p>
                      <a:pPr algn="ctr"/>
                      <a:r>
                        <a:rPr lang="en-US" sz="1400" dirty="0"/>
                        <a:t>n=482</a:t>
                      </a:r>
                    </a:p>
                    <a:p>
                      <a:pPr algn="ctr"/>
                      <a:r>
                        <a:rPr lang="en-US" sz="1400" dirty="0"/>
                        <a:t>320 (66.4)</a:t>
                      </a:r>
                    </a:p>
                  </a:txBody>
                  <a:tcPr anchor="ctr">
                    <a:solidFill>
                      <a:srgbClr val="E7EAF6"/>
                    </a:solidFill>
                  </a:tcPr>
                </a:tc>
                <a:tc>
                  <a:txBody>
                    <a:bodyPr/>
                    <a:lstStyle/>
                    <a:p>
                      <a:pPr algn="ctr"/>
                      <a:r>
                        <a:rPr lang="en-US" sz="1400" dirty="0"/>
                        <a:t>n=512</a:t>
                      </a:r>
                    </a:p>
                    <a:p>
                      <a:pPr algn="ctr"/>
                      <a:r>
                        <a:rPr lang="en-US" sz="1400" dirty="0"/>
                        <a:t>366 (71.5)</a:t>
                      </a:r>
                    </a:p>
                  </a:txBody>
                  <a:tcPr anchor="ctr">
                    <a:solidFill>
                      <a:srgbClr val="E7EAF6"/>
                    </a:solidFill>
                  </a:tcPr>
                </a:tc>
                <a:tc>
                  <a:txBody>
                    <a:bodyPr/>
                    <a:lstStyle/>
                    <a:p>
                      <a:pPr algn="ctr"/>
                      <a:r>
                        <a:rPr lang="en-US" sz="1400" dirty="0"/>
                        <a:t>0.0826</a:t>
                      </a:r>
                    </a:p>
                  </a:txBody>
                  <a:tcPr anchor="ctr">
                    <a:solidFill>
                      <a:srgbClr val="E7EAF6"/>
                    </a:solidFill>
                  </a:tcPr>
                </a:tc>
                <a:extLst>
                  <a:ext uri="{0D108BD9-81ED-4DB2-BD59-A6C34878D82A}">
                    <a16:rowId xmlns:a16="http://schemas.microsoft.com/office/drawing/2014/main" val="157801682"/>
                  </a:ext>
                </a:extLst>
              </a:tr>
              <a:tr h="51319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≥5 points</a:t>
                      </a:r>
                      <a:endParaRPr lang="en-US" sz="1400" dirty="0"/>
                    </a:p>
                  </a:txBody>
                  <a:tcPr anchor="ctr">
                    <a:solidFill>
                      <a:srgbClr val="CBD3EC"/>
                    </a:solidFill>
                  </a:tcPr>
                </a:tc>
                <a:tc>
                  <a:txBody>
                    <a:bodyPr/>
                    <a:lstStyle/>
                    <a:p>
                      <a:pPr algn="ctr"/>
                      <a:r>
                        <a:rPr lang="en-US" sz="1400" dirty="0"/>
                        <a:t>48</a:t>
                      </a:r>
                    </a:p>
                  </a:txBody>
                  <a:tcPr anchor="ctr">
                    <a:solidFill>
                      <a:srgbClr val="CBD3EC"/>
                    </a:solidFill>
                  </a:tcPr>
                </a:tc>
                <a:tc>
                  <a:txBody>
                    <a:bodyPr/>
                    <a:lstStyle/>
                    <a:p>
                      <a:pPr algn="ctr"/>
                      <a:r>
                        <a:rPr lang="en-US" sz="1400" dirty="0"/>
                        <a:t>n=142 </a:t>
                      </a:r>
                    </a:p>
                    <a:p>
                      <a:pPr algn="ctr"/>
                      <a:r>
                        <a:rPr lang="en-US" sz="1400" dirty="0"/>
                        <a:t>48 (33.8)</a:t>
                      </a:r>
                    </a:p>
                  </a:txBody>
                  <a:tcPr anchor="ctr">
                    <a:solidFill>
                      <a:srgbClr val="CBD3EC"/>
                    </a:solidFill>
                  </a:tcPr>
                </a:tc>
                <a:tc>
                  <a:txBody>
                    <a:bodyPr/>
                    <a:lstStyle/>
                    <a:p>
                      <a:pPr algn="ctr"/>
                      <a:r>
                        <a:rPr lang="en-US" sz="1400" dirty="0"/>
                        <a:t>n=162</a:t>
                      </a:r>
                    </a:p>
                    <a:p>
                      <a:pPr algn="ctr"/>
                      <a:r>
                        <a:rPr lang="en-US" sz="1400" dirty="0"/>
                        <a:t>73 (45.1)</a:t>
                      </a:r>
                    </a:p>
                  </a:txBody>
                  <a:tcPr anchor="ctr">
                    <a:solidFill>
                      <a:srgbClr val="CBD3EC"/>
                    </a:solidFill>
                  </a:tcPr>
                </a:tc>
                <a:tc>
                  <a:txBody>
                    <a:bodyPr/>
                    <a:lstStyle/>
                    <a:p>
                      <a:pPr algn="ctr"/>
                      <a:r>
                        <a:rPr lang="en-US" sz="1400" dirty="0"/>
                        <a:t>0.044</a:t>
                      </a:r>
                    </a:p>
                  </a:txBody>
                  <a:tcPr anchor="ctr">
                    <a:solidFill>
                      <a:srgbClr val="CBD3EC"/>
                    </a:solidFill>
                  </a:tcPr>
                </a:tc>
                <a:tc>
                  <a:txBody>
                    <a:bodyPr/>
                    <a:lstStyle/>
                    <a:p>
                      <a:pPr algn="ctr"/>
                      <a:r>
                        <a:rPr lang="en-US" sz="1400" dirty="0"/>
                        <a:t>n=518</a:t>
                      </a:r>
                    </a:p>
                    <a:p>
                      <a:pPr algn="ctr"/>
                      <a:r>
                        <a:rPr lang="en-US" sz="1400" dirty="0"/>
                        <a:t>239 (46.1)</a:t>
                      </a:r>
                    </a:p>
                  </a:txBody>
                  <a:tcPr anchor="ctr">
                    <a:solidFill>
                      <a:srgbClr val="CBD3EC"/>
                    </a:solidFill>
                  </a:tcPr>
                </a:tc>
                <a:tc>
                  <a:txBody>
                    <a:bodyPr/>
                    <a:lstStyle/>
                    <a:p>
                      <a:pPr algn="ctr"/>
                      <a:r>
                        <a:rPr lang="en-US" sz="1400" dirty="0"/>
                        <a:t>n=551</a:t>
                      </a:r>
                    </a:p>
                    <a:p>
                      <a:pPr algn="ctr"/>
                      <a:r>
                        <a:rPr lang="en-US" sz="1400" dirty="0"/>
                        <a:t>297 (53.9)</a:t>
                      </a:r>
                    </a:p>
                  </a:txBody>
                  <a:tcPr anchor="ctr">
                    <a:solidFill>
                      <a:srgbClr val="CBD3EC"/>
                    </a:solidFill>
                  </a:tcPr>
                </a:tc>
                <a:tc>
                  <a:txBody>
                    <a:bodyPr/>
                    <a:lstStyle/>
                    <a:p>
                      <a:pPr algn="ctr"/>
                      <a:r>
                        <a:rPr lang="en-US" sz="1400" dirty="0"/>
                        <a:t>0.0097</a:t>
                      </a:r>
                    </a:p>
                  </a:txBody>
                  <a:tcPr anchor="ctr">
                    <a:solidFill>
                      <a:srgbClr val="CBD3EC"/>
                    </a:solidFill>
                  </a:tcPr>
                </a:tc>
                <a:extLst>
                  <a:ext uri="{0D108BD9-81ED-4DB2-BD59-A6C34878D82A}">
                    <a16:rowId xmlns:a16="http://schemas.microsoft.com/office/drawing/2014/main" val="167794641"/>
                  </a:ext>
                </a:extLst>
              </a:tr>
              <a:tr h="513190">
                <a:tc vMerge="1">
                  <a:txBody>
                    <a:bodyPr/>
                    <a:lstStyle/>
                    <a:p>
                      <a:endParaRPr lang="en-US" sz="1200" dirty="0"/>
                    </a:p>
                  </a:txBody>
                  <a:tcPr/>
                </a:tc>
                <a:tc>
                  <a:txBody>
                    <a:bodyPr/>
                    <a:lstStyle/>
                    <a:p>
                      <a:pPr algn="ctr"/>
                      <a:r>
                        <a:rPr lang="en-US" sz="1400" dirty="0"/>
                        <a:t>96</a:t>
                      </a:r>
                    </a:p>
                  </a:txBody>
                  <a:tcPr anchor="ctr"/>
                </a:tc>
                <a:tc>
                  <a:txBody>
                    <a:bodyPr/>
                    <a:lstStyle/>
                    <a:p>
                      <a:pPr algn="ctr"/>
                      <a:r>
                        <a:rPr lang="en-US" sz="1400" dirty="0"/>
                        <a:t>n=129</a:t>
                      </a:r>
                    </a:p>
                    <a:p>
                      <a:pPr algn="ctr"/>
                      <a:r>
                        <a:rPr lang="en-US" sz="1400" dirty="0"/>
                        <a:t>52 (40.3)</a:t>
                      </a:r>
                    </a:p>
                  </a:txBody>
                  <a:tcPr anchor="ctr"/>
                </a:tc>
                <a:tc>
                  <a:txBody>
                    <a:bodyPr/>
                    <a:lstStyle/>
                    <a:p>
                      <a:pPr algn="ctr"/>
                      <a:r>
                        <a:rPr lang="en-US" sz="1400" dirty="0"/>
                        <a:t>n=148</a:t>
                      </a:r>
                    </a:p>
                    <a:p>
                      <a:pPr algn="ctr"/>
                      <a:r>
                        <a:rPr lang="en-US" sz="1400" dirty="0"/>
                        <a:t>83 (56.1)</a:t>
                      </a:r>
                    </a:p>
                  </a:txBody>
                  <a:tcPr anchor="ctr"/>
                </a:tc>
                <a:tc>
                  <a:txBody>
                    <a:bodyPr/>
                    <a:lstStyle/>
                    <a:p>
                      <a:pPr algn="ctr"/>
                      <a:r>
                        <a:rPr lang="en-US" sz="1400" dirty="0"/>
                        <a:t>0.009</a:t>
                      </a:r>
                    </a:p>
                  </a:txBody>
                  <a:tcPr anchor="ctr"/>
                </a:tc>
                <a:tc>
                  <a:txBody>
                    <a:bodyPr/>
                    <a:lstStyle/>
                    <a:p>
                      <a:pPr algn="ctr"/>
                      <a:r>
                        <a:rPr lang="en-US" sz="1400" dirty="0"/>
                        <a:t>n=482</a:t>
                      </a:r>
                    </a:p>
                    <a:p>
                      <a:pPr algn="ctr"/>
                      <a:r>
                        <a:rPr lang="en-US" sz="1400" dirty="0"/>
                        <a:t>280 (58.1)</a:t>
                      </a:r>
                    </a:p>
                  </a:txBody>
                  <a:tcPr anchor="ctr"/>
                </a:tc>
                <a:tc>
                  <a:txBody>
                    <a:bodyPr/>
                    <a:lstStyle/>
                    <a:p>
                      <a:pPr algn="ctr"/>
                      <a:r>
                        <a:rPr lang="en-US" sz="1400" dirty="0"/>
                        <a:t>n=512</a:t>
                      </a:r>
                    </a:p>
                    <a:p>
                      <a:pPr algn="ctr"/>
                      <a:r>
                        <a:rPr lang="en-US" sz="1400" dirty="0"/>
                        <a:t>328 (64.1)</a:t>
                      </a:r>
                    </a:p>
                  </a:txBody>
                  <a:tcPr anchor="ctr"/>
                </a:tc>
                <a:tc>
                  <a:txBody>
                    <a:bodyPr/>
                    <a:lstStyle/>
                    <a:p>
                      <a:pPr algn="ctr"/>
                      <a:r>
                        <a:rPr lang="en-US" sz="1400" dirty="0"/>
                        <a:t>0.0502</a:t>
                      </a:r>
                    </a:p>
                  </a:txBody>
                  <a:tcPr anchor="ctr"/>
                </a:tc>
                <a:extLst>
                  <a:ext uri="{0D108BD9-81ED-4DB2-BD59-A6C34878D82A}">
                    <a16:rowId xmlns:a16="http://schemas.microsoft.com/office/drawing/2014/main" val="75439361"/>
                  </a:ext>
                </a:extLst>
              </a:tr>
            </a:tbl>
          </a:graphicData>
        </a:graphic>
      </p:graphicFrame>
      <p:sp>
        <p:nvSpPr>
          <p:cNvPr id="9" name="Rectangle 8">
            <a:extLst>
              <a:ext uri="{FF2B5EF4-FFF2-40B4-BE49-F238E27FC236}">
                <a16:creationId xmlns:a16="http://schemas.microsoft.com/office/drawing/2014/main" id="{D8230BB1-77D4-4CB4-BD7E-06F7B523B8C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197366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a:xfrm>
            <a:off x="558800" y="1228140"/>
            <a:ext cx="10972800" cy="5065782"/>
          </a:xfrm>
        </p:spPr>
        <p:txBody>
          <a:bodyPr>
            <a:noAutofit/>
          </a:bodyPr>
          <a:lstStyle/>
          <a:p>
            <a:pPr>
              <a:spcBef>
                <a:spcPts val="1200"/>
              </a:spcBef>
              <a:spcAft>
                <a:spcPts val="1200"/>
              </a:spcAft>
            </a:pPr>
            <a:r>
              <a:rPr lang="en-US" dirty="0"/>
              <a:t>Ocrelizumab has a positive impact on cognitive processing speed as measured by SDMT</a:t>
            </a:r>
            <a:r>
              <a:rPr lang="en-US" baseline="30000" dirty="0"/>
              <a:t>1</a:t>
            </a:r>
            <a:r>
              <a:rPr lang="en-US" dirty="0"/>
              <a:t>. Herein, we extend these findings to patients at increased risk of progressive disease, as defined by EDSS and baseline cognitive impairment</a:t>
            </a:r>
          </a:p>
          <a:p>
            <a:pPr>
              <a:spcBef>
                <a:spcPts val="1200"/>
              </a:spcBef>
              <a:spcAft>
                <a:spcPts val="1200"/>
              </a:spcAft>
            </a:pPr>
            <a:r>
              <a:rPr lang="en-US" dirty="0"/>
              <a:t>The positive effect of ocrelizumab is found in patients both at increased risk and not at increased risk of progressive disease</a:t>
            </a:r>
            <a:endParaRPr lang="en-US" b="1" dirty="0">
              <a:solidFill>
                <a:srgbClr val="0066CC"/>
              </a:solidFill>
            </a:endParaRPr>
          </a:p>
          <a:p>
            <a:pPr>
              <a:spcBef>
                <a:spcPts val="1200"/>
              </a:spcBef>
              <a:spcAft>
                <a:spcPts val="1200"/>
              </a:spcAft>
            </a:pPr>
            <a:r>
              <a:rPr lang="en-US" dirty="0"/>
              <a:t>Assessments based on validated SDMT responder thresholds</a:t>
            </a:r>
            <a:r>
              <a:rPr lang="en-US" baseline="30000" dirty="0"/>
              <a:t>2</a:t>
            </a:r>
            <a:r>
              <a:rPr lang="en-US" dirty="0"/>
              <a:t> indicate that the statistically significant effects of ocrelizumab on cognitive performance are clinically meaningful to patients</a:t>
            </a:r>
            <a:endParaRPr lang="en-US" b="1" dirty="0">
              <a:solidFill>
                <a:srgbClr val="0066CC"/>
              </a:solidFill>
            </a:endParaRPr>
          </a:p>
          <a:p>
            <a:pPr>
              <a:spcBef>
                <a:spcPts val="1200"/>
              </a:spcBef>
              <a:spcAft>
                <a:spcPts val="1200"/>
              </a:spcAft>
            </a:pPr>
            <a:r>
              <a:rPr lang="en-US" dirty="0"/>
              <a:t>Potential limitations of this study include the use of an </a:t>
            </a:r>
            <a:r>
              <a:rPr lang="en-US" dirty="0" err="1"/>
              <a:t>mITT</a:t>
            </a:r>
            <a:r>
              <a:rPr lang="en-US" dirty="0"/>
              <a:t> population (forced by missing baseline or on-study SDMT data) and the </a:t>
            </a:r>
            <a:r>
              <a:rPr lang="en-US" i="1" dirty="0"/>
              <a:t>post hoc </a:t>
            </a:r>
            <a:r>
              <a:rPr lang="en-US" dirty="0"/>
              <a:t>nature of the analysis</a:t>
            </a:r>
          </a:p>
          <a:p>
            <a:pPr>
              <a:spcBef>
                <a:spcPts val="1200"/>
              </a:spcBef>
              <a:spcAft>
                <a:spcPts val="1200"/>
              </a:spcAft>
            </a:pPr>
            <a:r>
              <a:rPr lang="en-US" dirty="0"/>
              <a:t>Future trials and analyses will extend to other MS subpopulations to better understand the impact of OCR across cognitive domains</a:t>
            </a:r>
          </a:p>
        </p:txBody>
      </p:sp>
      <p:sp>
        <p:nvSpPr>
          <p:cNvPr id="8" name="Rectangle 7">
            <a:extLst>
              <a:ext uri="{FF2B5EF4-FFF2-40B4-BE49-F238E27FC236}">
                <a16:creationId xmlns:a16="http://schemas.microsoft.com/office/drawing/2014/main" id="{E9B9BF36-B039-4B80-B808-CD3B5EE47789}"/>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9" name="Text Placeholder 3">
            <a:extLst>
              <a:ext uri="{FF2B5EF4-FFF2-40B4-BE49-F238E27FC236}">
                <a16:creationId xmlns:a16="http://schemas.microsoft.com/office/drawing/2014/main" id="{D1F38773-A4FD-4A04-A404-EF77E5DE3BF6}"/>
              </a:ext>
            </a:extLst>
          </p:cNvPr>
          <p:cNvSpPr txBox="1">
            <a:spLocks/>
          </p:cNvSpPr>
          <p:nvPr/>
        </p:nvSpPr>
        <p:spPr>
          <a:xfrm>
            <a:off x="618960" y="6299722"/>
            <a:ext cx="9546318" cy="340239"/>
          </a:xfrm>
          <a:prstGeom prst="rect">
            <a:avLst/>
          </a:prstGeom>
        </p:spPr>
        <p:txBody>
          <a:bodyPr wrap="square"/>
          <a:lstStyle>
            <a:lvl1pPr marL="169863" indent="-169863" algn="l" defTabSz="914400" rtl="0" eaLnBrk="1" latinLnBrk="0" hangingPunct="1">
              <a:lnSpc>
                <a:spcPct val="100000"/>
              </a:lnSpc>
              <a:spcBef>
                <a:spcPts val="600"/>
              </a:spcBef>
              <a:spcAft>
                <a:spcPts val="600"/>
              </a:spcAft>
              <a:buSzPct val="110000"/>
              <a:buFont typeface="Arial" pitchFamily="34" charset="0"/>
              <a:buChar char="•"/>
              <a:defRPr sz="2000" kern="1200">
                <a:solidFill>
                  <a:schemeClr val="tx1"/>
                </a:solidFill>
                <a:latin typeface="Century Gothic" panose="020B0502020202020204" pitchFamily="34" charset="0"/>
                <a:ea typeface="+mn-ea"/>
                <a:cs typeface="+mn-cs"/>
              </a:defRPr>
            </a:lvl1pPr>
            <a:lvl2pPr marL="576263" indent="-228600" algn="l" defTabSz="914400" rtl="0" eaLnBrk="1" latinLnBrk="0" hangingPunct="1">
              <a:lnSpc>
                <a:spcPct val="100000"/>
              </a:lnSpc>
              <a:spcBef>
                <a:spcPts val="0"/>
              </a:spcBef>
              <a:spcAft>
                <a:spcPts val="600"/>
              </a:spcAft>
              <a:buFont typeface="Arial" pitchFamily="34" charset="0"/>
              <a:buChar char="–"/>
              <a:defRPr sz="1800" kern="1200">
                <a:solidFill>
                  <a:schemeClr val="tx1"/>
                </a:solidFill>
                <a:latin typeface="Century Gothic" panose="020B0502020202020204" pitchFamily="34" charset="0"/>
                <a:ea typeface="+mn-ea"/>
                <a:cs typeface="+mn-cs"/>
              </a:defRPr>
            </a:lvl2pPr>
            <a:lvl3pPr marL="804863" indent="-117475" algn="l" defTabSz="914400" rtl="0" eaLnBrk="1" latinLnBrk="0" hangingPunct="1">
              <a:lnSpc>
                <a:spcPct val="100000"/>
              </a:lnSpc>
              <a:spcBef>
                <a:spcPts val="0"/>
              </a:spcBef>
              <a:spcAft>
                <a:spcPts val="600"/>
              </a:spcAft>
              <a:buFont typeface="Arial" pitchFamily="34" charset="0"/>
              <a:buChar char="•"/>
              <a:defRPr sz="1600" kern="1200">
                <a:solidFill>
                  <a:schemeClr val="tx1"/>
                </a:solidFill>
                <a:latin typeface="Century Gothic" panose="020B0502020202020204" pitchFamily="34" charset="0"/>
                <a:ea typeface="+mn-ea"/>
                <a:cs typeface="+mn-cs"/>
              </a:defRPr>
            </a:lvl3pPr>
            <a:lvl4pPr marL="1084263"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4pPr>
            <a:lvl5pPr marL="1371600"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None/>
            </a:pPr>
            <a:r>
              <a:rPr lang="en-US" sz="1000" dirty="0"/>
              <a:t>EDSS, Expanded Disability Status Scale; </a:t>
            </a:r>
            <a:r>
              <a:rPr lang="en-US" sz="1000" dirty="0" err="1"/>
              <a:t>mITT</a:t>
            </a:r>
            <a:r>
              <a:rPr lang="en-US" sz="1000" dirty="0"/>
              <a:t>, modified intention-to-treat; RMS, relapsing multiple sclerosis; OCR, ocrelizumab; SDMT, Symbol Digital Modalities Test.</a:t>
            </a:r>
          </a:p>
          <a:p>
            <a:pPr marL="0" indent="0">
              <a:spcBef>
                <a:spcPts val="0"/>
              </a:spcBef>
              <a:spcAft>
                <a:spcPts val="0"/>
              </a:spcAft>
              <a:buNone/>
            </a:pPr>
            <a:r>
              <a:rPr lang="en-US" sz="1000" dirty="0"/>
              <a:t>1. Miller A, </a:t>
            </a:r>
            <a:r>
              <a:rPr lang="en-US" sz="1000" i="1" dirty="0"/>
              <a:t>et al. CMSC 2017;</a:t>
            </a:r>
            <a:r>
              <a:rPr lang="en-US" sz="1000" dirty="0"/>
              <a:t>Poster DX09; 2. Benedict RHB, </a:t>
            </a:r>
            <a:r>
              <a:rPr lang="en-US" sz="1000" i="1" dirty="0"/>
              <a:t>et al</a:t>
            </a:r>
            <a:r>
              <a:rPr lang="en-US" sz="1000" dirty="0"/>
              <a:t>. </a:t>
            </a:r>
            <a:r>
              <a:rPr lang="en-US" sz="1000" i="1" dirty="0" err="1"/>
              <a:t>Mult</a:t>
            </a:r>
            <a:r>
              <a:rPr lang="en-US" sz="1000" i="1" dirty="0"/>
              <a:t> </a:t>
            </a:r>
            <a:r>
              <a:rPr lang="en-US" sz="1000" i="1" dirty="0" err="1"/>
              <a:t>Scler</a:t>
            </a:r>
            <a:r>
              <a:rPr lang="en-US" sz="1000" i="1" dirty="0"/>
              <a:t> </a:t>
            </a:r>
            <a:r>
              <a:rPr lang="en-US" sz="1000" dirty="0"/>
              <a:t>2017;23:721–733.</a:t>
            </a:r>
          </a:p>
        </p:txBody>
      </p:sp>
    </p:spTree>
    <p:extLst>
      <p:ext uri="{BB962C8B-B14F-4D97-AF65-F5344CB8AC3E}">
        <p14:creationId xmlns:p14="http://schemas.microsoft.com/office/powerpoint/2010/main" val="579863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A7D4-E447-42FE-BB53-8F16A978EA62}"/>
              </a:ext>
            </a:extLst>
          </p:cNvPr>
          <p:cNvSpPr>
            <a:spLocks noGrp="1"/>
          </p:cNvSpPr>
          <p:nvPr>
            <p:ph type="ctrTitle"/>
          </p:nvPr>
        </p:nvSpPr>
        <p:spPr/>
        <p:txBody>
          <a:bodyPr/>
          <a:lstStyle/>
          <a:p>
            <a:r>
              <a:rPr lang="en-US" dirty="0"/>
              <a:t>Backup Slides</a:t>
            </a:r>
          </a:p>
        </p:txBody>
      </p:sp>
      <p:sp>
        <p:nvSpPr>
          <p:cNvPr id="3" name="Subtitle 2">
            <a:extLst>
              <a:ext uri="{FF2B5EF4-FFF2-40B4-BE49-F238E27FC236}">
                <a16:creationId xmlns:a16="http://schemas.microsoft.com/office/drawing/2014/main" id="{4688FEC4-A908-4F26-8993-FC1FE43F20DB}"/>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7FFB26E0-2E40-4377-876E-DC5B24BAFAC9}"/>
              </a:ext>
            </a:extLst>
          </p:cNvPr>
          <p:cNvSpPr>
            <a:spLocks noGrp="1"/>
          </p:cNvSpPr>
          <p:nvPr>
            <p:ph type="sldNum" sz="quarter" idx="10"/>
          </p:nvPr>
        </p:nvSpPr>
        <p:spPr/>
        <p:txBody>
          <a:bodyPr/>
          <a:lstStyle/>
          <a:p>
            <a:fld id="{358A4DEF-9D4A-4E09-955A-C3B18329B1EC}" type="slidenum">
              <a:rPr lang="en-US" smtClean="0">
                <a:solidFill>
                  <a:srgbClr val="1F1D21"/>
                </a:solidFill>
              </a:rPr>
              <a:pPr/>
              <a:t>15</a:t>
            </a:fld>
            <a:endParaRPr lang="en-US" dirty="0">
              <a:solidFill>
                <a:srgbClr val="1F1D21"/>
              </a:solidFill>
            </a:endParaRPr>
          </a:p>
        </p:txBody>
      </p:sp>
    </p:spTree>
    <p:extLst>
      <p:ext uri="{BB962C8B-B14F-4D97-AF65-F5344CB8AC3E}">
        <p14:creationId xmlns:p14="http://schemas.microsoft.com/office/powerpoint/2010/main" val="1575635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BFB6B01E-3EEA-4B91-892A-FC8F9E7CEA6D}"/>
              </a:ext>
            </a:extLst>
          </p:cNvPr>
          <p:cNvSpPr txBox="1"/>
          <p:nvPr/>
        </p:nvSpPr>
        <p:spPr>
          <a:xfrm rot="16200000">
            <a:off x="-238188" y="2987204"/>
            <a:ext cx="3672952" cy="523220"/>
          </a:xfrm>
          <a:prstGeom prst="rect">
            <a:avLst/>
          </a:prstGeom>
          <a:noFill/>
        </p:spPr>
        <p:txBody>
          <a:bodyPr wrap="square" rtlCol="0">
            <a:spAutoFit/>
          </a:bodyPr>
          <a:lstStyle/>
          <a:p>
            <a:pPr algn="ctr"/>
            <a:r>
              <a:rPr lang="en-US" sz="1400" b="1" dirty="0"/>
              <a:t>Change from Baseline in SDMT Score, Mean and 95% </a:t>
            </a:r>
            <a:r>
              <a:rPr lang="en-US" sz="1400" b="1" dirty="0" err="1"/>
              <a:t>CI</a:t>
            </a:r>
            <a:r>
              <a:rPr lang="en-US" sz="1400" b="1" baseline="30000" dirty="0" err="1"/>
              <a:t>b</a:t>
            </a:r>
            <a:endParaRPr lang="en-US" sz="1400" b="1" dirty="0"/>
          </a:p>
        </p:txBody>
      </p:sp>
      <p:sp>
        <p:nvSpPr>
          <p:cNvPr id="39" name="Rectangle 38">
            <a:extLst>
              <a:ext uri="{FF2B5EF4-FFF2-40B4-BE49-F238E27FC236}">
                <a16:creationId xmlns:a16="http://schemas.microsoft.com/office/drawing/2014/main" id="{31AEA4A3-9D83-47B6-8FEB-38D68052D4D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38" name="Title 1">
            <a:extLst>
              <a:ext uri="{FF2B5EF4-FFF2-40B4-BE49-F238E27FC236}">
                <a16:creationId xmlns:a16="http://schemas.microsoft.com/office/drawing/2014/main" id="{598889B2-AC4C-498C-ADEC-A6CBF78B0B83}"/>
              </a:ext>
            </a:extLst>
          </p:cNvPr>
          <p:cNvSpPr txBox="1">
            <a:spLocks/>
          </p:cNvSpPr>
          <p:nvPr/>
        </p:nvSpPr>
        <p:spPr>
          <a:xfrm>
            <a:off x="609600" y="0"/>
            <a:ext cx="10241280" cy="990600"/>
          </a:xfrm>
          <a:prstGeom prst="rect">
            <a:avLst/>
          </a:prstGeom>
        </p:spPr>
        <p:txBody>
          <a:bodyPr vert="horz" lIns="91440" tIns="45720" rIns="91440" bIns="45720" rtlCol="0" anchor="b">
            <a:normAutofit/>
          </a:bodyPr>
          <a:lstStyle>
            <a:lvl1pPr algn="l" defTabSz="914400" rtl="0" eaLnBrk="1" latinLnBrk="0" hangingPunct="1">
              <a:lnSpc>
                <a:spcPct val="95000"/>
              </a:lnSpc>
              <a:spcBef>
                <a:spcPts val="0"/>
              </a:spcBef>
              <a:buNone/>
              <a:defRPr sz="2000" b="1" kern="1200">
                <a:solidFill>
                  <a:schemeClr val="tx2"/>
                </a:solidFill>
                <a:latin typeface="Century Gothic" panose="020B0502020202020204" pitchFamily="34" charset="0"/>
                <a:ea typeface="+mj-ea"/>
                <a:cs typeface="+mj-cs"/>
              </a:defRPr>
            </a:lvl1pPr>
          </a:lstStyle>
          <a:p>
            <a:r>
              <a:rPr lang="en-US" dirty="0"/>
              <a:t>Change from baseline in SDMT performance</a:t>
            </a:r>
          </a:p>
          <a:p>
            <a:r>
              <a:rPr lang="en-US" i="1" dirty="0">
                <a:solidFill>
                  <a:srgbClr val="0066CC"/>
                </a:solidFill>
              </a:rPr>
              <a:t>Patients not at increased risk of progressive </a:t>
            </a:r>
            <a:r>
              <a:rPr lang="en-US" i="1" dirty="0" err="1">
                <a:solidFill>
                  <a:srgbClr val="0066CC"/>
                </a:solidFill>
              </a:rPr>
              <a:t>disease</a:t>
            </a:r>
            <a:r>
              <a:rPr lang="en-US" i="1" baseline="30000" dirty="0" err="1">
                <a:solidFill>
                  <a:srgbClr val="0066CC"/>
                </a:solidFill>
              </a:rPr>
              <a:t>a</a:t>
            </a:r>
            <a:r>
              <a:rPr lang="en-US" i="1" baseline="30000" dirty="0">
                <a:solidFill>
                  <a:srgbClr val="0066CC"/>
                </a:solidFill>
              </a:rPr>
              <a:t> </a:t>
            </a:r>
            <a:r>
              <a:rPr lang="en-US" i="1" dirty="0">
                <a:solidFill>
                  <a:srgbClr val="0066CC"/>
                </a:solidFill>
              </a:rPr>
              <a:t>at baseline</a:t>
            </a:r>
            <a:endParaRPr lang="en-US" i="1" strike="sngStrike" dirty="0">
              <a:solidFill>
                <a:srgbClr val="0066CC"/>
              </a:solidFill>
            </a:endParaRPr>
          </a:p>
        </p:txBody>
      </p:sp>
      <p:sp>
        <p:nvSpPr>
          <p:cNvPr id="40" name="TextBox 39">
            <a:extLst>
              <a:ext uri="{FF2B5EF4-FFF2-40B4-BE49-F238E27FC236}">
                <a16:creationId xmlns:a16="http://schemas.microsoft.com/office/drawing/2014/main" id="{1453A0D5-D706-4918-9C90-35CAF7678753}"/>
              </a:ext>
            </a:extLst>
          </p:cNvPr>
          <p:cNvSpPr txBox="1"/>
          <p:nvPr/>
        </p:nvSpPr>
        <p:spPr>
          <a:xfrm>
            <a:off x="704849" y="5974777"/>
            <a:ext cx="9915525" cy="861774"/>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patients with baseline EDSS &lt;4 and pyramidal FSS &lt;2; </a:t>
            </a:r>
            <a:r>
              <a:rPr lang="en-US" sz="1000" baseline="30000" dirty="0" err="1"/>
              <a:t>b</a:t>
            </a:r>
            <a:r>
              <a:rPr lang="en-US" sz="1000" dirty="0" err="1"/>
              <a:t>Estimates</a:t>
            </a:r>
            <a:r>
              <a:rPr lang="en-US" sz="1000" dirty="0"/>
              <a:t> are from a mixed-effects model for repeated measures using an unstructured covariance matrix: change = baseline SDMT score + geographical region (US vs. rest of world) + week + study + treatment + treatment*week (repeated values over week) + baseline SDMT score*week; </a:t>
            </a:r>
            <a:r>
              <a:rPr lang="en-US" sz="1000" baseline="30000" dirty="0" err="1"/>
              <a:t>c</a:t>
            </a:r>
            <a:r>
              <a:rPr lang="en-US" sz="1000" dirty="0" err="1"/>
              <a:t>No</a:t>
            </a:r>
            <a:r>
              <a:rPr lang="en-US" sz="1000" dirty="0"/>
              <a:t> statistically significant improvement in OCR SDMT scores compared with IFN </a:t>
            </a:r>
            <a:r>
              <a:rPr lang="el-GR" sz="1000" dirty="0">
                <a:latin typeface="Century Gothic" panose="020B0502020202020204" pitchFamily="34" charset="0"/>
              </a:rPr>
              <a:t>β</a:t>
            </a:r>
            <a:r>
              <a:rPr lang="en-US" sz="1000" dirty="0"/>
              <a:t>-1a at Week 96</a:t>
            </a:r>
            <a:r>
              <a:rPr lang="en-US" sz="1000" dirty="0">
                <a:cs typeface="Calibri" panose="020F0502020204030204" pitchFamily="34" charset="0"/>
              </a:rPr>
              <a:t>. </a:t>
            </a:r>
            <a:endParaRPr lang="en-US" sz="1000" dirty="0"/>
          </a:p>
          <a:p>
            <a:pPr lvl="0"/>
            <a:r>
              <a:rPr lang="en-US" sz="1000" dirty="0"/>
              <a:t>EDSS, Expanded Disability Status Scale; FSS, </a:t>
            </a:r>
            <a:r>
              <a:rPr lang="en-US" sz="1000" dirty="0" err="1"/>
              <a:t>Kurtzke</a:t>
            </a:r>
            <a:r>
              <a:rPr lang="en-US" sz="1000" dirty="0"/>
              <a:t> Functional Systems Score; IFN, interferon; </a:t>
            </a:r>
            <a:r>
              <a:rPr lang="en-US" sz="1000" dirty="0" err="1"/>
              <a:t>mITT</a:t>
            </a:r>
            <a:r>
              <a:rPr lang="en-US" sz="1000" dirty="0"/>
              <a:t>, modified intention-to-treat; OCR, ocrelizumab; SDMT, Symbol Digital Modalities Test.</a:t>
            </a:r>
          </a:p>
        </p:txBody>
      </p:sp>
      <p:sp>
        <p:nvSpPr>
          <p:cNvPr id="9" name="TextBox 8">
            <a:extLst>
              <a:ext uri="{FF2B5EF4-FFF2-40B4-BE49-F238E27FC236}">
                <a16:creationId xmlns:a16="http://schemas.microsoft.com/office/drawing/2014/main" id="{AB33A6DC-63AE-4DCE-BAA1-0036D70F296A}"/>
              </a:ext>
            </a:extLst>
          </p:cNvPr>
          <p:cNvSpPr txBox="1"/>
          <p:nvPr/>
        </p:nvSpPr>
        <p:spPr>
          <a:xfrm>
            <a:off x="10043852" y="1992184"/>
            <a:ext cx="997657" cy="307777"/>
          </a:xfrm>
          <a:prstGeom prst="rect">
            <a:avLst/>
          </a:prstGeom>
          <a:noFill/>
        </p:spPr>
        <p:txBody>
          <a:bodyPr wrap="square" rtlCol="0">
            <a:spAutoFit/>
          </a:bodyPr>
          <a:lstStyle/>
          <a:p>
            <a:r>
              <a:rPr lang="en-US" sz="1400" b="1" dirty="0"/>
              <a:t>p=0.262</a:t>
            </a:r>
            <a:r>
              <a:rPr lang="en-US" sz="1400" b="1" baseline="30000" dirty="0"/>
              <a:t>c</a:t>
            </a:r>
            <a:endParaRPr lang="en-US" sz="1400" b="1" dirty="0"/>
          </a:p>
        </p:txBody>
      </p:sp>
      <p:cxnSp>
        <p:nvCxnSpPr>
          <p:cNvPr id="41" name="Straight Connector 40">
            <a:extLst>
              <a:ext uri="{FF2B5EF4-FFF2-40B4-BE49-F238E27FC236}">
                <a16:creationId xmlns:a16="http://schemas.microsoft.com/office/drawing/2014/main" id="{73DE5F1C-A8D7-47F9-9274-EAE6BD4D501A}"/>
              </a:ext>
            </a:extLst>
          </p:cNvPr>
          <p:cNvCxnSpPr>
            <a:cxnSpLocks/>
          </p:cNvCxnSpPr>
          <p:nvPr/>
        </p:nvCxnSpPr>
        <p:spPr>
          <a:xfrm>
            <a:off x="2497455" y="4598993"/>
            <a:ext cx="7546397" cy="0"/>
          </a:xfrm>
          <a:prstGeom prst="line">
            <a:avLst/>
          </a:prstGeom>
          <a:ln w="158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DC88E0F-4099-4173-B548-0E8861E6E0C4}"/>
              </a:ext>
            </a:extLst>
          </p:cNvPr>
          <p:cNvGrpSpPr/>
          <p:nvPr/>
        </p:nvGrpSpPr>
        <p:grpSpPr>
          <a:xfrm>
            <a:off x="686982" y="1057275"/>
            <a:ext cx="9624183" cy="4832299"/>
            <a:chOff x="686982" y="1114425"/>
            <a:chExt cx="9624183" cy="4832299"/>
          </a:xfrm>
        </p:grpSpPr>
        <p:grpSp>
          <p:nvGrpSpPr>
            <p:cNvPr id="4" name="Group 3">
              <a:extLst>
                <a:ext uri="{FF2B5EF4-FFF2-40B4-BE49-F238E27FC236}">
                  <a16:creationId xmlns:a16="http://schemas.microsoft.com/office/drawing/2014/main" id="{5AD156BA-5E34-403B-874F-90D10DF12574}"/>
                </a:ext>
              </a:extLst>
            </p:cNvPr>
            <p:cNvGrpSpPr/>
            <p:nvPr/>
          </p:nvGrpSpPr>
          <p:grpSpPr>
            <a:xfrm>
              <a:off x="686982" y="1114425"/>
              <a:ext cx="9624183" cy="4832299"/>
              <a:chOff x="780721" y="990600"/>
              <a:chExt cx="9242734" cy="5099715"/>
            </a:xfrm>
          </p:grpSpPr>
          <p:graphicFrame>
            <p:nvGraphicFramePr>
              <p:cNvPr id="6" name="Chart 5">
                <a:extLst>
                  <a:ext uri="{FF2B5EF4-FFF2-40B4-BE49-F238E27FC236}">
                    <a16:creationId xmlns:a16="http://schemas.microsoft.com/office/drawing/2014/main" id="{1769B4E7-44C8-4DF6-8CB1-EDB4AC5BCF06}"/>
                  </a:ext>
                </a:extLst>
              </p:cNvPr>
              <p:cNvGraphicFramePr>
                <a:graphicFrameLocks/>
              </p:cNvGraphicFramePr>
              <p:nvPr>
                <p:extLst/>
              </p:nvPr>
            </p:nvGraphicFramePr>
            <p:xfrm>
              <a:off x="2055234" y="990600"/>
              <a:ext cx="7909560" cy="4961708"/>
            </p:xfrm>
            <a:graphic>
              <a:graphicData uri="http://schemas.openxmlformats.org/drawingml/2006/chart">
                <c:chart xmlns:c="http://schemas.openxmlformats.org/drawingml/2006/chart" xmlns:r="http://schemas.openxmlformats.org/officeDocument/2006/relationships" r:id="rId2"/>
              </a:graphicData>
            </a:graphic>
          </p:graphicFrame>
          <p:grpSp>
            <p:nvGrpSpPr>
              <p:cNvPr id="34" name="Group 33">
                <a:extLst>
                  <a:ext uri="{FF2B5EF4-FFF2-40B4-BE49-F238E27FC236}">
                    <a16:creationId xmlns:a16="http://schemas.microsoft.com/office/drawing/2014/main" id="{84FDDDD0-249E-4BC0-BDD2-03C0B5447BD4}"/>
                  </a:ext>
                </a:extLst>
              </p:cNvPr>
              <p:cNvGrpSpPr/>
              <p:nvPr/>
            </p:nvGrpSpPr>
            <p:grpSpPr>
              <a:xfrm>
                <a:off x="791455" y="5572437"/>
                <a:ext cx="9222852" cy="302294"/>
                <a:chOff x="-10267" y="5390103"/>
                <a:chExt cx="8502108" cy="224504"/>
              </a:xfrm>
            </p:grpSpPr>
            <p:grpSp>
              <p:nvGrpSpPr>
                <p:cNvPr id="7" name="Group 6">
                  <a:extLst>
                    <a:ext uri="{FF2B5EF4-FFF2-40B4-BE49-F238E27FC236}">
                      <a16:creationId xmlns:a16="http://schemas.microsoft.com/office/drawing/2014/main" id="{A0D1EB4A-5670-455C-901F-76659BE1C31B}"/>
                    </a:ext>
                  </a:extLst>
                </p:cNvPr>
                <p:cNvGrpSpPr/>
                <p:nvPr/>
              </p:nvGrpSpPr>
              <p:grpSpPr>
                <a:xfrm>
                  <a:off x="1346225" y="5390103"/>
                  <a:ext cx="7145616" cy="224504"/>
                  <a:chOff x="1346225" y="5390103"/>
                  <a:chExt cx="7145616" cy="224504"/>
                </a:xfrm>
              </p:grpSpPr>
              <p:sp>
                <p:nvSpPr>
                  <p:cNvPr id="5" name="TextBox 4">
                    <a:extLst>
                      <a:ext uri="{FF2B5EF4-FFF2-40B4-BE49-F238E27FC236}">
                        <a16:creationId xmlns:a16="http://schemas.microsoft.com/office/drawing/2014/main" id="{BE9C8994-29AA-4BF6-9A8F-6261953DF2C1}"/>
                      </a:ext>
                    </a:extLst>
                  </p:cNvPr>
                  <p:cNvSpPr txBox="1"/>
                  <p:nvPr/>
                </p:nvSpPr>
                <p:spPr>
                  <a:xfrm>
                    <a:off x="2138361" y="5390107"/>
                    <a:ext cx="500743" cy="217103"/>
                  </a:xfrm>
                  <a:prstGeom prst="rect">
                    <a:avLst/>
                  </a:prstGeom>
                  <a:noFill/>
                </p:spPr>
                <p:txBody>
                  <a:bodyPr wrap="square" rtlCol="0">
                    <a:spAutoFit/>
                  </a:bodyPr>
                  <a:lstStyle/>
                  <a:p>
                    <a:r>
                      <a:rPr lang="en-US" sz="1200" dirty="0"/>
                      <a:t>568</a:t>
                    </a:r>
                  </a:p>
                </p:txBody>
              </p:sp>
              <p:sp>
                <p:nvSpPr>
                  <p:cNvPr id="14" name="TextBox 13">
                    <a:extLst>
                      <a:ext uri="{FF2B5EF4-FFF2-40B4-BE49-F238E27FC236}">
                        <a16:creationId xmlns:a16="http://schemas.microsoft.com/office/drawing/2014/main" id="{286EB2AA-505B-43C6-8F6C-6113D6C7411C}"/>
                      </a:ext>
                    </a:extLst>
                  </p:cNvPr>
                  <p:cNvSpPr txBox="1"/>
                  <p:nvPr/>
                </p:nvSpPr>
                <p:spPr>
                  <a:xfrm>
                    <a:off x="2982303" y="5390107"/>
                    <a:ext cx="500743" cy="217103"/>
                  </a:xfrm>
                  <a:prstGeom prst="rect">
                    <a:avLst/>
                  </a:prstGeom>
                  <a:noFill/>
                </p:spPr>
                <p:txBody>
                  <a:bodyPr wrap="square" rtlCol="0">
                    <a:spAutoFit/>
                  </a:bodyPr>
                  <a:lstStyle/>
                  <a:p>
                    <a:r>
                      <a:rPr lang="en-US" sz="1200" dirty="0"/>
                      <a:t>554</a:t>
                    </a:r>
                  </a:p>
                </p:txBody>
              </p:sp>
              <p:sp>
                <p:nvSpPr>
                  <p:cNvPr id="15" name="TextBox 14">
                    <a:extLst>
                      <a:ext uri="{FF2B5EF4-FFF2-40B4-BE49-F238E27FC236}">
                        <a16:creationId xmlns:a16="http://schemas.microsoft.com/office/drawing/2014/main" id="{DA1FBFEC-823C-4B72-AAA5-2A4454DE49E8}"/>
                      </a:ext>
                    </a:extLst>
                  </p:cNvPr>
                  <p:cNvSpPr txBox="1"/>
                  <p:nvPr/>
                </p:nvSpPr>
                <p:spPr>
                  <a:xfrm>
                    <a:off x="3821609" y="5396249"/>
                    <a:ext cx="500743" cy="217103"/>
                  </a:xfrm>
                  <a:prstGeom prst="rect">
                    <a:avLst/>
                  </a:prstGeom>
                  <a:noFill/>
                </p:spPr>
                <p:txBody>
                  <a:bodyPr wrap="square" rtlCol="0">
                    <a:spAutoFit/>
                  </a:bodyPr>
                  <a:lstStyle/>
                  <a:p>
                    <a:r>
                      <a:rPr lang="en-US" sz="1200" dirty="0"/>
                      <a:t>533</a:t>
                    </a:r>
                  </a:p>
                </p:txBody>
              </p:sp>
              <p:sp>
                <p:nvSpPr>
                  <p:cNvPr id="16" name="TextBox 15">
                    <a:extLst>
                      <a:ext uri="{FF2B5EF4-FFF2-40B4-BE49-F238E27FC236}">
                        <a16:creationId xmlns:a16="http://schemas.microsoft.com/office/drawing/2014/main" id="{DB815CF5-54BC-4338-8951-A0608B5B76C5}"/>
                      </a:ext>
                    </a:extLst>
                  </p:cNvPr>
                  <p:cNvSpPr txBox="1"/>
                  <p:nvPr/>
                </p:nvSpPr>
                <p:spPr>
                  <a:xfrm>
                    <a:off x="4659274" y="5390107"/>
                    <a:ext cx="500743" cy="217103"/>
                  </a:xfrm>
                  <a:prstGeom prst="rect">
                    <a:avLst/>
                  </a:prstGeom>
                  <a:noFill/>
                </p:spPr>
                <p:txBody>
                  <a:bodyPr wrap="square" rtlCol="0">
                    <a:spAutoFit/>
                  </a:bodyPr>
                  <a:lstStyle/>
                  <a:p>
                    <a:r>
                      <a:rPr lang="en-US" sz="1200" dirty="0"/>
                      <a:t>518</a:t>
                    </a:r>
                  </a:p>
                </p:txBody>
              </p:sp>
              <p:sp>
                <p:nvSpPr>
                  <p:cNvPr id="17" name="TextBox 16">
                    <a:extLst>
                      <a:ext uri="{FF2B5EF4-FFF2-40B4-BE49-F238E27FC236}">
                        <a16:creationId xmlns:a16="http://schemas.microsoft.com/office/drawing/2014/main" id="{68814CCB-28EC-4E7A-9BEF-F1EA65541A89}"/>
                      </a:ext>
                    </a:extLst>
                  </p:cNvPr>
                  <p:cNvSpPr txBox="1"/>
                  <p:nvPr/>
                </p:nvSpPr>
                <p:spPr>
                  <a:xfrm>
                    <a:off x="5500878" y="5397504"/>
                    <a:ext cx="500743" cy="217103"/>
                  </a:xfrm>
                  <a:prstGeom prst="rect">
                    <a:avLst/>
                  </a:prstGeom>
                  <a:noFill/>
                </p:spPr>
                <p:txBody>
                  <a:bodyPr wrap="square" rtlCol="0">
                    <a:spAutoFit/>
                  </a:bodyPr>
                  <a:lstStyle/>
                  <a:p>
                    <a:r>
                      <a:rPr lang="en-US" sz="1200" dirty="0"/>
                      <a:t>496</a:t>
                    </a:r>
                  </a:p>
                </p:txBody>
              </p:sp>
              <p:sp>
                <p:nvSpPr>
                  <p:cNvPr id="18" name="TextBox 17">
                    <a:extLst>
                      <a:ext uri="{FF2B5EF4-FFF2-40B4-BE49-F238E27FC236}">
                        <a16:creationId xmlns:a16="http://schemas.microsoft.com/office/drawing/2014/main" id="{A9A36BCB-C3BC-4FE3-BD1A-396DD4B38FCE}"/>
                      </a:ext>
                    </a:extLst>
                  </p:cNvPr>
                  <p:cNvSpPr txBox="1"/>
                  <p:nvPr/>
                </p:nvSpPr>
                <p:spPr>
                  <a:xfrm>
                    <a:off x="6316177" y="5390108"/>
                    <a:ext cx="500743" cy="217103"/>
                  </a:xfrm>
                  <a:prstGeom prst="rect">
                    <a:avLst/>
                  </a:prstGeom>
                  <a:noFill/>
                </p:spPr>
                <p:txBody>
                  <a:bodyPr wrap="square" rtlCol="0">
                    <a:spAutoFit/>
                  </a:bodyPr>
                  <a:lstStyle/>
                  <a:p>
                    <a:r>
                      <a:rPr lang="en-US" sz="1200" dirty="0"/>
                      <a:t>495</a:t>
                    </a:r>
                  </a:p>
                </p:txBody>
              </p:sp>
              <p:sp>
                <p:nvSpPr>
                  <p:cNvPr id="19" name="TextBox 18">
                    <a:extLst>
                      <a:ext uri="{FF2B5EF4-FFF2-40B4-BE49-F238E27FC236}">
                        <a16:creationId xmlns:a16="http://schemas.microsoft.com/office/drawing/2014/main" id="{5EB95DE6-8961-46B6-BA96-FA2D2AEB885C}"/>
                      </a:ext>
                    </a:extLst>
                  </p:cNvPr>
                  <p:cNvSpPr txBox="1"/>
                  <p:nvPr/>
                </p:nvSpPr>
                <p:spPr>
                  <a:xfrm>
                    <a:off x="7151479" y="5390108"/>
                    <a:ext cx="500743" cy="217103"/>
                  </a:xfrm>
                  <a:prstGeom prst="rect">
                    <a:avLst/>
                  </a:prstGeom>
                  <a:noFill/>
                </p:spPr>
                <p:txBody>
                  <a:bodyPr wrap="square" rtlCol="0">
                    <a:spAutoFit/>
                  </a:bodyPr>
                  <a:lstStyle/>
                  <a:p>
                    <a:r>
                      <a:rPr lang="en-US" sz="1200" dirty="0"/>
                      <a:t>485</a:t>
                    </a:r>
                  </a:p>
                </p:txBody>
              </p:sp>
              <p:sp>
                <p:nvSpPr>
                  <p:cNvPr id="20" name="TextBox 19">
                    <a:extLst>
                      <a:ext uri="{FF2B5EF4-FFF2-40B4-BE49-F238E27FC236}">
                        <a16:creationId xmlns:a16="http://schemas.microsoft.com/office/drawing/2014/main" id="{FEBAD6E3-3FDE-40BF-A0C0-6B9071992885}"/>
                      </a:ext>
                    </a:extLst>
                  </p:cNvPr>
                  <p:cNvSpPr txBox="1"/>
                  <p:nvPr/>
                </p:nvSpPr>
                <p:spPr>
                  <a:xfrm>
                    <a:off x="1346225" y="5390103"/>
                    <a:ext cx="500743" cy="217103"/>
                  </a:xfrm>
                  <a:prstGeom prst="rect">
                    <a:avLst/>
                  </a:prstGeom>
                  <a:noFill/>
                </p:spPr>
                <p:txBody>
                  <a:bodyPr wrap="square" rtlCol="0">
                    <a:spAutoFit/>
                  </a:bodyPr>
                  <a:lstStyle/>
                  <a:p>
                    <a:r>
                      <a:rPr lang="en-US" sz="1200" dirty="0"/>
                      <a:t>587</a:t>
                    </a:r>
                  </a:p>
                </p:txBody>
              </p:sp>
              <p:sp>
                <p:nvSpPr>
                  <p:cNvPr id="31" name="TextBox 30">
                    <a:extLst>
                      <a:ext uri="{FF2B5EF4-FFF2-40B4-BE49-F238E27FC236}">
                        <a16:creationId xmlns:a16="http://schemas.microsoft.com/office/drawing/2014/main" id="{59EF5F59-8B76-4043-BF73-0A6E918E492B}"/>
                      </a:ext>
                    </a:extLst>
                  </p:cNvPr>
                  <p:cNvSpPr txBox="1"/>
                  <p:nvPr/>
                </p:nvSpPr>
                <p:spPr>
                  <a:xfrm>
                    <a:off x="7991098" y="5390108"/>
                    <a:ext cx="500743" cy="217103"/>
                  </a:xfrm>
                  <a:prstGeom prst="rect">
                    <a:avLst/>
                  </a:prstGeom>
                  <a:noFill/>
                </p:spPr>
                <p:txBody>
                  <a:bodyPr wrap="square" rtlCol="0">
                    <a:spAutoFit/>
                  </a:bodyPr>
                  <a:lstStyle/>
                  <a:p>
                    <a:r>
                      <a:rPr lang="en-US" sz="1200" dirty="0"/>
                      <a:t>482</a:t>
                    </a:r>
                  </a:p>
                </p:txBody>
              </p:sp>
            </p:grpSp>
            <p:sp>
              <p:nvSpPr>
                <p:cNvPr id="33" name="TextBox 32">
                  <a:extLst>
                    <a:ext uri="{FF2B5EF4-FFF2-40B4-BE49-F238E27FC236}">
                      <a16:creationId xmlns:a16="http://schemas.microsoft.com/office/drawing/2014/main" id="{736DB092-8ACE-439F-AC86-8420C62EE66E}"/>
                    </a:ext>
                  </a:extLst>
                </p:cNvPr>
                <p:cNvSpPr txBox="1"/>
                <p:nvPr/>
              </p:nvSpPr>
              <p:spPr>
                <a:xfrm>
                  <a:off x="-10267" y="5397500"/>
                  <a:ext cx="1139844" cy="205718"/>
                </a:xfrm>
                <a:prstGeom prst="rect">
                  <a:avLst/>
                </a:prstGeom>
                <a:noFill/>
              </p:spPr>
              <p:txBody>
                <a:bodyPr wrap="square" rtlCol="0">
                  <a:spAutoFit/>
                </a:bodyPr>
                <a:lstStyle/>
                <a:p>
                  <a:r>
                    <a:rPr lang="en-US" sz="1200" b="1" dirty="0"/>
                    <a:t>IFN </a:t>
                  </a:r>
                  <a:r>
                    <a:rPr lang="el-GR" sz="1200" b="1" dirty="0"/>
                    <a:t>β</a:t>
                  </a:r>
                  <a:r>
                    <a:rPr lang="en-US" sz="1200" b="1" dirty="0"/>
                    <a:t>-1a 44 µg</a:t>
                  </a:r>
                </a:p>
              </p:txBody>
            </p:sp>
          </p:grpSp>
          <p:grpSp>
            <p:nvGrpSpPr>
              <p:cNvPr id="36" name="Group 35">
                <a:extLst>
                  <a:ext uri="{FF2B5EF4-FFF2-40B4-BE49-F238E27FC236}">
                    <a16:creationId xmlns:a16="http://schemas.microsoft.com/office/drawing/2014/main" id="{B5945466-CA59-4331-A164-036DCCFE5BBB}"/>
                  </a:ext>
                </a:extLst>
              </p:cNvPr>
              <p:cNvGrpSpPr/>
              <p:nvPr/>
            </p:nvGrpSpPr>
            <p:grpSpPr>
              <a:xfrm>
                <a:off x="780721" y="5790787"/>
                <a:ext cx="9242734" cy="299528"/>
                <a:chOff x="-28655" y="5822087"/>
                <a:chExt cx="8534245" cy="307524"/>
              </a:xfrm>
            </p:grpSpPr>
            <p:grpSp>
              <p:nvGrpSpPr>
                <p:cNvPr id="8" name="Group 7">
                  <a:extLst>
                    <a:ext uri="{FF2B5EF4-FFF2-40B4-BE49-F238E27FC236}">
                      <a16:creationId xmlns:a16="http://schemas.microsoft.com/office/drawing/2014/main" id="{4D3F28F6-31C7-412A-BC34-853536088062}"/>
                    </a:ext>
                  </a:extLst>
                </p:cNvPr>
                <p:cNvGrpSpPr/>
                <p:nvPr/>
              </p:nvGrpSpPr>
              <p:grpSpPr>
                <a:xfrm>
                  <a:off x="1337813" y="5822087"/>
                  <a:ext cx="7167777" cy="307524"/>
                  <a:chOff x="1337813" y="5822087"/>
                  <a:chExt cx="7167777" cy="307524"/>
                </a:xfrm>
              </p:grpSpPr>
              <p:sp>
                <p:nvSpPr>
                  <p:cNvPr id="23" name="TextBox 22">
                    <a:extLst>
                      <a:ext uri="{FF2B5EF4-FFF2-40B4-BE49-F238E27FC236}">
                        <a16:creationId xmlns:a16="http://schemas.microsoft.com/office/drawing/2014/main" id="{73E4697C-BAF7-4963-B4FE-8EA8B7C54EF0}"/>
                      </a:ext>
                    </a:extLst>
                  </p:cNvPr>
                  <p:cNvSpPr txBox="1"/>
                  <p:nvPr/>
                </p:nvSpPr>
                <p:spPr>
                  <a:xfrm>
                    <a:off x="2129949" y="5822104"/>
                    <a:ext cx="500743" cy="300133"/>
                  </a:xfrm>
                  <a:prstGeom prst="rect">
                    <a:avLst/>
                  </a:prstGeom>
                  <a:noFill/>
                </p:spPr>
                <p:txBody>
                  <a:bodyPr wrap="square" rtlCol="0">
                    <a:spAutoFit/>
                  </a:bodyPr>
                  <a:lstStyle/>
                  <a:p>
                    <a:r>
                      <a:rPr lang="en-US" sz="1200" dirty="0"/>
                      <a:t>566</a:t>
                    </a:r>
                  </a:p>
                </p:txBody>
              </p:sp>
              <p:sp>
                <p:nvSpPr>
                  <p:cNvPr id="24" name="TextBox 23">
                    <a:extLst>
                      <a:ext uri="{FF2B5EF4-FFF2-40B4-BE49-F238E27FC236}">
                        <a16:creationId xmlns:a16="http://schemas.microsoft.com/office/drawing/2014/main" id="{14B61DCF-205F-4C49-A8F4-13A2BBDD04D8}"/>
                      </a:ext>
                    </a:extLst>
                  </p:cNvPr>
                  <p:cNvSpPr txBox="1"/>
                  <p:nvPr/>
                </p:nvSpPr>
                <p:spPr>
                  <a:xfrm>
                    <a:off x="2969705" y="5822100"/>
                    <a:ext cx="500743" cy="300133"/>
                  </a:xfrm>
                  <a:prstGeom prst="rect">
                    <a:avLst/>
                  </a:prstGeom>
                  <a:noFill/>
                </p:spPr>
                <p:txBody>
                  <a:bodyPr wrap="square" rtlCol="0">
                    <a:spAutoFit/>
                  </a:bodyPr>
                  <a:lstStyle/>
                  <a:p>
                    <a:r>
                      <a:rPr lang="en-US" sz="1200" dirty="0"/>
                      <a:t>572</a:t>
                    </a:r>
                  </a:p>
                </p:txBody>
              </p:sp>
              <p:sp>
                <p:nvSpPr>
                  <p:cNvPr id="25" name="TextBox 24">
                    <a:extLst>
                      <a:ext uri="{FF2B5EF4-FFF2-40B4-BE49-F238E27FC236}">
                        <a16:creationId xmlns:a16="http://schemas.microsoft.com/office/drawing/2014/main" id="{635F8E52-054F-43BB-B896-8512B3B9E24F}"/>
                      </a:ext>
                    </a:extLst>
                  </p:cNvPr>
                  <p:cNvSpPr txBox="1"/>
                  <p:nvPr/>
                </p:nvSpPr>
                <p:spPr>
                  <a:xfrm>
                    <a:off x="3814682" y="5828236"/>
                    <a:ext cx="500743" cy="300133"/>
                  </a:xfrm>
                  <a:prstGeom prst="rect">
                    <a:avLst/>
                  </a:prstGeom>
                  <a:noFill/>
                </p:spPr>
                <p:txBody>
                  <a:bodyPr wrap="square" rtlCol="0">
                    <a:spAutoFit/>
                  </a:bodyPr>
                  <a:lstStyle/>
                  <a:p>
                    <a:r>
                      <a:rPr lang="en-US" sz="1200" dirty="0"/>
                      <a:t>554</a:t>
                    </a:r>
                  </a:p>
                </p:txBody>
              </p:sp>
              <p:sp>
                <p:nvSpPr>
                  <p:cNvPr id="26" name="TextBox 25">
                    <a:extLst>
                      <a:ext uri="{FF2B5EF4-FFF2-40B4-BE49-F238E27FC236}">
                        <a16:creationId xmlns:a16="http://schemas.microsoft.com/office/drawing/2014/main" id="{636349A1-85F6-4577-8F4B-3FA280D5D352}"/>
                      </a:ext>
                    </a:extLst>
                  </p:cNvPr>
                  <p:cNvSpPr txBox="1"/>
                  <p:nvPr/>
                </p:nvSpPr>
                <p:spPr>
                  <a:xfrm>
                    <a:off x="4658200" y="5822095"/>
                    <a:ext cx="500743" cy="300132"/>
                  </a:xfrm>
                  <a:prstGeom prst="rect">
                    <a:avLst/>
                  </a:prstGeom>
                  <a:noFill/>
                </p:spPr>
                <p:txBody>
                  <a:bodyPr wrap="square" rtlCol="0">
                    <a:spAutoFit/>
                  </a:bodyPr>
                  <a:lstStyle/>
                  <a:p>
                    <a:r>
                      <a:rPr lang="en-US" sz="1200" dirty="0"/>
                      <a:t>551</a:t>
                    </a:r>
                  </a:p>
                </p:txBody>
              </p:sp>
              <p:sp>
                <p:nvSpPr>
                  <p:cNvPr id="27" name="TextBox 26">
                    <a:extLst>
                      <a:ext uri="{FF2B5EF4-FFF2-40B4-BE49-F238E27FC236}">
                        <a16:creationId xmlns:a16="http://schemas.microsoft.com/office/drawing/2014/main" id="{6C9B5207-E369-4E65-B629-7D3D19C232D6}"/>
                      </a:ext>
                    </a:extLst>
                  </p:cNvPr>
                  <p:cNvSpPr txBox="1"/>
                  <p:nvPr/>
                </p:nvSpPr>
                <p:spPr>
                  <a:xfrm>
                    <a:off x="5502452" y="5829479"/>
                    <a:ext cx="500743" cy="300132"/>
                  </a:xfrm>
                  <a:prstGeom prst="rect">
                    <a:avLst/>
                  </a:prstGeom>
                  <a:noFill/>
                </p:spPr>
                <p:txBody>
                  <a:bodyPr wrap="square" rtlCol="0">
                    <a:spAutoFit/>
                  </a:bodyPr>
                  <a:lstStyle/>
                  <a:p>
                    <a:r>
                      <a:rPr lang="en-US" sz="1200" dirty="0"/>
                      <a:t>550</a:t>
                    </a:r>
                  </a:p>
                </p:txBody>
              </p:sp>
              <p:sp>
                <p:nvSpPr>
                  <p:cNvPr id="28" name="TextBox 27">
                    <a:extLst>
                      <a:ext uri="{FF2B5EF4-FFF2-40B4-BE49-F238E27FC236}">
                        <a16:creationId xmlns:a16="http://schemas.microsoft.com/office/drawing/2014/main" id="{1C6A8996-DEF7-459A-A517-4815803C2BB8}"/>
                      </a:ext>
                    </a:extLst>
                  </p:cNvPr>
                  <p:cNvSpPr txBox="1"/>
                  <p:nvPr/>
                </p:nvSpPr>
                <p:spPr>
                  <a:xfrm>
                    <a:off x="6317767" y="5822096"/>
                    <a:ext cx="500743" cy="300132"/>
                  </a:xfrm>
                  <a:prstGeom prst="rect">
                    <a:avLst/>
                  </a:prstGeom>
                  <a:noFill/>
                </p:spPr>
                <p:txBody>
                  <a:bodyPr wrap="square" rtlCol="0">
                    <a:spAutoFit/>
                  </a:bodyPr>
                  <a:lstStyle/>
                  <a:p>
                    <a:r>
                      <a:rPr lang="en-US" sz="1200" dirty="0"/>
                      <a:t>539</a:t>
                    </a:r>
                  </a:p>
                </p:txBody>
              </p:sp>
              <p:sp>
                <p:nvSpPr>
                  <p:cNvPr id="29" name="TextBox 28">
                    <a:extLst>
                      <a:ext uri="{FF2B5EF4-FFF2-40B4-BE49-F238E27FC236}">
                        <a16:creationId xmlns:a16="http://schemas.microsoft.com/office/drawing/2014/main" id="{795FA382-0576-4BCB-9574-FD00F7A7A21A}"/>
                      </a:ext>
                    </a:extLst>
                  </p:cNvPr>
                  <p:cNvSpPr txBox="1"/>
                  <p:nvPr/>
                </p:nvSpPr>
                <p:spPr>
                  <a:xfrm>
                    <a:off x="7158794" y="5822087"/>
                    <a:ext cx="500743" cy="300132"/>
                  </a:xfrm>
                  <a:prstGeom prst="rect">
                    <a:avLst/>
                  </a:prstGeom>
                  <a:noFill/>
                </p:spPr>
                <p:txBody>
                  <a:bodyPr wrap="square" rtlCol="0">
                    <a:spAutoFit/>
                  </a:bodyPr>
                  <a:lstStyle/>
                  <a:p>
                    <a:r>
                      <a:rPr lang="en-US" sz="1200" dirty="0"/>
                      <a:t>527</a:t>
                    </a:r>
                  </a:p>
                </p:txBody>
              </p:sp>
              <p:sp>
                <p:nvSpPr>
                  <p:cNvPr id="30" name="TextBox 29">
                    <a:extLst>
                      <a:ext uri="{FF2B5EF4-FFF2-40B4-BE49-F238E27FC236}">
                        <a16:creationId xmlns:a16="http://schemas.microsoft.com/office/drawing/2014/main" id="{F4A27F71-B87B-4A6B-8F1F-5DD248B96A8C}"/>
                      </a:ext>
                    </a:extLst>
                  </p:cNvPr>
                  <p:cNvSpPr txBox="1"/>
                  <p:nvPr/>
                </p:nvSpPr>
                <p:spPr>
                  <a:xfrm>
                    <a:off x="1337813" y="5822097"/>
                    <a:ext cx="500743" cy="300133"/>
                  </a:xfrm>
                  <a:prstGeom prst="rect">
                    <a:avLst/>
                  </a:prstGeom>
                  <a:noFill/>
                </p:spPr>
                <p:txBody>
                  <a:bodyPr wrap="square" rtlCol="0">
                    <a:spAutoFit/>
                  </a:bodyPr>
                  <a:lstStyle/>
                  <a:p>
                    <a:r>
                      <a:rPr lang="en-US" sz="1200" dirty="0"/>
                      <a:t>594</a:t>
                    </a:r>
                  </a:p>
                </p:txBody>
              </p:sp>
              <p:sp>
                <p:nvSpPr>
                  <p:cNvPr id="32" name="TextBox 31">
                    <a:extLst>
                      <a:ext uri="{FF2B5EF4-FFF2-40B4-BE49-F238E27FC236}">
                        <a16:creationId xmlns:a16="http://schemas.microsoft.com/office/drawing/2014/main" id="{D6DAE109-7DE9-4EF6-B524-D62D936281A4}"/>
                      </a:ext>
                    </a:extLst>
                  </p:cNvPr>
                  <p:cNvSpPr txBox="1"/>
                  <p:nvPr/>
                </p:nvSpPr>
                <p:spPr>
                  <a:xfrm>
                    <a:off x="8004847" y="5829469"/>
                    <a:ext cx="500743" cy="300132"/>
                  </a:xfrm>
                  <a:prstGeom prst="rect">
                    <a:avLst/>
                  </a:prstGeom>
                  <a:noFill/>
                </p:spPr>
                <p:txBody>
                  <a:bodyPr wrap="square" rtlCol="0">
                    <a:spAutoFit/>
                  </a:bodyPr>
                  <a:lstStyle/>
                  <a:p>
                    <a:r>
                      <a:rPr lang="en-US" sz="1200" dirty="0"/>
                      <a:t>512</a:t>
                    </a:r>
                  </a:p>
                </p:txBody>
              </p:sp>
            </p:grpSp>
            <p:sp>
              <p:nvSpPr>
                <p:cNvPr id="35" name="TextBox 34">
                  <a:extLst>
                    <a:ext uri="{FF2B5EF4-FFF2-40B4-BE49-F238E27FC236}">
                      <a16:creationId xmlns:a16="http://schemas.microsoft.com/office/drawing/2014/main" id="{CC053224-72D8-433C-9940-5DEF873FA9F8}"/>
                    </a:ext>
                  </a:extLst>
                </p:cNvPr>
                <p:cNvSpPr txBox="1"/>
                <p:nvPr/>
              </p:nvSpPr>
              <p:spPr>
                <a:xfrm>
                  <a:off x="-28655" y="5829479"/>
                  <a:ext cx="1203052" cy="284395"/>
                </a:xfrm>
                <a:prstGeom prst="rect">
                  <a:avLst/>
                </a:prstGeom>
                <a:noFill/>
              </p:spPr>
              <p:txBody>
                <a:bodyPr wrap="square" rtlCol="0">
                  <a:spAutoFit/>
                </a:bodyPr>
                <a:lstStyle/>
                <a:p>
                  <a:r>
                    <a:rPr lang="en-US" sz="1200" b="1" dirty="0"/>
                    <a:t>OCR 600 mg</a:t>
                  </a:r>
                </a:p>
              </p:txBody>
            </p:sp>
          </p:grpSp>
        </p:grpSp>
        <p:cxnSp>
          <p:nvCxnSpPr>
            <p:cNvPr id="42" name="Straight Connector 41">
              <a:extLst>
                <a:ext uri="{FF2B5EF4-FFF2-40B4-BE49-F238E27FC236}">
                  <a16:creationId xmlns:a16="http://schemas.microsoft.com/office/drawing/2014/main" id="{88239984-3992-4D9F-B432-205332E271EE}"/>
                </a:ext>
              </a:extLst>
            </p:cNvPr>
            <p:cNvCxnSpPr>
              <a:cxnSpLocks/>
            </p:cNvCxnSpPr>
            <p:nvPr/>
          </p:nvCxnSpPr>
          <p:spPr>
            <a:xfrm rot="10800000">
              <a:off x="9879341" y="3644074"/>
              <a:ext cx="45720"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0F198A4-A9EA-4C41-94EF-6F5DC347F1FB}"/>
                </a:ext>
              </a:extLst>
            </p:cNvPr>
            <p:cNvCxnSpPr>
              <a:cxnSpLocks/>
            </p:cNvCxnSpPr>
            <p:nvPr/>
          </p:nvCxnSpPr>
          <p:spPr>
            <a:xfrm rot="10800000">
              <a:off x="9879341" y="3178973"/>
              <a:ext cx="45720"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DA4105B-9D1A-4E29-A158-0F36D6B185C8}"/>
                </a:ext>
              </a:extLst>
            </p:cNvPr>
            <p:cNvCxnSpPr>
              <a:cxnSpLocks/>
            </p:cNvCxnSpPr>
            <p:nvPr/>
          </p:nvCxnSpPr>
          <p:spPr>
            <a:xfrm rot="10800000">
              <a:off x="9879341" y="3007522"/>
              <a:ext cx="45720" cy="0"/>
            </a:xfrm>
            <a:prstGeom prst="line">
              <a:avLst/>
            </a:prstGeom>
            <a:ln w="12700" cap="sq">
              <a:solidFill>
                <a:srgbClr val="0066CC"/>
              </a:solidFill>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A46DE993-24D7-4B79-B14F-388817AFB8D9}"/>
              </a:ext>
            </a:extLst>
          </p:cNvPr>
          <p:cNvSpPr txBox="1"/>
          <p:nvPr/>
        </p:nvSpPr>
        <p:spPr>
          <a:xfrm>
            <a:off x="704850" y="5218640"/>
            <a:ext cx="1161792" cy="261610"/>
          </a:xfrm>
          <a:prstGeom prst="rect">
            <a:avLst/>
          </a:prstGeom>
          <a:noFill/>
        </p:spPr>
        <p:txBody>
          <a:bodyPr wrap="square" rtlCol="0">
            <a:spAutoFit/>
          </a:bodyPr>
          <a:lstStyle/>
          <a:p>
            <a:r>
              <a:rPr lang="en-US" sz="1100" dirty="0"/>
              <a:t>n</a:t>
            </a:r>
          </a:p>
        </p:txBody>
      </p:sp>
    </p:spTree>
    <p:extLst>
      <p:ext uri="{BB962C8B-B14F-4D97-AF65-F5344CB8AC3E}">
        <p14:creationId xmlns:p14="http://schemas.microsoft.com/office/powerpoint/2010/main" val="2566964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BFB6B01E-3EEA-4B91-892A-FC8F9E7CEA6D}"/>
              </a:ext>
            </a:extLst>
          </p:cNvPr>
          <p:cNvSpPr txBox="1"/>
          <p:nvPr/>
        </p:nvSpPr>
        <p:spPr>
          <a:xfrm rot="16200000">
            <a:off x="-238188" y="2987204"/>
            <a:ext cx="3672952" cy="523220"/>
          </a:xfrm>
          <a:prstGeom prst="rect">
            <a:avLst/>
          </a:prstGeom>
          <a:noFill/>
        </p:spPr>
        <p:txBody>
          <a:bodyPr wrap="square" rtlCol="0">
            <a:spAutoFit/>
          </a:bodyPr>
          <a:lstStyle/>
          <a:p>
            <a:pPr algn="ctr"/>
            <a:r>
              <a:rPr lang="en-US" sz="1400" b="1" dirty="0"/>
              <a:t>Change from Baseline in SDMT Score, Mean and 95% </a:t>
            </a:r>
            <a:r>
              <a:rPr lang="en-US" sz="1400" b="1" dirty="0" err="1"/>
              <a:t>CI</a:t>
            </a:r>
            <a:r>
              <a:rPr lang="en-US" sz="1400" b="1" baseline="30000" dirty="0" err="1"/>
              <a:t>b</a:t>
            </a:r>
            <a:endParaRPr lang="en-US" sz="1400" b="1" dirty="0"/>
          </a:p>
        </p:txBody>
      </p:sp>
      <p:sp>
        <p:nvSpPr>
          <p:cNvPr id="39" name="Rectangle 38">
            <a:extLst>
              <a:ext uri="{FF2B5EF4-FFF2-40B4-BE49-F238E27FC236}">
                <a16:creationId xmlns:a16="http://schemas.microsoft.com/office/drawing/2014/main" id="{31AEA4A3-9D83-47B6-8FEB-38D68052D4D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38" name="Title 1">
            <a:extLst>
              <a:ext uri="{FF2B5EF4-FFF2-40B4-BE49-F238E27FC236}">
                <a16:creationId xmlns:a16="http://schemas.microsoft.com/office/drawing/2014/main" id="{598889B2-AC4C-498C-ADEC-A6CBF78B0B83}"/>
              </a:ext>
            </a:extLst>
          </p:cNvPr>
          <p:cNvSpPr txBox="1">
            <a:spLocks/>
          </p:cNvSpPr>
          <p:nvPr/>
        </p:nvSpPr>
        <p:spPr>
          <a:xfrm>
            <a:off x="609600" y="0"/>
            <a:ext cx="10241280" cy="990600"/>
          </a:xfrm>
          <a:prstGeom prst="rect">
            <a:avLst/>
          </a:prstGeom>
        </p:spPr>
        <p:txBody>
          <a:bodyPr vert="horz" lIns="91440" tIns="45720" rIns="91440" bIns="45720" rtlCol="0" anchor="b">
            <a:normAutofit/>
          </a:bodyPr>
          <a:lstStyle>
            <a:lvl1pPr algn="l" defTabSz="914400" rtl="0" eaLnBrk="1" latinLnBrk="0" hangingPunct="1">
              <a:lnSpc>
                <a:spcPct val="95000"/>
              </a:lnSpc>
              <a:spcBef>
                <a:spcPts val="0"/>
              </a:spcBef>
              <a:buNone/>
              <a:defRPr sz="2000" b="1" kern="1200">
                <a:solidFill>
                  <a:schemeClr val="tx2"/>
                </a:solidFill>
                <a:latin typeface="Century Gothic" panose="020B0502020202020204" pitchFamily="34" charset="0"/>
                <a:ea typeface="+mj-ea"/>
                <a:cs typeface="+mj-cs"/>
              </a:defRPr>
            </a:lvl1pPr>
          </a:lstStyle>
          <a:p>
            <a:r>
              <a:rPr lang="en-US" dirty="0"/>
              <a:t>Change from baseline in SDMT performance</a:t>
            </a:r>
          </a:p>
          <a:p>
            <a:r>
              <a:rPr lang="en-US" i="1" dirty="0">
                <a:solidFill>
                  <a:srgbClr val="0066CC"/>
                </a:solidFill>
              </a:rPr>
              <a:t>Patients not at increased risk of progressive </a:t>
            </a:r>
            <a:r>
              <a:rPr lang="en-US" i="1" dirty="0" err="1">
                <a:solidFill>
                  <a:srgbClr val="0066CC"/>
                </a:solidFill>
              </a:rPr>
              <a:t>disease</a:t>
            </a:r>
            <a:r>
              <a:rPr lang="en-US" i="1" baseline="30000" dirty="0" err="1">
                <a:solidFill>
                  <a:srgbClr val="0066CC"/>
                </a:solidFill>
              </a:rPr>
              <a:t>a</a:t>
            </a:r>
            <a:r>
              <a:rPr lang="en-US" i="1" dirty="0">
                <a:solidFill>
                  <a:srgbClr val="0066CC"/>
                </a:solidFill>
              </a:rPr>
              <a:t> and without cognitive impairment at baseline</a:t>
            </a:r>
          </a:p>
        </p:txBody>
      </p:sp>
      <p:sp>
        <p:nvSpPr>
          <p:cNvPr id="40" name="TextBox 39">
            <a:extLst>
              <a:ext uri="{FF2B5EF4-FFF2-40B4-BE49-F238E27FC236}">
                <a16:creationId xmlns:a16="http://schemas.microsoft.com/office/drawing/2014/main" id="{1453A0D5-D706-4918-9C90-35CAF7678753}"/>
              </a:ext>
            </a:extLst>
          </p:cNvPr>
          <p:cNvSpPr txBox="1"/>
          <p:nvPr/>
        </p:nvSpPr>
        <p:spPr>
          <a:xfrm>
            <a:off x="704850" y="5973416"/>
            <a:ext cx="9925050" cy="861774"/>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patients with baseline EDSS &lt;4 and pyramidal FSS &lt;2; </a:t>
            </a:r>
            <a:r>
              <a:rPr lang="en-US" sz="1000" baseline="30000" dirty="0" err="1"/>
              <a:t>b</a:t>
            </a:r>
            <a:r>
              <a:rPr lang="en-US" sz="1000" dirty="0" err="1"/>
              <a:t>Estimates</a:t>
            </a:r>
            <a:r>
              <a:rPr lang="en-US" sz="1000" dirty="0"/>
              <a:t> are from a mixed effects model for repeated measures using an unstructured covariance matrix: change = baseline SDMT score + geographical region (US vs. rest of world) + week + study + treatment + treatment*week (repeated values over week) + baseline SDMT score*week; </a:t>
            </a:r>
            <a:r>
              <a:rPr lang="en-US" sz="1000" baseline="30000" dirty="0" err="1"/>
              <a:t>c</a:t>
            </a:r>
            <a:r>
              <a:rPr lang="en-US" sz="1000" dirty="0" err="1"/>
              <a:t>No</a:t>
            </a:r>
            <a:r>
              <a:rPr lang="en-US" sz="1000" dirty="0"/>
              <a:t> statistically significant improvement in OCR SDMT scores compared with IFN </a:t>
            </a:r>
            <a:r>
              <a:rPr lang="el-GR" sz="1000" dirty="0">
                <a:latin typeface="Century Gothic" panose="020B0502020202020204" pitchFamily="34" charset="0"/>
              </a:rPr>
              <a:t>β</a:t>
            </a:r>
            <a:r>
              <a:rPr lang="en-US" sz="1000" dirty="0"/>
              <a:t>-1a at Week 96</a:t>
            </a:r>
            <a:r>
              <a:rPr lang="en-US" sz="1000" dirty="0">
                <a:cs typeface="Calibri" panose="020F0502020204030204" pitchFamily="34" charset="0"/>
              </a:rPr>
              <a:t>.</a:t>
            </a:r>
            <a:endParaRPr lang="en-US" sz="1000" dirty="0"/>
          </a:p>
          <a:p>
            <a:pPr lvl="0"/>
            <a:r>
              <a:rPr lang="en-US" sz="1000" dirty="0"/>
              <a:t>EDSS, Expanded Disability Status Scale; FSS, </a:t>
            </a:r>
            <a:r>
              <a:rPr lang="en-US" sz="1000" dirty="0" err="1"/>
              <a:t>Kurtzke</a:t>
            </a:r>
            <a:r>
              <a:rPr lang="en-US" sz="1000" dirty="0"/>
              <a:t> Functional Systems Score; IFN, interferon; </a:t>
            </a:r>
            <a:r>
              <a:rPr lang="en-US" sz="1000" dirty="0" err="1"/>
              <a:t>mITT</a:t>
            </a:r>
            <a:r>
              <a:rPr lang="en-US" sz="1000" dirty="0"/>
              <a:t>, modified intention-to-treat; OCR, ocrelizumab; SDMT, Symbol Digital Modalities Test.</a:t>
            </a:r>
          </a:p>
        </p:txBody>
      </p:sp>
      <p:sp>
        <p:nvSpPr>
          <p:cNvPr id="9" name="TextBox 8">
            <a:extLst>
              <a:ext uri="{FF2B5EF4-FFF2-40B4-BE49-F238E27FC236}">
                <a16:creationId xmlns:a16="http://schemas.microsoft.com/office/drawing/2014/main" id="{AB33A6DC-63AE-4DCE-BAA1-0036D70F296A}"/>
              </a:ext>
            </a:extLst>
          </p:cNvPr>
          <p:cNvSpPr txBox="1"/>
          <p:nvPr/>
        </p:nvSpPr>
        <p:spPr>
          <a:xfrm>
            <a:off x="10043852" y="1992184"/>
            <a:ext cx="997657" cy="307777"/>
          </a:xfrm>
          <a:prstGeom prst="rect">
            <a:avLst/>
          </a:prstGeom>
          <a:noFill/>
        </p:spPr>
        <p:txBody>
          <a:bodyPr wrap="square" rtlCol="0">
            <a:spAutoFit/>
          </a:bodyPr>
          <a:lstStyle/>
          <a:p>
            <a:r>
              <a:rPr lang="en-US" sz="1400" b="1" dirty="0"/>
              <a:t>p=0.165</a:t>
            </a:r>
            <a:r>
              <a:rPr lang="en-US" sz="1400" b="1" baseline="30000" dirty="0"/>
              <a:t>c</a:t>
            </a:r>
            <a:endParaRPr lang="en-US" sz="1400" b="1" dirty="0"/>
          </a:p>
        </p:txBody>
      </p:sp>
      <p:cxnSp>
        <p:nvCxnSpPr>
          <p:cNvPr id="41" name="Straight Connector 40">
            <a:extLst>
              <a:ext uri="{FF2B5EF4-FFF2-40B4-BE49-F238E27FC236}">
                <a16:creationId xmlns:a16="http://schemas.microsoft.com/office/drawing/2014/main" id="{73DE5F1C-A8D7-47F9-9274-EAE6BD4D501A}"/>
              </a:ext>
            </a:extLst>
          </p:cNvPr>
          <p:cNvCxnSpPr>
            <a:cxnSpLocks/>
          </p:cNvCxnSpPr>
          <p:nvPr/>
        </p:nvCxnSpPr>
        <p:spPr>
          <a:xfrm>
            <a:off x="2497455" y="4598993"/>
            <a:ext cx="7546397" cy="0"/>
          </a:xfrm>
          <a:prstGeom prst="line">
            <a:avLst/>
          </a:prstGeom>
          <a:ln w="158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DD66F5C1-7E48-4676-8B6A-53C8059B4219}"/>
              </a:ext>
            </a:extLst>
          </p:cNvPr>
          <p:cNvGrpSpPr/>
          <p:nvPr/>
        </p:nvGrpSpPr>
        <p:grpSpPr>
          <a:xfrm>
            <a:off x="686982" y="1057275"/>
            <a:ext cx="9624183" cy="4832299"/>
            <a:chOff x="686982" y="1114425"/>
            <a:chExt cx="9624183" cy="4832299"/>
          </a:xfrm>
        </p:grpSpPr>
        <p:grpSp>
          <p:nvGrpSpPr>
            <p:cNvPr id="4" name="Group 3">
              <a:extLst>
                <a:ext uri="{FF2B5EF4-FFF2-40B4-BE49-F238E27FC236}">
                  <a16:creationId xmlns:a16="http://schemas.microsoft.com/office/drawing/2014/main" id="{5AD156BA-5E34-403B-874F-90D10DF12574}"/>
                </a:ext>
              </a:extLst>
            </p:cNvPr>
            <p:cNvGrpSpPr/>
            <p:nvPr/>
          </p:nvGrpSpPr>
          <p:grpSpPr>
            <a:xfrm>
              <a:off x="686982" y="1114425"/>
              <a:ext cx="9624183" cy="4832299"/>
              <a:chOff x="780721" y="990600"/>
              <a:chExt cx="9242734" cy="5099715"/>
            </a:xfrm>
          </p:grpSpPr>
          <p:graphicFrame>
            <p:nvGraphicFramePr>
              <p:cNvPr id="6" name="Chart 5">
                <a:extLst>
                  <a:ext uri="{FF2B5EF4-FFF2-40B4-BE49-F238E27FC236}">
                    <a16:creationId xmlns:a16="http://schemas.microsoft.com/office/drawing/2014/main" id="{1769B4E7-44C8-4DF6-8CB1-EDB4AC5BCF06}"/>
                  </a:ext>
                </a:extLst>
              </p:cNvPr>
              <p:cNvGraphicFramePr>
                <a:graphicFrameLocks/>
              </p:cNvGraphicFramePr>
              <p:nvPr>
                <p:extLst/>
              </p:nvPr>
            </p:nvGraphicFramePr>
            <p:xfrm>
              <a:off x="2055234" y="990600"/>
              <a:ext cx="7909560" cy="4961708"/>
            </p:xfrm>
            <a:graphic>
              <a:graphicData uri="http://schemas.openxmlformats.org/drawingml/2006/chart">
                <c:chart xmlns:c="http://schemas.openxmlformats.org/drawingml/2006/chart" xmlns:r="http://schemas.openxmlformats.org/officeDocument/2006/relationships" r:id="rId3"/>
              </a:graphicData>
            </a:graphic>
          </p:graphicFrame>
          <p:grpSp>
            <p:nvGrpSpPr>
              <p:cNvPr id="34" name="Group 33">
                <a:extLst>
                  <a:ext uri="{FF2B5EF4-FFF2-40B4-BE49-F238E27FC236}">
                    <a16:creationId xmlns:a16="http://schemas.microsoft.com/office/drawing/2014/main" id="{84FDDDD0-249E-4BC0-BDD2-03C0B5447BD4}"/>
                  </a:ext>
                </a:extLst>
              </p:cNvPr>
              <p:cNvGrpSpPr/>
              <p:nvPr/>
            </p:nvGrpSpPr>
            <p:grpSpPr>
              <a:xfrm>
                <a:off x="791455" y="5572437"/>
                <a:ext cx="9222852" cy="302294"/>
                <a:chOff x="-10267" y="5390103"/>
                <a:chExt cx="8502108" cy="224504"/>
              </a:xfrm>
            </p:grpSpPr>
            <p:grpSp>
              <p:nvGrpSpPr>
                <p:cNvPr id="7" name="Group 6">
                  <a:extLst>
                    <a:ext uri="{FF2B5EF4-FFF2-40B4-BE49-F238E27FC236}">
                      <a16:creationId xmlns:a16="http://schemas.microsoft.com/office/drawing/2014/main" id="{A0D1EB4A-5670-455C-901F-76659BE1C31B}"/>
                    </a:ext>
                  </a:extLst>
                </p:cNvPr>
                <p:cNvGrpSpPr/>
                <p:nvPr/>
              </p:nvGrpSpPr>
              <p:grpSpPr>
                <a:xfrm>
                  <a:off x="1346225" y="5390103"/>
                  <a:ext cx="7145616" cy="224504"/>
                  <a:chOff x="1346225" y="5390103"/>
                  <a:chExt cx="7145616" cy="224504"/>
                </a:xfrm>
              </p:grpSpPr>
              <p:sp>
                <p:nvSpPr>
                  <p:cNvPr id="5" name="TextBox 4">
                    <a:extLst>
                      <a:ext uri="{FF2B5EF4-FFF2-40B4-BE49-F238E27FC236}">
                        <a16:creationId xmlns:a16="http://schemas.microsoft.com/office/drawing/2014/main" id="{BE9C8994-29AA-4BF6-9A8F-6261953DF2C1}"/>
                      </a:ext>
                    </a:extLst>
                  </p:cNvPr>
                  <p:cNvSpPr txBox="1"/>
                  <p:nvPr/>
                </p:nvSpPr>
                <p:spPr>
                  <a:xfrm>
                    <a:off x="2138361" y="5390107"/>
                    <a:ext cx="500743" cy="217103"/>
                  </a:xfrm>
                  <a:prstGeom prst="rect">
                    <a:avLst/>
                  </a:prstGeom>
                  <a:noFill/>
                </p:spPr>
                <p:txBody>
                  <a:bodyPr wrap="square" rtlCol="0">
                    <a:spAutoFit/>
                  </a:bodyPr>
                  <a:lstStyle/>
                  <a:p>
                    <a:r>
                      <a:rPr lang="en-US" sz="1200" dirty="0"/>
                      <a:t>394</a:t>
                    </a:r>
                  </a:p>
                </p:txBody>
              </p:sp>
              <p:sp>
                <p:nvSpPr>
                  <p:cNvPr id="14" name="TextBox 13">
                    <a:extLst>
                      <a:ext uri="{FF2B5EF4-FFF2-40B4-BE49-F238E27FC236}">
                        <a16:creationId xmlns:a16="http://schemas.microsoft.com/office/drawing/2014/main" id="{286EB2AA-505B-43C6-8F6C-6113D6C7411C}"/>
                      </a:ext>
                    </a:extLst>
                  </p:cNvPr>
                  <p:cNvSpPr txBox="1"/>
                  <p:nvPr/>
                </p:nvSpPr>
                <p:spPr>
                  <a:xfrm>
                    <a:off x="2982303" y="5390107"/>
                    <a:ext cx="500743" cy="217103"/>
                  </a:xfrm>
                  <a:prstGeom prst="rect">
                    <a:avLst/>
                  </a:prstGeom>
                  <a:noFill/>
                </p:spPr>
                <p:txBody>
                  <a:bodyPr wrap="square" rtlCol="0">
                    <a:spAutoFit/>
                  </a:bodyPr>
                  <a:lstStyle/>
                  <a:p>
                    <a:r>
                      <a:rPr lang="en-US" sz="1200" dirty="0"/>
                      <a:t>378</a:t>
                    </a:r>
                  </a:p>
                </p:txBody>
              </p:sp>
              <p:sp>
                <p:nvSpPr>
                  <p:cNvPr id="15" name="TextBox 14">
                    <a:extLst>
                      <a:ext uri="{FF2B5EF4-FFF2-40B4-BE49-F238E27FC236}">
                        <a16:creationId xmlns:a16="http://schemas.microsoft.com/office/drawing/2014/main" id="{DA1FBFEC-823C-4B72-AAA5-2A4454DE49E8}"/>
                      </a:ext>
                    </a:extLst>
                  </p:cNvPr>
                  <p:cNvSpPr txBox="1"/>
                  <p:nvPr/>
                </p:nvSpPr>
                <p:spPr>
                  <a:xfrm>
                    <a:off x="3838474" y="5396249"/>
                    <a:ext cx="500743" cy="217103"/>
                  </a:xfrm>
                  <a:prstGeom prst="rect">
                    <a:avLst/>
                  </a:prstGeom>
                  <a:noFill/>
                </p:spPr>
                <p:txBody>
                  <a:bodyPr wrap="square" rtlCol="0">
                    <a:spAutoFit/>
                  </a:bodyPr>
                  <a:lstStyle/>
                  <a:p>
                    <a:r>
                      <a:rPr lang="en-US" sz="1200" dirty="0"/>
                      <a:t>366</a:t>
                    </a:r>
                  </a:p>
                </p:txBody>
              </p:sp>
              <p:sp>
                <p:nvSpPr>
                  <p:cNvPr id="16" name="TextBox 15">
                    <a:extLst>
                      <a:ext uri="{FF2B5EF4-FFF2-40B4-BE49-F238E27FC236}">
                        <a16:creationId xmlns:a16="http://schemas.microsoft.com/office/drawing/2014/main" id="{DB815CF5-54BC-4338-8951-A0608B5B76C5}"/>
                      </a:ext>
                    </a:extLst>
                  </p:cNvPr>
                  <p:cNvSpPr txBox="1"/>
                  <p:nvPr/>
                </p:nvSpPr>
                <p:spPr>
                  <a:xfrm>
                    <a:off x="4676139" y="5390107"/>
                    <a:ext cx="500743" cy="217103"/>
                  </a:xfrm>
                  <a:prstGeom prst="rect">
                    <a:avLst/>
                  </a:prstGeom>
                  <a:noFill/>
                </p:spPr>
                <p:txBody>
                  <a:bodyPr wrap="square" rtlCol="0">
                    <a:spAutoFit/>
                  </a:bodyPr>
                  <a:lstStyle/>
                  <a:p>
                    <a:r>
                      <a:rPr lang="en-US" sz="1200" dirty="0"/>
                      <a:t>348</a:t>
                    </a:r>
                  </a:p>
                </p:txBody>
              </p:sp>
              <p:sp>
                <p:nvSpPr>
                  <p:cNvPr id="17" name="TextBox 16">
                    <a:extLst>
                      <a:ext uri="{FF2B5EF4-FFF2-40B4-BE49-F238E27FC236}">
                        <a16:creationId xmlns:a16="http://schemas.microsoft.com/office/drawing/2014/main" id="{68814CCB-28EC-4E7A-9BEF-F1EA65541A89}"/>
                      </a:ext>
                    </a:extLst>
                  </p:cNvPr>
                  <p:cNvSpPr txBox="1"/>
                  <p:nvPr/>
                </p:nvSpPr>
                <p:spPr>
                  <a:xfrm>
                    <a:off x="5500878" y="5397504"/>
                    <a:ext cx="500743" cy="217103"/>
                  </a:xfrm>
                  <a:prstGeom prst="rect">
                    <a:avLst/>
                  </a:prstGeom>
                  <a:noFill/>
                </p:spPr>
                <p:txBody>
                  <a:bodyPr wrap="square" rtlCol="0">
                    <a:spAutoFit/>
                  </a:bodyPr>
                  <a:lstStyle/>
                  <a:p>
                    <a:r>
                      <a:rPr lang="en-US" sz="1200" dirty="0"/>
                      <a:t>341</a:t>
                    </a:r>
                  </a:p>
                </p:txBody>
              </p:sp>
              <p:sp>
                <p:nvSpPr>
                  <p:cNvPr id="18" name="TextBox 17">
                    <a:extLst>
                      <a:ext uri="{FF2B5EF4-FFF2-40B4-BE49-F238E27FC236}">
                        <a16:creationId xmlns:a16="http://schemas.microsoft.com/office/drawing/2014/main" id="{A9A36BCB-C3BC-4FE3-BD1A-396DD4B38FCE}"/>
                      </a:ext>
                    </a:extLst>
                  </p:cNvPr>
                  <p:cNvSpPr txBox="1"/>
                  <p:nvPr/>
                </p:nvSpPr>
                <p:spPr>
                  <a:xfrm>
                    <a:off x="6316177" y="5390108"/>
                    <a:ext cx="500743" cy="217103"/>
                  </a:xfrm>
                  <a:prstGeom prst="rect">
                    <a:avLst/>
                  </a:prstGeom>
                  <a:noFill/>
                </p:spPr>
                <p:txBody>
                  <a:bodyPr wrap="square" rtlCol="0">
                    <a:spAutoFit/>
                  </a:bodyPr>
                  <a:lstStyle/>
                  <a:p>
                    <a:r>
                      <a:rPr lang="en-US" sz="1200" dirty="0"/>
                      <a:t>336</a:t>
                    </a:r>
                  </a:p>
                </p:txBody>
              </p:sp>
              <p:sp>
                <p:nvSpPr>
                  <p:cNvPr id="19" name="TextBox 18">
                    <a:extLst>
                      <a:ext uri="{FF2B5EF4-FFF2-40B4-BE49-F238E27FC236}">
                        <a16:creationId xmlns:a16="http://schemas.microsoft.com/office/drawing/2014/main" id="{5EB95DE6-8961-46B6-BA96-FA2D2AEB885C}"/>
                      </a:ext>
                    </a:extLst>
                  </p:cNvPr>
                  <p:cNvSpPr txBox="1"/>
                  <p:nvPr/>
                </p:nvSpPr>
                <p:spPr>
                  <a:xfrm>
                    <a:off x="7151479" y="5390108"/>
                    <a:ext cx="500743" cy="217103"/>
                  </a:xfrm>
                  <a:prstGeom prst="rect">
                    <a:avLst/>
                  </a:prstGeom>
                  <a:noFill/>
                </p:spPr>
                <p:txBody>
                  <a:bodyPr wrap="square" rtlCol="0">
                    <a:spAutoFit/>
                  </a:bodyPr>
                  <a:lstStyle/>
                  <a:p>
                    <a:r>
                      <a:rPr lang="en-US" sz="1200" dirty="0"/>
                      <a:t>335</a:t>
                    </a:r>
                  </a:p>
                </p:txBody>
              </p:sp>
              <p:sp>
                <p:nvSpPr>
                  <p:cNvPr id="20" name="TextBox 19">
                    <a:extLst>
                      <a:ext uri="{FF2B5EF4-FFF2-40B4-BE49-F238E27FC236}">
                        <a16:creationId xmlns:a16="http://schemas.microsoft.com/office/drawing/2014/main" id="{FEBAD6E3-3FDE-40BF-A0C0-6B9071992885}"/>
                      </a:ext>
                    </a:extLst>
                  </p:cNvPr>
                  <p:cNvSpPr txBox="1"/>
                  <p:nvPr/>
                </p:nvSpPr>
                <p:spPr>
                  <a:xfrm>
                    <a:off x="1346225" y="5390103"/>
                    <a:ext cx="500743" cy="217103"/>
                  </a:xfrm>
                  <a:prstGeom prst="rect">
                    <a:avLst/>
                  </a:prstGeom>
                  <a:noFill/>
                </p:spPr>
                <p:txBody>
                  <a:bodyPr wrap="square" rtlCol="0">
                    <a:spAutoFit/>
                  </a:bodyPr>
                  <a:lstStyle/>
                  <a:p>
                    <a:r>
                      <a:rPr lang="en-US" sz="1200" dirty="0"/>
                      <a:t>400</a:t>
                    </a:r>
                  </a:p>
                </p:txBody>
              </p:sp>
              <p:sp>
                <p:nvSpPr>
                  <p:cNvPr id="31" name="TextBox 30">
                    <a:extLst>
                      <a:ext uri="{FF2B5EF4-FFF2-40B4-BE49-F238E27FC236}">
                        <a16:creationId xmlns:a16="http://schemas.microsoft.com/office/drawing/2014/main" id="{59EF5F59-8B76-4043-BF73-0A6E918E492B}"/>
                      </a:ext>
                    </a:extLst>
                  </p:cNvPr>
                  <p:cNvSpPr txBox="1"/>
                  <p:nvPr/>
                </p:nvSpPr>
                <p:spPr>
                  <a:xfrm>
                    <a:off x="7991098" y="5390108"/>
                    <a:ext cx="500743" cy="217103"/>
                  </a:xfrm>
                  <a:prstGeom prst="rect">
                    <a:avLst/>
                  </a:prstGeom>
                  <a:noFill/>
                </p:spPr>
                <p:txBody>
                  <a:bodyPr wrap="square" rtlCol="0">
                    <a:spAutoFit/>
                  </a:bodyPr>
                  <a:lstStyle/>
                  <a:p>
                    <a:r>
                      <a:rPr lang="en-US" sz="1200" dirty="0"/>
                      <a:t>329</a:t>
                    </a:r>
                  </a:p>
                </p:txBody>
              </p:sp>
            </p:grpSp>
            <p:sp>
              <p:nvSpPr>
                <p:cNvPr id="33" name="TextBox 32">
                  <a:extLst>
                    <a:ext uri="{FF2B5EF4-FFF2-40B4-BE49-F238E27FC236}">
                      <a16:creationId xmlns:a16="http://schemas.microsoft.com/office/drawing/2014/main" id="{736DB092-8ACE-439F-AC86-8420C62EE66E}"/>
                    </a:ext>
                  </a:extLst>
                </p:cNvPr>
                <p:cNvSpPr txBox="1"/>
                <p:nvPr/>
              </p:nvSpPr>
              <p:spPr>
                <a:xfrm>
                  <a:off x="-10267" y="5397500"/>
                  <a:ext cx="1139844" cy="205718"/>
                </a:xfrm>
                <a:prstGeom prst="rect">
                  <a:avLst/>
                </a:prstGeom>
                <a:noFill/>
              </p:spPr>
              <p:txBody>
                <a:bodyPr wrap="square" rtlCol="0">
                  <a:spAutoFit/>
                </a:bodyPr>
                <a:lstStyle/>
                <a:p>
                  <a:r>
                    <a:rPr lang="en-US" sz="1200" b="1" dirty="0"/>
                    <a:t>IFN </a:t>
                  </a:r>
                  <a:r>
                    <a:rPr lang="el-GR" sz="1200" b="1" dirty="0"/>
                    <a:t>β</a:t>
                  </a:r>
                  <a:r>
                    <a:rPr lang="en-US" sz="1200" b="1" dirty="0"/>
                    <a:t>-1a 44 µg</a:t>
                  </a:r>
                </a:p>
              </p:txBody>
            </p:sp>
          </p:grpSp>
          <p:grpSp>
            <p:nvGrpSpPr>
              <p:cNvPr id="36" name="Group 35">
                <a:extLst>
                  <a:ext uri="{FF2B5EF4-FFF2-40B4-BE49-F238E27FC236}">
                    <a16:creationId xmlns:a16="http://schemas.microsoft.com/office/drawing/2014/main" id="{B5945466-CA59-4331-A164-036DCCFE5BBB}"/>
                  </a:ext>
                </a:extLst>
              </p:cNvPr>
              <p:cNvGrpSpPr/>
              <p:nvPr/>
            </p:nvGrpSpPr>
            <p:grpSpPr>
              <a:xfrm>
                <a:off x="780721" y="5790787"/>
                <a:ext cx="9242734" cy="299528"/>
                <a:chOff x="-28655" y="5822087"/>
                <a:chExt cx="8534245" cy="307524"/>
              </a:xfrm>
            </p:grpSpPr>
            <p:grpSp>
              <p:nvGrpSpPr>
                <p:cNvPr id="8" name="Group 7">
                  <a:extLst>
                    <a:ext uri="{FF2B5EF4-FFF2-40B4-BE49-F238E27FC236}">
                      <a16:creationId xmlns:a16="http://schemas.microsoft.com/office/drawing/2014/main" id="{4D3F28F6-31C7-412A-BC34-853536088062}"/>
                    </a:ext>
                  </a:extLst>
                </p:cNvPr>
                <p:cNvGrpSpPr/>
                <p:nvPr/>
              </p:nvGrpSpPr>
              <p:grpSpPr>
                <a:xfrm>
                  <a:off x="1337813" y="5822087"/>
                  <a:ext cx="7167777" cy="307524"/>
                  <a:chOff x="1337813" y="5822087"/>
                  <a:chExt cx="7167777" cy="307524"/>
                </a:xfrm>
              </p:grpSpPr>
              <p:sp>
                <p:nvSpPr>
                  <p:cNvPr id="23" name="TextBox 22">
                    <a:extLst>
                      <a:ext uri="{FF2B5EF4-FFF2-40B4-BE49-F238E27FC236}">
                        <a16:creationId xmlns:a16="http://schemas.microsoft.com/office/drawing/2014/main" id="{73E4697C-BAF7-4963-B4FE-8EA8B7C54EF0}"/>
                      </a:ext>
                    </a:extLst>
                  </p:cNvPr>
                  <p:cNvSpPr txBox="1"/>
                  <p:nvPr/>
                </p:nvSpPr>
                <p:spPr>
                  <a:xfrm>
                    <a:off x="2129949" y="5822104"/>
                    <a:ext cx="500743" cy="300133"/>
                  </a:xfrm>
                  <a:prstGeom prst="rect">
                    <a:avLst/>
                  </a:prstGeom>
                  <a:noFill/>
                </p:spPr>
                <p:txBody>
                  <a:bodyPr wrap="square" rtlCol="0">
                    <a:spAutoFit/>
                  </a:bodyPr>
                  <a:lstStyle/>
                  <a:p>
                    <a:r>
                      <a:rPr lang="en-US" sz="1200" dirty="0"/>
                      <a:t>412</a:t>
                    </a:r>
                  </a:p>
                </p:txBody>
              </p:sp>
              <p:sp>
                <p:nvSpPr>
                  <p:cNvPr id="24" name="TextBox 23">
                    <a:extLst>
                      <a:ext uri="{FF2B5EF4-FFF2-40B4-BE49-F238E27FC236}">
                        <a16:creationId xmlns:a16="http://schemas.microsoft.com/office/drawing/2014/main" id="{14B61DCF-205F-4C49-A8F4-13A2BBDD04D8}"/>
                      </a:ext>
                    </a:extLst>
                  </p:cNvPr>
                  <p:cNvSpPr txBox="1"/>
                  <p:nvPr/>
                </p:nvSpPr>
                <p:spPr>
                  <a:xfrm>
                    <a:off x="2961259" y="5822100"/>
                    <a:ext cx="500743" cy="300133"/>
                  </a:xfrm>
                  <a:prstGeom prst="rect">
                    <a:avLst/>
                  </a:prstGeom>
                  <a:noFill/>
                </p:spPr>
                <p:txBody>
                  <a:bodyPr wrap="square" rtlCol="0">
                    <a:spAutoFit/>
                  </a:bodyPr>
                  <a:lstStyle/>
                  <a:p>
                    <a:r>
                      <a:rPr lang="en-US" sz="1200" dirty="0"/>
                      <a:t>417</a:t>
                    </a:r>
                  </a:p>
                </p:txBody>
              </p:sp>
              <p:sp>
                <p:nvSpPr>
                  <p:cNvPr id="25" name="TextBox 24">
                    <a:extLst>
                      <a:ext uri="{FF2B5EF4-FFF2-40B4-BE49-F238E27FC236}">
                        <a16:creationId xmlns:a16="http://schemas.microsoft.com/office/drawing/2014/main" id="{635F8E52-054F-43BB-B896-8512B3B9E24F}"/>
                      </a:ext>
                    </a:extLst>
                  </p:cNvPr>
                  <p:cNvSpPr txBox="1"/>
                  <p:nvPr/>
                </p:nvSpPr>
                <p:spPr>
                  <a:xfrm>
                    <a:off x="3789344" y="5828236"/>
                    <a:ext cx="500743" cy="300133"/>
                  </a:xfrm>
                  <a:prstGeom prst="rect">
                    <a:avLst/>
                  </a:prstGeom>
                  <a:noFill/>
                </p:spPr>
                <p:txBody>
                  <a:bodyPr wrap="square" rtlCol="0">
                    <a:spAutoFit/>
                  </a:bodyPr>
                  <a:lstStyle/>
                  <a:p>
                    <a:r>
                      <a:rPr lang="en-US" sz="1200" dirty="0"/>
                      <a:t>405</a:t>
                    </a:r>
                  </a:p>
                </p:txBody>
              </p:sp>
              <p:sp>
                <p:nvSpPr>
                  <p:cNvPr id="26" name="TextBox 25">
                    <a:extLst>
                      <a:ext uri="{FF2B5EF4-FFF2-40B4-BE49-F238E27FC236}">
                        <a16:creationId xmlns:a16="http://schemas.microsoft.com/office/drawing/2014/main" id="{636349A1-85F6-4577-8F4B-3FA280D5D352}"/>
                      </a:ext>
                    </a:extLst>
                  </p:cNvPr>
                  <p:cNvSpPr txBox="1"/>
                  <p:nvPr/>
                </p:nvSpPr>
                <p:spPr>
                  <a:xfrm>
                    <a:off x="4641306" y="5822095"/>
                    <a:ext cx="500743" cy="300132"/>
                  </a:xfrm>
                  <a:prstGeom prst="rect">
                    <a:avLst/>
                  </a:prstGeom>
                  <a:noFill/>
                </p:spPr>
                <p:txBody>
                  <a:bodyPr wrap="square" rtlCol="0">
                    <a:spAutoFit/>
                  </a:bodyPr>
                  <a:lstStyle/>
                  <a:p>
                    <a:r>
                      <a:rPr lang="en-US" sz="1200" dirty="0"/>
                      <a:t>404</a:t>
                    </a:r>
                  </a:p>
                </p:txBody>
              </p:sp>
              <p:sp>
                <p:nvSpPr>
                  <p:cNvPr id="27" name="TextBox 26">
                    <a:extLst>
                      <a:ext uri="{FF2B5EF4-FFF2-40B4-BE49-F238E27FC236}">
                        <a16:creationId xmlns:a16="http://schemas.microsoft.com/office/drawing/2014/main" id="{6C9B5207-E369-4E65-B629-7D3D19C232D6}"/>
                      </a:ext>
                    </a:extLst>
                  </p:cNvPr>
                  <p:cNvSpPr txBox="1"/>
                  <p:nvPr/>
                </p:nvSpPr>
                <p:spPr>
                  <a:xfrm>
                    <a:off x="5502452" y="5829479"/>
                    <a:ext cx="500743" cy="300132"/>
                  </a:xfrm>
                  <a:prstGeom prst="rect">
                    <a:avLst/>
                  </a:prstGeom>
                  <a:noFill/>
                </p:spPr>
                <p:txBody>
                  <a:bodyPr wrap="square" rtlCol="0">
                    <a:spAutoFit/>
                  </a:bodyPr>
                  <a:lstStyle/>
                  <a:p>
                    <a:r>
                      <a:rPr lang="en-US" sz="1200" dirty="0"/>
                      <a:t>406</a:t>
                    </a:r>
                  </a:p>
                </p:txBody>
              </p:sp>
              <p:sp>
                <p:nvSpPr>
                  <p:cNvPr id="28" name="TextBox 27">
                    <a:extLst>
                      <a:ext uri="{FF2B5EF4-FFF2-40B4-BE49-F238E27FC236}">
                        <a16:creationId xmlns:a16="http://schemas.microsoft.com/office/drawing/2014/main" id="{1C6A8996-DEF7-459A-A517-4815803C2BB8}"/>
                      </a:ext>
                    </a:extLst>
                  </p:cNvPr>
                  <p:cNvSpPr txBox="1"/>
                  <p:nvPr/>
                </p:nvSpPr>
                <p:spPr>
                  <a:xfrm>
                    <a:off x="6317767" y="5822096"/>
                    <a:ext cx="500743" cy="300132"/>
                  </a:xfrm>
                  <a:prstGeom prst="rect">
                    <a:avLst/>
                  </a:prstGeom>
                  <a:noFill/>
                </p:spPr>
                <p:txBody>
                  <a:bodyPr wrap="square" rtlCol="0">
                    <a:spAutoFit/>
                  </a:bodyPr>
                  <a:lstStyle/>
                  <a:p>
                    <a:r>
                      <a:rPr lang="en-US" sz="1200" dirty="0"/>
                      <a:t>394</a:t>
                    </a:r>
                  </a:p>
                </p:txBody>
              </p:sp>
              <p:sp>
                <p:nvSpPr>
                  <p:cNvPr id="29" name="TextBox 28">
                    <a:extLst>
                      <a:ext uri="{FF2B5EF4-FFF2-40B4-BE49-F238E27FC236}">
                        <a16:creationId xmlns:a16="http://schemas.microsoft.com/office/drawing/2014/main" id="{795FA382-0576-4BCB-9574-FD00F7A7A21A}"/>
                      </a:ext>
                    </a:extLst>
                  </p:cNvPr>
                  <p:cNvSpPr txBox="1"/>
                  <p:nvPr/>
                </p:nvSpPr>
                <p:spPr>
                  <a:xfrm>
                    <a:off x="7158794" y="5822087"/>
                    <a:ext cx="500743" cy="300132"/>
                  </a:xfrm>
                  <a:prstGeom prst="rect">
                    <a:avLst/>
                  </a:prstGeom>
                  <a:noFill/>
                </p:spPr>
                <p:txBody>
                  <a:bodyPr wrap="square" rtlCol="0">
                    <a:spAutoFit/>
                  </a:bodyPr>
                  <a:lstStyle/>
                  <a:p>
                    <a:r>
                      <a:rPr lang="en-US" sz="1200" dirty="0"/>
                      <a:t>383</a:t>
                    </a:r>
                  </a:p>
                </p:txBody>
              </p:sp>
              <p:sp>
                <p:nvSpPr>
                  <p:cNvPr id="30" name="TextBox 29">
                    <a:extLst>
                      <a:ext uri="{FF2B5EF4-FFF2-40B4-BE49-F238E27FC236}">
                        <a16:creationId xmlns:a16="http://schemas.microsoft.com/office/drawing/2014/main" id="{F4A27F71-B87B-4A6B-8F1F-5DD248B96A8C}"/>
                      </a:ext>
                    </a:extLst>
                  </p:cNvPr>
                  <p:cNvSpPr txBox="1"/>
                  <p:nvPr/>
                </p:nvSpPr>
                <p:spPr>
                  <a:xfrm>
                    <a:off x="1337813" y="5822097"/>
                    <a:ext cx="500743" cy="300133"/>
                  </a:xfrm>
                  <a:prstGeom prst="rect">
                    <a:avLst/>
                  </a:prstGeom>
                  <a:noFill/>
                </p:spPr>
                <p:txBody>
                  <a:bodyPr wrap="square" rtlCol="0">
                    <a:spAutoFit/>
                  </a:bodyPr>
                  <a:lstStyle/>
                  <a:p>
                    <a:r>
                      <a:rPr lang="en-US" sz="1200" dirty="0"/>
                      <a:t>432</a:t>
                    </a:r>
                  </a:p>
                </p:txBody>
              </p:sp>
              <p:sp>
                <p:nvSpPr>
                  <p:cNvPr id="32" name="TextBox 31">
                    <a:extLst>
                      <a:ext uri="{FF2B5EF4-FFF2-40B4-BE49-F238E27FC236}">
                        <a16:creationId xmlns:a16="http://schemas.microsoft.com/office/drawing/2014/main" id="{D6DAE109-7DE9-4EF6-B524-D62D936281A4}"/>
                      </a:ext>
                    </a:extLst>
                  </p:cNvPr>
                  <p:cNvSpPr txBox="1"/>
                  <p:nvPr/>
                </p:nvSpPr>
                <p:spPr>
                  <a:xfrm>
                    <a:off x="8004847" y="5829469"/>
                    <a:ext cx="500743" cy="300132"/>
                  </a:xfrm>
                  <a:prstGeom prst="rect">
                    <a:avLst/>
                  </a:prstGeom>
                  <a:noFill/>
                </p:spPr>
                <p:txBody>
                  <a:bodyPr wrap="square" rtlCol="0">
                    <a:spAutoFit/>
                  </a:bodyPr>
                  <a:lstStyle/>
                  <a:p>
                    <a:r>
                      <a:rPr lang="en-US" sz="1200" dirty="0"/>
                      <a:t>373</a:t>
                    </a:r>
                  </a:p>
                </p:txBody>
              </p:sp>
            </p:grpSp>
            <p:sp>
              <p:nvSpPr>
                <p:cNvPr id="35" name="TextBox 34">
                  <a:extLst>
                    <a:ext uri="{FF2B5EF4-FFF2-40B4-BE49-F238E27FC236}">
                      <a16:creationId xmlns:a16="http://schemas.microsoft.com/office/drawing/2014/main" id="{CC053224-72D8-433C-9940-5DEF873FA9F8}"/>
                    </a:ext>
                  </a:extLst>
                </p:cNvPr>
                <p:cNvSpPr txBox="1"/>
                <p:nvPr/>
              </p:nvSpPr>
              <p:spPr>
                <a:xfrm>
                  <a:off x="-28655" y="5829479"/>
                  <a:ext cx="1203052" cy="284395"/>
                </a:xfrm>
                <a:prstGeom prst="rect">
                  <a:avLst/>
                </a:prstGeom>
                <a:noFill/>
              </p:spPr>
              <p:txBody>
                <a:bodyPr wrap="square" rtlCol="0">
                  <a:spAutoFit/>
                </a:bodyPr>
                <a:lstStyle/>
                <a:p>
                  <a:r>
                    <a:rPr lang="en-US" sz="1200" b="1" dirty="0"/>
                    <a:t>OCR 600 mg</a:t>
                  </a:r>
                </a:p>
              </p:txBody>
            </p:sp>
          </p:grpSp>
        </p:grpSp>
        <p:cxnSp>
          <p:nvCxnSpPr>
            <p:cNvPr id="3" name="Straight Connector 2">
              <a:extLst>
                <a:ext uri="{FF2B5EF4-FFF2-40B4-BE49-F238E27FC236}">
                  <a16:creationId xmlns:a16="http://schemas.microsoft.com/office/drawing/2014/main" id="{9DE5D415-945B-42CA-ACD5-826BA7CD80D0}"/>
                </a:ext>
              </a:extLst>
            </p:cNvPr>
            <p:cNvCxnSpPr>
              <a:cxnSpLocks/>
            </p:cNvCxnSpPr>
            <p:nvPr/>
          </p:nvCxnSpPr>
          <p:spPr>
            <a:xfrm rot="10800000">
              <a:off x="9879343" y="3293271"/>
              <a:ext cx="45720" cy="0"/>
            </a:xfrm>
            <a:prstGeom prst="line">
              <a:avLst/>
            </a:prstGeom>
            <a:ln w="12700" cap="sq"/>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43398AB4-61F4-4F21-A6F9-BC111F546020}"/>
                </a:ext>
              </a:extLst>
            </p:cNvPr>
            <p:cNvCxnSpPr>
              <a:cxnSpLocks/>
            </p:cNvCxnSpPr>
            <p:nvPr/>
          </p:nvCxnSpPr>
          <p:spPr>
            <a:xfrm rot="10800000">
              <a:off x="9879341" y="4064807"/>
              <a:ext cx="45720"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171409B-6F85-414B-84BD-22330ED971A9}"/>
                </a:ext>
              </a:extLst>
            </p:cNvPr>
            <p:cNvCxnSpPr>
              <a:cxnSpLocks/>
            </p:cNvCxnSpPr>
            <p:nvPr/>
          </p:nvCxnSpPr>
          <p:spPr>
            <a:xfrm rot="10800000">
              <a:off x="9911153" y="3531398"/>
              <a:ext cx="9144"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grpSp>
      <p:sp>
        <p:nvSpPr>
          <p:cNvPr id="42" name="TextBox 41">
            <a:extLst>
              <a:ext uri="{FF2B5EF4-FFF2-40B4-BE49-F238E27FC236}">
                <a16:creationId xmlns:a16="http://schemas.microsoft.com/office/drawing/2014/main" id="{FA7A628D-087C-455E-B73C-5965EFF187BE}"/>
              </a:ext>
            </a:extLst>
          </p:cNvPr>
          <p:cNvSpPr txBox="1"/>
          <p:nvPr/>
        </p:nvSpPr>
        <p:spPr>
          <a:xfrm>
            <a:off x="704850" y="5218640"/>
            <a:ext cx="1161792" cy="261610"/>
          </a:xfrm>
          <a:prstGeom prst="rect">
            <a:avLst/>
          </a:prstGeom>
          <a:noFill/>
        </p:spPr>
        <p:txBody>
          <a:bodyPr wrap="square" rtlCol="0">
            <a:spAutoFit/>
          </a:bodyPr>
          <a:lstStyle/>
          <a:p>
            <a:r>
              <a:rPr lang="en-US" sz="1100" dirty="0"/>
              <a:t>n</a:t>
            </a:r>
          </a:p>
        </p:txBody>
      </p:sp>
    </p:spTree>
    <p:extLst>
      <p:ext uri="{BB962C8B-B14F-4D97-AF65-F5344CB8AC3E}">
        <p14:creationId xmlns:p14="http://schemas.microsoft.com/office/powerpoint/2010/main" val="4232847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B48D4-7A8D-4236-B9D7-3723C19A93FF}"/>
              </a:ext>
            </a:extLst>
          </p:cNvPr>
          <p:cNvSpPr>
            <a:spLocks noGrp="1"/>
          </p:cNvSpPr>
          <p:nvPr>
            <p:ph type="title"/>
          </p:nvPr>
        </p:nvSpPr>
        <p:spPr/>
        <p:txBody>
          <a:bodyPr>
            <a:normAutofit/>
          </a:bodyPr>
          <a:lstStyle/>
          <a:p>
            <a:r>
              <a:rPr lang="en-US" sz="2200" dirty="0"/>
              <a:t>Disclosures</a:t>
            </a:r>
          </a:p>
        </p:txBody>
      </p:sp>
      <p:sp>
        <p:nvSpPr>
          <p:cNvPr id="5" name="Content Placeholder 2">
            <a:extLst>
              <a:ext uri="{FF2B5EF4-FFF2-40B4-BE49-F238E27FC236}">
                <a16:creationId xmlns:a16="http://schemas.microsoft.com/office/drawing/2014/main" id="{E142D0C9-91E0-46BB-BBAF-0D30E1455681}"/>
              </a:ext>
            </a:extLst>
          </p:cNvPr>
          <p:cNvSpPr>
            <a:spLocks noGrp="1"/>
          </p:cNvSpPr>
          <p:nvPr>
            <p:ph sz="half" idx="1"/>
          </p:nvPr>
        </p:nvSpPr>
        <p:spPr>
          <a:xfrm>
            <a:off x="609600" y="1279843"/>
            <a:ext cx="5486400" cy="4977184"/>
          </a:xfrm>
        </p:spPr>
        <p:txBody>
          <a:bodyPr>
            <a:noAutofit/>
          </a:bodyPr>
          <a:lstStyle/>
          <a:p>
            <a:pPr marL="0" indent="0" algn="just">
              <a:buNone/>
            </a:pPr>
            <a:r>
              <a:rPr lang="en-GB" sz="1000" b="1" dirty="0"/>
              <a:t>Ralph HB Benedict </a:t>
            </a:r>
            <a:r>
              <a:rPr lang="en-GB" sz="1000" dirty="0"/>
              <a:t>has received research support from Biogen, Genzyme and Mallinckrodt; consultancy fees from AbbVie, Biogen, Genzyme, Genentech, Roche, Teva and Novartis; CME from EMD Serono; and royalties from Psychological Assessment Resources, Inc.</a:t>
            </a:r>
          </a:p>
          <a:p>
            <a:pPr marL="0" indent="0" algn="just">
              <a:buNone/>
            </a:pPr>
            <a:r>
              <a:rPr lang="en-US" sz="1000" b="1" dirty="0"/>
              <a:t>Jérôme de Seze </a:t>
            </a:r>
            <a:r>
              <a:rPr lang="en-US" sz="1000" dirty="0"/>
              <a:t>has received consultancy fees from and served as an expert on advisory boards for Alexion, Allergan, Almirall, Bayer, Biogen, Chugai, CSL Behring, F. Hoffmann-La Roche Ltd, Genzyme, LFB, Merck, Novartis and Teva.</a:t>
            </a:r>
          </a:p>
          <a:p>
            <a:pPr marL="0" indent="0" algn="just">
              <a:buNone/>
            </a:pPr>
            <a:r>
              <a:rPr lang="en-US" sz="1000" b="1" dirty="0"/>
              <a:t>Stephen L Hauser </a:t>
            </a:r>
            <a:r>
              <a:rPr lang="en-US" sz="1000" dirty="0"/>
              <a:t>serves on the scientific advisory boards for Annexon, Symbiotix, Bionure and Molecular Stethoscope. He is on the Board of Trustees for Neurona Therapeutics. Dr Hauser also has received travel reimbursement and writing assistance from F. Hoffman-La Roche Ltd for CD20-related meetings and presentations.</a:t>
            </a:r>
          </a:p>
          <a:p>
            <a:pPr marL="0" indent="0" algn="just">
              <a:buNone/>
            </a:pPr>
            <a:r>
              <a:rPr lang="en-US" sz="1000" b="1" dirty="0"/>
              <a:t>Ludwig Kappos’ </a:t>
            </a:r>
            <a:r>
              <a:rPr lang="en-US" sz="1000" dirty="0"/>
              <a:t>institution, the University Hospital Basel, has received research support and payments that were used exclusively for research support for Prof Kappos’ activities as principal investigator and member or chair of planning and steering committees or advisory boards for trials sponsored by Actelion, Addex, Almirall, Bayer HealthCare Pharmaceuticals, CLC Behring, F. Hoffmann-La Roche Ltd and Genentech, Inc., GeNeuro SA, Genzyme, Merck Serono, Mitsubishi Pharma, Novartis, Octapharma, Ono Pharmaceutical, Pfizer, Receptos, Sanofi, Santhera, Siemens, Teva, UCB and XenoPort; has received license fees for Neurostatus products; and has received research grants from the European Union, Gianni Rubatto Foundation, Novartis Research Foundation, Roche Research Foundation, Swiss Multiple Sclerosis Society and Swiss National Research Foundation.</a:t>
            </a:r>
          </a:p>
          <a:p>
            <a:pPr marL="0" indent="0" algn="just">
              <a:buNone/>
            </a:pPr>
            <a:r>
              <a:rPr lang="en-GB" sz="1000" b="1" dirty="0"/>
              <a:t>Jerry S </a:t>
            </a:r>
            <a:r>
              <a:rPr lang="en-GB" sz="1000" b="1" dirty="0" err="1"/>
              <a:t>Wolinsky</a:t>
            </a:r>
            <a:r>
              <a:rPr lang="en-GB" sz="1000" b="1" dirty="0"/>
              <a:t> </a:t>
            </a:r>
            <a:r>
              <a:rPr lang="en-GB" sz="1000" dirty="0"/>
              <a:t>has served on advisory boards and data monitoring or steering committees, has held consulting agreements or has received speaker honoraria from AbbVie, Alkermes, Biogen, </a:t>
            </a:r>
            <a:r>
              <a:rPr lang="en-GB" sz="1000" dirty="0" err="1"/>
              <a:t>Bionest</a:t>
            </a:r>
            <a:r>
              <a:rPr lang="en-GB" sz="1000" dirty="0"/>
              <a:t>, </a:t>
            </a:r>
            <a:r>
              <a:rPr lang="en-GB" sz="1000" dirty="0" err="1"/>
              <a:t>Clene</a:t>
            </a:r>
            <a:r>
              <a:rPr lang="en-GB" sz="1000" dirty="0"/>
              <a:t> Nanomedicine, EMD Serono, F. Hoffmann-La Roche Ltd, Forward Pharma, Genentech, Inc., </a:t>
            </a:r>
            <a:r>
              <a:rPr lang="en-GB" sz="1000" dirty="0" err="1"/>
              <a:t>MedDay</a:t>
            </a:r>
            <a:r>
              <a:rPr lang="en-GB" sz="1000" dirty="0"/>
              <a:t> Pharmaceuticals, Novartis, Sanofi Genzyme, Takeda and Teva, and has received royalties for monoclonal antibodies out-licensed to </a:t>
            </a:r>
            <a:r>
              <a:rPr lang="en-GB" sz="1000" dirty="0" err="1"/>
              <a:t>Chemicon</a:t>
            </a:r>
            <a:r>
              <a:rPr lang="en-GB" sz="1000" dirty="0"/>
              <a:t> International through </a:t>
            </a:r>
            <a:r>
              <a:rPr lang="en-GB" sz="1000" dirty="0" err="1"/>
              <a:t>UTHealth</a:t>
            </a:r>
            <a:r>
              <a:rPr lang="en-GB" sz="1000" dirty="0"/>
              <a:t>.</a:t>
            </a:r>
            <a:endParaRPr lang="en-US" sz="1000" b="1" dirty="0"/>
          </a:p>
          <a:p>
            <a:pPr marL="0" indent="0" algn="just">
              <a:buNone/>
            </a:pPr>
            <a:endParaRPr lang="en-US" sz="1000" dirty="0"/>
          </a:p>
        </p:txBody>
      </p:sp>
      <p:sp>
        <p:nvSpPr>
          <p:cNvPr id="8" name="Content Placeholder 3">
            <a:extLst>
              <a:ext uri="{FF2B5EF4-FFF2-40B4-BE49-F238E27FC236}">
                <a16:creationId xmlns:a16="http://schemas.microsoft.com/office/drawing/2014/main" id="{7357AD97-8888-4964-8850-0E410E783BBA}"/>
              </a:ext>
            </a:extLst>
          </p:cNvPr>
          <p:cNvSpPr txBox="1">
            <a:spLocks/>
          </p:cNvSpPr>
          <p:nvPr/>
        </p:nvSpPr>
        <p:spPr>
          <a:xfrm>
            <a:off x="6172199" y="1279842"/>
            <a:ext cx="5303520" cy="4974336"/>
          </a:xfrm>
          <a:prstGeom prst="rect">
            <a:avLst/>
          </a:prstGeom>
        </p:spPr>
        <p:txBody>
          <a:bodyPr>
            <a:noAutofit/>
          </a:bodyPr>
          <a:lstStyle>
            <a:lvl1pPr marL="169863" indent="-169863" algn="l" defTabSz="914400" rtl="0" eaLnBrk="1" latinLnBrk="0" hangingPunct="1">
              <a:lnSpc>
                <a:spcPct val="100000"/>
              </a:lnSpc>
              <a:spcBef>
                <a:spcPts val="600"/>
              </a:spcBef>
              <a:spcAft>
                <a:spcPts val="600"/>
              </a:spcAft>
              <a:buSzPct val="110000"/>
              <a:buFont typeface="Arial" pitchFamily="34" charset="0"/>
              <a:buChar char="•"/>
              <a:defRPr sz="2000" kern="1200">
                <a:solidFill>
                  <a:schemeClr val="tx1"/>
                </a:solidFill>
                <a:latin typeface="Century Gothic" panose="020B0502020202020204" pitchFamily="34" charset="0"/>
                <a:ea typeface="+mn-ea"/>
                <a:cs typeface="+mn-cs"/>
              </a:defRPr>
            </a:lvl1pPr>
            <a:lvl2pPr marL="576263" indent="-228600" algn="l" defTabSz="914400" rtl="0" eaLnBrk="1" latinLnBrk="0" hangingPunct="1">
              <a:lnSpc>
                <a:spcPct val="100000"/>
              </a:lnSpc>
              <a:spcBef>
                <a:spcPts val="0"/>
              </a:spcBef>
              <a:spcAft>
                <a:spcPts val="600"/>
              </a:spcAft>
              <a:buFont typeface="Arial" pitchFamily="34" charset="0"/>
              <a:buChar char="–"/>
              <a:defRPr sz="1800" kern="1200">
                <a:solidFill>
                  <a:schemeClr val="tx1"/>
                </a:solidFill>
                <a:latin typeface="Century Gothic" panose="020B0502020202020204" pitchFamily="34" charset="0"/>
                <a:ea typeface="+mn-ea"/>
                <a:cs typeface="+mn-cs"/>
              </a:defRPr>
            </a:lvl2pPr>
            <a:lvl3pPr marL="804863" indent="-117475" algn="l" defTabSz="914400" rtl="0" eaLnBrk="1" latinLnBrk="0" hangingPunct="1">
              <a:lnSpc>
                <a:spcPct val="100000"/>
              </a:lnSpc>
              <a:spcBef>
                <a:spcPts val="0"/>
              </a:spcBef>
              <a:spcAft>
                <a:spcPts val="600"/>
              </a:spcAft>
              <a:buFont typeface="Arial" pitchFamily="34" charset="0"/>
              <a:buChar char="•"/>
              <a:defRPr sz="1600" kern="1200">
                <a:solidFill>
                  <a:schemeClr val="tx1"/>
                </a:solidFill>
                <a:latin typeface="Century Gothic" panose="020B0502020202020204" pitchFamily="34" charset="0"/>
                <a:ea typeface="+mn-ea"/>
                <a:cs typeface="+mn-cs"/>
              </a:defRPr>
            </a:lvl3pPr>
            <a:lvl4pPr marL="1084263"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4pPr>
            <a:lvl5pPr marL="1371600" indent="-169863" algn="l" defTabSz="914400" rtl="0" eaLnBrk="1" latinLnBrk="0" hangingPunct="1">
              <a:lnSpc>
                <a:spcPct val="100000"/>
              </a:lnSpc>
              <a:spcBef>
                <a:spcPts val="0"/>
              </a:spcBef>
              <a:spcAft>
                <a:spcPts val="600"/>
              </a:spcAft>
              <a:buFont typeface="Arial" pitchFamily="34" charset="0"/>
              <a:buChar char="•"/>
              <a:defRPr sz="1400" kern="120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n-US" sz="1000" b="1" dirty="0" err="1"/>
              <a:t>Hanzhe</a:t>
            </a:r>
            <a:r>
              <a:rPr lang="en-US" sz="1000" b="1" dirty="0"/>
              <a:t> Zheng </a:t>
            </a:r>
            <a:r>
              <a:rPr lang="en-US" sz="1000" dirty="0"/>
              <a:t>is an employee of Genentech, Inc., and a shareholder of F. Hoffmann-La Roche Ltd.</a:t>
            </a:r>
            <a:endParaRPr lang="en-US" sz="1000" b="1" dirty="0"/>
          </a:p>
          <a:p>
            <a:pPr marL="0" indent="0" algn="just">
              <a:buNone/>
            </a:pPr>
            <a:r>
              <a:rPr lang="en-US" sz="1000" b="1" dirty="0" err="1"/>
              <a:t>Shibeshih</a:t>
            </a:r>
            <a:r>
              <a:rPr lang="en-US" sz="1000" b="1" dirty="0"/>
              <a:t> </a:t>
            </a:r>
            <a:r>
              <a:rPr lang="en-US" sz="1000" b="1" dirty="0" err="1"/>
              <a:t>Belachew</a:t>
            </a:r>
            <a:r>
              <a:rPr lang="en-US" sz="1000" b="1" dirty="0"/>
              <a:t> </a:t>
            </a:r>
            <a:r>
              <a:rPr lang="en-US" sz="1000" dirty="0"/>
              <a:t>is an employee and shareholder of F. Hoffmann-La Roche Ltd.</a:t>
            </a:r>
            <a:endParaRPr lang="en-US" sz="1000" b="1" dirty="0"/>
          </a:p>
          <a:p>
            <a:pPr marL="0" indent="0" algn="just">
              <a:buNone/>
            </a:pPr>
            <a:r>
              <a:rPr lang="en-US" sz="1000" b="1" dirty="0"/>
              <a:t>Laura Julian </a:t>
            </a:r>
            <a:r>
              <a:rPr lang="en-US" sz="1000" dirty="0"/>
              <a:t>is an employee of Genentech, Inc., and a shareholder of F. Hoffmann-La Roche Ltd.</a:t>
            </a:r>
          </a:p>
          <a:p>
            <a:pPr marL="0" indent="0" algn="just">
              <a:buNone/>
            </a:pPr>
            <a:r>
              <a:rPr lang="en-US" sz="1000" b="1" dirty="0"/>
              <a:t>Ashish Pradhan</a:t>
            </a:r>
            <a:r>
              <a:rPr lang="en-US" sz="1000" dirty="0"/>
              <a:t> </a:t>
            </a:r>
            <a:r>
              <a:rPr lang="en-US" sz="1000" b="1" dirty="0"/>
              <a:t> </a:t>
            </a:r>
            <a:r>
              <a:rPr lang="en-US" sz="1000" dirty="0"/>
              <a:t>is an employee of Genentech, Inc.</a:t>
            </a:r>
          </a:p>
          <a:p>
            <a:pPr marL="0" indent="0" algn="just">
              <a:buNone/>
            </a:pPr>
            <a:r>
              <a:rPr lang="en-US" sz="1000" b="1" dirty="0"/>
              <a:t>Fred Lublin</a:t>
            </a:r>
            <a:r>
              <a:rPr lang="en-US" sz="1000" dirty="0"/>
              <a:t> has received research funding from Biogen Idec, Celgene, Genzyme, NIH, NMSS, Novartis Pharmaceuticals Corporation, Sanofi, Teva Neuroscience, Inc, and Transparency Life Sciences; has served as a consultant for and/or served on advisory boards/data and safety monitoring boards for  </a:t>
            </a:r>
            <a:r>
              <a:rPr lang="en-US" sz="1000" dirty="0" err="1"/>
              <a:t>Acorda</a:t>
            </a:r>
            <a:r>
              <a:rPr lang="en-US" sz="1000" dirty="0"/>
              <a:t>, Actelion, </a:t>
            </a:r>
            <a:r>
              <a:rPr lang="en-US" sz="1000" dirty="0" err="1"/>
              <a:t>Akros</a:t>
            </a:r>
            <a:r>
              <a:rPr lang="en-US" sz="1000" dirty="0"/>
              <a:t>, Bayer HealthCare Pharmaceuticals, BBB Technologies, Biogen Idec, Celgene, EMD Serono, Inc, F. Hoffmann-La Roche Ltd, Forward Pharma, Genentech, Inc., Genzyme, </a:t>
            </a:r>
            <a:r>
              <a:rPr lang="en-US" sz="1000" dirty="0" err="1"/>
              <a:t>MedImmune</a:t>
            </a:r>
            <a:r>
              <a:rPr lang="en-US" sz="1000" dirty="0"/>
              <a:t>, Novartis, </a:t>
            </a:r>
            <a:r>
              <a:rPr lang="en-US" sz="1000" dirty="0" err="1"/>
              <a:t>Osmotica</a:t>
            </a:r>
            <a:r>
              <a:rPr lang="en-US" sz="1000" dirty="0"/>
              <a:t>, </a:t>
            </a:r>
            <a:r>
              <a:rPr lang="en-US" sz="1000" dirty="0" err="1"/>
              <a:t>Questcor</a:t>
            </a:r>
            <a:r>
              <a:rPr lang="en-US" sz="1000" dirty="0"/>
              <a:t>/Mallinckrodt, </a:t>
            </a:r>
            <a:r>
              <a:rPr lang="en-US" sz="1000" dirty="0" err="1"/>
              <a:t>Receptos</a:t>
            </a:r>
            <a:r>
              <a:rPr lang="en-US" sz="1000" dirty="0"/>
              <a:t>, Sanofi, Teva Neuroscience, Inc, and </a:t>
            </a:r>
            <a:r>
              <a:rPr lang="en-US" sz="1000" dirty="0" err="1"/>
              <a:t>XenoPort</a:t>
            </a:r>
            <a:r>
              <a:rPr lang="en-US" sz="1000" dirty="0"/>
              <a:t>; is Co-Editor-in-Chief of Multiple Sclerosis and Related Disorders; and has current financial interests/stock ownership in Cognition Pharmaceuticals, Inc. </a:t>
            </a:r>
            <a:endParaRPr lang="en-US" sz="1000" dirty="0">
              <a:highlight>
                <a:srgbClr val="FFFF00"/>
              </a:highlight>
            </a:endParaRPr>
          </a:p>
          <a:p>
            <a:pPr marL="0" indent="0" algn="just">
              <a:buNone/>
            </a:pPr>
            <a:r>
              <a:rPr lang="en-GB" sz="1000" b="1" dirty="0"/>
              <a:t>Stanley Cohan </a:t>
            </a:r>
            <a:r>
              <a:rPr lang="en-GB" sz="1000" dirty="0"/>
              <a:t>has received research support from Biogen, Genentech, Genzyme, Mallinckrodt and Novartis, has received honoraria for speaking from </a:t>
            </a:r>
            <a:r>
              <a:rPr lang="en-GB" sz="1000" dirty="0" err="1"/>
              <a:t>Acorda</a:t>
            </a:r>
            <a:r>
              <a:rPr lang="en-GB" sz="1000" dirty="0"/>
              <a:t>, Biogen, Genentech, Genzyme and Novartis, and serves on advisory boards and/or steering committees for  Biogen, Genzyme and Novartis.</a:t>
            </a:r>
          </a:p>
          <a:p>
            <a:pPr marL="0" indent="0" algn="just">
              <a:spcBef>
                <a:spcPts val="0"/>
              </a:spcBef>
              <a:spcAft>
                <a:spcPts val="0"/>
              </a:spcAft>
              <a:buNone/>
            </a:pPr>
            <a:endParaRPr lang="en-GB" sz="1000" dirty="0"/>
          </a:p>
          <a:p>
            <a:pPr marL="0" indent="0" algn="just">
              <a:buNone/>
            </a:pPr>
            <a:endParaRPr lang="en-GB" sz="1000" dirty="0"/>
          </a:p>
          <a:p>
            <a:pPr marL="0" indent="0" algn="just">
              <a:buNone/>
            </a:pPr>
            <a:r>
              <a:rPr lang="en-US" sz="1000" dirty="0">
                <a:solidFill>
                  <a:srgbClr val="1F1D21"/>
                </a:solidFill>
                <a:latin typeface="Century Gothic"/>
              </a:rPr>
              <a:t>This study was sponsored by F. Hoffmann-La Roche </a:t>
            </a:r>
            <a:r>
              <a:rPr lang="en-US" sz="1000" dirty="0">
                <a:solidFill>
                  <a:srgbClr val="1F1D21"/>
                </a:solidFill>
              </a:rPr>
              <a:t>Ltd, Basel, Switzerland. </a:t>
            </a:r>
            <a:r>
              <a:rPr lang="en-US" sz="1000" dirty="0">
                <a:solidFill>
                  <a:srgbClr val="1F1D21"/>
                </a:solidFill>
                <a:latin typeface="Century Gothic"/>
              </a:rPr>
              <a:t>Writing and editorial assistance for this presentation was provided by Health Interactions, USA, and funded by F. Hoffmann-La Roche Ltd, Basel, Switzerland.</a:t>
            </a:r>
            <a:endParaRPr lang="en-GB" sz="1000" dirty="0"/>
          </a:p>
          <a:p>
            <a:pPr marL="0" indent="0" algn="just">
              <a:spcBef>
                <a:spcPts val="0"/>
              </a:spcBef>
              <a:buNone/>
            </a:pPr>
            <a:endParaRPr lang="en-GB" sz="1000" dirty="0"/>
          </a:p>
        </p:txBody>
      </p:sp>
      <p:sp>
        <p:nvSpPr>
          <p:cNvPr id="10" name="Rectangle 9">
            <a:extLst>
              <a:ext uri="{FF2B5EF4-FFF2-40B4-BE49-F238E27FC236}">
                <a16:creationId xmlns:a16="http://schemas.microsoft.com/office/drawing/2014/main" id="{8DEBB4DB-AF20-446E-A042-7C7AE5288097}"/>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139374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F6F62-0D05-4766-A5D1-9A064AFA7E3B}"/>
              </a:ext>
            </a:extLst>
          </p:cNvPr>
          <p:cNvSpPr>
            <a:spLocks noGrp="1"/>
          </p:cNvSpPr>
          <p:nvPr>
            <p:ph type="title"/>
          </p:nvPr>
        </p:nvSpPr>
        <p:spPr/>
        <p:txBody>
          <a:bodyPr>
            <a:normAutofit/>
          </a:bodyPr>
          <a:lstStyle/>
          <a:p>
            <a:r>
              <a:rPr lang="en-US" sz="2200" dirty="0"/>
              <a:t>Value of the SDMT in assessing </a:t>
            </a:r>
            <a:r>
              <a:rPr lang="en-US" sz="2200" dirty="0">
                <a:solidFill>
                  <a:srgbClr val="0066CC"/>
                </a:solidFill>
              </a:rPr>
              <a:t>cognitive impairment in </a:t>
            </a:r>
            <a:r>
              <a:rPr lang="en-US" sz="2200" dirty="0"/>
              <a:t>MS</a:t>
            </a:r>
            <a:endParaRPr lang="en-US" sz="2200" strike="sngStrike" dirty="0"/>
          </a:p>
        </p:txBody>
      </p:sp>
      <p:sp>
        <p:nvSpPr>
          <p:cNvPr id="3" name="Content Placeholder 2">
            <a:extLst>
              <a:ext uri="{FF2B5EF4-FFF2-40B4-BE49-F238E27FC236}">
                <a16:creationId xmlns:a16="http://schemas.microsoft.com/office/drawing/2014/main" id="{D8921454-E1CE-4B0A-9752-F2AD80690A0C}"/>
              </a:ext>
            </a:extLst>
          </p:cNvPr>
          <p:cNvSpPr>
            <a:spLocks noGrp="1"/>
          </p:cNvSpPr>
          <p:nvPr>
            <p:ph sz="half" idx="1"/>
          </p:nvPr>
        </p:nvSpPr>
        <p:spPr>
          <a:xfrm>
            <a:off x="609599" y="1288800"/>
            <a:ext cx="6492240" cy="4876800"/>
          </a:xfrm>
        </p:spPr>
        <p:txBody>
          <a:bodyPr>
            <a:normAutofit/>
          </a:bodyPr>
          <a:lstStyle/>
          <a:p>
            <a:r>
              <a:rPr lang="en-US" sz="1800" dirty="0"/>
              <a:t>Cognitive function is often compromised in patients with MS, frequently affecting important functional domains, including learning, memory and information processing speed</a:t>
            </a:r>
            <a:r>
              <a:rPr lang="en-US" sz="1800" baseline="30000" dirty="0"/>
              <a:t>1</a:t>
            </a:r>
          </a:p>
          <a:p>
            <a:r>
              <a:rPr lang="en-US" sz="1800" dirty="0"/>
              <a:t>SDMT is recognized as the preferred measure of cognition by the MSOAC</a:t>
            </a:r>
            <a:r>
              <a:rPr lang="en-US" sz="1800" baseline="30000" dirty="0"/>
              <a:t>2,3,a</a:t>
            </a:r>
          </a:p>
          <a:p>
            <a:pPr lvl="1"/>
            <a:r>
              <a:rPr lang="en-US" sz="1600" dirty="0"/>
              <a:t>High sensitivity and reliability</a:t>
            </a:r>
          </a:p>
          <a:p>
            <a:pPr lvl="1"/>
            <a:r>
              <a:rPr lang="en-US" sz="1600" dirty="0"/>
              <a:t>Established thresholds of clinically meaningful change based on employment status and clinical decline anchors (≥10%, ≥4 points)</a:t>
            </a:r>
            <a:r>
              <a:rPr lang="en-US" sz="1600" baseline="30000" dirty="0"/>
              <a:t> </a:t>
            </a:r>
            <a:r>
              <a:rPr lang="en-US" sz="1600" dirty="0"/>
              <a:t>can discriminate patients</a:t>
            </a:r>
            <a:r>
              <a:rPr lang="en-US" sz="1600" baseline="30000" dirty="0"/>
              <a:t>2</a:t>
            </a:r>
          </a:p>
          <a:p>
            <a:r>
              <a:rPr lang="en-US" sz="1800" dirty="0"/>
              <a:t>Ocrelizumab (OCR) is a humanized monoclonal antibody that selectively targets CD20</a:t>
            </a:r>
            <a:r>
              <a:rPr lang="en-US" sz="1800" baseline="30000" dirty="0"/>
              <a:t>+</a:t>
            </a:r>
            <a:r>
              <a:rPr lang="en-US" sz="1800" dirty="0"/>
              <a:t> B cells and demonstrated significant improvements in clinical and MRI-measured disease activity vs IFN </a:t>
            </a:r>
            <a:r>
              <a:rPr lang="el-GR" sz="1800" dirty="0"/>
              <a:t>β</a:t>
            </a:r>
            <a:r>
              <a:rPr lang="en-US" sz="1800" dirty="0"/>
              <a:t>-1a in the OPERA I and II Phase III clinical trials</a:t>
            </a:r>
            <a:r>
              <a:rPr lang="en-US" sz="1800" baseline="30000" dirty="0"/>
              <a:t>4</a:t>
            </a:r>
            <a:endParaRPr lang="en-US" sz="1800" dirty="0"/>
          </a:p>
        </p:txBody>
      </p:sp>
      <p:sp>
        <p:nvSpPr>
          <p:cNvPr id="5" name="Text Placeholder 4">
            <a:extLst>
              <a:ext uri="{FF2B5EF4-FFF2-40B4-BE49-F238E27FC236}">
                <a16:creationId xmlns:a16="http://schemas.microsoft.com/office/drawing/2014/main" id="{6E4017B1-BE66-4191-ACA4-585DE5FA3E68}"/>
              </a:ext>
            </a:extLst>
          </p:cNvPr>
          <p:cNvSpPr>
            <a:spLocks noGrp="1"/>
          </p:cNvSpPr>
          <p:nvPr>
            <p:ph type="body" sz="quarter" idx="10"/>
          </p:nvPr>
        </p:nvSpPr>
        <p:spPr>
          <a:xfrm>
            <a:off x="596900" y="6031760"/>
            <a:ext cx="9884723" cy="769441"/>
          </a:xfrm>
        </p:spPr>
        <p:txBody>
          <a:bodyPr wrap="square"/>
          <a:lstStyle/>
          <a:p>
            <a:pPr>
              <a:spcBef>
                <a:spcPts val="0"/>
              </a:spcBef>
              <a:spcAft>
                <a:spcPts val="0"/>
              </a:spcAft>
            </a:pPr>
            <a:r>
              <a:rPr lang="en-US" baseline="30000" dirty="0" err="1"/>
              <a:t>a</a:t>
            </a:r>
            <a:r>
              <a:rPr lang="en-US" dirty="0" err="1"/>
              <a:t>Includes</a:t>
            </a:r>
            <a:r>
              <a:rPr lang="en-US" dirty="0"/>
              <a:t> representatives from advocacy organizations, FDA, EMA, NINDS, academic institutions and industry partners along with patients with MS.</a:t>
            </a:r>
          </a:p>
          <a:p>
            <a:pPr>
              <a:spcBef>
                <a:spcPts val="0"/>
              </a:spcBef>
              <a:spcAft>
                <a:spcPts val="0"/>
              </a:spcAft>
            </a:pPr>
            <a:r>
              <a:rPr lang="en-US" dirty="0"/>
              <a:t>EMA, European Medicines Agency; FDA, US Food and Drug Administration; IFN, interferon; MS, multiple sclerosis; MSOAC, Multiple Sclerosis Outcome Assessments Consortium; NINDS, National Institute of Neurological Disorders and Stroke; NMSS, National MS Society; OCR, ocrelizumab; SDMT, Symbol Digit Modalities Test.</a:t>
            </a:r>
          </a:p>
          <a:p>
            <a:pPr>
              <a:spcBef>
                <a:spcPts val="0"/>
              </a:spcBef>
              <a:spcAft>
                <a:spcPts val="0"/>
              </a:spcAft>
            </a:pPr>
            <a:r>
              <a:rPr lang="en-US" dirty="0"/>
              <a:t>1. Patti F, </a:t>
            </a:r>
            <a:r>
              <a:rPr lang="en-US" i="1" dirty="0"/>
              <a:t>et al</a:t>
            </a:r>
            <a:r>
              <a:rPr lang="en-US" dirty="0"/>
              <a:t>. </a:t>
            </a:r>
            <a:r>
              <a:rPr lang="en-US" i="1" dirty="0" err="1"/>
              <a:t>Mult</a:t>
            </a:r>
            <a:r>
              <a:rPr lang="en-US" i="1" dirty="0"/>
              <a:t> </a:t>
            </a:r>
            <a:r>
              <a:rPr lang="en-US" i="1" dirty="0" err="1"/>
              <a:t>Scler</a:t>
            </a:r>
            <a:r>
              <a:rPr lang="en-US" i="1" dirty="0"/>
              <a:t> </a:t>
            </a:r>
            <a:r>
              <a:rPr lang="en-US" dirty="0"/>
              <a:t>2009;15:779–788; 2. Benedict RHB, </a:t>
            </a:r>
            <a:r>
              <a:rPr lang="en-US" i="1" dirty="0"/>
              <a:t>et al</a:t>
            </a:r>
            <a:r>
              <a:rPr lang="en-US" dirty="0"/>
              <a:t>. </a:t>
            </a:r>
            <a:r>
              <a:rPr lang="en-US" i="1" dirty="0" err="1"/>
              <a:t>Mult</a:t>
            </a:r>
            <a:r>
              <a:rPr lang="en-US" i="1" dirty="0"/>
              <a:t> </a:t>
            </a:r>
            <a:r>
              <a:rPr lang="en-US" i="1" dirty="0" err="1"/>
              <a:t>Scler</a:t>
            </a:r>
            <a:r>
              <a:rPr lang="en-US" i="1" dirty="0"/>
              <a:t> </a:t>
            </a:r>
            <a:r>
              <a:rPr lang="en-US" dirty="0"/>
              <a:t>2017;23:721–733; 3. </a:t>
            </a:r>
            <a:r>
              <a:rPr lang="en-US" dirty="0" err="1"/>
              <a:t>LaRocca</a:t>
            </a:r>
            <a:r>
              <a:rPr lang="en-US" dirty="0"/>
              <a:t> NG, </a:t>
            </a:r>
            <a:r>
              <a:rPr lang="en-US" i="1" dirty="0"/>
              <a:t>et al</a:t>
            </a:r>
            <a:r>
              <a:rPr lang="en-US" dirty="0"/>
              <a:t>. </a:t>
            </a:r>
            <a:r>
              <a:rPr lang="en-US" i="1" dirty="0" err="1"/>
              <a:t>Mult</a:t>
            </a:r>
            <a:r>
              <a:rPr lang="en-US" i="1" dirty="0"/>
              <a:t> </a:t>
            </a:r>
            <a:r>
              <a:rPr lang="en-US" i="1" dirty="0" err="1"/>
              <a:t>Scler</a:t>
            </a:r>
            <a:r>
              <a:rPr lang="en-US" i="1" dirty="0"/>
              <a:t> </a:t>
            </a:r>
            <a:r>
              <a:rPr lang="en-US" dirty="0"/>
              <a:t>2017; https://doi.org/10.1177/1352458517723718; 4. Hauser SL, </a:t>
            </a:r>
            <a:r>
              <a:rPr lang="en-US" i="1" dirty="0"/>
              <a:t>et al. N </a:t>
            </a:r>
            <a:r>
              <a:rPr lang="en-US" i="1" dirty="0" err="1"/>
              <a:t>Engl</a:t>
            </a:r>
            <a:r>
              <a:rPr lang="en-US" i="1" dirty="0"/>
              <a:t> J Med </a:t>
            </a:r>
            <a:r>
              <a:rPr lang="en-US" dirty="0"/>
              <a:t>2017;376:221–234.</a:t>
            </a:r>
          </a:p>
        </p:txBody>
      </p:sp>
      <p:pic>
        <p:nvPicPr>
          <p:cNvPr id="7" name="Picture 6">
            <a:extLst>
              <a:ext uri="{FF2B5EF4-FFF2-40B4-BE49-F238E27FC236}">
                <a16:creationId xmlns:a16="http://schemas.microsoft.com/office/drawing/2014/main" id="{DAA50B0F-BBF2-4AF9-B54D-28C3698EBC66}"/>
              </a:ext>
            </a:extLst>
          </p:cNvPr>
          <p:cNvPicPr>
            <a:picLocks noChangeAspect="1"/>
          </p:cNvPicPr>
          <p:nvPr/>
        </p:nvPicPr>
        <p:blipFill>
          <a:blip r:embed="rId2"/>
          <a:stretch>
            <a:fillRect/>
          </a:stretch>
        </p:blipFill>
        <p:spPr>
          <a:xfrm>
            <a:off x="7536874" y="1630541"/>
            <a:ext cx="2944749" cy="4152555"/>
          </a:xfrm>
          <a:prstGeom prst="rect">
            <a:avLst/>
          </a:prstGeom>
        </p:spPr>
      </p:pic>
      <p:sp>
        <p:nvSpPr>
          <p:cNvPr id="8" name="TextBox 7">
            <a:extLst>
              <a:ext uri="{FF2B5EF4-FFF2-40B4-BE49-F238E27FC236}">
                <a16:creationId xmlns:a16="http://schemas.microsoft.com/office/drawing/2014/main" id="{50A209ED-AD27-4EE3-9A1E-76B7C7D006D7}"/>
              </a:ext>
            </a:extLst>
          </p:cNvPr>
          <p:cNvSpPr txBox="1"/>
          <p:nvPr/>
        </p:nvSpPr>
        <p:spPr>
          <a:xfrm>
            <a:off x="7528633" y="1212554"/>
            <a:ext cx="2922595" cy="338554"/>
          </a:xfrm>
          <a:prstGeom prst="rect">
            <a:avLst/>
          </a:prstGeom>
          <a:noFill/>
        </p:spPr>
        <p:txBody>
          <a:bodyPr wrap="none" rtlCol="0">
            <a:spAutoFit/>
          </a:bodyPr>
          <a:lstStyle/>
          <a:p>
            <a:r>
              <a:rPr lang="en-US" sz="1600" b="1" dirty="0"/>
              <a:t>Symbol Digit Modalities Test</a:t>
            </a:r>
          </a:p>
        </p:txBody>
      </p:sp>
      <p:sp>
        <p:nvSpPr>
          <p:cNvPr id="10" name="Rectangle 9">
            <a:extLst>
              <a:ext uri="{FF2B5EF4-FFF2-40B4-BE49-F238E27FC236}">
                <a16:creationId xmlns:a16="http://schemas.microsoft.com/office/drawing/2014/main" id="{54A08610-45D3-457F-8DBF-AC7BFB0345C6}"/>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990684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solidFill>
                  <a:srgbClr val="0066CC"/>
                </a:solidFill>
              </a:rPr>
              <a:t>OPERA I and OPERA II study </a:t>
            </a:r>
            <a:r>
              <a:rPr lang="en-US" sz="2200" dirty="0"/>
              <a:t>design</a:t>
            </a:r>
          </a:p>
        </p:txBody>
      </p:sp>
      <p:sp>
        <p:nvSpPr>
          <p:cNvPr id="136" name="Text Placeholder 4"/>
          <p:cNvSpPr>
            <a:spLocks noGrp="1"/>
          </p:cNvSpPr>
          <p:nvPr>
            <p:ph type="body" sz="quarter" idx="13"/>
          </p:nvPr>
        </p:nvSpPr>
        <p:spPr>
          <a:xfrm>
            <a:off x="856716" y="5939800"/>
            <a:ext cx="9611257" cy="847099"/>
          </a:xfrm>
        </p:spPr>
        <p:txBody>
          <a:bodyPr>
            <a:noAutofit/>
          </a:bodyPr>
          <a:lstStyle/>
          <a:p>
            <a:pPr>
              <a:spcAft>
                <a:spcPts val="0"/>
              </a:spcAft>
            </a:pPr>
            <a:r>
              <a:rPr lang="en-US" sz="1000" baseline="30000" dirty="0" err="1">
                <a:latin typeface="+mj-lt"/>
              </a:rPr>
              <a:t>a</a:t>
            </a:r>
            <a:r>
              <a:rPr lang="en-US" sz="1000" dirty="0" err="1">
                <a:latin typeface="+mj-lt"/>
              </a:rPr>
              <a:t>Patients</a:t>
            </a:r>
            <a:r>
              <a:rPr lang="en-US" sz="1000" dirty="0">
                <a:latin typeface="+mj-lt"/>
              </a:rPr>
              <a:t> in the ocrelizumab group received placebo injections three times weekly, while patients in the </a:t>
            </a:r>
            <a:r>
              <a:rPr lang="en-US" sz="1000" dirty="0" err="1">
                <a:latin typeface="+mj-lt"/>
              </a:rPr>
              <a:t>IFN</a:t>
            </a:r>
            <a:r>
              <a:rPr lang="en-US" sz="1000" dirty="0">
                <a:latin typeface="+mj-lt"/>
              </a:rPr>
              <a:t> </a:t>
            </a:r>
            <a:r>
              <a:rPr lang="el-GR" sz="1000" dirty="0">
                <a:latin typeface="+mj-lt"/>
                <a:cs typeface="Calibri" panose="020F0502020204030204" pitchFamily="34" charset="0"/>
              </a:rPr>
              <a:t>β</a:t>
            </a:r>
            <a:r>
              <a:rPr lang="en-US" sz="1000" dirty="0">
                <a:latin typeface="+mj-lt"/>
              </a:rPr>
              <a:t>-1a group received placebo infusions at Days 1 and 15 and Weeks 24, 48 and 72; </a:t>
            </a:r>
            <a:r>
              <a:rPr lang="en-US" sz="1000" baseline="30000" dirty="0" err="1">
                <a:latin typeface="+mj-lt"/>
              </a:rPr>
              <a:t>b</a:t>
            </a:r>
            <a:r>
              <a:rPr lang="en-US" sz="1000" dirty="0" err="1">
                <a:latin typeface="+mj-lt"/>
              </a:rPr>
              <a:t>OLE</a:t>
            </a:r>
            <a:r>
              <a:rPr lang="en-US" sz="1000" dirty="0">
                <a:latin typeface="+mj-lt"/>
              </a:rPr>
              <a:t> was not mandatory. Patients who declined to participate in the OLE entered safety follow-up; </a:t>
            </a:r>
            <a:r>
              <a:rPr lang="en-US" sz="1000" baseline="30000" dirty="0" err="1">
                <a:latin typeface="+mj-lt"/>
              </a:rPr>
              <a:t>c</a:t>
            </a:r>
            <a:r>
              <a:rPr lang="en-US" sz="1000" dirty="0" err="1">
                <a:latin typeface="+mj-lt"/>
              </a:rPr>
              <a:t>Continued</a:t>
            </a:r>
            <a:r>
              <a:rPr lang="en-US" sz="1000" dirty="0">
                <a:latin typeface="+mj-lt"/>
              </a:rPr>
              <a:t> monitoring occurs if B cells are not </a:t>
            </a:r>
            <a:r>
              <a:rPr lang="en-US" sz="1000" dirty="0" err="1">
                <a:latin typeface="+mj-lt"/>
              </a:rPr>
              <a:t>repleted</a:t>
            </a:r>
            <a:r>
              <a:rPr lang="en-US" sz="1000" dirty="0">
                <a:latin typeface="+mj-lt"/>
              </a:rPr>
              <a:t>.</a:t>
            </a:r>
          </a:p>
          <a:p>
            <a:pPr>
              <a:spcAft>
                <a:spcPts val="0"/>
              </a:spcAft>
            </a:pPr>
            <a:r>
              <a:rPr lang="en-GB" sz="1000" dirty="0">
                <a:latin typeface="+mj-lt"/>
              </a:rPr>
              <a:t>BL, baseline; </a:t>
            </a:r>
            <a:r>
              <a:rPr lang="en-US" sz="1000" dirty="0">
                <a:latin typeface="+mj-lt"/>
              </a:rPr>
              <a:t>IFN, interferon; OLE, open-label extension; </a:t>
            </a:r>
            <a:r>
              <a:rPr lang="en-GB" sz="1000" dirty="0">
                <a:latin typeface="+mj-lt"/>
              </a:rPr>
              <a:t>SC, subcutaneous. SDMT, Symbol Digit Modalities Test.</a:t>
            </a:r>
          </a:p>
          <a:p>
            <a:pPr>
              <a:spcAft>
                <a:spcPts val="0"/>
              </a:spcAft>
            </a:pPr>
            <a:r>
              <a:rPr lang="en-US" sz="1000" dirty="0"/>
              <a:t>Miller A et al. </a:t>
            </a:r>
            <a:r>
              <a:rPr lang="en-US" sz="1000" i="1" dirty="0" err="1"/>
              <a:t>CMSC</a:t>
            </a:r>
            <a:r>
              <a:rPr lang="en-US" sz="1000" i="1" dirty="0"/>
              <a:t> 2017;</a:t>
            </a:r>
            <a:r>
              <a:rPr lang="en-US" sz="1000" dirty="0"/>
              <a:t>Poster DX09.</a:t>
            </a:r>
          </a:p>
        </p:txBody>
      </p:sp>
      <p:sp>
        <p:nvSpPr>
          <p:cNvPr id="215" name="Rectangle 2785"/>
          <p:cNvSpPr/>
          <p:nvPr/>
        </p:nvSpPr>
        <p:spPr>
          <a:xfrm>
            <a:off x="1157025" y="2031106"/>
            <a:ext cx="268732" cy="2625262"/>
          </a:xfrm>
          <a:custGeom>
            <a:avLst/>
            <a:gdLst>
              <a:gd name="connsiteX0" fmla="*/ 0 w 385136"/>
              <a:gd name="connsiteY0" fmla="*/ 0 h 3495937"/>
              <a:gd name="connsiteX1" fmla="*/ 385136 w 385136"/>
              <a:gd name="connsiteY1" fmla="*/ 0 h 3495937"/>
              <a:gd name="connsiteX2" fmla="*/ 385136 w 385136"/>
              <a:gd name="connsiteY2" fmla="*/ 3495937 h 3495937"/>
              <a:gd name="connsiteX3" fmla="*/ 0 w 385136"/>
              <a:gd name="connsiteY3" fmla="*/ 3495937 h 3495937"/>
              <a:gd name="connsiteX4" fmla="*/ 0 w 385136"/>
              <a:gd name="connsiteY4" fmla="*/ 0 h 3495937"/>
              <a:gd name="connsiteX0" fmla="*/ 0 w 385136"/>
              <a:gd name="connsiteY0" fmla="*/ 0 h 3495937"/>
              <a:gd name="connsiteX1" fmla="*/ 385136 w 385136"/>
              <a:gd name="connsiteY1" fmla="*/ 0 h 3495937"/>
              <a:gd name="connsiteX2" fmla="*/ 378691 w 385136"/>
              <a:gd name="connsiteY2" fmla="*/ 1228438 h 3495937"/>
              <a:gd name="connsiteX3" fmla="*/ 385136 w 385136"/>
              <a:gd name="connsiteY3" fmla="*/ 3495937 h 3495937"/>
              <a:gd name="connsiteX4" fmla="*/ 0 w 385136"/>
              <a:gd name="connsiteY4" fmla="*/ 3495937 h 3495937"/>
              <a:gd name="connsiteX5" fmla="*/ 0 w 385136"/>
              <a:gd name="connsiteY5" fmla="*/ 0 h 3495937"/>
              <a:gd name="connsiteX0" fmla="*/ 378691 w 470131"/>
              <a:gd name="connsiteY0" fmla="*/ 1228438 h 3495937"/>
              <a:gd name="connsiteX1" fmla="*/ 385136 w 470131"/>
              <a:gd name="connsiteY1" fmla="*/ 3495937 h 3495937"/>
              <a:gd name="connsiteX2" fmla="*/ 0 w 470131"/>
              <a:gd name="connsiteY2" fmla="*/ 3495937 h 3495937"/>
              <a:gd name="connsiteX3" fmla="*/ 0 w 470131"/>
              <a:gd name="connsiteY3" fmla="*/ 0 h 3495937"/>
              <a:gd name="connsiteX4" fmla="*/ 385136 w 470131"/>
              <a:gd name="connsiteY4" fmla="*/ 0 h 3495937"/>
              <a:gd name="connsiteX5" fmla="*/ 470131 w 470131"/>
              <a:gd name="connsiteY5" fmla="*/ 1319878 h 3495937"/>
              <a:gd name="connsiteX0" fmla="*/ 378691 w 385136"/>
              <a:gd name="connsiteY0" fmla="*/ 1228438 h 3495937"/>
              <a:gd name="connsiteX1" fmla="*/ 385136 w 385136"/>
              <a:gd name="connsiteY1" fmla="*/ 3495937 h 3495937"/>
              <a:gd name="connsiteX2" fmla="*/ 0 w 385136"/>
              <a:gd name="connsiteY2" fmla="*/ 3495937 h 3495937"/>
              <a:gd name="connsiteX3" fmla="*/ 0 w 385136"/>
              <a:gd name="connsiteY3" fmla="*/ 0 h 3495937"/>
              <a:gd name="connsiteX4" fmla="*/ 385136 w 385136"/>
              <a:gd name="connsiteY4" fmla="*/ 0 h 3495937"/>
              <a:gd name="connsiteX0" fmla="*/ 385136 w 385136"/>
              <a:gd name="connsiteY0" fmla="*/ 3495937 h 3495937"/>
              <a:gd name="connsiteX1" fmla="*/ 0 w 385136"/>
              <a:gd name="connsiteY1" fmla="*/ 3495937 h 3495937"/>
              <a:gd name="connsiteX2" fmla="*/ 0 w 385136"/>
              <a:gd name="connsiteY2" fmla="*/ 0 h 3495937"/>
              <a:gd name="connsiteX3" fmla="*/ 385136 w 385136"/>
              <a:gd name="connsiteY3" fmla="*/ 0 h 3495937"/>
            </a:gdLst>
            <a:ahLst/>
            <a:cxnLst>
              <a:cxn ang="0">
                <a:pos x="connsiteX0" y="connsiteY0"/>
              </a:cxn>
              <a:cxn ang="0">
                <a:pos x="connsiteX1" y="connsiteY1"/>
              </a:cxn>
              <a:cxn ang="0">
                <a:pos x="connsiteX2" y="connsiteY2"/>
              </a:cxn>
              <a:cxn ang="0">
                <a:pos x="connsiteX3" y="connsiteY3"/>
              </a:cxn>
            </a:cxnLst>
            <a:rect l="l" t="t" r="r" b="b"/>
            <a:pathLst>
              <a:path w="385136" h="3495937">
                <a:moveTo>
                  <a:pt x="385136" y="3495937"/>
                </a:moveTo>
                <a:lnTo>
                  <a:pt x="0" y="3495937"/>
                </a:lnTo>
                <a:lnTo>
                  <a:pt x="0" y="0"/>
                </a:lnTo>
                <a:lnTo>
                  <a:pt x="385136" y="0"/>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2" name="Rectangle 211"/>
          <p:cNvSpPr/>
          <p:nvPr/>
        </p:nvSpPr>
        <p:spPr>
          <a:xfrm>
            <a:off x="1424199" y="4270540"/>
            <a:ext cx="7845552" cy="849610"/>
          </a:xfrm>
          <a:prstGeom prst="rect">
            <a:avLst/>
          </a:prstGeom>
          <a:solidFill>
            <a:srgbClr val="EDEDEA"/>
          </a:solid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3" name="Rectangle 212"/>
          <p:cNvSpPr/>
          <p:nvPr/>
        </p:nvSpPr>
        <p:spPr>
          <a:xfrm>
            <a:off x="1424197" y="4053418"/>
            <a:ext cx="7845552" cy="283203"/>
          </a:xfrm>
          <a:prstGeom prst="rect">
            <a:avLst/>
          </a:prstGeom>
          <a:solidFill>
            <a:srgbClr val="7E479C"/>
          </a:solidFill>
          <a:ln w="3175">
            <a:solidFill>
              <a:srgbClr val="B2B3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IFN </a:t>
            </a:r>
            <a:r>
              <a:rPr lang="el-GR" sz="1400" b="1" dirty="0">
                <a:solidFill>
                  <a:schemeClr val="bg1"/>
                </a:solidFill>
              </a:rPr>
              <a:t>β</a:t>
            </a:r>
            <a:r>
              <a:rPr lang="en-US" sz="1400" b="1" dirty="0">
                <a:solidFill>
                  <a:schemeClr val="bg1"/>
                </a:solidFill>
              </a:rPr>
              <a:t>-1a or placebo</a:t>
            </a:r>
            <a:endParaRPr lang="en-GB" sz="1400" dirty="0">
              <a:solidFill>
                <a:schemeClr val="bg1"/>
              </a:solidFill>
            </a:endParaRPr>
          </a:p>
        </p:txBody>
      </p:sp>
      <p:sp>
        <p:nvSpPr>
          <p:cNvPr id="200" name="Rectangle 199"/>
          <p:cNvSpPr/>
          <p:nvPr/>
        </p:nvSpPr>
        <p:spPr>
          <a:xfrm>
            <a:off x="1417543" y="1669198"/>
            <a:ext cx="7845552" cy="852329"/>
          </a:xfrm>
          <a:prstGeom prst="rect">
            <a:avLst/>
          </a:prstGeom>
          <a:solidFill>
            <a:srgbClr val="D4DEF1"/>
          </a:solidFill>
          <a:ln w="3175">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1" name="Group 200"/>
          <p:cNvGrpSpPr/>
          <p:nvPr/>
        </p:nvGrpSpPr>
        <p:grpSpPr>
          <a:xfrm>
            <a:off x="1700669" y="2521526"/>
            <a:ext cx="6020355" cy="278181"/>
            <a:chOff x="1513474" y="2900141"/>
            <a:chExt cx="6647001" cy="269455"/>
          </a:xfrm>
        </p:grpSpPr>
        <p:sp>
          <p:nvSpPr>
            <p:cNvPr id="208" name="TextBox 207"/>
            <p:cNvSpPr txBox="1"/>
            <p:nvPr/>
          </p:nvSpPr>
          <p:spPr>
            <a:xfrm>
              <a:off x="1513474" y="2900141"/>
              <a:ext cx="783571" cy="269455"/>
            </a:xfrm>
            <a:prstGeom prst="rect">
              <a:avLst/>
            </a:prstGeom>
            <a:noFill/>
          </p:spPr>
          <p:txBody>
            <a:bodyPr wrap="square" rtlCol="0">
              <a:spAutoFit/>
            </a:bodyPr>
            <a:lstStyle/>
            <a:p>
              <a:pPr algn="ctr"/>
              <a:r>
                <a:rPr lang="en-US" sz="1100" b="1" dirty="0">
                  <a:solidFill>
                    <a:srgbClr val="1F1D21"/>
                  </a:solidFill>
                </a:rPr>
                <a:t>Dose 1</a:t>
              </a:r>
            </a:p>
          </p:txBody>
        </p:sp>
        <p:sp>
          <p:nvSpPr>
            <p:cNvPr id="209" name="TextBox 208"/>
            <p:cNvSpPr txBox="1"/>
            <p:nvPr/>
          </p:nvSpPr>
          <p:spPr>
            <a:xfrm>
              <a:off x="3740186" y="2900141"/>
              <a:ext cx="783571" cy="269455"/>
            </a:xfrm>
            <a:prstGeom prst="rect">
              <a:avLst/>
            </a:prstGeom>
            <a:noFill/>
          </p:spPr>
          <p:txBody>
            <a:bodyPr wrap="square" rtlCol="0">
              <a:spAutoFit/>
            </a:bodyPr>
            <a:lstStyle/>
            <a:p>
              <a:pPr algn="ctr"/>
              <a:r>
                <a:rPr lang="en-US" sz="1100" b="1" dirty="0">
                  <a:solidFill>
                    <a:srgbClr val="1F1D21"/>
                  </a:solidFill>
                </a:rPr>
                <a:t>Dose 2</a:t>
              </a:r>
            </a:p>
          </p:txBody>
        </p:sp>
        <p:sp>
          <p:nvSpPr>
            <p:cNvPr id="210" name="TextBox 209"/>
            <p:cNvSpPr txBox="1"/>
            <p:nvPr/>
          </p:nvSpPr>
          <p:spPr>
            <a:xfrm>
              <a:off x="5547443" y="2900141"/>
              <a:ext cx="783571" cy="269455"/>
            </a:xfrm>
            <a:prstGeom prst="rect">
              <a:avLst/>
            </a:prstGeom>
            <a:noFill/>
          </p:spPr>
          <p:txBody>
            <a:bodyPr wrap="square" rtlCol="0">
              <a:spAutoFit/>
            </a:bodyPr>
            <a:lstStyle/>
            <a:p>
              <a:pPr algn="ctr"/>
              <a:r>
                <a:rPr lang="en-US" sz="1100" b="1" dirty="0">
                  <a:solidFill>
                    <a:srgbClr val="1F1D21"/>
                  </a:solidFill>
                </a:rPr>
                <a:t>Dose 3</a:t>
              </a:r>
            </a:p>
          </p:txBody>
        </p:sp>
        <p:sp>
          <p:nvSpPr>
            <p:cNvPr id="211" name="TextBox 210"/>
            <p:cNvSpPr txBox="1"/>
            <p:nvPr/>
          </p:nvSpPr>
          <p:spPr>
            <a:xfrm>
              <a:off x="7376904" y="2900141"/>
              <a:ext cx="783571" cy="269455"/>
            </a:xfrm>
            <a:prstGeom prst="rect">
              <a:avLst/>
            </a:prstGeom>
            <a:noFill/>
          </p:spPr>
          <p:txBody>
            <a:bodyPr wrap="square" rtlCol="0">
              <a:spAutoFit/>
            </a:bodyPr>
            <a:lstStyle/>
            <a:p>
              <a:pPr algn="ctr"/>
              <a:r>
                <a:rPr lang="en-US" sz="1100" b="1" dirty="0">
                  <a:solidFill>
                    <a:srgbClr val="1F1D21"/>
                  </a:solidFill>
                </a:rPr>
                <a:t>Dose 4</a:t>
              </a:r>
            </a:p>
          </p:txBody>
        </p:sp>
      </p:grpSp>
      <p:sp>
        <p:nvSpPr>
          <p:cNvPr id="199" name="Rectangle 198"/>
          <p:cNvSpPr/>
          <p:nvPr/>
        </p:nvSpPr>
        <p:spPr>
          <a:xfrm>
            <a:off x="1414484" y="1452075"/>
            <a:ext cx="7845552" cy="283203"/>
          </a:xfrm>
          <a:prstGeom prst="rect">
            <a:avLst/>
          </a:prstGeom>
          <a:solidFill>
            <a:srgbClr val="006FBA"/>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OCRELIZUMAB or placebo</a:t>
            </a:r>
            <a:endParaRPr lang="en-GB" sz="1400" dirty="0">
              <a:solidFill>
                <a:schemeClr val="bg1"/>
              </a:solidFill>
            </a:endParaRPr>
          </a:p>
        </p:txBody>
      </p:sp>
      <p:grpSp>
        <p:nvGrpSpPr>
          <p:cNvPr id="99" name="Group 98"/>
          <p:cNvGrpSpPr/>
          <p:nvPr/>
        </p:nvGrpSpPr>
        <p:grpSpPr>
          <a:xfrm>
            <a:off x="1741501" y="4541599"/>
            <a:ext cx="7223760" cy="341118"/>
            <a:chOff x="1335761" y="5298605"/>
            <a:chExt cx="6634738" cy="235458"/>
          </a:xfrm>
        </p:grpSpPr>
        <p:sp>
          <p:nvSpPr>
            <p:cNvPr id="109" name="Rectangle 109"/>
            <p:cNvSpPr>
              <a:spLocks noChangeArrowheads="1"/>
            </p:cNvSpPr>
            <p:nvPr/>
          </p:nvSpPr>
          <p:spPr bwMode="auto">
            <a:xfrm>
              <a:off x="1335761" y="5298605"/>
              <a:ext cx="6634738" cy="235458"/>
            </a:xfrm>
            <a:prstGeom prst="rect">
              <a:avLst/>
            </a:prstGeom>
            <a:solidFill>
              <a:srgbClr val="B2B3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3600"/>
            </a:p>
          </p:txBody>
        </p:sp>
        <p:sp>
          <p:nvSpPr>
            <p:cNvPr id="108" name="TextBox 107"/>
            <p:cNvSpPr txBox="1"/>
            <p:nvPr/>
          </p:nvSpPr>
          <p:spPr>
            <a:xfrm>
              <a:off x="2851534" y="5313663"/>
              <a:ext cx="3530573" cy="203311"/>
            </a:xfrm>
            <a:prstGeom prst="rect">
              <a:avLst/>
            </a:prstGeom>
            <a:noFill/>
          </p:spPr>
          <p:txBody>
            <a:bodyPr wrap="square" rtlCol="0" anchor="ctr">
              <a:spAutoFit/>
            </a:bodyPr>
            <a:lstStyle/>
            <a:p>
              <a:pPr algn="ctr"/>
              <a:r>
                <a:rPr lang="en-US" sz="1200" dirty="0">
                  <a:solidFill>
                    <a:schemeClr val="bg1"/>
                  </a:solidFill>
                </a:rPr>
                <a:t>Dosed 44 µg SC three times weekly</a:t>
              </a:r>
              <a:endParaRPr lang="en-GB" sz="1200" dirty="0">
                <a:solidFill>
                  <a:schemeClr val="bg1"/>
                </a:solidFill>
              </a:endParaRPr>
            </a:p>
          </p:txBody>
        </p:sp>
      </p:grpSp>
      <p:sp>
        <p:nvSpPr>
          <p:cNvPr id="102" name="TextBox 101"/>
          <p:cNvSpPr txBox="1"/>
          <p:nvPr/>
        </p:nvSpPr>
        <p:spPr>
          <a:xfrm>
            <a:off x="1414484" y="1094180"/>
            <a:ext cx="7845552" cy="307777"/>
          </a:xfrm>
          <a:prstGeom prst="rect">
            <a:avLst/>
          </a:prstGeom>
          <a:noFill/>
        </p:spPr>
        <p:txBody>
          <a:bodyPr wrap="square" rtlCol="0">
            <a:spAutoFit/>
          </a:bodyPr>
          <a:lstStyle/>
          <a:p>
            <a:pPr algn="ctr"/>
            <a:r>
              <a:rPr lang="en-GB" sz="1400" b="1" dirty="0"/>
              <a:t>Double-blind, double-dummy treatment </a:t>
            </a:r>
            <a:r>
              <a:rPr lang="en-GB" sz="1400" b="1" dirty="0" err="1"/>
              <a:t>period</a:t>
            </a:r>
            <a:r>
              <a:rPr lang="en-GB" sz="1400" b="1" baseline="30000" dirty="0" err="1"/>
              <a:t>a</a:t>
            </a:r>
            <a:endParaRPr lang="en-GB" sz="1400" b="1" baseline="30000" dirty="0"/>
          </a:p>
        </p:txBody>
      </p:sp>
      <p:sp>
        <p:nvSpPr>
          <p:cNvPr id="103" name="TextBox 102"/>
          <p:cNvSpPr txBox="1"/>
          <p:nvPr/>
        </p:nvSpPr>
        <p:spPr>
          <a:xfrm rot="16200000">
            <a:off x="-873565" y="3531872"/>
            <a:ext cx="3597335" cy="327272"/>
          </a:xfrm>
          <a:prstGeom prst="rect">
            <a:avLst/>
          </a:prstGeom>
          <a:noFill/>
        </p:spPr>
        <p:txBody>
          <a:bodyPr wrap="square" rtlCol="0">
            <a:spAutoFit/>
          </a:bodyPr>
          <a:lstStyle/>
          <a:p>
            <a:pPr algn="ctr"/>
            <a:r>
              <a:rPr lang="en-GB" sz="1400" b="1" dirty="0"/>
              <a:t>1:1 RANDOMIZATION </a:t>
            </a:r>
            <a:endParaRPr lang="en-GB" sz="1400" b="1" baseline="30000" dirty="0"/>
          </a:p>
        </p:txBody>
      </p:sp>
      <p:grpSp>
        <p:nvGrpSpPr>
          <p:cNvPr id="218" name="Group 217"/>
          <p:cNvGrpSpPr/>
          <p:nvPr/>
        </p:nvGrpSpPr>
        <p:grpSpPr>
          <a:xfrm>
            <a:off x="8932466" y="4450004"/>
            <a:ext cx="117621" cy="548042"/>
            <a:chOff x="4545013" y="2738438"/>
            <a:chExt cx="144463" cy="673100"/>
          </a:xfrm>
        </p:grpSpPr>
        <p:sp>
          <p:nvSpPr>
            <p:cNvPr id="219" name="Freeform 13"/>
            <p:cNvSpPr>
              <a:spLocks/>
            </p:cNvSpPr>
            <p:nvPr/>
          </p:nvSpPr>
          <p:spPr bwMode="auto">
            <a:xfrm>
              <a:off x="4598988" y="3335338"/>
              <a:ext cx="34925" cy="76200"/>
            </a:xfrm>
            <a:custGeom>
              <a:avLst/>
              <a:gdLst>
                <a:gd name="T0" fmla="*/ 0 w 22"/>
                <a:gd name="T1" fmla="*/ 0 h 48"/>
                <a:gd name="T2" fmla="*/ 8 w 22"/>
                <a:gd name="T3" fmla="*/ 48 h 48"/>
                <a:gd name="T4" fmla="*/ 15 w 22"/>
                <a:gd name="T5" fmla="*/ 48 h 48"/>
                <a:gd name="T6" fmla="*/ 22 w 22"/>
                <a:gd name="T7" fmla="*/ 0 h 48"/>
                <a:gd name="T8" fmla="*/ 0 w 22"/>
                <a:gd name="T9" fmla="*/ 0 h 48"/>
              </a:gdLst>
              <a:ahLst/>
              <a:cxnLst>
                <a:cxn ang="0">
                  <a:pos x="T0" y="T1"/>
                </a:cxn>
                <a:cxn ang="0">
                  <a:pos x="T2" y="T3"/>
                </a:cxn>
                <a:cxn ang="0">
                  <a:pos x="T4" y="T5"/>
                </a:cxn>
                <a:cxn ang="0">
                  <a:pos x="T6" y="T7"/>
                </a:cxn>
                <a:cxn ang="0">
                  <a:pos x="T8" y="T9"/>
                </a:cxn>
              </a:cxnLst>
              <a:rect l="0" t="0" r="r" b="b"/>
              <a:pathLst>
                <a:path w="22" h="48">
                  <a:moveTo>
                    <a:pt x="0" y="0"/>
                  </a:moveTo>
                  <a:lnTo>
                    <a:pt x="8" y="48"/>
                  </a:lnTo>
                  <a:lnTo>
                    <a:pt x="15" y="48"/>
                  </a:lnTo>
                  <a:lnTo>
                    <a:pt x="22" y="0"/>
                  </a:lnTo>
                  <a:lnTo>
                    <a:pt x="0" y="0"/>
                  </a:lnTo>
                  <a:close/>
                </a:path>
              </a:pathLst>
            </a:custGeom>
            <a:solidFill>
              <a:srgbClr val="7778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4"/>
            <p:cNvSpPr>
              <a:spLocks noEditPoints="1"/>
            </p:cNvSpPr>
            <p:nvPr/>
          </p:nvSpPr>
          <p:spPr bwMode="auto">
            <a:xfrm>
              <a:off x="4545013" y="2738438"/>
              <a:ext cx="144463" cy="585788"/>
            </a:xfrm>
            <a:custGeom>
              <a:avLst/>
              <a:gdLst>
                <a:gd name="T0" fmla="*/ 71 w 91"/>
                <a:gd name="T1" fmla="*/ 48 h 369"/>
                <a:gd name="T2" fmla="*/ 71 w 91"/>
                <a:gd name="T3" fmla="*/ 71 h 369"/>
                <a:gd name="T4" fmla="*/ 22 w 91"/>
                <a:gd name="T5" fmla="*/ 71 h 369"/>
                <a:gd name="T6" fmla="*/ 22 w 91"/>
                <a:gd name="T7" fmla="*/ 48 h 369"/>
                <a:gd name="T8" fmla="*/ 71 w 91"/>
                <a:gd name="T9" fmla="*/ 48 h 369"/>
                <a:gd name="T10" fmla="*/ 69 w 91"/>
                <a:gd name="T11" fmla="*/ 19 h 369"/>
                <a:gd name="T12" fmla="*/ 69 w 91"/>
                <a:gd name="T13" fmla="*/ 7 h 369"/>
                <a:gd name="T14" fmla="*/ 84 w 91"/>
                <a:gd name="T15" fmla="*/ 7 h 369"/>
                <a:gd name="T16" fmla="*/ 84 w 91"/>
                <a:gd name="T17" fmla="*/ 0 h 369"/>
                <a:gd name="T18" fmla="*/ 69 w 91"/>
                <a:gd name="T19" fmla="*/ 0 h 369"/>
                <a:gd name="T20" fmla="*/ 22 w 91"/>
                <a:gd name="T21" fmla="*/ 0 h 369"/>
                <a:gd name="T22" fmla="*/ 7 w 91"/>
                <a:gd name="T23" fmla="*/ 0 h 369"/>
                <a:gd name="T24" fmla="*/ 7 w 91"/>
                <a:gd name="T25" fmla="*/ 7 h 369"/>
                <a:gd name="T26" fmla="*/ 22 w 91"/>
                <a:gd name="T27" fmla="*/ 7 h 369"/>
                <a:gd name="T28" fmla="*/ 22 w 91"/>
                <a:gd name="T29" fmla="*/ 19 h 369"/>
                <a:gd name="T30" fmla="*/ 0 w 91"/>
                <a:gd name="T31" fmla="*/ 19 h 369"/>
                <a:gd name="T32" fmla="*/ 0 w 91"/>
                <a:gd name="T33" fmla="*/ 32 h 369"/>
                <a:gd name="T34" fmla="*/ 22 w 91"/>
                <a:gd name="T35" fmla="*/ 32 h 369"/>
                <a:gd name="T36" fmla="*/ 22 w 91"/>
                <a:gd name="T37" fmla="*/ 41 h 369"/>
                <a:gd name="T38" fmla="*/ 14 w 91"/>
                <a:gd name="T39" fmla="*/ 41 h 369"/>
                <a:gd name="T40" fmla="*/ 14 w 91"/>
                <a:gd name="T41" fmla="*/ 369 h 369"/>
                <a:gd name="T42" fmla="*/ 36 w 91"/>
                <a:gd name="T43" fmla="*/ 369 h 369"/>
                <a:gd name="T44" fmla="*/ 56 w 91"/>
                <a:gd name="T45" fmla="*/ 369 h 369"/>
                <a:gd name="T46" fmla="*/ 76 w 91"/>
                <a:gd name="T47" fmla="*/ 369 h 369"/>
                <a:gd name="T48" fmla="*/ 76 w 91"/>
                <a:gd name="T49" fmla="*/ 41 h 369"/>
                <a:gd name="T50" fmla="*/ 69 w 91"/>
                <a:gd name="T51" fmla="*/ 41 h 369"/>
                <a:gd name="T52" fmla="*/ 69 w 91"/>
                <a:gd name="T53" fmla="*/ 32 h 369"/>
                <a:gd name="T54" fmla="*/ 91 w 91"/>
                <a:gd name="T55" fmla="*/ 32 h 369"/>
                <a:gd name="T56" fmla="*/ 91 w 91"/>
                <a:gd name="T57" fmla="*/ 19 h 369"/>
                <a:gd name="T58" fmla="*/ 69 w 91"/>
                <a:gd name="T59" fmla="*/ 19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1" h="369">
                  <a:moveTo>
                    <a:pt x="71" y="48"/>
                  </a:moveTo>
                  <a:lnTo>
                    <a:pt x="71" y="71"/>
                  </a:lnTo>
                  <a:lnTo>
                    <a:pt x="22" y="71"/>
                  </a:lnTo>
                  <a:lnTo>
                    <a:pt x="22" y="48"/>
                  </a:lnTo>
                  <a:lnTo>
                    <a:pt x="71" y="48"/>
                  </a:lnTo>
                  <a:close/>
                  <a:moveTo>
                    <a:pt x="69" y="19"/>
                  </a:moveTo>
                  <a:lnTo>
                    <a:pt x="69" y="7"/>
                  </a:lnTo>
                  <a:lnTo>
                    <a:pt x="84" y="7"/>
                  </a:lnTo>
                  <a:lnTo>
                    <a:pt x="84" y="0"/>
                  </a:lnTo>
                  <a:lnTo>
                    <a:pt x="69" y="0"/>
                  </a:lnTo>
                  <a:lnTo>
                    <a:pt x="22" y="0"/>
                  </a:lnTo>
                  <a:lnTo>
                    <a:pt x="7" y="0"/>
                  </a:lnTo>
                  <a:lnTo>
                    <a:pt x="7" y="7"/>
                  </a:lnTo>
                  <a:lnTo>
                    <a:pt x="22" y="7"/>
                  </a:lnTo>
                  <a:lnTo>
                    <a:pt x="22" y="19"/>
                  </a:lnTo>
                  <a:lnTo>
                    <a:pt x="0" y="19"/>
                  </a:lnTo>
                  <a:lnTo>
                    <a:pt x="0" y="32"/>
                  </a:lnTo>
                  <a:lnTo>
                    <a:pt x="22" y="32"/>
                  </a:lnTo>
                  <a:lnTo>
                    <a:pt x="22" y="41"/>
                  </a:lnTo>
                  <a:lnTo>
                    <a:pt x="14" y="41"/>
                  </a:lnTo>
                  <a:lnTo>
                    <a:pt x="14" y="369"/>
                  </a:lnTo>
                  <a:lnTo>
                    <a:pt x="36" y="369"/>
                  </a:lnTo>
                  <a:lnTo>
                    <a:pt x="56" y="369"/>
                  </a:lnTo>
                  <a:lnTo>
                    <a:pt x="76" y="369"/>
                  </a:lnTo>
                  <a:lnTo>
                    <a:pt x="76" y="41"/>
                  </a:lnTo>
                  <a:lnTo>
                    <a:pt x="69" y="41"/>
                  </a:lnTo>
                  <a:lnTo>
                    <a:pt x="69" y="32"/>
                  </a:lnTo>
                  <a:lnTo>
                    <a:pt x="91" y="32"/>
                  </a:lnTo>
                  <a:lnTo>
                    <a:pt x="91" y="19"/>
                  </a:lnTo>
                  <a:lnTo>
                    <a:pt x="69" y="19"/>
                  </a:lnTo>
                  <a:close/>
                </a:path>
              </a:pathLst>
            </a:custGeom>
            <a:solidFill>
              <a:srgbClr val="7778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 name="Group 12"/>
          <p:cNvGrpSpPr>
            <a:grpSpLocks/>
          </p:cNvGrpSpPr>
          <p:nvPr/>
        </p:nvGrpSpPr>
        <p:grpSpPr>
          <a:xfrm>
            <a:off x="1637347" y="1840013"/>
            <a:ext cx="877824" cy="576072"/>
            <a:chOff x="1245766" y="1860404"/>
            <a:chExt cx="662375" cy="336300"/>
          </a:xfrm>
        </p:grpSpPr>
        <p:sp>
          <p:nvSpPr>
            <p:cNvPr id="222" name="Freeform 5"/>
            <p:cNvSpPr>
              <a:spLocks noEditPoints="1"/>
            </p:cNvSpPr>
            <p:nvPr/>
          </p:nvSpPr>
          <p:spPr bwMode="auto">
            <a:xfrm>
              <a:off x="1312475" y="1860404"/>
              <a:ext cx="276440"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rgbClr val="7EA6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800"/>
            </a:p>
          </p:txBody>
        </p:sp>
        <p:sp>
          <p:nvSpPr>
            <p:cNvPr id="223" name="Freeform 5"/>
            <p:cNvSpPr>
              <a:spLocks noEditPoints="1"/>
            </p:cNvSpPr>
            <p:nvPr/>
          </p:nvSpPr>
          <p:spPr bwMode="auto">
            <a:xfrm>
              <a:off x="1601098" y="1860404"/>
              <a:ext cx="276440"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rgbClr val="7EA6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800"/>
            </a:p>
          </p:txBody>
        </p:sp>
        <p:sp>
          <p:nvSpPr>
            <p:cNvPr id="6" name="TextBox 5"/>
            <p:cNvSpPr txBox="1"/>
            <p:nvPr/>
          </p:nvSpPr>
          <p:spPr>
            <a:xfrm>
              <a:off x="1245766" y="1983008"/>
              <a:ext cx="375238" cy="171426"/>
            </a:xfrm>
            <a:prstGeom prst="rect">
              <a:avLst/>
            </a:prstGeom>
            <a:noFill/>
          </p:spPr>
          <p:txBody>
            <a:bodyPr wrap="square" rtlCol="0">
              <a:spAutoFit/>
            </a:bodyPr>
            <a:lstStyle/>
            <a:p>
              <a:pPr algn="ctr">
                <a:lnSpc>
                  <a:spcPts val="700"/>
                </a:lnSpc>
              </a:pPr>
              <a:r>
                <a:rPr lang="en-US" sz="1000" b="1" dirty="0">
                  <a:solidFill>
                    <a:schemeClr val="bg1"/>
                  </a:solidFill>
                </a:rPr>
                <a:t>300</a:t>
              </a:r>
            </a:p>
            <a:p>
              <a:pPr algn="ctr">
                <a:lnSpc>
                  <a:spcPts val="700"/>
                </a:lnSpc>
              </a:pPr>
              <a:r>
                <a:rPr lang="en-US" sz="1000" b="1" dirty="0">
                  <a:solidFill>
                    <a:schemeClr val="bg1"/>
                  </a:solidFill>
                </a:rPr>
                <a:t>mg</a:t>
              </a:r>
            </a:p>
          </p:txBody>
        </p:sp>
        <p:sp>
          <p:nvSpPr>
            <p:cNvPr id="224" name="TextBox 223"/>
            <p:cNvSpPr txBox="1"/>
            <p:nvPr/>
          </p:nvSpPr>
          <p:spPr>
            <a:xfrm>
              <a:off x="1532903" y="1983008"/>
              <a:ext cx="375238" cy="171426"/>
            </a:xfrm>
            <a:prstGeom prst="rect">
              <a:avLst/>
            </a:prstGeom>
            <a:noFill/>
          </p:spPr>
          <p:txBody>
            <a:bodyPr wrap="square" rtlCol="0">
              <a:spAutoFit/>
            </a:bodyPr>
            <a:lstStyle/>
            <a:p>
              <a:pPr algn="ctr">
                <a:lnSpc>
                  <a:spcPts val="700"/>
                </a:lnSpc>
              </a:pPr>
              <a:r>
                <a:rPr lang="en-US" sz="1000" b="1" dirty="0">
                  <a:solidFill>
                    <a:schemeClr val="bg1"/>
                  </a:solidFill>
                </a:rPr>
                <a:t>300</a:t>
              </a:r>
            </a:p>
            <a:p>
              <a:pPr algn="ctr">
                <a:lnSpc>
                  <a:spcPts val="700"/>
                </a:lnSpc>
              </a:pPr>
              <a:r>
                <a:rPr lang="en-US" sz="1000" b="1" dirty="0">
                  <a:solidFill>
                    <a:schemeClr val="bg1"/>
                  </a:solidFill>
                </a:rPr>
                <a:t>mg</a:t>
              </a:r>
            </a:p>
          </p:txBody>
        </p:sp>
      </p:grpSp>
      <p:grpSp>
        <p:nvGrpSpPr>
          <p:cNvPr id="203" name="Group 202"/>
          <p:cNvGrpSpPr/>
          <p:nvPr/>
        </p:nvGrpSpPr>
        <p:grpSpPr>
          <a:xfrm>
            <a:off x="3750016" y="1837492"/>
            <a:ext cx="612648" cy="576072"/>
            <a:chOff x="1245766" y="1860404"/>
            <a:chExt cx="375238" cy="336300"/>
          </a:xfrm>
        </p:grpSpPr>
        <p:sp>
          <p:nvSpPr>
            <p:cNvPr id="204" name="Freeform 5"/>
            <p:cNvSpPr>
              <a:spLocks noEditPoints="1"/>
            </p:cNvSpPr>
            <p:nvPr/>
          </p:nvSpPr>
          <p:spPr bwMode="auto">
            <a:xfrm>
              <a:off x="1318682" y="1860404"/>
              <a:ext cx="265185"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rgbClr val="006F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800"/>
            </a:p>
          </p:txBody>
        </p:sp>
        <p:sp>
          <p:nvSpPr>
            <p:cNvPr id="206" name="TextBox 205"/>
            <p:cNvSpPr txBox="1"/>
            <p:nvPr/>
          </p:nvSpPr>
          <p:spPr>
            <a:xfrm>
              <a:off x="1245766" y="1983008"/>
              <a:ext cx="375238" cy="171426"/>
            </a:xfrm>
            <a:prstGeom prst="rect">
              <a:avLst/>
            </a:prstGeom>
            <a:noFill/>
          </p:spPr>
          <p:txBody>
            <a:bodyPr wrap="square" rtlCol="0">
              <a:spAutoFit/>
            </a:bodyPr>
            <a:lstStyle/>
            <a:p>
              <a:pPr algn="ctr">
                <a:lnSpc>
                  <a:spcPts val="700"/>
                </a:lnSpc>
              </a:pPr>
              <a:r>
                <a:rPr lang="en-US" sz="1000" b="1" dirty="0">
                  <a:solidFill>
                    <a:schemeClr val="bg1"/>
                  </a:solidFill>
                </a:rPr>
                <a:t>600</a:t>
              </a:r>
            </a:p>
            <a:p>
              <a:pPr algn="ctr">
                <a:lnSpc>
                  <a:spcPts val="700"/>
                </a:lnSpc>
              </a:pPr>
              <a:r>
                <a:rPr lang="en-US" sz="1000" b="1" dirty="0">
                  <a:solidFill>
                    <a:schemeClr val="bg1"/>
                  </a:solidFill>
                </a:rPr>
                <a:t>mg</a:t>
              </a:r>
            </a:p>
          </p:txBody>
        </p:sp>
      </p:grpSp>
      <p:grpSp>
        <p:nvGrpSpPr>
          <p:cNvPr id="227" name="Group 226"/>
          <p:cNvGrpSpPr/>
          <p:nvPr/>
        </p:nvGrpSpPr>
        <p:grpSpPr>
          <a:xfrm>
            <a:off x="5372897" y="1840013"/>
            <a:ext cx="612648" cy="576072"/>
            <a:chOff x="1245766" y="1860404"/>
            <a:chExt cx="375238" cy="336300"/>
          </a:xfrm>
        </p:grpSpPr>
        <p:sp>
          <p:nvSpPr>
            <p:cNvPr id="228" name="Freeform 5"/>
            <p:cNvSpPr>
              <a:spLocks noEditPoints="1"/>
            </p:cNvSpPr>
            <p:nvPr/>
          </p:nvSpPr>
          <p:spPr bwMode="auto">
            <a:xfrm>
              <a:off x="1322073" y="1860404"/>
              <a:ext cx="265185"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rgbClr val="006F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800"/>
            </a:p>
          </p:txBody>
        </p:sp>
        <p:sp>
          <p:nvSpPr>
            <p:cNvPr id="230" name="TextBox 229"/>
            <p:cNvSpPr txBox="1"/>
            <p:nvPr/>
          </p:nvSpPr>
          <p:spPr>
            <a:xfrm>
              <a:off x="1245766" y="1983008"/>
              <a:ext cx="375238" cy="171426"/>
            </a:xfrm>
            <a:prstGeom prst="rect">
              <a:avLst/>
            </a:prstGeom>
            <a:noFill/>
          </p:spPr>
          <p:txBody>
            <a:bodyPr wrap="square" rtlCol="0">
              <a:spAutoFit/>
            </a:bodyPr>
            <a:lstStyle/>
            <a:p>
              <a:pPr algn="ctr">
                <a:lnSpc>
                  <a:spcPts val="700"/>
                </a:lnSpc>
              </a:pPr>
              <a:r>
                <a:rPr lang="en-US" sz="1000" b="1" dirty="0">
                  <a:solidFill>
                    <a:schemeClr val="bg1"/>
                  </a:solidFill>
                </a:rPr>
                <a:t>600</a:t>
              </a:r>
            </a:p>
            <a:p>
              <a:pPr algn="ctr">
                <a:lnSpc>
                  <a:spcPts val="700"/>
                </a:lnSpc>
              </a:pPr>
              <a:r>
                <a:rPr lang="en-US" sz="1000" b="1" dirty="0">
                  <a:solidFill>
                    <a:schemeClr val="bg1"/>
                  </a:solidFill>
                </a:rPr>
                <a:t>mg</a:t>
              </a:r>
            </a:p>
          </p:txBody>
        </p:sp>
      </p:grpSp>
      <p:grpSp>
        <p:nvGrpSpPr>
          <p:cNvPr id="237" name="Group 236"/>
          <p:cNvGrpSpPr/>
          <p:nvPr/>
        </p:nvGrpSpPr>
        <p:grpSpPr>
          <a:xfrm>
            <a:off x="7040288" y="1840013"/>
            <a:ext cx="612648" cy="576072"/>
            <a:chOff x="1245766" y="1860404"/>
            <a:chExt cx="375238" cy="336300"/>
          </a:xfrm>
        </p:grpSpPr>
        <p:sp>
          <p:nvSpPr>
            <p:cNvPr id="238" name="Freeform 5"/>
            <p:cNvSpPr>
              <a:spLocks noEditPoints="1"/>
            </p:cNvSpPr>
            <p:nvPr/>
          </p:nvSpPr>
          <p:spPr bwMode="auto">
            <a:xfrm>
              <a:off x="1318682" y="1860404"/>
              <a:ext cx="265185"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rgbClr val="006F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800"/>
            </a:p>
          </p:txBody>
        </p:sp>
        <p:sp>
          <p:nvSpPr>
            <p:cNvPr id="239" name="TextBox 238"/>
            <p:cNvSpPr txBox="1"/>
            <p:nvPr/>
          </p:nvSpPr>
          <p:spPr>
            <a:xfrm>
              <a:off x="1245766" y="1983008"/>
              <a:ext cx="375238" cy="171426"/>
            </a:xfrm>
            <a:prstGeom prst="rect">
              <a:avLst/>
            </a:prstGeom>
            <a:noFill/>
          </p:spPr>
          <p:txBody>
            <a:bodyPr wrap="square" rtlCol="0">
              <a:spAutoFit/>
            </a:bodyPr>
            <a:lstStyle/>
            <a:p>
              <a:pPr algn="ctr">
                <a:lnSpc>
                  <a:spcPts val="700"/>
                </a:lnSpc>
              </a:pPr>
              <a:r>
                <a:rPr lang="en-US" sz="1000" b="1" dirty="0">
                  <a:solidFill>
                    <a:schemeClr val="bg1"/>
                  </a:solidFill>
                </a:rPr>
                <a:t>600</a:t>
              </a:r>
            </a:p>
            <a:p>
              <a:pPr algn="ctr">
                <a:lnSpc>
                  <a:spcPts val="700"/>
                </a:lnSpc>
              </a:pPr>
              <a:r>
                <a:rPr lang="en-US" sz="1000" b="1" dirty="0">
                  <a:solidFill>
                    <a:schemeClr val="bg1"/>
                  </a:solidFill>
                </a:rPr>
                <a:t>mg</a:t>
              </a:r>
            </a:p>
          </p:txBody>
        </p:sp>
      </p:grpSp>
      <p:grpSp>
        <p:nvGrpSpPr>
          <p:cNvPr id="275" name="Group 274"/>
          <p:cNvGrpSpPr/>
          <p:nvPr/>
        </p:nvGrpSpPr>
        <p:grpSpPr>
          <a:xfrm>
            <a:off x="1677062" y="4450004"/>
            <a:ext cx="117621" cy="548042"/>
            <a:chOff x="4545013" y="2738438"/>
            <a:chExt cx="144463" cy="673100"/>
          </a:xfrm>
        </p:grpSpPr>
        <p:sp>
          <p:nvSpPr>
            <p:cNvPr id="293" name="Freeform 13"/>
            <p:cNvSpPr>
              <a:spLocks/>
            </p:cNvSpPr>
            <p:nvPr/>
          </p:nvSpPr>
          <p:spPr bwMode="auto">
            <a:xfrm>
              <a:off x="4598988" y="3335338"/>
              <a:ext cx="34925" cy="76200"/>
            </a:xfrm>
            <a:custGeom>
              <a:avLst/>
              <a:gdLst>
                <a:gd name="T0" fmla="*/ 0 w 22"/>
                <a:gd name="T1" fmla="*/ 0 h 48"/>
                <a:gd name="T2" fmla="*/ 8 w 22"/>
                <a:gd name="T3" fmla="*/ 48 h 48"/>
                <a:gd name="T4" fmla="*/ 15 w 22"/>
                <a:gd name="T5" fmla="*/ 48 h 48"/>
                <a:gd name="T6" fmla="*/ 22 w 22"/>
                <a:gd name="T7" fmla="*/ 0 h 48"/>
                <a:gd name="T8" fmla="*/ 0 w 22"/>
                <a:gd name="T9" fmla="*/ 0 h 48"/>
              </a:gdLst>
              <a:ahLst/>
              <a:cxnLst>
                <a:cxn ang="0">
                  <a:pos x="T0" y="T1"/>
                </a:cxn>
                <a:cxn ang="0">
                  <a:pos x="T2" y="T3"/>
                </a:cxn>
                <a:cxn ang="0">
                  <a:pos x="T4" y="T5"/>
                </a:cxn>
                <a:cxn ang="0">
                  <a:pos x="T6" y="T7"/>
                </a:cxn>
                <a:cxn ang="0">
                  <a:pos x="T8" y="T9"/>
                </a:cxn>
              </a:cxnLst>
              <a:rect l="0" t="0" r="r" b="b"/>
              <a:pathLst>
                <a:path w="22" h="48">
                  <a:moveTo>
                    <a:pt x="0" y="0"/>
                  </a:moveTo>
                  <a:lnTo>
                    <a:pt x="8" y="48"/>
                  </a:lnTo>
                  <a:lnTo>
                    <a:pt x="15" y="48"/>
                  </a:lnTo>
                  <a:lnTo>
                    <a:pt x="22" y="0"/>
                  </a:lnTo>
                  <a:lnTo>
                    <a:pt x="0" y="0"/>
                  </a:lnTo>
                  <a:close/>
                </a:path>
              </a:pathLst>
            </a:custGeom>
            <a:solidFill>
              <a:srgbClr val="7778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4"/>
            <p:cNvSpPr>
              <a:spLocks noEditPoints="1"/>
            </p:cNvSpPr>
            <p:nvPr/>
          </p:nvSpPr>
          <p:spPr bwMode="auto">
            <a:xfrm>
              <a:off x="4545013" y="2738438"/>
              <a:ext cx="144463" cy="585788"/>
            </a:xfrm>
            <a:custGeom>
              <a:avLst/>
              <a:gdLst>
                <a:gd name="T0" fmla="*/ 71 w 91"/>
                <a:gd name="T1" fmla="*/ 48 h 369"/>
                <a:gd name="T2" fmla="*/ 71 w 91"/>
                <a:gd name="T3" fmla="*/ 71 h 369"/>
                <a:gd name="T4" fmla="*/ 22 w 91"/>
                <a:gd name="T5" fmla="*/ 71 h 369"/>
                <a:gd name="T6" fmla="*/ 22 w 91"/>
                <a:gd name="T7" fmla="*/ 48 h 369"/>
                <a:gd name="T8" fmla="*/ 71 w 91"/>
                <a:gd name="T9" fmla="*/ 48 h 369"/>
                <a:gd name="T10" fmla="*/ 69 w 91"/>
                <a:gd name="T11" fmla="*/ 19 h 369"/>
                <a:gd name="T12" fmla="*/ 69 w 91"/>
                <a:gd name="T13" fmla="*/ 7 h 369"/>
                <a:gd name="T14" fmla="*/ 84 w 91"/>
                <a:gd name="T15" fmla="*/ 7 h 369"/>
                <a:gd name="T16" fmla="*/ 84 w 91"/>
                <a:gd name="T17" fmla="*/ 0 h 369"/>
                <a:gd name="T18" fmla="*/ 69 w 91"/>
                <a:gd name="T19" fmla="*/ 0 h 369"/>
                <a:gd name="T20" fmla="*/ 22 w 91"/>
                <a:gd name="T21" fmla="*/ 0 h 369"/>
                <a:gd name="T22" fmla="*/ 7 w 91"/>
                <a:gd name="T23" fmla="*/ 0 h 369"/>
                <a:gd name="T24" fmla="*/ 7 w 91"/>
                <a:gd name="T25" fmla="*/ 7 h 369"/>
                <a:gd name="T26" fmla="*/ 22 w 91"/>
                <a:gd name="T27" fmla="*/ 7 h 369"/>
                <a:gd name="T28" fmla="*/ 22 w 91"/>
                <a:gd name="T29" fmla="*/ 19 h 369"/>
                <a:gd name="T30" fmla="*/ 0 w 91"/>
                <a:gd name="T31" fmla="*/ 19 h 369"/>
                <a:gd name="T32" fmla="*/ 0 w 91"/>
                <a:gd name="T33" fmla="*/ 32 h 369"/>
                <a:gd name="T34" fmla="*/ 22 w 91"/>
                <a:gd name="T35" fmla="*/ 32 h 369"/>
                <a:gd name="T36" fmla="*/ 22 w 91"/>
                <a:gd name="T37" fmla="*/ 41 h 369"/>
                <a:gd name="T38" fmla="*/ 14 w 91"/>
                <a:gd name="T39" fmla="*/ 41 h 369"/>
                <a:gd name="T40" fmla="*/ 14 w 91"/>
                <a:gd name="T41" fmla="*/ 369 h 369"/>
                <a:gd name="T42" fmla="*/ 36 w 91"/>
                <a:gd name="T43" fmla="*/ 369 h 369"/>
                <a:gd name="T44" fmla="*/ 56 w 91"/>
                <a:gd name="T45" fmla="*/ 369 h 369"/>
                <a:gd name="T46" fmla="*/ 76 w 91"/>
                <a:gd name="T47" fmla="*/ 369 h 369"/>
                <a:gd name="T48" fmla="*/ 76 w 91"/>
                <a:gd name="T49" fmla="*/ 41 h 369"/>
                <a:gd name="T50" fmla="*/ 69 w 91"/>
                <a:gd name="T51" fmla="*/ 41 h 369"/>
                <a:gd name="T52" fmla="*/ 69 w 91"/>
                <a:gd name="T53" fmla="*/ 32 h 369"/>
                <a:gd name="T54" fmla="*/ 91 w 91"/>
                <a:gd name="T55" fmla="*/ 32 h 369"/>
                <a:gd name="T56" fmla="*/ 91 w 91"/>
                <a:gd name="T57" fmla="*/ 19 h 369"/>
                <a:gd name="T58" fmla="*/ 69 w 91"/>
                <a:gd name="T59" fmla="*/ 19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1" h="369">
                  <a:moveTo>
                    <a:pt x="71" y="48"/>
                  </a:moveTo>
                  <a:lnTo>
                    <a:pt x="71" y="71"/>
                  </a:lnTo>
                  <a:lnTo>
                    <a:pt x="22" y="71"/>
                  </a:lnTo>
                  <a:lnTo>
                    <a:pt x="22" y="48"/>
                  </a:lnTo>
                  <a:lnTo>
                    <a:pt x="71" y="48"/>
                  </a:lnTo>
                  <a:close/>
                  <a:moveTo>
                    <a:pt x="69" y="19"/>
                  </a:moveTo>
                  <a:lnTo>
                    <a:pt x="69" y="7"/>
                  </a:lnTo>
                  <a:lnTo>
                    <a:pt x="84" y="7"/>
                  </a:lnTo>
                  <a:lnTo>
                    <a:pt x="84" y="0"/>
                  </a:lnTo>
                  <a:lnTo>
                    <a:pt x="69" y="0"/>
                  </a:lnTo>
                  <a:lnTo>
                    <a:pt x="22" y="0"/>
                  </a:lnTo>
                  <a:lnTo>
                    <a:pt x="7" y="0"/>
                  </a:lnTo>
                  <a:lnTo>
                    <a:pt x="7" y="7"/>
                  </a:lnTo>
                  <a:lnTo>
                    <a:pt x="22" y="7"/>
                  </a:lnTo>
                  <a:lnTo>
                    <a:pt x="22" y="19"/>
                  </a:lnTo>
                  <a:lnTo>
                    <a:pt x="0" y="19"/>
                  </a:lnTo>
                  <a:lnTo>
                    <a:pt x="0" y="32"/>
                  </a:lnTo>
                  <a:lnTo>
                    <a:pt x="22" y="32"/>
                  </a:lnTo>
                  <a:lnTo>
                    <a:pt x="22" y="41"/>
                  </a:lnTo>
                  <a:lnTo>
                    <a:pt x="14" y="41"/>
                  </a:lnTo>
                  <a:lnTo>
                    <a:pt x="14" y="369"/>
                  </a:lnTo>
                  <a:lnTo>
                    <a:pt x="36" y="369"/>
                  </a:lnTo>
                  <a:lnTo>
                    <a:pt x="56" y="369"/>
                  </a:lnTo>
                  <a:lnTo>
                    <a:pt x="76" y="369"/>
                  </a:lnTo>
                  <a:lnTo>
                    <a:pt x="76" y="41"/>
                  </a:lnTo>
                  <a:lnTo>
                    <a:pt x="69" y="41"/>
                  </a:lnTo>
                  <a:lnTo>
                    <a:pt x="69" y="32"/>
                  </a:lnTo>
                  <a:lnTo>
                    <a:pt x="91" y="32"/>
                  </a:lnTo>
                  <a:lnTo>
                    <a:pt x="91" y="19"/>
                  </a:lnTo>
                  <a:lnTo>
                    <a:pt x="69" y="19"/>
                  </a:lnTo>
                  <a:close/>
                </a:path>
              </a:pathLst>
            </a:custGeom>
            <a:solidFill>
              <a:srgbClr val="7778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1" name="Rectangle 100"/>
          <p:cNvSpPr/>
          <p:nvPr/>
        </p:nvSpPr>
        <p:spPr>
          <a:xfrm>
            <a:off x="9262461" y="1461905"/>
            <a:ext cx="597265" cy="36848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b="1" dirty="0">
                <a:solidFill>
                  <a:schemeClr val="tx1"/>
                </a:solidFill>
              </a:rPr>
              <a:t>Open-label extension </a:t>
            </a:r>
            <a:r>
              <a:rPr lang="en-US" sz="1400" b="1" dirty="0" err="1">
                <a:solidFill>
                  <a:schemeClr val="tx1"/>
                </a:solidFill>
              </a:rPr>
              <a:t>phase</a:t>
            </a:r>
            <a:r>
              <a:rPr lang="en-US" sz="1400" b="1" baseline="30000" dirty="0" err="1">
                <a:solidFill>
                  <a:schemeClr val="tx1"/>
                </a:solidFill>
              </a:rPr>
              <a:t>b</a:t>
            </a:r>
            <a:endParaRPr lang="en-US" sz="1400" b="1" baseline="30000" dirty="0">
              <a:solidFill>
                <a:schemeClr val="tx1"/>
              </a:solidFill>
            </a:endParaRPr>
          </a:p>
        </p:txBody>
      </p:sp>
      <p:grpSp>
        <p:nvGrpSpPr>
          <p:cNvPr id="104" name="Group 103"/>
          <p:cNvGrpSpPr/>
          <p:nvPr/>
        </p:nvGrpSpPr>
        <p:grpSpPr>
          <a:xfrm>
            <a:off x="852220" y="5511394"/>
            <a:ext cx="1136778" cy="292231"/>
            <a:chOff x="766634" y="5806911"/>
            <a:chExt cx="1308210" cy="336300"/>
          </a:xfrm>
        </p:grpSpPr>
        <p:sp>
          <p:nvSpPr>
            <p:cNvPr id="105" name="TextBox 104"/>
            <p:cNvSpPr txBox="1"/>
            <p:nvPr/>
          </p:nvSpPr>
          <p:spPr>
            <a:xfrm>
              <a:off x="865012" y="5823088"/>
              <a:ext cx="1209832" cy="283352"/>
            </a:xfrm>
            <a:prstGeom prst="rect">
              <a:avLst/>
            </a:prstGeom>
            <a:noFill/>
          </p:spPr>
          <p:txBody>
            <a:bodyPr wrap="square" rtlCol="0">
              <a:spAutoFit/>
            </a:bodyPr>
            <a:lstStyle/>
            <a:p>
              <a:pPr algn="ctr"/>
              <a:r>
                <a:rPr lang="en-US" sz="1000" dirty="0">
                  <a:solidFill>
                    <a:srgbClr val="1F1D21"/>
                  </a:solidFill>
                </a:rPr>
                <a:t>= INFUSION</a:t>
              </a:r>
            </a:p>
          </p:txBody>
        </p:sp>
        <p:sp>
          <p:nvSpPr>
            <p:cNvPr id="107" name="Freeform 5"/>
            <p:cNvSpPr>
              <a:spLocks noEditPoints="1"/>
            </p:cNvSpPr>
            <p:nvPr/>
          </p:nvSpPr>
          <p:spPr bwMode="auto">
            <a:xfrm>
              <a:off x="766634" y="5806911"/>
              <a:ext cx="257012" cy="336300"/>
            </a:xfrm>
            <a:custGeom>
              <a:avLst/>
              <a:gdLst>
                <a:gd name="T0" fmla="*/ 48 w 101"/>
                <a:gd name="T1" fmla="*/ 21 h 175"/>
                <a:gd name="T2" fmla="*/ 44 w 101"/>
                <a:gd name="T3" fmla="*/ 24 h 175"/>
                <a:gd name="T4" fmla="*/ 40 w 101"/>
                <a:gd name="T5" fmla="*/ 21 h 175"/>
                <a:gd name="T6" fmla="*/ 44 w 101"/>
                <a:gd name="T7" fmla="*/ 16 h 175"/>
                <a:gd name="T8" fmla="*/ 48 w 101"/>
                <a:gd name="T9" fmla="*/ 21 h 175"/>
                <a:gd name="T10" fmla="*/ 80 w 101"/>
                <a:gd name="T11" fmla="*/ 40 h 175"/>
                <a:gd name="T12" fmla="*/ 80 w 101"/>
                <a:gd name="T13" fmla="*/ 53 h 175"/>
                <a:gd name="T14" fmla="*/ 7 w 101"/>
                <a:gd name="T15" fmla="*/ 53 h 175"/>
                <a:gd name="T16" fmla="*/ 7 w 101"/>
                <a:gd name="T17" fmla="*/ 40 h 175"/>
                <a:gd name="T18" fmla="*/ 19 w 101"/>
                <a:gd name="T19" fmla="*/ 28 h 175"/>
                <a:gd name="T20" fmla="*/ 69 w 101"/>
                <a:gd name="T21" fmla="*/ 28 h 175"/>
                <a:gd name="T22" fmla="*/ 80 w 101"/>
                <a:gd name="T23" fmla="*/ 40 h 175"/>
                <a:gd name="T24" fmla="*/ 43 w 101"/>
                <a:gd name="T25" fmla="*/ 0 h 175"/>
                <a:gd name="T26" fmla="*/ 43 w 101"/>
                <a:gd name="T27" fmla="*/ 10 h 175"/>
                <a:gd name="T28" fmla="*/ 14 w 101"/>
                <a:gd name="T29" fmla="*/ 10 h 175"/>
                <a:gd name="T30" fmla="*/ 0 w 101"/>
                <a:gd name="T31" fmla="*/ 24 h 175"/>
                <a:gd name="T32" fmla="*/ 0 w 101"/>
                <a:gd name="T33" fmla="*/ 63 h 175"/>
                <a:gd name="T34" fmla="*/ 0 w 101"/>
                <a:gd name="T35" fmla="*/ 107 h 175"/>
                <a:gd name="T36" fmla="*/ 20 w 101"/>
                <a:gd name="T37" fmla="*/ 144 h 175"/>
                <a:gd name="T38" fmla="*/ 41 w 101"/>
                <a:gd name="T39" fmla="*/ 153 h 175"/>
                <a:gd name="T40" fmla="*/ 41 w 101"/>
                <a:gd name="T41" fmla="*/ 157 h 175"/>
                <a:gd name="T42" fmla="*/ 36 w 101"/>
                <a:gd name="T43" fmla="*/ 157 h 175"/>
                <a:gd name="T44" fmla="*/ 36 w 101"/>
                <a:gd name="T45" fmla="*/ 160 h 175"/>
                <a:gd name="T46" fmla="*/ 41 w 101"/>
                <a:gd name="T47" fmla="*/ 160 h 175"/>
                <a:gd name="T48" fmla="*/ 41 w 101"/>
                <a:gd name="T49" fmla="*/ 167 h 175"/>
                <a:gd name="T50" fmla="*/ 43 w 101"/>
                <a:gd name="T51" fmla="*/ 167 h 175"/>
                <a:gd name="T52" fmla="*/ 43 w 101"/>
                <a:gd name="T53" fmla="*/ 175 h 175"/>
                <a:gd name="T54" fmla="*/ 46 w 101"/>
                <a:gd name="T55" fmla="*/ 175 h 175"/>
                <a:gd name="T56" fmla="*/ 46 w 101"/>
                <a:gd name="T57" fmla="*/ 167 h 175"/>
                <a:gd name="T58" fmla="*/ 48 w 101"/>
                <a:gd name="T59" fmla="*/ 167 h 175"/>
                <a:gd name="T60" fmla="*/ 48 w 101"/>
                <a:gd name="T61" fmla="*/ 160 h 175"/>
                <a:gd name="T62" fmla="*/ 52 w 101"/>
                <a:gd name="T63" fmla="*/ 160 h 175"/>
                <a:gd name="T64" fmla="*/ 52 w 101"/>
                <a:gd name="T65" fmla="*/ 157 h 175"/>
                <a:gd name="T66" fmla="*/ 48 w 101"/>
                <a:gd name="T67" fmla="*/ 157 h 175"/>
                <a:gd name="T68" fmla="*/ 48 w 101"/>
                <a:gd name="T69" fmla="*/ 153 h 175"/>
                <a:gd name="T70" fmla="*/ 68 w 101"/>
                <a:gd name="T71" fmla="*/ 144 h 175"/>
                <a:gd name="T72" fmla="*/ 88 w 101"/>
                <a:gd name="T73" fmla="*/ 107 h 175"/>
                <a:gd name="T74" fmla="*/ 88 w 101"/>
                <a:gd name="T75" fmla="*/ 63 h 175"/>
                <a:gd name="T76" fmla="*/ 88 w 101"/>
                <a:gd name="T77" fmla="*/ 24 h 175"/>
                <a:gd name="T78" fmla="*/ 74 w 101"/>
                <a:gd name="T79" fmla="*/ 10 h 175"/>
                <a:gd name="T80" fmla="*/ 46 w 101"/>
                <a:gd name="T81" fmla="*/ 10 h 175"/>
                <a:gd name="T82" fmla="*/ 46 w 101"/>
                <a:gd name="T83" fmla="*/ 3 h 175"/>
                <a:gd name="T84" fmla="*/ 98 w 101"/>
                <a:gd name="T85" fmla="*/ 3 h 175"/>
                <a:gd name="T86" fmla="*/ 98 w 101"/>
                <a:gd name="T87" fmla="*/ 175 h 175"/>
                <a:gd name="T88" fmla="*/ 101 w 101"/>
                <a:gd name="T89" fmla="*/ 175 h 175"/>
                <a:gd name="T90" fmla="*/ 101 w 101"/>
                <a:gd name="T91" fmla="*/ 0 h 175"/>
                <a:gd name="T92" fmla="*/ 43 w 101"/>
                <a:gd name="T9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75">
                  <a:moveTo>
                    <a:pt x="48" y="21"/>
                  </a:moveTo>
                  <a:cubicBezTo>
                    <a:pt x="48" y="22"/>
                    <a:pt x="46" y="24"/>
                    <a:pt x="44" y="24"/>
                  </a:cubicBezTo>
                  <a:cubicBezTo>
                    <a:pt x="42" y="24"/>
                    <a:pt x="40" y="22"/>
                    <a:pt x="40" y="21"/>
                  </a:cubicBezTo>
                  <a:cubicBezTo>
                    <a:pt x="40" y="18"/>
                    <a:pt x="42" y="16"/>
                    <a:pt x="44" y="16"/>
                  </a:cubicBezTo>
                  <a:cubicBezTo>
                    <a:pt x="46" y="16"/>
                    <a:pt x="48" y="18"/>
                    <a:pt x="48" y="21"/>
                  </a:cubicBezTo>
                  <a:close/>
                  <a:moveTo>
                    <a:pt x="80" y="40"/>
                  </a:moveTo>
                  <a:cubicBezTo>
                    <a:pt x="80" y="53"/>
                    <a:pt x="80" y="53"/>
                    <a:pt x="80" y="53"/>
                  </a:cubicBezTo>
                  <a:cubicBezTo>
                    <a:pt x="7" y="53"/>
                    <a:pt x="7" y="53"/>
                    <a:pt x="7" y="53"/>
                  </a:cubicBezTo>
                  <a:cubicBezTo>
                    <a:pt x="7" y="40"/>
                    <a:pt x="7" y="40"/>
                    <a:pt x="7" y="40"/>
                  </a:cubicBezTo>
                  <a:cubicBezTo>
                    <a:pt x="7" y="33"/>
                    <a:pt x="13" y="28"/>
                    <a:pt x="19" y="28"/>
                  </a:cubicBezTo>
                  <a:cubicBezTo>
                    <a:pt x="69" y="28"/>
                    <a:pt x="69" y="28"/>
                    <a:pt x="69" y="28"/>
                  </a:cubicBezTo>
                  <a:cubicBezTo>
                    <a:pt x="76" y="28"/>
                    <a:pt x="80" y="33"/>
                    <a:pt x="80" y="40"/>
                  </a:cubicBezTo>
                  <a:close/>
                  <a:moveTo>
                    <a:pt x="43" y="0"/>
                  </a:moveTo>
                  <a:cubicBezTo>
                    <a:pt x="43" y="10"/>
                    <a:pt x="43" y="10"/>
                    <a:pt x="43" y="10"/>
                  </a:cubicBezTo>
                  <a:cubicBezTo>
                    <a:pt x="14" y="10"/>
                    <a:pt x="14" y="10"/>
                    <a:pt x="14" y="10"/>
                  </a:cubicBezTo>
                  <a:cubicBezTo>
                    <a:pt x="6" y="10"/>
                    <a:pt x="0" y="16"/>
                    <a:pt x="0" y="24"/>
                  </a:cubicBezTo>
                  <a:cubicBezTo>
                    <a:pt x="0" y="63"/>
                    <a:pt x="0" y="63"/>
                    <a:pt x="0" y="63"/>
                  </a:cubicBezTo>
                  <a:cubicBezTo>
                    <a:pt x="0" y="107"/>
                    <a:pt x="0" y="107"/>
                    <a:pt x="0" y="107"/>
                  </a:cubicBezTo>
                  <a:cubicBezTo>
                    <a:pt x="0" y="107"/>
                    <a:pt x="0" y="133"/>
                    <a:pt x="20" y="144"/>
                  </a:cubicBezTo>
                  <a:cubicBezTo>
                    <a:pt x="22" y="145"/>
                    <a:pt x="35" y="150"/>
                    <a:pt x="41" y="153"/>
                  </a:cubicBezTo>
                  <a:cubicBezTo>
                    <a:pt x="41" y="157"/>
                    <a:pt x="41" y="157"/>
                    <a:pt x="41" y="157"/>
                  </a:cubicBezTo>
                  <a:cubicBezTo>
                    <a:pt x="36" y="157"/>
                    <a:pt x="36" y="157"/>
                    <a:pt x="36" y="157"/>
                  </a:cubicBezTo>
                  <a:cubicBezTo>
                    <a:pt x="36" y="160"/>
                    <a:pt x="36" y="160"/>
                    <a:pt x="36" y="160"/>
                  </a:cubicBezTo>
                  <a:cubicBezTo>
                    <a:pt x="41" y="160"/>
                    <a:pt x="41" y="160"/>
                    <a:pt x="41" y="160"/>
                  </a:cubicBezTo>
                  <a:cubicBezTo>
                    <a:pt x="41" y="167"/>
                    <a:pt x="41" y="167"/>
                    <a:pt x="41" y="167"/>
                  </a:cubicBezTo>
                  <a:cubicBezTo>
                    <a:pt x="43" y="167"/>
                    <a:pt x="43" y="167"/>
                    <a:pt x="43" y="167"/>
                  </a:cubicBezTo>
                  <a:cubicBezTo>
                    <a:pt x="43" y="175"/>
                    <a:pt x="43" y="175"/>
                    <a:pt x="43" y="175"/>
                  </a:cubicBezTo>
                  <a:cubicBezTo>
                    <a:pt x="46" y="175"/>
                    <a:pt x="46" y="175"/>
                    <a:pt x="46" y="175"/>
                  </a:cubicBezTo>
                  <a:cubicBezTo>
                    <a:pt x="46" y="167"/>
                    <a:pt x="46" y="167"/>
                    <a:pt x="46" y="167"/>
                  </a:cubicBezTo>
                  <a:cubicBezTo>
                    <a:pt x="48" y="167"/>
                    <a:pt x="48" y="167"/>
                    <a:pt x="48" y="167"/>
                  </a:cubicBezTo>
                  <a:cubicBezTo>
                    <a:pt x="48" y="160"/>
                    <a:pt x="48" y="160"/>
                    <a:pt x="48" y="160"/>
                  </a:cubicBezTo>
                  <a:cubicBezTo>
                    <a:pt x="52" y="160"/>
                    <a:pt x="52" y="160"/>
                    <a:pt x="52" y="160"/>
                  </a:cubicBezTo>
                  <a:cubicBezTo>
                    <a:pt x="52" y="157"/>
                    <a:pt x="52" y="157"/>
                    <a:pt x="52" y="157"/>
                  </a:cubicBezTo>
                  <a:cubicBezTo>
                    <a:pt x="48" y="157"/>
                    <a:pt x="48" y="157"/>
                    <a:pt x="48" y="157"/>
                  </a:cubicBezTo>
                  <a:cubicBezTo>
                    <a:pt x="48" y="153"/>
                    <a:pt x="48" y="153"/>
                    <a:pt x="48" y="153"/>
                  </a:cubicBezTo>
                  <a:cubicBezTo>
                    <a:pt x="54" y="150"/>
                    <a:pt x="66" y="145"/>
                    <a:pt x="68" y="144"/>
                  </a:cubicBezTo>
                  <a:cubicBezTo>
                    <a:pt x="88" y="133"/>
                    <a:pt x="88" y="107"/>
                    <a:pt x="88" y="107"/>
                  </a:cubicBezTo>
                  <a:cubicBezTo>
                    <a:pt x="88" y="63"/>
                    <a:pt x="88" y="63"/>
                    <a:pt x="88" y="63"/>
                  </a:cubicBezTo>
                  <a:cubicBezTo>
                    <a:pt x="88" y="24"/>
                    <a:pt x="88" y="24"/>
                    <a:pt x="88" y="24"/>
                  </a:cubicBezTo>
                  <a:cubicBezTo>
                    <a:pt x="88" y="16"/>
                    <a:pt x="82" y="10"/>
                    <a:pt x="74" y="10"/>
                  </a:cubicBezTo>
                  <a:cubicBezTo>
                    <a:pt x="46" y="10"/>
                    <a:pt x="46" y="10"/>
                    <a:pt x="46" y="10"/>
                  </a:cubicBezTo>
                  <a:cubicBezTo>
                    <a:pt x="46" y="3"/>
                    <a:pt x="46" y="3"/>
                    <a:pt x="46" y="3"/>
                  </a:cubicBezTo>
                  <a:cubicBezTo>
                    <a:pt x="98" y="3"/>
                    <a:pt x="98" y="3"/>
                    <a:pt x="98" y="3"/>
                  </a:cubicBezTo>
                  <a:cubicBezTo>
                    <a:pt x="98" y="175"/>
                    <a:pt x="98" y="175"/>
                    <a:pt x="98" y="175"/>
                  </a:cubicBezTo>
                  <a:cubicBezTo>
                    <a:pt x="101" y="175"/>
                    <a:pt x="101" y="175"/>
                    <a:pt x="101" y="175"/>
                  </a:cubicBezTo>
                  <a:cubicBezTo>
                    <a:pt x="101" y="0"/>
                    <a:pt x="101" y="0"/>
                    <a:pt x="101" y="0"/>
                  </a:cubicBezTo>
                  <a:lnTo>
                    <a:pt x="43"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p>
          </p:txBody>
        </p:sp>
      </p:grpSp>
      <p:sp>
        <p:nvSpPr>
          <p:cNvPr id="119" name="Freeform: Shape 118"/>
          <p:cNvSpPr/>
          <p:nvPr/>
        </p:nvSpPr>
        <p:spPr>
          <a:xfrm>
            <a:off x="5344453" y="5332579"/>
            <a:ext cx="2834640" cy="331241"/>
          </a:xfrm>
          <a:custGeom>
            <a:avLst/>
            <a:gdLst>
              <a:gd name="connsiteX0" fmla="*/ 0 w 705970"/>
              <a:gd name="connsiteY0" fmla="*/ 0 h 336176"/>
              <a:gd name="connsiteX1" fmla="*/ 0 w 705970"/>
              <a:gd name="connsiteY1" fmla="*/ 336176 h 336176"/>
              <a:gd name="connsiteX2" fmla="*/ 705970 w 705970"/>
              <a:gd name="connsiteY2" fmla="*/ 336176 h 336176"/>
            </a:gdLst>
            <a:ahLst/>
            <a:cxnLst>
              <a:cxn ang="0">
                <a:pos x="connsiteX0" y="connsiteY0"/>
              </a:cxn>
              <a:cxn ang="0">
                <a:pos x="connsiteX1" y="connsiteY1"/>
              </a:cxn>
              <a:cxn ang="0">
                <a:pos x="connsiteX2" y="connsiteY2"/>
              </a:cxn>
            </a:cxnLst>
            <a:rect l="l" t="t" r="r" b="b"/>
            <a:pathLst>
              <a:path w="705970" h="336176">
                <a:moveTo>
                  <a:pt x="0" y="0"/>
                </a:moveTo>
                <a:lnTo>
                  <a:pt x="0" y="336176"/>
                </a:lnTo>
                <a:lnTo>
                  <a:pt x="705970" y="336176"/>
                </a:lnTo>
              </a:path>
            </a:pathLst>
          </a:custGeom>
          <a:noFill/>
          <a:ln w="12700">
            <a:solidFill>
              <a:schemeClr val="tx1"/>
            </a:solidFill>
            <a:prstDash val="sysDash"/>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0" name="Group 119"/>
          <p:cNvGrpSpPr/>
          <p:nvPr/>
        </p:nvGrpSpPr>
        <p:grpSpPr>
          <a:xfrm>
            <a:off x="8192219" y="5389645"/>
            <a:ext cx="3219193" cy="459415"/>
            <a:chOff x="1203152" y="2520438"/>
            <a:chExt cx="5523186" cy="506410"/>
          </a:xfrm>
        </p:grpSpPr>
        <p:sp>
          <p:nvSpPr>
            <p:cNvPr id="121" name="Rectangle 120"/>
            <p:cNvSpPr/>
            <p:nvPr/>
          </p:nvSpPr>
          <p:spPr>
            <a:xfrm>
              <a:off x="1203152" y="2520438"/>
              <a:ext cx="5523185" cy="29932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en-US" sz="900" b="1" dirty="0">
                  <a:solidFill>
                    <a:schemeClr val="tx1"/>
                  </a:solidFill>
                </a:rPr>
                <a:t>SAFETY FOLLOW-UP</a:t>
              </a:r>
              <a:br>
                <a:rPr lang="en-US" sz="900" b="1" dirty="0">
                  <a:solidFill>
                    <a:schemeClr val="tx1"/>
                  </a:solidFill>
                </a:rPr>
              </a:br>
              <a:r>
                <a:rPr lang="en-US" sz="900" b="1" dirty="0">
                  <a:solidFill>
                    <a:schemeClr val="tx1"/>
                  </a:solidFill>
                </a:rPr>
                <a:t>(≈ 48 WEEKS FROM DATE OF LAST INFUSION)</a:t>
              </a:r>
            </a:p>
          </p:txBody>
        </p:sp>
        <p:sp>
          <p:nvSpPr>
            <p:cNvPr id="124" name="Rectangle 123"/>
            <p:cNvSpPr/>
            <p:nvPr/>
          </p:nvSpPr>
          <p:spPr>
            <a:xfrm>
              <a:off x="1203153" y="2818333"/>
              <a:ext cx="5523185" cy="20851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tx1"/>
                  </a:solidFill>
                </a:rPr>
                <a:t>B-CELL </a:t>
              </a:r>
              <a:r>
                <a:rPr lang="en-US" sz="900" b="1" dirty="0" err="1">
                  <a:solidFill>
                    <a:schemeClr val="tx1"/>
                  </a:solidFill>
                </a:rPr>
                <a:t>MONITORING</a:t>
              </a:r>
              <a:r>
                <a:rPr lang="en-US" sz="900" b="1" baseline="30000" dirty="0" err="1">
                  <a:solidFill>
                    <a:schemeClr val="tx1"/>
                  </a:solidFill>
                </a:rPr>
                <a:t>c</a:t>
              </a:r>
              <a:endParaRPr lang="en-US" sz="900" b="1" baseline="30000" dirty="0">
                <a:solidFill>
                  <a:schemeClr val="tx1"/>
                </a:solidFill>
              </a:endParaRPr>
            </a:p>
          </p:txBody>
        </p:sp>
      </p:grpSp>
      <p:sp>
        <p:nvSpPr>
          <p:cNvPr id="126" name="Right Bracket 125"/>
          <p:cNvSpPr/>
          <p:nvPr/>
        </p:nvSpPr>
        <p:spPr>
          <a:xfrm rot="5400000">
            <a:off x="5571907" y="1016304"/>
            <a:ext cx="164592" cy="8430768"/>
          </a:xfrm>
          <a:prstGeom prst="rightBracket">
            <a:avLst>
              <a:gd name="adj" fmla="val 76399"/>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8" name="Rectangle 127"/>
          <p:cNvSpPr/>
          <p:nvPr/>
        </p:nvSpPr>
        <p:spPr>
          <a:xfrm>
            <a:off x="1537942" y="5110580"/>
            <a:ext cx="7714658" cy="230832"/>
          </a:xfrm>
          <a:prstGeom prst="rect">
            <a:avLst/>
          </a:prstGeom>
        </p:spPr>
        <p:txBody>
          <a:bodyPr wrap="square">
            <a:spAutoFit/>
          </a:bodyPr>
          <a:lstStyle/>
          <a:p>
            <a:pPr algn="ctr"/>
            <a:r>
              <a:rPr lang="en-US" sz="900" dirty="0"/>
              <a:t>PATIENTS DISCONTINUING TREATMENT ENTER SAFETY FOLLOW-UP</a:t>
            </a:r>
          </a:p>
        </p:txBody>
      </p:sp>
      <p:sp>
        <p:nvSpPr>
          <p:cNvPr id="133" name="TextBox 132"/>
          <p:cNvSpPr txBox="1"/>
          <p:nvPr/>
        </p:nvSpPr>
        <p:spPr>
          <a:xfrm rot="16200000">
            <a:off x="1219543" y="3282593"/>
            <a:ext cx="431558" cy="272818"/>
          </a:xfrm>
          <a:prstGeom prst="rect">
            <a:avLst/>
          </a:prstGeom>
          <a:noFill/>
        </p:spPr>
        <p:txBody>
          <a:bodyPr wrap="none" lIns="0" tIns="0" rIns="0" bIns="0" rtlCol="0">
            <a:normAutofit/>
          </a:bodyPr>
          <a:lstStyle/>
          <a:p>
            <a:pPr algn="ctr"/>
            <a:r>
              <a:rPr lang="en-GB" sz="1200" b="1" dirty="0"/>
              <a:t>WEEK</a:t>
            </a:r>
          </a:p>
        </p:txBody>
      </p:sp>
      <p:grpSp>
        <p:nvGrpSpPr>
          <p:cNvPr id="4" name="Group 3">
            <a:extLst>
              <a:ext uri="{FF2B5EF4-FFF2-40B4-BE49-F238E27FC236}">
                <a16:creationId xmlns:a16="http://schemas.microsoft.com/office/drawing/2014/main" id="{0883018E-EB18-47F6-995D-D8D59B1674D5}"/>
              </a:ext>
            </a:extLst>
          </p:cNvPr>
          <p:cNvGrpSpPr/>
          <p:nvPr/>
        </p:nvGrpSpPr>
        <p:grpSpPr>
          <a:xfrm>
            <a:off x="1567645" y="3118104"/>
            <a:ext cx="7589520" cy="551937"/>
            <a:chOff x="1567645" y="3118104"/>
            <a:chExt cx="6568634" cy="551937"/>
          </a:xfrm>
        </p:grpSpPr>
        <p:sp>
          <p:nvSpPr>
            <p:cNvPr id="134" name="TextBox 133"/>
            <p:cNvSpPr txBox="1"/>
            <p:nvPr/>
          </p:nvSpPr>
          <p:spPr>
            <a:xfrm>
              <a:off x="1567645" y="3374902"/>
              <a:ext cx="237908" cy="278852"/>
            </a:xfrm>
            <a:prstGeom prst="rect">
              <a:avLst/>
            </a:prstGeom>
            <a:noFill/>
          </p:spPr>
          <p:txBody>
            <a:bodyPr wrap="none" lIns="0" tIns="0" rIns="0" bIns="0" rtlCol="0" anchor="b">
              <a:normAutofit/>
            </a:bodyPr>
            <a:lstStyle/>
            <a:p>
              <a:pPr algn="ctr"/>
              <a:r>
                <a:rPr lang="en-GB" sz="1200" b="1" dirty="0"/>
                <a:t>BL</a:t>
              </a:r>
            </a:p>
          </p:txBody>
        </p:sp>
        <p:cxnSp>
          <p:nvCxnSpPr>
            <p:cNvPr id="115" name="Straight Connector 114"/>
            <p:cNvCxnSpPr>
              <a:cxnSpLocks/>
            </p:cNvCxnSpPr>
            <p:nvPr/>
          </p:nvCxnSpPr>
          <p:spPr>
            <a:xfrm>
              <a:off x="1649518" y="3261072"/>
              <a:ext cx="6377670" cy="8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2223134" y="3371146"/>
              <a:ext cx="5913145" cy="298895"/>
              <a:chOff x="1673193" y="3740607"/>
              <a:chExt cx="5929211" cy="289520"/>
            </a:xfrm>
          </p:grpSpPr>
          <p:sp>
            <p:nvSpPr>
              <p:cNvPr id="140" name="TextBox 139"/>
              <p:cNvSpPr txBox="1"/>
              <p:nvPr/>
            </p:nvSpPr>
            <p:spPr>
              <a:xfrm>
                <a:off x="4503108" y="3750317"/>
                <a:ext cx="227686" cy="270105"/>
              </a:xfrm>
              <a:prstGeom prst="rect">
                <a:avLst/>
              </a:prstGeom>
              <a:noFill/>
            </p:spPr>
            <p:txBody>
              <a:bodyPr wrap="none" lIns="0" tIns="0" rIns="0" bIns="0" rtlCol="0" anchor="b">
                <a:normAutofit/>
              </a:bodyPr>
              <a:lstStyle/>
              <a:p>
                <a:pPr algn="ctr"/>
                <a:r>
                  <a:rPr lang="en-GB" sz="1200" b="1" dirty="0"/>
                  <a:t>48</a:t>
                </a:r>
              </a:p>
            </p:txBody>
          </p:sp>
          <p:sp>
            <p:nvSpPr>
              <p:cNvPr id="142" name="TextBox 141"/>
              <p:cNvSpPr txBox="1"/>
              <p:nvPr/>
            </p:nvSpPr>
            <p:spPr>
              <a:xfrm>
                <a:off x="5917282" y="3740607"/>
                <a:ext cx="247858" cy="270105"/>
              </a:xfrm>
              <a:prstGeom prst="rect">
                <a:avLst/>
              </a:prstGeom>
              <a:noFill/>
            </p:spPr>
            <p:txBody>
              <a:bodyPr wrap="none" lIns="0" tIns="0" rIns="0" bIns="0" rtlCol="0" anchor="b">
                <a:normAutofit/>
              </a:bodyPr>
              <a:lstStyle/>
              <a:p>
                <a:pPr algn="ctr"/>
                <a:r>
                  <a:rPr lang="en-GB" sz="1200" b="1" dirty="0"/>
                  <a:t>72</a:t>
                </a:r>
              </a:p>
            </p:txBody>
          </p:sp>
          <p:sp>
            <p:nvSpPr>
              <p:cNvPr id="143" name="TextBox 142"/>
              <p:cNvSpPr txBox="1"/>
              <p:nvPr/>
            </p:nvSpPr>
            <p:spPr>
              <a:xfrm>
                <a:off x="7340368" y="3740607"/>
                <a:ext cx="262036" cy="270105"/>
              </a:xfrm>
              <a:prstGeom prst="rect">
                <a:avLst/>
              </a:prstGeom>
              <a:noFill/>
            </p:spPr>
            <p:txBody>
              <a:bodyPr wrap="none" lIns="0" tIns="0" rIns="0" bIns="0" rtlCol="0" anchor="b">
                <a:normAutofit/>
              </a:bodyPr>
              <a:lstStyle/>
              <a:p>
                <a:pPr algn="ctr"/>
                <a:r>
                  <a:rPr lang="en-GB" sz="1200" b="1" dirty="0"/>
                  <a:t>96</a:t>
                </a:r>
              </a:p>
            </p:txBody>
          </p:sp>
          <p:sp>
            <p:nvSpPr>
              <p:cNvPr id="144" name="TextBox 143"/>
              <p:cNvSpPr txBox="1"/>
              <p:nvPr/>
            </p:nvSpPr>
            <p:spPr>
              <a:xfrm>
                <a:off x="1673193" y="3750317"/>
                <a:ext cx="283556" cy="270105"/>
              </a:xfrm>
              <a:prstGeom prst="rect">
                <a:avLst/>
              </a:prstGeom>
              <a:noFill/>
            </p:spPr>
            <p:txBody>
              <a:bodyPr wrap="none" lIns="0" tIns="0" rIns="0" bIns="0" rtlCol="0" anchor="b">
                <a:normAutofit/>
              </a:bodyPr>
              <a:lstStyle/>
              <a:p>
                <a:pPr algn="ctr"/>
                <a:r>
                  <a:rPr lang="en-GB" sz="1200" b="1" dirty="0"/>
                  <a:t>2</a:t>
                </a:r>
              </a:p>
            </p:txBody>
          </p:sp>
          <p:sp>
            <p:nvSpPr>
              <p:cNvPr id="257" name="TextBox 256"/>
              <p:cNvSpPr txBox="1"/>
              <p:nvPr/>
            </p:nvSpPr>
            <p:spPr>
              <a:xfrm>
                <a:off x="3055577" y="3760022"/>
                <a:ext cx="249955" cy="270105"/>
              </a:xfrm>
              <a:prstGeom prst="rect">
                <a:avLst/>
              </a:prstGeom>
              <a:noFill/>
            </p:spPr>
            <p:txBody>
              <a:bodyPr wrap="none" lIns="0" tIns="0" rIns="0" bIns="0" rtlCol="0" anchor="b">
                <a:normAutofit/>
              </a:bodyPr>
              <a:lstStyle/>
              <a:p>
                <a:pPr algn="ctr"/>
                <a:r>
                  <a:rPr lang="en-GB" sz="1200" b="1" dirty="0"/>
                  <a:t>24</a:t>
                </a:r>
              </a:p>
            </p:txBody>
          </p:sp>
        </p:grpSp>
        <p:cxnSp>
          <p:nvCxnSpPr>
            <p:cNvPr id="189" name="Straight Connector 188"/>
            <p:cNvCxnSpPr/>
            <p:nvPr/>
          </p:nvCxnSpPr>
          <p:spPr>
            <a:xfrm>
              <a:off x="2371725" y="3170885"/>
              <a:ext cx="0" cy="1716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Isosceles Triangle 2">
              <a:extLst>
                <a:ext uri="{FF2B5EF4-FFF2-40B4-BE49-F238E27FC236}">
                  <a16:creationId xmlns:a16="http://schemas.microsoft.com/office/drawing/2014/main" id="{A6A1DFB6-70E0-436F-BBA3-0436B67FDA3A}"/>
                </a:ext>
              </a:extLst>
            </p:cNvPr>
            <p:cNvSpPr/>
            <p:nvPr/>
          </p:nvSpPr>
          <p:spPr>
            <a:xfrm>
              <a:off x="3604244"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Isosceles Triangle 93">
              <a:extLst>
                <a:ext uri="{FF2B5EF4-FFF2-40B4-BE49-F238E27FC236}">
                  <a16:creationId xmlns:a16="http://schemas.microsoft.com/office/drawing/2014/main" id="{09725BF8-C4FF-4218-8DEB-5223EABD90B9}"/>
                </a:ext>
              </a:extLst>
            </p:cNvPr>
            <p:cNvSpPr/>
            <p:nvPr/>
          </p:nvSpPr>
          <p:spPr>
            <a:xfrm>
              <a:off x="5029962"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Isosceles Triangle 95">
              <a:extLst>
                <a:ext uri="{FF2B5EF4-FFF2-40B4-BE49-F238E27FC236}">
                  <a16:creationId xmlns:a16="http://schemas.microsoft.com/office/drawing/2014/main" id="{4711F7B0-8A14-41A5-B233-E088F2F4489C}"/>
                </a:ext>
              </a:extLst>
            </p:cNvPr>
            <p:cNvSpPr/>
            <p:nvPr/>
          </p:nvSpPr>
          <p:spPr>
            <a:xfrm>
              <a:off x="2886731"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Isosceles Triangle 96">
              <a:extLst>
                <a:ext uri="{FF2B5EF4-FFF2-40B4-BE49-F238E27FC236}">
                  <a16:creationId xmlns:a16="http://schemas.microsoft.com/office/drawing/2014/main" id="{0712D893-B1BD-4DCD-AC29-5C2990F76AF1}"/>
                </a:ext>
              </a:extLst>
            </p:cNvPr>
            <p:cNvSpPr/>
            <p:nvPr/>
          </p:nvSpPr>
          <p:spPr>
            <a:xfrm>
              <a:off x="1592478" y="311976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Isosceles Triangle 97">
              <a:extLst>
                <a:ext uri="{FF2B5EF4-FFF2-40B4-BE49-F238E27FC236}">
                  <a16:creationId xmlns:a16="http://schemas.microsoft.com/office/drawing/2014/main" id="{B2F8AF94-7F32-406F-9BF4-417A7317547C}"/>
                </a:ext>
              </a:extLst>
            </p:cNvPr>
            <p:cNvSpPr/>
            <p:nvPr/>
          </p:nvSpPr>
          <p:spPr>
            <a:xfrm>
              <a:off x="4320486"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Isosceles Triangle 99">
              <a:extLst>
                <a:ext uri="{FF2B5EF4-FFF2-40B4-BE49-F238E27FC236}">
                  <a16:creationId xmlns:a16="http://schemas.microsoft.com/office/drawing/2014/main" id="{F7BD0025-4464-4A38-BC08-4CE900ADBA44}"/>
                </a:ext>
              </a:extLst>
            </p:cNvPr>
            <p:cNvSpPr/>
            <p:nvPr/>
          </p:nvSpPr>
          <p:spPr>
            <a:xfrm>
              <a:off x="6456426"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Isosceles Triangle 109">
              <a:extLst>
                <a:ext uri="{FF2B5EF4-FFF2-40B4-BE49-F238E27FC236}">
                  <a16:creationId xmlns:a16="http://schemas.microsoft.com/office/drawing/2014/main" id="{50ED1610-BB6E-466C-93D2-5AC29A95D088}"/>
                </a:ext>
              </a:extLst>
            </p:cNvPr>
            <p:cNvSpPr/>
            <p:nvPr/>
          </p:nvSpPr>
          <p:spPr>
            <a:xfrm>
              <a:off x="7882890"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a:extLst>
                <a:ext uri="{FF2B5EF4-FFF2-40B4-BE49-F238E27FC236}">
                  <a16:creationId xmlns:a16="http://schemas.microsoft.com/office/drawing/2014/main" id="{B98CFDCA-4FF3-4A40-92A5-FFF31E760EAB}"/>
                </a:ext>
              </a:extLst>
            </p:cNvPr>
            <p:cNvSpPr txBox="1"/>
            <p:nvPr/>
          </p:nvSpPr>
          <p:spPr>
            <a:xfrm>
              <a:off x="4336017" y="3382671"/>
              <a:ext cx="210681" cy="278852"/>
            </a:xfrm>
            <a:prstGeom prst="rect">
              <a:avLst/>
            </a:prstGeom>
            <a:noFill/>
          </p:spPr>
          <p:txBody>
            <a:bodyPr wrap="none" lIns="0" tIns="0" rIns="0" bIns="0" rtlCol="0" anchor="b">
              <a:normAutofit/>
            </a:bodyPr>
            <a:lstStyle/>
            <a:p>
              <a:pPr algn="ctr"/>
              <a:r>
                <a:rPr lang="en-GB" sz="1200" b="1" dirty="0"/>
                <a:t>36</a:t>
              </a:r>
            </a:p>
          </p:txBody>
        </p:sp>
        <p:sp>
          <p:nvSpPr>
            <p:cNvPr id="112" name="TextBox 111">
              <a:extLst>
                <a:ext uri="{FF2B5EF4-FFF2-40B4-BE49-F238E27FC236}">
                  <a16:creationId xmlns:a16="http://schemas.microsoft.com/office/drawing/2014/main" id="{179B8E0F-B23B-415E-A569-02A755835AEB}"/>
                </a:ext>
              </a:extLst>
            </p:cNvPr>
            <p:cNvSpPr txBox="1"/>
            <p:nvPr/>
          </p:nvSpPr>
          <p:spPr>
            <a:xfrm>
              <a:off x="5760079" y="3382703"/>
              <a:ext cx="234109" cy="278852"/>
            </a:xfrm>
            <a:prstGeom prst="rect">
              <a:avLst/>
            </a:prstGeom>
            <a:noFill/>
          </p:spPr>
          <p:txBody>
            <a:bodyPr wrap="none" lIns="0" tIns="0" rIns="0" bIns="0" rtlCol="0" anchor="b">
              <a:normAutofit/>
            </a:bodyPr>
            <a:lstStyle/>
            <a:p>
              <a:pPr algn="ctr"/>
              <a:r>
                <a:rPr lang="en-GB" sz="1200" b="1" dirty="0"/>
                <a:t>60</a:t>
              </a:r>
            </a:p>
          </p:txBody>
        </p:sp>
        <p:sp>
          <p:nvSpPr>
            <p:cNvPr id="113" name="TextBox 112">
              <a:extLst>
                <a:ext uri="{FF2B5EF4-FFF2-40B4-BE49-F238E27FC236}">
                  <a16:creationId xmlns:a16="http://schemas.microsoft.com/office/drawing/2014/main" id="{687C0971-E7E7-479B-B332-B70DDD01C3D1}"/>
                </a:ext>
              </a:extLst>
            </p:cNvPr>
            <p:cNvSpPr txBox="1"/>
            <p:nvPr/>
          </p:nvSpPr>
          <p:spPr>
            <a:xfrm>
              <a:off x="7169468" y="3373587"/>
              <a:ext cx="238930" cy="278852"/>
            </a:xfrm>
            <a:prstGeom prst="rect">
              <a:avLst/>
            </a:prstGeom>
            <a:noFill/>
          </p:spPr>
          <p:txBody>
            <a:bodyPr wrap="none" lIns="0" tIns="0" rIns="0" bIns="0" rtlCol="0" anchor="b">
              <a:normAutofit/>
            </a:bodyPr>
            <a:lstStyle/>
            <a:p>
              <a:pPr algn="ctr"/>
              <a:r>
                <a:rPr lang="en-GB" sz="1200" b="1" dirty="0"/>
                <a:t>84</a:t>
              </a:r>
            </a:p>
          </p:txBody>
        </p:sp>
        <p:sp>
          <p:nvSpPr>
            <p:cNvPr id="114" name="Isosceles Triangle 113">
              <a:extLst>
                <a:ext uri="{FF2B5EF4-FFF2-40B4-BE49-F238E27FC236}">
                  <a16:creationId xmlns:a16="http://schemas.microsoft.com/office/drawing/2014/main" id="{D98FC1A9-0584-466E-A747-4F627C0D2B74}"/>
                </a:ext>
              </a:extLst>
            </p:cNvPr>
            <p:cNvSpPr/>
            <p:nvPr/>
          </p:nvSpPr>
          <p:spPr>
            <a:xfrm>
              <a:off x="7169658"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Isosceles Triangle 116">
              <a:extLst>
                <a:ext uri="{FF2B5EF4-FFF2-40B4-BE49-F238E27FC236}">
                  <a16:creationId xmlns:a16="http://schemas.microsoft.com/office/drawing/2014/main" id="{CB9F300C-76DE-4254-8831-0CF5DE0EC066}"/>
                </a:ext>
              </a:extLst>
            </p:cNvPr>
            <p:cNvSpPr/>
            <p:nvPr/>
          </p:nvSpPr>
          <p:spPr>
            <a:xfrm>
              <a:off x="5743194" y="3118104"/>
              <a:ext cx="213678"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a:extLst>
                <a:ext uri="{FF2B5EF4-FFF2-40B4-BE49-F238E27FC236}">
                  <a16:creationId xmlns:a16="http://schemas.microsoft.com/office/drawing/2014/main" id="{330F4AD7-8AB7-43F3-AD04-26AACDE09302}"/>
                </a:ext>
              </a:extLst>
            </p:cNvPr>
            <p:cNvSpPr txBox="1"/>
            <p:nvPr/>
          </p:nvSpPr>
          <p:spPr>
            <a:xfrm>
              <a:off x="2909271" y="3381171"/>
              <a:ext cx="217080" cy="278852"/>
            </a:xfrm>
            <a:prstGeom prst="rect">
              <a:avLst/>
            </a:prstGeom>
            <a:noFill/>
          </p:spPr>
          <p:txBody>
            <a:bodyPr wrap="none" lIns="0" tIns="0" rIns="0" bIns="0" rtlCol="0" anchor="b">
              <a:normAutofit/>
            </a:bodyPr>
            <a:lstStyle/>
            <a:p>
              <a:pPr algn="ctr"/>
              <a:r>
                <a:rPr lang="en-GB" sz="1200" b="1" dirty="0"/>
                <a:t>12</a:t>
              </a:r>
            </a:p>
          </p:txBody>
        </p:sp>
      </p:grpSp>
      <p:sp>
        <p:nvSpPr>
          <p:cNvPr id="129" name="Isosceles Triangle 128">
            <a:extLst>
              <a:ext uri="{FF2B5EF4-FFF2-40B4-BE49-F238E27FC236}">
                <a16:creationId xmlns:a16="http://schemas.microsoft.com/office/drawing/2014/main" id="{6DC06D82-E581-4442-ACDC-B36E5525273B}"/>
              </a:ext>
            </a:extLst>
          </p:cNvPr>
          <p:cNvSpPr/>
          <p:nvPr/>
        </p:nvSpPr>
        <p:spPr>
          <a:xfrm>
            <a:off x="1987224" y="5477060"/>
            <a:ext cx="243080" cy="2430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TextBox 129">
            <a:extLst>
              <a:ext uri="{FF2B5EF4-FFF2-40B4-BE49-F238E27FC236}">
                <a16:creationId xmlns:a16="http://schemas.microsoft.com/office/drawing/2014/main" id="{A9D035B5-D0F8-4F0A-89BB-F4975079BD74}"/>
              </a:ext>
            </a:extLst>
          </p:cNvPr>
          <p:cNvSpPr txBox="1"/>
          <p:nvPr/>
        </p:nvSpPr>
        <p:spPr>
          <a:xfrm>
            <a:off x="2142964" y="5527408"/>
            <a:ext cx="777855" cy="269999"/>
          </a:xfrm>
          <a:prstGeom prst="rect">
            <a:avLst/>
          </a:prstGeom>
          <a:noFill/>
        </p:spPr>
        <p:txBody>
          <a:bodyPr wrap="square" rtlCol="0">
            <a:spAutoFit/>
          </a:bodyPr>
          <a:lstStyle/>
          <a:p>
            <a:pPr algn="ctr"/>
            <a:r>
              <a:rPr lang="en-US" sz="1000" dirty="0">
                <a:solidFill>
                  <a:srgbClr val="1F1D21"/>
                </a:solidFill>
              </a:rPr>
              <a:t>= SDMT</a:t>
            </a:r>
          </a:p>
        </p:txBody>
      </p:sp>
      <p:sp>
        <p:nvSpPr>
          <p:cNvPr id="78" name="Rectangle 77">
            <a:extLst>
              <a:ext uri="{FF2B5EF4-FFF2-40B4-BE49-F238E27FC236}">
                <a16:creationId xmlns:a16="http://schemas.microsoft.com/office/drawing/2014/main" id="{9BAA6F6A-C10D-4793-8F67-11D32B047AC6}"/>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2833468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5" name="Straight Connector 174">
            <a:extLst>
              <a:ext uri="{FF2B5EF4-FFF2-40B4-BE49-F238E27FC236}">
                <a16:creationId xmlns:a16="http://schemas.microsoft.com/office/drawing/2014/main" id="{7AF68A3D-8F1B-43A4-94F2-CE4C50EA4851}"/>
              </a:ext>
            </a:extLst>
          </p:cNvPr>
          <p:cNvCxnSpPr>
            <a:cxnSpLocks/>
          </p:cNvCxnSpPr>
          <p:nvPr/>
        </p:nvCxnSpPr>
        <p:spPr>
          <a:xfrm>
            <a:off x="2754630" y="3322643"/>
            <a:ext cx="7269480" cy="0"/>
          </a:xfrm>
          <a:prstGeom prst="line">
            <a:avLst/>
          </a:prstGeom>
          <a:ln w="158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96258F3-82D1-494C-ADE3-7C1B0B219060}"/>
              </a:ext>
            </a:extLst>
          </p:cNvPr>
          <p:cNvSpPr>
            <a:spLocks noGrp="1"/>
          </p:cNvSpPr>
          <p:nvPr>
            <p:ph type="title"/>
          </p:nvPr>
        </p:nvSpPr>
        <p:spPr/>
        <p:txBody>
          <a:bodyPr/>
          <a:lstStyle/>
          <a:p>
            <a:r>
              <a:rPr lang="en-US" dirty="0"/>
              <a:t>Effect of ocrelizumab on cognition in the pooled OPERA population</a:t>
            </a:r>
          </a:p>
        </p:txBody>
      </p:sp>
      <p:sp>
        <p:nvSpPr>
          <p:cNvPr id="171" name="Content Placeholder 170">
            <a:extLst>
              <a:ext uri="{FF2B5EF4-FFF2-40B4-BE49-F238E27FC236}">
                <a16:creationId xmlns:a16="http://schemas.microsoft.com/office/drawing/2014/main" id="{B89B03A5-EE83-4E10-9340-6C0752D148D8}"/>
              </a:ext>
            </a:extLst>
          </p:cNvPr>
          <p:cNvSpPr>
            <a:spLocks noGrp="1"/>
          </p:cNvSpPr>
          <p:nvPr>
            <p:ph idx="1"/>
          </p:nvPr>
        </p:nvSpPr>
        <p:spPr>
          <a:xfrm>
            <a:off x="609600" y="5179067"/>
            <a:ext cx="11140017" cy="786831"/>
          </a:xfrm>
        </p:spPr>
        <p:txBody>
          <a:bodyPr>
            <a:noAutofit/>
          </a:bodyPr>
          <a:lstStyle/>
          <a:p>
            <a:pPr>
              <a:spcBef>
                <a:spcPts val="400"/>
              </a:spcBef>
              <a:spcAft>
                <a:spcPts val="400"/>
              </a:spcAft>
            </a:pPr>
            <a:r>
              <a:rPr lang="en-US" sz="1400" dirty="0"/>
              <a:t>Pooled data from two identical Phase III studies (OPERA I/NCT01247324 and OPERA II/NCT01412333) showed that OCR was associated with a statistically significant improvement in SDMT scores at Week 96 vs IFN </a:t>
            </a:r>
            <a:r>
              <a:rPr lang="el-GR" sz="1400" dirty="0">
                <a:cs typeface="Calibri" panose="020F0502020204030204" pitchFamily="34" charset="0"/>
              </a:rPr>
              <a:t>β</a:t>
            </a:r>
            <a:r>
              <a:rPr lang="en-US" sz="1400" dirty="0">
                <a:cs typeface="Calibri" panose="020F0502020204030204" pitchFamily="34" charset="0"/>
              </a:rPr>
              <a:t>-1a</a:t>
            </a:r>
          </a:p>
          <a:p>
            <a:pPr>
              <a:spcBef>
                <a:spcPts val="400"/>
              </a:spcBef>
              <a:spcAft>
                <a:spcPts val="400"/>
              </a:spcAft>
            </a:pPr>
            <a:r>
              <a:rPr lang="en-US" sz="1400" dirty="0"/>
              <a:t>A significantly greater percentage of patients achieved SDMT improvements of ≥4 points with OCR (66.2%) vs IFN </a:t>
            </a:r>
            <a:r>
              <a:rPr lang="el-GR" sz="1400" dirty="0">
                <a:cs typeface="Calibri" panose="020F0502020204030204" pitchFamily="34" charset="0"/>
              </a:rPr>
              <a:t>β</a:t>
            </a:r>
            <a:r>
              <a:rPr lang="en-US" sz="1400" dirty="0">
                <a:cs typeface="Calibri" panose="020F0502020204030204" pitchFamily="34" charset="0"/>
              </a:rPr>
              <a:t>-1a (59.6%; p=0.016)</a:t>
            </a:r>
            <a:endParaRPr lang="en-US" sz="1400" dirty="0"/>
          </a:p>
        </p:txBody>
      </p:sp>
      <p:sp>
        <p:nvSpPr>
          <p:cNvPr id="6" name="TextBox 5">
            <a:extLst>
              <a:ext uri="{FF2B5EF4-FFF2-40B4-BE49-F238E27FC236}">
                <a16:creationId xmlns:a16="http://schemas.microsoft.com/office/drawing/2014/main" id="{EDB07F95-5B38-47CF-A585-1D8499C28141}"/>
              </a:ext>
            </a:extLst>
          </p:cNvPr>
          <p:cNvSpPr txBox="1"/>
          <p:nvPr/>
        </p:nvSpPr>
        <p:spPr>
          <a:xfrm>
            <a:off x="2250793" y="1097098"/>
            <a:ext cx="7487947"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D21"/>
                </a:solidFill>
                <a:effectLst/>
                <a:uLnTx/>
                <a:uFillTx/>
                <a:latin typeface="Century Gothic"/>
                <a:ea typeface="+mn-ea"/>
                <a:cs typeface="+mn-cs"/>
              </a:rPr>
              <a:t>Change in SDMT score from baseline to Week 96 in the pooled OPERA ITT Population </a:t>
            </a:r>
          </a:p>
        </p:txBody>
      </p:sp>
      <p:grpSp>
        <p:nvGrpSpPr>
          <p:cNvPr id="3" name="Group 2">
            <a:extLst>
              <a:ext uri="{FF2B5EF4-FFF2-40B4-BE49-F238E27FC236}">
                <a16:creationId xmlns:a16="http://schemas.microsoft.com/office/drawing/2014/main" id="{FC0BEE81-DAE4-4148-9846-9FA12478F3D2}"/>
              </a:ext>
            </a:extLst>
          </p:cNvPr>
          <p:cNvGrpSpPr/>
          <p:nvPr/>
        </p:nvGrpSpPr>
        <p:grpSpPr>
          <a:xfrm>
            <a:off x="753270" y="1355341"/>
            <a:ext cx="10132208" cy="3785957"/>
            <a:chOff x="2639511" y="1707902"/>
            <a:chExt cx="6291302" cy="3785957"/>
          </a:xfrm>
        </p:grpSpPr>
        <p:grpSp>
          <p:nvGrpSpPr>
            <p:cNvPr id="7" name="Group 6">
              <a:extLst>
                <a:ext uri="{FF2B5EF4-FFF2-40B4-BE49-F238E27FC236}">
                  <a16:creationId xmlns:a16="http://schemas.microsoft.com/office/drawing/2014/main" id="{5213CA66-1879-4AE6-A463-F5B3D7DFD772}"/>
                </a:ext>
              </a:extLst>
            </p:cNvPr>
            <p:cNvGrpSpPr/>
            <p:nvPr/>
          </p:nvGrpSpPr>
          <p:grpSpPr>
            <a:xfrm>
              <a:off x="3669462" y="4950152"/>
              <a:ext cx="4776705" cy="543707"/>
              <a:chOff x="2031372" y="5033867"/>
              <a:chExt cx="4488080" cy="543707"/>
            </a:xfrm>
          </p:grpSpPr>
          <p:grpSp>
            <p:nvGrpSpPr>
              <p:cNvPr id="8" name="Group 7">
                <a:extLst>
                  <a:ext uri="{FF2B5EF4-FFF2-40B4-BE49-F238E27FC236}">
                    <a16:creationId xmlns:a16="http://schemas.microsoft.com/office/drawing/2014/main" id="{FD814BD2-31CD-4BCA-8E93-8D962A748652}"/>
                  </a:ext>
                </a:extLst>
              </p:cNvPr>
              <p:cNvGrpSpPr/>
              <p:nvPr/>
            </p:nvGrpSpPr>
            <p:grpSpPr>
              <a:xfrm>
                <a:off x="2039530" y="5033867"/>
                <a:ext cx="4479922" cy="277028"/>
                <a:chOff x="818818" y="5080826"/>
                <a:chExt cx="3377788" cy="315571"/>
              </a:xfrm>
            </p:grpSpPr>
            <p:sp>
              <p:nvSpPr>
                <p:cNvPr id="19" name="TextBox 18">
                  <a:extLst>
                    <a:ext uri="{FF2B5EF4-FFF2-40B4-BE49-F238E27FC236}">
                      <a16:creationId xmlns:a16="http://schemas.microsoft.com/office/drawing/2014/main" id="{18B4D754-B85C-4C2B-8DEE-AB474CA97135}"/>
                    </a:ext>
                  </a:extLst>
                </p:cNvPr>
                <p:cNvSpPr txBox="1"/>
                <p:nvPr/>
              </p:nvSpPr>
              <p:spPr>
                <a:xfrm>
                  <a:off x="818818" y="5080835"/>
                  <a:ext cx="195460" cy="31553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749</a:t>
                  </a:r>
                </a:p>
              </p:txBody>
            </p:sp>
            <p:sp>
              <p:nvSpPr>
                <p:cNvPr id="20" name="TextBox 19">
                  <a:extLst>
                    <a:ext uri="{FF2B5EF4-FFF2-40B4-BE49-F238E27FC236}">
                      <a16:creationId xmlns:a16="http://schemas.microsoft.com/office/drawing/2014/main" id="{33ADC4DB-AFE1-46FF-B418-A5A52D2AEC79}"/>
                    </a:ext>
                  </a:extLst>
                </p:cNvPr>
                <p:cNvSpPr txBox="1"/>
                <p:nvPr/>
              </p:nvSpPr>
              <p:spPr>
                <a:xfrm>
                  <a:off x="1227656" y="5080839"/>
                  <a:ext cx="195460" cy="31553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736</a:t>
                  </a:r>
                </a:p>
              </p:txBody>
            </p:sp>
            <p:sp>
              <p:nvSpPr>
                <p:cNvPr id="21" name="TextBox 20">
                  <a:extLst>
                    <a:ext uri="{FF2B5EF4-FFF2-40B4-BE49-F238E27FC236}">
                      <a16:creationId xmlns:a16="http://schemas.microsoft.com/office/drawing/2014/main" id="{34EC0796-0AA6-411B-AE94-A4306B9E097D}"/>
                    </a:ext>
                  </a:extLst>
                </p:cNvPr>
                <p:cNvSpPr txBox="1"/>
                <p:nvPr/>
              </p:nvSpPr>
              <p:spPr>
                <a:xfrm>
                  <a:off x="1620628"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709</a:t>
                  </a:r>
                </a:p>
              </p:txBody>
            </p:sp>
            <p:sp>
              <p:nvSpPr>
                <p:cNvPr id="22" name="TextBox 21">
                  <a:extLst>
                    <a:ext uri="{FF2B5EF4-FFF2-40B4-BE49-F238E27FC236}">
                      <a16:creationId xmlns:a16="http://schemas.microsoft.com/office/drawing/2014/main" id="{0444B509-E694-43CA-8B18-4293B4DB7569}"/>
                    </a:ext>
                  </a:extLst>
                </p:cNvPr>
                <p:cNvSpPr txBox="1"/>
                <p:nvPr/>
              </p:nvSpPr>
              <p:spPr>
                <a:xfrm>
                  <a:off x="2016775"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681</a:t>
                  </a:r>
                </a:p>
              </p:txBody>
            </p:sp>
            <p:sp>
              <p:nvSpPr>
                <p:cNvPr id="23" name="TextBox 22">
                  <a:extLst>
                    <a:ext uri="{FF2B5EF4-FFF2-40B4-BE49-F238E27FC236}">
                      <a16:creationId xmlns:a16="http://schemas.microsoft.com/office/drawing/2014/main" id="{32DA81BC-852E-4C31-BE50-CC2821A35EF1}"/>
                    </a:ext>
                  </a:extLst>
                </p:cNvPr>
                <p:cNvSpPr txBox="1"/>
                <p:nvPr/>
              </p:nvSpPr>
              <p:spPr>
                <a:xfrm>
                  <a:off x="2406574"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660</a:t>
                  </a:r>
                </a:p>
              </p:txBody>
            </p:sp>
            <p:sp>
              <p:nvSpPr>
                <p:cNvPr id="24" name="TextBox 23">
                  <a:extLst>
                    <a:ext uri="{FF2B5EF4-FFF2-40B4-BE49-F238E27FC236}">
                      <a16:creationId xmlns:a16="http://schemas.microsoft.com/office/drawing/2014/main" id="{EB70573C-41C5-4BF2-B1B9-378B17312DA7}"/>
                    </a:ext>
                  </a:extLst>
                </p:cNvPr>
                <p:cNvSpPr txBox="1"/>
                <p:nvPr/>
              </p:nvSpPr>
              <p:spPr>
                <a:xfrm>
                  <a:off x="2809467"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635</a:t>
                  </a:r>
                </a:p>
              </p:txBody>
            </p:sp>
            <p:sp>
              <p:nvSpPr>
                <p:cNvPr id="25" name="TextBox 24">
                  <a:extLst>
                    <a:ext uri="{FF2B5EF4-FFF2-40B4-BE49-F238E27FC236}">
                      <a16:creationId xmlns:a16="http://schemas.microsoft.com/office/drawing/2014/main" id="{96CFC32A-94EE-4E67-9F1B-DB743E7CF49C}"/>
                    </a:ext>
                  </a:extLst>
                </p:cNvPr>
                <p:cNvSpPr txBox="1"/>
                <p:nvPr/>
              </p:nvSpPr>
              <p:spPr>
                <a:xfrm>
                  <a:off x="3205612"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632</a:t>
                  </a:r>
                </a:p>
              </p:txBody>
            </p:sp>
            <p:sp>
              <p:nvSpPr>
                <p:cNvPr id="26" name="TextBox 25">
                  <a:extLst>
                    <a:ext uri="{FF2B5EF4-FFF2-40B4-BE49-F238E27FC236}">
                      <a16:creationId xmlns:a16="http://schemas.microsoft.com/office/drawing/2014/main" id="{FAD5E790-0D2F-4941-9B95-13D287006D19}"/>
                    </a:ext>
                  </a:extLst>
                </p:cNvPr>
                <p:cNvSpPr txBox="1"/>
                <p:nvPr/>
              </p:nvSpPr>
              <p:spPr>
                <a:xfrm>
                  <a:off x="3593789" y="5080826"/>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619</a:t>
                  </a:r>
                </a:p>
              </p:txBody>
            </p:sp>
            <p:sp>
              <p:nvSpPr>
                <p:cNvPr id="27" name="TextBox 26">
                  <a:extLst>
                    <a:ext uri="{FF2B5EF4-FFF2-40B4-BE49-F238E27FC236}">
                      <a16:creationId xmlns:a16="http://schemas.microsoft.com/office/drawing/2014/main" id="{E0618931-E19E-4F53-BFE9-7D5727831899}"/>
                    </a:ext>
                  </a:extLst>
                </p:cNvPr>
                <p:cNvSpPr txBox="1"/>
                <p:nvPr/>
              </p:nvSpPr>
              <p:spPr>
                <a:xfrm>
                  <a:off x="4001146" y="5080859"/>
                  <a:ext cx="195460" cy="31553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611</a:t>
                  </a:r>
                </a:p>
              </p:txBody>
            </p:sp>
          </p:grpSp>
          <p:grpSp>
            <p:nvGrpSpPr>
              <p:cNvPr id="9" name="Group 8">
                <a:extLst>
                  <a:ext uri="{FF2B5EF4-FFF2-40B4-BE49-F238E27FC236}">
                    <a16:creationId xmlns:a16="http://schemas.microsoft.com/office/drawing/2014/main" id="{7CDE8C2D-F0B6-45D5-96D7-1CF2D96D06DB}"/>
                  </a:ext>
                </a:extLst>
              </p:cNvPr>
              <p:cNvGrpSpPr/>
              <p:nvPr/>
            </p:nvGrpSpPr>
            <p:grpSpPr>
              <a:xfrm>
                <a:off x="2031372" y="5300575"/>
                <a:ext cx="4488080" cy="276999"/>
                <a:chOff x="818818" y="5005978"/>
                <a:chExt cx="3383939" cy="315543"/>
              </a:xfrm>
            </p:grpSpPr>
            <p:sp>
              <p:nvSpPr>
                <p:cNvPr id="10" name="TextBox 9">
                  <a:extLst>
                    <a:ext uri="{FF2B5EF4-FFF2-40B4-BE49-F238E27FC236}">
                      <a16:creationId xmlns:a16="http://schemas.microsoft.com/office/drawing/2014/main" id="{30560766-4F36-4CF9-B52C-DD2F423EC502}"/>
                    </a:ext>
                  </a:extLst>
                </p:cNvPr>
                <p:cNvSpPr txBox="1"/>
                <p:nvPr/>
              </p:nvSpPr>
              <p:spPr>
                <a:xfrm>
                  <a:off x="818818"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766</a:t>
                  </a:r>
                </a:p>
              </p:txBody>
            </p:sp>
            <p:sp>
              <p:nvSpPr>
                <p:cNvPr id="11" name="TextBox 10">
                  <a:extLst>
                    <a:ext uri="{FF2B5EF4-FFF2-40B4-BE49-F238E27FC236}">
                      <a16:creationId xmlns:a16="http://schemas.microsoft.com/office/drawing/2014/main" id="{AB88442A-F3EA-434C-8C71-EC639E3D0470}"/>
                    </a:ext>
                  </a:extLst>
                </p:cNvPr>
                <p:cNvSpPr txBox="1"/>
                <p:nvPr/>
              </p:nvSpPr>
              <p:spPr>
                <a:xfrm>
                  <a:off x="1227656"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730</a:t>
                  </a:r>
                </a:p>
              </p:txBody>
            </p:sp>
            <p:sp>
              <p:nvSpPr>
                <p:cNvPr id="12" name="TextBox 11">
                  <a:extLst>
                    <a:ext uri="{FF2B5EF4-FFF2-40B4-BE49-F238E27FC236}">
                      <a16:creationId xmlns:a16="http://schemas.microsoft.com/office/drawing/2014/main" id="{B6ED40C8-2EE6-4156-863F-D3DCE939E190}"/>
                    </a:ext>
                  </a:extLst>
                </p:cNvPr>
                <p:cNvSpPr txBox="1"/>
                <p:nvPr/>
              </p:nvSpPr>
              <p:spPr>
                <a:xfrm>
                  <a:off x="1620629"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738</a:t>
                  </a:r>
                </a:p>
              </p:txBody>
            </p:sp>
            <p:sp>
              <p:nvSpPr>
                <p:cNvPr id="13" name="TextBox 12">
                  <a:extLst>
                    <a:ext uri="{FF2B5EF4-FFF2-40B4-BE49-F238E27FC236}">
                      <a16:creationId xmlns:a16="http://schemas.microsoft.com/office/drawing/2014/main" id="{876B6177-7582-4883-B671-899592E49E9C}"/>
                    </a:ext>
                  </a:extLst>
                </p:cNvPr>
                <p:cNvSpPr txBox="1"/>
                <p:nvPr/>
              </p:nvSpPr>
              <p:spPr>
                <a:xfrm>
                  <a:off x="2016779"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713</a:t>
                  </a:r>
                </a:p>
              </p:txBody>
            </p:sp>
            <p:sp>
              <p:nvSpPr>
                <p:cNvPr id="14" name="TextBox 13">
                  <a:extLst>
                    <a:ext uri="{FF2B5EF4-FFF2-40B4-BE49-F238E27FC236}">
                      <a16:creationId xmlns:a16="http://schemas.microsoft.com/office/drawing/2014/main" id="{B9B12172-B7AE-4104-B64B-7BCB252EC428}"/>
                    </a:ext>
                  </a:extLst>
                </p:cNvPr>
                <p:cNvSpPr txBox="1"/>
                <p:nvPr/>
              </p:nvSpPr>
              <p:spPr>
                <a:xfrm>
                  <a:off x="2406578"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713</a:t>
                  </a:r>
                </a:p>
              </p:txBody>
            </p:sp>
            <p:sp>
              <p:nvSpPr>
                <p:cNvPr id="15" name="TextBox 14">
                  <a:extLst>
                    <a:ext uri="{FF2B5EF4-FFF2-40B4-BE49-F238E27FC236}">
                      <a16:creationId xmlns:a16="http://schemas.microsoft.com/office/drawing/2014/main" id="{9FD17C60-018C-4707-A033-E1B0692125F6}"/>
                    </a:ext>
                  </a:extLst>
                </p:cNvPr>
                <p:cNvSpPr txBox="1"/>
                <p:nvPr/>
              </p:nvSpPr>
              <p:spPr>
                <a:xfrm>
                  <a:off x="2815618"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708</a:t>
                  </a:r>
                </a:p>
              </p:txBody>
            </p:sp>
            <p:sp>
              <p:nvSpPr>
                <p:cNvPr id="16" name="TextBox 15">
                  <a:extLst>
                    <a:ext uri="{FF2B5EF4-FFF2-40B4-BE49-F238E27FC236}">
                      <a16:creationId xmlns:a16="http://schemas.microsoft.com/office/drawing/2014/main" id="{76CC52E7-4136-4340-84AF-7061C4880379}"/>
                    </a:ext>
                  </a:extLst>
                </p:cNvPr>
                <p:cNvSpPr txBox="1"/>
                <p:nvPr/>
              </p:nvSpPr>
              <p:spPr>
                <a:xfrm>
                  <a:off x="3211763"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689</a:t>
                  </a:r>
                </a:p>
              </p:txBody>
            </p:sp>
            <p:sp>
              <p:nvSpPr>
                <p:cNvPr id="17" name="TextBox 16">
                  <a:extLst>
                    <a:ext uri="{FF2B5EF4-FFF2-40B4-BE49-F238E27FC236}">
                      <a16:creationId xmlns:a16="http://schemas.microsoft.com/office/drawing/2014/main" id="{104B2D6D-EC17-467C-9A0B-D1ADF1A519C2}"/>
                    </a:ext>
                  </a:extLst>
                </p:cNvPr>
                <p:cNvSpPr txBox="1"/>
                <p:nvPr/>
              </p:nvSpPr>
              <p:spPr>
                <a:xfrm>
                  <a:off x="3599940"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677</a:t>
                  </a:r>
                </a:p>
              </p:txBody>
            </p:sp>
            <p:sp>
              <p:nvSpPr>
                <p:cNvPr id="18" name="TextBox 17">
                  <a:extLst>
                    <a:ext uri="{FF2B5EF4-FFF2-40B4-BE49-F238E27FC236}">
                      <a16:creationId xmlns:a16="http://schemas.microsoft.com/office/drawing/2014/main" id="{FF8D9106-DFFB-421F-8BFD-C15578F6C104}"/>
                    </a:ext>
                  </a:extLst>
                </p:cNvPr>
                <p:cNvSpPr txBox="1"/>
                <p:nvPr/>
              </p:nvSpPr>
              <p:spPr>
                <a:xfrm>
                  <a:off x="4007297" y="5005978"/>
                  <a:ext cx="195460" cy="31554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660</a:t>
                  </a:r>
                </a:p>
              </p:txBody>
            </p:sp>
          </p:grpSp>
        </p:grpSp>
        <p:grpSp>
          <p:nvGrpSpPr>
            <p:cNvPr id="28" name="Group 27">
              <a:extLst>
                <a:ext uri="{FF2B5EF4-FFF2-40B4-BE49-F238E27FC236}">
                  <a16:creationId xmlns:a16="http://schemas.microsoft.com/office/drawing/2014/main" id="{0025B2C8-1EFF-4D23-857D-C344821B0889}"/>
                </a:ext>
              </a:extLst>
            </p:cNvPr>
            <p:cNvGrpSpPr/>
            <p:nvPr/>
          </p:nvGrpSpPr>
          <p:grpSpPr>
            <a:xfrm>
              <a:off x="3798335" y="2152695"/>
              <a:ext cx="4534866" cy="1632870"/>
              <a:chOff x="2176966" y="2198688"/>
              <a:chExt cx="4254762" cy="1494126"/>
            </a:xfrm>
          </p:grpSpPr>
          <p:sp>
            <p:nvSpPr>
              <p:cNvPr id="29" name="Freeform 5">
                <a:extLst>
                  <a:ext uri="{FF2B5EF4-FFF2-40B4-BE49-F238E27FC236}">
                    <a16:creationId xmlns:a16="http://schemas.microsoft.com/office/drawing/2014/main" id="{570DCCA4-761E-4358-8574-AD02855B33FE}"/>
                  </a:ext>
                </a:extLst>
              </p:cNvPr>
              <p:cNvSpPr/>
              <p:nvPr/>
            </p:nvSpPr>
            <p:spPr>
              <a:xfrm>
                <a:off x="2193925" y="2422525"/>
                <a:ext cx="4206875" cy="1168400"/>
              </a:xfrm>
              <a:custGeom>
                <a:avLst/>
                <a:gdLst>
                  <a:gd name="connsiteX0" fmla="*/ 0 w 4206875"/>
                  <a:gd name="connsiteY0" fmla="*/ 1168400 h 1168400"/>
                  <a:gd name="connsiteX1" fmla="*/ 523875 w 4206875"/>
                  <a:gd name="connsiteY1" fmla="*/ 1082675 h 1168400"/>
                  <a:gd name="connsiteX2" fmla="*/ 1044575 w 4206875"/>
                  <a:gd name="connsiteY2" fmla="*/ 923925 h 1168400"/>
                  <a:gd name="connsiteX3" fmla="*/ 1577975 w 4206875"/>
                  <a:gd name="connsiteY3" fmla="*/ 615950 h 1168400"/>
                  <a:gd name="connsiteX4" fmla="*/ 2108200 w 4206875"/>
                  <a:gd name="connsiteY4" fmla="*/ 501650 h 1168400"/>
                  <a:gd name="connsiteX5" fmla="*/ 2641600 w 4206875"/>
                  <a:gd name="connsiteY5" fmla="*/ 273050 h 1168400"/>
                  <a:gd name="connsiteX6" fmla="*/ 3149600 w 4206875"/>
                  <a:gd name="connsiteY6" fmla="*/ 184150 h 1168400"/>
                  <a:gd name="connsiteX7" fmla="*/ 3679825 w 4206875"/>
                  <a:gd name="connsiteY7" fmla="*/ 82550 h 1168400"/>
                  <a:gd name="connsiteX8" fmla="*/ 4206875 w 4206875"/>
                  <a:gd name="connsiteY8" fmla="*/ 0 h 1168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06875" h="1168400">
                    <a:moveTo>
                      <a:pt x="0" y="1168400"/>
                    </a:moveTo>
                    <a:lnTo>
                      <a:pt x="523875" y="1082675"/>
                    </a:lnTo>
                    <a:lnTo>
                      <a:pt x="1044575" y="923925"/>
                    </a:lnTo>
                    <a:lnTo>
                      <a:pt x="1577975" y="615950"/>
                    </a:lnTo>
                    <a:lnTo>
                      <a:pt x="2108200" y="501650"/>
                    </a:lnTo>
                    <a:lnTo>
                      <a:pt x="2641600" y="273050"/>
                    </a:lnTo>
                    <a:lnTo>
                      <a:pt x="3149600" y="184150"/>
                    </a:lnTo>
                    <a:lnTo>
                      <a:pt x="3679825" y="82550"/>
                    </a:lnTo>
                    <a:lnTo>
                      <a:pt x="4206875" y="0"/>
                    </a:ln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30" name="Group 29">
                <a:extLst>
                  <a:ext uri="{FF2B5EF4-FFF2-40B4-BE49-F238E27FC236}">
                    <a16:creationId xmlns:a16="http://schemas.microsoft.com/office/drawing/2014/main" id="{8326F8B2-5B56-47AE-A9D8-A39840BBD11A}"/>
                  </a:ext>
                </a:extLst>
              </p:cNvPr>
              <p:cNvGrpSpPr/>
              <p:nvPr/>
            </p:nvGrpSpPr>
            <p:grpSpPr>
              <a:xfrm>
                <a:off x="2697927" y="3317587"/>
                <a:ext cx="46095" cy="375227"/>
                <a:chOff x="3821877" y="3006725"/>
                <a:chExt cx="46095" cy="412750"/>
              </a:xfrm>
            </p:grpSpPr>
            <p:cxnSp>
              <p:nvCxnSpPr>
                <p:cNvPr id="68" name="Straight Connector 67">
                  <a:extLst>
                    <a:ext uri="{FF2B5EF4-FFF2-40B4-BE49-F238E27FC236}">
                      <a16:creationId xmlns:a16="http://schemas.microsoft.com/office/drawing/2014/main" id="{E130B80B-566C-4E33-81D1-13F4E8E753BD}"/>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01635BC-EF46-4328-9999-26B97C9A0B01}"/>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02D55A86-761B-4EB6-8746-47347DE4EE0D}"/>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CF37FE1-11F7-48B2-81DB-208D3DD1E52C}"/>
                  </a:ext>
                </a:extLst>
              </p:cNvPr>
              <p:cNvGrpSpPr/>
              <p:nvPr/>
            </p:nvGrpSpPr>
            <p:grpSpPr>
              <a:xfrm>
                <a:off x="3218627" y="3162012"/>
                <a:ext cx="46095" cy="375227"/>
                <a:chOff x="3821877" y="3006725"/>
                <a:chExt cx="46095" cy="412750"/>
              </a:xfrm>
            </p:grpSpPr>
            <p:cxnSp>
              <p:nvCxnSpPr>
                <p:cNvPr id="65" name="Straight Connector 64">
                  <a:extLst>
                    <a:ext uri="{FF2B5EF4-FFF2-40B4-BE49-F238E27FC236}">
                      <a16:creationId xmlns:a16="http://schemas.microsoft.com/office/drawing/2014/main" id="{52FEDB14-BCB1-47ED-9D45-EF5084A50EB3}"/>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F7F95CE-0CB1-40C2-96F7-59E7BCE3BF48}"/>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5C138BA3-5580-4E6C-B544-C67ED63B8DAB}"/>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F1E93DA9-6441-4F73-A04C-E9BCE00D8059}"/>
                  </a:ext>
                </a:extLst>
              </p:cNvPr>
              <p:cNvGrpSpPr/>
              <p:nvPr/>
            </p:nvGrpSpPr>
            <p:grpSpPr>
              <a:xfrm>
                <a:off x="3752027" y="2828925"/>
                <a:ext cx="46095" cy="412750"/>
                <a:chOff x="3821877" y="3006725"/>
                <a:chExt cx="46095" cy="412750"/>
              </a:xfrm>
            </p:grpSpPr>
            <p:cxnSp>
              <p:nvCxnSpPr>
                <p:cNvPr id="62" name="Straight Connector 61">
                  <a:extLst>
                    <a:ext uri="{FF2B5EF4-FFF2-40B4-BE49-F238E27FC236}">
                      <a16:creationId xmlns:a16="http://schemas.microsoft.com/office/drawing/2014/main" id="{36F81FCA-10D8-47D6-9F21-4632389E29BE}"/>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B304C40-B627-40CF-88BB-C7D444532EBB}"/>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E6A7D4A-2542-430E-9DD7-940786283D29}"/>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4AAC3E4B-9F06-4DA5-99DE-E1BB6DA4F49C}"/>
                  </a:ext>
                </a:extLst>
              </p:cNvPr>
              <p:cNvGrpSpPr/>
              <p:nvPr/>
            </p:nvGrpSpPr>
            <p:grpSpPr>
              <a:xfrm>
                <a:off x="4272727" y="2714625"/>
                <a:ext cx="46095" cy="412750"/>
                <a:chOff x="3821877" y="3006725"/>
                <a:chExt cx="46095" cy="412750"/>
              </a:xfrm>
            </p:grpSpPr>
            <p:cxnSp>
              <p:nvCxnSpPr>
                <p:cNvPr id="59" name="Straight Connector 58">
                  <a:extLst>
                    <a:ext uri="{FF2B5EF4-FFF2-40B4-BE49-F238E27FC236}">
                      <a16:creationId xmlns:a16="http://schemas.microsoft.com/office/drawing/2014/main" id="{A8F94F43-6278-41E6-8659-0414C6733EBF}"/>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FEBDC996-DC54-4BE1-B37C-21670DFFFC6E}"/>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687CBD8-9A9A-43E7-AA96-0644FC94C2DF}"/>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4F270757-6FCE-4B50-896E-138D760A1487}"/>
                  </a:ext>
                </a:extLst>
              </p:cNvPr>
              <p:cNvGrpSpPr/>
              <p:nvPr/>
            </p:nvGrpSpPr>
            <p:grpSpPr>
              <a:xfrm>
                <a:off x="4802952" y="2482850"/>
                <a:ext cx="46095" cy="412750"/>
                <a:chOff x="3821877" y="3006725"/>
                <a:chExt cx="46095" cy="412750"/>
              </a:xfrm>
            </p:grpSpPr>
            <p:cxnSp>
              <p:nvCxnSpPr>
                <p:cNvPr id="56" name="Straight Connector 55">
                  <a:extLst>
                    <a:ext uri="{FF2B5EF4-FFF2-40B4-BE49-F238E27FC236}">
                      <a16:creationId xmlns:a16="http://schemas.microsoft.com/office/drawing/2014/main" id="{780592B2-0DBA-45F2-8B07-6E315F14BAAA}"/>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1959DB1-F1AF-44BA-B0DE-E7B35A9909DB}"/>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0640E9E-25F0-4681-B2AC-EC3A0B253EAE}"/>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8247BA04-2F17-469B-A325-6791EFA12000}"/>
                  </a:ext>
                </a:extLst>
              </p:cNvPr>
              <p:cNvGrpSpPr/>
              <p:nvPr/>
            </p:nvGrpSpPr>
            <p:grpSpPr>
              <a:xfrm>
                <a:off x="5323652" y="2390775"/>
                <a:ext cx="46095" cy="412750"/>
                <a:chOff x="3821877" y="3006725"/>
                <a:chExt cx="46095" cy="412750"/>
              </a:xfrm>
            </p:grpSpPr>
            <p:cxnSp>
              <p:nvCxnSpPr>
                <p:cNvPr id="53" name="Straight Connector 52">
                  <a:extLst>
                    <a:ext uri="{FF2B5EF4-FFF2-40B4-BE49-F238E27FC236}">
                      <a16:creationId xmlns:a16="http://schemas.microsoft.com/office/drawing/2014/main" id="{DB7B6C68-A2D4-4E5A-971F-666B9372B27C}"/>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EAA3655-A2A0-43E2-82F0-E4E1213BA766}"/>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2D3CB1-E3D3-459B-B6D2-0502C554C9A7}"/>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6C64DBC8-CACD-4FD1-A25B-190F62339919}"/>
                  </a:ext>
                </a:extLst>
              </p:cNvPr>
              <p:cNvGrpSpPr/>
              <p:nvPr/>
            </p:nvGrpSpPr>
            <p:grpSpPr>
              <a:xfrm>
                <a:off x="5853877" y="2298700"/>
                <a:ext cx="46095" cy="412750"/>
                <a:chOff x="3821877" y="3006725"/>
                <a:chExt cx="46095" cy="412750"/>
              </a:xfrm>
            </p:grpSpPr>
            <p:cxnSp>
              <p:nvCxnSpPr>
                <p:cNvPr id="50" name="Straight Connector 49">
                  <a:extLst>
                    <a:ext uri="{FF2B5EF4-FFF2-40B4-BE49-F238E27FC236}">
                      <a16:creationId xmlns:a16="http://schemas.microsoft.com/office/drawing/2014/main" id="{9DDE20AD-C6D8-477C-AF50-187E0CD96471}"/>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7B5AEE1-1213-46DB-BB92-4286917FF720}"/>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AEE9EA1D-98A1-49D3-9395-278ACEBC2AFD}"/>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56F92F96-6D0D-4ABF-9F87-1A1A4CAF0094}"/>
                  </a:ext>
                </a:extLst>
              </p:cNvPr>
              <p:cNvGrpSpPr/>
              <p:nvPr/>
            </p:nvGrpSpPr>
            <p:grpSpPr>
              <a:xfrm>
                <a:off x="6374577" y="2198688"/>
                <a:ext cx="46095" cy="454025"/>
                <a:chOff x="3821877" y="3006725"/>
                <a:chExt cx="46095" cy="412750"/>
              </a:xfrm>
            </p:grpSpPr>
            <p:cxnSp>
              <p:nvCxnSpPr>
                <p:cNvPr id="47" name="Straight Connector 46">
                  <a:extLst>
                    <a:ext uri="{FF2B5EF4-FFF2-40B4-BE49-F238E27FC236}">
                      <a16:creationId xmlns:a16="http://schemas.microsoft.com/office/drawing/2014/main" id="{BAE28A97-242F-4A4E-8FE5-150335E0E4BA}"/>
                    </a:ext>
                  </a:extLst>
                </p:cNvPr>
                <p:cNvCxnSpPr/>
                <p:nvPr/>
              </p:nvCxnSpPr>
              <p:spPr>
                <a:xfrm>
                  <a:off x="3844925" y="3006725"/>
                  <a:ext cx="0" cy="4127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68DEE3F-3C7E-4266-9CD3-2BEE48B6D443}"/>
                    </a:ext>
                  </a:extLst>
                </p:cNvPr>
                <p:cNvCxnSpPr/>
                <p:nvPr/>
              </p:nvCxnSpPr>
              <p:spPr>
                <a:xfrm rot="5400000">
                  <a:off x="3844925" y="2983678"/>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852273E-B3F2-4A94-8359-55107EA19A42}"/>
                    </a:ext>
                  </a:extLst>
                </p:cNvPr>
                <p:cNvCxnSpPr/>
                <p:nvPr/>
              </p:nvCxnSpPr>
              <p:spPr>
                <a:xfrm rot="5400000">
                  <a:off x="3844925" y="3396427"/>
                  <a:ext cx="0" cy="46095"/>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8" name="Multiply 54">
                <a:extLst>
                  <a:ext uri="{FF2B5EF4-FFF2-40B4-BE49-F238E27FC236}">
                    <a16:creationId xmlns:a16="http://schemas.microsoft.com/office/drawing/2014/main" id="{C6CE8DFF-C28C-44B9-BD90-1981D28E7949}"/>
                  </a:ext>
                </a:extLst>
              </p:cNvPr>
              <p:cNvSpPr/>
              <p:nvPr/>
            </p:nvSpPr>
            <p:spPr>
              <a:xfrm>
                <a:off x="2688141" y="3466016"/>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39" name="Multiply 56">
                <a:extLst>
                  <a:ext uri="{FF2B5EF4-FFF2-40B4-BE49-F238E27FC236}">
                    <a16:creationId xmlns:a16="http://schemas.microsoft.com/office/drawing/2014/main" id="{D7CDEA79-54C6-49D8-9AED-A8E3025DFEB8}"/>
                  </a:ext>
                </a:extLst>
              </p:cNvPr>
              <p:cNvSpPr/>
              <p:nvPr/>
            </p:nvSpPr>
            <p:spPr>
              <a:xfrm>
                <a:off x="3208841" y="3307266"/>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0" name="Multiply 58">
                <a:extLst>
                  <a:ext uri="{FF2B5EF4-FFF2-40B4-BE49-F238E27FC236}">
                    <a16:creationId xmlns:a16="http://schemas.microsoft.com/office/drawing/2014/main" id="{9484D9B6-7586-43F3-8127-1E76394603BE}"/>
                  </a:ext>
                </a:extLst>
              </p:cNvPr>
              <p:cNvSpPr/>
              <p:nvPr/>
            </p:nvSpPr>
            <p:spPr>
              <a:xfrm>
                <a:off x="3742241" y="3002466"/>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1" name="Multiply 60">
                <a:extLst>
                  <a:ext uri="{FF2B5EF4-FFF2-40B4-BE49-F238E27FC236}">
                    <a16:creationId xmlns:a16="http://schemas.microsoft.com/office/drawing/2014/main" id="{A4F0A3C3-89D8-49B5-9415-D6AE8FCDAD67}"/>
                  </a:ext>
                </a:extLst>
              </p:cNvPr>
              <p:cNvSpPr/>
              <p:nvPr/>
            </p:nvSpPr>
            <p:spPr>
              <a:xfrm>
                <a:off x="4262941" y="2891341"/>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2" name="Multiply 62">
                <a:extLst>
                  <a:ext uri="{FF2B5EF4-FFF2-40B4-BE49-F238E27FC236}">
                    <a16:creationId xmlns:a16="http://schemas.microsoft.com/office/drawing/2014/main" id="{07832533-AADD-4849-9FE0-73904C5F7C26}"/>
                  </a:ext>
                </a:extLst>
              </p:cNvPr>
              <p:cNvSpPr/>
              <p:nvPr/>
            </p:nvSpPr>
            <p:spPr>
              <a:xfrm>
                <a:off x="4793166" y="2665916"/>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3" name="Multiply 64">
                <a:extLst>
                  <a:ext uri="{FF2B5EF4-FFF2-40B4-BE49-F238E27FC236}">
                    <a16:creationId xmlns:a16="http://schemas.microsoft.com/office/drawing/2014/main" id="{79609211-8345-4590-8429-EED9DC1B3406}"/>
                  </a:ext>
                </a:extLst>
              </p:cNvPr>
              <p:cNvSpPr/>
              <p:nvPr/>
            </p:nvSpPr>
            <p:spPr>
              <a:xfrm>
                <a:off x="5313866" y="2570666"/>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4" name="Multiply 66">
                <a:extLst>
                  <a:ext uri="{FF2B5EF4-FFF2-40B4-BE49-F238E27FC236}">
                    <a16:creationId xmlns:a16="http://schemas.microsoft.com/office/drawing/2014/main" id="{5E2794B4-D1EA-48D6-8F16-DA38B6C45256}"/>
                  </a:ext>
                </a:extLst>
              </p:cNvPr>
              <p:cNvSpPr/>
              <p:nvPr/>
            </p:nvSpPr>
            <p:spPr>
              <a:xfrm>
                <a:off x="5844091" y="2472241"/>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5" name="Multiply 68">
                <a:extLst>
                  <a:ext uri="{FF2B5EF4-FFF2-40B4-BE49-F238E27FC236}">
                    <a16:creationId xmlns:a16="http://schemas.microsoft.com/office/drawing/2014/main" id="{42FF7F81-9E9C-4547-882C-9FB17878B63F}"/>
                  </a:ext>
                </a:extLst>
              </p:cNvPr>
              <p:cNvSpPr/>
              <p:nvPr/>
            </p:nvSpPr>
            <p:spPr>
              <a:xfrm>
                <a:off x="6364791" y="2389691"/>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46" name="Multiply 94">
                <a:extLst>
                  <a:ext uri="{FF2B5EF4-FFF2-40B4-BE49-F238E27FC236}">
                    <a16:creationId xmlns:a16="http://schemas.microsoft.com/office/drawing/2014/main" id="{5EB85144-9F1B-480F-B339-2095115832ED}"/>
                  </a:ext>
                </a:extLst>
              </p:cNvPr>
              <p:cNvSpPr/>
              <p:nvPr/>
            </p:nvSpPr>
            <p:spPr>
              <a:xfrm>
                <a:off x="2176966" y="3558091"/>
                <a:ext cx="66937" cy="66937"/>
              </a:xfrm>
              <a:prstGeom prst="mathMultiply">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grpSp>
          <p:nvGrpSpPr>
            <p:cNvPr id="71" name="Group 70">
              <a:extLst>
                <a:ext uri="{FF2B5EF4-FFF2-40B4-BE49-F238E27FC236}">
                  <a16:creationId xmlns:a16="http://schemas.microsoft.com/office/drawing/2014/main" id="{041B2DE7-5FEC-4011-9074-9B31DD6E4521}"/>
                </a:ext>
              </a:extLst>
            </p:cNvPr>
            <p:cNvGrpSpPr/>
            <p:nvPr/>
          </p:nvGrpSpPr>
          <p:grpSpPr>
            <a:xfrm>
              <a:off x="3819795" y="2471920"/>
              <a:ext cx="4502099" cy="1421211"/>
              <a:chOff x="2197100" y="2490788"/>
              <a:chExt cx="4224019" cy="1300451"/>
            </a:xfrm>
            <a:solidFill>
              <a:srgbClr val="624968"/>
            </a:solidFill>
          </p:grpSpPr>
          <p:sp>
            <p:nvSpPr>
              <p:cNvPr id="72" name="Freeform 6">
                <a:extLst>
                  <a:ext uri="{FF2B5EF4-FFF2-40B4-BE49-F238E27FC236}">
                    <a16:creationId xmlns:a16="http://schemas.microsoft.com/office/drawing/2014/main" id="{0D317F93-79B9-42AC-A299-191D770A2E60}"/>
                  </a:ext>
                </a:extLst>
              </p:cNvPr>
              <p:cNvSpPr/>
              <p:nvPr/>
            </p:nvSpPr>
            <p:spPr>
              <a:xfrm>
                <a:off x="2197100" y="2717800"/>
                <a:ext cx="4206875" cy="889000"/>
              </a:xfrm>
              <a:custGeom>
                <a:avLst/>
                <a:gdLst>
                  <a:gd name="connsiteX0" fmla="*/ 0 w 4206875"/>
                  <a:gd name="connsiteY0" fmla="*/ 873125 h 889000"/>
                  <a:gd name="connsiteX1" fmla="*/ 527050 w 4206875"/>
                  <a:gd name="connsiteY1" fmla="*/ 889000 h 889000"/>
                  <a:gd name="connsiteX2" fmla="*/ 1047750 w 4206875"/>
                  <a:gd name="connsiteY2" fmla="*/ 730250 h 889000"/>
                  <a:gd name="connsiteX3" fmla="*/ 1587500 w 4206875"/>
                  <a:gd name="connsiteY3" fmla="*/ 498475 h 889000"/>
                  <a:gd name="connsiteX4" fmla="*/ 2098675 w 4206875"/>
                  <a:gd name="connsiteY4" fmla="*/ 434975 h 889000"/>
                  <a:gd name="connsiteX5" fmla="*/ 2628900 w 4206875"/>
                  <a:gd name="connsiteY5" fmla="*/ 282575 h 889000"/>
                  <a:gd name="connsiteX6" fmla="*/ 3165475 w 4206875"/>
                  <a:gd name="connsiteY6" fmla="*/ 279400 h 889000"/>
                  <a:gd name="connsiteX7" fmla="*/ 3683000 w 4206875"/>
                  <a:gd name="connsiteY7" fmla="*/ 142875 h 889000"/>
                  <a:gd name="connsiteX8" fmla="*/ 4206875 w 4206875"/>
                  <a:gd name="connsiteY8" fmla="*/ 0 h 88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06875" h="889000">
                    <a:moveTo>
                      <a:pt x="0" y="873125"/>
                    </a:moveTo>
                    <a:lnTo>
                      <a:pt x="527050" y="889000"/>
                    </a:lnTo>
                    <a:lnTo>
                      <a:pt x="1047750" y="730250"/>
                    </a:lnTo>
                    <a:lnTo>
                      <a:pt x="1587500" y="498475"/>
                    </a:lnTo>
                    <a:lnTo>
                      <a:pt x="2098675" y="434975"/>
                    </a:lnTo>
                    <a:lnTo>
                      <a:pt x="2628900" y="282575"/>
                    </a:lnTo>
                    <a:lnTo>
                      <a:pt x="3165475" y="279400"/>
                    </a:lnTo>
                    <a:lnTo>
                      <a:pt x="3683000" y="142875"/>
                    </a:lnTo>
                    <a:lnTo>
                      <a:pt x="4206875" y="0"/>
                    </a:lnTo>
                  </a:path>
                </a:pathLst>
              </a:custGeom>
              <a:noFill/>
              <a:ln w="19050">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73" name="Rectangle 72">
                <a:extLst>
                  <a:ext uri="{FF2B5EF4-FFF2-40B4-BE49-F238E27FC236}">
                    <a16:creationId xmlns:a16="http://schemas.microsoft.com/office/drawing/2014/main" id="{D0B1D8F2-EACB-4097-A251-299F85FDBE0C}"/>
                  </a:ext>
                </a:extLst>
              </p:cNvPr>
              <p:cNvSpPr/>
              <p:nvPr/>
            </p:nvSpPr>
            <p:spPr>
              <a:xfrm>
                <a:off x="2698750" y="3584575"/>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74" name="Group 73">
                <a:extLst>
                  <a:ext uri="{FF2B5EF4-FFF2-40B4-BE49-F238E27FC236}">
                    <a16:creationId xmlns:a16="http://schemas.microsoft.com/office/drawing/2014/main" id="{C71F5BE9-9EA8-4064-A7BA-CE50A49A7205}"/>
                  </a:ext>
                </a:extLst>
              </p:cNvPr>
              <p:cNvGrpSpPr/>
              <p:nvPr/>
            </p:nvGrpSpPr>
            <p:grpSpPr>
              <a:xfrm>
                <a:off x="2697927" y="3416012"/>
                <a:ext cx="46095" cy="375227"/>
                <a:chOff x="3821877" y="3006725"/>
                <a:chExt cx="46095" cy="412750"/>
              </a:xfrm>
              <a:grpFill/>
            </p:grpSpPr>
            <p:cxnSp>
              <p:nvCxnSpPr>
                <p:cNvPr id="111" name="Straight Connector 110">
                  <a:extLst>
                    <a:ext uri="{FF2B5EF4-FFF2-40B4-BE49-F238E27FC236}">
                      <a16:creationId xmlns:a16="http://schemas.microsoft.com/office/drawing/2014/main" id="{1F087ABF-E181-4768-9002-EC841961555A}"/>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03FBBF7B-7B80-4ECC-BAC2-9662E4980BCE}"/>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9F0AEFA-8A6D-417C-A756-B4FEFD13158A}"/>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75" name="Rectangle 74">
                <a:extLst>
                  <a:ext uri="{FF2B5EF4-FFF2-40B4-BE49-F238E27FC236}">
                    <a16:creationId xmlns:a16="http://schemas.microsoft.com/office/drawing/2014/main" id="{66D91BEA-A019-47A9-ADDE-B9A33DEFA82B}"/>
                  </a:ext>
                </a:extLst>
              </p:cNvPr>
              <p:cNvSpPr/>
              <p:nvPr/>
            </p:nvSpPr>
            <p:spPr>
              <a:xfrm>
                <a:off x="3219450" y="342900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76" name="Group 75">
                <a:extLst>
                  <a:ext uri="{FF2B5EF4-FFF2-40B4-BE49-F238E27FC236}">
                    <a16:creationId xmlns:a16="http://schemas.microsoft.com/office/drawing/2014/main" id="{9F0B8D25-D627-4B10-B627-202638EEE138}"/>
                  </a:ext>
                </a:extLst>
              </p:cNvPr>
              <p:cNvGrpSpPr/>
              <p:nvPr/>
            </p:nvGrpSpPr>
            <p:grpSpPr>
              <a:xfrm>
                <a:off x="3218627" y="3241675"/>
                <a:ext cx="46095" cy="412750"/>
                <a:chOff x="3821877" y="3006725"/>
                <a:chExt cx="46095" cy="412750"/>
              </a:xfrm>
              <a:grpFill/>
            </p:grpSpPr>
            <p:cxnSp>
              <p:nvCxnSpPr>
                <p:cNvPr id="108" name="Straight Connector 107">
                  <a:extLst>
                    <a:ext uri="{FF2B5EF4-FFF2-40B4-BE49-F238E27FC236}">
                      <a16:creationId xmlns:a16="http://schemas.microsoft.com/office/drawing/2014/main" id="{4B66743B-6061-4486-9886-4C25415BCD24}"/>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66CD456-D360-4F03-ABCA-A6BA2EF9B75E}"/>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5080D8E-A9A9-459F-8297-A1F86A446764}"/>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77" name="Rectangle 76">
                <a:extLst>
                  <a:ext uri="{FF2B5EF4-FFF2-40B4-BE49-F238E27FC236}">
                    <a16:creationId xmlns:a16="http://schemas.microsoft.com/office/drawing/2014/main" id="{F12B39ED-24B0-417F-82A4-5CBF1F2C5001}"/>
                  </a:ext>
                </a:extLst>
              </p:cNvPr>
              <p:cNvSpPr/>
              <p:nvPr/>
            </p:nvSpPr>
            <p:spPr>
              <a:xfrm>
                <a:off x="3752850" y="319405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78" name="Group 77">
                <a:extLst>
                  <a:ext uri="{FF2B5EF4-FFF2-40B4-BE49-F238E27FC236}">
                    <a16:creationId xmlns:a16="http://schemas.microsoft.com/office/drawing/2014/main" id="{AE901E2E-BBCB-45A5-8120-75D6A23BDC11}"/>
                  </a:ext>
                </a:extLst>
              </p:cNvPr>
              <p:cNvGrpSpPr/>
              <p:nvPr/>
            </p:nvGrpSpPr>
            <p:grpSpPr>
              <a:xfrm>
                <a:off x="3752027" y="3006725"/>
                <a:ext cx="46095" cy="412750"/>
                <a:chOff x="3821877" y="3006725"/>
                <a:chExt cx="46095" cy="412750"/>
              </a:xfrm>
              <a:grpFill/>
            </p:grpSpPr>
            <p:cxnSp>
              <p:nvCxnSpPr>
                <p:cNvPr id="105" name="Straight Connector 104">
                  <a:extLst>
                    <a:ext uri="{FF2B5EF4-FFF2-40B4-BE49-F238E27FC236}">
                      <a16:creationId xmlns:a16="http://schemas.microsoft.com/office/drawing/2014/main" id="{0D50286F-6246-4208-8600-62E4C55C1C00}"/>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158740BD-DC2F-47AD-9DF3-8FC849665CB3}"/>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4EA420D7-7727-4A78-ACA3-2446B2339784}"/>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79" name="Rectangle 78">
                <a:extLst>
                  <a:ext uri="{FF2B5EF4-FFF2-40B4-BE49-F238E27FC236}">
                    <a16:creationId xmlns:a16="http://schemas.microsoft.com/office/drawing/2014/main" id="{1A8C8251-65A4-498C-B381-F35FE968B538}"/>
                  </a:ext>
                </a:extLst>
              </p:cNvPr>
              <p:cNvSpPr/>
              <p:nvPr/>
            </p:nvSpPr>
            <p:spPr>
              <a:xfrm>
                <a:off x="4273550" y="313055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80" name="Group 79">
                <a:extLst>
                  <a:ext uri="{FF2B5EF4-FFF2-40B4-BE49-F238E27FC236}">
                    <a16:creationId xmlns:a16="http://schemas.microsoft.com/office/drawing/2014/main" id="{D06BE724-C1D2-484F-8AB3-46DCACA2E5E4}"/>
                  </a:ext>
                </a:extLst>
              </p:cNvPr>
              <p:cNvGrpSpPr/>
              <p:nvPr/>
            </p:nvGrpSpPr>
            <p:grpSpPr>
              <a:xfrm>
                <a:off x="4272727" y="2943225"/>
                <a:ext cx="46095" cy="412750"/>
                <a:chOff x="3821877" y="3006725"/>
                <a:chExt cx="46095" cy="412750"/>
              </a:xfrm>
              <a:grpFill/>
            </p:grpSpPr>
            <p:cxnSp>
              <p:nvCxnSpPr>
                <p:cNvPr id="102" name="Straight Connector 101">
                  <a:extLst>
                    <a:ext uri="{FF2B5EF4-FFF2-40B4-BE49-F238E27FC236}">
                      <a16:creationId xmlns:a16="http://schemas.microsoft.com/office/drawing/2014/main" id="{4FD65888-ADC3-4E92-A882-102B417CC8DC}"/>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6DDDE92-D5D1-4A0D-81C1-FB2E536343B3}"/>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CAEA0D9A-FDFF-4991-BA17-E2A457F09234}"/>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81" name="Rectangle 80">
                <a:extLst>
                  <a:ext uri="{FF2B5EF4-FFF2-40B4-BE49-F238E27FC236}">
                    <a16:creationId xmlns:a16="http://schemas.microsoft.com/office/drawing/2014/main" id="{F7D8989E-5B7C-4378-8524-E15C49A5E994}"/>
                  </a:ext>
                </a:extLst>
              </p:cNvPr>
              <p:cNvSpPr/>
              <p:nvPr/>
            </p:nvSpPr>
            <p:spPr>
              <a:xfrm>
                <a:off x="4803775" y="2974975"/>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82" name="Group 81">
                <a:extLst>
                  <a:ext uri="{FF2B5EF4-FFF2-40B4-BE49-F238E27FC236}">
                    <a16:creationId xmlns:a16="http://schemas.microsoft.com/office/drawing/2014/main" id="{839B9BC9-800C-482D-B1BA-FE265FC712F9}"/>
                  </a:ext>
                </a:extLst>
              </p:cNvPr>
              <p:cNvGrpSpPr/>
              <p:nvPr/>
            </p:nvGrpSpPr>
            <p:grpSpPr>
              <a:xfrm>
                <a:off x="4802952" y="2787650"/>
                <a:ext cx="46095" cy="412750"/>
                <a:chOff x="3821877" y="3006725"/>
                <a:chExt cx="46095" cy="412750"/>
              </a:xfrm>
              <a:grpFill/>
            </p:grpSpPr>
            <p:cxnSp>
              <p:nvCxnSpPr>
                <p:cNvPr id="99" name="Straight Connector 98">
                  <a:extLst>
                    <a:ext uri="{FF2B5EF4-FFF2-40B4-BE49-F238E27FC236}">
                      <a16:creationId xmlns:a16="http://schemas.microsoft.com/office/drawing/2014/main" id="{0277ECE0-1171-4EAC-8A2E-AAE8362362F4}"/>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2C027E0-74F5-45B0-B7B9-DE219AF9DBC2}"/>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6204A7D-69D5-4622-B783-069CBCE81086}"/>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83" name="Rectangle 82">
                <a:extLst>
                  <a:ext uri="{FF2B5EF4-FFF2-40B4-BE49-F238E27FC236}">
                    <a16:creationId xmlns:a16="http://schemas.microsoft.com/office/drawing/2014/main" id="{612112CA-1756-4B50-B1B5-6786BF6C6A77}"/>
                  </a:ext>
                </a:extLst>
              </p:cNvPr>
              <p:cNvSpPr/>
              <p:nvPr/>
            </p:nvSpPr>
            <p:spPr>
              <a:xfrm>
                <a:off x="5324475" y="2974975"/>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84" name="Group 83">
                <a:extLst>
                  <a:ext uri="{FF2B5EF4-FFF2-40B4-BE49-F238E27FC236}">
                    <a16:creationId xmlns:a16="http://schemas.microsoft.com/office/drawing/2014/main" id="{28843AFE-96C7-4948-B05C-4723AB755B82}"/>
                  </a:ext>
                </a:extLst>
              </p:cNvPr>
              <p:cNvGrpSpPr/>
              <p:nvPr/>
            </p:nvGrpSpPr>
            <p:grpSpPr>
              <a:xfrm>
                <a:off x="5323652" y="2787650"/>
                <a:ext cx="46095" cy="412750"/>
                <a:chOff x="3821877" y="3006725"/>
                <a:chExt cx="46095" cy="412750"/>
              </a:xfrm>
              <a:grpFill/>
            </p:grpSpPr>
            <p:cxnSp>
              <p:nvCxnSpPr>
                <p:cNvPr id="96" name="Straight Connector 95">
                  <a:extLst>
                    <a:ext uri="{FF2B5EF4-FFF2-40B4-BE49-F238E27FC236}">
                      <a16:creationId xmlns:a16="http://schemas.microsoft.com/office/drawing/2014/main" id="{0A134621-31CD-4BB7-8BA8-8852DC18CF97}"/>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482246F5-A427-416A-89BE-5FA269B0982F}"/>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4744F70A-A983-485F-B44B-8EE81091E19B}"/>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85" name="Rectangle 84">
                <a:extLst>
                  <a:ext uri="{FF2B5EF4-FFF2-40B4-BE49-F238E27FC236}">
                    <a16:creationId xmlns:a16="http://schemas.microsoft.com/office/drawing/2014/main" id="{FB5B35C5-F91F-456A-9EF1-8838DC7F465F}"/>
                  </a:ext>
                </a:extLst>
              </p:cNvPr>
              <p:cNvSpPr/>
              <p:nvPr/>
            </p:nvSpPr>
            <p:spPr>
              <a:xfrm>
                <a:off x="5854700" y="283845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86" name="Group 85">
                <a:extLst>
                  <a:ext uri="{FF2B5EF4-FFF2-40B4-BE49-F238E27FC236}">
                    <a16:creationId xmlns:a16="http://schemas.microsoft.com/office/drawing/2014/main" id="{2A63876B-ED6A-45DC-9A4B-B1CB9C7F091C}"/>
                  </a:ext>
                </a:extLst>
              </p:cNvPr>
              <p:cNvGrpSpPr/>
              <p:nvPr/>
            </p:nvGrpSpPr>
            <p:grpSpPr>
              <a:xfrm>
                <a:off x="5853877" y="2627313"/>
                <a:ext cx="46095" cy="454025"/>
                <a:chOff x="3821877" y="3006725"/>
                <a:chExt cx="46095" cy="412750"/>
              </a:xfrm>
              <a:grpFill/>
            </p:grpSpPr>
            <p:cxnSp>
              <p:nvCxnSpPr>
                <p:cNvPr id="93" name="Straight Connector 92">
                  <a:extLst>
                    <a:ext uri="{FF2B5EF4-FFF2-40B4-BE49-F238E27FC236}">
                      <a16:creationId xmlns:a16="http://schemas.microsoft.com/office/drawing/2014/main" id="{0735ECF7-6703-4241-9B0B-D33B50AE81E7}"/>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9E29CD9E-A358-4EC6-ABD1-41CA6788A947}"/>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9A251782-5D78-48DF-B937-A0D525A58788}"/>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87" name="Rectangle 86">
                <a:extLst>
                  <a:ext uri="{FF2B5EF4-FFF2-40B4-BE49-F238E27FC236}">
                    <a16:creationId xmlns:a16="http://schemas.microsoft.com/office/drawing/2014/main" id="{9599CD2E-C523-45FA-8B22-54FDA6960C09}"/>
                  </a:ext>
                </a:extLst>
              </p:cNvPr>
              <p:cNvSpPr/>
              <p:nvPr/>
            </p:nvSpPr>
            <p:spPr>
              <a:xfrm>
                <a:off x="6375400" y="269875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88" name="Group 87">
                <a:extLst>
                  <a:ext uri="{FF2B5EF4-FFF2-40B4-BE49-F238E27FC236}">
                    <a16:creationId xmlns:a16="http://schemas.microsoft.com/office/drawing/2014/main" id="{E8129DD0-7EB8-47BD-B7CB-17CFAD04C9A7}"/>
                  </a:ext>
                </a:extLst>
              </p:cNvPr>
              <p:cNvGrpSpPr/>
              <p:nvPr/>
            </p:nvGrpSpPr>
            <p:grpSpPr>
              <a:xfrm>
                <a:off x="6374577" y="2490788"/>
                <a:ext cx="46095" cy="454025"/>
                <a:chOff x="3821877" y="3006725"/>
                <a:chExt cx="46095" cy="412750"/>
              </a:xfrm>
              <a:grpFill/>
            </p:grpSpPr>
            <p:cxnSp>
              <p:nvCxnSpPr>
                <p:cNvPr id="90" name="Straight Connector 89">
                  <a:extLst>
                    <a:ext uri="{FF2B5EF4-FFF2-40B4-BE49-F238E27FC236}">
                      <a16:creationId xmlns:a16="http://schemas.microsoft.com/office/drawing/2014/main" id="{4EB334ED-D576-43A6-ACDC-94DD930EA7A5}"/>
                    </a:ext>
                  </a:extLst>
                </p:cNvPr>
                <p:cNvCxnSpPr/>
                <p:nvPr/>
              </p:nvCxnSpPr>
              <p:spPr>
                <a:xfrm>
                  <a:off x="3844925" y="3006725"/>
                  <a:ext cx="0" cy="412750"/>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43B6D5AC-AD34-41DB-8DDD-8573ECDC0444}"/>
                    </a:ext>
                  </a:extLst>
                </p:cNvPr>
                <p:cNvCxnSpPr/>
                <p:nvPr/>
              </p:nvCxnSpPr>
              <p:spPr>
                <a:xfrm rot="5400000">
                  <a:off x="3844925" y="2983678"/>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9C1FEEB-392E-49B9-9959-2804B93D1526}"/>
                    </a:ext>
                  </a:extLst>
                </p:cNvPr>
                <p:cNvCxnSpPr/>
                <p:nvPr/>
              </p:nvCxnSpPr>
              <p:spPr>
                <a:xfrm rot="5400000">
                  <a:off x="3844925" y="3396427"/>
                  <a:ext cx="0" cy="46095"/>
                </a:xfrm>
                <a:prstGeom prst="line">
                  <a:avLst/>
                </a:prstGeom>
                <a:grpFill/>
                <a:ln>
                  <a:solidFill>
                    <a:srgbClr val="624968"/>
                  </a:solidFill>
                </a:ln>
              </p:spPr>
              <p:style>
                <a:lnRef idx="1">
                  <a:schemeClr val="accent1"/>
                </a:lnRef>
                <a:fillRef idx="0">
                  <a:schemeClr val="accent1"/>
                </a:fillRef>
                <a:effectRef idx="0">
                  <a:schemeClr val="accent1"/>
                </a:effectRef>
                <a:fontRef idx="minor">
                  <a:schemeClr val="tx1"/>
                </a:fontRef>
              </p:style>
            </p:cxnSp>
          </p:grpSp>
          <p:sp>
            <p:nvSpPr>
              <p:cNvPr id="89" name="Rectangle 88">
                <a:extLst>
                  <a:ext uri="{FF2B5EF4-FFF2-40B4-BE49-F238E27FC236}">
                    <a16:creationId xmlns:a16="http://schemas.microsoft.com/office/drawing/2014/main" id="{833BBF5E-5D01-4094-8D63-CC470B7896EE}"/>
                  </a:ext>
                </a:extLst>
              </p:cNvPr>
              <p:cNvSpPr/>
              <p:nvPr/>
            </p:nvSpPr>
            <p:spPr>
              <a:xfrm>
                <a:off x="2197100" y="3568700"/>
                <a:ext cx="45719" cy="45719"/>
              </a:xfrm>
              <a:prstGeom prst="rect">
                <a:avLst/>
              </a:prstGeom>
              <a:grpFill/>
              <a:ln>
                <a:solidFill>
                  <a:srgbClr val="6249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grpSp>
          <p:nvGrpSpPr>
            <p:cNvPr id="114" name="Group 113">
              <a:extLst>
                <a:ext uri="{FF2B5EF4-FFF2-40B4-BE49-F238E27FC236}">
                  <a16:creationId xmlns:a16="http://schemas.microsoft.com/office/drawing/2014/main" id="{9C57E018-04D6-4B07-9220-ECB524EF970B}"/>
                </a:ext>
              </a:extLst>
            </p:cNvPr>
            <p:cNvGrpSpPr/>
            <p:nvPr/>
          </p:nvGrpSpPr>
          <p:grpSpPr>
            <a:xfrm>
              <a:off x="3762770" y="1808040"/>
              <a:ext cx="4540172" cy="2621504"/>
              <a:chOff x="919070" y="2174875"/>
              <a:chExt cx="3211778" cy="2732527"/>
            </a:xfrm>
          </p:grpSpPr>
          <p:sp>
            <p:nvSpPr>
              <p:cNvPr id="115" name="Freeform: Shape 114">
                <a:extLst>
                  <a:ext uri="{FF2B5EF4-FFF2-40B4-BE49-F238E27FC236}">
                    <a16:creationId xmlns:a16="http://schemas.microsoft.com/office/drawing/2014/main" id="{31A229DB-9795-43FC-A04E-AEB057E2B3D4}"/>
                  </a:ext>
                </a:extLst>
              </p:cNvPr>
              <p:cNvSpPr/>
              <p:nvPr/>
            </p:nvSpPr>
            <p:spPr>
              <a:xfrm>
                <a:off x="962198" y="2174875"/>
                <a:ext cx="3168650" cy="2676525"/>
              </a:xfrm>
              <a:custGeom>
                <a:avLst/>
                <a:gdLst>
                  <a:gd name="connsiteX0" fmla="*/ 0 w 3168650"/>
                  <a:gd name="connsiteY0" fmla="*/ 0 h 2676525"/>
                  <a:gd name="connsiteX1" fmla="*/ 0 w 3168650"/>
                  <a:gd name="connsiteY1" fmla="*/ 2676525 h 2676525"/>
                  <a:gd name="connsiteX2" fmla="*/ 3168650 w 3168650"/>
                  <a:gd name="connsiteY2" fmla="*/ 2676525 h 2676525"/>
                </a:gdLst>
                <a:ahLst/>
                <a:cxnLst>
                  <a:cxn ang="0">
                    <a:pos x="connsiteX0" y="connsiteY0"/>
                  </a:cxn>
                  <a:cxn ang="0">
                    <a:pos x="connsiteX1" y="connsiteY1"/>
                  </a:cxn>
                  <a:cxn ang="0">
                    <a:pos x="connsiteX2" y="connsiteY2"/>
                  </a:cxn>
                </a:cxnLst>
                <a:rect l="l" t="t" r="r" b="b"/>
                <a:pathLst>
                  <a:path w="3168650" h="2676525">
                    <a:moveTo>
                      <a:pt x="0" y="0"/>
                    </a:moveTo>
                    <a:lnTo>
                      <a:pt x="0" y="2676525"/>
                    </a:lnTo>
                    <a:lnTo>
                      <a:pt x="3168650" y="2676525"/>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nvGrpSpPr>
              <p:cNvPr id="116" name="Group 115">
                <a:extLst>
                  <a:ext uri="{FF2B5EF4-FFF2-40B4-BE49-F238E27FC236}">
                    <a16:creationId xmlns:a16="http://schemas.microsoft.com/office/drawing/2014/main" id="{E8613232-F5F4-4F7F-AFFE-21131C9DCB99}"/>
                  </a:ext>
                </a:extLst>
              </p:cNvPr>
              <p:cNvGrpSpPr/>
              <p:nvPr/>
            </p:nvGrpSpPr>
            <p:grpSpPr>
              <a:xfrm>
                <a:off x="968375" y="4846197"/>
                <a:ext cx="3143250" cy="61205"/>
                <a:chOff x="968375" y="4764087"/>
                <a:chExt cx="3143250" cy="174625"/>
              </a:xfrm>
            </p:grpSpPr>
            <p:cxnSp>
              <p:nvCxnSpPr>
                <p:cNvPr id="130" name="Straight Connector 129">
                  <a:extLst>
                    <a:ext uri="{FF2B5EF4-FFF2-40B4-BE49-F238E27FC236}">
                      <a16:creationId xmlns:a16="http://schemas.microsoft.com/office/drawing/2014/main" id="{70920CB3-4771-40A2-8F73-FEFBA8E10CF8}"/>
                    </a:ext>
                  </a:extLst>
                </p:cNvPr>
                <p:cNvCxnSpPr/>
                <p:nvPr/>
              </p:nvCxnSpPr>
              <p:spPr>
                <a:xfrm>
                  <a:off x="968375"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8D745EDE-D695-4D0A-9C80-52B52ADC8922}"/>
                    </a:ext>
                  </a:extLst>
                </p:cNvPr>
                <p:cNvCxnSpPr/>
                <p:nvPr/>
              </p:nvCxnSpPr>
              <p:spPr>
                <a:xfrm>
                  <a:off x="135890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487E8FBC-D287-4FCC-9588-2C655652BE69}"/>
                    </a:ext>
                  </a:extLst>
                </p:cNvPr>
                <p:cNvCxnSpPr/>
                <p:nvPr/>
              </p:nvCxnSpPr>
              <p:spPr>
                <a:xfrm>
                  <a:off x="175895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0D08D960-0687-4D2D-9CDA-37258D3BB9E5}"/>
                    </a:ext>
                  </a:extLst>
                </p:cNvPr>
                <p:cNvCxnSpPr/>
                <p:nvPr/>
              </p:nvCxnSpPr>
              <p:spPr>
                <a:xfrm>
                  <a:off x="215265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2A079F0-5989-4493-AD24-CE15E794E11D}"/>
                    </a:ext>
                  </a:extLst>
                </p:cNvPr>
                <p:cNvCxnSpPr/>
                <p:nvPr/>
              </p:nvCxnSpPr>
              <p:spPr>
                <a:xfrm>
                  <a:off x="254635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96949AA8-3BD6-4CCD-9426-63DD737C4534}"/>
                    </a:ext>
                  </a:extLst>
                </p:cNvPr>
                <p:cNvCxnSpPr/>
                <p:nvPr/>
              </p:nvCxnSpPr>
              <p:spPr>
                <a:xfrm>
                  <a:off x="294005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1DE2E58F-B3D9-4C73-B9D1-19839FDDEE3C}"/>
                    </a:ext>
                  </a:extLst>
                </p:cNvPr>
                <p:cNvCxnSpPr/>
                <p:nvPr/>
              </p:nvCxnSpPr>
              <p:spPr>
                <a:xfrm>
                  <a:off x="3330575"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B492F5C7-7642-4920-946C-BF5461E8FE51}"/>
                    </a:ext>
                  </a:extLst>
                </p:cNvPr>
                <p:cNvCxnSpPr/>
                <p:nvPr/>
              </p:nvCxnSpPr>
              <p:spPr>
                <a:xfrm>
                  <a:off x="372110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2E0EDB4E-3C12-4EAE-ABF7-F1F302EF36FA}"/>
                    </a:ext>
                  </a:extLst>
                </p:cNvPr>
                <p:cNvCxnSpPr/>
                <p:nvPr/>
              </p:nvCxnSpPr>
              <p:spPr>
                <a:xfrm>
                  <a:off x="4111625"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7" name="Group 116">
                <a:extLst>
                  <a:ext uri="{FF2B5EF4-FFF2-40B4-BE49-F238E27FC236}">
                    <a16:creationId xmlns:a16="http://schemas.microsoft.com/office/drawing/2014/main" id="{C2DA5D8A-0584-491F-9FF6-F6B3BB142641}"/>
                  </a:ext>
                </a:extLst>
              </p:cNvPr>
              <p:cNvGrpSpPr/>
              <p:nvPr/>
            </p:nvGrpSpPr>
            <p:grpSpPr>
              <a:xfrm rot="5400000">
                <a:off x="-389512" y="3483460"/>
                <a:ext cx="2661774" cy="44609"/>
                <a:chOff x="1758950" y="4764079"/>
                <a:chExt cx="2387863" cy="174639"/>
              </a:xfrm>
            </p:grpSpPr>
            <p:cxnSp>
              <p:nvCxnSpPr>
                <p:cNvPr id="118" name="Straight Connector 117">
                  <a:extLst>
                    <a:ext uri="{FF2B5EF4-FFF2-40B4-BE49-F238E27FC236}">
                      <a16:creationId xmlns:a16="http://schemas.microsoft.com/office/drawing/2014/main" id="{E65F546B-5254-437B-B9D4-2E4ACE5EEF39}"/>
                    </a:ext>
                  </a:extLst>
                </p:cNvPr>
                <p:cNvCxnSpPr/>
                <p:nvPr/>
              </p:nvCxnSpPr>
              <p:spPr>
                <a:xfrm>
                  <a:off x="1758950"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43A815B8-68AC-4FFD-9957-D08F74B80188}"/>
                    </a:ext>
                  </a:extLst>
                </p:cNvPr>
                <p:cNvCxnSpPr>
                  <a:cxnSpLocks/>
                </p:cNvCxnSpPr>
                <p:nvPr/>
              </p:nvCxnSpPr>
              <p:spPr>
                <a:xfrm>
                  <a:off x="1970142" y="4764090"/>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F39492C0-BEF3-4DC6-A619-4B625755E3C7}"/>
                    </a:ext>
                  </a:extLst>
                </p:cNvPr>
                <p:cNvCxnSpPr/>
                <p:nvPr/>
              </p:nvCxnSpPr>
              <p:spPr>
                <a:xfrm>
                  <a:off x="2193903"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B10CB1E-2299-444A-9AF0-6F50F67D6952}"/>
                    </a:ext>
                  </a:extLst>
                </p:cNvPr>
                <p:cNvCxnSpPr/>
                <p:nvPr/>
              </p:nvCxnSpPr>
              <p:spPr>
                <a:xfrm>
                  <a:off x="2409599"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71E4B03A-7D92-497C-900A-24248EF2C3F6}"/>
                    </a:ext>
                  </a:extLst>
                </p:cNvPr>
                <p:cNvCxnSpPr/>
                <p:nvPr/>
              </p:nvCxnSpPr>
              <p:spPr>
                <a:xfrm>
                  <a:off x="2631994" y="4764087"/>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0ABE809F-CA00-4F9B-B975-EA782F018170}"/>
                    </a:ext>
                  </a:extLst>
                </p:cNvPr>
                <p:cNvCxnSpPr/>
                <p:nvPr/>
              </p:nvCxnSpPr>
              <p:spPr>
                <a:xfrm>
                  <a:off x="2842090" y="4764084"/>
                  <a:ext cx="0" cy="174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2D1E8742-BD1A-431A-968A-52C7FB020E5F}"/>
                    </a:ext>
                  </a:extLst>
                </p:cNvPr>
                <p:cNvCxnSpPr/>
                <p:nvPr/>
              </p:nvCxnSpPr>
              <p:spPr>
                <a:xfrm>
                  <a:off x="3063674" y="4764090"/>
                  <a:ext cx="0" cy="1746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E8770B0C-C45D-4E3A-A58C-A9AD11B2E729}"/>
                    </a:ext>
                  </a:extLst>
                </p:cNvPr>
                <p:cNvCxnSpPr>
                  <a:cxnSpLocks/>
                </p:cNvCxnSpPr>
                <p:nvPr/>
              </p:nvCxnSpPr>
              <p:spPr>
                <a:xfrm>
                  <a:off x="3274867" y="4764091"/>
                  <a:ext cx="0" cy="1746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33B5BC5D-7BB4-4B89-AE08-83EE9F8F8A87}"/>
                    </a:ext>
                  </a:extLst>
                </p:cNvPr>
                <p:cNvCxnSpPr/>
                <p:nvPr/>
              </p:nvCxnSpPr>
              <p:spPr>
                <a:xfrm>
                  <a:off x="3498626" y="4764080"/>
                  <a:ext cx="0" cy="1746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63678F4C-4828-468E-97F0-2C0BE8B44630}"/>
                    </a:ext>
                  </a:extLst>
                </p:cNvPr>
                <p:cNvCxnSpPr/>
                <p:nvPr/>
              </p:nvCxnSpPr>
              <p:spPr>
                <a:xfrm>
                  <a:off x="3714323" y="4764082"/>
                  <a:ext cx="0" cy="1746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B2801D88-58F7-444F-8873-8DC9E6D0EF0F}"/>
                    </a:ext>
                  </a:extLst>
                </p:cNvPr>
                <p:cNvCxnSpPr/>
                <p:nvPr/>
              </p:nvCxnSpPr>
              <p:spPr>
                <a:xfrm>
                  <a:off x="3936716" y="4764082"/>
                  <a:ext cx="0" cy="1746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98333F8-4693-4487-84C9-EE7772BD3732}"/>
                    </a:ext>
                  </a:extLst>
                </p:cNvPr>
                <p:cNvCxnSpPr/>
                <p:nvPr/>
              </p:nvCxnSpPr>
              <p:spPr>
                <a:xfrm>
                  <a:off x="4146813" y="4764079"/>
                  <a:ext cx="0" cy="1746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9" name="TextBox 138">
              <a:extLst>
                <a:ext uri="{FF2B5EF4-FFF2-40B4-BE49-F238E27FC236}">
                  <a16:creationId xmlns:a16="http://schemas.microsoft.com/office/drawing/2014/main" id="{1612F58D-0F50-489F-89F3-EB6E7FB0A2D2}"/>
                </a:ext>
              </a:extLst>
            </p:cNvPr>
            <p:cNvSpPr txBox="1"/>
            <p:nvPr/>
          </p:nvSpPr>
          <p:spPr>
            <a:xfrm rot="16200000">
              <a:off x="1984464" y="2981799"/>
              <a:ext cx="2444900" cy="28665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Change from baseline in </a:t>
              </a:r>
              <a:b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b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SDMT score, mean and 95% CI</a:t>
              </a:r>
            </a:p>
          </p:txBody>
        </p:sp>
        <p:grpSp>
          <p:nvGrpSpPr>
            <p:cNvPr id="140" name="Group 139">
              <a:extLst>
                <a:ext uri="{FF2B5EF4-FFF2-40B4-BE49-F238E27FC236}">
                  <a16:creationId xmlns:a16="http://schemas.microsoft.com/office/drawing/2014/main" id="{A9BCB45A-69B2-49E9-B4D5-C229A00511BD}"/>
                </a:ext>
              </a:extLst>
            </p:cNvPr>
            <p:cNvGrpSpPr/>
            <p:nvPr/>
          </p:nvGrpSpPr>
          <p:grpSpPr>
            <a:xfrm>
              <a:off x="3731646" y="4411406"/>
              <a:ext cx="4672422" cy="276999"/>
              <a:chOff x="897053" y="5005978"/>
              <a:chExt cx="3305332" cy="288730"/>
            </a:xfrm>
          </p:grpSpPr>
          <p:sp>
            <p:nvSpPr>
              <p:cNvPr id="141" name="TextBox 140">
                <a:extLst>
                  <a:ext uri="{FF2B5EF4-FFF2-40B4-BE49-F238E27FC236}">
                    <a16:creationId xmlns:a16="http://schemas.microsoft.com/office/drawing/2014/main" id="{00986C49-A5F0-4BB4-8863-89223CDA59BB}"/>
                  </a:ext>
                </a:extLst>
              </p:cNvPr>
              <p:cNvSpPr txBox="1"/>
              <p:nvPr/>
            </p:nvSpPr>
            <p:spPr>
              <a:xfrm>
                <a:off x="897053" y="5005978"/>
                <a:ext cx="118432"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0</a:t>
                </a:r>
              </a:p>
            </p:txBody>
          </p:sp>
          <p:sp>
            <p:nvSpPr>
              <p:cNvPr id="142" name="TextBox 141">
                <a:extLst>
                  <a:ext uri="{FF2B5EF4-FFF2-40B4-BE49-F238E27FC236}">
                    <a16:creationId xmlns:a16="http://schemas.microsoft.com/office/drawing/2014/main" id="{A2C69CE7-18CC-4ABA-94FE-92846B9B8626}"/>
                  </a:ext>
                </a:extLst>
              </p:cNvPr>
              <p:cNvSpPr txBox="1"/>
              <p:nvPr/>
            </p:nvSpPr>
            <p:spPr>
              <a:xfrm>
                <a:off x="1287242"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12</a:t>
                </a:r>
              </a:p>
            </p:txBody>
          </p:sp>
          <p:sp>
            <p:nvSpPr>
              <p:cNvPr id="143" name="TextBox 142">
                <a:extLst>
                  <a:ext uri="{FF2B5EF4-FFF2-40B4-BE49-F238E27FC236}">
                    <a16:creationId xmlns:a16="http://schemas.microsoft.com/office/drawing/2014/main" id="{29E69DFB-2EC3-48C9-852B-2FDC3150DD3D}"/>
                  </a:ext>
                </a:extLst>
              </p:cNvPr>
              <p:cNvSpPr txBox="1"/>
              <p:nvPr/>
            </p:nvSpPr>
            <p:spPr>
              <a:xfrm>
                <a:off x="1680216"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24</a:t>
                </a:r>
              </a:p>
            </p:txBody>
          </p:sp>
          <p:sp>
            <p:nvSpPr>
              <p:cNvPr id="144" name="TextBox 143">
                <a:extLst>
                  <a:ext uri="{FF2B5EF4-FFF2-40B4-BE49-F238E27FC236}">
                    <a16:creationId xmlns:a16="http://schemas.microsoft.com/office/drawing/2014/main" id="{70A950DE-9DED-4D3E-9EAF-C0AE9721BF65}"/>
                  </a:ext>
                </a:extLst>
              </p:cNvPr>
              <p:cNvSpPr txBox="1"/>
              <p:nvPr/>
            </p:nvSpPr>
            <p:spPr>
              <a:xfrm>
                <a:off x="2076365"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36</a:t>
                </a:r>
              </a:p>
            </p:txBody>
          </p:sp>
          <p:sp>
            <p:nvSpPr>
              <p:cNvPr id="145" name="TextBox 144">
                <a:extLst>
                  <a:ext uri="{FF2B5EF4-FFF2-40B4-BE49-F238E27FC236}">
                    <a16:creationId xmlns:a16="http://schemas.microsoft.com/office/drawing/2014/main" id="{1B68B3AC-C3F4-408F-A512-48CF4EFF9C55}"/>
                  </a:ext>
                </a:extLst>
              </p:cNvPr>
              <p:cNvSpPr txBox="1"/>
              <p:nvPr/>
            </p:nvSpPr>
            <p:spPr>
              <a:xfrm>
                <a:off x="2466164"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48</a:t>
                </a:r>
              </a:p>
            </p:txBody>
          </p:sp>
          <p:sp>
            <p:nvSpPr>
              <p:cNvPr id="146" name="TextBox 145">
                <a:extLst>
                  <a:ext uri="{FF2B5EF4-FFF2-40B4-BE49-F238E27FC236}">
                    <a16:creationId xmlns:a16="http://schemas.microsoft.com/office/drawing/2014/main" id="{673CBCF3-3757-4F35-B0C6-C5EADDCFF989}"/>
                  </a:ext>
                </a:extLst>
              </p:cNvPr>
              <p:cNvSpPr txBox="1"/>
              <p:nvPr/>
            </p:nvSpPr>
            <p:spPr>
              <a:xfrm>
                <a:off x="2859137"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60</a:t>
                </a:r>
              </a:p>
            </p:txBody>
          </p:sp>
          <p:sp>
            <p:nvSpPr>
              <p:cNvPr id="147" name="TextBox 146">
                <a:extLst>
                  <a:ext uri="{FF2B5EF4-FFF2-40B4-BE49-F238E27FC236}">
                    <a16:creationId xmlns:a16="http://schemas.microsoft.com/office/drawing/2014/main" id="{55CE7BBF-E634-421C-A5AD-3B300408D355}"/>
                  </a:ext>
                </a:extLst>
              </p:cNvPr>
              <p:cNvSpPr txBox="1"/>
              <p:nvPr/>
            </p:nvSpPr>
            <p:spPr>
              <a:xfrm>
                <a:off x="3255284"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72</a:t>
                </a:r>
              </a:p>
            </p:txBody>
          </p:sp>
          <p:sp>
            <p:nvSpPr>
              <p:cNvPr id="148" name="TextBox 147">
                <a:extLst>
                  <a:ext uri="{FF2B5EF4-FFF2-40B4-BE49-F238E27FC236}">
                    <a16:creationId xmlns:a16="http://schemas.microsoft.com/office/drawing/2014/main" id="{BD420A3F-DFAF-4010-A35E-385435DF5CD8}"/>
                  </a:ext>
                </a:extLst>
              </p:cNvPr>
              <p:cNvSpPr txBox="1"/>
              <p:nvPr/>
            </p:nvSpPr>
            <p:spPr>
              <a:xfrm>
                <a:off x="3643460"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84</a:t>
                </a:r>
              </a:p>
            </p:txBody>
          </p:sp>
          <p:sp>
            <p:nvSpPr>
              <p:cNvPr id="149" name="TextBox 148">
                <a:extLst>
                  <a:ext uri="{FF2B5EF4-FFF2-40B4-BE49-F238E27FC236}">
                    <a16:creationId xmlns:a16="http://schemas.microsoft.com/office/drawing/2014/main" id="{79F57CC2-2363-476C-81ED-B7A2978AC9AF}"/>
                  </a:ext>
                </a:extLst>
              </p:cNvPr>
              <p:cNvSpPr txBox="1"/>
              <p:nvPr/>
            </p:nvSpPr>
            <p:spPr>
              <a:xfrm>
                <a:off x="4046635" y="5005978"/>
                <a:ext cx="155750" cy="288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96</a:t>
                </a:r>
              </a:p>
            </p:txBody>
          </p:sp>
        </p:grpSp>
        <p:sp>
          <p:nvSpPr>
            <p:cNvPr id="150" name="TextBox 149">
              <a:extLst>
                <a:ext uri="{FF2B5EF4-FFF2-40B4-BE49-F238E27FC236}">
                  <a16:creationId xmlns:a16="http://schemas.microsoft.com/office/drawing/2014/main" id="{C781690F-2261-4630-BE95-80524F08365F}"/>
                </a:ext>
              </a:extLst>
            </p:cNvPr>
            <p:cNvSpPr txBox="1"/>
            <p:nvPr/>
          </p:nvSpPr>
          <p:spPr>
            <a:xfrm>
              <a:off x="5848994" y="4615294"/>
              <a:ext cx="419237"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Weeks</a:t>
              </a:r>
            </a:p>
          </p:txBody>
        </p:sp>
        <p:sp>
          <p:nvSpPr>
            <p:cNvPr id="151" name="TextBox 150">
              <a:extLst>
                <a:ext uri="{FF2B5EF4-FFF2-40B4-BE49-F238E27FC236}">
                  <a16:creationId xmlns:a16="http://schemas.microsoft.com/office/drawing/2014/main" id="{601DA813-A55F-48B6-BFD3-8D6387E7566C}"/>
                </a:ext>
              </a:extLst>
            </p:cNvPr>
            <p:cNvSpPr txBox="1"/>
            <p:nvPr/>
          </p:nvSpPr>
          <p:spPr>
            <a:xfrm>
              <a:off x="3964154" y="1840991"/>
              <a:ext cx="115379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IFN </a:t>
              </a:r>
              <a:r>
                <a:rPr kumimoji="0" lang="el-GR"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β</a:t>
              </a: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-1a 44 µg (n=829)</a:t>
              </a:r>
              <a:b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b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OCR 600 mg (n=827)</a:t>
              </a:r>
            </a:p>
          </p:txBody>
        </p:sp>
        <p:sp>
          <p:nvSpPr>
            <p:cNvPr id="152" name="TextBox 151">
              <a:extLst>
                <a:ext uri="{FF2B5EF4-FFF2-40B4-BE49-F238E27FC236}">
                  <a16:creationId xmlns:a16="http://schemas.microsoft.com/office/drawing/2014/main" id="{7FE2010D-0FE3-430F-AA83-0519E20F82E6}"/>
                </a:ext>
              </a:extLst>
            </p:cNvPr>
            <p:cNvSpPr txBox="1"/>
            <p:nvPr/>
          </p:nvSpPr>
          <p:spPr>
            <a:xfrm>
              <a:off x="8412042" y="2125985"/>
              <a:ext cx="518771"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effectLst/>
                  <a:uLnTx/>
                  <a:uFillTx/>
                  <a:latin typeface="Century Gothic"/>
                  <a:ea typeface="+mn-ea"/>
                  <a:cs typeface="Arial" panose="020B0604020202020204" pitchFamily="34" charset="0"/>
                </a:rPr>
                <a:t>p=0.042</a:t>
              </a:r>
              <a:r>
                <a:rPr kumimoji="0" lang="en-US" sz="1200" b="1" i="0" u="none" strike="noStrike" kern="1200" cap="none" spc="0" normalizeH="0" baseline="30000" noProof="0" dirty="0">
                  <a:ln>
                    <a:noFill/>
                  </a:ln>
                  <a:effectLst/>
                  <a:uLnTx/>
                  <a:uFillTx/>
                  <a:latin typeface="Century Gothic"/>
                  <a:ea typeface="+mn-ea"/>
                  <a:cs typeface="Arial" panose="020B0604020202020204" pitchFamily="34" charset="0"/>
                </a:rPr>
                <a:t>a</a:t>
              </a:r>
              <a:endParaRPr kumimoji="0" lang="en-US" sz="1200" b="1" i="0" u="none" strike="noStrike" kern="1200" cap="none" spc="0" normalizeH="0" baseline="0" noProof="0" dirty="0">
                <a:ln>
                  <a:noFill/>
                </a:ln>
                <a:effectLst/>
                <a:uLnTx/>
                <a:uFillTx/>
                <a:latin typeface="Century Gothic"/>
                <a:ea typeface="+mn-ea"/>
                <a:cs typeface="Arial" panose="020B0604020202020204" pitchFamily="34" charset="0"/>
              </a:endParaRPr>
            </a:p>
          </p:txBody>
        </p:sp>
        <p:grpSp>
          <p:nvGrpSpPr>
            <p:cNvPr id="153" name="Group 152">
              <a:extLst>
                <a:ext uri="{FF2B5EF4-FFF2-40B4-BE49-F238E27FC236}">
                  <a16:creationId xmlns:a16="http://schemas.microsoft.com/office/drawing/2014/main" id="{D274091D-6035-4C2D-A8EB-1F3337C366BE}"/>
                </a:ext>
              </a:extLst>
            </p:cNvPr>
            <p:cNvGrpSpPr/>
            <p:nvPr/>
          </p:nvGrpSpPr>
          <p:grpSpPr>
            <a:xfrm>
              <a:off x="3564474" y="1707902"/>
              <a:ext cx="225145" cy="2808727"/>
              <a:chOff x="1131855" y="1761700"/>
              <a:chExt cx="211239" cy="2570071"/>
            </a:xfrm>
          </p:grpSpPr>
          <p:sp>
            <p:nvSpPr>
              <p:cNvPr id="154" name="TextBox 153">
                <a:extLst>
                  <a:ext uri="{FF2B5EF4-FFF2-40B4-BE49-F238E27FC236}">
                    <a16:creationId xmlns:a16="http://schemas.microsoft.com/office/drawing/2014/main" id="{A83FBDD9-CF0C-4DBA-B980-3BCA85C9810B}"/>
                  </a:ext>
                </a:extLst>
              </p:cNvPr>
              <p:cNvSpPr txBox="1"/>
              <p:nvPr/>
            </p:nvSpPr>
            <p:spPr>
              <a:xfrm>
                <a:off x="1186018" y="2182902"/>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6</a:t>
                </a:r>
              </a:p>
            </p:txBody>
          </p:sp>
          <p:sp>
            <p:nvSpPr>
              <p:cNvPr id="155" name="TextBox 154">
                <a:extLst>
                  <a:ext uri="{FF2B5EF4-FFF2-40B4-BE49-F238E27FC236}">
                    <a16:creationId xmlns:a16="http://schemas.microsoft.com/office/drawing/2014/main" id="{CACF6A9C-B4D2-497C-B3EF-95DF7D2C0DF6}"/>
                  </a:ext>
                </a:extLst>
              </p:cNvPr>
              <p:cNvSpPr txBox="1"/>
              <p:nvPr/>
            </p:nvSpPr>
            <p:spPr>
              <a:xfrm>
                <a:off x="1186018" y="2393503"/>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5</a:t>
                </a:r>
              </a:p>
            </p:txBody>
          </p:sp>
          <p:sp>
            <p:nvSpPr>
              <p:cNvPr id="156" name="TextBox 155">
                <a:extLst>
                  <a:ext uri="{FF2B5EF4-FFF2-40B4-BE49-F238E27FC236}">
                    <a16:creationId xmlns:a16="http://schemas.microsoft.com/office/drawing/2014/main" id="{3B45EDBF-DCA3-46D5-AFE2-5E3FB1D30B17}"/>
                  </a:ext>
                </a:extLst>
              </p:cNvPr>
              <p:cNvSpPr txBox="1"/>
              <p:nvPr/>
            </p:nvSpPr>
            <p:spPr>
              <a:xfrm>
                <a:off x="1186018" y="2604104"/>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4</a:t>
                </a:r>
              </a:p>
            </p:txBody>
          </p:sp>
          <p:sp>
            <p:nvSpPr>
              <p:cNvPr id="157" name="TextBox 156">
                <a:extLst>
                  <a:ext uri="{FF2B5EF4-FFF2-40B4-BE49-F238E27FC236}">
                    <a16:creationId xmlns:a16="http://schemas.microsoft.com/office/drawing/2014/main" id="{857EF629-911B-4BAC-AC12-8BC6F017676B}"/>
                  </a:ext>
                </a:extLst>
              </p:cNvPr>
              <p:cNvSpPr txBox="1"/>
              <p:nvPr/>
            </p:nvSpPr>
            <p:spPr>
              <a:xfrm>
                <a:off x="1186018" y="3235907"/>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1</a:t>
                </a:r>
              </a:p>
            </p:txBody>
          </p:sp>
          <p:sp>
            <p:nvSpPr>
              <p:cNvPr id="158" name="TextBox 157">
                <a:extLst>
                  <a:ext uri="{FF2B5EF4-FFF2-40B4-BE49-F238E27FC236}">
                    <a16:creationId xmlns:a16="http://schemas.microsoft.com/office/drawing/2014/main" id="{9A1B73A4-F2B2-4C01-BD8C-CDF844AF4794}"/>
                  </a:ext>
                </a:extLst>
              </p:cNvPr>
              <p:cNvSpPr txBox="1"/>
              <p:nvPr/>
            </p:nvSpPr>
            <p:spPr>
              <a:xfrm>
                <a:off x="1131855" y="3657109"/>
                <a:ext cx="211239"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−1</a:t>
                </a:r>
              </a:p>
            </p:txBody>
          </p:sp>
          <p:sp>
            <p:nvSpPr>
              <p:cNvPr id="159" name="TextBox 158">
                <a:extLst>
                  <a:ext uri="{FF2B5EF4-FFF2-40B4-BE49-F238E27FC236}">
                    <a16:creationId xmlns:a16="http://schemas.microsoft.com/office/drawing/2014/main" id="{973B8E2B-B0E4-4F57-9D0D-C72E28079E69}"/>
                  </a:ext>
                </a:extLst>
              </p:cNvPr>
              <p:cNvSpPr txBox="1"/>
              <p:nvPr/>
            </p:nvSpPr>
            <p:spPr>
              <a:xfrm>
                <a:off x="1131855" y="4078308"/>
                <a:ext cx="211239"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−3</a:t>
                </a:r>
              </a:p>
            </p:txBody>
          </p:sp>
          <p:sp>
            <p:nvSpPr>
              <p:cNvPr id="160" name="TextBox 159">
                <a:extLst>
                  <a:ext uri="{FF2B5EF4-FFF2-40B4-BE49-F238E27FC236}">
                    <a16:creationId xmlns:a16="http://schemas.microsoft.com/office/drawing/2014/main" id="{6BE8162F-98B3-44CC-9773-C2DC610025EA}"/>
                  </a:ext>
                </a:extLst>
              </p:cNvPr>
              <p:cNvSpPr txBox="1"/>
              <p:nvPr/>
            </p:nvSpPr>
            <p:spPr>
              <a:xfrm>
                <a:off x="1131855" y="3867710"/>
                <a:ext cx="211239"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−2</a:t>
                </a:r>
              </a:p>
            </p:txBody>
          </p:sp>
          <p:sp>
            <p:nvSpPr>
              <p:cNvPr id="161" name="TextBox 160">
                <a:extLst>
                  <a:ext uri="{FF2B5EF4-FFF2-40B4-BE49-F238E27FC236}">
                    <a16:creationId xmlns:a16="http://schemas.microsoft.com/office/drawing/2014/main" id="{4C65434B-E861-42D2-BD50-3DD735B1E02D}"/>
                  </a:ext>
                </a:extLst>
              </p:cNvPr>
              <p:cNvSpPr txBox="1"/>
              <p:nvPr/>
            </p:nvSpPr>
            <p:spPr>
              <a:xfrm>
                <a:off x="1186018" y="3446508"/>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0</a:t>
                </a:r>
              </a:p>
            </p:txBody>
          </p:sp>
          <p:sp>
            <p:nvSpPr>
              <p:cNvPr id="162" name="TextBox 161">
                <a:extLst>
                  <a:ext uri="{FF2B5EF4-FFF2-40B4-BE49-F238E27FC236}">
                    <a16:creationId xmlns:a16="http://schemas.microsoft.com/office/drawing/2014/main" id="{7383AB0B-E2DE-403F-A8D8-12670E69E3E8}"/>
                  </a:ext>
                </a:extLst>
              </p:cNvPr>
              <p:cNvSpPr txBox="1"/>
              <p:nvPr/>
            </p:nvSpPr>
            <p:spPr>
              <a:xfrm>
                <a:off x="1186018" y="3025306"/>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2</a:t>
                </a:r>
              </a:p>
            </p:txBody>
          </p:sp>
          <p:sp>
            <p:nvSpPr>
              <p:cNvPr id="163" name="TextBox 162">
                <a:extLst>
                  <a:ext uri="{FF2B5EF4-FFF2-40B4-BE49-F238E27FC236}">
                    <a16:creationId xmlns:a16="http://schemas.microsoft.com/office/drawing/2014/main" id="{0F308300-810D-4819-A41D-2AF401769D39}"/>
                  </a:ext>
                </a:extLst>
              </p:cNvPr>
              <p:cNvSpPr txBox="1"/>
              <p:nvPr/>
            </p:nvSpPr>
            <p:spPr>
              <a:xfrm>
                <a:off x="1186018" y="1972301"/>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7</a:t>
                </a:r>
              </a:p>
            </p:txBody>
          </p:sp>
          <p:sp>
            <p:nvSpPr>
              <p:cNvPr id="164" name="TextBox 163">
                <a:extLst>
                  <a:ext uri="{FF2B5EF4-FFF2-40B4-BE49-F238E27FC236}">
                    <a16:creationId xmlns:a16="http://schemas.microsoft.com/office/drawing/2014/main" id="{599A720A-335E-4A5A-879A-131A8E4E827B}"/>
                  </a:ext>
                </a:extLst>
              </p:cNvPr>
              <p:cNvSpPr txBox="1"/>
              <p:nvPr/>
            </p:nvSpPr>
            <p:spPr>
              <a:xfrm>
                <a:off x="1186018" y="1761700"/>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8</a:t>
                </a:r>
              </a:p>
            </p:txBody>
          </p:sp>
          <p:sp>
            <p:nvSpPr>
              <p:cNvPr id="165" name="TextBox 164">
                <a:extLst>
                  <a:ext uri="{FF2B5EF4-FFF2-40B4-BE49-F238E27FC236}">
                    <a16:creationId xmlns:a16="http://schemas.microsoft.com/office/drawing/2014/main" id="{B04F2C15-5EC0-41FA-B83E-E0BE721FD96D}"/>
                  </a:ext>
                </a:extLst>
              </p:cNvPr>
              <p:cNvSpPr txBox="1"/>
              <p:nvPr/>
            </p:nvSpPr>
            <p:spPr>
              <a:xfrm>
                <a:off x="1186018" y="2814705"/>
                <a:ext cx="157076" cy="25346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3</a:t>
                </a:r>
              </a:p>
            </p:txBody>
          </p:sp>
        </p:grpSp>
        <p:grpSp>
          <p:nvGrpSpPr>
            <p:cNvPr id="166" name="Group 165">
              <a:extLst>
                <a:ext uri="{FF2B5EF4-FFF2-40B4-BE49-F238E27FC236}">
                  <a16:creationId xmlns:a16="http://schemas.microsoft.com/office/drawing/2014/main" id="{55D93050-F9B9-46CB-AEDD-AA6F5EA24682}"/>
                </a:ext>
              </a:extLst>
            </p:cNvPr>
            <p:cNvGrpSpPr/>
            <p:nvPr/>
          </p:nvGrpSpPr>
          <p:grpSpPr>
            <a:xfrm rot="10800000">
              <a:off x="3867524" y="1945951"/>
              <a:ext cx="120479" cy="239516"/>
              <a:chOff x="1224519" y="2215612"/>
              <a:chExt cx="113037" cy="219165"/>
            </a:xfrm>
          </p:grpSpPr>
          <p:sp>
            <p:nvSpPr>
              <p:cNvPr id="167" name="Rectangle 166">
                <a:extLst>
                  <a:ext uri="{FF2B5EF4-FFF2-40B4-BE49-F238E27FC236}">
                    <a16:creationId xmlns:a16="http://schemas.microsoft.com/office/drawing/2014/main" id="{BAFB48ED-FEC1-4C10-8A66-FE7E6CDEA74D}"/>
                  </a:ext>
                </a:extLst>
              </p:cNvPr>
              <p:cNvSpPr/>
              <p:nvPr/>
            </p:nvSpPr>
            <p:spPr>
              <a:xfrm rot="10800000">
                <a:off x="1224519" y="2215612"/>
                <a:ext cx="113037" cy="18908"/>
              </a:xfrm>
              <a:prstGeom prst="rect">
                <a:avLst/>
              </a:prstGeom>
              <a:solidFill>
                <a:srgbClr val="3C87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sp>
            <p:nvSpPr>
              <p:cNvPr id="168" name="Rectangle 167">
                <a:extLst>
                  <a:ext uri="{FF2B5EF4-FFF2-40B4-BE49-F238E27FC236}">
                    <a16:creationId xmlns:a16="http://schemas.microsoft.com/office/drawing/2014/main" id="{FC18F85E-4EDD-44BC-B2C2-CD02E170188C}"/>
                  </a:ext>
                </a:extLst>
              </p:cNvPr>
              <p:cNvSpPr/>
              <p:nvPr/>
            </p:nvSpPr>
            <p:spPr>
              <a:xfrm rot="10800000">
                <a:off x="1224519" y="2415869"/>
                <a:ext cx="113037" cy="18908"/>
              </a:xfrm>
              <a:prstGeom prst="rect">
                <a:avLst/>
              </a:prstGeom>
              <a:solidFill>
                <a:srgbClr val="6249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entury Gothic"/>
                  <a:ea typeface="+mn-ea"/>
                  <a:cs typeface="+mn-cs"/>
                </a:endParaRPr>
              </a:p>
            </p:txBody>
          </p:sp>
        </p:grpSp>
        <p:sp>
          <p:nvSpPr>
            <p:cNvPr id="169" name="TextBox 168">
              <a:extLst>
                <a:ext uri="{FF2B5EF4-FFF2-40B4-BE49-F238E27FC236}">
                  <a16:creationId xmlns:a16="http://schemas.microsoft.com/office/drawing/2014/main" id="{5EDCAA32-E43B-4552-BFD2-06B363C09A0E}"/>
                </a:ext>
              </a:extLst>
            </p:cNvPr>
            <p:cNvSpPr txBox="1"/>
            <p:nvPr/>
          </p:nvSpPr>
          <p:spPr>
            <a:xfrm>
              <a:off x="2639511" y="5205248"/>
              <a:ext cx="692955"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OCR 600 mg</a:t>
              </a:r>
            </a:p>
          </p:txBody>
        </p:sp>
        <p:sp>
          <p:nvSpPr>
            <p:cNvPr id="170" name="TextBox 169">
              <a:extLst>
                <a:ext uri="{FF2B5EF4-FFF2-40B4-BE49-F238E27FC236}">
                  <a16:creationId xmlns:a16="http://schemas.microsoft.com/office/drawing/2014/main" id="{69671EE9-48B4-4565-8D3E-3C683B454BEF}"/>
                </a:ext>
              </a:extLst>
            </p:cNvPr>
            <p:cNvSpPr txBox="1"/>
            <p:nvPr/>
          </p:nvSpPr>
          <p:spPr>
            <a:xfrm>
              <a:off x="2645368" y="4947084"/>
              <a:ext cx="778553"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D21"/>
                  </a:solidFill>
                  <a:effectLst/>
                  <a:uLnTx/>
                  <a:uFillTx/>
                  <a:latin typeface="Century Gothic"/>
                  <a:ea typeface="+mn-ea"/>
                  <a:cs typeface="Arial" panose="020B0604020202020204" pitchFamily="34" charset="0"/>
                </a:rPr>
                <a:t>IFN β-1a 44 µg</a:t>
              </a:r>
            </a:p>
          </p:txBody>
        </p:sp>
      </p:grpSp>
      <p:sp>
        <p:nvSpPr>
          <p:cNvPr id="172" name="Rectangle 171">
            <a:extLst>
              <a:ext uri="{FF2B5EF4-FFF2-40B4-BE49-F238E27FC236}">
                <a16:creationId xmlns:a16="http://schemas.microsoft.com/office/drawing/2014/main" id="{414480E7-DAC1-45A2-845E-10E406FE28DD}"/>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173" name="TextBox 172">
            <a:extLst>
              <a:ext uri="{FF2B5EF4-FFF2-40B4-BE49-F238E27FC236}">
                <a16:creationId xmlns:a16="http://schemas.microsoft.com/office/drawing/2014/main" id="{92ED12E4-E6B0-4987-9200-E3B5CF6E7F8B}"/>
              </a:ext>
            </a:extLst>
          </p:cNvPr>
          <p:cNvSpPr txBox="1"/>
          <p:nvPr/>
        </p:nvSpPr>
        <p:spPr>
          <a:xfrm>
            <a:off x="692724" y="6178303"/>
            <a:ext cx="9849958" cy="707886"/>
          </a:xfrm>
          <a:prstGeom prst="rect">
            <a:avLst/>
          </a:prstGeom>
          <a:noFill/>
        </p:spPr>
        <p:txBody>
          <a:bodyPr wrap="square" rtlCol="0" anchor="b">
            <a:spAutoFit/>
          </a:bodyPr>
          <a:lstStyle/>
          <a:p>
            <a:pPr>
              <a:spcBef>
                <a:spcPts val="0"/>
              </a:spcBef>
            </a:pPr>
            <a:r>
              <a:rPr lang="en-US" sz="1000" baseline="30000" dirty="0" err="1"/>
              <a:t>a</a:t>
            </a:r>
            <a:r>
              <a:rPr lang="en-US" sz="1000" dirty="0" err="1"/>
              <a:t>Estimates</a:t>
            </a:r>
            <a:r>
              <a:rPr lang="en-US" sz="1000" dirty="0"/>
              <a:t> are from analysis based on mixed-effect model of repeated measures (MMRM) using unstructured covariance matrix. Change = Baseline SDMT score + Geographical Region (US vs rest of world) + Baseline EDSS (&lt;4.0 vs ≥4.0) + Week + Study + Treatment + Treatment*Week (repeated values over Week) + Baseline SDMT Score*Week. IFN, interferon; ITT, intention-to-treat; OCR, ocrelizumab; SDMT, Symbol Digit Modalities Test. </a:t>
            </a:r>
          </a:p>
          <a:p>
            <a:pPr>
              <a:spcBef>
                <a:spcPts val="0"/>
              </a:spcBef>
            </a:pPr>
            <a:r>
              <a:rPr lang="en-US" sz="1000" dirty="0"/>
              <a:t>Miller A, </a:t>
            </a:r>
            <a:r>
              <a:rPr lang="en-US" sz="1000" i="1" dirty="0"/>
              <a:t>et al. </a:t>
            </a:r>
            <a:r>
              <a:rPr lang="en-US" sz="1000" i="1" dirty="0" err="1"/>
              <a:t>CMSC</a:t>
            </a:r>
            <a:r>
              <a:rPr lang="en-US" sz="1000" i="1" dirty="0"/>
              <a:t> 2017;</a:t>
            </a:r>
            <a:r>
              <a:rPr lang="en-US" sz="1000" dirty="0"/>
              <a:t>Poster DX09.</a:t>
            </a:r>
          </a:p>
        </p:txBody>
      </p:sp>
      <p:sp>
        <p:nvSpPr>
          <p:cNvPr id="174" name="TextBox 173">
            <a:extLst>
              <a:ext uri="{FF2B5EF4-FFF2-40B4-BE49-F238E27FC236}">
                <a16:creationId xmlns:a16="http://schemas.microsoft.com/office/drawing/2014/main" id="{2B69B45C-504E-4CFB-A012-CC8E700FDC0F}"/>
              </a:ext>
            </a:extLst>
          </p:cNvPr>
          <p:cNvSpPr txBox="1"/>
          <p:nvPr/>
        </p:nvSpPr>
        <p:spPr>
          <a:xfrm>
            <a:off x="761120" y="4388647"/>
            <a:ext cx="1161792" cy="261610"/>
          </a:xfrm>
          <a:prstGeom prst="rect">
            <a:avLst/>
          </a:prstGeom>
          <a:noFill/>
        </p:spPr>
        <p:txBody>
          <a:bodyPr wrap="square" rtlCol="0">
            <a:spAutoFit/>
          </a:bodyPr>
          <a:lstStyle/>
          <a:p>
            <a:r>
              <a:rPr lang="en-US" sz="1100" dirty="0"/>
              <a:t>n</a:t>
            </a:r>
          </a:p>
        </p:txBody>
      </p:sp>
    </p:spTree>
    <p:extLst>
      <p:ext uri="{BB962C8B-B14F-4D97-AF65-F5344CB8AC3E}">
        <p14:creationId xmlns:p14="http://schemas.microsoft.com/office/powerpoint/2010/main" val="3241935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Objective and endpoints</a:t>
            </a:r>
          </a:p>
        </p:txBody>
      </p:sp>
      <p:graphicFrame>
        <p:nvGraphicFramePr>
          <p:cNvPr id="6" name="Table 5">
            <a:extLst>
              <a:ext uri="{FF2B5EF4-FFF2-40B4-BE49-F238E27FC236}">
                <a16:creationId xmlns:a16="http://schemas.microsoft.com/office/drawing/2014/main" id="{5CAAF818-5B70-427E-B474-4D7EDD2544CA}"/>
              </a:ext>
            </a:extLst>
          </p:cNvPr>
          <p:cNvGraphicFramePr>
            <a:graphicFrameLocks noGrp="1"/>
          </p:cNvGraphicFramePr>
          <p:nvPr>
            <p:extLst>
              <p:ext uri="{D42A27DB-BD31-4B8C-83A1-F6EECF244321}">
                <p14:modId xmlns:p14="http://schemas.microsoft.com/office/powerpoint/2010/main" val="2811810974"/>
              </p:ext>
            </p:extLst>
          </p:nvPr>
        </p:nvGraphicFramePr>
        <p:xfrm>
          <a:off x="914400" y="1932120"/>
          <a:ext cx="9326880" cy="3276600"/>
        </p:xfrm>
        <a:graphic>
          <a:graphicData uri="http://schemas.openxmlformats.org/drawingml/2006/table">
            <a:tbl>
              <a:tblPr firstRow="1" bandRow="1">
                <a:tableStyleId>{5C22544A-7EE6-4342-B048-85BDC9FD1C3A}</a:tableStyleId>
              </a:tblPr>
              <a:tblGrid>
                <a:gridCol w="1955988">
                  <a:extLst>
                    <a:ext uri="{9D8B030D-6E8A-4147-A177-3AD203B41FA5}">
                      <a16:colId xmlns:a16="http://schemas.microsoft.com/office/drawing/2014/main" val="1625801667"/>
                    </a:ext>
                  </a:extLst>
                </a:gridCol>
                <a:gridCol w="7370892">
                  <a:extLst>
                    <a:ext uri="{9D8B030D-6E8A-4147-A177-3AD203B41FA5}">
                      <a16:colId xmlns:a16="http://schemas.microsoft.com/office/drawing/2014/main" val="4074447616"/>
                    </a:ext>
                  </a:extLst>
                </a:gridCol>
              </a:tblGrid>
              <a:tr h="1215616">
                <a:tc>
                  <a:txBody>
                    <a:bodyPr/>
                    <a:lstStyle/>
                    <a:p>
                      <a:pPr algn="ctr"/>
                      <a:r>
                        <a:rPr lang="en-US" b="1" dirty="0">
                          <a:solidFill>
                            <a:schemeClr val="bg1"/>
                          </a:solidFill>
                          <a:latin typeface="+mn-lt"/>
                        </a:rPr>
                        <a:t>Objective</a:t>
                      </a:r>
                    </a:p>
                  </a:txBody>
                  <a:tcPr marL="182880" marR="182880" marT="182880" marB="18288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66CC"/>
                    </a:solidFill>
                  </a:tcPr>
                </a:tc>
                <a:tc>
                  <a:txBody>
                    <a:bodyPr/>
                    <a:lstStyle/>
                    <a:p>
                      <a:pPr marL="285750" indent="-285750" algn="l">
                        <a:spcAft>
                          <a:spcPts val="600"/>
                        </a:spcAft>
                        <a:buClrTx/>
                        <a:buFont typeface="Arial" panose="020B0604020202020204" pitchFamily="34" charset="0"/>
                        <a:buChar char="•"/>
                      </a:pPr>
                      <a:r>
                        <a:rPr lang="en-US" b="0" dirty="0">
                          <a:solidFill>
                            <a:schemeClr val="tx1"/>
                          </a:solidFill>
                          <a:latin typeface="+mn-lt"/>
                        </a:rPr>
                        <a:t>To evaluate the impact of ocrelizumab vs IFN </a:t>
                      </a:r>
                      <a:r>
                        <a:rPr lang="el-GR" b="0" dirty="0">
                          <a:solidFill>
                            <a:schemeClr val="tx1"/>
                          </a:solidFill>
                          <a:latin typeface="+mn-lt"/>
                        </a:rPr>
                        <a:t>β</a:t>
                      </a:r>
                      <a:r>
                        <a:rPr lang="en-US" b="0" dirty="0">
                          <a:solidFill>
                            <a:schemeClr val="tx1"/>
                          </a:solidFill>
                          <a:latin typeface="+mn-lt"/>
                        </a:rPr>
                        <a:t>-1a on cognition using the SDMT in patients with RMS with or without increased risk of progressive </a:t>
                      </a:r>
                      <a:r>
                        <a:rPr lang="en-US" b="0" baseline="0" dirty="0" err="1">
                          <a:solidFill>
                            <a:schemeClr val="tx1"/>
                          </a:solidFill>
                          <a:latin typeface="+mn-lt"/>
                        </a:rPr>
                        <a:t>disease</a:t>
                      </a:r>
                      <a:r>
                        <a:rPr lang="en-US" b="0" baseline="30000" dirty="0" err="1">
                          <a:solidFill>
                            <a:schemeClr val="tx1"/>
                          </a:solidFill>
                          <a:latin typeface="+mn-lt"/>
                        </a:rPr>
                        <a:t>a</a:t>
                      </a:r>
                      <a:r>
                        <a:rPr lang="en-US" b="0" baseline="0" dirty="0">
                          <a:solidFill>
                            <a:schemeClr val="tx1"/>
                          </a:solidFill>
                          <a:latin typeface="+mn-lt"/>
                        </a:rPr>
                        <a:t> from</a:t>
                      </a:r>
                      <a:r>
                        <a:rPr lang="en-US" b="0" dirty="0">
                          <a:solidFill>
                            <a:schemeClr val="tx1"/>
                          </a:solidFill>
                          <a:latin typeface="+mn-lt"/>
                        </a:rPr>
                        <a:t> the OPERA studies</a:t>
                      </a:r>
                      <a:r>
                        <a:rPr lang="en-US" b="0" baseline="30000" dirty="0">
                          <a:solidFill>
                            <a:schemeClr val="tx1"/>
                          </a:solidFill>
                          <a:latin typeface="+mn-lt"/>
                        </a:rPr>
                        <a:t>1</a:t>
                      </a:r>
                      <a:endParaRPr lang="en-US" b="0" strike="sngStrike" dirty="0">
                        <a:solidFill>
                          <a:schemeClr val="tx1"/>
                        </a:solidFill>
                        <a:latin typeface="+mn-lt"/>
                      </a:endParaRPr>
                    </a:p>
                  </a:txBody>
                  <a:tcPr marL="182880" marR="182880" marT="182880" marB="18288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311548214"/>
                  </a:ext>
                </a:extLst>
              </a:tr>
              <a:tr h="1215616">
                <a:tc>
                  <a:txBody>
                    <a:bodyPr/>
                    <a:lstStyle/>
                    <a:p>
                      <a:pPr algn="ctr"/>
                      <a:r>
                        <a:rPr lang="en-US" b="1" dirty="0">
                          <a:solidFill>
                            <a:schemeClr val="bg1"/>
                          </a:solidFill>
                          <a:latin typeface="+mn-lt"/>
                        </a:rPr>
                        <a:t>Endpoints</a:t>
                      </a:r>
                    </a:p>
                    <a:p>
                      <a:pPr algn="ctr"/>
                      <a:r>
                        <a:rPr lang="en-US" b="1" dirty="0">
                          <a:solidFill>
                            <a:schemeClr val="bg1"/>
                          </a:solidFill>
                          <a:latin typeface="+mn-lt"/>
                        </a:rPr>
                        <a:t>(</a:t>
                      </a:r>
                      <a:r>
                        <a:rPr lang="en-US" b="1" i="1" dirty="0">
                          <a:solidFill>
                            <a:schemeClr val="bg1"/>
                          </a:solidFill>
                          <a:latin typeface="+mn-lt"/>
                        </a:rPr>
                        <a:t>post hoc</a:t>
                      </a:r>
                      <a:r>
                        <a:rPr lang="en-US" b="1" dirty="0">
                          <a:solidFill>
                            <a:schemeClr val="bg1"/>
                          </a:solidFill>
                          <a:latin typeface="+mn-lt"/>
                        </a:rPr>
                        <a:t>)</a:t>
                      </a:r>
                    </a:p>
                  </a:txBody>
                  <a:tcPr marL="182880" marR="182880" marT="182880" marB="18288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66CC"/>
                    </a:solidFill>
                  </a:tcPr>
                </a:tc>
                <a:tc>
                  <a:txBody>
                    <a:bodyPr/>
                    <a:lstStyle/>
                    <a:p>
                      <a:pPr marL="285750" indent="-285750">
                        <a:spcAft>
                          <a:spcPts val="600"/>
                        </a:spcAft>
                        <a:buClrTx/>
                        <a:buFont typeface="Arial" panose="020B0604020202020204" pitchFamily="34" charset="0"/>
                        <a:buChar char="•"/>
                      </a:pPr>
                      <a:r>
                        <a:rPr lang="en-US" b="1" dirty="0">
                          <a:solidFill>
                            <a:schemeClr val="tx2"/>
                          </a:solidFill>
                          <a:latin typeface="+mn-lt"/>
                        </a:rPr>
                        <a:t>Clinically meaningful change</a:t>
                      </a:r>
                      <a:r>
                        <a:rPr lang="en-US" b="1" baseline="30000" dirty="0">
                          <a:solidFill>
                            <a:srgbClr val="0066CC"/>
                          </a:solidFill>
                          <a:latin typeface="+mn-lt"/>
                        </a:rPr>
                        <a:t>2</a:t>
                      </a:r>
                      <a:r>
                        <a:rPr lang="en-US" b="1" dirty="0">
                          <a:solidFill>
                            <a:schemeClr val="accent1"/>
                          </a:solidFill>
                          <a:latin typeface="+mn-lt"/>
                        </a:rPr>
                        <a:t>:</a:t>
                      </a:r>
                      <a:r>
                        <a:rPr lang="en-US" b="1" dirty="0">
                          <a:solidFill>
                            <a:schemeClr val="tx1"/>
                          </a:solidFill>
                          <a:latin typeface="+mn-lt"/>
                        </a:rPr>
                        <a:t> </a:t>
                      </a:r>
                      <a:r>
                        <a:rPr lang="en-US" b="0" dirty="0">
                          <a:solidFill>
                            <a:schemeClr val="tx1"/>
                          </a:solidFill>
                          <a:latin typeface="+mn-lt"/>
                        </a:rPr>
                        <a:t>Proportion of patients achieving SDMT improvements of ≥10% and ≥4 points</a:t>
                      </a:r>
                      <a:r>
                        <a:rPr lang="en-US" b="0" baseline="30000" dirty="0">
                          <a:solidFill>
                            <a:schemeClr val="tx1"/>
                          </a:solidFill>
                          <a:latin typeface="+mn-lt"/>
                        </a:rPr>
                        <a:t>1 </a:t>
                      </a:r>
                      <a:r>
                        <a:rPr lang="en-US" b="0" baseline="0" dirty="0">
                          <a:solidFill>
                            <a:schemeClr val="tx1"/>
                          </a:solidFill>
                          <a:latin typeface="+mn-lt"/>
                        </a:rPr>
                        <a:t>by Week 48 and Week 96</a:t>
                      </a:r>
                    </a:p>
                    <a:p>
                      <a:pPr marL="285750" indent="-285750">
                        <a:spcAft>
                          <a:spcPts val="600"/>
                        </a:spcAft>
                        <a:buClrTx/>
                        <a:buFont typeface="Arial" panose="020B0604020202020204" pitchFamily="34" charset="0"/>
                        <a:buChar char="•"/>
                      </a:pPr>
                      <a:r>
                        <a:rPr lang="en-US" b="1" dirty="0">
                          <a:solidFill>
                            <a:schemeClr val="tx2"/>
                          </a:solidFill>
                          <a:latin typeface="+mn-lt"/>
                        </a:rPr>
                        <a:t>Exploratory analysis: </a:t>
                      </a:r>
                      <a:r>
                        <a:rPr lang="en-US" b="0" baseline="0" dirty="0">
                          <a:solidFill>
                            <a:schemeClr val="tx1"/>
                          </a:solidFill>
                          <a:latin typeface="+mn-lt"/>
                        </a:rPr>
                        <a:t>SDMT improvements of </a:t>
                      </a:r>
                      <a:r>
                        <a:rPr lang="en-US" b="0" dirty="0">
                          <a:solidFill>
                            <a:schemeClr val="tx1"/>
                          </a:solidFill>
                          <a:latin typeface="+mn-lt"/>
                        </a:rPr>
                        <a:t>≥3 and ≥5 points by Week 48 and Week 96</a:t>
                      </a:r>
                    </a:p>
                  </a:txBody>
                  <a:tcPr marL="182880" marR="182880" marT="182880" marB="18288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2193495135"/>
                  </a:ext>
                </a:extLst>
              </a:tr>
            </a:tbl>
          </a:graphicData>
        </a:graphic>
      </p:graphicFrame>
      <p:sp>
        <p:nvSpPr>
          <p:cNvPr id="10" name="TextBox 9">
            <a:extLst>
              <a:ext uri="{FF2B5EF4-FFF2-40B4-BE49-F238E27FC236}">
                <a16:creationId xmlns:a16="http://schemas.microsoft.com/office/drawing/2014/main" id="{3C948FB4-C389-41D9-83BD-41D0DD25908D}"/>
              </a:ext>
            </a:extLst>
          </p:cNvPr>
          <p:cNvSpPr txBox="1"/>
          <p:nvPr/>
        </p:nvSpPr>
        <p:spPr>
          <a:xfrm>
            <a:off x="914400" y="6071980"/>
            <a:ext cx="9363457" cy="707886"/>
          </a:xfrm>
          <a:prstGeom prst="rect">
            <a:avLst/>
          </a:prstGeom>
          <a:noFill/>
        </p:spPr>
        <p:txBody>
          <a:bodyPr wrap="square" rtlCol="0" anchor="b">
            <a:spAutoFit/>
          </a:bodyPr>
          <a:lstStyle/>
          <a:p>
            <a:r>
              <a:rPr lang="en-US" sz="1000" baseline="30000" dirty="0" err="1"/>
              <a:t>a</a:t>
            </a:r>
            <a:r>
              <a:rPr lang="en-US" sz="1000" dirty="0" err="1"/>
              <a:t>Includes</a:t>
            </a:r>
            <a:r>
              <a:rPr lang="en-US" sz="1000" dirty="0"/>
              <a:t> </a:t>
            </a:r>
            <a:r>
              <a:rPr lang="en-US" sz="1000" dirty="0" err="1"/>
              <a:t>mITT</a:t>
            </a:r>
            <a:r>
              <a:rPr lang="en-US" sz="1000" dirty="0"/>
              <a:t> patients with baseline EDSS ≥4 and pyramidal FSS ≥2. </a:t>
            </a:r>
          </a:p>
          <a:p>
            <a:r>
              <a:rPr lang="en-US" sz="1000" dirty="0"/>
              <a:t>EDSS, Expanded Disability Status Scale; FSS, </a:t>
            </a:r>
            <a:r>
              <a:rPr lang="en-US" sz="1000" dirty="0" err="1"/>
              <a:t>Kurtzke</a:t>
            </a:r>
            <a:r>
              <a:rPr lang="en-US" sz="1000" dirty="0"/>
              <a:t> Functional Systems Score; IFN, interferon; </a:t>
            </a:r>
            <a:r>
              <a:rPr lang="en-US" sz="1000" dirty="0" err="1"/>
              <a:t>mITT</a:t>
            </a:r>
            <a:r>
              <a:rPr lang="en-US" sz="1000" dirty="0"/>
              <a:t>, modified intention-to-treat; RMS, relapsing multiple sclerosis; SDMT, Symbol Digit Modalities Test.</a:t>
            </a:r>
          </a:p>
          <a:p>
            <a:r>
              <a:rPr lang="en-US" sz="1000" dirty="0"/>
              <a:t>1. Hauser SL, </a:t>
            </a:r>
            <a:r>
              <a:rPr lang="en-US" sz="1000" i="1" dirty="0"/>
              <a:t>et al. N </a:t>
            </a:r>
            <a:r>
              <a:rPr lang="en-US" sz="1000" i="1" dirty="0" err="1"/>
              <a:t>Engl</a:t>
            </a:r>
            <a:r>
              <a:rPr lang="en-US" sz="1000" i="1" dirty="0"/>
              <a:t> J Med </a:t>
            </a:r>
            <a:r>
              <a:rPr lang="en-US" sz="1000" dirty="0"/>
              <a:t>2017;376:221–234; 2. Benedict </a:t>
            </a:r>
            <a:r>
              <a:rPr lang="en-US" sz="1000" dirty="0" err="1"/>
              <a:t>RHB</a:t>
            </a:r>
            <a:r>
              <a:rPr lang="en-US" sz="1000" dirty="0"/>
              <a:t>, </a:t>
            </a:r>
            <a:r>
              <a:rPr lang="en-US" sz="1000" i="1" dirty="0"/>
              <a:t>et al. </a:t>
            </a:r>
            <a:r>
              <a:rPr lang="en-US" sz="1000" i="1" dirty="0" err="1"/>
              <a:t>Mult</a:t>
            </a:r>
            <a:r>
              <a:rPr lang="en-US" sz="1000" i="1" dirty="0"/>
              <a:t> </a:t>
            </a:r>
            <a:r>
              <a:rPr lang="en-US" sz="1000" i="1" dirty="0" err="1"/>
              <a:t>Scler</a:t>
            </a:r>
            <a:r>
              <a:rPr lang="en-US" sz="1000" i="1" dirty="0"/>
              <a:t> </a:t>
            </a:r>
            <a:r>
              <a:rPr lang="en-US" sz="1000" dirty="0"/>
              <a:t>2017;23:721-733.</a:t>
            </a:r>
            <a:endParaRPr lang="en-US" sz="1000" baseline="30000" dirty="0"/>
          </a:p>
        </p:txBody>
      </p:sp>
      <p:sp>
        <p:nvSpPr>
          <p:cNvPr id="8" name="Rectangle 7">
            <a:extLst>
              <a:ext uri="{FF2B5EF4-FFF2-40B4-BE49-F238E27FC236}">
                <a16:creationId xmlns:a16="http://schemas.microsoft.com/office/drawing/2014/main" id="{176C722A-5258-4E54-9DFB-2725D1DBF14B}"/>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Tree>
    <p:extLst>
      <p:ext uri="{BB962C8B-B14F-4D97-AF65-F5344CB8AC3E}">
        <p14:creationId xmlns:p14="http://schemas.microsoft.com/office/powerpoint/2010/main" val="1626948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Straight Connector 36">
            <a:extLst>
              <a:ext uri="{FF2B5EF4-FFF2-40B4-BE49-F238E27FC236}">
                <a16:creationId xmlns:a16="http://schemas.microsoft.com/office/drawing/2014/main" id="{10E9F758-9CE4-43A0-8B11-6F249226CC2A}"/>
              </a:ext>
            </a:extLst>
          </p:cNvPr>
          <p:cNvCxnSpPr>
            <a:cxnSpLocks/>
          </p:cNvCxnSpPr>
          <p:nvPr/>
        </p:nvCxnSpPr>
        <p:spPr>
          <a:xfrm>
            <a:off x="5516800" y="2701798"/>
            <a:ext cx="150909" cy="0"/>
          </a:xfrm>
          <a:prstGeom prst="line">
            <a:avLst/>
          </a:prstGeom>
          <a:noFill/>
          <a:ln w="19050" cap="flat" cmpd="sng" algn="ctr">
            <a:solidFill>
              <a:srgbClr val="061421"/>
            </a:solidFill>
            <a:prstDash val="solid"/>
            <a:headEnd type="none" w="med" len="med"/>
            <a:tailEnd type="none" w="med" len="med"/>
          </a:ln>
          <a:effectLst/>
        </p:spPr>
      </p:cxnSp>
      <p:cxnSp>
        <p:nvCxnSpPr>
          <p:cNvPr id="24" name="Straight Connector 23">
            <a:extLst>
              <a:ext uri="{FF2B5EF4-FFF2-40B4-BE49-F238E27FC236}">
                <a16:creationId xmlns:a16="http://schemas.microsoft.com/office/drawing/2014/main" id="{FBE3DDE1-0889-4CE3-926D-EE92147E085D}"/>
              </a:ext>
            </a:extLst>
          </p:cNvPr>
          <p:cNvCxnSpPr>
            <a:cxnSpLocks/>
          </p:cNvCxnSpPr>
          <p:nvPr/>
        </p:nvCxnSpPr>
        <p:spPr>
          <a:xfrm>
            <a:off x="3765746" y="3923424"/>
            <a:ext cx="288069" cy="0"/>
          </a:xfrm>
          <a:prstGeom prst="line">
            <a:avLst/>
          </a:prstGeom>
          <a:noFill/>
          <a:ln w="19050" cap="flat" cmpd="sng" algn="ctr">
            <a:solidFill>
              <a:srgbClr val="061421"/>
            </a:solidFill>
            <a:prstDash val="solid"/>
            <a:headEnd type="none" w="med" len="med"/>
            <a:tailEnd type="none" w="med" len="med"/>
          </a:ln>
          <a:effectLst/>
        </p:spPr>
      </p:cxnSp>
      <p:sp>
        <p:nvSpPr>
          <p:cNvPr id="26" name="Rectangle 258">
            <a:extLst>
              <a:ext uri="{FF2B5EF4-FFF2-40B4-BE49-F238E27FC236}">
                <a16:creationId xmlns:a16="http://schemas.microsoft.com/office/drawing/2014/main" id="{DB6B817E-29C4-4656-A024-75D6DED7D516}"/>
              </a:ext>
            </a:extLst>
          </p:cNvPr>
          <p:cNvSpPr/>
          <p:nvPr/>
        </p:nvSpPr>
        <p:spPr>
          <a:xfrm rot="5400000">
            <a:off x="3088831" y="3721852"/>
            <a:ext cx="2218507" cy="307591"/>
          </a:xfrm>
          <a:custGeom>
            <a:avLst/>
            <a:gdLst>
              <a:gd name="connsiteX0" fmla="*/ 0 w 7789652"/>
              <a:gd name="connsiteY0" fmla="*/ 0 h 138023"/>
              <a:gd name="connsiteX1" fmla="*/ 7789652 w 7789652"/>
              <a:gd name="connsiteY1" fmla="*/ 0 h 138023"/>
              <a:gd name="connsiteX2" fmla="*/ 7789652 w 7789652"/>
              <a:gd name="connsiteY2" fmla="*/ 138023 h 138023"/>
              <a:gd name="connsiteX3" fmla="*/ 0 w 7789652"/>
              <a:gd name="connsiteY3" fmla="*/ 138023 h 138023"/>
              <a:gd name="connsiteX4" fmla="*/ 0 w 7789652"/>
              <a:gd name="connsiteY4" fmla="*/ 0 h 138023"/>
              <a:gd name="connsiteX0" fmla="*/ 0 w 7789652"/>
              <a:gd name="connsiteY0" fmla="*/ 8626 h 146649"/>
              <a:gd name="connsiteX1" fmla="*/ 4192437 w 7789652"/>
              <a:gd name="connsiteY1" fmla="*/ 0 h 146649"/>
              <a:gd name="connsiteX2" fmla="*/ 7789652 w 7789652"/>
              <a:gd name="connsiteY2" fmla="*/ 8626 h 146649"/>
              <a:gd name="connsiteX3" fmla="*/ 7789652 w 7789652"/>
              <a:gd name="connsiteY3" fmla="*/ 146649 h 146649"/>
              <a:gd name="connsiteX4" fmla="*/ 0 w 7789652"/>
              <a:gd name="connsiteY4" fmla="*/ 146649 h 146649"/>
              <a:gd name="connsiteX5" fmla="*/ 0 w 7789652"/>
              <a:gd name="connsiteY5" fmla="*/ 8626 h 146649"/>
              <a:gd name="connsiteX0" fmla="*/ 4192437 w 7789652"/>
              <a:gd name="connsiteY0" fmla="*/ 0 h 146649"/>
              <a:gd name="connsiteX1" fmla="*/ 7789652 w 7789652"/>
              <a:gd name="connsiteY1" fmla="*/ 8626 h 146649"/>
              <a:gd name="connsiteX2" fmla="*/ 7789652 w 7789652"/>
              <a:gd name="connsiteY2" fmla="*/ 146649 h 146649"/>
              <a:gd name="connsiteX3" fmla="*/ 0 w 7789652"/>
              <a:gd name="connsiteY3" fmla="*/ 146649 h 146649"/>
              <a:gd name="connsiteX4" fmla="*/ 0 w 7789652"/>
              <a:gd name="connsiteY4" fmla="*/ 8626 h 146649"/>
              <a:gd name="connsiteX5" fmla="*/ 4283877 w 7789652"/>
              <a:gd name="connsiteY5" fmla="*/ 91440 h 146649"/>
              <a:gd name="connsiteX0" fmla="*/ 7789652 w 7789652"/>
              <a:gd name="connsiteY0" fmla="*/ 71 h 138094"/>
              <a:gd name="connsiteX1" fmla="*/ 7789652 w 7789652"/>
              <a:gd name="connsiteY1" fmla="*/ 138094 h 138094"/>
              <a:gd name="connsiteX2" fmla="*/ 0 w 7789652"/>
              <a:gd name="connsiteY2" fmla="*/ 138094 h 138094"/>
              <a:gd name="connsiteX3" fmla="*/ 0 w 7789652"/>
              <a:gd name="connsiteY3" fmla="*/ 71 h 138094"/>
              <a:gd name="connsiteX4" fmla="*/ 4283877 w 7789652"/>
              <a:gd name="connsiteY4" fmla="*/ 82885 h 138094"/>
              <a:gd name="connsiteX0" fmla="*/ 7789652 w 7789652"/>
              <a:gd name="connsiteY0" fmla="*/ 0 h 138023"/>
              <a:gd name="connsiteX1" fmla="*/ 7789652 w 7789652"/>
              <a:gd name="connsiteY1" fmla="*/ 138023 h 138023"/>
              <a:gd name="connsiteX2" fmla="*/ 0 w 7789652"/>
              <a:gd name="connsiteY2" fmla="*/ 138023 h 138023"/>
              <a:gd name="connsiteX3" fmla="*/ 0 w 7789652"/>
              <a:gd name="connsiteY3" fmla="*/ 0 h 138023"/>
            </a:gdLst>
            <a:ahLst/>
            <a:cxnLst>
              <a:cxn ang="0">
                <a:pos x="connsiteX0" y="connsiteY0"/>
              </a:cxn>
              <a:cxn ang="0">
                <a:pos x="connsiteX1" y="connsiteY1"/>
              </a:cxn>
              <a:cxn ang="0">
                <a:pos x="connsiteX2" y="connsiteY2"/>
              </a:cxn>
              <a:cxn ang="0">
                <a:pos x="connsiteX3" y="connsiteY3"/>
              </a:cxn>
            </a:cxnLst>
            <a:rect l="l" t="t" r="r" b="b"/>
            <a:pathLst>
              <a:path w="7789652" h="138023">
                <a:moveTo>
                  <a:pt x="7789652" y="0"/>
                </a:moveTo>
                <a:lnTo>
                  <a:pt x="7789652" y="138023"/>
                </a:lnTo>
                <a:lnTo>
                  <a:pt x="0" y="138023"/>
                </a:lnTo>
                <a:lnTo>
                  <a:pt x="0" y="0"/>
                </a:lnTo>
              </a:path>
            </a:pathLst>
          </a:custGeom>
          <a:noFill/>
          <a:ln w="19050" cap="flat" cmpd="sng" algn="ctr">
            <a:solidFill>
              <a:srgbClr val="061421"/>
            </a:solidFill>
            <a:prstDash val="solid"/>
            <a:headEnd type="triangle" w="med" len="med"/>
            <a:tailEnd type="triangle" w="med" len="me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800" b="1" i="0" u="none" strike="noStrike" kern="0" cap="none" spc="0" normalizeH="0" baseline="0" noProof="0" dirty="0">
              <a:ln>
                <a:noFill/>
              </a:ln>
              <a:solidFill>
                <a:srgbClr val="FFFFFF"/>
              </a:solidFill>
              <a:effectLst/>
              <a:uLnTx/>
              <a:uFillTx/>
              <a:latin typeface="Imago"/>
              <a:ea typeface="+mn-ea"/>
              <a:cs typeface="+mn-cs"/>
            </a:endParaRPr>
          </a:p>
        </p:txBody>
      </p:sp>
      <p:sp>
        <p:nvSpPr>
          <p:cNvPr id="18" name="Rounded Rectangle 8">
            <a:extLst>
              <a:ext uri="{FF2B5EF4-FFF2-40B4-BE49-F238E27FC236}">
                <a16:creationId xmlns:a16="http://schemas.microsoft.com/office/drawing/2014/main" id="{785A456A-84EA-49C8-B248-B087FAE60BAF}"/>
              </a:ext>
            </a:extLst>
          </p:cNvPr>
          <p:cNvSpPr/>
          <p:nvPr/>
        </p:nvSpPr>
        <p:spPr>
          <a:xfrm>
            <a:off x="4345517" y="2310284"/>
            <a:ext cx="1189680" cy="822960"/>
          </a:xfrm>
          <a:prstGeom prst="roundRect">
            <a:avLst/>
          </a:prstGeom>
          <a:solidFill>
            <a:srgbClr val="654666"/>
          </a:solidFill>
          <a:ln w="28575" cap="flat" cmpd="sng" algn="ctr">
            <a:solidFill>
              <a:srgbClr val="654666"/>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FFFFFF"/>
                </a:solidFill>
                <a:effectLst/>
                <a:uLnTx/>
                <a:uFillTx/>
                <a:latin typeface="Century Gothic"/>
                <a:ea typeface="+mn-ea"/>
                <a:cs typeface="+mn-cs"/>
              </a:rPr>
              <a:t>IFN </a:t>
            </a:r>
            <a:r>
              <a:rPr kumimoji="0" lang="el-GR" sz="1600" b="1" i="0" u="none" strike="noStrike" kern="0" cap="none" spc="0" normalizeH="0" baseline="0" noProof="0" dirty="0">
                <a:ln>
                  <a:noFill/>
                </a:ln>
                <a:solidFill>
                  <a:srgbClr val="FFFFFF"/>
                </a:solidFill>
                <a:effectLst/>
                <a:uLnTx/>
                <a:uFillTx/>
                <a:latin typeface="Century Gothic"/>
                <a:ea typeface="+mn-ea"/>
                <a:cs typeface="+mn-cs"/>
              </a:rPr>
              <a:t>β</a:t>
            </a:r>
            <a:r>
              <a:rPr kumimoji="0" lang="en-US" sz="1600" b="1" i="0" u="none" strike="noStrike" kern="0" cap="none" spc="0" normalizeH="0" baseline="0" noProof="0" dirty="0">
                <a:ln>
                  <a:noFill/>
                </a:ln>
                <a:solidFill>
                  <a:srgbClr val="FFFFFF"/>
                </a:solidFill>
                <a:effectLst/>
                <a:uLnTx/>
                <a:uFillTx/>
                <a:latin typeface="Century Gothic"/>
                <a:ea typeface="+mn-ea"/>
                <a:cs typeface="+mn-cs"/>
              </a:rPr>
              <a:t>-1a</a:t>
            </a:r>
            <a:br>
              <a:rPr kumimoji="0" lang="en-US" sz="1600" b="1" i="0" u="none" strike="noStrike" kern="0" cap="none" spc="0" normalizeH="0" baseline="0" noProof="0" dirty="0">
                <a:ln>
                  <a:noFill/>
                </a:ln>
                <a:solidFill>
                  <a:srgbClr val="FFFFFF"/>
                </a:solidFill>
                <a:effectLst/>
                <a:uLnTx/>
                <a:uFillTx/>
                <a:latin typeface="Century Gothic"/>
                <a:ea typeface="+mn-ea"/>
                <a:cs typeface="+mn-cs"/>
              </a:rPr>
            </a:br>
            <a:r>
              <a:rPr kumimoji="0" lang="en-US" sz="1600" b="1" i="0" u="none" strike="noStrike" kern="0" cap="none" spc="0" normalizeH="0" baseline="0" noProof="0" dirty="0">
                <a:ln>
                  <a:noFill/>
                </a:ln>
                <a:solidFill>
                  <a:srgbClr val="FFFFFF"/>
                </a:solidFill>
                <a:effectLst/>
                <a:uLnTx/>
                <a:uFillTx/>
                <a:latin typeface="Century Gothic"/>
                <a:ea typeface="+mn-ea"/>
                <a:cs typeface="+mn-cs"/>
              </a:rPr>
              <a:t>(n=749)</a:t>
            </a:r>
          </a:p>
        </p:txBody>
      </p:sp>
      <p:sp>
        <p:nvSpPr>
          <p:cNvPr id="31" name="Rounded Rectangle 13">
            <a:extLst>
              <a:ext uri="{FF2B5EF4-FFF2-40B4-BE49-F238E27FC236}">
                <a16:creationId xmlns:a16="http://schemas.microsoft.com/office/drawing/2014/main" id="{F240C75F-05E1-4058-A3B9-C11B1B340B21}"/>
              </a:ext>
            </a:extLst>
          </p:cNvPr>
          <p:cNvSpPr/>
          <p:nvPr/>
        </p:nvSpPr>
        <p:spPr>
          <a:xfrm>
            <a:off x="4347306" y="4586053"/>
            <a:ext cx="1188720" cy="822960"/>
          </a:xfrm>
          <a:prstGeom prst="roundRect">
            <a:avLst/>
          </a:prstGeom>
          <a:solidFill>
            <a:srgbClr val="006FBA"/>
          </a:solidFill>
          <a:ln w="28575" cap="flat" cmpd="sng" algn="ctr">
            <a:solidFill>
              <a:srgbClr val="006FBA"/>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FFFFFF"/>
                </a:solidFill>
                <a:effectLst/>
                <a:uLnTx/>
                <a:uFillTx/>
                <a:latin typeface="Century Gothic"/>
                <a:ea typeface="+mn-ea"/>
                <a:cs typeface="+mn-cs"/>
              </a:rPr>
              <a:t>OCR</a:t>
            </a:r>
            <a:br>
              <a:rPr kumimoji="0" lang="en-US" sz="1600" b="1" i="0" u="none" strike="noStrike" kern="0" cap="none" spc="0" normalizeH="0" baseline="0" noProof="0" dirty="0">
                <a:ln>
                  <a:noFill/>
                </a:ln>
                <a:solidFill>
                  <a:srgbClr val="FFFFFF"/>
                </a:solidFill>
                <a:effectLst/>
                <a:uLnTx/>
                <a:uFillTx/>
                <a:latin typeface="Century Gothic"/>
                <a:ea typeface="+mn-ea"/>
                <a:cs typeface="+mn-cs"/>
              </a:rPr>
            </a:br>
            <a:r>
              <a:rPr kumimoji="0" lang="en-US" sz="1600" b="1" i="0" u="none" strike="noStrike" kern="0" cap="none" spc="0" normalizeH="0" baseline="0" noProof="0" dirty="0">
                <a:ln>
                  <a:noFill/>
                </a:ln>
                <a:solidFill>
                  <a:srgbClr val="FFFFFF"/>
                </a:solidFill>
                <a:effectLst/>
                <a:uLnTx/>
                <a:uFillTx/>
                <a:latin typeface="Century Gothic"/>
                <a:ea typeface="+mn-ea"/>
                <a:cs typeface="+mn-cs"/>
              </a:rPr>
              <a:t>(n=766)</a:t>
            </a:r>
          </a:p>
        </p:txBody>
      </p:sp>
      <p:sp>
        <p:nvSpPr>
          <p:cNvPr id="39" name="Rounded Rectangle 8">
            <a:extLst>
              <a:ext uri="{FF2B5EF4-FFF2-40B4-BE49-F238E27FC236}">
                <a16:creationId xmlns:a16="http://schemas.microsoft.com/office/drawing/2014/main" id="{B11B35C5-DE42-4DA5-8BE7-F772A874F2CC}"/>
              </a:ext>
            </a:extLst>
          </p:cNvPr>
          <p:cNvSpPr/>
          <p:nvPr/>
        </p:nvSpPr>
        <p:spPr>
          <a:xfrm>
            <a:off x="5947644" y="1713629"/>
            <a:ext cx="2277301" cy="822960"/>
          </a:xfrm>
          <a:prstGeom prst="roundRect">
            <a:avLst/>
          </a:prstGeom>
          <a:solidFill>
            <a:srgbClr val="654666"/>
          </a:solidFill>
          <a:ln w="28575" cap="flat" cmpd="sng" algn="ctr">
            <a:solidFill>
              <a:srgbClr val="654666"/>
            </a:solidFill>
            <a:prstDash val="solid"/>
          </a:ln>
          <a:effectLst/>
        </p:spPr>
        <p:txBody>
          <a:bodyPr lIns="0" tIns="0" rIns="0" bIns="0" rtlCol="0" anchor="ctr"/>
          <a:lstStyle/>
          <a:p>
            <a:pPr lvl="0" algn="ctr" fontAlgn="base">
              <a:spcBef>
                <a:spcPct val="0"/>
              </a:spcBef>
              <a:spcAft>
                <a:spcPct val="0"/>
              </a:spcAft>
              <a:defRPr/>
            </a:pPr>
            <a:r>
              <a:rPr kumimoji="0" lang="en-US" sz="1350" b="1" i="0" u="none" strike="noStrike" kern="0" cap="none" spc="0" normalizeH="0" baseline="0" noProof="0" dirty="0">
                <a:ln>
                  <a:noFill/>
                </a:ln>
                <a:solidFill>
                  <a:srgbClr val="FFFFFF"/>
                </a:solidFill>
                <a:effectLst/>
                <a:uLnTx/>
                <a:uFillTx/>
                <a:latin typeface="Century Gothic"/>
                <a:ea typeface="+mn-ea"/>
                <a:cs typeface="+mn-cs"/>
              </a:rPr>
              <a:t> Increased r</a:t>
            </a:r>
            <a:r>
              <a:rPr lang="en-US" sz="1350" b="1" kern="0" dirty="0" err="1">
                <a:solidFill>
                  <a:srgbClr val="FFFFFF"/>
                </a:solidFill>
              </a:rPr>
              <a:t>isk</a:t>
            </a:r>
            <a:r>
              <a:rPr lang="en-US" sz="1350" b="1" kern="0" dirty="0">
                <a:solidFill>
                  <a:srgbClr val="FFFFFF"/>
                </a:solidFill>
              </a:rPr>
              <a:t>: </a:t>
            </a:r>
          </a:p>
          <a:p>
            <a:pPr lvl="0" algn="ctr" fontAlgn="base">
              <a:spcBef>
                <a:spcPct val="0"/>
              </a:spcBef>
              <a:spcAft>
                <a:spcPct val="0"/>
              </a:spcAft>
              <a:defRPr/>
            </a:pPr>
            <a:r>
              <a:rPr lang="en-US" sz="1350" b="1" kern="0" dirty="0">
                <a:solidFill>
                  <a:srgbClr val="FFFFFF"/>
                </a:solidFill>
              </a:rPr>
              <a:t>EDSS ≥4 </a:t>
            </a:r>
            <a:r>
              <a:rPr lang="en-US" sz="1350" b="1" kern="0" dirty="0">
                <a:solidFill>
                  <a:schemeClr val="bg1"/>
                </a:solidFill>
              </a:rPr>
              <a:t>and FSS ≥2</a:t>
            </a:r>
            <a:r>
              <a:rPr lang="en-US" sz="1350" b="1" kern="0" baseline="30000" dirty="0">
                <a:solidFill>
                  <a:schemeClr val="bg1"/>
                </a:solidFill>
              </a:rPr>
              <a:t>3</a:t>
            </a:r>
            <a:r>
              <a:rPr lang="en-US" sz="1350" b="1" kern="0" dirty="0">
                <a:solidFill>
                  <a:schemeClr val="bg1"/>
                </a:solidFill>
              </a:rPr>
              <a:t> </a:t>
            </a:r>
            <a:r>
              <a:rPr kumimoji="0" lang="en-US" sz="1350" b="1" i="0" u="none" strike="noStrike" kern="0" cap="none" spc="0" normalizeH="0" baseline="0" noProof="0" dirty="0">
                <a:ln>
                  <a:noFill/>
                </a:ln>
                <a:solidFill>
                  <a:schemeClr val="bg1"/>
                </a:solidFill>
                <a:effectLst/>
                <a:uLnTx/>
                <a:uFillTx/>
                <a:latin typeface="Century Gothic"/>
                <a:ea typeface="+mn-ea"/>
                <a:cs typeface="+mn-cs"/>
              </a:rPr>
              <a:t>(n=180)</a:t>
            </a:r>
          </a:p>
        </p:txBody>
      </p:sp>
      <p:sp>
        <p:nvSpPr>
          <p:cNvPr id="56" name="Rounded Rectangle 13">
            <a:extLst>
              <a:ext uri="{FF2B5EF4-FFF2-40B4-BE49-F238E27FC236}">
                <a16:creationId xmlns:a16="http://schemas.microsoft.com/office/drawing/2014/main" id="{E0C2C3BF-1936-45E6-9AA4-8898F9B0076D}"/>
              </a:ext>
            </a:extLst>
          </p:cNvPr>
          <p:cNvSpPr/>
          <p:nvPr/>
        </p:nvSpPr>
        <p:spPr>
          <a:xfrm>
            <a:off x="5947645" y="4055136"/>
            <a:ext cx="2277300" cy="823455"/>
          </a:xfrm>
          <a:prstGeom prst="roundRect">
            <a:avLst/>
          </a:prstGeom>
          <a:solidFill>
            <a:srgbClr val="006FBA"/>
          </a:solidFill>
          <a:ln w="28575" cap="flat" cmpd="sng" algn="ctr">
            <a:solidFill>
              <a:srgbClr val="006FBA"/>
            </a:solidFill>
            <a:prstDash val="solid"/>
          </a:ln>
          <a:effectLst/>
        </p:spPr>
        <p:txBody>
          <a:bodyPr lIns="0" tIns="0" rIns="0" bIns="0" rtlCol="0" anchor="ctr"/>
          <a:lstStyle/>
          <a:p>
            <a:pPr lvl="0" algn="ctr" fontAlgn="base">
              <a:spcBef>
                <a:spcPct val="0"/>
              </a:spcBef>
              <a:spcAft>
                <a:spcPct val="0"/>
              </a:spcAft>
              <a:defRPr/>
            </a:pPr>
            <a:r>
              <a:rPr kumimoji="0" lang="en-US" sz="1400" b="1" i="0" u="none" strike="noStrike" kern="0" cap="none" spc="0" normalizeH="0" baseline="0" noProof="0" dirty="0">
                <a:ln>
                  <a:noFill/>
                </a:ln>
                <a:solidFill>
                  <a:srgbClr val="FFFFFF"/>
                </a:solidFill>
                <a:effectLst/>
                <a:uLnTx/>
                <a:uFillTx/>
                <a:latin typeface="Century Gothic"/>
                <a:ea typeface="+mn-ea"/>
                <a:cs typeface="+mn-cs"/>
              </a:rPr>
              <a:t>Increased </a:t>
            </a:r>
            <a:r>
              <a:rPr lang="en-US" sz="1400" b="1" kern="0" dirty="0">
                <a:solidFill>
                  <a:srgbClr val="FFFFFF"/>
                </a:solidFill>
              </a:rPr>
              <a:t>risk: </a:t>
            </a:r>
          </a:p>
          <a:p>
            <a:pPr lvl="0" algn="ctr" fontAlgn="base">
              <a:spcBef>
                <a:spcPct val="0"/>
              </a:spcBef>
              <a:spcAft>
                <a:spcPct val="0"/>
              </a:spcAft>
              <a:defRPr/>
            </a:pPr>
            <a:r>
              <a:rPr lang="en-US" sz="1400" b="1" kern="0" dirty="0">
                <a:solidFill>
                  <a:srgbClr val="FFFFFF"/>
                </a:solidFill>
              </a:rPr>
              <a:t>EDSS ≥4 and FSS ≥2 </a:t>
            </a:r>
            <a:br>
              <a:rPr kumimoji="0" lang="en-US" sz="1400" b="1" i="0" u="none" strike="noStrike" kern="0" cap="none" spc="0" normalizeH="0" baseline="0" noProof="0" dirty="0">
                <a:ln>
                  <a:noFill/>
                </a:ln>
                <a:solidFill>
                  <a:srgbClr val="FFFFFF"/>
                </a:solidFill>
                <a:effectLst/>
                <a:uLnTx/>
                <a:uFillTx/>
                <a:latin typeface="Century Gothic"/>
                <a:ea typeface="+mn-ea"/>
                <a:cs typeface="+mn-cs"/>
              </a:rPr>
            </a:br>
            <a:r>
              <a:rPr kumimoji="0" lang="en-US" sz="1400" b="1" i="0" u="none" strike="noStrike" kern="0" cap="none" spc="0" normalizeH="0" baseline="0" noProof="0" dirty="0">
                <a:ln>
                  <a:noFill/>
                </a:ln>
                <a:solidFill>
                  <a:srgbClr val="FFFFFF"/>
                </a:solidFill>
                <a:effectLst/>
                <a:uLnTx/>
                <a:uFillTx/>
                <a:latin typeface="Century Gothic"/>
                <a:ea typeface="+mn-ea"/>
                <a:cs typeface="+mn-cs"/>
              </a:rPr>
              <a:t>(n=186)</a:t>
            </a:r>
          </a:p>
        </p:txBody>
      </p:sp>
      <p:sp>
        <p:nvSpPr>
          <p:cNvPr id="27" name="Rounded Rectangle 8">
            <a:extLst>
              <a:ext uri="{FF2B5EF4-FFF2-40B4-BE49-F238E27FC236}">
                <a16:creationId xmlns:a16="http://schemas.microsoft.com/office/drawing/2014/main" id="{11D6F181-1C9D-4652-8CF1-B369AB164FF6}"/>
              </a:ext>
            </a:extLst>
          </p:cNvPr>
          <p:cNvSpPr/>
          <p:nvPr/>
        </p:nvSpPr>
        <p:spPr>
          <a:xfrm>
            <a:off x="8517026" y="2918073"/>
            <a:ext cx="2286339" cy="828413"/>
          </a:xfrm>
          <a:prstGeom prst="roundRect">
            <a:avLst/>
          </a:prstGeom>
          <a:solidFill>
            <a:schemeClr val="bg1"/>
          </a:solidFill>
          <a:ln w="28575" cap="flat" cmpd="sng" algn="ctr">
            <a:solidFill>
              <a:srgbClr val="654666"/>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Unimpaired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(n=</a:t>
            </a:r>
            <a:r>
              <a:rPr lang="en-US" sz="1400" b="1" kern="0" dirty="0">
                <a:latin typeface="Century Gothic"/>
              </a:rPr>
              <a:t>416</a:t>
            </a:r>
            <a:r>
              <a:rPr kumimoji="0" lang="en-US" sz="1400" b="1" i="0" u="none" strike="noStrike" kern="0" cap="none" spc="0" normalizeH="0" baseline="0" noProof="0" dirty="0">
                <a:ln>
                  <a:noFill/>
                </a:ln>
                <a:solidFill>
                  <a:srgbClr val="1F1D21"/>
                </a:solidFill>
                <a:effectLst/>
                <a:uLnTx/>
                <a:uFillTx/>
                <a:latin typeface="Century Gothic"/>
                <a:ea typeface="+mn-ea"/>
                <a:cs typeface="+mn-cs"/>
              </a:rPr>
              <a:t>)</a:t>
            </a:r>
          </a:p>
        </p:txBody>
      </p:sp>
      <p:sp>
        <p:nvSpPr>
          <p:cNvPr id="33" name="Rounded Rectangle 19">
            <a:extLst>
              <a:ext uri="{FF2B5EF4-FFF2-40B4-BE49-F238E27FC236}">
                <a16:creationId xmlns:a16="http://schemas.microsoft.com/office/drawing/2014/main" id="{D30D3A59-6C21-488A-BF86-BF900D86FDE9}"/>
              </a:ext>
            </a:extLst>
          </p:cNvPr>
          <p:cNvSpPr/>
          <p:nvPr/>
        </p:nvSpPr>
        <p:spPr>
          <a:xfrm>
            <a:off x="1413673" y="2570617"/>
            <a:ext cx="2377440" cy="2568254"/>
          </a:xfrm>
          <a:prstGeom prst="roundRect">
            <a:avLst>
              <a:gd name="adj" fmla="val 13134"/>
            </a:avLst>
          </a:prstGeom>
          <a:solidFill>
            <a:srgbClr val="FFFFFF"/>
          </a:solidFill>
          <a:ln w="28575" cap="flat" cmpd="sng" algn="ctr">
            <a:solidFill>
              <a:schemeClr val="tx1">
                <a:lumMod val="50000"/>
                <a:lumOff val="50000"/>
              </a:schemeClr>
            </a:solidFill>
            <a:prstDash val="solid"/>
          </a:ln>
          <a:effectLst/>
        </p:spPr>
        <p:txBody>
          <a:bodyPr lIns="182880" rIns="182880" bIns="0" rtlCol="0" anchor="ctr"/>
          <a:lstStyle/>
          <a:p>
            <a:pPr marL="111125" marR="0" lvl="0" indent="-111125" algn="l" defTabSz="914400" rtl="0" eaLnBrk="1" fontAlgn="base" latinLnBrk="0" hangingPunct="1">
              <a:lnSpc>
                <a:spcPct val="80000"/>
              </a:lnSpc>
              <a:spcBef>
                <a:spcPct val="0"/>
              </a:spcBef>
              <a:spcAft>
                <a:spcPts val="200"/>
              </a:spcAft>
              <a:buClrTx/>
              <a:buSzTx/>
              <a:buFont typeface="Arial" panose="020B0604020202020204" pitchFamily="34" charset="0"/>
              <a:buChar char="•"/>
              <a:tabLst/>
              <a:defRPr/>
            </a:pPr>
            <a:endParaRPr kumimoji="0" lang="en-US" sz="1200" b="1" i="0" u="none" strike="noStrike" kern="0" cap="none" spc="0" normalizeH="0" baseline="0" noProof="0" dirty="0">
              <a:ln>
                <a:noFill/>
              </a:ln>
              <a:solidFill>
                <a:srgbClr val="061421"/>
              </a:solidFill>
              <a:effectLst/>
              <a:uLnTx/>
              <a:uFillTx/>
              <a:latin typeface="Century Gothic"/>
              <a:ea typeface="+mn-ea"/>
              <a:cs typeface="+mn-cs"/>
            </a:endParaRPr>
          </a:p>
        </p:txBody>
      </p:sp>
      <p:sp>
        <p:nvSpPr>
          <p:cNvPr id="34" name="Rectangle 33">
            <a:extLst>
              <a:ext uri="{FF2B5EF4-FFF2-40B4-BE49-F238E27FC236}">
                <a16:creationId xmlns:a16="http://schemas.microsoft.com/office/drawing/2014/main" id="{C52DD53A-B081-4A91-AAA7-D63EA1BC485F}"/>
              </a:ext>
            </a:extLst>
          </p:cNvPr>
          <p:cNvSpPr/>
          <p:nvPr/>
        </p:nvSpPr>
        <p:spPr>
          <a:xfrm>
            <a:off x="1450238" y="2698900"/>
            <a:ext cx="2356764" cy="2286000"/>
          </a:xfrm>
          <a:prstGeom prst="rect">
            <a:avLst/>
          </a:prstGeom>
        </p:spPr>
        <p:txBody>
          <a:bodyPr wrap="square">
            <a:spAutoFit/>
          </a:bodyPr>
          <a:lstStyle/>
          <a:p>
            <a:pPr marL="111125" marR="0" lvl="0" indent="-111125"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600" b="1" i="0" u="none" strike="noStrike" kern="0" cap="none" spc="0" normalizeH="0" baseline="0" noProof="0" dirty="0">
                <a:ln>
                  <a:noFill/>
                </a:ln>
                <a:solidFill>
                  <a:srgbClr val="061421"/>
                </a:solidFill>
                <a:effectLst/>
                <a:uLnTx/>
                <a:uFillTx/>
                <a:latin typeface="Century Gothic"/>
                <a:ea typeface="+mn-ea"/>
                <a:cs typeface="+mn-cs"/>
              </a:rPr>
              <a:t>RMS diagnosis</a:t>
            </a:r>
            <a:r>
              <a:rPr kumimoji="0" lang="en-US" sz="1600" b="1" i="0" u="none" strike="noStrike" kern="0" cap="none" spc="0" normalizeH="0" baseline="30000" noProof="0" dirty="0">
                <a:ln>
                  <a:noFill/>
                </a:ln>
                <a:solidFill>
                  <a:srgbClr val="061421"/>
                </a:solidFill>
                <a:effectLst/>
                <a:uLnTx/>
                <a:uFillTx/>
                <a:latin typeface="Century Gothic"/>
                <a:ea typeface="+mn-ea"/>
                <a:cs typeface="+mn-cs"/>
              </a:rPr>
              <a:t>2</a:t>
            </a:r>
          </a:p>
          <a:p>
            <a:pPr marL="111125" marR="0" lvl="0" indent="-111125"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600" b="1" i="0" u="none" strike="noStrike" kern="0" cap="none" spc="0" normalizeH="0" baseline="0" noProof="0" dirty="0">
                <a:ln>
                  <a:noFill/>
                </a:ln>
                <a:solidFill>
                  <a:srgbClr val="061421"/>
                </a:solidFill>
                <a:effectLst/>
                <a:uLnTx/>
                <a:uFillTx/>
                <a:latin typeface="Century Gothic"/>
                <a:ea typeface="+mn-ea"/>
                <a:cs typeface="+mn-cs"/>
              </a:rPr>
              <a:t>Age 18–55 years</a:t>
            </a:r>
          </a:p>
          <a:p>
            <a:pPr marL="112713" marR="0" lvl="0" indent="-112713"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600" b="1" i="0" u="none" strike="noStrike" kern="0" cap="none" spc="0" normalizeH="0" baseline="0" noProof="0" dirty="0">
                <a:ln>
                  <a:noFill/>
                </a:ln>
                <a:solidFill>
                  <a:srgbClr val="061421"/>
                </a:solidFill>
                <a:effectLst/>
                <a:uLnTx/>
                <a:uFillTx/>
                <a:latin typeface="Century Gothic"/>
                <a:ea typeface="+mn-ea"/>
                <a:cs typeface="+mn-cs"/>
              </a:rPr>
              <a:t>≥2 relapses within 2 years or 1 relapse in last year</a:t>
            </a:r>
          </a:p>
          <a:p>
            <a:pPr marL="112713" marR="0" lvl="0" indent="-112713"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600" b="1" i="0" u="none" strike="noStrike" kern="0" cap="none" spc="0" normalizeH="0" baseline="0" noProof="0" dirty="0">
                <a:ln>
                  <a:noFill/>
                </a:ln>
                <a:solidFill>
                  <a:srgbClr val="061421"/>
                </a:solidFill>
                <a:effectLst/>
                <a:uLnTx/>
                <a:uFillTx/>
                <a:latin typeface="Century Gothic"/>
                <a:ea typeface="+mn-ea"/>
                <a:cs typeface="+mn-cs"/>
              </a:rPr>
              <a:t>EDSS 0.0–5.5</a:t>
            </a:r>
            <a:endParaRPr kumimoji="0" lang="en-US" sz="1200" b="1" i="0" u="none" strike="noStrike" kern="0" cap="none" spc="0" normalizeH="0" baseline="0" noProof="0" dirty="0">
              <a:ln>
                <a:noFill/>
              </a:ln>
              <a:solidFill>
                <a:srgbClr val="061421"/>
              </a:solidFill>
              <a:effectLst/>
              <a:uLnTx/>
              <a:uFillTx/>
              <a:latin typeface="Century Gothic"/>
              <a:ea typeface="+mn-ea"/>
              <a:cs typeface="+mn-cs"/>
            </a:endParaRPr>
          </a:p>
          <a:p>
            <a:pPr marL="0" marR="0" lvl="0" indent="0" algn="l" defTabSz="914400" rtl="0" eaLnBrk="1" fontAlgn="base" latinLnBrk="0" hangingPunct="1">
              <a:lnSpc>
                <a:spcPct val="80000"/>
              </a:lnSpc>
              <a:spcBef>
                <a:spcPct val="0"/>
              </a:spcBef>
              <a:spcAft>
                <a:spcPts val="600"/>
              </a:spcAft>
              <a:buClrTx/>
              <a:buSzTx/>
              <a:buFontTx/>
              <a:buNone/>
              <a:tabLst/>
              <a:defRPr/>
            </a:pPr>
            <a:r>
              <a:rPr kumimoji="0" lang="en-US" sz="1200" b="1" i="0" u="none" strike="noStrike" kern="0" cap="none" spc="0" normalizeH="0" baseline="0" noProof="0" dirty="0">
                <a:ln>
                  <a:noFill/>
                </a:ln>
                <a:solidFill>
                  <a:srgbClr val="061421"/>
                </a:solidFill>
                <a:effectLst/>
                <a:uLnTx/>
                <a:uFillTx/>
                <a:latin typeface="Century Gothic"/>
                <a:ea typeface="+mn-ea"/>
                <a:cs typeface="+mn-cs"/>
              </a:rPr>
              <a:t>        </a:t>
            </a:r>
          </a:p>
          <a:p>
            <a:pPr marL="0" marR="0" lvl="0" indent="0" algn="ctr" defTabSz="914400" rtl="0" eaLnBrk="1" fontAlgn="base" latinLnBrk="0" hangingPunct="1">
              <a:lnSpc>
                <a:spcPct val="80000"/>
              </a:lnSpc>
              <a:spcBef>
                <a:spcPct val="0"/>
              </a:spcBef>
              <a:spcAft>
                <a:spcPts val="600"/>
              </a:spcAft>
              <a:buClrTx/>
              <a:buSzTx/>
              <a:buFontTx/>
              <a:buNone/>
              <a:tabLst/>
              <a:defRPr/>
            </a:pPr>
            <a:r>
              <a:rPr kumimoji="0" lang="en-US" sz="1600" b="1" i="0" u="none" strike="noStrike" kern="0" cap="none" spc="0" normalizeH="0" baseline="0" noProof="0" dirty="0">
                <a:ln>
                  <a:noFill/>
                </a:ln>
                <a:solidFill>
                  <a:srgbClr val="061421"/>
                </a:solidFill>
                <a:effectLst/>
                <a:uLnTx/>
                <a:uFillTx/>
                <a:latin typeface="Century Gothic"/>
                <a:ea typeface="+mn-ea"/>
                <a:cs typeface="+mn-cs"/>
              </a:rPr>
              <a:t>N=1,656</a:t>
            </a:r>
            <a:endParaRPr kumimoji="0" lang="en-US" sz="1100" b="0" i="0" u="none" strike="noStrike" kern="1200" cap="none" spc="0" normalizeH="0" baseline="0" noProof="0" dirty="0">
              <a:ln>
                <a:noFill/>
              </a:ln>
              <a:solidFill>
                <a:srgbClr val="1F1D21"/>
              </a:solidFill>
              <a:effectLst/>
              <a:uLnTx/>
              <a:uFillTx/>
              <a:latin typeface="Century Gothic"/>
              <a:ea typeface="+mn-ea"/>
              <a:cs typeface="+mn-cs"/>
            </a:endParaRPr>
          </a:p>
        </p:txBody>
      </p:sp>
      <p:sp>
        <p:nvSpPr>
          <p:cNvPr id="35" name="TextBox 34">
            <a:extLst>
              <a:ext uri="{FF2B5EF4-FFF2-40B4-BE49-F238E27FC236}">
                <a16:creationId xmlns:a16="http://schemas.microsoft.com/office/drawing/2014/main" id="{AA5BEA11-325C-4AF2-A510-2A0213D6600D}"/>
              </a:ext>
            </a:extLst>
          </p:cNvPr>
          <p:cNvSpPr txBox="1"/>
          <p:nvPr/>
        </p:nvSpPr>
        <p:spPr>
          <a:xfrm>
            <a:off x="1292988" y="1186278"/>
            <a:ext cx="271280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D21"/>
                </a:solidFill>
                <a:effectLst/>
                <a:uLnTx/>
                <a:uFillTx/>
                <a:latin typeface="Century Gothic"/>
                <a:ea typeface="+mn-ea"/>
                <a:cs typeface="+mn-cs"/>
              </a:rPr>
              <a:t>Randomized to </a:t>
            </a:r>
            <a:br>
              <a:rPr kumimoji="0" lang="en-US" sz="1400" b="1" i="0" u="none" strike="noStrike" kern="1200" cap="none" spc="0" normalizeH="0" baseline="0" noProof="0" dirty="0">
                <a:ln>
                  <a:noFill/>
                </a:ln>
                <a:solidFill>
                  <a:srgbClr val="1F1D21"/>
                </a:solidFill>
                <a:effectLst/>
                <a:uLnTx/>
                <a:uFillTx/>
                <a:latin typeface="Century Gothic"/>
                <a:ea typeface="+mn-ea"/>
                <a:cs typeface="+mn-cs"/>
              </a:rPr>
            </a:br>
            <a:r>
              <a:rPr kumimoji="0" lang="en-US" sz="1400" b="1" i="0" u="none" strike="noStrike" kern="1200" cap="none" spc="0" normalizeH="0" baseline="0" noProof="0" dirty="0">
                <a:ln>
                  <a:noFill/>
                </a:ln>
                <a:solidFill>
                  <a:srgbClr val="1F1D21"/>
                </a:solidFill>
                <a:effectLst/>
                <a:uLnTx/>
                <a:uFillTx/>
                <a:latin typeface="Century Gothic"/>
                <a:ea typeface="+mn-ea"/>
                <a:cs typeface="+mn-cs"/>
              </a:rPr>
              <a:t>double-blind treatment</a:t>
            </a:r>
            <a:r>
              <a:rPr kumimoji="0" lang="en-US" sz="1400" b="1" i="0" u="none" strike="noStrike" kern="1200" cap="none" spc="0" normalizeH="0" baseline="30000" noProof="0" dirty="0">
                <a:ln>
                  <a:noFill/>
                </a:ln>
                <a:solidFill>
                  <a:srgbClr val="1F1D21"/>
                </a:solidFill>
                <a:effectLst/>
                <a:uLnTx/>
                <a:uFillTx/>
                <a:latin typeface="Century Gothic"/>
                <a:ea typeface="+mn-ea"/>
                <a:cs typeface="+mn-cs"/>
              </a:rPr>
              <a:t>1</a:t>
            </a:r>
            <a:r>
              <a:rPr kumimoji="0" lang="en-US" sz="1400" b="1" i="0" u="none" strike="noStrike" kern="1200" cap="none" spc="0" normalizeH="0" baseline="0" noProof="0" dirty="0">
                <a:ln>
                  <a:noFill/>
                </a:ln>
                <a:solidFill>
                  <a:srgbClr val="1F1D21"/>
                </a:solidFill>
                <a:effectLst/>
                <a:uLnTx/>
                <a:uFillTx/>
                <a:latin typeface="Century Gothic"/>
                <a:ea typeface="+mn-ea"/>
                <a:cs typeface="+mn-cs"/>
              </a:rPr>
              <a:t> </a:t>
            </a:r>
          </a:p>
        </p:txBody>
      </p:sp>
      <p:sp>
        <p:nvSpPr>
          <p:cNvPr id="55" name="TextBox 54">
            <a:extLst>
              <a:ext uri="{FF2B5EF4-FFF2-40B4-BE49-F238E27FC236}">
                <a16:creationId xmlns:a16="http://schemas.microsoft.com/office/drawing/2014/main" id="{9C1B785F-7B3A-4A65-A480-33393320219A}"/>
              </a:ext>
            </a:extLst>
          </p:cNvPr>
          <p:cNvSpPr txBox="1"/>
          <p:nvPr/>
        </p:nvSpPr>
        <p:spPr>
          <a:xfrm>
            <a:off x="4135321" y="1058287"/>
            <a:ext cx="1610072" cy="738664"/>
          </a:xfrm>
          <a:prstGeom prst="rect">
            <a:avLst/>
          </a:prstGeom>
          <a:noFill/>
        </p:spPr>
        <p:txBody>
          <a:bodyPr wrap="square" rtlCol="0" anchor="b">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effectLst/>
                <a:uLnTx/>
                <a:uFillTx/>
                <a:latin typeface="Century Gothic"/>
                <a:ea typeface="MS PGothic" pitchFamily="34" charset="-128"/>
                <a:cs typeface="+mn-cs"/>
              </a:rPr>
              <a:t>Pooled modified ITT (</a:t>
            </a:r>
            <a:r>
              <a:rPr kumimoji="0" lang="en-US" sz="1400" b="1" i="0" u="none" strike="noStrike" kern="1200" cap="none" spc="0" normalizeH="0" baseline="0" noProof="0" dirty="0" err="1">
                <a:ln>
                  <a:noFill/>
                </a:ln>
                <a:effectLst/>
                <a:uLnTx/>
                <a:uFillTx/>
                <a:latin typeface="Century Gothic"/>
                <a:ea typeface="MS PGothic" pitchFamily="34" charset="-128"/>
                <a:cs typeface="+mn-cs"/>
              </a:rPr>
              <a:t>mITT</a:t>
            </a:r>
            <a:r>
              <a:rPr kumimoji="0" lang="en-US" sz="1400" b="1" i="0" u="none" strike="noStrike" kern="1200" cap="none" spc="0" normalizeH="0" baseline="0" noProof="0" dirty="0">
                <a:ln>
                  <a:noFill/>
                </a:ln>
                <a:effectLst/>
                <a:uLnTx/>
                <a:uFillTx/>
                <a:latin typeface="Century Gothic"/>
                <a:ea typeface="MS PGothic" pitchFamily="34" charset="-128"/>
                <a:cs typeface="+mn-cs"/>
              </a:rPr>
              <a:t>) </a:t>
            </a:r>
            <a:r>
              <a:rPr kumimoji="0" lang="en-US" sz="1400" b="1" i="0" u="none" strike="noStrike" kern="1200" cap="none" spc="0" normalizeH="0" baseline="0" noProof="0" dirty="0" err="1">
                <a:ln>
                  <a:noFill/>
                </a:ln>
                <a:effectLst/>
                <a:uLnTx/>
                <a:uFillTx/>
                <a:latin typeface="Century Gothic"/>
                <a:ea typeface="MS PGothic" pitchFamily="34" charset="-128"/>
                <a:cs typeface="+mn-cs"/>
              </a:rPr>
              <a:t>population</a:t>
            </a:r>
            <a:r>
              <a:rPr kumimoji="0" lang="en-US" sz="1400" b="1" i="0" u="none" strike="noStrike" kern="1200" cap="none" spc="0" normalizeH="0" baseline="30000" noProof="0" dirty="0" err="1">
                <a:ln>
                  <a:noFill/>
                </a:ln>
                <a:effectLst/>
                <a:uLnTx/>
                <a:uFillTx/>
                <a:latin typeface="Century Gothic"/>
                <a:ea typeface="MS PGothic" pitchFamily="34" charset="-128"/>
                <a:cs typeface="+mn-cs"/>
              </a:rPr>
              <a:t>a</a:t>
            </a:r>
            <a:endParaRPr kumimoji="0" lang="en-US" sz="1400" b="1" i="0" u="none" strike="noStrike" kern="1200" cap="none" spc="0" normalizeH="0" baseline="30000" noProof="0" dirty="0">
              <a:ln>
                <a:noFill/>
              </a:ln>
              <a:effectLst/>
              <a:uLnTx/>
              <a:uFillTx/>
              <a:latin typeface="Century Gothic"/>
              <a:ea typeface="MS PGothic" pitchFamily="34" charset="-128"/>
              <a:cs typeface="+mn-cs"/>
            </a:endParaRPr>
          </a:p>
        </p:txBody>
      </p:sp>
      <p:sp>
        <p:nvSpPr>
          <p:cNvPr id="29" name="Rectangle 28">
            <a:extLst>
              <a:ext uri="{FF2B5EF4-FFF2-40B4-BE49-F238E27FC236}">
                <a16:creationId xmlns:a16="http://schemas.microsoft.com/office/drawing/2014/main" id="{50B4EAC5-2E09-4632-B4FE-E2CEB385366F}"/>
              </a:ext>
            </a:extLst>
          </p:cNvPr>
          <p:cNvSpPr/>
          <p:nvPr/>
        </p:nvSpPr>
        <p:spPr>
          <a:xfrm>
            <a:off x="10542681" y="6627168"/>
            <a:ext cx="1167288" cy="2308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1D21"/>
                </a:solidFill>
                <a:effectLst/>
                <a:uLnTx/>
                <a:uFillTx/>
                <a:latin typeface="Century Gothic"/>
                <a:ea typeface="Times New Roman" panose="02020603050405020304" pitchFamily="18" charset="0"/>
                <a:cs typeface="+mn-cs"/>
              </a:rPr>
              <a:t>bit.ly/BenedictR1</a:t>
            </a:r>
            <a:endParaRPr kumimoji="0" lang="en-US" sz="900" b="0" i="0" u="none" strike="noStrike" kern="1200" cap="none" spc="0" normalizeH="0" baseline="0" noProof="0" dirty="0">
              <a:ln>
                <a:noFill/>
              </a:ln>
              <a:solidFill>
                <a:srgbClr val="1F1D21"/>
              </a:solidFill>
              <a:effectLst/>
              <a:uLnTx/>
              <a:uFillTx/>
              <a:latin typeface="Century Gothic"/>
              <a:ea typeface="Calibri" panose="020F0502020204030204" pitchFamily="34" charset="0"/>
              <a:cs typeface="+mn-cs"/>
            </a:endParaRPr>
          </a:p>
        </p:txBody>
      </p:sp>
      <p:sp>
        <p:nvSpPr>
          <p:cNvPr id="57" name="Title 1">
            <a:extLst>
              <a:ext uri="{FF2B5EF4-FFF2-40B4-BE49-F238E27FC236}">
                <a16:creationId xmlns:a16="http://schemas.microsoft.com/office/drawing/2014/main" id="{9B402F21-B33E-4648-AB88-5367F367CE31}"/>
              </a:ext>
            </a:extLst>
          </p:cNvPr>
          <p:cNvSpPr>
            <a:spLocks noGrp="1"/>
          </p:cNvSpPr>
          <p:nvPr>
            <p:ph type="title"/>
          </p:nvPr>
        </p:nvSpPr>
        <p:spPr>
          <a:xfrm>
            <a:off x="609600" y="0"/>
            <a:ext cx="10241280" cy="990600"/>
          </a:xfrm>
        </p:spPr>
        <p:txBody>
          <a:bodyPr>
            <a:normAutofit/>
          </a:bodyPr>
          <a:lstStyle/>
          <a:p>
            <a:r>
              <a:rPr lang="en-US" sz="2200" dirty="0"/>
              <a:t>Pooled OPERA I and OPERA II study populations </a:t>
            </a:r>
          </a:p>
        </p:txBody>
      </p:sp>
      <p:sp>
        <p:nvSpPr>
          <p:cNvPr id="32" name="Rounded Rectangle 8">
            <a:extLst>
              <a:ext uri="{FF2B5EF4-FFF2-40B4-BE49-F238E27FC236}">
                <a16:creationId xmlns:a16="http://schemas.microsoft.com/office/drawing/2014/main" id="{431BFA89-E604-4F66-B8F9-2391264D37D3}"/>
              </a:ext>
            </a:extLst>
          </p:cNvPr>
          <p:cNvSpPr/>
          <p:nvPr/>
        </p:nvSpPr>
        <p:spPr>
          <a:xfrm>
            <a:off x="5947645" y="2920402"/>
            <a:ext cx="2269348" cy="822960"/>
          </a:xfrm>
          <a:prstGeom prst="roundRect">
            <a:avLst/>
          </a:prstGeom>
          <a:noFill/>
          <a:ln w="28575" cap="flat" cmpd="sng" algn="ctr">
            <a:solidFill>
              <a:srgbClr val="654666"/>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 No increased risk</a:t>
            </a:r>
            <a:br>
              <a:rPr kumimoji="0" lang="en-US" sz="1400" b="1" i="0" u="none" strike="noStrike" kern="0" cap="none" spc="0" normalizeH="0" baseline="0" noProof="0" dirty="0">
                <a:ln>
                  <a:noFill/>
                </a:ln>
                <a:solidFill>
                  <a:srgbClr val="1F1D21"/>
                </a:solidFill>
                <a:effectLst/>
                <a:uLnTx/>
                <a:uFillTx/>
                <a:latin typeface="Century Gothic"/>
                <a:ea typeface="+mn-ea"/>
                <a:cs typeface="+mn-cs"/>
              </a:rPr>
            </a:br>
            <a:r>
              <a:rPr kumimoji="0" lang="en-US" sz="1400" b="1" i="0" u="none" strike="noStrike" kern="0" cap="none" spc="0" normalizeH="0" baseline="0" noProof="0" dirty="0">
                <a:ln>
                  <a:noFill/>
                </a:ln>
                <a:solidFill>
                  <a:srgbClr val="1F1D21"/>
                </a:solidFill>
                <a:effectLst/>
                <a:uLnTx/>
                <a:uFillTx/>
                <a:latin typeface="Century Gothic"/>
                <a:ea typeface="+mn-ea"/>
                <a:cs typeface="+mn-cs"/>
              </a:rPr>
              <a:t>(n=</a:t>
            </a:r>
            <a:r>
              <a:rPr lang="en-US" sz="1400" b="1" kern="0" dirty="0">
                <a:solidFill>
                  <a:srgbClr val="1F1D21"/>
                </a:solidFill>
                <a:latin typeface="Century Gothic"/>
              </a:rPr>
              <a:t>632</a:t>
            </a:r>
            <a:r>
              <a:rPr kumimoji="0" lang="en-US" sz="1400" b="1" i="0" u="none" strike="noStrike" kern="0" cap="none" spc="0" normalizeH="0" baseline="0" noProof="0" dirty="0">
                <a:ln>
                  <a:noFill/>
                </a:ln>
                <a:solidFill>
                  <a:srgbClr val="1F1D21"/>
                </a:solidFill>
                <a:effectLst/>
                <a:uLnTx/>
                <a:uFillTx/>
                <a:latin typeface="Century Gothic"/>
                <a:ea typeface="+mn-ea"/>
                <a:cs typeface="+mn-cs"/>
              </a:rPr>
              <a:t>)</a:t>
            </a:r>
          </a:p>
        </p:txBody>
      </p:sp>
      <p:sp>
        <p:nvSpPr>
          <p:cNvPr id="36" name="Rectangle 258">
            <a:extLst>
              <a:ext uri="{FF2B5EF4-FFF2-40B4-BE49-F238E27FC236}">
                <a16:creationId xmlns:a16="http://schemas.microsoft.com/office/drawing/2014/main" id="{711B0FB0-9D01-4C11-891B-4E2B18FF866F}"/>
              </a:ext>
            </a:extLst>
          </p:cNvPr>
          <p:cNvSpPr/>
          <p:nvPr/>
        </p:nvSpPr>
        <p:spPr>
          <a:xfrm rot="5400000">
            <a:off x="5205640" y="2607515"/>
            <a:ext cx="1177109" cy="268416"/>
          </a:xfrm>
          <a:custGeom>
            <a:avLst/>
            <a:gdLst>
              <a:gd name="connsiteX0" fmla="*/ 0 w 7789652"/>
              <a:gd name="connsiteY0" fmla="*/ 0 h 138023"/>
              <a:gd name="connsiteX1" fmla="*/ 7789652 w 7789652"/>
              <a:gd name="connsiteY1" fmla="*/ 0 h 138023"/>
              <a:gd name="connsiteX2" fmla="*/ 7789652 w 7789652"/>
              <a:gd name="connsiteY2" fmla="*/ 138023 h 138023"/>
              <a:gd name="connsiteX3" fmla="*/ 0 w 7789652"/>
              <a:gd name="connsiteY3" fmla="*/ 138023 h 138023"/>
              <a:gd name="connsiteX4" fmla="*/ 0 w 7789652"/>
              <a:gd name="connsiteY4" fmla="*/ 0 h 138023"/>
              <a:gd name="connsiteX0" fmla="*/ 0 w 7789652"/>
              <a:gd name="connsiteY0" fmla="*/ 8626 h 146649"/>
              <a:gd name="connsiteX1" fmla="*/ 4192437 w 7789652"/>
              <a:gd name="connsiteY1" fmla="*/ 0 h 146649"/>
              <a:gd name="connsiteX2" fmla="*/ 7789652 w 7789652"/>
              <a:gd name="connsiteY2" fmla="*/ 8626 h 146649"/>
              <a:gd name="connsiteX3" fmla="*/ 7789652 w 7789652"/>
              <a:gd name="connsiteY3" fmla="*/ 146649 h 146649"/>
              <a:gd name="connsiteX4" fmla="*/ 0 w 7789652"/>
              <a:gd name="connsiteY4" fmla="*/ 146649 h 146649"/>
              <a:gd name="connsiteX5" fmla="*/ 0 w 7789652"/>
              <a:gd name="connsiteY5" fmla="*/ 8626 h 146649"/>
              <a:gd name="connsiteX0" fmla="*/ 4192437 w 7789652"/>
              <a:gd name="connsiteY0" fmla="*/ 0 h 146649"/>
              <a:gd name="connsiteX1" fmla="*/ 7789652 w 7789652"/>
              <a:gd name="connsiteY1" fmla="*/ 8626 h 146649"/>
              <a:gd name="connsiteX2" fmla="*/ 7789652 w 7789652"/>
              <a:gd name="connsiteY2" fmla="*/ 146649 h 146649"/>
              <a:gd name="connsiteX3" fmla="*/ 0 w 7789652"/>
              <a:gd name="connsiteY3" fmla="*/ 146649 h 146649"/>
              <a:gd name="connsiteX4" fmla="*/ 0 w 7789652"/>
              <a:gd name="connsiteY4" fmla="*/ 8626 h 146649"/>
              <a:gd name="connsiteX5" fmla="*/ 4283877 w 7789652"/>
              <a:gd name="connsiteY5" fmla="*/ 91440 h 146649"/>
              <a:gd name="connsiteX0" fmla="*/ 7789652 w 7789652"/>
              <a:gd name="connsiteY0" fmla="*/ 71 h 138094"/>
              <a:gd name="connsiteX1" fmla="*/ 7789652 w 7789652"/>
              <a:gd name="connsiteY1" fmla="*/ 138094 h 138094"/>
              <a:gd name="connsiteX2" fmla="*/ 0 w 7789652"/>
              <a:gd name="connsiteY2" fmla="*/ 138094 h 138094"/>
              <a:gd name="connsiteX3" fmla="*/ 0 w 7789652"/>
              <a:gd name="connsiteY3" fmla="*/ 71 h 138094"/>
              <a:gd name="connsiteX4" fmla="*/ 4283877 w 7789652"/>
              <a:gd name="connsiteY4" fmla="*/ 82885 h 138094"/>
              <a:gd name="connsiteX0" fmla="*/ 7789652 w 7789652"/>
              <a:gd name="connsiteY0" fmla="*/ 0 h 138023"/>
              <a:gd name="connsiteX1" fmla="*/ 7789652 w 7789652"/>
              <a:gd name="connsiteY1" fmla="*/ 138023 h 138023"/>
              <a:gd name="connsiteX2" fmla="*/ 0 w 7789652"/>
              <a:gd name="connsiteY2" fmla="*/ 138023 h 138023"/>
              <a:gd name="connsiteX3" fmla="*/ 0 w 7789652"/>
              <a:gd name="connsiteY3" fmla="*/ 0 h 138023"/>
            </a:gdLst>
            <a:ahLst/>
            <a:cxnLst>
              <a:cxn ang="0">
                <a:pos x="connsiteX0" y="connsiteY0"/>
              </a:cxn>
              <a:cxn ang="0">
                <a:pos x="connsiteX1" y="connsiteY1"/>
              </a:cxn>
              <a:cxn ang="0">
                <a:pos x="connsiteX2" y="connsiteY2"/>
              </a:cxn>
              <a:cxn ang="0">
                <a:pos x="connsiteX3" y="connsiteY3"/>
              </a:cxn>
            </a:cxnLst>
            <a:rect l="l" t="t" r="r" b="b"/>
            <a:pathLst>
              <a:path w="7789652" h="138023">
                <a:moveTo>
                  <a:pt x="7789652" y="0"/>
                </a:moveTo>
                <a:lnTo>
                  <a:pt x="7789652" y="138023"/>
                </a:lnTo>
                <a:lnTo>
                  <a:pt x="0" y="138023"/>
                </a:lnTo>
                <a:lnTo>
                  <a:pt x="0" y="0"/>
                </a:lnTo>
              </a:path>
            </a:pathLst>
          </a:custGeom>
          <a:noFill/>
          <a:ln w="19050" cap="flat" cmpd="sng" algn="ctr">
            <a:solidFill>
              <a:srgbClr val="061421"/>
            </a:solidFill>
            <a:prstDash val="solid"/>
            <a:headEnd type="triangle" w="med" len="med"/>
            <a:tailEnd type="triangle" w="med" len="me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800" b="1" i="0" u="none" strike="noStrike" kern="0" cap="none" spc="0" normalizeH="0" baseline="0" noProof="0" dirty="0">
              <a:ln>
                <a:noFill/>
              </a:ln>
              <a:solidFill>
                <a:srgbClr val="FFFFFF"/>
              </a:solidFill>
              <a:effectLst/>
              <a:uLnTx/>
              <a:uFillTx/>
              <a:latin typeface="Imago"/>
              <a:ea typeface="+mn-ea"/>
              <a:cs typeface="+mn-cs"/>
            </a:endParaRPr>
          </a:p>
        </p:txBody>
      </p:sp>
      <p:cxnSp>
        <p:nvCxnSpPr>
          <p:cNvPr id="38" name="Straight Connector 37">
            <a:extLst>
              <a:ext uri="{FF2B5EF4-FFF2-40B4-BE49-F238E27FC236}">
                <a16:creationId xmlns:a16="http://schemas.microsoft.com/office/drawing/2014/main" id="{D233242C-9B9B-4017-8EEF-17E063F54375}"/>
              </a:ext>
            </a:extLst>
          </p:cNvPr>
          <p:cNvCxnSpPr>
            <a:cxnSpLocks/>
          </p:cNvCxnSpPr>
          <p:nvPr/>
        </p:nvCxnSpPr>
        <p:spPr>
          <a:xfrm>
            <a:off x="8216993" y="2132432"/>
            <a:ext cx="274320" cy="917"/>
          </a:xfrm>
          <a:prstGeom prst="line">
            <a:avLst/>
          </a:prstGeom>
          <a:noFill/>
          <a:ln w="19050" cap="flat" cmpd="sng" algn="ctr">
            <a:solidFill>
              <a:srgbClr val="061421"/>
            </a:solidFill>
            <a:prstDash val="solid"/>
            <a:headEnd type="none" w="med" len="med"/>
            <a:tailEnd type="triangle" w="med" len="med"/>
          </a:ln>
          <a:effectLst/>
        </p:spPr>
      </p:cxnSp>
      <p:cxnSp>
        <p:nvCxnSpPr>
          <p:cNvPr id="40" name="Straight Connector 39">
            <a:extLst>
              <a:ext uri="{FF2B5EF4-FFF2-40B4-BE49-F238E27FC236}">
                <a16:creationId xmlns:a16="http://schemas.microsoft.com/office/drawing/2014/main" id="{8446715D-3706-4A15-8E02-1CE862D30235}"/>
              </a:ext>
            </a:extLst>
          </p:cNvPr>
          <p:cNvCxnSpPr>
            <a:cxnSpLocks/>
          </p:cNvCxnSpPr>
          <p:nvPr/>
        </p:nvCxnSpPr>
        <p:spPr>
          <a:xfrm>
            <a:off x="8246175" y="3327007"/>
            <a:ext cx="274320" cy="917"/>
          </a:xfrm>
          <a:prstGeom prst="line">
            <a:avLst/>
          </a:prstGeom>
          <a:noFill/>
          <a:ln w="19050" cap="flat" cmpd="sng" algn="ctr">
            <a:solidFill>
              <a:srgbClr val="061421"/>
            </a:solidFill>
            <a:prstDash val="solid"/>
            <a:headEnd type="none" w="med" len="med"/>
            <a:tailEnd type="triangle" w="med" len="med"/>
          </a:ln>
          <a:effectLst/>
        </p:spPr>
      </p:cxnSp>
      <p:sp>
        <p:nvSpPr>
          <p:cNvPr id="44" name="Rounded Rectangle 13">
            <a:extLst>
              <a:ext uri="{FF2B5EF4-FFF2-40B4-BE49-F238E27FC236}">
                <a16:creationId xmlns:a16="http://schemas.microsoft.com/office/drawing/2014/main" id="{CB2FAEC8-0CD3-4436-BA5F-1C1B129354B7}"/>
              </a:ext>
            </a:extLst>
          </p:cNvPr>
          <p:cNvSpPr/>
          <p:nvPr/>
        </p:nvSpPr>
        <p:spPr>
          <a:xfrm>
            <a:off x="5965342" y="5138871"/>
            <a:ext cx="2251651" cy="823455"/>
          </a:xfrm>
          <a:prstGeom prst="roundRect">
            <a:avLst/>
          </a:prstGeom>
          <a:noFill/>
          <a:ln w="28575" cap="flat" cmpd="sng" algn="ctr">
            <a:solidFill>
              <a:srgbClr val="006FBA"/>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No increased risk</a:t>
            </a:r>
            <a:br>
              <a:rPr kumimoji="0" lang="en-US" sz="1400" b="1" i="0" u="none" strike="noStrike" kern="0" cap="none" spc="0" normalizeH="0" baseline="0" noProof="0" dirty="0">
                <a:ln>
                  <a:noFill/>
                </a:ln>
                <a:solidFill>
                  <a:srgbClr val="1F1D21"/>
                </a:solidFill>
                <a:effectLst/>
                <a:uLnTx/>
                <a:uFillTx/>
                <a:latin typeface="Century Gothic"/>
                <a:ea typeface="+mn-ea"/>
                <a:cs typeface="+mn-cs"/>
              </a:rPr>
            </a:br>
            <a:r>
              <a:rPr kumimoji="0" lang="en-US" sz="1400" b="1" i="0" u="none" strike="noStrike" kern="0" cap="none" spc="0" normalizeH="0" baseline="0" noProof="0" dirty="0">
                <a:ln>
                  <a:noFill/>
                </a:ln>
                <a:solidFill>
                  <a:srgbClr val="1F1D21"/>
                </a:solidFill>
                <a:effectLst/>
                <a:uLnTx/>
                <a:uFillTx/>
                <a:latin typeface="Century Gothic"/>
                <a:ea typeface="+mn-ea"/>
                <a:cs typeface="+mn-cs"/>
              </a:rPr>
              <a:t>(n=</a:t>
            </a:r>
            <a:r>
              <a:rPr lang="en-US" sz="1400" b="1" kern="0" dirty="0">
                <a:solidFill>
                  <a:srgbClr val="1F1D21"/>
                </a:solidFill>
                <a:latin typeface="Century Gothic"/>
              </a:rPr>
              <a:t>633</a:t>
            </a:r>
            <a:r>
              <a:rPr kumimoji="0" lang="en-US" sz="1400" b="1" i="0" u="none" strike="noStrike" kern="0" cap="none" spc="0" normalizeH="0" baseline="0" noProof="0" dirty="0">
                <a:ln>
                  <a:noFill/>
                </a:ln>
                <a:solidFill>
                  <a:srgbClr val="1F1D21"/>
                </a:solidFill>
                <a:effectLst/>
                <a:uLnTx/>
                <a:uFillTx/>
                <a:latin typeface="Century Gothic"/>
                <a:ea typeface="+mn-ea"/>
                <a:cs typeface="+mn-cs"/>
              </a:rPr>
              <a:t>)</a:t>
            </a:r>
          </a:p>
        </p:txBody>
      </p:sp>
      <p:sp>
        <p:nvSpPr>
          <p:cNvPr id="46" name="Rectangle 258">
            <a:extLst>
              <a:ext uri="{FF2B5EF4-FFF2-40B4-BE49-F238E27FC236}">
                <a16:creationId xmlns:a16="http://schemas.microsoft.com/office/drawing/2014/main" id="{CB989BD3-6E09-43DB-9F64-BB4A84B8B0D0}"/>
              </a:ext>
            </a:extLst>
          </p:cNvPr>
          <p:cNvSpPr/>
          <p:nvPr/>
        </p:nvSpPr>
        <p:spPr>
          <a:xfrm rot="5400000">
            <a:off x="5242579" y="4928420"/>
            <a:ext cx="1177109" cy="268416"/>
          </a:xfrm>
          <a:custGeom>
            <a:avLst/>
            <a:gdLst>
              <a:gd name="connsiteX0" fmla="*/ 0 w 7789652"/>
              <a:gd name="connsiteY0" fmla="*/ 0 h 138023"/>
              <a:gd name="connsiteX1" fmla="*/ 7789652 w 7789652"/>
              <a:gd name="connsiteY1" fmla="*/ 0 h 138023"/>
              <a:gd name="connsiteX2" fmla="*/ 7789652 w 7789652"/>
              <a:gd name="connsiteY2" fmla="*/ 138023 h 138023"/>
              <a:gd name="connsiteX3" fmla="*/ 0 w 7789652"/>
              <a:gd name="connsiteY3" fmla="*/ 138023 h 138023"/>
              <a:gd name="connsiteX4" fmla="*/ 0 w 7789652"/>
              <a:gd name="connsiteY4" fmla="*/ 0 h 138023"/>
              <a:gd name="connsiteX0" fmla="*/ 0 w 7789652"/>
              <a:gd name="connsiteY0" fmla="*/ 8626 h 146649"/>
              <a:gd name="connsiteX1" fmla="*/ 4192437 w 7789652"/>
              <a:gd name="connsiteY1" fmla="*/ 0 h 146649"/>
              <a:gd name="connsiteX2" fmla="*/ 7789652 w 7789652"/>
              <a:gd name="connsiteY2" fmla="*/ 8626 h 146649"/>
              <a:gd name="connsiteX3" fmla="*/ 7789652 w 7789652"/>
              <a:gd name="connsiteY3" fmla="*/ 146649 h 146649"/>
              <a:gd name="connsiteX4" fmla="*/ 0 w 7789652"/>
              <a:gd name="connsiteY4" fmla="*/ 146649 h 146649"/>
              <a:gd name="connsiteX5" fmla="*/ 0 w 7789652"/>
              <a:gd name="connsiteY5" fmla="*/ 8626 h 146649"/>
              <a:gd name="connsiteX0" fmla="*/ 4192437 w 7789652"/>
              <a:gd name="connsiteY0" fmla="*/ 0 h 146649"/>
              <a:gd name="connsiteX1" fmla="*/ 7789652 w 7789652"/>
              <a:gd name="connsiteY1" fmla="*/ 8626 h 146649"/>
              <a:gd name="connsiteX2" fmla="*/ 7789652 w 7789652"/>
              <a:gd name="connsiteY2" fmla="*/ 146649 h 146649"/>
              <a:gd name="connsiteX3" fmla="*/ 0 w 7789652"/>
              <a:gd name="connsiteY3" fmla="*/ 146649 h 146649"/>
              <a:gd name="connsiteX4" fmla="*/ 0 w 7789652"/>
              <a:gd name="connsiteY4" fmla="*/ 8626 h 146649"/>
              <a:gd name="connsiteX5" fmla="*/ 4283877 w 7789652"/>
              <a:gd name="connsiteY5" fmla="*/ 91440 h 146649"/>
              <a:gd name="connsiteX0" fmla="*/ 7789652 w 7789652"/>
              <a:gd name="connsiteY0" fmla="*/ 71 h 138094"/>
              <a:gd name="connsiteX1" fmla="*/ 7789652 w 7789652"/>
              <a:gd name="connsiteY1" fmla="*/ 138094 h 138094"/>
              <a:gd name="connsiteX2" fmla="*/ 0 w 7789652"/>
              <a:gd name="connsiteY2" fmla="*/ 138094 h 138094"/>
              <a:gd name="connsiteX3" fmla="*/ 0 w 7789652"/>
              <a:gd name="connsiteY3" fmla="*/ 71 h 138094"/>
              <a:gd name="connsiteX4" fmla="*/ 4283877 w 7789652"/>
              <a:gd name="connsiteY4" fmla="*/ 82885 h 138094"/>
              <a:gd name="connsiteX0" fmla="*/ 7789652 w 7789652"/>
              <a:gd name="connsiteY0" fmla="*/ 0 h 138023"/>
              <a:gd name="connsiteX1" fmla="*/ 7789652 w 7789652"/>
              <a:gd name="connsiteY1" fmla="*/ 138023 h 138023"/>
              <a:gd name="connsiteX2" fmla="*/ 0 w 7789652"/>
              <a:gd name="connsiteY2" fmla="*/ 138023 h 138023"/>
              <a:gd name="connsiteX3" fmla="*/ 0 w 7789652"/>
              <a:gd name="connsiteY3" fmla="*/ 0 h 138023"/>
            </a:gdLst>
            <a:ahLst/>
            <a:cxnLst>
              <a:cxn ang="0">
                <a:pos x="connsiteX0" y="connsiteY0"/>
              </a:cxn>
              <a:cxn ang="0">
                <a:pos x="connsiteX1" y="connsiteY1"/>
              </a:cxn>
              <a:cxn ang="0">
                <a:pos x="connsiteX2" y="connsiteY2"/>
              </a:cxn>
              <a:cxn ang="0">
                <a:pos x="connsiteX3" y="connsiteY3"/>
              </a:cxn>
            </a:cxnLst>
            <a:rect l="l" t="t" r="r" b="b"/>
            <a:pathLst>
              <a:path w="7789652" h="138023">
                <a:moveTo>
                  <a:pt x="7789652" y="0"/>
                </a:moveTo>
                <a:lnTo>
                  <a:pt x="7789652" y="138023"/>
                </a:lnTo>
                <a:lnTo>
                  <a:pt x="0" y="138023"/>
                </a:lnTo>
                <a:lnTo>
                  <a:pt x="0" y="0"/>
                </a:lnTo>
              </a:path>
            </a:pathLst>
          </a:custGeom>
          <a:noFill/>
          <a:ln w="19050" cap="flat" cmpd="sng" algn="ctr">
            <a:solidFill>
              <a:srgbClr val="061421"/>
            </a:solidFill>
            <a:prstDash val="solid"/>
            <a:headEnd type="triangle" w="med" len="med"/>
            <a:tailEnd type="triangle" w="med" len="me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800" b="1" i="0" u="none" strike="noStrike" kern="0" cap="none" spc="0" normalizeH="0" baseline="0" noProof="0" dirty="0">
              <a:ln>
                <a:noFill/>
              </a:ln>
              <a:solidFill>
                <a:srgbClr val="FFFFFF"/>
              </a:solidFill>
              <a:effectLst/>
              <a:uLnTx/>
              <a:uFillTx/>
              <a:latin typeface="Imago"/>
              <a:ea typeface="+mn-ea"/>
              <a:cs typeface="+mn-cs"/>
            </a:endParaRPr>
          </a:p>
        </p:txBody>
      </p:sp>
      <p:cxnSp>
        <p:nvCxnSpPr>
          <p:cNvPr id="47" name="Straight Connector 46">
            <a:extLst>
              <a:ext uri="{FF2B5EF4-FFF2-40B4-BE49-F238E27FC236}">
                <a16:creationId xmlns:a16="http://schemas.microsoft.com/office/drawing/2014/main" id="{3DE11F11-68FA-49B2-A1AD-7ADF34A7CAD4}"/>
              </a:ext>
            </a:extLst>
          </p:cNvPr>
          <p:cNvCxnSpPr>
            <a:cxnSpLocks/>
          </p:cNvCxnSpPr>
          <p:nvPr/>
        </p:nvCxnSpPr>
        <p:spPr>
          <a:xfrm>
            <a:off x="8241613" y="4480684"/>
            <a:ext cx="274320" cy="917"/>
          </a:xfrm>
          <a:prstGeom prst="line">
            <a:avLst/>
          </a:prstGeom>
          <a:noFill/>
          <a:ln w="19050" cap="flat" cmpd="sng" algn="ctr">
            <a:solidFill>
              <a:srgbClr val="061421"/>
            </a:solidFill>
            <a:prstDash val="solid"/>
            <a:headEnd type="none" w="med" len="med"/>
            <a:tailEnd type="triangle" w="med" len="med"/>
          </a:ln>
          <a:effectLst/>
        </p:spPr>
      </p:cxnSp>
      <p:cxnSp>
        <p:nvCxnSpPr>
          <p:cNvPr id="48" name="Straight Connector 47">
            <a:extLst>
              <a:ext uri="{FF2B5EF4-FFF2-40B4-BE49-F238E27FC236}">
                <a16:creationId xmlns:a16="http://schemas.microsoft.com/office/drawing/2014/main" id="{CCF7096D-ACAF-43AC-80EB-5DD1414EE4AD}"/>
              </a:ext>
            </a:extLst>
          </p:cNvPr>
          <p:cNvCxnSpPr>
            <a:cxnSpLocks/>
          </p:cNvCxnSpPr>
          <p:nvPr/>
        </p:nvCxnSpPr>
        <p:spPr>
          <a:xfrm>
            <a:off x="8224945" y="5594282"/>
            <a:ext cx="274320" cy="917"/>
          </a:xfrm>
          <a:prstGeom prst="line">
            <a:avLst/>
          </a:prstGeom>
          <a:noFill/>
          <a:ln w="19050" cap="flat" cmpd="sng" algn="ctr">
            <a:solidFill>
              <a:srgbClr val="061421"/>
            </a:solidFill>
            <a:prstDash val="solid"/>
            <a:headEnd type="none" w="med" len="med"/>
            <a:tailEnd type="triangle" w="med" len="med"/>
          </a:ln>
          <a:effectLst/>
        </p:spPr>
      </p:cxnSp>
      <p:cxnSp>
        <p:nvCxnSpPr>
          <p:cNvPr id="52" name="Straight Connector 51">
            <a:extLst>
              <a:ext uri="{FF2B5EF4-FFF2-40B4-BE49-F238E27FC236}">
                <a16:creationId xmlns:a16="http://schemas.microsoft.com/office/drawing/2014/main" id="{862DE063-99C4-48E6-B366-899957CDA825}"/>
              </a:ext>
            </a:extLst>
          </p:cNvPr>
          <p:cNvCxnSpPr>
            <a:cxnSpLocks/>
          </p:cNvCxnSpPr>
          <p:nvPr/>
        </p:nvCxnSpPr>
        <p:spPr>
          <a:xfrm>
            <a:off x="5548097" y="5041047"/>
            <a:ext cx="150909" cy="0"/>
          </a:xfrm>
          <a:prstGeom prst="line">
            <a:avLst/>
          </a:prstGeom>
          <a:noFill/>
          <a:ln w="19050" cap="flat" cmpd="sng" algn="ctr">
            <a:solidFill>
              <a:srgbClr val="061421"/>
            </a:solidFill>
            <a:prstDash val="solid"/>
            <a:headEnd type="none" w="med" len="med"/>
            <a:tailEnd type="none" w="med" len="med"/>
          </a:ln>
          <a:effectLst/>
        </p:spPr>
      </p:cxnSp>
      <p:sp>
        <p:nvSpPr>
          <p:cNvPr id="42" name="TextBox 41">
            <a:extLst>
              <a:ext uri="{FF2B5EF4-FFF2-40B4-BE49-F238E27FC236}">
                <a16:creationId xmlns:a16="http://schemas.microsoft.com/office/drawing/2014/main" id="{2B7D12A0-4431-4D8A-AEDE-27CE80DB05D7}"/>
              </a:ext>
            </a:extLst>
          </p:cNvPr>
          <p:cNvSpPr txBox="1"/>
          <p:nvPr/>
        </p:nvSpPr>
        <p:spPr>
          <a:xfrm>
            <a:off x="6004451" y="1188006"/>
            <a:ext cx="2069634" cy="523220"/>
          </a:xfrm>
          <a:prstGeom prst="rect">
            <a:avLst/>
          </a:prstGeom>
          <a:noFill/>
        </p:spPr>
        <p:txBody>
          <a:bodyPr wrap="square" rtlCol="0" anchor="b">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effectLst/>
                <a:uLnTx/>
                <a:uFillTx/>
                <a:latin typeface="Century Gothic"/>
                <a:ea typeface="MS PGothic" pitchFamily="34" charset="-128"/>
                <a:cs typeface="+mn-cs"/>
              </a:rPr>
              <a:t>Baseline risk of progressive </a:t>
            </a:r>
            <a:r>
              <a:rPr kumimoji="0" lang="en-US" sz="1400" b="1" i="0" u="none" strike="noStrike" kern="1200" cap="none" spc="0" normalizeH="0" baseline="0" noProof="0" dirty="0" err="1">
                <a:ln>
                  <a:noFill/>
                </a:ln>
                <a:effectLst/>
                <a:uLnTx/>
                <a:uFillTx/>
                <a:latin typeface="Century Gothic"/>
                <a:ea typeface="MS PGothic" pitchFamily="34" charset="-128"/>
                <a:cs typeface="+mn-cs"/>
              </a:rPr>
              <a:t>disease</a:t>
            </a:r>
            <a:r>
              <a:rPr kumimoji="0" lang="en-US" sz="1400" b="1" i="0" u="none" strike="noStrike" kern="1200" cap="none" spc="0" normalizeH="0" baseline="30000" noProof="0" dirty="0" err="1">
                <a:ln>
                  <a:noFill/>
                </a:ln>
                <a:effectLst/>
                <a:uLnTx/>
                <a:uFillTx/>
                <a:latin typeface="Century Gothic"/>
                <a:ea typeface="MS PGothic" pitchFamily="34" charset="-128"/>
                <a:cs typeface="+mn-cs"/>
              </a:rPr>
              <a:t>b</a:t>
            </a:r>
            <a:endParaRPr kumimoji="0" lang="en-US" sz="1400" b="1" i="0" u="none" strike="noStrike" kern="1200" cap="none" spc="0" normalizeH="0" baseline="30000" noProof="0" dirty="0">
              <a:ln>
                <a:noFill/>
              </a:ln>
              <a:effectLst/>
              <a:uLnTx/>
              <a:uFillTx/>
              <a:latin typeface="Century Gothic"/>
              <a:ea typeface="MS PGothic" pitchFamily="34" charset="-128"/>
              <a:cs typeface="+mn-cs"/>
            </a:endParaRPr>
          </a:p>
        </p:txBody>
      </p:sp>
      <p:sp>
        <p:nvSpPr>
          <p:cNvPr id="43" name="TextBox 42">
            <a:extLst>
              <a:ext uri="{FF2B5EF4-FFF2-40B4-BE49-F238E27FC236}">
                <a16:creationId xmlns:a16="http://schemas.microsoft.com/office/drawing/2014/main" id="{C5CA5ED5-BAC6-4CCD-BB3C-DD6525775B79}"/>
              </a:ext>
            </a:extLst>
          </p:cNvPr>
          <p:cNvSpPr txBox="1"/>
          <p:nvPr/>
        </p:nvSpPr>
        <p:spPr>
          <a:xfrm>
            <a:off x="7961973" y="1161685"/>
            <a:ext cx="3376826" cy="523220"/>
          </a:xfrm>
          <a:prstGeom prst="rect">
            <a:avLst/>
          </a:prstGeom>
          <a:noFill/>
        </p:spPr>
        <p:txBody>
          <a:bodyPr wrap="square" rtlCol="0" anchor="b">
            <a:spAutoFit/>
          </a:bodyPr>
          <a:lstStyle/>
          <a:p>
            <a:pPr algn="ctr" defTabSz="457200" fontAlgn="base">
              <a:spcBef>
                <a:spcPct val="0"/>
              </a:spcBef>
              <a:spcAft>
                <a:spcPct val="0"/>
              </a:spcAft>
              <a:defRPr/>
            </a:pPr>
            <a:r>
              <a:rPr lang="en-US" sz="1400" b="1" dirty="0">
                <a:ea typeface="MS PGothic" pitchFamily="34" charset="-128"/>
              </a:rPr>
              <a:t>Baseline risk of progressive </a:t>
            </a:r>
            <a:r>
              <a:rPr lang="en-US" sz="1400" b="1" dirty="0" err="1">
                <a:ea typeface="MS PGothic" pitchFamily="34" charset="-128"/>
              </a:rPr>
              <a:t>disease</a:t>
            </a:r>
            <a:r>
              <a:rPr lang="en-US" sz="1400" b="1" baseline="30000" dirty="0" err="1">
                <a:ea typeface="MS PGothic" pitchFamily="34" charset="-128"/>
              </a:rPr>
              <a:t>b</a:t>
            </a:r>
            <a:endParaRPr lang="en-US" sz="1400" b="1" baseline="30000" dirty="0">
              <a:ea typeface="MS PGothic" pitchFamily="34" charset="-128"/>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effectLst/>
                <a:uLnTx/>
                <a:uFillTx/>
                <a:latin typeface="Century Gothic"/>
                <a:ea typeface="MS PGothic" pitchFamily="34" charset="-128"/>
                <a:cs typeface="+mn-cs"/>
              </a:rPr>
              <a:t>+ cognitive </a:t>
            </a:r>
            <a:r>
              <a:rPr kumimoji="0" lang="en-US" sz="1400" b="1" i="0" u="none" strike="noStrike" kern="1200" cap="none" spc="0" normalizeH="0" baseline="0" noProof="0" dirty="0" err="1">
                <a:ln>
                  <a:noFill/>
                </a:ln>
                <a:effectLst/>
                <a:uLnTx/>
                <a:uFillTx/>
                <a:latin typeface="Century Gothic"/>
                <a:ea typeface="MS PGothic" pitchFamily="34" charset="-128"/>
                <a:cs typeface="+mn-cs"/>
              </a:rPr>
              <a:t>impairment</a:t>
            </a:r>
            <a:r>
              <a:rPr kumimoji="0" lang="en-US" sz="1400" b="1" i="0" u="none" strike="noStrike" kern="1200" cap="none" spc="0" normalizeH="0" baseline="30000" noProof="0" dirty="0" err="1">
                <a:ln>
                  <a:noFill/>
                </a:ln>
                <a:effectLst/>
                <a:uLnTx/>
                <a:uFillTx/>
                <a:latin typeface="Century Gothic"/>
                <a:ea typeface="MS PGothic" pitchFamily="34" charset="-128"/>
                <a:cs typeface="+mn-cs"/>
              </a:rPr>
              <a:t>c</a:t>
            </a:r>
            <a:endParaRPr kumimoji="0" lang="en-US" sz="1400" b="1" i="0" u="none" strike="noStrike" kern="1200" cap="none" spc="0" normalizeH="0" baseline="30000" noProof="0" dirty="0">
              <a:ln>
                <a:noFill/>
              </a:ln>
              <a:effectLst/>
              <a:uLnTx/>
              <a:uFillTx/>
              <a:latin typeface="Century Gothic"/>
              <a:ea typeface="MS PGothic" pitchFamily="34" charset="-128"/>
              <a:cs typeface="+mn-cs"/>
            </a:endParaRPr>
          </a:p>
        </p:txBody>
      </p:sp>
      <p:sp>
        <p:nvSpPr>
          <p:cNvPr id="50" name="Rounded Rectangle 8">
            <a:extLst>
              <a:ext uri="{FF2B5EF4-FFF2-40B4-BE49-F238E27FC236}">
                <a16:creationId xmlns:a16="http://schemas.microsoft.com/office/drawing/2014/main" id="{7A575AED-05BF-4E49-BC33-8022FCB7A418}"/>
              </a:ext>
            </a:extLst>
          </p:cNvPr>
          <p:cNvSpPr/>
          <p:nvPr/>
        </p:nvSpPr>
        <p:spPr>
          <a:xfrm>
            <a:off x="8514479" y="1713629"/>
            <a:ext cx="2288887" cy="822960"/>
          </a:xfrm>
          <a:prstGeom prst="roundRect">
            <a:avLst/>
          </a:prstGeom>
          <a:solidFill>
            <a:srgbClr val="654666"/>
          </a:solidFill>
          <a:ln w="28575" cap="flat" cmpd="sng" algn="ctr">
            <a:solidFill>
              <a:srgbClr val="654666"/>
            </a:solidFill>
            <a:prstDash val="solid"/>
          </a:ln>
          <a:effectLst/>
        </p:spPr>
        <p:txBody>
          <a:bodyPr lIns="0" tIns="0" rIns="0" bIns="0" rtlCol="0" anchor="ctr"/>
          <a:lstStyle/>
          <a:p>
            <a:pPr lvl="0" algn="ctr" fontAlgn="base">
              <a:spcBef>
                <a:spcPct val="0"/>
              </a:spcBef>
              <a:spcAft>
                <a:spcPct val="0"/>
              </a:spcAft>
              <a:defRPr/>
            </a:pPr>
            <a:r>
              <a:rPr kumimoji="0" lang="en-US" sz="1350" b="1" i="0" u="none" strike="noStrike" kern="0" cap="none" spc="0" normalizeH="0" baseline="0" noProof="0" dirty="0">
                <a:ln>
                  <a:noFill/>
                </a:ln>
                <a:solidFill>
                  <a:srgbClr val="FFFFFF"/>
                </a:solidFill>
                <a:effectLst/>
                <a:uLnTx/>
                <a:uFillTx/>
                <a:latin typeface="Century Gothic"/>
                <a:ea typeface="+mn-ea"/>
                <a:cs typeface="+mn-cs"/>
              </a:rPr>
              <a:t> Impaired:</a:t>
            </a:r>
            <a:endParaRPr lang="en-US" sz="1350" b="1" kern="0" dirty="0">
              <a:solidFill>
                <a:srgbClr val="FFFFFF"/>
              </a:solidFill>
            </a:endParaRPr>
          </a:p>
          <a:p>
            <a:pPr lvl="0" algn="ctr" fontAlgn="base">
              <a:spcBef>
                <a:spcPct val="0"/>
              </a:spcBef>
              <a:spcAft>
                <a:spcPct val="0"/>
              </a:spcAft>
              <a:defRPr/>
            </a:pPr>
            <a:r>
              <a:rPr lang="en-US" sz="1350" b="1" kern="0" dirty="0">
                <a:solidFill>
                  <a:srgbClr val="FFFFFF"/>
                </a:solidFill>
              </a:rPr>
              <a:t>SDMT ≥2 SD </a:t>
            </a:r>
            <a:r>
              <a:rPr lang="en-US" sz="1350" b="1" kern="0" dirty="0">
                <a:solidFill>
                  <a:schemeClr val="bg1"/>
                </a:solidFill>
              </a:rPr>
              <a:t>below norms</a:t>
            </a:r>
            <a:r>
              <a:rPr lang="en-US" sz="1350" b="1" kern="0" baseline="30000" dirty="0">
                <a:solidFill>
                  <a:schemeClr val="bg1"/>
                </a:solidFill>
              </a:rPr>
              <a:t>4</a:t>
            </a:r>
            <a:r>
              <a:rPr lang="en-US" sz="1350" b="1" kern="0" dirty="0">
                <a:solidFill>
                  <a:schemeClr val="bg1"/>
                </a:solidFill>
              </a:rPr>
              <a:t> </a:t>
            </a:r>
            <a:r>
              <a:rPr kumimoji="0" lang="en-US" sz="1350" b="1" i="0" u="none" strike="noStrike" kern="0" cap="none" spc="0" normalizeH="0" baseline="0" noProof="0" dirty="0">
                <a:ln>
                  <a:noFill/>
                </a:ln>
                <a:solidFill>
                  <a:schemeClr val="bg1"/>
                </a:solidFill>
                <a:effectLst/>
                <a:uLnTx/>
                <a:uFillTx/>
                <a:latin typeface="Century Gothic"/>
                <a:ea typeface="+mn-ea"/>
                <a:cs typeface="+mn-cs"/>
              </a:rPr>
              <a:t>(n=107)</a:t>
            </a:r>
          </a:p>
        </p:txBody>
      </p:sp>
      <p:sp>
        <p:nvSpPr>
          <p:cNvPr id="51" name="Rounded Rectangle 8">
            <a:extLst>
              <a:ext uri="{FF2B5EF4-FFF2-40B4-BE49-F238E27FC236}">
                <a16:creationId xmlns:a16="http://schemas.microsoft.com/office/drawing/2014/main" id="{F3AED98A-A3C7-4456-9EBF-54527041C456}"/>
              </a:ext>
            </a:extLst>
          </p:cNvPr>
          <p:cNvSpPr/>
          <p:nvPr/>
        </p:nvSpPr>
        <p:spPr>
          <a:xfrm>
            <a:off x="8514479" y="4055136"/>
            <a:ext cx="2288887" cy="822960"/>
          </a:xfrm>
          <a:prstGeom prst="roundRect">
            <a:avLst/>
          </a:prstGeom>
          <a:solidFill>
            <a:srgbClr val="006FBA"/>
          </a:solidFill>
          <a:ln w="28575" cap="flat" cmpd="sng" algn="ctr">
            <a:solidFill>
              <a:srgbClr val="006FBA"/>
            </a:solidFill>
            <a:prstDash val="solid"/>
          </a:ln>
          <a:effectLst/>
        </p:spPr>
        <p:txBody>
          <a:bodyPr lIns="0" tIns="0" rIns="0" bIns="0" rtlCol="0" anchor="ctr"/>
          <a:lstStyle/>
          <a:p>
            <a:pPr lvl="0" algn="ctr" fontAlgn="base">
              <a:spcBef>
                <a:spcPct val="0"/>
              </a:spcBef>
              <a:spcAft>
                <a:spcPct val="0"/>
              </a:spcAft>
              <a:defRPr/>
            </a:pPr>
            <a:r>
              <a:rPr kumimoji="0" lang="en-US" sz="1350" b="1" i="0" u="none" strike="noStrike" kern="0" cap="none" spc="0" normalizeH="0" baseline="0" noProof="0" dirty="0">
                <a:ln>
                  <a:noFill/>
                </a:ln>
                <a:solidFill>
                  <a:srgbClr val="FFFFFF"/>
                </a:solidFill>
                <a:effectLst/>
                <a:uLnTx/>
                <a:uFillTx/>
                <a:latin typeface="Century Gothic"/>
                <a:ea typeface="+mn-ea"/>
                <a:cs typeface="+mn-cs"/>
              </a:rPr>
              <a:t> Impaired:</a:t>
            </a:r>
            <a:endParaRPr lang="en-US" sz="1350" b="1" kern="0" dirty="0">
              <a:solidFill>
                <a:srgbClr val="FFFFFF"/>
              </a:solidFill>
            </a:endParaRPr>
          </a:p>
          <a:p>
            <a:pPr lvl="0" algn="ctr" fontAlgn="base">
              <a:spcBef>
                <a:spcPct val="0"/>
              </a:spcBef>
              <a:spcAft>
                <a:spcPct val="0"/>
              </a:spcAft>
              <a:defRPr/>
            </a:pPr>
            <a:r>
              <a:rPr lang="en-US" sz="1350" b="1" kern="0" dirty="0">
                <a:solidFill>
                  <a:srgbClr val="FFFFFF"/>
                </a:solidFill>
              </a:rPr>
              <a:t>SDMT ≥2 SD below norms</a:t>
            </a:r>
            <a:r>
              <a:rPr lang="en-US" sz="1350" b="1" kern="0" baseline="30000" dirty="0">
                <a:solidFill>
                  <a:srgbClr val="FFFFFF"/>
                </a:solidFill>
              </a:rPr>
              <a:t>3</a:t>
            </a:r>
            <a:r>
              <a:rPr lang="en-US" sz="1350" b="1" kern="0" dirty="0">
                <a:solidFill>
                  <a:srgbClr val="FFFFFF"/>
                </a:solidFill>
              </a:rPr>
              <a:t> </a:t>
            </a:r>
            <a:r>
              <a:rPr kumimoji="0" lang="en-US" sz="1350" b="1" i="0" u="none" strike="noStrike" kern="0" cap="none" spc="0" normalizeH="0" baseline="0" noProof="0" dirty="0">
                <a:ln>
                  <a:noFill/>
                </a:ln>
                <a:solidFill>
                  <a:srgbClr val="FFFFFF"/>
                </a:solidFill>
                <a:effectLst/>
                <a:uLnTx/>
                <a:uFillTx/>
                <a:latin typeface="Century Gothic"/>
                <a:ea typeface="+mn-ea"/>
                <a:cs typeface="+mn-cs"/>
              </a:rPr>
              <a:t>(n=116)</a:t>
            </a:r>
          </a:p>
        </p:txBody>
      </p:sp>
      <p:sp>
        <p:nvSpPr>
          <p:cNvPr id="54" name="Rounded Rectangle 8">
            <a:extLst>
              <a:ext uri="{FF2B5EF4-FFF2-40B4-BE49-F238E27FC236}">
                <a16:creationId xmlns:a16="http://schemas.microsoft.com/office/drawing/2014/main" id="{13C51DC4-9C8C-432D-9BFA-D76D8F0D89E6}"/>
              </a:ext>
            </a:extLst>
          </p:cNvPr>
          <p:cNvSpPr/>
          <p:nvPr/>
        </p:nvSpPr>
        <p:spPr>
          <a:xfrm>
            <a:off x="8507217" y="5138871"/>
            <a:ext cx="2286339" cy="828413"/>
          </a:xfrm>
          <a:prstGeom prst="roundRect">
            <a:avLst/>
          </a:prstGeom>
          <a:solidFill>
            <a:schemeClr val="bg1"/>
          </a:solidFill>
          <a:ln w="28575" cap="flat" cmpd="sng" algn="ctr">
            <a:solidFill>
              <a:srgbClr val="006FBA"/>
            </a:solidFill>
            <a:prstDash val="solid"/>
          </a:ln>
          <a:effectLst/>
        </p:spPr>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Unimpaired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1F1D21"/>
                </a:solidFill>
                <a:effectLst/>
                <a:uLnTx/>
                <a:uFillTx/>
                <a:latin typeface="Century Gothic"/>
                <a:ea typeface="+mn-ea"/>
                <a:cs typeface="+mn-cs"/>
              </a:rPr>
              <a:t>(n=</a:t>
            </a:r>
            <a:r>
              <a:rPr lang="en-US" sz="1400" b="1" kern="0" dirty="0">
                <a:latin typeface="Century Gothic"/>
              </a:rPr>
              <a:t>449</a:t>
            </a:r>
            <a:r>
              <a:rPr kumimoji="0" lang="en-US" sz="1400" b="1" i="0" u="none" strike="noStrike" kern="0" cap="none" spc="0" normalizeH="0" baseline="0" noProof="0" dirty="0">
                <a:ln>
                  <a:noFill/>
                </a:ln>
                <a:solidFill>
                  <a:srgbClr val="1F1D21"/>
                </a:solidFill>
                <a:effectLst/>
                <a:uLnTx/>
                <a:uFillTx/>
                <a:latin typeface="Century Gothic"/>
                <a:ea typeface="+mn-ea"/>
                <a:cs typeface="+mn-cs"/>
              </a:rPr>
              <a:t>)</a:t>
            </a:r>
          </a:p>
        </p:txBody>
      </p:sp>
      <p:sp>
        <p:nvSpPr>
          <p:cNvPr id="41" name="TextBox 40">
            <a:extLst>
              <a:ext uri="{FF2B5EF4-FFF2-40B4-BE49-F238E27FC236}">
                <a16:creationId xmlns:a16="http://schemas.microsoft.com/office/drawing/2014/main" id="{C6A5408E-DC18-4DD8-A9EF-C8D0B61919E5}"/>
              </a:ext>
            </a:extLst>
          </p:cNvPr>
          <p:cNvSpPr txBox="1"/>
          <p:nvPr/>
        </p:nvSpPr>
        <p:spPr>
          <a:xfrm>
            <a:off x="682994" y="5966953"/>
            <a:ext cx="10499356" cy="861774"/>
          </a:xfrm>
          <a:prstGeom prst="rect">
            <a:avLst/>
          </a:prstGeom>
          <a:noFill/>
        </p:spPr>
        <p:txBody>
          <a:bodyPr wrap="square" rtlCol="0" anchor="b">
            <a:spAutoFit/>
          </a:bodyPr>
          <a:lstStyle/>
          <a:p>
            <a:pPr lvl="0"/>
            <a:r>
              <a:rPr kumimoji="0" lang="en-US" sz="1000" b="0" i="0" u="none" strike="noStrike" kern="1200" cap="none" spc="0" normalizeH="0" baseline="30000" noProof="0" dirty="0" err="1">
                <a:ln>
                  <a:noFill/>
                </a:ln>
                <a:effectLst/>
                <a:uLnTx/>
                <a:uFillTx/>
                <a:latin typeface="+mj-lt"/>
                <a:ea typeface="+mn-ea"/>
                <a:cs typeface="+mn-cs"/>
              </a:rPr>
              <a:t>a</a:t>
            </a:r>
            <a:r>
              <a:rPr kumimoji="0" lang="en-US" sz="1000" b="0" i="0" u="none" strike="noStrike" kern="1200" cap="none" spc="0" normalizeH="0" baseline="0" noProof="0" dirty="0" err="1">
                <a:ln>
                  <a:noFill/>
                </a:ln>
                <a:effectLst/>
                <a:uLnTx/>
                <a:uFillTx/>
                <a:latin typeface="+mj-lt"/>
                <a:ea typeface="+mn-ea"/>
                <a:cs typeface="+mn-cs"/>
              </a:rPr>
              <a:t>mITT</a:t>
            </a:r>
            <a:r>
              <a:rPr kumimoji="0" lang="en-US" sz="1000" b="0" i="0" u="none" strike="noStrike" kern="1200" cap="none" spc="0" normalizeH="0" baseline="0" noProof="0" dirty="0">
                <a:ln>
                  <a:noFill/>
                </a:ln>
                <a:effectLst/>
                <a:uLnTx/>
                <a:uFillTx/>
                <a:latin typeface="+mj-lt"/>
                <a:ea typeface="+mn-ea"/>
                <a:cs typeface="+mn-cs"/>
              </a:rPr>
              <a:t> population includes patients from the ITT population with baseline and ≥1 postbaseline SDMT </a:t>
            </a:r>
            <a:r>
              <a:rPr lang="en-US" sz="1000" dirty="0">
                <a:latin typeface="+mj-lt"/>
              </a:rPr>
              <a:t>assessments; </a:t>
            </a:r>
            <a:r>
              <a:rPr lang="en-US" sz="1000" baseline="30000" dirty="0" err="1">
                <a:latin typeface="+mj-lt"/>
              </a:rPr>
              <a:t>b</a:t>
            </a:r>
            <a:r>
              <a:rPr lang="en-US" sz="1000" dirty="0" err="1">
                <a:latin typeface="+mj-lt"/>
              </a:rPr>
              <a:t>The</a:t>
            </a:r>
            <a:r>
              <a:rPr lang="en-US" sz="1000" dirty="0">
                <a:latin typeface="+mj-lt"/>
              </a:rPr>
              <a:t> population at increased risk of progressive disease includes </a:t>
            </a:r>
            <a:r>
              <a:rPr lang="en-US" sz="1000" dirty="0" err="1">
                <a:latin typeface="+mj-lt"/>
              </a:rPr>
              <a:t>mITT</a:t>
            </a:r>
            <a:r>
              <a:rPr lang="en-US" sz="1000" dirty="0">
                <a:latin typeface="+mj-lt"/>
              </a:rPr>
              <a:t> patients with a baseline EDSS ≥4 and FSS ≥2; </a:t>
            </a:r>
            <a:r>
              <a:rPr lang="en-US" sz="1000" baseline="30000" dirty="0" err="1">
                <a:latin typeface="+mj-lt"/>
              </a:rPr>
              <a:t>c</a:t>
            </a:r>
            <a:r>
              <a:rPr lang="en-US" sz="1000" dirty="0" err="1">
                <a:latin typeface="+mj-lt"/>
              </a:rPr>
              <a:t>The</a:t>
            </a:r>
            <a:r>
              <a:rPr lang="en-US" sz="1000" dirty="0">
                <a:latin typeface="+mj-lt"/>
              </a:rPr>
              <a:t> cognitively impaired population includes patients at increased risk of progressive disease with a baseline SDMT ≥2 SD below the mean of healthy population norms. </a:t>
            </a:r>
            <a:r>
              <a:rPr kumimoji="0" lang="en-US" sz="1000" b="0" i="0" u="none" strike="noStrike" kern="1200" cap="none" spc="0" normalizeH="0" baseline="0" noProof="0" dirty="0">
                <a:ln>
                  <a:noFill/>
                </a:ln>
                <a:effectLst/>
                <a:uLnTx/>
                <a:uFillTx/>
                <a:latin typeface="+mj-lt"/>
                <a:ea typeface="+mn-ea"/>
                <a:cs typeface="+mn-cs"/>
              </a:rPr>
              <a:t>EDSS, Expanded Disability Status Scale;</a:t>
            </a:r>
            <a:r>
              <a:rPr lang="en-US" sz="1000" dirty="0"/>
              <a:t> FSS, </a:t>
            </a:r>
            <a:r>
              <a:rPr lang="en-US" sz="1000" dirty="0" err="1"/>
              <a:t>Kurtzke</a:t>
            </a:r>
            <a:r>
              <a:rPr lang="en-US" sz="1000" dirty="0"/>
              <a:t> Functional Systems Score;</a:t>
            </a:r>
            <a:r>
              <a:rPr kumimoji="0" lang="en-US" sz="1000" b="0" i="0" u="none" strike="noStrike" kern="1200" cap="none" spc="0" normalizeH="0" baseline="0" noProof="0" dirty="0">
                <a:ln>
                  <a:noFill/>
                </a:ln>
                <a:effectLst/>
                <a:uLnTx/>
                <a:uFillTx/>
                <a:latin typeface="+mj-lt"/>
                <a:ea typeface="+mn-ea"/>
                <a:cs typeface="+mn-cs"/>
              </a:rPr>
              <a:t> IFN, interferon; ITT, intention-to-treat; </a:t>
            </a:r>
            <a:r>
              <a:rPr kumimoji="0" lang="en-US" sz="1000" b="0" i="0" u="none" strike="noStrike" kern="1200" cap="none" spc="0" normalizeH="0" baseline="0" noProof="0" dirty="0" err="1">
                <a:ln>
                  <a:noFill/>
                </a:ln>
                <a:effectLst/>
                <a:uLnTx/>
                <a:uFillTx/>
                <a:latin typeface="+mj-lt"/>
                <a:ea typeface="+mn-ea"/>
                <a:cs typeface="+mn-cs"/>
              </a:rPr>
              <a:t>mITT</a:t>
            </a:r>
            <a:r>
              <a:rPr kumimoji="0" lang="en-US" sz="1000" b="0" i="0" u="none" strike="noStrike" kern="1200" cap="none" spc="0" normalizeH="0" baseline="0" noProof="0" dirty="0">
                <a:ln>
                  <a:noFill/>
                </a:ln>
                <a:effectLst/>
                <a:uLnTx/>
                <a:uFillTx/>
                <a:latin typeface="+mj-lt"/>
                <a:ea typeface="+mn-ea"/>
                <a:cs typeface="+mn-cs"/>
              </a:rPr>
              <a:t>, modified intention-to-treat; RMS, relapsing multiple sclerosis; SD, standard deviations; SDMT, Symbol Digit Modalities Test.  1. Hauser SL, </a:t>
            </a:r>
            <a:r>
              <a:rPr kumimoji="0" lang="en-US" sz="1000" b="0" i="1" u="none" strike="noStrike" kern="1200" cap="none" spc="0" normalizeH="0" baseline="0" noProof="0" dirty="0">
                <a:ln>
                  <a:noFill/>
                </a:ln>
                <a:effectLst/>
                <a:uLnTx/>
                <a:uFillTx/>
                <a:latin typeface="+mj-lt"/>
                <a:ea typeface="+mn-ea"/>
                <a:cs typeface="+mn-cs"/>
              </a:rPr>
              <a:t>et al. N </a:t>
            </a:r>
            <a:r>
              <a:rPr kumimoji="0" lang="en-US" sz="1000" b="0" i="1" u="none" strike="noStrike" kern="1200" cap="none" spc="0" normalizeH="0" baseline="0" noProof="0" dirty="0" err="1">
                <a:ln>
                  <a:noFill/>
                </a:ln>
                <a:effectLst/>
                <a:uLnTx/>
                <a:uFillTx/>
                <a:latin typeface="+mj-lt"/>
                <a:ea typeface="+mn-ea"/>
                <a:cs typeface="+mn-cs"/>
              </a:rPr>
              <a:t>Engl</a:t>
            </a:r>
            <a:r>
              <a:rPr kumimoji="0" lang="en-US" sz="1000" b="0" i="1" u="none" strike="noStrike" kern="1200" cap="none" spc="0" normalizeH="0" baseline="0" noProof="0" dirty="0">
                <a:ln>
                  <a:noFill/>
                </a:ln>
                <a:effectLst/>
                <a:uLnTx/>
                <a:uFillTx/>
                <a:latin typeface="+mj-lt"/>
                <a:ea typeface="+mn-ea"/>
                <a:cs typeface="+mn-cs"/>
              </a:rPr>
              <a:t> J Med </a:t>
            </a:r>
            <a:r>
              <a:rPr kumimoji="0" lang="en-US" sz="1000" b="0" i="0" u="none" strike="noStrike" kern="1200" cap="none" spc="0" normalizeH="0" baseline="0" noProof="0" dirty="0">
                <a:ln>
                  <a:noFill/>
                </a:ln>
                <a:effectLst/>
                <a:uLnTx/>
                <a:uFillTx/>
                <a:latin typeface="+mj-lt"/>
                <a:ea typeface="+mn-ea"/>
                <a:cs typeface="+mn-cs"/>
              </a:rPr>
              <a:t>2017;376:221–234; 2. </a:t>
            </a:r>
            <a:r>
              <a:rPr kumimoji="0" lang="en-US" sz="1000" b="0" i="0" u="none" strike="noStrike" kern="1200" cap="none" spc="0" normalizeH="0" baseline="0" noProof="0" dirty="0" err="1">
                <a:ln>
                  <a:noFill/>
                </a:ln>
                <a:effectLst/>
                <a:uLnTx/>
                <a:uFillTx/>
                <a:latin typeface="+mj-lt"/>
                <a:ea typeface="+mn-ea"/>
                <a:cs typeface="+mn-cs"/>
              </a:rPr>
              <a:t>Polman</a:t>
            </a:r>
            <a:r>
              <a:rPr kumimoji="0" lang="en-US" sz="1000" b="0" i="0" u="none" strike="noStrike" kern="1200" cap="none" spc="0" normalizeH="0" baseline="0" noProof="0" dirty="0">
                <a:ln>
                  <a:noFill/>
                </a:ln>
                <a:effectLst/>
                <a:uLnTx/>
                <a:uFillTx/>
                <a:latin typeface="+mj-lt"/>
                <a:ea typeface="+mn-ea"/>
                <a:cs typeface="+mn-cs"/>
              </a:rPr>
              <a:t> C, </a:t>
            </a:r>
            <a:r>
              <a:rPr kumimoji="0" lang="en-US" sz="1000" b="0" i="1" u="none" strike="noStrike" kern="1200" cap="none" spc="0" normalizeH="0" baseline="0" noProof="0" dirty="0">
                <a:ln>
                  <a:noFill/>
                </a:ln>
                <a:effectLst/>
                <a:uLnTx/>
                <a:uFillTx/>
                <a:latin typeface="+mj-lt"/>
                <a:ea typeface="+mn-ea"/>
                <a:cs typeface="+mn-cs"/>
              </a:rPr>
              <a:t>et al. Ann </a:t>
            </a:r>
            <a:r>
              <a:rPr kumimoji="0" lang="en-US" sz="1000" b="0" i="1" u="none" strike="noStrike" kern="1200" cap="none" spc="0" normalizeH="0" baseline="0" noProof="0" dirty="0" err="1">
                <a:ln>
                  <a:noFill/>
                </a:ln>
                <a:effectLst/>
                <a:uLnTx/>
                <a:uFillTx/>
                <a:latin typeface="+mj-lt"/>
                <a:ea typeface="+mn-ea"/>
                <a:cs typeface="+mn-cs"/>
              </a:rPr>
              <a:t>Neurol</a:t>
            </a:r>
            <a:r>
              <a:rPr kumimoji="0" lang="en-US" sz="1000" b="0" i="1" u="none" strike="noStrike" kern="1200" cap="none" spc="0" normalizeH="0" baseline="0" noProof="0" dirty="0">
                <a:ln>
                  <a:noFill/>
                </a:ln>
                <a:effectLst/>
                <a:uLnTx/>
                <a:uFillTx/>
                <a:latin typeface="+mj-lt"/>
                <a:ea typeface="+mn-ea"/>
                <a:cs typeface="+mn-cs"/>
              </a:rPr>
              <a:t> </a:t>
            </a:r>
            <a:r>
              <a:rPr lang="en-US" sz="1000" dirty="0">
                <a:latin typeface="+mj-lt"/>
              </a:rPr>
              <a:t>2011;69:292–302; 3. </a:t>
            </a:r>
            <a:r>
              <a:rPr lang="en-US" sz="1000" dirty="0" err="1"/>
              <a:t>Lorscheider</a:t>
            </a:r>
            <a:r>
              <a:rPr lang="en-US" sz="1000" dirty="0"/>
              <a:t> J, </a:t>
            </a:r>
            <a:r>
              <a:rPr lang="en-US" sz="1000" i="1" dirty="0"/>
              <a:t>et al. Brain </a:t>
            </a:r>
            <a:r>
              <a:rPr lang="en-US" sz="1000" dirty="0"/>
              <a:t>2016;139:2395-2405;</a:t>
            </a:r>
            <a:r>
              <a:rPr lang="en-US" sz="1000" dirty="0">
                <a:latin typeface="+mj-lt"/>
              </a:rPr>
              <a:t> 4. Drake AS, </a:t>
            </a:r>
            <a:r>
              <a:rPr lang="en-US" sz="1000" i="1" dirty="0">
                <a:latin typeface="+mj-lt"/>
              </a:rPr>
              <a:t>et al</a:t>
            </a:r>
            <a:r>
              <a:rPr lang="en-US" sz="1000" dirty="0">
                <a:latin typeface="+mj-lt"/>
              </a:rPr>
              <a:t>. </a:t>
            </a:r>
            <a:r>
              <a:rPr lang="en-US" sz="1000" i="1" dirty="0" err="1">
                <a:latin typeface="+mj-lt"/>
              </a:rPr>
              <a:t>Mult</a:t>
            </a:r>
            <a:r>
              <a:rPr lang="en-US" sz="1000" i="1" dirty="0">
                <a:latin typeface="+mj-lt"/>
              </a:rPr>
              <a:t> </a:t>
            </a:r>
            <a:r>
              <a:rPr lang="en-US" sz="1000" i="1" dirty="0" err="1">
                <a:latin typeface="+mj-lt"/>
              </a:rPr>
              <a:t>Scler</a:t>
            </a:r>
            <a:r>
              <a:rPr lang="en-US" sz="1000" i="1" dirty="0">
                <a:latin typeface="+mj-lt"/>
              </a:rPr>
              <a:t> </a:t>
            </a:r>
            <a:r>
              <a:rPr lang="en-US" sz="1000" dirty="0">
                <a:latin typeface="+mj-lt"/>
              </a:rPr>
              <a:t>2010;16:228–237.</a:t>
            </a:r>
            <a:endParaRPr kumimoji="0" lang="en-US" sz="1000" b="0" i="0" u="none" strike="noStrike" kern="1200" cap="none" spc="0" normalizeH="0" baseline="0" noProof="0" dirty="0">
              <a:ln>
                <a:noFill/>
              </a:ln>
              <a:effectLst/>
              <a:uLnTx/>
              <a:uFillTx/>
              <a:latin typeface="+mj-lt"/>
            </a:endParaRPr>
          </a:p>
        </p:txBody>
      </p:sp>
    </p:spTree>
    <p:extLst>
      <p:ext uri="{BB962C8B-B14F-4D97-AF65-F5344CB8AC3E}">
        <p14:creationId xmlns:p14="http://schemas.microsoft.com/office/powerpoint/2010/main" val="3086265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A925E-CCB3-475A-B5C5-BC01C22334ED}"/>
              </a:ext>
            </a:extLst>
          </p:cNvPr>
          <p:cNvSpPr>
            <a:spLocks noGrp="1"/>
          </p:cNvSpPr>
          <p:nvPr>
            <p:ph type="title"/>
          </p:nvPr>
        </p:nvSpPr>
        <p:spPr/>
        <p:txBody>
          <a:bodyPr>
            <a:normAutofit/>
          </a:bodyPr>
          <a:lstStyle/>
          <a:p>
            <a:r>
              <a:rPr lang="en-US" sz="2200" dirty="0"/>
              <a:t>Baseline characteristics</a:t>
            </a:r>
            <a:br>
              <a:rPr lang="en-US" sz="2200" dirty="0"/>
            </a:br>
            <a:r>
              <a:rPr lang="en-US" sz="2200" i="1" dirty="0" err="1"/>
              <a:t>mITT</a:t>
            </a:r>
            <a:r>
              <a:rPr lang="en-US" sz="2200" i="1" dirty="0"/>
              <a:t> </a:t>
            </a:r>
            <a:r>
              <a:rPr lang="en-US" sz="2200" i="1" dirty="0" err="1"/>
              <a:t>population</a:t>
            </a:r>
            <a:r>
              <a:rPr lang="en-US" sz="2200" i="1" baseline="30000" dirty="0" err="1"/>
              <a:t>a</a:t>
            </a:r>
            <a:r>
              <a:rPr lang="en-US" sz="2200" i="1" baseline="30000" dirty="0"/>
              <a:t> </a:t>
            </a:r>
            <a:r>
              <a:rPr lang="en-US" sz="2200" i="1" dirty="0"/>
              <a:t>vs patients at risk </a:t>
            </a:r>
            <a:r>
              <a:rPr lang="en-US" sz="2200" i="1" dirty="0">
                <a:solidFill>
                  <a:srgbClr val="0066CC"/>
                </a:solidFill>
              </a:rPr>
              <a:t>of</a:t>
            </a:r>
            <a:r>
              <a:rPr lang="en-US" sz="2200" i="1" dirty="0"/>
              <a:t> </a:t>
            </a:r>
            <a:r>
              <a:rPr lang="en-US" sz="2200" i="1" dirty="0">
                <a:solidFill>
                  <a:srgbClr val="0066CC"/>
                </a:solidFill>
              </a:rPr>
              <a:t>progressive </a:t>
            </a:r>
            <a:r>
              <a:rPr lang="en-US" sz="2200" i="1" dirty="0" err="1">
                <a:solidFill>
                  <a:srgbClr val="0066CC"/>
                </a:solidFill>
              </a:rPr>
              <a:t>disease</a:t>
            </a:r>
            <a:r>
              <a:rPr lang="en-US" sz="2200" i="1" baseline="30000" dirty="0" err="1">
                <a:solidFill>
                  <a:srgbClr val="0066CC"/>
                </a:solidFill>
              </a:rPr>
              <a:t>b</a:t>
            </a:r>
            <a:endParaRPr lang="en-US" sz="2200" dirty="0">
              <a:solidFill>
                <a:srgbClr val="0066CC"/>
              </a:solidFill>
            </a:endParaRPr>
          </a:p>
        </p:txBody>
      </p:sp>
      <p:sp>
        <p:nvSpPr>
          <p:cNvPr id="8" name="TextBox 7">
            <a:extLst>
              <a:ext uri="{FF2B5EF4-FFF2-40B4-BE49-F238E27FC236}">
                <a16:creationId xmlns:a16="http://schemas.microsoft.com/office/drawing/2014/main" id="{8974DEED-2D23-4DD3-B142-D2D16AD3D4D8}"/>
              </a:ext>
            </a:extLst>
          </p:cNvPr>
          <p:cNvSpPr txBox="1"/>
          <p:nvPr/>
        </p:nvSpPr>
        <p:spPr>
          <a:xfrm>
            <a:off x="799508" y="6142827"/>
            <a:ext cx="9743173" cy="707886"/>
          </a:xfrm>
          <a:prstGeom prst="rect">
            <a:avLst/>
          </a:prstGeom>
          <a:noFill/>
        </p:spPr>
        <p:txBody>
          <a:bodyPr wrap="square" rtlCol="0" anchor="b">
            <a:spAutoFit/>
          </a:bodyPr>
          <a:lstStyle/>
          <a:p>
            <a:pPr lvl="0"/>
            <a:r>
              <a:rPr lang="en-US" sz="1000" baseline="30000" dirty="0" err="1">
                <a:solidFill>
                  <a:srgbClr val="1F1D21"/>
                </a:solidFill>
                <a:latin typeface="Century Gothic"/>
              </a:rPr>
              <a:t>a</a:t>
            </a:r>
            <a:r>
              <a:rPr lang="en-US" sz="1000" dirty="0" err="1">
                <a:solidFill>
                  <a:srgbClr val="1F1D21"/>
                </a:solidFill>
                <a:latin typeface="Century Gothic"/>
              </a:rPr>
              <a:t>mITT</a:t>
            </a:r>
            <a:r>
              <a:rPr lang="en-US" sz="1000" dirty="0">
                <a:solidFill>
                  <a:srgbClr val="1F1D21"/>
                </a:solidFill>
                <a:latin typeface="Century Gothic"/>
              </a:rPr>
              <a:t> population includes patients randomized to treatment with baseline and ≥1 postbaseline SDMT assessment; </a:t>
            </a:r>
            <a:r>
              <a:rPr lang="en-US" sz="1000" baseline="30000" dirty="0" err="1">
                <a:solidFill>
                  <a:srgbClr val="1F1D21"/>
                </a:solidFill>
                <a:latin typeface="Century Gothic"/>
              </a:rPr>
              <a:t>b</a:t>
            </a:r>
            <a:r>
              <a:rPr lang="en-US" sz="1000" dirty="0" err="1">
                <a:solidFill>
                  <a:srgbClr val="1F1D21"/>
                </a:solidFill>
              </a:rPr>
              <a:t>Includes</a:t>
            </a:r>
            <a:r>
              <a:rPr lang="en-US" sz="1000" dirty="0">
                <a:solidFill>
                  <a:srgbClr val="1F1D21"/>
                </a:solidFill>
              </a:rPr>
              <a:t> </a:t>
            </a:r>
            <a:r>
              <a:rPr lang="en-US" sz="1000" dirty="0" err="1">
                <a:solidFill>
                  <a:srgbClr val="1F1D21"/>
                </a:solidFill>
              </a:rPr>
              <a:t>mITT</a:t>
            </a:r>
            <a:r>
              <a:rPr lang="en-US" sz="1000" dirty="0">
                <a:solidFill>
                  <a:srgbClr val="1F1D21"/>
                </a:solidFill>
              </a:rPr>
              <a:t> patients with baseline EDSS ≥4 and pyramidal FSS ≥2; </a:t>
            </a:r>
            <a:r>
              <a:rPr lang="en-US" sz="1000" baseline="30000" dirty="0" err="1">
                <a:solidFill>
                  <a:srgbClr val="1F1D21"/>
                </a:solidFill>
                <a:latin typeface="Century Gothic"/>
              </a:rPr>
              <a:t>c</a:t>
            </a:r>
            <a:r>
              <a:rPr lang="en-US" sz="1000" dirty="0" err="1">
                <a:solidFill>
                  <a:srgbClr val="1F1D21"/>
                </a:solidFill>
                <a:latin typeface="Century Gothic"/>
              </a:rPr>
              <a:t>Includes</a:t>
            </a:r>
            <a:r>
              <a:rPr lang="en-US" sz="1000" dirty="0">
                <a:solidFill>
                  <a:srgbClr val="1F1D21"/>
                </a:solidFill>
                <a:latin typeface="Century Gothic"/>
              </a:rPr>
              <a:t> patients identified as American Indian or Alaska Native, Asian, “Other” or multiple races.</a:t>
            </a:r>
          </a:p>
          <a:p>
            <a:pPr>
              <a:defRPr/>
            </a:pPr>
            <a:r>
              <a:rPr lang="en-US" sz="1000" dirty="0">
                <a:solidFill>
                  <a:srgbClr val="1F1D21"/>
                </a:solidFill>
                <a:latin typeface="Century Gothic"/>
              </a:rPr>
              <a:t>EDSS, Expanded Disability Status Scale; FSS, </a:t>
            </a:r>
            <a:r>
              <a:rPr lang="en-US" sz="1000" dirty="0" err="1">
                <a:solidFill>
                  <a:srgbClr val="1F1D21"/>
                </a:solidFill>
                <a:latin typeface="Century Gothic"/>
              </a:rPr>
              <a:t>Kurtzke</a:t>
            </a:r>
            <a:r>
              <a:rPr lang="en-US" sz="1000" dirty="0">
                <a:solidFill>
                  <a:srgbClr val="1F1D21"/>
                </a:solidFill>
                <a:latin typeface="Century Gothic"/>
              </a:rPr>
              <a:t> Functional Systems Score; IFN, interferon; mITT, modified intention-to-treat; OCR, ocrelizumab; SDMT, Symbol Digit Modalities Test.  </a:t>
            </a:r>
          </a:p>
        </p:txBody>
      </p:sp>
      <p:sp>
        <p:nvSpPr>
          <p:cNvPr id="9" name="Rectangle 8">
            <a:extLst>
              <a:ext uri="{FF2B5EF4-FFF2-40B4-BE49-F238E27FC236}">
                <a16:creationId xmlns:a16="http://schemas.microsoft.com/office/drawing/2014/main" id="{89C1DD7C-B08B-4256-9723-E46E5F655D6B}"/>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graphicFrame>
        <p:nvGraphicFramePr>
          <p:cNvPr id="3" name="Table 2">
            <a:extLst>
              <a:ext uri="{FF2B5EF4-FFF2-40B4-BE49-F238E27FC236}">
                <a16:creationId xmlns:a16="http://schemas.microsoft.com/office/drawing/2014/main" id="{8F6E7713-5E1D-4660-879F-7983DF1ED623}"/>
              </a:ext>
            </a:extLst>
          </p:cNvPr>
          <p:cNvGraphicFramePr>
            <a:graphicFrameLocks noGrp="1"/>
          </p:cNvGraphicFramePr>
          <p:nvPr>
            <p:extLst>
              <p:ext uri="{D42A27DB-BD31-4B8C-83A1-F6EECF244321}">
                <p14:modId xmlns:p14="http://schemas.microsoft.com/office/powerpoint/2010/main" val="4075814952"/>
              </p:ext>
            </p:extLst>
          </p:nvPr>
        </p:nvGraphicFramePr>
        <p:xfrm>
          <a:off x="751882" y="1562680"/>
          <a:ext cx="10698482" cy="4262120"/>
        </p:xfrm>
        <a:graphic>
          <a:graphicData uri="http://schemas.openxmlformats.org/drawingml/2006/table">
            <a:tbl>
              <a:tblPr firstRow="1" bandRow="1">
                <a:tableStyleId>{5C22544A-7EE6-4342-B048-85BDC9FD1C3A}</a:tableStyleId>
              </a:tblPr>
              <a:tblGrid>
                <a:gridCol w="4139786">
                  <a:extLst>
                    <a:ext uri="{9D8B030D-6E8A-4147-A177-3AD203B41FA5}">
                      <a16:colId xmlns:a16="http://schemas.microsoft.com/office/drawing/2014/main" val="1101775131"/>
                    </a:ext>
                  </a:extLst>
                </a:gridCol>
                <a:gridCol w="1093116">
                  <a:extLst>
                    <a:ext uri="{9D8B030D-6E8A-4147-A177-3AD203B41FA5}">
                      <a16:colId xmlns:a16="http://schemas.microsoft.com/office/drawing/2014/main" val="2770786142"/>
                    </a:ext>
                  </a:extLst>
                </a:gridCol>
                <a:gridCol w="1093116">
                  <a:extLst>
                    <a:ext uri="{9D8B030D-6E8A-4147-A177-3AD203B41FA5}">
                      <a16:colId xmlns:a16="http://schemas.microsoft.com/office/drawing/2014/main" val="97088894"/>
                    </a:ext>
                  </a:extLst>
                </a:gridCol>
                <a:gridCol w="1093116">
                  <a:extLst>
                    <a:ext uri="{9D8B030D-6E8A-4147-A177-3AD203B41FA5}">
                      <a16:colId xmlns:a16="http://schemas.microsoft.com/office/drawing/2014/main" val="1683581315"/>
                    </a:ext>
                  </a:extLst>
                </a:gridCol>
                <a:gridCol w="1093116">
                  <a:extLst>
                    <a:ext uri="{9D8B030D-6E8A-4147-A177-3AD203B41FA5}">
                      <a16:colId xmlns:a16="http://schemas.microsoft.com/office/drawing/2014/main" val="3178947029"/>
                    </a:ext>
                  </a:extLst>
                </a:gridCol>
                <a:gridCol w="1093116">
                  <a:extLst>
                    <a:ext uri="{9D8B030D-6E8A-4147-A177-3AD203B41FA5}">
                      <a16:colId xmlns:a16="http://schemas.microsoft.com/office/drawing/2014/main" val="1615149618"/>
                    </a:ext>
                  </a:extLst>
                </a:gridCol>
                <a:gridCol w="1093116">
                  <a:extLst>
                    <a:ext uri="{9D8B030D-6E8A-4147-A177-3AD203B41FA5}">
                      <a16:colId xmlns:a16="http://schemas.microsoft.com/office/drawing/2014/main" val="2809826024"/>
                    </a:ext>
                  </a:extLst>
                </a:gridCol>
              </a:tblGrid>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latin typeface="+mj-lt"/>
                        </a:rPr>
                        <a:t>Characteristic</a:t>
                      </a:r>
                      <a:endParaRPr lang="en-US" sz="1400" dirty="0">
                        <a:latin typeface="+mj-lt"/>
                      </a:endParaRPr>
                    </a:p>
                  </a:txBody>
                  <a:tcPr anchor="b"/>
                </a:tc>
                <a:tc gridSpan="2">
                  <a:txBody>
                    <a:bodyPr/>
                    <a:lstStyle/>
                    <a:p>
                      <a:pPr algn="ctr"/>
                      <a:endParaRPr lang="en-US" sz="1400" i="0" dirty="0"/>
                    </a:p>
                    <a:p>
                      <a:pPr algn="ctr"/>
                      <a:r>
                        <a:rPr lang="en-US" sz="1400" i="0" dirty="0" err="1"/>
                        <a:t>mITT</a:t>
                      </a:r>
                      <a:r>
                        <a:rPr lang="en-US" sz="1400" i="0" dirty="0"/>
                        <a:t> </a:t>
                      </a:r>
                      <a:r>
                        <a:rPr lang="en-US" sz="1400" i="0" dirty="0" err="1"/>
                        <a:t>population</a:t>
                      </a:r>
                      <a:r>
                        <a:rPr lang="en-US" sz="1400" i="0" baseline="30000" dirty="0" err="1"/>
                        <a:t>a</a:t>
                      </a:r>
                      <a:endParaRPr lang="en-US" sz="1400" i="1" dirty="0"/>
                    </a:p>
                  </a:txBody>
                  <a:tcPr anchor="b"/>
                </a:tc>
                <a:tc hMerge="1">
                  <a:txBody>
                    <a:bodyPr/>
                    <a:lstStyle/>
                    <a:p>
                      <a:endParaRPr lang="en-US" dirty="0"/>
                    </a:p>
                  </a:txBody>
                  <a:tcPr/>
                </a:tc>
                <a:tc gridSpan="2">
                  <a:txBody>
                    <a:bodyPr/>
                    <a:lstStyle/>
                    <a:p>
                      <a:pPr algn="ctr"/>
                      <a:r>
                        <a:rPr lang="en-US" sz="1400" dirty="0">
                          <a:solidFill>
                            <a:schemeClr val="bg1"/>
                          </a:solidFill>
                        </a:rPr>
                        <a:t>Patients at risk </a:t>
                      </a:r>
                      <a:r>
                        <a:rPr lang="en-US" sz="1400" strike="noStrike" dirty="0">
                          <a:solidFill>
                            <a:schemeClr val="bg1"/>
                          </a:solidFill>
                        </a:rPr>
                        <a:t>of </a:t>
                      </a:r>
                      <a:r>
                        <a:rPr lang="en-US" sz="1400" dirty="0">
                          <a:solidFill>
                            <a:schemeClr val="bg1"/>
                          </a:solidFill>
                        </a:rPr>
                        <a:t>progressive </a:t>
                      </a:r>
                      <a:r>
                        <a:rPr lang="en-US" sz="1400" dirty="0" err="1">
                          <a:solidFill>
                            <a:schemeClr val="bg1"/>
                          </a:solidFill>
                        </a:rPr>
                        <a:t>disease</a:t>
                      </a:r>
                      <a:r>
                        <a:rPr lang="en-US" sz="1400" baseline="30000" dirty="0" err="1">
                          <a:solidFill>
                            <a:schemeClr val="bg1"/>
                          </a:solidFill>
                        </a:rPr>
                        <a:t>b</a:t>
                      </a:r>
                      <a:endParaRPr lang="en-US" sz="1400" dirty="0">
                        <a:solidFill>
                          <a:schemeClr val="bg1"/>
                        </a:solidFill>
                      </a:endParaRPr>
                    </a:p>
                  </a:txBody>
                  <a:tcPr anchor="b"/>
                </a:tc>
                <a:tc hMerge="1">
                  <a:txBody>
                    <a:bodyPr/>
                    <a:lstStyle/>
                    <a:p>
                      <a:endParaRPr lang="en-US"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rPr>
                        <a:t>Patients at risk </a:t>
                      </a:r>
                      <a:r>
                        <a:rPr lang="en-US" sz="1400" strike="noStrike" dirty="0">
                          <a:solidFill>
                            <a:schemeClr val="bg1"/>
                          </a:solidFill>
                        </a:rPr>
                        <a:t>of </a:t>
                      </a:r>
                      <a:r>
                        <a:rPr lang="en-US" sz="1400" dirty="0">
                          <a:solidFill>
                            <a:schemeClr val="bg1"/>
                          </a:solidFill>
                        </a:rPr>
                        <a:t> progressive disease</a:t>
                      </a:r>
                      <a:r>
                        <a:rPr lang="en-US" sz="1400" strike="noStrike" baseline="0" dirty="0">
                          <a:solidFill>
                            <a:schemeClr val="bg1"/>
                          </a:solidFill>
                        </a:rPr>
                        <a:t> + </a:t>
                      </a:r>
                      <a:r>
                        <a:rPr lang="en-US" sz="1400" baseline="0" dirty="0">
                          <a:solidFill>
                            <a:schemeClr val="bg1"/>
                          </a:solidFill>
                        </a:rPr>
                        <a:t>cognitive impairment</a:t>
                      </a:r>
                    </a:p>
                  </a:txBody>
                  <a:tcPr anchor="b"/>
                </a:tc>
                <a:tc hMerge="1">
                  <a:txBody>
                    <a:bodyPr/>
                    <a:lstStyle/>
                    <a:p>
                      <a:pPr algn="ctr"/>
                      <a:endParaRPr lang="en-US" sz="1400" dirty="0">
                        <a:solidFill>
                          <a:schemeClr val="bg1"/>
                        </a:solidFill>
                      </a:endParaRPr>
                    </a:p>
                  </a:txBody>
                  <a:tcPr/>
                </a:tc>
                <a:extLst>
                  <a:ext uri="{0D108BD9-81ED-4DB2-BD59-A6C34878D82A}">
                    <a16:rowId xmlns:a16="http://schemas.microsoft.com/office/drawing/2014/main" val="2955563991"/>
                  </a:ext>
                </a:extLst>
              </a:tr>
              <a:tr h="370840">
                <a:tc vMerge="1">
                  <a:txBody>
                    <a:bodyPr/>
                    <a:lstStyle/>
                    <a:p>
                      <a:endParaRPr lang="en-US" dirty="0"/>
                    </a:p>
                  </a:txBody>
                  <a:tcPr anchor="ctr"/>
                </a:tc>
                <a:tc>
                  <a:txBody>
                    <a:bodyPr/>
                    <a:lstStyle/>
                    <a:p>
                      <a:pPr algn="ctr"/>
                      <a:r>
                        <a:rPr lang="en-GB" sz="1400" b="1" noProof="0" dirty="0">
                          <a:solidFill>
                            <a:schemeClr val="bg1"/>
                          </a:solidFill>
                          <a:latin typeface="+mj-lt"/>
                        </a:rPr>
                        <a:t>IFN</a:t>
                      </a:r>
                      <a:r>
                        <a:rPr lang="en-GB" sz="1400" b="1" baseline="0" noProof="0" dirty="0">
                          <a:solidFill>
                            <a:schemeClr val="bg1"/>
                          </a:solidFill>
                          <a:latin typeface="+mj-lt"/>
                        </a:rPr>
                        <a:t> </a:t>
                      </a:r>
                      <a:r>
                        <a:rPr lang="en-GB" sz="1400" b="1" noProof="0" dirty="0">
                          <a:solidFill>
                            <a:schemeClr val="bg1"/>
                          </a:solidFill>
                          <a:latin typeface="+mj-lt"/>
                        </a:rPr>
                        <a:t>β-1a</a:t>
                      </a:r>
                    </a:p>
                    <a:p>
                      <a:pPr algn="ctr"/>
                      <a:r>
                        <a:rPr lang="en-GB" sz="1400" b="1" baseline="0" noProof="0" dirty="0">
                          <a:solidFill>
                            <a:schemeClr val="bg1"/>
                          </a:solidFill>
                          <a:latin typeface="+mj-lt"/>
                        </a:rPr>
                        <a:t>44 μg</a:t>
                      </a:r>
                      <a:br>
                        <a:rPr lang="en-GB" sz="1400" b="1" baseline="0" noProof="0" dirty="0">
                          <a:solidFill>
                            <a:schemeClr val="bg1"/>
                          </a:solidFill>
                          <a:latin typeface="+mj-lt"/>
                        </a:rPr>
                      </a:br>
                      <a:r>
                        <a:rPr lang="en-GB" sz="1400" b="1" baseline="0" noProof="0" dirty="0">
                          <a:solidFill>
                            <a:schemeClr val="bg1"/>
                          </a:solidFill>
                          <a:latin typeface="+mj-lt"/>
                        </a:rPr>
                        <a:t>(n=749)</a:t>
                      </a:r>
                      <a:endParaRPr lang="en-GB" sz="1400" b="1" noProof="0" dirty="0">
                        <a:solidFill>
                          <a:schemeClr val="bg1"/>
                        </a:solidFill>
                        <a:latin typeface="+mj-lt"/>
                      </a:endParaRPr>
                    </a:p>
                  </a:txBody>
                  <a:tcPr anchor="ctr">
                    <a:solidFill>
                      <a:srgbClr val="654666"/>
                    </a:solidFill>
                  </a:tcPr>
                </a:tc>
                <a:tc>
                  <a:txBody>
                    <a:bodyPr/>
                    <a:lstStyle/>
                    <a:p>
                      <a:pPr algn="ctr"/>
                      <a:r>
                        <a:rPr lang="en-GB" sz="1400" b="1" noProof="0" dirty="0">
                          <a:solidFill>
                            <a:schemeClr val="bg1"/>
                          </a:solidFill>
                          <a:latin typeface="+mj-lt"/>
                        </a:rPr>
                        <a:t>OCR</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latin typeface="+mj-lt"/>
                        </a:rPr>
                        <a:t>600 mg</a:t>
                      </a:r>
                    </a:p>
                    <a:p>
                      <a:pPr algn="ctr"/>
                      <a:r>
                        <a:rPr lang="en-GB" sz="1400" b="1" baseline="0" noProof="0" dirty="0">
                          <a:solidFill>
                            <a:schemeClr val="bg1"/>
                          </a:solidFill>
                          <a:latin typeface="+mj-lt"/>
                        </a:rPr>
                        <a:t>(n=766)</a:t>
                      </a:r>
                      <a:endParaRPr lang="en-GB" sz="1400" b="1" noProof="0" dirty="0">
                        <a:solidFill>
                          <a:schemeClr val="bg1"/>
                        </a:solidFill>
                        <a:latin typeface="+mj-lt"/>
                      </a:endParaRPr>
                    </a:p>
                  </a:txBody>
                  <a:tcPr anchor="ctr">
                    <a:solidFill>
                      <a:srgbClr val="0066CC"/>
                    </a:solidFill>
                  </a:tcPr>
                </a:tc>
                <a:tc>
                  <a:txBody>
                    <a:bodyPr/>
                    <a:lstStyle/>
                    <a:p>
                      <a:pPr algn="ctr"/>
                      <a:r>
                        <a:rPr lang="en-GB" sz="1400" b="1" noProof="0" dirty="0">
                          <a:solidFill>
                            <a:schemeClr val="bg1"/>
                          </a:solidFill>
                          <a:latin typeface="+mn-lt"/>
                        </a:rPr>
                        <a:t>IFN</a:t>
                      </a:r>
                      <a:r>
                        <a:rPr lang="en-GB" sz="1400" b="1" baseline="0" noProof="0" dirty="0">
                          <a:solidFill>
                            <a:schemeClr val="bg1"/>
                          </a:solidFill>
                          <a:latin typeface="+mn-lt"/>
                        </a:rPr>
                        <a:t> </a:t>
                      </a:r>
                      <a:r>
                        <a:rPr lang="en-GB" sz="1400" b="1" noProof="0" dirty="0">
                          <a:solidFill>
                            <a:schemeClr val="bg1"/>
                          </a:solidFill>
                          <a:latin typeface="+mn-lt"/>
                        </a:rPr>
                        <a:t>β-1a</a:t>
                      </a:r>
                    </a:p>
                    <a:p>
                      <a:pPr algn="ctr"/>
                      <a:r>
                        <a:rPr lang="en-GB" sz="1400" b="1" baseline="0" noProof="0" dirty="0">
                          <a:solidFill>
                            <a:schemeClr val="bg1"/>
                          </a:solidFill>
                          <a:latin typeface="+mn-lt"/>
                        </a:rPr>
                        <a:t>44 μg</a:t>
                      </a:r>
                      <a:br>
                        <a:rPr lang="en-GB" sz="1400" b="1" baseline="0" noProof="0" dirty="0">
                          <a:solidFill>
                            <a:schemeClr val="bg1"/>
                          </a:solidFill>
                          <a:latin typeface="+mn-lt"/>
                        </a:rPr>
                      </a:br>
                      <a:r>
                        <a:rPr lang="en-GB" sz="1400" b="1" baseline="0" noProof="0" dirty="0">
                          <a:solidFill>
                            <a:schemeClr val="bg1"/>
                          </a:solidFill>
                          <a:latin typeface="+mn-lt"/>
                        </a:rPr>
                        <a:t>(n=180)</a:t>
                      </a:r>
                      <a:endParaRPr lang="en-GB" sz="1400" b="1" noProof="0" dirty="0">
                        <a:solidFill>
                          <a:schemeClr val="bg1"/>
                        </a:solidFill>
                        <a:latin typeface="+mn-lt"/>
                      </a:endParaRPr>
                    </a:p>
                  </a:txBody>
                  <a:tcPr anchor="ctr">
                    <a:solidFill>
                      <a:srgbClr val="654666"/>
                    </a:solidFill>
                  </a:tcPr>
                </a:tc>
                <a:tc>
                  <a:txBody>
                    <a:bodyPr/>
                    <a:lstStyle/>
                    <a:p>
                      <a:pPr algn="ctr"/>
                      <a:r>
                        <a:rPr lang="en-GB" sz="1400" b="1" noProof="0" dirty="0">
                          <a:solidFill>
                            <a:schemeClr val="bg1"/>
                          </a:solidFill>
                        </a:rPr>
                        <a:t>OCR</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rPr>
                        <a:t>600 mg</a:t>
                      </a:r>
                    </a:p>
                    <a:p>
                      <a:pPr algn="ctr"/>
                      <a:r>
                        <a:rPr lang="en-GB" sz="1400" b="1" baseline="0" noProof="0" dirty="0">
                          <a:solidFill>
                            <a:schemeClr val="bg1"/>
                          </a:solidFill>
                        </a:rPr>
                        <a:t>(n=186)</a:t>
                      </a:r>
                      <a:endParaRPr lang="en-GB" sz="1400" b="1" noProof="0" dirty="0">
                        <a:solidFill>
                          <a:schemeClr val="bg1"/>
                        </a:solidFill>
                      </a:endParaRPr>
                    </a:p>
                  </a:txBody>
                  <a:tcPr anchor="ctr">
                    <a:solidFill>
                      <a:srgbClr val="0066CC"/>
                    </a:solidFill>
                  </a:tcPr>
                </a:tc>
                <a:tc>
                  <a:txBody>
                    <a:bodyPr/>
                    <a:lstStyle/>
                    <a:p>
                      <a:pPr algn="ctr"/>
                      <a:r>
                        <a:rPr lang="en-GB" sz="1400" b="1" noProof="0" dirty="0">
                          <a:solidFill>
                            <a:schemeClr val="bg1"/>
                          </a:solidFill>
                          <a:latin typeface="+mn-lt"/>
                        </a:rPr>
                        <a:t>IFN</a:t>
                      </a:r>
                      <a:r>
                        <a:rPr lang="en-GB" sz="1400" b="1" baseline="0" noProof="0" dirty="0">
                          <a:solidFill>
                            <a:schemeClr val="bg1"/>
                          </a:solidFill>
                          <a:latin typeface="+mn-lt"/>
                        </a:rPr>
                        <a:t> </a:t>
                      </a:r>
                      <a:r>
                        <a:rPr lang="en-GB" sz="1400" b="1" noProof="0" dirty="0">
                          <a:solidFill>
                            <a:schemeClr val="bg1"/>
                          </a:solidFill>
                          <a:latin typeface="+mn-lt"/>
                        </a:rPr>
                        <a:t>β-1a</a:t>
                      </a:r>
                    </a:p>
                    <a:p>
                      <a:pPr algn="ctr"/>
                      <a:r>
                        <a:rPr lang="en-GB" sz="1400" b="1" baseline="0" noProof="0" dirty="0">
                          <a:solidFill>
                            <a:schemeClr val="bg1"/>
                          </a:solidFill>
                          <a:latin typeface="+mn-lt"/>
                        </a:rPr>
                        <a:t>44 </a:t>
                      </a:r>
                      <a:r>
                        <a:rPr lang="en-GB" sz="1400" b="1" baseline="0" noProof="0" dirty="0" err="1">
                          <a:solidFill>
                            <a:schemeClr val="bg1"/>
                          </a:solidFill>
                          <a:latin typeface="+mn-lt"/>
                        </a:rPr>
                        <a:t>μg</a:t>
                      </a:r>
                      <a:br>
                        <a:rPr lang="en-GB" sz="1400" b="1" baseline="0" noProof="0" dirty="0">
                          <a:solidFill>
                            <a:schemeClr val="bg1"/>
                          </a:solidFill>
                          <a:latin typeface="+mn-lt"/>
                        </a:rPr>
                      </a:br>
                      <a:r>
                        <a:rPr lang="en-GB" sz="1400" b="1" baseline="0" noProof="0" dirty="0">
                          <a:solidFill>
                            <a:schemeClr val="bg1"/>
                          </a:solidFill>
                          <a:latin typeface="+mn-lt"/>
                        </a:rPr>
                        <a:t>(n=107)</a:t>
                      </a:r>
                      <a:endParaRPr lang="en-GB" sz="1400" b="1" noProof="0" dirty="0">
                        <a:solidFill>
                          <a:schemeClr val="bg1"/>
                        </a:solidFill>
                        <a:latin typeface="+mn-lt"/>
                      </a:endParaRPr>
                    </a:p>
                  </a:txBody>
                  <a:tcPr anchor="ctr">
                    <a:solidFill>
                      <a:srgbClr val="654666"/>
                    </a:solidFill>
                  </a:tcPr>
                </a:tc>
                <a:tc>
                  <a:txBody>
                    <a:bodyPr/>
                    <a:lstStyle/>
                    <a:p>
                      <a:pPr algn="ctr"/>
                      <a:r>
                        <a:rPr lang="en-GB" sz="1400" b="1" noProof="0" dirty="0">
                          <a:solidFill>
                            <a:schemeClr val="bg1"/>
                          </a:solidFill>
                        </a:rPr>
                        <a:t>OCR</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rPr>
                        <a:t>600 mg</a:t>
                      </a:r>
                    </a:p>
                    <a:p>
                      <a:pPr algn="ctr"/>
                      <a:r>
                        <a:rPr lang="en-GB" sz="1400" b="1" baseline="0" noProof="0" dirty="0">
                          <a:solidFill>
                            <a:schemeClr val="bg1"/>
                          </a:solidFill>
                        </a:rPr>
                        <a:t>(n=116)</a:t>
                      </a:r>
                      <a:endParaRPr lang="en-GB" sz="1400" b="1" noProof="0" dirty="0">
                        <a:solidFill>
                          <a:schemeClr val="bg1"/>
                        </a:solidFill>
                      </a:endParaRPr>
                    </a:p>
                  </a:txBody>
                  <a:tcPr anchor="ctr">
                    <a:solidFill>
                      <a:srgbClr val="0066CC"/>
                    </a:solidFill>
                  </a:tcPr>
                </a:tc>
                <a:extLst>
                  <a:ext uri="{0D108BD9-81ED-4DB2-BD59-A6C34878D82A}">
                    <a16:rowId xmlns:a16="http://schemas.microsoft.com/office/drawing/2014/main" val="1168673225"/>
                  </a:ext>
                </a:extLst>
              </a:tr>
              <a:tr h="370840">
                <a:tc>
                  <a:txBody>
                    <a:bodyPr/>
                    <a:lstStyle/>
                    <a:p>
                      <a:r>
                        <a:rPr lang="en-GB" sz="1400" b="1" noProof="0" dirty="0"/>
                        <a:t>Age</a:t>
                      </a:r>
                      <a:r>
                        <a:rPr lang="en-GB" sz="1400" b="1" baseline="0" noProof="0" dirty="0"/>
                        <a:t>, mean (SD), years</a:t>
                      </a:r>
                      <a:endParaRPr lang="en-GB" sz="1400" b="1" noProof="0" dirty="0"/>
                    </a:p>
                  </a:txBody>
                  <a:tcPr anchor="ctr"/>
                </a:tc>
                <a:tc>
                  <a:txBody>
                    <a:bodyPr/>
                    <a:lstStyle/>
                    <a:p>
                      <a:pPr algn="ctr">
                        <a:lnSpc>
                          <a:spcPct val="100000"/>
                        </a:lnSpc>
                        <a:spcAft>
                          <a:spcPts val="0"/>
                        </a:spcAft>
                      </a:pPr>
                      <a:r>
                        <a:rPr lang="en-GB" sz="1400" b="0" noProof="0" dirty="0">
                          <a:solidFill>
                            <a:schemeClr val="tx1"/>
                          </a:solidFill>
                          <a:effectLst/>
                          <a:latin typeface="+mn-lt"/>
                          <a:ea typeface="Calibri"/>
                          <a:cs typeface="Times New Roman"/>
                        </a:rPr>
                        <a:t>37.1 (9.1)</a:t>
                      </a:r>
                    </a:p>
                  </a:txBody>
                  <a:tcPr marL="33079" marR="33079" marT="0" marB="0" anchor="ctr"/>
                </a:tc>
                <a:tc>
                  <a:txBody>
                    <a:bodyPr/>
                    <a:lstStyle/>
                    <a:p>
                      <a:pPr algn="ctr">
                        <a:lnSpc>
                          <a:spcPct val="100000"/>
                        </a:lnSpc>
                        <a:spcAft>
                          <a:spcPts val="0"/>
                        </a:spcAft>
                      </a:pPr>
                      <a:r>
                        <a:rPr lang="en-GB" sz="1400" b="0" noProof="0" dirty="0">
                          <a:solidFill>
                            <a:schemeClr val="tx1"/>
                          </a:solidFill>
                          <a:effectLst/>
                          <a:latin typeface="+mn-lt"/>
                          <a:ea typeface="Calibri"/>
                          <a:cs typeface="Times New Roman"/>
                        </a:rPr>
                        <a:t>37.1 (9.1)</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1"/>
                          </a:solidFill>
                          <a:effectLst/>
                          <a:latin typeface="+mn-lt"/>
                          <a:ea typeface="Calibri"/>
                          <a:cs typeface="Times New Roman"/>
                        </a:rPr>
                        <a:t>42.0 (8.4)</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1"/>
                          </a:solidFill>
                          <a:effectLst/>
                          <a:latin typeface="+mn-lt"/>
                          <a:ea typeface="Calibri"/>
                          <a:cs typeface="Times New Roman"/>
                        </a:rPr>
                        <a:t>40.2 (9.4)</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1535343315"/>
                  </a:ext>
                </a:extLst>
              </a:tr>
              <a:tr h="370840">
                <a:tc>
                  <a:txBody>
                    <a:bodyPr/>
                    <a:lstStyle/>
                    <a:p>
                      <a:r>
                        <a:rPr lang="en-GB" sz="1400" b="1" noProof="0" dirty="0"/>
                        <a:t>Sex, female, %</a:t>
                      </a:r>
                    </a:p>
                  </a:txBody>
                  <a:tcPr anchor="ctr"/>
                </a:tc>
                <a:tc>
                  <a:txBody>
                    <a:bodyPr/>
                    <a:lstStyle/>
                    <a:p>
                      <a:pPr algn="ctr">
                        <a:lnSpc>
                          <a:spcPct val="100000"/>
                        </a:lnSpc>
                        <a:spcAft>
                          <a:spcPts val="0"/>
                        </a:spcAft>
                      </a:pPr>
                      <a:r>
                        <a:rPr lang="en-GB" sz="1400" b="0" noProof="0" dirty="0">
                          <a:solidFill>
                            <a:schemeClr val="tx1"/>
                          </a:solidFill>
                          <a:effectLst/>
                          <a:latin typeface="+mn-lt"/>
                          <a:ea typeface="Calibri"/>
                          <a:cs typeface="Times New Roman"/>
                        </a:rPr>
                        <a:t>66.9</a:t>
                      </a:r>
                    </a:p>
                  </a:txBody>
                  <a:tcPr marL="33079" marR="33079" marT="0" marB="0" anchor="ctr"/>
                </a:tc>
                <a:tc>
                  <a:txBody>
                    <a:bodyPr/>
                    <a:lstStyle/>
                    <a:p>
                      <a:pPr algn="ctr">
                        <a:lnSpc>
                          <a:spcPct val="100000"/>
                        </a:lnSpc>
                        <a:spcAft>
                          <a:spcPts val="0"/>
                        </a:spcAft>
                      </a:pPr>
                      <a:r>
                        <a:rPr lang="en-GB" sz="1400" b="0" baseline="0" noProof="0" dirty="0">
                          <a:solidFill>
                            <a:schemeClr val="tx1"/>
                          </a:solidFill>
                          <a:effectLst/>
                          <a:latin typeface="+mn-lt"/>
                          <a:ea typeface="Calibri"/>
                          <a:cs typeface="Times New Roman"/>
                        </a:rPr>
                        <a:t>64.2</a:t>
                      </a:r>
                      <a:endParaRPr lang="en-GB" sz="1400" b="0" noProof="0" dirty="0">
                        <a:solidFill>
                          <a:schemeClr val="tx1"/>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1"/>
                          </a:solidFill>
                          <a:effectLst/>
                          <a:latin typeface="+mn-lt"/>
                          <a:ea typeface="Calibri"/>
                          <a:cs typeface="Times New Roman"/>
                        </a:rPr>
                        <a:t>67.8</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60.8</a:t>
                      </a:r>
                      <a:endParaRPr lang="en-GB" sz="1400" b="0" noProof="0" dirty="0">
                        <a:solidFill>
                          <a:schemeClr val="tx1"/>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1688175878"/>
                  </a:ext>
                </a:extLst>
              </a:tr>
              <a:tr h="370840">
                <a:tc>
                  <a:txBody>
                    <a:bodyPr/>
                    <a:lstStyle/>
                    <a:p>
                      <a:r>
                        <a:rPr lang="en-GB" sz="1400" b="1" noProof="0" dirty="0">
                          <a:solidFill>
                            <a:schemeClr val="tx1"/>
                          </a:solidFill>
                        </a:rPr>
                        <a:t>Race, n (%)</a:t>
                      </a:r>
                    </a:p>
                    <a:p>
                      <a:r>
                        <a:rPr lang="en-GB" sz="1400" b="0" noProof="0" dirty="0">
                          <a:solidFill>
                            <a:schemeClr val="tx1"/>
                          </a:solidFill>
                        </a:rPr>
                        <a:t>     White</a:t>
                      </a:r>
                    </a:p>
                    <a:p>
                      <a:r>
                        <a:rPr lang="en-GB" sz="1400" b="0" noProof="0" dirty="0">
                          <a:solidFill>
                            <a:schemeClr val="tx1"/>
                          </a:solidFill>
                        </a:rPr>
                        <a:t>     African heritage</a:t>
                      </a:r>
                    </a:p>
                    <a:p>
                      <a:r>
                        <a:rPr lang="en-GB" sz="1400" b="0" noProof="0" dirty="0">
                          <a:solidFill>
                            <a:schemeClr val="tx1"/>
                          </a:solidFill>
                        </a:rPr>
                        <a:t>     </a:t>
                      </a:r>
                      <a:r>
                        <a:rPr lang="en-GB" sz="1400" b="0" noProof="0" dirty="0" err="1">
                          <a:solidFill>
                            <a:schemeClr val="tx1"/>
                          </a:solidFill>
                        </a:rPr>
                        <a:t>Other</a:t>
                      </a:r>
                      <a:r>
                        <a:rPr lang="en-GB" sz="1400" b="0" baseline="30000" noProof="0" dirty="0" err="1">
                          <a:solidFill>
                            <a:schemeClr val="tx1"/>
                          </a:solidFill>
                        </a:rPr>
                        <a:t>c</a:t>
                      </a:r>
                      <a:endParaRPr lang="en-GB" sz="1400" b="0" baseline="30000" noProof="0" dirty="0">
                        <a:solidFill>
                          <a:schemeClr val="tx1"/>
                        </a:solidFill>
                      </a:endParaRPr>
                    </a:p>
                  </a:txBody>
                  <a:tcPr anchor="ctr"/>
                </a:tc>
                <a:tc>
                  <a:txBody>
                    <a:bodyPr/>
                    <a:lstStyle/>
                    <a:p>
                      <a:pPr algn="ctr">
                        <a:lnSpc>
                          <a:spcPct val="100000"/>
                        </a:lnSpc>
                        <a:spcAft>
                          <a:spcPts val="0"/>
                        </a:spcAft>
                      </a:pPr>
                      <a:endParaRPr lang="en-GB" sz="1400" b="0" noProof="0" dirty="0">
                        <a:solidFill>
                          <a:schemeClr val="tx1"/>
                        </a:solidFill>
                        <a:effectLst/>
                        <a:latin typeface="+mn-lt"/>
                        <a:ea typeface="Calibri"/>
                        <a:cs typeface="Times New Roman"/>
                      </a:endParaRPr>
                    </a:p>
                    <a:p>
                      <a:pPr algn="ctr">
                        <a:lnSpc>
                          <a:spcPct val="100000"/>
                        </a:lnSpc>
                        <a:spcAft>
                          <a:spcPts val="0"/>
                        </a:spcAft>
                      </a:pPr>
                      <a:r>
                        <a:rPr lang="en-GB" sz="1400" b="0" noProof="0" dirty="0">
                          <a:solidFill>
                            <a:schemeClr val="tx1"/>
                          </a:solidFill>
                          <a:effectLst/>
                          <a:latin typeface="+mn-lt"/>
                          <a:ea typeface="Calibri"/>
                          <a:cs typeface="Times New Roman"/>
                        </a:rPr>
                        <a:t>689 (92.0)</a:t>
                      </a:r>
                    </a:p>
                    <a:p>
                      <a:pPr algn="ctr">
                        <a:lnSpc>
                          <a:spcPct val="100000"/>
                        </a:lnSpc>
                        <a:spcAft>
                          <a:spcPts val="0"/>
                        </a:spcAft>
                      </a:pPr>
                      <a:r>
                        <a:rPr lang="en-GB" sz="1400" b="0" noProof="0" dirty="0">
                          <a:solidFill>
                            <a:schemeClr val="tx1"/>
                          </a:solidFill>
                          <a:effectLst/>
                          <a:latin typeface="+mn-lt"/>
                          <a:ea typeface="Calibri"/>
                          <a:cs typeface="Times New Roman"/>
                        </a:rPr>
                        <a:t>26 (3.5)</a:t>
                      </a:r>
                    </a:p>
                    <a:p>
                      <a:pPr algn="ctr">
                        <a:lnSpc>
                          <a:spcPct val="100000"/>
                        </a:lnSpc>
                        <a:spcAft>
                          <a:spcPts val="0"/>
                        </a:spcAft>
                      </a:pPr>
                      <a:r>
                        <a:rPr lang="en-GB" sz="1400" b="0" noProof="0" dirty="0">
                          <a:solidFill>
                            <a:schemeClr val="tx1"/>
                          </a:solidFill>
                          <a:effectLst/>
                          <a:latin typeface="+mn-lt"/>
                          <a:ea typeface="Calibri"/>
                          <a:cs typeface="Times New Roman"/>
                        </a:rPr>
                        <a:t>34 (4.6)</a:t>
                      </a:r>
                    </a:p>
                  </a:txBody>
                  <a:tcPr marL="33079" marR="33079" marT="0" marB="0" anchor="ctr"/>
                </a:tc>
                <a:tc>
                  <a:txBody>
                    <a:bodyPr/>
                    <a:lstStyle/>
                    <a:p>
                      <a:pPr algn="ctr">
                        <a:lnSpc>
                          <a:spcPct val="100000"/>
                        </a:lnSpc>
                        <a:spcAft>
                          <a:spcPts val="0"/>
                        </a:spcAft>
                      </a:pPr>
                      <a:endParaRPr lang="en-GB" sz="1400" b="0" noProof="0" dirty="0">
                        <a:solidFill>
                          <a:schemeClr val="tx1"/>
                        </a:solidFill>
                        <a:effectLst/>
                        <a:latin typeface="+mn-lt"/>
                        <a:ea typeface="Calibri"/>
                        <a:cs typeface="Times New Roman"/>
                      </a:endParaRPr>
                    </a:p>
                    <a:p>
                      <a:pPr algn="ctr">
                        <a:lnSpc>
                          <a:spcPct val="100000"/>
                        </a:lnSpc>
                        <a:spcAft>
                          <a:spcPts val="0"/>
                        </a:spcAft>
                      </a:pPr>
                      <a:r>
                        <a:rPr lang="en-GB" sz="1400" b="0" noProof="0" dirty="0">
                          <a:solidFill>
                            <a:schemeClr val="tx1"/>
                          </a:solidFill>
                          <a:effectLst/>
                          <a:latin typeface="+mn-lt"/>
                          <a:ea typeface="Calibri"/>
                          <a:cs typeface="Times New Roman"/>
                        </a:rPr>
                        <a:t>689 (89.8)</a:t>
                      </a:r>
                    </a:p>
                    <a:p>
                      <a:pPr algn="ctr">
                        <a:lnSpc>
                          <a:spcPct val="100000"/>
                        </a:lnSpc>
                        <a:spcAft>
                          <a:spcPts val="0"/>
                        </a:spcAft>
                      </a:pPr>
                      <a:r>
                        <a:rPr lang="en-GB" sz="1400" b="0" noProof="0" dirty="0">
                          <a:solidFill>
                            <a:schemeClr val="tx1"/>
                          </a:solidFill>
                          <a:effectLst/>
                          <a:latin typeface="+mn-lt"/>
                          <a:ea typeface="Calibri"/>
                          <a:cs typeface="Times New Roman"/>
                        </a:rPr>
                        <a:t>36 (4.7)</a:t>
                      </a:r>
                    </a:p>
                    <a:p>
                      <a:pPr algn="ctr">
                        <a:lnSpc>
                          <a:spcPct val="100000"/>
                        </a:lnSpc>
                        <a:spcAft>
                          <a:spcPts val="0"/>
                        </a:spcAft>
                      </a:pPr>
                      <a:r>
                        <a:rPr lang="en-GB" sz="1400" b="0" noProof="0" dirty="0">
                          <a:solidFill>
                            <a:schemeClr val="tx1"/>
                          </a:solidFill>
                          <a:effectLst/>
                          <a:latin typeface="+mn-lt"/>
                          <a:ea typeface="Calibri"/>
                          <a:cs typeface="Times New Roman"/>
                        </a:rPr>
                        <a:t>40 (5.2)</a:t>
                      </a:r>
                    </a:p>
                  </a:txBody>
                  <a:tcPr marL="33079" marR="33079" marT="0" marB="0" anchor="ctr"/>
                </a:tc>
                <a:tc>
                  <a:txBody>
                    <a:bodyPr/>
                    <a:lstStyle/>
                    <a:p>
                      <a:pPr algn="ctr">
                        <a:lnSpc>
                          <a:spcPct val="100000"/>
                        </a:lnSpc>
                        <a:spcAft>
                          <a:spcPts val="0"/>
                        </a:spcAft>
                      </a:pPr>
                      <a:endParaRPr lang="en-GB" sz="1400" b="0" noProof="0" dirty="0">
                        <a:solidFill>
                          <a:schemeClr val="tx1"/>
                        </a:solidFill>
                        <a:effectLst/>
                        <a:latin typeface="+mn-lt"/>
                        <a:ea typeface="Calibri"/>
                        <a:cs typeface="Times New Roman"/>
                      </a:endParaRPr>
                    </a:p>
                    <a:p>
                      <a:pPr algn="ctr">
                        <a:lnSpc>
                          <a:spcPct val="100000"/>
                        </a:lnSpc>
                        <a:spcAft>
                          <a:spcPts val="0"/>
                        </a:spcAft>
                      </a:pPr>
                      <a:r>
                        <a:rPr lang="en-GB" sz="1400" b="0" noProof="0" dirty="0">
                          <a:solidFill>
                            <a:schemeClr val="tx1"/>
                          </a:solidFill>
                          <a:effectLst/>
                          <a:latin typeface="+mn-lt"/>
                          <a:ea typeface="Calibri"/>
                          <a:cs typeface="Times New Roman"/>
                        </a:rPr>
                        <a:t>169 (93.9)</a:t>
                      </a:r>
                    </a:p>
                    <a:p>
                      <a:pPr algn="ctr">
                        <a:lnSpc>
                          <a:spcPct val="100000"/>
                        </a:lnSpc>
                        <a:spcAft>
                          <a:spcPts val="0"/>
                        </a:spcAft>
                      </a:pPr>
                      <a:r>
                        <a:rPr lang="en-GB" sz="1400" b="0" noProof="0" dirty="0">
                          <a:solidFill>
                            <a:schemeClr val="tx1"/>
                          </a:solidFill>
                          <a:effectLst/>
                          <a:latin typeface="+mn-lt"/>
                          <a:ea typeface="Calibri"/>
                          <a:cs typeface="Times New Roman"/>
                        </a:rPr>
                        <a:t>3 (1.7)</a:t>
                      </a:r>
                    </a:p>
                    <a:p>
                      <a:pPr algn="ctr">
                        <a:lnSpc>
                          <a:spcPct val="100000"/>
                        </a:lnSpc>
                        <a:spcAft>
                          <a:spcPts val="0"/>
                        </a:spcAft>
                      </a:pPr>
                      <a:r>
                        <a:rPr lang="en-GB" sz="1400" b="0" noProof="0" dirty="0">
                          <a:solidFill>
                            <a:schemeClr val="tx1"/>
                          </a:solidFill>
                          <a:effectLst/>
                          <a:latin typeface="+mn-lt"/>
                          <a:ea typeface="Calibri"/>
                          <a:cs typeface="Times New Roman"/>
                        </a:rPr>
                        <a:t>8 (4.4)</a:t>
                      </a:r>
                    </a:p>
                  </a:txBody>
                  <a:tcPr marL="33079" marR="33079" marT="0" marB="0" anchor="ctr"/>
                </a:tc>
                <a:tc>
                  <a:txBody>
                    <a:bodyPr/>
                    <a:lstStyle/>
                    <a:p>
                      <a:pPr algn="ctr">
                        <a:lnSpc>
                          <a:spcPct val="100000"/>
                        </a:lnSpc>
                        <a:spcAft>
                          <a:spcPts val="0"/>
                        </a:spcAft>
                      </a:pPr>
                      <a:endParaRPr lang="en-GB" sz="1400" b="0" noProof="0" dirty="0">
                        <a:solidFill>
                          <a:schemeClr val="tx1"/>
                        </a:solidFill>
                        <a:effectLst/>
                        <a:latin typeface="+mn-lt"/>
                        <a:ea typeface="Calibri"/>
                        <a:cs typeface="Times New Roman"/>
                      </a:endParaRPr>
                    </a:p>
                    <a:p>
                      <a:pPr algn="ctr">
                        <a:lnSpc>
                          <a:spcPct val="100000"/>
                        </a:lnSpc>
                        <a:spcAft>
                          <a:spcPts val="0"/>
                        </a:spcAft>
                      </a:pPr>
                      <a:r>
                        <a:rPr lang="en-GB" sz="1400" b="0" noProof="0" dirty="0">
                          <a:solidFill>
                            <a:schemeClr val="tx1"/>
                          </a:solidFill>
                          <a:effectLst/>
                          <a:latin typeface="+mn-lt"/>
                          <a:ea typeface="Calibri"/>
                          <a:cs typeface="Times New Roman"/>
                        </a:rPr>
                        <a:t>165 (88.7)</a:t>
                      </a:r>
                    </a:p>
                    <a:p>
                      <a:pPr algn="ctr">
                        <a:lnSpc>
                          <a:spcPct val="100000"/>
                        </a:lnSpc>
                        <a:spcAft>
                          <a:spcPts val="0"/>
                        </a:spcAft>
                      </a:pPr>
                      <a:r>
                        <a:rPr lang="en-GB" sz="1400" b="0" noProof="0" dirty="0">
                          <a:solidFill>
                            <a:schemeClr val="tx1"/>
                          </a:solidFill>
                          <a:effectLst/>
                          <a:latin typeface="+mn-lt"/>
                          <a:ea typeface="Calibri"/>
                          <a:cs typeface="Times New Roman"/>
                        </a:rPr>
                        <a:t>9 (4.8)</a:t>
                      </a:r>
                    </a:p>
                    <a:p>
                      <a:pPr algn="ctr">
                        <a:lnSpc>
                          <a:spcPct val="100000"/>
                        </a:lnSpc>
                        <a:spcAft>
                          <a:spcPts val="0"/>
                        </a:spcAft>
                      </a:pPr>
                      <a:r>
                        <a:rPr lang="en-GB" sz="1400" b="0" noProof="0" dirty="0">
                          <a:solidFill>
                            <a:schemeClr val="tx1"/>
                          </a:solidFill>
                          <a:effectLst/>
                          <a:latin typeface="+mn-lt"/>
                          <a:ea typeface="Calibri"/>
                          <a:cs typeface="Times New Roman"/>
                        </a:rPr>
                        <a:t>12 (6.5)</a:t>
                      </a:r>
                    </a:p>
                  </a:txBody>
                  <a:tcPr marL="33079" marR="33079" marT="0" marB="0" anchor="ctr"/>
                </a:tc>
                <a:tc>
                  <a:txBody>
                    <a:bodyPr/>
                    <a:lstStyle/>
                    <a:p>
                      <a:pPr algn="ctr">
                        <a:lnSpc>
                          <a:spcPct val="100000"/>
                        </a:lnSpc>
                        <a:spcAft>
                          <a:spcPts val="0"/>
                        </a:spcAft>
                      </a:pPr>
                      <a:endParaRPr lang="en-GB" sz="1400" b="0" noProof="0" dirty="0">
                        <a:solidFill>
                          <a:srgbClr val="FF0000"/>
                        </a:solidFill>
                        <a:effectLst/>
                        <a:latin typeface="+mn-lt"/>
                        <a:ea typeface="Calibri"/>
                        <a:cs typeface="Times New Roman"/>
                      </a:endParaRPr>
                    </a:p>
                  </a:txBody>
                  <a:tcPr marL="33079" marR="33079" marT="0" marB="0" anchor="ctr"/>
                </a:tc>
                <a:tc>
                  <a:txBody>
                    <a:bodyPr/>
                    <a:lstStyle/>
                    <a:p>
                      <a:pPr algn="ctr">
                        <a:lnSpc>
                          <a:spcPct val="100000"/>
                        </a:lnSpc>
                        <a:spcAft>
                          <a:spcPts val="0"/>
                        </a:spcAft>
                      </a:pPr>
                      <a:endParaRPr lang="en-GB" sz="1400" b="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1397849959"/>
                  </a:ext>
                </a:extLst>
              </a:tr>
              <a:tr h="370840">
                <a:tc>
                  <a:txBody>
                    <a:bodyPr/>
                    <a:lstStyle/>
                    <a:p>
                      <a:r>
                        <a:rPr lang="en-GB" sz="1400" b="1" noProof="0" dirty="0"/>
                        <a:t>Baseline EDSS, median (range)</a:t>
                      </a:r>
                      <a:endParaRPr lang="en-GB" sz="1400" b="0" noProof="0" dirty="0"/>
                    </a:p>
                  </a:txBody>
                  <a:tcPr anchor="ctr"/>
                </a:tc>
                <a:tc>
                  <a:txBody>
                    <a:bodyPr/>
                    <a:lstStyle/>
                    <a:p>
                      <a:pPr algn="ctr">
                        <a:lnSpc>
                          <a:spcPct val="100000"/>
                        </a:lnSpc>
                        <a:spcAft>
                          <a:spcPts val="0"/>
                        </a:spcAft>
                      </a:pPr>
                      <a:r>
                        <a:rPr lang="en-GB" sz="1400" b="0" noProof="0" dirty="0">
                          <a:solidFill>
                            <a:schemeClr val="tx1"/>
                          </a:solidFill>
                          <a:effectLst/>
                          <a:latin typeface="+mn-lt"/>
                          <a:ea typeface="Calibri"/>
                          <a:cs typeface="Times New Roman"/>
                        </a:rPr>
                        <a:t>2.5 (0–6.0)</a:t>
                      </a:r>
                    </a:p>
                  </a:txBody>
                  <a:tcPr marL="33079" marR="33079" marT="0" marB="0" anchor="ctr"/>
                </a:tc>
                <a:tc>
                  <a:txBody>
                    <a:bodyPr/>
                    <a:lstStyle/>
                    <a:p>
                      <a:pPr algn="ctr">
                        <a:lnSpc>
                          <a:spcPct val="100000"/>
                        </a:lnSpc>
                        <a:spcAft>
                          <a:spcPts val="0"/>
                        </a:spcAft>
                      </a:pPr>
                      <a:r>
                        <a:rPr lang="en-GB" sz="1400" b="0" noProof="0" dirty="0">
                          <a:solidFill>
                            <a:schemeClr val="tx1"/>
                          </a:solidFill>
                          <a:effectLst/>
                          <a:latin typeface="+mn-lt"/>
                          <a:ea typeface="Calibri"/>
                          <a:cs typeface="Times New Roman"/>
                        </a:rPr>
                        <a:t>2.5 (0–6.0)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1"/>
                          </a:solidFill>
                          <a:effectLst/>
                          <a:latin typeface="+mn-lt"/>
                          <a:ea typeface="Calibri"/>
                          <a:cs typeface="Times New Roman"/>
                        </a:rPr>
                        <a:t>4.5 (3.8–6.0)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1"/>
                          </a:solidFill>
                          <a:effectLst/>
                          <a:latin typeface="+mn-lt"/>
                          <a:ea typeface="Calibri"/>
                          <a:cs typeface="Times New Roman"/>
                        </a:rPr>
                        <a:t>4.5 (3.8–6.0)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12910255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noProof="0" dirty="0"/>
                        <a:t>Baseline SDMT, median (range)</a:t>
                      </a:r>
                      <a:endParaRPr lang="en-GB" sz="1400" b="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48.0 (0</a:t>
                      </a:r>
                      <a:r>
                        <a:rPr lang="en-GB" sz="1400" b="0" noProof="0" dirty="0">
                          <a:solidFill>
                            <a:schemeClr val="tx1"/>
                          </a:solidFill>
                          <a:effectLst/>
                          <a:latin typeface="+mn-lt"/>
                          <a:ea typeface="Calibri"/>
                          <a:cs typeface="Times New Roman"/>
                        </a:rPr>
                        <a:t>–</a:t>
                      </a:r>
                      <a:r>
                        <a:rPr lang="en-GB" sz="1400" b="0" baseline="0" noProof="0" dirty="0">
                          <a:solidFill>
                            <a:schemeClr val="tx1"/>
                          </a:solidFill>
                          <a:effectLst/>
                          <a:latin typeface="+mn-lt"/>
                          <a:ea typeface="Calibri"/>
                          <a:cs typeface="Times New Roman"/>
                        </a:rPr>
                        <a:t>110)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48.0 (0</a:t>
                      </a:r>
                      <a:r>
                        <a:rPr lang="en-GB" sz="1400" b="0" noProof="0" dirty="0">
                          <a:solidFill>
                            <a:schemeClr val="tx1"/>
                          </a:solidFill>
                          <a:effectLst/>
                          <a:latin typeface="+mn-lt"/>
                          <a:ea typeface="Calibri"/>
                          <a:cs typeface="Times New Roman"/>
                        </a:rPr>
                        <a:t>–</a:t>
                      </a:r>
                      <a:r>
                        <a:rPr lang="en-GB" sz="1400" b="0" baseline="0" noProof="0" dirty="0">
                          <a:solidFill>
                            <a:schemeClr val="tx1"/>
                          </a:solidFill>
                          <a:effectLst/>
                          <a:latin typeface="+mn-lt"/>
                          <a:ea typeface="Calibri"/>
                          <a:cs typeface="Times New Roman"/>
                        </a:rPr>
                        <a:t>110)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37.0 (1</a:t>
                      </a:r>
                      <a:r>
                        <a:rPr lang="en-GB" sz="1400" b="0" noProof="0" dirty="0">
                          <a:solidFill>
                            <a:schemeClr val="tx1"/>
                          </a:solidFill>
                          <a:effectLst/>
                          <a:latin typeface="+mn-lt"/>
                          <a:ea typeface="Calibri"/>
                          <a:cs typeface="Times New Roman"/>
                        </a:rPr>
                        <a:t>–</a:t>
                      </a:r>
                      <a:r>
                        <a:rPr lang="en-GB" sz="1400" b="0" baseline="0" noProof="0" dirty="0">
                          <a:solidFill>
                            <a:schemeClr val="tx1"/>
                          </a:solidFill>
                          <a:effectLst/>
                          <a:latin typeface="+mn-lt"/>
                          <a:ea typeface="Calibri"/>
                          <a:cs typeface="Times New Roman"/>
                        </a:rPr>
                        <a:t>110)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37.0 (0</a:t>
                      </a:r>
                      <a:r>
                        <a:rPr lang="en-GB" sz="1400" b="0" noProof="0" dirty="0">
                          <a:solidFill>
                            <a:schemeClr val="tx1"/>
                          </a:solidFill>
                          <a:effectLst/>
                          <a:latin typeface="+mn-lt"/>
                          <a:ea typeface="Calibri"/>
                          <a:cs typeface="Times New Roman"/>
                        </a:rPr>
                        <a:t>–</a:t>
                      </a:r>
                      <a:r>
                        <a:rPr lang="en-GB" sz="1400" b="0" baseline="0" noProof="0" dirty="0">
                          <a:solidFill>
                            <a:schemeClr val="tx1"/>
                          </a:solidFill>
                          <a:effectLst/>
                          <a:latin typeface="+mn-lt"/>
                          <a:ea typeface="Calibri"/>
                          <a:cs typeface="Times New Roman"/>
                        </a:rPr>
                        <a:t>110)</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6713682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tx1"/>
                          </a:solidFill>
                        </a:rPr>
                        <a:t>Time since RMS diagnosis, mean (SD), years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3.86 (4.85)</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baseline="0" noProof="0" dirty="0">
                          <a:solidFill>
                            <a:schemeClr val="tx1"/>
                          </a:solidFill>
                          <a:effectLst/>
                          <a:latin typeface="+mn-lt"/>
                          <a:ea typeface="Calibri"/>
                          <a:cs typeface="Times New Roman"/>
                        </a:rPr>
                        <a:t>3.95 (4.88)</a:t>
                      </a: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baseline="0" noProof="0" dirty="0">
                        <a:solidFill>
                          <a:srgbClr val="FF0000"/>
                        </a:solidFill>
                        <a:effectLst/>
                        <a:latin typeface="+mn-lt"/>
                        <a:ea typeface="Calibri"/>
                        <a:cs typeface="Times New Roman"/>
                      </a:endParaRPr>
                    </a:p>
                  </a:txBody>
                  <a:tcPr marL="33079" marR="33079" marT="0" marB="0" anchor="ctr"/>
                </a:tc>
                <a:extLst>
                  <a:ext uri="{0D108BD9-81ED-4DB2-BD59-A6C34878D82A}">
                    <a16:rowId xmlns:a16="http://schemas.microsoft.com/office/drawing/2014/main" val="3477091521"/>
                  </a:ext>
                </a:extLst>
              </a:tr>
            </a:tbl>
          </a:graphicData>
        </a:graphic>
      </p:graphicFrame>
      <p:sp>
        <p:nvSpPr>
          <p:cNvPr id="6" name="TextBox 5">
            <a:extLst>
              <a:ext uri="{FF2B5EF4-FFF2-40B4-BE49-F238E27FC236}">
                <a16:creationId xmlns:a16="http://schemas.microsoft.com/office/drawing/2014/main" id="{359EAFDB-F048-4143-9505-F632A6B87FE3}"/>
              </a:ext>
            </a:extLst>
          </p:cNvPr>
          <p:cNvSpPr txBox="1"/>
          <p:nvPr/>
        </p:nvSpPr>
        <p:spPr>
          <a:xfrm>
            <a:off x="8626206" y="0"/>
            <a:ext cx="3565793" cy="954107"/>
          </a:xfrm>
          <a:prstGeom prst="rect">
            <a:avLst/>
          </a:prstGeom>
          <a:solidFill>
            <a:srgbClr val="FFFF00"/>
          </a:solidFill>
        </p:spPr>
        <p:txBody>
          <a:bodyPr wrap="square" rtlCol="0">
            <a:spAutoFit/>
          </a:bodyPr>
          <a:lstStyle/>
          <a:p>
            <a:r>
              <a:rPr lang="en-US" sz="1400" b="1" dirty="0">
                <a:solidFill>
                  <a:srgbClr val="FF0000"/>
                </a:solidFill>
              </a:rPr>
              <a:t>Baseline characteristics for patients at risk of progressive disease + cognitive impairment and Time since RMS diagnosis to be provided. </a:t>
            </a:r>
          </a:p>
        </p:txBody>
      </p:sp>
    </p:spTree>
    <p:extLst>
      <p:ext uri="{BB962C8B-B14F-4D97-AF65-F5344CB8AC3E}">
        <p14:creationId xmlns:p14="http://schemas.microsoft.com/office/powerpoint/2010/main" val="2724424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 name="Straight Connector 40">
            <a:extLst>
              <a:ext uri="{FF2B5EF4-FFF2-40B4-BE49-F238E27FC236}">
                <a16:creationId xmlns:a16="http://schemas.microsoft.com/office/drawing/2014/main" id="{73DE5F1C-A8D7-47F9-9274-EAE6BD4D501A}"/>
              </a:ext>
            </a:extLst>
          </p:cNvPr>
          <p:cNvCxnSpPr>
            <a:cxnSpLocks/>
          </p:cNvCxnSpPr>
          <p:nvPr/>
        </p:nvCxnSpPr>
        <p:spPr>
          <a:xfrm>
            <a:off x="2497455" y="4598993"/>
            <a:ext cx="7546397" cy="0"/>
          </a:xfrm>
          <a:prstGeom prst="line">
            <a:avLst/>
          </a:prstGeom>
          <a:ln w="158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BEE001E4-A190-4634-A806-FAB90E960CE6}"/>
              </a:ext>
            </a:extLst>
          </p:cNvPr>
          <p:cNvGrpSpPr/>
          <p:nvPr/>
        </p:nvGrpSpPr>
        <p:grpSpPr>
          <a:xfrm>
            <a:off x="684041" y="1057275"/>
            <a:ext cx="9563103" cy="4817744"/>
            <a:chOff x="686981" y="1114425"/>
            <a:chExt cx="9563103" cy="4817744"/>
          </a:xfrm>
        </p:grpSpPr>
        <p:grpSp>
          <p:nvGrpSpPr>
            <p:cNvPr id="48" name="Group 47">
              <a:extLst>
                <a:ext uri="{FF2B5EF4-FFF2-40B4-BE49-F238E27FC236}">
                  <a16:creationId xmlns:a16="http://schemas.microsoft.com/office/drawing/2014/main" id="{0DC0577E-DB72-4019-B4CC-DCD091700EE5}"/>
                </a:ext>
              </a:extLst>
            </p:cNvPr>
            <p:cNvGrpSpPr/>
            <p:nvPr/>
          </p:nvGrpSpPr>
          <p:grpSpPr>
            <a:xfrm>
              <a:off x="686981" y="1114425"/>
              <a:ext cx="9563103" cy="4817744"/>
              <a:chOff x="780721" y="990600"/>
              <a:chExt cx="9184073" cy="5084355"/>
            </a:xfrm>
          </p:grpSpPr>
          <p:graphicFrame>
            <p:nvGraphicFramePr>
              <p:cNvPr id="53" name="Chart 52">
                <a:extLst>
                  <a:ext uri="{FF2B5EF4-FFF2-40B4-BE49-F238E27FC236}">
                    <a16:creationId xmlns:a16="http://schemas.microsoft.com/office/drawing/2014/main" id="{A9356290-742F-496B-BE3D-0D0517BB0522}"/>
                  </a:ext>
                </a:extLst>
              </p:cNvPr>
              <p:cNvGraphicFramePr>
                <a:graphicFrameLocks/>
              </p:cNvGraphicFramePr>
              <p:nvPr>
                <p:extLst/>
              </p:nvPr>
            </p:nvGraphicFramePr>
            <p:xfrm>
              <a:off x="2055234" y="990600"/>
              <a:ext cx="7909560" cy="4961708"/>
            </p:xfrm>
            <a:graphic>
              <a:graphicData uri="http://schemas.openxmlformats.org/drawingml/2006/chart">
                <c:chart xmlns:c="http://schemas.openxmlformats.org/drawingml/2006/chart" xmlns:r="http://schemas.openxmlformats.org/officeDocument/2006/relationships" r:id="rId2"/>
              </a:graphicData>
            </a:graphic>
          </p:graphicFrame>
          <p:grpSp>
            <p:nvGrpSpPr>
              <p:cNvPr id="54" name="Group 53">
                <a:extLst>
                  <a:ext uri="{FF2B5EF4-FFF2-40B4-BE49-F238E27FC236}">
                    <a16:creationId xmlns:a16="http://schemas.microsoft.com/office/drawing/2014/main" id="{F600E531-0A2F-4E46-BD37-7D2E948F2ECD}"/>
                  </a:ext>
                </a:extLst>
              </p:cNvPr>
              <p:cNvGrpSpPr/>
              <p:nvPr/>
            </p:nvGrpSpPr>
            <p:grpSpPr>
              <a:xfrm>
                <a:off x="791455" y="5572422"/>
                <a:ext cx="9158824" cy="388811"/>
                <a:chOff x="-10267" y="5390103"/>
                <a:chExt cx="8443085" cy="288758"/>
              </a:xfrm>
            </p:grpSpPr>
            <p:grpSp>
              <p:nvGrpSpPr>
                <p:cNvPr id="67" name="Group 66">
                  <a:extLst>
                    <a:ext uri="{FF2B5EF4-FFF2-40B4-BE49-F238E27FC236}">
                      <a16:creationId xmlns:a16="http://schemas.microsoft.com/office/drawing/2014/main" id="{84866670-86F3-4BAB-A800-D25AF8FD64BD}"/>
                    </a:ext>
                  </a:extLst>
                </p:cNvPr>
                <p:cNvGrpSpPr/>
                <p:nvPr/>
              </p:nvGrpSpPr>
              <p:grpSpPr>
                <a:xfrm>
                  <a:off x="1346225" y="5390103"/>
                  <a:ext cx="7086593" cy="288758"/>
                  <a:chOff x="1346225" y="5390103"/>
                  <a:chExt cx="7086593" cy="288758"/>
                </a:xfrm>
              </p:grpSpPr>
              <p:sp>
                <p:nvSpPr>
                  <p:cNvPr id="69" name="TextBox 68">
                    <a:extLst>
                      <a:ext uri="{FF2B5EF4-FFF2-40B4-BE49-F238E27FC236}">
                        <a16:creationId xmlns:a16="http://schemas.microsoft.com/office/drawing/2014/main" id="{5AD107E7-D81B-43C9-8081-DFEEB09E45BD}"/>
                      </a:ext>
                    </a:extLst>
                  </p:cNvPr>
                  <p:cNvSpPr txBox="1"/>
                  <p:nvPr/>
                </p:nvSpPr>
                <p:spPr>
                  <a:xfrm>
                    <a:off x="2138361" y="5390107"/>
                    <a:ext cx="500743" cy="281357"/>
                  </a:xfrm>
                  <a:prstGeom prst="rect">
                    <a:avLst/>
                  </a:prstGeom>
                  <a:noFill/>
                </p:spPr>
                <p:txBody>
                  <a:bodyPr wrap="square" rtlCol="0">
                    <a:spAutoFit/>
                  </a:bodyPr>
                  <a:lstStyle/>
                  <a:p>
                    <a:r>
                      <a:rPr lang="en-US" sz="1200" dirty="0"/>
                      <a:t>158</a:t>
                    </a:r>
                  </a:p>
                </p:txBody>
              </p:sp>
              <p:sp>
                <p:nvSpPr>
                  <p:cNvPr id="70" name="TextBox 69">
                    <a:extLst>
                      <a:ext uri="{FF2B5EF4-FFF2-40B4-BE49-F238E27FC236}">
                        <a16:creationId xmlns:a16="http://schemas.microsoft.com/office/drawing/2014/main" id="{6EC2BABA-179B-4ED6-BA55-092C9F027850}"/>
                      </a:ext>
                    </a:extLst>
                  </p:cNvPr>
                  <p:cNvSpPr txBox="1"/>
                  <p:nvPr/>
                </p:nvSpPr>
                <p:spPr>
                  <a:xfrm>
                    <a:off x="2914840" y="5390107"/>
                    <a:ext cx="500743" cy="281357"/>
                  </a:xfrm>
                  <a:prstGeom prst="rect">
                    <a:avLst/>
                  </a:prstGeom>
                  <a:noFill/>
                </p:spPr>
                <p:txBody>
                  <a:bodyPr wrap="square" rtlCol="0">
                    <a:spAutoFit/>
                  </a:bodyPr>
                  <a:lstStyle/>
                  <a:p>
                    <a:r>
                      <a:rPr lang="en-US" sz="1200" dirty="0"/>
                      <a:t>155</a:t>
                    </a:r>
                  </a:p>
                </p:txBody>
              </p:sp>
              <p:sp>
                <p:nvSpPr>
                  <p:cNvPr id="71" name="TextBox 70">
                    <a:extLst>
                      <a:ext uri="{FF2B5EF4-FFF2-40B4-BE49-F238E27FC236}">
                        <a16:creationId xmlns:a16="http://schemas.microsoft.com/office/drawing/2014/main" id="{99EB87C3-C1D5-4DCC-868D-1C8C1A4EAAAE}"/>
                      </a:ext>
                    </a:extLst>
                  </p:cNvPr>
                  <p:cNvSpPr txBox="1"/>
                  <p:nvPr/>
                </p:nvSpPr>
                <p:spPr>
                  <a:xfrm>
                    <a:off x="3804743" y="5396249"/>
                    <a:ext cx="500743" cy="281357"/>
                  </a:xfrm>
                  <a:prstGeom prst="rect">
                    <a:avLst/>
                  </a:prstGeom>
                  <a:noFill/>
                </p:spPr>
                <p:txBody>
                  <a:bodyPr wrap="square" rtlCol="0">
                    <a:spAutoFit/>
                  </a:bodyPr>
                  <a:lstStyle/>
                  <a:p>
                    <a:r>
                      <a:rPr lang="en-US" sz="1200" dirty="0"/>
                      <a:t>148</a:t>
                    </a:r>
                  </a:p>
                </p:txBody>
              </p:sp>
              <p:sp>
                <p:nvSpPr>
                  <p:cNvPr id="72" name="TextBox 71">
                    <a:extLst>
                      <a:ext uri="{FF2B5EF4-FFF2-40B4-BE49-F238E27FC236}">
                        <a16:creationId xmlns:a16="http://schemas.microsoft.com/office/drawing/2014/main" id="{C6CFCEDC-F71E-4F73-97E9-905DD4D10E13}"/>
                      </a:ext>
                    </a:extLst>
                  </p:cNvPr>
                  <p:cNvSpPr txBox="1"/>
                  <p:nvPr/>
                </p:nvSpPr>
                <p:spPr>
                  <a:xfrm>
                    <a:off x="4583382" y="5390107"/>
                    <a:ext cx="500743" cy="281357"/>
                  </a:xfrm>
                  <a:prstGeom prst="rect">
                    <a:avLst/>
                  </a:prstGeom>
                  <a:noFill/>
                </p:spPr>
                <p:txBody>
                  <a:bodyPr wrap="square" rtlCol="0">
                    <a:spAutoFit/>
                  </a:bodyPr>
                  <a:lstStyle/>
                  <a:p>
                    <a:r>
                      <a:rPr lang="en-US" sz="1200" dirty="0"/>
                      <a:t>142</a:t>
                    </a:r>
                  </a:p>
                </p:txBody>
              </p:sp>
              <p:sp>
                <p:nvSpPr>
                  <p:cNvPr id="73" name="TextBox 72">
                    <a:extLst>
                      <a:ext uri="{FF2B5EF4-FFF2-40B4-BE49-F238E27FC236}">
                        <a16:creationId xmlns:a16="http://schemas.microsoft.com/office/drawing/2014/main" id="{38462A72-AC6C-4694-B141-C356EA93A7F8}"/>
                      </a:ext>
                    </a:extLst>
                  </p:cNvPr>
                  <p:cNvSpPr txBox="1"/>
                  <p:nvPr/>
                </p:nvSpPr>
                <p:spPr>
                  <a:xfrm>
                    <a:off x="5450281" y="5397504"/>
                    <a:ext cx="500743" cy="281357"/>
                  </a:xfrm>
                  <a:prstGeom prst="rect">
                    <a:avLst/>
                  </a:prstGeom>
                  <a:noFill/>
                </p:spPr>
                <p:txBody>
                  <a:bodyPr wrap="square" rtlCol="0">
                    <a:spAutoFit/>
                  </a:bodyPr>
                  <a:lstStyle/>
                  <a:p>
                    <a:r>
                      <a:rPr lang="en-US" sz="1200" dirty="0"/>
                      <a:t>139</a:t>
                    </a:r>
                  </a:p>
                </p:txBody>
              </p:sp>
              <p:sp>
                <p:nvSpPr>
                  <p:cNvPr id="74" name="TextBox 73">
                    <a:extLst>
                      <a:ext uri="{FF2B5EF4-FFF2-40B4-BE49-F238E27FC236}">
                        <a16:creationId xmlns:a16="http://schemas.microsoft.com/office/drawing/2014/main" id="{CE3B47F8-A86E-4467-B1ED-FB0307C2BA61}"/>
                      </a:ext>
                    </a:extLst>
                  </p:cNvPr>
                  <p:cNvSpPr txBox="1"/>
                  <p:nvPr/>
                </p:nvSpPr>
                <p:spPr>
                  <a:xfrm>
                    <a:off x="6257148" y="5390108"/>
                    <a:ext cx="500743" cy="281358"/>
                  </a:xfrm>
                  <a:prstGeom prst="rect">
                    <a:avLst/>
                  </a:prstGeom>
                  <a:noFill/>
                </p:spPr>
                <p:txBody>
                  <a:bodyPr wrap="square" rtlCol="0">
                    <a:spAutoFit/>
                  </a:bodyPr>
                  <a:lstStyle/>
                  <a:p>
                    <a:r>
                      <a:rPr lang="en-US" sz="1200" dirty="0"/>
                      <a:t>137</a:t>
                    </a:r>
                  </a:p>
                </p:txBody>
              </p:sp>
              <p:sp>
                <p:nvSpPr>
                  <p:cNvPr id="75" name="TextBox 74">
                    <a:extLst>
                      <a:ext uri="{FF2B5EF4-FFF2-40B4-BE49-F238E27FC236}">
                        <a16:creationId xmlns:a16="http://schemas.microsoft.com/office/drawing/2014/main" id="{F7247161-67F4-432C-A396-B9781E31FE5E}"/>
                      </a:ext>
                    </a:extLst>
                  </p:cNvPr>
                  <p:cNvSpPr txBox="1"/>
                  <p:nvPr/>
                </p:nvSpPr>
                <p:spPr>
                  <a:xfrm>
                    <a:off x="7109316" y="5390108"/>
                    <a:ext cx="500743" cy="281358"/>
                  </a:xfrm>
                  <a:prstGeom prst="rect">
                    <a:avLst/>
                  </a:prstGeom>
                  <a:noFill/>
                </p:spPr>
                <p:txBody>
                  <a:bodyPr wrap="square" rtlCol="0">
                    <a:spAutoFit/>
                  </a:bodyPr>
                  <a:lstStyle/>
                  <a:p>
                    <a:r>
                      <a:rPr lang="en-US" sz="1200" dirty="0"/>
                      <a:t>134</a:t>
                    </a:r>
                  </a:p>
                </p:txBody>
              </p:sp>
              <p:sp>
                <p:nvSpPr>
                  <p:cNvPr id="76" name="TextBox 75">
                    <a:extLst>
                      <a:ext uri="{FF2B5EF4-FFF2-40B4-BE49-F238E27FC236}">
                        <a16:creationId xmlns:a16="http://schemas.microsoft.com/office/drawing/2014/main" id="{7B7A3046-BEF6-41B3-95CB-41EA468E3DC5}"/>
                      </a:ext>
                    </a:extLst>
                  </p:cNvPr>
                  <p:cNvSpPr txBox="1"/>
                  <p:nvPr/>
                </p:nvSpPr>
                <p:spPr>
                  <a:xfrm>
                    <a:off x="1346225" y="5390103"/>
                    <a:ext cx="500743" cy="281358"/>
                  </a:xfrm>
                  <a:prstGeom prst="rect">
                    <a:avLst/>
                  </a:prstGeom>
                  <a:noFill/>
                </p:spPr>
                <p:txBody>
                  <a:bodyPr wrap="square" rtlCol="0">
                    <a:spAutoFit/>
                  </a:bodyPr>
                  <a:lstStyle/>
                  <a:p>
                    <a:r>
                      <a:rPr lang="en-US" sz="1200" dirty="0"/>
                      <a:t>162</a:t>
                    </a:r>
                  </a:p>
                </p:txBody>
              </p:sp>
              <p:sp>
                <p:nvSpPr>
                  <p:cNvPr id="77" name="TextBox 76">
                    <a:extLst>
                      <a:ext uri="{FF2B5EF4-FFF2-40B4-BE49-F238E27FC236}">
                        <a16:creationId xmlns:a16="http://schemas.microsoft.com/office/drawing/2014/main" id="{615E1BDC-A461-4364-91B1-A93F491F293D}"/>
                      </a:ext>
                    </a:extLst>
                  </p:cNvPr>
                  <p:cNvSpPr txBox="1"/>
                  <p:nvPr/>
                </p:nvSpPr>
                <p:spPr>
                  <a:xfrm>
                    <a:off x="7932075" y="5390108"/>
                    <a:ext cx="500743" cy="281358"/>
                  </a:xfrm>
                  <a:prstGeom prst="rect">
                    <a:avLst/>
                  </a:prstGeom>
                  <a:noFill/>
                </p:spPr>
                <p:txBody>
                  <a:bodyPr wrap="square" rtlCol="0">
                    <a:spAutoFit/>
                  </a:bodyPr>
                  <a:lstStyle/>
                  <a:p>
                    <a:r>
                      <a:rPr lang="en-US" sz="1200" dirty="0"/>
                      <a:t>129</a:t>
                    </a:r>
                  </a:p>
                </p:txBody>
              </p:sp>
            </p:grpSp>
            <p:sp>
              <p:nvSpPr>
                <p:cNvPr id="68" name="TextBox 67">
                  <a:extLst>
                    <a:ext uri="{FF2B5EF4-FFF2-40B4-BE49-F238E27FC236}">
                      <a16:creationId xmlns:a16="http://schemas.microsoft.com/office/drawing/2014/main" id="{D5F6EDFC-D07B-49F7-A93C-B73FDB543E43}"/>
                    </a:ext>
                  </a:extLst>
                </p:cNvPr>
                <p:cNvSpPr txBox="1"/>
                <p:nvPr/>
              </p:nvSpPr>
              <p:spPr>
                <a:xfrm>
                  <a:off x="-10267" y="5397500"/>
                  <a:ext cx="1139844" cy="205718"/>
                </a:xfrm>
                <a:prstGeom prst="rect">
                  <a:avLst/>
                </a:prstGeom>
                <a:noFill/>
              </p:spPr>
              <p:txBody>
                <a:bodyPr wrap="square" rtlCol="0">
                  <a:spAutoFit/>
                </a:bodyPr>
                <a:lstStyle/>
                <a:p>
                  <a:r>
                    <a:rPr lang="en-US" sz="1200" b="1" dirty="0"/>
                    <a:t>IFN </a:t>
                  </a:r>
                  <a:r>
                    <a:rPr lang="el-GR" sz="1200" b="1" dirty="0"/>
                    <a:t>β</a:t>
                  </a:r>
                  <a:r>
                    <a:rPr lang="en-US" sz="1200" b="1" dirty="0"/>
                    <a:t>-1a 44 µg</a:t>
                  </a:r>
                </a:p>
              </p:txBody>
            </p:sp>
          </p:grpSp>
          <p:grpSp>
            <p:nvGrpSpPr>
              <p:cNvPr id="55" name="Group 54">
                <a:extLst>
                  <a:ext uri="{FF2B5EF4-FFF2-40B4-BE49-F238E27FC236}">
                    <a16:creationId xmlns:a16="http://schemas.microsoft.com/office/drawing/2014/main" id="{671D8D2E-2A72-43DA-9D47-00A4C5554C0E}"/>
                  </a:ext>
                </a:extLst>
              </p:cNvPr>
              <p:cNvGrpSpPr/>
              <p:nvPr/>
            </p:nvGrpSpPr>
            <p:grpSpPr>
              <a:xfrm>
                <a:off x="780721" y="5790763"/>
                <a:ext cx="9169559" cy="284192"/>
                <a:chOff x="-28655" y="5822094"/>
                <a:chExt cx="8466678" cy="291780"/>
              </a:xfrm>
            </p:grpSpPr>
            <p:grpSp>
              <p:nvGrpSpPr>
                <p:cNvPr id="56" name="Group 55">
                  <a:extLst>
                    <a:ext uri="{FF2B5EF4-FFF2-40B4-BE49-F238E27FC236}">
                      <a16:creationId xmlns:a16="http://schemas.microsoft.com/office/drawing/2014/main" id="{C8B89DC8-F178-4497-AF24-D9C5AD95DB11}"/>
                    </a:ext>
                  </a:extLst>
                </p:cNvPr>
                <p:cNvGrpSpPr/>
                <p:nvPr/>
              </p:nvGrpSpPr>
              <p:grpSpPr>
                <a:xfrm>
                  <a:off x="1337815" y="5822094"/>
                  <a:ext cx="7100208" cy="284386"/>
                  <a:chOff x="1337815" y="5822094"/>
                  <a:chExt cx="7100208" cy="284386"/>
                </a:xfrm>
              </p:grpSpPr>
              <p:sp>
                <p:nvSpPr>
                  <p:cNvPr id="58" name="TextBox 57">
                    <a:extLst>
                      <a:ext uri="{FF2B5EF4-FFF2-40B4-BE49-F238E27FC236}">
                        <a16:creationId xmlns:a16="http://schemas.microsoft.com/office/drawing/2014/main" id="{0A15967F-22EF-4EE2-892D-529D4C058663}"/>
                      </a:ext>
                    </a:extLst>
                  </p:cNvPr>
                  <p:cNvSpPr txBox="1"/>
                  <p:nvPr/>
                </p:nvSpPr>
                <p:spPr>
                  <a:xfrm>
                    <a:off x="2129951" y="5822106"/>
                    <a:ext cx="500743" cy="276999"/>
                  </a:xfrm>
                  <a:prstGeom prst="rect">
                    <a:avLst/>
                  </a:prstGeom>
                  <a:noFill/>
                </p:spPr>
                <p:txBody>
                  <a:bodyPr wrap="square" rtlCol="0">
                    <a:spAutoFit/>
                  </a:bodyPr>
                  <a:lstStyle/>
                  <a:p>
                    <a:r>
                      <a:rPr lang="en-US" sz="1200" dirty="0"/>
                      <a:t>164</a:t>
                    </a:r>
                  </a:p>
                </p:txBody>
              </p:sp>
              <p:sp>
                <p:nvSpPr>
                  <p:cNvPr id="59" name="TextBox 58">
                    <a:extLst>
                      <a:ext uri="{FF2B5EF4-FFF2-40B4-BE49-F238E27FC236}">
                        <a16:creationId xmlns:a16="http://schemas.microsoft.com/office/drawing/2014/main" id="{E5568EF7-5DE2-4FAB-8690-2E6D51E7575C}"/>
                      </a:ext>
                    </a:extLst>
                  </p:cNvPr>
                  <p:cNvSpPr txBox="1"/>
                  <p:nvPr/>
                </p:nvSpPr>
                <p:spPr>
                  <a:xfrm>
                    <a:off x="2910585" y="5822101"/>
                    <a:ext cx="500743" cy="276999"/>
                  </a:xfrm>
                  <a:prstGeom prst="rect">
                    <a:avLst/>
                  </a:prstGeom>
                  <a:noFill/>
                </p:spPr>
                <p:txBody>
                  <a:bodyPr wrap="square" rtlCol="0">
                    <a:spAutoFit/>
                  </a:bodyPr>
                  <a:lstStyle/>
                  <a:p>
                    <a:r>
                      <a:rPr lang="en-US" sz="1200" dirty="0"/>
                      <a:t>166</a:t>
                    </a:r>
                  </a:p>
                </p:txBody>
              </p:sp>
              <p:sp>
                <p:nvSpPr>
                  <p:cNvPr id="60" name="TextBox 59">
                    <a:extLst>
                      <a:ext uri="{FF2B5EF4-FFF2-40B4-BE49-F238E27FC236}">
                        <a16:creationId xmlns:a16="http://schemas.microsoft.com/office/drawing/2014/main" id="{D255F7C2-A5BE-437F-A3DB-F49E4459B67A}"/>
                      </a:ext>
                    </a:extLst>
                  </p:cNvPr>
                  <p:cNvSpPr txBox="1"/>
                  <p:nvPr/>
                </p:nvSpPr>
                <p:spPr>
                  <a:xfrm>
                    <a:off x="3797792" y="5828236"/>
                    <a:ext cx="500743" cy="276998"/>
                  </a:xfrm>
                  <a:prstGeom prst="rect">
                    <a:avLst/>
                  </a:prstGeom>
                  <a:noFill/>
                </p:spPr>
                <p:txBody>
                  <a:bodyPr wrap="square" rtlCol="0">
                    <a:spAutoFit/>
                  </a:bodyPr>
                  <a:lstStyle/>
                  <a:p>
                    <a:r>
                      <a:rPr lang="en-US" sz="1200" dirty="0"/>
                      <a:t>158</a:t>
                    </a:r>
                  </a:p>
                </p:txBody>
              </p:sp>
              <p:sp>
                <p:nvSpPr>
                  <p:cNvPr id="61" name="TextBox 60">
                    <a:extLst>
                      <a:ext uri="{FF2B5EF4-FFF2-40B4-BE49-F238E27FC236}">
                        <a16:creationId xmlns:a16="http://schemas.microsoft.com/office/drawing/2014/main" id="{C5AD58ED-5CDF-41BD-96B6-FB08B85DE4A7}"/>
                      </a:ext>
                    </a:extLst>
                  </p:cNvPr>
                  <p:cNvSpPr txBox="1"/>
                  <p:nvPr/>
                </p:nvSpPr>
                <p:spPr>
                  <a:xfrm>
                    <a:off x="4582182" y="5822096"/>
                    <a:ext cx="500743" cy="276998"/>
                  </a:xfrm>
                  <a:prstGeom prst="rect">
                    <a:avLst/>
                  </a:prstGeom>
                  <a:noFill/>
                </p:spPr>
                <p:txBody>
                  <a:bodyPr wrap="square" rtlCol="0">
                    <a:spAutoFit/>
                  </a:bodyPr>
                  <a:lstStyle/>
                  <a:p>
                    <a:r>
                      <a:rPr lang="en-US" sz="1200" dirty="0"/>
                      <a:t>162</a:t>
                    </a:r>
                  </a:p>
                </p:txBody>
              </p:sp>
              <p:sp>
                <p:nvSpPr>
                  <p:cNvPr id="62" name="TextBox 61">
                    <a:extLst>
                      <a:ext uri="{FF2B5EF4-FFF2-40B4-BE49-F238E27FC236}">
                        <a16:creationId xmlns:a16="http://schemas.microsoft.com/office/drawing/2014/main" id="{B37650D8-6B66-44E4-8FD5-5CB3F4F7B658}"/>
                      </a:ext>
                    </a:extLst>
                  </p:cNvPr>
                  <p:cNvSpPr txBox="1"/>
                  <p:nvPr/>
                </p:nvSpPr>
                <p:spPr>
                  <a:xfrm>
                    <a:off x="5443330" y="5829481"/>
                    <a:ext cx="500743" cy="276999"/>
                  </a:xfrm>
                  <a:prstGeom prst="rect">
                    <a:avLst/>
                  </a:prstGeom>
                  <a:noFill/>
                </p:spPr>
                <p:txBody>
                  <a:bodyPr wrap="square" rtlCol="0">
                    <a:spAutoFit/>
                  </a:bodyPr>
                  <a:lstStyle/>
                  <a:p>
                    <a:r>
                      <a:rPr lang="en-US" sz="1200" dirty="0"/>
                      <a:t>158</a:t>
                    </a:r>
                  </a:p>
                </p:txBody>
              </p:sp>
              <p:sp>
                <p:nvSpPr>
                  <p:cNvPr id="63" name="TextBox 62">
                    <a:extLst>
                      <a:ext uri="{FF2B5EF4-FFF2-40B4-BE49-F238E27FC236}">
                        <a16:creationId xmlns:a16="http://schemas.microsoft.com/office/drawing/2014/main" id="{EDA9E13D-70D4-4733-AAD8-7BE81688F219}"/>
                      </a:ext>
                    </a:extLst>
                  </p:cNvPr>
                  <p:cNvSpPr txBox="1"/>
                  <p:nvPr/>
                </p:nvSpPr>
                <p:spPr>
                  <a:xfrm>
                    <a:off x="6250197" y="5822099"/>
                    <a:ext cx="500743" cy="276998"/>
                  </a:xfrm>
                  <a:prstGeom prst="rect">
                    <a:avLst/>
                  </a:prstGeom>
                  <a:noFill/>
                </p:spPr>
                <p:txBody>
                  <a:bodyPr wrap="square" rtlCol="0">
                    <a:spAutoFit/>
                  </a:bodyPr>
                  <a:lstStyle/>
                  <a:p>
                    <a:r>
                      <a:rPr lang="en-US" sz="1200" dirty="0"/>
                      <a:t>150</a:t>
                    </a:r>
                  </a:p>
                </p:txBody>
              </p:sp>
              <p:sp>
                <p:nvSpPr>
                  <p:cNvPr id="64" name="TextBox 63">
                    <a:extLst>
                      <a:ext uri="{FF2B5EF4-FFF2-40B4-BE49-F238E27FC236}">
                        <a16:creationId xmlns:a16="http://schemas.microsoft.com/office/drawing/2014/main" id="{5DDED933-B5A9-4B7F-8CE7-99D83456A6BF}"/>
                      </a:ext>
                    </a:extLst>
                  </p:cNvPr>
                  <p:cNvSpPr txBox="1"/>
                  <p:nvPr/>
                </p:nvSpPr>
                <p:spPr>
                  <a:xfrm>
                    <a:off x="7108116" y="5822094"/>
                    <a:ext cx="500743" cy="276999"/>
                  </a:xfrm>
                  <a:prstGeom prst="rect">
                    <a:avLst/>
                  </a:prstGeom>
                  <a:noFill/>
                </p:spPr>
                <p:txBody>
                  <a:bodyPr wrap="square" rtlCol="0">
                    <a:spAutoFit/>
                  </a:bodyPr>
                  <a:lstStyle/>
                  <a:p>
                    <a:r>
                      <a:rPr lang="en-US" sz="1200" dirty="0"/>
                      <a:t>150</a:t>
                    </a:r>
                  </a:p>
                </p:txBody>
              </p:sp>
              <p:sp>
                <p:nvSpPr>
                  <p:cNvPr id="65" name="TextBox 64">
                    <a:extLst>
                      <a:ext uri="{FF2B5EF4-FFF2-40B4-BE49-F238E27FC236}">
                        <a16:creationId xmlns:a16="http://schemas.microsoft.com/office/drawing/2014/main" id="{754D4D96-5D75-48FC-9A39-44C3B6A01F0B}"/>
                      </a:ext>
                    </a:extLst>
                  </p:cNvPr>
                  <p:cNvSpPr txBox="1"/>
                  <p:nvPr/>
                </p:nvSpPr>
                <p:spPr>
                  <a:xfrm>
                    <a:off x="1337815" y="5822097"/>
                    <a:ext cx="500743" cy="276999"/>
                  </a:xfrm>
                  <a:prstGeom prst="rect">
                    <a:avLst/>
                  </a:prstGeom>
                  <a:noFill/>
                </p:spPr>
                <p:txBody>
                  <a:bodyPr wrap="square" rtlCol="0">
                    <a:spAutoFit/>
                  </a:bodyPr>
                  <a:lstStyle/>
                  <a:p>
                    <a:r>
                      <a:rPr lang="en-US" sz="1200" dirty="0"/>
                      <a:t>172</a:t>
                    </a:r>
                  </a:p>
                </p:txBody>
              </p:sp>
              <p:sp>
                <p:nvSpPr>
                  <p:cNvPr id="66" name="TextBox 65">
                    <a:extLst>
                      <a:ext uri="{FF2B5EF4-FFF2-40B4-BE49-F238E27FC236}">
                        <a16:creationId xmlns:a16="http://schemas.microsoft.com/office/drawing/2014/main" id="{D6F253DD-F713-425F-8F09-6057521A8824}"/>
                      </a:ext>
                    </a:extLst>
                  </p:cNvPr>
                  <p:cNvSpPr txBox="1"/>
                  <p:nvPr/>
                </p:nvSpPr>
                <p:spPr>
                  <a:xfrm>
                    <a:off x="7937280" y="5829478"/>
                    <a:ext cx="500743" cy="276998"/>
                  </a:xfrm>
                  <a:prstGeom prst="rect">
                    <a:avLst/>
                  </a:prstGeom>
                  <a:noFill/>
                </p:spPr>
                <p:txBody>
                  <a:bodyPr wrap="square" rtlCol="0">
                    <a:spAutoFit/>
                  </a:bodyPr>
                  <a:lstStyle/>
                  <a:p>
                    <a:r>
                      <a:rPr lang="en-US" sz="1200" dirty="0"/>
                      <a:t>148</a:t>
                    </a:r>
                  </a:p>
                </p:txBody>
              </p:sp>
            </p:grpSp>
            <p:sp>
              <p:nvSpPr>
                <p:cNvPr id="57" name="TextBox 56">
                  <a:extLst>
                    <a:ext uri="{FF2B5EF4-FFF2-40B4-BE49-F238E27FC236}">
                      <a16:creationId xmlns:a16="http://schemas.microsoft.com/office/drawing/2014/main" id="{D80C7C9D-F600-497F-A6DD-FF91471D7A10}"/>
                    </a:ext>
                  </a:extLst>
                </p:cNvPr>
                <p:cNvSpPr txBox="1"/>
                <p:nvPr/>
              </p:nvSpPr>
              <p:spPr>
                <a:xfrm>
                  <a:off x="-28655" y="5829479"/>
                  <a:ext cx="1203052" cy="284395"/>
                </a:xfrm>
                <a:prstGeom prst="rect">
                  <a:avLst/>
                </a:prstGeom>
                <a:noFill/>
              </p:spPr>
              <p:txBody>
                <a:bodyPr wrap="square" rtlCol="0">
                  <a:spAutoFit/>
                </a:bodyPr>
                <a:lstStyle/>
                <a:p>
                  <a:r>
                    <a:rPr lang="en-US" sz="1200" b="1" dirty="0"/>
                    <a:t>OCR 600 mg</a:t>
                  </a:r>
                </a:p>
              </p:txBody>
            </p:sp>
          </p:grpSp>
        </p:grpSp>
        <p:cxnSp>
          <p:nvCxnSpPr>
            <p:cNvPr id="49" name="Straight Connector 48">
              <a:extLst>
                <a:ext uri="{FF2B5EF4-FFF2-40B4-BE49-F238E27FC236}">
                  <a16:creationId xmlns:a16="http://schemas.microsoft.com/office/drawing/2014/main" id="{0B1ECF99-1E66-47A7-91A4-C39586D201C9}"/>
                </a:ext>
              </a:extLst>
            </p:cNvPr>
            <p:cNvCxnSpPr>
              <a:cxnSpLocks/>
            </p:cNvCxnSpPr>
            <p:nvPr/>
          </p:nvCxnSpPr>
          <p:spPr>
            <a:xfrm rot="10800000">
              <a:off x="9875053" y="2843210"/>
              <a:ext cx="45720" cy="0"/>
            </a:xfrm>
            <a:prstGeom prst="line">
              <a:avLst/>
            </a:prstGeom>
            <a:ln w="12700" cap="sq">
              <a:solidFill>
                <a:srgbClr val="0066CC"/>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5A4B3BC1-25B4-465E-A2A4-A450C3628F98}"/>
                </a:ext>
              </a:extLst>
            </p:cNvPr>
            <p:cNvCxnSpPr>
              <a:cxnSpLocks/>
            </p:cNvCxnSpPr>
            <p:nvPr/>
          </p:nvCxnSpPr>
          <p:spPr>
            <a:xfrm rot="10800000">
              <a:off x="9875053" y="3588550"/>
              <a:ext cx="45720"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E003EBE-92BF-43D1-83DA-2BC77C2B881E}"/>
                </a:ext>
              </a:extLst>
            </p:cNvPr>
            <p:cNvCxnSpPr>
              <a:cxnSpLocks/>
            </p:cNvCxnSpPr>
            <p:nvPr/>
          </p:nvCxnSpPr>
          <p:spPr>
            <a:xfrm rot="10800000">
              <a:off x="9876960" y="3829062"/>
              <a:ext cx="45720" cy="0"/>
            </a:xfrm>
            <a:prstGeom prst="line">
              <a:avLst/>
            </a:prstGeom>
            <a:ln w="12700" cap="sq">
              <a:solidFill>
                <a:srgbClr val="0066CC"/>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FBDA7FC-070D-4DED-A34D-5F4A00F1E0D2}"/>
                </a:ext>
              </a:extLst>
            </p:cNvPr>
            <p:cNvCxnSpPr>
              <a:cxnSpLocks/>
            </p:cNvCxnSpPr>
            <p:nvPr/>
          </p:nvCxnSpPr>
          <p:spPr>
            <a:xfrm rot="10800000">
              <a:off x="9876960" y="4598211"/>
              <a:ext cx="45720" cy="0"/>
            </a:xfrm>
            <a:prstGeom prst="line">
              <a:avLst/>
            </a:prstGeom>
            <a:ln w="12700" cap="sq">
              <a:solidFill>
                <a:srgbClr val="654666"/>
              </a:solidFill>
            </a:ln>
          </p:spPr>
          <p:style>
            <a:lnRef idx="1">
              <a:schemeClr val="accent1"/>
            </a:lnRef>
            <a:fillRef idx="0">
              <a:schemeClr val="accent1"/>
            </a:fillRef>
            <a:effectRef idx="0">
              <a:schemeClr val="accent1"/>
            </a:effectRef>
            <a:fontRef idx="minor">
              <a:schemeClr val="tx1"/>
            </a:fontRef>
          </p:style>
        </p:cxnSp>
      </p:grpSp>
      <p:sp>
        <p:nvSpPr>
          <p:cNvPr id="37" name="TextBox 36">
            <a:extLst>
              <a:ext uri="{FF2B5EF4-FFF2-40B4-BE49-F238E27FC236}">
                <a16:creationId xmlns:a16="http://schemas.microsoft.com/office/drawing/2014/main" id="{BFB6B01E-3EEA-4B91-892A-FC8F9E7CEA6D}"/>
              </a:ext>
            </a:extLst>
          </p:cNvPr>
          <p:cNvSpPr txBox="1"/>
          <p:nvPr/>
        </p:nvSpPr>
        <p:spPr>
          <a:xfrm rot="16200000">
            <a:off x="-238188" y="2987204"/>
            <a:ext cx="3672952" cy="523220"/>
          </a:xfrm>
          <a:prstGeom prst="rect">
            <a:avLst/>
          </a:prstGeom>
          <a:noFill/>
        </p:spPr>
        <p:txBody>
          <a:bodyPr wrap="square" rtlCol="0">
            <a:spAutoFit/>
          </a:bodyPr>
          <a:lstStyle/>
          <a:p>
            <a:pPr algn="ctr"/>
            <a:r>
              <a:rPr lang="en-US" sz="1400" b="1" dirty="0"/>
              <a:t>Change from baseline in SDMT Score, mean and 95% </a:t>
            </a:r>
            <a:r>
              <a:rPr lang="en-US" sz="1400" b="1" dirty="0" err="1"/>
              <a:t>CI</a:t>
            </a:r>
            <a:r>
              <a:rPr lang="en-US" sz="1400" b="1" baseline="30000" dirty="0" err="1"/>
              <a:t>b</a:t>
            </a:r>
            <a:endParaRPr lang="en-US" sz="1400" b="1" dirty="0"/>
          </a:p>
        </p:txBody>
      </p:sp>
      <p:sp>
        <p:nvSpPr>
          <p:cNvPr id="39" name="Rectangle 38">
            <a:extLst>
              <a:ext uri="{FF2B5EF4-FFF2-40B4-BE49-F238E27FC236}">
                <a16:creationId xmlns:a16="http://schemas.microsoft.com/office/drawing/2014/main" id="{31AEA4A3-9D83-47B6-8FEB-38D68052D4D1}"/>
              </a:ext>
            </a:extLst>
          </p:cNvPr>
          <p:cNvSpPr/>
          <p:nvPr/>
        </p:nvSpPr>
        <p:spPr>
          <a:xfrm>
            <a:off x="10542681" y="6627168"/>
            <a:ext cx="1167288" cy="230832"/>
          </a:xfrm>
          <a:prstGeom prst="rect">
            <a:avLst/>
          </a:prstGeom>
        </p:spPr>
        <p:txBody>
          <a:bodyPr wrap="square">
            <a:spAutoFit/>
          </a:bodyPr>
          <a:lstStyle/>
          <a:p>
            <a:r>
              <a:rPr lang="en-US" sz="900" dirty="0">
                <a:latin typeface="+mj-lt"/>
                <a:ea typeface="Times New Roman" panose="02020603050405020304" pitchFamily="18" charset="0"/>
              </a:rPr>
              <a:t>bit.ly/BenedictR1</a:t>
            </a:r>
            <a:endParaRPr lang="en-US" sz="900" dirty="0">
              <a:latin typeface="+mj-lt"/>
              <a:ea typeface="Calibri" panose="020F0502020204030204" pitchFamily="34" charset="0"/>
            </a:endParaRPr>
          </a:p>
        </p:txBody>
      </p:sp>
      <p:sp>
        <p:nvSpPr>
          <p:cNvPr id="38" name="Title 1">
            <a:extLst>
              <a:ext uri="{FF2B5EF4-FFF2-40B4-BE49-F238E27FC236}">
                <a16:creationId xmlns:a16="http://schemas.microsoft.com/office/drawing/2014/main" id="{598889B2-AC4C-498C-ADEC-A6CBF78B0B83}"/>
              </a:ext>
            </a:extLst>
          </p:cNvPr>
          <p:cNvSpPr txBox="1">
            <a:spLocks/>
          </p:cNvSpPr>
          <p:nvPr/>
        </p:nvSpPr>
        <p:spPr>
          <a:xfrm>
            <a:off x="609600" y="0"/>
            <a:ext cx="10241280" cy="990600"/>
          </a:xfrm>
          <a:prstGeom prst="rect">
            <a:avLst/>
          </a:prstGeom>
        </p:spPr>
        <p:txBody>
          <a:bodyPr vert="horz" lIns="91440" tIns="45720" rIns="91440" bIns="45720" rtlCol="0" anchor="b">
            <a:normAutofit/>
          </a:bodyPr>
          <a:lstStyle>
            <a:lvl1pPr algn="l" defTabSz="914400" rtl="0" eaLnBrk="1" latinLnBrk="0" hangingPunct="1">
              <a:lnSpc>
                <a:spcPct val="95000"/>
              </a:lnSpc>
              <a:spcBef>
                <a:spcPts val="0"/>
              </a:spcBef>
              <a:buNone/>
              <a:defRPr sz="2000" b="1" kern="1200">
                <a:solidFill>
                  <a:schemeClr val="tx2"/>
                </a:solidFill>
                <a:latin typeface="Century Gothic" panose="020B0502020202020204" pitchFamily="34" charset="0"/>
                <a:ea typeface="+mj-ea"/>
                <a:cs typeface="+mj-cs"/>
              </a:defRPr>
            </a:lvl1pPr>
          </a:lstStyle>
          <a:p>
            <a:r>
              <a:rPr lang="en-US" sz="2200" dirty="0"/>
              <a:t>Change from baseline in SDMT performance </a:t>
            </a:r>
            <a:br>
              <a:rPr lang="en-US" sz="2200" dirty="0"/>
            </a:br>
            <a:r>
              <a:rPr lang="en-US" sz="2200" i="1" dirty="0">
                <a:solidFill>
                  <a:srgbClr val="0066CC"/>
                </a:solidFill>
              </a:rPr>
              <a:t>Patients at increased risk of progressive </a:t>
            </a:r>
            <a:r>
              <a:rPr lang="en-US" sz="2200" i="1" dirty="0" err="1">
                <a:solidFill>
                  <a:srgbClr val="0066CC"/>
                </a:solidFill>
              </a:rPr>
              <a:t>disease</a:t>
            </a:r>
            <a:r>
              <a:rPr lang="en-US" sz="2200" i="1" baseline="30000" dirty="0" err="1">
                <a:solidFill>
                  <a:srgbClr val="0066CC"/>
                </a:solidFill>
              </a:rPr>
              <a:t>a</a:t>
            </a:r>
            <a:r>
              <a:rPr lang="en-US" sz="2200" i="1" dirty="0">
                <a:solidFill>
                  <a:srgbClr val="0066CC"/>
                </a:solidFill>
              </a:rPr>
              <a:t> at baseline</a:t>
            </a:r>
            <a:endParaRPr lang="en-US" sz="2200" i="1" strike="sngStrike" dirty="0">
              <a:solidFill>
                <a:srgbClr val="0066CC"/>
              </a:solidFill>
            </a:endParaRPr>
          </a:p>
        </p:txBody>
      </p:sp>
      <p:sp>
        <p:nvSpPr>
          <p:cNvPr id="46" name="TextBox 45">
            <a:extLst>
              <a:ext uri="{FF2B5EF4-FFF2-40B4-BE49-F238E27FC236}">
                <a16:creationId xmlns:a16="http://schemas.microsoft.com/office/drawing/2014/main" id="{B90B5A97-3D82-4932-B2EB-E94E6D9B257A}"/>
              </a:ext>
            </a:extLst>
          </p:cNvPr>
          <p:cNvSpPr txBox="1"/>
          <p:nvPr/>
        </p:nvSpPr>
        <p:spPr>
          <a:xfrm>
            <a:off x="704850" y="5218640"/>
            <a:ext cx="1161792" cy="261610"/>
          </a:xfrm>
          <a:prstGeom prst="rect">
            <a:avLst/>
          </a:prstGeom>
          <a:noFill/>
        </p:spPr>
        <p:txBody>
          <a:bodyPr wrap="square" rtlCol="0">
            <a:spAutoFit/>
          </a:bodyPr>
          <a:lstStyle/>
          <a:p>
            <a:r>
              <a:rPr lang="en-US" sz="1100" dirty="0"/>
              <a:t>n</a:t>
            </a:r>
          </a:p>
        </p:txBody>
      </p:sp>
      <p:sp>
        <p:nvSpPr>
          <p:cNvPr id="79" name="TextBox 78">
            <a:extLst>
              <a:ext uri="{FF2B5EF4-FFF2-40B4-BE49-F238E27FC236}">
                <a16:creationId xmlns:a16="http://schemas.microsoft.com/office/drawing/2014/main" id="{17F958B0-52E3-4FD3-A1FA-5DA56D1339B3}"/>
              </a:ext>
            </a:extLst>
          </p:cNvPr>
          <p:cNvSpPr txBox="1"/>
          <p:nvPr/>
        </p:nvSpPr>
        <p:spPr>
          <a:xfrm>
            <a:off x="704850" y="5979759"/>
            <a:ext cx="9963150" cy="861774"/>
          </a:xfrm>
          <a:prstGeom prst="rect">
            <a:avLst/>
          </a:prstGeom>
          <a:noFill/>
        </p:spPr>
        <p:txBody>
          <a:bodyPr wrap="square" rtlCol="0" anchor="b">
            <a:spAutoFit/>
          </a:bodyPr>
          <a:lstStyle/>
          <a:p>
            <a:pPr lvl="0"/>
            <a:r>
              <a:rPr lang="en-US" sz="1000" baseline="30000" dirty="0" err="1"/>
              <a:t>a</a:t>
            </a:r>
            <a:r>
              <a:rPr lang="en-US" sz="1000" dirty="0" err="1"/>
              <a:t>Includes</a:t>
            </a:r>
            <a:r>
              <a:rPr lang="en-US" sz="1000" dirty="0"/>
              <a:t> </a:t>
            </a:r>
            <a:r>
              <a:rPr lang="en-US" sz="1000" dirty="0" err="1"/>
              <a:t>mITT</a:t>
            </a:r>
            <a:r>
              <a:rPr lang="en-US" sz="1000" dirty="0"/>
              <a:t> patients with baseline EDSS ≥4 and pyramidal FSS ≥2; </a:t>
            </a:r>
            <a:r>
              <a:rPr lang="en-US" sz="1000" baseline="30000" dirty="0" err="1"/>
              <a:t>b</a:t>
            </a:r>
            <a:r>
              <a:rPr lang="en-US" sz="1000" dirty="0" err="1"/>
              <a:t>Estimates</a:t>
            </a:r>
            <a:r>
              <a:rPr lang="en-US" sz="1000" dirty="0"/>
              <a:t> are from a mixed-effects model for repeated measures using an unstructured covariance matrix: change = baseline SDMT score + geographical region (US vs rest of world) + week + study + treatment + treatment*week (repeated values over week) + baseline SDMT score*week; </a:t>
            </a:r>
            <a:r>
              <a:rPr lang="en-US" sz="1000" baseline="30000" dirty="0" err="1"/>
              <a:t>c</a:t>
            </a:r>
            <a:r>
              <a:rPr lang="en-US" sz="1000" dirty="0" err="1"/>
              <a:t>OCR</a:t>
            </a:r>
            <a:r>
              <a:rPr lang="en-US" sz="1000" dirty="0"/>
              <a:t> was associated with a statistically significant improvement in SDMT scores at Week 96 compared with IFN </a:t>
            </a:r>
            <a:r>
              <a:rPr lang="el-GR" sz="1000" dirty="0">
                <a:cs typeface="Calibri" panose="020F0502020204030204" pitchFamily="34" charset="0"/>
              </a:rPr>
              <a:t>β</a:t>
            </a:r>
            <a:r>
              <a:rPr lang="en-US" sz="1000" dirty="0">
                <a:cs typeface="Calibri" panose="020F0502020204030204" pitchFamily="34" charset="0"/>
              </a:rPr>
              <a:t>-1a.</a:t>
            </a:r>
            <a:endParaRPr lang="en-US" sz="1000" dirty="0"/>
          </a:p>
          <a:p>
            <a:pPr lvl="0"/>
            <a:r>
              <a:rPr lang="en-US" sz="1000" dirty="0"/>
              <a:t>EDSS, Expanded Disability Status Scale; FSS, </a:t>
            </a:r>
            <a:r>
              <a:rPr lang="en-US" sz="1000" dirty="0" err="1"/>
              <a:t>Kurtzke</a:t>
            </a:r>
            <a:r>
              <a:rPr lang="en-US" sz="1000" dirty="0"/>
              <a:t> Functional Systems Score; IFN, interferon; </a:t>
            </a:r>
            <a:r>
              <a:rPr lang="en-US" sz="1000" dirty="0" err="1"/>
              <a:t>mITT</a:t>
            </a:r>
            <a:r>
              <a:rPr lang="en-US" sz="1000" dirty="0"/>
              <a:t>, modified intention-to-treat; OCR, ocrelizumab; SDMT, Symbol Digital Modalities Test.</a:t>
            </a:r>
            <a:endParaRPr lang="en-US" sz="1000" dirty="0">
              <a:latin typeface="Century Gothic"/>
            </a:endParaRPr>
          </a:p>
        </p:txBody>
      </p:sp>
      <p:sp>
        <p:nvSpPr>
          <p:cNvPr id="80" name="TextBox 79">
            <a:extLst>
              <a:ext uri="{FF2B5EF4-FFF2-40B4-BE49-F238E27FC236}">
                <a16:creationId xmlns:a16="http://schemas.microsoft.com/office/drawing/2014/main" id="{A6F83BF7-3ADD-4095-80D9-D6671A4FD398}"/>
              </a:ext>
            </a:extLst>
          </p:cNvPr>
          <p:cNvSpPr txBox="1"/>
          <p:nvPr/>
        </p:nvSpPr>
        <p:spPr>
          <a:xfrm>
            <a:off x="10043852" y="2887534"/>
            <a:ext cx="997657" cy="307777"/>
          </a:xfrm>
          <a:prstGeom prst="rect">
            <a:avLst/>
          </a:prstGeom>
          <a:noFill/>
        </p:spPr>
        <p:txBody>
          <a:bodyPr wrap="square" rtlCol="0">
            <a:spAutoFit/>
          </a:bodyPr>
          <a:lstStyle/>
          <a:p>
            <a:r>
              <a:rPr lang="en-US" sz="1400" b="1" dirty="0"/>
              <a:t>p=0.023</a:t>
            </a:r>
            <a:r>
              <a:rPr lang="en-US" sz="1400" b="1" baseline="30000" dirty="0"/>
              <a:t>c</a:t>
            </a:r>
            <a:endParaRPr lang="en-US" sz="1400" b="1" dirty="0"/>
          </a:p>
        </p:txBody>
      </p:sp>
    </p:spTree>
    <p:extLst>
      <p:ext uri="{BB962C8B-B14F-4D97-AF65-F5344CB8AC3E}">
        <p14:creationId xmlns:p14="http://schemas.microsoft.com/office/powerpoint/2010/main" val="3270265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VARPPTCOMPATIBLERD03" val="RXP"/>
  <p:tag name="VARPPTTYPE" val="RXP"/>
  <p:tag name="VARPPTSLIDEFORMAT" val="RXP"/>
  <p:tag name="MMPROD_NEXTUNIQUEID" val="10009"/>
  <p:tag name="MMPROD_UIDATA" val="&lt;database version=&quot;10.0&quot;&gt;&lt;object type=&quot;1&quot; unique_id=&quot;10001&quot;&gt;&lt;object type=&quot;2&quot; unique_id=&quot;10135&quot;&gt;&lt;object type=&quot;3&quot; unique_id=&quot;10137&quot;&gt;&lt;property id=&quot;20148&quot; value=&quot;5&quot;/&gt;&lt;property id=&quot;20300&quot; value=&quot;Slide 2 - &amp;quot;Disclosures&amp;quot;&quot;/&gt;&lt;property id=&quot;20307&quot; value=&quot;285&quot;/&gt;&lt;/object&gt;&lt;object type=&quot;3&quot; unique_id=&quot;11574&quot;&gt;&lt;property id=&quot;20148&quot; value=&quot;5&quot;/&gt;&lt;property id=&quot;20300&quot; value=&quot;Slide 1 - &amp;quot;Ocrelizumab No Evidence of Disease Activity (NEDA) Status at 96 Weeks in Patients With Relapsing Multiple Sclerosis&quot;/&gt;&lt;property id=&quot;20307&quot; value=&quot;286&quot;/&gt;&lt;/object&gt;&lt;object type=&quot;3&quot; unique_id=&quot;11575&quot;&gt;&lt;property id=&quot;20148&quot; value=&quot;5&quot;/&gt;&lt;property id=&quot;20300&quot; value=&quot;Slide 3 - &amp;quot;No evidence of disease activity (NEDA) in MS&amp;quot;&quot;/&gt;&lt;property id=&quot;20307&quot; value=&quot;288&quot;/&gt;&lt;/object&gt;&lt;object type=&quot;3&quot; unique_id=&quot;11576&quot;&gt;&lt;property id=&quot;20148&quot; value=&quot;5&quot;/&gt;&lt;property id=&quot;20300&quot; value=&quot;Slide 4 - &amp;quot;NEDA in MS Phase III clinical studies of approved disease-modifying therapies&amp;quot;&quot;/&gt;&lt;property id=&quot;20307&quot; value=&quot;289&quot;/&gt;&lt;/object&gt;&lt;object type=&quot;3&quot; unique_id=&quot;11578&quot;&gt;&lt;property id=&quot;20148&quot; value=&quot;5&quot;/&gt;&lt;property id=&quot;20300&quot; value=&quot;Slide 6 - &amp;quot;Primary endpoint: Significant reduction in ARR compared with IFN β-1a &amp;quot;&quot;/&gt;&lt;property id=&quot;20307&quot; value=&quot;291&quot;/&gt;&lt;/object&gt;&lt;object type=&quot;3&quot; unique_id=&quot;11579&quot;&gt;&lt;property id=&quot;20148&quot; value=&quot;5&quot;/&gt;&lt;property id=&quot;20300&quot; value=&quot;Slide 7 - &amp;quot;OPERA I:  NEDA components in ocrelizumab-treated patients&amp;quot;&quot;/&gt;&lt;property id=&quot;20307&quot; value=&quot;292&quot;/&gt;&lt;/object&gt;&lt;object type=&quot;3&quot; unique_id=&quot;11580&quot;&gt;&lt;property id=&quot;20148&quot; value=&quot;5&quot;/&gt;&lt;property id=&quot;20300&quot; value=&quot;Slide 8 - &amp;quot;OPERA I:  NEDA components in ocrelizumab-treated patients&amp;quot;&quot;/&gt;&lt;property id=&quot;20307&quot; value=&quot;293&quot;/&gt;&lt;/object&gt;&lt;object type=&quot;3&quot; unique_id=&quot;11581&quot;&gt;&lt;property id=&quot;20148&quot; value=&quot;5&quot;/&gt;&lt;property id=&quot;20300&quot; value=&quot;Slide 9 - &amp;quot;OPERA I:  NEDA components in ocrelizumab-treated patients&amp;quot;&quot;/&gt;&lt;property id=&quot;20307&quot; value=&quot;294&quot;/&gt;&lt;/object&gt;&lt;object type=&quot;3&quot; unique_id=&quot;11582&quot;&gt;&lt;property id=&quot;20148&quot; value=&quot;5&quot;/&gt;&lt;property id=&quot;20300&quot; value=&quot;Slide 10 - &amp;quot;OPERA I:  NEDA components in ocrelizumab-treated patients&amp;quot;&quot;/&gt;&lt;property id=&quot;20307&quot; value=&quot;295&quot;/&gt;&lt;/object&gt;&lt;object type=&quot;3&quot; unique_id=&quot;11583&quot;&gt;&lt;property id=&quot;20148&quot; value=&quot;5&quot;/&gt;&lt;property id=&quot;20300&quot; value=&quot;Slide 11 - &amp;quot;OPERA I:  NEDA components in ocrelizumab-treated patients&amp;quot;&quot;/&gt;&lt;property id=&quot;20307&quot; value=&quot;296&quot;/&gt;&lt;/object&gt;&lt;object type=&quot;3&quot; unique_id=&quot;11584&quot;&gt;&lt;property id=&quot;20148&quot; value=&quot;5&quot;/&gt;&lt;property id=&quot;20300&quot; value=&quot;Slide 12 - &amp;quot;OPERA I:  NEDA components in ocrelizumab-treated patients&amp;quot;&quot;/&gt;&lt;property id=&quot;20307&quot; value=&quot;297&quot;/&gt;&lt;/object&gt;&lt;object type=&quot;3&quot; unique_id=&quot;11585&quot;&gt;&lt;property id=&quot;20148&quot; value=&quot;5&quot;/&gt;&lt;property id=&quot;20300&quot; value=&quot;Slide 13 - &amp;quot;OPERA I:  NEDA components in ocrelizumab-treated patients&amp;quot;&quot;/&gt;&lt;property id=&quot;20307&quot; value=&quot;298&quot;/&gt;&lt;/object&gt;&lt;object type=&quot;3&quot; unique_id=&quot;11586&quot;&gt;&lt;property id=&quot;20148&quot; value=&quot;5&quot;/&gt;&lt;property id=&quot;20300&quot; value=&quot;Slide 14 - &amp;quot;  In OPERA I, more patients achieved NEDA with ocrelizumab compared with IFN β-1a&amp;quot;&quot;/&gt;&lt;property id=&quot;20307&quot; value=&quot;299&quot;/&gt;&lt;/object&gt;&lt;object type=&quot;3&quot; unique_id=&quot;11587&quot;&gt;&lt;property id=&quot;20148&quot; value=&quot;5&quot;/&gt;&lt;property id=&quot;20300&quot; value=&quot;Slide 15 - &amp;quot;OPERA II:  NEDA components in ocrelizumab-treated patients&amp;quot;&quot;/&gt;&lt;property id=&quot;20307&quot; value=&quot;300&quot;/&gt;&lt;/object&gt;&lt;object type=&quot;3&quot; unique_id=&quot;11588&quot;&gt;&lt;property id=&quot;20148&quot; value=&quot;5&quot;/&gt;&lt;property id=&quot;20300&quot; value=&quot;Slide 16 - &amp;quot;OPERA II:  NEDA components in ocrelizumab-treated patients&amp;quot;&quot;/&gt;&lt;property id=&quot;20307&quot; value=&quot;301&quot;/&gt;&lt;/object&gt;&lt;object type=&quot;3&quot; unique_id=&quot;11589&quot;&gt;&lt;property id=&quot;20148&quot; value=&quot;5&quot;/&gt;&lt;property id=&quot;20300&quot; value=&quot;Slide 17 - &amp;quot;OPERA II:  NEDA components in ocrelizumab-treated patients&amp;quot;&quot;/&gt;&lt;property id=&quot;20307&quot; value=&quot;302&quot;/&gt;&lt;/object&gt;&lt;object type=&quot;3&quot; unique_id=&quot;11590&quot;&gt;&lt;property id=&quot;20148&quot; value=&quot;5&quot;/&gt;&lt;property id=&quot;20300&quot; value=&quot;Slide 18 - &amp;quot;OPERA II:  NEDA components in ocrelizumab-treated patients&amp;quot;&quot;/&gt;&lt;property id=&quot;20307&quot; value=&quot;303&quot;/&gt;&lt;/object&gt;&lt;object type=&quot;3&quot; unique_id=&quot;11591&quot;&gt;&lt;property id=&quot;20148&quot; value=&quot;5&quot;/&gt;&lt;property id=&quot;20300&quot; value=&quot;Slide 19 - &amp;quot;OPERA II:  NEDA components in ocrelizumab-treated patients&amp;quot;&quot;/&gt;&lt;property id=&quot;20307&quot; value=&quot;304&quot;/&gt;&lt;/object&gt;&lt;object type=&quot;3&quot; unique_id=&quot;11592&quot;&gt;&lt;property id=&quot;20148&quot; value=&quot;5&quot;/&gt;&lt;property id=&quot;20300&quot; value=&quot;Slide 20 - &amp;quot;OPERA II:  NEDA components in ocrelizumab-treated patients&amp;quot;&quot;/&gt;&lt;property id=&quot;20307&quot; value=&quot;305&quot;/&gt;&lt;/object&gt;&lt;object type=&quot;3&quot; unique_id=&quot;11593&quot;&gt;&lt;property id=&quot;20148&quot; value=&quot;5&quot;/&gt;&lt;property id=&quot;20300&quot; value=&quot;Slide 21 - &amp;quot;OPERA II:  NEDA components in ocrelizumab-treated patients&amp;quot;&quot;/&gt;&lt;property id=&quot;20307&quot; value=&quot;306&quot;/&gt;&lt;/object&gt;&lt;object type=&quot;3&quot; unique_id=&quot;11596&quot;&gt;&lt;property id=&quot;20148&quot; value=&quot;5&quot;/&gt;&lt;property id=&quot;20300&quot; value=&quot;Slide 24 - &amp;quot;In OPERA I and OPERA II, ocrelizumab consistently resulted in a greater proportion of patients with NEDA compared &quot;/&gt;&lt;property id=&quot;20307&quot; value=&quot;309&quot;/&gt;&lt;/object&gt;&lt;object type=&quot;3&quot; unique_id=&quot;11597&quot;&gt;&lt;property id=&quot;20148&quot; value=&quot;5&quot;/&gt;&lt;property id=&quot;20300&quot; value=&quot;Slide 25 - &amp;quot;Acknowledgements: Investigators and patients involved in the OPERA I and OPERA II studies&amp;quot;&quot;/&gt;&lt;property id=&quot;20307&quot; value=&quot;310&quot;/&gt;&lt;/object&gt;&lt;object type=&quot;3&quot; unique_id=&quot;11971&quot;&gt;&lt;property id=&quot;20148&quot; value=&quot;5&quot;/&gt;&lt;property id=&quot;20300&quot; value=&quot;Slide 5 - &amp;quot;OPERA I and II: Two identical studies evaluating the efficacy and safety of ocrelizumab in RMS&amp;quot;&quot;/&gt;&lt;property id=&quot;20307&quot; value=&quot;311&quot;/&gt;&lt;/object&gt;&lt;object type=&quot;3&quot; unique_id=&quot;11972&quot;&gt;&lt;property id=&quot;20148&quot; value=&quot;5&quot;/&gt;&lt;property id=&quot;20300&quot; value=&quot;Slide 22 - &amp;quot;  In OPERA II, more patients achieved NEDA with ocrelizumab compared with IFN β-1a&amp;quot;&quot;/&gt;&lt;property id=&quot;20307&quot; value=&quot;312&quot;/&gt;&lt;/object&gt;&lt;object type=&quot;3&quot; unique_id=&quot;12056&quot;&gt;&lt;property id=&quot;20148&quot; value=&quot;5&quot;/&gt;&lt;property id=&quot;20300&quot; value=&quot;Slide 23 - &amp;quot;Safety: OPERA I and II pooled analysis  Adverse events and serious adverse events over 96 weeks&amp;quot;&quot;/&gt;&lt;property id=&quot;20307&quot; value=&quot;313&quot;/&gt;&lt;/object&gt;&lt;/object&gt;&lt;object type=&quot;8&quot; unique_id=&quot;10173&quot;&gt;&lt;/object&gt;&lt;/object&gt;&lt;/database&gt;"/>
  <p:tag name="PRESGUID" val="134b31dd-e46b-4e90-b8c3-e5caef73d46e"/>
  <p:tag name="SECTOMILLISECCONVERTED" val="1"/>
  <p:tag name="VARPPTCOMPATIBLE4" val="RXP"/>
  <p:tag name="VARSAVEMESSAGETIMESTAMP" val="RXP17.09.2016"/>
</p:tagLst>
</file>

<file path=ppt/theme/theme1.xml><?xml version="1.0" encoding="utf-8"?>
<a:theme xmlns:a="http://schemas.openxmlformats.org/drawingml/2006/main" name="2_Roche Template 2 updated 061615">
  <a:themeElements>
    <a:clrScheme name="Custom 32">
      <a:dk1>
        <a:srgbClr val="1F1D21"/>
      </a:dk1>
      <a:lt1>
        <a:sysClr val="window" lastClr="FFFFFF"/>
      </a:lt1>
      <a:dk2>
        <a:srgbClr val="0066CC"/>
      </a:dk2>
      <a:lt2>
        <a:srgbClr val="EEECE1"/>
      </a:lt2>
      <a:accent1>
        <a:srgbClr val="0066CC"/>
      </a:accent1>
      <a:accent2>
        <a:srgbClr val="BABABA"/>
      </a:accent2>
      <a:accent3>
        <a:srgbClr val="993366"/>
      </a:accent3>
      <a:accent4>
        <a:srgbClr val="A1BBDB"/>
      </a:accent4>
      <a:accent5>
        <a:srgbClr val="009966"/>
      </a:accent5>
      <a:accent6>
        <a:srgbClr val="47A3FF"/>
      </a:accent6>
      <a:hlink>
        <a:srgbClr val="009966"/>
      </a:hlink>
      <a:folHlink>
        <a:srgbClr val="BABABA"/>
      </a:folHlink>
    </a:clrScheme>
    <a:fontScheme name="Custom 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100" dirty="0" smtClean="0"/>
        </a:defPPr>
      </a:lstStyle>
    </a:txDef>
  </a:objectDefaults>
  <a:extraClrSchemeLst/>
</a:theme>
</file>

<file path=ppt/theme/theme2.xml><?xml version="1.0" encoding="utf-8"?>
<a:theme xmlns:a="http://schemas.openxmlformats.org/drawingml/2006/main" name="PDMA">
  <a:themeElements>
    <a:clrScheme name="PDMA_ new">
      <a:dk1>
        <a:srgbClr val="000000"/>
      </a:dk1>
      <a:lt1>
        <a:srgbClr val="FFFFFF"/>
      </a:lt1>
      <a:dk2>
        <a:srgbClr val="8C8C8C"/>
      </a:dk2>
      <a:lt2>
        <a:srgbClr val="ACACAC"/>
      </a:lt2>
      <a:accent1>
        <a:srgbClr val="0066CC"/>
      </a:accent1>
      <a:accent2>
        <a:srgbClr val="CC0033"/>
      </a:accent2>
      <a:accent3>
        <a:srgbClr val="7474BA"/>
      </a:accent3>
      <a:accent4>
        <a:srgbClr val="128A53"/>
      </a:accent4>
      <a:accent5>
        <a:srgbClr val="FEB913"/>
      </a:accent5>
      <a:accent6>
        <a:srgbClr val="1070B5"/>
      </a:accent6>
      <a:hlink>
        <a:srgbClr val="CC0033"/>
      </a:hlink>
      <a:folHlink>
        <a:srgbClr val="7474BA"/>
      </a:folHlink>
    </a:clrScheme>
    <a:fontScheme name="Imago">
      <a:majorFont>
        <a:latin typeface="Imago"/>
        <a:ea typeface=""/>
        <a:cs typeface=""/>
      </a:majorFont>
      <a:minorFont>
        <a:latin typeface="Imago Book"/>
        <a:ea typeface=""/>
        <a:cs typeface=""/>
      </a:minorFont>
    </a:fontScheme>
    <a:fmtScheme name="Meti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000" b="0" i="0" u="none" strike="noStrike" cap="none" normalizeH="0" baseline="0">
            <a:ln>
              <a:noFill/>
            </a:ln>
            <a:solidFill>
              <a:schemeClr val="accent2"/>
            </a:solidFill>
            <a:effectLst/>
            <a:latin typeface="Imago Book" pitchFamily="-10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Imago Book" pitchFamily="-105" charset="0"/>
          </a:defRPr>
        </a:defPPr>
      </a:lstStyle>
    </a:lnDef>
  </a:objectDefaults>
  <a:extraClrSchemeLst>
    <a:extraClrScheme>
      <a:clrScheme name="GMA 1">
        <a:dk1>
          <a:srgbClr val="009900"/>
        </a:dk1>
        <a:lt1>
          <a:srgbClr val="FFFFFF"/>
        </a:lt1>
        <a:dk2>
          <a:srgbClr val="0028A0"/>
        </a:dk2>
        <a:lt2>
          <a:srgbClr val="969696"/>
        </a:lt2>
        <a:accent1>
          <a:srgbClr val="FF7F00"/>
        </a:accent1>
        <a:accent2>
          <a:srgbClr val="0082DA"/>
        </a:accent2>
        <a:accent3>
          <a:srgbClr val="AAACCD"/>
        </a:accent3>
        <a:accent4>
          <a:srgbClr val="DADADA"/>
        </a:accent4>
        <a:accent5>
          <a:srgbClr val="FFC0AA"/>
        </a:accent5>
        <a:accent6>
          <a:srgbClr val="0075C5"/>
        </a:accent6>
        <a:hlink>
          <a:srgbClr val="9933FF"/>
        </a:hlink>
        <a:folHlink>
          <a:srgbClr val="FF3300"/>
        </a:folHlink>
      </a:clrScheme>
      <a:clrMap bg1="dk2" tx1="lt1" bg2="dk1" tx2="lt2" accent1="accent1" accent2="accent2" accent3="accent3" accent4="accent4" accent5="accent5" accent6="accent6" hlink="hlink" folHlink="folHlink"/>
    </a:extraClrScheme>
    <a:extraClrScheme>
      <a:clrScheme name="GMA 2">
        <a:dk1>
          <a:srgbClr val="000000"/>
        </a:dk1>
        <a:lt1>
          <a:srgbClr val="FFFFFF"/>
        </a:lt1>
        <a:dk2>
          <a:srgbClr val="969696"/>
        </a:dk2>
        <a:lt2>
          <a:srgbClr val="009900"/>
        </a:lt2>
        <a:accent1>
          <a:srgbClr val="FF7F00"/>
        </a:accent1>
        <a:accent2>
          <a:srgbClr val="0082DA"/>
        </a:accent2>
        <a:accent3>
          <a:srgbClr val="FFFFFF"/>
        </a:accent3>
        <a:accent4>
          <a:srgbClr val="000000"/>
        </a:accent4>
        <a:accent5>
          <a:srgbClr val="FFC0AA"/>
        </a:accent5>
        <a:accent6>
          <a:srgbClr val="0075C5"/>
        </a:accent6>
        <a:hlink>
          <a:srgbClr val="9933FF"/>
        </a:hlink>
        <a:folHlink>
          <a:srgbClr val="FF3300"/>
        </a:folHlink>
      </a:clrScheme>
      <a:clrMap bg1="lt1" tx1="dk1" bg2="lt2" tx2="dk2" accent1="accent1" accent2="accent2" accent3="accent3" accent4="accent4" accent5="accent5" accent6="accent6" hlink="hlink" folHlink="folHlink"/>
    </a:extraClrScheme>
    <a:extraClrScheme>
      <a:clrScheme name="GMA 3">
        <a:dk1>
          <a:srgbClr val="000000"/>
        </a:dk1>
        <a:lt1>
          <a:srgbClr val="FFFFFF"/>
        </a:lt1>
        <a:dk2>
          <a:srgbClr val="959595"/>
        </a:dk2>
        <a:lt2>
          <a:srgbClr val="676767"/>
        </a:lt2>
        <a:accent1>
          <a:srgbClr val="B2B2B2"/>
        </a:accent1>
        <a:accent2>
          <a:srgbClr val="4D4D4D"/>
        </a:accent2>
        <a:accent3>
          <a:srgbClr val="FFFFFF"/>
        </a:accent3>
        <a:accent4>
          <a:srgbClr val="000000"/>
        </a:accent4>
        <a:accent5>
          <a:srgbClr val="D5D5D5"/>
        </a:accent5>
        <a:accent6>
          <a:srgbClr val="454545"/>
        </a:accent6>
        <a:hlink>
          <a:srgbClr val="EAEAEA"/>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DMA">
  <a:themeElements>
    <a:clrScheme name="PDMA_ new">
      <a:dk1>
        <a:srgbClr val="000000"/>
      </a:dk1>
      <a:lt1>
        <a:srgbClr val="FFFFFF"/>
      </a:lt1>
      <a:dk2>
        <a:srgbClr val="8C8C8C"/>
      </a:dk2>
      <a:lt2>
        <a:srgbClr val="ACACAC"/>
      </a:lt2>
      <a:accent1>
        <a:srgbClr val="0066CC"/>
      </a:accent1>
      <a:accent2>
        <a:srgbClr val="CC0033"/>
      </a:accent2>
      <a:accent3>
        <a:srgbClr val="7474BA"/>
      </a:accent3>
      <a:accent4>
        <a:srgbClr val="128A53"/>
      </a:accent4>
      <a:accent5>
        <a:srgbClr val="FEB913"/>
      </a:accent5>
      <a:accent6>
        <a:srgbClr val="1070B5"/>
      </a:accent6>
      <a:hlink>
        <a:srgbClr val="CC0033"/>
      </a:hlink>
      <a:folHlink>
        <a:srgbClr val="7474BA"/>
      </a:folHlink>
    </a:clrScheme>
    <a:fontScheme name="Imago">
      <a:majorFont>
        <a:latin typeface="Imago"/>
        <a:ea typeface=""/>
        <a:cs typeface=""/>
      </a:majorFont>
      <a:minorFont>
        <a:latin typeface="Imago Book"/>
        <a:ea typeface=""/>
        <a:cs typeface=""/>
      </a:minorFont>
    </a:fontScheme>
    <a:fmtScheme name="Meti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000" b="0" i="0" u="none" strike="noStrike" cap="none" normalizeH="0" baseline="0">
            <a:ln>
              <a:noFill/>
            </a:ln>
            <a:solidFill>
              <a:schemeClr val="accent2"/>
            </a:solidFill>
            <a:effectLst/>
            <a:latin typeface="Imago Book" pitchFamily="-10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Imago Book" pitchFamily="-105" charset="0"/>
          </a:defRPr>
        </a:defPPr>
      </a:lstStyle>
    </a:lnDef>
  </a:objectDefaults>
  <a:extraClrSchemeLst>
    <a:extraClrScheme>
      <a:clrScheme name="GMA 1">
        <a:dk1>
          <a:srgbClr val="009900"/>
        </a:dk1>
        <a:lt1>
          <a:srgbClr val="FFFFFF"/>
        </a:lt1>
        <a:dk2>
          <a:srgbClr val="0028A0"/>
        </a:dk2>
        <a:lt2>
          <a:srgbClr val="969696"/>
        </a:lt2>
        <a:accent1>
          <a:srgbClr val="FF7F00"/>
        </a:accent1>
        <a:accent2>
          <a:srgbClr val="0082DA"/>
        </a:accent2>
        <a:accent3>
          <a:srgbClr val="AAACCD"/>
        </a:accent3>
        <a:accent4>
          <a:srgbClr val="DADADA"/>
        </a:accent4>
        <a:accent5>
          <a:srgbClr val="FFC0AA"/>
        </a:accent5>
        <a:accent6>
          <a:srgbClr val="0075C5"/>
        </a:accent6>
        <a:hlink>
          <a:srgbClr val="9933FF"/>
        </a:hlink>
        <a:folHlink>
          <a:srgbClr val="FF3300"/>
        </a:folHlink>
      </a:clrScheme>
      <a:clrMap bg1="dk2" tx1="lt1" bg2="dk1" tx2="lt2" accent1="accent1" accent2="accent2" accent3="accent3" accent4="accent4" accent5="accent5" accent6="accent6" hlink="hlink" folHlink="folHlink"/>
    </a:extraClrScheme>
    <a:extraClrScheme>
      <a:clrScheme name="GMA 2">
        <a:dk1>
          <a:srgbClr val="000000"/>
        </a:dk1>
        <a:lt1>
          <a:srgbClr val="FFFFFF"/>
        </a:lt1>
        <a:dk2>
          <a:srgbClr val="969696"/>
        </a:dk2>
        <a:lt2>
          <a:srgbClr val="009900"/>
        </a:lt2>
        <a:accent1>
          <a:srgbClr val="FF7F00"/>
        </a:accent1>
        <a:accent2>
          <a:srgbClr val="0082DA"/>
        </a:accent2>
        <a:accent3>
          <a:srgbClr val="FFFFFF"/>
        </a:accent3>
        <a:accent4>
          <a:srgbClr val="000000"/>
        </a:accent4>
        <a:accent5>
          <a:srgbClr val="FFC0AA"/>
        </a:accent5>
        <a:accent6>
          <a:srgbClr val="0075C5"/>
        </a:accent6>
        <a:hlink>
          <a:srgbClr val="9933FF"/>
        </a:hlink>
        <a:folHlink>
          <a:srgbClr val="FF3300"/>
        </a:folHlink>
      </a:clrScheme>
      <a:clrMap bg1="lt1" tx1="dk1" bg2="lt2" tx2="dk2" accent1="accent1" accent2="accent2" accent3="accent3" accent4="accent4" accent5="accent5" accent6="accent6" hlink="hlink" folHlink="folHlink"/>
    </a:extraClrScheme>
    <a:extraClrScheme>
      <a:clrScheme name="GMA 3">
        <a:dk1>
          <a:srgbClr val="000000"/>
        </a:dk1>
        <a:lt1>
          <a:srgbClr val="FFFFFF"/>
        </a:lt1>
        <a:dk2>
          <a:srgbClr val="959595"/>
        </a:dk2>
        <a:lt2>
          <a:srgbClr val="676767"/>
        </a:lt2>
        <a:accent1>
          <a:srgbClr val="B2B2B2"/>
        </a:accent1>
        <a:accent2>
          <a:srgbClr val="4D4D4D"/>
        </a:accent2>
        <a:accent3>
          <a:srgbClr val="FFFFFF"/>
        </a:accent3>
        <a:accent4>
          <a:srgbClr val="000000"/>
        </a:accent4>
        <a:accent5>
          <a:srgbClr val="D5D5D5"/>
        </a:accent5>
        <a:accent6>
          <a:srgbClr val="454545"/>
        </a:accent6>
        <a:hlink>
          <a:srgbClr val="EAEAEA"/>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PDMA">
  <a:themeElements>
    <a:clrScheme name="PDMA_ new">
      <a:dk1>
        <a:srgbClr val="000000"/>
      </a:dk1>
      <a:lt1>
        <a:srgbClr val="FFFFFF"/>
      </a:lt1>
      <a:dk2>
        <a:srgbClr val="8C8C8C"/>
      </a:dk2>
      <a:lt2>
        <a:srgbClr val="ACACAC"/>
      </a:lt2>
      <a:accent1>
        <a:srgbClr val="0066CC"/>
      </a:accent1>
      <a:accent2>
        <a:srgbClr val="CC0033"/>
      </a:accent2>
      <a:accent3>
        <a:srgbClr val="7474BA"/>
      </a:accent3>
      <a:accent4>
        <a:srgbClr val="128A53"/>
      </a:accent4>
      <a:accent5>
        <a:srgbClr val="FEB913"/>
      </a:accent5>
      <a:accent6>
        <a:srgbClr val="1070B5"/>
      </a:accent6>
      <a:hlink>
        <a:srgbClr val="CC0033"/>
      </a:hlink>
      <a:folHlink>
        <a:srgbClr val="7474BA"/>
      </a:folHlink>
    </a:clrScheme>
    <a:fontScheme name="Imago">
      <a:majorFont>
        <a:latin typeface="Imago"/>
        <a:ea typeface=""/>
        <a:cs typeface=""/>
      </a:majorFont>
      <a:minorFont>
        <a:latin typeface="Imago Book"/>
        <a:ea typeface=""/>
        <a:cs typeface=""/>
      </a:minorFont>
    </a:fontScheme>
    <a:fmtScheme name="Meti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000" b="0" i="0" u="none" strike="noStrike" cap="none" normalizeH="0" baseline="0">
            <a:ln>
              <a:noFill/>
            </a:ln>
            <a:solidFill>
              <a:schemeClr val="accent2"/>
            </a:solidFill>
            <a:effectLst/>
            <a:latin typeface="Imago Book" pitchFamily="-10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Imago Book" pitchFamily="-105" charset="0"/>
          </a:defRPr>
        </a:defPPr>
      </a:lstStyle>
    </a:lnDef>
  </a:objectDefaults>
  <a:extraClrSchemeLst>
    <a:extraClrScheme>
      <a:clrScheme name="GMA 1">
        <a:dk1>
          <a:srgbClr val="009900"/>
        </a:dk1>
        <a:lt1>
          <a:srgbClr val="FFFFFF"/>
        </a:lt1>
        <a:dk2>
          <a:srgbClr val="0028A0"/>
        </a:dk2>
        <a:lt2>
          <a:srgbClr val="969696"/>
        </a:lt2>
        <a:accent1>
          <a:srgbClr val="FF7F00"/>
        </a:accent1>
        <a:accent2>
          <a:srgbClr val="0082DA"/>
        </a:accent2>
        <a:accent3>
          <a:srgbClr val="AAACCD"/>
        </a:accent3>
        <a:accent4>
          <a:srgbClr val="DADADA"/>
        </a:accent4>
        <a:accent5>
          <a:srgbClr val="FFC0AA"/>
        </a:accent5>
        <a:accent6>
          <a:srgbClr val="0075C5"/>
        </a:accent6>
        <a:hlink>
          <a:srgbClr val="9933FF"/>
        </a:hlink>
        <a:folHlink>
          <a:srgbClr val="FF3300"/>
        </a:folHlink>
      </a:clrScheme>
      <a:clrMap bg1="dk2" tx1="lt1" bg2="dk1" tx2="lt2" accent1="accent1" accent2="accent2" accent3="accent3" accent4="accent4" accent5="accent5" accent6="accent6" hlink="hlink" folHlink="folHlink"/>
    </a:extraClrScheme>
    <a:extraClrScheme>
      <a:clrScheme name="GMA 2">
        <a:dk1>
          <a:srgbClr val="000000"/>
        </a:dk1>
        <a:lt1>
          <a:srgbClr val="FFFFFF"/>
        </a:lt1>
        <a:dk2>
          <a:srgbClr val="969696"/>
        </a:dk2>
        <a:lt2>
          <a:srgbClr val="009900"/>
        </a:lt2>
        <a:accent1>
          <a:srgbClr val="FF7F00"/>
        </a:accent1>
        <a:accent2>
          <a:srgbClr val="0082DA"/>
        </a:accent2>
        <a:accent3>
          <a:srgbClr val="FFFFFF"/>
        </a:accent3>
        <a:accent4>
          <a:srgbClr val="000000"/>
        </a:accent4>
        <a:accent5>
          <a:srgbClr val="FFC0AA"/>
        </a:accent5>
        <a:accent6>
          <a:srgbClr val="0075C5"/>
        </a:accent6>
        <a:hlink>
          <a:srgbClr val="9933FF"/>
        </a:hlink>
        <a:folHlink>
          <a:srgbClr val="FF3300"/>
        </a:folHlink>
      </a:clrScheme>
      <a:clrMap bg1="lt1" tx1="dk1" bg2="lt2" tx2="dk2" accent1="accent1" accent2="accent2" accent3="accent3" accent4="accent4" accent5="accent5" accent6="accent6" hlink="hlink" folHlink="folHlink"/>
    </a:extraClrScheme>
    <a:extraClrScheme>
      <a:clrScheme name="GMA 3">
        <a:dk1>
          <a:srgbClr val="000000"/>
        </a:dk1>
        <a:lt1>
          <a:srgbClr val="FFFFFF"/>
        </a:lt1>
        <a:dk2>
          <a:srgbClr val="959595"/>
        </a:dk2>
        <a:lt2>
          <a:srgbClr val="676767"/>
        </a:lt2>
        <a:accent1>
          <a:srgbClr val="B2B2B2"/>
        </a:accent1>
        <a:accent2>
          <a:srgbClr val="4D4D4D"/>
        </a:accent2>
        <a:accent3>
          <a:srgbClr val="FFFFFF"/>
        </a:accent3>
        <a:accent4>
          <a:srgbClr val="000000"/>
        </a:accent4>
        <a:accent5>
          <a:srgbClr val="D5D5D5"/>
        </a:accent5>
        <a:accent6>
          <a:srgbClr val="454545"/>
        </a:accent6>
        <a:hlink>
          <a:srgbClr val="EAEAEA"/>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Roche Template 2 updated 061615">
  <a:themeElements>
    <a:clrScheme name="Custom 32">
      <a:dk1>
        <a:srgbClr val="1F1D21"/>
      </a:dk1>
      <a:lt1>
        <a:sysClr val="window" lastClr="FFFFFF"/>
      </a:lt1>
      <a:dk2>
        <a:srgbClr val="0066CC"/>
      </a:dk2>
      <a:lt2>
        <a:srgbClr val="EEECE1"/>
      </a:lt2>
      <a:accent1>
        <a:srgbClr val="0066CC"/>
      </a:accent1>
      <a:accent2>
        <a:srgbClr val="BABABA"/>
      </a:accent2>
      <a:accent3>
        <a:srgbClr val="993366"/>
      </a:accent3>
      <a:accent4>
        <a:srgbClr val="A1BBDB"/>
      </a:accent4>
      <a:accent5>
        <a:srgbClr val="009966"/>
      </a:accent5>
      <a:accent6>
        <a:srgbClr val="47A3FF"/>
      </a:accent6>
      <a:hlink>
        <a:srgbClr val="009966"/>
      </a:hlink>
      <a:folHlink>
        <a:srgbClr val="BABABA"/>
      </a:folHlink>
    </a:clrScheme>
    <a:fontScheme name="Custom 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100" dirty="0" smtClean="0"/>
        </a:defPPr>
      </a:lstStyle>
    </a:tx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16763</TotalTime>
  <Words>3918</Words>
  <Application>Microsoft Office PowerPoint</Application>
  <PresentationFormat>Widescreen</PresentationFormat>
  <Paragraphs>531</Paragraphs>
  <Slides>17</Slides>
  <Notes>7</Notes>
  <HiddenSlides>0</HiddenSlides>
  <MMClips>0</MMClips>
  <ScaleCrop>false</ScaleCrop>
  <HeadingPairs>
    <vt:vector size="6" baseType="variant">
      <vt:variant>
        <vt:lpstr>Fonts Used</vt:lpstr>
      </vt:variant>
      <vt:variant>
        <vt:i4>13</vt:i4>
      </vt:variant>
      <vt:variant>
        <vt:lpstr>Theme</vt:lpstr>
      </vt:variant>
      <vt:variant>
        <vt:i4>5</vt:i4>
      </vt:variant>
      <vt:variant>
        <vt:lpstr>Slide Titles</vt:lpstr>
      </vt:variant>
      <vt:variant>
        <vt:i4>17</vt:i4>
      </vt:variant>
    </vt:vector>
  </HeadingPairs>
  <TitlesOfParts>
    <vt:vector size="35" baseType="lpstr">
      <vt:lpstr>MS PGothic</vt:lpstr>
      <vt:lpstr>MS PGothic</vt:lpstr>
      <vt:lpstr>Arial</vt:lpstr>
      <vt:lpstr>Calibri</vt:lpstr>
      <vt:lpstr>Century Gothic</vt:lpstr>
      <vt:lpstr>Imago</vt:lpstr>
      <vt:lpstr>Imago Book</vt:lpstr>
      <vt:lpstr>Kozuka Gothic Pr6N R</vt:lpstr>
      <vt:lpstr>Kozuka Gothic Pro B</vt:lpstr>
      <vt:lpstr>Minion</vt:lpstr>
      <vt:lpstr>Times New Roman</vt:lpstr>
      <vt:lpstr>Wingdings</vt:lpstr>
      <vt:lpstr>ヒラギノ角ゴ Pro W3</vt:lpstr>
      <vt:lpstr>2_Roche Template 2 updated 061615</vt:lpstr>
      <vt:lpstr>PDMA</vt:lpstr>
      <vt:lpstr>1_PDMA</vt:lpstr>
      <vt:lpstr>2_PDMA</vt:lpstr>
      <vt:lpstr>3_Roche Template 2 updated 061615</vt:lpstr>
      <vt:lpstr>Impact of Ocrelizumab on Cognition in Patients at Increased Risk of Developing Progressive Disease</vt:lpstr>
      <vt:lpstr>Disclosures</vt:lpstr>
      <vt:lpstr>Value of the SDMT in assessing cognitive impairment in MS</vt:lpstr>
      <vt:lpstr>OPERA I and OPERA II study design</vt:lpstr>
      <vt:lpstr>Effect of ocrelizumab on cognition in the pooled OPERA population</vt:lpstr>
      <vt:lpstr>Objective and endpoints</vt:lpstr>
      <vt:lpstr>Pooled OPERA I and OPERA II study populations </vt:lpstr>
      <vt:lpstr>Baseline characteristics mITT populationa vs patients at risk of progressive diseaseb</vt:lpstr>
      <vt:lpstr>PowerPoint Presentation</vt:lpstr>
      <vt:lpstr>PowerPoint Presentation</vt:lpstr>
      <vt:lpstr>Mean change from baseline in SDMT</vt:lpstr>
      <vt:lpstr>Thresholds of SDMT improvement: clinically meaningful change</vt:lpstr>
      <vt:lpstr>Thresholds of SDMT improvement: exploratory analysis</vt:lpstr>
      <vt:lpstr>Conclusions</vt:lpstr>
      <vt:lpstr>Backup Slides</vt:lpstr>
      <vt:lpstr>PowerPoint Presentation</vt:lpstr>
      <vt:lpstr>PowerPoint Presentation</vt:lpstr>
    </vt:vector>
  </TitlesOfParts>
  <Company>Nucleus Global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AAN Clinical Trials Plenary Session_OPERA NEDA</dc:title>
  <dc:creator>karishma.amin@healthinteractions.com</dc:creator>
  <cp:lastModifiedBy>Liz LaFlamme, PhD (HI)</cp:lastModifiedBy>
  <cp:revision>1389</cp:revision>
  <cp:lastPrinted>2017-04-20T20:19:52Z</cp:lastPrinted>
  <dcterms:created xsi:type="dcterms:W3CDTF">2016-03-14T17:51:33Z</dcterms:created>
  <dcterms:modified xsi:type="dcterms:W3CDTF">2018-05-23T19:10:34Z</dcterms:modified>
</cp:coreProperties>
</file>