
<file path=[Content_Types].xml><?xml version="1.0" encoding="utf-8"?>
<Types xmlns="http://schemas.openxmlformats.org/package/2006/content-types">
  <Default Extension="xml" ContentType="application/xml"/>
  <Default Extension="jpeg" ContentType="image/jpeg"/>
  <Default Extension="tiff" ContentType="image/tiff"/>
  <Default Extension="rels" ContentType="application/vnd.openxmlformats-package.relationships+xml"/>
  <Default Extension="tif" ContentType="image/tiff"/>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2.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3.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704" r:id="rId2"/>
    <p:sldMasterId id="2147483717" r:id="rId3"/>
    <p:sldMasterId id="2147483730" r:id="rId4"/>
  </p:sldMasterIdLst>
  <p:notesMasterIdLst>
    <p:notesMasterId r:id="rId20"/>
  </p:notesMasterIdLst>
  <p:sldIdLst>
    <p:sldId id="256" r:id="rId5"/>
    <p:sldId id="273" r:id="rId6"/>
    <p:sldId id="292" r:id="rId7"/>
    <p:sldId id="275" r:id="rId8"/>
    <p:sldId id="270" r:id="rId9"/>
    <p:sldId id="274" r:id="rId10"/>
    <p:sldId id="280" r:id="rId11"/>
    <p:sldId id="265" r:id="rId12"/>
    <p:sldId id="287" r:id="rId13"/>
    <p:sldId id="264" r:id="rId14"/>
    <p:sldId id="291" r:id="rId15"/>
    <p:sldId id="260" r:id="rId16"/>
    <p:sldId id="290" r:id="rId17"/>
    <p:sldId id="289" r:id="rId18"/>
    <p:sldId id="284" r:id="rId19"/>
  </p:sldIdLst>
  <p:sldSz cx="9144000" cy="6858000" type="screen4x3"/>
  <p:notesSz cx="6858000" cy="9144000"/>
  <p:defaultTextStyle>
    <a:defPPr>
      <a:defRPr lang="en-US"/>
    </a:defPPr>
    <a:lvl1pPr marL="0" algn="l" defTabSz="359908" rtl="0" eaLnBrk="1" latinLnBrk="0" hangingPunct="1">
      <a:defRPr sz="700" kern="1200">
        <a:solidFill>
          <a:schemeClr val="tx1"/>
        </a:solidFill>
        <a:latin typeface="+mn-lt"/>
        <a:ea typeface="+mn-ea"/>
        <a:cs typeface="+mn-cs"/>
      </a:defRPr>
    </a:lvl1pPr>
    <a:lvl2pPr marL="179954" algn="l" defTabSz="359908" rtl="0" eaLnBrk="1" latinLnBrk="0" hangingPunct="1">
      <a:defRPr sz="700" kern="1200">
        <a:solidFill>
          <a:schemeClr val="tx1"/>
        </a:solidFill>
        <a:latin typeface="+mn-lt"/>
        <a:ea typeface="+mn-ea"/>
        <a:cs typeface="+mn-cs"/>
      </a:defRPr>
    </a:lvl2pPr>
    <a:lvl3pPr marL="359908" algn="l" defTabSz="359908" rtl="0" eaLnBrk="1" latinLnBrk="0" hangingPunct="1">
      <a:defRPr sz="700" kern="1200">
        <a:solidFill>
          <a:schemeClr val="tx1"/>
        </a:solidFill>
        <a:latin typeface="+mn-lt"/>
        <a:ea typeface="+mn-ea"/>
        <a:cs typeface="+mn-cs"/>
      </a:defRPr>
    </a:lvl3pPr>
    <a:lvl4pPr marL="539862" algn="l" defTabSz="359908" rtl="0" eaLnBrk="1" latinLnBrk="0" hangingPunct="1">
      <a:defRPr sz="700" kern="1200">
        <a:solidFill>
          <a:schemeClr val="tx1"/>
        </a:solidFill>
        <a:latin typeface="+mn-lt"/>
        <a:ea typeface="+mn-ea"/>
        <a:cs typeface="+mn-cs"/>
      </a:defRPr>
    </a:lvl4pPr>
    <a:lvl5pPr marL="719816" algn="l" defTabSz="359908" rtl="0" eaLnBrk="1" latinLnBrk="0" hangingPunct="1">
      <a:defRPr sz="700" kern="1200">
        <a:solidFill>
          <a:schemeClr val="tx1"/>
        </a:solidFill>
        <a:latin typeface="+mn-lt"/>
        <a:ea typeface="+mn-ea"/>
        <a:cs typeface="+mn-cs"/>
      </a:defRPr>
    </a:lvl5pPr>
    <a:lvl6pPr marL="899770" algn="l" defTabSz="359908" rtl="0" eaLnBrk="1" latinLnBrk="0" hangingPunct="1">
      <a:defRPr sz="700" kern="1200">
        <a:solidFill>
          <a:schemeClr val="tx1"/>
        </a:solidFill>
        <a:latin typeface="+mn-lt"/>
        <a:ea typeface="+mn-ea"/>
        <a:cs typeface="+mn-cs"/>
      </a:defRPr>
    </a:lvl6pPr>
    <a:lvl7pPr marL="1079724" algn="l" defTabSz="359908" rtl="0" eaLnBrk="1" latinLnBrk="0" hangingPunct="1">
      <a:defRPr sz="700" kern="1200">
        <a:solidFill>
          <a:schemeClr val="tx1"/>
        </a:solidFill>
        <a:latin typeface="+mn-lt"/>
        <a:ea typeface="+mn-ea"/>
        <a:cs typeface="+mn-cs"/>
      </a:defRPr>
    </a:lvl7pPr>
    <a:lvl8pPr marL="1259677" algn="l" defTabSz="359908" rtl="0" eaLnBrk="1" latinLnBrk="0" hangingPunct="1">
      <a:defRPr sz="700" kern="1200">
        <a:solidFill>
          <a:schemeClr val="tx1"/>
        </a:solidFill>
        <a:latin typeface="+mn-lt"/>
        <a:ea typeface="+mn-ea"/>
        <a:cs typeface="+mn-cs"/>
      </a:defRPr>
    </a:lvl8pPr>
    <a:lvl9pPr marL="1439631" algn="l" defTabSz="359908" rtl="0" eaLnBrk="1" latinLnBrk="0" hangingPunct="1">
      <a:defRPr sz="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0A44"/>
    <a:srgbClr val="FFFFFF"/>
    <a:srgbClr val="0000CC"/>
    <a:srgbClr val="1E1466"/>
    <a:srgbClr val="3B2D55"/>
    <a:srgbClr val="00007E"/>
    <a:srgbClr val="000099"/>
    <a:srgbClr val="1A078F"/>
    <a:srgbClr val="F6F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375" autoAdjust="0"/>
    <p:restoredTop sz="80505" autoAdjust="0"/>
  </p:normalViewPr>
  <p:slideViewPr>
    <p:cSldViewPr>
      <p:cViewPr varScale="1">
        <p:scale>
          <a:sx n="75" d="100"/>
          <a:sy n="75" d="100"/>
        </p:scale>
        <p:origin x="1088" y="168"/>
      </p:cViewPr>
      <p:guideLst>
        <p:guide orient="horz" pos="2160"/>
        <p:guide pos="2880"/>
      </p:guideLst>
    </p:cSldViewPr>
  </p:slideViewPr>
  <p:outlineViewPr>
    <p:cViewPr>
      <p:scale>
        <a:sx n="33" d="100"/>
        <a:sy n="33" d="100"/>
      </p:scale>
      <p:origin x="0" y="696"/>
    </p:cViewPr>
  </p:outlineViewPr>
  <p:notesTextViewPr>
    <p:cViewPr>
      <p:scale>
        <a:sx n="120" d="100"/>
        <a:sy n="120" d="100"/>
      </p:scale>
      <p:origin x="0" y="0"/>
    </p:cViewPr>
  </p:notesTextViewPr>
  <p:sorterViewPr>
    <p:cViewPr>
      <p:scale>
        <a:sx n="100" d="100"/>
        <a:sy n="100" d="100"/>
      </p:scale>
      <p:origin x="0" y="0"/>
    </p:cViewPr>
  </p:sorterViewPr>
  <p:notesViewPr>
    <p:cSldViewPr>
      <p:cViewPr varScale="1">
        <p:scale>
          <a:sx n="88" d="100"/>
          <a:sy n="88" d="100"/>
        </p:scale>
        <p:origin x="-3822"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20" Type="http://schemas.openxmlformats.org/officeDocument/2006/relationships/notesMaster" Target="notesMasters/notesMaster1.xml"/><Relationship Id="rId21" Type="http://schemas.openxmlformats.org/officeDocument/2006/relationships/presProps" Target="presProps.xml"/><Relationship Id="rId22" Type="http://schemas.openxmlformats.org/officeDocument/2006/relationships/viewProps" Target="viewProps.xml"/><Relationship Id="rId23" Type="http://schemas.openxmlformats.org/officeDocument/2006/relationships/theme" Target="theme/theme1.xml"/><Relationship Id="rId24" Type="http://schemas.openxmlformats.org/officeDocument/2006/relationships/tableStyles" Target="tableStyles.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40CAA2B-AF93-40F1-AD67-6B812622E138}" type="datetimeFigureOut">
              <a:rPr lang="en-US" smtClean="0"/>
              <a:t>5/23/18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79DF519-10FF-4F17-9E6D-A23DF61DAB5F}" type="slidenum">
              <a:rPr lang="en-US" smtClean="0"/>
              <a:t>‹#›</a:t>
            </a:fld>
            <a:endParaRPr lang="en-US"/>
          </a:p>
        </p:txBody>
      </p:sp>
    </p:spTree>
    <p:extLst>
      <p:ext uri="{BB962C8B-B14F-4D97-AF65-F5344CB8AC3E}">
        <p14:creationId xmlns:p14="http://schemas.microsoft.com/office/powerpoint/2010/main" val="119985486"/>
      </p:ext>
    </p:extLst>
  </p:cSld>
  <p:clrMap bg1="lt1" tx1="dk1" bg2="lt2" tx2="dk2" accent1="accent1" accent2="accent2" accent3="accent3" accent4="accent4" accent5="accent5" accent6="accent6" hlink="hlink" folHlink="folHlink"/>
  <p:notesStyle>
    <a:lvl1pPr marL="0" algn="l" defTabSz="359908" rtl="0" eaLnBrk="1" latinLnBrk="0" hangingPunct="1">
      <a:defRPr sz="500" kern="1200">
        <a:solidFill>
          <a:schemeClr val="tx1"/>
        </a:solidFill>
        <a:latin typeface="+mn-lt"/>
        <a:ea typeface="+mn-ea"/>
        <a:cs typeface="+mn-cs"/>
      </a:defRPr>
    </a:lvl1pPr>
    <a:lvl2pPr marL="179954" algn="l" defTabSz="359908" rtl="0" eaLnBrk="1" latinLnBrk="0" hangingPunct="1">
      <a:defRPr sz="500" kern="1200">
        <a:solidFill>
          <a:schemeClr val="tx1"/>
        </a:solidFill>
        <a:latin typeface="+mn-lt"/>
        <a:ea typeface="+mn-ea"/>
        <a:cs typeface="+mn-cs"/>
      </a:defRPr>
    </a:lvl2pPr>
    <a:lvl3pPr marL="359908" algn="l" defTabSz="359908" rtl="0" eaLnBrk="1" latinLnBrk="0" hangingPunct="1">
      <a:defRPr sz="500" kern="1200">
        <a:solidFill>
          <a:schemeClr val="tx1"/>
        </a:solidFill>
        <a:latin typeface="+mn-lt"/>
        <a:ea typeface="+mn-ea"/>
        <a:cs typeface="+mn-cs"/>
      </a:defRPr>
    </a:lvl3pPr>
    <a:lvl4pPr marL="539862" algn="l" defTabSz="359908" rtl="0" eaLnBrk="1" latinLnBrk="0" hangingPunct="1">
      <a:defRPr sz="500" kern="1200">
        <a:solidFill>
          <a:schemeClr val="tx1"/>
        </a:solidFill>
        <a:latin typeface="+mn-lt"/>
        <a:ea typeface="+mn-ea"/>
        <a:cs typeface="+mn-cs"/>
      </a:defRPr>
    </a:lvl4pPr>
    <a:lvl5pPr marL="719816" algn="l" defTabSz="359908" rtl="0" eaLnBrk="1" latinLnBrk="0" hangingPunct="1">
      <a:defRPr sz="500" kern="1200">
        <a:solidFill>
          <a:schemeClr val="tx1"/>
        </a:solidFill>
        <a:latin typeface="+mn-lt"/>
        <a:ea typeface="+mn-ea"/>
        <a:cs typeface="+mn-cs"/>
      </a:defRPr>
    </a:lvl5pPr>
    <a:lvl6pPr marL="899770" algn="l" defTabSz="359908" rtl="0" eaLnBrk="1" latinLnBrk="0" hangingPunct="1">
      <a:defRPr sz="500" kern="1200">
        <a:solidFill>
          <a:schemeClr val="tx1"/>
        </a:solidFill>
        <a:latin typeface="+mn-lt"/>
        <a:ea typeface="+mn-ea"/>
        <a:cs typeface="+mn-cs"/>
      </a:defRPr>
    </a:lvl6pPr>
    <a:lvl7pPr marL="1079724" algn="l" defTabSz="359908" rtl="0" eaLnBrk="1" latinLnBrk="0" hangingPunct="1">
      <a:defRPr sz="500" kern="1200">
        <a:solidFill>
          <a:schemeClr val="tx1"/>
        </a:solidFill>
        <a:latin typeface="+mn-lt"/>
        <a:ea typeface="+mn-ea"/>
        <a:cs typeface="+mn-cs"/>
      </a:defRPr>
    </a:lvl7pPr>
    <a:lvl8pPr marL="1259677" algn="l" defTabSz="359908" rtl="0" eaLnBrk="1" latinLnBrk="0" hangingPunct="1">
      <a:defRPr sz="500" kern="1200">
        <a:solidFill>
          <a:schemeClr val="tx1"/>
        </a:solidFill>
        <a:latin typeface="+mn-lt"/>
        <a:ea typeface="+mn-ea"/>
        <a:cs typeface="+mn-cs"/>
      </a:defRPr>
    </a:lvl8pPr>
    <a:lvl9pPr marL="1439631" algn="l" defTabSz="359908" rtl="0" eaLnBrk="1" latinLnBrk="0" hangingPunct="1">
      <a:defRPr sz="5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My name is Rachel Nolan, and I am</a:t>
            </a:r>
            <a:r>
              <a:rPr lang="en-US" sz="1200" baseline="0" dirty="0" smtClean="0"/>
              <a:t> a PhD student at the NYU School of Medicine Sackler Institute of Biomedical Sciences. </a:t>
            </a:r>
            <a:r>
              <a:rPr lang="en-US" sz="1200" dirty="0" smtClean="0"/>
              <a:t>Thank</a:t>
            </a:r>
            <a:r>
              <a:rPr lang="en-US" sz="1200" baseline="0" dirty="0" smtClean="0"/>
              <a:t> you for the opportunity to present our data on optimal inter-eye differences in RNFL and GCIPL thicknesses for predicting a unilateral optic nerve lesion in multiple sclerosis patients.</a:t>
            </a:r>
          </a:p>
        </p:txBody>
      </p:sp>
      <p:sp>
        <p:nvSpPr>
          <p:cNvPr id="4" name="Slide Number Placeholder 3"/>
          <p:cNvSpPr>
            <a:spLocks noGrp="1"/>
          </p:cNvSpPr>
          <p:nvPr>
            <p:ph type="sldNum" sz="quarter" idx="10"/>
          </p:nvPr>
        </p:nvSpPr>
        <p:spPr/>
        <p:txBody>
          <a:bodyPr/>
          <a:lstStyle/>
          <a:p>
            <a:fld id="{479DF519-10FF-4F17-9E6D-A23DF61DAB5F}" type="slidenum">
              <a:rPr lang="en-US" smtClean="0"/>
              <a:t>1</a:t>
            </a:fld>
            <a:endParaRPr lang="en-US"/>
          </a:p>
        </p:txBody>
      </p:sp>
    </p:spTree>
    <p:extLst>
      <p:ext uri="{BB962C8B-B14F-4D97-AF65-F5344CB8AC3E}">
        <p14:creationId xmlns:p14="http://schemas.microsoft.com/office/powerpoint/2010/main" val="6770526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800" dirty="0" smtClean="0">
                <a:solidFill>
                  <a:schemeClr val="bg1"/>
                </a:solidFill>
                <a:cs typeface="ＭＳ Ｐゴシック" charset="0"/>
              </a:rPr>
              <a:t>Participants self-administered the 25-Item National Eye Institute Visual Functioning Questionnaire (NEI-VFQ-25) </a:t>
            </a:r>
            <a:r>
              <a:rPr lang="en-US" sz="800" baseline="0" dirty="0" smtClean="0">
                <a:solidFill>
                  <a:schemeClr val="bg1"/>
                </a:solidFill>
                <a:cs typeface="ＭＳ Ｐゴシック" charset="0"/>
              </a:rPr>
              <a:t> </a:t>
            </a:r>
            <a:r>
              <a:rPr lang="en-US" sz="800" dirty="0" smtClean="0">
                <a:solidFill>
                  <a:schemeClr val="bg1"/>
                </a:solidFill>
                <a:cs typeface="ＭＳ Ｐゴシック" charset="0"/>
              </a:rPr>
              <a:t>and the 10-Item Neuro-Ophthalmic Supplement.</a:t>
            </a:r>
          </a:p>
          <a:p>
            <a:pPr algn="l"/>
            <a:r>
              <a:rPr lang="en-US" sz="800" baseline="0" dirty="0" smtClean="0">
                <a:solidFill>
                  <a:schemeClr val="bg1"/>
                </a:solidFill>
                <a:cs typeface="ＭＳ Ｐゴシック" charset="0"/>
              </a:rPr>
              <a:t>The Supplement was developed as a u</a:t>
            </a:r>
            <a:r>
              <a:rPr lang="en-US" sz="800" dirty="0" smtClean="0"/>
              <a:t>seful measure of vision-specific QOL that complements the NEI-VFQ-25 in people</a:t>
            </a:r>
            <a:r>
              <a:rPr lang="en-US" sz="800" baseline="0" dirty="0" smtClean="0"/>
              <a:t> with neuro-ophthalmologic conditions, including optic neuritis and MS.  </a:t>
            </a:r>
          </a:p>
          <a:p>
            <a:pPr algn="l"/>
            <a:r>
              <a:rPr lang="en-US" sz="800" dirty="0" smtClean="0"/>
              <a:t>Questions</a:t>
            </a:r>
            <a:r>
              <a:rPr lang="en-US" sz="800" baseline="0" dirty="0" smtClean="0"/>
              <a:t> for the NEI-VFQ-25 and 10-Item Supplement are in a Likert scale format with responses on a 1-5 scale.  </a:t>
            </a:r>
            <a:endParaRPr lang="en-US" sz="800" dirty="0" smtClean="0"/>
          </a:p>
          <a:p>
            <a:pPr marL="0" marR="0" indent="0" algn="l" defTabSz="359908" rtl="0" eaLnBrk="1" fontAlgn="auto" latinLnBrk="0" hangingPunct="1">
              <a:lnSpc>
                <a:spcPct val="100000"/>
              </a:lnSpc>
              <a:spcBef>
                <a:spcPts val="0"/>
              </a:spcBef>
              <a:spcAft>
                <a:spcPts val="0"/>
              </a:spcAft>
              <a:buClr>
                <a:srgbClr val="FFFF00"/>
              </a:buClr>
              <a:buSzTx/>
              <a:buFontTx/>
              <a:buNone/>
              <a:tabLst/>
              <a:defRPr/>
            </a:pPr>
            <a:endParaRPr lang="en-US" sz="800" dirty="0" smtClean="0">
              <a:solidFill>
                <a:schemeClr val="bg1"/>
              </a:solidFill>
            </a:endParaRPr>
          </a:p>
          <a:p>
            <a:pPr marL="0" marR="0" indent="0" algn="l" defTabSz="359908" rtl="0" eaLnBrk="1" fontAlgn="auto" latinLnBrk="0" hangingPunct="1">
              <a:lnSpc>
                <a:spcPct val="100000"/>
              </a:lnSpc>
              <a:spcBef>
                <a:spcPts val="0"/>
              </a:spcBef>
              <a:spcAft>
                <a:spcPts val="0"/>
              </a:spcAft>
              <a:buClr>
                <a:srgbClr val="FFFF00"/>
              </a:buClr>
              <a:buSzTx/>
              <a:buFontTx/>
              <a:buNone/>
              <a:tabLst/>
              <a:defRPr/>
            </a:pPr>
            <a:endParaRPr lang="en-US" dirty="0"/>
          </a:p>
        </p:txBody>
      </p:sp>
      <p:sp>
        <p:nvSpPr>
          <p:cNvPr id="4" name="Slide Number Placeholder 3"/>
          <p:cNvSpPr>
            <a:spLocks noGrp="1"/>
          </p:cNvSpPr>
          <p:nvPr>
            <p:ph type="sldNum" sz="quarter" idx="10"/>
          </p:nvPr>
        </p:nvSpPr>
        <p:spPr/>
        <p:txBody>
          <a:bodyPr/>
          <a:lstStyle/>
          <a:p>
            <a:fld id="{479DF519-10FF-4F17-9E6D-A23DF61DAB5F}" type="slidenum">
              <a:rPr lang="en-US" smtClean="0"/>
              <a:t>10</a:t>
            </a:fld>
            <a:endParaRPr lang="en-US"/>
          </a:p>
        </p:txBody>
      </p:sp>
    </p:spTree>
    <p:extLst>
      <p:ext uri="{BB962C8B-B14F-4D97-AF65-F5344CB8AC3E}">
        <p14:creationId xmlns:p14="http://schemas.microsoft.com/office/powerpoint/2010/main" val="28770218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29" name="Rectangle 2"/>
          <p:cNvSpPr>
            <a:spLocks noGrp="1" noRot="1" noChangeAspect="1" noChangeArrowheads="1" noTextEdit="1"/>
          </p:cNvSpPr>
          <p:nvPr>
            <p:ph type="sldImg"/>
          </p:nvPr>
        </p:nvSpPr>
        <p:spPr>
          <a:xfrm>
            <a:off x="1143000" y="685800"/>
            <a:ext cx="4572000" cy="3429000"/>
          </a:xfrm>
          <a:ln/>
        </p:spPr>
      </p:sp>
      <p:sp>
        <p:nvSpPr>
          <p:cNvPr id="611330"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359908" rtl="0" eaLnBrk="1" fontAlgn="auto" latinLnBrk="0" hangingPunct="1">
              <a:lnSpc>
                <a:spcPct val="100000"/>
              </a:lnSpc>
              <a:spcBef>
                <a:spcPts val="0"/>
              </a:spcBef>
              <a:spcAft>
                <a:spcPts val="0"/>
              </a:spcAft>
              <a:buClrTx/>
              <a:buSzTx/>
              <a:buFontTx/>
              <a:buNone/>
              <a:tabLst/>
              <a:defRPr/>
            </a:pPr>
            <a:r>
              <a:rPr lang="en-US" sz="800" dirty="0" smtClean="0"/>
              <a:t>RNFL and GCIP thicknesses were similar between right and left eyes among 1346 patients with MS and 348 disease-free controls. </a:t>
            </a:r>
            <a:r>
              <a:rPr lang="en-US" sz="600" kern="1200" dirty="0" smtClean="0">
                <a:solidFill>
                  <a:schemeClr val="tx1"/>
                </a:solidFill>
                <a:effectLst/>
                <a:latin typeface="+mn-lt"/>
                <a:ea typeface="+mn-ea"/>
                <a:cs typeface="+mn-cs"/>
              </a:rPr>
              <a:t>The 95</a:t>
            </a:r>
            <a:r>
              <a:rPr lang="en-US" sz="600" kern="1200" baseline="30000" dirty="0" smtClean="0">
                <a:solidFill>
                  <a:schemeClr val="tx1"/>
                </a:solidFill>
                <a:effectLst/>
                <a:latin typeface="+mn-lt"/>
                <a:ea typeface="+mn-ea"/>
                <a:cs typeface="+mn-cs"/>
              </a:rPr>
              <a:t>th</a:t>
            </a:r>
            <a:r>
              <a:rPr lang="en-US" sz="600" kern="1200" dirty="0" smtClean="0">
                <a:solidFill>
                  <a:schemeClr val="tx1"/>
                </a:solidFill>
                <a:effectLst/>
                <a:latin typeface="+mn-lt"/>
                <a:ea typeface="+mn-ea"/>
                <a:cs typeface="+mn-cs"/>
              </a:rPr>
              <a:t> percentiles for RNFL and for GCIPL thickness inter-eye differences in the healthy control group were calculated</a:t>
            </a:r>
            <a:r>
              <a:rPr lang="en-US" sz="600" dirty="0" smtClean="0">
                <a:effectLst/>
              </a:rPr>
              <a:t> to</a:t>
            </a:r>
            <a:r>
              <a:rPr lang="en-US" sz="600" baseline="0" dirty="0" smtClean="0">
                <a:effectLst/>
              </a:rPr>
              <a:t> be 7 microns for RNFL and 3 microns for GCIPL. </a:t>
            </a:r>
            <a:r>
              <a:rPr lang="en-US" sz="500" kern="1200" dirty="0" smtClean="0">
                <a:solidFill>
                  <a:schemeClr val="tx1"/>
                </a:solidFill>
                <a:effectLst/>
                <a:latin typeface="+mn-lt"/>
                <a:ea typeface="+mn-ea"/>
                <a:cs typeface="+mn-cs"/>
              </a:rPr>
              <a:t>Receiver operating characteristic (ROC) curve analysis examining RNFL thickness inter-eye difference as a continuous variable demonstrated an optimal threshold of 5 microns; this is the value on the ROC curve that optimizes both sensitivity and specificity for distinguishing patients with MS with vs. without a history of acute unilateral ON in the convenience sample cohort. For GCIPL, the ROC curve demonstrated an optimal value of 4 microns.</a:t>
            </a:r>
            <a:endParaRPr lang="en-US" sz="600" dirty="0" smtClean="0"/>
          </a:p>
          <a:p>
            <a:pPr marL="0" marR="0" indent="0" algn="l" defTabSz="359908" rtl="0" eaLnBrk="1" fontAlgn="auto" latinLnBrk="0" hangingPunct="1">
              <a:lnSpc>
                <a:spcPct val="100000"/>
              </a:lnSpc>
              <a:spcBef>
                <a:spcPts val="0"/>
              </a:spcBef>
              <a:spcAft>
                <a:spcPts val="0"/>
              </a:spcAft>
              <a:buClrTx/>
              <a:buSzTx/>
              <a:buFontTx/>
              <a:buNone/>
              <a:tabLst/>
              <a:defRPr/>
            </a:pPr>
            <a:endParaRPr lang="en-US" sz="800" dirty="0" smtClean="0"/>
          </a:p>
          <a:p>
            <a:pPr eaLnBrk="1" hangingPunct="1">
              <a:defRPr/>
            </a:pPr>
            <a:endParaRPr lang="en-US" dirty="0" smtClean="0">
              <a:latin typeface="Calibri" charset="0"/>
            </a:endParaRPr>
          </a:p>
          <a:p>
            <a:pPr eaLnBrk="1" hangingPunct="1">
              <a:defRPr/>
            </a:pPr>
            <a:endParaRPr lang="en-US" dirty="0" smtClean="0">
              <a:latin typeface="Calibri" charset="0"/>
            </a:endParaRPr>
          </a:p>
          <a:p>
            <a:pPr eaLnBrk="1" hangingPunct="1">
              <a:defRPr/>
            </a:pPr>
            <a:endParaRPr lang="en-US" dirty="0" smtClean="0">
              <a:latin typeface="Calibri" charset="0"/>
            </a:endParaRPr>
          </a:p>
          <a:p>
            <a:pPr eaLnBrk="1" hangingPunct="1">
              <a:defRPr/>
            </a:pPr>
            <a:endParaRPr lang="en-US" dirty="0" smtClean="0">
              <a:latin typeface="Calibri" charset="0"/>
            </a:endParaRPr>
          </a:p>
          <a:p>
            <a:pPr eaLnBrk="1" hangingPunct="1">
              <a:defRPr/>
            </a:pPr>
            <a:r>
              <a:rPr lang="en-US" dirty="0" smtClean="0">
                <a:latin typeface="Calibri" charset="0"/>
              </a:rPr>
              <a:t>And we found that, among 247 patients with MS analyzed in the cohort with complete measures of vision, OCT and quality</a:t>
            </a:r>
            <a:r>
              <a:rPr lang="en-US" baseline="0" dirty="0" smtClean="0">
                <a:latin typeface="Calibri" charset="0"/>
              </a:rPr>
              <a:t> of life, 128 had a history of acute optic neuritis, about 52%.  </a:t>
            </a:r>
          </a:p>
          <a:p>
            <a:pPr eaLnBrk="1" hangingPunct="1">
              <a:defRPr/>
            </a:pPr>
            <a:r>
              <a:rPr lang="en-US" baseline="0" dirty="0" smtClean="0">
                <a:latin typeface="Calibri" charset="0"/>
              </a:rPr>
              <a:t>This number is representative of reports from previous MS cohorts.</a:t>
            </a:r>
          </a:p>
          <a:p>
            <a:pPr eaLnBrk="1" hangingPunct="1">
              <a:defRPr/>
            </a:pPr>
            <a:r>
              <a:rPr lang="en-US" baseline="0" dirty="0" smtClean="0">
                <a:latin typeface="Calibri" charset="0"/>
              </a:rPr>
              <a:t>Vision-specific quality of life was reduced even among the subset of patients with history of optic neuritis and 20/40 or better visual recovery.</a:t>
            </a:r>
          </a:p>
          <a:p>
            <a:pPr eaLnBrk="1" hangingPunct="1">
              <a:defRPr/>
            </a:pPr>
            <a:r>
              <a:rPr lang="en-US" baseline="0" dirty="0" smtClean="0">
                <a:latin typeface="Calibri" charset="0"/>
              </a:rPr>
              <a:t>And those patients with history of ON overall had better QOL scores if their binocular low-contrast acuities were greater.</a:t>
            </a:r>
            <a:endParaRPr lang="en-US" dirty="0" smtClean="0">
              <a:latin typeface="Calibri" charset="0"/>
            </a:endParaRPr>
          </a:p>
        </p:txBody>
      </p:sp>
    </p:spTree>
    <p:extLst>
      <p:ext uri="{BB962C8B-B14F-4D97-AF65-F5344CB8AC3E}">
        <p14:creationId xmlns:p14="http://schemas.microsoft.com/office/powerpoint/2010/main" val="10359543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359908" rtl="0" eaLnBrk="1" fontAlgn="auto" latinLnBrk="0" hangingPunct="1">
              <a:lnSpc>
                <a:spcPct val="100000"/>
              </a:lnSpc>
              <a:spcBef>
                <a:spcPts val="0"/>
              </a:spcBef>
              <a:spcAft>
                <a:spcPts val="0"/>
              </a:spcAft>
              <a:buClrTx/>
              <a:buSzTx/>
              <a:buFontTx/>
              <a:buNone/>
              <a:tabLst/>
              <a:defRPr/>
            </a:pPr>
            <a:r>
              <a:rPr lang="en-US" dirty="0" smtClean="0"/>
              <a:t>These boxplots demonstrate the spread of the inter-eye differences for RNFL on the left and GCIPL on the right.  On</a:t>
            </a:r>
            <a:r>
              <a:rPr lang="en-US" baseline="0" dirty="0" smtClean="0"/>
              <a:t> the left hand side of each graph is the controls, and the right side the MS patients.  Both mean and median inter-eye differences were higher in the MS group.  Median values, Box is IQR range.  Different measures (different scales on Y axis) for what’s expected.  In healthy controls, expect RNFL total of 100 microns, 7 microns is upper boundary of what’s expected, with a few outliers)</a:t>
            </a:r>
            <a:endParaRPr lang="en-US" dirty="0" smtClean="0"/>
          </a:p>
          <a:p>
            <a:pPr marL="0" marR="0" indent="0" algn="l" defTabSz="359908"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359908"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479DF519-10FF-4F17-9E6D-A23DF61DAB5F}" type="slidenum">
              <a:rPr lang="en-US" smtClean="0"/>
              <a:t>12</a:t>
            </a:fld>
            <a:endParaRPr lang="en-US"/>
          </a:p>
        </p:txBody>
      </p:sp>
    </p:spTree>
    <p:extLst>
      <p:ext uri="{BB962C8B-B14F-4D97-AF65-F5344CB8AC3E}">
        <p14:creationId xmlns:p14="http://schemas.microsoft.com/office/powerpoint/2010/main" val="7413899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359908" rtl="0" eaLnBrk="1" fontAlgn="auto" latinLnBrk="0" hangingPunct="1">
              <a:lnSpc>
                <a:spcPct val="100000"/>
              </a:lnSpc>
              <a:spcBef>
                <a:spcPts val="0"/>
              </a:spcBef>
              <a:spcAft>
                <a:spcPts val="0"/>
              </a:spcAft>
              <a:buClrTx/>
              <a:buSzTx/>
              <a:buFontTx/>
              <a:buNone/>
              <a:tabLst/>
              <a:defRPr/>
            </a:pPr>
            <a:r>
              <a:rPr lang="en-US" sz="500" kern="1200" dirty="0" smtClean="0">
                <a:solidFill>
                  <a:schemeClr val="tx1"/>
                </a:solidFill>
                <a:effectLst/>
                <a:latin typeface="+mn-lt"/>
                <a:ea typeface="+mn-ea"/>
                <a:cs typeface="+mn-cs"/>
              </a:rPr>
              <a:t>A receiver operating characteristic (ROC) curve was constructed to identify the cutoff value for inter-eye RNFL thickness difference that optimizes both sensitivity and specificity for distinguishing convenience sample MS patients with vs. without a history of acute unilateral ON.   The</a:t>
            </a:r>
            <a:r>
              <a:rPr lang="en-US" sz="500" kern="1200" baseline="0" dirty="0" smtClean="0">
                <a:solidFill>
                  <a:schemeClr val="tx1"/>
                </a:solidFill>
                <a:effectLst/>
                <a:latin typeface="+mn-lt"/>
                <a:ea typeface="+mn-ea"/>
                <a:cs typeface="+mn-cs"/>
              </a:rPr>
              <a:t> left graph is for RNFL and the right is for GCIPL.  The red arrow denotes where the tangent line to the curve is, and thus where the maximum point for sensitivity and specificity is.  The optimal point for RNFL is 5 microns, and GCIP is 4 microns.  The area under the curve is a measure for how well these thresholds can distinguish between those who have a history of ON and those who do not have a history of ON.  The areas under the curves are similar for both RNFL and GCIP ( 0.74 and 0.73 respectively).</a:t>
            </a:r>
            <a:endParaRPr lang="en-US" dirty="0" smtClean="0"/>
          </a:p>
          <a:p>
            <a:pPr marL="0" marR="0" indent="0" algn="l" defTabSz="359908"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479DF519-10FF-4F17-9E6D-A23DF61DAB5F}" type="slidenum">
              <a:rPr lang="en-US" smtClean="0"/>
              <a:t>13</a:t>
            </a:fld>
            <a:endParaRPr lang="en-US"/>
          </a:p>
        </p:txBody>
      </p:sp>
    </p:spTree>
    <p:extLst>
      <p:ext uri="{BB962C8B-B14F-4D97-AF65-F5344CB8AC3E}">
        <p14:creationId xmlns:p14="http://schemas.microsoft.com/office/powerpoint/2010/main" val="27036720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359908" rtl="0" eaLnBrk="1" fontAlgn="auto" latinLnBrk="0" hangingPunct="1">
              <a:lnSpc>
                <a:spcPct val="100000"/>
              </a:lnSpc>
              <a:spcBef>
                <a:spcPts val="0"/>
              </a:spcBef>
              <a:spcAft>
                <a:spcPts val="0"/>
              </a:spcAft>
              <a:buClrTx/>
              <a:buSzTx/>
              <a:buFontTx/>
              <a:buNone/>
              <a:tabLst/>
              <a:defRPr/>
            </a:pPr>
            <a:r>
              <a:rPr lang="en-US" sz="500" kern="1200" dirty="0" smtClean="0">
                <a:solidFill>
                  <a:schemeClr val="tx1"/>
                </a:solidFill>
                <a:effectLst/>
                <a:latin typeface="+mn-lt"/>
                <a:ea typeface="+mn-ea"/>
                <a:cs typeface="+mn-cs"/>
              </a:rPr>
              <a:t>The relation of low-contrast acuity, to inter-eye differences in RNFL and GCIP  thickness was examined using linear regression models, accounting simultaneously for age.  There was a clear positive correlation between inter-eye LCLA and GCIPL inter-eye differences;</a:t>
            </a:r>
            <a:r>
              <a:rPr lang="en-US" sz="500" kern="1200" baseline="0" dirty="0" smtClean="0">
                <a:solidFill>
                  <a:schemeClr val="tx1"/>
                </a:solidFill>
                <a:effectLst/>
                <a:latin typeface="+mn-lt"/>
                <a:ea typeface="+mn-ea"/>
                <a:cs typeface="+mn-cs"/>
              </a:rPr>
              <a:t> as the inter-eye GCIPL increases, the inter-eye LCLA increases, with a p-value of 0.002.  This graph shows the GCIPL inter-eye difference on the y-axis and the inter-eye LCLA differences at the 2.5% contrast level on x-axis.  There was a similar trend for RNFL thickness with a p-value of 0.001.</a:t>
            </a:r>
            <a:endParaRPr lang="en-US" sz="500" kern="1200" dirty="0" smtClean="0">
              <a:solidFill>
                <a:schemeClr val="tx1"/>
              </a:solidFill>
              <a:effectLst/>
              <a:latin typeface="+mn-lt"/>
              <a:ea typeface="+mn-ea"/>
              <a:cs typeface="+mn-cs"/>
            </a:endParaRPr>
          </a:p>
          <a:p>
            <a:pPr marL="0" marR="0" indent="0" algn="l" defTabSz="359908"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359908"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479DF519-10FF-4F17-9E6D-A23DF61DAB5F}" type="slidenum">
              <a:rPr lang="en-US" smtClean="0"/>
              <a:t>14</a:t>
            </a:fld>
            <a:endParaRPr lang="en-US"/>
          </a:p>
        </p:txBody>
      </p:sp>
    </p:spTree>
    <p:extLst>
      <p:ext uri="{BB962C8B-B14F-4D97-AF65-F5344CB8AC3E}">
        <p14:creationId xmlns:p14="http://schemas.microsoft.com/office/powerpoint/2010/main" val="7413899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90" name="Rectangle 2"/>
          <p:cNvSpPr>
            <a:spLocks noGrp="1" noRot="1" noChangeAspect="1" noChangeArrowheads="1" noTextEdit="1"/>
          </p:cNvSpPr>
          <p:nvPr>
            <p:ph type="sldImg"/>
          </p:nvPr>
        </p:nvSpPr>
        <p:spPr>
          <a:xfrm>
            <a:off x="1144588" y="685800"/>
            <a:ext cx="4575175" cy="3430588"/>
          </a:xfrm>
          <a:ln/>
        </p:spPr>
      </p:sp>
      <p:sp>
        <p:nvSpPr>
          <p:cNvPr id="37891" name="Rectangle 3"/>
          <p:cNvSpPr>
            <a:spLocks noGrp="1" noChangeArrowheads="1"/>
          </p:cNvSpPr>
          <p:nvPr>
            <p:ph type="body" idx="1"/>
          </p:nvPr>
        </p:nvSpPr>
        <p:spPr>
          <a:xfrm>
            <a:off x="686421" y="4344025"/>
            <a:ext cx="5485158" cy="41144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500" kern="1200" dirty="0" smtClean="0">
                <a:solidFill>
                  <a:schemeClr val="tx1"/>
                </a:solidFill>
                <a:latin typeface="+mn-lt"/>
                <a:ea typeface="+mn-ea"/>
                <a:cs typeface="+mn-cs"/>
              </a:rPr>
              <a:t>We have learned an enormous amount over the past decade about optic neuritis</a:t>
            </a:r>
            <a:r>
              <a:rPr lang="en-US" sz="500" kern="1200" baseline="0" dirty="0" smtClean="0">
                <a:solidFill>
                  <a:schemeClr val="tx1"/>
                </a:solidFill>
                <a:latin typeface="+mn-lt"/>
                <a:ea typeface="+mn-ea"/>
                <a:cs typeface="+mn-cs"/>
              </a:rPr>
              <a:t> in MS. </a:t>
            </a:r>
            <a:r>
              <a:rPr lang="en-US" sz="500" kern="1200" dirty="0" smtClean="0">
                <a:solidFill>
                  <a:schemeClr val="tx1"/>
                </a:solidFill>
                <a:effectLst/>
                <a:latin typeface="+mn-lt"/>
                <a:ea typeface="+mn-ea"/>
                <a:cs typeface="+mn-cs"/>
              </a:rPr>
              <a:t>OCT RNFL and ganglion cell layer thickness measurements can strengthen clinical and radiological MS diagnostic criteria and may be able to identify subclinical optic nerve demyelination. Adding evidence of an optic nerve lesion to the diagnostic criteria for MS may further refine the accuracy of diagnosis. A 5-micron difference in RNFL thickness and a 4-micron difference in GCIP thickness are robust measures for predicting an optic nerve lesion.  Further, inter-eye</a:t>
            </a:r>
            <a:r>
              <a:rPr lang="en-US" sz="500" kern="1200" baseline="0" dirty="0" smtClean="0">
                <a:solidFill>
                  <a:schemeClr val="tx1"/>
                </a:solidFill>
                <a:effectLst/>
                <a:latin typeface="+mn-lt"/>
                <a:ea typeface="+mn-ea"/>
                <a:cs typeface="+mn-cs"/>
              </a:rPr>
              <a:t> differences above these thresholds correlate with visual disability in MS. Further studies are underway to </a:t>
            </a:r>
            <a:r>
              <a:rPr lang="en-US" sz="500" kern="1200" dirty="0" smtClean="0">
                <a:solidFill>
                  <a:schemeClr val="tx1"/>
                </a:solidFill>
                <a:effectLst/>
                <a:latin typeface="+mn-lt"/>
                <a:ea typeface="+mn-ea"/>
                <a:cs typeface="+mn-cs"/>
              </a:rPr>
              <a:t>maximize the accuracy, precision, generalizability and utility for these thresholds for use in the diagnostic criteria for MS.</a:t>
            </a:r>
          </a:p>
          <a:p>
            <a:endParaRPr lang="en-US" sz="500" kern="1200" dirty="0" smtClean="0">
              <a:solidFill>
                <a:schemeClr val="tx1"/>
              </a:solidFill>
              <a:effectLst/>
              <a:latin typeface="+mn-lt"/>
              <a:ea typeface="+mn-ea"/>
              <a:cs typeface="+mn-cs"/>
            </a:endParaRPr>
          </a:p>
          <a:p>
            <a:r>
              <a:rPr lang="en-US" sz="500" kern="1200" dirty="0" smtClean="0">
                <a:solidFill>
                  <a:schemeClr val="tx1"/>
                </a:solidFill>
                <a:effectLst/>
                <a:latin typeface="+mn-lt"/>
                <a:ea typeface="+mn-ea"/>
                <a:cs typeface="+mn-cs"/>
              </a:rPr>
              <a:t>Notes:</a:t>
            </a:r>
          </a:p>
          <a:p>
            <a:endParaRPr lang="en-US" sz="500" kern="1200" dirty="0" smtClean="0">
              <a:solidFill>
                <a:schemeClr val="tx1"/>
              </a:solidFill>
              <a:effectLst/>
              <a:latin typeface="+mn-lt"/>
              <a:ea typeface="+mn-ea"/>
              <a:cs typeface="+mn-cs"/>
            </a:endParaRPr>
          </a:p>
          <a:p>
            <a:r>
              <a:rPr lang="en-US" sz="500" kern="1200" dirty="0" smtClean="0">
                <a:solidFill>
                  <a:schemeClr val="tx1"/>
                </a:solidFill>
                <a:effectLst/>
                <a:latin typeface="+mn-lt"/>
                <a:ea typeface="+mn-ea"/>
                <a:cs typeface="+mn-cs"/>
              </a:rPr>
              <a:t>This is a starting point. Add in methods data sharing agreement. </a:t>
            </a:r>
            <a:r>
              <a:rPr lang="en-US" sz="500" kern="1200" smtClean="0">
                <a:solidFill>
                  <a:schemeClr val="tx1"/>
                </a:solidFill>
                <a:effectLst/>
                <a:latin typeface="+mn-lt"/>
                <a:ea typeface="+mn-ea"/>
                <a:cs typeface="+mn-cs"/>
              </a:rPr>
              <a:t>Ask Shiv if he has a word file for Annals.</a:t>
            </a:r>
            <a:endParaRPr lang="en-US" sz="500" kern="1200" dirty="0" smtClean="0">
              <a:solidFill>
                <a:schemeClr val="tx1"/>
              </a:solidFill>
              <a:latin typeface="+mn-lt"/>
              <a:ea typeface="+mn-ea"/>
              <a:cs typeface="+mn-cs"/>
            </a:endParaRPr>
          </a:p>
        </p:txBody>
      </p:sp>
    </p:spTree>
    <p:extLst>
      <p:ext uri="{BB962C8B-B14F-4D97-AF65-F5344CB8AC3E}">
        <p14:creationId xmlns:p14="http://schemas.microsoft.com/office/powerpoint/2010/main" val="19075574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spect="1" noChangeArrowheads="1" noTextEdit="1"/>
          </p:cNvSpPr>
          <p:nvPr>
            <p:ph type="sldImg"/>
          </p:nvPr>
        </p:nvSpPr>
        <p:spPr>
          <a:xfrm>
            <a:off x="1143000" y="685800"/>
            <a:ext cx="4572000" cy="3429000"/>
          </a:xfrm>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extLst>
      <p:ext uri="{BB962C8B-B14F-4D97-AF65-F5344CB8AC3E}">
        <p14:creationId xmlns:p14="http://schemas.microsoft.com/office/powerpoint/2010/main" val="771178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29" name="Rectangle 2"/>
          <p:cNvSpPr>
            <a:spLocks noGrp="1" noRot="1" noChangeAspect="1" noChangeArrowheads="1" noTextEdit="1"/>
          </p:cNvSpPr>
          <p:nvPr>
            <p:ph type="sldImg"/>
          </p:nvPr>
        </p:nvSpPr>
        <p:spPr>
          <a:xfrm>
            <a:off x="1143000" y="685800"/>
            <a:ext cx="4572000" cy="3429000"/>
          </a:xfrm>
          <a:ln/>
        </p:spPr>
      </p:sp>
      <p:sp>
        <p:nvSpPr>
          <p:cNvPr id="611330"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r>
              <a:rPr lang="en-US" sz="500" kern="1200" dirty="0" smtClean="0">
                <a:solidFill>
                  <a:schemeClr val="tx1"/>
                </a:solidFill>
                <a:effectLst/>
                <a:latin typeface="+mn-lt"/>
                <a:ea typeface="+mn-ea"/>
                <a:cs typeface="+mn-cs"/>
              </a:rPr>
              <a:t>The purpose of this investigation was to determine optimal thresholds for inter-eye difference in RNFL and GCIP thickness as measured by OCT that are most predictive of a history of acute unilateral ON, and that can thus identify the presence of an optic nerve lesion by an imaging criteria.</a:t>
            </a:r>
            <a:r>
              <a:rPr lang="en-US" dirty="0" smtClean="0">
                <a:effectLst/>
              </a:rPr>
              <a:t> </a:t>
            </a:r>
            <a:r>
              <a:rPr lang="en-US" baseline="0" dirty="0" smtClean="0">
                <a:latin typeface="Calibri" charset="0"/>
              </a:rPr>
              <a:t>We also sought to evaluate how inter-eye differences affected low-contrast letter acuity and vision specific quality of life.</a:t>
            </a:r>
            <a:endParaRPr lang="en-US" dirty="0" smtClean="0">
              <a:latin typeface="Calibri" charset="0"/>
            </a:endParaRPr>
          </a:p>
        </p:txBody>
      </p:sp>
    </p:spTree>
    <p:extLst>
      <p:ext uri="{BB962C8B-B14F-4D97-AF65-F5344CB8AC3E}">
        <p14:creationId xmlns:p14="http://schemas.microsoft.com/office/powerpoint/2010/main" val="13008732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29" name="Rectangle 2"/>
          <p:cNvSpPr>
            <a:spLocks noGrp="1" noRot="1" noChangeAspect="1" noChangeArrowheads="1" noTextEdit="1"/>
          </p:cNvSpPr>
          <p:nvPr>
            <p:ph type="sldImg"/>
          </p:nvPr>
        </p:nvSpPr>
        <p:spPr>
          <a:xfrm>
            <a:off x="1143000" y="685800"/>
            <a:ext cx="4572000" cy="3429000"/>
          </a:xfrm>
          <a:ln/>
        </p:spPr>
      </p:sp>
      <p:sp>
        <p:nvSpPr>
          <p:cNvPr id="611330"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359908" rtl="0" eaLnBrk="1" fontAlgn="auto" latinLnBrk="0" hangingPunct="1">
              <a:lnSpc>
                <a:spcPct val="100000"/>
              </a:lnSpc>
              <a:spcBef>
                <a:spcPts val="0"/>
              </a:spcBef>
              <a:spcAft>
                <a:spcPts val="0"/>
              </a:spcAft>
              <a:buClr>
                <a:srgbClr val="FFFF00"/>
              </a:buClr>
              <a:buSzTx/>
              <a:buFontTx/>
              <a:buNone/>
              <a:tabLst/>
              <a:defRPr/>
            </a:pPr>
            <a:r>
              <a:rPr lang="en-US" sz="1800" dirty="0" smtClean="0"/>
              <a:t>Optic nerve disease is nearly ubiquitous in MS. </a:t>
            </a:r>
            <a:r>
              <a:rPr lang="en-US" sz="500" kern="1200" dirty="0" smtClean="0">
                <a:solidFill>
                  <a:schemeClr val="tx1"/>
                </a:solidFill>
                <a:effectLst/>
                <a:latin typeface="+mn-lt"/>
                <a:ea typeface="+mn-ea"/>
                <a:cs typeface="+mn-cs"/>
              </a:rPr>
              <a:t>For 20% of patients with MS, acute optic neuritis (ON) is the first clinical manifestation.  Fifty percent of patients experience ON at some point in the course of their disease, and optic neuropathy is present post-mortem in 95%. MS is a demyelinating disease of the central nervous system that is currently diagnosed using the McDonald Criteria. Heavily based upon brain MR imaging, existing lesion sites that qualify towards an MS diagnosis include periventricular, </a:t>
            </a:r>
            <a:r>
              <a:rPr lang="en-US" sz="500" kern="1200" dirty="0" err="1" smtClean="0">
                <a:solidFill>
                  <a:schemeClr val="tx1"/>
                </a:solidFill>
                <a:effectLst/>
                <a:latin typeface="+mn-lt"/>
                <a:ea typeface="+mn-ea"/>
                <a:cs typeface="+mn-cs"/>
              </a:rPr>
              <a:t>juxtacortical</a:t>
            </a:r>
            <a:r>
              <a:rPr lang="en-US" sz="500" kern="1200" dirty="0" smtClean="0">
                <a:solidFill>
                  <a:schemeClr val="tx1"/>
                </a:solidFill>
                <a:effectLst/>
                <a:latin typeface="+mn-lt"/>
                <a:ea typeface="+mn-ea"/>
                <a:cs typeface="+mn-cs"/>
              </a:rPr>
              <a:t> or </a:t>
            </a:r>
            <a:r>
              <a:rPr lang="en-US" sz="500" kern="1200" dirty="0" err="1" smtClean="0">
                <a:solidFill>
                  <a:schemeClr val="tx1"/>
                </a:solidFill>
                <a:effectLst/>
                <a:latin typeface="+mn-lt"/>
                <a:ea typeface="+mn-ea"/>
                <a:cs typeface="+mn-cs"/>
              </a:rPr>
              <a:t>infratentorial</a:t>
            </a:r>
            <a:r>
              <a:rPr lang="en-US" sz="500" kern="1200" dirty="0" smtClean="0">
                <a:solidFill>
                  <a:schemeClr val="tx1"/>
                </a:solidFill>
                <a:effectLst/>
                <a:latin typeface="+mn-lt"/>
                <a:ea typeface="+mn-ea"/>
                <a:cs typeface="+mn-cs"/>
              </a:rPr>
              <a:t> brain lesions or spinal cord lesions; these require proof of dissemination in space and time for an MS diagnosis to be confirmed. Optic nerve lesions are currently considered only by clinical history but there are no recognized imaging criteria for this lesion site for diagnosis of MS despite the high prevalence of ON among early MS and clinically isolated syndrome (CIS) patients.  When</a:t>
            </a:r>
            <a:r>
              <a:rPr lang="en-US" sz="500" kern="1200" baseline="0" dirty="0" smtClean="0">
                <a:solidFill>
                  <a:schemeClr val="tx1"/>
                </a:solidFill>
                <a:effectLst/>
                <a:latin typeface="+mn-lt"/>
                <a:ea typeface="+mn-ea"/>
                <a:cs typeface="+mn-cs"/>
              </a:rPr>
              <a:t> the committee met last year to revise the diagnostic criteria, the optic nerve was identified as a high priority area of research to gather evidence to support adding the ON as a lesion site to the criteria.</a:t>
            </a:r>
            <a:endParaRPr lang="en-US" sz="500" kern="1200" dirty="0" smtClean="0">
              <a:solidFill>
                <a:schemeClr val="tx1"/>
              </a:solidFill>
              <a:effectLst/>
              <a:latin typeface="+mn-lt"/>
              <a:ea typeface="+mn-ea"/>
              <a:cs typeface="+mn-cs"/>
            </a:endParaRPr>
          </a:p>
          <a:p>
            <a:pPr marL="0" marR="0" indent="0" algn="l" defTabSz="359908" rtl="0" eaLnBrk="1" fontAlgn="auto" latinLnBrk="0" hangingPunct="1">
              <a:lnSpc>
                <a:spcPct val="100000"/>
              </a:lnSpc>
              <a:spcBef>
                <a:spcPts val="0"/>
              </a:spcBef>
              <a:spcAft>
                <a:spcPts val="0"/>
              </a:spcAft>
              <a:buClr>
                <a:srgbClr val="FFFF00"/>
              </a:buClr>
              <a:buSzTx/>
              <a:buFontTx/>
              <a:buNone/>
              <a:tabLst/>
              <a:defRPr/>
            </a:pPr>
            <a:endParaRPr lang="en-US" sz="1800" dirty="0" smtClean="0"/>
          </a:p>
          <a:p>
            <a:pPr marL="0" marR="0" indent="0" algn="l" defTabSz="359908" rtl="0" eaLnBrk="1" fontAlgn="auto" latinLnBrk="0" hangingPunct="1">
              <a:lnSpc>
                <a:spcPct val="100000"/>
              </a:lnSpc>
              <a:spcBef>
                <a:spcPts val="0"/>
              </a:spcBef>
              <a:spcAft>
                <a:spcPts val="0"/>
              </a:spcAft>
              <a:buClr>
                <a:srgbClr val="FFFF00"/>
              </a:buClr>
              <a:buSzTx/>
              <a:buFontTx/>
              <a:buNone/>
              <a:tabLst/>
              <a:defRPr/>
            </a:pPr>
            <a:endParaRPr lang="en-US" sz="1800" dirty="0" smtClean="0"/>
          </a:p>
        </p:txBody>
      </p:sp>
    </p:spTree>
    <p:extLst>
      <p:ext uri="{BB962C8B-B14F-4D97-AF65-F5344CB8AC3E}">
        <p14:creationId xmlns:p14="http://schemas.microsoft.com/office/powerpoint/2010/main" val="21341905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29" name="Rectangle 2"/>
          <p:cNvSpPr>
            <a:spLocks noGrp="1" noRot="1" noChangeAspect="1" noChangeArrowheads="1" noTextEdit="1"/>
          </p:cNvSpPr>
          <p:nvPr>
            <p:ph type="sldImg"/>
          </p:nvPr>
        </p:nvSpPr>
        <p:spPr>
          <a:xfrm>
            <a:off x="1143000" y="685800"/>
            <a:ext cx="4572000" cy="3429000"/>
          </a:xfrm>
          <a:ln/>
        </p:spPr>
      </p:sp>
      <p:sp>
        <p:nvSpPr>
          <p:cNvPr id="611330"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r>
              <a:rPr lang="en-US" sz="500" kern="1200" dirty="0" smtClean="0">
                <a:solidFill>
                  <a:schemeClr val="tx1"/>
                </a:solidFill>
                <a:effectLst/>
                <a:latin typeface="+mn-lt"/>
                <a:ea typeface="+mn-ea"/>
                <a:cs typeface="+mn-cs"/>
              </a:rPr>
              <a:t>Spectral-domain optical coherence tomography (SD-OCT) is a high-resolution imaging technique that detects thinning of the retinal nerve fiber layer (RNFL, includes ganglion cell layer axons) and the ganglion cell + inner plexiform layer (GCIP) with great precision and reproducibility in eyes of patients with MS. St</a:t>
            </a:r>
            <a:r>
              <a:rPr lang="en-US" dirty="0" smtClean="0">
                <a:latin typeface="Calibri" charset="0"/>
              </a:rPr>
              <a:t>udies</a:t>
            </a:r>
            <a:r>
              <a:rPr lang="en-US" baseline="0" dirty="0" smtClean="0">
                <a:latin typeface="Calibri" charset="0"/>
              </a:rPr>
              <a:t> of Drs. Fiona Costello, David Miller and others have established that acute optic neuritis is anything but benign with respect to axonal and neuronal loss captured by OCT.  A paper published last year by Dr. Mark </a:t>
            </a:r>
            <a:r>
              <a:rPr lang="en-US" baseline="0" dirty="0" err="1" smtClean="0">
                <a:latin typeface="Calibri" charset="0"/>
              </a:rPr>
              <a:t>Kupersmith</a:t>
            </a:r>
            <a:r>
              <a:rPr lang="en-US" baseline="0" dirty="0" smtClean="0">
                <a:latin typeface="Calibri" charset="0"/>
              </a:rPr>
              <a:t> showed us some evidence that RNFL and ganglion cell layer thinning occur quite early in the course of optic neuritis. What would be the inter-eye difference in these measurements that correlates with the presence of an optic nerve lesion?</a:t>
            </a:r>
          </a:p>
          <a:p>
            <a:pPr eaLnBrk="1" hangingPunct="1">
              <a:defRPr/>
            </a:pPr>
            <a:endParaRPr lang="en-US" sz="500" kern="1200" dirty="0" smtClean="0">
              <a:solidFill>
                <a:schemeClr val="tx1"/>
              </a:solidFill>
              <a:effectLst/>
              <a:latin typeface="+mn-lt"/>
              <a:ea typeface="+mn-ea"/>
              <a:cs typeface="+mn-cs"/>
            </a:endParaRPr>
          </a:p>
          <a:p>
            <a:pPr eaLnBrk="1" hangingPunct="1">
              <a:defRPr/>
            </a:pPr>
            <a:endParaRPr lang="en-US" baseline="0" dirty="0" smtClean="0">
              <a:latin typeface="Calibri" charset="0"/>
            </a:endParaRPr>
          </a:p>
        </p:txBody>
      </p:sp>
    </p:spTree>
    <p:extLst>
      <p:ext uri="{BB962C8B-B14F-4D97-AF65-F5344CB8AC3E}">
        <p14:creationId xmlns:p14="http://schemas.microsoft.com/office/powerpoint/2010/main" val="20691050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29" name="Rectangle 2"/>
          <p:cNvSpPr>
            <a:spLocks noGrp="1" noRot="1" noChangeAspect="1" noChangeArrowheads="1" noTextEdit="1"/>
          </p:cNvSpPr>
          <p:nvPr>
            <p:ph type="sldImg"/>
          </p:nvPr>
        </p:nvSpPr>
        <p:spPr>
          <a:xfrm>
            <a:off x="1143000" y="685800"/>
            <a:ext cx="4572000" cy="3429000"/>
          </a:xfrm>
          <a:ln/>
        </p:spPr>
      </p:sp>
      <p:sp>
        <p:nvSpPr>
          <p:cNvPr id="611330"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r>
              <a:rPr lang="en-US" sz="500" kern="1200" dirty="0" smtClean="0">
                <a:solidFill>
                  <a:schemeClr val="tx1"/>
                </a:solidFill>
                <a:effectLst/>
                <a:latin typeface="+mn-lt"/>
                <a:ea typeface="+mn-ea"/>
                <a:cs typeface="+mn-cs"/>
              </a:rPr>
              <a:t>The purpose of this investigation was to determine optimal thresholds for inter-eye difference in RNFL and GCIP thickness as measured by OCT that are most predictive of a history of acute unilateral ON, and that can thus identify the presence of an optic nerve lesion by an imaging criteria.</a:t>
            </a:r>
            <a:r>
              <a:rPr lang="en-US" dirty="0" smtClean="0">
                <a:effectLst/>
              </a:rPr>
              <a:t> </a:t>
            </a:r>
            <a:r>
              <a:rPr lang="en-US" baseline="0" dirty="0" smtClean="0">
                <a:latin typeface="Calibri" charset="0"/>
              </a:rPr>
              <a:t>We also sought to evaluate how inter-eye differences affected low-contrast letter acuity and vision specific quality of life.</a:t>
            </a:r>
            <a:endParaRPr lang="en-US" dirty="0" smtClean="0">
              <a:latin typeface="Calibri" charset="0"/>
            </a:endParaRPr>
          </a:p>
        </p:txBody>
      </p:sp>
    </p:spTree>
    <p:extLst>
      <p:ext uri="{BB962C8B-B14F-4D97-AF65-F5344CB8AC3E}">
        <p14:creationId xmlns:p14="http://schemas.microsoft.com/office/powerpoint/2010/main" val="12454424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a:defRPr sz="2400">
                <a:solidFill>
                  <a:schemeClr val="tx1"/>
                </a:solidFill>
                <a:latin typeface="Arial" pitchFamily="34" charset="0"/>
                <a:ea typeface="ＭＳ Ｐゴシック" pitchFamily="34" charset="-128"/>
              </a:defRPr>
            </a:lvl1pPr>
            <a:lvl2pPr marL="729057" indent="-280406" defTabSz="914437">
              <a:defRPr sz="2400">
                <a:solidFill>
                  <a:schemeClr val="tx1"/>
                </a:solidFill>
                <a:latin typeface="Arial" pitchFamily="34" charset="0"/>
                <a:ea typeface="ＭＳ Ｐゴシック" pitchFamily="34" charset="-128"/>
              </a:defRPr>
            </a:lvl2pPr>
            <a:lvl3pPr marL="1121626" indent="-224325" defTabSz="914437">
              <a:defRPr sz="2400">
                <a:solidFill>
                  <a:schemeClr val="tx1"/>
                </a:solidFill>
                <a:latin typeface="Arial" pitchFamily="34" charset="0"/>
                <a:ea typeface="ＭＳ Ｐゴシック" pitchFamily="34" charset="-128"/>
              </a:defRPr>
            </a:lvl3pPr>
            <a:lvl4pPr marL="1570276" indent="-224325" defTabSz="914437">
              <a:defRPr sz="2400">
                <a:solidFill>
                  <a:schemeClr val="tx1"/>
                </a:solidFill>
                <a:latin typeface="Arial" pitchFamily="34" charset="0"/>
                <a:ea typeface="ＭＳ Ｐゴシック" pitchFamily="34" charset="-128"/>
              </a:defRPr>
            </a:lvl4pPr>
            <a:lvl5pPr marL="2018927" indent="-224325" defTabSz="914437">
              <a:defRPr sz="2400">
                <a:solidFill>
                  <a:schemeClr val="tx1"/>
                </a:solidFill>
                <a:latin typeface="Arial" pitchFamily="34" charset="0"/>
                <a:ea typeface="ＭＳ Ｐゴシック" pitchFamily="34" charset="-128"/>
              </a:defRPr>
            </a:lvl5pPr>
            <a:lvl6pPr marL="2467577" indent="-224325" algn="ctr" defTabSz="914437"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16227" indent="-224325" algn="ctr" defTabSz="914437"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364878" indent="-224325" algn="ctr" defTabSz="914437"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13528" indent="-224325" algn="ctr" defTabSz="914437"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3130BF51-66BA-4344-AB41-31CD68602A40}" type="slidenum">
              <a:rPr lang="en-US" altLang="en-US" sz="1200">
                <a:solidFill>
                  <a:prstClr val="black"/>
                </a:solidFill>
              </a:rPr>
              <a:pPr/>
              <a:t>7</a:t>
            </a:fld>
            <a:endParaRPr lang="en-US" altLang="en-US" sz="1200">
              <a:solidFill>
                <a:prstClr val="black"/>
              </a:solidFill>
            </a:endParaRPr>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xfrm>
            <a:off x="914711" y="4344025"/>
            <a:ext cx="5028579" cy="41144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FontTx/>
              <a:buNone/>
            </a:pPr>
            <a:r>
              <a:rPr lang="en-US" altLang="en-US" dirty="0" smtClean="0">
                <a:latin typeface="Arial" pitchFamily="34" charset="0"/>
                <a:ea typeface="ＭＳ Ｐゴシック" pitchFamily="34" charset="-128"/>
              </a:rPr>
              <a:t>Participants</a:t>
            </a:r>
            <a:r>
              <a:rPr lang="en-US" altLang="en-US" baseline="0" dirty="0" smtClean="0">
                <a:latin typeface="Arial" pitchFamily="34" charset="0"/>
                <a:ea typeface="ＭＳ Ｐゴシック" pitchFamily="34" charset="-128"/>
              </a:rPr>
              <a:t> with MS and disease-free controls </a:t>
            </a:r>
            <a:r>
              <a:rPr lang="en-US" sz="500" kern="1200" dirty="0" smtClean="0">
                <a:solidFill>
                  <a:schemeClr val="tx1"/>
                </a:solidFill>
                <a:effectLst/>
                <a:latin typeface="+mn-lt"/>
                <a:ea typeface="+mn-ea"/>
                <a:cs typeface="+mn-cs"/>
              </a:rPr>
              <a:t>aged 18 years or older were included</a:t>
            </a:r>
            <a:r>
              <a:rPr lang="en-US" sz="500" kern="1200" baseline="0" dirty="0" smtClean="0">
                <a:solidFill>
                  <a:schemeClr val="tx1"/>
                </a:solidFill>
                <a:effectLst/>
                <a:latin typeface="+mn-lt"/>
                <a:ea typeface="+mn-ea"/>
                <a:cs typeface="+mn-cs"/>
              </a:rPr>
              <a:t> </a:t>
            </a:r>
            <a:r>
              <a:rPr lang="en-US" altLang="en-US" baseline="0" dirty="0" smtClean="0">
                <a:latin typeface="Arial" pitchFamily="34" charset="0"/>
                <a:ea typeface="ＭＳ Ｐゴシック" pitchFamily="34" charset="-128"/>
              </a:rPr>
              <a:t>for this analyses as part of a multi-site 9 center collaborative study of </a:t>
            </a:r>
            <a:r>
              <a:rPr lang="en-US" altLang="en-US" baseline="0" dirty="0" err="1" smtClean="0">
                <a:latin typeface="Arial" pitchFamily="34" charset="0"/>
                <a:ea typeface="ＭＳ Ｐゴシック" pitchFamily="34" charset="-128"/>
              </a:rPr>
              <a:t>IMSVisual</a:t>
            </a:r>
            <a:r>
              <a:rPr lang="en-US" altLang="en-US" baseline="0" dirty="0" smtClean="0">
                <a:latin typeface="Arial" pitchFamily="34" charset="0"/>
                <a:ea typeface="ＭＳ Ｐゴシック" pitchFamily="34" charset="-128"/>
              </a:rPr>
              <a:t>.</a:t>
            </a:r>
            <a:r>
              <a:rPr lang="en-US" sz="500" kern="1200" dirty="0" smtClean="0">
                <a:solidFill>
                  <a:schemeClr val="tx1"/>
                </a:solidFill>
                <a:effectLst/>
                <a:latin typeface="+mn-lt"/>
                <a:ea typeface="+mn-ea"/>
                <a:cs typeface="+mn-cs"/>
              </a:rPr>
              <a:t>  We now have collaborations</a:t>
            </a:r>
            <a:r>
              <a:rPr lang="en-US" sz="500" kern="1200" baseline="0" dirty="0" smtClean="0">
                <a:solidFill>
                  <a:schemeClr val="tx1"/>
                </a:solidFill>
                <a:effectLst/>
                <a:latin typeface="+mn-lt"/>
                <a:ea typeface="+mn-ea"/>
                <a:cs typeface="+mn-cs"/>
              </a:rPr>
              <a:t> from 11. We are putting together manuscript.  </a:t>
            </a:r>
            <a:r>
              <a:rPr lang="en-US" sz="500" kern="1200" dirty="0" smtClean="0">
                <a:solidFill>
                  <a:schemeClr val="tx1"/>
                </a:solidFill>
                <a:effectLst/>
                <a:latin typeface="+mn-lt"/>
                <a:ea typeface="+mn-ea"/>
                <a:cs typeface="+mn-cs"/>
              </a:rPr>
              <a:t>Patients with acute ON, ocular co-morbidities or other conditions that could affect RNFL or ganglion cell layer thinning not related to MS were excluded from this convenience sample study. </a:t>
            </a:r>
            <a:r>
              <a:rPr lang="en-US" sz="500" kern="1200" baseline="0" dirty="0" smtClean="0">
                <a:solidFill>
                  <a:schemeClr val="tx1"/>
                </a:solidFill>
                <a:effectLst/>
                <a:latin typeface="+mn-lt"/>
                <a:ea typeface="+mn-ea"/>
                <a:cs typeface="+mn-cs"/>
              </a:rPr>
              <a:t> </a:t>
            </a:r>
            <a:endParaRPr lang="en-US" altLang="en-US" baseline="0" dirty="0" smtClean="0">
              <a:latin typeface="Arial" pitchFamily="34" charset="0"/>
              <a:ea typeface="ＭＳ Ｐゴシック" pitchFamily="34" charset="-128"/>
            </a:endParaRPr>
          </a:p>
        </p:txBody>
      </p:sp>
    </p:spTree>
    <p:extLst>
      <p:ext uri="{BB962C8B-B14F-4D97-AF65-F5344CB8AC3E}">
        <p14:creationId xmlns:p14="http://schemas.microsoft.com/office/powerpoint/2010/main" val="6289397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500" kern="1200" dirty="0" smtClean="0">
                <a:solidFill>
                  <a:schemeClr val="tx1"/>
                </a:solidFill>
                <a:effectLst/>
                <a:latin typeface="+mn-lt"/>
                <a:ea typeface="+mn-ea"/>
                <a:cs typeface="+mn-cs"/>
              </a:rPr>
              <a:t>Spectral-domain OCT imaging was performed by a trained technologist using either </a:t>
            </a:r>
            <a:r>
              <a:rPr lang="en-US" sz="500" kern="1200" dirty="0" err="1" smtClean="0">
                <a:solidFill>
                  <a:schemeClr val="tx1"/>
                </a:solidFill>
                <a:effectLst/>
                <a:latin typeface="+mn-lt"/>
                <a:ea typeface="+mn-ea"/>
                <a:cs typeface="+mn-cs"/>
              </a:rPr>
              <a:t>Spectralis</a:t>
            </a:r>
            <a:r>
              <a:rPr lang="en-US" sz="500" kern="1200" dirty="0" smtClean="0">
                <a:solidFill>
                  <a:schemeClr val="tx1"/>
                </a:solidFill>
                <a:effectLst/>
                <a:latin typeface="+mn-lt"/>
                <a:ea typeface="+mn-ea"/>
                <a:cs typeface="+mn-cs"/>
              </a:rPr>
              <a:t> or Cirrus OCT.</a:t>
            </a:r>
            <a:r>
              <a:rPr lang="en-US" sz="500" kern="1200" baseline="0" dirty="0" smtClean="0">
                <a:solidFill>
                  <a:schemeClr val="tx1"/>
                </a:solidFill>
                <a:effectLst/>
                <a:latin typeface="+mn-lt"/>
                <a:ea typeface="+mn-ea"/>
                <a:cs typeface="+mn-cs"/>
              </a:rPr>
              <a:t> </a:t>
            </a:r>
            <a:r>
              <a:rPr lang="en-US" sz="500" kern="1200" dirty="0" err="1" smtClean="0">
                <a:solidFill>
                  <a:schemeClr val="tx1"/>
                </a:solidFill>
                <a:effectLst/>
                <a:latin typeface="+mn-lt"/>
                <a:ea typeface="+mn-ea"/>
                <a:cs typeface="+mn-cs"/>
              </a:rPr>
              <a:t>Peripapillary</a:t>
            </a:r>
            <a:r>
              <a:rPr lang="en-US" sz="500" kern="1200" dirty="0" smtClean="0">
                <a:solidFill>
                  <a:schemeClr val="tx1"/>
                </a:solidFill>
                <a:effectLst/>
                <a:latin typeface="+mn-lt"/>
                <a:ea typeface="+mn-ea"/>
                <a:cs typeface="+mn-cs"/>
              </a:rPr>
              <a:t> RNFL thickness was measured on </a:t>
            </a:r>
            <a:r>
              <a:rPr lang="en-US" sz="500" kern="1200" dirty="0" err="1" smtClean="0">
                <a:solidFill>
                  <a:schemeClr val="tx1"/>
                </a:solidFill>
                <a:effectLst/>
                <a:latin typeface="+mn-lt"/>
                <a:ea typeface="+mn-ea"/>
                <a:cs typeface="+mn-cs"/>
              </a:rPr>
              <a:t>Spectralis</a:t>
            </a:r>
            <a:r>
              <a:rPr lang="en-US" sz="500" kern="1200" dirty="0" smtClean="0">
                <a:solidFill>
                  <a:schemeClr val="tx1"/>
                </a:solidFill>
                <a:effectLst/>
                <a:latin typeface="+mn-lt"/>
                <a:ea typeface="+mn-ea"/>
                <a:cs typeface="+mn-cs"/>
              </a:rPr>
              <a:t> using a 3.5 mm diameter circle centered on the optic disc.  On the Cirrus OCT, the ONH Cube 200x200 scan was used to measure </a:t>
            </a:r>
            <a:r>
              <a:rPr lang="en-US" sz="500" kern="1200" dirty="0" err="1" smtClean="0">
                <a:solidFill>
                  <a:schemeClr val="tx1"/>
                </a:solidFill>
                <a:effectLst/>
                <a:latin typeface="+mn-lt"/>
                <a:ea typeface="+mn-ea"/>
                <a:cs typeface="+mn-cs"/>
              </a:rPr>
              <a:t>peripapillary</a:t>
            </a:r>
            <a:r>
              <a:rPr lang="en-US" sz="500" kern="1200" dirty="0" smtClean="0">
                <a:solidFill>
                  <a:schemeClr val="tx1"/>
                </a:solidFill>
                <a:effectLst/>
                <a:latin typeface="+mn-lt"/>
                <a:ea typeface="+mn-ea"/>
                <a:cs typeface="+mn-cs"/>
              </a:rPr>
              <a:t> RNFL thickness</a:t>
            </a:r>
            <a:r>
              <a:rPr lang="en-US" sz="500" kern="1200" baseline="0" dirty="0" smtClean="0">
                <a:solidFill>
                  <a:schemeClr val="tx1"/>
                </a:solidFill>
                <a:effectLst/>
                <a:latin typeface="+mn-lt"/>
                <a:ea typeface="+mn-ea"/>
                <a:cs typeface="+mn-cs"/>
              </a:rPr>
              <a:t> and the </a:t>
            </a:r>
            <a:r>
              <a:rPr lang="en-US" altLang="en-US" sz="500" kern="1200" baseline="0" dirty="0" smtClean="0">
                <a:solidFill>
                  <a:schemeClr val="tx1"/>
                </a:solidFill>
                <a:effectLst/>
                <a:latin typeface="+mn-lt"/>
                <a:ea typeface="+mn-ea"/>
                <a:cs typeface="+mn-cs"/>
              </a:rPr>
              <a:t>t</a:t>
            </a:r>
            <a:r>
              <a:rPr lang="en-US" altLang="en-US" baseline="0" dirty="0" smtClean="0"/>
              <a:t>he standard macular volume cube 512x128 was used to measure</a:t>
            </a:r>
            <a:r>
              <a:rPr lang="en-US" sz="500" kern="1200" baseline="0" dirty="0" smtClean="0">
                <a:solidFill>
                  <a:schemeClr val="tx1"/>
                </a:solidFill>
                <a:effectLst/>
                <a:latin typeface="+mn-lt"/>
                <a:ea typeface="+mn-ea"/>
                <a:cs typeface="+mn-cs"/>
              </a:rPr>
              <a:t> m</a:t>
            </a:r>
            <a:r>
              <a:rPr lang="en-US" altLang="en-US" baseline="0" dirty="0" smtClean="0"/>
              <a:t>acular ganglion cell layer thickness. </a:t>
            </a:r>
            <a:endParaRPr lang="en-US" baseline="0" dirty="0" smtClean="0"/>
          </a:p>
        </p:txBody>
      </p:sp>
      <p:sp>
        <p:nvSpPr>
          <p:cNvPr id="4" name="Slide Number Placeholder 3"/>
          <p:cNvSpPr>
            <a:spLocks noGrp="1"/>
          </p:cNvSpPr>
          <p:nvPr>
            <p:ph type="sldNum" sz="quarter" idx="10"/>
          </p:nvPr>
        </p:nvSpPr>
        <p:spPr/>
        <p:txBody>
          <a:bodyPr/>
          <a:lstStyle/>
          <a:p>
            <a:fld id="{479DF519-10FF-4F17-9E6D-A23DF61DAB5F}" type="slidenum">
              <a:rPr lang="en-US" smtClean="0"/>
              <a:t>8</a:t>
            </a:fld>
            <a:endParaRPr lang="en-US"/>
          </a:p>
        </p:txBody>
      </p:sp>
    </p:spTree>
    <p:extLst>
      <p:ext uri="{BB962C8B-B14F-4D97-AF65-F5344CB8AC3E}">
        <p14:creationId xmlns:p14="http://schemas.microsoft.com/office/powerpoint/2010/main" val="17257335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Visual assessments were performed by trained technicians.  </a:t>
            </a:r>
          </a:p>
          <a:p>
            <a:r>
              <a:rPr lang="en-US" altLang="en-US" dirty="0" smtClean="0"/>
              <a:t>Low-contrast letter acuity testing was performed for each eye at 2.5% and 1.25% contrast levels using standardized Sloan charts. </a:t>
            </a:r>
          </a:p>
          <a:p>
            <a:r>
              <a:rPr lang="en-US" altLang="en-US" dirty="0" smtClean="0"/>
              <a:t>All charts were </a:t>
            </a:r>
            <a:r>
              <a:rPr lang="en-US" baseline="0" dirty="0" smtClean="0"/>
              <a:t>scored by counting the numbers of letters read correctly; both monocular and binocular acuities with both eyes open were measured.</a:t>
            </a:r>
            <a:endParaRPr lang="en-US" dirty="0"/>
          </a:p>
        </p:txBody>
      </p:sp>
      <p:sp>
        <p:nvSpPr>
          <p:cNvPr id="4" name="Slide Number Placeholder 3"/>
          <p:cNvSpPr>
            <a:spLocks noGrp="1"/>
          </p:cNvSpPr>
          <p:nvPr>
            <p:ph type="sldNum" sz="quarter" idx="10"/>
          </p:nvPr>
        </p:nvSpPr>
        <p:spPr/>
        <p:txBody>
          <a:bodyPr/>
          <a:lstStyle/>
          <a:p>
            <a:fld id="{479DF519-10FF-4F17-9E6D-A23DF61DAB5F}" type="slidenum">
              <a:rPr lang="en-US" smtClean="0"/>
              <a:t>9</a:t>
            </a:fld>
            <a:endParaRPr lang="en-US"/>
          </a:p>
        </p:txBody>
      </p:sp>
    </p:spTree>
    <p:extLst>
      <p:ext uri="{BB962C8B-B14F-4D97-AF65-F5344CB8AC3E}">
        <p14:creationId xmlns:p14="http://schemas.microsoft.com/office/powerpoint/2010/main" val="17257335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6"/>
          <p:cNvSpPr>
            <a:spLocks noGrp="1" noChangeArrowheads="1"/>
          </p:cNvSpPr>
          <p:nvPr>
            <p:ph type="ftr" sz="quarter" idx="10"/>
          </p:nvPr>
        </p:nvSpPr>
        <p:spPr>
          <a:ln/>
        </p:spPr>
        <p:txBody>
          <a:bodyPr/>
          <a:lstStyle>
            <a:lvl1pPr>
              <a:defRPr/>
            </a:lvl1pPr>
          </a:lstStyle>
          <a:p>
            <a:endParaRPr lang="en-US"/>
          </a:p>
        </p:txBody>
      </p:sp>
    </p:spTree>
    <p:extLst>
      <p:ext uri="{BB962C8B-B14F-4D97-AF65-F5344CB8AC3E}">
        <p14:creationId xmlns:p14="http://schemas.microsoft.com/office/powerpoint/2010/main" val="24768143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ftr" sz="quarter" idx="10"/>
          </p:nvPr>
        </p:nvSpPr>
        <p:spPr>
          <a:ln/>
        </p:spPr>
        <p:txBody>
          <a:bodyPr/>
          <a:lstStyle>
            <a:lvl1pPr>
              <a:defRPr/>
            </a:lvl1pPr>
          </a:lstStyle>
          <a:p>
            <a:endParaRPr lang="en-US"/>
          </a:p>
        </p:txBody>
      </p:sp>
    </p:spTree>
    <p:extLst>
      <p:ext uri="{BB962C8B-B14F-4D97-AF65-F5344CB8AC3E}">
        <p14:creationId xmlns:p14="http://schemas.microsoft.com/office/powerpoint/2010/main" val="16746765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a:ln/>
        </p:spPr>
        <p:txBody>
          <a:bodyPr/>
          <a:lstStyle>
            <a:lvl1pPr>
              <a:defRPr/>
            </a:lvl1pPr>
          </a:lstStyle>
          <a:p>
            <a:endParaRPr lang="en-US"/>
          </a:p>
        </p:txBody>
      </p:sp>
    </p:spTree>
    <p:extLst>
      <p:ext uri="{BB962C8B-B14F-4D97-AF65-F5344CB8AC3E}">
        <p14:creationId xmlns:p14="http://schemas.microsoft.com/office/powerpoint/2010/main" val="41911702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80963"/>
            <a:ext cx="1943100" cy="573405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80963"/>
            <a:ext cx="5676900" cy="57340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a:ln/>
        </p:spPr>
        <p:txBody>
          <a:bodyPr/>
          <a:lstStyle>
            <a:lvl1pPr>
              <a:defRPr/>
            </a:lvl1pPr>
          </a:lstStyle>
          <a:p>
            <a:endParaRPr lang="en-US"/>
          </a:p>
        </p:txBody>
      </p:sp>
    </p:spTree>
    <p:extLst>
      <p:ext uri="{BB962C8B-B14F-4D97-AF65-F5344CB8AC3E}">
        <p14:creationId xmlns:p14="http://schemas.microsoft.com/office/powerpoint/2010/main" val="9304341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2" y="76200"/>
            <a:ext cx="846772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30200" y="1447800"/>
            <a:ext cx="41148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97400" y="1447800"/>
            <a:ext cx="41148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981652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EDBC910-F16F-4DEB-A90E-1707552992B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1115829"/>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2CE4AB1-9292-4F48-8E84-104FD48D8F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3815638"/>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365CEAC-776F-4BA6-AC3A-44613DFC63D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9451832"/>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23D4E8D-5FAA-4E1C-9CA4-205486EC2E2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6950559"/>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E6D4669-795B-4FEC-8D47-3E6734384BF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1804537"/>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75EDA15D-7A1C-4386-B991-F7B51029717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6968683"/>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1102262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6F50E148-AF3B-48FA-A060-C3E0058CE51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63805141"/>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3E4F8CC-D0DC-43EE-818E-9DF6632A97D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8864692"/>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56C99BB-5829-455C-979A-6D7F67D2905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4568859"/>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7974A81-0872-4D96-8D8B-56D59E8BDF5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78480839"/>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34ACACC-48C8-414F-8CE0-E18C90B9675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4664821"/>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48DD8C2-AA1B-4A66-8E12-79BD97D8507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24806836"/>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EDBC910-F16F-4DEB-A90E-1707552992B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7924838"/>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2CE4AB1-9292-4F48-8E84-104FD48D8F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72914633"/>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365CEAC-776F-4BA6-AC3A-44613DFC63D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85487501"/>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23D4E8D-5FAA-4E1C-9CA4-205486EC2E2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5974750"/>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a:ln/>
        </p:spPr>
        <p:txBody>
          <a:bodyPr/>
          <a:lstStyle>
            <a:lvl1pPr>
              <a:defRPr/>
            </a:lvl1pPr>
          </a:lstStyle>
          <a:p>
            <a:endParaRPr lang="en-US"/>
          </a:p>
        </p:txBody>
      </p:sp>
    </p:spTree>
    <p:extLst>
      <p:ext uri="{BB962C8B-B14F-4D97-AF65-F5344CB8AC3E}">
        <p14:creationId xmlns:p14="http://schemas.microsoft.com/office/powerpoint/2010/main" val="19563735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E6D4669-795B-4FEC-8D47-3E6734384BF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51498937"/>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75EDA15D-7A1C-4386-B991-F7B51029717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7939425"/>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6F50E148-AF3B-48FA-A060-C3E0058CE51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73768542"/>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3E4F8CC-D0DC-43EE-818E-9DF6632A97D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4045570"/>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56C99BB-5829-455C-979A-6D7F67D2905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5154658"/>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7974A81-0872-4D96-8D8B-56D59E8BDF5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6979064"/>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34ACACC-48C8-414F-8CE0-E18C90B9675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974693"/>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48DD8C2-AA1B-4A66-8E12-79BD97D8507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6098775"/>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EDBC910-F16F-4DEB-A90E-1707552992B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81987734"/>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2CE4AB1-9292-4F48-8E84-104FD48D8F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017083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ftr" sz="quarter" idx="10"/>
          </p:nvPr>
        </p:nvSpPr>
        <p:spPr>
          <a:ln/>
        </p:spPr>
        <p:txBody>
          <a:bodyPr/>
          <a:lstStyle>
            <a:lvl1pPr>
              <a:defRPr/>
            </a:lvl1pPr>
          </a:lstStyle>
          <a:p>
            <a:endParaRPr lang="en-US"/>
          </a:p>
        </p:txBody>
      </p:sp>
    </p:spTree>
    <p:extLst>
      <p:ext uri="{BB962C8B-B14F-4D97-AF65-F5344CB8AC3E}">
        <p14:creationId xmlns:p14="http://schemas.microsoft.com/office/powerpoint/2010/main" val="22486571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365CEAC-776F-4BA6-AC3A-44613DFC63D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5254031"/>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23D4E8D-5FAA-4E1C-9CA4-205486EC2E2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0686188"/>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E6D4669-795B-4FEC-8D47-3E6734384BF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8033966"/>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75EDA15D-7A1C-4386-B991-F7B51029717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39247367"/>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6F50E148-AF3B-48FA-A060-C3E0058CE51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43507135"/>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3E4F8CC-D0DC-43EE-818E-9DF6632A97D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35929174"/>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56C99BB-5829-455C-979A-6D7F67D2905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7636976"/>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7974A81-0872-4D96-8D8B-56D59E8BDF5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36930211"/>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34ACACC-48C8-414F-8CE0-E18C90B9675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8694512"/>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48DD8C2-AA1B-4A66-8E12-79BD97D8507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2190717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7002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002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ftr" sz="quarter" idx="10"/>
          </p:nvPr>
        </p:nvSpPr>
        <p:spPr>
          <a:ln/>
        </p:spPr>
        <p:txBody>
          <a:bodyPr/>
          <a:lstStyle>
            <a:lvl1pPr>
              <a:defRPr/>
            </a:lvl1pPr>
          </a:lstStyle>
          <a:p>
            <a:endParaRPr lang="en-US"/>
          </a:p>
        </p:txBody>
      </p:sp>
    </p:spTree>
    <p:extLst>
      <p:ext uri="{BB962C8B-B14F-4D97-AF65-F5344CB8AC3E}">
        <p14:creationId xmlns:p14="http://schemas.microsoft.com/office/powerpoint/2010/main" val="23894816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ftr" sz="quarter" idx="10"/>
          </p:nvPr>
        </p:nvSpPr>
        <p:spPr>
          <a:ln/>
        </p:spPr>
        <p:txBody>
          <a:bodyPr/>
          <a:lstStyle>
            <a:lvl1pPr>
              <a:defRPr/>
            </a:lvl1pPr>
          </a:lstStyle>
          <a:p>
            <a:endParaRPr lang="en-US"/>
          </a:p>
        </p:txBody>
      </p:sp>
    </p:spTree>
    <p:extLst>
      <p:ext uri="{BB962C8B-B14F-4D97-AF65-F5344CB8AC3E}">
        <p14:creationId xmlns:p14="http://schemas.microsoft.com/office/powerpoint/2010/main" val="35251885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ftr" sz="quarter" idx="10"/>
          </p:nvPr>
        </p:nvSpPr>
        <p:spPr>
          <a:ln/>
        </p:spPr>
        <p:txBody>
          <a:bodyPr/>
          <a:lstStyle>
            <a:lvl1pPr>
              <a:defRPr/>
            </a:lvl1pPr>
          </a:lstStyle>
          <a:p>
            <a:endParaRPr lang="en-US"/>
          </a:p>
        </p:txBody>
      </p:sp>
    </p:spTree>
    <p:extLst>
      <p:ext uri="{BB962C8B-B14F-4D97-AF65-F5344CB8AC3E}">
        <p14:creationId xmlns:p14="http://schemas.microsoft.com/office/powerpoint/2010/main" val="12158534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ftr" sz="quarter" idx="10"/>
          </p:nvPr>
        </p:nvSpPr>
        <p:spPr>
          <a:ln/>
        </p:spPr>
        <p:txBody>
          <a:bodyPr/>
          <a:lstStyle>
            <a:lvl1pPr>
              <a:defRPr/>
            </a:lvl1pPr>
          </a:lstStyle>
          <a:p>
            <a:endParaRPr lang="en-US"/>
          </a:p>
        </p:txBody>
      </p:sp>
    </p:spTree>
    <p:extLst>
      <p:ext uri="{BB962C8B-B14F-4D97-AF65-F5344CB8AC3E}">
        <p14:creationId xmlns:p14="http://schemas.microsoft.com/office/powerpoint/2010/main" val="42330816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ftr" sz="quarter" idx="10"/>
          </p:nvPr>
        </p:nvSpPr>
        <p:spPr>
          <a:ln/>
        </p:spPr>
        <p:txBody>
          <a:bodyPr/>
          <a:lstStyle>
            <a:lvl1pPr>
              <a:defRPr/>
            </a:lvl1pPr>
          </a:lstStyle>
          <a:p>
            <a:endParaRPr lang="en-US"/>
          </a:p>
        </p:txBody>
      </p:sp>
    </p:spTree>
    <p:extLst>
      <p:ext uri="{BB962C8B-B14F-4D97-AF65-F5344CB8AC3E}">
        <p14:creationId xmlns:p14="http://schemas.microsoft.com/office/powerpoint/2010/main" val="45109398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slideLayout" Target="../slideLayouts/slideLayout25.xml"/><Relationship Id="rId13" Type="http://schemas.openxmlformats.org/officeDocument/2006/relationships/theme" Target="../theme/theme2.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6.xml"/><Relationship Id="rId12" Type="http://schemas.openxmlformats.org/officeDocument/2006/relationships/slideLayout" Target="../slideLayouts/slideLayout37.xml"/><Relationship Id="rId13" Type="http://schemas.openxmlformats.org/officeDocument/2006/relationships/theme" Target="../theme/theme3.xml"/><Relationship Id="rId1" Type="http://schemas.openxmlformats.org/officeDocument/2006/relationships/slideLayout" Target="../slideLayouts/slideLayout26.xml"/><Relationship Id="rId2" Type="http://schemas.openxmlformats.org/officeDocument/2006/relationships/slideLayout" Target="../slideLayouts/slideLayout27.xml"/><Relationship Id="rId3" Type="http://schemas.openxmlformats.org/officeDocument/2006/relationships/slideLayout" Target="../slideLayouts/slideLayout28.xml"/><Relationship Id="rId4" Type="http://schemas.openxmlformats.org/officeDocument/2006/relationships/slideLayout" Target="../slideLayouts/slideLayout29.xml"/><Relationship Id="rId5" Type="http://schemas.openxmlformats.org/officeDocument/2006/relationships/slideLayout" Target="../slideLayouts/slideLayout30.xml"/><Relationship Id="rId6" Type="http://schemas.openxmlformats.org/officeDocument/2006/relationships/slideLayout" Target="../slideLayouts/slideLayout31.xml"/><Relationship Id="rId7" Type="http://schemas.openxmlformats.org/officeDocument/2006/relationships/slideLayout" Target="../slideLayouts/slideLayout32.xml"/><Relationship Id="rId8" Type="http://schemas.openxmlformats.org/officeDocument/2006/relationships/slideLayout" Target="../slideLayouts/slideLayout33.xml"/><Relationship Id="rId9" Type="http://schemas.openxmlformats.org/officeDocument/2006/relationships/slideLayout" Target="../slideLayouts/slideLayout34.xml"/><Relationship Id="rId10"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8.xml"/><Relationship Id="rId12" Type="http://schemas.openxmlformats.org/officeDocument/2006/relationships/slideLayout" Target="../slideLayouts/slideLayout49.xml"/><Relationship Id="rId13" Type="http://schemas.openxmlformats.org/officeDocument/2006/relationships/theme" Target="../theme/theme4.xml"/><Relationship Id="rId1" Type="http://schemas.openxmlformats.org/officeDocument/2006/relationships/slideLayout" Target="../slideLayouts/slideLayout38.xml"/><Relationship Id="rId2" Type="http://schemas.openxmlformats.org/officeDocument/2006/relationships/slideLayout" Target="../slideLayouts/slideLayout39.xml"/><Relationship Id="rId3" Type="http://schemas.openxmlformats.org/officeDocument/2006/relationships/slideLayout" Target="../slideLayouts/slideLayout40.xml"/><Relationship Id="rId4" Type="http://schemas.openxmlformats.org/officeDocument/2006/relationships/slideLayout" Target="../slideLayouts/slideLayout41.xml"/><Relationship Id="rId5" Type="http://schemas.openxmlformats.org/officeDocument/2006/relationships/slideLayout" Target="../slideLayouts/slideLayout42.xml"/><Relationship Id="rId6" Type="http://schemas.openxmlformats.org/officeDocument/2006/relationships/slideLayout" Target="../slideLayouts/slideLayout43.xml"/><Relationship Id="rId7" Type="http://schemas.openxmlformats.org/officeDocument/2006/relationships/slideLayout" Target="../slideLayouts/slideLayout44.xml"/><Relationship Id="rId8" Type="http://schemas.openxmlformats.org/officeDocument/2006/relationships/slideLayout" Target="../slideLayouts/slideLayout45.xml"/><Relationship Id="rId9" Type="http://schemas.openxmlformats.org/officeDocument/2006/relationships/slideLayout" Target="../slideLayouts/slideLayout46.xml"/><Relationship Id="rId10"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10A44"/>
        </a:solidFill>
        <a:effectLst/>
      </p:bgPr>
    </p:bg>
    <p:spTree>
      <p:nvGrpSpPr>
        <p:cNvPr id="1" name=""/>
        <p:cNvGrpSpPr/>
        <p:nvPr/>
      </p:nvGrpSpPr>
      <p:grpSpPr>
        <a:xfrm>
          <a:off x="0" y="0"/>
          <a:ext cx="0" cy="0"/>
          <a:chOff x="0" y="0"/>
          <a:chExt cx="0" cy="0"/>
        </a:xfrm>
      </p:grpSpPr>
      <p:sp>
        <p:nvSpPr>
          <p:cNvPr id="44035" name="Rectangle 3"/>
          <p:cNvSpPr>
            <a:spLocks noGrp="1" noChangeArrowheads="1"/>
          </p:cNvSpPr>
          <p:nvPr>
            <p:ph type="title"/>
          </p:nvPr>
        </p:nvSpPr>
        <p:spPr bwMode="auto">
          <a:xfrm>
            <a:off x="685800" y="80965"/>
            <a:ext cx="7772400" cy="1106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a:p>
        </p:txBody>
      </p:sp>
      <p:sp>
        <p:nvSpPr>
          <p:cNvPr id="44036" name="Rectangle 4"/>
          <p:cNvSpPr>
            <a:spLocks noGrp="1" noChangeArrowheads="1"/>
          </p:cNvSpPr>
          <p:nvPr>
            <p:ph type="body" idx="1"/>
          </p:nvPr>
        </p:nvSpPr>
        <p:spPr bwMode="auto">
          <a:xfrm>
            <a:off x="685800" y="1700213"/>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4038" name="Rectangle 6"/>
          <p:cNvSpPr>
            <a:spLocks noGrp="1" noChangeArrowheads="1"/>
          </p:cNvSpPr>
          <p:nvPr>
            <p:ph type="ftr" sz="quarter" idx="3"/>
          </p:nvPr>
        </p:nvSpPr>
        <p:spPr bwMode="auto">
          <a:xfrm>
            <a:off x="684215" y="6434138"/>
            <a:ext cx="7813675"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l">
              <a:defRPr sz="1400" smtClean="0"/>
            </a:lvl1pPr>
          </a:lstStyle>
          <a:p>
            <a:endParaRPr lang="en-US"/>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timing>
    <p:tnLst>
      <p:par>
        <p:cTn id="1" dur="indefinite" restart="never" nodeType="tmRoot"/>
      </p:par>
    </p:tnLst>
  </p:timing>
  <p:txStyles>
    <p:titleStyle>
      <a:lvl1pPr algn="ctr" rtl="0" eaLnBrk="1" fontAlgn="base" hangingPunct="1">
        <a:spcBef>
          <a:spcPct val="0"/>
        </a:spcBef>
        <a:spcAft>
          <a:spcPct val="0"/>
        </a:spcAft>
        <a:defRPr sz="3200" b="1">
          <a:solidFill>
            <a:srgbClr val="FFD966"/>
          </a:solidFill>
          <a:effectLst>
            <a:outerShdw blurRad="38100" dist="38100" dir="2700000" algn="tl">
              <a:srgbClr val="000000"/>
            </a:outerShdw>
          </a:effectLst>
          <a:latin typeface="+mj-lt"/>
          <a:ea typeface="+mj-ea"/>
          <a:cs typeface="ＭＳ Ｐゴシック" charset="0"/>
        </a:defRPr>
      </a:lvl1pPr>
      <a:lvl2pPr algn="ctr" rtl="0" eaLnBrk="1" fontAlgn="base" hangingPunct="1">
        <a:spcBef>
          <a:spcPct val="0"/>
        </a:spcBef>
        <a:spcAft>
          <a:spcPct val="0"/>
        </a:spcAft>
        <a:defRPr sz="3200" b="1">
          <a:solidFill>
            <a:srgbClr val="FFD966"/>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1" fontAlgn="base" hangingPunct="1">
        <a:spcBef>
          <a:spcPct val="0"/>
        </a:spcBef>
        <a:spcAft>
          <a:spcPct val="0"/>
        </a:spcAft>
        <a:defRPr sz="3200" b="1">
          <a:solidFill>
            <a:srgbClr val="FFD966"/>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1" fontAlgn="base" hangingPunct="1">
        <a:spcBef>
          <a:spcPct val="0"/>
        </a:spcBef>
        <a:spcAft>
          <a:spcPct val="0"/>
        </a:spcAft>
        <a:defRPr sz="3200" b="1">
          <a:solidFill>
            <a:srgbClr val="FFD966"/>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1" fontAlgn="base" hangingPunct="1">
        <a:spcBef>
          <a:spcPct val="0"/>
        </a:spcBef>
        <a:spcAft>
          <a:spcPct val="0"/>
        </a:spcAft>
        <a:defRPr sz="3200" b="1">
          <a:solidFill>
            <a:srgbClr val="FFD966"/>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eaLnBrk="1" fontAlgn="base" hangingPunct="1">
        <a:spcBef>
          <a:spcPct val="0"/>
        </a:spcBef>
        <a:spcAft>
          <a:spcPct val="0"/>
        </a:spcAft>
        <a:defRPr sz="3200" b="1">
          <a:solidFill>
            <a:srgbClr val="FFD966"/>
          </a:solidFill>
          <a:effectLst>
            <a:outerShdw blurRad="38100" dist="38100" dir="2700000" algn="tl">
              <a:srgbClr val="000000"/>
            </a:outerShdw>
          </a:effectLst>
          <a:latin typeface="Arial" charset="0"/>
          <a:ea typeface="ＭＳ Ｐゴシック" charset="0"/>
        </a:defRPr>
      </a:lvl6pPr>
      <a:lvl7pPr marL="914400" algn="ctr" rtl="0" eaLnBrk="1" fontAlgn="base" hangingPunct="1">
        <a:spcBef>
          <a:spcPct val="0"/>
        </a:spcBef>
        <a:spcAft>
          <a:spcPct val="0"/>
        </a:spcAft>
        <a:defRPr sz="3200" b="1">
          <a:solidFill>
            <a:srgbClr val="FFD966"/>
          </a:solidFill>
          <a:effectLst>
            <a:outerShdw blurRad="38100" dist="38100" dir="2700000" algn="tl">
              <a:srgbClr val="000000"/>
            </a:outerShdw>
          </a:effectLst>
          <a:latin typeface="Arial" charset="0"/>
          <a:ea typeface="ＭＳ Ｐゴシック" charset="0"/>
        </a:defRPr>
      </a:lvl7pPr>
      <a:lvl8pPr marL="1371600" algn="ctr" rtl="0" eaLnBrk="1" fontAlgn="base" hangingPunct="1">
        <a:spcBef>
          <a:spcPct val="0"/>
        </a:spcBef>
        <a:spcAft>
          <a:spcPct val="0"/>
        </a:spcAft>
        <a:defRPr sz="3200" b="1">
          <a:solidFill>
            <a:srgbClr val="FFD966"/>
          </a:solidFill>
          <a:effectLst>
            <a:outerShdw blurRad="38100" dist="38100" dir="2700000" algn="tl">
              <a:srgbClr val="000000"/>
            </a:outerShdw>
          </a:effectLst>
          <a:latin typeface="Arial" charset="0"/>
          <a:ea typeface="ＭＳ Ｐゴシック" charset="0"/>
        </a:defRPr>
      </a:lvl8pPr>
      <a:lvl9pPr marL="1828800" algn="ctr" rtl="0" eaLnBrk="1" fontAlgn="base" hangingPunct="1">
        <a:spcBef>
          <a:spcPct val="0"/>
        </a:spcBef>
        <a:spcAft>
          <a:spcPct val="0"/>
        </a:spcAft>
        <a:defRPr sz="3200" b="1">
          <a:solidFill>
            <a:srgbClr val="FFD966"/>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1" fontAlgn="base" hangingPunct="1">
        <a:spcBef>
          <a:spcPct val="20000"/>
        </a:spcBef>
        <a:spcAft>
          <a:spcPct val="0"/>
        </a:spcAft>
        <a:buClr>
          <a:srgbClr val="FFCC00"/>
        </a:buClr>
        <a:buChar char="•"/>
        <a:defRPr sz="3000">
          <a:solidFill>
            <a:schemeClr val="bg1"/>
          </a:solidFill>
          <a:latin typeface="+mn-lt"/>
          <a:ea typeface="+mn-ea"/>
          <a:cs typeface="ＭＳ Ｐゴシック" charset="0"/>
        </a:defRPr>
      </a:lvl1pPr>
      <a:lvl2pPr marL="742950" indent="-285750" algn="l" rtl="0" eaLnBrk="1" fontAlgn="base" hangingPunct="1">
        <a:spcBef>
          <a:spcPct val="20000"/>
        </a:spcBef>
        <a:spcAft>
          <a:spcPct val="0"/>
        </a:spcAft>
        <a:buClr>
          <a:srgbClr val="FFCC00"/>
        </a:buClr>
        <a:buChar char="–"/>
        <a:defRPr sz="2800">
          <a:solidFill>
            <a:schemeClr val="bg1"/>
          </a:solidFill>
          <a:latin typeface="+mn-lt"/>
          <a:ea typeface="+mn-ea"/>
        </a:defRPr>
      </a:lvl2pPr>
      <a:lvl3pPr marL="1143000" indent="-228600" algn="l" rtl="0" eaLnBrk="1" fontAlgn="base" hangingPunct="1">
        <a:spcBef>
          <a:spcPct val="20000"/>
        </a:spcBef>
        <a:spcAft>
          <a:spcPct val="0"/>
        </a:spcAft>
        <a:buClr>
          <a:srgbClr val="FFCC00"/>
        </a:buClr>
        <a:buChar char="•"/>
        <a:defRPr sz="2400">
          <a:solidFill>
            <a:schemeClr val="bg1"/>
          </a:solidFill>
          <a:latin typeface="+mn-lt"/>
          <a:ea typeface="+mn-ea"/>
        </a:defRPr>
      </a:lvl3pPr>
      <a:lvl4pPr marL="1600200" indent="-228600" algn="l" rtl="0" eaLnBrk="1" fontAlgn="base" hangingPunct="1">
        <a:spcBef>
          <a:spcPct val="20000"/>
        </a:spcBef>
        <a:spcAft>
          <a:spcPct val="0"/>
        </a:spcAft>
        <a:buClr>
          <a:srgbClr val="FFCC00"/>
        </a:buClr>
        <a:buChar char="–"/>
        <a:defRPr sz="2000">
          <a:solidFill>
            <a:schemeClr val="bg1"/>
          </a:solidFill>
          <a:latin typeface="+mn-lt"/>
          <a:ea typeface="+mn-ea"/>
        </a:defRPr>
      </a:lvl4pPr>
      <a:lvl5pPr marL="2057400" indent="-228600" algn="l" rtl="0" eaLnBrk="1" fontAlgn="base" hangingPunct="1">
        <a:spcBef>
          <a:spcPct val="20000"/>
        </a:spcBef>
        <a:spcAft>
          <a:spcPct val="0"/>
        </a:spcAft>
        <a:buClr>
          <a:srgbClr val="FFCC00"/>
        </a:buClr>
        <a:buChar char="»"/>
        <a:defRPr sz="2000">
          <a:solidFill>
            <a:schemeClr val="bg1"/>
          </a:solidFill>
          <a:latin typeface="+mn-lt"/>
          <a:ea typeface="+mn-ea"/>
        </a:defRPr>
      </a:lvl5pPr>
      <a:lvl6pPr marL="2514600" indent="-228600" algn="l" rtl="0" eaLnBrk="1" fontAlgn="base" hangingPunct="1">
        <a:spcBef>
          <a:spcPct val="20000"/>
        </a:spcBef>
        <a:spcAft>
          <a:spcPct val="0"/>
        </a:spcAft>
        <a:buClr>
          <a:srgbClr val="FFCC00"/>
        </a:buClr>
        <a:buChar char="»"/>
        <a:defRPr sz="2000">
          <a:solidFill>
            <a:schemeClr val="bg1"/>
          </a:solidFill>
          <a:latin typeface="+mn-lt"/>
          <a:ea typeface="+mn-ea"/>
        </a:defRPr>
      </a:lvl6pPr>
      <a:lvl7pPr marL="2971800" indent="-228600" algn="l" rtl="0" eaLnBrk="1" fontAlgn="base" hangingPunct="1">
        <a:spcBef>
          <a:spcPct val="20000"/>
        </a:spcBef>
        <a:spcAft>
          <a:spcPct val="0"/>
        </a:spcAft>
        <a:buClr>
          <a:srgbClr val="FFCC00"/>
        </a:buClr>
        <a:buChar char="»"/>
        <a:defRPr sz="2000">
          <a:solidFill>
            <a:schemeClr val="bg1"/>
          </a:solidFill>
          <a:latin typeface="+mn-lt"/>
          <a:ea typeface="+mn-ea"/>
        </a:defRPr>
      </a:lvl7pPr>
      <a:lvl8pPr marL="3429000" indent="-228600" algn="l" rtl="0" eaLnBrk="1" fontAlgn="base" hangingPunct="1">
        <a:spcBef>
          <a:spcPct val="20000"/>
        </a:spcBef>
        <a:spcAft>
          <a:spcPct val="0"/>
        </a:spcAft>
        <a:buClr>
          <a:srgbClr val="FFCC00"/>
        </a:buClr>
        <a:buChar char="»"/>
        <a:defRPr sz="2000">
          <a:solidFill>
            <a:schemeClr val="bg1"/>
          </a:solidFill>
          <a:latin typeface="+mn-lt"/>
          <a:ea typeface="+mn-ea"/>
        </a:defRPr>
      </a:lvl8pPr>
      <a:lvl9pPr marL="3886200" indent="-228600" algn="l" rtl="0" eaLnBrk="1" fontAlgn="base" hangingPunct="1">
        <a:spcBef>
          <a:spcPct val="20000"/>
        </a:spcBef>
        <a:spcAft>
          <a:spcPct val="0"/>
        </a:spcAft>
        <a:buClr>
          <a:srgbClr val="FFCC00"/>
        </a:buClr>
        <a:buChar char="»"/>
        <a:defRPr sz="2000">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110A44"/>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defRPr sz="1400">
                <a:latin typeface="Arial"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charset="0"/>
                <a:ea typeface="+mn-ea"/>
                <a:cs typeface="+mn-cs"/>
              </a:defRPr>
            </a:lvl1pPr>
          </a:lstStyle>
          <a:p>
            <a:pPr algn="ctr" defTabSz="914400" eaLnBrk="0" fontAlgn="base" hangingPunct="0">
              <a:spcBef>
                <a:spcPct val="0"/>
              </a:spcBef>
              <a:spcAft>
                <a:spcPct val="0"/>
              </a:spcAft>
              <a:defRPr/>
            </a:pPr>
            <a:endParaRPr lang="en-US">
              <a:solidFill>
                <a:srgbClr val="000000"/>
              </a:solidFill>
            </a:endParaRPr>
          </a:p>
        </p:txBody>
      </p:sp>
      <p:sp>
        <p:nvSpPr>
          <p:cNvPr id="102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pPr>
            <a:fld id="{904CA227-F7CA-49B8-A57C-E2674CCFDD3D}" type="slidenum">
              <a:rPr lang="en-US" altLang="en-US" smtClean="0">
                <a:solidFill>
                  <a:srgbClr val="000000"/>
                </a:solidFill>
              </a:rPr>
              <a:pPr defTabSz="914400" eaLnBrk="0" fontAlgn="base" hangingPunct="0">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2185574790"/>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Lst>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110A44"/>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defRPr sz="1400">
                <a:latin typeface="Arial"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charset="0"/>
                <a:ea typeface="+mn-ea"/>
                <a:cs typeface="+mn-cs"/>
              </a:defRPr>
            </a:lvl1pPr>
          </a:lstStyle>
          <a:p>
            <a:pPr algn="ctr" defTabSz="914400" eaLnBrk="0" fontAlgn="base" hangingPunct="0">
              <a:spcBef>
                <a:spcPct val="0"/>
              </a:spcBef>
              <a:spcAft>
                <a:spcPct val="0"/>
              </a:spcAft>
              <a:defRPr/>
            </a:pPr>
            <a:endParaRPr lang="en-US">
              <a:solidFill>
                <a:srgbClr val="000000"/>
              </a:solidFill>
            </a:endParaRPr>
          </a:p>
        </p:txBody>
      </p:sp>
      <p:sp>
        <p:nvSpPr>
          <p:cNvPr id="102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pPr>
            <a:fld id="{904CA227-F7CA-49B8-A57C-E2674CCFDD3D}" type="slidenum">
              <a:rPr lang="en-US" altLang="en-US" smtClean="0">
                <a:solidFill>
                  <a:srgbClr val="000000"/>
                </a:solidFill>
              </a:rPr>
              <a:pPr defTabSz="914400" eaLnBrk="0" fontAlgn="base" hangingPunct="0">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2774431762"/>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Lst>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110A44"/>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defRPr sz="1400">
                <a:latin typeface="Arial"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charset="0"/>
                <a:ea typeface="+mn-ea"/>
                <a:cs typeface="+mn-cs"/>
              </a:defRPr>
            </a:lvl1pPr>
          </a:lstStyle>
          <a:p>
            <a:pPr algn="ctr" defTabSz="914400" eaLnBrk="0" fontAlgn="base" hangingPunct="0">
              <a:spcBef>
                <a:spcPct val="0"/>
              </a:spcBef>
              <a:spcAft>
                <a:spcPct val="0"/>
              </a:spcAft>
              <a:defRPr/>
            </a:pPr>
            <a:endParaRPr lang="en-US">
              <a:solidFill>
                <a:srgbClr val="000000"/>
              </a:solidFill>
            </a:endParaRPr>
          </a:p>
        </p:txBody>
      </p:sp>
      <p:sp>
        <p:nvSpPr>
          <p:cNvPr id="102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pPr>
            <a:fld id="{904CA227-F7CA-49B8-A57C-E2674CCFDD3D}" type="slidenum">
              <a:rPr lang="en-US" altLang="en-US" smtClean="0">
                <a:solidFill>
                  <a:srgbClr val="000000"/>
                </a:solidFill>
              </a:rPr>
              <a:pPr defTabSz="914400" eaLnBrk="0" fontAlgn="base" hangingPunct="0">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1466027002"/>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Lst>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4" Type="http://schemas.microsoft.com/office/2007/relationships/hdphoto" Target="../media/hdphoto1.wdp"/><Relationship Id="rId5" Type="http://schemas.openxmlformats.org/officeDocument/2006/relationships/image" Target="../media/image8.png"/><Relationship Id="rId1" Type="http://schemas.openxmlformats.org/officeDocument/2006/relationships/slideLayout" Target="../slideLayouts/slideLayout5.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themeOverride" Target="../theme/themeOverride3.xml"/><Relationship Id="rId2" Type="http://schemas.openxmlformats.org/officeDocument/2006/relationships/slideLayout" Target="../slideLayouts/slideLayout39.xml"/><Relationship Id="rId3"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9.tif"/><Relationship Id="rId4" Type="http://schemas.openxmlformats.org/officeDocument/2006/relationships/image" Target="../media/image10.tif"/><Relationship Id="rId5" Type="http://schemas.openxmlformats.org/officeDocument/2006/relationships/image" Target="../media/image11.tif"/><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2.tif"/><Relationship Id="rId4" Type="http://schemas.openxmlformats.org/officeDocument/2006/relationships/image" Target="../media/image13.tif"/><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4.t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slideLayout" Target="../slideLayouts/slideLayout39.xml"/><Relationship Id="rId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8.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slideLayout" Target="../slideLayouts/slideLayout39.xml"/><Relationship Id="rId3"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4.jpeg"/></Relationships>
</file>

<file path=ppt/slides/_rels/slide9.xml.rels><?xml version="1.0" encoding="UTF-8" standalone="yes"?>
<Relationships xmlns="http://schemas.openxmlformats.org/package/2006/relationships"><Relationship Id="rId3" Type="http://schemas.openxmlformats.org/officeDocument/2006/relationships/image" Target="../media/image5.tiff"/><Relationship Id="rId4" Type="http://schemas.openxmlformats.org/officeDocument/2006/relationships/image" Target="../media/image6.jpeg"/><Relationship Id="rId1" Type="http://schemas.openxmlformats.org/officeDocument/2006/relationships/slideLayout" Target="../slideLayouts/slideLayout5.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362075"/>
          </a:xfrm>
        </p:spPr>
        <p:txBody>
          <a:bodyPr/>
          <a:lstStyle/>
          <a:p>
            <a:pPr algn="ctr"/>
            <a:r>
              <a:rPr lang="en-US" sz="3200" cap="none" dirty="0" smtClean="0">
                <a:solidFill>
                  <a:srgbClr val="FFFF00"/>
                </a:solidFill>
                <a:effectLst/>
              </a:rPr>
              <a:t>Optimal Inter-Eye Difference Thresholds in Retinal Nerve Fiber Layer Thickness for Predicting a Unilateral Optic Nerve Lesion in Multiple Sclerosis</a:t>
            </a:r>
            <a:br>
              <a:rPr lang="en-US" sz="3200" cap="none" dirty="0" smtClean="0">
                <a:solidFill>
                  <a:srgbClr val="FFFF00"/>
                </a:solidFill>
                <a:effectLst/>
              </a:rPr>
            </a:br>
            <a:r>
              <a:rPr lang="en-US" sz="2000" cap="none" dirty="0" smtClean="0">
                <a:solidFill>
                  <a:srgbClr val="FFFF00"/>
                </a:solidFill>
                <a:effectLst/>
              </a:rPr>
              <a:t/>
            </a:r>
            <a:br>
              <a:rPr lang="en-US" sz="2000" cap="none" dirty="0" smtClean="0">
                <a:solidFill>
                  <a:srgbClr val="FFFF00"/>
                </a:solidFill>
                <a:effectLst/>
              </a:rPr>
            </a:br>
            <a:r>
              <a:rPr lang="en-US" sz="2000" cap="none" dirty="0" smtClean="0">
                <a:solidFill>
                  <a:schemeClr val="bg1"/>
                </a:solidFill>
                <a:effectLst/>
              </a:rPr>
              <a:t>An International Collaborative Study</a:t>
            </a:r>
            <a:endParaRPr lang="en-US" sz="2000" cap="none" dirty="0">
              <a:solidFill>
                <a:schemeClr val="bg1"/>
              </a:solidFill>
              <a:effectLst/>
            </a:endParaRPr>
          </a:p>
        </p:txBody>
      </p:sp>
      <p:sp>
        <p:nvSpPr>
          <p:cNvPr id="4" name="Text Placeholder 3"/>
          <p:cNvSpPr>
            <a:spLocks noGrp="1"/>
          </p:cNvSpPr>
          <p:nvPr>
            <p:ph type="body" idx="1"/>
          </p:nvPr>
        </p:nvSpPr>
        <p:spPr>
          <a:xfrm>
            <a:off x="762000" y="4953000"/>
            <a:ext cx="7772400" cy="1500187"/>
          </a:xfrm>
        </p:spPr>
        <p:txBody>
          <a:bodyPr/>
          <a:lstStyle/>
          <a:p>
            <a:pPr algn="ctr"/>
            <a:r>
              <a:rPr lang="en-GB" altLang="en-US" b="1" dirty="0" smtClean="0">
                <a:latin typeface="+mj-lt"/>
                <a:ea typeface="+mj-ea"/>
              </a:rPr>
              <a:t>Rachel Nolan</a:t>
            </a:r>
            <a:endParaRPr lang="en-GB" altLang="en-US" b="1" dirty="0">
              <a:latin typeface="+mj-lt"/>
              <a:ea typeface="+mj-ea"/>
            </a:endParaRPr>
          </a:p>
          <a:p>
            <a:pPr algn="ctr"/>
            <a:r>
              <a:rPr lang="en-GB" altLang="en-US" b="1" dirty="0" smtClean="0">
                <a:latin typeface="+mj-lt"/>
                <a:ea typeface="+mj-ea"/>
              </a:rPr>
              <a:t>NYU School of Medicine</a:t>
            </a:r>
            <a:endParaRPr lang="en-GB" altLang="en-US" b="1" dirty="0">
              <a:latin typeface="+mj-lt"/>
              <a:ea typeface="+mj-ea"/>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7600" y="3733800"/>
            <a:ext cx="2209800" cy="16917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485120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2400"/>
            <a:ext cx="7772400" cy="1106487"/>
          </a:xfrm>
        </p:spPr>
        <p:txBody>
          <a:bodyPr/>
          <a:lstStyle/>
          <a:p>
            <a:r>
              <a:rPr lang="en-US" sz="4400" dirty="0" smtClean="0">
                <a:solidFill>
                  <a:srgbClr val="FFFF00"/>
                </a:solidFill>
                <a:effectLst/>
              </a:rPr>
              <a:t>Quality of Life (QOL) Scales</a:t>
            </a:r>
            <a:endParaRPr lang="en-US" sz="4400" dirty="0">
              <a:solidFill>
                <a:srgbClr val="FFFF00"/>
              </a:solidFill>
              <a:effectLst/>
            </a:endParaRPr>
          </a:p>
        </p:txBody>
      </p:sp>
      <p:sp>
        <p:nvSpPr>
          <p:cNvPr id="6" name="Content Placeholder 5"/>
          <p:cNvSpPr>
            <a:spLocks noGrp="1"/>
          </p:cNvSpPr>
          <p:nvPr>
            <p:ph sz="half" idx="1"/>
          </p:nvPr>
        </p:nvSpPr>
        <p:spPr>
          <a:xfrm>
            <a:off x="533400" y="1533222"/>
            <a:ext cx="4191000" cy="4114800"/>
          </a:xfrm>
        </p:spPr>
        <p:txBody>
          <a:bodyPr/>
          <a:lstStyle/>
          <a:p>
            <a:pPr>
              <a:spcBef>
                <a:spcPts val="0"/>
              </a:spcBef>
              <a:spcAft>
                <a:spcPts val="1800"/>
              </a:spcAft>
              <a:buClr>
                <a:srgbClr val="FFFF00"/>
              </a:buClr>
            </a:pPr>
            <a:r>
              <a:rPr lang="en-US" sz="3100" dirty="0" smtClean="0"/>
              <a:t>25</a:t>
            </a:r>
            <a:r>
              <a:rPr lang="en-US" sz="3100" dirty="0"/>
              <a:t>-Item </a:t>
            </a:r>
            <a:r>
              <a:rPr lang="en-US" sz="3100" dirty="0" smtClean="0"/>
              <a:t>NEI Visual </a:t>
            </a:r>
            <a:r>
              <a:rPr lang="en-US" sz="3100" dirty="0"/>
              <a:t>Functioning Questionnaire </a:t>
            </a:r>
            <a:r>
              <a:rPr lang="en-US" sz="3100" dirty="0" smtClean="0"/>
              <a:t>  (</a:t>
            </a:r>
            <a:r>
              <a:rPr lang="en-US" sz="3100" dirty="0"/>
              <a:t>NEI-VFQ-25) </a:t>
            </a:r>
          </a:p>
          <a:p>
            <a:pPr>
              <a:spcBef>
                <a:spcPts val="0"/>
              </a:spcBef>
              <a:spcAft>
                <a:spcPts val="1800"/>
              </a:spcAft>
              <a:buClr>
                <a:srgbClr val="FFFF00"/>
              </a:buClr>
            </a:pPr>
            <a:r>
              <a:rPr lang="en-US" sz="3100" dirty="0" smtClean="0"/>
              <a:t>10</a:t>
            </a:r>
            <a:r>
              <a:rPr lang="en-US" sz="3100" dirty="0"/>
              <a:t>-Item </a:t>
            </a:r>
            <a:r>
              <a:rPr lang="en-US" sz="3100" dirty="0" smtClean="0"/>
              <a:t>Neuro</a:t>
            </a:r>
            <a:r>
              <a:rPr lang="en-US" sz="3100" dirty="0"/>
              <a:t>-Ophthalmic </a:t>
            </a:r>
            <a:r>
              <a:rPr lang="en-US" sz="3100" dirty="0" smtClean="0"/>
              <a:t>Supplement</a:t>
            </a:r>
          </a:p>
        </p:txBody>
      </p:sp>
      <p:pic>
        <p:nvPicPr>
          <p:cNvPr id="12" name="Picture 11"/>
          <p:cNvPicPr>
            <a:picLocks noChangeAspect="1"/>
          </p:cNvPicPr>
          <p:nvPr/>
        </p:nvPicPr>
        <p:blipFill>
          <a:blip r:embed="rId3">
            <a:grayscl/>
            <a:extLst>
              <a:ext uri="{BEBA8EAE-BF5A-486C-A8C5-ECC9F3942E4B}">
                <a14:imgProps xmlns:a14="http://schemas.microsoft.com/office/drawing/2010/main">
                  <a14:imgLayer r:embed="rId4">
                    <a14:imgEffect>
                      <a14:colorTemperature colorTemp="11200"/>
                    </a14:imgEffect>
                    <a14:imgEffect>
                      <a14:brightnessContrast contrast="-40000"/>
                    </a14:imgEffect>
                  </a14:imgLayer>
                </a14:imgProps>
              </a:ext>
            </a:extLst>
          </a:blip>
          <a:stretch>
            <a:fillRect/>
          </a:stretch>
        </p:blipFill>
        <p:spPr>
          <a:xfrm>
            <a:off x="4876800" y="1905000"/>
            <a:ext cx="3639416" cy="3371244"/>
          </a:xfrm>
          <a:prstGeom prst="rect">
            <a:avLst/>
          </a:prstGeom>
          <a:scene3d>
            <a:camera prst="perspectiveContrastingRightFacing">
              <a:rot lat="300000" lon="0" rev="0"/>
            </a:camera>
            <a:lightRig rig="threePt" dir="t"/>
          </a:scene3d>
        </p:spPr>
      </p:pic>
      <p:pic>
        <p:nvPicPr>
          <p:cNvPr id="10" name="Content Placeholder 9" descr="pencil-06.jpg"/>
          <p:cNvPicPr>
            <a:picLocks noGrp="1" noChangeAspect="1"/>
          </p:cNvPicPr>
          <p:nvPr>
            <p:ph sz="half" idx="2"/>
          </p:nvPr>
        </p:nvPicPr>
        <p:blipFill>
          <a:blip r:embed="rId5" cstate="print">
            <a:extLst>
              <a:ext uri="{28A0092B-C50C-407E-A947-70E740481C1C}">
                <a14:useLocalDpi xmlns:a14="http://schemas.microsoft.com/office/drawing/2010/main" val="0"/>
              </a:ext>
            </a:extLst>
          </a:blip>
          <a:srcRect l="3679" r="3679"/>
          <a:stretch>
            <a:fillRect/>
          </a:stretch>
        </p:blipFill>
        <p:spPr>
          <a:xfrm>
            <a:off x="7467600" y="3505200"/>
            <a:ext cx="1219200" cy="1316038"/>
          </a:xfrm>
        </p:spPr>
      </p:pic>
      <p:sp>
        <p:nvSpPr>
          <p:cNvPr id="7" name="Footer Placeholder 1"/>
          <p:cNvSpPr>
            <a:spLocks noGrp="1"/>
          </p:cNvSpPr>
          <p:nvPr>
            <p:ph type="ftr" sz="quarter" idx="10"/>
          </p:nvPr>
        </p:nvSpPr>
        <p:spPr>
          <a:xfrm>
            <a:off x="1066800" y="6400800"/>
            <a:ext cx="7848600" cy="304800"/>
          </a:xfrm>
        </p:spPr>
        <p:txBody>
          <a:bodyPr/>
          <a:lstStyle/>
          <a:p>
            <a:pPr algn="r"/>
            <a:r>
              <a:rPr lang="en-US" sz="1800" dirty="0" smtClean="0">
                <a:solidFill>
                  <a:schemeClr val="bg1"/>
                </a:solidFill>
              </a:rPr>
              <a:t>Raphael BA, Galetta KM, et al.  </a:t>
            </a:r>
            <a:r>
              <a:rPr lang="en-US" sz="1800" i="1" dirty="0" smtClean="0">
                <a:solidFill>
                  <a:schemeClr val="bg1"/>
                </a:solidFill>
              </a:rPr>
              <a:t>Am J Ophthalmol </a:t>
            </a:r>
            <a:r>
              <a:rPr lang="en-US" sz="1800" dirty="0" smtClean="0">
                <a:solidFill>
                  <a:schemeClr val="bg1"/>
                </a:solidFill>
              </a:rPr>
              <a:t>2006</a:t>
            </a:r>
            <a:endParaRPr lang="en-US" sz="1800" dirty="0">
              <a:solidFill>
                <a:schemeClr val="bg1"/>
              </a:solidFill>
            </a:endParaRPr>
          </a:p>
        </p:txBody>
      </p:sp>
      <p:sp>
        <p:nvSpPr>
          <p:cNvPr id="3" name="Oval 2"/>
          <p:cNvSpPr/>
          <p:nvPr/>
        </p:nvSpPr>
        <p:spPr bwMode="auto">
          <a:xfrm>
            <a:off x="7239000" y="4800600"/>
            <a:ext cx="381000" cy="381000"/>
          </a:xfrm>
          <a:prstGeom prst="ellipse">
            <a:avLst/>
          </a:prstGeom>
          <a:noFill/>
          <a:ln w="2222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Arial" charset="0"/>
              <a:ea typeface="ＭＳ Ｐゴシック" charset="0"/>
            </a:endParaRPr>
          </a:p>
        </p:txBody>
      </p:sp>
    </p:spTree>
    <p:extLst>
      <p:ext uri="{BB962C8B-B14F-4D97-AF65-F5344CB8AC3E}">
        <p14:creationId xmlns:p14="http://schemas.microsoft.com/office/powerpoint/2010/main" val="35208094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3175" y="381000"/>
            <a:ext cx="91408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eaLnBrk="0" hangingPunct="0">
              <a:spcBef>
                <a:spcPct val="20000"/>
              </a:spcBef>
              <a:buClr>
                <a:srgbClr val="FFCC00"/>
              </a:buClr>
              <a:buChar char="•"/>
              <a:defRPr sz="3000">
                <a:solidFill>
                  <a:schemeClr val="bg1"/>
                </a:solidFill>
                <a:latin typeface="Arial" pitchFamily="34" charset="0"/>
                <a:ea typeface="ＭＳ Ｐゴシック" pitchFamily="34" charset="-128"/>
              </a:defRPr>
            </a:lvl1pPr>
            <a:lvl2pPr marL="742950" indent="-285750" algn="l" eaLnBrk="0" hangingPunct="0">
              <a:spcBef>
                <a:spcPct val="20000"/>
              </a:spcBef>
              <a:buClr>
                <a:srgbClr val="FFCC00"/>
              </a:buClr>
              <a:buChar char="–"/>
              <a:defRPr sz="2800">
                <a:solidFill>
                  <a:schemeClr val="bg1"/>
                </a:solidFill>
                <a:latin typeface="Arial" pitchFamily="34" charset="0"/>
                <a:ea typeface="ＭＳ Ｐゴシック" pitchFamily="34" charset="-128"/>
              </a:defRPr>
            </a:lvl2pPr>
            <a:lvl3pPr marL="1143000" indent="-228600" algn="l" eaLnBrk="0" hangingPunct="0">
              <a:spcBef>
                <a:spcPct val="20000"/>
              </a:spcBef>
              <a:buClr>
                <a:srgbClr val="FFCC00"/>
              </a:buClr>
              <a:buChar char="•"/>
              <a:defRPr sz="2400">
                <a:solidFill>
                  <a:schemeClr val="bg1"/>
                </a:solidFill>
                <a:latin typeface="Arial" pitchFamily="34" charset="0"/>
                <a:ea typeface="ＭＳ Ｐゴシック" pitchFamily="34" charset="-128"/>
              </a:defRPr>
            </a:lvl3pPr>
            <a:lvl4pPr marL="1600200" indent="-228600" algn="l" eaLnBrk="0" hangingPunct="0">
              <a:spcBef>
                <a:spcPct val="20000"/>
              </a:spcBef>
              <a:buClr>
                <a:srgbClr val="FFCC00"/>
              </a:buClr>
              <a:buChar char="–"/>
              <a:defRPr sz="2000">
                <a:solidFill>
                  <a:schemeClr val="bg1"/>
                </a:solidFill>
                <a:latin typeface="Arial" pitchFamily="34" charset="0"/>
                <a:ea typeface="ＭＳ Ｐゴシック" pitchFamily="34" charset="-128"/>
              </a:defRPr>
            </a:lvl4pPr>
            <a:lvl5pPr marL="2057400" indent="-228600" algn="l" eaLnBrk="0" hangingPunct="0">
              <a:spcBef>
                <a:spcPct val="20000"/>
              </a:spcBef>
              <a:buClr>
                <a:srgbClr val="FFCC00"/>
              </a:buClr>
              <a:buChar char="»"/>
              <a:defRPr sz="2000">
                <a:solidFill>
                  <a:schemeClr val="bg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FFCC00"/>
              </a:buClr>
              <a:buChar char="»"/>
              <a:defRPr sz="2000">
                <a:solidFill>
                  <a:schemeClr val="bg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FFCC00"/>
              </a:buClr>
              <a:buChar char="»"/>
              <a:defRPr sz="2000">
                <a:solidFill>
                  <a:schemeClr val="bg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FFCC00"/>
              </a:buClr>
              <a:buChar char="»"/>
              <a:defRPr sz="2000">
                <a:solidFill>
                  <a:schemeClr val="bg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FFCC00"/>
              </a:buClr>
              <a:buChar char="»"/>
              <a:defRPr sz="2000">
                <a:solidFill>
                  <a:schemeClr val="bg1"/>
                </a:solidFill>
                <a:latin typeface="Arial" pitchFamily="34" charset="0"/>
                <a:ea typeface="ＭＳ Ｐゴシック" pitchFamily="34" charset="-128"/>
              </a:defRPr>
            </a:lvl9pPr>
          </a:lstStyle>
          <a:p>
            <a:pPr algn="ctr" eaLnBrk="1" hangingPunct="1">
              <a:spcBef>
                <a:spcPct val="0"/>
              </a:spcBef>
              <a:buClrTx/>
              <a:buFontTx/>
              <a:buNone/>
            </a:pPr>
            <a:r>
              <a:rPr lang="en-US" altLang="en-US" sz="4800" b="1" dirty="0" smtClean="0">
                <a:solidFill>
                  <a:srgbClr val="FFFF00"/>
                </a:solidFill>
              </a:rPr>
              <a:t>Results</a:t>
            </a:r>
            <a:endParaRPr lang="en-US" altLang="en-US" sz="4800" b="1" dirty="0">
              <a:solidFill>
                <a:srgbClr val="FFFF00"/>
              </a:solidFill>
            </a:endParaRPr>
          </a:p>
        </p:txBody>
      </p:sp>
      <p:sp>
        <p:nvSpPr>
          <p:cNvPr id="22539" name="Rectangle 11"/>
          <p:cNvSpPr>
            <a:spLocks noChangeArrowheads="1"/>
          </p:cNvSpPr>
          <p:nvPr/>
        </p:nvSpPr>
        <p:spPr bwMode="auto">
          <a:xfrm>
            <a:off x="566737" y="1295400"/>
            <a:ext cx="80010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algn="l" eaLnBrk="0" hangingPunct="0">
              <a:spcBef>
                <a:spcPct val="20000"/>
              </a:spcBef>
              <a:buClr>
                <a:srgbClr val="FFCC00"/>
              </a:buClr>
              <a:buChar char="•"/>
              <a:defRPr sz="3000">
                <a:solidFill>
                  <a:schemeClr val="bg1"/>
                </a:solidFill>
                <a:latin typeface="Arial" pitchFamily="34" charset="0"/>
                <a:ea typeface="ＭＳ Ｐゴシック" pitchFamily="34" charset="-128"/>
              </a:defRPr>
            </a:lvl1pPr>
            <a:lvl2pPr marL="742950" indent="-285750" algn="l" eaLnBrk="0" hangingPunct="0">
              <a:spcBef>
                <a:spcPct val="20000"/>
              </a:spcBef>
              <a:buClr>
                <a:srgbClr val="FFCC00"/>
              </a:buClr>
              <a:buChar char="–"/>
              <a:defRPr sz="2800">
                <a:solidFill>
                  <a:schemeClr val="bg1"/>
                </a:solidFill>
                <a:latin typeface="Arial" pitchFamily="34" charset="0"/>
                <a:ea typeface="ＭＳ Ｐゴシック" pitchFamily="34" charset="-128"/>
              </a:defRPr>
            </a:lvl2pPr>
            <a:lvl3pPr marL="1143000" indent="-228600" algn="l" eaLnBrk="0" hangingPunct="0">
              <a:spcBef>
                <a:spcPct val="20000"/>
              </a:spcBef>
              <a:buClr>
                <a:srgbClr val="FFCC00"/>
              </a:buClr>
              <a:buChar char="•"/>
              <a:defRPr sz="2400">
                <a:solidFill>
                  <a:schemeClr val="bg1"/>
                </a:solidFill>
                <a:latin typeface="Arial" pitchFamily="34" charset="0"/>
                <a:ea typeface="ＭＳ Ｐゴシック" pitchFamily="34" charset="-128"/>
              </a:defRPr>
            </a:lvl3pPr>
            <a:lvl4pPr marL="1600200" indent="-228600" algn="l" eaLnBrk="0" hangingPunct="0">
              <a:spcBef>
                <a:spcPct val="20000"/>
              </a:spcBef>
              <a:buClr>
                <a:srgbClr val="FFCC00"/>
              </a:buClr>
              <a:buChar char="–"/>
              <a:defRPr sz="2000">
                <a:solidFill>
                  <a:schemeClr val="bg1"/>
                </a:solidFill>
                <a:latin typeface="Arial" pitchFamily="34" charset="0"/>
                <a:ea typeface="ＭＳ Ｐゴシック" pitchFamily="34" charset="-128"/>
              </a:defRPr>
            </a:lvl4pPr>
            <a:lvl5pPr marL="2057400" indent="-228600" algn="l" eaLnBrk="0" hangingPunct="0">
              <a:spcBef>
                <a:spcPct val="20000"/>
              </a:spcBef>
              <a:buClr>
                <a:srgbClr val="FFCC00"/>
              </a:buClr>
              <a:buChar char="»"/>
              <a:defRPr sz="2000">
                <a:solidFill>
                  <a:schemeClr val="bg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FFCC00"/>
              </a:buClr>
              <a:buChar char="»"/>
              <a:defRPr sz="2000">
                <a:solidFill>
                  <a:schemeClr val="bg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FFCC00"/>
              </a:buClr>
              <a:buChar char="»"/>
              <a:defRPr sz="2000">
                <a:solidFill>
                  <a:schemeClr val="bg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FFCC00"/>
              </a:buClr>
              <a:buChar char="»"/>
              <a:defRPr sz="2000">
                <a:solidFill>
                  <a:schemeClr val="bg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FFCC00"/>
              </a:buClr>
              <a:buChar char="»"/>
              <a:defRPr sz="2000">
                <a:solidFill>
                  <a:schemeClr val="bg1"/>
                </a:solidFill>
                <a:latin typeface="Arial" pitchFamily="34" charset="0"/>
                <a:ea typeface="ＭＳ Ｐゴシック" pitchFamily="34" charset="-128"/>
              </a:defRPr>
            </a:lvl9pPr>
          </a:lstStyle>
          <a:p>
            <a:pPr>
              <a:spcBef>
                <a:spcPts val="0"/>
              </a:spcBef>
              <a:spcAft>
                <a:spcPts val="3000"/>
              </a:spcAft>
              <a:buClr>
                <a:srgbClr val="FFFF00"/>
              </a:buClr>
            </a:pPr>
            <a:r>
              <a:rPr lang="en-US" sz="3200" dirty="0" smtClean="0"/>
              <a:t>The 95th </a:t>
            </a:r>
            <a:r>
              <a:rPr lang="en-US" sz="3200" dirty="0"/>
              <a:t>percentile value for inter-eye RNFL difference </a:t>
            </a:r>
            <a:r>
              <a:rPr lang="en-US" sz="3200" dirty="0" smtClean="0"/>
              <a:t>was </a:t>
            </a:r>
            <a:r>
              <a:rPr lang="en-US" sz="3200" dirty="0"/>
              <a:t>7.0 </a:t>
            </a:r>
            <a:r>
              <a:rPr lang="en-US" sz="3200" dirty="0" smtClean="0"/>
              <a:t>microns among healthy controls (n=348); </a:t>
            </a:r>
            <a:r>
              <a:rPr lang="en-US" sz="3200" dirty="0"/>
              <a:t>for </a:t>
            </a:r>
            <a:r>
              <a:rPr lang="en-US" sz="3200" dirty="0" smtClean="0"/>
              <a:t>GCIPL, 3.0 </a:t>
            </a:r>
            <a:r>
              <a:rPr lang="en-US" sz="3200" dirty="0"/>
              <a:t>microns </a:t>
            </a:r>
            <a:endParaRPr lang="en-US" sz="3200" dirty="0" smtClean="0"/>
          </a:p>
          <a:p>
            <a:pPr>
              <a:spcBef>
                <a:spcPts val="0"/>
              </a:spcBef>
              <a:spcAft>
                <a:spcPts val="3000"/>
              </a:spcAft>
              <a:buClr>
                <a:srgbClr val="FFFF00"/>
              </a:buClr>
            </a:pPr>
            <a:r>
              <a:rPr lang="en-US" sz="3200" dirty="0" smtClean="0"/>
              <a:t>Optimal RNFL </a:t>
            </a:r>
            <a:r>
              <a:rPr lang="en-US" sz="3200" dirty="0"/>
              <a:t>inter-eye </a:t>
            </a:r>
            <a:r>
              <a:rPr lang="en-US" sz="3200" dirty="0" smtClean="0"/>
              <a:t>difference of 5 microns </a:t>
            </a:r>
            <a:r>
              <a:rPr lang="en-US" sz="3200" dirty="0"/>
              <a:t>for identifying patients with unilateral ON (n=404) in the MS cohort</a:t>
            </a:r>
            <a:endParaRPr lang="en-US" sz="3200" dirty="0" smtClean="0"/>
          </a:p>
          <a:p>
            <a:pPr>
              <a:spcBef>
                <a:spcPts val="0"/>
              </a:spcBef>
              <a:spcAft>
                <a:spcPts val="3000"/>
              </a:spcAft>
              <a:buClr>
                <a:srgbClr val="FFFF00"/>
              </a:buClr>
            </a:pPr>
            <a:r>
              <a:rPr lang="en-US" sz="3200" dirty="0" smtClean="0"/>
              <a:t>Optimal GCIPL inter-eye threshold </a:t>
            </a:r>
            <a:r>
              <a:rPr lang="en-US" sz="3200" dirty="0"/>
              <a:t>of </a:t>
            </a:r>
            <a:r>
              <a:rPr lang="en-US" sz="3200" dirty="0" smtClean="0"/>
              <a:t>4 microns</a:t>
            </a:r>
            <a:endParaRPr lang="en-US" altLang="en-US" sz="3100" dirty="0" smtClean="0"/>
          </a:p>
        </p:txBody>
      </p:sp>
    </p:spTree>
    <p:extLst>
      <p:ext uri="{BB962C8B-B14F-4D97-AF65-F5344CB8AC3E}">
        <p14:creationId xmlns:p14="http://schemas.microsoft.com/office/powerpoint/2010/main" val="3336664921"/>
      </p:ext>
    </p:extLst>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
            <a:ext cx="7772400" cy="1106487"/>
          </a:xfrm>
        </p:spPr>
        <p:txBody>
          <a:bodyPr/>
          <a:lstStyle/>
          <a:p>
            <a:r>
              <a:rPr lang="en-US" sz="4400" dirty="0" smtClean="0">
                <a:solidFill>
                  <a:srgbClr val="FFFF00"/>
                </a:solidFill>
                <a:effectLst/>
              </a:rPr>
              <a:t>Inter-Eye Differences</a:t>
            </a:r>
            <a:endParaRPr lang="en-US" sz="4400" dirty="0">
              <a:solidFill>
                <a:srgbClr val="FFFF00"/>
              </a:solidFill>
              <a:effectLst/>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68776" y="9917692"/>
            <a:ext cx="8221365" cy="5978399"/>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21176" y="10070092"/>
            <a:ext cx="8221365" cy="5978399"/>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8200" y="2743200"/>
            <a:ext cx="4122697" cy="2997936"/>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2743200"/>
            <a:ext cx="4111054" cy="2989470"/>
          </a:xfrm>
          <a:prstGeom prst="rect">
            <a:avLst/>
          </a:prstGeom>
        </p:spPr>
      </p:pic>
      <p:sp>
        <p:nvSpPr>
          <p:cNvPr id="10" name="TextBox 9"/>
          <p:cNvSpPr txBox="1"/>
          <p:nvPr/>
        </p:nvSpPr>
        <p:spPr>
          <a:xfrm>
            <a:off x="914400" y="1981200"/>
            <a:ext cx="2590800" cy="584775"/>
          </a:xfrm>
          <a:prstGeom prst="rect">
            <a:avLst/>
          </a:prstGeom>
          <a:noFill/>
        </p:spPr>
        <p:txBody>
          <a:bodyPr wrap="square" rtlCol="0">
            <a:spAutoFit/>
          </a:bodyPr>
          <a:lstStyle/>
          <a:p>
            <a:pPr algn="ctr"/>
            <a:r>
              <a:rPr lang="en-US" sz="3200" smtClean="0">
                <a:solidFill>
                  <a:schemeClr val="bg1"/>
                </a:solidFill>
              </a:rPr>
              <a:t>RNFL</a:t>
            </a:r>
            <a:endParaRPr lang="en-US" sz="3200">
              <a:solidFill>
                <a:schemeClr val="bg1"/>
              </a:solidFill>
            </a:endParaRPr>
          </a:p>
        </p:txBody>
      </p:sp>
      <p:sp>
        <p:nvSpPr>
          <p:cNvPr id="11" name="TextBox 10"/>
          <p:cNvSpPr txBox="1"/>
          <p:nvPr/>
        </p:nvSpPr>
        <p:spPr>
          <a:xfrm>
            <a:off x="5414148" y="1981199"/>
            <a:ext cx="2590800" cy="584775"/>
          </a:xfrm>
          <a:prstGeom prst="rect">
            <a:avLst/>
          </a:prstGeom>
          <a:noFill/>
        </p:spPr>
        <p:txBody>
          <a:bodyPr wrap="square" rtlCol="0">
            <a:spAutoFit/>
          </a:bodyPr>
          <a:lstStyle/>
          <a:p>
            <a:pPr algn="ctr"/>
            <a:r>
              <a:rPr lang="en-US" sz="3200" dirty="0" smtClean="0">
                <a:solidFill>
                  <a:schemeClr val="bg1"/>
                </a:solidFill>
              </a:rPr>
              <a:t>GCIPL</a:t>
            </a:r>
            <a:endParaRPr lang="en-US" sz="3200" dirty="0">
              <a:solidFill>
                <a:schemeClr val="bg1"/>
              </a:solidFill>
            </a:endParaRPr>
          </a:p>
        </p:txBody>
      </p:sp>
    </p:spTree>
    <p:extLst>
      <p:ext uri="{BB962C8B-B14F-4D97-AF65-F5344CB8AC3E}">
        <p14:creationId xmlns:p14="http://schemas.microsoft.com/office/powerpoint/2010/main" val="421954799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1106487"/>
          </a:xfrm>
        </p:spPr>
        <p:txBody>
          <a:bodyPr/>
          <a:lstStyle/>
          <a:p>
            <a:r>
              <a:rPr lang="en-US" sz="4400" dirty="0" smtClean="0">
                <a:solidFill>
                  <a:srgbClr val="FFFF00"/>
                </a:solidFill>
                <a:effectLst/>
              </a:rPr>
              <a:t>Receiver Operating Characteristic (ROC) Curves</a:t>
            </a:r>
            <a:endParaRPr lang="en-US" sz="4400" dirty="0">
              <a:solidFill>
                <a:srgbClr val="FFFF00"/>
              </a:solidFill>
              <a:effectLst/>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228600" y="2743200"/>
            <a:ext cx="3877178" cy="2819400"/>
          </a:xfrm>
          <a:prstGeom prst="rect">
            <a:avLst/>
          </a:prstGeom>
          <a:ln>
            <a:noFill/>
          </a:ln>
          <a:extLst>
            <a:ext uri="{53640926-AAD7-44D8-BBD7-CCE9431645EC}">
              <a14:shadowObscured xmlns:a14="http://schemas.microsoft.com/office/drawing/2010/main"/>
            </a:ext>
          </a:extLst>
        </p:spPr>
      </p:pic>
      <p:sp>
        <p:nvSpPr>
          <p:cNvPr id="8" name="TextBox 7"/>
          <p:cNvSpPr txBox="1"/>
          <p:nvPr/>
        </p:nvSpPr>
        <p:spPr>
          <a:xfrm>
            <a:off x="838200" y="1606768"/>
            <a:ext cx="2590800" cy="584775"/>
          </a:xfrm>
          <a:prstGeom prst="rect">
            <a:avLst/>
          </a:prstGeom>
          <a:noFill/>
        </p:spPr>
        <p:txBody>
          <a:bodyPr wrap="square" rtlCol="0">
            <a:spAutoFit/>
          </a:bodyPr>
          <a:lstStyle/>
          <a:p>
            <a:pPr algn="ctr"/>
            <a:r>
              <a:rPr lang="en-US" sz="3200" smtClean="0">
                <a:solidFill>
                  <a:schemeClr val="bg1"/>
                </a:solidFill>
              </a:rPr>
              <a:t>RNFL</a:t>
            </a:r>
            <a:endParaRPr lang="en-US" sz="3200">
              <a:solidFill>
                <a:schemeClr val="bg1"/>
              </a:solidFill>
            </a:endParaRPr>
          </a:p>
        </p:txBody>
      </p:sp>
      <p:sp>
        <p:nvSpPr>
          <p:cNvPr id="9" name="TextBox 8"/>
          <p:cNvSpPr txBox="1"/>
          <p:nvPr/>
        </p:nvSpPr>
        <p:spPr>
          <a:xfrm>
            <a:off x="5486928" y="1606768"/>
            <a:ext cx="2590800" cy="584775"/>
          </a:xfrm>
          <a:prstGeom prst="rect">
            <a:avLst/>
          </a:prstGeom>
          <a:noFill/>
        </p:spPr>
        <p:txBody>
          <a:bodyPr wrap="square" rtlCol="0">
            <a:spAutoFit/>
          </a:bodyPr>
          <a:lstStyle/>
          <a:p>
            <a:pPr algn="ctr"/>
            <a:r>
              <a:rPr lang="en-US" sz="3200" dirty="0" smtClean="0">
                <a:solidFill>
                  <a:schemeClr val="bg1"/>
                </a:solidFill>
              </a:rPr>
              <a:t>GCIPL</a:t>
            </a:r>
            <a:endParaRPr lang="en-US" sz="3200" dirty="0">
              <a:solidFill>
                <a:schemeClr val="bg1"/>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43991" y="2743200"/>
            <a:ext cx="3876675" cy="2819399"/>
          </a:xfrm>
          <a:prstGeom prst="rect">
            <a:avLst/>
          </a:prstGeom>
        </p:spPr>
      </p:pic>
    </p:spTree>
    <p:extLst>
      <p:ext uri="{BB962C8B-B14F-4D97-AF65-F5344CB8AC3E}">
        <p14:creationId xmlns:p14="http://schemas.microsoft.com/office/powerpoint/2010/main" val="31270591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305800" cy="1106487"/>
          </a:xfrm>
        </p:spPr>
        <p:txBody>
          <a:bodyPr/>
          <a:lstStyle/>
          <a:p>
            <a:r>
              <a:rPr lang="en-US" sz="4400" dirty="0">
                <a:solidFill>
                  <a:srgbClr val="FFFF00"/>
                </a:solidFill>
                <a:effectLst/>
              </a:rPr>
              <a:t>I</a:t>
            </a:r>
            <a:r>
              <a:rPr lang="en-US" sz="4400" dirty="0" smtClean="0">
                <a:solidFill>
                  <a:srgbClr val="FFFF00"/>
                </a:solidFill>
                <a:effectLst/>
              </a:rPr>
              <a:t>nter-eye LCLA and GCIPL</a:t>
            </a:r>
            <a:endParaRPr lang="en-US" sz="4400" dirty="0">
              <a:solidFill>
                <a:srgbClr val="FFFF00"/>
              </a:solidFill>
              <a:effectLs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9700" y="1524000"/>
            <a:ext cx="6248400" cy="4543702"/>
          </a:xfrm>
          <a:prstGeom prst="rect">
            <a:avLst/>
          </a:prstGeom>
        </p:spPr>
      </p:pic>
    </p:spTree>
    <p:extLst>
      <p:ext uri="{BB962C8B-B14F-4D97-AF65-F5344CB8AC3E}">
        <p14:creationId xmlns:p14="http://schemas.microsoft.com/office/powerpoint/2010/main" val="43823638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533400" y="304800"/>
            <a:ext cx="7924800" cy="1066800"/>
          </a:xfrm>
          <a:noFill/>
        </p:spPr>
        <p:txBody>
          <a:bodyPr lIns="92075" tIns="46038" rIns="92075" bIns="46038"/>
          <a:lstStyle/>
          <a:p>
            <a:pPr algn="ctr" eaLnBrk="1" hangingPunct="1"/>
            <a:r>
              <a:rPr lang="en-US" altLang="en-US" sz="4800" dirty="0" smtClean="0">
                <a:solidFill>
                  <a:srgbClr val="FFFF00"/>
                </a:solidFill>
                <a:effectLst/>
              </a:rPr>
              <a:t>Conclusions</a:t>
            </a:r>
          </a:p>
        </p:txBody>
      </p:sp>
      <p:sp>
        <p:nvSpPr>
          <p:cNvPr id="19459" name="Rectangle 3"/>
          <p:cNvSpPr>
            <a:spLocks noGrp="1" noChangeArrowheads="1"/>
          </p:cNvSpPr>
          <p:nvPr>
            <p:ph type="body" idx="1"/>
          </p:nvPr>
        </p:nvSpPr>
        <p:spPr>
          <a:xfrm>
            <a:off x="609600" y="1676400"/>
            <a:ext cx="7916863" cy="4572000"/>
          </a:xfrm>
          <a:noFill/>
        </p:spPr>
        <p:txBody>
          <a:bodyPr lIns="92075" tIns="46038" rIns="92075" bIns="46038"/>
          <a:lstStyle/>
          <a:p>
            <a:pPr marL="609600" indent="-609600">
              <a:lnSpc>
                <a:spcPct val="90000"/>
              </a:lnSpc>
              <a:spcAft>
                <a:spcPts val="1200"/>
              </a:spcAft>
              <a:buClr>
                <a:srgbClr val="FFE619"/>
              </a:buClr>
              <a:buSzPct val="120000"/>
            </a:pPr>
            <a:endParaRPr lang="en-US" altLang="en-US" sz="3200" dirty="0" smtClean="0"/>
          </a:p>
          <a:p>
            <a:pPr marL="609600" indent="-609600">
              <a:spcAft>
                <a:spcPts val="1200"/>
              </a:spcAft>
              <a:buClr>
                <a:srgbClr val="FFFF00"/>
              </a:buClr>
              <a:buSzPct val="120000"/>
            </a:pPr>
            <a:endParaRPr lang="en-US" altLang="en-US" sz="3200" dirty="0" smtClean="0"/>
          </a:p>
          <a:p>
            <a:pPr marL="609600" indent="-609600">
              <a:spcAft>
                <a:spcPts val="1200"/>
              </a:spcAft>
              <a:buClr>
                <a:srgbClr val="FFFF00"/>
              </a:buClr>
              <a:buSzPct val="120000"/>
            </a:pPr>
            <a:r>
              <a:rPr lang="en-US" altLang="en-US" sz="3200" dirty="0" smtClean="0"/>
              <a:t>5-micron difference in RNFL thickness</a:t>
            </a:r>
          </a:p>
          <a:p>
            <a:pPr marL="609600" indent="-609600">
              <a:spcAft>
                <a:spcPts val="1200"/>
              </a:spcAft>
              <a:buClr>
                <a:srgbClr val="FFFF00"/>
              </a:buClr>
              <a:buSzPct val="120000"/>
            </a:pPr>
            <a:r>
              <a:rPr lang="en-US" altLang="en-US" sz="3200" dirty="0" smtClean="0"/>
              <a:t>4-micron difference in GCIP thickness</a:t>
            </a:r>
          </a:p>
          <a:p>
            <a:pPr marL="609600" indent="-609600">
              <a:spcAft>
                <a:spcPts val="1200"/>
              </a:spcAft>
              <a:buClr>
                <a:srgbClr val="FFFF00"/>
              </a:buClr>
              <a:buSzPct val="120000"/>
            </a:pPr>
            <a:r>
              <a:rPr lang="en-US" altLang="en-US" sz="3200" dirty="0" smtClean="0"/>
              <a:t>Identify visual impairment in MS</a:t>
            </a:r>
          </a:p>
          <a:p>
            <a:pPr marL="609600" indent="-609600">
              <a:spcAft>
                <a:spcPts val="1200"/>
              </a:spcAft>
              <a:buClr>
                <a:srgbClr val="FFFF00"/>
              </a:buClr>
              <a:buSzPct val="120000"/>
            </a:pPr>
            <a:r>
              <a:rPr lang="en-US" altLang="en-US" sz="3200" dirty="0" smtClean="0"/>
              <a:t>Further studies underway to validate use in diagnostic criteria for MS</a:t>
            </a:r>
          </a:p>
          <a:p>
            <a:pPr marL="609600" indent="-609600" eaLnBrk="1" hangingPunct="1">
              <a:lnSpc>
                <a:spcPct val="90000"/>
              </a:lnSpc>
              <a:buClr>
                <a:schemeClr val="tx2"/>
              </a:buClr>
            </a:pPr>
            <a:endParaRPr lang="en-US" altLang="en-US" sz="1200" dirty="0" smtClean="0"/>
          </a:p>
        </p:txBody>
      </p:sp>
      <p:sp>
        <p:nvSpPr>
          <p:cNvPr id="2" name="TextBox 1"/>
          <p:cNvSpPr txBox="1"/>
          <p:nvPr/>
        </p:nvSpPr>
        <p:spPr>
          <a:xfrm>
            <a:off x="914400" y="1600200"/>
            <a:ext cx="7315200" cy="1674305"/>
          </a:xfrm>
          <a:prstGeom prst="rect">
            <a:avLst/>
          </a:prstGeom>
          <a:noFill/>
        </p:spPr>
        <p:txBody>
          <a:bodyPr wrap="square" rtlCol="0">
            <a:spAutoFit/>
          </a:bodyPr>
          <a:lstStyle/>
          <a:p>
            <a:pPr algn="ctr" defTabSz="914400" fontAlgn="base">
              <a:lnSpc>
                <a:spcPct val="90000"/>
              </a:lnSpc>
              <a:spcBef>
                <a:spcPct val="20000"/>
              </a:spcBef>
              <a:spcAft>
                <a:spcPts val="1200"/>
              </a:spcAft>
              <a:buClr>
                <a:srgbClr val="FFE619"/>
              </a:buClr>
              <a:buSzPct val="120000"/>
            </a:pPr>
            <a:r>
              <a:rPr lang="en-US" altLang="en-US" sz="3200" b="1" kern="0" dirty="0" smtClean="0">
                <a:solidFill>
                  <a:srgbClr val="FFFFFF"/>
                </a:solidFill>
              </a:rPr>
              <a:t>Optimal thresholds for validating an optic nerve lesion:</a:t>
            </a:r>
          </a:p>
          <a:p>
            <a:pPr algn="ctr" defTabSz="914400" fontAlgn="base">
              <a:lnSpc>
                <a:spcPct val="90000"/>
              </a:lnSpc>
              <a:spcBef>
                <a:spcPct val="20000"/>
              </a:spcBef>
              <a:spcAft>
                <a:spcPts val="1200"/>
              </a:spcAft>
              <a:buClr>
                <a:srgbClr val="FFE619"/>
              </a:buClr>
              <a:buSzPct val="120000"/>
            </a:pPr>
            <a:endParaRPr lang="en-US" altLang="en-US" sz="3200" b="1" kern="0" dirty="0">
              <a:solidFill>
                <a:srgbClr val="FFFFFF"/>
              </a:solidFill>
            </a:endParaRPr>
          </a:p>
        </p:txBody>
      </p:sp>
    </p:spTree>
    <p:extLst>
      <p:ext uri="{BB962C8B-B14F-4D97-AF65-F5344CB8AC3E}">
        <p14:creationId xmlns:p14="http://schemas.microsoft.com/office/powerpoint/2010/main" val="32269407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body" sz="half" idx="1"/>
          </p:nvPr>
        </p:nvSpPr>
        <p:spPr>
          <a:xfrm>
            <a:off x="790577" y="1120775"/>
            <a:ext cx="7593013" cy="4800600"/>
          </a:xfrm>
        </p:spPr>
        <p:txBody>
          <a:bodyPr/>
          <a:lstStyle/>
          <a:p>
            <a:pPr marL="225425" indent="-225425" algn="ctr" eaLnBrk="1" hangingPunct="1">
              <a:buFontTx/>
              <a:buNone/>
            </a:pPr>
            <a:r>
              <a:rPr lang="en-US" altLang="en-US" sz="3200" dirty="0" smtClean="0"/>
              <a:t>The author has no financial disclosures</a:t>
            </a:r>
          </a:p>
          <a:p>
            <a:pPr marL="225425" indent="-225425" eaLnBrk="1" hangingPunct="1">
              <a:buFontTx/>
              <a:buNone/>
            </a:pPr>
            <a:endParaRPr lang="en-US" altLang="en-US" sz="2800" dirty="0" smtClean="0"/>
          </a:p>
          <a:p>
            <a:pPr marL="225425" indent="-225425" algn="dist" eaLnBrk="1" hangingPunct="1">
              <a:buFontTx/>
              <a:buNone/>
            </a:pPr>
            <a:endParaRPr lang="en-US" altLang="en-US" sz="2800" dirty="0" smtClean="0"/>
          </a:p>
        </p:txBody>
      </p:sp>
    </p:spTree>
    <p:extLst>
      <p:ext uri="{BB962C8B-B14F-4D97-AF65-F5344CB8AC3E}">
        <p14:creationId xmlns:p14="http://schemas.microsoft.com/office/powerpoint/2010/main" val="7335996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3175" y="381000"/>
            <a:ext cx="91408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eaLnBrk="0" hangingPunct="0">
              <a:spcBef>
                <a:spcPct val="20000"/>
              </a:spcBef>
              <a:buClr>
                <a:srgbClr val="FFCC00"/>
              </a:buClr>
              <a:buChar char="•"/>
              <a:defRPr sz="3000">
                <a:solidFill>
                  <a:schemeClr val="bg1"/>
                </a:solidFill>
                <a:latin typeface="Arial" pitchFamily="34" charset="0"/>
                <a:ea typeface="ＭＳ Ｐゴシック" pitchFamily="34" charset="-128"/>
              </a:defRPr>
            </a:lvl1pPr>
            <a:lvl2pPr marL="742950" indent="-285750" algn="l" eaLnBrk="0" hangingPunct="0">
              <a:spcBef>
                <a:spcPct val="20000"/>
              </a:spcBef>
              <a:buClr>
                <a:srgbClr val="FFCC00"/>
              </a:buClr>
              <a:buChar char="–"/>
              <a:defRPr sz="2800">
                <a:solidFill>
                  <a:schemeClr val="bg1"/>
                </a:solidFill>
                <a:latin typeface="Arial" pitchFamily="34" charset="0"/>
                <a:ea typeface="ＭＳ Ｐゴシック" pitchFamily="34" charset="-128"/>
              </a:defRPr>
            </a:lvl2pPr>
            <a:lvl3pPr marL="1143000" indent="-228600" algn="l" eaLnBrk="0" hangingPunct="0">
              <a:spcBef>
                <a:spcPct val="20000"/>
              </a:spcBef>
              <a:buClr>
                <a:srgbClr val="FFCC00"/>
              </a:buClr>
              <a:buChar char="•"/>
              <a:defRPr sz="2400">
                <a:solidFill>
                  <a:schemeClr val="bg1"/>
                </a:solidFill>
                <a:latin typeface="Arial" pitchFamily="34" charset="0"/>
                <a:ea typeface="ＭＳ Ｐゴシック" pitchFamily="34" charset="-128"/>
              </a:defRPr>
            </a:lvl3pPr>
            <a:lvl4pPr marL="1600200" indent="-228600" algn="l" eaLnBrk="0" hangingPunct="0">
              <a:spcBef>
                <a:spcPct val="20000"/>
              </a:spcBef>
              <a:buClr>
                <a:srgbClr val="FFCC00"/>
              </a:buClr>
              <a:buChar char="–"/>
              <a:defRPr sz="2000">
                <a:solidFill>
                  <a:schemeClr val="bg1"/>
                </a:solidFill>
                <a:latin typeface="Arial" pitchFamily="34" charset="0"/>
                <a:ea typeface="ＭＳ Ｐゴシック" pitchFamily="34" charset="-128"/>
              </a:defRPr>
            </a:lvl4pPr>
            <a:lvl5pPr marL="2057400" indent="-228600" algn="l" eaLnBrk="0" hangingPunct="0">
              <a:spcBef>
                <a:spcPct val="20000"/>
              </a:spcBef>
              <a:buClr>
                <a:srgbClr val="FFCC00"/>
              </a:buClr>
              <a:buChar char="»"/>
              <a:defRPr sz="2000">
                <a:solidFill>
                  <a:schemeClr val="bg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FFCC00"/>
              </a:buClr>
              <a:buChar char="»"/>
              <a:defRPr sz="2000">
                <a:solidFill>
                  <a:schemeClr val="bg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FFCC00"/>
              </a:buClr>
              <a:buChar char="»"/>
              <a:defRPr sz="2000">
                <a:solidFill>
                  <a:schemeClr val="bg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FFCC00"/>
              </a:buClr>
              <a:buChar char="»"/>
              <a:defRPr sz="2000">
                <a:solidFill>
                  <a:schemeClr val="bg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FFCC00"/>
              </a:buClr>
              <a:buChar char="»"/>
              <a:defRPr sz="2000">
                <a:solidFill>
                  <a:schemeClr val="bg1"/>
                </a:solidFill>
                <a:latin typeface="Arial" pitchFamily="34" charset="0"/>
                <a:ea typeface="ＭＳ Ｐゴシック" pitchFamily="34" charset="-128"/>
              </a:defRPr>
            </a:lvl9pPr>
          </a:lstStyle>
          <a:p>
            <a:pPr algn="ctr" eaLnBrk="1" hangingPunct="1">
              <a:spcBef>
                <a:spcPct val="0"/>
              </a:spcBef>
              <a:buClrTx/>
              <a:buFontTx/>
              <a:buNone/>
            </a:pPr>
            <a:r>
              <a:rPr lang="en-US" altLang="en-US" sz="4800" b="1" dirty="0" smtClean="0">
                <a:solidFill>
                  <a:srgbClr val="FFFF00"/>
                </a:solidFill>
              </a:rPr>
              <a:t>Learning Objective</a:t>
            </a:r>
            <a:endParaRPr lang="en-US" altLang="en-US" sz="4800" b="1" dirty="0">
              <a:solidFill>
                <a:srgbClr val="FFFF00"/>
              </a:solidFill>
            </a:endParaRPr>
          </a:p>
        </p:txBody>
      </p:sp>
      <p:sp>
        <p:nvSpPr>
          <p:cNvPr id="22539" name="Rectangle 11"/>
          <p:cNvSpPr>
            <a:spLocks noChangeArrowheads="1"/>
          </p:cNvSpPr>
          <p:nvPr/>
        </p:nvSpPr>
        <p:spPr bwMode="auto">
          <a:xfrm>
            <a:off x="533400" y="1600200"/>
            <a:ext cx="80010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algn="l" eaLnBrk="0" hangingPunct="0">
              <a:spcBef>
                <a:spcPct val="20000"/>
              </a:spcBef>
              <a:buClr>
                <a:srgbClr val="FFCC00"/>
              </a:buClr>
              <a:buChar char="•"/>
              <a:defRPr sz="3000">
                <a:solidFill>
                  <a:schemeClr val="bg1"/>
                </a:solidFill>
                <a:latin typeface="Arial" pitchFamily="34" charset="0"/>
                <a:ea typeface="ＭＳ Ｐゴシック" pitchFamily="34" charset="-128"/>
              </a:defRPr>
            </a:lvl1pPr>
            <a:lvl2pPr marL="742950" indent="-285750" algn="l" eaLnBrk="0" hangingPunct="0">
              <a:spcBef>
                <a:spcPct val="20000"/>
              </a:spcBef>
              <a:buClr>
                <a:srgbClr val="FFCC00"/>
              </a:buClr>
              <a:buChar char="–"/>
              <a:defRPr sz="2800">
                <a:solidFill>
                  <a:schemeClr val="bg1"/>
                </a:solidFill>
                <a:latin typeface="Arial" pitchFamily="34" charset="0"/>
                <a:ea typeface="ＭＳ Ｐゴシック" pitchFamily="34" charset="-128"/>
              </a:defRPr>
            </a:lvl2pPr>
            <a:lvl3pPr marL="1143000" indent="-228600" algn="l" eaLnBrk="0" hangingPunct="0">
              <a:spcBef>
                <a:spcPct val="20000"/>
              </a:spcBef>
              <a:buClr>
                <a:srgbClr val="FFCC00"/>
              </a:buClr>
              <a:buChar char="•"/>
              <a:defRPr sz="2400">
                <a:solidFill>
                  <a:schemeClr val="bg1"/>
                </a:solidFill>
                <a:latin typeface="Arial" pitchFamily="34" charset="0"/>
                <a:ea typeface="ＭＳ Ｐゴシック" pitchFamily="34" charset="-128"/>
              </a:defRPr>
            </a:lvl3pPr>
            <a:lvl4pPr marL="1600200" indent="-228600" algn="l" eaLnBrk="0" hangingPunct="0">
              <a:spcBef>
                <a:spcPct val="20000"/>
              </a:spcBef>
              <a:buClr>
                <a:srgbClr val="FFCC00"/>
              </a:buClr>
              <a:buChar char="–"/>
              <a:defRPr sz="2000">
                <a:solidFill>
                  <a:schemeClr val="bg1"/>
                </a:solidFill>
                <a:latin typeface="Arial" pitchFamily="34" charset="0"/>
                <a:ea typeface="ＭＳ Ｐゴシック" pitchFamily="34" charset="-128"/>
              </a:defRPr>
            </a:lvl4pPr>
            <a:lvl5pPr marL="2057400" indent="-228600" algn="l" eaLnBrk="0" hangingPunct="0">
              <a:spcBef>
                <a:spcPct val="20000"/>
              </a:spcBef>
              <a:buClr>
                <a:srgbClr val="FFCC00"/>
              </a:buClr>
              <a:buChar char="»"/>
              <a:defRPr sz="2000">
                <a:solidFill>
                  <a:schemeClr val="bg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FFCC00"/>
              </a:buClr>
              <a:buChar char="»"/>
              <a:defRPr sz="2000">
                <a:solidFill>
                  <a:schemeClr val="bg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FFCC00"/>
              </a:buClr>
              <a:buChar char="»"/>
              <a:defRPr sz="2000">
                <a:solidFill>
                  <a:schemeClr val="bg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FFCC00"/>
              </a:buClr>
              <a:buChar char="»"/>
              <a:defRPr sz="2000">
                <a:solidFill>
                  <a:schemeClr val="bg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FFCC00"/>
              </a:buClr>
              <a:buChar char="»"/>
              <a:defRPr sz="2000">
                <a:solidFill>
                  <a:schemeClr val="bg1"/>
                </a:solidFill>
                <a:latin typeface="Arial" pitchFamily="34" charset="0"/>
                <a:ea typeface="ＭＳ Ｐゴシック" pitchFamily="34" charset="-128"/>
              </a:defRPr>
            </a:lvl9pPr>
          </a:lstStyle>
          <a:p>
            <a:pPr>
              <a:spcBef>
                <a:spcPts val="0"/>
              </a:spcBef>
              <a:spcAft>
                <a:spcPts val="3000"/>
              </a:spcAft>
              <a:buClr>
                <a:srgbClr val="FFFF00"/>
              </a:buClr>
            </a:pPr>
            <a:r>
              <a:rPr lang="en-US" sz="3100" dirty="0" smtClean="0"/>
              <a:t>To </a:t>
            </a:r>
            <a:r>
              <a:rPr lang="en-US" sz="3100" dirty="0"/>
              <a:t>determine </a:t>
            </a:r>
            <a:r>
              <a:rPr lang="en-US" sz="3100" dirty="0" smtClean="0"/>
              <a:t>how OCT can be used to identify an optic nerve lesion in MS</a:t>
            </a:r>
          </a:p>
          <a:p>
            <a:pPr>
              <a:spcBef>
                <a:spcPts val="0"/>
              </a:spcBef>
              <a:spcAft>
                <a:spcPts val="3000"/>
              </a:spcAft>
              <a:buClr>
                <a:srgbClr val="FFFF00"/>
              </a:buClr>
            </a:pPr>
            <a:endParaRPr lang="en-US" sz="100" dirty="0"/>
          </a:p>
          <a:p>
            <a:pPr>
              <a:spcBef>
                <a:spcPts val="0"/>
              </a:spcBef>
              <a:spcAft>
                <a:spcPts val="3000"/>
              </a:spcAft>
              <a:buClr>
                <a:srgbClr val="FFFF00"/>
              </a:buClr>
            </a:pPr>
            <a:r>
              <a:rPr lang="en-US" sz="3100" dirty="0" smtClean="0"/>
              <a:t>This has relevance to future inclusion of the optic nerve as a lesion site for diagnostic criteria</a:t>
            </a:r>
          </a:p>
        </p:txBody>
      </p:sp>
    </p:spTree>
    <p:extLst>
      <p:ext uri="{BB962C8B-B14F-4D97-AF65-F5344CB8AC3E}">
        <p14:creationId xmlns:p14="http://schemas.microsoft.com/office/powerpoint/2010/main" val="1273209254"/>
      </p:ext>
    </p:extLst>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3175" y="457200"/>
            <a:ext cx="91408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eaLnBrk="0" hangingPunct="0">
              <a:spcBef>
                <a:spcPct val="20000"/>
              </a:spcBef>
              <a:buClr>
                <a:srgbClr val="FFCC00"/>
              </a:buClr>
              <a:buChar char="•"/>
              <a:defRPr sz="3000">
                <a:solidFill>
                  <a:schemeClr val="bg1"/>
                </a:solidFill>
                <a:latin typeface="Arial" pitchFamily="34" charset="0"/>
                <a:ea typeface="ＭＳ Ｐゴシック" pitchFamily="34" charset="-128"/>
              </a:defRPr>
            </a:lvl1pPr>
            <a:lvl2pPr marL="742950" indent="-285750" algn="l" eaLnBrk="0" hangingPunct="0">
              <a:spcBef>
                <a:spcPct val="20000"/>
              </a:spcBef>
              <a:buClr>
                <a:srgbClr val="FFCC00"/>
              </a:buClr>
              <a:buChar char="–"/>
              <a:defRPr sz="2800">
                <a:solidFill>
                  <a:schemeClr val="bg1"/>
                </a:solidFill>
                <a:latin typeface="Arial" pitchFamily="34" charset="0"/>
                <a:ea typeface="ＭＳ Ｐゴシック" pitchFamily="34" charset="-128"/>
              </a:defRPr>
            </a:lvl2pPr>
            <a:lvl3pPr marL="1143000" indent="-228600" algn="l" eaLnBrk="0" hangingPunct="0">
              <a:spcBef>
                <a:spcPct val="20000"/>
              </a:spcBef>
              <a:buClr>
                <a:srgbClr val="FFCC00"/>
              </a:buClr>
              <a:buChar char="•"/>
              <a:defRPr sz="2400">
                <a:solidFill>
                  <a:schemeClr val="bg1"/>
                </a:solidFill>
                <a:latin typeface="Arial" pitchFamily="34" charset="0"/>
                <a:ea typeface="ＭＳ Ｐゴシック" pitchFamily="34" charset="-128"/>
              </a:defRPr>
            </a:lvl3pPr>
            <a:lvl4pPr marL="1600200" indent="-228600" algn="l" eaLnBrk="0" hangingPunct="0">
              <a:spcBef>
                <a:spcPct val="20000"/>
              </a:spcBef>
              <a:buClr>
                <a:srgbClr val="FFCC00"/>
              </a:buClr>
              <a:buChar char="–"/>
              <a:defRPr sz="2000">
                <a:solidFill>
                  <a:schemeClr val="bg1"/>
                </a:solidFill>
                <a:latin typeface="Arial" pitchFamily="34" charset="0"/>
                <a:ea typeface="ＭＳ Ｐゴシック" pitchFamily="34" charset="-128"/>
              </a:defRPr>
            </a:lvl4pPr>
            <a:lvl5pPr marL="2057400" indent="-228600" algn="l" eaLnBrk="0" hangingPunct="0">
              <a:spcBef>
                <a:spcPct val="20000"/>
              </a:spcBef>
              <a:buClr>
                <a:srgbClr val="FFCC00"/>
              </a:buClr>
              <a:buChar char="»"/>
              <a:defRPr sz="2000">
                <a:solidFill>
                  <a:schemeClr val="bg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FFCC00"/>
              </a:buClr>
              <a:buChar char="»"/>
              <a:defRPr sz="2000">
                <a:solidFill>
                  <a:schemeClr val="bg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FFCC00"/>
              </a:buClr>
              <a:buChar char="»"/>
              <a:defRPr sz="2000">
                <a:solidFill>
                  <a:schemeClr val="bg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FFCC00"/>
              </a:buClr>
              <a:buChar char="»"/>
              <a:defRPr sz="2000">
                <a:solidFill>
                  <a:schemeClr val="bg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FFCC00"/>
              </a:buClr>
              <a:buChar char="»"/>
              <a:defRPr sz="2000">
                <a:solidFill>
                  <a:schemeClr val="bg1"/>
                </a:solidFill>
                <a:latin typeface="Arial" pitchFamily="34" charset="0"/>
                <a:ea typeface="ＭＳ Ｐゴシック" pitchFamily="34" charset="-128"/>
              </a:defRPr>
            </a:lvl9pPr>
          </a:lstStyle>
          <a:p>
            <a:pPr algn="ctr" eaLnBrk="1" hangingPunct="1">
              <a:spcBef>
                <a:spcPct val="0"/>
              </a:spcBef>
              <a:buClrTx/>
              <a:buFontTx/>
              <a:buNone/>
            </a:pPr>
            <a:r>
              <a:rPr lang="en-US" altLang="en-US" sz="4400" b="1" dirty="0" smtClean="0">
                <a:solidFill>
                  <a:srgbClr val="FFFF00"/>
                </a:solidFill>
              </a:rPr>
              <a:t>Optic Nerve in MS</a:t>
            </a:r>
            <a:endParaRPr lang="en-US" altLang="en-US" sz="4400" b="1" dirty="0">
              <a:solidFill>
                <a:srgbClr val="FFFF00"/>
              </a:solidFill>
            </a:endParaRPr>
          </a:p>
        </p:txBody>
      </p:sp>
      <p:sp>
        <p:nvSpPr>
          <p:cNvPr id="22539" name="Rectangle 11"/>
          <p:cNvSpPr>
            <a:spLocks noChangeArrowheads="1"/>
          </p:cNvSpPr>
          <p:nvPr/>
        </p:nvSpPr>
        <p:spPr bwMode="auto">
          <a:xfrm>
            <a:off x="533400" y="1676400"/>
            <a:ext cx="8001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algn="l" eaLnBrk="0" hangingPunct="0">
              <a:spcBef>
                <a:spcPct val="20000"/>
              </a:spcBef>
              <a:buClr>
                <a:srgbClr val="FFCC00"/>
              </a:buClr>
              <a:buChar char="•"/>
              <a:defRPr sz="3000">
                <a:solidFill>
                  <a:schemeClr val="bg1"/>
                </a:solidFill>
                <a:latin typeface="Arial" pitchFamily="34" charset="0"/>
                <a:ea typeface="ＭＳ Ｐゴシック" pitchFamily="34" charset="-128"/>
              </a:defRPr>
            </a:lvl1pPr>
            <a:lvl2pPr marL="742950" indent="-285750" algn="l" eaLnBrk="0" hangingPunct="0">
              <a:spcBef>
                <a:spcPct val="20000"/>
              </a:spcBef>
              <a:buClr>
                <a:srgbClr val="FFCC00"/>
              </a:buClr>
              <a:buChar char="–"/>
              <a:defRPr sz="2800">
                <a:solidFill>
                  <a:schemeClr val="bg1"/>
                </a:solidFill>
                <a:latin typeface="Arial" pitchFamily="34" charset="0"/>
                <a:ea typeface="ＭＳ Ｐゴシック" pitchFamily="34" charset="-128"/>
              </a:defRPr>
            </a:lvl2pPr>
            <a:lvl3pPr marL="1143000" indent="-228600" algn="l" eaLnBrk="0" hangingPunct="0">
              <a:spcBef>
                <a:spcPct val="20000"/>
              </a:spcBef>
              <a:buClr>
                <a:srgbClr val="FFCC00"/>
              </a:buClr>
              <a:buChar char="•"/>
              <a:defRPr sz="2400">
                <a:solidFill>
                  <a:schemeClr val="bg1"/>
                </a:solidFill>
                <a:latin typeface="Arial" pitchFamily="34" charset="0"/>
                <a:ea typeface="ＭＳ Ｐゴシック" pitchFamily="34" charset="-128"/>
              </a:defRPr>
            </a:lvl3pPr>
            <a:lvl4pPr marL="1600200" indent="-228600" algn="l" eaLnBrk="0" hangingPunct="0">
              <a:spcBef>
                <a:spcPct val="20000"/>
              </a:spcBef>
              <a:buClr>
                <a:srgbClr val="FFCC00"/>
              </a:buClr>
              <a:buChar char="–"/>
              <a:defRPr sz="2000">
                <a:solidFill>
                  <a:schemeClr val="bg1"/>
                </a:solidFill>
                <a:latin typeface="Arial" pitchFamily="34" charset="0"/>
                <a:ea typeface="ＭＳ Ｐゴシック" pitchFamily="34" charset="-128"/>
              </a:defRPr>
            </a:lvl4pPr>
            <a:lvl5pPr marL="2057400" indent="-228600" algn="l" eaLnBrk="0" hangingPunct="0">
              <a:spcBef>
                <a:spcPct val="20000"/>
              </a:spcBef>
              <a:buClr>
                <a:srgbClr val="FFCC00"/>
              </a:buClr>
              <a:buChar char="»"/>
              <a:defRPr sz="2000">
                <a:solidFill>
                  <a:schemeClr val="bg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FFCC00"/>
              </a:buClr>
              <a:buChar char="»"/>
              <a:defRPr sz="2000">
                <a:solidFill>
                  <a:schemeClr val="bg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FFCC00"/>
              </a:buClr>
              <a:buChar char="»"/>
              <a:defRPr sz="2000">
                <a:solidFill>
                  <a:schemeClr val="bg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FFCC00"/>
              </a:buClr>
              <a:buChar char="»"/>
              <a:defRPr sz="2000">
                <a:solidFill>
                  <a:schemeClr val="bg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FFCC00"/>
              </a:buClr>
              <a:buChar char="»"/>
              <a:defRPr sz="2000">
                <a:solidFill>
                  <a:schemeClr val="bg1"/>
                </a:solidFill>
                <a:latin typeface="Arial" pitchFamily="34" charset="0"/>
                <a:ea typeface="ＭＳ Ｐゴシック" pitchFamily="34" charset="-128"/>
              </a:defRPr>
            </a:lvl9pPr>
          </a:lstStyle>
          <a:p>
            <a:pPr>
              <a:buClr>
                <a:srgbClr val="FFFF00"/>
              </a:buClr>
            </a:pPr>
            <a:r>
              <a:rPr lang="en-US" sz="3100" dirty="0" smtClean="0"/>
              <a:t>The </a:t>
            </a:r>
            <a:r>
              <a:rPr lang="en-US" sz="3200" dirty="0"/>
              <a:t>optic nerve is a frequent site for involvement in </a:t>
            </a:r>
            <a:r>
              <a:rPr lang="en-US" sz="3200" dirty="0" smtClean="0"/>
              <a:t>MS</a:t>
            </a:r>
          </a:p>
          <a:p>
            <a:pPr>
              <a:buClr>
                <a:srgbClr val="FFFF00"/>
              </a:buClr>
            </a:pPr>
            <a:endParaRPr lang="en-US" sz="3100" dirty="0" smtClean="0"/>
          </a:p>
          <a:p>
            <a:pPr>
              <a:buClr>
                <a:srgbClr val="FFFF00"/>
              </a:buClr>
            </a:pPr>
            <a:r>
              <a:rPr lang="en-US" sz="3200" dirty="0" smtClean="0">
                <a:latin typeface="Arial"/>
                <a:ea typeface="Calibri"/>
              </a:rPr>
              <a:t>Current </a:t>
            </a:r>
            <a:r>
              <a:rPr lang="en-US" sz="3200" dirty="0">
                <a:latin typeface="Arial"/>
                <a:ea typeface="Calibri"/>
              </a:rPr>
              <a:t>international diagnostic criteria for MS do not include the optic nerve as an imaging lesion site despite the high prevalence of acute optic neuritis (ON</a:t>
            </a:r>
            <a:r>
              <a:rPr lang="en-US" sz="3200" dirty="0" smtClean="0">
                <a:latin typeface="Arial"/>
                <a:ea typeface="Calibri"/>
              </a:rPr>
              <a:t>) in MS</a:t>
            </a:r>
            <a:endParaRPr lang="en-US" sz="3200" dirty="0">
              <a:latin typeface="Arial"/>
              <a:ea typeface="Calibri"/>
            </a:endParaRPr>
          </a:p>
        </p:txBody>
      </p:sp>
    </p:spTree>
    <p:extLst>
      <p:ext uri="{BB962C8B-B14F-4D97-AF65-F5344CB8AC3E}">
        <p14:creationId xmlns:p14="http://schemas.microsoft.com/office/powerpoint/2010/main" val="1871439150"/>
      </p:ext>
    </p:extLst>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228600" y="457200"/>
            <a:ext cx="84486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eaLnBrk="0" hangingPunct="0">
              <a:spcBef>
                <a:spcPct val="20000"/>
              </a:spcBef>
              <a:buClr>
                <a:srgbClr val="FFCC00"/>
              </a:buClr>
              <a:buChar char="•"/>
              <a:defRPr sz="3000">
                <a:solidFill>
                  <a:schemeClr val="bg1"/>
                </a:solidFill>
                <a:latin typeface="Arial" pitchFamily="34" charset="0"/>
                <a:ea typeface="ＭＳ Ｐゴシック" pitchFamily="34" charset="-128"/>
              </a:defRPr>
            </a:lvl1pPr>
            <a:lvl2pPr marL="742950" indent="-285750" algn="l" eaLnBrk="0" hangingPunct="0">
              <a:spcBef>
                <a:spcPct val="20000"/>
              </a:spcBef>
              <a:buClr>
                <a:srgbClr val="FFCC00"/>
              </a:buClr>
              <a:buChar char="–"/>
              <a:defRPr sz="2800">
                <a:solidFill>
                  <a:schemeClr val="bg1"/>
                </a:solidFill>
                <a:latin typeface="Arial" pitchFamily="34" charset="0"/>
                <a:ea typeface="ＭＳ Ｐゴシック" pitchFamily="34" charset="-128"/>
              </a:defRPr>
            </a:lvl2pPr>
            <a:lvl3pPr marL="1143000" indent="-228600" algn="l" eaLnBrk="0" hangingPunct="0">
              <a:spcBef>
                <a:spcPct val="20000"/>
              </a:spcBef>
              <a:buClr>
                <a:srgbClr val="FFCC00"/>
              </a:buClr>
              <a:buChar char="•"/>
              <a:defRPr sz="2400">
                <a:solidFill>
                  <a:schemeClr val="bg1"/>
                </a:solidFill>
                <a:latin typeface="Arial" pitchFamily="34" charset="0"/>
                <a:ea typeface="ＭＳ Ｐゴシック" pitchFamily="34" charset="-128"/>
              </a:defRPr>
            </a:lvl3pPr>
            <a:lvl4pPr marL="1600200" indent="-228600" algn="l" eaLnBrk="0" hangingPunct="0">
              <a:spcBef>
                <a:spcPct val="20000"/>
              </a:spcBef>
              <a:buClr>
                <a:srgbClr val="FFCC00"/>
              </a:buClr>
              <a:buChar char="–"/>
              <a:defRPr sz="2000">
                <a:solidFill>
                  <a:schemeClr val="bg1"/>
                </a:solidFill>
                <a:latin typeface="Arial" pitchFamily="34" charset="0"/>
                <a:ea typeface="ＭＳ Ｐゴシック" pitchFamily="34" charset="-128"/>
              </a:defRPr>
            </a:lvl4pPr>
            <a:lvl5pPr marL="2057400" indent="-228600" algn="l" eaLnBrk="0" hangingPunct="0">
              <a:spcBef>
                <a:spcPct val="20000"/>
              </a:spcBef>
              <a:buClr>
                <a:srgbClr val="FFCC00"/>
              </a:buClr>
              <a:buChar char="»"/>
              <a:defRPr sz="2000">
                <a:solidFill>
                  <a:schemeClr val="bg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FFCC00"/>
              </a:buClr>
              <a:buChar char="»"/>
              <a:defRPr sz="2000">
                <a:solidFill>
                  <a:schemeClr val="bg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FFCC00"/>
              </a:buClr>
              <a:buChar char="»"/>
              <a:defRPr sz="2000">
                <a:solidFill>
                  <a:schemeClr val="bg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FFCC00"/>
              </a:buClr>
              <a:buChar char="»"/>
              <a:defRPr sz="2000">
                <a:solidFill>
                  <a:schemeClr val="bg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FFCC00"/>
              </a:buClr>
              <a:buChar char="»"/>
              <a:defRPr sz="2000">
                <a:solidFill>
                  <a:schemeClr val="bg1"/>
                </a:solidFill>
                <a:latin typeface="Arial" pitchFamily="34" charset="0"/>
                <a:ea typeface="ＭＳ Ｐゴシック" pitchFamily="34" charset="-128"/>
              </a:defRPr>
            </a:lvl9pPr>
          </a:lstStyle>
          <a:p>
            <a:pPr algn="ctr" eaLnBrk="1" hangingPunct="1">
              <a:spcBef>
                <a:spcPct val="0"/>
              </a:spcBef>
              <a:buClrTx/>
              <a:buFontTx/>
              <a:buNone/>
            </a:pPr>
            <a:r>
              <a:rPr lang="en-US" altLang="en-US" sz="4400" b="1" dirty="0" smtClean="0">
                <a:solidFill>
                  <a:srgbClr val="FFFF00"/>
                </a:solidFill>
              </a:rPr>
              <a:t>Optic Neuritis:  Significant Axonal and Neuronal Loss </a:t>
            </a:r>
            <a:endParaRPr lang="en-US" altLang="en-US" sz="4400" b="1" dirty="0">
              <a:solidFill>
                <a:srgbClr val="FFFF00"/>
              </a:solidFill>
            </a:endParaRPr>
          </a:p>
        </p:txBody>
      </p:sp>
      <p:sp>
        <p:nvSpPr>
          <p:cNvPr id="22539" name="Rectangle 11"/>
          <p:cNvSpPr>
            <a:spLocks noChangeArrowheads="1"/>
          </p:cNvSpPr>
          <p:nvPr/>
        </p:nvSpPr>
        <p:spPr bwMode="auto">
          <a:xfrm>
            <a:off x="381000" y="1981200"/>
            <a:ext cx="59436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algn="l" eaLnBrk="0" hangingPunct="0">
              <a:spcBef>
                <a:spcPct val="20000"/>
              </a:spcBef>
              <a:buClr>
                <a:srgbClr val="FFCC00"/>
              </a:buClr>
              <a:buChar char="•"/>
              <a:defRPr sz="3000">
                <a:solidFill>
                  <a:schemeClr val="bg1"/>
                </a:solidFill>
                <a:latin typeface="Arial" pitchFamily="34" charset="0"/>
                <a:ea typeface="ＭＳ Ｐゴシック" pitchFamily="34" charset="-128"/>
              </a:defRPr>
            </a:lvl1pPr>
            <a:lvl2pPr marL="742950" indent="-285750" algn="l" eaLnBrk="0" hangingPunct="0">
              <a:spcBef>
                <a:spcPct val="20000"/>
              </a:spcBef>
              <a:buClr>
                <a:srgbClr val="FFCC00"/>
              </a:buClr>
              <a:buChar char="–"/>
              <a:defRPr sz="2800">
                <a:solidFill>
                  <a:schemeClr val="bg1"/>
                </a:solidFill>
                <a:latin typeface="Arial" pitchFamily="34" charset="0"/>
                <a:ea typeface="ＭＳ Ｐゴシック" pitchFamily="34" charset="-128"/>
              </a:defRPr>
            </a:lvl2pPr>
            <a:lvl3pPr marL="1143000" indent="-228600" algn="l" eaLnBrk="0" hangingPunct="0">
              <a:spcBef>
                <a:spcPct val="20000"/>
              </a:spcBef>
              <a:buClr>
                <a:srgbClr val="FFCC00"/>
              </a:buClr>
              <a:buChar char="•"/>
              <a:defRPr sz="2400">
                <a:solidFill>
                  <a:schemeClr val="bg1"/>
                </a:solidFill>
                <a:latin typeface="Arial" pitchFamily="34" charset="0"/>
                <a:ea typeface="ＭＳ Ｐゴシック" pitchFamily="34" charset="-128"/>
              </a:defRPr>
            </a:lvl3pPr>
            <a:lvl4pPr marL="1600200" indent="-228600" algn="l" eaLnBrk="0" hangingPunct="0">
              <a:spcBef>
                <a:spcPct val="20000"/>
              </a:spcBef>
              <a:buClr>
                <a:srgbClr val="FFCC00"/>
              </a:buClr>
              <a:buChar char="–"/>
              <a:defRPr sz="2000">
                <a:solidFill>
                  <a:schemeClr val="bg1"/>
                </a:solidFill>
                <a:latin typeface="Arial" pitchFamily="34" charset="0"/>
                <a:ea typeface="ＭＳ Ｐゴシック" pitchFamily="34" charset="-128"/>
              </a:defRPr>
            </a:lvl4pPr>
            <a:lvl5pPr marL="2057400" indent="-228600" algn="l" eaLnBrk="0" hangingPunct="0">
              <a:spcBef>
                <a:spcPct val="20000"/>
              </a:spcBef>
              <a:buClr>
                <a:srgbClr val="FFCC00"/>
              </a:buClr>
              <a:buChar char="»"/>
              <a:defRPr sz="2000">
                <a:solidFill>
                  <a:schemeClr val="bg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FFCC00"/>
              </a:buClr>
              <a:buChar char="»"/>
              <a:defRPr sz="2000">
                <a:solidFill>
                  <a:schemeClr val="bg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FFCC00"/>
              </a:buClr>
              <a:buChar char="»"/>
              <a:defRPr sz="2000">
                <a:solidFill>
                  <a:schemeClr val="bg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FFCC00"/>
              </a:buClr>
              <a:buChar char="»"/>
              <a:defRPr sz="2000">
                <a:solidFill>
                  <a:schemeClr val="bg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FFCC00"/>
              </a:buClr>
              <a:buChar char="»"/>
              <a:defRPr sz="2000">
                <a:solidFill>
                  <a:schemeClr val="bg1"/>
                </a:solidFill>
                <a:latin typeface="Arial" pitchFamily="34" charset="0"/>
                <a:ea typeface="ＭＳ Ｐゴシック" pitchFamily="34" charset="-128"/>
              </a:defRPr>
            </a:lvl9pPr>
          </a:lstStyle>
          <a:p>
            <a:pPr eaLnBrk="1" hangingPunct="1">
              <a:spcBef>
                <a:spcPct val="0"/>
              </a:spcBef>
              <a:spcAft>
                <a:spcPts val="1920"/>
              </a:spcAft>
              <a:buClr>
                <a:srgbClr val="FFFA00"/>
              </a:buClr>
              <a:buSzPct val="110000"/>
            </a:pPr>
            <a:r>
              <a:rPr lang="en-US" sz="2800" dirty="0" smtClean="0">
                <a:latin typeface="Arial"/>
                <a:ea typeface="Calibri"/>
              </a:rPr>
              <a:t>Optical </a:t>
            </a:r>
            <a:r>
              <a:rPr lang="en-US" sz="2800" dirty="0">
                <a:latin typeface="Arial"/>
                <a:ea typeface="Calibri"/>
              </a:rPr>
              <a:t>coherence tomography (OCT) detects thinning of the retinal nerve fiber layer (RNFL) and ganglion cell + inner plexiform layer (</a:t>
            </a:r>
            <a:r>
              <a:rPr lang="en-US" sz="2800" dirty="0" smtClean="0">
                <a:latin typeface="Arial"/>
                <a:ea typeface="Calibri"/>
              </a:rPr>
              <a:t>GCIPL) </a:t>
            </a:r>
          </a:p>
          <a:p>
            <a:pPr eaLnBrk="1" hangingPunct="1">
              <a:spcBef>
                <a:spcPct val="0"/>
              </a:spcBef>
              <a:spcAft>
                <a:spcPts val="1920"/>
              </a:spcAft>
              <a:buClr>
                <a:srgbClr val="FFFA00"/>
              </a:buClr>
              <a:buSzPct val="110000"/>
            </a:pPr>
            <a:r>
              <a:rPr lang="en-US" altLang="en-US" sz="2800" dirty="0" smtClean="0">
                <a:latin typeface="Arial"/>
                <a:ea typeface="Calibri"/>
              </a:rPr>
              <a:t>RNFL and GCIPL </a:t>
            </a:r>
            <a:r>
              <a:rPr lang="en-US" altLang="en-US" sz="2800" dirty="0" smtClean="0"/>
              <a:t>thinning substantial (20-40%)</a:t>
            </a:r>
          </a:p>
          <a:p>
            <a:pPr eaLnBrk="1" hangingPunct="1">
              <a:spcBef>
                <a:spcPct val="0"/>
              </a:spcBef>
              <a:spcAft>
                <a:spcPts val="1920"/>
              </a:spcAft>
              <a:buClr>
                <a:srgbClr val="FFFA00"/>
              </a:buClr>
              <a:buSzPct val="110000"/>
            </a:pPr>
            <a:r>
              <a:rPr lang="en-US" altLang="en-US" sz="2800" dirty="0"/>
              <a:t>O</a:t>
            </a:r>
            <a:r>
              <a:rPr lang="en-US" altLang="en-US" sz="2800" dirty="0" smtClean="0"/>
              <a:t>ccurs early!</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34200" y="2057400"/>
            <a:ext cx="1877961" cy="2168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24600" y="3810000"/>
            <a:ext cx="1880419"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471441"/>
      </p:ext>
    </p:extLst>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3175" y="381000"/>
            <a:ext cx="91408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eaLnBrk="0" hangingPunct="0">
              <a:spcBef>
                <a:spcPct val="20000"/>
              </a:spcBef>
              <a:buClr>
                <a:srgbClr val="FFCC00"/>
              </a:buClr>
              <a:buChar char="•"/>
              <a:defRPr sz="3000">
                <a:solidFill>
                  <a:schemeClr val="bg1"/>
                </a:solidFill>
                <a:latin typeface="Arial" pitchFamily="34" charset="0"/>
                <a:ea typeface="ＭＳ Ｐゴシック" pitchFamily="34" charset="-128"/>
              </a:defRPr>
            </a:lvl1pPr>
            <a:lvl2pPr marL="742950" indent="-285750" algn="l" eaLnBrk="0" hangingPunct="0">
              <a:spcBef>
                <a:spcPct val="20000"/>
              </a:spcBef>
              <a:buClr>
                <a:srgbClr val="FFCC00"/>
              </a:buClr>
              <a:buChar char="–"/>
              <a:defRPr sz="2800">
                <a:solidFill>
                  <a:schemeClr val="bg1"/>
                </a:solidFill>
                <a:latin typeface="Arial" pitchFamily="34" charset="0"/>
                <a:ea typeface="ＭＳ Ｐゴシック" pitchFamily="34" charset="-128"/>
              </a:defRPr>
            </a:lvl2pPr>
            <a:lvl3pPr marL="1143000" indent="-228600" algn="l" eaLnBrk="0" hangingPunct="0">
              <a:spcBef>
                <a:spcPct val="20000"/>
              </a:spcBef>
              <a:buClr>
                <a:srgbClr val="FFCC00"/>
              </a:buClr>
              <a:buChar char="•"/>
              <a:defRPr sz="2400">
                <a:solidFill>
                  <a:schemeClr val="bg1"/>
                </a:solidFill>
                <a:latin typeface="Arial" pitchFamily="34" charset="0"/>
                <a:ea typeface="ＭＳ Ｐゴシック" pitchFamily="34" charset="-128"/>
              </a:defRPr>
            </a:lvl3pPr>
            <a:lvl4pPr marL="1600200" indent="-228600" algn="l" eaLnBrk="0" hangingPunct="0">
              <a:spcBef>
                <a:spcPct val="20000"/>
              </a:spcBef>
              <a:buClr>
                <a:srgbClr val="FFCC00"/>
              </a:buClr>
              <a:buChar char="–"/>
              <a:defRPr sz="2000">
                <a:solidFill>
                  <a:schemeClr val="bg1"/>
                </a:solidFill>
                <a:latin typeface="Arial" pitchFamily="34" charset="0"/>
                <a:ea typeface="ＭＳ Ｐゴシック" pitchFamily="34" charset="-128"/>
              </a:defRPr>
            </a:lvl4pPr>
            <a:lvl5pPr marL="2057400" indent="-228600" algn="l" eaLnBrk="0" hangingPunct="0">
              <a:spcBef>
                <a:spcPct val="20000"/>
              </a:spcBef>
              <a:buClr>
                <a:srgbClr val="FFCC00"/>
              </a:buClr>
              <a:buChar char="»"/>
              <a:defRPr sz="2000">
                <a:solidFill>
                  <a:schemeClr val="bg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FFCC00"/>
              </a:buClr>
              <a:buChar char="»"/>
              <a:defRPr sz="2000">
                <a:solidFill>
                  <a:schemeClr val="bg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FFCC00"/>
              </a:buClr>
              <a:buChar char="»"/>
              <a:defRPr sz="2000">
                <a:solidFill>
                  <a:schemeClr val="bg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FFCC00"/>
              </a:buClr>
              <a:buChar char="»"/>
              <a:defRPr sz="2000">
                <a:solidFill>
                  <a:schemeClr val="bg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FFCC00"/>
              </a:buClr>
              <a:buChar char="»"/>
              <a:defRPr sz="2000">
                <a:solidFill>
                  <a:schemeClr val="bg1"/>
                </a:solidFill>
                <a:latin typeface="Arial" pitchFamily="34" charset="0"/>
                <a:ea typeface="ＭＳ Ｐゴシック" pitchFamily="34" charset="-128"/>
              </a:defRPr>
            </a:lvl9pPr>
          </a:lstStyle>
          <a:p>
            <a:pPr algn="ctr" eaLnBrk="1" hangingPunct="1">
              <a:spcBef>
                <a:spcPct val="0"/>
              </a:spcBef>
              <a:buClrTx/>
              <a:buFontTx/>
              <a:buNone/>
            </a:pPr>
            <a:r>
              <a:rPr lang="en-US" altLang="en-US" sz="4800" b="1" dirty="0" smtClean="0">
                <a:solidFill>
                  <a:srgbClr val="FFFF00"/>
                </a:solidFill>
              </a:rPr>
              <a:t>Purpose</a:t>
            </a:r>
            <a:endParaRPr lang="en-US" altLang="en-US" sz="4800" b="1" dirty="0">
              <a:solidFill>
                <a:srgbClr val="FFFF00"/>
              </a:solidFill>
            </a:endParaRPr>
          </a:p>
        </p:txBody>
      </p:sp>
      <p:sp>
        <p:nvSpPr>
          <p:cNvPr id="22539" name="Rectangle 11"/>
          <p:cNvSpPr>
            <a:spLocks noChangeArrowheads="1"/>
          </p:cNvSpPr>
          <p:nvPr/>
        </p:nvSpPr>
        <p:spPr bwMode="auto">
          <a:xfrm>
            <a:off x="533400" y="1600200"/>
            <a:ext cx="80010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algn="l" eaLnBrk="0" hangingPunct="0">
              <a:spcBef>
                <a:spcPct val="20000"/>
              </a:spcBef>
              <a:buClr>
                <a:srgbClr val="FFCC00"/>
              </a:buClr>
              <a:buChar char="•"/>
              <a:defRPr sz="3000">
                <a:solidFill>
                  <a:schemeClr val="bg1"/>
                </a:solidFill>
                <a:latin typeface="Arial" pitchFamily="34" charset="0"/>
                <a:ea typeface="ＭＳ Ｐゴシック" pitchFamily="34" charset="-128"/>
              </a:defRPr>
            </a:lvl1pPr>
            <a:lvl2pPr marL="742950" indent="-285750" algn="l" eaLnBrk="0" hangingPunct="0">
              <a:spcBef>
                <a:spcPct val="20000"/>
              </a:spcBef>
              <a:buClr>
                <a:srgbClr val="FFCC00"/>
              </a:buClr>
              <a:buChar char="–"/>
              <a:defRPr sz="2800">
                <a:solidFill>
                  <a:schemeClr val="bg1"/>
                </a:solidFill>
                <a:latin typeface="Arial" pitchFamily="34" charset="0"/>
                <a:ea typeface="ＭＳ Ｐゴシック" pitchFamily="34" charset="-128"/>
              </a:defRPr>
            </a:lvl2pPr>
            <a:lvl3pPr marL="1143000" indent="-228600" algn="l" eaLnBrk="0" hangingPunct="0">
              <a:spcBef>
                <a:spcPct val="20000"/>
              </a:spcBef>
              <a:buClr>
                <a:srgbClr val="FFCC00"/>
              </a:buClr>
              <a:buChar char="•"/>
              <a:defRPr sz="2400">
                <a:solidFill>
                  <a:schemeClr val="bg1"/>
                </a:solidFill>
                <a:latin typeface="Arial" pitchFamily="34" charset="0"/>
                <a:ea typeface="ＭＳ Ｐゴシック" pitchFamily="34" charset="-128"/>
              </a:defRPr>
            </a:lvl3pPr>
            <a:lvl4pPr marL="1600200" indent="-228600" algn="l" eaLnBrk="0" hangingPunct="0">
              <a:spcBef>
                <a:spcPct val="20000"/>
              </a:spcBef>
              <a:buClr>
                <a:srgbClr val="FFCC00"/>
              </a:buClr>
              <a:buChar char="–"/>
              <a:defRPr sz="2000">
                <a:solidFill>
                  <a:schemeClr val="bg1"/>
                </a:solidFill>
                <a:latin typeface="Arial" pitchFamily="34" charset="0"/>
                <a:ea typeface="ＭＳ Ｐゴシック" pitchFamily="34" charset="-128"/>
              </a:defRPr>
            </a:lvl4pPr>
            <a:lvl5pPr marL="2057400" indent="-228600" algn="l" eaLnBrk="0" hangingPunct="0">
              <a:spcBef>
                <a:spcPct val="20000"/>
              </a:spcBef>
              <a:buClr>
                <a:srgbClr val="FFCC00"/>
              </a:buClr>
              <a:buChar char="»"/>
              <a:defRPr sz="2000">
                <a:solidFill>
                  <a:schemeClr val="bg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FFCC00"/>
              </a:buClr>
              <a:buChar char="»"/>
              <a:defRPr sz="2000">
                <a:solidFill>
                  <a:schemeClr val="bg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FFCC00"/>
              </a:buClr>
              <a:buChar char="»"/>
              <a:defRPr sz="2000">
                <a:solidFill>
                  <a:schemeClr val="bg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FFCC00"/>
              </a:buClr>
              <a:buChar char="»"/>
              <a:defRPr sz="2000">
                <a:solidFill>
                  <a:schemeClr val="bg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FFCC00"/>
              </a:buClr>
              <a:buChar char="»"/>
              <a:defRPr sz="2000">
                <a:solidFill>
                  <a:schemeClr val="bg1"/>
                </a:solidFill>
                <a:latin typeface="Arial" pitchFamily="34" charset="0"/>
                <a:ea typeface="ＭＳ Ｐゴシック" pitchFamily="34" charset="-128"/>
              </a:defRPr>
            </a:lvl9pPr>
          </a:lstStyle>
          <a:p>
            <a:pPr>
              <a:spcBef>
                <a:spcPts val="0"/>
              </a:spcBef>
              <a:spcAft>
                <a:spcPts val="3000"/>
              </a:spcAft>
              <a:buClr>
                <a:srgbClr val="FFFF00"/>
              </a:buClr>
            </a:pPr>
            <a:r>
              <a:rPr lang="en-US" sz="3100" dirty="0" smtClean="0"/>
              <a:t>To </a:t>
            </a:r>
            <a:r>
              <a:rPr lang="en-US" sz="3100" dirty="0"/>
              <a:t>determine optimal thresholds for inter-eye difference in RNFL and </a:t>
            </a:r>
            <a:r>
              <a:rPr lang="en-US" sz="3100" dirty="0" smtClean="0"/>
              <a:t>GCIPL thicknesses </a:t>
            </a:r>
            <a:r>
              <a:rPr lang="en-US" sz="3100" dirty="0"/>
              <a:t>in an international cohort that are most predictive of an optic nerve </a:t>
            </a:r>
            <a:r>
              <a:rPr lang="en-US" sz="3100" dirty="0" smtClean="0"/>
              <a:t>lesion</a:t>
            </a:r>
          </a:p>
          <a:p>
            <a:pPr>
              <a:spcBef>
                <a:spcPts val="0"/>
              </a:spcBef>
              <a:spcAft>
                <a:spcPts val="3000"/>
              </a:spcAft>
              <a:buClr>
                <a:srgbClr val="FFFF00"/>
              </a:buClr>
            </a:pPr>
            <a:r>
              <a:rPr lang="en-US" sz="3100" dirty="0" smtClean="0"/>
              <a:t>To determine how vision and vision-specific QOL are affected above these threshold values</a:t>
            </a:r>
            <a:endParaRPr lang="en-US" sz="3100" dirty="0"/>
          </a:p>
        </p:txBody>
      </p:sp>
    </p:spTree>
    <p:extLst>
      <p:ext uri="{BB962C8B-B14F-4D97-AF65-F5344CB8AC3E}">
        <p14:creationId xmlns:p14="http://schemas.microsoft.com/office/powerpoint/2010/main" val="505800070"/>
      </p:ext>
    </p:extLst>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p:cNvSpPr>
            <a:spLocks noGrp="1" noChangeArrowheads="1"/>
          </p:cNvSpPr>
          <p:nvPr>
            <p:ph type="title"/>
          </p:nvPr>
        </p:nvSpPr>
        <p:spPr>
          <a:xfrm>
            <a:off x="457200" y="228600"/>
            <a:ext cx="8074025" cy="1143000"/>
          </a:xfrm>
          <a:noFill/>
        </p:spPr>
        <p:txBody>
          <a:bodyPr/>
          <a:lstStyle/>
          <a:p>
            <a:pPr eaLnBrk="1" hangingPunct="1"/>
            <a:r>
              <a:rPr lang="en-US" altLang="en-US" sz="4800" b="1" dirty="0" smtClean="0">
                <a:solidFill>
                  <a:srgbClr val="FFFF00"/>
                </a:solidFill>
              </a:rPr>
              <a:t>Participants</a:t>
            </a:r>
          </a:p>
        </p:txBody>
      </p:sp>
      <p:sp>
        <p:nvSpPr>
          <p:cNvPr id="76802" name="Rectangle 3"/>
          <p:cNvSpPr>
            <a:spLocks noGrp="1" noChangeArrowheads="1"/>
          </p:cNvSpPr>
          <p:nvPr>
            <p:ph type="body" idx="1"/>
          </p:nvPr>
        </p:nvSpPr>
        <p:spPr>
          <a:xfrm>
            <a:off x="609600" y="1447800"/>
            <a:ext cx="8096250" cy="4298950"/>
          </a:xfrm>
        </p:spPr>
        <p:txBody>
          <a:bodyPr/>
          <a:lstStyle/>
          <a:p>
            <a:pPr marL="609600" indent="-609600" eaLnBrk="1" hangingPunct="1">
              <a:spcBef>
                <a:spcPct val="0"/>
              </a:spcBef>
              <a:spcAft>
                <a:spcPts val="3000"/>
              </a:spcAft>
              <a:buClr>
                <a:srgbClr val="FFFA00"/>
              </a:buClr>
              <a:buSzPct val="110000"/>
            </a:pPr>
            <a:r>
              <a:rPr lang="en-US" altLang="en-US" sz="3100" dirty="0">
                <a:solidFill>
                  <a:schemeClr val="bg1"/>
                </a:solidFill>
              </a:rPr>
              <a:t>C</a:t>
            </a:r>
            <a:r>
              <a:rPr lang="en-US" altLang="en-US" sz="3100" dirty="0" smtClean="0">
                <a:solidFill>
                  <a:schemeClr val="bg1"/>
                </a:solidFill>
              </a:rPr>
              <a:t>ollaborative study of visual outcome measures in MS </a:t>
            </a:r>
          </a:p>
          <a:p>
            <a:pPr marL="609600" indent="-609600" eaLnBrk="1" hangingPunct="1">
              <a:spcBef>
                <a:spcPct val="0"/>
              </a:spcBef>
              <a:spcAft>
                <a:spcPts val="3000"/>
              </a:spcAft>
              <a:buClr>
                <a:srgbClr val="FFFA00"/>
              </a:buClr>
              <a:buSzPct val="110000"/>
            </a:pPr>
            <a:r>
              <a:rPr lang="en-US" altLang="en-US" sz="3100" dirty="0" smtClean="0">
                <a:solidFill>
                  <a:schemeClr val="bg1"/>
                </a:solidFill>
              </a:rPr>
              <a:t>Nine centers part of IMSVISUAL</a:t>
            </a:r>
          </a:p>
          <a:p>
            <a:pPr marL="609600" indent="-609600" eaLnBrk="1" hangingPunct="1">
              <a:spcBef>
                <a:spcPct val="0"/>
              </a:spcBef>
              <a:spcAft>
                <a:spcPts val="3000"/>
              </a:spcAft>
              <a:buClr>
                <a:srgbClr val="FFFA00"/>
              </a:buClr>
              <a:buSzPct val="110000"/>
            </a:pPr>
            <a:r>
              <a:rPr lang="en-US" altLang="en-US" sz="3100" dirty="0" smtClean="0">
                <a:solidFill>
                  <a:schemeClr val="bg1"/>
                </a:solidFill>
              </a:rPr>
              <a:t>Disease-free </a:t>
            </a:r>
            <a:r>
              <a:rPr lang="en-US" altLang="en-US" sz="3100" dirty="0">
                <a:solidFill>
                  <a:schemeClr val="bg1"/>
                </a:solidFill>
              </a:rPr>
              <a:t>c</a:t>
            </a:r>
            <a:r>
              <a:rPr lang="en-US" altLang="en-US" sz="3100" dirty="0" smtClean="0">
                <a:solidFill>
                  <a:schemeClr val="bg1"/>
                </a:solidFill>
              </a:rPr>
              <a:t>ontrols</a:t>
            </a:r>
          </a:p>
          <a:p>
            <a:pPr marL="609600" indent="-609600" eaLnBrk="1" hangingPunct="1">
              <a:spcBef>
                <a:spcPct val="0"/>
              </a:spcBef>
              <a:spcAft>
                <a:spcPts val="3000"/>
              </a:spcAft>
              <a:buClr>
                <a:srgbClr val="FFFA00"/>
              </a:buClr>
              <a:buSzPct val="110000"/>
            </a:pPr>
            <a:r>
              <a:rPr lang="en-US" altLang="en-US" sz="3100" dirty="0" smtClean="0">
                <a:solidFill>
                  <a:schemeClr val="bg1"/>
                </a:solidFill>
              </a:rPr>
              <a:t>No history of comorbid </a:t>
            </a:r>
            <a:r>
              <a:rPr lang="en-US" altLang="en-US" sz="3100" dirty="0">
                <a:solidFill>
                  <a:schemeClr val="bg1"/>
                </a:solidFill>
              </a:rPr>
              <a:t>ocular </a:t>
            </a:r>
            <a:r>
              <a:rPr lang="en-US" altLang="en-US" sz="3100" dirty="0" smtClean="0">
                <a:solidFill>
                  <a:schemeClr val="bg1"/>
                </a:solidFill>
              </a:rPr>
              <a:t>conditions</a:t>
            </a:r>
            <a:endParaRPr lang="en-US" sz="3100" dirty="0" smtClean="0">
              <a:solidFill>
                <a:schemeClr val="bg1"/>
              </a:solidFill>
            </a:endParaRPr>
          </a:p>
        </p:txBody>
      </p:sp>
    </p:spTree>
    <p:extLst>
      <p:ext uri="{BB962C8B-B14F-4D97-AF65-F5344CB8AC3E}">
        <p14:creationId xmlns:p14="http://schemas.microsoft.com/office/powerpoint/2010/main" val="25372232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06487"/>
          </a:xfrm>
        </p:spPr>
        <p:txBody>
          <a:bodyPr/>
          <a:lstStyle/>
          <a:p>
            <a:r>
              <a:rPr lang="en-US" sz="4400" dirty="0" smtClean="0">
                <a:solidFill>
                  <a:srgbClr val="FFFF00"/>
                </a:solidFill>
                <a:effectLst/>
              </a:rPr>
              <a:t>Optical Coherence Tomography (OCT)</a:t>
            </a:r>
            <a:endParaRPr lang="en-US" sz="4400" dirty="0">
              <a:solidFill>
                <a:srgbClr val="FFFF00"/>
              </a:solidFill>
              <a:effectLst/>
            </a:endParaRPr>
          </a:p>
        </p:txBody>
      </p:sp>
      <p:sp>
        <p:nvSpPr>
          <p:cNvPr id="9" name="Content Placeholder 8"/>
          <p:cNvSpPr>
            <a:spLocks noGrp="1"/>
          </p:cNvSpPr>
          <p:nvPr>
            <p:ph sz="half" idx="2"/>
          </p:nvPr>
        </p:nvSpPr>
        <p:spPr>
          <a:xfrm>
            <a:off x="4114800" y="2273588"/>
            <a:ext cx="4572000" cy="3725333"/>
          </a:xfrm>
        </p:spPr>
        <p:txBody>
          <a:bodyPr/>
          <a:lstStyle/>
          <a:p>
            <a:pPr marL="645658" lvl="2" indent="-285750">
              <a:spcBef>
                <a:spcPts val="0"/>
              </a:spcBef>
              <a:spcAft>
                <a:spcPts val="1800"/>
              </a:spcAft>
              <a:buClr>
                <a:srgbClr val="FFFF00"/>
              </a:buClr>
              <a:buFont typeface="Arial" panose="020B0604020202020204" pitchFamily="34" charset="0"/>
              <a:buChar char="•"/>
            </a:pPr>
            <a:r>
              <a:rPr lang="en-US" sz="3000" dirty="0" smtClean="0">
                <a:cs typeface="ＭＳ Ｐゴシック" charset="0"/>
              </a:rPr>
              <a:t>Peripapillary retinal </a:t>
            </a:r>
            <a:r>
              <a:rPr lang="en-US" sz="3000" dirty="0">
                <a:cs typeface="ＭＳ Ｐゴシック" charset="0"/>
              </a:rPr>
              <a:t>nerve fiber layer </a:t>
            </a:r>
            <a:r>
              <a:rPr lang="en-US" sz="3000" dirty="0" smtClean="0">
                <a:cs typeface="ＭＳ Ｐゴシック" charset="0"/>
              </a:rPr>
              <a:t>(RNFL) thickness</a:t>
            </a:r>
            <a:endParaRPr lang="en-US" sz="3000" dirty="0">
              <a:cs typeface="ＭＳ Ｐゴシック" charset="0"/>
            </a:endParaRPr>
          </a:p>
          <a:p>
            <a:pPr marL="645658" lvl="2" indent="-285750">
              <a:spcBef>
                <a:spcPts val="0"/>
              </a:spcBef>
              <a:spcAft>
                <a:spcPts val="1800"/>
              </a:spcAft>
              <a:buClr>
                <a:srgbClr val="FFFF00"/>
              </a:buClr>
              <a:buFont typeface="Arial" panose="020B0604020202020204" pitchFamily="34" charset="0"/>
              <a:buChar char="•"/>
            </a:pPr>
            <a:r>
              <a:rPr lang="en-US" sz="3000" dirty="0">
                <a:cs typeface="ＭＳ Ｐゴシック" charset="0"/>
              </a:rPr>
              <a:t>Macular ganglion cell + inner plexiform </a:t>
            </a:r>
            <a:r>
              <a:rPr lang="en-US" sz="3000" dirty="0" smtClean="0">
                <a:cs typeface="ＭＳ Ｐゴシック" charset="0"/>
              </a:rPr>
              <a:t>layer (GCIPL) thickness</a:t>
            </a:r>
            <a:endParaRPr lang="en-US" sz="3000" dirty="0">
              <a:cs typeface="ＭＳ Ｐゴシック" charset="0"/>
            </a:endParaRPr>
          </a:p>
        </p:txBody>
      </p:sp>
      <p:pic>
        <p:nvPicPr>
          <p:cNvPr id="6" name="Picture 12" descr="Cirru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0600" y="2743200"/>
            <a:ext cx="2717169"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990600" y="1981200"/>
            <a:ext cx="2717170" cy="584776"/>
          </a:xfrm>
          <a:prstGeom prst="rect">
            <a:avLst/>
          </a:prstGeom>
          <a:noFill/>
        </p:spPr>
        <p:txBody>
          <a:bodyPr wrap="square" rtlCol="0">
            <a:spAutoFit/>
          </a:bodyPr>
          <a:lstStyle/>
          <a:p>
            <a:pPr lvl="0" algn="ctr" defTabSz="914400" fontAlgn="base">
              <a:spcBef>
                <a:spcPct val="20000"/>
              </a:spcBef>
              <a:spcAft>
                <a:spcPct val="0"/>
              </a:spcAft>
              <a:buClr>
                <a:srgbClr val="FFFF00"/>
              </a:buClr>
            </a:pPr>
            <a:r>
              <a:rPr lang="en-US" sz="3200" kern="0" dirty="0" smtClean="0">
                <a:solidFill>
                  <a:srgbClr val="FFFFFF"/>
                </a:solidFill>
              </a:rPr>
              <a:t>SD-OCT </a:t>
            </a:r>
            <a:endParaRPr lang="en-US" sz="3200" kern="0" dirty="0">
              <a:solidFill>
                <a:srgbClr val="FFFFFF"/>
              </a:solidFill>
            </a:endParaRPr>
          </a:p>
        </p:txBody>
      </p:sp>
    </p:spTree>
    <p:extLst>
      <p:ext uri="{BB962C8B-B14F-4D97-AF65-F5344CB8AC3E}">
        <p14:creationId xmlns:p14="http://schemas.microsoft.com/office/powerpoint/2010/main" val="26401230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106487"/>
          </a:xfrm>
        </p:spPr>
        <p:txBody>
          <a:bodyPr/>
          <a:lstStyle/>
          <a:p>
            <a:r>
              <a:rPr lang="en-US" sz="4800" dirty="0" smtClean="0">
                <a:solidFill>
                  <a:srgbClr val="FFFF00"/>
                </a:solidFill>
                <a:effectLst/>
              </a:rPr>
              <a:t>Vision Testing </a:t>
            </a:r>
            <a:endParaRPr lang="en-US" sz="4800" dirty="0">
              <a:solidFill>
                <a:srgbClr val="FFFF00"/>
              </a:solidFill>
              <a:effectLst/>
            </a:endParaRPr>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 y="1752600"/>
            <a:ext cx="2182159" cy="24384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21" name="Picture 2" descr="etdrs_low_sloan_2160.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09800" y="2819400"/>
            <a:ext cx="2072482" cy="2398184"/>
          </a:xfrm>
          <a:prstGeom prst="rect">
            <a:avLst/>
          </a:prstGeom>
          <a:noFill/>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3" name="Content Placeholder 22"/>
          <p:cNvSpPr>
            <a:spLocks noGrp="1"/>
          </p:cNvSpPr>
          <p:nvPr>
            <p:ph sz="half" idx="2"/>
          </p:nvPr>
        </p:nvSpPr>
        <p:spPr>
          <a:xfrm>
            <a:off x="4724400" y="2057400"/>
            <a:ext cx="3810000" cy="4524315"/>
          </a:xfrm>
          <a:prstGeom prst="rect">
            <a:avLst/>
          </a:prstGeom>
        </p:spPr>
        <p:txBody>
          <a:bodyPr>
            <a:spAutoFit/>
          </a:bodyPr>
          <a:lstStyle/>
          <a:p>
            <a:pPr marL="285750" indent="-285750">
              <a:spcBef>
                <a:spcPts val="0"/>
              </a:spcBef>
              <a:spcAft>
                <a:spcPts val="2400"/>
              </a:spcAft>
              <a:buClr>
                <a:srgbClr val="FFFF00"/>
              </a:buClr>
              <a:buFont typeface="Arial" panose="020B0604020202020204" pitchFamily="34" charset="0"/>
              <a:buChar char="•"/>
            </a:pPr>
            <a:r>
              <a:rPr lang="en-US" sz="3100" dirty="0" smtClean="0">
                <a:solidFill>
                  <a:schemeClr val="bg1"/>
                </a:solidFill>
              </a:rPr>
              <a:t>High-Contrast Visual Acuity (various methods)</a:t>
            </a:r>
          </a:p>
          <a:p>
            <a:pPr marL="285750" indent="-285750">
              <a:spcBef>
                <a:spcPts val="0"/>
              </a:spcBef>
              <a:spcAft>
                <a:spcPts val="2400"/>
              </a:spcAft>
              <a:buClr>
                <a:srgbClr val="FFFF00"/>
              </a:buClr>
              <a:buFont typeface="Arial" panose="020B0604020202020204" pitchFamily="34" charset="0"/>
              <a:buChar char="•"/>
            </a:pPr>
            <a:r>
              <a:rPr lang="en-US" sz="3100" dirty="0" smtClean="0">
                <a:solidFill>
                  <a:schemeClr val="bg1"/>
                </a:solidFill>
              </a:rPr>
              <a:t>Low-contrast </a:t>
            </a:r>
            <a:r>
              <a:rPr lang="en-US" sz="3100" dirty="0">
                <a:solidFill>
                  <a:schemeClr val="bg1"/>
                </a:solidFill>
              </a:rPr>
              <a:t>letter acuity (Sloan </a:t>
            </a:r>
            <a:r>
              <a:rPr lang="en-US" sz="3100" dirty="0" smtClean="0">
                <a:solidFill>
                  <a:schemeClr val="bg1"/>
                </a:solidFill>
              </a:rPr>
              <a:t>2.5</a:t>
            </a:r>
            <a:r>
              <a:rPr lang="en-US" sz="3100" dirty="0">
                <a:solidFill>
                  <a:schemeClr val="bg1"/>
                </a:solidFill>
              </a:rPr>
              <a:t>% and 1.25% </a:t>
            </a:r>
            <a:r>
              <a:rPr lang="en-US" sz="3100" dirty="0" smtClean="0">
                <a:solidFill>
                  <a:schemeClr val="bg1"/>
                </a:solidFill>
              </a:rPr>
              <a:t>charts)</a:t>
            </a:r>
          </a:p>
          <a:p>
            <a:pPr marL="285750" indent="-285750">
              <a:spcBef>
                <a:spcPts val="0"/>
              </a:spcBef>
              <a:spcAft>
                <a:spcPts val="2400"/>
              </a:spcAft>
              <a:buClr>
                <a:srgbClr val="FFFF00"/>
              </a:buClr>
              <a:buFont typeface="Arial" panose="020B0604020202020204" pitchFamily="34" charset="0"/>
              <a:buChar char="•"/>
            </a:pPr>
            <a:r>
              <a:rPr lang="en-US" sz="3100" dirty="0" smtClean="0"/>
              <a:t>Monocular and binocular acuities</a:t>
            </a:r>
            <a:endParaRPr lang="en-US" sz="3100" dirty="0" smtClean="0">
              <a:solidFill>
                <a:schemeClr val="bg1"/>
              </a:solidFill>
            </a:endParaRPr>
          </a:p>
        </p:txBody>
      </p:sp>
    </p:spTree>
    <p:extLst>
      <p:ext uri="{BB962C8B-B14F-4D97-AF65-F5344CB8AC3E}">
        <p14:creationId xmlns:p14="http://schemas.microsoft.com/office/powerpoint/2010/main" val="4036612128"/>
      </p:ext>
    </p:extLst>
  </p:cSld>
  <p:clrMapOvr>
    <a:masterClrMapping/>
  </p:clrMapOvr>
  <p:timing>
    <p:tnLst>
      <p:par>
        <p:cTn id="1" dur="indefinite" restart="never" nodeType="tmRoot"/>
      </p:par>
    </p:tnLst>
  </p:timing>
</p:sld>
</file>

<file path=ppt/theme/theme1.xml><?xml version="1.0" encoding="utf-8"?>
<a:theme xmlns:a="http://schemas.openxmlformats.org/drawingml/2006/main" name="Blue bright Yellow PPT Theme">
  <a:themeElements>
    <a:clrScheme name="KKECTRIMS OCT 2004 AUDIT PRESENTATIO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KECTRIMS OCT 2004 AUDIT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22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222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KKECTRIMS OCT 2004 AUDIT PRESENTATIO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KKECTRIMS OCT 2004 AUDIT PRESENTATIO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KKECTRIMS OCT 2004 AUDIT PRESENTATIO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KKECTRIMS OCT 2004 AUDIT PRESENTATIO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KKECTRIMS OCT 2004 AUDIT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KKECTRIMS OCT 2004 AUDIT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KKECTRIMS OCT 2004 AUDIT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Blue bright Yellow PPT Theme</Template>
  <TotalTime>13834</TotalTime>
  <Words>1920</Words>
  <Application>Microsoft Macintosh PowerPoint</Application>
  <PresentationFormat>On-screen Show (4:3)</PresentationFormat>
  <Paragraphs>94</Paragraphs>
  <Slides>15</Slides>
  <Notes>15</Notes>
  <HiddenSlides>0</HiddenSlides>
  <MMClips>0</MMClips>
  <ScaleCrop>false</ScaleCrop>
  <HeadingPairs>
    <vt:vector size="6" baseType="variant">
      <vt:variant>
        <vt:lpstr>Fonts Used</vt:lpstr>
      </vt:variant>
      <vt:variant>
        <vt:i4>3</vt:i4>
      </vt:variant>
      <vt:variant>
        <vt:lpstr>Theme</vt:lpstr>
      </vt:variant>
      <vt:variant>
        <vt:i4>4</vt:i4>
      </vt:variant>
      <vt:variant>
        <vt:lpstr>Slide Titles</vt:lpstr>
      </vt:variant>
      <vt:variant>
        <vt:i4>15</vt:i4>
      </vt:variant>
    </vt:vector>
  </HeadingPairs>
  <TitlesOfParts>
    <vt:vector size="22" baseType="lpstr">
      <vt:lpstr>Calibri</vt:lpstr>
      <vt:lpstr>ＭＳ Ｐゴシック</vt:lpstr>
      <vt:lpstr>Arial</vt:lpstr>
      <vt:lpstr>Blue bright Yellow PPT Theme</vt:lpstr>
      <vt:lpstr>Blank Presentation</vt:lpstr>
      <vt:lpstr>1_Blank Presentation</vt:lpstr>
      <vt:lpstr>2_Blank Presentation</vt:lpstr>
      <vt:lpstr>Optimal Inter-Eye Difference Thresholds in Retinal Nerve Fiber Layer Thickness for Predicting a Unilateral Optic Nerve Lesion in Multiple Sclerosis  An International Collaborative Study</vt:lpstr>
      <vt:lpstr>PowerPoint Presentation</vt:lpstr>
      <vt:lpstr>PowerPoint Presentation</vt:lpstr>
      <vt:lpstr>PowerPoint Presentation</vt:lpstr>
      <vt:lpstr>PowerPoint Presentation</vt:lpstr>
      <vt:lpstr>PowerPoint Presentation</vt:lpstr>
      <vt:lpstr>Participants</vt:lpstr>
      <vt:lpstr>Optical Coherence Tomography (OCT)</vt:lpstr>
      <vt:lpstr>Vision Testing </vt:lpstr>
      <vt:lpstr>Quality of Life (QOL) Scales</vt:lpstr>
      <vt:lpstr>PowerPoint Presentation</vt:lpstr>
      <vt:lpstr>Inter-Eye Differences</vt:lpstr>
      <vt:lpstr>Receiver Operating Characteristic (ROC) Curves</vt:lpstr>
      <vt:lpstr>Inter-eye LCLA and GCIPL</vt:lpstr>
      <vt:lpstr>Conclusions</vt:lpstr>
    </vt:vector>
  </TitlesOfParts>
  <Company>NYU Langone Medical Center</Company>
  <LinksUpToDate>false</LinksUpToDate>
  <SharedDoc>false</SharedDoc>
  <HyperlinksChanged>false</HyperlinksChanged>
  <AppVersion>15.0024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Quality of life after optic neuritis in MS: new data for the 10-item neuro-ophthalmic supplement to the NEI-VFQ-25</dc:title>
  <dc:creator>admin</dc:creator>
  <cp:lastModifiedBy>Microsoft Office User</cp:lastModifiedBy>
  <cp:revision>376</cp:revision>
  <dcterms:created xsi:type="dcterms:W3CDTF">2014-09-02T14:53:22Z</dcterms:created>
  <dcterms:modified xsi:type="dcterms:W3CDTF">2018-05-23T20:30:24Z</dcterms:modified>
</cp:coreProperties>
</file>