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70" r:id="rId2"/>
    <p:sldId id="319" r:id="rId3"/>
    <p:sldId id="333" r:id="rId4"/>
    <p:sldId id="334" r:id="rId5"/>
    <p:sldId id="332" r:id="rId6"/>
    <p:sldId id="303" r:id="rId7"/>
    <p:sldId id="322" r:id="rId8"/>
    <p:sldId id="320" r:id="rId9"/>
    <p:sldId id="323" r:id="rId10"/>
    <p:sldId id="324" r:id="rId11"/>
    <p:sldId id="325" r:id="rId12"/>
    <p:sldId id="326" r:id="rId13"/>
    <p:sldId id="327" r:id="rId14"/>
    <p:sldId id="335" r:id="rId15"/>
    <p:sldId id="336" r:id="rId16"/>
    <p:sldId id="337" r:id="rId17"/>
    <p:sldId id="328" r:id="rId18"/>
    <p:sldId id="329" r:id="rId19"/>
    <p:sldId id="330" r:id="rId20"/>
    <p:sldId id="331" r:id="rId21"/>
    <p:sldId id="308" r:id="rId2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52" autoAdjust="0"/>
  </p:normalViewPr>
  <p:slideViewPr>
    <p:cSldViewPr>
      <p:cViewPr varScale="1">
        <p:scale>
          <a:sx n="84" d="100"/>
          <a:sy n="84" d="100"/>
        </p:scale>
        <p:origin x="138" y="84"/>
      </p:cViewPr>
      <p:guideLst>
        <p:guide orient="horz" pos="2160"/>
        <p:guide pos="2880"/>
      </p:guideLst>
    </p:cSldViewPr>
  </p:slideViewPr>
  <p:notesTextViewPr>
    <p:cViewPr>
      <p:scale>
        <a:sx n="3" d="2"/>
        <a:sy n="3" d="2"/>
      </p:scale>
      <p:origin x="0" y="0"/>
    </p:cViewPr>
  </p:notesTextViewPr>
  <p:sorterViewPr>
    <p:cViewPr>
      <p:scale>
        <a:sx n="100" d="100"/>
        <a:sy n="100" d="100"/>
      </p:scale>
      <p:origin x="0" y="15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CC87E2A-5BED-4482-96FB-33E8EA64968E}" type="datetimeFigureOut">
              <a:rPr lang="en-US"/>
              <a:pPr>
                <a:defRPr/>
              </a:pPr>
              <a:t>5/16/2018</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CFC3594-E785-44C4-8945-6407B6D6D60B}" type="slidenum">
              <a:rPr lang="en-US"/>
              <a:pPr>
                <a:defRPr/>
              </a:pPr>
              <a:t>‹#›</a:t>
            </a:fld>
            <a:endParaRPr lang="en-US"/>
          </a:p>
        </p:txBody>
      </p:sp>
    </p:spTree>
    <p:extLst>
      <p:ext uri="{BB962C8B-B14F-4D97-AF65-F5344CB8AC3E}">
        <p14:creationId xmlns:p14="http://schemas.microsoft.com/office/powerpoint/2010/main" val="4116026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A0501AF-1935-4EEF-B7E9-B20F376E99ED}" type="datetimeFigureOut">
              <a:rPr lang="en-US"/>
              <a:pPr>
                <a:defRPr/>
              </a:pPr>
              <a:t>5/16/2018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198705B-3282-428D-94EE-727B33254EED}" type="slidenum">
              <a:rPr lang="en-US"/>
              <a:pPr>
                <a:defRPr/>
              </a:pPr>
              <a:t>‹#›</a:t>
            </a:fld>
            <a:endParaRPr lang="en-US"/>
          </a:p>
        </p:txBody>
      </p:sp>
    </p:spTree>
    <p:extLst>
      <p:ext uri="{BB962C8B-B14F-4D97-AF65-F5344CB8AC3E}">
        <p14:creationId xmlns:p14="http://schemas.microsoft.com/office/powerpoint/2010/main" val="702629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latin typeface="+mn-lt"/>
                <a:ea typeface="+mn-ea"/>
                <a:cs typeface="+mn-cs"/>
              </a:rPr>
              <a:t>Recent seismic reforms such as the HRRP (Hospital Readmission Reduction Program) impose financial penalties on hospitals based on their performances that includes assessment of readmission rates. In 2013-2014, the CMS penalized over 2600 hospitals cumulative of $428 million for 30-day readmissions.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98C375-EC97-4D54-BDD9-F3EA7538109F}" type="slidenum">
              <a:rPr lang="en-US" smtClean="0"/>
              <a:t>3</a:t>
            </a:fld>
            <a:endParaRPr lang="en-US"/>
          </a:p>
        </p:txBody>
      </p:sp>
    </p:spTree>
    <p:extLst>
      <p:ext uri="{BB962C8B-B14F-4D97-AF65-F5344CB8AC3E}">
        <p14:creationId xmlns:p14="http://schemas.microsoft.com/office/powerpoint/2010/main" val="2106649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8C375-EC97-4D54-BDD9-F3EA7538109F}" type="slidenum">
              <a:rPr lang="en-US" smtClean="0"/>
              <a:t>12</a:t>
            </a:fld>
            <a:endParaRPr lang="en-US"/>
          </a:p>
        </p:txBody>
      </p:sp>
    </p:spTree>
    <p:extLst>
      <p:ext uri="{BB962C8B-B14F-4D97-AF65-F5344CB8AC3E}">
        <p14:creationId xmlns:p14="http://schemas.microsoft.com/office/powerpoint/2010/main" val="1778450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forest plot diagram depicts factors associated with 30-day readmission risk in MS patients. Error bars on the right side of the vertical line demonstrates higher risk while those to the left represents low readmission risks.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Factors associated with lower odds of readmission include female gender(OR:0.8;p=0.002), private insurance(OR:0.7;p&lt;0.001), private hospitals and those receiving steroids(OR:0.7;p=0.03).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Comorbidities [morbid obesity(OR:1.2; p=0.036), hypothyroidism(OR:1.2; p=0.045), diabetes (OR:1.3;p=0.003), fluid/electrolyte disorder(OR:1.3;p&lt;0.001), hypertension(OR:1.2;p=0.001), arthritis(OR:2.0;p&lt;0.001), depression (OR:1.2;p=0.025), psychosis(OR:1.3;p=0.002), bowel/bladder dysfunction(OR:1.4;p&lt;0.001)], complications [venous thromboembolism(OR:1.9;p=&lt;0.001), acute renal failure (OR:1.5;p=0.015)], patients leaving against medical advice(OR:2.2;p&lt;0.001) and those on intravenous immunoglobulins(OR:1.6;p=0.002), were associated with higher odds of readmission. </a:t>
            </a:r>
          </a:p>
        </p:txBody>
      </p:sp>
      <p:sp>
        <p:nvSpPr>
          <p:cNvPr id="4" name="Slide Number Placeholder 3"/>
          <p:cNvSpPr>
            <a:spLocks noGrp="1"/>
          </p:cNvSpPr>
          <p:nvPr>
            <p:ph type="sldNum" sz="quarter" idx="10"/>
          </p:nvPr>
        </p:nvSpPr>
        <p:spPr/>
        <p:txBody>
          <a:bodyPr/>
          <a:lstStyle/>
          <a:p>
            <a:pPr>
              <a:defRPr/>
            </a:pPr>
            <a:fld id="{E198705B-3282-428D-94EE-727B33254EED}" type="slidenum">
              <a:rPr lang="en-US" smtClean="0"/>
              <a:pPr>
                <a:defRPr/>
              </a:pPr>
              <a:t>13</a:t>
            </a:fld>
            <a:endParaRPr lang="en-US"/>
          </a:p>
        </p:txBody>
      </p:sp>
    </p:spTree>
    <p:extLst>
      <p:ext uri="{BB962C8B-B14F-4D97-AF65-F5344CB8AC3E}">
        <p14:creationId xmlns:p14="http://schemas.microsoft.com/office/powerpoint/2010/main" val="1668134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forest plot diagram depicts factors associated with 30-day readmission risk in MS patients. Error bars on the right side of the vertical line demonstrates higher risk while those to the left represents low readmission risks.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Factors associated with lower odds of readmission include female gender(OR:0.8;p=0.002), private insurance(OR:0.7;p&lt;0.001), private hospitals and those receiving steroids(OR:0.7;p=0.03).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Comorbidities [morbid obesity(OR:1.2; p=0.036), hypothyroidism(OR:1.2; p=0.045), diabetes (OR:1.3;p=0.003), fluid/electrolyte disorder(OR:1.3;p&lt;0.001), hypertension(OR:1.2;p=0.001), arthritis(OR:2.0;p&lt;0.001), depression (OR:1.2;p=0.025), psychosis(OR:1.3;p=0.002), bowel/bladder dysfunction(OR:1.4;p&lt;0.001)], complications [venous thromboembolism(OR:1.9;p=&lt;0.001), acute renal failure (OR:1.5;p=0.015)], patients leaving against medical advice(OR:2.2;p&lt;0.001) and those on intravenous immunoglobulins(OR:1.6;p=0.002), were associated with higher odds of readmission. </a:t>
            </a:r>
          </a:p>
        </p:txBody>
      </p:sp>
      <p:sp>
        <p:nvSpPr>
          <p:cNvPr id="4" name="Slide Number Placeholder 3"/>
          <p:cNvSpPr>
            <a:spLocks noGrp="1"/>
          </p:cNvSpPr>
          <p:nvPr>
            <p:ph type="sldNum" sz="quarter" idx="10"/>
          </p:nvPr>
        </p:nvSpPr>
        <p:spPr/>
        <p:txBody>
          <a:bodyPr/>
          <a:lstStyle/>
          <a:p>
            <a:pPr>
              <a:defRPr/>
            </a:pPr>
            <a:fld id="{E198705B-3282-428D-94EE-727B33254EED}" type="slidenum">
              <a:rPr lang="en-US" smtClean="0"/>
              <a:pPr>
                <a:defRPr/>
              </a:pPr>
              <a:t>14</a:t>
            </a:fld>
            <a:endParaRPr lang="en-US"/>
          </a:p>
        </p:txBody>
      </p:sp>
    </p:spTree>
    <p:extLst>
      <p:ext uri="{BB962C8B-B14F-4D97-AF65-F5344CB8AC3E}">
        <p14:creationId xmlns:p14="http://schemas.microsoft.com/office/powerpoint/2010/main" val="138035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forest plot diagram depicts factors associated with 30-day readmission risk in MS patients. Error bars on the right side of the vertical line demonstrates higher risk while those to the left represents low readmission risks.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Factors associated with lower odds of readmission include female gender(OR:0.8;p=0.002), private insurance(OR:0.7;p&lt;0.001), private hospitals and those receiving steroids(OR:0.7;p=0.03).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Comorbidities [morbid obesity(OR:1.2; p=0.036), hypothyroidism(OR:1.2; p=0.045), diabetes (OR:1.3;p=0.003), fluid/electrolyte disorder(OR:1.3;p&lt;0.001), hypertension(OR:1.2;p=0.001), arthritis(OR:2.0;p&lt;0.001), depression (OR:1.2;p=0.025), psychosis(OR:1.3;p=0.002), bowel/bladder dysfunction(OR:1.4;p&lt;0.001)], complications [venous thromboembolism(OR:1.9;p=&lt;0.001), acute renal failure (OR:1.5;p=0.015)], patients leaving against medical advice(OR:2.2;p&lt;0.001) and those on intravenous immunoglobulins(OR:1.6;p=0.002), were associated with higher odds of readmission. </a:t>
            </a:r>
          </a:p>
        </p:txBody>
      </p:sp>
      <p:sp>
        <p:nvSpPr>
          <p:cNvPr id="4" name="Slide Number Placeholder 3"/>
          <p:cNvSpPr>
            <a:spLocks noGrp="1"/>
          </p:cNvSpPr>
          <p:nvPr>
            <p:ph type="sldNum" sz="quarter" idx="10"/>
          </p:nvPr>
        </p:nvSpPr>
        <p:spPr/>
        <p:txBody>
          <a:bodyPr/>
          <a:lstStyle/>
          <a:p>
            <a:pPr>
              <a:defRPr/>
            </a:pPr>
            <a:fld id="{E198705B-3282-428D-94EE-727B33254EED}" type="slidenum">
              <a:rPr lang="en-US" smtClean="0"/>
              <a:pPr>
                <a:defRPr/>
              </a:pPr>
              <a:t>15</a:t>
            </a:fld>
            <a:endParaRPr lang="en-US"/>
          </a:p>
        </p:txBody>
      </p:sp>
    </p:spTree>
    <p:extLst>
      <p:ext uri="{BB962C8B-B14F-4D97-AF65-F5344CB8AC3E}">
        <p14:creationId xmlns:p14="http://schemas.microsoft.com/office/powerpoint/2010/main" val="4056429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forest plot diagram depicts factors associated with 30-day readmission risk in MS patients. Error bars on the right side of the vertical line demonstrates higher risk while those to the left represents low readmission risks.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Factors associated with lower odds of readmission include female gender(OR:0.8;p=0.002), private insurance(OR:0.7;p&lt;0.001), private hospitals and those receiving steroids(OR:0.7;p=0.03).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Comorbidities [morbid obesity(OR:1.2; p=0.036), hypothyroidism(OR:1.2; p=0.045), diabetes (OR:1.3;p=0.003), fluid/electrolyte disorder(OR:1.3;p&lt;0.001), hypertension(OR:1.2;p=0.001), arthritis(OR:2.0;p&lt;0.001), depression (OR:1.2;p=0.025), psychosis(OR:1.3;p=0.002), bowel/bladder dysfunction(OR:1.4;p&lt;0.001)], complications [venous thromboembolism(OR:1.9;p=&lt;0.001), acute renal failure (OR:1.5;p=0.015)], patients leaving against medical advice(OR:2.2;p&lt;0.001) and those on intravenous immunoglobulins(OR:1.6;p=0.002), were associated with higher odds of readmission. </a:t>
            </a:r>
          </a:p>
        </p:txBody>
      </p:sp>
      <p:sp>
        <p:nvSpPr>
          <p:cNvPr id="4" name="Slide Number Placeholder 3"/>
          <p:cNvSpPr>
            <a:spLocks noGrp="1"/>
          </p:cNvSpPr>
          <p:nvPr>
            <p:ph type="sldNum" sz="quarter" idx="10"/>
          </p:nvPr>
        </p:nvSpPr>
        <p:spPr/>
        <p:txBody>
          <a:bodyPr/>
          <a:lstStyle/>
          <a:p>
            <a:pPr>
              <a:defRPr/>
            </a:pPr>
            <a:fld id="{E198705B-3282-428D-94EE-727B33254EED}" type="slidenum">
              <a:rPr lang="en-US" smtClean="0"/>
              <a:pPr>
                <a:defRPr/>
              </a:pPr>
              <a:t>16</a:t>
            </a:fld>
            <a:endParaRPr lang="en-US"/>
          </a:p>
        </p:txBody>
      </p:sp>
    </p:spTree>
    <p:extLst>
      <p:ext uri="{BB962C8B-B14F-4D97-AF65-F5344CB8AC3E}">
        <p14:creationId xmlns:p14="http://schemas.microsoft.com/office/powerpoint/2010/main" val="3741662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model depicted reasonable validity or discriminatory ability as demonstrated by an area under the receiver operating characteristic (ROC) curve of approximately 0.65.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AUROC following model validation using bootstrapping was 0.64, demonstrating less than 2% difference in the c-statistics across derivation and internal validation. </a:t>
            </a:r>
            <a:endParaRPr lang="en-US" dirty="0"/>
          </a:p>
        </p:txBody>
      </p:sp>
      <p:sp>
        <p:nvSpPr>
          <p:cNvPr id="4" name="Slide Number Placeholder 3"/>
          <p:cNvSpPr>
            <a:spLocks noGrp="1"/>
          </p:cNvSpPr>
          <p:nvPr>
            <p:ph type="sldNum" sz="quarter" idx="10"/>
          </p:nvPr>
        </p:nvSpPr>
        <p:spPr/>
        <p:txBody>
          <a:bodyPr/>
          <a:lstStyle/>
          <a:p>
            <a:pPr>
              <a:defRPr/>
            </a:pPr>
            <a:fld id="{E198705B-3282-428D-94EE-727B33254EED}" type="slidenum">
              <a:rPr lang="en-US" smtClean="0"/>
              <a:pPr>
                <a:defRPr/>
              </a:pPr>
              <a:t>17</a:t>
            </a:fld>
            <a:endParaRPr lang="en-US"/>
          </a:p>
        </p:txBody>
      </p:sp>
    </p:spTree>
    <p:extLst>
      <p:ext uri="{BB962C8B-B14F-4D97-AF65-F5344CB8AC3E}">
        <p14:creationId xmlns:p14="http://schemas.microsoft.com/office/powerpoint/2010/main" val="1544963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Limitations governing the use of administrative databases apply to the present investigation. This includes coding inaccuracies including underreporting of events. Residual confounding from lack of pertinent parameters that may influence our derived estimates include pertinent functional outcome assessments, severity scores, granularity in pharmacological interventions and radiological findings.</a:t>
            </a:r>
          </a:p>
        </p:txBody>
      </p:sp>
      <p:sp>
        <p:nvSpPr>
          <p:cNvPr id="4" name="Slide Number Placeholder 3"/>
          <p:cNvSpPr>
            <a:spLocks noGrp="1"/>
          </p:cNvSpPr>
          <p:nvPr>
            <p:ph type="sldNum" sz="quarter" idx="10"/>
          </p:nvPr>
        </p:nvSpPr>
        <p:spPr/>
        <p:txBody>
          <a:bodyPr/>
          <a:lstStyle/>
          <a:p>
            <a:pPr>
              <a:defRPr/>
            </a:pPr>
            <a:fld id="{E198705B-3282-428D-94EE-727B33254EED}" type="slidenum">
              <a:rPr lang="en-US" smtClean="0"/>
              <a:pPr>
                <a:defRPr/>
              </a:pPr>
              <a:t>20</a:t>
            </a:fld>
            <a:endParaRPr lang="en-US"/>
          </a:p>
        </p:txBody>
      </p:sp>
    </p:spTree>
    <p:extLst>
      <p:ext uri="{BB962C8B-B14F-4D97-AF65-F5344CB8AC3E}">
        <p14:creationId xmlns:p14="http://schemas.microsoft.com/office/powerpoint/2010/main" val="1335856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C2D7829-BE97-4494-9F77-6B61AD8AA3DD}" type="slidenum">
              <a:rPr lang="en-US">
                <a:solidFill>
                  <a:prstClr val="black"/>
                </a:solidFill>
                <a:latin typeface="Times New Roman" pitchFamily="18" charset="0"/>
              </a:rPr>
              <a:pPr/>
              <a:t>21</a:t>
            </a:fld>
            <a:endParaRPr lang="en-US">
              <a:solidFill>
                <a:prstClr val="black"/>
              </a:solidFill>
              <a:latin typeface="Times New Roman" pitchFamily="18" charset="0"/>
            </a:endParaRPr>
          </a:p>
        </p:txBody>
      </p:sp>
      <p:sp>
        <p:nvSpPr>
          <p:cNvPr id="337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t>I thank you for your attention.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costs associated with readmissions account for a staggering $41 billion. Medicare alone bears $17 billion annually for preventable readmissions with 1 out of 5 Medicare beneficiaries incurring a 30-day readmission. </a:t>
            </a:r>
          </a:p>
        </p:txBody>
      </p:sp>
      <p:sp>
        <p:nvSpPr>
          <p:cNvPr id="4" name="Slide Number Placeholder 3"/>
          <p:cNvSpPr>
            <a:spLocks noGrp="1"/>
          </p:cNvSpPr>
          <p:nvPr>
            <p:ph type="sldNum" sz="quarter" idx="10"/>
          </p:nvPr>
        </p:nvSpPr>
        <p:spPr/>
        <p:txBody>
          <a:bodyPr/>
          <a:lstStyle/>
          <a:p>
            <a:pPr>
              <a:defRPr/>
            </a:pPr>
            <a:fld id="{E198705B-3282-428D-94EE-727B33254EED}" type="slidenum">
              <a:rPr lang="en-US" smtClean="0"/>
              <a:pPr>
                <a:defRPr/>
              </a:pPr>
              <a:t>4</a:t>
            </a:fld>
            <a:endParaRPr lang="en-US"/>
          </a:p>
        </p:txBody>
      </p:sp>
    </p:spTree>
    <p:extLst>
      <p:ext uri="{BB962C8B-B14F-4D97-AF65-F5344CB8AC3E}">
        <p14:creationId xmlns:p14="http://schemas.microsoft.com/office/powerpoint/2010/main" val="238634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8C375-EC97-4D54-BDD9-F3EA7538109F}" type="slidenum">
              <a:rPr lang="en-US" smtClean="0"/>
              <a:t>5</a:t>
            </a:fld>
            <a:endParaRPr lang="en-US"/>
          </a:p>
        </p:txBody>
      </p:sp>
    </p:spTree>
    <p:extLst>
      <p:ext uri="{BB962C8B-B14F-4D97-AF65-F5344CB8AC3E}">
        <p14:creationId xmlns:p14="http://schemas.microsoft.com/office/powerpoint/2010/main" val="259248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98705B-3282-428D-94EE-727B33254EED}" type="slidenum">
              <a:rPr lang="en-US" smtClean="0"/>
              <a:pPr>
                <a:defRPr/>
              </a:pPr>
              <a:t>6</a:t>
            </a:fld>
            <a:endParaRPr lang="en-US"/>
          </a:p>
        </p:txBody>
      </p:sp>
    </p:spTree>
    <p:extLst>
      <p:ext uri="{BB962C8B-B14F-4D97-AF65-F5344CB8AC3E}">
        <p14:creationId xmlns:p14="http://schemas.microsoft.com/office/powerpoint/2010/main" val="1673580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 an observational cohort study, we utilized the National Readmission Database (NRD) for the years 2013-14. The NRD is a relatively new HCUP dataset compiled by the AHRQ [Agency for Healthcare Research &amp; Quality].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NRD contains data from State Inpatient Databases and contains over 14 million discharge records for each year.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dataset contains weights provided by the HCUP to produce national estimates. When weighted, the NRD presents </a:t>
            </a:r>
            <a:r>
              <a:rPr lang="en-US" sz="1200" dirty="0">
                <a:latin typeface="Arial"/>
                <a:cs typeface="Arial"/>
              </a:rPr>
              <a:t>approximately 50 percent of all US hospitalizations for a given year, translating to over 35 million discharge/year.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Using appropriate ICD9 coding definitions, adult patients discharged following index hospitalization with Multiple Sclerosis were tracked to identify 30-day readmission status. Diagnosis of MS relied upon the use of ICD-9 coding definition, i.e. diagnosis code 340.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analysis pertaining to 30-day readmission risks, the cohort was subjected to appropriate filtering. December admissions, transfers, same day events and those that were coded as incurring mortality during initial hospitalization were excluded. </a:t>
            </a:r>
            <a:endParaRPr lang="en-US" dirty="0"/>
          </a:p>
        </p:txBody>
      </p:sp>
      <p:sp>
        <p:nvSpPr>
          <p:cNvPr id="4" name="Slide Number Placeholder 3"/>
          <p:cNvSpPr>
            <a:spLocks noGrp="1"/>
          </p:cNvSpPr>
          <p:nvPr>
            <p:ph type="sldNum" sz="quarter" idx="10"/>
          </p:nvPr>
        </p:nvSpPr>
        <p:spPr/>
        <p:txBody>
          <a:bodyPr/>
          <a:lstStyle/>
          <a:p>
            <a:fld id="{E198C375-EC97-4D54-BDD9-F3EA7538109F}" type="slidenum">
              <a:rPr lang="en-US" smtClean="0"/>
              <a:t>7</a:t>
            </a:fld>
            <a:endParaRPr lang="en-US"/>
          </a:p>
        </p:txBody>
      </p:sp>
    </p:spTree>
    <p:extLst>
      <p:ext uri="{BB962C8B-B14F-4D97-AF65-F5344CB8AC3E}">
        <p14:creationId xmlns:p14="http://schemas.microsoft.com/office/powerpoint/2010/main" val="838493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Primary outcome measures were common causes of 30-day readmissions in MS patients and also to identify factors associated with it. </a:t>
            </a:r>
          </a:p>
          <a:p>
            <a:endParaRPr lang="en-US" dirty="0"/>
          </a:p>
        </p:txBody>
      </p:sp>
      <p:sp>
        <p:nvSpPr>
          <p:cNvPr id="4" name="Slide Number Placeholder 3"/>
          <p:cNvSpPr>
            <a:spLocks noGrp="1"/>
          </p:cNvSpPr>
          <p:nvPr>
            <p:ph type="sldNum" sz="quarter" idx="10"/>
          </p:nvPr>
        </p:nvSpPr>
        <p:spPr/>
        <p:txBody>
          <a:bodyPr/>
          <a:lstStyle/>
          <a:p>
            <a:fld id="{E198C375-EC97-4D54-BDD9-F3EA7538109F}" type="slidenum">
              <a:rPr lang="en-US" smtClean="0"/>
              <a:t>8</a:t>
            </a:fld>
            <a:endParaRPr lang="en-US"/>
          </a:p>
        </p:txBody>
      </p:sp>
    </p:spTree>
    <p:extLst>
      <p:ext uri="{BB962C8B-B14F-4D97-AF65-F5344CB8AC3E}">
        <p14:creationId xmlns:p14="http://schemas.microsoft.com/office/powerpoint/2010/main" val="371223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model was adjusted for patient demographics, hospital and admission characteristics, and clinical parameters. The latter included list of 26 general and MS specific comorbidities, treatment and diagnostic procedures, complications (renal and venous thromboembolic events), addictions (smoking, drug/alcohol abuse) and discharge disposition</a:t>
            </a:r>
          </a:p>
          <a:p>
            <a:pPr marL="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198C375-EC97-4D54-BDD9-F3EA7538109F}" type="slidenum">
              <a:rPr lang="en-US" smtClean="0"/>
              <a:t>9</a:t>
            </a:fld>
            <a:endParaRPr lang="en-US"/>
          </a:p>
        </p:txBody>
      </p:sp>
    </p:spTree>
    <p:extLst>
      <p:ext uri="{BB962C8B-B14F-4D97-AF65-F5344CB8AC3E}">
        <p14:creationId xmlns:p14="http://schemas.microsoft.com/office/powerpoint/2010/main" val="1898573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Taking into account the structure of the database, multivariable log-binomial model fitted with generalized estimating equations (GEE) to account for clustering of outcomes by hospitals was employed,</a:t>
            </a:r>
          </a:p>
          <a:p>
            <a:pPr marL="171450" indent="-171450">
              <a:buFont typeface="Arial" panose="020B0604020202020204" pitchFamily="34" charset="0"/>
              <a:buChar char="•"/>
            </a:pPr>
            <a:r>
              <a:rPr lang="en-US" dirty="0"/>
              <a:t>The model was adjusted for all exposures/risk factors previously listed and the impact of individual factor with the risk of 30-day readmission was assessed. </a:t>
            </a:r>
          </a:p>
          <a:p>
            <a:pPr marL="171450" indent="-171450">
              <a:buFont typeface="Arial" panose="020B0604020202020204" pitchFamily="34" charset="0"/>
              <a:buChar char="•"/>
            </a:pPr>
            <a:r>
              <a:rPr lang="en-US" dirty="0"/>
              <a:t>Following model derivation, internal validation was performed </a:t>
            </a:r>
            <a:r>
              <a:rPr lang="en-US" sz="1200" dirty="0">
                <a:latin typeface="Arial"/>
                <a:cs typeface="Arial"/>
              </a:rPr>
              <a:t>by evaluating the impact on c-statistics (area under curves) using </a:t>
            </a:r>
            <a:r>
              <a:rPr lang="en-US" sz="1200" dirty="0">
                <a:solidFill>
                  <a:srgbClr val="FFFF00"/>
                </a:solidFill>
                <a:latin typeface="Arial"/>
                <a:cs typeface="Arial"/>
              </a:rPr>
              <a:t>50-bootstrapped replacement samples, </a:t>
            </a:r>
            <a:r>
              <a:rPr lang="en-US" sz="1200" dirty="0">
                <a:latin typeface="Arial"/>
                <a:cs typeface="Arial"/>
              </a:rPr>
              <a:t>and comparing the area under the receiver-operating characteristics (AUROC) curve with that of the derivation model.</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198C375-EC97-4D54-BDD9-F3EA7538109F}" type="slidenum">
              <a:rPr lang="en-US" smtClean="0"/>
              <a:t>10</a:t>
            </a:fld>
            <a:endParaRPr lang="en-US"/>
          </a:p>
        </p:txBody>
      </p:sp>
    </p:spTree>
    <p:extLst>
      <p:ext uri="{BB962C8B-B14F-4D97-AF65-F5344CB8AC3E}">
        <p14:creationId xmlns:p14="http://schemas.microsoft.com/office/powerpoint/2010/main" val="2383284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8C375-EC97-4D54-BDD9-F3EA7538109F}" type="slidenum">
              <a:rPr lang="en-US" smtClean="0"/>
              <a:t>11</a:t>
            </a:fld>
            <a:endParaRPr lang="en-US"/>
          </a:p>
        </p:txBody>
      </p:sp>
    </p:spTree>
    <p:extLst>
      <p:ext uri="{BB962C8B-B14F-4D97-AF65-F5344CB8AC3E}">
        <p14:creationId xmlns:p14="http://schemas.microsoft.com/office/powerpoint/2010/main" val="1511592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EDA1D10-04BF-4938-846B-7FE880F729F0}" type="datetimeFigureOut">
              <a:rPr lang="en-US"/>
              <a:pPr>
                <a:defRPr/>
              </a:pPr>
              <a:t>5/16/2018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1D08B0-2995-4056-BB4B-CD67592D1D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1D5D13-A255-4E8C-BBB4-80B044E2097B}" type="datetimeFigureOut">
              <a:rPr lang="en-US"/>
              <a:pPr>
                <a:defRPr/>
              </a:pPr>
              <a:t>5/16/2018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D2A6C3-E514-43E4-AF40-F98166FA3CD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649E93-3790-4268-B4F9-9385C052533C}" type="datetimeFigureOut">
              <a:rPr lang="en-US"/>
              <a:pPr>
                <a:defRPr/>
              </a:pPr>
              <a:t>5/16/2018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D40553-A925-4839-9627-1FB5EF63E01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6213CD1F-9435-4E38-93EB-B363C1774219}"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6059CF8-5295-472B-ABAB-1E9CDD3534AF}" type="datetimeFigureOut">
              <a:rPr lang="en-US"/>
              <a:pPr>
                <a:defRPr/>
              </a:pPr>
              <a:t>5/16/2018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11230E-346E-42EC-8F05-C9F0D67295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34A2C64-060F-426B-8C6E-2B9C4853DFD9}" type="datetimeFigureOut">
              <a:rPr lang="en-US"/>
              <a:pPr>
                <a:defRPr/>
              </a:pPr>
              <a:t>5/16/2018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8704F-54B9-462C-AD12-B07D63455D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74E8903-5BD2-4B8D-9557-764EC4FD0917}" type="datetimeFigureOut">
              <a:rPr lang="en-US"/>
              <a:pPr>
                <a:defRPr/>
              </a:pPr>
              <a:t>5/16/2018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12266F-EABB-4AF7-B2D1-746636E5B8B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0772278-ACA6-459A-90F4-2DD8F9C6841F}" type="datetimeFigureOut">
              <a:rPr lang="en-US"/>
              <a:pPr>
                <a:defRPr/>
              </a:pPr>
              <a:t>5/16/2018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F0061C6-D30B-4231-B027-83C95EE088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EBE9B8A-4F26-40CA-905F-DB6F3F6AB542}" type="datetimeFigureOut">
              <a:rPr lang="en-US"/>
              <a:pPr>
                <a:defRPr/>
              </a:pPr>
              <a:t>5/16/2018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3B85CB8-8FB0-41B4-98EE-D32FCF39A8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90B050-FECD-477D-84E0-721258F45963}" type="datetimeFigureOut">
              <a:rPr lang="en-US"/>
              <a:pPr>
                <a:defRPr/>
              </a:pPr>
              <a:t>5/16/2018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B265071-2008-4C54-ABD9-A165F99AD4F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0A8610-7B5D-4A91-B99C-8F167A665AC8}" type="datetimeFigureOut">
              <a:rPr lang="en-US"/>
              <a:pPr>
                <a:defRPr/>
              </a:pPr>
              <a:t>5/16/2018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BD3F10-8444-4CCA-B06A-739A3E7E5B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48FB83-6FB4-4DB3-BFDD-1F48349F1BA4}" type="datetimeFigureOut">
              <a:rPr lang="en-US"/>
              <a:pPr>
                <a:defRPr/>
              </a:pPr>
              <a:t>5/16/2018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A0A3D7-A10E-4D28-A9C0-A0AC0D1B5F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E000B34-B24E-45A7-838F-52A461396B4C}" type="datetimeFigureOut">
              <a:rPr lang="en-US"/>
              <a:pPr>
                <a:defRPr/>
              </a:pPr>
              <a:t>5/16/2018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A130BF8-91C2-4FF4-8806-A257E3A114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587276"/>
            <a:ext cx="9144000" cy="1754326"/>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US" sz="3600" b="1" dirty="0">
                <a:solidFill>
                  <a:srgbClr val="FFFF00"/>
                </a:solidFill>
                <a:effectLst>
                  <a:outerShdw blurRad="38100" dist="38100" dir="2700000" algn="tl">
                    <a:srgbClr val="000000">
                      <a:alpha val="43137"/>
                    </a:srgbClr>
                  </a:outerShdw>
                </a:effectLst>
                <a:latin typeface="+mj-lt"/>
              </a:rPr>
              <a:t>Derivation and Validation of a Predictive Model for 30-day Readmission Risk in Patients with Multiple Sclerosis</a:t>
            </a:r>
          </a:p>
        </p:txBody>
      </p:sp>
      <p:sp>
        <p:nvSpPr>
          <p:cNvPr id="16386" name="Rectangle 14"/>
          <p:cNvSpPr>
            <a:spLocks noChangeArrowheads="1"/>
          </p:cNvSpPr>
          <p:nvPr/>
        </p:nvSpPr>
        <p:spPr bwMode="auto">
          <a:xfrm>
            <a:off x="1295400" y="3307140"/>
            <a:ext cx="6477000" cy="2308324"/>
          </a:xfrm>
          <a:prstGeom prst="rect">
            <a:avLst/>
          </a:prstGeom>
          <a:noFill/>
          <a:ln w="9525">
            <a:noFill/>
            <a:miter lim="800000"/>
            <a:headEnd/>
            <a:tailEnd/>
          </a:ln>
        </p:spPr>
        <p:txBody>
          <a:bodyPr>
            <a:spAutoFit/>
          </a:bodyPr>
          <a:lstStyle/>
          <a:p>
            <a:pPr algn="ctr"/>
            <a:r>
              <a:rPr lang="en-US" sz="2400" b="1" u="sng" dirty="0">
                <a:solidFill>
                  <a:schemeClr val="bg1"/>
                </a:solidFill>
                <a:latin typeface="Arial"/>
                <a:cs typeface="Arial"/>
              </a:rPr>
              <a:t>Kanika Sharma, MD</a:t>
            </a:r>
          </a:p>
          <a:p>
            <a:pPr algn="ctr"/>
            <a:r>
              <a:rPr lang="en-US" sz="2400" dirty="0" err="1">
                <a:solidFill>
                  <a:schemeClr val="bg1"/>
                </a:solidFill>
                <a:latin typeface="Arial"/>
                <a:cs typeface="Arial"/>
              </a:rPr>
              <a:t>Yubo</a:t>
            </a:r>
            <a:r>
              <a:rPr lang="en-US" sz="2400" dirty="0">
                <a:solidFill>
                  <a:schemeClr val="bg1"/>
                </a:solidFill>
                <a:latin typeface="Arial"/>
                <a:cs typeface="Arial"/>
              </a:rPr>
              <a:t> Gao, PhD</a:t>
            </a:r>
          </a:p>
          <a:p>
            <a:pPr algn="ctr"/>
            <a:r>
              <a:rPr lang="en-US" sz="2400" dirty="0" err="1">
                <a:solidFill>
                  <a:schemeClr val="bg1"/>
                </a:solidFill>
                <a:latin typeface="Arial"/>
                <a:cs typeface="Arial"/>
              </a:rPr>
              <a:t>Junlin</a:t>
            </a:r>
            <a:r>
              <a:rPr lang="en-US" sz="2400" dirty="0">
                <a:solidFill>
                  <a:schemeClr val="bg1"/>
                </a:solidFill>
                <a:latin typeface="Arial"/>
                <a:cs typeface="Arial"/>
              </a:rPr>
              <a:t> Liao, PhD</a:t>
            </a:r>
          </a:p>
          <a:p>
            <a:pPr algn="ctr"/>
            <a:r>
              <a:rPr lang="en-US" sz="2400" dirty="0">
                <a:solidFill>
                  <a:schemeClr val="bg1"/>
                </a:solidFill>
                <a:latin typeface="Arial"/>
                <a:cs typeface="Arial"/>
              </a:rPr>
              <a:t>John A </a:t>
            </a:r>
            <a:r>
              <a:rPr lang="en-US" sz="2400" dirty="0" err="1">
                <a:solidFill>
                  <a:schemeClr val="bg1"/>
                </a:solidFill>
                <a:latin typeface="Arial"/>
                <a:cs typeface="Arial"/>
              </a:rPr>
              <a:t>Kamholz</a:t>
            </a:r>
            <a:r>
              <a:rPr lang="en-US" sz="2400" dirty="0">
                <a:solidFill>
                  <a:schemeClr val="bg1"/>
                </a:solidFill>
                <a:latin typeface="Arial"/>
                <a:cs typeface="Arial"/>
              </a:rPr>
              <a:t>, MD, PhD</a:t>
            </a:r>
          </a:p>
          <a:p>
            <a:pPr algn="ctr"/>
            <a:r>
              <a:rPr lang="en-US" sz="2400" dirty="0">
                <a:solidFill>
                  <a:schemeClr val="bg1"/>
                </a:solidFill>
                <a:latin typeface="Arial"/>
                <a:cs typeface="Arial"/>
              </a:rPr>
              <a:t>Frank Bittner, DO</a:t>
            </a:r>
          </a:p>
          <a:p>
            <a:pPr algn="ctr"/>
            <a:r>
              <a:rPr lang="en-US" sz="2400" dirty="0">
                <a:solidFill>
                  <a:schemeClr val="bg1"/>
                </a:solidFill>
                <a:latin typeface="Arial"/>
                <a:cs typeface="Arial"/>
              </a:rPr>
              <a:t>Piyush Kalakoti, MD</a:t>
            </a:r>
          </a:p>
        </p:txBody>
      </p:sp>
      <p:sp>
        <p:nvSpPr>
          <p:cNvPr id="5" name="Rectangle 4"/>
          <p:cNvSpPr/>
          <p:nvPr/>
        </p:nvSpPr>
        <p:spPr>
          <a:xfrm>
            <a:off x="3141325" y="6477000"/>
            <a:ext cx="3215367" cy="369332"/>
          </a:xfrm>
          <a:prstGeom prst="rect">
            <a:avLst/>
          </a:prstGeom>
        </p:spPr>
        <p:txBody>
          <a:bodyPr wrap="none">
            <a:spAutoFit/>
          </a:bodyPr>
          <a:lstStyle/>
          <a:p>
            <a:pPr algn="ctr" fontAlgn="auto">
              <a:spcBef>
                <a:spcPts val="0"/>
              </a:spcBef>
              <a:spcAft>
                <a:spcPts val="0"/>
              </a:spcAft>
              <a:defRPr/>
            </a:pPr>
            <a:r>
              <a:rPr lang="en-US" b="1" dirty="0">
                <a:solidFill>
                  <a:srgbClr val="FFFF00"/>
                </a:solidFill>
                <a:latin typeface="+mj-lt"/>
                <a:ea typeface="ＭＳ Ｐゴシック" charset="0"/>
                <a:cs typeface="Arial" charset="0"/>
              </a:rPr>
              <a:t>2018 CMSC Annual Meeting</a:t>
            </a:r>
            <a:endParaRPr lang="en-US" dirty="0">
              <a:latin typeface="+mj-lt"/>
            </a:endParaRPr>
          </a:p>
        </p:txBody>
      </p:sp>
      <p:pic>
        <p:nvPicPr>
          <p:cNvPr id="16388" name="Picture 5" descr="cornier"/>
          <p:cNvPicPr>
            <a:picLocks noChangeAspect="1" noChangeArrowheads="1"/>
          </p:cNvPicPr>
          <p:nvPr/>
        </p:nvPicPr>
        <p:blipFill>
          <a:blip r:embed="rId2"/>
          <a:srcRect/>
          <a:stretch>
            <a:fillRect/>
          </a:stretch>
        </p:blipFill>
        <p:spPr bwMode="auto">
          <a:xfrm>
            <a:off x="381000" y="2971800"/>
            <a:ext cx="1404938" cy="2819400"/>
          </a:xfrm>
          <a:prstGeom prst="rect">
            <a:avLst/>
          </a:prstGeom>
          <a:noFill/>
          <a:ln w="9525">
            <a:noFill/>
            <a:miter lim="800000"/>
            <a:headEnd/>
            <a:tailEnd/>
          </a:ln>
        </p:spPr>
      </p:pic>
      <p:sp>
        <p:nvSpPr>
          <p:cNvPr id="16389" name="Rectangle 8"/>
          <p:cNvSpPr>
            <a:spLocks noChangeArrowheads="1"/>
          </p:cNvSpPr>
          <p:nvPr/>
        </p:nvSpPr>
        <p:spPr bwMode="auto">
          <a:xfrm>
            <a:off x="2057400" y="5754469"/>
            <a:ext cx="5486400" cy="646331"/>
          </a:xfrm>
          <a:prstGeom prst="rect">
            <a:avLst/>
          </a:prstGeom>
          <a:noFill/>
          <a:ln w="9525">
            <a:noFill/>
            <a:miter lim="800000"/>
            <a:headEnd/>
            <a:tailEnd/>
          </a:ln>
        </p:spPr>
        <p:txBody>
          <a:bodyPr wrap="square">
            <a:spAutoFit/>
          </a:bodyPr>
          <a:lstStyle/>
          <a:p>
            <a:pPr algn="ctr"/>
            <a:r>
              <a:rPr lang="en-US" i="1" dirty="0">
                <a:solidFill>
                  <a:schemeClr val="bg1"/>
                </a:solidFill>
                <a:latin typeface="Arial"/>
                <a:cs typeface="Arial"/>
              </a:rPr>
              <a:t>Department of Neurology</a:t>
            </a:r>
          </a:p>
          <a:p>
            <a:pPr algn="ctr"/>
            <a:r>
              <a:rPr lang="en-US" i="1" dirty="0">
                <a:solidFill>
                  <a:schemeClr val="bg1"/>
                </a:solidFill>
                <a:latin typeface="Arial"/>
                <a:cs typeface="Arial"/>
              </a:rPr>
              <a:t>University of Iowa Hospitals and Clinics, IC, IA</a:t>
            </a:r>
          </a:p>
        </p:txBody>
      </p:sp>
      <p:pic>
        <p:nvPicPr>
          <p:cNvPr id="16390" name="Picture 2" descr="C:\Documents and Settings\lius\Desktop\Health2c.png"/>
          <p:cNvPicPr>
            <a:picLocks noChangeAspect="1" noChangeArrowheads="1"/>
          </p:cNvPicPr>
          <p:nvPr/>
        </p:nvPicPr>
        <p:blipFill>
          <a:blip r:embed="rId3"/>
          <a:srcRect/>
          <a:stretch>
            <a:fillRect/>
          </a:stretch>
        </p:blipFill>
        <p:spPr bwMode="auto">
          <a:xfrm>
            <a:off x="6553200" y="4229100"/>
            <a:ext cx="2438400" cy="723900"/>
          </a:xfrm>
          <a:prstGeom prst="rect">
            <a:avLst/>
          </a:prstGeom>
          <a:solidFill>
            <a:schemeClr val="bg1"/>
          </a:solid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cs typeface="Arial"/>
              </a:rPr>
              <a:t>Statistical Analysis</a:t>
            </a:r>
          </a:p>
        </p:txBody>
      </p:sp>
      <p:sp>
        <p:nvSpPr>
          <p:cNvPr id="3" name="Content Placeholder 2"/>
          <p:cNvSpPr>
            <a:spLocks noGrp="1"/>
          </p:cNvSpPr>
          <p:nvPr>
            <p:ph idx="1"/>
          </p:nvPr>
        </p:nvSpPr>
        <p:spPr>
          <a:xfrm>
            <a:off x="457200" y="1524000"/>
            <a:ext cx="8229600" cy="5181600"/>
          </a:xfrm>
        </p:spPr>
        <p:txBody>
          <a:bodyPr>
            <a:normAutofit/>
          </a:bodyPr>
          <a:lstStyle/>
          <a:p>
            <a:r>
              <a:rPr lang="en-US" sz="2400" b="1" dirty="0">
                <a:solidFill>
                  <a:srgbClr val="FFFF00"/>
                </a:solidFill>
                <a:latin typeface="Arial"/>
                <a:cs typeface="Arial"/>
              </a:rPr>
              <a:t>Multivariable log-binomial model </a:t>
            </a:r>
            <a:r>
              <a:rPr lang="en-US" sz="2400" dirty="0">
                <a:latin typeface="Arial"/>
                <a:cs typeface="Arial"/>
              </a:rPr>
              <a:t>fitted with generalized estimating equation to account for clustering of outcomes by hospitals was employed to identify factors independently associated with 30-day readmission risk. </a:t>
            </a:r>
          </a:p>
          <a:p>
            <a:endParaRPr lang="en-US" sz="2400" dirty="0">
              <a:solidFill>
                <a:srgbClr val="FFFF00"/>
              </a:solidFill>
              <a:latin typeface="Arial"/>
              <a:cs typeface="Arial"/>
            </a:endParaRPr>
          </a:p>
          <a:p>
            <a:r>
              <a:rPr lang="en-US" sz="2400" b="1" dirty="0">
                <a:solidFill>
                  <a:srgbClr val="FFFF00"/>
                </a:solidFill>
                <a:latin typeface="Arial"/>
                <a:cs typeface="Arial"/>
              </a:rPr>
              <a:t>Model validation </a:t>
            </a:r>
            <a:r>
              <a:rPr lang="en-US" sz="2400" dirty="0">
                <a:latin typeface="Arial"/>
                <a:cs typeface="Arial"/>
              </a:rPr>
              <a:t>was performed by evaluating the impact on c-statistics (area under curves) using </a:t>
            </a:r>
            <a:r>
              <a:rPr lang="en-US" sz="2400" dirty="0">
                <a:solidFill>
                  <a:srgbClr val="FFFF00"/>
                </a:solidFill>
                <a:latin typeface="Arial"/>
                <a:cs typeface="Arial"/>
              </a:rPr>
              <a:t>50-bootstrapped replacement samples </a:t>
            </a:r>
            <a:r>
              <a:rPr lang="en-US" sz="2400" dirty="0">
                <a:latin typeface="Arial"/>
                <a:cs typeface="Arial"/>
              </a:rPr>
              <a:t>and comparing the area under the receiver-operating characteristics (AUROC) curve with the derivation model.</a:t>
            </a:r>
          </a:p>
        </p:txBody>
      </p:sp>
    </p:spTree>
    <p:extLst>
      <p:ext uri="{BB962C8B-B14F-4D97-AF65-F5344CB8AC3E}">
        <p14:creationId xmlns:p14="http://schemas.microsoft.com/office/powerpoint/2010/main" val="145060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457200" y="1524000"/>
            <a:ext cx="8229600" cy="5181600"/>
          </a:xfrm>
        </p:spPr>
        <p:txBody>
          <a:bodyPr>
            <a:noAutofit/>
          </a:bodyPr>
          <a:lstStyle/>
          <a:p>
            <a:r>
              <a:rPr lang="en-US" sz="2400" b="1" dirty="0">
                <a:latin typeface="+mj-lt"/>
                <a:cs typeface="Arial"/>
              </a:rPr>
              <a:t>15,687 patients registered in the NRD 2013-14 had a prior index admission for MS. </a:t>
            </a:r>
          </a:p>
          <a:p>
            <a:pPr marL="800100" lvl="1" indent="-342900">
              <a:buFont typeface="Arial" panose="020B0604020202020204" pitchFamily="34" charset="0"/>
              <a:buChar char="•"/>
            </a:pPr>
            <a:r>
              <a:rPr lang="en-US" sz="1800" b="1" dirty="0">
                <a:solidFill>
                  <a:srgbClr val="FFFF00"/>
                </a:solidFill>
                <a:latin typeface="+mj-lt"/>
              </a:rPr>
              <a:t>Median age: 44 years</a:t>
            </a:r>
          </a:p>
          <a:p>
            <a:pPr marL="800100" lvl="1" indent="-342900">
              <a:buFont typeface="Arial" panose="020B0604020202020204" pitchFamily="34" charset="0"/>
              <a:buChar char="•"/>
            </a:pPr>
            <a:r>
              <a:rPr lang="en-US" sz="1800" b="1" dirty="0">
                <a:solidFill>
                  <a:srgbClr val="FFFF00"/>
                </a:solidFill>
                <a:latin typeface="+mj-lt"/>
              </a:rPr>
              <a:t>73% female </a:t>
            </a:r>
          </a:p>
          <a:p>
            <a:pPr marL="457200" lvl="1" indent="0">
              <a:buNone/>
            </a:pPr>
            <a:endParaRPr lang="en-US" sz="1800" b="1" dirty="0">
              <a:solidFill>
                <a:srgbClr val="FFFF00"/>
              </a:solidFill>
              <a:latin typeface="+mj-lt"/>
            </a:endParaRPr>
          </a:p>
          <a:p>
            <a:pPr marL="342900" lvl="1" indent="-342900">
              <a:buFont typeface="Arial" panose="020B0604020202020204" pitchFamily="34" charset="0"/>
              <a:buChar char="•"/>
            </a:pPr>
            <a:r>
              <a:rPr lang="en-US" sz="2400" b="1" dirty="0">
                <a:latin typeface="+mj-lt"/>
                <a:cs typeface="Arial"/>
              </a:rPr>
              <a:t>Rate of 30-day readmission: </a:t>
            </a:r>
            <a:r>
              <a:rPr lang="en-US" sz="2400" b="1" u="sng" dirty="0">
                <a:solidFill>
                  <a:srgbClr val="FFFF00"/>
                </a:solidFill>
                <a:latin typeface="+mj-lt"/>
                <a:cs typeface="Arial"/>
              </a:rPr>
              <a:t>10.4% (n=1624)</a:t>
            </a:r>
          </a:p>
          <a:p>
            <a:pPr marL="742950" lvl="2" indent="-342900">
              <a:buFont typeface="Arial" panose="020B0604020202020204" pitchFamily="34" charset="0"/>
              <a:buChar char="•"/>
            </a:pPr>
            <a:r>
              <a:rPr lang="en-US" sz="1800" b="1" dirty="0">
                <a:latin typeface="+mj-lt"/>
                <a:cs typeface="Arial"/>
              </a:rPr>
              <a:t>Higher with </a:t>
            </a:r>
            <a:r>
              <a:rPr lang="en-US" sz="1800" b="1" dirty="0">
                <a:solidFill>
                  <a:srgbClr val="FFFF00"/>
                </a:solidFill>
                <a:latin typeface="+mj-lt"/>
                <a:cs typeface="Arial"/>
              </a:rPr>
              <a:t>advancing age </a:t>
            </a:r>
            <a:r>
              <a:rPr lang="en-US" sz="1800" b="1" dirty="0">
                <a:latin typeface="+mj-lt"/>
                <a:cs typeface="Arial"/>
              </a:rPr>
              <a:t>(mean: 46 vs 44 years; p&lt;0.001)</a:t>
            </a:r>
          </a:p>
          <a:p>
            <a:pPr marL="742950" lvl="2" indent="-342900">
              <a:buFont typeface="Arial" panose="020B0604020202020204" pitchFamily="34" charset="0"/>
              <a:buChar char="•"/>
            </a:pPr>
            <a:r>
              <a:rPr lang="en-US" sz="1800" b="1" dirty="0">
                <a:solidFill>
                  <a:srgbClr val="FFFF00"/>
                </a:solidFill>
                <a:latin typeface="+mj-lt"/>
                <a:cs typeface="Arial"/>
              </a:rPr>
              <a:t>More in men (11.3% vs 10% in women; p=0.016)</a:t>
            </a:r>
          </a:p>
          <a:p>
            <a:pPr marL="742950" lvl="2" indent="-342900">
              <a:buFont typeface="Arial" panose="020B0604020202020204" pitchFamily="34" charset="0"/>
              <a:buChar char="•"/>
            </a:pPr>
            <a:r>
              <a:rPr lang="en-US" sz="1800" b="1" dirty="0">
                <a:solidFill>
                  <a:srgbClr val="FFFF00"/>
                </a:solidFill>
                <a:latin typeface="+mj-lt"/>
                <a:cs typeface="Arial"/>
              </a:rPr>
              <a:t>Higher with Medicare </a:t>
            </a:r>
            <a:r>
              <a:rPr lang="en-US" sz="1800" b="1" dirty="0">
                <a:latin typeface="+mj-lt"/>
                <a:cs typeface="Arial"/>
              </a:rPr>
              <a:t>(13.3% vs 8.7%; p&lt;0.001) whereas significantly </a:t>
            </a:r>
            <a:r>
              <a:rPr lang="en-US" sz="1800" b="1" dirty="0">
                <a:solidFill>
                  <a:srgbClr val="FFFF00"/>
                </a:solidFill>
                <a:latin typeface="+mj-lt"/>
                <a:cs typeface="Arial"/>
              </a:rPr>
              <a:t>lower in privately insured </a:t>
            </a:r>
            <a:r>
              <a:rPr lang="en-US" sz="1800" b="1" dirty="0">
                <a:latin typeface="+mj-lt"/>
                <a:cs typeface="Arial"/>
              </a:rPr>
              <a:t>patients (7.3% vs 11.8%; p&lt;0.001) and </a:t>
            </a:r>
            <a:r>
              <a:rPr lang="en-US" sz="1800" b="1" dirty="0">
                <a:solidFill>
                  <a:srgbClr val="FFFF00"/>
                </a:solidFill>
                <a:latin typeface="+mj-lt"/>
                <a:cs typeface="Arial"/>
              </a:rPr>
              <a:t>uninsured patients </a:t>
            </a:r>
            <a:r>
              <a:rPr lang="en-US" sz="1800" b="1" dirty="0">
                <a:latin typeface="+mj-lt"/>
                <a:cs typeface="Arial"/>
              </a:rPr>
              <a:t>(7.1% vs 10.5%; p=0.002)</a:t>
            </a:r>
          </a:p>
        </p:txBody>
      </p:sp>
    </p:spTree>
    <p:extLst>
      <p:ext uri="{BB962C8B-B14F-4D97-AF65-F5344CB8AC3E}">
        <p14:creationId xmlns:p14="http://schemas.microsoft.com/office/powerpoint/2010/main" val="2899929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457200" y="1524000"/>
            <a:ext cx="8229600" cy="5181600"/>
          </a:xfrm>
        </p:spPr>
        <p:txBody>
          <a:bodyPr>
            <a:noAutofit/>
          </a:bodyPr>
          <a:lstStyle/>
          <a:p>
            <a:pPr marL="342900" lvl="1" indent="-342900">
              <a:buFont typeface="Arial" panose="020B0604020202020204" pitchFamily="34" charset="0"/>
              <a:buChar char="•"/>
            </a:pPr>
            <a:r>
              <a:rPr lang="en-US" sz="3200" b="1" dirty="0">
                <a:latin typeface="+mj-lt"/>
                <a:cs typeface="Arial"/>
              </a:rPr>
              <a:t>Common causes of readmission:</a:t>
            </a:r>
          </a:p>
          <a:p>
            <a:pPr marL="742950" lvl="2" indent="-342900">
              <a:buFont typeface="Arial" panose="020B0604020202020204" pitchFamily="34" charset="0"/>
              <a:buChar char="•"/>
            </a:pPr>
            <a:r>
              <a:rPr lang="en-US" b="1" dirty="0">
                <a:solidFill>
                  <a:srgbClr val="FFFF00"/>
                </a:solidFill>
                <a:latin typeface="+mj-lt"/>
                <a:cs typeface="Arial"/>
              </a:rPr>
              <a:t>Exacerbation of MS (44.5%)</a:t>
            </a:r>
          </a:p>
          <a:p>
            <a:pPr marL="742950" lvl="2" indent="-342900">
              <a:buFont typeface="Arial" panose="020B0604020202020204" pitchFamily="34" charset="0"/>
              <a:buChar char="•"/>
            </a:pPr>
            <a:r>
              <a:rPr lang="en-US" b="1" dirty="0">
                <a:latin typeface="+mj-lt"/>
                <a:cs typeface="Arial"/>
              </a:rPr>
              <a:t>Urinary tract infections (5.6%)</a:t>
            </a:r>
          </a:p>
          <a:p>
            <a:pPr marL="742950" lvl="2" indent="-342900">
              <a:buFont typeface="Arial" panose="020B0604020202020204" pitchFamily="34" charset="0"/>
              <a:buChar char="•"/>
            </a:pPr>
            <a:r>
              <a:rPr lang="en-US" b="1" dirty="0">
                <a:latin typeface="+mj-lt"/>
                <a:cs typeface="Arial"/>
              </a:rPr>
              <a:t>Ear related issues (5.23%)</a:t>
            </a:r>
          </a:p>
          <a:p>
            <a:pPr marL="742950" lvl="2" indent="-342900">
              <a:buFont typeface="Arial" panose="020B0604020202020204" pitchFamily="34" charset="0"/>
              <a:buChar char="•"/>
            </a:pPr>
            <a:r>
              <a:rPr lang="en-US" b="1" dirty="0">
                <a:latin typeface="+mj-lt"/>
                <a:cs typeface="Arial"/>
              </a:rPr>
              <a:t>Respiratory conditions (4.68%)</a:t>
            </a:r>
          </a:p>
          <a:p>
            <a:pPr marL="742950" lvl="2" indent="-342900">
              <a:buFont typeface="Arial" panose="020B0604020202020204" pitchFamily="34" charset="0"/>
              <a:buChar char="•"/>
            </a:pPr>
            <a:r>
              <a:rPr lang="en-US" b="1" dirty="0">
                <a:latin typeface="+mj-lt"/>
                <a:cs typeface="Arial"/>
              </a:rPr>
              <a:t>Gastro-intestinal conditions (3.82%)</a:t>
            </a:r>
          </a:p>
          <a:p>
            <a:pPr marL="742950" lvl="2" indent="-342900">
              <a:buFont typeface="Arial" panose="020B0604020202020204" pitchFamily="34" charset="0"/>
              <a:buChar char="•"/>
            </a:pPr>
            <a:r>
              <a:rPr lang="en-US" b="1" dirty="0">
                <a:latin typeface="+mj-lt"/>
                <a:cs typeface="Arial"/>
              </a:rPr>
              <a:t>Psychiatric disorders (3.69%)</a:t>
            </a:r>
          </a:p>
        </p:txBody>
      </p:sp>
      <p:pic>
        <p:nvPicPr>
          <p:cNvPr id="5" name="Picture 4" descr="A picture containing indoor, sitting&#10;&#10;Description generated with high confidence">
            <a:extLst>
              <a:ext uri="{FF2B5EF4-FFF2-40B4-BE49-F238E27FC236}">
                <a16:creationId xmlns:a16="http://schemas.microsoft.com/office/drawing/2014/main" id="{51224499-105D-4D4D-BE05-13FA75EC1A7B}"/>
              </a:ext>
            </a:extLst>
          </p:cNvPr>
          <p:cNvPicPr>
            <a:picLocks noChangeAspect="1"/>
          </p:cNvPicPr>
          <p:nvPr/>
        </p:nvPicPr>
        <p:blipFill rotWithShape="1">
          <a:blip r:embed="rId3">
            <a:extLst>
              <a:ext uri="{28A0092B-C50C-407E-A947-70E740481C1C}">
                <a14:useLocalDpi xmlns:a14="http://schemas.microsoft.com/office/drawing/2010/main" val="0"/>
              </a:ext>
            </a:extLst>
          </a:blip>
          <a:srcRect l="6187" t="4627" r="2941" b="4627"/>
          <a:stretch/>
        </p:blipFill>
        <p:spPr>
          <a:xfrm>
            <a:off x="6138512" y="4724400"/>
            <a:ext cx="2560320" cy="1737358"/>
          </a:xfrm>
          <a:prstGeom prst="rect">
            <a:avLst/>
          </a:prstGeom>
        </p:spPr>
      </p:pic>
    </p:spTree>
    <p:extLst>
      <p:ext uri="{BB962C8B-B14F-4D97-AF65-F5344CB8AC3E}">
        <p14:creationId xmlns:p14="http://schemas.microsoft.com/office/powerpoint/2010/main" val="42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1A013-7940-4AD6-A669-84EAC1E122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Rectangle 1">
            <a:extLst>
              <a:ext uri="{FF2B5EF4-FFF2-40B4-BE49-F238E27FC236}">
                <a16:creationId xmlns:a16="http://schemas.microsoft.com/office/drawing/2014/main" id="{E3FAD533-7ED9-4778-ACBB-A8E78C0956AF}"/>
              </a:ext>
            </a:extLst>
          </p:cNvPr>
          <p:cNvSpPr/>
          <p:nvPr/>
        </p:nvSpPr>
        <p:spPr>
          <a:xfrm>
            <a:off x="0" y="685800"/>
            <a:ext cx="5257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D34C841-77E6-4848-B0B8-0F1F447C0CF4}"/>
              </a:ext>
            </a:extLst>
          </p:cNvPr>
          <p:cNvSpPr/>
          <p:nvPr/>
        </p:nvSpPr>
        <p:spPr>
          <a:xfrm>
            <a:off x="0" y="1196340"/>
            <a:ext cx="52578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AD6A14-4B19-42B0-AFC7-41733593555D}"/>
              </a:ext>
            </a:extLst>
          </p:cNvPr>
          <p:cNvSpPr/>
          <p:nvPr/>
        </p:nvSpPr>
        <p:spPr>
          <a:xfrm>
            <a:off x="0" y="4419600"/>
            <a:ext cx="5257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00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1A013-7940-4AD6-A669-84EAC1E122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Rectangle 1">
            <a:extLst>
              <a:ext uri="{FF2B5EF4-FFF2-40B4-BE49-F238E27FC236}">
                <a16:creationId xmlns:a16="http://schemas.microsoft.com/office/drawing/2014/main" id="{E3FAD533-7ED9-4778-ACBB-A8E78C0956AF}"/>
              </a:ext>
            </a:extLst>
          </p:cNvPr>
          <p:cNvSpPr/>
          <p:nvPr/>
        </p:nvSpPr>
        <p:spPr>
          <a:xfrm>
            <a:off x="0" y="685800"/>
            <a:ext cx="5257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D34C841-77E6-4848-B0B8-0F1F447C0CF4}"/>
              </a:ext>
            </a:extLst>
          </p:cNvPr>
          <p:cNvSpPr/>
          <p:nvPr/>
        </p:nvSpPr>
        <p:spPr>
          <a:xfrm>
            <a:off x="0" y="1196340"/>
            <a:ext cx="52578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AD6A14-4B19-42B0-AFC7-41733593555D}"/>
              </a:ext>
            </a:extLst>
          </p:cNvPr>
          <p:cNvSpPr/>
          <p:nvPr/>
        </p:nvSpPr>
        <p:spPr>
          <a:xfrm>
            <a:off x="0" y="4419600"/>
            <a:ext cx="5257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27F934C-E7DF-4BAB-9F48-B605F00F3976}"/>
              </a:ext>
            </a:extLst>
          </p:cNvPr>
          <p:cNvSpPr/>
          <p:nvPr/>
        </p:nvSpPr>
        <p:spPr>
          <a:xfrm>
            <a:off x="0" y="2145030"/>
            <a:ext cx="5257800" cy="24269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99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1A013-7940-4AD6-A669-84EAC1E122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7" name="Rectangle 6">
            <a:extLst>
              <a:ext uri="{FF2B5EF4-FFF2-40B4-BE49-F238E27FC236}">
                <a16:creationId xmlns:a16="http://schemas.microsoft.com/office/drawing/2014/main" id="{627F934C-E7DF-4BAB-9F48-B605F00F3976}"/>
              </a:ext>
            </a:extLst>
          </p:cNvPr>
          <p:cNvSpPr/>
          <p:nvPr/>
        </p:nvSpPr>
        <p:spPr>
          <a:xfrm>
            <a:off x="0" y="2145030"/>
            <a:ext cx="5257800" cy="24269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3B9C6E5-964A-4C7B-AA57-C0C478810418}"/>
              </a:ext>
            </a:extLst>
          </p:cNvPr>
          <p:cNvSpPr/>
          <p:nvPr/>
        </p:nvSpPr>
        <p:spPr>
          <a:xfrm>
            <a:off x="0" y="4834890"/>
            <a:ext cx="5257800" cy="499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02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1A013-7940-4AD6-A669-84EAC1E122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8" name="Rectangle 7">
            <a:extLst>
              <a:ext uri="{FF2B5EF4-FFF2-40B4-BE49-F238E27FC236}">
                <a16:creationId xmlns:a16="http://schemas.microsoft.com/office/drawing/2014/main" id="{13B9C6E5-964A-4C7B-AA57-C0C478810418}"/>
              </a:ext>
            </a:extLst>
          </p:cNvPr>
          <p:cNvSpPr/>
          <p:nvPr/>
        </p:nvSpPr>
        <p:spPr>
          <a:xfrm>
            <a:off x="0" y="4834890"/>
            <a:ext cx="5257800" cy="499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31F09AB-B02B-471E-BBA4-032069F5E40A}"/>
              </a:ext>
            </a:extLst>
          </p:cNvPr>
          <p:cNvSpPr/>
          <p:nvPr/>
        </p:nvSpPr>
        <p:spPr>
          <a:xfrm>
            <a:off x="0" y="5334000"/>
            <a:ext cx="5257800" cy="6515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08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fontAlgn="auto">
              <a:spcAft>
                <a:spcPts val="0"/>
              </a:spcAft>
              <a:defRPr/>
            </a:pPr>
            <a:r>
              <a:rPr lang="en-US" dirty="0"/>
              <a:t>Model Validity</a:t>
            </a:r>
          </a:p>
        </p:txBody>
      </p:sp>
      <p:pic>
        <p:nvPicPr>
          <p:cNvPr id="18" name="Content Placeholder 17">
            <a:extLst>
              <a:ext uri="{FF2B5EF4-FFF2-40B4-BE49-F238E27FC236}">
                <a16:creationId xmlns:a16="http://schemas.microsoft.com/office/drawing/2014/main" id="{B84F2660-80F7-48C4-B6FD-3ED3B13299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7800" y="1752600"/>
            <a:ext cx="3749040" cy="730149"/>
          </a:xfrm>
        </p:spPr>
      </p:pic>
      <p:pic>
        <p:nvPicPr>
          <p:cNvPr id="1027" name="Picture 3">
            <a:extLst>
              <a:ext uri="{FF2B5EF4-FFF2-40B4-BE49-F238E27FC236}">
                <a16:creationId xmlns:a16="http://schemas.microsoft.com/office/drawing/2014/main" id="{68FA5A83-E016-4492-9561-59A111AC31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24" t="5009" r="25320" b="6613"/>
          <a:stretch>
            <a:fillRect/>
          </a:stretch>
        </p:blipFill>
        <p:spPr bwMode="auto">
          <a:xfrm>
            <a:off x="76200" y="1371600"/>
            <a:ext cx="5029200" cy="49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64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fontAlgn="auto">
              <a:spcAft>
                <a:spcPts val="0"/>
              </a:spcAft>
              <a:defRPr/>
            </a:pPr>
            <a:r>
              <a:rPr lang="en-US" dirty="0"/>
              <a:t>Discussion</a:t>
            </a:r>
          </a:p>
        </p:txBody>
      </p:sp>
      <p:sp>
        <p:nvSpPr>
          <p:cNvPr id="30722" name="Content Placeholder 2"/>
          <p:cNvSpPr>
            <a:spLocks noGrp="1"/>
          </p:cNvSpPr>
          <p:nvPr>
            <p:ph idx="1"/>
          </p:nvPr>
        </p:nvSpPr>
        <p:spPr>
          <a:xfrm>
            <a:off x="228600" y="914400"/>
            <a:ext cx="8229600" cy="5410200"/>
          </a:xfrm>
        </p:spPr>
        <p:txBody>
          <a:bodyPr/>
          <a:lstStyle/>
          <a:p>
            <a:r>
              <a:rPr lang="en-US" sz="2800" dirty="0">
                <a:latin typeface="+mj-lt"/>
              </a:rPr>
              <a:t>Using an all-payer, national database, the study quantified risk estimates associated with 30-day readmissions in MS patients. </a:t>
            </a:r>
          </a:p>
          <a:p>
            <a:endParaRPr lang="en-US" sz="2800" dirty="0">
              <a:latin typeface="+mj-lt"/>
            </a:endParaRPr>
          </a:p>
          <a:p>
            <a:r>
              <a:rPr lang="en-US" sz="2800" dirty="0">
                <a:latin typeface="+mj-lt"/>
              </a:rPr>
              <a:t>Comorbidities and complication (“never events” such as thromboembolic events, acute renal failure) were associated with 30-day readmission rates.</a:t>
            </a:r>
          </a:p>
          <a:p>
            <a:endParaRPr lang="en-US" sz="2800" dirty="0">
              <a:latin typeface="+mj-lt"/>
            </a:endParaRPr>
          </a:p>
          <a:p>
            <a:endParaRPr lang="en-US" sz="2800" dirty="0">
              <a:latin typeface="+mj-lt"/>
            </a:endParaRPr>
          </a:p>
        </p:txBody>
      </p:sp>
    </p:spTree>
    <p:extLst>
      <p:ext uri="{BB962C8B-B14F-4D97-AF65-F5344CB8AC3E}">
        <p14:creationId xmlns:p14="http://schemas.microsoft.com/office/powerpoint/2010/main" val="2242600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fontAlgn="auto">
              <a:spcAft>
                <a:spcPts val="0"/>
              </a:spcAft>
              <a:defRPr/>
            </a:pPr>
            <a:r>
              <a:rPr lang="en-US" dirty="0"/>
              <a:t>Discussion</a:t>
            </a:r>
          </a:p>
        </p:txBody>
      </p:sp>
      <p:sp>
        <p:nvSpPr>
          <p:cNvPr id="30722" name="Content Placeholder 2"/>
          <p:cNvSpPr>
            <a:spLocks noGrp="1"/>
          </p:cNvSpPr>
          <p:nvPr>
            <p:ph idx="1"/>
          </p:nvPr>
        </p:nvSpPr>
        <p:spPr>
          <a:xfrm>
            <a:off x="228600" y="914400"/>
            <a:ext cx="8458200" cy="5410200"/>
          </a:xfrm>
        </p:spPr>
        <p:txBody>
          <a:bodyPr/>
          <a:lstStyle/>
          <a:p>
            <a:r>
              <a:rPr lang="en-US" sz="2800" dirty="0">
                <a:latin typeface="+mj-lt"/>
              </a:rPr>
              <a:t>The proposed validated model (app) can potentially be utilized by patients, providers, stakeholders and policy makers to assess individualized risks, shared decision-making and guiding the process of patient counselling and informed consent. </a:t>
            </a:r>
          </a:p>
          <a:p>
            <a:endParaRPr lang="en-US" sz="2800" dirty="0">
              <a:latin typeface="+mj-lt"/>
            </a:endParaRPr>
          </a:p>
          <a:p>
            <a:r>
              <a:rPr lang="en-US" sz="2800" dirty="0">
                <a:latin typeface="+mj-lt"/>
              </a:rPr>
              <a:t>Future implications is to integrate the model findings into publicly available web-based and mobile-based clinical utility apps aka “risk calculators” for wider dissemination for baseline estimation</a:t>
            </a:r>
          </a:p>
        </p:txBody>
      </p:sp>
    </p:spTree>
    <p:extLst>
      <p:ext uri="{BB962C8B-B14F-4D97-AF65-F5344CB8AC3E}">
        <p14:creationId xmlns:p14="http://schemas.microsoft.com/office/powerpoint/2010/main" val="2419893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587276"/>
            <a:ext cx="9144000" cy="1754326"/>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US" sz="3600" b="1" dirty="0">
                <a:solidFill>
                  <a:srgbClr val="FFFF00"/>
                </a:solidFill>
                <a:effectLst>
                  <a:outerShdw blurRad="38100" dist="38100" dir="2700000" algn="tl">
                    <a:srgbClr val="000000">
                      <a:alpha val="43137"/>
                    </a:srgbClr>
                  </a:outerShdw>
                </a:effectLst>
                <a:latin typeface="+mj-lt"/>
              </a:rPr>
              <a:t>Derivation and Validation of a Predictive Model for 30-day Readmission Risk in Patients with Multiple Sclerosis</a:t>
            </a:r>
          </a:p>
        </p:txBody>
      </p:sp>
      <p:sp>
        <p:nvSpPr>
          <p:cNvPr id="16386" name="Rectangle 14"/>
          <p:cNvSpPr>
            <a:spLocks noChangeArrowheads="1"/>
          </p:cNvSpPr>
          <p:nvPr/>
        </p:nvSpPr>
        <p:spPr bwMode="auto">
          <a:xfrm>
            <a:off x="1295400" y="3307140"/>
            <a:ext cx="6477000" cy="461665"/>
          </a:xfrm>
          <a:prstGeom prst="rect">
            <a:avLst/>
          </a:prstGeom>
          <a:noFill/>
          <a:ln w="9525">
            <a:noFill/>
            <a:miter lim="800000"/>
            <a:headEnd/>
            <a:tailEnd/>
          </a:ln>
        </p:spPr>
        <p:txBody>
          <a:bodyPr>
            <a:spAutoFit/>
          </a:bodyPr>
          <a:lstStyle/>
          <a:p>
            <a:pPr algn="ctr"/>
            <a:r>
              <a:rPr lang="en-US" sz="2400" b="1" dirty="0">
                <a:solidFill>
                  <a:schemeClr val="bg1"/>
                </a:solidFill>
                <a:latin typeface="Arial"/>
                <a:cs typeface="Arial"/>
              </a:rPr>
              <a:t>Kanika Sharma, MD</a:t>
            </a:r>
          </a:p>
        </p:txBody>
      </p:sp>
      <p:sp>
        <p:nvSpPr>
          <p:cNvPr id="8" name="Rectangle 3"/>
          <p:cNvSpPr txBox="1">
            <a:spLocks noChangeArrowheads="1"/>
          </p:cNvSpPr>
          <p:nvPr/>
        </p:nvSpPr>
        <p:spPr bwMode="auto">
          <a:xfrm>
            <a:off x="457200" y="2971800"/>
            <a:ext cx="8229600" cy="361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bg1"/>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buFontTx/>
              <a:buNone/>
            </a:pPr>
            <a:r>
              <a:rPr lang="en-US" sz="2800" dirty="0">
                <a:latin typeface="Arial" charset="0"/>
              </a:rPr>
              <a:t>	</a:t>
            </a:r>
          </a:p>
          <a:p>
            <a:pPr>
              <a:lnSpc>
                <a:spcPct val="90000"/>
              </a:lnSpc>
              <a:buFontTx/>
              <a:buNone/>
            </a:pPr>
            <a:endParaRPr lang="en-US" sz="3600" dirty="0">
              <a:latin typeface="Arial" charset="0"/>
            </a:endParaRPr>
          </a:p>
          <a:p>
            <a:pPr>
              <a:lnSpc>
                <a:spcPct val="90000"/>
              </a:lnSpc>
              <a:buFontTx/>
              <a:buNone/>
            </a:pPr>
            <a:r>
              <a:rPr lang="en-US" sz="3600" dirty="0">
                <a:latin typeface="Arial" charset="0"/>
              </a:rPr>
              <a:t>I have no conflicts related to this talk </a:t>
            </a:r>
          </a:p>
          <a:p>
            <a:pPr>
              <a:lnSpc>
                <a:spcPct val="90000"/>
              </a:lnSpc>
              <a:buFontTx/>
              <a:buNone/>
            </a:pPr>
            <a:r>
              <a:rPr lang="en-US" sz="3600" dirty="0">
                <a:latin typeface="Arial" charset="0"/>
              </a:rPr>
              <a:t>		   </a:t>
            </a:r>
            <a:r>
              <a:rPr lang="en-US" dirty="0">
                <a:latin typeface="Arial" charset="0"/>
              </a:rPr>
              <a:t>	</a:t>
            </a:r>
            <a:r>
              <a:rPr lang="en-US" sz="2800" dirty="0">
                <a:latin typeface="Arial" charset="0"/>
              </a:rPr>
              <a:t>	</a:t>
            </a:r>
          </a:p>
        </p:txBody>
      </p:sp>
    </p:spTree>
    <p:extLst>
      <p:ext uri="{BB962C8B-B14F-4D97-AF65-F5344CB8AC3E}">
        <p14:creationId xmlns:p14="http://schemas.microsoft.com/office/powerpoint/2010/main" val="35353256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a:xfrm>
            <a:off x="457200" y="1600201"/>
            <a:ext cx="8229600" cy="685800"/>
          </a:xfrm>
        </p:spPr>
        <p:txBody>
          <a:bodyPr>
            <a:noAutofit/>
          </a:bodyPr>
          <a:lstStyle/>
          <a:p>
            <a:r>
              <a:rPr lang="en-US" sz="2800" b="1" dirty="0">
                <a:latin typeface="Arial" panose="020B0604020202020204" pitchFamily="34" charset="0"/>
                <a:cs typeface="Arial" panose="020B0604020202020204" pitchFamily="34" charset="0"/>
              </a:rPr>
              <a:t>Administrative database</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Coding inaccuracies</a:t>
            </a:r>
          </a:p>
          <a:p>
            <a:endParaRPr lang="en-US" sz="2800" dirty="0">
              <a:latin typeface="Arial" panose="020B0604020202020204" pitchFamily="34" charset="0"/>
              <a:cs typeface="Arial" panose="020B0604020202020204" pitchFamily="34" charset="0"/>
            </a:endParaRPr>
          </a:p>
        </p:txBody>
      </p:sp>
      <p:pic>
        <p:nvPicPr>
          <p:cNvPr id="6" name="Picture 5" descr="A bridge over a body of water&#10;&#10;Description generated with high confidence">
            <a:extLst>
              <a:ext uri="{FF2B5EF4-FFF2-40B4-BE49-F238E27FC236}">
                <a16:creationId xmlns:a16="http://schemas.microsoft.com/office/drawing/2014/main" id="{5707E4F5-08D9-42BF-B4FA-15BC4244E1BE}"/>
              </a:ext>
            </a:extLst>
          </p:cNvPr>
          <p:cNvPicPr>
            <a:picLocks noChangeAspect="1"/>
          </p:cNvPicPr>
          <p:nvPr/>
        </p:nvPicPr>
        <p:blipFill rotWithShape="1">
          <a:blip r:embed="rId3">
            <a:extLst>
              <a:ext uri="{28A0092B-C50C-407E-A947-70E740481C1C}">
                <a14:useLocalDpi xmlns:a14="http://schemas.microsoft.com/office/drawing/2010/main" val="0"/>
              </a:ext>
            </a:extLst>
          </a:blip>
          <a:srcRect t="11600" r="7692" b="5200"/>
          <a:stretch/>
        </p:blipFill>
        <p:spPr>
          <a:xfrm>
            <a:off x="6310530" y="1066800"/>
            <a:ext cx="2757270" cy="2987040"/>
          </a:xfrm>
          <a:prstGeom prst="rect">
            <a:avLst/>
          </a:prstGeom>
        </p:spPr>
      </p:pic>
      <p:sp>
        <p:nvSpPr>
          <p:cNvPr id="7" name="Content Placeholder 2">
            <a:extLst>
              <a:ext uri="{FF2B5EF4-FFF2-40B4-BE49-F238E27FC236}">
                <a16:creationId xmlns:a16="http://schemas.microsoft.com/office/drawing/2014/main" id="{E69D318C-C875-47BA-AE0C-EEE42CF91FB8}"/>
              </a:ext>
            </a:extLst>
          </p:cNvPr>
          <p:cNvSpPr txBox="1">
            <a:spLocks/>
          </p:cNvSpPr>
          <p:nvPr/>
        </p:nvSpPr>
        <p:spPr bwMode="auto">
          <a:xfrm>
            <a:off x="438411" y="2713037"/>
            <a:ext cx="6088996" cy="2697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latin typeface="Arial" panose="020B0604020202020204" pitchFamily="34" charset="0"/>
                <a:cs typeface="Arial" panose="020B0604020202020204" pitchFamily="34" charset="0"/>
              </a:rPr>
              <a:t>Residual confounding</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Lack of pertinent parameters that may influence our derived estimates include pertinent functional outcome assessments, severity scores, granularity in pharmacological interventions and radiological findings.</a:t>
            </a:r>
          </a:p>
        </p:txBody>
      </p:sp>
      <p:sp>
        <p:nvSpPr>
          <p:cNvPr id="8" name="Content Placeholder 2">
            <a:extLst>
              <a:ext uri="{FF2B5EF4-FFF2-40B4-BE49-F238E27FC236}">
                <a16:creationId xmlns:a16="http://schemas.microsoft.com/office/drawing/2014/main" id="{4898E8C9-9899-4259-AB2F-34F9115BFAD5}"/>
              </a:ext>
            </a:extLst>
          </p:cNvPr>
          <p:cNvSpPr txBox="1">
            <a:spLocks/>
          </p:cNvSpPr>
          <p:nvPr/>
        </p:nvSpPr>
        <p:spPr bwMode="auto">
          <a:xfrm>
            <a:off x="438410" y="5562600"/>
            <a:ext cx="8400790" cy="1020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latin typeface="Arial" panose="020B0604020202020204" pitchFamily="34" charset="0"/>
                <a:cs typeface="Arial" panose="020B0604020202020204" pitchFamily="34" charset="0"/>
              </a:rPr>
              <a:t>Cannot predict causality </a:t>
            </a:r>
            <a:r>
              <a:rPr lang="en-US" sz="2800" dirty="0">
                <a:latin typeface="Arial" panose="020B0604020202020204" pitchFamily="34" charset="0"/>
                <a:cs typeface="Arial" panose="020B0604020202020204" pitchFamily="34" charset="0"/>
              </a:rPr>
              <a:t>but only tests for associations</a:t>
            </a:r>
          </a:p>
          <a:p>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5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69" name="Picture 5"/>
          <p:cNvPicPr>
            <a:picLocks noChangeAspect="1" noChangeArrowheads="1"/>
          </p:cNvPicPr>
          <p:nvPr/>
        </p:nvPicPr>
        <p:blipFill>
          <a:blip r:embed="rId3" cstate="print"/>
          <a:srcRect/>
          <a:stretch>
            <a:fillRect/>
          </a:stretch>
        </p:blipFill>
        <p:spPr bwMode="auto">
          <a:xfrm>
            <a:off x="304800" y="1066800"/>
            <a:ext cx="7391400" cy="5543550"/>
          </a:xfrm>
          <a:prstGeom prst="rect">
            <a:avLst/>
          </a:prstGeom>
          <a:noFill/>
          <a:ln w="9525">
            <a:noFill/>
            <a:miter lim="800000"/>
            <a:headEnd/>
            <a:tailEnd/>
          </a:ln>
        </p:spPr>
      </p:pic>
      <p:pic>
        <p:nvPicPr>
          <p:cNvPr id="269316" name="Picture 4" descr="cornier"/>
          <p:cNvPicPr>
            <a:picLocks noChangeAspect="1" noChangeArrowheads="1"/>
          </p:cNvPicPr>
          <p:nvPr/>
        </p:nvPicPr>
        <p:blipFill>
          <a:blip r:embed="rId4" cstate="print"/>
          <a:srcRect/>
          <a:stretch>
            <a:fillRect/>
          </a:stretch>
        </p:blipFill>
        <p:spPr bwMode="auto">
          <a:xfrm>
            <a:off x="6416675" y="1973263"/>
            <a:ext cx="2651125" cy="4732337"/>
          </a:xfrm>
          <a:prstGeom prst="rect">
            <a:avLst/>
          </a:prstGeom>
          <a:noFill/>
          <a:ln w="9525">
            <a:noFill/>
            <a:miter lim="800000"/>
            <a:headEnd/>
            <a:tailEnd/>
          </a:ln>
        </p:spPr>
      </p:pic>
      <p:sp>
        <p:nvSpPr>
          <p:cNvPr id="269314" name="Rectangle 2"/>
          <p:cNvSpPr>
            <a:spLocks noGrp="1" noChangeArrowheads="1"/>
          </p:cNvSpPr>
          <p:nvPr>
            <p:ph type="title"/>
          </p:nvPr>
        </p:nvSpPr>
        <p:spPr>
          <a:xfrm>
            <a:off x="685800" y="76200"/>
            <a:ext cx="7772400" cy="1143000"/>
          </a:xfrm>
        </p:spPr>
        <p:txBody>
          <a:bodyPr/>
          <a:lstStyle/>
          <a:p>
            <a:r>
              <a:rPr lang="en-US" sz="5400">
                <a:solidFill>
                  <a:srgbClr val="FFFF00"/>
                </a:solidFill>
                <a:latin typeface="Monotype Corsiva" pitchFamily="66" charset="0"/>
              </a:rPr>
              <a:t>Thank You for your attention!</a:t>
            </a:r>
          </a:p>
        </p:txBody>
      </p:sp>
    </p:spTree>
    <p:extLst>
      <p:ext uri="{BB962C8B-B14F-4D97-AF65-F5344CB8AC3E}">
        <p14:creationId xmlns:p14="http://schemas.microsoft.com/office/powerpoint/2010/main" val="35369102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nodeType="afterEffect">
                                  <p:stCondLst>
                                    <p:cond delay="0"/>
                                  </p:stCondLst>
                                  <p:childTnLst>
                                    <p:set>
                                      <p:cBhvr>
                                        <p:cTn id="6" dur="1" fill="hold">
                                          <p:stCondLst>
                                            <p:cond delay="0"/>
                                          </p:stCondLst>
                                        </p:cTn>
                                        <p:tgtEl>
                                          <p:spTgt spid="269316"/>
                                        </p:tgtEl>
                                        <p:attrNameLst>
                                          <p:attrName>style.visibility</p:attrName>
                                        </p:attrNameLst>
                                      </p:cBhvr>
                                      <p:to>
                                        <p:strVal val="visible"/>
                                      </p:to>
                                    </p:set>
                                    <p:anim calcmode="lin" valueType="num">
                                      <p:cBhvr>
                                        <p:cTn id="7" dur="500" fill="hold"/>
                                        <p:tgtEl>
                                          <p:spTgt spid="269316"/>
                                        </p:tgtEl>
                                        <p:attrNameLst>
                                          <p:attrName>ppt_x</p:attrName>
                                        </p:attrNameLst>
                                      </p:cBhvr>
                                      <p:tavLst>
                                        <p:tav tm="0">
                                          <p:val>
                                            <p:strVal val="#ppt_x"/>
                                          </p:val>
                                        </p:tav>
                                        <p:tav tm="100000">
                                          <p:val>
                                            <p:strVal val="#ppt_x"/>
                                          </p:val>
                                        </p:tav>
                                      </p:tavLst>
                                    </p:anim>
                                    <p:anim calcmode="lin" valueType="num">
                                      <p:cBhvr>
                                        <p:cTn id="8" dur="500" fill="hold"/>
                                        <p:tgtEl>
                                          <p:spTgt spid="269316"/>
                                        </p:tgtEl>
                                        <p:attrNameLst>
                                          <p:attrName>ppt_y</p:attrName>
                                        </p:attrNameLst>
                                      </p:cBhvr>
                                      <p:tavLst>
                                        <p:tav tm="0">
                                          <p:val>
                                            <p:strVal val="#ppt_y+#ppt_h/2"/>
                                          </p:val>
                                        </p:tav>
                                        <p:tav tm="100000">
                                          <p:val>
                                            <p:strVal val="#ppt_y"/>
                                          </p:val>
                                        </p:tav>
                                      </p:tavLst>
                                    </p:anim>
                                    <p:anim calcmode="lin" valueType="num">
                                      <p:cBhvr>
                                        <p:cTn id="9" dur="500" fill="hold"/>
                                        <p:tgtEl>
                                          <p:spTgt spid="269316"/>
                                        </p:tgtEl>
                                        <p:attrNameLst>
                                          <p:attrName>ppt_w</p:attrName>
                                        </p:attrNameLst>
                                      </p:cBhvr>
                                      <p:tavLst>
                                        <p:tav tm="0">
                                          <p:val>
                                            <p:strVal val="#ppt_w"/>
                                          </p:val>
                                        </p:tav>
                                        <p:tav tm="100000">
                                          <p:val>
                                            <p:strVal val="#ppt_w"/>
                                          </p:val>
                                        </p:tav>
                                      </p:tavLst>
                                    </p:anim>
                                    <p:anim calcmode="lin" valueType="num">
                                      <p:cBhvr>
                                        <p:cTn id="10" dur="500" fill="hold"/>
                                        <p:tgtEl>
                                          <p:spTgt spid="269316"/>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69314"/>
                                        </p:tgtEl>
                                        <p:attrNameLst>
                                          <p:attrName>style.visibility</p:attrName>
                                        </p:attrNameLst>
                                      </p:cBhvr>
                                      <p:to>
                                        <p:strVal val="visible"/>
                                      </p:to>
                                    </p:set>
                                    <p:animEffect transition="in" filter="box(out)">
                                      <p:cBhvr>
                                        <p:cTn id="14" dur="500"/>
                                        <p:tgtEl>
                                          <p:spTgt spid="269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381000" y="1371600"/>
            <a:ext cx="8563898" cy="1902488"/>
          </a:xfrm>
        </p:spPr>
        <p:txBody>
          <a:bodyPr>
            <a:noAutofit/>
          </a:bodyPr>
          <a:lstStyle/>
          <a:p>
            <a:pPr marL="0" indent="0">
              <a:buNone/>
            </a:pPr>
            <a:r>
              <a:rPr lang="en-US" sz="2400" b="1" dirty="0">
                <a:latin typeface="+mj-lt"/>
              </a:rPr>
              <a:t>Recent seismic reforms in healthcare impose financial penalties on hospitals based on their performances that includes assessment of readmission rates.</a:t>
            </a:r>
            <a:endParaRPr lang="en-US" sz="2400" dirty="0">
              <a:latin typeface="+mj-lt"/>
            </a:endParaRPr>
          </a:p>
          <a:p>
            <a:pPr marL="0" indent="0">
              <a:buNone/>
            </a:pPr>
            <a:endParaRPr lang="en-US" sz="2400" dirty="0">
              <a:latin typeface="+mj-lt"/>
              <a:cs typeface="Arial"/>
            </a:endParaRPr>
          </a:p>
        </p:txBody>
      </p:sp>
      <p:pic>
        <p:nvPicPr>
          <p:cNvPr id="5" name="Picture 4" descr="A close up of a sign&#10;&#10;Description generated with high confidence">
            <a:extLst>
              <a:ext uri="{FF2B5EF4-FFF2-40B4-BE49-F238E27FC236}">
                <a16:creationId xmlns:a16="http://schemas.microsoft.com/office/drawing/2014/main" id="{97741554-D40B-492A-993F-BF7450895AEC}"/>
              </a:ext>
            </a:extLst>
          </p:cNvPr>
          <p:cNvPicPr>
            <a:picLocks noChangeAspect="1"/>
          </p:cNvPicPr>
          <p:nvPr/>
        </p:nvPicPr>
        <p:blipFill rotWithShape="1">
          <a:blip r:embed="rId3">
            <a:extLst>
              <a:ext uri="{28A0092B-C50C-407E-A947-70E740481C1C}">
                <a14:useLocalDpi xmlns:a14="http://schemas.microsoft.com/office/drawing/2010/main" val="0"/>
              </a:ext>
            </a:extLst>
          </a:blip>
          <a:srcRect l="5722" t="4005" r="3878" b="3286"/>
          <a:stretch/>
        </p:blipFill>
        <p:spPr>
          <a:xfrm>
            <a:off x="152400" y="3421453"/>
            <a:ext cx="4023360" cy="3425547"/>
          </a:xfrm>
          <a:prstGeom prst="rect">
            <a:avLst/>
          </a:prstGeom>
        </p:spPr>
      </p:pic>
      <p:pic>
        <p:nvPicPr>
          <p:cNvPr id="8" name="Picture 7" descr="A screenshot of a cell phone&#10;&#10;Description generated with very high confidence">
            <a:extLst>
              <a:ext uri="{FF2B5EF4-FFF2-40B4-BE49-F238E27FC236}">
                <a16:creationId xmlns:a16="http://schemas.microsoft.com/office/drawing/2014/main" id="{9C134229-A3FD-4BDF-AE58-83F95ADD09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2299" y="3388942"/>
            <a:ext cx="2619741" cy="3458058"/>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0C127BE6-68FA-48FE-81FD-600A199BE92D}"/>
              </a:ext>
            </a:extLst>
          </p:cNvPr>
          <p:cNvPicPr>
            <a:picLocks noChangeAspect="1"/>
          </p:cNvPicPr>
          <p:nvPr/>
        </p:nvPicPr>
        <p:blipFill rotWithShape="1">
          <a:blip r:embed="rId5">
            <a:extLst>
              <a:ext uri="{28A0092B-C50C-407E-A947-70E740481C1C}">
                <a14:useLocalDpi xmlns:a14="http://schemas.microsoft.com/office/drawing/2010/main" val="0"/>
              </a:ext>
            </a:extLst>
          </a:blip>
          <a:srcRect l="13200" t="35232" r="10000" b="41033"/>
          <a:stretch/>
        </p:blipFill>
        <p:spPr>
          <a:xfrm>
            <a:off x="2717170" y="2850504"/>
            <a:ext cx="3657600" cy="678206"/>
          </a:xfrm>
          <a:prstGeom prst="rect">
            <a:avLst/>
          </a:prstGeom>
        </p:spPr>
      </p:pic>
    </p:spTree>
    <p:extLst>
      <p:ext uri="{BB962C8B-B14F-4D97-AF65-F5344CB8AC3E}">
        <p14:creationId xmlns:p14="http://schemas.microsoft.com/office/powerpoint/2010/main" val="159351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p:cTn id="9" dur="500" fill="hold"/>
                                        <p:tgtEl>
                                          <p:spTgt spid="10"/>
                                        </p:tgtEl>
                                        <p:attrNameLst>
                                          <p:attrName>ppt_w</p:attrName>
                                        </p:attrNameLst>
                                      </p:cBhvr>
                                      <p:tavLst>
                                        <p:tav tm="0">
                                          <p:val>
                                            <p:fltVal val="0"/>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generated with very high confidence">
            <a:extLst>
              <a:ext uri="{FF2B5EF4-FFF2-40B4-BE49-F238E27FC236}">
                <a16:creationId xmlns:a16="http://schemas.microsoft.com/office/drawing/2014/main" id="{CB57A95B-3B69-4522-BC96-EC56015A32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8" y="0"/>
            <a:ext cx="4754880" cy="5773777"/>
          </a:xfrm>
        </p:spPr>
      </p:pic>
      <p:pic>
        <p:nvPicPr>
          <p:cNvPr id="12" name="Picture 11" descr="A screenshot of a cell phone&#10;&#10;Description generated with very high confidence">
            <a:extLst>
              <a:ext uri="{FF2B5EF4-FFF2-40B4-BE49-F238E27FC236}">
                <a16:creationId xmlns:a16="http://schemas.microsoft.com/office/drawing/2014/main" id="{B32F178A-4A7C-411B-A5B4-DE352A0EAE73}"/>
              </a:ext>
            </a:extLst>
          </p:cNvPr>
          <p:cNvPicPr>
            <a:picLocks noChangeAspect="1"/>
          </p:cNvPicPr>
          <p:nvPr/>
        </p:nvPicPr>
        <p:blipFill rotWithShape="1">
          <a:blip r:embed="rId4">
            <a:extLst>
              <a:ext uri="{28A0092B-C50C-407E-A947-70E740481C1C}">
                <a14:useLocalDpi xmlns:a14="http://schemas.microsoft.com/office/drawing/2010/main" val="0"/>
              </a:ext>
            </a:extLst>
          </a:blip>
          <a:srcRect b="6666"/>
          <a:stretch/>
        </p:blipFill>
        <p:spPr>
          <a:xfrm>
            <a:off x="4774145" y="0"/>
            <a:ext cx="4367227" cy="6858000"/>
          </a:xfrm>
          <a:prstGeom prst="rect">
            <a:avLst/>
          </a:prstGeom>
        </p:spPr>
      </p:pic>
      <p:sp>
        <p:nvSpPr>
          <p:cNvPr id="13" name="Title 1">
            <a:extLst>
              <a:ext uri="{FF2B5EF4-FFF2-40B4-BE49-F238E27FC236}">
                <a16:creationId xmlns:a16="http://schemas.microsoft.com/office/drawing/2014/main" id="{58147816-A744-49C9-A4B6-76EB434EDBAF}"/>
              </a:ext>
            </a:extLst>
          </p:cNvPr>
          <p:cNvSpPr>
            <a:spLocks noGrp="1"/>
          </p:cNvSpPr>
          <p:nvPr>
            <p:ph type="title"/>
          </p:nvPr>
        </p:nvSpPr>
        <p:spPr>
          <a:xfrm>
            <a:off x="-838200" y="5805308"/>
            <a:ext cx="6019800" cy="1143000"/>
          </a:xfrm>
        </p:spPr>
        <p:txBody>
          <a:bodyPr/>
          <a:lstStyle/>
          <a:p>
            <a:r>
              <a:rPr lang="en-US" sz="3200" dirty="0"/>
              <a:t>Colossal economic implications!</a:t>
            </a:r>
          </a:p>
        </p:txBody>
      </p:sp>
    </p:spTree>
    <p:extLst>
      <p:ext uri="{BB962C8B-B14F-4D97-AF65-F5344CB8AC3E}">
        <p14:creationId xmlns:p14="http://schemas.microsoft.com/office/powerpoint/2010/main" val="249897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7" name="Content Placeholder 2">
            <a:extLst>
              <a:ext uri="{FF2B5EF4-FFF2-40B4-BE49-F238E27FC236}">
                <a16:creationId xmlns:a16="http://schemas.microsoft.com/office/drawing/2014/main" id="{86CC57C0-950B-4AE0-94DF-12661A3A142D}"/>
              </a:ext>
            </a:extLst>
          </p:cNvPr>
          <p:cNvSpPr txBox="1">
            <a:spLocks/>
          </p:cNvSpPr>
          <p:nvPr/>
        </p:nvSpPr>
        <p:spPr bwMode="auto">
          <a:xfrm>
            <a:off x="427702" y="1327693"/>
            <a:ext cx="8335298" cy="2787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latin typeface="+mj-lt"/>
              </a:rPr>
              <a:t>To optimize outcomes and enhance quality of care delivered to patients with multiple sclerosis (MS), identifying inherent risks associated with readmissions to implement appropriate preventive measures for modifiable risk-factors is warranted. </a:t>
            </a:r>
            <a:endParaRPr lang="en-US" sz="2400" dirty="0">
              <a:latin typeface="+mj-lt"/>
              <a:cs typeface="Arial"/>
            </a:endParaRPr>
          </a:p>
        </p:txBody>
      </p:sp>
      <p:pic>
        <p:nvPicPr>
          <p:cNvPr id="11" name="Picture 10" descr="A picture containing clipart&#10;&#10;Description generated with high confidence">
            <a:extLst>
              <a:ext uri="{FF2B5EF4-FFF2-40B4-BE49-F238E27FC236}">
                <a16:creationId xmlns:a16="http://schemas.microsoft.com/office/drawing/2014/main" id="{97672D3B-B14C-40D6-8D21-2B7FC5062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114800"/>
            <a:ext cx="2390775" cy="1905000"/>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B534AC9A-F525-466C-9515-16D3B99D8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344009"/>
            <a:ext cx="3200400" cy="3446583"/>
          </a:xfrm>
          <a:prstGeom prst="rect">
            <a:avLst/>
          </a:prstGeom>
        </p:spPr>
      </p:pic>
    </p:spTree>
    <p:extLst>
      <p:ext uri="{BB962C8B-B14F-4D97-AF65-F5344CB8AC3E}">
        <p14:creationId xmlns:p14="http://schemas.microsoft.com/office/powerpoint/2010/main" val="3292970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fontAlgn="auto">
              <a:spcAft>
                <a:spcPts val="0"/>
              </a:spcAft>
              <a:defRPr/>
            </a:pPr>
            <a:r>
              <a:rPr lang="en-US" dirty="0"/>
              <a:t>Objective</a:t>
            </a:r>
          </a:p>
        </p:txBody>
      </p:sp>
      <p:sp>
        <p:nvSpPr>
          <p:cNvPr id="3" name="Content Placeholder 2"/>
          <p:cNvSpPr>
            <a:spLocks noGrp="1"/>
          </p:cNvSpPr>
          <p:nvPr>
            <p:ph idx="1"/>
          </p:nvPr>
        </p:nvSpPr>
        <p:spPr>
          <a:xfrm>
            <a:off x="152400" y="1066800"/>
            <a:ext cx="8686800" cy="5562600"/>
          </a:xfrm>
        </p:spPr>
        <p:txBody>
          <a:bodyPr rtlCol="0">
            <a:normAutofit/>
          </a:bodyPr>
          <a:lstStyle/>
          <a:p>
            <a:pPr algn="ctr"/>
            <a:r>
              <a:rPr lang="en-US" sz="2800" b="1" dirty="0">
                <a:latin typeface="+mj-lt"/>
                <a:cs typeface="Arial"/>
              </a:rPr>
              <a:t>The current study seeks to develop and validate a predictive model of 30-day readmission risk in MS patients.</a:t>
            </a:r>
            <a:endParaRPr lang="en-US" dirty="0">
              <a:latin typeface="Arial"/>
              <a:cs typeface="Arial"/>
            </a:endParaRPr>
          </a:p>
        </p:txBody>
      </p:sp>
      <p:pic>
        <p:nvPicPr>
          <p:cNvPr id="10" name="Picture 9" descr="A picture containing photo&#10;&#10;Description generated with very high confidence">
            <a:extLst>
              <a:ext uri="{FF2B5EF4-FFF2-40B4-BE49-F238E27FC236}">
                <a16:creationId xmlns:a16="http://schemas.microsoft.com/office/drawing/2014/main" id="{E06F11AC-A66F-47A2-B186-196935A95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3048000"/>
            <a:ext cx="7863840" cy="3206702"/>
          </a:xfrm>
          <a:prstGeom prst="rect">
            <a:avLst/>
          </a:prstGeom>
        </p:spPr>
      </p:pic>
    </p:spTree>
    <p:extLst>
      <p:ext uri="{BB962C8B-B14F-4D97-AF65-F5344CB8AC3E}">
        <p14:creationId xmlns:p14="http://schemas.microsoft.com/office/powerpoint/2010/main" val="288310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and Methods</a:t>
            </a:r>
          </a:p>
        </p:txBody>
      </p:sp>
      <p:sp>
        <p:nvSpPr>
          <p:cNvPr id="3" name="Content Placeholder 2"/>
          <p:cNvSpPr>
            <a:spLocks noGrp="1"/>
          </p:cNvSpPr>
          <p:nvPr>
            <p:ph idx="1"/>
          </p:nvPr>
        </p:nvSpPr>
        <p:spPr>
          <a:xfrm>
            <a:off x="457200" y="1524000"/>
            <a:ext cx="8458200" cy="5181600"/>
          </a:xfrm>
        </p:spPr>
        <p:txBody>
          <a:bodyPr>
            <a:normAutofit fontScale="25000" lnSpcReduction="20000"/>
          </a:bodyPr>
          <a:lstStyle/>
          <a:p>
            <a:r>
              <a:rPr lang="en-US" sz="9600" b="1" dirty="0">
                <a:latin typeface="Arial"/>
                <a:cs typeface="Arial"/>
              </a:rPr>
              <a:t>National Readmission Database (NRD) 2013-2014</a:t>
            </a:r>
          </a:p>
          <a:p>
            <a:pPr lvl="1">
              <a:buFont typeface="Arial" panose="020B0604020202020204" pitchFamily="34" charset="0"/>
              <a:buChar char="•"/>
            </a:pPr>
            <a:r>
              <a:rPr lang="en-US" sz="8000" dirty="0">
                <a:latin typeface="Arial"/>
                <a:cs typeface="Arial"/>
              </a:rPr>
              <a:t>Over 14 million discharges each year (unweighted) from 20+ HCUP State Inpatient Databases (SIDs) </a:t>
            </a:r>
            <a:endParaRPr lang="en-US" sz="8000" dirty="0">
              <a:solidFill>
                <a:srgbClr val="FFFF00"/>
              </a:solidFill>
              <a:latin typeface="Arial"/>
              <a:cs typeface="Arial"/>
            </a:endParaRPr>
          </a:p>
          <a:p>
            <a:pPr lvl="1">
              <a:buFont typeface="Arial" panose="020B0604020202020204" pitchFamily="34" charset="0"/>
              <a:buChar char="•"/>
            </a:pPr>
            <a:r>
              <a:rPr lang="en-US" sz="8000" dirty="0">
                <a:latin typeface="Arial"/>
                <a:cs typeface="Arial"/>
              </a:rPr>
              <a:t>When weighted, NRD represents approximately 50 percent of all US hospitalizations for a given year (&gt;35 million discharge/year).</a:t>
            </a:r>
          </a:p>
          <a:p>
            <a:pPr lvl="1">
              <a:buFont typeface="Arial" panose="020B0604020202020204" pitchFamily="34" charset="0"/>
              <a:buChar char="•"/>
            </a:pPr>
            <a:r>
              <a:rPr lang="en-US" sz="8000" dirty="0">
                <a:solidFill>
                  <a:srgbClr val="FFFF00"/>
                </a:solidFill>
                <a:latin typeface="Arial"/>
                <a:cs typeface="Arial"/>
              </a:rPr>
              <a:t>Database allows longitudinal tracking of patients using unique linkage identifiers</a:t>
            </a:r>
          </a:p>
          <a:p>
            <a:pPr marL="457200" lvl="1" indent="0">
              <a:buNone/>
            </a:pPr>
            <a:endParaRPr lang="en-US" sz="8000" dirty="0">
              <a:solidFill>
                <a:srgbClr val="FFFF00"/>
              </a:solidFill>
              <a:latin typeface="Arial"/>
              <a:cs typeface="Arial"/>
            </a:endParaRPr>
          </a:p>
          <a:p>
            <a:pPr lvl="1">
              <a:buFont typeface="Arial" panose="020B0604020202020204" pitchFamily="34" charset="0"/>
              <a:buChar char="•"/>
            </a:pPr>
            <a:endParaRPr lang="en-US" sz="7200" dirty="0">
              <a:latin typeface="Arial"/>
              <a:cs typeface="Arial"/>
            </a:endParaRPr>
          </a:p>
          <a:p>
            <a:r>
              <a:rPr lang="en-US" sz="9600" b="1" dirty="0">
                <a:latin typeface="Arial"/>
                <a:cs typeface="Arial"/>
              </a:rPr>
              <a:t>Cohort: All patients discharged following index hospitalization with MS identified by </a:t>
            </a:r>
            <a:r>
              <a:rPr lang="en-US" sz="8000" b="1" dirty="0">
                <a:solidFill>
                  <a:srgbClr val="FFFF00"/>
                </a:solidFill>
                <a:latin typeface="Arial"/>
                <a:cs typeface="Arial"/>
              </a:rPr>
              <a:t>ICD-9 </a:t>
            </a:r>
          </a:p>
          <a:p>
            <a:pPr marL="0" indent="0">
              <a:buNone/>
            </a:pPr>
            <a:r>
              <a:rPr lang="en-US" sz="8000" b="1" dirty="0">
                <a:solidFill>
                  <a:srgbClr val="FFFF00"/>
                </a:solidFill>
                <a:latin typeface="Arial"/>
                <a:cs typeface="Arial"/>
              </a:rPr>
              <a:t>     diagnosis code 340</a:t>
            </a:r>
            <a:endParaRPr lang="en-US" sz="8000" dirty="0">
              <a:solidFill>
                <a:srgbClr val="FFFF00"/>
              </a:solidFill>
              <a:latin typeface="Arial"/>
              <a:cs typeface="Arial"/>
            </a:endParaRPr>
          </a:p>
          <a:p>
            <a:pPr lvl="1">
              <a:buFont typeface="Arial" panose="020B0604020202020204" pitchFamily="34" charset="0"/>
              <a:buChar char="•"/>
            </a:pPr>
            <a:r>
              <a:rPr lang="en-US" sz="8000" b="1" dirty="0">
                <a:solidFill>
                  <a:srgbClr val="FFFF00"/>
                </a:solidFill>
                <a:latin typeface="Arial"/>
                <a:cs typeface="Arial"/>
              </a:rPr>
              <a:t>Adults ≥ 18 years of age and non-elective admissions</a:t>
            </a:r>
          </a:p>
          <a:p>
            <a:pPr lvl="1">
              <a:buFont typeface="Arial" panose="020B0604020202020204" pitchFamily="34" charset="0"/>
              <a:buChar char="•"/>
            </a:pPr>
            <a:r>
              <a:rPr lang="en-US" sz="8000" b="1" dirty="0">
                <a:solidFill>
                  <a:srgbClr val="FFFF00"/>
                </a:solidFill>
                <a:latin typeface="Arial"/>
                <a:cs typeface="Arial"/>
              </a:rPr>
              <a:t>Exclusion: </a:t>
            </a:r>
            <a:r>
              <a:rPr lang="en-US" sz="8000" dirty="0">
                <a:solidFill>
                  <a:srgbClr val="FFFF00"/>
                </a:solidFill>
                <a:latin typeface="Arial"/>
                <a:cs typeface="Arial"/>
              </a:rPr>
              <a:t>December admissions, transfers, same day events and those dead during initial hospitalization were excluded for 30-day readmission analysis</a:t>
            </a:r>
          </a:p>
          <a:p>
            <a:pPr lvl="1">
              <a:buFont typeface="Arial" panose="020B0604020202020204" pitchFamily="34" charset="0"/>
              <a:buChar char="•"/>
            </a:pPr>
            <a:endParaRPr lang="en-US" sz="10000" dirty="0">
              <a:latin typeface="Arial"/>
              <a:cs typeface="Arial"/>
            </a:endParaRPr>
          </a:p>
          <a:p>
            <a:pPr marL="0" indent="0">
              <a:buNone/>
            </a:pPr>
            <a:endParaRPr lang="en-US" sz="6500" dirty="0">
              <a:latin typeface="Arial"/>
              <a:cs typeface="Arial"/>
            </a:endParaRPr>
          </a:p>
        </p:txBody>
      </p:sp>
    </p:spTree>
    <p:extLst>
      <p:ext uri="{BB962C8B-B14F-4D97-AF65-F5344CB8AC3E}">
        <p14:creationId xmlns:p14="http://schemas.microsoft.com/office/powerpoint/2010/main" val="397027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and Methods</a:t>
            </a:r>
          </a:p>
        </p:txBody>
      </p:sp>
      <p:sp>
        <p:nvSpPr>
          <p:cNvPr id="3" name="Content Placeholder 2"/>
          <p:cNvSpPr>
            <a:spLocks noGrp="1"/>
          </p:cNvSpPr>
          <p:nvPr>
            <p:ph idx="1"/>
          </p:nvPr>
        </p:nvSpPr>
        <p:spPr>
          <a:xfrm>
            <a:off x="457200" y="1524000"/>
            <a:ext cx="8229600" cy="1828800"/>
          </a:xfrm>
        </p:spPr>
        <p:txBody>
          <a:bodyPr>
            <a:normAutofit/>
          </a:bodyPr>
          <a:lstStyle/>
          <a:p>
            <a:pPr marL="344488" lvl="1" indent="-344488">
              <a:buFont typeface="Arial" panose="020B0604020202020204" pitchFamily="34" charset="0"/>
              <a:buChar char="•"/>
              <a:tabLst>
                <a:tab pos="344488" algn="l"/>
              </a:tabLst>
            </a:pPr>
            <a:r>
              <a:rPr lang="en-US" sz="2400" b="1" dirty="0">
                <a:latin typeface="Arial"/>
                <a:cs typeface="Arial"/>
              </a:rPr>
              <a:t>Primary outcome measures:</a:t>
            </a:r>
          </a:p>
          <a:p>
            <a:pPr marL="744538" lvl="2" indent="-344488">
              <a:buFont typeface="Arial" panose="020B0604020202020204" pitchFamily="34" charset="0"/>
              <a:buChar char="•"/>
              <a:tabLst>
                <a:tab pos="344488" algn="l"/>
              </a:tabLst>
            </a:pPr>
            <a:r>
              <a:rPr lang="en-US" sz="2000" b="1" dirty="0">
                <a:solidFill>
                  <a:srgbClr val="FFFF00"/>
                </a:solidFill>
                <a:latin typeface="Arial"/>
                <a:cs typeface="Arial"/>
              </a:rPr>
              <a:t>Common causes of 30-day readmissions</a:t>
            </a:r>
          </a:p>
          <a:p>
            <a:pPr marL="744538" lvl="2" indent="-344488">
              <a:buFont typeface="Arial" panose="020B0604020202020204" pitchFamily="34" charset="0"/>
              <a:buChar char="•"/>
              <a:tabLst>
                <a:tab pos="344488" algn="l"/>
              </a:tabLst>
            </a:pPr>
            <a:r>
              <a:rPr lang="en-US" sz="2000" b="1" dirty="0">
                <a:solidFill>
                  <a:srgbClr val="FFFF00"/>
                </a:solidFill>
                <a:latin typeface="Arial"/>
                <a:cs typeface="Arial"/>
              </a:rPr>
              <a:t>Risk factors associated with readmission</a:t>
            </a:r>
          </a:p>
          <a:p>
            <a:pPr marL="744538" lvl="2" indent="-344488">
              <a:buFont typeface="Arial" panose="020B0604020202020204" pitchFamily="34" charset="0"/>
              <a:buChar char="•"/>
              <a:tabLst>
                <a:tab pos="344488" algn="l"/>
              </a:tabLst>
            </a:pPr>
            <a:endParaRPr lang="en-US" sz="6500" b="1" dirty="0">
              <a:latin typeface="Arial"/>
              <a:cs typeface="Arial"/>
            </a:endParaRPr>
          </a:p>
        </p:txBody>
      </p:sp>
      <p:pic>
        <p:nvPicPr>
          <p:cNvPr id="7" name="Picture 6">
            <a:extLst>
              <a:ext uri="{FF2B5EF4-FFF2-40B4-BE49-F238E27FC236}">
                <a16:creationId xmlns:a16="http://schemas.microsoft.com/office/drawing/2014/main" id="{61855D10-6100-4001-9DFA-3F0454F2E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442517"/>
            <a:ext cx="5486400" cy="3186883"/>
          </a:xfrm>
          <a:prstGeom prst="rect">
            <a:avLst/>
          </a:prstGeom>
        </p:spPr>
      </p:pic>
      <p:pic>
        <p:nvPicPr>
          <p:cNvPr id="9" name="Picture 8">
            <a:extLst>
              <a:ext uri="{FF2B5EF4-FFF2-40B4-BE49-F238E27FC236}">
                <a16:creationId xmlns:a16="http://schemas.microsoft.com/office/drawing/2014/main" id="{E5C8B5AC-637D-4D1A-B8B9-F739AFEEA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014" y="1524000"/>
            <a:ext cx="1933575" cy="2371725"/>
          </a:xfrm>
          <a:prstGeom prst="rect">
            <a:avLst/>
          </a:prstGeom>
        </p:spPr>
      </p:pic>
    </p:spTree>
    <p:extLst>
      <p:ext uri="{BB962C8B-B14F-4D97-AF65-F5344CB8AC3E}">
        <p14:creationId xmlns:p14="http://schemas.microsoft.com/office/powerpoint/2010/main" val="106409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Materials and Methods</a:t>
            </a:r>
          </a:p>
        </p:txBody>
      </p:sp>
      <p:sp>
        <p:nvSpPr>
          <p:cNvPr id="3" name="Content Placeholder 2"/>
          <p:cNvSpPr>
            <a:spLocks noGrp="1"/>
          </p:cNvSpPr>
          <p:nvPr>
            <p:ph idx="1"/>
          </p:nvPr>
        </p:nvSpPr>
        <p:spPr>
          <a:xfrm>
            <a:off x="457200" y="1524000"/>
            <a:ext cx="8229600" cy="5181600"/>
          </a:xfrm>
        </p:spPr>
        <p:txBody>
          <a:bodyPr>
            <a:normAutofit fontScale="40000" lnSpcReduction="20000"/>
          </a:bodyPr>
          <a:lstStyle/>
          <a:p>
            <a:r>
              <a:rPr lang="en-US" sz="6000" b="1" dirty="0">
                <a:latin typeface="Arial"/>
                <a:cs typeface="Arial"/>
              </a:rPr>
              <a:t>Exposure variables: </a:t>
            </a:r>
          </a:p>
          <a:p>
            <a:pPr lvl="1">
              <a:buFont typeface="Arial" panose="020B0604020202020204" pitchFamily="34" charset="0"/>
              <a:buChar char="•"/>
            </a:pPr>
            <a:r>
              <a:rPr lang="en-US" sz="5000" dirty="0">
                <a:solidFill>
                  <a:srgbClr val="FFFF00"/>
                </a:solidFill>
                <a:latin typeface="Arial"/>
                <a:cs typeface="Arial"/>
              </a:rPr>
              <a:t>Patient demographics </a:t>
            </a:r>
            <a:r>
              <a:rPr lang="en-US" sz="5000" dirty="0">
                <a:latin typeface="Arial"/>
                <a:cs typeface="Arial"/>
              </a:rPr>
              <a:t>(age, gender, payer, income)</a:t>
            </a:r>
          </a:p>
          <a:p>
            <a:pPr lvl="1">
              <a:buFont typeface="Arial" panose="020B0604020202020204" pitchFamily="34" charset="0"/>
              <a:buChar char="•"/>
            </a:pPr>
            <a:r>
              <a:rPr lang="en-US" sz="5000" dirty="0">
                <a:solidFill>
                  <a:srgbClr val="FFFF00"/>
                </a:solidFill>
                <a:latin typeface="Arial"/>
                <a:cs typeface="Arial"/>
              </a:rPr>
              <a:t>Hospital characteristics </a:t>
            </a:r>
            <a:r>
              <a:rPr lang="en-US" sz="5000" dirty="0">
                <a:latin typeface="Arial"/>
                <a:cs typeface="Arial"/>
              </a:rPr>
              <a:t>(</a:t>
            </a:r>
            <a:r>
              <a:rPr lang="en-US" sz="5000" dirty="0" err="1">
                <a:latin typeface="Arial"/>
                <a:cs typeface="Arial"/>
              </a:rPr>
              <a:t>bedsize</a:t>
            </a:r>
            <a:r>
              <a:rPr lang="en-US" sz="5000" dirty="0">
                <a:latin typeface="Arial"/>
                <a:cs typeface="Arial"/>
              </a:rPr>
              <a:t>, teaching status, ownership)</a:t>
            </a:r>
          </a:p>
          <a:p>
            <a:pPr lvl="1">
              <a:buFont typeface="Arial" panose="020B0604020202020204" pitchFamily="34" charset="0"/>
              <a:buChar char="•"/>
            </a:pPr>
            <a:r>
              <a:rPr lang="en-US" sz="5000" dirty="0">
                <a:solidFill>
                  <a:srgbClr val="FFFF00"/>
                </a:solidFill>
                <a:latin typeface="Arial"/>
                <a:cs typeface="Arial"/>
              </a:rPr>
              <a:t>Admission characteristics </a:t>
            </a:r>
            <a:r>
              <a:rPr lang="en-US" sz="5000" dirty="0">
                <a:latin typeface="Arial"/>
                <a:cs typeface="Arial"/>
              </a:rPr>
              <a:t>(weekend, # inpatient procedures)</a:t>
            </a:r>
          </a:p>
          <a:p>
            <a:pPr lvl="1">
              <a:buFont typeface="Arial" panose="020B0604020202020204" pitchFamily="34" charset="0"/>
              <a:buChar char="•"/>
            </a:pPr>
            <a:r>
              <a:rPr lang="en-US" sz="5000" dirty="0">
                <a:solidFill>
                  <a:srgbClr val="FFFF00"/>
                </a:solidFill>
                <a:latin typeface="Arial"/>
                <a:cs typeface="Arial"/>
              </a:rPr>
              <a:t>Smoking, alcohol abuse, and 26 comorbidities</a:t>
            </a:r>
          </a:p>
          <a:p>
            <a:pPr lvl="1">
              <a:buFont typeface="Arial" panose="020B0604020202020204" pitchFamily="34" charset="0"/>
              <a:buChar char="•"/>
            </a:pPr>
            <a:r>
              <a:rPr lang="en-US" sz="5000" dirty="0">
                <a:solidFill>
                  <a:srgbClr val="FFFF00"/>
                </a:solidFill>
                <a:latin typeface="Arial"/>
                <a:cs typeface="Arial"/>
              </a:rPr>
              <a:t>Treatment characteristics </a:t>
            </a:r>
          </a:p>
          <a:p>
            <a:pPr lvl="2">
              <a:buFont typeface="Arial" panose="020B0604020202020204" pitchFamily="34" charset="0"/>
              <a:buChar char="•"/>
            </a:pPr>
            <a:r>
              <a:rPr lang="en-US" sz="4600" dirty="0">
                <a:latin typeface="Arial"/>
                <a:cs typeface="Arial"/>
              </a:rPr>
              <a:t>Disease modifying therapy</a:t>
            </a:r>
          </a:p>
          <a:p>
            <a:pPr lvl="2">
              <a:buFont typeface="Arial" panose="020B0604020202020204" pitchFamily="34" charset="0"/>
              <a:buChar char="•"/>
            </a:pPr>
            <a:r>
              <a:rPr lang="en-US" sz="4600" dirty="0">
                <a:latin typeface="Arial"/>
                <a:cs typeface="Arial"/>
              </a:rPr>
              <a:t>Intravenous steroids</a:t>
            </a:r>
          </a:p>
          <a:p>
            <a:pPr lvl="2">
              <a:buFont typeface="Arial" panose="020B0604020202020204" pitchFamily="34" charset="0"/>
              <a:buChar char="•"/>
            </a:pPr>
            <a:r>
              <a:rPr lang="en-US" sz="4600" dirty="0">
                <a:latin typeface="Arial"/>
                <a:cs typeface="Arial"/>
              </a:rPr>
              <a:t>Plasmapheresis</a:t>
            </a:r>
          </a:p>
          <a:p>
            <a:pPr lvl="1">
              <a:buFont typeface="Arial" panose="020B0604020202020204" pitchFamily="34" charset="0"/>
              <a:buChar char="•"/>
            </a:pPr>
            <a:r>
              <a:rPr lang="en-US" sz="5000" dirty="0">
                <a:solidFill>
                  <a:srgbClr val="FFFF00"/>
                </a:solidFill>
                <a:latin typeface="Arial"/>
                <a:cs typeface="Arial"/>
              </a:rPr>
              <a:t>Diagnostic procedures </a:t>
            </a:r>
          </a:p>
          <a:p>
            <a:pPr lvl="2">
              <a:buFont typeface="Arial" panose="020B0604020202020204" pitchFamily="34" charset="0"/>
              <a:buChar char="•"/>
            </a:pPr>
            <a:r>
              <a:rPr lang="en-US" sz="4600" dirty="0">
                <a:latin typeface="Arial"/>
                <a:cs typeface="Arial"/>
              </a:rPr>
              <a:t>Imaging (CT, MRI)</a:t>
            </a:r>
          </a:p>
          <a:p>
            <a:pPr lvl="2">
              <a:buFont typeface="Arial" panose="020B0604020202020204" pitchFamily="34" charset="0"/>
              <a:buChar char="•"/>
            </a:pPr>
            <a:r>
              <a:rPr lang="en-US" sz="4600" dirty="0">
                <a:latin typeface="Arial"/>
                <a:cs typeface="Arial"/>
              </a:rPr>
              <a:t>Lumbar puncture</a:t>
            </a:r>
          </a:p>
          <a:p>
            <a:pPr lvl="1">
              <a:buFont typeface="Arial" panose="020B0604020202020204" pitchFamily="34" charset="0"/>
              <a:buChar char="•"/>
            </a:pPr>
            <a:r>
              <a:rPr lang="en-US" sz="5000" dirty="0">
                <a:solidFill>
                  <a:srgbClr val="FFFF00"/>
                </a:solidFill>
                <a:latin typeface="Arial"/>
                <a:cs typeface="Arial"/>
              </a:rPr>
              <a:t>Complications </a:t>
            </a:r>
          </a:p>
          <a:p>
            <a:pPr lvl="2">
              <a:buFont typeface="Arial" panose="020B0604020202020204" pitchFamily="34" charset="0"/>
              <a:buChar char="•"/>
            </a:pPr>
            <a:r>
              <a:rPr lang="en-US" sz="4600" dirty="0">
                <a:latin typeface="Arial"/>
                <a:cs typeface="Arial"/>
              </a:rPr>
              <a:t>Venous thromboembolism</a:t>
            </a:r>
          </a:p>
          <a:p>
            <a:pPr lvl="2">
              <a:buFont typeface="Arial" panose="020B0604020202020204" pitchFamily="34" charset="0"/>
              <a:buChar char="•"/>
            </a:pPr>
            <a:r>
              <a:rPr lang="en-US" sz="4600" dirty="0">
                <a:latin typeface="Arial"/>
                <a:cs typeface="Arial"/>
              </a:rPr>
              <a:t>Acute renal failure</a:t>
            </a:r>
          </a:p>
          <a:p>
            <a:pPr lvl="1">
              <a:buFont typeface="Arial" panose="020B0604020202020204" pitchFamily="34" charset="0"/>
              <a:buChar char="•"/>
            </a:pPr>
            <a:r>
              <a:rPr lang="en-US" sz="5000" dirty="0">
                <a:solidFill>
                  <a:srgbClr val="FFFF00"/>
                </a:solidFill>
                <a:latin typeface="Arial"/>
                <a:cs typeface="Arial"/>
              </a:rPr>
              <a:t>Discharge disposition</a:t>
            </a:r>
          </a:p>
        </p:txBody>
      </p:sp>
      <p:pic>
        <p:nvPicPr>
          <p:cNvPr id="5" name="Picture 4" descr="A drawing of a face&#10;&#10;Description generated with high confidence">
            <a:extLst>
              <a:ext uri="{FF2B5EF4-FFF2-40B4-BE49-F238E27FC236}">
                <a16:creationId xmlns:a16="http://schemas.microsoft.com/office/drawing/2014/main" id="{02C8C28B-BE49-44D9-B60A-5D158493E1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87494">
            <a:off x="4876800" y="3733800"/>
            <a:ext cx="3962400" cy="1813560"/>
          </a:xfrm>
          <a:prstGeom prst="rect">
            <a:avLst/>
          </a:prstGeom>
        </p:spPr>
      </p:pic>
    </p:spTree>
    <p:extLst>
      <p:ext uri="{BB962C8B-B14F-4D97-AF65-F5344CB8AC3E}">
        <p14:creationId xmlns:p14="http://schemas.microsoft.com/office/powerpoint/2010/main" val="34390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500"/>
                                        <p:tgtEl>
                                          <p:spTgt spid="3">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fade">
                                      <p:cBhvr>
                                        <p:cTn id="31" dur="500"/>
                                        <p:tgtEl>
                                          <p:spTgt spid="3">
                                            <p:txEl>
                                              <p:pRg st="13" end="1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4" end="14"/>
                                            </p:txEl>
                                          </p:spTgt>
                                        </p:tgtEl>
                                        <p:attrNameLst>
                                          <p:attrName>style.visibility</p:attrName>
                                        </p:attrNameLst>
                                      </p:cBhvr>
                                      <p:to>
                                        <p:strVal val="visible"/>
                                      </p:to>
                                    </p:set>
                                    <p:animEffect transition="in" filter="fade">
                                      <p:cBhvr>
                                        <p:cTn id="34" dur="500"/>
                                        <p:tgtEl>
                                          <p:spTgt spid="3">
                                            <p:txEl>
                                              <p:pRg st="14" end="1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animEffect transition="in" filter="fade">
                                      <p:cBhvr>
                                        <p:cTn id="37" dur="500"/>
                                        <p:tgtEl>
                                          <p:spTgt spid="3">
                                            <p:txEl>
                                              <p:pRg st="15" end="1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1559</TotalTime>
  <Words>2272</Words>
  <Application>Microsoft Office PowerPoint</Application>
  <PresentationFormat>On-screen Show (4:3)</PresentationFormat>
  <Paragraphs>139</Paragraphs>
  <Slides>21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Arial</vt:lpstr>
      <vt:lpstr>Calibri</vt:lpstr>
      <vt:lpstr>Monotype Corsiva</vt:lpstr>
      <vt:lpstr>Times New Roman</vt:lpstr>
      <vt:lpstr>Office Theme</vt:lpstr>
      <vt:lpstr>PowerPoint Presentation</vt:lpstr>
      <vt:lpstr>PowerPoint Presentation</vt:lpstr>
      <vt:lpstr>Background</vt:lpstr>
      <vt:lpstr>Colossal economic implications!</vt:lpstr>
      <vt:lpstr>Background</vt:lpstr>
      <vt:lpstr>Objective</vt:lpstr>
      <vt:lpstr>Materials and Methods</vt:lpstr>
      <vt:lpstr>Materials and Methods</vt:lpstr>
      <vt:lpstr>Materials and Methods</vt:lpstr>
      <vt:lpstr>Statistical Analysis</vt:lpstr>
      <vt:lpstr>Results</vt:lpstr>
      <vt:lpstr>Results</vt:lpstr>
      <vt:lpstr>PowerPoint Presentation</vt:lpstr>
      <vt:lpstr>PowerPoint Presentation</vt:lpstr>
      <vt:lpstr>PowerPoint Presentation</vt:lpstr>
      <vt:lpstr>PowerPoint Presentation</vt:lpstr>
      <vt:lpstr>Model Validity</vt:lpstr>
      <vt:lpstr>Discussion</vt:lpstr>
      <vt:lpstr>Discussion</vt:lpstr>
      <vt:lpstr>Limitations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Kanika Sharma</dc:creator>
  <cp:lastModifiedBy>Piyush Kalakoti</cp:lastModifiedBy>
  <cp:revision>463</cp:revision>
  <cp:lastPrinted>2012-09-03T12:39:12Z</cp:lastPrinted>
  <dcterms:created xsi:type="dcterms:W3CDTF">2006-08-16T00:00:00Z</dcterms:created>
  <dcterms:modified xsi:type="dcterms:W3CDTF">2018-05-16T07:13:41Z</dcterms:modified>
</cp:coreProperties>
</file>