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8" r:id="rId3"/>
    <p:sldId id="259" r:id="rId4"/>
    <p:sldId id="260" r:id="rId5"/>
    <p:sldId id="261" r:id="rId6"/>
    <p:sldId id="262" r:id="rId7"/>
    <p:sldId id="271" r:id="rId8"/>
    <p:sldId id="273" r:id="rId9"/>
    <p:sldId id="274" r:id="rId10"/>
    <p:sldId id="272" r:id="rId11"/>
    <p:sldId id="263" r:id="rId12"/>
    <p:sldId id="264" r:id="rId13"/>
    <p:sldId id="265" r:id="rId14"/>
    <p:sldId id="266" r:id="rId15"/>
    <p:sldId id="267" r:id="rId16"/>
    <p:sldId id="268" r:id="rId17"/>
    <p:sldId id="26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tton, Lisa" initials="LPP"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58" autoAdjust="0"/>
    <p:restoredTop sz="94660"/>
  </p:normalViewPr>
  <p:slideViewPr>
    <p:cSldViewPr>
      <p:cViewPr varScale="1">
        <p:scale>
          <a:sx n="109" d="100"/>
          <a:sy n="109" d="100"/>
        </p:scale>
        <p:origin x="1680"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9717DE-ACF5-4ABA-A4D4-02FC22370DE0}" type="datetimeFigureOut">
              <a:rPr lang="en-US" smtClean="0"/>
              <a:t>5/16/2018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CE540B-2C66-40F4-9BAE-58AAE6A0A495}" type="slidenum">
              <a:rPr lang="en-US" smtClean="0"/>
              <a:t>‹#›</a:t>
            </a:fld>
            <a:endParaRPr lang="en-US"/>
          </a:p>
        </p:txBody>
      </p:sp>
    </p:spTree>
    <p:extLst>
      <p:ext uri="{BB962C8B-B14F-4D97-AF65-F5344CB8AC3E}">
        <p14:creationId xmlns:p14="http://schemas.microsoft.com/office/powerpoint/2010/main" val="1520163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Draft 10/01/2014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AAFCBA-06FB-4479-AE8F-90D816128F0E}" type="slidenum">
              <a:rPr lang="en-US" smtClean="0"/>
              <a:t>‹#›</a:t>
            </a:fld>
            <a:endParaRPr lang="en-US"/>
          </a:p>
        </p:txBody>
      </p:sp>
    </p:spTree>
    <p:extLst>
      <p:ext uri="{BB962C8B-B14F-4D97-AF65-F5344CB8AC3E}">
        <p14:creationId xmlns:p14="http://schemas.microsoft.com/office/powerpoint/2010/main" val="3764784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Draft 10/01/2014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AAFCBA-06FB-4479-AE8F-90D816128F0E}" type="slidenum">
              <a:rPr lang="en-US" smtClean="0"/>
              <a:t>‹#›</a:t>
            </a:fld>
            <a:endParaRPr lang="en-US"/>
          </a:p>
        </p:txBody>
      </p:sp>
    </p:spTree>
    <p:extLst>
      <p:ext uri="{BB962C8B-B14F-4D97-AF65-F5344CB8AC3E}">
        <p14:creationId xmlns:p14="http://schemas.microsoft.com/office/powerpoint/2010/main" val="482191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Draft 10/01/2014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AAFCBA-06FB-4479-AE8F-90D816128F0E}" type="slidenum">
              <a:rPr lang="en-US" smtClean="0"/>
              <a:t>‹#›</a:t>
            </a:fld>
            <a:endParaRPr lang="en-US"/>
          </a:p>
        </p:txBody>
      </p:sp>
    </p:spTree>
    <p:extLst>
      <p:ext uri="{BB962C8B-B14F-4D97-AF65-F5344CB8AC3E}">
        <p14:creationId xmlns:p14="http://schemas.microsoft.com/office/powerpoint/2010/main" val="2922084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Draft 10/01/2014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AAFCBA-06FB-4479-AE8F-90D816128F0E}" type="slidenum">
              <a:rPr lang="en-US" smtClean="0"/>
              <a:t>‹#›</a:t>
            </a:fld>
            <a:endParaRPr lang="en-US"/>
          </a:p>
        </p:txBody>
      </p:sp>
    </p:spTree>
    <p:extLst>
      <p:ext uri="{BB962C8B-B14F-4D97-AF65-F5344CB8AC3E}">
        <p14:creationId xmlns:p14="http://schemas.microsoft.com/office/powerpoint/2010/main" val="2651646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Draft 10/01/2014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AAFCBA-06FB-4479-AE8F-90D816128F0E}" type="slidenum">
              <a:rPr lang="en-US" smtClean="0"/>
              <a:t>‹#›</a:t>
            </a:fld>
            <a:endParaRPr lang="en-US"/>
          </a:p>
        </p:txBody>
      </p:sp>
    </p:spTree>
    <p:extLst>
      <p:ext uri="{BB962C8B-B14F-4D97-AF65-F5344CB8AC3E}">
        <p14:creationId xmlns:p14="http://schemas.microsoft.com/office/powerpoint/2010/main" val="1207547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Draft 10/01/2014</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AAFCBA-06FB-4479-AE8F-90D816128F0E}" type="slidenum">
              <a:rPr lang="en-US" smtClean="0"/>
              <a:t>‹#›</a:t>
            </a:fld>
            <a:endParaRPr lang="en-US"/>
          </a:p>
        </p:txBody>
      </p:sp>
    </p:spTree>
    <p:extLst>
      <p:ext uri="{BB962C8B-B14F-4D97-AF65-F5344CB8AC3E}">
        <p14:creationId xmlns:p14="http://schemas.microsoft.com/office/powerpoint/2010/main" val="920410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Draft 10/01/2014</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AAFCBA-06FB-4479-AE8F-90D816128F0E}" type="slidenum">
              <a:rPr lang="en-US" smtClean="0"/>
              <a:t>‹#›</a:t>
            </a:fld>
            <a:endParaRPr lang="en-US"/>
          </a:p>
        </p:txBody>
      </p:sp>
    </p:spTree>
    <p:extLst>
      <p:ext uri="{BB962C8B-B14F-4D97-AF65-F5344CB8AC3E}">
        <p14:creationId xmlns:p14="http://schemas.microsoft.com/office/powerpoint/2010/main" val="422488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Draft 10/01/2014</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AAFCBA-06FB-4479-AE8F-90D816128F0E}" type="slidenum">
              <a:rPr lang="en-US" smtClean="0"/>
              <a:t>‹#›</a:t>
            </a:fld>
            <a:endParaRPr lang="en-US"/>
          </a:p>
        </p:txBody>
      </p:sp>
    </p:spTree>
    <p:extLst>
      <p:ext uri="{BB962C8B-B14F-4D97-AF65-F5344CB8AC3E}">
        <p14:creationId xmlns:p14="http://schemas.microsoft.com/office/powerpoint/2010/main" val="46463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Draft 10/01/2014</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AAFCBA-06FB-4479-AE8F-90D816128F0E}" type="slidenum">
              <a:rPr lang="en-US" smtClean="0"/>
              <a:t>‹#›</a:t>
            </a:fld>
            <a:endParaRPr lang="en-US"/>
          </a:p>
        </p:txBody>
      </p:sp>
    </p:spTree>
    <p:extLst>
      <p:ext uri="{BB962C8B-B14F-4D97-AF65-F5344CB8AC3E}">
        <p14:creationId xmlns:p14="http://schemas.microsoft.com/office/powerpoint/2010/main" val="889484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Draft 10/01/2014</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AAFCBA-06FB-4479-AE8F-90D816128F0E}" type="slidenum">
              <a:rPr lang="en-US" smtClean="0"/>
              <a:t>‹#›</a:t>
            </a:fld>
            <a:endParaRPr lang="en-US"/>
          </a:p>
        </p:txBody>
      </p:sp>
    </p:spTree>
    <p:extLst>
      <p:ext uri="{BB962C8B-B14F-4D97-AF65-F5344CB8AC3E}">
        <p14:creationId xmlns:p14="http://schemas.microsoft.com/office/powerpoint/2010/main" val="1447554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Draft 10/01/2014</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AAFCBA-06FB-4479-AE8F-90D816128F0E}" type="slidenum">
              <a:rPr lang="en-US" smtClean="0"/>
              <a:t>‹#›</a:t>
            </a:fld>
            <a:endParaRPr lang="en-US"/>
          </a:p>
        </p:txBody>
      </p:sp>
    </p:spTree>
    <p:extLst>
      <p:ext uri="{BB962C8B-B14F-4D97-AF65-F5344CB8AC3E}">
        <p14:creationId xmlns:p14="http://schemas.microsoft.com/office/powerpoint/2010/main" val="31846981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Draft 10/01/2014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AAFCBA-06FB-4479-AE8F-90D816128F0E}" type="slidenum">
              <a:rPr lang="en-US" smtClean="0"/>
              <a:t>‹#›</a:t>
            </a:fld>
            <a:endParaRPr lang="en-US"/>
          </a:p>
        </p:txBody>
      </p:sp>
    </p:spTree>
    <p:extLst>
      <p:ext uri="{BB962C8B-B14F-4D97-AF65-F5344CB8AC3E}">
        <p14:creationId xmlns:p14="http://schemas.microsoft.com/office/powerpoint/2010/main" val="2472029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G5ive%20Spot:Users:nader:Desktop:CLIENT%20STUFF:CMSC_Foundation:%20%20FINAL_LOGO!:cmsc_37%25_rgb.jpg" TargetMode="Externa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6"/>
          <p:cNvPicPr/>
          <p:nvPr/>
        </p:nvPicPr>
        <p:blipFill>
          <a:blip r:embed="rId2" cstate="print">
            <a:extLst>
              <a:ext uri="{28A0092B-C50C-407E-A947-70E740481C1C}">
                <a14:useLocalDpi xmlns:a14="http://schemas.microsoft.com/office/drawing/2010/main" val="0"/>
              </a:ext>
            </a:extLst>
          </a:blip>
          <a:stretch>
            <a:fillRect/>
          </a:stretch>
        </p:blipFill>
        <p:spPr>
          <a:xfrm>
            <a:off x="144697" y="293837"/>
            <a:ext cx="8810394" cy="3789216"/>
          </a:xfrm>
          <a:prstGeom prst="rect">
            <a:avLst/>
          </a:prstGeom>
        </p:spPr>
      </p:pic>
      <p:sp>
        <p:nvSpPr>
          <p:cNvPr id="5" name="TextBox 4"/>
          <p:cNvSpPr txBox="1"/>
          <p:nvPr/>
        </p:nvSpPr>
        <p:spPr>
          <a:xfrm>
            <a:off x="144698" y="4115203"/>
            <a:ext cx="8810394" cy="1200329"/>
          </a:xfrm>
          <a:prstGeom prst="rect">
            <a:avLst/>
          </a:prstGeom>
          <a:noFill/>
        </p:spPr>
        <p:txBody>
          <a:bodyPr wrap="square" rtlCol="0">
            <a:spAutoFit/>
          </a:bodyPr>
          <a:lstStyle/>
          <a:p>
            <a:pPr algn="ctr"/>
            <a:r>
              <a:rPr lang="en-US" sz="7200" b="1" dirty="0" smtClean="0">
                <a:solidFill>
                  <a:schemeClr val="accent1"/>
                </a:solidFill>
              </a:rPr>
              <a:t>WWW.NARCRMS.ORG</a:t>
            </a:r>
            <a:endParaRPr lang="en-US" sz="7200" b="1" dirty="0">
              <a:solidFill>
                <a:schemeClr val="accent1"/>
              </a:solidFill>
            </a:endParaRPr>
          </a:p>
        </p:txBody>
      </p:sp>
      <p:sp>
        <p:nvSpPr>
          <p:cNvPr id="2" name="Date Placeholder 1"/>
          <p:cNvSpPr>
            <a:spLocks noGrp="1"/>
          </p:cNvSpPr>
          <p:nvPr>
            <p:ph type="dt" sz="half" idx="10"/>
          </p:nvPr>
        </p:nvSpPr>
        <p:spPr/>
        <p:txBody>
          <a:bodyPr/>
          <a:lstStyle/>
          <a:p>
            <a:r>
              <a:rPr lang="en-US" dirty="0" smtClean="0"/>
              <a:t>May 16, 2018</a:t>
            </a:r>
          </a:p>
        </p:txBody>
      </p:sp>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5811801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style>
          <a:lnRef idx="2">
            <a:schemeClr val="accent1"/>
          </a:lnRef>
          <a:fillRef idx="1">
            <a:schemeClr val="lt1"/>
          </a:fillRef>
          <a:effectRef idx="0">
            <a:schemeClr val="accent1"/>
          </a:effectRef>
          <a:fontRef idx="minor">
            <a:schemeClr val="dk1"/>
          </a:fontRef>
        </p:style>
        <p:txBody>
          <a:bodyPr>
            <a:normAutofit/>
          </a:bodyPr>
          <a:lstStyle/>
          <a:p>
            <a:r>
              <a:rPr lang="en-US" b="1" dirty="0" smtClean="0">
                <a:solidFill>
                  <a:schemeClr val="tx2"/>
                </a:solidFill>
              </a:rPr>
              <a:t>Many Faces </a:t>
            </a:r>
            <a:r>
              <a:rPr lang="en-US" b="1" dirty="0">
                <a:solidFill>
                  <a:schemeClr val="tx2"/>
                </a:solidFill>
              </a:rPr>
              <a:t>of NARCRMS</a:t>
            </a:r>
          </a:p>
        </p:txBody>
      </p:sp>
      <p:pic>
        <p:nvPicPr>
          <p:cNvPr id="7" name="Content Placeholder 6"/>
          <p:cNvPicPr/>
          <p:nvPr/>
        </p:nvPicPr>
        <p:blipFill>
          <a:blip r:embed="rId2" cstate="print">
            <a:extLst>
              <a:ext uri="{28A0092B-C50C-407E-A947-70E740481C1C}">
                <a14:useLocalDpi xmlns:a14="http://schemas.microsoft.com/office/drawing/2010/main" val="0"/>
              </a:ext>
            </a:extLst>
          </a:blip>
          <a:stretch>
            <a:fillRect/>
          </a:stretch>
        </p:blipFill>
        <p:spPr>
          <a:xfrm>
            <a:off x="7086600" y="6019800"/>
            <a:ext cx="1471930" cy="723900"/>
          </a:xfrm>
          <a:prstGeom prst="rect">
            <a:avLst/>
          </a:prstGeom>
        </p:spPr>
      </p:pic>
      <p:pic>
        <p:nvPicPr>
          <p:cNvPr id="3" name="Picture 2"/>
          <p:cNvPicPr>
            <a:picLocks noChangeAspect="1"/>
          </p:cNvPicPr>
          <p:nvPr/>
        </p:nvPicPr>
        <p:blipFill>
          <a:blip r:embed="rId3"/>
          <a:stretch>
            <a:fillRect/>
          </a:stretch>
        </p:blipFill>
        <p:spPr>
          <a:xfrm>
            <a:off x="569755" y="1962150"/>
            <a:ext cx="8004490" cy="3771900"/>
          </a:xfrm>
          <a:prstGeom prst="rect">
            <a:avLst/>
          </a:prstGeom>
        </p:spPr>
      </p:pic>
      <p:sp>
        <p:nvSpPr>
          <p:cNvPr id="6" name="Date Placeholder 1"/>
          <p:cNvSpPr>
            <a:spLocks noGrp="1"/>
          </p:cNvSpPr>
          <p:nvPr>
            <p:ph type="dt" sz="half" idx="10"/>
          </p:nvPr>
        </p:nvSpPr>
        <p:spPr>
          <a:xfrm>
            <a:off x="457200" y="6356350"/>
            <a:ext cx="2133600" cy="365125"/>
          </a:xfrm>
        </p:spPr>
        <p:txBody>
          <a:bodyPr/>
          <a:lstStyle/>
          <a:p>
            <a:r>
              <a:rPr lang="en-US" dirty="0" smtClean="0"/>
              <a:t>May 16, 2018</a:t>
            </a:r>
          </a:p>
        </p:txBody>
      </p:sp>
    </p:spTree>
    <p:extLst>
      <p:ext uri="{BB962C8B-B14F-4D97-AF65-F5344CB8AC3E}">
        <p14:creationId xmlns:p14="http://schemas.microsoft.com/office/powerpoint/2010/main" val="38363987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style>
          <a:lnRef idx="2">
            <a:schemeClr val="accent1"/>
          </a:lnRef>
          <a:fillRef idx="1">
            <a:schemeClr val="lt1"/>
          </a:fillRef>
          <a:effectRef idx="0">
            <a:schemeClr val="accent1"/>
          </a:effectRef>
          <a:fontRef idx="minor">
            <a:schemeClr val="dk1"/>
          </a:fontRef>
        </p:style>
        <p:txBody>
          <a:bodyPr>
            <a:normAutofit/>
          </a:bodyPr>
          <a:lstStyle/>
          <a:p>
            <a:r>
              <a:rPr lang="en-US" b="1" dirty="0">
                <a:solidFill>
                  <a:schemeClr val="tx2"/>
                </a:solidFill>
              </a:rPr>
              <a:t>Enrollment Criteria:</a:t>
            </a:r>
          </a:p>
        </p:txBody>
      </p:sp>
      <p:sp>
        <p:nvSpPr>
          <p:cNvPr id="3" name="Content Placeholder 2"/>
          <p:cNvSpPr>
            <a:spLocks noGrp="1"/>
          </p:cNvSpPr>
          <p:nvPr>
            <p:ph idx="1"/>
          </p:nvPr>
        </p:nvSpPr>
        <p:spPr>
          <a:xfrm>
            <a:off x="4566745" y="1676400"/>
            <a:ext cx="4267200" cy="4724400"/>
          </a:xfrm>
        </p:spPr>
        <p:txBody>
          <a:bodyPr>
            <a:normAutofit fontScale="92500" lnSpcReduction="20000"/>
          </a:bodyPr>
          <a:lstStyle/>
          <a:p>
            <a:pPr marL="0" lvl="1" indent="0" algn="just">
              <a:buNone/>
            </a:pPr>
            <a:r>
              <a:rPr lang="en-US" sz="2600" b="1" dirty="0" smtClean="0">
                <a:solidFill>
                  <a:schemeClr val="tx2"/>
                </a:solidFill>
              </a:rPr>
              <a:t>Exclusion </a:t>
            </a:r>
            <a:r>
              <a:rPr lang="en-US" sz="2600" b="1" dirty="0">
                <a:solidFill>
                  <a:schemeClr val="tx2"/>
                </a:solidFill>
              </a:rPr>
              <a:t>Criteria</a:t>
            </a:r>
          </a:p>
          <a:p>
            <a:pPr marL="342900" lvl="1" indent="-342900">
              <a:buFont typeface="Arial" panose="020B0604020202020204" pitchFamily="34" charset="0"/>
              <a:buChar char="•"/>
            </a:pPr>
            <a:r>
              <a:rPr lang="en-US" sz="1800" dirty="0">
                <a:solidFill>
                  <a:schemeClr val="tx2"/>
                </a:solidFill>
              </a:rPr>
              <a:t>Unclear date of onset.  Onset with symptoms of fatigue, malaise, pain and other vague symptoms without a definable neurological symptom-onset date. </a:t>
            </a:r>
          </a:p>
          <a:p>
            <a:pPr marL="342900" lvl="1" indent="-342900">
              <a:buFont typeface="Arial" panose="020B0604020202020204" pitchFamily="34" charset="0"/>
              <a:buChar char="•"/>
            </a:pPr>
            <a:r>
              <a:rPr lang="en-US" sz="1800" dirty="0">
                <a:solidFill>
                  <a:schemeClr val="tx2"/>
                </a:solidFill>
              </a:rPr>
              <a:t>Concomitant confounding disorders like neuromyelitis optica and idiopathic isolated transverse myelitis, and/or known autoimmune disorders that can cause neurological disorders, etc.</a:t>
            </a:r>
          </a:p>
          <a:p>
            <a:pPr marL="342900" lvl="1" indent="-342900">
              <a:buFont typeface="Arial" panose="020B0604020202020204" pitchFamily="34" charset="0"/>
              <a:buChar char="•"/>
            </a:pPr>
            <a:r>
              <a:rPr lang="en-US" sz="1800" dirty="0">
                <a:solidFill>
                  <a:schemeClr val="tx2"/>
                </a:solidFill>
              </a:rPr>
              <a:t>Participants with co-morbidities, including other autoimmune disorders, are eligible to participate as long as the diagnosis of MS is well established.</a:t>
            </a:r>
          </a:p>
          <a:p>
            <a:pPr marL="342900" lvl="1" indent="-342900">
              <a:buFont typeface="Arial" panose="020B0604020202020204" pitchFamily="34" charset="0"/>
              <a:buChar char="•"/>
            </a:pPr>
            <a:r>
              <a:rPr lang="en-US" sz="1800" dirty="0">
                <a:solidFill>
                  <a:schemeClr val="tx2"/>
                </a:solidFill>
              </a:rPr>
              <a:t>Unwilling to participate for ongoing follow up collection of data</a:t>
            </a:r>
            <a:r>
              <a:rPr lang="en-US" sz="1800" dirty="0" smtClean="0">
                <a:solidFill>
                  <a:schemeClr val="tx2"/>
                </a:solidFill>
              </a:rPr>
              <a:t>.</a:t>
            </a:r>
          </a:p>
          <a:p>
            <a:pPr marL="342900" lvl="1" indent="-342900">
              <a:buFont typeface="Arial" panose="020B0604020202020204" pitchFamily="34" charset="0"/>
              <a:buChar char="•"/>
            </a:pPr>
            <a:r>
              <a:rPr lang="en-US" altLang="en-US" sz="1800" dirty="0">
                <a:solidFill>
                  <a:schemeClr val="tx2"/>
                </a:solidFill>
              </a:rPr>
              <a:t>Any other factor that in the opinion of the PI will render the individual unsuitable for participation.</a:t>
            </a:r>
            <a:endParaRPr lang="en-US" sz="1800" dirty="0">
              <a:solidFill>
                <a:schemeClr val="tx2"/>
              </a:solidFill>
            </a:endParaRPr>
          </a:p>
          <a:p>
            <a:pPr lvl="1"/>
            <a:endParaRPr lang="en-US" dirty="0" smtClean="0"/>
          </a:p>
        </p:txBody>
      </p:sp>
      <p:pic>
        <p:nvPicPr>
          <p:cNvPr id="7" name="Content Placeholder 6"/>
          <p:cNvPicPr/>
          <p:nvPr/>
        </p:nvPicPr>
        <p:blipFill>
          <a:blip r:embed="rId2" cstate="print">
            <a:extLst>
              <a:ext uri="{28A0092B-C50C-407E-A947-70E740481C1C}">
                <a14:useLocalDpi xmlns:a14="http://schemas.microsoft.com/office/drawing/2010/main" val="0"/>
              </a:ext>
            </a:extLst>
          </a:blip>
          <a:stretch>
            <a:fillRect/>
          </a:stretch>
        </p:blipFill>
        <p:spPr>
          <a:xfrm>
            <a:off x="7086600" y="6019800"/>
            <a:ext cx="1471930" cy="723900"/>
          </a:xfrm>
          <a:prstGeom prst="rect">
            <a:avLst/>
          </a:prstGeom>
        </p:spPr>
      </p:pic>
      <p:sp>
        <p:nvSpPr>
          <p:cNvPr id="6" name="Content Placeholder 2"/>
          <p:cNvSpPr txBox="1">
            <a:spLocks/>
          </p:cNvSpPr>
          <p:nvPr/>
        </p:nvSpPr>
        <p:spPr>
          <a:xfrm>
            <a:off x="402021" y="1676400"/>
            <a:ext cx="4267200" cy="4724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gn="just">
              <a:buFont typeface="Arial" panose="020B0604020202020204" pitchFamily="34" charset="0"/>
              <a:buNone/>
            </a:pPr>
            <a:r>
              <a:rPr lang="en-US" sz="2600" b="1" dirty="0" smtClean="0">
                <a:solidFill>
                  <a:schemeClr val="tx2"/>
                </a:solidFill>
              </a:rPr>
              <a:t>Inclusion Criteria</a:t>
            </a:r>
          </a:p>
          <a:p>
            <a:pPr marL="342900" lvl="1" indent="-342900">
              <a:buFont typeface="Arial" panose="020B0604020202020204" pitchFamily="34" charset="0"/>
              <a:buChar char="•"/>
            </a:pPr>
            <a:r>
              <a:rPr lang="en-US" sz="1700" dirty="0" smtClean="0">
                <a:solidFill>
                  <a:schemeClr val="tx2"/>
                </a:solidFill>
              </a:rPr>
              <a:t>Age 18 to 65 years</a:t>
            </a:r>
          </a:p>
          <a:p>
            <a:pPr marL="342900" lvl="1" indent="-342900">
              <a:buFont typeface="Arial" panose="020B0604020202020204" pitchFamily="34" charset="0"/>
              <a:buChar char="•"/>
            </a:pPr>
            <a:r>
              <a:rPr lang="en-US" sz="1700" dirty="0" smtClean="0">
                <a:solidFill>
                  <a:schemeClr val="tx2"/>
                </a:solidFill>
              </a:rPr>
              <a:t>Relapsing-Remitting or Progressive MS with clear date of MS onset within prior 15 years  </a:t>
            </a:r>
          </a:p>
          <a:p>
            <a:pPr marL="342900" lvl="1" indent="-342900">
              <a:buFont typeface="Arial" panose="020B0604020202020204" pitchFamily="34" charset="0"/>
              <a:buChar char="•"/>
            </a:pPr>
            <a:r>
              <a:rPr lang="en-US" sz="1700" dirty="0" smtClean="0">
                <a:solidFill>
                  <a:schemeClr val="tx2"/>
                </a:solidFill>
              </a:rPr>
              <a:t>In patients with Progressive MS (where the date of onset is sometimes less clear), the date of onset is the date at which the first neurological symptom was identified </a:t>
            </a:r>
          </a:p>
          <a:p>
            <a:pPr marL="342900" lvl="1" indent="-342900">
              <a:buFont typeface="Arial" panose="020B0604020202020204" pitchFamily="34" charset="0"/>
              <a:buChar char="•"/>
            </a:pPr>
            <a:r>
              <a:rPr lang="en-US" sz="1700" dirty="0" smtClean="0">
                <a:solidFill>
                  <a:schemeClr val="tx2"/>
                </a:solidFill>
              </a:rPr>
              <a:t>EDSS of 6.5 or less</a:t>
            </a:r>
          </a:p>
          <a:p>
            <a:pPr marL="342900" lvl="1" indent="-342900">
              <a:buFont typeface="Arial" panose="020B0604020202020204" pitchFamily="34" charset="0"/>
              <a:buChar char="•"/>
            </a:pPr>
            <a:r>
              <a:rPr lang="en-US" sz="1700" dirty="0" smtClean="0">
                <a:solidFill>
                  <a:schemeClr val="tx2"/>
                </a:solidFill>
              </a:rPr>
              <a:t>Evidence of Clinical Isolated Syndrome (CIS) typical of demyelination</a:t>
            </a:r>
          </a:p>
          <a:p>
            <a:pPr marL="342900" lvl="1" indent="-342900">
              <a:buFont typeface="Arial" panose="020B0604020202020204" pitchFamily="34" charset="0"/>
              <a:buChar char="•"/>
            </a:pPr>
            <a:r>
              <a:rPr lang="en-US" sz="1700" dirty="0" smtClean="0">
                <a:solidFill>
                  <a:schemeClr val="tx2"/>
                </a:solidFill>
              </a:rPr>
              <a:t>Willingness to participate and contribute data on an on-going basis</a:t>
            </a:r>
          </a:p>
          <a:p>
            <a:pPr lvl="1"/>
            <a:endParaRPr lang="en-US" dirty="0" smtClean="0"/>
          </a:p>
        </p:txBody>
      </p:sp>
      <p:sp>
        <p:nvSpPr>
          <p:cNvPr id="9" name="Date Placeholder 1"/>
          <p:cNvSpPr>
            <a:spLocks noGrp="1"/>
          </p:cNvSpPr>
          <p:nvPr>
            <p:ph type="dt" sz="half" idx="10"/>
          </p:nvPr>
        </p:nvSpPr>
        <p:spPr>
          <a:xfrm>
            <a:off x="457200" y="6356350"/>
            <a:ext cx="2133600" cy="365125"/>
          </a:xfrm>
        </p:spPr>
        <p:txBody>
          <a:bodyPr/>
          <a:lstStyle/>
          <a:p>
            <a:r>
              <a:rPr lang="en-US" dirty="0" smtClean="0"/>
              <a:t>May 16, 2018</a:t>
            </a:r>
          </a:p>
        </p:txBody>
      </p:sp>
    </p:spTree>
    <p:extLst>
      <p:ext uri="{BB962C8B-B14F-4D97-AF65-F5344CB8AC3E}">
        <p14:creationId xmlns:p14="http://schemas.microsoft.com/office/powerpoint/2010/main" val="36195393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b="1" dirty="0" smtClean="0">
                <a:solidFill>
                  <a:schemeClr val="tx2"/>
                </a:solidFill>
              </a:rPr>
              <a:t>12 </a:t>
            </a:r>
            <a:r>
              <a:rPr lang="en-US" b="1" dirty="0">
                <a:solidFill>
                  <a:schemeClr val="tx2"/>
                </a:solidFill>
              </a:rPr>
              <a:t>currently enrolling sites </a:t>
            </a:r>
            <a:r>
              <a:rPr lang="en-US" b="1" dirty="0" smtClean="0">
                <a:solidFill>
                  <a:schemeClr val="tx2"/>
                </a:solidFill>
              </a:rPr>
              <a:t/>
            </a:r>
            <a:br>
              <a:rPr lang="en-US" b="1" dirty="0" smtClean="0">
                <a:solidFill>
                  <a:schemeClr val="tx2"/>
                </a:solidFill>
              </a:rPr>
            </a:br>
            <a:r>
              <a:rPr lang="en-US" b="1" dirty="0" smtClean="0">
                <a:solidFill>
                  <a:schemeClr val="tx2"/>
                </a:solidFill>
              </a:rPr>
              <a:t>(20 to 25 </a:t>
            </a:r>
            <a:r>
              <a:rPr lang="en-US" b="1" dirty="0">
                <a:solidFill>
                  <a:schemeClr val="tx2"/>
                </a:solidFill>
              </a:rPr>
              <a:t>planned):</a:t>
            </a:r>
          </a:p>
        </p:txBody>
      </p:sp>
      <p:sp>
        <p:nvSpPr>
          <p:cNvPr id="3" name="Content Placeholder 2"/>
          <p:cNvSpPr>
            <a:spLocks noGrp="1"/>
          </p:cNvSpPr>
          <p:nvPr>
            <p:ph idx="1"/>
          </p:nvPr>
        </p:nvSpPr>
        <p:spPr>
          <a:xfrm>
            <a:off x="457200" y="1600200"/>
            <a:ext cx="8229600" cy="4876800"/>
          </a:xfrm>
        </p:spPr>
        <p:txBody>
          <a:bodyPr>
            <a:normAutofit/>
          </a:bodyPr>
          <a:lstStyle/>
          <a:p>
            <a:pPr marL="457200" lvl="1" indent="0" algn="ctr">
              <a:buNone/>
            </a:pPr>
            <a:endParaRPr lang="en-US" dirty="0"/>
          </a:p>
          <a:p>
            <a:pPr lvl="1"/>
            <a:endParaRPr lang="en-US" dirty="0" smtClean="0"/>
          </a:p>
        </p:txBody>
      </p:sp>
      <p:pic>
        <p:nvPicPr>
          <p:cNvPr id="7" name="Content Placeholder 6"/>
          <p:cNvPicPr/>
          <p:nvPr/>
        </p:nvPicPr>
        <p:blipFill>
          <a:blip r:embed="rId2" cstate="print">
            <a:extLst>
              <a:ext uri="{28A0092B-C50C-407E-A947-70E740481C1C}">
                <a14:useLocalDpi xmlns:a14="http://schemas.microsoft.com/office/drawing/2010/main" val="0"/>
              </a:ext>
            </a:extLst>
          </a:blip>
          <a:stretch>
            <a:fillRect/>
          </a:stretch>
        </p:blipFill>
        <p:spPr>
          <a:xfrm>
            <a:off x="7086600" y="6019800"/>
            <a:ext cx="1471930" cy="723900"/>
          </a:xfrm>
          <a:prstGeom prst="rect">
            <a:avLst/>
          </a:prstGeom>
        </p:spPr>
      </p:pic>
      <p:pic>
        <p:nvPicPr>
          <p:cNvPr id="6" name="Picture 5"/>
          <p:cNvPicPr>
            <a:picLocks noChangeAspect="1"/>
          </p:cNvPicPr>
          <p:nvPr/>
        </p:nvPicPr>
        <p:blipFill>
          <a:blip r:embed="rId3"/>
          <a:stretch>
            <a:fillRect/>
          </a:stretch>
        </p:blipFill>
        <p:spPr>
          <a:xfrm>
            <a:off x="5100070" y="1877524"/>
            <a:ext cx="3908790" cy="3833813"/>
          </a:xfrm>
          <a:prstGeom prst="rect">
            <a:avLst/>
          </a:prstGeom>
        </p:spPr>
      </p:pic>
      <p:pic>
        <p:nvPicPr>
          <p:cNvPr id="8" name="Picture 7"/>
          <p:cNvPicPr>
            <a:picLocks noChangeAspect="1"/>
          </p:cNvPicPr>
          <p:nvPr/>
        </p:nvPicPr>
        <p:blipFill>
          <a:blip r:embed="rId4"/>
          <a:stretch>
            <a:fillRect/>
          </a:stretch>
        </p:blipFill>
        <p:spPr>
          <a:xfrm>
            <a:off x="457200" y="2362200"/>
            <a:ext cx="4567174" cy="3075476"/>
          </a:xfrm>
          <a:prstGeom prst="rect">
            <a:avLst/>
          </a:prstGeom>
          <a:ln>
            <a:solidFill>
              <a:schemeClr val="accent1"/>
            </a:solidFill>
          </a:ln>
        </p:spPr>
      </p:pic>
      <p:sp>
        <p:nvSpPr>
          <p:cNvPr id="9" name="Date Placeholder 1"/>
          <p:cNvSpPr>
            <a:spLocks noGrp="1"/>
          </p:cNvSpPr>
          <p:nvPr>
            <p:ph type="dt" sz="half" idx="10"/>
          </p:nvPr>
        </p:nvSpPr>
        <p:spPr>
          <a:xfrm>
            <a:off x="457200" y="6356350"/>
            <a:ext cx="2133600" cy="365125"/>
          </a:xfrm>
        </p:spPr>
        <p:txBody>
          <a:bodyPr/>
          <a:lstStyle/>
          <a:p>
            <a:r>
              <a:rPr lang="en-US" dirty="0" smtClean="0"/>
              <a:t>May 16, 2018</a:t>
            </a:r>
          </a:p>
        </p:txBody>
      </p:sp>
    </p:spTree>
    <p:extLst>
      <p:ext uri="{BB962C8B-B14F-4D97-AF65-F5344CB8AC3E}">
        <p14:creationId xmlns:p14="http://schemas.microsoft.com/office/powerpoint/2010/main" val="11363657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b="1" dirty="0">
                <a:solidFill>
                  <a:schemeClr val="tx2"/>
                </a:solidFill>
              </a:rPr>
              <a:t>Results: Enrollment and </a:t>
            </a:r>
            <a:r>
              <a:rPr lang="en-US" b="1" dirty="0" smtClean="0">
                <a:solidFill>
                  <a:schemeClr val="tx2"/>
                </a:solidFill>
              </a:rPr>
              <a:t>Demographics* </a:t>
            </a:r>
            <a:endParaRPr lang="en-US" b="1" dirty="0">
              <a:solidFill>
                <a:schemeClr val="tx2"/>
              </a:solidFill>
            </a:endParaRPr>
          </a:p>
        </p:txBody>
      </p:sp>
      <p:pic>
        <p:nvPicPr>
          <p:cNvPr id="7" name="Content Placeholder 6"/>
          <p:cNvPicPr/>
          <p:nvPr/>
        </p:nvPicPr>
        <p:blipFill>
          <a:blip r:embed="rId2" cstate="print">
            <a:extLst>
              <a:ext uri="{28A0092B-C50C-407E-A947-70E740481C1C}">
                <a14:useLocalDpi xmlns:a14="http://schemas.microsoft.com/office/drawing/2010/main" val="0"/>
              </a:ext>
            </a:extLst>
          </a:blip>
          <a:stretch>
            <a:fillRect/>
          </a:stretch>
        </p:blipFill>
        <p:spPr>
          <a:xfrm>
            <a:off x="7086600" y="6019800"/>
            <a:ext cx="1471930" cy="723900"/>
          </a:xfrm>
          <a:prstGeom prst="rect">
            <a:avLst/>
          </a:prstGeom>
        </p:spPr>
      </p:pic>
      <p:pic>
        <p:nvPicPr>
          <p:cNvPr id="6" name="Picture 5"/>
          <p:cNvPicPr>
            <a:picLocks noChangeAspect="1"/>
          </p:cNvPicPr>
          <p:nvPr/>
        </p:nvPicPr>
        <p:blipFill>
          <a:blip r:embed="rId3"/>
          <a:stretch>
            <a:fillRect/>
          </a:stretch>
        </p:blipFill>
        <p:spPr>
          <a:xfrm>
            <a:off x="1093803" y="1743755"/>
            <a:ext cx="7064781" cy="1582074"/>
          </a:xfrm>
          <a:prstGeom prst="rect">
            <a:avLst/>
          </a:prstGeom>
        </p:spPr>
      </p:pic>
      <p:pic>
        <p:nvPicPr>
          <p:cNvPr id="8" name="Picture 7"/>
          <p:cNvPicPr>
            <a:picLocks noChangeAspect="1"/>
          </p:cNvPicPr>
          <p:nvPr/>
        </p:nvPicPr>
        <p:blipFill>
          <a:blip r:embed="rId4"/>
          <a:stretch>
            <a:fillRect/>
          </a:stretch>
        </p:blipFill>
        <p:spPr>
          <a:xfrm>
            <a:off x="5492524" y="3754946"/>
            <a:ext cx="2153540" cy="1371600"/>
          </a:xfrm>
          <a:prstGeom prst="rect">
            <a:avLst/>
          </a:prstGeom>
          <a:ln>
            <a:solidFill>
              <a:schemeClr val="tx2">
                <a:lumMod val="40000"/>
                <a:lumOff val="60000"/>
              </a:schemeClr>
            </a:solidFill>
          </a:ln>
          <a:effectLst>
            <a:outerShdw blurRad="50800" dist="38100" dir="2700000" algn="tl" rotWithShape="0">
              <a:prstClr val="black">
                <a:alpha val="40000"/>
              </a:prstClr>
            </a:outerShdw>
          </a:effectLst>
        </p:spPr>
      </p:pic>
      <p:sp>
        <p:nvSpPr>
          <p:cNvPr id="9" name="TextBox 1"/>
          <p:cNvSpPr txBox="1">
            <a:spLocks noChangeArrowheads="1"/>
          </p:cNvSpPr>
          <p:nvPr/>
        </p:nvSpPr>
        <p:spPr bwMode="auto">
          <a:xfrm>
            <a:off x="5616794" y="5330742"/>
            <a:ext cx="1905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600">
                <a:solidFill>
                  <a:schemeClr val="tx2"/>
                </a:solidFill>
                <a:latin typeface="Arial" panose="020B0604020202020204" pitchFamily="34" charset="0"/>
                <a:ea typeface="MS PGothic" panose="020B0600070205080204" pitchFamily="34" charset="-128"/>
              </a:defRPr>
            </a:lvl1pPr>
            <a:lvl2pPr marL="742950" indent="-285750">
              <a:defRPr sz="10600">
                <a:solidFill>
                  <a:schemeClr val="tx2"/>
                </a:solidFill>
                <a:latin typeface="Arial" panose="020B0604020202020204" pitchFamily="34" charset="0"/>
                <a:ea typeface="MS PGothic" panose="020B0600070205080204" pitchFamily="34" charset="-128"/>
              </a:defRPr>
            </a:lvl2pPr>
            <a:lvl3pPr marL="1143000" indent="-228600">
              <a:defRPr sz="10600">
                <a:solidFill>
                  <a:schemeClr val="tx2"/>
                </a:solidFill>
                <a:latin typeface="Arial" panose="020B0604020202020204" pitchFamily="34" charset="0"/>
                <a:ea typeface="MS PGothic" panose="020B0600070205080204" pitchFamily="34" charset="-128"/>
              </a:defRPr>
            </a:lvl3pPr>
            <a:lvl4pPr marL="1600200" indent="-228600">
              <a:defRPr sz="10600">
                <a:solidFill>
                  <a:schemeClr val="tx2"/>
                </a:solidFill>
                <a:latin typeface="Arial" panose="020B0604020202020204" pitchFamily="34" charset="0"/>
                <a:ea typeface="MS PGothic" panose="020B0600070205080204" pitchFamily="34" charset="-128"/>
              </a:defRPr>
            </a:lvl4pPr>
            <a:lvl5pPr marL="2057400" indent="-228600">
              <a:defRPr sz="10600">
                <a:solidFill>
                  <a:schemeClr val="tx2"/>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600">
                <a:solidFill>
                  <a:schemeClr val="tx2"/>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600">
                <a:solidFill>
                  <a:schemeClr val="tx2"/>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600">
                <a:solidFill>
                  <a:schemeClr val="tx2"/>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600">
                <a:solidFill>
                  <a:schemeClr val="tx2"/>
                </a:solidFill>
                <a:latin typeface="Arial" panose="020B0604020202020204" pitchFamily="34" charset="0"/>
                <a:ea typeface="MS PGothic" panose="020B0600070205080204" pitchFamily="34" charset="-128"/>
              </a:defRPr>
            </a:lvl9pPr>
          </a:lstStyle>
          <a:p>
            <a:r>
              <a:rPr lang="en-US" altLang="en-US" sz="2400" dirty="0"/>
              <a:t>74% female</a:t>
            </a:r>
          </a:p>
        </p:txBody>
      </p:sp>
      <p:sp>
        <p:nvSpPr>
          <p:cNvPr id="10" name="TextBox 9"/>
          <p:cNvSpPr txBox="1"/>
          <p:nvPr/>
        </p:nvSpPr>
        <p:spPr>
          <a:xfrm>
            <a:off x="2683094" y="6484018"/>
            <a:ext cx="3886200" cy="338554"/>
          </a:xfrm>
          <a:prstGeom prst="rect">
            <a:avLst/>
          </a:prstGeom>
          <a:noFill/>
        </p:spPr>
        <p:txBody>
          <a:bodyPr wrap="square" rtlCol="0">
            <a:spAutoFit/>
          </a:bodyPr>
          <a:lstStyle/>
          <a:p>
            <a:pPr algn="ctr"/>
            <a:r>
              <a:rPr lang="en-US" sz="1600" dirty="0">
                <a:solidFill>
                  <a:schemeClr val="tx2"/>
                </a:solidFill>
                <a:latin typeface="Arial" panose="020B0604020202020204" pitchFamily="34" charset="0"/>
                <a:ea typeface="MS PGothic" panose="020B0600070205080204" pitchFamily="34" charset="-128"/>
              </a:rPr>
              <a:t>* As of May 11, 2018</a:t>
            </a:r>
          </a:p>
        </p:txBody>
      </p:sp>
      <p:pic>
        <p:nvPicPr>
          <p:cNvPr id="3" name="Picture 2"/>
          <p:cNvPicPr>
            <a:picLocks noChangeAspect="1"/>
          </p:cNvPicPr>
          <p:nvPr/>
        </p:nvPicPr>
        <p:blipFill>
          <a:blip r:embed="rId5"/>
          <a:stretch>
            <a:fillRect/>
          </a:stretch>
        </p:blipFill>
        <p:spPr>
          <a:xfrm>
            <a:off x="1261218" y="3347205"/>
            <a:ext cx="3577481" cy="3009145"/>
          </a:xfrm>
          <a:prstGeom prst="rect">
            <a:avLst/>
          </a:prstGeom>
          <a:ln>
            <a:solidFill>
              <a:schemeClr val="tx2">
                <a:lumMod val="40000"/>
                <a:lumOff val="60000"/>
              </a:schemeClr>
            </a:solidFill>
          </a:ln>
          <a:effectLst>
            <a:outerShdw blurRad="50800" dist="38100" dir="2700000" algn="tl" rotWithShape="0">
              <a:prstClr val="black">
                <a:alpha val="40000"/>
              </a:prstClr>
            </a:outerShdw>
          </a:effectLst>
        </p:spPr>
      </p:pic>
      <p:sp>
        <p:nvSpPr>
          <p:cNvPr id="11" name="Date Placeholder 1"/>
          <p:cNvSpPr>
            <a:spLocks noGrp="1"/>
          </p:cNvSpPr>
          <p:nvPr>
            <p:ph type="dt" sz="half" idx="10"/>
          </p:nvPr>
        </p:nvSpPr>
        <p:spPr>
          <a:xfrm>
            <a:off x="457200" y="6356350"/>
            <a:ext cx="2133600" cy="365125"/>
          </a:xfrm>
        </p:spPr>
        <p:txBody>
          <a:bodyPr/>
          <a:lstStyle/>
          <a:p>
            <a:r>
              <a:rPr lang="en-US" dirty="0" smtClean="0"/>
              <a:t>May 16, 2018</a:t>
            </a:r>
          </a:p>
        </p:txBody>
      </p:sp>
    </p:spTree>
    <p:extLst>
      <p:ext uri="{BB962C8B-B14F-4D97-AF65-F5344CB8AC3E}">
        <p14:creationId xmlns:p14="http://schemas.microsoft.com/office/powerpoint/2010/main" val="39605967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b="1" dirty="0">
                <a:solidFill>
                  <a:schemeClr val="tx2"/>
                </a:solidFill>
              </a:rPr>
              <a:t>Results: Enrollment and </a:t>
            </a:r>
            <a:r>
              <a:rPr lang="en-US" b="1" dirty="0" smtClean="0">
                <a:solidFill>
                  <a:schemeClr val="tx2"/>
                </a:solidFill>
              </a:rPr>
              <a:t>Demographics*</a:t>
            </a:r>
            <a:endParaRPr lang="en-US" b="1" dirty="0">
              <a:solidFill>
                <a:schemeClr val="tx2"/>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457200" lvl="1" indent="0" algn="ctr">
              <a:buNone/>
            </a:pPr>
            <a:endParaRPr lang="en-US" dirty="0"/>
          </a:p>
          <a:p>
            <a:pPr lvl="1"/>
            <a:endParaRPr lang="en-US" dirty="0" smtClean="0"/>
          </a:p>
        </p:txBody>
      </p:sp>
      <p:pic>
        <p:nvPicPr>
          <p:cNvPr id="7" name="Content Placeholder 6"/>
          <p:cNvPicPr/>
          <p:nvPr/>
        </p:nvPicPr>
        <p:blipFill>
          <a:blip r:embed="rId2" cstate="print">
            <a:extLst>
              <a:ext uri="{28A0092B-C50C-407E-A947-70E740481C1C}">
                <a14:useLocalDpi xmlns:a14="http://schemas.microsoft.com/office/drawing/2010/main" val="0"/>
              </a:ext>
            </a:extLst>
          </a:blip>
          <a:stretch>
            <a:fillRect/>
          </a:stretch>
        </p:blipFill>
        <p:spPr>
          <a:xfrm>
            <a:off x="7086600" y="6019800"/>
            <a:ext cx="1471930" cy="723900"/>
          </a:xfrm>
          <a:prstGeom prst="rect">
            <a:avLst/>
          </a:prstGeom>
        </p:spPr>
      </p:pic>
      <p:sp>
        <p:nvSpPr>
          <p:cNvPr id="6" name="TextBox 5"/>
          <p:cNvSpPr txBox="1"/>
          <p:nvPr/>
        </p:nvSpPr>
        <p:spPr>
          <a:xfrm>
            <a:off x="2683094" y="6345492"/>
            <a:ext cx="3886200" cy="338554"/>
          </a:xfrm>
          <a:prstGeom prst="rect">
            <a:avLst/>
          </a:prstGeom>
          <a:noFill/>
        </p:spPr>
        <p:txBody>
          <a:bodyPr wrap="square" rtlCol="0">
            <a:spAutoFit/>
          </a:bodyPr>
          <a:lstStyle/>
          <a:p>
            <a:pPr algn="ctr"/>
            <a:r>
              <a:rPr lang="en-US" sz="1600" dirty="0">
                <a:solidFill>
                  <a:schemeClr val="tx2"/>
                </a:solidFill>
                <a:latin typeface="Arial" panose="020B0604020202020204" pitchFamily="34" charset="0"/>
                <a:ea typeface="MS PGothic" panose="020B0600070205080204" pitchFamily="34" charset="-128"/>
              </a:rPr>
              <a:t>* As of May 11, 2018</a:t>
            </a:r>
          </a:p>
        </p:txBody>
      </p:sp>
      <p:pic>
        <p:nvPicPr>
          <p:cNvPr id="8" name="Picture 7"/>
          <p:cNvPicPr>
            <a:picLocks noChangeAspect="1"/>
          </p:cNvPicPr>
          <p:nvPr/>
        </p:nvPicPr>
        <p:blipFill>
          <a:blip r:embed="rId3"/>
          <a:stretch>
            <a:fillRect/>
          </a:stretch>
        </p:blipFill>
        <p:spPr>
          <a:xfrm>
            <a:off x="1263727" y="2167507"/>
            <a:ext cx="2895600" cy="2799081"/>
          </a:xfrm>
          <a:prstGeom prst="rect">
            <a:avLst/>
          </a:prstGeom>
          <a:ln>
            <a:solidFill>
              <a:schemeClr val="tx2">
                <a:lumMod val="20000"/>
                <a:lumOff val="80000"/>
              </a:schemeClr>
            </a:solidFill>
          </a:ln>
          <a:effectLst>
            <a:outerShdw blurRad="50800" dist="38100" dir="2700000" algn="tl" rotWithShape="0">
              <a:prstClr val="black">
                <a:alpha val="40000"/>
              </a:prstClr>
            </a:outerShdw>
          </a:effectLst>
        </p:spPr>
      </p:pic>
      <p:pic>
        <p:nvPicPr>
          <p:cNvPr id="9" name="Picture 8"/>
          <p:cNvPicPr>
            <a:picLocks noChangeAspect="1"/>
          </p:cNvPicPr>
          <p:nvPr/>
        </p:nvPicPr>
        <p:blipFill>
          <a:blip r:embed="rId4"/>
          <a:stretch>
            <a:fillRect/>
          </a:stretch>
        </p:blipFill>
        <p:spPr>
          <a:xfrm>
            <a:off x="5238939" y="2163762"/>
            <a:ext cx="2660709" cy="1676400"/>
          </a:xfrm>
          <a:prstGeom prst="rect">
            <a:avLst/>
          </a:prstGeom>
          <a:ln>
            <a:solidFill>
              <a:schemeClr val="tx2">
                <a:lumMod val="20000"/>
                <a:lumOff val="80000"/>
              </a:schemeClr>
            </a:solidFill>
          </a:ln>
          <a:effectLst>
            <a:outerShdw blurRad="50800" dist="38100" dir="2700000" algn="tl" rotWithShape="0">
              <a:prstClr val="black">
                <a:alpha val="40000"/>
              </a:prstClr>
            </a:outerShdw>
          </a:effectLst>
        </p:spPr>
      </p:pic>
      <p:sp>
        <p:nvSpPr>
          <p:cNvPr id="10" name="TextBox 1"/>
          <p:cNvSpPr txBox="1">
            <a:spLocks noChangeArrowheads="1"/>
          </p:cNvSpPr>
          <p:nvPr/>
        </p:nvSpPr>
        <p:spPr bwMode="auto">
          <a:xfrm>
            <a:off x="1236431" y="5121629"/>
            <a:ext cx="38862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600">
                <a:solidFill>
                  <a:schemeClr val="tx2"/>
                </a:solidFill>
                <a:latin typeface="Arial" panose="020B0604020202020204" pitchFamily="34" charset="0"/>
                <a:ea typeface="MS PGothic" panose="020B0600070205080204" pitchFamily="34" charset="-128"/>
              </a:defRPr>
            </a:lvl1pPr>
            <a:lvl2pPr marL="742950" indent="-285750">
              <a:defRPr sz="10600">
                <a:solidFill>
                  <a:schemeClr val="tx2"/>
                </a:solidFill>
                <a:latin typeface="Arial" panose="020B0604020202020204" pitchFamily="34" charset="0"/>
                <a:ea typeface="MS PGothic" panose="020B0600070205080204" pitchFamily="34" charset="-128"/>
              </a:defRPr>
            </a:lvl2pPr>
            <a:lvl3pPr marL="1143000" indent="-228600">
              <a:defRPr sz="10600">
                <a:solidFill>
                  <a:schemeClr val="tx2"/>
                </a:solidFill>
                <a:latin typeface="Arial" panose="020B0604020202020204" pitchFamily="34" charset="0"/>
                <a:ea typeface="MS PGothic" panose="020B0600070205080204" pitchFamily="34" charset="-128"/>
              </a:defRPr>
            </a:lvl3pPr>
            <a:lvl4pPr marL="1600200" indent="-228600">
              <a:defRPr sz="10600">
                <a:solidFill>
                  <a:schemeClr val="tx2"/>
                </a:solidFill>
                <a:latin typeface="Arial" panose="020B0604020202020204" pitchFamily="34" charset="0"/>
                <a:ea typeface="MS PGothic" panose="020B0600070205080204" pitchFamily="34" charset="-128"/>
              </a:defRPr>
            </a:lvl4pPr>
            <a:lvl5pPr marL="2057400" indent="-228600">
              <a:defRPr sz="10600">
                <a:solidFill>
                  <a:schemeClr val="tx2"/>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600">
                <a:solidFill>
                  <a:schemeClr val="tx2"/>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600">
                <a:solidFill>
                  <a:schemeClr val="tx2"/>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600">
                <a:solidFill>
                  <a:schemeClr val="tx2"/>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600">
                <a:solidFill>
                  <a:schemeClr val="tx2"/>
                </a:solidFill>
                <a:latin typeface="Arial" panose="020B0604020202020204" pitchFamily="34" charset="0"/>
                <a:ea typeface="MS PGothic" panose="020B0600070205080204" pitchFamily="34" charset="-128"/>
              </a:defRPr>
            </a:lvl9pPr>
          </a:lstStyle>
          <a:p>
            <a:pPr marL="342900" indent="-342900">
              <a:buFont typeface="Arial" panose="020B0604020202020204" pitchFamily="34" charset="0"/>
              <a:buChar char="•"/>
            </a:pPr>
            <a:r>
              <a:rPr lang="en-US" altLang="en-US" sz="2400" dirty="0" smtClean="0"/>
              <a:t>71% Caucasian</a:t>
            </a:r>
          </a:p>
          <a:p>
            <a:pPr marL="342900" indent="-342900">
              <a:buFont typeface="Arial" panose="020B0604020202020204" pitchFamily="34" charset="0"/>
              <a:buChar char="•"/>
            </a:pPr>
            <a:r>
              <a:rPr lang="en-US" altLang="en-US" sz="2400" dirty="0" smtClean="0"/>
              <a:t>14% African American</a:t>
            </a:r>
          </a:p>
          <a:p>
            <a:pPr marL="342900" indent="-342900">
              <a:buFont typeface="Arial" panose="020B0604020202020204" pitchFamily="34" charset="0"/>
              <a:buChar char="•"/>
            </a:pPr>
            <a:r>
              <a:rPr lang="en-US" altLang="en-US" sz="2400" dirty="0" smtClean="0"/>
              <a:t>3% other</a:t>
            </a:r>
            <a:endParaRPr lang="en-US" altLang="en-US" sz="2400" dirty="0"/>
          </a:p>
        </p:txBody>
      </p:sp>
      <p:sp>
        <p:nvSpPr>
          <p:cNvPr id="11" name="TextBox 1"/>
          <p:cNvSpPr txBox="1">
            <a:spLocks noChangeArrowheads="1"/>
          </p:cNvSpPr>
          <p:nvPr/>
        </p:nvSpPr>
        <p:spPr bwMode="auto">
          <a:xfrm>
            <a:off x="5238939" y="4096691"/>
            <a:ext cx="276206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600">
                <a:solidFill>
                  <a:schemeClr val="tx2"/>
                </a:solidFill>
                <a:latin typeface="Arial" panose="020B0604020202020204" pitchFamily="34" charset="0"/>
                <a:ea typeface="MS PGothic" panose="020B0600070205080204" pitchFamily="34" charset="-128"/>
              </a:defRPr>
            </a:lvl1pPr>
            <a:lvl2pPr marL="742950" indent="-285750">
              <a:defRPr sz="10600">
                <a:solidFill>
                  <a:schemeClr val="tx2"/>
                </a:solidFill>
                <a:latin typeface="Arial" panose="020B0604020202020204" pitchFamily="34" charset="0"/>
                <a:ea typeface="MS PGothic" panose="020B0600070205080204" pitchFamily="34" charset="-128"/>
              </a:defRPr>
            </a:lvl2pPr>
            <a:lvl3pPr marL="1143000" indent="-228600">
              <a:defRPr sz="10600">
                <a:solidFill>
                  <a:schemeClr val="tx2"/>
                </a:solidFill>
                <a:latin typeface="Arial" panose="020B0604020202020204" pitchFamily="34" charset="0"/>
                <a:ea typeface="MS PGothic" panose="020B0600070205080204" pitchFamily="34" charset="-128"/>
              </a:defRPr>
            </a:lvl3pPr>
            <a:lvl4pPr marL="1600200" indent="-228600">
              <a:defRPr sz="10600">
                <a:solidFill>
                  <a:schemeClr val="tx2"/>
                </a:solidFill>
                <a:latin typeface="Arial" panose="020B0604020202020204" pitchFamily="34" charset="0"/>
                <a:ea typeface="MS PGothic" panose="020B0600070205080204" pitchFamily="34" charset="-128"/>
              </a:defRPr>
            </a:lvl4pPr>
            <a:lvl5pPr marL="2057400" indent="-228600">
              <a:defRPr sz="10600">
                <a:solidFill>
                  <a:schemeClr val="tx2"/>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600">
                <a:solidFill>
                  <a:schemeClr val="tx2"/>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600">
                <a:solidFill>
                  <a:schemeClr val="tx2"/>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600">
                <a:solidFill>
                  <a:schemeClr val="tx2"/>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600">
                <a:solidFill>
                  <a:schemeClr val="tx2"/>
                </a:solidFill>
                <a:latin typeface="Arial" panose="020B0604020202020204" pitchFamily="34" charset="0"/>
                <a:ea typeface="MS PGothic" panose="020B0600070205080204" pitchFamily="34" charset="-128"/>
              </a:defRPr>
            </a:lvl9pPr>
          </a:lstStyle>
          <a:p>
            <a:pPr marL="342900" indent="-342900">
              <a:buFont typeface="Arial" panose="020B0604020202020204" pitchFamily="34" charset="0"/>
              <a:buChar char="•"/>
            </a:pPr>
            <a:r>
              <a:rPr lang="en-US" altLang="en-US" sz="2400" dirty="0" smtClean="0"/>
              <a:t>24</a:t>
            </a:r>
            <a:r>
              <a:rPr lang="en-US" altLang="en-US" sz="2400" dirty="0"/>
              <a:t>% </a:t>
            </a:r>
            <a:r>
              <a:rPr lang="en-US" altLang="en-US" sz="2400" dirty="0" smtClean="0"/>
              <a:t>Hispanic</a:t>
            </a:r>
            <a:endParaRPr lang="en-US" altLang="en-US" sz="2400" dirty="0"/>
          </a:p>
        </p:txBody>
      </p:sp>
      <p:sp>
        <p:nvSpPr>
          <p:cNvPr id="13" name="Date Placeholder 1"/>
          <p:cNvSpPr>
            <a:spLocks noGrp="1"/>
          </p:cNvSpPr>
          <p:nvPr>
            <p:ph type="dt" sz="half" idx="10"/>
          </p:nvPr>
        </p:nvSpPr>
        <p:spPr>
          <a:xfrm>
            <a:off x="457200" y="6356350"/>
            <a:ext cx="2133600" cy="365125"/>
          </a:xfrm>
        </p:spPr>
        <p:txBody>
          <a:bodyPr/>
          <a:lstStyle/>
          <a:p>
            <a:r>
              <a:rPr lang="en-US" dirty="0" smtClean="0"/>
              <a:t>May 16, 2018</a:t>
            </a:r>
          </a:p>
        </p:txBody>
      </p:sp>
    </p:spTree>
    <p:extLst>
      <p:ext uri="{BB962C8B-B14F-4D97-AF65-F5344CB8AC3E}">
        <p14:creationId xmlns:p14="http://schemas.microsoft.com/office/powerpoint/2010/main" val="24356540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b="1" dirty="0">
                <a:solidFill>
                  <a:schemeClr val="tx2"/>
                </a:solidFill>
              </a:rPr>
              <a:t>Results: Enrollment and </a:t>
            </a:r>
            <a:r>
              <a:rPr lang="en-US" b="1" dirty="0" smtClean="0">
                <a:solidFill>
                  <a:schemeClr val="tx2"/>
                </a:solidFill>
              </a:rPr>
              <a:t>Demographics*</a:t>
            </a:r>
            <a:endParaRPr lang="en-US" b="1" dirty="0">
              <a:solidFill>
                <a:schemeClr val="tx2"/>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457200" lvl="1" indent="0" algn="ctr">
              <a:buNone/>
            </a:pPr>
            <a:endParaRPr lang="en-US" dirty="0"/>
          </a:p>
          <a:p>
            <a:pPr lvl="1"/>
            <a:endParaRPr lang="en-US" dirty="0" smtClean="0"/>
          </a:p>
        </p:txBody>
      </p:sp>
      <p:pic>
        <p:nvPicPr>
          <p:cNvPr id="7" name="Content Placeholder 6"/>
          <p:cNvPicPr/>
          <p:nvPr/>
        </p:nvPicPr>
        <p:blipFill>
          <a:blip r:embed="rId2" cstate="print">
            <a:extLst>
              <a:ext uri="{28A0092B-C50C-407E-A947-70E740481C1C}">
                <a14:useLocalDpi xmlns:a14="http://schemas.microsoft.com/office/drawing/2010/main" val="0"/>
              </a:ext>
            </a:extLst>
          </a:blip>
          <a:stretch>
            <a:fillRect/>
          </a:stretch>
        </p:blipFill>
        <p:spPr>
          <a:xfrm>
            <a:off x="7086600" y="6019800"/>
            <a:ext cx="1471930" cy="723900"/>
          </a:xfrm>
          <a:prstGeom prst="rect">
            <a:avLst/>
          </a:prstGeom>
        </p:spPr>
      </p:pic>
      <p:pic>
        <p:nvPicPr>
          <p:cNvPr id="5" name="Picture 4"/>
          <p:cNvPicPr>
            <a:picLocks noChangeAspect="1"/>
          </p:cNvPicPr>
          <p:nvPr/>
        </p:nvPicPr>
        <p:blipFill>
          <a:blip r:embed="rId3"/>
          <a:stretch>
            <a:fillRect/>
          </a:stretch>
        </p:blipFill>
        <p:spPr>
          <a:xfrm>
            <a:off x="762000" y="1849595"/>
            <a:ext cx="2795588" cy="1792465"/>
          </a:xfrm>
          <a:prstGeom prst="rect">
            <a:avLst/>
          </a:prstGeom>
          <a:ln>
            <a:solidFill>
              <a:schemeClr val="tx2">
                <a:lumMod val="20000"/>
                <a:lumOff val="80000"/>
              </a:schemeClr>
            </a:solidFill>
          </a:ln>
          <a:effectLst>
            <a:outerShdw blurRad="50800" dist="38100" dir="2700000" algn="tl" rotWithShape="0">
              <a:prstClr val="black">
                <a:alpha val="40000"/>
              </a:prstClr>
            </a:outerShdw>
          </a:effectLst>
        </p:spPr>
      </p:pic>
      <p:pic>
        <p:nvPicPr>
          <p:cNvPr id="6" name="Picture 5"/>
          <p:cNvPicPr>
            <a:picLocks noChangeAspect="1"/>
          </p:cNvPicPr>
          <p:nvPr/>
        </p:nvPicPr>
        <p:blipFill>
          <a:blip r:embed="rId4"/>
          <a:stretch>
            <a:fillRect/>
          </a:stretch>
        </p:blipFill>
        <p:spPr>
          <a:xfrm>
            <a:off x="774510" y="3809302"/>
            <a:ext cx="2829707" cy="2449103"/>
          </a:xfrm>
          <a:prstGeom prst="rect">
            <a:avLst/>
          </a:prstGeom>
          <a:ln>
            <a:solidFill>
              <a:schemeClr val="tx2">
                <a:lumMod val="20000"/>
                <a:lumOff val="80000"/>
              </a:schemeClr>
            </a:solidFill>
          </a:ln>
          <a:effectLst>
            <a:outerShdw blurRad="50800" dist="38100" dir="2700000" algn="tl" rotWithShape="0">
              <a:prstClr val="black">
                <a:alpha val="40000"/>
              </a:prstClr>
            </a:outerShdw>
          </a:effectLst>
        </p:spPr>
      </p:pic>
      <p:pic>
        <p:nvPicPr>
          <p:cNvPr id="8" name="Picture 7"/>
          <p:cNvPicPr>
            <a:picLocks noChangeAspect="1"/>
          </p:cNvPicPr>
          <p:nvPr/>
        </p:nvPicPr>
        <p:blipFill>
          <a:blip r:embed="rId5"/>
          <a:stretch>
            <a:fillRect/>
          </a:stretch>
        </p:blipFill>
        <p:spPr>
          <a:xfrm>
            <a:off x="4724400" y="1860436"/>
            <a:ext cx="2992443" cy="2934896"/>
          </a:xfrm>
          <a:prstGeom prst="rect">
            <a:avLst/>
          </a:prstGeom>
          <a:ln>
            <a:solidFill>
              <a:schemeClr val="tx2">
                <a:lumMod val="20000"/>
                <a:lumOff val="80000"/>
              </a:schemeClr>
            </a:solidFill>
          </a:ln>
          <a:effectLst>
            <a:outerShdw blurRad="50800" dist="38100" dir="2700000" algn="tl" rotWithShape="0">
              <a:prstClr val="black">
                <a:alpha val="40000"/>
              </a:prstClr>
            </a:outerShdw>
          </a:effectLst>
        </p:spPr>
      </p:pic>
      <p:sp>
        <p:nvSpPr>
          <p:cNvPr id="9" name="TextBox 8"/>
          <p:cNvSpPr txBox="1"/>
          <p:nvPr/>
        </p:nvSpPr>
        <p:spPr>
          <a:xfrm>
            <a:off x="2683094" y="6345492"/>
            <a:ext cx="3886200" cy="338554"/>
          </a:xfrm>
          <a:prstGeom prst="rect">
            <a:avLst/>
          </a:prstGeom>
          <a:noFill/>
        </p:spPr>
        <p:txBody>
          <a:bodyPr wrap="square" rtlCol="0">
            <a:spAutoFit/>
          </a:bodyPr>
          <a:lstStyle/>
          <a:p>
            <a:pPr algn="ctr"/>
            <a:r>
              <a:rPr lang="en-US" sz="1600" dirty="0">
                <a:solidFill>
                  <a:schemeClr val="tx2"/>
                </a:solidFill>
                <a:latin typeface="Arial" panose="020B0604020202020204" pitchFamily="34" charset="0"/>
                <a:ea typeface="MS PGothic" panose="020B0600070205080204" pitchFamily="34" charset="-128"/>
              </a:rPr>
              <a:t>* As of May 11, 2018</a:t>
            </a:r>
          </a:p>
        </p:txBody>
      </p:sp>
      <p:sp>
        <p:nvSpPr>
          <p:cNvPr id="10" name="TextBox 1"/>
          <p:cNvSpPr txBox="1">
            <a:spLocks noChangeArrowheads="1"/>
          </p:cNvSpPr>
          <p:nvPr/>
        </p:nvSpPr>
        <p:spPr bwMode="auto">
          <a:xfrm>
            <a:off x="3921527" y="4900093"/>
            <a:ext cx="5082582"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600">
                <a:solidFill>
                  <a:schemeClr val="tx2"/>
                </a:solidFill>
                <a:latin typeface="Arial" panose="020B0604020202020204" pitchFamily="34" charset="0"/>
                <a:ea typeface="MS PGothic" panose="020B0600070205080204" pitchFamily="34" charset="-128"/>
              </a:defRPr>
            </a:lvl1pPr>
            <a:lvl2pPr marL="742950" indent="-285750">
              <a:defRPr sz="10600">
                <a:solidFill>
                  <a:schemeClr val="tx2"/>
                </a:solidFill>
                <a:latin typeface="Arial" panose="020B0604020202020204" pitchFamily="34" charset="0"/>
                <a:ea typeface="MS PGothic" panose="020B0600070205080204" pitchFamily="34" charset="-128"/>
              </a:defRPr>
            </a:lvl2pPr>
            <a:lvl3pPr marL="1143000" indent="-228600">
              <a:defRPr sz="10600">
                <a:solidFill>
                  <a:schemeClr val="tx2"/>
                </a:solidFill>
                <a:latin typeface="Arial" panose="020B0604020202020204" pitchFamily="34" charset="0"/>
                <a:ea typeface="MS PGothic" panose="020B0600070205080204" pitchFamily="34" charset="-128"/>
              </a:defRPr>
            </a:lvl3pPr>
            <a:lvl4pPr marL="1600200" indent="-228600">
              <a:defRPr sz="10600">
                <a:solidFill>
                  <a:schemeClr val="tx2"/>
                </a:solidFill>
                <a:latin typeface="Arial" panose="020B0604020202020204" pitchFamily="34" charset="0"/>
                <a:ea typeface="MS PGothic" panose="020B0600070205080204" pitchFamily="34" charset="-128"/>
              </a:defRPr>
            </a:lvl4pPr>
            <a:lvl5pPr marL="2057400" indent="-228600">
              <a:defRPr sz="10600">
                <a:solidFill>
                  <a:schemeClr val="tx2"/>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600">
                <a:solidFill>
                  <a:schemeClr val="tx2"/>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600">
                <a:solidFill>
                  <a:schemeClr val="tx2"/>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600">
                <a:solidFill>
                  <a:schemeClr val="tx2"/>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600">
                <a:solidFill>
                  <a:schemeClr val="tx2"/>
                </a:solidFill>
                <a:latin typeface="Arial" panose="020B0604020202020204" pitchFamily="34" charset="0"/>
                <a:ea typeface="MS PGothic" panose="020B0600070205080204" pitchFamily="34" charset="-128"/>
              </a:defRPr>
            </a:lvl9pPr>
          </a:lstStyle>
          <a:p>
            <a:pPr marL="342900" indent="-342900">
              <a:buFont typeface="Arial" panose="020B0604020202020204" pitchFamily="34" charset="0"/>
              <a:buChar char="•"/>
            </a:pPr>
            <a:r>
              <a:rPr lang="en-US" altLang="en-US" sz="2400" dirty="0" smtClean="0"/>
              <a:t>83% US Born (22 states + Puerto Rico)</a:t>
            </a:r>
          </a:p>
          <a:p>
            <a:pPr marL="342900" indent="-342900">
              <a:buFont typeface="Arial" panose="020B0604020202020204" pitchFamily="34" charset="0"/>
              <a:buChar char="•"/>
            </a:pPr>
            <a:r>
              <a:rPr lang="en-US" altLang="en-US" sz="2400" dirty="0" smtClean="0"/>
              <a:t>11 other countries of birth</a:t>
            </a:r>
            <a:endParaRPr lang="en-US" altLang="en-US" sz="2400" dirty="0"/>
          </a:p>
        </p:txBody>
      </p:sp>
      <p:sp>
        <p:nvSpPr>
          <p:cNvPr id="12" name="Date Placeholder 1"/>
          <p:cNvSpPr>
            <a:spLocks noGrp="1"/>
          </p:cNvSpPr>
          <p:nvPr>
            <p:ph type="dt" sz="half" idx="10"/>
          </p:nvPr>
        </p:nvSpPr>
        <p:spPr>
          <a:xfrm>
            <a:off x="457200" y="6356350"/>
            <a:ext cx="2133600" cy="365125"/>
          </a:xfrm>
        </p:spPr>
        <p:txBody>
          <a:bodyPr/>
          <a:lstStyle/>
          <a:p>
            <a:r>
              <a:rPr lang="en-US" dirty="0" smtClean="0"/>
              <a:t>May 16, 2018</a:t>
            </a:r>
          </a:p>
        </p:txBody>
      </p:sp>
    </p:spTree>
    <p:extLst>
      <p:ext uri="{BB962C8B-B14F-4D97-AF65-F5344CB8AC3E}">
        <p14:creationId xmlns:p14="http://schemas.microsoft.com/office/powerpoint/2010/main" val="12323574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style>
          <a:lnRef idx="2">
            <a:schemeClr val="accent1"/>
          </a:lnRef>
          <a:fillRef idx="1">
            <a:schemeClr val="lt1"/>
          </a:fillRef>
          <a:effectRef idx="0">
            <a:schemeClr val="accent1"/>
          </a:effectRef>
          <a:fontRef idx="minor">
            <a:schemeClr val="dk1"/>
          </a:fontRef>
        </p:style>
        <p:txBody>
          <a:bodyPr>
            <a:normAutofit/>
          </a:bodyPr>
          <a:lstStyle/>
          <a:p>
            <a:r>
              <a:rPr lang="en-US" b="1" dirty="0">
                <a:solidFill>
                  <a:schemeClr val="tx2"/>
                </a:solidFill>
              </a:rPr>
              <a:t>Summary </a:t>
            </a:r>
          </a:p>
        </p:txBody>
      </p:sp>
      <p:sp>
        <p:nvSpPr>
          <p:cNvPr id="3" name="Content Placeholder 2"/>
          <p:cNvSpPr>
            <a:spLocks noGrp="1"/>
          </p:cNvSpPr>
          <p:nvPr>
            <p:ph idx="1"/>
          </p:nvPr>
        </p:nvSpPr>
        <p:spPr>
          <a:xfrm>
            <a:off x="457200" y="1600200"/>
            <a:ext cx="8229600" cy="4876800"/>
          </a:xfrm>
        </p:spPr>
        <p:txBody>
          <a:bodyPr>
            <a:normAutofit/>
          </a:bodyPr>
          <a:lstStyle/>
          <a:p>
            <a:pPr marL="457200" lvl="1" indent="0" algn="ctr">
              <a:buNone/>
            </a:pPr>
            <a:endParaRPr lang="en-US" dirty="0"/>
          </a:p>
          <a:p>
            <a:pPr lvl="1"/>
            <a:endParaRPr lang="en-US" dirty="0" smtClean="0"/>
          </a:p>
        </p:txBody>
      </p:sp>
      <p:pic>
        <p:nvPicPr>
          <p:cNvPr id="7" name="Content Placeholder 6"/>
          <p:cNvPicPr/>
          <p:nvPr/>
        </p:nvPicPr>
        <p:blipFill>
          <a:blip r:embed="rId2" cstate="print">
            <a:extLst>
              <a:ext uri="{28A0092B-C50C-407E-A947-70E740481C1C}">
                <a14:useLocalDpi xmlns:a14="http://schemas.microsoft.com/office/drawing/2010/main" val="0"/>
              </a:ext>
            </a:extLst>
          </a:blip>
          <a:stretch>
            <a:fillRect/>
          </a:stretch>
        </p:blipFill>
        <p:spPr>
          <a:xfrm>
            <a:off x="7086600" y="6019800"/>
            <a:ext cx="1471930" cy="723900"/>
          </a:xfrm>
          <a:prstGeom prst="rect">
            <a:avLst/>
          </a:prstGeom>
        </p:spPr>
      </p:pic>
      <p:sp>
        <p:nvSpPr>
          <p:cNvPr id="5" name="Rectangle 4"/>
          <p:cNvSpPr/>
          <p:nvPr/>
        </p:nvSpPr>
        <p:spPr>
          <a:xfrm>
            <a:off x="457200" y="2057400"/>
            <a:ext cx="8229600" cy="3375668"/>
          </a:xfrm>
          <a:prstGeom prst="rect">
            <a:avLst/>
          </a:prstGeom>
        </p:spPr>
        <p:txBody>
          <a:bodyPr wrap="square">
            <a:spAutoFit/>
          </a:bodyPr>
          <a:lstStyle/>
          <a:p>
            <a:pPr marL="342900" lvl="1" indent="-342900" algn="just">
              <a:lnSpc>
                <a:spcPct val="80000"/>
              </a:lnSpc>
              <a:spcBef>
                <a:spcPct val="20000"/>
              </a:spcBef>
              <a:buFont typeface="Arial" panose="020B0604020202020204" pitchFamily="34" charset="0"/>
              <a:buChar char="•"/>
            </a:pPr>
            <a:r>
              <a:rPr lang="en-US" altLang="en-US" sz="2800" dirty="0" smtClean="0">
                <a:solidFill>
                  <a:schemeClr val="tx2"/>
                </a:solidFill>
              </a:rPr>
              <a:t>20 to 25 </a:t>
            </a:r>
            <a:r>
              <a:rPr lang="en-US" altLang="en-US" sz="2800" dirty="0">
                <a:solidFill>
                  <a:schemeClr val="tx2"/>
                </a:solidFill>
              </a:rPr>
              <a:t>sites planned</a:t>
            </a:r>
          </a:p>
          <a:p>
            <a:pPr marL="342900" lvl="1" indent="-342900" algn="just">
              <a:lnSpc>
                <a:spcPct val="80000"/>
              </a:lnSpc>
              <a:spcBef>
                <a:spcPct val="20000"/>
              </a:spcBef>
              <a:buFont typeface="Arial" panose="020B0604020202020204" pitchFamily="34" charset="0"/>
              <a:buChar char="•"/>
            </a:pPr>
            <a:r>
              <a:rPr lang="en-US" altLang="en-US" sz="2800" dirty="0">
                <a:solidFill>
                  <a:schemeClr val="tx2"/>
                </a:solidFill>
              </a:rPr>
              <a:t>Total enrollment planned at </a:t>
            </a:r>
            <a:r>
              <a:rPr lang="en-US" altLang="en-US" sz="2800" dirty="0" smtClean="0">
                <a:solidFill>
                  <a:schemeClr val="tx2"/>
                </a:solidFill>
              </a:rPr>
              <a:t>least 1,000</a:t>
            </a:r>
            <a:endParaRPr lang="en-US" altLang="en-US" sz="2800" dirty="0">
              <a:solidFill>
                <a:schemeClr val="tx2"/>
              </a:solidFill>
            </a:endParaRPr>
          </a:p>
          <a:p>
            <a:pPr marL="342900" lvl="1" indent="-342900" algn="just">
              <a:lnSpc>
                <a:spcPct val="80000"/>
              </a:lnSpc>
              <a:spcBef>
                <a:spcPct val="20000"/>
              </a:spcBef>
              <a:buFont typeface="Arial" panose="020B0604020202020204" pitchFamily="34" charset="0"/>
              <a:buChar char="•"/>
            </a:pPr>
            <a:r>
              <a:rPr lang="en-US" altLang="en-US" sz="2800" dirty="0">
                <a:solidFill>
                  <a:schemeClr val="tx2"/>
                </a:solidFill>
              </a:rPr>
              <a:t>Biomarkers (blood) and </a:t>
            </a:r>
            <a:r>
              <a:rPr lang="en-US" altLang="en-US" sz="2800" dirty="0" smtClean="0">
                <a:solidFill>
                  <a:schemeClr val="tx2"/>
                </a:solidFill>
              </a:rPr>
              <a:t>Neuroimaging </a:t>
            </a:r>
            <a:r>
              <a:rPr lang="en-US" altLang="en-US" sz="2800" dirty="0">
                <a:solidFill>
                  <a:schemeClr val="tx2"/>
                </a:solidFill>
              </a:rPr>
              <a:t>repositories</a:t>
            </a:r>
          </a:p>
          <a:p>
            <a:pPr marL="342900" lvl="1" indent="-342900" algn="just">
              <a:lnSpc>
                <a:spcPct val="80000"/>
              </a:lnSpc>
              <a:spcBef>
                <a:spcPct val="20000"/>
              </a:spcBef>
              <a:buFont typeface="Arial" panose="020B0604020202020204" pitchFamily="34" charset="0"/>
              <a:buChar char="•"/>
            </a:pPr>
            <a:r>
              <a:rPr lang="en-US" altLang="en-US" sz="2800" dirty="0">
                <a:solidFill>
                  <a:schemeClr val="tx2"/>
                </a:solidFill>
              </a:rPr>
              <a:t>Current 155 enrolled:  </a:t>
            </a:r>
            <a:endParaRPr lang="en-US" altLang="en-US" sz="2800" dirty="0" smtClean="0">
              <a:solidFill>
                <a:schemeClr val="tx2"/>
              </a:solidFill>
            </a:endParaRPr>
          </a:p>
          <a:p>
            <a:pPr marL="800100" lvl="2" indent="-342900" algn="just">
              <a:lnSpc>
                <a:spcPct val="80000"/>
              </a:lnSpc>
              <a:spcBef>
                <a:spcPct val="20000"/>
              </a:spcBef>
              <a:buFont typeface="Arial" panose="020B0604020202020204" pitchFamily="34" charset="0"/>
              <a:buChar char="•"/>
            </a:pPr>
            <a:r>
              <a:rPr lang="en-US" altLang="en-US" sz="2800" dirty="0" smtClean="0">
                <a:solidFill>
                  <a:schemeClr val="tx2"/>
                </a:solidFill>
              </a:rPr>
              <a:t>71% Caucasian, 14% African American, 3% </a:t>
            </a:r>
            <a:r>
              <a:rPr lang="en-US" altLang="en-US" sz="2800" dirty="0">
                <a:solidFill>
                  <a:schemeClr val="tx2"/>
                </a:solidFill>
              </a:rPr>
              <a:t>other</a:t>
            </a:r>
          </a:p>
          <a:p>
            <a:pPr marL="800100" lvl="2" indent="-342900" algn="just">
              <a:lnSpc>
                <a:spcPct val="80000"/>
              </a:lnSpc>
              <a:spcBef>
                <a:spcPct val="20000"/>
              </a:spcBef>
              <a:buFont typeface="Arial" panose="020B0604020202020204" pitchFamily="34" charset="0"/>
              <a:buChar char="•"/>
            </a:pPr>
            <a:r>
              <a:rPr lang="en-US" altLang="en-US" sz="2800" dirty="0" smtClean="0">
                <a:solidFill>
                  <a:schemeClr val="tx2"/>
                </a:solidFill>
              </a:rPr>
              <a:t>83% </a:t>
            </a:r>
            <a:r>
              <a:rPr lang="en-US" altLang="en-US" sz="2800" dirty="0">
                <a:solidFill>
                  <a:schemeClr val="tx2"/>
                </a:solidFill>
              </a:rPr>
              <a:t>born in the USA, representing 22 states &amp; Puerto </a:t>
            </a:r>
            <a:r>
              <a:rPr lang="en-US" altLang="en-US" sz="2800" dirty="0" smtClean="0">
                <a:solidFill>
                  <a:schemeClr val="tx2"/>
                </a:solidFill>
              </a:rPr>
              <a:t>Rico (10</a:t>
            </a:r>
            <a:r>
              <a:rPr lang="en-US" altLang="en-US" sz="2800" dirty="0">
                <a:solidFill>
                  <a:schemeClr val="tx2"/>
                </a:solidFill>
              </a:rPr>
              <a:t>% born in Puerto Rico</a:t>
            </a:r>
            <a:r>
              <a:rPr lang="en-US" altLang="en-US" sz="2800" dirty="0" smtClean="0">
                <a:solidFill>
                  <a:schemeClr val="tx2"/>
                </a:solidFill>
              </a:rPr>
              <a:t>)</a:t>
            </a:r>
            <a:endParaRPr lang="en-US" altLang="en-US" sz="2800" dirty="0">
              <a:solidFill>
                <a:schemeClr val="tx2"/>
              </a:solidFill>
            </a:endParaRPr>
          </a:p>
          <a:p>
            <a:pPr marL="342900" lvl="1" indent="-342900" algn="just">
              <a:lnSpc>
                <a:spcPct val="80000"/>
              </a:lnSpc>
              <a:spcBef>
                <a:spcPct val="20000"/>
              </a:spcBef>
              <a:buFont typeface="Arial" panose="020B0604020202020204" pitchFamily="34" charset="0"/>
              <a:buChar char="•"/>
            </a:pPr>
            <a:r>
              <a:rPr lang="en-US" altLang="en-US" sz="2800" dirty="0" smtClean="0">
                <a:solidFill>
                  <a:schemeClr val="tx2"/>
                </a:solidFill>
              </a:rPr>
              <a:t>11 </a:t>
            </a:r>
            <a:r>
              <a:rPr lang="en-US" altLang="en-US" sz="2800" dirty="0">
                <a:solidFill>
                  <a:schemeClr val="tx2"/>
                </a:solidFill>
              </a:rPr>
              <a:t>other countries of birth represented </a:t>
            </a:r>
          </a:p>
        </p:txBody>
      </p:sp>
      <p:sp>
        <p:nvSpPr>
          <p:cNvPr id="9" name="Date Placeholder 1"/>
          <p:cNvSpPr>
            <a:spLocks noGrp="1"/>
          </p:cNvSpPr>
          <p:nvPr>
            <p:ph type="dt" sz="half" idx="10"/>
          </p:nvPr>
        </p:nvSpPr>
        <p:spPr>
          <a:xfrm>
            <a:off x="457200" y="6356350"/>
            <a:ext cx="2133600" cy="365125"/>
          </a:xfrm>
        </p:spPr>
        <p:txBody>
          <a:bodyPr/>
          <a:lstStyle/>
          <a:p>
            <a:r>
              <a:rPr lang="en-US" dirty="0" smtClean="0"/>
              <a:t>May 16, 2018</a:t>
            </a:r>
          </a:p>
        </p:txBody>
      </p:sp>
    </p:spTree>
    <p:extLst>
      <p:ext uri="{BB962C8B-B14F-4D97-AF65-F5344CB8AC3E}">
        <p14:creationId xmlns:p14="http://schemas.microsoft.com/office/powerpoint/2010/main" val="22070234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style>
          <a:lnRef idx="2">
            <a:schemeClr val="accent1"/>
          </a:lnRef>
          <a:fillRef idx="1">
            <a:schemeClr val="lt1"/>
          </a:fillRef>
          <a:effectRef idx="0">
            <a:schemeClr val="accent1"/>
          </a:effectRef>
          <a:fontRef idx="minor">
            <a:schemeClr val="dk1"/>
          </a:fontRef>
        </p:style>
        <p:txBody>
          <a:bodyPr>
            <a:normAutofit/>
          </a:bodyPr>
          <a:lstStyle/>
          <a:p>
            <a:r>
              <a:rPr lang="en-US" b="1" dirty="0" smtClean="0">
                <a:solidFill>
                  <a:schemeClr val="tx2"/>
                </a:solidFill>
              </a:rPr>
              <a:t>Future Plans </a:t>
            </a:r>
            <a:endParaRPr lang="en-US" b="1" dirty="0">
              <a:solidFill>
                <a:schemeClr val="tx2"/>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457200" lvl="1" indent="0" algn="ctr">
              <a:buNone/>
            </a:pPr>
            <a:endParaRPr lang="en-US" dirty="0"/>
          </a:p>
          <a:p>
            <a:pPr lvl="1"/>
            <a:endParaRPr lang="en-US" dirty="0" smtClean="0"/>
          </a:p>
        </p:txBody>
      </p:sp>
      <p:pic>
        <p:nvPicPr>
          <p:cNvPr id="7" name="Content Placeholder 6"/>
          <p:cNvPicPr/>
          <p:nvPr/>
        </p:nvPicPr>
        <p:blipFill>
          <a:blip r:embed="rId2" cstate="print">
            <a:extLst>
              <a:ext uri="{28A0092B-C50C-407E-A947-70E740481C1C}">
                <a14:useLocalDpi xmlns:a14="http://schemas.microsoft.com/office/drawing/2010/main" val="0"/>
              </a:ext>
            </a:extLst>
          </a:blip>
          <a:stretch>
            <a:fillRect/>
          </a:stretch>
        </p:blipFill>
        <p:spPr>
          <a:xfrm>
            <a:off x="7086600" y="6019800"/>
            <a:ext cx="1471930" cy="723900"/>
          </a:xfrm>
          <a:prstGeom prst="rect">
            <a:avLst/>
          </a:prstGeom>
        </p:spPr>
      </p:pic>
      <p:sp>
        <p:nvSpPr>
          <p:cNvPr id="5" name="Rectangle 4"/>
          <p:cNvSpPr/>
          <p:nvPr/>
        </p:nvSpPr>
        <p:spPr>
          <a:xfrm>
            <a:off x="424962" y="1853294"/>
            <a:ext cx="8229600" cy="4302716"/>
          </a:xfrm>
          <a:prstGeom prst="rect">
            <a:avLst/>
          </a:prstGeom>
        </p:spPr>
        <p:txBody>
          <a:bodyPr wrap="square">
            <a:spAutoFit/>
          </a:bodyPr>
          <a:lstStyle/>
          <a:p>
            <a:pPr marL="342900" lvl="1" indent="-342900">
              <a:lnSpc>
                <a:spcPct val="80000"/>
              </a:lnSpc>
              <a:spcBef>
                <a:spcPct val="20000"/>
              </a:spcBef>
              <a:buFont typeface="Arial" panose="020B0604020202020204" pitchFamily="34" charset="0"/>
              <a:buChar char="•"/>
            </a:pPr>
            <a:r>
              <a:rPr lang="en-US" altLang="en-US" sz="2800" dirty="0">
                <a:solidFill>
                  <a:schemeClr val="tx2"/>
                </a:solidFill>
              </a:rPr>
              <a:t>Expand total sites to </a:t>
            </a:r>
            <a:r>
              <a:rPr lang="en-US" altLang="en-US" sz="2800" dirty="0" smtClean="0">
                <a:solidFill>
                  <a:schemeClr val="tx2"/>
                </a:solidFill>
              </a:rPr>
              <a:t>20 to 25 </a:t>
            </a:r>
            <a:r>
              <a:rPr lang="en-US" altLang="en-US" sz="2800" dirty="0">
                <a:solidFill>
                  <a:schemeClr val="tx2"/>
                </a:solidFill>
              </a:rPr>
              <a:t>with focus on sites west of the </a:t>
            </a:r>
            <a:r>
              <a:rPr lang="en-US" altLang="en-US" sz="2800" dirty="0" smtClean="0">
                <a:solidFill>
                  <a:schemeClr val="tx2"/>
                </a:solidFill>
              </a:rPr>
              <a:t>Mississippi and Canada</a:t>
            </a:r>
          </a:p>
          <a:p>
            <a:pPr marL="0" lvl="1">
              <a:lnSpc>
                <a:spcPct val="80000"/>
              </a:lnSpc>
              <a:spcBef>
                <a:spcPct val="20000"/>
              </a:spcBef>
            </a:pPr>
            <a:endParaRPr lang="en-US" altLang="en-US" dirty="0">
              <a:solidFill>
                <a:schemeClr val="tx2"/>
              </a:solidFill>
            </a:endParaRPr>
          </a:p>
          <a:p>
            <a:pPr marL="342900" lvl="1" indent="-342900">
              <a:lnSpc>
                <a:spcPct val="80000"/>
              </a:lnSpc>
              <a:spcBef>
                <a:spcPct val="20000"/>
              </a:spcBef>
              <a:buFont typeface="Arial" panose="020B0604020202020204" pitchFamily="34" charset="0"/>
              <a:buChar char="•"/>
            </a:pPr>
            <a:r>
              <a:rPr lang="en-US" altLang="en-US" sz="2800" dirty="0">
                <a:solidFill>
                  <a:schemeClr val="tx2"/>
                </a:solidFill>
              </a:rPr>
              <a:t>Expand Repositories </a:t>
            </a:r>
            <a:r>
              <a:rPr lang="en-US" altLang="en-US" sz="2800" dirty="0" smtClean="0">
                <a:solidFill>
                  <a:schemeClr val="tx2"/>
                </a:solidFill>
              </a:rPr>
              <a:t>for biomaterials</a:t>
            </a:r>
            <a:endParaRPr lang="en-US" altLang="en-US" sz="2800" dirty="0">
              <a:solidFill>
                <a:schemeClr val="tx2"/>
              </a:solidFill>
            </a:endParaRPr>
          </a:p>
          <a:p>
            <a:pPr marL="342900" lvl="1" indent="-342900">
              <a:lnSpc>
                <a:spcPct val="80000"/>
              </a:lnSpc>
              <a:spcBef>
                <a:spcPct val="20000"/>
              </a:spcBef>
              <a:buFont typeface="Arial" panose="020B0604020202020204" pitchFamily="34" charset="0"/>
              <a:buChar char="•"/>
            </a:pPr>
            <a:endParaRPr lang="en-US" altLang="en-US" dirty="0">
              <a:solidFill>
                <a:schemeClr val="tx2"/>
              </a:solidFill>
            </a:endParaRPr>
          </a:p>
          <a:p>
            <a:pPr marL="342900" lvl="1" indent="-342900">
              <a:lnSpc>
                <a:spcPct val="80000"/>
              </a:lnSpc>
              <a:spcBef>
                <a:spcPct val="20000"/>
              </a:spcBef>
              <a:buFont typeface="Arial" panose="020B0604020202020204" pitchFamily="34" charset="0"/>
              <a:buChar char="•"/>
            </a:pPr>
            <a:r>
              <a:rPr lang="en-US" altLang="en-US" sz="2800" dirty="0">
                <a:solidFill>
                  <a:schemeClr val="tx2"/>
                </a:solidFill>
              </a:rPr>
              <a:t>Develop Research Interest Groups within sites </a:t>
            </a:r>
            <a:r>
              <a:rPr lang="en-US" altLang="en-US" sz="2800" dirty="0" smtClean="0">
                <a:solidFill>
                  <a:schemeClr val="tx2"/>
                </a:solidFill>
              </a:rPr>
              <a:t>(including outside collaborators)</a:t>
            </a:r>
          </a:p>
          <a:p>
            <a:pPr marL="342900" lvl="1" indent="-342900">
              <a:lnSpc>
                <a:spcPct val="80000"/>
              </a:lnSpc>
              <a:spcBef>
                <a:spcPct val="20000"/>
              </a:spcBef>
              <a:buFont typeface="Arial" panose="020B0604020202020204" pitchFamily="34" charset="0"/>
              <a:buChar char="•"/>
            </a:pPr>
            <a:endParaRPr lang="en-US" altLang="en-US" dirty="0">
              <a:solidFill>
                <a:schemeClr val="tx2"/>
              </a:solidFill>
            </a:endParaRPr>
          </a:p>
          <a:p>
            <a:pPr marL="342900" lvl="1" indent="-342900">
              <a:lnSpc>
                <a:spcPct val="80000"/>
              </a:lnSpc>
              <a:spcBef>
                <a:spcPct val="20000"/>
              </a:spcBef>
              <a:buFont typeface="Arial" panose="020B0604020202020204" pitchFamily="34" charset="0"/>
              <a:buChar char="•"/>
            </a:pPr>
            <a:r>
              <a:rPr lang="en-US" altLang="en-US" sz="2800" dirty="0">
                <a:solidFill>
                  <a:schemeClr val="tx2"/>
                </a:solidFill>
              </a:rPr>
              <a:t>Develop collaborations with other large </a:t>
            </a:r>
            <a:r>
              <a:rPr lang="en-US" altLang="en-US" sz="2800" dirty="0" smtClean="0">
                <a:solidFill>
                  <a:schemeClr val="tx2"/>
                </a:solidFill>
              </a:rPr>
              <a:t>databases</a:t>
            </a:r>
          </a:p>
          <a:p>
            <a:pPr marL="342900" lvl="1" indent="-342900">
              <a:lnSpc>
                <a:spcPct val="80000"/>
              </a:lnSpc>
              <a:spcBef>
                <a:spcPct val="20000"/>
              </a:spcBef>
              <a:buFont typeface="Arial" panose="020B0604020202020204" pitchFamily="34" charset="0"/>
              <a:buChar char="•"/>
            </a:pPr>
            <a:endParaRPr lang="en-US" altLang="en-US" dirty="0" smtClean="0">
              <a:solidFill>
                <a:schemeClr val="tx2"/>
              </a:solidFill>
            </a:endParaRPr>
          </a:p>
          <a:p>
            <a:pPr marL="342900" lvl="1" indent="-342900">
              <a:lnSpc>
                <a:spcPct val="80000"/>
              </a:lnSpc>
              <a:spcBef>
                <a:spcPct val="20000"/>
              </a:spcBef>
              <a:buFont typeface="Arial" panose="020B0604020202020204" pitchFamily="34" charset="0"/>
              <a:buChar char="•"/>
            </a:pPr>
            <a:r>
              <a:rPr lang="en-US" sz="2800" dirty="0">
                <a:solidFill>
                  <a:schemeClr val="tx2"/>
                </a:solidFill>
              </a:rPr>
              <a:t>Provide </a:t>
            </a:r>
            <a:r>
              <a:rPr lang="en-US" sz="2800" dirty="0" smtClean="0">
                <a:solidFill>
                  <a:schemeClr val="tx2"/>
                </a:solidFill>
              </a:rPr>
              <a:t>NARCRMS subjects with access </a:t>
            </a:r>
            <a:r>
              <a:rPr lang="en-US" sz="2800" dirty="0">
                <a:solidFill>
                  <a:schemeClr val="tx2"/>
                </a:solidFill>
              </a:rPr>
              <a:t>to </a:t>
            </a:r>
            <a:r>
              <a:rPr lang="en-US" sz="2800" dirty="0" smtClean="0">
                <a:solidFill>
                  <a:schemeClr val="tx2"/>
                </a:solidFill>
              </a:rPr>
              <a:t>a </a:t>
            </a:r>
            <a:r>
              <a:rPr lang="en-US" sz="2800" dirty="0">
                <a:solidFill>
                  <a:schemeClr val="tx2"/>
                </a:solidFill>
              </a:rPr>
              <a:t>subject-portal to collect patient  reported outcomes</a:t>
            </a:r>
            <a:endParaRPr lang="en-US" altLang="en-US" sz="2800" dirty="0">
              <a:solidFill>
                <a:schemeClr val="tx2"/>
              </a:solidFill>
            </a:endParaRPr>
          </a:p>
        </p:txBody>
      </p:sp>
      <p:sp>
        <p:nvSpPr>
          <p:cNvPr id="9" name="Date Placeholder 1"/>
          <p:cNvSpPr>
            <a:spLocks noGrp="1"/>
          </p:cNvSpPr>
          <p:nvPr>
            <p:ph type="dt" sz="half" idx="10"/>
          </p:nvPr>
        </p:nvSpPr>
        <p:spPr>
          <a:xfrm>
            <a:off x="457200" y="6356350"/>
            <a:ext cx="2133600" cy="365125"/>
          </a:xfrm>
        </p:spPr>
        <p:txBody>
          <a:bodyPr/>
          <a:lstStyle/>
          <a:p>
            <a:r>
              <a:rPr lang="en-US" dirty="0" smtClean="0"/>
              <a:t>May 16, 2018</a:t>
            </a:r>
          </a:p>
        </p:txBody>
      </p:sp>
    </p:spTree>
    <p:extLst>
      <p:ext uri="{BB962C8B-B14F-4D97-AF65-F5344CB8AC3E}">
        <p14:creationId xmlns:p14="http://schemas.microsoft.com/office/powerpoint/2010/main" val="8589352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style>
          <a:lnRef idx="2">
            <a:schemeClr val="accent1"/>
          </a:lnRef>
          <a:fillRef idx="1">
            <a:schemeClr val="lt1"/>
          </a:fillRef>
          <a:effectRef idx="0">
            <a:schemeClr val="accent1"/>
          </a:effectRef>
          <a:fontRef idx="minor">
            <a:schemeClr val="dk1"/>
          </a:fontRef>
        </p:style>
        <p:txBody>
          <a:bodyPr>
            <a:normAutofit/>
          </a:bodyPr>
          <a:lstStyle/>
          <a:p>
            <a:r>
              <a:rPr lang="en-US" b="1" dirty="0" smtClean="0">
                <a:solidFill>
                  <a:schemeClr val="tx2"/>
                </a:solidFill>
              </a:rPr>
              <a:t> </a:t>
            </a:r>
            <a:endParaRPr lang="en-US" b="1" dirty="0">
              <a:solidFill>
                <a:schemeClr val="tx2"/>
              </a:solidFill>
            </a:endParaRPr>
          </a:p>
        </p:txBody>
      </p:sp>
      <p:sp>
        <p:nvSpPr>
          <p:cNvPr id="3" name="Content Placeholder 2"/>
          <p:cNvSpPr>
            <a:spLocks noGrp="1"/>
          </p:cNvSpPr>
          <p:nvPr>
            <p:ph idx="1"/>
          </p:nvPr>
        </p:nvSpPr>
        <p:spPr>
          <a:xfrm>
            <a:off x="457200" y="1818684"/>
            <a:ext cx="8229600" cy="4658315"/>
          </a:xfrm>
        </p:spPr>
        <p:txBody>
          <a:bodyPr>
            <a:normAutofit fontScale="92500" lnSpcReduction="10000"/>
          </a:bodyPr>
          <a:lstStyle/>
          <a:p>
            <a:pPr marL="457200" lvl="1" indent="0" algn="ctr">
              <a:buNone/>
            </a:pPr>
            <a:r>
              <a:rPr lang="en-US" altLang="en-US" sz="3000" b="1" dirty="0">
                <a:solidFill>
                  <a:schemeClr val="tx2"/>
                </a:solidFill>
                <a:latin typeface="Calibri" panose="020F0502020204030204" pitchFamily="34" charset="0"/>
                <a:cs typeface="Calibri" panose="020F0502020204030204" pitchFamily="34" charset="0"/>
              </a:rPr>
              <a:t>Kottil Rammohan, MD, University of Miami; Anne H. Cross, MD, Washington University in St. Louis; David Jones, MD, University of Virginia (UVA); June Halper, MSN, APN-C, MSCN, FAAN, Consortium of MS Centers (CMSC); Sara McCurdy Murphy, BA, Social &amp; Scientific Systems, Inc. (SSS); Lisa Patton, BS, Social &amp; Scientific Systems, Inc. (SSS); Edward Fox, MD, PhD, Central Texas Neurology Consultants; Lori Mayer, DNP, MSN, RN, Central Texas Neurology Consultants; Michael Racke, The Ohio State University </a:t>
            </a:r>
            <a:r>
              <a:rPr lang="en-US" altLang="en-US" sz="1000" b="1" dirty="0">
                <a:solidFill>
                  <a:srgbClr val="FFFFFF"/>
                </a:solidFill>
              </a:rPr>
              <a:t>(OSU</a:t>
            </a:r>
            <a:r>
              <a:rPr lang="en-US" altLang="en-US" sz="1100" dirty="0">
                <a:solidFill>
                  <a:srgbClr val="FFFFFF"/>
                </a:solidFill>
              </a:rPr>
              <a:t>)</a:t>
            </a:r>
            <a:endParaRPr lang="en-US" dirty="0" smtClean="0"/>
          </a:p>
        </p:txBody>
      </p:sp>
      <p:pic>
        <p:nvPicPr>
          <p:cNvPr id="7" name="Content Placeholder 6"/>
          <p:cNvPicPr/>
          <p:nvPr/>
        </p:nvPicPr>
        <p:blipFill>
          <a:blip r:embed="rId2" cstate="print">
            <a:extLst>
              <a:ext uri="{28A0092B-C50C-407E-A947-70E740481C1C}">
                <a14:useLocalDpi xmlns:a14="http://schemas.microsoft.com/office/drawing/2010/main" val="0"/>
              </a:ext>
            </a:extLst>
          </a:blip>
          <a:stretch>
            <a:fillRect/>
          </a:stretch>
        </p:blipFill>
        <p:spPr>
          <a:xfrm>
            <a:off x="7086600" y="6019800"/>
            <a:ext cx="1471930" cy="723900"/>
          </a:xfrm>
          <a:prstGeom prst="rect">
            <a:avLst/>
          </a:prstGeom>
        </p:spPr>
      </p:pic>
      <p:pic>
        <p:nvPicPr>
          <p:cNvPr id="8" name="Picture 8"/>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57800" y="416923"/>
            <a:ext cx="2823445" cy="1183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33" descr="G5ive Spot:Users:nader:Desktop:CLIENT STUFF:CMSC_Foundation:  FINAL_LOGO!:cmsc_37%_rgb.jpg"/>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762000" y="394827"/>
            <a:ext cx="1630347" cy="1161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Date Placeholder 1"/>
          <p:cNvSpPr>
            <a:spLocks noGrp="1"/>
          </p:cNvSpPr>
          <p:nvPr>
            <p:ph type="dt" sz="half" idx="10"/>
          </p:nvPr>
        </p:nvSpPr>
        <p:spPr>
          <a:xfrm>
            <a:off x="457200" y="6356350"/>
            <a:ext cx="2133600" cy="365125"/>
          </a:xfrm>
        </p:spPr>
        <p:txBody>
          <a:bodyPr/>
          <a:lstStyle/>
          <a:p>
            <a:r>
              <a:rPr lang="en-US" dirty="0" smtClean="0"/>
              <a:t>May 16, 2018</a:t>
            </a:r>
          </a:p>
        </p:txBody>
      </p:sp>
    </p:spTree>
    <p:extLst>
      <p:ext uri="{BB962C8B-B14F-4D97-AF65-F5344CB8AC3E}">
        <p14:creationId xmlns:p14="http://schemas.microsoft.com/office/powerpoint/2010/main" val="26009539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style>
          <a:lnRef idx="2">
            <a:schemeClr val="accent1"/>
          </a:lnRef>
          <a:fillRef idx="1">
            <a:schemeClr val="lt1"/>
          </a:fillRef>
          <a:effectRef idx="0">
            <a:schemeClr val="accent1"/>
          </a:effectRef>
          <a:fontRef idx="minor">
            <a:schemeClr val="dk1"/>
          </a:fontRef>
        </p:style>
        <p:txBody>
          <a:bodyPr>
            <a:normAutofit/>
          </a:bodyPr>
          <a:lstStyle/>
          <a:p>
            <a:r>
              <a:rPr lang="en-US" b="1" dirty="0">
                <a:solidFill>
                  <a:schemeClr val="tx2"/>
                </a:solidFill>
              </a:rPr>
              <a:t>Funding and Disclosures: </a:t>
            </a:r>
          </a:p>
        </p:txBody>
      </p:sp>
      <p:sp>
        <p:nvSpPr>
          <p:cNvPr id="3" name="Content Placeholder 2"/>
          <p:cNvSpPr>
            <a:spLocks noGrp="1"/>
          </p:cNvSpPr>
          <p:nvPr>
            <p:ph idx="1"/>
          </p:nvPr>
        </p:nvSpPr>
        <p:spPr>
          <a:xfrm>
            <a:off x="457200" y="1600200"/>
            <a:ext cx="8229600" cy="4876800"/>
          </a:xfrm>
        </p:spPr>
        <p:txBody>
          <a:bodyPr>
            <a:normAutofit fontScale="40000" lnSpcReduction="20000"/>
          </a:bodyPr>
          <a:lstStyle/>
          <a:p>
            <a:pPr marL="457200" lvl="1" indent="0" algn="ctr">
              <a:buNone/>
            </a:pPr>
            <a:endParaRPr lang="en-US" dirty="0"/>
          </a:p>
          <a:p>
            <a:r>
              <a:rPr lang="en-US" altLang="en-US" sz="5000" dirty="0">
                <a:solidFill>
                  <a:schemeClr val="tx2"/>
                </a:solidFill>
              </a:rPr>
              <a:t>Supported by the Consortium of Multiple Sclerosis Centers and receives funding from several pharmaceutical industry sponsors including Biogen Idec, Inc., Celgene Corporation, EMD Serono, Genentech Inc., Genzyme, Novartis Pharmaceutical Corporation and Teva </a:t>
            </a:r>
            <a:r>
              <a:rPr lang="en-US" altLang="en-US" sz="5000" dirty="0" smtClean="0">
                <a:solidFill>
                  <a:schemeClr val="tx2"/>
                </a:solidFill>
              </a:rPr>
              <a:t>Pharmaceuticals.</a:t>
            </a:r>
          </a:p>
          <a:p>
            <a:endParaRPr lang="en-US" altLang="en-US" sz="4000" dirty="0">
              <a:solidFill>
                <a:schemeClr val="tx2"/>
              </a:solidFill>
            </a:endParaRPr>
          </a:p>
          <a:p>
            <a:r>
              <a:rPr lang="en-US" altLang="en-US" sz="5000" dirty="0" smtClean="0">
                <a:solidFill>
                  <a:schemeClr val="tx2"/>
                </a:solidFill>
              </a:rPr>
              <a:t>Dr</a:t>
            </a:r>
            <a:r>
              <a:rPr lang="en-US" altLang="en-US" sz="5000" dirty="0">
                <a:solidFill>
                  <a:schemeClr val="tx2"/>
                </a:solidFill>
              </a:rPr>
              <a:t>. Cross is funded in part by the Manny &amp; Rosalyn Rosenthal-Dr. John L. Trotter MS Chair of Barnes-Jewish Hospital </a:t>
            </a:r>
            <a:r>
              <a:rPr lang="en-US" altLang="en-US" sz="5000" dirty="0" err="1" smtClean="0">
                <a:solidFill>
                  <a:schemeClr val="tx2"/>
                </a:solidFill>
              </a:rPr>
              <a:t>Fdn</a:t>
            </a:r>
            <a:r>
              <a:rPr lang="en-US" altLang="en-US" sz="5000" dirty="0" smtClean="0">
                <a:solidFill>
                  <a:schemeClr val="tx2"/>
                </a:solidFill>
              </a:rPr>
              <a:t>.</a:t>
            </a:r>
          </a:p>
          <a:p>
            <a:endParaRPr lang="en-US" altLang="en-US" sz="4000" dirty="0">
              <a:solidFill>
                <a:schemeClr val="tx2"/>
              </a:solidFill>
            </a:endParaRPr>
          </a:p>
          <a:p>
            <a:r>
              <a:rPr lang="en-US" altLang="en-US" sz="5000" dirty="0" smtClean="0">
                <a:solidFill>
                  <a:schemeClr val="tx2"/>
                </a:solidFill>
              </a:rPr>
              <a:t>Dr</a:t>
            </a:r>
            <a:r>
              <a:rPr lang="en-US" altLang="en-US" sz="5000" dirty="0">
                <a:solidFill>
                  <a:schemeClr val="tx2"/>
                </a:solidFill>
              </a:rPr>
              <a:t>. Cross has performed paid consulting for: AbbVie, Bayer, Biogen, EMD Serono, Genentech/Roche, Genzyme/Sanofi, Novartis and Teva within the past 3 years</a:t>
            </a:r>
            <a:r>
              <a:rPr lang="en-US" altLang="en-US" sz="5000" dirty="0" smtClean="0">
                <a:solidFill>
                  <a:schemeClr val="tx2"/>
                </a:solidFill>
              </a:rPr>
              <a:t>.</a:t>
            </a:r>
          </a:p>
          <a:p>
            <a:pPr marL="0" indent="0">
              <a:buNone/>
            </a:pPr>
            <a:endParaRPr lang="en-US" altLang="en-US" sz="4000" dirty="0" smtClean="0">
              <a:solidFill>
                <a:schemeClr val="tx2"/>
              </a:solidFill>
            </a:endParaRPr>
          </a:p>
          <a:p>
            <a:r>
              <a:rPr lang="en-US" altLang="en-US" sz="5000" dirty="0" smtClean="0">
                <a:solidFill>
                  <a:schemeClr val="tx2"/>
                </a:solidFill>
              </a:rPr>
              <a:t>Dr. Rammohan receives support for Consulting </a:t>
            </a:r>
            <a:r>
              <a:rPr lang="en-US" altLang="en-US" sz="5000" dirty="0">
                <a:solidFill>
                  <a:schemeClr val="tx2"/>
                </a:solidFill>
              </a:rPr>
              <a:t>and Ad </a:t>
            </a:r>
            <a:r>
              <a:rPr lang="en-US" altLang="en-US" sz="5000" dirty="0" smtClean="0">
                <a:solidFill>
                  <a:schemeClr val="tx2"/>
                </a:solidFill>
              </a:rPr>
              <a:t>Boards from Biogen</a:t>
            </a:r>
            <a:r>
              <a:rPr lang="en-US" altLang="en-US" sz="5000" dirty="0">
                <a:solidFill>
                  <a:schemeClr val="tx2"/>
                </a:solidFill>
              </a:rPr>
              <a:t>, EMD Serono, Genzyme, Genentech , Novartis.</a:t>
            </a:r>
          </a:p>
          <a:p>
            <a:endParaRPr lang="en-US" altLang="en-US" sz="4000" dirty="0">
              <a:solidFill>
                <a:schemeClr val="tx2"/>
              </a:solidFill>
            </a:endParaRPr>
          </a:p>
          <a:p>
            <a:r>
              <a:rPr lang="en-US" altLang="en-US" sz="5000" dirty="0" smtClean="0">
                <a:solidFill>
                  <a:schemeClr val="tx2"/>
                </a:solidFill>
              </a:rPr>
              <a:t>Dr. Rammohan has grants from Biogen</a:t>
            </a:r>
            <a:r>
              <a:rPr lang="en-US" altLang="en-US" sz="5000" dirty="0">
                <a:solidFill>
                  <a:schemeClr val="tx2"/>
                </a:solidFill>
              </a:rPr>
              <a:t>, EMD Serono, Genzyme, </a:t>
            </a:r>
            <a:r>
              <a:rPr lang="en-US" altLang="en-US" sz="5000" dirty="0" smtClean="0">
                <a:solidFill>
                  <a:schemeClr val="tx2"/>
                </a:solidFill>
              </a:rPr>
              <a:t>Genentech, </a:t>
            </a:r>
            <a:r>
              <a:rPr lang="en-US" altLang="en-US" sz="5000" dirty="0">
                <a:solidFill>
                  <a:schemeClr val="tx2"/>
                </a:solidFill>
              </a:rPr>
              <a:t>Novartis. Department of Defense, </a:t>
            </a:r>
          </a:p>
          <a:p>
            <a:pPr algn="just"/>
            <a:endParaRPr lang="en-US" altLang="en-US" sz="4200" dirty="0">
              <a:solidFill>
                <a:schemeClr val="tx2"/>
              </a:solidFill>
            </a:endParaRPr>
          </a:p>
          <a:p>
            <a:pPr lvl="1"/>
            <a:endParaRPr lang="en-US" dirty="0" smtClean="0"/>
          </a:p>
        </p:txBody>
      </p:sp>
      <p:pic>
        <p:nvPicPr>
          <p:cNvPr id="7" name="Content Placeholder 6"/>
          <p:cNvPicPr/>
          <p:nvPr/>
        </p:nvPicPr>
        <p:blipFill>
          <a:blip r:embed="rId2" cstate="print">
            <a:extLst>
              <a:ext uri="{28A0092B-C50C-407E-A947-70E740481C1C}">
                <a14:useLocalDpi xmlns:a14="http://schemas.microsoft.com/office/drawing/2010/main" val="0"/>
              </a:ext>
            </a:extLst>
          </a:blip>
          <a:stretch>
            <a:fillRect/>
          </a:stretch>
        </p:blipFill>
        <p:spPr>
          <a:xfrm>
            <a:off x="7086600" y="6019800"/>
            <a:ext cx="1471930" cy="723900"/>
          </a:xfrm>
          <a:prstGeom prst="rect">
            <a:avLst/>
          </a:prstGeom>
        </p:spPr>
      </p:pic>
      <p:sp>
        <p:nvSpPr>
          <p:cNvPr id="8" name="Date Placeholder 1"/>
          <p:cNvSpPr>
            <a:spLocks noGrp="1"/>
          </p:cNvSpPr>
          <p:nvPr>
            <p:ph type="dt" sz="half" idx="10"/>
          </p:nvPr>
        </p:nvSpPr>
        <p:spPr>
          <a:xfrm>
            <a:off x="457200" y="6356350"/>
            <a:ext cx="2133600" cy="365125"/>
          </a:xfrm>
        </p:spPr>
        <p:txBody>
          <a:bodyPr/>
          <a:lstStyle/>
          <a:p>
            <a:r>
              <a:rPr lang="en-US" dirty="0" smtClean="0"/>
              <a:t>May 16, 2018</a:t>
            </a:r>
          </a:p>
        </p:txBody>
      </p:sp>
    </p:spTree>
    <p:extLst>
      <p:ext uri="{BB962C8B-B14F-4D97-AF65-F5344CB8AC3E}">
        <p14:creationId xmlns:p14="http://schemas.microsoft.com/office/powerpoint/2010/main" val="33419479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style>
          <a:lnRef idx="2">
            <a:schemeClr val="accent1"/>
          </a:lnRef>
          <a:fillRef idx="1">
            <a:schemeClr val="lt1"/>
          </a:fillRef>
          <a:effectRef idx="0">
            <a:schemeClr val="accent1"/>
          </a:effectRef>
          <a:fontRef idx="minor">
            <a:schemeClr val="dk1"/>
          </a:fontRef>
        </p:style>
        <p:txBody>
          <a:bodyPr>
            <a:noAutofit/>
          </a:bodyPr>
          <a:lstStyle/>
          <a:p>
            <a:r>
              <a:rPr lang="en-US" sz="3200" b="1" dirty="0">
                <a:solidFill>
                  <a:schemeClr val="tx2"/>
                </a:solidFill>
              </a:rPr>
              <a:t>Background of The North American Registry for Care and Research in MS (NARCRMS)</a:t>
            </a:r>
          </a:p>
        </p:txBody>
      </p:sp>
      <p:sp>
        <p:nvSpPr>
          <p:cNvPr id="3" name="Content Placeholder 2"/>
          <p:cNvSpPr>
            <a:spLocks noGrp="1"/>
          </p:cNvSpPr>
          <p:nvPr>
            <p:ph idx="1"/>
          </p:nvPr>
        </p:nvSpPr>
        <p:spPr>
          <a:xfrm>
            <a:off x="457200" y="1740995"/>
            <a:ext cx="8229600" cy="4876800"/>
          </a:xfrm>
        </p:spPr>
        <p:txBody>
          <a:bodyPr>
            <a:normAutofit/>
          </a:bodyPr>
          <a:lstStyle/>
          <a:p>
            <a:pPr marL="457200" lvl="1" indent="0" algn="ctr">
              <a:buNone/>
            </a:pPr>
            <a:endParaRPr lang="en-US" dirty="0"/>
          </a:p>
          <a:p>
            <a:pPr marL="342900" lvl="1" indent="-342900" algn="just">
              <a:lnSpc>
                <a:spcPct val="80000"/>
              </a:lnSpc>
              <a:buFont typeface="Arial" panose="020B0604020202020204" pitchFamily="34" charset="0"/>
              <a:buChar char="•"/>
            </a:pPr>
            <a:r>
              <a:rPr lang="en-US" sz="2400" dirty="0">
                <a:solidFill>
                  <a:schemeClr val="tx2"/>
                </a:solidFill>
              </a:rPr>
              <a:t>Numerous databases exist internationally, but until recently a database linking </a:t>
            </a:r>
            <a:r>
              <a:rPr lang="en-US" sz="2400" dirty="0" smtClean="0">
                <a:solidFill>
                  <a:schemeClr val="tx2"/>
                </a:solidFill>
              </a:rPr>
              <a:t>MS </a:t>
            </a:r>
            <a:r>
              <a:rPr lang="en-US" sz="2400" dirty="0">
                <a:solidFill>
                  <a:schemeClr val="tx2"/>
                </a:solidFill>
              </a:rPr>
              <a:t>centers </a:t>
            </a:r>
            <a:r>
              <a:rPr lang="en-US" sz="2400" dirty="0" smtClean="0">
                <a:solidFill>
                  <a:schemeClr val="tx2"/>
                </a:solidFill>
              </a:rPr>
              <a:t>in the US and Canada has </a:t>
            </a:r>
            <a:r>
              <a:rPr lang="en-US" sz="2400" dirty="0">
                <a:solidFill>
                  <a:schemeClr val="tx2"/>
                </a:solidFill>
              </a:rPr>
              <a:t>been lacking. </a:t>
            </a:r>
            <a:endParaRPr lang="en-US" sz="2400" dirty="0" smtClean="0">
              <a:solidFill>
                <a:schemeClr val="tx2"/>
              </a:solidFill>
            </a:endParaRPr>
          </a:p>
          <a:p>
            <a:pPr marL="0" lvl="1" indent="0" algn="just">
              <a:lnSpc>
                <a:spcPct val="80000"/>
              </a:lnSpc>
              <a:buNone/>
            </a:pPr>
            <a:endParaRPr lang="en-US" dirty="0"/>
          </a:p>
          <a:p>
            <a:pPr marL="342900" lvl="1" indent="-342900" algn="just">
              <a:lnSpc>
                <a:spcPct val="80000"/>
              </a:lnSpc>
              <a:buFont typeface="Arial" panose="020B0604020202020204" pitchFamily="34" charset="0"/>
              <a:buChar char="•"/>
            </a:pPr>
            <a:r>
              <a:rPr lang="en-US" sz="2400" dirty="0">
                <a:solidFill>
                  <a:schemeClr val="tx2"/>
                </a:solidFill>
              </a:rPr>
              <a:t>NARCRMS is the first database to link MS Centers in </a:t>
            </a:r>
            <a:r>
              <a:rPr lang="en-US" sz="2400" dirty="0" smtClean="0">
                <a:solidFill>
                  <a:schemeClr val="tx2"/>
                </a:solidFill>
              </a:rPr>
              <a:t>the US and Canada. </a:t>
            </a:r>
            <a:endParaRPr lang="en-US" sz="2400" dirty="0">
              <a:solidFill>
                <a:schemeClr val="tx2"/>
              </a:solidFill>
            </a:endParaRPr>
          </a:p>
          <a:p>
            <a:pPr lvl="1"/>
            <a:endParaRPr lang="en-US" dirty="0"/>
          </a:p>
          <a:p>
            <a:pPr marL="342900" lvl="1" indent="-342900" algn="just">
              <a:lnSpc>
                <a:spcPct val="80000"/>
              </a:lnSpc>
              <a:buFont typeface="Arial" panose="020B0604020202020204" pitchFamily="34" charset="0"/>
              <a:buChar char="•"/>
            </a:pPr>
            <a:r>
              <a:rPr lang="en-US" sz="2400" dirty="0">
                <a:solidFill>
                  <a:schemeClr val="tx2"/>
                </a:solidFill>
              </a:rPr>
              <a:t>This North American database will allow stakeholders to freely access de-identified data. </a:t>
            </a:r>
          </a:p>
          <a:p>
            <a:pPr lvl="1"/>
            <a:endParaRPr lang="en-US" dirty="0" smtClean="0"/>
          </a:p>
        </p:txBody>
      </p:sp>
      <p:pic>
        <p:nvPicPr>
          <p:cNvPr id="7" name="Content Placeholder 6"/>
          <p:cNvPicPr/>
          <p:nvPr/>
        </p:nvPicPr>
        <p:blipFill>
          <a:blip r:embed="rId2" cstate="print">
            <a:extLst>
              <a:ext uri="{28A0092B-C50C-407E-A947-70E740481C1C}">
                <a14:useLocalDpi xmlns:a14="http://schemas.microsoft.com/office/drawing/2010/main" val="0"/>
              </a:ext>
            </a:extLst>
          </a:blip>
          <a:stretch>
            <a:fillRect/>
          </a:stretch>
        </p:blipFill>
        <p:spPr>
          <a:xfrm>
            <a:off x="7086600" y="6019800"/>
            <a:ext cx="1471930" cy="723900"/>
          </a:xfrm>
          <a:prstGeom prst="rect">
            <a:avLst/>
          </a:prstGeom>
        </p:spPr>
      </p:pic>
      <p:sp>
        <p:nvSpPr>
          <p:cNvPr id="8" name="Date Placeholder 1"/>
          <p:cNvSpPr>
            <a:spLocks noGrp="1"/>
          </p:cNvSpPr>
          <p:nvPr>
            <p:ph type="dt" sz="half" idx="10"/>
          </p:nvPr>
        </p:nvSpPr>
        <p:spPr>
          <a:xfrm>
            <a:off x="457200" y="6356350"/>
            <a:ext cx="2133600" cy="365125"/>
          </a:xfrm>
        </p:spPr>
        <p:txBody>
          <a:bodyPr/>
          <a:lstStyle/>
          <a:p>
            <a:r>
              <a:rPr lang="en-US" dirty="0" smtClean="0"/>
              <a:t>May 16, 2018</a:t>
            </a:r>
          </a:p>
        </p:txBody>
      </p:sp>
    </p:spTree>
    <p:extLst>
      <p:ext uri="{BB962C8B-B14F-4D97-AF65-F5344CB8AC3E}">
        <p14:creationId xmlns:p14="http://schemas.microsoft.com/office/powerpoint/2010/main" val="32024333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style>
          <a:lnRef idx="2">
            <a:schemeClr val="accent1"/>
          </a:lnRef>
          <a:fillRef idx="1">
            <a:schemeClr val="lt1"/>
          </a:fillRef>
          <a:effectRef idx="0">
            <a:schemeClr val="accent1"/>
          </a:effectRef>
          <a:fontRef idx="minor">
            <a:schemeClr val="dk1"/>
          </a:fontRef>
        </p:style>
        <p:txBody>
          <a:bodyPr>
            <a:normAutofit/>
          </a:bodyPr>
          <a:lstStyle/>
          <a:p>
            <a:r>
              <a:rPr lang="en-US" b="1" dirty="0">
                <a:solidFill>
                  <a:schemeClr val="tx2"/>
                </a:solidFill>
              </a:rPr>
              <a:t>Goals of NARCRMS</a:t>
            </a:r>
          </a:p>
        </p:txBody>
      </p:sp>
      <p:sp>
        <p:nvSpPr>
          <p:cNvPr id="3" name="Content Placeholder 2"/>
          <p:cNvSpPr>
            <a:spLocks noGrp="1"/>
          </p:cNvSpPr>
          <p:nvPr>
            <p:ph idx="1"/>
          </p:nvPr>
        </p:nvSpPr>
        <p:spPr>
          <a:xfrm>
            <a:off x="457200" y="1600200"/>
            <a:ext cx="8229600" cy="4876800"/>
          </a:xfrm>
        </p:spPr>
        <p:txBody>
          <a:bodyPr>
            <a:normAutofit fontScale="55000" lnSpcReduction="20000"/>
          </a:bodyPr>
          <a:lstStyle/>
          <a:p>
            <a:pPr marL="457200" lvl="1" indent="0" algn="ctr">
              <a:buNone/>
            </a:pPr>
            <a:endParaRPr lang="en-US" dirty="0"/>
          </a:p>
          <a:p>
            <a:pPr marL="342900" lvl="1" indent="-342900" algn="just">
              <a:buFont typeface="Arial" panose="020B0604020202020204" pitchFamily="34" charset="0"/>
              <a:buChar char="•"/>
            </a:pPr>
            <a:r>
              <a:rPr lang="en-US" altLang="en-US" sz="5100" dirty="0">
                <a:solidFill>
                  <a:schemeClr val="tx2"/>
                </a:solidFill>
              </a:rPr>
              <a:t>Develop a clinician-based database linking MS centers across North America </a:t>
            </a:r>
          </a:p>
          <a:p>
            <a:pPr marL="342900" lvl="1" indent="-342900" algn="just">
              <a:buFont typeface="Arial" panose="020B0604020202020204" pitchFamily="34" charset="0"/>
              <a:buChar char="•"/>
            </a:pPr>
            <a:r>
              <a:rPr lang="en-US" altLang="en-US" sz="5100" dirty="0">
                <a:solidFill>
                  <a:schemeClr val="tx2"/>
                </a:solidFill>
              </a:rPr>
              <a:t>Establish a national registry to acquire longitudinal data including clinical and patient-based information</a:t>
            </a:r>
          </a:p>
          <a:p>
            <a:pPr marL="342900" lvl="1" indent="-342900" algn="just">
              <a:buFont typeface="Arial" panose="020B0604020202020204" pitchFamily="34" charset="0"/>
              <a:buChar char="•"/>
            </a:pPr>
            <a:r>
              <a:rPr lang="en-US" altLang="en-US" sz="5100" dirty="0">
                <a:solidFill>
                  <a:schemeClr val="tx2"/>
                </a:solidFill>
              </a:rPr>
              <a:t>Establish “Cores” of repositories of clinical, genetic, and imaging data, and various biomaterials for developing biomarkers for MS</a:t>
            </a:r>
          </a:p>
          <a:p>
            <a:pPr marL="342900" lvl="1" indent="-342900" algn="just">
              <a:buFont typeface="Arial" panose="020B0604020202020204" pitchFamily="34" charset="0"/>
              <a:buChar char="•"/>
            </a:pPr>
            <a:r>
              <a:rPr lang="en-US" altLang="en-US" sz="5100" dirty="0">
                <a:solidFill>
                  <a:schemeClr val="tx2"/>
                </a:solidFill>
              </a:rPr>
              <a:t>Develop Research Interest Groups from within participating centers to address specific unanswered questions related to MS. </a:t>
            </a:r>
          </a:p>
          <a:p>
            <a:pPr marL="342900" lvl="1" indent="-342900" algn="just">
              <a:buFont typeface="Arial" panose="020B0604020202020204" pitchFamily="34" charset="0"/>
              <a:buChar char="•"/>
            </a:pPr>
            <a:r>
              <a:rPr lang="en-US" altLang="en-US" sz="5100" dirty="0">
                <a:solidFill>
                  <a:schemeClr val="tx2"/>
                </a:solidFill>
              </a:rPr>
              <a:t>Promote collaborative efforts to utilize the data as they become available</a:t>
            </a:r>
          </a:p>
          <a:p>
            <a:pPr lvl="1"/>
            <a:endParaRPr lang="en-US" dirty="0" smtClean="0"/>
          </a:p>
        </p:txBody>
      </p:sp>
      <p:pic>
        <p:nvPicPr>
          <p:cNvPr id="7" name="Content Placeholder 6"/>
          <p:cNvPicPr/>
          <p:nvPr/>
        </p:nvPicPr>
        <p:blipFill>
          <a:blip r:embed="rId2" cstate="print">
            <a:extLst>
              <a:ext uri="{28A0092B-C50C-407E-A947-70E740481C1C}">
                <a14:useLocalDpi xmlns:a14="http://schemas.microsoft.com/office/drawing/2010/main" val="0"/>
              </a:ext>
            </a:extLst>
          </a:blip>
          <a:stretch>
            <a:fillRect/>
          </a:stretch>
        </p:blipFill>
        <p:spPr>
          <a:xfrm>
            <a:off x="7086600" y="6019800"/>
            <a:ext cx="1471930" cy="723900"/>
          </a:xfrm>
          <a:prstGeom prst="rect">
            <a:avLst/>
          </a:prstGeom>
        </p:spPr>
      </p:pic>
      <p:sp>
        <p:nvSpPr>
          <p:cNvPr id="8" name="Date Placeholder 1"/>
          <p:cNvSpPr>
            <a:spLocks noGrp="1"/>
          </p:cNvSpPr>
          <p:nvPr>
            <p:ph type="dt" sz="half" idx="10"/>
          </p:nvPr>
        </p:nvSpPr>
        <p:spPr>
          <a:xfrm>
            <a:off x="457200" y="6356350"/>
            <a:ext cx="2133600" cy="365125"/>
          </a:xfrm>
        </p:spPr>
        <p:txBody>
          <a:bodyPr/>
          <a:lstStyle/>
          <a:p>
            <a:r>
              <a:rPr lang="en-US" dirty="0" smtClean="0"/>
              <a:t>May 16, 2018</a:t>
            </a:r>
          </a:p>
        </p:txBody>
      </p:sp>
    </p:spTree>
    <p:extLst>
      <p:ext uri="{BB962C8B-B14F-4D97-AF65-F5344CB8AC3E}">
        <p14:creationId xmlns:p14="http://schemas.microsoft.com/office/powerpoint/2010/main" val="19829281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style>
          <a:lnRef idx="2">
            <a:schemeClr val="accent1"/>
          </a:lnRef>
          <a:fillRef idx="1">
            <a:schemeClr val="lt1"/>
          </a:fillRef>
          <a:effectRef idx="0">
            <a:schemeClr val="accent1"/>
          </a:effectRef>
          <a:fontRef idx="minor">
            <a:schemeClr val="dk1"/>
          </a:fontRef>
        </p:style>
        <p:txBody>
          <a:bodyPr>
            <a:normAutofit/>
          </a:bodyPr>
          <a:lstStyle/>
          <a:p>
            <a:r>
              <a:rPr lang="en-US" b="1" dirty="0">
                <a:solidFill>
                  <a:schemeClr val="tx2"/>
                </a:solidFill>
              </a:rPr>
              <a:t>Design/Methods:</a:t>
            </a:r>
          </a:p>
        </p:txBody>
      </p:sp>
      <p:sp>
        <p:nvSpPr>
          <p:cNvPr id="3" name="Content Placeholder 2"/>
          <p:cNvSpPr>
            <a:spLocks noGrp="1"/>
          </p:cNvSpPr>
          <p:nvPr>
            <p:ph idx="1"/>
          </p:nvPr>
        </p:nvSpPr>
        <p:spPr>
          <a:xfrm>
            <a:off x="457200" y="1600200"/>
            <a:ext cx="8229600" cy="4876800"/>
          </a:xfrm>
        </p:spPr>
        <p:txBody>
          <a:bodyPr>
            <a:normAutofit fontScale="25000" lnSpcReduction="20000"/>
          </a:bodyPr>
          <a:lstStyle/>
          <a:p>
            <a:pPr marL="457200" lvl="1" indent="0" algn="ctr">
              <a:buNone/>
            </a:pPr>
            <a:endParaRPr lang="en-US" dirty="0"/>
          </a:p>
          <a:p>
            <a:pPr marL="342900" lvl="1" indent="-342900">
              <a:buFont typeface="Arial" panose="020B0604020202020204" pitchFamily="34" charset="0"/>
              <a:buChar char="•"/>
            </a:pPr>
            <a:r>
              <a:rPr lang="en-US" altLang="en-US" sz="9600" dirty="0">
                <a:solidFill>
                  <a:schemeClr val="tx2"/>
                </a:solidFill>
              </a:rPr>
              <a:t>NARCRMS is a special project of the Consortium of Multiple Sclerosis Centers (CMSC</a:t>
            </a:r>
            <a:r>
              <a:rPr lang="en-US" altLang="en-US" sz="9600" dirty="0" smtClean="0">
                <a:solidFill>
                  <a:schemeClr val="tx2"/>
                </a:solidFill>
              </a:rPr>
              <a:t>) with oversight by the CMSC Board of Governors</a:t>
            </a:r>
            <a:endParaRPr lang="en-US" altLang="en-US" sz="9600" dirty="0">
              <a:solidFill>
                <a:schemeClr val="tx2"/>
              </a:solidFill>
            </a:endParaRPr>
          </a:p>
          <a:p>
            <a:pPr marL="342900" lvl="1" indent="-342900">
              <a:buFont typeface="Arial" panose="020B0604020202020204" pitchFamily="34" charset="0"/>
              <a:buChar char="•"/>
            </a:pPr>
            <a:r>
              <a:rPr lang="en-US" altLang="en-US" sz="9600" dirty="0">
                <a:solidFill>
                  <a:schemeClr val="tx2"/>
                </a:solidFill>
              </a:rPr>
              <a:t>Director: Kottil Rammohan MD, Professor of Neurology, </a:t>
            </a:r>
            <a:r>
              <a:rPr lang="en-US" altLang="en-US" sz="9600" dirty="0" smtClean="0">
                <a:solidFill>
                  <a:schemeClr val="tx2"/>
                </a:solidFill>
              </a:rPr>
              <a:t>University </a:t>
            </a:r>
            <a:r>
              <a:rPr lang="en-US" altLang="en-US" sz="9600" dirty="0">
                <a:solidFill>
                  <a:schemeClr val="tx2"/>
                </a:solidFill>
              </a:rPr>
              <a:t>of Miami</a:t>
            </a:r>
          </a:p>
          <a:p>
            <a:pPr marL="342900" lvl="1" indent="-342900">
              <a:buFont typeface="Arial" panose="020B0604020202020204" pitchFamily="34" charset="0"/>
              <a:buChar char="•"/>
            </a:pPr>
            <a:r>
              <a:rPr lang="en-US" altLang="en-US" sz="9600" dirty="0">
                <a:solidFill>
                  <a:schemeClr val="tx2"/>
                </a:solidFill>
              </a:rPr>
              <a:t>Associate Director: David K. B. Li MD, Professor of Radiology, </a:t>
            </a:r>
            <a:r>
              <a:rPr lang="en-US" altLang="en-US" sz="9600" dirty="0" smtClean="0">
                <a:solidFill>
                  <a:schemeClr val="tx2"/>
                </a:solidFill>
              </a:rPr>
              <a:t>University </a:t>
            </a:r>
            <a:r>
              <a:rPr lang="en-US" altLang="en-US" sz="9600" dirty="0">
                <a:solidFill>
                  <a:schemeClr val="tx2"/>
                </a:solidFill>
              </a:rPr>
              <a:t>of British Columbia. </a:t>
            </a:r>
          </a:p>
          <a:p>
            <a:pPr marL="342900" lvl="1" indent="-342900" algn="just">
              <a:buFont typeface="Arial" panose="020B0604020202020204" pitchFamily="34" charset="0"/>
              <a:buChar char="•"/>
            </a:pPr>
            <a:r>
              <a:rPr lang="en-US" altLang="en-US" sz="9600" dirty="0" smtClean="0">
                <a:solidFill>
                  <a:schemeClr val="tx2"/>
                </a:solidFill>
              </a:rPr>
              <a:t>Funding </a:t>
            </a:r>
            <a:r>
              <a:rPr lang="en-US" altLang="en-US" sz="9600" dirty="0">
                <a:solidFill>
                  <a:schemeClr val="tx2"/>
                </a:solidFill>
              </a:rPr>
              <a:t>currently from CMSC and several industry supporters </a:t>
            </a:r>
          </a:p>
          <a:p>
            <a:pPr marL="342900" lvl="1" indent="-342900" algn="just">
              <a:buFont typeface="Arial" panose="020B0604020202020204" pitchFamily="34" charset="0"/>
              <a:buChar char="•"/>
            </a:pPr>
            <a:r>
              <a:rPr lang="en-US" altLang="en-US" sz="9600" dirty="0">
                <a:solidFill>
                  <a:schemeClr val="tx2"/>
                </a:solidFill>
              </a:rPr>
              <a:t>The NARCRMS Steering Committee sets operating policies, and is planning for collaborations with other registries </a:t>
            </a:r>
          </a:p>
          <a:p>
            <a:pPr marL="342900" lvl="1" indent="-342900" algn="just">
              <a:buFont typeface="Arial" panose="020B0604020202020204" pitchFamily="34" charset="0"/>
              <a:buChar char="•"/>
            </a:pPr>
            <a:r>
              <a:rPr lang="en-US" altLang="en-US" sz="9600" dirty="0">
                <a:solidFill>
                  <a:schemeClr val="tx2"/>
                </a:solidFill>
              </a:rPr>
              <a:t>HIPAA-compliant registry uses the OpenClinica application with password policies, audit history, and other safeguards. </a:t>
            </a:r>
          </a:p>
        </p:txBody>
      </p:sp>
      <p:pic>
        <p:nvPicPr>
          <p:cNvPr id="7" name="Content Placeholder 6"/>
          <p:cNvPicPr/>
          <p:nvPr/>
        </p:nvPicPr>
        <p:blipFill>
          <a:blip r:embed="rId2" cstate="print">
            <a:extLst>
              <a:ext uri="{28A0092B-C50C-407E-A947-70E740481C1C}">
                <a14:useLocalDpi xmlns:a14="http://schemas.microsoft.com/office/drawing/2010/main" val="0"/>
              </a:ext>
            </a:extLst>
          </a:blip>
          <a:stretch>
            <a:fillRect/>
          </a:stretch>
        </p:blipFill>
        <p:spPr>
          <a:xfrm>
            <a:off x="7086600" y="6019800"/>
            <a:ext cx="1471930" cy="723900"/>
          </a:xfrm>
          <a:prstGeom prst="rect">
            <a:avLst/>
          </a:prstGeom>
        </p:spPr>
      </p:pic>
      <p:sp>
        <p:nvSpPr>
          <p:cNvPr id="8" name="Date Placeholder 1"/>
          <p:cNvSpPr>
            <a:spLocks noGrp="1"/>
          </p:cNvSpPr>
          <p:nvPr>
            <p:ph type="dt" sz="half" idx="10"/>
          </p:nvPr>
        </p:nvSpPr>
        <p:spPr>
          <a:xfrm>
            <a:off x="457200" y="6356350"/>
            <a:ext cx="2133600" cy="365125"/>
          </a:xfrm>
        </p:spPr>
        <p:txBody>
          <a:bodyPr/>
          <a:lstStyle/>
          <a:p>
            <a:r>
              <a:rPr lang="en-US" dirty="0" smtClean="0"/>
              <a:t>May 16, 2018</a:t>
            </a:r>
          </a:p>
        </p:txBody>
      </p:sp>
    </p:spTree>
    <p:extLst>
      <p:ext uri="{BB962C8B-B14F-4D97-AF65-F5344CB8AC3E}">
        <p14:creationId xmlns:p14="http://schemas.microsoft.com/office/powerpoint/2010/main" val="29564352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style>
          <a:lnRef idx="2">
            <a:schemeClr val="accent1"/>
          </a:lnRef>
          <a:fillRef idx="1">
            <a:schemeClr val="lt1"/>
          </a:fillRef>
          <a:effectRef idx="0">
            <a:schemeClr val="accent1"/>
          </a:effectRef>
          <a:fontRef idx="minor">
            <a:schemeClr val="dk1"/>
          </a:fontRef>
        </p:style>
        <p:txBody>
          <a:bodyPr>
            <a:normAutofit/>
          </a:bodyPr>
          <a:lstStyle/>
          <a:p>
            <a:r>
              <a:rPr lang="en-US" b="1" dirty="0" smtClean="0">
                <a:solidFill>
                  <a:schemeClr val="tx2"/>
                </a:solidFill>
              </a:rPr>
              <a:t>NARCRMS Org Chart</a:t>
            </a:r>
            <a:endParaRPr lang="en-US" b="1" dirty="0">
              <a:solidFill>
                <a:schemeClr val="tx2"/>
              </a:solidFill>
            </a:endParaRPr>
          </a:p>
        </p:txBody>
      </p:sp>
      <p:pic>
        <p:nvPicPr>
          <p:cNvPr id="7" name="Content Placeholder 6"/>
          <p:cNvPicPr/>
          <p:nvPr/>
        </p:nvPicPr>
        <p:blipFill>
          <a:blip r:embed="rId2" cstate="print">
            <a:extLst>
              <a:ext uri="{28A0092B-C50C-407E-A947-70E740481C1C}">
                <a14:useLocalDpi xmlns:a14="http://schemas.microsoft.com/office/drawing/2010/main" val="0"/>
              </a:ext>
            </a:extLst>
          </a:blip>
          <a:stretch>
            <a:fillRect/>
          </a:stretch>
        </p:blipFill>
        <p:spPr>
          <a:xfrm>
            <a:off x="7086600" y="6019800"/>
            <a:ext cx="1471930" cy="723900"/>
          </a:xfrm>
          <a:prstGeom prst="rect">
            <a:avLst/>
          </a:prstGeom>
        </p:spPr>
      </p:pic>
      <p:pic>
        <p:nvPicPr>
          <p:cNvPr id="8" name="Picture 7"/>
          <p:cNvPicPr>
            <a:picLocks noChangeAspect="1"/>
          </p:cNvPicPr>
          <p:nvPr/>
        </p:nvPicPr>
        <p:blipFill>
          <a:blip r:embed="rId3"/>
          <a:stretch>
            <a:fillRect/>
          </a:stretch>
        </p:blipFill>
        <p:spPr>
          <a:xfrm>
            <a:off x="1905000" y="1868159"/>
            <a:ext cx="4953000" cy="4246390"/>
          </a:xfrm>
          <a:prstGeom prst="rect">
            <a:avLst/>
          </a:prstGeom>
          <a:ln>
            <a:solidFill>
              <a:schemeClr val="accent1"/>
            </a:solidFill>
          </a:ln>
          <a:effectLst>
            <a:outerShdw blurRad="50800" dist="38100" dir="2700000" algn="tl" rotWithShape="0">
              <a:prstClr val="black">
                <a:alpha val="40000"/>
              </a:prstClr>
            </a:outerShdw>
          </a:effectLst>
        </p:spPr>
      </p:pic>
      <p:sp>
        <p:nvSpPr>
          <p:cNvPr id="6" name="Date Placeholder 1"/>
          <p:cNvSpPr>
            <a:spLocks noGrp="1"/>
          </p:cNvSpPr>
          <p:nvPr>
            <p:ph type="dt" sz="half" idx="10"/>
          </p:nvPr>
        </p:nvSpPr>
        <p:spPr>
          <a:xfrm>
            <a:off x="457200" y="6356350"/>
            <a:ext cx="2133600" cy="365125"/>
          </a:xfrm>
        </p:spPr>
        <p:txBody>
          <a:bodyPr/>
          <a:lstStyle/>
          <a:p>
            <a:r>
              <a:rPr lang="en-US" dirty="0" smtClean="0"/>
              <a:t>May 16, 2018</a:t>
            </a:r>
          </a:p>
        </p:txBody>
      </p:sp>
    </p:spTree>
    <p:extLst>
      <p:ext uri="{BB962C8B-B14F-4D97-AF65-F5344CB8AC3E}">
        <p14:creationId xmlns:p14="http://schemas.microsoft.com/office/powerpoint/2010/main" val="16501355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47800"/>
            <a:ext cx="8763000" cy="4572000"/>
          </a:xfrm>
        </p:spPr>
        <p:txBody>
          <a:bodyPr>
            <a:normAutofit/>
          </a:bodyPr>
          <a:lstStyle/>
          <a:p>
            <a:pPr marL="0" lvl="1" indent="0">
              <a:buNone/>
            </a:pPr>
            <a:endParaRPr lang="en-US" b="1" dirty="0">
              <a:solidFill>
                <a:schemeClr val="tx2"/>
              </a:solidFill>
            </a:endParaRPr>
          </a:p>
          <a:p>
            <a:pPr marL="0" lvl="1" indent="0">
              <a:buNone/>
            </a:pPr>
            <a:endParaRPr lang="en-US" sz="2400" dirty="0">
              <a:solidFill>
                <a:schemeClr val="tx2"/>
              </a:solidFill>
            </a:endParaRPr>
          </a:p>
        </p:txBody>
      </p:sp>
      <p:pic>
        <p:nvPicPr>
          <p:cNvPr id="7" name="Content Placeholder 6"/>
          <p:cNvPicPr/>
          <p:nvPr/>
        </p:nvPicPr>
        <p:blipFill>
          <a:blip r:embed="rId2" cstate="print">
            <a:extLst>
              <a:ext uri="{28A0092B-C50C-407E-A947-70E740481C1C}">
                <a14:useLocalDpi xmlns:a14="http://schemas.microsoft.com/office/drawing/2010/main" val="0"/>
              </a:ext>
            </a:extLst>
          </a:blip>
          <a:stretch>
            <a:fillRect/>
          </a:stretch>
        </p:blipFill>
        <p:spPr>
          <a:xfrm>
            <a:off x="7086600" y="6019800"/>
            <a:ext cx="1471930" cy="723900"/>
          </a:xfrm>
          <a:prstGeom prst="rect">
            <a:avLst/>
          </a:prstGeom>
        </p:spPr>
      </p:pic>
      <p:sp>
        <p:nvSpPr>
          <p:cNvPr id="9" name="Title 1"/>
          <p:cNvSpPr txBox="1">
            <a:spLocks/>
          </p:cNvSpPr>
          <p:nvPr/>
        </p:nvSpPr>
        <p:spPr>
          <a:xfrm>
            <a:off x="228600" y="274638"/>
            <a:ext cx="8763000" cy="1020762"/>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US" b="1" dirty="0">
                <a:solidFill>
                  <a:schemeClr val="tx2"/>
                </a:solidFill>
              </a:rPr>
              <a:t>Neuroimaging </a:t>
            </a:r>
            <a:r>
              <a:rPr lang="en-US" b="1" dirty="0" smtClean="0">
                <a:solidFill>
                  <a:schemeClr val="tx2"/>
                </a:solidFill>
              </a:rPr>
              <a:t>Core</a:t>
            </a:r>
            <a:endParaRPr lang="en-US" b="1" dirty="0">
              <a:solidFill>
                <a:schemeClr val="tx2"/>
              </a:solidFill>
            </a:endParaRPr>
          </a:p>
        </p:txBody>
      </p:sp>
      <p:sp>
        <p:nvSpPr>
          <p:cNvPr id="2" name="Rectangle 1"/>
          <p:cNvSpPr/>
          <p:nvPr/>
        </p:nvSpPr>
        <p:spPr>
          <a:xfrm>
            <a:off x="228600" y="1304192"/>
            <a:ext cx="8763000" cy="3490186"/>
          </a:xfrm>
          <a:prstGeom prst="rect">
            <a:avLst/>
          </a:prstGeom>
        </p:spPr>
        <p:txBody>
          <a:bodyPr wrap="square">
            <a:spAutoFit/>
          </a:bodyPr>
          <a:lstStyle/>
          <a:p>
            <a:pPr marL="342900" lvl="1" indent="-342900" algn="just">
              <a:lnSpc>
                <a:spcPct val="80000"/>
              </a:lnSpc>
              <a:spcBef>
                <a:spcPct val="20000"/>
              </a:spcBef>
              <a:buFont typeface="Arial" panose="020B0604020202020204" pitchFamily="34" charset="0"/>
              <a:buChar char="•"/>
            </a:pPr>
            <a:r>
              <a:rPr lang="en-US" sz="2400" dirty="0">
                <a:solidFill>
                  <a:schemeClr val="tx2"/>
                </a:solidFill>
              </a:rPr>
              <a:t>The University of British Columbia (UBC) was selected to serve as the NARCRMS Neuroimaging Core</a:t>
            </a:r>
            <a:r>
              <a:rPr lang="en-US" sz="2400" dirty="0" smtClean="0">
                <a:solidFill>
                  <a:schemeClr val="tx2"/>
                </a:solidFill>
              </a:rPr>
              <a:t>.</a:t>
            </a:r>
            <a:endParaRPr lang="en-US" sz="2400" dirty="0">
              <a:solidFill>
                <a:schemeClr val="tx2"/>
              </a:solidFill>
            </a:endParaRPr>
          </a:p>
          <a:p>
            <a:pPr marL="342900" lvl="1" indent="-342900" algn="just">
              <a:lnSpc>
                <a:spcPct val="80000"/>
              </a:lnSpc>
              <a:spcBef>
                <a:spcPct val="20000"/>
              </a:spcBef>
              <a:buFont typeface="Arial" panose="020B0604020202020204" pitchFamily="34" charset="0"/>
              <a:buChar char="•"/>
            </a:pPr>
            <a:endParaRPr lang="en-US" sz="2400" dirty="0">
              <a:solidFill>
                <a:schemeClr val="tx2"/>
              </a:solidFill>
            </a:endParaRPr>
          </a:p>
          <a:p>
            <a:pPr marL="342900" lvl="1" indent="-342900" algn="just">
              <a:lnSpc>
                <a:spcPct val="80000"/>
              </a:lnSpc>
              <a:spcBef>
                <a:spcPct val="20000"/>
              </a:spcBef>
              <a:buFont typeface="Arial" panose="020B0604020202020204" pitchFamily="34" charset="0"/>
              <a:buChar char="•"/>
            </a:pPr>
            <a:r>
              <a:rPr lang="en-US" sz="2400" dirty="0">
                <a:solidFill>
                  <a:schemeClr val="tx2"/>
                </a:solidFill>
              </a:rPr>
              <a:t>UBC is now working with the University of Miami to conduct test uploads of neuroimages and to finalize the Neuroimaging Core SROPs</a:t>
            </a:r>
            <a:r>
              <a:rPr lang="en-US" sz="2400" dirty="0" smtClean="0">
                <a:solidFill>
                  <a:schemeClr val="tx2"/>
                </a:solidFill>
              </a:rPr>
              <a:t>.</a:t>
            </a:r>
            <a:endParaRPr lang="en-US" sz="2400" dirty="0">
              <a:solidFill>
                <a:schemeClr val="tx2"/>
              </a:solidFill>
            </a:endParaRPr>
          </a:p>
          <a:p>
            <a:pPr marL="342900" lvl="1" indent="-342900" algn="just">
              <a:lnSpc>
                <a:spcPct val="80000"/>
              </a:lnSpc>
              <a:spcBef>
                <a:spcPct val="20000"/>
              </a:spcBef>
              <a:buFont typeface="Arial" panose="020B0604020202020204" pitchFamily="34" charset="0"/>
              <a:buChar char="•"/>
            </a:pPr>
            <a:endParaRPr lang="en-US" sz="2400" dirty="0">
              <a:solidFill>
                <a:schemeClr val="tx2"/>
              </a:solidFill>
            </a:endParaRPr>
          </a:p>
          <a:p>
            <a:pPr marL="342900" lvl="1" indent="-342900" algn="just">
              <a:lnSpc>
                <a:spcPct val="80000"/>
              </a:lnSpc>
              <a:spcBef>
                <a:spcPct val="20000"/>
              </a:spcBef>
              <a:buFont typeface="Arial" panose="020B0604020202020204" pitchFamily="34" charset="0"/>
              <a:buChar char="•"/>
            </a:pPr>
            <a:r>
              <a:rPr lang="en-US" sz="2400" dirty="0">
                <a:solidFill>
                  <a:schemeClr val="tx2"/>
                </a:solidFill>
              </a:rPr>
              <a:t>The Neuroimaging Core will begin working with enrolling sites this year to collect neuroimages from previously enrolled and newly enrolled subjects.</a:t>
            </a:r>
          </a:p>
          <a:p>
            <a:pPr marL="0" lvl="1">
              <a:lnSpc>
                <a:spcPct val="80000"/>
              </a:lnSpc>
            </a:pPr>
            <a:endParaRPr lang="en-US" sz="1200" b="1" dirty="0">
              <a:solidFill>
                <a:schemeClr val="tx2"/>
              </a:solidFill>
            </a:endParaRPr>
          </a:p>
        </p:txBody>
      </p:sp>
      <p:sp>
        <p:nvSpPr>
          <p:cNvPr id="10" name="Date Placeholder 1"/>
          <p:cNvSpPr>
            <a:spLocks noGrp="1"/>
          </p:cNvSpPr>
          <p:nvPr>
            <p:ph type="dt" sz="half" idx="10"/>
          </p:nvPr>
        </p:nvSpPr>
        <p:spPr>
          <a:xfrm>
            <a:off x="457200" y="6356350"/>
            <a:ext cx="2133600" cy="365125"/>
          </a:xfrm>
        </p:spPr>
        <p:txBody>
          <a:bodyPr/>
          <a:lstStyle/>
          <a:p>
            <a:r>
              <a:rPr lang="en-US" dirty="0" smtClean="0"/>
              <a:t>May 16, 2018</a:t>
            </a:r>
          </a:p>
        </p:txBody>
      </p:sp>
    </p:spTree>
    <p:extLst>
      <p:ext uri="{BB962C8B-B14F-4D97-AF65-F5344CB8AC3E}">
        <p14:creationId xmlns:p14="http://schemas.microsoft.com/office/powerpoint/2010/main" val="2611863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47800"/>
            <a:ext cx="8763000" cy="4572000"/>
          </a:xfrm>
        </p:spPr>
        <p:txBody>
          <a:bodyPr>
            <a:normAutofit/>
          </a:bodyPr>
          <a:lstStyle/>
          <a:p>
            <a:pPr marL="0" lvl="1" indent="0">
              <a:buNone/>
            </a:pPr>
            <a:endParaRPr lang="en-US" b="1" dirty="0">
              <a:solidFill>
                <a:schemeClr val="tx2"/>
              </a:solidFill>
            </a:endParaRPr>
          </a:p>
          <a:p>
            <a:pPr marL="0" lvl="1" indent="0">
              <a:buNone/>
            </a:pPr>
            <a:endParaRPr lang="en-US" sz="2400" dirty="0">
              <a:solidFill>
                <a:schemeClr val="tx2"/>
              </a:solidFill>
            </a:endParaRPr>
          </a:p>
        </p:txBody>
      </p:sp>
      <p:pic>
        <p:nvPicPr>
          <p:cNvPr id="7" name="Content Placeholder 6"/>
          <p:cNvPicPr/>
          <p:nvPr/>
        </p:nvPicPr>
        <p:blipFill>
          <a:blip r:embed="rId2" cstate="print">
            <a:extLst>
              <a:ext uri="{28A0092B-C50C-407E-A947-70E740481C1C}">
                <a14:useLocalDpi xmlns:a14="http://schemas.microsoft.com/office/drawing/2010/main" val="0"/>
              </a:ext>
            </a:extLst>
          </a:blip>
          <a:stretch>
            <a:fillRect/>
          </a:stretch>
        </p:blipFill>
        <p:spPr>
          <a:xfrm>
            <a:off x="7086600" y="6019800"/>
            <a:ext cx="1471930" cy="723900"/>
          </a:xfrm>
          <a:prstGeom prst="rect">
            <a:avLst/>
          </a:prstGeom>
        </p:spPr>
      </p:pic>
      <p:sp>
        <p:nvSpPr>
          <p:cNvPr id="9" name="Title 1"/>
          <p:cNvSpPr txBox="1">
            <a:spLocks/>
          </p:cNvSpPr>
          <p:nvPr/>
        </p:nvSpPr>
        <p:spPr>
          <a:xfrm>
            <a:off x="228600" y="274638"/>
            <a:ext cx="8763000" cy="1020762"/>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US" b="1" dirty="0" smtClean="0">
                <a:solidFill>
                  <a:schemeClr val="tx2"/>
                </a:solidFill>
              </a:rPr>
              <a:t>Patient Advisory Board (PAB)</a:t>
            </a:r>
            <a:endParaRPr lang="en-US" b="1" dirty="0">
              <a:solidFill>
                <a:schemeClr val="tx2"/>
              </a:solidFill>
            </a:endParaRPr>
          </a:p>
        </p:txBody>
      </p:sp>
      <p:sp>
        <p:nvSpPr>
          <p:cNvPr id="2" name="Rectangle 1"/>
          <p:cNvSpPr/>
          <p:nvPr/>
        </p:nvSpPr>
        <p:spPr>
          <a:xfrm>
            <a:off x="202223" y="1295400"/>
            <a:ext cx="8763000" cy="4745915"/>
          </a:xfrm>
          <a:prstGeom prst="rect">
            <a:avLst/>
          </a:prstGeom>
        </p:spPr>
        <p:txBody>
          <a:bodyPr wrap="square">
            <a:spAutoFit/>
          </a:bodyPr>
          <a:lstStyle/>
          <a:p>
            <a:pPr marL="342900" lvl="1" indent="-342900">
              <a:lnSpc>
                <a:spcPct val="80000"/>
              </a:lnSpc>
              <a:spcBef>
                <a:spcPct val="20000"/>
              </a:spcBef>
              <a:buFont typeface="Arial" panose="020B0604020202020204" pitchFamily="34" charset="0"/>
              <a:buChar char="•"/>
            </a:pPr>
            <a:r>
              <a:rPr lang="en-US" sz="2400" dirty="0">
                <a:solidFill>
                  <a:schemeClr val="tx2"/>
                </a:solidFill>
              </a:rPr>
              <a:t>Launched in early 2018 to advise NARCRMS on the following topics:</a:t>
            </a:r>
          </a:p>
          <a:p>
            <a:pPr marL="800100" lvl="2" indent="-342900">
              <a:lnSpc>
                <a:spcPct val="80000"/>
              </a:lnSpc>
              <a:spcBef>
                <a:spcPct val="20000"/>
              </a:spcBef>
              <a:buFont typeface="Arial" panose="020B0604020202020204" pitchFamily="34" charset="0"/>
              <a:buChar char="•"/>
            </a:pPr>
            <a:r>
              <a:rPr lang="en-US" sz="2400" dirty="0">
                <a:solidFill>
                  <a:schemeClr val="tx2"/>
                </a:solidFill>
              </a:rPr>
              <a:t>What data should be shared with participants and the general public and when. </a:t>
            </a:r>
            <a:endParaRPr lang="en-US" sz="2400" dirty="0" smtClean="0">
              <a:solidFill>
                <a:schemeClr val="tx2"/>
              </a:solidFill>
            </a:endParaRPr>
          </a:p>
          <a:p>
            <a:pPr marL="800100" lvl="2" indent="-342900">
              <a:lnSpc>
                <a:spcPct val="80000"/>
              </a:lnSpc>
              <a:spcBef>
                <a:spcPct val="20000"/>
              </a:spcBef>
              <a:buFont typeface="Arial" panose="020B0604020202020204" pitchFamily="34" charset="0"/>
              <a:buChar char="•"/>
            </a:pPr>
            <a:r>
              <a:rPr lang="en-US" sz="2400" dirty="0" smtClean="0">
                <a:solidFill>
                  <a:schemeClr val="tx2"/>
                </a:solidFill>
              </a:rPr>
              <a:t>How </a:t>
            </a:r>
            <a:r>
              <a:rPr lang="en-US" sz="2400" dirty="0">
                <a:solidFill>
                  <a:schemeClr val="tx2"/>
                </a:solidFill>
              </a:rPr>
              <a:t>to disseminate data (web based; enduring programs; printed material</a:t>
            </a:r>
            <a:r>
              <a:rPr lang="en-US" sz="2400" dirty="0" smtClean="0">
                <a:solidFill>
                  <a:schemeClr val="tx2"/>
                </a:solidFill>
              </a:rPr>
              <a:t>)</a:t>
            </a:r>
          </a:p>
          <a:p>
            <a:pPr marL="800100" lvl="2" indent="-342900">
              <a:lnSpc>
                <a:spcPct val="80000"/>
              </a:lnSpc>
              <a:spcBef>
                <a:spcPct val="20000"/>
              </a:spcBef>
              <a:buFont typeface="Arial" panose="020B0604020202020204" pitchFamily="34" charset="0"/>
              <a:buChar char="•"/>
            </a:pPr>
            <a:r>
              <a:rPr lang="en-US" sz="2400" dirty="0" smtClean="0">
                <a:solidFill>
                  <a:schemeClr val="tx2"/>
                </a:solidFill>
              </a:rPr>
              <a:t>The PAB </a:t>
            </a:r>
            <a:r>
              <a:rPr lang="en-US" sz="2400" dirty="0">
                <a:solidFill>
                  <a:schemeClr val="tx2"/>
                </a:solidFill>
              </a:rPr>
              <a:t>will review all material for patients and their families for appropriateness based on participants educational level, </a:t>
            </a:r>
            <a:r>
              <a:rPr lang="en-US" sz="2400" dirty="0" smtClean="0">
                <a:solidFill>
                  <a:schemeClr val="tx2"/>
                </a:solidFill>
              </a:rPr>
              <a:t>ethno-cultural </a:t>
            </a:r>
            <a:r>
              <a:rPr lang="en-US" sz="2400" dirty="0">
                <a:solidFill>
                  <a:schemeClr val="tx2"/>
                </a:solidFill>
              </a:rPr>
              <a:t>background, and need for information.  </a:t>
            </a:r>
            <a:endParaRPr lang="en-US" sz="2400" dirty="0" smtClean="0">
              <a:solidFill>
                <a:schemeClr val="tx2"/>
              </a:solidFill>
            </a:endParaRPr>
          </a:p>
          <a:p>
            <a:pPr marL="800100" lvl="2" indent="-342900">
              <a:lnSpc>
                <a:spcPct val="80000"/>
              </a:lnSpc>
              <a:spcBef>
                <a:spcPct val="20000"/>
              </a:spcBef>
              <a:buFont typeface="Arial" panose="020B0604020202020204" pitchFamily="34" charset="0"/>
              <a:buChar char="•"/>
            </a:pPr>
            <a:r>
              <a:rPr lang="en-US" sz="2400" dirty="0" smtClean="0">
                <a:solidFill>
                  <a:schemeClr val="tx2"/>
                </a:solidFill>
              </a:rPr>
              <a:t>The PAB </a:t>
            </a:r>
            <a:r>
              <a:rPr lang="en-US" sz="2400" dirty="0">
                <a:solidFill>
                  <a:schemeClr val="tx2"/>
                </a:solidFill>
              </a:rPr>
              <a:t>will also assist in participant recruitment as deemed necessary and appropriate by the scientific leadership</a:t>
            </a:r>
            <a:r>
              <a:rPr lang="en-US" sz="2400" dirty="0" smtClean="0">
                <a:solidFill>
                  <a:schemeClr val="tx2"/>
                </a:solidFill>
              </a:rPr>
              <a:t>.</a:t>
            </a:r>
            <a:endParaRPr lang="en-US" sz="2800" b="1" dirty="0">
              <a:solidFill>
                <a:schemeClr val="tx2"/>
              </a:solidFill>
            </a:endParaRPr>
          </a:p>
          <a:p>
            <a:pPr marL="0" lvl="1">
              <a:lnSpc>
                <a:spcPct val="80000"/>
              </a:lnSpc>
            </a:pPr>
            <a:endParaRPr lang="en-US" sz="1200" b="1" dirty="0">
              <a:solidFill>
                <a:schemeClr val="tx2"/>
              </a:solidFill>
            </a:endParaRPr>
          </a:p>
          <a:p>
            <a:pPr marL="342900" lvl="1" indent="-342900">
              <a:lnSpc>
                <a:spcPct val="80000"/>
              </a:lnSpc>
              <a:spcBef>
                <a:spcPct val="20000"/>
              </a:spcBef>
              <a:buFont typeface="Arial" panose="020B0604020202020204" pitchFamily="34" charset="0"/>
              <a:buChar char="•"/>
            </a:pPr>
            <a:r>
              <a:rPr lang="en-US" sz="2400" dirty="0">
                <a:solidFill>
                  <a:schemeClr val="tx2"/>
                </a:solidFill>
              </a:rPr>
              <a:t>The PAB currently has 8 </a:t>
            </a:r>
            <a:r>
              <a:rPr lang="en-US" sz="2400" dirty="0" smtClean="0">
                <a:solidFill>
                  <a:schemeClr val="tx2"/>
                </a:solidFill>
              </a:rPr>
              <a:t>members who were recruited with assistance from the MSAA and is expected to grow to over 30 members in the future.</a:t>
            </a:r>
          </a:p>
        </p:txBody>
      </p:sp>
      <p:sp>
        <p:nvSpPr>
          <p:cNvPr id="10" name="Date Placeholder 1"/>
          <p:cNvSpPr>
            <a:spLocks noGrp="1"/>
          </p:cNvSpPr>
          <p:nvPr>
            <p:ph type="dt" sz="half" idx="10"/>
          </p:nvPr>
        </p:nvSpPr>
        <p:spPr>
          <a:xfrm>
            <a:off x="457200" y="6356350"/>
            <a:ext cx="2133600" cy="365125"/>
          </a:xfrm>
        </p:spPr>
        <p:txBody>
          <a:bodyPr/>
          <a:lstStyle/>
          <a:p>
            <a:r>
              <a:rPr lang="en-US" dirty="0" smtClean="0"/>
              <a:t>May 16, 2018</a:t>
            </a:r>
          </a:p>
        </p:txBody>
      </p:sp>
    </p:spTree>
    <p:extLst>
      <p:ext uri="{BB962C8B-B14F-4D97-AF65-F5344CB8AC3E}">
        <p14:creationId xmlns:p14="http://schemas.microsoft.com/office/powerpoint/2010/main" val="29842103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2219</TotalTime>
  <Words>1136</Words>
  <Application>Microsoft Office PowerPoint</Application>
  <PresentationFormat>On-screen Show (4:3)</PresentationFormat>
  <Paragraphs>115</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MS PGothic</vt:lpstr>
      <vt:lpstr>Arial</vt:lpstr>
      <vt:lpstr>Calibri</vt:lpstr>
      <vt:lpstr>Office Theme</vt:lpstr>
      <vt:lpstr>PowerPoint Presentation</vt:lpstr>
      <vt:lpstr> </vt:lpstr>
      <vt:lpstr>Funding and Disclosures: </vt:lpstr>
      <vt:lpstr>Background of The North American Registry for Care and Research in MS (NARCRMS)</vt:lpstr>
      <vt:lpstr>Goals of NARCRMS</vt:lpstr>
      <vt:lpstr>Design/Methods:</vt:lpstr>
      <vt:lpstr>NARCRMS Org Chart</vt:lpstr>
      <vt:lpstr>PowerPoint Presentation</vt:lpstr>
      <vt:lpstr>PowerPoint Presentation</vt:lpstr>
      <vt:lpstr>Many Faces of NARCRMS</vt:lpstr>
      <vt:lpstr>Enrollment Criteria:</vt:lpstr>
      <vt:lpstr>12 currently enrolling sites  (20 to 25 planned):</vt:lpstr>
      <vt:lpstr>Results: Enrollment and Demographics* </vt:lpstr>
      <vt:lpstr>Results: Enrollment and Demographics*</vt:lpstr>
      <vt:lpstr>Results: Enrollment and Demographics*</vt:lpstr>
      <vt:lpstr>Summary </vt:lpstr>
      <vt:lpstr>Future Plans </vt:lpstr>
    </vt:vector>
  </TitlesOfParts>
  <Company>Social &amp; Scientific Systems,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Sue Sepelak</dc:creator>
  <cp:lastModifiedBy>McCurdy, Sara</cp:lastModifiedBy>
  <cp:revision>136</cp:revision>
  <dcterms:created xsi:type="dcterms:W3CDTF">2014-10-01T13:39:53Z</dcterms:created>
  <dcterms:modified xsi:type="dcterms:W3CDTF">2018-05-16T19:39:36Z</dcterms:modified>
</cp:coreProperties>
</file>