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4"/>
  </p:notesMasterIdLst>
  <p:sldIdLst>
    <p:sldId id="442" r:id="rId2"/>
    <p:sldId id="412" r:id="rId3"/>
    <p:sldId id="405" r:id="rId4"/>
    <p:sldId id="362" r:id="rId5"/>
    <p:sldId id="379" r:id="rId6"/>
    <p:sldId id="386" r:id="rId7"/>
    <p:sldId id="369" r:id="rId8"/>
    <p:sldId id="370" r:id="rId9"/>
    <p:sldId id="387" r:id="rId10"/>
    <p:sldId id="451" r:id="rId11"/>
    <p:sldId id="390" r:id="rId12"/>
    <p:sldId id="391" r:id="rId13"/>
    <p:sldId id="449" r:id="rId14"/>
    <p:sldId id="388" r:id="rId15"/>
    <p:sldId id="424" r:id="rId16"/>
    <p:sldId id="447" r:id="rId17"/>
    <p:sldId id="448" r:id="rId18"/>
    <p:sldId id="375" r:id="rId19"/>
    <p:sldId id="376" r:id="rId20"/>
    <p:sldId id="366" r:id="rId21"/>
    <p:sldId id="413" r:id="rId22"/>
    <p:sldId id="32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373C09-DF9D-4576-A3F6-A40DC6D3AC05}">
          <p14:sldIdLst>
            <p14:sldId id="442"/>
            <p14:sldId id="412"/>
            <p14:sldId id="405"/>
            <p14:sldId id="362"/>
            <p14:sldId id="379"/>
            <p14:sldId id="386"/>
            <p14:sldId id="369"/>
            <p14:sldId id="370"/>
            <p14:sldId id="387"/>
            <p14:sldId id="451"/>
            <p14:sldId id="390"/>
            <p14:sldId id="391"/>
            <p14:sldId id="449"/>
            <p14:sldId id="388"/>
            <p14:sldId id="424"/>
            <p14:sldId id="447"/>
            <p14:sldId id="448"/>
            <p14:sldId id="375"/>
            <p14:sldId id="376"/>
            <p14:sldId id="366"/>
            <p14:sldId id="413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a Senders" initials="AS" lastIdx="24" clrIdx="0">
    <p:extLst/>
  </p:cmAuthor>
  <p:cmAuthor id="2" name="Angela Senders" initials="AS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C4C2"/>
    <a:srgbClr val="90B6B4"/>
    <a:srgbClr val="92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3" autoAdjust="0"/>
    <p:restoredTop sz="83260" autoAdjust="0"/>
  </p:normalViewPr>
  <p:slideViewPr>
    <p:cSldViewPr snapToGrid="0">
      <p:cViewPr varScale="1">
        <p:scale>
          <a:sx n="75" d="100"/>
          <a:sy n="75" d="100"/>
        </p:scale>
        <p:origin x="72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enders\Dropbox%20(SoRGS-Helfgott)\PRESENTATIONS\CMSC%202018\Tables%20for%20CMSC%202018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enders\Dropbox%20(SoRGS-Helfgott)\PRESENTATIONS\CMSC%202018\Tables%20for%20CMSC%202018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enders\Dropbox\studies\K23\Data\Stats%20and%20Tables%2012.20.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enders\Dropbox\studies\K23\Data\Stats%20and%20Tables%2012.20.1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2800">
                <a:latin typeface="Calibri" panose="020F0502020204030204" pitchFamily="34" charset="0"/>
              </a:rPr>
              <a:t>Medication use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DMT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Sheet1!$C$19:$D$19</c:f>
              <c:strCache>
                <c:ptCount val="2"/>
                <c:pt idx="0">
                  <c:v>MBSR (n=33)</c:v>
                </c:pt>
                <c:pt idx="1">
                  <c:v>Education (n=29)</c:v>
                </c:pt>
              </c:strCache>
            </c:strRef>
          </c:cat>
          <c:val>
            <c:numRef>
              <c:f>Sheet1!$C$20:$D$20</c:f>
              <c:numCache>
                <c:formatCode>General</c:formatCode>
                <c:ptCount val="2"/>
                <c:pt idx="0">
                  <c:v>51.52</c:v>
                </c:pt>
                <c:pt idx="1">
                  <c:v>58.62</c:v>
                </c:pt>
              </c:numCache>
            </c:numRef>
          </c:val>
        </c:ser>
        <c:ser>
          <c:idx val="1"/>
          <c:order val="1"/>
          <c:tx>
            <c:v>Psychotropic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Sheet1!$C$19:$D$19</c:f>
              <c:strCache>
                <c:ptCount val="2"/>
                <c:pt idx="0">
                  <c:v>MBSR (n=33)</c:v>
                </c:pt>
                <c:pt idx="1">
                  <c:v>Education (n=29)</c:v>
                </c:pt>
              </c:strCache>
            </c:strRef>
          </c:cat>
          <c:val>
            <c:numRef>
              <c:f>Sheet1!$C$21:$D$21</c:f>
              <c:numCache>
                <c:formatCode>General</c:formatCode>
                <c:ptCount val="2"/>
                <c:pt idx="0">
                  <c:v>57.58</c:v>
                </c:pt>
                <c:pt idx="1">
                  <c:v>55.17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9486696"/>
        <c:axId val="310566888"/>
      </c:barChart>
      <c:catAx>
        <c:axId val="30948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10566888"/>
        <c:crosses val="autoZero"/>
        <c:auto val="1"/>
        <c:lblAlgn val="ctr"/>
        <c:lblOffset val="100"/>
        <c:noMultiLvlLbl val="0"/>
      </c:catAx>
      <c:valAx>
        <c:axId val="31056688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094866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2800">
                <a:latin typeface="Calibri" panose="020F0502020204030204" pitchFamily="34" charset="0"/>
              </a:rPr>
              <a:t>Type of MS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Sheet1!$I$4:$J$4</c:f>
              <c:strCache>
                <c:ptCount val="2"/>
                <c:pt idx="0">
                  <c:v>MBSR (n=33)</c:v>
                </c:pt>
                <c:pt idx="1">
                  <c:v>Education (n=27)</c:v>
                </c:pt>
              </c:strCache>
            </c:strRef>
          </c:cat>
          <c:val>
            <c:numRef>
              <c:f>Sheet1!$I$5:$J$5</c:f>
              <c:numCache>
                <c:formatCode>General</c:formatCode>
                <c:ptCount val="2"/>
                <c:pt idx="0">
                  <c:v>72.73</c:v>
                </c:pt>
                <c:pt idx="1">
                  <c:v>58.62</c:v>
                </c:pt>
              </c:numCache>
            </c:numRef>
          </c:val>
        </c:ser>
        <c:ser>
          <c:idx val="1"/>
          <c:order val="1"/>
          <c:tx>
            <c:v>SP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Sheet1!$I$4:$J$4</c:f>
              <c:strCache>
                <c:ptCount val="2"/>
                <c:pt idx="0">
                  <c:v>MBSR (n=33)</c:v>
                </c:pt>
                <c:pt idx="1">
                  <c:v>Education (n=27)</c:v>
                </c:pt>
              </c:strCache>
            </c:strRef>
          </c:cat>
          <c:val>
            <c:numRef>
              <c:f>Sheet1!$I$6:$J$6</c:f>
              <c:numCache>
                <c:formatCode>General</c:formatCode>
                <c:ptCount val="2"/>
                <c:pt idx="0">
                  <c:v>21.21</c:v>
                </c:pt>
                <c:pt idx="1">
                  <c:v>27.59</c:v>
                </c:pt>
              </c:numCache>
            </c:numRef>
          </c:val>
        </c:ser>
        <c:ser>
          <c:idx val="2"/>
          <c:order val="2"/>
          <c:tx>
            <c:v>PP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Sheet1!$I$4:$J$4</c:f>
              <c:strCache>
                <c:ptCount val="2"/>
                <c:pt idx="0">
                  <c:v>MBSR (n=33)</c:v>
                </c:pt>
                <c:pt idx="1">
                  <c:v>Education (n=27)</c:v>
                </c:pt>
              </c:strCache>
            </c:strRef>
          </c:cat>
          <c:val>
            <c:numRef>
              <c:f>Sheet1!$I$7:$J$7</c:f>
              <c:numCache>
                <c:formatCode>General</c:formatCode>
                <c:ptCount val="2"/>
                <c:pt idx="0">
                  <c:v>6.06</c:v>
                </c:pt>
                <c:pt idx="1">
                  <c:v>6.09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0567672"/>
        <c:axId val="310568064"/>
      </c:barChart>
      <c:catAx>
        <c:axId val="310567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10568064"/>
        <c:crosses val="autoZero"/>
        <c:auto val="1"/>
        <c:lblAlgn val="ctr"/>
        <c:lblOffset val="100"/>
        <c:noMultiLvlLbl val="0"/>
      </c:catAx>
      <c:valAx>
        <c:axId val="3105680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105676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cap="all" spc="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40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Perceived Stress Scale (0-40)</a:t>
            </a:r>
          </a:p>
        </c:rich>
      </c:tx>
      <c:layout>
        <c:manualLayout>
          <c:xMode val="edge"/>
          <c:yMode val="edge"/>
          <c:x val="0.25426751116898993"/>
          <c:y val="0.127439231241488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cap="all" spc="0" baseline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988104490155529E-2"/>
          <c:y val="0.30361360849513236"/>
          <c:w val="0.74770228452524212"/>
          <c:h val="0.58144494695506699"/>
        </c:manualLayout>
      </c:layout>
      <c:scatterChart>
        <c:scatterStyle val="lineMarker"/>
        <c:varyColors val="0"/>
        <c:ser>
          <c:idx val="0"/>
          <c:order val="0"/>
          <c:tx>
            <c:strRef>
              <c:f>'Table 3 graphs for pub'!$M$73</c:f>
              <c:strCache>
                <c:ptCount val="1"/>
                <c:pt idx="0">
                  <c:v>     MBSR 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'Table 3 graphs for pub'!$U$39:$Z$39</c:f>
                <c:numCache>
                  <c:formatCode>General</c:formatCode>
                  <c:ptCount val="6"/>
                  <c:pt idx="0">
                    <c:v>2.1477900000000001</c:v>
                  </c:pt>
                  <c:pt idx="1">
                    <c:v>1.94207</c:v>
                  </c:pt>
                  <c:pt idx="2">
                    <c:v>2.336023</c:v>
                  </c:pt>
                  <c:pt idx="3">
                    <c:v>1.8669899999999999</c:v>
                  </c:pt>
                  <c:pt idx="4">
                    <c:v>2.4799120000000001</c:v>
                  </c:pt>
                  <c:pt idx="5">
                    <c:v>2.6812649999999998</c:v>
                  </c:pt>
                </c:numCache>
              </c:numRef>
            </c:plus>
            <c:minus>
              <c:numRef>
                <c:f>'Table 3 graphs for pub'!$U$38:$Z$38</c:f>
                <c:numCache>
                  <c:formatCode>General</c:formatCode>
                  <c:ptCount val="6"/>
                  <c:pt idx="0">
                    <c:v>2.1477900000000001</c:v>
                  </c:pt>
                  <c:pt idx="1">
                    <c:v>1.94207</c:v>
                  </c:pt>
                  <c:pt idx="2">
                    <c:v>2.336023</c:v>
                  </c:pt>
                  <c:pt idx="3">
                    <c:v>1.8669899999999999</c:v>
                  </c:pt>
                  <c:pt idx="4">
                    <c:v>2.4799120000000001</c:v>
                  </c:pt>
                  <c:pt idx="5">
                    <c:v>2.6812649999999998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'Table 3 graphs for pub'!$N$72:$S$72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24</c:v>
                </c:pt>
                <c:pt idx="4">
                  <c:v>40</c:v>
                </c:pt>
                <c:pt idx="5">
                  <c:v>60</c:v>
                </c:pt>
              </c:numCache>
            </c:numRef>
          </c:xVal>
          <c:yVal>
            <c:numRef>
              <c:f>'Table 3 graphs for pub'!$N$73:$S$73</c:f>
              <c:numCache>
                <c:formatCode>0.00</c:formatCode>
                <c:ptCount val="6"/>
                <c:pt idx="0">
                  <c:v>17.760000000000002</c:v>
                </c:pt>
                <c:pt idx="1">
                  <c:v>14.78125</c:v>
                </c:pt>
                <c:pt idx="2">
                  <c:v>12.32258</c:v>
                </c:pt>
                <c:pt idx="3">
                  <c:v>12.966670000000001</c:v>
                </c:pt>
                <c:pt idx="4">
                  <c:v>12.172409999999999</c:v>
                </c:pt>
                <c:pt idx="5">
                  <c:v>12.482760000000001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'Table 3 graphs for pub'!$M$74</c:f>
              <c:strCache>
                <c:ptCount val="1"/>
                <c:pt idx="0">
                  <c:v>     Education </c:v>
                </c:pt>
              </c:strCache>
            </c:strRef>
          </c:tx>
          <c:spPr>
            <a:ln w="381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rgbClr val="A4C4C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'Table 3 graphs for pub'!$U$41:$Z$41</c:f>
                <c:numCache>
                  <c:formatCode>General</c:formatCode>
                  <c:ptCount val="6"/>
                  <c:pt idx="0">
                    <c:v>2.1708799999999999</c:v>
                  </c:pt>
                  <c:pt idx="1">
                    <c:v>2.2062900000000001</c:v>
                  </c:pt>
                  <c:pt idx="2">
                    <c:v>2.4905499999999998</c:v>
                  </c:pt>
                  <c:pt idx="3">
                    <c:v>2.9365600000000001</c:v>
                  </c:pt>
                  <c:pt idx="4">
                    <c:v>2.69943</c:v>
                  </c:pt>
                  <c:pt idx="5">
                    <c:v>2.8006500000000001</c:v>
                  </c:pt>
                </c:numCache>
              </c:numRef>
            </c:plus>
            <c:minus>
              <c:numRef>
                <c:f>'Table 3 graphs for pub'!$U$40:$Z$40</c:f>
                <c:numCache>
                  <c:formatCode>General</c:formatCode>
                  <c:ptCount val="6"/>
                  <c:pt idx="0">
                    <c:v>2.1708799999999999</c:v>
                  </c:pt>
                  <c:pt idx="1">
                    <c:v>2.2062900000000001</c:v>
                  </c:pt>
                  <c:pt idx="2">
                    <c:v>2.4905499999999998</c:v>
                  </c:pt>
                  <c:pt idx="3">
                    <c:v>2.9365600000000001</c:v>
                  </c:pt>
                  <c:pt idx="4">
                    <c:v>2.69943</c:v>
                  </c:pt>
                  <c:pt idx="5">
                    <c:v>2.8006500000000001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'Table 3 graphs for pub'!$N$72:$S$72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24</c:v>
                </c:pt>
                <c:pt idx="4">
                  <c:v>40</c:v>
                </c:pt>
                <c:pt idx="5">
                  <c:v>60</c:v>
                </c:pt>
              </c:numCache>
            </c:numRef>
          </c:xVal>
          <c:yVal>
            <c:numRef>
              <c:f>'Table 3 graphs for pub'!$N$74:$S$74</c:f>
              <c:numCache>
                <c:formatCode>0.00</c:formatCode>
                <c:ptCount val="6"/>
                <c:pt idx="0">
                  <c:v>18</c:v>
                </c:pt>
                <c:pt idx="1">
                  <c:v>14.821429999999999</c:v>
                </c:pt>
                <c:pt idx="2">
                  <c:v>14.071429999999999</c:v>
                </c:pt>
                <c:pt idx="3">
                  <c:v>15.518520000000001</c:v>
                </c:pt>
                <c:pt idx="4">
                  <c:v>15.11538</c:v>
                </c:pt>
                <c:pt idx="5">
                  <c:v>15.259259999999999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072984"/>
        <c:axId val="313073376"/>
      </c:scatterChart>
      <c:valAx>
        <c:axId val="313072984"/>
        <c:scaling>
          <c:orientation val="minMax"/>
          <c:max val="62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13073376"/>
        <c:crosses val="autoZero"/>
        <c:crossBetween val="midCat"/>
        <c:majorUnit val="4"/>
      </c:valAx>
      <c:valAx>
        <c:axId val="313073376"/>
        <c:scaling>
          <c:orientation val="minMax"/>
          <c:max val="20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130729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471439395485485"/>
          <c:y val="0.21267021788882656"/>
          <c:w val="0.18158041001716693"/>
          <c:h val="0.15378082704091847"/>
        </c:manualLayout>
      </c:layout>
      <c:overlay val="0"/>
      <c:spPr>
        <a:solidFill>
          <a:schemeClr val="bg1"/>
        </a:solidFill>
        <a:ln>
          <a:solidFill>
            <a:schemeClr val="accent1">
              <a:lumMod val="60000"/>
              <a:lumOff val="4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cap="all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r>
              <a:rPr lang="en-US" sz="4000" b="0" cap="all" baseline="0" dirty="0" smtClean="0">
                <a:solidFill>
                  <a:schemeClr val="tx2"/>
                </a:solidFill>
                <a:latin typeface="+mj-lt"/>
              </a:rPr>
              <a:t>SF-36 Emotional Wellbeing (0-100)</a:t>
            </a:r>
            <a:endParaRPr lang="en-US" sz="4000" b="0" cap="all" baseline="0" dirty="0">
              <a:solidFill>
                <a:schemeClr val="tx2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21814689817954819"/>
          <c:y val="6.61706354375283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cap="all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698257817927564E-2"/>
          <c:y val="0.24223590990373009"/>
          <c:w val="0.81741916406762716"/>
          <c:h val="0.64979563999652878"/>
        </c:manualLayout>
      </c:layout>
      <c:scatterChart>
        <c:scatterStyle val="lineMarker"/>
        <c:varyColors val="0"/>
        <c:ser>
          <c:idx val="0"/>
          <c:order val="0"/>
          <c:tx>
            <c:strRef>
              <c:f>'Table 3 graphs for pub'!$M$76</c:f>
              <c:strCache>
                <c:ptCount val="1"/>
                <c:pt idx="0">
                  <c:v>     MBSR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'Table 3 graphs for pub'!$U$45:$Z$45</c:f>
                <c:numCache>
                  <c:formatCode>General</c:formatCode>
                  <c:ptCount val="6"/>
                  <c:pt idx="0">
                    <c:v>6.01</c:v>
                  </c:pt>
                  <c:pt idx="1">
                    <c:v>5.38</c:v>
                  </c:pt>
                  <c:pt idx="2">
                    <c:v>5.25</c:v>
                  </c:pt>
                  <c:pt idx="3">
                    <c:v>5.16</c:v>
                  </c:pt>
                  <c:pt idx="4">
                    <c:v>7.09</c:v>
                  </c:pt>
                  <c:pt idx="5">
                    <c:v>7.54</c:v>
                  </c:pt>
                </c:numCache>
              </c:numRef>
            </c:plus>
            <c:minus>
              <c:numRef>
                <c:f>'Table 3 graphs for pub'!$U$45:$Z$45</c:f>
                <c:numCache>
                  <c:formatCode>General</c:formatCode>
                  <c:ptCount val="6"/>
                  <c:pt idx="0">
                    <c:v>6.01</c:v>
                  </c:pt>
                  <c:pt idx="1">
                    <c:v>5.38</c:v>
                  </c:pt>
                  <c:pt idx="2">
                    <c:v>5.25</c:v>
                  </c:pt>
                  <c:pt idx="3">
                    <c:v>5.16</c:v>
                  </c:pt>
                  <c:pt idx="4">
                    <c:v>7.09</c:v>
                  </c:pt>
                  <c:pt idx="5">
                    <c:v>7.54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'Table 3 graphs for pub'!$N$75:$S$75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24</c:v>
                </c:pt>
                <c:pt idx="4">
                  <c:v>40</c:v>
                </c:pt>
                <c:pt idx="5">
                  <c:v>60</c:v>
                </c:pt>
              </c:numCache>
            </c:numRef>
          </c:xVal>
          <c:yVal>
            <c:numRef>
              <c:f>'Table 3 graphs for pub'!$N$76:$S$76</c:f>
              <c:numCache>
                <c:formatCode>0.00</c:formatCode>
                <c:ptCount val="6"/>
                <c:pt idx="0">
                  <c:v>63.39</c:v>
                </c:pt>
                <c:pt idx="1">
                  <c:v>69</c:v>
                </c:pt>
                <c:pt idx="2">
                  <c:v>75.099999999999994</c:v>
                </c:pt>
                <c:pt idx="3">
                  <c:v>75.069999999999993</c:v>
                </c:pt>
                <c:pt idx="4">
                  <c:v>72.83</c:v>
                </c:pt>
                <c:pt idx="5">
                  <c:v>72.69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'Table 3 graphs for pub'!$M$77</c:f>
              <c:strCache>
                <c:ptCount val="1"/>
                <c:pt idx="0">
                  <c:v>     Education</c:v>
                </c:pt>
              </c:strCache>
            </c:strRef>
          </c:tx>
          <c:spPr>
            <a:ln w="381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rgbClr val="A4C4C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'Table 3 graphs for pub'!$U$47:$Z$47</c:f>
                <c:numCache>
                  <c:formatCode>General</c:formatCode>
                  <c:ptCount val="6"/>
                  <c:pt idx="0">
                    <c:v>6.18</c:v>
                  </c:pt>
                  <c:pt idx="1">
                    <c:v>7.17</c:v>
                  </c:pt>
                  <c:pt idx="2">
                    <c:v>6.1</c:v>
                  </c:pt>
                  <c:pt idx="3">
                    <c:v>7.46</c:v>
                  </c:pt>
                  <c:pt idx="4">
                    <c:v>6.72</c:v>
                  </c:pt>
                  <c:pt idx="5">
                    <c:v>7.87</c:v>
                  </c:pt>
                </c:numCache>
              </c:numRef>
            </c:plus>
            <c:minus>
              <c:numRef>
                <c:f>'Table 3 graphs for pub'!$U$48:$Z$48</c:f>
                <c:numCache>
                  <c:formatCode>General</c:formatCode>
                  <c:ptCount val="6"/>
                  <c:pt idx="0">
                    <c:v>6.18</c:v>
                  </c:pt>
                  <c:pt idx="1">
                    <c:v>7.17</c:v>
                  </c:pt>
                  <c:pt idx="2">
                    <c:v>6.1</c:v>
                  </c:pt>
                  <c:pt idx="3">
                    <c:v>7.46</c:v>
                  </c:pt>
                  <c:pt idx="4">
                    <c:v>6.72</c:v>
                  </c:pt>
                  <c:pt idx="5">
                    <c:v>7.87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'Table 3 graphs for pub'!$N$75:$S$75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24</c:v>
                </c:pt>
                <c:pt idx="4">
                  <c:v>40</c:v>
                </c:pt>
                <c:pt idx="5">
                  <c:v>60</c:v>
                </c:pt>
              </c:numCache>
            </c:numRef>
          </c:xVal>
          <c:yVal>
            <c:numRef>
              <c:f>'Table 3 graphs for pub'!$N$77:$S$77</c:f>
              <c:numCache>
                <c:formatCode>0.00</c:formatCode>
                <c:ptCount val="6"/>
                <c:pt idx="0">
                  <c:v>63.31</c:v>
                </c:pt>
                <c:pt idx="1">
                  <c:v>69.48</c:v>
                </c:pt>
                <c:pt idx="2">
                  <c:v>72.569999999999993</c:v>
                </c:pt>
                <c:pt idx="3">
                  <c:v>68.3</c:v>
                </c:pt>
                <c:pt idx="4">
                  <c:v>66.31</c:v>
                </c:pt>
                <c:pt idx="5">
                  <c:v>68.3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074160"/>
        <c:axId val="313074552"/>
      </c:scatterChart>
      <c:valAx>
        <c:axId val="313074160"/>
        <c:scaling>
          <c:orientation val="minMax"/>
          <c:max val="62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13074552"/>
        <c:crosses val="autoZero"/>
        <c:crossBetween val="midCat"/>
        <c:majorUnit val="4"/>
      </c:valAx>
      <c:valAx>
        <c:axId val="313074552"/>
        <c:scaling>
          <c:orientation val="minMax"/>
          <c:max val="85"/>
          <c:min val="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13074160"/>
        <c:crosses val="autoZero"/>
        <c:crossBetween val="midCat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738018461533678"/>
          <c:y val="0.16294289903561193"/>
          <c:w val="0.16755465212894582"/>
          <c:h val="0.14870803765707441"/>
        </c:manualLayout>
      </c:layout>
      <c:overlay val="0"/>
      <c:spPr>
        <a:solidFill>
          <a:schemeClr val="bg1"/>
        </a:solidFill>
        <a:ln>
          <a:solidFill>
            <a:schemeClr val="accent1">
              <a:lumMod val="60000"/>
              <a:lumOff val="4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930D3-C5BE-451F-8A48-F4BAE19F43CD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F6D83-B49F-4E96-BA91-52405602D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2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am excited that we are here</a:t>
            </a:r>
            <a:r>
              <a:rPr lang="en-US" baseline="0" dirty="0" smtClean="0"/>
              <a:t> together, thinking about ways to improve health and wellbeing.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6D83-B49F-4E96-BA91-52405602DD0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66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6D83-B49F-4E96-BA91-52405602DD0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6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6D83-B49F-4E96-BA91-52405602DD0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07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6D83-B49F-4E96-BA91-52405602DD0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6D83-B49F-4E96-BA91-52405602DD0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1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6D83-B49F-4E96-BA91-52405602DD0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6D83-B49F-4E96-BA91-52405602DD0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12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6D83-B49F-4E96-BA91-52405602DD0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80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6D83-B49F-4E96-BA91-52405602DD0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96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6D83-B49F-4E96-BA91-52405602DD0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45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6D83-B49F-4E96-BA91-52405602DD0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3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6D83-B49F-4E96-BA91-52405602DD0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6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1C098-BBDD-5846-9CCB-D5CE9E0165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92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Aim 1: To determine the feasibility of MBSR for people with any type of MS. Primary outcomes are measures of feasibility: 1) ability to recruit and enroll 60 participants over ten months; 2) adherence to the intervention protocol as measured by attendance to at least five classes and completion of 70% homework during the 8-week intervention; and 3) ability of participants with neurological impairments to take part in activities such as yoga poses. </a:t>
            </a:r>
          </a:p>
          <a:p>
            <a:r>
              <a:rPr lang="en-US" dirty="0" smtClean="0"/>
              <a:t>Aim 2: </a:t>
            </a:r>
            <a:r>
              <a:rPr lang="en-US" b="1" dirty="0" smtClean="0"/>
              <a:t>To explore the ability of MBSR to improve perceived stress, quality of life, and MS clinical symptoms compared to an Education Control.</a:t>
            </a:r>
            <a:r>
              <a:rPr lang="en-US" dirty="0" smtClean="0"/>
              <a:t> The primary outcomes for this objective are perceived stress and quality of life; the secondary outcomes are pain, fatigue, depression, anxiety, resilience, and objective measures of physical function. </a:t>
            </a:r>
          </a:p>
          <a:p>
            <a:r>
              <a:rPr lang="en-US" b="1" dirty="0" smtClean="0"/>
              <a:t>Aim 3: To evaluate the durability of MBSR outcomes over a 12-month follow up.</a:t>
            </a:r>
            <a:r>
              <a:rPr lang="en-US" dirty="0" smtClean="0"/>
              <a:t> We will evaluate clinical outcomes (perceived stress, quality of life, pain, fatigue, depression, anxiety, resilience and physical function) at 4, 8, and 12 months post-intervention and use qualitative data to contextualize quantitative results. We will conduct in-depth interviews with participants at 12 months post-intervention to explore actions, psychological outlook, environmental factors, and resources that enhance or deter stress-management maintenance. The relationship between home practice after the intervention and durability of outcomes will be assessed. The primary endpoint for this objective is 12 months post-intervention.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6D83-B49F-4E96-BA91-52405602DD0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73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6D83-B49F-4E96-BA91-52405602DD0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9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6D83-B49F-4E96-BA91-52405602DD0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0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6D83-B49F-4E96-BA91-52405602DD0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69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6D83-B49F-4E96-BA91-52405602DD0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25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6D83-B49F-4E96-BA91-52405602DD0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7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13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3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34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1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71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4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2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7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5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05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1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721450"/>
            <a:ext cx="3200400" cy="2035278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Angela Senders, ND, </a:t>
            </a:r>
            <a:r>
              <a:rPr lang="en-US" sz="2000" b="1" dirty="0" err="1" smtClean="0">
                <a:latin typeface="Calibri" panose="020F0502020204030204" pitchFamily="34" charset="0"/>
              </a:rPr>
              <a:t>MCR</a:t>
            </a:r>
            <a:endParaRPr lang="en-US" sz="2000" b="1" dirty="0" smtClean="0">
              <a:latin typeface="Calibri" panose="020F0502020204030204" pitchFamily="34" charset="0"/>
            </a:endParaRPr>
          </a:p>
          <a:p>
            <a:pPr>
              <a:spcBef>
                <a:spcPts val="15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Douglas Hanes, PhD</a:t>
            </a:r>
          </a:p>
          <a:p>
            <a:pPr>
              <a:spcBef>
                <a:spcPts val="15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Kimberly Carson, MPH</a:t>
            </a:r>
          </a:p>
          <a:p>
            <a:pPr>
              <a:spcBef>
                <a:spcPts val="15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Dennis Bourdette, MD</a:t>
            </a:r>
          </a:p>
          <a:p>
            <a:pPr>
              <a:spcBef>
                <a:spcPts val="15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Lynn Marshall, ScD</a:t>
            </a:r>
          </a:p>
          <a:p>
            <a:pPr>
              <a:spcBef>
                <a:spcPts val="15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Lynne Shinto, ND, MPH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45919" y="1452733"/>
            <a:ext cx="8861367" cy="2235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5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Short- and Long-term impact of Mindfulness-based stress reduction for people with MS</a:t>
            </a:r>
            <a:endParaRPr lang="en-US" sz="5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5574695"/>
            <a:ext cx="1749973" cy="983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476" y="4840167"/>
            <a:ext cx="1002945" cy="1718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6"/>
          <a:stretch/>
        </p:blipFill>
        <p:spPr>
          <a:xfrm>
            <a:off x="2582372" y="5691847"/>
            <a:ext cx="2686464" cy="866761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4428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156323"/>
            <a:ext cx="8500871" cy="40667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Primary</a:t>
            </a:r>
          </a:p>
          <a:p>
            <a:pPr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 Feasibility </a:t>
            </a:r>
            <a:endParaRPr lang="en-US" b="1" dirty="0" smtClean="0"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latin typeface="Calibri" panose="020F0502020204030204" pitchFamily="34" charset="0"/>
                <a:ea typeface="Calibri Light" charset="0"/>
                <a:cs typeface="Calibri Light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Secondary</a:t>
            </a:r>
            <a:endParaRPr lang="en-US" b="1" dirty="0" smtClean="0"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lvl="1">
              <a:buFont typeface="Arial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Intention-to-treat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ANCOVA (baseline covariate) to compare mean change in outcomes between groups from baseline to 8 weeks and baseline to 12 weeks.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Paired T-tests to assess within-group change over time</a:t>
            </a:r>
            <a:endParaRPr lang="en-US" sz="2200" dirty="0">
              <a:latin typeface="Calibri" panose="020F0502020204030204" pitchFamily="34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Arrow Connector 60"/>
          <p:cNvCxnSpPr/>
          <p:nvPr/>
        </p:nvCxnSpPr>
        <p:spPr bwMode="auto">
          <a:xfrm>
            <a:off x="5958142" y="5300875"/>
            <a:ext cx="0" cy="914400"/>
          </a:xfrm>
          <a:prstGeom prst="straightConnector1">
            <a:avLst/>
          </a:prstGeom>
          <a:ln>
            <a:solidFill>
              <a:srgbClr val="8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flipV="1">
            <a:off x="5055381" y="4293487"/>
            <a:ext cx="0" cy="1005840"/>
          </a:xfrm>
          <a:prstGeom prst="line">
            <a:avLst/>
          </a:prstGeom>
          <a:ln w="9525" cmpd="sng">
            <a:solidFill>
              <a:srgbClr val="8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 flipV="1">
            <a:off x="7336618" y="4288893"/>
            <a:ext cx="0" cy="1005840"/>
          </a:xfrm>
          <a:prstGeom prst="line">
            <a:avLst/>
          </a:prstGeom>
          <a:ln w="9525" cmpd="sng">
            <a:solidFill>
              <a:srgbClr val="8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 bwMode="auto">
          <a:xfrm>
            <a:off x="4079228" y="173568"/>
            <a:ext cx="3840480" cy="511175"/>
          </a:xfrm>
          <a:prstGeom prst="rect">
            <a:avLst/>
          </a:prstGeom>
          <a:ln>
            <a:solidFill>
              <a:srgbClr val="8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Assessed for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eligibility 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(n=180)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8576461" y="422279"/>
            <a:ext cx="3412595" cy="1558925"/>
          </a:xfrm>
          <a:prstGeom prst="rect">
            <a:avLst/>
          </a:prstGeom>
          <a:ln>
            <a:solidFill>
              <a:srgbClr val="8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Excluded (n=113)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 Declined participation (n=27)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 Did not meet inclusion criteria (n=51)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 Scheduling conflicts (n=27)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 No shows to baseline visit (n=8)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079228" y="1831976"/>
            <a:ext cx="3840480" cy="512064"/>
          </a:xfrm>
          <a:prstGeom prst="rect">
            <a:avLst/>
          </a:prstGeom>
          <a:ln>
            <a:solidFill>
              <a:srgbClr val="8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Randomized (n=67)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079228" y="5123858"/>
            <a:ext cx="3840480" cy="842224"/>
          </a:xfrm>
          <a:prstGeom prst="rect">
            <a:avLst/>
          </a:prstGeom>
          <a:ln>
            <a:solidFill>
              <a:srgbClr val="8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Completed 8-week Assessment (n=59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) Completed 12-mos Assessment (n=55)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5999468" y="679452"/>
            <a:ext cx="0" cy="1152525"/>
          </a:xfrm>
          <a:prstGeom prst="straightConnector1">
            <a:avLst/>
          </a:prstGeom>
          <a:ln>
            <a:solidFill>
              <a:srgbClr val="8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>
            <a:off x="5992006" y="1190627"/>
            <a:ext cx="2560320" cy="0"/>
          </a:xfrm>
          <a:prstGeom prst="straightConnector1">
            <a:avLst/>
          </a:prstGeom>
          <a:ln>
            <a:solidFill>
              <a:srgbClr val="8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2"/>
          <p:cNvSpPr txBox="1">
            <a:spLocks noChangeArrowheads="1"/>
          </p:cNvSpPr>
          <p:nvPr/>
        </p:nvSpPr>
        <p:spPr bwMode="auto">
          <a:xfrm>
            <a:off x="3685375" y="8040870"/>
            <a:ext cx="25188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9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49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49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49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49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latin typeface="Calibri" panose="020F0502020204030204" pitchFamily="34" charset="0"/>
              </a:rPr>
              <a:t>Figure 1. </a:t>
            </a:r>
            <a:r>
              <a:rPr lang="en-US" altLang="en-US" sz="2200" dirty="0">
                <a:latin typeface="Calibri" panose="020F0502020204030204" pitchFamily="34" charset="0"/>
              </a:rPr>
              <a:t>Study </a:t>
            </a:r>
            <a:r>
              <a:rPr lang="en-US" altLang="en-US" sz="2200" dirty="0" smtClean="0">
                <a:latin typeface="Calibri" panose="020F0502020204030204" pitchFamily="34" charset="0"/>
              </a:rPr>
              <a:t>flow.</a:t>
            </a:r>
            <a:endParaRPr lang="en-US" altLang="en-US" sz="2200" dirty="0">
              <a:latin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079228" y="6242752"/>
            <a:ext cx="3840480" cy="512064"/>
          </a:xfrm>
          <a:prstGeom prst="rect">
            <a:avLst/>
          </a:prstGeom>
          <a:ln>
            <a:solidFill>
              <a:srgbClr val="8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Analyzed  (n=62)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542595" y="4259626"/>
            <a:ext cx="3446461" cy="950442"/>
          </a:xfrm>
          <a:prstGeom prst="rect">
            <a:avLst/>
          </a:prstGeom>
          <a:ln>
            <a:solidFill>
              <a:srgbClr val="8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Discontinued/Lost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to Follow Up (</a:t>
            </a: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n=1)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Lack of interest (n=1)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3990169" y="2977625"/>
            <a:ext cx="4018598" cy="1311268"/>
            <a:chOff x="3871638" y="2977625"/>
            <a:chExt cx="4018598" cy="1311268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871638" y="3576643"/>
              <a:ext cx="1736409" cy="712250"/>
            </a:xfrm>
            <a:prstGeom prst="rect">
              <a:avLst/>
            </a:prstGeom>
            <a:ln>
              <a:solidFill>
                <a:srgbClr val="808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MBSR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</a:rPr>
                <a:t>(n=33)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4756775" y="2986090"/>
              <a:ext cx="0" cy="539750"/>
            </a:xfrm>
            <a:prstGeom prst="straightConnector1">
              <a:avLst/>
            </a:prstGeom>
            <a:ln>
              <a:solidFill>
                <a:srgbClr val="8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 bwMode="auto">
            <a:xfrm>
              <a:off x="6152876" y="3576643"/>
              <a:ext cx="1737360" cy="712250"/>
            </a:xfrm>
            <a:prstGeom prst="rect">
              <a:avLst/>
            </a:prstGeom>
            <a:ln>
              <a:solidFill>
                <a:srgbClr val="808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MS Education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</a:rPr>
                <a:t>(n=29)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7021556" y="2986090"/>
              <a:ext cx="0" cy="539750"/>
            </a:xfrm>
            <a:prstGeom prst="straightConnector1">
              <a:avLst/>
            </a:prstGeom>
            <a:ln>
              <a:solidFill>
                <a:srgbClr val="8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 bwMode="auto">
            <a:xfrm>
              <a:off x="4750586" y="2977625"/>
              <a:ext cx="2281236" cy="0"/>
            </a:xfrm>
            <a:prstGeom prst="line">
              <a:avLst/>
            </a:prstGeom>
            <a:ln w="9525" cmpd="sng">
              <a:solidFill>
                <a:srgbClr val="8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 bwMode="auto">
          <a:xfrm flipH="1" flipV="1">
            <a:off x="5961208" y="2344043"/>
            <a:ext cx="1" cy="640080"/>
          </a:xfrm>
          <a:prstGeom prst="line">
            <a:avLst/>
          </a:prstGeom>
          <a:ln w="9525" cmpd="sng">
            <a:solidFill>
              <a:srgbClr val="8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>
            <a:off x="5958142" y="2696635"/>
            <a:ext cx="2560320" cy="0"/>
          </a:xfrm>
          <a:prstGeom prst="straightConnector1">
            <a:avLst/>
          </a:prstGeom>
          <a:ln>
            <a:solidFill>
              <a:srgbClr val="8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8576461" y="2437869"/>
            <a:ext cx="3412595" cy="512064"/>
          </a:xfrm>
          <a:prstGeom prst="rect">
            <a:avLst/>
          </a:prstGeom>
          <a:ln>
            <a:solidFill>
              <a:srgbClr val="8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Dropped out before first class (</a:t>
            </a: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n=5)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7336621" y="4734847"/>
            <a:ext cx="1188720" cy="0"/>
          </a:xfrm>
          <a:prstGeom prst="straightConnector1">
            <a:avLst/>
          </a:prstGeom>
          <a:ln>
            <a:solidFill>
              <a:srgbClr val="8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 bwMode="auto">
          <a:xfrm>
            <a:off x="169329" y="4285028"/>
            <a:ext cx="3443014" cy="899639"/>
          </a:xfrm>
          <a:prstGeom prst="rect">
            <a:avLst/>
          </a:prstGeom>
          <a:ln>
            <a:solidFill>
              <a:srgbClr val="8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Discontinued/Lost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to Follow Up (</a:t>
            </a: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n=2)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Lack of interest (n=1)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No reason provided (n=1)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 rot="10800000">
            <a:off x="3638059" y="4734847"/>
            <a:ext cx="1417320" cy="0"/>
          </a:xfrm>
          <a:prstGeom prst="straightConnector1">
            <a:avLst/>
          </a:prstGeom>
          <a:ln>
            <a:solidFill>
              <a:srgbClr val="8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09600" y="679452"/>
            <a:ext cx="414528" cy="1301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2960" y="177664"/>
            <a:ext cx="9720072" cy="1499616"/>
          </a:xfrm>
        </p:spPr>
        <p:txBody>
          <a:bodyPr/>
          <a:lstStyle/>
          <a:p>
            <a:r>
              <a:rPr lang="en-US" dirty="0" smtClean="0"/>
              <a:t>Baseline Demographic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4370" y="731520"/>
            <a:ext cx="148590" cy="106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781374"/>
              </p:ext>
            </p:extLst>
          </p:nvPr>
        </p:nvGraphicFramePr>
        <p:xfrm>
          <a:off x="2482596" y="1465383"/>
          <a:ext cx="6400800" cy="4950056"/>
        </p:xfrm>
        <a:graphic>
          <a:graphicData uri="http://schemas.openxmlformats.org/drawingml/2006/table">
            <a:tbl>
              <a:tblPr/>
              <a:tblGrid>
                <a:gridCol w="2657038"/>
                <a:gridCol w="1869164"/>
                <a:gridCol w="1874598"/>
              </a:tblGrid>
              <a:tr h="425848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MBSR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13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(n=33)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(n=29)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3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2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  Age (years ± sd)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53 ± 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53 ± 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  Female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  Education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      ≤ HS Diploma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      ≥ College Grad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  Race/Ethnicity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      Hispanic or Latino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      White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EDSS (mean ± sd)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4.48 ± 1.76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4.72 ± 2.14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Credibility (mean ± se)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21.63 ± 0.72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48443B"/>
                          </a:solidFill>
                          <a:effectLst/>
                          <a:latin typeface="Calibri" panose="020F0502020204030204" pitchFamily="34" charset="0"/>
                        </a:rPr>
                        <a:t>18.62 ± 1.02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9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4370" y="731520"/>
            <a:ext cx="148590" cy="106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5760" y="408051"/>
            <a:ext cx="9720072" cy="1499616"/>
          </a:xfrm>
        </p:spPr>
        <p:txBody>
          <a:bodyPr/>
          <a:lstStyle/>
          <a:p>
            <a:r>
              <a:rPr lang="en-US" dirty="0" smtClean="0"/>
              <a:t>Baseline clinical status</a:t>
            </a:r>
            <a:endParaRPr lang="en-US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596720"/>
              </p:ext>
            </p:extLst>
          </p:nvPr>
        </p:nvGraphicFramePr>
        <p:xfrm>
          <a:off x="6431280" y="2049778"/>
          <a:ext cx="5425440" cy="3911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163690"/>
              </p:ext>
            </p:extLst>
          </p:nvPr>
        </p:nvGraphicFramePr>
        <p:xfrm>
          <a:off x="365760" y="2049778"/>
          <a:ext cx="5349240" cy="3911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43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Feasibility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405872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Adherence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lvl="1">
              <a:buFont typeface="Arial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85% of participants attended 6/8 (75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%) of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classes 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Only 28% practiced at least 70% of eligible days</a:t>
            </a:r>
          </a:p>
          <a:p>
            <a:pPr marL="128016" lvl="1" indent="0">
              <a:spcBef>
                <a:spcPts val="2200"/>
              </a:spcBef>
              <a:buNone/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Accessibility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lvl="1">
              <a:buFont typeface="Arial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6-hour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retreat was too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long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1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AE with isometric muscle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contractions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Yoga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requires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modification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 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>
              <a:buFont typeface="Arial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6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CLINICAL EFFICACY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373592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Between-group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comparisons:</a:t>
            </a:r>
          </a:p>
          <a:p>
            <a:pPr lvl="1">
              <a:spcBef>
                <a:spcPts val="400"/>
              </a:spcBef>
              <a:buFont typeface="Arial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Improvements for MBSR were of greater magnitude,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not statistically significant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spcBef>
                <a:spcPts val="2400"/>
              </a:spcBef>
              <a:spcAft>
                <a:spcPts val="400"/>
              </a:spcAft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Within-group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comparisons:</a:t>
            </a:r>
          </a:p>
          <a:p>
            <a:pPr lvl="1">
              <a:spcBef>
                <a:spcPts val="0"/>
              </a:spcBef>
              <a:buFont typeface="Arial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Significant and meaningful change in BOTH groups, sustained for a year</a:t>
            </a:r>
          </a:p>
          <a:p>
            <a:pPr lvl="2">
              <a:spcBef>
                <a:spcPts val="400"/>
              </a:spcBef>
              <a:buFont typeface="Arial" charset="0"/>
              <a:buChar char="•"/>
            </a:pP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Perceived </a:t>
            </a: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Stress </a:t>
            </a:r>
          </a:p>
          <a:p>
            <a:pPr lvl="2">
              <a:spcBef>
                <a:spcPts val="400"/>
              </a:spcBef>
              <a:buFont typeface="Arial" charset="0"/>
              <a:buChar char="•"/>
            </a:pP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Mental 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Health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QOL</a:t>
            </a:r>
            <a:endParaRPr lang="en-US" sz="2200" i="1" dirty="0">
              <a:solidFill>
                <a:schemeClr val="tx2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>
              <a:spcBef>
                <a:spcPts val="400"/>
              </a:spcBef>
              <a:buFont typeface="Arial" charset="0"/>
              <a:buChar char="•"/>
            </a:pP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Anxiety</a:t>
            </a:r>
          </a:p>
          <a:p>
            <a:pPr lvl="2">
              <a:spcBef>
                <a:spcPts val="400"/>
              </a:spcBef>
              <a:buFont typeface="Arial" charset="0"/>
              <a:buChar char="•"/>
            </a:pP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Depression</a:t>
            </a:r>
          </a:p>
          <a:p>
            <a:pPr lvl="2">
              <a:spcBef>
                <a:spcPts val="400"/>
              </a:spcBef>
              <a:buFont typeface="Arial" charset="0"/>
              <a:buChar char="•"/>
            </a:pP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Fatigue</a:t>
            </a:r>
          </a:p>
          <a:p>
            <a:pPr lvl="2">
              <a:spcBef>
                <a:spcPts val="400"/>
              </a:spcBef>
              <a:buFont typeface="Arial" charset="0"/>
              <a:buChar char="•"/>
            </a:pP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Resilience </a:t>
            </a:r>
          </a:p>
        </p:txBody>
      </p:sp>
    </p:spTree>
    <p:extLst>
      <p:ext uri="{BB962C8B-B14F-4D97-AF65-F5344CB8AC3E}">
        <p14:creationId xmlns:p14="http://schemas.microsoft.com/office/powerpoint/2010/main" val="431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93898"/>
              </p:ext>
            </p:extLst>
          </p:nvPr>
        </p:nvGraphicFramePr>
        <p:xfrm>
          <a:off x="1009314" y="0"/>
          <a:ext cx="10877886" cy="6042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3108" y="3538935"/>
            <a:ext cx="20124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Mean PSS Score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7677" y="6042990"/>
            <a:ext cx="18532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Time in Weeks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3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61663"/>
              </p:ext>
            </p:extLst>
          </p:nvPr>
        </p:nvGraphicFramePr>
        <p:xfrm>
          <a:off x="979457" y="477077"/>
          <a:ext cx="10926793" cy="556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601265" y="3588289"/>
            <a:ext cx="27305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Mean SF-36 Sub-score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7469" y="6080596"/>
            <a:ext cx="18532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Time in Weeks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566416"/>
            <a:ext cx="9720071" cy="3285744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Few studies control for time, attention, and social interaction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Social functioning may mediate the relationship between stress and depression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“This is the first time I’ve been in a room with someone else with MS”</a:t>
            </a:r>
          </a:p>
          <a:p>
            <a:pPr>
              <a:buFont typeface="Arial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2689" y="6124694"/>
            <a:ext cx="4593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i="1" dirty="0" err="1" smtClean="0">
                <a:latin typeface="Calibri" charset="0"/>
                <a:ea typeface="Calibri" charset="0"/>
                <a:cs typeface="Calibri" charset="0"/>
              </a:rPr>
              <a:t>Kirschner</a:t>
            </a:r>
            <a:r>
              <a:rPr lang="en-US" i="1" dirty="0" smtClean="0">
                <a:latin typeface="Calibri" charset="0"/>
                <a:ea typeface="Calibri" charset="0"/>
                <a:cs typeface="Calibri" charset="0"/>
              </a:rPr>
              <a:t> et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al., </a:t>
            </a:r>
            <a:r>
              <a:rPr lang="en-US" i="1" dirty="0" smtClean="0">
                <a:latin typeface="Calibri" charset="0"/>
                <a:ea typeface="Calibri" charset="0"/>
                <a:cs typeface="Calibri" charset="0"/>
              </a:rPr>
              <a:t>2012; </a:t>
            </a:r>
            <a:r>
              <a:rPr lang="en-US" i="1" dirty="0" err="1" smtClean="0">
                <a:latin typeface="Calibri" charset="0"/>
                <a:ea typeface="Calibri" charset="0"/>
                <a:cs typeface="Calibri" charset="0"/>
              </a:rPr>
              <a:t>Vargus</a:t>
            </a:r>
            <a:r>
              <a:rPr lang="en-US" i="1" dirty="0" smtClean="0">
                <a:latin typeface="Calibri" charset="0"/>
                <a:ea typeface="Calibri" charset="0"/>
                <a:cs typeface="Calibri" charset="0"/>
              </a:rPr>
              <a:t> and Arnett, 2010 </a:t>
            </a:r>
            <a:endParaRPr lang="en-US" i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Participants unmasked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Homogenous study sample 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Lack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of a passive control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group -&gt; spontaneous recovery? Regression to the mean?</a:t>
            </a:r>
          </a:p>
          <a:p>
            <a:pPr marL="0" indent="0">
              <a:buNone/>
            </a:pP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340" y="2212258"/>
            <a:ext cx="9720071" cy="4023360"/>
          </a:xfrm>
        </p:spPr>
        <p:txBody>
          <a:bodyPr>
            <a:normAutofit/>
          </a:bodyPr>
          <a:lstStyle/>
          <a:p>
            <a:pPr algn="ctr"/>
            <a:endParaRPr lang="en-US" sz="2400" dirty="0" smtClean="0"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The authors have no personal or financial conflicts of interest to declare. 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80" y="218449"/>
            <a:ext cx="2814859" cy="3469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502129"/>
            <a:ext cx="8784890" cy="4023360"/>
          </a:xfrm>
        </p:spPr>
        <p:txBody>
          <a:bodyPr>
            <a:no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Arial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People with MS are at increased risk of stress-related emotional disorders.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Arial" charset="0"/>
              <a:buChar char="•"/>
            </a:pPr>
            <a:endParaRPr lang="en-US" sz="2200" dirty="0">
              <a:solidFill>
                <a:schemeClr val="tx2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Arial" charset="0"/>
              <a:buChar char="•"/>
            </a:pPr>
            <a:endParaRPr lang="en-US" sz="2200" dirty="0" smtClean="0">
              <a:solidFill>
                <a:schemeClr val="tx2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Arial" charset="0"/>
              <a:buChar char="•"/>
            </a:pPr>
            <a:endParaRPr lang="en-US" sz="2200" dirty="0">
              <a:solidFill>
                <a:schemeClr val="tx2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Arial" charset="0"/>
              <a:buChar char="•"/>
            </a:pPr>
            <a:endParaRPr lang="en-US" sz="2200" dirty="0">
              <a:solidFill>
                <a:schemeClr val="tx2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Arial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Stress-management is like exercise: varied activities that are pleasurable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66145" y="6079641"/>
            <a:ext cx="295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i="1" dirty="0" err="1" smtClean="0">
                <a:latin typeface="Calibri" charset="0"/>
                <a:ea typeface="Calibri" charset="0"/>
                <a:cs typeface="Calibri" charset="0"/>
              </a:rPr>
              <a:t>Rieckmann</a:t>
            </a:r>
            <a:r>
              <a:rPr lang="en-US" i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et al., 2012: </a:t>
            </a:r>
            <a:r>
              <a:rPr lang="en-US" i="1" dirty="0" smtClean="0">
                <a:latin typeface="Calibri" charset="0"/>
                <a:ea typeface="Calibri" charset="0"/>
                <a:cs typeface="Calibri" charset="0"/>
              </a:rPr>
              <a:t>p464.</a:t>
            </a:r>
            <a:endParaRPr lang="en-US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591" y="3230003"/>
            <a:ext cx="653380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“… affording patients psychological and social support as part of their treatment package is likely to ensure the greatest possible mitigation of the potential financial, social, and psychosocial burdens associated with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MS.”</a:t>
            </a:r>
            <a:endParaRPr lang="en-US" sz="2200" dirty="0">
              <a:solidFill>
                <a:schemeClr val="tx2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92923"/>
            <a:ext cx="7654923" cy="4560277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NIH NCCIH </a:t>
            </a:r>
            <a:r>
              <a:rPr lang="is-IS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s-IS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K23AT008211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Our Participants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Lynne Shinto, ND, MPH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Dennis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Bourdette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MD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Barry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Oken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MD, PhD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Heather Zwickey, PhD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Kimberly Carson, MPH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Carol Choutka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OHSU MS Center and Providers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Sara Pavao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Jan Taylor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211" y="585215"/>
            <a:ext cx="3205218" cy="395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132914"/>
            <a:ext cx="9720073" cy="470792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Kirchner T, Lara S. Stress and depression symptoms in patients with multiple sclerosis: the mediating role of the loss of social functioning: The role of social functioning in multiple sclerosis. </a:t>
            </a:r>
            <a:r>
              <a:rPr lang="en-US" sz="1600" dirty="0" err="1">
                <a:latin typeface="Calibri" panose="020F0502020204030204" pitchFamily="34" charset="0"/>
              </a:rPr>
              <a:t>Acta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Neurol</a:t>
            </a:r>
            <a:r>
              <a:rPr lang="en-US" sz="1600" dirty="0">
                <a:latin typeface="Calibri" panose="020F0502020204030204" pitchFamily="34" charset="0"/>
              </a:rPr>
              <a:t> Scand. 2011 Jun;123(6):407–13.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Minden </a:t>
            </a:r>
            <a:r>
              <a:rPr lang="en-US" sz="1600" dirty="0">
                <a:latin typeface="Calibri" panose="020F0502020204030204" pitchFamily="34" charset="0"/>
              </a:rPr>
              <a:t>SL, Feinstein A, Kalb RC, Miller D, Mohr DC, Patten SB, et al. Evidence-based guideline: Assessment and management of psychiatric disorders in individuals with MS: Report of the Guideline Development Subcommittee of the American Academy of Neurology. Neurology. 2013 Dec 27;82(2):174–81.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Mohr </a:t>
            </a:r>
            <a:r>
              <a:rPr lang="en-US" sz="1600" dirty="0">
                <a:latin typeface="Calibri" panose="020F0502020204030204" pitchFamily="34" charset="0"/>
              </a:rPr>
              <a:t>DC, Hart SL, Julian L, Cox D, Pelletier D. Association between stressful life events and exacerbation in multiple sclerosis: a meta-analysis. </a:t>
            </a:r>
            <a:r>
              <a:rPr lang="en-US" sz="1600" dirty="0" err="1">
                <a:latin typeface="Calibri" panose="020F0502020204030204" pitchFamily="34" charset="0"/>
              </a:rPr>
              <a:t>BMJ</a:t>
            </a:r>
            <a:r>
              <a:rPr lang="en-US" sz="1600" dirty="0">
                <a:latin typeface="Calibri" panose="020F0502020204030204" pitchFamily="34" charset="0"/>
              </a:rPr>
              <a:t>. 2004 Mar 27;328(7442):731.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Mohr </a:t>
            </a:r>
            <a:r>
              <a:rPr lang="en-US" sz="1600" dirty="0">
                <a:latin typeface="Calibri" panose="020F0502020204030204" pitchFamily="34" charset="0"/>
              </a:rPr>
              <a:t>DC, </a:t>
            </a:r>
            <a:r>
              <a:rPr lang="en-US" sz="1600" dirty="0" err="1">
                <a:latin typeface="Calibri" panose="020F0502020204030204" pitchFamily="34" charset="0"/>
              </a:rPr>
              <a:t>Lovera</a:t>
            </a:r>
            <a:r>
              <a:rPr lang="en-US" sz="1600" dirty="0">
                <a:latin typeface="Calibri" panose="020F0502020204030204" pitchFamily="34" charset="0"/>
              </a:rPr>
              <a:t> J, Brown T, Cohen B, </a:t>
            </a:r>
            <a:r>
              <a:rPr lang="en-US" sz="1600" dirty="0" err="1">
                <a:latin typeface="Calibri" panose="020F0502020204030204" pitchFamily="34" charset="0"/>
              </a:rPr>
              <a:t>Neylan</a:t>
            </a:r>
            <a:r>
              <a:rPr lang="en-US" sz="1600" dirty="0">
                <a:latin typeface="Calibri" panose="020F0502020204030204" pitchFamily="34" charset="0"/>
              </a:rPr>
              <a:t> T, Henry R, et al. A randomized trial of stress management for the prevention of new brain lesions in MS. Neurology. 2012 Jul 31;79(5):412–9.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Calibri" panose="020F0502020204030204" pitchFamily="34" charset="0"/>
              </a:rPr>
              <a:t>Rieckmann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P, </a:t>
            </a:r>
            <a:r>
              <a:rPr lang="en-US" sz="1600" dirty="0" err="1">
                <a:latin typeface="Calibri" panose="020F0502020204030204" pitchFamily="34" charset="0"/>
              </a:rPr>
              <a:t>Boyko</a:t>
            </a:r>
            <a:r>
              <a:rPr lang="en-US" sz="1600" dirty="0">
                <a:latin typeface="Calibri" panose="020F0502020204030204" pitchFamily="34" charset="0"/>
              </a:rPr>
              <a:t> A, </a:t>
            </a:r>
            <a:r>
              <a:rPr lang="en-US" sz="1600" dirty="0" err="1">
                <a:latin typeface="Calibri" panose="020F0502020204030204" pitchFamily="34" charset="0"/>
              </a:rPr>
              <a:t>Centonze</a:t>
            </a:r>
            <a:r>
              <a:rPr lang="en-US" sz="1600" dirty="0">
                <a:latin typeface="Calibri" panose="020F0502020204030204" pitchFamily="34" charset="0"/>
              </a:rPr>
              <a:t> D, Coles A, </a:t>
            </a:r>
            <a:r>
              <a:rPr lang="en-US" sz="1600" dirty="0" err="1">
                <a:latin typeface="Calibri" panose="020F0502020204030204" pitchFamily="34" charset="0"/>
              </a:rPr>
              <a:t>Elovaara</a:t>
            </a:r>
            <a:r>
              <a:rPr lang="en-US" sz="1600" dirty="0">
                <a:latin typeface="Calibri" panose="020F0502020204030204" pitchFamily="34" charset="0"/>
              </a:rPr>
              <a:t> I, </a:t>
            </a:r>
            <a:r>
              <a:rPr lang="en-US" sz="1600" dirty="0" err="1">
                <a:latin typeface="Calibri" panose="020F0502020204030204" pitchFamily="34" charset="0"/>
              </a:rPr>
              <a:t>Havrdová</a:t>
            </a:r>
            <a:r>
              <a:rPr lang="en-US" sz="1600" dirty="0">
                <a:latin typeface="Calibri" panose="020F0502020204030204" pitchFamily="34" charset="0"/>
              </a:rPr>
              <a:t> E, et al. Future MS care: a consensus statement of the MS in the 21st Century Steering Group. J Neurol. 2012 Aug 31;260(2):462–9.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Vargas </a:t>
            </a:r>
            <a:r>
              <a:rPr lang="en-US" sz="1600" dirty="0">
                <a:latin typeface="Calibri" panose="020F0502020204030204" pitchFamily="34" charset="0"/>
              </a:rPr>
              <a:t>GA, Arnett PA. Positive everyday experiences interact with social support to predict depression in multiple sclerosis. J </a:t>
            </a:r>
            <a:r>
              <a:rPr lang="en-US" sz="1600" dirty="0" err="1">
                <a:latin typeface="Calibri" panose="020F0502020204030204" pitchFamily="34" charset="0"/>
              </a:rPr>
              <a:t>Int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Neuropsychol</a:t>
            </a:r>
            <a:r>
              <a:rPr lang="en-US" sz="1600" dirty="0">
                <a:latin typeface="Calibri" panose="020F0502020204030204" pitchFamily="34" charset="0"/>
              </a:rPr>
              <a:t> Soc. 2010 Nov;16(06):1039–46. </a:t>
            </a:r>
          </a:p>
          <a:p>
            <a:endParaRPr lang="en-US" sz="1600" dirty="0">
              <a:latin typeface="Calibri" panose="020F0502020204030204" pitchFamily="34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87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and MS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24128" y="1970752"/>
            <a:ext cx="10881001" cy="40233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Anxiety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: Lifetime prevalence 36% (vs. 29%)</a:t>
            </a:r>
          </a:p>
          <a:p>
            <a:pPr>
              <a:lnSpc>
                <a:spcPct val="12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Depression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: Lifetime prevalence 36-54% (vs. 16%)</a:t>
            </a:r>
          </a:p>
          <a:p>
            <a:pPr>
              <a:lnSpc>
                <a:spcPct val="12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Exacerbation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: Pooled ES of 0.53 (95CI: 0.40 – 0.65)</a:t>
            </a:r>
          </a:p>
          <a:p>
            <a:pPr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Stress-management may: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ecrease risk of </a:t>
            </a:r>
            <a:r>
              <a:rPr lang="en-US" sz="2200" dirty="0" err="1" smtClean="0">
                <a:latin typeface="Calibri" charset="0"/>
                <a:ea typeface="Calibri" charset="0"/>
                <a:cs typeface="Calibri" charset="0"/>
              </a:rPr>
              <a:t>Gd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+ lesions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Increase odds of remaining lesion free [OR: 2.77 (1.17-6.55)]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ecrease brain volume loss (-0.11% vs. -0.43%, </a:t>
            </a:r>
            <a:r>
              <a:rPr lang="en-US" sz="2200" i="1" dirty="0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=0.01)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4496" y="6255820"/>
            <a:ext cx="522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 smtClean="0">
                <a:latin typeface="Calibri Light" charset="0"/>
                <a:ea typeface="Calibri Light" charset="0"/>
                <a:cs typeface="Calibri Light" charset="0"/>
              </a:rPr>
              <a:t>Minden et al. 2013, Mohr et al. 2004, Mohr et al. 2012</a:t>
            </a:r>
            <a:endParaRPr lang="en-US" i="1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13" name="Picture 12" descr="MS-Fig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112" y="2089361"/>
            <a:ext cx="3172538" cy="2519368"/>
          </a:xfrm>
          <a:prstGeom prst="rect">
            <a:avLst/>
          </a:prstGeom>
        </p:spPr>
      </p:pic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112" y="4519658"/>
            <a:ext cx="3172538" cy="2367202"/>
          </a:xfrm>
          <a:prstGeom prst="rect">
            <a:avLst/>
          </a:prstGeom>
        </p:spPr>
      </p:pic>
      <p:pic>
        <p:nvPicPr>
          <p:cNvPr id="17" name="Picture 16" descr="imagestres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112" y="-95669"/>
            <a:ext cx="3172538" cy="22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Mindfulness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medinde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9" y="-1"/>
            <a:ext cx="3581401" cy="2383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tiger6951971-threatening-ti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308784"/>
            <a:ext cx="3581400" cy="223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24128" y="2237089"/>
            <a:ext cx="6649659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Capacity to notice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Present moment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Acceptance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Non-judgment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Self-compassion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Attempt to change how one relates to experiences, rather than reduce their frequency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9" y="4543076"/>
            <a:ext cx="3581401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171097"/>
            <a:ext cx="7326242" cy="3936406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charset="0"/>
                <a:cs typeface="Calibri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>Single-blind, parallel, </a:t>
            </a:r>
            <a:r>
              <a:rPr lang="en-US" b="1" dirty="0" err="1" smtClean="0">
                <a:latin typeface="Calibri" panose="020F0502020204030204" pitchFamily="34" charset="0"/>
              </a:rPr>
              <a:t>RCT</a:t>
            </a:r>
            <a:endParaRPr lang="en-US" b="1" dirty="0">
              <a:latin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ea typeface="Calibri" charset="0"/>
                <a:cs typeface="Calibri" charset="0"/>
              </a:rPr>
              <a:t>Assess </a:t>
            </a:r>
            <a:r>
              <a:rPr lang="en-US" sz="2200" dirty="0" smtClean="0">
                <a:latin typeface="Calibri" panose="020F0502020204030204" pitchFamily="34" charset="0"/>
                <a:ea typeface="Calibri" charset="0"/>
                <a:cs typeface="Calibri" charset="0"/>
              </a:rPr>
              <a:t>feasibility and trial processes  </a:t>
            </a:r>
            <a:endParaRPr lang="en-US" sz="2200" dirty="0">
              <a:latin typeface="Calibri" panose="020F0502020204030204" pitchFamily="34" charset="0"/>
              <a:ea typeface="Calibri" charset="0"/>
              <a:cs typeface="Calibri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ea typeface="Calibri" charset="0"/>
                <a:cs typeface="Calibri" charset="0"/>
              </a:rPr>
              <a:t>Assess </a:t>
            </a:r>
            <a:r>
              <a:rPr lang="en-US" sz="2200" dirty="0" smtClean="0">
                <a:latin typeface="Calibri" panose="020F0502020204030204" pitchFamily="34" charset="0"/>
                <a:ea typeface="Calibri" charset="0"/>
                <a:cs typeface="Calibri" charset="0"/>
              </a:rPr>
              <a:t>preliminary efficacy of MBSR vs. Education </a:t>
            </a:r>
            <a:r>
              <a:rPr lang="en-US" sz="2200" dirty="0" smtClean="0">
                <a:latin typeface="Calibri" panose="020F0502020204030204" pitchFamily="34" charset="0"/>
                <a:ea typeface="Calibri" charset="0"/>
                <a:cs typeface="Calibri" charset="0"/>
              </a:rPr>
              <a:t>Control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ea typeface="Calibri" charset="0"/>
                <a:cs typeface="Calibri" charset="0"/>
              </a:rPr>
              <a:t>Evaluate </a:t>
            </a:r>
            <a:r>
              <a:rPr lang="en-US" sz="2200" dirty="0" smtClean="0">
                <a:latin typeface="Calibri" panose="020F0502020204030204" pitchFamily="34" charset="0"/>
                <a:ea typeface="Calibri" charset="0"/>
                <a:cs typeface="Calibri" charset="0"/>
              </a:rPr>
              <a:t>durability over </a:t>
            </a:r>
            <a:r>
              <a:rPr lang="en-US" sz="2200" dirty="0">
                <a:latin typeface="Calibri" panose="020F0502020204030204" pitchFamily="34" charset="0"/>
                <a:ea typeface="Calibri" charset="0"/>
                <a:cs typeface="Calibri" charset="0"/>
              </a:rPr>
              <a:t>a 12-month follow </a:t>
            </a:r>
            <a:r>
              <a:rPr lang="en-US" sz="2200" dirty="0" smtClean="0">
                <a:latin typeface="Calibri" panose="020F0502020204030204" pitchFamily="34" charset="0"/>
                <a:ea typeface="Calibri" charset="0"/>
                <a:cs typeface="Calibri" charset="0"/>
              </a:rPr>
              <a:t>up</a:t>
            </a:r>
          </a:p>
          <a:p>
            <a:pPr marL="128016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 smtClean="0">
              <a:latin typeface="Calibri" panose="020F0502020204030204" pitchFamily="34" charset="0"/>
              <a:ea typeface="Calibri" charset="0"/>
              <a:cs typeface="Calibri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charset="0"/>
                <a:cs typeface="Calibri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ea typeface="Calibri" charset="0"/>
                <a:cs typeface="Calibri" charset="0"/>
              </a:rPr>
              <a:t>80% power 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ea typeface="Calibri" charset="0"/>
                <a:cs typeface="Calibri" charset="0"/>
              </a:rPr>
              <a:t>5 </a:t>
            </a:r>
            <a:r>
              <a:rPr lang="en-US" sz="2200" dirty="0" smtClean="0">
                <a:latin typeface="Calibri" panose="020F0502020204030204" pitchFamily="34" charset="0"/>
                <a:ea typeface="Calibri" charset="0"/>
                <a:cs typeface="Calibri" charset="0"/>
              </a:rPr>
              <a:t>points in perceived stress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ea typeface="Calibri" charset="0"/>
                <a:cs typeface="Calibri" charset="0"/>
              </a:rPr>
              <a:t>10 </a:t>
            </a:r>
            <a:r>
              <a:rPr lang="en-US" sz="2200" dirty="0">
                <a:latin typeface="Calibri" panose="020F0502020204030204" pitchFamily="34" charset="0"/>
                <a:ea typeface="Calibri" charset="0"/>
                <a:cs typeface="Calibri" charset="0"/>
              </a:rPr>
              <a:t>points in </a:t>
            </a:r>
            <a:r>
              <a:rPr lang="en-US" sz="2200" dirty="0" smtClean="0">
                <a:latin typeface="Calibri" panose="020F0502020204030204" pitchFamily="34" charset="0"/>
                <a:ea typeface="Calibri" charset="0"/>
                <a:cs typeface="Calibri" charset="0"/>
              </a:rPr>
              <a:t>SF-36 mental health</a:t>
            </a:r>
            <a:endParaRPr lang="en-US" sz="2200" dirty="0" smtClean="0">
              <a:latin typeface="Calibri" panose="020F0502020204030204" pitchFamily="34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4128" y="2671072"/>
            <a:ext cx="4754880" cy="44170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14784" y="2671072"/>
            <a:ext cx="4754880" cy="44170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671070"/>
            <a:ext cx="4754880" cy="316940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INCLUSION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Adults &gt;= 18 </a:t>
            </a:r>
            <a:r>
              <a:rPr lang="en-US" dirty="0" err="1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yo</a:t>
            </a:r>
            <a:endParaRPr lang="en-US" dirty="0" smtClean="0"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 Light" charset="0"/>
                <a:cs typeface="Calibri Light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Confirmed MS, McDonald Criteria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 Light" charset="0"/>
                <a:cs typeface="Calibri Light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EDSS &lt;= 8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 Light" charset="0"/>
                <a:cs typeface="Calibri Light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Stable on DMT/Anxiolytics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 Light" charset="0"/>
                <a:cs typeface="Calibri Light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Mild to moderate stress</a:t>
            </a:r>
            <a:endParaRPr lang="en-US" dirty="0">
              <a:latin typeface="Calibri" panose="020F0502020204030204" pitchFamily="34" charset="0"/>
              <a:ea typeface="Calibri Light" charset="0"/>
              <a:cs typeface="Calibri Light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4784" y="2671070"/>
            <a:ext cx="4754880" cy="316940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EXCLUSION</a:t>
            </a:r>
            <a:endParaRPr lang="en-US" sz="2400" b="1" dirty="0"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MBSR or CBT within 5 </a:t>
            </a:r>
            <a:r>
              <a:rPr lang="en-US" dirty="0" err="1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yrs</a:t>
            </a:r>
            <a:endParaRPr lang="en-US" dirty="0" smtClean="0"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 Light" charset="0"/>
                <a:cs typeface="Calibri Light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Current meditation/yoga practice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 Light" charset="0"/>
                <a:cs typeface="Calibri Light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Relapse within 30 days of baseline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 Light" charset="0"/>
                <a:cs typeface="Calibri Light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MMSE &lt;= 26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 Light" charset="0"/>
                <a:cs typeface="Calibri Light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Severe depression, BDI &gt; 30</a:t>
            </a:r>
            <a:endParaRPr lang="en-US" dirty="0">
              <a:latin typeface="Calibri" panose="020F0502020204030204" pitchFamily="34" charset="0"/>
              <a:ea typeface="Calibri Light" charset="0"/>
              <a:cs typeface="Calibri Light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24128" y="2103894"/>
            <a:ext cx="10045536" cy="825285"/>
          </a:xfrm>
          <a:prstGeom prst="rect">
            <a:avLst/>
          </a:prstGeom>
          <a:ln>
            <a:noFill/>
          </a:ln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endParaRPr lang="en-US" sz="2400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Intervention: MBSR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125" y="2818859"/>
            <a:ext cx="7685919" cy="290029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8 weekly classes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Retreat during week 6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Mindfulness: meditation, movement, eating, interacting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Techniques: Gentle yoga, breath work, body scan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45 minutes of daily homework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strongly encouraged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298" y="356460"/>
            <a:ext cx="3191144" cy="3191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506473" y="3748958"/>
            <a:ext cx="359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charset="0"/>
                <a:ea typeface="Calibri" charset="0"/>
                <a:cs typeface="Calibri" charset="0"/>
              </a:rPr>
              <a:t>Kimberly Carson, MPH, C-IAYT, E-RYT</a:t>
            </a:r>
          </a:p>
        </p:txBody>
      </p:sp>
    </p:spTree>
    <p:extLst>
      <p:ext uri="{BB962C8B-B14F-4D97-AF65-F5344CB8AC3E}">
        <p14:creationId xmlns:p14="http://schemas.microsoft.com/office/powerpoint/2010/main" val="5040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Control: MS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5999"/>
            <a:ext cx="9720071" cy="436277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8 weekly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classes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Retreat during week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6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Medications &amp; Supplements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Fatigue 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Pain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Gait and Balance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MS and the Mind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Know your Rights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Financial Planning</a:t>
            </a: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9071671" y="422435"/>
            <a:ext cx="2551092" cy="3238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611985" y="3871344"/>
            <a:ext cx="324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Carol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Choutka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NMSS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Program Implementation &amp; Engagement</a:t>
            </a:r>
          </a:p>
        </p:txBody>
      </p:sp>
    </p:spTree>
    <p:extLst>
      <p:ext uri="{BB962C8B-B14F-4D97-AF65-F5344CB8AC3E}">
        <p14:creationId xmlns:p14="http://schemas.microsoft.com/office/powerpoint/2010/main" val="9559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156323"/>
            <a:ext cx="9720071" cy="40667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 Primary: Feasibility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Recruitment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Adherence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Accessibility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Secondary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Perceived Stress Scale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Mental health quality of life (SF-36)</a:t>
            </a:r>
            <a:endParaRPr lang="en-US" b="1" dirty="0" smtClean="0"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sz="2200" dirty="0" err="1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PROMIS</a:t>
            </a:r>
            <a:r>
              <a:rPr lang="en-US" sz="2200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Calibri Light" charset="0"/>
                <a:cs typeface="Calibri Light" charset="0"/>
              </a:rPr>
              <a:t>Anxiety, </a:t>
            </a:r>
            <a:r>
              <a:rPr lang="en-US" sz="2200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Depression, Fatigue, </a:t>
            </a:r>
            <a:r>
              <a:rPr lang="en-US" sz="2200" dirty="0">
                <a:latin typeface="Calibri" panose="020F0502020204030204" pitchFamily="34" charset="0"/>
                <a:ea typeface="Calibri Light" charset="0"/>
                <a:cs typeface="Calibri Light" charset="0"/>
              </a:rPr>
              <a:t>Pain Interference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Resilience (Connor-Davidson)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sz="2200" dirty="0" err="1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PASAT</a:t>
            </a:r>
            <a:r>
              <a:rPr lang="en-US" sz="2200" dirty="0" smtClean="0">
                <a:latin typeface="Calibri" panose="020F0502020204030204" pitchFamily="34" charset="0"/>
                <a:ea typeface="Calibri Light" charset="0"/>
                <a:cs typeface="Calibri Light" charset="0"/>
              </a:rPr>
              <a:t> 3’</a:t>
            </a:r>
            <a:endParaRPr lang="en-US" sz="2200" dirty="0">
              <a:latin typeface="Calibri" panose="020F0502020204030204" pitchFamily="34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20784</TotalTime>
  <Words>1465</Words>
  <Application>Microsoft Office PowerPoint</Application>
  <PresentationFormat>Widescreen</PresentationFormat>
  <Paragraphs>238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MS PGothic</vt:lpstr>
      <vt:lpstr>Arial</vt:lpstr>
      <vt:lpstr>Calibri</vt:lpstr>
      <vt:lpstr>Calibri Light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Stress and MS</vt:lpstr>
      <vt:lpstr>Mindfulness</vt:lpstr>
      <vt:lpstr>aims</vt:lpstr>
      <vt:lpstr>RECRUITMENT</vt:lpstr>
      <vt:lpstr>Intervention: MBSR</vt:lpstr>
      <vt:lpstr>Control: MS Education</vt:lpstr>
      <vt:lpstr>Outcome Measures</vt:lpstr>
      <vt:lpstr>Analysis Plan</vt:lpstr>
      <vt:lpstr>PowerPoint Presentation</vt:lpstr>
      <vt:lpstr>Baseline Demographic data</vt:lpstr>
      <vt:lpstr>Baseline clinical status</vt:lpstr>
      <vt:lpstr>Results: Feasibility</vt:lpstr>
      <vt:lpstr>RESULTS: CLINICAL EFFICACY</vt:lpstr>
      <vt:lpstr>PowerPoint Presentation</vt:lpstr>
      <vt:lpstr>PowerPoint Presentation</vt:lpstr>
      <vt:lpstr>Discussion</vt:lpstr>
      <vt:lpstr>Limitations</vt:lpstr>
      <vt:lpstr>implications</vt:lpstr>
      <vt:lpstr>Acknowledgements 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Ketogenic diet management</dc:title>
  <dc:creator>Angela Senders</dc:creator>
  <cp:lastModifiedBy>Angela Senders</cp:lastModifiedBy>
  <cp:revision>912</cp:revision>
  <dcterms:created xsi:type="dcterms:W3CDTF">2014-04-01T20:13:31Z</dcterms:created>
  <dcterms:modified xsi:type="dcterms:W3CDTF">2018-05-15T20:40:21Z</dcterms:modified>
</cp:coreProperties>
</file>