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1.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6"/>
  </p:notesMasterIdLst>
  <p:sldIdLst>
    <p:sldId id="256" r:id="rId3"/>
    <p:sldId id="348" r:id="rId4"/>
    <p:sldId id="257" r:id="rId5"/>
    <p:sldId id="273" r:id="rId6"/>
    <p:sldId id="353" r:id="rId7"/>
    <p:sldId id="361" r:id="rId8"/>
    <p:sldId id="362" r:id="rId9"/>
    <p:sldId id="351" r:id="rId10"/>
    <p:sldId id="357" r:id="rId11"/>
    <p:sldId id="363" r:id="rId12"/>
    <p:sldId id="349" r:id="rId13"/>
    <p:sldId id="416" r:id="rId14"/>
    <p:sldId id="417" r:id="rId15"/>
    <p:sldId id="354" r:id="rId16"/>
    <p:sldId id="352" r:id="rId17"/>
    <p:sldId id="274" r:id="rId18"/>
    <p:sldId id="343" r:id="rId19"/>
    <p:sldId id="371" r:id="rId20"/>
    <p:sldId id="394" r:id="rId21"/>
    <p:sldId id="259" r:id="rId22"/>
    <p:sldId id="345" r:id="rId23"/>
    <p:sldId id="347" r:id="rId24"/>
    <p:sldId id="379" r:id="rId25"/>
    <p:sldId id="380" r:id="rId26"/>
    <p:sldId id="381" r:id="rId27"/>
    <p:sldId id="382" r:id="rId28"/>
    <p:sldId id="386" r:id="rId29"/>
    <p:sldId id="384" r:id="rId30"/>
    <p:sldId id="390" r:id="rId31"/>
    <p:sldId id="387" r:id="rId32"/>
    <p:sldId id="392" r:id="rId33"/>
    <p:sldId id="395" r:id="rId34"/>
    <p:sldId id="393" r:id="rId35"/>
    <p:sldId id="396" r:id="rId36"/>
    <p:sldId id="398" r:id="rId37"/>
    <p:sldId id="399" r:id="rId38"/>
    <p:sldId id="400" r:id="rId39"/>
    <p:sldId id="401" r:id="rId40"/>
    <p:sldId id="402" r:id="rId41"/>
    <p:sldId id="403" r:id="rId42"/>
    <p:sldId id="404" r:id="rId43"/>
    <p:sldId id="414" r:id="rId44"/>
    <p:sldId id="405" r:id="rId45"/>
    <p:sldId id="406" r:id="rId46"/>
    <p:sldId id="407" r:id="rId47"/>
    <p:sldId id="412" r:id="rId48"/>
    <p:sldId id="410" r:id="rId49"/>
    <p:sldId id="409" r:id="rId50"/>
    <p:sldId id="411" r:id="rId51"/>
    <p:sldId id="415" r:id="rId52"/>
    <p:sldId id="418" r:id="rId53"/>
    <p:sldId id="377" r:id="rId54"/>
    <p:sldId id="370"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BA12"/>
    <a:srgbClr val="1A4DB2"/>
    <a:srgbClr val="7EA626"/>
    <a:srgbClr val="FF99CC"/>
    <a:srgbClr val="FF3399"/>
    <a:srgbClr val="CC6600"/>
    <a:srgbClr val="34349E"/>
    <a:srgbClr val="FF9900"/>
    <a:srgbClr val="91CF4D"/>
    <a:srgbClr val="D4E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10" autoAdjust="0"/>
    <p:restoredTop sz="94660"/>
  </p:normalViewPr>
  <p:slideViewPr>
    <p:cSldViewPr>
      <p:cViewPr varScale="1">
        <p:scale>
          <a:sx n="118" d="100"/>
          <a:sy n="118" d="100"/>
        </p:scale>
        <p:origin x="348"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smtClean="0">
                <a:solidFill>
                  <a:schemeClr val="tx1"/>
                </a:solidFill>
              </a:rPr>
              <a:t>Depression (CHQ)</a:t>
            </a:r>
            <a:r>
              <a:rPr lang="en-US" sz="2400" b="1" baseline="0" dirty="0" smtClean="0">
                <a:solidFill>
                  <a:schemeClr val="tx1"/>
                </a:solidFill>
              </a:rPr>
              <a:t> </a:t>
            </a:r>
            <a:endParaRPr lang="en-US" sz="2400" b="1" dirty="0">
              <a:solidFill>
                <a:schemeClr val="tx1"/>
              </a:solidFill>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Always Unemployed</c:v>
                </c:pt>
              </c:strCache>
            </c:strRef>
          </c:tx>
          <c:spPr>
            <a:ln w="28575" cap="rnd">
              <a:solidFill>
                <a:srgbClr val="FF9900"/>
              </a:solidFill>
              <a:round/>
            </a:ln>
            <a:effectLst/>
          </c:spPr>
          <c:marker>
            <c:symbol val="none"/>
          </c:marker>
          <c:cat>
            <c:numRef>
              <c:f>Sheet1!$A$2:$A$3</c:f>
              <c:numCache>
                <c:formatCode>General</c:formatCode>
                <c:ptCount val="2"/>
                <c:pt idx="0">
                  <c:v>1984</c:v>
                </c:pt>
                <c:pt idx="1">
                  <c:v>1985</c:v>
                </c:pt>
              </c:numCache>
            </c:numRef>
          </c:cat>
          <c:val>
            <c:numRef>
              <c:f>Sheet1!$B$2:$B$3</c:f>
              <c:numCache>
                <c:formatCode>General</c:formatCode>
                <c:ptCount val="2"/>
                <c:pt idx="0">
                  <c:v>11</c:v>
                </c:pt>
                <c:pt idx="1">
                  <c:v>11</c:v>
                </c:pt>
              </c:numCache>
            </c:numRef>
          </c:val>
          <c:smooth val="0"/>
          <c:extLst>
            <c:ext xmlns:c16="http://schemas.microsoft.com/office/drawing/2014/chart" uri="{C3380CC4-5D6E-409C-BE32-E72D297353CC}">
              <c16:uniqueId val="{00000000-AC78-4578-9103-9D7FB7B275CB}"/>
            </c:ext>
          </c:extLst>
        </c:ser>
        <c:ser>
          <c:idx val="1"/>
          <c:order val="1"/>
          <c:tx>
            <c:strRef>
              <c:f>Sheet1!$C$1</c:f>
              <c:strCache>
                <c:ptCount val="1"/>
                <c:pt idx="0">
                  <c:v>Was Employed</c:v>
                </c:pt>
              </c:strCache>
            </c:strRef>
          </c:tx>
          <c:spPr>
            <a:ln w="28575" cap="rnd">
              <a:solidFill>
                <a:srgbClr val="1A4DB2"/>
              </a:solidFill>
              <a:round/>
            </a:ln>
            <a:effectLst/>
          </c:spPr>
          <c:marker>
            <c:symbol val="none"/>
          </c:marker>
          <c:cat>
            <c:numRef>
              <c:f>Sheet1!$A$2:$A$3</c:f>
              <c:numCache>
                <c:formatCode>General</c:formatCode>
                <c:ptCount val="2"/>
                <c:pt idx="0">
                  <c:v>1984</c:v>
                </c:pt>
                <c:pt idx="1">
                  <c:v>1985</c:v>
                </c:pt>
              </c:numCache>
            </c:numRef>
          </c:cat>
          <c:val>
            <c:numRef>
              <c:f>Sheet1!$C$2:$C$3</c:f>
              <c:numCache>
                <c:formatCode>General</c:formatCode>
                <c:ptCount val="2"/>
                <c:pt idx="0">
                  <c:v>8</c:v>
                </c:pt>
                <c:pt idx="1">
                  <c:v>10</c:v>
                </c:pt>
              </c:numCache>
            </c:numRef>
          </c:val>
          <c:smooth val="0"/>
          <c:extLst>
            <c:ext xmlns:c16="http://schemas.microsoft.com/office/drawing/2014/chart" uri="{C3380CC4-5D6E-409C-BE32-E72D297353CC}">
              <c16:uniqueId val="{00000001-AC78-4578-9103-9D7FB7B275CB}"/>
            </c:ext>
          </c:extLst>
        </c:ser>
        <c:ser>
          <c:idx val="2"/>
          <c:order val="2"/>
          <c:tx>
            <c:strRef>
              <c:f>Sheet1!$D$1</c:f>
              <c:strCache>
                <c:ptCount val="1"/>
                <c:pt idx="0">
                  <c:v>Became Employed</c:v>
                </c:pt>
              </c:strCache>
            </c:strRef>
          </c:tx>
          <c:spPr>
            <a:ln w="28575" cap="rnd">
              <a:solidFill>
                <a:srgbClr val="B6BA12"/>
              </a:solidFill>
              <a:round/>
            </a:ln>
            <a:effectLst/>
          </c:spPr>
          <c:marker>
            <c:symbol val="none"/>
          </c:marker>
          <c:cat>
            <c:numRef>
              <c:f>Sheet1!$A$2:$A$3</c:f>
              <c:numCache>
                <c:formatCode>General</c:formatCode>
                <c:ptCount val="2"/>
                <c:pt idx="0">
                  <c:v>1984</c:v>
                </c:pt>
                <c:pt idx="1">
                  <c:v>1985</c:v>
                </c:pt>
              </c:numCache>
            </c:numRef>
          </c:cat>
          <c:val>
            <c:numRef>
              <c:f>Sheet1!$D$2:$D$3</c:f>
              <c:numCache>
                <c:formatCode>General</c:formatCode>
                <c:ptCount val="2"/>
                <c:pt idx="0">
                  <c:v>10</c:v>
                </c:pt>
                <c:pt idx="1">
                  <c:v>8</c:v>
                </c:pt>
              </c:numCache>
            </c:numRef>
          </c:val>
          <c:smooth val="0"/>
          <c:extLst>
            <c:ext xmlns:c16="http://schemas.microsoft.com/office/drawing/2014/chart" uri="{C3380CC4-5D6E-409C-BE32-E72D297353CC}">
              <c16:uniqueId val="{00000002-AC78-4578-9103-9D7FB7B275CB}"/>
            </c:ext>
          </c:extLst>
        </c:ser>
        <c:ser>
          <c:idx val="3"/>
          <c:order val="3"/>
          <c:tx>
            <c:strRef>
              <c:f>Sheet1!$E$1</c:f>
              <c:strCache>
                <c:ptCount val="1"/>
                <c:pt idx="0">
                  <c:v>Always Employed</c:v>
                </c:pt>
              </c:strCache>
            </c:strRef>
          </c:tx>
          <c:spPr>
            <a:ln w="28575" cap="rnd">
              <a:solidFill>
                <a:srgbClr val="7030A0"/>
              </a:solidFill>
              <a:round/>
            </a:ln>
            <a:effectLst/>
          </c:spPr>
          <c:marker>
            <c:symbol val="none"/>
          </c:marker>
          <c:cat>
            <c:numRef>
              <c:f>Sheet1!$A$2:$A$3</c:f>
              <c:numCache>
                <c:formatCode>General</c:formatCode>
                <c:ptCount val="2"/>
                <c:pt idx="0">
                  <c:v>1984</c:v>
                </c:pt>
                <c:pt idx="1">
                  <c:v>1985</c:v>
                </c:pt>
              </c:numCache>
            </c:numRef>
          </c:cat>
          <c:val>
            <c:numRef>
              <c:f>Sheet1!$E$2:$E$3</c:f>
              <c:numCache>
                <c:formatCode>General</c:formatCode>
                <c:ptCount val="2"/>
                <c:pt idx="0">
                  <c:v>7</c:v>
                </c:pt>
                <c:pt idx="1">
                  <c:v>7</c:v>
                </c:pt>
              </c:numCache>
            </c:numRef>
          </c:val>
          <c:smooth val="0"/>
          <c:extLst>
            <c:ext xmlns:c16="http://schemas.microsoft.com/office/drawing/2014/chart" uri="{C3380CC4-5D6E-409C-BE32-E72D297353CC}">
              <c16:uniqueId val="{00000003-AC78-4578-9103-9D7FB7B275CB}"/>
            </c:ext>
          </c:extLst>
        </c:ser>
        <c:dLbls>
          <c:showLegendKey val="0"/>
          <c:showVal val="0"/>
          <c:showCatName val="0"/>
          <c:showSerName val="0"/>
          <c:showPercent val="0"/>
          <c:showBubbleSize val="0"/>
        </c:dLbls>
        <c:smooth val="0"/>
        <c:axId val="217619080"/>
        <c:axId val="217620256"/>
      </c:lineChart>
      <c:catAx>
        <c:axId val="217619080"/>
        <c:scaling>
          <c:orientation val="minMax"/>
        </c:scaling>
        <c:delete val="0"/>
        <c:axPos val="t"/>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7620256"/>
        <c:crosses val="max"/>
        <c:auto val="1"/>
        <c:lblAlgn val="ctr"/>
        <c:lblOffset val="100"/>
        <c:noMultiLvlLbl val="0"/>
      </c:catAx>
      <c:valAx>
        <c:axId val="217620256"/>
        <c:scaling>
          <c:orientation val="minMax"/>
          <c:min val="6"/>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217619080"/>
        <c:crosses val="autoZero"/>
        <c:crossBetween val="between"/>
        <c:majorUnit val="1"/>
      </c:valAx>
      <c:spPr>
        <a:noFill/>
        <a:ln>
          <a:noFill/>
        </a:ln>
        <a:effectLst/>
      </c:spPr>
    </c:plotArea>
    <c:legend>
      <c:legendPos val="b"/>
      <c:layout>
        <c:manualLayout>
          <c:xMode val="edge"/>
          <c:yMode val="edge"/>
          <c:x val="0"/>
          <c:y val="0.82955318017403146"/>
          <c:w val="1"/>
          <c:h val="0.15361062386060159"/>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01365310987509E-2"/>
          <c:y val="4.1096606345259475E-2"/>
          <c:w val="0.91895001083580152"/>
          <c:h val="0.75310724317355071"/>
        </c:manualLayout>
      </c:layout>
      <c:barChart>
        <c:barDir val="col"/>
        <c:grouping val="clustered"/>
        <c:varyColors val="0"/>
        <c:ser>
          <c:idx val="0"/>
          <c:order val="0"/>
          <c:tx>
            <c:strRef>
              <c:f>Sheet1!$B$1</c:f>
              <c:strCache>
                <c:ptCount val="1"/>
                <c:pt idx="0">
                  <c:v>Unemployed</c:v>
                </c:pt>
              </c:strCache>
            </c:strRef>
          </c:tx>
          <c:spPr>
            <a:solidFill>
              <a:srgbClr val="B6BA12"/>
            </a:solidFill>
            <a:ln>
              <a:noFill/>
            </a:ln>
            <a:effectLst/>
          </c:spPr>
          <c:invertIfNegative val="0"/>
          <c:cat>
            <c:strRef>
              <c:f>Sheet1!$A$2:$A$4</c:f>
              <c:strCache>
                <c:ptCount val="3"/>
                <c:pt idx="0">
                  <c:v>Fatigue</c:v>
                </c:pt>
                <c:pt idx="1">
                  <c:v>Sleep</c:v>
                </c:pt>
                <c:pt idx="2">
                  <c:v>Pain</c:v>
                </c:pt>
              </c:strCache>
            </c:strRef>
          </c:cat>
          <c:val>
            <c:numRef>
              <c:f>Sheet1!$B$2:$B$4</c:f>
              <c:numCache>
                <c:formatCode>General</c:formatCode>
                <c:ptCount val="3"/>
                <c:pt idx="0">
                  <c:v>23.8</c:v>
                </c:pt>
                <c:pt idx="1">
                  <c:v>9.9</c:v>
                </c:pt>
                <c:pt idx="2">
                  <c:v>19.2</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Employed</c:v>
                </c:pt>
              </c:strCache>
            </c:strRef>
          </c:tx>
          <c:spPr>
            <a:solidFill>
              <a:srgbClr val="1A4DB2"/>
            </a:solidFill>
            <a:ln>
              <a:noFill/>
            </a:ln>
            <a:effectLst/>
          </c:spPr>
          <c:invertIfNegative val="0"/>
          <c:cat>
            <c:strRef>
              <c:f>Sheet1!$A$2:$A$4</c:f>
              <c:strCache>
                <c:ptCount val="3"/>
                <c:pt idx="0">
                  <c:v>Fatigue</c:v>
                </c:pt>
                <c:pt idx="1">
                  <c:v>Sleep</c:v>
                </c:pt>
                <c:pt idx="2">
                  <c:v>Pain</c:v>
                </c:pt>
              </c:strCache>
            </c:strRef>
          </c:cat>
          <c:val>
            <c:numRef>
              <c:f>Sheet1!$C$2:$C$4</c:f>
              <c:numCache>
                <c:formatCode>General</c:formatCode>
                <c:ptCount val="3"/>
                <c:pt idx="0">
                  <c:v>15.6</c:v>
                </c:pt>
                <c:pt idx="1">
                  <c:v>7</c:v>
                </c:pt>
                <c:pt idx="2">
                  <c:v>13</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54902381468371497"/>
          <c:y val="5.7876202974628177E-3"/>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237413505130034E-2"/>
          <c:y val="0.13758783441543487"/>
          <c:w val="0.90452016225244569"/>
          <c:h val="0.75310724317355071"/>
        </c:manualLayout>
      </c:layout>
      <c:barChart>
        <c:barDir val="col"/>
        <c:grouping val="clustered"/>
        <c:varyColors val="0"/>
        <c:ser>
          <c:idx val="0"/>
          <c:order val="0"/>
          <c:tx>
            <c:strRef>
              <c:f>Sheet1!$B$1</c:f>
              <c:strCache>
                <c:ptCount val="1"/>
                <c:pt idx="0">
                  <c:v>Unemployed</c:v>
                </c:pt>
              </c:strCache>
            </c:strRef>
          </c:tx>
          <c:spPr>
            <a:solidFill>
              <a:srgbClr val="B6BA12"/>
            </a:solidFill>
            <a:ln>
              <a:noFill/>
            </a:ln>
            <a:effectLst/>
          </c:spPr>
          <c:invertIfNegative val="0"/>
          <c:cat>
            <c:strRef>
              <c:f>Sheet1!$A$2:$A$6</c:f>
              <c:strCache>
                <c:ptCount val="5"/>
                <c:pt idx="0">
                  <c:v>Mood</c:v>
                </c:pt>
                <c:pt idx="1">
                  <c:v>Evaluative</c:v>
                </c:pt>
                <c:pt idx="2">
                  <c:v>Vegetative</c:v>
                </c:pt>
                <c:pt idx="3">
                  <c:v>State Anxiety</c:v>
                </c:pt>
                <c:pt idx="4">
                  <c:v>Trait Anxiety</c:v>
                </c:pt>
              </c:strCache>
            </c:strRef>
          </c:cat>
          <c:val>
            <c:numRef>
              <c:f>Sheet1!$B$2:$B$6</c:f>
              <c:numCache>
                <c:formatCode>General</c:formatCode>
                <c:ptCount val="5"/>
                <c:pt idx="0">
                  <c:v>57.7</c:v>
                </c:pt>
                <c:pt idx="1">
                  <c:v>57.3</c:v>
                </c:pt>
                <c:pt idx="2">
                  <c:v>66.8</c:v>
                </c:pt>
                <c:pt idx="3">
                  <c:v>112.2</c:v>
                </c:pt>
                <c:pt idx="4">
                  <c:v>114.7</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Employed</c:v>
                </c:pt>
              </c:strCache>
            </c:strRef>
          </c:tx>
          <c:spPr>
            <a:solidFill>
              <a:srgbClr val="1A4DB2"/>
            </a:solidFill>
            <a:ln>
              <a:noFill/>
            </a:ln>
            <a:effectLst/>
          </c:spPr>
          <c:invertIfNegative val="0"/>
          <c:cat>
            <c:strRef>
              <c:f>Sheet1!$A$2:$A$6</c:f>
              <c:strCache>
                <c:ptCount val="5"/>
                <c:pt idx="0">
                  <c:v>Mood</c:v>
                </c:pt>
                <c:pt idx="1">
                  <c:v>Evaluative</c:v>
                </c:pt>
                <c:pt idx="2">
                  <c:v>Vegetative</c:v>
                </c:pt>
                <c:pt idx="3">
                  <c:v>State Anxiety</c:v>
                </c:pt>
                <c:pt idx="4">
                  <c:v>Trait Anxiety</c:v>
                </c:pt>
              </c:strCache>
            </c:strRef>
          </c:cat>
          <c:val>
            <c:numRef>
              <c:f>Sheet1!$C$2:$C$6</c:f>
              <c:numCache>
                <c:formatCode>General</c:formatCode>
                <c:ptCount val="5"/>
                <c:pt idx="0">
                  <c:v>49.4</c:v>
                </c:pt>
                <c:pt idx="1">
                  <c:v>51.2</c:v>
                </c:pt>
                <c:pt idx="2">
                  <c:v>58.6</c:v>
                </c:pt>
                <c:pt idx="3">
                  <c:v>98.1</c:v>
                </c:pt>
                <c:pt idx="4">
                  <c:v>100.4</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1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14578538259640622"/>
          <c:y val="6.6898731408573928E-2"/>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Unemployed</c:v>
                </c:pt>
              </c:strCache>
            </c:strRef>
          </c:tx>
          <c:spPr>
            <a:solidFill>
              <a:srgbClr val="B6BA12"/>
            </a:solidFill>
            <a:ln>
              <a:noFill/>
            </a:ln>
            <a:effectLst/>
          </c:spPr>
          <c:invertIfNegative val="0"/>
          <c:cat>
            <c:strRef>
              <c:f>Sheet1!$A$2:$A$4</c:f>
              <c:strCache>
                <c:ptCount val="3"/>
                <c:pt idx="0">
                  <c:v>LOC</c:v>
                </c:pt>
                <c:pt idx="1">
                  <c:v>General SE</c:v>
                </c:pt>
                <c:pt idx="2">
                  <c:v>Disease SE</c:v>
                </c:pt>
              </c:strCache>
            </c:strRef>
          </c:cat>
          <c:val>
            <c:numRef>
              <c:f>Sheet1!$B$2:$B$4</c:f>
              <c:numCache>
                <c:formatCode>General</c:formatCode>
                <c:ptCount val="3"/>
                <c:pt idx="0">
                  <c:v>48.4</c:v>
                </c:pt>
                <c:pt idx="1">
                  <c:v>29.8</c:v>
                </c:pt>
                <c:pt idx="2">
                  <c:v>70.3</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Employed</c:v>
                </c:pt>
              </c:strCache>
            </c:strRef>
          </c:tx>
          <c:spPr>
            <a:solidFill>
              <a:srgbClr val="1A4DB2"/>
            </a:solidFill>
            <a:ln>
              <a:noFill/>
            </a:ln>
            <a:effectLst/>
          </c:spPr>
          <c:invertIfNegative val="0"/>
          <c:cat>
            <c:strRef>
              <c:f>Sheet1!$A$2:$A$4</c:f>
              <c:strCache>
                <c:ptCount val="3"/>
                <c:pt idx="0">
                  <c:v>LOC</c:v>
                </c:pt>
                <c:pt idx="1">
                  <c:v>General SE</c:v>
                </c:pt>
                <c:pt idx="2">
                  <c:v>Disease SE</c:v>
                </c:pt>
              </c:strCache>
            </c:strRef>
          </c:cat>
          <c:val>
            <c:numRef>
              <c:f>Sheet1!$C$2:$C$4</c:f>
              <c:numCache>
                <c:formatCode>General</c:formatCode>
                <c:ptCount val="3"/>
                <c:pt idx="0">
                  <c:v>59.9</c:v>
                </c:pt>
                <c:pt idx="1">
                  <c:v>32.6</c:v>
                </c:pt>
                <c:pt idx="2">
                  <c:v>80</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1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44418025871766031"/>
          <c:y val="9.3235075885062194E-3"/>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Unemployed</c:v>
                </c:pt>
              </c:strCache>
            </c:strRef>
          </c:tx>
          <c:spPr>
            <a:solidFill>
              <a:srgbClr val="B6BA12"/>
            </a:solidFill>
            <a:ln>
              <a:noFill/>
            </a:ln>
            <a:effectLst/>
          </c:spPr>
          <c:invertIfNegative val="0"/>
          <c:cat>
            <c:strRef>
              <c:f>Sheet1!$A$2:$A$4</c:f>
              <c:strCache>
                <c:ptCount val="3"/>
                <c:pt idx="0">
                  <c:v>Venting</c:v>
                </c:pt>
                <c:pt idx="1">
                  <c:v>Behavioral Disengagement</c:v>
                </c:pt>
                <c:pt idx="2">
                  <c:v>Suppression of Competing Activities</c:v>
                </c:pt>
              </c:strCache>
            </c:strRef>
          </c:cat>
          <c:val>
            <c:numRef>
              <c:f>Sheet1!$B$2:$B$4</c:f>
              <c:numCache>
                <c:formatCode>General</c:formatCode>
                <c:ptCount val="3"/>
                <c:pt idx="0">
                  <c:v>10.1</c:v>
                </c:pt>
                <c:pt idx="1">
                  <c:v>7.4</c:v>
                </c:pt>
                <c:pt idx="2">
                  <c:v>11.1</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Employed</c:v>
                </c:pt>
              </c:strCache>
            </c:strRef>
          </c:tx>
          <c:spPr>
            <a:solidFill>
              <a:srgbClr val="1A4DB2"/>
            </a:solidFill>
            <a:ln>
              <a:noFill/>
            </a:ln>
            <a:effectLst/>
          </c:spPr>
          <c:invertIfNegative val="0"/>
          <c:cat>
            <c:strRef>
              <c:f>Sheet1!$A$2:$A$4</c:f>
              <c:strCache>
                <c:ptCount val="3"/>
                <c:pt idx="0">
                  <c:v>Venting</c:v>
                </c:pt>
                <c:pt idx="1">
                  <c:v>Behavioral Disengagement</c:v>
                </c:pt>
                <c:pt idx="2">
                  <c:v>Suppression of Competing Activities</c:v>
                </c:pt>
              </c:strCache>
            </c:strRef>
          </c:cat>
          <c:val>
            <c:numRef>
              <c:f>Sheet1!$C$2:$C$4</c:f>
              <c:numCache>
                <c:formatCode>General</c:formatCode>
                <c:ptCount val="3"/>
                <c:pt idx="0">
                  <c:v>7.8</c:v>
                </c:pt>
                <c:pt idx="1">
                  <c:v>5.4</c:v>
                </c:pt>
                <c:pt idx="2">
                  <c:v>9.1</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1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36201960374422226"/>
          <c:y val="2.3091628471814153E-2"/>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197407732093832E-2"/>
          <c:y val="2.7916766086057424E-2"/>
          <c:w val="0.9238024683253091"/>
          <c:h val="0.80415672472759092"/>
        </c:manualLayout>
      </c:layout>
      <c:barChart>
        <c:barDir val="col"/>
        <c:grouping val="clustered"/>
        <c:varyColors val="0"/>
        <c:ser>
          <c:idx val="0"/>
          <c:order val="0"/>
          <c:tx>
            <c:strRef>
              <c:f>Sheet1!$B$1</c:f>
              <c:strCache>
                <c:ptCount val="1"/>
                <c:pt idx="0">
                  <c:v>Unemployed</c:v>
                </c:pt>
              </c:strCache>
            </c:strRef>
          </c:tx>
          <c:spPr>
            <a:solidFill>
              <a:srgbClr val="B6BA12"/>
            </a:solidFill>
            <a:ln>
              <a:noFill/>
            </a:ln>
            <a:effectLst/>
          </c:spPr>
          <c:invertIfNegative val="0"/>
          <c:cat>
            <c:strRef>
              <c:f>Sheet1!$A$2:$A$6</c:f>
              <c:strCache>
                <c:ptCount val="5"/>
                <c:pt idx="0">
                  <c:v>Openness</c:v>
                </c:pt>
                <c:pt idx="1">
                  <c:v>Conscientiousness</c:v>
                </c:pt>
                <c:pt idx="2">
                  <c:v>Extraversion</c:v>
                </c:pt>
                <c:pt idx="3">
                  <c:v>Agreeableness</c:v>
                </c:pt>
                <c:pt idx="4">
                  <c:v>Neuroticism</c:v>
                </c:pt>
              </c:strCache>
            </c:strRef>
          </c:cat>
          <c:val>
            <c:numRef>
              <c:f>Sheet1!$B$2:$B$6</c:f>
              <c:numCache>
                <c:formatCode>General</c:formatCode>
                <c:ptCount val="5"/>
                <c:pt idx="0">
                  <c:v>47.1</c:v>
                </c:pt>
                <c:pt idx="1">
                  <c:v>48.9</c:v>
                </c:pt>
                <c:pt idx="2">
                  <c:v>42.1</c:v>
                </c:pt>
                <c:pt idx="3">
                  <c:v>44.5</c:v>
                </c:pt>
                <c:pt idx="4">
                  <c:v>54.8</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Employed</c:v>
                </c:pt>
              </c:strCache>
            </c:strRef>
          </c:tx>
          <c:spPr>
            <a:solidFill>
              <a:srgbClr val="1A4DB2"/>
            </a:solidFill>
            <a:ln>
              <a:noFill/>
            </a:ln>
            <a:effectLst/>
          </c:spPr>
          <c:invertIfNegative val="0"/>
          <c:cat>
            <c:strRef>
              <c:f>Sheet1!$A$2:$A$6</c:f>
              <c:strCache>
                <c:ptCount val="5"/>
                <c:pt idx="0">
                  <c:v>Openness</c:v>
                </c:pt>
                <c:pt idx="1">
                  <c:v>Conscientiousness</c:v>
                </c:pt>
                <c:pt idx="2">
                  <c:v>Extraversion</c:v>
                </c:pt>
                <c:pt idx="3">
                  <c:v>Agreeableness</c:v>
                </c:pt>
                <c:pt idx="4">
                  <c:v>Neuroticism</c:v>
                </c:pt>
              </c:strCache>
            </c:strRef>
          </c:cat>
          <c:val>
            <c:numRef>
              <c:f>Sheet1!$C$2:$C$6</c:f>
              <c:numCache>
                <c:formatCode>General</c:formatCode>
                <c:ptCount val="5"/>
                <c:pt idx="0">
                  <c:v>51.5</c:v>
                </c:pt>
                <c:pt idx="1">
                  <c:v>58.3</c:v>
                </c:pt>
                <c:pt idx="2">
                  <c:v>51.6</c:v>
                </c:pt>
                <c:pt idx="3">
                  <c:v>53.9</c:v>
                </c:pt>
                <c:pt idx="4">
                  <c:v>42.5</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60"/>
          <c:min val="4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majorUnit val="5"/>
      </c:valAx>
      <c:spPr>
        <a:noFill/>
        <a:ln>
          <a:noFill/>
        </a:ln>
        <a:effectLst/>
      </c:spPr>
    </c:plotArea>
    <c:legend>
      <c:legendPos val="b"/>
      <c:layout>
        <c:manualLayout>
          <c:xMode val="edge"/>
          <c:yMode val="edge"/>
          <c:x val="6.01537001392798E-2"/>
          <c:y val="5.9601924759405071E-3"/>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23.8</c:v>
                </c:pt>
                <c:pt idx="1">
                  <c:v>27.1</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15.6</c:v>
                </c:pt>
                <c:pt idx="1">
                  <c:v>16.7</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in val="1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28.4</c:v>
                </c:pt>
                <c:pt idx="1">
                  <c:v>34.6</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21.3</c:v>
                </c:pt>
                <c:pt idx="1">
                  <c:v>21.7</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in val="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39.1</c:v>
                </c:pt>
                <c:pt idx="1">
                  <c:v>45.6</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33.1</c:v>
                </c:pt>
                <c:pt idx="1">
                  <c:v>32.799999999999997</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in val="3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112.2</c:v>
                </c:pt>
                <c:pt idx="1">
                  <c:v>119.2</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98.1</c:v>
                </c:pt>
                <c:pt idx="1">
                  <c:v>101.3</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ax val="120"/>
          <c:min val="9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majorUnit val="5"/>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23.6</c:v>
                </c:pt>
                <c:pt idx="1">
                  <c:v>20.9</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29.6</c:v>
                </c:pt>
                <c:pt idx="1">
                  <c:v>29.6</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in val="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smtClean="0">
                <a:solidFill>
                  <a:schemeClr val="tx1"/>
                </a:solidFill>
              </a:rPr>
              <a:t>Depression (CHQ)</a:t>
            </a:r>
            <a:r>
              <a:rPr lang="en-US" sz="2400" b="1" baseline="0" dirty="0" smtClean="0">
                <a:solidFill>
                  <a:schemeClr val="tx1"/>
                </a:solidFill>
              </a:rPr>
              <a:t> </a:t>
            </a:r>
            <a:endParaRPr lang="en-US" sz="2400" b="1" dirty="0">
              <a:solidFill>
                <a:schemeClr val="tx1"/>
              </a:solidFill>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Always Unemployed</c:v>
                </c:pt>
              </c:strCache>
            </c:strRef>
          </c:tx>
          <c:spPr>
            <a:ln w="28575" cap="rnd">
              <a:solidFill>
                <a:srgbClr val="FF9900"/>
              </a:solidFill>
              <a:round/>
            </a:ln>
            <a:effectLst/>
          </c:spPr>
          <c:marker>
            <c:symbol val="none"/>
          </c:marker>
          <c:cat>
            <c:numRef>
              <c:f>Sheet1!$A$2:$A$3</c:f>
              <c:numCache>
                <c:formatCode>General</c:formatCode>
                <c:ptCount val="2"/>
                <c:pt idx="0">
                  <c:v>1984</c:v>
                </c:pt>
                <c:pt idx="1">
                  <c:v>1985</c:v>
                </c:pt>
              </c:numCache>
            </c:numRef>
          </c:cat>
          <c:val>
            <c:numRef>
              <c:f>Sheet1!$B$2:$B$3</c:f>
              <c:numCache>
                <c:formatCode>General</c:formatCode>
                <c:ptCount val="2"/>
                <c:pt idx="0">
                  <c:v>11</c:v>
                </c:pt>
                <c:pt idx="1">
                  <c:v>11</c:v>
                </c:pt>
              </c:numCache>
            </c:numRef>
          </c:val>
          <c:smooth val="0"/>
          <c:extLst>
            <c:ext xmlns:c16="http://schemas.microsoft.com/office/drawing/2014/chart" uri="{C3380CC4-5D6E-409C-BE32-E72D297353CC}">
              <c16:uniqueId val="{00000000-AC78-4578-9103-9D7FB7B275CB}"/>
            </c:ext>
          </c:extLst>
        </c:ser>
        <c:ser>
          <c:idx val="1"/>
          <c:order val="1"/>
          <c:tx>
            <c:strRef>
              <c:f>Sheet1!$C$1</c:f>
              <c:strCache>
                <c:ptCount val="1"/>
                <c:pt idx="0">
                  <c:v>Was Employed</c:v>
                </c:pt>
              </c:strCache>
            </c:strRef>
          </c:tx>
          <c:spPr>
            <a:ln w="28575" cap="rnd">
              <a:solidFill>
                <a:schemeClr val="bg1"/>
              </a:solidFill>
              <a:round/>
            </a:ln>
            <a:effectLst/>
          </c:spPr>
          <c:marker>
            <c:symbol val="none"/>
          </c:marker>
          <c:cat>
            <c:numRef>
              <c:f>Sheet1!$A$2:$A$3</c:f>
              <c:numCache>
                <c:formatCode>General</c:formatCode>
                <c:ptCount val="2"/>
                <c:pt idx="0">
                  <c:v>1984</c:v>
                </c:pt>
                <c:pt idx="1">
                  <c:v>1985</c:v>
                </c:pt>
              </c:numCache>
            </c:numRef>
          </c:cat>
          <c:val>
            <c:numRef>
              <c:f>Sheet1!$C$2:$C$3</c:f>
              <c:numCache>
                <c:formatCode>General</c:formatCode>
                <c:ptCount val="2"/>
                <c:pt idx="0">
                  <c:v>8</c:v>
                </c:pt>
                <c:pt idx="1">
                  <c:v>10</c:v>
                </c:pt>
              </c:numCache>
            </c:numRef>
          </c:val>
          <c:smooth val="0"/>
          <c:extLst>
            <c:ext xmlns:c16="http://schemas.microsoft.com/office/drawing/2014/chart" uri="{C3380CC4-5D6E-409C-BE32-E72D297353CC}">
              <c16:uniqueId val="{00000001-AC78-4578-9103-9D7FB7B275CB}"/>
            </c:ext>
          </c:extLst>
        </c:ser>
        <c:ser>
          <c:idx val="2"/>
          <c:order val="2"/>
          <c:tx>
            <c:strRef>
              <c:f>Sheet1!$D$1</c:f>
              <c:strCache>
                <c:ptCount val="1"/>
                <c:pt idx="0">
                  <c:v>Became Employed</c:v>
                </c:pt>
              </c:strCache>
            </c:strRef>
          </c:tx>
          <c:spPr>
            <a:ln w="28575" cap="rnd">
              <a:solidFill>
                <a:srgbClr val="B6BA12"/>
              </a:solidFill>
              <a:round/>
            </a:ln>
            <a:effectLst/>
          </c:spPr>
          <c:marker>
            <c:symbol val="none"/>
          </c:marker>
          <c:cat>
            <c:numRef>
              <c:f>Sheet1!$A$2:$A$3</c:f>
              <c:numCache>
                <c:formatCode>General</c:formatCode>
                <c:ptCount val="2"/>
                <c:pt idx="0">
                  <c:v>1984</c:v>
                </c:pt>
                <c:pt idx="1">
                  <c:v>1985</c:v>
                </c:pt>
              </c:numCache>
            </c:numRef>
          </c:cat>
          <c:val>
            <c:numRef>
              <c:f>Sheet1!$D$2:$D$3</c:f>
              <c:numCache>
                <c:formatCode>General</c:formatCode>
                <c:ptCount val="2"/>
                <c:pt idx="0">
                  <c:v>10</c:v>
                </c:pt>
                <c:pt idx="1">
                  <c:v>8</c:v>
                </c:pt>
              </c:numCache>
            </c:numRef>
          </c:val>
          <c:smooth val="0"/>
          <c:extLst>
            <c:ext xmlns:c16="http://schemas.microsoft.com/office/drawing/2014/chart" uri="{C3380CC4-5D6E-409C-BE32-E72D297353CC}">
              <c16:uniqueId val="{00000002-AC78-4578-9103-9D7FB7B275CB}"/>
            </c:ext>
          </c:extLst>
        </c:ser>
        <c:ser>
          <c:idx val="3"/>
          <c:order val="3"/>
          <c:tx>
            <c:strRef>
              <c:f>Sheet1!$E$1</c:f>
              <c:strCache>
                <c:ptCount val="1"/>
                <c:pt idx="0">
                  <c:v>Always Employed</c:v>
                </c:pt>
              </c:strCache>
            </c:strRef>
          </c:tx>
          <c:spPr>
            <a:ln w="28575" cap="rnd">
              <a:solidFill>
                <a:srgbClr val="7030A0"/>
              </a:solidFill>
              <a:round/>
            </a:ln>
            <a:effectLst/>
          </c:spPr>
          <c:marker>
            <c:symbol val="none"/>
          </c:marker>
          <c:cat>
            <c:numRef>
              <c:f>Sheet1!$A$2:$A$3</c:f>
              <c:numCache>
                <c:formatCode>General</c:formatCode>
                <c:ptCount val="2"/>
                <c:pt idx="0">
                  <c:v>1984</c:v>
                </c:pt>
                <c:pt idx="1">
                  <c:v>1985</c:v>
                </c:pt>
              </c:numCache>
            </c:numRef>
          </c:cat>
          <c:val>
            <c:numRef>
              <c:f>Sheet1!$E$2:$E$3</c:f>
              <c:numCache>
                <c:formatCode>General</c:formatCode>
                <c:ptCount val="2"/>
                <c:pt idx="0">
                  <c:v>7</c:v>
                </c:pt>
                <c:pt idx="1">
                  <c:v>7</c:v>
                </c:pt>
              </c:numCache>
            </c:numRef>
          </c:val>
          <c:smooth val="0"/>
          <c:extLst>
            <c:ext xmlns:c16="http://schemas.microsoft.com/office/drawing/2014/chart" uri="{C3380CC4-5D6E-409C-BE32-E72D297353CC}">
              <c16:uniqueId val="{00000003-AC78-4578-9103-9D7FB7B275CB}"/>
            </c:ext>
          </c:extLst>
        </c:ser>
        <c:dLbls>
          <c:showLegendKey val="0"/>
          <c:showVal val="0"/>
          <c:showCatName val="0"/>
          <c:showSerName val="0"/>
          <c:showPercent val="0"/>
          <c:showBubbleSize val="0"/>
        </c:dLbls>
        <c:smooth val="0"/>
        <c:axId val="217619080"/>
        <c:axId val="217620256"/>
      </c:lineChart>
      <c:catAx>
        <c:axId val="217619080"/>
        <c:scaling>
          <c:orientation val="minMax"/>
        </c:scaling>
        <c:delete val="0"/>
        <c:axPos val="t"/>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7620256"/>
        <c:crosses val="max"/>
        <c:auto val="1"/>
        <c:lblAlgn val="ctr"/>
        <c:lblOffset val="100"/>
        <c:noMultiLvlLbl val="0"/>
      </c:catAx>
      <c:valAx>
        <c:axId val="217620256"/>
        <c:scaling>
          <c:orientation val="minMax"/>
          <c:min val="6"/>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217619080"/>
        <c:crosses val="autoZero"/>
        <c:crossBetween val="between"/>
        <c:majorUnit val="1"/>
      </c:valAx>
      <c:spPr>
        <a:noFill/>
        <a:ln>
          <a:noFill/>
        </a:ln>
        <a:effectLst/>
      </c:spPr>
    </c:plotArea>
    <c:legend>
      <c:legendPos val="b"/>
      <c:layout>
        <c:manualLayout>
          <c:xMode val="edge"/>
          <c:yMode val="edge"/>
          <c:x val="0"/>
          <c:y val="0.82955318017403146"/>
          <c:w val="1"/>
          <c:h val="0.15361062386060159"/>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39.1</c:v>
                </c:pt>
                <c:pt idx="1">
                  <c:v>45.6</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33.1</c:v>
                </c:pt>
                <c:pt idx="1">
                  <c:v>32.799999999999997</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in val="3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Unemployed</c:v>
                </c:pt>
              </c:strCache>
            </c:strRef>
          </c:tx>
          <c:spPr>
            <a:ln w="50800" cap="rnd">
              <a:solidFill>
                <a:srgbClr val="B6BA12"/>
              </a:solidFill>
              <a:round/>
            </a:ln>
            <a:effectLst/>
          </c:spPr>
          <c:marker>
            <c:symbol val="none"/>
          </c:marker>
          <c:cat>
            <c:strRef>
              <c:f>Sheet1!$A$2:$A$3</c:f>
              <c:strCache>
                <c:ptCount val="2"/>
                <c:pt idx="0">
                  <c:v>Baseline</c:v>
                </c:pt>
                <c:pt idx="1">
                  <c:v>6 Months</c:v>
                </c:pt>
              </c:strCache>
            </c:strRef>
          </c:cat>
          <c:val>
            <c:numRef>
              <c:f>Sheet1!$B$2:$B$3</c:f>
              <c:numCache>
                <c:formatCode>General</c:formatCode>
                <c:ptCount val="2"/>
                <c:pt idx="0">
                  <c:v>22.3</c:v>
                </c:pt>
                <c:pt idx="1">
                  <c:v>25.6</c:v>
                </c:pt>
              </c:numCache>
            </c:numRef>
          </c:val>
          <c:smooth val="0"/>
          <c:extLst>
            <c:ext xmlns:c16="http://schemas.microsoft.com/office/drawing/2014/chart" uri="{C3380CC4-5D6E-409C-BE32-E72D297353CC}">
              <c16:uniqueId val="{00000000-D1DD-40A3-A2EC-64FE8CACFA7B}"/>
            </c:ext>
          </c:extLst>
        </c:ser>
        <c:ser>
          <c:idx val="1"/>
          <c:order val="1"/>
          <c:tx>
            <c:strRef>
              <c:f>Sheet1!$C$1</c:f>
              <c:strCache>
                <c:ptCount val="1"/>
                <c:pt idx="0">
                  <c:v>Employed</c:v>
                </c:pt>
              </c:strCache>
            </c:strRef>
          </c:tx>
          <c:spPr>
            <a:ln w="50800" cap="rnd">
              <a:solidFill>
                <a:srgbClr val="1A4DB2"/>
              </a:solidFill>
              <a:round/>
            </a:ln>
            <a:effectLst/>
          </c:spPr>
          <c:marker>
            <c:symbol val="none"/>
          </c:marker>
          <c:cat>
            <c:strRef>
              <c:f>Sheet1!$A$2:$A$3</c:f>
              <c:strCache>
                <c:ptCount val="2"/>
                <c:pt idx="0">
                  <c:v>Baseline</c:v>
                </c:pt>
                <c:pt idx="1">
                  <c:v>6 Months</c:v>
                </c:pt>
              </c:strCache>
            </c:strRef>
          </c:cat>
          <c:val>
            <c:numRef>
              <c:f>Sheet1!$C$2:$C$3</c:f>
              <c:numCache>
                <c:formatCode>General</c:formatCode>
                <c:ptCount val="2"/>
                <c:pt idx="0">
                  <c:v>17.399999999999999</c:v>
                </c:pt>
                <c:pt idx="1">
                  <c:v>18</c:v>
                </c:pt>
              </c:numCache>
            </c:numRef>
          </c:val>
          <c:smooth val="0"/>
          <c:extLst>
            <c:ext xmlns:c16="http://schemas.microsoft.com/office/drawing/2014/chart" uri="{C3380CC4-5D6E-409C-BE32-E72D297353CC}">
              <c16:uniqueId val="{00000001-D1DD-40A3-A2EC-64FE8CACFA7B}"/>
            </c:ext>
          </c:extLst>
        </c:ser>
        <c:dLbls>
          <c:showLegendKey val="0"/>
          <c:showVal val="0"/>
          <c:showCatName val="0"/>
          <c:showSerName val="0"/>
          <c:showPercent val="0"/>
          <c:showBubbleSize val="0"/>
        </c:dLbls>
        <c:smooth val="0"/>
        <c:axId val="530987072"/>
        <c:axId val="530981824"/>
      </c:lineChart>
      <c:catAx>
        <c:axId val="53098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30981824"/>
        <c:crosses val="autoZero"/>
        <c:auto val="1"/>
        <c:lblAlgn val="ctr"/>
        <c:lblOffset val="100"/>
        <c:noMultiLvlLbl val="0"/>
      </c:catAx>
      <c:valAx>
        <c:axId val="530981824"/>
        <c:scaling>
          <c:orientation val="minMax"/>
          <c:min val="1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530987072"/>
        <c:crosses val="autoZero"/>
        <c:crossBetween val="between"/>
      </c:valAx>
      <c:spPr>
        <a:noFill/>
        <a:ln>
          <a:noFill/>
        </a:ln>
        <a:effectLst/>
      </c:spPr>
    </c:plotArea>
    <c:legend>
      <c:legendPos val="b"/>
      <c:layout>
        <c:manualLayout>
          <c:xMode val="edge"/>
          <c:yMode val="edge"/>
          <c:x val="8.4263755225041329E-2"/>
          <c:y val="3.5577179928337824E-2"/>
          <c:w val="0.38702792359288424"/>
          <c:h val="6.6492368585425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smtClean="0">
                <a:solidFill>
                  <a:schemeClr val="tx1"/>
                </a:solidFill>
              </a:rPr>
              <a:t>Depression (CHQ)</a:t>
            </a:r>
            <a:r>
              <a:rPr lang="en-US" sz="2400" b="1" baseline="0" dirty="0" smtClean="0">
                <a:solidFill>
                  <a:schemeClr val="tx1"/>
                </a:solidFill>
              </a:rPr>
              <a:t> </a:t>
            </a:r>
            <a:endParaRPr lang="en-US" sz="2400" b="1" dirty="0">
              <a:solidFill>
                <a:schemeClr val="tx1"/>
              </a:solidFill>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Always Unemployed</c:v>
                </c:pt>
              </c:strCache>
            </c:strRef>
          </c:tx>
          <c:spPr>
            <a:ln w="28575" cap="rnd">
              <a:solidFill>
                <a:srgbClr val="FF9900"/>
              </a:solidFill>
              <a:round/>
            </a:ln>
            <a:effectLst/>
          </c:spPr>
          <c:marker>
            <c:symbol val="none"/>
          </c:marker>
          <c:cat>
            <c:numRef>
              <c:f>Sheet1!$A$2:$A$3</c:f>
              <c:numCache>
                <c:formatCode>General</c:formatCode>
                <c:ptCount val="2"/>
                <c:pt idx="0">
                  <c:v>1984</c:v>
                </c:pt>
                <c:pt idx="1">
                  <c:v>1985</c:v>
                </c:pt>
              </c:numCache>
            </c:numRef>
          </c:cat>
          <c:val>
            <c:numRef>
              <c:f>Sheet1!$B$2:$B$3</c:f>
              <c:numCache>
                <c:formatCode>General</c:formatCode>
                <c:ptCount val="2"/>
                <c:pt idx="0">
                  <c:v>11</c:v>
                </c:pt>
                <c:pt idx="1">
                  <c:v>11</c:v>
                </c:pt>
              </c:numCache>
            </c:numRef>
          </c:val>
          <c:smooth val="0"/>
          <c:extLst>
            <c:ext xmlns:c16="http://schemas.microsoft.com/office/drawing/2014/chart" uri="{C3380CC4-5D6E-409C-BE32-E72D297353CC}">
              <c16:uniqueId val="{00000000-AC78-4578-9103-9D7FB7B275CB}"/>
            </c:ext>
          </c:extLst>
        </c:ser>
        <c:ser>
          <c:idx val="1"/>
          <c:order val="1"/>
          <c:tx>
            <c:strRef>
              <c:f>Sheet1!$C$1</c:f>
              <c:strCache>
                <c:ptCount val="1"/>
                <c:pt idx="0">
                  <c:v>Was Employed</c:v>
                </c:pt>
              </c:strCache>
            </c:strRef>
          </c:tx>
          <c:spPr>
            <a:ln w="28575" cap="rnd">
              <a:solidFill>
                <a:srgbClr val="1A4DB2"/>
              </a:solidFill>
              <a:round/>
            </a:ln>
            <a:effectLst/>
          </c:spPr>
          <c:marker>
            <c:symbol val="none"/>
          </c:marker>
          <c:cat>
            <c:numRef>
              <c:f>Sheet1!$A$2:$A$3</c:f>
              <c:numCache>
                <c:formatCode>General</c:formatCode>
                <c:ptCount val="2"/>
                <c:pt idx="0">
                  <c:v>1984</c:v>
                </c:pt>
                <c:pt idx="1">
                  <c:v>1985</c:v>
                </c:pt>
              </c:numCache>
            </c:numRef>
          </c:cat>
          <c:val>
            <c:numRef>
              <c:f>Sheet1!$C$2:$C$3</c:f>
              <c:numCache>
                <c:formatCode>General</c:formatCode>
                <c:ptCount val="2"/>
                <c:pt idx="0">
                  <c:v>8</c:v>
                </c:pt>
                <c:pt idx="1">
                  <c:v>10</c:v>
                </c:pt>
              </c:numCache>
            </c:numRef>
          </c:val>
          <c:smooth val="0"/>
          <c:extLst>
            <c:ext xmlns:c16="http://schemas.microsoft.com/office/drawing/2014/chart" uri="{C3380CC4-5D6E-409C-BE32-E72D297353CC}">
              <c16:uniqueId val="{00000001-AC78-4578-9103-9D7FB7B275CB}"/>
            </c:ext>
          </c:extLst>
        </c:ser>
        <c:ser>
          <c:idx val="2"/>
          <c:order val="2"/>
          <c:tx>
            <c:strRef>
              <c:f>Sheet1!$D$1</c:f>
              <c:strCache>
                <c:ptCount val="1"/>
                <c:pt idx="0">
                  <c:v>Became Employed</c:v>
                </c:pt>
              </c:strCache>
            </c:strRef>
          </c:tx>
          <c:spPr>
            <a:ln w="28575" cap="rnd">
              <a:solidFill>
                <a:srgbClr val="B6BA12"/>
              </a:solidFill>
              <a:round/>
            </a:ln>
            <a:effectLst/>
          </c:spPr>
          <c:marker>
            <c:symbol val="none"/>
          </c:marker>
          <c:cat>
            <c:numRef>
              <c:f>Sheet1!$A$2:$A$3</c:f>
              <c:numCache>
                <c:formatCode>General</c:formatCode>
                <c:ptCount val="2"/>
                <c:pt idx="0">
                  <c:v>1984</c:v>
                </c:pt>
                <c:pt idx="1">
                  <c:v>1985</c:v>
                </c:pt>
              </c:numCache>
            </c:numRef>
          </c:cat>
          <c:val>
            <c:numRef>
              <c:f>Sheet1!$D$2:$D$3</c:f>
              <c:numCache>
                <c:formatCode>General</c:formatCode>
                <c:ptCount val="2"/>
                <c:pt idx="0">
                  <c:v>10</c:v>
                </c:pt>
                <c:pt idx="1">
                  <c:v>8</c:v>
                </c:pt>
              </c:numCache>
            </c:numRef>
          </c:val>
          <c:smooth val="0"/>
          <c:extLst>
            <c:ext xmlns:c16="http://schemas.microsoft.com/office/drawing/2014/chart" uri="{C3380CC4-5D6E-409C-BE32-E72D297353CC}">
              <c16:uniqueId val="{00000002-AC78-4578-9103-9D7FB7B275CB}"/>
            </c:ext>
          </c:extLst>
        </c:ser>
        <c:ser>
          <c:idx val="3"/>
          <c:order val="3"/>
          <c:tx>
            <c:strRef>
              <c:f>Sheet1!$E$1</c:f>
              <c:strCache>
                <c:ptCount val="1"/>
                <c:pt idx="0">
                  <c:v>Always Employed</c:v>
                </c:pt>
              </c:strCache>
            </c:strRef>
          </c:tx>
          <c:spPr>
            <a:ln w="28575" cap="rnd">
              <a:solidFill>
                <a:srgbClr val="7030A0"/>
              </a:solidFill>
              <a:round/>
            </a:ln>
            <a:effectLst/>
          </c:spPr>
          <c:marker>
            <c:symbol val="none"/>
          </c:marker>
          <c:cat>
            <c:numRef>
              <c:f>Sheet1!$A$2:$A$3</c:f>
              <c:numCache>
                <c:formatCode>General</c:formatCode>
                <c:ptCount val="2"/>
                <c:pt idx="0">
                  <c:v>1984</c:v>
                </c:pt>
                <c:pt idx="1">
                  <c:v>1985</c:v>
                </c:pt>
              </c:numCache>
            </c:numRef>
          </c:cat>
          <c:val>
            <c:numRef>
              <c:f>Sheet1!$E$2:$E$3</c:f>
              <c:numCache>
                <c:formatCode>General</c:formatCode>
                <c:ptCount val="2"/>
                <c:pt idx="0">
                  <c:v>7</c:v>
                </c:pt>
                <c:pt idx="1">
                  <c:v>7</c:v>
                </c:pt>
              </c:numCache>
            </c:numRef>
          </c:val>
          <c:smooth val="0"/>
          <c:extLst>
            <c:ext xmlns:c16="http://schemas.microsoft.com/office/drawing/2014/chart" uri="{C3380CC4-5D6E-409C-BE32-E72D297353CC}">
              <c16:uniqueId val="{00000003-AC78-4578-9103-9D7FB7B275CB}"/>
            </c:ext>
          </c:extLst>
        </c:ser>
        <c:dLbls>
          <c:showLegendKey val="0"/>
          <c:showVal val="0"/>
          <c:showCatName val="0"/>
          <c:showSerName val="0"/>
          <c:showPercent val="0"/>
          <c:showBubbleSize val="0"/>
        </c:dLbls>
        <c:smooth val="0"/>
        <c:axId val="217619080"/>
        <c:axId val="217620256"/>
      </c:lineChart>
      <c:catAx>
        <c:axId val="217619080"/>
        <c:scaling>
          <c:orientation val="minMax"/>
        </c:scaling>
        <c:delete val="0"/>
        <c:axPos val="t"/>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7620256"/>
        <c:crosses val="max"/>
        <c:auto val="1"/>
        <c:lblAlgn val="ctr"/>
        <c:lblOffset val="100"/>
        <c:noMultiLvlLbl val="0"/>
      </c:catAx>
      <c:valAx>
        <c:axId val="217620256"/>
        <c:scaling>
          <c:orientation val="minMax"/>
          <c:min val="6"/>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217619080"/>
        <c:crosses val="autoZero"/>
        <c:crossBetween val="between"/>
        <c:majorUnit val="1"/>
      </c:valAx>
      <c:spPr>
        <a:noFill/>
        <a:ln>
          <a:noFill/>
        </a:ln>
        <a:effectLst/>
      </c:spPr>
    </c:plotArea>
    <c:legend>
      <c:legendPos val="b"/>
      <c:layout>
        <c:manualLayout>
          <c:xMode val="edge"/>
          <c:yMode val="edge"/>
          <c:x val="0"/>
          <c:y val="0.82955318017403146"/>
          <c:w val="1"/>
          <c:h val="0.15361062386060159"/>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spPr>
            <a:solidFill>
              <a:schemeClr val="tx1"/>
            </a:solidFill>
            <a:ln>
              <a:noFill/>
            </a:ln>
          </c:spPr>
          <c:dPt>
            <c:idx val="0"/>
            <c:bubble3D val="0"/>
            <c:spPr>
              <a:solidFill>
                <a:srgbClr val="1A4DB2"/>
              </a:solidFill>
              <a:ln w="25400">
                <a:noFill/>
              </a:ln>
              <a:effectLst/>
              <a:sp3d/>
            </c:spPr>
            <c:extLst>
              <c:ext xmlns:c16="http://schemas.microsoft.com/office/drawing/2014/chart" uri="{C3380CC4-5D6E-409C-BE32-E72D297353CC}">
                <c16:uniqueId val="{00000001-3C39-438C-9670-13874063D101}"/>
              </c:ext>
            </c:extLst>
          </c:dPt>
          <c:dPt>
            <c:idx val="1"/>
            <c:bubble3D val="0"/>
            <c:spPr>
              <a:solidFill>
                <a:srgbClr val="B6BA12"/>
              </a:solidFill>
              <a:ln w="25400">
                <a:noFill/>
              </a:ln>
              <a:effectLst/>
              <a:sp3d/>
            </c:spPr>
            <c:extLst>
              <c:ext xmlns:c16="http://schemas.microsoft.com/office/drawing/2014/chart" uri="{C3380CC4-5D6E-409C-BE32-E72D297353CC}">
                <c16:uniqueId val="{00000003-3C39-438C-9670-13874063D101}"/>
              </c:ext>
            </c:extLst>
          </c:dPt>
          <c:dPt>
            <c:idx val="2"/>
            <c:bubble3D val="0"/>
            <c:spPr>
              <a:solidFill>
                <a:schemeClr val="tx1"/>
              </a:solidFill>
              <a:ln w="25400">
                <a:noFill/>
              </a:ln>
              <a:effectLst/>
              <a:sp3d/>
            </c:spPr>
            <c:extLst>
              <c:ext xmlns:c16="http://schemas.microsoft.com/office/drawing/2014/chart" uri="{C3380CC4-5D6E-409C-BE32-E72D297353CC}">
                <c16:uniqueId val="{00000005-3C39-438C-9670-13874063D101}"/>
              </c:ext>
            </c:extLst>
          </c:dPt>
          <c:dPt>
            <c:idx val="3"/>
            <c:bubble3D val="0"/>
            <c:spPr>
              <a:solidFill>
                <a:schemeClr val="tx1"/>
              </a:solidFill>
              <a:ln w="25400">
                <a:noFill/>
              </a:ln>
              <a:effectLst/>
              <a:sp3d/>
            </c:spPr>
            <c:extLst>
              <c:ext xmlns:c16="http://schemas.microsoft.com/office/drawing/2014/chart" uri="{C3380CC4-5D6E-409C-BE32-E72D297353CC}">
                <c16:uniqueId val="{00000007-3C39-438C-9670-13874063D101}"/>
              </c:ext>
            </c:extLst>
          </c:dPt>
          <c:cat>
            <c:strRef>
              <c:f>Sheet1!$A$2:$A$3</c:f>
              <c:strCache>
                <c:ptCount val="2"/>
                <c:pt idx="0">
                  <c:v>Disease &amp; Demographics</c:v>
                </c:pt>
                <c:pt idx="1">
                  <c:v>Unexplained</c:v>
                </c:pt>
              </c:strCache>
            </c:strRef>
          </c:cat>
          <c:val>
            <c:numRef>
              <c:f>Sheet1!$B$2:$B$3</c:f>
              <c:numCache>
                <c:formatCode>0%</c:formatCode>
                <c:ptCount val="2"/>
                <c:pt idx="0">
                  <c:v>0.14000000000000001</c:v>
                </c:pt>
                <c:pt idx="1">
                  <c:v>0.86</c:v>
                </c:pt>
              </c:numCache>
            </c:numRef>
          </c:val>
          <c:extLst>
            <c:ext xmlns:c16="http://schemas.microsoft.com/office/drawing/2014/chart" uri="{C3380CC4-5D6E-409C-BE32-E72D297353CC}">
              <c16:uniqueId val="{00000008-3C39-438C-9670-13874063D101}"/>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1.1807072503033898E-2"/>
          <c:y val="0.88181197274861078"/>
          <c:w val="0.9"/>
          <c:h val="0.10634604497967166"/>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01365310987509E-2"/>
          <c:y val="4.1096606345259475E-2"/>
          <c:w val="0.91895001083580152"/>
          <c:h val="0.75310724317355071"/>
        </c:manualLayout>
      </c:layout>
      <c:barChart>
        <c:barDir val="col"/>
        <c:grouping val="clustered"/>
        <c:varyColors val="0"/>
        <c:ser>
          <c:idx val="0"/>
          <c:order val="0"/>
          <c:tx>
            <c:strRef>
              <c:f>Sheet1!$B$1</c:f>
              <c:strCache>
                <c:ptCount val="1"/>
                <c:pt idx="0">
                  <c:v>Considering</c:v>
                </c:pt>
              </c:strCache>
            </c:strRef>
          </c:tx>
          <c:spPr>
            <a:solidFill>
              <a:srgbClr val="B6BA12"/>
            </a:solidFill>
            <a:ln>
              <a:noFill/>
            </a:ln>
            <a:effectLst/>
          </c:spPr>
          <c:invertIfNegative val="0"/>
          <c:cat>
            <c:strRef>
              <c:f>Sheet1!$A$2:$A$4</c:f>
              <c:strCache>
                <c:ptCount val="3"/>
                <c:pt idx="0">
                  <c:v>Fatigue</c:v>
                </c:pt>
                <c:pt idx="1">
                  <c:v>Sleep</c:v>
                </c:pt>
                <c:pt idx="2">
                  <c:v>Pain</c:v>
                </c:pt>
              </c:strCache>
            </c:strRef>
          </c:cat>
          <c:val>
            <c:numRef>
              <c:f>Sheet1!$B$2:$B$4</c:f>
              <c:numCache>
                <c:formatCode>General</c:formatCode>
                <c:ptCount val="3"/>
                <c:pt idx="0">
                  <c:v>22.6</c:v>
                </c:pt>
                <c:pt idx="1">
                  <c:v>8.6999999999999993</c:v>
                </c:pt>
                <c:pt idx="2">
                  <c:v>16.8</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Staying</c:v>
                </c:pt>
              </c:strCache>
            </c:strRef>
          </c:tx>
          <c:spPr>
            <a:solidFill>
              <a:srgbClr val="1A4DB2"/>
            </a:solidFill>
            <a:ln>
              <a:noFill/>
            </a:ln>
            <a:effectLst/>
          </c:spPr>
          <c:invertIfNegative val="0"/>
          <c:cat>
            <c:strRef>
              <c:f>Sheet1!$A$2:$A$4</c:f>
              <c:strCache>
                <c:ptCount val="3"/>
                <c:pt idx="0">
                  <c:v>Fatigue</c:v>
                </c:pt>
                <c:pt idx="1">
                  <c:v>Sleep</c:v>
                </c:pt>
                <c:pt idx="2">
                  <c:v>Pain</c:v>
                </c:pt>
              </c:strCache>
            </c:strRef>
          </c:cat>
          <c:val>
            <c:numRef>
              <c:f>Sheet1!$C$2:$C$4</c:f>
              <c:numCache>
                <c:formatCode>General</c:formatCode>
                <c:ptCount val="3"/>
                <c:pt idx="0">
                  <c:v>16.8</c:v>
                </c:pt>
                <c:pt idx="1">
                  <c:v>7.5</c:v>
                </c:pt>
                <c:pt idx="2">
                  <c:v>13</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54749477495868559"/>
          <c:y val="5.3009934018461921E-2"/>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237413505130034E-2"/>
          <c:y val="0.13758783441543487"/>
          <c:w val="0.90452016225244569"/>
          <c:h val="0.75310724317355071"/>
        </c:manualLayout>
      </c:layout>
      <c:barChart>
        <c:barDir val="col"/>
        <c:grouping val="clustered"/>
        <c:varyColors val="0"/>
        <c:ser>
          <c:idx val="0"/>
          <c:order val="0"/>
          <c:tx>
            <c:strRef>
              <c:f>Sheet1!$B$1</c:f>
              <c:strCache>
                <c:ptCount val="1"/>
                <c:pt idx="0">
                  <c:v>Considering</c:v>
                </c:pt>
              </c:strCache>
            </c:strRef>
          </c:tx>
          <c:spPr>
            <a:solidFill>
              <a:srgbClr val="B6BA12"/>
            </a:solidFill>
            <a:ln>
              <a:noFill/>
            </a:ln>
            <a:effectLst/>
          </c:spPr>
          <c:invertIfNegative val="0"/>
          <c:cat>
            <c:strRef>
              <c:f>Sheet1!$A$2:$A$5</c:f>
              <c:strCache>
                <c:ptCount val="4"/>
                <c:pt idx="0">
                  <c:v>Mood</c:v>
                </c:pt>
                <c:pt idx="1">
                  <c:v>Evaluative</c:v>
                </c:pt>
                <c:pt idx="2">
                  <c:v>Vegetative</c:v>
                </c:pt>
                <c:pt idx="3">
                  <c:v>Trait Anxiety</c:v>
                </c:pt>
              </c:strCache>
            </c:strRef>
          </c:cat>
          <c:val>
            <c:numRef>
              <c:f>Sheet1!$B$2:$B$5</c:f>
              <c:numCache>
                <c:formatCode>General</c:formatCode>
                <c:ptCount val="4"/>
                <c:pt idx="0">
                  <c:v>57.9</c:v>
                </c:pt>
                <c:pt idx="1">
                  <c:v>58.3</c:v>
                </c:pt>
                <c:pt idx="2">
                  <c:v>65.3</c:v>
                </c:pt>
                <c:pt idx="3">
                  <c:v>116.5</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Staying</c:v>
                </c:pt>
              </c:strCache>
            </c:strRef>
          </c:tx>
          <c:spPr>
            <a:solidFill>
              <a:srgbClr val="1A4DB2"/>
            </a:solidFill>
            <a:ln>
              <a:noFill/>
            </a:ln>
            <a:effectLst/>
          </c:spPr>
          <c:invertIfNegative val="0"/>
          <c:cat>
            <c:strRef>
              <c:f>Sheet1!$A$2:$A$5</c:f>
              <c:strCache>
                <c:ptCount val="4"/>
                <c:pt idx="0">
                  <c:v>Mood</c:v>
                </c:pt>
                <c:pt idx="1">
                  <c:v>Evaluative</c:v>
                </c:pt>
                <c:pt idx="2">
                  <c:v>Vegetative</c:v>
                </c:pt>
                <c:pt idx="3">
                  <c:v>Trait Anxiety</c:v>
                </c:pt>
              </c:strCache>
            </c:strRef>
          </c:cat>
          <c:val>
            <c:numRef>
              <c:f>Sheet1!$C$2:$C$5</c:f>
              <c:numCache>
                <c:formatCode>General</c:formatCode>
                <c:ptCount val="4"/>
                <c:pt idx="0">
                  <c:v>51.1</c:v>
                </c:pt>
                <c:pt idx="1">
                  <c:v>52.6</c:v>
                </c:pt>
                <c:pt idx="2">
                  <c:v>59.7</c:v>
                </c:pt>
                <c:pt idx="3">
                  <c:v>107.5</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1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14578538259640622"/>
          <c:y val="6.6898731408573928E-2"/>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Considering</c:v>
                </c:pt>
              </c:strCache>
            </c:strRef>
          </c:tx>
          <c:spPr>
            <a:solidFill>
              <a:srgbClr val="B6BA12"/>
            </a:solidFill>
            <a:ln>
              <a:noFill/>
            </a:ln>
            <a:effectLst/>
          </c:spPr>
          <c:invertIfNegative val="0"/>
          <c:cat>
            <c:strRef>
              <c:f>Sheet1!$A$2:$A$4</c:f>
              <c:strCache>
                <c:ptCount val="3"/>
                <c:pt idx="0">
                  <c:v>LOC</c:v>
                </c:pt>
                <c:pt idx="1">
                  <c:v>General SE</c:v>
                </c:pt>
                <c:pt idx="2">
                  <c:v>Disease SE</c:v>
                </c:pt>
              </c:strCache>
            </c:strRef>
          </c:cat>
          <c:val>
            <c:numRef>
              <c:f>Sheet1!$B$2:$B$4</c:f>
              <c:numCache>
                <c:formatCode>General</c:formatCode>
                <c:ptCount val="3"/>
                <c:pt idx="0">
                  <c:v>73</c:v>
                </c:pt>
                <c:pt idx="1">
                  <c:v>30.5</c:v>
                </c:pt>
                <c:pt idx="2">
                  <c:v>50.8</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Staying</c:v>
                </c:pt>
              </c:strCache>
            </c:strRef>
          </c:tx>
          <c:spPr>
            <a:solidFill>
              <a:srgbClr val="1A4DB2"/>
            </a:solidFill>
            <a:ln>
              <a:noFill/>
            </a:ln>
            <a:effectLst/>
          </c:spPr>
          <c:invertIfNegative val="0"/>
          <c:cat>
            <c:strRef>
              <c:f>Sheet1!$A$2:$A$4</c:f>
              <c:strCache>
                <c:ptCount val="3"/>
                <c:pt idx="0">
                  <c:v>LOC</c:v>
                </c:pt>
                <c:pt idx="1">
                  <c:v>General SE</c:v>
                </c:pt>
                <c:pt idx="2">
                  <c:v>Disease SE</c:v>
                </c:pt>
              </c:strCache>
            </c:strRef>
          </c:cat>
          <c:val>
            <c:numRef>
              <c:f>Sheet1!$C$2:$C$4</c:f>
              <c:numCache>
                <c:formatCode>General</c:formatCode>
                <c:ptCount val="3"/>
                <c:pt idx="0">
                  <c:v>76.7</c:v>
                </c:pt>
                <c:pt idx="1">
                  <c:v>31.6</c:v>
                </c:pt>
                <c:pt idx="2">
                  <c:v>61</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1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56173979855082212"/>
          <c:y val="0.11412095363079615"/>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Considering</c:v>
                </c:pt>
              </c:strCache>
            </c:strRef>
          </c:tx>
          <c:spPr>
            <a:solidFill>
              <a:srgbClr val="B6BA12"/>
            </a:solidFill>
            <a:ln>
              <a:noFill/>
            </a:ln>
            <a:effectLst/>
          </c:spPr>
          <c:invertIfNegative val="0"/>
          <c:cat>
            <c:strRef>
              <c:f>Sheet1!$A$2:$A$3</c:f>
              <c:strCache>
                <c:ptCount val="2"/>
                <c:pt idx="0">
                  <c:v>Mental Disengagement</c:v>
                </c:pt>
                <c:pt idx="1">
                  <c:v>Behavioral Disengagement</c:v>
                </c:pt>
              </c:strCache>
            </c:strRef>
          </c:cat>
          <c:val>
            <c:numRef>
              <c:f>Sheet1!$B$2:$B$3</c:f>
              <c:numCache>
                <c:formatCode>General</c:formatCode>
                <c:ptCount val="2"/>
                <c:pt idx="0">
                  <c:v>9.3000000000000007</c:v>
                </c:pt>
                <c:pt idx="1">
                  <c:v>6.9</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Staying</c:v>
                </c:pt>
              </c:strCache>
            </c:strRef>
          </c:tx>
          <c:spPr>
            <a:solidFill>
              <a:srgbClr val="1A4DB2"/>
            </a:solidFill>
            <a:ln>
              <a:noFill/>
            </a:ln>
            <a:effectLst/>
          </c:spPr>
          <c:invertIfNegative val="0"/>
          <c:cat>
            <c:strRef>
              <c:f>Sheet1!$A$2:$A$3</c:f>
              <c:strCache>
                <c:ptCount val="2"/>
                <c:pt idx="0">
                  <c:v>Mental Disengagement</c:v>
                </c:pt>
                <c:pt idx="1">
                  <c:v>Behavioral Disengagement</c:v>
                </c:pt>
              </c:strCache>
            </c:strRef>
          </c:cat>
          <c:val>
            <c:numRef>
              <c:f>Sheet1!$C$2:$C$3</c:f>
              <c:numCache>
                <c:formatCode>General</c:formatCode>
                <c:ptCount val="2"/>
                <c:pt idx="0">
                  <c:v>8.6</c:v>
                </c:pt>
                <c:pt idx="1">
                  <c:v>6.1</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1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valAx>
      <c:spPr>
        <a:noFill/>
        <a:ln>
          <a:noFill/>
        </a:ln>
        <a:effectLst/>
      </c:spPr>
    </c:plotArea>
    <c:legend>
      <c:legendPos val="b"/>
      <c:layout>
        <c:manualLayout>
          <c:xMode val="edge"/>
          <c:yMode val="edge"/>
          <c:x val="0.57883381564483927"/>
          <c:y val="2.5579273293963256E-2"/>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634915478506151E-2"/>
          <c:y val="2.53915135608049E-2"/>
          <c:w val="0.9238024683253091"/>
          <c:h val="0.80415672472759092"/>
        </c:manualLayout>
      </c:layout>
      <c:barChart>
        <c:barDir val="col"/>
        <c:grouping val="clustered"/>
        <c:varyColors val="0"/>
        <c:ser>
          <c:idx val="0"/>
          <c:order val="0"/>
          <c:tx>
            <c:strRef>
              <c:f>Sheet1!$B$1</c:f>
              <c:strCache>
                <c:ptCount val="1"/>
                <c:pt idx="0">
                  <c:v>Considering</c:v>
                </c:pt>
              </c:strCache>
            </c:strRef>
          </c:tx>
          <c:spPr>
            <a:solidFill>
              <a:srgbClr val="B6BA12"/>
            </a:solidFill>
            <a:ln>
              <a:noFill/>
            </a:ln>
            <a:effectLst/>
          </c:spPr>
          <c:invertIfNegative val="0"/>
          <c:cat>
            <c:strRef>
              <c:f>Sheet1!$A$2:$A$6</c:f>
              <c:strCache>
                <c:ptCount val="5"/>
                <c:pt idx="0">
                  <c:v>Openness</c:v>
                </c:pt>
                <c:pt idx="1">
                  <c:v>Conscientiousness</c:v>
                </c:pt>
                <c:pt idx="2">
                  <c:v>Extraversion</c:v>
                </c:pt>
                <c:pt idx="3">
                  <c:v>Agreeableness</c:v>
                </c:pt>
                <c:pt idx="4">
                  <c:v>Neuroticism</c:v>
                </c:pt>
              </c:strCache>
            </c:strRef>
          </c:cat>
          <c:val>
            <c:numRef>
              <c:f>Sheet1!$B$2:$B$6</c:f>
              <c:numCache>
                <c:formatCode>General</c:formatCode>
                <c:ptCount val="5"/>
                <c:pt idx="0">
                  <c:v>51</c:v>
                </c:pt>
                <c:pt idx="1">
                  <c:v>46.8</c:v>
                </c:pt>
                <c:pt idx="2">
                  <c:v>42.9</c:v>
                </c:pt>
                <c:pt idx="3">
                  <c:v>53</c:v>
                </c:pt>
                <c:pt idx="4">
                  <c:v>50.7</c:v>
                </c:pt>
              </c:numCache>
            </c:numRef>
          </c:val>
          <c:extLst>
            <c:ext xmlns:c16="http://schemas.microsoft.com/office/drawing/2014/chart" uri="{C3380CC4-5D6E-409C-BE32-E72D297353CC}">
              <c16:uniqueId val="{00000000-42F7-4190-869F-A5D2A4583080}"/>
            </c:ext>
          </c:extLst>
        </c:ser>
        <c:ser>
          <c:idx val="1"/>
          <c:order val="1"/>
          <c:tx>
            <c:strRef>
              <c:f>Sheet1!$C$1</c:f>
              <c:strCache>
                <c:ptCount val="1"/>
                <c:pt idx="0">
                  <c:v>Staying</c:v>
                </c:pt>
              </c:strCache>
            </c:strRef>
          </c:tx>
          <c:spPr>
            <a:solidFill>
              <a:srgbClr val="1A4DB2"/>
            </a:solidFill>
            <a:ln>
              <a:noFill/>
            </a:ln>
            <a:effectLst/>
          </c:spPr>
          <c:invertIfNegative val="0"/>
          <c:cat>
            <c:strRef>
              <c:f>Sheet1!$A$2:$A$6</c:f>
              <c:strCache>
                <c:ptCount val="5"/>
                <c:pt idx="0">
                  <c:v>Openness</c:v>
                </c:pt>
                <c:pt idx="1">
                  <c:v>Conscientiousness</c:v>
                </c:pt>
                <c:pt idx="2">
                  <c:v>Extraversion</c:v>
                </c:pt>
                <c:pt idx="3">
                  <c:v>Agreeableness</c:v>
                </c:pt>
                <c:pt idx="4">
                  <c:v>Neuroticism</c:v>
                </c:pt>
              </c:strCache>
            </c:strRef>
          </c:cat>
          <c:val>
            <c:numRef>
              <c:f>Sheet1!$C$2:$C$6</c:f>
              <c:numCache>
                <c:formatCode>General</c:formatCode>
                <c:ptCount val="5"/>
                <c:pt idx="0">
                  <c:v>52.8</c:v>
                </c:pt>
                <c:pt idx="1">
                  <c:v>53</c:v>
                </c:pt>
                <c:pt idx="2">
                  <c:v>49.3</c:v>
                </c:pt>
                <c:pt idx="3">
                  <c:v>54.8</c:v>
                </c:pt>
                <c:pt idx="4">
                  <c:v>46.6</c:v>
                </c:pt>
              </c:numCache>
            </c:numRef>
          </c:val>
          <c:extLst>
            <c:ext xmlns:c16="http://schemas.microsoft.com/office/drawing/2014/chart" uri="{C3380CC4-5D6E-409C-BE32-E72D297353CC}">
              <c16:uniqueId val="{00000001-42F7-4190-869F-A5D2A4583080}"/>
            </c:ext>
          </c:extLst>
        </c:ser>
        <c:dLbls>
          <c:showLegendKey val="0"/>
          <c:showVal val="0"/>
          <c:showCatName val="0"/>
          <c:showSerName val="0"/>
          <c:showPercent val="0"/>
          <c:showBubbleSize val="0"/>
        </c:dLbls>
        <c:gapWidth val="219"/>
        <c:overlap val="-27"/>
        <c:axId val="214981760"/>
        <c:axId val="214981104"/>
      </c:barChart>
      <c:catAx>
        <c:axId val="21498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214981104"/>
        <c:crosses val="autoZero"/>
        <c:auto val="1"/>
        <c:lblAlgn val="ctr"/>
        <c:lblOffset val="100"/>
        <c:noMultiLvlLbl val="0"/>
      </c:catAx>
      <c:valAx>
        <c:axId val="214981104"/>
        <c:scaling>
          <c:orientation val="minMax"/>
          <c:max val="60"/>
          <c:min val="4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4981760"/>
        <c:crosses val="autoZero"/>
        <c:crossBetween val="between"/>
        <c:majorUnit val="5"/>
      </c:valAx>
      <c:spPr>
        <a:noFill/>
        <a:ln>
          <a:noFill/>
        </a:ln>
        <a:effectLst/>
      </c:spPr>
    </c:plotArea>
    <c:legend>
      <c:legendPos val="b"/>
      <c:layout>
        <c:manualLayout>
          <c:xMode val="edge"/>
          <c:yMode val="edge"/>
          <c:x val="0.58484402757977461"/>
          <c:y val="4.6364232879980906E-2"/>
          <c:w val="0.3524931018238105"/>
          <c:h val="7.196916010498687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1" i="0" baseline="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0.16964</cdr:x>
      <cdr:y>0.26563</cdr:y>
    </cdr:from>
    <cdr:to>
      <cdr:x>0.30357</cdr:x>
      <cdr:y>0.33863</cdr:y>
    </cdr:to>
    <cdr:sp macro="" textlink="">
      <cdr:nvSpPr>
        <cdr:cNvPr id="2" name="TextBox 8"/>
        <cdr:cNvSpPr txBox="1"/>
      </cdr:nvSpPr>
      <cdr:spPr>
        <a:xfrm xmlns:a="http://schemas.openxmlformats.org/drawingml/2006/main">
          <a:off x="1447776" y="1343918"/>
          <a:ext cx="1143024"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smtClean="0"/>
            <a:t>Ƞ</a:t>
          </a:r>
          <a:r>
            <a:rPr lang="en-US" baseline="30000" dirty="0" smtClean="0"/>
            <a:t>2</a:t>
          </a:r>
          <a:r>
            <a:rPr lang="en-US" dirty="0" smtClean="0"/>
            <a:t> = .</a:t>
          </a:r>
          <a:r>
            <a:rPr lang="en-US" dirty="0" smtClean="0"/>
            <a:t>19*</a:t>
          </a:r>
          <a:endParaRPr lang="en-US" baseline="300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5E5160-5802-4A65-AE30-627F927EA91B}" type="datetimeFigureOut">
              <a:rPr lang="en-US" smtClean="0"/>
              <a:pPr/>
              <a:t>5/15/2018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863A8A-D2A8-4F36-AD6B-8C831808E0AF}" type="slidenum">
              <a:rPr lang="en-US" smtClean="0"/>
              <a:pPr/>
              <a:t>‹#›</a:t>
            </a:fld>
            <a:endParaRPr lang="en-US"/>
          </a:p>
        </p:txBody>
      </p:sp>
    </p:spTree>
    <p:extLst>
      <p:ext uri="{BB962C8B-B14F-4D97-AF65-F5344CB8AC3E}">
        <p14:creationId xmlns:p14="http://schemas.microsoft.com/office/powerpoint/2010/main" val="3242725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Following</a:t>
            </a:r>
            <a:r>
              <a:rPr lang="en-US" baseline="0" dirty="0" smtClean="0"/>
              <a:t> findings are from a 1979 study in which mean at the Miami VA (free of major illness) were followed every six months for five years with regard to stress and psychological, immunological, and physiological status. Thirty men lost their jobs (7 fired, 9 dismissed, and 14 laid off). They were matched on age and race to a comparison group. Groups were similar in regard to psychological and physical functioning but </a:t>
            </a:r>
            <a:r>
              <a:rPr lang="en-US" baseline="0" dirty="0" err="1" smtClean="0"/>
              <a:t>prescores</a:t>
            </a:r>
            <a:r>
              <a:rPr lang="en-US" baseline="0" dirty="0" smtClean="0"/>
              <a:t> were held constant anyway to remove minor variations in baseline ratings. </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4</a:t>
            </a:fld>
            <a:endParaRPr lang="en-US"/>
          </a:p>
        </p:txBody>
      </p:sp>
    </p:spTree>
    <p:extLst>
      <p:ext uri="{BB962C8B-B14F-4D97-AF65-F5344CB8AC3E}">
        <p14:creationId xmlns:p14="http://schemas.microsoft.com/office/powerpoint/2010/main" val="1733964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Those who became</a:t>
            </a:r>
            <a:r>
              <a:rPr lang="en-US" baseline="0" dirty="0" smtClean="0"/>
              <a:t> unemployed reported significantly greater number of medications, days in bed, and physician visits and worse self-assessed health.</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5</a:t>
            </a:fld>
            <a:endParaRPr lang="en-US"/>
          </a:p>
        </p:txBody>
      </p:sp>
    </p:spTree>
    <p:extLst>
      <p:ext uri="{BB962C8B-B14F-4D97-AF65-F5344CB8AC3E}">
        <p14:creationId xmlns:p14="http://schemas.microsoft.com/office/powerpoint/2010/main" val="577857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Those who became</a:t>
            </a:r>
            <a:r>
              <a:rPr lang="en-US" baseline="0" dirty="0" smtClean="0"/>
              <a:t> unemployed reported significantly greater number of medications, days in bed, and physician visits and worse self-assessed health.</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6</a:t>
            </a:fld>
            <a:endParaRPr lang="en-US"/>
          </a:p>
        </p:txBody>
      </p:sp>
    </p:spTree>
    <p:extLst>
      <p:ext uri="{BB962C8B-B14F-4D97-AF65-F5344CB8AC3E}">
        <p14:creationId xmlns:p14="http://schemas.microsoft.com/office/powerpoint/2010/main" val="3782390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Those who became</a:t>
            </a:r>
            <a:r>
              <a:rPr lang="en-US" baseline="0" dirty="0" smtClean="0"/>
              <a:t> unemployed reported significantly greater number of medications, days in bed, and physician visits and worse self-assessed health.</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7</a:t>
            </a:fld>
            <a:endParaRPr lang="en-US"/>
          </a:p>
        </p:txBody>
      </p:sp>
    </p:spTree>
    <p:extLst>
      <p:ext uri="{BB962C8B-B14F-4D97-AF65-F5344CB8AC3E}">
        <p14:creationId xmlns:p14="http://schemas.microsoft.com/office/powerpoint/2010/main" val="79843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Indirect</a:t>
            </a:r>
            <a:r>
              <a:rPr lang="en-US" baseline="0" dirty="0" smtClean="0"/>
              <a:t> costs – medically-related absenteeism and payments for disability days. Approximately $5800 per year for MS compared to $1400 for controls</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8</a:t>
            </a:fld>
            <a:endParaRPr lang="en-US"/>
          </a:p>
        </p:txBody>
      </p:sp>
    </p:spTree>
    <p:extLst>
      <p:ext uri="{BB962C8B-B14F-4D97-AF65-F5344CB8AC3E}">
        <p14:creationId xmlns:p14="http://schemas.microsoft.com/office/powerpoint/2010/main" val="1481379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Indirect</a:t>
            </a:r>
            <a:r>
              <a:rPr lang="en-US" baseline="0" dirty="0" smtClean="0"/>
              <a:t> costs – medically-related absenteeism and payments for disability days. Approximately $5800 per year for MS compared to $1400 for controls</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14</a:t>
            </a:fld>
            <a:endParaRPr lang="en-US"/>
          </a:p>
        </p:txBody>
      </p:sp>
    </p:spTree>
    <p:extLst>
      <p:ext uri="{BB962C8B-B14F-4D97-AF65-F5344CB8AC3E}">
        <p14:creationId xmlns:p14="http://schemas.microsoft.com/office/powerpoint/2010/main" val="1849129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Indirect</a:t>
            </a:r>
            <a:r>
              <a:rPr lang="en-US" baseline="0" dirty="0" smtClean="0"/>
              <a:t> costs – medically-related absenteeism and payments for disability days. Approximately $5800 per year for MS compared to $1400 for controls</a:t>
            </a:r>
            <a:endParaRPr lang="en-US" dirty="0"/>
          </a:p>
        </p:txBody>
      </p:sp>
      <p:sp>
        <p:nvSpPr>
          <p:cNvPr id="4" name="Slide Number Placeholder 3"/>
          <p:cNvSpPr>
            <a:spLocks noGrp="1"/>
          </p:cNvSpPr>
          <p:nvPr>
            <p:ph type="sldNum" sz="quarter" idx="10"/>
          </p:nvPr>
        </p:nvSpPr>
        <p:spPr/>
        <p:txBody>
          <a:bodyPr/>
          <a:lstStyle/>
          <a:p>
            <a:fld id="{28863A8A-D2A8-4F36-AD6B-8C831808E0AF}" type="slidenum">
              <a:rPr lang="en-US" smtClean="0"/>
              <a:pPr/>
              <a:t>15</a:t>
            </a:fld>
            <a:endParaRPr lang="en-US"/>
          </a:p>
        </p:txBody>
      </p:sp>
    </p:spTree>
    <p:extLst>
      <p:ext uri="{BB962C8B-B14F-4D97-AF65-F5344CB8AC3E}">
        <p14:creationId xmlns:p14="http://schemas.microsoft.com/office/powerpoint/2010/main" val="3262613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9B168C-F5DC-4B9E-A459-B794684FA90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66DD52-0379-4E7F-B1BC-8DAA3383379A}"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CFD00D2-4644-4EBC-B289-7C2F25364587}"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E69B0C-1D89-4A36-A0C0-E113C17AC22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75350DE-F2DD-411B-91B3-5CBC7B74933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3991572-A7F8-42FC-84EB-EC4AFFAA29C7}"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9438440-EF61-4615-9F61-185DF73377A3}"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FC4FFB-8B26-4C86-A476-01CADD9095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1332309-EE87-4CBD-9B30-4A23264202EE}"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6A7A34-30AD-4927-937E-72F3ECFA540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993C49-AD66-4437-BA88-A05E003DE9D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0252E9CB-806C-472B-9E93-311C97DFDFE0}" type="datetimeFigureOut">
              <a:rPr lang="en-US" smtClean="0"/>
              <a:pPr/>
              <a:t>5/15/2018</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FE892EC-29E9-4DFD-ADFA-7CD999AD4A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0252E9CB-806C-472B-9E93-311C97DFDFE0}" type="datetimeFigureOut">
              <a:rPr lang="en-US" smtClean="0"/>
              <a:pPr/>
              <a:t>5/15/2018</a:t>
            </a:fld>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FE892EC-29E9-4DFD-ADFA-7CD999AD4A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6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1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31219F9-11CE-4311-ACF0-F5AF64B200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3.xml"/><Relationship Id="rId4" Type="http://schemas.openxmlformats.org/officeDocument/2006/relationships/image" Target="../media/image8.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077200" cy="3567459"/>
          </a:xfrm>
        </p:spPr>
        <p:txBody>
          <a:bodyPr/>
          <a:lstStyle/>
          <a:p>
            <a:r>
              <a:rPr lang="en-US" sz="3500" dirty="0">
                <a:solidFill>
                  <a:schemeClr val="bg1"/>
                </a:solidFill>
              </a:rPr>
              <a:t>Physical and mental health outcomes following unemployment: </a:t>
            </a:r>
            <a:r>
              <a:rPr lang="en-US" sz="3500" dirty="0" smtClean="0">
                <a:solidFill>
                  <a:schemeClr val="bg1"/>
                </a:solidFill>
              </a:rPr>
              <a:t/>
            </a:r>
            <a:br>
              <a:rPr lang="en-US" sz="3500" dirty="0" smtClean="0">
                <a:solidFill>
                  <a:schemeClr val="bg1"/>
                </a:solidFill>
              </a:rPr>
            </a:br>
            <a:r>
              <a:rPr lang="en-US" sz="3500" dirty="0" smtClean="0">
                <a:solidFill>
                  <a:schemeClr val="bg1"/>
                </a:solidFill>
              </a:rPr>
              <a:t>A </a:t>
            </a:r>
            <a:r>
              <a:rPr lang="en-US" sz="3500" dirty="0">
                <a:solidFill>
                  <a:schemeClr val="bg1"/>
                </a:solidFill>
              </a:rPr>
              <a:t>preliminary report</a:t>
            </a:r>
          </a:p>
        </p:txBody>
      </p:sp>
      <p:sp>
        <p:nvSpPr>
          <p:cNvPr id="3" name="Subtitle 2"/>
          <p:cNvSpPr>
            <a:spLocks noGrp="1"/>
          </p:cNvSpPr>
          <p:nvPr>
            <p:ph type="subTitle" idx="1"/>
          </p:nvPr>
        </p:nvSpPr>
        <p:spPr>
          <a:xfrm>
            <a:off x="1257300" y="3505200"/>
            <a:ext cx="6781800" cy="1752600"/>
          </a:xfrm>
        </p:spPr>
        <p:txBody>
          <a:bodyPr/>
          <a:lstStyle/>
          <a:p>
            <a:r>
              <a:rPr lang="en-US" sz="2400" dirty="0" smtClean="0">
                <a:solidFill>
                  <a:schemeClr val="bg1"/>
                </a:solidFill>
              </a:rPr>
              <a:t>Lauren B. Strober, Ph.D.</a:t>
            </a:r>
          </a:p>
          <a:p>
            <a:r>
              <a:rPr lang="en-US" sz="2000" dirty="0" smtClean="0">
                <a:solidFill>
                  <a:schemeClr val="bg1"/>
                </a:solidFill>
              </a:rPr>
              <a:t>Senior Research Scientist</a:t>
            </a:r>
          </a:p>
          <a:p>
            <a:r>
              <a:rPr lang="en-US" sz="2000" dirty="0" smtClean="0">
                <a:solidFill>
                  <a:schemeClr val="bg1"/>
                </a:solidFill>
              </a:rPr>
              <a:t>Neuropsychology &amp; Neuroscience Research</a:t>
            </a:r>
          </a:p>
          <a:p>
            <a:r>
              <a:rPr lang="en-US" sz="2000" dirty="0" smtClean="0">
                <a:solidFill>
                  <a:schemeClr val="bg1"/>
                </a:solidFill>
              </a:rPr>
              <a:t>Kessler Foundation</a:t>
            </a: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Mental Health &amp; Employment Status</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25361728"/>
              </p:ext>
            </p:extLst>
          </p:nvPr>
        </p:nvGraphicFramePr>
        <p:xfrm>
          <a:off x="457200" y="1219200"/>
          <a:ext cx="8229600" cy="4348480"/>
        </p:xfrm>
        <a:graphic>
          <a:graphicData uri="http://schemas.openxmlformats.org/drawingml/2006/table">
            <a:tbl>
              <a:tblPr firstRow="1" bandRow="1">
                <a:tableStyleId>{D27102A9-8310-4765-A935-A1911B00CA55}</a:tableStyleId>
              </a:tblPr>
              <a:tblGrid>
                <a:gridCol w="32766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tblGrid>
              <a:tr h="370840">
                <a:tc>
                  <a:txBody>
                    <a:bodyPr/>
                    <a:lstStyle/>
                    <a:p>
                      <a:r>
                        <a:rPr lang="en-US" dirty="0" smtClean="0"/>
                        <a:t>Variables</a:t>
                      </a:r>
                      <a:endParaRPr lang="en-US" dirty="0"/>
                    </a:p>
                  </a:txBody>
                  <a:tcPr/>
                </a:tc>
                <a:tc gridSpan="2">
                  <a:txBody>
                    <a:bodyPr/>
                    <a:lstStyle/>
                    <a:p>
                      <a:pPr algn="ctr"/>
                      <a:r>
                        <a:rPr lang="en-US" dirty="0" smtClean="0"/>
                        <a:t>Employed (30)</a:t>
                      </a:r>
                    </a:p>
                    <a:p>
                      <a:pPr algn="ctr"/>
                      <a:r>
                        <a:rPr lang="en-US" dirty="0" smtClean="0"/>
                        <a:t>Mean </a:t>
                      </a:r>
                      <a:r>
                        <a:rPr lang="en-US" baseline="0" dirty="0" smtClean="0"/>
                        <a:t>      </a:t>
                      </a:r>
                      <a:r>
                        <a:rPr lang="en-US" dirty="0" smtClean="0"/>
                        <a:t>SD</a:t>
                      </a:r>
                      <a:endParaRPr lang="en-US" dirty="0"/>
                    </a:p>
                  </a:txBody>
                  <a:tcPr/>
                </a:tc>
                <a:tc hMerge="1">
                  <a:txBody>
                    <a:bodyPr/>
                    <a:lstStyle/>
                    <a:p>
                      <a:endParaRPr lang="en-US"/>
                    </a:p>
                  </a:txBody>
                  <a:tcPr/>
                </a:tc>
                <a:tc gridSpan="2">
                  <a:txBody>
                    <a:bodyPr/>
                    <a:lstStyle/>
                    <a:p>
                      <a:pPr algn="ctr"/>
                      <a:r>
                        <a:rPr lang="en-US" dirty="0" smtClean="0"/>
                        <a:t>Unemployed (30)</a:t>
                      </a:r>
                    </a:p>
                    <a:p>
                      <a:pPr algn="ctr"/>
                      <a:r>
                        <a:rPr lang="en-US" dirty="0" smtClean="0"/>
                        <a:t>Mean</a:t>
                      </a:r>
                      <a:r>
                        <a:rPr lang="en-US" baseline="0" dirty="0" smtClean="0"/>
                        <a:t>       SD</a:t>
                      </a:r>
                      <a:endParaRPr lang="en-US" dirty="0"/>
                    </a:p>
                  </a:txBody>
                  <a:tcPr/>
                </a:tc>
                <a:tc hMerge="1">
                  <a:txBody>
                    <a:bodyPr/>
                    <a:lstStyle/>
                    <a:p>
                      <a:endParaRPr lang="en-US"/>
                    </a:p>
                  </a:txBody>
                  <a:tcPr/>
                </a:tc>
                <a:tc>
                  <a:txBody>
                    <a:bodyPr/>
                    <a:lstStyle/>
                    <a:p>
                      <a:pPr algn="ctr"/>
                      <a:r>
                        <a:rPr lang="en-US" dirty="0" smtClean="0"/>
                        <a:t>F-Ratios</a:t>
                      </a:r>
                      <a:endParaRPr lang="en-US" dirty="0"/>
                    </a:p>
                  </a:txBody>
                  <a:tcPr/>
                </a:tc>
                <a:extLst>
                  <a:ext uri="{0D108BD9-81ED-4DB2-BD59-A6C34878D82A}">
                    <a16:rowId xmlns:a16="http://schemas.microsoft.com/office/drawing/2014/main" val="10000"/>
                  </a:ext>
                </a:extLst>
              </a:tr>
              <a:tr h="370840">
                <a:tc>
                  <a:txBody>
                    <a:bodyPr/>
                    <a:lstStyle/>
                    <a:p>
                      <a:r>
                        <a:rPr lang="en-US" sz="1600" i="1" dirty="0" smtClean="0"/>
                        <a:t>Symptoms</a:t>
                      </a:r>
                      <a:endParaRPr lang="en-US" sz="1600" i="1"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1"/>
                  </a:ext>
                </a:extLst>
              </a:tr>
              <a:tr h="370840">
                <a:tc>
                  <a:txBody>
                    <a:bodyPr/>
                    <a:lstStyle/>
                    <a:p>
                      <a:r>
                        <a:rPr lang="en-US" sz="1600" baseline="0" dirty="0" smtClean="0"/>
                        <a:t>     Somatization</a:t>
                      </a:r>
                      <a:endParaRPr lang="en-US" sz="1600" dirty="0"/>
                    </a:p>
                  </a:txBody>
                  <a:tcPr/>
                </a:tc>
                <a:tc>
                  <a:txBody>
                    <a:bodyPr/>
                    <a:lstStyle/>
                    <a:p>
                      <a:pPr algn="ctr"/>
                      <a:r>
                        <a:rPr lang="en-US" sz="1600" b="0" dirty="0" smtClean="0">
                          <a:solidFill>
                            <a:srgbClr val="FF0000"/>
                          </a:solidFill>
                        </a:rPr>
                        <a:t>18.0</a:t>
                      </a:r>
                      <a:endParaRPr lang="en-US" sz="1600" b="0" dirty="0">
                        <a:solidFill>
                          <a:srgbClr val="FF0000"/>
                        </a:solidFill>
                      </a:endParaRPr>
                    </a:p>
                  </a:txBody>
                  <a:tcPr/>
                </a:tc>
                <a:tc>
                  <a:txBody>
                    <a:bodyPr/>
                    <a:lstStyle/>
                    <a:p>
                      <a:pPr algn="ctr"/>
                      <a:r>
                        <a:rPr lang="en-US" sz="1600" b="0" dirty="0" smtClean="0"/>
                        <a:t>6.6</a:t>
                      </a:r>
                      <a:endParaRPr lang="en-US" sz="1600" b="0" dirty="0"/>
                    </a:p>
                  </a:txBody>
                  <a:tcPr/>
                </a:tc>
                <a:tc>
                  <a:txBody>
                    <a:bodyPr/>
                    <a:lstStyle/>
                    <a:p>
                      <a:pPr algn="ctr"/>
                      <a:r>
                        <a:rPr lang="en-US" sz="1600" b="0" dirty="0" smtClean="0">
                          <a:solidFill>
                            <a:srgbClr val="FF0000"/>
                          </a:solidFill>
                        </a:rPr>
                        <a:t>22.5</a:t>
                      </a:r>
                      <a:endParaRPr lang="en-US" sz="1600" b="0" dirty="0">
                        <a:solidFill>
                          <a:srgbClr val="FF0000"/>
                        </a:solidFill>
                      </a:endParaRPr>
                    </a:p>
                  </a:txBody>
                  <a:tcPr/>
                </a:tc>
                <a:tc>
                  <a:txBody>
                    <a:bodyPr/>
                    <a:lstStyle/>
                    <a:p>
                      <a:pPr algn="ctr"/>
                      <a:r>
                        <a:rPr lang="en-US" sz="1600" b="0" dirty="0" smtClean="0"/>
                        <a:t>7.9</a:t>
                      </a:r>
                      <a:endParaRPr lang="en-US" sz="1600" b="0" dirty="0"/>
                    </a:p>
                  </a:txBody>
                  <a:tcPr/>
                </a:tc>
                <a:tc>
                  <a:txBody>
                    <a:bodyPr/>
                    <a:lstStyle/>
                    <a:p>
                      <a:pPr algn="ctr"/>
                      <a:r>
                        <a:rPr lang="en-US" sz="1600" b="0" dirty="0" smtClean="0"/>
                        <a:t>3.65*</a:t>
                      </a:r>
                      <a:endParaRPr lang="en-US" sz="1600" b="0" dirty="0"/>
                    </a:p>
                  </a:txBody>
                  <a:tcPr/>
                </a:tc>
                <a:extLst>
                  <a:ext uri="{0D108BD9-81ED-4DB2-BD59-A6C34878D82A}">
                    <a16:rowId xmlns:a16="http://schemas.microsoft.com/office/drawing/2014/main" val="10002"/>
                  </a:ext>
                </a:extLst>
              </a:tr>
              <a:tr h="370840">
                <a:tc>
                  <a:txBody>
                    <a:bodyPr/>
                    <a:lstStyle/>
                    <a:p>
                      <a:r>
                        <a:rPr lang="en-US" sz="1600" baseline="0" dirty="0" smtClean="0"/>
                        <a:t>     Obsessive-Compulsiveness</a:t>
                      </a:r>
                      <a:endParaRPr lang="en-US" sz="1600" dirty="0"/>
                    </a:p>
                  </a:txBody>
                  <a:tcPr/>
                </a:tc>
                <a:tc>
                  <a:txBody>
                    <a:bodyPr/>
                    <a:lstStyle/>
                    <a:p>
                      <a:pPr algn="ctr"/>
                      <a:r>
                        <a:rPr lang="en-US" sz="1600" b="0" dirty="0" smtClean="0"/>
                        <a:t>12.2</a:t>
                      </a:r>
                      <a:endParaRPr lang="en-US" sz="1600" b="0" dirty="0"/>
                    </a:p>
                  </a:txBody>
                  <a:tcPr/>
                </a:tc>
                <a:tc>
                  <a:txBody>
                    <a:bodyPr/>
                    <a:lstStyle/>
                    <a:p>
                      <a:pPr algn="ctr"/>
                      <a:r>
                        <a:rPr lang="en-US" sz="1600" b="0" dirty="0" smtClean="0"/>
                        <a:t>4.7</a:t>
                      </a:r>
                      <a:endParaRPr lang="en-US" sz="1600" b="0" dirty="0"/>
                    </a:p>
                  </a:txBody>
                  <a:tcPr/>
                </a:tc>
                <a:tc>
                  <a:txBody>
                    <a:bodyPr/>
                    <a:lstStyle/>
                    <a:p>
                      <a:pPr algn="ctr"/>
                      <a:r>
                        <a:rPr lang="en-US" sz="1600" b="0" dirty="0" smtClean="0"/>
                        <a:t>14.9</a:t>
                      </a:r>
                      <a:endParaRPr lang="en-US" sz="1600" b="0" dirty="0"/>
                    </a:p>
                  </a:txBody>
                  <a:tcPr/>
                </a:tc>
                <a:tc>
                  <a:txBody>
                    <a:bodyPr/>
                    <a:lstStyle/>
                    <a:p>
                      <a:pPr algn="ctr"/>
                      <a:r>
                        <a:rPr lang="en-US" sz="1600" b="0" dirty="0" smtClean="0"/>
                        <a:t>5.8</a:t>
                      </a:r>
                      <a:endParaRPr lang="en-US" sz="1600" b="0" dirty="0"/>
                    </a:p>
                  </a:txBody>
                  <a:tcPr/>
                </a:tc>
                <a:tc>
                  <a:txBody>
                    <a:bodyPr/>
                    <a:lstStyle/>
                    <a:p>
                      <a:pPr algn="ctr"/>
                      <a:r>
                        <a:rPr lang="en-US" sz="1600" b="0" dirty="0" smtClean="0"/>
                        <a:t>3.44</a:t>
                      </a:r>
                      <a:endParaRPr lang="en-US" sz="1600" b="0" dirty="0"/>
                    </a:p>
                  </a:txBody>
                  <a:tcPr/>
                </a:tc>
                <a:extLst>
                  <a:ext uri="{0D108BD9-81ED-4DB2-BD59-A6C34878D82A}">
                    <a16:rowId xmlns:a16="http://schemas.microsoft.com/office/drawing/2014/main" val="10003"/>
                  </a:ext>
                </a:extLst>
              </a:tr>
              <a:tr h="370840">
                <a:tc>
                  <a:txBody>
                    <a:bodyPr/>
                    <a:lstStyle/>
                    <a:p>
                      <a:r>
                        <a:rPr lang="en-US" sz="1600" baseline="0" dirty="0" smtClean="0"/>
                        <a:t>     Depression</a:t>
                      </a:r>
                      <a:endParaRPr lang="en-US" sz="1600" dirty="0"/>
                    </a:p>
                  </a:txBody>
                  <a:tcPr/>
                </a:tc>
                <a:tc>
                  <a:txBody>
                    <a:bodyPr/>
                    <a:lstStyle/>
                    <a:p>
                      <a:pPr algn="ctr"/>
                      <a:r>
                        <a:rPr lang="en-US" sz="1600" b="0" dirty="0" smtClean="0">
                          <a:solidFill>
                            <a:srgbClr val="FF0000"/>
                          </a:solidFill>
                        </a:rPr>
                        <a:t>16.1</a:t>
                      </a:r>
                      <a:endParaRPr lang="en-US" sz="1600" b="0" dirty="0">
                        <a:solidFill>
                          <a:srgbClr val="FF0000"/>
                        </a:solidFill>
                      </a:endParaRPr>
                    </a:p>
                  </a:txBody>
                  <a:tcPr/>
                </a:tc>
                <a:tc>
                  <a:txBody>
                    <a:bodyPr/>
                    <a:lstStyle/>
                    <a:p>
                      <a:pPr algn="ctr"/>
                      <a:r>
                        <a:rPr lang="en-US" sz="1600" b="0" dirty="0" smtClean="0"/>
                        <a:t>5.7</a:t>
                      </a:r>
                      <a:endParaRPr lang="en-US" sz="1600" b="0" dirty="0"/>
                    </a:p>
                  </a:txBody>
                  <a:tcPr/>
                </a:tc>
                <a:tc>
                  <a:txBody>
                    <a:bodyPr/>
                    <a:lstStyle/>
                    <a:p>
                      <a:pPr algn="ctr"/>
                      <a:r>
                        <a:rPr lang="en-US" sz="1600" b="0" dirty="0" smtClean="0">
                          <a:solidFill>
                            <a:srgbClr val="FF0000"/>
                          </a:solidFill>
                        </a:rPr>
                        <a:t>20.5</a:t>
                      </a:r>
                      <a:endParaRPr lang="en-US" sz="1600" b="0" dirty="0">
                        <a:solidFill>
                          <a:srgbClr val="FF0000"/>
                        </a:solidFill>
                      </a:endParaRPr>
                    </a:p>
                  </a:txBody>
                  <a:tcPr/>
                </a:tc>
                <a:tc>
                  <a:txBody>
                    <a:bodyPr/>
                    <a:lstStyle/>
                    <a:p>
                      <a:pPr algn="ctr"/>
                      <a:r>
                        <a:rPr lang="en-US" sz="1600" b="0" dirty="0" smtClean="0"/>
                        <a:t>7.8</a:t>
                      </a:r>
                      <a:endParaRPr lang="en-US" sz="1600" b="0" dirty="0"/>
                    </a:p>
                  </a:txBody>
                  <a:tcPr/>
                </a:tc>
                <a:tc>
                  <a:txBody>
                    <a:bodyPr/>
                    <a:lstStyle/>
                    <a:p>
                      <a:pPr algn="ctr"/>
                      <a:r>
                        <a:rPr lang="en-US" sz="1600" b="0" dirty="0" smtClean="0"/>
                        <a:t>3.78*</a:t>
                      </a:r>
                      <a:endParaRPr lang="en-US" sz="1600" b="0" dirty="0"/>
                    </a:p>
                  </a:txBody>
                  <a:tcPr/>
                </a:tc>
                <a:extLst>
                  <a:ext uri="{0D108BD9-81ED-4DB2-BD59-A6C34878D82A}">
                    <a16:rowId xmlns:a16="http://schemas.microsoft.com/office/drawing/2014/main" val="10004"/>
                  </a:ext>
                </a:extLst>
              </a:tr>
              <a:tr h="370840">
                <a:tc>
                  <a:txBody>
                    <a:bodyPr/>
                    <a:lstStyle/>
                    <a:p>
                      <a:r>
                        <a:rPr lang="en-US" sz="1600" baseline="0" dirty="0" smtClean="0"/>
                        <a:t>     Interpersonal Sensitivity</a:t>
                      </a:r>
                      <a:endParaRPr lang="en-US" sz="1600" dirty="0"/>
                    </a:p>
                  </a:txBody>
                  <a:tcPr/>
                </a:tc>
                <a:tc>
                  <a:txBody>
                    <a:bodyPr/>
                    <a:lstStyle/>
                    <a:p>
                      <a:pPr algn="ctr"/>
                      <a:r>
                        <a:rPr lang="en-US" sz="1600" b="0" dirty="0" smtClean="0"/>
                        <a:t>10.8</a:t>
                      </a:r>
                      <a:endParaRPr lang="en-US" sz="1600" b="0" dirty="0"/>
                    </a:p>
                  </a:txBody>
                  <a:tcPr/>
                </a:tc>
                <a:tc>
                  <a:txBody>
                    <a:bodyPr/>
                    <a:lstStyle/>
                    <a:p>
                      <a:pPr algn="ctr"/>
                      <a:r>
                        <a:rPr lang="en-US" sz="1600" b="0" dirty="0" smtClean="0"/>
                        <a:t>3.8</a:t>
                      </a:r>
                      <a:endParaRPr lang="en-US" sz="1600" b="0" dirty="0"/>
                    </a:p>
                  </a:txBody>
                  <a:tcPr/>
                </a:tc>
                <a:tc>
                  <a:txBody>
                    <a:bodyPr/>
                    <a:lstStyle/>
                    <a:p>
                      <a:pPr algn="ctr"/>
                      <a:r>
                        <a:rPr lang="en-US" sz="1600" b="0" dirty="0" smtClean="0"/>
                        <a:t>12.5</a:t>
                      </a:r>
                      <a:endParaRPr lang="en-US" sz="1600" b="0" dirty="0"/>
                    </a:p>
                  </a:txBody>
                  <a:tcPr/>
                </a:tc>
                <a:tc>
                  <a:txBody>
                    <a:bodyPr/>
                    <a:lstStyle/>
                    <a:p>
                      <a:pPr algn="ctr"/>
                      <a:r>
                        <a:rPr lang="en-US" sz="1600" b="0" dirty="0" smtClean="0"/>
                        <a:t>4.8</a:t>
                      </a:r>
                      <a:endParaRPr lang="en-US" sz="1600" b="0" dirty="0"/>
                    </a:p>
                  </a:txBody>
                  <a:tcPr/>
                </a:tc>
                <a:tc>
                  <a:txBody>
                    <a:bodyPr/>
                    <a:lstStyle/>
                    <a:p>
                      <a:pPr algn="ctr"/>
                      <a:r>
                        <a:rPr lang="en-US" sz="1600" b="0" dirty="0" smtClean="0"/>
                        <a:t>1.89</a:t>
                      </a:r>
                      <a:endParaRPr lang="en-US" sz="1600" b="0" dirty="0"/>
                    </a:p>
                  </a:txBody>
                  <a:tcPr/>
                </a:tc>
                <a:extLst>
                  <a:ext uri="{0D108BD9-81ED-4DB2-BD59-A6C34878D82A}">
                    <a16:rowId xmlns:a16="http://schemas.microsoft.com/office/drawing/2014/main" val="10005"/>
                  </a:ext>
                </a:extLst>
              </a:tr>
              <a:tr h="370840">
                <a:tc>
                  <a:txBody>
                    <a:bodyPr/>
                    <a:lstStyle/>
                    <a:p>
                      <a:r>
                        <a:rPr lang="en-US" sz="1600" dirty="0" smtClean="0"/>
                        <a:t>     Anxiety</a:t>
                      </a:r>
                      <a:endParaRPr lang="en-US" sz="1600" dirty="0"/>
                    </a:p>
                  </a:txBody>
                  <a:tcPr/>
                </a:tc>
                <a:tc>
                  <a:txBody>
                    <a:bodyPr/>
                    <a:lstStyle/>
                    <a:p>
                      <a:pPr algn="ctr"/>
                      <a:r>
                        <a:rPr lang="en-US" sz="1600" b="0" dirty="0" smtClean="0">
                          <a:solidFill>
                            <a:srgbClr val="FF0000"/>
                          </a:solidFill>
                        </a:rPr>
                        <a:t>9.8</a:t>
                      </a:r>
                      <a:endParaRPr lang="en-US" sz="1600" b="0" dirty="0">
                        <a:solidFill>
                          <a:srgbClr val="FF0000"/>
                        </a:solidFill>
                      </a:endParaRPr>
                    </a:p>
                  </a:txBody>
                  <a:tcPr/>
                </a:tc>
                <a:tc>
                  <a:txBody>
                    <a:bodyPr/>
                    <a:lstStyle/>
                    <a:p>
                      <a:pPr algn="ctr"/>
                      <a:r>
                        <a:rPr lang="en-US" sz="1600" b="0" dirty="0" smtClean="0"/>
                        <a:t>3.0</a:t>
                      </a:r>
                      <a:endParaRPr lang="en-US" sz="1600" b="0" dirty="0"/>
                    </a:p>
                  </a:txBody>
                  <a:tcPr/>
                </a:tc>
                <a:tc>
                  <a:txBody>
                    <a:bodyPr/>
                    <a:lstStyle/>
                    <a:p>
                      <a:pPr algn="ctr"/>
                      <a:r>
                        <a:rPr lang="en-US" sz="1600" b="0" dirty="0" smtClean="0">
                          <a:solidFill>
                            <a:srgbClr val="FF0000"/>
                          </a:solidFill>
                        </a:rPr>
                        <a:t>11.9</a:t>
                      </a:r>
                      <a:endParaRPr lang="en-US" sz="1600" b="0" dirty="0">
                        <a:solidFill>
                          <a:srgbClr val="FF0000"/>
                        </a:solidFill>
                      </a:endParaRPr>
                    </a:p>
                  </a:txBody>
                  <a:tcPr/>
                </a:tc>
                <a:tc>
                  <a:txBody>
                    <a:bodyPr/>
                    <a:lstStyle/>
                    <a:p>
                      <a:pPr algn="ctr"/>
                      <a:r>
                        <a:rPr lang="en-US" sz="1600" b="0" dirty="0" smtClean="0"/>
                        <a:t>4.2</a:t>
                      </a:r>
                      <a:endParaRPr lang="en-US" sz="1600" b="0" dirty="0"/>
                    </a:p>
                  </a:txBody>
                  <a:tcPr/>
                </a:tc>
                <a:tc>
                  <a:txBody>
                    <a:bodyPr/>
                    <a:lstStyle/>
                    <a:p>
                      <a:pPr algn="ctr"/>
                      <a:r>
                        <a:rPr lang="en-US" sz="1600" b="0" dirty="0" smtClean="0"/>
                        <a:t>4.92*</a:t>
                      </a:r>
                      <a:endParaRPr lang="en-US" sz="1600" b="0" dirty="0"/>
                    </a:p>
                  </a:txBody>
                  <a:tcPr/>
                </a:tc>
                <a:extLst>
                  <a:ext uri="{0D108BD9-81ED-4DB2-BD59-A6C34878D82A}">
                    <a16:rowId xmlns:a16="http://schemas.microsoft.com/office/drawing/2014/main" val="10006"/>
                  </a:ext>
                </a:extLst>
              </a:tr>
              <a:tr h="370840">
                <a:tc>
                  <a:txBody>
                    <a:bodyPr/>
                    <a:lstStyle/>
                    <a:p>
                      <a:r>
                        <a:rPr lang="en-US" sz="1600" dirty="0" smtClean="0"/>
                        <a:t>Locus</a:t>
                      </a:r>
                      <a:r>
                        <a:rPr lang="en-US" sz="1600" baseline="0" dirty="0" smtClean="0"/>
                        <a:t> of Control</a:t>
                      </a:r>
                      <a:endParaRPr lang="en-US" sz="1600" dirty="0"/>
                    </a:p>
                  </a:txBody>
                  <a:tcPr/>
                </a:tc>
                <a:tc>
                  <a:txBody>
                    <a:bodyPr/>
                    <a:lstStyle/>
                    <a:p>
                      <a:pPr algn="ctr"/>
                      <a:r>
                        <a:rPr lang="en-US" sz="1600" dirty="0" smtClean="0"/>
                        <a:t>7.9</a:t>
                      </a:r>
                      <a:endParaRPr lang="en-US" sz="1600" dirty="0"/>
                    </a:p>
                  </a:txBody>
                  <a:tcPr/>
                </a:tc>
                <a:tc>
                  <a:txBody>
                    <a:bodyPr/>
                    <a:lstStyle/>
                    <a:p>
                      <a:pPr algn="ctr"/>
                      <a:r>
                        <a:rPr lang="en-US" sz="1600" dirty="0" smtClean="0"/>
                        <a:t>3.3</a:t>
                      </a:r>
                      <a:endParaRPr lang="en-US" sz="1600" dirty="0"/>
                    </a:p>
                  </a:txBody>
                  <a:tcPr/>
                </a:tc>
                <a:tc>
                  <a:txBody>
                    <a:bodyPr/>
                    <a:lstStyle/>
                    <a:p>
                      <a:pPr algn="ctr"/>
                      <a:r>
                        <a:rPr lang="en-US" sz="1600" dirty="0" smtClean="0"/>
                        <a:t>8.5</a:t>
                      </a:r>
                      <a:endParaRPr lang="en-US" sz="1600" dirty="0"/>
                    </a:p>
                  </a:txBody>
                  <a:tcPr/>
                </a:tc>
                <a:tc>
                  <a:txBody>
                    <a:bodyPr/>
                    <a:lstStyle/>
                    <a:p>
                      <a:pPr algn="ctr"/>
                      <a:r>
                        <a:rPr lang="en-US" sz="1600" dirty="0" smtClean="0"/>
                        <a:t>2.9</a:t>
                      </a:r>
                      <a:endParaRPr lang="en-US" sz="1600" dirty="0"/>
                    </a:p>
                  </a:txBody>
                  <a:tcPr/>
                </a:tc>
                <a:tc>
                  <a:txBody>
                    <a:bodyPr/>
                    <a:lstStyle/>
                    <a:p>
                      <a:pPr algn="ctr"/>
                      <a:r>
                        <a:rPr lang="en-US" sz="1600" dirty="0" smtClean="0"/>
                        <a:t>.46</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Alienation</a:t>
                      </a:r>
                      <a:endParaRPr lang="en-US" sz="1600" dirty="0"/>
                    </a:p>
                  </a:txBody>
                  <a:tcPr/>
                </a:tc>
                <a:tc>
                  <a:txBody>
                    <a:bodyPr/>
                    <a:lstStyle/>
                    <a:p>
                      <a:pPr algn="ctr"/>
                      <a:r>
                        <a:rPr lang="en-US" sz="1600" dirty="0" smtClean="0"/>
                        <a:t>3.5</a:t>
                      </a:r>
                      <a:endParaRPr lang="en-US" sz="1600" dirty="0"/>
                    </a:p>
                  </a:txBody>
                  <a:tcPr/>
                </a:tc>
                <a:tc>
                  <a:txBody>
                    <a:bodyPr/>
                    <a:lstStyle/>
                    <a:p>
                      <a:pPr algn="ctr"/>
                      <a:r>
                        <a:rPr lang="en-US" sz="1600" dirty="0" smtClean="0"/>
                        <a:t>2.9</a:t>
                      </a:r>
                      <a:endParaRPr lang="en-US" sz="1600" dirty="0"/>
                    </a:p>
                  </a:txBody>
                  <a:tcPr/>
                </a:tc>
                <a:tc>
                  <a:txBody>
                    <a:bodyPr/>
                    <a:lstStyle/>
                    <a:p>
                      <a:pPr algn="ctr"/>
                      <a:r>
                        <a:rPr lang="en-US" sz="1600" dirty="0" smtClean="0"/>
                        <a:t>4.1</a:t>
                      </a:r>
                      <a:endParaRPr lang="en-US" sz="1600" dirty="0"/>
                    </a:p>
                  </a:txBody>
                  <a:tcPr/>
                </a:tc>
                <a:tc>
                  <a:txBody>
                    <a:bodyPr/>
                    <a:lstStyle/>
                    <a:p>
                      <a:pPr algn="ctr"/>
                      <a:r>
                        <a:rPr lang="en-US" sz="1600" dirty="0" smtClean="0"/>
                        <a:t>3.0</a:t>
                      </a:r>
                      <a:endParaRPr lang="en-US" sz="1600" dirty="0"/>
                    </a:p>
                  </a:txBody>
                  <a:tcPr/>
                </a:tc>
                <a:tc>
                  <a:txBody>
                    <a:bodyPr/>
                    <a:lstStyle/>
                    <a:p>
                      <a:pPr algn="ctr"/>
                      <a:r>
                        <a:rPr lang="en-US" sz="1600" dirty="0" smtClean="0"/>
                        <a:t>.58</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Life Satisfaction</a:t>
                      </a:r>
                      <a:endParaRPr lang="en-US" sz="1600" dirty="0"/>
                    </a:p>
                  </a:txBody>
                  <a:tcPr/>
                </a:tc>
                <a:tc>
                  <a:txBody>
                    <a:bodyPr/>
                    <a:lstStyle/>
                    <a:p>
                      <a:pPr algn="ctr"/>
                      <a:r>
                        <a:rPr lang="en-US" sz="1600" dirty="0" smtClean="0"/>
                        <a:t>35.5</a:t>
                      </a:r>
                      <a:endParaRPr lang="en-US" sz="1600" dirty="0"/>
                    </a:p>
                  </a:txBody>
                  <a:tcPr/>
                </a:tc>
                <a:tc>
                  <a:txBody>
                    <a:bodyPr/>
                    <a:lstStyle/>
                    <a:p>
                      <a:pPr algn="ctr"/>
                      <a:r>
                        <a:rPr lang="en-US" sz="1600" dirty="0" smtClean="0"/>
                        <a:t>6.7</a:t>
                      </a:r>
                      <a:endParaRPr lang="en-US" sz="1600" dirty="0"/>
                    </a:p>
                  </a:txBody>
                  <a:tcPr/>
                </a:tc>
                <a:tc>
                  <a:txBody>
                    <a:bodyPr/>
                    <a:lstStyle/>
                    <a:p>
                      <a:pPr algn="ctr"/>
                      <a:r>
                        <a:rPr lang="en-US" sz="1600" dirty="0" smtClean="0"/>
                        <a:t>37.1</a:t>
                      </a:r>
                      <a:endParaRPr lang="en-US" sz="1600" dirty="0"/>
                    </a:p>
                  </a:txBody>
                  <a:tcPr/>
                </a:tc>
                <a:tc>
                  <a:txBody>
                    <a:bodyPr/>
                    <a:lstStyle/>
                    <a:p>
                      <a:pPr algn="ctr"/>
                      <a:r>
                        <a:rPr lang="en-US" sz="1600" dirty="0" smtClean="0"/>
                        <a:t>7.2</a:t>
                      </a:r>
                      <a:endParaRPr lang="en-US" sz="1600" dirty="0"/>
                    </a:p>
                  </a:txBody>
                  <a:tcPr/>
                </a:tc>
                <a:tc>
                  <a:txBody>
                    <a:bodyPr/>
                    <a:lstStyle/>
                    <a:p>
                      <a:pPr algn="ctr"/>
                      <a:r>
                        <a:rPr lang="en-US" sz="1600" dirty="0" smtClean="0"/>
                        <a:t>1.20</a:t>
                      </a:r>
                      <a:endParaRPr lang="en-US" sz="1600" dirty="0"/>
                    </a:p>
                  </a:txBody>
                  <a:tcPr/>
                </a:tc>
                <a:extLst>
                  <a:ext uri="{0D108BD9-81ED-4DB2-BD59-A6C34878D82A}">
                    <a16:rowId xmlns:a16="http://schemas.microsoft.com/office/drawing/2014/main" val="10009"/>
                  </a:ext>
                </a:extLst>
              </a:tr>
              <a:tr h="370840">
                <a:tc>
                  <a:txBody>
                    <a:bodyPr/>
                    <a:lstStyle/>
                    <a:p>
                      <a:r>
                        <a:rPr lang="en-US" sz="1600" dirty="0" smtClean="0"/>
                        <a:t>Self-Esteem</a:t>
                      </a:r>
                      <a:endParaRPr lang="en-US" sz="1600" dirty="0"/>
                    </a:p>
                  </a:txBody>
                  <a:tcPr/>
                </a:tc>
                <a:tc>
                  <a:txBody>
                    <a:bodyPr/>
                    <a:lstStyle/>
                    <a:p>
                      <a:pPr algn="ctr"/>
                      <a:r>
                        <a:rPr lang="en-US" sz="1600" dirty="0" smtClean="0"/>
                        <a:t>40.0</a:t>
                      </a:r>
                      <a:endParaRPr lang="en-US" sz="1600" dirty="0"/>
                    </a:p>
                  </a:txBody>
                  <a:tcPr/>
                </a:tc>
                <a:tc>
                  <a:txBody>
                    <a:bodyPr/>
                    <a:lstStyle/>
                    <a:p>
                      <a:pPr algn="ctr"/>
                      <a:r>
                        <a:rPr lang="en-US" sz="1600" dirty="0" smtClean="0"/>
                        <a:t>8.1</a:t>
                      </a:r>
                      <a:endParaRPr lang="en-US" sz="1600" dirty="0"/>
                    </a:p>
                  </a:txBody>
                  <a:tcPr/>
                </a:tc>
                <a:tc>
                  <a:txBody>
                    <a:bodyPr/>
                    <a:lstStyle/>
                    <a:p>
                      <a:pPr algn="ctr"/>
                      <a:r>
                        <a:rPr lang="en-US" sz="1600" dirty="0" smtClean="0"/>
                        <a:t>42.6</a:t>
                      </a:r>
                      <a:endParaRPr lang="en-US" sz="1600" dirty="0"/>
                    </a:p>
                  </a:txBody>
                  <a:tcPr/>
                </a:tc>
                <a:tc>
                  <a:txBody>
                    <a:bodyPr/>
                    <a:lstStyle/>
                    <a:p>
                      <a:pPr algn="ctr"/>
                      <a:r>
                        <a:rPr lang="en-US" sz="1600" dirty="0" smtClean="0"/>
                        <a:t>13.2</a:t>
                      </a:r>
                      <a:endParaRPr lang="en-US" sz="1600" dirty="0"/>
                    </a:p>
                  </a:txBody>
                  <a:tcPr/>
                </a:tc>
                <a:tc>
                  <a:txBody>
                    <a:bodyPr/>
                    <a:lstStyle/>
                    <a:p>
                      <a:pPr algn="ctr"/>
                      <a:r>
                        <a:rPr lang="en-US" sz="1600" dirty="0" smtClean="0"/>
                        <a:t>1.98</a:t>
                      </a:r>
                      <a:endParaRPr lang="en-US" sz="1600" dirty="0"/>
                    </a:p>
                  </a:txBody>
                  <a:tcPr/>
                </a:tc>
                <a:extLst>
                  <a:ext uri="{0D108BD9-81ED-4DB2-BD59-A6C34878D82A}">
                    <a16:rowId xmlns:a16="http://schemas.microsoft.com/office/drawing/2014/main" val="10010"/>
                  </a:ext>
                </a:extLst>
              </a:tr>
            </a:tbl>
          </a:graphicData>
        </a:graphic>
      </p:graphicFrame>
      <p:sp>
        <p:nvSpPr>
          <p:cNvPr id="5" name="TextBox 4"/>
          <p:cNvSpPr txBox="1"/>
          <p:nvPr/>
        </p:nvSpPr>
        <p:spPr>
          <a:xfrm>
            <a:off x="4724400" y="6400800"/>
            <a:ext cx="4351191" cy="276999"/>
          </a:xfrm>
          <a:prstGeom prst="rect">
            <a:avLst/>
          </a:prstGeom>
          <a:noFill/>
        </p:spPr>
        <p:txBody>
          <a:bodyPr wrap="none" rtlCol="0">
            <a:spAutoFit/>
          </a:bodyPr>
          <a:lstStyle/>
          <a:p>
            <a:r>
              <a:rPr lang="en-US" sz="1200" i="1" dirty="0" smtClean="0"/>
              <a:t>Table adapted from </a:t>
            </a:r>
            <a:r>
              <a:rPr lang="en-US" sz="1200" dirty="0" smtClean="0"/>
              <a:t>Linn et al. (1985) </a:t>
            </a:r>
            <a:r>
              <a:rPr lang="en-US" sz="1200" i="1" dirty="0" smtClean="0"/>
              <a:t>AJPH, </a:t>
            </a:r>
            <a:r>
              <a:rPr lang="en-US" sz="1200" dirty="0" smtClean="0"/>
              <a:t>75(5), p.502-506</a:t>
            </a:r>
            <a:endParaRPr lang="en-US" sz="1200" dirty="0"/>
          </a:p>
        </p:txBody>
      </p:sp>
      <p:sp>
        <p:nvSpPr>
          <p:cNvPr id="3" name="TextBox 2"/>
          <p:cNvSpPr txBox="1"/>
          <p:nvPr/>
        </p:nvSpPr>
        <p:spPr>
          <a:xfrm>
            <a:off x="3962400" y="2250758"/>
            <a:ext cx="4724400" cy="416242"/>
          </a:xfrm>
          <a:prstGeom prst="rect">
            <a:avLst/>
          </a:prstGeom>
          <a:noFill/>
          <a:ln w="50800">
            <a:solidFill>
              <a:srgbClr val="B6BA12"/>
            </a:solidFill>
          </a:ln>
        </p:spPr>
        <p:txBody>
          <a:bodyPr wrap="square" rtlCol="0">
            <a:spAutoFit/>
          </a:bodyPr>
          <a:lstStyle/>
          <a:p>
            <a:endParaRPr lang="en-US" dirty="0"/>
          </a:p>
        </p:txBody>
      </p:sp>
      <p:sp>
        <p:nvSpPr>
          <p:cNvPr id="6" name="TextBox 5"/>
          <p:cNvSpPr txBox="1"/>
          <p:nvPr/>
        </p:nvSpPr>
        <p:spPr>
          <a:xfrm>
            <a:off x="3962400" y="2947890"/>
            <a:ext cx="4724400" cy="416242"/>
          </a:xfrm>
          <a:prstGeom prst="rect">
            <a:avLst/>
          </a:prstGeom>
          <a:noFill/>
          <a:ln w="50800">
            <a:solidFill>
              <a:srgbClr val="B6BA12"/>
            </a:solidFill>
          </a:ln>
        </p:spPr>
        <p:txBody>
          <a:bodyPr wrap="square" rtlCol="0">
            <a:spAutoFit/>
          </a:bodyPr>
          <a:lstStyle/>
          <a:p>
            <a:endParaRPr lang="en-US" dirty="0"/>
          </a:p>
        </p:txBody>
      </p:sp>
      <p:sp>
        <p:nvSpPr>
          <p:cNvPr id="7" name="TextBox 6"/>
          <p:cNvSpPr txBox="1"/>
          <p:nvPr/>
        </p:nvSpPr>
        <p:spPr>
          <a:xfrm>
            <a:off x="3962400" y="3671790"/>
            <a:ext cx="4724400" cy="416242"/>
          </a:xfrm>
          <a:prstGeom prst="rect">
            <a:avLst/>
          </a:prstGeom>
          <a:noFill/>
          <a:ln w="50800">
            <a:solidFill>
              <a:srgbClr val="B6BA12"/>
            </a:solidFill>
          </a:ln>
        </p:spPr>
        <p:txBody>
          <a:bodyPr wrap="square" rtlCol="0">
            <a:spAutoFit/>
          </a:bodyPr>
          <a:lstStyle/>
          <a:p>
            <a:endParaRPr lang="en-US" dirty="0"/>
          </a:p>
        </p:txBody>
      </p:sp>
    </p:spTree>
    <p:extLst>
      <p:ext uri="{BB962C8B-B14F-4D97-AF65-F5344CB8AC3E}">
        <p14:creationId xmlns:p14="http://schemas.microsoft.com/office/powerpoint/2010/main" val="31641527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Mental Health &amp; Employment Status</a:t>
            </a:r>
            <a:endParaRPr lang="en-US"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69241731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3048000" y="6477000"/>
            <a:ext cx="6248400" cy="276999"/>
          </a:xfrm>
          <a:prstGeom prst="rect">
            <a:avLst/>
          </a:prstGeom>
          <a:noFill/>
        </p:spPr>
        <p:txBody>
          <a:bodyPr wrap="square" rtlCol="0">
            <a:spAutoFit/>
          </a:bodyPr>
          <a:lstStyle/>
          <a:p>
            <a:r>
              <a:rPr lang="en-US" sz="1200" dirty="0" smtClean="0"/>
              <a:t>Adapted figure from </a:t>
            </a:r>
            <a:r>
              <a:rPr lang="en-US" sz="1200" dirty="0" err="1" smtClean="0"/>
              <a:t>Janlert</a:t>
            </a:r>
            <a:r>
              <a:rPr lang="en-US" sz="1200" dirty="0" smtClean="0"/>
              <a:t> (1997) </a:t>
            </a:r>
            <a:r>
              <a:rPr lang="en-US" sz="1200" i="1" dirty="0" err="1" smtClean="0"/>
              <a:t>Scand</a:t>
            </a:r>
            <a:r>
              <a:rPr lang="en-US" sz="1200" i="1" dirty="0" smtClean="0"/>
              <a:t> J Work Environ Health</a:t>
            </a:r>
            <a:r>
              <a:rPr lang="en-US" sz="1200" dirty="0" smtClean="0"/>
              <a:t>, 23 (</a:t>
            </a:r>
            <a:r>
              <a:rPr lang="en-US" sz="1200" dirty="0" err="1" smtClean="0"/>
              <a:t>suppl</a:t>
            </a:r>
            <a:r>
              <a:rPr lang="en-US" sz="1200" dirty="0" smtClean="0"/>
              <a:t> 3): p. 79-83</a:t>
            </a:r>
            <a:endParaRPr lang="en-US" sz="1200" dirty="0"/>
          </a:p>
        </p:txBody>
      </p:sp>
      <p:sp>
        <p:nvSpPr>
          <p:cNvPr id="4" name="TextBox 3"/>
          <p:cNvSpPr txBox="1"/>
          <p:nvPr/>
        </p:nvSpPr>
        <p:spPr>
          <a:xfrm>
            <a:off x="2743200" y="3276600"/>
            <a:ext cx="3962400" cy="12192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7118469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Mental Health &amp; Employment Status</a:t>
            </a:r>
            <a:endParaRPr lang="en-US"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9051904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3048000" y="6477000"/>
            <a:ext cx="6248400" cy="276999"/>
          </a:xfrm>
          <a:prstGeom prst="rect">
            <a:avLst/>
          </a:prstGeom>
          <a:noFill/>
        </p:spPr>
        <p:txBody>
          <a:bodyPr wrap="square" rtlCol="0">
            <a:spAutoFit/>
          </a:bodyPr>
          <a:lstStyle/>
          <a:p>
            <a:r>
              <a:rPr lang="en-US" sz="1200" dirty="0" smtClean="0"/>
              <a:t>Adapted figure from </a:t>
            </a:r>
            <a:r>
              <a:rPr lang="en-US" sz="1200" dirty="0" err="1" smtClean="0"/>
              <a:t>Janlert</a:t>
            </a:r>
            <a:r>
              <a:rPr lang="en-US" sz="1200" dirty="0" smtClean="0"/>
              <a:t> (1997) </a:t>
            </a:r>
            <a:r>
              <a:rPr lang="en-US" sz="1200" i="1" dirty="0" err="1" smtClean="0"/>
              <a:t>Scand</a:t>
            </a:r>
            <a:r>
              <a:rPr lang="en-US" sz="1200" i="1" dirty="0" smtClean="0"/>
              <a:t> J Work Environ Health</a:t>
            </a:r>
            <a:r>
              <a:rPr lang="en-US" sz="1200" dirty="0" smtClean="0"/>
              <a:t>, 23 (</a:t>
            </a:r>
            <a:r>
              <a:rPr lang="en-US" sz="1200" dirty="0" err="1" smtClean="0"/>
              <a:t>suppl</a:t>
            </a:r>
            <a:r>
              <a:rPr lang="en-US" sz="1200" dirty="0" smtClean="0"/>
              <a:t> 3): p. 79-83</a:t>
            </a:r>
            <a:endParaRPr lang="en-US" sz="1200" dirty="0"/>
          </a:p>
        </p:txBody>
      </p:sp>
    </p:spTree>
    <p:extLst>
      <p:ext uri="{BB962C8B-B14F-4D97-AF65-F5344CB8AC3E}">
        <p14:creationId xmlns:p14="http://schemas.microsoft.com/office/powerpoint/2010/main" val="405276411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Mental Health &amp; Employment Status</a:t>
            </a:r>
            <a:endParaRPr lang="en-US" sz="3600" dirty="0"/>
          </a:p>
        </p:txBody>
      </p:sp>
      <p:graphicFrame>
        <p:nvGraphicFramePr>
          <p:cNvPr id="7" name="Content Placeholder 6"/>
          <p:cNvGraphicFramePr>
            <a:graphicFrameLocks noGrp="1"/>
          </p:cNvGraphicFramePr>
          <p:nvPr>
            <p:ph idx="1"/>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3048000" y="6477000"/>
            <a:ext cx="6248400" cy="276999"/>
          </a:xfrm>
          <a:prstGeom prst="rect">
            <a:avLst/>
          </a:prstGeom>
          <a:noFill/>
        </p:spPr>
        <p:txBody>
          <a:bodyPr wrap="square" rtlCol="0">
            <a:spAutoFit/>
          </a:bodyPr>
          <a:lstStyle/>
          <a:p>
            <a:r>
              <a:rPr lang="en-US" sz="1200" dirty="0" smtClean="0"/>
              <a:t>Adapted figure from </a:t>
            </a:r>
            <a:r>
              <a:rPr lang="en-US" sz="1200" dirty="0" err="1" smtClean="0"/>
              <a:t>Janlert</a:t>
            </a:r>
            <a:r>
              <a:rPr lang="en-US" sz="1200" dirty="0" smtClean="0"/>
              <a:t> (1997) </a:t>
            </a:r>
            <a:r>
              <a:rPr lang="en-US" sz="1200" i="1" dirty="0" err="1" smtClean="0"/>
              <a:t>Scand</a:t>
            </a:r>
            <a:r>
              <a:rPr lang="en-US" sz="1200" i="1" dirty="0" smtClean="0"/>
              <a:t> J Work Environ Health</a:t>
            </a:r>
            <a:r>
              <a:rPr lang="en-US" sz="1200" dirty="0" smtClean="0"/>
              <a:t>, 23 (</a:t>
            </a:r>
            <a:r>
              <a:rPr lang="en-US" sz="1200" dirty="0" err="1" smtClean="0"/>
              <a:t>suppl</a:t>
            </a:r>
            <a:r>
              <a:rPr lang="en-US" sz="1200" dirty="0" smtClean="0"/>
              <a:t> 3): p. 79-83</a:t>
            </a:r>
            <a:endParaRPr lang="en-US" sz="1200" dirty="0"/>
          </a:p>
        </p:txBody>
      </p:sp>
    </p:spTree>
    <p:extLst>
      <p:ext uri="{BB962C8B-B14F-4D97-AF65-F5344CB8AC3E}">
        <p14:creationId xmlns:p14="http://schemas.microsoft.com/office/powerpoint/2010/main" val="286239107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84238"/>
          </a:xfrm>
        </p:spPr>
        <p:txBody>
          <a:bodyPr/>
          <a:lstStyle/>
          <a:p>
            <a:pPr lvl="0"/>
            <a:r>
              <a:rPr lang="en-US" dirty="0" smtClean="0"/>
              <a:t/>
            </a:r>
            <a:br>
              <a:rPr lang="en-US" dirty="0" smtClean="0"/>
            </a:br>
            <a:r>
              <a:rPr lang="en-US" sz="4000" dirty="0" smtClean="0"/>
              <a:t>Consequences of Unemployment</a:t>
            </a:r>
            <a:endParaRPr lang="en-US" sz="4000" dirty="0"/>
          </a:p>
        </p:txBody>
      </p:sp>
      <p:sp>
        <p:nvSpPr>
          <p:cNvPr id="3" name="Content Placeholder 2"/>
          <p:cNvSpPr>
            <a:spLocks noGrp="1"/>
          </p:cNvSpPr>
          <p:nvPr>
            <p:ph idx="1"/>
          </p:nvPr>
        </p:nvSpPr>
        <p:spPr>
          <a:xfrm>
            <a:off x="381000" y="1346723"/>
            <a:ext cx="8229600" cy="4525963"/>
          </a:xfrm>
        </p:spPr>
        <p:txBody>
          <a:bodyPr/>
          <a:lstStyle/>
          <a:p>
            <a:r>
              <a:rPr lang="en-US" sz="2400" dirty="0" smtClean="0">
                <a:solidFill>
                  <a:schemeClr val="bg1">
                    <a:lumMod val="50000"/>
                  </a:schemeClr>
                </a:solidFill>
              </a:rPr>
              <a:t>Poorer overall physical health </a:t>
            </a:r>
          </a:p>
          <a:p>
            <a:endParaRPr lang="en-US" sz="2400" dirty="0" smtClean="0">
              <a:solidFill>
                <a:schemeClr val="bg1">
                  <a:lumMod val="50000"/>
                </a:schemeClr>
              </a:solidFill>
            </a:endParaRPr>
          </a:p>
          <a:p>
            <a:r>
              <a:rPr lang="en-US" sz="2400" dirty="0">
                <a:solidFill>
                  <a:schemeClr val="bg1">
                    <a:lumMod val="50000"/>
                  </a:schemeClr>
                </a:solidFill>
              </a:rPr>
              <a:t>Increased mental health problems </a:t>
            </a:r>
          </a:p>
          <a:p>
            <a:pPr lvl="1"/>
            <a:r>
              <a:rPr lang="en-US" sz="2000" dirty="0">
                <a:solidFill>
                  <a:schemeClr val="bg1">
                    <a:lumMod val="50000"/>
                  </a:schemeClr>
                </a:solidFill>
              </a:rPr>
              <a:t>Depression, anxiety, sleep </a:t>
            </a:r>
            <a:r>
              <a:rPr lang="en-US" sz="2000" dirty="0" smtClean="0">
                <a:solidFill>
                  <a:schemeClr val="bg1">
                    <a:lumMod val="50000"/>
                  </a:schemeClr>
                </a:solidFill>
              </a:rPr>
              <a:t>disturbance</a:t>
            </a:r>
          </a:p>
          <a:p>
            <a:pPr marL="457200" lvl="1" indent="0">
              <a:buNone/>
            </a:pPr>
            <a:endParaRPr lang="en-US" sz="2000" dirty="0"/>
          </a:p>
          <a:p>
            <a:r>
              <a:rPr lang="en-US" sz="2400" dirty="0" smtClean="0"/>
              <a:t>Engagement in negative health-related behaviors</a:t>
            </a:r>
          </a:p>
          <a:p>
            <a:pPr lvl="1"/>
            <a:r>
              <a:rPr lang="en-US" sz="2000" dirty="0" smtClean="0"/>
              <a:t>Substance use, smoking</a:t>
            </a:r>
          </a:p>
          <a:p>
            <a:endParaRPr lang="en-US" sz="2400" dirty="0" smtClean="0"/>
          </a:p>
          <a:p>
            <a:pPr marL="0" indent="0">
              <a:buNone/>
            </a:pPr>
            <a:endParaRPr lang="en-US" sz="2400" dirty="0" smtClean="0"/>
          </a:p>
          <a:p>
            <a:pPr>
              <a:buNone/>
            </a:pPr>
            <a:endParaRPr lang="en-US" sz="2400" dirty="0" smtClean="0"/>
          </a:p>
          <a:p>
            <a:endParaRPr lang="en-US" sz="2400" dirty="0" smtClean="0"/>
          </a:p>
        </p:txBody>
      </p:sp>
      <p:sp>
        <p:nvSpPr>
          <p:cNvPr id="4" name="TextBox 3"/>
          <p:cNvSpPr txBox="1"/>
          <p:nvPr/>
        </p:nvSpPr>
        <p:spPr>
          <a:xfrm>
            <a:off x="1371600" y="6150114"/>
            <a:ext cx="7772400" cy="707886"/>
          </a:xfrm>
          <a:prstGeom prst="rect">
            <a:avLst/>
          </a:prstGeom>
          <a:noFill/>
        </p:spPr>
        <p:txBody>
          <a:bodyPr wrap="square" rtlCol="0">
            <a:spAutoFit/>
          </a:bodyPr>
          <a:lstStyle/>
          <a:p>
            <a:pPr algn="r"/>
            <a:r>
              <a:rPr lang="en-US" sz="1000" b="1" dirty="0" smtClean="0"/>
              <a:t>Harris, MF, Harris, E, &amp; </a:t>
            </a:r>
            <a:r>
              <a:rPr lang="en-US" sz="1000" b="1" dirty="0" err="1" smtClean="0"/>
              <a:t>Shortus</a:t>
            </a:r>
            <a:r>
              <a:rPr lang="en-US" sz="1000" b="1" dirty="0" smtClean="0"/>
              <a:t>, TD. (2010). Me</a:t>
            </a:r>
            <a:r>
              <a:rPr lang="en-US" sz="1000" b="1" i="1" dirty="0" smtClean="0"/>
              <a:t>d J </a:t>
            </a:r>
            <a:r>
              <a:rPr lang="en-US" sz="1000" b="1" i="1" dirty="0" err="1" smtClean="0"/>
              <a:t>Aust</a:t>
            </a:r>
            <a:r>
              <a:rPr lang="en-US" sz="1000" b="1" i="1" dirty="0" smtClean="0"/>
              <a:t>; </a:t>
            </a:r>
            <a:r>
              <a:rPr lang="en-US" sz="1000" b="1" dirty="0" err="1" smtClean="0"/>
              <a:t>Janlert</a:t>
            </a:r>
            <a:r>
              <a:rPr lang="en-US" sz="1000" b="1" dirty="0" smtClean="0"/>
              <a:t>, U. (1997)</a:t>
            </a:r>
            <a:r>
              <a:rPr lang="en-US" sz="1000" b="1" i="1" dirty="0" smtClean="0"/>
              <a:t>Scand J Work, Environ &amp; Health</a:t>
            </a:r>
            <a:r>
              <a:rPr lang="en-US" sz="1000" b="1" dirty="0" smtClean="0"/>
              <a:t>. </a:t>
            </a:r>
            <a:br>
              <a:rPr lang="en-US" sz="1000" b="1" dirty="0" smtClean="0"/>
            </a:br>
            <a:r>
              <a:rPr lang="en-US" sz="1000" b="1" dirty="0" smtClean="0"/>
              <a:t>Lin, RL, Shah, CP, &amp; Svoboda, TJ. (1995)</a:t>
            </a:r>
            <a:r>
              <a:rPr lang="en-US" sz="1000" b="1" i="1" dirty="0" smtClean="0"/>
              <a:t>Canadian Medical Association Journal</a:t>
            </a:r>
            <a:r>
              <a:rPr lang="en-US" sz="1000" b="1" dirty="0" smtClean="0"/>
              <a:t/>
            </a:r>
            <a:br>
              <a:rPr lang="en-US" sz="1000" b="1" dirty="0" smtClean="0"/>
            </a:br>
            <a:r>
              <a:rPr lang="en-US" sz="1000" b="1" dirty="0" smtClean="0"/>
              <a:t>Linn, MW, </a:t>
            </a:r>
            <a:r>
              <a:rPr lang="en-US" sz="1000" b="1" dirty="0" err="1" smtClean="0"/>
              <a:t>Sandifer</a:t>
            </a:r>
            <a:r>
              <a:rPr lang="en-US" sz="1000" b="1" dirty="0" smtClean="0"/>
              <a:t>, R, &amp; Stein, S. (1985). </a:t>
            </a:r>
            <a:r>
              <a:rPr lang="en-US" sz="1000" b="1" i="1" dirty="0" smtClean="0"/>
              <a:t>Am J Public Health.</a:t>
            </a:r>
            <a:r>
              <a:rPr lang="en-US" sz="1000" b="1" dirty="0" smtClean="0"/>
              <a:t> 1985;75(5):502-506.</a:t>
            </a:r>
            <a:br>
              <a:rPr lang="en-US" sz="1000" b="1" dirty="0" smtClean="0"/>
            </a:br>
            <a:r>
              <a:rPr lang="en-US" sz="1000" b="1" dirty="0" err="1" smtClean="0"/>
              <a:t>Lundin</a:t>
            </a:r>
            <a:r>
              <a:rPr lang="en-US" sz="1000" b="1" dirty="0" smtClean="0"/>
              <a:t>, A, Lundberg, I, </a:t>
            </a:r>
            <a:r>
              <a:rPr lang="en-US" sz="1000" b="1" dirty="0" err="1" smtClean="0"/>
              <a:t>Hallsten</a:t>
            </a:r>
            <a:r>
              <a:rPr lang="en-US" sz="1000" b="1" dirty="0" smtClean="0"/>
              <a:t>, L, </a:t>
            </a:r>
            <a:r>
              <a:rPr lang="en-US" sz="1000" b="1" dirty="0" err="1" smtClean="0"/>
              <a:t>Ottosson</a:t>
            </a:r>
            <a:r>
              <a:rPr lang="en-US" sz="1000" b="1" dirty="0" smtClean="0"/>
              <a:t>, J, &amp; </a:t>
            </a:r>
            <a:r>
              <a:rPr lang="en-US" sz="1000" b="1" dirty="0" err="1" smtClean="0"/>
              <a:t>Hemmingsson</a:t>
            </a:r>
            <a:r>
              <a:rPr lang="en-US" sz="1000" b="1" dirty="0" smtClean="0"/>
              <a:t>, T. (2010). </a:t>
            </a:r>
            <a:r>
              <a:rPr lang="en-US" sz="1000" b="1" i="1" dirty="0" smtClean="0"/>
              <a:t>J </a:t>
            </a:r>
            <a:r>
              <a:rPr lang="en-US" sz="1000" b="1" i="1" dirty="0" err="1" smtClean="0"/>
              <a:t>Epidemiol</a:t>
            </a:r>
            <a:r>
              <a:rPr lang="en-US" sz="1000" b="1" i="1" dirty="0" smtClean="0"/>
              <a:t> Community Health</a:t>
            </a:r>
            <a:r>
              <a:rPr lang="en-US" sz="1000" b="1" dirty="0" smtClean="0"/>
              <a:t>. 2010;64:22-28.</a:t>
            </a:r>
            <a:endParaRPr lang="en-US" sz="1000" b="1" dirty="0"/>
          </a:p>
        </p:txBody>
      </p:sp>
    </p:spTree>
    <p:extLst>
      <p:ext uri="{BB962C8B-B14F-4D97-AF65-F5344CB8AC3E}">
        <p14:creationId xmlns:p14="http://schemas.microsoft.com/office/powerpoint/2010/main" val="21253402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84238"/>
          </a:xfrm>
        </p:spPr>
        <p:txBody>
          <a:bodyPr/>
          <a:lstStyle/>
          <a:p>
            <a:pPr lvl="0"/>
            <a:r>
              <a:rPr lang="en-US" dirty="0" smtClean="0"/>
              <a:t/>
            </a:r>
            <a:br>
              <a:rPr lang="en-US" dirty="0" smtClean="0"/>
            </a:br>
            <a:r>
              <a:rPr lang="en-US" sz="4000" dirty="0" smtClean="0"/>
              <a:t>Consequences of Unemployment</a:t>
            </a:r>
            <a:endParaRPr lang="en-US" sz="4000" dirty="0"/>
          </a:p>
        </p:txBody>
      </p:sp>
      <p:sp>
        <p:nvSpPr>
          <p:cNvPr id="3" name="Content Placeholder 2"/>
          <p:cNvSpPr>
            <a:spLocks noGrp="1"/>
          </p:cNvSpPr>
          <p:nvPr>
            <p:ph idx="1"/>
          </p:nvPr>
        </p:nvSpPr>
        <p:spPr>
          <a:xfrm>
            <a:off x="381000" y="1346723"/>
            <a:ext cx="8229600" cy="4525963"/>
          </a:xfrm>
        </p:spPr>
        <p:txBody>
          <a:bodyPr/>
          <a:lstStyle/>
          <a:p>
            <a:r>
              <a:rPr lang="en-US" sz="2400" dirty="0" smtClean="0">
                <a:solidFill>
                  <a:schemeClr val="bg1">
                    <a:lumMod val="50000"/>
                  </a:schemeClr>
                </a:solidFill>
              </a:rPr>
              <a:t>Poorer overall physical health </a:t>
            </a:r>
          </a:p>
          <a:p>
            <a:pPr marL="0" indent="0">
              <a:buNone/>
            </a:pPr>
            <a:endParaRPr lang="en-US" sz="2400" dirty="0" smtClean="0">
              <a:solidFill>
                <a:schemeClr val="bg1">
                  <a:lumMod val="50000"/>
                </a:schemeClr>
              </a:solidFill>
            </a:endParaRPr>
          </a:p>
          <a:p>
            <a:r>
              <a:rPr lang="en-US" sz="2400" dirty="0">
                <a:solidFill>
                  <a:schemeClr val="bg1">
                    <a:lumMod val="50000"/>
                  </a:schemeClr>
                </a:solidFill>
              </a:rPr>
              <a:t>Increased mental health problems </a:t>
            </a:r>
          </a:p>
          <a:p>
            <a:pPr lvl="1"/>
            <a:r>
              <a:rPr lang="en-US" sz="2000" dirty="0">
                <a:solidFill>
                  <a:schemeClr val="bg1">
                    <a:lumMod val="50000"/>
                  </a:schemeClr>
                </a:solidFill>
              </a:rPr>
              <a:t>Depression, anxiety, sleep </a:t>
            </a:r>
            <a:r>
              <a:rPr lang="en-US" sz="2000" dirty="0" smtClean="0">
                <a:solidFill>
                  <a:schemeClr val="bg1">
                    <a:lumMod val="50000"/>
                  </a:schemeClr>
                </a:solidFill>
              </a:rPr>
              <a:t>disturbance</a:t>
            </a:r>
          </a:p>
          <a:p>
            <a:pPr lvl="1"/>
            <a:endParaRPr lang="en-US" sz="2000" dirty="0">
              <a:solidFill>
                <a:schemeClr val="bg1">
                  <a:lumMod val="50000"/>
                </a:schemeClr>
              </a:solidFill>
            </a:endParaRPr>
          </a:p>
          <a:p>
            <a:r>
              <a:rPr lang="en-US" sz="2400" dirty="0" smtClean="0">
                <a:solidFill>
                  <a:schemeClr val="bg1">
                    <a:lumMod val="50000"/>
                  </a:schemeClr>
                </a:solidFill>
              </a:rPr>
              <a:t>Engagement in negative health-related behaviors</a:t>
            </a:r>
          </a:p>
          <a:p>
            <a:pPr lvl="1"/>
            <a:r>
              <a:rPr lang="en-US" sz="2000" dirty="0" smtClean="0">
                <a:solidFill>
                  <a:schemeClr val="bg1">
                    <a:lumMod val="50000"/>
                  </a:schemeClr>
                </a:solidFill>
              </a:rPr>
              <a:t>Substance use, smoking</a:t>
            </a:r>
          </a:p>
          <a:p>
            <a:pPr marL="457200" lvl="1" indent="0">
              <a:buNone/>
            </a:pPr>
            <a:endParaRPr lang="en-US" sz="2400" dirty="0" smtClean="0"/>
          </a:p>
          <a:p>
            <a:r>
              <a:rPr lang="en-US" sz="2400" dirty="0" smtClean="0"/>
              <a:t>Increased mortality and even </a:t>
            </a:r>
            <a:r>
              <a:rPr lang="en-US" sz="2400" dirty="0"/>
              <a:t>g</a:t>
            </a:r>
            <a:r>
              <a:rPr lang="en-US" sz="2400" dirty="0" smtClean="0"/>
              <a:t>reater suicide rate</a:t>
            </a:r>
          </a:p>
          <a:p>
            <a:pPr lvl="1"/>
            <a:r>
              <a:rPr lang="en-US" sz="2000" dirty="0" smtClean="0"/>
              <a:t>A 1% rise in unemployment correlated with 6,000 excess deaths</a:t>
            </a:r>
          </a:p>
          <a:p>
            <a:pPr marL="0" indent="0">
              <a:buNone/>
            </a:pPr>
            <a:endParaRPr lang="en-US" sz="2400" dirty="0" smtClean="0"/>
          </a:p>
          <a:p>
            <a:pPr>
              <a:buNone/>
            </a:pPr>
            <a:endParaRPr lang="en-US" sz="2400" dirty="0" smtClean="0"/>
          </a:p>
          <a:p>
            <a:endParaRPr lang="en-US" sz="2400" dirty="0" smtClean="0"/>
          </a:p>
        </p:txBody>
      </p:sp>
      <p:sp>
        <p:nvSpPr>
          <p:cNvPr id="4" name="TextBox 3"/>
          <p:cNvSpPr txBox="1"/>
          <p:nvPr/>
        </p:nvSpPr>
        <p:spPr>
          <a:xfrm>
            <a:off x="1371600" y="6150114"/>
            <a:ext cx="7772400" cy="707886"/>
          </a:xfrm>
          <a:prstGeom prst="rect">
            <a:avLst/>
          </a:prstGeom>
          <a:noFill/>
        </p:spPr>
        <p:txBody>
          <a:bodyPr wrap="square" rtlCol="0">
            <a:spAutoFit/>
          </a:bodyPr>
          <a:lstStyle/>
          <a:p>
            <a:pPr algn="r"/>
            <a:r>
              <a:rPr lang="en-US" sz="1000" b="1" dirty="0" smtClean="0"/>
              <a:t>Harris, MF, Harris, E, &amp; </a:t>
            </a:r>
            <a:r>
              <a:rPr lang="en-US" sz="1000" b="1" dirty="0" err="1" smtClean="0"/>
              <a:t>Shortus</a:t>
            </a:r>
            <a:r>
              <a:rPr lang="en-US" sz="1000" b="1" dirty="0" smtClean="0"/>
              <a:t>, TD. (2010). Me</a:t>
            </a:r>
            <a:r>
              <a:rPr lang="en-US" sz="1000" b="1" i="1" dirty="0" smtClean="0"/>
              <a:t>d J </a:t>
            </a:r>
            <a:r>
              <a:rPr lang="en-US" sz="1000" b="1" i="1" dirty="0" err="1" smtClean="0"/>
              <a:t>Aust</a:t>
            </a:r>
            <a:r>
              <a:rPr lang="en-US" sz="1000" b="1" i="1" dirty="0" smtClean="0"/>
              <a:t>; </a:t>
            </a:r>
            <a:r>
              <a:rPr lang="en-US" sz="1000" b="1" dirty="0" err="1" smtClean="0"/>
              <a:t>Janlert</a:t>
            </a:r>
            <a:r>
              <a:rPr lang="en-US" sz="1000" b="1" dirty="0" smtClean="0"/>
              <a:t>, U. (1997)</a:t>
            </a:r>
            <a:r>
              <a:rPr lang="en-US" sz="1000" b="1" i="1" dirty="0" smtClean="0"/>
              <a:t>Scand J Work, Environ &amp; Health</a:t>
            </a:r>
            <a:r>
              <a:rPr lang="en-US" sz="1000" b="1" dirty="0" smtClean="0"/>
              <a:t>. </a:t>
            </a:r>
            <a:br>
              <a:rPr lang="en-US" sz="1000" b="1" dirty="0" smtClean="0"/>
            </a:br>
            <a:r>
              <a:rPr lang="en-US" sz="1000" b="1" dirty="0" smtClean="0"/>
              <a:t>Lin, RL, Shah, CP, &amp; Svoboda, TJ. (1995)</a:t>
            </a:r>
            <a:r>
              <a:rPr lang="en-US" sz="1000" b="1" i="1" dirty="0" smtClean="0"/>
              <a:t>Canadian Medical Association Journal</a:t>
            </a:r>
            <a:r>
              <a:rPr lang="en-US" sz="1000" b="1" dirty="0" smtClean="0"/>
              <a:t/>
            </a:r>
            <a:br>
              <a:rPr lang="en-US" sz="1000" b="1" dirty="0" smtClean="0"/>
            </a:br>
            <a:r>
              <a:rPr lang="en-US" sz="1000" b="1" dirty="0" smtClean="0"/>
              <a:t>Linn, MW, </a:t>
            </a:r>
            <a:r>
              <a:rPr lang="en-US" sz="1000" b="1" dirty="0" err="1" smtClean="0"/>
              <a:t>Sandifer</a:t>
            </a:r>
            <a:r>
              <a:rPr lang="en-US" sz="1000" b="1" dirty="0" smtClean="0"/>
              <a:t>, R, &amp; Stein, S. (1985). </a:t>
            </a:r>
            <a:r>
              <a:rPr lang="en-US" sz="1000" b="1" i="1" dirty="0" smtClean="0"/>
              <a:t>Am J Public Health.</a:t>
            </a:r>
            <a:r>
              <a:rPr lang="en-US" sz="1000" b="1" dirty="0" smtClean="0"/>
              <a:t> 1985;75(5):502-506.</a:t>
            </a:r>
            <a:br>
              <a:rPr lang="en-US" sz="1000" b="1" dirty="0" smtClean="0"/>
            </a:br>
            <a:r>
              <a:rPr lang="en-US" sz="1000" b="1" dirty="0" err="1" smtClean="0"/>
              <a:t>Lundin</a:t>
            </a:r>
            <a:r>
              <a:rPr lang="en-US" sz="1000" b="1" dirty="0" smtClean="0"/>
              <a:t>, A, Lundberg, I, </a:t>
            </a:r>
            <a:r>
              <a:rPr lang="en-US" sz="1000" b="1" dirty="0" err="1" smtClean="0"/>
              <a:t>Hallsten</a:t>
            </a:r>
            <a:r>
              <a:rPr lang="en-US" sz="1000" b="1" dirty="0" smtClean="0"/>
              <a:t>, L, </a:t>
            </a:r>
            <a:r>
              <a:rPr lang="en-US" sz="1000" b="1" dirty="0" err="1" smtClean="0"/>
              <a:t>Ottosson</a:t>
            </a:r>
            <a:r>
              <a:rPr lang="en-US" sz="1000" b="1" dirty="0" smtClean="0"/>
              <a:t>, J, &amp; </a:t>
            </a:r>
            <a:r>
              <a:rPr lang="en-US" sz="1000" b="1" dirty="0" err="1" smtClean="0"/>
              <a:t>Hemmingsson</a:t>
            </a:r>
            <a:r>
              <a:rPr lang="en-US" sz="1000" b="1" dirty="0" smtClean="0"/>
              <a:t>, T. (2010). </a:t>
            </a:r>
            <a:r>
              <a:rPr lang="en-US" sz="1000" b="1" i="1" dirty="0" smtClean="0"/>
              <a:t>J </a:t>
            </a:r>
            <a:r>
              <a:rPr lang="en-US" sz="1000" b="1" i="1" dirty="0" err="1" smtClean="0"/>
              <a:t>Epidemiol</a:t>
            </a:r>
            <a:r>
              <a:rPr lang="en-US" sz="1000" b="1" i="1" dirty="0" smtClean="0"/>
              <a:t> Community Health</a:t>
            </a:r>
            <a:r>
              <a:rPr lang="en-US" sz="1000" b="1" dirty="0" smtClean="0"/>
              <a:t>. 2010;64:22-28.</a:t>
            </a:r>
            <a:endParaRPr lang="en-US" sz="1000" b="1" dirty="0"/>
          </a:p>
        </p:txBody>
      </p:sp>
    </p:spTree>
    <p:extLst>
      <p:ext uri="{BB962C8B-B14F-4D97-AF65-F5344CB8AC3E}">
        <p14:creationId xmlns:p14="http://schemas.microsoft.com/office/powerpoint/2010/main" val="6999045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Employment</a:t>
            </a:r>
            <a:endParaRPr lang="en-US" dirty="0"/>
          </a:p>
        </p:txBody>
      </p:sp>
      <p:sp>
        <p:nvSpPr>
          <p:cNvPr id="3" name="Content Placeholder 2"/>
          <p:cNvSpPr>
            <a:spLocks noGrp="1"/>
          </p:cNvSpPr>
          <p:nvPr>
            <p:ph idx="1"/>
          </p:nvPr>
        </p:nvSpPr>
        <p:spPr>
          <a:xfrm>
            <a:off x="457200" y="1600200"/>
            <a:ext cx="8686800" cy="4525963"/>
          </a:xfrm>
        </p:spPr>
        <p:txBody>
          <a:bodyPr/>
          <a:lstStyle/>
          <a:p>
            <a:r>
              <a:rPr lang="en-US" sz="2400" dirty="0" smtClean="0"/>
              <a:t>Increases in physical and mental health follow re-employment</a:t>
            </a:r>
          </a:p>
          <a:p>
            <a:pPr marL="0" indent="0">
              <a:buNone/>
            </a:pPr>
            <a:endParaRPr lang="en-US" sz="2400" dirty="0" smtClean="0"/>
          </a:p>
          <a:p>
            <a:r>
              <a:rPr lang="en-US" sz="2400" dirty="0" smtClean="0"/>
              <a:t>Engagement in the workforce among women results in increased confidence and self-esteem</a:t>
            </a:r>
          </a:p>
          <a:p>
            <a:endParaRPr lang="en-US" sz="2400" dirty="0" smtClean="0"/>
          </a:p>
          <a:p>
            <a:r>
              <a:rPr lang="en-US" sz="2400" dirty="0"/>
              <a:t>Individuals with MS view work as important to their identity, self-esteem, and social contact, with many viewing it as “therapeutic.” </a:t>
            </a:r>
          </a:p>
          <a:p>
            <a:endParaRPr lang="en-US" dirty="0"/>
          </a:p>
        </p:txBody>
      </p:sp>
      <p:sp>
        <p:nvSpPr>
          <p:cNvPr id="18434" name="Rectangle 2"/>
          <p:cNvSpPr>
            <a:spLocks noChangeArrowheads="1"/>
          </p:cNvSpPr>
          <p:nvPr/>
        </p:nvSpPr>
        <p:spPr bwMode="auto">
          <a:xfrm>
            <a:off x="0" y="-276999"/>
            <a:ext cx="184731" cy="553998"/>
          </a:xfrm>
          <a:prstGeom prst="rect">
            <a:avLst/>
          </a:prstGeom>
          <a:noFill/>
          <a:ln w="9525">
            <a:noFill/>
            <a:miter lim="800000"/>
            <a:headEnd/>
            <a:tailEnd/>
          </a:ln>
          <a:effectLst/>
        </p:spPr>
        <p:txBody>
          <a:bodyPr vert="horz" wrap="non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2209800" y="6211669"/>
            <a:ext cx="6934200" cy="553998"/>
          </a:xfrm>
          <a:prstGeom prst="rect">
            <a:avLst/>
          </a:prstGeom>
        </p:spPr>
        <p:txBody>
          <a:bodyPr wrap="square">
            <a:spAutoFit/>
          </a:bodyPr>
          <a:lstStyle/>
          <a:p>
            <a:pPr lvl="0" algn="r" eaLnBrk="0" fontAlgn="base" hangingPunct="0">
              <a:spcBef>
                <a:spcPct val="0"/>
              </a:spcBef>
              <a:spcAft>
                <a:spcPct val="0"/>
              </a:spcAft>
            </a:pPr>
            <a:r>
              <a:rPr lang="en-US" sz="1000" b="1" dirty="0" smtClean="0">
                <a:latin typeface="Arial" pitchFamily="34" charset="0"/>
                <a:ea typeface="Calibri" pitchFamily="34" charset="0"/>
                <a:cs typeface="Arial" pitchFamily="34" charset="0"/>
              </a:rPr>
              <a:t>Clausen, J.A., &amp; </a:t>
            </a:r>
            <a:r>
              <a:rPr lang="en-US" sz="1000" b="1" dirty="0" err="1" smtClean="0">
                <a:latin typeface="Arial" pitchFamily="34" charset="0"/>
                <a:ea typeface="Calibri" pitchFamily="34" charset="0"/>
                <a:cs typeface="Arial" pitchFamily="34" charset="0"/>
              </a:rPr>
              <a:t>Gilens</a:t>
            </a:r>
            <a:r>
              <a:rPr lang="en-US" sz="1000" b="1" dirty="0" smtClean="0">
                <a:latin typeface="Arial" pitchFamily="34" charset="0"/>
                <a:ea typeface="Calibri" pitchFamily="34" charset="0"/>
                <a:cs typeface="Arial" pitchFamily="34" charset="0"/>
              </a:rPr>
              <a:t>, M. (1990). </a:t>
            </a:r>
            <a:r>
              <a:rPr lang="en-US" sz="1000" b="1" i="1" dirty="0" smtClean="0">
                <a:latin typeface="Arial" pitchFamily="34" charset="0"/>
                <a:ea typeface="Calibri" pitchFamily="34" charset="0"/>
                <a:cs typeface="Arial" pitchFamily="34" charset="0"/>
              </a:rPr>
              <a:t>Sociological Forum</a:t>
            </a:r>
            <a:endParaRPr lang="en-US" sz="1000" b="1" dirty="0" smtClean="0">
              <a:latin typeface="Arial" pitchFamily="34" charset="0"/>
              <a:ea typeface="Calibri" pitchFamily="34" charset="0"/>
              <a:cs typeface="Arial" pitchFamily="34" charset="0"/>
            </a:endParaRPr>
          </a:p>
          <a:p>
            <a:pPr lvl="0" algn="r" eaLnBrk="0" fontAlgn="base" hangingPunct="0">
              <a:spcBef>
                <a:spcPct val="0"/>
              </a:spcBef>
              <a:spcAft>
                <a:spcPct val="0"/>
              </a:spcAft>
            </a:pPr>
            <a:r>
              <a:rPr lang="en-US" sz="1000" b="1" dirty="0" smtClean="0">
                <a:latin typeface="Arial" pitchFamily="34" charset="0"/>
                <a:ea typeface="Calibri" pitchFamily="34" charset="0"/>
                <a:cs typeface="Arial" pitchFamily="34" charset="0"/>
              </a:rPr>
              <a:t>Baruch, G.K., &amp; Barnett, R. (1986). </a:t>
            </a:r>
            <a:r>
              <a:rPr lang="en-US" sz="1000" b="1" i="1" dirty="0" smtClean="0">
                <a:latin typeface="Arial" pitchFamily="34" charset="0"/>
                <a:ea typeface="Calibri" pitchFamily="34" charset="0"/>
                <a:cs typeface="Arial" pitchFamily="34" charset="0"/>
              </a:rPr>
              <a:t>Journal of Personality and Social Psychology</a:t>
            </a:r>
            <a:endParaRPr lang="en-US" sz="1000" b="1" dirty="0" smtClean="0">
              <a:latin typeface="Arial" pitchFamily="34" charset="0"/>
              <a:ea typeface="Calibri" pitchFamily="34" charset="0"/>
              <a:cs typeface="Arial" pitchFamily="34" charset="0"/>
            </a:endParaRPr>
          </a:p>
          <a:p>
            <a:pPr algn="r" eaLnBrk="0" fontAlgn="base" hangingPunct="0">
              <a:spcBef>
                <a:spcPct val="0"/>
              </a:spcBef>
              <a:spcAft>
                <a:spcPct val="0"/>
              </a:spcAft>
            </a:pPr>
            <a:r>
              <a:rPr lang="en-US" sz="1000" b="1" dirty="0" err="1" smtClean="0">
                <a:latin typeface="Arial" pitchFamily="34" charset="0"/>
                <a:ea typeface="Calibri" pitchFamily="34" charset="0"/>
                <a:cs typeface="Arial" pitchFamily="34" charset="0"/>
              </a:rPr>
              <a:t>Miller,J</a:t>
            </a:r>
            <a:r>
              <a:rPr lang="en-US" sz="1000" b="1" dirty="0" smtClean="0">
                <a:latin typeface="Arial" pitchFamily="34" charset="0"/>
                <a:ea typeface="Calibri" pitchFamily="34" charset="0"/>
                <a:cs typeface="Arial" pitchFamily="34" charset="0"/>
              </a:rPr>
              <a:t>., </a:t>
            </a:r>
            <a:r>
              <a:rPr lang="en-US" sz="1000" b="1" dirty="0" err="1" smtClean="0">
                <a:latin typeface="Arial" pitchFamily="34" charset="0"/>
                <a:ea typeface="Calibri" pitchFamily="34" charset="0"/>
                <a:cs typeface="Arial" pitchFamily="34" charset="0"/>
              </a:rPr>
              <a:t>Schooler</a:t>
            </a:r>
            <a:r>
              <a:rPr lang="en-US" sz="1000" b="1" dirty="0" smtClean="0">
                <a:latin typeface="Arial" pitchFamily="34" charset="0"/>
                <a:ea typeface="Calibri" pitchFamily="34" charset="0"/>
                <a:cs typeface="Arial" pitchFamily="34" charset="0"/>
              </a:rPr>
              <a:t>, C., Kohn, M.L., &amp; Miller, K.A. (1978). </a:t>
            </a:r>
            <a:r>
              <a:rPr lang="en-US" sz="1000" b="1" i="1" dirty="0" smtClean="0">
                <a:latin typeface="Arial" pitchFamily="34" charset="0"/>
                <a:ea typeface="Calibri" pitchFamily="34" charset="0"/>
                <a:cs typeface="Arial" pitchFamily="34" charset="0"/>
              </a:rPr>
              <a:t>American Journal of Sociology</a:t>
            </a:r>
            <a:endParaRPr lang="en-US" sz="1000" b="1" dirty="0"/>
          </a:p>
        </p:txBody>
      </p:sp>
      <p:pic>
        <p:nvPicPr>
          <p:cNvPr id="7" name="Picture 4" descr="C:\Users\lstrober\AppData\Local\Microsoft\Windows\Temporary Internet Files\Content.IE5\V1S1TSHG\MP900401003[1].jpg"/>
          <p:cNvPicPr>
            <a:picLocks noChangeAspect="1" noChangeArrowheads="1"/>
          </p:cNvPicPr>
          <p:nvPr/>
        </p:nvPicPr>
        <p:blipFill>
          <a:blip r:embed="rId2" cstate="print"/>
          <a:srcRect/>
          <a:stretch>
            <a:fillRect/>
          </a:stretch>
        </p:blipFill>
        <p:spPr bwMode="auto">
          <a:xfrm>
            <a:off x="7630175" y="-8164"/>
            <a:ext cx="1541039" cy="29718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anim calcmode="lin" valueType="num">
                                      <p:cBhvr>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anim calcmode="lin" valueType="num">
                                      <p:cBhvr>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Benefits of Employment</a:t>
            </a:r>
            <a:endParaRPr lang="en-US" sz="3600" dirty="0"/>
          </a:p>
        </p:txBody>
      </p:sp>
      <p:sp>
        <p:nvSpPr>
          <p:cNvPr id="3" name="Content Placeholder 2"/>
          <p:cNvSpPr>
            <a:spLocks noGrp="1"/>
          </p:cNvSpPr>
          <p:nvPr>
            <p:ph idx="1"/>
          </p:nvPr>
        </p:nvSpPr>
        <p:spPr>
          <a:xfrm>
            <a:off x="533400" y="1295400"/>
            <a:ext cx="8229600" cy="4525963"/>
          </a:xfrm>
        </p:spPr>
        <p:txBody>
          <a:bodyPr/>
          <a:lstStyle/>
          <a:p>
            <a:pPr lvl="1">
              <a:buNone/>
            </a:pPr>
            <a:endParaRPr lang="en-US" sz="2000" dirty="0" smtClean="0"/>
          </a:p>
          <a:p>
            <a:pPr>
              <a:buNone/>
            </a:pPr>
            <a:r>
              <a:rPr lang="en-US" sz="2400" dirty="0" smtClean="0"/>
              <a:t>	</a:t>
            </a:r>
            <a:r>
              <a:rPr lang="en-US" sz="2800" dirty="0" smtClean="0"/>
              <a:t>40% of unemployed individuals with MS report wanting to return to work, stating that it is a way of being part of society</a:t>
            </a:r>
          </a:p>
          <a:p>
            <a:endParaRPr lang="en-US" sz="2400" dirty="0" smtClean="0"/>
          </a:p>
          <a:p>
            <a:endParaRPr lang="en-US" sz="2400" dirty="0" smtClean="0"/>
          </a:p>
          <a:p>
            <a:endParaRPr lang="en-US" sz="2400" dirty="0" smtClean="0"/>
          </a:p>
          <a:p>
            <a:endParaRPr lang="en-US" dirty="0"/>
          </a:p>
        </p:txBody>
      </p:sp>
      <p:pic>
        <p:nvPicPr>
          <p:cNvPr id="7173" name="Picture 5" descr="C:\Users\lstrober\AppData\Local\Microsoft\Windows\Temporary Internet Files\Content.IE5\V1S1TSHG\MP900411828[1].jpg"/>
          <p:cNvPicPr>
            <a:picLocks noChangeAspect="1" noChangeArrowheads="1"/>
          </p:cNvPicPr>
          <p:nvPr/>
        </p:nvPicPr>
        <p:blipFill>
          <a:blip r:embed="rId2" cstate="print"/>
          <a:srcRect/>
          <a:stretch>
            <a:fillRect/>
          </a:stretch>
        </p:blipFill>
        <p:spPr bwMode="auto">
          <a:xfrm>
            <a:off x="4953000" y="2597134"/>
            <a:ext cx="3990603" cy="3396823"/>
          </a:xfrm>
          <a:prstGeom prst="rect">
            <a:avLst/>
          </a:prstGeom>
          <a:noFill/>
        </p:spPr>
      </p:pic>
    </p:spTree>
    <p:extLst>
      <p:ext uri="{BB962C8B-B14F-4D97-AF65-F5344CB8AC3E}">
        <p14:creationId xmlns:p14="http://schemas.microsoft.com/office/powerpoint/2010/main" val="17967669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72277"/>
          </a:xfrm>
        </p:spPr>
        <p:txBody>
          <a:bodyPr/>
          <a:lstStyle/>
          <a:p>
            <a:r>
              <a:rPr lang="en-US" sz="2400" dirty="0" smtClean="0"/>
              <a:t>Unemployment is associated with a host of negative physical and mental health outcomes</a:t>
            </a:r>
            <a:endParaRPr lang="en-US" sz="2000" dirty="0" smtClean="0"/>
          </a:p>
          <a:p>
            <a:endParaRPr lang="en-US" sz="2400" dirty="0" smtClean="0"/>
          </a:p>
          <a:p>
            <a:r>
              <a:rPr lang="en-US" sz="2400" dirty="0" smtClean="0"/>
              <a:t>Assisting individuals with MS in maintaining their employment is a priority, particularly in the first 5 to 10 years following diagnosis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2015" y="3933938"/>
            <a:ext cx="2857500" cy="19050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585" y="3933938"/>
            <a:ext cx="2441620" cy="1905000"/>
          </a:xfrm>
          <a:prstGeom prst="rect">
            <a:avLst/>
          </a:prstGeom>
        </p:spPr>
      </p:pic>
      <p:sp>
        <p:nvSpPr>
          <p:cNvPr id="7" name="Title 1"/>
          <p:cNvSpPr txBox="1">
            <a:spLocks/>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kern="0" dirty="0" smtClean="0"/>
              <a:t>Summary</a:t>
            </a:r>
            <a:endParaRPr lang="en-US" kern="0"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54360" y="3933938"/>
            <a:ext cx="2857500" cy="1905000"/>
          </a:xfrm>
          <a:prstGeom prst="rect">
            <a:avLst/>
          </a:prstGeom>
        </p:spPr>
      </p:pic>
    </p:spTree>
    <p:extLst>
      <p:ext uri="{BB962C8B-B14F-4D97-AF65-F5344CB8AC3E}">
        <p14:creationId xmlns:p14="http://schemas.microsoft.com/office/powerpoint/2010/main" val="181159946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Outline</a:t>
            </a:r>
            <a:endParaRPr lang="en-US" dirty="0"/>
          </a:p>
        </p:txBody>
      </p:sp>
      <p:sp>
        <p:nvSpPr>
          <p:cNvPr id="3" name="Content Placeholder 2"/>
          <p:cNvSpPr>
            <a:spLocks noGrp="1"/>
          </p:cNvSpPr>
          <p:nvPr>
            <p:ph idx="1"/>
          </p:nvPr>
        </p:nvSpPr>
        <p:spPr>
          <a:xfrm>
            <a:off x="457200" y="1676400"/>
            <a:ext cx="8382000" cy="4525963"/>
          </a:xfrm>
        </p:spPr>
        <p:txBody>
          <a:bodyPr/>
          <a:lstStyle/>
          <a:p>
            <a:pPr>
              <a:buFont typeface="Wingdings" panose="05000000000000000000" pitchFamily="2" charset="2"/>
              <a:buChar char="ü"/>
            </a:pPr>
            <a:r>
              <a:rPr lang="en-US" sz="2800" dirty="0">
                <a:solidFill>
                  <a:schemeClr val="bg1">
                    <a:lumMod val="65000"/>
                  </a:schemeClr>
                </a:solidFill>
              </a:rPr>
              <a:t>E</a:t>
            </a:r>
            <a:r>
              <a:rPr lang="en-US" sz="2800" dirty="0" smtClean="0">
                <a:solidFill>
                  <a:schemeClr val="bg1">
                    <a:lumMod val="65000"/>
                  </a:schemeClr>
                </a:solidFill>
              </a:rPr>
              <a:t>mployment and its role on health and well-being</a:t>
            </a:r>
          </a:p>
          <a:p>
            <a:pPr marL="0" indent="0">
              <a:buNone/>
            </a:pPr>
            <a:endParaRPr lang="en-US" sz="2800" dirty="0" smtClean="0">
              <a:solidFill>
                <a:schemeClr val="bg1">
                  <a:lumMod val="65000"/>
                </a:schemeClr>
              </a:solidFill>
            </a:endParaRPr>
          </a:p>
          <a:p>
            <a:pPr>
              <a:buFont typeface="Wingdings" panose="05000000000000000000" pitchFamily="2" charset="2"/>
              <a:buChar char="ü"/>
            </a:pPr>
            <a:r>
              <a:rPr lang="en-US" sz="2800" dirty="0" smtClean="0"/>
              <a:t>Unemployment in MS and role of disease and person-specific factors</a:t>
            </a:r>
          </a:p>
          <a:p>
            <a:pPr>
              <a:buFont typeface="Wingdings" panose="05000000000000000000" pitchFamily="2" charset="2"/>
              <a:buChar char="ü"/>
            </a:pPr>
            <a:endParaRPr lang="en-US" sz="2800" dirty="0" smtClean="0"/>
          </a:p>
          <a:p>
            <a:pPr marL="0" indent="0">
              <a:buNone/>
            </a:pPr>
            <a:endParaRPr lang="en-US" sz="2800" dirty="0" smtClean="0"/>
          </a:p>
        </p:txBody>
      </p:sp>
    </p:spTree>
    <p:extLst>
      <p:ext uri="{BB962C8B-B14F-4D97-AF65-F5344CB8AC3E}">
        <p14:creationId xmlns:p14="http://schemas.microsoft.com/office/powerpoint/2010/main" val="26431934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Outline</a:t>
            </a:r>
            <a:endParaRPr lang="en-US" dirty="0"/>
          </a:p>
        </p:txBody>
      </p:sp>
      <p:sp>
        <p:nvSpPr>
          <p:cNvPr id="3" name="Content Placeholder 2"/>
          <p:cNvSpPr>
            <a:spLocks noGrp="1"/>
          </p:cNvSpPr>
          <p:nvPr>
            <p:ph idx="1"/>
          </p:nvPr>
        </p:nvSpPr>
        <p:spPr>
          <a:xfrm>
            <a:off x="457200" y="1676400"/>
            <a:ext cx="8382000" cy="4525963"/>
          </a:xfrm>
        </p:spPr>
        <p:txBody>
          <a:bodyPr/>
          <a:lstStyle/>
          <a:p>
            <a:pPr>
              <a:buFont typeface="Wingdings" panose="05000000000000000000" pitchFamily="2" charset="2"/>
              <a:buChar char="ü"/>
            </a:pPr>
            <a:r>
              <a:rPr lang="en-US" sz="2800" dirty="0"/>
              <a:t>E</a:t>
            </a:r>
            <a:r>
              <a:rPr lang="en-US" sz="2800" dirty="0" smtClean="0"/>
              <a:t>mployment and its role on health and well-being</a:t>
            </a:r>
          </a:p>
          <a:p>
            <a:pPr>
              <a:buFont typeface="Wingdings" panose="05000000000000000000" pitchFamily="2" charset="2"/>
              <a:buChar char="ü"/>
            </a:pPr>
            <a:endParaRPr lang="en-US" sz="2800" dirty="0" smtClean="0"/>
          </a:p>
          <a:p>
            <a:pPr>
              <a:buFont typeface="Wingdings" panose="05000000000000000000" pitchFamily="2" charset="2"/>
              <a:buChar char="ü"/>
            </a:pPr>
            <a:r>
              <a:rPr lang="en-US" sz="2800" dirty="0" smtClean="0"/>
              <a:t>Unemployment in MS and role of disease and person-specific factors</a:t>
            </a:r>
          </a:p>
          <a:p>
            <a:pPr>
              <a:buFont typeface="Wingdings" panose="05000000000000000000" pitchFamily="2" charset="2"/>
              <a:buChar char="ü"/>
            </a:pPr>
            <a:endParaRPr lang="en-US" sz="2800" dirty="0" smtClean="0"/>
          </a:p>
          <a:p>
            <a:pPr>
              <a:buFont typeface="Wingdings" panose="05000000000000000000" pitchFamily="2" charset="2"/>
              <a:buChar char="ü"/>
            </a:pPr>
            <a:r>
              <a:rPr lang="en-US" sz="2800" dirty="0" smtClean="0"/>
              <a:t>Preliminary findings pertaining to outcomes associated with unemployment in MS</a:t>
            </a:r>
          </a:p>
          <a:p>
            <a:pPr marL="0" indent="0">
              <a:buNone/>
            </a:pPr>
            <a:endParaRPr lang="en-US" sz="2800" dirty="0" smtClean="0"/>
          </a:p>
        </p:txBody>
      </p:sp>
    </p:spTree>
    <p:extLst>
      <p:ext uri="{BB962C8B-B14F-4D97-AF65-F5344CB8AC3E}">
        <p14:creationId xmlns:p14="http://schemas.microsoft.com/office/powerpoint/2010/main" val="25449056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Known Factors Related to Unemployment in MS</a:t>
            </a:r>
            <a:endParaRPr lang="en-US" sz="4000" dirty="0"/>
          </a:p>
        </p:txBody>
      </p:sp>
      <p:sp>
        <p:nvSpPr>
          <p:cNvPr id="3" name="Content Placeholder 2"/>
          <p:cNvSpPr>
            <a:spLocks noGrp="1"/>
          </p:cNvSpPr>
          <p:nvPr>
            <p:ph idx="1"/>
          </p:nvPr>
        </p:nvSpPr>
        <p:spPr>
          <a:xfrm>
            <a:off x="609600" y="1417638"/>
            <a:ext cx="8229600" cy="4525963"/>
          </a:xfrm>
        </p:spPr>
        <p:txBody>
          <a:bodyPr/>
          <a:lstStyle/>
          <a:p>
            <a:r>
              <a:rPr lang="en-US" sz="2000" dirty="0" smtClean="0"/>
              <a:t>Demographics</a:t>
            </a:r>
          </a:p>
          <a:p>
            <a:pPr lvl="1"/>
            <a:r>
              <a:rPr lang="en-US" sz="1800" dirty="0" smtClean="0"/>
              <a:t>Age</a:t>
            </a:r>
          </a:p>
          <a:p>
            <a:pPr lvl="1"/>
            <a:r>
              <a:rPr lang="en-US" sz="1800" dirty="0" smtClean="0"/>
              <a:t>Gender</a:t>
            </a:r>
          </a:p>
          <a:p>
            <a:pPr lvl="1"/>
            <a:r>
              <a:rPr lang="en-US" sz="1800" dirty="0" smtClean="0"/>
              <a:t>Education</a:t>
            </a:r>
            <a:endParaRPr lang="en-US" sz="1800" dirty="0"/>
          </a:p>
          <a:p>
            <a:r>
              <a:rPr lang="en-US" sz="2000" dirty="0" smtClean="0"/>
              <a:t>Disease symptoms</a:t>
            </a:r>
          </a:p>
          <a:p>
            <a:pPr lvl="1"/>
            <a:r>
              <a:rPr lang="en-US" sz="1800" dirty="0" smtClean="0"/>
              <a:t>Fatigue</a:t>
            </a:r>
          </a:p>
          <a:p>
            <a:pPr lvl="1"/>
            <a:r>
              <a:rPr lang="en-US" sz="1800" dirty="0" smtClean="0"/>
              <a:t>Physical impairments</a:t>
            </a:r>
          </a:p>
          <a:p>
            <a:pPr lvl="1"/>
            <a:r>
              <a:rPr lang="en-US" sz="1800" dirty="0" smtClean="0"/>
              <a:t>Balance or walking difficulties</a:t>
            </a:r>
          </a:p>
          <a:p>
            <a:pPr lvl="1"/>
            <a:r>
              <a:rPr lang="en-US" sz="1800" dirty="0" smtClean="0"/>
              <a:t>Bladder/bowel incontinence</a:t>
            </a:r>
          </a:p>
          <a:p>
            <a:pPr lvl="1"/>
            <a:r>
              <a:rPr lang="en-US" sz="1800" dirty="0" smtClean="0"/>
              <a:t>Heat sensitivity</a:t>
            </a:r>
            <a:endParaRPr lang="en-US" sz="2000" dirty="0" smtClean="0"/>
          </a:p>
          <a:p>
            <a:r>
              <a:rPr lang="en-US" sz="2000" dirty="0" smtClean="0"/>
              <a:t>Cognitive variables</a:t>
            </a:r>
          </a:p>
          <a:p>
            <a:pPr lvl="1"/>
            <a:r>
              <a:rPr lang="en-US" sz="1800" dirty="0" smtClean="0"/>
              <a:t>Information processing speed</a:t>
            </a:r>
          </a:p>
          <a:p>
            <a:pPr lvl="1"/>
            <a:r>
              <a:rPr lang="en-US" sz="1800" dirty="0" smtClean="0"/>
              <a:t>Learning and memory</a:t>
            </a:r>
          </a:p>
        </p:txBody>
      </p:sp>
      <p:pic>
        <p:nvPicPr>
          <p:cNvPr id="4" name="Picture 2" descr="http://healingleaf.files.wordpress.com/2011/07/tired_clockwork_man.jpg"/>
          <p:cNvPicPr>
            <a:picLocks noChangeAspect="1" noChangeArrowheads="1"/>
          </p:cNvPicPr>
          <p:nvPr/>
        </p:nvPicPr>
        <p:blipFill>
          <a:blip r:embed="rId2" cstate="print"/>
          <a:srcRect/>
          <a:stretch>
            <a:fillRect/>
          </a:stretch>
        </p:blipFill>
        <p:spPr bwMode="auto">
          <a:xfrm>
            <a:off x="5410200" y="1828800"/>
            <a:ext cx="2400300" cy="34671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rot="-180000">
            <a:off x="833977" y="190069"/>
            <a:ext cx="7340524" cy="2942800"/>
          </a:xfrm>
          <a:prstGeom prst="rect">
            <a:avLst/>
          </a:prstGeom>
        </p:spPr>
      </p:pic>
      <p:sp>
        <p:nvSpPr>
          <p:cNvPr id="6" name="TextBox 5"/>
          <p:cNvSpPr txBox="1"/>
          <p:nvPr/>
        </p:nvSpPr>
        <p:spPr>
          <a:xfrm>
            <a:off x="536121" y="3322940"/>
            <a:ext cx="8153400" cy="830997"/>
          </a:xfrm>
          <a:prstGeom prst="rect">
            <a:avLst/>
          </a:prstGeom>
          <a:noFill/>
        </p:spPr>
        <p:txBody>
          <a:bodyPr wrap="square" rtlCol="0">
            <a:spAutoFit/>
          </a:bodyPr>
          <a:lstStyle/>
          <a:p>
            <a:r>
              <a:rPr lang="en-US" sz="2400" dirty="0" smtClean="0"/>
              <a:t>312 Individuals with MS (233F/79M)</a:t>
            </a:r>
          </a:p>
          <a:p>
            <a:r>
              <a:rPr lang="en-US" sz="2400" dirty="0" smtClean="0"/>
              <a:t>77% Unemployed</a:t>
            </a:r>
          </a:p>
        </p:txBody>
      </p:sp>
      <p:sp>
        <p:nvSpPr>
          <p:cNvPr id="2" name="TextBox 1"/>
          <p:cNvSpPr txBox="1"/>
          <p:nvPr/>
        </p:nvSpPr>
        <p:spPr>
          <a:xfrm>
            <a:off x="536120" y="4495800"/>
            <a:ext cx="8303079" cy="830997"/>
          </a:xfrm>
          <a:prstGeom prst="rect">
            <a:avLst/>
          </a:prstGeom>
          <a:noFill/>
        </p:spPr>
        <p:txBody>
          <a:bodyPr wrap="square" rtlCol="0">
            <a:spAutoFit/>
          </a:bodyPr>
          <a:lstStyle/>
          <a:p>
            <a:r>
              <a:rPr lang="en-US" sz="2400" dirty="0" smtClean="0"/>
              <a:t>Unemployed individuals were found to be more disabled, younger, less educated, and female.</a:t>
            </a:r>
            <a:endParaRPr lang="en-US" sz="2400" dirty="0"/>
          </a:p>
        </p:txBody>
      </p:sp>
    </p:spTree>
    <p:extLst>
      <p:ext uri="{BB962C8B-B14F-4D97-AF65-F5344CB8AC3E}">
        <p14:creationId xmlns:p14="http://schemas.microsoft.com/office/powerpoint/2010/main" val="1308369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Predictors of Employment Status</a:t>
            </a:r>
            <a:endParaRPr lang="en-US" sz="40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948667674"/>
              </p:ext>
            </p:extLst>
          </p:nvPr>
        </p:nvGraphicFramePr>
        <p:xfrm>
          <a:off x="1066800" y="1524000"/>
          <a:ext cx="7162800"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3048000" y="2743200"/>
            <a:ext cx="1409700" cy="830997"/>
          </a:xfrm>
          <a:prstGeom prst="rect">
            <a:avLst/>
          </a:prstGeom>
          <a:noFill/>
        </p:spPr>
        <p:txBody>
          <a:bodyPr wrap="square" rtlCol="0">
            <a:spAutoFit/>
          </a:bodyPr>
          <a:lstStyle/>
          <a:p>
            <a:r>
              <a:rPr lang="en-US" sz="4800" b="1" dirty="0" smtClean="0"/>
              <a:t>86%</a:t>
            </a:r>
            <a:endParaRPr lang="en-US" sz="4800" b="1" dirty="0"/>
          </a:p>
        </p:txBody>
      </p:sp>
      <p:sp>
        <p:nvSpPr>
          <p:cNvPr id="3" name="TextBox 2"/>
          <p:cNvSpPr txBox="1"/>
          <p:nvPr/>
        </p:nvSpPr>
        <p:spPr>
          <a:xfrm>
            <a:off x="5334000" y="1156028"/>
            <a:ext cx="914400" cy="523220"/>
          </a:xfrm>
          <a:prstGeom prst="rect">
            <a:avLst/>
          </a:prstGeom>
          <a:noFill/>
        </p:spPr>
        <p:txBody>
          <a:bodyPr wrap="square" rtlCol="0">
            <a:spAutoFit/>
          </a:bodyPr>
          <a:lstStyle/>
          <a:p>
            <a:r>
              <a:rPr lang="en-US" sz="2800" b="1" dirty="0" smtClean="0"/>
              <a:t>14%</a:t>
            </a:r>
            <a:endParaRPr lang="en-US" sz="2800" b="1" dirty="0"/>
          </a:p>
        </p:txBody>
      </p:sp>
    </p:spTree>
    <p:extLst>
      <p:ext uri="{BB962C8B-B14F-4D97-AF65-F5344CB8AC3E}">
        <p14:creationId xmlns:p14="http://schemas.microsoft.com/office/powerpoint/2010/main" val="378896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the Remaining 86%</a:t>
            </a:r>
            <a:endParaRPr lang="en-US" dirty="0"/>
          </a:p>
        </p:txBody>
      </p:sp>
      <p:sp>
        <p:nvSpPr>
          <p:cNvPr id="3" name="Content Placeholder 2"/>
          <p:cNvSpPr>
            <a:spLocks noGrp="1"/>
          </p:cNvSpPr>
          <p:nvPr>
            <p:ph idx="1"/>
          </p:nvPr>
        </p:nvSpPr>
        <p:spPr/>
        <p:txBody>
          <a:bodyPr/>
          <a:lstStyle/>
          <a:p>
            <a:r>
              <a:rPr lang="en-US" sz="2400" dirty="0" smtClean="0"/>
              <a:t>Other factors related to unemployment in MS:</a:t>
            </a:r>
          </a:p>
          <a:p>
            <a:pPr lvl="1"/>
            <a:r>
              <a:rPr lang="en-US" sz="2400" dirty="0" smtClean="0"/>
              <a:t>Coping</a:t>
            </a:r>
          </a:p>
          <a:p>
            <a:pPr lvl="1"/>
            <a:r>
              <a:rPr lang="en-US" sz="2400" dirty="0" smtClean="0"/>
              <a:t>Personality</a:t>
            </a:r>
          </a:p>
          <a:p>
            <a:pPr lvl="1"/>
            <a:r>
              <a:rPr lang="en-US" sz="2400" dirty="0" smtClean="0"/>
              <a:t>Self-efficacy</a:t>
            </a:r>
          </a:p>
          <a:p>
            <a:pPr lvl="1"/>
            <a:r>
              <a:rPr lang="en-US" sz="2400" dirty="0" smtClean="0"/>
              <a:t>Depression/anxiety</a:t>
            </a:r>
          </a:p>
          <a:p>
            <a:pPr lvl="1"/>
            <a:r>
              <a:rPr lang="en-US" sz="2400" dirty="0" smtClean="0"/>
              <a:t>Social support</a:t>
            </a:r>
          </a:p>
          <a:p>
            <a:pPr lvl="1"/>
            <a:r>
              <a:rPr lang="en-US" sz="2400" dirty="0" smtClean="0"/>
              <a:t>Disease management &amp; health behaviors</a:t>
            </a:r>
            <a:endParaRPr lang="en-US" sz="2400" dirty="0"/>
          </a:p>
        </p:txBody>
      </p:sp>
    </p:spTree>
    <p:extLst>
      <p:ext uri="{BB962C8B-B14F-4D97-AF65-F5344CB8AC3E}">
        <p14:creationId xmlns:p14="http://schemas.microsoft.com/office/powerpoint/2010/main" val="28957867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 Study</a:t>
            </a:r>
            <a:endParaRPr lang="en-US" dirty="0"/>
          </a:p>
        </p:txBody>
      </p:sp>
      <p:sp>
        <p:nvSpPr>
          <p:cNvPr id="3" name="Content Placeholder 2"/>
          <p:cNvSpPr>
            <a:spLocks noGrp="1"/>
          </p:cNvSpPr>
          <p:nvPr>
            <p:ph idx="1"/>
          </p:nvPr>
        </p:nvSpPr>
        <p:spPr>
          <a:xfrm>
            <a:off x="445655" y="1419947"/>
            <a:ext cx="8393545" cy="4525963"/>
          </a:xfrm>
        </p:spPr>
        <p:txBody>
          <a:bodyPr/>
          <a:lstStyle/>
          <a:p>
            <a:r>
              <a:rPr lang="en-US" sz="2400" dirty="0" smtClean="0"/>
              <a:t>A national sample of 254 individuals with MS enrolled in a prospective, longitudinal investigation examining the antecedents and consequences of unemployment</a:t>
            </a:r>
          </a:p>
          <a:p>
            <a:endParaRPr lang="en-US" sz="2400" dirty="0" smtClean="0"/>
          </a:p>
          <a:p>
            <a:r>
              <a:rPr lang="en-US" sz="2400" dirty="0" smtClean="0"/>
              <a:t>Applied a biopsychosocial model to understand the factors contributing to unemployment in MS</a:t>
            </a:r>
          </a:p>
          <a:p>
            <a:endParaRPr lang="en-US" sz="2400" dirty="0" smtClean="0"/>
          </a:p>
          <a:p>
            <a:r>
              <a:rPr lang="en-US" sz="2400" dirty="0" smtClean="0"/>
              <a:t>Participants completed a comprehensive survey assessing disease variables and person-specific factors (e.g., personality, coping, self-efficacy, disease management, psychological well-being, social support)</a:t>
            </a:r>
            <a:endParaRPr lang="en-US" sz="2400" dirty="0"/>
          </a:p>
        </p:txBody>
      </p:sp>
    </p:spTree>
    <p:extLst>
      <p:ext uri="{BB962C8B-B14F-4D97-AF65-F5344CB8AC3E}">
        <p14:creationId xmlns:p14="http://schemas.microsoft.com/office/powerpoint/2010/main" val="110562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Sample</a:t>
            </a:r>
            <a:endParaRPr lang="en-US" dirty="0"/>
          </a:p>
        </p:txBody>
      </p:sp>
      <p:sp>
        <p:nvSpPr>
          <p:cNvPr id="6" name="Text Placeholder 5"/>
          <p:cNvSpPr>
            <a:spLocks noGrp="1"/>
          </p:cNvSpPr>
          <p:nvPr>
            <p:ph type="body" idx="1"/>
          </p:nvPr>
        </p:nvSpPr>
        <p:spPr/>
        <p:txBody>
          <a:bodyPr/>
          <a:lstStyle/>
          <a:p>
            <a:pPr algn="ctr"/>
            <a:r>
              <a:rPr lang="en-US" dirty="0" smtClean="0"/>
              <a:t>Staying Employed (N=186)</a:t>
            </a:r>
            <a:endParaRPr lang="en-US" dirty="0"/>
          </a:p>
        </p:txBody>
      </p:sp>
      <p:sp>
        <p:nvSpPr>
          <p:cNvPr id="7" name="Content Placeholder 6"/>
          <p:cNvSpPr>
            <a:spLocks noGrp="1"/>
          </p:cNvSpPr>
          <p:nvPr>
            <p:ph sz="half" idx="2"/>
          </p:nvPr>
        </p:nvSpPr>
        <p:spPr/>
        <p:txBody>
          <a:bodyPr/>
          <a:lstStyle/>
          <a:p>
            <a:r>
              <a:rPr lang="en-US" dirty="0" smtClean="0"/>
              <a:t>Gender (24M/162F)</a:t>
            </a:r>
          </a:p>
          <a:p>
            <a:r>
              <a:rPr lang="en-US" dirty="0" smtClean="0"/>
              <a:t>Mean age = 43.0</a:t>
            </a:r>
          </a:p>
          <a:p>
            <a:r>
              <a:rPr lang="en-US" dirty="0" smtClean="0"/>
              <a:t>Education = 15.7</a:t>
            </a:r>
          </a:p>
          <a:p>
            <a:r>
              <a:rPr lang="en-US" dirty="0" smtClean="0"/>
              <a:t>Disease Duration = 8.1</a:t>
            </a:r>
          </a:p>
          <a:p>
            <a:r>
              <a:rPr lang="en-US" dirty="0" smtClean="0"/>
              <a:t>MS Course:</a:t>
            </a:r>
          </a:p>
          <a:p>
            <a:pPr lvl="1"/>
            <a:r>
              <a:rPr lang="en-US" dirty="0" smtClean="0"/>
              <a:t>180 RR</a:t>
            </a:r>
          </a:p>
          <a:p>
            <a:pPr lvl="1"/>
            <a:r>
              <a:rPr lang="en-US" dirty="0" smtClean="0"/>
              <a:t>2 PP</a:t>
            </a:r>
          </a:p>
          <a:p>
            <a:pPr lvl="1"/>
            <a:r>
              <a:rPr lang="en-US" dirty="0" smtClean="0"/>
              <a:t>3 </a:t>
            </a:r>
            <a:r>
              <a:rPr lang="en-US" dirty="0" err="1" smtClean="0"/>
              <a:t>SP</a:t>
            </a:r>
            <a:endParaRPr lang="en-US" dirty="0" smtClean="0"/>
          </a:p>
          <a:p>
            <a:pPr lvl="1"/>
            <a:r>
              <a:rPr lang="en-US" dirty="0" smtClean="0"/>
              <a:t>1 PR</a:t>
            </a:r>
          </a:p>
        </p:txBody>
      </p:sp>
      <p:sp>
        <p:nvSpPr>
          <p:cNvPr id="8" name="Text Placeholder 7"/>
          <p:cNvSpPr>
            <a:spLocks noGrp="1"/>
          </p:cNvSpPr>
          <p:nvPr>
            <p:ph type="body" sz="quarter" idx="3"/>
          </p:nvPr>
        </p:nvSpPr>
        <p:spPr>
          <a:xfrm>
            <a:off x="4645025" y="1535113"/>
            <a:ext cx="4270375" cy="639762"/>
          </a:xfrm>
        </p:spPr>
        <p:txBody>
          <a:bodyPr/>
          <a:lstStyle/>
          <a:p>
            <a:pPr algn="ctr"/>
            <a:r>
              <a:rPr lang="en-US" dirty="0" smtClean="0"/>
              <a:t>Considering Leaving (N=64)</a:t>
            </a:r>
            <a:endParaRPr lang="en-US" dirty="0"/>
          </a:p>
        </p:txBody>
      </p:sp>
      <p:sp>
        <p:nvSpPr>
          <p:cNvPr id="9" name="Content Placeholder 8"/>
          <p:cNvSpPr>
            <a:spLocks noGrp="1"/>
          </p:cNvSpPr>
          <p:nvPr>
            <p:ph sz="quarter" idx="4"/>
          </p:nvPr>
        </p:nvSpPr>
        <p:spPr/>
        <p:txBody>
          <a:bodyPr/>
          <a:lstStyle/>
          <a:p>
            <a:r>
              <a:rPr lang="en-US" dirty="0" smtClean="0"/>
              <a:t>Gender (6M/58F)</a:t>
            </a:r>
          </a:p>
          <a:p>
            <a:r>
              <a:rPr lang="en-US" dirty="0" smtClean="0"/>
              <a:t>Mean age = 44.8</a:t>
            </a:r>
          </a:p>
          <a:p>
            <a:r>
              <a:rPr lang="en-US" dirty="0" smtClean="0"/>
              <a:t>Education = 15.7</a:t>
            </a:r>
          </a:p>
          <a:p>
            <a:r>
              <a:rPr lang="en-US" dirty="0" smtClean="0"/>
              <a:t>Disease Duration = 7.5</a:t>
            </a:r>
          </a:p>
          <a:p>
            <a:r>
              <a:rPr lang="en-US" dirty="0" smtClean="0"/>
              <a:t>MS Course:</a:t>
            </a:r>
          </a:p>
          <a:p>
            <a:pPr lvl="1"/>
            <a:r>
              <a:rPr lang="en-US" dirty="0" smtClean="0"/>
              <a:t>55 RR</a:t>
            </a:r>
          </a:p>
          <a:p>
            <a:pPr lvl="1"/>
            <a:r>
              <a:rPr lang="en-US" dirty="0" smtClean="0"/>
              <a:t>5 PP</a:t>
            </a:r>
          </a:p>
          <a:p>
            <a:pPr lvl="1"/>
            <a:r>
              <a:rPr lang="en-US" dirty="0" smtClean="0"/>
              <a:t>4 </a:t>
            </a:r>
            <a:r>
              <a:rPr lang="en-US" dirty="0" err="1" smtClean="0"/>
              <a:t>SP</a:t>
            </a:r>
            <a:endParaRPr lang="en-US" dirty="0" smtClean="0"/>
          </a:p>
          <a:p>
            <a:endParaRPr lang="en-US" dirty="0"/>
          </a:p>
        </p:txBody>
      </p:sp>
    </p:spTree>
    <p:extLst>
      <p:ext uri="{BB962C8B-B14F-4D97-AF65-F5344CB8AC3E}">
        <p14:creationId xmlns:p14="http://schemas.microsoft.com/office/powerpoint/2010/main" val="4899151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Disease Symptoms</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750323684"/>
              </p:ext>
            </p:extLst>
          </p:nvPr>
        </p:nvGraphicFramePr>
        <p:xfrm>
          <a:off x="533400" y="1600200"/>
          <a:ext cx="8305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71735" y="2133600"/>
            <a:ext cx="461665" cy="1594723"/>
          </a:xfrm>
          <a:prstGeom prst="rect">
            <a:avLst/>
          </a:prstGeom>
          <a:noFill/>
        </p:spPr>
        <p:txBody>
          <a:bodyPr vert="vert270" wrap="square" rtlCol="0" anchor="ctr">
            <a:spAutoFit/>
          </a:bodyPr>
          <a:lstStyle/>
          <a:p>
            <a:r>
              <a:rPr lang="en-US" dirty="0" smtClean="0"/>
              <a:t>Raw Scores</a:t>
            </a:r>
            <a:endParaRPr lang="en-US" dirty="0"/>
          </a:p>
        </p:txBody>
      </p:sp>
      <p:sp>
        <p:nvSpPr>
          <p:cNvPr id="3" name="TextBox 2"/>
          <p:cNvSpPr txBox="1"/>
          <p:nvPr/>
        </p:nvSpPr>
        <p:spPr>
          <a:xfrm>
            <a:off x="1828800" y="1600200"/>
            <a:ext cx="13716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09***</a:t>
            </a:r>
            <a:endParaRPr lang="en-US" baseline="30000" dirty="0"/>
          </a:p>
        </p:txBody>
      </p:sp>
      <p:sp>
        <p:nvSpPr>
          <p:cNvPr id="6" name="TextBox 5"/>
          <p:cNvSpPr txBox="1"/>
          <p:nvPr/>
        </p:nvSpPr>
        <p:spPr>
          <a:xfrm>
            <a:off x="6934200" y="2362200"/>
            <a:ext cx="12954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09***</a:t>
            </a:r>
            <a:endParaRPr lang="en-US" baseline="30000" dirty="0"/>
          </a:p>
        </p:txBody>
      </p:sp>
      <p:sp>
        <p:nvSpPr>
          <p:cNvPr id="8" name="TextBox 7"/>
          <p:cNvSpPr txBox="1"/>
          <p:nvPr/>
        </p:nvSpPr>
        <p:spPr>
          <a:xfrm>
            <a:off x="4343400" y="3276600"/>
            <a:ext cx="11430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02*</a:t>
            </a:r>
            <a:endParaRPr lang="en-US" baseline="30000" dirty="0"/>
          </a:p>
        </p:txBody>
      </p:sp>
      <p:sp>
        <p:nvSpPr>
          <p:cNvPr id="9" name="TextBox 8"/>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10" name="TextBox 9"/>
          <p:cNvSpPr txBox="1"/>
          <p:nvPr/>
        </p:nvSpPr>
        <p:spPr>
          <a:xfrm>
            <a:off x="1828800" y="6324600"/>
            <a:ext cx="2286000" cy="369332"/>
          </a:xfrm>
          <a:prstGeom prst="rect">
            <a:avLst/>
          </a:prstGeom>
          <a:noFill/>
        </p:spPr>
        <p:txBody>
          <a:bodyPr wrap="square" rtlCol="0">
            <a:spAutoFit/>
          </a:bodyPr>
          <a:lstStyle/>
          <a:p>
            <a:r>
              <a:rPr lang="en-US" dirty="0" smtClean="0"/>
              <a:t>*** .001, **.01 * .05</a:t>
            </a:r>
            <a:endParaRPr lang="en-US" dirty="0"/>
          </a:p>
        </p:txBody>
      </p:sp>
    </p:spTree>
    <p:extLst>
      <p:ext uri="{BB962C8B-B14F-4D97-AF65-F5344CB8AC3E}">
        <p14:creationId xmlns:p14="http://schemas.microsoft.com/office/powerpoint/2010/main" val="32495977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Psychological Functioning</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532645213"/>
              </p:ext>
            </p:extLst>
          </p:nvPr>
        </p:nvGraphicFramePr>
        <p:xfrm>
          <a:off x="457200" y="1371600"/>
          <a:ext cx="84582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29308" y="2286000"/>
            <a:ext cx="461665" cy="3048000"/>
          </a:xfrm>
          <a:prstGeom prst="rect">
            <a:avLst/>
          </a:prstGeom>
          <a:noFill/>
        </p:spPr>
        <p:txBody>
          <a:bodyPr vert="vert270" wrap="square" rtlCol="0" anchor="ctr">
            <a:spAutoFit/>
          </a:bodyPr>
          <a:lstStyle/>
          <a:p>
            <a:r>
              <a:rPr lang="en-US" dirty="0" smtClean="0"/>
              <a:t>T- Score or Standard Score</a:t>
            </a:r>
            <a:endParaRPr lang="en-US" dirty="0"/>
          </a:p>
        </p:txBody>
      </p:sp>
      <p:sp>
        <p:nvSpPr>
          <p:cNvPr id="5" name="TextBox 4"/>
          <p:cNvSpPr txBox="1"/>
          <p:nvPr/>
        </p:nvSpPr>
        <p:spPr>
          <a:xfrm>
            <a:off x="1578986" y="3080656"/>
            <a:ext cx="1316614"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05***</a:t>
            </a:r>
            <a:endParaRPr lang="en-US" baseline="30000" dirty="0"/>
          </a:p>
        </p:txBody>
      </p:sp>
      <p:sp>
        <p:nvSpPr>
          <p:cNvPr id="6" name="TextBox 5"/>
          <p:cNvSpPr txBox="1"/>
          <p:nvPr/>
        </p:nvSpPr>
        <p:spPr>
          <a:xfrm>
            <a:off x="3393132" y="3080656"/>
            <a:ext cx="1102668"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02*</a:t>
            </a:r>
            <a:endParaRPr lang="en-US" baseline="30000" dirty="0"/>
          </a:p>
        </p:txBody>
      </p:sp>
      <p:sp>
        <p:nvSpPr>
          <p:cNvPr id="8" name="TextBox 7"/>
          <p:cNvSpPr txBox="1"/>
          <p:nvPr/>
        </p:nvSpPr>
        <p:spPr>
          <a:xfrm>
            <a:off x="5363060" y="3080656"/>
            <a:ext cx="119014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03**</a:t>
            </a:r>
            <a:endParaRPr lang="en-US" baseline="30000" dirty="0"/>
          </a:p>
        </p:txBody>
      </p:sp>
      <p:sp>
        <p:nvSpPr>
          <p:cNvPr id="9" name="TextBox 8"/>
          <p:cNvSpPr txBox="1"/>
          <p:nvPr/>
        </p:nvSpPr>
        <p:spPr>
          <a:xfrm>
            <a:off x="7315200" y="1613972"/>
            <a:ext cx="12192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04**</a:t>
            </a:r>
            <a:endParaRPr lang="en-US" baseline="30000" dirty="0"/>
          </a:p>
        </p:txBody>
      </p:sp>
      <p:sp>
        <p:nvSpPr>
          <p:cNvPr id="10" name="TextBox 9"/>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12" name="TextBox 11"/>
          <p:cNvSpPr txBox="1"/>
          <p:nvPr/>
        </p:nvSpPr>
        <p:spPr>
          <a:xfrm>
            <a:off x="1828800" y="6324600"/>
            <a:ext cx="2286000" cy="369332"/>
          </a:xfrm>
          <a:prstGeom prst="rect">
            <a:avLst/>
          </a:prstGeom>
          <a:noFill/>
        </p:spPr>
        <p:txBody>
          <a:bodyPr wrap="square" rtlCol="0">
            <a:spAutoFit/>
          </a:bodyPr>
          <a:lstStyle/>
          <a:p>
            <a:r>
              <a:rPr lang="en-US" dirty="0" smtClean="0"/>
              <a:t>*** .001, **.01 * .05</a:t>
            </a:r>
            <a:endParaRPr lang="en-US" dirty="0"/>
          </a:p>
        </p:txBody>
      </p:sp>
    </p:spTree>
    <p:extLst>
      <p:ext uri="{BB962C8B-B14F-4D97-AF65-F5344CB8AC3E}">
        <p14:creationId xmlns:p14="http://schemas.microsoft.com/office/powerpoint/2010/main" val="5150171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 y="274638"/>
            <a:ext cx="8915400" cy="1143000"/>
          </a:xfrm>
        </p:spPr>
        <p:txBody>
          <a:bodyPr/>
          <a:lstStyle/>
          <a:p>
            <a:r>
              <a:rPr lang="en-US" dirty="0" smtClean="0"/>
              <a:t>LOC &amp; Self-Efficacy (SE)</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970288909"/>
              </p:ext>
            </p:extLst>
          </p:nvPr>
        </p:nvGraphicFramePr>
        <p:xfrm>
          <a:off x="457200" y="1600200"/>
          <a:ext cx="85344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76200" y="2590800"/>
            <a:ext cx="461665" cy="1594723"/>
          </a:xfrm>
          <a:prstGeom prst="rect">
            <a:avLst/>
          </a:prstGeom>
          <a:noFill/>
        </p:spPr>
        <p:txBody>
          <a:bodyPr vert="vert270" wrap="square" rtlCol="0" anchor="ctr">
            <a:spAutoFit/>
          </a:bodyPr>
          <a:lstStyle/>
          <a:p>
            <a:r>
              <a:rPr lang="en-US" dirty="0" smtClean="0"/>
              <a:t>Raw Scores</a:t>
            </a:r>
            <a:endParaRPr lang="en-US" dirty="0"/>
          </a:p>
        </p:txBody>
      </p:sp>
      <p:sp>
        <p:nvSpPr>
          <p:cNvPr id="5" name="TextBox 4"/>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Tree>
    <p:extLst>
      <p:ext uri="{BB962C8B-B14F-4D97-AF65-F5344CB8AC3E}">
        <p14:creationId xmlns:p14="http://schemas.microsoft.com/office/powerpoint/2010/main" val="10872617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 y="274638"/>
            <a:ext cx="8915400" cy="1143000"/>
          </a:xfrm>
        </p:spPr>
        <p:txBody>
          <a:bodyPr/>
          <a:lstStyle/>
          <a:p>
            <a:r>
              <a:rPr lang="en-US" dirty="0" smtClean="0"/>
              <a:t>Coping</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982508953"/>
              </p:ext>
            </p:extLst>
          </p:nvPr>
        </p:nvGraphicFramePr>
        <p:xfrm>
          <a:off x="457200" y="1295400"/>
          <a:ext cx="86106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76200" y="2514600"/>
            <a:ext cx="461665" cy="1594723"/>
          </a:xfrm>
          <a:prstGeom prst="rect">
            <a:avLst/>
          </a:prstGeom>
          <a:noFill/>
        </p:spPr>
        <p:txBody>
          <a:bodyPr vert="vert270" wrap="square" rtlCol="0" anchor="ctr">
            <a:spAutoFit/>
          </a:bodyPr>
          <a:lstStyle/>
          <a:p>
            <a:r>
              <a:rPr lang="en-US" dirty="0" smtClean="0"/>
              <a:t>Raw Scores</a:t>
            </a:r>
            <a:endParaRPr lang="en-US" dirty="0"/>
          </a:p>
        </p:txBody>
      </p:sp>
      <p:sp>
        <p:nvSpPr>
          <p:cNvPr id="5" name="TextBox 4"/>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6" name="TextBox 5"/>
          <p:cNvSpPr txBox="1"/>
          <p:nvPr/>
        </p:nvSpPr>
        <p:spPr>
          <a:xfrm>
            <a:off x="2590800" y="1232972"/>
            <a:ext cx="11430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02*</a:t>
            </a:r>
            <a:endParaRPr lang="en-US" baseline="30000" dirty="0"/>
          </a:p>
        </p:txBody>
      </p:sp>
      <p:sp>
        <p:nvSpPr>
          <p:cNvPr id="8" name="TextBox 7"/>
          <p:cNvSpPr txBox="1"/>
          <p:nvPr/>
        </p:nvSpPr>
        <p:spPr>
          <a:xfrm>
            <a:off x="6553200" y="2145268"/>
            <a:ext cx="12192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03**</a:t>
            </a:r>
            <a:endParaRPr lang="en-US" baseline="30000" dirty="0"/>
          </a:p>
        </p:txBody>
      </p:sp>
      <p:sp>
        <p:nvSpPr>
          <p:cNvPr id="9" name="TextBox 8"/>
          <p:cNvSpPr txBox="1"/>
          <p:nvPr/>
        </p:nvSpPr>
        <p:spPr>
          <a:xfrm>
            <a:off x="1828800" y="6324600"/>
            <a:ext cx="2286000" cy="369332"/>
          </a:xfrm>
          <a:prstGeom prst="rect">
            <a:avLst/>
          </a:prstGeom>
          <a:noFill/>
        </p:spPr>
        <p:txBody>
          <a:bodyPr wrap="square" rtlCol="0">
            <a:spAutoFit/>
          </a:bodyPr>
          <a:lstStyle/>
          <a:p>
            <a:r>
              <a:rPr lang="en-US" dirty="0" smtClean="0"/>
              <a:t>*** .001, **.01 * .05</a:t>
            </a:r>
            <a:endParaRPr lang="en-US" dirty="0"/>
          </a:p>
        </p:txBody>
      </p:sp>
    </p:spTree>
    <p:extLst>
      <p:ext uri="{BB962C8B-B14F-4D97-AF65-F5344CB8AC3E}">
        <p14:creationId xmlns:p14="http://schemas.microsoft.com/office/powerpoint/2010/main" val="590665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Unemployment in MS</a:t>
            </a:r>
            <a:endParaRPr lang="en-US" dirty="0"/>
          </a:p>
        </p:txBody>
      </p:sp>
      <p:sp>
        <p:nvSpPr>
          <p:cNvPr id="3" name="Content Placeholder 2"/>
          <p:cNvSpPr>
            <a:spLocks noGrp="1"/>
          </p:cNvSpPr>
          <p:nvPr>
            <p:ph idx="1"/>
          </p:nvPr>
        </p:nvSpPr>
        <p:spPr>
          <a:xfrm>
            <a:off x="228600" y="1764166"/>
            <a:ext cx="8229600" cy="4525963"/>
          </a:xfrm>
        </p:spPr>
        <p:txBody>
          <a:bodyPr/>
          <a:lstStyle/>
          <a:p>
            <a:pPr marL="0" indent="0">
              <a:buNone/>
            </a:pPr>
            <a:endParaRPr lang="en-US" sz="2400" dirty="0" smtClean="0"/>
          </a:p>
          <a:p>
            <a:pPr marL="609600" indent="-609600"/>
            <a:r>
              <a:rPr lang="en-US" sz="2400" dirty="0" smtClean="0"/>
              <a:t>Estimated that 90% to 96% of individuals with MS are employed </a:t>
            </a:r>
            <a:r>
              <a:rPr lang="en-US" sz="2400" i="1" dirty="0" smtClean="0"/>
              <a:t>prior</a:t>
            </a:r>
            <a:r>
              <a:rPr lang="en-US" sz="2400" dirty="0" smtClean="0"/>
              <a:t> to diagnosis</a:t>
            </a:r>
          </a:p>
          <a:p>
            <a:pPr marL="609600" indent="-609600">
              <a:buNone/>
            </a:pPr>
            <a:endParaRPr lang="en-US" sz="2400" dirty="0" smtClean="0"/>
          </a:p>
          <a:p>
            <a:pPr marL="609600" indent="-609600"/>
            <a:r>
              <a:rPr lang="en-US" sz="2400" dirty="0" smtClean="0"/>
              <a:t>However, rates of unemployment following diagnosis range from 25% to 80% </a:t>
            </a:r>
          </a:p>
          <a:p>
            <a:pPr marL="609600" indent="-609600"/>
            <a:endParaRPr lang="en-US" sz="2400" dirty="0" smtClean="0"/>
          </a:p>
          <a:p>
            <a:pPr marL="609600" indent="-609600"/>
            <a:r>
              <a:rPr lang="en-US" sz="2400" dirty="0" smtClean="0"/>
              <a:t>Rates of unemployment highest within first five to ten years following diagnosis</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21907"/>
            <a:ext cx="2514600" cy="174225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3"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3"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500"/>
                                        <p:tgtEl>
                                          <p:spTgt spid="3">
                                            <p:txEl>
                                              <p:pRg st="3" end="3"/>
                                            </p:txEl>
                                          </p:spTgt>
                                        </p:tgtEl>
                                      </p:cBhvr>
                                    </p:animEffect>
                                    <p:anim calcmode="lin" valueType="num">
                                      <p:cBhvr>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3"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anim calcmode="lin" valueType="num">
                                      <p:cBhvr>
                                        <p:cTn id="2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3"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Personality</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55260618"/>
              </p:ext>
            </p:extLst>
          </p:nvPr>
        </p:nvGraphicFramePr>
        <p:xfrm>
          <a:off x="385465" y="1295400"/>
          <a:ext cx="8834735"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58615" y="2057400"/>
            <a:ext cx="461665" cy="1594723"/>
          </a:xfrm>
          <a:prstGeom prst="rect">
            <a:avLst/>
          </a:prstGeom>
          <a:noFill/>
        </p:spPr>
        <p:txBody>
          <a:bodyPr vert="vert270" wrap="square" rtlCol="0" anchor="ctr">
            <a:spAutoFit/>
          </a:bodyPr>
          <a:lstStyle/>
          <a:p>
            <a:r>
              <a:rPr lang="en-US" dirty="0" smtClean="0"/>
              <a:t>T- Scores</a:t>
            </a:r>
            <a:endParaRPr lang="en-US" dirty="0"/>
          </a:p>
        </p:txBody>
      </p:sp>
      <p:sp>
        <p:nvSpPr>
          <p:cNvPr id="5" name="TextBox 4"/>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6" name="TextBox 5"/>
          <p:cNvSpPr txBox="1"/>
          <p:nvPr/>
        </p:nvSpPr>
        <p:spPr>
          <a:xfrm>
            <a:off x="2895600" y="2209800"/>
            <a:ext cx="12954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05***</a:t>
            </a:r>
            <a:endParaRPr lang="en-US" baseline="30000" dirty="0"/>
          </a:p>
        </p:txBody>
      </p:sp>
      <p:sp>
        <p:nvSpPr>
          <p:cNvPr id="8" name="TextBox 7"/>
          <p:cNvSpPr txBox="1"/>
          <p:nvPr/>
        </p:nvSpPr>
        <p:spPr>
          <a:xfrm>
            <a:off x="4572000" y="2865575"/>
            <a:ext cx="12954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05***</a:t>
            </a:r>
            <a:endParaRPr lang="en-US" baseline="30000" dirty="0"/>
          </a:p>
        </p:txBody>
      </p:sp>
      <p:sp>
        <p:nvSpPr>
          <p:cNvPr id="9" name="TextBox 8"/>
          <p:cNvSpPr txBox="1"/>
          <p:nvPr/>
        </p:nvSpPr>
        <p:spPr>
          <a:xfrm>
            <a:off x="7696200" y="2743200"/>
            <a:ext cx="12192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02*</a:t>
            </a:r>
            <a:endParaRPr lang="en-US" baseline="30000" dirty="0"/>
          </a:p>
        </p:txBody>
      </p:sp>
      <p:sp>
        <p:nvSpPr>
          <p:cNvPr id="10" name="TextBox 9"/>
          <p:cNvSpPr txBox="1"/>
          <p:nvPr/>
        </p:nvSpPr>
        <p:spPr>
          <a:xfrm>
            <a:off x="1828800" y="6324600"/>
            <a:ext cx="2286000" cy="369332"/>
          </a:xfrm>
          <a:prstGeom prst="rect">
            <a:avLst/>
          </a:prstGeom>
          <a:noFill/>
        </p:spPr>
        <p:txBody>
          <a:bodyPr wrap="square" rtlCol="0">
            <a:spAutoFit/>
          </a:bodyPr>
          <a:lstStyle/>
          <a:p>
            <a:r>
              <a:rPr lang="en-US" dirty="0" smtClean="0"/>
              <a:t>*** .001, **.01 * .05</a:t>
            </a:r>
            <a:endParaRPr lang="en-US" dirty="0"/>
          </a:p>
        </p:txBody>
      </p:sp>
    </p:spTree>
    <p:extLst>
      <p:ext uri="{BB962C8B-B14F-4D97-AF65-F5344CB8AC3E}">
        <p14:creationId xmlns:p14="http://schemas.microsoft.com/office/powerpoint/2010/main" val="28800572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72277"/>
          </a:xfrm>
        </p:spPr>
        <p:txBody>
          <a:bodyPr/>
          <a:lstStyle/>
          <a:p>
            <a:r>
              <a:rPr lang="en-US" sz="2400" dirty="0" smtClean="0"/>
              <a:t>Differences exist between those who are considering leaving the workforce due to their MS and those that are staying employed</a:t>
            </a:r>
            <a:endParaRPr lang="en-US" sz="2000" dirty="0" smtClean="0"/>
          </a:p>
          <a:p>
            <a:endParaRPr lang="en-US" sz="2400" dirty="0" smtClean="0"/>
          </a:p>
          <a:p>
            <a:r>
              <a:rPr lang="en-US" sz="2400" dirty="0" smtClean="0"/>
              <a:t>These differences are both disease related and person-specific</a:t>
            </a:r>
          </a:p>
        </p:txBody>
      </p:sp>
      <p:sp>
        <p:nvSpPr>
          <p:cNvPr id="7" name="Title 1"/>
          <p:cNvSpPr txBox="1">
            <a:spLocks/>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kern="0" dirty="0" smtClean="0"/>
              <a:t>Summary</a:t>
            </a:r>
            <a:endParaRPr lang="en-US" kern="0" dirty="0"/>
          </a:p>
        </p:txBody>
      </p:sp>
      <p:sp>
        <p:nvSpPr>
          <p:cNvPr id="2" name="AutoShape 2" descr="Image result for work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2"/>
          <a:stretch>
            <a:fillRect/>
          </a:stretch>
        </p:blipFill>
        <p:spPr>
          <a:xfrm>
            <a:off x="392298" y="4114800"/>
            <a:ext cx="2401408" cy="1409700"/>
          </a:xfrm>
          <a:prstGeom prst="rect">
            <a:avLst/>
          </a:prstGeom>
        </p:spPr>
      </p:pic>
      <p:pic>
        <p:nvPicPr>
          <p:cNvPr id="9" name="Picture 8"/>
          <p:cNvPicPr>
            <a:picLocks noChangeAspect="1"/>
          </p:cNvPicPr>
          <p:nvPr/>
        </p:nvPicPr>
        <p:blipFill>
          <a:blip r:embed="rId3"/>
          <a:stretch>
            <a:fillRect/>
          </a:stretch>
        </p:blipFill>
        <p:spPr>
          <a:xfrm>
            <a:off x="3374159" y="4114800"/>
            <a:ext cx="2441122" cy="1371600"/>
          </a:xfrm>
          <a:prstGeom prst="rect">
            <a:avLst/>
          </a:prstGeom>
        </p:spPr>
      </p:pic>
      <p:pic>
        <p:nvPicPr>
          <p:cNvPr id="10" name="Picture 9"/>
          <p:cNvPicPr>
            <a:picLocks noChangeAspect="1"/>
          </p:cNvPicPr>
          <p:nvPr/>
        </p:nvPicPr>
        <p:blipFill>
          <a:blip r:embed="rId4"/>
          <a:stretch>
            <a:fillRect/>
          </a:stretch>
        </p:blipFill>
        <p:spPr>
          <a:xfrm>
            <a:off x="6393805" y="4114800"/>
            <a:ext cx="2508930" cy="1409700"/>
          </a:xfrm>
          <a:prstGeom prst="rect">
            <a:avLst/>
          </a:prstGeom>
        </p:spPr>
      </p:pic>
    </p:spTree>
    <p:extLst>
      <p:ext uri="{BB962C8B-B14F-4D97-AF65-F5344CB8AC3E}">
        <p14:creationId xmlns:p14="http://schemas.microsoft.com/office/powerpoint/2010/main" val="24979115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Outline</a:t>
            </a:r>
            <a:endParaRPr lang="en-US" dirty="0"/>
          </a:p>
        </p:txBody>
      </p:sp>
      <p:sp>
        <p:nvSpPr>
          <p:cNvPr id="3" name="Content Placeholder 2"/>
          <p:cNvSpPr>
            <a:spLocks noGrp="1"/>
          </p:cNvSpPr>
          <p:nvPr>
            <p:ph idx="1"/>
          </p:nvPr>
        </p:nvSpPr>
        <p:spPr>
          <a:xfrm>
            <a:off x="457200" y="1676400"/>
            <a:ext cx="8382000" cy="4525963"/>
          </a:xfrm>
        </p:spPr>
        <p:txBody>
          <a:bodyPr/>
          <a:lstStyle/>
          <a:p>
            <a:pPr>
              <a:buFont typeface="Wingdings" panose="05000000000000000000" pitchFamily="2" charset="2"/>
              <a:buChar char="ü"/>
            </a:pPr>
            <a:r>
              <a:rPr lang="en-US" sz="2800" dirty="0">
                <a:solidFill>
                  <a:schemeClr val="bg1">
                    <a:lumMod val="65000"/>
                  </a:schemeClr>
                </a:solidFill>
              </a:rPr>
              <a:t>E</a:t>
            </a:r>
            <a:r>
              <a:rPr lang="en-US" sz="2800" dirty="0" smtClean="0">
                <a:solidFill>
                  <a:schemeClr val="bg1">
                    <a:lumMod val="65000"/>
                  </a:schemeClr>
                </a:solidFill>
              </a:rPr>
              <a:t>mployment and its role on health and well-being</a:t>
            </a:r>
          </a:p>
          <a:p>
            <a:pPr marL="0" indent="0">
              <a:buNone/>
            </a:pPr>
            <a:endParaRPr lang="en-US" sz="2800" dirty="0" smtClean="0">
              <a:solidFill>
                <a:schemeClr val="bg1">
                  <a:lumMod val="65000"/>
                </a:schemeClr>
              </a:solidFill>
            </a:endParaRPr>
          </a:p>
          <a:p>
            <a:pPr>
              <a:buFont typeface="Wingdings" panose="05000000000000000000" pitchFamily="2" charset="2"/>
              <a:buChar char="ü"/>
            </a:pPr>
            <a:r>
              <a:rPr lang="en-US" sz="2800" dirty="0" smtClean="0">
                <a:solidFill>
                  <a:schemeClr val="bg1">
                    <a:lumMod val="65000"/>
                  </a:schemeClr>
                </a:solidFill>
              </a:rPr>
              <a:t>Unemployment in MS and role of disease and person-specific factors</a:t>
            </a:r>
          </a:p>
          <a:p>
            <a:pPr>
              <a:buFont typeface="Wingdings" panose="05000000000000000000" pitchFamily="2" charset="2"/>
              <a:buChar char="ü"/>
            </a:pPr>
            <a:endParaRPr lang="en-US" sz="2800" dirty="0" smtClean="0"/>
          </a:p>
          <a:p>
            <a:pPr>
              <a:buFont typeface="Wingdings" panose="05000000000000000000" pitchFamily="2" charset="2"/>
              <a:buChar char="ü"/>
            </a:pPr>
            <a:r>
              <a:rPr lang="en-US" sz="2800" dirty="0" smtClean="0"/>
              <a:t>Preliminary findings pertaining to outcomes associated with unemployment in MS</a:t>
            </a:r>
          </a:p>
          <a:p>
            <a:pPr marL="0" indent="0">
              <a:buNone/>
            </a:pPr>
            <a:endParaRPr lang="en-US" sz="2800" dirty="0" smtClean="0"/>
          </a:p>
        </p:txBody>
      </p:sp>
    </p:spTree>
    <p:extLst>
      <p:ext uri="{BB962C8B-B14F-4D97-AF65-F5344CB8AC3E}">
        <p14:creationId xmlns:p14="http://schemas.microsoft.com/office/powerpoint/2010/main" val="29349563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 Study</a:t>
            </a:r>
            <a:endParaRPr lang="en-US" dirty="0"/>
          </a:p>
        </p:txBody>
      </p:sp>
      <p:sp>
        <p:nvSpPr>
          <p:cNvPr id="3" name="Content Placeholder 2"/>
          <p:cNvSpPr>
            <a:spLocks noGrp="1"/>
          </p:cNvSpPr>
          <p:nvPr>
            <p:ph idx="1"/>
          </p:nvPr>
        </p:nvSpPr>
        <p:spPr>
          <a:xfrm>
            <a:off x="457200" y="1600200"/>
            <a:ext cx="8382000" cy="4525963"/>
          </a:xfrm>
        </p:spPr>
        <p:txBody>
          <a:bodyPr/>
          <a:lstStyle/>
          <a:p>
            <a:r>
              <a:rPr lang="en-US" sz="2400" dirty="0" smtClean="0"/>
              <a:t>Within the first year of their study entry, 14 individuals left the workforce</a:t>
            </a:r>
          </a:p>
          <a:p>
            <a:endParaRPr lang="en-US" sz="2400" dirty="0" smtClean="0"/>
          </a:p>
          <a:p>
            <a:r>
              <a:rPr lang="en-US" sz="2400" dirty="0" smtClean="0"/>
              <a:t>Nine (9) were considering and 5 had no intent on leaving when they began the study</a:t>
            </a:r>
          </a:p>
          <a:p>
            <a:endParaRPr lang="en-US" sz="2400" dirty="0" smtClean="0"/>
          </a:p>
          <a:p>
            <a:r>
              <a:rPr lang="en-US" sz="2400" dirty="0" smtClean="0"/>
              <a:t>These individuals were matched on gender, age, education, disease course and duration to 14 individuals who stayed employed within the first year of the study</a:t>
            </a:r>
            <a:endParaRPr lang="en-US" sz="2400" dirty="0"/>
          </a:p>
        </p:txBody>
      </p:sp>
    </p:spTree>
    <p:extLst>
      <p:ext uri="{BB962C8B-B14F-4D97-AF65-F5344CB8AC3E}">
        <p14:creationId xmlns:p14="http://schemas.microsoft.com/office/powerpoint/2010/main" val="3129091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3979648"/>
              </p:ext>
            </p:extLst>
          </p:nvPr>
        </p:nvGraphicFramePr>
        <p:xfrm>
          <a:off x="152400" y="76200"/>
          <a:ext cx="8839200" cy="6021968"/>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3429359025"/>
                    </a:ext>
                  </a:extLst>
                </a:gridCol>
                <a:gridCol w="4419600">
                  <a:extLst>
                    <a:ext uri="{9D8B030D-6E8A-4147-A177-3AD203B41FA5}">
                      <a16:colId xmlns:a16="http://schemas.microsoft.com/office/drawing/2014/main" val="2426500951"/>
                    </a:ext>
                  </a:extLst>
                </a:gridCol>
              </a:tblGrid>
              <a:tr h="333111">
                <a:tc gridSpan="2">
                  <a:txBody>
                    <a:bodyPr/>
                    <a:lstStyle/>
                    <a:p>
                      <a:pPr algn="ctr"/>
                      <a:r>
                        <a:rPr lang="en-US" sz="1600" dirty="0" smtClean="0"/>
                        <a:t>Unemployed</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6BA12"/>
                    </a:solidFill>
                  </a:tcPr>
                </a:tc>
                <a:tc hMerge="1">
                  <a:txBody>
                    <a:bodyPr/>
                    <a:lstStyle/>
                    <a:p>
                      <a:endParaRPr lang="en-US"/>
                    </a:p>
                  </a:txBody>
                  <a:tcPr/>
                </a:tc>
                <a:extLst>
                  <a:ext uri="{0D108BD9-81ED-4DB2-BD59-A6C34878D82A}">
                    <a16:rowId xmlns:a16="http://schemas.microsoft.com/office/drawing/2014/main" val="3943237030"/>
                  </a:ext>
                </a:extLst>
              </a:tr>
              <a:tr h="817636">
                <a:tc>
                  <a:txBody>
                    <a:bodyPr/>
                    <a:lstStyle/>
                    <a:p>
                      <a:r>
                        <a:rPr lang="en-US" sz="1700" dirty="0" smtClean="0"/>
                        <a:t>54yo</a:t>
                      </a:r>
                      <a:r>
                        <a:rPr lang="en-US" sz="1700" baseline="0" dirty="0" smtClean="0"/>
                        <a:t> married </a:t>
                      </a:r>
                      <a:r>
                        <a:rPr lang="en-US" sz="1700" dirty="0" smtClean="0"/>
                        <a:t>woman</a:t>
                      </a:r>
                      <a:r>
                        <a:rPr lang="en-US" sz="1700" baseline="0" dirty="0" smtClean="0"/>
                        <a:t> </a:t>
                      </a:r>
                      <a:r>
                        <a:rPr lang="en-US" sz="1700" dirty="0" err="1" smtClean="0"/>
                        <a:t>educ</a:t>
                      </a:r>
                      <a:r>
                        <a:rPr lang="en-US" sz="1700" dirty="0" smtClean="0"/>
                        <a:t>=13 </a:t>
                      </a:r>
                      <a:r>
                        <a:rPr lang="en-US" sz="1700" dirty="0" err="1" smtClean="0"/>
                        <a:t>RRMS</a:t>
                      </a:r>
                      <a:r>
                        <a:rPr lang="en-US" sz="1700" baseline="0" dirty="0" smtClean="0"/>
                        <a:t> 2008 </a:t>
                      </a:r>
                    </a:p>
                    <a:p>
                      <a:r>
                        <a:rPr lang="en-US" sz="1700" baseline="0" dirty="0" smtClean="0"/>
                        <a:t>Human Resources Director</a:t>
                      </a:r>
                      <a:endParaRPr lang="en-US"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35yo divorced</a:t>
                      </a:r>
                      <a:r>
                        <a:rPr lang="en-US" sz="1700" baseline="0" dirty="0" smtClean="0"/>
                        <a:t> woman </a:t>
                      </a:r>
                      <a:r>
                        <a:rPr lang="en-US" sz="1700" baseline="0" dirty="0" err="1" smtClean="0"/>
                        <a:t>educ</a:t>
                      </a:r>
                      <a:r>
                        <a:rPr lang="en-US" sz="1700" baseline="0" dirty="0" smtClean="0"/>
                        <a:t>=16 RRMS2005</a:t>
                      </a:r>
                    </a:p>
                    <a:p>
                      <a:r>
                        <a:rPr lang="en-US" sz="1700" baseline="0" dirty="0" smtClean="0"/>
                        <a:t>Administrative Assistant</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5379240"/>
                  </a:ext>
                </a:extLst>
              </a:tr>
              <a:tr h="817636">
                <a:tc>
                  <a:txBody>
                    <a:bodyPr/>
                    <a:lstStyle/>
                    <a:p>
                      <a:r>
                        <a:rPr lang="en-US" sz="1700" dirty="0" smtClean="0"/>
                        <a:t>50yo</a:t>
                      </a:r>
                      <a:r>
                        <a:rPr lang="en-US" sz="1700" baseline="0" dirty="0" smtClean="0"/>
                        <a:t> married man </a:t>
                      </a:r>
                      <a:r>
                        <a:rPr lang="en-US" sz="1700" baseline="0" dirty="0" err="1" smtClean="0"/>
                        <a:t>educ</a:t>
                      </a:r>
                      <a:r>
                        <a:rPr lang="en-US" sz="1700" baseline="0" dirty="0" smtClean="0"/>
                        <a:t>=16 </a:t>
                      </a:r>
                      <a:r>
                        <a:rPr lang="en-US" sz="1700" baseline="0" dirty="0" err="1" smtClean="0"/>
                        <a:t>RRMS</a:t>
                      </a:r>
                      <a:r>
                        <a:rPr lang="en-US" sz="1700" baseline="0" dirty="0" smtClean="0"/>
                        <a:t> 2011</a:t>
                      </a:r>
                    </a:p>
                    <a:p>
                      <a:r>
                        <a:rPr lang="en-US" sz="1700" baseline="0" dirty="0" smtClean="0"/>
                        <a:t>Marketing/Advertisement Consultant</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28yo</a:t>
                      </a:r>
                      <a:r>
                        <a:rPr lang="en-US" sz="1700" baseline="0" dirty="0" smtClean="0"/>
                        <a:t> married woman </a:t>
                      </a:r>
                      <a:r>
                        <a:rPr lang="en-US" sz="1700" baseline="0" dirty="0" err="1" smtClean="0"/>
                        <a:t>educ</a:t>
                      </a:r>
                      <a:r>
                        <a:rPr lang="en-US" sz="1700" baseline="0" dirty="0" smtClean="0"/>
                        <a:t>=12 </a:t>
                      </a:r>
                      <a:r>
                        <a:rPr lang="en-US" sz="1700" baseline="0" dirty="0" err="1" smtClean="0"/>
                        <a:t>RRMS</a:t>
                      </a:r>
                      <a:r>
                        <a:rPr lang="en-US" sz="1700" baseline="0" dirty="0" smtClean="0"/>
                        <a:t> 2010</a:t>
                      </a:r>
                    </a:p>
                    <a:p>
                      <a:r>
                        <a:rPr lang="en-US" sz="1700" baseline="0" dirty="0" smtClean="0"/>
                        <a:t>Inside Sales Representative</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4024212"/>
                  </a:ext>
                </a:extLst>
              </a:tr>
              <a:tr h="817636">
                <a:tc>
                  <a:txBody>
                    <a:bodyPr/>
                    <a:lstStyle/>
                    <a:p>
                      <a:r>
                        <a:rPr lang="en-US" sz="1700" dirty="0" smtClean="0"/>
                        <a:t>41yo married woman</a:t>
                      </a:r>
                      <a:r>
                        <a:rPr lang="en-US" sz="1700" baseline="0" dirty="0" smtClean="0"/>
                        <a:t> </a:t>
                      </a:r>
                      <a:r>
                        <a:rPr lang="en-US" sz="1700" baseline="0" dirty="0" err="1" smtClean="0"/>
                        <a:t>educ</a:t>
                      </a:r>
                      <a:r>
                        <a:rPr lang="en-US" sz="1700" baseline="0" dirty="0" smtClean="0"/>
                        <a:t>=18 </a:t>
                      </a:r>
                      <a:r>
                        <a:rPr lang="en-US" sz="1700" baseline="0" dirty="0" err="1" smtClean="0"/>
                        <a:t>RRMS</a:t>
                      </a:r>
                      <a:r>
                        <a:rPr lang="en-US" sz="1700" baseline="0" dirty="0" smtClean="0"/>
                        <a:t> 2004</a:t>
                      </a:r>
                    </a:p>
                    <a:p>
                      <a:r>
                        <a:rPr lang="en-US" sz="1700" baseline="0" dirty="0" smtClean="0"/>
                        <a:t>Business Unit Coordinator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30yo single woman</a:t>
                      </a:r>
                      <a:r>
                        <a:rPr lang="en-US" sz="1700" baseline="0" dirty="0" smtClean="0"/>
                        <a:t> </a:t>
                      </a:r>
                      <a:r>
                        <a:rPr lang="en-US" sz="1700" baseline="0" dirty="0" err="1" smtClean="0"/>
                        <a:t>educ</a:t>
                      </a:r>
                      <a:r>
                        <a:rPr lang="en-US" sz="1700" baseline="0" dirty="0" smtClean="0"/>
                        <a:t>=16 </a:t>
                      </a:r>
                      <a:r>
                        <a:rPr lang="en-US" sz="1700" dirty="0" err="1" smtClean="0"/>
                        <a:t>RRMS</a:t>
                      </a:r>
                      <a:r>
                        <a:rPr lang="en-US" sz="1700" dirty="0" smtClean="0"/>
                        <a:t> 2010</a:t>
                      </a:r>
                    </a:p>
                    <a:p>
                      <a:r>
                        <a:rPr lang="en-US" sz="1700" dirty="0" smtClean="0"/>
                        <a:t>Patient Services</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7599217"/>
                  </a:ext>
                </a:extLst>
              </a:tr>
              <a:tr h="817636">
                <a:tc>
                  <a:txBody>
                    <a:bodyPr/>
                    <a:lstStyle/>
                    <a:p>
                      <a:r>
                        <a:rPr lang="en-US" sz="1700" dirty="0" smtClean="0"/>
                        <a:t>50yo married woman </a:t>
                      </a:r>
                      <a:r>
                        <a:rPr lang="en-US" sz="1700" dirty="0" err="1" smtClean="0"/>
                        <a:t>educ</a:t>
                      </a:r>
                      <a:r>
                        <a:rPr lang="en-US" sz="1700" dirty="0" smtClean="0"/>
                        <a:t>=13 PPMS 2014</a:t>
                      </a:r>
                    </a:p>
                    <a:p>
                      <a:r>
                        <a:rPr lang="en-US" sz="1700" dirty="0" smtClean="0"/>
                        <a:t>Business Owner/Contractor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53yo</a:t>
                      </a:r>
                      <a:r>
                        <a:rPr lang="en-US" sz="1700" baseline="0" dirty="0" smtClean="0"/>
                        <a:t> </a:t>
                      </a:r>
                      <a:r>
                        <a:rPr lang="en-US" sz="1700" dirty="0" smtClean="0"/>
                        <a:t>divorced woman </a:t>
                      </a:r>
                      <a:r>
                        <a:rPr lang="en-US" sz="1700" dirty="0" err="1" smtClean="0"/>
                        <a:t>educ</a:t>
                      </a:r>
                      <a:r>
                        <a:rPr lang="en-US" sz="1700" dirty="0" smtClean="0"/>
                        <a:t>=16 </a:t>
                      </a:r>
                      <a:r>
                        <a:rPr lang="en-US" sz="1700" baseline="0" dirty="0" smtClean="0"/>
                        <a:t>RRMS2007</a:t>
                      </a:r>
                    </a:p>
                    <a:p>
                      <a:r>
                        <a:rPr lang="en-US" sz="1700" baseline="0" dirty="0" smtClean="0"/>
                        <a:t>Accounting Manager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9275499"/>
                  </a:ext>
                </a:extLst>
              </a:tr>
              <a:tr h="817636">
                <a:tc>
                  <a:txBody>
                    <a:bodyPr/>
                    <a:lstStyle/>
                    <a:p>
                      <a:r>
                        <a:rPr lang="en-US" sz="1700" dirty="0" smtClean="0"/>
                        <a:t>38yo married woman </a:t>
                      </a:r>
                      <a:r>
                        <a:rPr lang="en-US" sz="1700" dirty="0" err="1" smtClean="0"/>
                        <a:t>educ</a:t>
                      </a:r>
                      <a:r>
                        <a:rPr lang="en-US" sz="1700" dirty="0" smtClean="0"/>
                        <a:t>=18</a:t>
                      </a:r>
                      <a:r>
                        <a:rPr lang="en-US" sz="1700" baseline="0" dirty="0" smtClean="0"/>
                        <a:t> </a:t>
                      </a:r>
                      <a:r>
                        <a:rPr lang="en-US" sz="1700" dirty="0" err="1" smtClean="0"/>
                        <a:t>RRMS</a:t>
                      </a:r>
                      <a:r>
                        <a:rPr lang="en-US" sz="1700" baseline="0" dirty="0" smtClean="0"/>
                        <a:t> 2005</a:t>
                      </a:r>
                    </a:p>
                    <a:p>
                      <a:r>
                        <a:rPr lang="en-US" sz="1700" baseline="0" dirty="0" smtClean="0"/>
                        <a:t>Lease Administrator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37yo</a:t>
                      </a:r>
                      <a:r>
                        <a:rPr lang="en-US" sz="1700" baseline="0" dirty="0" smtClean="0"/>
                        <a:t> married woman </a:t>
                      </a:r>
                      <a:r>
                        <a:rPr lang="en-US" sz="1700" baseline="0" dirty="0" err="1" smtClean="0"/>
                        <a:t>educ</a:t>
                      </a:r>
                      <a:r>
                        <a:rPr lang="en-US" sz="1700" baseline="0" dirty="0" smtClean="0"/>
                        <a:t>=16 </a:t>
                      </a:r>
                      <a:r>
                        <a:rPr lang="en-US" sz="1700" baseline="0" dirty="0" err="1" smtClean="0"/>
                        <a:t>RRMS</a:t>
                      </a:r>
                      <a:r>
                        <a:rPr lang="en-US" sz="1700" baseline="0" dirty="0" smtClean="0"/>
                        <a:t> 2010</a:t>
                      </a:r>
                    </a:p>
                    <a:p>
                      <a:r>
                        <a:rPr lang="en-US" sz="1700" baseline="0" dirty="0" smtClean="0"/>
                        <a:t>Manager, Discovery Support</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3722801"/>
                  </a:ext>
                </a:extLst>
              </a:tr>
              <a:tr h="799254">
                <a:tc>
                  <a:txBody>
                    <a:bodyPr/>
                    <a:lstStyle/>
                    <a:p>
                      <a:r>
                        <a:rPr lang="en-US" sz="1700" dirty="0" smtClean="0"/>
                        <a:t>46yo</a:t>
                      </a:r>
                      <a:r>
                        <a:rPr lang="en-US" sz="1700" baseline="0" dirty="0" smtClean="0"/>
                        <a:t> divorced man </a:t>
                      </a:r>
                      <a:r>
                        <a:rPr lang="en-US" sz="1700" baseline="0" dirty="0" err="1" smtClean="0"/>
                        <a:t>educ</a:t>
                      </a:r>
                      <a:r>
                        <a:rPr lang="en-US" sz="1700" baseline="0" dirty="0" smtClean="0"/>
                        <a:t>=16 </a:t>
                      </a:r>
                      <a:r>
                        <a:rPr lang="en-US" sz="1700" baseline="0" dirty="0" err="1" smtClean="0"/>
                        <a:t>RRMS</a:t>
                      </a:r>
                      <a:r>
                        <a:rPr lang="en-US" sz="1700" baseline="0" dirty="0" smtClean="0"/>
                        <a:t> 2010</a:t>
                      </a:r>
                    </a:p>
                    <a:p>
                      <a:r>
                        <a:rPr lang="en-US" sz="1700" baseline="0" dirty="0" smtClean="0"/>
                        <a:t>Chef’s Express Cook</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45yo</a:t>
                      </a:r>
                      <a:r>
                        <a:rPr lang="en-US" sz="1700" baseline="0" dirty="0" smtClean="0"/>
                        <a:t> divorced woman </a:t>
                      </a:r>
                      <a:r>
                        <a:rPr lang="en-US" sz="1700" baseline="0" dirty="0" err="1" smtClean="0"/>
                        <a:t>educ</a:t>
                      </a:r>
                      <a:r>
                        <a:rPr lang="en-US" sz="1700" baseline="0" dirty="0" smtClean="0"/>
                        <a:t>=16 RRMS2005</a:t>
                      </a:r>
                    </a:p>
                    <a:p>
                      <a:r>
                        <a:rPr lang="en-US" sz="1700" baseline="0" dirty="0" smtClean="0"/>
                        <a:t>Teacher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6622724"/>
                  </a:ext>
                </a:extLst>
              </a:tr>
              <a:tr h="799254">
                <a:tc>
                  <a:txBody>
                    <a:bodyPr/>
                    <a:lstStyle/>
                    <a:p>
                      <a:r>
                        <a:rPr lang="en-US" sz="1700" dirty="0" smtClean="0"/>
                        <a:t>48yo married woman </a:t>
                      </a:r>
                      <a:r>
                        <a:rPr lang="en-US" sz="1700" dirty="0" err="1" smtClean="0"/>
                        <a:t>educ</a:t>
                      </a:r>
                      <a:r>
                        <a:rPr lang="en-US" sz="1700" dirty="0" smtClean="0"/>
                        <a:t>=18 </a:t>
                      </a:r>
                      <a:r>
                        <a:rPr lang="en-US" sz="1700" dirty="0" err="1" smtClean="0"/>
                        <a:t>RRMS</a:t>
                      </a:r>
                      <a:r>
                        <a:rPr lang="en-US" sz="1700" dirty="0" smtClean="0"/>
                        <a:t> 2008</a:t>
                      </a:r>
                    </a:p>
                    <a:p>
                      <a:r>
                        <a:rPr lang="en-US" sz="1700" dirty="0" smtClean="0"/>
                        <a:t>High School</a:t>
                      </a:r>
                      <a:r>
                        <a:rPr lang="en-US" sz="1700" baseline="0" dirty="0" smtClean="0"/>
                        <a:t> Counselor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700" dirty="0" smtClean="0"/>
                        <a:t>54yo married woman </a:t>
                      </a:r>
                      <a:r>
                        <a:rPr lang="en-US" sz="1700" dirty="0" err="1" smtClean="0"/>
                        <a:t>educ</a:t>
                      </a:r>
                      <a:r>
                        <a:rPr lang="en-US" sz="1700" dirty="0" smtClean="0"/>
                        <a:t>=16 </a:t>
                      </a:r>
                      <a:r>
                        <a:rPr lang="en-US" sz="1700" dirty="0" err="1" smtClean="0"/>
                        <a:t>RRMS</a:t>
                      </a:r>
                      <a:r>
                        <a:rPr lang="en-US" sz="1700" dirty="0" smtClean="0"/>
                        <a:t> 2012</a:t>
                      </a:r>
                    </a:p>
                    <a:p>
                      <a:r>
                        <a:rPr lang="en-US" sz="1700" dirty="0" smtClean="0"/>
                        <a:t>Teacher</a:t>
                      </a: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2548625"/>
                  </a:ext>
                </a:extLst>
              </a:tr>
            </a:tbl>
          </a:graphicData>
        </a:graphic>
      </p:graphicFrame>
      <p:sp>
        <p:nvSpPr>
          <p:cNvPr id="2" name="TextBox 1"/>
          <p:cNvSpPr txBox="1"/>
          <p:nvPr/>
        </p:nvSpPr>
        <p:spPr>
          <a:xfrm>
            <a:off x="152400" y="2895600"/>
            <a:ext cx="4419600" cy="762000"/>
          </a:xfrm>
          <a:prstGeom prst="rect">
            <a:avLst/>
          </a:prstGeom>
          <a:noFill/>
          <a:ln w="50800">
            <a:solidFill>
              <a:srgbClr val="1A4DB2"/>
            </a:solidFill>
          </a:ln>
        </p:spPr>
        <p:txBody>
          <a:bodyPr wrap="square" rtlCol="0">
            <a:spAutoFit/>
          </a:bodyPr>
          <a:lstStyle/>
          <a:p>
            <a:endParaRPr lang="en-US"/>
          </a:p>
        </p:txBody>
      </p:sp>
      <p:pic>
        <p:nvPicPr>
          <p:cNvPr id="3" name="Picture 2"/>
          <p:cNvPicPr>
            <a:picLocks noChangeAspect="1"/>
          </p:cNvPicPr>
          <p:nvPr/>
        </p:nvPicPr>
        <p:blipFill>
          <a:blip r:embed="rId2"/>
          <a:stretch>
            <a:fillRect/>
          </a:stretch>
        </p:blipFill>
        <p:spPr>
          <a:xfrm>
            <a:off x="4547422" y="5287330"/>
            <a:ext cx="4468755" cy="810838"/>
          </a:xfrm>
          <a:prstGeom prst="rect">
            <a:avLst/>
          </a:prstGeom>
        </p:spPr>
      </p:pic>
      <p:pic>
        <p:nvPicPr>
          <p:cNvPr id="5" name="Picture 4"/>
          <p:cNvPicPr>
            <a:picLocks noChangeAspect="1"/>
          </p:cNvPicPr>
          <p:nvPr/>
        </p:nvPicPr>
        <p:blipFill>
          <a:blip r:embed="rId2"/>
          <a:stretch>
            <a:fillRect/>
          </a:stretch>
        </p:blipFill>
        <p:spPr>
          <a:xfrm>
            <a:off x="127823" y="5294544"/>
            <a:ext cx="4468755" cy="810838"/>
          </a:xfrm>
          <a:prstGeom prst="rect">
            <a:avLst/>
          </a:prstGeom>
        </p:spPr>
      </p:pic>
      <p:sp>
        <p:nvSpPr>
          <p:cNvPr id="6" name="TextBox 5"/>
          <p:cNvSpPr txBox="1"/>
          <p:nvPr/>
        </p:nvSpPr>
        <p:spPr>
          <a:xfrm>
            <a:off x="4579435" y="1258656"/>
            <a:ext cx="4419600" cy="762000"/>
          </a:xfrm>
          <a:prstGeom prst="rect">
            <a:avLst/>
          </a:prstGeom>
          <a:noFill/>
          <a:ln w="50800">
            <a:solidFill>
              <a:srgbClr val="1A4DB2"/>
            </a:solidFill>
          </a:ln>
        </p:spPr>
        <p:txBody>
          <a:bodyPr wrap="square" rtlCol="0">
            <a:spAutoFit/>
          </a:bodyPr>
          <a:lstStyle/>
          <a:p>
            <a:endParaRPr lang="en-US"/>
          </a:p>
        </p:txBody>
      </p:sp>
    </p:spTree>
    <p:extLst>
      <p:ext uri="{BB962C8B-B14F-4D97-AF65-F5344CB8AC3E}">
        <p14:creationId xmlns:p14="http://schemas.microsoft.com/office/powerpoint/2010/main" val="258677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4675354"/>
              </p:ext>
            </p:extLst>
          </p:nvPr>
        </p:nvGraphicFramePr>
        <p:xfrm>
          <a:off x="457200" y="1600200"/>
          <a:ext cx="8229600" cy="2494280"/>
        </p:xfrm>
        <a:graphic>
          <a:graphicData uri="http://schemas.openxmlformats.org/drawingml/2006/table">
            <a:tbl>
              <a:tblPr firstRow="1" bandRow="1">
                <a:tableStyleId>{17292A2E-F333-43FB-9621-5CBBE7FDCDCB}</a:tableStyleId>
              </a:tblPr>
              <a:tblGrid>
                <a:gridCol w="1981200">
                  <a:extLst>
                    <a:ext uri="{9D8B030D-6E8A-4147-A177-3AD203B41FA5}">
                      <a16:colId xmlns:a16="http://schemas.microsoft.com/office/drawing/2014/main" val="1873804957"/>
                    </a:ext>
                  </a:extLst>
                </a:gridCol>
                <a:gridCol w="2209800">
                  <a:extLst>
                    <a:ext uri="{9D8B030D-6E8A-4147-A177-3AD203B41FA5}">
                      <a16:colId xmlns:a16="http://schemas.microsoft.com/office/drawing/2014/main" val="2489080860"/>
                    </a:ext>
                  </a:extLst>
                </a:gridCol>
                <a:gridCol w="1981200">
                  <a:extLst>
                    <a:ext uri="{9D8B030D-6E8A-4147-A177-3AD203B41FA5}">
                      <a16:colId xmlns:a16="http://schemas.microsoft.com/office/drawing/2014/main" val="1014395191"/>
                    </a:ext>
                  </a:extLst>
                </a:gridCol>
                <a:gridCol w="2057400">
                  <a:extLst>
                    <a:ext uri="{9D8B030D-6E8A-4147-A177-3AD203B41FA5}">
                      <a16:colId xmlns:a16="http://schemas.microsoft.com/office/drawing/2014/main" val="943139891"/>
                    </a:ext>
                  </a:extLst>
                </a:gridCol>
              </a:tblGrid>
              <a:tr h="370840">
                <a:tc>
                  <a:txBody>
                    <a:bodyPr/>
                    <a:lstStyle/>
                    <a:p>
                      <a:endParaRPr lang="en-US" dirty="0"/>
                    </a:p>
                  </a:txBody>
                  <a:tcPr>
                    <a:solidFill>
                      <a:srgbClr val="B6BA12"/>
                    </a:solidFill>
                  </a:tcPr>
                </a:tc>
                <a:tc>
                  <a:txBody>
                    <a:bodyPr/>
                    <a:lstStyle/>
                    <a:p>
                      <a:r>
                        <a:rPr lang="en-US" dirty="0" smtClean="0"/>
                        <a:t>Unemployed (N=14)</a:t>
                      </a:r>
                      <a:endParaRPr lang="en-US" dirty="0"/>
                    </a:p>
                  </a:txBody>
                  <a:tcPr>
                    <a:solidFill>
                      <a:srgbClr val="B6BA12"/>
                    </a:solidFill>
                  </a:tcPr>
                </a:tc>
                <a:tc>
                  <a:txBody>
                    <a:bodyPr/>
                    <a:lstStyle/>
                    <a:p>
                      <a:r>
                        <a:rPr lang="en-US" dirty="0" smtClean="0"/>
                        <a:t>Employed (N=14)</a:t>
                      </a:r>
                      <a:endParaRPr lang="en-US" dirty="0"/>
                    </a:p>
                  </a:txBody>
                  <a:tcPr>
                    <a:solidFill>
                      <a:srgbClr val="B6BA12"/>
                    </a:solidFill>
                  </a:tcPr>
                </a:tc>
                <a:tc>
                  <a:txBody>
                    <a:bodyPr/>
                    <a:lstStyle/>
                    <a:p>
                      <a:r>
                        <a:rPr lang="en-US" dirty="0" smtClean="0"/>
                        <a:t>t</a:t>
                      </a:r>
                      <a:r>
                        <a:rPr lang="en-US" baseline="0" dirty="0" smtClean="0"/>
                        <a:t>-test, sig.</a:t>
                      </a:r>
                      <a:endParaRPr lang="en-US" dirty="0"/>
                    </a:p>
                  </a:txBody>
                  <a:tcPr>
                    <a:solidFill>
                      <a:srgbClr val="B6BA12"/>
                    </a:solidFill>
                  </a:tcPr>
                </a:tc>
                <a:extLst>
                  <a:ext uri="{0D108BD9-81ED-4DB2-BD59-A6C34878D82A}">
                    <a16:rowId xmlns:a16="http://schemas.microsoft.com/office/drawing/2014/main" val="3867081628"/>
                  </a:ext>
                </a:extLst>
              </a:tr>
              <a:tr h="370840">
                <a:tc>
                  <a:txBody>
                    <a:bodyPr/>
                    <a:lstStyle/>
                    <a:p>
                      <a:r>
                        <a:rPr lang="en-US" dirty="0" smtClean="0"/>
                        <a:t>Gender</a:t>
                      </a:r>
                    </a:p>
                  </a:txBody>
                  <a:tcPr/>
                </a:tc>
                <a:tc>
                  <a:txBody>
                    <a:bodyPr/>
                    <a:lstStyle/>
                    <a:p>
                      <a:r>
                        <a:rPr lang="en-US" dirty="0" smtClean="0"/>
                        <a:t>12F/2M</a:t>
                      </a:r>
                      <a:endParaRPr lang="en-US" dirty="0"/>
                    </a:p>
                  </a:txBody>
                  <a:tcPr/>
                </a:tc>
                <a:tc>
                  <a:txBody>
                    <a:bodyPr/>
                    <a:lstStyle/>
                    <a:p>
                      <a:r>
                        <a:rPr lang="en-US" dirty="0" smtClean="0"/>
                        <a:t>12F/2M</a:t>
                      </a:r>
                      <a:endParaRPr lang="en-US" dirty="0"/>
                    </a:p>
                  </a:txBody>
                  <a:tcPr/>
                </a:tc>
                <a:tc>
                  <a:txBody>
                    <a:bodyPr/>
                    <a:lstStyle/>
                    <a:p>
                      <a:endParaRPr lang="en-US" dirty="0"/>
                    </a:p>
                  </a:txBody>
                  <a:tcPr/>
                </a:tc>
                <a:extLst>
                  <a:ext uri="{0D108BD9-81ED-4DB2-BD59-A6C34878D82A}">
                    <a16:rowId xmlns:a16="http://schemas.microsoft.com/office/drawing/2014/main" val="2327961192"/>
                  </a:ext>
                </a:extLst>
              </a:tr>
              <a:tr h="370840">
                <a:tc>
                  <a:txBody>
                    <a:bodyPr/>
                    <a:lstStyle/>
                    <a:p>
                      <a:r>
                        <a:rPr lang="en-US" dirty="0" smtClean="0"/>
                        <a:t>Age</a:t>
                      </a:r>
                      <a:endParaRPr lang="en-US" dirty="0"/>
                    </a:p>
                  </a:txBody>
                  <a:tcPr/>
                </a:tc>
                <a:tc>
                  <a:txBody>
                    <a:bodyPr/>
                    <a:lstStyle/>
                    <a:p>
                      <a:r>
                        <a:rPr lang="en-US" dirty="0" smtClean="0"/>
                        <a:t>43.5 (8.76)</a:t>
                      </a:r>
                      <a:endParaRPr lang="en-US" dirty="0"/>
                    </a:p>
                  </a:txBody>
                  <a:tcPr/>
                </a:tc>
                <a:tc>
                  <a:txBody>
                    <a:bodyPr/>
                    <a:lstStyle/>
                    <a:p>
                      <a:r>
                        <a:rPr lang="en-US" dirty="0" smtClean="0"/>
                        <a:t>42.9 (8.81)</a:t>
                      </a:r>
                      <a:endParaRPr lang="en-US" dirty="0"/>
                    </a:p>
                  </a:txBody>
                  <a:tcPr/>
                </a:tc>
                <a:tc>
                  <a:txBody>
                    <a:bodyPr/>
                    <a:lstStyle/>
                    <a:p>
                      <a:r>
                        <a:rPr lang="en-US" dirty="0" smtClean="0"/>
                        <a:t>t</a:t>
                      </a:r>
                      <a:r>
                        <a:rPr lang="en-US" baseline="0" dirty="0" smtClean="0"/>
                        <a:t>(26)=.194, .848</a:t>
                      </a:r>
                      <a:endParaRPr lang="en-US" dirty="0"/>
                    </a:p>
                  </a:txBody>
                  <a:tcPr/>
                </a:tc>
                <a:extLst>
                  <a:ext uri="{0D108BD9-81ED-4DB2-BD59-A6C34878D82A}">
                    <a16:rowId xmlns:a16="http://schemas.microsoft.com/office/drawing/2014/main" val="2228089723"/>
                  </a:ext>
                </a:extLst>
              </a:tr>
              <a:tr h="370840">
                <a:tc>
                  <a:txBody>
                    <a:bodyPr/>
                    <a:lstStyle/>
                    <a:p>
                      <a:r>
                        <a:rPr lang="en-US" dirty="0" smtClean="0"/>
                        <a:t>Education</a:t>
                      </a:r>
                      <a:endParaRPr lang="en-US" dirty="0"/>
                    </a:p>
                  </a:txBody>
                  <a:tcPr/>
                </a:tc>
                <a:tc>
                  <a:txBody>
                    <a:bodyPr/>
                    <a:lstStyle/>
                    <a:p>
                      <a:r>
                        <a:rPr lang="en-US" dirty="0" smtClean="0"/>
                        <a:t>15.7 (1.86)</a:t>
                      </a:r>
                      <a:endParaRPr lang="en-US" dirty="0"/>
                    </a:p>
                  </a:txBody>
                  <a:tcPr/>
                </a:tc>
                <a:tc>
                  <a:txBody>
                    <a:bodyPr/>
                    <a:lstStyle/>
                    <a:p>
                      <a:r>
                        <a:rPr lang="en-US" dirty="0" smtClean="0"/>
                        <a:t>15.6 (2.13)</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a:t>
                      </a:r>
                      <a:r>
                        <a:rPr lang="en-US" baseline="0" dirty="0" smtClean="0"/>
                        <a:t>(26)=.094, .925</a:t>
                      </a:r>
                      <a:endParaRPr lang="en-US" dirty="0" smtClean="0"/>
                    </a:p>
                  </a:txBody>
                  <a:tcPr/>
                </a:tc>
                <a:extLst>
                  <a:ext uri="{0D108BD9-81ED-4DB2-BD59-A6C34878D82A}">
                    <a16:rowId xmlns:a16="http://schemas.microsoft.com/office/drawing/2014/main" val="2212520296"/>
                  </a:ext>
                </a:extLst>
              </a:tr>
              <a:tr h="370840">
                <a:tc>
                  <a:txBody>
                    <a:bodyPr/>
                    <a:lstStyle/>
                    <a:p>
                      <a:r>
                        <a:rPr lang="en-US" dirty="0" smtClean="0"/>
                        <a:t>Disease Course</a:t>
                      </a:r>
                      <a:endParaRPr lang="en-US" dirty="0"/>
                    </a:p>
                  </a:txBody>
                  <a:tcPr/>
                </a:tc>
                <a:tc>
                  <a:txBody>
                    <a:bodyPr/>
                    <a:lstStyle/>
                    <a:p>
                      <a:r>
                        <a:rPr lang="en-US" dirty="0" smtClean="0"/>
                        <a:t>13RR/1PP</a:t>
                      </a:r>
                      <a:endParaRPr lang="en-US" dirty="0"/>
                    </a:p>
                  </a:txBody>
                  <a:tcPr/>
                </a:tc>
                <a:tc>
                  <a:txBody>
                    <a:bodyPr/>
                    <a:lstStyle/>
                    <a:p>
                      <a:r>
                        <a:rPr lang="en-US" dirty="0" smtClean="0"/>
                        <a:t>12RR/1PP/1PR</a:t>
                      </a:r>
                      <a:endParaRPr lang="en-US" dirty="0"/>
                    </a:p>
                  </a:txBody>
                  <a:tcPr/>
                </a:tc>
                <a:tc>
                  <a:txBody>
                    <a:bodyPr/>
                    <a:lstStyle/>
                    <a:p>
                      <a:endParaRPr lang="en-US" dirty="0"/>
                    </a:p>
                  </a:txBody>
                  <a:tcPr/>
                </a:tc>
                <a:extLst>
                  <a:ext uri="{0D108BD9-81ED-4DB2-BD59-A6C34878D82A}">
                    <a16:rowId xmlns:a16="http://schemas.microsoft.com/office/drawing/2014/main" val="603697820"/>
                  </a:ext>
                </a:extLst>
              </a:tr>
              <a:tr h="370840">
                <a:tc>
                  <a:txBody>
                    <a:bodyPr/>
                    <a:lstStyle/>
                    <a:p>
                      <a:r>
                        <a:rPr lang="en-US" dirty="0" smtClean="0"/>
                        <a:t>Disease Duration</a:t>
                      </a:r>
                      <a:endParaRPr lang="en-US" dirty="0"/>
                    </a:p>
                  </a:txBody>
                  <a:tcPr/>
                </a:tc>
                <a:tc>
                  <a:txBody>
                    <a:bodyPr/>
                    <a:lstStyle/>
                    <a:p>
                      <a:r>
                        <a:rPr lang="en-US" dirty="0" smtClean="0"/>
                        <a:t>6.4 (3.73)</a:t>
                      </a:r>
                      <a:endParaRPr lang="en-US" dirty="0"/>
                    </a:p>
                  </a:txBody>
                  <a:tcPr/>
                </a:tc>
                <a:tc>
                  <a:txBody>
                    <a:bodyPr/>
                    <a:lstStyle/>
                    <a:p>
                      <a:r>
                        <a:rPr lang="en-US" dirty="0" smtClean="0"/>
                        <a:t>6.3 (3.38)</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a:t>
                      </a:r>
                      <a:r>
                        <a:rPr lang="en-US" baseline="0" dirty="0" smtClean="0"/>
                        <a:t>(26)=.053, .958</a:t>
                      </a:r>
                      <a:endParaRPr lang="en-US" dirty="0" smtClean="0"/>
                    </a:p>
                  </a:txBody>
                  <a:tcPr/>
                </a:tc>
                <a:extLst>
                  <a:ext uri="{0D108BD9-81ED-4DB2-BD59-A6C34878D82A}">
                    <a16:rowId xmlns:a16="http://schemas.microsoft.com/office/drawing/2014/main" val="3963492244"/>
                  </a:ext>
                </a:extLst>
              </a:tr>
            </a:tbl>
          </a:graphicData>
        </a:graphic>
      </p:graphicFrame>
    </p:spTree>
    <p:extLst>
      <p:ext uri="{BB962C8B-B14F-4D97-AF65-F5344CB8AC3E}">
        <p14:creationId xmlns:p14="http://schemas.microsoft.com/office/powerpoint/2010/main" val="25323119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Antecedents</a:t>
            </a:r>
            <a:endParaRPr lang="en-US" dirty="0"/>
          </a:p>
        </p:txBody>
      </p:sp>
      <p:sp>
        <p:nvSpPr>
          <p:cNvPr id="3" name="Content Placeholder 2"/>
          <p:cNvSpPr>
            <a:spLocks noGrp="1"/>
          </p:cNvSpPr>
          <p:nvPr>
            <p:ph idx="1"/>
          </p:nvPr>
        </p:nvSpPr>
        <p:spPr/>
        <p:txBody>
          <a:bodyPr/>
          <a:lstStyle/>
          <a:p>
            <a:r>
              <a:rPr lang="en-US" sz="2400" dirty="0" smtClean="0"/>
              <a:t>Compared those that were still working to those that left the workforce on baseline disease and person-specific factors</a:t>
            </a:r>
            <a:endParaRPr lang="en-US" sz="2400" dirty="0"/>
          </a:p>
        </p:txBody>
      </p:sp>
    </p:spTree>
    <p:extLst>
      <p:ext uri="{BB962C8B-B14F-4D97-AF65-F5344CB8AC3E}">
        <p14:creationId xmlns:p14="http://schemas.microsoft.com/office/powerpoint/2010/main" val="40949328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Disease Symptoms</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607506558"/>
              </p:ext>
            </p:extLst>
          </p:nvPr>
        </p:nvGraphicFramePr>
        <p:xfrm>
          <a:off x="457200" y="1556623"/>
          <a:ext cx="8305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71735" y="2133600"/>
            <a:ext cx="461665" cy="1594723"/>
          </a:xfrm>
          <a:prstGeom prst="rect">
            <a:avLst/>
          </a:prstGeom>
          <a:noFill/>
        </p:spPr>
        <p:txBody>
          <a:bodyPr vert="vert270" wrap="square" rtlCol="0" anchor="ctr">
            <a:spAutoFit/>
          </a:bodyPr>
          <a:lstStyle/>
          <a:p>
            <a:r>
              <a:rPr lang="en-US" dirty="0" smtClean="0"/>
              <a:t>Raw Scores</a:t>
            </a:r>
            <a:endParaRPr lang="en-US" dirty="0"/>
          </a:p>
        </p:txBody>
      </p:sp>
      <p:sp>
        <p:nvSpPr>
          <p:cNvPr id="3" name="TextBox 2"/>
          <p:cNvSpPr txBox="1"/>
          <p:nvPr/>
        </p:nvSpPr>
        <p:spPr>
          <a:xfrm>
            <a:off x="1828800" y="1389232"/>
            <a:ext cx="12192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28**</a:t>
            </a:r>
            <a:endParaRPr lang="en-US" baseline="30000" dirty="0"/>
          </a:p>
        </p:txBody>
      </p:sp>
      <p:sp>
        <p:nvSpPr>
          <p:cNvPr id="6" name="TextBox 5"/>
          <p:cNvSpPr txBox="1"/>
          <p:nvPr/>
        </p:nvSpPr>
        <p:spPr>
          <a:xfrm>
            <a:off x="6934200" y="2057400"/>
            <a:ext cx="12954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31**</a:t>
            </a:r>
            <a:endParaRPr lang="en-US" baseline="30000" dirty="0"/>
          </a:p>
        </p:txBody>
      </p:sp>
      <p:sp>
        <p:nvSpPr>
          <p:cNvPr id="9" name="TextBox 8"/>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10" name="TextBox 9"/>
          <p:cNvSpPr txBox="1"/>
          <p:nvPr/>
        </p:nvSpPr>
        <p:spPr>
          <a:xfrm>
            <a:off x="4191000" y="3358991"/>
            <a:ext cx="1600200" cy="369332"/>
          </a:xfrm>
          <a:prstGeom prst="rect">
            <a:avLst/>
          </a:prstGeom>
          <a:noFill/>
        </p:spPr>
        <p:txBody>
          <a:bodyPr wrap="square" rtlCol="0">
            <a:spAutoFit/>
          </a:bodyPr>
          <a:lstStyle/>
          <a:p>
            <a:r>
              <a:rPr lang="en-US" dirty="0" smtClean="0"/>
              <a:t>Ƞ</a:t>
            </a:r>
            <a:r>
              <a:rPr lang="en-US" baseline="30000" dirty="0" smtClean="0"/>
              <a:t>2</a:t>
            </a:r>
            <a:r>
              <a:rPr lang="en-US" dirty="0" smtClean="0"/>
              <a:t> = .13, .063</a:t>
            </a:r>
            <a:endParaRPr lang="en-US" baseline="30000" dirty="0"/>
          </a:p>
        </p:txBody>
      </p:sp>
      <p:sp>
        <p:nvSpPr>
          <p:cNvPr id="4" name="TextBox 3"/>
          <p:cNvSpPr txBox="1"/>
          <p:nvPr/>
        </p:nvSpPr>
        <p:spPr>
          <a:xfrm>
            <a:off x="1907705" y="6324600"/>
            <a:ext cx="2133600" cy="381000"/>
          </a:xfrm>
          <a:prstGeom prst="rect">
            <a:avLst/>
          </a:prstGeom>
          <a:noFill/>
        </p:spPr>
        <p:txBody>
          <a:bodyPr wrap="square" rtlCol="0">
            <a:spAutoFit/>
          </a:bodyPr>
          <a:lstStyle/>
          <a:p>
            <a:r>
              <a:rPr lang="en-US" dirty="0" smtClean="0"/>
              <a:t>***.001, **.01, *.05</a:t>
            </a:r>
            <a:endParaRPr lang="en-US" dirty="0"/>
          </a:p>
        </p:txBody>
      </p:sp>
    </p:spTree>
    <p:extLst>
      <p:ext uri="{BB962C8B-B14F-4D97-AF65-F5344CB8AC3E}">
        <p14:creationId xmlns:p14="http://schemas.microsoft.com/office/powerpoint/2010/main" val="697163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Psychological Functioning</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568752566"/>
              </p:ext>
            </p:extLst>
          </p:nvPr>
        </p:nvGraphicFramePr>
        <p:xfrm>
          <a:off x="457200" y="1371600"/>
          <a:ext cx="84582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29308" y="2286000"/>
            <a:ext cx="461665" cy="3048000"/>
          </a:xfrm>
          <a:prstGeom prst="rect">
            <a:avLst/>
          </a:prstGeom>
          <a:noFill/>
        </p:spPr>
        <p:txBody>
          <a:bodyPr vert="vert270" wrap="square" rtlCol="0" anchor="ctr">
            <a:spAutoFit/>
          </a:bodyPr>
          <a:lstStyle/>
          <a:p>
            <a:r>
              <a:rPr lang="en-US" dirty="0" smtClean="0"/>
              <a:t>T- Score or Standard Score</a:t>
            </a:r>
            <a:endParaRPr lang="en-US" dirty="0"/>
          </a:p>
        </p:txBody>
      </p:sp>
      <p:sp>
        <p:nvSpPr>
          <p:cNvPr id="10" name="TextBox 9"/>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12" name="TextBox 11"/>
          <p:cNvSpPr txBox="1"/>
          <p:nvPr/>
        </p:nvSpPr>
        <p:spPr>
          <a:xfrm>
            <a:off x="1295400" y="3126621"/>
            <a:ext cx="1600200" cy="369332"/>
          </a:xfrm>
          <a:prstGeom prst="rect">
            <a:avLst/>
          </a:prstGeom>
          <a:noFill/>
        </p:spPr>
        <p:txBody>
          <a:bodyPr wrap="square" rtlCol="0">
            <a:spAutoFit/>
          </a:bodyPr>
          <a:lstStyle/>
          <a:p>
            <a:r>
              <a:rPr lang="en-US" dirty="0" smtClean="0"/>
              <a:t>Ƞ</a:t>
            </a:r>
            <a:r>
              <a:rPr lang="en-US" baseline="30000" dirty="0" smtClean="0"/>
              <a:t>2</a:t>
            </a:r>
            <a:r>
              <a:rPr lang="en-US" dirty="0" smtClean="0"/>
              <a:t> = .11, .088</a:t>
            </a:r>
            <a:endParaRPr lang="en-US" baseline="30000" dirty="0"/>
          </a:p>
        </p:txBody>
      </p:sp>
      <p:sp>
        <p:nvSpPr>
          <p:cNvPr id="13" name="TextBox 12"/>
          <p:cNvSpPr txBox="1"/>
          <p:nvPr/>
        </p:nvSpPr>
        <p:spPr>
          <a:xfrm>
            <a:off x="5638800" y="1613972"/>
            <a:ext cx="1600200" cy="369332"/>
          </a:xfrm>
          <a:prstGeom prst="rect">
            <a:avLst/>
          </a:prstGeom>
          <a:noFill/>
        </p:spPr>
        <p:txBody>
          <a:bodyPr wrap="square" rtlCol="0">
            <a:spAutoFit/>
          </a:bodyPr>
          <a:lstStyle/>
          <a:p>
            <a:r>
              <a:rPr lang="en-US" dirty="0" smtClean="0"/>
              <a:t>Ƞ</a:t>
            </a:r>
            <a:r>
              <a:rPr lang="en-US" baseline="30000" dirty="0" smtClean="0"/>
              <a:t>2</a:t>
            </a:r>
            <a:r>
              <a:rPr lang="en-US" dirty="0" smtClean="0"/>
              <a:t> = .12, .078</a:t>
            </a:r>
            <a:endParaRPr lang="en-US" baseline="30000" dirty="0"/>
          </a:p>
        </p:txBody>
      </p:sp>
      <p:sp>
        <p:nvSpPr>
          <p:cNvPr id="14" name="TextBox 13"/>
          <p:cNvSpPr txBox="1"/>
          <p:nvPr/>
        </p:nvSpPr>
        <p:spPr>
          <a:xfrm>
            <a:off x="7353300" y="1613972"/>
            <a:ext cx="1600200" cy="369332"/>
          </a:xfrm>
          <a:prstGeom prst="rect">
            <a:avLst/>
          </a:prstGeom>
          <a:noFill/>
        </p:spPr>
        <p:txBody>
          <a:bodyPr wrap="square" rtlCol="0">
            <a:spAutoFit/>
          </a:bodyPr>
          <a:lstStyle/>
          <a:p>
            <a:r>
              <a:rPr lang="en-US" dirty="0" smtClean="0"/>
              <a:t>Ƞ</a:t>
            </a:r>
            <a:r>
              <a:rPr lang="en-US" baseline="30000" dirty="0" smtClean="0"/>
              <a:t>2</a:t>
            </a:r>
            <a:r>
              <a:rPr lang="en-US" dirty="0" smtClean="0"/>
              <a:t> = .11, .083</a:t>
            </a:r>
            <a:endParaRPr lang="en-US" baseline="30000" dirty="0"/>
          </a:p>
        </p:txBody>
      </p:sp>
      <p:sp>
        <p:nvSpPr>
          <p:cNvPr id="9" name="TextBox 8"/>
          <p:cNvSpPr txBox="1"/>
          <p:nvPr/>
        </p:nvSpPr>
        <p:spPr>
          <a:xfrm>
            <a:off x="1907705" y="6324600"/>
            <a:ext cx="2133600" cy="381000"/>
          </a:xfrm>
          <a:prstGeom prst="rect">
            <a:avLst/>
          </a:prstGeom>
          <a:noFill/>
        </p:spPr>
        <p:txBody>
          <a:bodyPr wrap="square" rtlCol="0">
            <a:spAutoFit/>
          </a:bodyPr>
          <a:lstStyle/>
          <a:p>
            <a:r>
              <a:rPr lang="en-US" dirty="0" smtClean="0"/>
              <a:t>***.001, **.01, *.05</a:t>
            </a:r>
            <a:endParaRPr lang="en-US" dirty="0"/>
          </a:p>
        </p:txBody>
      </p:sp>
    </p:spTree>
    <p:extLst>
      <p:ext uri="{BB962C8B-B14F-4D97-AF65-F5344CB8AC3E}">
        <p14:creationId xmlns:p14="http://schemas.microsoft.com/office/powerpoint/2010/main" val="24328978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 y="274638"/>
            <a:ext cx="8915400" cy="1143000"/>
          </a:xfrm>
        </p:spPr>
        <p:txBody>
          <a:bodyPr/>
          <a:lstStyle/>
          <a:p>
            <a:r>
              <a:rPr lang="en-US" dirty="0" smtClean="0"/>
              <a:t>LOC &amp; Self-Efficacy (SE)</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973074372"/>
              </p:ext>
            </p:extLst>
          </p:nvPr>
        </p:nvGraphicFramePr>
        <p:xfrm>
          <a:off x="457200" y="1417638"/>
          <a:ext cx="8534400" cy="505936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76200" y="2590800"/>
            <a:ext cx="461665" cy="1594723"/>
          </a:xfrm>
          <a:prstGeom prst="rect">
            <a:avLst/>
          </a:prstGeom>
          <a:noFill/>
        </p:spPr>
        <p:txBody>
          <a:bodyPr vert="vert270" wrap="square" rtlCol="0" anchor="ctr">
            <a:spAutoFit/>
          </a:bodyPr>
          <a:lstStyle/>
          <a:p>
            <a:r>
              <a:rPr lang="en-US" dirty="0" smtClean="0"/>
              <a:t>Raw Scores</a:t>
            </a:r>
            <a:endParaRPr lang="en-US" dirty="0"/>
          </a:p>
        </p:txBody>
      </p:sp>
      <p:sp>
        <p:nvSpPr>
          <p:cNvPr id="5" name="TextBox 4"/>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6" name="TextBox 5"/>
          <p:cNvSpPr txBox="1"/>
          <p:nvPr/>
        </p:nvSpPr>
        <p:spPr>
          <a:xfrm>
            <a:off x="7086600" y="1905000"/>
            <a:ext cx="12192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21*</a:t>
            </a:r>
            <a:endParaRPr lang="en-US" baseline="30000" dirty="0"/>
          </a:p>
        </p:txBody>
      </p:sp>
      <p:sp>
        <p:nvSpPr>
          <p:cNvPr id="8" name="TextBox 8"/>
          <p:cNvSpPr txBox="1"/>
          <p:nvPr/>
        </p:nvSpPr>
        <p:spPr>
          <a:xfrm>
            <a:off x="4267200" y="3690511"/>
            <a:ext cx="1524000" cy="3693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smtClean="0"/>
              <a:t>Ƞ</a:t>
            </a:r>
            <a:r>
              <a:rPr lang="en-US" sz="1800" baseline="30000" dirty="0" smtClean="0"/>
              <a:t>2</a:t>
            </a:r>
            <a:r>
              <a:rPr lang="en-US" sz="1800" dirty="0" smtClean="0"/>
              <a:t> = </a:t>
            </a:r>
            <a:r>
              <a:rPr lang="en-US" sz="1800" dirty="0" smtClean="0"/>
              <a:t>.11,.087</a:t>
            </a:r>
            <a:endParaRPr lang="en-US" sz="1800" baseline="30000" dirty="0"/>
          </a:p>
        </p:txBody>
      </p:sp>
      <p:sp>
        <p:nvSpPr>
          <p:cNvPr id="9" name="TextBox 8"/>
          <p:cNvSpPr txBox="1"/>
          <p:nvPr/>
        </p:nvSpPr>
        <p:spPr>
          <a:xfrm>
            <a:off x="1907705" y="6324600"/>
            <a:ext cx="2133600" cy="381000"/>
          </a:xfrm>
          <a:prstGeom prst="rect">
            <a:avLst/>
          </a:prstGeom>
          <a:noFill/>
        </p:spPr>
        <p:txBody>
          <a:bodyPr wrap="square" rtlCol="0">
            <a:spAutoFit/>
          </a:bodyPr>
          <a:lstStyle/>
          <a:p>
            <a:r>
              <a:rPr lang="en-US" dirty="0" smtClean="0"/>
              <a:t>***.001, **.01, *.05</a:t>
            </a:r>
            <a:endParaRPr lang="en-US" dirty="0"/>
          </a:p>
        </p:txBody>
      </p:sp>
    </p:spTree>
    <p:extLst>
      <p:ext uri="{BB962C8B-B14F-4D97-AF65-F5344CB8AC3E}">
        <p14:creationId xmlns:p14="http://schemas.microsoft.com/office/powerpoint/2010/main" val="2420396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84238"/>
          </a:xfrm>
        </p:spPr>
        <p:txBody>
          <a:bodyPr/>
          <a:lstStyle/>
          <a:p>
            <a:pPr lvl="0"/>
            <a:r>
              <a:rPr lang="en-US" dirty="0" smtClean="0"/>
              <a:t/>
            </a:r>
            <a:br>
              <a:rPr lang="en-US" dirty="0" smtClean="0"/>
            </a:br>
            <a:r>
              <a:rPr lang="en-US" sz="4000" dirty="0" smtClean="0"/>
              <a:t>Consequences of Unemployment</a:t>
            </a:r>
            <a:endParaRPr lang="en-US" sz="4000" dirty="0"/>
          </a:p>
        </p:txBody>
      </p:sp>
      <p:sp>
        <p:nvSpPr>
          <p:cNvPr id="3" name="Content Placeholder 2"/>
          <p:cNvSpPr>
            <a:spLocks noGrp="1"/>
          </p:cNvSpPr>
          <p:nvPr>
            <p:ph idx="1"/>
          </p:nvPr>
        </p:nvSpPr>
        <p:spPr>
          <a:xfrm>
            <a:off x="381000" y="1346723"/>
            <a:ext cx="8229600" cy="4525963"/>
          </a:xfrm>
        </p:spPr>
        <p:txBody>
          <a:bodyPr/>
          <a:lstStyle/>
          <a:p>
            <a:r>
              <a:rPr lang="en-US" sz="2400" dirty="0" smtClean="0"/>
              <a:t>Poorer overall physical health </a:t>
            </a:r>
          </a:p>
          <a:p>
            <a:pPr marL="0" indent="0">
              <a:buNone/>
            </a:pPr>
            <a:endParaRPr lang="en-US" sz="2400" dirty="0" smtClean="0"/>
          </a:p>
          <a:p>
            <a:pPr marL="0" indent="0">
              <a:buNone/>
            </a:pPr>
            <a:endParaRPr lang="en-US" sz="2400" dirty="0" smtClean="0"/>
          </a:p>
          <a:p>
            <a:pPr marL="0" indent="0">
              <a:buNone/>
            </a:pPr>
            <a:endParaRPr lang="en-US" sz="2400" dirty="0" smtClean="0"/>
          </a:p>
          <a:p>
            <a:pPr>
              <a:buNone/>
            </a:pPr>
            <a:endParaRPr lang="en-US" sz="2400" dirty="0" smtClean="0"/>
          </a:p>
          <a:p>
            <a:endParaRPr lang="en-US" sz="2400" dirty="0" smtClean="0"/>
          </a:p>
        </p:txBody>
      </p:sp>
      <p:sp>
        <p:nvSpPr>
          <p:cNvPr id="4" name="TextBox 3"/>
          <p:cNvSpPr txBox="1"/>
          <p:nvPr/>
        </p:nvSpPr>
        <p:spPr>
          <a:xfrm>
            <a:off x="1371600" y="6150114"/>
            <a:ext cx="7772400" cy="707886"/>
          </a:xfrm>
          <a:prstGeom prst="rect">
            <a:avLst/>
          </a:prstGeom>
          <a:noFill/>
        </p:spPr>
        <p:txBody>
          <a:bodyPr wrap="square" rtlCol="0">
            <a:spAutoFit/>
          </a:bodyPr>
          <a:lstStyle/>
          <a:p>
            <a:pPr algn="r"/>
            <a:r>
              <a:rPr lang="en-US" sz="1000" b="1" dirty="0" smtClean="0"/>
              <a:t>Harris, MF, Harris, E, &amp; </a:t>
            </a:r>
            <a:r>
              <a:rPr lang="en-US" sz="1000" b="1" dirty="0" err="1" smtClean="0"/>
              <a:t>Shortus</a:t>
            </a:r>
            <a:r>
              <a:rPr lang="en-US" sz="1000" b="1" dirty="0" smtClean="0"/>
              <a:t>, TD. (2010). Me</a:t>
            </a:r>
            <a:r>
              <a:rPr lang="en-US" sz="1000" b="1" i="1" dirty="0" smtClean="0"/>
              <a:t>d J </a:t>
            </a:r>
            <a:r>
              <a:rPr lang="en-US" sz="1000" b="1" i="1" dirty="0" err="1" smtClean="0"/>
              <a:t>Aust</a:t>
            </a:r>
            <a:r>
              <a:rPr lang="en-US" sz="1000" b="1" i="1" dirty="0" smtClean="0"/>
              <a:t>; </a:t>
            </a:r>
            <a:r>
              <a:rPr lang="en-US" sz="1000" b="1" dirty="0" err="1" smtClean="0"/>
              <a:t>Janlert</a:t>
            </a:r>
            <a:r>
              <a:rPr lang="en-US" sz="1000" b="1" dirty="0" smtClean="0"/>
              <a:t>, U. (1997)</a:t>
            </a:r>
            <a:r>
              <a:rPr lang="en-US" sz="1000" b="1" i="1" dirty="0" smtClean="0"/>
              <a:t>Scand J Work, Environ &amp; Health</a:t>
            </a:r>
            <a:r>
              <a:rPr lang="en-US" sz="1000" b="1" dirty="0" smtClean="0"/>
              <a:t>. </a:t>
            </a:r>
            <a:br>
              <a:rPr lang="en-US" sz="1000" b="1" dirty="0" smtClean="0"/>
            </a:br>
            <a:r>
              <a:rPr lang="en-US" sz="1000" b="1" dirty="0" smtClean="0"/>
              <a:t>Lin, RL, Shah, CP, &amp; Svoboda, TJ. (1995)</a:t>
            </a:r>
            <a:r>
              <a:rPr lang="en-US" sz="1000" b="1" i="1" dirty="0" smtClean="0"/>
              <a:t>Canadian Medical Association Journal</a:t>
            </a:r>
            <a:r>
              <a:rPr lang="en-US" sz="1000" b="1" dirty="0" smtClean="0"/>
              <a:t/>
            </a:r>
            <a:br>
              <a:rPr lang="en-US" sz="1000" b="1" dirty="0" smtClean="0"/>
            </a:br>
            <a:r>
              <a:rPr lang="en-US" sz="1000" b="1" dirty="0" smtClean="0"/>
              <a:t>Linn, MW, </a:t>
            </a:r>
            <a:r>
              <a:rPr lang="en-US" sz="1000" b="1" dirty="0" err="1" smtClean="0"/>
              <a:t>Sandifer</a:t>
            </a:r>
            <a:r>
              <a:rPr lang="en-US" sz="1000" b="1" dirty="0" smtClean="0"/>
              <a:t>, R, &amp; Stein, S. (1985). </a:t>
            </a:r>
            <a:r>
              <a:rPr lang="en-US" sz="1000" b="1" i="1" dirty="0" smtClean="0"/>
              <a:t>Am J Public Health.</a:t>
            </a:r>
            <a:r>
              <a:rPr lang="en-US" sz="1000" b="1" dirty="0" smtClean="0"/>
              <a:t> 1985;75(5):502-506.</a:t>
            </a:r>
            <a:br>
              <a:rPr lang="en-US" sz="1000" b="1" dirty="0" smtClean="0"/>
            </a:br>
            <a:r>
              <a:rPr lang="en-US" sz="1000" b="1" dirty="0" err="1" smtClean="0"/>
              <a:t>Lundin</a:t>
            </a:r>
            <a:r>
              <a:rPr lang="en-US" sz="1000" b="1" dirty="0" smtClean="0"/>
              <a:t>, A, Lundberg, I, </a:t>
            </a:r>
            <a:r>
              <a:rPr lang="en-US" sz="1000" b="1" dirty="0" err="1" smtClean="0"/>
              <a:t>Hallsten</a:t>
            </a:r>
            <a:r>
              <a:rPr lang="en-US" sz="1000" b="1" dirty="0" smtClean="0"/>
              <a:t>, L, </a:t>
            </a:r>
            <a:r>
              <a:rPr lang="en-US" sz="1000" b="1" dirty="0" err="1" smtClean="0"/>
              <a:t>Ottosson</a:t>
            </a:r>
            <a:r>
              <a:rPr lang="en-US" sz="1000" b="1" dirty="0" smtClean="0"/>
              <a:t>, J, &amp; </a:t>
            </a:r>
            <a:r>
              <a:rPr lang="en-US" sz="1000" b="1" dirty="0" err="1" smtClean="0"/>
              <a:t>Hemmingsson</a:t>
            </a:r>
            <a:r>
              <a:rPr lang="en-US" sz="1000" b="1" dirty="0" smtClean="0"/>
              <a:t>, T. (2010). </a:t>
            </a:r>
            <a:r>
              <a:rPr lang="en-US" sz="1000" b="1" i="1" dirty="0" smtClean="0"/>
              <a:t>J </a:t>
            </a:r>
            <a:r>
              <a:rPr lang="en-US" sz="1000" b="1" i="1" dirty="0" err="1" smtClean="0"/>
              <a:t>Epidemiol</a:t>
            </a:r>
            <a:r>
              <a:rPr lang="en-US" sz="1000" b="1" i="1" dirty="0" smtClean="0"/>
              <a:t> Community Health</a:t>
            </a:r>
            <a:r>
              <a:rPr lang="en-US" sz="1000" b="1" dirty="0" smtClean="0"/>
              <a:t>. 2010;64:22-28.</a:t>
            </a:r>
            <a:endParaRPr lang="en-US" sz="1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 y="274638"/>
            <a:ext cx="8915400" cy="1143000"/>
          </a:xfrm>
        </p:spPr>
        <p:txBody>
          <a:bodyPr/>
          <a:lstStyle/>
          <a:p>
            <a:r>
              <a:rPr lang="en-US" dirty="0" smtClean="0"/>
              <a:t>Coping</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314043375"/>
              </p:ext>
            </p:extLst>
          </p:nvPr>
        </p:nvGraphicFramePr>
        <p:xfrm>
          <a:off x="457200" y="1295400"/>
          <a:ext cx="8610600" cy="51054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76200" y="2514600"/>
            <a:ext cx="461665" cy="1594723"/>
          </a:xfrm>
          <a:prstGeom prst="rect">
            <a:avLst/>
          </a:prstGeom>
          <a:noFill/>
        </p:spPr>
        <p:txBody>
          <a:bodyPr vert="vert270" wrap="square" rtlCol="0" anchor="ctr">
            <a:spAutoFit/>
          </a:bodyPr>
          <a:lstStyle/>
          <a:p>
            <a:r>
              <a:rPr lang="en-US" dirty="0" smtClean="0"/>
              <a:t>Raw Scores</a:t>
            </a:r>
            <a:endParaRPr lang="en-US" dirty="0"/>
          </a:p>
        </p:txBody>
      </p:sp>
      <p:sp>
        <p:nvSpPr>
          <p:cNvPr id="5" name="TextBox 4"/>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6" name="TextBox 5"/>
          <p:cNvSpPr txBox="1"/>
          <p:nvPr/>
        </p:nvSpPr>
        <p:spPr>
          <a:xfrm>
            <a:off x="1579459" y="961451"/>
            <a:ext cx="1676400" cy="369332"/>
          </a:xfrm>
          <a:prstGeom prst="rect">
            <a:avLst/>
          </a:prstGeom>
          <a:noFill/>
        </p:spPr>
        <p:txBody>
          <a:bodyPr wrap="square" rtlCol="0">
            <a:spAutoFit/>
          </a:bodyPr>
          <a:lstStyle/>
          <a:p>
            <a:r>
              <a:rPr lang="en-US" dirty="0" smtClean="0"/>
              <a:t>Ƞ</a:t>
            </a:r>
            <a:r>
              <a:rPr lang="en-US" baseline="30000" dirty="0" smtClean="0"/>
              <a:t>2</a:t>
            </a:r>
            <a:r>
              <a:rPr lang="en-US" dirty="0" smtClean="0"/>
              <a:t> = .013,.063</a:t>
            </a:r>
            <a:endParaRPr lang="en-US" baseline="30000" dirty="0"/>
          </a:p>
        </p:txBody>
      </p:sp>
      <p:sp>
        <p:nvSpPr>
          <p:cNvPr id="8" name="TextBox 7"/>
          <p:cNvSpPr txBox="1"/>
          <p:nvPr/>
        </p:nvSpPr>
        <p:spPr>
          <a:xfrm>
            <a:off x="7162800" y="961451"/>
            <a:ext cx="12192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14*</a:t>
            </a:r>
            <a:endParaRPr lang="en-US" baseline="30000" dirty="0"/>
          </a:p>
        </p:txBody>
      </p:sp>
      <p:sp>
        <p:nvSpPr>
          <p:cNvPr id="9" name="TextBox 8"/>
          <p:cNvSpPr txBox="1"/>
          <p:nvPr/>
        </p:nvSpPr>
        <p:spPr>
          <a:xfrm>
            <a:off x="4572000" y="1981200"/>
            <a:ext cx="1295400" cy="369332"/>
          </a:xfrm>
          <a:prstGeom prst="rect">
            <a:avLst/>
          </a:prstGeom>
          <a:noFill/>
        </p:spPr>
        <p:txBody>
          <a:bodyPr wrap="square" rtlCol="0">
            <a:spAutoFit/>
          </a:bodyPr>
          <a:lstStyle/>
          <a:p>
            <a:r>
              <a:rPr lang="en-US" dirty="0" smtClean="0"/>
              <a:t>Ƞ</a:t>
            </a:r>
            <a:r>
              <a:rPr lang="en-US" baseline="30000" dirty="0" smtClean="0"/>
              <a:t>2</a:t>
            </a:r>
            <a:r>
              <a:rPr lang="en-US" dirty="0" smtClean="0"/>
              <a:t> = .</a:t>
            </a:r>
            <a:r>
              <a:rPr lang="en-US" dirty="0" smtClean="0"/>
              <a:t>35***</a:t>
            </a:r>
            <a:endParaRPr lang="en-US" baseline="30000" dirty="0"/>
          </a:p>
        </p:txBody>
      </p:sp>
      <p:sp>
        <p:nvSpPr>
          <p:cNvPr id="10" name="TextBox 9"/>
          <p:cNvSpPr txBox="1"/>
          <p:nvPr/>
        </p:nvSpPr>
        <p:spPr>
          <a:xfrm>
            <a:off x="1907705" y="6324600"/>
            <a:ext cx="2133600" cy="381000"/>
          </a:xfrm>
          <a:prstGeom prst="rect">
            <a:avLst/>
          </a:prstGeom>
          <a:noFill/>
        </p:spPr>
        <p:txBody>
          <a:bodyPr wrap="square" rtlCol="0">
            <a:spAutoFit/>
          </a:bodyPr>
          <a:lstStyle/>
          <a:p>
            <a:r>
              <a:rPr lang="en-US" dirty="0" smtClean="0"/>
              <a:t>***.001, **.01, *.05</a:t>
            </a:r>
            <a:endParaRPr lang="en-US" dirty="0"/>
          </a:p>
        </p:txBody>
      </p:sp>
    </p:spTree>
    <p:extLst>
      <p:ext uri="{BB962C8B-B14F-4D97-AF65-F5344CB8AC3E}">
        <p14:creationId xmlns:p14="http://schemas.microsoft.com/office/powerpoint/2010/main" val="9976983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Personality</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020617972"/>
              </p:ext>
            </p:extLst>
          </p:nvPr>
        </p:nvGraphicFramePr>
        <p:xfrm>
          <a:off x="385465" y="1295400"/>
          <a:ext cx="8834735"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58615" y="2057400"/>
            <a:ext cx="461665" cy="1594723"/>
          </a:xfrm>
          <a:prstGeom prst="rect">
            <a:avLst/>
          </a:prstGeom>
          <a:noFill/>
        </p:spPr>
        <p:txBody>
          <a:bodyPr vert="vert270" wrap="square" rtlCol="0" anchor="ctr">
            <a:spAutoFit/>
          </a:bodyPr>
          <a:lstStyle/>
          <a:p>
            <a:r>
              <a:rPr lang="en-US" dirty="0" smtClean="0"/>
              <a:t>T- Scores</a:t>
            </a:r>
            <a:endParaRPr lang="en-US" dirty="0"/>
          </a:p>
        </p:txBody>
      </p:sp>
      <p:sp>
        <p:nvSpPr>
          <p:cNvPr id="5" name="TextBox 4"/>
          <p:cNvSpPr txBox="1"/>
          <p:nvPr/>
        </p:nvSpPr>
        <p:spPr>
          <a:xfrm>
            <a:off x="3276600" y="6324600"/>
            <a:ext cx="5715000" cy="338554"/>
          </a:xfrm>
          <a:prstGeom prst="rect">
            <a:avLst/>
          </a:prstGeom>
          <a:noFill/>
        </p:spPr>
        <p:txBody>
          <a:bodyPr wrap="square" rtlCol="0">
            <a:spAutoFit/>
          </a:bodyPr>
          <a:lstStyle/>
          <a:p>
            <a:pPr algn="r"/>
            <a:r>
              <a:rPr lang="en-US" sz="1600" dirty="0" smtClean="0"/>
              <a:t>Effect Size Ƞ</a:t>
            </a:r>
            <a:r>
              <a:rPr lang="en-US" sz="1600" baseline="30000" dirty="0" smtClean="0"/>
              <a:t>2</a:t>
            </a:r>
            <a:r>
              <a:rPr lang="en-US" sz="1600" dirty="0" smtClean="0"/>
              <a:t> = .01 (small) .09 (medium) .25 (large) </a:t>
            </a:r>
            <a:endParaRPr lang="en-US" sz="1600" baseline="30000" dirty="0"/>
          </a:p>
        </p:txBody>
      </p:sp>
      <p:sp>
        <p:nvSpPr>
          <p:cNvPr id="6" name="TextBox 5"/>
          <p:cNvSpPr txBox="1"/>
          <p:nvPr/>
        </p:nvSpPr>
        <p:spPr>
          <a:xfrm>
            <a:off x="7685830" y="1932141"/>
            <a:ext cx="1066800" cy="369332"/>
          </a:xfrm>
          <a:prstGeom prst="rect">
            <a:avLst/>
          </a:prstGeom>
          <a:noFill/>
        </p:spPr>
        <p:txBody>
          <a:bodyPr wrap="square" rtlCol="0">
            <a:spAutoFit/>
          </a:bodyPr>
          <a:lstStyle/>
          <a:p>
            <a:r>
              <a:rPr lang="en-US" dirty="0" smtClean="0"/>
              <a:t>Ƞ</a:t>
            </a:r>
            <a:r>
              <a:rPr lang="en-US" baseline="30000" dirty="0" smtClean="0"/>
              <a:t>2</a:t>
            </a:r>
            <a:r>
              <a:rPr lang="en-US" dirty="0" smtClean="0"/>
              <a:t> = .23</a:t>
            </a:r>
            <a:endParaRPr lang="en-US" baseline="30000" dirty="0"/>
          </a:p>
        </p:txBody>
      </p:sp>
      <p:sp>
        <p:nvSpPr>
          <p:cNvPr id="9" name="TextBox 8"/>
          <p:cNvSpPr txBox="1"/>
          <p:nvPr/>
        </p:nvSpPr>
        <p:spPr>
          <a:xfrm>
            <a:off x="6162957" y="1956940"/>
            <a:ext cx="1066800" cy="369332"/>
          </a:xfrm>
          <a:prstGeom prst="rect">
            <a:avLst/>
          </a:prstGeom>
          <a:noFill/>
        </p:spPr>
        <p:txBody>
          <a:bodyPr wrap="square" rtlCol="0">
            <a:spAutoFit/>
          </a:bodyPr>
          <a:lstStyle/>
          <a:p>
            <a:r>
              <a:rPr lang="en-US" dirty="0" smtClean="0"/>
              <a:t>Ƞ</a:t>
            </a:r>
            <a:r>
              <a:rPr lang="en-US" baseline="30000" dirty="0" smtClean="0"/>
              <a:t>2</a:t>
            </a:r>
            <a:r>
              <a:rPr lang="en-US" dirty="0" smtClean="0"/>
              <a:t> = .36</a:t>
            </a:r>
            <a:endParaRPr lang="en-US" baseline="30000" dirty="0"/>
          </a:p>
        </p:txBody>
      </p:sp>
      <p:sp>
        <p:nvSpPr>
          <p:cNvPr id="8" name="TextBox 7"/>
          <p:cNvSpPr txBox="1"/>
          <p:nvPr/>
        </p:nvSpPr>
        <p:spPr>
          <a:xfrm>
            <a:off x="1907705" y="6324600"/>
            <a:ext cx="2133600" cy="381000"/>
          </a:xfrm>
          <a:prstGeom prst="rect">
            <a:avLst/>
          </a:prstGeom>
          <a:noFill/>
        </p:spPr>
        <p:txBody>
          <a:bodyPr wrap="square" rtlCol="0">
            <a:spAutoFit/>
          </a:bodyPr>
          <a:lstStyle/>
          <a:p>
            <a:r>
              <a:rPr lang="en-US" dirty="0" smtClean="0"/>
              <a:t>***.001, **.01, *.05</a:t>
            </a:r>
            <a:endParaRPr lang="en-US" dirty="0"/>
          </a:p>
        </p:txBody>
      </p:sp>
    </p:spTree>
    <p:extLst>
      <p:ext uri="{BB962C8B-B14F-4D97-AF65-F5344CB8AC3E}">
        <p14:creationId xmlns:p14="http://schemas.microsoft.com/office/powerpoint/2010/main" val="300057889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Consequences</a:t>
            </a:r>
            <a:endParaRPr lang="en-US" dirty="0"/>
          </a:p>
        </p:txBody>
      </p:sp>
      <p:sp>
        <p:nvSpPr>
          <p:cNvPr id="3" name="Content Placeholder 2"/>
          <p:cNvSpPr>
            <a:spLocks noGrp="1"/>
          </p:cNvSpPr>
          <p:nvPr>
            <p:ph idx="1"/>
          </p:nvPr>
        </p:nvSpPr>
        <p:spPr/>
        <p:txBody>
          <a:bodyPr/>
          <a:lstStyle/>
          <a:p>
            <a:r>
              <a:rPr lang="en-US" sz="2400" dirty="0" smtClean="0"/>
              <a:t>Compared those that were still working to those that left the workforce over a 6 month period to determine the physical and mental health outcomes associated with leaving the workforce.</a:t>
            </a:r>
            <a:endParaRPr lang="en-US" sz="2400" dirty="0"/>
          </a:p>
        </p:txBody>
      </p:sp>
    </p:spTree>
    <p:extLst>
      <p:ext uri="{BB962C8B-B14F-4D97-AF65-F5344CB8AC3E}">
        <p14:creationId xmlns:p14="http://schemas.microsoft.com/office/powerpoint/2010/main" val="330440044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Fatigue</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225207675"/>
              </p:ext>
            </p:extLst>
          </p:nvPr>
        </p:nvGraphicFramePr>
        <p:xfrm>
          <a:off x="457200" y="1447800"/>
          <a:ext cx="82296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p:cNvSpPr txBox="1"/>
          <p:nvPr/>
        </p:nvSpPr>
        <p:spPr>
          <a:xfrm>
            <a:off x="5181600" y="4495800"/>
            <a:ext cx="3581400" cy="646331"/>
          </a:xfrm>
          <a:prstGeom prst="rect">
            <a:avLst/>
          </a:prstGeom>
          <a:noFill/>
        </p:spPr>
        <p:txBody>
          <a:bodyPr wrap="square" rtlCol="0">
            <a:spAutoFit/>
          </a:bodyPr>
          <a:lstStyle/>
          <a:p>
            <a:r>
              <a:rPr lang="en-US" dirty="0" smtClean="0"/>
              <a:t>Unemployed </a:t>
            </a:r>
            <a:r>
              <a:rPr lang="en-US" dirty="0" smtClean="0"/>
              <a:t>t(13) = -2.33, .037</a:t>
            </a:r>
          </a:p>
          <a:p>
            <a:r>
              <a:rPr lang="en-US" dirty="0" smtClean="0"/>
              <a:t>Employed </a:t>
            </a:r>
            <a:r>
              <a:rPr lang="en-US" dirty="0"/>
              <a:t>t(13) = </a:t>
            </a:r>
            <a:r>
              <a:rPr lang="en-US" dirty="0" smtClean="0"/>
              <a:t>-</a:t>
            </a:r>
            <a:r>
              <a:rPr lang="en-US" dirty="0" smtClean="0"/>
              <a:t>.711</a:t>
            </a:r>
            <a:r>
              <a:rPr lang="en-US" dirty="0" smtClean="0"/>
              <a:t>, .</a:t>
            </a:r>
            <a:r>
              <a:rPr lang="en-US" dirty="0" smtClean="0"/>
              <a:t>489</a:t>
            </a:r>
            <a:endParaRPr lang="en-US" dirty="0"/>
          </a:p>
        </p:txBody>
      </p:sp>
      <p:sp>
        <p:nvSpPr>
          <p:cNvPr id="13" name="TextBox 12"/>
          <p:cNvSpPr txBox="1"/>
          <p:nvPr/>
        </p:nvSpPr>
        <p:spPr>
          <a:xfrm>
            <a:off x="13527" y="2824877"/>
            <a:ext cx="461665" cy="1442323"/>
          </a:xfrm>
          <a:prstGeom prst="rect">
            <a:avLst/>
          </a:prstGeom>
          <a:noFill/>
        </p:spPr>
        <p:txBody>
          <a:bodyPr vert="vert270" wrap="square" rtlCol="0" anchor="ctr">
            <a:spAutoFit/>
          </a:bodyPr>
          <a:lstStyle/>
          <a:p>
            <a:r>
              <a:rPr lang="en-US" dirty="0" smtClean="0"/>
              <a:t>Raw Scores</a:t>
            </a:r>
            <a:endParaRPr lang="en-US" dirty="0"/>
          </a:p>
        </p:txBody>
      </p:sp>
    </p:spTree>
    <p:extLst>
      <p:ext uri="{BB962C8B-B14F-4D97-AF65-F5344CB8AC3E}">
        <p14:creationId xmlns:p14="http://schemas.microsoft.com/office/powerpoint/2010/main" val="3781064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Depression (Mood)</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051892640"/>
              </p:ext>
            </p:extLst>
          </p:nvPr>
        </p:nvGraphicFramePr>
        <p:xfrm>
          <a:off x="457200" y="1600200"/>
          <a:ext cx="82296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3527" y="2209801"/>
            <a:ext cx="461665" cy="2057400"/>
          </a:xfrm>
          <a:prstGeom prst="rect">
            <a:avLst/>
          </a:prstGeom>
          <a:noFill/>
        </p:spPr>
        <p:txBody>
          <a:bodyPr vert="vert270" wrap="square" rtlCol="0" anchor="ctr">
            <a:spAutoFit/>
          </a:bodyPr>
          <a:lstStyle/>
          <a:p>
            <a:r>
              <a:rPr lang="en-US" dirty="0" smtClean="0"/>
              <a:t>Standard Scores</a:t>
            </a:r>
            <a:endParaRPr lang="en-US" dirty="0"/>
          </a:p>
        </p:txBody>
      </p:sp>
      <p:sp>
        <p:nvSpPr>
          <p:cNvPr id="6" name="TextBox 5"/>
          <p:cNvSpPr txBox="1"/>
          <p:nvPr/>
        </p:nvSpPr>
        <p:spPr>
          <a:xfrm>
            <a:off x="5181600" y="3944035"/>
            <a:ext cx="3581400" cy="646331"/>
          </a:xfrm>
          <a:prstGeom prst="rect">
            <a:avLst/>
          </a:prstGeom>
          <a:noFill/>
        </p:spPr>
        <p:txBody>
          <a:bodyPr wrap="square" rtlCol="0">
            <a:spAutoFit/>
          </a:bodyPr>
          <a:lstStyle/>
          <a:p>
            <a:r>
              <a:rPr lang="en-US" dirty="0" smtClean="0"/>
              <a:t>Unemployed </a:t>
            </a:r>
            <a:r>
              <a:rPr lang="en-US" dirty="0" smtClean="0"/>
              <a:t>t(13) = -3.08, .009</a:t>
            </a:r>
          </a:p>
          <a:p>
            <a:r>
              <a:rPr lang="en-US" dirty="0" smtClean="0"/>
              <a:t>Employed </a:t>
            </a:r>
            <a:r>
              <a:rPr lang="en-US" dirty="0"/>
              <a:t>t(13) = </a:t>
            </a:r>
            <a:r>
              <a:rPr lang="en-US" dirty="0" smtClean="0"/>
              <a:t>-.319, .755</a:t>
            </a:r>
            <a:endParaRPr lang="en-US" dirty="0"/>
          </a:p>
        </p:txBody>
      </p:sp>
    </p:spTree>
    <p:extLst>
      <p:ext uri="{BB962C8B-B14F-4D97-AF65-F5344CB8AC3E}">
        <p14:creationId xmlns:p14="http://schemas.microsoft.com/office/powerpoint/2010/main" val="6991805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Depression (Vegetative)</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93672919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3527" y="2209801"/>
            <a:ext cx="461665" cy="2057400"/>
          </a:xfrm>
          <a:prstGeom prst="rect">
            <a:avLst/>
          </a:prstGeom>
          <a:noFill/>
        </p:spPr>
        <p:txBody>
          <a:bodyPr vert="vert270" wrap="square" rtlCol="0" anchor="ctr">
            <a:spAutoFit/>
          </a:bodyPr>
          <a:lstStyle/>
          <a:p>
            <a:r>
              <a:rPr lang="en-US" dirty="0" smtClean="0"/>
              <a:t>Standard Scores</a:t>
            </a:r>
            <a:endParaRPr lang="en-US" dirty="0"/>
          </a:p>
        </p:txBody>
      </p:sp>
      <p:sp>
        <p:nvSpPr>
          <p:cNvPr id="6" name="TextBox 5"/>
          <p:cNvSpPr txBox="1"/>
          <p:nvPr/>
        </p:nvSpPr>
        <p:spPr>
          <a:xfrm>
            <a:off x="5071583" y="3620870"/>
            <a:ext cx="3581400" cy="646331"/>
          </a:xfrm>
          <a:prstGeom prst="rect">
            <a:avLst/>
          </a:prstGeom>
          <a:noFill/>
        </p:spPr>
        <p:txBody>
          <a:bodyPr wrap="square" rtlCol="0">
            <a:spAutoFit/>
          </a:bodyPr>
          <a:lstStyle/>
          <a:p>
            <a:r>
              <a:rPr lang="en-US" dirty="0" smtClean="0"/>
              <a:t>Unemployed </a:t>
            </a:r>
            <a:r>
              <a:rPr lang="en-US" dirty="0" smtClean="0"/>
              <a:t>t(13) = -4.98, &lt;.001</a:t>
            </a:r>
          </a:p>
          <a:p>
            <a:r>
              <a:rPr lang="en-US" dirty="0" smtClean="0"/>
              <a:t>Employed </a:t>
            </a:r>
            <a:r>
              <a:rPr lang="en-US" dirty="0"/>
              <a:t>t(13) = </a:t>
            </a:r>
            <a:r>
              <a:rPr lang="en-US" dirty="0" smtClean="0"/>
              <a:t>.122, .905</a:t>
            </a:r>
            <a:endParaRPr lang="en-US" dirty="0"/>
          </a:p>
        </p:txBody>
      </p:sp>
    </p:spTree>
    <p:extLst>
      <p:ext uri="{BB962C8B-B14F-4D97-AF65-F5344CB8AC3E}">
        <p14:creationId xmlns:p14="http://schemas.microsoft.com/office/powerpoint/2010/main" val="27890439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Anxiety</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83296271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3527" y="2286001"/>
            <a:ext cx="461665" cy="1981200"/>
          </a:xfrm>
          <a:prstGeom prst="rect">
            <a:avLst/>
          </a:prstGeom>
          <a:noFill/>
        </p:spPr>
        <p:txBody>
          <a:bodyPr vert="vert270" wrap="square" rtlCol="0" anchor="ctr">
            <a:spAutoFit/>
          </a:bodyPr>
          <a:lstStyle/>
          <a:p>
            <a:r>
              <a:rPr lang="en-US" dirty="0" smtClean="0"/>
              <a:t>Standard Scores</a:t>
            </a:r>
            <a:endParaRPr lang="en-US" dirty="0"/>
          </a:p>
        </p:txBody>
      </p:sp>
      <p:sp>
        <p:nvSpPr>
          <p:cNvPr id="6" name="TextBox 5"/>
          <p:cNvSpPr txBox="1"/>
          <p:nvPr/>
        </p:nvSpPr>
        <p:spPr>
          <a:xfrm>
            <a:off x="5486400" y="4343400"/>
            <a:ext cx="3581400" cy="646331"/>
          </a:xfrm>
          <a:prstGeom prst="rect">
            <a:avLst/>
          </a:prstGeom>
          <a:noFill/>
        </p:spPr>
        <p:txBody>
          <a:bodyPr wrap="square" rtlCol="0">
            <a:spAutoFit/>
          </a:bodyPr>
          <a:lstStyle/>
          <a:p>
            <a:r>
              <a:rPr lang="en-US" dirty="0" smtClean="0"/>
              <a:t>Unemployed </a:t>
            </a:r>
            <a:r>
              <a:rPr lang="en-US" dirty="0" smtClean="0"/>
              <a:t>t(13) = -1.89, 082</a:t>
            </a:r>
          </a:p>
          <a:p>
            <a:r>
              <a:rPr lang="en-US" dirty="0" smtClean="0"/>
              <a:t>Employed </a:t>
            </a:r>
            <a:r>
              <a:rPr lang="en-US" dirty="0"/>
              <a:t>t(13) = </a:t>
            </a:r>
            <a:r>
              <a:rPr lang="en-US" dirty="0" smtClean="0"/>
              <a:t>-.684, .506</a:t>
            </a:r>
            <a:endParaRPr lang="en-US" dirty="0"/>
          </a:p>
        </p:txBody>
      </p:sp>
    </p:spTree>
    <p:extLst>
      <p:ext uri="{BB962C8B-B14F-4D97-AF65-F5344CB8AC3E}">
        <p14:creationId xmlns:p14="http://schemas.microsoft.com/office/powerpoint/2010/main" val="4361564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Personality (Extraversion)</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628413362"/>
              </p:ext>
            </p:extLst>
          </p:nvPr>
        </p:nvGraphicFramePr>
        <p:xfrm>
          <a:off x="457200" y="1600200"/>
          <a:ext cx="82296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3527" y="2824877"/>
            <a:ext cx="461665" cy="1442323"/>
          </a:xfrm>
          <a:prstGeom prst="rect">
            <a:avLst/>
          </a:prstGeom>
          <a:noFill/>
        </p:spPr>
        <p:txBody>
          <a:bodyPr vert="vert270" wrap="square" rtlCol="0" anchor="ctr">
            <a:spAutoFit/>
          </a:bodyPr>
          <a:lstStyle/>
          <a:p>
            <a:r>
              <a:rPr lang="en-US" dirty="0" smtClean="0"/>
              <a:t>Raw Scores</a:t>
            </a:r>
            <a:endParaRPr lang="en-US" dirty="0"/>
          </a:p>
        </p:txBody>
      </p:sp>
      <p:sp>
        <p:nvSpPr>
          <p:cNvPr id="6" name="TextBox 5"/>
          <p:cNvSpPr txBox="1"/>
          <p:nvPr/>
        </p:nvSpPr>
        <p:spPr>
          <a:xfrm>
            <a:off x="5334000" y="3583896"/>
            <a:ext cx="3581400" cy="646331"/>
          </a:xfrm>
          <a:prstGeom prst="rect">
            <a:avLst/>
          </a:prstGeom>
          <a:noFill/>
        </p:spPr>
        <p:txBody>
          <a:bodyPr wrap="square" rtlCol="0">
            <a:spAutoFit/>
          </a:bodyPr>
          <a:lstStyle/>
          <a:p>
            <a:r>
              <a:rPr lang="en-US" dirty="0" smtClean="0"/>
              <a:t>Unemployed </a:t>
            </a:r>
            <a:r>
              <a:rPr lang="en-US" dirty="0" smtClean="0"/>
              <a:t>t(13) = 3.03, .010</a:t>
            </a:r>
          </a:p>
          <a:p>
            <a:r>
              <a:rPr lang="en-US" dirty="0" smtClean="0"/>
              <a:t>Employed </a:t>
            </a:r>
            <a:r>
              <a:rPr lang="en-US" dirty="0"/>
              <a:t>t(13) = </a:t>
            </a:r>
            <a:r>
              <a:rPr lang="en-US" dirty="0" smtClean="0"/>
              <a:t>-.105, .918</a:t>
            </a:r>
            <a:endParaRPr lang="en-US" dirty="0"/>
          </a:p>
        </p:txBody>
      </p:sp>
    </p:spTree>
    <p:extLst>
      <p:ext uri="{BB962C8B-B14F-4D97-AF65-F5344CB8AC3E}">
        <p14:creationId xmlns:p14="http://schemas.microsoft.com/office/powerpoint/2010/main" val="13056705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Personality (Harm Avoidance)</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92830525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3527" y="2824877"/>
            <a:ext cx="461665" cy="1442323"/>
          </a:xfrm>
          <a:prstGeom prst="rect">
            <a:avLst/>
          </a:prstGeom>
          <a:noFill/>
        </p:spPr>
        <p:txBody>
          <a:bodyPr vert="vert270" wrap="square" rtlCol="0" anchor="ctr">
            <a:spAutoFit/>
          </a:bodyPr>
          <a:lstStyle/>
          <a:p>
            <a:r>
              <a:rPr lang="en-US" dirty="0" smtClean="0"/>
              <a:t>Raw Scores</a:t>
            </a:r>
            <a:endParaRPr lang="en-US" dirty="0"/>
          </a:p>
        </p:txBody>
      </p:sp>
      <p:sp>
        <p:nvSpPr>
          <p:cNvPr id="7" name="TextBox 6"/>
          <p:cNvSpPr txBox="1"/>
          <p:nvPr/>
        </p:nvSpPr>
        <p:spPr>
          <a:xfrm>
            <a:off x="5181600" y="3810000"/>
            <a:ext cx="3581400" cy="646331"/>
          </a:xfrm>
          <a:prstGeom prst="rect">
            <a:avLst/>
          </a:prstGeom>
          <a:noFill/>
        </p:spPr>
        <p:txBody>
          <a:bodyPr wrap="square" rtlCol="0">
            <a:spAutoFit/>
          </a:bodyPr>
          <a:lstStyle/>
          <a:p>
            <a:r>
              <a:rPr lang="en-US" dirty="0" smtClean="0"/>
              <a:t>Unemployed </a:t>
            </a:r>
            <a:r>
              <a:rPr lang="en-US" dirty="0" smtClean="0"/>
              <a:t>t(13) = -4.10, .001</a:t>
            </a:r>
          </a:p>
          <a:p>
            <a:r>
              <a:rPr lang="en-US" dirty="0" smtClean="0"/>
              <a:t>Employed </a:t>
            </a:r>
            <a:r>
              <a:rPr lang="en-US" dirty="0"/>
              <a:t>t(13) = </a:t>
            </a:r>
            <a:r>
              <a:rPr lang="en-US" dirty="0" smtClean="0"/>
              <a:t>1.26, .231</a:t>
            </a:r>
            <a:endParaRPr lang="en-US" dirty="0"/>
          </a:p>
        </p:txBody>
      </p:sp>
    </p:spTree>
    <p:extLst>
      <p:ext uri="{BB962C8B-B14F-4D97-AF65-F5344CB8AC3E}">
        <p14:creationId xmlns:p14="http://schemas.microsoft.com/office/powerpoint/2010/main" val="163532144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Neuroticism (Low Self-Efficacy)</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38644345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3527" y="2824877"/>
            <a:ext cx="461665" cy="1442323"/>
          </a:xfrm>
          <a:prstGeom prst="rect">
            <a:avLst/>
          </a:prstGeom>
          <a:noFill/>
        </p:spPr>
        <p:txBody>
          <a:bodyPr vert="vert270" wrap="square" rtlCol="0" anchor="ctr">
            <a:spAutoFit/>
          </a:bodyPr>
          <a:lstStyle/>
          <a:p>
            <a:r>
              <a:rPr lang="en-US" dirty="0" smtClean="0"/>
              <a:t>Raw Scores</a:t>
            </a:r>
            <a:endParaRPr lang="en-US" dirty="0"/>
          </a:p>
        </p:txBody>
      </p:sp>
      <p:sp>
        <p:nvSpPr>
          <p:cNvPr id="6" name="TextBox 5"/>
          <p:cNvSpPr txBox="1"/>
          <p:nvPr/>
        </p:nvSpPr>
        <p:spPr>
          <a:xfrm>
            <a:off x="5181600" y="4343400"/>
            <a:ext cx="3581400" cy="646331"/>
          </a:xfrm>
          <a:prstGeom prst="rect">
            <a:avLst/>
          </a:prstGeom>
          <a:noFill/>
        </p:spPr>
        <p:txBody>
          <a:bodyPr wrap="square" rtlCol="0">
            <a:spAutoFit/>
          </a:bodyPr>
          <a:lstStyle/>
          <a:p>
            <a:r>
              <a:rPr lang="en-US" dirty="0" smtClean="0"/>
              <a:t>Unemployed </a:t>
            </a:r>
            <a:r>
              <a:rPr lang="en-US" dirty="0" smtClean="0"/>
              <a:t>t(13) = </a:t>
            </a:r>
            <a:r>
              <a:rPr lang="en-US" dirty="0" smtClean="0"/>
              <a:t>-</a:t>
            </a:r>
            <a:r>
              <a:rPr lang="en-US" dirty="0" smtClean="0"/>
              <a:t>2.19</a:t>
            </a:r>
            <a:r>
              <a:rPr lang="en-US" dirty="0" smtClean="0"/>
              <a:t>, .047</a:t>
            </a:r>
            <a:endParaRPr lang="en-US" dirty="0" smtClean="0"/>
          </a:p>
          <a:p>
            <a:r>
              <a:rPr lang="en-US" dirty="0" smtClean="0"/>
              <a:t>Employed </a:t>
            </a:r>
            <a:r>
              <a:rPr lang="en-US" dirty="0"/>
              <a:t>t(13) = </a:t>
            </a:r>
            <a:r>
              <a:rPr lang="en-US" dirty="0" smtClean="0"/>
              <a:t>-1.21</a:t>
            </a:r>
            <a:r>
              <a:rPr lang="en-US" dirty="0" smtClean="0"/>
              <a:t>, </a:t>
            </a:r>
            <a:r>
              <a:rPr lang="en-US" dirty="0" smtClean="0"/>
              <a:t>.</a:t>
            </a:r>
            <a:r>
              <a:rPr lang="en-US" dirty="0" smtClean="0"/>
              <a:t>247</a:t>
            </a:r>
            <a:endParaRPr lang="en-US" dirty="0"/>
          </a:p>
        </p:txBody>
      </p:sp>
    </p:spTree>
    <p:extLst>
      <p:ext uri="{BB962C8B-B14F-4D97-AF65-F5344CB8AC3E}">
        <p14:creationId xmlns:p14="http://schemas.microsoft.com/office/powerpoint/2010/main" val="3099000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Physical Health &amp; Employment Status</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5419506"/>
              </p:ext>
            </p:extLst>
          </p:nvPr>
        </p:nvGraphicFramePr>
        <p:xfrm>
          <a:off x="457200" y="1600200"/>
          <a:ext cx="8229600" cy="2494280"/>
        </p:xfrm>
        <a:graphic>
          <a:graphicData uri="http://schemas.openxmlformats.org/drawingml/2006/table">
            <a:tbl>
              <a:tblPr firstRow="1" bandRow="1">
                <a:tableStyleId>{D27102A9-8310-4765-A935-A1911B00CA55}</a:tableStyleId>
              </a:tblPr>
              <a:tblGrid>
                <a:gridCol w="2743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370840">
                <a:tc>
                  <a:txBody>
                    <a:bodyPr/>
                    <a:lstStyle/>
                    <a:p>
                      <a:r>
                        <a:rPr lang="en-US" dirty="0" smtClean="0"/>
                        <a:t>Variables</a:t>
                      </a:r>
                      <a:endParaRPr lang="en-US" dirty="0"/>
                    </a:p>
                  </a:txBody>
                  <a:tcPr/>
                </a:tc>
                <a:tc gridSpan="2">
                  <a:txBody>
                    <a:bodyPr/>
                    <a:lstStyle/>
                    <a:p>
                      <a:pPr algn="ctr"/>
                      <a:r>
                        <a:rPr lang="en-US" dirty="0" smtClean="0"/>
                        <a:t>Employed (30)</a:t>
                      </a:r>
                    </a:p>
                    <a:p>
                      <a:pPr algn="ctr"/>
                      <a:r>
                        <a:rPr lang="en-US" dirty="0" smtClean="0"/>
                        <a:t>Mean </a:t>
                      </a:r>
                      <a:r>
                        <a:rPr lang="en-US" baseline="0" dirty="0" smtClean="0"/>
                        <a:t>      </a:t>
                      </a:r>
                      <a:r>
                        <a:rPr lang="en-US" dirty="0" smtClean="0"/>
                        <a:t>SD</a:t>
                      </a:r>
                      <a:endParaRPr lang="en-US" dirty="0"/>
                    </a:p>
                  </a:txBody>
                  <a:tcPr/>
                </a:tc>
                <a:tc hMerge="1">
                  <a:txBody>
                    <a:bodyPr/>
                    <a:lstStyle/>
                    <a:p>
                      <a:endParaRPr lang="en-US"/>
                    </a:p>
                  </a:txBody>
                  <a:tcPr/>
                </a:tc>
                <a:tc gridSpan="2">
                  <a:txBody>
                    <a:bodyPr/>
                    <a:lstStyle/>
                    <a:p>
                      <a:pPr algn="ctr"/>
                      <a:r>
                        <a:rPr lang="en-US" dirty="0" smtClean="0"/>
                        <a:t>Unemployed (30)</a:t>
                      </a:r>
                    </a:p>
                    <a:p>
                      <a:pPr algn="ctr"/>
                      <a:r>
                        <a:rPr lang="en-US" dirty="0" smtClean="0"/>
                        <a:t>Mean</a:t>
                      </a:r>
                      <a:r>
                        <a:rPr lang="en-US" baseline="0" dirty="0" smtClean="0"/>
                        <a:t>       SD</a:t>
                      </a:r>
                      <a:endParaRPr lang="en-US" dirty="0"/>
                    </a:p>
                  </a:txBody>
                  <a:tcPr/>
                </a:tc>
                <a:tc hMerge="1">
                  <a:txBody>
                    <a:bodyPr/>
                    <a:lstStyle/>
                    <a:p>
                      <a:endParaRPr lang="en-US"/>
                    </a:p>
                  </a:txBody>
                  <a:tcPr/>
                </a:tc>
                <a:tc>
                  <a:txBody>
                    <a:bodyPr/>
                    <a:lstStyle/>
                    <a:p>
                      <a:pPr algn="ctr"/>
                      <a:r>
                        <a:rPr lang="en-US" dirty="0" smtClean="0"/>
                        <a:t>F-Ratios</a:t>
                      </a:r>
                      <a:endParaRPr lang="en-US" dirty="0"/>
                    </a:p>
                  </a:txBody>
                  <a:tcPr/>
                </a:tc>
                <a:extLst>
                  <a:ext uri="{0D108BD9-81ED-4DB2-BD59-A6C34878D82A}">
                    <a16:rowId xmlns:a16="http://schemas.microsoft.com/office/drawing/2014/main" val="10000"/>
                  </a:ext>
                </a:extLst>
              </a:tr>
              <a:tr h="370840">
                <a:tc>
                  <a:txBody>
                    <a:bodyPr/>
                    <a:lstStyle/>
                    <a:p>
                      <a:r>
                        <a:rPr lang="en-US" dirty="0" smtClean="0"/>
                        <a:t>Physician Visits</a:t>
                      </a:r>
                      <a:endParaRPr lang="en-US" dirty="0"/>
                    </a:p>
                  </a:txBody>
                  <a:tcPr/>
                </a:tc>
                <a:tc>
                  <a:txBody>
                    <a:bodyPr/>
                    <a:lstStyle/>
                    <a:p>
                      <a:pPr algn="ctr"/>
                      <a:r>
                        <a:rPr lang="en-US" dirty="0" smtClean="0"/>
                        <a:t>1.2</a:t>
                      </a:r>
                      <a:endParaRPr lang="en-US" dirty="0"/>
                    </a:p>
                  </a:txBody>
                  <a:tcPr/>
                </a:tc>
                <a:tc>
                  <a:txBody>
                    <a:bodyPr/>
                    <a:lstStyle/>
                    <a:p>
                      <a:pPr algn="ctr"/>
                      <a:r>
                        <a:rPr lang="en-US" dirty="0" smtClean="0"/>
                        <a:t>2.6</a:t>
                      </a:r>
                      <a:endParaRPr lang="en-US" dirty="0"/>
                    </a:p>
                  </a:txBody>
                  <a:tcPr/>
                </a:tc>
                <a:tc>
                  <a:txBody>
                    <a:bodyPr/>
                    <a:lstStyle/>
                    <a:p>
                      <a:pPr algn="ctr"/>
                      <a:r>
                        <a:rPr lang="en-US" dirty="0" smtClean="0"/>
                        <a:t>5.9</a:t>
                      </a:r>
                      <a:endParaRPr lang="en-US" dirty="0"/>
                    </a:p>
                  </a:txBody>
                  <a:tcPr/>
                </a:tc>
                <a:tc>
                  <a:txBody>
                    <a:bodyPr/>
                    <a:lstStyle/>
                    <a:p>
                      <a:pPr algn="ctr"/>
                      <a:r>
                        <a:rPr lang="en-US" dirty="0" smtClean="0"/>
                        <a:t>4.0</a:t>
                      </a:r>
                      <a:endParaRPr lang="en-US" dirty="0"/>
                    </a:p>
                  </a:txBody>
                  <a:tcPr/>
                </a:tc>
                <a:tc>
                  <a:txBody>
                    <a:bodyPr/>
                    <a:lstStyle/>
                    <a:p>
                      <a:pPr algn="ctr"/>
                      <a:r>
                        <a:rPr lang="en-US" dirty="0" smtClean="0"/>
                        <a:t>9.23**</a:t>
                      </a:r>
                      <a:endParaRPr lang="en-US" dirty="0"/>
                    </a:p>
                  </a:txBody>
                  <a:tcPr/>
                </a:tc>
                <a:extLst>
                  <a:ext uri="{0D108BD9-81ED-4DB2-BD59-A6C34878D82A}">
                    <a16:rowId xmlns:a16="http://schemas.microsoft.com/office/drawing/2014/main" val="10001"/>
                  </a:ext>
                </a:extLst>
              </a:tr>
              <a:tr h="370840">
                <a:tc>
                  <a:txBody>
                    <a:bodyPr/>
                    <a:lstStyle/>
                    <a:p>
                      <a:r>
                        <a:rPr lang="en-US" dirty="0" smtClean="0"/>
                        <a:t>Days in Bed</a:t>
                      </a:r>
                      <a:endParaRPr lang="en-US" dirty="0"/>
                    </a:p>
                  </a:txBody>
                  <a:tcPr/>
                </a:tc>
                <a:tc>
                  <a:txBody>
                    <a:bodyPr/>
                    <a:lstStyle/>
                    <a:p>
                      <a:pPr algn="ctr"/>
                      <a:r>
                        <a:rPr lang="en-US" dirty="0" smtClean="0"/>
                        <a:t>.9</a:t>
                      </a:r>
                      <a:endParaRPr lang="en-US" dirty="0"/>
                    </a:p>
                  </a:txBody>
                  <a:tcPr/>
                </a:tc>
                <a:tc>
                  <a:txBody>
                    <a:bodyPr/>
                    <a:lstStyle/>
                    <a:p>
                      <a:pPr algn="ctr"/>
                      <a:r>
                        <a:rPr lang="en-US" dirty="0" smtClean="0"/>
                        <a:t>2.2</a:t>
                      </a:r>
                      <a:endParaRPr lang="en-US" dirty="0"/>
                    </a:p>
                  </a:txBody>
                  <a:tcPr/>
                </a:tc>
                <a:tc>
                  <a:txBody>
                    <a:bodyPr/>
                    <a:lstStyle/>
                    <a:p>
                      <a:pPr algn="ctr"/>
                      <a:r>
                        <a:rPr lang="en-US" dirty="0" smtClean="0"/>
                        <a:t>5.0</a:t>
                      </a:r>
                      <a:endParaRPr lang="en-US" dirty="0"/>
                    </a:p>
                  </a:txBody>
                  <a:tcPr/>
                </a:tc>
                <a:tc>
                  <a:txBody>
                    <a:bodyPr/>
                    <a:lstStyle/>
                    <a:p>
                      <a:pPr algn="ctr"/>
                      <a:r>
                        <a:rPr lang="en-US" dirty="0" smtClean="0"/>
                        <a:t>6.9</a:t>
                      </a:r>
                      <a:endParaRPr lang="en-US" dirty="0"/>
                    </a:p>
                  </a:txBody>
                  <a:tcPr/>
                </a:tc>
                <a:tc>
                  <a:txBody>
                    <a:bodyPr/>
                    <a:lstStyle/>
                    <a:p>
                      <a:pPr algn="ctr"/>
                      <a:r>
                        <a:rPr lang="en-US" dirty="0" smtClean="0"/>
                        <a:t>10.67**</a:t>
                      </a:r>
                      <a:endParaRPr lang="en-US" dirty="0"/>
                    </a:p>
                  </a:txBody>
                  <a:tcPr/>
                </a:tc>
                <a:extLst>
                  <a:ext uri="{0D108BD9-81ED-4DB2-BD59-A6C34878D82A}">
                    <a16:rowId xmlns:a16="http://schemas.microsoft.com/office/drawing/2014/main" val="10002"/>
                  </a:ext>
                </a:extLst>
              </a:tr>
              <a:tr h="370840">
                <a:tc>
                  <a:txBody>
                    <a:bodyPr/>
                    <a:lstStyle/>
                    <a:p>
                      <a:r>
                        <a:rPr lang="en-US" dirty="0" smtClean="0"/>
                        <a:t>Number of</a:t>
                      </a:r>
                      <a:r>
                        <a:rPr lang="en-US" baseline="0" dirty="0" smtClean="0"/>
                        <a:t> Medications</a:t>
                      </a:r>
                      <a:endParaRPr lang="en-US" dirty="0"/>
                    </a:p>
                  </a:txBody>
                  <a:tcPr/>
                </a:tc>
                <a:tc>
                  <a:txBody>
                    <a:bodyPr/>
                    <a:lstStyle/>
                    <a:p>
                      <a:pPr algn="ctr"/>
                      <a:r>
                        <a:rPr lang="en-US" dirty="0" smtClean="0"/>
                        <a:t>1.9</a:t>
                      </a:r>
                      <a:endParaRPr lang="en-US" dirty="0"/>
                    </a:p>
                  </a:txBody>
                  <a:tcPr/>
                </a:tc>
                <a:tc>
                  <a:txBody>
                    <a:bodyPr/>
                    <a:lstStyle/>
                    <a:p>
                      <a:pPr algn="ctr"/>
                      <a:r>
                        <a:rPr lang="en-US" dirty="0" smtClean="0"/>
                        <a:t>1.7</a:t>
                      </a:r>
                      <a:endParaRPr lang="en-US" dirty="0"/>
                    </a:p>
                  </a:txBody>
                  <a:tcPr/>
                </a:tc>
                <a:tc>
                  <a:txBody>
                    <a:bodyPr/>
                    <a:lstStyle/>
                    <a:p>
                      <a:pPr algn="ctr"/>
                      <a:r>
                        <a:rPr lang="en-US" dirty="0" smtClean="0"/>
                        <a:t>3.6</a:t>
                      </a:r>
                      <a:endParaRPr lang="en-US" dirty="0"/>
                    </a:p>
                  </a:txBody>
                  <a:tcPr/>
                </a:tc>
                <a:tc>
                  <a:txBody>
                    <a:bodyPr/>
                    <a:lstStyle/>
                    <a:p>
                      <a:pPr algn="ctr"/>
                      <a:r>
                        <a:rPr lang="en-US" dirty="0" smtClean="0"/>
                        <a:t>2.0</a:t>
                      </a:r>
                      <a:endParaRPr lang="en-US" dirty="0"/>
                    </a:p>
                  </a:txBody>
                  <a:tcPr/>
                </a:tc>
                <a:tc>
                  <a:txBody>
                    <a:bodyPr/>
                    <a:lstStyle/>
                    <a:p>
                      <a:pPr algn="ctr"/>
                      <a:r>
                        <a:rPr lang="en-US" dirty="0" smtClean="0"/>
                        <a:t>3.99*</a:t>
                      </a:r>
                      <a:endParaRPr lang="en-US" dirty="0"/>
                    </a:p>
                  </a:txBody>
                  <a:tcPr/>
                </a:tc>
                <a:extLst>
                  <a:ext uri="{0D108BD9-81ED-4DB2-BD59-A6C34878D82A}">
                    <a16:rowId xmlns:a16="http://schemas.microsoft.com/office/drawing/2014/main" val="10003"/>
                  </a:ext>
                </a:extLst>
              </a:tr>
              <a:tr h="370840">
                <a:tc>
                  <a:txBody>
                    <a:bodyPr/>
                    <a:lstStyle/>
                    <a:p>
                      <a:r>
                        <a:rPr lang="en-US" dirty="0" smtClean="0"/>
                        <a:t>Self-assessed</a:t>
                      </a:r>
                      <a:r>
                        <a:rPr lang="en-US" baseline="0" dirty="0" smtClean="0"/>
                        <a:t> Health</a:t>
                      </a:r>
                      <a:endParaRPr lang="en-US" dirty="0"/>
                    </a:p>
                  </a:txBody>
                  <a:tcPr/>
                </a:tc>
                <a:tc>
                  <a:txBody>
                    <a:bodyPr/>
                    <a:lstStyle/>
                    <a:p>
                      <a:pPr algn="ctr"/>
                      <a:r>
                        <a:rPr lang="en-US" dirty="0" smtClean="0"/>
                        <a:t>2.0</a:t>
                      </a:r>
                      <a:endParaRPr lang="en-US" dirty="0"/>
                    </a:p>
                  </a:txBody>
                  <a:tcPr/>
                </a:tc>
                <a:tc>
                  <a:txBody>
                    <a:bodyPr/>
                    <a:lstStyle/>
                    <a:p>
                      <a:pPr algn="ctr"/>
                      <a:r>
                        <a:rPr lang="en-US" dirty="0" smtClean="0"/>
                        <a:t>.8</a:t>
                      </a:r>
                      <a:endParaRPr lang="en-US" dirty="0"/>
                    </a:p>
                  </a:txBody>
                  <a:tcPr/>
                </a:tc>
                <a:tc>
                  <a:txBody>
                    <a:bodyPr/>
                    <a:lstStyle/>
                    <a:p>
                      <a:pPr algn="ctr"/>
                      <a:r>
                        <a:rPr lang="en-US" dirty="0" smtClean="0"/>
                        <a:t>2.9</a:t>
                      </a:r>
                      <a:endParaRPr lang="en-US" dirty="0"/>
                    </a:p>
                  </a:txBody>
                  <a:tcPr/>
                </a:tc>
                <a:tc>
                  <a:txBody>
                    <a:bodyPr/>
                    <a:lstStyle/>
                    <a:p>
                      <a:pPr algn="ctr"/>
                      <a:r>
                        <a:rPr lang="en-US" dirty="0" smtClean="0"/>
                        <a:t>.7</a:t>
                      </a:r>
                      <a:endParaRPr lang="en-US" dirty="0"/>
                    </a:p>
                  </a:txBody>
                  <a:tcPr/>
                </a:tc>
                <a:tc>
                  <a:txBody>
                    <a:bodyPr/>
                    <a:lstStyle/>
                    <a:p>
                      <a:pPr algn="ctr"/>
                      <a:r>
                        <a:rPr lang="en-US" dirty="0" smtClean="0"/>
                        <a:t>4.36*</a:t>
                      </a:r>
                      <a:endParaRPr lang="en-US" dirty="0"/>
                    </a:p>
                  </a:txBody>
                  <a:tcPr/>
                </a:tc>
                <a:extLst>
                  <a:ext uri="{0D108BD9-81ED-4DB2-BD59-A6C34878D82A}">
                    <a16:rowId xmlns:a16="http://schemas.microsoft.com/office/drawing/2014/main" val="10004"/>
                  </a:ext>
                </a:extLst>
              </a:tr>
              <a:tr h="370840">
                <a:tc>
                  <a:txBody>
                    <a:bodyPr/>
                    <a:lstStyle/>
                    <a:p>
                      <a:r>
                        <a:rPr lang="en-US" dirty="0" smtClean="0"/>
                        <a:t>Number of Diagnoses</a:t>
                      </a:r>
                      <a:endParaRPr lang="en-US" dirty="0"/>
                    </a:p>
                  </a:txBody>
                  <a:tcPr/>
                </a:tc>
                <a:tc>
                  <a:txBody>
                    <a:bodyPr/>
                    <a:lstStyle/>
                    <a:p>
                      <a:pPr algn="ctr"/>
                      <a:r>
                        <a:rPr lang="en-US" dirty="0" smtClean="0"/>
                        <a:t>1.8</a:t>
                      </a:r>
                      <a:endParaRPr lang="en-US" dirty="0"/>
                    </a:p>
                  </a:txBody>
                  <a:tcPr/>
                </a:tc>
                <a:tc>
                  <a:txBody>
                    <a:bodyPr/>
                    <a:lstStyle/>
                    <a:p>
                      <a:pPr algn="ctr"/>
                      <a:r>
                        <a:rPr lang="en-US" dirty="0" smtClean="0"/>
                        <a:t>1.3</a:t>
                      </a:r>
                      <a:endParaRPr lang="en-US" dirty="0"/>
                    </a:p>
                  </a:txBody>
                  <a:tcPr/>
                </a:tc>
                <a:tc>
                  <a:txBody>
                    <a:bodyPr/>
                    <a:lstStyle/>
                    <a:p>
                      <a:pPr algn="ctr"/>
                      <a:r>
                        <a:rPr lang="en-US" dirty="0" smtClean="0"/>
                        <a:t>1.9</a:t>
                      </a:r>
                      <a:endParaRPr lang="en-US" dirty="0"/>
                    </a:p>
                  </a:txBody>
                  <a:tcPr/>
                </a:tc>
                <a:tc>
                  <a:txBody>
                    <a:bodyPr/>
                    <a:lstStyle/>
                    <a:p>
                      <a:pPr algn="ctr"/>
                      <a:r>
                        <a:rPr lang="en-US" dirty="0" smtClean="0"/>
                        <a:t>2.0</a:t>
                      </a:r>
                      <a:endParaRPr lang="en-US" dirty="0"/>
                    </a:p>
                  </a:txBody>
                  <a:tcPr/>
                </a:tc>
                <a:tc>
                  <a:txBody>
                    <a:bodyPr/>
                    <a:lstStyle/>
                    <a:p>
                      <a:pPr algn="ctr"/>
                      <a:r>
                        <a:rPr lang="en-US" dirty="0" smtClean="0"/>
                        <a:t>.92</a:t>
                      </a:r>
                      <a:endParaRPr lang="en-US" dirty="0"/>
                    </a:p>
                  </a:txBody>
                  <a:tcPr/>
                </a:tc>
                <a:extLst>
                  <a:ext uri="{0D108BD9-81ED-4DB2-BD59-A6C34878D82A}">
                    <a16:rowId xmlns:a16="http://schemas.microsoft.com/office/drawing/2014/main" val="10005"/>
                  </a:ext>
                </a:extLst>
              </a:tr>
            </a:tbl>
          </a:graphicData>
        </a:graphic>
      </p:graphicFrame>
      <p:sp>
        <p:nvSpPr>
          <p:cNvPr id="3" name="TextBox 2"/>
          <p:cNvSpPr txBox="1"/>
          <p:nvPr/>
        </p:nvSpPr>
        <p:spPr>
          <a:xfrm>
            <a:off x="4724400" y="6400800"/>
            <a:ext cx="4351191" cy="276999"/>
          </a:xfrm>
          <a:prstGeom prst="rect">
            <a:avLst/>
          </a:prstGeom>
          <a:noFill/>
        </p:spPr>
        <p:txBody>
          <a:bodyPr wrap="none" rtlCol="0">
            <a:spAutoFit/>
          </a:bodyPr>
          <a:lstStyle/>
          <a:p>
            <a:r>
              <a:rPr lang="en-US" sz="1200" i="1" dirty="0" smtClean="0"/>
              <a:t>Table adapted from </a:t>
            </a:r>
            <a:r>
              <a:rPr lang="en-US" sz="1200" dirty="0" smtClean="0"/>
              <a:t>Linn et al. (1985) </a:t>
            </a:r>
            <a:r>
              <a:rPr lang="en-US" sz="1200" i="1" dirty="0" smtClean="0"/>
              <a:t>AJPH, </a:t>
            </a:r>
            <a:r>
              <a:rPr lang="en-US" sz="1200" dirty="0" smtClean="0"/>
              <a:t>75(5), p.502-506</a:t>
            </a:r>
            <a:endParaRPr lang="en-US" sz="1200" dirty="0"/>
          </a:p>
        </p:txBody>
      </p:sp>
    </p:spTree>
    <p:extLst>
      <p:ext uri="{BB962C8B-B14F-4D97-AF65-F5344CB8AC3E}">
        <p14:creationId xmlns:p14="http://schemas.microsoft.com/office/powerpoint/2010/main" val="125938327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82000" cy="4972277"/>
          </a:xfrm>
        </p:spPr>
        <p:txBody>
          <a:bodyPr/>
          <a:lstStyle/>
          <a:p>
            <a:r>
              <a:rPr lang="en-US" sz="2400" dirty="0" smtClean="0"/>
              <a:t>Over a 6 month period, individuals who left the workforce endorsed significantly greater levels of </a:t>
            </a:r>
            <a:r>
              <a:rPr lang="en-US" sz="2400" dirty="0" smtClean="0"/>
              <a:t>fatigue and depression </a:t>
            </a:r>
          </a:p>
          <a:p>
            <a:endParaRPr lang="en-US" sz="2400" dirty="0" smtClean="0"/>
          </a:p>
          <a:p>
            <a:r>
              <a:rPr lang="en-US" sz="2400" dirty="0" smtClean="0"/>
              <a:t>Unemployed individuals also reported significantly greater levels of harm </a:t>
            </a:r>
            <a:r>
              <a:rPr lang="en-US" sz="2400" dirty="0" smtClean="0"/>
              <a:t>avoidance and lower levels of </a:t>
            </a:r>
            <a:r>
              <a:rPr lang="en-US" sz="2400" dirty="0" smtClean="0"/>
              <a:t>extraversion (akin with a Type D personality) and perceived low self-efficacy</a:t>
            </a:r>
            <a:endParaRPr lang="en-US" sz="2000" dirty="0" smtClean="0"/>
          </a:p>
          <a:p>
            <a:endParaRPr lang="en-US" sz="2400" dirty="0" smtClean="0"/>
          </a:p>
          <a:p>
            <a:r>
              <a:rPr lang="en-US" sz="2400" dirty="0" smtClean="0"/>
              <a:t>Trends existed for increased </a:t>
            </a:r>
            <a:r>
              <a:rPr lang="en-US" sz="2400" dirty="0" smtClean="0"/>
              <a:t>anxiety</a:t>
            </a:r>
            <a:endParaRPr lang="en-US" sz="2400" dirty="0" smtClean="0"/>
          </a:p>
        </p:txBody>
      </p:sp>
      <p:sp>
        <p:nvSpPr>
          <p:cNvPr id="7" name="Title 1"/>
          <p:cNvSpPr txBox="1">
            <a:spLocks/>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kern="0" dirty="0" smtClean="0"/>
              <a:t>Summary</a:t>
            </a:r>
            <a:endParaRPr lang="en-US" kern="0" dirty="0"/>
          </a:p>
        </p:txBody>
      </p:sp>
    </p:spTree>
    <p:extLst>
      <p:ext uri="{BB962C8B-B14F-4D97-AF65-F5344CB8AC3E}">
        <p14:creationId xmlns:p14="http://schemas.microsoft.com/office/powerpoint/2010/main" val="110419889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304800" y="1600200"/>
            <a:ext cx="8686800" cy="4525963"/>
          </a:xfrm>
        </p:spPr>
        <p:txBody>
          <a:bodyPr/>
          <a:lstStyle/>
          <a:p>
            <a:r>
              <a:rPr lang="en-US" sz="2400" dirty="0" smtClean="0"/>
              <a:t>Contributing factors of unemployment in MS are both disease related and person-specific</a:t>
            </a:r>
          </a:p>
          <a:p>
            <a:endParaRPr lang="en-US" sz="2400" dirty="0" smtClean="0"/>
          </a:p>
          <a:p>
            <a:r>
              <a:rPr lang="en-US" sz="2400" dirty="0" smtClean="0"/>
              <a:t>Assisting individuals in staying employed will ward off further declines in physical and mental well-being</a:t>
            </a:r>
          </a:p>
          <a:p>
            <a:endParaRPr lang="en-US" sz="2400" dirty="0" smtClean="0"/>
          </a:p>
          <a:p>
            <a:r>
              <a:rPr lang="en-US" sz="2400" dirty="0" smtClean="0"/>
              <a:t>Identification and engagement in comparable life activities if needing to leave the workforce should be encouraged.</a:t>
            </a:r>
            <a:endParaRPr lang="en-US" sz="2400" dirty="0"/>
          </a:p>
        </p:txBody>
      </p:sp>
    </p:spTree>
    <p:extLst>
      <p:ext uri="{BB962C8B-B14F-4D97-AF65-F5344CB8AC3E}">
        <p14:creationId xmlns:p14="http://schemas.microsoft.com/office/powerpoint/2010/main" val="133105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t>Acknowledgements</a:t>
            </a:r>
            <a:endParaRPr lang="en-US" dirty="0"/>
          </a:p>
        </p:txBody>
      </p:sp>
      <p:sp>
        <p:nvSpPr>
          <p:cNvPr id="3" name="Content Placeholder 2"/>
          <p:cNvSpPr>
            <a:spLocks noGrp="1"/>
          </p:cNvSpPr>
          <p:nvPr>
            <p:ph sz="half" idx="1"/>
          </p:nvPr>
        </p:nvSpPr>
        <p:spPr>
          <a:xfrm>
            <a:off x="4800600" y="1371600"/>
            <a:ext cx="4038600" cy="4525963"/>
          </a:xfrm>
        </p:spPr>
        <p:txBody>
          <a:bodyPr/>
          <a:lstStyle/>
          <a:p>
            <a:r>
              <a:rPr lang="en-US" dirty="0" smtClean="0"/>
              <a:t>Funding Sources</a:t>
            </a:r>
          </a:p>
          <a:p>
            <a:pPr lvl="1"/>
            <a:r>
              <a:rPr lang="en-US" dirty="0" smtClean="0"/>
              <a:t>NIH</a:t>
            </a:r>
          </a:p>
          <a:p>
            <a:pPr lvl="1"/>
            <a:r>
              <a:rPr lang="en-US" dirty="0" smtClean="0"/>
              <a:t>NMSS</a:t>
            </a:r>
          </a:p>
          <a:p>
            <a:pPr lvl="1"/>
            <a:r>
              <a:rPr lang="en-US" dirty="0" smtClean="0"/>
              <a:t>Patterson Trust</a:t>
            </a:r>
          </a:p>
        </p:txBody>
      </p:sp>
      <p:sp>
        <p:nvSpPr>
          <p:cNvPr id="4" name="Content Placeholder 3"/>
          <p:cNvSpPr>
            <a:spLocks noGrp="1"/>
          </p:cNvSpPr>
          <p:nvPr>
            <p:ph sz="half" idx="2"/>
          </p:nvPr>
        </p:nvSpPr>
        <p:spPr>
          <a:xfrm>
            <a:off x="381000" y="1371600"/>
            <a:ext cx="4419600" cy="4525963"/>
          </a:xfrm>
        </p:spPr>
        <p:txBody>
          <a:bodyPr/>
          <a:lstStyle/>
          <a:p>
            <a:r>
              <a:rPr lang="en-US" dirty="0" smtClean="0"/>
              <a:t>Research Assistants</a:t>
            </a:r>
          </a:p>
          <a:p>
            <a:pPr lvl="1"/>
            <a:r>
              <a:rPr lang="en-US" dirty="0" smtClean="0"/>
              <a:t>Juliane Armstrong, BS</a:t>
            </a:r>
          </a:p>
          <a:p>
            <a:pPr lvl="1"/>
            <a:r>
              <a:rPr lang="en-US" dirty="0" smtClean="0"/>
              <a:t>Alexandra Becker, BS</a:t>
            </a:r>
          </a:p>
          <a:p>
            <a:pPr lvl="1"/>
            <a:r>
              <a:rPr lang="en-US" dirty="0" smtClean="0"/>
              <a:t>Michael DiBenedetto, MS</a:t>
            </a:r>
          </a:p>
          <a:p>
            <a:pPr lvl="1"/>
            <a:r>
              <a:rPr lang="en-US" dirty="0" smtClean="0"/>
              <a:t>Amy Lebkuecher, MS</a:t>
            </a:r>
          </a:p>
          <a:p>
            <a:pPr lvl="1"/>
            <a:r>
              <a:rPr lang="en-US" dirty="0" smtClean="0"/>
              <a:t>Monika Michalec, MS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7612" y="3581400"/>
            <a:ext cx="1576388" cy="2452159"/>
          </a:xfrm>
          <a:prstGeom prst="rect">
            <a:avLst/>
          </a:prstGeom>
        </p:spPr>
      </p:pic>
    </p:spTree>
    <p:extLst>
      <p:ext uri="{BB962C8B-B14F-4D97-AF65-F5344CB8AC3E}">
        <p14:creationId xmlns:p14="http://schemas.microsoft.com/office/powerpoint/2010/main" val="49838981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81200" y="2209800"/>
            <a:ext cx="6019800" cy="1200329"/>
          </a:xfrm>
          <a:prstGeom prst="rect">
            <a:avLst/>
          </a:prstGeom>
          <a:noFill/>
        </p:spPr>
        <p:txBody>
          <a:bodyPr wrap="square" rtlCol="0">
            <a:spAutoFit/>
          </a:bodyPr>
          <a:lstStyle/>
          <a:p>
            <a:r>
              <a:rPr lang="en-US" sz="7200" b="1" dirty="0" smtClean="0"/>
              <a:t>Thank You</a:t>
            </a:r>
            <a:endParaRPr lang="en-US" sz="7200" b="1" dirty="0"/>
          </a:p>
        </p:txBody>
      </p:sp>
      <p:sp>
        <p:nvSpPr>
          <p:cNvPr id="4" name="AutoShape 2" descr="Image result for nashvill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896800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Physical Health &amp; Employment Status</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0682286"/>
              </p:ext>
            </p:extLst>
          </p:nvPr>
        </p:nvGraphicFramePr>
        <p:xfrm>
          <a:off x="457200" y="1600200"/>
          <a:ext cx="8229600" cy="2494280"/>
        </p:xfrm>
        <a:graphic>
          <a:graphicData uri="http://schemas.openxmlformats.org/drawingml/2006/table">
            <a:tbl>
              <a:tblPr firstRow="1" bandRow="1">
                <a:tableStyleId>{D27102A9-8310-4765-A935-A1911B00CA55}</a:tableStyleId>
              </a:tblPr>
              <a:tblGrid>
                <a:gridCol w="2743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370840">
                <a:tc>
                  <a:txBody>
                    <a:bodyPr/>
                    <a:lstStyle/>
                    <a:p>
                      <a:r>
                        <a:rPr lang="en-US" dirty="0" smtClean="0"/>
                        <a:t>Variables</a:t>
                      </a:r>
                      <a:endParaRPr lang="en-US" dirty="0"/>
                    </a:p>
                  </a:txBody>
                  <a:tcPr/>
                </a:tc>
                <a:tc gridSpan="2">
                  <a:txBody>
                    <a:bodyPr/>
                    <a:lstStyle/>
                    <a:p>
                      <a:pPr algn="ctr"/>
                      <a:r>
                        <a:rPr lang="en-US" dirty="0" smtClean="0"/>
                        <a:t>Employed (30)</a:t>
                      </a:r>
                    </a:p>
                    <a:p>
                      <a:pPr algn="ctr"/>
                      <a:r>
                        <a:rPr lang="en-US" dirty="0" smtClean="0"/>
                        <a:t>Mean </a:t>
                      </a:r>
                      <a:r>
                        <a:rPr lang="en-US" baseline="0" dirty="0" smtClean="0"/>
                        <a:t>      </a:t>
                      </a:r>
                      <a:r>
                        <a:rPr lang="en-US" dirty="0" smtClean="0"/>
                        <a:t>SD</a:t>
                      </a:r>
                      <a:endParaRPr lang="en-US" dirty="0"/>
                    </a:p>
                  </a:txBody>
                  <a:tcPr/>
                </a:tc>
                <a:tc hMerge="1">
                  <a:txBody>
                    <a:bodyPr/>
                    <a:lstStyle/>
                    <a:p>
                      <a:endParaRPr lang="en-US"/>
                    </a:p>
                  </a:txBody>
                  <a:tcPr/>
                </a:tc>
                <a:tc gridSpan="2">
                  <a:txBody>
                    <a:bodyPr/>
                    <a:lstStyle/>
                    <a:p>
                      <a:pPr algn="ctr"/>
                      <a:r>
                        <a:rPr lang="en-US" dirty="0" smtClean="0"/>
                        <a:t>Unemployed (30)</a:t>
                      </a:r>
                    </a:p>
                    <a:p>
                      <a:pPr algn="ctr"/>
                      <a:r>
                        <a:rPr lang="en-US" dirty="0" smtClean="0"/>
                        <a:t>Mean</a:t>
                      </a:r>
                      <a:r>
                        <a:rPr lang="en-US" baseline="0" dirty="0" smtClean="0"/>
                        <a:t>       SD</a:t>
                      </a:r>
                      <a:endParaRPr lang="en-US" dirty="0"/>
                    </a:p>
                  </a:txBody>
                  <a:tcPr/>
                </a:tc>
                <a:tc hMerge="1">
                  <a:txBody>
                    <a:bodyPr/>
                    <a:lstStyle/>
                    <a:p>
                      <a:endParaRPr lang="en-US"/>
                    </a:p>
                  </a:txBody>
                  <a:tcPr/>
                </a:tc>
                <a:tc>
                  <a:txBody>
                    <a:bodyPr/>
                    <a:lstStyle/>
                    <a:p>
                      <a:pPr algn="ctr"/>
                      <a:r>
                        <a:rPr lang="en-US" dirty="0" smtClean="0"/>
                        <a:t>F-Ratios</a:t>
                      </a:r>
                      <a:endParaRPr lang="en-US" dirty="0"/>
                    </a:p>
                  </a:txBody>
                  <a:tcPr/>
                </a:tc>
                <a:extLst>
                  <a:ext uri="{0D108BD9-81ED-4DB2-BD59-A6C34878D82A}">
                    <a16:rowId xmlns:a16="http://schemas.microsoft.com/office/drawing/2014/main" val="10000"/>
                  </a:ext>
                </a:extLst>
              </a:tr>
              <a:tr h="370840">
                <a:tc>
                  <a:txBody>
                    <a:bodyPr/>
                    <a:lstStyle/>
                    <a:p>
                      <a:r>
                        <a:rPr lang="en-US" dirty="0" smtClean="0"/>
                        <a:t>Physician Visits</a:t>
                      </a:r>
                      <a:endParaRPr lang="en-US" dirty="0"/>
                    </a:p>
                  </a:txBody>
                  <a:tcPr/>
                </a:tc>
                <a:tc>
                  <a:txBody>
                    <a:bodyPr/>
                    <a:lstStyle/>
                    <a:p>
                      <a:pPr algn="ctr"/>
                      <a:r>
                        <a:rPr lang="en-US" b="0" dirty="0" smtClean="0">
                          <a:solidFill>
                            <a:srgbClr val="FF0000"/>
                          </a:solidFill>
                        </a:rPr>
                        <a:t>1.2</a:t>
                      </a:r>
                      <a:endParaRPr lang="en-US" b="0" dirty="0">
                        <a:solidFill>
                          <a:srgbClr val="FF0000"/>
                        </a:solidFill>
                      </a:endParaRPr>
                    </a:p>
                  </a:txBody>
                  <a:tcPr/>
                </a:tc>
                <a:tc>
                  <a:txBody>
                    <a:bodyPr/>
                    <a:lstStyle/>
                    <a:p>
                      <a:pPr algn="ctr"/>
                      <a:r>
                        <a:rPr lang="en-US" b="0" dirty="0" smtClean="0"/>
                        <a:t>2.6</a:t>
                      </a:r>
                      <a:endParaRPr lang="en-US" b="0" dirty="0"/>
                    </a:p>
                  </a:txBody>
                  <a:tcPr/>
                </a:tc>
                <a:tc>
                  <a:txBody>
                    <a:bodyPr/>
                    <a:lstStyle/>
                    <a:p>
                      <a:pPr algn="ctr"/>
                      <a:r>
                        <a:rPr lang="en-US" b="0" dirty="0" smtClean="0">
                          <a:solidFill>
                            <a:srgbClr val="FF0000"/>
                          </a:solidFill>
                        </a:rPr>
                        <a:t>5.9</a:t>
                      </a:r>
                      <a:endParaRPr lang="en-US" b="0" dirty="0">
                        <a:solidFill>
                          <a:srgbClr val="FF0000"/>
                        </a:solidFill>
                      </a:endParaRPr>
                    </a:p>
                  </a:txBody>
                  <a:tcPr/>
                </a:tc>
                <a:tc>
                  <a:txBody>
                    <a:bodyPr/>
                    <a:lstStyle/>
                    <a:p>
                      <a:pPr algn="ctr"/>
                      <a:r>
                        <a:rPr lang="en-US" b="0" dirty="0" smtClean="0"/>
                        <a:t>4.0</a:t>
                      </a:r>
                      <a:endParaRPr lang="en-US" b="0" dirty="0"/>
                    </a:p>
                  </a:txBody>
                  <a:tcPr/>
                </a:tc>
                <a:tc>
                  <a:txBody>
                    <a:bodyPr/>
                    <a:lstStyle/>
                    <a:p>
                      <a:pPr algn="ctr"/>
                      <a:r>
                        <a:rPr lang="en-US" b="0" dirty="0" smtClean="0"/>
                        <a:t>9.23**</a:t>
                      </a:r>
                      <a:endParaRPr lang="en-US" b="0" dirty="0"/>
                    </a:p>
                  </a:txBody>
                  <a:tcPr/>
                </a:tc>
                <a:extLst>
                  <a:ext uri="{0D108BD9-81ED-4DB2-BD59-A6C34878D82A}">
                    <a16:rowId xmlns:a16="http://schemas.microsoft.com/office/drawing/2014/main" val="10001"/>
                  </a:ext>
                </a:extLst>
              </a:tr>
              <a:tr h="370840">
                <a:tc>
                  <a:txBody>
                    <a:bodyPr/>
                    <a:lstStyle/>
                    <a:p>
                      <a:r>
                        <a:rPr lang="en-US" dirty="0" smtClean="0"/>
                        <a:t>Days in Bed</a:t>
                      </a:r>
                      <a:endParaRPr lang="en-US" dirty="0"/>
                    </a:p>
                  </a:txBody>
                  <a:tcPr/>
                </a:tc>
                <a:tc>
                  <a:txBody>
                    <a:bodyPr/>
                    <a:lstStyle/>
                    <a:p>
                      <a:pPr algn="ctr"/>
                      <a:r>
                        <a:rPr lang="en-US" b="0" dirty="0" smtClean="0">
                          <a:solidFill>
                            <a:srgbClr val="FF0000"/>
                          </a:solidFill>
                        </a:rPr>
                        <a:t>.9</a:t>
                      </a:r>
                      <a:endParaRPr lang="en-US" b="0" dirty="0">
                        <a:solidFill>
                          <a:srgbClr val="FF0000"/>
                        </a:solidFill>
                      </a:endParaRPr>
                    </a:p>
                  </a:txBody>
                  <a:tcPr/>
                </a:tc>
                <a:tc>
                  <a:txBody>
                    <a:bodyPr/>
                    <a:lstStyle/>
                    <a:p>
                      <a:pPr algn="ctr"/>
                      <a:r>
                        <a:rPr lang="en-US" b="0" dirty="0" smtClean="0"/>
                        <a:t>2.2</a:t>
                      </a:r>
                      <a:endParaRPr lang="en-US" b="0" dirty="0"/>
                    </a:p>
                  </a:txBody>
                  <a:tcPr/>
                </a:tc>
                <a:tc>
                  <a:txBody>
                    <a:bodyPr/>
                    <a:lstStyle/>
                    <a:p>
                      <a:pPr algn="ctr"/>
                      <a:r>
                        <a:rPr lang="en-US" b="0" dirty="0" smtClean="0">
                          <a:solidFill>
                            <a:srgbClr val="FF0000"/>
                          </a:solidFill>
                        </a:rPr>
                        <a:t>5.0</a:t>
                      </a:r>
                      <a:endParaRPr lang="en-US" b="0" dirty="0">
                        <a:solidFill>
                          <a:srgbClr val="FF0000"/>
                        </a:solidFill>
                      </a:endParaRPr>
                    </a:p>
                  </a:txBody>
                  <a:tcPr/>
                </a:tc>
                <a:tc>
                  <a:txBody>
                    <a:bodyPr/>
                    <a:lstStyle/>
                    <a:p>
                      <a:pPr algn="ctr"/>
                      <a:r>
                        <a:rPr lang="en-US" b="0" dirty="0" smtClean="0"/>
                        <a:t>6.9</a:t>
                      </a:r>
                      <a:endParaRPr lang="en-US" b="0" dirty="0"/>
                    </a:p>
                  </a:txBody>
                  <a:tcPr/>
                </a:tc>
                <a:tc>
                  <a:txBody>
                    <a:bodyPr/>
                    <a:lstStyle/>
                    <a:p>
                      <a:pPr algn="ctr"/>
                      <a:r>
                        <a:rPr lang="en-US" b="0" dirty="0" smtClean="0"/>
                        <a:t>10.67**</a:t>
                      </a:r>
                      <a:endParaRPr lang="en-US" b="0" dirty="0"/>
                    </a:p>
                  </a:txBody>
                  <a:tcPr/>
                </a:tc>
                <a:extLst>
                  <a:ext uri="{0D108BD9-81ED-4DB2-BD59-A6C34878D82A}">
                    <a16:rowId xmlns:a16="http://schemas.microsoft.com/office/drawing/2014/main" val="10002"/>
                  </a:ext>
                </a:extLst>
              </a:tr>
              <a:tr h="370840">
                <a:tc>
                  <a:txBody>
                    <a:bodyPr/>
                    <a:lstStyle/>
                    <a:p>
                      <a:r>
                        <a:rPr lang="en-US" dirty="0" smtClean="0"/>
                        <a:t>Number of</a:t>
                      </a:r>
                      <a:r>
                        <a:rPr lang="en-US" baseline="0" dirty="0" smtClean="0"/>
                        <a:t> Medications</a:t>
                      </a:r>
                      <a:endParaRPr lang="en-US" dirty="0"/>
                    </a:p>
                  </a:txBody>
                  <a:tcPr/>
                </a:tc>
                <a:tc>
                  <a:txBody>
                    <a:bodyPr/>
                    <a:lstStyle/>
                    <a:p>
                      <a:pPr algn="ctr"/>
                      <a:r>
                        <a:rPr lang="en-US" b="0" dirty="0" smtClean="0">
                          <a:solidFill>
                            <a:srgbClr val="FF0000"/>
                          </a:solidFill>
                        </a:rPr>
                        <a:t>1.9</a:t>
                      </a:r>
                      <a:endParaRPr lang="en-US" b="0" dirty="0">
                        <a:solidFill>
                          <a:srgbClr val="FF0000"/>
                        </a:solidFill>
                      </a:endParaRPr>
                    </a:p>
                  </a:txBody>
                  <a:tcPr/>
                </a:tc>
                <a:tc>
                  <a:txBody>
                    <a:bodyPr/>
                    <a:lstStyle/>
                    <a:p>
                      <a:pPr algn="ctr"/>
                      <a:r>
                        <a:rPr lang="en-US" b="0" dirty="0" smtClean="0"/>
                        <a:t>1.7</a:t>
                      </a:r>
                      <a:endParaRPr lang="en-US" b="0" dirty="0"/>
                    </a:p>
                  </a:txBody>
                  <a:tcPr/>
                </a:tc>
                <a:tc>
                  <a:txBody>
                    <a:bodyPr/>
                    <a:lstStyle/>
                    <a:p>
                      <a:pPr algn="ctr"/>
                      <a:r>
                        <a:rPr lang="en-US" b="0" dirty="0" smtClean="0">
                          <a:solidFill>
                            <a:srgbClr val="FF0000"/>
                          </a:solidFill>
                        </a:rPr>
                        <a:t>3.6</a:t>
                      </a:r>
                      <a:endParaRPr lang="en-US" b="0" dirty="0">
                        <a:solidFill>
                          <a:srgbClr val="FF0000"/>
                        </a:solidFill>
                      </a:endParaRPr>
                    </a:p>
                  </a:txBody>
                  <a:tcPr/>
                </a:tc>
                <a:tc>
                  <a:txBody>
                    <a:bodyPr/>
                    <a:lstStyle/>
                    <a:p>
                      <a:pPr algn="ctr"/>
                      <a:r>
                        <a:rPr lang="en-US" b="0" dirty="0" smtClean="0"/>
                        <a:t>2.0</a:t>
                      </a:r>
                      <a:endParaRPr lang="en-US" b="0" dirty="0"/>
                    </a:p>
                  </a:txBody>
                  <a:tcPr/>
                </a:tc>
                <a:tc>
                  <a:txBody>
                    <a:bodyPr/>
                    <a:lstStyle/>
                    <a:p>
                      <a:pPr algn="ctr"/>
                      <a:r>
                        <a:rPr lang="en-US" b="0" dirty="0" smtClean="0"/>
                        <a:t>3.99*</a:t>
                      </a:r>
                      <a:endParaRPr lang="en-US" b="0" dirty="0"/>
                    </a:p>
                  </a:txBody>
                  <a:tcPr/>
                </a:tc>
                <a:extLst>
                  <a:ext uri="{0D108BD9-81ED-4DB2-BD59-A6C34878D82A}">
                    <a16:rowId xmlns:a16="http://schemas.microsoft.com/office/drawing/2014/main" val="10003"/>
                  </a:ext>
                </a:extLst>
              </a:tr>
              <a:tr h="370840">
                <a:tc>
                  <a:txBody>
                    <a:bodyPr/>
                    <a:lstStyle/>
                    <a:p>
                      <a:r>
                        <a:rPr lang="en-US" dirty="0" smtClean="0"/>
                        <a:t>Self-assessed</a:t>
                      </a:r>
                      <a:r>
                        <a:rPr lang="en-US" baseline="0" dirty="0" smtClean="0"/>
                        <a:t> Health</a:t>
                      </a:r>
                      <a:endParaRPr lang="en-US" dirty="0"/>
                    </a:p>
                  </a:txBody>
                  <a:tcPr/>
                </a:tc>
                <a:tc>
                  <a:txBody>
                    <a:bodyPr/>
                    <a:lstStyle/>
                    <a:p>
                      <a:pPr algn="ctr"/>
                      <a:r>
                        <a:rPr lang="en-US" dirty="0" smtClean="0"/>
                        <a:t>2.0</a:t>
                      </a:r>
                      <a:endParaRPr lang="en-US" dirty="0"/>
                    </a:p>
                  </a:txBody>
                  <a:tcPr/>
                </a:tc>
                <a:tc>
                  <a:txBody>
                    <a:bodyPr/>
                    <a:lstStyle/>
                    <a:p>
                      <a:pPr algn="ctr"/>
                      <a:r>
                        <a:rPr lang="en-US" dirty="0" smtClean="0"/>
                        <a:t>.8</a:t>
                      </a:r>
                      <a:endParaRPr lang="en-US" dirty="0"/>
                    </a:p>
                  </a:txBody>
                  <a:tcPr/>
                </a:tc>
                <a:tc>
                  <a:txBody>
                    <a:bodyPr/>
                    <a:lstStyle/>
                    <a:p>
                      <a:pPr algn="ctr"/>
                      <a:r>
                        <a:rPr lang="en-US" dirty="0" smtClean="0"/>
                        <a:t>2.9</a:t>
                      </a:r>
                      <a:endParaRPr lang="en-US" dirty="0"/>
                    </a:p>
                  </a:txBody>
                  <a:tcPr/>
                </a:tc>
                <a:tc>
                  <a:txBody>
                    <a:bodyPr/>
                    <a:lstStyle/>
                    <a:p>
                      <a:pPr algn="ctr"/>
                      <a:r>
                        <a:rPr lang="en-US" dirty="0" smtClean="0"/>
                        <a:t>.7</a:t>
                      </a:r>
                      <a:endParaRPr lang="en-US" dirty="0"/>
                    </a:p>
                  </a:txBody>
                  <a:tcPr/>
                </a:tc>
                <a:tc>
                  <a:txBody>
                    <a:bodyPr/>
                    <a:lstStyle/>
                    <a:p>
                      <a:pPr algn="ctr"/>
                      <a:r>
                        <a:rPr lang="en-US" dirty="0" smtClean="0"/>
                        <a:t>4.36*</a:t>
                      </a:r>
                      <a:endParaRPr lang="en-US" dirty="0"/>
                    </a:p>
                  </a:txBody>
                  <a:tcPr/>
                </a:tc>
                <a:extLst>
                  <a:ext uri="{0D108BD9-81ED-4DB2-BD59-A6C34878D82A}">
                    <a16:rowId xmlns:a16="http://schemas.microsoft.com/office/drawing/2014/main" val="10004"/>
                  </a:ext>
                </a:extLst>
              </a:tr>
              <a:tr h="370840">
                <a:tc>
                  <a:txBody>
                    <a:bodyPr/>
                    <a:lstStyle/>
                    <a:p>
                      <a:r>
                        <a:rPr lang="en-US" dirty="0" smtClean="0"/>
                        <a:t>Number of Diagnoses</a:t>
                      </a:r>
                      <a:endParaRPr lang="en-US" dirty="0"/>
                    </a:p>
                  </a:txBody>
                  <a:tcPr/>
                </a:tc>
                <a:tc>
                  <a:txBody>
                    <a:bodyPr/>
                    <a:lstStyle/>
                    <a:p>
                      <a:pPr algn="ctr"/>
                      <a:r>
                        <a:rPr lang="en-US" dirty="0" smtClean="0"/>
                        <a:t>1.8</a:t>
                      </a:r>
                      <a:endParaRPr lang="en-US" dirty="0"/>
                    </a:p>
                  </a:txBody>
                  <a:tcPr/>
                </a:tc>
                <a:tc>
                  <a:txBody>
                    <a:bodyPr/>
                    <a:lstStyle/>
                    <a:p>
                      <a:pPr algn="ctr"/>
                      <a:r>
                        <a:rPr lang="en-US" dirty="0" smtClean="0"/>
                        <a:t>1.3</a:t>
                      </a:r>
                      <a:endParaRPr lang="en-US" dirty="0"/>
                    </a:p>
                  </a:txBody>
                  <a:tcPr/>
                </a:tc>
                <a:tc>
                  <a:txBody>
                    <a:bodyPr/>
                    <a:lstStyle/>
                    <a:p>
                      <a:pPr algn="ctr"/>
                      <a:r>
                        <a:rPr lang="en-US" dirty="0" smtClean="0"/>
                        <a:t>1.9</a:t>
                      </a:r>
                      <a:endParaRPr lang="en-US" dirty="0"/>
                    </a:p>
                  </a:txBody>
                  <a:tcPr/>
                </a:tc>
                <a:tc>
                  <a:txBody>
                    <a:bodyPr/>
                    <a:lstStyle/>
                    <a:p>
                      <a:pPr algn="ctr"/>
                      <a:r>
                        <a:rPr lang="en-US" dirty="0" smtClean="0"/>
                        <a:t>2.0</a:t>
                      </a:r>
                      <a:endParaRPr lang="en-US" dirty="0"/>
                    </a:p>
                  </a:txBody>
                  <a:tcPr/>
                </a:tc>
                <a:tc>
                  <a:txBody>
                    <a:bodyPr/>
                    <a:lstStyle/>
                    <a:p>
                      <a:pPr algn="ctr"/>
                      <a:r>
                        <a:rPr lang="en-US" dirty="0" smtClean="0"/>
                        <a:t>.92</a:t>
                      </a:r>
                      <a:endParaRPr lang="en-US" dirty="0"/>
                    </a:p>
                  </a:txBody>
                  <a:tcPr/>
                </a:tc>
                <a:extLst>
                  <a:ext uri="{0D108BD9-81ED-4DB2-BD59-A6C34878D82A}">
                    <a16:rowId xmlns:a16="http://schemas.microsoft.com/office/drawing/2014/main" val="10005"/>
                  </a:ext>
                </a:extLst>
              </a:tr>
            </a:tbl>
          </a:graphicData>
        </a:graphic>
      </p:graphicFrame>
      <p:sp>
        <p:nvSpPr>
          <p:cNvPr id="5" name="TextBox 4"/>
          <p:cNvSpPr txBox="1"/>
          <p:nvPr/>
        </p:nvSpPr>
        <p:spPr>
          <a:xfrm>
            <a:off x="4724400" y="6400800"/>
            <a:ext cx="4351191" cy="276999"/>
          </a:xfrm>
          <a:prstGeom prst="rect">
            <a:avLst/>
          </a:prstGeom>
          <a:noFill/>
        </p:spPr>
        <p:txBody>
          <a:bodyPr wrap="none" rtlCol="0">
            <a:spAutoFit/>
          </a:bodyPr>
          <a:lstStyle/>
          <a:p>
            <a:r>
              <a:rPr lang="en-US" sz="1200" i="1" dirty="0" smtClean="0"/>
              <a:t>Table adapted from </a:t>
            </a:r>
            <a:r>
              <a:rPr lang="en-US" sz="1200" dirty="0" smtClean="0"/>
              <a:t>Linn et al. (1985) </a:t>
            </a:r>
            <a:r>
              <a:rPr lang="en-US" sz="1200" i="1" dirty="0" smtClean="0"/>
              <a:t>AJPH, </a:t>
            </a:r>
            <a:r>
              <a:rPr lang="en-US" sz="1200" dirty="0" smtClean="0"/>
              <a:t>75(5), p.502-506</a:t>
            </a:r>
            <a:endParaRPr lang="en-US" sz="1200" dirty="0"/>
          </a:p>
        </p:txBody>
      </p:sp>
      <p:sp>
        <p:nvSpPr>
          <p:cNvPr id="3" name="TextBox 2"/>
          <p:cNvSpPr txBox="1"/>
          <p:nvPr/>
        </p:nvSpPr>
        <p:spPr>
          <a:xfrm>
            <a:off x="3352800" y="2286000"/>
            <a:ext cx="5334000" cy="1066800"/>
          </a:xfrm>
          <a:prstGeom prst="rect">
            <a:avLst/>
          </a:prstGeom>
          <a:noFill/>
          <a:ln w="50800">
            <a:solidFill>
              <a:srgbClr val="B6BA12"/>
            </a:solidFill>
          </a:ln>
        </p:spPr>
        <p:txBody>
          <a:bodyPr wrap="square" rtlCol="0">
            <a:spAutoFit/>
          </a:bodyPr>
          <a:lstStyle/>
          <a:p>
            <a:endParaRPr lang="en-US" dirty="0"/>
          </a:p>
        </p:txBody>
      </p:sp>
    </p:spTree>
    <p:extLst>
      <p:ext uri="{BB962C8B-B14F-4D97-AF65-F5344CB8AC3E}">
        <p14:creationId xmlns:p14="http://schemas.microsoft.com/office/powerpoint/2010/main" val="33703096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Physical Health &amp; Employment Status</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00719459"/>
              </p:ext>
            </p:extLst>
          </p:nvPr>
        </p:nvGraphicFramePr>
        <p:xfrm>
          <a:off x="457200" y="1600200"/>
          <a:ext cx="8229600" cy="2494280"/>
        </p:xfrm>
        <a:graphic>
          <a:graphicData uri="http://schemas.openxmlformats.org/drawingml/2006/table">
            <a:tbl>
              <a:tblPr firstRow="1" bandRow="1">
                <a:tableStyleId>{D27102A9-8310-4765-A935-A1911B00CA55}</a:tableStyleId>
              </a:tblPr>
              <a:tblGrid>
                <a:gridCol w="2743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370840">
                <a:tc>
                  <a:txBody>
                    <a:bodyPr/>
                    <a:lstStyle/>
                    <a:p>
                      <a:r>
                        <a:rPr lang="en-US" dirty="0" smtClean="0"/>
                        <a:t>Variables</a:t>
                      </a:r>
                      <a:endParaRPr lang="en-US" dirty="0"/>
                    </a:p>
                  </a:txBody>
                  <a:tcPr/>
                </a:tc>
                <a:tc gridSpan="2">
                  <a:txBody>
                    <a:bodyPr/>
                    <a:lstStyle/>
                    <a:p>
                      <a:pPr algn="ctr"/>
                      <a:r>
                        <a:rPr lang="en-US" dirty="0" smtClean="0"/>
                        <a:t>Employed (30)</a:t>
                      </a:r>
                    </a:p>
                    <a:p>
                      <a:pPr algn="ctr"/>
                      <a:r>
                        <a:rPr lang="en-US" dirty="0" smtClean="0"/>
                        <a:t>Mean </a:t>
                      </a:r>
                      <a:r>
                        <a:rPr lang="en-US" baseline="0" dirty="0" smtClean="0"/>
                        <a:t>      </a:t>
                      </a:r>
                      <a:r>
                        <a:rPr lang="en-US" dirty="0" smtClean="0"/>
                        <a:t>SD</a:t>
                      </a:r>
                      <a:endParaRPr lang="en-US" dirty="0"/>
                    </a:p>
                  </a:txBody>
                  <a:tcPr/>
                </a:tc>
                <a:tc hMerge="1">
                  <a:txBody>
                    <a:bodyPr/>
                    <a:lstStyle/>
                    <a:p>
                      <a:endParaRPr lang="en-US"/>
                    </a:p>
                  </a:txBody>
                  <a:tcPr/>
                </a:tc>
                <a:tc gridSpan="2">
                  <a:txBody>
                    <a:bodyPr/>
                    <a:lstStyle/>
                    <a:p>
                      <a:pPr algn="ctr"/>
                      <a:r>
                        <a:rPr lang="en-US" dirty="0" smtClean="0"/>
                        <a:t>Unemployed (30)</a:t>
                      </a:r>
                    </a:p>
                    <a:p>
                      <a:pPr algn="ctr"/>
                      <a:r>
                        <a:rPr lang="en-US" dirty="0" smtClean="0"/>
                        <a:t>Mean</a:t>
                      </a:r>
                      <a:r>
                        <a:rPr lang="en-US" baseline="0" dirty="0" smtClean="0"/>
                        <a:t>       SD</a:t>
                      </a:r>
                      <a:endParaRPr lang="en-US" dirty="0"/>
                    </a:p>
                  </a:txBody>
                  <a:tcPr/>
                </a:tc>
                <a:tc hMerge="1">
                  <a:txBody>
                    <a:bodyPr/>
                    <a:lstStyle/>
                    <a:p>
                      <a:endParaRPr lang="en-US"/>
                    </a:p>
                  </a:txBody>
                  <a:tcPr/>
                </a:tc>
                <a:tc>
                  <a:txBody>
                    <a:bodyPr/>
                    <a:lstStyle/>
                    <a:p>
                      <a:pPr algn="ctr"/>
                      <a:r>
                        <a:rPr lang="en-US" dirty="0" smtClean="0"/>
                        <a:t>F-Ratios</a:t>
                      </a:r>
                      <a:endParaRPr lang="en-US" dirty="0"/>
                    </a:p>
                  </a:txBody>
                  <a:tcPr/>
                </a:tc>
                <a:extLst>
                  <a:ext uri="{0D108BD9-81ED-4DB2-BD59-A6C34878D82A}">
                    <a16:rowId xmlns:a16="http://schemas.microsoft.com/office/drawing/2014/main" val="10000"/>
                  </a:ext>
                </a:extLst>
              </a:tr>
              <a:tr h="370840">
                <a:tc>
                  <a:txBody>
                    <a:bodyPr/>
                    <a:lstStyle/>
                    <a:p>
                      <a:r>
                        <a:rPr lang="en-US" dirty="0" smtClean="0"/>
                        <a:t>Physician Visits</a:t>
                      </a:r>
                      <a:endParaRPr lang="en-US" dirty="0"/>
                    </a:p>
                  </a:txBody>
                  <a:tcPr/>
                </a:tc>
                <a:tc>
                  <a:txBody>
                    <a:bodyPr/>
                    <a:lstStyle/>
                    <a:p>
                      <a:pPr algn="ctr"/>
                      <a:r>
                        <a:rPr lang="en-US" b="0" dirty="0" smtClean="0">
                          <a:solidFill>
                            <a:srgbClr val="FF0000"/>
                          </a:solidFill>
                        </a:rPr>
                        <a:t>1.2</a:t>
                      </a:r>
                      <a:endParaRPr lang="en-US" b="0" dirty="0">
                        <a:solidFill>
                          <a:srgbClr val="FF0000"/>
                        </a:solidFill>
                      </a:endParaRPr>
                    </a:p>
                  </a:txBody>
                  <a:tcPr/>
                </a:tc>
                <a:tc>
                  <a:txBody>
                    <a:bodyPr/>
                    <a:lstStyle/>
                    <a:p>
                      <a:pPr algn="ctr"/>
                      <a:r>
                        <a:rPr lang="en-US" b="0" dirty="0" smtClean="0"/>
                        <a:t>2.6</a:t>
                      </a:r>
                      <a:endParaRPr lang="en-US" b="0" dirty="0"/>
                    </a:p>
                  </a:txBody>
                  <a:tcPr/>
                </a:tc>
                <a:tc>
                  <a:txBody>
                    <a:bodyPr/>
                    <a:lstStyle/>
                    <a:p>
                      <a:pPr algn="ctr"/>
                      <a:r>
                        <a:rPr lang="en-US" b="0" dirty="0" smtClean="0">
                          <a:solidFill>
                            <a:srgbClr val="FF0000"/>
                          </a:solidFill>
                        </a:rPr>
                        <a:t>5.9</a:t>
                      </a:r>
                      <a:endParaRPr lang="en-US" b="0" dirty="0">
                        <a:solidFill>
                          <a:srgbClr val="FF0000"/>
                        </a:solidFill>
                      </a:endParaRPr>
                    </a:p>
                  </a:txBody>
                  <a:tcPr/>
                </a:tc>
                <a:tc>
                  <a:txBody>
                    <a:bodyPr/>
                    <a:lstStyle/>
                    <a:p>
                      <a:pPr algn="ctr"/>
                      <a:r>
                        <a:rPr lang="en-US" b="0" dirty="0" smtClean="0"/>
                        <a:t>4.0</a:t>
                      </a:r>
                      <a:endParaRPr lang="en-US" b="0" dirty="0"/>
                    </a:p>
                  </a:txBody>
                  <a:tcPr/>
                </a:tc>
                <a:tc>
                  <a:txBody>
                    <a:bodyPr/>
                    <a:lstStyle/>
                    <a:p>
                      <a:pPr algn="ctr"/>
                      <a:r>
                        <a:rPr lang="en-US" b="0" dirty="0" smtClean="0"/>
                        <a:t>9.23**</a:t>
                      </a:r>
                      <a:endParaRPr lang="en-US" b="0" dirty="0"/>
                    </a:p>
                  </a:txBody>
                  <a:tcPr/>
                </a:tc>
                <a:extLst>
                  <a:ext uri="{0D108BD9-81ED-4DB2-BD59-A6C34878D82A}">
                    <a16:rowId xmlns:a16="http://schemas.microsoft.com/office/drawing/2014/main" val="10001"/>
                  </a:ext>
                </a:extLst>
              </a:tr>
              <a:tr h="370840">
                <a:tc>
                  <a:txBody>
                    <a:bodyPr/>
                    <a:lstStyle/>
                    <a:p>
                      <a:r>
                        <a:rPr lang="en-US" dirty="0" smtClean="0"/>
                        <a:t>Days in Bed</a:t>
                      </a:r>
                      <a:endParaRPr lang="en-US" dirty="0"/>
                    </a:p>
                  </a:txBody>
                  <a:tcPr/>
                </a:tc>
                <a:tc>
                  <a:txBody>
                    <a:bodyPr/>
                    <a:lstStyle/>
                    <a:p>
                      <a:pPr algn="ctr"/>
                      <a:r>
                        <a:rPr lang="en-US" b="0" dirty="0" smtClean="0">
                          <a:solidFill>
                            <a:srgbClr val="FF0000"/>
                          </a:solidFill>
                        </a:rPr>
                        <a:t>.9</a:t>
                      </a:r>
                      <a:endParaRPr lang="en-US" b="0" dirty="0">
                        <a:solidFill>
                          <a:srgbClr val="FF0000"/>
                        </a:solidFill>
                      </a:endParaRPr>
                    </a:p>
                  </a:txBody>
                  <a:tcPr/>
                </a:tc>
                <a:tc>
                  <a:txBody>
                    <a:bodyPr/>
                    <a:lstStyle/>
                    <a:p>
                      <a:pPr algn="ctr"/>
                      <a:r>
                        <a:rPr lang="en-US" b="0" dirty="0" smtClean="0"/>
                        <a:t>2.2</a:t>
                      </a:r>
                      <a:endParaRPr lang="en-US" b="0" dirty="0"/>
                    </a:p>
                  </a:txBody>
                  <a:tcPr/>
                </a:tc>
                <a:tc>
                  <a:txBody>
                    <a:bodyPr/>
                    <a:lstStyle/>
                    <a:p>
                      <a:pPr algn="ctr"/>
                      <a:r>
                        <a:rPr lang="en-US" b="0" dirty="0" smtClean="0">
                          <a:solidFill>
                            <a:srgbClr val="FF0000"/>
                          </a:solidFill>
                        </a:rPr>
                        <a:t>5.0</a:t>
                      </a:r>
                      <a:endParaRPr lang="en-US" b="0" dirty="0">
                        <a:solidFill>
                          <a:srgbClr val="FF0000"/>
                        </a:solidFill>
                      </a:endParaRPr>
                    </a:p>
                  </a:txBody>
                  <a:tcPr/>
                </a:tc>
                <a:tc>
                  <a:txBody>
                    <a:bodyPr/>
                    <a:lstStyle/>
                    <a:p>
                      <a:pPr algn="ctr"/>
                      <a:r>
                        <a:rPr lang="en-US" b="0" dirty="0" smtClean="0"/>
                        <a:t>6.9</a:t>
                      </a:r>
                      <a:endParaRPr lang="en-US" b="0" dirty="0"/>
                    </a:p>
                  </a:txBody>
                  <a:tcPr/>
                </a:tc>
                <a:tc>
                  <a:txBody>
                    <a:bodyPr/>
                    <a:lstStyle/>
                    <a:p>
                      <a:pPr algn="ctr"/>
                      <a:r>
                        <a:rPr lang="en-US" b="0" dirty="0" smtClean="0"/>
                        <a:t>10.67**</a:t>
                      </a:r>
                      <a:endParaRPr lang="en-US" b="0" dirty="0"/>
                    </a:p>
                  </a:txBody>
                  <a:tcPr/>
                </a:tc>
                <a:extLst>
                  <a:ext uri="{0D108BD9-81ED-4DB2-BD59-A6C34878D82A}">
                    <a16:rowId xmlns:a16="http://schemas.microsoft.com/office/drawing/2014/main" val="10002"/>
                  </a:ext>
                </a:extLst>
              </a:tr>
              <a:tr h="370840">
                <a:tc>
                  <a:txBody>
                    <a:bodyPr/>
                    <a:lstStyle/>
                    <a:p>
                      <a:r>
                        <a:rPr lang="en-US" dirty="0" smtClean="0"/>
                        <a:t>Number of</a:t>
                      </a:r>
                      <a:r>
                        <a:rPr lang="en-US" baseline="0" dirty="0" smtClean="0"/>
                        <a:t> Medications</a:t>
                      </a:r>
                      <a:endParaRPr lang="en-US" dirty="0"/>
                    </a:p>
                  </a:txBody>
                  <a:tcPr/>
                </a:tc>
                <a:tc>
                  <a:txBody>
                    <a:bodyPr/>
                    <a:lstStyle/>
                    <a:p>
                      <a:pPr algn="ctr"/>
                      <a:r>
                        <a:rPr lang="en-US" b="0" dirty="0" smtClean="0">
                          <a:solidFill>
                            <a:srgbClr val="FF0000"/>
                          </a:solidFill>
                        </a:rPr>
                        <a:t>1.9</a:t>
                      </a:r>
                      <a:endParaRPr lang="en-US" b="0" dirty="0">
                        <a:solidFill>
                          <a:srgbClr val="FF0000"/>
                        </a:solidFill>
                      </a:endParaRPr>
                    </a:p>
                  </a:txBody>
                  <a:tcPr/>
                </a:tc>
                <a:tc>
                  <a:txBody>
                    <a:bodyPr/>
                    <a:lstStyle/>
                    <a:p>
                      <a:pPr algn="ctr"/>
                      <a:r>
                        <a:rPr lang="en-US" b="0" dirty="0" smtClean="0"/>
                        <a:t>1.7</a:t>
                      </a:r>
                      <a:endParaRPr lang="en-US" b="0" dirty="0"/>
                    </a:p>
                  </a:txBody>
                  <a:tcPr/>
                </a:tc>
                <a:tc>
                  <a:txBody>
                    <a:bodyPr/>
                    <a:lstStyle/>
                    <a:p>
                      <a:pPr algn="ctr"/>
                      <a:r>
                        <a:rPr lang="en-US" b="0" dirty="0" smtClean="0">
                          <a:solidFill>
                            <a:srgbClr val="FF0000"/>
                          </a:solidFill>
                        </a:rPr>
                        <a:t>3.6</a:t>
                      </a:r>
                      <a:endParaRPr lang="en-US" b="0" dirty="0">
                        <a:solidFill>
                          <a:srgbClr val="FF0000"/>
                        </a:solidFill>
                      </a:endParaRPr>
                    </a:p>
                  </a:txBody>
                  <a:tcPr/>
                </a:tc>
                <a:tc>
                  <a:txBody>
                    <a:bodyPr/>
                    <a:lstStyle/>
                    <a:p>
                      <a:pPr algn="ctr"/>
                      <a:r>
                        <a:rPr lang="en-US" b="0" dirty="0" smtClean="0"/>
                        <a:t>2.0</a:t>
                      </a:r>
                      <a:endParaRPr lang="en-US" b="0" dirty="0"/>
                    </a:p>
                  </a:txBody>
                  <a:tcPr/>
                </a:tc>
                <a:tc>
                  <a:txBody>
                    <a:bodyPr/>
                    <a:lstStyle/>
                    <a:p>
                      <a:pPr algn="ctr"/>
                      <a:r>
                        <a:rPr lang="en-US" b="0" dirty="0" smtClean="0"/>
                        <a:t>3.99*</a:t>
                      </a:r>
                      <a:endParaRPr lang="en-US" b="0" dirty="0"/>
                    </a:p>
                  </a:txBody>
                  <a:tcPr/>
                </a:tc>
                <a:extLst>
                  <a:ext uri="{0D108BD9-81ED-4DB2-BD59-A6C34878D82A}">
                    <a16:rowId xmlns:a16="http://schemas.microsoft.com/office/drawing/2014/main" val="10003"/>
                  </a:ext>
                </a:extLst>
              </a:tr>
              <a:tr h="370840">
                <a:tc>
                  <a:txBody>
                    <a:bodyPr/>
                    <a:lstStyle/>
                    <a:p>
                      <a:r>
                        <a:rPr lang="en-US" dirty="0" smtClean="0"/>
                        <a:t>Self-assessed</a:t>
                      </a:r>
                      <a:r>
                        <a:rPr lang="en-US" baseline="0" dirty="0" smtClean="0"/>
                        <a:t> Health</a:t>
                      </a:r>
                      <a:endParaRPr lang="en-US" dirty="0"/>
                    </a:p>
                  </a:txBody>
                  <a:tcPr/>
                </a:tc>
                <a:tc>
                  <a:txBody>
                    <a:bodyPr/>
                    <a:lstStyle/>
                    <a:p>
                      <a:pPr algn="ctr"/>
                      <a:r>
                        <a:rPr lang="en-US" b="0" dirty="0" smtClean="0">
                          <a:solidFill>
                            <a:srgbClr val="FF0000"/>
                          </a:solidFill>
                        </a:rPr>
                        <a:t>2.0</a:t>
                      </a:r>
                      <a:endParaRPr lang="en-US" b="0" dirty="0">
                        <a:solidFill>
                          <a:srgbClr val="FF0000"/>
                        </a:solidFill>
                      </a:endParaRPr>
                    </a:p>
                  </a:txBody>
                  <a:tcPr/>
                </a:tc>
                <a:tc>
                  <a:txBody>
                    <a:bodyPr/>
                    <a:lstStyle/>
                    <a:p>
                      <a:pPr algn="ctr"/>
                      <a:r>
                        <a:rPr lang="en-US" b="0" dirty="0" smtClean="0"/>
                        <a:t>.8</a:t>
                      </a:r>
                      <a:endParaRPr lang="en-US" b="0" dirty="0"/>
                    </a:p>
                  </a:txBody>
                  <a:tcPr/>
                </a:tc>
                <a:tc>
                  <a:txBody>
                    <a:bodyPr/>
                    <a:lstStyle/>
                    <a:p>
                      <a:pPr algn="ctr"/>
                      <a:r>
                        <a:rPr lang="en-US" b="0" dirty="0" smtClean="0">
                          <a:solidFill>
                            <a:srgbClr val="FF0000"/>
                          </a:solidFill>
                        </a:rPr>
                        <a:t>2.9</a:t>
                      </a:r>
                      <a:endParaRPr lang="en-US" b="0" dirty="0">
                        <a:solidFill>
                          <a:srgbClr val="FF0000"/>
                        </a:solidFill>
                      </a:endParaRPr>
                    </a:p>
                  </a:txBody>
                  <a:tcPr/>
                </a:tc>
                <a:tc>
                  <a:txBody>
                    <a:bodyPr/>
                    <a:lstStyle/>
                    <a:p>
                      <a:pPr algn="ctr"/>
                      <a:r>
                        <a:rPr lang="en-US" b="0" dirty="0" smtClean="0"/>
                        <a:t>.7</a:t>
                      </a:r>
                      <a:endParaRPr lang="en-US" b="0" dirty="0"/>
                    </a:p>
                  </a:txBody>
                  <a:tcPr/>
                </a:tc>
                <a:tc>
                  <a:txBody>
                    <a:bodyPr/>
                    <a:lstStyle/>
                    <a:p>
                      <a:pPr algn="ctr"/>
                      <a:r>
                        <a:rPr lang="en-US" b="0" dirty="0" smtClean="0"/>
                        <a:t>4.36*</a:t>
                      </a:r>
                      <a:endParaRPr lang="en-US" b="0" dirty="0"/>
                    </a:p>
                  </a:txBody>
                  <a:tcPr/>
                </a:tc>
                <a:extLst>
                  <a:ext uri="{0D108BD9-81ED-4DB2-BD59-A6C34878D82A}">
                    <a16:rowId xmlns:a16="http://schemas.microsoft.com/office/drawing/2014/main" val="10004"/>
                  </a:ext>
                </a:extLst>
              </a:tr>
              <a:tr h="370840">
                <a:tc>
                  <a:txBody>
                    <a:bodyPr/>
                    <a:lstStyle/>
                    <a:p>
                      <a:r>
                        <a:rPr lang="en-US" dirty="0" smtClean="0"/>
                        <a:t>Number of Diagnoses</a:t>
                      </a:r>
                      <a:endParaRPr lang="en-US" dirty="0"/>
                    </a:p>
                  </a:txBody>
                  <a:tcPr/>
                </a:tc>
                <a:tc>
                  <a:txBody>
                    <a:bodyPr/>
                    <a:lstStyle/>
                    <a:p>
                      <a:pPr algn="ctr"/>
                      <a:r>
                        <a:rPr lang="en-US" dirty="0" smtClean="0"/>
                        <a:t>1.8</a:t>
                      </a:r>
                      <a:endParaRPr lang="en-US" dirty="0"/>
                    </a:p>
                  </a:txBody>
                  <a:tcPr/>
                </a:tc>
                <a:tc>
                  <a:txBody>
                    <a:bodyPr/>
                    <a:lstStyle/>
                    <a:p>
                      <a:pPr algn="ctr"/>
                      <a:r>
                        <a:rPr lang="en-US" dirty="0" smtClean="0"/>
                        <a:t>1.3</a:t>
                      </a:r>
                      <a:endParaRPr lang="en-US" dirty="0"/>
                    </a:p>
                  </a:txBody>
                  <a:tcPr/>
                </a:tc>
                <a:tc>
                  <a:txBody>
                    <a:bodyPr/>
                    <a:lstStyle/>
                    <a:p>
                      <a:pPr algn="ctr"/>
                      <a:r>
                        <a:rPr lang="en-US" dirty="0" smtClean="0"/>
                        <a:t>1.9</a:t>
                      </a:r>
                      <a:endParaRPr lang="en-US" dirty="0"/>
                    </a:p>
                  </a:txBody>
                  <a:tcPr/>
                </a:tc>
                <a:tc>
                  <a:txBody>
                    <a:bodyPr/>
                    <a:lstStyle/>
                    <a:p>
                      <a:pPr algn="ctr"/>
                      <a:r>
                        <a:rPr lang="en-US" dirty="0" smtClean="0"/>
                        <a:t>2.0</a:t>
                      </a:r>
                      <a:endParaRPr lang="en-US" dirty="0"/>
                    </a:p>
                  </a:txBody>
                  <a:tcPr/>
                </a:tc>
                <a:tc>
                  <a:txBody>
                    <a:bodyPr/>
                    <a:lstStyle/>
                    <a:p>
                      <a:pPr algn="ctr"/>
                      <a:r>
                        <a:rPr lang="en-US" dirty="0" smtClean="0"/>
                        <a:t>.92</a:t>
                      </a:r>
                      <a:endParaRPr lang="en-US" dirty="0"/>
                    </a:p>
                  </a:txBody>
                  <a:tcPr/>
                </a:tc>
                <a:extLst>
                  <a:ext uri="{0D108BD9-81ED-4DB2-BD59-A6C34878D82A}">
                    <a16:rowId xmlns:a16="http://schemas.microsoft.com/office/drawing/2014/main" val="10005"/>
                  </a:ext>
                </a:extLst>
              </a:tr>
            </a:tbl>
          </a:graphicData>
        </a:graphic>
      </p:graphicFrame>
      <p:sp>
        <p:nvSpPr>
          <p:cNvPr id="5" name="TextBox 4"/>
          <p:cNvSpPr txBox="1"/>
          <p:nvPr/>
        </p:nvSpPr>
        <p:spPr>
          <a:xfrm>
            <a:off x="4724400" y="6400800"/>
            <a:ext cx="4351191" cy="276999"/>
          </a:xfrm>
          <a:prstGeom prst="rect">
            <a:avLst/>
          </a:prstGeom>
          <a:noFill/>
        </p:spPr>
        <p:txBody>
          <a:bodyPr wrap="none" rtlCol="0">
            <a:spAutoFit/>
          </a:bodyPr>
          <a:lstStyle/>
          <a:p>
            <a:r>
              <a:rPr lang="en-US" sz="1200" i="1" dirty="0" smtClean="0"/>
              <a:t>Table adapted from </a:t>
            </a:r>
            <a:r>
              <a:rPr lang="en-US" sz="1200" dirty="0" smtClean="0"/>
              <a:t>Linn et al. (1985) </a:t>
            </a:r>
            <a:r>
              <a:rPr lang="en-US" sz="1200" i="1" dirty="0" smtClean="0"/>
              <a:t>AJPH, </a:t>
            </a:r>
            <a:r>
              <a:rPr lang="en-US" sz="1200" dirty="0" smtClean="0"/>
              <a:t>75(5), p.502-506</a:t>
            </a:r>
            <a:endParaRPr lang="en-US" sz="1200" dirty="0"/>
          </a:p>
        </p:txBody>
      </p:sp>
      <p:sp>
        <p:nvSpPr>
          <p:cNvPr id="3" name="TextBox 2"/>
          <p:cNvSpPr txBox="1"/>
          <p:nvPr/>
        </p:nvSpPr>
        <p:spPr>
          <a:xfrm>
            <a:off x="3429000" y="3369505"/>
            <a:ext cx="5257800" cy="369332"/>
          </a:xfrm>
          <a:prstGeom prst="rect">
            <a:avLst/>
          </a:prstGeom>
          <a:noFill/>
          <a:ln w="47625">
            <a:solidFill>
              <a:srgbClr val="B6BA12"/>
            </a:solidFill>
          </a:ln>
        </p:spPr>
        <p:txBody>
          <a:bodyPr wrap="square" rtlCol="0">
            <a:spAutoFit/>
          </a:bodyPr>
          <a:lstStyle/>
          <a:p>
            <a:endParaRPr lang="en-US" dirty="0"/>
          </a:p>
        </p:txBody>
      </p:sp>
    </p:spTree>
    <p:extLst>
      <p:ext uri="{BB962C8B-B14F-4D97-AF65-F5344CB8AC3E}">
        <p14:creationId xmlns:p14="http://schemas.microsoft.com/office/powerpoint/2010/main" val="985257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84238"/>
          </a:xfrm>
        </p:spPr>
        <p:txBody>
          <a:bodyPr/>
          <a:lstStyle/>
          <a:p>
            <a:pPr lvl="0"/>
            <a:r>
              <a:rPr lang="en-US" dirty="0" smtClean="0"/>
              <a:t/>
            </a:r>
            <a:br>
              <a:rPr lang="en-US" dirty="0" smtClean="0"/>
            </a:br>
            <a:r>
              <a:rPr lang="en-US" sz="4000" dirty="0" smtClean="0"/>
              <a:t>Consequences of Unemployment</a:t>
            </a:r>
            <a:endParaRPr lang="en-US" sz="4000" dirty="0"/>
          </a:p>
        </p:txBody>
      </p:sp>
      <p:sp>
        <p:nvSpPr>
          <p:cNvPr id="3" name="Content Placeholder 2"/>
          <p:cNvSpPr>
            <a:spLocks noGrp="1"/>
          </p:cNvSpPr>
          <p:nvPr>
            <p:ph idx="1"/>
          </p:nvPr>
        </p:nvSpPr>
        <p:spPr>
          <a:xfrm>
            <a:off x="381000" y="1346723"/>
            <a:ext cx="8229600" cy="4525963"/>
          </a:xfrm>
        </p:spPr>
        <p:txBody>
          <a:bodyPr/>
          <a:lstStyle/>
          <a:p>
            <a:r>
              <a:rPr lang="en-US" sz="2400" dirty="0" smtClean="0">
                <a:solidFill>
                  <a:schemeClr val="bg1">
                    <a:lumMod val="50000"/>
                  </a:schemeClr>
                </a:solidFill>
              </a:rPr>
              <a:t>Poorer overall physical health </a:t>
            </a:r>
          </a:p>
          <a:p>
            <a:pPr marL="0" indent="0">
              <a:buNone/>
            </a:pPr>
            <a:endParaRPr lang="en-US" sz="2400" dirty="0" smtClean="0">
              <a:solidFill>
                <a:schemeClr val="bg1">
                  <a:lumMod val="50000"/>
                </a:schemeClr>
              </a:solidFill>
            </a:endParaRPr>
          </a:p>
          <a:p>
            <a:r>
              <a:rPr lang="en-US" sz="2400" dirty="0"/>
              <a:t>Increased mental health problems </a:t>
            </a:r>
          </a:p>
          <a:p>
            <a:pPr lvl="1"/>
            <a:r>
              <a:rPr lang="en-US" sz="2000" dirty="0"/>
              <a:t>Depression, anxiety, sleep </a:t>
            </a:r>
            <a:r>
              <a:rPr lang="en-US" sz="2000" dirty="0" smtClean="0"/>
              <a:t>disturbance</a:t>
            </a:r>
          </a:p>
          <a:p>
            <a:pPr marL="457200" lvl="1" indent="0">
              <a:buNone/>
            </a:pPr>
            <a:endParaRPr lang="en-US" sz="2000" dirty="0"/>
          </a:p>
          <a:p>
            <a:pPr marL="0" indent="0">
              <a:buNone/>
            </a:pPr>
            <a:endParaRPr lang="en-US" sz="2400" dirty="0" smtClean="0"/>
          </a:p>
          <a:p>
            <a:endParaRPr lang="en-US" sz="2400" dirty="0" smtClean="0"/>
          </a:p>
          <a:p>
            <a:pPr marL="0" indent="0">
              <a:buNone/>
            </a:pPr>
            <a:endParaRPr lang="en-US" sz="2400" dirty="0" smtClean="0"/>
          </a:p>
          <a:p>
            <a:pPr>
              <a:buNone/>
            </a:pPr>
            <a:endParaRPr lang="en-US" sz="2400" dirty="0" smtClean="0"/>
          </a:p>
          <a:p>
            <a:endParaRPr lang="en-US" sz="2400" dirty="0" smtClean="0"/>
          </a:p>
        </p:txBody>
      </p:sp>
      <p:sp>
        <p:nvSpPr>
          <p:cNvPr id="4" name="TextBox 3"/>
          <p:cNvSpPr txBox="1"/>
          <p:nvPr/>
        </p:nvSpPr>
        <p:spPr>
          <a:xfrm>
            <a:off x="1371600" y="6150114"/>
            <a:ext cx="7772400" cy="707886"/>
          </a:xfrm>
          <a:prstGeom prst="rect">
            <a:avLst/>
          </a:prstGeom>
          <a:noFill/>
        </p:spPr>
        <p:txBody>
          <a:bodyPr wrap="square" rtlCol="0">
            <a:spAutoFit/>
          </a:bodyPr>
          <a:lstStyle/>
          <a:p>
            <a:pPr algn="r"/>
            <a:r>
              <a:rPr lang="en-US" sz="1000" b="1" dirty="0" smtClean="0"/>
              <a:t>Harris, MF, Harris, E, &amp; </a:t>
            </a:r>
            <a:r>
              <a:rPr lang="en-US" sz="1000" b="1" dirty="0" err="1" smtClean="0"/>
              <a:t>Shortus</a:t>
            </a:r>
            <a:r>
              <a:rPr lang="en-US" sz="1000" b="1" dirty="0" smtClean="0"/>
              <a:t>, TD. (2010). Me</a:t>
            </a:r>
            <a:r>
              <a:rPr lang="en-US" sz="1000" b="1" i="1" dirty="0" smtClean="0"/>
              <a:t>d J </a:t>
            </a:r>
            <a:r>
              <a:rPr lang="en-US" sz="1000" b="1" i="1" dirty="0" err="1" smtClean="0"/>
              <a:t>Aust</a:t>
            </a:r>
            <a:r>
              <a:rPr lang="en-US" sz="1000" b="1" i="1" dirty="0" smtClean="0"/>
              <a:t>; </a:t>
            </a:r>
            <a:r>
              <a:rPr lang="en-US" sz="1000" b="1" dirty="0" err="1" smtClean="0"/>
              <a:t>Janlert</a:t>
            </a:r>
            <a:r>
              <a:rPr lang="en-US" sz="1000" b="1" dirty="0" smtClean="0"/>
              <a:t>, U. (1997)</a:t>
            </a:r>
            <a:r>
              <a:rPr lang="en-US" sz="1000" b="1" i="1" dirty="0" smtClean="0"/>
              <a:t>Scand J Work, Environ &amp; Health</a:t>
            </a:r>
            <a:r>
              <a:rPr lang="en-US" sz="1000" b="1" dirty="0" smtClean="0"/>
              <a:t>. </a:t>
            </a:r>
            <a:br>
              <a:rPr lang="en-US" sz="1000" b="1" dirty="0" smtClean="0"/>
            </a:br>
            <a:r>
              <a:rPr lang="en-US" sz="1000" b="1" dirty="0" smtClean="0"/>
              <a:t>Lin, RL, Shah, CP, &amp; Svoboda, TJ. (1995)</a:t>
            </a:r>
            <a:r>
              <a:rPr lang="en-US" sz="1000" b="1" i="1" dirty="0" smtClean="0"/>
              <a:t>Canadian Medical Association Journal</a:t>
            </a:r>
            <a:r>
              <a:rPr lang="en-US" sz="1000" b="1" dirty="0" smtClean="0"/>
              <a:t/>
            </a:r>
            <a:br>
              <a:rPr lang="en-US" sz="1000" b="1" dirty="0" smtClean="0"/>
            </a:br>
            <a:r>
              <a:rPr lang="en-US" sz="1000" b="1" dirty="0" smtClean="0"/>
              <a:t>Linn, MW, </a:t>
            </a:r>
            <a:r>
              <a:rPr lang="en-US" sz="1000" b="1" dirty="0" err="1" smtClean="0"/>
              <a:t>Sandifer</a:t>
            </a:r>
            <a:r>
              <a:rPr lang="en-US" sz="1000" b="1" dirty="0" smtClean="0"/>
              <a:t>, R, &amp; Stein, S. (1985). </a:t>
            </a:r>
            <a:r>
              <a:rPr lang="en-US" sz="1000" b="1" i="1" dirty="0" smtClean="0"/>
              <a:t>Am J Public Health.</a:t>
            </a:r>
            <a:r>
              <a:rPr lang="en-US" sz="1000" b="1" dirty="0" smtClean="0"/>
              <a:t> 1985;75(5):502-506.</a:t>
            </a:r>
            <a:br>
              <a:rPr lang="en-US" sz="1000" b="1" dirty="0" smtClean="0"/>
            </a:br>
            <a:r>
              <a:rPr lang="en-US" sz="1000" b="1" dirty="0" err="1" smtClean="0"/>
              <a:t>Lundin</a:t>
            </a:r>
            <a:r>
              <a:rPr lang="en-US" sz="1000" b="1" dirty="0" smtClean="0"/>
              <a:t>, A, Lundberg, I, </a:t>
            </a:r>
            <a:r>
              <a:rPr lang="en-US" sz="1000" b="1" dirty="0" err="1" smtClean="0"/>
              <a:t>Hallsten</a:t>
            </a:r>
            <a:r>
              <a:rPr lang="en-US" sz="1000" b="1" dirty="0" smtClean="0"/>
              <a:t>, L, </a:t>
            </a:r>
            <a:r>
              <a:rPr lang="en-US" sz="1000" b="1" dirty="0" err="1" smtClean="0"/>
              <a:t>Ottosson</a:t>
            </a:r>
            <a:r>
              <a:rPr lang="en-US" sz="1000" b="1" dirty="0" smtClean="0"/>
              <a:t>, J, &amp; </a:t>
            </a:r>
            <a:r>
              <a:rPr lang="en-US" sz="1000" b="1" dirty="0" err="1" smtClean="0"/>
              <a:t>Hemmingsson</a:t>
            </a:r>
            <a:r>
              <a:rPr lang="en-US" sz="1000" b="1" dirty="0" smtClean="0"/>
              <a:t>, T. (2010). </a:t>
            </a:r>
            <a:r>
              <a:rPr lang="en-US" sz="1000" b="1" i="1" dirty="0" smtClean="0"/>
              <a:t>J </a:t>
            </a:r>
            <a:r>
              <a:rPr lang="en-US" sz="1000" b="1" i="1" dirty="0" err="1" smtClean="0"/>
              <a:t>Epidemiol</a:t>
            </a:r>
            <a:r>
              <a:rPr lang="en-US" sz="1000" b="1" i="1" dirty="0" smtClean="0"/>
              <a:t> Community Health</a:t>
            </a:r>
            <a:r>
              <a:rPr lang="en-US" sz="1000" b="1" dirty="0" smtClean="0"/>
              <a:t>. 2010;64:22-28.</a:t>
            </a:r>
            <a:endParaRPr lang="en-US" sz="1000" b="1" dirty="0"/>
          </a:p>
        </p:txBody>
      </p:sp>
    </p:spTree>
    <p:extLst>
      <p:ext uri="{BB962C8B-B14F-4D97-AF65-F5344CB8AC3E}">
        <p14:creationId xmlns:p14="http://schemas.microsoft.com/office/powerpoint/2010/main" val="3844305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Mental Health &amp; Employment Status</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9012863"/>
              </p:ext>
            </p:extLst>
          </p:nvPr>
        </p:nvGraphicFramePr>
        <p:xfrm>
          <a:off x="457200" y="1219200"/>
          <a:ext cx="8229600" cy="4348480"/>
        </p:xfrm>
        <a:graphic>
          <a:graphicData uri="http://schemas.openxmlformats.org/drawingml/2006/table">
            <a:tbl>
              <a:tblPr firstRow="1" bandRow="1">
                <a:tableStyleId>{D27102A9-8310-4765-A935-A1911B00CA55}</a:tableStyleId>
              </a:tblPr>
              <a:tblGrid>
                <a:gridCol w="32766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tblGrid>
              <a:tr h="370840">
                <a:tc>
                  <a:txBody>
                    <a:bodyPr/>
                    <a:lstStyle/>
                    <a:p>
                      <a:r>
                        <a:rPr lang="en-US" dirty="0" smtClean="0"/>
                        <a:t>Variables</a:t>
                      </a:r>
                      <a:endParaRPr lang="en-US" dirty="0"/>
                    </a:p>
                  </a:txBody>
                  <a:tcPr/>
                </a:tc>
                <a:tc gridSpan="2">
                  <a:txBody>
                    <a:bodyPr/>
                    <a:lstStyle/>
                    <a:p>
                      <a:pPr algn="ctr"/>
                      <a:r>
                        <a:rPr lang="en-US" dirty="0" smtClean="0"/>
                        <a:t>Employed (30)</a:t>
                      </a:r>
                    </a:p>
                    <a:p>
                      <a:pPr algn="ctr"/>
                      <a:r>
                        <a:rPr lang="en-US" dirty="0" smtClean="0"/>
                        <a:t>Mean </a:t>
                      </a:r>
                      <a:r>
                        <a:rPr lang="en-US" baseline="0" dirty="0" smtClean="0"/>
                        <a:t>      </a:t>
                      </a:r>
                      <a:r>
                        <a:rPr lang="en-US" dirty="0" smtClean="0"/>
                        <a:t>SD</a:t>
                      </a:r>
                      <a:endParaRPr lang="en-US" dirty="0"/>
                    </a:p>
                  </a:txBody>
                  <a:tcPr/>
                </a:tc>
                <a:tc hMerge="1">
                  <a:txBody>
                    <a:bodyPr/>
                    <a:lstStyle/>
                    <a:p>
                      <a:endParaRPr lang="en-US"/>
                    </a:p>
                  </a:txBody>
                  <a:tcPr/>
                </a:tc>
                <a:tc gridSpan="2">
                  <a:txBody>
                    <a:bodyPr/>
                    <a:lstStyle/>
                    <a:p>
                      <a:pPr algn="ctr"/>
                      <a:r>
                        <a:rPr lang="en-US" dirty="0" smtClean="0"/>
                        <a:t>Unemployed (30)</a:t>
                      </a:r>
                    </a:p>
                    <a:p>
                      <a:pPr algn="ctr"/>
                      <a:r>
                        <a:rPr lang="en-US" dirty="0" smtClean="0"/>
                        <a:t>Mean</a:t>
                      </a:r>
                      <a:r>
                        <a:rPr lang="en-US" baseline="0" dirty="0" smtClean="0"/>
                        <a:t>       SD</a:t>
                      </a:r>
                      <a:endParaRPr lang="en-US" dirty="0"/>
                    </a:p>
                  </a:txBody>
                  <a:tcPr/>
                </a:tc>
                <a:tc hMerge="1">
                  <a:txBody>
                    <a:bodyPr/>
                    <a:lstStyle/>
                    <a:p>
                      <a:endParaRPr lang="en-US"/>
                    </a:p>
                  </a:txBody>
                  <a:tcPr/>
                </a:tc>
                <a:tc>
                  <a:txBody>
                    <a:bodyPr/>
                    <a:lstStyle/>
                    <a:p>
                      <a:pPr algn="ctr"/>
                      <a:r>
                        <a:rPr lang="en-US" dirty="0" smtClean="0"/>
                        <a:t>F-Ratios</a:t>
                      </a:r>
                      <a:endParaRPr lang="en-US" dirty="0"/>
                    </a:p>
                  </a:txBody>
                  <a:tcPr/>
                </a:tc>
                <a:extLst>
                  <a:ext uri="{0D108BD9-81ED-4DB2-BD59-A6C34878D82A}">
                    <a16:rowId xmlns:a16="http://schemas.microsoft.com/office/drawing/2014/main" val="10000"/>
                  </a:ext>
                </a:extLst>
              </a:tr>
              <a:tr h="370840">
                <a:tc>
                  <a:txBody>
                    <a:bodyPr/>
                    <a:lstStyle/>
                    <a:p>
                      <a:r>
                        <a:rPr lang="en-US" sz="1600" i="1" dirty="0" smtClean="0"/>
                        <a:t>Symptoms</a:t>
                      </a:r>
                      <a:endParaRPr lang="en-US" sz="1600" i="1"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1"/>
                  </a:ext>
                </a:extLst>
              </a:tr>
              <a:tr h="370840">
                <a:tc>
                  <a:txBody>
                    <a:bodyPr/>
                    <a:lstStyle/>
                    <a:p>
                      <a:r>
                        <a:rPr lang="en-US" sz="1600" baseline="0" dirty="0" smtClean="0"/>
                        <a:t>     Somatization</a:t>
                      </a:r>
                      <a:endParaRPr lang="en-US" sz="1600" dirty="0"/>
                    </a:p>
                  </a:txBody>
                  <a:tcPr/>
                </a:tc>
                <a:tc>
                  <a:txBody>
                    <a:bodyPr/>
                    <a:lstStyle/>
                    <a:p>
                      <a:pPr algn="ctr"/>
                      <a:r>
                        <a:rPr lang="en-US" sz="1600" dirty="0" smtClean="0"/>
                        <a:t>18.0</a:t>
                      </a:r>
                      <a:endParaRPr lang="en-US" sz="1600" dirty="0"/>
                    </a:p>
                  </a:txBody>
                  <a:tcPr/>
                </a:tc>
                <a:tc>
                  <a:txBody>
                    <a:bodyPr/>
                    <a:lstStyle/>
                    <a:p>
                      <a:pPr algn="ctr"/>
                      <a:r>
                        <a:rPr lang="en-US" sz="1600" dirty="0" smtClean="0"/>
                        <a:t>6.6</a:t>
                      </a:r>
                      <a:endParaRPr lang="en-US" sz="1600" dirty="0"/>
                    </a:p>
                  </a:txBody>
                  <a:tcPr/>
                </a:tc>
                <a:tc>
                  <a:txBody>
                    <a:bodyPr/>
                    <a:lstStyle/>
                    <a:p>
                      <a:pPr algn="ctr"/>
                      <a:r>
                        <a:rPr lang="en-US" sz="1600" dirty="0" smtClean="0"/>
                        <a:t>22.5</a:t>
                      </a:r>
                      <a:endParaRPr lang="en-US" sz="1600" dirty="0"/>
                    </a:p>
                  </a:txBody>
                  <a:tcPr/>
                </a:tc>
                <a:tc>
                  <a:txBody>
                    <a:bodyPr/>
                    <a:lstStyle/>
                    <a:p>
                      <a:pPr algn="ctr"/>
                      <a:r>
                        <a:rPr lang="en-US" sz="1600" dirty="0" smtClean="0"/>
                        <a:t>7.9</a:t>
                      </a:r>
                      <a:endParaRPr lang="en-US" sz="1600" dirty="0"/>
                    </a:p>
                  </a:txBody>
                  <a:tcPr/>
                </a:tc>
                <a:tc>
                  <a:txBody>
                    <a:bodyPr/>
                    <a:lstStyle/>
                    <a:p>
                      <a:pPr algn="ctr"/>
                      <a:r>
                        <a:rPr lang="en-US" sz="1600" dirty="0" smtClean="0"/>
                        <a:t>3.65*</a:t>
                      </a:r>
                      <a:endParaRPr lang="en-US" sz="1600" dirty="0"/>
                    </a:p>
                  </a:txBody>
                  <a:tcPr/>
                </a:tc>
                <a:extLst>
                  <a:ext uri="{0D108BD9-81ED-4DB2-BD59-A6C34878D82A}">
                    <a16:rowId xmlns:a16="http://schemas.microsoft.com/office/drawing/2014/main" val="10002"/>
                  </a:ext>
                </a:extLst>
              </a:tr>
              <a:tr h="370840">
                <a:tc>
                  <a:txBody>
                    <a:bodyPr/>
                    <a:lstStyle/>
                    <a:p>
                      <a:r>
                        <a:rPr lang="en-US" sz="1600" baseline="0" dirty="0" smtClean="0"/>
                        <a:t>     Obsessive-Compulsiveness</a:t>
                      </a:r>
                      <a:endParaRPr lang="en-US" sz="1600" dirty="0"/>
                    </a:p>
                  </a:txBody>
                  <a:tcPr/>
                </a:tc>
                <a:tc>
                  <a:txBody>
                    <a:bodyPr/>
                    <a:lstStyle/>
                    <a:p>
                      <a:pPr algn="ctr"/>
                      <a:r>
                        <a:rPr lang="en-US" sz="1600" dirty="0" smtClean="0"/>
                        <a:t>12.2</a:t>
                      </a:r>
                      <a:endParaRPr lang="en-US" sz="1600" dirty="0"/>
                    </a:p>
                  </a:txBody>
                  <a:tcPr/>
                </a:tc>
                <a:tc>
                  <a:txBody>
                    <a:bodyPr/>
                    <a:lstStyle/>
                    <a:p>
                      <a:pPr algn="ctr"/>
                      <a:r>
                        <a:rPr lang="en-US" sz="1600" dirty="0" smtClean="0"/>
                        <a:t>4.7</a:t>
                      </a:r>
                      <a:endParaRPr lang="en-US" sz="1600" dirty="0"/>
                    </a:p>
                  </a:txBody>
                  <a:tcPr/>
                </a:tc>
                <a:tc>
                  <a:txBody>
                    <a:bodyPr/>
                    <a:lstStyle/>
                    <a:p>
                      <a:pPr algn="ctr"/>
                      <a:r>
                        <a:rPr lang="en-US" sz="1600" dirty="0" smtClean="0"/>
                        <a:t>14.9</a:t>
                      </a:r>
                      <a:endParaRPr lang="en-US" sz="1600" dirty="0"/>
                    </a:p>
                  </a:txBody>
                  <a:tcPr/>
                </a:tc>
                <a:tc>
                  <a:txBody>
                    <a:bodyPr/>
                    <a:lstStyle/>
                    <a:p>
                      <a:pPr algn="ctr"/>
                      <a:r>
                        <a:rPr lang="en-US" sz="1600" dirty="0" smtClean="0"/>
                        <a:t>5.8</a:t>
                      </a:r>
                      <a:endParaRPr lang="en-US" sz="1600" dirty="0"/>
                    </a:p>
                  </a:txBody>
                  <a:tcPr/>
                </a:tc>
                <a:tc>
                  <a:txBody>
                    <a:bodyPr/>
                    <a:lstStyle/>
                    <a:p>
                      <a:pPr algn="ctr"/>
                      <a:r>
                        <a:rPr lang="en-US" sz="1600" dirty="0" smtClean="0"/>
                        <a:t>3.44</a:t>
                      </a:r>
                      <a:endParaRPr lang="en-US" sz="1600" dirty="0"/>
                    </a:p>
                  </a:txBody>
                  <a:tcPr/>
                </a:tc>
                <a:extLst>
                  <a:ext uri="{0D108BD9-81ED-4DB2-BD59-A6C34878D82A}">
                    <a16:rowId xmlns:a16="http://schemas.microsoft.com/office/drawing/2014/main" val="10003"/>
                  </a:ext>
                </a:extLst>
              </a:tr>
              <a:tr h="370840">
                <a:tc>
                  <a:txBody>
                    <a:bodyPr/>
                    <a:lstStyle/>
                    <a:p>
                      <a:r>
                        <a:rPr lang="en-US" sz="1600" baseline="0" dirty="0" smtClean="0"/>
                        <a:t>     Depression</a:t>
                      </a:r>
                      <a:endParaRPr lang="en-US" sz="1600" dirty="0"/>
                    </a:p>
                  </a:txBody>
                  <a:tcPr/>
                </a:tc>
                <a:tc>
                  <a:txBody>
                    <a:bodyPr/>
                    <a:lstStyle/>
                    <a:p>
                      <a:pPr algn="ctr"/>
                      <a:r>
                        <a:rPr lang="en-US" sz="1600" dirty="0" smtClean="0"/>
                        <a:t>16.1</a:t>
                      </a:r>
                      <a:endParaRPr lang="en-US" sz="1600" dirty="0"/>
                    </a:p>
                  </a:txBody>
                  <a:tcPr/>
                </a:tc>
                <a:tc>
                  <a:txBody>
                    <a:bodyPr/>
                    <a:lstStyle/>
                    <a:p>
                      <a:pPr algn="ctr"/>
                      <a:r>
                        <a:rPr lang="en-US" sz="1600" dirty="0" smtClean="0"/>
                        <a:t>5.7</a:t>
                      </a:r>
                      <a:endParaRPr lang="en-US" sz="1600" dirty="0"/>
                    </a:p>
                  </a:txBody>
                  <a:tcPr/>
                </a:tc>
                <a:tc>
                  <a:txBody>
                    <a:bodyPr/>
                    <a:lstStyle/>
                    <a:p>
                      <a:pPr algn="ctr"/>
                      <a:r>
                        <a:rPr lang="en-US" sz="1600" dirty="0" smtClean="0"/>
                        <a:t>20.5</a:t>
                      </a:r>
                      <a:endParaRPr lang="en-US" sz="1600" dirty="0"/>
                    </a:p>
                  </a:txBody>
                  <a:tcPr/>
                </a:tc>
                <a:tc>
                  <a:txBody>
                    <a:bodyPr/>
                    <a:lstStyle/>
                    <a:p>
                      <a:pPr algn="ctr"/>
                      <a:r>
                        <a:rPr lang="en-US" sz="1600" dirty="0" smtClean="0"/>
                        <a:t>7.8</a:t>
                      </a:r>
                      <a:endParaRPr lang="en-US" sz="1600" dirty="0"/>
                    </a:p>
                  </a:txBody>
                  <a:tcPr/>
                </a:tc>
                <a:tc>
                  <a:txBody>
                    <a:bodyPr/>
                    <a:lstStyle/>
                    <a:p>
                      <a:pPr algn="ctr"/>
                      <a:r>
                        <a:rPr lang="en-US" sz="1600" dirty="0" smtClean="0"/>
                        <a:t>3.78*</a:t>
                      </a:r>
                      <a:endParaRPr lang="en-US" sz="1600" dirty="0"/>
                    </a:p>
                  </a:txBody>
                  <a:tcPr/>
                </a:tc>
                <a:extLst>
                  <a:ext uri="{0D108BD9-81ED-4DB2-BD59-A6C34878D82A}">
                    <a16:rowId xmlns:a16="http://schemas.microsoft.com/office/drawing/2014/main" val="10004"/>
                  </a:ext>
                </a:extLst>
              </a:tr>
              <a:tr h="370840">
                <a:tc>
                  <a:txBody>
                    <a:bodyPr/>
                    <a:lstStyle/>
                    <a:p>
                      <a:r>
                        <a:rPr lang="en-US" sz="1600" baseline="0" dirty="0" smtClean="0"/>
                        <a:t>     Interpersonal Sensitivity</a:t>
                      </a:r>
                      <a:endParaRPr lang="en-US" sz="1600" dirty="0"/>
                    </a:p>
                  </a:txBody>
                  <a:tcPr/>
                </a:tc>
                <a:tc>
                  <a:txBody>
                    <a:bodyPr/>
                    <a:lstStyle/>
                    <a:p>
                      <a:pPr algn="ctr"/>
                      <a:r>
                        <a:rPr lang="en-US" sz="1600" dirty="0" smtClean="0"/>
                        <a:t>10.8</a:t>
                      </a:r>
                      <a:endParaRPr lang="en-US" sz="1600" dirty="0"/>
                    </a:p>
                  </a:txBody>
                  <a:tcPr/>
                </a:tc>
                <a:tc>
                  <a:txBody>
                    <a:bodyPr/>
                    <a:lstStyle/>
                    <a:p>
                      <a:pPr algn="ctr"/>
                      <a:r>
                        <a:rPr lang="en-US" sz="1600" dirty="0" smtClean="0"/>
                        <a:t>3.8</a:t>
                      </a:r>
                      <a:endParaRPr lang="en-US" sz="1600" dirty="0"/>
                    </a:p>
                  </a:txBody>
                  <a:tcPr/>
                </a:tc>
                <a:tc>
                  <a:txBody>
                    <a:bodyPr/>
                    <a:lstStyle/>
                    <a:p>
                      <a:pPr algn="ctr"/>
                      <a:r>
                        <a:rPr lang="en-US" sz="1600" dirty="0" smtClean="0"/>
                        <a:t>12.5</a:t>
                      </a:r>
                      <a:endParaRPr lang="en-US" sz="1600" dirty="0"/>
                    </a:p>
                  </a:txBody>
                  <a:tcPr/>
                </a:tc>
                <a:tc>
                  <a:txBody>
                    <a:bodyPr/>
                    <a:lstStyle/>
                    <a:p>
                      <a:pPr algn="ctr"/>
                      <a:r>
                        <a:rPr lang="en-US" sz="1600" dirty="0" smtClean="0"/>
                        <a:t>4.8</a:t>
                      </a:r>
                      <a:endParaRPr lang="en-US" sz="1600" dirty="0"/>
                    </a:p>
                  </a:txBody>
                  <a:tcPr/>
                </a:tc>
                <a:tc>
                  <a:txBody>
                    <a:bodyPr/>
                    <a:lstStyle/>
                    <a:p>
                      <a:pPr algn="ctr"/>
                      <a:r>
                        <a:rPr lang="en-US" sz="1600" dirty="0" smtClean="0"/>
                        <a:t>1.89</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     Anxiety</a:t>
                      </a:r>
                      <a:endParaRPr lang="en-US" sz="1600" dirty="0"/>
                    </a:p>
                  </a:txBody>
                  <a:tcPr/>
                </a:tc>
                <a:tc>
                  <a:txBody>
                    <a:bodyPr/>
                    <a:lstStyle/>
                    <a:p>
                      <a:pPr algn="ctr"/>
                      <a:r>
                        <a:rPr lang="en-US" sz="1600" dirty="0" smtClean="0"/>
                        <a:t>9.8</a:t>
                      </a:r>
                      <a:endParaRPr lang="en-US" sz="1600" dirty="0"/>
                    </a:p>
                  </a:txBody>
                  <a:tcPr/>
                </a:tc>
                <a:tc>
                  <a:txBody>
                    <a:bodyPr/>
                    <a:lstStyle/>
                    <a:p>
                      <a:pPr algn="ctr"/>
                      <a:r>
                        <a:rPr lang="en-US" sz="1600" dirty="0" smtClean="0"/>
                        <a:t>3.0</a:t>
                      </a:r>
                      <a:endParaRPr lang="en-US" sz="1600" dirty="0"/>
                    </a:p>
                  </a:txBody>
                  <a:tcPr/>
                </a:tc>
                <a:tc>
                  <a:txBody>
                    <a:bodyPr/>
                    <a:lstStyle/>
                    <a:p>
                      <a:pPr algn="ctr"/>
                      <a:r>
                        <a:rPr lang="en-US" sz="1600" dirty="0" smtClean="0"/>
                        <a:t>11.9</a:t>
                      </a:r>
                      <a:endParaRPr lang="en-US" sz="1600" dirty="0"/>
                    </a:p>
                  </a:txBody>
                  <a:tcPr/>
                </a:tc>
                <a:tc>
                  <a:txBody>
                    <a:bodyPr/>
                    <a:lstStyle/>
                    <a:p>
                      <a:pPr algn="ctr"/>
                      <a:r>
                        <a:rPr lang="en-US" sz="1600" dirty="0" smtClean="0"/>
                        <a:t>4.2</a:t>
                      </a:r>
                      <a:endParaRPr lang="en-US" sz="1600" dirty="0"/>
                    </a:p>
                  </a:txBody>
                  <a:tcPr/>
                </a:tc>
                <a:tc>
                  <a:txBody>
                    <a:bodyPr/>
                    <a:lstStyle/>
                    <a:p>
                      <a:pPr algn="ctr"/>
                      <a:r>
                        <a:rPr lang="en-US" sz="1600" dirty="0" smtClean="0"/>
                        <a:t>4.92*</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Locus</a:t>
                      </a:r>
                      <a:r>
                        <a:rPr lang="en-US" sz="1600" baseline="0" dirty="0" smtClean="0"/>
                        <a:t> of Control</a:t>
                      </a:r>
                      <a:endParaRPr lang="en-US" sz="1600" dirty="0"/>
                    </a:p>
                  </a:txBody>
                  <a:tcPr/>
                </a:tc>
                <a:tc>
                  <a:txBody>
                    <a:bodyPr/>
                    <a:lstStyle/>
                    <a:p>
                      <a:pPr algn="ctr"/>
                      <a:r>
                        <a:rPr lang="en-US" sz="1600" dirty="0" smtClean="0"/>
                        <a:t>7.9</a:t>
                      </a:r>
                      <a:endParaRPr lang="en-US" sz="1600" dirty="0"/>
                    </a:p>
                  </a:txBody>
                  <a:tcPr/>
                </a:tc>
                <a:tc>
                  <a:txBody>
                    <a:bodyPr/>
                    <a:lstStyle/>
                    <a:p>
                      <a:pPr algn="ctr"/>
                      <a:r>
                        <a:rPr lang="en-US" sz="1600" dirty="0" smtClean="0"/>
                        <a:t>3.3</a:t>
                      </a:r>
                      <a:endParaRPr lang="en-US" sz="1600" dirty="0"/>
                    </a:p>
                  </a:txBody>
                  <a:tcPr/>
                </a:tc>
                <a:tc>
                  <a:txBody>
                    <a:bodyPr/>
                    <a:lstStyle/>
                    <a:p>
                      <a:pPr algn="ctr"/>
                      <a:r>
                        <a:rPr lang="en-US" sz="1600" dirty="0" smtClean="0"/>
                        <a:t>8.5</a:t>
                      </a:r>
                      <a:endParaRPr lang="en-US" sz="1600" dirty="0"/>
                    </a:p>
                  </a:txBody>
                  <a:tcPr/>
                </a:tc>
                <a:tc>
                  <a:txBody>
                    <a:bodyPr/>
                    <a:lstStyle/>
                    <a:p>
                      <a:pPr algn="ctr"/>
                      <a:r>
                        <a:rPr lang="en-US" sz="1600" dirty="0" smtClean="0"/>
                        <a:t>2.9</a:t>
                      </a:r>
                      <a:endParaRPr lang="en-US" sz="1600" dirty="0"/>
                    </a:p>
                  </a:txBody>
                  <a:tcPr/>
                </a:tc>
                <a:tc>
                  <a:txBody>
                    <a:bodyPr/>
                    <a:lstStyle/>
                    <a:p>
                      <a:pPr algn="ctr"/>
                      <a:r>
                        <a:rPr lang="en-US" sz="1600" dirty="0" smtClean="0"/>
                        <a:t>.46</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Alienation</a:t>
                      </a:r>
                      <a:endParaRPr lang="en-US" sz="1600" dirty="0"/>
                    </a:p>
                  </a:txBody>
                  <a:tcPr/>
                </a:tc>
                <a:tc>
                  <a:txBody>
                    <a:bodyPr/>
                    <a:lstStyle/>
                    <a:p>
                      <a:pPr algn="ctr"/>
                      <a:r>
                        <a:rPr lang="en-US" sz="1600" dirty="0" smtClean="0"/>
                        <a:t>3.5</a:t>
                      </a:r>
                      <a:endParaRPr lang="en-US" sz="1600" dirty="0"/>
                    </a:p>
                  </a:txBody>
                  <a:tcPr/>
                </a:tc>
                <a:tc>
                  <a:txBody>
                    <a:bodyPr/>
                    <a:lstStyle/>
                    <a:p>
                      <a:pPr algn="ctr"/>
                      <a:r>
                        <a:rPr lang="en-US" sz="1600" dirty="0" smtClean="0"/>
                        <a:t>2.9</a:t>
                      </a:r>
                      <a:endParaRPr lang="en-US" sz="1600" dirty="0"/>
                    </a:p>
                  </a:txBody>
                  <a:tcPr/>
                </a:tc>
                <a:tc>
                  <a:txBody>
                    <a:bodyPr/>
                    <a:lstStyle/>
                    <a:p>
                      <a:pPr algn="ctr"/>
                      <a:r>
                        <a:rPr lang="en-US" sz="1600" dirty="0" smtClean="0"/>
                        <a:t>4.1</a:t>
                      </a:r>
                      <a:endParaRPr lang="en-US" sz="1600" dirty="0"/>
                    </a:p>
                  </a:txBody>
                  <a:tcPr/>
                </a:tc>
                <a:tc>
                  <a:txBody>
                    <a:bodyPr/>
                    <a:lstStyle/>
                    <a:p>
                      <a:pPr algn="ctr"/>
                      <a:r>
                        <a:rPr lang="en-US" sz="1600" dirty="0" smtClean="0"/>
                        <a:t>3.0</a:t>
                      </a:r>
                      <a:endParaRPr lang="en-US" sz="1600" dirty="0"/>
                    </a:p>
                  </a:txBody>
                  <a:tcPr/>
                </a:tc>
                <a:tc>
                  <a:txBody>
                    <a:bodyPr/>
                    <a:lstStyle/>
                    <a:p>
                      <a:pPr algn="ctr"/>
                      <a:r>
                        <a:rPr lang="en-US" sz="1600" dirty="0" smtClean="0"/>
                        <a:t>.58</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Life Satisfaction</a:t>
                      </a:r>
                      <a:endParaRPr lang="en-US" sz="1600" dirty="0"/>
                    </a:p>
                  </a:txBody>
                  <a:tcPr/>
                </a:tc>
                <a:tc>
                  <a:txBody>
                    <a:bodyPr/>
                    <a:lstStyle/>
                    <a:p>
                      <a:pPr algn="ctr"/>
                      <a:r>
                        <a:rPr lang="en-US" sz="1600" dirty="0" smtClean="0"/>
                        <a:t>35.5</a:t>
                      </a:r>
                      <a:endParaRPr lang="en-US" sz="1600" dirty="0"/>
                    </a:p>
                  </a:txBody>
                  <a:tcPr/>
                </a:tc>
                <a:tc>
                  <a:txBody>
                    <a:bodyPr/>
                    <a:lstStyle/>
                    <a:p>
                      <a:pPr algn="ctr"/>
                      <a:r>
                        <a:rPr lang="en-US" sz="1600" dirty="0" smtClean="0"/>
                        <a:t>6.7</a:t>
                      </a:r>
                      <a:endParaRPr lang="en-US" sz="1600" dirty="0"/>
                    </a:p>
                  </a:txBody>
                  <a:tcPr/>
                </a:tc>
                <a:tc>
                  <a:txBody>
                    <a:bodyPr/>
                    <a:lstStyle/>
                    <a:p>
                      <a:pPr algn="ctr"/>
                      <a:r>
                        <a:rPr lang="en-US" sz="1600" dirty="0" smtClean="0"/>
                        <a:t>37.1</a:t>
                      </a:r>
                      <a:endParaRPr lang="en-US" sz="1600" dirty="0"/>
                    </a:p>
                  </a:txBody>
                  <a:tcPr/>
                </a:tc>
                <a:tc>
                  <a:txBody>
                    <a:bodyPr/>
                    <a:lstStyle/>
                    <a:p>
                      <a:pPr algn="ctr"/>
                      <a:r>
                        <a:rPr lang="en-US" sz="1600" dirty="0" smtClean="0"/>
                        <a:t>7.2</a:t>
                      </a:r>
                      <a:endParaRPr lang="en-US" sz="1600" dirty="0"/>
                    </a:p>
                  </a:txBody>
                  <a:tcPr/>
                </a:tc>
                <a:tc>
                  <a:txBody>
                    <a:bodyPr/>
                    <a:lstStyle/>
                    <a:p>
                      <a:pPr algn="ctr"/>
                      <a:r>
                        <a:rPr lang="en-US" sz="1600" dirty="0" smtClean="0"/>
                        <a:t>1.20</a:t>
                      </a:r>
                      <a:endParaRPr lang="en-US" sz="1600" dirty="0"/>
                    </a:p>
                  </a:txBody>
                  <a:tcPr/>
                </a:tc>
                <a:extLst>
                  <a:ext uri="{0D108BD9-81ED-4DB2-BD59-A6C34878D82A}">
                    <a16:rowId xmlns:a16="http://schemas.microsoft.com/office/drawing/2014/main" val="10009"/>
                  </a:ext>
                </a:extLst>
              </a:tr>
              <a:tr h="370840">
                <a:tc>
                  <a:txBody>
                    <a:bodyPr/>
                    <a:lstStyle/>
                    <a:p>
                      <a:r>
                        <a:rPr lang="en-US" sz="1600" dirty="0" smtClean="0"/>
                        <a:t>Self-Esteem</a:t>
                      </a:r>
                      <a:endParaRPr lang="en-US" sz="1600" dirty="0"/>
                    </a:p>
                  </a:txBody>
                  <a:tcPr/>
                </a:tc>
                <a:tc>
                  <a:txBody>
                    <a:bodyPr/>
                    <a:lstStyle/>
                    <a:p>
                      <a:pPr algn="ctr"/>
                      <a:r>
                        <a:rPr lang="en-US" sz="1600" dirty="0" smtClean="0"/>
                        <a:t>40.0</a:t>
                      </a:r>
                      <a:endParaRPr lang="en-US" sz="1600" dirty="0"/>
                    </a:p>
                  </a:txBody>
                  <a:tcPr/>
                </a:tc>
                <a:tc>
                  <a:txBody>
                    <a:bodyPr/>
                    <a:lstStyle/>
                    <a:p>
                      <a:pPr algn="ctr"/>
                      <a:r>
                        <a:rPr lang="en-US" sz="1600" dirty="0" smtClean="0"/>
                        <a:t>8.1</a:t>
                      </a:r>
                      <a:endParaRPr lang="en-US" sz="1600" dirty="0"/>
                    </a:p>
                  </a:txBody>
                  <a:tcPr/>
                </a:tc>
                <a:tc>
                  <a:txBody>
                    <a:bodyPr/>
                    <a:lstStyle/>
                    <a:p>
                      <a:pPr algn="ctr"/>
                      <a:r>
                        <a:rPr lang="en-US" sz="1600" dirty="0" smtClean="0"/>
                        <a:t>42.6</a:t>
                      </a:r>
                      <a:endParaRPr lang="en-US" sz="1600" dirty="0"/>
                    </a:p>
                  </a:txBody>
                  <a:tcPr/>
                </a:tc>
                <a:tc>
                  <a:txBody>
                    <a:bodyPr/>
                    <a:lstStyle/>
                    <a:p>
                      <a:pPr algn="ctr"/>
                      <a:r>
                        <a:rPr lang="en-US" sz="1600" dirty="0" smtClean="0"/>
                        <a:t>13.2</a:t>
                      </a:r>
                      <a:endParaRPr lang="en-US" sz="1600" dirty="0"/>
                    </a:p>
                  </a:txBody>
                  <a:tcPr/>
                </a:tc>
                <a:tc>
                  <a:txBody>
                    <a:bodyPr/>
                    <a:lstStyle/>
                    <a:p>
                      <a:pPr algn="ctr"/>
                      <a:r>
                        <a:rPr lang="en-US" sz="1600" dirty="0" smtClean="0"/>
                        <a:t>1.98</a:t>
                      </a:r>
                      <a:endParaRPr lang="en-US" sz="1600" dirty="0"/>
                    </a:p>
                  </a:txBody>
                  <a:tcPr/>
                </a:tc>
                <a:extLst>
                  <a:ext uri="{0D108BD9-81ED-4DB2-BD59-A6C34878D82A}">
                    <a16:rowId xmlns:a16="http://schemas.microsoft.com/office/drawing/2014/main" val="10010"/>
                  </a:ext>
                </a:extLst>
              </a:tr>
            </a:tbl>
          </a:graphicData>
        </a:graphic>
      </p:graphicFrame>
      <p:sp>
        <p:nvSpPr>
          <p:cNvPr id="5" name="TextBox 4"/>
          <p:cNvSpPr txBox="1"/>
          <p:nvPr/>
        </p:nvSpPr>
        <p:spPr>
          <a:xfrm>
            <a:off x="4724400" y="6400800"/>
            <a:ext cx="4351191" cy="276999"/>
          </a:xfrm>
          <a:prstGeom prst="rect">
            <a:avLst/>
          </a:prstGeom>
          <a:noFill/>
        </p:spPr>
        <p:txBody>
          <a:bodyPr wrap="none" rtlCol="0">
            <a:spAutoFit/>
          </a:bodyPr>
          <a:lstStyle/>
          <a:p>
            <a:r>
              <a:rPr lang="en-US" sz="1200" i="1" dirty="0" smtClean="0"/>
              <a:t>Table adapted from </a:t>
            </a:r>
            <a:r>
              <a:rPr lang="en-US" sz="1200" dirty="0" smtClean="0"/>
              <a:t>Linn et al. (1985) </a:t>
            </a:r>
            <a:r>
              <a:rPr lang="en-US" sz="1200" i="1" dirty="0" smtClean="0"/>
              <a:t>AJPH, </a:t>
            </a:r>
            <a:r>
              <a:rPr lang="en-US" sz="1200" dirty="0" smtClean="0"/>
              <a:t>75(5), p.502-506</a:t>
            </a:r>
            <a:endParaRPr lang="en-US" sz="1200" dirty="0"/>
          </a:p>
        </p:txBody>
      </p:sp>
    </p:spTree>
    <p:extLst>
      <p:ext uri="{BB962C8B-B14F-4D97-AF65-F5344CB8AC3E}">
        <p14:creationId xmlns:p14="http://schemas.microsoft.com/office/powerpoint/2010/main" val="815929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kessler">
  <a:themeElements>
    <a:clrScheme name="Foundation - Pg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oundation - Pg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oundation - Pg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oundation - Pg 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oundation - Pg 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oundation - Pg 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oundation - Pg 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oundation - Pg 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oundation - Pg 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oundation - Pg 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oundation - Pg 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oundation - Pg 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oundation - Pg 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oundation - Pg 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oundation - Pg 2">
  <a:themeElements>
    <a:clrScheme name="Foundation - Pg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oundation - Pg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oundation - Pg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oundation - Pg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oundation - Pg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oundation - Pg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oundation - Pg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oundation - Pg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oundation - Pg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oundation - Pg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oundation - Pg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oundation - Pg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oundation - Pg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oundation - Pg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kessler</Template>
  <TotalTime>19550</TotalTime>
  <Words>2569</Words>
  <Application>Microsoft Office PowerPoint</Application>
  <PresentationFormat>On-screen Show (4:3)</PresentationFormat>
  <Paragraphs>584</Paragraphs>
  <Slides>53</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53</vt:i4>
      </vt:variant>
    </vt:vector>
  </HeadingPairs>
  <TitlesOfParts>
    <vt:vector size="58" baseType="lpstr">
      <vt:lpstr>Arial</vt:lpstr>
      <vt:lpstr>Calibri</vt:lpstr>
      <vt:lpstr>Wingdings</vt:lpstr>
      <vt:lpstr>kessler</vt:lpstr>
      <vt:lpstr>Foundation - Pg 2</vt:lpstr>
      <vt:lpstr>Physical and mental health outcomes following unemployment:  A preliminary report</vt:lpstr>
      <vt:lpstr>Talk Outline</vt:lpstr>
      <vt:lpstr>Unemployment in MS</vt:lpstr>
      <vt:lpstr> Consequences of Unemployment</vt:lpstr>
      <vt:lpstr>Physical Health &amp; Employment Status </vt:lpstr>
      <vt:lpstr>Physical Health &amp; Employment Status </vt:lpstr>
      <vt:lpstr>Physical Health &amp; Employment Status </vt:lpstr>
      <vt:lpstr> Consequences of Unemployment</vt:lpstr>
      <vt:lpstr>Mental Health &amp; Employment Status </vt:lpstr>
      <vt:lpstr>Mental Health &amp; Employment Status </vt:lpstr>
      <vt:lpstr>Mental Health &amp; Employment Status</vt:lpstr>
      <vt:lpstr>Mental Health &amp; Employment Status</vt:lpstr>
      <vt:lpstr>Mental Health &amp; Employment Status</vt:lpstr>
      <vt:lpstr> Consequences of Unemployment</vt:lpstr>
      <vt:lpstr> Consequences of Unemployment</vt:lpstr>
      <vt:lpstr>Benefits of Employment</vt:lpstr>
      <vt:lpstr>Benefits of Employment</vt:lpstr>
      <vt:lpstr>PowerPoint Presentation</vt:lpstr>
      <vt:lpstr>Talk Outline</vt:lpstr>
      <vt:lpstr>Known Factors Related to Unemployment in MS</vt:lpstr>
      <vt:lpstr>PowerPoint Presentation</vt:lpstr>
      <vt:lpstr>Predictors of Employment Status</vt:lpstr>
      <vt:lpstr>Identifying the Remaining 86%</vt:lpstr>
      <vt:lpstr>Present Study</vt:lpstr>
      <vt:lpstr>Study Sample</vt:lpstr>
      <vt:lpstr>Disease Symptoms</vt:lpstr>
      <vt:lpstr>Psychological Functioning</vt:lpstr>
      <vt:lpstr>LOC &amp; Self-Efficacy (SE)</vt:lpstr>
      <vt:lpstr>Coping</vt:lpstr>
      <vt:lpstr>Personality</vt:lpstr>
      <vt:lpstr>PowerPoint Presentation</vt:lpstr>
      <vt:lpstr>Talk Outline</vt:lpstr>
      <vt:lpstr>Present Study</vt:lpstr>
      <vt:lpstr>PowerPoint Presentation</vt:lpstr>
      <vt:lpstr>PowerPoint Presentation</vt:lpstr>
      <vt:lpstr>Potential Antecedents</vt:lpstr>
      <vt:lpstr>Disease Symptoms</vt:lpstr>
      <vt:lpstr>Psychological Functioning</vt:lpstr>
      <vt:lpstr>LOC &amp; Self-Efficacy (SE)</vt:lpstr>
      <vt:lpstr>Coping</vt:lpstr>
      <vt:lpstr>Personality</vt:lpstr>
      <vt:lpstr>Potential Consequences</vt:lpstr>
      <vt:lpstr>Fatigue</vt:lpstr>
      <vt:lpstr>Depression (Mood)</vt:lpstr>
      <vt:lpstr>Depression (Vegetative)</vt:lpstr>
      <vt:lpstr>State Anxiety</vt:lpstr>
      <vt:lpstr>Personality (Extraversion)</vt:lpstr>
      <vt:lpstr>Personality (Harm Avoidance)</vt:lpstr>
      <vt:lpstr>Neuroticism (Low Self-Efficacy)</vt:lpstr>
      <vt:lpstr>PowerPoint Presentation</vt:lpstr>
      <vt:lpstr>Conclusions</vt:lpstr>
      <vt:lpstr>Acknowledgements</vt:lpstr>
      <vt:lpstr>PowerPoint Presentation</vt:lpstr>
    </vt:vector>
  </TitlesOfParts>
  <Company>Kessler Foundation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&amp; Theory of Neuropsychology</dc:title>
  <dc:creator>Lauren Strober</dc:creator>
  <cp:lastModifiedBy>Lauren Strober</cp:lastModifiedBy>
  <cp:revision>355</cp:revision>
  <dcterms:created xsi:type="dcterms:W3CDTF">2012-04-09T19:55:10Z</dcterms:created>
  <dcterms:modified xsi:type="dcterms:W3CDTF">2018-05-16T14:20:23Z</dcterms:modified>
</cp:coreProperties>
</file>