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2" r:id="rId1"/>
    <p:sldMasterId id="2147483816" r:id="rId2"/>
    <p:sldMasterId id="2147483818" r:id="rId3"/>
    <p:sldMasterId id="2147483820" r:id="rId4"/>
    <p:sldMasterId id="2147483867" r:id="rId5"/>
  </p:sldMasterIdLst>
  <p:notesMasterIdLst>
    <p:notesMasterId r:id="rId23"/>
  </p:notesMasterIdLst>
  <p:handoutMasterIdLst>
    <p:handoutMasterId r:id="rId24"/>
  </p:handoutMasterIdLst>
  <p:sldIdLst>
    <p:sldId id="736" r:id="rId6"/>
    <p:sldId id="955" r:id="rId7"/>
    <p:sldId id="1022" r:id="rId8"/>
    <p:sldId id="1023" r:id="rId9"/>
    <p:sldId id="920" r:id="rId10"/>
    <p:sldId id="1044" r:id="rId11"/>
    <p:sldId id="1045" r:id="rId12"/>
    <p:sldId id="1025" r:id="rId13"/>
    <p:sldId id="1042" r:id="rId14"/>
    <p:sldId id="1024" r:id="rId15"/>
    <p:sldId id="1026" r:id="rId16"/>
    <p:sldId id="1027" r:id="rId17"/>
    <p:sldId id="1029" r:id="rId18"/>
    <p:sldId id="1028" r:id="rId19"/>
    <p:sldId id="1041" r:id="rId20"/>
    <p:sldId id="1046" r:id="rId21"/>
    <p:sldId id="1047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nolly" initials="cc" lastIdx="17" clrIdx="0"/>
  <p:cmAuthor id="2" name="W Su" initials="WS" lastIdx="17" clrIdx="1">
    <p:extLst>
      <p:ext uri="{19B8F6BF-5375-455C-9EA6-DF929625EA0E}">
        <p15:presenceInfo xmlns:p15="http://schemas.microsoft.com/office/powerpoint/2012/main" userId="8abed80edc109e2d" providerId="Windows Live"/>
      </p:ext>
    </p:extLst>
  </p:cmAuthor>
  <p:cmAuthor id="3" name="jeubanks" initials="j" lastIdx="1" clrIdx="2">
    <p:extLst>
      <p:ext uri="{19B8F6BF-5375-455C-9EA6-DF929625EA0E}">
        <p15:presenceInfo xmlns:p15="http://schemas.microsoft.com/office/powerpoint/2012/main" userId="jeubanks" providerId="None"/>
      </p:ext>
    </p:extLst>
  </p:cmAuthor>
  <p:cmAuthor id="4" name="jbosco" initials="j" lastIdx="2" clrIdx="3">
    <p:extLst>
      <p:ext uri="{19B8F6BF-5375-455C-9EA6-DF929625EA0E}">
        <p15:presenceInfo xmlns:p15="http://schemas.microsoft.com/office/powerpoint/2012/main" userId="jbos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9E"/>
    <a:srgbClr val="08338F"/>
    <a:srgbClr val="7DBA00"/>
    <a:srgbClr val="A7CE39"/>
    <a:srgbClr val="000000"/>
    <a:srgbClr val="99FF66"/>
    <a:srgbClr val="0055FE"/>
    <a:srgbClr val="FFCC00"/>
    <a:srgbClr val="FFFF99"/>
    <a:srgbClr val="435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86418" autoAdjust="0"/>
  </p:normalViewPr>
  <p:slideViewPr>
    <p:cSldViewPr showGuides="1">
      <p:cViewPr varScale="1">
        <p:scale>
          <a:sx n="112" d="100"/>
          <a:sy n="112" d="100"/>
        </p:scale>
        <p:origin x="20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44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475" cy="465621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5621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F7A508D-6B20-419E-9036-CEA4A07A8DD7}" type="datetimeFigureOut">
              <a:rPr lang="en-US"/>
              <a:pPr>
                <a:defRPr/>
              </a:pPr>
              <a:t>5/23/18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180"/>
            <a:ext cx="3038475" cy="465621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180"/>
            <a:ext cx="3038475" cy="465621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D0F45E-CB21-47EC-8589-3A70507D3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817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475" cy="465621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5621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DDC063-69AF-4519-B2D6-E30C2904C91F}" type="datetimeFigureOut">
              <a:rPr lang="en-US"/>
              <a:pPr>
                <a:defRPr/>
              </a:pPr>
              <a:t>5/23/18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2" tIns="45921" rIns="91842" bIns="4592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190"/>
            <a:ext cx="5607050" cy="4182580"/>
          </a:xfrm>
          <a:prstGeom prst="rect">
            <a:avLst/>
          </a:prstGeom>
        </p:spPr>
        <p:txBody>
          <a:bodyPr vert="horz" lIns="91842" tIns="45921" rIns="91842" bIns="4592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180"/>
            <a:ext cx="3038475" cy="465621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180"/>
            <a:ext cx="3038475" cy="465621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98C427-7DA8-4C82-A4C6-22E72C3D6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007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88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EB5DD-C294-4841-BD0D-8D442824F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11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98C427-7DA8-4C82-A4C6-22E72C3D663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9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EB5DD-C294-4841-BD0D-8D442824F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342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98C427-7DA8-4C82-A4C6-22E72C3D663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94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98C427-7DA8-4C82-A4C6-22E72C3D663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3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F742-8806-4049-BEA7-44A030E3DFF2}" type="datetime1">
              <a:rPr lang="en-US" smtClean="0"/>
              <a:t>5/23/18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B011-D497-4471-BBE3-F8830A2F3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8265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800600"/>
          </a:xfrm>
        </p:spPr>
        <p:txBody>
          <a:bodyPr/>
          <a:lstStyle>
            <a:lvl1pPr marL="182880" indent="-18288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 marL="457200" indent="-18288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>
                <a:solidFill>
                  <a:srgbClr val="0070C0"/>
                </a:solidFill>
              </a:defRPr>
            </a:lvl2pPr>
            <a:lvl3pPr marL="731520" indent="-182880">
              <a:buFont typeface="Wingdings" pitchFamily="2" charset="2"/>
              <a:buChar char="§"/>
              <a:defRPr/>
            </a:lvl3pPr>
            <a:lvl4pPr marL="1005840" indent="-182880">
              <a:buFont typeface="Wingdings" pitchFamily="2" charset="2"/>
              <a:buChar char="§"/>
              <a:defRPr/>
            </a:lvl4pPr>
            <a:lvl5pPr marL="1188720" indent="-13716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3699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000" b="1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90500"/>
            <a:ext cx="8229600" cy="609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91CEB011-D497-4471-BBE3-F8830A2F311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096000" y="6477000"/>
            <a:ext cx="3048000" cy="3810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274320" indent="0" algn="r">
              <a:buNone/>
              <a:defRPr sz="1200"/>
            </a:lvl2pPr>
            <a:lvl3pPr marL="548640" indent="0" algn="r">
              <a:buNone/>
              <a:defRPr sz="1100"/>
            </a:lvl3pPr>
            <a:lvl4pPr marL="822960" indent="0" algn="r">
              <a:buNone/>
              <a:defRPr sz="1050"/>
            </a:lvl4pPr>
            <a:lvl5pPr marL="1051560" indent="0" algn="r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600062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800600"/>
          </a:xfrm>
        </p:spPr>
        <p:txBody>
          <a:bodyPr/>
          <a:lstStyle>
            <a:lvl1pPr marL="182880" indent="-18288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 marL="457200" indent="-18288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>
                <a:solidFill>
                  <a:srgbClr val="0070C0"/>
                </a:solidFill>
              </a:defRPr>
            </a:lvl2pPr>
            <a:lvl3pPr marL="731520" indent="-182880">
              <a:buFont typeface="Wingdings" pitchFamily="2" charset="2"/>
              <a:buChar char="§"/>
              <a:defRPr/>
            </a:lvl3pPr>
            <a:lvl4pPr marL="1005840" indent="-182880">
              <a:buFont typeface="Wingdings" pitchFamily="2" charset="2"/>
              <a:buChar char="§"/>
              <a:defRPr/>
            </a:lvl4pPr>
            <a:lvl5pPr marL="1188720" indent="-13716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3699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000" b="1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90500"/>
            <a:ext cx="8229600" cy="609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91CEB011-D497-4471-BBE3-F8830A2F311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096000" y="6477000"/>
            <a:ext cx="3048000" cy="3810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274320" indent="0" algn="r">
              <a:buNone/>
              <a:defRPr sz="1200"/>
            </a:lvl2pPr>
            <a:lvl3pPr marL="548640" indent="0" algn="r">
              <a:buNone/>
              <a:defRPr sz="1100"/>
            </a:lvl3pPr>
            <a:lvl4pPr marL="822960" indent="0" algn="r">
              <a:buNone/>
              <a:defRPr sz="1050"/>
            </a:lvl4pPr>
            <a:lvl5pPr marL="1051560" indent="0" algn="r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108910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800600"/>
          </a:xfrm>
        </p:spPr>
        <p:txBody>
          <a:bodyPr/>
          <a:lstStyle>
            <a:lvl1pPr marL="182880" indent="-18288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 marL="457200" indent="-18288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>
                <a:solidFill>
                  <a:srgbClr val="0070C0"/>
                </a:solidFill>
              </a:defRPr>
            </a:lvl2pPr>
            <a:lvl3pPr marL="731520" indent="-182880">
              <a:buFont typeface="Wingdings" pitchFamily="2" charset="2"/>
              <a:buChar char="§"/>
              <a:defRPr/>
            </a:lvl3pPr>
            <a:lvl4pPr marL="1005840" indent="-182880">
              <a:buFont typeface="Wingdings" pitchFamily="2" charset="2"/>
              <a:buChar char="§"/>
              <a:defRPr/>
            </a:lvl4pPr>
            <a:lvl5pPr marL="1188720" indent="-13716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3699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000" b="1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90500"/>
            <a:ext cx="8229600" cy="609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91CEB011-D497-4471-BBE3-F8830A2F311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096000" y="6477000"/>
            <a:ext cx="3048000" cy="3810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274320" indent="0" algn="r">
              <a:buNone/>
              <a:defRPr sz="1200"/>
            </a:lvl2pPr>
            <a:lvl3pPr marL="548640" indent="0" algn="r">
              <a:buNone/>
              <a:defRPr sz="1100"/>
            </a:lvl3pPr>
            <a:lvl4pPr marL="822960" indent="0" algn="r">
              <a:buNone/>
              <a:defRPr sz="1050"/>
            </a:lvl4pPr>
            <a:lvl5pPr marL="1051560" indent="0" algn="r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040627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800600"/>
          </a:xfrm>
        </p:spPr>
        <p:txBody>
          <a:bodyPr/>
          <a:lstStyle>
            <a:lvl1pPr marL="182880" indent="-18288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 marL="457200" indent="-18288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>
                <a:solidFill>
                  <a:srgbClr val="0070C0"/>
                </a:solidFill>
              </a:defRPr>
            </a:lvl2pPr>
            <a:lvl3pPr marL="731520" indent="-182880">
              <a:buFont typeface="Wingdings" pitchFamily="2" charset="2"/>
              <a:buChar char="§"/>
              <a:defRPr/>
            </a:lvl3pPr>
            <a:lvl4pPr marL="1005840" indent="-182880">
              <a:buFont typeface="Wingdings" pitchFamily="2" charset="2"/>
              <a:buChar char="§"/>
              <a:defRPr/>
            </a:lvl4pPr>
            <a:lvl5pPr marL="1188720" indent="-13716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3699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000" b="1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90500"/>
            <a:ext cx="8229600" cy="609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91CEB011-D497-4471-BBE3-F8830A2F311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096000" y="6477000"/>
            <a:ext cx="3048000" cy="3810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274320" indent="0" algn="r">
              <a:buNone/>
              <a:defRPr sz="1200"/>
            </a:lvl2pPr>
            <a:lvl3pPr marL="548640" indent="0" algn="r">
              <a:buNone/>
              <a:defRPr sz="1100"/>
            </a:lvl3pPr>
            <a:lvl4pPr marL="822960" indent="0" algn="r">
              <a:buNone/>
              <a:defRPr sz="1050"/>
            </a:lvl4pPr>
            <a:lvl5pPr marL="1051560" indent="0" algn="r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1706116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800600"/>
          </a:xfrm>
        </p:spPr>
        <p:txBody>
          <a:bodyPr/>
          <a:lstStyle>
            <a:lvl1pPr marL="182880" indent="-18288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 marL="457200" indent="-18288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>
                <a:solidFill>
                  <a:srgbClr val="0070C0"/>
                </a:solidFill>
              </a:defRPr>
            </a:lvl2pPr>
            <a:lvl3pPr marL="731520" indent="-182880">
              <a:buFont typeface="Wingdings" pitchFamily="2" charset="2"/>
              <a:buChar char="§"/>
              <a:defRPr/>
            </a:lvl3pPr>
            <a:lvl4pPr marL="1005840" indent="-182880">
              <a:buFont typeface="Wingdings" pitchFamily="2" charset="2"/>
              <a:buChar char="§"/>
              <a:defRPr/>
            </a:lvl4pPr>
            <a:lvl5pPr marL="1188720" indent="-13716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3699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000" b="1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90500"/>
            <a:ext cx="8229600" cy="609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91CEB011-D497-4471-BBE3-F8830A2F311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096000" y="6477000"/>
            <a:ext cx="3048000" cy="3810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274320" indent="0" algn="r">
              <a:buNone/>
              <a:defRPr sz="1200"/>
            </a:lvl2pPr>
            <a:lvl3pPr marL="548640" indent="0" algn="r">
              <a:buNone/>
              <a:defRPr sz="1100"/>
            </a:lvl3pPr>
            <a:lvl4pPr marL="822960" indent="0" algn="r">
              <a:buNone/>
              <a:defRPr sz="1050"/>
            </a:lvl4pPr>
            <a:lvl5pPr marL="1051560" indent="0" algn="r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8554589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800600"/>
          </a:xfrm>
        </p:spPr>
        <p:txBody>
          <a:bodyPr/>
          <a:lstStyle>
            <a:lvl1pPr marL="182880" indent="-18288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 marL="457200" indent="-18288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>
                <a:solidFill>
                  <a:srgbClr val="0070C0"/>
                </a:solidFill>
              </a:defRPr>
            </a:lvl2pPr>
            <a:lvl3pPr marL="731520" indent="-182880">
              <a:buFont typeface="Wingdings" pitchFamily="2" charset="2"/>
              <a:buChar char="§"/>
              <a:defRPr/>
            </a:lvl3pPr>
            <a:lvl4pPr marL="1005840" indent="-182880">
              <a:buFont typeface="Wingdings" pitchFamily="2" charset="2"/>
              <a:buChar char="§"/>
              <a:defRPr/>
            </a:lvl4pPr>
            <a:lvl5pPr marL="1188720" indent="-13716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3699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000" b="1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90500"/>
            <a:ext cx="8229600" cy="609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91CEB011-D497-4471-BBE3-F8830A2F311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096000" y="6477000"/>
            <a:ext cx="3048000" cy="3810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274320" indent="0" algn="r">
              <a:buNone/>
              <a:defRPr sz="1200"/>
            </a:lvl2pPr>
            <a:lvl3pPr marL="548640" indent="0" algn="r">
              <a:buNone/>
              <a:defRPr sz="1100"/>
            </a:lvl3pPr>
            <a:lvl4pPr marL="822960" indent="0" algn="r">
              <a:buNone/>
              <a:defRPr sz="1050"/>
            </a:lvl4pPr>
            <a:lvl5pPr marL="1051560" indent="0" algn="r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0771827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800600"/>
          </a:xfrm>
        </p:spPr>
        <p:txBody>
          <a:bodyPr/>
          <a:lstStyle>
            <a:lvl1pPr marL="182880" indent="-18288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 marL="457200" indent="-18288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>
                <a:solidFill>
                  <a:srgbClr val="0070C0"/>
                </a:solidFill>
              </a:defRPr>
            </a:lvl2pPr>
            <a:lvl3pPr marL="731520" indent="-182880">
              <a:buFont typeface="Wingdings" pitchFamily="2" charset="2"/>
              <a:buChar char="§"/>
              <a:defRPr/>
            </a:lvl3pPr>
            <a:lvl4pPr marL="1005840" indent="-182880">
              <a:buFont typeface="Wingdings" pitchFamily="2" charset="2"/>
              <a:buChar char="§"/>
              <a:defRPr/>
            </a:lvl4pPr>
            <a:lvl5pPr marL="1188720" indent="-13716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3699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000" b="1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90500"/>
            <a:ext cx="8229600" cy="609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91CEB011-D497-4471-BBE3-F8830A2F311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096000" y="6477000"/>
            <a:ext cx="3048000" cy="3810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274320" indent="0" algn="r">
              <a:buNone/>
              <a:defRPr sz="1200"/>
            </a:lvl2pPr>
            <a:lvl3pPr marL="548640" indent="0" algn="r">
              <a:buNone/>
              <a:defRPr sz="1100"/>
            </a:lvl3pPr>
            <a:lvl4pPr marL="822960" indent="0" algn="r">
              <a:buNone/>
              <a:defRPr sz="1050"/>
            </a:lvl4pPr>
            <a:lvl5pPr marL="1051560" indent="0" algn="r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216678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800600"/>
          </a:xfrm>
        </p:spPr>
        <p:txBody>
          <a:bodyPr/>
          <a:lstStyle>
            <a:lvl1pPr marL="182880" indent="-18288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 marL="457200" indent="-18288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>
                <a:solidFill>
                  <a:srgbClr val="0070C0"/>
                </a:solidFill>
              </a:defRPr>
            </a:lvl2pPr>
            <a:lvl3pPr marL="731520" indent="-182880">
              <a:buFont typeface="Wingdings" pitchFamily="2" charset="2"/>
              <a:buChar char="§"/>
              <a:defRPr/>
            </a:lvl3pPr>
            <a:lvl4pPr marL="1005840" indent="-182880">
              <a:buFont typeface="Wingdings" pitchFamily="2" charset="2"/>
              <a:buChar char="§"/>
              <a:defRPr/>
            </a:lvl4pPr>
            <a:lvl5pPr marL="1188720" indent="-13716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3699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000" b="1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90500"/>
            <a:ext cx="8229600" cy="609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91CEB011-D497-4471-BBE3-F8830A2F311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096000" y="6477000"/>
            <a:ext cx="3048000" cy="3810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274320" indent="0" algn="r">
              <a:buNone/>
              <a:defRPr sz="1200"/>
            </a:lvl2pPr>
            <a:lvl3pPr marL="548640" indent="0" algn="r">
              <a:buNone/>
              <a:defRPr sz="1100"/>
            </a:lvl3pPr>
            <a:lvl4pPr marL="822960" indent="0" algn="r">
              <a:buNone/>
              <a:defRPr sz="1050"/>
            </a:lvl4pPr>
            <a:lvl5pPr marL="1051560" indent="0" algn="r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4460749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800600"/>
          </a:xfrm>
        </p:spPr>
        <p:txBody>
          <a:bodyPr/>
          <a:lstStyle>
            <a:lvl1pPr marL="182880" indent="-18288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 marL="457200" indent="-18288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>
                <a:solidFill>
                  <a:srgbClr val="0070C0"/>
                </a:solidFill>
              </a:defRPr>
            </a:lvl2pPr>
            <a:lvl3pPr marL="731520" indent="-182880">
              <a:buFont typeface="Wingdings" pitchFamily="2" charset="2"/>
              <a:buChar char="§"/>
              <a:defRPr/>
            </a:lvl3pPr>
            <a:lvl4pPr marL="1005840" indent="-182880">
              <a:buFont typeface="Wingdings" pitchFamily="2" charset="2"/>
              <a:buChar char="§"/>
              <a:defRPr/>
            </a:lvl4pPr>
            <a:lvl5pPr marL="1188720" indent="-13716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3699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000" b="1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90500"/>
            <a:ext cx="8229600" cy="609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91CEB011-D497-4471-BBE3-F8830A2F311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096000" y="6477000"/>
            <a:ext cx="3048000" cy="3810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274320" indent="0" algn="r">
              <a:buNone/>
              <a:defRPr sz="1200"/>
            </a:lvl2pPr>
            <a:lvl3pPr marL="548640" indent="0" algn="r">
              <a:buNone/>
              <a:defRPr sz="1100"/>
            </a:lvl3pPr>
            <a:lvl4pPr marL="822960" indent="0" algn="r">
              <a:buNone/>
              <a:defRPr sz="1050"/>
            </a:lvl4pPr>
            <a:lvl5pPr marL="1051560" indent="0" algn="r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155744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800600"/>
          </a:xfrm>
        </p:spPr>
        <p:txBody>
          <a:bodyPr/>
          <a:lstStyle>
            <a:lvl1pPr marL="182880" indent="-18288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 marL="457200" indent="-18288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>
                <a:solidFill>
                  <a:srgbClr val="0070C0"/>
                </a:solidFill>
              </a:defRPr>
            </a:lvl2pPr>
            <a:lvl3pPr marL="731520" indent="-182880">
              <a:buFont typeface="Wingdings" pitchFamily="2" charset="2"/>
              <a:buChar char="§"/>
              <a:defRPr/>
            </a:lvl3pPr>
            <a:lvl4pPr marL="1005840" indent="-182880">
              <a:buFont typeface="Wingdings" pitchFamily="2" charset="2"/>
              <a:buChar char="§"/>
              <a:defRPr/>
            </a:lvl4pPr>
            <a:lvl5pPr marL="1188720" indent="-13716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3699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000" b="1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90500"/>
            <a:ext cx="8229600" cy="609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91CEB011-D497-4471-BBE3-F8830A2F311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096000" y="6477000"/>
            <a:ext cx="3048000" cy="3810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274320" indent="0" algn="r">
              <a:buNone/>
              <a:defRPr sz="1200"/>
            </a:lvl2pPr>
            <a:lvl3pPr marL="548640" indent="0" algn="r">
              <a:buNone/>
              <a:defRPr sz="1100"/>
            </a:lvl3pPr>
            <a:lvl4pPr marL="822960" indent="0" algn="r">
              <a:buNone/>
              <a:defRPr sz="1050"/>
            </a:lvl4pPr>
            <a:lvl5pPr marL="1051560" indent="0" algn="r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8113630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800600"/>
          </a:xfrm>
        </p:spPr>
        <p:txBody>
          <a:bodyPr/>
          <a:lstStyle>
            <a:lvl1pPr marL="182880" indent="-18288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 marL="457200" indent="-18288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>
                <a:solidFill>
                  <a:srgbClr val="0070C0"/>
                </a:solidFill>
              </a:defRPr>
            </a:lvl2pPr>
            <a:lvl3pPr marL="731520" indent="-182880">
              <a:buFont typeface="Wingdings" pitchFamily="2" charset="2"/>
              <a:buChar char="§"/>
              <a:defRPr/>
            </a:lvl3pPr>
            <a:lvl4pPr marL="1005840" indent="-182880">
              <a:buFont typeface="Wingdings" pitchFamily="2" charset="2"/>
              <a:buChar char="§"/>
              <a:defRPr/>
            </a:lvl4pPr>
            <a:lvl5pPr marL="1188720" indent="-13716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3699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90500"/>
            <a:ext cx="8229600" cy="609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CEB011-D497-4471-BBE3-F8830A2F31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096000" y="6477000"/>
            <a:ext cx="3048000" cy="3810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274320" indent="0" algn="r">
              <a:buNone/>
              <a:defRPr sz="1200"/>
            </a:lvl2pPr>
            <a:lvl3pPr marL="548640" indent="0" algn="r">
              <a:buNone/>
              <a:defRPr sz="1100"/>
            </a:lvl3pPr>
            <a:lvl4pPr marL="822960" indent="0" algn="r">
              <a:buNone/>
              <a:defRPr sz="1050"/>
            </a:lvl4pPr>
            <a:lvl5pPr marL="1051560" indent="0" algn="r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9078502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800600"/>
          </a:xfrm>
        </p:spPr>
        <p:txBody>
          <a:bodyPr/>
          <a:lstStyle>
            <a:lvl1pPr marL="182880" indent="-18288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 marL="457200" indent="-18288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>
                <a:solidFill>
                  <a:srgbClr val="0070C0"/>
                </a:solidFill>
              </a:defRPr>
            </a:lvl2pPr>
            <a:lvl3pPr marL="731520" indent="-182880">
              <a:buFont typeface="Wingdings" pitchFamily="2" charset="2"/>
              <a:buChar char="§"/>
              <a:defRPr/>
            </a:lvl3pPr>
            <a:lvl4pPr marL="1005840" indent="-182880">
              <a:buFont typeface="Wingdings" pitchFamily="2" charset="2"/>
              <a:buChar char="§"/>
              <a:defRPr/>
            </a:lvl4pPr>
            <a:lvl5pPr marL="1188720" indent="-13716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3699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000" b="1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90500"/>
            <a:ext cx="8229600" cy="609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91CEB011-D497-4471-BBE3-F8830A2F311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096000" y="6477000"/>
            <a:ext cx="3048000" cy="3810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274320" indent="0" algn="r">
              <a:buNone/>
              <a:defRPr sz="1200"/>
            </a:lvl2pPr>
            <a:lvl3pPr marL="548640" indent="0" algn="r">
              <a:buNone/>
              <a:defRPr sz="1100"/>
            </a:lvl3pPr>
            <a:lvl4pPr marL="822960" indent="0" algn="r">
              <a:buNone/>
              <a:defRPr sz="1050"/>
            </a:lvl4pPr>
            <a:lvl5pPr marL="1051560" indent="0" algn="r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6504691"/>
      </p:ext>
    </p:extLst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800600"/>
          </a:xfrm>
        </p:spPr>
        <p:txBody>
          <a:bodyPr/>
          <a:lstStyle>
            <a:lvl1pPr marL="182880" indent="-18288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 marL="457200" indent="-18288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>
                <a:solidFill>
                  <a:srgbClr val="0070C0"/>
                </a:solidFill>
              </a:defRPr>
            </a:lvl2pPr>
            <a:lvl3pPr marL="731520" indent="-182880">
              <a:buFont typeface="Wingdings" pitchFamily="2" charset="2"/>
              <a:buChar char="§"/>
              <a:defRPr/>
            </a:lvl3pPr>
            <a:lvl4pPr marL="1005840" indent="-182880">
              <a:buFont typeface="Wingdings" pitchFamily="2" charset="2"/>
              <a:buChar char="§"/>
              <a:defRPr/>
            </a:lvl4pPr>
            <a:lvl5pPr marL="1188720" indent="-13716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3699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000" b="1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90500"/>
            <a:ext cx="8229600" cy="609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91CEB011-D497-4471-BBE3-F8830A2F311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096000" y="6477000"/>
            <a:ext cx="3048000" cy="3810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274320" indent="0" algn="r">
              <a:buNone/>
              <a:defRPr sz="1200"/>
            </a:lvl2pPr>
            <a:lvl3pPr marL="548640" indent="0" algn="r">
              <a:buNone/>
              <a:defRPr sz="1100"/>
            </a:lvl3pPr>
            <a:lvl4pPr marL="822960" indent="0" algn="r">
              <a:buNone/>
              <a:defRPr sz="1050"/>
            </a:lvl4pPr>
            <a:lvl5pPr marL="1051560" indent="0" algn="r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7374613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800600"/>
          </a:xfrm>
        </p:spPr>
        <p:txBody>
          <a:bodyPr/>
          <a:lstStyle>
            <a:lvl1pPr marL="182880" indent="-18288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 marL="457200" indent="-18288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>
                <a:solidFill>
                  <a:srgbClr val="0070C0"/>
                </a:solidFill>
              </a:defRPr>
            </a:lvl2pPr>
            <a:lvl3pPr marL="731520" indent="-182880">
              <a:buFont typeface="Wingdings" pitchFamily="2" charset="2"/>
              <a:buChar char="§"/>
              <a:defRPr/>
            </a:lvl3pPr>
            <a:lvl4pPr marL="1005840" indent="-182880">
              <a:buFont typeface="Wingdings" pitchFamily="2" charset="2"/>
              <a:buChar char="§"/>
              <a:defRPr/>
            </a:lvl4pPr>
            <a:lvl5pPr marL="1188720" indent="-13716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3699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000" b="1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90500"/>
            <a:ext cx="8229600" cy="609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91CEB011-D497-4471-BBE3-F8830A2F311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096000" y="6477000"/>
            <a:ext cx="3048000" cy="3810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274320" indent="0" algn="r">
              <a:buNone/>
              <a:defRPr sz="1200"/>
            </a:lvl2pPr>
            <a:lvl3pPr marL="548640" indent="0" algn="r">
              <a:buNone/>
              <a:defRPr sz="1100"/>
            </a:lvl3pPr>
            <a:lvl4pPr marL="822960" indent="0" algn="r">
              <a:buNone/>
              <a:defRPr sz="1050"/>
            </a:lvl4pPr>
            <a:lvl5pPr marL="1051560" indent="0" algn="r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740286"/>
      </p:ext>
    </p:extLst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6" name="Content Placeholder 2" descr="add specific description&#10;" title="add specific title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chart/graph/table</a:t>
            </a:r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2573726" y="403321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445070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3326145"/>
            <a:ext cx="5661618" cy="1646307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2" y="6482697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8" y="6520835"/>
            <a:ext cx="1238059" cy="20912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9" y="4972051"/>
            <a:ext cx="2938463" cy="51434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364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4852525"/>
            <a:ext cx="4576388" cy="46778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3113001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4043008"/>
            <a:ext cx="3859212" cy="374649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5397121"/>
            <a:ext cx="4576388" cy="46778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71712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0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9" y="965200"/>
            <a:ext cx="388778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995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/>
          </p:nvPr>
        </p:nvGraphicFramePr>
        <p:xfrm>
          <a:off x="204788" y="1403201"/>
          <a:ext cx="5953649" cy="2913167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9" y="965200"/>
            <a:ext cx="447833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011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8D53-420F-40D6-8E16-A32378CF0D97}" type="datetime1">
              <a:rPr lang="en-US" smtClean="0"/>
              <a:pPr/>
              <a:t>5/23/18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686800" y="-13291"/>
            <a:ext cx="3810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B011-D497-4471-BBE3-F8830A2F3116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86341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5168-5627-49C9-92A8-4ECA4EAFC905}" type="datetime1">
              <a:rPr lang="en-US" smtClean="0"/>
              <a:t>5/23/18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B011-D497-4471-BBE3-F8830A2F3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04909"/>
      </p:ext>
    </p:extLst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800600"/>
          </a:xfrm>
        </p:spPr>
        <p:txBody>
          <a:bodyPr/>
          <a:lstStyle>
            <a:lvl1pPr marL="182880" indent="-18288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 marL="457200" indent="-18288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731520" indent="-182880">
              <a:buFont typeface="Wingdings" pitchFamily="2" charset="2"/>
              <a:buChar char="§"/>
              <a:defRPr/>
            </a:lvl3pPr>
            <a:lvl4pPr marL="1005840" indent="-182880">
              <a:buFont typeface="Wingdings" pitchFamily="2" charset="2"/>
              <a:buChar char="§"/>
              <a:defRPr/>
            </a:lvl4pPr>
            <a:lvl5pPr marL="1188720" indent="-13716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3699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>
              <a:solidFill>
                <a:srgbClr val="C8C8B1">
                  <a:lumMod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90500"/>
            <a:ext cx="8229600" cy="609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CEB011-D497-4471-BBE3-F8830A2F3116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096000" y="6477000"/>
            <a:ext cx="3048000" cy="3810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274320" indent="0" algn="r">
              <a:buNone/>
              <a:defRPr sz="1200"/>
            </a:lvl2pPr>
            <a:lvl3pPr marL="548640" indent="0" algn="r">
              <a:buNone/>
              <a:defRPr sz="1100"/>
            </a:lvl3pPr>
            <a:lvl4pPr marL="822960" indent="0" algn="r">
              <a:buNone/>
              <a:defRPr sz="1050"/>
            </a:lvl4pPr>
            <a:lvl5pPr marL="1051560" indent="0" algn="r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6607278"/>
      </p:ext>
    </p:extLst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17FE-1702-4ACE-A467-6FCD7CD74ECC}" type="datetime1">
              <a:rPr lang="en-US" smtClean="0"/>
              <a:pPr/>
              <a:t>5/23/18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B011-D497-4471-BBE3-F8830A2F3116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58262"/>
      </p:ext>
    </p:extLst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4E87-A07F-4313-A26D-08B7B45F379D}" type="datetime1">
              <a:rPr lang="en-US" smtClean="0"/>
              <a:pPr/>
              <a:t>5/23/18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B011-D497-4471-BBE3-F8830A2F3116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34925"/>
      </p:ext>
    </p:extLst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76200"/>
            <a:ext cx="8686800" cy="1097280"/>
          </a:xfrm>
        </p:spPr>
        <p:txBody>
          <a:bodyPr bIns="9144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 Case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1371600"/>
            <a:ext cx="8686800" cy="4846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264275"/>
            <a:ext cx="8991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38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8495A9B-1299-124D-8BB1-69DB71037F30}" type="datetime2">
              <a:rPr lang="en-US" smtClean="0"/>
              <a:pPr>
                <a:defRPr/>
              </a:pPr>
              <a:t>Wednesday, May 23,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AED2FF-09ED-7C45-A7A0-8EF90E4D6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55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686800" y="-13291"/>
            <a:ext cx="381000" cy="32918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FED2-2CA9-454D-A85E-0D3C03492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30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 descr="add specific description" title="add specific title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3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791200" y="21928"/>
            <a:ext cx="3384322" cy="681824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11" name="Title Placeholder 11"/>
          <p:cNvSpPr>
            <a:spLocks noGrp="1"/>
          </p:cNvSpPr>
          <p:nvPr>
            <p:ph type="title"/>
          </p:nvPr>
        </p:nvSpPr>
        <p:spPr>
          <a:xfrm>
            <a:off x="2667000" y="473979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548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6" name="Content Placeholder 2" descr="add specific description&#10;" title="add specific title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chart/graph/table</a:t>
            </a:r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2573726" y="403321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2874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87AE-0881-450C-9045-1BE4CEDEE147}" type="datetime1">
              <a:rPr lang="en-US" smtClean="0"/>
              <a:t>5/23/18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B011-D497-4471-BBE3-F8830A2F3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77695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EFE6-1D18-451A-AE48-0AE0448769DD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86800" y="-13291"/>
            <a:ext cx="3810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8700-0EB7-4D6B-A623-9BFB80FE9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41323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319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CD116323-0A12-493D-BAD9-FB4D54A188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54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800600"/>
          </a:xfrm>
        </p:spPr>
        <p:txBody>
          <a:bodyPr/>
          <a:lstStyle>
            <a:lvl1pPr marL="182880" indent="-18288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 marL="457200" indent="-18288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>
                <a:solidFill>
                  <a:srgbClr val="0070C0"/>
                </a:solidFill>
              </a:defRPr>
            </a:lvl2pPr>
            <a:lvl3pPr marL="731520" indent="-182880">
              <a:buFont typeface="Wingdings" pitchFamily="2" charset="2"/>
              <a:buChar char="§"/>
              <a:defRPr/>
            </a:lvl3pPr>
            <a:lvl4pPr marL="1005840" indent="-182880">
              <a:buFont typeface="Wingdings" pitchFamily="2" charset="2"/>
              <a:buChar char="§"/>
              <a:defRPr/>
            </a:lvl4pPr>
            <a:lvl5pPr marL="1188720" indent="-13716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3699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000" b="1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90500"/>
            <a:ext cx="8229600" cy="609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91CEB011-D497-4471-BBE3-F8830A2F311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096000" y="6477000"/>
            <a:ext cx="3048000" cy="3810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274320" indent="0" algn="r">
              <a:buNone/>
              <a:defRPr sz="1200"/>
            </a:lvl2pPr>
            <a:lvl3pPr marL="548640" indent="0" algn="r">
              <a:buNone/>
              <a:defRPr sz="1100"/>
            </a:lvl3pPr>
            <a:lvl4pPr marL="822960" indent="0" algn="r">
              <a:buNone/>
              <a:defRPr sz="1050"/>
            </a:lvl4pPr>
            <a:lvl5pPr marL="1051560" indent="0" algn="r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6007704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613708C-E91B-40FC-AB55-8407782824F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3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8DE0465-7C32-4363-A590-1A8872F96BF4}" type="datetime1">
              <a:rPr lang="en-US" smtClean="0"/>
              <a:t>5/23/18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528816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w="6350" h="6350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993903"/>
            <a:ext cx="4800600" cy="7620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chemeClr val="accent1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EB73944-0E0A-4FE1-8C47-D8F2F08C12AC}"/>
              </a:ext>
            </a:extLst>
          </p:cNvPr>
          <p:cNvSpPr/>
          <p:nvPr userDrawn="1"/>
        </p:nvSpPr>
        <p:spPr>
          <a:xfrm>
            <a:off x="0" y="-13292"/>
            <a:ext cx="9144000" cy="100719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0">
                <a:srgbClr val="00359E"/>
              </a:gs>
              <a:gs pos="85000">
                <a:srgbClr val="00359E">
                  <a:alpha val="69000"/>
                  <a:lumMod val="81000"/>
                </a:srgb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9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  <p:sldLayoutId id="2147483804" r:id="rId21"/>
    <p:sldLayoutId id="2147483805" r:id="rId22"/>
    <p:sldLayoutId id="2147483814" r:id="rId23"/>
  </p:sldLayoutIdLst>
  <p:transition spd="slow">
    <p:fade thruBlk="1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spc="-1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600201"/>
            <a:ext cx="84820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62548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May 23,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37446"/>
            <a:ext cx="384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4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679452"/>
            <a:ext cx="8229600" cy="71085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6" y="6426427"/>
            <a:ext cx="66301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6485937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Helvetica Neue"/>
                <a:cs typeface="Helvetica Neue"/>
              </a:rPr>
              <a:t>Powered by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1076495"/>
            <a:ext cx="8229600" cy="1143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6541772"/>
            <a:ext cx="1060918" cy="1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9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7" y="6420102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6485937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Helvetica Neue"/>
                <a:cs typeface="Helvetica Neue"/>
              </a:rPr>
              <a:t>Powered by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6541772"/>
            <a:ext cx="1060918" cy="1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6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-13291"/>
            <a:ext cx="9144000" cy="99325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0">
                <a:srgbClr val="00359E"/>
              </a:gs>
              <a:gs pos="85000">
                <a:srgbClr val="00359E">
                  <a:alpha val="69000"/>
                  <a:lumMod val="81000"/>
                </a:srgb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F60965B-7AAE-48FB-85EC-4375224C4E4B}" type="datetime1">
              <a:rPr lang="en-US" smtClean="0"/>
              <a:pPr/>
              <a:t>5/23/18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528816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t>&lt;#&gt;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w="6350" h="6350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993903"/>
            <a:ext cx="4800600" cy="7620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chemeClr val="accent1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38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</p:sldLayoutIdLst>
  <p:transition spd="slow">
    <p:fade thruBlk="1"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spc="-1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71961" y="4419600"/>
            <a:ext cx="7560469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28600" y="4724400"/>
            <a:ext cx="8763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chemeClr val="accent3"/>
                </a:solidFill>
              </a:rPr>
              <a:t>Edward Fox, MD, PhD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CECF18-AD61-491A-8A56-8DC7AAAFEC77}"/>
              </a:ext>
            </a:extLst>
          </p:cNvPr>
          <p:cNvSpPr/>
          <p:nvPr/>
        </p:nvSpPr>
        <p:spPr>
          <a:xfrm>
            <a:off x="304800" y="2162626"/>
            <a:ext cx="8534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Helvetica-Narrow"/>
              </a:rPr>
              <a:t>Phase 2 Multicenter Study Results of </a:t>
            </a:r>
            <a:r>
              <a:rPr lang="en-US" sz="2800" b="1" dirty="0" err="1">
                <a:latin typeface="Helvetica-Narrow"/>
              </a:rPr>
              <a:t>Ublituximab</a:t>
            </a:r>
            <a:r>
              <a:rPr lang="en-US" sz="2800" b="1" dirty="0">
                <a:latin typeface="Helvetica-Narrow"/>
              </a:rPr>
              <a:t>, a Novel Glycoengineered Anti-CD20 Monoclonal Antibody (</a:t>
            </a:r>
            <a:r>
              <a:rPr lang="en-US" sz="2800" b="1" dirty="0" err="1">
                <a:latin typeface="Helvetica-Narrow"/>
              </a:rPr>
              <a:t>mAb</a:t>
            </a:r>
            <a:r>
              <a:rPr lang="en-US" sz="2800" b="1" dirty="0">
                <a:latin typeface="Helvetica-Narrow"/>
              </a:rPr>
              <a:t>), in Patients with Relapsing Forms of Multiple Sclerosis (RMS)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5959651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192C5-B582-4749-9F2E-4FF807B967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191000" y="6528815"/>
            <a:ext cx="1066800" cy="329184"/>
          </a:xfrm>
        </p:spPr>
        <p:txBody>
          <a:bodyPr/>
          <a:lstStyle/>
          <a:p>
            <a:fld id="{91CEB011-D497-4471-BBE3-F8830A2F3116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DAD4AE-AFEC-4734-9FEF-DA96E1521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731"/>
            <a:ext cx="9067800" cy="3816869"/>
          </a:xfrm>
          <a:prstGeom prst="rect">
            <a:avLst/>
          </a:prstGeom>
        </p:spPr>
      </p:pic>
      <p:sp>
        <p:nvSpPr>
          <p:cNvPr id="9" name="object 186">
            <a:extLst>
              <a:ext uri="{FF2B5EF4-FFF2-40B4-BE49-F238E27FC236}">
                <a16:creationId xmlns:a16="http://schemas.microsoft.com/office/drawing/2014/main" id="{C596E3E5-D0E2-49AE-B1EB-50C166F57474}"/>
              </a:ext>
            </a:extLst>
          </p:cNvPr>
          <p:cNvSpPr txBox="1"/>
          <p:nvPr/>
        </p:nvSpPr>
        <p:spPr>
          <a:xfrm>
            <a:off x="304800" y="5439709"/>
            <a:ext cx="86868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613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EBA00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pc="-11" dirty="0">
                <a:solidFill>
                  <a:prstClr val="black"/>
                </a:solidFill>
                <a:latin typeface="+mj-lt"/>
                <a:cs typeface="Calibri"/>
              </a:rPr>
              <a:t>At week 4, median 99% B cell depletion was </a:t>
            </a:r>
            <a:r>
              <a:rPr lang="en-US" spc="-11" dirty="0">
                <a:latin typeface="+mj-lt"/>
                <a:cs typeface="Calibri"/>
              </a:rPr>
              <a:t>observed and maintained at week 24 (n=44)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782FB2A-8904-457B-BA17-2F5765047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err="1"/>
              <a:t>Ublituximab</a:t>
            </a:r>
            <a:r>
              <a:rPr lang="en-US" sz="3000" dirty="0"/>
              <a:t> Phase II Week 24 Results: </a:t>
            </a:r>
            <a:br>
              <a:rPr lang="en-US" sz="3000" dirty="0"/>
            </a:br>
            <a:r>
              <a:rPr lang="en-US" sz="3000" dirty="0"/>
              <a:t>B-Cell Depletion</a:t>
            </a:r>
          </a:p>
        </p:txBody>
      </p:sp>
    </p:spTree>
    <p:extLst>
      <p:ext uri="{BB962C8B-B14F-4D97-AF65-F5344CB8AC3E}">
        <p14:creationId xmlns:p14="http://schemas.microsoft.com/office/powerpoint/2010/main" val="2542873759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93">
            <a:extLst>
              <a:ext uri="{FF2B5EF4-FFF2-40B4-BE49-F238E27FC236}">
                <a16:creationId xmlns:a16="http://schemas.microsoft.com/office/drawing/2014/main" id="{C48D5A90-15DA-47C9-802D-27680BE02389}"/>
              </a:ext>
            </a:extLst>
          </p:cNvPr>
          <p:cNvSpPr txBox="1"/>
          <p:nvPr/>
        </p:nvSpPr>
        <p:spPr>
          <a:xfrm>
            <a:off x="5758124" y="1531643"/>
            <a:ext cx="3211773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613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6FAC46"/>
              </a:buClr>
              <a:buFont typeface="Wingdings" panose="05000000000000000000" pitchFamily="2" charset="2"/>
              <a:buChar char="§"/>
              <a:tabLst>
                <a:tab pos="198939" algn="l"/>
                <a:tab pos="546908" algn="l"/>
                <a:tab pos="865764" algn="l"/>
              </a:tabLst>
            </a:pPr>
            <a:r>
              <a:rPr lang="en-US" spc="-11" dirty="0">
                <a:solidFill>
                  <a:prstClr val="black"/>
                </a:solidFill>
                <a:latin typeface="+mj-lt"/>
                <a:cs typeface="Calibri"/>
              </a:rPr>
              <a:t>No T1 </a:t>
            </a:r>
            <a:r>
              <a:rPr lang="en-US" spc="-11" dirty="0" err="1">
                <a:solidFill>
                  <a:prstClr val="black"/>
                </a:solidFill>
                <a:latin typeface="+mj-lt"/>
                <a:cs typeface="Calibri"/>
              </a:rPr>
              <a:t>Gd</a:t>
            </a:r>
            <a:r>
              <a:rPr lang="en-US" spc="-11" dirty="0">
                <a:solidFill>
                  <a:prstClr val="black"/>
                </a:solidFill>
                <a:latin typeface="+mj-lt"/>
                <a:cs typeface="Calibri"/>
              </a:rPr>
              <a:t>-enhancing lesions detected in any subjects at Week 24 (n=44; p=0.003)</a:t>
            </a:r>
          </a:p>
          <a:p>
            <a:pPr marL="299613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6FAC46"/>
              </a:buClr>
              <a:buFont typeface="Wingdings" panose="05000000000000000000" pitchFamily="2" charset="2"/>
              <a:buChar char="§"/>
              <a:tabLst>
                <a:tab pos="198939" algn="l"/>
                <a:tab pos="546908" algn="l"/>
                <a:tab pos="865764" algn="l"/>
              </a:tabLst>
            </a:pPr>
            <a:endParaRPr lang="en-US" b="1" i="1" spc="-11" dirty="0">
              <a:solidFill>
                <a:prstClr val="black"/>
              </a:solidFill>
              <a:latin typeface="+mj-lt"/>
              <a:cs typeface="Calibri"/>
            </a:endParaRPr>
          </a:p>
          <a:p>
            <a:pPr marL="299613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6FAC46"/>
              </a:buClr>
              <a:buFont typeface="Wingdings" panose="05000000000000000000" pitchFamily="2" charset="2"/>
              <a:buChar char="§"/>
              <a:tabLst>
                <a:tab pos="198939" algn="l"/>
                <a:tab pos="546908" algn="l"/>
                <a:tab pos="865764" algn="l"/>
              </a:tabLst>
            </a:pPr>
            <a:r>
              <a:rPr lang="en-US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Mean number of T1 </a:t>
            </a:r>
            <a:r>
              <a:rPr lang="en-US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Gd</a:t>
            </a:r>
            <a:r>
              <a:rPr lang="en-US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lesions at baseline was 3.80</a:t>
            </a:r>
            <a:endParaRPr lang="en-US" i="1" spc="-11" dirty="0">
              <a:solidFill>
                <a:srgbClr val="FF0000"/>
              </a:solidFill>
              <a:latin typeface="+mj-lt"/>
              <a:cs typeface="Calibri"/>
            </a:endParaRPr>
          </a:p>
          <a:p>
            <a:pPr marL="299613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6FAC46"/>
              </a:buClr>
              <a:buFont typeface="Wingdings" panose="05000000000000000000" pitchFamily="2" charset="2"/>
              <a:buChar char="§"/>
              <a:tabLst>
                <a:tab pos="198939" algn="l"/>
                <a:tab pos="546908" algn="l"/>
                <a:tab pos="865764" algn="l"/>
              </a:tabLst>
            </a:pPr>
            <a:endParaRPr lang="en-US" i="1" dirty="0">
              <a:solidFill>
                <a:srgbClr val="FF0000"/>
              </a:solidFill>
              <a:latin typeface="+mj-lt"/>
              <a:cs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3F33523-0A28-426D-B917-22436923A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80467"/>
            <a:ext cx="5605724" cy="28413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6FD32BB-B867-4F22-904C-E44545B42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921812"/>
            <a:ext cx="5564363" cy="2913441"/>
          </a:xfrm>
          <a:prstGeom prst="rect">
            <a:avLst/>
          </a:prstGeom>
        </p:spPr>
      </p:pic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909ECA5C-D6D5-4356-9C41-B4E7F6A3FC8C}"/>
              </a:ext>
            </a:extLst>
          </p:cNvPr>
          <p:cNvSpPr txBox="1">
            <a:spLocks/>
          </p:cNvSpPr>
          <p:nvPr/>
        </p:nvSpPr>
        <p:spPr>
          <a:xfrm>
            <a:off x="8305800" y="6528816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91CEB011-D497-4471-BBE3-F8830A2F3116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35D6E7D-9B5C-4847-B50D-C1F83213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90500"/>
            <a:ext cx="8229600" cy="609600"/>
          </a:xfrm>
        </p:spPr>
        <p:txBody>
          <a:bodyPr>
            <a:noAutofit/>
          </a:bodyPr>
          <a:lstStyle/>
          <a:p>
            <a:r>
              <a:rPr lang="en-US" sz="3000" dirty="0" err="1"/>
              <a:t>Ublituximab</a:t>
            </a:r>
            <a:r>
              <a:rPr lang="en-US" sz="3000" dirty="0"/>
              <a:t> Phase II Week 24 Results: </a:t>
            </a:r>
            <a:br>
              <a:rPr lang="en-US" sz="3000" dirty="0"/>
            </a:br>
            <a:r>
              <a:rPr lang="en-US" sz="3000" dirty="0"/>
              <a:t>MRI-</a:t>
            </a:r>
            <a:r>
              <a:rPr lang="en-US" sz="3000" dirty="0" err="1"/>
              <a:t>Gd</a:t>
            </a:r>
            <a:r>
              <a:rPr lang="en-US" sz="3000" dirty="0"/>
              <a:t> Enhancing Lesions</a:t>
            </a:r>
          </a:p>
        </p:txBody>
      </p:sp>
    </p:spTree>
    <p:extLst>
      <p:ext uri="{BB962C8B-B14F-4D97-AF65-F5344CB8AC3E}">
        <p14:creationId xmlns:p14="http://schemas.microsoft.com/office/powerpoint/2010/main" val="998591875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6BCBB34-8F6D-4F44-BA84-6EF660816E2A}"/>
              </a:ext>
            </a:extLst>
          </p:cNvPr>
          <p:cNvSpPr txBox="1">
            <a:spLocks/>
          </p:cNvSpPr>
          <p:nvPr/>
        </p:nvSpPr>
        <p:spPr>
          <a:xfrm>
            <a:off x="4191000" y="6495834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91CEB011-D497-4471-BBE3-F8830A2F3116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12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2470F65-9026-43A6-9B5B-0DCB85EC6107}"/>
              </a:ext>
            </a:extLst>
          </p:cNvPr>
          <p:cNvSpPr txBox="1">
            <a:spLocks/>
          </p:cNvSpPr>
          <p:nvPr/>
        </p:nvSpPr>
        <p:spPr>
          <a:xfrm>
            <a:off x="762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dirty="0" err="1"/>
              <a:t>Ublituximab</a:t>
            </a:r>
            <a:r>
              <a:rPr lang="en-US" sz="3000" dirty="0"/>
              <a:t> Phase II Week 24 Results: </a:t>
            </a:r>
            <a:br>
              <a:rPr lang="en-US" sz="3000" dirty="0"/>
            </a:br>
            <a:r>
              <a:rPr lang="en-US" sz="3000" dirty="0"/>
              <a:t>MRI-T2 Lesion Volume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7690A-A7DD-40DF-90D5-05BAAB864101}"/>
              </a:ext>
            </a:extLst>
          </p:cNvPr>
          <p:cNvSpPr txBox="1"/>
          <p:nvPr/>
        </p:nvSpPr>
        <p:spPr>
          <a:xfrm>
            <a:off x="159803" y="5105399"/>
            <a:ext cx="8984197" cy="147732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+mj-lt"/>
              </a:rPr>
              <a:t>There was a decrease of </a:t>
            </a:r>
            <a:r>
              <a:rPr lang="en-US" dirty="0">
                <a:latin typeface="+mj-lt"/>
              </a:rPr>
              <a:t>7.67% (p=0.004) in 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T2 lesion volume at Week 24  compared to baseline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  <a:latin typeface="+mj-lt"/>
            </a:endParaRP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+mj-lt"/>
              </a:rPr>
              <a:t>The mean number of New/Enlarging T2 lesions from baseline to Week 24 was 0.2 ± 0.45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6067A0-8446-4238-B6F7-5720DE263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35038"/>
            <a:ext cx="6516064" cy="397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70731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6BCBB34-8F6D-4F44-BA84-6EF660816E2A}"/>
              </a:ext>
            </a:extLst>
          </p:cNvPr>
          <p:cNvSpPr txBox="1">
            <a:spLocks/>
          </p:cNvSpPr>
          <p:nvPr/>
        </p:nvSpPr>
        <p:spPr>
          <a:xfrm>
            <a:off x="3886200" y="647700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91CEB011-D497-4471-BBE3-F8830A2F3116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13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2470F65-9026-43A6-9B5B-0DCB85EC6107}"/>
              </a:ext>
            </a:extLst>
          </p:cNvPr>
          <p:cNvSpPr txBox="1">
            <a:spLocks/>
          </p:cNvSpPr>
          <p:nvPr/>
        </p:nvSpPr>
        <p:spPr>
          <a:xfrm>
            <a:off x="762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dirty="0" err="1"/>
              <a:t>Ublituximab</a:t>
            </a:r>
            <a:r>
              <a:rPr lang="en-US" sz="3000" dirty="0"/>
              <a:t> Phase 2 RMS Update: </a:t>
            </a:r>
            <a:br>
              <a:rPr lang="en-US" sz="3000" dirty="0"/>
            </a:br>
            <a:r>
              <a:rPr lang="en-US" sz="3000" dirty="0"/>
              <a:t>ARR/ NEDA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D61E89-7CD8-4703-81EB-CF11D61FA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95400"/>
            <a:ext cx="4242408" cy="32091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12DD6B-9DB2-406F-B623-53A22CCFEDDA}"/>
              </a:ext>
            </a:extLst>
          </p:cNvPr>
          <p:cNvSpPr/>
          <p:nvPr/>
        </p:nvSpPr>
        <p:spPr>
          <a:xfrm>
            <a:off x="5181600" y="4648200"/>
            <a:ext cx="3505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dirty="0"/>
              <a:t>3 of the total 48 patients did not have week 24 MRI, 1 patient did not have week 24 MRI or week 24 EDSS evaluation and  1 additional patient did not have a week 24 EDSS evaluation therefore only 43 patients had received all assessments to be evaluated for NEDA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dirty="0"/>
              <a:t>CDP is defined as an increase of ≥ 1.0 point from the baseline EDSS score that is not attributable to another etiology (e.g. fever, concurrent illness, or concomitant medication) when the baseline score is 5.5 or less, and ≥ 0.5 when the baseline score is above 5.5.</a:t>
            </a:r>
          </a:p>
        </p:txBody>
      </p:sp>
      <p:sp>
        <p:nvSpPr>
          <p:cNvPr id="8" name="object 183">
            <a:extLst>
              <a:ext uri="{FF2B5EF4-FFF2-40B4-BE49-F238E27FC236}">
                <a16:creationId xmlns:a16="http://schemas.microsoft.com/office/drawing/2014/main" id="{87EC6D19-D038-42DE-B07C-660711D24982}"/>
              </a:ext>
            </a:extLst>
          </p:cNvPr>
          <p:cNvSpPr txBox="1"/>
          <p:nvPr/>
        </p:nvSpPr>
        <p:spPr>
          <a:xfrm>
            <a:off x="106326" y="1371600"/>
            <a:ext cx="4291992" cy="4678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613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DBA00"/>
              </a:buClr>
              <a:buFont typeface="Wingdings" panose="05000000000000000000" pitchFamily="2" charset="2"/>
              <a:buChar char="§"/>
            </a:pPr>
            <a:r>
              <a:rPr lang="en-US" sz="1600" b="1" spc="-22" dirty="0">
                <a:solidFill>
                  <a:prstClr val="black"/>
                </a:solidFill>
                <a:cs typeface="Arial" panose="020B0604020202020204" pitchFamily="34" charset="0"/>
              </a:rPr>
              <a:t>Annualized Relapse Rate (ARR):  0.05; (n=48)</a:t>
            </a:r>
            <a:br>
              <a:rPr lang="en-US" sz="1600" spc="-22" dirty="0">
                <a:solidFill>
                  <a:srgbClr val="FF0000"/>
                </a:solidFill>
                <a:cs typeface="Arial" panose="020B0604020202020204" pitchFamily="34" charset="0"/>
              </a:rPr>
            </a:br>
            <a:endParaRPr lang="en-US" sz="1600" spc="-22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99613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DBA00"/>
              </a:buClr>
              <a:buFont typeface="Wingdings" panose="05000000000000000000" pitchFamily="2" charset="2"/>
              <a:buChar char="§"/>
            </a:pPr>
            <a:r>
              <a:rPr lang="en-US" sz="1600" spc="-22" dirty="0">
                <a:solidFill>
                  <a:prstClr val="black"/>
                </a:solidFill>
                <a:cs typeface="Arial" panose="020B0604020202020204" pitchFamily="34" charset="0"/>
              </a:rPr>
              <a:t>At </a:t>
            </a:r>
            <a:r>
              <a:rPr lang="en-US" sz="1600" spc="-16" dirty="0">
                <a:solidFill>
                  <a:prstClr val="black"/>
                </a:solidFill>
                <a:cs typeface="Arial" panose="020B0604020202020204" pitchFamily="34" charset="0"/>
              </a:rPr>
              <a:t>Week 24, 43* of 48 subjects had received all assessments to be evaluated for NEDA:</a:t>
            </a:r>
          </a:p>
          <a:p>
            <a:pPr marL="299613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spc="-16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756813" lvl="1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EBA00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spc="-11" dirty="0">
                <a:solidFill>
                  <a:prstClr val="black"/>
                </a:solidFill>
                <a:cs typeface="Arial" panose="020B0604020202020204" pitchFamily="34" charset="0"/>
              </a:rPr>
              <a:t>98% of subjects were relapse</a:t>
            </a:r>
            <a:r>
              <a:rPr lang="en-US" sz="1600" spc="44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spc="-11" dirty="0">
                <a:solidFill>
                  <a:prstClr val="black"/>
                </a:solidFill>
                <a:cs typeface="Arial" panose="020B0604020202020204" pitchFamily="34" charset="0"/>
              </a:rPr>
              <a:t>free</a:t>
            </a:r>
          </a:p>
          <a:p>
            <a:pPr marL="299613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EBA00"/>
              </a:buClr>
              <a:buSzPct val="135000"/>
              <a:buFont typeface="Wingdings" panose="05000000000000000000" pitchFamily="2" charset="2"/>
              <a:buChar char="§"/>
            </a:pPr>
            <a:endParaRPr lang="en-US" sz="1600" spc="-1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756813" lvl="1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EBA00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spc="-11" dirty="0">
                <a:solidFill>
                  <a:prstClr val="black"/>
                </a:solidFill>
                <a:cs typeface="Arial" panose="020B0604020202020204" pitchFamily="34" charset="0"/>
              </a:rPr>
              <a:t>93% of subjects did not experience 24 week confirmed disability progression</a:t>
            </a:r>
          </a:p>
          <a:p>
            <a:pPr marL="299613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EBA00"/>
              </a:buClr>
              <a:buSzPct val="135000"/>
              <a:buFont typeface="Wingdings" panose="05000000000000000000" pitchFamily="2" charset="2"/>
              <a:buChar char="§"/>
            </a:pPr>
            <a:endParaRPr lang="en-US" sz="1600" spc="-1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756813" lvl="1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EBA00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spc="-5" dirty="0">
                <a:solidFill>
                  <a:prstClr val="black"/>
                </a:solidFill>
                <a:cs typeface="Arial" panose="020B0604020202020204" pitchFamily="34" charset="0"/>
              </a:rPr>
              <a:t>100% </a:t>
            </a:r>
            <a:r>
              <a:rPr lang="en-US" sz="1600" spc="-11" dirty="0">
                <a:solidFill>
                  <a:prstClr val="black"/>
                </a:solidFill>
                <a:cs typeface="Arial" panose="020B0604020202020204" pitchFamily="34" charset="0"/>
              </a:rPr>
              <a:t>of subjects did not </a:t>
            </a:r>
            <a:r>
              <a:rPr lang="en-US" sz="1600" spc="-16" dirty="0">
                <a:solidFill>
                  <a:prstClr val="black"/>
                </a:solidFill>
                <a:cs typeface="Arial" panose="020B0604020202020204" pitchFamily="34" charset="0"/>
              </a:rPr>
              <a:t>have </a:t>
            </a:r>
            <a:r>
              <a:rPr lang="en-US" sz="1600" spc="-11" dirty="0">
                <a:solidFill>
                  <a:prstClr val="black"/>
                </a:solidFill>
                <a:cs typeface="Arial" panose="020B0604020202020204" pitchFamily="34" charset="0"/>
              </a:rPr>
              <a:t>any  </a:t>
            </a:r>
            <a:r>
              <a:rPr lang="en-US" sz="1600" spc="-11" dirty="0" err="1">
                <a:solidFill>
                  <a:prstClr val="black"/>
                </a:solidFill>
                <a:cs typeface="Arial" panose="020B0604020202020204" pitchFamily="34" charset="0"/>
              </a:rPr>
              <a:t>Gd</a:t>
            </a:r>
            <a:r>
              <a:rPr lang="en-US" sz="1600" spc="-11" dirty="0">
                <a:solidFill>
                  <a:prstClr val="black"/>
                </a:solidFill>
                <a:cs typeface="Arial" panose="020B0604020202020204" pitchFamily="34" charset="0"/>
              </a:rPr>
              <a:t>-enhancing</a:t>
            </a:r>
            <a:r>
              <a:rPr lang="en-US" sz="1600" spc="-55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spc="-5" dirty="0">
                <a:solidFill>
                  <a:prstClr val="black"/>
                </a:solidFill>
                <a:cs typeface="Arial" panose="020B0604020202020204" pitchFamily="34" charset="0"/>
              </a:rPr>
              <a:t>lesions</a:t>
            </a:r>
          </a:p>
          <a:p>
            <a:pPr marL="299613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EBA00"/>
              </a:buClr>
              <a:buSzPct val="135000"/>
              <a:buFont typeface="Wingdings" panose="05000000000000000000" pitchFamily="2" charset="2"/>
              <a:buChar char="§"/>
            </a:pPr>
            <a:endParaRPr lang="en-US" sz="1600" spc="-5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756813" lvl="1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EBA00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spc="-11" dirty="0">
                <a:solidFill>
                  <a:prstClr val="black"/>
                </a:solidFill>
                <a:cs typeface="Arial" panose="020B0604020202020204" pitchFamily="34" charset="0"/>
              </a:rPr>
              <a:t>84% of subjects did not </a:t>
            </a:r>
            <a:r>
              <a:rPr lang="en-US" sz="1600" spc="-16" dirty="0">
                <a:solidFill>
                  <a:prstClr val="black"/>
                </a:solidFill>
                <a:cs typeface="Arial" panose="020B0604020202020204" pitchFamily="34" charset="0"/>
              </a:rPr>
              <a:t>have </a:t>
            </a:r>
            <a:r>
              <a:rPr lang="en-US" sz="1600" spc="-11" dirty="0">
                <a:solidFill>
                  <a:prstClr val="black"/>
                </a:solidFill>
                <a:cs typeface="Arial" panose="020B0604020202020204" pitchFamily="34" charset="0"/>
              </a:rPr>
              <a:t>any new/enlarging T2</a:t>
            </a:r>
            <a:r>
              <a:rPr lang="en-US" sz="1600" spc="-38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spc="-5" dirty="0">
                <a:solidFill>
                  <a:prstClr val="black"/>
                </a:solidFill>
                <a:cs typeface="Arial" panose="020B0604020202020204" pitchFamily="34" charset="0"/>
              </a:rPr>
              <a:t>lesions</a:t>
            </a:r>
          </a:p>
          <a:p>
            <a:pPr marL="299613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EBA00"/>
              </a:buClr>
              <a:buSzPct val="135000"/>
              <a:buFont typeface="Wingdings" panose="05000000000000000000" pitchFamily="2" charset="2"/>
              <a:buChar char="§"/>
            </a:pPr>
            <a:endParaRPr lang="en-US" sz="1600" spc="-5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756813" lvl="1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EBA00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spc="-11" dirty="0">
                <a:solidFill>
                  <a:prstClr val="black"/>
                </a:solidFill>
                <a:cs typeface="Arial" panose="020B0604020202020204" pitchFamily="34" charset="0"/>
              </a:rPr>
              <a:t>76% of subjects </a:t>
            </a:r>
            <a:r>
              <a:rPr lang="en-US" sz="1600" spc="-5" dirty="0">
                <a:solidFill>
                  <a:prstClr val="black"/>
                </a:solidFill>
                <a:cs typeface="Arial" panose="020B0604020202020204" pitchFamily="34" charset="0"/>
              </a:rPr>
              <a:t>achieved</a:t>
            </a:r>
            <a:r>
              <a:rPr lang="en-US" sz="1600" spc="16" dirty="0">
                <a:solidFill>
                  <a:prstClr val="black"/>
                </a:solidFill>
                <a:cs typeface="Arial" panose="020B0604020202020204" pitchFamily="34" charset="0"/>
              </a:rPr>
              <a:t> clinical and MRI outcomes consistent with </a:t>
            </a:r>
            <a:r>
              <a:rPr lang="en-US" sz="1600" spc="-11" dirty="0">
                <a:solidFill>
                  <a:prstClr val="black"/>
                </a:solidFill>
                <a:cs typeface="Arial" panose="020B0604020202020204" pitchFamily="34" charset="0"/>
              </a:rPr>
              <a:t>NEDA</a:t>
            </a: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024250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83">
            <a:extLst>
              <a:ext uri="{FF2B5EF4-FFF2-40B4-BE49-F238E27FC236}">
                <a16:creationId xmlns:a16="http://schemas.microsoft.com/office/drawing/2014/main" id="{0E3AEE59-4350-45D8-AD6A-BED614D9ED3C}"/>
              </a:ext>
            </a:extLst>
          </p:cNvPr>
          <p:cNvSpPr txBox="1"/>
          <p:nvPr/>
        </p:nvSpPr>
        <p:spPr>
          <a:xfrm>
            <a:off x="304800" y="4570503"/>
            <a:ext cx="8077200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920" marR="5545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EBA00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pc="-33" dirty="0">
                <a:solidFill>
                  <a:prstClr val="black"/>
                </a:solidFill>
                <a:cs typeface="Arial" panose="020B0604020202020204" pitchFamily="34" charset="0"/>
              </a:rPr>
              <a:t>83% </a:t>
            </a:r>
            <a:r>
              <a:rPr lang="en-US" spc="-11" dirty="0">
                <a:solidFill>
                  <a:prstClr val="black"/>
                </a:solidFill>
                <a:cs typeface="Arial" panose="020B0604020202020204" pitchFamily="34" charset="0"/>
              </a:rPr>
              <a:t>of subjects showed improved or stable</a:t>
            </a:r>
            <a:r>
              <a:rPr lang="en-US" spc="98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pc="-11" dirty="0">
                <a:solidFill>
                  <a:prstClr val="black"/>
                </a:solidFill>
                <a:cs typeface="Arial" panose="020B0604020202020204" pitchFamily="34" charset="0"/>
              </a:rPr>
              <a:t>EDSS</a:t>
            </a:r>
          </a:p>
          <a:p>
            <a:pPr marL="298920" marR="5545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EBA00"/>
              </a:buClr>
              <a:buSzPct val="135000"/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98920" marR="5545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EBA00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pc="-27" dirty="0">
                <a:solidFill>
                  <a:prstClr val="black"/>
                </a:solidFill>
                <a:cs typeface="Arial" panose="020B0604020202020204" pitchFamily="34" charset="0"/>
              </a:rPr>
              <a:t>Mean </a:t>
            </a:r>
            <a:r>
              <a:rPr lang="en-US" spc="-11" dirty="0">
                <a:solidFill>
                  <a:prstClr val="black"/>
                </a:solidFill>
                <a:cs typeface="Arial" panose="020B0604020202020204" pitchFamily="34" charset="0"/>
              </a:rPr>
              <a:t>EDSS at baseline was </a:t>
            </a:r>
            <a:r>
              <a:rPr lang="en-US" spc="-5" dirty="0">
                <a:solidFill>
                  <a:prstClr val="black"/>
                </a:solidFill>
                <a:cs typeface="Arial" panose="020B0604020202020204" pitchFamily="34" charset="0"/>
              </a:rPr>
              <a:t>2.41 ±1.41; Median=2.5</a:t>
            </a:r>
            <a:br>
              <a:rPr lang="en-US" spc="-5" dirty="0">
                <a:solidFill>
                  <a:prstClr val="black"/>
                </a:solidFill>
                <a:cs typeface="Arial" panose="020B0604020202020204" pitchFamily="34" charset="0"/>
              </a:rPr>
            </a:br>
            <a:endParaRPr lang="en-US" spc="-5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98920" marR="5545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EBA00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pc="-22" dirty="0">
                <a:solidFill>
                  <a:prstClr val="black"/>
                </a:solidFill>
                <a:cs typeface="Arial" panose="020B0604020202020204" pitchFamily="34" charset="0"/>
              </a:rPr>
              <a:t>At </a:t>
            </a:r>
            <a:r>
              <a:rPr lang="en-US" spc="-5" dirty="0">
                <a:solidFill>
                  <a:prstClr val="black"/>
                </a:solidFill>
                <a:cs typeface="Arial" panose="020B0604020202020204" pitchFamily="34" charset="0"/>
              </a:rPr>
              <a:t>Week 24</a:t>
            </a:r>
            <a:r>
              <a:rPr lang="en-US" spc="-11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pc="-5" dirty="0">
                <a:solidFill>
                  <a:prstClr val="black"/>
                </a:solidFill>
                <a:cs typeface="Arial" panose="020B0604020202020204" pitchFamily="34" charset="0"/>
              </a:rPr>
              <a:t>the mean </a:t>
            </a:r>
            <a:r>
              <a:rPr lang="en-US" spc="-11" dirty="0">
                <a:solidFill>
                  <a:prstClr val="black"/>
                </a:solidFill>
                <a:cs typeface="Arial" panose="020B0604020202020204" pitchFamily="34" charset="0"/>
              </a:rPr>
              <a:t>EDSS was </a:t>
            </a:r>
            <a:r>
              <a:rPr lang="en-US" spc="-5" dirty="0">
                <a:solidFill>
                  <a:prstClr val="black"/>
                </a:solidFill>
                <a:cs typeface="Arial" panose="020B0604020202020204" pitchFamily="34" charset="0"/>
              </a:rPr>
              <a:t>2.12. </a:t>
            </a:r>
            <a:r>
              <a:rPr lang="en-US" spc="-11" dirty="0">
                <a:solidFill>
                  <a:prstClr val="black"/>
                </a:solidFill>
                <a:cs typeface="Arial" panose="020B0604020202020204" pitchFamily="34" charset="0"/>
              </a:rPr>
              <a:t>The </a:t>
            </a:r>
            <a:r>
              <a:rPr lang="en-US" spc="-5" dirty="0">
                <a:solidFill>
                  <a:prstClr val="black"/>
                </a:solidFill>
                <a:cs typeface="Arial" panose="020B0604020202020204" pitchFamily="34" charset="0"/>
              </a:rPr>
              <a:t>mean </a:t>
            </a:r>
            <a:r>
              <a:rPr lang="en-US" spc="-11" dirty="0">
                <a:solidFill>
                  <a:prstClr val="black"/>
                </a:solidFill>
                <a:cs typeface="Arial" panose="020B0604020202020204" pitchFamily="34" charset="0"/>
              </a:rPr>
              <a:t>change from baseline was </a:t>
            </a:r>
            <a:r>
              <a:rPr lang="en-US" spc="-5" dirty="0">
                <a:solidFill>
                  <a:prstClr val="black"/>
                </a:solidFill>
                <a:cs typeface="Arial" panose="020B0604020202020204" pitchFamily="34" charset="0"/>
              </a:rPr>
              <a:t>an </a:t>
            </a:r>
            <a:r>
              <a:rPr lang="en-US" spc="-11" dirty="0">
                <a:solidFill>
                  <a:prstClr val="black"/>
                </a:solidFill>
                <a:cs typeface="Arial" panose="020B0604020202020204" pitchFamily="34" charset="0"/>
              </a:rPr>
              <a:t>improvement of  0.29 </a:t>
            </a:r>
            <a:r>
              <a:rPr lang="en-US" spc="-5" dirty="0">
                <a:solidFill>
                  <a:prstClr val="black"/>
                </a:solidFill>
                <a:cs typeface="Arial" panose="020B0604020202020204" pitchFamily="34" charset="0"/>
              </a:rPr>
              <a:t>±0.93 </a:t>
            </a:r>
            <a:r>
              <a:rPr lang="en-US" spc="-11" dirty="0">
                <a:solidFill>
                  <a:prstClr val="black"/>
                </a:solidFill>
                <a:cs typeface="Arial" panose="020B0604020202020204" pitchFamily="34" charset="0"/>
              </a:rPr>
              <a:t>points.</a:t>
            </a:r>
            <a:br>
              <a:rPr lang="en-US" spc="-11" dirty="0">
                <a:solidFill>
                  <a:prstClr val="black"/>
                </a:solidFill>
                <a:cs typeface="Arial" panose="020B0604020202020204" pitchFamily="34" charset="0"/>
              </a:rPr>
            </a:b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6BCBB34-8F6D-4F44-BA84-6EF660816E2A}"/>
              </a:ext>
            </a:extLst>
          </p:cNvPr>
          <p:cNvSpPr txBox="1">
            <a:spLocks/>
          </p:cNvSpPr>
          <p:nvPr/>
        </p:nvSpPr>
        <p:spPr>
          <a:xfrm>
            <a:off x="4000500" y="6557767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91CEB011-D497-4471-BBE3-F8830A2F3116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2470F65-9026-43A6-9B5B-0DCB85EC6107}"/>
              </a:ext>
            </a:extLst>
          </p:cNvPr>
          <p:cNvSpPr txBox="1">
            <a:spLocks/>
          </p:cNvSpPr>
          <p:nvPr/>
        </p:nvSpPr>
        <p:spPr>
          <a:xfrm>
            <a:off x="762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3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64BA7-BAA1-4CB4-A011-3C13A37DC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143000"/>
            <a:ext cx="5105400" cy="3427503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B058D85A-EB8D-42F3-882D-92CDF66085D4}"/>
              </a:ext>
            </a:extLst>
          </p:cNvPr>
          <p:cNvSpPr txBox="1">
            <a:spLocks/>
          </p:cNvSpPr>
          <p:nvPr/>
        </p:nvSpPr>
        <p:spPr>
          <a:xfrm>
            <a:off x="152400" y="154172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dirty="0" err="1"/>
              <a:t>Ublituximab</a:t>
            </a:r>
            <a:r>
              <a:rPr lang="en-US" sz="3000" dirty="0"/>
              <a:t> Phase II 24 Week Results: </a:t>
            </a:r>
            <a:br>
              <a:rPr lang="en-US" sz="3000" dirty="0"/>
            </a:br>
            <a:r>
              <a:rPr lang="en-US" sz="3000" dirty="0"/>
              <a:t>EDSS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258720-15C7-4548-A435-346F76F5DB82}"/>
              </a:ext>
            </a:extLst>
          </p:cNvPr>
          <p:cNvSpPr/>
          <p:nvPr/>
        </p:nvSpPr>
        <p:spPr>
          <a:xfrm>
            <a:off x="6515100" y="4522231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* 2 of the total 48 patients did not complete the week 24 EDSS evaluation</a:t>
            </a:r>
          </a:p>
        </p:txBody>
      </p:sp>
    </p:spTree>
    <p:extLst>
      <p:ext uri="{BB962C8B-B14F-4D97-AF65-F5344CB8AC3E}">
        <p14:creationId xmlns:p14="http://schemas.microsoft.com/office/powerpoint/2010/main" val="1092783318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8E069-163A-46F7-9BE8-DF34CFEE4E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62400" y="6486434"/>
            <a:ext cx="1066800" cy="329184"/>
          </a:xfrm>
        </p:spPr>
        <p:txBody>
          <a:bodyPr/>
          <a:lstStyle/>
          <a:p>
            <a:fld id="{91CEB011-D497-4471-BBE3-F8830A2F3116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5A9053F-672A-412D-99CD-08C938FC0A33}"/>
              </a:ext>
            </a:extLst>
          </p:cNvPr>
          <p:cNvSpPr txBox="1">
            <a:spLocks/>
          </p:cNvSpPr>
          <p:nvPr/>
        </p:nvSpPr>
        <p:spPr>
          <a:xfrm>
            <a:off x="762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dirty="0"/>
              <a:t>	</a:t>
            </a:r>
          </a:p>
        </p:txBody>
      </p:sp>
      <p:sp>
        <p:nvSpPr>
          <p:cNvPr id="9" name="object 275">
            <a:extLst>
              <a:ext uri="{FF2B5EF4-FFF2-40B4-BE49-F238E27FC236}">
                <a16:creationId xmlns:a16="http://schemas.microsoft.com/office/drawing/2014/main" id="{7361E143-4072-4831-8549-A089E89A1A80}"/>
              </a:ext>
            </a:extLst>
          </p:cNvPr>
          <p:cNvSpPr/>
          <p:nvPr/>
        </p:nvSpPr>
        <p:spPr>
          <a:xfrm>
            <a:off x="194480" y="1219200"/>
            <a:ext cx="8382001" cy="410375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vert="horz" wrap="square" lIns="0" tIns="0" rIns="0" bIns="0" rtlCol="0">
            <a:spAutoFit/>
          </a:bodyPr>
          <a:lstStyle/>
          <a:p>
            <a:pPr marL="356453" marR="5545" lvl="0" indent="-285750" defTabSz="457200" eaLnBrk="1" fontAlgn="auto" latinLnBrk="0" hangingPunct="1">
              <a:lnSpc>
                <a:spcPct val="104299"/>
              </a:lnSpc>
              <a:spcBef>
                <a:spcPts val="0"/>
              </a:spcBef>
              <a:spcAft>
                <a:spcPts val="60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B-cells are efficiently depleted in most patients within 24 hours of receiving the first dose of </a:t>
            </a:r>
            <a:r>
              <a:rPr lang="en-US" sz="2200" kern="0" spc="11" dirty="0" err="1">
                <a:solidFill>
                  <a:prstClr val="black"/>
                </a:solidFill>
                <a:latin typeface="+mj-lt"/>
                <a:cs typeface="Calibri"/>
              </a:rPr>
              <a:t>ublituximab</a:t>
            </a:r>
            <a:r>
              <a:rPr lang="en-US" sz="2200" kern="0" spc="11" dirty="0">
                <a:solidFill>
                  <a:prstClr val="black"/>
                </a:solidFill>
                <a:latin typeface="+mj-lt"/>
                <a:cs typeface="Calibri"/>
              </a:rPr>
              <a:t>, with </a:t>
            </a:r>
            <a:r>
              <a:rPr kumimoji="0" lang="en-US" sz="2200" b="0" i="0" u="none" strike="noStrike" kern="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&gt;99% depletion in all patients by Week 4, and significant reductions from baseline maintained at Week 24 </a:t>
            </a:r>
            <a:br>
              <a:rPr kumimoji="0" lang="en-US" sz="2200" b="0" i="0" u="none" strike="noStrike" kern="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</a:br>
            <a:endParaRPr kumimoji="0" lang="en-US" sz="2200" b="0" i="0" u="none" strike="noStrike" kern="0" cap="none" spc="1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  <a:p>
            <a:pPr marL="356453" marR="5545" lvl="0" indent="-285750" defTabSz="457200" eaLnBrk="1" fontAlgn="auto" latinLnBrk="0" hangingPunct="1">
              <a:lnSpc>
                <a:spcPct val="104299"/>
              </a:lnSpc>
              <a:spcBef>
                <a:spcPts val="0"/>
              </a:spcBef>
              <a:spcAft>
                <a:spcPts val="60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1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Ublituximab</a:t>
            </a:r>
            <a:r>
              <a:rPr kumimoji="0" lang="en-US" sz="2200" b="0" i="0" u="none" strike="noStrike" kern="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 was well tolerated</a:t>
            </a:r>
            <a:r>
              <a:rPr lang="en-US" sz="2200" kern="0" spc="11" dirty="0">
                <a:solidFill>
                  <a:prstClr val="black"/>
                </a:solidFill>
                <a:latin typeface="+mj-lt"/>
                <a:cs typeface="Calibri"/>
              </a:rPr>
              <a:t> and the most frequent AEs were infusion related reactions (IRRs); all Grade 1 or 2</a:t>
            </a:r>
          </a:p>
          <a:p>
            <a:pPr marL="356453" marR="5545" lvl="0" indent="-285750" defTabSz="457200" eaLnBrk="1" fontAlgn="auto" latinLnBrk="0" hangingPunct="1">
              <a:lnSpc>
                <a:spcPct val="104299"/>
              </a:lnSpc>
              <a:spcBef>
                <a:spcPts val="0"/>
              </a:spcBef>
              <a:spcAft>
                <a:spcPts val="60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0" cap="none" spc="1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  <a:p>
            <a:pPr marL="356453" marR="5545" indent="-285750" defTabSz="457200" eaLnBrk="1" fontAlgn="auto" hangingPunct="1">
              <a:lnSpc>
                <a:spcPct val="104299"/>
              </a:lnSpc>
              <a:spcBef>
                <a:spcPts val="0"/>
              </a:spcBef>
              <a:spcAft>
                <a:spcPts val="600"/>
              </a:spcAft>
              <a:buClr>
                <a:srgbClr val="70AD47"/>
              </a:buClr>
              <a:buFont typeface="Wingdings" panose="05000000000000000000" pitchFamily="2" charset="2"/>
              <a:buChar char="§"/>
              <a:defRPr/>
            </a:pPr>
            <a:r>
              <a:rPr lang="en-US" sz="2200" spc="11" dirty="0">
                <a:latin typeface="+mj-lt"/>
                <a:cs typeface="Calibri"/>
              </a:rPr>
              <a:t>A rapid infusion time, as low as one hour, of 450mg was well tolerated, produced high levels of B cell depletion and is now being studied in the Phase 3 ULTIMATE trials</a:t>
            </a:r>
            <a:endParaRPr lang="en-US" sz="2200" kern="0" spc="11" dirty="0">
              <a:solidFill>
                <a:prstClr val="black"/>
              </a:solidFill>
              <a:latin typeface="+mj-lt"/>
              <a:cs typeface="Calibri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270C782-ADCB-45D9-B098-87803CE44EBD}"/>
              </a:ext>
            </a:extLst>
          </p:cNvPr>
          <p:cNvSpPr txBox="1">
            <a:spLocks/>
          </p:cNvSpPr>
          <p:nvPr/>
        </p:nvSpPr>
        <p:spPr>
          <a:xfrm>
            <a:off x="19448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975949655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2CF508-F8B6-4B70-8DBF-4ADC1CCDE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64158"/>
            <a:ext cx="8686800" cy="5264658"/>
          </a:xfrm>
        </p:spPr>
        <p:txBody>
          <a:bodyPr>
            <a:normAutofit/>
          </a:bodyPr>
          <a:lstStyle/>
          <a:p>
            <a:r>
              <a:rPr lang="en-US" sz="2000" dirty="0"/>
              <a:t>An Annualized Relapse Rate (ARR) of 0.05 was observed at Week 24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No T1 </a:t>
            </a:r>
            <a:r>
              <a:rPr lang="en-US" sz="2000" dirty="0" err="1"/>
              <a:t>Gd</a:t>
            </a:r>
            <a:r>
              <a:rPr lang="en-US" sz="2000" dirty="0"/>
              <a:t>-enhancing lesions were detected in any subjects at Week 24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7.67% Reduction in T2 lesion volume at Week 24 from baseline, suggestive of a decrease in burden of disease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98% of subjects were relapse free at Week 24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83% of subjects showing improved or stable EDSS and Mean EDSS improvement from baseline of 0.29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Final results from this Phase 2 are expected to be presented at an upcoming major medical meeting and support the currently ongoing ULTIMATE Phase 3 trials in relapsing forms of Multiple Sclerosis (RMS)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E42D54-8173-4874-8E6A-5D2DF4C0D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2798A-23A6-4B19-BAC6-AD364074F7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CEB011-D497-4471-BBE3-F8830A2F3116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38040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3FEA3D-6456-47C1-957F-57F5AAA6F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53721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Hope Neurology, Knoxville, TN: Sibyl Wray, MD</a:t>
            </a:r>
          </a:p>
          <a:p>
            <a:pPr lvl="1"/>
            <a:r>
              <a:rPr lang="en-US" sz="1600" dirty="0"/>
              <a:t>Coordinator: Brenda Whitehead, CCRP</a:t>
            </a:r>
          </a:p>
          <a:p>
            <a:r>
              <a:rPr lang="en-US" sz="2000" dirty="0"/>
              <a:t>SC3 Research Group, Arcadia, CA:  Richard Shubin, MD</a:t>
            </a:r>
          </a:p>
          <a:p>
            <a:pPr lvl="1"/>
            <a:r>
              <a:rPr lang="en-US" sz="1600" dirty="0"/>
              <a:t>Coordinator: Ngoc Nguyen</a:t>
            </a:r>
          </a:p>
          <a:p>
            <a:r>
              <a:rPr lang="en-US" sz="2000" dirty="0"/>
              <a:t>Ohio State University, Columbus, OH:  Richard Kissel, MD</a:t>
            </a:r>
          </a:p>
          <a:p>
            <a:pPr lvl="1"/>
            <a:r>
              <a:rPr lang="en-US" sz="1600" dirty="0"/>
              <a:t>Coordinator:  Misty Green</a:t>
            </a:r>
          </a:p>
          <a:p>
            <a:r>
              <a:rPr lang="en-US" sz="2000" dirty="0"/>
              <a:t>Associates in Neurology, Lexington, KY: Cary Twyman, MD</a:t>
            </a:r>
          </a:p>
          <a:p>
            <a:pPr lvl="1"/>
            <a:r>
              <a:rPr lang="en-US" sz="1600" dirty="0"/>
              <a:t>Coordinator:  Laura Sanders, CCRC</a:t>
            </a:r>
          </a:p>
          <a:p>
            <a:r>
              <a:rPr lang="en-US" sz="2000" dirty="0"/>
              <a:t>Central Texas Neurology, Round Rock, TX:  Edward Fox, MD, PhD</a:t>
            </a:r>
          </a:p>
          <a:p>
            <a:pPr lvl="1"/>
            <a:r>
              <a:rPr lang="en-US" sz="1600" dirty="0"/>
              <a:t>Coordinator:  Lori Mayer, RN, PhD</a:t>
            </a:r>
          </a:p>
          <a:p>
            <a:r>
              <a:rPr lang="en-US" sz="2000" dirty="0"/>
              <a:t>University of Colorado, Aurora, CO:  Timothy Vollmer, MD</a:t>
            </a:r>
          </a:p>
          <a:p>
            <a:pPr lvl="1"/>
            <a:r>
              <a:rPr lang="en-US" sz="1600" dirty="0"/>
              <a:t>Coordinator: Emil </a:t>
            </a:r>
            <a:r>
              <a:rPr lang="en-US" sz="1600" dirty="0" err="1"/>
              <a:t>Diguilio</a:t>
            </a:r>
            <a:endParaRPr lang="en-US" sz="1600" dirty="0"/>
          </a:p>
          <a:p>
            <a:r>
              <a:rPr lang="en-US" sz="2000" dirty="0"/>
              <a:t>Neurology Center of San Antonio, TX:  Ann Bass, MD</a:t>
            </a:r>
          </a:p>
          <a:p>
            <a:pPr lvl="1"/>
            <a:r>
              <a:rPr lang="en-US" sz="1600" dirty="0"/>
              <a:t>Coordinator: Tina Clements, RN, BSN</a:t>
            </a:r>
          </a:p>
          <a:p>
            <a:r>
              <a:rPr lang="en-US" sz="2000" dirty="0"/>
              <a:t>Holy Name Hospital, Teaneck, NJ:  Mary Ann </a:t>
            </a:r>
            <a:r>
              <a:rPr lang="en-US" sz="2000" dirty="0" err="1"/>
              <a:t>Picone</a:t>
            </a:r>
            <a:r>
              <a:rPr lang="en-US" sz="2000" dirty="0"/>
              <a:t>, MD</a:t>
            </a:r>
          </a:p>
          <a:p>
            <a:pPr lvl="1"/>
            <a:r>
              <a:rPr lang="en-US" sz="1600" dirty="0"/>
              <a:t>Coordinator: Stacey Melvin, RN, BSN</a:t>
            </a:r>
          </a:p>
          <a:p>
            <a:r>
              <a:rPr lang="en-US" sz="2000" dirty="0"/>
              <a:t>Advanced Neurology, Fort Collins, CO:  Tamara Miller, MD</a:t>
            </a:r>
          </a:p>
          <a:p>
            <a:pPr lvl="1"/>
            <a:r>
              <a:rPr lang="en-US" sz="1600" dirty="0"/>
              <a:t>Coordinator:  Lillie Denny</a:t>
            </a:r>
          </a:p>
          <a:p>
            <a:r>
              <a:rPr lang="en-US" sz="2000" dirty="0"/>
              <a:t>Phoenix Neurological Associates:  Barry Hendin, MD</a:t>
            </a:r>
          </a:p>
          <a:p>
            <a:pPr lvl="1"/>
            <a:r>
              <a:rPr lang="en-US" sz="1600" dirty="0"/>
              <a:t>Coordinator:  Lynn Flynn</a:t>
            </a:r>
          </a:p>
          <a:p>
            <a:pPr marL="0" indent="0">
              <a:buNone/>
            </a:pPr>
            <a:endParaRPr lang="en-US" sz="2200" u="sng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D68460-A452-4B11-A551-AB8C71D63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 </a:t>
            </a:r>
            <a:r>
              <a:rPr lang="en-US"/>
              <a:t>to Our Study </a:t>
            </a:r>
            <a:r>
              <a:rPr lang="en-US" dirty="0"/>
              <a:t>Sites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48DD7-551E-4244-B36E-9D083E55C0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CEB011-D497-4471-BBE3-F8830A2F3116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17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558CC1-0BFD-4B15-A904-767E376843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49810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1" y="1390725"/>
            <a:ext cx="4724400" cy="517501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Novel Glycoengineered Anti-CD20 </a:t>
            </a:r>
            <a:r>
              <a:rPr lang="en-US" sz="1900" dirty="0" err="1"/>
              <a:t>mAb</a:t>
            </a:r>
            <a:endParaRPr lang="en-US" sz="19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Unique protein sequence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Type 1 Chimeric IgG1 </a:t>
            </a:r>
            <a:r>
              <a:rPr lang="en-US" sz="1900" dirty="0" err="1"/>
              <a:t>mAb</a:t>
            </a:r>
            <a:endParaRPr lang="en-US" sz="19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Potential advantages over current standard of care: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>
                <a:solidFill>
                  <a:schemeClr val="tx1"/>
                </a:solidFill>
              </a:rPr>
              <a:t>Glycoengineered for significantly enhanced ADCC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>
                <a:solidFill>
                  <a:schemeClr val="tx1"/>
                </a:solidFill>
              </a:rPr>
              <a:t>Activity in “low” CD20 expressing cell lines,  a characteristic of rituximab resistance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>
                <a:solidFill>
                  <a:schemeClr val="tx1"/>
                </a:solidFill>
              </a:rPr>
              <a:t>Binds to a novel epitope on CD20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1900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</p:spPr>
        <p:txBody>
          <a:bodyPr>
            <a:noAutofit/>
          </a:bodyPr>
          <a:lstStyle/>
          <a:p>
            <a:pPr>
              <a:tabLst>
                <a:tab pos="285750" algn="l"/>
              </a:tabLst>
            </a:pPr>
            <a:r>
              <a:rPr lang="en-US" dirty="0" err="1">
                <a:latin typeface="Arial" pitchFamily="34" charset="0"/>
                <a:cs typeface="Arial" pitchFamily="34" charset="0"/>
              </a:rPr>
              <a:t>Ublituximab</a:t>
            </a:r>
            <a:r>
              <a:rPr lang="en-US" dirty="0">
                <a:latin typeface="Arial" pitchFamily="34" charset="0"/>
                <a:cs typeface="Arial" pitchFamily="34" charset="0"/>
              </a:rPr>
              <a:t> (TG-1101)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7000" y="6553200"/>
            <a:ext cx="26668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Source:  Adapted from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Ruuls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et al 2008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862017-5FDB-4827-8184-46B69BEEC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905000"/>
            <a:ext cx="4419600" cy="2662775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9074BE1-0996-4F32-AE5E-A21C1B9F58D4}"/>
              </a:ext>
            </a:extLst>
          </p:cNvPr>
          <p:cNvSpPr txBox="1">
            <a:spLocks/>
          </p:cNvSpPr>
          <p:nvPr/>
        </p:nvSpPr>
        <p:spPr>
          <a:xfrm>
            <a:off x="4038600" y="6528816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91CEB011-D497-4471-BBE3-F8830A2F3116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36585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116919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 err="1"/>
              <a:t>Ublituximab</a:t>
            </a:r>
            <a:r>
              <a:rPr lang="en-US" dirty="0"/>
              <a:t> Phase II: Design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9193A0-335B-4351-B623-540BE1A68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1" y="1371600"/>
            <a:ext cx="8657909" cy="472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F021FC-12DB-4674-A5F9-4A12468A3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881" y="5029200"/>
            <a:ext cx="1790210" cy="1398248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0E800C3-7694-4CCE-813F-31B00FC2386B}"/>
              </a:ext>
            </a:extLst>
          </p:cNvPr>
          <p:cNvSpPr txBox="1">
            <a:spLocks/>
          </p:cNvSpPr>
          <p:nvPr/>
        </p:nvSpPr>
        <p:spPr>
          <a:xfrm>
            <a:off x="4038600" y="6528816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91CEB011-D497-4471-BBE3-F8830A2F3116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802385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B8F7C-1CFF-4EEE-B39F-7F5D1C63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err="1"/>
              <a:t>Ublituximab</a:t>
            </a:r>
            <a:r>
              <a:rPr lang="en-US" sz="3600" dirty="0"/>
              <a:t> Phase II: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C2D33F-F1C7-4034-BE1D-D0F65258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00" y="6528816"/>
            <a:ext cx="1066800" cy="329184"/>
          </a:xfrm>
        </p:spPr>
        <p:txBody>
          <a:bodyPr/>
          <a:lstStyle/>
          <a:p>
            <a:fld id="{91CEB011-D497-4471-BBE3-F8830A2F3116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4" name="object 191">
            <a:extLst>
              <a:ext uri="{FF2B5EF4-FFF2-40B4-BE49-F238E27FC236}">
                <a16:creationId xmlns:a16="http://schemas.microsoft.com/office/drawing/2014/main" id="{7F5242EF-81C9-477F-AF7C-58EA5F140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450380"/>
              </p:ext>
            </p:extLst>
          </p:nvPr>
        </p:nvGraphicFramePr>
        <p:xfrm>
          <a:off x="381001" y="1295400"/>
          <a:ext cx="8458198" cy="472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5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855">
                <a:tc>
                  <a:txBody>
                    <a:bodyPr/>
                    <a:lstStyle/>
                    <a:p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18912">
                      <a:solidFill>
                        <a:srgbClr val="A4A4A4"/>
                      </a:solidFill>
                      <a:prstDash val="solid"/>
                    </a:lnB>
                    <a:solidFill>
                      <a:srgbClr val="0833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Randomization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18912">
                      <a:solidFill>
                        <a:srgbClr val="A4A4A4"/>
                      </a:solidFill>
                      <a:prstDash val="solid"/>
                    </a:lnB>
                    <a:solidFill>
                      <a:srgbClr val="08338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7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Treatment</a:t>
                      </a:r>
                      <a:r>
                        <a:rPr sz="17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Period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18912">
                      <a:solidFill>
                        <a:srgbClr val="A4A4A4"/>
                      </a:solidFill>
                      <a:prstDash val="solid"/>
                    </a:lnB>
                    <a:solidFill>
                      <a:srgbClr val="0833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550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Cohort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18912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5585" marR="173355" indent="-51435" algn="ctr">
                        <a:lnSpc>
                          <a:spcPts val="1050"/>
                        </a:lnSpc>
                        <a:spcBef>
                          <a:spcPts val="5"/>
                        </a:spcBef>
                      </a:pPr>
                      <a:r>
                        <a:rPr lang="en-US" sz="16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6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reatment</a:t>
                      </a: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18912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2384" marR="25400" indent="137795">
                        <a:lnSpc>
                          <a:spcPts val="1050"/>
                        </a:lnSpc>
                        <a:spcBef>
                          <a:spcPts val="5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 1/</a:t>
                      </a:r>
                      <a:r>
                        <a:rPr lang="en-US"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nfusion</a:t>
                      </a:r>
                      <a:r>
                        <a:rPr sz="1400" b="1" spc="-9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ime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18912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55244" indent="111760">
                        <a:lnSpc>
                          <a:spcPts val="1050"/>
                        </a:lnSpc>
                        <a:spcBef>
                          <a:spcPts val="5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 15/ </a:t>
                      </a:r>
                      <a:r>
                        <a:rPr lang="en-US"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nfusion</a:t>
                      </a:r>
                      <a:r>
                        <a:rPr sz="1400" b="1" spc="-9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ime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18912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53340" indent="69850">
                        <a:lnSpc>
                          <a:spcPts val="1050"/>
                        </a:lnSpc>
                        <a:spcBef>
                          <a:spcPts val="5"/>
                        </a:spcBef>
                      </a:pPr>
                      <a:r>
                        <a:rPr sz="1400" b="1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24/  </a:t>
                      </a:r>
                      <a:r>
                        <a:rPr lang="en-US"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nfusion</a:t>
                      </a:r>
                      <a:r>
                        <a:rPr sz="1400" b="1" spc="-9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ime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18912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232">
                <a:tc row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</a:t>
                      </a:r>
                      <a:r>
                        <a:rPr sz="1400" b="1" spc="-7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(n=2)</a:t>
                      </a: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 /</a:t>
                      </a:r>
                      <a:r>
                        <a:rPr sz="1400" b="1" spc="-8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4h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 /</a:t>
                      </a:r>
                      <a:r>
                        <a:rPr sz="1400" b="1" spc="-8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3h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8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UTX</a:t>
                      </a:r>
                      <a:r>
                        <a:rPr sz="1400" b="1" spc="-6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(n=6)</a:t>
                      </a: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 </a:t>
                      </a:r>
                      <a:r>
                        <a:rPr sz="1400" b="1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sz="1400" b="1" spc="-8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4h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450 </a:t>
                      </a:r>
                      <a:r>
                        <a:rPr sz="1400" b="1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sz="1400" b="1" spc="-8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3h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450 </a:t>
                      </a:r>
                      <a:r>
                        <a:rPr sz="1400" b="1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sz="1400" b="1" spc="-7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1.5h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31">
                <a:tc row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</a:t>
                      </a:r>
                      <a:r>
                        <a:rPr sz="1400" b="1" spc="-7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(n=2)</a:t>
                      </a: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 /</a:t>
                      </a:r>
                      <a:r>
                        <a:rPr sz="1400" b="1" spc="-8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4h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 /</a:t>
                      </a:r>
                      <a:r>
                        <a:rPr sz="1400" b="1" spc="-8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1.5h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9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UTX</a:t>
                      </a:r>
                      <a:r>
                        <a:rPr sz="1400" b="1" spc="-6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(n=6)</a:t>
                      </a: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 </a:t>
                      </a:r>
                      <a:r>
                        <a:rPr sz="1400" b="1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sz="1400" b="1" spc="-8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4h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450 </a:t>
                      </a:r>
                      <a:r>
                        <a:rPr sz="1400" b="1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sz="1400" b="1" spc="-7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1.5h</a:t>
                      </a:r>
                      <a:endParaRPr sz="14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450 </a:t>
                      </a:r>
                      <a:r>
                        <a:rPr sz="1400" b="1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sz="1400" b="1" spc="-8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1h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503">
                <a:tc row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</a:t>
                      </a:r>
                      <a:r>
                        <a:rPr sz="1400" b="1" spc="-7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(n=2)</a:t>
                      </a: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 /</a:t>
                      </a:r>
                      <a:r>
                        <a:rPr sz="1400" b="1" spc="-8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4h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 /</a:t>
                      </a:r>
                      <a:r>
                        <a:rPr sz="1400" b="1" spc="-8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1h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7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UTX</a:t>
                      </a:r>
                      <a:r>
                        <a:rPr sz="1400" b="1" spc="-6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(n=6)</a:t>
                      </a: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 </a:t>
                      </a:r>
                      <a:r>
                        <a:rPr sz="1400" b="1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sz="1400" b="1" spc="-8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4h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450 </a:t>
                      </a:r>
                      <a:r>
                        <a:rPr sz="1400" b="1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sz="1400" b="1" spc="-8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1h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 </a:t>
                      </a:r>
                      <a:r>
                        <a:rPr sz="1400" b="1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sz="1400" b="1" spc="-8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1h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503">
                <a:tc row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600" b="1" i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sz="1600" b="1" i="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</a:t>
                      </a:r>
                      <a:r>
                        <a:rPr sz="1400" b="1" spc="-7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(n=2)</a:t>
                      </a:r>
                    </a:p>
                  </a:txBody>
                  <a:tcPr marL="0" marR="0" marT="0" marB="0" anchor="ctr">
                    <a:lnL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 /</a:t>
                      </a:r>
                      <a:r>
                        <a:rPr sz="1400" b="1" spc="-8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 /</a:t>
                      </a:r>
                      <a:r>
                        <a:rPr sz="1400" b="1" spc="-8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1h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275544"/>
                  </a:ext>
                </a:extLst>
              </a:tr>
              <a:tr h="308764">
                <a:tc v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456">
                      <a:solidFill>
                        <a:srgbClr val="A4A4A4"/>
                      </a:solidFill>
                      <a:prstDash val="solid"/>
                    </a:lnL>
                    <a:lnR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UTX</a:t>
                      </a:r>
                      <a:r>
                        <a:rPr sz="1400" b="1" spc="-6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(n=6)</a:t>
                      </a:r>
                    </a:p>
                  </a:txBody>
                  <a:tcPr marL="0" marR="0" marT="0" marB="0" anchor="ctr">
                    <a:lnL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 </a:t>
                      </a:r>
                      <a:r>
                        <a:rPr sz="1400" b="1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sz="1400" b="1" spc="-8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sz="1400" b="1" spc="-8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1h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 mg/ 1h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>
                      <a:solidFill>
                        <a:srgbClr val="A4A4A4"/>
                      </a:solidFill>
                      <a:prstDash val="soli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710067"/>
                  </a:ext>
                </a:extLst>
              </a:tr>
              <a:tr h="330503">
                <a:tc row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600" b="1" i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sz="1600" b="1" i="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</a:t>
                      </a:r>
                      <a:r>
                        <a:rPr sz="1400" b="1" spc="-7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(n=2)</a:t>
                      </a:r>
                    </a:p>
                  </a:txBody>
                  <a:tcPr marL="0" marR="0" marT="0" marB="0" anchor="ctr">
                    <a:lnL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 /</a:t>
                      </a:r>
                      <a:r>
                        <a:rPr sz="1400" b="1" spc="-8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 /</a:t>
                      </a:r>
                      <a:r>
                        <a:rPr sz="1400" b="1" spc="-8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1h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689655"/>
                  </a:ext>
                </a:extLst>
              </a:tr>
              <a:tr h="308764">
                <a:tc v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456">
                      <a:solidFill>
                        <a:srgbClr val="A4A4A4"/>
                      </a:solidFill>
                      <a:prstDash val="solid"/>
                    </a:lnL>
                    <a:lnR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UTX</a:t>
                      </a:r>
                      <a:r>
                        <a:rPr sz="1400" b="1" spc="-6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(n=6)</a:t>
                      </a:r>
                    </a:p>
                  </a:txBody>
                  <a:tcPr marL="0" marR="0" marT="0" marB="0" anchor="ctr">
                    <a:lnL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 </a:t>
                      </a:r>
                      <a:r>
                        <a:rPr sz="1400" b="1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sz="1400" b="1" spc="-8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sz="1400" b="1" spc="-8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b="1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1h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 mg/ 1h</a:t>
                      </a:r>
                    </a:p>
                  </a:txBody>
                  <a:tcPr marL="0" marR="0" marT="0" marB="0" anchor="ctr">
                    <a:lnL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100945"/>
                  </a:ext>
                </a:extLst>
              </a:tr>
              <a:tr h="308764">
                <a:tc row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600" b="1" i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sz="1600" b="1" i="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>
                      <a:solidFill>
                        <a:srgbClr val="A4A4A4"/>
                      </a:solidFill>
                      <a:prstDash val="solid"/>
                    </a:lnL>
                    <a:lnR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 (n=2)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 / 1h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Placebo/ 1h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999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25446"/>
                  </a:ext>
                </a:extLst>
              </a:tr>
              <a:tr h="308764">
                <a:tc v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sz="900" b="1" i="0" baseline="0" dirty="0">
                        <a:latin typeface="Calibri"/>
                        <a:cs typeface="Calibri"/>
                      </a:endParaRPr>
                    </a:p>
                  </a:txBody>
                  <a:tcPr marL="0" marR="0" marT="3466" marB="0">
                    <a:lnL w="9456">
                      <a:solidFill>
                        <a:srgbClr val="A4A4A4"/>
                      </a:solidFill>
                      <a:prstDash val="solid"/>
                    </a:lnL>
                    <a:lnR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UTX (n=6)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 mg / 1h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 mg / 1h</a:t>
                      </a:r>
                      <a:endParaRPr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 mg/ 1h</a:t>
                      </a:r>
                    </a:p>
                  </a:txBody>
                  <a:tcPr marL="0" marR="0" marT="0" marB="0" anchor="ctr">
                    <a:lnL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56">
                      <a:solidFill>
                        <a:srgbClr val="A4A4A4"/>
                      </a:solidFill>
                      <a:prstDash val="solid"/>
                    </a:lnR>
                    <a:lnT w="9456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56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672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227161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133" y="1371600"/>
            <a:ext cx="8572500" cy="3276599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TG1101-RMS201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Phase ii Results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b="0" cap="none" spc="0" dirty="0">
                <a:solidFill>
                  <a:schemeClr val="tx1"/>
                </a:solidFill>
              </a:rPr>
              <a:t>Week 24 Results (48 Week Study)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5593081"/>
            <a:ext cx="74676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5501639"/>
            <a:ext cx="80772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00359E"/>
              </a:gs>
              <a:gs pos="100000">
                <a:srgbClr val="00359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5410200"/>
            <a:ext cx="86106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87850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CE86BA-3C27-42CC-8BEA-F1F7BD366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55" y="1384088"/>
            <a:ext cx="8080545" cy="46287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75016-F444-4105-BFD2-595E0462A0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CEB011-D497-4471-BBE3-F8830A2F3116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F7216E-4D22-4FB5-99AB-0AED7AF15D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51A4BCA-C40E-4A10-937D-AA8D06AD4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err="1"/>
              <a:t>Ublituximab</a:t>
            </a:r>
            <a:r>
              <a:rPr lang="en-US" sz="3000" dirty="0"/>
              <a:t> Phase II Week 24 Results: </a:t>
            </a:r>
            <a:br>
              <a:rPr lang="en-US" sz="3000" dirty="0"/>
            </a:br>
            <a:r>
              <a:rPr lang="en-US" sz="3000" dirty="0"/>
              <a:t>Baseline Characteristics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162ABC-2917-4F8E-8BE8-E50BC74B2839}"/>
              </a:ext>
            </a:extLst>
          </p:cNvPr>
          <p:cNvSpPr/>
          <p:nvPr/>
        </p:nvSpPr>
        <p:spPr>
          <a:xfrm>
            <a:off x="453855" y="5181599"/>
            <a:ext cx="8080545" cy="257175"/>
          </a:xfrm>
          <a:prstGeom prst="rect">
            <a:avLst/>
          </a:prstGeom>
          <a:noFill/>
          <a:ln w="38100">
            <a:solidFill>
              <a:srgbClr val="08338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16245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75016-F444-4105-BFD2-595E0462A0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CEB011-D497-4471-BBE3-F8830A2F3116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7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F7216E-4D22-4FB5-99AB-0AED7AF15D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51A4BCA-C40E-4A10-937D-AA8D06AD4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err="1"/>
              <a:t>Ublituximab</a:t>
            </a:r>
            <a:r>
              <a:rPr lang="en-US" sz="3000" dirty="0"/>
              <a:t> Phase II Week 24 Results: </a:t>
            </a:r>
            <a:br>
              <a:rPr lang="en-US" sz="3000" dirty="0"/>
            </a:br>
            <a:r>
              <a:rPr lang="en-US" sz="3000" dirty="0"/>
              <a:t>Patient Disposition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061D1-16C3-435D-B364-77AC15C99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/>
              <a:t>48 subjects were randomized to treatment in Cohort 1 through Cohort 6</a:t>
            </a:r>
            <a:br>
              <a:rPr lang="en-US" dirty="0"/>
            </a:br>
            <a:endParaRPr lang="en-US" dirty="0"/>
          </a:p>
          <a:p>
            <a:r>
              <a:rPr lang="en-US" dirty="0"/>
              <a:t>46/48 subjects completed 6 months of </a:t>
            </a:r>
            <a:r>
              <a:rPr lang="en-US" dirty="0" err="1"/>
              <a:t>ublituximab</a:t>
            </a:r>
            <a:r>
              <a:rPr lang="en-US" dirty="0"/>
              <a:t> treatment; 12 (2 per cohort) received placebo infusions, before crossing over to the </a:t>
            </a:r>
            <a:r>
              <a:rPr lang="en-US" dirty="0" err="1"/>
              <a:t>ublituximab</a:t>
            </a:r>
            <a:r>
              <a:rPr lang="en-US" dirty="0"/>
              <a:t> arm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One subject in Cohort 2 withdrew from the study due to pregnancy, after having received 2 </a:t>
            </a:r>
            <a:r>
              <a:rPr lang="en-US" dirty="0" err="1">
                <a:solidFill>
                  <a:schemeClr val="tx1"/>
                </a:solidFill>
              </a:rPr>
              <a:t>ublituximab</a:t>
            </a:r>
            <a:r>
              <a:rPr lang="en-US" dirty="0">
                <a:solidFill>
                  <a:schemeClr val="tx1"/>
                </a:solidFill>
              </a:rPr>
              <a:t> infusions, but continued to be followed with safety lab monitoring and immunological analyses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One subject in Cohort 6 missed the week 24 infusion, and later withdrew</a:t>
            </a:r>
          </a:p>
        </p:txBody>
      </p:sp>
    </p:spTree>
    <p:extLst>
      <p:ext uri="{BB962C8B-B14F-4D97-AF65-F5344CB8AC3E}">
        <p14:creationId xmlns:p14="http://schemas.microsoft.com/office/powerpoint/2010/main" val="577198683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4B0D852D-07F2-4DD0-B5ED-1E95AA8027AB}"/>
              </a:ext>
            </a:extLst>
          </p:cNvPr>
          <p:cNvSpPr txBox="1">
            <a:spLocks/>
          </p:cNvSpPr>
          <p:nvPr/>
        </p:nvSpPr>
        <p:spPr>
          <a:xfrm>
            <a:off x="231843" y="190502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dirty="0" err="1"/>
              <a:t>Ublituximab</a:t>
            </a:r>
            <a:r>
              <a:rPr lang="en-US" sz="3000" dirty="0"/>
              <a:t> Phase II Week 24 Results: </a:t>
            </a:r>
            <a:br>
              <a:rPr lang="en-US" sz="3000" dirty="0"/>
            </a:br>
            <a:r>
              <a:rPr lang="en-US" sz="3000" dirty="0"/>
              <a:t>Safety &amp; Tolerability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400C42-C757-42CA-95C6-DD31448F5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6293911" cy="50292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D47C0AA-315D-45DF-BC00-982224358C01}"/>
              </a:ext>
            </a:extLst>
          </p:cNvPr>
          <p:cNvSpPr txBox="1">
            <a:spLocks/>
          </p:cNvSpPr>
          <p:nvPr/>
        </p:nvSpPr>
        <p:spPr>
          <a:xfrm>
            <a:off x="4038600" y="647700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91CEB011-D497-4471-BBE3-F8830A2F3116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8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08235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3D63E-F73A-47F8-8F9C-7F59893CD2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267200" y="6528816"/>
            <a:ext cx="1066800" cy="329184"/>
          </a:xfrm>
        </p:spPr>
        <p:txBody>
          <a:bodyPr/>
          <a:lstStyle/>
          <a:p>
            <a:fld id="{91CEB011-D497-4471-BBE3-F8830A2F3116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7803BCC-7D22-40BF-B654-4D75DF5FA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err="1"/>
              <a:t>Ublituximab</a:t>
            </a:r>
            <a:r>
              <a:rPr lang="en-US" sz="3000" dirty="0"/>
              <a:t> Phase II Week 24 Results: </a:t>
            </a:r>
            <a:br>
              <a:rPr lang="en-US" sz="3000" dirty="0"/>
            </a:br>
            <a:r>
              <a:rPr lang="en-US" sz="3000" dirty="0"/>
              <a:t>Safety &amp; Tolerability</a:t>
            </a:r>
          </a:p>
        </p:txBody>
      </p:sp>
      <p:sp>
        <p:nvSpPr>
          <p:cNvPr id="14" name="object 312">
            <a:extLst>
              <a:ext uri="{FF2B5EF4-FFF2-40B4-BE49-F238E27FC236}">
                <a16:creationId xmlns:a16="http://schemas.microsoft.com/office/drawing/2014/main" id="{8CE1F61D-0AC7-4540-A353-21A40EE8B7DA}"/>
              </a:ext>
            </a:extLst>
          </p:cNvPr>
          <p:cNvSpPr txBox="1"/>
          <p:nvPr/>
        </p:nvSpPr>
        <p:spPr>
          <a:xfrm>
            <a:off x="268312" y="1295400"/>
            <a:ext cx="8511748" cy="3600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920" marR="5545" indent="-285750">
              <a:buClr>
                <a:srgbClr val="7EBA00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b="1" spc="-16" dirty="0" err="1">
                <a:cs typeface="Calibri"/>
              </a:rPr>
              <a:t>Ublituximab</a:t>
            </a:r>
            <a:r>
              <a:rPr lang="en-US" b="1" spc="-16" dirty="0">
                <a:cs typeface="Calibri"/>
              </a:rPr>
              <a:t> </a:t>
            </a:r>
            <a:r>
              <a:rPr lang="en-US" b="1" spc="-11" dirty="0">
                <a:cs typeface="Calibri"/>
              </a:rPr>
              <a:t>was well tolerated </a:t>
            </a:r>
            <a:r>
              <a:rPr lang="en-US" b="1" spc="-5" dirty="0">
                <a:cs typeface="Calibri"/>
              </a:rPr>
              <a:t>and no drug </a:t>
            </a:r>
            <a:r>
              <a:rPr lang="en-US" b="1" spc="-11" dirty="0">
                <a:cs typeface="Calibri"/>
              </a:rPr>
              <a:t>related discontinuations from study </a:t>
            </a:r>
            <a:r>
              <a:rPr lang="en-US" b="1" spc="-5" dirty="0">
                <a:cs typeface="Calibri"/>
              </a:rPr>
              <a:t>have </a:t>
            </a:r>
            <a:r>
              <a:rPr lang="en-US" b="1" spc="-11" dirty="0">
                <a:cs typeface="Calibri"/>
              </a:rPr>
              <a:t>occurred </a:t>
            </a:r>
            <a:r>
              <a:rPr lang="en-US" b="1" spc="-16" dirty="0">
                <a:cs typeface="Calibri"/>
              </a:rPr>
              <a:t>to</a:t>
            </a:r>
            <a:r>
              <a:rPr lang="en-US" b="1" spc="-98" dirty="0">
                <a:cs typeface="Calibri"/>
              </a:rPr>
              <a:t> </a:t>
            </a:r>
            <a:r>
              <a:rPr lang="en-US" b="1" spc="-11" dirty="0">
                <a:cs typeface="Calibri"/>
              </a:rPr>
              <a:t>date</a:t>
            </a:r>
            <a:br>
              <a:rPr lang="en-US" b="1" spc="-11" dirty="0">
                <a:cs typeface="Calibri"/>
              </a:rPr>
            </a:br>
            <a:endParaRPr lang="en-US" spc="-27" dirty="0">
              <a:cs typeface="Calibri"/>
            </a:endParaRPr>
          </a:p>
          <a:p>
            <a:pPr marL="298920" marR="5545" indent="-285750">
              <a:buClr>
                <a:srgbClr val="7EBA00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pc="-27" dirty="0">
                <a:cs typeface="Calibri"/>
              </a:rPr>
              <a:t>No Grade 3/4 Adverse Events (AEs) were deemed possibly related to </a:t>
            </a:r>
            <a:r>
              <a:rPr lang="en-US" spc="-27" dirty="0" err="1">
                <a:cs typeface="Calibri"/>
              </a:rPr>
              <a:t>ublituximab</a:t>
            </a:r>
            <a:r>
              <a:rPr lang="en-US" spc="-27" dirty="0">
                <a:cs typeface="Calibri"/>
              </a:rPr>
              <a:t> </a:t>
            </a:r>
            <a:br>
              <a:rPr lang="en-US" spc="-27" dirty="0">
                <a:highlight>
                  <a:srgbClr val="FFFF00"/>
                </a:highlight>
                <a:cs typeface="Calibri"/>
              </a:rPr>
            </a:br>
            <a:endParaRPr lang="en-US" spc="-11" dirty="0">
              <a:cs typeface="Calibri"/>
            </a:endParaRPr>
          </a:p>
          <a:p>
            <a:pPr marL="298920" marR="5545" indent="-285750">
              <a:buClr>
                <a:srgbClr val="7EBA00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pc="-60" dirty="0">
                <a:cs typeface="Calibri"/>
              </a:rPr>
              <a:t>A </a:t>
            </a:r>
            <a:r>
              <a:rPr lang="en-US" spc="-11" dirty="0">
                <a:cs typeface="Calibri"/>
              </a:rPr>
              <a:t>total </a:t>
            </a:r>
            <a:r>
              <a:rPr lang="en-US" spc="-5" dirty="0">
                <a:cs typeface="Calibri"/>
              </a:rPr>
              <a:t>of 41 i</a:t>
            </a:r>
            <a:r>
              <a:rPr lang="en-US" spc="-11" dirty="0">
                <a:cs typeface="Calibri"/>
              </a:rPr>
              <a:t>nfusion related reactions (IRRs) were reported </a:t>
            </a:r>
            <a:r>
              <a:rPr lang="en-US" spc="-5" dirty="0">
                <a:cs typeface="Calibri"/>
              </a:rPr>
              <a:t>in 20 subjects. All </a:t>
            </a:r>
            <a:r>
              <a:rPr lang="en-US" spc="-11" dirty="0">
                <a:cs typeface="Calibri"/>
              </a:rPr>
              <a:t>were Grade </a:t>
            </a:r>
            <a:r>
              <a:rPr lang="en-US" spc="-5" dirty="0">
                <a:cs typeface="Calibri"/>
              </a:rPr>
              <a:t>1 or</a:t>
            </a:r>
            <a:r>
              <a:rPr lang="en-US" dirty="0">
                <a:cs typeface="Calibri"/>
              </a:rPr>
              <a:t> Grade </a:t>
            </a:r>
            <a:r>
              <a:rPr lang="en-US" spc="-5" dirty="0">
                <a:cs typeface="Calibri"/>
              </a:rPr>
              <a:t>2 </a:t>
            </a:r>
            <a:br>
              <a:rPr lang="en-US" spc="-11" dirty="0">
                <a:cs typeface="Calibri"/>
              </a:rPr>
            </a:br>
            <a:endParaRPr lang="en-US" spc="-27" dirty="0">
              <a:cs typeface="Calibri"/>
            </a:endParaRPr>
          </a:p>
          <a:p>
            <a:pPr marL="298920" marR="5545" indent="-285750">
              <a:buClr>
                <a:srgbClr val="7EBA00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pc="-27" dirty="0">
                <a:cs typeface="Calibri"/>
              </a:rPr>
              <a:t>There </a:t>
            </a:r>
            <a:r>
              <a:rPr lang="en-US" spc="-11" dirty="0">
                <a:cs typeface="Calibri"/>
              </a:rPr>
              <a:t>were no events of death reported on</a:t>
            </a:r>
            <a:r>
              <a:rPr lang="en-US" spc="44" dirty="0">
                <a:cs typeface="Calibri"/>
              </a:rPr>
              <a:t> </a:t>
            </a:r>
            <a:r>
              <a:rPr lang="en-US" spc="-16" dirty="0">
                <a:cs typeface="Calibri"/>
              </a:rPr>
              <a:t>study</a:t>
            </a:r>
            <a:br>
              <a:rPr lang="en-US" spc="-16" dirty="0">
                <a:cs typeface="Calibri"/>
              </a:rPr>
            </a:br>
            <a:endParaRPr lang="en-US" spc="-16" dirty="0">
              <a:cs typeface="Calibri"/>
            </a:endParaRPr>
          </a:p>
          <a:p>
            <a:pPr marL="298920" marR="5545" indent="-285750">
              <a:buClr>
                <a:srgbClr val="7EBA00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pc="-38" dirty="0">
                <a:cs typeface="Calibri"/>
              </a:rPr>
              <a:t>The </a:t>
            </a:r>
            <a:r>
              <a:rPr lang="en-US" spc="-11" dirty="0">
                <a:cs typeface="Calibri"/>
              </a:rPr>
              <a:t>Data Safety Monitoring Board </a:t>
            </a:r>
            <a:r>
              <a:rPr lang="en-US" spc="-5" dirty="0">
                <a:cs typeface="Calibri"/>
              </a:rPr>
              <a:t>(DSMB) </a:t>
            </a:r>
            <a:r>
              <a:rPr lang="en-US" spc="-11" dirty="0">
                <a:cs typeface="Calibri"/>
              </a:rPr>
              <a:t>has reviewed safety </a:t>
            </a:r>
            <a:r>
              <a:rPr lang="en-US" spc="-5" dirty="0">
                <a:cs typeface="Calibri"/>
              </a:rPr>
              <a:t>labs and </a:t>
            </a:r>
            <a:r>
              <a:rPr lang="en-US" spc="-11" dirty="0">
                <a:cs typeface="Calibri"/>
              </a:rPr>
              <a:t>adverse events </a:t>
            </a:r>
            <a:r>
              <a:rPr lang="en-US" spc="-16" dirty="0">
                <a:cs typeface="Calibri"/>
              </a:rPr>
              <a:t>for </a:t>
            </a:r>
            <a:r>
              <a:rPr lang="en-US" spc="-5" dirty="0">
                <a:cs typeface="Calibri"/>
              </a:rPr>
              <a:t>all </a:t>
            </a:r>
            <a:r>
              <a:rPr lang="en-US" spc="-11" dirty="0">
                <a:cs typeface="Calibri"/>
              </a:rPr>
              <a:t>subjects to date, </a:t>
            </a:r>
            <a:r>
              <a:rPr lang="en-US" spc="-5" dirty="0">
                <a:cs typeface="Calibri"/>
              </a:rPr>
              <a:t>and </a:t>
            </a:r>
            <a:r>
              <a:rPr lang="en-US" spc="-11" dirty="0">
                <a:cs typeface="Calibri"/>
              </a:rPr>
              <a:t>has not </a:t>
            </a:r>
            <a:r>
              <a:rPr lang="en-US" spc="-16" dirty="0">
                <a:cs typeface="Calibri"/>
              </a:rPr>
              <a:t>found </a:t>
            </a:r>
            <a:r>
              <a:rPr lang="en-US" spc="-11" dirty="0">
                <a:cs typeface="Calibri"/>
              </a:rPr>
              <a:t>any </a:t>
            </a:r>
            <a:r>
              <a:rPr lang="en-US" spc="-5" dirty="0">
                <a:cs typeface="Calibri"/>
              </a:rPr>
              <a:t>lab abnormalities </a:t>
            </a:r>
            <a:r>
              <a:rPr lang="en-US" spc="-11" dirty="0">
                <a:cs typeface="Calibri"/>
              </a:rPr>
              <a:t>or safety signals that would warrant </a:t>
            </a:r>
            <a:r>
              <a:rPr lang="en-US" spc="-5" dirty="0">
                <a:cs typeface="Calibri"/>
              </a:rPr>
              <a:t>a </a:t>
            </a:r>
            <a:r>
              <a:rPr lang="en-US" spc="-11" dirty="0">
                <a:cs typeface="Calibri"/>
              </a:rPr>
              <a:t>change </a:t>
            </a:r>
            <a:r>
              <a:rPr lang="en-US" spc="-5" dirty="0">
                <a:cs typeface="Calibri"/>
              </a:rPr>
              <a:t>in</a:t>
            </a:r>
            <a:r>
              <a:rPr lang="en-US" spc="-27" dirty="0">
                <a:cs typeface="Calibri"/>
              </a:rPr>
              <a:t> </a:t>
            </a:r>
            <a:r>
              <a:rPr lang="en-US" spc="-16" dirty="0">
                <a:cs typeface="Calibri"/>
              </a:rPr>
              <a:t>protocol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7278899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larity">
  <a:themeElements>
    <a:clrScheme name="Custom 16">
      <a:dk1>
        <a:srgbClr val="000000"/>
      </a:dk1>
      <a:lt1>
        <a:srgbClr val="FFFFFF"/>
      </a:lt1>
      <a:dk2>
        <a:srgbClr val="A7CE39"/>
      </a:dk2>
      <a:lt2>
        <a:srgbClr val="C8C8B1"/>
      </a:lt2>
      <a:accent1>
        <a:srgbClr val="7A7A7A"/>
      </a:accent1>
      <a:accent2>
        <a:srgbClr val="A7CE39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G Therapeutics 1101 data (2) [Read-Only]" id="{EC015765-1620-48CB-8B27-C69B8002984F}" vid="{A9D211E0-5664-432B-95D2-E08F44F7C6B0}"/>
    </a:ext>
  </a:extLst>
</a:theme>
</file>

<file path=ppt/theme/theme2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larity">
  <a:themeElements>
    <a:clrScheme name="Custom 16">
      <a:dk1>
        <a:srgbClr val="000000"/>
      </a:dk1>
      <a:lt1>
        <a:srgbClr val="FFFFFF"/>
      </a:lt1>
      <a:dk2>
        <a:srgbClr val="A7CE39"/>
      </a:dk2>
      <a:lt2>
        <a:srgbClr val="C8C8B1"/>
      </a:lt2>
      <a:accent1>
        <a:srgbClr val="7A7A7A"/>
      </a:accent1>
      <a:accent2>
        <a:srgbClr val="A7CE39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TG Therapeutics corporate template 2015-05-12</Template>
  <TotalTime>130206</TotalTime>
  <Words>922</Words>
  <Application>Microsoft Macintosh PowerPoint</Application>
  <PresentationFormat>On-screen Show (4:3)</PresentationFormat>
  <Paragraphs>176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Helvetica Neue</vt:lpstr>
      <vt:lpstr>Helvetica-Narrow</vt:lpstr>
      <vt:lpstr>Wingdings</vt:lpstr>
      <vt:lpstr>1_Clarity</vt:lpstr>
      <vt:lpstr>SM-template-20140529</vt:lpstr>
      <vt:lpstr>Response Summary</vt:lpstr>
      <vt:lpstr>Data slides</vt:lpstr>
      <vt:lpstr>4_Clarity</vt:lpstr>
      <vt:lpstr>PowerPoint Presentation</vt:lpstr>
      <vt:lpstr>Ublituximab (TG-1101)</vt:lpstr>
      <vt:lpstr>Ublituximab Phase II: Design</vt:lpstr>
      <vt:lpstr>Ublituximab Phase II: Design</vt:lpstr>
      <vt:lpstr>TG1101-RMS201  Phase ii Results Week 24 Results (48 Week Study)</vt:lpstr>
      <vt:lpstr>Ublituximab Phase II Week 24 Results:  Baseline Characteristics</vt:lpstr>
      <vt:lpstr>Ublituximab Phase II Week 24 Results:  Patient Disposition</vt:lpstr>
      <vt:lpstr>PowerPoint Presentation</vt:lpstr>
      <vt:lpstr>Ublituximab Phase II Week 24 Results:  Safety &amp; Tolerability</vt:lpstr>
      <vt:lpstr>Ublituximab Phase II Week 24 Results:  B-Cell Depletion</vt:lpstr>
      <vt:lpstr>Ublituximab Phase II Week 24 Results:  MRI-Gd Enhancing Lesions</vt:lpstr>
      <vt:lpstr>PowerPoint Presentation</vt:lpstr>
      <vt:lpstr>PowerPoint Presentation</vt:lpstr>
      <vt:lpstr>PowerPoint Presentation</vt:lpstr>
      <vt:lpstr>PowerPoint Presentation</vt:lpstr>
      <vt:lpstr>Conclusions</vt:lpstr>
      <vt:lpstr>Thank You to Our Study Sites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Scenario 1: 2 west CSL</dc:title>
  <dc:creator>wsu</dc:creator>
  <cp:lastModifiedBy>Edward Fox</cp:lastModifiedBy>
  <cp:revision>512</cp:revision>
  <cp:lastPrinted>2017-04-19T12:37:33Z</cp:lastPrinted>
  <dcterms:created xsi:type="dcterms:W3CDTF">2016-02-10T16:41:43Z</dcterms:created>
  <dcterms:modified xsi:type="dcterms:W3CDTF">2018-05-24T05:00:16Z</dcterms:modified>
</cp:coreProperties>
</file>