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15"/>
  </p:notesMasterIdLst>
  <p:handoutMasterIdLst>
    <p:handoutMasterId r:id="rId16"/>
  </p:handoutMasterIdLst>
  <p:sldIdLst>
    <p:sldId id="271" r:id="rId5"/>
    <p:sldId id="1120" r:id="rId6"/>
    <p:sldId id="1122" r:id="rId7"/>
    <p:sldId id="1123" r:id="rId8"/>
    <p:sldId id="1121" r:id="rId9"/>
    <p:sldId id="1133" r:id="rId10"/>
    <p:sldId id="1134" r:id="rId11"/>
    <p:sldId id="1125" r:id="rId12"/>
    <p:sldId id="1130" r:id="rId13"/>
    <p:sldId id="1124" r:id="rId14"/>
  </p:sldIdLst>
  <p:sldSz cx="12161838" cy="6858000"/>
  <p:notesSz cx="6858000" cy="9144000"/>
  <p:defaultTextStyle>
    <a:defPPr>
      <a:defRPr lang="en-US"/>
    </a:defPPr>
    <a:lvl1pPr marL="0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625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249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5874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4499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3123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1748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0372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68997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31">
          <p15:clr>
            <a:srgbClr val="A4A3A4"/>
          </p15:clr>
        </p15:guide>
        <p15:guide id="3" orient="horz" pos="936" userDrawn="1">
          <p15:clr>
            <a:srgbClr val="F26B43"/>
          </p15:clr>
        </p15:guide>
        <p15:guide id="4" orient="horz" pos="504" userDrawn="1">
          <p15:clr>
            <a:srgbClr val="F26B43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ula Pollard" initials="SP" lastIdx="24" clrIdx="0"/>
  <p:cmAuthor id="1" name="rima nabbout" initials="rn" lastIdx="2" clrIdx="1"/>
  <p:cmAuthor id="2" name="Angelique Lee-Rowley" initials="ALR" lastIdx="3" clrIdx="2"/>
  <p:cmAuthor id="3" name="Kenneth Sommerville" initials="KWS" lastIdx="6" clrIdx="3"/>
  <p:cmAuthor id="4" name="Kate" initials="KN" lastIdx="2" clrIdx="4"/>
  <p:cmAuthor id="5" name="Charlotte Singh, MD" initials="CSM" lastIdx="8" clrIdx="5"/>
  <p:cmAuthor id="6" name="Meredith Rogers" initials="MR" lastIdx="2" clrIdx="6"/>
  <p:cmAuthor id="7" name="Jacqueline French" initials="JF" lastIdx="1" clrIdx="7"/>
  <p:cmAuthor id="8" name="Jacqueline French" initials="JF [2]" lastIdx="1" clrIdx="8"/>
  <p:cmAuthor id="9" name="Jacqueline French" initials="JF [3]" lastIdx="1" clrIdx="9"/>
  <p:cmAuthor id="10" name="Jacqueline French" initials="JF [4]" lastIdx="1" clrIdx="10"/>
  <p:cmAuthor id="11" name="Jacqueline French" initials="JF [5]" lastIdx="1" clrIdx="11"/>
  <p:cmAuthor id="12" name="Jacqueline French" initials="JF [6]" lastIdx="1" clrIdx="12"/>
  <p:cmAuthor id="13" name="Lisa De Boer" initials="LDB" lastIdx="2" clrIdx="13"/>
  <p:cmAuthor id="14" name="Kelly Simontacchi" initials="KELLY" lastIdx="22" clrIdx="14"/>
  <p:cmAuthor id="15" name="Chris DiCerto" initials="CD" lastIdx="43" clrIdx="15"/>
  <p:cmAuthor id="16" name="Kelly Mayer" initials="KM" lastIdx="3" clrIdx="16"/>
  <p:cmAuthor id="17" name="Keira Kim" initials="KK" lastIdx="36" clrIdx="17"/>
  <p:cmAuthor id="18" name="Ali Hennessey" initials="AH" lastIdx="2" clrIdx="18">
    <p:extLst>
      <p:ext uri="{19B8F6BF-5375-455C-9EA6-DF929625EA0E}">
        <p15:presenceInfo xmlns:p15="http://schemas.microsoft.com/office/powerpoint/2012/main" userId="S::AHennessey@gwpharm.com::cedb0de1-1e5c-4334-8994-2c45d9babd38" providerId="AD"/>
      </p:ext>
    </p:extLst>
  </p:cmAuthor>
  <p:cmAuthor id="19" name="Luke Ward" initials="LW" lastIdx="15" clrIdx="19">
    <p:extLst>
      <p:ext uri="{19B8F6BF-5375-455C-9EA6-DF929625EA0E}">
        <p15:presenceInfo xmlns:p15="http://schemas.microsoft.com/office/powerpoint/2012/main" userId="S::Luke.Ward@ashfieldhealth.com::0412db95-1f25-4069-9527-debd9f6eae38" providerId="AD"/>
      </p:ext>
    </p:extLst>
  </p:cmAuthor>
  <p:cmAuthor id="20" name="Jeanelle Spencer" initials="JS" lastIdx="14" clrIdx="20">
    <p:extLst>
      <p:ext uri="{19B8F6BF-5375-455C-9EA6-DF929625EA0E}">
        <p15:presenceInfo xmlns:p15="http://schemas.microsoft.com/office/powerpoint/2012/main" userId="S::Jeanelle.Spencer@ashfieldhealth.com::6fe643fe-5a3c-4922-8a3c-e060ac3f704c" providerId="AD"/>
      </p:ext>
    </p:extLst>
  </p:cmAuthor>
  <p:cmAuthor id="21" name="Dena McWain" initials="DM" lastIdx="1" clrIdx="21">
    <p:extLst>
      <p:ext uri="{19B8F6BF-5375-455C-9EA6-DF929625EA0E}">
        <p15:presenceInfo xmlns:p15="http://schemas.microsoft.com/office/powerpoint/2012/main" userId="S::Dena.McWain@ashfieldhealth.com::1586f05e-fd18-4bdf-8aab-13ed61722309" providerId="AD"/>
      </p:ext>
    </p:extLst>
  </p:cmAuthor>
  <p:cmAuthor id="22" name="Stefanie Howard" initials="SH" lastIdx="1" clrIdx="22">
    <p:extLst>
      <p:ext uri="{19B8F6BF-5375-455C-9EA6-DF929625EA0E}">
        <p15:presenceInfo xmlns:p15="http://schemas.microsoft.com/office/powerpoint/2012/main" userId="Stefanie Howard" providerId="None"/>
      </p:ext>
    </p:extLst>
  </p:cmAuthor>
  <p:cmAuthor id="23" name="Annette Theuring" initials="AT" lastIdx="16" clrIdx="23">
    <p:extLst>
      <p:ext uri="{19B8F6BF-5375-455C-9EA6-DF929625EA0E}">
        <p15:presenceInfo xmlns:p15="http://schemas.microsoft.com/office/powerpoint/2012/main" userId="a5829e8ed12a789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881"/>
    <a:srgbClr val="047764"/>
    <a:srgbClr val="CDD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68" autoAdjust="0"/>
    <p:restoredTop sz="96816"/>
  </p:normalViewPr>
  <p:slideViewPr>
    <p:cSldViewPr snapToGrid="0">
      <p:cViewPr varScale="1">
        <p:scale>
          <a:sx n="113" d="100"/>
          <a:sy n="113" d="100"/>
        </p:scale>
        <p:origin x="114" y="108"/>
      </p:cViewPr>
      <p:guideLst>
        <p:guide pos="3831"/>
        <p:guide orient="horz" pos="936"/>
        <p:guide orient="horz" pos="5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774" y="113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003426986900545E-2"/>
          <c:y val="4.9624582361016051E-2"/>
          <c:w val="0.89741774826251042"/>
          <c:h val="0.758623419343669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users n=2228</c:v>
                </c:pt>
              </c:strCache>
            </c:strRef>
          </c:tx>
          <c:spPr>
            <a:solidFill>
              <a:schemeClr val="accent1"/>
            </a:solidFill>
            <a:ln w="9525"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AEEEB50B-39BB-4421-B152-DE3A20A51EA9}" type="VALUE">
                      <a:rPr lang="en-US" sz="1800" b="1" i="0" u="none" strike="noStrike" kern="1200" baseline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05C-444C-9DBA-DBC1DB8854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ctr" rotWithShape="0">
                        <a:srgbClr val="000000">
                          <a:alpha val="43000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Lack of          efficacy data</c:v>
                </c:pt>
                <c:pt idx="1">
                  <c:v>Lack of        safety data</c:v>
                </c:pt>
                <c:pt idx="2">
                  <c:v>Legality concerns</c:v>
                </c:pt>
                <c:pt idx="3">
                  <c:v>Insurance</c:v>
                </c:pt>
                <c:pt idx="4">
                  <c:v>Cost</c:v>
                </c:pt>
                <c:pt idx="5">
                  <c:v>Adverse          side effects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27</c:v>
                </c:pt>
                <c:pt idx="2">
                  <c:v>25</c:v>
                </c:pt>
                <c:pt idx="3">
                  <c:v>22</c:v>
                </c:pt>
                <c:pt idx="4">
                  <c:v>18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AC-2243-B3A1-35DD8BD00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3"/>
        <c:overlap val="-27"/>
        <c:axId val="14518671"/>
        <c:axId val="108396479"/>
      </c:barChart>
      <c:catAx>
        <c:axId val="1451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96479"/>
        <c:crosses val="autoZero"/>
        <c:auto val="1"/>
        <c:lblAlgn val="ctr"/>
        <c:lblOffset val="100"/>
        <c:noMultiLvlLbl val="0"/>
      </c:catAx>
      <c:valAx>
        <c:axId val="108396479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800" dirty="0">
                    <a:solidFill>
                      <a:schemeClr val="tx1"/>
                    </a:solidFill>
                  </a:rPr>
                  <a:t>Participants (%)</a:t>
                </a:r>
              </a:p>
            </c:rich>
          </c:tx>
          <c:layout>
            <c:manualLayout>
              <c:xMode val="edge"/>
              <c:yMode val="edge"/>
              <c:x val="2.4643511424400182E-3"/>
              <c:y val="0.209680637305633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6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947225066049249"/>
          <c:y val="3.2874071101276575E-2"/>
          <c:w val="0.65949407029316354"/>
          <c:h val="0.7965171657659060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55881"/>
            </a:solidFill>
            <a:ln w="9525"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20-4040-B779-03EF51D0F6A6}"/>
              </c:ext>
            </c:extLst>
          </c:dPt>
          <c:dPt>
            <c:idx val="1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20-4040-B779-03EF51D0F6A6}"/>
              </c:ext>
            </c:extLst>
          </c:dPt>
          <c:dPt>
            <c:idx val="2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B20-4040-B779-03EF51D0F6A6}"/>
              </c:ext>
            </c:extLst>
          </c:dPt>
          <c:dPt>
            <c:idx val="3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B20-4040-B779-03EF51D0F6A6}"/>
              </c:ext>
            </c:extLst>
          </c:dPt>
          <c:dPt>
            <c:idx val="4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B20-4040-B779-03EF51D0F6A6}"/>
              </c:ext>
            </c:extLst>
          </c:dPt>
          <c:dPt>
            <c:idx val="5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B20-4040-B779-03EF51D0F6A6}"/>
              </c:ext>
            </c:extLst>
          </c:dPt>
          <c:dPt>
            <c:idx val="6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B20-4040-B779-03EF51D0F6A6}"/>
              </c:ext>
            </c:extLst>
          </c:dPt>
          <c:dPt>
            <c:idx val="7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B20-4040-B779-03EF51D0F6A6}"/>
              </c:ext>
            </c:extLst>
          </c:dPt>
          <c:dPt>
            <c:idx val="8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B20-4040-B779-03EF51D0F6A6}"/>
              </c:ext>
            </c:extLst>
          </c:dPt>
          <c:dPt>
            <c:idx val="9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8B20-4040-B779-03EF51D0F6A6}"/>
              </c:ext>
            </c:extLst>
          </c:dPt>
          <c:dLbls>
            <c:dLbl>
              <c:idx val="0"/>
              <c:layout>
                <c:manualLayout>
                  <c:x val="-2.1556225042858507E-2"/>
                  <c:y val="-1.01824573251944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20-4040-B779-03EF51D0F6A6}"/>
                </c:ext>
              </c:extLst>
            </c:dLbl>
            <c:dLbl>
              <c:idx val="1"/>
              <c:layout>
                <c:manualLayout>
                  <c:x val="-2.028900418492204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20-4040-B779-03EF51D0F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No preference</c:v>
                </c:pt>
                <c:pt idx="1">
                  <c:v>Drink it</c:v>
                </c:pt>
                <c:pt idx="2">
                  <c:v>Topically</c:v>
                </c:pt>
                <c:pt idx="3">
                  <c:v>Vaporize/vape it as dried flower</c:v>
                </c:pt>
                <c:pt idx="4">
                  <c:v>Administer sublingually</c:v>
                </c:pt>
                <c:pt idx="5">
                  <c:v>Swallow it</c:v>
                </c:pt>
                <c:pt idx="6">
                  <c:v>Vaporize/vape/dab it using highly concentrated material</c:v>
                </c:pt>
                <c:pt idx="7">
                  <c:v>Eat it</c:v>
                </c:pt>
                <c:pt idx="8">
                  <c:v>Smoke it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11</c:v>
                </c:pt>
                <c:pt idx="5">
                  <c:v>11</c:v>
                </c:pt>
                <c:pt idx="6">
                  <c:v>12</c:v>
                </c:pt>
                <c:pt idx="7">
                  <c:v>20</c:v>
                </c:pt>
                <c:pt idx="8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B20-4040-B779-03EF51D0F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"/>
        <c:axId val="263927440"/>
        <c:axId val="263932144"/>
      </c:barChart>
      <c:catAx>
        <c:axId val="26392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63932144"/>
        <c:crossesAt val="0"/>
        <c:auto val="1"/>
        <c:lblAlgn val="ctr"/>
        <c:lblOffset val="100"/>
        <c:noMultiLvlLbl val="0"/>
      </c:catAx>
      <c:valAx>
        <c:axId val="263932144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Participants (%)</a:t>
                </a:r>
              </a:p>
            </c:rich>
          </c:tx>
          <c:layout>
            <c:manualLayout>
              <c:xMode val="edge"/>
              <c:yMode val="edge"/>
              <c:x val="0.56500576504839561"/>
              <c:y val="0.932100957497334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6392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0" vert="wordArtVert" anchor="t" anchorCtr="0"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484464087219383"/>
          <c:y val="5.5709005167844133E-2"/>
          <c:w val="0.62799135163608066"/>
          <c:h val="0.79725248572033003"/>
        </c:manualLayout>
      </c:layout>
      <c:barChart>
        <c:barDir val="bar"/>
        <c:grouping val="clustered"/>
        <c:varyColors val="1"/>
        <c:ser>
          <c:idx val="0"/>
          <c:order val="0"/>
          <c:spPr>
            <a:solidFill>
              <a:srgbClr val="255881"/>
            </a:solidFill>
            <a:ln w="9525"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41-456E-8A05-983663BE73CD}"/>
              </c:ext>
            </c:extLst>
          </c:dPt>
          <c:dPt>
            <c:idx val="1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41-456E-8A05-983663BE73CD}"/>
              </c:ext>
            </c:extLst>
          </c:dPt>
          <c:dPt>
            <c:idx val="2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41-456E-8A05-983663BE73CD}"/>
              </c:ext>
            </c:extLst>
          </c:dPt>
          <c:dPt>
            <c:idx val="3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41-456E-8A05-983663BE73CD}"/>
              </c:ext>
            </c:extLst>
          </c:dPt>
          <c:dPt>
            <c:idx val="4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A41-456E-8A05-983663BE73CD}"/>
              </c:ext>
            </c:extLst>
          </c:dPt>
          <c:dPt>
            <c:idx val="5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A41-456E-8A05-983663BE73CD}"/>
              </c:ext>
            </c:extLst>
          </c:dPt>
          <c:dPt>
            <c:idx val="6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A41-456E-8A05-983663BE73CD}"/>
              </c:ext>
            </c:extLst>
          </c:dPt>
          <c:dPt>
            <c:idx val="7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A41-456E-8A05-983663BE73CD}"/>
              </c:ext>
            </c:extLst>
          </c:dPt>
          <c:dPt>
            <c:idx val="8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A41-456E-8A05-983663BE73CD}"/>
              </c:ext>
            </c:extLst>
          </c:dPt>
          <c:dPt>
            <c:idx val="9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A41-456E-8A05-983663BE73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Other</c:v>
                </c:pt>
                <c:pt idx="1">
                  <c:v>Tremors</c:v>
                </c:pt>
                <c:pt idx="2">
                  <c:v>Migraine/headache</c:v>
                </c:pt>
                <c:pt idx="3">
                  <c:v>Nausea/gastrointestinal problems</c:v>
                </c:pt>
                <c:pt idx="4">
                  <c:v>Overactive bladder</c:v>
                </c:pt>
                <c:pt idx="5">
                  <c:v>Depression</c:v>
                </c:pt>
                <c:pt idx="6">
                  <c:v>Anxiety</c:v>
                </c:pt>
                <c:pt idx="7">
                  <c:v>Insomnia/sleep problems</c:v>
                </c:pt>
                <c:pt idx="8">
                  <c:v>Pain</c:v>
                </c:pt>
                <c:pt idx="9">
                  <c:v>Spasticity, muscle spasms, cramps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14</c:v>
                </c:pt>
                <c:pt idx="2">
                  <c:v>16</c:v>
                </c:pt>
                <c:pt idx="3">
                  <c:v>17</c:v>
                </c:pt>
                <c:pt idx="4">
                  <c:v>18</c:v>
                </c:pt>
                <c:pt idx="5">
                  <c:v>24</c:v>
                </c:pt>
                <c:pt idx="6">
                  <c:v>36</c:v>
                </c:pt>
                <c:pt idx="7">
                  <c:v>61</c:v>
                </c:pt>
                <c:pt idx="8">
                  <c:v>69</c:v>
                </c:pt>
                <c:pt idx="9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A41-456E-8A05-983663BE7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263927440"/>
        <c:axId val="263932144"/>
      </c:barChart>
      <c:catAx>
        <c:axId val="26392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63932144"/>
        <c:crossesAt val="0"/>
        <c:auto val="0"/>
        <c:lblAlgn val="ctr"/>
        <c:lblOffset val="100"/>
        <c:noMultiLvlLbl val="0"/>
      </c:catAx>
      <c:valAx>
        <c:axId val="263932144"/>
        <c:scaling>
          <c:orientation val="minMax"/>
          <c:min val="0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6392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0" vert="wordArtVert" anchor="t" anchorCtr="0"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91076954597259"/>
          <c:y val="0"/>
          <c:w val="0.74596894327751717"/>
          <c:h val="0.9849601220052757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174-4745-AF60-5D43833AB7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74-4745-AF60-5D43833AB7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9E-48F2-BB7F-80FB0D2D68F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9E-48F2-BB7F-80FB0D2D68F5}"/>
              </c:ext>
            </c:extLst>
          </c:dPt>
          <c:dLbls>
            <c:dLbl>
              <c:idx val="0"/>
              <c:layout>
                <c:manualLayout>
                  <c:x val="-0.22231636368292776"/>
                  <c:y val="-0.1628740560977417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63%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174-4745-AF60-5D43833AB7E0}"/>
                </c:ext>
              </c:extLst>
            </c:dLbl>
            <c:dLbl>
              <c:idx val="1"/>
              <c:layout>
                <c:manualLayout>
                  <c:x val="0.20757594512572508"/>
                  <c:y val="7.901120946014299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174-4745-AF60-5D43833AB7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Additional Symtpom Management</c:v>
                </c:pt>
                <c:pt idx="1">
                  <c:v>Cannabis Only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321</c:v>
                </c:pt>
                <c:pt idx="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4-4745-AF60-5D43833AB7E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314641016477182"/>
          <c:y val="8.7982011804598331E-2"/>
          <c:w val="0.79312564646659212"/>
          <c:h val="0.70938684079323522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Additionaly Therapy</c:v>
                </c:pt>
              </c:strCache>
            </c:strRef>
          </c:tx>
          <c:spPr>
            <a:solidFill>
              <a:schemeClr val="accent1"/>
            </a:solidFill>
            <a:ln w="9525">
              <a:solidFill>
                <a:srgbClr val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A2-4DB3-B864-CD9B7245A0D4}"/>
              </c:ext>
            </c:extLst>
          </c:dPt>
          <c:dPt>
            <c:idx val="1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A2-4DB3-B864-CD9B7245A0D4}"/>
              </c:ext>
            </c:extLst>
          </c:dPt>
          <c:dPt>
            <c:idx val="2"/>
            <c:invertIfNegative val="0"/>
            <c:bubble3D val="0"/>
            <c:spPr>
              <a:solidFill>
                <a:srgbClr val="255881"/>
              </a:solidFill>
              <a:ln w="9525"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A2-4DB3-B864-CD9B7245A0D4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A2-4DB3-B864-CD9B7245A0D4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A2-4DB3-B864-CD9B7245A0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Prescription drug + cannabis</c:v>
                </c:pt>
                <c:pt idx="1">
                  <c:v>Physical/occupational therapy + cannabis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59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CA2-4DB3-B864-CD9B7245A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axId val="263927440"/>
        <c:axId val="263932144"/>
      </c:barChart>
      <c:catAx>
        <c:axId val="26392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0" vert="horz"/>
          <a:lstStyle/>
          <a:p>
            <a:pPr>
              <a:defRPr sz="1800"/>
            </a:pPr>
            <a:endParaRPr lang="en-US"/>
          </a:p>
        </c:txPr>
        <c:crossAx val="263932144"/>
        <c:crossesAt val="0"/>
        <c:auto val="1"/>
        <c:lblAlgn val="ctr"/>
        <c:lblOffset val="50"/>
        <c:noMultiLvlLbl val="0"/>
      </c:catAx>
      <c:valAx>
        <c:axId val="263932144"/>
        <c:scaling>
          <c:orientation val="minMax"/>
          <c:max val="7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 dirty="0"/>
                  <a:t>Participants (%)</a:t>
                </a:r>
              </a:p>
            </c:rich>
          </c:tx>
          <c:layout>
            <c:manualLayout>
              <c:xMode val="edge"/>
              <c:yMode val="edge"/>
              <c:x val="8.8810047505541341E-3"/>
              <c:y val="0.1681526938080290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rgbClr val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6392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C1A750-97DC-43E6-84C8-22D7F8095F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00DA80-C029-4FD3-BDEC-118FEA0394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B229E-0CC7-4DA4-B931-F6C8E3675CF7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33CA81-F32F-4380-B16B-34CC0707B2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D06E6-910E-40C9-B414-99E5BE2858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790B2-E150-4947-AE3E-8260D4028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05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A15E8-6B38-41AF-9060-515A4E30D165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1804-5A59-4C69-975A-430CAA3896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625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249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5874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4499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3123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1748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0372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68997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72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201804-5A59-4C69-975A-430CAA3896F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72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6179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371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8706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008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147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9140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926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7832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951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D3FAF-EB1F-4656-803C-E1688560D83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800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038" y="3657600"/>
            <a:ext cx="8513762" cy="17526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Click to edit Master subtitle style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endParaRPr lang="en-GB" sz="1800" dirty="0">
              <a:solidFill>
                <a:schemeClr val="tx1"/>
              </a:solidFill>
            </a:endParaRPr>
          </a:p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61838" cy="3276600"/>
          </a:xfrm>
          <a:prstGeom prst="rect">
            <a:avLst/>
          </a:prstGeom>
          <a:solidFill>
            <a:srgbClr val="2458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lvl="0" algn="ctr" defTabSz="912937"/>
            <a:endParaRPr lang="en-GB" sz="19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813" y="903287"/>
            <a:ext cx="10336212" cy="1470025"/>
          </a:xfrm>
        </p:spPr>
        <p:txBody>
          <a:bodyPr/>
          <a:lstStyle>
            <a:lvl1pPr algn="ctr">
              <a:defRPr lang="en-GB" sz="3600" b="1" kern="1200" dirty="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-15081" y="3163441"/>
            <a:ext cx="12161520" cy="0"/>
          </a:xfrm>
          <a:prstGeom prst="line">
            <a:avLst/>
          </a:prstGeom>
          <a:noFill/>
          <a:ln w="38100" cap="flat" cmpd="sng" algn="ctr">
            <a:solidFill>
              <a:srgbClr val="245881"/>
            </a:solidFill>
            <a:prstDash val="solid"/>
          </a:ln>
          <a:effectLst>
            <a:glow rad="50800">
              <a:srgbClr val="E1CEEA">
                <a:alpha val="40000"/>
              </a:srgbClr>
            </a:glow>
          </a:effectLst>
        </p:spPr>
      </p:cxnSp>
      <p:cxnSp>
        <p:nvCxnSpPr>
          <p:cNvPr id="14" name="Straight Connector 13"/>
          <p:cNvCxnSpPr/>
          <p:nvPr userDrawn="1"/>
        </p:nvCxnSpPr>
        <p:spPr>
          <a:xfrm>
            <a:off x="-15081" y="3141670"/>
            <a:ext cx="12161520" cy="0"/>
          </a:xfrm>
          <a:prstGeom prst="line">
            <a:avLst/>
          </a:prstGeom>
          <a:noFill/>
          <a:ln w="28575" cap="flat" cmpd="sng" algn="ctr">
            <a:solidFill>
              <a:srgbClr val="047764"/>
            </a:solidFill>
            <a:prstDash val="solid"/>
          </a:ln>
          <a:effectLst>
            <a:glow rad="88900">
              <a:schemeClr val="accent1">
                <a:lumMod val="40000"/>
                <a:lumOff val="60000"/>
                <a:alpha val="40000"/>
              </a:schemeClr>
            </a:glow>
          </a:effectLst>
        </p:spPr>
      </p:cxnSp>
      <p:cxnSp>
        <p:nvCxnSpPr>
          <p:cNvPr id="15" name="Straight Connector 14"/>
          <p:cNvCxnSpPr/>
          <p:nvPr userDrawn="1"/>
        </p:nvCxnSpPr>
        <p:spPr>
          <a:xfrm flipV="1">
            <a:off x="-15081" y="3183598"/>
            <a:ext cx="12161520" cy="16802"/>
          </a:xfrm>
          <a:prstGeom prst="line">
            <a:avLst/>
          </a:prstGeom>
          <a:noFill/>
          <a:ln w="26670" cap="flat" cmpd="sng" algn="ctr">
            <a:solidFill>
              <a:srgbClr val="2CB2A8"/>
            </a:solidFill>
            <a:prstDash val="solid"/>
          </a:ln>
          <a:effectLst/>
        </p:spPr>
      </p:cxnSp>
      <p:sp>
        <p:nvSpPr>
          <p:cNvPr id="18" name="Rectangle 17"/>
          <p:cNvSpPr/>
          <p:nvPr userDrawn="1"/>
        </p:nvSpPr>
        <p:spPr>
          <a:xfrm>
            <a:off x="0" y="6625634"/>
            <a:ext cx="12161838" cy="232366"/>
          </a:xfrm>
          <a:prstGeom prst="rect">
            <a:avLst/>
          </a:prstGeom>
          <a:solidFill>
            <a:srgbClr val="2458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lvl="0" algn="ctr" defTabSz="912937"/>
            <a:endParaRPr lang="en-GB" sz="1900">
              <a:solidFill>
                <a:srgbClr val="FFFFFF"/>
              </a:solidFill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 userDrawn="1"/>
        </p:nvPicPr>
        <p:blipFill>
          <a:blip r:embed="rId2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633899"/>
            <a:ext cx="12177237" cy="215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4FDD3BB7-BF41-B442-9894-3FADB2806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636661"/>
            <a:ext cx="12160250" cy="210312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defTabSz="912937"/>
            <a:r>
              <a:rPr lang="en-US" sz="1050" dirty="0">
                <a:solidFill>
                  <a:schemeClr val="bg1"/>
                </a:solidFill>
              </a:rPr>
              <a:t>©2021 Greenwich Biosciences,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679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Log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246959" y="1256059"/>
            <a:ext cx="11702602" cy="5138928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8105" y="244548"/>
            <a:ext cx="11702729" cy="83713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7907" y="1081682"/>
            <a:ext cx="11702602" cy="0"/>
          </a:xfrm>
          <a:prstGeom prst="line">
            <a:avLst/>
          </a:prstGeom>
          <a:ln w="38100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1FE48-484B-C64E-B95C-4863EEB168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959" y="6304683"/>
            <a:ext cx="11702602" cy="215444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1829D9D3-EB4C-364F-98F1-262F6B10C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636661"/>
            <a:ext cx="12160250" cy="210312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defTabSz="912937"/>
            <a:r>
              <a:rPr lang="en-US" sz="1050" dirty="0">
                <a:solidFill>
                  <a:schemeClr val="bg1"/>
                </a:solidFill>
              </a:rPr>
              <a:t>©2021 Greenwich Biosciences, Inc. All rights reserved.</a:t>
            </a:r>
          </a:p>
        </p:txBody>
      </p:sp>
      <p:sp>
        <p:nvSpPr>
          <p:cNvPr id="13" name="Slide Number Placeholder 1">
            <a:extLst>
              <a:ext uri="{FF2B5EF4-FFF2-40B4-BE49-F238E27FC236}">
                <a16:creationId xmlns:a16="http://schemas.microsoft.com/office/drawing/2014/main" id="{AB661D3F-C315-0246-9C45-8D216C720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1610" y="6636661"/>
            <a:ext cx="548640" cy="210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60">
                <a:solidFill>
                  <a:schemeClr val="bg1"/>
                </a:solidFill>
              </a:defRPr>
            </a:lvl1pPr>
          </a:lstStyle>
          <a:p>
            <a:fld id="{36873264-EB3C-D747-A7AB-C18DE15FD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og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05" y="244548"/>
            <a:ext cx="11702729" cy="837845"/>
          </a:xfrm>
          <a:noFill/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3F33FF-6C57-7548-80F6-752DAB782D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907" y="6304683"/>
            <a:ext cx="11702602" cy="215444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105C35B-4078-684F-A133-11B3FAB1DB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636661"/>
            <a:ext cx="12160250" cy="210312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defTabSz="912937"/>
            <a:r>
              <a:rPr lang="en-US" sz="1050" dirty="0">
                <a:solidFill>
                  <a:schemeClr val="bg1"/>
                </a:solidFill>
              </a:rPr>
              <a:t>©2021 Greenwich Biosciences, Inc. All rights reserved.</a:t>
            </a:r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74CFD6C7-FD46-F641-B01F-7C60ECDB2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1610" y="6636661"/>
            <a:ext cx="548640" cy="210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60">
                <a:solidFill>
                  <a:schemeClr val="bg1"/>
                </a:solidFill>
              </a:defRPr>
            </a:lvl1pPr>
          </a:lstStyle>
          <a:p>
            <a:fld id="{36873264-EB3C-D747-A7AB-C18DE15FDE5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23058D-6527-FB43-ADEF-46C785DDFC4B}"/>
              </a:ext>
            </a:extLst>
          </p:cNvPr>
          <p:cNvCxnSpPr/>
          <p:nvPr userDrawn="1"/>
        </p:nvCxnSpPr>
        <p:spPr>
          <a:xfrm>
            <a:off x="227907" y="1081682"/>
            <a:ext cx="11702602" cy="0"/>
          </a:xfrm>
          <a:prstGeom prst="line">
            <a:avLst/>
          </a:prstGeom>
          <a:ln w="38100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82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28034" y="228600"/>
            <a:ext cx="11702729" cy="91440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/>
          <a:p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28034" y="1371600"/>
            <a:ext cx="11702729" cy="51389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625634"/>
            <a:ext cx="12161838" cy="2323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lvl="0" algn="ctr" defTabSz="912937"/>
            <a:endParaRPr lang="en-GB" sz="1900">
              <a:solidFill>
                <a:srgbClr val="FFFFFF"/>
              </a:solidFill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2D89AB5-500E-7549-A3D9-CC74A6144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636661"/>
            <a:ext cx="12160250" cy="210312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defTabSz="912937"/>
            <a:r>
              <a:rPr lang="en-US" sz="1050" dirty="0">
                <a:solidFill>
                  <a:schemeClr val="bg1"/>
                </a:solidFill>
              </a:rPr>
              <a:t>©2021 Greenwich Biosciences, Inc. All rights reserved.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4A8DB2-0E55-6344-A13A-79B35FCB7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1610" y="6636661"/>
            <a:ext cx="548640" cy="210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60">
                <a:solidFill>
                  <a:schemeClr val="bg1"/>
                </a:solidFill>
              </a:defRPr>
            </a:lvl1pPr>
          </a:lstStyle>
          <a:p>
            <a:fld id="{36873264-EB3C-D747-A7AB-C18DE15FD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4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6" r:id="rId2"/>
    <p:sldLayoutId id="2147483697" r:id="rId3"/>
  </p:sldLayoutIdLst>
  <p:hf hdr="0" dt="0"/>
  <p:txStyles>
    <p:titleStyle>
      <a:lvl1pPr algn="l" defTabSz="912937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accent1"/>
          </a:solidFill>
          <a:latin typeface="Arial" charset="0"/>
          <a:ea typeface="+mj-ea"/>
          <a:cs typeface="+mj-cs"/>
        </a:defRPr>
      </a:lvl1pPr>
    </p:titleStyle>
    <p:bodyStyle>
      <a:lvl1pPr marL="228234" indent="-228234" algn="l" defTabSz="912937" rtl="0" eaLnBrk="1" latinLnBrk="0" hangingPunct="1">
        <a:lnSpc>
          <a:spcPct val="100000"/>
        </a:lnSpc>
        <a:spcBef>
          <a:spcPts val="998"/>
        </a:spcBef>
        <a:buFont typeface="Arial"/>
        <a:buChar char="•"/>
        <a:defRPr sz="1900" b="0" i="0" kern="1200">
          <a:solidFill>
            <a:schemeClr val="tx1">
              <a:lumMod val="75000"/>
              <a:lumOff val="25000"/>
            </a:schemeClr>
          </a:solidFill>
          <a:latin typeface="Arial" charset="0"/>
          <a:ea typeface="+mn-ea"/>
          <a:cs typeface="+mn-cs"/>
        </a:defRPr>
      </a:lvl1pPr>
      <a:lvl2pPr marL="684703" indent="-228234" algn="l" defTabSz="912937" rtl="0" eaLnBrk="1" latinLnBrk="0" hangingPunct="1">
        <a:lnSpc>
          <a:spcPct val="100000"/>
        </a:lnSpc>
        <a:spcBef>
          <a:spcPts val="499"/>
        </a:spcBef>
        <a:buFont typeface="Arial"/>
        <a:buChar char="•"/>
        <a:defRPr sz="1900" b="0" i="0" kern="1200">
          <a:solidFill>
            <a:schemeClr val="tx1">
              <a:lumMod val="75000"/>
              <a:lumOff val="25000"/>
            </a:schemeClr>
          </a:solidFill>
          <a:latin typeface="Arial" charset="0"/>
          <a:ea typeface="+mn-ea"/>
          <a:cs typeface="+mn-cs"/>
        </a:defRPr>
      </a:lvl2pPr>
      <a:lvl3pPr marL="1141171" indent="-228234" algn="l" defTabSz="912937" rtl="0" eaLnBrk="1" latinLnBrk="0" hangingPunct="1">
        <a:lnSpc>
          <a:spcPct val="100000"/>
        </a:lnSpc>
        <a:spcBef>
          <a:spcPts val="499"/>
        </a:spcBef>
        <a:buFont typeface="Arial"/>
        <a:buChar char="•"/>
        <a:defRPr sz="1900" b="0" i="0" kern="1200">
          <a:solidFill>
            <a:schemeClr val="tx1">
              <a:lumMod val="75000"/>
              <a:lumOff val="25000"/>
            </a:schemeClr>
          </a:solidFill>
          <a:latin typeface="Arial" charset="0"/>
          <a:ea typeface="+mn-ea"/>
          <a:cs typeface="+mn-cs"/>
        </a:defRPr>
      </a:lvl3pPr>
      <a:lvl4pPr marL="1597640" indent="-228234" algn="l" defTabSz="912937" rtl="0" eaLnBrk="1" latinLnBrk="0" hangingPunct="1">
        <a:lnSpc>
          <a:spcPct val="100000"/>
        </a:lnSpc>
        <a:spcBef>
          <a:spcPts val="499"/>
        </a:spcBef>
        <a:buFont typeface="Arial"/>
        <a:buChar char="•"/>
        <a:defRPr sz="1900" b="0" i="0" kern="1200">
          <a:solidFill>
            <a:schemeClr val="tx1">
              <a:lumMod val="75000"/>
              <a:lumOff val="25000"/>
            </a:schemeClr>
          </a:solidFill>
          <a:latin typeface="Arial" charset="0"/>
          <a:ea typeface="+mn-ea"/>
          <a:cs typeface="+mn-cs"/>
        </a:defRPr>
      </a:lvl4pPr>
      <a:lvl5pPr marL="2054108" indent="-228234" algn="l" defTabSz="912937" rtl="0" eaLnBrk="1" latinLnBrk="0" hangingPunct="1">
        <a:lnSpc>
          <a:spcPct val="100000"/>
        </a:lnSpc>
        <a:spcBef>
          <a:spcPts val="499"/>
        </a:spcBef>
        <a:buFont typeface="Arial"/>
        <a:buChar char="•"/>
        <a:defRPr sz="1900" b="0" i="0" kern="1200">
          <a:solidFill>
            <a:schemeClr val="tx1">
              <a:lumMod val="75000"/>
              <a:lumOff val="25000"/>
            </a:schemeClr>
          </a:solidFill>
          <a:latin typeface="Arial" charset="0"/>
          <a:ea typeface="+mn-ea"/>
          <a:cs typeface="+mn-cs"/>
        </a:defRPr>
      </a:lvl5pPr>
      <a:lvl6pPr marL="2510577" indent="-228234" algn="l" defTabSz="912937" rtl="0" eaLnBrk="1" latinLnBrk="0" hangingPunct="1">
        <a:lnSpc>
          <a:spcPct val="90000"/>
        </a:lnSpc>
        <a:spcBef>
          <a:spcPts val="499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045" indent="-228234" algn="l" defTabSz="912937" rtl="0" eaLnBrk="1" latinLnBrk="0" hangingPunct="1">
        <a:lnSpc>
          <a:spcPct val="90000"/>
        </a:lnSpc>
        <a:spcBef>
          <a:spcPts val="499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514" indent="-228234" algn="l" defTabSz="912937" rtl="0" eaLnBrk="1" latinLnBrk="0" hangingPunct="1">
        <a:lnSpc>
          <a:spcPct val="90000"/>
        </a:lnSpc>
        <a:spcBef>
          <a:spcPts val="499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9982" indent="-228234" algn="l" defTabSz="912937" rtl="0" eaLnBrk="1" latinLnBrk="0" hangingPunct="1">
        <a:lnSpc>
          <a:spcPct val="90000"/>
        </a:lnSpc>
        <a:spcBef>
          <a:spcPts val="499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68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937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405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874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342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811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279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748" algn="l" defTabSz="9129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59" userDrawn="1">
          <p15:clr>
            <a:srgbClr val="F26B43"/>
          </p15:clr>
        </p15:guide>
        <p15:guide id="3" pos="7503" userDrawn="1">
          <p15:clr>
            <a:srgbClr val="F26B43"/>
          </p15:clr>
        </p15:guide>
        <p15:guide id="4" orient="horz" pos="4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/>
          <p:cNvSpPr>
            <a:spLocks noGrp="1"/>
          </p:cNvSpPr>
          <p:nvPr>
            <p:ph type="subTitle" idx="1"/>
          </p:nvPr>
        </p:nvSpPr>
        <p:spPr>
          <a:xfrm>
            <a:off x="914559" y="3657600"/>
            <a:ext cx="10332720" cy="1834348"/>
          </a:xfrm>
        </p:spPr>
        <p:txBody>
          <a:bodyPr>
            <a:sp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Fox MD,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Amber Salter PhD, MPH,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Gary Cutter PhD,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Kathryn Nichol PhD,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Joshua R. </a:t>
            </a:r>
            <a:r>
              <a:rPr lang="en-GB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Steinerman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MD,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Karry M.J. Smith PhD, MPH</a:t>
            </a:r>
            <a:r>
              <a:rPr lang="en-GB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i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Mellen Center for </a:t>
            </a:r>
            <a:r>
              <a:rPr lang="en-US" sz="18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MS,Cleveland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Clinic, Cleveland, OH, USA, MO, USA; </a:t>
            </a:r>
            <a:r>
              <a:rPr lang="en-US" sz="1800" i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Washington University </a:t>
            </a:r>
          </a:p>
          <a:p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St. Louis, St Louis; </a:t>
            </a:r>
            <a:r>
              <a:rPr lang="en-US" sz="1800" i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University of Alabama at Birmingham, Birmingham, AL, USA; </a:t>
            </a:r>
          </a:p>
          <a:p>
            <a:r>
              <a:rPr lang="en-US" sz="1800" i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Greenwich Biosciences, Inc., Carlsbad, CA, USA </a:t>
            </a:r>
            <a:endParaRPr lang="en-GB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813" y="530304"/>
            <a:ext cx="10336212" cy="2215991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Prevalence of Cannabis Use and</a:t>
            </a:r>
            <a:b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Associated Factors Among People</a:t>
            </a:r>
            <a:b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n-US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Multiple Sclerosis (</a:t>
            </a:r>
            <a:r>
              <a:rPr lang="en-US" sz="3600" b="1" dirty="0" err="1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PwMS</a:t>
            </a: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b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2020 NARCOMS Survey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F91C63-EF04-2F41-851D-E929B4446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8CA171-EC9E-7147-9E56-ED32152823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7" y="5801620"/>
            <a:ext cx="767495" cy="7674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017F8F0-6229-6F41-8623-6CD4642E9982}"/>
              </a:ext>
            </a:extLst>
          </p:cNvPr>
          <p:cNvSpPr/>
          <p:nvPr/>
        </p:nvSpPr>
        <p:spPr>
          <a:xfrm>
            <a:off x="949572" y="5868013"/>
            <a:ext cx="3586077" cy="634708"/>
          </a:xfrm>
          <a:prstGeom prst="rect">
            <a:avLst/>
          </a:prstGeom>
        </p:spPr>
        <p:txBody>
          <a:bodyPr wrap="square" lIns="52501" tIns="26249" rIns="52501" bIns="26249">
            <a:spAutoFit/>
          </a:bodyPr>
          <a:lstStyle/>
          <a:p>
            <a:pPr>
              <a:lnSpc>
                <a:spcPct val="90000"/>
              </a:lnSpc>
            </a:pPr>
            <a:r>
              <a:rPr lang="en-US" sz="1050" b="1" dirty="0">
                <a:solidFill>
                  <a:srgbClr val="047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obtain a PDF of this poster:</a:t>
            </a:r>
          </a:p>
          <a:p>
            <a:pPr marL="228600" indent="-1143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Scan the QR code or </a:t>
            </a:r>
          </a:p>
          <a:p>
            <a:pPr marL="228600" indent="-1143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www.gwqrcodes.com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/854813</a:t>
            </a:r>
          </a:p>
          <a:p>
            <a:pPr marL="195054" indent="-195054">
              <a:lnSpc>
                <a:spcPct val="9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Charges may apply. No personal information is stored.</a:t>
            </a: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862CB5-48B9-234D-9025-9578F83C159A}"/>
              </a:ext>
            </a:extLst>
          </p:cNvPr>
          <p:cNvGrpSpPr/>
          <p:nvPr/>
        </p:nvGrpSpPr>
        <p:grpSpPr>
          <a:xfrm>
            <a:off x="7638083" y="5868015"/>
            <a:ext cx="4272929" cy="583763"/>
            <a:chOff x="26783135" y="18029913"/>
            <a:chExt cx="5844958" cy="798533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387F3C6-F41B-3C4A-BB82-34A46387CC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783135" y="18029913"/>
              <a:ext cx="2630676" cy="798533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F80C1FF-A271-D64C-9D7E-5CC18774BF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7" t="-1" r="-1" b="3999"/>
            <a:stretch/>
          </p:blipFill>
          <p:spPr>
            <a:xfrm>
              <a:off x="29591582" y="18317985"/>
              <a:ext cx="3036511" cy="372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1618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2E9810D-B3DD-7447-BDF4-27595A80AB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Approximately one-third of people living with MS (</a:t>
            </a:r>
            <a:r>
              <a:rPr lang="en-US" dirty="0" err="1">
                <a:solidFill>
                  <a:schemeClr val="tx1"/>
                </a:solidFill>
              </a:rPr>
              <a:t>PwMS</a:t>
            </a:r>
            <a:r>
              <a:rPr lang="en-US" dirty="0">
                <a:solidFill>
                  <a:schemeClr val="tx1"/>
                </a:solidFill>
              </a:rPr>
              <a:t>) have tried cannabis for their MS symptoms, most frequently spasticity, pain, and/or sleep problems</a:t>
            </a:r>
          </a:p>
          <a:p>
            <a:pPr>
              <a:spcBef>
                <a:spcPts val="1598"/>
              </a:spcBef>
            </a:pPr>
            <a:r>
              <a:rPr lang="en-US" dirty="0">
                <a:solidFill>
                  <a:schemeClr val="tx1"/>
                </a:solidFill>
              </a:rPr>
              <a:t>Over one-third of current users treating spasticity were using only cannabis </a:t>
            </a:r>
          </a:p>
          <a:p>
            <a:pPr>
              <a:spcBef>
                <a:spcPts val="1598"/>
              </a:spcBef>
            </a:pPr>
            <a:r>
              <a:rPr lang="en-US" dirty="0">
                <a:solidFill>
                  <a:schemeClr val="tx1"/>
                </a:solidFill>
              </a:rPr>
              <a:t>Various administration modes were reported, most often smoking or eating</a:t>
            </a:r>
          </a:p>
          <a:p>
            <a:pPr>
              <a:spcBef>
                <a:spcPts val="1598"/>
              </a:spcBef>
            </a:pPr>
            <a:r>
              <a:rPr lang="en-US" dirty="0">
                <a:solidFill>
                  <a:schemeClr val="tx1"/>
                </a:solidFill>
              </a:rPr>
              <a:t>Most common reasons </a:t>
            </a:r>
            <a:r>
              <a:rPr lang="en-US" dirty="0" err="1">
                <a:solidFill>
                  <a:schemeClr val="tx1"/>
                </a:solidFill>
              </a:rPr>
              <a:t>PwMS</a:t>
            </a:r>
            <a:r>
              <a:rPr lang="en-US" dirty="0">
                <a:solidFill>
                  <a:schemeClr val="tx1"/>
                </a:solidFill>
              </a:rPr>
              <a:t> have not tried cannabis include unknown efficacy and safety, legality concerns, and insurance/access issues</a:t>
            </a:r>
          </a:p>
          <a:p>
            <a:pPr>
              <a:spcBef>
                <a:spcPts val="1598"/>
              </a:spcBef>
            </a:pPr>
            <a:r>
              <a:rPr lang="en-US" dirty="0">
                <a:solidFill>
                  <a:schemeClr val="tx1"/>
                </a:solidFill>
              </a:rPr>
              <a:t>Further research is needed to better understand the effect of cannabinoid treatments for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MS symptoms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0BF2120-D711-9C4B-A1C1-96F5FEA21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6769C-1E16-ED4B-AEE7-836B6A8C6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C7568-48C0-FE46-8FC2-A00E9E1B4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1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53D19-6871-6F43-8514-1BA904858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 defTabSz="457200">
              <a:spcBef>
                <a:spcPts val="500"/>
              </a:spcBef>
              <a:buClr>
                <a:srgbClr val="B51F38"/>
              </a:buClr>
              <a:buNone/>
              <a:tabLst>
                <a:tab pos="454025" algn="l"/>
                <a:tab pos="915988" algn="l"/>
                <a:tab pos="1370013" algn="l"/>
              </a:tabLst>
              <a:defRPr/>
            </a:pPr>
            <a:r>
              <a:rPr lang="en-US" b="1" kern="0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 was sponsored by GW Research Ltd (Cambridge, UK)</a:t>
            </a:r>
            <a:r>
              <a:rPr lang="en-US" b="1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kern="0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authors met the ICMJE authorship criteria and had full access to relevant data. Neither honoraria nor payments were made for authorship.</a:t>
            </a:r>
          </a:p>
          <a:p>
            <a:pPr defTabSz="457200">
              <a:spcBef>
                <a:spcPts val="500"/>
              </a:spcBef>
              <a:buClr>
                <a:srgbClr val="B51F38"/>
              </a:buClr>
              <a:tabLst>
                <a:tab pos="454025" algn="l"/>
                <a:tab pos="915988" algn="l"/>
                <a:tab pos="1370013" algn="l"/>
              </a:tabLst>
              <a:defRPr/>
            </a:pPr>
            <a:endParaRPr lang="en-US" sz="500" b="1" dirty="0">
              <a:solidFill>
                <a:srgbClr val="2458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457200">
              <a:spcBef>
                <a:spcPts val="500"/>
              </a:spcBef>
              <a:buClr>
                <a:srgbClr val="B51F38"/>
              </a:buClr>
              <a:buNone/>
              <a:tabLst>
                <a:tab pos="454025" algn="l"/>
                <a:tab pos="915988" algn="l"/>
                <a:tab pos="1370013" algn="l"/>
              </a:tabLst>
              <a:defRPr/>
            </a:pPr>
            <a:r>
              <a:rPr lang="en-US" b="1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disclosures:</a:t>
            </a:r>
            <a:r>
              <a:rPr lang="en-US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6695" indent="-226695"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Amber Salter, Robert Fox, and Gary Cutter have consulted for, conducted studies funded by, or received honoraria for services provided to GW Pharmaceuticals companies. </a:t>
            </a:r>
          </a:p>
          <a:p>
            <a:pPr marL="226695" indent="-226695"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Kathryn Nichol, Joshua R.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Steinerman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Karry M. J. Smith</a:t>
            </a:r>
            <a:r>
              <a:rPr lang="en-US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employees of Greenwich Biosciences, Inc.</a:t>
            </a:r>
          </a:p>
          <a:p>
            <a:pPr defTabSz="1217249">
              <a:spcBef>
                <a:spcPts val="500"/>
              </a:spcBef>
            </a:pPr>
            <a:endParaRPr lang="en-US" sz="500" b="1" dirty="0">
              <a:solidFill>
                <a:srgbClr val="2458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217249">
              <a:spcBef>
                <a:spcPts val="500"/>
              </a:spcBef>
              <a:buNone/>
            </a:pPr>
            <a:r>
              <a:rPr lang="en-US" b="1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Acknowledgments:</a:t>
            </a:r>
          </a:p>
          <a:p>
            <a:pPr marL="226695" indent="-226695"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writing and editorial assistance was provided to the authors by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Jeanelle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Spencer, PhD, and Dena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McWain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Ashfield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Healthcare Communications</a:t>
            </a:r>
          </a:p>
          <a:p>
            <a:pPr marL="226695" indent="-226695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US" b="1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presented: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Academy of Neurology; Virtual Meeting; April 17–22, 2021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7249">
              <a:spcBef>
                <a:spcPts val="500"/>
              </a:spcBef>
            </a:pPr>
            <a:endParaRPr lang="en-US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217249">
              <a:spcBef>
                <a:spcPts val="500"/>
              </a:spcBef>
              <a:buNone/>
            </a:pPr>
            <a:r>
              <a:rPr lang="en-US" b="1" dirty="0">
                <a:solidFill>
                  <a:srgbClr val="24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medinfo@greenwichbiosciences.com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Disclosures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E14F4-8599-3B4D-BBCD-196313FF5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C0BE2A6-D7A9-5140-9995-341149A42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EED90147-2E7A-4522-B493-CA5506ED8B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6959" y="6304683"/>
            <a:ext cx="11702602" cy="215444"/>
          </a:xfrm>
        </p:spPr>
        <p:txBody>
          <a:bodyPr/>
          <a:lstStyle/>
          <a:p>
            <a:r>
              <a:rPr lang="en-US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KMJS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was employed at Greenwich at the time work was completed.</a:t>
            </a:r>
          </a:p>
        </p:txBody>
      </p:sp>
    </p:spTree>
    <p:extLst>
      <p:ext uri="{BB962C8B-B14F-4D97-AF65-F5344CB8AC3E}">
        <p14:creationId xmlns:p14="http://schemas.microsoft.com/office/powerpoint/2010/main" val="259196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3CC44-AD69-0D42-B509-084EEDBAA6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Approximately 95% of </a:t>
            </a:r>
            <a:r>
              <a:rPr lang="en-US" dirty="0" err="1">
                <a:solidFill>
                  <a:schemeClr val="tx1"/>
                </a:solidFill>
              </a:rPr>
              <a:t>PwMS</a:t>
            </a:r>
            <a:r>
              <a:rPr lang="en-US" dirty="0">
                <a:solidFill>
                  <a:schemeClr val="tx1"/>
                </a:solidFill>
              </a:rPr>
              <a:t> experience multiple symptoms, such as dysarthria, pain, fatigue, sleep disturbances, depression and anxiety, spasticity, mobility impairment, sexual dysfunction, and bladder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and bowel dysfunction</a:t>
            </a:r>
            <a:r>
              <a:rPr lang="en-US" baseline="30000" dirty="0">
                <a:solidFill>
                  <a:schemeClr val="tx1"/>
                </a:solidFill>
              </a:rPr>
              <a:t>1</a:t>
            </a:r>
          </a:p>
          <a:p>
            <a:r>
              <a:rPr lang="en-US" dirty="0">
                <a:solidFill>
                  <a:schemeClr val="tx1"/>
                </a:solidFill>
              </a:rPr>
              <a:t>Interest in the use of cannabis for managing multiple sclerosis symptoms continues to increase as more data become available and access becomes easier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dirty="0">
                <a:solidFill>
                  <a:schemeClr val="tx1"/>
                </a:solidFill>
              </a:rPr>
              <a:t>Recent regional surveys indicate that up to 74% of </a:t>
            </a:r>
            <a:r>
              <a:rPr lang="en-US" dirty="0" err="1">
                <a:solidFill>
                  <a:schemeClr val="tx1"/>
                </a:solidFill>
              </a:rPr>
              <a:t>PwMS</a:t>
            </a:r>
            <a:r>
              <a:rPr lang="en-US" dirty="0">
                <a:solidFill>
                  <a:schemeClr val="tx1"/>
                </a:solidFill>
              </a:rPr>
              <a:t> have considered cannabis products, and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25–54% have tried treating their symptoms with cannabis products</a:t>
            </a:r>
            <a:r>
              <a:rPr lang="en-US" baseline="30000" dirty="0">
                <a:solidFill>
                  <a:schemeClr val="tx1"/>
                </a:solidFill>
              </a:rPr>
              <a:t>3,4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A supplemental survey was conducted on cannabis use in North American Research Committee on Multiple Sclerosis (NARCOMS) participants, evaluating: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demographic factors associated with cannabis use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symptoms </a:t>
            </a:r>
            <a:r>
              <a:rPr lang="en-US" sz="1700" dirty="0" err="1">
                <a:solidFill>
                  <a:schemeClr val="tx1"/>
                </a:solidFill>
              </a:rPr>
              <a:t>PwMS</a:t>
            </a:r>
            <a:r>
              <a:rPr lang="en-US" sz="1700" dirty="0">
                <a:solidFill>
                  <a:schemeClr val="tx1"/>
                </a:solidFill>
              </a:rPr>
              <a:t> attempt to treat with cannabis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patterns, preferences, and methods of use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reasons limiting cannabis use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Introduction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407E8-8F9E-0B47-9A84-2DB553DAE6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References: </a:t>
            </a:r>
            <a:r>
              <a:rPr lang="da-DK" dirty="0"/>
              <a:t>1. Henze T, et al. </a:t>
            </a:r>
            <a:r>
              <a:rPr lang="da-DK" i="1" dirty="0"/>
              <a:t>Der </a:t>
            </a:r>
            <a:r>
              <a:rPr lang="da-DK" i="1" dirty="0" err="1"/>
              <a:t>Nervenarzt</a:t>
            </a:r>
            <a:r>
              <a:rPr lang="da-DK" dirty="0"/>
              <a:t>. 2013;84(2):214-222. 2. </a:t>
            </a:r>
            <a:r>
              <a:rPr lang="da-DK" dirty="0" err="1"/>
              <a:t>Braley</a:t>
            </a:r>
            <a:r>
              <a:rPr lang="da-DK" dirty="0"/>
              <a:t> TJ, et al. </a:t>
            </a:r>
            <a:r>
              <a:rPr lang="da-DK" i="1" dirty="0"/>
              <a:t>Mult </a:t>
            </a:r>
            <a:r>
              <a:rPr lang="da-DK" i="1" dirty="0" err="1"/>
              <a:t>Scler</a:t>
            </a:r>
            <a:r>
              <a:rPr lang="da-DK" i="1" dirty="0"/>
              <a:t> J Exp </a:t>
            </a:r>
            <a:r>
              <a:rPr lang="da-DK" i="1" dirty="0" err="1"/>
              <a:t>Transl</a:t>
            </a:r>
            <a:r>
              <a:rPr lang="da-DK" i="1" dirty="0"/>
              <a:t> </a:t>
            </a:r>
            <a:r>
              <a:rPr lang="da-DK" i="1" dirty="0" err="1"/>
              <a:t>Clin</a:t>
            </a:r>
            <a:r>
              <a:rPr lang="da-DK" dirty="0"/>
              <a:t>. 2020;6(3):2055217320959816.</a:t>
            </a:r>
            <a:br>
              <a:rPr lang="da-DK" dirty="0"/>
            </a:br>
            <a:r>
              <a:rPr lang="da-DK" dirty="0"/>
              <a:t>3. Rice J, et al. </a:t>
            </a:r>
            <a:r>
              <a:rPr lang="da-DK" i="1" dirty="0"/>
              <a:t>Mult </a:t>
            </a:r>
            <a:r>
              <a:rPr lang="da-DK" i="1" dirty="0" err="1"/>
              <a:t>Scler</a:t>
            </a:r>
            <a:r>
              <a:rPr lang="da-DK" i="1" dirty="0"/>
              <a:t> </a:t>
            </a:r>
            <a:r>
              <a:rPr lang="da-DK" i="1" dirty="0" err="1"/>
              <a:t>Relat</a:t>
            </a:r>
            <a:r>
              <a:rPr lang="da-DK" i="1" dirty="0"/>
              <a:t> </a:t>
            </a:r>
            <a:r>
              <a:rPr lang="da-DK" i="1" dirty="0" err="1"/>
              <a:t>Disord</a:t>
            </a:r>
            <a:r>
              <a:rPr lang="da-DK" dirty="0"/>
              <a:t>. 2020;6(41):102009. 4. </a:t>
            </a:r>
            <a:r>
              <a:rPr lang="da-DK" dirty="0" err="1"/>
              <a:t>Weinkle</a:t>
            </a:r>
            <a:r>
              <a:rPr lang="da-DK" dirty="0"/>
              <a:t> L, et al. </a:t>
            </a:r>
            <a:r>
              <a:rPr lang="da-DK" i="1" dirty="0"/>
              <a:t>Mult </a:t>
            </a:r>
            <a:r>
              <a:rPr lang="da-DK" i="1" dirty="0" err="1"/>
              <a:t>Scler</a:t>
            </a:r>
            <a:r>
              <a:rPr lang="da-DK" i="1" dirty="0"/>
              <a:t> </a:t>
            </a:r>
            <a:r>
              <a:rPr lang="da-DK" i="1" dirty="0" err="1"/>
              <a:t>Relat</a:t>
            </a:r>
            <a:r>
              <a:rPr lang="da-DK" i="1" dirty="0"/>
              <a:t> </a:t>
            </a:r>
            <a:r>
              <a:rPr lang="da-DK" i="1" dirty="0" err="1"/>
              <a:t>Disord</a:t>
            </a:r>
            <a:r>
              <a:rPr lang="da-DK" dirty="0"/>
              <a:t>. 2019;27:383-390.</a:t>
            </a:r>
            <a:endParaRPr lang="en-US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329BB2B5-5F82-4A77-9482-479623158564}"/>
              </a:ext>
            </a:extLst>
          </p:cNvPr>
          <p:cNvSpPr txBox="1">
            <a:spLocks/>
          </p:cNvSpPr>
          <p:nvPr/>
        </p:nvSpPr>
        <p:spPr>
          <a:xfrm>
            <a:off x="-15081" y="6640703"/>
            <a:ext cx="12161520" cy="224832"/>
          </a:xfrm>
          <a:prstGeom prst="rect">
            <a:avLst/>
          </a:prstGeom>
        </p:spPr>
        <p:txBody>
          <a:bodyPr vert="horz" lIns="91294" tIns="45647" rIns="91294" bIns="45647" rtlCol="0" anchor="ctr"/>
          <a:lstStyle>
            <a:defPPr>
              <a:defRPr lang="en-US"/>
            </a:defPPr>
            <a:lvl1pPr marL="0" algn="ctr" defTabSz="1217249" rtl="0" eaLnBrk="1" latinLnBrk="0" hangingPunct="1">
              <a:defRPr sz="1000" kern="120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  <a:lvl2pPr marL="608625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7249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874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4499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3123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1748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0372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68997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937"/>
            <a:endParaRPr lang="en-US" sz="105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906524-45E6-804B-A058-5903C0724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2986DF-361F-9F45-B611-D36BAF5DD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4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1AA08-7C16-D044-B5D9-5AE8723D33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Active US NARCOMS participants were invited to fill out an online supplemental survey</a:t>
            </a:r>
          </a:p>
          <a:p>
            <a:r>
              <a:rPr lang="en-US" dirty="0">
                <a:solidFill>
                  <a:schemeClr val="tx1"/>
                </a:solidFill>
              </a:rPr>
              <a:t>In the survey, “cannabis/marijuana” referred to products derived from the cannabis/marijuana plant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including smoking, vaping, eating, ingesting, or any other method of use</a:t>
            </a:r>
          </a:p>
          <a:p>
            <a:pPr lvl="1">
              <a:buFont typeface="System Font Regular"/>
              <a:buChar char="–"/>
            </a:pPr>
            <a:r>
              <a:rPr lang="en-US" sz="1700" dirty="0">
                <a:solidFill>
                  <a:schemeClr val="tx1"/>
                </a:solidFill>
              </a:rPr>
              <a:t>excluding hemp cannabidiol (CBD) or products marketed as CBD only</a:t>
            </a:r>
          </a:p>
          <a:p>
            <a:r>
              <a:rPr lang="en-US" dirty="0">
                <a:solidFill>
                  <a:schemeClr val="tx1"/>
                </a:solidFill>
              </a:rPr>
              <a:t>Level of spasticity, pain, and sleep symptoms were captured using a numeric rating scale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Prevalence of, and reasons for, using or not using cannabis were summarized using descriptive statistics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CB958E6-262F-4E30-BDF6-34A802760396}"/>
              </a:ext>
            </a:extLst>
          </p:cNvPr>
          <p:cNvGrpSpPr/>
          <p:nvPr/>
        </p:nvGrpSpPr>
        <p:grpSpPr>
          <a:xfrm>
            <a:off x="158912" y="3648772"/>
            <a:ext cx="11844014" cy="1309002"/>
            <a:chOff x="242046" y="16385569"/>
            <a:chExt cx="11112907" cy="122820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9C1093C-B558-4D1D-A203-E4F379D3303A}"/>
                </a:ext>
              </a:extLst>
            </p:cNvPr>
            <p:cNvSpPr txBox="1"/>
            <p:nvPr/>
          </p:nvSpPr>
          <p:spPr>
            <a:xfrm>
              <a:off x="242046" y="16399505"/>
              <a:ext cx="1436671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No Problems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3AF71C8-77B9-4D5C-B02E-148A829AF423}"/>
                </a:ext>
              </a:extLst>
            </p:cNvPr>
            <p:cNvSpPr txBox="1"/>
            <p:nvPr/>
          </p:nvSpPr>
          <p:spPr>
            <a:xfrm>
              <a:off x="9611455" y="16399505"/>
              <a:ext cx="1743498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Worst Problems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1BF7A4F-F10B-463D-830F-4B1832D4F8A8}"/>
                </a:ext>
              </a:extLst>
            </p:cNvPr>
            <p:cNvCxnSpPr>
              <a:cxnSpLocks/>
            </p:cNvCxnSpPr>
            <p:nvPr/>
          </p:nvCxnSpPr>
          <p:spPr>
            <a:xfrm>
              <a:off x="1793277" y="16554669"/>
              <a:ext cx="7694675" cy="0"/>
            </a:xfrm>
            <a:prstGeom prst="line">
              <a:avLst/>
            </a:prstGeom>
            <a:noFill/>
            <a:ln w="57150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F5EE643-60CB-4E0D-9371-5445EBDDE4D5}"/>
                </a:ext>
              </a:extLst>
            </p:cNvPr>
            <p:cNvGrpSpPr/>
            <p:nvPr/>
          </p:nvGrpSpPr>
          <p:grpSpPr>
            <a:xfrm>
              <a:off x="1787160" y="16385569"/>
              <a:ext cx="7694675" cy="338193"/>
              <a:chOff x="2440237" y="4000697"/>
              <a:chExt cx="5358384" cy="652284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AF16981-03AB-4FD2-9468-3E556E749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40237" y="4000697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3EED26B-D42E-4C5A-AD0F-9B6EFDCF8B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6075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3761583-2620-4CE2-8066-CA31D881C2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11913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44B407D-64B9-40C0-ACF8-6553B4A67B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47751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D7361F9-E7B5-452E-BBE2-EC7D210EE1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3589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586087A-1CD4-47D8-935C-7A06C5C878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19427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27FD9B4-F630-4A23-A0B3-F95B075410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5265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7B9A20E-82C8-4E70-B0CE-B9F274B5F4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91103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C0E34A88-D4A6-4564-AF9B-DF8A912A6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26941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F716185F-C28F-410A-BF5D-A7354F103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62779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484A3E9-1FE5-41B6-9617-A1D823F0AC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8621" y="4000709"/>
                <a:ext cx="0" cy="652272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103AC9D-04DC-4D61-B621-36D04C778AEC}"/>
                </a:ext>
              </a:extLst>
            </p:cNvPr>
            <p:cNvSpPr txBox="1"/>
            <p:nvPr/>
          </p:nvSpPr>
          <p:spPr>
            <a:xfrm>
              <a:off x="1642333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A5AC12-61EF-455A-80F3-1B13B73E1573}"/>
                </a:ext>
              </a:extLst>
            </p:cNvPr>
            <p:cNvSpPr txBox="1"/>
            <p:nvPr/>
          </p:nvSpPr>
          <p:spPr>
            <a:xfrm>
              <a:off x="2410697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AB40211-4BD2-4274-8C58-4274D9F61E60}"/>
                </a:ext>
              </a:extLst>
            </p:cNvPr>
            <p:cNvSpPr txBox="1"/>
            <p:nvPr/>
          </p:nvSpPr>
          <p:spPr>
            <a:xfrm>
              <a:off x="3178452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9F260E-7297-4782-AD67-D34234E41FB3}"/>
                </a:ext>
              </a:extLst>
            </p:cNvPr>
            <p:cNvSpPr txBox="1"/>
            <p:nvPr/>
          </p:nvSpPr>
          <p:spPr>
            <a:xfrm>
              <a:off x="3953487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52321B-4E32-484D-8A5B-045A3AA8DF38}"/>
                </a:ext>
              </a:extLst>
            </p:cNvPr>
            <p:cNvSpPr txBox="1"/>
            <p:nvPr/>
          </p:nvSpPr>
          <p:spPr>
            <a:xfrm>
              <a:off x="4721240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249279B-2913-4396-A18E-04644C71A738}"/>
                </a:ext>
              </a:extLst>
            </p:cNvPr>
            <p:cNvSpPr txBox="1"/>
            <p:nvPr/>
          </p:nvSpPr>
          <p:spPr>
            <a:xfrm>
              <a:off x="5492418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7543E6-6039-4F67-92C4-CFEA542D6A78}"/>
                </a:ext>
              </a:extLst>
            </p:cNvPr>
            <p:cNvSpPr txBox="1"/>
            <p:nvPr/>
          </p:nvSpPr>
          <p:spPr>
            <a:xfrm>
              <a:off x="6260172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44267C3-C611-42E5-8693-705F9953A326}"/>
                </a:ext>
              </a:extLst>
            </p:cNvPr>
            <p:cNvSpPr txBox="1"/>
            <p:nvPr/>
          </p:nvSpPr>
          <p:spPr>
            <a:xfrm>
              <a:off x="7024074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20B7DC1-61E0-44E9-BA0B-94F9B4B8BA7B}"/>
                </a:ext>
              </a:extLst>
            </p:cNvPr>
            <p:cNvSpPr txBox="1"/>
            <p:nvPr/>
          </p:nvSpPr>
          <p:spPr>
            <a:xfrm>
              <a:off x="7799108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BB4BAC1-8E2F-4C4B-A6E0-CE297F8AF27F}"/>
                </a:ext>
              </a:extLst>
            </p:cNvPr>
            <p:cNvSpPr txBox="1"/>
            <p:nvPr/>
          </p:nvSpPr>
          <p:spPr>
            <a:xfrm>
              <a:off x="8566863" y="16754520"/>
              <a:ext cx="287575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AA371E6-3432-471E-B337-6337933611F0}"/>
                </a:ext>
              </a:extLst>
            </p:cNvPr>
            <p:cNvSpPr txBox="1"/>
            <p:nvPr/>
          </p:nvSpPr>
          <p:spPr>
            <a:xfrm>
              <a:off x="9280895" y="16754520"/>
              <a:ext cx="401883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1FAD030-AD17-4CEF-9C45-2AEBEAD6E17D}"/>
                </a:ext>
              </a:extLst>
            </p:cNvPr>
            <p:cNvSpPr txBox="1"/>
            <p:nvPr/>
          </p:nvSpPr>
          <p:spPr>
            <a:xfrm>
              <a:off x="1446938" y="17281663"/>
              <a:ext cx="663588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None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A118A9-9852-459D-AFF0-E14B53ADDF1F}"/>
                </a:ext>
              </a:extLst>
            </p:cNvPr>
            <p:cNvSpPr txBox="1"/>
            <p:nvPr/>
          </p:nvSpPr>
          <p:spPr>
            <a:xfrm>
              <a:off x="3051476" y="17281673"/>
              <a:ext cx="547776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5F155A-7172-4472-888D-BD787270D4D4}"/>
                </a:ext>
              </a:extLst>
            </p:cNvPr>
            <p:cNvSpPr txBox="1"/>
            <p:nvPr/>
          </p:nvSpPr>
          <p:spPr>
            <a:xfrm>
              <a:off x="5118914" y="17281670"/>
              <a:ext cx="1039602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EDDA34E-C6F8-438D-820F-6C96D5734639}"/>
                </a:ext>
              </a:extLst>
            </p:cNvPr>
            <p:cNvSpPr txBox="1"/>
            <p:nvPr/>
          </p:nvSpPr>
          <p:spPr>
            <a:xfrm>
              <a:off x="7913862" y="17281676"/>
              <a:ext cx="823018" cy="3320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B81971A-27E5-4D5D-B9F2-F527D4D510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25371" y="17183461"/>
              <a:ext cx="0" cy="90793"/>
            </a:xfrm>
            <a:prstGeom prst="line">
              <a:avLst/>
            </a:pr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</p:cxnSp>
        <p:sp>
          <p:nvSpPr>
            <p:cNvPr id="30" name="Freeform 126">
              <a:extLst>
                <a:ext uri="{FF2B5EF4-FFF2-40B4-BE49-F238E27FC236}">
                  <a16:creationId xmlns:a16="http://schemas.microsoft.com/office/drawing/2014/main" id="{9DC0E155-355D-46BF-970A-1769679F4A05}"/>
                </a:ext>
              </a:extLst>
            </p:cNvPr>
            <p:cNvSpPr/>
            <p:nvPr/>
          </p:nvSpPr>
          <p:spPr>
            <a:xfrm>
              <a:off x="7162792" y="17110310"/>
              <a:ext cx="2325158" cy="72251"/>
            </a:xfrm>
            <a:custGeom>
              <a:avLst/>
              <a:gdLst>
                <a:gd name="connsiteX0" fmla="*/ 0 w 1759462"/>
                <a:gd name="connsiteY0" fmla="*/ 0 h 130010"/>
                <a:gd name="connsiteX1" fmla="*/ 0 w 1759462"/>
                <a:gd name="connsiteY1" fmla="*/ 130010 h 130010"/>
                <a:gd name="connsiteX2" fmla="*/ 1759462 w 1759462"/>
                <a:gd name="connsiteY2" fmla="*/ 130010 h 130010"/>
                <a:gd name="connsiteX3" fmla="*/ 1759462 w 1759462"/>
                <a:gd name="connsiteY3" fmla="*/ 4334 h 13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462" h="130010">
                  <a:moveTo>
                    <a:pt x="0" y="0"/>
                  </a:moveTo>
                  <a:lnTo>
                    <a:pt x="0" y="130010"/>
                  </a:lnTo>
                  <a:lnTo>
                    <a:pt x="1759462" y="130010"/>
                  </a:lnTo>
                  <a:lnTo>
                    <a:pt x="1759462" y="4334"/>
                  </a:lnTo>
                </a:path>
              </a:pathLst>
            </a:cu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4E8998C-26E0-44DC-A745-35E9D92903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8715" y="17183461"/>
              <a:ext cx="0" cy="90793"/>
            </a:xfrm>
            <a:prstGeom prst="line">
              <a:avLst/>
            </a:pr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</p:cxnSp>
        <p:sp>
          <p:nvSpPr>
            <p:cNvPr id="32" name="Freeform 111">
              <a:extLst>
                <a:ext uri="{FF2B5EF4-FFF2-40B4-BE49-F238E27FC236}">
                  <a16:creationId xmlns:a16="http://schemas.microsoft.com/office/drawing/2014/main" id="{A37663A1-055B-4039-9810-AE6BC3551EE4}"/>
                </a:ext>
              </a:extLst>
            </p:cNvPr>
            <p:cNvSpPr/>
            <p:nvPr/>
          </p:nvSpPr>
          <p:spPr>
            <a:xfrm>
              <a:off x="4861474" y="17110310"/>
              <a:ext cx="1554480" cy="72251"/>
            </a:xfrm>
            <a:custGeom>
              <a:avLst/>
              <a:gdLst>
                <a:gd name="connsiteX0" fmla="*/ 0 w 1759462"/>
                <a:gd name="connsiteY0" fmla="*/ 0 h 130010"/>
                <a:gd name="connsiteX1" fmla="*/ 0 w 1759462"/>
                <a:gd name="connsiteY1" fmla="*/ 130010 h 130010"/>
                <a:gd name="connsiteX2" fmla="*/ 1759462 w 1759462"/>
                <a:gd name="connsiteY2" fmla="*/ 130010 h 130010"/>
                <a:gd name="connsiteX3" fmla="*/ 1759462 w 1759462"/>
                <a:gd name="connsiteY3" fmla="*/ 4334 h 13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462" h="130010">
                  <a:moveTo>
                    <a:pt x="0" y="0"/>
                  </a:moveTo>
                  <a:lnTo>
                    <a:pt x="0" y="130010"/>
                  </a:lnTo>
                  <a:lnTo>
                    <a:pt x="1759462" y="130010"/>
                  </a:lnTo>
                  <a:lnTo>
                    <a:pt x="1759462" y="4334"/>
                  </a:lnTo>
                </a:path>
              </a:pathLst>
            </a:cu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AE41512-0CCF-4332-80C3-D34739B64F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25365" y="17183461"/>
              <a:ext cx="0" cy="90793"/>
            </a:xfrm>
            <a:prstGeom prst="line">
              <a:avLst/>
            </a:pr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</p:cxnSp>
        <p:sp>
          <p:nvSpPr>
            <p:cNvPr id="34" name="Freeform 142">
              <a:extLst>
                <a:ext uri="{FF2B5EF4-FFF2-40B4-BE49-F238E27FC236}">
                  <a16:creationId xmlns:a16="http://schemas.microsoft.com/office/drawing/2014/main" id="{42E23243-76D9-4DBE-BB14-11CF65C05B4F}"/>
                </a:ext>
              </a:extLst>
            </p:cNvPr>
            <p:cNvSpPr/>
            <p:nvPr/>
          </p:nvSpPr>
          <p:spPr>
            <a:xfrm>
              <a:off x="2548124" y="17110310"/>
              <a:ext cx="1554480" cy="72251"/>
            </a:xfrm>
            <a:custGeom>
              <a:avLst/>
              <a:gdLst>
                <a:gd name="connsiteX0" fmla="*/ 0 w 1759462"/>
                <a:gd name="connsiteY0" fmla="*/ 0 h 130010"/>
                <a:gd name="connsiteX1" fmla="*/ 0 w 1759462"/>
                <a:gd name="connsiteY1" fmla="*/ 130010 h 130010"/>
                <a:gd name="connsiteX2" fmla="*/ 1759462 w 1759462"/>
                <a:gd name="connsiteY2" fmla="*/ 130010 h 130010"/>
                <a:gd name="connsiteX3" fmla="*/ 1759462 w 1759462"/>
                <a:gd name="connsiteY3" fmla="*/ 4334 h 13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462" h="130010">
                  <a:moveTo>
                    <a:pt x="0" y="0"/>
                  </a:moveTo>
                  <a:lnTo>
                    <a:pt x="0" y="130010"/>
                  </a:lnTo>
                  <a:lnTo>
                    <a:pt x="1759462" y="130010"/>
                  </a:lnTo>
                  <a:lnTo>
                    <a:pt x="1759462" y="4334"/>
                  </a:lnTo>
                </a:path>
              </a:pathLst>
            </a:custGeom>
            <a:noFill/>
            <a:ln w="28575" cap="flat" cmpd="sng" algn="ctr">
              <a:solidFill>
                <a:srgbClr val="24588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2172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AE1731-222D-684D-B609-58DE021CE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57847C-3F43-3444-BA2C-3A8C55662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8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9AFC6F2-563E-714E-9164-348E466614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7650" y="1255713"/>
            <a:ext cx="11701463" cy="29238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6934 active US NARCOMS participants were surveyed, of whom 3249 (47%) responded to the survey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9EB9CDA-32B2-5243-A8BD-8C075F95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05" y="244548"/>
            <a:ext cx="11702729" cy="837133"/>
          </a:xfrm>
        </p:spPr>
        <p:txBody>
          <a:bodyPr/>
          <a:lstStyle/>
          <a:p>
            <a:r>
              <a:rPr lang="en-US" dirty="0"/>
              <a:t>Cannabis Use for MS and Baseline Characteristics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E5EA2E-C700-C349-B66B-0E140AB489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6959" y="6089240"/>
            <a:ext cx="11702602" cy="430887"/>
          </a:xfrm>
        </p:spPr>
        <p:txBody>
          <a:bodyPr/>
          <a:lstStyle/>
          <a:p>
            <a:r>
              <a:rPr lang="en-US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use is defined as use within the last 30 days; </a:t>
            </a:r>
            <a:r>
              <a:rPr lang="en-US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not available for all participants.</a:t>
            </a:r>
            <a:endParaRPr lang="en-US" dirty="0"/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DMT, disease-modifying therapy; MS, multiple sclerosis; NRS, numeric rating scale; SD, standard deviation.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F5A0114-2786-4CF1-AB93-2EC10EDF7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216614"/>
              </p:ext>
            </p:extLst>
          </p:nvPr>
        </p:nvGraphicFramePr>
        <p:xfrm>
          <a:off x="252413" y="1833262"/>
          <a:ext cx="11658599" cy="3970816"/>
        </p:xfrm>
        <a:graphic>
          <a:graphicData uri="http://schemas.openxmlformats.org/drawingml/2006/table">
            <a:tbl>
              <a:tblPr firstRow="1" bandRow="1"/>
              <a:tblGrid>
                <a:gridCol w="4356620">
                  <a:extLst>
                    <a:ext uri="{9D8B030D-6E8A-4147-A177-3AD203B41FA5}">
                      <a16:colId xmlns:a16="http://schemas.microsoft.com/office/drawing/2014/main" val="2706565425"/>
                    </a:ext>
                  </a:extLst>
                </a:gridCol>
                <a:gridCol w="1888399">
                  <a:extLst>
                    <a:ext uri="{9D8B030D-6E8A-4147-A177-3AD203B41FA5}">
                      <a16:colId xmlns:a16="http://schemas.microsoft.com/office/drawing/2014/main" val="2841155886"/>
                    </a:ext>
                  </a:extLst>
                </a:gridCol>
                <a:gridCol w="1829387">
                  <a:extLst>
                    <a:ext uri="{9D8B030D-6E8A-4147-A177-3AD203B41FA5}">
                      <a16:colId xmlns:a16="http://schemas.microsoft.com/office/drawing/2014/main" val="374718205"/>
                    </a:ext>
                  </a:extLst>
                </a:gridCol>
                <a:gridCol w="1986753">
                  <a:extLst>
                    <a:ext uri="{9D8B030D-6E8A-4147-A177-3AD203B41FA5}">
                      <a16:colId xmlns:a16="http://schemas.microsoft.com/office/drawing/2014/main" val="1461207996"/>
                    </a:ext>
                  </a:extLst>
                </a:gridCol>
                <a:gridCol w="1597440">
                  <a:extLst>
                    <a:ext uri="{9D8B030D-6E8A-4147-A177-3AD203B41FA5}">
                      <a16:colId xmlns:a16="http://schemas.microsoft.com/office/drawing/2014/main" val="1818939633"/>
                    </a:ext>
                  </a:extLst>
                </a:gridCol>
              </a:tblGrid>
              <a:tr h="925864">
                <a:tc>
                  <a:txBody>
                    <a:bodyPr/>
                    <a:lstStyle>
                      <a:lvl1pPr marL="0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1410736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2821473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4232209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5642945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7053682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8464418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9875154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11285891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68" marR="42668"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5881"/>
                    </a:solidFill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Never users</a:t>
                      </a:r>
                      <a:b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69%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(n=2228)</a:t>
                      </a:r>
                      <a:endParaRPr 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68" marR="42668" marT="27432" marB="27432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5881"/>
                    </a:solidFill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 users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b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(n=376)</a:t>
                      </a:r>
                    </a:p>
                  </a:txBody>
                  <a:tcPr marL="42668" marR="42668" marT="27432" marB="27432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5881"/>
                    </a:solidFill>
                  </a:tcPr>
                </a:tc>
                <a:tc>
                  <a:txBody>
                    <a:bodyPr/>
                    <a:lstStyle>
                      <a:lvl1pPr marL="0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1410736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2821473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4232209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5642945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7053682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8464418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9875154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11285891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</a:t>
                      </a:r>
                      <a:r>
                        <a:rPr lang="en-GB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users</a:t>
                      </a:r>
                      <a:r>
                        <a:rPr lang="en-GB" sz="1800" b="1" baseline="300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b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(n=636)</a:t>
                      </a:r>
                    </a:p>
                  </a:txBody>
                  <a:tcPr marL="42668" marR="42668" marT="27432" marB="27432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5881"/>
                    </a:solidFill>
                  </a:tcPr>
                </a:tc>
                <a:tc>
                  <a:txBody>
                    <a:bodyPr/>
                    <a:lstStyle>
                      <a:lvl1pPr marL="0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1410736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2821473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4232209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5642945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7053682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8464418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9875154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11285891" algn="l" defTabSz="2821473" rtl="0" eaLnBrk="1" latinLnBrk="0" hangingPunct="1">
                        <a:defRPr sz="56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</a:t>
                      </a:r>
                      <a:endParaRPr lang="en-GB" sz="1800" b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(N=3240)</a:t>
                      </a:r>
                      <a:endParaRPr lang="en-GB" sz="1800" b="1" baseline="30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68" marR="42668" marT="27432" marB="27432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58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370187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Female, n (%)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1745 (79)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306 (83)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465 (74)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2516 (79)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483" marR="21483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749912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Age in years at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survey,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 mean (SD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61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59 (9)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61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483" marR="21483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563259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lvl="0" indent="0" algn="l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Age in years at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diagnosis,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 mean (SD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39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39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38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39 (10)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218485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White, n (%)</a:t>
                      </a: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1989 (90)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318 (86)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537 (85)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2844 (89)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431846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Unemployed, n (%)</a:t>
                      </a: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1318 (65)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256 (77)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377 (71)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1951 (68)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243608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Taking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DMT,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 n (%)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1349 (63)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208 (59)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357 (62)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1914 (63)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260161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NRS: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Spasticity,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median [Q1,Q3]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[1,6]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[3,7]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[3,7]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[1,6]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004415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lvl="0" indent="0" algn="l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NRS: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Pain,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median [Q1,Q3]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[1,5]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[2,7]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[3,7]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[1,6]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022638"/>
                  </a:ext>
                </a:extLst>
              </a:tr>
              <a:tr h="338328"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2700" marR="0" lvl="0" indent="0" algn="l" defTabSz="9129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NRS: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Sleep,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</a:rPr>
                        <a:t>median [Q1,Q3]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64" marR="54864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[1,6]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" marR="641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[2,7]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 [2,7]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141088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2821777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4232663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564354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705443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8465326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9876212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1287099" algn="l" defTabSz="2821777" rtl="0" eaLnBrk="1" latinLnBrk="0" hangingPunct="1">
                        <a:defRPr sz="5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 [2,7]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56" marR="20656" marT="10667" marB="106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24754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F0B96A-83C2-E24C-956E-E5FEC10ACB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0BAB9-77F1-414C-A963-C5CFAAF4A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3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0ECD-C663-2142-912D-F63C9F4830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6959" y="5732657"/>
            <a:ext cx="11702602" cy="5847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Of the 636 current users, 51% reported using less cannabis than they otherwise might; most common reasons were cost, insurance, and legality concerns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37600-22C7-994A-B6AA-994C68521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Common Reasons for Not Using Cannabis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E6AD33A-BEE5-244C-91DA-842F1C232C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3139062"/>
              </p:ext>
            </p:extLst>
          </p:nvPr>
        </p:nvGraphicFramePr>
        <p:xfrm>
          <a:off x="363984" y="1485900"/>
          <a:ext cx="11105966" cy="401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Box 1">
            <a:extLst>
              <a:ext uri="{FF2B5EF4-FFF2-40B4-BE49-F238E27FC236}">
                <a16:creationId xmlns:a16="http://schemas.microsoft.com/office/drawing/2014/main" id="{15DFE7C3-AC68-49D4-A015-605BFBA03E86}"/>
              </a:ext>
            </a:extLst>
          </p:cNvPr>
          <p:cNvSpPr txBox="1"/>
          <p:nvPr/>
        </p:nvSpPr>
        <p:spPr>
          <a:xfrm>
            <a:off x="4438629" y="1326965"/>
            <a:ext cx="3867464" cy="599607"/>
          </a:xfrm>
          <a:prstGeom prst="rect">
            <a:avLst/>
          </a:prstGeom>
        </p:spPr>
        <p:txBody>
          <a:bodyPr wrap="non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1217249"/>
            <a:r>
              <a:rPr lang="en-US" sz="1800" b="1" dirty="0">
                <a:solidFill>
                  <a:srgbClr val="000000"/>
                </a:solidFill>
                <a:latin typeface="Arial"/>
              </a:rPr>
              <a:t>Never users (n=2228)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B018C41-D681-6C4E-A378-8A5B2C6B7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4FD623-A93E-CF42-ACF3-092A506E3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0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17FE58-9B0C-8643-8C8D-4688EEE78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Users: Frequency and Routes of Administration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3159B-3990-0B44-BC60-511D70D6C4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6959" y="5823695"/>
            <a:ext cx="11702602" cy="623248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Average cannabis use was 20 days in the past month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40% use cannabis daily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031D552-2229-4C44-A2DB-97EB957DDDA2}"/>
              </a:ext>
            </a:extLst>
          </p:cNvPr>
          <p:cNvGrpSpPr/>
          <p:nvPr/>
        </p:nvGrpSpPr>
        <p:grpSpPr>
          <a:xfrm>
            <a:off x="252413" y="1259306"/>
            <a:ext cx="10992102" cy="4573172"/>
            <a:chOff x="11440318" y="10463938"/>
            <a:chExt cx="12419939" cy="6461765"/>
          </a:xfrm>
        </p:grpSpPr>
        <p:graphicFrame>
          <p:nvGraphicFramePr>
            <p:cNvPr id="22" name="Chart 21">
              <a:extLst>
                <a:ext uri="{FF2B5EF4-FFF2-40B4-BE49-F238E27FC236}">
                  <a16:creationId xmlns:a16="http://schemas.microsoft.com/office/drawing/2014/main" id="{305E3C1F-1476-EE49-AAF0-4E2900B8F97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98661744"/>
                </p:ext>
              </p:extLst>
            </p:nvPr>
          </p:nvGraphicFramePr>
          <p:xfrm>
            <a:off x="11440318" y="10463938"/>
            <a:ext cx="12419939" cy="64617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2422C5E-071F-6343-B992-75A4585F4BEF}"/>
                </a:ext>
              </a:extLst>
            </p:cNvPr>
            <p:cNvSpPr/>
            <p:nvPr/>
          </p:nvSpPr>
          <p:spPr>
            <a:xfrm>
              <a:off x="14002639" y="10729109"/>
              <a:ext cx="1110644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Smoke it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DB9CCD5-EDFF-D249-B173-BA5F912C20B7}"/>
                </a:ext>
              </a:extLst>
            </p:cNvPr>
            <p:cNvSpPr/>
            <p:nvPr/>
          </p:nvSpPr>
          <p:spPr>
            <a:xfrm>
              <a:off x="14375752" y="11280916"/>
              <a:ext cx="737532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Eat it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10DF8E1-C451-BD4D-92AB-1AEE55D63190}"/>
                </a:ext>
              </a:extLst>
            </p:cNvPr>
            <p:cNvSpPr/>
            <p:nvPr/>
          </p:nvSpPr>
          <p:spPr>
            <a:xfrm>
              <a:off x="12006666" y="11727651"/>
              <a:ext cx="3106618" cy="7566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>
                <a:lnSpc>
                  <a:spcPct val="90000"/>
                </a:lnSpc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Vaporize/vape/dab it using</a:t>
              </a:r>
              <a:b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highly concentrated material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6C06FBA-7D1D-1546-927B-B5D9721D7B17}"/>
                </a:ext>
              </a:extLst>
            </p:cNvPr>
            <p:cNvSpPr/>
            <p:nvPr/>
          </p:nvSpPr>
          <p:spPr>
            <a:xfrm>
              <a:off x="13877664" y="12452921"/>
              <a:ext cx="1235620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Swallow it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B7912A7-6F24-F447-8DD1-5911C40279E0}"/>
                </a:ext>
              </a:extLst>
            </p:cNvPr>
            <p:cNvSpPr/>
            <p:nvPr/>
          </p:nvSpPr>
          <p:spPr>
            <a:xfrm>
              <a:off x="12539168" y="13022065"/>
              <a:ext cx="2574117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Administer sublingually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B56E9C-4FA1-1D46-B8EA-CC48B1E9BF69}"/>
                </a:ext>
              </a:extLst>
            </p:cNvPr>
            <p:cNvSpPr/>
            <p:nvPr/>
          </p:nvSpPr>
          <p:spPr>
            <a:xfrm>
              <a:off x="11688831" y="13591209"/>
              <a:ext cx="3424455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Vaporize/vape it as dried flower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1632B32-A838-B548-8CFF-8B7985806DA5}"/>
                </a:ext>
              </a:extLst>
            </p:cNvPr>
            <p:cNvSpPr/>
            <p:nvPr/>
          </p:nvSpPr>
          <p:spPr>
            <a:xfrm>
              <a:off x="14019301" y="14160352"/>
              <a:ext cx="1093982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Topically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21698CB-A818-8B41-8664-1F0736F1D32A}"/>
                </a:ext>
              </a:extLst>
            </p:cNvPr>
            <p:cNvSpPr/>
            <p:nvPr/>
          </p:nvSpPr>
          <p:spPr>
            <a:xfrm>
              <a:off x="14183761" y="14729496"/>
              <a:ext cx="929522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Drink it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41432F6-7CF9-BC4F-A2BC-012B86184609}"/>
                </a:ext>
              </a:extLst>
            </p:cNvPr>
            <p:cNvSpPr/>
            <p:nvPr/>
          </p:nvSpPr>
          <p:spPr>
            <a:xfrm>
              <a:off x="13435724" y="15298637"/>
              <a:ext cx="1677559" cy="4783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No preference</a:t>
              </a:r>
            </a:p>
          </p:txBody>
        </p:sp>
      </p:grpSp>
      <p:sp>
        <p:nvSpPr>
          <p:cNvPr id="55" name="TextBox 1">
            <a:extLst>
              <a:ext uri="{FF2B5EF4-FFF2-40B4-BE49-F238E27FC236}">
                <a16:creationId xmlns:a16="http://schemas.microsoft.com/office/drawing/2014/main" id="{54A24F09-3AC9-4AF9-8D67-ED96FC3D1B84}"/>
              </a:ext>
            </a:extLst>
          </p:cNvPr>
          <p:cNvSpPr txBox="1"/>
          <p:nvPr/>
        </p:nvSpPr>
        <p:spPr>
          <a:xfrm>
            <a:off x="6648992" y="2925565"/>
            <a:ext cx="3867464" cy="599607"/>
          </a:xfrm>
          <a:prstGeom prst="rect">
            <a:avLst/>
          </a:prstGeom>
        </p:spPr>
        <p:txBody>
          <a:bodyPr wrap="non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1217249"/>
            <a:r>
              <a:rPr lang="en-US" sz="1800" b="1" dirty="0">
                <a:latin typeface="Arial"/>
              </a:rPr>
              <a:t>Current users (n=636)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8FF5C7-C110-E34D-BD5B-9ED4EAB47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6E0097D-D1A7-D242-B23E-F49C14D3E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4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6C3D-EFC4-1345-A13A-5FDAEC2F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Symptoms Current Users Most Frequently Try to Treat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2465F-5A05-D544-AB33-D580C0D5B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F1864B-6B84-BC4B-842C-C6C866021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FFC73E-7C69-4DB6-98CC-EE30408E2E13}"/>
              </a:ext>
            </a:extLst>
          </p:cNvPr>
          <p:cNvGrpSpPr/>
          <p:nvPr/>
        </p:nvGrpSpPr>
        <p:grpSpPr>
          <a:xfrm>
            <a:off x="-15081" y="1199366"/>
            <a:ext cx="7872634" cy="5294240"/>
            <a:chOff x="10587699" y="7896954"/>
            <a:chExt cx="11187511" cy="10622800"/>
          </a:xfrm>
        </p:grpSpPr>
        <p:graphicFrame>
          <p:nvGraphicFramePr>
            <p:cNvPr id="28" name="Chart 27">
              <a:extLst>
                <a:ext uri="{FF2B5EF4-FFF2-40B4-BE49-F238E27FC236}">
                  <a16:creationId xmlns:a16="http://schemas.microsoft.com/office/drawing/2014/main" id="{F818D620-259D-480B-AACE-5545A7E20B1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84339031"/>
                </p:ext>
              </p:extLst>
            </p:nvPr>
          </p:nvGraphicFramePr>
          <p:xfrm>
            <a:off x="11675644" y="7896954"/>
            <a:ext cx="10099566" cy="10622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07E1C7C-E4F3-4DCC-ACE6-3B5715D3D65D}"/>
                </a:ext>
              </a:extLst>
            </p:cNvPr>
            <p:cNvSpPr/>
            <p:nvPr/>
          </p:nvSpPr>
          <p:spPr>
            <a:xfrm>
              <a:off x="16137332" y="17773252"/>
              <a:ext cx="2576838" cy="74105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00" b="0" i="0" u="none" strike="noStrike" kern="1200" baseline="0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Participants (%)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DABCB2E-E664-401E-87A5-731674CF283A}"/>
                </a:ext>
              </a:extLst>
            </p:cNvPr>
            <p:cNvSpPr/>
            <p:nvPr/>
          </p:nvSpPr>
          <p:spPr>
            <a:xfrm>
              <a:off x="10587699" y="8369850"/>
              <a:ext cx="3520545" cy="1082489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lvl="0" algn="r" defTabSz="2821777">
                <a:lnSpc>
                  <a:spcPct val="9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Spasticity, muscle</a:t>
              </a:r>
              <a:b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spasms, cramps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893D8B6-2EB5-4906-A7D1-13CAF23304A0}"/>
                </a:ext>
              </a:extLst>
            </p:cNvPr>
            <p:cNvSpPr/>
            <p:nvPr/>
          </p:nvSpPr>
          <p:spPr>
            <a:xfrm>
              <a:off x="13264940" y="9218000"/>
              <a:ext cx="843304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Pain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6564152-CC42-4D5B-B372-698830069D5B}"/>
                </a:ext>
              </a:extLst>
            </p:cNvPr>
            <p:cNvSpPr/>
            <p:nvPr/>
          </p:nvSpPr>
          <p:spPr>
            <a:xfrm>
              <a:off x="11870822" y="10066150"/>
              <a:ext cx="2237421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>
                <a:lnSpc>
                  <a:spcPct val="9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Insomnia/</a:t>
              </a:r>
              <a:b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sleep problems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04FBCFB-1D89-4EF8-8254-71D217C55D2B}"/>
                </a:ext>
              </a:extLst>
            </p:cNvPr>
            <p:cNvSpPr/>
            <p:nvPr/>
          </p:nvSpPr>
          <p:spPr>
            <a:xfrm>
              <a:off x="12891352" y="10914300"/>
              <a:ext cx="1216892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Anxiety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B6FBEA3-3F1D-4763-9E52-6895127D23D9}"/>
                </a:ext>
              </a:extLst>
            </p:cNvPr>
            <p:cNvSpPr/>
            <p:nvPr/>
          </p:nvSpPr>
          <p:spPr>
            <a:xfrm>
              <a:off x="12374253" y="11762451"/>
              <a:ext cx="1733991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Depression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6851A0F-9415-4971-AA98-0A5C50B760F9}"/>
                </a:ext>
              </a:extLst>
            </p:cNvPr>
            <p:cNvSpPr/>
            <p:nvPr/>
          </p:nvSpPr>
          <p:spPr>
            <a:xfrm>
              <a:off x="11399282" y="12610601"/>
              <a:ext cx="2708962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Overactive bladder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FB94895-43A9-402F-9269-5C6D33B31C29}"/>
                </a:ext>
              </a:extLst>
            </p:cNvPr>
            <p:cNvSpPr/>
            <p:nvPr/>
          </p:nvSpPr>
          <p:spPr>
            <a:xfrm>
              <a:off x="10802454" y="13458751"/>
              <a:ext cx="3305790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>
                <a:lnSpc>
                  <a:spcPct val="9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Nausea/gastrointestinal</a:t>
              </a:r>
              <a:b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problems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A125AD6-F9E7-4B11-BC32-F733953E85E7}"/>
                </a:ext>
              </a:extLst>
            </p:cNvPr>
            <p:cNvSpPr/>
            <p:nvPr/>
          </p:nvSpPr>
          <p:spPr>
            <a:xfrm>
              <a:off x="11369669" y="14306901"/>
              <a:ext cx="2738575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Migraine/headache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51FF454-9C2E-4332-BC2F-9C7A8F6207E6}"/>
                </a:ext>
              </a:extLst>
            </p:cNvPr>
            <p:cNvSpPr/>
            <p:nvPr/>
          </p:nvSpPr>
          <p:spPr>
            <a:xfrm>
              <a:off x="12770073" y="15155051"/>
              <a:ext cx="1338171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Tremors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FE88636-6E70-4DF6-8D32-08001753A17E}"/>
                </a:ext>
              </a:extLst>
            </p:cNvPr>
            <p:cNvSpPr/>
            <p:nvPr/>
          </p:nvSpPr>
          <p:spPr>
            <a:xfrm>
              <a:off x="13114594" y="16003210"/>
              <a:ext cx="993650" cy="1082489"/>
            </a:xfrm>
            <a:prstGeom prst="rect">
              <a:avLst/>
            </a:prstGeom>
          </p:spPr>
          <p:txBody>
            <a:bodyPr wrap="none" anchor="ctr">
              <a:noAutofit/>
            </a:bodyPr>
            <a:lstStyle/>
            <a:p>
              <a:pPr lvl="0" algn="r" defTabSz="2821777"/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Other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6A27FF0-2014-4301-B1AD-B10E6069D865}"/>
              </a:ext>
            </a:extLst>
          </p:cNvPr>
          <p:cNvGrpSpPr/>
          <p:nvPr/>
        </p:nvGrpSpPr>
        <p:grpSpPr>
          <a:xfrm>
            <a:off x="7132552" y="1653131"/>
            <a:ext cx="4958835" cy="3552078"/>
            <a:chOff x="16660065" y="12914945"/>
            <a:chExt cx="5629604" cy="404383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AEBB169-AE00-45CC-8EE4-ECFDC6983B18}"/>
                </a:ext>
              </a:extLst>
            </p:cNvPr>
            <p:cNvGrpSpPr/>
            <p:nvPr/>
          </p:nvGrpSpPr>
          <p:grpSpPr>
            <a:xfrm>
              <a:off x="16660065" y="13626826"/>
              <a:ext cx="5629604" cy="3066552"/>
              <a:chOff x="24331961" y="9045435"/>
              <a:chExt cx="5653698" cy="3282833"/>
            </a:xfrm>
          </p:grpSpPr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id="{48C9BD33-52C1-40B9-8607-940720E4A62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331961" y="9045435"/>
                <a:ext cx="5653698" cy="3282833"/>
              </a:xfrm>
              <a:prstGeom prst="rect">
                <a:avLst/>
              </a:prstGeom>
            </p:spPr>
          </p:pic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A3D9921-22B9-4A7F-A84D-88088A3B681E}"/>
                  </a:ext>
                </a:extLst>
              </p:cNvPr>
              <p:cNvSpPr/>
              <p:nvPr/>
            </p:nvSpPr>
            <p:spPr>
              <a:xfrm>
                <a:off x="28319410" y="10001550"/>
                <a:ext cx="1635703" cy="5895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TextBox 1">
              <a:extLst>
                <a:ext uri="{FF2B5EF4-FFF2-40B4-BE49-F238E27FC236}">
                  <a16:creationId xmlns:a16="http://schemas.microsoft.com/office/drawing/2014/main" id="{D4104CA9-6957-47B2-8552-1F96A5200719}"/>
                </a:ext>
              </a:extLst>
            </p:cNvPr>
            <p:cNvSpPr txBox="1"/>
            <p:nvPr/>
          </p:nvSpPr>
          <p:spPr>
            <a:xfrm>
              <a:off x="16805790" y="13039941"/>
              <a:ext cx="5212080" cy="369332"/>
            </a:xfrm>
            <a:prstGeom prst="rect">
              <a:avLst/>
            </a:prstGeom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7249"/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Overlap between 3 most common symptoms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0889536-70F5-47D7-9607-3AC416CE7AEC}"/>
                </a:ext>
              </a:extLst>
            </p:cNvPr>
            <p:cNvSpPr/>
            <p:nvPr/>
          </p:nvSpPr>
          <p:spPr>
            <a:xfrm>
              <a:off x="16670771" y="12914945"/>
              <a:ext cx="5482118" cy="404383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1">
              <a:extLst>
                <a:ext uri="{FF2B5EF4-FFF2-40B4-BE49-F238E27FC236}">
                  <a16:creationId xmlns:a16="http://schemas.microsoft.com/office/drawing/2014/main" id="{D6C6F951-B513-4E06-9239-429F1084D49D}"/>
                </a:ext>
              </a:extLst>
            </p:cNvPr>
            <p:cNvSpPr txBox="1"/>
            <p:nvPr/>
          </p:nvSpPr>
          <p:spPr>
            <a:xfrm>
              <a:off x="20500445" y="14239661"/>
              <a:ext cx="1577676" cy="1506657"/>
            </a:xfrm>
            <a:prstGeom prst="rect">
              <a:avLst/>
            </a:prstGeom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7249"/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No spasticity,</a:t>
              </a:r>
              <a:br>
                <a:rPr lang="en-US" sz="1600" b="1" dirty="0">
                  <a:solidFill>
                    <a:srgbClr val="000000"/>
                  </a:solidFill>
                  <a:latin typeface="Arial"/>
                </a:rPr>
              </a:br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pain, or sleep:</a:t>
              </a:r>
              <a:br>
                <a:rPr lang="en-US" sz="1600" b="1" dirty="0">
                  <a:solidFill>
                    <a:srgbClr val="000000"/>
                  </a:solidFill>
                  <a:latin typeface="Arial"/>
                </a:rPr>
              </a:br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821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F0127A6-8CC4-4C74-89FC-DEB9F090C258}"/>
              </a:ext>
            </a:extLst>
          </p:cNvPr>
          <p:cNvSpPr txBox="1">
            <a:spLocks/>
          </p:cNvSpPr>
          <p:nvPr/>
        </p:nvSpPr>
        <p:spPr>
          <a:xfrm>
            <a:off x="-15081" y="6640703"/>
            <a:ext cx="12161520" cy="224832"/>
          </a:xfrm>
          <a:prstGeom prst="rect">
            <a:avLst/>
          </a:prstGeom>
        </p:spPr>
        <p:txBody>
          <a:bodyPr vert="horz" lIns="91294" tIns="45647" rIns="91294" bIns="45647" rtlCol="0" anchor="ctr"/>
          <a:lstStyle>
            <a:defPPr>
              <a:defRPr lang="en-US"/>
            </a:defPPr>
            <a:lvl1pPr marL="0" algn="ctr" defTabSz="1217249" rtl="0" eaLnBrk="1" latinLnBrk="0" hangingPunct="1">
              <a:defRPr sz="1000" kern="120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  <a:lvl2pPr marL="608625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7249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874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4499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3123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1748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0372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68997" algn="l" defTabSz="1217249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937"/>
            <a:endParaRPr lang="en-US" sz="105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A4266BF-1ACC-41FA-BA43-EEF9F712CD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228778"/>
              </p:ext>
            </p:extLst>
          </p:nvPr>
        </p:nvGraphicFramePr>
        <p:xfrm>
          <a:off x="920629" y="2026858"/>
          <a:ext cx="3616568" cy="2739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E5E7CE4A-8917-424A-9942-24007603B871}"/>
              </a:ext>
            </a:extLst>
          </p:cNvPr>
          <p:cNvSpPr txBox="1"/>
          <p:nvPr/>
        </p:nvSpPr>
        <p:spPr>
          <a:xfrm>
            <a:off x="608835" y="1932385"/>
            <a:ext cx="139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47764"/>
                </a:solidFill>
              </a:rPr>
              <a:t>Cannabis</a:t>
            </a:r>
          </a:p>
          <a:p>
            <a:r>
              <a:rPr lang="en-US" sz="1800" dirty="0">
                <a:solidFill>
                  <a:srgbClr val="047764"/>
                </a:solidFill>
              </a:rPr>
              <a:t>only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E1126C0-C830-4C6D-AE93-EEE4735F6C6F}"/>
              </a:ext>
            </a:extLst>
          </p:cNvPr>
          <p:cNvSpPr txBox="1"/>
          <p:nvPr/>
        </p:nvSpPr>
        <p:spPr>
          <a:xfrm>
            <a:off x="4016598" y="3276083"/>
            <a:ext cx="1781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45881"/>
                </a:solidFill>
              </a:rPr>
              <a:t>Cannabis + additional therapies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4974BC1-EF8B-4CCC-A743-E058AB1B41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6698380"/>
              </p:ext>
            </p:extLst>
          </p:nvPr>
        </p:nvGraphicFramePr>
        <p:xfrm>
          <a:off x="5721841" y="1699033"/>
          <a:ext cx="6344102" cy="3457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1FE9E21-1547-B34D-8700-BA0AD8EB6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05" y="261987"/>
            <a:ext cx="11702729" cy="837133"/>
          </a:xfrm>
        </p:spPr>
        <p:txBody>
          <a:bodyPr/>
          <a:lstStyle/>
          <a:p>
            <a:r>
              <a:rPr lang="en-US" sz="3200" dirty="0"/>
              <a:t>Cannabis Use and Additional Symptom Management Therapies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451FC-EF45-EA4A-8BB9-CB5553E082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6959" y="5263064"/>
            <a:ext cx="11702602" cy="1184940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</a:rPr>
              <a:t>Of the 511 current users treating spasticity, cannabis was started before a prescription drug by 20% of responders and before rehabilitation therapy by 42%  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</a:rPr>
              <a:t>Of the 511 current users treating spasticity with cannabis, the most common concomitant medications were oral baclofen (36%), gabapentin (17%), and tizanidine (14%)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58D10B3-6BD1-4506-9F4A-48C41316EEB3}"/>
              </a:ext>
            </a:extLst>
          </p:cNvPr>
          <p:cNvSpPr txBox="1"/>
          <p:nvPr/>
        </p:nvSpPr>
        <p:spPr>
          <a:xfrm>
            <a:off x="2474935" y="1205345"/>
            <a:ext cx="7211968" cy="400110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1217249"/>
            <a:r>
              <a:rPr lang="en-US" sz="2000" b="1" dirty="0">
                <a:solidFill>
                  <a:srgbClr val="000000"/>
                </a:solidFill>
                <a:latin typeface="Arial"/>
              </a:rPr>
              <a:t>Current Users Treating Spasticity With Cannabis (n=511)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AD90F9E-E815-9046-B902-2E762AAAC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912937"/>
            <a:r>
              <a:rPr lang="en-US" sz="1050">
                <a:solidFill>
                  <a:schemeClr val="bg1"/>
                </a:solidFill>
              </a:rPr>
              <a:t>©2021 Greenwich Biosciences, Inc. All rights reserved.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40C889CF-93BA-8745-A75A-BE48C52A8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873264-EB3C-D747-A7AB-C18DE15FDE5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7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Custom 9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45881"/>
      </a:accent1>
      <a:accent2>
        <a:srgbClr val="047764"/>
      </a:accent2>
      <a:accent3>
        <a:srgbClr val="6D6E6E"/>
      </a:accent3>
      <a:accent4>
        <a:srgbClr val="249198"/>
      </a:accent4>
      <a:accent5>
        <a:srgbClr val="7175A3"/>
      </a:accent5>
      <a:accent6>
        <a:srgbClr val="2F2F87"/>
      </a:accent6>
      <a:hlink>
        <a:srgbClr val="0432FF"/>
      </a:hlink>
      <a:folHlink>
        <a:srgbClr val="FF26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9">
    <a:dk1>
      <a:srgbClr val="000000"/>
    </a:dk1>
    <a:lt1>
      <a:srgbClr val="FFFFFF"/>
    </a:lt1>
    <a:dk2>
      <a:srgbClr val="44546A"/>
    </a:dk2>
    <a:lt2>
      <a:srgbClr val="E7E6E6"/>
    </a:lt2>
    <a:accent1>
      <a:srgbClr val="245881"/>
    </a:accent1>
    <a:accent2>
      <a:srgbClr val="047764"/>
    </a:accent2>
    <a:accent3>
      <a:srgbClr val="6D6E6E"/>
    </a:accent3>
    <a:accent4>
      <a:srgbClr val="249198"/>
    </a:accent4>
    <a:accent5>
      <a:srgbClr val="7175A3"/>
    </a:accent5>
    <a:accent6>
      <a:srgbClr val="2F2F87"/>
    </a:accent6>
    <a:hlink>
      <a:srgbClr val="0432FF"/>
    </a:hlink>
    <a:folHlink>
      <a:srgbClr val="FF2600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9">
    <a:dk1>
      <a:srgbClr val="000000"/>
    </a:dk1>
    <a:lt1>
      <a:srgbClr val="FFFFFF"/>
    </a:lt1>
    <a:dk2>
      <a:srgbClr val="44546A"/>
    </a:dk2>
    <a:lt2>
      <a:srgbClr val="E7E6E6"/>
    </a:lt2>
    <a:accent1>
      <a:srgbClr val="245881"/>
    </a:accent1>
    <a:accent2>
      <a:srgbClr val="047764"/>
    </a:accent2>
    <a:accent3>
      <a:srgbClr val="6D6E6E"/>
    </a:accent3>
    <a:accent4>
      <a:srgbClr val="249198"/>
    </a:accent4>
    <a:accent5>
      <a:srgbClr val="7175A3"/>
    </a:accent5>
    <a:accent6>
      <a:srgbClr val="2F2F87"/>
    </a:accent6>
    <a:hlink>
      <a:srgbClr val="0432FF"/>
    </a:hlink>
    <a:folHlink>
      <a:srgbClr val="FF2600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9">
    <a:dk1>
      <a:srgbClr val="000000"/>
    </a:dk1>
    <a:lt1>
      <a:srgbClr val="FFFFFF"/>
    </a:lt1>
    <a:dk2>
      <a:srgbClr val="44546A"/>
    </a:dk2>
    <a:lt2>
      <a:srgbClr val="E7E6E6"/>
    </a:lt2>
    <a:accent1>
      <a:srgbClr val="245881"/>
    </a:accent1>
    <a:accent2>
      <a:srgbClr val="047764"/>
    </a:accent2>
    <a:accent3>
      <a:srgbClr val="6D6E6E"/>
    </a:accent3>
    <a:accent4>
      <a:srgbClr val="249198"/>
    </a:accent4>
    <a:accent5>
      <a:srgbClr val="7175A3"/>
    </a:accent5>
    <a:accent6>
      <a:srgbClr val="2F2F87"/>
    </a:accent6>
    <a:hlink>
      <a:srgbClr val="0432FF"/>
    </a:hlink>
    <a:folHlink>
      <a:srgbClr val="FF2600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gress xmlns="ae67bdc2-c86b-4431-8111-9bbfb9b8e368" xsi:nil="true"/>
    <Phase xmlns="ae67bdc2-c86b-4431-8111-9bbfb9b8e368" xsi:nil="true"/>
    <Compound xmlns="ae67bdc2-c86b-4431-8111-9bbfb9b8e368" xsi:nil="true"/>
    <Publication_x0020_type xmlns="ae67bdc2-c86b-4431-8111-9bbfb9b8e368" xsi:nil="true"/>
    <Year xmlns="ae67bdc2-c86b-4431-8111-9bbfb9b8e368" xsi:nil="true"/>
    <Indication xmlns="ae67bdc2-c86b-4431-8111-9bbfb9b8e368" xsi:nil="true"/>
    <Study_x0020__x0023_ xmlns="ae67bdc2-c86b-4431-8111-9bbfb9b8e368" xsi:nil="true"/>
    <Encore xmlns="ae67bdc2-c86b-4431-8111-9bbfb9b8e368" xsi:nil="true"/>
    <Author0 xmlns="ae67bdc2-c86b-4431-8111-9bbfb9b8e368" xsi:nil="true"/>
    <Due_x0020_Date xmlns="ae67bdc2-c86b-4431-8111-9bbfb9b8e368" xsi:nil="true"/>
    <_Flow_SignoffStatus xmlns="ae67bdc2-c86b-4431-8111-9bbfb9b8e368" xsi:nil="true"/>
    <Approval_x0020_Status xmlns="ae67bdc2-c86b-4431-8111-9bbfb9b8e368">Draft</Approval_x0020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6CFE625E3C1E43A4DCEA516F2162AC" ma:contentTypeVersion="28" ma:contentTypeDescription="Create a new document." ma:contentTypeScope="" ma:versionID="3f2211bda2f1e23f6f23b4a0b5bbd181">
  <xsd:schema xmlns:xsd="http://www.w3.org/2001/XMLSchema" xmlns:xs="http://www.w3.org/2001/XMLSchema" xmlns:p="http://schemas.microsoft.com/office/2006/metadata/properties" xmlns:ns2="ae67bdc2-c86b-4431-8111-9bbfb9b8e368" xmlns:ns3="cbce74ac-bfeb-4542-8bde-096e8d1adae6" targetNamespace="http://schemas.microsoft.com/office/2006/metadata/properties" ma:root="true" ma:fieldsID="1bdcded74e47e480a4d2f27e997cbd03" ns2:_="" ns3:_="">
    <xsd:import namespace="ae67bdc2-c86b-4431-8111-9bbfb9b8e368"/>
    <xsd:import namespace="cbce74ac-bfeb-4542-8bde-096e8d1adae6"/>
    <xsd:element name="properties">
      <xsd:complexType>
        <xsd:sequence>
          <xsd:element name="documentManagement">
            <xsd:complexType>
              <xsd:all>
                <xsd:element ref="ns2:Indication" minOccurs="0"/>
                <xsd:element ref="ns2:Congress" minOccurs="0"/>
                <xsd:element ref="ns2:Author0" minOccurs="0"/>
                <xsd:element ref="ns2:Phase" minOccurs="0"/>
                <xsd:element ref="ns2:Study_x0020__x0023_" minOccurs="0"/>
                <xsd:element ref="ns2:Year" minOccurs="0"/>
                <xsd:element ref="ns2:Publication_x0020_type" minOccurs="0"/>
                <xsd:element ref="ns2:Encore" minOccurs="0"/>
                <xsd:element ref="ns2:Compound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Approval_x0020_Status" minOccurs="0"/>
                <xsd:element ref="ns2:Due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7bdc2-c86b-4431-8111-9bbfb9b8e368" elementFormDefault="qualified">
    <xsd:import namespace="http://schemas.microsoft.com/office/2006/documentManagement/types"/>
    <xsd:import namespace="http://schemas.microsoft.com/office/infopath/2007/PartnerControls"/>
    <xsd:element name="Indication" ma:index="8" nillable="true" ma:displayName="Indication" ma:internalName="Indication" ma:readOnly="false">
      <xsd:simpleType>
        <xsd:restriction base="dms:Text">
          <xsd:maxLength value="255"/>
        </xsd:restriction>
      </xsd:simpleType>
    </xsd:element>
    <xsd:element name="Congress" ma:index="9" nillable="true" ma:displayName="Target" ma:internalName="Congress" ma:readOnly="false">
      <xsd:simpleType>
        <xsd:restriction base="dms:Text">
          <xsd:maxLength value="255"/>
        </xsd:restriction>
      </xsd:simpleType>
    </xsd:element>
    <xsd:element name="Author0" ma:index="10" nillable="true" ma:displayName="Authors" ma:internalName="Author0" ma:readOnly="false">
      <xsd:simpleType>
        <xsd:restriction base="dms:Text">
          <xsd:maxLength value="255"/>
        </xsd:restriction>
      </xsd:simpleType>
    </xsd:element>
    <xsd:element name="Phase" ma:index="11" nillable="true" ma:displayName="Phase" ma:internalName="Phase" ma:readOnly="false">
      <xsd:simpleType>
        <xsd:restriction base="dms:Text">
          <xsd:maxLength value="255"/>
        </xsd:restriction>
      </xsd:simpleType>
    </xsd:element>
    <xsd:element name="Study_x0020__x0023_" ma:index="12" nillable="true" ma:displayName="Study #" ma:internalName="Study_x0020__x0023_" ma:readOnly="false">
      <xsd:simpleType>
        <xsd:restriction base="dms:Text">
          <xsd:maxLength value="255"/>
        </xsd:restriction>
      </xsd:simpleType>
    </xsd:element>
    <xsd:element name="Year" ma:index="13" nillable="true" ma:displayName="Year" ma:internalName="Year" ma:readOnly="false">
      <xsd:simpleType>
        <xsd:restriction base="dms:Text">
          <xsd:maxLength value="255"/>
        </xsd:restriction>
      </xsd:simpleType>
    </xsd:element>
    <xsd:element name="Publication_x0020_type" ma:index="14" nillable="true" ma:displayName="Publication type" ma:internalName="Publication_x0020_type" ma:readOnly="false">
      <xsd:simpleType>
        <xsd:restriction base="dms:Text">
          <xsd:maxLength value="255"/>
        </xsd:restriction>
      </xsd:simpleType>
    </xsd:element>
    <xsd:element name="Encore" ma:index="15" nillable="true" ma:displayName="Encore" ma:internalName="Encore" ma:readOnly="false">
      <xsd:simpleType>
        <xsd:restriction base="dms:Text">
          <xsd:maxLength value="255"/>
        </xsd:restriction>
      </xsd:simpleType>
    </xsd:element>
    <xsd:element name="Compound" ma:index="16" nillable="true" ma:displayName="Compound" ma:internalName="Compound" ma:readOnly="false">
      <xsd:simpleType>
        <xsd:restriction base="dms:Text">
          <xsd:maxLength value="255"/>
        </xsd:restriction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4" nillable="true" ma:displayName="Tags" ma:internalName="MediaServiceAutoTags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28" nillable="true" ma:displayName="Sign-off status" ma:internalName="Sign_x002d_off_x0020_status">
      <xsd:simpleType>
        <xsd:restriction base="dms:Text"/>
      </xsd:simpleType>
    </xsd:element>
    <xsd:element name="Approval_x0020_Status" ma:index="29" nillable="true" ma:displayName="Approval Status" ma:default="Draft" ma:format="Dropdown" ma:internalName="Approval_x0020_Status">
      <xsd:simpleType>
        <xsd:restriction base="dms:Choice">
          <xsd:enumeration value="Draft"/>
          <xsd:enumeration value="Under Review"/>
          <xsd:enumeration value="Approved"/>
          <xsd:enumeration value="Rejected"/>
        </xsd:restriction>
      </xsd:simpleType>
    </xsd:element>
    <xsd:element name="Due_x0020_Date" ma:index="30" nillable="true" ma:displayName="Due Date" ma:format="DateOnly" ma:internalName="Due_x0020_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ce74ac-bfeb-4542-8bde-096e8d1adae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AD64D6-00E2-405F-B14E-B2C68B1F64C0}">
  <ds:schemaRefs>
    <ds:schemaRef ds:uri="ae67bdc2-c86b-4431-8111-9bbfb9b8e368"/>
    <ds:schemaRef ds:uri="cbce74ac-bfeb-4542-8bde-096e8d1adae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B5A96D-6F43-4970-BDBE-84CE1D70FF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67bdc2-c86b-4431-8111-9bbfb9b8e368"/>
    <ds:schemaRef ds:uri="cbce74ac-bfeb-4542-8bde-096e8d1ada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E69D2FE-7CC2-45F9-9004-C3E28B36FD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1406</Words>
  <Application>Microsoft Office PowerPoint</Application>
  <PresentationFormat>Custom</PresentationFormat>
  <Paragraphs>202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System Font Regular</vt:lpstr>
      <vt:lpstr>3_Office Theme</vt:lpstr>
      <vt:lpstr>Prevalence of Cannabis Use and Associated Factors Among People With Multiple Sclerosis (PwMS): A 2020 NARCOMS Survey </vt:lpstr>
      <vt:lpstr>Disclosures</vt:lpstr>
      <vt:lpstr>Introduction</vt:lpstr>
      <vt:lpstr>Methods</vt:lpstr>
      <vt:lpstr>Cannabis Use for MS and Baseline Characteristics</vt:lpstr>
      <vt:lpstr>Most Common Reasons for Not Using Cannabis</vt:lpstr>
      <vt:lpstr>Current Users: Frequency and Routes of Administration</vt:lpstr>
      <vt:lpstr>Symptoms Current Users Most Frequently Try to Treat</vt:lpstr>
      <vt:lpstr>Cannabis Use and Additional Symptom Management Therapies</vt:lpstr>
      <vt:lpstr>Conclusions</vt:lpstr>
    </vt:vector>
  </TitlesOfParts>
  <Company>GW Pharmaceuticals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Shula Pollard</dc:creator>
  <cp:lastModifiedBy>Jeanelle Spencer</cp:lastModifiedBy>
  <cp:revision>164</cp:revision>
  <dcterms:created xsi:type="dcterms:W3CDTF">2017-01-03T16:38:54Z</dcterms:created>
  <dcterms:modified xsi:type="dcterms:W3CDTF">2021-08-24T14:34:55Z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0x010100526CFE625E3C1E43A4DCEA516F2162AC</vt:lpwstr>
  </property>
  <property fmtid="{D5CDD505-2E9C-101B-9397-08002B2CF9AE}" pid="3" name="Study #0">
    <vt:lpwstr/>
  </property>
  <property fmtid="{D5CDD505-2E9C-101B-9397-08002B2CF9AE}" pid="4" name="Phase0">
    <vt:lpwstr/>
  </property>
  <property fmtid="{D5CDD505-2E9C-101B-9397-08002B2CF9AE}" pid="5" name="Year0">
    <vt:lpwstr/>
  </property>
  <property fmtid="{D5CDD505-2E9C-101B-9397-08002B2CF9AE}" pid="6" name="Indication0">
    <vt:lpwstr/>
  </property>
</Properties>
</file>