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omments/modernComment_155_455A1C82.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8"/>
  </p:notesMasterIdLst>
  <p:sldIdLst>
    <p:sldId id="256" r:id="rId2"/>
    <p:sldId id="344" r:id="rId3"/>
    <p:sldId id="272" r:id="rId4"/>
    <p:sldId id="341" r:id="rId5"/>
    <p:sldId id="356" r:id="rId6"/>
    <p:sldId id="364" r:id="rId7"/>
    <p:sldId id="298" r:id="rId8"/>
    <p:sldId id="360" r:id="rId9"/>
    <p:sldId id="345" r:id="rId10"/>
    <p:sldId id="327" r:id="rId11"/>
    <p:sldId id="329" r:id="rId12"/>
    <p:sldId id="342" r:id="rId13"/>
    <p:sldId id="343" r:id="rId14"/>
    <p:sldId id="277" r:id="rId15"/>
    <p:sldId id="346" r:id="rId16"/>
    <p:sldId id="365" r:id="rId17"/>
    <p:sldId id="347" r:id="rId18"/>
    <p:sldId id="348" r:id="rId19"/>
    <p:sldId id="362" r:id="rId20"/>
    <p:sldId id="349" r:id="rId21"/>
    <p:sldId id="350" r:id="rId22"/>
    <p:sldId id="351" r:id="rId23"/>
    <p:sldId id="303" r:id="rId24"/>
    <p:sldId id="339" r:id="rId25"/>
    <p:sldId id="266" r:id="rId26"/>
    <p:sldId id="361"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681F"/>
    <a:srgbClr val="DEDFCF"/>
    <a:srgbClr val="EFF0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8AE8D-7BC4-4C05-8C87-81C8A05CA9B6}" v="1" dt="2022-04-22T15:15:01.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9" autoAdjust="0"/>
    <p:restoredTop sz="91079" autoAdjust="0"/>
  </p:normalViewPr>
  <p:slideViewPr>
    <p:cSldViewPr snapToGrid="0" snapToObjects="1">
      <p:cViewPr varScale="1">
        <p:scale>
          <a:sx n="151" d="100"/>
          <a:sy n="151" d="100"/>
        </p:scale>
        <p:origin x="58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Current PA (GLTEQ-HCS)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B4A-4F15-BD99-90813B11D23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2B4A-4F15-BD99-90813B11D23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2B4A-4F15-BD99-90813B11D23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776-419B-9ED0-EBDEB90F0FF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3"/>
                <c:pt idx="0">
                  <c:v>Insufficiently Active</c:v>
                </c:pt>
                <c:pt idx="1">
                  <c:v>Moderately Active</c:v>
                </c:pt>
                <c:pt idx="2">
                  <c:v>Sufficiently Active</c:v>
                </c:pt>
              </c:strCache>
            </c:strRef>
          </c:cat>
          <c:val>
            <c:numRef>
              <c:f>Sheet1!$B$2:$B$5</c:f>
              <c:numCache>
                <c:formatCode>0.0%</c:formatCode>
                <c:ptCount val="4"/>
                <c:pt idx="0">
                  <c:v>0.39473684210526316</c:v>
                </c:pt>
                <c:pt idx="1">
                  <c:v>0.14473684210526316</c:v>
                </c:pt>
                <c:pt idx="2">
                  <c:v>0.46052631578947367</c:v>
                </c:pt>
              </c:numCache>
            </c:numRef>
          </c:val>
          <c:extLst>
            <c:ext xmlns:c16="http://schemas.microsoft.com/office/drawing/2014/chart" uri="{C3380CC4-5D6E-409C-BE32-E72D297353CC}">
              <c16:uniqueId val="{00000000-2B4A-4F15-BD99-90813B11D23D}"/>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r"/>
      <c:legendEntry>
        <c:idx val="3"/>
        <c:delete val="1"/>
      </c:legendEntry>
      <c:layout>
        <c:manualLayout>
          <c:xMode val="edge"/>
          <c:yMode val="edge"/>
          <c:x val="0.60800684886688328"/>
          <c:y val="0.44601088711691173"/>
          <c:w val="0.32938940003184564"/>
          <c:h val="0.2595848246241946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Long-term PA (PASQ)</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Current PA (GLTEQ-HCS)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A68-4AB9-810B-E8EF79FA60C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A68-4AB9-810B-E8EF79FA60C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A68-4AB9-810B-E8EF79FA60C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A68-4AB9-810B-E8EF79FA60C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3"/>
                <c:pt idx="0">
                  <c:v>Not Regularly Active</c:v>
                </c:pt>
                <c:pt idx="1">
                  <c:v>Currently Regularly Active</c:v>
                </c:pt>
                <c:pt idx="2">
                  <c:v>Long-term Regularly Active</c:v>
                </c:pt>
              </c:strCache>
            </c:strRef>
          </c:cat>
          <c:val>
            <c:numRef>
              <c:f>Sheet1!$B$2:$B$5</c:f>
              <c:numCache>
                <c:formatCode>0.0%</c:formatCode>
                <c:ptCount val="4"/>
                <c:pt idx="0">
                  <c:v>0.34210526315789475</c:v>
                </c:pt>
                <c:pt idx="1">
                  <c:v>0.15789473684210525</c:v>
                </c:pt>
                <c:pt idx="2">
                  <c:v>0.5</c:v>
                </c:pt>
              </c:numCache>
            </c:numRef>
          </c:val>
          <c:extLst>
            <c:ext xmlns:c16="http://schemas.microsoft.com/office/drawing/2014/chart" uri="{C3380CC4-5D6E-409C-BE32-E72D297353CC}">
              <c16:uniqueId val="{00000008-9A68-4AB9-810B-E8EF79FA60C4}"/>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r"/>
      <c:legendEntry>
        <c:idx val="3"/>
        <c:delete val="1"/>
      </c:legendEntry>
      <c:layout>
        <c:manualLayout>
          <c:xMode val="edge"/>
          <c:yMode val="edge"/>
          <c:x val="0.56092217281295276"/>
          <c:y val="0.46292420635581238"/>
          <c:w val="0.43582078666814955"/>
          <c:h val="0.2580060262023272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155_455A1C82.xml><?xml version="1.0" encoding="utf-8"?>
<p188:cmLst xmlns:a="http://schemas.openxmlformats.org/drawingml/2006/main" xmlns:r="http://schemas.openxmlformats.org/officeDocument/2006/relationships" xmlns:p188="http://schemas.microsoft.com/office/powerpoint/2018/8/main">
  <p188:cm id="{8703E4C7-6D5C-8E42-8BC1-7A612D9FF0F9}" authorId="{00000000-0000-0000-0000-000000000000}" status="resolved" created="2022-04-21T19:47:37.815">
    <ac:deMkLst xmlns:ac="http://schemas.microsoft.com/office/drawing/2013/main/command">
      <pc:docMk xmlns:pc="http://schemas.microsoft.com/office/powerpoint/2013/main/command"/>
      <pc:sldMk xmlns:pc="http://schemas.microsoft.com/office/powerpoint/2013/main/command" cId="1163533442" sldId="341"/>
      <ac:picMk id="6" creationId="{20479B3A-A2A6-4193-A96E-8F789C514EA5}"/>
    </ac:deMkLst>
    <p188:txBody>
      <a:bodyPr/>
      <a:lstStyle/>
      <a:p>
        <a:r>
          <a:rPr lang="en-US"/>
          <a:t>Why not one of our papers like Lancet Neurology and recent MSJ paper on exercise and disease modification?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B8BFA-BCD1-478E-8646-B5CF8CC34E55}"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7BC59-31B2-44C0-9A0B-6CCF10AA1B8D}" type="slidenum">
              <a:rPr lang="en-US" smtClean="0"/>
              <a:t>‹#›</a:t>
            </a:fld>
            <a:endParaRPr lang="en-US"/>
          </a:p>
        </p:txBody>
      </p:sp>
    </p:spTree>
    <p:extLst>
      <p:ext uri="{BB962C8B-B14F-4D97-AF65-F5344CB8AC3E}">
        <p14:creationId xmlns:p14="http://schemas.microsoft.com/office/powerpoint/2010/main" val="107636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Moderate effect in magnitude, almost half SD reduction in fatigue!</a:t>
            </a:r>
          </a:p>
        </p:txBody>
      </p:sp>
      <p:sp>
        <p:nvSpPr>
          <p:cNvPr id="4" name="Slide Number Placeholder 3"/>
          <p:cNvSpPr>
            <a:spLocks noGrp="1"/>
          </p:cNvSpPr>
          <p:nvPr>
            <p:ph type="sldNum" sz="quarter" idx="5"/>
          </p:nvPr>
        </p:nvSpPr>
        <p:spPr/>
        <p:txBody>
          <a:bodyPr/>
          <a:lstStyle/>
          <a:p>
            <a:fld id="{E847BC59-31B2-44C0-9A0B-6CCF10AA1B8D}" type="slidenum">
              <a:rPr lang="en-US" smtClean="0"/>
              <a:t>7</a:t>
            </a:fld>
            <a:endParaRPr lang="en-US"/>
          </a:p>
        </p:txBody>
      </p:sp>
    </p:spTree>
    <p:extLst>
      <p:ext uri="{BB962C8B-B14F-4D97-AF65-F5344CB8AC3E}">
        <p14:creationId xmlns:p14="http://schemas.microsoft.com/office/powerpoint/2010/main" val="2203320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47BC59-31B2-44C0-9A0B-6CCF10AA1B8D}" type="slidenum">
              <a:rPr lang="en-US" smtClean="0"/>
              <a:t>9</a:t>
            </a:fld>
            <a:endParaRPr lang="en-US"/>
          </a:p>
        </p:txBody>
      </p:sp>
    </p:spTree>
    <p:extLst>
      <p:ext uri="{BB962C8B-B14F-4D97-AF65-F5344CB8AC3E}">
        <p14:creationId xmlns:p14="http://schemas.microsoft.com/office/powerpoint/2010/main" val="246687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7BC59-31B2-44C0-9A0B-6CCF10AA1B8D}" type="slidenum">
              <a:rPr lang="en-US" smtClean="0"/>
              <a:t>14</a:t>
            </a:fld>
            <a:endParaRPr lang="en-US"/>
          </a:p>
        </p:txBody>
      </p:sp>
    </p:spTree>
    <p:extLst>
      <p:ext uri="{BB962C8B-B14F-4D97-AF65-F5344CB8AC3E}">
        <p14:creationId xmlns:p14="http://schemas.microsoft.com/office/powerpoint/2010/main" val="287579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47BC59-31B2-44C0-9A0B-6CCF10AA1B8D}" type="slidenum">
              <a:rPr lang="en-US" smtClean="0"/>
              <a:t>16</a:t>
            </a:fld>
            <a:endParaRPr lang="en-US"/>
          </a:p>
        </p:txBody>
      </p:sp>
    </p:spTree>
    <p:extLst>
      <p:ext uri="{BB962C8B-B14F-4D97-AF65-F5344CB8AC3E}">
        <p14:creationId xmlns:p14="http://schemas.microsoft.com/office/powerpoint/2010/main" val="287751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47BC59-31B2-44C0-9A0B-6CCF10AA1B8D}" type="slidenum">
              <a:rPr lang="en-US" smtClean="0"/>
              <a:t>26</a:t>
            </a:fld>
            <a:endParaRPr lang="en-US"/>
          </a:p>
        </p:txBody>
      </p:sp>
    </p:spTree>
    <p:extLst>
      <p:ext uri="{BB962C8B-B14F-4D97-AF65-F5344CB8AC3E}">
        <p14:creationId xmlns:p14="http://schemas.microsoft.com/office/powerpoint/2010/main" val="1232704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588" y="2730179"/>
            <a:ext cx="8072584" cy="580997"/>
          </a:xfrm>
          <a:prstGeom prst="rect">
            <a:avLst/>
          </a:prstGeom>
        </p:spPr>
        <p:txBody>
          <a:bodyPr>
            <a:normAutofit/>
          </a:bodyPr>
          <a:lstStyle>
            <a:lvl1pPr algn="l">
              <a:defRPr sz="3000">
                <a:solidFill>
                  <a:schemeClr val="bg1"/>
                </a:solidFill>
                <a:latin typeface="Avenir Heavy"/>
                <a:cs typeface="Avenir Heavy"/>
              </a:defRPr>
            </a:lvl1pPr>
          </a:lstStyle>
          <a:p>
            <a:r>
              <a:rPr lang="en-US" dirty="0"/>
              <a:t>Click to edit title</a:t>
            </a:r>
          </a:p>
        </p:txBody>
      </p:sp>
      <p:sp>
        <p:nvSpPr>
          <p:cNvPr id="3" name="Subtitle 2"/>
          <p:cNvSpPr>
            <a:spLocks noGrp="1"/>
          </p:cNvSpPr>
          <p:nvPr>
            <p:ph type="subTitle" idx="1" hasCustomPrompt="1"/>
          </p:nvPr>
        </p:nvSpPr>
        <p:spPr>
          <a:xfrm>
            <a:off x="601591" y="3311176"/>
            <a:ext cx="8072583" cy="421609"/>
          </a:xfrm>
          <a:prstGeom prst="rect">
            <a:avLst/>
          </a:prstGeom>
        </p:spPr>
        <p:txBody>
          <a:bodyPr>
            <a:normAutofit/>
          </a:bodyPr>
          <a:lstStyle>
            <a:lvl1pPr marL="0" indent="0" algn="l">
              <a:buNone/>
              <a:defRPr sz="1600">
                <a:solidFill>
                  <a:schemeClr val="bg1">
                    <a:lumMod val="85000"/>
                  </a:schemeClr>
                </a:solidFill>
                <a:latin typeface="Avenir Book"/>
                <a:cs typeface="Avenir Book"/>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pic>
        <p:nvPicPr>
          <p:cNvPr id="4" name="Picture 3" descr="UAB_WORDMARK_white_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7407" y="4202047"/>
            <a:ext cx="3336324" cy="760245"/>
          </a:xfrm>
          <a:prstGeom prst="rect">
            <a:avLst/>
          </a:prstGeom>
        </p:spPr>
      </p:pic>
    </p:spTree>
    <p:extLst>
      <p:ext uri="{BB962C8B-B14F-4D97-AF65-F5344CB8AC3E}">
        <p14:creationId xmlns:p14="http://schemas.microsoft.com/office/powerpoint/2010/main" val="419397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1"/>
            <a:ext cx="8229600" cy="724646"/>
          </a:xfrm>
          <a:prstGeom prst="rect">
            <a:avLst/>
          </a:prstGeom>
        </p:spPr>
        <p:txBody>
          <a:bodyPr>
            <a:noAutofit/>
          </a:bodyPr>
          <a:lstStyle>
            <a:lvl1pPr algn="l">
              <a:defRPr sz="2400" b="1">
                <a:solidFill>
                  <a:schemeClr val="tx1"/>
                </a:solidFill>
                <a:latin typeface="+mj-lt"/>
                <a:cs typeface="Avenir Heavy"/>
              </a:defRPr>
            </a:lvl1pPr>
          </a:lstStyle>
          <a:p>
            <a:r>
              <a:rPr lang="en-US"/>
              <a:t>Click to edit Master title style</a:t>
            </a:r>
            <a:endParaRPr lang="en-US" dirty="0"/>
          </a:p>
        </p:txBody>
      </p:sp>
      <p:sp>
        <p:nvSpPr>
          <p:cNvPr id="3" name="Content Placeholder 2"/>
          <p:cNvSpPr>
            <a:spLocks noGrp="1"/>
          </p:cNvSpPr>
          <p:nvPr>
            <p:ph idx="1"/>
          </p:nvPr>
        </p:nvSpPr>
        <p:spPr>
          <a:xfrm>
            <a:off x="457200" y="1479176"/>
            <a:ext cx="8229600" cy="3297344"/>
          </a:xfrm>
          <a:prstGeom prst="rect">
            <a:avLst/>
          </a:prstGeom>
        </p:spPr>
        <p:txBody>
          <a:bodyPr/>
          <a:lstStyle>
            <a:lvl1pPr marL="342892" indent="-342892">
              <a:spcBef>
                <a:spcPts val="800"/>
              </a:spcBef>
              <a:spcAft>
                <a:spcPts val="0"/>
              </a:spcAft>
              <a:buFont typeface="Arial"/>
              <a:buChar char="•"/>
              <a:defRPr sz="2400" b="0" i="0">
                <a:latin typeface="+mn-lt"/>
                <a:cs typeface="Avenir"/>
              </a:defRPr>
            </a:lvl1pPr>
            <a:lvl2pPr marL="684196" indent="-339716">
              <a:spcBef>
                <a:spcPts val="800"/>
              </a:spcBef>
              <a:spcAft>
                <a:spcPts val="0"/>
              </a:spcAft>
              <a:buFont typeface="Arial"/>
              <a:buChar char="•"/>
              <a:tabLst>
                <a:tab pos="627047" algn="l"/>
              </a:tabLst>
              <a:defRPr sz="2000" b="0" i="0">
                <a:latin typeface="+mn-lt"/>
                <a:cs typeface="Avenir"/>
              </a:defRPr>
            </a:lvl2pPr>
            <a:lvl3pPr marL="971526" indent="-231770">
              <a:spcBef>
                <a:spcPts val="800"/>
              </a:spcBef>
              <a:spcAft>
                <a:spcPts val="0"/>
              </a:spcAft>
              <a:buFont typeface="Arial"/>
              <a:buChar char="•"/>
              <a:defRPr sz="2000" b="0" i="0">
                <a:latin typeface="+mn-lt"/>
                <a:cs typeface="Avenir"/>
              </a:defRPr>
            </a:lvl3pPr>
            <a:lvl4pPr marL="1316005" indent="-287331">
              <a:spcBef>
                <a:spcPts val="800"/>
              </a:spcBef>
              <a:spcAft>
                <a:spcPts val="0"/>
              </a:spcAft>
              <a:buFont typeface="Arial"/>
              <a:buChar char="•"/>
              <a:defRPr sz="2000" b="0" i="0">
                <a:latin typeface="+mn-lt"/>
                <a:cs typeface="Avenir"/>
              </a:defRPr>
            </a:lvl4pPr>
            <a:lvl5pPr marL="1598573" indent="-282568">
              <a:defRPr b="0" i="0">
                <a:latin typeface="Avenir"/>
                <a:cs typeface="Avenir"/>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4" name="Picture 3" descr="site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0824" y="4816821"/>
            <a:ext cx="1733176" cy="304269"/>
          </a:xfrm>
          <a:prstGeom prst="rect">
            <a:avLst/>
          </a:prstGeom>
        </p:spPr>
      </p:pic>
    </p:spTree>
    <p:extLst>
      <p:ext uri="{BB962C8B-B14F-4D97-AF65-F5344CB8AC3E}">
        <p14:creationId xmlns:p14="http://schemas.microsoft.com/office/powerpoint/2010/main" val="314549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1"/>
            <a:ext cx="8229600" cy="724646"/>
          </a:xfrm>
          <a:prstGeom prst="rect">
            <a:avLst/>
          </a:prstGeom>
        </p:spPr>
        <p:txBody>
          <a:bodyPr>
            <a:noAutofit/>
          </a:bodyPr>
          <a:lstStyle>
            <a:lvl1pPr algn="l">
              <a:defRPr sz="2400" b="1">
                <a:solidFill>
                  <a:schemeClr val="tx1"/>
                </a:solidFill>
                <a:latin typeface="+mj-lt"/>
                <a:cs typeface="Avenir Heavy"/>
              </a:defRPr>
            </a:lvl1pPr>
          </a:lstStyle>
          <a:p>
            <a:r>
              <a:rPr lang="en-US"/>
              <a:t>Click to edit Master title style</a:t>
            </a:r>
            <a:endParaRPr lang="en-US" dirty="0"/>
          </a:p>
        </p:txBody>
      </p:sp>
      <p:pic>
        <p:nvPicPr>
          <p:cNvPr id="4" name="Picture 3" descr="site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0824" y="4816821"/>
            <a:ext cx="1733176" cy="304269"/>
          </a:xfrm>
          <a:prstGeom prst="rect">
            <a:avLst/>
          </a:prstGeom>
        </p:spPr>
      </p:pic>
    </p:spTree>
    <p:extLst>
      <p:ext uri="{BB962C8B-B14F-4D97-AF65-F5344CB8AC3E}">
        <p14:creationId xmlns:p14="http://schemas.microsoft.com/office/powerpoint/2010/main" val="1335423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309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189" rtl="0" eaLnBrk="1" latinLnBrk="0" hangingPunct="1">
        <a:spcBef>
          <a:spcPct val="0"/>
        </a:spcBef>
        <a:buNone/>
        <a:defRPr sz="4400" kern="1200">
          <a:solidFill>
            <a:schemeClr val="tx1"/>
          </a:solidFill>
          <a:latin typeface="Avenir Heavy"/>
          <a:ea typeface="+mj-ea"/>
          <a:cs typeface="Avenir Heavy"/>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55_455A1C8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099" y="145392"/>
            <a:ext cx="8176085" cy="952665"/>
          </a:xfrm>
        </p:spPr>
        <p:txBody>
          <a:bodyPr>
            <a:noAutofit/>
          </a:bodyPr>
          <a:lstStyle/>
          <a:p>
            <a:r>
              <a:rPr lang="en-US" sz="3600" b="1" dirty="0"/>
              <a:t>Physical Activity Behavior in Persons Newly Diagnosed with Multiple Sclerosis: Patterns and Correlates</a:t>
            </a:r>
          </a:p>
        </p:txBody>
      </p:sp>
      <p:sp>
        <p:nvSpPr>
          <p:cNvPr id="3" name="Subtitle 2"/>
          <p:cNvSpPr>
            <a:spLocks noGrp="1"/>
          </p:cNvSpPr>
          <p:nvPr>
            <p:ph type="subTitle" idx="1"/>
          </p:nvPr>
        </p:nvSpPr>
        <p:spPr>
          <a:xfrm>
            <a:off x="379097" y="2682423"/>
            <a:ext cx="8243866" cy="807913"/>
          </a:xfrm>
        </p:spPr>
        <p:txBody>
          <a:bodyPr>
            <a:noAutofit/>
          </a:bodyPr>
          <a:lstStyle/>
          <a:p>
            <a:r>
              <a:rPr lang="en-US" sz="2000" b="1" dirty="0"/>
              <a:t>Trinh L. T. Huynh &amp; Robert W. </a:t>
            </a:r>
            <a:r>
              <a:rPr lang="en-US" sz="2000" b="1" dirty="0" err="1"/>
              <a:t>Motl</a:t>
            </a:r>
            <a:endParaRPr lang="en-US" sz="2000" b="1" dirty="0"/>
          </a:p>
        </p:txBody>
      </p:sp>
    </p:spTree>
    <p:extLst>
      <p:ext uri="{BB962C8B-B14F-4D97-AF65-F5344CB8AC3E}">
        <p14:creationId xmlns:p14="http://schemas.microsoft.com/office/powerpoint/2010/main" val="273387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0D0-9F22-4969-AE74-800EFD95A5FD}"/>
              </a:ext>
            </a:extLst>
          </p:cNvPr>
          <p:cNvSpPr>
            <a:spLocks noGrp="1"/>
          </p:cNvSpPr>
          <p:nvPr>
            <p:ph type="title"/>
          </p:nvPr>
        </p:nvSpPr>
        <p:spPr/>
        <p:txBody>
          <a:bodyPr/>
          <a:lstStyle/>
          <a:p>
            <a:r>
              <a:rPr lang="en-US" dirty="0"/>
              <a:t>Purposes</a:t>
            </a:r>
          </a:p>
        </p:txBody>
      </p:sp>
      <p:sp>
        <p:nvSpPr>
          <p:cNvPr id="3" name="Content Placeholder 2">
            <a:extLst>
              <a:ext uri="{FF2B5EF4-FFF2-40B4-BE49-F238E27FC236}">
                <a16:creationId xmlns:a16="http://schemas.microsoft.com/office/drawing/2014/main" id="{571B4D37-028D-457C-BA0E-EFCD00A40752}"/>
              </a:ext>
            </a:extLst>
          </p:cNvPr>
          <p:cNvSpPr>
            <a:spLocks noGrp="1"/>
          </p:cNvSpPr>
          <p:nvPr>
            <p:ph idx="1"/>
          </p:nvPr>
        </p:nvSpPr>
        <p:spPr>
          <a:xfrm>
            <a:off x="457200" y="1264431"/>
            <a:ext cx="8229600" cy="3297344"/>
          </a:xfrm>
        </p:spPr>
        <p:txBody>
          <a:bodyPr/>
          <a:lstStyle/>
          <a:p>
            <a:pPr marL="457189" indent="-457189">
              <a:buAutoNum type="arabicParenBoth"/>
            </a:pPr>
            <a:r>
              <a:rPr lang="en-US" b="1" dirty="0"/>
              <a:t>Investigated the PA patterns in persons newly diagnosed with MS</a:t>
            </a:r>
          </a:p>
          <a:p>
            <a:pPr marL="457189" indent="-457189">
              <a:buAutoNum type="arabicParenBoth"/>
            </a:pPr>
            <a:endParaRPr lang="en-US" b="1" dirty="0"/>
          </a:p>
          <a:p>
            <a:pPr marL="457189" indent="-457189">
              <a:buAutoNum type="arabicParenBoth"/>
            </a:pPr>
            <a:r>
              <a:rPr lang="en-US" b="1" dirty="0"/>
              <a:t>Examined COM-B constructs as correlates of current and long-term PA in persons newly diagnosed with MS (i.e., ≤ 2 years) in the U.S.</a:t>
            </a:r>
          </a:p>
        </p:txBody>
      </p:sp>
    </p:spTree>
    <p:extLst>
      <p:ext uri="{BB962C8B-B14F-4D97-AF65-F5344CB8AC3E}">
        <p14:creationId xmlns:p14="http://schemas.microsoft.com/office/powerpoint/2010/main" val="2136053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1CE1-4F3A-4254-BFE1-6833F1B99B2B}"/>
              </a:ext>
            </a:extLst>
          </p:cNvPr>
          <p:cNvSpPr>
            <a:spLocks noGrp="1"/>
          </p:cNvSpPr>
          <p:nvPr>
            <p:ph type="title"/>
          </p:nvPr>
        </p:nvSpPr>
        <p:spPr>
          <a:xfrm>
            <a:off x="0" y="635001"/>
            <a:ext cx="8686800" cy="724646"/>
          </a:xfrm>
        </p:spPr>
        <p:txBody>
          <a:bodyPr/>
          <a:lstStyle/>
          <a:p>
            <a:pPr indent="228600"/>
            <a:r>
              <a:rPr lang="en-US" dirty="0"/>
              <a:t>Recruitment and inclusion</a:t>
            </a:r>
          </a:p>
        </p:txBody>
      </p:sp>
      <p:sp>
        <p:nvSpPr>
          <p:cNvPr id="3" name="Content Placeholder 2">
            <a:extLst>
              <a:ext uri="{FF2B5EF4-FFF2-40B4-BE49-F238E27FC236}">
                <a16:creationId xmlns:a16="http://schemas.microsoft.com/office/drawing/2014/main" id="{FDEB670F-EDA3-4EF9-8226-34C5C140EFA1}"/>
              </a:ext>
            </a:extLst>
          </p:cNvPr>
          <p:cNvSpPr>
            <a:spLocks noGrp="1"/>
          </p:cNvSpPr>
          <p:nvPr>
            <p:ph idx="1"/>
          </p:nvPr>
        </p:nvSpPr>
        <p:spPr/>
        <p:txBody>
          <a:bodyPr/>
          <a:lstStyle/>
          <a:p>
            <a:pPr marL="0" indent="0">
              <a:buNone/>
            </a:pPr>
            <a:r>
              <a:rPr lang="en-US" b="1" dirty="0"/>
              <a:t>Inclusion criteria</a:t>
            </a:r>
          </a:p>
          <a:p>
            <a:pPr lvl="1"/>
            <a:r>
              <a:rPr lang="en-US" b="1" dirty="0"/>
              <a:t>Diagnosis of MS within the last two years</a:t>
            </a:r>
          </a:p>
          <a:p>
            <a:pPr lvl="1"/>
            <a:r>
              <a:rPr lang="en-US" b="1" dirty="0"/>
              <a:t>≥ 18 years of age</a:t>
            </a:r>
          </a:p>
        </p:txBody>
      </p:sp>
      <p:pic>
        <p:nvPicPr>
          <p:cNvPr id="6" name="Picture 5" descr="A picture containing LEGO, indoor, toy, red&#10;&#10;Description automatically generated">
            <a:extLst>
              <a:ext uri="{FF2B5EF4-FFF2-40B4-BE49-F238E27FC236}">
                <a16:creationId xmlns:a16="http://schemas.microsoft.com/office/drawing/2014/main" id="{F6D8E821-37B9-4A13-B0AA-D0B8DEA0B9D7}"/>
              </a:ext>
            </a:extLst>
          </p:cNvPr>
          <p:cNvPicPr>
            <a:picLocks noChangeAspect="1"/>
          </p:cNvPicPr>
          <p:nvPr/>
        </p:nvPicPr>
        <p:blipFill>
          <a:blip r:embed="rId2"/>
          <a:stretch>
            <a:fillRect/>
          </a:stretch>
        </p:blipFill>
        <p:spPr>
          <a:xfrm>
            <a:off x="6167715" y="2393080"/>
            <a:ext cx="2519085" cy="2294713"/>
          </a:xfrm>
          <a:prstGeom prst="rect">
            <a:avLst/>
          </a:prstGeom>
        </p:spPr>
      </p:pic>
    </p:spTree>
    <p:extLst>
      <p:ext uri="{BB962C8B-B14F-4D97-AF65-F5344CB8AC3E}">
        <p14:creationId xmlns:p14="http://schemas.microsoft.com/office/powerpoint/2010/main" val="1005144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0689-9411-486A-8729-1973D961E2E3}"/>
              </a:ext>
            </a:extLst>
          </p:cNvPr>
          <p:cNvSpPr>
            <a:spLocks noGrp="1"/>
          </p:cNvSpPr>
          <p:nvPr>
            <p:ph type="title"/>
          </p:nvPr>
        </p:nvSpPr>
        <p:spPr>
          <a:xfrm>
            <a:off x="1" y="635001"/>
            <a:ext cx="8686799" cy="724646"/>
          </a:xfrm>
        </p:spPr>
        <p:txBody>
          <a:bodyPr/>
          <a:lstStyle/>
          <a:p>
            <a:pPr indent="227013"/>
            <a:r>
              <a:rPr lang="en-US" dirty="0"/>
              <a:t>Measures</a:t>
            </a:r>
          </a:p>
        </p:txBody>
      </p:sp>
      <p:sp>
        <p:nvSpPr>
          <p:cNvPr id="3" name="Content Placeholder 2">
            <a:extLst>
              <a:ext uri="{FF2B5EF4-FFF2-40B4-BE49-F238E27FC236}">
                <a16:creationId xmlns:a16="http://schemas.microsoft.com/office/drawing/2014/main" id="{0D4518E7-4349-4E8F-A89A-81917118497C}"/>
              </a:ext>
            </a:extLst>
          </p:cNvPr>
          <p:cNvSpPr>
            <a:spLocks noGrp="1"/>
          </p:cNvSpPr>
          <p:nvPr>
            <p:ph idx="1"/>
          </p:nvPr>
        </p:nvSpPr>
        <p:spPr>
          <a:xfrm>
            <a:off x="457200" y="1269627"/>
            <a:ext cx="8229600" cy="3297344"/>
          </a:xfrm>
        </p:spPr>
        <p:txBody>
          <a:bodyPr/>
          <a:lstStyle/>
          <a:p>
            <a:pPr marL="0" indent="0">
              <a:buNone/>
            </a:pPr>
            <a:r>
              <a:rPr lang="en-US" b="1" dirty="0"/>
              <a:t>Data collection: Online Qualtrics Survey</a:t>
            </a:r>
          </a:p>
          <a:p>
            <a:pPr marL="0" indent="0">
              <a:buNone/>
            </a:pPr>
            <a:endParaRPr lang="en-US" b="1" dirty="0"/>
          </a:p>
          <a:p>
            <a:pPr marL="0" indent="0">
              <a:buNone/>
            </a:pPr>
            <a:r>
              <a:rPr lang="en-US" b="1" dirty="0"/>
              <a:t>Demographic and clinical characteristics</a:t>
            </a:r>
          </a:p>
          <a:p>
            <a:pPr lvl="1"/>
            <a:r>
              <a:rPr lang="en-US" b="1" dirty="0"/>
              <a:t>Patient Disease Determined Steps (PDDS)</a:t>
            </a:r>
          </a:p>
          <a:p>
            <a:pPr marL="0" indent="0">
              <a:buNone/>
            </a:pPr>
            <a:endParaRPr lang="en-US" b="1" dirty="0"/>
          </a:p>
          <a:p>
            <a:pPr marL="0" indent="0">
              <a:buNone/>
            </a:pPr>
            <a:r>
              <a:rPr lang="en-US" b="1" dirty="0"/>
              <a:t>Physical activity </a:t>
            </a:r>
          </a:p>
          <a:p>
            <a:pPr lvl="1"/>
            <a:r>
              <a:rPr lang="en-US" b="1" dirty="0"/>
              <a:t>Current PA: Godin Leisure-Time Exercise Questionnaire (GLTEQ)</a:t>
            </a:r>
          </a:p>
          <a:p>
            <a:pPr lvl="1"/>
            <a:r>
              <a:rPr lang="en-US" b="1" dirty="0"/>
              <a:t>Long-term PA: </a:t>
            </a:r>
            <a:r>
              <a:rPr lang="fr-FR" b="1" dirty="0"/>
              <a:t>Physical Activity </a:t>
            </a:r>
            <a:r>
              <a:rPr lang="fr-FR" b="1" dirty="0" err="1"/>
              <a:t>Staging</a:t>
            </a:r>
            <a:r>
              <a:rPr lang="fr-FR" b="1" dirty="0"/>
              <a:t> Questionnaire (PASQ)</a:t>
            </a:r>
            <a:r>
              <a:rPr lang="en-US" b="1" dirty="0"/>
              <a:t> </a:t>
            </a:r>
          </a:p>
        </p:txBody>
      </p:sp>
      <p:sp>
        <p:nvSpPr>
          <p:cNvPr id="5" name="TextBox 4">
            <a:extLst>
              <a:ext uri="{FF2B5EF4-FFF2-40B4-BE49-F238E27FC236}">
                <a16:creationId xmlns:a16="http://schemas.microsoft.com/office/drawing/2014/main" id="{E46D7A47-16A7-4676-90DA-9153B0E90658}"/>
              </a:ext>
            </a:extLst>
          </p:cNvPr>
          <p:cNvSpPr txBox="1"/>
          <p:nvPr/>
        </p:nvSpPr>
        <p:spPr>
          <a:xfrm>
            <a:off x="4027699" y="4939151"/>
            <a:ext cx="4054642" cy="246221"/>
          </a:xfrm>
          <a:prstGeom prst="rect">
            <a:avLst/>
          </a:prstGeom>
          <a:noFill/>
        </p:spPr>
        <p:txBody>
          <a:bodyPr wrap="square" rtlCol="0">
            <a:spAutoFit/>
          </a:bodyPr>
          <a:lstStyle/>
          <a:p>
            <a:r>
              <a:rPr lang="en-US" sz="1000" dirty="0"/>
              <a:t>(Godin &amp; Shephard, 1985; </a:t>
            </a:r>
            <a:r>
              <a:rPr lang="en-US" sz="1000" dirty="0" err="1"/>
              <a:t>Hohol</a:t>
            </a:r>
            <a:r>
              <a:rPr lang="en-US" sz="1000" dirty="0"/>
              <a:t> et al., 1999; </a:t>
            </a:r>
            <a:r>
              <a:rPr lang="en-US" sz="1000" dirty="0" err="1"/>
              <a:t>Nigg</a:t>
            </a:r>
            <a:r>
              <a:rPr lang="en-US" sz="1000" dirty="0"/>
              <a:t> et al., 2005)</a:t>
            </a:r>
          </a:p>
        </p:txBody>
      </p:sp>
    </p:spTree>
    <p:extLst>
      <p:ext uri="{BB962C8B-B14F-4D97-AF65-F5344CB8AC3E}">
        <p14:creationId xmlns:p14="http://schemas.microsoft.com/office/powerpoint/2010/main" val="207227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C511-E5B6-48A3-9A42-396CAD9EA36B}"/>
              </a:ext>
            </a:extLst>
          </p:cNvPr>
          <p:cNvSpPr>
            <a:spLocks noGrp="1"/>
          </p:cNvSpPr>
          <p:nvPr>
            <p:ph type="title"/>
          </p:nvPr>
        </p:nvSpPr>
        <p:spPr>
          <a:xfrm>
            <a:off x="0" y="635001"/>
            <a:ext cx="8686800" cy="724646"/>
          </a:xfrm>
        </p:spPr>
        <p:txBody>
          <a:bodyPr/>
          <a:lstStyle/>
          <a:p>
            <a:pPr indent="227013"/>
            <a:r>
              <a:rPr lang="en-US" sz="2600" dirty="0"/>
              <a:t>Measures</a:t>
            </a:r>
          </a:p>
        </p:txBody>
      </p:sp>
      <p:sp>
        <p:nvSpPr>
          <p:cNvPr id="3" name="Content Placeholder 2">
            <a:extLst>
              <a:ext uri="{FF2B5EF4-FFF2-40B4-BE49-F238E27FC236}">
                <a16:creationId xmlns:a16="http://schemas.microsoft.com/office/drawing/2014/main" id="{5F62C4C0-E68E-4F58-BE97-530284B8DB92}"/>
              </a:ext>
            </a:extLst>
          </p:cNvPr>
          <p:cNvSpPr>
            <a:spLocks noGrp="1"/>
          </p:cNvSpPr>
          <p:nvPr>
            <p:ph idx="1"/>
          </p:nvPr>
        </p:nvSpPr>
        <p:spPr>
          <a:xfrm>
            <a:off x="552827" y="996880"/>
            <a:ext cx="8229600" cy="3297344"/>
          </a:xfrm>
        </p:spPr>
        <p:txBody>
          <a:bodyPr/>
          <a:lstStyle/>
          <a:p>
            <a:pPr marL="0" indent="0" algn="r">
              <a:buNone/>
            </a:pPr>
            <a:r>
              <a:rPr lang="en-US" sz="2000" b="1" dirty="0"/>
              <a:t>COM-B Constructs</a:t>
            </a:r>
          </a:p>
          <a:p>
            <a:pPr marL="344480" lvl="1" indent="0">
              <a:buNone/>
            </a:pPr>
            <a:endParaRPr lang="en-US" b="1" dirty="0"/>
          </a:p>
        </p:txBody>
      </p:sp>
      <p:graphicFrame>
        <p:nvGraphicFramePr>
          <p:cNvPr id="6" name="Table 5">
            <a:extLst>
              <a:ext uri="{FF2B5EF4-FFF2-40B4-BE49-F238E27FC236}">
                <a16:creationId xmlns:a16="http://schemas.microsoft.com/office/drawing/2014/main" id="{F45904A7-4EA7-4384-BC6C-880A239EDCAE}"/>
              </a:ext>
            </a:extLst>
          </p:cNvPr>
          <p:cNvGraphicFramePr>
            <a:graphicFrameLocks noGrp="1"/>
          </p:cNvGraphicFramePr>
          <p:nvPr>
            <p:extLst>
              <p:ext uri="{D42A27DB-BD31-4B8C-83A1-F6EECF244321}">
                <p14:modId xmlns:p14="http://schemas.microsoft.com/office/powerpoint/2010/main" val="2309833399"/>
              </p:ext>
            </p:extLst>
          </p:nvPr>
        </p:nvGraphicFramePr>
        <p:xfrm>
          <a:off x="319740" y="1359647"/>
          <a:ext cx="8367058" cy="3433478"/>
        </p:xfrm>
        <a:graphic>
          <a:graphicData uri="http://schemas.openxmlformats.org/drawingml/2006/table">
            <a:tbl>
              <a:tblPr firstRow="1" firstCol="1" bandRow="1">
                <a:tableStyleId>{5C22544A-7EE6-4342-B048-85BDC9FD1C3A}</a:tableStyleId>
              </a:tblPr>
              <a:tblGrid>
                <a:gridCol w="1337739">
                  <a:extLst>
                    <a:ext uri="{9D8B030D-6E8A-4147-A177-3AD203B41FA5}">
                      <a16:colId xmlns:a16="http://schemas.microsoft.com/office/drawing/2014/main" val="2705750883"/>
                    </a:ext>
                  </a:extLst>
                </a:gridCol>
                <a:gridCol w="2451969">
                  <a:extLst>
                    <a:ext uri="{9D8B030D-6E8A-4147-A177-3AD203B41FA5}">
                      <a16:colId xmlns:a16="http://schemas.microsoft.com/office/drawing/2014/main" val="1083221623"/>
                    </a:ext>
                  </a:extLst>
                </a:gridCol>
                <a:gridCol w="4577350">
                  <a:extLst>
                    <a:ext uri="{9D8B030D-6E8A-4147-A177-3AD203B41FA5}">
                      <a16:colId xmlns:a16="http://schemas.microsoft.com/office/drawing/2014/main" val="59227602"/>
                    </a:ext>
                  </a:extLst>
                </a:gridCol>
              </a:tblGrid>
              <a:tr h="159338">
                <a:tc rowSpan="6">
                  <a:txBody>
                    <a:bodyPr/>
                    <a:lstStyle/>
                    <a:p>
                      <a:pPr marL="228600" marR="0" indent="-244475">
                        <a:lnSpc>
                          <a:spcPct val="107000"/>
                        </a:lnSpc>
                        <a:spcBef>
                          <a:spcPts val="0"/>
                        </a:spcBef>
                        <a:spcAft>
                          <a:spcPts val="0"/>
                        </a:spcAft>
                      </a:pPr>
                      <a:r>
                        <a:rPr lang="en-US" sz="1700" dirty="0">
                          <a:effectLst/>
                        </a:rPr>
                        <a:t>Capability</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solidFill>
                            <a:sysClr val="windowText" lastClr="000000"/>
                          </a:solidFill>
                          <a:effectLst/>
                        </a:rPr>
                        <a:t>Information Provision</a:t>
                      </a:r>
                      <a:endParaRPr lang="en-US" sz="1000" b="1"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DEDFCF"/>
                    </a:solidFill>
                  </a:tcPr>
                </a:tc>
                <a:tc>
                  <a:txBody>
                    <a:bodyPr/>
                    <a:lstStyle/>
                    <a:p>
                      <a:pPr marL="0" marR="0">
                        <a:lnSpc>
                          <a:spcPct val="107000"/>
                        </a:lnSpc>
                        <a:spcBef>
                          <a:spcPts val="0"/>
                        </a:spcBef>
                        <a:spcAft>
                          <a:spcPts val="0"/>
                        </a:spcAft>
                      </a:pPr>
                      <a:r>
                        <a:rPr lang="en-US" sz="1000" b="1" dirty="0">
                          <a:solidFill>
                            <a:sysClr val="windowText" lastClr="000000"/>
                          </a:solidFill>
                          <a:effectLst/>
                        </a:rPr>
                        <a:t>Self-developed questionnaire</a:t>
                      </a:r>
                      <a:endParaRPr lang="en-US" sz="1000" b="1"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lnB w="12700" cap="flat" cmpd="sng" algn="ctr">
                      <a:solidFill>
                        <a:schemeClr val="bg1"/>
                      </a:solidFill>
                      <a:prstDash val="solid"/>
                      <a:round/>
                      <a:headEnd type="none" w="med" len="med"/>
                      <a:tailEnd type="none" w="med" len="med"/>
                    </a:lnB>
                    <a:solidFill>
                      <a:srgbClr val="DEDFCF"/>
                    </a:solidFill>
                  </a:tcPr>
                </a:tc>
                <a:extLst>
                  <a:ext uri="{0D108BD9-81ED-4DB2-BD59-A6C34878D82A}">
                    <a16:rowId xmlns:a16="http://schemas.microsoft.com/office/drawing/2014/main" val="2371216465"/>
                  </a:ext>
                </a:extLst>
              </a:tr>
              <a:tr h="186987">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Cognition</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FF0E9"/>
                    </a:solidFill>
                  </a:tcPr>
                </a:tc>
                <a:tc>
                  <a:txBody>
                    <a:bodyPr/>
                    <a:lstStyle/>
                    <a:p>
                      <a:pPr marL="0" marR="0">
                        <a:lnSpc>
                          <a:spcPct val="107000"/>
                        </a:lnSpc>
                        <a:spcBef>
                          <a:spcPts val="0"/>
                        </a:spcBef>
                        <a:spcAft>
                          <a:spcPts val="0"/>
                        </a:spcAft>
                      </a:pPr>
                      <a:r>
                        <a:rPr lang="en-US" sz="1000" b="1" dirty="0">
                          <a:effectLst/>
                        </a:rPr>
                        <a:t>The Hamburg Quality of Life Questionnaire Multiple Sclerosis – Cognition Subscale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lnT w="12700" cap="flat" cmpd="sng" algn="ctr">
                      <a:solidFill>
                        <a:schemeClr val="bg1"/>
                      </a:solidFill>
                      <a:prstDash val="solid"/>
                      <a:round/>
                      <a:headEnd type="none" w="med" len="med"/>
                      <a:tailEnd type="none" w="med" len="med"/>
                    </a:lnT>
                    <a:solidFill>
                      <a:srgbClr val="EFF0E9"/>
                    </a:solidFill>
                  </a:tcPr>
                </a:tc>
                <a:extLst>
                  <a:ext uri="{0D108BD9-81ED-4DB2-BD59-A6C34878D82A}">
                    <a16:rowId xmlns:a16="http://schemas.microsoft.com/office/drawing/2014/main" val="614380646"/>
                  </a:ext>
                </a:extLst>
              </a:tr>
              <a:tr h="186987">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Fatigue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lnL w="12700" cap="flat" cmpd="sng" algn="ctr">
                      <a:solidFill>
                        <a:schemeClr val="bg1"/>
                      </a:solidFill>
                      <a:prstDash val="solid"/>
                      <a:round/>
                      <a:headEnd type="none" w="med" len="med"/>
                      <a:tailEnd type="none" w="med" len="med"/>
                    </a:lnL>
                    <a:solidFill>
                      <a:srgbClr val="DEDFCF"/>
                    </a:solidFill>
                  </a:tcPr>
                </a:tc>
                <a:tc>
                  <a:txBody>
                    <a:bodyPr/>
                    <a:lstStyle/>
                    <a:p>
                      <a:pPr marL="0" marR="0">
                        <a:lnSpc>
                          <a:spcPct val="107000"/>
                        </a:lnSpc>
                        <a:spcBef>
                          <a:spcPts val="0"/>
                        </a:spcBef>
                        <a:spcAft>
                          <a:spcPts val="0"/>
                        </a:spcAft>
                      </a:pPr>
                      <a:r>
                        <a:rPr lang="en-US" sz="1000" b="1" dirty="0">
                          <a:effectLst/>
                        </a:rPr>
                        <a:t>The Hamburg Quality of Life Questionnaire Multiple Sclerosis – Fatigue Subscale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extLst>
                  <a:ext uri="{0D108BD9-81ED-4DB2-BD59-A6C34878D82A}">
                    <a16:rowId xmlns:a16="http://schemas.microsoft.com/office/drawing/2014/main" val="3697037444"/>
                  </a:ext>
                </a:extLst>
              </a:tr>
              <a:tr h="186987">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Action Planning </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lnL w="12700" cap="flat" cmpd="sng" algn="ctr">
                      <a:solidFill>
                        <a:schemeClr val="bg1"/>
                      </a:solidFill>
                      <a:prstDash val="solid"/>
                      <a:round/>
                      <a:headEnd type="none" w="med" len="med"/>
                      <a:tailEnd type="none" w="med" len="med"/>
                    </a:lnL>
                    <a:solidFill>
                      <a:srgbClr val="EFF0E9"/>
                    </a:solidFill>
                  </a:tcPr>
                </a:tc>
                <a:tc>
                  <a:txBody>
                    <a:bodyPr/>
                    <a:lstStyle/>
                    <a:p>
                      <a:pPr marL="0" marR="0">
                        <a:lnSpc>
                          <a:spcPct val="107000"/>
                        </a:lnSpc>
                        <a:spcBef>
                          <a:spcPts val="0"/>
                        </a:spcBef>
                        <a:spcAft>
                          <a:spcPts val="0"/>
                        </a:spcAft>
                      </a:pPr>
                      <a:r>
                        <a:rPr lang="en-US" sz="1000" b="1" dirty="0">
                          <a:effectLst/>
                        </a:rPr>
                        <a:t>Behavioral Regulation Action Planning Subscale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extLst>
                  <a:ext uri="{0D108BD9-81ED-4DB2-BD59-A6C34878D82A}">
                    <a16:rowId xmlns:a16="http://schemas.microsoft.com/office/drawing/2014/main" val="3465363730"/>
                  </a:ext>
                </a:extLst>
              </a:tr>
              <a:tr h="186987">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Action Control</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lnL w="12700" cap="flat" cmpd="sng" algn="ctr">
                      <a:solidFill>
                        <a:schemeClr val="bg1"/>
                      </a:solidFill>
                      <a:prstDash val="solid"/>
                      <a:round/>
                      <a:headEnd type="none" w="med" len="med"/>
                      <a:tailEnd type="none" w="med" len="med"/>
                    </a:lnL>
                    <a:solidFill>
                      <a:srgbClr val="DEDFCF"/>
                    </a:solidFill>
                  </a:tcPr>
                </a:tc>
                <a:tc>
                  <a:txBody>
                    <a:bodyPr/>
                    <a:lstStyle/>
                    <a:p>
                      <a:pPr marL="0" marR="0">
                        <a:lnSpc>
                          <a:spcPct val="107000"/>
                        </a:lnSpc>
                        <a:spcBef>
                          <a:spcPts val="0"/>
                        </a:spcBef>
                        <a:spcAft>
                          <a:spcPts val="0"/>
                        </a:spcAft>
                      </a:pPr>
                      <a:r>
                        <a:rPr lang="en-US" sz="1000" b="1" dirty="0">
                          <a:effectLst/>
                        </a:rPr>
                        <a:t>Behavioral Regulation Action Control Subscale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extLst>
                  <a:ext uri="{0D108BD9-81ED-4DB2-BD59-A6C34878D82A}">
                    <a16:rowId xmlns:a16="http://schemas.microsoft.com/office/drawing/2014/main" val="1249978238"/>
                  </a:ext>
                </a:extLst>
              </a:tr>
              <a:tr h="186987">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Coping Planning</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lnL w="12700" cap="flat" cmpd="sng" algn="ctr">
                      <a:solidFill>
                        <a:schemeClr val="bg1"/>
                      </a:solidFill>
                      <a:prstDash val="solid"/>
                      <a:round/>
                      <a:headEnd type="none" w="med" len="med"/>
                      <a:tailEnd type="none" w="med" len="med"/>
                    </a:lnL>
                    <a:solidFill>
                      <a:srgbClr val="EFF0E9"/>
                    </a:solidFill>
                  </a:tcPr>
                </a:tc>
                <a:tc>
                  <a:txBody>
                    <a:bodyPr/>
                    <a:lstStyle/>
                    <a:p>
                      <a:pPr marL="0" marR="0">
                        <a:lnSpc>
                          <a:spcPct val="107000"/>
                        </a:lnSpc>
                        <a:spcBef>
                          <a:spcPts val="0"/>
                        </a:spcBef>
                        <a:spcAft>
                          <a:spcPts val="0"/>
                        </a:spcAft>
                      </a:pPr>
                      <a:r>
                        <a:rPr lang="en-US" sz="1000" b="1" dirty="0">
                          <a:effectLst/>
                        </a:rPr>
                        <a:t>Behavioral Regulation Coping Planning Subscale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extLst>
                  <a:ext uri="{0D108BD9-81ED-4DB2-BD59-A6C34878D82A}">
                    <a16:rowId xmlns:a16="http://schemas.microsoft.com/office/drawing/2014/main" val="2721681881"/>
                  </a:ext>
                </a:extLst>
              </a:tr>
              <a:tr h="186987">
                <a:tc rowSpan="2">
                  <a:txBody>
                    <a:bodyPr/>
                    <a:lstStyle/>
                    <a:p>
                      <a:pPr marL="228600" marR="0" indent="-244475">
                        <a:lnSpc>
                          <a:spcPct val="107000"/>
                        </a:lnSpc>
                        <a:spcBef>
                          <a:spcPts val="0"/>
                        </a:spcBef>
                        <a:spcAft>
                          <a:spcPts val="0"/>
                        </a:spcAft>
                      </a:pPr>
                      <a:r>
                        <a:rPr lang="en-US" sz="1700" dirty="0">
                          <a:effectLst/>
                        </a:rPr>
                        <a:t>Opportunity</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lnT w="12700" cap="flat" cmpd="sng" algn="ctr">
                      <a:solidFill>
                        <a:schemeClr val="bg1"/>
                      </a:solidFill>
                      <a:prstDash val="solid"/>
                      <a:round/>
                      <a:headEnd type="none" w="med" len="med"/>
                      <a:tailEnd type="none" w="med" len="med"/>
                    </a:lnT>
                  </a:tcPr>
                </a:tc>
                <a:tc>
                  <a:txBody>
                    <a:bodyPr/>
                    <a:lstStyle/>
                    <a:p>
                      <a:pPr marL="0" marR="0">
                        <a:lnSpc>
                          <a:spcPct val="107000"/>
                        </a:lnSpc>
                        <a:spcBef>
                          <a:spcPts val="0"/>
                        </a:spcBef>
                        <a:spcAft>
                          <a:spcPts val="0"/>
                        </a:spcAft>
                      </a:pPr>
                      <a:r>
                        <a:rPr lang="en-US" sz="1000" b="1" dirty="0">
                          <a:effectLst/>
                        </a:rPr>
                        <a:t>Physical Activity Social Support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tc>
                  <a:txBody>
                    <a:bodyPr/>
                    <a:lstStyle/>
                    <a:p>
                      <a:pPr marL="0" marR="0">
                        <a:lnSpc>
                          <a:spcPct val="107000"/>
                        </a:lnSpc>
                        <a:spcBef>
                          <a:spcPts val="0"/>
                        </a:spcBef>
                        <a:spcAft>
                          <a:spcPts val="0"/>
                        </a:spcAft>
                      </a:pPr>
                      <a:r>
                        <a:rPr lang="en-US" sz="1000" b="1" dirty="0">
                          <a:effectLst/>
                        </a:rPr>
                        <a:t>The Physical Activity-Related Social Support Scale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extLst>
                  <a:ext uri="{0D108BD9-81ED-4DB2-BD59-A6C34878D82A}">
                    <a16:rowId xmlns:a16="http://schemas.microsoft.com/office/drawing/2014/main" val="1535058297"/>
                  </a:ext>
                </a:extLst>
              </a:tr>
              <a:tr h="172031">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Physical and Social Environment Barriers</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tc>
                  <a:txBody>
                    <a:bodyPr/>
                    <a:lstStyle/>
                    <a:p>
                      <a:pPr marL="0" marR="0">
                        <a:lnSpc>
                          <a:spcPct val="107000"/>
                        </a:lnSpc>
                        <a:spcBef>
                          <a:spcPts val="0"/>
                        </a:spcBef>
                        <a:spcAft>
                          <a:spcPts val="0"/>
                        </a:spcAft>
                      </a:pPr>
                      <a:r>
                        <a:rPr lang="en-US" sz="1000" b="1" dirty="0">
                          <a:effectLst/>
                        </a:rPr>
                        <a:t>Self-developed Questionnaire: Physical barriers &amp; Social barriers Subscales</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extLst>
                  <a:ext uri="{0D108BD9-81ED-4DB2-BD59-A6C34878D82A}">
                    <a16:rowId xmlns:a16="http://schemas.microsoft.com/office/drawing/2014/main" val="1042865336"/>
                  </a:ext>
                </a:extLst>
              </a:tr>
              <a:tr h="186987">
                <a:tc rowSpan="10">
                  <a:txBody>
                    <a:bodyPr/>
                    <a:lstStyle/>
                    <a:p>
                      <a:pPr marL="228600" marR="0" indent="-244475">
                        <a:lnSpc>
                          <a:spcPct val="107000"/>
                        </a:lnSpc>
                        <a:spcBef>
                          <a:spcPts val="0"/>
                        </a:spcBef>
                        <a:spcAft>
                          <a:spcPts val="0"/>
                        </a:spcAft>
                      </a:pPr>
                      <a:r>
                        <a:rPr lang="en-US" sz="1700" dirty="0">
                          <a:effectLst/>
                        </a:rPr>
                        <a:t>Motivation</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nchor="ctr"/>
                </a:tc>
                <a:tc>
                  <a:txBody>
                    <a:bodyPr/>
                    <a:lstStyle/>
                    <a:p>
                      <a:pPr marL="0" marR="0">
                        <a:lnSpc>
                          <a:spcPct val="107000"/>
                        </a:lnSpc>
                        <a:spcBef>
                          <a:spcPts val="0"/>
                        </a:spcBef>
                        <a:spcAft>
                          <a:spcPts val="0"/>
                        </a:spcAft>
                      </a:pPr>
                      <a:r>
                        <a:rPr lang="en-US" sz="1000" b="1" dirty="0">
                          <a:effectLst/>
                        </a:rPr>
                        <a:t>Intention</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tc>
                  <a:txBody>
                    <a:bodyPr/>
                    <a:lstStyle/>
                    <a:p>
                      <a:pPr marL="0" marR="0">
                        <a:lnSpc>
                          <a:spcPct val="107000"/>
                        </a:lnSpc>
                        <a:spcBef>
                          <a:spcPts val="0"/>
                        </a:spcBef>
                        <a:spcAft>
                          <a:spcPts val="0"/>
                        </a:spcAft>
                      </a:pPr>
                      <a:r>
                        <a:rPr lang="en-US" sz="1000" b="1" dirty="0">
                          <a:effectLst/>
                        </a:rPr>
                        <a:t>Intention</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extLst>
                  <a:ext uri="{0D108BD9-81ED-4DB2-BD59-A6C34878D82A}">
                    <a16:rowId xmlns:a16="http://schemas.microsoft.com/office/drawing/2014/main" val="3561418760"/>
                  </a:ext>
                </a:extLst>
              </a:tr>
              <a:tr h="159338">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Autonomy of Motivation</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tc>
                  <a:txBody>
                    <a:bodyPr/>
                    <a:lstStyle/>
                    <a:p>
                      <a:pPr marL="0" marR="0">
                        <a:lnSpc>
                          <a:spcPct val="107000"/>
                        </a:lnSpc>
                        <a:spcBef>
                          <a:spcPts val="0"/>
                        </a:spcBef>
                        <a:spcAft>
                          <a:spcPts val="0"/>
                        </a:spcAft>
                      </a:pPr>
                      <a:r>
                        <a:rPr lang="en-US" sz="1000" b="1" dirty="0">
                          <a:effectLst/>
                        </a:rPr>
                        <a:t>The Self-Regulation Questionnaire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extLst>
                  <a:ext uri="{0D108BD9-81ED-4DB2-BD59-A6C34878D82A}">
                    <a16:rowId xmlns:a16="http://schemas.microsoft.com/office/drawing/2014/main" val="649122704"/>
                  </a:ext>
                </a:extLst>
              </a:tr>
              <a:tr h="186987">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Goal setting</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tc>
                  <a:txBody>
                    <a:bodyPr/>
                    <a:lstStyle/>
                    <a:p>
                      <a:pPr marL="0" marR="0">
                        <a:lnSpc>
                          <a:spcPct val="107000"/>
                        </a:lnSpc>
                        <a:spcBef>
                          <a:spcPts val="0"/>
                        </a:spcBef>
                        <a:spcAft>
                          <a:spcPts val="0"/>
                        </a:spcAft>
                      </a:pPr>
                      <a:r>
                        <a:rPr lang="en-US" sz="1000" b="1" dirty="0">
                          <a:effectLst/>
                        </a:rPr>
                        <a:t>Exercise Goal Setting Scale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extLst>
                  <a:ext uri="{0D108BD9-81ED-4DB2-BD59-A6C34878D82A}">
                    <a16:rowId xmlns:a16="http://schemas.microsoft.com/office/drawing/2014/main" val="3890192635"/>
                  </a:ext>
                </a:extLst>
              </a:tr>
              <a:tr h="213512">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Self-Efficacies</a:t>
                      </a:r>
                    </a:p>
                  </a:txBody>
                  <a:tcPr marL="20049" marR="20049" marT="0" marB="0">
                    <a:solidFill>
                      <a:srgbClr val="EFF0E9"/>
                    </a:solidFill>
                  </a:tcPr>
                </a:tc>
                <a:tc>
                  <a:txBody>
                    <a:bodyPr/>
                    <a:lstStyle/>
                    <a:p>
                      <a:pPr marL="0" marR="0">
                        <a:lnSpc>
                          <a:spcPct val="107000"/>
                        </a:lnSpc>
                        <a:spcBef>
                          <a:spcPts val="0"/>
                        </a:spcBef>
                        <a:spcAft>
                          <a:spcPts val="0"/>
                        </a:spcAft>
                      </a:pPr>
                      <a:r>
                        <a:rPr lang="en-US" sz="1000" b="1" dirty="0">
                          <a:effectLst/>
                        </a:rPr>
                        <a:t>Self-Efficacy Subscales (Action, Recovery, Maintenance Subscale)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extLst>
                  <a:ext uri="{0D108BD9-81ED-4DB2-BD59-A6C34878D82A}">
                    <a16:rowId xmlns:a16="http://schemas.microsoft.com/office/drawing/2014/main" val="31057243"/>
                  </a:ext>
                </a:extLst>
              </a:tr>
              <a:tr h="159338">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Illness Perception</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tc>
                  <a:txBody>
                    <a:bodyPr/>
                    <a:lstStyle/>
                    <a:p>
                      <a:pPr marL="0" marR="0">
                        <a:lnSpc>
                          <a:spcPct val="107000"/>
                        </a:lnSpc>
                        <a:spcBef>
                          <a:spcPts val="0"/>
                        </a:spcBef>
                        <a:spcAft>
                          <a:spcPts val="0"/>
                        </a:spcAft>
                      </a:pPr>
                      <a:r>
                        <a:rPr lang="en-US" sz="1000" b="1" dirty="0">
                          <a:effectLst/>
                        </a:rPr>
                        <a:t>The Brief Illness Perception Questionnaire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extLst>
                  <a:ext uri="{0D108BD9-81ED-4DB2-BD59-A6C34878D82A}">
                    <a16:rowId xmlns:a16="http://schemas.microsoft.com/office/drawing/2014/main" val="2797272114"/>
                  </a:ext>
                </a:extLst>
              </a:tr>
              <a:tr h="186987">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Outcome Expectations for Exercise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tc>
                  <a:txBody>
                    <a:bodyPr/>
                    <a:lstStyle/>
                    <a:p>
                      <a:pPr marL="0" marR="0">
                        <a:lnSpc>
                          <a:spcPct val="107000"/>
                        </a:lnSpc>
                        <a:spcBef>
                          <a:spcPts val="0"/>
                        </a:spcBef>
                        <a:spcAft>
                          <a:spcPts val="0"/>
                        </a:spcAft>
                      </a:pPr>
                      <a:r>
                        <a:rPr lang="en-US" sz="1000" b="1" dirty="0">
                          <a:effectLst/>
                        </a:rPr>
                        <a:t>Multidimensional Outcome Expectations for Exercise Scale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extLst>
                  <a:ext uri="{0D108BD9-81ED-4DB2-BD59-A6C34878D82A}">
                    <a16:rowId xmlns:a16="http://schemas.microsoft.com/office/drawing/2014/main" val="3637592753"/>
                  </a:ext>
                </a:extLst>
              </a:tr>
              <a:tr h="326077">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Risk Perception</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tc>
                  <a:txBody>
                    <a:bodyPr/>
                    <a:lstStyle/>
                    <a:p>
                      <a:pPr marL="0" marR="0">
                        <a:lnSpc>
                          <a:spcPct val="107000"/>
                        </a:lnSpc>
                        <a:spcBef>
                          <a:spcPts val="0"/>
                        </a:spcBef>
                        <a:spcAft>
                          <a:spcPts val="0"/>
                        </a:spcAft>
                      </a:pPr>
                      <a:r>
                        <a:rPr lang="en-US" sz="1000" b="1" dirty="0">
                          <a:effectLst/>
                        </a:rPr>
                        <a:t>Self-developed aligned with Health Action Process Approach risk perception items</a:t>
                      </a:r>
                    </a:p>
                    <a:p>
                      <a:pPr marL="0" marR="0">
                        <a:lnSpc>
                          <a:spcPct val="107000"/>
                        </a:lnSpc>
                        <a:spcBef>
                          <a:spcPts val="0"/>
                        </a:spcBef>
                        <a:spcAft>
                          <a:spcPts val="0"/>
                        </a:spcAft>
                      </a:pPr>
                      <a:r>
                        <a:rPr lang="en-US" sz="1000" b="1" dirty="0">
                          <a:effectLst/>
                        </a:rPr>
                        <a:t>Risk perception – probability &amp; Risk perception – seriousness</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extLst>
                  <a:ext uri="{0D108BD9-81ED-4DB2-BD59-A6C34878D82A}">
                    <a16:rowId xmlns:a16="http://schemas.microsoft.com/office/drawing/2014/main" val="2724554601"/>
                  </a:ext>
                </a:extLst>
              </a:tr>
              <a:tr h="186987">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Optimism</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tc>
                  <a:txBody>
                    <a:bodyPr/>
                    <a:lstStyle/>
                    <a:p>
                      <a:pPr marL="0" marR="0">
                        <a:lnSpc>
                          <a:spcPct val="107000"/>
                        </a:lnSpc>
                        <a:spcBef>
                          <a:spcPts val="0"/>
                        </a:spcBef>
                        <a:spcAft>
                          <a:spcPts val="0"/>
                        </a:spcAft>
                      </a:pPr>
                      <a:r>
                        <a:rPr lang="en-US" sz="1000" b="1" dirty="0">
                          <a:effectLst/>
                        </a:rPr>
                        <a:t>Life Orientation Test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extLst>
                  <a:ext uri="{0D108BD9-81ED-4DB2-BD59-A6C34878D82A}">
                    <a16:rowId xmlns:a16="http://schemas.microsoft.com/office/drawing/2014/main" val="4069062867"/>
                  </a:ext>
                </a:extLst>
              </a:tr>
              <a:tr h="186987">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Physical Activity Outcome Experiences</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tc>
                  <a:txBody>
                    <a:bodyPr/>
                    <a:lstStyle/>
                    <a:p>
                      <a:pPr marL="0" marR="0">
                        <a:lnSpc>
                          <a:spcPct val="107000"/>
                        </a:lnSpc>
                        <a:spcBef>
                          <a:spcPts val="0"/>
                        </a:spcBef>
                        <a:spcAft>
                          <a:spcPts val="0"/>
                        </a:spcAft>
                      </a:pPr>
                      <a:r>
                        <a:rPr lang="en-US" sz="1000" b="1" dirty="0">
                          <a:effectLst/>
                        </a:rPr>
                        <a:t>Physical Activity Outcome Experiences Scale [33]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DEDFCF"/>
                    </a:solidFill>
                  </a:tcPr>
                </a:tc>
                <a:extLst>
                  <a:ext uri="{0D108BD9-81ED-4DB2-BD59-A6C34878D82A}">
                    <a16:rowId xmlns:a16="http://schemas.microsoft.com/office/drawing/2014/main" val="1389867955"/>
                  </a:ext>
                </a:extLst>
              </a:tr>
              <a:tr h="186987">
                <a:tc vMerge="1">
                  <a:txBody>
                    <a:bodyPr/>
                    <a:lstStyle/>
                    <a:p>
                      <a:endParaRPr lang="en-US"/>
                    </a:p>
                  </a:txBody>
                  <a:tcPr/>
                </a:tc>
                <a:tc>
                  <a:txBody>
                    <a:bodyPr/>
                    <a:lstStyle/>
                    <a:p>
                      <a:pPr marL="0" marR="0">
                        <a:lnSpc>
                          <a:spcPct val="107000"/>
                        </a:lnSpc>
                        <a:spcBef>
                          <a:spcPts val="0"/>
                        </a:spcBef>
                        <a:spcAft>
                          <a:spcPts val="0"/>
                        </a:spcAft>
                      </a:pPr>
                      <a:r>
                        <a:rPr lang="en-US" sz="1000" b="1" dirty="0">
                          <a:effectLst/>
                        </a:rPr>
                        <a:t>Mood</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tc>
                  <a:txBody>
                    <a:bodyPr/>
                    <a:lstStyle/>
                    <a:p>
                      <a:pPr marL="0" marR="0">
                        <a:lnSpc>
                          <a:spcPct val="107000"/>
                        </a:lnSpc>
                        <a:spcBef>
                          <a:spcPts val="0"/>
                        </a:spcBef>
                        <a:spcAft>
                          <a:spcPts val="0"/>
                        </a:spcAft>
                      </a:pPr>
                      <a:r>
                        <a:rPr lang="en-US" sz="1000" b="1" dirty="0">
                          <a:effectLst/>
                        </a:rPr>
                        <a:t>The Hamburg Quality of Life Questionnaire Multiple Sclerosis – Mood Subscale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20049" marR="20049" marT="0" marB="0">
                    <a:solidFill>
                      <a:srgbClr val="EFF0E9"/>
                    </a:solidFill>
                  </a:tcPr>
                </a:tc>
                <a:extLst>
                  <a:ext uri="{0D108BD9-81ED-4DB2-BD59-A6C34878D82A}">
                    <a16:rowId xmlns:a16="http://schemas.microsoft.com/office/drawing/2014/main" val="3655868615"/>
                  </a:ext>
                </a:extLst>
              </a:tr>
            </a:tbl>
          </a:graphicData>
        </a:graphic>
      </p:graphicFrame>
      <p:sp>
        <p:nvSpPr>
          <p:cNvPr id="7" name="TextBox 6">
            <a:extLst>
              <a:ext uri="{FF2B5EF4-FFF2-40B4-BE49-F238E27FC236}">
                <a16:creationId xmlns:a16="http://schemas.microsoft.com/office/drawing/2014/main" id="{270D217E-9A0F-4857-92DE-2EBE217C072D}"/>
              </a:ext>
            </a:extLst>
          </p:cNvPr>
          <p:cNvSpPr txBox="1"/>
          <p:nvPr/>
        </p:nvSpPr>
        <p:spPr>
          <a:xfrm>
            <a:off x="211454" y="4849593"/>
            <a:ext cx="7079681" cy="338554"/>
          </a:xfrm>
          <a:prstGeom prst="rect">
            <a:avLst/>
          </a:prstGeom>
          <a:noFill/>
        </p:spPr>
        <p:txBody>
          <a:bodyPr wrap="square" rtlCol="0">
            <a:spAutoFit/>
          </a:bodyPr>
          <a:lstStyle/>
          <a:p>
            <a:r>
              <a:rPr lang="en-US" sz="800" dirty="0"/>
              <a:t>(Broadbent et al., 2006; Fuchs, 2013; Fuchs et al., 2008; Gold et al., 2001; Herzberg et al., 2006; </a:t>
            </a:r>
            <a:r>
              <a:rPr lang="en-US" sz="800" dirty="0" err="1"/>
              <a:t>Luszczynska</a:t>
            </a:r>
            <a:r>
              <a:rPr lang="en-US" sz="800" dirty="0"/>
              <a:t> &amp; Sutton, 2006; McAuley et al., 2010; Rose et al., 2001; </a:t>
            </a:r>
            <a:r>
              <a:rPr lang="en-US" sz="800" dirty="0" err="1"/>
              <a:t>Rovniak</a:t>
            </a:r>
            <a:r>
              <a:rPr lang="en-US" sz="800" dirty="0"/>
              <a:t> et al., 2002; </a:t>
            </a:r>
            <a:r>
              <a:rPr lang="en-US" sz="800" dirty="0" err="1"/>
              <a:t>Sniehotta</a:t>
            </a:r>
            <a:r>
              <a:rPr lang="en-US" sz="800" dirty="0"/>
              <a:t> et al., 2005)</a:t>
            </a:r>
          </a:p>
        </p:txBody>
      </p:sp>
    </p:spTree>
    <p:extLst>
      <p:ext uri="{BB962C8B-B14F-4D97-AF65-F5344CB8AC3E}">
        <p14:creationId xmlns:p14="http://schemas.microsoft.com/office/powerpoint/2010/main" val="28996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4531"/>
            <a:ext cx="8229600" cy="724646"/>
          </a:xfrm>
        </p:spPr>
        <p:txBody>
          <a:bodyPr/>
          <a:lstStyle/>
          <a:p>
            <a:pPr indent="227013"/>
            <a:r>
              <a:rPr lang="en-US" dirty="0"/>
              <a:t>Statistical Analyses – SPSS Statistics ver. 28</a:t>
            </a:r>
          </a:p>
        </p:txBody>
      </p:sp>
      <p:sp>
        <p:nvSpPr>
          <p:cNvPr id="3" name="Content Placeholder 2"/>
          <p:cNvSpPr>
            <a:spLocks noGrp="1"/>
          </p:cNvSpPr>
          <p:nvPr>
            <p:ph idx="1"/>
          </p:nvPr>
        </p:nvSpPr>
        <p:spPr>
          <a:xfrm>
            <a:off x="457200" y="1688354"/>
            <a:ext cx="8229600" cy="2414644"/>
          </a:xfrm>
        </p:spPr>
        <p:txBody>
          <a:bodyPr numCol="1"/>
          <a:lstStyle/>
          <a:p>
            <a:pPr marL="0" indent="0">
              <a:buNone/>
            </a:pPr>
            <a:r>
              <a:rPr lang="en-US" b="1" dirty="0"/>
              <a:t>Descriptive statistics</a:t>
            </a:r>
          </a:p>
          <a:p>
            <a:pPr marL="0" indent="0">
              <a:buNone/>
            </a:pPr>
            <a:r>
              <a:rPr lang="en-US" b="1" dirty="0"/>
              <a:t>Analysis of Variance and χ2 tests</a:t>
            </a:r>
            <a:endParaRPr lang="en-US" b="1" baseline="30000" dirty="0"/>
          </a:p>
          <a:p>
            <a:pPr marL="0" indent="0">
              <a:buNone/>
            </a:pPr>
            <a:r>
              <a:rPr lang="en-US" b="1" dirty="0"/>
              <a:t>Multivariate Analysis of Variance (MANOVA)</a:t>
            </a:r>
          </a:p>
          <a:p>
            <a:pPr marL="0" indent="0">
              <a:buNone/>
            </a:pPr>
            <a:r>
              <a:rPr lang="en-US" b="1" dirty="0"/>
              <a:t>Discriminant Function Analysis (DFA)</a:t>
            </a:r>
          </a:p>
        </p:txBody>
      </p:sp>
    </p:spTree>
    <p:extLst>
      <p:ext uri="{BB962C8B-B14F-4D97-AF65-F5344CB8AC3E}">
        <p14:creationId xmlns:p14="http://schemas.microsoft.com/office/powerpoint/2010/main" val="169926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DDC494F-50E1-4721-8774-308423803DAC}"/>
              </a:ext>
            </a:extLst>
          </p:cNvPr>
          <p:cNvPicPr>
            <a:picLocks noChangeAspect="1"/>
          </p:cNvPicPr>
          <p:nvPr/>
        </p:nvPicPr>
        <p:blipFill>
          <a:blip r:embed="rId2"/>
          <a:stretch>
            <a:fillRect/>
          </a:stretch>
        </p:blipFill>
        <p:spPr>
          <a:xfrm>
            <a:off x="2639706" y="1200152"/>
            <a:ext cx="3864588" cy="3754171"/>
          </a:xfrm>
          <a:prstGeom prst="rect">
            <a:avLst/>
          </a:prstGeom>
        </p:spPr>
      </p:pic>
      <p:sp>
        <p:nvSpPr>
          <p:cNvPr id="15" name="TextBox 14">
            <a:extLst>
              <a:ext uri="{FF2B5EF4-FFF2-40B4-BE49-F238E27FC236}">
                <a16:creationId xmlns:a16="http://schemas.microsoft.com/office/drawing/2014/main" id="{29B6174E-D423-4F05-A642-0CA32561E607}"/>
              </a:ext>
            </a:extLst>
          </p:cNvPr>
          <p:cNvSpPr txBox="1"/>
          <p:nvPr/>
        </p:nvSpPr>
        <p:spPr>
          <a:xfrm>
            <a:off x="0" y="674639"/>
            <a:ext cx="8039100" cy="369332"/>
          </a:xfrm>
          <a:prstGeom prst="rect">
            <a:avLst/>
          </a:prstGeom>
          <a:noFill/>
        </p:spPr>
        <p:txBody>
          <a:bodyPr wrap="square">
            <a:spAutoFit/>
          </a:bodyPr>
          <a:lstStyle/>
          <a:p>
            <a:pPr indent="227013"/>
            <a:r>
              <a:rPr lang="en-US" b="1" dirty="0"/>
              <a:t>Flow diagram of participant recruitment and enrollment process</a:t>
            </a:r>
          </a:p>
        </p:txBody>
      </p:sp>
    </p:spTree>
    <p:extLst>
      <p:ext uri="{BB962C8B-B14F-4D97-AF65-F5344CB8AC3E}">
        <p14:creationId xmlns:p14="http://schemas.microsoft.com/office/powerpoint/2010/main" val="89929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53000C55-BFB8-4DB2-AFE4-5C77B1DF9C60}"/>
              </a:ext>
            </a:extLst>
          </p:cNvPr>
          <p:cNvGraphicFramePr>
            <a:graphicFrameLocks noGrp="1"/>
          </p:cNvGraphicFramePr>
          <p:nvPr>
            <p:extLst>
              <p:ext uri="{D42A27DB-BD31-4B8C-83A1-F6EECF244321}">
                <p14:modId xmlns:p14="http://schemas.microsoft.com/office/powerpoint/2010/main" val="2483453627"/>
              </p:ext>
            </p:extLst>
          </p:nvPr>
        </p:nvGraphicFramePr>
        <p:xfrm>
          <a:off x="460375" y="598425"/>
          <a:ext cx="8556626" cy="4395533"/>
        </p:xfrm>
        <a:graphic>
          <a:graphicData uri="http://schemas.openxmlformats.org/drawingml/2006/table">
            <a:tbl>
              <a:tblPr firstRow="1" firstCol="1" bandRow="1">
                <a:tableStyleId>{8799B23B-EC83-4686-B30A-512413B5E67A}</a:tableStyleId>
              </a:tblPr>
              <a:tblGrid>
                <a:gridCol w="3143940">
                  <a:extLst>
                    <a:ext uri="{9D8B030D-6E8A-4147-A177-3AD203B41FA5}">
                      <a16:colId xmlns:a16="http://schemas.microsoft.com/office/drawing/2014/main" val="1937468942"/>
                    </a:ext>
                  </a:extLst>
                </a:gridCol>
                <a:gridCol w="1804229">
                  <a:extLst>
                    <a:ext uri="{9D8B030D-6E8A-4147-A177-3AD203B41FA5}">
                      <a16:colId xmlns:a16="http://schemas.microsoft.com/office/drawing/2014/main" val="434944848"/>
                    </a:ext>
                  </a:extLst>
                </a:gridCol>
                <a:gridCol w="1804228">
                  <a:extLst>
                    <a:ext uri="{9D8B030D-6E8A-4147-A177-3AD203B41FA5}">
                      <a16:colId xmlns:a16="http://schemas.microsoft.com/office/drawing/2014/main" val="2342907672"/>
                    </a:ext>
                  </a:extLst>
                </a:gridCol>
                <a:gridCol w="1804229">
                  <a:extLst>
                    <a:ext uri="{9D8B030D-6E8A-4147-A177-3AD203B41FA5}">
                      <a16:colId xmlns:a16="http://schemas.microsoft.com/office/drawing/2014/main" val="115262214"/>
                    </a:ext>
                  </a:extLst>
                </a:gridCol>
              </a:tblGrid>
              <a:tr h="171101">
                <a:tc gridSpan="4">
                  <a:txBody>
                    <a:bodyPr/>
                    <a:lstStyle/>
                    <a:p>
                      <a:pPr marL="0" marR="0" algn="l">
                        <a:lnSpc>
                          <a:spcPct val="107000"/>
                        </a:lnSpc>
                        <a:spcBef>
                          <a:spcPts val="0"/>
                        </a:spcBef>
                        <a:spcAft>
                          <a:spcPts val="0"/>
                        </a:spcAft>
                      </a:pPr>
                      <a:r>
                        <a:rPr lang="en-US" sz="1000" dirty="0">
                          <a:effectLst/>
                        </a:rPr>
                        <a:t>Table 2 Demographics and Clinical Characteristics of the sample of persons newly diagnosed with MS (n = 152)</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1031837242"/>
                  </a:ext>
                </a:extLst>
              </a:tr>
              <a:tr h="167354">
                <a:tc>
                  <a:txBody>
                    <a:bodyPr/>
                    <a:lstStyle/>
                    <a:p>
                      <a:pPr marL="0" marR="0" algn="l">
                        <a:lnSpc>
                          <a:spcPct val="107000"/>
                        </a:lnSpc>
                        <a:spcBef>
                          <a:spcPts val="0"/>
                        </a:spcBef>
                        <a:spcAft>
                          <a:spcPts val="0"/>
                        </a:spcAft>
                      </a:pPr>
                      <a:r>
                        <a:rPr lang="en-US" sz="1000" b="1" i="0" dirty="0">
                          <a:effectLst/>
                          <a:latin typeface="Calibri" panose="020F0502020204030204" pitchFamily="34" charset="0"/>
                          <a:ea typeface="Calibri" panose="020F0502020204030204" pitchFamily="34" charset="0"/>
                          <a:cs typeface="Arial" panose="020B0604020202020204" pitchFamily="34" charset="0"/>
                        </a:rPr>
                        <a:t>Characteristic</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Overall</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lang="en-US" sz="1000" b="1" kern="1200" dirty="0">
                          <a:solidFill>
                            <a:schemeClr val="tx1"/>
                          </a:solidFill>
                          <a:effectLst/>
                          <a:latin typeface="Calibri" panose="020F0502020204030204" pitchFamily="34" charset="0"/>
                          <a:cs typeface="Arial" panose="020B0604020202020204" pitchFamily="34" charset="0"/>
                        </a:rPr>
                        <a:t>GLTEQ Groups, </a:t>
                      </a:r>
                      <a:r>
                        <a:rPr lang="en-US" sz="1000" b="1" i="1" kern="1200" dirty="0">
                          <a:solidFill>
                            <a:schemeClr val="tx1"/>
                          </a:solidFill>
                          <a:effectLst/>
                          <a:latin typeface="Calibri" panose="020F0502020204030204" pitchFamily="34" charset="0"/>
                          <a:cs typeface="Arial" panose="020B0604020202020204" pitchFamily="34" charset="0"/>
                        </a:rPr>
                        <a:t>p-</a:t>
                      </a:r>
                      <a:r>
                        <a:rPr lang="en-US" sz="1000" b="1" i="0" kern="1200" dirty="0">
                          <a:solidFill>
                            <a:schemeClr val="tx1"/>
                          </a:solidFill>
                          <a:effectLst/>
                          <a:latin typeface="Calibri" panose="020F0502020204030204" pitchFamily="34" charset="0"/>
                          <a:cs typeface="Arial" panose="020B0604020202020204" pitchFamily="34" charset="0"/>
                        </a:rPr>
                        <a:t>value</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lang="en-US" sz="1000" b="1" kern="1200" dirty="0">
                          <a:solidFill>
                            <a:schemeClr val="tx1"/>
                          </a:solidFill>
                          <a:effectLst/>
                          <a:latin typeface="Calibri" panose="020F0502020204030204" pitchFamily="34" charset="0"/>
                          <a:cs typeface="Arial" panose="020B0604020202020204" pitchFamily="34" charset="0"/>
                        </a:rPr>
                        <a:t>PASQ Groups, </a:t>
                      </a:r>
                      <a:r>
                        <a:rPr lang="en-US" sz="1000" b="1" i="0" kern="1200" dirty="0">
                          <a:solidFill>
                            <a:schemeClr val="tx1"/>
                          </a:solidFill>
                          <a:effectLst/>
                          <a:latin typeface="Calibri" panose="020F0502020204030204" pitchFamily="34" charset="0"/>
                          <a:cs typeface="Arial" panose="020B0604020202020204" pitchFamily="34" charset="0"/>
                        </a:rPr>
                        <a:t>p-value</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1837568631"/>
                  </a:ext>
                </a:extLst>
              </a:tr>
              <a:tr h="167354">
                <a:tc>
                  <a:txBody>
                    <a:bodyPr/>
                    <a:lstStyle/>
                    <a:p>
                      <a:pPr marL="0" marR="0" algn="l">
                        <a:lnSpc>
                          <a:spcPct val="107000"/>
                        </a:lnSpc>
                        <a:spcBef>
                          <a:spcPts val="0"/>
                        </a:spcBef>
                        <a:spcAft>
                          <a:spcPts val="0"/>
                        </a:spcAft>
                      </a:pPr>
                      <a:r>
                        <a:rPr lang="en-US" sz="1000" dirty="0">
                          <a:effectLst/>
                        </a:rPr>
                        <a:t>Age, </a:t>
                      </a:r>
                      <a:r>
                        <a:rPr lang="en-US" sz="1000" b="0" dirty="0">
                          <a:effectLst/>
                        </a:rPr>
                        <a:t>years (SD)</a:t>
                      </a:r>
                      <a:endParaRPr lang="en-US" sz="1000" b="0" i="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effectLst/>
                        </a:rPr>
                        <a:t>41.0 (11.3)</a:t>
                      </a:r>
                      <a:endParaRPr lang="en-US" sz="1000" b="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sz="1000" kern="1200" dirty="0">
                          <a:solidFill>
                            <a:schemeClr val="tx1"/>
                          </a:solidFill>
                          <a:effectLst/>
                          <a:latin typeface="Calibri" panose="020F0502020204030204" pitchFamily="34" charset="0"/>
                          <a:cs typeface="Arial" panose="020B0604020202020204" pitchFamily="34" charset="0"/>
                        </a:rPr>
                        <a:t>&gt; .05</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sz="1000" kern="1200" dirty="0">
                          <a:solidFill>
                            <a:schemeClr val="tx1"/>
                          </a:solidFill>
                          <a:effectLst/>
                          <a:latin typeface="Calibri" panose="020F0502020204030204" pitchFamily="34" charset="0"/>
                          <a:cs typeface="Arial" panose="020B0604020202020204" pitchFamily="34" charset="0"/>
                        </a:rPr>
                        <a:t>&gt; .05</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3340954577"/>
                  </a:ext>
                </a:extLst>
              </a:tr>
              <a:tr h="155829">
                <a:tc>
                  <a:txBody>
                    <a:bodyPr/>
                    <a:lstStyle/>
                    <a:p>
                      <a:pPr marL="0" marR="0" algn="l">
                        <a:lnSpc>
                          <a:spcPct val="107000"/>
                        </a:lnSpc>
                        <a:spcBef>
                          <a:spcPts val="0"/>
                        </a:spcBef>
                        <a:spcAft>
                          <a:spcPts val="0"/>
                        </a:spcAft>
                      </a:pPr>
                      <a:r>
                        <a:rPr lang="en-US" sz="1000" dirty="0">
                          <a:effectLst/>
                        </a:rPr>
                        <a:t>MS Duration, </a:t>
                      </a:r>
                      <a:r>
                        <a:rPr lang="en-US" sz="1000" b="0" dirty="0">
                          <a:effectLst/>
                        </a:rPr>
                        <a:t>years (SD)</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effectLst/>
                        </a:rPr>
                        <a:t>1.1 (0.8)</a:t>
                      </a:r>
                      <a:endParaRPr lang="en-US" sz="1000" b="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cs typeface="Arial" panose="020B0604020202020204" pitchFamily="34" charset="0"/>
                        </a:rPr>
                        <a:t>&gt; .05</a:t>
                      </a:r>
                      <a:endPar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39158057"/>
                  </a:ext>
                </a:extLst>
              </a:tr>
              <a:tr h="180054">
                <a:tc>
                  <a:txBody>
                    <a:bodyPr/>
                    <a:lstStyle/>
                    <a:p>
                      <a:pPr marL="0" marR="0" algn="l">
                        <a:lnSpc>
                          <a:spcPct val="107000"/>
                        </a:lnSpc>
                        <a:spcBef>
                          <a:spcPts val="0"/>
                        </a:spcBef>
                        <a:spcAft>
                          <a:spcPts val="0"/>
                        </a:spcAft>
                      </a:pPr>
                      <a:r>
                        <a:rPr lang="en-US" sz="1000" dirty="0">
                          <a:effectLst/>
                        </a:rPr>
                        <a:t>PDDS</a:t>
                      </a:r>
                      <a:r>
                        <a:rPr lang="en-US" sz="1000" b="0" dirty="0">
                          <a:effectLst/>
                        </a:rPr>
                        <a:t>, median (IQR)</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effectLst/>
                        </a:rPr>
                        <a:t>1.0 (2.0)</a:t>
                      </a:r>
                      <a:endParaRPr lang="en-US" sz="1000" b="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Arial" panose="020B0604020202020204" pitchFamily="34" charset="0"/>
                        </a:rPr>
                        <a:t>&lt; .001</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&lt; .05</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98019177"/>
                  </a:ext>
                </a:extLst>
              </a:tr>
              <a:tr h="50622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000" dirty="0">
                          <a:effectLst/>
                        </a:rPr>
                        <a:t>Type of MS, </a:t>
                      </a:r>
                      <a:r>
                        <a:rPr lang="en-US" sz="1000" b="0" dirty="0">
                          <a:effectLst/>
                        </a:rPr>
                        <a:t>n (%)</a:t>
                      </a:r>
                    </a:p>
                    <a:p>
                      <a:pPr marL="228600" marR="0" indent="0" algn="l">
                        <a:lnSpc>
                          <a:spcPct val="107000"/>
                        </a:lnSpc>
                        <a:spcBef>
                          <a:spcPts val="0"/>
                        </a:spcBef>
                        <a:spcAft>
                          <a:spcPts val="0"/>
                        </a:spcAft>
                      </a:pPr>
                      <a:r>
                        <a:rPr lang="en-US" sz="1000" b="0" i="1" dirty="0">
                          <a:effectLst/>
                        </a:rPr>
                        <a:t>Relapsing-remitting MS</a:t>
                      </a:r>
                    </a:p>
                    <a:p>
                      <a:pPr marL="228600" marR="0" indent="0" algn="l">
                        <a:lnSpc>
                          <a:spcPct val="107000"/>
                        </a:lnSpc>
                        <a:spcBef>
                          <a:spcPts val="0"/>
                        </a:spcBef>
                        <a:spcAft>
                          <a:spcPts val="0"/>
                        </a:spcAft>
                      </a:pPr>
                      <a:r>
                        <a:rPr lang="en-US" sz="1000" b="0" i="1" dirty="0">
                          <a:effectLst/>
                        </a:rPr>
                        <a:t>Progressive MS</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000" b="0" dirty="0">
                        <a:effectLst/>
                      </a:endParaRPr>
                    </a:p>
                    <a:p>
                      <a:pPr marL="0" marR="0" algn="ctr">
                        <a:lnSpc>
                          <a:spcPct val="107000"/>
                        </a:lnSpc>
                        <a:spcBef>
                          <a:spcPts val="0"/>
                        </a:spcBef>
                        <a:spcAft>
                          <a:spcPts val="0"/>
                        </a:spcAft>
                      </a:pPr>
                      <a:r>
                        <a:rPr lang="en-US" sz="1000" b="0" dirty="0">
                          <a:effectLst/>
                        </a:rPr>
                        <a:t>119 (78.3)</a:t>
                      </a:r>
                    </a:p>
                    <a:p>
                      <a:pPr marL="0" marR="0" algn="ctr">
                        <a:lnSpc>
                          <a:spcPct val="107000"/>
                        </a:lnSpc>
                        <a:spcBef>
                          <a:spcPts val="0"/>
                        </a:spcBef>
                        <a:spcAft>
                          <a:spcPts val="0"/>
                        </a:spcAft>
                      </a:pPr>
                      <a:r>
                        <a:rPr lang="en-US" sz="1000" b="0" dirty="0">
                          <a:effectLst/>
                        </a:rPr>
                        <a:t>22 (14.4)</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Arial" panose="020B0604020202020204" pitchFamily="34" charset="0"/>
                        </a:rPr>
                        <a:t>&lt; </a:t>
                      </a:r>
                      <a:r>
                        <a:rPr lang="en-US" sz="1000" dirty="0">
                          <a:effectLst/>
                        </a:rPr>
                        <a:t>.05</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cs typeface="Arial" panose="020B0604020202020204" pitchFamily="34" charset="0"/>
                        </a:rPr>
                        <a:t>&gt; .05</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30521085"/>
                  </a:ext>
                </a:extLst>
              </a:tr>
              <a:tr h="481965">
                <a:tc>
                  <a:txBody>
                    <a:bodyPr/>
                    <a:lstStyle/>
                    <a:p>
                      <a:pPr marL="0" marR="0" algn="l">
                        <a:lnSpc>
                          <a:spcPct val="107000"/>
                        </a:lnSpc>
                        <a:spcBef>
                          <a:spcPts val="0"/>
                        </a:spcBef>
                        <a:spcAft>
                          <a:spcPts val="0"/>
                        </a:spcAft>
                      </a:pPr>
                      <a:r>
                        <a:rPr lang="en-US" sz="1000" dirty="0">
                          <a:effectLst/>
                        </a:rPr>
                        <a:t>Sex, </a:t>
                      </a:r>
                      <a:r>
                        <a:rPr lang="en-US" sz="1000" b="0" dirty="0">
                          <a:effectLst/>
                        </a:rPr>
                        <a:t>n (%)</a:t>
                      </a:r>
                    </a:p>
                    <a:p>
                      <a:pPr marL="0" marR="0" indent="228600" algn="l">
                        <a:lnSpc>
                          <a:spcPct val="107000"/>
                        </a:lnSpc>
                        <a:spcBef>
                          <a:spcPts val="0"/>
                        </a:spcBef>
                        <a:spcAft>
                          <a:spcPts val="0"/>
                        </a:spcAft>
                      </a:pPr>
                      <a:r>
                        <a:rPr lang="en-US" sz="1000" b="0" i="1" dirty="0">
                          <a:effectLst/>
                        </a:rPr>
                        <a:t>Female</a:t>
                      </a:r>
                    </a:p>
                    <a:p>
                      <a:pPr marL="228600" marR="0" indent="0" algn="l">
                        <a:lnSpc>
                          <a:spcPct val="107000"/>
                        </a:lnSpc>
                        <a:spcBef>
                          <a:spcPts val="0"/>
                        </a:spcBef>
                        <a:spcAft>
                          <a:spcPts val="0"/>
                        </a:spcAft>
                      </a:pPr>
                      <a:r>
                        <a:rPr lang="en-US" sz="1000" b="0" i="1" dirty="0">
                          <a:effectLst/>
                        </a:rPr>
                        <a:t>Male</a:t>
                      </a:r>
                      <a:endParaRPr lang="en-US" sz="1000" b="0" i="1"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effectLst/>
                        </a:rPr>
                        <a:t> </a:t>
                      </a:r>
                    </a:p>
                    <a:p>
                      <a:pPr marL="0" marR="0" algn="ctr">
                        <a:lnSpc>
                          <a:spcPct val="107000"/>
                        </a:lnSpc>
                        <a:spcBef>
                          <a:spcPts val="0"/>
                        </a:spcBef>
                        <a:spcAft>
                          <a:spcPts val="0"/>
                        </a:spcAft>
                      </a:pPr>
                      <a:r>
                        <a:rPr lang="en-US" sz="1000" b="0" dirty="0">
                          <a:effectLst/>
                        </a:rPr>
                        <a:t>127 (83.6)</a:t>
                      </a:r>
                    </a:p>
                    <a:p>
                      <a:pPr marL="0" marR="0" algn="ctr">
                        <a:lnSpc>
                          <a:spcPct val="107000"/>
                        </a:lnSpc>
                        <a:spcBef>
                          <a:spcPts val="0"/>
                        </a:spcBef>
                        <a:spcAft>
                          <a:spcPts val="0"/>
                        </a:spcAft>
                      </a:pPr>
                      <a:r>
                        <a:rPr lang="en-US" sz="1000" b="0" dirty="0">
                          <a:effectLst/>
                        </a:rPr>
                        <a:t>25 (16.4)</a:t>
                      </a:r>
                      <a:endParaRPr lang="en-US" sz="1000" b="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Arial" panose="020B0604020202020204" pitchFamily="34" charset="0"/>
                        </a:rPr>
                        <a:t>&lt; .05</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cs typeface="Arial" panose="020B0604020202020204" pitchFamily="34" charset="0"/>
                        </a:rPr>
                        <a:t>&gt; .05</a:t>
                      </a:r>
                      <a:endPar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85943462"/>
                  </a:ext>
                </a:extLst>
              </a:tr>
              <a:tr h="481965">
                <a:tc>
                  <a:txBody>
                    <a:bodyPr/>
                    <a:lstStyle/>
                    <a:p>
                      <a:pPr marL="0" marR="0" algn="l">
                        <a:lnSpc>
                          <a:spcPct val="107000"/>
                        </a:lnSpc>
                        <a:spcBef>
                          <a:spcPts val="0"/>
                        </a:spcBef>
                        <a:spcAft>
                          <a:spcPts val="0"/>
                        </a:spcAft>
                      </a:pPr>
                      <a:r>
                        <a:rPr lang="en-US" sz="1000" dirty="0">
                          <a:effectLst/>
                        </a:rPr>
                        <a:t>Marital Status, </a:t>
                      </a:r>
                      <a:r>
                        <a:rPr lang="en-US" sz="1000" b="0" dirty="0">
                          <a:effectLst/>
                        </a:rPr>
                        <a:t>n (%)</a:t>
                      </a:r>
                      <a:endParaRPr lang="en-US" sz="1000" dirty="0">
                        <a:effectLst/>
                      </a:endParaRPr>
                    </a:p>
                    <a:p>
                      <a:pPr marL="228600" marR="0" indent="0" algn="l">
                        <a:lnSpc>
                          <a:spcPct val="107000"/>
                        </a:lnSpc>
                        <a:spcBef>
                          <a:spcPts val="0"/>
                        </a:spcBef>
                        <a:spcAft>
                          <a:spcPts val="0"/>
                        </a:spcAft>
                      </a:pPr>
                      <a:r>
                        <a:rPr lang="en-US" sz="1000" b="0" i="1" dirty="0">
                          <a:effectLst/>
                        </a:rPr>
                        <a:t>Married</a:t>
                      </a:r>
                    </a:p>
                    <a:p>
                      <a:pPr marL="228600" marR="0" indent="0" algn="l">
                        <a:lnSpc>
                          <a:spcPct val="107000"/>
                        </a:lnSpc>
                        <a:spcBef>
                          <a:spcPts val="0"/>
                        </a:spcBef>
                        <a:spcAft>
                          <a:spcPts val="0"/>
                        </a:spcAft>
                      </a:pPr>
                      <a:r>
                        <a:rPr lang="en-US" sz="1000" b="0" i="1" dirty="0">
                          <a:effectLst/>
                        </a:rPr>
                        <a:t>Other Status</a:t>
                      </a:r>
                      <a:endParaRPr lang="en-US" sz="1000" b="0" i="1"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effectLst/>
                        </a:rPr>
                        <a:t> </a:t>
                      </a:r>
                    </a:p>
                    <a:p>
                      <a:pPr marL="0" marR="0" algn="ctr">
                        <a:lnSpc>
                          <a:spcPct val="107000"/>
                        </a:lnSpc>
                        <a:spcBef>
                          <a:spcPts val="0"/>
                        </a:spcBef>
                        <a:spcAft>
                          <a:spcPts val="0"/>
                        </a:spcAft>
                      </a:pPr>
                      <a:r>
                        <a:rPr lang="en-US" sz="1000" b="0" dirty="0">
                          <a:effectLst/>
                        </a:rPr>
                        <a:t>94 (61.8)</a:t>
                      </a:r>
                    </a:p>
                    <a:p>
                      <a:pPr marL="0" marR="0" algn="ctr">
                        <a:lnSpc>
                          <a:spcPct val="107000"/>
                        </a:lnSpc>
                        <a:spcBef>
                          <a:spcPts val="0"/>
                        </a:spcBef>
                        <a:spcAft>
                          <a:spcPts val="0"/>
                        </a:spcAft>
                      </a:pPr>
                      <a:r>
                        <a:rPr lang="en-US" sz="1000" b="0" dirty="0">
                          <a:effectLst/>
                        </a:rPr>
                        <a:t>58 (38.2)</a:t>
                      </a:r>
                      <a:endParaRPr lang="en-US" sz="1000" b="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cs typeface="Arial" panose="020B0604020202020204" pitchFamily="34" charset="0"/>
                        </a:rPr>
                        <a:t>&gt; .05</a:t>
                      </a:r>
                      <a:endPar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&lt; .05</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60855117"/>
                  </a:ext>
                </a:extLst>
              </a:tr>
              <a:tr h="481965">
                <a:tc>
                  <a:txBody>
                    <a:bodyPr/>
                    <a:lstStyle/>
                    <a:p>
                      <a:pPr marL="0" marR="0" algn="l">
                        <a:lnSpc>
                          <a:spcPct val="107000"/>
                        </a:lnSpc>
                        <a:spcBef>
                          <a:spcPts val="0"/>
                        </a:spcBef>
                        <a:spcAft>
                          <a:spcPts val="0"/>
                        </a:spcAft>
                      </a:pPr>
                      <a:r>
                        <a:rPr lang="en-US" sz="1000" dirty="0">
                          <a:effectLst/>
                        </a:rPr>
                        <a:t>Employed, </a:t>
                      </a:r>
                      <a:r>
                        <a:rPr lang="en-US" sz="1000" b="0" dirty="0">
                          <a:effectLst/>
                        </a:rPr>
                        <a:t>n (%)</a:t>
                      </a:r>
                      <a:endParaRPr lang="en-US" sz="1000" dirty="0">
                        <a:effectLst/>
                      </a:endParaRPr>
                    </a:p>
                    <a:p>
                      <a:pPr marL="228600" marR="0" indent="0" algn="l">
                        <a:lnSpc>
                          <a:spcPct val="107000"/>
                        </a:lnSpc>
                        <a:spcBef>
                          <a:spcPts val="0"/>
                        </a:spcBef>
                        <a:spcAft>
                          <a:spcPts val="0"/>
                        </a:spcAft>
                      </a:pPr>
                      <a:r>
                        <a:rPr lang="en-US" sz="1000" b="0" i="1" dirty="0">
                          <a:effectLst/>
                        </a:rPr>
                        <a:t>Yes</a:t>
                      </a:r>
                    </a:p>
                    <a:p>
                      <a:pPr marL="228600" marR="0" indent="0" algn="l">
                        <a:lnSpc>
                          <a:spcPct val="107000"/>
                        </a:lnSpc>
                        <a:spcBef>
                          <a:spcPts val="0"/>
                        </a:spcBef>
                        <a:spcAft>
                          <a:spcPts val="0"/>
                        </a:spcAft>
                      </a:pPr>
                      <a:r>
                        <a:rPr lang="en-US" sz="1000" b="0" i="1" dirty="0">
                          <a:effectLst/>
                        </a:rPr>
                        <a:t>No</a:t>
                      </a:r>
                      <a:endParaRPr lang="en-US" sz="1000" b="0" i="1"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effectLst/>
                        </a:rPr>
                        <a:t> </a:t>
                      </a:r>
                    </a:p>
                    <a:p>
                      <a:pPr marL="0" marR="0" algn="ctr">
                        <a:lnSpc>
                          <a:spcPct val="107000"/>
                        </a:lnSpc>
                        <a:spcBef>
                          <a:spcPts val="0"/>
                        </a:spcBef>
                        <a:spcAft>
                          <a:spcPts val="0"/>
                        </a:spcAft>
                      </a:pPr>
                      <a:r>
                        <a:rPr lang="en-US" sz="1000" b="0" dirty="0">
                          <a:effectLst/>
                        </a:rPr>
                        <a:t>105 (69.1)</a:t>
                      </a:r>
                    </a:p>
                    <a:p>
                      <a:pPr marL="0" marR="0" algn="ctr">
                        <a:lnSpc>
                          <a:spcPct val="107000"/>
                        </a:lnSpc>
                        <a:spcBef>
                          <a:spcPts val="0"/>
                        </a:spcBef>
                        <a:spcAft>
                          <a:spcPts val="0"/>
                        </a:spcAft>
                      </a:pPr>
                      <a:r>
                        <a:rPr lang="en-US" sz="1000" b="0" dirty="0">
                          <a:effectLst/>
                        </a:rPr>
                        <a:t>47 (30.9)</a:t>
                      </a:r>
                      <a:endParaRPr lang="en-US" sz="1000" b="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cs typeface="Arial" panose="020B0604020202020204" pitchFamily="34" charset="0"/>
                        </a:rPr>
                        <a:t>&gt; .05</a:t>
                      </a:r>
                      <a:endPar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cs typeface="Arial" panose="020B0604020202020204" pitchFamily="34" charset="0"/>
                        </a:rPr>
                        <a:t>&gt; .05</a:t>
                      </a:r>
                      <a:endPar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13265581"/>
                  </a:ext>
                </a:extLst>
              </a:tr>
              <a:tr h="481965">
                <a:tc>
                  <a:txBody>
                    <a:bodyPr/>
                    <a:lstStyle/>
                    <a:p>
                      <a:pPr marL="0" marR="0" algn="l">
                        <a:lnSpc>
                          <a:spcPct val="107000"/>
                        </a:lnSpc>
                        <a:spcBef>
                          <a:spcPts val="0"/>
                        </a:spcBef>
                        <a:spcAft>
                          <a:spcPts val="0"/>
                        </a:spcAft>
                      </a:pPr>
                      <a:r>
                        <a:rPr lang="en-US" sz="1000" dirty="0">
                          <a:effectLst/>
                        </a:rPr>
                        <a:t>Race, </a:t>
                      </a:r>
                      <a:r>
                        <a:rPr lang="en-US" sz="1000" b="0" dirty="0">
                          <a:effectLst/>
                        </a:rPr>
                        <a:t>n (%)</a:t>
                      </a:r>
                      <a:endParaRPr lang="en-US" sz="1000" dirty="0">
                        <a:effectLst/>
                      </a:endParaRPr>
                    </a:p>
                    <a:p>
                      <a:pPr marL="228600" marR="0" indent="0" algn="l">
                        <a:lnSpc>
                          <a:spcPct val="107000"/>
                        </a:lnSpc>
                        <a:spcBef>
                          <a:spcPts val="0"/>
                        </a:spcBef>
                        <a:spcAft>
                          <a:spcPts val="0"/>
                        </a:spcAft>
                      </a:pPr>
                      <a:r>
                        <a:rPr lang="en-US" sz="1000" b="0" i="1" dirty="0">
                          <a:effectLst/>
                        </a:rPr>
                        <a:t>Caucasian</a:t>
                      </a:r>
                    </a:p>
                    <a:p>
                      <a:pPr marL="228600" marR="0" indent="0" algn="l">
                        <a:lnSpc>
                          <a:spcPct val="107000"/>
                        </a:lnSpc>
                        <a:spcBef>
                          <a:spcPts val="0"/>
                        </a:spcBef>
                        <a:spcAft>
                          <a:spcPts val="0"/>
                        </a:spcAft>
                      </a:pPr>
                      <a:r>
                        <a:rPr lang="en-US" sz="1000" b="0" i="1" dirty="0">
                          <a:effectLst/>
                        </a:rPr>
                        <a:t>Other</a:t>
                      </a:r>
                      <a:endParaRPr lang="en-US" sz="1000" b="0" i="1"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effectLst/>
                        </a:rPr>
                        <a:t> </a:t>
                      </a:r>
                    </a:p>
                    <a:p>
                      <a:pPr marL="0" marR="0" algn="ctr">
                        <a:lnSpc>
                          <a:spcPct val="107000"/>
                        </a:lnSpc>
                        <a:spcBef>
                          <a:spcPts val="0"/>
                        </a:spcBef>
                        <a:spcAft>
                          <a:spcPts val="0"/>
                        </a:spcAft>
                      </a:pPr>
                      <a:r>
                        <a:rPr lang="en-US" sz="1000" b="0" dirty="0">
                          <a:effectLst/>
                        </a:rPr>
                        <a:t>120 (78.9)</a:t>
                      </a:r>
                    </a:p>
                    <a:p>
                      <a:pPr marL="0" marR="0" algn="ctr">
                        <a:lnSpc>
                          <a:spcPct val="107000"/>
                        </a:lnSpc>
                        <a:spcBef>
                          <a:spcPts val="0"/>
                        </a:spcBef>
                        <a:spcAft>
                          <a:spcPts val="0"/>
                        </a:spcAft>
                      </a:pPr>
                      <a:r>
                        <a:rPr lang="en-US" sz="1000" b="0" dirty="0">
                          <a:effectLst/>
                        </a:rPr>
                        <a:t>32 (21.1)</a:t>
                      </a:r>
                      <a:endParaRPr lang="en-US" sz="1000" b="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cs typeface="Arial" panose="020B0604020202020204" pitchFamily="34" charset="0"/>
                        </a:rPr>
                        <a:t>&gt; .05</a:t>
                      </a:r>
                      <a:endPar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cs typeface="Arial" panose="020B0604020202020204" pitchFamily="34" charset="0"/>
                        </a:rPr>
                        <a:t>&gt; .05</a:t>
                      </a:r>
                      <a:endPar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12416385"/>
                  </a:ext>
                </a:extLst>
              </a:tr>
              <a:tr h="481965">
                <a:tc>
                  <a:txBody>
                    <a:bodyPr/>
                    <a:lstStyle/>
                    <a:p>
                      <a:pPr marL="0" marR="0" algn="l">
                        <a:lnSpc>
                          <a:spcPct val="107000"/>
                        </a:lnSpc>
                        <a:spcBef>
                          <a:spcPts val="0"/>
                        </a:spcBef>
                        <a:spcAft>
                          <a:spcPts val="0"/>
                        </a:spcAft>
                      </a:pPr>
                      <a:r>
                        <a:rPr lang="en-US" sz="1000" dirty="0">
                          <a:effectLst/>
                        </a:rPr>
                        <a:t>Education, </a:t>
                      </a:r>
                      <a:r>
                        <a:rPr lang="en-US" sz="1000" b="0" dirty="0">
                          <a:effectLst/>
                        </a:rPr>
                        <a:t>n (%)</a:t>
                      </a:r>
                      <a:endParaRPr lang="en-US" sz="1000" dirty="0">
                        <a:effectLst/>
                      </a:endParaRPr>
                    </a:p>
                    <a:p>
                      <a:pPr marL="228600" marR="0" indent="0" algn="l">
                        <a:lnSpc>
                          <a:spcPct val="107000"/>
                        </a:lnSpc>
                        <a:spcBef>
                          <a:spcPts val="0"/>
                        </a:spcBef>
                        <a:spcAft>
                          <a:spcPts val="0"/>
                        </a:spcAft>
                      </a:pPr>
                      <a:r>
                        <a:rPr lang="en-US" sz="1000" b="0" i="1" dirty="0">
                          <a:effectLst/>
                        </a:rPr>
                        <a:t>Less than College</a:t>
                      </a:r>
                    </a:p>
                    <a:p>
                      <a:pPr marL="228600" marR="0" indent="0" algn="l">
                        <a:lnSpc>
                          <a:spcPct val="107000"/>
                        </a:lnSpc>
                        <a:spcBef>
                          <a:spcPts val="0"/>
                        </a:spcBef>
                        <a:spcAft>
                          <a:spcPts val="0"/>
                        </a:spcAft>
                      </a:pPr>
                      <a:r>
                        <a:rPr lang="en-US" sz="1000" b="0" i="1" dirty="0">
                          <a:effectLst/>
                        </a:rPr>
                        <a:t>College Graduate or more</a:t>
                      </a:r>
                      <a:endParaRPr lang="en-US" sz="1000" b="0" i="1"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dirty="0">
                          <a:effectLst/>
                        </a:rPr>
                        <a:t> </a:t>
                      </a:r>
                    </a:p>
                    <a:p>
                      <a:pPr marL="0" marR="0" algn="ctr">
                        <a:lnSpc>
                          <a:spcPct val="107000"/>
                        </a:lnSpc>
                        <a:spcBef>
                          <a:spcPts val="0"/>
                        </a:spcBef>
                        <a:spcAft>
                          <a:spcPts val="0"/>
                        </a:spcAft>
                      </a:pPr>
                      <a:r>
                        <a:rPr lang="en-US" sz="1000" b="0" dirty="0">
                          <a:effectLst/>
                        </a:rPr>
                        <a:t>35 (23.0)</a:t>
                      </a:r>
                    </a:p>
                    <a:p>
                      <a:pPr marL="0" marR="0" algn="ctr">
                        <a:lnSpc>
                          <a:spcPct val="107000"/>
                        </a:lnSpc>
                        <a:spcBef>
                          <a:spcPts val="0"/>
                        </a:spcBef>
                        <a:spcAft>
                          <a:spcPts val="0"/>
                        </a:spcAft>
                      </a:pPr>
                      <a:r>
                        <a:rPr lang="en-US" sz="1000" b="0" dirty="0">
                          <a:effectLst/>
                        </a:rPr>
                        <a:t>117 (77.0)</a:t>
                      </a:r>
                      <a:endParaRPr lang="en-US" sz="1000" b="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Arial" panose="020B0604020202020204" pitchFamily="34" charset="0"/>
                        </a:rPr>
                        <a:t>&lt; .05</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&lt; .05</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35415579"/>
                  </a:ext>
                </a:extLst>
              </a:tr>
              <a:tr h="481965">
                <a:tc>
                  <a:txBody>
                    <a:bodyPr/>
                    <a:lstStyle/>
                    <a:p>
                      <a:pPr marL="0" marR="0" algn="l">
                        <a:lnSpc>
                          <a:spcPct val="107000"/>
                        </a:lnSpc>
                        <a:spcBef>
                          <a:spcPts val="0"/>
                        </a:spcBef>
                        <a:spcAft>
                          <a:spcPts val="0"/>
                        </a:spcAft>
                      </a:pPr>
                      <a:r>
                        <a:rPr lang="en-US" sz="1000" dirty="0">
                          <a:effectLst/>
                        </a:rPr>
                        <a:t>Household Income, </a:t>
                      </a:r>
                      <a:r>
                        <a:rPr lang="en-US" sz="1000" b="0" dirty="0">
                          <a:effectLst/>
                        </a:rPr>
                        <a:t>n (%)</a:t>
                      </a:r>
                      <a:endParaRPr lang="en-US" sz="1000" dirty="0">
                        <a:effectLst/>
                      </a:endParaRPr>
                    </a:p>
                    <a:p>
                      <a:pPr marL="228600" marR="0" indent="0" algn="l">
                        <a:lnSpc>
                          <a:spcPct val="107000"/>
                        </a:lnSpc>
                        <a:spcBef>
                          <a:spcPts val="0"/>
                        </a:spcBef>
                        <a:spcAft>
                          <a:spcPts val="0"/>
                        </a:spcAft>
                      </a:pPr>
                      <a:r>
                        <a:rPr lang="en-US" sz="1000" b="0" i="1" dirty="0">
                          <a:effectLst/>
                        </a:rPr>
                        <a:t>Less than $50,000</a:t>
                      </a:r>
                    </a:p>
                    <a:p>
                      <a:pPr marL="228600" marR="0" indent="0" algn="l">
                        <a:lnSpc>
                          <a:spcPct val="107000"/>
                        </a:lnSpc>
                        <a:spcBef>
                          <a:spcPts val="0"/>
                        </a:spcBef>
                        <a:spcAft>
                          <a:spcPts val="0"/>
                        </a:spcAft>
                      </a:pPr>
                      <a:r>
                        <a:rPr lang="en-US" sz="1000" b="0" i="1" dirty="0">
                          <a:effectLst/>
                        </a:rPr>
                        <a:t>$50,000 or greater</a:t>
                      </a:r>
                      <a:endParaRPr lang="en-US" sz="1000" b="0" i="1"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000" b="0" dirty="0">
                          <a:effectLst/>
                        </a:rPr>
                        <a:t> </a:t>
                      </a:r>
                    </a:p>
                    <a:p>
                      <a:pPr marL="0" marR="0" algn="ctr">
                        <a:lnSpc>
                          <a:spcPct val="107000"/>
                        </a:lnSpc>
                        <a:spcBef>
                          <a:spcPts val="0"/>
                        </a:spcBef>
                        <a:spcAft>
                          <a:spcPts val="0"/>
                        </a:spcAft>
                      </a:pPr>
                      <a:r>
                        <a:rPr lang="en-US" sz="1000" b="0" dirty="0">
                          <a:effectLst/>
                        </a:rPr>
                        <a:t>36 (24.3)</a:t>
                      </a:r>
                    </a:p>
                    <a:p>
                      <a:pPr marL="0" marR="0" algn="ctr">
                        <a:lnSpc>
                          <a:spcPct val="107000"/>
                        </a:lnSpc>
                        <a:spcBef>
                          <a:spcPts val="0"/>
                        </a:spcBef>
                        <a:spcAft>
                          <a:spcPts val="0"/>
                        </a:spcAft>
                      </a:pPr>
                      <a:r>
                        <a:rPr lang="en-US" sz="1000" b="0" dirty="0">
                          <a:effectLst/>
                        </a:rPr>
                        <a:t>112 (75.7)</a:t>
                      </a:r>
                      <a:endParaRPr lang="en-US" sz="1000" b="0" dirty="0">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Arial" panose="020B0604020202020204" pitchFamily="34" charset="0"/>
                        </a:rPr>
                        <a:t>&lt; .05</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4">
                        <a:lumMod val="60000"/>
                        <a:lumOff val="40000"/>
                      </a:schemeClr>
                    </a:solidFill>
                  </a:tcPr>
                </a:tc>
                <a:tc>
                  <a:txBody>
                    <a:bodyPr/>
                    <a:lstStyle/>
                    <a:p>
                      <a:pPr marL="0" marR="0" algn="ctr">
                        <a:lnSpc>
                          <a:spcPct val="107000"/>
                        </a:lnSpc>
                        <a:spcBef>
                          <a:spcPts val="0"/>
                        </a:spcBef>
                        <a:spcAft>
                          <a:spcPts val="0"/>
                        </a:spcAft>
                      </a:pPr>
                      <a:r>
                        <a:rPr lang="en-US" sz="1000" kern="1200" dirty="0">
                          <a:solidFill>
                            <a:schemeClr val="tx1"/>
                          </a:solidFill>
                          <a:effectLst/>
                          <a:latin typeface="Calibri" panose="020F0502020204030204" pitchFamily="34" charset="0"/>
                          <a:cs typeface="Arial" panose="020B0604020202020204" pitchFamily="34" charset="0"/>
                        </a:rPr>
                        <a:t>&gt; .05</a:t>
                      </a:r>
                      <a:endParaRPr lang="en-US" sz="10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629674752"/>
                  </a:ext>
                </a:extLst>
              </a:tr>
              <a:tr h="155829">
                <a:tc gridSpan="4">
                  <a:txBody>
                    <a:bodyPr/>
                    <a:lstStyle/>
                    <a:p>
                      <a:pPr marL="0" marR="0" algn="l">
                        <a:lnSpc>
                          <a:spcPct val="107000"/>
                        </a:lnSpc>
                        <a:spcBef>
                          <a:spcPts val="0"/>
                        </a:spcBef>
                        <a:spcAft>
                          <a:spcPts val="0"/>
                        </a:spcAft>
                        <a:tabLst>
                          <a:tab pos="3933825" algn="l"/>
                        </a:tabLst>
                      </a:pPr>
                      <a:r>
                        <a:rPr lang="en-US" sz="1000" b="0" dirty="0">
                          <a:effectLst/>
                        </a:rPr>
                        <a:t>Notes. IQR = Interquartile Range; PDDS = Patient Determined Disease Steps</a:t>
                      </a:r>
                    </a:p>
                  </a:txBody>
                  <a:tcPr marL="15169" marR="1516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2673187310"/>
                  </a:ext>
                </a:extLst>
              </a:tr>
            </a:tbl>
          </a:graphicData>
        </a:graphic>
      </p:graphicFrame>
    </p:spTree>
    <p:extLst>
      <p:ext uri="{BB962C8B-B14F-4D97-AF65-F5344CB8AC3E}">
        <p14:creationId xmlns:p14="http://schemas.microsoft.com/office/powerpoint/2010/main" val="241318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66132D7-9359-4984-9E72-F7D19D884F37}"/>
              </a:ext>
            </a:extLst>
          </p:cNvPr>
          <p:cNvGraphicFramePr/>
          <p:nvPr>
            <p:extLst>
              <p:ext uri="{D42A27DB-BD31-4B8C-83A1-F6EECF244321}">
                <p14:modId xmlns:p14="http://schemas.microsoft.com/office/powerpoint/2010/main" val="1899327354"/>
              </p:ext>
            </p:extLst>
          </p:nvPr>
        </p:nvGraphicFramePr>
        <p:xfrm>
          <a:off x="670151" y="2342776"/>
          <a:ext cx="3639204" cy="2475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A4AAA77-DC29-4CBB-A420-21379ACC4AEC}"/>
              </a:ext>
            </a:extLst>
          </p:cNvPr>
          <p:cNvGraphicFramePr/>
          <p:nvPr>
            <p:extLst>
              <p:ext uri="{D42A27DB-BD31-4B8C-83A1-F6EECF244321}">
                <p14:modId xmlns:p14="http://schemas.microsoft.com/office/powerpoint/2010/main" val="3857622429"/>
              </p:ext>
            </p:extLst>
          </p:nvPr>
        </p:nvGraphicFramePr>
        <p:xfrm>
          <a:off x="4834644" y="2351027"/>
          <a:ext cx="3639205" cy="247574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F23F7D48-EE23-4560-A86D-44DEC0B963DC}"/>
              </a:ext>
            </a:extLst>
          </p:cNvPr>
          <p:cNvSpPr>
            <a:spLocks noGrp="1"/>
          </p:cNvSpPr>
          <p:nvPr>
            <p:ph type="title"/>
          </p:nvPr>
        </p:nvSpPr>
        <p:spPr>
          <a:xfrm>
            <a:off x="0" y="754531"/>
            <a:ext cx="8229600" cy="724646"/>
          </a:xfrm>
        </p:spPr>
        <p:txBody>
          <a:bodyPr/>
          <a:lstStyle/>
          <a:p>
            <a:pPr indent="227013"/>
            <a:r>
              <a:rPr lang="en-US" dirty="0"/>
              <a:t>Physical Activity Patterns in newly diagnosed MS</a:t>
            </a:r>
          </a:p>
        </p:txBody>
      </p:sp>
      <p:sp>
        <p:nvSpPr>
          <p:cNvPr id="6" name="TextBox 5">
            <a:extLst>
              <a:ext uri="{FF2B5EF4-FFF2-40B4-BE49-F238E27FC236}">
                <a16:creationId xmlns:a16="http://schemas.microsoft.com/office/drawing/2014/main" id="{3305DED0-5A39-43D8-8002-186C66B765BC}"/>
              </a:ext>
            </a:extLst>
          </p:cNvPr>
          <p:cNvSpPr txBox="1"/>
          <p:nvPr/>
        </p:nvSpPr>
        <p:spPr>
          <a:xfrm>
            <a:off x="0" y="1308675"/>
            <a:ext cx="9144000" cy="984885"/>
          </a:xfrm>
          <a:prstGeom prst="rect">
            <a:avLst/>
          </a:prstGeom>
          <a:noFill/>
        </p:spPr>
        <p:txBody>
          <a:bodyPr wrap="square">
            <a:spAutoFit/>
          </a:bodyPr>
          <a:lstStyle/>
          <a:p>
            <a:pPr lvl="1"/>
            <a:r>
              <a:rPr lang="en-US" sz="2000" b="1" dirty="0"/>
              <a:t>39.5% of the sample reported being insufficiently active</a:t>
            </a:r>
          </a:p>
          <a:p>
            <a:pPr lvl="1"/>
            <a:r>
              <a:rPr lang="en-US" sz="2000" b="1" dirty="0"/>
              <a:t>34.2% regularly active</a:t>
            </a:r>
          </a:p>
          <a:p>
            <a:pPr marL="854075" lvl="1" indent="-168275">
              <a:buFont typeface="Arial" panose="020B0604020202020204" pitchFamily="34" charset="0"/>
              <a:buChar char="•"/>
            </a:pPr>
            <a:r>
              <a:rPr lang="en-US" b="1" dirty="0"/>
              <a:t>Consistent to findings in previous research in adults with MS in Germany and the U.S. </a:t>
            </a:r>
          </a:p>
        </p:txBody>
      </p:sp>
      <p:sp>
        <p:nvSpPr>
          <p:cNvPr id="7" name="TextBox 6">
            <a:extLst>
              <a:ext uri="{FF2B5EF4-FFF2-40B4-BE49-F238E27FC236}">
                <a16:creationId xmlns:a16="http://schemas.microsoft.com/office/drawing/2014/main" id="{F78E3423-586D-44FE-A3FC-5FC4392558EA}"/>
              </a:ext>
            </a:extLst>
          </p:cNvPr>
          <p:cNvSpPr txBox="1"/>
          <p:nvPr/>
        </p:nvSpPr>
        <p:spPr>
          <a:xfrm>
            <a:off x="4572000" y="4939151"/>
            <a:ext cx="4054642" cy="246221"/>
          </a:xfrm>
          <a:prstGeom prst="rect">
            <a:avLst/>
          </a:prstGeom>
          <a:noFill/>
        </p:spPr>
        <p:txBody>
          <a:bodyPr wrap="square" rtlCol="0">
            <a:spAutoFit/>
          </a:bodyPr>
          <a:lstStyle/>
          <a:p>
            <a:r>
              <a:rPr lang="en-US" sz="1000" dirty="0"/>
              <a:t>(Riemann-Lorenz et al., 2021; Silveira et al., 2021)</a:t>
            </a:r>
          </a:p>
        </p:txBody>
      </p:sp>
    </p:spTree>
    <p:extLst>
      <p:ext uri="{BB962C8B-B14F-4D97-AF65-F5344CB8AC3E}">
        <p14:creationId xmlns:p14="http://schemas.microsoft.com/office/powerpoint/2010/main" val="3595995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EF99396-11B2-4A10-A4A3-FE0C341C5665}"/>
              </a:ext>
            </a:extLst>
          </p:cNvPr>
          <p:cNvGraphicFramePr>
            <a:graphicFrameLocks noGrp="1"/>
          </p:cNvGraphicFramePr>
          <p:nvPr>
            <p:extLst>
              <p:ext uri="{D42A27DB-BD31-4B8C-83A1-F6EECF244321}">
                <p14:modId xmlns:p14="http://schemas.microsoft.com/office/powerpoint/2010/main" val="2522596751"/>
              </p:ext>
            </p:extLst>
          </p:nvPr>
        </p:nvGraphicFramePr>
        <p:xfrm>
          <a:off x="674012" y="174264"/>
          <a:ext cx="7216376" cy="4792500"/>
        </p:xfrm>
        <a:graphic>
          <a:graphicData uri="http://schemas.openxmlformats.org/drawingml/2006/table">
            <a:tbl>
              <a:tblPr firstRow="1" firstCol="1" bandRow="1"/>
              <a:tblGrid>
                <a:gridCol w="2886550">
                  <a:extLst>
                    <a:ext uri="{9D8B030D-6E8A-4147-A177-3AD203B41FA5}">
                      <a16:colId xmlns:a16="http://schemas.microsoft.com/office/drawing/2014/main" val="491291097"/>
                    </a:ext>
                  </a:extLst>
                </a:gridCol>
                <a:gridCol w="2742223">
                  <a:extLst>
                    <a:ext uri="{9D8B030D-6E8A-4147-A177-3AD203B41FA5}">
                      <a16:colId xmlns:a16="http://schemas.microsoft.com/office/drawing/2014/main" val="1121167088"/>
                    </a:ext>
                  </a:extLst>
                </a:gridCol>
                <a:gridCol w="1587603">
                  <a:extLst>
                    <a:ext uri="{9D8B030D-6E8A-4147-A177-3AD203B41FA5}">
                      <a16:colId xmlns:a16="http://schemas.microsoft.com/office/drawing/2014/main" val="2785916016"/>
                    </a:ext>
                  </a:extLst>
                </a:gridCol>
              </a:tblGrid>
              <a:tr h="377411">
                <a:tc gridSpan="3">
                  <a:txBody>
                    <a:bodyPr/>
                    <a:lstStyle/>
                    <a:p>
                      <a:pPr marL="0" marR="0" algn="l">
                        <a:lnSpc>
                          <a:spcPct val="107000"/>
                        </a:lnSpc>
                        <a:spcBef>
                          <a:spcPts val="0"/>
                        </a:spcBef>
                        <a:spcAft>
                          <a:spcPts val="0"/>
                        </a:spcAft>
                      </a:pPr>
                      <a:r>
                        <a:rPr lang="en-US" sz="1300" b="1" dirty="0">
                          <a:solidFill>
                            <a:schemeClr val="bg1"/>
                          </a:solidFill>
                          <a:effectLst/>
                          <a:latin typeface="+mj-lt"/>
                          <a:ea typeface="Calibri" panose="020F0502020204030204" pitchFamily="34" charset="0"/>
                          <a:cs typeface="Arial" panose="020B0604020202020204" pitchFamily="34" charset="0"/>
                        </a:rPr>
                        <a:t>Results of Multivariate Analysis of Variance for GLTEQ Current Physical Activity Group by each Capability, Opportunity, Motivation, and Behavior (COM-B) Component and by all COM-B Components</a:t>
                      </a:r>
                      <a:r>
                        <a:rPr lang="en-US" sz="1300" b="1" i="1" dirty="0">
                          <a:solidFill>
                            <a:schemeClr val="bg1"/>
                          </a:solidFill>
                          <a:effectLst/>
                          <a:latin typeface="+mj-lt"/>
                          <a:ea typeface="Calibri" panose="020F0502020204030204" pitchFamily="34" charset="0"/>
                          <a:cs typeface="Arial" panose="020B0604020202020204" pitchFamily="34" charset="0"/>
                        </a:rPr>
                        <a:t> </a:t>
                      </a:r>
                      <a:endParaRPr lang="en-US" sz="1300" b="1" dirty="0">
                        <a:solidFill>
                          <a:schemeClr val="bg1"/>
                        </a:solidFill>
                        <a:effectLst/>
                        <a:latin typeface="+mj-lt"/>
                        <a:ea typeface="Calibri" panose="020F0502020204030204" pitchFamily="34" charset="0"/>
                        <a:cs typeface="Arial" panose="020B0604020202020204" pitchFamily="34" charset="0"/>
                      </a:endParaRPr>
                    </a:p>
                  </a:txBody>
                  <a:tcPr marL="36144" marR="3614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3722962"/>
                  </a:ext>
                </a:extLst>
              </a:tr>
              <a:tr h="156098">
                <a:tc rowSpan="2">
                  <a:txBody>
                    <a:bodyPr/>
                    <a:lstStyle/>
                    <a:p>
                      <a:pPr marL="0" marR="0" algn="l">
                        <a:lnSpc>
                          <a:spcPct val="107000"/>
                        </a:lnSpc>
                        <a:spcBef>
                          <a:spcPts val="0"/>
                        </a:spcBef>
                        <a:spcAft>
                          <a:spcPts val="0"/>
                        </a:spcAft>
                      </a:pPr>
                      <a:r>
                        <a:rPr lang="en-US" sz="1000" b="1" dirty="0">
                          <a:effectLst/>
                          <a:latin typeface="+mj-lt"/>
                          <a:ea typeface="Calibri" panose="020F0502020204030204" pitchFamily="34" charset="0"/>
                          <a:cs typeface="Arial" panose="020B0604020202020204" pitchFamily="34" charset="0"/>
                        </a:rPr>
                        <a:t>Capability</a:t>
                      </a:r>
                      <a:endParaRPr lang="en-US" sz="1000" dirty="0">
                        <a:effectLst/>
                        <a:latin typeface="+mj-lt"/>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000" b="1" dirty="0">
                          <a:effectLst/>
                          <a:latin typeface="+mj-lt"/>
                          <a:ea typeface="Calibri" panose="020F0502020204030204" pitchFamily="34" charset="0"/>
                          <a:cs typeface="Arial" panose="020B0604020202020204" pitchFamily="34" charset="0"/>
                        </a:rPr>
                        <a:t> </a:t>
                      </a:r>
                      <a:endParaRPr lang="en-US" sz="1000" dirty="0">
                        <a:effectLst/>
                        <a:latin typeface="+mj-lt"/>
                        <a:ea typeface="Calibri" panose="020F0502020204030204" pitchFamily="34" charset="0"/>
                        <a:cs typeface="Arial" panose="020B0604020202020204" pitchFamily="34" charset="0"/>
                      </a:endParaRPr>
                    </a:p>
                  </a:txBody>
                  <a:tcPr marL="36144" marR="36144"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Wilks’s λ = 0.63, </a:t>
                      </a:r>
                      <a:r>
                        <a:rPr lang="en-US" sz="1000" i="1" dirty="0">
                          <a:effectLst/>
                          <a:latin typeface="+mj-lt"/>
                          <a:ea typeface="Calibri" panose="020F0502020204030204" pitchFamily="34" charset="0"/>
                          <a:cs typeface="Arial" panose="020B0604020202020204" pitchFamily="34" charset="0"/>
                        </a:rPr>
                        <a:t>F</a:t>
                      </a:r>
                      <a:r>
                        <a:rPr lang="en-US" sz="1000" dirty="0">
                          <a:effectLst/>
                          <a:latin typeface="+mj-lt"/>
                          <a:ea typeface="Calibri" panose="020F0502020204030204" pitchFamily="34" charset="0"/>
                          <a:cs typeface="Arial" panose="020B0604020202020204" pitchFamily="34" charset="0"/>
                        </a:rPr>
                        <a:t>(12, 288) = 6.3, </a:t>
                      </a:r>
                      <a:r>
                        <a:rPr lang="en-US" sz="1000" i="1" dirty="0">
                          <a:effectLst/>
                          <a:latin typeface="+mj-lt"/>
                          <a:ea typeface="Calibri" panose="020F0502020204030204" pitchFamily="34" charset="0"/>
                          <a:cs typeface="Arial" panose="020B0604020202020204" pitchFamily="34" charset="0"/>
                        </a:rPr>
                        <a:t>p </a:t>
                      </a:r>
                      <a:r>
                        <a:rPr lang="en-US" sz="1000" dirty="0">
                          <a:effectLst/>
                          <a:latin typeface="+mj-lt"/>
                          <a:ea typeface="Calibri" panose="020F0502020204030204" pitchFamily="34" charset="0"/>
                          <a:cs typeface="Arial" panose="020B0604020202020204" pitchFamily="34" charset="0"/>
                        </a:rPr>
                        <a:t>&lt; .001</a:t>
                      </a:r>
                    </a:p>
                  </a:txBody>
                  <a:tcPr marL="36144" marR="36144"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556816527"/>
                  </a:ext>
                </a:extLst>
              </a:tr>
              <a:tr h="163326">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b="1" i="1">
                          <a:effectLst/>
                          <a:latin typeface="+mj-lt"/>
                          <a:ea typeface="Calibri" panose="020F0502020204030204" pitchFamily="34" charset="0"/>
                          <a:cs typeface="Arial" panose="020B0604020202020204" pitchFamily="34" charset="0"/>
                        </a:rPr>
                        <a:t>F</a:t>
                      </a:r>
                      <a:endParaRPr lang="en-US" sz="1000">
                        <a:effectLst/>
                        <a:latin typeface="+mj-lt"/>
                        <a:ea typeface="Calibri" panose="020F0502020204030204" pitchFamily="34" charset="0"/>
                        <a:cs typeface="Arial" panose="020B0604020202020204" pitchFamily="34" charset="0"/>
                      </a:endParaRPr>
                    </a:p>
                  </a:txBody>
                  <a:tcPr marL="36144" marR="36144" marT="0" marB="0" anchor="b">
                    <a:lnL>
                      <a:noFill/>
                    </a:lnL>
                    <a:lnR>
                      <a:noFill/>
                    </a:lnR>
                    <a:lnT>
                      <a:noFill/>
                    </a:lnT>
                    <a:lnB>
                      <a:noFill/>
                    </a:lnB>
                  </a:tcPr>
                </a:tc>
                <a:extLst>
                  <a:ext uri="{0D108BD9-81ED-4DB2-BD59-A6C34878D82A}">
                    <a16:rowId xmlns:a16="http://schemas.microsoft.com/office/drawing/2014/main" val="1921392065"/>
                  </a:ext>
                </a:extLst>
              </a:tr>
              <a:tr h="156098">
                <a:tc>
                  <a:txBody>
                    <a:bodyPr/>
                    <a:lstStyle/>
                    <a:p>
                      <a:pPr marL="21590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Information Provision</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0.4</a:t>
                      </a:r>
                    </a:p>
                  </a:txBody>
                  <a:tcPr marL="36144" marR="36144" marT="0" marB="0">
                    <a:lnL>
                      <a:noFill/>
                    </a:lnL>
                    <a:lnR>
                      <a:noFill/>
                    </a:lnR>
                    <a:lnT>
                      <a:noFill/>
                    </a:lnT>
                    <a:lnB>
                      <a:noFill/>
                    </a:lnB>
                  </a:tcPr>
                </a:tc>
                <a:extLst>
                  <a:ext uri="{0D108BD9-81ED-4DB2-BD59-A6C34878D82A}">
                    <a16:rowId xmlns:a16="http://schemas.microsoft.com/office/drawing/2014/main" val="257443140"/>
                  </a:ext>
                </a:extLst>
              </a:tr>
              <a:tr h="156098">
                <a:tc>
                  <a:txBody>
                    <a:bodyPr/>
                    <a:lstStyle/>
                    <a:p>
                      <a:pPr marL="21590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Cognition</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2.8</a:t>
                      </a:r>
                    </a:p>
                  </a:txBody>
                  <a:tcPr marL="36144" marR="36144" marT="0" marB="0">
                    <a:lnL>
                      <a:noFill/>
                    </a:lnL>
                    <a:lnR>
                      <a:noFill/>
                    </a:lnR>
                    <a:lnT>
                      <a:noFill/>
                    </a:lnT>
                    <a:lnB>
                      <a:noFill/>
                    </a:lnB>
                  </a:tcPr>
                </a:tc>
                <a:extLst>
                  <a:ext uri="{0D108BD9-81ED-4DB2-BD59-A6C34878D82A}">
                    <a16:rowId xmlns:a16="http://schemas.microsoft.com/office/drawing/2014/main" val="817150194"/>
                  </a:ext>
                </a:extLst>
              </a:tr>
              <a:tr h="156098">
                <a:tc>
                  <a:txBody>
                    <a:bodyPr/>
                    <a:lstStyle/>
                    <a:p>
                      <a:pPr marL="21590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Fatigue</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14.7***</a:t>
                      </a:r>
                    </a:p>
                  </a:txBody>
                  <a:tcPr marL="36144" marR="36144" marT="0" marB="0">
                    <a:lnL>
                      <a:noFill/>
                    </a:lnL>
                    <a:lnR>
                      <a:noFill/>
                    </a:lnR>
                    <a:lnT>
                      <a:noFill/>
                    </a:lnT>
                    <a:lnB>
                      <a:noFill/>
                    </a:lnB>
                  </a:tcPr>
                </a:tc>
                <a:extLst>
                  <a:ext uri="{0D108BD9-81ED-4DB2-BD59-A6C34878D82A}">
                    <a16:rowId xmlns:a16="http://schemas.microsoft.com/office/drawing/2014/main" val="326063589"/>
                  </a:ext>
                </a:extLst>
              </a:tr>
              <a:tr h="156098">
                <a:tc>
                  <a:txBody>
                    <a:bodyPr/>
                    <a:lstStyle/>
                    <a:p>
                      <a:pPr marL="21590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Action Planning</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20.1***</a:t>
                      </a:r>
                    </a:p>
                  </a:txBody>
                  <a:tcPr marL="36144" marR="36144" marT="0" marB="0">
                    <a:lnL>
                      <a:noFill/>
                    </a:lnL>
                    <a:lnR>
                      <a:noFill/>
                    </a:lnR>
                    <a:lnT>
                      <a:noFill/>
                    </a:lnT>
                    <a:lnB>
                      <a:noFill/>
                    </a:lnB>
                  </a:tcPr>
                </a:tc>
                <a:extLst>
                  <a:ext uri="{0D108BD9-81ED-4DB2-BD59-A6C34878D82A}">
                    <a16:rowId xmlns:a16="http://schemas.microsoft.com/office/drawing/2014/main" val="463928208"/>
                  </a:ext>
                </a:extLst>
              </a:tr>
              <a:tr h="156098">
                <a:tc>
                  <a:txBody>
                    <a:bodyPr/>
                    <a:lstStyle/>
                    <a:p>
                      <a:pPr marL="21590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Action Control</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24.9***</a:t>
                      </a:r>
                    </a:p>
                  </a:txBody>
                  <a:tcPr marL="36144" marR="36144" marT="0" marB="0">
                    <a:lnL>
                      <a:noFill/>
                    </a:lnL>
                    <a:lnR>
                      <a:noFill/>
                    </a:lnR>
                    <a:lnT>
                      <a:noFill/>
                    </a:lnT>
                    <a:lnB>
                      <a:noFill/>
                    </a:lnB>
                  </a:tcPr>
                </a:tc>
                <a:extLst>
                  <a:ext uri="{0D108BD9-81ED-4DB2-BD59-A6C34878D82A}">
                    <a16:rowId xmlns:a16="http://schemas.microsoft.com/office/drawing/2014/main" val="1394467126"/>
                  </a:ext>
                </a:extLst>
              </a:tr>
              <a:tr h="156098">
                <a:tc>
                  <a:txBody>
                    <a:bodyPr/>
                    <a:lstStyle/>
                    <a:p>
                      <a:pPr marL="21590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Coping Planning</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3.7*</a:t>
                      </a:r>
                    </a:p>
                  </a:txBody>
                  <a:tcPr marL="36144" marR="36144" marT="0" marB="0">
                    <a:lnL>
                      <a:noFill/>
                    </a:lnL>
                    <a:lnR>
                      <a:noFill/>
                    </a:lnR>
                    <a:lnT>
                      <a:noFill/>
                    </a:lnT>
                    <a:lnB>
                      <a:noFill/>
                    </a:lnB>
                  </a:tcPr>
                </a:tc>
                <a:extLst>
                  <a:ext uri="{0D108BD9-81ED-4DB2-BD59-A6C34878D82A}">
                    <a16:rowId xmlns:a16="http://schemas.microsoft.com/office/drawing/2014/main" val="3353871892"/>
                  </a:ext>
                </a:extLst>
              </a:tr>
              <a:tr h="156098">
                <a:tc>
                  <a:txBody>
                    <a:bodyPr/>
                    <a:lstStyle/>
                    <a:p>
                      <a:pPr marL="0" marR="0" algn="l">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Motivation</a:t>
                      </a:r>
                      <a:endParaRPr lang="en-US" sz="1000">
                        <a:effectLst/>
                        <a:latin typeface="+mj-lt"/>
                        <a:ea typeface="Calibri" panose="020F0502020204030204" pitchFamily="34" charset="0"/>
                        <a:cs typeface="Arial" panose="020B0604020202020204" pitchFamily="34" charset="0"/>
                      </a:endParaRPr>
                    </a:p>
                  </a:txBody>
                  <a:tcPr marL="36144" marR="36144" marT="0" marB="0">
                    <a:lnL>
                      <a:noFill/>
                    </a:lnL>
                    <a:lnR>
                      <a:noFill/>
                    </a:lnR>
                    <a:lnT>
                      <a:noFill/>
                    </a:lnT>
                    <a:lnB>
                      <a:noFill/>
                    </a:lnB>
                  </a:tcPr>
                </a:tc>
                <a:tc gridSpan="2">
                  <a:txBody>
                    <a:bodyPr/>
                    <a:lstStyle/>
                    <a:p>
                      <a:pPr marL="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Wilks’s λ = 0.52, </a:t>
                      </a:r>
                      <a:r>
                        <a:rPr lang="en-US" sz="1000" i="1" dirty="0">
                          <a:effectLst/>
                          <a:latin typeface="+mj-lt"/>
                          <a:ea typeface="Calibri" panose="020F0502020204030204" pitchFamily="34" charset="0"/>
                          <a:cs typeface="Arial" panose="020B0604020202020204" pitchFamily="34" charset="0"/>
                        </a:rPr>
                        <a:t>F</a:t>
                      </a:r>
                      <a:r>
                        <a:rPr lang="en-US" sz="1000" dirty="0">
                          <a:effectLst/>
                          <a:latin typeface="+mj-lt"/>
                          <a:ea typeface="Calibri" panose="020F0502020204030204" pitchFamily="34" charset="0"/>
                          <a:cs typeface="Arial" panose="020B0604020202020204" pitchFamily="34" charset="0"/>
                        </a:rPr>
                        <a:t>(26, 274) = 4.1, </a:t>
                      </a:r>
                      <a:r>
                        <a:rPr lang="en-US" sz="1000" i="1" dirty="0">
                          <a:effectLst/>
                          <a:latin typeface="+mj-lt"/>
                          <a:ea typeface="Calibri" panose="020F0502020204030204" pitchFamily="34" charset="0"/>
                          <a:cs typeface="Arial" panose="020B0604020202020204" pitchFamily="34" charset="0"/>
                        </a:rPr>
                        <a:t>p </a:t>
                      </a:r>
                      <a:r>
                        <a:rPr lang="en-US" sz="1000" dirty="0">
                          <a:effectLst/>
                          <a:latin typeface="+mj-lt"/>
                          <a:ea typeface="Calibri" panose="020F0502020204030204" pitchFamily="34" charset="0"/>
                          <a:cs typeface="Arial" panose="020B0604020202020204" pitchFamily="34" charset="0"/>
                        </a:rPr>
                        <a:t>&lt; .001</a:t>
                      </a:r>
                    </a:p>
                  </a:txBody>
                  <a:tcPr marL="36144" marR="36144"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885446390"/>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Intention</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36.8***</a:t>
                      </a:r>
                    </a:p>
                  </a:txBody>
                  <a:tcPr marL="36144" marR="36144" marT="0" marB="0">
                    <a:lnL>
                      <a:noFill/>
                    </a:lnL>
                    <a:lnR>
                      <a:noFill/>
                    </a:lnR>
                    <a:lnT>
                      <a:noFill/>
                    </a:lnT>
                    <a:lnB>
                      <a:noFill/>
                    </a:lnB>
                  </a:tcPr>
                </a:tc>
                <a:extLst>
                  <a:ext uri="{0D108BD9-81ED-4DB2-BD59-A6C34878D82A}">
                    <a16:rowId xmlns:a16="http://schemas.microsoft.com/office/drawing/2014/main" val="1206782983"/>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Autonomy of Motivation</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11.8***</a:t>
                      </a:r>
                    </a:p>
                  </a:txBody>
                  <a:tcPr marL="36144" marR="36144" marT="0" marB="0">
                    <a:lnL>
                      <a:noFill/>
                    </a:lnL>
                    <a:lnR>
                      <a:noFill/>
                    </a:lnR>
                    <a:lnT>
                      <a:noFill/>
                    </a:lnT>
                    <a:lnB>
                      <a:noFill/>
                    </a:lnB>
                  </a:tcPr>
                </a:tc>
                <a:extLst>
                  <a:ext uri="{0D108BD9-81ED-4DB2-BD59-A6C34878D82A}">
                    <a16:rowId xmlns:a16="http://schemas.microsoft.com/office/drawing/2014/main" val="1453743028"/>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Goal Setting</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17.2***</a:t>
                      </a:r>
                    </a:p>
                  </a:txBody>
                  <a:tcPr marL="36144" marR="36144" marT="0" marB="0">
                    <a:lnL>
                      <a:noFill/>
                    </a:lnL>
                    <a:lnR>
                      <a:noFill/>
                    </a:lnR>
                    <a:lnT>
                      <a:noFill/>
                    </a:lnT>
                    <a:lnB>
                      <a:noFill/>
                    </a:lnB>
                  </a:tcPr>
                </a:tc>
                <a:extLst>
                  <a:ext uri="{0D108BD9-81ED-4DB2-BD59-A6C34878D82A}">
                    <a16:rowId xmlns:a16="http://schemas.microsoft.com/office/drawing/2014/main" val="4087184725"/>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Action Self-Efficacy</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22.8***</a:t>
                      </a:r>
                    </a:p>
                  </a:txBody>
                  <a:tcPr marL="36144" marR="36144" marT="0" marB="0">
                    <a:lnL>
                      <a:noFill/>
                    </a:lnL>
                    <a:lnR>
                      <a:noFill/>
                    </a:lnR>
                    <a:lnT>
                      <a:noFill/>
                    </a:lnT>
                    <a:lnB>
                      <a:noFill/>
                    </a:lnB>
                  </a:tcPr>
                </a:tc>
                <a:extLst>
                  <a:ext uri="{0D108BD9-81ED-4DB2-BD59-A6C34878D82A}">
                    <a16:rowId xmlns:a16="http://schemas.microsoft.com/office/drawing/2014/main" val="2463233216"/>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Maintenance Self-Efficacy</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10.0***</a:t>
                      </a:r>
                    </a:p>
                  </a:txBody>
                  <a:tcPr marL="36144" marR="36144" marT="0" marB="0">
                    <a:lnL>
                      <a:noFill/>
                    </a:lnL>
                    <a:lnR>
                      <a:noFill/>
                    </a:lnR>
                    <a:lnT>
                      <a:noFill/>
                    </a:lnT>
                    <a:lnB>
                      <a:noFill/>
                    </a:lnB>
                  </a:tcPr>
                </a:tc>
                <a:extLst>
                  <a:ext uri="{0D108BD9-81ED-4DB2-BD59-A6C34878D82A}">
                    <a16:rowId xmlns:a16="http://schemas.microsoft.com/office/drawing/2014/main" val="2077821491"/>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Recovery Self-Efficacy</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16.5***</a:t>
                      </a:r>
                    </a:p>
                  </a:txBody>
                  <a:tcPr marL="36144" marR="36144" marT="0" marB="0">
                    <a:lnL>
                      <a:noFill/>
                    </a:lnL>
                    <a:lnR>
                      <a:noFill/>
                    </a:lnR>
                    <a:lnT>
                      <a:noFill/>
                    </a:lnT>
                    <a:lnB>
                      <a:noFill/>
                    </a:lnB>
                  </a:tcPr>
                </a:tc>
                <a:extLst>
                  <a:ext uri="{0D108BD9-81ED-4DB2-BD59-A6C34878D82A}">
                    <a16:rowId xmlns:a16="http://schemas.microsoft.com/office/drawing/2014/main" val="1047255392"/>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Illness Perception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5.5**</a:t>
                      </a:r>
                    </a:p>
                  </a:txBody>
                  <a:tcPr marL="36144" marR="36144" marT="0" marB="0">
                    <a:lnL>
                      <a:noFill/>
                    </a:lnL>
                    <a:lnR>
                      <a:noFill/>
                    </a:lnR>
                    <a:lnT>
                      <a:noFill/>
                    </a:lnT>
                    <a:lnB>
                      <a:noFill/>
                    </a:lnB>
                  </a:tcPr>
                </a:tc>
                <a:extLst>
                  <a:ext uri="{0D108BD9-81ED-4DB2-BD59-A6C34878D82A}">
                    <a16:rowId xmlns:a16="http://schemas.microsoft.com/office/drawing/2014/main" val="4251501379"/>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Outcome Expectations for Exercise</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17.9***</a:t>
                      </a:r>
                    </a:p>
                  </a:txBody>
                  <a:tcPr marL="36144" marR="36144" marT="0" marB="0">
                    <a:lnL>
                      <a:noFill/>
                    </a:lnL>
                    <a:lnR>
                      <a:noFill/>
                    </a:lnR>
                    <a:lnT>
                      <a:noFill/>
                    </a:lnT>
                    <a:lnB>
                      <a:noFill/>
                    </a:lnB>
                  </a:tcPr>
                </a:tc>
                <a:extLst>
                  <a:ext uri="{0D108BD9-81ED-4DB2-BD59-A6C34878D82A}">
                    <a16:rowId xmlns:a16="http://schemas.microsoft.com/office/drawing/2014/main" val="3751974550"/>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Risk Perception Probability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0.2</a:t>
                      </a:r>
                    </a:p>
                  </a:txBody>
                  <a:tcPr marL="36144" marR="36144" marT="0" marB="0">
                    <a:lnL>
                      <a:noFill/>
                    </a:lnL>
                    <a:lnR>
                      <a:noFill/>
                    </a:lnR>
                    <a:lnT>
                      <a:noFill/>
                    </a:lnT>
                    <a:lnB>
                      <a:noFill/>
                    </a:lnB>
                  </a:tcPr>
                </a:tc>
                <a:extLst>
                  <a:ext uri="{0D108BD9-81ED-4DB2-BD59-A6C34878D82A}">
                    <a16:rowId xmlns:a16="http://schemas.microsoft.com/office/drawing/2014/main" val="3485009131"/>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Risk Perception Seriousness</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0.3</a:t>
                      </a:r>
                    </a:p>
                  </a:txBody>
                  <a:tcPr marL="36144" marR="36144" marT="0" marB="0">
                    <a:lnL>
                      <a:noFill/>
                    </a:lnL>
                    <a:lnR>
                      <a:noFill/>
                    </a:lnR>
                    <a:lnT>
                      <a:noFill/>
                    </a:lnT>
                    <a:lnB>
                      <a:noFill/>
                    </a:lnB>
                  </a:tcPr>
                </a:tc>
                <a:extLst>
                  <a:ext uri="{0D108BD9-81ED-4DB2-BD59-A6C34878D82A}">
                    <a16:rowId xmlns:a16="http://schemas.microsoft.com/office/drawing/2014/main" val="3701563961"/>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Optimism</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0.7</a:t>
                      </a:r>
                    </a:p>
                  </a:txBody>
                  <a:tcPr marL="36144" marR="36144" marT="0" marB="0">
                    <a:lnL>
                      <a:noFill/>
                    </a:lnL>
                    <a:lnR>
                      <a:noFill/>
                    </a:lnR>
                    <a:lnT>
                      <a:noFill/>
                    </a:lnT>
                    <a:lnB>
                      <a:noFill/>
                    </a:lnB>
                  </a:tcPr>
                </a:tc>
                <a:extLst>
                  <a:ext uri="{0D108BD9-81ED-4DB2-BD59-A6C34878D82A}">
                    <a16:rowId xmlns:a16="http://schemas.microsoft.com/office/drawing/2014/main" val="533328936"/>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Outcome Experiences</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4.4*</a:t>
                      </a:r>
                    </a:p>
                  </a:txBody>
                  <a:tcPr marL="36144" marR="36144" marT="0" marB="0">
                    <a:lnL>
                      <a:noFill/>
                    </a:lnL>
                    <a:lnR>
                      <a:noFill/>
                    </a:lnR>
                    <a:lnT>
                      <a:noFill/>
                    </a:lnT>
                    <a:lnB>
                      <a:noFill/>
                    </a:lnB>
                  </a:tcPr>
                </a:tc>
                <a:extLst>
                  <a:ext uri="{0D108BD9-81ED-4DB2-BD59-A6C34878D82A}">
                    <a16:rowId xmlns:a16="http://schemas.microsoft.com/office/drawing/2014/main" val="2531872745"/>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Mood</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4.0*</a:t>
                      </a:r>
                    </a:p>
                  </a:txBody>
                  <a:tcPr marL="36144" marR="36144" marT="0" marB="0">
                    <a:lnL>
                      <a:noFill/>
                    </a:lnL>
                    <a:lnR>
                      <a:noFill/>
                    </a:lnR>
                    <a:lnT>
                      <a:noFill/>
                    </a:lnT>
                    <a:lnB>
                      <a:noFill/>
                    </a:lnB>
                  </a:tcPr>
                </a:tc>
                <a:extLst>
                  <a:ext uri="{0D108BD9-81ED-4DB2-BD59-A6C34878D82A}">
                    <a16:rowId xmlns:a16="http://schemas.microsoft.com/office/drawing/2014/main" val="85638772"/>
                  </a:ext>
                </a:extLst>
              </a:tr>
              <a:tr h="156098">
                <a:tc>
                  <a:txBody>
                    <a:bodyPr/>
                    <a:lstStyle/>
                    <a:p>
                      <a:pPr marL="0" marR="0" algn="l">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Opportunity</a:t>
                      </a:r>
                      <a:endParaRPr lang="en-US" sz="1000">
                        <a:effectLst/>
                        <a:latin typeface="+mj-lt"/>
                        <a:ea typeface="Calibri" panose="020F0502020204030204" pitchFamily="34" charset="0"/>
                        <a:cs typeface="Arial" panose="020B0604020202020204" pitchFamily="34" charset="0"/>
                      </a:endParaRPr>
                    </a:p>
                  </a:txBody>
                  <a:tcPr marL="36144" marR="36144" marT="0" marB="0">
                    <a:lnL>
                      <a:noFill/>
                    </a:lnL>
                    <a:lnR>
                      <a:noFill/>
                    </a:lnR>
                    <a:lnT>
                      <a:noFill/>
                    </a:lnT>
                    <a:lnB>
                      <a:noFill/>
                    </a:lnB>
                  </a:tcPr>
                </a:tc>
                <a:tc gridSpan="2">
                  <a:txBody>
                    <a:bodyPr/>
                    <a:lstStyle/>
                    <a:p>
                      <a:pPr marL="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Wilks’s λ = 0.80, </a:t>
                      </a:r>
                      <a:r>
                        <a:rPr lang="en-US" sz="1000" i="1">
                          <a:effectLst/>
                          <a:latin typeface="+mj-lt"/>
                          <a:ea typeface="Calibri" panose="020F0502020204030204" pitchFamily="34" charset="0"/>
                          <a:cs typeface="Arial" panose="020B0604020202020204" pitchFamily="34" charset="0"/>
                        </a:rPr>
                        <a:t>F</a:t>
                      </a:r>
                      <a:r>
                        <a:rPr lang="en-US" sz="1000">
                          <a:effectLst/>
                          <a:latin typeface="+mj-lt"/>
                          <a:ea typeface="Calibri" panose="020F0502020204030204" pitchFamily="34" charset="0"/>
                          <a:cs typeface="Arial" panose="020B0604020202020204" pitchFamily="34" charset="0"/>
                        </a:rPr>
                        <a:t>(6, 294) = 6.1, </a:t>
                      </a:r>
                      <a:r>
                        <a:rPr lang="en-US" sz="1000" i="1">
                          <a:effectLst/>
                          <a:latin typeface="+mj-lt"/>
                          <a:ea typeface="Calibri" panose="020F0502020204030204" pitchFamily="34" charset="0"/>
                          <a:cs typeface="Arial" panose="020B0604020202020204" pitchFamily="34" charset="0"/>
                        </a:rPr>
                        <a:t> p </a:t>
                      </a:r>
                      <a:r>
                        <a:rPr lang="en-US" sz="1000">
                          <a:effectLst/>
                          <a:latin typeface="+mj-lt"/>
                          <a:ea typeface="Calibri" panose="020F0502020204030204" pitchFamily="34" charset="0"/>
                          <a:cs typeface="Arial" panose="020B0604020202020204" pitchFamily="34" charset="0"/>
                        </a:rPr>
                        <a:t>&lt; .001</a:t>
                      </a:r>
                    </a:p>
                  </a:txBody>
                  <a:tcPr marL="36144" marR="36144"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65243136"/>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Physical Environment Barriers</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13.2***</a:t>
                      </a:r>
                    </a:p>
                  </a:txBody>
                  <a:tcPr marL="36144" marR="36144" marT="0" marB="0" anchor="ctr">
                    <a:lnL>
                      <a:noFill/>
                    </a:lnL>
                    <a:lnR>
                      <a:noFill/>
                    </a:lnR>
                    <a:lnT>
                      <a:noFill/>
                    </a:lnT>
                    <a:lnB>
                      <a:noFill/>
                    </a:lnB>
                  </a:tcPr>
                </a:tc>
                <a:extLst>
                  <a:ext uri="{0D108BD9-81ED-4DB2-BD59-A6C34878D82A}">
                    <a16:rowId xmlns:a16="http://schemas.microsoft.com/office/drawing/2014/main" val="1749501738"/>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Social Environment Barriers</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11.5***</a:t>
                      </a:r>
                    </a:p>
                  </a:txBody>
                  <a:tcPr marL="36144" marR="36144" marT="0" marB="0" anchor="ctr">
                    <a:lnL>
                      <a:noFill/>
                    </a:lnL>
                    <a:lnR>
                      <a:noFill/>
                    </a:lnR>
                    <a:lnT>
                      <a:noFill/>
                    </a:lnT>
                    <a:lnB>
                      <a:noFill/>
                    </a:lnB>
                  </a:tcPr>
                </a:tc>
                <a:extLst>
                  <a:ext uri="{0D108BD9-81ED-4DB2-BD59-A6C34878D82A}">
                    <a16:rowId xmlns:a16="http://schemas.microsoft.com/office/drawing/2014/main" val="4284365501"/>
                  </a:ext>
                </a:extLst>
              </a:tr>
              <a:tr h="156098">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PA Social Support</a:t>
                      </a:r>
                    </a:p>
                  </a:txBody>
                  <a:tcPr marL="36144" marR="36144"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6144" marR="36144"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8.8***</a:t>
                      </a:r>
                    </a:p>
                  </a:txBody>
                  <a:tcPr marL="36144" marR="36144" marT="0" marB="0" anchor="ctr">
                    <a:lnL>
                      <a:noFill/>
                    </a:lnL>
                    <a:lnR>
                      <a:noFill/>
                    </a:lnR>
                    <a:lnT>
                      <a:noFill/>
                    </a:lnT>
                    <a:lnB>
                      <a:noFill/>
                    </a:lnB>
                  </a:tcPr>
                </a:tc>
                <a:extLst>
                  <a:ext uri="{0D108BD9-81ED-4DB2-BD59-A6C34878D82A}">
                    <a16:rowId xmlns:a16="http://schemas.microsoft.com/office/drawing/2014/main" val="606263493"/>
                  </a:ext>
                </a:extLst>
              </a:tr>
              <a:tr h="156098">
                <a:tc>
                  <a:txBody>
                    <a:bodyPr/>
                    <a:lstStyle/>
                    <a:p>
                      <a:pPr marL="0" marR="0" algn="l">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Overall</a:t>
                      </a:r>
                      <a:endParaRPr lang="en-US" sz="1000">
                        <a:effectLst/>
                        <a:latin typeface="+mj-lt"/>
                        <a:ea typeface="Calibri" panose="020F0502020204030204" pitchFamily="34" charset="0"/>
                        <a:cs typeface="Arial" panose="020B0604020202020204" pitchFamily="34" charset="0"/>
                      </a:endParaRPr>
                    </a:p>
                  </a:txBody>
                  <a:tcPr marL="36144" marR="36144"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Wilks’s λ = .42, </a:t>
                      </a:r>
                      <a:r>
                        <a:rPr lang="en-US" sz="1000" i="1" dirty="0">
                          <a:effectLst/>
                          <a:latin typeface="+mj-lt"/>
                          <a:ea typeface="Calibri" panose="020F0502020204030204" pitchFamily="34" charset="0"/>
                          <a:cs typeface="Arial" panose="020B0604020202020204" pitchFamily="34" charset="0"/>
                        </a:rPr>
                        <a:t>F</a:t>
                      </a:r>
                      <a:r>
                        <a:rPr lang="en-US" sz="1000" dirty="0">
                          <a:effectLst/>
                          <a:latin typeface="+mj-lt"/>
                          <a:ea typeface="Calibri" panose="020F0502020204030204" pitchFamily="34" charset="0"/>
                          <a:cs typeface="Arial" panose="020B0604020202020204" pitchFamily="34" charset="0"/>
                        </a:rPr>
                        <a:t>(44, 256) = 3.1, </a:t>
                      </a:r>
                      <a:r>
                        <a:rPr lang="en-US" sz="1000" i="1" dirty="0">
                          <a:effectLst/>
                          <a:latin typeface="+mj-lt"/>
                          <a:ea typeface="Calibri" panose="020F0502020204030204" pitchFamily="34" charset="0"/>
                          <a:cs typeface="Arial" panose="020B0604020202020204" pitchFamily="34" charset="0"/>
                        </a:rPr>
                        <a:t> p </a:t>
                      </a:r>
                      <a:r>
                        <a:rPr lang="en-US" sz="1000" dirty="0">
                          <a:effectLst/>
                          <a:latin typeface="+mj-lt"/>
                          <a:ea typeface="Calibri" panose="020F0502020204030204" pitchFamily="34" charset="0"/>
                          <a:cs typeface="Arial" panose="020B0604020202020204" pitchFamily="34" charset="0"/>
                        </a:rPr>
                        <a:t>&lt; .001</a:t>
                      </a:r>
                    </a:p>
                  </a:txBody>
                  <a:tcPr marL="36144" marR="36144"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07042577"/>
                  </a:ext>
                </a:extLst>
              </a:tr>
              <a:tr h="156098">
                <a:tc gridSpan="3">
                  <a:txBody>
                    <a:bodyPr/>
                    <a:lstStyle/>
                    <a:p>
                      <a:pPr marL="0" marR="0" algn="l">
                        <a:lnSpc>
                          <a:spcPct val="107000"/>
                        </a:lnSpc>
                        <a:spcBef>
                          <a:spcPts val="0"/>
                        </a:spcBef>
                        <a:spcAft>
                          <a:spcPts val="0"/>
                        </a:spcAft>
                      </a:pPr>
                      <a:r>
                        <a:rPr lang="en-US" sz="1000" i="1" dirty="0">
                          <a:effectLst/>
                          <a:latin typeface="+mj-lt"/>
                          <a:ea typeface="Calibri" panose="020F0502020204030204" pitchFamily="34" charset="0"/>
                          <a:cs typeface="Arial" panose="020B0604020202020204" pitchFamily="34" charset="0"/>
                        </a:rPr>
                        <a:t>Notes.</a:t>
                      </a:r>
                      <a:r>
                        <a:rPr lang="en-US" sz="1000" dirty="0">
                          <a:effectLst/>
                          <a:latin typeface="+mj-lt"/>
                          <a:ea typeface="Calibri" panose="020F0502020204030204" pitchFamily="34" charset="0"/>
                          <a:cs typeface="Arial" panose="020B0604020202020204" pitchFamily="34" charset="0"/>
                        </a:rPr>
                        <a:t> GLTEQ=Godin Leisure Time Exercise Questionnaire; * </a:t>
                      </a:r>
                      <a:r>
                        <a:rPr lang="en-US" sz="1000" i="1" dirty="0">
                          <a:effectLst/>
                          <a:latin typeface="+mj-lt"/>
                          <a:ea typeface="Calibri" panose="020F0502020204030204" pitchFamily="34" charset="0"/>
                          <a:cs typeface="Arial" panose="020B0604020202020204" pitchFamily="34" charset="0"/>
                        </a:rPr>
                        <a:t>p &lt; .05, </a:t>
                      </a:r>
                      <a:r>
                        <a:rPr lang="en-US" sz="1000" dirty="0">
                          <a:effectLst/>
                          <a:latin typeface="+mj-lt"/>
                          <a:ea typeface="Calibri" panose="020F0502020204030204" pitchFamily="34" charset="0"/>
                          <a:cs typeface="Arial" panose="020B0604020202020204" pitchFamily="34" charset="0"/>
                        </a:rPr>
                        <a:t>**</a:t>
                      </a:r>
                      <a:r>
                        <a:rPr lang="en-US" sz="1000" i="1" dirty="0">
                          <a:effectLst/>
                          <a:latin typeface="+mj-lt"/>
                          <a:ea typeface="Calibri" panose="020F0502020204030204" pitchFamily="34" charset="0"/>
                          <a:cs typeface="Arial" panose="020B0604020202020204" pitchFamily="34" charset="0"/>
                        </a:rPr>
                        <a:t>p &lt; </a:t>
                      </a:r>
                      <a:r>
                        <a:rPr lang="en-US" sz="1000" dirty="0">
                          <a:effectLst/>
                          <a:latin typeface="+mj-lt"/>
                          <a:ea typeface="Calibri" panose="020F0502020204030204" pitchFamily="34" charset="0"/>
                          <a:cs typeface="Arial" panose="020B0604020202020204" pitchFamily="34" charset="0"/>
                        </a:rPr>
                        <a:t>.</a:t>
                      </a:r>
                      <a:r>
                        <a:rPr lang="en-US" sz="1000" i="1" dirty="0">
                          <a:effectLst/>
                          <a:latin typeface="+mj-lt"/>
                          <a:ea typeface="Calibri" panose="020F0502020204030204" pitchFamily="34" charset="0"/>
                          <a:cs typeface="Arial" panose="020B0604020202020204" pitchFamily="34" charset="0"/>
                        </a:rPr>
                        <a:t>01</a:t>
                      </a:r>
                      <a:r>
                        <a:rPr lang="en-US" sz="1000" dirty="0">
                          <a:effectLst/>
                          <a:latin typeface="+mj-lt"/>
                          <a:ea typeface="Calibri" panose="020F0502020204030204" pitchFamily="34" charset="0"/>
                          <a:cs typeface="Arial" panose="020B0604020202020204" pitchFamily="34" charset="0"/>
                        </a:rPr>
                        <a:t>, ***</a:t>
                      </a:r>
                      <a:r>
                        <a:rPr lang="en-US" sz="1000" i="1" dirty="0">
                          <a:effectLst/>
                          <a:latin typeface="+mj-lt"/>
                          <a:ea typeface="Calibri" panose="020F0502020204030204" pitchFamily="34" charset="0"/>
                          <a:cs typeface="Arial" panose="020B0604020202020204" pitchFamily="34" charset="0"/>
                        </a:rPr>
                        <a:t>p &lt; .001</a:t>
                      </a:r>
                      <a:endParaRPr lang="en-US" sz="1000" dirty="0">
                        <a:effectLst/>
                        <a:latin typeface="+mj-lt"/>
                        <a:ea typeface="Calibri" panose="020F0502020204030204" pitchFamily="34" charset="0"/>
                        <a:cs typeface="Arial" panose="020B0604020202020204" pitchFamily="34" charset="0"/>
                      </a:endParaRPr>
                    </a:p>
                  </a:txBody>
                  <a:tcPr marL="36144" marR="3614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3385346"/>
                  </a:ext>
                </a:extLst>
              </a:tr>
            </a:tbl>
          </a:graphicData>
        </a:graphic>
      </p:graphicFrame>
      <p:sp>
        <p:nvSpPr>
          <p:cNvPr id="2" name="Rectangle 1">
            <a:extLst>
              <a:ext uri="{FF2B5EF4-FFF2-40B4-BE49-F238E27FC236}">
                <a16:creationId xmlns:a16="http://schemas.microsoft.com/office/drawing/2014/main" id="{044D8476-51C9-469B-9153-26B253C07AC8}"/>
              </a:ext>
            </a:extLst>
          </p:cNvPr>
          <p:cNvSpPr/>
          <p:nvPr/>
        </p:nvSpPr>
        <p:spPr>
          <a:xfrm>
            <a:off x="3508188" y="567765"/>
            <a:ext cx="2330824" cy="215153"/>
          </a:xfrm>
          <a:prstGeom prst="rect">
            <a:avLst/>
          </a:prstGeom>
          <a:noFill/>
          <a:ln>
            <a:solidFill>
              <a:srgbClr val="B168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C26095E2-43CE-4723-91D6-109458FDCC5D}"/>
              </a:ext>
            </a:extLst>
          </p:cNvPr>
          <p:cNvSpPr/>
          <p:nvPr/>
        </p:nvSpPr>
        <p:spPr>
          <a:xfrm>
            <a:off x="3553011" y="1813859"/>
            <a:ext cx="2330824" cy="215153"/>
          </a:xfrm>
          <a:prstGeom prst="rect">
            <a:avLst/>
          </a:prstGeom>
          <a:noFill/>
          <a:ln>
            <a:solidFill>
              <a:srgbClr val="B168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DDD7C851-24BF-4C51-AD0E-1DA44BF4C162}"/>
              </a:ext>
            </a:extLst>
          </p:cNvPr>
          <p:cNvSpPr/>
          <p:nvPr/>
        </p:nvSpPr>
        <p:spPr>
          <a:xfrm>
            <a:off x="3508188" y="3989294"/>
            <a:ext cx="2330824" cy="215153"/>
          </a:xfrm>
          <a:prstGeom prst="rect">
            <a:avLst/>
          </a:prstGeom>
          <a:noFill/>
          <a:ln>
            <a:solidFill>
              <a:srgbClr val="B168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0DF5BF16-1FD8-4E9B-8106-293053154454}"/>
              </a:ext>
            </a:extLst>
          </p:cNvPr>
          <p:cNvSpPr/>
          <p:nvPr/>
        </p:nvSpPr>
        <p:spPr>
          <a:xfrm>
            <a:off x="3508188" y="4584700"/>
            <a:ext cx="2330824" cy="215153"/>
          </a:xfrm>
          <a:prstGeom prst="rect">
            <a:avLst/>
          </a:prstGeom>
          <a:noFill/>
          <a:ln>
            <a:solidFill>
              <a:srgbClr val="B168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3106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7C5522B-97F8-448A-999E-BAFC30365132}"/>
              </a:ext>
            </a:extLst>
          </p:cNvPr>
          <p:cNvGraphicFramePr>
            <a:graphicFrameLocks noGrp="1"/>
          </p:cNvGraphicFramePr>
          <p:nvPr>
            <p:extLst>
              <p:ext uri="{D42A27DB-BD31-4B8C-83A1-F6EECF244321}">
                <p14:modId xmlns:p14="http://schemas.microsoft.com/office/powerpoint/2010/main" val="1613325743"/>
              </p:ext>
            </p:extLst>
          </p:nvPr>
        </p:nvGraphicFramePr>
        <p:xfrm>
          <a:off x="862780" y="163057"/>
          <a:ext cx="7801902" cy="3926569"/>
        </p:xfrm>
        <a:graphic>
          <a:graphicData uri="http://schemas.openxmlformats.org/drawingml/2006/table">
            <a:tbl>
              <a:tblPr firstRow="1" firstCol="1" bandRow="1"/>
              <a:tblGrid>
                <a:gridCol w="1563330">
                  <a:extLst>
                    <a:ext uri="{9D8B030D-6E8A-4147-A177-3AD203B41FA5}">
                      <a16:colId xmlns:a16="http://schemas.microsoft.com/office/drawing/2014/main" val="2127835875"/>
                    </a:ext>
                  </a:extLst>
                </a:gridCol>
                <a:gridCol w="743885">
                  <a:extLst>
                    <a:ext uri="{9D8B030D-6E8A-4147-A177-3AD203B41FA5}">
                      <a16:colId xmlns:a16="http://schemas.microsoft.com/office/drawing/2014/main" val="4016998378"/>
                    </a:ext>
                  </a:extLst>
                </a:gridCol>
                <a:gridCol w="568721">
                  <a:extLst>
                    <a:ext uri="{9D8B030D-6E8A-4147-A177-3AD203B41FA5}">
                      <a16:colId xmlns:a16="http://schemas.microsoft.com/office/drawing/2014/main" val="3314837553"/>
                    </a:ext>
                  </a:extLst>
                </a:gridCol>
                <a:gridCol w="1193518">
                  <a:extLst>
                    <a:ext uri="{9D8B030D-6E8A-4147-A177-3AD203B41FA5}">
                      <a16:colId xmlns:a16="http://schemas.microsoft.com/office/drawing/2014/main" val="3732143879"/>
                    </a:ext>
                  </a:extLst>
                </a:gridCol>
                <a:gridCol w="473050">
                  <a:extLst>
                    <a:ext uri="{9D8B030D-6E8A-4147-A177-3AD203B41FA5}">
                      <a16:colId xmlns:a16="http://schemas.microsoft.com/office/drawing/2014/main" val="1669774899"/>
                    </a:ext>
                  </a:extLst>
                </a:gridCol>
                <a:gridCol w="368710">
                  <a:extLst>
                    <a:ext uri="{9D8B030D-6E8A-4147-A177-3AD203B41FA5}">
                      <a16:colId xmlns:a16="http://schemas.microsoft.com/office/drawing/2014/main" val="1289974223"/>
                    </a:ext>
                  </a:extLst>
                </a:gridCol>
                <a:gridCol w="612058">
                  <a:extLst>
                    <a:ext uri="{9D8B030D-6E8A-4147-A177-3AD203B41FA5}">
                      <a16:colId xmlns:a16="http://schemas.microsoft.com/office/drawing/2014/main" val="1714540040"/>
                    </a:ext>
                  </a:extLst>
                </a:gridCol>
                <a:gridCol w="567813">
                  <a:extLst>
                    <a:ext uri="{9D8B030D-6E8A-4147-A177-3AD203B41FA5}">
                      <a16:colId xmlns:a16="http://schemas.microsoft.com/office/drawing/2014/main" val="2393655277"/>
                    </a:ext>
                  </a:extLst>
                </a:gridCol>
                <a:gridCol w="597309">
                  <a:extLst>
                    <a:ext uri="{9D8B030D-6E8A-4147-A177-3AD203B41FA5}">
                      <a16:colId xmlns:a16="http://schemas.microsoft.com/office/drawing/2014/main" val="3443407325"/>
                    </a:ext>
                  </a:extLst>
                </a:gridCol>
                <a:gridCol w="567813">
                  <a:extLst>
                    <a:ext uri="{9D8B030D-6E8A-4147-A177-3AD203B41FA5}">
                      <a16:colId xmlns:a16="http://schemas.microsoft.com/office/drawing/2014/main" val="1525973447"/>
                    </a:ext>
                  </a:extLst>
                </a:gridCol>
                <a:gridCol w="126979">
                  <a:extLst>
                    <a:ext uri="{9D8B030D-6E8A-4147-A177-3AD203B41FA5}">
                      <a16:colId xmlns:a16="http://schemas.microsoft.com/office/drawing/2014/main" val="1048527017"/>
                    </a:ext>
                  </a:extLst>
                </a:gridCol>
                <a:gridCol w="418716">
                  <a:extLst>
                    <a:ext uri="{9D8B030D-6E8A-4147-A177-3AD203B41FA5}">
                      <a16:colId xmlns:a16="http://schemas.microsoft.com/office/drawing/2014/main" val="1816605669"/>
                    </a:ext>
                  </a:extLst>
                </a:gridCol>
              </a:tblGrid>
              <a:tr h="426878">
                <a:tc gridSpan="11">
                  <a:txBody>
                    <a:bodyPr/>
                    <a:lstStyle/>
                    <a:p>
                      <a:pPr marL="0" marR="0" algn="l">
                        <a:lnSpc>
                          <a:spcPct val="107000"/>
                        </a:lnSpc>
                        <a:spcBef>
                          <a:spcPts val="0"/>
                        </a:spcBef>
                        <a:spcAft>
                          <a:spcPts val="0"/>
                        </a:spcAft>
                      </a:pPr>
                      <a:r>
                        <a:rPr lang="en-US" sz="1300" b="1" kern="1200" dirty="0">
                          <a:solidFill>
                            <a:schemeClr val="bg1"/>
                          </a:solidFill>
                          <a:effectLst/>
                          <a:latin typeface="+mj-lt"/>
                          <a:ea typeface="Calibri" panose="020F0502020204030204" pitchFamily="34" charset="0"/>
                          <a:cs typeface="Arial" panose="020B0604020202020204" pitchFamily="34" charset="0"/>
                        </a:rPr>
                        <a:t>Results of Discriminant Analysis of Capability, Opportunity, Motivation, and Behavior (COM-B) Predictor Variables for GLTEQ Current Physical Activity Group Classification</a:t>
                      </a:r>
                    </a:p>
                  </a:txBody>
                  <a:tcPr marL="32327" marR="32327" marT="0" marB="0">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a:txBody>
                    <a:bodyPr/>
                    <a:lstStyle/>
                    <a:p>
                      <a:pPr marL="0" marR="0" algn="l">
                        <a:lnSpc>
                          <a:spcPct val="107000"/>
                        </a:lnSpc>
                        <a:spcBef>
                          <a:spcPts val="0"/>
                        </a:spcBef>
                        <a:spcAft>
                          <a:spcPts val="800"/>
                        </a:spcAft>
                      </a:pPr>
                      <a:r>
                        <a:rPr lang="en-US" sz="1000" dirty="0">
                          <a:effectLst/>
                          <a:latin typeface="+mj-lt"/>
                          <a:ea typeface="Calibri" panose="020F0502020204030204" pitchFamily="34" charset="0"/>
                          <a:cs typeface="Arial" panose="020B0604020202020204" pitchFamily="34" charset="0"/>
                        </a:rPr>
                        <a:t> </a:t>
                      </a:r>
                    </a:p>
                  </a:txBody>
                  <a:tcPr marL="0" marR="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124725"/>
                  </a:ext>
                </a:extLst>
              </a:tr>
              <a:tr h="1049329">
                <a:tc>
                  <a:txBody>
                    <a:bodyPr/>
                    <a:lstStyle/>
                    <a:p>
                      <a:pPr marL="0" marR="0" algn="l">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 </a:t>
                      </a:r>
                      <a:endParaRPr lang="en-US" sz="1000">
                        <a:effectLst/>
                        <a:latin typeface="+mj-lt"/>
                        <a:ea typeface="Calibri" panose="020F0502020204030204" pitchFamily="34" charset="0"/>
                        <a:cs typeface="Arial" panose="020B0604020202020204" pitchFamily="34" charset="0"/>
                      </a:endParaRPr>
                    </a:p>
                  </a:txBody>
                  <a:tcPr marL="32327" marR="32327"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Correlations</a:t>
                      </a:r>
                      <a:endParaRPr lang="en-US" sz="100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of Predictor</a:t>
                      </a:r>
                      <a:endParaRPr lang="en-US" sz="100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Variables with</a:t>
                      </a:r>
                      <a:endParaRPr lang="en-US" sz="100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Discriminant</a:t>
                      </a:r>
                      <a:endParaRPr lang="en-US" sz="100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Function</a:t>
                      </a:r>
                      <a:endParaRPr lang="en-US" sz="1000">
                        <a:effectLst/>
                        <a:latin typeface="+mj-lt"/>
                        <a:ea typeface="Calibri" panose="020F0502020204030204" pitchFamily="34" charset="0"/>
                        <a:cs typeface="Arial" panose="020B0604020202020204" pitchFamily="34" charset="0"/>
                      </a:endParaRPr>
                    </a:p>
                  </a:txBody>
                  <a:tcPr marL="32327" marR="32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 </a:t>
                      </a:r>
                      <a:endParaRPr lang="en-US" sz="1000">
                        <a:effectLst/>
                        <a:latin typeface="+mj-lt"/>
                        <a:ea typeface="Calibri" panose="020F0502020204030204" pitchFamily="34" charset="0"/>
                        <a:cs typeface="Arial" panose="020B0604020202020204" pitchFamily="34" charset="0"/>
                      </a:endParaRPr>
                    </a:p>
                  </a:txBody>
                  <a:tcPr marL="32327" marR="32327" marT="0" marB="0" anchor="b">
                    <a:lnL>
                      <a:noFill/>
                    </a:lnL>
                    <a:lnR>
                      <a:noFill/>
                    </a:lnR>
                    <a:lnT w="12700" cap="flat" cmpd="sng" algn="ctr">
                      <a:solidFill>
                        <a:srgbClr val="000000"/>
                      </a:solidFill>
                      <a:prstDash val="solid"/>
                      <a:round/>
                      <a:headEnd type="none" w="med" len="med"/>
                      <a:tailEnd type="none" w="med" len="med"/>
                    </a:lnT>
                    <a:lnB>
                      <a:noFill/>
                    </a:lnB>
                  </a:tcPr>
                </a:tc>
                <a:tc gridSpan="8">
                  <a:txBody>
                    <a:bodyPr/>
                    <a:lstStyle/>
                    <a:p>
                      <a:pPr marL="0" marR="0" algn="ctr">
                        <a:lnSpc>
                          <a:spcPct val="107000"/>
                        </a:lnSpc>
                        <a:spcBef>
                          <a:spcPts val="0"/>
                        </a:spcBef>
                        <a:spcAft>
                          <a:spcPts val="0"/>
                        </a:spcAft>
                      </a:pPr>
                      <a:r>
                        <a:rPr lang="en-US" sz="1000" b="1" dirty="0">
                          <a:effectLst/>
                          <a:latin typeface="+mj-lt"/>
                          <a:ea typeface="Calibri" panose="020F0502020204030204" pitchFamily="34" charset="0"/>
                          <a:cs typeface="Arial" panose="020B0604020202020204" pitchFamily="34" charset="0"/>
                        </a:rPr>
                        <a:t>Pooled Within-Group Correlations</a:t>
                      </a:r>
                      <a:endParaRPr lang="en-US" sz="1000" dirty="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mj-lt"/>
                          <a:ea typeface="Calibri" panose="020F0502020204030204" pitchFamily="34" charset="0"/>
                          <a:cs typeface="Arial" panose="020B0604020202020204" pitchFamily="34" charset="0"/>
                        </a:rPr>
                        <a:t>Among COM-B Predictor Variables</a:t>
                      </a:r>
                      <a:endParaRPr lang="en-US" sz="1000" dirty="0">
                        <a:effectLst/>
                        <a:latin typeface="+mj-lt"/>
                        <a:ea typeface="Calibri" panose="020F0502020204030204" pitchFamily="34" charset="0"/>
                        <a:cs typeface="Arial" panose="020B0604020202020204" pitchFamily="34" charset="0"/>
                      </a:endParaRPr>
                    </a:p>
                  </a:txBody>
                  <a:tcPr marL="32327" marR="32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lnT w="12700" cmpd="sng">
                      <a:noFill/>
                      <a:prstDash val="solid"/>
                    </a:lnT>
                  </a:tcPr>
                </a:tc>
                <a:extLst>
                  <a:ext uri="{0D108BD9-81ED-4DB2-BD59-A6C34878D82A}">
                    <a16:rowId xmlns:a16="http://schemas.microsoft.com/office/drawing/2014/main" val="4035221892"/>
                  </a:ext>
                </a:extLst>
              </a:tr>
              <a:tr h="202345">
                <a:tc>
                  <a:txBody>
                    <a:bodyPr/>
                    <a:lstStyle/>
                    <a:p>
                      <a:pPr marL="0" marR="0" algn="l">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Predictor Variable</a:t>
                      </a:r>
                      <a:endParaRPr lang="en-US" sz="1000">
                        <a:effectLst/>
                        <a:latin typeface="+mj-lt"/>
                        <a:ea typeface="Calibri" panose="020F0502020204030204" pitchFamily="34" charset="0"/>
                        <a:cs typeface="Arial" panose="020B0604020202020204" pitchFamily="34" charset="0"/>
                      </a:endParaRPr>
                    </a:p>
                  </a:txBody>
                  <a:tcPr marL="32327" marR="32327"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i="1">
                          <a:effectLst/>
                          <a:latin typeface="+mj-lt"/>
                          <a:ea typeface="Calibri" panose="020F0502020204030204" pitchFamily="34" charset="0"/>
                          <a:cs typeface="Arial" panose="020B0604020202020204" pitchFamily="34" charset="0"/>
                        </a:rPr>
                        <a:t>1</a:t>
                      </a:r>
                      <a:endParaRPr lang="en-US" sz="1000">
                        <a:effectLst/>
                        <a:latin typeface="+mj-lt"/>
                        <a:ea typeface="Calibri" panose="020F0502020204030204" pitchFamily="34" charset="0"/>
                        <a:cs typeface="Arial" panose="020B0604020202020204" pitchFamily="34" charset="0"/>
                      </a:endParaRPr>
                    </a:p>
                  </a:txBody>
                  <a:tcPr marL="32327" marR="323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Univariate </a:t>
                      </a:r>
                      <a:r>
                        <a:rPr lang="en-US" sz="1000" b="1" i="1">
                          <a:effectLst/>
                          <a:latin typeface="+mj-lt"/>
                          <a:ea typeface="Calibri" panose="020F0502020204030204" pitchFamily="34" charset="0"/>
                          <a:cs typeface="Arial" panose="020B0604020202020204" pitchFamily="34" charset="0"/>
                        </a:rPr>
                        <a:t>F</a:t>
                      </a:r>
                      <a:r>
                        <a:rPr lang="en-US" sz="1000" b="1">
                          <a:effectLst/>
                          <a:latin typeface="+mj-lt"/>
                          <a:ea typeface="Calibri" panose="020F0502020204030204" pitchFamily="34" charset="0"/>
                          <a:cs typeface="Arial" panose="020B0604020202020204" pitchFamily="34" charset="0"/>
                        </a:rPr>
                        <a:t>(2, 149)</a:t>
                      </a:r>
                      <a:endParaRPr lang="en-US" sz="1000">
                        <a:effectLst/>
                        <a:latin typeface="+mj-lt"/>
                        <a:ea typeface="Calibri" panose="020F0502020204030204" pitchFamily="34" charset="0"/>
                        <a:cs typeface="Arial" panose="020B0604020202020204" pitchFamily="34" charset="0"/>
                      </a:endParaRPr>
                    </a:p>
                  </a:txBody>
                  <a:tcPr marL="32327" marR="323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i="1">
                          <a:effectLst/>
                          <a:latin typeface="+mj-lt"/>
                          <a:ea typeface="Calibri" panose="020F0502020204030204" pitchFamily="34" charset="0"/>
                          <a:cs typeface="Arial" panose="020B0604020202020204" pitchFamily="34" charset="0"/>
                        </a:rPr>
                        <a:t>1</a:t>
                      </a:r>
                      <a:endParaRPr lang="en-US" sz="1000">
                        <a:effectLst/>
                        <a:latin typeface="+mj-lt"/>
                        <a:ea typeface="Calibri" panose="020F0502020204030204" pitchFamily="34" charset="0"/>
                        <a:cs typeface="Arial" panose="020B0604020202020204" pitchFamily="34" charset="0"/>
                      </a:endParaRPr>
                    </a:p>
                  </a:txBody>
                  <a:tcPr marL="32327" marR="323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i="1">
                          <a:effectLst/>
                          <a:latin typeface="+mj-lt"/>
                          <a:ea typeface="Calibri" panose="020F0502020204030204" pitchFamily="34" charset="0"/>
                          <a:cs typeface="Arial" panose="020B0604020202020204" pitchFamily="34" charset="0"/>
                        </a:rPr>
                        <a:t>2</a:t>
                      </a:r>
                      <a:endParaRPr lang="en-US" sz="1000">
                        <a:effectLst/>
                        <a:latin typeface="+mj-lt"/>
                        <a:ea typeface="Calibri" panose="020F0502020204030204" pitchFamily="34" charset="0"/>
                        <a:cs typeface="Arial" panose="020B0604020202020204" pitchFamily="34" charset="0"/>
                      </a:endParaRPr>
                    </a:p>
                  </a:txBody>
                  <a:tcPr marL="32327" marR="323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i="1">
                          <a:effectLst/>
                          <a:latin typeface="+mj-lt"/>
                          <a:ea typeface="Calibri" panose="020F0502020204030204" pitchFamily="34" charset="0"/>
                          <a:cs typeface="Arial" panose="020B0604020202020204" pitchFamily="34" charset="0"/>
                        </a:rPr>
                        <a:t>3</a:t>
                      </a:r>
                      <a:endParaRPr lang="en-US" sz="1000">
                        <a:effectLst/>
                        <a:latin typeface="+mj-lt"/>
                        <a:ea typeface="Calibri" panose="020F0502020204030204" pitchFamily="34" charset="0"/>
                        <a:cs typeface="Arial" panose="020B0604020202020204" pitchFamily="34" charset="0"/>
                      </a:endParaRPr>
                    </a:p>
                  </a:txBody>
                  <a:tcPr marL="32327" marR="323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i="1">
                          <a:effectLst/>
                          <a:latin typeface="+mj-lt"/>
                          <a:ea typeface="Calibri" panose="020F0502020204030204" pitchFamily="34" charset="0"/>
                          <a:cs typeface="Arial" panose="020B0604020202020204" pitchFamily="34" charset="0"/>
                        </a:rPr>
                        <a:t>4</a:t>
                      </a:r>
                      <a:endParaRPr lang="en-US" sz="1000">
                        <a:effectLst/>
                        <a:latin typeface="+mj-lt"/>
                        <a:ea typeface="Calibri" panose="020F0502020204030204" pitchFamily="34" charset="0"/>
                        <a:cs typeface="Arial" panose="020B0604020202020204" pitchFamily="34" charset="0"/>
                      </a:endParaRPr>
                    </a:p>
                  </a:txBody>
                  <a:tcPr marL="32327" marR="323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i="1">
                          <a:effectLst/>
                          <a:latin typeface="+mj-lt"/>
                          <a:ea typeface="Calibri" panose="020F0502020204030204" pitchFamily="34" charset="0"/>
                          <a:cs typeface="Arial" panose="020B0604020202020204" pitchFamily="34" charset="0"/>
                        </a:rPr>
                        <a:t>5</a:t>
                      </a:r>
                      <a:endParaRPr lang="en-US"/>
                    </a:p>
                  </a:txBody>
                  <a:tcPr marL="32327" marR="32327" marT="0" marB="0" anchor="b">
                    <a:lnL>
                      <a:noFill/>
                    </a:lnL>
                    <a:lnR>
                      <a:noFill/>
                    </a:lnR>
                    <a:lnB w="12700" cap="flat" cmpd="sng" algn="ctr">
                      <a:solidFill>
                        <a:srgbClr val="000000"/>
                      </a:solidFill>
                      <a:prstDash val="solid"/>
                      <a:round/>
                      <a:headEnd type="none" w="med" len="med"/>
                      <a:tailEnd type="none" w="med" len="med"/>
                    </a:lnB>
                  </a:tcPr>
                </a:tc>
                <a:tc>
                  <a:txBody>
                    <a:bodyPr/>
                    <a:lstStyle/>
                    <a:p>
                      <a:r>
                        <a:rPr lang="en-US" sz="1000" i="1" dirty="0">
                          <a:effectLst/>
                          <a:latin typeface="+mj-lt"/>
                          <a:ea typeface="Calibri" panose="020F0502020204030204" pitchFamily="34" charset="0"/>
                          <a:cs typeface="Arial" panose="020B0604020202020204" pitchFamily="34" charset="0"/>
                        </a:rPr>
                        <a:t>6</a:t>
                      </a:r>
                      <a:endParaRPr lang="en-US" dirty="0"/>
                    </a:p>
                  </a:txBody>
                  <a:tcPr marL="32327" marR="32327" marT="0" marB="0" anchor="b">
                    <a:lnL>
                      <a:noFill/>
                    </a:lnL>
                    <a:lnR>
                      <a:noFill/>
                    </a:lnR>
                    <a:lnB w="12700" cap="flat" cmpd="sng" algn="ctr">
                      <a:solidFill>
                        <a:srgbClr val="000000"/>
                      </a:solidFill>
                      <a:prstDash val="solid"/>
                      <a:round/>
                      <a:headEnd type="none" w="med" len="med"/>
                      <a:tailEnd type="none" w="med" len="med"/>
                    </a:lnB>
                  </a:tcPr>
                </a:tc>
                <a:tc gridSpan="2">
                  <a:txBody>
                    <a:bodyPr/>
                    <a:lstStyle/>
                    <a:p>
                      <a:r>
                        <a:rPr lang="en-US" sz="1000" i="1">
                          <a:effectLst/>
                          <a:latin typeface="+mj-lt"/>
                          <a:ea typeface="Calibri" panose="020F0502020204030204" pitchFamily="34" charset="0"/>
                          <a:cs typeface="Arial" panose="020B0604020202020204" pitchFamily="34" charset="0"/>
                        </a:rPr>
                        <a:t>7</a:t>
                      </a:r>
                      <a:endParaRPr lang="en-US"/>
                    </a:p>
                  </a:txBody>
                  <a:tcPr marL="32327" marR="32327" marT="0" marB="0" anchor="b">
                    <a:lnL>
                      <a:noFill/>
                    </a:lnL>
                    <a:lnR>
                      <a:noFill/>
                    </a:lnR>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extLst>
                  <a:ext uri="{0D108BD9-81ED-4DB2-BD59-A6C34878D82A}">
                    <a16:rowId xmlns:a16="http://schemas.microsoft.com/office/drawing/2014/main" val="1114717253"/>
                  </a:ext>
                </a:extLst>
              </a:tr>
              <a:tr h="202345">
                <a:tc>
                  <a:txBody>
                    <a:bodyPr/>
                    <a:lstStyle/>
                    <a:p>
                      <a:pPr marL="0" marR="0" lvl="0" indent="0" algn="l">
                        <a:lnSpc>
                          <a:spcPct val="107000"/>
                        </a:lnSpc>
                        <a:spcBef>
                          <a:spcPts val="0"/>
                        </a:spcBef>
                        <a:spcAft>
                          <a:spcPts val="0"/>
                        </a:spcAft>
                        <a:buFont typeface="+mj-lt"/>
                        <a:buNone/>
                      </a:pPr>
                      <a:r>
                        <a:rPr lang="en-US" sz="1000" dirty="0">
                          <a:effectLst/>
                          <a:latin typeface="+mj-lt"/>
                          <a:ea typeface="Calibri" panose="020F0502020204030204" pitchFamily="34" charset="0"/>
                          <a:cs typeface="Arial" panose="020B0604020202020204" pitchFamily="34" charset="0"/>
                        </a:rPr>
                        <a:t>1. Intention</a:t>
                      </a:r>
                    </a:p>
                  </a:txBody>
                  <a:tcPr marL="32327" marR="32327"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0.70</a:t>
                      </a:r>
                    </a:p>
                  </a:txBody>
                  <a:tcPr marL="32327" marR="3232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36.8</a:t>
                      </a:r>
                    </a:p>
                  </a:txBody>
                  <a:tcPr marL="32327" marR="323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a:t>
                      </a:r>
                    </a:p>
                  </a:txBody>
                  <a:tcPr marL="32327" marR="3232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0.53</a:t>
                      </a:r>
                    </a:p>
                  </a:txBody>
                  <a:tcPr marL="32327" marR="32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0.53</a:t>
                      </a:r>
                    </a:p>
                  </a:txBody>
                  <a:tcPr marL="32327" marR="32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0.46</a:t>
                      </a:r>
                    </a:p>
                  </a:txBody>
                  <a:tcPr marL="32327" marR="32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r>
                        <a:rPr lang="en-US" sz="1000">
                          <a:effectLst/>
                          <a:latin typeface="+mj-lt"/>
                          <a:ea typeface="Calibri" panose="020F0502020204030204" pitchFamily="34" charset="0"/>
                          <a:cs typeface="Arial" panose="020B0604020202020204" pitchFamily="34" charset="0"/>
                        </a:rPr>
                        <a:t>0.47</a:t>
                      </a:r>
                      <a:endParaRPr lang="en-US"/>
                    </a:p>
                  </a:txBody>
                  <a:tcPr marL="32327" marR="323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r>
                        <a:rPr lang="en-US" sz="1000" dirty="0">
                          <a:effectLst/>
                          <a:latin typeface="+mj-lt"/>
                          <a:ea typeface="Calibri" panose="020F0502020204030204" pitchFamily="34" charset="0"/>
                          <a:cs typeface="Arial" panose="020B0604020202020204" pitchFamily="34" charset="0"/>
                        </a:rPr>
                        <a:t>0.40</a:t>
                      </a:r>
                      <a:endParaRPr lang="en-US" dirty="0"/>
                    </a:p>
                  </a:txBody>
                  <a:tcPr marL="32327" marR="32327"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r>
                        <a:rPr lang="en-US" sz="1000" dirty="0">
                          <a:effectLst/>
                          <a:latin typeface="+mj-lt"/>
                          <a:ea typeface="Calibri" panose="020F0502020204030204" pitchFamily="34" charset="0"/>
                          <a:cs typeface="Arial" panose="020B0604020202020204" pitchFamily="34" charset="0"/>
                        </a:rPr>
                        <a:t>0.41</a:t>
                      </a:r>
                      <a:endParaRPr lang="en-US" dirty="0"/>
                    </a:p>
                  </a:txBody>
                  <a:tcPr marL="32327" marR="32327"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lnL w="12700" cmpd="sng">
                      <a:noFill/>
                      <a:prstDash val="solid"/>
                    </a:lnL>
                  </a:tcPr>
                </a:tc>
                <a:extLst>
                  <a:ext uri="{0D108BD9-81ED-4DB2-BD59-A6C34878D82A}">
                    <a16:rowId xmlns:a16="http://schemas.microsoft.com/office/drawing/2014/main" val="3716491254"/>
                  </a:ext>
                </a:extLst>
              </a:tr>
              <a:tr h="222124">
                <a:tc>
                  <a:txBody>
                    <a:bodyPr/>
                    <a:lstStyle/>
                    <a:p>
                      <a:pPr marL="0" marR="0" lvl="0" indent="0" algn="l">
                        <a:lnSpc>
                          <a:spcPct val="107000"/>
                        </a:lnSpc>
                        <a:spcBef>
                          <a:spcPts val="0"/>
                        </a:spcBef>
                        <a:spcAft>
                          <a:spcPts val="0"/>
                        </a:spcAft>
                        <a:buFont typeface="+mj-lt"/>
                        <a:buNone/>
                      </a:pPr>
                      <a:r>
                        <a:rPr lang="en-US" sz="1000" dirty="0">
                          <a:effectLst/>
                          <a:latin typeface="+mj-lt"/>
                          <a:ea typeface="Calibri" panose="020F0502020204030204" pitchFamily="34" charset="0"/>
                          <a:cs typeface="Arial" panose="020B0604020202020204" pitchFamily="34" charset="0"/>
                        </a:rPr>
                        <a:t>2. Action Control</a:t>
                      </a:r>
                    </a:p>
                  </a:txBody>
                  <a:tcPr marL="32327" marR="32327"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0.56</a:t>
                      </a:r>
                    </a:p>
                  </a:txBody>
                  <a:tcPr marL="32327" marR="32327" marT="0" marB="0" anchor="ctr">
                    <a:lnL>
                      <a:noFill/>
                    </a:lnL>
                    <a:lnR>
                      <a:noFill/>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24.9</a:t>
                      </a:r>
                    </a:p>
                  </a:txBody>
                  <a:tcPr marL="32327" marR="32327"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a:t>
                      </a:r>
                    </a:p>
                  </a:txBody>
                  <a:tcPr marL="32327" marR="32327"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0.43</a:t>
                      </a:r>
                    </a:p>
                  </a:txBody>
                  <a:tcPr marL="32327" marR="32327"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0.54</a:t>
                      </a:r>
                    </a:p>
                  </a:txBody>
                  <a:tcPr marL="32327" marR="32327"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0.44</a:t>
                      </a:r>
                      <a:endParaRPr lang="en-US"/>
                    </a:p>
                  </a:txBody>
                  <a:tcPr marL="32327" marR="32327"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0.63</a:t>
                      </a:r>
                      <a:endParaRPr lang="en-US"/>
                    </a:p>
                  </a:txBody>
                  <a:tcPr marL="32327" marR="32327" marT="0" marB="0">
                    <a:lnL>
                      <a:noFill/>
                    </a:lnL>
                    <a:lnR>
                      <a:noFill/>
                    </a:lnR>
                    <a:lnT>
                      <a:noFill/>
                    </a:lnT>
                    <a:lnB>
                      <a:noFill/>
                    </a:lnB>
                  </a:tcPr>
                </a:tc>
                <a:tc gridSpan="2">
                  <a:txBody>
                    <a:bodyPr/>
                    <a:lstStyle/>
                    <a:p>
                      <a:r>
                        <a:rPr lang="en-US" sz="1000" dirty="0">
                          <a:effectLst/>
                          <a:latin typeface="+mj-lt"/>
                          <a:ea typeface="Calibri" panose="020F0502020204030204" pitchFamily="34" charset="0"/>
                          <a:cs typeface="Arial" panose="020B0604020202020204" pitchFamily="34" charset="0"/>
                        </a:rPr>
                        <a:t>0.37</a:t>
                      </a:r>
                      <a:endParaRPr lang="en-US" dirty="0"/>
                    </a:p>
                  </a:txBody>
                  <a:tcPr marL="32327" marR="32327" marT="0" marB="0">
                    <a:lnL>
                      <a:noFill/>
                    </a:lnL>
                    <a:lnR>
                      <a:noFill/>
                    </a:lnR>
                    <a:lnT>
                      <a:noFill/>
                    </a:lnT>
                    <a:lnB>
                      <a:noFill/>
                    </a:lnB>
                  </a:tcPr>
                </a:tc>
                <a:tc hMerge="1">
                  <a:txBody>
                    <a:bodyPr/>
                    <a:lstStyle/>
                    <a:p>
                      <a:endParaRPr lang="en-US"/>
                    </a:p>
                  </a:txBody>
                  <a:tcPr>
                    <a:lnL w="12700" cmpd="sng">
                      <a:noFill/>
                      <a:prstDash val="solid"/>
                    </a:lnL>
                  </a:tcPr>
                </a:tc>
                <a:extLst>
                  <a:ext uri="{0D108BD9-81ED-4DB2-BD59-A6C34878D82A}">
                    <a16:rowId xmlns:a16="http://schemas.microsoft.com/office/drawing/2014/main" val="3338825896"/>
                  </a:ext>
                </a:extLst>
              </a:tr>
              <a:tr h="222124">
                <a:tc>
                  <a:txBody>
                    <a:bodyPr/>
                    <a:lstStyle/>
                    <a:p>
                      <a:pPr marL="0" marR="0" lvl="0" indent="0" algn="l">
                        <a:lnSpc>
                          <a:spcPct val="107000"/>
                        </a:lnSpc>
                        <a:spcBef>
                          <a:spcPts val="0"/>
                        </a:spcBef>
                        <a:spcAft>
                          <a:spcPts val="0"/>
                        </a:spcAft>
                        <a:buFont typeface="+mj-lt"/>
                        <a:buNone/>
                      </a:pPr>
                      <a:r>
                        <a:rPr lang="en-US" sz="1000" dirty="0">
                          <a:effectLst/>
                          <a:latin typeface="+mj-lt"/>
                          <a:ea typeface="Calibri" panose="020F0502020204030204" pitchFamily="34" charset="0"/>
                          <a:cs typeface="Arial" panose="020B0604020202020204" pitchFamily="34" charset="0"/>
                        </a:rPr>
                        <a:t>3. Action Self-Efficacy</a:t>
                      </a:r>
                    </a:p>
                  </a:txBody>
                  <a:tcPr marL="32327" marR="32327"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0.55</a:t>
                      </a:r>
                    </a:p>
                  </a:txBody>
                  <a:tcPr marL="32327" marR="32327" marT="0" marB="0" anchor="ctr">
                    <a:lnL>
                      <a:noFill/>
                    </a:lnL>
                    <a:lnR>
                      <a:noFill/>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22.8</a:t>
                      </a:r>
                    </a:p>
                  </a:txBody>
                  <a:tcPr marL="32327" marR="32327"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a:t>
                      </a:r>
                    </a:p>
                  </a:txBody>
                  <a:tcPr marL="32327" marR="32327"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0.35</a:t>
                      </a:r>
                    </a:p>
                  </a:txBody>
                  <a:tcPr marL="32327" marR="32327"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0.46</a:t>
                      </a:r>
                      <a:endParaRPr lang="en-US"/>
                    </a:p>
                  </a:txBody>
                  <a:tcPr marL="32327" marR="32327"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0.35</a:t>
                      </a:r>
                      <a:endParaRPr lang="en-US"/>
                    </a:p>
                  </a:txBody>
                  <a:tcPr marL="32327" marR="32327"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0.59</a:t>
                      </a:r>
                      <a:endParaRPr lang="en-US"/>
                    </a:p>
                  </a:txBody>
                  <a:tcPr marL="32327" marR="32327" marT="0" marB="0">
                    <a:lnL>
                      <a:noFill/>
                    </a:lnL>
                    <a:lnR>
                      <a:noFill/>
                    </a:lnR>
                    <a:lnT>
                      <a:noFill/>
                    </a:lnT>
                    <a:lnB>
                      <a:noFill/>
                    </a:lnB>
                  </a:tcPr>
                </a:tc>
                <a:tc hMerge="1">
                  <a:txBody>
                    <a:bodyPr/>
                    <a:lstStyle/>
                    <a:p>
                      <a:endParaRPr lang="en-US"/>
                    </a:p>
                  </a:txBody>
                  <a:tcPr>
                    <a:lnL w="12700" cmpd="sng">
                      <a:noFill/>
                      <a:prstDash val="solid"/>
                    </a:lnL>
                  </a:tcPr>
                </a:tc>
                <a:extLst>
                  <a:ext uri="{0D108BD9-81ED-4DB2-BD59-A6C34878D82A}">
                    <a16:rowId xmlns:a16="http://schemas.microsoft.com/office/drawing/2014/main" val="832975342"/>
                  </a:ext>
                </a:extLst>
              </a:tr>
              <a:tr h="222124">
                <a:tc>
                  <a:txBody>
                    <a:bodyPr/>
                    <a:lstStyle/>
                    <a:p>
                      <a:pPr marL="0" marR="0" lvl="0" indent="0" algn="l">
                        <a:lnSpc>
                          <a:spcPct val="107000"/>
                        </a:lnSpc>
                        <a:spcBef>
                          <a:spcPts val="0"/>
                        </a:spcBef>
                        <a:spcAft>
                          <a:spcPts val="0"/>
                        </a:spcAft>
                        <a:buFont typeface="+mj-lt"/>
                        <a:buNone/>
                      </a:pPr>
                      <a:r>
                        <a:rPr lang="en-US" sz="1000" dirty="0">
                          <a:effectLst/>
                          <a:latin typeface="+mj-lt"/>
                          <a:ea typeface="Calibri" panose="020F0502020204030204" pitchFamily="34" charset="0"/>
                          <a:cs typeface="Arial" panose="020B0604020202020204" pitchFamily="34" charset="0"/>
                        </a:rPr>
                        <a:t>4. Action Planning</a:t>
                      </a:r>
                    </a:p>
                  </a:txBody>
                  <a:tcPr marL="32327" marR="32327"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0.51</a:t>
                      </a:r>
                    </a:p>
                  </a:txBody>
                  <a:tcPr marL="32327" marR="32327" marT="0" marB="0" anchor="ctr">
                    <a:lnL>
                      <a:noFill/>
                    </a:lnL>
                    <a:lnR>
                      <a:noFill/>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20.1</a:t>
                      </a:r>
                    </a:p>
                  </a:txBody>
                  <a:tcPr marL="32327" marR="32327"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2327" marR="32327"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a:t>
                      </a:r>
                    </a:p>
                  </a:txBody>
                  <a:tcPr marL="32327" marR="32327"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0.34</a:t>
                      </a:r>
                      <a:endParaRPr lang="en-US"/>
                    </a:p>
                  </a:txBody>
                  <a:tcPr marL="32327" marR="32327"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0.54</a:t>
                      </a:r>
                      <a:endParaRPr lang="en-US"/>
                    </a:p>
                  </a:txBody>
                  <a:tcPr marL="32327" marR="32327" marT="0" marB="0">
                    <a:lnL>
                      <a:noFill/>
                    </a:lnL>
                    <a:lnR>
                      <a:noFill/>
                    </a:lnR>
                    <a:lnT>
                      <a:noFill/>
                    </a:lnT>
                    <a:lnB>
                      <a:noFill/>
                    </a:lnB>
                  </a:tcPr>
                </a:tc>
                <a:tc gridSpan="2">
                  <a:txBody>
                    <a:bodyPr/>
                    <a:lstStyle/>
                    <a:p>
                      <a:r>
                        <a:rPr lang="en-US" sz="1000" dirty="0">
                          <a:effectLst/>
                          <a:latin typeface="+mj-lt"/>
                          <a:ea typeface="Calibri" panose="020F0502020204030204" pitchFamily="34" charset="0"/>
                          <a:cs typeface="Arial" panose="020B0604020202020204" pitchFamily="34" charset="0"/>
                        </a:rPr>
                        <a:t>0.36</a:t>
                      </a:r>
                      <a:endParaRPr lang="en-US" dirty="0"/>
                    </a:p>
                  </a:txBody>
                  <a:tcPr marL="32327" marR="32327" marT="0" marB="0">
                    <a:lnL>
                      <a:noFill/>
                    </a:lnL>
                    <a:lnR>
                      <a:noFill/>
                    </a:lnR>
                    <a:lnT>
                      <a:noFill/>
                    </a:lnT>
                    <a:lnB>
                      <a:noFill/>
                    </a:lnB>
                  </a:tcPr>
                </a:tc>
                <a:tc hMerge="1">
                  <a:txBody>
                    <a:bodyPr/>
                    <a:lstStyle/>
                    <a:p>
                      <a:endParaRPr lang="en-US"/>
                    </a:p>
                  </a:txBody>
                  <a:tcPr>
                    <a:lnL w="12700" cmpd="sng">
                      <a:noFill/>
                      <a:prstDash val="solid"/>
                    </a:lnL>
                  </a:tcPr>
                </a:tc>
                <a:extLst>
                  <a:ext uri="{0D108BD9-81ED-4DB2-BD59-A6C34878D82A}">
                    <a16:rowId xmlns:a16="http://schemas.microsoft.com/office/drawing/2014/main" val="2272333573"/>
                  </a:ext>
                </a:extLst>
              </a:tr>
              <a:tr h="202345">
                <a:tc>
                  <a:txBody>
                    <a:bodyPr/>
                    <a:lstStyle/>
                    <a:p>
                      <a:pPr marL="0" marR="0" lvl="0" indent="0" algn="l">
                        <a:lnSpc>
                          <a:spcPct val="107000"/>
                        </a:lnSpc>
                        <a:spcBef>
                          <a:spcPts val="0"/>
                        </a:spcBef>
                        <a:spcAft>
                          <a:spcPts val="0"/>
                        </a:spcAft>
                        <a:buFont typeface="+mj-lt"/>
                        <a:buNone/>
                      </a:pPr>
                      <a:r>
                        <a:rPr lang="en-US" sz="1000" dirty="0">
                          <a:effectLst/>
                          <a:latin typeface="+mj-lt"/>
                          <a:ea typeface="Calibri" panose="020F0502020204030204" pitchFamily="34" charset="0"/>
                          <a:cs typeface="Arial" panose="020B0604020202020204" pitchFamily="34" charset="0"/>
                        </a:rPr>
                        <a:t>5. Outcome Expectations</a:t>
                      </a:r>
                    </a:p>
                  </a:txBody>
                  <a:tcPr marL="32327" marR="32327"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0.50</a:t>
                      </a:r>
                    </a:p>
                  </a:txBody>
                  <a:tcPr marL="32327" marR="32327" marT="0" marB="0" anchor="ctr">
                    <a:lnL>
                      <a:noFill/>
                    </a:lnL>
                    <a:lnR>
                      <a:noFill/>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18.0</a:t>
                      </a:r>
                    </a:p>
                  </a:txBody>
                  <a:tcPr marL="32327" marR="32327"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a:t>
                      </a:r>
                      <a:endParaRPr lang="en-US"/>
                    </a:p>
                  </a:txBody>
                  <a:tcPr marL="32327" marR="32327"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0.48</a:t>
                      </a:r>
                      <a:endParaRPr lang="en-US"/>
                    </a:p>
                  </a:txBody>
                  <a:tcPr marL="32327" marR="32327" marT="0" marB="0">
                    <a:lnL>
                      <a:noFill/>
                    </a:lnL>
                    <a:lnR>
                      <a:noFill/>
                    </a:lnR>
                    <a:lnT>
                      <a:noFill/>
                    </a:lnT>
                    <a:lnB>
                      <a:noFill/>
                    </a:lnB>
                  </a:tcPr>
                </a:tc>
                <a:tc gridSpan="2">
                  <a:txBody>
                    <a:bodyPr/>
                    <a:lstStyle/>
                    <a:p>
                      <a:r>
                        <a:rPr lang="en-US" sz="1000" dirty="0">
                          <a:effectLst/>
                          <a:latin typeface="+mj-lt"/>
                          <a:ea typeface="Calibri" panose="020F0502020204030204" pitchFamily="34" charset="0"/>
                          <a:cs typeface="Arial" panose="020B0604020202020204" pitchFamily="34" charset="0"/>
                        </a:rPr>
                        <a:t>0.45</a:t>
                      </a:r>
                      <a:endParaRPr lang="en-US" dirty="0"/>
                    </a:p>
                  </a:txBody>
                  <a:tcPr marL="32327" marR="32327" marT="0" marB="0">
                    <a:lnL>
                      <a:noFill/>
                    </a:lnL>
                    <a:lnR>
                      <a:noFill/>
                    </a:lnR>
                    <a:lnT>
                      <a:noFill/>
                    </a:lnT>
                    <a:lnB>
                      <a:noFill/>
                    </a:lnB>
                  </a:tcPr>
                </a:tc>
                <a:tc hMerge="1">
                  <a:txBody>
                    <a:bodyPr/>
                    <a:lstStyle/>
                    <a:p>
                      <a:endParaRPr lang="en-US"/>
                    </a:p>
                  </a:txBody>
                  <a:tcPr>
                    <a:lnL w="12700" cmpd="sng">
                      <a:noFill/>
                      <a:prstDash val="solid"/>
                    </a:lnL>
                  </a:tcPr>
                </a:tc>
                <a:extLst>
                  <a:ext uri="{0D108BD9-81ED-4DB2-BD59-A6C34878D82A}">
                    <a16:rowId xmlns:a16="http://schemas.microsoft.com/office/drawing/2014/main" val="1187002421"/>
                  </a:ext>
                </a:extLst>
              </a:tr>
              <a:tr h="202345">
                <a:tc>
                  <a:txBody>
                    <a:bodyPr/>
                    <a:lstStyle/>
                    <a:p>
                      <a:pPr marL="0" marR="0" lvl="0" indent="0" algn="l">
                        <a:lnSpc>
                          <a:spcPct val="107000"/>
                        </a:lnSpc>
                        <a:spcBef>
                          <a:spcPts val="0"/>
                        </a:spcBef>
                        <a:spcAft>
                          <a:spcPts val="0"/>
                        </a:spcAft>
                        <a:buFont typeface="+mj-lt"/>
                        <a:buNone/>
                      </a:pPr>
                      <a:r>
                        <a:rPr lang="en-US" sz="1000" dirty="0">
                          <a:effectLst/>
                          <a:latin typeface="+mj-lt"/>
                          <a:ea typeface="Calibri" panose="020F0502020204030204" pitchFamily="34" charset="0"/>
                          <a:cs typeface="Arial" panose="020B0604020202020204" pitchFamily="34" charset="0"/>
                        </a:rPr>
                        <a:t>6. Goal-Setting</a:t>
                      </a:r>
                    </a:p>
                  </a:txBody>
                  <a:tcPr marL="32327" marR="32327"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0.47</a:t>
                      </a:r>
                    </a:p>
                  </a:txBody>
                  <a:tcPr marL="32327" marR="32327" marT="0" marB="0" anchor="ctr">
                    <a:lnL>
                      <a:noFill/>
                    </a:lnL>
                    <a:lnR>
                      <a:noFill/>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17.2</a:t>
                      </a:r>
                    </a:p>
                  </a:txBody>
                  <a:tcPr marL="32327" marR="32327"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32327" marR="32327" marT="0" marB="0">
                    <a:lnL>
                      <a:noFill/>
                    </a:lnL>
                    <a:lnR>
                      <a:noFill/>
                    </a:lnR>
                    <a:lnT>
                      <a:noFill/>
                    </a:lnT>
                    <a:lnB>
                      <a:noFill/>
                    </a:lnB>
                  </a:tcPr>
                </a:tc>
                <a:tc>
                  <a:txBody>
                    <a:bodyPr/>
                    <a:lstStyle/>
                    <a:p>
                      <a:r>
                        <a:rPr lang="en-US" sz="1000" dirty="0">
                          <a:effectLst/>
                          <a:latin typeface="+mj-lt"/>
                          <a:ea typeface="Calibri" panose="020F0502020204030204" pitchFamily="34" charset="0"/>
                          <a:cs typeface="Arial" panose="020B0604020202020204" pitchFamily="34" charset="0"/>
                        </a:rPr>
                        <a:t>-</a:t>
                      </a:r>
                      <a:endParaRPr lang="en-US" dirty="0"/>
                    </a:p>
                  </a:txBody>
                  <a:tcPr marL="32327" marR="32327" marT="0" marB="0">
                    <a:lnL>
                      <a:noFill/>
                    </a:lnL>
                    <a:lnR>
                      <a:noFill/>
                    </a:lnR>
                    <a:lnT>
                      <a:noFill/>
                    </a:lnT>
                    <a:lnB>
                      <a:noFill/>
                    </a:lnB>
                  </a:tcPr>
                </a:tc>
                <a:tc gridSpan="2">
                  <a:txBody>
                    <a:bodyPr/>
                    <a:lstStyle/>
                    <a:p>
                      <a:r>
                        <a:rPr lang="en-US" sz="1000" dirty="0">
                          <a:effectLst/>
                          <a:latin typeface="+mj-lt"/>
                          <a:ea typeface="Calibri" panose="020F0502020204030204" pitchFamily="34" charset="0"/>
                          <a:cs typeface="Arial" panose="020B0604020202020204" pitchFamily="34" charset="0"/>
                        </a:rPr>
                        <a:t>0.31</a:t>
                      </a:r>
                      <a:endParaRPr lang="en-US" dirty="0"/>
                    </a:p>
                  </a:txBody>
                  <a:tcPr marL="32327" marR="32327" marT="0" marB="0">
                    <a:lnL>
                      <a:noFill/>
                    </a:lnL>
                    <a:lnR>
                      <a:noFill/>
                    </a:lnR>
                    <a:lnT>
                      <a:noFill/>
                    </a:lnT>
                    <a:lnB>
                      <a:noFill/>
                    </a:lnB>
                  </a:tcPr>
                </a:tc>
                <a:tc hMerge="1">
                  <a:txBody>
                    <a:bodyPr/>
                    <a:lstStyle/>
                    <a:p>
                      <a:endParaRPr lang="en-US"/>
                    </a:p>
                  </a:txBody>
                  <a:tcPr>
                    <a:lnL w="12700" cmpd="sng">
                      <a:noFill/>
                      <a:prstDash val="solid"/>
                    </a:lnL>
                  </a:tcPr>
                </a:tc>
                <a:extLst>
                  <a:ext uri="{0D108BD9-81ED-4DB2-BD59-A6C34878D82A}">
                    <a16:rowId xmlns:a16="http://schemas.microsoft.com/office/drawing/2014/main" val="1671862862"/>
                  </a:ext>
                </a:extLst>
              </a:tr>
              <a:tr h="202345">
                <a:tc>
                  <a:txBody>
                    <a:bodyPr/>
                    <a:lstStyle/>
                    <a:p>
                      <a:pPr marL="0" marR="0" lvl="0" indent="0" algn="l">
                        <a:lnSpc>
                          <a:spcPct val="107000"/>
                        </a:lnSpc>
                        <a:spcBef>
                          <a:spcPts val="0"/>
                        </a:spcBef>
                        <a:spcAft>
                          <a:spcPts val="0"/>
                        </a:spcAft>
                        <a:buFont typeface="+mj-lt"/>
                        <a:buNone/>
                      </a:pPr>
                      <a:r>
                        <a:rPr lang="en-US" sz="1000" dirty="0">
                          <a:effectLst/>
                          <a:latin typeface="+mj-lt"/>
                          <a:ea typeface="Calibri" panose="020F0502020204030204" pitchFamily="34" charset="0"/>
                          <a:cs typeface="Arial" panose="020B0604020202020204" pitchFamily="34" charset="0"/>
                        </a:rPr>
                        <a:t>7. Recovery Self-efficacy</a:t>
                      </a:r>
                    </a:p>
                  </a:txBody>
                  <a:tcPr marL="32327" marR="32327" marT="0" marB="0" anchor="ctr">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0.46</a:t>
                      </a:r>
                    </a:p>
                  </a:txBody>
                  <a:tcPr marL="32327" marR="32327"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16.5</a:t>
                      </a:r>
                    </a:p>
                  </a:txBody>
                  <a:tcPr marL="32327" marR="32327"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2327" marR="32327"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w="12700" cap="flat" cmpd="sng" algn="ctr">
                      <a:solidFill>
                        <a:schemeClr val="tx1"/>
                      </a:solidFill>
                      <a:prstDash val="solid"/>
                      <a:round/>
                      <a:headEnd type="none" w="med" len="med"/>
                      <a:tailEnd type="none" w="med" len="med"/>
                    </a:lnB>
                  </a:tcPr>
                </a:tc>
                <a:tc>
                  <a:txBody>
                    <a:bodyPr/>
                    <a:lstStyle/>
                    <a:p>
                      <a:r>
                        <a:rPr lang="en-US" sz="1000" dirty="0">
                          <a:effectLst/>
                          <a:latin typeface="+mj-lt"/>
                          <a:ea typeface="Calibri" panose="020F0502020204030204" pitchFamily="34" charset="0"/>
                          <a:cs typeface="Arial" panose="020B0604020202020204" pitchFamily="34" charset="0"/>
                        </a:rPr>
                        <a:t> </a:t>
                      </a:r>
                      <a:endParaRPr lang="en-US" dirty="0"/>
                    </a:p>
                  </a:txBody>
                  <a:tcPr marL="32327" marR="32327" marT="0" marB="0">
                    <a:lnL>
                      <a:noFill/>
                    </a:lnL>
                    <a:lnR>
                      <a:noFill/>
                    </a:lnR>
                    <a:lnT>
                      <a:noFill/>
                    </a:lnT>
                    <a:lnB w="12700" cap="flat" cmpd="sng" algn="ctr">
                      <a:solidFill>
                        <a:schemeClr val="tx1"/>
                      </a:solidFill>
                      <a:prstDash val="solid"/>
                      <a:round/>
                      <a:headEnd type="none" w="med" len="med"/>
                      <a:tailEnd type="none" w="med" len="med"/>
                    </a:lnB>
                  </a:tcPr>
                </a:tc>
                <a:tc>
                  <a:txBody>
                    <a:bodyPr/>
                    <a:lstStyle/>
                    <a:p>
                      <a:r>
                        <a:rPr lang="en-US" sz="1000" dirty="0">
                          <a:effectLst/>
                          <a:latin typeface="+mj-lt"/>
                          <a:ea typeface="Calibri" panose="020F0502020204030204" pitchFamily="34" charset="0"/>
                          <a:cs typeface="Arial" panose="020B0604020202020204" pitchFamily="34" charset="0"/>
                        </a:rPr>
                        <a:t> </a:t>
                      </a:r>
                      <a:endParaRPr lang="en-US" dirty="0"/>
                    </a:p>
                  </a:txBody>
                  <a:tcPr marL="32327" marR="32327" marT="0" marB="0">
                    <a:lnL>
                      <a:noFill/>
                    </a:lnL>
                    <a:lnR>
                      <a:noFill/>
                    </a:lnR>
                    <a:lnT>
                      <a:noFill/>
                    </a:lnT>
                    <a:lnB w="12700" cap="flat" cmpd="sng" algn="ctr">
                      <a:solidFill>
                        <a:schemeClr val="tx1"/>
                      </a:solidFill>
                      <a:prstDash val="solid"/>
                      <a:round/>
                      <a:headEnd type="none" w="med" len="med"/>
                      <a:tailEnd type="none" w="med" len="med"/>
                    </a:lnB>
                  </a:tcPr>
                </a:tc>
                <a:tc gridSpan="2">
                  <a:txBody>
                    <a:bodyPr/>
                    <a:lstStyle/>
                    <a:p>
                      <a:r>
                        <a:rPr lang="en-US" sz="1000" dirty="0">
                          <a:effectLst/>
                          <a:latin typeface="+mj-lt"/>
                          <a:ea typeface="Calibri" panose="020F0502020204030204" pitchFamily="34" charset="0"/>
                          <a:cs typeface="Arial" panose="020B0604020202020204" pitchFamily="34" charset="0"/>
                        </a:rPr>
                        <a:t>-</a:t>
                      </a:r>
                      <a:endParaRPr lang="en-US" dirty="0"/>
                    </a:p>
                  </a:txBody>
                  <a:tcPr marL="32327" marR="32327"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lnL w="12700" cmpd="sng">
                      <a:noFill/>
                      <a:prstDash val="solid"/>
                    </a:lnL>
                  </a:tcPr>
                </a:tc>
                <a:extLst>
                  <a:ext uri="{0D108BD9-81ED-4DB2-BD59-A6C34878D82A}">
                    <a16:rowId xmlns:a16="http://schemas.microsoft.com/office/drawing/2014/main" val="2749987075"/>
                  </a:ext>
                </a:extLst>
              </a:tr>
              <a:tr h="0">
                <a:tc gridSpan="2">
                  <a:txBody>
                    <a:bodyPr/>
                    <a:lstStyle/>
                    <a:p>
                      <a:pPr marL="21590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Canonical </a:t>
                      </a:r>
                      <a:r>
                        <a:rPr lang="en-US" sz="1000" i="1" dirty="0">
                          <a:effectLst/>
                          <a:latin typeface="+mj-lt"/>
                          <a:ea typeface="Calibri" panose="020F0502020204030204" pitchFamily="34" charset="0"/>
                          <a:cs typeface="Arial" panose="020B0604020202020204" pitchFamily="34" charset="0"/>
                        </a:rPr>
                        <a:t>R</a:t>
                      </a:r>
                      <a:endParaRPr lang="en-US" sz="1000" dirty="0">
                        <a:effectLst/>
                        <a:latin typeface="+mj-lt"/>
                        <a:ea typeface="Calibri" panose="020F0502020204030204" pitchFamily="34" charset="0"/>
                        <a:cs typeface="Arial" panose="020B0604020202020204" pitchFamily="34" charset="0"/>
                      </a:endParaRPr>
                    </a:p>
                  </a:txBody>
                  <a:tcPr marL="32327" marR="32327" marT="0" marB="0">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0.71</a:t>
                      </a:r>
                    </a:p>
                  </a:txBody>
                  <a:tcPr marL="32327" marR="32327"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2327" marR="32327" marT="0" marB="0" anchor="b">
                    <a:lnL>
                      <a:noFill/>
                    </a:lnL>
                    <a:lnR>
                      <a:noFill/>
                    </a:lnR>
                    <a:lnT w="12700" cap="flat" cmpd="sng" algn="ctr">
                      <a:solidFill>
                        <a:schemeClr val="tx1"/>
                      </a:solidFill>
                      <a:prstDash val="solid"/>
                      <a:round/>
                      <a:headEnd type="none" w="med" len="med"/>
                      <a:tailEnd type="none" w="med" len="med"/>
                    </a:lnT>
                    <a:lnB>
                      <a:noFill/>
                    </a:lnB>
                  </a:tcPr>
                </a:tc>
                <a:tc gridSpan="4">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2327" marR="32327" marT="0" marB="0">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2327" marR="32327"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000" dirty="0">
                        <a:effectLst/>
                        <a:latin typeface="+mj-lt"/>
                        <a:ea typeface="Calibri" panose="020F0502020204030204" pitchFamily="34" charset="0"/>
                        <a:cs typeface="Arial" panose="020B0604020202020204" pitchFamily="34" charset="0"/>
                      </a:endParaRPr>
                    </a:p>
                  </a:txBody>
                  <a:tcPr marL="32327" marR="32327" marT="0" marB="0">
                    <a:lnL>
                      <a:noFill/>
                    </a:lnL>
                    <a:lnR>
                      <a:noFill/>
                    </a:lnR>
                    <a:lnT w="12700" cap="flat" cmpd="sng" algn="ctr">
                      <a:solidFill>
                        <a:schemeClr val="tx1"/>
                      </a:solidFill>
                      <a:prstDash val="solid"/>
                      <a:round/>
                      <a:headEnd type="none" w="med" len="med"/>
                      <a:tailEnd type="none" w="med" len="med"/>
                    </a:lnT>
                    <a:lnB>
                      <a:noFill/>
                    </a:lnB>
                  </a:tcPr>
                </a:tc>
                <a:tc gridSpan="2">
                  <a:txBody>
                    <a:bodyPr/>
                    <a:lstStyle/>
                    <a:p>
                      <a:pPr marL="0" marR="0" algn="ctr">
                        <a:lnSpc>
                          <a:spcPct val="107000"/>
                        </a:lnSpc>
                        <a:spcBef>
                          <a:spcPts val="0"/>
                        </a:spcBef>
                        <a:spcAft>
                          <a:spcPts val="0"/>
                        </a:spcAft>
                      </a:pPr>
                      <a:endParaRPr lang="en-US" sz="1000" dirty="0">
                        <a:effectLst/>
                        <a:latin typeface="+mj-lt"/>
                        <a:ea typeface="Calibri" panose="020F0502020204030204" pitchFamily="34" charset="0"/>
                        <a:cs typeface="Arial" panose="020B0604020202020204" pitchFamily="34" charset="0"/>
                      </a:endParaRPr>
                    </a:p>
                  </a:txBody>
                  <a:tcPr marL="32327" marR="32327" marT="0" marB="0">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417314026"/>
                  </a:ext>
                </a:extLst>
              </a:tr>
              <a:tr h="202345">
                <a:tc gridSpan="2">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Eigenvalue</a:t>
                      </a:r>
                    </a:p>
                  </a:txBody>
                  <a:tcPr marL="32327" marR="32327"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0.99</a:t>
                      </a:r>
                    </a:p>
                  </a:txBody>
                  <a:tcPr marL="32327" marR="3232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nchor="b">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2327" marR="323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dirty="0">
                        <a:effectLst/>
                        <a:latin typeface="+mj-lt"/>
                        <a:ea typeface="Calibri" panose="020F0502020204030204" pitchFamily="34" charset="0"/>
                        <a:cs typeface="Arial" panose="020B0604020202020204" pitchFamily="34" charset="0"/>
                      </a:endParaRPr>
                    </a:p>
                  </a:txBody>
                  <a:tcPr marL="32327" marR="32327"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endParaRPr lang="en-US" sz="1000" dirty="0">
                        <a:effectLst/>
                        <a:latin typeface="+mj-lt"/>
                        <a:ea typeface="Calibri" panose="020F0502020204030204" pitchFamily="34" charset="0"/>
                        <a:cs typeface="Arial" panose="020B0604020202020204" pitchFamily="34" charset="0"/>
                      </a:endParaRPr>
                    </a:p>
                  </a:txBody>
                  <a:tcPr marL="32327" marR="32327" marT="0" marB="0">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787586"/>
                  </a:ext>
                </a:extLst>
              </a:tr>
              <a:tr h="414091">
                <a:tc gridSpan="11">
                  <a:txBody>
                    <a:bodyPr/>
                    <a:lstStyle/>
                    <a:p>
                      <a:pPr marL="0" marR="0" algn="l">
                        <a:lnSpc>
                          <a:spcPct val="107000"/>
                        </a:lnSpc>
                        <a:spcBef>
                          <a:spcPts val="0"/>
                        </a:spcBef>
                        <a:spcAft>
                          <a:spcPts val="0"/>
                        </a:spcAft>
                      </a:pPr>
                      <a:r>
                        <a:rPr lang="en-US" sz="1000" i="1" dirty="0">
                          <a:effectLst/>
                          <a:latin typeface="+mj-lt"/>
                          <a:ea typeface="Calibri" panose="020F0502020204030204" pitchFamily="34" charset="0"/>
                          <a:cs typeface="Arial" panose="020B0604020202020204" pitchFamily="34" charset="0"/>
                        </a:rPr>
                        <a:t>Notes.</a:t>
                      </a:r>
                      <a:r>
                        <a:rPr lang="en-US" sz="1000" dirty="0">
                          <a:effectLst/>
                          <a:latin typeface="+mj-lt"/>
                          <a:ea typeface="Calibri" panose="020F0502020204030204" pitchFamily="34" charset="0"/>
                          <a:cs typeface="Arial" panose="020B0604020202020204" pitchFamily="34" charset="0"/>
                        </a:rPr>
                        <a:t> Variables reported in the table were based on coefficients exceeding 0.45 based on </a:t>
                      </a:r>
                      <a:r>
                        <a:rPr lang="en-US" sz="1000" dirty="0" err="1">
                          <a:effectLst/>
                          <a:latin typeface="+mj-lt"/>
                          <a:ea typeface="Calibri" panose="020F0502020204030204" pitchFamily="34" charset="0"/>
                          <a:cs typeface="Arial" panose="020B0604020202020204" pitchFamily="34" charset="0"/>
                        </a:rPr>
                        <a:t>Comrey</a:t>
                      </a:r>
                      <a:r>
                        <a:rPr lang="en-US" sz="1000" dirty="0">
                          <a:effectLst/>
                          <a:latin typeface="+mj-lt"/>
                          <a:ea typeface="Calibri" panose="020F0502020204030204" pitchFamily="34" charset="0"/>
                          <a:cs typeface="Arial" panose="020B0604020202020204" pitchFamily="34" charset="0"/>
                        </a:rPr>
                        <a:t> &amp; Lee, 1992. GLTEQ = Godin Leisure Time Exercise Questionnaire.</a:t>
                      </a:r>
                    </a:p>
                  </a:txBody>
                  <a:tcPr marL="32327" marR="32327"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a:txBody>
                    <a:bodyPr/>
                    <a:lstStyle/>
                    <a:p>
                      <a:pPr marL="0" marR="0" algn="l">
                        <a:lnSpc>
                          <a:spcPct val="107000"/>
                        </a:lnSpc>
                        <a:spcBef>
                          <a:spcPts val="0"/>
                        </a:spcBef>
                        <a:spcAft>
                          <a:spcPts val="800"/>
                        </a:spcAft>
                      </a:pPr>
                      <a:r>
                        <a:rPr lang="en-US" sz="1000" dirty="0">
                          <a:effectLst/>
                          <a:latin typeface="+mj-lt"/>
                          <a:ea typeface="Calibri" panose="020F0502020204030204" pitchFamily="34" charset="0"/>
                          <a:cs typeface="Arial" panose="020B0604020202020204" pitchFamily="34" charset="0"/>
                        </a:rPr>
                        <a:t> </a:t>
                      </a:r>
                    </a:p>
                  </a:txBody>
                  <a:tcPr marL="0" marR="0" marT="0" marB="0" anchor="ctr">
                    <a:lnL>
                      <a:noFill/>
                    </a:lnL>
                    <a:lnR>
                      <a:noFill/>
                    </a:lnR>
                    <a:lnB>
                      <a:noFill/>
                    </a:lnB>
                  </a:tcPr>
                </a:tc>
                <a:extLst>
                  <a:ext uri="{0D108BD9-81ED-4DB2-BD59-A6C34878D82A}">
                    <a16:rowId xmlns:a16="http://schemas.microsoft.com/office/drawing/2014/main" val="1371261613"/>
                  </a:ext>
                </a:extLst>
              </a:tr>
            </a:tbl>
          </a:graphicData>
        </a:graphic>
      </p:graphicFrame>
      <p:sp>
        <p:nvSpPr>
          <p:cNvPr id="2" name="Rectangle 1">
            <a:extLst>
              <a:ext uri="{FF2B5EF4-FFF2-40B4-BE49-F238E27FC236}">
                <a16:creationId xmlns:a16="http://schemas.microsoft.com/office/drawing/2014/main" id="{11620074-4891-459F-818C-1E30B6A3AE5E}"/>
              </a:ext>
            </a:extLst>
          </p:cNvPr>
          <p:cNvSpPr/>
          <p:nvPr/>
        </p:nvSpPr>
        <p:spPr>
          <a:xfrm>
            <a:off x="2862729" y="1858682"/>
            <a:ext cx="442259" cy="1482165"/>
          </a:xfrm>
          <a:prstGeom prst="rect">
            <a:avLst/>
          </a:prstGeom>
          <a:noFill/>
          <a:ln>
            <a:solidFill>
              <a:srgbClr val="B168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7879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DAD3-5B1D-4DFA-90E1-A9548DE8E4E6}"/>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288537F1-11C2-48E5-80F0-9FBF60D43814}"/>
              </a:ext>
            </a:extLst>
          </p:cNvPr>
          <p:cNvSpPr>
            <a:spLocks noGrp="1"/>
          </p:cNvSpPr>
          <p:nvPr>
            <p:ph idx="1"/>
          </p:nvPr>
        </p:nvSpPr>
        <p:spPr>
          <a:xfrm>
            <a:off x="489000" y="1664448"/>
            <a:ext cx="8229600" cy="3297344"/>
          </a:xfrm>
        </p:spPr>
        <p:txBody>
          <a:bodyPr/>
          <a:lstStyle/>
          <a:p>
            <a:pPr marL="0" indent="0">
              <a:buNone/>
            </a:pPr>
            <a:r>
              <a:rPr lang="en-US" sz="1800" b="1" dirty="0"/>
              <a:t>We would like to thank our participants for taking part in this study. We also want to thank the National MS Society and our community partners for their help during the recruitment process.</a:t>
            </a:r>
          </a:p>
        </p:txBody>
      </p:sp>
    </p:spTree>
    <p:extLst>
      <p:ext uri="{BB962C8B-B14F-4D97-AF65-F5344CB8AC3E}">
        <p14:creationId xmlns:p14="http://schemas.microsoft.com/office/powerpoint/2010/main" val="2859238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4050A96-6FEE-4BA3-85EC-3BE52AF3CC76}"/>
              </a:ext>
            </a:extLst>
          </p:cNvPr>
          <p:cNvGraphicFramePr>
            <a:graphicFrameLocks noGrp="1"/>
          </p:cNvGraphicFramePr>
          <p:nvPr>
            <p:extLst>
              <p:ext uri="{D42A27DB-BD31-4B8C-83A1-F6EECF244321}">
                <p14:modId xmlns:p14="http://schemas.microsoft.com/office/powerpoint/2010/main" val="3270810190"/>
              </p:ext>
            </p:extLst>
          </p:nvPr>
        </p:nvGraphicFramePr>
        <p:xfrm>
          <a:off x="516194" y="163157"/>
          <a:ext cx="7595420" cy="4980343"/>
        </p:xfrm>
        <a:graphic>
          <a:graphicData uri="http://schemas.openxmlformats.org/drawingml/2006/table">
            <a:tbl>
              <a:tblPr firstRow="1" firstCol="1" bandRow="1"/>
              <a:tblGrid>
                <a:gridCol w="2786535">
                  <a:extLst>
                    <a:ext uri="{9D8B030D-6E8A-4147-A177-3AD203B41FA5}">
                      <a16:colId xmlns:a16="http://schemas.microsoft.com/office/drawing/2014/main" val="3035725478"/>
                    </a:ext>
                  </a:extLst>
                </a:gridCol>
                <a:gridCol w="2653365">
                  <a:extLst>
                    <a:ext uri="{9D8B030D-6E8A-4147-A177-3AD203B41FA5}">
                      <a16:colId xmlns:a16="http://schemas.microsoft.com/office/drawing/2014/main" val="2537711524"/>
                    </a:ext>
                  </a:extLst>
                </a:gridCol>
                <a:gridCol w="2155520">
                  <a:extLst>
                    <a:ext uri="{9D8B030D-6E8A-4147-A177-3AD203B41FA5}">
                      <a16:colId xmlns:a16="http://schemas.microsoft.com/office/drawing/2014/main" val="61773478"/>
                    </a:ext>
                  </a:extLst>
                </a:gridCol>
              </a:tblGrid>
              <a:tr h="295498">
                <a:tc gridSpan="3">
                  <a:txBody>
                    <a:bodyPr/>
                    <a:lstStyle/>
                    <a:p>
                      <a:pPr marL="0" marR="0" algn="l">
                        <a:lnSpc>
                          <a:spcPct val="107000"/>
                        </a:lnSpc>
                        <a:spcBef>
                          <a:spcPts val="0"/>
                        </a:spcBef>
                        <a:spcAft>
                          <a:spcPts val="0"/>
                        </a:spcAft>
                      </a:pPr>
                      <a:r>
                        <a:rPr lang="en-US" sz="1300" dirty="0">
                          <a:solidFill>
                            <a:schemeClr val="bg1"/>
                          </a:solidFill>
                          <a:effectLst/>
                          <a:latin typeface="+mj-lt"/>
                          <a:ea typeface="Calibri" panose="020F0502020204030204" pitchFamily="34" charset="0"/>
                          <a:cs typeface="Arial" panose="020B0604020202020204" pitchFamily="34" charset="0"/>
                        </a:rPr>
                        <a:t>Results of Multivariate Analysis of Variance for PASQ Stage of Change Group by each Capability, Opportunity, Motivation, and Behavior (COM-B) Component and by all COM-B components</a:t>
                      </a:r>
                    </a:p>
                  </a:txBody>
                  <a:tcPr marL="35089" marR="35089"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3437165"/>
                  </a:ext>
                </a:extLst>
              </a:tr>
              <a:tr h="95229">
                <a:tc>
                  <a:txBody>
                    <a:bodyPr/>
                    <a:lstStyle/>
                    <a:p>
                      <a:pPr marL="0" marR="0" algn="l">
                        <a:lnSpc>
                          <a:spcPct val="107000"/>
                        </a:lnSpc>
                        <a:spcBef>
                          <a:spcPts val="0"/>
                        </a:spcBef>
                        <a:spcAft>
                          <a:spcPts val="0"/>
                        </a:spcAft>
                      </a:pPr>
                      <a:r>
                        <a:rPr lang="en-US" sz="1000" b="1" dirty="0">
                          <a:effectLst/>
                          <a:latin typeface="+mj-lt"/>
                          <a:ea typeface="Calibri" panose="020F0502020204030204" pitchFamily="34" charset="0"/>
                          <a:cs typeface="Arial" panose="020B0604020202020204" pitchFamily="34" charset="0"/>
                        </a:rPr>
                        <a:t>Capability </a:t>
                      </a:r>
                      <a:endParaRPr lang="en-US" sz="1000" dirty="0">
                        <a:effectLst/>
                        <a:latin typeface="+mj-lt"/>
                        <a:ea typeface="Calibri" panose="020F0502020204030204" pitchFamily="34" charset="0"/>
                        <a:cs typeface="Arial" panose="020B0604020202020204" pitchFamily="34" charset="0"/>
                      </a:endParaRPr>
                    </a:p>
                  </a:txBody>
                  <a:tcPr marL="35089" marR="35089"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Wilks’s λ = 0.54, </a:t>
                      </a:r>
                      <a:r>
                        <a:rPr lang="en-US" sz="1000" i="1" dirty="0">
                          <a:effectLst/>
                          <a:latin typeface="+mj-lt"/>
                          <a:ea typeface="Calibri" panose="020F0502020204030204" pitchFamily="34" charset="0"/>
                          <a:cs typeface="Arial" panose="020B0604020202020204" pitchFamily="34" charset="0"/>
                        </a:rPr>
                        <a:t>F</a:t>
                      </a:r>
                      <a:r>
                        <a:rPr lang="en-US" sz="1000" dirty="0">
                          <a:effectLst/>
                          <a:latin typeface="+mj-lt"/>
                          <a:ea typeface="Calibri" panose="020F0502020204030204" pitchFamily="34" charset="0"/>
                          <a:cs typeface="Arial" panose="020B0604020202020204" pitchFamily="34" charset="0"/>
                        </a:rPr>
                        <a:t>(12, 288) = 8.6, </a:t>
                      </a:r>
                      <a:r>
                        <a:rPr lang="en-US" sz="1000" i="1" dirty="0">
                          <a:effectLst/>
                          <a:latin typeface="+mj-lt"/>
                          <a:ea typeface="Calibri" panose="020F0502020204030204" pitchFamily="34" charset="0"/>
                          <a:cs typeface="Arial" panose="020B0604020202020204" pitchFamily="34" charset="0"/>
                        </a:rPr>
                        <a:t> p </a:t>
                      </a:r>
                      <a:r>
                        <a:rPr lang="en-US" sz="1000" dirty="0">
                          <a:effectLst/>
                          <a:latin typeface="+mj-lt"/>
                          <a:ea typeface="Calibri" panose="020F0502020204030204" pitchFamily="34" charset="0"/>
                          <a:cs typeface="Arial" panose="020B0604020202020204" pitchFamily="34" charset="0"/>
                        </a:rPr>
                        <a:t>&lt; .001</a:t>
                      </a:r>
                    </a:p>
                  </a:txBody>
                  <a:tcPr marL="35089" marR="3508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985768048"/>
                  </a:ext>
                </a:extLst>
              </a:tr>
              <a:tr h="95229">
                <a:tc>
                  <a:txBody>
                    <a:bodyPr/>
                    <a:lstStyle/>
                    <a:p>
                      <a:pPr marL="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b="1" i="1">
                          <a:effectLst/>
                          <a:latin typeface="+mj-lt"/>
                          <a:ea typeface="Calibri" panose="020F0502020204030204" pitchFamily="34" charset="0"/>
                          <a:cs typeface="Arial" panose="020B0604020202020204" pitchFamily="34" charset="0"/>
                        </a:rPr>
                        <a:t>F</a:t>
                      </a:r>
                      <a:endParaRPr lang="en-US" sz="1000">
                        <a:effectLst/>
                        <a:latin typeface="+mj-lt"/>
                        <a:ea typeface="Calibri" panose="020F0502020204030204" pitchFamily="34" charset="0"/>
                        <a:cs typeface="Arial" panose="020B0604020202020204" pitchFamily="34" charset="0"/>
                      </a:endParaRPr>
                    </a:p>
                  </a:txBody>
                  <a:tcPr marL="35089" marR="35089" marT="0" marB="0">
                    <a:lnL>
                      <a:noFill/>
                    </a:lnL>
                    <a:lnR>
                      <a:noFill/>
                    </a:lnR>
                    <a:lnT>
                      <a:noFill/>
                    </a:lnT>
                    <a:lnB>
                      <a:noFill/>
                    </a:lnB>
                  </a:tcPr>
                </a:tc>
                <a:extLst>
                  <a:ext uri="{0D108BD9-81ED-4DB2-BD59-A6C34878D82A}">
                    <a16:rowId xmlns:a16="http://schemas.microsoft.com/office/drawing/2014/main" val="491949234"/>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Information Provision</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1.7</a:t>
                      </a:r>
                    </a:p>
                  </a:txBody>
                  <a:tcPr marL="35089" marR="35089" marT="0" marB="0">
                    <a:lnL>
                      <a:noFill/>
                    </a:lnL>
                    <a:lnR>
                      <a:noFill/>
                    </a:lnR>
                    <a:lnT>
                      <a:noFill/>
                    </a:lnT>
                    <a:lnB>
                      <a:noFill/>
                    </a:lnB>
                  </a:tcPr>
                </a:tc>
                <a:extLst>
                  <a:ext uri="{0D108BD9-81ED-4DB2-BD59-A6C34878D82A}">
                    <a16:rowId xmlns:a16="http://schemas.microsoft.com/office/drawing/2014/main" val="163757209"/>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Cognition</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4.4*</a:t>
                      </a:r>
                    </a:p>
                  </a:txBody>
                  <a:tcPr marL="35089" marR="35089" marT="0" marB="0">
                    <a:lnL>
                      <a:noFill/>
                    </a:lnL>
                    <a:lnR>
                      <a:noFill/>
                    </a:lnR>
                    <a:lnT>
                      <a:noFill/>
                    </a:lnT>
                    <a:lnB>
                      <a:noFill/>
                    </a:lnB>
                  </a:tcPr>
                </a:tc>
                <a:extLst>
                  <a:ext uri="{0D108BD9-81ED-4DB2-BD59-A6C34878D82A}">
                    <a16:rowId xmlns:a16="http://schemas.microsoft.com/office/drawing/2014/main" val="2222672733"/>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Fatigue</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17.2***</a:t>
                      </a:r>
                    </a:p>
                  </a:txBody>
                  <a:tcPr marL="35089" marR="35089" marT="0" marB="0">
                    <a:lnL>
                      <a:noFill/>
                    </a:lnL>
                    <a:lnR>
                      <a:noFill/>
                    </a:lnR>
                    <a:lnT>
                      <a:noFill/>
                    </a:lnT>
                    <a:lnB>
                      <a:noFill/>
                    </a:lnB>
                  </a:tcPr>
                </a:tc>
                <a:extLst>
                  <a:ext uri="{0D108BD9-81ED-4DB2-BD59-A6C34878D82A}">
                    <a16:rowId xmlns:a16="http://schemas.microsoft.com/office/drawing/2014/main" val="726573543"/>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Action Planning</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26.8***</a:t>
                      </a:r>
                    </a:p>
                  </a:txBody>
                  <a:tcPr marL="35089" marR="35089" marT="0" marB="0">
                    <a:lnL>
                      <a:noFill/>
                    </a:lnL>
                    <a:lnR>
                      <a:noFill/>
                    </a:lnR>
                    <a:lnT>
                      <a:noFill/>
                    </a:lnT>
                    <a:lnB>
                      <a:noFill/>
                    </a:lnB>
                  </a:tcPr>
                </a:tc>
                <a:extLst>
                  <a:ext uri="{0D108BD9-81ED-4DB2-BD59-A6C34878D82A}">
                    <a16:rowId xmlns:a16="http://schemas.microsoft.com/office/drawing/2014/main" val="3695498490"/>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Action Control</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43.5***</a:t>
                      </a:r>
                    </a:p>
                  </a:txBody>
                  <a:tcPr marL="35089" marR="35089" marT="0" marB="0">
                    <a:lnL>
                      <a:noFill/>
                    </a:lnL>
                    <a:lnR>
                      <a:noFill/>
                    </a:lnR>
                    <a:lnT>
                      <a:noFill/>
                    </a:lnT>
                    <a:lnB>
                      <a:noFill/>
                    </a:lnB>
                  </a:tcPr>
                </a:tc>
                <a:extLst>
                  <a:ext uri="{0D108BD9-81ED-4DB2-BD59-A6C34878D82A}">
                    <a16:rowId xmlns:a16="http://schemas.microsoft.com/office/drawing/2014/main" val="2029133605"/>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Coping Planning</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9.3***</a:t>
                      </a:r>
                    </a:p>
                  </a:txBody>
                  <a:tcPr marL="35089" marR="35089" marT="0" marB="0">
                    <a:lnL>
                      <a:noFill/>
                    </a:lnL>
                    <a:lnR>
                      <a:noFill/>
                    </a:lnR>
                    <a:lnT>
                      <a:noFill/>
                    </a:lnT>
                    <a:lnB>
                      <a:noFill/>
                    </a:lnB>
                  </a:tcPr>
                </a:tc>
                <a:extLst>
                  <a:ext uri="{0D108BD9-81ED-4DB2-BD59-A6C34878D82A}">
                    <a16:rowId xmlns:a16="http://schemas.microsoft.com/office/drawing/2014/main" val="529879257"/>
                  </a:ext>
                </a:extLst>
              </a:tr>
              <a:tr h="95229">
                <a:tc>
                  <a:txBody>
                    <a:bodyPr/>
                    <a:lstStyle/>
                    <a:p>
                      <a:pPr marL="0" marR="0" algn="l">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Motivation</a:t>
                      </a:r>
                      <a:endParaRPr lang="en-US" sz="1000">
                        <a:effectLst/>
                        <a:latin typeface="+mj-lt"/>
                        <a:ea typeface="Calibri" panose="020F0502020204030204" pitchFamily="34" charset="0"/>
                        <a:cs typeface="Arial" panose="020B0604020202020204" pitchFamily="34" charset="0"/>
                      </a:endParaRPr>
                    </a:p>
                  </a:txBody>
                  <a:tcPr marL="35089" marR="35089" marT="0" marB="0">
                    <a:lnL>
                      <a:noFill/>
                    </a:lnL>
                    <a:lnR>
                      <a:noFill/>
                    </a:lnR>
                    <a:lnT>
                      <a:noFill/>
                    </a:lnT>
                    <a:lnB>
                      <a:noFill/>
                    </a:lnB>
                  </a:tcPr>
                </a:tc>
                <a:tc gridSpan="2">
                  <a:txBody>
                    <a:bodyPr/>
                    <a:lstStyle/>
                    <a:p>
                      <a:pPr marL="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Wilks’s λ = 0.50, </a:t>
                      </a:r>
                      <a:r>
                        <a:rPr lang="en-US" sz="1000" i="1">
                          <a:effectLst/>
                          <a:latin typeface="+mj-lt"/>
                          <a:ea typeface="Calibri" panose="020F0502020204030204" pitchFamily="34" charset="0"/>
                          <a:cs typeface="Arial" panose="020B0604020202020204" pitchFamily="34" charset="0"/>
                        </a:rPr>
                        <a:t>F</a:t>
                      </a:r>
                      <a:r>
                        <a:rPr lang="en-US" sz="1000">
                          <a:effectLst/>
                          <a:latin typeface="+mj-lt"/>
                          <a:ea typeface="Calibri" panose="020F0502020204030204" pitchFamily="34" charset="0"/>
                          <a:cs typeface="Arial" panose="020B0604020202020204" pitchFamily="34" charset="0"/>
                        </a:rPr>
                        <a:t>(26, 274) = 4.4, </a:t>
                      </a:r>
                      <a:r>
                        <a:rPr lang="en-US" sz="1000" i="1">
                          <a:effectLst/>
                          <a:latin typeface="+mj-lt"/>
                          <a:ea typeface="Calibri" panose="020F0502020204030204" pitchFamily="34" charset="0"/>
                          <a:cs typeface="Arial" panose="020B0604020202020204" pitchFamily="34" charset="0"/>
                        </a:rPr>
                        <a:t>p </a:t>
                      </a:r>
                      <a:r>
                        <a:rPr lang="en-US" sz="1000">
                          <a:effectLst/>
                          <a:latin typeface="+mj-lt"/>
                          <a:ea typeface="Calibri" panose="020F0502020204030204" pitchFamily="34" charset="0"/>
                          <a:cs typeface="Arial" panose="020B0604020202020204" pitchFamily="34" charset="0"/>
                        </a:rPr>
                        <a:t>&lt; .001</a:t>
                      </a:r>
                    </a:p>
                  </a:txBody>
                  <a:tcPr marL="35089" marR="35089"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522910231"/>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Intention</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38.4***</a:t>
                      </a:r>
                    </a:p>
                  </a:txBody>
                  <a:tcPr marL="35089" marR="35089" marT="0" marB="0">
                    <a:lnL>
                      <a:noFill/>
                    </a:lnL>
                    <a:lnR>
                      <a:noFill/>
                    </a:lnR>
                    <a:lnT>
                      <a:noFill/>
                    </a:lnT>
                    <a:lnB>
                      <a:noFill/>
                    </a:lnB>
                  </a:tcPr>
                </a:tc>
                <a:extLst>
                  <a:ext uri="{0D108BD9-81ED-4DB2-BD59-A6C34878D82A}">
                    <a16:rowId xmlns:a16="http://schemas.microsoft.com/office/drawing/2014/main" val="1453661148"/>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Autonomy of Motivation</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9.0***</a:t>
                      </a:r>
                    </a:p>
                  </a:txBody>
                  <a:tcPr marL="35089" marR="35089" marT="0" marB="0">
                    <a:lnL>
                      <a:noFill/>
                    </a:lnL>
                    <a:lnR>
                      <a:noFill/>
                    </a:lnR>
                    <a:lnT>
                      <a:noFill/>
                    </a:lnT>
                    <a:lnB>
                      <a:noFill/>
                    </a:lnB>
                  </a:tcPr>
                </a:tc>
                <a:extLst>
                  <a:ext uri="{0D108BD9-81ED-4DB2-BD59-A6C34878D82A}">
                    <a16:rowId xmlns:a16="http://schemas.microsoft.com/office/drawing/2014/main" val="473505681"/>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Goal Setting</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24.8***</a:t>
                      </a:r>
                    </a:p>
                  </a:txBody>
                  <a:tcPr marL="35089" marR="35089" marT="0" marB="0">
                    <a:lnL>
                      <a:noFill/>
                    </a:lnL>
                    <a:lnR>
                      <a:noFill/>
                    </a:lnR>
                    <a:lnT>
                      <a:noFill/>
                    </a:lnT>
                    <a:lnB>
                      <a:noFill/>
                    </a:lnB>
                  </a:tcPr>
                </a:tc>
                <a:extLst>
                  <a:ext uri="{0D108BD9-81ED-4DB2-BD59-A6C34878D82A}">
                    <a16:rowId xmlns:a16="http://schemas.microsoft.com/office/drawing/2014/main" val="2374749100"/>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Action Self-Efficacy</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22.3***</a:t>
                      </a:r>
                    </a:p>
                  </a:txBody>
                  <a:tcPr marL="35089" marR="35089" marT="0" marB="0">
                    <a:lnL>
                      <a:noFill/>
                    </a:lnL>
                    <a:lnR>
                      <a:noFill/>
                    </a:lnR>
                    <a:lnT>
                      <a:noFill/>
                    </a:lnT>
                    <a:lnB>
                      <a:noFill/>
                    </a:lnB>
                  </a:tcPr>
                </a:tc>
                <a:extLst>
                  <a:ext uri="{0D108BD9-81ED-4DB2-BD59-A6C34878D82A}">
                    <a16:rowId xmlns:a16="http://schemas.microsoft.com/office/drawing/2014/main" val="862933679"/>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Maintenance Self-Efficacy</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14.4***</a:t>
                      </a:r>
                    </a:p>
                  </a:txBody>
                  <a:tcPr marL="35089" marR="35089" marT="0" marB="0">
                    <a:lnL>
                      <a:noFill/>
                    </a:lnL>
                    <a:lnR>
                      <a:noFill/>
                    </a:lnR>
                    <a:lnT>
                      <a:noFill/>
                    </a:lnT>
                    <a:lnB>
                      <a:noFill/>
                    </a:lnB>
                  </a:tcPr>
                </a:tc>
                <a:extLst>
                  <a:ext uri="{0D108BD9-81ED-4DB2-BD59-A6C34878D82A}">
                    <a16:rowId xmlns:a16="http://schemas.microsoft.com/office/drawing/2014/main" val="919560333"/>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Recovery Self-Efficacy</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19.3***</a:t>
                      </a:r>
                    </a:p>
                  </a:txBody>
                  <a:tcPr marL="35089" marR="35089" marT="0" marB="0">
                    <a:lnL>
                      <a:noFill/>
                    </a:lnL>
                    <a:lnR>
                      <a:noFill/>
                    </a:lnR>
                    <a:lnT>
                      <a:noFill/>
                    </a:lnT>
                    <a:lnB>
                      <a:noFill/>
                    </a:lnB>
                  </a:tcPr>
                </a:tc>
                <a:extLst>
                  <a:ext uri="{0D108BD9-81ED-4DB2-BD59-A6C34878D82A}">
                    <a16:rowId xmlns:a16="http://schemas.microsoft.com/office/drawing/2014/main" val="911090604"/>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Illness Perception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5.9*</a:t>
                      </a:r>
                    </a:p>
                  </a:txBody>
                  <a:tcPr marL="35089" marR="35089" marT="0" marB="0">
                    <a:lnL>
                      <a:noFill/>
                    </a:lnL>
                    <a:lnR>
                      <a:noFill/>
                    </a:lnR>
                    <a:lnT>
                      <a:noFill/>
                    </a:lnT>
                    <a:lnB>
                      <a:noFill/>
                    </a:lnB>
                  </a:tcPr>
                </a:tc>
                <a:extLst>
                  <a:ext uri="{0D108BD9-81ED-4DB2-BD59-A6C34878D82A}">
                    <a16:rowId xmlns:a16="http://schemas.microsoft.com/office/drawing/2014/main" val="3203204225"/>
                  </a:ext>
                </a:extLst>
              </a:tr>
              <a:tr h="195364">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Outcome Expectations for Exercise</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18.9***</a:t>
                      </a:r>
                    </a:p>
                  </a:txBody>
                  <a:tcPr marL="35089" marR="35089" marT="0" marB="0">
                    <a:lnL>
                      <a:noFill/>
                    </a:lnL>
                    <a:lnR>
                      <a:noFill/>
                    </a:lnR>
                    <a:lnT>
                      <a:noFill/>
                    </a:lnT>
                    <a:lnB>
                      <a:noFill/>
                    </a:lnB>
                  </a:tcPr>
                </a:tc>
                <a:extLst>
                  <a:ext uri="{0D108BD9-81ED-4DB2-BD59-A6C34878D82A}">
                    <a16:rowId xmlns:a16="http://schemas.microsoft.com/office/drawing/2014/main" val="3824436488"/>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Risk Perception Probability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0.7</a:t>
                      </a:r>
                    </a:p>
                  </a:txBody>
                  <a:tcPr marL="35089" marR="35089" marT="0" marB="0">
                    <a:lnL>
                      <a:noFill/>
                    </a:lnL>
                    <a:lnR>
                      <a:noFill/>
                    </a:lnR>
                    <a:lnT>
                      <a:noFill/>
                    </a:lnT>
                    <a:lnB>
                      <a:noFill/>
                    </a:lnB>
                  </a:tcPr>
                </a:tc>
                <a:extLst>
                  <a:ext uri="{0D108BD9-81ED-4DB2-BD59-A6C34878D82A}">
                    <a16:rowId xmlns:a16="http://schemas.microsoft.com/office/drawing/2014/main" val="2740930836"/>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Risk Perception Seriousness</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1.2</a:t>
                      </a:r>
                    </a:p>
                  </a:txBody>
                  <a:tcPr marL="35089" marR="35089" marT="0" marB="0">
                    <a:lnL>
                      <a:noFill/>
                    </a:lnL>
                    <a:lnR>
                      <a:noFill/>
                    </a:lnR>
                    <a:lnT>
                      <a:noFill/>
                    </a:lnT>
                    <a:lnB>
                      <a:noFill/>
                    </a:lnB>
                  </a:tcPr>
                </a:tc>
                <a:extLst>
                  <a:ext uri="{0D108BD9-81ED-4DB2-BD59-A6C34878D82A}">
                    <a16:rowId xmlns:a16="http://schemas.microsoft.com/office/drawing/2014/main" val="28153764"/>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Optimism</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0.5</a:t>
                      </a:r>
                    </a:p>
                  </a:txBody>
                  <a:tcPr marL="35089" marR="35089" marT="0" marB="0">
                    <a:lnL>
                      <a:noFill/>
                    </a:lnL>
                    <a:lnR>
                      <a:noFill/>
                    </a:lnR>
                    <a:lnT>
                      <a:noFill/>
                    </a:lnT>
                    <a:lnB>
                      <a:noFill/>
                    </a:lnB>
                  </a:tcPr>
                </a:tc>
                <a:extLst>
                  <a:ext uri="{0D108BD9-81ED-4DB2-BD59-A6C34878D82A}">
                    <a16:rowId xmlns:a16="http://schemas.microsoft.com/office/drawing/2014/main" val="4270055592"/>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PA Outcome Experiences</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3.4*</a:t>
                      </a:r>
                    </a:p>
                  </a:txBody>
                  <a:tcPr marL="35089" marR="35089" marT="0" marB="0">
                    <a:lnL>
                      <a:noFill/>
                    </a:lnL>
                    <a:lnR>
                      <a:noFill/>
                    </a:lnR>
                    <a:lnT>
                      <a:noFill/>
                    </a:lnT>
                    <a:lnB>
                      <a:noFill/>
                    </a:lnB>
                  </a:tcPr>
                </a:tc>
                <a:extLst>
                  <a:ext uri="{0D108BD9-81ED-4DB2-BD59-A6C34878D82A}">
                    <a16:rowId xmlns:a16="http://schemas.microsoft.com/office/drawing/2014/main" val="654931320"/>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Mood</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7.1**</a:t>
                      </a:r>
                    </a:p>
                  </a:txBody>
                  <a:tcPr marL="35089" marR="35089" marT="0" marB="0">
                    <a:lnL>
                      <a:noFill/>
                    </a:lnL>
                    <a:lnR>
                      <a:noFill/>
                    </a:lnR>
                    <a:lnT>
                      <a:noFill/>
                    </a:lnT>
                    <a:lnB>
                      <a:noFill/>
                    </a:lnB>
                  </a:tcPr>
                </a:tc>
                <a:extLst>
                  <a:ext uri="{0D108BD9-81ED-4DB2-BD59-A6C34878D82A}">
                    <a16:rowId xmlns:a16="http://schemas.microsoft.com/office/drawing/2014/main" val="4113434688"/>
                  </a:ext>
                </a:extLst>
              </a:tr>
              <a:tr h="95229">
                <a:tc>
                  <a:txBody>
                    <a:bodyPr/>
                    <a:lstStyle/>
                    <a:p>
                      <a:pPr marL="0" marR="0" algn="l">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Opportunity</a:t>
                      </a:r>
                      <a:endParaRPr lang="en-US" sz="1000">
                        <a:effectLst/>
                        <a:latin typeface="+mj-lt"/>
                        <a:ea typeface="Calibri" panose="020F0502020204030204" pitchFamily="34" charset="0"/>
                        <a:cs typeface="Arial" panose="020B0604020202020204" pitchFamily="34" charset="0"/>
                      </a:endParaRPr>
                    </a:p>
                  </a:txBody>
                  <a:tcPr marL="35089" marR="35089" marT="0" marB="0">
                    <a:lnL>
                      <a:noFill/>
                    </a:lnL>
                    <a:lnR>
                      <a:noFill/>
                    </a:lnR>
                    <a:lnT>
                      <a:noFill/>
                    </a:lnT>
                    <a:lnB>
                      <a:noFill/>
                    </a:lnB>
                  </a:tcPr>
                </a:tc>
                <a:tc gridSpan="2">
                  <a:txBody>
                    <a:bodyPr/>
                    <a:lstStyle/>
                    <a:p>
                      <a:pPr marL="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Wilks’s λ = 0.90, </a:t>
                      </a:r>
                      <a:r>
                        <a:rPr lang="en-US" sz="1000" i="1" dirty="0">
                          <a:effectLst/>
                          <a:latin typeface="+mj-lt"/>
                          <a:ea typeface="Calibri" panose="020F0502020204030204" pitchFamily="34" charset="0"/>
                          <a:cs typeface="Arial" panose="020B0604020202020204" pitchFamily="34" charset="0"/>
                        </a:rPr>
                        <a:t>F</a:t>
                      </a:r>
                      <a:r>
                        <a:rPr lang="en-US" sz="1000" dirty="0">
                          <a:effectLst/>
                          <a:latin typeface="+mj-lt"/>
                          <a:ea typeface="Calibri" panose="020F0502020204030204" pitchFamily="34" charset="0"/>
                          <a:cs typeface="Arial" panose="020B0604020202020204" pitchFamily="34" charset="0"/>
                        </a:rPr>
                        <a:t>(6, 294) = 2.7, </a:t>
                      </a:r>
                      <a:r>
                        <a:rPr lang="en-US" sz="1000" i="1" dirty="0">
                          <a:effectLst/>
                          <a:latin typeface="+mj-lt"/>
                          <a:ea typeface="Calibri" panose="020F0502020204030204" pitchFamily="34" charset="0"/>
                          <a:cs typeface="Arial" panose="020B0604020202020204" pitchFamily="34" charset="0"/>
                        </a:rPr>
                        <a:t>p </a:t>
                      </a:r>
                      <a:r>
                        <a:rPr lang="en-US" sz="1000" dirty="0">
                          <a:effectLst/>
                          <a:latin typeface="+mj-lt"/>
                          <a:ea typeface="Calibri" panose="020F0502020204030204" pitchFamily="34" charset="0"/>
                          <a:cs typeface="Arial" panose="020B0604020202020204" pitchFamily="34" charset="0"/>
                        </a:rPr>
                        <a:t>= 0.13</a:t>
                      </a:r>
                    </a:p>
                  </a:txBody>
                  <a:tcPr marL="35089" marR="35089"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502040949"/>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PA Social Support</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5.9*</a:t>
                      </a:r>
                    </a:p>
                  </a:txBody>
                  <a:tcPr marL="35089" marR="35089" marT="0" marB="0">
                    <a:lnL>
                      <a:noFill/>
                    </a:lnL>
                    <a:lnR>
                      <a:noFill/>
                    </a:lnR>
                    <a:lnT>
                      <a:noFill/>
                    </a:lnT>
                    <a:lnB>
                      <a:noFill/>
                    </a:lnB>
                  </a:tcPr>
                </a:tc>
                <a:extLst>
                  <a:ext uri="{0D108BD9-81ED-4DB2-BD59-A6C34878D82A}">
                    <a16:rowId xmlns:a16="http://schemas.microsoft.com/office/drawing/2014/main" val="879100541"/>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Physical Environment Barriers</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3.8*</a:t>
                      </a:r>
                    </a:p>
                  </a:txBody>
                  <a:tcPr marL="35089" marR="35089" marT="0" marB="0">
                    <a:lnL>
                      <a:noFill/>
                    </a:lnL>
                    <a:lnR>
                      <a:noFill/>
                    </a:lnR>
                    <a:lnT>
                      <a:noFill/>
                    </a:lnT>
                    <a:lnB>
                      <a:noFill/>
                    </a:lnB>
                  </a:tcPr>
                </a:tc>
                <a:extLst>
                  <a:ext uri="{0D108BD9-81ED-4DB2-BD59-A6C34878D82A}">
                    <a16:rowId xmlns:a16="http://schemas.microsoft.com/office/drawing/2014/main" val="2384416723"/>
                  </a:ext>
                </a:extLst>
              </a:tr>
              <a:tr h="95229">
                <a:tc>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Social Environment Barriers</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35089" marR="35089" marT="0" marB="0">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4.2*</a:t>
                      </a:r>
                    </a:p>
                  </a:txBody>
                  <a:tcPr marL="35089" marR="35089" marT="0" marB="0">
                    <a:lnL>
                      <a:noFill/>
                    </a:lnL>
                    <a:lnR>
                      <a:noFill/>
                    </a:lnR>
                    <a:lnT>
                      <a:noFill/>
                    </a:lnT>
                    <a:lnB>
                      <a:noFill/>
                    </a:lnB>
                  </a:tcPr>
                </a:tc>
                <a:extLst>
                  <a:ext uri="{0D108BD9-81ED-4DB2-BD59-A6C34878D82A}">
                    <a16:rowId xmlns:a16="http://schemas.microsoft.com/office/drawing/2014/main" val="2107490084"/>
                  </a:ext>
                </a:extLst>
              </a:tr>
              <a:tr h="95229">
                <a:tc>
                  <a:txBody>
                    <a:bodyPr/>
                    <a:lstStyle/>
                    <a:p>
                      <a:pPr marL="0" marR="0" algn="l">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Overall</a:t>
                      </a:r>
                      <a:endParaRPr lang="en-US" sz="1000">
                        <a:effectLst/>
                        <a:latin typeface="+mj-lt"/>
                        <a:ea typeface="Calibri" panose="020F0502020204030204" pitchFamily="34" charset="0"/>
                        <a:cs typeface="Arial" panose="020B0604020202020204" pitchFamily="34" charset="0"/>
                      </a:endParaRPr>
                    </a:p>
                  </a:txBody>
                  <a:tcPr marL="35089" marR="35089"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Wilks’s λ = 0.40, </a:t>
                      </a:r>
                      <a:r>
                        <a:rPr lang="en-US" sz="1000" i="1">
                          <a:effectLst/>
                          <a:latin typeface="+mj-lt"/>
                          <a:ea typeface="Calibri" panose="020F0502020204030204" pitchFamily="34" charset="0"/>
                          <a:cs typeface="Arial" panose="020B0604020202020204" pitchFamily="34" charset="0"/>
                        </a:rPr>
                        <a:t>F</a:t>
                      </a:r>
                      <a:r>
                        <a:rPr lang="en-US" sz="1000">
                          <a:effectLst/>
                          <a:latin typeface="+mj-lt"/>
                          <a:ea typeface="Calibri" panose="020F0502020204030204" pitchFamily="34" charset="0"/>
                          <a:cs typeface="Arial" panose="020B0604020202020204" pitchFamily="34" charset="0"/>
                        </a:rPr>
                        <a:t>(44, 256) = 3.3, </a:t>
                      </a:r>
                      <a:r>
                        <a:rPr lang="en-US" sz="1000" i="1">
                          <a:effectLst/>
                          <a:latin typeface="+mj-lt"/>
                          <a:ea typeface="Calibri" panose="020F0502020204030204" pitchFamily="34" charset="0"/>
                          <a:cs typeface="Arial" panose="020B0604020202020204" pitchFamily="34" charset="0"/>
                        </a:rPr>
                        <a:t> p </a:t>
                      </a:r>
                      <a:r>
                        <a:rPr lang="en-US" sz="1000">
                          <a:effectLst/>
                          <a:latin typeface="+mj-lt"/>
                          <a:ea typeface="Calibri" panose="020F0502020204030204" pitchFamily="34" charset="0"/>
                          <a:cs typeface="Arial" panose="020B0604020202020204" pitchFamily="34" charset="0"/>
                        </a:rPr>
                        <a:t>&lt; .001</a:t>
                      </a:r>
                    </a:p>
                  </a:txBody>
                  <a:tcPr marL="35089" marR="35089"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40944911"/>
                  </a:ext>
                </a:extLst>
              </a:tr>
              <a:tr h="295498">
                <a:tc gridSpan="3">
                  <a:txBody>
                    <a:bodyPr/>
                    <a:lstStyle/>
                    <a:p>
                      <a:pPr marL="0" marR="0" algn="l">
                        <a:lnSpc>
                          <a:spcPct val="107000"/>
                        </a:lnSpc>
                        <a:spcBef>
                          <a:spcPts val="0"/>
                        </a:spcBef>
                        <a:spcAft>
                          <a:spcPts val="0"/>
                        </a:spcAft>
                      </a:pPr>
                      <a:r>
                        <a:rPr lang="en-US" sz="1000" i="1" dirty="0">
                          <a:effectLst/>
                          <a:latin typeface="+mj-lt"/>
                          <a:ea typeface="Calibri" panose="020F0502020204030204" pitchFamily="34" charset="0"/>
                          <a:cs typeface="Arial" panose="020B0604020202020204" pitchFamily="34" charset="0"/>
                        </a:rPr>
                        <a:t>Notes.</a:t>
                      </a:r>
                      <a:r>
                        <a:rPr lang="en-US" sz="1000" dirty="0">
                          <a:effectLst/>
                          <a:latin typeface="+mj-lt"/>
                          <a:ea typeface="Calibri" panose="020F0502020204030204" pitchFamily="34" charset="0"/>
                          <a:cs typeface="Arial" panose="020B0604020202020204" pitchFamily="34" charset="0"/>
                        </a:rPr>
                        <a:t> PASQ = Physical Activity Staging Questionnaire; COM-B = Capability-Opportunity-Motivation-Behavior; PA = Physical Activity.</a:t>
                      </a:r>
                    </a:p>
                    <a:p>
                      <a:pPr marL="0" marR="0" algn="l">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a:t>
                      </a:r>
                      <a:r>
                        <a:rPr lang="en-US" sz="1000" i="1" dirty="0">
                          <a:effectLst/>
                          <a:latin typeface="+mj-lt"/>
                          <a:ea typeface="Calibri" panose="020F0502020204030204" pitchFamily="34" charset="0"/>
                          <a:cs typeface="Arial" panose="020B0604020202020204" pitchFamily="34" charset="0"/>
                        </a:rPr>
                        <a:t>p</a:t>
                      </a:r>
                      <a:r>
                        <a:rPr lang="en-US" sz="1000" dirty="0">
                          <a:effectLst/>
                          <a:latin typeface="+mj-lt"/>
                          <a:ea typeface="Calibri" panose="020F0502020204030204" pitchFamily="34" charset="0"/>
                          <a:cs typeface="Arial" panose="020B0604020202020204" pitchFamily="34" charset="0"/>
                        </a:rPr>
                        <a:t>=.001</a:t>
                      </a:r>
                    </a:p>
                  </a:txBody>
                  <a:tcPr marL="35089" marR="35089"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6776007"/>
                  </a:ext>
                </a:extLst>
              </a:tr>
            </a:tbl>
          </a:graphicData>
        </a:graphic>
      </p:graphicFrame>
      <p:sp>
        <p:nvSpPr>
          <p:cNvPr id="3" name="Rectangle 2">
            <a:extLst>
              <a:ext uri="{FF2B5EF4-FFF2-40B4-BE49-F238E27FC236}">
                <a16:creationId xmlns:a16="http://schemas.microsoft.com/office/drawing/2014/main" id="{EF64A7B8-7EAA-42DE-A0F9-B73759EA2DB0}"/>
              </a:ext>
            </a:extLst>
          </p:cNvPr>
          <p:cNvSpPr/>
          <p:nvPr/>
        </p:nvSpPr>
        <p:spPr>
          <a:xfrm>
            <a:off x="3281082" y="567765"/>
            <a:ext cx="2330824" cy="215153"/>
          </a:xfrm>
          <a:prstGeom prst="rect">
            <a:avLst/>
          </a:prstGeom>
          <a:noFill/>
          <a:ln>
            <a:solidFill>
              <a:srgbClr val="B168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619D0AB9-EDBA-4232-8C20-168FFC76BF2B}"/>
              </a:ext>
            </a:extLst>
          </p:cNvPr>
          <p:cNvSpPr/>
          <p:nvPr/>
        </p:nvSpPr>
        <p:spPr>
          <a:xfrm>
            <a:off x="3281082" y="1798918"/>
            <a:ext cx="2330824" cy="215153"/>
          </a:xfrm>
          <a:prstGeom prst="rect">
            <a:avLst/>
          </a:prstGeom>
          <a:noFill/>
          <a:ln>
            <a:solidFill>
              <a:srgbClr val="B168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35197B91-195A-4440-A782-F5F8BBA1BCBB}"/>
              </a:ext>
            </a:extLst>
          </p:cNvPr>
          <p:cNvSpPr/>
          <p:nvPr/>
        </p:nvSpPr>
        <p:spPr>
          <a:xfrm>
            <a:off x="3281082" y="4022165"/>
            <a:ext cx="2330824" cy="215153"/>
          </a:xfrm>
          <a:prstGeom prst="rect">
            <a:avLst/>
          </a:prstGeom>
          <a:noFill/>
          <a:ln>
            <a:solidFill>
              <a:srgbClr val="B168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886841EA-775E-43FB-A8F4-3DBBB286BA91}"/>
              </a:ext>
            </a:extLst>
          </p:cNvPr>
          <p:cNvSpPr/>
          <p:nvPr/>
        </p:nvSpPr>
        <p:spPr>
          <a:xfrm>
            <a:off x="3281082" y="4637742"/>
            <a:ext cx="2330824" cy="215153"/>
          </a:xfrm>
          <a:prstGeom prst="rect">
            <a:avLst/>
          </a:prstGeom>
          <a:noFill/>
          <a:ln>
            <a:solidFill>
              <a:srgbClr val="B168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71979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05CED619-D994-452E-81DC-AB02D43F2041}"/>
              </a:ext>
            </a:extLst>
          </p:cNvPr>
          <p:cNvSpPr/>
          <p:nvPr/>
        </p:nvSpPr>
        <p:spPr>
          <a:xfrm>
            <a:off x="-1076763" y="1675239"/>
            <a:ext cx="104703" cy="97722"/>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6BB25BE-623F-4DE8-9F96-D68035B68580}"/>
              </a:ext>
            </a:extLst>
          </p:cNvPr>
          <p:cNvSpPr/>
          <p:nvPr/>
        </p:nvSpPr>
        <p:spPr>
          <a:xfrm>
            <a:off x="-1076550" y="2654510"/>
            <a:ext cx="104703" cy="97722"/>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3497CEDF-5576-455C-BA5A-0B2647B7BD9A}"/>
              </a:ext>
            </a:extLst>
          </p:cNvPr>
          <p:cNvGraphicFramePr>
            <a:graphicFrameLocks noGrp="1"/>
          </p:cNvGraphicFramePr>
          <p:nvPr>
            <p:extLst>
              <p:ext uri="{D42A27DB-BD31-4B8C-83A1-F6EECF244321}">
                <p14:modId xmlns:p14="http://schemas.microsoft.com/office/powerpoint/2010/main" val="3573591512"/>
              </p:ext>
            </p:extLst>
          </p:nvPr>
        </p:nvGraphicFramePr>
        <p:xfrm>
          <a:off x="597310" y="166583"/>
          <a:ext cx="8126365" cy="3578154"/>
        </p:xfrm>
        <a:graphic>
          <a:graphicData uri="http://schemas.openxmlformats.org/drawingml/2006/table">
            <a:tbl>
              <a:tblPr firstRow="1" firstCol="1" bandRow="1"/>
              <a:tblGrid>
                <a:gridCol w="1932038">
                  <a:extLst>
                    <a:ext uri="{9D8B030D-6E8A-4147-A177-3AD203B41FA5}">
                      <a16:colId xmlns:a16="http://schemas.microsoft.com/office/drawing/2014/main" val="2922037488"/>
                    </a:ext>
                  </a:extLst>
                </a:gridCol>
                <a:gridCol w="774291">
                  <a:extLst>
                    <a:ext uri="{9D8B030D-6E8A-4147-A177-3AD203B41FA5}">
                      <a16:colId xmlns:a16="http://schemas.microsoft.com/office/drawing/2014/main" val="3958366515"/>
                    </a:ext>
                  </a:extLst>
                </a:gridCol>
                <a:gridCol w="457200">
                  <a:extLst>
                    <a:ext uri="{9D8B030D-6E8A-4147-A177-3AD203B41FA5}">
                      <a16:colId xmlns:a16="http://schemas.microsoft.com/office/drawing/2014/main" val="1641083253"/>
                    </a:ext>
                  </a:extLst>
                </a:gridCol>
                <a:gridCol w="1283109">
                  <a:extLst>
                    <a:ext uri="{9D8B030D-6E8A-4147-A177-3AD203B41FA5}">
                      <a16:colId xmlns:a16="http://schemas.microsoft.com/office/drawing/2014/main" val="2255962344"/>
                    </a:ext>
                  </a:extLst>
                </a:gridCol>
                <a:gridCol w="567813">
                  <a:extLst>
                    <a:ext uri="{9D8B030D-6E8A-4147-A177-3AD203B41FA5}">
                      <a16:colId xmlns:a16="http://schemas.microsoft.com/office/drawing/2014/main" val="2616084936"/>
                    </a:ext>
                  </a:extLst>
                </a:gridCol>
                <a:gridCol w="412955">
                  <a:extLst>
                    <a:ext uri="{9D8B030D-6E8A-4147-A177-3AD203B41FA5}">
                      <a16:colId xmlns:a16="http://schemas.microsoft.com/office/drawing/2014/main" val="590500978"/>
                    </a:ext>
                  </a:extLst>
                </a:gridCol>
                <a:gridCol w="398207">
                  <a:extLst>
                    <a:ext uri="{9D8B030D-6E8A-4147-A177-3AD203B41FA5}">
                      <a16:colId xmlns:a16="http://schemas.microsoft.com/office/drawing/2014/main" val="1060762257"/>
                    </a:ext>
                  </a:extLst>
                </a:gridCol>
                <a:gridCol w="377656">
                  <a:extLst>
                    <a:ext uri="{9D8B030D-6E8A-4147-A177-3AD203B41FA5}">
                      <a16:colId xmlns:a16="http://schemas.microsoft.com/office/drawing/2014/main" val="359628373"/>
                    </a:ext>
                  </a:extLst>
                </a:gridCol>
                <a:gridCol w="80742">
                  <a:extLst>
                    <a:ext uri="{9D8B030D-6E8A-4147-A177-3AD203B41FA5}">
                      <a16:colId xmlns:a16="http://schemas.microsoft.com/office/drawing/2014/main" val="3876177681"/>
                    </a:ext>
                  </a:extLst>
                </a:gridCol>
                <a:gridCol w="468714">
                  <a:extLst>
                    <a:ext uri="{9D8B030D-6E8A-4147-A177-3AD203B41FA5}">
                      <a16:colId xmlns:a16="http://schemas.microsoft.com/office/drawing/2014/main" val="3057609296"/>
                    </a:ext>
                  </a:extLst>
                </a:gridCol>
                <a:gridCol w="274728">
                  <a:extLst>
                    <a:ext uri="{9D8B030D-6E8A-4147-A177-3AD203B41FA5}">
                      <a16:colId xmlns:a16="http://schemas.microsoft.com/office/drawing/2014/main" val="3447587602"/>
                    </a:ext>
                  </a:extLst>
                </a:gridCol>
                <a:gridCol w="140263">
                  <a:extLst>
                    <a:ext uri="{9D8B030D-6E8A-4147-A177-3AD203B41FA5}">
                      <a16:colId xmlns:a16="http://schemas.microsoft.com/office/drawing/2014/main" val="188051578"/>
                    </a:ext>
                  </a:extLst>
                </a:gridCol>
                <a:gridCol w="409193">
                  <a:extLst>
                    <a:ext uri="{9D8B030D-6E8A-4147-A177-3AD203B41FA5}">
                      <a16:colId xmlns:a16="http://schemas.microsoft.com/office/drawing/2014/main" val="1576610966"/>
                    </a:ext>
                  </a:extLst>
                </a:gridCol>
                <a:gridCol w="274728">
                  <a:extLst>
                    <a:ext uri="{9D8B030D-6E8A-4147-A177-3AD203B41FA5}">
                      <a16:colId xmlns:a16="http://schemas.microsoft.com/office/drawing/2014/main" val="63751103"/>
                    </a:ext>
                  </a:extLst>
                </a:gridCol>
                <a:gridCol w="137364">
                  <a:extLst>
                    <a:ext uri="{9D8B030D-6E8A-4147-A177-3AD203B41FA5}">
                      <a16:colId xmlns:a16="http://schemas.microsoft.com/office/drawing/2014/main" val="1061681673"/>
                    </a:ext>
                  </a:extLst>
                </a:gridCol>
                <a:gridCol w="137364">
                  <a:extLst>
                    <a:ext uri="{9D8B030D-6E8A-4147-A177-3AD203B41FA5}">
                      <a16:colId xmlns:a16="http://schemas.microsoft.com/office/drawing/2014/main" val="211299976"/>
                    </a:ext>
                  </a:extLst>
                </a:gridCol>
              </a:tblGrid>
              <a:tr h="154059">
                <a:tc gridSpan="16">
                  <a:txBody>
                    <a:bodyPr/>
                    <a:lstStyle/>
                    <a:p>
                      <a:pPr marL="0" marR="0" algn="l">
                        <a:lnSpc>
                          <a:spcPct val="107000"/>
                        </a:lnSpc>
                        <a:spcBef>
                          <a:spcPts val="0"/>
                        </a:spcBef>
                        <a:spcAft>
                          <a:spcPts val="0"/>
                        </a:spcAft>
                      </a:pPr>
                      <a:r>
                        <a:rPr lang="en-US" sz="1300" b="1" dirty="0">
                          <a:solidFill>
                            <a:schemeClr val="bg1"/>
                          </a:solidFill>
                          <a:effectLst/>
                          <a:latin typeface="+mj-lt"/>
                          <a:ea typeface="Calibri" panose="020F0502020204030204" pitchFamily="34" charset="0"/>
                          <a:cs typeface="Arial" panose="020B0604020202020204" pitchFamily="34" charset="0"/>
                        </a:rPr>
                        <a:t>Results of Discriminant Analysis of Capability, Opportunity, Motivation, and Behavior (COM-B) Predictor Variables for PASQ Long-term Physical Activity Group Classification</a:t>
                      </a: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tc>
                <a:extLst>
                  <a:ext uri="{0D108BD9-81ED-4DB2-BD59-A6C34878D82A}">
                    <a16:rowId xmlns:a16="http://schemas.microsoft.com/office/drawing/2014/main" val="293808532"/>
                  </a:ext>
                </a:extLst>
              </a:tr>
              <a:tr h="390949">
                <a:tc>
                  <a:txBody>
                    <a:bodyPr/>
                    <a:lstStyle/>
                    <a:p>
                      <a:pPr marL="0" marR="0" algn="l">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 </a:t>
                      </a:r>
                      <a:endParaRPr lang="en-US" sz="1000">
                        <a:effectLst/>
                        <a:latin typeface="+mj-lt"/>
                        <a:ea typeface="Calibri" panose="020F0502020204030204" pitchFamily="34" charset="0"/>
                        <a:cs typeface="Arial" panose="020B0604020202020204" pitchFamily="34" charset="0"/>
                      </a:endParaRPr>
                    </a:p>
                  </a:txBody>
                  <a:tcPr marL="27671" marR="27671"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07000"/>
                        </a:lnSpc>
                        <a:spcBef>
                          <a:spcPts val="0"/>
                        </a:spcBef>
                        <a:spcAft>
                          <a:spcPts val="0"/>
                        </a:spcAft>
                      </a:pPr>
                      <a:r>
                        <a:rPr lang="en-US" sz="1000" b="1" dirty="0">
                          <a:effectLst/>
                          <a:latin typeface="+mj-lt"/>
                          <a:ea typeface="Calibri" panose="020F0502020204030204" pitchFamily="34" charset="0"/>
                          <a:cs typeface="Arial" panose="020B0604020202020204" pitchFamily="34" charset="0"/>
                        </a:rPr>
                        <a:t>Correlations</a:t>
                      </a:r>
                      <a:endParaRPr lang="en-US" sz="1000" dirty="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mj-lt"/>
                          <a:ea typeface="Calibri" panose="020F0502020204030204" pitchFamily="34" charset="0"/>
                          <a:cs typeface="Arial" panose="020B0604020202020204" pitchFamily="34" charset="0"/>
                        </a:rPr>
                        <a:t>of Predictor</a:t>
                      </a:r>
                      <a:endParaRPr lang="en-US" sz="1000" dirty="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mj-lt"/>
                          <a:ea typeface="Calibri" panose="020F0502020204030204" pitchFamily="34" charset="0"/>
                          <a:cs typeface="Arial" panose="020B0604020202020204" pitchFamily="34" charset="0"/>
                        </a:rPr>
                        <a:t>Variables with</a:t>
                      </a:r>
                      <a:endParaRPr lang="en-US" sz="1000" dirty="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mj-lt"/>
                          <a:ea typeface="Calibri" panose="020F0502020204030204" pitchFamily="34" charset="0"/>
                          <a:cs typeface="Arial" panose="020B0604020202020204" pitchFamily="34" charset="0"/>
                        </a:rPr>
                        <a:t>Discriminant</a:t>
                      </a:r>
                      <a:endParaRPr lang="en-US" sz="1000" dirty="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dirty="0">
                          <a:effectLst/>
                          <a:latin typeface="+mj-lt"/>
                          <a:ea typeface="Calibri" panose="020F0502020204030204" pitchFamily="34" charset="0"/>
                          <a:cs typeface="Arial" panose="020B0604020202020204" pitchFamily="34" charset="0"/>
                        </a:rPr>
                        <a:t>Function</a:t>
                      </a:r>
                      <a:endParaRPr lang="en-US" sz="1000" dirty="0">
                        <a:effectLst/>
                        <a:latin typeface="+mj-lt"/>
                        <a:ea typeface="Calibri" panose="020F0502020204030204" pitchFamily="34" charset="0"/>
                        <a:cs typeface="Arial" panose="020B0604020202020204" pitchFamily="34" charset="0"/>
                      </a:endParaRPr>
                    </a:p>
                  </a:txBody>
                  <a:tcPr marL="27671" marR="276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 </a:t>
                      </a:r>
                      <a:endParaRPr lang="en-US" sz="1000">
                        <a:effectLst/>
                        <a:latin typeface="+mj-lt"/>
                        <a:ea typeface="Calibri" panose="020F0502020204030204" pitchFamily="34" charset="0"/>
                        <a:cs typeface="Arial" panose="020B0604020202020204" pitchFamily="34" charset="0"/>
                      </a:endParaRPr>
                    </a:p>
                  </a:txBody>
                  <a:tcPr marL="27671" marR="27671" marT="0" marB="0" anchor="b">
                    <a:lnL>
                      <a:noFill/>
                    </a:lnL>
                    <a:lnR>
                      <a:noFill/>
                    </a:lnR>
                    <a:lnT w="12700" cap="flat" cmpd="sng" algn="ctr">
                      <a:solidFill>
                        <a:srgbClr val="000000"/>
                      </a:solidFill>
                      <a:prstDash val="solid"/>
                      <a:round/>
                      <a:headEnd type="none" w="med" len="med"/>
                      <a:tailEnd type="none" w="med" len="med"/>
                    </a:lnT>
                    <a:lnB>
                      <a:noFill/>
                    </a:lnB>
                  </a:tcPr>
                </a:tc>
                <a:tc gridSpan="12">
                  <a:txBody>
                    <a:bodyPr/>
                    <a:lstStyle/>
                    <a:p>
                      <a:pPr marL="0" marR="0" algn="ctr">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Pooled Within-Group Correlations</a:t>
                      </a:r>
                      <a:endParaRPr lang="en-US" sz="100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Among COM-B Predictor Variables</a:t>
                      </a:r>
                      <a:endParaRPr lang="en-US" sz="1000">
                        <a:effectLst/>
                        <a:latin typeface="+mj-lt"/>
                        <a:ea typeface="Calibri" panose="020F0502020204030204" pitchFamily="34" charset="0"/>
                        <a:cs typeface="Arial" panose="020B0604020202020204" pitchFamily="34" charset="0"/>
                      </a:endParaRPr>
                    </a:p>
                  </a:txBody>
                  <a:tcPr marL="27671" marR="276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tc>
                <a:extLst>
                  <a:ext uri="{0D108BD9-81ED-4DB2-BD59-A6C34878D82A}">
                    <a16:rowId xmlns:a16="http://schemas.microsoft.com/office/drawing/2014/main" val="1931003061"/>
                  </a:ext>
                </a:extLst>
              </a:tr>
              <a:tr h="154059">
                <a:tc>
                  <a:txBody>
                    <a:bodyPr/>
                    <a:lstStyle/>
                    <a:p>
                      <a:pPr marL="0" marR="0" algn="l">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Predictor Variable</a:t>
                      </a:r>
                      <a:endParaRPr lang="en-US" sz="1000">
                        <a:effectLst/>
                        <a:latin typeface="+mj-lt"/>
                        <a:ea typeface="Calibri" panose="020F0502020204030204" pitchFamily="34" charset="0"/>
                        <a:cs typeface="Arial" panose="020B0604020202020204" pitchFamily="34" charset="0"/>
                      </a:endParaRPr>
                    </a:p>
                  </a:txBody>
                  <a:tcPr marL="27671" marR="27671"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i="1">
                          <a:effectLst/>
                          <a:latin typeface="+mj-lt"/>
                          <a:ea typeface="Calibri" panose="020F0502020204030204" pitchFamily="34" charset="0"/>
                          <a:cs typeface="Arial" panose="020B0604020202020204" pitchFamily="34" charset="0"/>
                        </a:rPr>
                        <a:t>1</a:t>
                      </a:r>
                      <a:endParaRPr lang="en-US" sz="1000">
                        <a:effectLst/>
                        <a:latin typeface="+mj-lt"/>
                        <a:ea typeface="Calibri" panose="020F0502020204030204" pitchFamily="34" charset="0"/>
                        <a:cs typeface="Arial" panose="020B0604020202020204" pitchFamily="34" charset="0"/>
                      </a:endParaRPr>
                    </a:p>
                  </a:txBody>
                  <a:tcPr marL="27671" marR="276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mj-lt"/>
                          <a:ea typeface="Calibri" panose="020F0502020204030204" pitchFamily="34" charset="0"/>
                          <a:cs typeface="Arial" panose="020B0604020202020204" pitchFamily="34" charset="0"/>
                        </a:rPr>
                        <a:t>Univariate </a:t>
                      </a:r>
                      <a:r>
                        <a:rPr lang="en-US" sz="1000" b="1" i="1">
                          <a:effectLst/>
                          <a:latin typeface="+mj-lt"/>
                          <a:ea typeface="Calibri" panose="020F0502020204030204" pitchFamily="34" charset="0"/>
                          <a:cs typeface="Arial" panose="020B0604020202020204" pitchFamily="34" charset="0"/>
                        </a:rPr>
                        <a:t>F</a:t>
                      </a:r>
                      <a:r>
                        <a:rPr lang="en-US" sz="1000" b="1">
                          <a:effectLst/>
                          <a:latin typeface="+mj-lt"/>
                          <a:ea typeface="Calibri" panose="020F0502020204030204" pitchFamily="34" charset="0"/>
                          <a:cs typeface="Arial" panose="020B0604020202020204" pitchFamily="34" charset="0"/>
                        </a:rPr>
                        <a:t>(2, 149)</a:t>
                      </a:r>
                      <a:endParaRPr lang="en-US" sz="1000">
                        <a:effectLst/>
                        <a:latin typeface="+mj-lt"/>
                        <a:ea typeface="Calibri" panose="020F0502020204030204" pitchFamily="34" charset="0"/>
                        <a:cs typeface="Arial" panose="020B0604020202020204" pitchFamily="34" charset="0"/>
                      </a:endParaRPr>
                    </a:p>
                  </a:txBody>
                  <a:tcPr marL="27671" marR="2767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i="1">
                          <a:effectLst/>
                          <a:latin typeface="+mj-lt"/>
                          <a:ea typeface="Calibri" panose="020F0502020204030204" pitchFamily="34" charset="0"/>
                          <a:cs typeface="Arial" panose="020B0604020202020204" pitchFamily="34" charset="0"/>
                        </a:rPr>
                        <a:t>1</a:t>
                      </a:r>
                      <a:endParaRPr lang="en-US" sz="1000">
                        <a:effectLst/>
                        <a:latin typeface="+mj-lt"/>
                        <a:ea typeface="Calibri" panose="020F0502020204030204" pitchFamily="34" charset="0"/>
                        <a:cs typeface="Arial" panose="020B0604020202020204" pitchFamily="34" charset="0"/>
                      </a:endParaRPr>
                    </a:p>
                  </a:txBody>
                  <a:tcPr marL="27671" marR="2767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i="1">
                          <a:effectLst/>
                          <a:latin typeface="+mj-lt"/>
                          <a:ea typeface="Calibri" panose="020F0502020204030204" pitchFamily="34" charset="0"/>
                          <a:cs typeface="Arial" panose="020B0604020202020204" pitchFamily="34" charset="0"/>
                        </a:rPr>
                        <a:t>2</a:t>
                      </a:r>
                      <a:endParaRPr lang="en-US"/>
                    </a:p>
                  </a:txBody>
                  <a:tcPr marL="27671" marR="2767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i="1">
                          <a:effectLst/>
                          <a:latin typeface="+mj-lt"/>
                          <a:ea typeface="Calibri" panose="020F0502020204030204" pitchFamily="34" charset="0"/>
                          <a:cs typeface="Arial" panose="020B0604020202020204" pitchFamily="34" charset="0"/>
                        </a:rPr>
                        <a:t>3</a:t>
                      </a:r>
                      <a:endParaRPr lang="en-US"/>
                    </a:p>
                  </a:txBody>
                  <a:tcPr marL="27671" marR="2767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US" sz="1000" i="1">
                          <a:effectLst/>
                          <a:latin typeface="+mj-lt"/>
                          <a:ea typeface="Calibri" panose="020F0502020204030204" pitchFamily="34" charset="0"/>
                          <a:cs typeface="Arial" panose="020B0604020202020204" pitchFamily="34" charset="0"/>
                        </a:rPr>
                        <a:t>4</a:t>
                      </a:r>
                      <a:endParaRPr lang="en-US"/>
                    </a:p>
                  </a:txBody>
                  <a:tcPr marL="27671" marR="2767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a:txBody>
                    <a:bodyPr/>
                    <a:lstStyle/>
                    <a:p>
                      <a:r>
                        <a:rPr lang="en-US" sz="1000" i="1">
                          <a:effectLst/>
                          <a:latin typeface="+mj-lt"/>
                          <a:ea typeface="Calibri" panose="020F0502020204030204" pitchFamily="34" charset="0"/>
                          <a:cs typeface="Arial" panose="020B0604020202020204" pitchFamily="34" charset="0"/>
                        </a:rPr>
                        <a:t>5</a:t>
                      </a:r>
                      <a:endParaRPr lang="en-US"/>
                    </a:p>
                  </a:txBody>
                  <a:tcPr marL="27671" marR="2767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US" sz="1000" i="1">
                          <a:effectLst/>
                          <a:latin typeface="+mj-lt"/>
                          <a:ea typeface="Calibri" panose="020F0502020204030204" pitchFamily="34" charset="0"/>
                          <a:cs typeface="Arial" panose="020B0604020202020204" pitchFamily="34" charset="0"/>
                        </a:rPr>
                        <a:t>6</a:t>
                      </a:r>
                      <a:endParaRPr lang="en-US"/>
                    </a:p>
                  </a:txBody>
                  <a:tcPr marL="27671" marR="2767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a:txBody>
                    <a:bodyPr/>
                    <a:lstStyle/>
                    <a:p>
                      <a:r>
                        <a:rPr lang="en-US" sz="1000" i="1">
                          <a:effectLst/>
                          <a:latin typeface="+mj-lt"/>
                          <a:ea typeface="Calibri" panose="020F0502020204030204" pitchFamily="34" charset="0"/>
                          <a:cs typeface="Arial" panose="020B0604020202020204" pitchFamily="34" charset="0"/>
                        </a:rPr>
                        <a:t>7</a:t>
                      </a:r>
                      <a:endParaRPr lang="en-US"/>
                    </a:p>
                  </a:txBody>
                  <a:tcPr marL="27671" marR="2767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US" sz="1000" i="1">
                          <a:effectLst/>
                          <a:latin typeface="+mj-lt"/>
                          <a:ea typeface="Calibri" panose="020F0502020204030204" pitchFamily="34" charset="0"/>
                          <a:cs typeface="Arial" panose="020B0604020202020204" pitchFamily="34" charset="0"/>
                        </a:rPr>
                        <a:t>8</a:t>
                      </a:r>
                      <a:endParaRPr lang="en-US"/>
                    </a:p>
                  </a:txBody>
                  <a:tcPr marL="27671" marR="2767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a:txBody>
                    <a:bodyPr/>
                    <a:lstStyle/>
                    <a:p>
                      <a:pPr marL="0" marR="0" algn="l">
                        <a:lnSpc>
                          <a:spcPct val="107000"/>
                        </a:lnSpc>
                        <a:spcBef>
                          <a:spcPts val="0"/>
                        </a:spcBef>
                        <a:spcAft>
                          <a:spcPts val="800"/>
                        </a:spcAft>
                      </a:pPr>
                      <a:r>
                        <a:rPr lang="en-US" sz="1000" dirty="0">
                          <a:effectLst/>
                          <a:latin typeface="+mj-lt"/>
                          <a:ea typeface="Calibri" panose="020F0502020204030204" pitchFamily="34" charset="0"/>
                          <a:cs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983763"/>
                  </a:ext>
                </a:extLst>
              </a:tr>
              <a:tr h="229971">
                <a:tc>
                  <a:txBody>
                    <a:bodyPr/>
                    <a:lstStyle/>
                    <a:p>
                      <a:pPr marL="342900" marR="0" lvl="0" indent="-342900" algn="l">
                        <a:lnSpc>
                          <a:spcPct val="107000"/>
                        </a:lnSpc>
                        <a:spcBef>
                          <a:spcPts val="0"/>
                        </a:spcBef>
                        <a:spcAft>
                          <a:spcPts val="0"/>
                        </a:spcAft>
                        <a:buFont typeface="+mj-lt"/>
                        <a:buAutoNum type="arabicPeriod"/>
                      </a:pPr>
                      <a:r>
                        <a:rPr lang="en-US" sz="1000" dirty="0">
                          <a:effectLst/>
                          <a:latin typeface="+mj-lt"/>
                          <a:ea typeface="Calibri" panose="020F0502020204030204" pitchFamily="34" charset="0"/>
                          <a:cs typeface="Arial" panose="020B0604020202020204" pitchFamily="34" charset="0"/>
                        </a:rPr>
                        <a:t>Action Control</a:t>
                      </a:r>
                    </a:p>
                  </a:txBody>
                  <a:tcPr marL="27671" marR="27671"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0.74</a:t>
                      </a:r>
                    </a:p>
                  </a:txBody>
                  <a:tcPr marL="27671" marR="27671"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43.6</a:t>
                      </a:r>
                    </a:p>
                  </a:txBody>
                  <a:tcPr marL="27671" marR="276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a:t>
                      </a:r>
                    </a:p>
                  </a:txBody>
                  <a:tcPr marL="27671" marR="276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r>
                        <a:rPr lang="en-US" sz="1000" dirty="0">
                          <a:effectLst/>
                          <a:latin typeface="+mj-lt"/>
                          <a:ea typeface="Calibri" panose="020F0502020204030204" pitchFamily="34" charset="0"/>
                          <a:cs typeface="Arial" panose="020B0604020202020204" pitchFamily="34" charset="0"/>
                        </a:rPr>
                        <a:t>0.45</a:t>
                      </a:r>
                      <a:endParaRPr lang="en-US" dirty="0"/>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r>
                        <a:rPr lang="en-US" sz="1000" dirty="0">
                          <a:effectLst/>
                          <a:latin typeface="+mj-lt"/>
                          <a:ea typeface="Calibri" panose="020F0502020204030204" pitchFamily="34" charset="0"/>
                          <a:cs typeface="Arial" panose="020B0604020202020204" pitchFamily="34" charset="0"/>
                        </a:rPr>
                        <a:t>0.49</a:t>
                      </a:r>
                      <a:endParaRPr lang="en-US" dirty="0"/>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r>
                        <a:rPr lang="en-US" sz="1000">
                          <a:effectLst/>
                          <a:latin typeface="+mj-lt"/>
                          <a:ea typeface="Calibri" panose="020F0502020204030204" pitchFamily="34" charset="0"/>
                          <a:cs typeface="Arial" panose="020B0604020202020204" pitchFamily="34" charset="0"/>
                        </a:rPr>
                        <a:t>0.58</a:t>
                      </a:r>
                      <a:endParaRPr lang="en-US"/>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0.37</a:t>
                      </a:r>
                      <a:endParaRPr lang="en-US"/>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r>
                        <a:rPr lang="en-US" sz="1000">
                          <a:effectLst/>
                          <a:latin typeface="+mj-lt"/>
                          <a:ea typeface="Calibri" panose="020F0502020204030204" pitchFamily="34" charset="0"/>
                          <a:cs typeface="Arial" panose="020B0604020202020204" pitchFamily="34" charset="0"/>
                        </a:rPr>
                        <a:t>0.40</a:t>
                      </a:r>
                      <a:endParaRPr lang="en-US"/>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0.32</a:t>
                      </a:r>
                      <a:endParaRPr lang="en-US"/>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r>
                        <a:rPr lang="en-US" sz="1000" dirty="0">
                          <a:effectLst/>
                          <a:latin typeface="+mj-lt"/>
                          <a:ea typeface="Calibri" panose="020F0502020204030204" pitchFamily="34" charset="0"/>
                          <a:cs typeface="Arial" panose="020B0604020202020204" pitchFamily="34" charset="0"/>
                        </a:rPr>
                        <a:t>-0.15</a:t>
                      </a:r>
                      <a:endParaRPr lang="en-US" dirty="0"/>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lnL w="12700" cmpd="sng">
                      <a:noFill/>
                      <a:prstDash val="solid"/>
                    </a:lnL>
                  </a:tcPr>
                </a:tc>
                <a:tc>
                  <a:txBody>
                    <a:bodyPr/>
                    <a:lstStyle/>
                    <a:p>
                      <a:pPr marL="0" marR="0" algn="l">
                        <a:lnSpc>
                          <a:spcPct val="107000"/>
                        </a:lnSpc>
                        <a:spcBef>
                          <a:spcPts val="0"/>
                        </a:spcBef>
                        <a:spcAft>
                          <a:spcPts val="800"/>
                        </a:spcAft>
                      </a:pPr>
                      <a:endParaRPr lang="en-US" sz="1000" dirty="0">
                        <a:effectLst/>
                        <a:latin typeface="+mj-lt"/>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75746704"/>
                  </a:ext>
                </a:extLst>
              </a:tr>
              <a:tr h="209176">
                <a:tc>
                  <a:txBody>
                    <a:bodyPr/>
                    <a:lstStyle/>
                    <a:p>
                      <a:pPr marL="342900" marR="0" lvl="0" indent="-342900" algn="l">
                        <a:lnSpc>
                          <a:spcPct val="107000"/>
                        </a:lnSpc>
                        <a:spcBef>
                          <a:spcPts val="0"/>
                        </a:spcBef>
                        <a:spcAft>
                          <a:spcPts val="0"/>
                        </a:spcAft>
                        <a:buFont typeface="+mj-lt"/>
                        <a:buAutoNum type="arabicPeriod"/>
                      </a:pPr>
                      <a:r>
                        <a:rPr lang="en-US" sz="1000">
                          <a:effectLst/>
                          <a:latin typeface="+mj-lt"/>
                          <a:ea typeface="Calibri" panose="020F0502020204030204" pitchFamily="34" charset="0"/>
                          <a:cs typeface="Arial" panose="020B0604020202020204" pitchFamily="34" charset="0"/>
                        </a:rPr>
                        <a:t>Intention</a:t>
                      </a:r>
                    </a:p>
                  </a:txBody>
                  <a:tcPr marL="27671" marR="27671"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0.70</a:t>
                      </a:r>
                    </a:p>
                  </a:txBody>
                  <a:tcPr marL="27671" marR="27671" marT="0" marB="0" anchor="ctr">
                    <a:lnL>
                      <a:noFill/>
                    </a:lnL>
                    <a:lnR>
                      <a:noFill/>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38.4</a:t>
                      </a:r>
                    </a:p>
                  </a:txBody>
                  <a:tcPr marL="27671" marR="27671"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nchor="ctr">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a:t>
                      </a:r>
                      <a:endParaRPr lang="en-US"/>
                    </a:p>
                  </a:txBody>
                  <a:tcPr marL="27671" marR="27671"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0.41</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0.30</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0.54</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0.46</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0.42</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-0.26</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pPr marL="0" marR="0" algn="l">
                        <a:lnSpc>
                          <a:spcPct val="107000"/>
                        </a:lnSpc>
                        <a:spcBef>
                          <a:spcPts val="0"/>
                        </a:spcBef>
                        <a:spcAft>
                          <a:spcPts val="800"/>
                        </a:spcAft>
                      </a:pPr>
                      <a:r>
                        <a:rPr lang="en-US" sz="1000">
                          <a:effectLst/>
                          <a:latin typeface="+mj-lt"/>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1328490410"/>
                  </a:ext>
                </a:extLst>
              </a:tr>
              <a:tr h="215153">
                <a:tc>
                  <a:txBody>
                    <a:bodyPr/>
                    <a:lstStyle/>
                    <a:p>
                      <a:pPr marL="342900" marR="0" lvl="0" indent="-342900" algn="l">
                        <a:lnSpc>
                          <a:spcPct val="107000"/>
                        </a:lnSpc>
                        <a:spcBef>
                          <a:spcPts val="0"/>
                        </a:spcBef>
                        <a:spcAft>
                          <a:spcPts val="0"/>
                        </a:spcAft>
                        <a:buFont typeface="+mj-lt"/>
                        <a:buAutoNum type="arabicPeriod"/>
                      </a:pPr>
                      <a:r>
                        <a:rPr lang="en-US" sz="1000">
                          <a:effectLst/>
                          <a:latin typeface="+mj-lt"/>
                          <a:ea typeface="Calibri" panose="020F0502020204030204" pitchFamily="34" charset="0"/>
                          <a:cs typeface="Arial" panose="020B0604020202020204" pitchFamily="34" charset="0"/>
                        </a:rPr>
                        <a:t>Action Planning</a:t>
                      </a:r>
                    </a:p>
                  </a:txBody>
                  <a:tcPr marL="27671" marR="27671"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0.58</a:t>
                      </a:r>
                    </a:p>
                  </a:txBody>
                  <a:tcPr marL="27671" marR="27671" marT="0" marB="0" anchor="ctr">
                    <a:lnL>
                      <a:noFill/>
                    </a:lnL>
                    <a:lnR>
                      <a:noFill/>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26.8</a:t>
                      </a:r>
                    </a:p>
                  </a:txBody>
                  <a:tcPr marL="27671" marR="27671"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 </a:t>
                      </a:r>
                    </a:p>
                  </a:txBody>
                  <a:tcPr marL="27671" marR="27671" marT="0" marB="0" anchor="ctr">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0.51</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0.31</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0.31</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0.33</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-0.15</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pPr marL="0" marR="0" algn="l">
                        <a:lnSpc>
                          <a:spcPct val="107000"/>
                        </a:lnSpc>
                        <a:spcBef>
                          <a:spcPts val="0"/>
                        </a:spcBef>
                        <a:spcAft>
                          <a:spcPts val="800"/>
                        </a:spcAft>
                      </a:pPr>
                      <a:r>
                        <a:rPr lang="en-US" sz="1000">
                          <a:effectLst/>
                          <a:latin typeface="+mj-lt"/>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4042406659"/>
                  </a:ext>
                </a:extLst>
              </a:tr>
              <a:tr h="185271">
                <a:tc>
                  <a:txBody>
                    <a:bodyPr/>
                    <a:lstStyle/>
                    <a:p>
                      <a:pPr marL="342900" marR="0" lvl="0" indent="-342900" algn="l">
                        <a:lnSpc>
                          <a:spcPct val="107000"/>
                        </a:lnSpc>
                        <a:spcBef>
                          <a:spcPts val="0"/>
                        </a:spcBef>
                        <a:spcAft>
                          <a:spcPts val="0"/>
                        </a:spcAft>
                        <a:buFont typeface="+mj-lt"/>
                        <a:buAutoNum type="arabicPeriod"/>
                      </a:pPr>
                      <a:r>
                        <a:rPr lang="en-US" sz="1000">
                          <a:effectLst/>
                          <a:latin typeface="+mj-lt"/>
                          <a:ea typeface="Calibri" panose="020F0502020204030204" pitchFamily="34" charset="0"/>
                          <a:cs typeface="Arial" panose="020B0604020202020204" pitchFamily="34" charset="0"/>
                        </a:rPr>
                        <a:t>Goal-Setting</a:t>
                      </a:r>
                    </a:p>
                  </a:txBody>
                  <a:tcPr marL="27671" marR="27671"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0.56</a:t>
                      </a:r>
                    </a:p>
                  </a:txBody>
                  <a:tcPr marL="27671" marR="27671" marT="0" marB="0" anchor="ctr">
                    <a:lnL>
                      <a:noFill/>
                    </a:lnL>
                    <a:lnR>
                      <a:noFill/>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24.8</a:t>
                      </a:r>
                    </a:p>
                  </a:txBody>
                  <a:tcPr marL="27671" marR="27671"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nchor="ctr">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0.31</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0.45</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0.27</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-0.15</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pPr marL="0" marR="0" algn="l">
                        <a:lnSpc>
                          <a:spcPct val="107000"/>
                        </a:lnSpc>
                        <a:spcBef>
                          <a:spcPts val="0"/>
                        </a:spcBef>
                        <a:spcAft>
                          <a:spcPts val="800"/>
                        </a:spcAft>
                      </a:pPr>
                      <a:r>
                        <a:rPr lang="en-US" sz="1000">
                          <a:effectLst/>
                          <a:latin typeface="+mj-lt"/>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1536657681"/>
                  </a:ext>
                </a:extLst>
              </a:tr>
              <a:tr h="131482">
                <a:tc>
                  <a:txBody>
                    <a:bodyPr/>
                    <a:lstStyle/>
                    <a:p>
                      <a:pPr marL="342900" marR="0" lvl="0" indent="-342900" algn="l">
                        <a:lnSpc>
                          <a:spcPct val="107000"/>
                        </a:lnSpc>
                        <a:spcBef>
                          <a:spcPts val="0"/>
                        </a:spcBef>
                        <a:spcAft>
                          <a:spcPts val="0"/>
                        </a:spcAft>
                        <a:buFont typeface="+mj-lt"/>
                        <a:buAutoNum type="arabicPeriod"/>
                      </a:pPr>
                      <a:r>
                        <a:rPr lang="en-US" sz="1000">
                          <a:effectLst/>
                          <a:latin typeface="+mj-lt"/>
                          <a:ea typeface="Calibri" panose="020F0502020204030204" pitchFamily="34" charset="0"/>
                          <a:cs typeface="Arial" panose="020B0604020202020204" pitchFamily="34" charset="0"/>
                        </a:rPr>
                        <a:t>Action Self-Efficacy</a:t>
                      </a:r>
                    </a:p>
                  </a:txBody>
                  <a:tcPr marL="27671" marR="27671"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0.53</a:t>
                      </a:r>
                    </a:p>
                  </a:txBody>
                  <a:tcPr marL="27671" marR="27671" marT="0" marB="0" anchor="ctr">
                    <a:lnL>
                      <a:noFill/>
                    </a:lnL>
                    <a:lnR>
                      <a:noFill/>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22.3</a:t>
                      </a:r>
                    </a:p>
                  </a:txBody>
                  <a:tcPr marL="27671" marR="27671"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nchor="ctr">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0.45</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0.59</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-0.33</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pPr marL="0" marR="0" algn="l">
                        <a:lnSpc>
                          <a:spcPct val="107000"/>
                        </a:lnSpc>
                        <a:spcBef>
                          <a:spcPts val="0"/>
                        </a:spcBef>
                        <a:spcAft>
                          <a:spcPts val="800"/>
                        </a:spcAft>
                      </a:pPr>
                      <a:r>
                        <a:rPr lang="en-US" sz="1000">
                          <a:effectLst/>
                          <a:latin typeface="+mj-lt"/>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2908988160"/>
                  </a:ext>
                </a:extLst>
              </a:tr>
              <a:tr h="196783">
                <a:tc>
                  <a:txBody>
                    <a:bodyPr/>
                    <a:lstStyle/>
                    <a:p>
                      <a:pPr marL="342900" marR="0" lvl="0" indent="-342900" algn="l">
                        <a:lnSpc>
                          <a:spcPct val="107000"/>
                        </a:lnSpc>
                        <a:spcBef>
                          <a:spcPts val="0"/>
                        </a:spcBef>
                        <a:spcAft>
                          <a:spcPts val="0"/>
                        </a:spcAft>
                        <a:buFont typeface="+mj-lt"/>
                        <a:buAutoNum type="arabicPeriod"/>
                      </a:pPr>
                      <a:r>
                        <a:rPr lang="en-US" sz="1000">
                          <a:effectLst/>
                          <a:latin typeface="+mj-lt"/>
                          <a:ea typeface="Calibri" panose="020F0502020204030204" pitchFamily="34" charset="0"/>
                          <a:cs typeface="Arial" panose="020B0604020202020204" pitchFamily="34" charset="0"/>
                        </a:rPr>
                        <a:t>Outcome Expectation</a:t>
                      </a:r>
                    </a:p>
                  </a:txBody>
                  <a:tcPr marL="27671" marR="27671"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0.49</a:t>
                      </a:r>
                    </a:p>
                  </a:txBody>
                  <a:tcPr marL="27671" marR="27671" marT="0" marB="0" anchor="ctr">
                    <a:lnL>
                      <a:noFill/>
                    </a:lnL>
                    <a:lnR>
                      <a:noFill/>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19.0</a:t>
                      </a:r>
                    </a:p>
                  </a:txBody>
                  <a:tcPr marL="27671" marR="27671"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nchor="ctr">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0.45</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-0.30</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pPr marL="0" marR="0" algn="l">
                        <a:lnSpc>
                          <a:spcPct val="107000"/>
                        </a:lnSpc>
                        <a:spcBef>
                          <a:spcPts val="0"/>
                        </a:spcBef>
                        <a:spcAft>
                          <a:spcPts val="800"/>
                        </a:spcAft>
                      </a:pPr>
                      <a:r>
                        <a:rPr lang="en-US" sz="1000">
                          <a:effectLst/>
                          <a:latin typeface="+mj-lt"/>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2081285070"/>
                  </a:ext>
                </a:extLst>
              </a:tr>
              <a:tr h="221129">
                <a:tc>
                  <a:txBody>
                    <a:bodyPr/>
                    <a:lstStyle/>
                    <a:p>
                      <a:pPr marL="342900" marR="0" lvl="0" indent="-342900" algn="l">
                        <a:lnSpc>
                          <a:spcPct val="107000"/>
                        </a:lnSpc>
                        <a:spcBef>
                          <a:spcPts val="0"/>
                        </a:spcBef>
                        <a:spcAft>
                          <a:spcPts val="0"/>
                        </a:spcAft>
                        <a:buFont typeface="+mj-lt"/>
                        <a:buAutoNum type="arabicPeriod"/>
                      </a:pPr>
                      <a:r>
                        <a:rPr lang="en-US" sz="1000">
                          <a:effectLst/>
                          <a:latin typeface="+mj-lt"/>
                          <a:ea typeface="Calibri" panose="020F0502020204030204" pitchFamily="34" charset="0"/>
                          <a:cs typeface="Arial" panose="020B0604020202020204" pitchFamily="34" charset="0"/>
                        </a:rPr>
                        <a:t>Recovery Self-Efficacy</a:t>
                      </a:r>
                    </a:p>
                  </a:txBody>
                  <a:tcPr marL="27671" marR="27671"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0.47</a:t>
                      </a:r>
                    </a:p>
                  </a:txBody>
                  <a:tcPr marL="27671" marR="27671" marT="0" marB="0" anchor="ctr">
                    <a:lnL>
                      <a:noFill/>
                    </a:lnL>
                    <a:lnR>
                      <a:noFill/>
                    </a:lnR>
                    <a:lnT>
                      <a:noFill/>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19.3</a:t>
                      </a:r>
                    </a:p>
                  </a:txBody>
                  <a:tcPr marL="27671" marR="27671" marT="0" marB="0" anchor="ctr">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nchor="ctr">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 </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r>
                        <a:rPr lang="en-US" sz="1000">
                          <a:effectLst/>
                          <a:latin typeface="+mj-lt"/>
                          <a:ea typeface="Calibri" panose="020F0502020204030204" pitchFamily="34" charset="0"/>
                          <a:cs typeface="Arial" panose="020B0604020202020204" pitchFamily="34" charset="0"/>
                        </a:rPr>
                        <a:t>-</a:t>
                      </a:r>
                      <a:endParaRPr lang="en-US"/>
                    </a:p>
                  </a:txBody>
                  <a:tcPr marL="27671" marR="27671" marT="0" marB="0">
                    <a:lnL>
                      <a:noFill/>
                    </a:lnL>
                    <a:lnR>
                      <a:noFill/>
                    </a:lnR>
                    <a:lnT>
                      <a:noFill/>
                    </a:lnT>
                    <a:lnB>
                      <a:noFill/>
                    </a:lnB>
                  </a:tcPr>
                </a:tc>
                <a:tc gridSpan="2">
                  <a:txBody>
                    <a:bodyPr/>
                    <a:lstStyle/>
                    <a:p>
                      <a:r>
                        <a:rPr lang="en-US" sz="1000">
                          <a:effectLst/>
                          <a:latin typeface="+mj-lt"/>
                          <a:ea typeface="Calibri" panose="020F0502020204030204" pitchFamily="34" charset="0"/>
                          <a:cs typeface="Arial" panose="020B0604020202020204" pitchFamily="34" charset="0"/>
                        </a:rPr>
                        <a:t>-0.44</a:t>
                      </a:r>
                      <a:endParaRPr lang="en-US"/>
                    </a:p>
                  </a:txBody>
                  <a:tcPr marL="27671" marR="27671" marT="0" marB="0">
                    <a:lnL>
                      <a:noFill/>
                    </a:lnL>
                    <a:lnR>
                      <a:noFill/>
                    </a:lnR>
                    <a:lnT>
                      <a:noFill/>
                    </a:lnT>
                    <a:lnB>
                      <a:noFill/>
                    </a:lnB>
                  </a:tcPr>
                </a:tc>
                <a:tc hMerge="1">
                  <a:txBody>
                    <a:bodyPr/>
                    <a:lstStyle/>
                    <a:p>
                      <a:endParaRPr lang="en-US"/>
                    </a:p>
                  </a:txBody>
                  <a:tcPr>
                    <a:lnL w="12700" cmpd="sng">
                      <a:noFill/>
                      <a:prstDash val="solid"/>
                    </a:lnL>
                  </a:tcPr>
                </a:tc>
                <a:tc>
                  <a:txBody>
                    <a:bodyPr/>
                    <a:lstStyle/>
                    <a:p>
                      <a:pPr marL="0" marR="0" algn="l">
                        <a:lnSpc>
                          <a:spcPct val="107000"/>
                        </a:lnSpc>
                        <a:spcBef>
                          <a:spcPts val="0"/>
                        </a:spcBef>
                        <a:spcAft>
                          <a:spcPts val="800"/>
                        </a:spcAft>
                      </a:pPr>
                      <a:r>
                        <a:rPr lang="en-US" sz="1000">
                          <a:effectLst/>
                          <a:latin typeface="+mj-lt"/>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2478856394"/>
                  </a:ext>
                </a:extLst>
              </a:tr>
              <a:tr h="75095">
                <a:tc>
                  <a:txBody>
                    <a:bodyPr/>
                    <a:lstStyle/>
                    <a:p>
                      <a:pPr marL="342900" marR="0" lvl="0" indent="-342900" algn="l">
                        <a:lnSpc>
                          <a:spcPct val="107000"/>
                        </a:lnSpc>
                        <a:spcBef>
                          <a:spcPts val="0"/>
                        </a:spcBef>
                        <a:spcAft>
                          <a:spcPts val="0"/>
                        </a:spcAft>
                        <a:buFont typeface="+mj-lt"/>
                        <a:buAutoNum type="arabicPeriod"/>
                      </a:pPr>
                      <a:r>
                        <a:rPr lang="en-US" sz="1000">
                          <a:effectLst/>
                          <a:latin typeface="+mj-lt"/>
                          <a:ea typeface="Calibri" panose="020F0502020204030204" pitchFamily="34" charset="0"/>
                          <a:cs typeface="Arial" panose="020B0604020202020204" pitchFamily="34" charset="0"/>
                        </a:rPr>
                        <a:t>Fatigue</a:t>
                      </a:r>
                    </a:p>
                  </a:txBody>
                  <a:tcPr marL="27671" marR="27671"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-0.46</a:t>
                      </a:r>
                    </a:p>
                  </a:txBody>
                  <a:tcPr marL="27671" marR="2767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17.2</a:t>
                      </a:r>
                    </a:p>
                  </a:txBody>
                  <a:tcPr marL="27671" marR="276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US" sz="1000" dirty="0">
                          <a:effectLst/>
                          <a:latin typeface="+mj-lt"/>
                          <a:ea typeface="Calibri" panose="020F0502020204030204" pitchFamily="34" charset="0"/>
                          <a:cs typeface="Arial" panose="020B0604020202020204" pitchFamily="34" charset="0"/>
                        </a:rPr>
                        <a:t> </a:t>
                      </a:r>
                      <a:endParaRPr lang="en-US" dirty="0"/>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US" sz="1000" dirty="0">
                          <a:effectLst/>
                          <a:latin typeface="+mj-lt"/>
                          <a:ea typeface="Calibri" panose="020F0502020204030204" pitchFamily="34" charset="0"/>
                          <a:cs typeface="Arial" panose="020B0604020202020204" pitchFamily="34" charset="0"/>
                        </a:rPr>
                        <a:t> </a:t>
                      </a:r>
                      <a:endParaRPr lang="en-US" dirty="0"/>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r>
                        <a:rPr lang="en-US" sz="1000" dirty="0">
                          <a:effectLst/>
                          <a:latin typeface="+mj-lt"/>
                          <a:ea typeface="Calibri" panose="020F0502020204030204" pitchFamily="34" charset="0"/>
                          <a:cs typeface="Arial" panose="020B0604020202020204" pitchFamily="34" charset="0"/>
                        </a:rPr>
                        <a:t> </a:t>
                      </a:r>
                      <a:endParaRPr lang="en-US" dirty="0"/>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a:txBody>
                    <a:bodyPr/>
                    <a:lstStyle/>
                    <a:p>
                      <a:r>
                        <a:rPr lang="en-US" sz="1000" dirty="0">
                          <a:effectLst/>
                          <a:latin typeface="+mj-lt"/>
                          <a:ea typeface="Calibri" panose="020F0502020204030204" pitchFamily="34" charset="0"/>
                          <a:cs typeface="Arial" panose="020B0604020202020204" pitchFamily="34" charset="0"/>
                        </a:rPr>
                        <a:t> </a:t>
                      </a:r>
                      <a:endParaRPr lang="en-US" dirty="0"/>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r>
                        <a:rPr lang="en-US" sz="1000" dirty="0">
                          <a:effectLst/>
                          <a:latin typeface="+mj-lt"/>
                          <a:ea typeface="Calibri" panose="020F0502020204030204" pitchFamily="34" charset="0"/>
                          <a:cs typeface="Arial" panose="020B0604020202020204" pitchFamily="34" charset="0"/>
                        </a:rPr>
                        <a:t> </a:t>
                      </a:r>
                      <a:endParaRPr lang="en-US" dirty="0"/>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a:txBody>
                    <a:bodyPr/>
                    <a:lstStyle/>
                    <a:p>
                      <a:r>
                        <a:rPr lang="en-US" sz="1000" dirty="0">
                          <a:effectLst/>
                          <a:latin typeface="+mj-lt"/>
                          <a:ea typeface="Calibri" panose="020F0502020204030204" pitchFamily="34" charset="0"/>
                          <a:cs typeface="Arial" panose="020B0604020202020204" pitchFamily="34" charset="0"/>
                        </a:rPr>
                        <a:t> </a:t>
                      </a:r>
                      <a:endParaRPr lang="en-US" dirty="0"/>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r>
                        <a:rPr lang="en-US" sz="1000" dirty="0">
                          <a:effectLst/>
                          <a:latin typeface="+mj-lt"/>
                          <a:ea typeface="Calibri" panose="020F0502020204030204" pitchFamily="34" charset="0"/>
                          <a:cs typeface="Arial" panose="020B0604020202020204" pitchFamily="34" charset="0"/>
                        </a:rPr>
                        <a:t>-</a:t>
                      </a:r>
                      <a:endParaRPr lang="en-US" dirty="0"/>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a:txBody>
                    <a:bodyPr/>
                    <a:lstStyle/>
                    <a:p>
                      <a:pPr marL="0" marR="0" algn="l">
                        <a:lnSpc>
                          <a:spcPct val="107000"/>
                        </a:lnSpc>
                        <a:spcBef>
                          <a:spcPts val="0"/>
                        </a:spcBef>
                        <a:spcAft>
                          <a:spcPts val="800"/>
                        </a:spcAft>
                      </a:pPr>
                      <a:r>
                        <a:rPr lang="en-US" sz="1000">
                          <a:effectLst/>
                          <a:latin typeface="+mj-lt"/>
                          <a:ea typeface="Calibri" panose="020F0502020204030204" pitchFamily="34" charset="0"/>
                          <a:cs typeface="Arial" panose="020B0604020202020204" pitchFamily="34"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486754"/>
                  </a:ext>
                </a:extLst>
              </a:tr>
              <a:tr h="75095">
                <a:tc gridSpan="2">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Canonical </a:t>
                      </a:r>
                      <a:r>
                        <a:rPr lang="en-US" sz="1000" i="1">
                          <a:effectLst/>
                          <a:latin typeface="+mj-lt"/>
                          <a:ea typeface="Calibri" panose="020F0502020204030204" pitchFamily="34" charset="0"/>
                          <a:cs typeface="Arial" panose="020B0604020202020204" pitchFamily="34" charset="0"/>
                        </a:rPr>
                        <a:t>R</a:t>
                      </a:r>
                      <a:endParaRPr lang="en-US" sz="1000">
                        <a:effectLst/>
                        <a:latin typeface="+mj-lt"/>
                        <a:ea typeface="Calibri" panose="020F0502020204030204" pitchFamily="34" charset="0"/>
                        <a:cs typeface="Arial" panose="020B0604020202020204" pitchFamily="34" charset="0"/>
                      </a:endParaRPr>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0.72</a:t>
                      </a:r>
                    </a:p>
                  </a:txBody>
                  <a:tcPr marL="27671" marR="276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ctr">
                        <a:lnSpc>
                          <a:spcPct val="107000"/>
                        </a:lnSpc>
                        <a:spcBef>
                          <a:spcPts val="0"/>
                        </a:spcBef>
                        <a:spcAft>
                          <a:spcPts val="0"/>
                        </a:spcAft>
                      </a:pPr>
                      <a:endParaRPr lang="en-US" sz="1000">
                        <a:effectLst/>
                        <a:latin typeface="+mj-lt"/>
                        <a:ea typeface="Calibri" panose="020F0502020204030204" pitchFamily="34" charset="0"/>
                        <a:cs typeface="Arial" panose="020B0604020202020204" pitchFamily="34" charset="0"/>
                      </a:endParaRPr>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lgn="ctr">
                        <a:lnSpc>
                          <a:spcPct val="107000"/>
                        </a:lnSpc>
                        <a:spcBef>
                          <a:spcPts val="0"/>
                        </a:spcBef>
                        <a:spcAft>
                          <a:spcPts val="0"/>
                        </a:spcAft>
                      </a:pPr>
                      <a:endParaRPr lang="en-US" sz="1000">
                        <a:effectLst/>
                        <a:latin typeface="+mj-lt"/>
                        <a:ea typeface="Calibri" panose="020F0502020204030204" pitchFamily="34" charset="0"/>
                        <a:cs typeface="Arial" panose="020B0604020202020204" pitchFamily="34" charset="0"/>
                      </a:endParaRPr>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B>
                      <a:noFill/>
                    </a:lnB>
                  </a:tcPr>
                </a:tc>
                <a:tc hMerge="1">
                  <a:txBody>
                    <a:bodyPr/>
                    <a:lstStyle/>
                    <a:p>
                      <a:endParaRPr lang="en-US"/>
                    </a:p>
                  </a:txBody>
                  <a:tcPr/>
                </a:tc>
                <a:extLst>
                  <a:ext uri="{0D108BD9-81ED-4DB2-BD59-A6C34878D82A}">
                    <a16:rowId xmlns:a16="http://schemas.microsoft.com/office/drawing/2014/main" val="1180551630"/>
                  </a:ext>
                </a:extLst>
              </a:tr>
              <a:tr h="75095">
                <a:tc gridSpan="2">
                  <a:txBody>
                    <a:bodyPr/>
                    <a:lstStyle/>
                    <a:p>
                      <a:pPr marL="215900" marR="0" algn="l">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Eigenvalue</a:t>
                      </a: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mj-lt"/>
                          <a:ea typeface="Calibri" panose="020F0502020204030204" pitchFamily="34" charset="0"/>
                          <a:cs typeface="Arial" panose="020B0604020202020204" pitchFamily="34" charset="0"/>
                        </a:rPr>
                        <a:t>1.04</a:t>
                      </a:r>
                    </a:p>
                  </a:txBody>
                  <a:tcPr marL="27671" marR="276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000">
                        <a:effectLst/>
                        <a:latin typeface="+mj-lt"/>
                        <a:ea typeface="Calibri" panose="020F0502020204030204" pitchFamily="34" charset="0"/>
                        <a:cs typeface="Arial" panose="020B0604020202020204" pitchFamily="34" charset="0"/>
                      </a:endParaRP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000">
                        <a:effectLst/>
                        <a:latin typeface="+mj-lt"/>
                        <a:ea typeface="Calibri" panose="020F0502020204030204" pitchFamily="34" charset="0"/>
                        <a:cs typeface="Arial" panose="020B0604020202020204" pitchFamily="34" charset="0"/>
                      </a:endParaRP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mj-lt"/>
                          <a:ea typeface="Calibri" panose="020F0502020204030204" pitchFamily="34" charset="0"/>
                          <a:cs typeface="Arial" panose="020B0604020202020204" pitchFamily="34" charset="0"/>
                        </a:rPr>
                        <a:t> </a:t>
                      </a:r>
                    </a:p>
                  </a:txBody>
                  <a:tcPr marL="27671" marR="27671"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66702993"/>
                  </a:ext>
                </a:extLst>
              </a:tr>
              <a:tr h="154059">
                <a:tc gridSpan="16">
                  <a:txBody>
                    <a:bodyPr/>
                    <a:lstStyle/>
                    <a:p>
                      <a:pPr marL="0" marR="0" algn="l">
                        <a:lnSpc>
                          <a:spcPct val="107000"/>
                        </a:lnSpc>
                        <a:spcBef>
                          <a:spcPts val="0"/>
                        </a:spcBef>
                        <a:spcAft>
                          <a:spcPts val="0"/>
                        </a:spcAft>
                      </a:pPr>
                      <a:r>
                        <a:rPr lang="en-US" sz="1000" i="1" dirty="0">
                          <a:effectLst/>
                          <a:latin typeface="+mj-lt"/>
                          <a:ea typeface="Calibri" panose="020F0502020204030204" pitchFamily="34" charset="0"/>
                          <a:cs typeface="Arial" panose="020B0604020202020204" pitchFamily="34" charset="0"/>
                        </a:rPr>
                        <a:t>Notes.</a:t>
                      </a:r>
                      <a:r>
                        <a:rPr lang="en-US" sz="1000" dirty="0">
                          <a:effectLst/>
                          <a:latin typeface="+mj-lt"/>
                          <a:ea typeface="Calibri" panose="020F0502020204030204" pitchFamily="34" charset="0"/>
                          <a:cs typeface="Arial" panose="020B0604020202020204" pitchFamily="34" charset="0"/>
                        </a:rPr>
                        <a:t> Variables reported in the table were based on coefficients exceeding .45 based on </a:t>
                      </a:r>
                      <a:r>
                        <a:rPr lang="en-US" sz="1000" dirty="0" err="1">
                          <a:effectLst/>
                          <a:latin typeface="+mj-lt"/>
                          <a:ea typeface="Calibri" panose="020F0502020204030204" pitchFamily="34" charset="0"/>
                          <a:cs typeface="Arial" panose="020B0604020202020204" pitchFamily="34" charset="0"/>
                        </a:rPr>
                        <a:t>Comrey</a:t>
                      </a:r>
                      <a:r>
                        <a:rPr lang="en-US" sz="1000" dirty="0">
                          <a:effectLst/>
                          <a:latin typeface="+mj-lt"/>
                          <a:ea typeface="Calibri" panose="020F0502020204030204" pitchFamily="34" charset="0"/>
                          <a:cs typeface="Arial" panose="020B0604020202020204" pitchFamily="34" charset="0"/>
                        </a:rPr>
                        <a:t> &amp; Lee, 1992 [35]. PASQ = Physical Activity Staging Questionnaire.</a:t>
                      </a:r>
                    </a:p>
                  </a:txBody>
                  <a:tcPr marL="27671" marR="2767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800572870"/>
                  </a:ext>
                </a:extLst>
              </a:tr>
            </a:tbl>
          </a:graphicData>
        </a:graphic>
      </p:graphicFrame>
      <p:sp>
        <p:nvSpPr>
          <p:cNvPr id="5" name="Rectangle 4">
            <a:extLst>
              <a:ext uri="{FF2B5EF4-FFF2-40B4-BE49-F238E27FC236}">
                <a16:creationId xmlns:a16="http://schemas.microsoft.com/office/drawing/2014/main" id="{B3906127-35F8-43C8-8484-95F03EE9F672}"/>
              </a:ext>
            </a:extLst>
          </p:cNvPr>
          <p:cNvSpPr/>
          <p:nvPr/>
        </p:nvSpPr>
        <p:spPr>
          <a:xfrm>
            <a:off x="2922494" y="1589741"/>
            <a:ext cx="442259" cy="1529977"/>
          </a:xfrm>
          <a:prstGeom prst="rect">
            <a:avLst/>
          </a:prstGeom>
          <a:noFill/>
          <a:ln>
            <a:solidFill>
              <a:srgbClr val="B168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1189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8536-E4B5-491A-BA51-C78F8392C3F3}"/>
              </a:ext>
            </a:extLst>
          </p:cNvPr>
          <p:cNvSpPr>
            <a:spLocks noGrp="1"/>
          </p:cNvSpPr>
          <p:nvPr>
            <p:ph type="title"/>
          </p:nvPr>
        </p:nvSpPr>
        <p:spPr>
          <a:xfrm>
            <a:off x="1" y="635002"/>
            <a:ext cx="8686799" cy="724646"/>
          </a:xfrm>
        </p:spPr>
        <p:txBody>
          <a:bodyPr/>
          <a:lstStyle/>
          <a:p>
            <a:pPr indent="228600"/>
            <a:r>
              <a:rPr lang="en-US" dirty="0"/>
              <a:t>COM-B Correlates in Current and Long-term Physical Activity</a:t>
            </a:r>
          </a:p>
        </p:txBody>
      </p:sp>
      <p:sp>
        <p:nvSpPr>
          <p:cNvPr id="7" name="Content Placeholder 6">
            <a:extLst>
              <a:ext uri="{FF2B5EF4-FFF2-40B4-BE49-F238E27FC236}">
                <a16:creationId xmlns:a16="http://schemas.microsoft.com/office/drawing/2014/main" id="{74A8B1E5-8365-4D99-8B2A-7BA49C2E0028}"/>
              </a:ext>
            </a:extLst>
          </p:cNvPr>
          <p:cNvSpPr>
            <a:spLocks noGrp="1"/>
          </p:cNvSpPr>
          <p:nvPr>
            <p:ph idx="1"/>
          </p:nvPr>
        </p:nvSpPr>
        <p:spPr>
          <a:xfrm>
            <a:off x="1" y="1046177"/>
            <a:ext cx="9143999" cy="3297344"/>
          </a:xfrm>
        </p:spPr>
        <p:txBody>
          <a:bodyPr/>
          <a:lstStyle/>
          <a:p>
            <a:pPr marL="0" indent="0">
              <a:buNone/>
            </a:pPr>
            <a:endParaRPr lang="en-US" sz="1400" b="1" dirty="0"/>
          </a:p>
          <a:p>
            <a:pPr marL="228600" indent="0">
              <a:buNone/>
            </a:pPr>
            <a:r>
              <a:rPr lang="en-US" sz="2000" b="1" dirty="0"/>
              <a:t>Capability and Motivation were the primary correlates with both current and long-term PA in newly diagnosed MS</a:t>
            </a:r>
          </a:p>
          <a:p>
            <a:pPr marL="685800" lvl="1" indent="-231775">
              <a:tabLst/>
            </a:pPr>
            <a:r>
              <a:rPr lang="en-US" sz="1800" b="1" dirty="0"/>
              <a:t>Consistent with previous research in adults with MS who have longer disease duration.</a:t>
            </a:r>
          </a:p>
        </p:txBody>
      </p:sp>
      <p:sp>
        <p:nvSpPr>
          <p:cNvPr id="4" name="TextBox 3">
            <a:extLst>
              <a:ext uri="{FF2B5EF4-FFF2-40B4-BE49-F238E27FC236}">
                <a16:creationId xmlns:a16="http://schemas.microsoft.com/office/drawing/2014/main" id="{CD039056-5633-4F55-A591-9F3BFB1DBCD0}"/>
              </a:ext>
            </a:extLst>
          </p:cNvPr>
          <p:cNvSpPr txBox="1"/>
          <p:nvPr/>
        </p:nvSpPr>
        <p:spPr>
          <a:xfrm>
            <a:off x="1" y="5570994"/>
            <a:ext cx="6055019" cy="215444"/>
          </a:xfrm>
          <a:prstGeom prst="rect">
            <a:avLst/>
          </a:prstGeom>
          <a:noFill/>
        </p:spPr>
        <p:txBody>
          <a:bodyPr wrap="square" rtlCol="0">
            <a:spAutoFit/>
          </a:bodyPr>
          <a:lstStyle/>
          <a:p>
            <a:pPr marL="344480" lvl="1"/>
            <a:r>
              <a:rPr lang="en-US" sz="800" dirty="0"/>
              <a:t>(Neal et al., 2020; Motl &amp; McAuley, 2009; Motl, </a:t>
            </a:r>
            <a:r>
              <a:rPr lang="en-US" sz="800" dirty="0" err="1"/>
              <a:t>Weikert</a:t>
            </a:r>
            <a:r>
              <a:rPr lang="en-US" sz="800" dirty="0"/>
              <a:t>, Suh, &amp; </a:t>
            </a:r>
            <a:r>
              <a:rPr lang="en-US" sz="800" dirty="0" err="1"/>
              <a:t>Dlugonski</a:t>
            </a:r>
            <a:r>
              <a:rPr lang="en-US" sz="800" dirty="0"/>
              <a:t>, 2010)</a:t>
            </a:r>
          </a:p>
        </p:txBody>
      </p:sp>
      <p:graphicFrame>
        <p:nvGraphicFramePr>
          <p:cNvPr id="3" name="Table 4">
            <a:extLst>
              <a:ext uri="{FF2B5EF4-FFF2-40B4-BE49-F238E27FC236}">
                <a16:creationId xmlns:a16="http://schemas.microsoft.com/office/drawing/2014/main" id="{980761CE-ECAA-4E57-875C-70A9DAEA3230}"/>
              </a:ext>
            </a:extLst>
          </p:cNvPr>
          <p:cNvGraphicFramePr>
            <a:graphicFrameLocks noGrp="1"/>
          </p:cNvGraphicFramePr>
          <p:nvPr>
            <p:extLst>
              <p:ext uri="{D42A27DB-BD31-4B8C-83A1-F6EECF244321}">
                <p14:modId xmlns:p14="http://schemas.microsoft.com/office/powerpoint/2010/main" val="3678261208"/>
              </p:ext>
            </p:extLst>
          </p:nvPr>
        </p:nvGraphicFramePr>
        <p:xfrm>
          <a:off x="1697317" y="2586896"/>
          <a:ext cx="5596966" cy="2377440"/>
        </p:xfrm>
        <a:graphic>
          <a:graphicData uri="http://schemas.openxmlformats.org/drawingml/2006/table">
            <a:tbl>
              <a:tblPr firstRow="1" bandRow="1">
                <a:tableStyleId>{5C22544A-7EE6-4342-B048-85BDC9FD1C3A}</a:tableStyleId>
              </a:tblPr>
              <a:tblGrid>
                <a:gridCol w="2798483">
                  <a:extLst>
                    <a:ext uri="{9D8B030D-6E8A-4147-A177-3AD203B41FA5}">
                      <a16:colId xmlns:a16="http://schemas.microsoft.com/office/drawing/2014/main" val="3800215813"/>
                    </a:ext>
                  </a:extLst>
                </a:gridCol>
                <a:gridCol w="2798483">
                  <a:extLst>
                    <a:ext uri="{9D8B030D-6E8A-4147-A177-3AD203B41FA5}">
                      <a16:colId xmlns:a16="http://schemas.microsoft.com/office/drawing/2014/main" val="2673100285"/>
                    </a:ext>
                  </a:extLst>
                </a:gridCol>
              </a:tblGrid>
              <a:tr h="266293">
                <a:tc>
                  <a:txBody>
                    <a:bodyPr/>
                    <a:lstStyle/>
                    <a:p>
                      <a:r>
                        <a:rPr lang="en-US" sz="1600" dirty="0"/>
                        <a:t>Current PA</a:t>
                      </a:r>
                    </a:p>
                  </a:txBody>
                  <a:tcPr/>
                </a:tc>
                <a:tc>
                  <a:txBody>
                    <a:bodyPr/>
                    <a:lstStyle/>
                    <a:p>
                      <a:r>
                        <a:rPr lang="en-US" sz="1600" dirty="0"/>
                        <a:t>Long-term PA</a:t>
                      </a:r>
                    </a:p>
                  </a:txBody>
                  <a:tcPr/>
                </a:tc>
                <a:extLst>
                  <a:ext uri="{0D108BD9-81ED-4DB2-BD59-A6C34878D82A}">
                    <a16:rowId xmlns:a16="http://schemas.microsoft.com/office/drawing/2014/main" val="2400045515"/>
                  </a:ext>
                </a:extLst>
              </a:tr>
              <a:tr h="1936237">
                <a:tc>
                  <a:txBody>
                    <a:bodyPr/>
                    <a:lstStyle/>
                    <a:p>
                      <a:r>
                        <a:rPr lang="en-US" sz="1600" b="0" dirty="0"/>
                        <a:t>Intention</a:t>
                      </a:r>
                    </a:p>
                    <a:p>
                      <a:r>
                        <a:rPr lang="en-US" sz="1600" b="0" dirty="0"/>
                        <a:t>Action Control</a:t>
                      </a:r>
                    </a:p>
                    <a:p>
                      <a:r>
                        <a:rPr lang="en-US" sz="1600" b="0" dirty="0"/>
                        <a:t>Action Self-Efficacy</a:t>
                      </a:r>
                    </a:p>
                    <a:p>
                      <a:r>
                        <a:rPr lang="en-US" sz="1600" b="0" dirty="0"/>
                        <a:t>Action Planning</a:t>
                      </a:r>
                    </a:p>
                    <a:p>
                      <a:r>
                        <a:rPr lang="en-US" sz="1600" b="0" dirty="0"/>
                        <a:t>Outcome Expectation</a:t>
                      </a:r>
                    </a:p>
                    <a:p>
                      <a:r>
                        <a:rPr lang="en-US" sz="1600" b="0" dirty="0"/>
                        <a:t>Goal-Setting</a:t>
                      </a:r>
                    </a:p>
                    <a:p>
                      <a:r>
                        <a:rPr lang="en-US" sz="1600" b="0" dirty="0"/>
                        <a:t>Recovery Self-Efficacy </a:t>
                      </a:r>
                    </a:p>
                  </a:txBody>
                  <a:tcPr/>
                </a:tc>
                <a:tc>
                  <a:txBody>
                    <a:bodyPr/>
                    <a:lstStyle/>
                    <a:p>
                      <a:r>
                        <a:rPr lang="en-US" sz="1600" b="0" dirty="0"/>
                        <a:t>Action Control</a:t>
                      </a:r>
                    </a:p>
                    <a:p>
                      <a:r>
                        <a:rPr lang="en-US" sz="1600" b="0" dirty="0"/>
                        <a:t>Intention</a:t>
                      </a:r>
                    </a:p>
                    <a:p>
                      <a:r>
                        <a:rPr lang="en-US" sz="1600" b="0" dirty="0"/>
                        <a:t>Action Planning</a:t>
                      </a:r>
                    </a:p>
                    <a:p>
                      <a:r>
                        <a:rPr lang="en-US" sz="1600" b="0" dirty="0"/>
                        <a:t>Goal-Setting</a:t>
                      </a:r>
                    </a:p>
                    <a:p>
                      <a:r>
                        <a:rPr lang="en-US" sz="1600" b="0" dirty="0"/>
                        <a:t>Action Self-Efficacy</a:t>
                      </a:r>
                    </a:p>
                    <a:p>
                      <a:r>
                        <a:rPr lang="en-US" sz="1600" b="0" dirty="0"/>
                        <a:t>Outcome Expectation</a:t>
                      </a:r>
                    </a:p>
                    <a:p>
                      <a:r>
                        <a:rPr lang="en-US" sz="1600" b="0" dirty="0"/>
                        <a:t>Recovery Self-Efficacy</a:t>
                      </a:r>
                    </a:p>
                    <a:p>
                      <a:r>
                        <a:rPr lang="en-US" sz="1600" b="0" dirty="0"/>
                        <a:t>Fatigue</a:t>
                      </a:r>
                    </a:p>
                  </a:txBody>
                  <a:tcPr/>
                </a:tc>
                <a:extLst>
                  <a:ext uri="{0D108BD9-81ED-4DB2-BD59-A6C34878D82A}">
                    <a16:rowId xmlns:a16="http://schemas.microsoft.com/office/drawing/2014/main" val="2465124499"/>
                  </a:ext>
                </a:extLst>
              </a:tr>
            </a:tbl>
          </a:graphicData>
        </a:graphic>
      </p:graphicFrame>
      <p:sp>
        <p:nvSpPr>
          <p:cNvPr id="9" name="TextBox 8">
            <a:extLst>
              <a:ext uri="{FF2B5EF4-FFF2-40B4-BE49-F238E27FC236}">
                <a16:creationId xmlns:a16="http://schemas.microsoft.com/office/drawing/2014/main" id="{31F825AC-59C9-4AC4-A5B2-F7C5FDDCEB6B}"/>
              </a:ext>
            </a:extLst>
          </p:cNvPr>
          <p:cNvSpPr txBox="1"/>
          <p:nvPr/>
        </p:nvSpPr>
        <p:spPr>
          <a:xfrm>
            <a:off x="4572000" y="4939151"/>
            <a:ext cx="4054642" cy="246221"/>
          </a:xfrm>
          <a:prstGeom prst="rect">
            <a:avLst/>
          </a:prstGeom>
          <a:noFill/>
        </p:spPr>
        <p:txBody>
          <a:bodyPr wrap="square" rtlCol="0">
            <a:spAutoFit/>
          </a:bodyPr>
          <a:lstStyle/>
          <a:p>
            <a:r>
              <a:rPr lang="en-US" sz="1000" dirty="0"/>
              <a:t>(Riemann-Lorenz et al., 2021; Silveira et al., 2021)</a:t>
            </a:r>
          </a:p>
        </p:txBody>
      </p:sp>
    </p:spTree>
    <p:extLst>
      <p:ext uri="{BB962C8B-B14F-4D97-AF65-F5344CB8AC3E}">
        <p14:creationId xmlns:p14="http://schemas.microsoft.com/office/powerpoint/2010/main" val="207373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p:txBody>
          <a:bodyPr/>
          <a:lstStyle/>
          <a:p>
            <a:pPr marL="0" indent="0">
              <a:buNone/>
            </a:pPr>
            <a:r>
              <a:rPr lang="en-US" b="1" dirty="0"/>
              <a:t>Prioritizing COM-B factors (Capability and Motivation) in designing interventions based on the targeted types of PA (i.e., current vs. long-term) in persons newly diagnosed with MS</a:t>
            </a:r>
          </a:p>
          <a:p>
            <a:pPr lvl="1"/>
            <a:r>
              <a:rPr lang="en-US" b="1" dirty="0"/>
              <a:t>Intention</a:t>
            </a:r>
          </a:p>
          <a:p>
            <a:pPr lvl="1"/>
            <a:r>
              <a:rPr lang="en-US" b="1" dirty="0"/>
              <a:t>Behavioral regulation</a:t>
            </a:r>
          </a:p>
          <a:p>
            <a:pPr lvl="1"/>
            <a:r>
              <a:rPr lang="en-US" b="1" dirty="0"/>
              <a:t>Goal-setting</a:t>
            </a:r>
          </a:p>
          <a:p>
            <a:pPr lvl="1"/>
            <a:r>
              <a:rPr lang="en-US" b="1" dirty="0"/>
              <a:t>Action &amp; Recovery Self-efficacies</a:t>
            </a:r>
          </a:p>
          <a:p>
            <a:pPr lvl="1"/>
            <a:r>
              <a:rPr lang="en-US" b="1" dirty="0"/>
              <a:t>Outcome Expectations</a:t>
            </a:r>
          </a:p>
          <a:p>
            <a:endParaRPr lang="en-US" b="1" dirty="0"/>
          </a:p>
        </p:txBody>
      </p:sp>
      <p:pic>
        <p:nvPicPr>
          <p:cNvPr id="6" name="Picture 5" descr="Diagram&#10;&#10;Description automatically generated">
            <a:extLst>
              <a:ext uri="{FF2B5EF4-FFF2-40B4-BE49-F238E27FC236}">
                <a16:creationId xmlns:a16="http://schemas.microsoft.com/office/drawing/2014/main" id="{59BF7D5E-5765-4CF1-B013-09AC0D31B5C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4" b="96788" l="4900" r="94700">
                        <a14:foregroundMark x1="9200" y1="31023" x2="9200" y2="31023"/>
                        <a14:foregroundMark x1="4900" y1="30093" x2="4900" y2="30093"/>
                        <a14:foregroundMark x1="22400" y1="17075" x2="22400" y2="17075"/>
                        <a14:foregroundMark x1="45600" y1="9637" x2="45600" y2="9637"/>
                        <a14:foregroundMark x1="44600" y1="4734" x2="44600" y2="4734"/>
                        <a14:foregroundMark x1="74100" y1="10144" x2="74100" y2="10144"/>
                        <a14:foregroundMark x1="88800" y1="25951" x2="88800" y2="25951"/>
                        <a14:foregroundMark x1="94700" y1="23584" x2="94700" y2="23584"/>
                        <a14:foregroundMark x1="91600" y1="46492" x2="91600" y2="46492"/>
                        <a14:foregroundMark x1="72000" y1="58918" x2="72000" y2="58918"/>
                        <a14:foregroundMark x1="8400" y1="51141" x2="8400" y2="51141"/>
                        <a14:foregroundMark x1="7000" y1="31615" x2="7000" y2="31615"/>
                        <a14:foregroundMark x1="36400" y1="65511" x2="36400" y2="65511"/>
                        <a14:foregroundMark x1="53400" y1="82502" x2="53400" y2="82502"/>
                        <a14:foregroundMark x1="56000" y1="87489" x2="56000" y2="87489"/>
                        <a14:foregroundMark x1="56500" y1="92730" x2="56500" y2="92730"/>
                        <a14:foregroundMark x1="55400" y1="96788" x2="55400" y2="96788"/>
                      </a14:backgroundRemoval>
                    </a14:imgEffect>
                  </a14:imgLayer>
                </a14:imgProps>
              </a:ext>
            </a:extLst>
          </a:blip>
          <a:stretch>
            <a:fillRect/>
          </a:stretch>
        </p:blipFill>
        <p:spPr>
          <a:xfrm>
            <a:off x="7227067" y="2654873"/>
            <a:ext cx="1793446" cy="2121647"/>
          </a:xfrm>
          <a:prstGeom prst="rect">
            <a:avLst/>
          </a:prstGeom>
        </p:spPr>
      </p:pic>
    </p:spTree>
    <p:extLst>
      <p:ext uri="{BB962C8B-B14F-4D97-AF65-F5344CB8AC3E}">
        <p14:creationId xmlns:p14="http://schemas.microsoft.com/office/powerpoint/2010/main" val="1843871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3" name="Content Placeholder 2"/>
          <p:cNvSpPr>
            <a:spLocks noGrp="1"/>
          </p:cNvSpPr>
          <p:nvPr>
            <p:ph idx="1"/>
          </p:nvPr>
        </p:nvSpPr>
        <p:spPr>
          <a:xfrm>
            <a:off x="457200" y="1479176"/>
            <a:ext cx="6971553" cy="3297344"/>
          </a:xfrm>
        </p:spPr>
        <p:txBody>
          <a:bodyPr/>
          <a:lstStyle/>
          <a:p>
            <a:r>
              <a:rPr lang="en-US" b="1" dirty="0"/>
              <a:t>Longitudinal studies</a:t>
            </a:r>
          </a:p>
          <a:p>
            <a:r>
              <a:rPr lang="en-US" b="1" dirty="0"/>
              <a:t>Larger sample size</a:t>
            </a:r>
          </a:p>
          <a:p>
            <a:r>
              <a:rPr lang="en-US" b="1" dirty="0"/>
              <a:t>Device-measured PA outcomes </a:t>
            </a:r>
          </a:p>
          <a:p>
            <a:r>
              <a:rPr lang="en-US" b="1" dirty="0"/>
              <a:t>Inactive persons newly diagnosed with MS</a:t>
            </a:r>
          </a:p>
          <a:p>
            <a:r>
              <a:rPr lang="en-US" b="1" dirty="0"/>
              <a:t>Samples with more diverse demographic characteristics</a:t>
            </a:r>
          </a:p>
        </p:txBody>
      </p:sp>
      <p:pic>
        <p:nvPicPr>
          <p:cNvPr id="6" name="Picture 5" descr="A picture containing text&#10;&#10;Description automatically generated">
            <a:extLst>
              <a:ext uri="{FF2B5EF4-FFF2-40B4-BE49-F238E27FC236}">
                <a16:creationId xmlns:a16="http://schemas.microsoft.com/office/drawing/2014/main" id="{674FD9EB-7DD2-4FD1-91C3-17CB69DA435B}"/>
              </a:ext>
            </a:extLst>
          </p:cNvPr>
          <p:cNvPicPr>
            <a:picLocks noChangeAspect="1"/>
          </p:cNvPicPr>
          <p:nvPr/>
        </p:nvPicPr>
        <p:blipFill>
          <a:blip r:embed="rId2"/>
          <a:stretch>
            <a:fillRect/>
          </a:stretch>
        </p:blipFill>
        <p:spPr>
          <a:xfrm>
            <a:off x="6569889" y="3299860"/>
            <a:ext cx="2382865" cy="1339949"/>
          </a:xfrm>
          <a:prstGeom prst="rect">
            <a:avLst/>
          </a:prstGeom>
        </p:spPr>
      </p:pic>
    </p:spTree>
    <p:extLst>
      <p:ext uri="{BB962C8B-B14F-4D97-AF65-F5344CB8AC3E}">
        <p14:creationId xmlns:p14="http://schemas.microsoft.com/office/powerpoint/2010/main" val="3761908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414B-B377-43A3-9EF8-C413F9977859}"/>
              </a:ext>
            </a:extLst>
          </p:cNvPr>
          <p:cNvSpPr>
            <a:spLocks noGrp="1"/>
          </p:cNvSpPr>
          <p:nvPr>
            <p:ph type="title"/>
          </p:nvPr>
        </p:nvSpPr>
        <p:spPr>
          <a:xfrm>
            <a:off x="2064054" y="751305"/>
            <a:ext cx="4257675" cy="557344"/>
          </a:xfrm>
        </p:spPr>
        <p:txBody>
          <a:bodyPr/>
          <a:lstStyle/>
          <a:p>
            <a:r>
              <a:rPr lang="en-US" dirty="0"/>
              <a:t>			Thank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894" y="1350682"/>
            <a:ext cx="2979094" cy="14895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988" y="1459814"/>
            <a:ext cx="3093644" cy="3617416"/>
          </a:xfrm>
          <a:prstGeom prst="rect">
            <a:avLst/>
          </a:prstGeom>
        </p:spPr>
      </p:pic>
      <p:pic>
        <p:nvPicPr>
          <p:cNvPr id="7" name="Picture 6" descr="A group of people posing for a photo&#10;&#10;Description automatically generated with medium confidence">
            <a:extLst>
              <a:ext uri="{FF2B5EF4-FFF2-40B4-BE49-F238E27FC236}">
                <a16:creationId xmlns:a16="http://schemas.microsoft.com/office/drawing/2014/main" id="{64256F32-C037-46D1-A6FC-6C3B4C44EB3F}"/>
              </a:ext>
            </a:extLst>
          </p:cNvPr>
          <p:cNvPicPr>
            <a:picLocks noChangeAspect="1"/>
          </p:cNvPicPr>
          <p:nvPr/>
        </p:nvPicPr>
        <p:blipFill>
          <a:blip r:embed="rId4"/>
          <a:stretch>
            <a:fillRect/>
          </a:stretch>
        </p:blipFill>
        <p:spPr>
          <a:xfrm>
            <a:off x="1352152" y="2924296"/>
            <a:ext cx="2870578" cy="2152934"/>
          </a:xfrm>
          <a:prstGeom prst="rect">
            <a:avLst/>
          </a:prstGeom>
        </p:spPr>
      </p:pic>
    </p:spTree>
    <p:extLst>
      <p:ext uri="{BB962C8B-B14F-4D97-AF65-F5344CB8AC3E}">
        <p14:creationId xmlns:p14="http://schemas.microsoft.com/office/powerpoint/2010/main" val="3361761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FF96AC-BF7C-4753-90C6-5519C24EB63D}"/>
              </a:ext>
            </a:extLst>
          </p:cNvPr>
          <p:cNvSpPr>
            <a:spLocks noGrp="1"/>
          </p:cNvSpPr>
          <p:nvPr>
            <p:ph type="title"/>
          </p:nvPr>
        </p:nvSpPr>
        <p:spPr>
          <a:xfrm>
            <a:off x="457200" y="535108"/>
            <a:ext cx="8229600" cy="502236"/>
          </a:xfrm>
        </p:spPr>
        <p:txBody>
          <a:bodyPr/>
          <a:lstStyle/>
          <a:p>
            <a:r>
              <a:rPr lang="en-US" dirty="0"/>
              <a:t>References</a:t>
            </a:r>
          </a:p>
        </p:txBody>
      </p:sp>
      <p:sp>
        <p:nvSpPr>
          <p:cNvPr id="3" name="Content Placeholder 2">
            <a:extLst>
              <a:ext uri="{FF2B5EF4-FFF2-40B4-BE49-F238E27FC236}">
                <a16:creationId xmlns:a16="http://schemas.microsoft.com/office/drawing/2014/main" id="{929F321C-5488-46DA-B350-247E4A1F9603}"/>
              </a:ext>
            </a:extLst>
          </p:cNvPr>
          <p:cNvSpPr>
            <a:spLocks noGrp="1"/>
          </p:cNvSpPr>
          <p:nvPr>
            <p:ph idx="1"/>
          </p:nvPr>
        </p:nvSpPr>
        <p:spPr>
          <a:xfrm>
            <a:off x="457200" y="1037344"/>
            <a:ext cx="8229600" cy="3297344"/>
          </a:xfrm>
        </p:spPr>
        <p:txBody>
          <a:bodyPr/>
          <a:lstStyle/>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Broadbent E, Petrie KJ, Main J, Weinman J. The Brief Illness Perception Questionnaire. J. </a:t>
            </a:r>
            <a:r>
              <a:rPr lang="en-US" sz="800" dirty="0" err="1">
                <a:latin typeface="Calibri" panose="020F0502020204030204" pitchFamily="34" charset="0"/>
                <a:ea typeface="Calibri" panose="020F0502020204030204" pitchFamily="34" charset="0"/>
                <a:cs typeface="Times New Roman" panose="02020603050405020304" pitchFamily="18" charset="0"/>
              </a:rPr>
              <a:t>Psychosom</a:t>
            </a:r>
            <a:r>
              <a:rPr lang="en-US" sz="800" dirty="0">
                <a:latin typeface="Calibri" panose="020F0502020204030204" pitchFamily="34" charset="0"/>
                <a:ea typeface="Calibri" panose="020F0502020204030204" pitchFamily="34" charset="0"/>
                <a:cs typeface="Times New Roman" panose="02020603050405020304" pitchFamily="18" charset="0"/>
              </a:rPr>
              <a:t>. Res. 2006; 60(6): 631-637. </a:t>
            </a:r>
          </a:p>
          <a:p>
            <a:pPr marL="228600" indent="-228600">
              <a:lnSpc>
                <a:spcPct val="107000"/>
              </a:lnSpc>
              <a:spcBef>
                <a:spcPts val="0"/>
              </a:spcBef>
              <a:buNone/>
            </a:pPr>
            <a:r>
              <a:rPr lang="en-US" sz="800" dirty="0" err="1">
                <a:latin typeface="Calibri" panose="020F0502020204030204" pitchFamily="34" charset="0"/>
                <a:ea typeface="Calibri" panose="020F0502020204030204" pitchFamily="34" charset="0"/>
                <a:cs typeface="Times New Roman" panose="02020603050405020304" pitchFamily="18" charset="0"/>
              </a:rPr>
              <a:t>Comrey</a:t>
            </a:r>
            <a:r>
              <a:rPr lang="en-US" sz="800" dirty="0">
                <a:latin typeface="Calibri" panose="020F0502020204030204" pitchFamily="34" charset="0"/>
                <a:ea typeface="Calibri" panose="020F0502020204030204" pitchFamily="34" charset="0"/>
                <a:cs typeface="Times New Roman" panose="02020603050405020304" pitchFamily="18" charset="0"/>
              </a:rPr>
              <a:t> AL, Lee HB. Interpretation and application of factor analytic results. In </a:t>
            </a:r>
            <a:r>
              <a:rPr lang="en-US" sz="800" dirty="0" err="1">
                <a:latin typeface="Calibri" panose="020F0502020204030204" pitchFamily="34" charset="0"/>
                <a:ea typeface="Calibri" panose="020F0502020204030204" pitchFamily="34" charset="0"/>
                <a:cs typeface="Times New Roman" panose="02020603050405020304" pitchFamily="18" charset="0"/>
              </a:rPr>
              <a:t>Comrey</a:t>
            </a:r>
            <a:r>
              <a:rPr lang="en-US" sz="800" dirty="0">
                <a:latin typeface="Calibri" panose="020F0502020204030204" pitchFamily="34" charset="0"/>
                <a:ea typeface="Calibri" panose="020F0502020204030204" pitchFamily="34" charset="0"/>
                <a:cs typeface="Times New Roman" panose="02020603050405020304" pitchFamily="18" charset="0"/>
              </a:rPr>
              <a:t> AL,  Lee HB, editors. A first course in factor analysis 2nd ed. New York: Psychology Press; 1992.</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Fuchs R. </a:t>
            </a:r>
            <a:r>
              <a:rPr lang="en-US" sz="800" dirty="0" err="1">
                <a:latin typeface="Calibri" panose="020F0502020204030204" pitchFamily="34" charset="0"/>
                <a:ea typeface="Calibri" panose="020F0502020204030204" pitchFamily="34" charset="0"/>
                <a:cs typeface="Times New Roman" panose="02020603050405020304" pitchFamily="18" charset="0"/>
              </a:rPr>
              <a:t>Sportbezogene</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konsequenzerfahrungen</a:t>
            </a:r>
            <a:r>
              <a:rPr lang="en-US" sz="800" dirty="0">
                <a:latin typeface="Calibri" panose="020F0502020204030204" pitchFamily="34" charset="0"/>
                <a:ea typeface="Calibri" panose="020F0502020204030204" pitchFamily="34" charset="0"/>
                <a:cs typeface="Times New Roman" panose="02020603050405020304" pitchFamily="18" charset="0"/>
              </a:rPr>
              <a:t>: Das </a:t>
            </a:r>
            <a:r>
              <a:rPr lang="en-US" sz="800" dirty="0" err="1">
                <a:latin typeface="Calibri" panose="020F0502020204030204" pitchFamily="34" charset="0"/>
                <a:ea typeface="Calibri" panose="020F0502020204030204" pitchFamily="34" charset="0"/>
                <a:cs typeface="Times New Roman" panose="02020603050405020304" pitchFamily="18" charset="0"/>
              </a:rPr>
              <a:t>konstrukt</a:t>
            </a:r>
            <a:r>
              <a:rPr lang="en-US" sz="800" dirty="0">
                <a:latin typeface="Calibri" panose="020F0502020204030204" pitchFamily="34" charset="0"/>
                <a:ea typeface="Calibri" panose="020F0502020204030204" pitchFamily="34" charset="0"/>
                <a:cs typeface="Times New Roman" panose="02020603050405020304" pitchFamily="18" charset="0"/>
              </a:rPr>
              <a:t> und seine </a:t>
            </a:r>
            <a:r>
              <a:rPr lang="en-US" sz="800" dirty="0" err="1">
                <a:latin typeface="Calibri" panose="020F0502020204030204" pitchFamily="34" charset="0"/>
                <a:ea typeface="Calibri" panose="020F0502020204030204" pitchFamily="34" charset="0"/>
                <a:cs typeface="Times New Roman" panose="02020603050405020304" pitchFamily="18" charset="0"/>
              </a:rPr>
              <a:t>messung</a:t>
            </a:r>
            <a:r>
              <a:rPr lang="en-US" sz="800" dirty="0">
                <a:latin typeface="Calibri" panose="020F0502020204030204" pitchFamily="34" charset="0"/>
                <a:ea typeface="Calibri" panose="020F0502020204030204" pitchFamily="34" charset="0"/>
                <a:cs typeface="Times New Roman" panose="02020603050405020304" pitchFamily="18" charset="0"/>
              </a:rPr>
              <a:t>. Freiburg: Universität Freiburg; 2013. </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Fuchs R, </a:t>
            </a:r>
            <a:r>
              <a:rPr lang="en-US" sz="800" dirty="0" err="1">
                <a:latin typeface="Calibri" panose="020F0502020204030204" pitchFamily="34" charset="0"/>
                <a:ea typeface="Calibri" panose="020F0502020204030204" pitchFamily="34" charset="0"/>
                <a:cs typeface="Times New Roman" panose="02020603050405020304" pitchFamily="18" charset="0"/>
              </a:rPr>
              <a:t>Göhner</a:t>
            </a:r>
            <a:r>
              <a:rPr lang="en-US" sz="800" dirty="0">
                <a:latin typeface="Calibri" panose="020F0502020204030204" pitchFamily="34" charset="0"/>
                <a:ea typeface="Calibri" panose="020F0502020204030204" pitchFamily="34" charset="0"/>
                <a:cs typeface="Times New Roman" panose="02020603050405020304" pitchFamily="18" charset="0"/>
              </a:rPr>
              <a:t> W, Mahler C, et al. Aufbau </a:t>
            </a:r>
            <a:r>
              <a:rPr lang="en-US" sz="800" dirty="0" err="1">
                <a:latin typeface="Calibri" panose="020F0502020204030204" pitchFamily="34" charset="0"/>
                <a:ea typeface="Calibri" panose="020F0502020204030204" pitchFamily="34" charset="0"/>
                <a:cs typeface="Times New Roman" panose="02020603050405020304" pitchFamily="18" charset="0"/>
              </a:rPr>
              <a:t>eines</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körperlich-aktiven</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lebensstils</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im</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kontext</a:t>
            </a:r>
            <a:r>
              <a:rPr lang="en-US" sz="800" dirty="0">
                <a:latin typeface="Calibri" panose="020F0502020204030204" pitchFamily="34" charset="0"/>
                <a:ea typeface="Calibri" panose="020F0502020204030204" pitchFamily="34" charset="0"/>
                <a:cs typeface="Times New Roman" panose="02020603050405020304" pitchFamily="18" charset="0"/>
              </a:rPr>
              <a:t> der </a:t>
            </a:r>
            <a:r>
              <a:rPr lang="en-US" sz="800" dirty="0" err="1">
                <a:latin typeface="Calibri" panose="020F0502020204030204" pitchFamily="34" charset="0"/>
                <a:ea typeface="Calibri" panose="020F0502020204030204" pitchFamily="34" charset="0"/>
                <a:cs typeface="Times New Roman" panose="02020603050405020304" pitchFamily="18" charset="0"/>
              </a:rPr>
              <a:t>medizinischen</a:t>
            </a:r>
            <a:r>
              <a:rPr lang="en-US" sz="800" dirty="0">
                <a:latin typeface="Calibri" panose="020F0502020204030204" pitchFamily="34" charset="0"/>
                <a:ea typeface="Calibri" panose="020F0502020204030204" pitchFamily="34" charset="0"/>
                <a:cs typeface="Times New Roman" panose="02020603050405020304" pitchFamily="18" charset="0"/>
              </a:rPr>
              <a:t> rehabilitation: Ein motivational-</a:t>
            </a:r>
            <a:r>
              <a:rPr lang="en-US" sz="800" dirty="0" err="1">
                <a:latin typeface="Calibri" panose="020F0502020204030204" pitchFamily="34" charset="0"/>
                <a:ea typeface="Calibri" panose="020F0502020204030204" pitchFamily="34" charset="0"/>
                <a:cs typeface="Times New Roman" panose="02020603050405020304" pitchFamily="18" charset="0"/>
              </a:rPr>
              <a:t>volitionales</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Interventionskonzept</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MoVo</a:t>
            </a:r>
            <a:r>
              <a:rPr lang="en-US" sz="800" dirty="0">
                <a:latin typeface="Calibri" panose="020F0502020204030204" pitchFamily="34" charset="0"/>
                <a:ea typeface="Calibri" panose="020F0502020204030204" pitchFamily="34" charset="0"/>
                <a:cs typeface="Times New Roman" panose="02020603050405020304" pitchFamily="18" charset="0"/>
              </a:rPr>
              <a:t>-LISA </a:t>
            </a:r>
            <a:r>
              <a:rPr lang="en-US" sz="800" dirty="0" err="1">
                <a:latin typeface="Calibri" panose="020F0502020204030204" pitchFamily="34" charset="0"/>
                <a:ea typeface="Calibri" panose="020F0502020204030204" pitchFamily="34" charset="0"/>
                <a:cs typeface="Times New Roman" panose="02020603050405020304" pitchFamily="18" charset="0"/>
              </a:rPr>
              <a:t>Projekt</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Unveröffentlichter</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Endbericht</a:t>
            </a:r>
            <a:r>
              <a:rPr lang="en-US" sz="800" dirty="0">
                <a:latin typeface="Calibri" panose="020F0502020204030204" pitchFamily="34" charset="0"/>
                <a:ea typeface="Calibri" panose="020F0502020204030204" pitchFamily="34" charset="0"/>
                <a:cs typeface="Times New Roman" panose="02020603050405020304" pitchFamily="18" charset="0"/>
              </a:rPr>
              <a:t> Freiburg: Universität Freiburg; 2008.</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Godin G, Shephard RJ. A simple method to assess exercise behavior in the community. Can. J. Appl. Sci., 1985; 10(3): 141-146. </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Gold SM, </a:t>
            </a:r>
            <a:r>
              <a:rPr lang="en-US" sz="800" dirty="0" err="1">
                <a:latin typeface="Calibri" panose="020F0502020204030204" pitchFamily="34" charset="0"/>
                <a:ea typeface="Calibri" panose="020F0502020204030204" pitchFamily="34" charset="0"/>
                <a:cs typeface="Times New Roman" panose="02020603050405020304" pitchFamily="18" charset="0"/>
              </a:rPr>
              <a:t>Heesen</a:t>
            </a:r>
            <a:r>
              <a:rPr lang="en-US" sz="800" dirty="0">
                <a:latin typeface="Calibri" panose="020F0502020204030204" pitchFamily="34" charset="0"/>
                <a:ea typeface="Calibri" panose="020F0502020204030204" pitchFamily="34" charset="0"/>
                <a:cs typeface="Times New Roman" panose="02020603050405020304" pitchFamily="18" charset="0"/>
              </a:rPr>
              <a:t> C, Schulz H, et al. Disease specific quality of life instruments in multiple sclerosis: Validation of the Hamburg Quality of Life Questionnaire in Multiple Sclerosis (HAQUAMS). </a:t>
            </a:r>
            <a:r>
              <a:rPr lang="en-US" sz="800" dirty="0" err="1">
                <a:latin typeface="Calibri" panose="020F0502020204030204" pitchFamily="34" charset="0"/>
                <a:ea typeface="Calibri" panose="020F0502020204030204" pitchFamily="34" charset="0"/>
                <a:cs typeface="Times New Roman" panose="02020603050405020304" pitchFamily="18" charset="0"/>
              </a:rPr>
              <a:t>Mult</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Scler</a:t>
            </a:r>
            <a:r>
              <a:rPr lang="en-US" sz="800" dirty="0">
                <a:latin typeface="Calibri" panose="020F0502020204030204" pitchFamily="34" charset="0"/>
                <a:ea typeface="Calibri" panose="020F0502020204030204" pitchFamily="34" charset="0"/>
                <a:cs typeface="Times New Roman" panose="02020603050405020304" pitchFamily="18" charset="0"/>
              </a:rPr>
              <a:t>. 2001; 7(2): 119-130</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Herzberg PY, </a:t>
            </a:r>
            <a:r>
              <a:rPr lang="en-US" sz="800" dirty="0" err="1">
                <a:latin typeface="Calibri" panose="020F0502020204030204" pitchFamily="34" charset="0"/>
                <a:ea typeface="Calibri" panose="020F0502020204030204" pitchFamily="34" charset="0"/>
                <a:cs typeface="Times New Roman" panose="02020603050405020304" pitchFamily="18" charset="0"/>
              </a:rPr>
              <a:t>Glaesmer</a:t>
            </a:r>
            <a:r>
              <a:rPr lang="en-US" sz="800" dirty="0">
                <a:latin typeface="Calibri" panose="020F0502020204030204" pitchFamily="34" charset="0"/>
                <a:ea typeface="Calibri" panose="020F0502020204030204" pitchFamily="34" charset="0"/>
                <a:cs typeface="Times New Roman" panose="02020603050405020304" pitchFamily="18" charset="0"/>
              </a:rPr>
              <a:t> H, Hoyer J. Separating optimism and pessimism: A robust psychometric analysis of the revised Life Orientation Test (LOT-R). Psychol. Assess. 2006; 18(4): 433-438.</a:t>
            </a:r>
          </a:p>
          <a:p>
            <a:pPr marL="228600" indent="-228600">
              <a:lnSpc>
                <a:spcPct val="107000"/>
              </a:lnSpc>
              <a:spcBef>
                <a:spcPts val="0"/>
              </a:spcBef>
              <a:buNone/>
            </a:pPr>
            <a:r>
              <a:rPr lang="en-US" sz="800" dirty="0" err="1">
                <a:latin typeface="Calibri" panose="020F0502020204030204" pitchFamily="34" charset="0"/>
                <a:ea typeface="Calibri" panose="020F0502020204030204" pitchFamily="34" charset="0"/>
                <a:cs typeface="Times New Roman" panose="02020603050405020304" pitchFamily="18" charset="0"/>
              </a:rPr>
              <a:t>Hohol</a:t>
            </a:r>
            <a:r>
              <a:rPr lang="en-US" sz="800" dirty="0">
                <a:latin typeface="Calibri" panose="020F0502020204030204" pitchFamily="34" charset="0"/>
                <a:ea typeface="Calibri" panose="020F0502020204030204" pitchFamily="34" charset="0"/>
                <a:cs typeface="Times New Roman" panose="02020603050405020304" pitchFamily="18" charset="0"/>
              </a:rPr>
              <a:t> MJ, </a:t>
            </a:r>
            <a:r>
              <a:rPr lang="en-US" sz="800" dirty="0" err="1">
                <a:latin typeface="Calibri" panose="020F0502020204030204" pitchFamily="34" charset="0"/>
                <a:ea typeface="Calibri" panose="020F0502020204030204" pitchFamily="34" charset="0"/>
                <a:cs typeface="Times New Roman" panose="02020603050405020304" pitchFamily="18" charset="0"/>
              </a:rPr>
              <a:t>Orav</a:t>
            </a:r>
            <a:r>
              <a:rPr lang="en-US" sz="800" dirty="0">
                <a:latin typeface="Calibri" panose="020F0502020204030204" pitchFamily="34" charset="0"/>
                <a:ea typeface="Calibri" panose="020F0502020204030204" pitchFamily="34" charset="0"/>
                <a:cs typeface="Times New Roman" panose="02020603050405020304" pitchFamily="18" charset="0"/>
              </a:rPr>
              <a:t> EJ, Weiner L. Disease steps in multiple sclerosis: A longitudinal study comparing Disease Steps and EDSS to evaluate disease progression. </a:t>
            </a:r>
            <a:r>
              <a:rPr lang="en-US" sz="800" dirty="0" err="1">
                <a:latin typeface="Calibri" panose="020F0502020204030204" pitchFamily="34" charset="0"/>
                <a:ea typeface="Calibri" panose="020F0502020204030204" pitchFamily="34" charset="0"/>
                <a:cs typeface="Times New Roman" panose="02020603050405020304" pitchFamily="18" charset="0"/>
              </a:rPr>
              <a:t>Mult</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Scler</a:t>
            </a:r>
            <a:r>
              <a:rPr lang="en-US" sz="800" dirty="0">
                <a:latin typeface="Calibri" panose="020F0502020204030204" pitchFamily="34" charset="0"/>
                <a:ea typeface="Calibri" panose="020F0502020204030204" pitchFamily="34" charset="0"/>
                <a:cs typeface="Times New Roman" panose="02020603050405020304" pitchFamily="18" charset="0"/>
              </a:rPr>
              <a:t>. 1999; 5(5).</a:t>
            </a:r>
          </a:p>
          <a:p>
            <a:pPr marL="228600" indent="-228600">
              <a:lnSpc>
                <a:spcPct val="107000"/>
              </a:lnSpc>
              <a:spcBef>
                <a:spcPts val="0"/>
              </a:spcBef>
              <a:buNone/>
            </a:pPr>
            <a:r>
              <a:rPr lang="en-US" sz="800" dirty="0" err="1">
                <a:latin typeface="Calibri" panose="020F0502020204030204" pitchFamily="34" charset="0"/>
                <a:ea typeface="Calibri" panose="020F0502020204030204" pitchFamily="34" charset="0"/>
                <a:cs typeface="Times New Roman" panose="02020603050405020304" pitchFamily="18" charset="0"/>
              </a:rPr>
              <a:t>Luszczynska</a:t>
            </a:r>
            <a:r>
              <a:rPr lang="en-US" sz="800" dirty="0">
                <a:latin typeface="Calibri" panose="020F0502020204030204" pitchFamily="34" charset="0"/>
                <a:ea typeface="Calibri" panose="020F0502020204030204" pitchFamily="34" charset="0"/>
                <a:cs typeface="Times New Roman" panose="02020603050405020304" pitchFamily="18" charset="0"/>
              </a:rPr>
              <a:t> A, Sutton S. Physical activity after cardiac rehabilitation: Evidence that different types of self-efficacy are important in maintainers and </a:t>
            </a:r>
            <a:r>
              <a:rPr lang="en-US" sz="800" dirty="0" err="1">
                <a:latin typeface="Calibri" panose="020F0502020204030204" pitchFamily="34" charset="0"/>
                <a:ea typeface="Calibri" panose="020F0502020204030204" pitchFamily="34" charset="0"/>
                <a:cs typeface="Times New Roman" panose="02020603050405020304" pitchFamily="18" charset="0"/>
              </a:rPr>
              <a:t>relapsers</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Rehabil</a:t>
            </a:r>
            <a:r>
              <a:rPr lang="en-US" sz="800" dirty="0">
                <a:latin typeface="Calibri" panose="020F0502020204030204" pitchFamily="34" charset="0"/>
                <a:ea typeface="Calibri" panose="020F0502020204030204" pitchFamily="34" charset="0"/>
                <a:cs typeface="Times New Roman" panose="02020603050405020304" pitchFamily="18" charset="0"/>
              </a:rPr>
              <a:t>. Psychol. 2006; 51(4): 314-321.</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McAuley E, Motl RW, White SM, </a:t>
            </a:r>
            <a:r>
              <a:rPr lang="en-US" sz="800" dirty="0" err="1">
                <a:latin typeface="Calibri" panose="020F0502020204030204" pitchFamily="34" charset="0"/>
                <a:ea typeface="Calibri" panose="020F0502020204030204" pitchFamily="34" charset="0"/>
                <a:cs typeface="Times New Roman" panose="02020603050405020304" pitchFamily="18" charset="0"/>
              </a:rPr>
              <a:t>Wójcicki</a:t>
            </a:r>
            <a:r>
              <a:rPr lang="en-US" sz="800" dirty="0">
                <a:latin typeface="Calibri" panose="020F0502020204030204" pitchFamily="34" charset="0"/>
                <a:ea typeface="Calibri" panose="020F0502020204030204" pitchFamily="34" charset="0"/>
                <a:cs typeface="Times New Roman" panose="02020603050405020304" pitchFamily="18" charset="0"/>
              </a:rPr>
              <a:t> TR. Validation of the Multidimensional Outcome Expectations for Exercise Scale in ambulatory, symptom-free persons with multiple sclerosis. Arch Phys Med </a:t>
            </a:r>
            <a:r>
              <a:rPr lang="en-US" sz="800" dirty="0" err="1">
                <a:latin typeface="Calibri" panose="020F0502020204030204" pitchFamily="34" charset="0"/>
                <a:ea typeface="Calibri" panose="020F0502020204030204" pitchFamily="34" charset="0"/>
                <a:cs typeface="Times New Roman" panose="02020603050405020304" pitchFamily="18" charset="0"/>
              </a:rPr>
              <a:t>Rehabil</a:t>
            </a:r>
            <a:r>
              <a:rPr lang="en-US" sz="800" dirty="0">
                <a:latin typeface="Calibri" panose="020F0502020204030204" pitchFamily="34" charset="0"/>
                <a:ea typeface="Calibri" panose="020F0502020204030204" pitchFamily="34" charset="0"/>
                <a:cs typeface="Times New Roman" panose="02020603050405020304" pitchFamily="18" charset="0"/>
              </a:rPr>
              <a:t>. 2010; 91(1): 100-105.</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Michie S, Atkins L, West R. The </a:t>
            </a:r>
            <a:r>
              <a:rPr lang="en-US" sz="800" dirty="0" err="1">
                <a:latin typeface="Calibri" panose="020F0502020204030204" pitchFamily="34" charset="0"/>
                <a:ea typeface="Calibri" panose="020F0502020204030204" pitchFamily="34" charset="0"/>
                <a:cs typeface="Times New Roman" panose="02020603050405020304" pitchFamily="18" charset="0"/>
              </a:rPr>
              <a:t>behaviour</a:t>
            </a:r>
            <a:r>
              <a:rPr lang="en-US" sz="800" dirty="0">
                <a:latin typeface="Calibri" panose="020F0502020204030204" pitchFamily="34" charset="0"/>
                <a:ea typeface="Calibri" panose="020F0502020204030204" pitchFamily="34" charset="0"/>
                <a:cs typeface="Times New Roman" panose="02020603050405020304" pitchFamily="18" charset="0"/>
              </a:rPr>
              <a:t> change wheel : A guide to designing interventions. Silverback Publishing; 2014.</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Michie S, </a:t>
            </a:r>
            <a:r>
              <a:rPr lang="en-US" sz="800" dirty="0" err="1">
                <a:latin typeface="Calibri" panose="020F0502020204030204" pitchFamily="34" charset="0"/>
                <a:ea typeface="Calibri" panose="020F0502020204030204" pitchFamily="34" charset="0"/>
                <a:cs typeface="Times New Roman" panose="02020603050405020304" pitchFamily="18" charset="0"/>
              </a:rPr>
              <a:t>Stralen</a:t>
            </a:r>
            <a:r>
              <a:rPr lang="en-US" sz="800" dirty="0">
                <a:latin typeface="Calibri" panose="020F0502020204030204" pitchFamily="34" charset="0"/>
                <a:ea typeface="Calibri" panose="020F0502020204030204" pitchFamily="34" charset="0"/>
                <a:cs typeface="Times New Roman" panose="02020603050405020304" pitchFamily="18" charset="0"/>
              </a:rPr>
              <a:t> MMV, West R. The </a:t>
            </a:r>
            <a:r>
              <a:rPr lang="en-US" sz="800" dirty="0" err="1">
                <a:latin typeface="Calibri" panose="020F0502020204030204" pitchFamily="34" charset="0"/>
                <a:ea typeface="Calibri" panose="020F0502020204030204" pitchFamily="34" charset="0"/>
                <a:cs typeface="Times New Roman" panose="02020603050405020304" pitchFamily="18" charset="0"/>
              </a:rPr>
              <a:t>behaviour</a:t>
            </a:r>
            <a:r>
              <a:rPr lang="en-US" sz="800" dirty="0">
                <a:latin typeface="Calibri" panose="020F0502020204030204" pitchFamily="34" charset="0"/>
                <a:ea typeface="Calibri" panose="020F0502020204030204" pitchFamily="34" charset="0"/>
                <a:cs typeface="Times New Roman" panose="02020603050405020304" pitchFamily="18" charset="0"/>
              </a:rPr>
              <a:t> change wheel: A new method for </a:t>
            </a:r>
            <a:r>
              <a:rPr lang="en-US" sz="800" dirty="0" err="1">
                <a:latin typeface="Calibri" panose="020F0502020204030204" pitchFamily="34" charset="0"/>
                <a:ea typeface="Calibri" panose="020F0502020204030204" pitchFamily="34" charset="0"/>
                <a:cs typeface="Times New Roman" panose="02020603050405020304" pitchFamily="18" charset="0"/>
              </a:rPr>
              <a:t>characterising</a:t>
            </a:r>
            <a:r>
              <a:rPr lang="en-US" sz="800" dirty="0">
                <a:latin typeface="Calibri" panose="020F0502020204030204" pitchFamily="34" charset="0"/>
                <a:ea typeface="Calibri" panose="020F0502020204030204" pitchFamily="34" charset="0"/>
                <a:cs typeface="Times New Roman" panose="02020603050405020304" pitchFamily="18" charset="0"/>
              </a:rPr>
              <a:t> and designing </a:t>
            </a:r>
            <a:r>
              <a:rPr lang="en-US" sz="800" dirty="0" err="1">
                <a:latin typeface="Calibri" panose="020F0502020204030204" pitchFamily="34" charset="0"/>
                <a:ea typeface="Calibri" panose="020F0502020204030204" pitchFamily="34" charset="0"/>
                <a:cs typeface="Times New Roman" panose="02020603050405020304" pitchFamily="18" charset="0"/>
              </a:rPr>
              <a:t>behaviour</a:t>
            </a:r>
            <a:r>
              <a:rPr lang="en-US" sz="800" dirty="0">
                <a:latin typeface="Calibri" panose="020F0502020204030204" pitchFamily="34" charset="0"/>
                <a:ea typeface="Calibri" panose="020F0502020204030204" pitchFamily="34" charset="0"/>
                <a:cs typeface="Times New Roman" panose="02020603050405020304" pitchFamily="18" charset="0"/>
              </a:rPr>
              <a:t> change interventions. Implement. Sci. 2011; 6(1): 42.</a:t>
            </a:r>
          </a:p>
          <a:p>
            <a:pPr marL="228600" indent="-228600">
              <a:lnSpc>
                <a:spcPct val="107000"/>
              </a:lnSpc>
              <a:spcBef>
                <a:spcPts val="0"/>
              </a:spcBef>
              <a:buNone/>
            </a:pPr>
            <a:r>
              <a:rPr lang="en-US" sz="800" dirty="0" err="1">
                <a:latin typeface="Calibri" panose="020F0502020204030204" pitchFamily="34" charset="0"/>
                <a:ea typeface="Calibri" panose="020F0502020204030204" pitchFamily="34" charset="0"/>
                <a:cs typeface="Times New Roman" panose="02020603050405020304" pitchFamily="18" charset="0"/>
              </a:rPr>
              <a:t>Nigg</a:t>
            </a:r>
            <a:r>
              <a:rPr lang="en-US" sz="800" dirty="0">
                <a:latin typeface="Calibri" panose="020F0502020204030204" pitchFamily="34" charset="0"/>
                <a:ea typeface="Calibri" panose="020F0502020204030204" pitchFamily="34" charset="0"/>
                <a:cs typeface="Times New Roman" panose="02020603050405020304" pitchFamily="18" charset="0"/>
              </a:rPr>
              <a:t> C, </a:t>
            </a:r>
            <a:r>
              <a:rPr lang="en-US" sz="800" dirty="0" err="1">
                <a:latin typeface="Calibri" panose="020F0502020204030204" pitchFamily="34" charset="0"/>
                <a:ea typeface="Calibri" panose="020F0502020204030204" pitchFamily="34" charset="0"/>
                <a:cs typeface="Times New Roman" panose="02020603050405020304" pitchFamily="18" charset="0"/>
              </a:rPr>
              <a:t>Hellsten</a:t>
            </a:r>
            <a:r>
              <a:rPr lang="en-US" sz="800" dirty="0">
                <a:latin typeface="Calibri" panose="020F0502020204030204" pitchFamily="34" charset="0"/>
                <a:ea typeface="Calibri" panose="020F0502020204030204" pitchFamily="34" charset="0"/>
                <a:cs typeface="Times New Roman" panose="02020603050405020304" pitchFamily="18" charset="0"/>
              </a:rPr>
              <a:t> L, Norman G, et al. Physical activity staging distribution: Establishing a heuristic using multiple studies. Ann </a:t>
            </a:r>
            <a:r>
              <a:rPr lang="en-US" sz="800" dirty="0" err="1">
                <a:latin typeface="Calibri" panose="020F0502020204030204" pitchFamily="34" charset="0"/>
                <a:ea typeface="Calibri" panose="020F0502020204030204" pitchFamily="34" charset="0"/>
                <a:cs typeface="Times New Roman" panose="02020603050405020304" pitchFamily="18" charset="0"/>
              </a:rPr>
              <a:t>Behav</a:t>
            </a:r>
            <a:r>
              <a:rPr lang="en-US" sz="800" dirty="0">
                <a:latin typeface="Calibri" panose="020F0502020204030204" pitchFamily="34" charset="0"/>
                <a:ea typeface="Calibri" panose="020F0502020204030204" pitchFamily="34" charset="0"/>
                <a:cs typeface="Times New Roman" panose="02020603050405020304" pitchFamily="18" charset="0"/>
              </a:rPr>
              <a:t> Med. 2005; 29(2): 35-45.</a:t>
            </a:r>
          </a:p>
          <a:p>
            <a:pPr marL="228600" indent="-228600">
              <a:lnSpc>
                <a:spcPct val="107000"/>
              </a:lnSpc>
              <a:spcBef>
                <a:spcPts val="0"/>
              </a:spcBef>
              <a:buNone/>
            </a:pPr>
            <a:r>
              <a:rPr lang="en-US" sz="800" dirty="0" err="1">
                <a:latin typeface="Calibri" panose="020F0502020204030204" pitchFamily="34" charset="0"/>
                <a:ea typeface="Calibri" panose="020F0502020204030204" pitchFamily="34" charset="0"/>
                <a:cs typeface="Times New Roman" panose="02020603050405020304" pitchFamily="18" charset="0"/>
              </a:rPr>
              <a:t>Olek</a:t>
            </a:r>
            <a:r>
              <a:rPr lang="en-US" sz="800" dirty="0">
                <a:latin typeface="Calibri" panose="020F0502020204030204" pitchFamily="34" charset="0"/>
                <a:ea typeface="Calibri" panose="020F0502020204030204" pitchFamily="34" charset="0"/>
                <a:cs typeface="Times New Roman" panose="02020603050405020304" pitchFamily="18" charset="0"/>
              </a:rPr>
              <a:t> MJ. Multiple Sclerosis. Ann. Intern. Med. 2020; 174(6): Itc81-itc96.</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Riemann-Lorenz K, Motl RW, Casey B, </a:t>
            </a:r>
            <a:r>
              <a:rPr lang="en-US" sz="800" dirty="0" err="1">
                <a:latin typeface="Calibri" panose="020F0502020204030204" pitchFamily="34" charset="0"/>
                <a:ea typeface="Calibri" panose="020F0502020204030204" pitchFamily="34" charset="0"/>
                <a:cs typeface="Times New Roman" panose="02020603050405020304" pitchFamily="18" charset="0"/>
              </a:rPr>
              <a:t>Coote</a:t>
            </a:r>
            <a:r>
              <a:rPr lang="en-US" sz="800" dirty="0">
                <a:latin typeface="Calibri" panose="020F0502020204030204" pitchFamily="34" charset="0"/>
                <a:ea typeface="Calibri" panose="020F0502020204030204" pitchFamily="34" charset="0"/>
                <a:cs typeface="Times New Roman" panose="02020603050405020304" pitchFamily="18" charset="0"/>
              </a:rPr>
              <a:t> S, </a:t>
            </a:r>
            <a:r>
              <a:rPr lang="en-US" sz="800" dirty="0" err="1">
                <a:latin typeface="Calibri" panose="020F0502020204030204" pitchFamily="34" charset="0"/>
                <a:ea typeface="Calibri" panose="020F0502020204030204" pitchFamily="34" charset="0"/>
                <a:cs typeface="Times New Roman" panose="02020603050405020304" pitchFamily="18" charset="0"/>
              </a:rPr>
              <a:t>Daubmann</a:t>
            </a:r>
            <a:r>
              <a:rPr lang="en-US" sz="800" dirty="0">
                <a:latin typeface="Calibri" panose="020F0502020204030204" pitchFamily="34" charset="0"/>
                <a:ea typeface="Calibri" panose="020F0502020204030204" pitchFamily="34" charset="0"/>
                <a:cs typeface="Times New Roman" panose="02020603050405020304" pitchFamily="18" charset="0"/>
              </a:rPr>
              <a:t> A, </a:t>
            </a:r>
            <a:r>
              <a:rPr lang="en-US" sz="800" dirty="0" err="1">
                <a:latin typeface="Calibri" panose="020F0502020204030204" pitchFamily="34" charset="0"/>
                <a:ea typeface="Calibri" panose="020F0502020204030204" pitchFamily="34" charset="0"/>
                <a:cs typeface="Times New Roman" panose="02020603050405020304" pitchFamily="18" charset="0"/>
              </a:rPr>
              <a:t>Heesen</a:t>
            </a:r>
            <a:r>
              <a:rPr lang="en-US" sz="800" dirty="0">
                <a:latin typeface="Calibri" panose="020F0502020204030204" pitchFamily="34" charset="0"/>
                <a:ea typeface="Calibri" panose="020F0502020204030204" pitchFamily="34" charset="0"/>
                <a:cs typeface="Times New Roman" panose="02020603050405020304" pitchFamily="18" charset="0"/>
              </a:rPr>
              <a:t> C. Possible determinants of long-term adherence to physical activity in multiple sclerosis-theory-based development of a comprehensive questionnaire and results from a German survey study. </a:t>
            </a:r>
            <a:r>
              <a:rPr lang="en-US" sz="800" dirty="0" err="1">
                <a:latin typeface="Calibri" panose="020F0502020204030204" pitchFamily="34" charset="0"/>
                <a:ea typeface="Calibri" panose="020F0502020204030204" pitchFamily="34" charset="0"/>
                <a:cs typeface="Times New Roman" panose="02020603050405020304" pitchFamily="18" charset="0"/>
              </a:rPr>
              <a:t>Disabil</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Rehabil</a:t>
            </a:r>
            <a:r>
              <a:rPr lang="en-US" sz="800" dirty="0">
                <a:latin typeface="Calibri" panose="020F0502020204030204" pitchFamily="34" charset="0"/>
                <a:ea typeface="Calibri" panose="020F0502020204030204" pitchFamily="34" charset="0"/>
                <a:cs typeface="Times New Roman" panose="02020603050405020304" pitchFamily="18" charset="0"/>
              </a:rPr>
              <a:t>. 2021; 43(22): 3175-3188.</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Rose EA, Markland D, Parfitt G. The development and initial validation of the Exercise Causality Orientations Scale. J. Sports Sci. 2001; 19(6): 445-462. </a:t>
            </a:r>
          </a:p>
          <a:p>
            <a:pPr marL="228600" indent="-228600">
              <a:lnSpc>
                <a:spcPct val="107000"/>
              </a:lnSpc>
              <a:spcBef>
                <a:spcPts val="0"/>
              </a:spcBef>
              <a:buNone/>
            </a:pPr>
            <a:r>
              <a:rPr lang="en-US" sz="800" dirty="0" err="1">
                <a:latin typeface="Calibri" panose="020F0502020204030204" pitchFamily="34" charset="0"/>
                <a:ea typeface="Calibri" panose="020F0502020204030204" pitchFamily="34" charset="0"/>
                <a:cs typeface="Times New Roman" panose="02020603050405020304" pitchFamily="18" charset="0"/>
              </a:rPr>
              <a:t>Rovniak</a:t>
            </a:r>
            <a:r>
              <a:rPr lang="en-US" sz="800" dirty="0">
                <a:latin typeface="Calibri" panose="020F0502020204030204" pitchFamily="34" charset="0"/>
                <a:ea typeface="Calibri" panose="020F0502020204030204" pitchFamily="34" charset="0"/>
                <a:cs typeface="Times New Roman" panose="02020603050405020304" pitchFamily="18" charset="0"/>
              </a:rPr>
              <a:t> LS, Anderson ES, </a:t>
            </a:r>
            <a:r>
              <a:rPr lang="en-US" sz="800" dirty="0" err="1">
                <a:latin typeface="Calibri" panose="020F0502020204030204" pitchFamily="34" charset="0"/>
                <a:ea typeface="Calibri" panose="020F0502020204030204" pitchFamily="34" charset="0"/>
                <a:cs typeface="Times New Roman" panose="02020603050405020304" pitchFamily="18" charset="0"/>
              </a:rPr>
              <a:t>Winett</a:t>
            </a:r>
            <a:r>
              <a:rPr lang="en-US" sz="800" dirty="0">
                <a:latin typeface="Calibri" panose="020F0502020204030204" pitchFamily="34" charset="0"/>
                <a:ea typeface="Calibri" panose="020F0502020204030204" pitchFamily="34" charset="0"/>
                <a:cs typeface="Times New Roman" panose="02020603050405020304" pitchFamily="18" charset="0"/>
              </a:rPr>
              <a:t> RA, Stephens RS. Social cognitive determinants of physical activity in young adults: A prospective structural equation analysis. Ann </a:t>
            </a:r>
            <a:r>
              <a:rPr lang="en-US" sz="800" dirty="0" err="1">
                <a:latin typeface="Calibri" panose="020F0502020204030204" pitchFamily="34" charset="0"/>
                <a:ea typeface="Calibri" panose="020F0502020204030204" pitchFamily="34" charset="0"/>
                <a:cs typeface="Times New Roman" panose="02020603050405020304" pitchFamily="18" charset="0"/>
              </a:rPr>
              <a:t>Behav</a:t>
            </a:r>
            <a:r>
              <a:rPr lang="en-US" sz="800" dirty="0">
                <a:latin typeface="Calibri" panose="020F0502020204030204" pitchFamily="34" charset="0"/>
                <a:ea typeface="Calibri" panose="020F0502020204030204" pitchFamily="34" charset="0"/>
                <a:cs typeface="Times New Roman" panose="02020603050405020304" pitchFamily="18" charset="0"/>
              </a:rPr>
              <a:t> Med. 2002; 24(2): 149-156.</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Silveira SL, Riemann-Lorenz K, </a:t>
            </a:r>
            <a:r>
              <a:rPr lang="en-US" sz="800" dirty="0" err="1">
                <a:latin typeface="Calibri" panose="020F0502020204030204" pitchFamily="34" charset="0"/>
                <a:ea typeface="Calibri" panose="020F0502020204030204" pitchFamily="34" charset="0"/>
                <a:cs typeface="Times New Roman" panose="02020603050405020304" pitchFamily="18" charset="0"/>
              </a:rPr>
              <a:t>Heesen</a:t>
            </a:r>
            <a:r>
              <a:rPr lang="en-US" sz="800" dirty="0">
                <a:latin typeface="Calibri" panose="020F0502020204030204" pitchFamily="34" charset="0"/>
                <a:ea typeface="Calibri" panose="020F0502020204030204" pitchFamily="34" charset="0"/>
                <a:cs typeface="Times New Roman" panose="02020603050405020304" pitchFamily="18" charset="0"/>
              </a:rPr>
              <a:t> C, Motl RW. Current and long-term physical activity among adults with multiple sclerosis in the united states: COM-B variables as explanatory factors. Int J </a:t>
            </a:r>
            <a:r>
              <a:rPr lang="en-US" sz="800" dirty="0" err="1">
                <a:latin typeface="Calibri" panose="020F0502020204030204" pitchFamily="34" charset="0"/>
                <a:ea typeface="Calibri" panose="020F0502020204030204" pitchFamily="34" charset="0"/>
                <a:cs typeface="Times New Roman" panose="02020603050405020304" pitchFamily="18" charset="0"/>
              </a:rPr>
              <a:t>Behav</a:t>
            </a:r>
            <a:r>
              <a:rPr lang="en-US" sz="800" dirty="0">
                <a:latin typeface="Calibri" panose="020F0502020204030204" pitchFamily="34" charset="0"/>
                <a:ea typeface="Calibri" panose="020F0502020204030204" pitchFamily="34" charset="0"/>
                <a:cs typeface="Times New Roman" panose="02020603050405020304" pitchFamily="18" charset="0"/>
              </a:rPr>
              <a:t> Med. 2021; 28(5): 561-574.</a:t>
            </a:r>
          </a:p>
          <a:p>
            <a:pPr marL="228600" indent="-228600">
              <a:lnSpc>
                <a:spcPct val="107000"/>
              </a:lnSpc>
              <a:spcBef>
                <a:spcPts val="0"/>
              </a:spcBef>
              <a:buNone/>
            </a:pPr>
            <a:r>
              <a:rPr lang="en-US" sz="800" dirty="0" err="1">
                <a:latin typeface="Calibri" panose="020F0502020204030204" pitchFamily="34" charset="0"/>
                <a:ea typeface="Calibri" panose="020F0502020204030204" pitchFamily="34" charset="0"/>
                <a:cs typeface="Times New Roman" panose="02020603050405020304" pitchFamily="18" charset="0"/>
              </a:rPr>
              <a:t>Sniehotta</a:t>
            </a:r>
            <a:r>
              <a:rPr lang="en-US" sz="800" dirty="0">
                <a:latin typeface="Calibri" panose="020F0502020204030204" pitchFamily="34" charset="0"/>
                <a:ea typeface="Calibri" panose="020F0502020204030204" pitchFamily="34" charset="0"/>
                <a:cs typeface="Times New Roman" panose="02020603050405020304" pitchFamily="18" charset="0"/>
              </a:rPr>
              <a:t> FF, Scholz U, Schwarzer R. Bridging the intention–</a:t>
            </a:r>
            <a:r>
              <a:rPr lang="en-US" sz="800" dirty="0" err="1">
                <a:latin typeface="Calibri" panose="020F0502020204030204" pitchFamily="34" charset="0"/>
                <a:ea typeface="Calibri" panose="020F0502020204030204" pitchFamily="34" charset="0"/>
                <a:cs typeface="Times New Roman" panose="02020603050405020304" pitchFamily="18" charset="0"/>
              </a:rPr>
              <a:t>behaviour</a:t>
            </a:r>
            <a:r>
              <a:rPr lang="en-US" sz="800" dirty="0">
                <a:latin typeface="Calibri" panose="020F0502020204030204" pitchFamily="34" charset="0"/>
                <a:ea typeface="Calibri" panose="020F0502020204030204" pitchFamily="34" charset="0"/>
                <a:cs typeface="Times New Roman" panose="02020603050405020304" pitchFamily="18" charset="0"/>
              </a:rPr>
              <a:t> gap: Planning, self-efficacy, and action control in the adoption and maintenance of physical exercise. Psychol Health. 2005; 20(2): 143-160.</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Trapp, B. D., Peterson, J., </a:t>
            </a:r>
            <a:r>
              <a:rPr lang="en-US" sz="800" dirty="0" err="1">
                <a:latin typeface="Calibri" panose="020F0502020204030204" pitchFamily="34" charset="0"/>
                <a:ea typeface="Calibri" panose="020F0502020204030204" pitchFamily="34" charset="0"/>
                <a:cs typeface="Times New Roman" panose="02020603050405020304" pitchFamily="18" charset="0"/>
              </a:rPr>
              <a:t>Ransohoff</a:t>
            </a:r>
            <a:r>
              <a:rPr lang="en-US" sz="800" dirty="0">
                <a:latin typeface="Calibri" panose="020F0502020204030204" pitchFamily="34" charset="0"/>
                <a:ea typeface="Calibri" panose="020F0502020204030204" pitchFamily="34" charset="0"/>
                <a:cs typeface="Times New Roman" panose="02020603050405020304" pitchFamily="18" charset="0"/>
              </a:rPr>
              <a:t>, R. M., </a:t>
            </a:r>
            <a:r>
              <a:rPr lang="en-US" sz="800" dirty="0" err="1">
                <a:latin typeface="Calibri" panose="020F0502020204030204" pitchFamily="34" charset="0"/>
                <a:ea typeface="Calibri" panose="020F0502020204030204" pitchFamily="34" charset="0"/>
                <a:cs typeface="Times New Roman" panose="02020603050405020304" pitchFamily="18" charset="0"/>
              </a:rPr>
              <a:t>Rudick</a:t>
            </a:r>
            <a:r>
              <a:rPr lang="en-US" sz="800" dirty="0">
                <a:latin typeface="Calibri" panose="020F0502020204030204" pitchFamily="34" charset="0"/>
                <a:ea typeface="Calibri" panose="020F0502020204030204" pitchFamily="34" charset="0"/>
                <a:cs typeface="Times New Roman" panose="02020603050405020304" pitchFamily="18" charset="0"/>
              </a:rPr>
              <a:t>, R., </a:t>
            </a:r>
            <a:r>
              <a:rPr lang="en-US" sz="800" dirty="0" err="1">
                <a:latin typeface="Calibri" panose="020F0502020204030204" pitchFamily="34" charset="0"/>
                <a:ea typeface="Calibri" panose="020F0502020204030204" pitchFamily="34" charset="0"/>
                <a:cs typeface="Times New Roman" panose="02020603050405020304" pitchFamily="18" charset="0"/>
              </a:rPr>
              <a:t>Mörk</a:t>
            </a:r>
            <a:r>
              <a:rPr lang="en-US" sz="800" dirty="0">
                <a:latin typeface="Calibri" panose="020F0502020204030204" pitchFamily="34" charset="0"/>
                <a:ea typeface="Calibri" panose="020F0502020204030204" pitchFamily="34" charset="0"/>
                <a:cs typeface="Times New Roman" panose="02020603050405020304" pitchFamily="18" charset="0"/>
              </a:rPr>
              <a:t>, S., &amp; </a:t>
            </a:r>
            <a:r>
              <a:rPr lang="en-US" sz="800" dirty="0" err="1">
                <a:latin typeface="Calibri" panose="020F0502020204030204" pitchFamily="34" charset="0"/>
                <a:ea typeface="Calibri" panose="020F0502020204030204" pitchFamily="34" charset="0"/>
                <a:cs typeface="Times New Roman" panose="02020603050405020304" pitchFamily="18" charset="0"/>
              </a:rPr>
              <a:t>Bö</a:t>
            </a:r>
            <a:r>
              <a:rPr lang="en-US" sz="800" dirty="0">
                <a:latin typeface="Calibri" panose="020F0502020204030204" pitchFamily="34" charset="0"/>
                <a:ea typeface="Calibri" panose="020F0502020204030204" pitchFamily="34" charset="0"/>
                <a:cs typeface="Times New Roman" panose="02020603050405020304" pitchFamily="18" charset="0"/>
              </a:rPr>
              <a:t>, L.. (1998). Axonal Transection in the Lesions of Multiple Sclerosis. New England Journal of Medicine, 338(5), 278–285.</a:t>
            </a:r>
          </a:p>
          <a:p>
            <a:pPr marL="228600" indent="-228600">
              <a:lnSpc>
                <a:spcPct val="107000"/>
              </a:lnSpc>
              <a:spcBef>
                <a:spcPts val="0"/>
              </a:spcBef>
              <a:buNone/>
            </a:pPr>
            <a:r>
              <a:rPr lang="en-US" sz="800" dirty="0">
                <a:latin typeface="Calibri" panose="020F0502020204030204" pitchFamily="34" charset="0"/>
                <a:ea typeface="Calibri" panose="020F0502020204030204" pitchFamily="34" charset="0"/>
                <a:cs typeface="Times New Roman" panose="02020603050405020304" pitchFamily="18" charset="0"/>
              </a:rPr>
              <a:t>Walton C, King R, </a:t>
            </a:r>
            <a:r>
              <a:rPr lang="en-US" sz="800" dirty="0" err="1">
                <a:latin typeface="Calibri" panose="020F0502020204030204" pitchFamily="34" charset="0"/>
                <a:ea typeface="Calibri" panose="020F0502020204030204" pitchFamily="34" charset="0"/>
                <a:cs typeface="Times New Roman" panose="02020603050405020304" pitchFamily="18" charset="0"/>
              </a:rPr>
              <a:t>Rechtman</a:t>
            </a:r>
            <a:r>
              <a:rPr lang="en-US" sz="800" dirty="0">
                <a:latin typeface="Calibri" panose="020F0502020204030204" pitchFamily="34" charset="0"/>
                <a:ea typeface="Calibri" panose="020F0502020204030204" pitchFamily="34" charset="0"/>
                <a:cs typeface="Times New Roman" panose="02020603050405020304" pitchFamily="18" charset="0"/>
              </a:rPr>
              <a:t> L, et al. Rising prevalence of multiple sclerosis worldwide: Insights from the Atlas of MS, 3rd edition. </a:t>
            </a:r>
            <a:r>
              <a:rPr lang="en-US" sz="800" dirty="0" err="1">
                <a:latin typeface="Calibri" panose="020F0502020204030204" pitchFamily="34" charset="0"/>
                <a:ea typeface="Calibri" panose="020F0502020204030204" pitchFamily="34" charset="0"/>
                <a:cs typeface="Times New Roman" panose="02020603050405020304" pitchFamily="18" charset="0"/>
              </a:rPr>
              <a:t>Mult</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dirty="0" err="1">
                <a:latin typeface="Calibri" panose="020F0502020204030204" pitchFamily="34" charset="0"/>
                <a:ea typeface="Calibri" panose="020F0502020204030204" pitchFamily="34" charset="0"/>
                <a:cs typeface="Times New Roman" panose="02020603050405020304" pitchFamily="18" charset="0"/>
              </a:rPr>
              <a:t>Scler</a:t>
            </a:r>
            <a:r>
              <a:rPr lang="en-US" sz="800" dirty="0">
                <a:latin typeface="Calibri" panose="020F0502020204030204" pitchFamily="34" charset="0"/>
                <a:ea typeface="Calibri" panose="020F0502020204030204" pitchFamily="34" charset="0"/>
                <a:cs typeface="Times New Roman" panose="02020603050405020304" pitchFamily="18" charset="0"/>
              </a:rPr>
              <a:t>. 2020; 26(14): 1816-1821.Bandura A. Health promotion by social cognitive means. Health Educ </a:t>
            </a:r>
            <a:r>
              <a:rPr lang="en-US" sz="800" dirty="0" err="1">
                <a:latin typeface="Calibri" panose="020F0502020204030204" pitchFamily="34" charset="0"/>
                <a:ea typeface="Calibri" panose="020F0502020204030204" pitchFamily="34" charset="0"/>
                <a:cs typeface="Times New Roman" panose="02020603050405020304" pitchFamily="18" charset="0"/>
              </a:rPr>
              <a:t>Behav</a:t>
            </a:r>
            <a:r>
              <a:rPr lang="en-US" sz="800" dirty="0">
                <a:latin typeface="Calibri" panose="020F0502020204030204" pitchFamily="34" charset="0"/>
                <a:ea typeface="Calibri" panose="020F0502020204030204" pitchFamily="34" charset="0"/>
                <a:cs typeface="Times New Roman" panose="02020603050405020304" pitchFamily="18" charset="0"/>
              </a:rPr>
              <a:t> 2004;31(2):143-64.</a:t>
            </a:r>
          </a:p>
          <a:p>
            <a:pPr marL="0" indent="0">
              <a:lnSpc>
                <a:spcPct val="107000"/>
              </a:lnSpc>
              <a:spcBef>
                <a:spcPts val="0"/>
              </a:spcBef>
              <a:buNone/>
            </a:pP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108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1082"/>
            <a:ext cx="9143999" cy="724646"/>
          </a:xfrm>
        </p:spPr>
        <p:txBody>
          <a:bodyPr/>
          <a:lstStyle/>
          <a:p>
            <a:pPr indent="228600"/>
            <a:r>
              <a:rPr lang="en-US" sz="2600" dirty="0"/>
              <a:t>Multiple Sclerosis (MS)</a:t>
            </a:r>
          </a:p>
        </p:txBody>
      </p:sp>
      <p:sp>
        <p:nvSpPr>
          <p:cNvPr id="10" name="Content Placeholder 9"/>
          <p:cNvSpPr>
            <a:spLocks noGrp="1"/>
          </p:cNvSpPr>
          <p:nvPr>
            <p:ph idx="1"/>
          </p:nvPr>
        </p:nvSpPr>
        <p:spPr>
          <a:xfrm>
            <a:off x="0" y="1287370"/>
            <a:ext cx="6248473" cy="3297344"/>
          </a:xfrm>
        </p:spPr>
        <p:txBody>
          <a:bodyPr/>
          <a:lstStyle/>
          <a:p>
            <a:pPr marL="0" indent="228600">
              <a:buNone/>
            </a:pPr>
            <a:r>
              <a:rPr lang="en-US" sz="2200" b="1" dirty="0"/>
              <a:t>Prevalent neurological disorder among adults</a:t>
            </a:r>
            <a:endParaRPr lang="en-US" sz="2200" b="1" baseline="30000" dirty="0"/>
          </a:p>
          <a:p>
            <a:pPr marL="457200" lvl="1" indent="-228600">
              <a:spcBef>
                <a:spcPts val="2000"/>
              </a:spcBef>
              <a:tabLst/>
            </a:pPr>
            <a:r>
              <a:rPr lang="en-US" dirty="0"/>
              <a:t>Autoimmune disease: demyelination and axonal transection</a:t>
            </a:r>
          </a:p>
          <a:p>
            <a:pPr marL="457200" lvl="1" indent="-228600">
              <a:spcBef>
                <a:spcPts val="2000"/>
              </a:spcBef>
              <a:tabLst/>
            </a:pPr>
            <a:r>
              <a:rPr lang="en-US" dirty="0"/>
              <a:t>Lesions in brain and spinal cord</a:t>
            </a:r>
          </a:p>
          <a:p>
            <a:pPr marL="457200" lvl="1" indent="-228600">
              <a:spcBef>
                <a:spcPts val="2000"/>
              </a:spcBef>
              <a:tabLst/>
            </a:pPr>
            <a:r>
              <a:rPr lang="en-US" dirty="0"/>
              <a:t>Debilitating symptoms due to location and extent of damage</a:t>
            </a:r>
          </a:p>
          <a:p>
            <a:pPr marL="457200" lvl="1" indent="-228600">
              <a:spcBef>
                <a:spcPts val="2000"/>
              </a:spcBef>
              <a:tabLst/>
            </a:pPr>
            <a:r>
              <a:rPr lang="en-US" dirty="0"/>
              <a:t>Negative impacts on physical, cognitive, psychological health outcomes and quality of life</a:t>
            </a:r>
          </a:p>
        </p:txBody>
      </p:sp>
      <p:sp>
        <p:nvSpPr>
          <p:cNvPr id="4" name="TextBox 3"/>
          <p:cNvSpPr txBox="1"/>
          <p:nvPr/>
        </p:nvSpPr>
        <p:spPr>
          <a:xfrm>
            <a:off x="0" y="5570993"/>
            <a:ext cx="2689412" cy="215444"/>
          </a:xfrm>
          <a:prstGeom prst="rect">
            <a:avLst/>
          </a:prstGeom>
          <a:noFill/>
        </p:spPr>
        <p:txBody>
          <a:bodyPr wrap="square" rtlCol="0">
            <a:spAutoFit/>
          </a:bodyPr>
          <a:lstStyle/>
          <a:p>
            <a:pPr marL="344480" lvl="1"/>
            <a:r>
              <a:rPr lang="en-US" sz="800" dirty="0"/>
              <a:t>(Trapp &amp; Nave, 2008; Khan Academy, 2015)</a:t>
            </a:r>
          </a:p>
        </p:txBody>
      </p:sp>
      <p:grpSp>
        <p:nvGrpSpPr>
          <p:cNvPr id="8" name="Group 7">
            <a:extLst>
              <a:ext uri="{FF2B5EF4-FFF2-40B4-BE49-F238E27FC236}">
                <a16:creationId xmlns:a16="http://schemas.microsoft.com/office/drawing/2014/main" id="{449CB071-2A95-4243-8413-C07791FFE2D5}"/>
              </a:ext>
            </a:extLst>
          </p:cNvPr>
          <p:cNvGrpSpPr/>
          <p:nvPr/>
        </p:nvGrpSpPr>
        <p:grpSpPr>
          <a:xfrm>
            <a:off x="6375472" y="1288210"/>
            <a:ext cx="2574868" cy="3073001"/>
            <a:chOff x="6603830" y="965598"/>
            <a:chExt cx="2295635" cy="2526844"/>
          </a:xfrm>
        </p:grpSpPr>
        <p:pic>
          <p:nvPicPr>
            <p:cNvPr id="5" name="Picture 4" descr="Diagram&#10;&#10;Description automatically generated">
              <a:extLst>
                <a:ext uri="{FF2B5EF4-FFF2-40B4-BE49-F238E27FC236}">
                  <a16:creationId xmlns:a16="http://schemas.microsoft.com/office/drawing/2014/main" id="{4D6C3B0D-0782-4047-A42E-6B7DB2EC99C3}"/>
                </a:ext>
              </a:extLst>
            </p:cNvPr>
            <p:cNvPicPr>
              <a:picLocks noChangeAspect="1"/>
            </p:cNvPicPr>
            <p:nvPr/>
          </p:nvPicPr>
          <p:blipFill>
            <a:blip r:embed="rId2"/>
            <a:stretch>
              <a:fillRect/>
            </a:stretch>
          </p:blipFill>
          <p:spPr>
            <a:xfrm>
              <a:off x="6603830" y="965598"/>
              <a:ext cx="2197149" cy="2311400"/>
            </a:xfrm>
            <a:prstGeom prst="rect">
              <a:avLst/>
            </a:prstGeom>
          </p:spPr>
        </p:pic>
        <p:sp>
          <p:nvSpPr>
            <p:cNvPr id="7" name="TextBox 6">
              <a:extLst>
                <a:ext uri="{FF2B5EF4-FFF2-40B4-BE49-F238E27FC236}">
                  <a16:creationId xmlns:a16="http://schemas.microsoft.com/office/drawing/2014/main" id="{B9FA9226-ADD9-4AEE-B368-2C5188BD6E81}"/>
                </a:ext>
              </a:extLst>
            </p:cNvPr>
            <p:cNvSpPr txBox="1"/>
            <p:nvPr/>
          </p:nvSpPr>
          <p:spPr>
            <a:xfrm>
              <a:off x="7007165" y="3276998"/>
              <a:ext cx="1892300" cy="215444"/>
            </a:xfrm>
            <a:prstGeom prst="rect">
              <a:avLst/>
            </a:prstGeom>
            <a:noFill/>
          </p:spPr>
          <p:txBody>
            <a:bodyPr wrap="square" rtlCol="0">
              <a:spAutoFit/>
            </a:bodyPr>
            <a:lstStyle/>
            <a:p>
              <a:pPr algn="r"/>
              <a:r>
                <a:rPr lang="en-US" sz="800" b="1" dirty="0"/>
                <a:t>Source: OHSU-Brain Institute</a:t>
              </a:r>
            </a:p>
          </p:txBody>
        </p:sp>
      </p:grpSp>
      <p:sp>
        <p:nvSpPr>
          <p:cNvPr id="3" name="TextBox 2">
            <a:extLst>
              <a:ext uri="{FF2B5EF4-FFF2-40B4-BE49-F238E27FC236}">
                <a16:creationId xmlns:a16="http://schemas.microsoft.com/office/drawing/2014/main" id="{4BE071F5-1D30-47CC-8469-BA285B3A64C1}"/>
              </a:ext>
            </a:extLst>
          </p:cNvPr>
          <p:cNvSpPr txBox="1"/>
          <p:nvPr/>
        </p:nvSpPr>
        <p:spPr>
          <a:xfrm>
            <a:off x="4348151" y="4934292"/>
            <a:ext cx="4054642" cy="246221"/>
          </a:xfrm>
          <a:prstGeom prst="rect">
            <a:avLst/>
          </a:prstGeom>
          <a:noFill/>
        </p:spPr>
        <p:txBody>
          <a:bodyPr wrap="square" rtlCol="0">
            <a:spAutoFit/>
          </a:bodyPr>
          <a:lstStyle/>
          <a:p>
            <a:r>
              <a:rPr lang="en-US" sz="1000" dirty="0"/>
              <a:t>(Walton et al., 2020; </a:t>
            </a:r>
            <a:r>
              <a:rPr lang="en-US" sz="1000" dirty="0" err="1"/>
              <a:t>Olek</a:t>
            </a:r>
            <a:r>
              <a:rPr lang="en-US" sz="1000" dirty="0"/>
              <a:t>, 2020; Trapp et al., 1998)</a:t>
            </a:r>
          </a:p>
        </p:txBody>
      </p:sp>
    </p:spTree>
    <p:extLst>
      <p:ext uri="{BB962C8B-B14F-4D97-AF65-F5344CB8AC3E}">
        <p14:creationId xmlns:p14="http://schemas.microsoft.com/office/powerpoint/2010/main" val="82333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CEA7-54E3-4FAB-A780-0E68E6366A49}"/>
              </a:ext>
            </a:extLst>
          </p:cNvPr>
          <p:cNvSpPr>
            <a:spLocks noGrp="1"/>
          </p:cNvSpPr>
          <p:nvPr>
            <p:ph type="title"/>
          </p:nvPr>
        </p:nvSpPr>
        <p:spPr>
          <a:xfrm>
            <a:off x="0" y="635001"/>
            <a:ext cx="9144000" cy="724646"/>
          </a:xfrm>
        </p:spPr>
        <p:txBody>
          <a:bodyPr/>
          <a:lstStyle/>
          <a:p>
            <a:pPr indent="228600"/>
            <a:r>
              <a:rPr lang="en-US" sz="2600" dirty="0"/>
              <a:t>Physical activity: safe MS managing approach</a:t>
            </a:r>
          </a:p>
        </p:txBody>
      </p:sp>
      <p:sp>
        <p:nvSpPr>
          <p:cNvPr id="7" name="TextBox 6">
            <a:extLst>
              <a:ext uri="{FF2B5EF4-FFF2-40B4-BE49-F238E27FC236}">
                <a16:creationId xmlns:a16="http://schemas.microsoft.com/office/drawing/2014/main" id="{9D456758-5231-4FC8-9805-8B50BC45F3C1}"/>
              </a:ext>
            </a:extLst>
          </p:cNvPr>
          <p:cNvSpPr txBox="1"/>
          <p:nvPr/>
        </p:nvSpPr>
        <p:spPr>
          <a:xfrm>
            <a:off x="3480868" y="5570993"/>
            <a:ext cx="3934226" cy="215444"/>
          </a:xfrm>
          <a:prstGeom prst="rect">
            <a:avLst/>
          </a:prstGeom>
          <a:noFill/>
        </p:spPr>
        <p:txBody>
          <a:bodyPr wrap="square" rtlCol="0">
            <a:spAutoFit/>
          </a:bodyPr>
          <a:lstStyle/>
          <a:p>
            <a:pPr marL="344480" lvl="1"/>
            <a:r>
              <a:rPr lang="en-US" sz="800" dirty="0"/>
              <a:t>(Krupp, 2006; Krupp, Serafin, Christodoulou, 2010; Asano &amp; Finlayson, 2014)</a:t>
            </a:r>
          </a:p>
        </p:txBody>
      </p:sp>
      <p:sp>
        <p:nvSpPr>
          <p:cNvPr id="5" name="Content Placeholder 4">
            <a:extLst>
              <a:ext uri="{FF2B5EF4-FFF2-40B4-BE49-F238E27FC236}">
                <a16:creationId xmlns:a16="http://schemas.microsoft.com/office/drawing/2014/main" id="{FD12E99E-A21F-46CF-99F4-75BECCACBA16}"/>
              </a:ext>
            </a:extLst>
          </p:cNvPr>
          <p:cNvSpPr>
            <a:spLocks noGrp="1"/>
          </p:cNvSpPr>
          <p:nvPr>
            <p:ph idx="1"/>
          </p:nvPr>
        </p:nvSpPr>
        <p:spPr>
          <a:xfrm>
            <a:off x="0" y="1258706"/>
            <a:ext cx="8686800" cy="3297344"/>
          </a:xfrm>
        </p:spPr>
        <p:txBody>
          <a:bodyPr/>
          <a:lstStyle/>
          <a:p>
            <a:pPr marL="0" indent="228600">
              <a:buNone/>
            </a:pPr>
            <a:r>
              <a:rPr lang="en-US" sz="2200" dirty="0"/>
              <a:t>PA associate with measurable benefits on health outcomes</a:t>
            </a:r>
          </a:p>
          <a:p>
            <a:pPr marL="0" indent="228600">
              <a:buNone/>
            </a:pPr>
            <a:r>
              <a:rPr lang="en-US" sz="2200" dirty="0"/>
              <a:t>Reducing disability progression in persons with MS </a:t>
            </a:r>
          </a:p>
          <a:p>
            <a:pPr marL="0" indent="228600">
              <a:buNone/>
            </a:pPr>
            <a:r>
              <a:rPr lang="en-US" sz="2200" b="1" dirty="0"/>
              <a:t> </a:t>
            </a:r>
          </a:p>
          <a:p>
            <a:pPr marL="0" indent="0">
              <a:buNone/>
            </a:pPr>
            <a:endParaRPr lang="en-US" sz="2200" b="1" dirty="0"/>
          </a:p>
        </p:txBody>
      </p:sp>
      <p:pic>
        <p:nvPicPr>
          <p:cNvPr id="4" name="Picture 3">
            <a:extLst>
              <a:ext uri="{FF2B5EF4-FFF2-40B4-BE49-F238E27FC236}">
                <a16:creationId xmlns:a16="http://schemas.microsoft.com/office/drawing/2014/main" id="{F4457693-6CBB-4AF4-95A7-779FBF04439D}"/>
              </a:ext>
            </a:extLst>
          </p:cNvPr>
          <p:cNvPicPr>
            <a:picLocks noChangeAspect="1"/>
          </p:cNvPicPr>
          <p:nvPr/>
        </p:nvPicPr>
        <p:blipFill rotWithShape="1">
          <a:blip r:embed="rId3"/>
          <a:srcRect l="13512" t="21558" r="51450" b="42290"/>
          <a:stretch/>
        </p:blipFill>
        <p:spPr>
          <a:xfrm>
            <a:off x="323593" y="2666417"/>
            <a:ext cx="4319411" cy="1940755"/>
          </a:xfrm>
          <a:prstGeom prst="rect">
            <a:avLst/>
          </a:prstGeom>
        </p:spPr>
      </p:pic>
      <p:pic>
        <p:nvPicPr>
          <p:cNvPr id="10" name="Picture 9">
            <a:extLst>
              <a:ext uri="{FF2B5EF4-FFF2-40B4-BE49-F238E27FC236}">
                <a16:creationId xmlns:a16="http://schemas.microsoft.com/office/drawing/2014/main" id="{49D52E00-6A77-4AB9-AFEF-9F8E0A0DB460}"/>
              </a:ext>
            </a:extLst>
          </p:cNvPr>
          <p:cNvPicPr>
            <a:picLocks noChangeAspect="1"/>
          </p:cNvPicPr>
          <p:nvPr/>
        </p:nvPicPr>
        <p:blipFill rotWithShape="1">
          <a:blip r:embed="rId4"/>
          <a:srcRect l="10916" t="18869" r="53435" b="20062"/>
          <a:stretch/>
        </p:blipFill>
        <p:spPr>
          <a:xfrm>
            <a:off x="4797963" y="2315420"/>
            <a:ext cx="4185494" cy="2240630"/>
          </a:xfrm>
          <a:prstGeom prst="rect">
            <a:avLst/>
          </a:prstGeom>
        </p:spPr>
      </p:pic>
    </p:spTree>
    <p:extLst>
      <p:ext uri="{BB962C8B-B14F-4D97-AF65-F5344CB8AC3E}">
        <p14:creationId xmlns:p14="http://schemas.microsoft.com/office/powerpoint/2010/main" val="1163533442"/>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001"/>
            <a:ext cx="8686800" cy="724646"/>
          </a:xfrm>
        </p:spPr>
        <p:txBody>
          <a:bodyPr/>
          <a:lstStyle/>
          <a:p>
            <a:pPr indent="227013"/>
            <a:r>
              <a:rPr lang="en-US" dirty="0"/>
              <a:t>Physical activity in MS</a:t>
            </a:r>
          </a:p>
        </p:txBody>
      </p:sp>
      <p:sp>
        <p:nvSpPr>
          <p:cNvPr id="6" name="Content Placeholder 5">
            <a:extLst>
              <a:ext uri="{FF2B5EF4-FFF2-40B4-BE49-F238E27FC236}">
                <a16:creationId xmlns:a16="http://schemas.microsoft.com/office/drawing/2014/main" id="{AEA80712-7369-47CE-97BB-E3BB2E5DD84C}"/>
              </a:ext>
            </a:extLst>
          </p:cNvPr>
          <p:cNvSpPr>
            <a:spLocks noGrp="1"/>
          </p:cNvSpPr>
          <p:nvPr>
            <p:ph idx="1"/>
          </p:nvPr>
        </p:nvSpPr>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10" name="Content Placeholder 2">
            <a:extLst>
              <a:ext uri="{FF2B5EF4-FFF2-40B4-BE49-F238E27FC236}">
                <a16:creationId xmlns:a16="http://schemas.microsoft.com/office/drawing/2014/main" id="{ADCEFD71-B93A-4B5D-9506-0BF52531BF2D}"/>
              </a:ext>
            </a:extLst>
          </p:cNvPr>
          <p:cNvSpPr txBox="1">
            <a:spLocks/>
          </p:cNvSpPr>
          <p:nvPr/>
        </p:nvSpPr>
        <p:spPr>
          <a:xfrm>
            <a:off x="4572003" y="1479177"/>
            <a:ext cx="3826649" cy="3297344"/>
          </a:xfrm>
          <a:prstGeom prst="rect">
            <a:avLst/>
          </a:prstGeom>
        </p:spPr>
        <p:txBody>
          <a:bodyPr/>
          <a:lstStyle>
            <a:lvl1pPr marL="342900" indent="-342900" algn="l" defTabSz="457200" rtl="0" eaLnBrk="1" latinLnBrk="0" hangingPunct="1">
              <a:spcBef>
                <a:spcPts val="800"/>
              </a:spcBef>
              <a:spcAft>
                <a:spcPts val="0"/>
              </a:spcAft>
              <a:buFont typeface="Arial"/>
              <a:buChar char="•"/>
              <a:defRPr sz="2400" b="0" i="0" kern="1200">
                <a:solidFill>
                  <a:schemeClr val="tx1"/>
                </a:solidFill>
                <a:latin typeface="+mn-lt"/>
                <a:ea typeface="+mn-ea"/>
                <a:cs typeface="Avenir"/>
              </a:defRPr>
            </a:lvl1pPr>
            <a:lvl2pPr marL="684213" indent="-339725" algn="l" defTabSz="457200" rtl="0" eaLnBrk="1" latinLnBrk="0" hangingPunct="1">
              <a:spcBef>
                <a:spcPts val="800"/>
              </a:spcBef>
              <a:spcAft>
                <a:spcPts val="0"/>
              </a:spcAft>
              <a:buFont typeface="Arial"/>
              <a:buChar char="•"/>
              <a:tabLst>
                <a:tab pos="627063" algn="l"/>
              </a:tabLst>
              <a:defRPr sz="2000" b="0" i="0" kern="1200">
                <a:solidFill>
                  <a:schemeClr val="tx1"/>
                </a:solidFill>
                <a:latin typeface="+mn-lt"/>
                <a:ea typeface="+mn-ea"/>
                <a:cs typeface="Avenir"/>
              </a:defRPr>
            </a:lvl2pPr>
            <a:lvl3pPr marL="971550" indent="-231775" algn="l" defTabSz="457200" rtl="0" eaLnBrk="1" latinLnBrk="0" hangingPunct="1">
              <a:spcBef>
                <a:spcPts val="800"/>
              </a:spcBef>
              <a:spcAft>
                <a:spcPts val="0"/>
              </a:spcAft>
              <a:buFont typeface="Arial"/>
              <a:buChar char="•"/>
              <a:defRPr sz="2000" b="0" i="0" kern="1200">
                <a:solidFill>
                  <a:schemeClr val="tx1"/>
                </a:solidFill>
                <a:latin typeface="+mn-lt"/>
                <a:ea typeface="+mn-ea"/>
                <a:cs typeface="Avenir"/>
              </a:defRPr>
            </a:lvl3pPr>
            <a:lvl4pPr marL="1316038" indent="-287338" algn="l" defTabSz="457200" rtl="0" eaLnBrk="1" latinLnBrk="0" hangingPunct="1">
              <a:spcBef>
                <a:spcPts val="800"/>
              </a:spcBef>
              <a:spcAft>
                <a:spcPts val="0"/>
              </a:spcAft>
              <a:buFont typeface="Arial"/>
              <a:buChar char="•"/>
              <a:defRPr sz="2000" b="0" i="0" kern="1200">
                <a:solidFill>
                  <a:schemeClr val="tx1"/>
                </a:solidFill>
                <a:latin typeface="+mn-lt"/>
                <a:ea typeface="+mn-ea"/>
                <a:cs typeface="Avenir"/>
              </a:defRPr>
            </a:lvl4pPr>
            <a:lvl5pPr marL="1598613" indent="-282575" algn="l" defTabSz="457200" rtl="0" eaLnBrk="1" latinLnBrk="0" hangingPunct="1">
              <a:spcBef>
                <a:spcPct val="20000"/>
              </a:spcBef>
              <a:buFont typeface="Arial"/>
              <a:buChar char="»"/>
              <a:defRPr sz="2000" b="0" i="0" kern="1200">
                <a:solidFill>
                  <a:schemeClr val="tx1"/>
                </a:solidFill>
                <a:latin typeface="Avenir"/>
                <a:ea typeface="+mn-ea"/>
                <a:cs typeface="Aveni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C04235B8-1193-4B77-AE0B-E235DE14B0FD}"/>
              </a:ext>
            </a:extLst>
          </p:cNvPr>
          <p:cNvPicPr>
            <a:picLocks noChangeAspect="1"/>
          </p:cNvPicPr>
          <p:nvPr/>
        </p:nvPicPr>
        <p:blipFill rotWithShape="1">
          <a:blip r:embed="rId2"/>
          <a:srcRect l="13820" t="16001" r="50902" b="32666"/>
          <a:stretch/>
        </p:blipFill>
        <p:spPr>
          <a:xfrm>
            <a:off x="1805150" y="2462506"/>
            <a:ext cx="4957398" cy="2254250"/>
          </a:xfrm>
          <a:prstGeom prst="rect">
            <a:avLst/>
          </a:prstGeom>
        </p:spPr>
      </p:pic>
      <p:sp>
        <p:nvSpPr>
          <p:cNvPr id="8" name="Content Placeholder 4">
            <a:extLst>
              <a:ext uri="{FF2B5EF4-FFF2-40B4-BE49-F238E27FC236}">
                <a16:creationId xmlns:a16="http://schemas.microsoft.com/office/drawing/2014/main" id="{5EDB4403-62DA-442E-ABFA-8C159C8B6766}"/>
              </a:ext>
            </a:extLst>
          </p:cNvPr>
          <p:cNvSpPr txBox="1">
            <a:spLocks/>
          </p:cNvSpPr>
          <p:nvPr/>
        </p:nvSpPr>
        <p:spPr>
          <a:xfrm>
            <a:off x="609600" y="1359648"/>
            <a:ext cx="8229600" cy="3297344"/>
          </a:xfrm>
          <a:prstGeom prst="rect">
            <a:avLst/>
          </a:prstGeom>
        </p:spPr>
        <p:txBody>
          <a:bodyPr/>
          <a:lstStyle>
            <a:lvl1pPr marL="342900" indent="-342900" algn="l" defTabSz="457200" rtl="0" eaLnBrk="1" latinLnBrk="0" hangingPunct="1">
              <a:spcBef>
                <a:spcPts val="800"/>
              </a:spcBef>
              <a:spcAft>
                <a:spcPts val="0"/>
              </a:spcAft>
              <a:buFont typeface="Arial"/>
              <a:buChar char="•"/>
              <a:defRPr sz="2400" b="0" i="0" kern="1200">
                <a:solidFill>
                  <a:schemeClr val="tx1"/>
                </a:solidFill>
                <a:latin typeface="+mn-lt"/>
                <a:ea typeface="+mn-ea"/>
                <a:cs typeface="Avenir"/>
              </a:defRPr>
            </a:lvl1pPr>
            <a:lvl2pPr marL="684213" indent="-339725" algn="l" defTabSz="457200" rtl="0" eaLnBrk="1" latinLnBrk="0" hangingPunct="1">
              <a:spcBef>
                <a:spcPts val="800"/>
              </a:spcBef>
              <a:spcAft>
                <a:spcPts val="0"/>
              </a:spcAft>
              <a:buFont typeface="Arial"/>
              <a:buChar char="•"/>
              <a:tabLst>
                <a:tab pos="627063" algn="l"/>
              </a:tabLst>
              <a:defRPr sz="2000" b="0" i="0" kern="1200">
                <a:solidFill>
                  <a:schemeClr val="tx1"/>
                </a:solidFill>
                <a:latin typeface="+mn-lt"/>
                <a:ea typeface="+mn-ea"/>
                <a:cs typeface="Avenir"/>
              </a:defRPr>
            </a:lvl2pPr>
            <a:lvl3pPr marL="971550" indent="-231775" algn="l" defTabSz="457200" rtl="0" eaLnBrk="1" latinLnBrk="0" hangingPunct="1">
              <a:spcBef>
                <a:spcPts val="800"/>
              </a:spcBef>
              <a:spcAft>
                <a:spcPts val="0"/>
              </a:spcAft>
              <a:buFont typeface="Arial"/>
              <a:buChar char="•"/>
              <a:defRPr sz="2000" b="0" i="0" kern="1200">
                <a:solidFill>
                  <a:schemeClr val="tx1"/>
                </a:solidFill>
                <a:latin typeface="+mn-lt"/>
                <a:ea typeface="+mn-ea"/>
                <a:cs typeface="Avenir"/>
              </a:defRPr>
            </a:lvl3pPr>
            <a:lvl4pPr marL="1316038" indent="-287338" algn="l" defTabSz="457200" rtl="0" eaLnBrk="1" latinLnBrk="0" hangingPunct="1">
              <a:spcBef>
                <a:spcPts val="800"/>
              </a:spcBef>
              <a:spcAft>
                <a:spcPts val="0"/>
              </a:spcAft>
              <a:buFont typeface="Arial"/>
              <a:buChar char="•"/>
              <a:defRPr sz="2000" b="0" i="0" kern="1200">
                <a:solidFill>
                  <a:schemeClr val="tx1"/>
                </a:solidFill>
                <a:latin typeface="+mn-lt"/>
                <a:ea typeface="+mn-ea"/>
                <a:cs typeface="Avenir"/>
              </a:defRPr>
            </a:lvl4pPr>
            <a:lvl5pPr marL="1598613" indent="-282575" algn="l" defTabSz="457200" rtl="0" eaLnBrk="1" latinLnBrk="0" hangingPunct="1">
              <a:spcBef>
                <a:spcPct val="20000"/>
              </a:spcBef>
              <a:buFont typeface="Arial"/>
              <a:buChar char="»"/>
              <a:defRPr sz="2000" b="0" i="0" kern="1200">
                <a:solidFill>
                  <a:schemeClr val="tx1"/>
                </a:solidFill>
                <a:latin typeface="Avenir"/>
                <a:ea typeface="+mn-ea"/>
                <a:cs typeface="Aveni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a:t>Only 20% of persons with MS engaged in adequate levels of PA based on public health guidelines</a:t>
            </a:r>
          </a:p>
        </p:txBody>
      </p:sp>
    </p:spTree>
    <p:extLst>
      <p:ext uri="{BB962C8B-B14F-4D97-AF65-F5344CB8AC3E}">
        <p14:creationId xmlns:p14="http://schemas.microsoft.com/office/powerpoint/2010/main" val="501426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001"/>
            <a:ext cx="8686800" cy="724646"/>
          </a:xfrm>
        </p:spPr>
        <p:txBody>
          <a:bodyPr/>
          <a:lstStyle/>
          <a:p>
            <a:pPr indent="227013"/>
            <a:r>
              <a:rPr lang="en-US" dirty="0"/>
              <a:t>Physical activity in newly diagnosed with MS</a:t>
            </a:r>
          </a:p>
        </p:txBody>
      </p:sp>
      <p:sp>
        <p:nvSpPr>
          <p:cNvPr id="6" name="Content Placeholder 5">
            <a:extLst>
              <a:ext uri="{FF2B5EF4-FFF2-40B4-BE49-F238E27FC236}">
                <a16:creationId xmlns:a16="http://schemas.microsoft.com/office/drawing/2014/main" id="{AEA80712-7369-47CE-97BB-E3BB2E5DD84C}"/>
              </a:ext>
            </a:extLst>
          </p:cNvPr>
          <p:cNvSpPr>
            <a:spLocks noGrp="1"/>
          </p:cNvSpPr>
          <p:nvPr>
            <p:ph idx="1"/>
          </p:nvPr>
        </p:nvSpPr>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10" name="Content Placeholder 2">
            <a:extLst>
              <a:ext uri="{FF2B5EF4-FFF2-40B4-BE49-F238E27FC236}">
                <a16:creationId xmlns:a16="http://schemas.microsoft.com/office/drawing/2014/main" id="{ADCEFD71-B93A-4B5D-9506-0BF52531BF2D}"/>
              </a:ext>
            </a:extLst>
          </p:cNvPr>
          <p:cNvSpPr txBox="1">
            <a:spLocks/>
          </p:cNvSpPr>
          <p:nvPr/>
        </p:nvSpPr>
        <p:spPr>
          <a:xfrm>
            <a:off x="4572003" y="1479177"/>
            <a:ext cx="3826649" cy="3297344"/>
          </a:xfrm>
          <a:prstGeom prst="rect">
            <a:avLst/>
          </a:prstGeom>
        </p:spPr>
        <p:txBody>
          <a:bodyPr/>
          <a:lstStyle>
            <a:lvl1pPr marL="342900" indent="-342900" algn="l" defTabSz="457200" rtl="0" eaLnBrk="1" latinLnBrk="0" hangingPunct="1">
              <a:spcBef>
                <a:spcPts val="800"/>
              </a:spcBef>
              <a:spcAft>
                <a:spcPts val="0"/>
              </a:spcAft>
              <a:buFont typeface="Arial"/>
              <a:buChar char="•"/>
              <a:defRPr sz="2400" b="0" i="0" kern="1200">
                <a:solidFill>
                  <a:schemeClr val="tx1"/>
                </a:solidFill>
                <a:latin typeface="+mn-lt"/>
                <a:ea typeface="+mn-ea"/>
                <a:cs typeface="Avenir"/>
              </a:defRPr>
            </a:lvl1pPr>
            <a:lvl2pPr marL="684213" indent="-339725" algn="l" defTabSz="457200" rtl="0" eaLnBrk="1" latinLnBrk="0" hangingPunct="1">
              <a:spcBef>
                <a:spcPts val="800"/>
              </a:spcBef>
              <a:spcAft>
                <a:spcPts val="0"/>
              </a:spcAft>
              <a:buFont typeface="Arial"/>
              <a:buChar char="•"/>
              <a:tabLst>
                <a:tab pos="627063" algn="l"/>
              </a:tabLst>
              <a:defRPr sz="2000" b="0" i="0" kern="1200">
                <a:solidFill>
                  <a:schemeClr val="tx1"/>
                </a:solidFill>
                <a:latin typeface="+mn-lt"/>
                <a:ea typeface="+mn-ea"/>
                <a:cs typeface="Avenir"/>
              </a:defRPr>
            </a:lvl2pPr>
            <a:lvl3pPr marL="971550" indent="-231775" algn="l" defTabSz="457200" rtl="0" eaLnBrk="1" latinLnBrk="0" hangingPunct="1">
              <a:spcBef>
                <a:spcPts val="800"/>
              </a:spcBef>
              <a:spcAft>
                <a:spcPts val="0"/>
              </a:spcAft>
              <a:buFont typeface="Arial"/>
              <a:buChar char="•"/>
              <a:defRPr sz="2000" b="0" i="0" kern="1200">
                <a:solidFill>
                  <a:schemeClr val="tx1"/>
                </a:solidFill>
                <a:latin typeface="+mn-lt"/>
                <a:ea typeface="+mn-ea"/>
                <a:cs typeface="Avenir"/>
              </a:defRPr>
            </a:lvl3pPr>
            <a:lvl4pPr marL="1316038" indent="-287338" algn="l" defTabSz="457200" rtl="0" eaLnBrk="1" latinLnBrk="0" hangingPunct="1">
              <a:spcBef>
                <a:spcPts val="800"/>
              </a:spcBef>
              <a:spcAft>
                <a:spcPts val="0"/>
              </a:spcAft>
              <a:buFont typeface="Arial"/>
              <a:buChar char="•"/>
              <a:defRPr sz="2000" b="0" i="0" kern="1200">
                <a:solidFill>
                  <a:schemeClr val="tx1"/>
                </a:solidFill>
                <a:latin typeface="+mn-lt"/>
                <a:ea typeface="+mn-ea"/>
                <a:cs typeface="Avenir"/>
              </a:defRPr>
            </a:lvl4pPr>
            <a:lvl5pPr marL="1598613" indent="-282575" algn="l" defTabSz="457200" rtl="0" eaLnBrk="1" latinLnBrk="0" hangingPunct="1">
              <a:spcBef>
                <a:spcPct val="20000"/>
              </a:spcBef>
              <a:buFont typeface="Arial"/>
              <a:buChar char="»"/>
              <a:defRPr sz="2000" b="0" i="0" kern="1200">
                <a:solidFill>
                  <a:schemeClr val="tx1"/>
                </a:solidFill>
                <a:latin typeface="Avenir"/>
                <a:ea typeface="+mn-ea"/>
                <a:cs typeface="Aveni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8" name="Content Placeholder 4">
            <a:extLst>
              <a:ext uri="{FF2B5EF4-FFF2-40B4-BE49-F238E27FC236}">
                <a16:creationId xmlns:a16="http://schemas.microsoft.com/office/drawing/2014/main" id="{5EDB4403-62DA-442E-ABFA-8C159C8B6766}"/>
              </a:ext>
            </a:extLst>
          </p:cNvPr>
          <p:cNvSpPr txBox="1">
            <a:spLocks/>
          </p:cNvSpPr>
          <p:nvPr/>
        </p:nvSpPr>
        <p:spPr>
          <a:xfrm>
            <a:off x="609600" y="1359648"/>
            <a:ext cx="8229600" cy="3297344"/>
          </a:xfrm>
          <a:prstGeom prst="rect">
            <a:avLst/>
          </a:prstGeom>
        </p:spPr>
        <p:txBody>
          <a:bodyPr/>
          <a:lstStyle>
            <a:lvl1pPr marL="342900" indent="-342900" algn="l" defTabSz="457200" rtl="0" eaLnBrk="1" latinLnBrk="0" hangingPunct="1">
              <a:spcBef>
                <a:spcPts val="800"/>
              </a:spcBef>
              <a:spcAft>
                <a:spcPts val="0"/>
              </a:spcAft>
              <a:buFont typeface="Arial"/>
              <a:buChar char="•"/>
              <a:defRPr sz="2400" b="0" i="0" kern="1200">
                <a:solidFill>
                  <a:schemeClr val="tx1"/>
                </a:solidFill>
                <a:latin typeface="+mn-lt"/>
                <a:ea typeface="+mn-ea"/>
                <a:cs typeface="Avenir"/>
              </a:defRPr>
            </a:lvl1pPr>
            <a:lvl2pPr marL="684213" indent="-339725" algn="l" defTabSz="457200" rtl="0" eaLnBrk="1" latinLnBrk="0" hangingPunct="1">
              <a:spcBef>
                <a:spcPts val="800"/>
              </a:spcBef>
              <a:spcAft>
                <a:spcPts val="0"/>
              </a:spcAft>
              <a:buFont typeface="Arial"/>
              <a:buChar char="•"/>
              <a:tabLst>
                <a:tab pos="627063" algn="l"/>
              </a:tabLst>
              <a:defRPr sz="2000" b="0" i="0" kern="1200">
                <a:solidFill>
                  <a:schemeClr val="tx1"/>
                </a:solidFill>
                <a:latin typeface="+mn-lt"/>
                <a:ea typeface="+mn-ea"/>
                <a:cs typeface="Avenir"/>
              </a:defRPr>
            </a:lvl2pPr>
            <a:lvl3pPr marL="971550" indent="-231775" algn="l" defTabSz="457200" rtl="0" eaLnBrk="1" latinLnBrk="0" hangingPunct="1">
              <a:spcBef>
                <a:spcPts val="800"/>
              </a:spcBef>
              <a:spcAft>
                <a:spcPts val="0"/>
              </a:spcAft>
              <a:buFont typeface="Arial"/>
              <a:buChar char="•"/>
              <a:defRPr sz="2000" b="0" i="0" kern="1200">
                <a:solidFill>
                  <a:schemeClr val="tx1"/>
                </a:solidFill>
                <a:latin typeface="+mn-lt"/>
                <a:ea typeface="+mn-ea"/>
                <a:cs typeface="Avenir"/>
              </a:defRPr>
            </a:lvl3pPr>
            <a:lvl4pPr marL="1316038" indent="-287338" algn="l" defTabSz="457200" rtl="0" eaLnBrk="1" latinLnBrk="0" hangingPunct="1">
              <a:spcBef>
                <a:spcPts val="800"/>
              </a:spcBef>
              <a:spcAft>
                <a:spcPts val="0"/>
              </a:spcAft>
              <a:buFont typeface="Arial"/>
              <a:buChar char="•"/>
              <a:defRPr sz="2000" b="0" i="0" kern="1200">
                <a:solidFill>
                  <a:schemeClr val="tx1"/>
                </a:solidFill>
                <a:latin typeface="+mn-lt"/>
                <a:ea typeface="+mn-ea"/>
                <a:cs typeface="Avenir"/>
              </a:defRPr>
            </a:lvl4pPr>
            <a:lvl5pPr marL="1598613" indent="-282575" algn="l" defTabSz="457200" rtl="0" eaLnBrk="1" latinLnBrk="0" hangingPunct="1">
              <a:spcBef>
                <a:spcPct val="20000"/>
              </a:spcBef>
              <a:buFont typeface="Arial"/>
              <a:buChar char="»"/>
              <a:defRPr sz="2000" b="0" i="0" kern="1200">
                <a:solidFill>
                  <a:schemeClr val="tx1"/>
                </a:solidFill>
                <a:latin typeface="Avenir"/>
                <a:ea typeface="+mn-ea"/>
                <a:cs typeface="Aveni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dirty="0"/>
              <a:t>38% stopped engaging in PA after being diagnosed</a:t>
            </a:r>
          </a:p>
          <a:p>
            <a:pPr marL="0" indent="0">
              <a:buNone/>
            </a:pPr>
            <a:r>
              <a:rPr lang="en-US" sz="2200" b="1" dirty="0"/>
              <a:t>64% noticed negative changes in PA after the diagnosis</a:t>
            </a:r>
          </a:p>
        </p:txBody>
      </p:sp>
      <p:pic>
        <p:nvPicPr>
          <p:cNvPr id="5" name="Picture 4">
            <a:extLst>
              <a:ext uri="{FF2B5EF4-FFF2-40B4-BE49-F238E27FC236}">
                <a16:creationId xmlns:a16="http://schemas.microsoft.com/office/drawing/2014/main" id="{9EECC766-AE74-4C47-971A-CEC9D7D384B5}"/>
              </a:ext>
            </a:extLst>
          </p:cNvPr>
          <p:cNvPicPr>
            <a:picLocks noChangeAspect="1"/>
          </p:cNvPicPr>
          <p:nvPr/>
        </p:nvPicPr>
        <p:blipFill rotWithShape="1">
          <a:blip r:embed="rId2"/>
          <a:srcRect l="13959" t="16444" r="50694" b="40445"/>
          <a:stretch/>
        </p:blipFill>
        <p:spPr>
          <a:xfrm>
            <a:off x="1643544" y="2540862"/>
            <a:ext cx="5552114" cy="2116130"/>
          </a:xfrm>
          <a:prstGeom prst="rect">
            <a:avLst/>
          </a:prstGeom>
        </p:spPr>
      </p:pic>
    </p:spTree>
    <p:extLst>
      <p:ext uri="{BB962C8B-B14F-4D97-AF65-F5344CB8AC3E}">
        <p14:creationId xmlns:p14="http://schemas.microsoft.com/office/powerpoint/2010/main" val="338713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 in Physical activity Research in Newly Diagnosed MS</a:t>
            </a:r>
          </a:p>
        </p:txBody>
      </p:sp>
      <p:sp>
        <p:nvSpPr>
          <p:cNvPr id="11" name="Content Placeholder 2">
            <a:extLst>
              <a:ext uri="{FF2B5EF4-FFF2-40B4-BE49-F238E27FC236}">
                <a16:creationId xmlns:a16="http://schemas.microsoft.com/office/drawing/2014/main" id="{E33A9E1D-84A2-417C-81CE-135D3A502711}"/>
              </a:ext>
            </a:extLst>
          </p:cNvPr>
          <p:cNvSpPr txBox="1">
            <a:spLocks/>
          </p:cNvSpPr>
          <p:nvPr/>
        </p:nvSpPr>
        <p:spPr>
          <a:xfrm>
            <a:off x="4572003" y="1479177"/>
            <a:ext cx="3915015" cy="3297344"/>
          </a:xfrm>
          <a:prstGeom prst="rect">
            <a:avLst/>
          </a:prstGeom>
        </p:spPr>
        <p:txBody>
          <a:bodyPr/>
          <a:lstStyle>
            <a:lvl1pPr marL="342900" indent="-342900" algn="l" defTabSz="457200" rtl="0" eaLnBrk="1" latinLnBrk="0" hangingPunct="1">
              <a:spcBef>
                <a:spcPts val="800"/>
              </a:spcBef>
              <a:spcAft>
                <a:spcPts val="0"/>
              </a:spcAft>
              <a:buFont typeface="Arial"/>
              <a:buChar char="•"/>
              <a:defRPr sz="2400" b="0" i="0" kern="1200">
                <a:solidFill>
                  <a:schemeClr val="tx1"/>
                </a:solidFill>
                <a:latin typeface="+mn-lt"/>
                <a:ea typeface="+mn-ea"/>
                <a:cs typeface="Avenir"/>
              </a:defRPr>
            </a:lvl1pPr>
            <a:lvl2pPr marL="684213" indent="-339725" algn="l" defTabSz="457200" rtl="0" eaLnBrk="1" latinLnBrk="0" hangingPunct="1">
              <a:spcBef>
                <a:spcPts val="800"/>
              </a:spcBef>
              <a:spcAft>
                <a:spcPts val="0"/>
              </a:spcAft>
              <a:buFont typeface="Arial"/>
              <a:buChar char="•"/>
              <a:tabLst>
                <a:tab pos="627063" algn="l"/>
              </a:tabLst>
              <a:defRPr sz="2000" b="0" i="0" kern="1200">
                <a:solidFill>
                  <a:schemeClr val="tx1"/>
                </a:solidFill>
                <a:latin typeface="+mn-lt"/>
                <a:ea typeface="+mn-ea"/>
                <a:cs typeface="Avenir"/>
              </a:defRPr>
            </a:lvl2pPr>
            <a:lvl3pPr marL="971550" indent="-231775" algn="l" defTabSz="457200" rtl="0" eaLnBrk="1" latinLnBrk="0" hangingPunct="1">
              <a:spcBef>
                <a:spcPts val="800"/>
              </a:spcBef>
              <a:spcAft>
                <a:spcPts val="0"/>
              </a:spcAft>
              <a:buFont typeface="Arial"/>
              <a:buChar char="•"/>
              <a:defRPr sz="2000" b="0" i="0" kern="1200">
                <a:solidFill>
                  <a:schemeClr val="tx1"/>
                </a:solidFill>
                <a:latin typeface="+mn-lt"/>
                <a:ea typeface="+mn-ea"/>
                <a:cs typeface="Avenir"/>
              </a:defRPr>
            </a:lvl3pPr>
            <a:lvl4pPr marL="1316038" indent="-287338" algn="l" defTabSz="457200" rtl="0" eaLnBrk="1" latinLnBrk="0" hangingPunct="1">
              <a:spcBef>
                <a:spcPts val="800"/>
              </a:spcBef>
              <a:spcAft>
                <a:spcPts val="0"/>
              </a:spcAft>
              <a:buFont typeface="Arial"/>
              <a:buChar char="•"/>
              <a:defRPr sz="2000" b="0" i="0" kern="1200">
                <a:solidFill>
                  <a:schemeClr val="tx1"/>
                </a:solidFill>
                <a:latin typeface="+mn-lt"/>
                <a:ea typeface="+mn-ea"/>
                <a:cs typeface="Avenir"/>
              </a:defRPr>
            </a:lvl4pPr>
            <a:lvl5pPr marL="1598613" indent="-282575" algn="l" defTabSz="457200" rtl="0" eaLnBrk="1" latinLnBrk="0" hangingPunct="1">
              <a:spcBef>
                <a:spcPct val="20000"/>
              </a:spcBef>
              <a:buFont typeface="Arial"/>
              <a:buChar char="»"/>
              <a:defRPr sz="2000" b="0" i="0" kern="1200">
                <a:solidFill>
                  <a:schemeClr val="tx1"/>
                </a:solidFill>
                <a:latin typeface="Avenir"/>
                <a:ea typeface="+mn-ea"/>
                <a:cs typeface="Aveni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B8886C61-2616-456D-B5F2-8261272E2659}"/>
              </a:ext>
            </a:extLst>
          </p:cNvPr>
          <p:cNvPicPr>
            <a:picLocks noChangeAspect="1"/>
          </p:cNvPicPr>
          <p:nvPr/>
        </p:nvPicPr>
        <p:blipFill rotWithShape="1">
          <a:blip r:embed="rId3"/>
          <a:srcRect l="11528" t="11765" r="53958" b="15111"/>
          <a:stretch/>
        </p:blipFill>
        <p:spPr>
          <a:xfrm>
            <a:off x="1593851" y="1267007"/>
            <a:ext cx="5441950" cy="3603063"/>
          </a:xfrm>
          <a:prstGeom prst="rect">
            <a:avLst/>
          </a:prstGeom>
        </p:spPr>
      </p:pic>
      <p:cxnSp>
        <p:nvCxnSpPr>
          <p:cNvPr id="9" name="Straight Connector 8">
            <a:extLst>
              <a:ext uri="{FF2B5EF4-FFF2-40B4-BE49-F238E27FC236}">
                <a16:creationId xmlns:a16="http://schemas.microsoft.com/office/drawing/2014/main" id="{9DA88EF9-9C75-47EC-905C-CC5410538B25}"/>
              </a:ext>
            </a:extLst>
          </p:cNvPr>
          <p:cNvCxnSpPr>
            <a:cxnSpLocks/>
          </p:cNvCxnSpPr>
          <p:nvPr/>
        </p:nvCxnSpPr>
        <p:spPr>
          <a:xfrm>
            <a:off x="3352801" y="3911600"/>
            <a:ext cx="330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120880-D3DA-4D58-B5A9-4C1BAA05AD60}"/>
              </a:ext>
            </a:extLst>
          </p:cNvPr>
          <p:cNvCxnSpPr>
            <a:cxnSpLocks/>
          </p:cNvCxnSpPr>
          <p:nvPr/>
        </p:nvCxnSpPr>
        <p:spPr>
          <a:xfrm>
            <a:off x="2000251" y="4000500"/>
            <a:ext cx="330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AE6EE57-5053-4C91-9A5A-25F8B7996D59}"/>
              </a:ext>
            </a:extLst>
          </p:cNvPr>
          <p:cNvCxnSpPr>
            <a:cxnSpLocks/>
          </p:cNvCxnSpPr>
          <p:nvPr/>
        </p:nvCxnSpPr>
        <p:spPr>
          <a:xfrm>
            <a:off x="1822450" y="4102100"/>
            <a:ext cx="7239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42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Gap</a:t>
            </a:r>
          </a:p>
        </p:txBody>
      </p:sp>
      <p:sp>
        <p:nvSpPr>
          <p:cNvPr id="3" name="Content Placeholder 2"/>
          <p:cNvSpPr>
            <a:spLocks noGrp="1"/>
          </p:cNvSpPr>
          <p:nvPr>
            <p:ph idx="1"/>
          </p:nvPr>
        </p:nvSpPr>
        <p:spPr/>
        <p:txBody>
          <a:bodyPr/>
          <a:lstStyle/>
          <a:p>
            <a:pPr marL="0" indent="0">
              <a:buNone/>
            </a:pPr>
            <a:r>
              <a:rPr lang="en-US" b="1" dirty="0"/>
              <a:t>Physical activity could help to manage MS symptoms and comorbidities, but physical activity is reduced in persons with MS, including individuals newly diagnosed with MS.</a:t>
            </a:r>
          </a:p>
          <a:p>
            <a:endParaRPr lang="en-US" b="1" dirty="0"/>
          </a:p>
          <a:p>
            <a:pPr marL="0" indent="0">
              <a:buNone/>
            </a:pPr>
            <a:r>
              <a:rPr lang="en-US" b="1" dirty="0"/>
              <a:t>How can we help people newly diagnosed with MS to be more physically active?</a:t>
            </a:r>
          </a:p>
        </p:txBody>
      </p:sp>
    </p:spTree>
    <p:extLst>
      <p:ext uri="{BB962C8B-B14F-4D97-AF65-F5344CB8AC3E}">
        <p14:creationId xmlns:p14="http://schemas.microsoft.com/office/powerpoint/2010/main" val="211635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815C-0941-4B68-81F2-34E2F49D078F}"/>
              </a:ext>
            </a:extLst>
          </p:cNvPr>
          <p:cNvSpPr>
            <a:spLocks noGrp="1"/>
          </p:cNvSpPr>
          <p:nvPr>
            <p:ph type="title"/>
          </p:nvPr>
        </p:nvSpPr>
        <p:spPr>
          <a:xfrm>
            <a:off x="0" y="635001"/>
            <a:ext cx="8686800" cy="724646"/>
          </a:xfrm>
        </p:spPr>
        <p:txBody>
          <a:bodyPr/>
          <a:lstStyle/>
          <a:p>
            <a:pPr marL="227013"/>
            <a:r>
              <a:rPr lang="en-US" dirty="0"/>
              <a:t>Capability-Opportunity-Motivation-Behavior (COM-B) Model for Behavior Change</a:t>
            </a:r>
          </a:p>
        </p:txBody>
      </p:sp>
      <p:sp>
        <p:nvSpPr>
          <p:cNvPr id="3" name="Content Placeholder 2">
            <a:extLst>
              <a:ext uri="{FF2B5EF4-FFF2-40B4-BE49-F238E27FC236}">
                <a16:creationId xmlns:a16="http://schemas.microsoft.com/office/drawing/2014/main" id="{8449B8AE-7811-48D1-A9C2-83DC99F4099F}"/>
              </a:ext>
            </a:extLst>
          </p:cNvPr>
          <p:cNvSpPr>
            <a:spLocks noGrp="1"/>
          </p:cNvSpPr>
          <p:nvPr>
            <p:ph idx="1"/>
          </p:nvPr>
        </p:nvSpPr>
        <p:spPr>
          <a:xfrm>
            <a:off x="0" y="1503223"/>
            <a:ext cx="9144000" cy="1479177"/>
          </a:xfrm>
        </p:spPr>
        <p:txBody>
          <a:bodyPr/>
          <a:lstStyle/>
          <a:p>
            <a:pPr marL="460375" lvl="1" indent="-233363"/>
            <a:r>
              <a:rPr lang="en-US" b="1" dirty="0"/>
              <a:t>Behavior is generated by the interaction of three components: Capability, Opportunity, Motivation</a:t>
            </a:r>
          </a:p>
          <a:p>
            <a:pPr marL="460375" lvl="1" indent="-233363"/>
            <a:r>
              <a:rPr lang="en-US" b="1" dirty="0"/>
              <a:t>Link with Intervention Functions, Policy Categories, and Behavior Change techniques </a:t>
            </a:r>
            <a:r>
              <a:rPr lang="en-US" b="1" dirty="0">
                <a:sym typeface="Wingdings" panose="05000000000000000000" pitchFamily="2" charset="2"/>
              </a:rPr>
              <a:t> guide Behavior Change Interventions</a:t>
            </a:r>
            <a:endParaRPr lang="en-US" b="1" dirty="0"/>
          </a:p>
        </p:txBody>
      </p:sp>
      <p:sp>
        <p:nvSpPr>
          <p:cNvPr id="6" name="TextBox 5">
            <a:extLst>
              <a:ext uri="{FF2B5EF4-FFF2-40B4-BE49-F238E27FC236}">
                <a16:creationId xmlns:a16="http://schemas.microsoft.com/office/drawing/2014/main" id="{28C14FBF-A42F-4D19-B6B1-2E1DA646DC75}"/>
              </a:ext>
            </a:extLst>
          </p:cNvPr>
          <p:cNvSpPr txBox="1"/>
          <p:nvPr/>
        </p:nvSpPr>
        <p:spPr>
          <a:xfrm>
            <a:off x="0" y="5570994"/>
            <a:ext cx="2689412" cy="215444"/>
          </a:xfrm>
          <a:prstGeom prst="rect">
            <a:avLst/>
          </a:prstGeom>
          <a:noFill/>
        </p:spPr>
        <p:txBody>
          <a:bodyPr wrap="square" rtlCol="0">
            <a:spAutoFit/>
          </a:bodyPr>
          <a:lstStyle/>
          <a:p>
            <a:pPr marL="344480" lvl="1"/>
            <a:r>
              <a:rPr lang="en-US" sz="800" dirty="0"/>
              <a:t>(Bandura, 1989; Bandura, 2004)</a:t>
            </a:r>
          </a:p>
        </p:txBody>
      </p:sp>
      <p:grpSp>
        <p:nvGrpSpPr>
          <p:cNvPr id="7" name="Group 6">
            <a:extLst>
              <a:ext uri="{FF2B5EF4-FFF2-40B4-BE49-F238E27FC236}">
                <a16:creationId xmlns:a16="http://schemas.microsoft.com/office/drawing/2014/main" id="{B924008F-C66A-4225-9D06-7A805A1E3B86}"/>
              </a:ext>
            </a:extLst>
          </p:cNvPr>
          <p:cNvGrpSpPr/>
          <p:nvPr/>
        </p:nvGrpSpPr>
        <p:grpSpPr>
          <a:xfrm>
            <a:off x="69893" y="3128014"/>
            <a:ext cx="7729399" cy="1907198"/>
            <a:chOff x="-185363" y="4260165"/>
            <a:chExt cx="8506980" cy="2160773"/>
          </a:xfrm>
        </p:grpSpPr>
        <p:grpSp>
          <p:nvGrpSpPr>
            <p:cNvPr id="8" name="Group 7">
              <a:extLst>
                <a:ext uri="{FF2B5EF4-FFF2-40B4-BE49-F238E27FC236}">
                  <a16:creationId xmlns:a16="http://schemas.microsoft.com/office/drawing/2014/main" id="{82E931F3-D873-4FA9-B1BF-39835319C5BE}"/>
                </a:ext>
              </a:extLst>
            </p:cNvPr>
            <p:cNvGrpSpPr/>
            <p:nvPr/>
          </p:nvGrpSpPr>
          <p:grpSpPr>
            <a:xfrm>
              <a:off x="5234755" y="4514032"/>
              <a:ext cx="3086862" cy="1846152"/>
              <a:chOff x="5485978" y="4954751"/>
              <a:chExt cx="2845537" cy="1605817"/>
            </a:xfrm>
          </p:grpSpPr>
          <p:pic>
            <p:nvPicPr>
              <p:cNvPr id="12" name="Picture 11" descr="A screenshot of a cell phone&#10;&#10;Description automatically generated">
                <a:extLst>
                  <a:ext uri="{FF2B5EF4-FFF2-40B4-BE49-F238E27FC236}">
                    <a16:creationId xmlns:a16="http://schemas.microsoft.com/office/drawing/2014/main" id="{C8996666-B13B-4F95-A918-9D742A285932}"/>
                  </a:ext>
                </a:extLst>
              </p:cNvPr>
              <p:cNvPicPr>
                <a:picLocks noChangeAspect="1"/>
              </p:cNvPicPr>
              <p:nvPr/>
            </p:nvPicPr>
            <p:blipFill rotWithShape="1">
              <a:blip r:embed="rId3"/>
              <a:srcRect l="8145" t="28140" r="22186" b="20260"/>
              <a:stretch/>
            </p:blipFill>
            <p:spPr>
              <a:xfrm>
                <a:off x="5614028" y="4954751"/>
                <a:ext cx="2717487" cy="1363174"/>
              </a:xfrm>
              <a:prstGeom prst="rect">
                <a:avLst/>
              </a:prstGeom>
            </p:spPr>
          </p:pic>
          <p:sp>
            <p:nvSpPr>
              <p:cNvPr id="13" name="TextBox 12">
                <a:extLst>
                  <a:ext uri="{FF2B5EF4-FFF2-40B4-BE49-F238E27FC236}">
                    <a16:creationId xmlns:a16="http://schemas.microsoft.com/office/drawing/2014/main" id="{0FD24D3B-656F-4FD4-AC25-B8638BC3B678}"/>
                  </a:ext>
                </a:extLst>
              </p:cNvPr>
              <p:cNvSpPr txBox="1"/>
              <p:nvPr/>
            </p:nvSpPr>
            <p:spPr>
              <a:xfrm>
                <a:off x="5485978" y="6317925"/>
                <a:ext cx="2775637" cy="242643"/>
              </a:xfrm>
              <a:prstGeom prst="rect">
                <a:avLst/>
              </a:prstGeom>
              <a:noFill/>
            </p:spPr>
            <p:txBody>
              <a:bodyPr wrap="square" rtlCol="0">
                <a:spAutoFit/>
              </a:bodyPr>
              <a:lstStyle/>
              <a:p>
                <a:pPr algn="ctr"/>
                <a:r>
                  <a:rPr lang="en-US" sz="1000" dirty="0"/>
                  <a:t>COM-B Model</a:t>
                </a:r>
              </a:p>
            </p:txBody>
          </p:sp>
        </p:grpSp>
        <p:pic>
          <p:nvPicPr>
            <p:cNvPr id="9" name="Picture 8" descr="A picture containing clock&#10;&#10;Description automatically generated">
              <a:extLst>
                <a:ext uri="{FF2B5EF4-FFF2-40B4-BE49-F238E27FC236}">
                  <a16:creationId xmlns:a16="http://schemas.microsoft.com/office/drawing/2014/main" id="{5B0E5176-46C6-4307-BA59-9880B1760A07}"/>
                </a:ext>
              </a:extLst>
            </p:cNvPr>
            <p:cNvPicPr>
              <a:picLocks noChangeAspect="1"/>
            </p:cNvPicPr>
            <p:nvPr/>
          </p:nvPicPr>
          <p:blipFill rotWithShape="1">
            <a:blip r:embed="rId4"/>
            <a:srcRect l="3559" t="3062" r="3055" b="6905"/>
            <a:stretch/>
          </p:blipFill>
          <p:spPr>
            <a:xfrm>
              <a:off x="1560967" y="4260165"/>
              <a:ext cx="3011033" cy="2160773"/>
            </a:xfrm>
            <a:prstGeom prst="rect">
              <a:avLst/>
            </a:prstGeom>
          </p:spPr>
        </p:pic>
        <p:sp>
          <p:nvSpPr>
            <p:cNvPr id="10" name="TextBox 9">
              <a:extLst>
                <a:ext uri="{FF2B5EF4-FFF2-40B4-BE49-F238E27FC236}">
                  <a16:creationId xmlns:a16="http://schemas.microsoft.com/office/drawing/2014/main" id="{D7514CE2-A309-4667-BF7D-AA05B7F09C3A}"/>
                </a:ext>
              </a:extLst>
            </p:cNvPr>
            <p:cNvSpPr txBox="1"/>
            <p:nvPr/>
          </p:nvSpPr>
          <p:spPr>
            <a:xfrm>
              <a:off x="-185363" y="6081223"/>
              <a:ext cx="5052952" cy="278958"/>
            </a:xfrm>
            <a:prstGeom prst="rect">
              <a:avLst/>
            </a:prstGeom>
            <a:noFill/>
          </p:spPr>
          <p:txBody>
            <a:bodyPr wrap="square" rtlCol="0">
              <a:spAutoFit/>
            </a:bodyPr>
            <a:lstStyle/>
            <a:p>
              <a:r>
                <a:rPr lang="en-US" sz="1000" dirty="0"/>
                <a:t>Behavior Change Wheel (BCW) Framework</a:t>
              </a:r>
            </a:p>
          </p:txBody>
        </p:sp>
        <p:cxnSp>
          <p:nvCxnSpPr>
            <p:cNvPr id="11" name="Straight Arrow Connector 10">
              <a:extLst>
                <a:ext uri="{FF2B5EF4-FFF2-40B4-BE49-F238E27FC236}">
                  <a16:creationId xmlns:a16="http://schemas.microsoft.com/office/drawing/2014/main" id="{7639E4FC-E571-4FD1-BC66-60590753CD5B}"/>
                </a:ext>
              </a:extLst>
            </p:cNvPr>
            <p:cNvCxnSpPr>
              <a:cxnSpLocks/>
            </p:cNvCxnSpPr>
            <p:nvPr/>
          </p:nvCxnSpPr>
          <p:spPr>
            <a:xfrm>
              <a:off x="3914649" y="5540304"/>
              <a:ext cx="1655592"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grpSp>
      <p:sp>
        <p:nvSpPr>
          <p:cNvPr id="14" name="TextBox 13">
            <a:extLst>
              <a:ext uri="{FF2B5EF4-FFF2-40B4-BE49-F238E27FC236}">
                <a16:creationId xmlns:a16="http://schemas.microsoft.com/office/drawing/2014/main" id="{5B6F7D01-7E47-40CD-9447-87784C6EFFA9}"/>
              </a:ext>
            </a:extLst>
          </p:cNvPr>
          <p:cNvSpPr txBox="1"/>
          <p:nvPr/>
        </p:nvSpPr>
        <p:spPr>
          <a:xfrm>
            <a:off x="5120798" y="4926227"/>
            <a:ext cx="4054642" cy="246221"/>
          </a:xfrm>
          <a:prstGeom prst="rect">
            <a:avLst/>
          </a:prstGeom>
          <a:noFill/>
        </p:spPr>
        <p:txBody>
          <a:bodyPr wrap="square" rtlCol="0">
            <a:spAutoFit/>
          </a:bodyPr>
          <a:lstStyle/>
          <a:p>
            <a:r>
              <a:rPr lang="en-US" sz="1000" dirty="0"/>
              <a:t>(Michie et al., 2011; Michie et al., 2014)</a:t>
            </a:r>
          </a:p>
        </p:txBody>
      </p:sp>
    </p:spTree>
    <p:extLst>
      <p:ext uri="{BB962C8B-B14F-4D97-AF65-F5344CB8AC3E}">
        <p14:creationId xmlns:p14="http://schemas.microsoft.com/office/powerpoint/2010/main" val="379364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een_Molecular_template">
  <a:themeElements>
    <a:clrScheme name="Custom 9">
      <a:dk1>
        <a:sysClr val="windowText" lastClr="000000"/>
      </a:dk1>
      <a:lt1>
        <a:sysClr val="window" lastClr="FFFFFF"/>
      </a:lt1>
      <a:dk2>
        <a:srgbClr val="1C4A26"/>
      </a:dk2>
      <a:lt2>
        <a:srgbClr val="EEECE1"/>
      </a:lt2>
      <a:accent1>
        <a:srgbClr val="9C9F49"/>
      </a:accent1>
      <a:accent2>
        <a:srgbClr val="C59518"/>
      </a:accent2>
      <a:accent3>
        <a:srgbClr val="4C4C4C"/>
      </a:accent3>
      <a:accent4>
        <a:srgbClr val="99CC99"/>
      </a:accent4>
      <a:accent5>
        <a:srgbClr val="CCCC99"/>
      </a:accent5>
      <a:accent6>
        <a:srgbClr val="669966"/>
      </a:accent6>
      <a:hlink>
        <a:srgbClr val="008000"/>
      </a:hlink>
      <a:folHlink>
        <a:srgbClr val="99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Green_Molecular_template</Template>
  <TotalTime>0</TotalTime>
  <Words>2924</Words>
  <Application>Microsoft Office PowerPoint</Application>
  <PresentationFormat>On-screen Show (16:9)</PresentationFormat>
  <Paragraphs>661</Paragraphs>
  <Slides>26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Avenir</vt:lpstr>
      <vt:lpstr>Avenir Book</vt:lpstr>
      <vt:lpstr>Avenir Heavy</vt:lpstr>
      <vt:lpstr>Calibri</vt:lpstr>
      <vt:lpstr>Green_Molecular_template</vt:lpstr>
      <vt:lpstr>Physical Activity Behavior in Persons Newly Diagnosed with Multiple Sclerosis: Patterns and Correlates</vt:lpstr>
      <vt:lpstr>Acknowledgements</vt:lpstr>
      <vt:lpstr>Multiple Sclerosis (MS)</vt:lpstr>
      <vt:lpstr>Physical activity: safe MS managing approach</vt:lpstr>
      <vt:lpstr>Physical activity in MS</vt:lpstr>
      <vt:lpstr>Physical activity in newly diagnosed with MS</vt:lpstr>
      <vt:lpstr>Gap in Physical activity Research in Newly Diagnosed MS</vt:lpstr>
      <vt:lpstr>Research Gap</vt:lpstr>
      <vt:lpstr>Capability-Opportunity-Motivation-Behavior (COM-B) Model for Behavior Change</vt:lpstr>
      <vt:lpstr>Purposes</vt:lpstr>
      <vt:lpstr>Recruitment and inclusion</vt:lpstr>
      <vt:lpstr>Measures</vt:lpstr>
      <vt:lpstr>Measures</vt:lpstr>
      <vt:lpstr>Statistical Analyses – SPSS Statistics ver. 28</vt:lpstr>
      <vt:lpstr>PowerPoint Presentation</vt:lpstr>
      <vt:lpstr>PowerPoint Presentation</vt:lpstr>
      <vt:lpstr>Physical Activity Patterns in newly diagnosed MS</vt:lpstr>
      <vt:lpstr>PowerPoint Presentation</vt:lpstr>
      <vt:lpstr>PowerPoint Presentation</vt:lpstr>
      <vt:lpstr>PowerPoint Presentation</vt:lpstr>
      <vt:lpstr>PowerPoint Presentation</vt:lpstr>
      <vt:lpstr>COM-B Correlates in Current and Long-term Physical Activity</vt:lpstr>
      <vt:lpstr>Implications</vt:lpstr>
      <vt:lpstr>Future Directions</vt:lpstr>
      <vt:lpstr>   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2022-04-14T16:43:35Z</dcterms:created>
  <dcterms:modified xsi:type="dcterms:W3CDTF">2022-04-25T15:19:49Z</dcterms:modified>
</cp:coreProperties>
</file>