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8"/>
  </p:notesMasterIdLst>
  <p:sldIdLst>
    <p:sldId id="2146847158" r:id="rId2"/>
    <p:sldId id="2146847049" r:id="rId3"/>
    <p:sldId id="2146847658" r:id="rId4"/>
    <p:sldId id="2146848300" r:id="rId5"/>
    <p:sldId id="2146847659" r:id="rId6"/>
    <p:sldId id="2146848293" r:id="rId7"/>
    <p:sldId id="2071590989" r:id="rId8"/>
    <p:sldId id="447" r:id="rId9"/>
    <p:sldId id="2071590990" r:id="rId10"/>
    <p:sldId id="2146847171" r:id="rId11"/>
    <p:sldId id="2146848295" r:id="rId12"/>
    <p:sldId id="2146847153" r:id="rId13"/>
    <p:sldId id="2146847160" r:id="rId14"/>
    <p:sldId id="2146848297" r:id="rId15"/>
    <p:sldId id="2146848294" r:id="rId16"/>
    <p:sldId id="2146848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slides DRAFT" id="{87F155C5-1345-0A4C-81D7-BE8B6A381FFF}">
          <p14:sldIdLst>
            <p14:sldId id="2146847158"/>
            <p14:sldId id="2146847049"/>
            <p14:sldId id="2146847658"/>
            <p14:sldId id="2146848300"/>
            <p14:sldId id="2146847659"/>
            <p14:sldId id="2146848293"/>
            <p14:sldId id="2071590989"/>
            <p14:sldId id="447"/>
            <p14:sldId id="2071590990"/>
            <p14:sldId id="2146847171"/>
            <p14:sldId id="2146848295"/>
            <p14:sldId id="2146847153"/>
            <p14:sldId id="2146847160"/>
            <p14:sldId id="2146848297"/>
            <p14:sldId id="2146848294"/>
            <p14:sldId id="214684828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ile, John" initials="VJ" lastIdx="2" clrIdx="0">
    <p:extLst>
      <p:ext uri="{19B8F6BF-5375-455C-9EA6-DF929625EA0E}">
        <p15:presenceInfo xmlns:p15="http://schemas.microsoft.com/office/powerpoint/2012/main" userId="S::john.vaile@bms.com::20f89c7b-d353-489e-b4b3-3b0f04651b38" providerId="AD"/>
      </p:ext>
    </p:extLst>
  </p:cmAuthor>
  <p:cmAuthor id="2" name="J Souaid" initials="JS" lastIdx="2" clrIdx="1">
    <p:extLst>
      <p:ext uri="{19B8F6BF-5375-455C-9EA6-DF929625EA0E}">
        <p15:presenceInfo xmlns:p15="http://schemas.microsoft.com/office/powerpoint/2012/main" userId="S::js@canadacareglobal.com::bfb6fbd8-f1f0-4a24-a330-0c75a58917ce" providerId="AD"/>
      </p:ext>
    </p:extLst>
  </p:cmAuthor>
  <p:cmAuthor id="3" name="Morello, Jean Pierre" initials="MJP" lastIdx="1" clrIdx="2">
    <p:extLst>
      <p:ext uri="{19B8F6BF-5375-455C-9EA6-DF929625EA0E}">
        <p15:presenceInfo xmlns:p15="http://schemas.microsoft.com/office/powerpoint/2012/main" userId="S::jeanpierre.morello@bms.com::bbb46a3e-028c-4bc0-be5b-f7af7678fa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2BBB"/>
    <a:srgbClr val="EFE7E7"/>
    <a:srgbClr val="595454"/>
    <a:srgbClr val="EB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0"/>
    <p:restoredTop sz="91633"/>
  </p:normalViewPr>
  <p:slideViewPr>
    <p:cSldViewPr snapToGrid="0" snapToObjects="1">
      <p:cViewPr varScale="1">
        <p:scale>
          <a:sx n="75" d="100"/>
          <a:sy n="75" d="100"/>
        </p:scale>
        <p:origin x="10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4B1EF0-55F1-4AE5-971D-C355831799C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C20DF903-7CCB-4A9F-821D-58E564A1BA95}">
      <dgm:prSet phldrT="[Text]" custT="1"/>
      <dgm:spPr>
        <a:solidFill>
          <a:srgbClr val="FFECCD"/>
        </a:solidFill>
        <a:ln>
          <a:noFill/>
        </a:ln>
      </dgm:spPr>
      <dgm:t>
        <a:bodyPr/>
        <a:lstStyle/>
        <a:p>
          <a:r>
            <a:rPr lang="en-US" sz="3000" dirty="0">
              <a:solidFill>
                <a:schemeClr val="tx1"/>
              </a:solidFill>
            </a:rPr>
            <a:t>Cognitive impairment can occur early in MS, while neurological reserve compensates for the symptoms</a:t>
          </a:r>
        </a:p>
      </dgm:t>
    </dgm:pt>
    <dgm:pt modelId="{790F91FD-98E6-42E8-B945-ACFEBA7E68DC}" type="parTrans" cxnId="{E5AF1BE1-92A0-44C5-AB82-DB22A485B1CF}">
      <dgm:prSet/>
      <dgm:spPr/>
      <dgm:t>
        <a:bodyPr/>
        <a:lstStyle/>
        <a:p>
          <a:endParaRPr lang="en-US"/>
        </a:p>
      </dgm:t>
    </dgm:pt>
    <dgm:pt modelId="{BFDE7453-6C7D-4D95-B19A-7AFD70BE9891}" type="sibTrans" cxnId="{E5AF1BE1-92A0-44C5-AB82-DB22A485B1CF}">
      <dgm:prSet/>
      <dgm:spPr>
        <a:ln>
          <a:solidFill>
            <a:schemeClr val="accent1"/>
          </a:solidFill>
        </a:ln>
      </dgm:spPr>
      <dgm:t>
        <a:bodyPr/>
        <a:lstStyle/>
        <a:p>
          <a:endParaRPr lang="en-US"/>
        </a:p>
      </dgm:t>
    </dgm:pt>
    <dgm:pt modelId="{6A3F1458-46E6-4B89-AD00-8AFAC8C42384}">
      <dgm:prSet phldrT="[Text]"/>
      <dgm:spPr>
        <a:solidFill>
          <a:srgbClr val="FEDCCA"/>
        </a:solidFill>
        <a:ln>
          <a:noFill/>
        </a:ln>
      </dgm:spPr>
      <dgm:t>
        <a:bodyPr/>
        <a:lstStyle/>
        <a:p>
          <a:r>
            <a:rPr lang="en-US" dirty="0">
              <a:solidFill>
                <a:schemeClr val="tx1"/>
              </a:solidFill>
            </a:rPr>
            <a:t>There is considerable burden on patients’ everyday lives resulting from cognitive impairment</a:t>
          </a:r>
        </a:p>
      </dgm:t>
    </dgm:pt>
    <dgm:pt modelId="{4491AD9A-B0EE-4D9A-ADC4-7CB65939AFD5}" type="parTrans" cxnId="{A4FDDC1F-F699-4DD9-A906-4093F3EBF25E}">
      <dgm:prSet/>
      <dgm:spPr/>
      <dgm:t>
        <a:bodyPr/>
        <a:lstStyle/>
        <a:p>
          <a:endParaRPr lang="en-US"/>
        </a:p>
      </dgm:t>
    </dgm:pt>
    <dgm:pt modelId="{0FD386A5-BDE6-457A-A3CE-FA2F0B556BCC}" type="sibTrans" cxnId="{A4FDDC1F-F699-4DD9-A906-4093F3EBF25E}">
      <dgm:prSet/>
      <dgm:spPr/>
      <dgm:t>
        <a:bodyPr/>
        <a:lstStyle/>
        <a:p>
          <a:endParaRPr lang="en-US"/>
        </a:p>
      </dgm:t>
    </dgm:pt>
    <dgm:pt modelId="{1E9C071C-7DF8-40ED-915E-F43C5311D08F}">
      <dgm:prSet phldrT="[Text]"/>
      <dgm:spPr>
        <a:solidFill>
          <a:srgbClr val="DAC5C5"/>
        </a:solidFill>
      </dgm:spPr>
      <dgm:t>
        <a:bodyPr/>
        <a:lstStyle/>
        <a:p>
          <a:r>
            <a:rPr lang="en-US" dirty="0">
              <a:solidFill>
                <a:schemeClr val="tx1"/>
              </a:solidFill>
            </a:rPr>
            <a:t>A SDM approach focused on cognition can lead to earlier detection of CI in MS and better outcomes</a:t>
          </a:r>
          <a:endParaRPr lang="en-US" dirty="0"/>
        </a:p>
      </dgm:t>
    </dgm:pt>
    <dgm:pt modelId="{E4B7E580-B4C6-42C8-88B1-FD08444D9DF9}" type="parTrans" cxnId="{C591FC0D-67EF-4CB8-BDD7-AA167CA77B84}">
      <dgm:prSet/>
      <dgm:spPr/>
      <dgm:t>
        <a:bodyPr/>
        <a:lstStyle/>
        <a:p>
          <a:endParaRPr lang="en-US"/>
        </a:p>
      </dgm:t>
    </dgm:pt>
    <dgm:pt modelId="{0C93E77C-07BD-404E-B13D-0889CA91C2DE}" type="sibTrans" cxnId="{C591FC0D-67EF-4CB8-BDD7-AA167CA77B84}">
      <dgm:prSet/>
      <dgm:spPr/>
      <dgm:t>
        <a:bodyPr/>
        <a:lstStyle/>
        <a:p>
          <a:endParaRPr lang="en-US"/>
        </a:p>
      </dgm:t>
    </dgm:pt>
    <dgm:pt modelId="{F80B0CE9-CEF1-4FE2-BBD2-3F007743409C}" type="pres">
      <dgm:prSet presAssocID="{C54B1EF0-55F1-4AE5-971D-C355831799C7}" presName="Name0" presStyleCnt="0">
        <dgm:presLayoutVars>
          <dgm:chMax val="7"/>
          <dgm:chPref val="7"/>
          <dgm:dir/>
        </dgm:presLayoutVars>
      </dgm:prSet>
      <dgm:spPr/>
    </dgm:pt>
    <dgm:pt modelId="{A4D45FCC-CF27-4DC7-BA50-DC32C5BBD07C}" type="pres">
      <dgm:prSet presAssocID="{C54B1EF0-55F1-4AE5-971D-C355831799C7}" presName="Name1" presStyleCnt="0"/>
      <dgm:spPr/>
    </dgm:pt>
    <dgm:pt modelId="{1976CD5E-DE35-4753-AB9C-B5FDF751D3A0}" type="pres">
      <dgm:prSet presAssocID="{C54B1EF0-55F1-4AE5-971D-C355831799C7}" presName="cycle" presStyleCnt="0"/>
      <dgm:spPr/>
    </dgm:pt>
    <dgm:pt modelId="{C9A28A2E-54E8-43E0-B991-A33A3BAA413D}" type="pres">
      <dgm:prSet presAssocID="{C54B1EF0-55F1-4AE5-971D-C355831799C7}" presName="srcNode" presStyleLbl="node1" presStyleIdx="0" presStyleCnt="3"/>
      <dgm:spPr/>
    </dgm:pt>
    <dgm:pt modelId="{5754D6AE-2A59-4C2B-8E8F-38F5D34ADFA5}" type="pres">
      <dgm:prSet presAssocID="{C54B1EF0-55F1-4AE5-971D-C355831799C7}" presName="conn" presStyleLbl="parChTrans1D2" presStyleIdx="0" presStyleCnt="1" custScaleY="82275" custLinFactNeighborX="-23724" custLinFactNeighborY="584"/>
      <dgm:spPr/>
    </dgm:pt>
    <dgm:pt modelId="{68E342E5-BA57-4129-B2C2-B90B5CEF1180}" type="pres">
      <dgm:prSet presAssocID="{C54B1EF0-55F1-4AE5-971D-C355831799C7}" presName="extraNode" presStyleLbl="node1" presStyleIdx="0" presStyleCnt="3"/>
      <dgm:spPr/>
    </dgm:pt>
    <dgm:pt modelId="{72879755-7628-4DE3-BF73-FED987D2198E}" type="pres">
      <dgm:prSet presAssocID="{C54B1EF0-55F1-4AE5-971D-C355831799C7}" presName="dstNode" presStyleLbl="node1" presStyleIdx="0" presStyleCnt="3"/>
      <dgm:spPr/>
    </dgm:pt>
    <dgm:pt modelId="{F2B9D7C1-1B14-451A-95A9-F6D3A6FC153C}" type="pres">
      <dgm:prSet presAssocID="{C20DF903-7CCB-4A9F-821D-58E564A1BA95}" presName="text_1" presStyleLbl="node1" presStyleIdx="0" presStyleCnt="3">
        <dgm:presLayoutVars>
          <dgm:bulletEnabled val="1"/>
        </dgm:presLayoutVars>
      </dgm:prSet>
      <dgm:spPr/>
    </dgm:pt>
    <dgm:pt modelId="{C2E2D130-6384-4ED7-9B4E-6317D2AB64DB}" type="pres">
      <dgm:prSet presAssocID="{C20DF903-7CCB-4A9F-821D-58E564A1BA95}" presName="accent_1" presStyleCnt="0"/>
      <dgm:spPr/>
    </dgm:pt>
    <dgm:pt modelId="{1045F736-3CB8-4999-B672-EDDFEFF3D612}" type="pres">
      <dgm:prSet presAssocID="{C20DF903-7CCB-4A9F-821D-58E564A1BA95}" presName="accentRepeatNode" presStyleLbl="solidFgAcc1" presStyleIdx="0" presStyleCnt="3"/>
      <dgm:spPr>
        <a:ln>
          <a:solidFill>
            <a:srgbClr val="FFECCD"/>
          </a:solidFill>
        </a:ln>
      </dgm:spPr>
    </dgm:pt>
    <dgm:pt modelId="{C6E35565-47F8-4E38-B827-31CBC3FCEAE3}" type="pres">
      <dgm:prSet presAssocID="{6A3F1458-46E6-4B89-AD00-8AFAC8C42384}" presName="text_2" presStyleLbl="node1" presStyleIdx="1" presStyleCnt="3">
        <dgm:presLayoutVars>
          <dgm:bulletEnabled val="1"/>
        </dgm:presLayoutVars>
      </dgm:prSet>
      <dgm:spPr/>
    </dgm:pt>
    <dgm:pt modelId="{90DABEB2-A24A-4FE5-84FB-0121F3FEF5B2}" type="pres">
      <dgm:prSet presAssocID="{6A3F1458-46E6-4B89-AD00-8AFAC8C42384}" presName="accent_2" presStyleCnt="0"/>
      <dgm:spPr/>
    </dgm:pt>
    <dgm:pt modelId="{8E216DC2-C980-4EA1-9C8F-885E5A74BCFD}" type="pres">
      <dgm:prSet presAssocID="{6A3F1458-46E6-4B89-AD00-8AFAC8C42384}" presName="accentRepeatNode" presStyleLbl="solidFgAcc1" presStyleIdx="1" presStyleCnt="3"/>
      <dgm:spPr>
        <a:blipFill rotWithShape="0">
          <a:blip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l="-60000" r="-60000"/>
          </a:stretch>
        </a:blipFill>
        <a:ln>
          <a:solidFill>
            <a:srgbClr val="FEDCCA"/>
          </a:solidFill>
        </a:ln>
      </dgm:spPr>
    </dgm:pt>
    <dgm:pt modelId="{68C95921-1A62-413F-A66A-383B33D3AE4A}" type="pres">
      <dgm:prSet presAssocID="{1E9C071C-7DF8-40ED-915E-F43C5311D08F}" presName="text_3" presStyleLbl="node1" presStyleIdx="2" presStyleCnt="3">
        <dgm:presLayoutVars>
          <dgm:bulletEnabled val="1"/>
        </dgm:presLayoutVars>
      </dgm:prSet>
      <dgm:spPr/>
    </dgm:pt>
    <dgm:pt modelId="{78834DD0-9856-4EB5-A972-D04DF3327EA6}" type="pres">
      <dgm:prSet presAssocID="{1E9C071C-7DF8-40ED-915E-F43C5311D08F}" presName="accent_3" presStyleCnt="0"/>
      <dgm:spPr/>
    </dgm:pt>
    <dgm:pt modelId="{FE93ED4A-08AB-4067-AF76-158F4BA320E2}" type="pres">
      <dgm:prSet presAssocID="{1E9C071C-7DF8-40ED-915E-F43C5311D08F}" presName="accentRepeatNode" presStyleLbl="solidFgAcc1" presStyleIdx="2" presStyleCnt="3"/>
      <dgm:spPr>
        <a:ln>
          <a:solidFill>
            <a:srgbClr val="DAC5C5"/>
          </a:solidFill>
        </a:ln>
      </dgm:spPr>
    </dgm:pt>
  </dgm:ptLst>
  <dgm:cxnLst>
    <dgm:cxn modelId="{C591FC0D-67EF-4CB8-BDD7-AA167CA77B84}" srcId="{C54B1EF0-55F1-4AE5-971D-C355831799C7}" destId="{1E9C071C-7DF8-40ED-915E-F43C5311D08F}" srcOrd="2" destOrd="0" parTransId="{E4B7E580-B4C6-42C8-88B1-FD08444D9DF9}" sibTransId="{0C93E77C-07BD-404E-B13D-0889CA91C2DE}"/>
    <dgm:cxn modelId="{BF068715-D163-451E-8C02-6137B2291D55}" type="presOf" srcId="{6A3F1458-46E6-4B89-AD00-8AFAC8C42384}" destId="{C6E35565-47F8-4E38-B827-31CBC3FCEAE3}" srcOrd="0" destOrd="0" presId="urn:microsoft.com/office/officeart/2008/layout/VerticalCurvedList"/>
    <dgm:cxn modelId="{A4FDDC1F-F699-4DD9-A906-4093F3EBF25E}" srcId="{C54B1EF0-55F1-4AE5-971D-C355831799C7}" destId="{6A3F1458-46E6-4B89-AD00-8AFAC8C42384}" srcOrd="1" destOrd="0" parTransId="{4491AD9A-B0EE-4D9A-ADC4-7CB65939AFD5}" sibTransId="{0FD386A5-BDE6-457A-A3CE-FA2F0B556BCC}"/>
    <dgm:cxn modelId="{CECB9172-4C93-4415-8B00-2B8640FB840B}" type="presOf" srcId="{BFDE7453-6C7D-4D95-B19A-7AFD70BE9891}" destId="{5754D6AE-2A59-4C2B-8E8F-38F5D34ADFA5}" srcOrd="0" destOrd="0" presId="urn:microsoft.com/office/officeart/2008/layout/VerticalCurvedList"/>
    <dgm:cxn modelId="{85ECE578-A59D-4AA7-BB99-88E8A9EEC23A}" type="presOf" srcId="{C20DF903-7CCB-4A9F-821D-58E564A1BA95}" destId="{F2B9D7C1-1B14-451A-95A9-F6D3A6FC153C}" srcOrd="0" destOrd="0" presId="urn:microsoft.com/office/officeart/2008/layout/VerticalCurvedList"/>
    <dgm:cxn modelId="{DEA85B84-0084-4F80-A34C-9B6C836795D1}" type="presOf" srcId="{C54B1EF0-55F1-4AE5-971D-C355831799C7}" destId="{F80B0CE9-CEF1-4FE2-BBD2-3F007743409C}" srcOrd="0" destOrd="0" presId="urn:microsoft.com/office/officeart/2008/layout/VerticalCurvedList"/>
    <dgm:cxn modelId="{E5AF1BE1-92A0-44C5-AB82-DB22A485B1CF}" srcId="{C54B1EF0-55F1-4AE5-971D-C355831799C7}" destId="{C20DF903-7CCB-4A9F-821D-58E564A1BA95}" srcOrd="0" destOrd="0" parTransId="{790F91FD-98E6-42E8-B945-ACFEBA7E68DC}" sibTransId="{BFDE7453-6C7D-4D95-B19A-7AFD70BE9891}"/>
    <dgm:cxn modelId="{BAA412FF-6B5F-40F0-AE50-881FB7CC2F53}" type="presOf" srcId="{1E9C071C-7DF8-40ED-915E-F43C5311D08F}" destId="{68C95921-1A62-413F-A66A-383B33D3AE4A}" srcOrd="0" destOrd="0" presId="urn:microsoft.com/office/officeart/2008/layout/VerticalCurvedList"/>
    <dgm:cxn modelId="{B443799E-BE3A-4D55-9041-E6CF64676DB0}" type="presParOf" srcId="{F80B0CE9-CEF1-4FE2-BBD2-3F007743409C}" destId="{A4D45FCC-CF27-4DC7-BA50-DC32C5BBD07C}" srcOrd="0" destOrd="0" presId="urn:microsoft.com/office/officeart/2008/layout/VerticalCurvedList"/>
    <dgm:cxn modelId="{527AB489-B3F8-4FA4-9C17-7B21271BD25E}" type="presParOf" srcId="{A4D45FCC-CF27-4DC7-BA50-DC32C5BBD07C}" destId="{1976CD5E-DE35-4753-AB9C-B5FDF751D3A0}" srcOrd="0" destOrd="0" presId="urn:microsoft.com/office/officeart/2008/layout/VerticalCurvedList"/>
    <dgm:cxn modelId="{FB0B53F3-D426-475D-8B50-11B0558773FE}" type="presParOf" srcId="{1976CD5E-DE35-4753-AB9C-B5FDF751D3A0}" destId="{C9A28A2E-54E8-43E0-B991-A33A3BAA413D}" srcOrd="0" destOrd="0" presId="urn:microsoft.com/office/officeart/2008/layout/VerticalCurvedList"/>
    <dgm:cxn modelId="{10E29721-4613-48C6-90D3-F5E4C2D49E2B}" type="presParOf" srcId="{1976CD5E-DE35-4753-AB9C-B5FDF751D3A0}" destId="{5754D6AE-2A59-4C2B-8E8F-38F5D34ADFA5}" srcOrd="1" destOrd="0" presId="urn:microsoft.com/office/officeart/2008/layout/VerticalCurvedList"/>
    <dgm:cxn modelId="{E3CFB2C7-31FF-4B30-A22C-F4154944A65C}" type="presParOf" srcId="{1976CD5E-DE35-4753-AB9C-B5FDF751D3A0}" destId="{68E342E5-BA57-4129-B2C2-B90B5CEF1180}" srcOrd="2" destOrd="0" presId="urn:microsoft.com/office/officeart/2008/layout/VerticalCurvedList"/>
    <dgm:cxn modelId="{2377644B-A3A5-4A98-9A53-858F80504693}" type="presParOf" srcId="{1976CD5E-DE35-4753-AB9C-B5FDF751D3A0}" destId="{72879755-7628-4DE3-BF73-FED987D2198E}" srcOrd="3" destOrd="0" presId="urn:microsoft.com/office/officeart/2008/layout/VerticalCurvedList"/>
    <dgm:cxn modelId="{B9EB6A2C-C038-458E-8963-064A30291978}" type="presParOf" srcId="{A4D45FCC-CF27-4DC7-BA50-DC32C5BBD07C}" destId="{F2B9D7C1-1B14-451A-95A9-F6D3A6FC153C}" srcOrd="1" destOrd="0" presId="urn:microsoft.com/office/officeart/2008/layout/VerticalCurvedList"/>
    <dgm:cxn modelId="{471D2EA2-A340-44FF-810A-7FD0C3B35698}" type="presParOf" srcId="{A4D45FCC-CF27-4DC7-BA50-DC32C5BBD07C}" destId="{C2E2D130-6384-4ED7-9B4E-6317D2AB64DB}" srcOrd="2" destOrd="0" presId="urn:microsoft.com/office/officeart/2008/layout/VerticalCurvedList"/>
    <dgm:cxn modelId="{765FA6E7-7496-4133-86E5-5D246BEAAEC3}" type="presParOf" srcId="{C2E2D130-6384-4ED7-9B4E-6317D2AB64DB}" destId="{1045F736-3CB8-4999-B672-EDDFEFF3D612}" srcOrd="0" destOrd="0" presId="urn:microsoft.com/office/officeart/2008/layout/VerticalCurvedList"/>
    <dgm:cxn modelId="{2B2E8B55-AADA-4437-A1BF-755E3F08A377}" type="presParOf" srcId="{A4D45FCC-CF27-4DC7-BA50-DC32C5BBD07C}" destId="{C6E35565-47F8-4E38-B827-31CBC3FCEAE3}" srcOrd="3" destOrd="0" presId="urn:microsoft.com/office/officeart/2008/layout/VerticalCurvedList"/>
    <dgm:cxn modelId="{927BE560-C5DD-4298-93B0-3F42E09B4B2E}" type="presParOf" srcId="{A4D45FCC-CF27-4DC7-BA50-DC32C5BBD07C}" destId="{90DABEB2-A24A-4FE5-84FB-0121F3FEF5B2}" srcOrd="4" destOrd="0" presId="urn:microsoft.com/office/officeart/2008/layout/VerticalCurvedList"/>
    <dgm:cxn modelId="{3C1C6CD7-36D7-4CDE-8844-837E71CF6019}" type="presParOf" srcId="{90DABEB2-A24A-4FE5-84FB-0121F3FEF5B2}" destId="{8E216DC2-C980-4EA1-9C8F-885E5A74BCFD}" srcOrd="0" destOrd="0" presId="urn:microsoft.com/office/officeart/2008/layout/VerticalCurvedList"/>
    <dgm:cxn modelId="{D8B3CE4E-46DF-4102-AB91-DB2ECB7822C9}" type="presParOf" srcId="{A4D45FCC-CF27-4DC7-BA50-DC32C5BBD07C}" destId="{68C95921-1A62-413F-A66A-383B33D3AE4A}" srcOrd="5" destOrd="0" presId="urn:microsoft.com/office/officeart/2008/layout/VerticalCurvedList"/>
    <dgm:cxn modelId="{F46EBAF6-8D34-422B-95C9-8170BC1BD0B9}" type="presParOf" srcId="{A4D45FCC-CF27-4DC7-BA50-DC32C5BBD07C}" destId="{78834DD0-9856-4EB5-A972-D04DF3327EA6}" srcOrd="6" destOrd="0" presId="urn:microsoft.com/office/officeart/2008/layout/VerticalCurvedList"/>
    <dgm:cxn modelId="{3CBBA9BD-52F3-4D6F-B43B-BF078045747C}" type="presParOf" srcId="{78834DD0-9856-4EB5-A972-D04DF3327EA6}" destId="{FE93ED4A-08AB-4067-AF76-158F4BA320E2}"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4D6AE-2A59-4C2B-8E8F-38F5D34ADFA5}">
      <dsp:nvSpPr>
        <dsp:cNvPr id="0" name=""/>
        <dsp:cNvSpPr/>
      </dsp:nvSpPr>
      <dsp:spPr>
        <a:xfrm>
          <a:off x="-6125176" y="-248431"/>
          <a:ext cx="7293488" cy="6000717"/>
        </a:xfrm>
        <a:prstGeom prst="blockArc">
          <a:avLst>
            <a:gd name="adj1" fmla="val 18900000"/>
            <a:gd name="adj2" fmla="val 2700000"/>
            <a:gd name="adj3" fmla="val 296"/>
          </a:avLst>
        </a:prstGeom>
        <a:noFill/>
        <a:ln w="12700" cap="sq"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F2B9D7C1-1B14-451A-95A9-F6D3A6FC153C}">
      <dsp:nvSpPr>
        <dsp:cNvPr id="0" name=""/>
        <dsp:cNvSpPr/>
      </dsp:nvSpPr>
      <dsp:spPr>
        <a:xfrm>
          <a:off x="752110" y="541866"/>
          <a:ext cx="10633591" cy="1083733"/>
        </a:xfrm>
        <a:prstGeom prst="rect">
          <a:avLst/>
        </a:prstGeom>
        <a:solidFill>
          <a:srgbClr val="FFECCD"/>
        </a:solidFill>
        <a:ln w="12700" cap="sq"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Cognitive impairment can occur early in MS, while neurological reserve compensates for the symptoms</a:t>
          </a:r>
        </a:p>
      </dsp:txBody>
      <dsp:txXfrm>
        <a:off x="752110" y="541866"/>
        <a:ext cx="10633591" cy="1083733"/>
      </dsp:txXfrm>
    </dsp:sp>
    <dsp:sp modelId="{1045F736-3CB8-4999-B672-EDDFEFF3D612}">
      <dsp:nvSpPr>
        <dsp:cNvPr id="0" name=""/>
        <dsp:cNvSpPr/>
      </dsp:nvSpPr>
      <dsp:spPr>
        <a:xfrm>
          <a:off x="74777" y="406400"/>
          <a:ext cx="1354666" cy="1354666"/>
        </a:xfrm>
        <a:prstGeom prst="ellipse">
          <a:avLst/>
        </a:prstGeom>
        <a:solidFill>
          <a:schemeClr val="lt1">
            <a:hueOff val="0"/>
            <a:satOff val="0"/>
            <a:lumOff val="0"/>
            <a:alphaOff val="0"/>
          </a:schemeClr>
        </a:solidFill>
        <a:ln w="12700" cap="sq" cmpd="sng" algn="ctr">
          <a:solidFill>
            <a:srgbClr val="FFECCD"/>
          </a:solidFill>
          <a:prstDash val="solid"/>
        </a:ln>
        <a:effectLst/>
      </dsp:spPr>
      <dsp:style>
        <a:lnRef idx="2">
          <a:scrgbClr r="0" g="0" b="0"/>
        </a:lnRef>
        <a:fillRef idx="1">
          <a:scrgbClr r="0" g="0" b="0"/>
        </a:fillRef>
        <a:effectRef idx="0">
          <a:scrgbClr r="0" g="0" b="0"/>
        </a:effectRef>
        <a:fontRef idx="minor"/>
      </dsp:style>
    </dsp:sp>
    <dsp:sp modelId="{C6E35565-47F8-4E38-B827-31CBC3FCEAE3}">
      <dsp:nvSpPr>
        <dsp:cNvPr id="0" name=""/>
        <dsp:cNvSpPr/>
      </dsp:nvSpPr>
      <dsp:spPr>
        <a:xfrm>
          <a:off x="1146048" y="2167466"/>
          <a:ext cx="10239654" cy="1083733"/>
        </a:xfrm>
        <a:prstGeom prst="rect">
          <a:avLst/>
        </a:prstGeom>
        <a:solidFill>
          <a:srgbClr val="FEDCCA"/>
        </a:solidFill>
        <a:ln w="12700" cap="sq"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There is considerable burden on patients’ everyday lives resulting from cognitive impairment</a:t>
          </a:r>
        </a:p>
      </dsp:txBody>
      <dsp:txXfrm>
        <a:off x="1146048" y="2167466"/>
        <a:ext cx="10239654" cy="1083733"/>
      </dsp:txXfrm>
    </dsp:sp>
    <dsp:sp modelId="{8E216DC2-C980-4EA1-9C8F-885E5A74BCFD}">
      <dsp:nvSpPr>
        <dsp:cNvPr id="0" name=""/>
        <dsp:cNvSpPr/>
      </dsp:nvSpPr>
      <dsp:spPr>
        <a:xfrm>
          <a:off x="468714" y="2032000"/>
          <a:ext cx="1354666" cy="1354666"/>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a:stretch>
            <a:fillRect l="-60000" r="-60000"/>
          </a:stretch>
        </a:blipFill>
        <a:ln w="12700" cap="sq" cmpd="sng" algn="ctr">
          <a:solidFill>
            <a:srgbClr val="FEDCCA"/>
          </a:solidFill>
          <a:prstDash val="solid"/>
        </a:ln>
        <a:effectLst/>
      </dsp:spPr>
      <dsp:style>
        <a:lnRef idx="2">
          <a:scrgbClr r="0" g="0" b="0"/>
        </a:lnRef>
        <a:fillRef idx="1">
          <a:scrgbClr r="0" g="0" b="0"/>
        </a:fillRef>
        <a:effectRef idx="0">
          <a:scrgbClr r="0" g="0" b="0"/>
        </a:effectRef>
        <a:fontRef idx="minor"/>
      </dsp:style>
    </dsp:sp>
    <dsp:sp modelId="{68C95921-1A62-413F-A66A-383B33D3AE4A}">
      <dsp:nvSpPr>
        <dsp:cNvPr id="0" name=""/>
        <dsp:cNvSpPr/>
      </dsp:nvSpPr>
      <dsp:spPr>
        <a:xfrm>
          <a:off x="752110" y="3793066"/>
          <a:ext cx="10633591" cy="1083733"/>
        </a:xfrm>
        <a:prstGeom prst="rect">
          <a:avLst/>
        </a:prstGeom>
        <a:solidFill>
          <a:srgbClr val="DAC5C5"/>
        </a:solidFill>
        <a:ln w="12700" cap="sq"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A SDM approach focused on cognition can lead to earlier detection of CI in MS and better outcomes</a:t>
          </a:r>
          <a:endParaRPr lang="en-US" sz="3200" kern="1200" dirty="0"/>
        </a:p>
      </dsp:txBody>
      <dsp:txXfrm>
        <a:off x="752110" y="3793066"/>
        <a:ext cx="10633591" cy="1083733"/>
      </dsp:txXfrm>
    </dsp:sp>
    <dsp:sp modelId="{FE93ED4A-08AB-4067-AF76-158F4BA320E2}">
      <dsp:nvSpPr>
        <dsp:cNvPr id="0" name=""/>
        <dsp:cNvSpPr/>
      </dsp:nvSpPr>
      <dsp:spPr>
        <a:xfrm>
          <a:off x="74777" y="3657600"/>
          <a:ext cx="1354666" cy="1354666"/>
        </a:xfrm>
        <a:prstGeom prst="ellipse">
          <a:avLst/>
        </a:prstGeom>
        <a:solidFill>
          <a:schemeClr val="lt1">
            <a:hueOff val="0"/>
            <a:satOff val="0"/>
            <a:lumOff val="0"/>
            <a:alphaOff val="0"/>
          </a:schemeClr>
        </a:solidFill>
        <a:ln w="12700" cap="sq" cmpd="sng" algn="ctr">
          <a:solidFill>
            <a:srgbClr val="DAC5C5"/>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5537A-ED39-1D46-BDC2-911F3BE09746}"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F0B44-2FD5-DC4D-8141-685893AA9A44}" type="slidenum">
              <a:rPr lang="en-US" smtClean="0"/>
              <a:t>‹#›</a:t>
            </a:fld>
            <a:endParaRPr lang="en-US"/>
          </a:p>
        </p:txBody>
      </p:sp>
    </p:spTree>
    <p:extLst>
      <p:ext uri="{BB962C8B-B14F-4D97-AF65-F5344CB8AC3E}">
        <p14:creationId xmlns:p14="http://schemas.microsoft.com/office/powerpoint/2010/main" val="18739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CB8535-DC0F-AF47-A510-8461A80C06B7}" type="slidenum">
              <a:rPr lang="en-US" smtClean="0"/>
              <a:t>1</a:t>
            </a:fld>
            <a:endParaRPr lang="en-US"/>
          </a:p>
        </p:txBody>
      </p:sp>
    </p:spTree>
    <p:extLst>
      <p:ext uri="{BB962C8B-B14F-4D97-AF65-F5344CB8AC3E}">
        <p14:creationId xmlns:p14="http://schemas.microsoft.com/office/powerpoint/2010/main" val="422838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F0B44-2FD5-DC4D-8141-685893AA9A44}" type="slidenum">
              <a:rPr lang="en-US" smtClean="0"/>
              <a:t>10</a:t>
            </a:fld>
            <a:endParaRPr lang="en-US"/>
          </a:p>
        </p:txBody>
      </p:sp>
    </p:spTree>
    <p:extLst>
      <p:ext uri="{BB962C8B-B14F-4D97-AF65-F5344CB8AC3E}">
        <p14:creationId xmlns:p14="http://schemas.microsoft.com/office/powerpoint/2010/main" val="2566141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t>4</a:t>
            </a:r>
            <a:r>
              <a:rPr lang="en-US" sz="1200" dirty="0"/>
              <a:t>Cole S, Frankel R, et al. </a:t>
            </a:r>
            <a:r>
              <a:rPr lang="en-US" sz="1200" i="1" dirty="0"/>
              <a:t>The Medical Interview: The Three Function Approach to Relationship-Centered Care</a:t>
            </a:r>
            <a:r>
              <a:rPr lang="en-US" sz="1200" dirty="0"/>
              <a:t>, Edition 4, Elsevier, Philadelphia, in press, 2023.</a:t>
            </a:r>
          </a:p>
          <a:p>
            <a:endParaRPr lang="en-US" dirty="0"/>
          </a:p>
        </p:txBody>
      </p:sp>
      <p:sp>
        <p:nvSpPr>
          <p:cNvPr id="4" name="Slide Number Placeholder 3"/>
          <p:cNvSpPr>
            <a:spLocks noGrp="1"/>
          </p:cNvSpPr>
          <p:nvPr>
            <p:ph type="sldNum" sz="quarter" idx="5"/>
          </p:nvPr>
        </p:nvSpPr>
        <p:spPr/>
        <p:txBody>
          <a:bodyPr/>
          <a:lstStyle/>
          <a:p>
            <a:fld id="{A89F0B44-2FD5-DC4D-8141-685893AA9A44}" type="slidenum">
              <a:rPr lang="en-US" smtClean="0"/>
              <a:t>11</a:t>
            </a:fld>
            <a:endParaRPr lang="en-US"/>
          </a:p>
        </p:txBody>
      </p:sp>
    </p:spTree>
    <p:extLst>
      <p:ext uri="{BB962C8B-B14F-4D97-AF65-F5344CB8AC3E}">
        <p14:creationId xmlns:p14="http://schemas.microsoft.com/office/powerpoint/2010/main" val="2948330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Annette to call out.</a:t>
            </a:r>
          </a:p>
          <a:p>
            <a:pPr marL="285750" indent="-285750" algn="l" fontAlgn="b">
              <a:buFont typeface="Arial" panose="020B0604020202020204" pitchFamily="34" charset="0"/>
              <a:buChar char="•"/>
            </a:pPr>
            <a:r>
              <a:rPr lang="en-US" sz="1200" b="0" u="none" strike="noStrike" dirty="0">
                <a:solidFill>
                  <a:schemeClr val="accent1"/>
                </a:solidFill>
                <a:effectLst/>
                <a:latin typeface="+mn-lt"/>
              </a:rPr>
              <a:t>Physical room set-up</a:t>
            </a:r>
          </a:p>
          <a:p>
            <a:pPr marL="285750" indent="-285750" algn="l" fontAlgn="b">
              <a:buFont typeface="Arial" panose="020B0604020202020204" pitchFamily="34" charset="0"/>
              <a:buChar char="•"/>
            </a:pPr>
            <a:r>
              <a:rPr lang="en-US" sz="1200" b="0" u="none" strike="noStrike" dirty="0">
                <a:solidFill>
                  <a:schemeClr val="accent1"/>
                </a:solidFill>
                <a:effectLst/>
                <a:latin typeface="+mn-lt"/>
              </a:rPr>
              <a:t>Eye contact</a:t>
            </a:r>
          </a:p>
          <a:p>
            <a:pPr marL="285750" indent="-285750" algn="l" fontAlgn="b">
              <a:buFont typeface="Arial" panose="020B0604020202020204" pitchFamily="34" charset="0"/>
              <a:buChar char="•"/>
            </a:pPr>
            <a:r>
              <a:rPr lang="en-US" sz="1200" b="0" u="none" strike="noStrike" dirty="0">
                <a:solidFill>
                  <a:schemeClr val="accent1"/>
                </a:solidFill>
                <a:effectLst/>
                <a:latin typeface="+mn-lt"/>
              </a:rPr>
              <a:t>Listen and respond empathically</a:t>
            </a:r>
          </a:p>
          <a:p>
            <a:endParaRPr lang="en-GB" dirty="0"/>
          </a:p>
          <a:p>
            <a:pPr marL="285750" marR="0" lvl="0" indent="-2857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accent1"/>
                </a:solidFill>
                <a:effectLst/>
                <a:latin typeface="+mn-lt"/>
              </a:rPr>
              <a:t>Agenda</a:t>
            </a:r>
          </a:p>
          <a:p>
            <a:pPr marL="285750" indent="-285750" algn="l" fontAlgn="b">
              <a:buFont typeface="Arial" panose="020B0604020202020204" pitchFamily="34" charset="0"/>
              <a:buChar char="•"/>
            </a:pPr>
            <a:r>
              <a:rPr lang="en-US" sz="1200" b="0" i="0" u="none" strike="noStrike" dirty="0">
                <a:solidFill>
                  <a:schemeClr val="accent1"/>
                </a:solidFill>
                <a:effectLst/>
                <a:latin typeface="+mn-lt"/>
              </a:rPr>
              <a:t>Explore context</a:t>
            </a:r>
          </a:p>
          <a:p>
            <a:endParaRPr lang="en-GB" dirty="0"/>
          </a:p>
          <a:p>
            <a:pPr marL="285750" indent="-285750" algn="l" fontAlgn="b">
              <a:buFont typeface="Arial" panose="020B0604020202020204" pitchFamily="34" charset="0"/>
              <a:buChar char="•"/>
            </a:pPr>
            <a:r>
              <a:rPr lang="en-US" sz="1200" b="0" i="0" u="none" strike="noStrike" dirty="0">
                <a:solidFill>
                  <a:schemeClr val="accent1"/>
                </a:solidFill>
                <a:effectLst/>
                <a:latin typeface="+mn-lt"/>
              </a:rPr>
              <a:t>Teach-back</a:t>
            </a:r>
          </a:p>
          <a:p>
            <a:pPr marL="285750" indent="-285750" algn="l" fontAlgn="b">
              <a:buFont typeface="Arial" panose="020B0604020202020204" pitchFamily="34" charset="0"/>
              <a:buChar char="•"/>
            </a:pPr>
            <a:r>
              <a:rPr lang="en-US" sz="1200" b="0" i="0" u="none" strike="noStrike" dirty="0">
                <a:solidFill>
                  <a:schemeClr val="accent1"/>
                </a:solidFill>
                <a:effectLst/>
                <a:latin typeface="+mn-lt"/>
              </a:rPr>
              <a:t>Brief Action Plan</a:t>
            </a:r>
          </a:p>
          <a:p>
            <a:endParaRPr lang="en-GB" dirty="0"/>
          </a:p>
        </p:txBody>
      </p:sp>
      <p:sp>
        <p:nvSpPr>
          <p:cNvPr id="4" name="Slide Number Placeholder 3"/>
          <p:cNvSpPr>
            <a:spLocks noGrp="1"/>
          </p:cNvSpPr>
          <p:nvPr>
            <p:ph type="sldNum" sz="quarter" idx="5"/>
          </p:nvPr>
        </p:nvSpPr>
        <p:spPr/>
        <p:txBody>
          <a:bodyPr/>
          <a:lstStyle/>
          <a:p>
            <a:fld id="{91CB8535-DC0F-AF47-A510-8461A80C06B7}" type="slidenum">
              <a:rPr lang="en-US" smtClean="0"/>
              <a:t>12</a:t>
            </a:fld>
            <a:endParaRPr lang="en-US"/>
          </a:p>
        </p:txBody>
      </p:sp>
    </p:spTree>
    <p:extLst>
      <p:ext uri="{BB962C8B-B14F-4D97-AF65-F5344CB8AC3E}">
        <p14:creationId xmlns:p14="http://schemas.microsoft.com/office/powerpoint/2010/main" val="482993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Rich and Steve</a:t>
            </a:r>
          </a:p>
        </p:txBody>
      </p:sp>
      <p:sp>
        <p:nvSpPr>
          <p:cNvPr id="4" name="Slide Number Placeholder 3"/>
          <p:cNvSpPr>
            <a:spLocks noGrp="1"/>
          </p:cNvSpPr>
          <p:nvPr>
            <p:ph type="sldNum" sz="quarter" idx="5"/>
          </p:nvPr>
        </p:nvSpPr>
        <p:spPr/>
        <p:txBody>
          <a:bodyPr/>
          <a:lstStyle/>
          <a:p>
            <a:fld id="{A89F0B44-2FD5-DC4D-8141-685893AA9A44}" type="slidenum">
              <a:rPr lang="en-US" smtClean="0"/>
              <a:t>13</a:t>
            </a:fld>
            <a:endParaRPr lang="en-US"/>
          </a:p>
        </p:txBody>
      </p:sp>
    </p:spTree>
    <p:extLst>
      <p:ext uri="{BB962C8B-B14F-4D97-AF65-F5344CB8AC3E}">
        <p14:creationId xmlns:p14="http://schemas.microsoft.com/office/powerpoint/2010/main" val="160681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F0B44-2FD5-DC4D-8141-685893AA9A44}" type="slidenum">
              <a:rPr lang="en-US" smtClean="0"/>
              <a:t>14</a:t>
            </a:fld>
            <a:endParaRPr lang="en-US"/>
          </a:p>
        </p:txBody>
      </p:sp>
    </p:spTree>
    <p:extLst>
      <p:ext uri="{BB962C8B-B14F-4D97-AF65-F5344CB8AC3E}">
        <p14:creationId xmlns:p14="http://schemas.microsoft.com/office/powerpoint/2010/main" val="399629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t>1</a:t>
            </a:r>
            <a:r>
              <a:rPr lang="en-US" sz="1200" dirty="0"/>
              <a:t>Lee T. </a:t>
            </a:r>
            <a:r>
              <a:rPr lang="en-US" sz="1200" i="1" dirty="0"/>
              <a:t>An Epidemic of Empathy in Healthcare: How to Deliver Compassionate, Connected Patient Care that Creates a Competitive Advantage</a:t>
            </a:r>
            <a:r>
              <a:rPr lang="en-US" sz="1200" dirty="0"/>
              <a:t>. McGraw-Hill; 2016. </a:t>
            </a:r>
            <a:r>
              <a:rPr lang="en-US" sz="1200" baseline="30000" dirty="0"/>
              <a:t>2</a:t>
            </a:r>
            <a:r>
              <a:rPr lang="en-US" sz="1200" dirty="0"/>
              <a:t>Trzeciak S MA. </a:t>
            </a:r>
            <a:r>
              <a:rPr lang="en-US" sz="1200" i="1" dirty="0" err="1"/>
              <a:t>Compassionomics</a:t>
            </a:r>
            <a:r>
              <a:rPr lang="en-US" sz="1200" i="1" dirty="0"/>
              <a:t>: The Revolutionary Scientific Evidence that Caring Makes a Difference</a:t>
            </a:r>
            <a:r>
              <a:rPr lang="en-US" sz="1200" dirty="0"/>
              <a:t>. The Studer Group; 2019.  </a:t>
            </a:r>
            <a:r>
              <a:rPr lang="en-US" sz="1200" baseline="30000" dirty="0"/>
              <a:t>3</a:t>
            </a:r>
            <a:r>
              <a:rPr lang="en-US" sz="1200" dirty="0"/>
              <a:t>Roter DL, Hall JA, Kern DE, Barker LR, Cole KA, Roca RP. Improving physicians' interviewing skills and reducing patients' emotional distress. A randomized clinical trial. </a:t>
            </a:r>
            <a:r>
              <a:rPr lang="en-US" sz="1200" i="1" dirty="0"/>
              <a:t>Arch Intern Med</a:t>
            </a:r>
            <a:r>
              <a:rPr lang="en-US" sz="1200" dirty="0"/>
              <a:t>. Sep 25 1995;155(17):1877-84. </a:t>
            </a:r>
            <a:r>
              <a:rPr lang="en-US" sz="1200" baseline="30000" dirty="0"/>
              <a:t>4</a:t>
            </a:r>
            <a:r>
              <a:rPr lang="en-US" sz="1200" dirty="0"/>
              <a:t>Cole S, Frankel R, Bird J, </a:t>
            </a:r>
            <a:r>
              <a:rPr lang="en-US" sz="1200" dirty="0" err="1"/>
              <a:t>Skeff</a:t>
            </a:r>
            <a:r>
              <a:rPr lang="en-US" sz="1200" dirty="0"/>
              <a:t> K: </a:t>
            </a:r>
            <a:r>
              <a:rPr lang="en-US" sz="1200" i="1" dirty="0"/>
              <a:t>The Medical Interview: The Three Function Approach to Relationship-Centered Care</a:t>
            </a:r>
            <a:r>
              <a:rPr lang="en-US" sz="1200" dirty="0"/>
              <a:t>, Edition 4, Elsevier, Philadelphia, in press, 2023.</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Many clinicians/researchers have demonstrated that skillful “biopsychosocial,” “holistic,” “empathic,” or “compassionate” interviewing can be achieved in a manner that requires very little, if any, extra time while leading to improved outcomes, including patient satisfaction, clinician satisfaction, economic efficiency, and improved health and well-being. </a:t>
            </a:r>
          </a:p>
          <a:p>
            <a:endParaRPr lang="en-US" dirty="0">
              <a:effectLst/>
            </a:endParaRPr>
          </a:p>
          <a:p>
            <a:r>
              <a:rPr lang="en-US" sz="1200" b="0" i="0" u="none" strike="noStrike" kern="1200" dirty="0">
                <a:solidFill>
                  <a:schemeClr val="tx1"/>
                </a:solidFill>
                <a:effectLst/>
                <a:latin typeface="+mn-lt"/>
                <a:ea typeface="+mn-ea"/>
                <a:cs typeface="+mn-cs"/>
              </a:rPr>
              <a:t>Lee T. </a:t>
            </a:r>
            <a:r>
              <a:rPr lang="en-US" sz="1200" b="0" i="1" u="none" strike="noStrike" kern="1200" dirty="0">
                <a:solidFill>
                  <a:schemeClr val="tx1"/>
                </a:solidFill>
                <a:effectLst/>
                <a:latin typeface="+mn-lt"/>
                <a:ea typeface="+mn-ea"/>
                <a:cs typeface="+mn-cs"/>
              </a:rPr>
              <a:t>An Epidemic of Empathy in Healthcare: How to Deliver Compassionate, Connected Patient Care that Creates a Competitive Advantage</a:t>
            </a:r>
            <a:r>
              <a:rPr lang="en-US" sz="1200" b="0" i="0" u="none" strike="noStrike" kern="1200" dirty="0">
                <a:solidFill>
                  <a:schemeClr val="tx1"/>
                </a:solidFill>
                <a:effectLst/>
                <a:latin typeface="+mn-lt"/>
                <a:ea typeface="+mn-ea"/>
                <a:cs typeface="+mn-cs"/>
              </a:rPr>
              <a:t>. McGraw-Hill; 2016.</a:t>
            </a:r>
          </a:p>
          <a:p>
            <a:r>
              <a:rPr lang="en-US" sz="1200" b="0" i="0" u="none" strike="noStrike" kern="1200" dirty="0" err="1">
                <a:solidFill>
                  <a:schemeClr val="tx1"/>
                </a:solidFill>
                <a:effectLst/>
                <a:latin typeface="+mn-lt"/>
                <a:ea typeface="+mn-ea"/>
                <a:cs typeface="+mn-cs"/>
              </a:rPr>
              <a:t>Trzeciak</a:t>
            </a:r>
            <a:r>
              <a:rPr lang="en-US" sz="1200" b="0" i="0" u="none" strike="noStrike" kern="1200" dirty="0">
                <a:solidFill>
                  <a:schemeClr val="tx1"/>
                </a:solidFill>
                <a:effectLst/>
                <a:latin typeface="+mn-lt"/>
                <a:ea typeface="+mn-ea"/>
                <a:cs typeface="+mn-cs"/>
              </a:rPr>
              <a:t> S MA. </a:t>
            </a:r>
            <a:r>
              <a:rPr lang="en-US" sz="1200" b="0" i="1" u="none" strike="noStrike" kern="1200" dirty="0" err="1">
                <a:solidFill>
                  <a:schemeClr val="tx1"/>
                </a:solidFill>
                <a:effectLst/>
                <a:latin typeface="+mn-lt"/>
                <a:ea typeface="+mn-ea"/>
                <a:cs typeface="+mn-cs"/>
              </a:rPr>
              <a:t>Compassionomics</a:t>
            </a:r>
            <a:r>
              <a:rPr lang="en-US" sz="1200" b="0" i="1" u="none" strike="noStrike" kern="1200" dirty="0">
                <a:solidFill>
                  <a:schemeClr val="tx1"/>
                </a:solidFill>
                <a:effectLst/>
                <a:latin typeface="+mn-lt"/>
                <a:ea typeface="+mn-ea"/>
                <a:cs typeface="+mn-cs"/>
              </a:rPr>
              <a:t>: The Revolutionary Scientific Evidence that Caring Makes a Difference</a:t>
            </a:r>
            <a:r>
              <a:rPr lang="en-US" sz="1200" b="0" i="0" u="none" strike="noStrike" kern="1200" dirty="0">
                <a:solidFill>
                  <a:schemeClr val="tx1"/>
                </a:solidFill>
                <a:effectLst/>
                <a:latin typeface="+mn-lt"/>
                <a:ea typeface="+mn-ea"/>
                <a:cs typeface="+mn-cs"/>
              </a:rPr>
              <a:t>. The Studer Group; 2019.</a:t>
            </a:r>
          </a:p>
          <a:p>
            <a:r>
              <a:rPr lang="en-US" sz="1200" b="0" i="0" u="none" strike="noStrike" kern="1200" dirty="0" err="1">
                <a:solidFill>
                  <a:schemeClr val="tx1"/>
                </a:solidFill>
                <a:effectLst/>
                <a:latin typeface="+mn-lt"/>
                <a:ea typeface="+mn-ea"/>
                <a:cs typeface="+mn-cs"/>
              </a:rPr>
              <a:t>Roter</a:t>
            </a:r>
            <a:r>
              <a:rPr lang="en-US" sz="1200" b="0" i="0" u="none" strike="noStrike" kern="1200" dirty="0">
                <a:solidFill>
                  <a:schemeClr val="tx1"/>
                </a:solidFill>
                <a:effectLst/>
                <a:latin typeface="+mn-lt"/>
                <a:ea typeface="+mn-ea"/>
                <a:cs typeface="+mn-cs"/>
              </a:rPr>
              <a:t> DL, Hall JA, Kern DE, Barker LR, Cole KA, Roca RP. Improving physicians' interviewing skills and reducing patients' emotional distress. A randomized clinical trial. </a:t>
            </a:r>
            <a:r>
              <a:rPr lang="en-US" sz="1200" b="0" i="1" u="none" strike="noStrike" kern="1200" dirty="0">
                <a:solidFill>
                  <a:schemeClr val="tx1"/>
                </a:solidFill>
                <a:effectLst/>
                <a:latin typeface="+mn-lt"/>
                <a:ea typeface="+mn-ea"/>
                <a:cs typeface="+mn-cs"/>
              </a:rPr>
              <a:t>Arch Intern Med</a:t>
            </a:r>
            <a:r>
              <a:rPr lang="en-US" sz="1200" b="0" i="0" u="none" strike="noStrike" kern="1200" dirty="0">
                <a:solidFill>
                  <a:schemeClr val="tx1"/>
                </a:solidFill>
                <a:effectLst/>
                <a:latin typeface="+mn-lt"/>
                <a:ea typeface="+mn-ea"/>
                <a:cs typeface="+mn-cs"/>
              </a:rPr>
              <a:t>. Sep 25 1995;155(17):1877-84. </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F0B44-2FD5-DC4D-8141-685893AA9A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887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900" i="1" dirty="0"/>
          </a:p>
        </p:txBody>
      </p:sp>
      <p:sp>
        <p:nvSpPr>
          <p:cNvPr id="5" name="Notes Placeholder 2">
            <a:extLst>
              <a:ext uri="{FF2B5EF4-FFF2-40B4-BE49-F238E27FC236}">
                <a16:creationId xmlns:a16="http://schemas.microsoft.com/office/drawing/2014/main" id="{E876C792-FA75-495F-99FE-8689BFE98204}"/>
              </a:ext>
            </a:extLst>
          </p:cNvPr>
          <p:cNvSpPr txBox="1">
            <a:spLocks/>
          </p:cNvSpPr>
          <p:nvPr/>
        </p:nvSpPr>
        <p:spPr>
          <a:xfrm>
            <a:off x="1143000" y="8751073"/>
            <a:ext cx="4572000" cy="392928"/>
          </a:xfrm>
          <a:prstGeom prst="rect">
            <a:avLst/>
          </a:prstGeom>
          <a:ln>
            <a:noFill/>
          </a:ln>
        </p:spPr>
        <p:txBody>
          <a:bodyPr vert="horz" lIns="0" tIns="0" rIns="0" bIns="91440" rtlCol="0" anchor="b">
            <a:spAutoFit/>
          </a:bodyPr>
          <a:lstStyle>
            <a:lvl1pPr marL="0" algn="l" defTabSz="1219170" rtl="0" eaLnBrk="1" latinLnBrk="0" hangingPunct="1">
              <a:lnSpc>
                <a:spcPct val="90000"/>
              </a:lnSpc>
              <a:spcBef>
                <a:spcPts val="360"/>
              </a:spcBef>
              <a:defRPr sz="1000" kern="1200">
                <a:solidFill>
                  <a:schemeClr val="tx1"/>
                </a:solidFill>
                <a:latin typeface="Arial" panose="020B0604020202020204" pitchFamily="34" charset="0"/>
                <a:ea typeface="+mn-ea"/>
                <a:cs typeface="Arial" panose="020B0604020202020204" pitchFamily="34" charset="0"/>
              </a:defRPr>
            </a:lvl1pPr>
            <a:lvl2pPr marL="171450" indent="-171450" algn="l" defTabSz="1219170" rtl="0" eaLnBrk="1" latinLnBrk="0" hangingPunct="1">
              <a:lnSpc>
                <a:spcPct val="90000"/>
              </a:lnSpc>
              <a:spcBef>
                <a:spcPts val="36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2pPr>
            <a:lvl3pPr marL="4000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6286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8572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a:lstStyle>
          <a:p>
            <a:r>
              <a:rPr lang="en-US" sz="900" b="1" dirty="0">
                <a:latin typeface="+mj-lt"/>
              </a:rPr>
              <a:t>References</a:t>
            </a:r>
          </a:p>
          <a:p>
            <a:pPr marL="228600" indent="-228600">
              <a:buAutoNum type="arabicPeriod"/>
              <a:defRPr/>
            </a:pPr>
            <a:endParaRPr lang="en-US" sz="900" dirty="0">
              <a:latin typeface="+mj-lt"/>
            </a:endParaRPr>
          </a:p>
        </p:txBody>
      </p:sp>
      <p:sp>
        <p:nvSpPr>
          <p:cNvPr id="6" name="Slide Number Placeholder 3">
            <a:extLst>
              <a:ext uri="{FF2B5EF4-FFF2-40B4-BE49-F238E27FC236}">
                <a16:creationId xmlns:a16="http://schemas.microsoft.com/office/drawing/2014/main" id="{D59401A9-6222-436E-A2CD-515416C0BDEE}"/>
              </a:ext>
            </a:extLst>
          </p:cNvPr>
          <p:cNvSpPr>
            <a:spLocks noGrp="1"/>
          </p:cNvSpPr>
          <p:nvPr>
            <p:ph type="sldNum" sz="quarter" idx="5"/>
          </p:nvPr>
        </p:nvSpPr>
        <p:spPr/>
        <p:txBody>
          <a:bodyPr/>
          <a:lstStyle/>
          <a:p>
            <a:pPr lvl="0"/>
            <a:fld id="{B59E26D7-B36A-4DC6-AAFC-B7ADBCF8EB7B}" type="slidenum">
              <a:rPr lang="en-US" noProof="0"/>
              <a:pPr lvl="0"/>
              <a:t>16</a:t>
            </a:fld>
            <a:endParaRPr lang="en-US" noProof="0" dirty="0"/>
          </a:p>
        </p:txBody>
      </p:sp>
      <p:sp>
        <p:nvSpPr>
          <p:cNvPr id="8" name="Slide Image Placeholder 7">
            <a:extLst>
              <a:ext uri="{FF2B5EF4-FFF2-40B4-BE49-F238E27FC236}">
                <a16:creationId xmlns:a16="http://schemas.microsoft.com/office/drawing/2014/main" id="{37475335-7152-4424-801B-810C2274E792}"/>
              </a:ext>
            </a:extLst>
          </p:cNvPr>
          <p:cNvSpPr>
            <a:spLocks noGrp="1" noRot="1" noChangeAspect="1"/>
          </p:cNvSpPr>
          <p:nvPr>
            <p:ph type="sldImg"/>
          </p:nvPr>
        </p:nvSpPr>
        <p:spPr/>
      </p:sp>
    </p:spTree>
    <p:extLst>
      <p:ext uri="{BB962C8B-B14F-4D97-AF65-F5344CB8AC3E}">
        <p14:creationId xmlns:p14="http://schemas.microsoft.com/office/powerpoint/2010/main" val="140167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F0B44-2FD5-DC4D-8141-685893AA9A44}" type="slidenum">
              <a:rPr lang="en-US" smtClean="0"/>
              <a:t>2</a:t>
            </a:fld>
            <a:endParaRPr lang="en-US"/>
          </a:p>
        </p:txBody>
      </p:sp>
    </p:spTree>
    <p:extLst>
      <p:ext uri="{BB962C8B-B14F-4D97-AF65-F5344CB8AC3E}">
        <p14:creationId xmlns:p14="http://schemas.microsoft.com/office/powerpoint/2010/main" val="1448335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5F81BDA7-B4FD-468E-8C12-4EEAB42AF563}"/>
              </a:ext>
            </a:extLst>
          </p:cNvPr>
          <p:cNvSpPr>
            <a:spLocks noGrp="1" noRot="1" noChangeAspect="1"/>
          </p:cNvSpPr>
          <p:nvPr>
            <p:ph type="sldImg"/>
          </p:nvPr>
        </p:nvSpPr>
        <p:spPr>
          <a:xfrm>
            <a:off x="1143000" y="733425"/>
            <a:ext cx="4572000" cy="2571750"/>
          </a:xfrm>
        </p:spPr>
      </p:sp>
      <p:sp>
        <p:nvSpPr>
          <p:cNvPr id="3" name="Notes Placeholder 2"/>
          <p:cNvSpPr>
            <a:spLocks noGrp="1"/>
          </p:cNvSpPr>
          <p:nvPr>
            <p:ph type="body" idx="1"/>
          </p:nvPr>
        </p:nvSpPr>
        <p:spPr/>
        <p:txBody>
          <a:bodyPr/>
          <a:lstStyle/>
          <a:p>
            <a:r>
              <a:rPr lang="en-US" dirty="0"/>
              <a:t>The theory of the neurological reserve posits that both heritable/genetic (maximal lifetime brain growth [MLBG]) and environmental (intellectual enrichment) factors contribute to the reserve against disease-related cognitive decline</a:t>
            </a:r>
            <a:r>
              <a:rPr lang="en-US" baseline="30000" dirty="0"/>
              <a:t>2,3</a:t>
            </a:r>
          </a:p>
          <a:p>
            <a:pPr lvl="1"/>
            <a:r>
              <a:rPr lang="en-US" dirty="0"/>
              <a:t>Those with higher reserve can withstand more severe neurologic disease burden (</a:t>
            </a:r>
            <a:r>
              <a:rPr lang="en-US" dirty="0" err="1"/>
              <a:t>ie</a:t>
            </a:r>
            <a:r>
              <a:rPr lang="en-US" dirty="0"/>
              <a:t>, brain atrophy) before suffering cognitive impairment2 </a:t>
            </a:r>
          </a:p>
          <a:p>
            <a:pPr lvl="1"/>
            <a:r>
              <a:rPr lang="en-US" dirty="0"/>
              <a:t>Cognitive impairment emerges when total brain volume falls below a critical threshold</a:t>
            </a:r>
            <a:r>
              <a:rPr lang="en-US" baseline="30000" dirty="0"/>
              <a:t>2</a:t>
            </a:r>
          </a:p>
          <a:p>
            <a:pPr lvl="0"/>
            <a:r>
              <a:rPr lang="en-US" dirty="0"/>
              <a:t>CI is also linked to disease duration, tissue damage and atrophy, and cognitive network efficiency</a:t>
            </a:r>
            <a:r>
              <a:rPr lang="en-US" baseline="30000" dirty="0"/>
              <a:t>4 </a:t>
            </a:r>
          </a:p>
          <a:p>
            <a:pPr lvl="0"/>
            <a:r>
              <a:rPr lang="en-US" dirty="0"/>
              <a:t>Neural plasticity represents the substrate by which the damaged central nervous system (CNS) re-learns lost behaviors in response to rehabilitation5</a:t>
            </a:r>
          </a:p>
          <a:p>
            <a:pPr lvl="0"/>
            <a:r>
              <a:rPr lang="en-US" dirty="0"/>
              <a:t>CNS remodeling after MS-related brain inflammatory and demyelinating injuries is thought to be based on complex phenomena, including cell renewal, remyelination, molecular and ion channel modifications, and change in the umber and function of synaptic contacts</a:t>
            </a:r>
            <a:r>
              <a:rPr lang="en-US" baseline="30000" dirty="0"/>
              <a:t>5</a:t>
            </a:r>
          </a:p>
          <a:p>
            <a:r>
              <a:rPr lang="en-US" dirty="0"/>
              <a:t>While repair of brain plaques can be detected in the early stages of MS, the regenerative potential of the brain is limited and becomes less effective with age. Results of trials attempting to induce regeneration have so far not been very promising. This suggests swift action to prevent or slow damage to the brain is crucial</a:t>
            </a:r>
            <a:r>
              <a:rPr lang="en-US" baseline="30000" dirty="0"/>
              <a:t>6</a:t>
            </a:r>
          </a:p>
          <a:p>
            <a:endParaRPr lang="en-US" baseline="30000" dirty="0"/>
          </a:p>
          <a:p>
            <a:r>
              <a:rPr lang="en-US" baseline="30000" dirty="0"/>
              <a:t>???</a:t>
            </a:r>
          </a:p>
        </p:txBody>
      </p:sp>
      <p:sp>
        <p:nvSpPr>
          <p:cNvPr id="5" name="Notes Placeholder 2">
            <a:extLst>
              <a:ext uri="{FF2B5EF4-FFF2-40B4-BE49-F238E27FC236}">
                <a16:creationId xmlns:a16="http://schemas.microsoft.com/office/drawing/2014/main" id="{55EF6851-793F-45CE-A65A-61F02A86FB56}"/>
              </a:ext>
            </a:extLst>
          </p:cNvPr>
          <p:cNvSpPr txBox="1">
            <a:spLocks/>
          </p:cNvSpPr>
          <p:nvPr/>
        </p:nvSpPr>
        <p:spPr>
          <a:xfrm>
            <a:off x="1143000" y="7831961"/>
            <a:ext cx="4572000" cy="1312039"/>
          </a:xfrm>
          <a:prstGeom prst="rect">
            <a:avLst/>
          </a:prstGeom>
          <a:ln>
            <a:noFill/>
          </a:ln>
        </p:spPr>
        <p:txBody>
          <a:bodyPr vert="horz" lIns="0" tIns="0" rIns="0" bIns="95256" rtlCol="0" anchor="b">
            <a:spAutoFit/>
          </a:bodyPr>
          <a:lstStyle>
            <a:lvl1pPr marL="0" algn="l" defTabSz="1219170" rtl="0" eaLnBrk="1" latinLnBrk="0" hangingPunct="1">
              <a:lnSpc>
                <a:spcPct val="90000"/>
              </a:lnSpc>
              <a:spcBef>
                <a:spcPts val="360"/>
              </a:spcBef>
              <a:defRPr sz="1000" kern="1200">
                <a:solidFill>
                  <a:schemeClr val="tx1"/>
                </a:solidFill>
                <a:latin typeface="Arial" panose="020B0604020202020204" pitchFamily="34" charset="0"/>
                <a:ea typeface="+mn-ea"/>
                <a:cs typeface="Arial" panose="020B0604020202020204" pitchFamily="34" charset="0"/>
              </a:defRPr>
            </a:lvl1pPr>
            <a:lvl2pPr marL="171450" indent="-171450" algn="l" defTabSz="1219170" rtl="0" eaLnBrk="1" latinLnBrk="0" hangingPunct="1">
              <a:lnSpc>
                <a:spcPct val="90000"/>
              </a:lnSpc>
              <a:spcBef>
                <a:spcPts val="36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2pPr>
            <a:lvl3pPr marL="4000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6286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8572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a:lstStyle>
          <a:p>
            <a:pPr marL="0" marR="0" lvl="0" indent="0" algn="l" defTabSz="1256355" rtl="0" eaLnBrk="1" fontAlgn="auto" latinLnBrk="0" hangingPunct="1">
              <a:lnSpc>
                <a:spcPct val="90000"/>
              </a:lnSpc>
              <a:spcBef>
                <a:spcPts val="371"/>
              </a:spcBef>
              <a:spcAft>
                <a:spcPts val="0"/>
              </a:spcAft>
              <a:buClrTx/>
              <a:buSzTx/>
              <a:buFontTx/>
              <a:buNone/>
              <a:tabLst/>
              <a:defRPr/>
            </a:pPr>
            <a:r>
              <a:rPr kumimoji="0" lang="en-US" sz="9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References</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de-DE"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Krieger SC, Sumowski </a:t>
            </a:r>
            <a:r>
              <a:rPr kumimoji="0" lang="de-DE" sz="9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J. Neurol Clin</a:t>
            </a:r>
            <a:r>
              <a:rPr kumimoji="0" lang="de-DE"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2017;36:13-25</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en-US" sz="9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Sumowski</a:t>
            </a:r>
            <a:r>
              <a:rPr kumimoji="0" lang="en-US"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JF, Rocca MA, Leavitt VM, et al. 2013;80:2186-2193.</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de-DE"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Sumowski JF, Rocca MA, Leavitt VM, et al. 2014;82:1776-1783.</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en-US" sz="900" b="0" i="0" u="none" strike="sngStrike" kern="1200" cap="none" spc="0" normalizeH="0" baseline="0" noProof="0" dirty="0" err="1">
                <a:ln>
                  <a:noFill/>
                </a:ln>
                <a:solidFill>
                  <a:srgbClr val="595454"/>
                </a:solidFill>
                <a:effectLst/>
                <a:uLnTx/>
                <a:uFillTx/>
                <a:latin typeface="Trebuchet MS"/>
                <a:ea typeface="+mn-ea"/>
                <a:cs typeface="Arial" panose="020B0604020202020204" pitchFamily="34" charset="0"/>
              </a:rPr>
              <a:t>Nasios</a:t>
            </a:r>
            <a:r>
              <a:rPr kumimoji="0" lang="en-US" sz="900" b="0" i="0" u="none" strike="sngStrike" kern="1200" cap="none" spc="0" normalizeH="0" baseline="0" noProof="0" dirty="0">
                <a:ln>
                  <a:noFill/>
                </a:ln>
                <a:solidFill>
                  <a:srgbClr val="595454"/>
                </a:solidFill>
                <a:effectLst/>
                <a:uLnTx/>
                <a:uFillTx/>
                <a:latin typeface="Trebuchet MS"/>
                <a:ea typeface="+mn-ea"/>
                <a:cs typeface="Arial" panose="020B0604020202020204" pitchFamily="34" charset="0"/>
              </a:rPr>
              <a:t> G, </a:t>
            </a:r>
            <a:r>
              <a:rPr kumimoji="0" lang="en-US" sz="900" b="0" i="0" u="none" strike="sngStrike" kern="1200" cap="none" spc="0" normalizeH="0" baseline="0" noProof="0" dirty="0" err="1">
                <a:ln>
                  <a:noFill/>
                </a:ln>
                <a:solidFill>
                  <a:srgbClr val="595454"/>
                </a:solidFill>
                <a:effectLst/>
                <a:uLnTx/>
                <a:uFillTx/>
                <a:latin typeface="Trebuchet MS"/>
                <a:ea typeface="+mn-ea"/>
                <a:cs typeface="Arial" panose="020B0604020202020204" pitchFamily="34" charset="0"/>
              </a:rPr>
              <a:t>Bakirtzis</a:t>
            </a:r>
            <a:r>
              <a:rPr kumimoji="0" lang="en-US" sz="900" b="0" i="0" u="none" strike="sngStrike" kern="1200" cap="none" spc="0" normalizeH="0" baseline="0" noProof="0" dirty="0">
                <a:ln>
                  <a:noFill/>
                </a:ln>
                <a:solidFill>
                  <a:srgbClr val="595454"/>
                </a:solidFill>
                <a:effectLst/>
                <a:uLnTx/>
                <a:uFillTx/>
                <a:latin typeface="Trebuchet MS"/>
                <a:ea typeface="+mn-ea"/>
                <a:cs typeface="Arial" panose="020B0604020202020204" pitchFamily="34" charset="0"/>
              </a:rPr>
              <a:t> C, </a:t>
            </a:r>
            <a:r>
              <a:rPr kumimoji="0" lang="en-US" sz="900" b="0" i="0" u="none" strike="sngStrike" kern="1200" cap="none" spc="0" normalizeH="0" baseline="0" noProof="0" dirty="0" err="1">
                <a:ln>
                  <a:noFill/>
                </a:ln>
                <a:solidFill>
                  <a:srgbClr val="595454"/>
                </a:solidFill>
                <a:effectLst/>
                <a:uLnTx/>
                <a:uFillTx/>
                <a:latin typeface="Trebuchet MS"/>
                <a:ea typeface="+mn-ea"/>
                <a:cs typeface="Arial" panose="020B0604020202020204" pitchFamily="34" charset="0"/>
              </a:rPr>
              <a:t>Messinis</a:t>
            </a:r>
            <a:r>
              <a:rPr kumimoji="0" lang="en-US" sz="900" b="0" i="0" u="none" strike="sngStrike" kern="1200" cap="none" spc="0" normalizeH="0" baseline="0" noProof="0" dirty="0">
                <a:ln>
                  <a:noFill/>
                </a:ln>
                <a:solidFill>
                  <a:srgbClr val="595454"/>
                </a:solidFill>
                <a:effectLst/>
                <a:uLnTx/>
                <a:uFillTx/>
                <a:latin typeface="Trebuchet MS"/>
                <a:ea typeface="+mn-ea"/>
                <a:cs typeface="Arial" panose="020B0604020202020204" pitchFamily="34" charset="0"/>
              </a:rPr>
              <a:t> L. </a:t>
            </a:r>
            <a:r>
              <a:rPr kumimoji="0" lang="en-US" sz="900" b="0" i="1" u="none" strike="sngStrike" kern="1200" cap="none" spc="0" normalizeH="0" baseline="0" noProof="0" dirty="0">
                <a:ln>
                  <a:noFill/>
                </a:ln>
                <a:solidFill>
                  <a:srgbClr val="595454"/>
                </a:solidFill>
                <a:effectLst/>
                <a:uLnTx/>
                <a:uFillTx/>
                <a:latin typeface="Trebuchet MS"/>
                <a:ea typeface="+mn-ea"/>
                <a:cs typeface="Arial" panose="020B0604020202020204" pitchFamily="34" charset="0"/>
              </a:rPr>
              <a:t>Front Neurol</a:t>
            </a:r>
            <a:r>
              <a:rPr kumimoji="0" lang="en-US" sz="900" b="0" i="0" u="none" strike="sngStrike" kern="1200" cap="none" spc="0" normalizeH="0" baseline="0" noProof="0" dirty="0">
                <a:ln>
                  <a:noFill/>
                </a:ln>
                <a:solidFill>
                  <a:srgbClr val="595454"/>
                </a:solidFill>
                <a:effectLst/>
                <a:uLnTx/>
                <a:uFillTx/>
                <a:latin typeface="Trebuchet MS"/>
                <a:ea typeface="+mn-ea"/>
                <a:cs typeface="Arial" panose="020B0604020202020204" pitchFamily="34" charset="0"/>
              </a:rPr>
              <a:t>. 2020;11:147.</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it-IT"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Prosperini L, Di Filippo M. </a:t>
            </a:r>
            <a:r>
              <a:rPr kumimoji="0" lang="it-IT" sz="9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Mult Scler</a:t>
            </a:r>
            <a:r>
              <a:rPr kumimoji="0" lang="it-IT"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2019;25:1348-1362</a:t>
            </a:r>
            <a:r>
              <a:rPr kumimoji="0" lang="it-IT" sz="9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p>
          <a:p>
            <a:pPr marL="176679" marR="0" lvl="0" indent="-176679" algn="l" defTabSz="1256355" rtl="0" eaLnBrk="1" fontAlgn="auto" latinLnBrk="0" hangingPunct="1">
              <a:lnSpc>
                <a:spcPct val="90000"/>
              </a:lnSpc>
              <a:spcBef>
                <a:spcPts val="371"/>
              </a:spcBef>
              <a:spcAft>
                <a:spcPts val="0"/>
              </a:spcAft>
              <a:buClrTx/>
              <a:buSzTx/>
              <a:buFontTx/>
              <a:buAutoNum type="arabicPeriod"/>
              <a:tabLst/>
              <a:defRPr/>
            </a:pPr>
            <a:r>
              <a:rPr kumimoji="0" lang="en-US" sz="9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Cerqueira</a:t>
            </a:r>
            <a:r>
              <a:rPr kumimoji="0" lang="en-US"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JJ, </a:t>
            </a:r>
            <a:r>
              <a:rPr kumimoji="0" lang="en-US" sz="9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Compston</a:t>
            </a:r>
            <a:r>
              <a:rPr kumimoji="0" lang="en-US"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DAS, </a:t>
            </a:r>
            <a:r>
              <a:rPr kumimoji="0" lang="en-US" sz="9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Geraldes</a:t>
            </a:r>
            <a:r>
              <a:rPr kumimoji="0" lang="en-US" sz="9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R, et al. 2018;89:844-850.</a:t>
            </a:r>
          </a:p>
        </p:txBody>
      </p:sp>
      <p:sp>
        <p:nvSpPr>
          <p:cNvPr id="6" name="Slide Number Placeholder 3">
            <a:extLst>
              <a:ext uri="{FF2B5EF4-FFF2-40B4-BE49-F238E27FC236}">
                <a16:creationId xmlns:a16="http://schemas.microsoft.com/office/drawing/2014/main" id="{54BD0CD2-AF2E-4A7A-89A0-6634691C7A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6D7-B36A-4DC6-AAFC-B7ADBCF8EB7B}" type="slidenum">
              <a:rPr kumimoji="0" lang="en-US" sz="1000" b="0" i="0" u="none" strike="noStrike" kern="1200" cap="none" spc="0" normalizeH="0" baseline="0" noProof="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082561C1-F927-4033-8905-0FFA4E541AF6}"/>
              </a:ext>
            </a:extLst>
          </p:cNvPr>
          <p:cNvSpPr/>
          <p:nvPr/>
        </p:nvSpPr>
        <p:spPr>
          <a:xfrm>
            <a:off x="2419350" y="48017"/>
            <a:ext cx="2890838" cy="595313"/>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rebuchet MS"/>
                <a:ea typeface="+mn-ea"/>
                <a:cs typeface="+mn-cs"/>
              </a:rPr>
              <a:t>To EDT: FE slide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rebuchet MS"/>
                <a:ea typeface="+mn-ea"/>
                <a:cs typeface="+mn-cs"/>
              </a:rPr>
              <a:t>Shamin, please anno the speaker notes and ensure all references are listed completely (</a:t>
            </a:r>
            <a:r>
              <a:rPr kumimoji="0" lang="en-US" sz="800" b="0" i="0" u="none" strike="noStrike" kern="1200" cap="none" spc="0" normalizeH="0" baseline="0" noProof="0" dirty="0" err="1">
                <a:ln>
                  <a:noFill/>
                </a:ln>
                <a:solidFill>
                  <a:srgbClr val="FFFFFF"/>
                </a:solidFill>
                <a:effectLst/>
                <a:uLnTx/>
                <a:uFillTx/>
                <a:latin typeface="Trebuchet MS"/>
                <a:ea typeface="+mn-ea"/>
                <a:cs typeface="+mn-cs"/>
              </a:rPr>
              <a:t>eg</a:t>
            </a:r>
            <a:r>
              <a:rPr kumimoji="0" lang="en-US" sz="800" b="0" i="0" u="none" strike="noStrike" kern="1200" cap="none" spc="0" normalizeH="0" baseline="0" noProof="0" dirty="0">
                <a:ln>
                  <a:noFill/>
                </a:ln>
                <a:solidFill>
                  <a:srgbClr val="FFFFFF"/>
                </a:solidFill>
                <a:effectLst/>
                <a:uLnTx/>
                <a:uFillTx/>
                <a:latin typeface="Trebuchet MS"/>
                <a:ea typeface="+mn-ea"/>
                <a:cs typeface="+mn-cs"/>
              </a:rPr>
              <a:t>, with titles) and also add abbreviations</a:t>
            </a:r>
          </a:p>
        </p:txBody>
      </p:sp>
      <p:sp>
        <p:nvSpPr>
          <p:cNvPr id="9" name="Left Brace 8">
            <a:extLst>
              <a:ext uri="{FF2B5EF4-FFF2-40B4-BE49-F238E27FC236}">
                <a16:creationId xmlns:a16="http://schemas.microsoft.com/office/drawing/2014/main" id="{97077C0C-E874-483F-B96D-2E3D93A157B8}"/>
              </a:ext>
            </a:extLst>
          </p:cNvPr>
          <p:cNvSpPr/>
          <p:nvPr/>
        </p:nvSpPr>
        <p:spPr>
          <a:xfrm>
            <a:off x="1049177" y="2611736"/>
            <a:ext cx="91440" cy="85223"/>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DCE69DE0-36CE-41C9-900C-16AFBF602847}"/>
              </a:ext>
            </a:extLst>
          </p:cNvPr>
          <p:cNvSpPr txBox="1"/>
          <p:nvPr/>
        </p:nvSpPr>
        <p:spPr>
          <a:xfrm>
            <a:off x="45720" y="2611736"/>
            <a:ext cx="914400" cy="415498"/>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895350" rtl="0" eaLnBrk="0" fontAlgn="auto" latinLnBrk="0" hangingPunct="0">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4. </a:t>
            </a:r>
            <a:r>
              <a:rPr kumimoji="0" lang="en-US" sz="600" b="0" i="0" u="none" strike="noStrike" kern="1200" cap="none" spc="0" normalizeH="0" baseline="0" noProof="0" dirty="0" err="1">
                <a:ln>
                  <a:noFill/>
                </a:ln>
                <a:solidFill>
                  <a:srgbClr val="595454">
                    <a:lumMod val="50000"/>
                  </a:srgbClr>
                </a:solidFill>
                <a:effectLst/>
                <a:uLnTx/>
                <a:uFillTx/>
                <a:latin typeface="Trebuchet MS"/>
                <a:ea typeface="+mn-ea"/>
                <a:cs typeface="Arial" panose="020B0604020202020204" pitchFamily="34" charset="0"/>
              </a:rPr>
              <a:t>Prosperini</a:t>
            </a: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 2019/</a:t>
            </a:r>
          </a:p>
          <a:p>
            <a:pPr marL="0" marR="0" lvl="0" indent="0" algn="l" defTabSz="895350" rtl="0" eaLnBrk="0" fontAlgn="auto" latinLnBrk="0" hangingPunct="0">
              <a:lnSpc>
                <a:spcPct val="9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endParaRPr>
          </a:p>
          <a:p>
            <a:pPr marL="0" marR="0" lvl="0" indent="0" algn="l" defTabSz="895350" rtl="0" eaLnBrk="0" fontAlgn="auto" latinLnBrk="0" hangingPunct="0">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95454">
                    <a:lumMod val="50000"/>
                  </a:srgbClr>
                </a:solidFill>
                <a:effectLst/>
                <a:highlight>
                  <a:srgbClr val="FFFF00"/>
                </a:highlight>
                <a:uLnTx/>
                <a:uFillTx/>
                <a:latin typeface="Trebuchet MS"/>
                <a:ea typeface="+mn-ea"/>
                <a:cs typeface="Arial" panose="020B0604020202020204" pitchFamily="34" charset="0"/>
              </a:rPr>
              <a:t>Can you double check </a:t>
            </a:r>
            <a:r>
              <a:rPr kumimoji="0" lang="en-US" sz="600" b="0" i="0" u="none" strike="noStrike" kern="1200" cap="none" spc="0" normalizeH="0" baseline="0" noProof="0" dirty="0" err="1">
                <a:ln>
                  <a:noFill/>
                </a:ln>
                <a:solidFill>
                  <a:srgbClr val="595454">
                    <a:lumMod val="50000"/>
                  </a:srgbClr>
                </a:solidFill>
                <a:effectLst/>
                <a:highlight>
                  <a:srgbClr val="FFFF00"/>
                </a:highlight>
                <a:uLnTx/>
                <a:uFillTx/>
                <a:latin typeface="Trebuchet MS"/>
                <a:ea typeface="+mn-ea"/>
                <a:cs typeface="Arial" panose="020B0604020202020204" pitchFamily="34" charset="0"/>
              </a:rPr>
              <a:t>check</a:t>
            </a:r>
            <a:r>
              <a:rPr kumimoji="0" lang="en-US" sz="600" b="0" i="0" u="none" strike="noStrike" kern="1200" cap="none" spc="0" normalizeH="0" baseline="0" noProof="0" dirty="0">
                <a:ln>
                  <a:noFill/>
                </a:ln>
                <a:solidFill>
                  <a:srgbClr val="595454">
                    <a:lumMod val="50000"/>
                  </a:srgbClr>
                </a:solidFill>
                <a:effectLst/>
                <a:highlight>
                  <a:srgbClr val="FFFF00"/>
                </a:highlight>
                <a:uLnTx/>
                <a:uFillTx/>
                <a:latin typeface="Trebuchet MS"/>
                <a:ea typeface="+mn-ea"/>
                <a:cs typeface="Arial" panose="020B0604020202020204" pitchFamily="34" charset="0"/>
              </a:rPr>
              <a:t> this? Should be Achiron 2013?</a:t>
            </a:r>
          </a:p>
        </p:txBody>
      </p:sp>
      <p:cxnSp>
        <p:nvCxnSpPr>
          <p:cNvPr id="11" name="Straight Connector 10">
            <a:extLst>
              <a:ext uri="{FF2B5EF4-FFF2-40B4-BE49-F238E27FC236}">
                <a16:creationId xmlns:a16="http://schemas.microsoft.com/office/drawing/2014/main" id="{AE3A0456-A185-4266-8394-B390747C89F0}"/>
              </a:ext>
            </a:extLst>
          </p:cNvPr>
          <p:cNvCxnSpPr>
            <a:cxnSpLocks/>
            <a:stCxn id="9" idx="1"/>
            <a:endCxn id="10" idx="3"/>
          </p:cNvCxnSpPr>
          <p:nvPr/>
        </p:nvCxnSpPr>
        <p:spPr>
          <a:xfrm flipH="1">
            <a:off x="960120" y="2654348"/>
            <a:ext cx="89057" cy="165137"/>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Left Brace 11">
            <a:extLst>
              <a:ext uri="{FF2B5EF4-FFF2-40B4-BE49-F238E27FC236}">
                <a16:creationId xmlns:a16="http://schemas.microsoft.com/office/drawing/2014/main" id="{DC0F3541-2AAB-4D00-AD3B-2F5C65CDD39A}"/>
              </a:ext>
            </a:extLst>
          </p:cNvPr>
          <p:cNvSpPr/>
          <p:nvPr/>
        </p:nvSpPr>
        <p:spPr>
          <a:xfrm>
            <a:off x="1049177" y="1282276"/>
            <a:ext cx="91440" cy="166076"/>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1F6011BF-4EF0-4A78-A4FD-CE84A297F3AC}"/>
              </a:ext>
            </a:extLst>
          </p:cNvPr>
          <p:cNvSpPr txBox="1"/>
          <p:nvPr/>
        </p:nvSpPr>
        <p:spPr>
          <a:xfrm>
            <a:off x="45720" y="1199114"/>
            <a:ext cx="914400" cy="3323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895350" rtl="0" eaLnBrk="0" fontAlgn="auto" latinLnBrk="0" hangingPunct="0">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1. </a:t>
            </a:r>
            <a:r>
              <a:rPr kumimoji="0" lang="en-US" sz="600" b="0" i="0" u="none" strike="noStrike" kern="1200" cap="none" spc="0" normalizeH="0" baseline="0" noProof="0" dirty="0" err="1">
                <a:ln>
                  <a:noFill/>
                </a:ln>
                <a:solidFill>
                  <a:srgbClr val="595454">
                    <a:lumMod val="50000"/>
                  </a:srgbClr>
                </a:solidFill>
                <a:effectLst/>
                <a:uLnTx/>
                <a:uFillTx/>
                <a:latin typeface="Trebuchet MS"/>
                <a:ea typeface="+mn-ea"/>
                <a:cs typeface="Arial" panose="020B0604020202020204" pitchFamily="34" charset="0"/>
              </a:rPr>
              <a:t>Giovannoni</a:t>
            </a: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 2016/Sp9/</a:t>
            </a:r>
            <a:b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b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col. 1/§4.2.2/¶1/</a:t>
            </a:r>
            <a:b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b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lines 8-13; S10/Figure 2/</a:t>
            </a:r>
            <a:b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b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footnote b</a:t>
            </a:r>
          </a:p>
        </p:txBody>
      </p:sp>
      <p:cxnSp>
        <p:nvCxnSpPr>
          <p:cNvPr id="14" name="Straight Connector 13">
            <a:extLst>
              <a:ext uri="{FF2B5EF4-FFF2-40B4-BE49-F238E27FC236}">
                <a16:creationId xmlns:a16="http://schemas.microsoft.com/office/drawing/2014/main" id="{E5AF0055-C5E0-455E-884B-D9E8E7623C72}"/>
              </a:ext>
            </a:extLst>
          </p:cNvPr>
          <p:cNvCxnSpPr>
            <a:cxnSpLocks/>
            <a:stCxn id="12" idx="1"/>
            <a:endCxn id="13" idx="3"/>
          </p:cNvCxnSpPr>
          <p:nvPr/>
        </p:nvCxnSpPr>
        <p:spPr>
          <a:xfrm flipH="1">
            <a:off x="960120" y="1365314"/>
            <a:ext cx="89057"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Left Brace 15">
            <a:extLst>
              <a:ext uri="{FF2B5EF4-FFF2-40B4-BE49-F238E27FC236}">
                <a16:creationId xmlns:a16="http://schemas.microsoft.com/office/drawing/2014/main" id="{2A1DC2F1-73B9-404D-A700-A155B1C4865B}"/>
              </a:ext>
            </a:extLst>
          </p:cNvPr>
          <p:cNvSpPr/>
          <p:nvPr/>
        </p:nvSpPr>
        <p:spPr>
          <a:xfrm>
            <a:off x="1049177" y="1580414"/>
            <a:ext cx="91440" cy="391599"/>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7" name="TextBox 16">
            <a:extLst>
              <a:ext uri="{FF2B5EF4-FFF2-40B4-BE49-F238E27FC236}">
                <a16:creationId xmlns:a16="http://schemas.microsoft.com/office/drawing/2014/main" id="{82D88C4D-A512-479D-B521-57DD6F65A86E}"/>
              </a:ext>
            </a:extLst>
          </p:cNvPr>
          <p:cNvSpPr txBox="1"/>
          <p:nvPr/>
        </p:nvSpPr>
        <p:spPr>
          <a:xfrm>
            <a:off x="45720" y="1691363"/>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895350" rtl="0" eaLnBrk="0" fontAlgn="auto" latinLnBrk="0" hangingPunct="0">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2. </a:t>
            </a:r>
            <a:r>
              <a:rPr kumimoji="0" lang="en-US" sz="600" b="0" i="0" u="none" strike="noStrike" kern="1200" cap="none" spc="0" normalizeH="0" baseline="0" noProof="0" dirty="0" err="1">
                <a:ln>
                  <a:noFill/>
                </a:ln>
                <a:solidFill>
                  <a:srgbClr val="595454">
                    <a:lumMod val="50000"/>
                  </a:srgbClr>
                </a:solidFill>
                <a:effectLst/>
                <a:uLnTx/>
                <a:uFillTx/>
                <a:latin typeface="Trebuchet MS"/>
                <a:ea typeface="+mn-ea"/>
                <a:cs typeface="Arial" panose="020B0604020202020204" pitchFamily="34" charset="0"/>
              </a:rPr>
              <a:t>Nadios</a:t>
            </a: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 2020/p2/col. 2/</a:t>
            </a:r>
            <a:b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b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¶3/lines 1-6</a:t>
            </a:r>
          </a:p>
        </p:txBody>
      </p:sp>
      <p:cxnSp>
        <p:nvCxnSpPr>
          <p:cNvPr id="18" name="Straight Connector 17">
            <a:extLst>
              <a:ext uri="{FF2B5EF4-FFF2-40B4-BE49-F238E27FC236}">
                <a16:creationId xmlns:a16="http://schemas.microsoft.com/office/drawing/2014/main" id="{823DA4C9-C03A-409F-94AD-AA28CD7ED583}"/>
              </a:ext>
            </a:extLst>
          </p:cNvPr>
          <p:cNvCxnSpPr>
            <a:cxnSpLocks/>
            <a:stCxn id="16" idx="1"/>
            <a:endCxn id="17" idx="3"/>
          </p:cNvCxnSpPr>
          <p:nvPr/>
        </p:nvCxnSpPr>
        <p:spPr>
          <a:xfrm flipH="1" flipV="1">
            <a:off x="960120" y="1774463"/>
            <a:ext cx="89057" cy="1751"/>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Left Brace 20">
            <a:extLst>
              <a:ext uri="{FF2B5EF4-FFF2-40B4-BE49-F238E27FC236}">
                <a16:creationId xmlns:a16="http://schemas.microsoft.com/office/drawing/2014/main" id="{D5F3D0F7-9F96-4AC9-BC57-CFE86FF86155}"/>
              </a:ext>
            </a:extLst>
          </p:cNvPr>
          <p:cNvSpPr/>
          <p:nvPr/>
        </p:nvSpPr>
        <p:spPr>
          <a:xfrm rot="10800000">
            <a:off x="5703351" y="1280971"/>
            <a:ext cx="91440" cy="1229008"/>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2" name="TextBox 21">
            <a:extLst>
              <a:ext uri="{FF2B5EF4-FFF2-40B4-BE49-F238E27FC236}">
                <a16:creationId xmlns:a16="http://schemas.microsoft.com/office/drawing/2014/main" id="{A68D1E27-DB7E-49C4-94AB-224D851B9B32}"/>
              </a:ext>
            </a:extLst>
          </p:cNvPr>
          <p:cNvSpPr txBox="1"/>
          <p:nvPr/>
        </p:nvSpPr>
        <p:spPr>
          <a:xfrm>
            <a:off x="5899150" y="1812375"/>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marL="0" marR="0" lvl="0" indent="0" algn="l" defTabSz="895350" rtl="0" eaLnBrk="0" fontAlgn="auto" latinLnBrk="0" hangingPunct="0">
              <a:lnSpc>
                <a:spcPct val="9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3. Krieger 2017/p4/</a:t>
            </a:r>
            <a:b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br>
            <a:r>
              <a:rPr kumimoji="0" lang="en-US" sz="600" b="0" i="0" u="none" strike="noStrike" kern="1200" cap="none" spc="0" normalizeH="0" baseline="0" noProof="0" dirty="0">
                <a:ln>
                  <a:noFill/>
                </a:ln>
                <a:solidFill>
                  <a:srgbClr val="595454">
                    <a:lumMod val="50000"/>
                  </a:srgbClr>
                </a:solidFill>
                <a:effectLst/>
                <a:uLnTx/>
                <a:uFillTx/>
                <a:latin typeface="Trebuchet MS"/>
                <a:ea typeface="+mn-ea"/>
                <a:cs typeface="Arial" panose="020B0604020202020204" pitchFamily="34" charset="0"/>
              </a:rPr>
              <a:t>Figure 2</a:t>
            </a:r>
          </a:p>
        </p:txBody>
      </p:sp>
      <p:cxnSp>
        <p:nvCxnSpPr>
          <p:cNvPr id="23" name="Straight Connector 22">
            <a:extLst>
              <a:ext uri="{FF2B5EF4-FFF2-40B4-BE49-F238E27FC236}">
                <a16:creationId xmlns:a16="http://schemas.microsoft.com/office/drawing/2014/main" id="{8F81B5AD-1244-47B7-8E54-9FD34B915545}"/>
              </a:ext>
            </a:extLst>
          </p:cNvPr>
          <p:cNvCxnSpPr>
            <a:cxnSpLocks/>
            <a:stCxn id="21" idx="1"/>
            <a:endCxn id="22" idx="1"/>
          </p:cNvCxnSpPr>
          <p:nvPr/>
        </p:nvCxnSpPr>
        <p:spPr>
          <a:xfrm>
            <a:off x="5794791" y="1895475"/>
            <a:ext cx="104359"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49564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Slide to be updated just prior to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F0B44-2FD5-DC4D-8141-685893AA9A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None/>
            </a:pPr>
            <a:r>
              <a:rPr lang="en-US" dirty="0"/>
              <a:t>??????</a:t>
            </a:r>
          </a:p>
          <a:p>
            <a:pPr marL="0" lvl="0" indent="0">
              <a:buNone/>
            </a:pPr>
            <a:endParaRPr lang="en-US" dirty="0"/>
          </a:p>
          <a:p>
            <a:pPr marL="0" lvl="0" indent="0">
              <a:buNone/>
            </a:pPr>
            <a:endParaRPr lang="en-US" dirty="0"/>
          </a:p>
          <a:p>
            <a:pPr marL="0" lvl="0" indent="0">
              <a:buNone/>
            </a:pPr>
            <a:endParaRPr lang="en-US" dirty="0"/>
          </a:p>
          <a:p>
            <a:pPr marL="0" lvl="0" indent="0">
              <a:buNone/>
            </a:pPr>
            <a:r>
              <a:rPr lang="en-US" dirty="0"/>
              <a:t>Note: This slide has builds</a:t>
            </a:r>
          </a:p>
          <a:p>
            <a:pPr lvl="0"/>
            <a:r>
              <a:rPr lang="en-US" dirty="0"/>
              <a:t>Speaker to review slide content</a:t>
            </a:r>
          </a:p>
          <a:p>
            <a:pPr lvl="0"/>
            <a:r>
              <a:rPr lang="en-US" dirty="0"/>
              <a:t>Bullets that are highlighted are areas of Dr. Morrow’s research which she will talk about in more detail</a:t>
            </a:r>
          </a:p>
        </p:txBody>
      </p:sp>
      <p:sp>
        <p:nvSpPr>
          <p:cNvPr id="30" name="Rectangle 29">
            <a:extLst>
              <a:ext uri="{FF2B5EF4-FFF2-40B4-BE49-F238E27FC236}">
                <a16:creationId xmlns:a16="http://schemas.microsoft.com/office/drawing/2014/main" id="{4C29A4F2-1015-4E9C-9BB3-08EC5C1737A6}"/>
              </a:ext>
            </a:extLst>
          </p:cNvPr>
          <p:cNvSpPr/>
          <p:nvPr/>
        </p:nvSpPr>
        <p:spPr>
          <a:xfrm>
            <a:off x="1143000" y="7386132"/>
            <a:ext cx="4572000" cy="1757868"/>
          </a:xfrm>
          <a:prstGeom prst="rect">
            <a:avLst/>
          </a:prstGeom>
        </p:spPr>
        <p:txBody>
          <a:bodyPr wrap="square" lIns="0" tIns="0" rIns="0" bIns="0" anchor="t" anchorCtr="0">
            <a:noAutofit/>
          </a:bodyPr>
          <a:lstStyle/>
          <a:p>
            <a:pPr marL="0" marR="0" lvl="0" indent="0" algn="l" defTabSz="914400" rtl="0" eaLnBrk="1" fontAlgn="auto" latinLnBrk="0" hangingPunct="1">
              <a:lnSpc>
                <a:spcPct val="90000"/>
              </a:lnSpc>
              <a:spcBef>
                <a:spcPts val="371"/>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MS=multiple sclerosis.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References</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Kalb R, Beier M, Benedict RHB, et al.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Recommendations for cognitive screening and management in multiple sclerosis care. </a:t>
            </a:r>
            <a:r>
              <a:rPr kumimoji="0" lang="da-DK"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Mult Scler</a:t>
            </a: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2018;24:1665-1680. doi:10.1177/1352458518803785.</a:t>
            </a:r>
            <a:endPar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CCH,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Flachs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EM, Koch-Henriksen N.</a:t>
            </a:r>
            <a:r>
              <a:rPr kumimoji="0" lang="en-US" sz="1000" b="1" i="0"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Social consequences of multiple sclerosis. Part 2. Divorce and separation: a historical prospective cohort study.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2010;16:878-882. </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 Castelo-Branco A,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Svedbom</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 </a:t>
            </a:r>
            <a:r>
              <a:rPr kumimoji="0" lang="pt-BR"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Lofroth E, Kavaliunas A, Hillert J.</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The long-term impact of multiple sclerosis on the risk of divorce.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2018;24:145-150.</a:t>
            </a:r>
            <a:endParaRPr kumimoji="0" lang="en-US" sz="10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
        <p:nvSpPr>
          <p:cNvPr id="6" name="Slide Number Placeholder 3">
            <a:extLst>
              <a:ext uri="{FF2B5EF4-FFF2-40B4-BE49-F238E27FC236}">
                <a16:creationId xmlns:a16="http://schemas.microsoft.com/office/drawing/2014/main" id="{A540B816-8528-458E-895A-5952B3CD2C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6D7-B36A-4DC6-AAFC-B7ADBCF8EB7B}" type="slidenum">
              <a:rPr kumimoji="0" lang="en-US" sz="1000" b="0" i="0" u="none" strike="noStrike" kern="1200" cap="none" spc="0" normalizeH="0" baseline="0" noProof="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CB3F59B3-B403-43C0-B846-4D0CC173EF9A}"/>
              </a:ext>
            </a:extLst>
          </p:cNvPr>
          <p:cNvSpPr/>
          <p:nvPr/>
        </p:nvSpPr>
        <p:spPr>
          <a:xfrm>
            <a:off x="2419350" y="48017"/>
            <a:ext cx="2890838" cy="595313"/>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rebuchet MS"/>
                <a:ea typeface="+mn-ea"/>
                <a:cs typeface="+mn-cs"/>
              </a:rPr>
              <a:t>To EDT: FE slide</a:t>
            </a:r>
          </a:p>
        </p:txBody>
      </p:sp>
      <p:sp>
        <p:nvSpPr>
          <p:cNvPr id="5" name="Slide Image Placeholder 4">
            <a:extLst>
              <a:ext uri="{FF2B5EF4-FFF2-40B4-BE49-F238E27FC236}">
                <a16:creationId xmlns:a16="http://schemas.microsoft.com/office/drawing/2014/main" id="{D2F3A7D6-4F19-4616-A355-C3D0989D562F}"/>
              </a:ext>
            </a:extLst>
          </p:cNvPr>
          <p:cNvSpPr>
            <a:spLocks noGrp="1" noRot="1" noChangeAspect="1"/>
          </p:cNvSpPr>
          <p:nvPr>
            <p:ph type="sldImg"/>
          </p:nvPr>
        </p:nvSpPr>
        <p:spPr/>
      </p:sp>
    </p:spTree>
    <p:extLst>
      <p:ext uri="{BB962C8B-B14F-4D97-AF65-F5344CB8AC3E}">
        <p14:creationId xmlns:p14="http://schemas.microsoft.com/office/powerpoint/2010/main" val="12104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None/>
            </a:pPr>
            <a:r>
              <a:rPr lang="en-US" dirty="0"/>
              <a:t>??????</a:t>
            </a:r>
          </a:p>
          <a:p>
            <a:pPr marL="0" lvl="0" indent="0">
              <a:buNone/>
            </a:pPr>
            <a:endParaRPr lang="en-US" dirty="0"/>
          </a:p>
          <a:p>
            <a:pPr marL="0" lvl="0" indent="0">
              <a:buNone/>
            </a:pPr>
            <a:endParaRPr lang="en-US" dirty="0"/>
          </a:p>
          <a:p>
            <a:pPr marL="0" lvl="0" indent="0">
              <a:buNone/>
            </a:pPr>
            <a:endParaRPr lang="en-US" dirty="0"/>
          </a:p>
          <a:p>
            <a:pPr marL="0" lvl="0" indent="0">
              <a:buNone/>
            </a:pPr>
            <a:r>
              <a:rPr lang="en-US" dirty="0"/>
              <a:t>Note: This slide has builds</a:t>
            </a:r>
          </a:p>
          <a:p>
            <a:pPr lvl="0"/>
            <a:r>
              <a:rPr lang="en-US" dirty="0"/>
              <a:t>Speaker to review slide content</a:t>
            </a:r>
          </a:p>
          <a:p>
            <a:pPr lvl="0"/>
            <a:r>
              <a:rPr lang="en-US" dirty="0"/>
              <a:t>Bullets that are highlighted are areas of Dr. Morrow’s research which she will talk about in more detail</a:t>
            </a:r>
          </a:p>
        </p:txBody>
      </p:sp>
      <p:sp>
        <p:nvSpPr>
          <p:cNvPr id="30" name="Rectangle 29">
            <a:extLst>
              <a:ext uri="{FF2B5EF4-FFF2-40B4-BE49-F238E27FC236}">
                <a16:creationId xmlns:a16="http://schemas.microsoft.com/office/drawing/2014/main" id="{4C29A4F2-1015-4E9C-9BB3-08EC5C1737A6}"/>
              </a:ext>
            </a:extLst>
          </p:cNvPr>
          <p:cNvSpPr/>
          <p:nvPr/>
        </p:nvSpPr>
        <p:spPr>
          <a:xfrm>
            <a:off x="1143000" y="7386132"/>
            <a:ext cx="4572000" cy="1757868"/>
          </a:xfrm>
          <a:prstGeom prst="rect">
            <a:avLst/>
          </a:prstGeom>
        </p:spPr>
        <p:txBody>
          <a:bodyPr wrap="square" lIns="0" tIns="0" rIns="0" bIns="0" anchor="t" anchorCtr="0">
            <a:noAutofit/>
          </a:bodyPr>
          <a:lstStyle/>
          <a:p>
            <a:pPr marL="0" marR="0" lvl="0" indent="0" algn="l" defTabSz="914400" rtl="0" eaLnBrk="1" fontAlgn="auto" latinLnBrk="0" hangingPunct="1">
              <a:lnSpc>
                <a:spcPct val="90000"/>
              </a:lnSpc>
              <a:spcBef>
                <a:spcPts val="371"/>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MS=multiple sclerosis.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References</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Kalb R, Beier M, Benedict RHB, et al.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Recommendations for cognitive screening and management in multiple sclerosis care. </a:t>
            </a:r>
            <a:r>
              <a:rPr kumimoji="0" lang="da-DK"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Mult Scler</a:t>
            </a: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2018;24:1665-1680. doi:10.1177/1352458518803785.</a:t>
            </a:r>
            <a:endPar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CCH,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Flachs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EM, Koch-Henriksen N.</a:t>
            </a:r>
            <a:r>
              <a:rPr kumimoji="0" lang="en-US" sz="1000" b="1" i="0"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Social consequences of multiple sclerosis. Part 2. Divorce and separation: a historical prospective cohort study.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2010;16:878-882. </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 Castelo-Branco A,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Svedbom</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 </a:t>
            </a:r>
            <a:r>
              <a:rPr kumimoji="0" lang="pt-BR"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Lofroth E, Kavaliunas A, Hillert J.</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The long-term impact of multiple sclerosis on the risk of divorce.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2018;24:145-150.</a:t>
            </a:r>
            <a:endParaRPr kumimoji="0" lang="en-US" sz="10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
        <p:nvSpPr>
          <p:cNvPr id="6" name="Slide Number Placeholder 3">
            <a:extLst>
              <a:ext uri="{FF2B5EF4-FFF2-40B4-BE49-F238E27FC236}">
                <a16:creationId xmlns:a16="http://schemas.microsoft.com/office/drawing/2014/main" id="{A540B816-8528-458E-895A-5952B3CD2C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6D7-B36A-4DC6-AAFC-B7ADBCF8EB7B}" type="slidenum">
              <a:rPr kumimoji="0" lang="en-US" sz="1000" b="0" i="0" u="none" strike="noStrike" kern="1200" cap="none" spc="0" normalizeH="0" baseline="0" noProof="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CB3F59B3-B403-43C0-B846-4D0CC173EF9A}"/>
              </a:ext>
            </a:extLst>
          </p:cNvPr>
          <p:cNvSpPr/>
          <p:nvPr/>
        </p:nvSpPr>
        <p:spPr>
          <a:xfrm>
            <a:off x="2419350" y="48017"/>
            <a:ext cx="2890838" cy="595313"/>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Trebuchet MS"/>
                <a:ea typeface="+mn-ea"/>
                <a:cs typeface="+mn-cs"/>
              </a:rPr>
              <a:t>To EDT: FE slide</a:t>
            </a:r>
          </a:p>
        </p:txBody>
      </p:sp>
      <p:sp>
        <p:nvSpPr>
          <p:cNvPr id="5" name="Slide Image Placeholder 4">
            <a:extLst>
              <a:ext uri="{FF2B5EF4-FFF2-40B4-BE49-F238E27FC236}">
                <a16:creationId xmlns:a16="http://schemas.microsoft.com/office/drawing/2014/main" id="{D2F3A7D6-4F19-4616-A355-C3D0989D562F}"/>
              </a:ext>
            </a:extLst>
          </p:cNvPr>
          <p:cNvSpPr>
            <a:spLocks noGrp="1" noRot="1" noChangeAspect="1"/>
          </p:cNvSpPr>
          <p:nvPr>
            <p:ph type="sldImg"/>
          </p:nvPr>
        </p:nvSpPr>
        <p:spPr/>
      </p:sp>
    </p:spTree>
    <p:extLst>
      <p:ext uri="{BB962C8B-B14F-4D97-AF65-F5344CB8AC3E}">
        <p14:creationId xmlns:p14="http://schemas.microsoft.com/office/powerpoint/2010/main" val="26918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200"/>
              </a:spcBef>
            </a:pPr>
            <a:r>
              <a:rPr lang="en-US" sz="800" dirty="0"/>
              <a:t>Cognitive impairment caused by MS has a large burden on patients with MS in the US workforce.</a:t>
            </a:r>
            <a:r>
              <a:rPr lang="en-US" sz="800" baseline="30000" dirty="0"/>
              <a:t>3</a:t>
            </a:r>
            <a:br>
              <a:rPr lang="en-US" sz="800" dirty="0"/>
            </a:br>
            <a:r>
              <a:rPr lang="en-US" sz="800" dirty="0"/>
              <a:t>A number of studies show that cognitive impairment can significantly impact employment status</a:t>
            </a:r>
            <a:r>
              <a:rPr lang="en-US" sz="800" baseline="30000" dirty="0"/>
              <a:t>3</a:t>
            </a:r>
          </a:p>
          <a:p>
            <a:pPr marL="0" indent="0">
              <a:spcBef>
                <a:spcPts val="200"/>
              </a:spcBef>
              <a:buNone/>
            </a:pPr>
            <a:r>
              <a:rPr lang="en-US" sz="800" b="1" dirty="0"/>
              <a:t>(Graph on the left)</a:t>
            </a:r>
            <a:r>
              <a:rPr lang="en-US" sz="800" b="1" baseline="30000" dirty="0"/>
              <a:t>1</a:t>
            </a:r>
          </a:p>
          <a:p>
            <a:pPr>
              <a:spcBef>
                <a:spcPts val="200"/>
              </a:spcBef>
            </a:pPr>
            <a:r>
              <a:rPr lang="en-US" sz="800" dirty="0"/>
              <a:t>Prospective cohort study of cognitive change during relapses from three MS care centers. All subjects underwent neurological assessment, EDSS, SDMT, FSS, Beck Depression Inventory, Fast Screen (BDIFS). </a:t>
            </a:r>
          </a:p>
          <a:p>
            <a:pPr lvl="0">
              <a:spcBef>
                <a:spcPts val="200"/>
              </a:spcBef>
            </a:pPr>
            <a:r>
              <a:rPr lang="en-US" sz="800" dirty="0"/>
              <a:t>Modified-CFSS incorporating SDMT z-scores and FSS was calculated using an algorithm based on the severity of SDMT impairment and/or severity of fatigue as rated by the FSS</a:t>
            </a:r>
          </a:p>
          <a:p>
            <a:pPr>
              <a:spcBef>
                <a:spcPts val="200"/>
              </a:spcBef>
            </a:pPr>
            <a:r>
              <a:rPr lang="en-US" sz="800" dirty="0"/>
              <a:t>At baseline, scores on the m-CFSS were significantly associated with employment status (employed versus unemployed; estimate = −1.09, p &lt; 0.001)</a:t>
            </a:r>
            <a:r>
              <a:rPr lang="en-US" sz="800" baseline="30000" dirty="0"/>
              <a:t>1</a:t>
            </a:r>
          </a:p>
          <a:p>
            <a:pPr marL="0" indent="0">
              <a:spcBef>
                <a:spcPts val="200"/>
              </a:spcBef>
              <a:buNone/>
            </a:pPr>
            <a:r>
              <a:rPr lang="en-US" sz="800" b="1" dirty="0"/>
              <a:t>(Graph on the right) 2 </a:t>
            </a:r>
          </a:p>
          <a:p>
            <a:pPr>
              <a:spcBef>
                <a:spcPts val="200"/>
              </a:spcBef>
            </a:pPr>
            <a:r>
              <a:rPr lang="en-US" sz="800" dirty="0"/>
              <a:t>62 participants with MS in the UK underwent neuropsychological assessment and were defined as having cognitive impairment if they scored below the 5th centile for normative data (adjusted for age, sex and years of formal education) on one or more of the BICAMS tests. </a:t>
            </a:r>
          </a:p>
          <a:p>
            <a:pPr>
              <a:spcBef>
                <a:spcPts val="200"/>
              </a:spcBef>
            </a:pPr>
            <a:r>
              <a:rPr lang="en-US" sz="800" dirty="0"/>
              <a:t>The SDMT score was found to be the most significant predictor of unemployment. Rates of unemployment were seen to increase with lower performance on the SDMT. When adjusting for potential confounding variables (age and years of formal education), the strength of association did not change significantly (p&lt;0.01).</a:t>
            </a:r>
            <a:r>
              <a:rPr lang="en-US" sz="800" baseline="30000" dirty="0"/>
              <a:t>2</a:t>
            </a:r>
          </a:p>
          <a:p>
            <a:pPr marL="0" indent="0">
              <a:spcBef>
                <a:spcPts val="200"/>
              </a:spcBef>
              <a:buNone/>
            </a:pPr>
            <a:r>
              <a:rPr lang="en-US" sz="800" b="1" dirty="0"/>
              <a:t>[Other studies]</a:t>
            </a:r>
          </a:p>
          <a:p>
            <a:pPr>
              <a:spcBef>
                <a:spcPts val="200"/>
              </a:spcBef>
            </a:pPr>
            <a:r>
              <a:rPr lang="en-US" sz="800" dirty="0"/>
              <a:t>After propensity score matching, the levels of absenteeism and presenteeism were 2 and 1.8 times higher respectively in the employed RRMS population than the employed non-MS population</a:t>
            </a:r>
            <a:r>
              <a:rPr lang="en-US" sz="800" baseline="30000" dirty="0"/>
              <a:t>3</a:t>
            </a:r>
          </a:p>
          <a:p>
            <a:pPr>
              <a:spcBef>
                <a:spcPts val="200"/>
              </a:spcBef>
            </a:pPr>
            <a:r>
              <a:rPr lang="en-US" sz="800" dirty="0"/>
              <a:t>Among employed individuals, respondents with RRMS had lower work productivity, </a:t>
            </a:r>
            <a:r>
              <a:rPr lang="en-US" sz="800" dirty="0" err="1"/>
              <a:t>HRQoL</a:t>
            </a:r>
            <a:r>
              <a:rPr lang="en-US" sz="800" dirty="0"/>
              <a:t>, and higher HCRU as compared with those without MS</a:t>
            </a:r>
            <a:r>
              <a:rPr lang="en-US" sz="800" baseline="30000" dirty="0"/>
              <a:t>3</a:t>
            </a:r>
          </a:p>
          <a:p>
            <a:pPr>
              <a:spcBef>
                <a:spcPts val="200"/>
              </a:spcBef>
            </a:pPr>
            <a:r>
              <a:rPr lang="en-US" sz="800" dirty="0"/>
              <a:t>In another study, vocational status was shown to have a positive association with SDMT (β=0.16, p &lt; 0.05); while a negative association was found with EDSS (β=-.33, p &lt; 0.05) and HADS-D (β=-.23, p &lt; 0.05).</a:t>
            </a:r>
            <a:r>
              <a:rPr lang="en-US" sz="800" baseline="30000" dirty="0"/>
              <a:t>4</a:t>
            </a:r>
          </a:p>
          <a:p>
            <a:pPr>
              <a:spcBef>
                <a:spcPts val="200"/>
              </a:spcBef>
            </a:pPr>
            <a:r>
              <a:rPr lang="en-US" sz="800" dirty="0"/>
              <a:t>Decreased processing speed and increased disability and depression were found to be independent predictors of vocational status in </a:t>
            </a:r>
            <a:r>
              <a:rPr lang="en-US" sz="800" dirty="0" err="1"/>
              <a:t>PwMS</a:t>
            </a:r>
            <a:r>
              <a:rPr lang="en-US" sz="800" dirty="0"/>
              <a:t> that significantly predicted employment.</a:t>
            </a:r>
            <a:r>
              <a:rPr lang="en-US" sz="800" baseline="30000" dirty="0"/>
              <a:t>4</a:t>
            </a:r>
          </a:p>
          <a:p>
            <a:pPr>
              <a:spcBef>
                <a:spcPts val="200"/>
              </a:spcBef>
            </a:pPr>
            <a:endParaRPr lang="en-US" sz="800" dirty="0"/>
          </a:p>
        </p:txBody>
      </p:sp>
      <p:sp>
        <p:nvSpPr>
          <p:cNvPr id="5" name="Notes Placeholder 2">
            <a:extLst>
              <a:ext uri="{FF2B5EF4-FFF2-40B4-BE49-F238E27FC236}">
                <a16:creationId xmlns:a16="http://schemas.microsoft.com/office/drawing/2014/main" id="{49D26764-F2C6-4D84-80BE-F0A429D2F2C6}"/>
              </a:ext>
            </a:extLst>
          </p:cNvPr>
          <p:cNvSpPr txBox="1">
            <a:spLocks/>
          </p:cNvSpPr>
          <p:nvPr/>
        </p:nvSpPr>
        <p:spPr>
          <a:xfrm>
            <a:off x="1143000" y="7797990"/>
            <a:ext cx="4572000" cy="1346010"/>
          </a:xfrm>
          <a:prstGeom prst="rect">
            <a:avLst/>
          </a:prstGeom>
          <a:ln>
            <a:noFill/>
          </a:ln>
        </p:spPr>
        <p:txBody>
          <a:bodyPr vert="horz" lIns="0" tIns="0" rIns="0" bIns="91440" rtlCol="0" anchor="b">
            <a:spAutoFit/>
          </a:bodyPr>
          <a:lstStyle>
            <a:lvl1pPr marL="0" algn="l" defTabSz="1219170" rtl="0" eaLnBrk="1" latinLnBrk="0" hangingPunct="1">
              <a:lnSpc>
                <a:spcPct val="90000"/>
              </a:lnSpc>
              <a:spcBef>
                <a:spcPts val="360"/>
              </a:spcBef>
              <a:defRPr sz="1000" kern="1200">
                <a:solidFill>
                  <a:schemeClr val="tx1"/>
                </a:solidFill>
                <a:latin typeface="Arial" panose="020B0604020202020204" pitchFamily="34" charset="0"/>
                <a:ea typeface="+mn-ea"/>
                <a:cs typeface="Arial" panose="020B0604020202020204" pitchFamily="34" charset="0"/>
              </a:defRPr>
            </a:lvl1pPr>
            <a:lvl2pPr marL="171450" indent="-171450" algn="l" defTabSz="1219170" rtl="0" eaLnBrk="1" latinLnBrk="0" hangingPunct="1">
              <a:lnSpc>
                <a:spcPct val="90000"/>
              </a:lnSpc>
              <a:spcBef>
                <a:spcPts val="36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2pPr>
            <a:lvl3pPr marL="4000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6286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8572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360"/>
              </a:spcBef>
              <a:spcAft>
                <a:spcPts val="0"/>
              </a:spcAft>
              <a:buClrTx/>
              <a:buSzTx/>
              <a:buFontTx/>
              <a:buNone/>
              <a:tabLst/>
              <a:defRPr/>
            </a:pPr>
            <a:r>
              <a:rPr kumimoji="0" lang="en-US" sz="8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Reference</a:t>
            </a:r>
          </a:p>
          <a:p>
            <a:pPr marL="228600" marR="0" lvl="0" indent="-228600" algn="l" defTabSz="1219170" rtl="0" eaLnBrk="1" fontAlgn="auto" latinLnBrk="0" hangingPunct="1">
              <a:lnSpc>
                <a:spcPct val="90000"/>
              </a:lnSpc>
              <a:spcBef>
                <a:spcPts val="360"/>
              </a:spcBef>
              <a:spcAft>
                <a:spcPts val="0"/>
              </a:spcAft>
              <a:buClrTx/>
              <a:buSzTx/>
              <a:buFontTx/>
              <a:buAutoNum type="arabicPeriod"/>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Morrow SA, et al.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2021;27(7):1077-1087.; </a:t>
            </a:r>
          </a:p>
          <a:p>
            <a:pPr marL="228600" marR="0" lvl="0" indent="-228600" algn="l" defTabSz="1219170" rtl="0" eaLnBrk="1" fontAlgn="auto" latinLnBrk="0" hangingPunct="1">
              <a:lnSpc>
                <a:spcPct val="90000"/>
              </a:lnSpc>
              <a:spcBef>
                <a:spcPts val="360"/>
              </a:spcBef>
              <a:spcAft>
                <a:spcPts val="0"/>
              </a:spcAft>
              <a:buClrTx/>
              <a:buSzTx/>
              <a:buFontTx/>
              <a:buAutoNum type="arabicPeriod"/>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Campbell J, Rashid W, </a:t>
            </a:r>
            <a:r>
              <a:rPr kumimoji="0" lang="en-US" sz="8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Cercignani</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M, Langdon D. </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Postgrad Med J</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2016;0:1–5</a:t>
            </a:r>
          </a:p>
          <a:p>
            <a:pPr marL="228600" marR="0" lvl="0" indent="-228600" algn="l" defTabSz="1219170" rtl="0" eaLnBrk="1" fontAlgn="auto" latinLnBrk="0" hangingPunct="1">
              <a:lnSpc>
                <a:spcPct val="90000"/>
              </a:lnSpc>
              <a:spcBef>
                <a:spcPts val="360"/>
              </a:spcBef>
              <a:spcAft>
                <a:spcPts val="0"/>
              </a:spcAft>
              <a:buClrTx/>
              <a:buSzTx/>
              <a:buFontTx/>
              <a:buAutoNum type="arabicPeriod"/>
              <a:tabLst/>
              <a:defRPr/>
            </a:pP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Nicholas JA, </a:t>
            </a:r>
            <a:r>
              <a:rPr kumimoji="0" lang="en-US" sz="8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Electricwala</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B, Lee LK, Johnson KM. Burden of relapsing-remitting multiple sclerosis on workers in the US: a cross-sectional analysis of survey data. </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BMC Neurol</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2019;19(1):25</a:t>
            </a:r>
          </a:p>
          <a:p>
            <a:pPr marL="228600" marR="0" lvl="0" indent="-228600" algn="l" defTabSz="1219170" rtl="0" eaLnBrk="1" fontAlgn="auto" latinLnBrk="0" hangingPunct="1">
              <a:lnSpc>
                <a:spcPct val="90000"/>
              </a:lnSpc>
              <a:spcBef>
                <a:spcPts val="360"/>
              </a:spcBef>
              <a:spcAft>
                <a:spcPts val="0"/>
              </a:spcAft>
              <a:buClrTx/>
              <a:buSzTx/>
              <a:buFontTx/>
              <a:buAutoNum type="arabicPeriod"/>
              <a:tabLst/>
              <a:defRPr/>
            </a:pPr>
            <a:r>
              <a:rPr kumimoji="0" lang="en-US" sz="8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Povolo</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CA, Blair M, Mehta S, </a:t>
            </a:r>
            <a:r>
              <a:rPr kumimoji="0" lang="en-US" sz="8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Rosehart</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H, Morrow SA. Predictors of vocational status among persons with multiple sclerosis.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Relat</a:t>
            </a:r>
            <a:r>
              <a:rPr kumimoji="0" lang="en-US" sz="8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8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Disord</a:t>
            </a:r>
            <a:r>
              <a:rPr kumimoji="0" lang="en-US"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2019;36:101411.</a:t>
            </a:r>
          </a:p>
          <a:p>
            <a:pPr marL="228600" marR="0" lvl="0" indent="-228600" algn="l" defTabSz="1219170" rtl="0" eaLnBrk="1" fontAlgn="auto" latinLnBrk="0" hangingPunct="1">
              <a:lnSpc>
                <a:spcPct val="90000"/>
              </a:lnSpc>
              <a:spcBef>
                <a:spcPts val="360"/>
              </a:spcBef>
              <a:spcAft>
                <a:spcPts val="0"/>
              </a:spcAft>
              <a:buClrTx/>
              <a:buSzTx/>
              <a:buFontTx/>
              <a:buAutoNum type="arabicPeriod"/>
              <a:tabLst/>
              <a:defRPr/>
            </a:pPr>
            <a:endParaRPr kumimoji="0" lang="fr-FR" sz="8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p:txBody>
      </p:sp>
      <p:sp>
        <p:nvSpPr>
          <p:cNvPr id="6" name="Slide Number Placeholder 3">
            <a:extLst>
              <a:ext uri="{FF2B5EF4-FFF2-40B4-BE49-F238E27FC236}">
                <a16:creationId xmlns:a16="http://schemas.microsoft.com/office/drawing/2014/main" id="{4C7B79F5-3D0D-4020-BFEE-D1FCF6B307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6D7-B36A-4DC6-AAFC-B7ADBCF8EB7B}" type="slidenum">
              <a:rPr kumimoji="0" lang="en-US" sz="1000" b="0" i="0" u="none" strike="noStrike" kern="1200" cap="none" spc="0" normalizeH="0" baseline="0" noProof="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8" name="Slide Image Placeholder 7">
            <a:extLst>
              <a:ext uri="{FF2B5EF4-FFF2-40B4-BE49-F238E27FC236}">
                <a16:creationId xmlns:a16="http://schemas.microsoft.com/office/drawing/2014/main" id="{E7612B3E-3B1A-49FA-B607-7A56E720AA9C}"/>
              </a:ext>
            </a:extLst>
          </p:cNvPr>
          <p:cNvSpPr>
            <a:spLocks noGrp="1" noRot="1" noChangeAspect="1"/>
          </p:cNvSpPr>
          <p:nvPr>
            <p:ph type="sldImg"/>
          </p:nvPr>
        </p:nvSpPr>
        <p:spPr/>
      </p:sp>
    </p:spTree>
    <p:extLst>
      <p:ext uri="{BB962C8B-B14F-4D97-AF65-F5344CB8AC3E}">
        <p14:creationId xmlns:p14="http://schemas.microsoft.com/office/powerpoint/2010/main" val="166358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“Men with MS were found to have a 21% higher risk (HR: 1.21, p-value=0.032) of divorce on average across follow-up compared with their counterparts from the general population.”</a:t>
            </a:r>
          </a:p>
          <a:p>
            <a:endParaRPr lang="en-US" dirty="0"/>
          </a:p>
          <a:p>
            <a:endParaRPr lang="en-US" dirty="0"/>
          </a:p>
          <a:p>
            <a:r>
              <a:rPr lang="en-US" dirty="0"/>
              <a:t>Cognitive impairment as a result of brain atrophy can result in social cognitive deficits</a:t>
            </a:r>
            <a:r>
              <a:rPr lang="en-US" baseline="30000" dirty="0"/>
              <a:t>1 </a:t>
            </a:r>
          </a:p>
          <a:p>
            <a:r>
              <a:rPr lang="en-US" dirty="0"/>
              <a:t>Patients can experience disorganization in their social life even before significant or detectable cognitive impairment is evident</a:t>
            </a:r>
            <a:r>
              <a:rPr lang="en-US" baseline="30000" dirty="0"/>
              <a:t>1</a:t>
            </a:r>
          </a:p>
          <a:p>
            <a:r>
              <a:rPr lang="en-US" dirty="0"/>
              <a:t>Whole brain atrophy and grey matter atrophy can result in numerous consequences that can influence the way </a:t>
            </a:r>
            <a:r>
              <a:rPr lang="en-US" dirty="0" err="1"/>
              <a:t>PwMS</a:t>
            </a:r>
            <a:r>
              <a:rPr lang="en-US" dirty="0"/>
              <a:t> interacts with others, including impaired cognition, social/personal impact, impulsivity, impaired memory, and impaired facial expression recognition (slide titled “cognitive impairment has been correlated with white and grey matter atrophy”)</a:t>
            </a:r>
            <a:r>
              <a:rPr lang="en-US" baseline="30000" dirty="0"/>
              <a:t>1</a:t>
            </a:r>
          </a:p>
          <a:p>
            <a:r>
              <a:rPr lang="en-US" dirty="0"/>
              <a:t>A historical cohort study was conducted to determine the probability of Danish patients with MS to remain in their relationship after diagnosis. This analysis compared 1804 patients from the Danish MS-Registry who were diagnosed with MS between 1980 and 1989, to 36,014 randomly drawn matched healthy controls from the Civil Registration System. After follow-up through 2004, the probability of remaining in the same relationship was 33% among patients with MS versus 53% in the control population (P&lt;0.001).</a:t>
            </a:r>
            <a:r>
              <a:rPr lang="en-US" baseline="30000" dirty="0"/>
              <a:t>4</a:t>
            </a:r>
            <a:r>
              <a:rPr lang="en-US" dirty="0"/>
              <a:t> Men with MS have been shown to have a greater risk for divorce versus women</a:t>
            </a:r>
            <a:r>
              <a:rPr lang="en-US" baseline="30000" dirty="0"/>
              <a:t>3,4</a:t>
            </a:r>
          </a:p>
        </p:txBody>
      </p:sp>
      <p:sp>
        <p:nvSpPr>
          <p:cNvPr id="30" name="Rectangle 29">
            <a:extLst>
              <a:ext uri="{FF2B5EF4-FFF2-40B4-BE49-F238E27FC236}">
                <a16:creationId xmlns:a16="http://schemas.microsoft.com/office/drawing/2014/main" id="{4C29A4F2-1015-4E9C-9BB3-08EC5C1737A6}"/>
              </a:ext>
            </a:extLst>
          </p:cNvPr>
          <p:cNvSpPr/>
          <p:nvPr/>
        </p:nvSpPr>
        <p:spPr>
          <a:xfrm>
            <a:off x="1143000" y="6873052"/>
            <a:ext cx="4572000" cy="2270948"/>
          </a:xfrm>
          <a:prstGeom prst="rect">
            <a:avLst/>
          </a:prstGeom>
        </p:spPr>
        <p:txBody>
          <a:bodyPr wrap="square" lIns="0" tIns="0" rIns="0" bIns="91440" anchor="b" anchorCtr="0">
            <a:spAutoFit/>
          </a:bodyPr>
          <a:lstStyle/>
          <a:p>
            <a:pPr marL="0" marR="0" lvl="0" indent="0" algn="l" defTabSz="914400" rtl="0" eaLnBrk="1" fontAlgn="auto" latinLnBrk="0" hangingPunct="1">
              <a:lnSpc>
                <a:spcPct val="90000"/>
              </a:lnSpc>
              <a:spcBef>
                <a:spcPts val="371"/>
              </a:spcBef>
              <a:spcAft>
                <a:spcPts val="0"/>
              </a:spcAft>
              <a:buClrTx/>
              <a:buSzTx/>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MS=multiple sclerosis.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References</a:t>
            </a:r>
            <a:endPar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Nasios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G,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Bakirtzis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Messinis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L. Cognitive impairment and brain reorganization in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underlying mechanisms and the role of neurorehabilitation. </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Front Neurol</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2020;11:147.</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Kalb R, Beier M, Benedict RHB, et al.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Recommendations for cognitive screening and management in multiple sclerosis care. </a:t>
            </a:r>
            <a:r>
              <a:rPr kumimoji="0" lang="da-DK"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Mult Scler</a:t>
            </a:r>
            <a:r>
              <a:rPr kumimoji="0" lang="da-DK"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2018;24:1665-1680. doi:10.1177/1352458518803785.</a:t>
            </a:r>
            <a:endParaRPr kumimoji="0" lang="en-US" sz="1000" b="1"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endParaRP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CCH,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Flachs</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EM, Koch-Henriksen N.</a:t>
            </a:r>
            <a:r>
              <a:rPr kumimoji="0" lang="en-US" sz="1000" b="1" i="0"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Social consequences of multiple sclerosis. Part 2. Divorce and separation: a historical prospective cohort study.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2010;16:878-882. </a:t>
            </a:r>
          </a:p>
          <a:p>
            <a:pPr marL="235572" marR="0" lvl="0" indent="-235572"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E, Castelo-Branco A, </a:t>
            </a:r>
            <a:r>
              <a:rPr kumimoji="0" lang="en-US" sz="1000" b="0" i="0"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Svedbom</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 </a:t>
            </a:r>
            <a:r>
              <a:rPr kumimoji="0" lang="pt-BR"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Lofroth E, Kavaliunas A, Hillert J.</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The long-term impact of multiple sclerosis on the risk of divorce.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Arial" panose="020B0604020202020204" pitchFamily="34" charset="0"/>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Arial" panose="020B0604020202020204" pitchFamily="34" charset="0"/>
              </a:rPr>
              <a:t>. 2018;24:145-150.</a:t>
            </a:r>
            <a:endParaRPr kumimoji="0" lang="en-US" sz="1000" b="0" i="0" u="none" strike="noStrike" kern="1200" cap="none" spc="0" normalizeH="0" baseline="30000" noProof="0" dirty="0">
              <a:ln>
                <a:noFill/>
              </a:ln>
              <a:solidFill>
                <a:srgbClr val="595454"/>
              </a:solidFill>
              <a:effectLst/>
              <a:uLnTx/>
              <a:uFillTx/>
              <a:latin typeface="Trebuchet MS"/>
              <a:ea typeface="+mn-ea"/>
              <a:cs typeface="Arial" panose="020B0604020202020204" pitchFamily="34" charset="0"/>
            </a:endParaRPr>
          </a:p>
        </p:txBody>
      </p:sp>
      <p:sp>
        <p:nvSpPr>
          <p:cNvPr id="6" name="Slide Number Placeholder 3">
            <a:extLst>
              <a:ext uri="{FF2B5EF4-FFF2-40B4-BE49-F238E27FC236}">
                <a16:creationId xmlns:a16="http://schemas.microsoft.com/office/drawing/2014/main" id="{88E81529-7E61-4116-8C70-93604D9B63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6D7-B36A-4DC6-AAFC-B7ADBCF8EB7B}" type="slidenum">
              <a:rPr kumimoji="0" lang="en-US" sz="1000" b="0" i="0" u="none" strike="noStrike" kern="1200" cap="none" spc="0" normalizeH="0" baseline="0" noProof="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5" name="Slide Image Placeholder 4">
            <a:extLst>
              <a:ext uri="{FF2B5EF4-FFF2-40B4-BE49-F238E27FC236}">
                <a16:creationId xmlns:a16="http://schemas.microsoft.com/office/drawing/2014/main" id="{E66AC08E-91F0-48FA-8929-B3BF3F7F54D6}"/>
              </a:ext>
            </a:extLst>
          </p:cNvPr>
          <p:cNvSpPr>
            <a:spLocks noGrp="1" noRot="1" noChangeAspect="1"/>
          </p:cNvSpPr>
          <p:nvPr>
            <p:ph type="sldImg"/>
          </p:nvPr>
        </p:nvSpPr>
        <p:spPr/>
      </p:sp>
    </p:spTree>
    <p:extLst>
      <p:ext uri="{BB962C8B-B14F-4D97-AF65-F5344CB8AC3E}">
        <p14:creationId xmlns:p14="http://schemas.microsoft.com/office/powerpoint/2010/main" val="311097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Image Placeholder 14">
            <a:extLst>
              <a:ext uri="{FF2B5EF4-FFF2-40B4-BE49-F238E27FC236}">
                <a16:creationId xmlns:a16="http://schemas.microsoft.com/office/drawing/2014/main" id="{C6A71294-C424-4E11-958B-715C785A6D79}"/>
              </a:ext>
            </a:extLst>
          </p:cNvPr>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300"/>
              </a:spcBef>
            </a:pPr>
            <a:r>
              <a:rPr lang="en-US" sz="900" dirty="0"/>
              <a:t>CI most frequently affects processing speed, but also impacts memory, visual-spatial abilities, and executive function</a:t>
            </a:r>
            <a:r>
              <a:rPr lang="en-US" sz="900" baseline="30000" dirty="0"/>
              <a:t>1</a:t>
            </a:r>
            <a:r>
              <a:rPr lang="en-US" sz="900" dirty="0"/>
              <a:t> </a:t>
            </a:r>
          </a:p>
          <a:p>
            <a:pPr lvl="0">
              <a:spcBef>
                <a:spcPts val="300"/>
              </a:spcBef>
            </a:pPr>
            <a:r>
              <a:rPr lang="en-US" sz="900" dirty="0"/>
              <a:t>Demyelination of the central nervous system may lead to visual (</a:t>
            </a:r>
            <a:r>
              <a:rPr lang="en-US" sz="900" dirty="0" err="1"/>
              <a:t>eg</a:t>
            </a:r>
            <a:r>
              <a:rPr lang="en-US" sz="900" dirty="0"/>
              <a:t>, diminished contrast sensitivity), cognitive (</a:t>
            </a:r>
            <a:r>
              <a:rPr lang="en-US" sz="900" dirty="0" err="1"/>
              <a:t>eg</a:t>
            </a:r>
            <a:r>
              <a:rPr lang="en-US" sz="900" dirty="0"/>
              <a:t>, slower processing speed), and motor (</a:t>
            </a:r>
            <a:r>
              <a:rPr lang="en-US" sz="900" dirty="0" err="1"/>
              <a:t>eg</a:t>
            </a:r>
            <a:r>
              <a:rPr lang="en-US" sz="900" dirty="0"/>
              <a:t>, muscular weakness) impairments that may have an impact on a person’s fitness to drive</a:t>
            </a:r>
            <a:r>
              <a:rPr lang="en-US" sz="900" baseline="30000" dirty="0"/>
              <a:t>2</a:t>
            </a:r>
          </a:p>
          <a:p>
            <a:pPr marL="0" indent="0">
              <a:spcBef>
                <a:spcPts val="300"/>
              </a:spcBef>
              <a:buNone/>
            </a:pPr>
            <a:r>
              <a:rPr lang="en-US" sz="900" b="1" dirty="0"/>
              <a:t>(Box on the left)</a:t>
            </a:r>
          </a:p>
          <a:p>
            <a:pPr>
              <a:spcBef>
                <a:spcPts val="300"/>
              </a:spcBef>
            </a:pPr>
            <a:r>
              <a:rPr lang="en-US" sz="900" dirty="0" err="1"/>
              <a:t>PwMS</a:t>
            </a:r>
            <a:r>
              <a:rPr lang="en-US" sz="900" dirty="0"/>
              <a:t> were recruited from MS Clinics affiliated with the London Health Sciences Centre in Southwestern Ontario, aged 18–59 years with EDSS ⩽ 4.0, had cognitive impairment in processing speed and in executive functioning or memory</a:t>
            </a:r>
            <a:r>
              <a:rPr lang="en-US" sz="900" baseline="30000" dirty="0"/>
              <a:t>2</a:t>
            </a:r>
          </a:p>
          <a:p>
            <a:pPr>
              <a:spcBef>
                <a:spcPts val="300"/>
              </a:spcBef>
            </a:pPr>
            <a:r>
              <a:rPr lang="en-US" sz="900" dirty="0" err="1"/>
              <a:t>PwMS</a:t>
            </a:r>
            <a:r>
              <a:rPr lang="en-US" sz="900" dirty="0"/>
              <a:t> who failed the on-road assessment made more total and critical driving errors in adjustment to stimuli and gap aceptance</a:t>
            </a:r>
            <a:r>
              <a:rPr lang="en-US" sz="900" baseline="30000" dirty="0"/>
              <a:t>2</a:t>
            </a:r>
          </a:p>
          <a:p>
            <a:pPr lvl="0">
              <a:spcBef>
                <a:spcPts val="300"/>
              </a:spcBef>
            </a:pPr>
            <a:r>
              <a:rPr lang="en-US" sz="900" dirty="0"/>
              <a:t>In persons with MS and impaired processing speed, impairment on the BVMTR-IR should lead clinicians to address fitness to drive</a:t>
            </a:r>
            <a:r>
              <a:rPr lang="en-US" sz="900" baseline="30000" dirty="0"/>
              <a:t>1</a:t>
            </a:r>
          </a:p>
          <a:p>
            <a:pPr marL="0" indent="0">
              <a:spcBef>
                <a:spcPts val="300"/>
              </a:spcBef>
              <a:buNone/>
            </a:pPr>
            <a:r>
              <a:rPr lang="en-US" sz="900" b="1" dirty="0"/>
              <a:t>(Box on the right)</a:t>
            </a:r>
          </a:p>
          <a:p>
            <a:pPr>
              <a:spcBef>
                <a:spcPts val="300"/>
              </a:spcBef>
            </a:pPr>
            <a:r>
              <a:rPr lang="en-US" sz="900" dirty="0" err="1"/>
              <a:t>PwMS</a:t>
            </a:r>
            <a:r>
              <a:rPr lang="en-US" sz="900" dirty="0"/>
              <a:t> were recruited from MS Clinics affiliated with the London Health Sciences Centre in Southwestern Ontario, aged 18–59 years with EDSS ⩽ 4.0, had cognitive impairment in processing speed and in executive functioning or memory</a:t>
            </a:r>
            <a:r>
              <a:rPr lang="en-US" sz="900" baseline="30000" dirty="0"/>
              <a:t>2</a:t>
            </a:r>
          </a:p>
          <a:p>
            <a:pPr>
              <a:spcBef>
                <a:spcPts val="300"/>
              </a:spcBef>
            </a:pPr>
            <a:r>
              <a:rPr lang="en-US" sz="900" dirty="0"/>
              <a:t>Older volunteer drivers had some deficits in general cognition but not below the cut-off point for continued driving, 65-75 years old</a:t>
            </a:r>
            <a:r>
              <a:rPr lang="en-US" sz="900" baseline="30000" dirty="0"/>
              <a:t>2</a:t>
            </a:r>
          </a:p>
          <a:p>
            <a:pPr>
              <a:spcBef>
                <a:spcPts val="300"/>
              </a:spcBef>
            </a:pPr>
            <a:r>
              <a:rPr lang="en-US" sz="900" dirty="0"/>
              <a:t>Critical driving errors are those identified through state crash-database analysis as being predictive of motor vehicle crashes. These include driving errors in lane maintenance, adjustment to stimuli, speed regulation, vehicle positioning, and gap acceptance</a:t>
            </a:r>
            <a:r>
              <a:rPr lang="en-US" sz="900" baseline="30000" dirty="0"/>
              <a:t>2</a:t>
            </a:r>
          </a:p>
          <a:p>
            <a:pPr>
              <a:spcBef>
                <a:spcPts val="300"/>
              </a:spcBef>
            </a:pPr>
            <a:r>
              <a:rPr lang="en-US" sz="900" dirty="0"/>
              <a:t>17% of PwMS failed the on-road assessment</a:t>
            </a:r>
            <a:r>
              <a:rPr lang="en-US" sz="900" baseline="30000" dirty="0"/>
              <a:t>2</a:t>
            </a:r>
          </a:p>
          <a:p>
            <a:r>
              <a:rPr lang="en-US" sz="1200" kern="1200" dirty="0">
                <a:solidFill>
                  <a:schemeClr val="tx1"/>
                </a:solidFill>
                <a:effectLst/>
                <a:latin typeface="+mn-lt"/>
                <a:ea typeface="+mn-ea"/>
                <a:cs typeface="+mn-cs"/>
              </a:rPr>
              <a:t>Previous studies demonstrate that in PwMS, cognition, not physical disability, is the most common reason for committing driving errors or leading  individuals to be identified as unfit to drive. Notably, </a:t>
            </a:r>
            <a:r>
              <a:rPr lang="en-US" sz="1200" kern="1200" dirty="0" err="1">
                <a:solidFill>
                  <a:schemeClr val="tx1"/>
                </a:solidFill>
                <a:effectLst/>
                <a:latin typeface="+mn-lt"/>
                <a:ea typeface="+mn-ea"/>
                <a:cs typeface="+mn-cs"/>
              </a:rPr>
              <a:t>Schultheis</a:t>
            </a:r>
            <a:r>
              <a:rPr lang="en-US" sz="1200" kern="1200" dirty="0">
                <a:solidFill>
                  <a:schemeClr val="tx1"/>
                </a:solidFill>
                <a:effectLst/>
                <a:latin typeface="+mn-lt"/>
                <a:ea typeface="+mn-ea"/>
                <a:cs typeface="+mn-cs"/>
              </a:rPr>
              <a:t> et al.32 compared driving records and found that cognitively impaired PwMS had significantly more MVAs than PwMS without CI and normal controls.</a:t>
            </a:r>
          </a:p>
          <a:p>
            <a:r>
              <a:rPr lang="en-US" sz="1200" kern="1200" dirty="0">
                <a:solidFill>
                  <a:schemeClr val="tx1"/>
                </a:solidFill>
                <a:effectLst/>
                <a:latin typeface="+mn-lt"/>
                <a:ea typeface="+mn-ea"/>
                <a:cs typeface="+mn-cs"/>
              </a:rPr>
              <a:t>The strongest predictor of failing the behind-the-wheel assessment was performance on the SDMT (</a:t>
            </a:r>
            <a:r>
              <a:rPr lang="en-US" sz="1200" kern="1200" dirty="0" err="1">
                <a:solidFill>
                  <a:schemeClr val="tx1"/>
                </a:solidFill>
                <a:effectLst/>
                <a:latin typeface="+mn-lt"/>
                <a:ea typeface="+mn-ea"/>
                <a:cs typeface="+mn-cs"/>
              </a:rPr>
              <a:t>Schulteis</a:t>
            </a:r>
            <a:r>
              <a:rPr lang="en-US" sz="1200" kern="1200" dirty="0">
                <a:solidFill>
                  <a:schemeClr val="tx1"/>
                </a:solidFill>
                <a:effectLst/>
                <a:latin typeface="+mn-lt"/>
                <a:ea typeface="+mn-ea"/>
                <a:cs typeface="+mn-cs"/>
              </a:rPr>
              <a:t> et al. 2010)</a:t>
            </a:r>
          </a:p>
          <a:p>
            <a:r>
              <a:rPr lang="en-US" sz="1200" kern="1200" dirty="0">
                <a:solidFill>
                  <a:schemeClr val="tx1"/>
                </a:solidFill>
                <a:effectLst/>
                <a:latin typeface="+mn-lt"/>
                <a:ea typeface="+mn-ea"/>
                <a:cs typeface="+mn-cs"/>
              </a:rPr>
              <a:t>This “study demonstrates that processing speed is crucial for identifying potentially unfit drivers with MS. Furthermore, our study demonstrates that visual-spatial skills, specifically immediate recall as measured by the BVMTR-IR, are as important as processing speed in predicting fitness-to-drive in the MS population.”</a:t>
            </a:r>
          </a:p>
          <a:p>
            <a:r>
              <a:rPr lang="en-US" sz="1200" kern="1200" dirty="0">
                <a:solidFill>
                  <a:schemeClr val="tx1"/>
                </a:solidFill>
                <a:effectLst/>
                <a:latin typeface="+mn-lt"/>
                <a:ea typeface="+mn-ea"/>
                <a:cs typeface="+mn-cs"/>
              </a:rPr>
              <a:t>This “study also has significant strengths, in that the gold standard of fitness-to-drive (on-road driving assessment) was used, and the study population demonstrated CI without confounding physical impairment, allowing a stronger conclusion regarding the effect of CI on fitness-to-drive in PwMS.”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ts val="300"/>
              </a:spcBef>
            </a:pPr>
            <a:endParaRPr lang="en-US" sz="900" baseline="30000" dirty="0"/>
          </a:p>
        </p:txBody>
      </p:sp>
      <p:sp>
        <p:nvSpPr>
          <p:cNvPr id="5" name="Notes Placeholder 2">
            <a:extLst>
              <a:ext uri="{FF2B5EF4-FFF2-40B4-BE49-F238E27FC236}">
                <a16:creationId xmlns:a16="http://schemas.microsoft.com/office/drawing/2014/main" id="{324162B1-ED0B-47B3-9CAE-7892CB13714A}"/>
              </a:ext>
            </a:extLst>
          </p:cNvPr>
          <p:cNvSpPr txBox="1">
            <a:spLocks/>
          </p:cNvSpPr>
          <p:nvPr/>
        </p:nvSpPr>
        <p:spPr>
          <a:xfrm>
            <a:off x="1143000" y="7900583"/>
            <a:ext cx="4572000" cy="1243417"/>
          </a:xfrm>
          <a:prstGeom prst="rect">
            <a:avLst/>
          </a:prstGeom>
          <a:ln>
            <a:noFill/>
          </a:ln>
        </p:spPr>
        <p:txBody>
          <a:bodyPr vert="horz" lIns="0" tIns="0" rIns="0" bIns="91440" rtlCol="0" anchor="b">
            <a:spAutoFit/>
          </a:bodyPr>
          <a:lstStyle>
            <a:lvl1pPr marL="0" algn="l" defTabSz="1219170" rtl="0" eaLnBrk="1" latinLnBrk="0" hangingPunct="1">
              <a:lnSpc>
                <a:spcPct val="90000"/>
              </a:lnSpc>
              <a:spcBef>
                <a:spcPts val="360"/>
              </a:spcBef>
              <a:defRPr sz="1000" kern="1200">
                <a:solidFill>
                  <a:schemeClr val="tx1"/>
                </a:solidFill>
                <a:latin typeface="Arial" panose="020B0604020202020204" pitchFamily="34" charset="0"/>
                <a:ea typeface="+mn-ea"/>
                <a:cs typeface="Arial" panose="020B0604020202020204" pitchFamily="34" charset="0"/>
              </a:defRPr>
            </a:lvl1pPr>
            <a:lvl2pPr marL="171450" indent="-171450" algn="l" defTabSz="1219170" rtl="0" eaLnBrk="1" latinLnBrk="0" hangingPunct="1">
              <a:lnSpc>
                <a:spcPct val="90000"/>
              </a:lnSpc>
              <a:spcBef>
                <a:spcPts val="360"/>
              </a:spcBef>
              <a:buFont typeface="Wingdings" panose="05000000000000000000" pitchFamily="2" charset="2"/>
              <a:buChar char="§"/>
              <a:defRPr sz="1000" kern="1200">
                <a:solidFill>
                  <a:schemeClr val="tx1"/>
                </a:solidFill>
                <a:latin typeface="Arial" panose="020B0604020202020204" pitchFamily="34" charset="0"/>
                <a:ea typeface="+mn-ea"/>
                <a:cs typeface="Arial" panose="020B0604020202020204" pitchFamily="34" charset="0"/>
              </a:defRPr>
            </a:lvl2pPr>
            <a:lvl3pPr marL="4000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6286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857250" indent="-171450" algn="l" defTabSz="1219170" rtl="0" eaLnBrk="1" latinLnBrk="0" hangingPunct="1">
              <a:lnSpc>
                <a:spcPct val="90000"/>
              </a:lnSpc>
              <a:spcBef>
                <a:spcPts val="36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a:lstStyle>
          <a:p>
            <a:r>
              <a:rPr lang="en-US" sz="900" dirty="0">
                <a:latin typeface="+mj-lt"/>
              </a:rPr>
              <a:t>BVMT-IR=BVMT=Brief Visuospatial Memory Test immediate recall; CI=cognitive impairment; MS=multiple sclerosis; </a:t>
            </a:r>
            <a:r>
              <a:rPr lang="en-US" sz="900" dirty="0" err="1">
                <a:latin typeface="+mj-lt"/>
              </a:rPr>
              <a:t>PwMS</a:t>
            </a:r>
            <a:r>
              <a:rPr lang="en-US" sz="900" dirty="0">
                <a:latin typeface="+mj-lt"/>
              </a:rPr>
              <a:t>=person with multiple sclerosis.</a:t>
            </a:r>
          </a:p>
          <a:p>
            <a:r>
              <a:rPr lang="en-US" sz="900" b="1" dirty="0">
                <a:latin typeface="+mj-lt"/>
              </a:rPr>
              <a:t>References</a:t>
            </a:r>
          </a:p>
          <a:p>
            <a:pPr marL="228600" indent="-228600">
              <a:buAutoNum type="arabicPeriod"/>
            </a:pPr>
            <a:r>
              <a:rPr lang="en-US" sz="900" dirty="0">
                <a:latin typeface="+mj-lt"/>
              </a:rPr>
              <a:t>Morrow SA, et al. On-road assessment of fitness-to-drive in persons with MS with cognitive impairment: a prospective study. </a:t>
            </a:r>
            <a:r>
              <a:rPr lang="en-US" sz="900" i="1" dirty="0">
                <a:latin typeface="+mj-lt"/>
              </a:rPr>
              <a:t>Multiple Sclerosis Journal.</a:t>
            </a:r>
            <a:r>
              <a:rPr lang="en-US" sz="900" dirty="0">
                <a:latin typeface="+mj-lt"/>
              </a:rPr>
              <a:t> 2018;24:1499-15062. </a:t>
            </a:r>
          </a:p>
          <a:p>
            <a:pPr marL="228600" indent="-228600">
              <a:buAutoNum type="arabicPeriod"/>
            </a:pPr>
            <a:r>
              <a:rPr lang="en-US" sz="900" b="0" i="0" dirty="0">
                <a:effectLst/>
                <a:latin typeface="+mj-lt"/>
              </a:rPr>
              <a:t>Classen S, et al. Visual correlates of fitness to drive in adults with multiple sclerosis. </a:t>
            </a:r>
            <a:r>
              <a:rPr lang="en-US" sz="900" b="0" dirty="0">
                <a:effectLst/>
                <a:latin typeface="+mj-lt"/>
              </a:rPr>
              <a:t>OTJR</a:t>
            </a:r>
            <a:r>
              <a:rPr lang="en-US" sz="900" b="0" i="0" dirty="0">
                <a:effectLst/>
                <a:latin typeface="+mj-lt"/>
              </a:rPr>
              <a:t>. 2018;38:15-27.</a:t>
            </a:r>
            <a:r>
              <a:rPr lang="en-US" sz="900" dirty="0">
                <a:latin typeface="+mj-lt"/>
              </a:rPr>
              <a:t> </a:t>
            </a:r>
            <a:endParaRPr lang="fr-FR" sz="900" dirty="0">
              <a:latin typeface="+mj-lt"/>
            </a:endParaRPr>
          </a:p>
        </p:txBody>
      </p:sp>
      <p:sp>
        <p:nvSpPr>
          <p:cNvPr id="6" name="Slide Number Placeholder 3">
            <a:extLst>
              <a:ext uri="{FF2B5EF4-FFF2-40B4-BE49-F238E27FC236}">
                <a16:creationId xmlns:a16="http://schemas.microsoft.com/office/drawing/2014/main" id="{B7BE9613-E781-4CA6-B24B-CE712D016A9C}"/>
              </a:ext>
            </a:extLst>
          </p:cNvPr>
          <p:cNvSpPr>
            <a:spLocks noGrp="1"/>
          </p:cNvSpPr>
          <p:nvPr>
            <p:ph type="sldNum" sz="quarter" idx="5"/>
          </p:nvPr>
        </p:nvSpPr>
        <p:spPr/>
        <p:txBody>
          <a:bodyPr/>
          <a:lstStyle/>
          <a:p>
            <a:pPr lvl="0"/>
            <a:fld id="{B59E26D7-B36A-4DC6-AAFC-B7ADBCF8EB7B}" type="slidenum">
              <a:rPr lang="en-US" noProof="0"/>
              <a:pPr lvl="0"/>
              <a:t>9</a:t>
            </a:fld>
            <a:endParaRPr lang="en-US" noProof="0" dirty="0"/>
          </a:p>
        </p:txBody>
      </p:sp>
      <p:sp>
        <p:nvSpPr>
          <p:cNvPr id="8" name="Left Brace 7">
            <a:extLst>
              <a:ext uri="{FF2B5EF4-FFF2-40B4-BE49-F238E27FC236}">
                <a16:creationId xmlns:a16="http://schemas.microsoft.com/office/drawing/2014/main" id="{676814FE-1BF4-4500-828B-F8B29F271E77}"/>
              </a:ext>
            </a:extLst>
          </p:cNvPr>
          <p:cNvSpPr/>
          <p:nvPr/>
        </p:nvSpPr>
        <p:spPr>
          <a:xfrm rot="10800000">
            <a:off x="5725544" y="1275114"/>
            <a:ext cx="91440" cy="1318066"/>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D29F66B-FD97-48E4-9F46-A329D1B6E95B}"/>
              </a:ext>
            </a:extLst>
          </p:cNvPr>
          <p:cNvSpPr txBox="1"/>
          <p:nvPr/>
        </p:nvSpPr>
        <p:spPr>
          <a:xfrm>
            <a:off x="5891213" y="1850333"/>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1. Classen 2018/p10/</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1/¶4/lines 1-2, 5-10</a:t>
            </a:r>
          </a:p>
        </p:txBody>
      </p:sp>
      <p:cxnSp>
        <p:nvCxnSpPr>
          <p:cNvPr id="10" name="Straight Connector 9">
            <a:extLst>
              <a:ext uri="{FF2B5EF4-FFF2-40B4-BE49-F238E27FC236}">
                <a16:creationId xmlns:a16="http://schemas.microsoft.com/office/drawing/2014/main" id="{8AAE352F-23BD-46D5-BBFC-F696BC4EC680}"/>
              </a:ext>
            </a:extLst>
          </p:cNvPr>
          <p:cNvCxnSpPr>
            <a:cxnSpLocks/>
            <a:stCxn id="8" idx="1"/>
            <a:endCxn id="9" idx="1"/>
          </p:cNvCxnSpPr>
          <p:nvPr/>
        </p:nvCxnSpPr>
        <p:spPr>
          <a:xfrm flipV="1">
            <a:off x="5816984" y="1933433"/>
            <a:ext cx="74229" cy="714"/>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Left Brace 10">
            <a:extLst>
              <a:ext uri="{FF2B5EF4-FFF2-40B4-BE49-F238E27FC236}">
                <a16:creationId xmlns:a16="http://schemas.microsoft.com/office/drawing/2014/main" id="{B9BD2E61-F465-4678-826F-DEE1DD00012E}"/>
              </a:ext>
            </a:extLst>
          </p:cNvPr>
          <p:cNvSpPr/>
          <p:nvPr/>
        </p:nvSpPr>
        <p:spPr>
          <a:xfrm>
            <a:off x="1041016" y="1330939"/>
            <a:ext cx="91440" cy="682418"/>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43E3A5-6E0E-4195-8B68-D7062B152C69}"/>
              </a:ext>
            </a:extLst>
          </p:cNvPr>
          <p:cNvSpPr txBox="1"/>
          <p:nvPr/>
        </p:nvSpPr>
        <p:spPr>
          <a:xfrm>
            <a:off x="45720" y="1589048"/>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1. Classen 2018/p10/</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2/¶2/lines 1-3</a:t>
            </a:r>
          </a:p>
        </p:txBody>
      </p:sp>
      <p:cxnSp>
        <p:nvCxnSpPr>
          <p:cNvPr id="13" name="Straight Connector 12">
            <a:extLst>
              <a:ext uri="{FF2B5EF4-FFF2-40B4-BE49-F238E27FC236}">
                <a16:creationId xmlns:a16="http://schemas.microsoft.com/office/drawing/2014/main" id="{8BFE29F9-24D4-4166-996E-0CB31CE93890}"/>
              </a:ext>
            </a:extLst>
          </p:cNvPr>
          <p:cNvCxnSpPr>
            <a:cxnSpLocks/>
            <a:stCxn id="11" idx="1"/>
            <a:endCxn id="12" idx="3"/>
          </p:cNvCxnSpPr>
          <p:nvPr/>
        </p:nvCxnSpPr>
        <p:spPr>
          <a:xfrm flipH="1">
            <a:off x="960120" y="1672148"/>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a:extLst>
              <a:ext uri="{FF2B5EF4-FFF2-40B4-BE49-F238E27FC236}">
                <a16:creationId xmlns:a16="http://schemas.microsoft.com/office/drawing/2014/main" id="{E20E2756-036E-4DED-B5B0-4ECAA77192BC}"/>
              </a:ext>
            </a:extLst>
          </p:cNvPr>
          <p:cNvSpPr/>
          <p:nvPr/>
        </p:nvSpPr>
        <p:spPr>
          <a:xfrm>
            <a:off x="2419350" y="48017"/>
            <a:ext cx="2890838" cy="595313"/>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t"/>
          <a:lstStyle/>
          <a:p>
            <a:r>
              <a:rPr lang="en-US" sz="800" dirty="0">
                <a:latin typeface="+mj-lt"/>
              </a:rPr>
              <a:t>To EDT: FE slide</a:t>
            </a:r>
          </a:p>
        </p:txBody>
      </p:sp>
      <p:sp>
        <p:nvSpPr>
          <p:cNvPr id="17" name="Left Brace 16">
            <a:extLst>
              <a:ext uri="{FF2B5EF4-FFF2-40B4-BE49-F238E27FC236}">
                <a16:creationId xmlns:a16="http://schemas.microsoft.com/office/drawing/2014/main" id="{D1F901C2-8EE1-44AB-AB7E-15A8B379FE9D}"/>
              </a:ext>
            </a:extLst>
          </p:cNvPr>
          <p:cNvSpPr/>
          <p:nvPr/>
        </p:nvSpPr>
        <p:spPr>
          <a:xfrm>
            <a:off x="1041016" y="3667827"/>
            <a:ext cx="91440" cy="217440"/>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39389C9-DB88-4FF5-BC21-A1B0CEF42269}"/>
              </a:ext>
            </a:extLst>
          </p:cNvPr>
          <p:cNvSpPr txBox="1"/>
          <p:nvPr/>
        </p:nvSpPr>
        <p:spPr>
          <a:xfrm>
            <a:off x="45720" y="3693447"/>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1. Morrow 2018/p1/</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1/¶1/lines 1-5</a:t>
            </a:r>
          </a:p>
        </p:txBody>
      </p:sp>
      <p:cxnSp>
        <p:nvCxnSpPr>
          <p:cNvPr id="19" name="Straight Connector 18">
            <a:extLst>
              <a:ext uri="{FF2B5EF4-FFF2-40B4-BE49-F238E27FC236}">
                <a16:creationId xmlns:a16="http://schemas.microsoft.com/office/drawing/2014/main" id="{B9C81A9B-AB3E-47FA-BF1E-C0B9CB7DE6E1}"/>
              </a:ext>
            </a:extLst>
          </p:cNvPr>
          <p:cNvCxnSpPr>
            <a:cxnSpLocks/>
            <a:stCxn id="18" idx="3"/>
            <a:endCxn id="17" idx="1"/>
          </p:cNvCxnSpPr>
          <p:nvPr/>
        </p:nvCxnSpPr>
        <p:spPr>
          <a:xfrm>
            <a:off x="960120" y="3776547"/>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Left Brace 24">
            <a:extLst>
              <a:ext uri="{FF2B5EF4-FFF2-40B4-BE49-F238E27FC236}">
                <a16:creationId xmlns:a16="http://schemas.microsoft.com/office/drawing/2014/main" id="{122FC46A-A308-4914-80AB-3EE56D0BAC16}"/>
              </a:ext>
            </a:extLst>
          </p:cNvPr>
          <p:cNvSpPr/>
          <p:nvPr/>
        </p:nvSpPr>
        <p:spPr>
          <a:xfrm>
            <a:off x="1041016" y="2560380"/>
            <a:ext cx="91440" cy="92216"/>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EBF0F10-2EBC-4F25-9744-1856D0343D29}"/>
              </a:ext>
            </a:extLst>
          </p:cNvPr>
          <p:cNvSpPr txBox="1"/>
          <p:nvPr/>
        </p:nvSpPr>
        <p:spPr>
          <a:xfrm>
            <a:off x="45720" y="2315639"/>
            <a:ext cx="914400" cy="581698"/>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1. Classen 2018/p3/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1/¶3/lines 1-7</a:t>
            </a:r>
          </a:p>
          <a:p>
            <a:pPr lvl="0">
              <a:spcBef>
                <a:spcPts val="0"/>
              </a:spcBef>
              <a:defRPr/>
            </a:pPr>
            <a:r>
              <a:rPr lang="en-US" dirty="0">
                <a:solidFill>
                  <a:schemeClr val="tx1">
                    <a:lumMod val="50000"/>
                  </a:schemeClr>
                </a:solidFill>
                <a:latin typeface="+mj-lt"/>
                <a:cs typeface="Arial" panose="020B0604020202020204" pitchFamily="34" charset="0"/>
              </a:rPr>
              <a:t>2. Morrow 2018/p1/</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1/¶1/lines 12-13;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2/¶1/lines 1-2; p7/</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1/§Conclusion/¶1/</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lines 9-17</a:t>
            </a:r>
          </a:p>
        </p:txBody>
      </p:sp>
      <p:cxnSp>
        <p:nvCxnSpPr>
          <p:cNvPr id="27" name="Straight Connector 26">
            <a:extLst>
              <a:ext uri="{FF2B5EF4-FFF2-40B4-BE49-F238E27FC236}">
                <a16:creationId xmlns:a16="http://schemas.microsoft.com/office/drawing/2014/main" id="{898324BC-CD5E-4AF5-92A2-F0F1E8158A4F}"/>
              </a:ext>
            </a:extLst>
          </p:cNvPr>
          <p:cNvCxnSpPr>
            <a:cxnSpLocks/>
            <a:stCxn id="25" idx="1"/>
            <a:endCxn id="26" idx="3"/>
          </p:cNvCxnSpPr>
          <p:nvPr/>
        </p:nvCxnSpPr>
        <p:spPr>
          <a:xfrm flipH="1">
            <a:off x="960120" y="2606488"/>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Left Brace 31">
            <a:extLst>
              <a:ext uri="{FF2B5EF4-FFF2-40B4-BE49-F238E27FC236}">
                <a16:creationId xmlns:a16="http://schemas.microsoft.com/office/drawing/2014/main" id="{E080DEA1-5EC9-49A9-A862-B0A0F87E6EF1}"/>
              </a:ext>
            </a:extLst>
          </p:cNvPr>
          <p:cNvSpPr/>
          <p:nvPr/>
        </p:nvSpPr>
        <p:spPr>
          <a:xfrm>
            <a:off x="1041016" y="3955545"/>
            <a:ext cx="91440" cy="466101"/>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7667F7D-A869-459A-91DC-E4BF648A0957}"/>
              </a:ext>
            </a:extLst>
          </p:cNvPr>
          <p:cNvSpPr txBox="1"/>
          <p:nvPr/>
        </p:nvSpPr>
        <p:spPr>
          <a:xfrm>
            <a:off x="45720" y="4105495"/>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2018/p1/</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1/¶1/lines 7-12</a:t>
            </a:r>
          </a:p>
        </p:txBody>
      </p:sp>
      <p:cxnSp>
        <p:nvCxnSpPr>
          <p:cNvPr id="34" name="Straight Connector 33">
            <a:extLst>
              <a:ext uri="{FF2B5EF4-FFF2-40B4-BE49-F238E27FC236}">
                <a16:creationId xmlns:a16="http://schemas.microsoft.com/office/drawing/2014/main" id="{AC24E3D0-6B33-4328-AEF2-A28FF9BEA519}"/>
              </a:ext>
            </a:extLst>
          </p:cNvPr>
          <p:cNvCxnSpPr>
            <a:cxnSpLocks/>
            <a:stCxn id="33" idx="3"/>
            <a:endCxn id="32" idx="1"/>
          </p:cNvCxnSpPr>
          <p:nvPr/>
        </p:nvCxnSpPr>
        <p:spPr>
          <a:xfrm>
            <a:off x="960120" y="4188595"/>
            <a:ext cx="80896" cy="1"/>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Left Brace 36">
            <a:extLst>
              <a:ext uri="{FF2B5EF4-FFF2-40B4-BE49-F238E27FC236}">
                <a16:creationId xmlns:a16="http://schemas.microsoft.com/office/drawing/2014/main" id="{46D2AAFB-E4C2-4A7D-9392-E17CF163F8D0}"/>
              </a:ext>
            </a:extLst>
          </p:cNvPr>
          <p:cNvSpPr/>
          <p:nvPr/>
        </p:nvSpPr>
        <p:spPr>
          <a:xfrm>
            <a:off x="1041016" y="4791840"/>
            <a:ext cx="91440" cy="350188"/>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00DAD26-93CF-4761-913E-93BC5D590E41}"/>
              </a:ext>
            </a:extLst>
          </p:cNvPr>
          <p:cNvSpPr txBox="1"/>
          <p:nvPr/>
        </p:nvSpPr>
        <p:spPr>
          <a:xfrm>
            <a:off x="45720" y="4842284"/>
            <a:ext cx="914400" cy="2492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2/§Method/¶3/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lines 1-10</a:t>
            </a:r>
          </a:p>
        </p:txBody>
      </p:sp>
      <p:cxnSp>
        <p:nvCxnSpPr>
          <p:cNvPr id="39" name="Straight Connector 38">
            <a:extLst>
              <a:ext uri="{FF2B5EF4-FFF2-40B4-BE49-F238E27FC236}">
                <a16:creationId xmlns:a16="http://schemas.microsoft.com/office/drawing/2014/main" id="{BDF33C2D-0687-4E27-B6D5-5B3172E87DF0}"/>
              </a:ext>
            </a:extLst>
          </p:cNvPr>
          <p:cNvCxnSpPr>
            <a:cxnSpLocks/>
            <a:stCxn id="37" idx="1"/>
            <a:endCxn id="38" idx="3"/>
          </p:cNvCxnSpPr>
          <p:nvPr/>
        </p:nvCxnSpPr>
        <p:spPr>
          <a:xfrm flipH="1">
            <a:off x="960120" y="4966934"/>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Left Brace 42">
            <a:extLst>
              <a:ext uri="{FF2B5EF4-FFF2-40B4-BE49-F238E27FC236}">
                <a16:creationId xmlns:a16="http://schemas.microsoft.com/office/drawing/2014/main" id="{D224FC58-C7D1-42C1-8E75-435FFFDAC693}"/>
              </a:ext>
            </a:extLst>
          </p:cNvPr>
          <p:cNvSpPr/>
          <p:nvPr/>
        </p:nvSpPr>
        <p:spPr>
          <a:xfrm>
            <a:off x="1041016" y="5221845"/>
            <a:ext cx="91440" cy="217440"/>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B75BE12-4B4B-48CC-9003-FD2078BC582D}"/>
              </a:ext>
            </a:extLst>
          </p:cNvPr>
          <p:cNvSpPr txBox="1"/>
          <p:nvPr/>
        </p:nvSpPr>
        <p:spPr>
          <a:xfrm>
            <a:off x="45720" y="5247465"/>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2018/p10/</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2/¶2/lines 1-3</a:t>
            </a:r>
          </a:p>
        </p:txBody>
      </p:sp>
      <p:cxnSp>
        <p:nvCxnSpPr>
          <p:cNvPr id="45" name="Straight Connector 44">
            <a:extLst>
              <a:ext uri="{FF2B5EF4-FFF2-40B4-BE49-F238E27FC236}">
                <a16:creationId xmlns:a16="http://schemas.microsoft.com/office/drawing/2014/main" id="{74719E34-B2C4-4D26-A86E-D546EE7A7585}"/>
              </a:ext>
            </a:extLst>
          </p:cNvPr>
          <p:cNvCxnSpPr>
            <a:cxnSpLocks/>
            <a:stCxn id="43" idx="1"/>
            <a:endCxn id="44" idx="3"/>
          </p:cNvCxnSpPr>
          <p:nvPr/>
        </p:nvCxnSpPr>
        <p:spPr>
          <a:xfrm flipH="1">
            <a:off x="960120" y="5330565"/>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Left Brace 48">
            <a:extLst>
              <a:ext uri="{FF2B5EF4-FFF2-40B4-BE49-F238E27FC236}">
                <a16:creationId xmlns:a16="http://schemas.microsoft.com/office/drawing/2014/main" id="{4B8A642B-2C7B-4619-9866-74C6460FE7C5}"/>
              </a:ext>
            </a:extLst>
          </p:cNvPr>
          <p:cNvSpPr/>
          <p:nvPr/>
        </p:nvSpPr>
        <p:spPr>
          <a:xfrm>
            <a:off x="1041016" y="5530949"/>
            <a:ext cx="91440" cy="217440"/>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D40801F-929C-4E18-AE81-6C54D5C35510}"/>
              </a:ext>
            </a:extLst>
          </p:cNvPr>
          <p:cNvSpPr txBox="1"/>
          <p:nvPr/>
        </p:nvSpPr>
        <p:spPr>
          <a:xfrm>
            <a:off x="45720" y="5556073"/>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1. Morrow 2018/p3/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2/¶5/lines 2-4</a:t>
            </a:r>
          </a:p>
        </p:txBody>
      </p:sp>
      <p:cxnSp>
        <p:nvCxnSpPr>
          <p:cNvPr id="51" name="Straight Connector 50">
            <a:extLst>
              <a:ext uri="{FF2B5EF4-FFF2-40B4-BE49-F238E27FC236}">
                <a16:creationId xmlns:a16="http://schemas.microsoft.com/office/drawing/2014/main" id="{2761F805-B157-4147-A7FF-2224DEF784D9}"/>
              </a:ext>
            </a:extLst>
          </p:cNvPr>
          <p:cNvCxnSpPr>
            <a:cxnSpLocks/>
            <a:stCxn id="49" idx="1"/>
            <a:endCxn id="50" idx="3"/>
          </p:cNvCxnSpPr>
          <p:nvPr/>
        </p:nvCxnSpPr>
        <p:spPr>
          <a:xfrm flipH="1" flipV="1">
            <a:off x="960120" y="5639173"/>
            <a:ext cx="80896" cy="496"/>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Left Brace 53">
            <a:extLst>
              <a:ext uri="{FF2B5EF4-FFF2-40B4-BE49-F238E27FC236}">
                <a16:creationId xmlns:a16="http://schemas.microsoft.com/office/drawing/2014/main" id="{F039808B-134A-4EA3-B84F-26F3E0CD137F}"/>
              </a:ext>
            </a:extLst>
          </p:cNvPr>
          <p:cNvSpPr/>
          <p:nvPr/>
        </p:nvSpPr>
        <p:spPr>
          <a:xfrm>
            <a:off x="1041016" y="6049139"/>
            <a:ext cx="91440" cy="350188"/>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F91C869-9316-4B5A-8228-5E4A1AFC4B47}"/>
              </a:ext>
            </a:extLst>
          </p:cNvPr>
          <p:cNvSpPr txBox="1"/>
          <p:nvPr/>
        </p:nvSpPr>
        <p:spPr>
          <a:xfrm>
            <a:off x="45720" y="6099583"/>
            <a:ext cx="914400" cy="2492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2/§Method/¶3/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lines 1-10</a:t>
            </a:r>
          </a:p>
        </p:txBody>
      </p:sp>
      <p:cxnSp>
        <p:nvCxnSpPr>
          <p:cNvPr id="56" name="Straight Connector 55">
            <a:extLst>
              <a:ext uri="{FF2B5EF4-FFF2-40B4-BE49-F238E27FC236}">
                <a16:creationId xmlns:a16="http://schemas.microsoft.com/office/drawing/2014/main" id="{9D63D161-6E4A-4E55-B651-EF020D90ECA8}"/>
              </a:ext>
            </a:extLst>
          </p:cNvPr>
          <p:cNvCxnSpPr>
            <a:cxnSpLocks/>
            <a:stCxn id="54" idx="1"/>
            <a:endCxn id="55" idx="3"/>
          </p:cNvCxnSpPr>
          <p:nvPr/>
        </p:nvCxnSpPr>
        <p:spPr>
          <a:xfrm flipH="1">
            <a:off x="960120" y="6224233"/>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Left Brace 58">
            <a:extLst>
              <a:ext uri="{FF2B5EF4-FFF2-40B4-BE49-F238E27FC236}">
                <a16:creationId xmlns:a16="http://schemas.microsoft.com/office/drawing/2014/main" id="{57B13948-4038-4B73-AED8-DDA76BE1021C}"/>
              </a:ext>
            </a:extLst>
          </p:cNvPr>
          <p:cNvSpPr/>
          <p:nvPr/>
        </p:nvSpPr>
        <p:spPr>
          <a:xfrm>
            <a:off x="1041016" y="6483957"/>
            <a:ext cx="91440" cy="217440"/>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639AEBF-35D4-4726-B451-ADB7B38C67A9}"/>
              </a:ext>
            </a:extLst>
          </p:cNvPr>
          <p:cNvSpPr txBox="1"/>
          <p:nvPr/>
        </p:nvSpPr>
        <p:spPr>
          <a:xfrm>
            <a:off x="45720" y="6468027"/>
            <a:ext cx="914400" cy="2492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2018/p3/</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p4/col. 1/¶2/</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lines 3-6, 15-18</a:t>
            </a:r>
          </a:p>
        </p:txBody>
      </p:sp>
      <p:cxnSp>
        <p:nvCxnSpPr>
          <p:cNvPr id="61" name="Straight Connector 60">
            <a:extLst>
              <a:ext uri="{FF2B5EF4-FFF2-40B4-BE49-F238E27FC236}">
                <a16:creationId xmlns:a16="http://schemas.microsoft.com/office/drawing/2014/main" id="{6049AC4D-5827-485A-B3EA-E5C988808587}"/>
              </a:ext>
            </a:extLst>
          </p:cNvPr>
          <p:cNvCxnSpPr>
            <a:cxnSpLocks/>
            <a:stCxn id="59" idx="1"/>
            <a:endCxn id="60" idx="3"/>
          </p:cNvCxnSpPr>
          <p:nvPr/>
        </p:nvCxnSpPr>
        <p:spPr>
          <a:xfrm flipH="1">
            <a:off x="960120" y="6592677"/>
            <a:ext cx="80896" cy="0"/>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Left Brace 63">
            <a:extLst>
              <a:ext uri="{FF2B5EF4-FFF2-40B4-BE49-F238E27FC236}">
                <a16:creationId xmlns:a16="http://schemas.microsoft.com/office/drawing/2014/main" id="{B065A314-3EEE-4097-BD9E-ACC4D2A58102}"/>
              </a:ext>
            </a:extLst>
          </p:cNvPr>
          <p:cNvSpPr/>
          <p:nvPr/>
        </p:nvSpPr>
        <p:spPr>
          <a:xfrm>
            <a:off x="1041016" y="6807391"/>
            <a:ext cx="91440" cy="466101"/>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B5A2E620-131F-46C9-8B4B-B1107FD25BB2}"/>
              </a:ext>
            </a:extLst>
          </p:cNvPr>
          <p:cNvSpPr txBox="1"/>
          <p:nvPr/>
        </p:nvSpPr>
        <p:spPr>
          <a:xfrm>
            <a:off x="45720" y="6958755"/>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2018/p10/</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§Discussion/¶3/lines 3-7</a:t>
            </a:r>
          </a:p>
        </p:txBody>
      </p:sp>
      <p:cxnSp>
        <p:nvCxnSpPr>
          <p:cNvPr id="66" name="Straight Connector 65">
            <a:extLst>
              <a:ext uri="{FF2B5EF4-FFF2-40B4-BE49-F238E27FC236}">
                <a16:creationId xmlns:a16="http://schemas.microsoft.com/office/drawing/2014/main" id="{186D43DD-4F96-452C-8459-6807C3F51EC4}"/>
              </a:ext>
            </a:extLst>
          </p:cNvPr>
          <p:cNvCxnSpPr>
            <a:cxnSpLocks/>
            <a:stCxn id="64" idx="1"/>
            <a:endCxn id="65" idx="3"/>
          </p:cNvCxnSpPr>
          <p:nvPr/>
        </p:nvCxnSpPr>
        <p:spPr>
          <a:xfrm flipH="1">
            <a:off x="960120" y="7040442"/>
            <a:ext cx="80896" cy="1413"/>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eft Brace 69">
            <a:extLst>
              <a:ext uri="{FF2B5EF4-FFF2-40B4-BE49-F238E27FC236}">
                <a16:creationId xmlns:a16="http://schemas.microsoft.com/office/drawing/2014/main" id="{749D0D70-911C-44FC-8B24-124651609655}"/>
              </a:ext>
            </a:extLst>
          </p:cNvPr>
          <p:cNvSpPr/>
          <p:nvPr/>
        </p:nvSpPr>
        <p:spPr>
          <a:xfrm>
            <a:off x="1041016" y="7360941"/>
            <a:ext cx="91440" cy="83833"/>
          </a:xfrm>
          <a:prstGeom prst="leftBrace">
            <a:avLst>
              <a:gd name="adj1" fmla="val 0"/>
              <a:gd name="adj2" fmla="val 50000"/>
            </a:avLst>
          </a:prstGeom>
          <a:ln w="6350" cap="rnd">
            <a:solidFill>
              <a:srgbClr val="969696"/>
            </a:solidFill>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rgbClr val="BE2BBB"/>
          </a:lnRef>
          <a:fillRef idx="0">
            <a:schemeClr val="accent1"/>
          </a:fillRef>
          <a:effectRef idx="0">
            <a:srgbClr val="000000"/>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843CC1B-FC5E-4D33-9EE9-84A1FD38E5C8}"/>
              </a:ext>
            </a:extLst>
          </p:cNvPr>
          <p:cNvSpPr txBox="1"/>
          <p:nvPr/>
        </p:nvSpPr>
        <p:spPr>
          <a:xfrm>
            <a:off x="45720" y="7320933"/>
            <a:ext cx="914400" cy="166199"/>
          </a:xfrm>
          <a:prstGeom prst="rect">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940" tIns="0" rIns="0" bIns="0">
            <a:spAutoFit/>
          </a:bodyPr>
          <a:lstStyle>
            <a:defPPr>
              <a:defRPr lang="en-US"/>
            </a:defPPr>
            <a:lvl1pPr defTabSz="895350" eaLnBrk="0" hangingPunct="0">
              <a:lnSpc>
                <a:spcPct val="90000"/>
              </a:lnSpc>
              <a:spcBef>
                <a:spcPct val="50000"/>
              </a:spcBef>
              <a:defRPr sz="600"/>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spcBef>
                <a:spcPts val="0"/>
              </a:spcBef>
              <a:defRPr/>
            </a:pPr>
            <a:r>
              <a:rPr lang="en-US" dirty="0">
                <a:solidFill>
                  <a:schemeClr val="tx1">
                    <a:lumMod val="50000"/>
                  </a:schemeClr>
                </a:solidFill>
                <a:latin typeface="+mj-lt"/>
                <a:cs typeface="Arial" panose="020B0604020202020204" pitchFamily="34" charset="0"/>
              </a:rPr>
              <a:t>2. Classen 2018/p10/</a:t>
            </a:r>
            <a:br>
              <a:rPr lang="en-US" dirty="0">
                <a:solidFill>
                  <a:schemeClr val="tx1">
                    <a:lumMod val="50000"/>
                  </a:schemeClr>
                </a:solidFill>
                <a:latin typeface="+mj-lt"/>
                <a:cs typeface="Arial" panose="020B0604020202020204" pitchFamily="34" charset="0"/>
              </a:rPr>
            </a:br>
            <a:r>
              <a:rPr lang="en-US" dirty="0">
                <a:solidFill>
                  <a:schemeClr val="tx1">
                    <a:lumMod val="50000"/>
                  </a:schemeClr>
                </a:solidFill>
                <a:latin typeface="+mj-lt"/>
                <a:cs typeface="Arial" panose="020B0604020202020204" pitchFamily="34" charset="0"/>
              </a:rPr>
              <a:t>col. 2/¶1/line 1</a:t>
            </a:r>
          </a:p>
        </p:txBody>
      </p:sp>
      <p:cxnSp>
        <p:nvCxnSpPr>
          <p:cNvPr id="72" name="Straight Connector 71">
            <a:extLst>
              <a:ext uri="{FF2B5EF4-FFF2-40B4-BE49-F238E27FC236}">
                <a16:creationId xmlns:a16="http://schemas.microsoft.com/office/drawing/2014/main" id="{BE2E1DE1-C95D-4DAF-A37A-C36C08EA5A89}"/>
              </a:ext>
            </a:extLst>
          </p:cNvPr>
          <p:cNvCxnSpPr>
            <a:cxnSpLocks/>
            <a:stCxn id="70" idx="1"/>
            <a:endCxn id="71" idx="3"/>
          </p:cNvCxnSpPr>
          <p:nvPr/>
        </p:nvCxnSpPr>
        <p:spPr>
          <a:xfrm flipH="1">
            <a:off x="960120" y="7402858"/>
            <a:ext cx="80896" cy="1175"/>
          </a:xfrm>
          <a:prstGeom prst="line">
            <a:avLst/>
          </a:prstGeom>
          <a:solidFill>
            <a:schemeClr val="bg1"/>
          </a:solidFill>
          <a:ln w="6350" algn="ctr">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03606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p:nvPicPr>
        <p:blipFill>
          <a:blip r:embed="rId2"/>
          <a:stretch>
            <a:fillRect/>
          </a:stretch>
        </p:blipFill>
        <p:spPr bwMode="black">
          <a:xfrm>
            <a:off x="150688" y="5913096"/>
            <a:ext cx="3260486" cy="822960"/>
          </a:xfrm>
          <a:prstGeom prst="rect">
            <a:avLst/>
          </a:prstGeom>
          <a:noFill/>
        </p:spPr>
      </p:pic>
      <p:sp>
        <p:nvSpPr>
          <p:cNvPr id="10" name="Disclaimer">
            <a:extLst>
              <a:ext uri="{FF2B5EF4-FFF2-40B4-BE49-F238E27FC236}">
                <a16:creationId xmlns:a16="http://schemas.microsoft.com/office/drawing/2014/main" id="{0411BC70-4820-DF40-90C3-6ACD451ADD60}"/>
              </a:ext>
            </a:extLst>
          </p:cNvPr>
          <p:cNvSpPr txBox="1"/>
          <p:nvPr/>
        </p:nvSpPr>
        <p:spPr>
          <a:xfrm>
            <a:off x="8205215" y="6257290"/>
            <a:ext cx="3621659" cy="228600"/>
          </a:xfrm>
          <a:prstGeom prst="rect">
            <a:avLst/>
          </a:prstGeom>
          <a:noFill/>
        </p:spPr>
        <p:txBody>
          <a:bodyPr wrap="square" lIns="0" tIns="0" rIns="0" bIns="0" rtlCol="0" anchor="b" anchorCtr="0">
            <a:noAutofit/>
          </a:bodyPr>
          <a:lstStyle/>
          <a:p>
            <a:pPr marL="0" indent="0" algn="r">
              <a:lnSpc>
                <a:spcPct val="100000"/>
              </a:lnSpc>
              <a:spcBef>
                <a:spcPts val="0"/>
              </a:spcBef>
              <a:buSzPct val="100000"/>
              <a:buFontTx/>
              <a:buNone/>
            </a:pPr>
            <a:r>
              <a:rPr lang="en-US" sz="800" b="0" dirty="0"/>
              <a:t>Highly Confidential</a:t>
            </a:r>
          </a:p>
        </p:txBody>
      </p:sp>
    </p:spTree>
    <p:extLst>
      <p:ext uri="{BB962C8B-B14F-4D97-AF65-F5344CB8AC3E}">
        <p14:creationId xmlns:p14="http://schemas.microsoft.com/office/powerpoint/2010/main" val="322914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1094838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Statement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354493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g Statement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466070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g Statement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621067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Statement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24953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Statement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589230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Statement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1587566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g Statement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509762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Statement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855939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Statemnent -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4087416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Light Gray">
    <p:bg>
      <p:bgPr>
        <a:solidFill>
          <a:srgbClr val="EEE7E7"/>
        </a:solidFill>
        <a:effectLst/>
      </p:bgPr>
    </p:bg>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id="{DD93F370-0603-42F8-A7D8-E3390EE70687}"/>
              </a:ext>
            </a:extLst>
          </p:cNvPr>
          <p:cNvSpPr>
            <a:spLocks noGrp="1"/>
          </p:cNvSpPr>
          <p:nvPr>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id="{4077195B-8D8D-4BD5-8ADD-A390F24676CD}"/>
              </a:ext>
            </a:extLst>
          </p:cNvPr>
          <p:cNvSpPr>
            <a:spLocks noGrp="1"/>
          </p:cNvSpPr>
          <p:nvPr>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6" name="Text Placeholder 4">
            <a:extLst>
              <a:ext uri="{FF2B5EF4-FFF2-40B4-BE49-F238E27FC236}">
                <a16:creationId xmlns:a16="http://schemas.microsoft.com/office/drawing/2014/main" id="{F1E892DE-B840-A64B-91A1-1B18F6037C3F}"/>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p:nvPicPr>
        <p:blipFill>
          <a:blip r:embed="rId2"/>
          <a:stretch>
            <a:fillRect/>
          </a:stretch>
        </p:blipFill>
        <p:spPr bwMode="black">
          <a:xfrm>
            <a:off x="150688" y="5913096"/>
            <a:ext cx="3260486" cy="822960"/>
          </a:xfrm>
          <a:prstGeom prst="rect">
            <a:avLst/>
          </a:prstGeom>
          <a:noFill/>
        </p:spPr>
      </p:pic>
      <p:sp>
        <p:nvSpPr>
          <p:cNvPr id="8" name="Disclaimer">
            <a:extLst>
              <a:ext uri="{FF2B5EF4-FFF2-40B4-BE49-F238E27FC236}">
                <a16:creationId xmlns:a16="http://schemas.microsoft.com/office/drawing/2014/main" id="{F95EDC5C-ABEE-824D-9A00-482457322324}"/>
              </a:ext>
            </a:extLst>
          </p:cNvPr>
          <p:cNvSpPr txBox="1"/>
          <p:nvPr/>
        </p:nvSpPr>
        <p:spPr>
          <a:xfrm>
            <a:off x="8205215" y="6257290"/>
            <a:ext cx="3621659" cy="228600"/>
          </a:xfrm>
          <a:prstGeom prst="rect">
            <a:avLst/>
          </a:prstGeom>
          <a:noFill/>
        </p:spPr>
        <p:txBody>
          <a:bodyPr wrap="square" lIns="0" tIns="0" rIns="0" bIns="0" rtlCol="0" anchor="b" anchorCtr="0">
            <a:noAutofit/>
          </a:bodyPr>
          <a:lstStyle/>
          <a:p>
            <a:pPr marL="0" indent="0" algn="r">
              <a:lnSpc>
                <a:spcPct val="100000"/>
              </a:lnSpc>
              <a:spcBef>
                <a:spcPts val="0"/>
              </a:spcBef>
              <a:buSzPct val="100000"/>
              <a:buFontTx/>
              <a:buNone/>
            </a:pPr>
            <a:r>
              <a:rPr lang="en-US" sz="800" b="0" dirty="0"/>
              <a:t>Highly Confidential</a:t>
            </a:r>
          </a:p>
        </p:txBody>
      </p:sp>
    </p:spTree>
    <p:extLst>
      <p:ext uri="{BB962C8B-B14F-4D97-AF65-F5344CB8AC3E}">
        <p14:creationId xmlns:p14="http://schemas.microsoft.com/office/powerpoint/2010/main" val="26765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ne Pictu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4">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7005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and Two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6096000"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10967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and Three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40952" y="3429000"/>
            <a:ext cx="3051048" cy="3429000"/>
          </a:xfrm>
          <a:solidFill>
            <a:srgbClr val="BFBFBF"/>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6">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324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and Four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id="{C2AB3B13-24B5-EA40-92B2-665869E4657A}"/>
              </a:ext>
            </a:extLst>
          </p:cNvPr>
          <p:cNvSpPr>
            <a:spLocks noGrp="1"/>
          </p:cNvSpPr>
          <p:nvPr>
            <p:ph type="pic" sz="quarter" idx="15"/>
          </p:nvPr>
        </p:nvSpPr>
        <p:spPr>
          <a:xfrm>
            <a:off x="9140952" y="3429000"/>
            <a:ext cx="3051048" cy="1719072"/>
          </a:xfrm>
          <a:solidFill>
            <a:srgbClr val="BFBFBF"/>
          </a:solidFill>
        </p:spPr>
        <p:txBody>
          <a:bodyPr anchor="ctr" anchorCtr="0">
            <a:normAutofit/>
          </a:bodyPr>
          <a:lstStyle>
            <a:lvl1pPr marL="0" indent="0" algn="ctr">
              <a:buFontTx/>
              <a:buNone/>
              <a:defRPr sz="1200"/>
            </a:lvl1pPr>
          </a:lstStyle>
          <a:p>
            <a:r>
              <a:rPr lang="en-US"/>
              <a:t>Click icon to add picture</a:t>
            </a:r>
          </a:p>
        </p:txBody>
      </p:sp>
      <p:sp>
        <p:nvSpPr>
          <p:cNvPr id="9" name="Picture Placeholder 6">
            <a:extLst>
              <a:ext uri="{FF2B5EF4-FFF2-40B4-BE49-F238E27FC236}">
                <a16:creationId xmlns:a16="http://schemas.microsoft.com/office/drawing/2014/main" id="{A26BC3F3-33EB-F346-B70E-DE269C6819EE}"/>
              </a:ext>
            </a:extLst>
          </p:cNvPr>
          <p:cNvSpPr>
            <a:spLocks noGrp="1"/>
          </p:cNvSpPr>
          <p:nvPr>
            <p:ph type="pic" sz="quarter" idx="16"/>
          </p:nvPr>
        </p:nvSpPr>
        <p:spPr>
          <a:xfrm>
            <a:off x="9140952" y="5148072"/>
            <a:ext cx="3051048" cy="1709928"/>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7">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32902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17" name="Text Placeholder 3">
            <a:extLst>
              <a:ext uri="{FF2B5EF4-FFF2-40B4-BE49-F238E27FC236}">
                <a16:creationId xmlns:a16="http://schemas.microsoft.com/office/drawing/2014/main"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endParaRPr lang="en-US" dirty="0"/>
          </a:p>
        </p:txBody>
      </p:sp>
      <p:sp>
        <p:nvSpPr>
          <p:cNvPr id="25" name="Text Placeholder 5">
            <a:extLst>
              <a:ext uri="{FF2B5EF4-FFF2-40B4-BE49-F238E27FC236}">
                <a16:creationId xmlns:a16="http://schemas.microsoft.com/office/drawing/2014/main"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7" name="Text Placeholder 7">
            <a:extLst>
              <a:ext uri="{FF2B5EF4-FFF2-40B4-BE49-F238E27FC236}">
                <a16:creationId xmlns:a16="http://schemas.microsoft.com/office/drawing/2014/main"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9" name="Text Placeholder 9">
            <a:extLst>
              <a:ext uri="{FF2B5EF4-FFF2-40B4-BE49-F238E27FC236}">
                <a16:creationId xmlns:a16="http://schemas.microsoft.com/office/drawing/2014/main"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78082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2" name="Title 2">
            <a:extLst>
              <a:ext uri="{FF2B5EF4-FFF2-40B4-BE49-F238E27FC236}">
                <a16:creationId xmlns:a16="http://schemas.microsoft.com/office/drawing/2014/main" id="{ADC9E62E-3AF4-C24D-8B08-8A7FCB7EDCE0}"/>
              </a:ext>
            </a:extLst>
          </p:cNvPr>
          <p:cNvSpPr>
            <a:spLocks noGrp="1"/>
          </p:cNvSpPr>
          <p:nvPr>
            <p:ph type="title" hasCustomPrompt="1"/>
          </p:nvPr>
        </p:nvSpPr>
        <p:spPr/>
        <p:txBody>
          <a:bodyPr/>
          <a:lstStyle/>
          <a:p>
            <a:r>
              <a:rPr lang="en-US" dirty="0"/>
              <a:t>[Slide title]</a:t>
            </a:r>
          </a:p>
        </p:txBody>
      </p:sp>
      <p:sp>
        <p:nvSpPr>
          <p:cNvPr id="3" name="Slide Number Placeholder 3">
            <a:extLst>
              <a:ext uri="{FF2B5EF4-FFF2-40B4-BE49-F238E27FC236}">
                <a16:creationId xmlns:a16="http://schemas.microsoft.com/office/drawing/2014/main" id="{EE3D7CA1-C89E-E24C-B557-52A1F9AEBF30}"/>
              </a:ext>
            </a:extLst>
          </p:cNvPr>
          <p:cNvSpPr>
            <a:spLocks noGrp="1"/>
          </p:cNvSpPr>
          <p:nvPr>
            <p:ph type="sldNum" sz="quarter" idx="10"/>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03926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89467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16863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97649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7423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p:txBody>
          <a:bodyPr rIns="0" numCol="2" spcCol="301752"/>
          <a:lstStyle>
            <a:lvl1pPr marL="411480" indent="-411480">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38741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92146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53203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99888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Header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9981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Header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427962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 Light Gray">
    <p:bg>
      <p:bgPr>
        <a:solidFill>
          <a:srgbClr val="EEE7E7"/>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194762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id="{6CF9CDAC-EC28-4BA6-9827-D58133E18874}"/>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25098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5BF3E53-7A3D-40D5-AE68-3CE44909F1CF}"/>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1330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4" name="Bristol Myers Squibb" descr="Bristol Myers Squibb">
            <a:extLst>
              <a:ext uri="{FF2B5EF4-FFF2-40B4-BE49-F238E27FC236}">
                <a16:creationId xmlns:a16="http://schemas.microsoft.com/office/drawing/2014/main" id="{B50985CD-7333-F343-85B8-C4893E81FC91}"/>
              </a:ext>
            </a:extLst>
          </p:cNvPr>
          <p:cNvPicPr>
            <a:picLocks noChangeAspect="1"/>
          </p:cNvPicPr>
          <p:nvPr/>
        </p:nvPicPr>
        <p:blipFill>
          <a:blip r:embed="rId2"/>
          <a:stretch>
            <a:fillRect/>
          </a:stretch>
        </p:blipFill>
        <p:spPr bwMode="black">
          <a:xfrm>
            <a:off x="1645920" y="2194560"/>
            <a:ext cx="9056906" cy="2286000"/>
          </a:xfrm>
          <a:prstGeom prst="rect">
            <a:avLst/>
          </a:prstGeom>
          <a:noFill/>
        </p:spPr>
      </p:pic>
    </p:spTree>
    <p:extLst>
      <p:ext uri="{BB962C8B-B14F-4D97-AF65-F5344CB8AC3E}">
        <p14:creationId xmlns:p14="http://schemas.microsoft.com/office/powerpoint/2010/main" val="3736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7" name="Bristol Myers Squibb" descr="Bristol Myers Squibb">
            <a:extLst>
              <a:ext uri="{FF2B5EF4-FFF2-40B4-BE49-F238E27FC236}">
                <a16:creationId xmlns:a16="http://schemas.microsoft.com/office/drawing/2014/main" id="{91000A19-9025-2C4A-9321-625720905BF5}"/>
              </a:ext>
            </a:extLst>
          </p:cNvPr>
          <p:cNvPicPr>
            <a:picLocks noChangeAspect="1"/>
          </p:cNvPicPr>
          <p:nvPr/>
        </p:nvPicPr>
        <p:blipFill>
          <a:blip r:embed="rId2"/>
          <a:stretch>
            <a:fillRect/>
          </a:stretch>
        </p:blipFill>
        <p:spPr bwMode="black">
          <a:xfrm>
            <a:off x="150688" y="5913096"/>
            <a:ext cx="3260484" cy="822960"/>
          </a:xfrm>
          <a:prstGeom prst="rect">
            <a:avLst/>
          </a:prstGeom>
          <a:noFill/>
        </p:spPr>
      </p:pic>
      <p:sp>
        <p:nvSpPr>
          <p:cNvPr id="8" name="Thank You">
            <a:extLst>
              <a:ext uri="{FF2B5EF4-FFF2-40B4-BE49-F238E27FC236}">
                <a16:creationId xmlns:a16="http://schemas.microsoft.com/office/drawing/2014/main" id="{2DF7BC51-D766-5D44-8D23-2A1F0BF208B3}"/>
              </a:ext>
            </a:extLst>
          </p:cNvPr>
          <p:cNvSpPr txBox="1">
            <a:spLocks/>
          </p:cNvSpPr>
          <p:nvPr/>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dirty="0"/>
              <a:t>Thank you</a:t>
            </a:r>
          </a:p>
        </p:txBody>
      </p:sp>
      <p:sp>
        <p:nvSpPr>
          <p:cNvPr id="5" name="Text Placeholder 1">
            <a:extLst>
              <a:ext uri="{FF2B5EF4-FFF2-40B4-BE49-F238E27FC236}">
                <a16:creationId xmlns:a16="http://schemas.microsoft.com/office/drawing/2014/main"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Tree>
    <p:extLst>
      <p:ext uri="{BB962C8B-B14F-4D97-AF65-F5344CB8AC3E}">
        <p14:creationId xmlns:p14="http://schemas.microsoft.com/office/powerpoint/2010/main" val="164837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57675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Symposia Section Header - Light Gray">
    <p:bg>
      <p:bgPr>
        <a:solidFill>
          <a:srgbClr val="EEE7E7"/>
        </a:solidFill>
        <a:effectLst/>
      </p:bgPr>
    </p:bg>
    <p:spTree>
      <p:nvGrpSpPr>
        <p:cNvPr id="1" name=""/>
        <p:cNvGrpSpPr/>
        <p:nvPr/>
      </p:nvGrpSpPr>
      <p:grpSpPr>
        <a:xfrm>
          <a:off x="0" y="0"/>
          <a:ext cx="0" cy="0"/>
          <a:chOff x="0" y="0"/>
          <a:chExt cx="0" cy="0"/>
        </a:xfrm>
      </p:grpSpPr>
      <p:pic>
        <p:nvPicPr>
          <p:cNvPr id="8" name="Bristol Myers Squibb" descr="Bristol Myers Squibb">
            <a:extLst>
              <a:ext uri="{FF2B5EF4-FFF2-40B4-BE49-F238E27FC236}">
                <a16:creationId xmlns:a16="http://schemas.microsoft.com/office/drawing/2014/main" id="{E033D8BA-E7EC-8741-B421-4C6B0BB10ABF}"/>
              </a:ext>
            </a:extLst>
          </p:cNvPr>
          <p:cNvPicPr>
            <a:picLocks noChangeAspect="1"/>
          </p:cNvPicPr>
          <p:nvPr userDrawn="1"/>
        </p:nvPicPr>
        <p:blipFill>
          <a:blip r:embed="rId2"/>
          <a:stretch>
            <a:fillRect/>
          </a:stretch>
        </p:blipFill>
        <p:spPr bwMode="black">
          <a:xfrm>
            <a:off x="150688" y="5913096"/>
            <a:ext cx="3260486" cy="822960"/>
          </a:xfrm>
          <a:prstGeom prst="rect">
            <a:avLst/>
          </a:prstGeom>
          <a:noFill/>
        </p:spPr>
      </p:pic>
      <p:sp>
        <p:nvSpPr>
          <p:cNvPr id="5" name="Subtitle 1">
            <a:extLst>
              <a:ext uri="{FF2B5EF4-FFF2-40B4-BE49-F238E27FC236}">
                <a16:creationId xmlns:a16="http://schemas.microsoft.com/office/drawing/2014/main"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a:t>[Optional section subtitle/lead-in]</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5400" b="0" spc="0" baseline="0"/>
            </a:lvl1pPr>
          </a:lstStyle>
          <a:p>
            <a:r>
              <a:rPr lang="en-US"/>
              <a:t>[Section title]</a:t>
            </a:r>
          </a:p>
        </p:txBody>
      </p:sp>
    </p:spTree>
    <p:extLst>
      <p:ext uri="{BB962C8B-B14F-4D97-AF65-F5344CB8AC3E}">
        <p14:creationId xmlns:p14="http://schemas.microsoft.com/office/powerpoint/2010/main" val="13217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91321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05216" y="1554480"/>
            <a:ext cx="3621024"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6163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31184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44274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FB680B59-F294-174B-AE00-631C5E7EE5CB}" type="slidenum">
              <a:rPr lang="en-US" smtClean="0"/>
              <a:t>‹#›</a:t>
            </a:fld>
            <a:endParaRPr lang="en-US"/>
          </a:p>
        </p:txBody>
      </p:sp>
    </p:spTree>
    <p:extLst>
      <p:ext uri="{BB962C8B-B14F-4D97-AF65-F5344CB8AC3E}">
        <p14:creationId xmlns:p14="http://schemas.microsoft.com/office/powerpoint/2010/main" val="421286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80">
          <p15:clr>
            <a:srgbClr val="FBAE40"/>
          </p15:clr>
        </p15:guide>
        <p15:guide id="4" pos="516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Line">
            <a:extLst>
              <a:ext uri="{FF2B5EF4-FFF2-40B4-BE49-F238E27FC236}">
                <a16:creationId xmlns:a16="http://schemas.microsoft.com/office/drawing/2014/main" id="{B202EDA2-849C-5746-B520-4E5047A70604}"/>
              </a:ext>
              <a:ext uri="{C183D7F6-B498-43B3-948B-1728B52AA6E4}">
                <adec:decorative xmlns:adec="http://schemas.microsoft.com/office/drawing/2017/decorative" val="1"/>
              </a:ext>
            </a:extLst>
          </p:cNvPr>
          <p:cNvCxnSpPr>
            <a:cxnSpLocks/>
          </p:cNvCxnSpPr>
          <p:nvPr/>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pic>
        <p:nvPicPr>
          <p:cNvPr id="5" name="Bristol Myers Squibb" descr="Bristol Myers Squibb">
            <a:extLst>
              <a:ext uri="{FF2B5EF4-FFF2-40B4-BE49-F238E27FC236}">
                <a16:creationId xmlns:a16="http://schemas.microsoft.com/office/drawing/2014/main" id="{B7697988-37C6-7C4A-AA57-C36971D11EEC}"/>
              </a:ext>
            </a:extLst>
          </p:cNvPr>
          <p:cNvPicPr>
            <a:picLocks noChangeAspect="1"/>
          </p:cNvPicPr>
          <p:nvPr/>
        </p:nvPicPr>
        <p:blipFill>
          <a:blip r:embed="rId42"/>
          <a:stretch>
            <a:fillRect/>
          </a:stretch>
        </p:blipFill>
        <p:spPr bwMode="black">
          <a:xfrm>
            <a:off x="258318" y="6355080"/>
            <a:ext cx="1627632" cy="410821"/>
          </a:xfrm>
          <a:prstGeom prst="rect">
            <a:avLst/>
          </a:prstGeom>
          <a:noFill/>
        </p:spPr>
      </p:pic>
      <p:grpSp>
        <p:nvGrpSpPr>
          <p:cNvPr id="4" name="Group">
            <a:extLst>
              <a:ext uri="{FF2B5EF4-FFF2-40B4-BE49-F238E27FC236}">
                <a16:creationId xmlns:a16="http://schemas.microsoft.com/office/drawing/2014/main" id="{D7F0AB66-B862-4C4F-8DBC-7443BBC9E0C7}"/>
              </a:ext>
            </a:extLst>
          </p:cNvPr>
          <p:cNvGrpSpPr/>
          <p:nvPr/>
        </p:nvGrpSpPr>
        <p:grpSpPr>
          <a:xfrm>
            <a:off x="1874520" y="6458891"/>
            <a:ext cx="3919729" cy="231734"/>
            <a:chOff x="1874520" y="6458891"/>
            <a:chExt cx="3919729" cy="231734"/>
          </a:xfrm>
        </p:grpSpPr>
        <p:cxnSp>
          <p:nvCxnSpPr>
            <p:cNvPr id="25" name="Line">
              <a:extLst>
                <a:ext uri="{FF2B5EF4-FFF2-40B4-BE49-F238E27FC236}">
                  <a16:creationId xmlns:a16="http://schemas.microsoft.com/office/drawing/2014/main" id="{DA9532AD-0553-FF47-B676-11BE658B2BBD}"/>
                </a:ext>
                <a:ext uri="{C183D7F6-B498-43B3-948B-1728B52AA6E4}">
                  <adec:decorative xmlns:adec="http://schemas.microsoft.com/office/drawing/2017/decorative" val="1"/>
                </a:ext>
              </a:extLst>
            </p:cNvPr>
            <p:cNvCxnSpPr/>
            <p:nvPr/>
          </p:nvCxnSpPr>
          <p:spPr bwMode="black">
            <a:xfrm>
              <a:off x="1874520" y="6458891"/>
              <a:ext cx="0" cy="22860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24" name="Division/Therapeutic Area">
              <a:extLst>
                <a:ext uri="{FF2B5EF4-FFF2-40B4-BE49-F238E27FC236}">
                  <a16:creationId xmlns:a16="http://schemas.microsoft.com/office/drawing/2014/main" id="{7F2981F2-EF0F-2349-8B4D-9E148ABFE89B}"/>
                </a:ext>
              </a:extLst>
            </p:cNvPr>
            <p:cNvSpPr txBox="1"/>
            <p:nvPr/>
          </p:nvSpPr>
          <p:spPr>
            <a:xfrm>
              <a:off x="2011680" y="6462065"/>
              <a:ext cx="3782569" cy="228560"/>
            </a:xfrm>
            <a:prstGeom prst="rect">
              <a:avLst/>
            </a:prstGeom>
            <a:noFill/>
          </p:spPr>
          <p:txBody>
            <a:bodyPr wrap="none" lIns="0" tIns="0" rIns="0" bIns="0" rtlCol="0" anchor="ctr" anchorCtr="0">
              <a:noAutofit/>
            </a:bodyPr>
            <a:lstStyle/>
            <a:p>
              <a:pPr marL="0" indent="0" algn="l">
                <a:lnSpc>
                  <a:spcPct val="100000"/>
                </a:lnSpc>
                <a:spcBef>
                  <a:spcPts val="0"/>
                </a:spcBef>
                <a:buSzPct val="100000"/>
                <a:buFontTx/>
                <a:buNone/>
              </a:pPr>
              <a:r>
                <a:rPr lang="en-US" sz="1100" b="0" dirty="0">
                  <a:solidFill>
                    <a:schemeClr val="tx1"/>
                  </a:solidFill>
                </a:rPr>
                <a:t>I&amp;F/ Multiple Sclerosis</a:t>
              </a:r>
            </a:p>
          </p:txBody>
        </p:sp>
      </p:grpSp>
      <p:sp>
        <p:nvSpPr>
          <p:cNvPr id="16" name="Disclaimer">
            <a:extLst>
              <a:ext uri="{FF2B5EF4-FFF2-40B4-BE49-F238E27FC236}">
                <a16:creationId xmlns:a16="http://schemas.microsoft.com/office/drawing/2014/main" id="{A785335B-16F9-6F4B-9AC7-614641E447A6}"/>
              </a:ext>
            </a:extLst>
          </p:cNvPr>
          <p:cNvSpPr txBox="1"/>
          <p:nvPr/>
        </p:nvSpPr>
        <p:spPr>
          <a:xfrm>
            <a:off x="8205216" y="6429375"/>
            <a:ext cx="3209544" cy="228600"/>
          </a:xfrm>
          <a:prstGeom prst="rect">
            <a:avLst/>
          </a:prstGeom>
          <a:noFill/>
        </p:spPr>
        <p:txBody>
          <a:bodyPr wrap="square" lIns="0" tIns="0" rIns="0" bIns="9144" rtlCol="0" anchor="b" anchorCtr="0">
            <a:noAutofit/>
          </a:bodyPr>
          <a:lstStyle/>
          <a:p>
            <a:pPr marL="0" indent="0" algn="r">
              <a:lnSpc>
                <a:spcPct val="100000"/>
              </a:lnSpc>
              <a:spcBef>
                <a:spcPts val="0"/>
              </a:spcBef>
              <a:buSzPct val="100000"/>
              <a:buFontTx/>
              <a:buNone/>
            </a:pPr>
            <a:r>
              <a:rPr lang="en-US" sz="800" b="0" dirty="0"/>
              <a:t>Highly Confidential</a:t>
            </a:r>
          </a:p>
        </p:txBody>
      </p:sp>
      <p:sp>
        <p:nvSpPr>
          <p:cNvPr id="6" name="Slide Number Placeholder 3">
            <a:extLst>
              <a:ext uri="{FF2B5EF4-FFF2-40B4-BE49-F238E27FC236}">
                <a16:creationId xmlns:a16="http://schemas.microsoft.com/office/drawing/2014/main" id="{79012A93-F35D-41B8-A960-2FAFDF3C47A5}"/>
              </a:ext>
            </a:extLst>
          </p:cNvPr>
          <p:cNvSpPr>
            <a:spLocks noGrp="1"/>
          </p:cNvSpPr>
          <p:nvPr>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FB680B59-F294-174B-AE00-631C5E7EE5CB}" type="slidenum">
              <a:rPr lang="en-US" smtClean="0"/>
              <a:t>‹#›</a:t>
            </a:fld>
            <a:endParaRPr lang="en-US"/>
          </a:p>
        </p:txBody>
      </p:sp>
    </p:spTree>
    <p:extLst>
      <p:ext uri="{BB962C8B-B14F-4D97-AF65-F5344CB8AC3E}">
        <p14:creationId xmlns:p14="http://schemas.microsoft.com/office/powerpoint/2010/main" val="250631725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0FC55DB-F8AE-634C-A03C-3042914045A7}"/>
              </a:ext>
            </a:extLst>
          </p:cNvPr>
          <p:cNvSpPr>
            <a:spLocks noGrp="1"/>
          </p:cNvSpPr>
          <p:nvPr>
            <p:ph type="title"/>
          </p:nvPr>
        </p:nvSpPr>
        <p:spPr>
          <a:xfrm>
            <a:off x="507629" y="1141587"/>
            <a:ext cx="11131657" cy="2743200"/>
          </a:xfrm>
        </p:spPr>
        <p:txBody>
          <a:bodyPr>
            <a:noAutofit/>
          </a:bodyPr>
          <a:lstStyle/>
          <a:p>
            <a:r>
              <a:rPr lang="en-CA" sz="4800" dirty="0">
                <a:latin typeface="Trebuchet MS" panose="020B0703020202090204" pitchFamily="34" charset="0"/>
              </a:rPr>
              <a:t>A Novel Educational Program for Relationship-Centered Shared Decision Making in Multiple Sclerosis, With a Focus on Cognition </a:t>
            </a:r>
            <a:endParaRPr lang="en-US" sz="4800" dirty="0">
              <a:latin typeface="Trebuchet MS" panose="020B0703020202090204" pitchFamily="34" charset="0"/>
            </a:endParaRPr>
          </a:p>
        </p:txBody>
      </p:sp>
      <p:sp>
        <p:nvSpPr>
          <p:cNvPr id="11" name="Subtitle 3">
            <a:extLst>
              <a:ext uri="{FF2B5EF4-FFF2-40B4-BE49-F238E27FC236}">
                <a16:creationId xmlns:a16="http://schemas.microsoft.com/office/drawing/2014/main" id="{A89FA069-9682-AD44-86ED-602AF3AA6B0F}"/>
              </a:ext>
            </a:extLst>
          </p:cNvPr>
          <p:cNvSpPr txBox="1">
            <a:spLocks/>
          </p:cNvSpPr>
          <p:nvPr/>
        </p:nvSpPr>
        <p:spPr>
          <a:xfrm>
            <a:off x="507629" y="4111076"/>
            <a:ext cx="5730875" cy="1605337"/>
          </a:xfrm>
          <a:prstGeom prst="rect">
            <a:avLst/>
          </a:prstGeom>
        </p:spPr>
        <p:txBody>
          <a:bodyPr vert="horz" lIns="0" tIns="0" rIns="0" bIns="0" spcCol="301752" rtlCol="0">
            <a:noAutofit/>
          </a:bodyPr>
          <a:lstStyle>
            <a:lvl1pPr marL="0" indent="0" algn="l" defTabSz="914400" rtl="0" eaLnBrk="1" latinLnBrk="0" hangingPunct="1">
              <a:lnSpc>
                <a:spcPct val="100000"/>
              </a:lnSpc>
              <a:spcBef>
                <a:spcPts val="0"/>
              </a:spcBef>
              <a:buFont typeface="Trebuchet MS" panose="020B0603020202020204"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6pPr>
            <a:lvl7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00000"/>
              </a:lnSpc>
              <a:spcBef>
                <a:spcPts val="0"/>
              </a:spcBef>
              <a:buFont typeface="Trebuchet MS" panose="020B0603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June 2, 2022</a:t>
            </a:r>
          </a:p>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a:pPr>
            <a:endParaRPr lang="en-US" dirty="0">
              <a:solidFill>
                <a:srgbClr val="595454"/>
              </a:solidFill>
              <a:latin typeface="Trebuchet MS"/>
            </a:endParaRPr>
          </a:p>
          <a:p>
            <a:pPr lvl="0">
              <a:defRPr/>
            </a:pPr>
            <a:r>
              <a:rPr lang="en-US" b="0" dirty="0">
                <a:solidFill>
                  <a:srgbClr val="595454"/>
                </a:solidFill>
                <a:latin typeface="Trebuchet MS"/>
              </a:rPr>
              <a:t>Annette Okai, MD</a:t>
            </a:r>
          </a:p>
          <a:p>
            <a:pPr lvl="0">
              <a:defRPr/>
            </a:pPr>
            <a:r>
              <a:rPr lang="en-US" b="0" dirty="0">
                <a:solidFill>
                  <a:srgbClr val="595454"/>
                </a:solidFill>
                <a:latin typeface="Trebuchet MS"/>
              </a:rPr>
              <a:t>Neurologist, Multiple Sclerosis Center</a:t>
            </a:r>
          </a:p>
          <a:p>
            <a:pPr lvl="0">
              <a:defRPr/>
            </a:pPr>
            <a:r>
              <a:rPr lang="en-US" b="0" dirty="0">
                <a:solidFill>
                  <a:srgbClr val="595454"/>
                </a:solidFill>
                <a:latin typeface="Trebuchet MS"/>
              </a:rPr>
              <a:t>Swedish Medical Center, Seattle, WA</a:t>
            </a:r>
          </a:p>
        </p:txBody>
      </p:sp>
      <p:sp>
        <p:nvSpPr>
          <p:cNvPr id="7" name="Text Placeholder 1">
            <a:extLst>
              <a:ext uri="{FF2B5EF4-FFF2-40B4-BE49-F238E27FC236}">
                <a16:creationId xmlns:a16="http://schemas.microsoft.com/office/drawing/2014/main" id="{50E6ADB7-78F7-9047-8E2A-B31FD43F9A6B}"/>
              </a:ext>
            </a:extLst>
          </p:cNvPr>
          <p:cNvSpPr txBox="1">
            <a:spLocks/>
          </p:cNvSpPr>
          <p:nvPr/>
        </p:nvSpPr>
        <p:spPr>
          <a:xfrm>
            <a:off x="365760" y="365760"/>
            <a:ext cx="7543165" cy="4572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solidFill>
                  <a:srgbClr val="595454"/>
                </a:solidFill>
              </a:rPr>
              <a:t>I&amp;F/ Multiple Sclerosis</a:t>
            </a:r>
          </a:p>
        </p:txBody>
      </p:sp>
    </p:spTree>
    <p:extLst>
      <p:ext uri="{BB962C8B-B14F-4D97-AF65-F5344CB8AC3E}">
        <p14:creationId xmlns:p14="http://schemas.microsoft.com/office/powerpoint/2010/main" val="236552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a:extLst>
              <a:ext uri="{FF2B5EF4-FFF2-40B4-BE49-F238E27FC236}">
                <a16:creationId xmlns:a16="http://schemas.microsoft.com/office/drawing/2014/main" id="{40F85120-CFA9-CDCA-62FF-CA09FF36DF3C}"/>
              </a:ext>
            </a:extLst>
          </p:cNvPr>
          <p:cNvSpPr/>
          <p:nvPr/>
        </p:nvSpPr>
        <p:spPr>
          <a:xfrm>
            <a:off x="653750" y="3760213"/>
            <a:ext cx="10884499" cy="1900989"/>
          </a:xfrm>
          <a:prstGeom prst="wedgeRectCallout">
            <a:avLst>
              <a:gd name="adj1" fmla="val -39514"/>
              <a:gd name="adj2" fmla="val 62500"/>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3" name="Rectangular Callout 2">
            <a:extLst>
              <a:ext uri="{FF2B5EF4-FFF2-40B4-BE49-F238E27FC236}">
                <a16:creationId xmlns:a16="http://schemas.microsoft.com/office/drawing/2014/main" id="{DA43816A-163F-FFB6-1EB9-20E3DBBAC3FD}"/>
              </a:ext>
            </a:extLst>
          </p:cNvPr>
          <p:cNvSpPr/>
          <p:nvPr/>
        </p:nvSpPr>
        <p:spPr>
          <a:xfrm>
            <a:off x="621701" y="1453190"/>
            <a:ext cx="10884499" cy="1491226"/>
          </a:xfrm>
          <a:prstGeom prst="wedgeRectCallout">
            <a:avLst>
              <a:gd name="adj1" fmla="val 37642"/>
              <a:gd name="adj2" fmla="val 61234"/>
            </a:avLst>
          </a:prstGeom>
          <a:solidFill>
            <a:srgbClr val="FFECCD"/>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2" name="Title 1">
            <a:extLst>
              <a:ext uri="{FF2B5EF4-FFF2-40B4-BE49-F238E27FC236}">
                <a16:creationId xmlns:a16="http://schemas.microsoft.com/office/drawing/2014/main" id="{675150CD-EAA6-4876-B7FE-F20436E86DD6}"/>
              </a:ext>
            </a:extLst>
          </p:cNvPr>
          <p:cNvSpPr>
            <a:spLocks noGrp="1"/>
          </p:cNvSpPr>
          <p:nvPr>
            <p:ph type="title"/>
          </p:nvPr>
        </p:nvSpPr>
        <p:spPr>
          <a:xfrm>
            <a:off x="465291" y="420845"/>
            <a:ext cx="11460480" cy="457460"/>
          </a:xfrm>
        </p:spPr>
        <p:txBody>
          <a:bodyPr/>
          <a:lstStyle/>
          <a:p>
            <a:r>
              <a:rPr lang="en-GB" dirty="0"/>
              <a:t>Patients Want to Discuss Cognition</a:t>
            </a:r>
          </a:p>
        </p:txBody>
      </p:sp>
      <p:sp>
        <p:nvSpPr>
          <p:cNvPr id="4" name="Slide Number Placeholder 3">
            <a:extLst>
              <a:ext uri="{FF2B5EF4-FFF2-40B4-BE49-F238E27FC236}">
                <a16:creationId xmlns:a16="http://schemas.microsoft.com/office/drawing/2014/main" id="{E2B4EA10-FA09-4C82-AEA9-25DB74D6888E}"/>
              </a:ext>
            </a:extLst>
          </p:cNvPr>
          <p:cNvSpPr>
            <a:spLocks noGrp="1"/>
          </p:cNvSpPr>
          <p:nvPr>
            <p:ph type="sldNum" sz="quarter" idx="12"/>
          </p:nvPr>
        </p:nvSpPr>
        <p:spPr>
          <a:xfrm>
            <a:off x="11506200" y="6477000"/>
            <a:ext cx="320040" cy="228600"/>
          </a:xfrm>
        </p:spPr>
        <p:txBody>
          <a:bodyPr/>
          <a:lstStyle/>
          <a:p>
            <a:fld id="{B58DE5F1-E0F9-4CCA-92B7-7A6FC4DFEE14}" type="slidenum">
              <a:rPr lang="en-US" b="0" smtClean="0"/>
              <a:t>10</a:t>
            </a:fld>
            <a:endParaRPr lang="en-US" b="0"/>
          </a:p>
        </p:txBody>
      </p:sp>
      <p:sp>
        <p:nvSpPr>
          <p:cNvPr id="28" name="Rectangle 27">
            <a:extLst>
              <a:ext uri="{FF2B5EF4-FFF2-40B4-BE49-F238E27FC236}">
                <a16:creationId xmlns:a16="http://schemas.microsoft.com/office/drawing/2014/main" id="{79C798E2-DB84-B246-9799-3579B5DC93F5}"/>
              </a:ext>
            </a:extLst>
          </p:cNvPr>
          <p:cNvSpPr/>
          <p:nvPr/>
        </p:nvSpPr>
        <p:spPr>
          <a:xfrm>
            <a:off x="621700" y="1820963"/>
            <a:ext cx="10884499" cy="755680"/>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spcAft>
                <a:spcPts val="600"/>
              </a:spcAft>
            </a:pPr>
            <a:r>
              <a:rPr lang="en-GB" sz="3200" i="1" dirty="0">
                <a:solidFill>
                  <a:schemeClr val="tx1"/>
                </a:solidFill>
              </a:rPr>
              <a:t>I wish we had discussed cognition on my </a:t>
            </a:r>
            <a:br>
              <a:rPr lang="en-GB" sz="3200" i="1" dirty="0">
                <a:solidFill>
                  <a:schemeClr val="tx1"/>
                </a:solidFill>
              </a:rPr>
            </a:br>
            <a:r>
              <a:rPr lang="en-GB" sz="3200" i="1" dirty="0">
                <a:solidFill>
                  <a:schemeClr val="tx1"/>
                </a:solidFill>
              </a:rPr>
              <a:t>first visits. That was missed.</a:t>
            </a:r>
            <a:r>
              <a:rPr lang="en-GB" sz="2800" dirty="0">
                <a:solidFill>
                  <a:schemeClr val="tx1"/>
                </a:solidFill>
              </a:rPr>
              <a:t>  </a:t>
            </a:r>
            <a:endParaRPr lang="en-GB" sz="2800" i="1" dirty="0">
              <a:solidFill>
                <a:schemeClr val="tx1"/>
              </a:solidFill>
            </a:endParaRPr>
          </a:p>
        </p:txBody>
      </p:sp>
      <p:sp>
        <p:nvSpPr>
          <p:cNvPr id="5" name="TextBox 4">
            <a:extLst>
              <a:ext uri="{FF2B5EF4-FFF2-40B4-BE49-F238E27FC236}">
                <a16:creationId xmlns:a16="http://schemas.microsoft.com/office/drawing/2014/main" id="{F7071853-0729-6E4B-9889-CCA1A1C3FEA0}"/>
              </a:ext>
            </a:extLst>
          </p:cNvPr>
          <p:cNvSpPr txBox="1"/>
          <p:nvPr/>
        </p:nvSpPr>
        <p:spPr>
          <a:xfrm>
            <a:off x="-1171575" y="5643563"/>
            <a:ext cx="0" cy="0"/>
          </a:xfrm>
          <a:prstGeom prst="rect">
            <a:avLst/>
          </a:prstGeom>
          <a:noFill/>
        </p:spPr>
        <p:txBody>
          <a:bodyPr wrap="none" lIns="0" tIns="0" rIns="0" bIns="0" rtlCol="0">
            <a:noAutofit/>
          </a:bodyPr>
          <a:lstStyle/>
          <a:p>
            <a:pPr marL="228600" indent="-228600">
              <a:lnSpc>
                <a:spcPct val="100000"/>
              </a:lnSpc>
              <a:spcBef>
                <a:spcPts val="1200"/>
              </a:spcBef>
              <a:buSzPct val="100000"/>
              <a:buFont typeface="Trebuchet MS"/>
              <a:buChar char="•"/>
            </a:pPr>
            <a:endParaRPr lang="en-US" sz="2000" dirty="0"/>
          </a:p>
        </p:txBody>
      </p:sp>
      <p:sp>
        <p:nvSpPr>
          <p:cNvPr id="8" name="TextBox 7">
            <a:extLst>
              <a:ext uri="{FF2B5EF4-FFF2-40B4-BE49-F238E27FC236}">
                <a16:creationId xmlns:a16="http://schemas.microsoft.com/office/drawing/2014/main" id="{7C4EAF0A-0BDD-A5AC-81C6-7AFEDCBDF87A}"/>
              </a:ext>
            </a:extLst>
          </p:cNvPr>
          <p:cNvSpPr txBox="1"/>
          <p:nvPr/>
        </p:nvSpPr>
        <p:spPr>
          <a:xfrm>
            <a:off x="1259304" y="3925877"/>
            <a:ext cx="9673389" cy="1569660"/>
          </a:xfrm>
          <a:prstGeom prst="rect">
            <a:avLst/>
          </a:prstGeom>
          <a:noFill/>
        </p:spPr>
        <p:txBody>
          <a:bodyPr wrap="square">
            <a:spAutoFit/>
          </a:bodyPr>
          <a:lstStyle/>
          <a:p>
            <a:pPr algn="ctr">
              <a:spcAft>
                <a:spcPts val="600"/>
              </a:spcAft>
            </a:pPr>
            <a:r>
              <a:rPr lang="en-GB" sz="3200" i="1" dirty="0">
                <a:solidFill>
                  <a:schemeClr val="tx1"/>
                </a:solidFill>
              </a:rPr>
              <a:t>No one wants to be handed a stack of papers. This is really important! We want to be asked about concentration, relationships and driving.</a:t>
            </a:r>
            <a:endParaRPr lang="en-GB" sz="3200" i="1" dirty="0">
              <a:solidFill>
                <a:srgbClr val="BE2BBB"/>
              </a:solidFill>
            </a:endParaRPr>
          </a:p>
        </p:txBody>
      </p:sp>
      <p:sp>
        <p:nvSpPr>
          <p:cNvPr id="7" name="TextBox 6">
            <a:extLst>
              <a:ext uri="{FF2B5EF4-FFF2-40B4-BE49-F238E27FC236}">
                <a16:creationId xmlns:a16="http://schemas.microsoft.com/office/drawing/2014/main" id="{D6880B70-3CC8-E2C6-280D-A86F6619DDF3}"/>
              </a:ext>
            </a:extLst>
          </p:cNvPr>
          <p:cNvSpPr txBox="1"/>
          <p:nvPr/>
        </p:nvSpPr>
        <p:spPr>
          <a:xfrm>
            <a:off x="7371346" y="2327603"/>
            <a:ext cx="2073441" cy="315715"/>
          </a:xfrm>
          <a:prstGeom prst="rect">
            <a:avLst/>
          </a:prstGeom>
          <a:noFill/>
        </p:spPr>
        <p:txBody>
          <a:bodyPr wrap="square" lIns="0" tIns="0" rIns="0" bIns="0" rtlCol="0">
            <a:noAutofit/>
          </a:bodyPr>
          <a:lstStyle/>
          <a:p>
            <a:pPr algn="r">
              <a:lnSpc>
                <a:spcPct val="100000"/>
              </a:lnSpc>
              <a:spcBef>
                <a:spcPts val="1200"/>
              </a:spcBef>
              <a:buSzPct val="100000"/>
            </a:pPr>
            <a:r>
              <a:rPr lang="en-US" sz="2000" dirty="0"/>
              <a:t>- Mel</a:t>
            </a:r>
          </a:p>
        </p:txBody>
      </p:sp>
      <p:sp>
        <p:nvSpPr>
          <p:cNvPr id="11" name="TextBox 10">
            <a:extLst>
              <a:ext uri="{FF2B5EF4-FFF2-40B4-BE49-F238E27FC236}">
                <a16:creationId xmlns:a16="http://schemas.microsoft.com/office/drawing/2014/main" id="{8728208C-9F62-C204-CC68-3D4709E88111}"/>
              </a:ext>
            </a:extLst>
          </p:cNvPr>
          <p:cNvSpPr txBox="1"/>
          <p:nvPr/>
        </p:nvSpPr>
        <p:spPr>
          <a:xfrm>
            <a:off x="8648721" y="5060520"/>
            <a:ext cx="2073441" cy="315715"/>
          </a:xfrm>
          <a:prstGeom prst="rect">
            <a:avLst/>
          </a:prstGeom>
          <a:noFill/>
        </p:spPr>
        <p:txBody>
          <a:bodyPr wrap="square" lIns="0" tIns="0" rIns="0" bIns="0" rtlCol="0">
            <a:noAutofit/>
          </a:bodyPr>
          <a:lstStyle/>
          <a:p>
            <a:pPr algn="r">
              <a:lnSpc>
                <a:spcPct val="100000"/>
              </a:lnSpc>
              <a:spcBef>
                <a:spcPts val="1200"/>
              </a:spcBef>
              <a:buSzPct val="100000"/>
            </a:pPr>
            <a:r>
              <a:rPr lang="en-US" sz="2000" dirty="0"/>
              <a:t>- </a:t>
            </a:r>
            <a:r>
              <a:rPr lang="en-US" sz="2000" dirty="0" err="1"/>
              <a:t>Leika</a:t>
            </a:r>
            <a:endParaRPr lang="en-US" sz="2000" dirty="0"/>
          </a:p>
        </p:txBody>
      </p:sp>
    </p:spTree>
    <p:extLst>
      <p:ext uri="{BB962C8B-B14F-4D97-AF65-F5344CB8AC3E}">
        <p14:creationId xmlns:p14="http://schemas.microsoft.com/office/powerpoint/2010/main" val="287146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EB37-B9C8-2998-24A8-B7DE971C36E2}"/>
              </a:ext>
            </a:extLst>
          </p:cNvPr>
          <p:cNvSpPr>
            <a:spLocks noGrp="1"/>
          </p:cNvSpPr>
          <p:nvPr>
            <p:ph type="title"/>
          </p:nvPr>
        </p:nvSpPr>
        <p:spPr>
          <a:xfrm>
            <a:off x="700224" y="507428"/>
            <a:ext cx="5730241" cy="914400"/>
          </a:xfrm>
        </p:spPr>
        <p:txBody>
          <a:bodyPr/>
          <a:lstStyle/>
          <a:p>
            <a:r>
              <a:rPr lang="en-US" sz="3400" dirty="0"/>
              <a:t>A Solution: The Three Function Approach</a:t>
            </a:r>
          </a:p>
        </p:txBody>
      </p:sp>
      <p:sp>
        <p:nvSpPr>
          <p:cNvPr id="3" name="Content Placeholder 2">
            <a:extLst>
              <a:ext uri="{FF2B5EF4-FFF2-40B4-BE49-F238E27FC236}">
                <a16:creationId xmlns:a16="http://schemas.microsoft.com/office/drawing/2014/main" id="{D1F93BD8-5C1F-45F4-452F-9C4F350BE070}"/>
              </a:ext>
            </a:extLst>
          </p:cNvPr>
          <p:cNvSpPr>
            <a:spLocks noGrp="1"/>
          </p:cNvSpPr>
          <p:nvPr>
            <p:ph idx="1"/>
          </p:nvPr>
        </p:nvSpPr>
        <p:spPr>
          <a:xfrm>
            <a:off x="700224" y="2610385"/>
            <a:ext cx="5428488" cy="1637228"/>
          </a:xfrm>
        </p:spPr>
        <p:txBody>
          <a:bodyPr/>
          <a:lstStyle/>
          <a:p>
            <a:pPr marL="457200" indent="-457200">
              <a:buFont typeface="+mj-lt"/>
              <a:buAutoNum type="arabicPeriod"/>
            </a:pPr>
            <a:r>
              <a:rPr lang="en-US" sz="2800" dirty="0">
                <a:solidFill>
                  <a:schemeClr val="tx1">
                    <a:lumMod val="50000"/>
                  </a:schemeClr>
                </a:solidFill>
              </a:rPr>
              <a:t>Connect</a:t>
            </a:r>
          </a:p>
          <a:p>
            <a:pPr marL="457200" indent="-457200">
              <a:buFont typeface="+mj-lt"/>
              <a:buAutoNum type="arabicPeriod"/>
            </a:pPr>
            <a:r>
              <a:rPr lang="en-US" sz="2800" dirty="0">
                <a:solidFill>
                  <a:schemeClr val="tx1">
                    <a:lumMod val="50000"/>
                  </a:schemeClr>
                </a:solidFill>
              </a:rPr>
              <a:t>Co-Construct</a:t>
            </a:r>
          </a:p>
          <a:p>
            <a:pPr marL="457200" indent="-457200">
              <a:buFont typeface="+mj-lt"/>
              <a:buAutoNum type="arabicPeriod"/>
            </a:pPr>
            <a:r>
              <a:rPr lang="en-US" sz="2800" dirty="0">
                <a:solidFill>
                  <a:schemeClr val="tx1">
                    <a:lumMod val="50000"/>
                  </a:schemeClr>
                </a:solidFill>
              </a:rPr>
              <a:t>Collaborate</a:t>
            </a:r>
          </a:p>
        </p:txBody>
      </p:sp>
      <p:pic>
        <p:nvPicPr>
          <p:cNvPr id="9" name="Content Placeholder 17">
            <a:extLst>
              <a:ext uri="{FF2B5EF4-FFF2-40B4-BE49-F238E27FC236}">
                <a16:creationId xmlns:a16="http://schemas.microsoft.com/office/drawing/2014/main" id="{0DD001AF-59A4-4ADF-3DC6-6DD8AC19FFA0}"/>
              </a:ext>
            </a:extLst>
          </p:cNvPr>
          <p:cNvPicPr>
            <a:picLocks noChangeAspect="1"/>
          </p:cNvPicPr>
          <p:nvPr/>
        </p:nvPicPr>
        <p:blipFill>
          <a:blip r:embed="rId3"/>
          <a:stretch>
            <a:fillRect/>
          </a:stretch>
        </p:blipFill>
        <p:spPr>
          <a:xfrm>
            <a:off x="6633019" y="964628"/>
            <a:ext cx="3378832" cy="4449290"/>
          </a:xfrm>
          <a:prstGeom prst="rect">
            <a:avLst/>
          </a:prstGeom>
        </p:spPr>
      </p:pic>
    </p:spTree>
    <p:extLst>
      <p:ext uri="{BB962C8B-B14F-4D97-AF65-F5344CB8AC3E}">
        <p14:creationId xmlns:p14="http://schemas.microsoft.com/office/powerpoint/2010/main" val="272816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C7CFFED-8DBC-4B85-8303-E9FF20DCE0E4}"/>
              </a:ext>
            </a:extLst>
          </p:cNvPr>
          <p:cNvGrpSpPr/>
          <p:nvPr/>
        </p:nvGrpSpPr>
        <p:grpSpPr>
          <a:xfrm>
            <a:off x="365125" y="1797260"/>
            <a:ext cx="3672000" cy="4422786"/>
            <a:chOff x="365125" y="1891388"/>
            <a:chExt cx="3672000" cy="4352392"/>
          </a:xfrm>
        </p:grpSpPr>
        <p:sp>
          <p:nvSpPr>
            <p:cNvPr id="3" name="Rectangle 2">
              <a:extLst>
                <a:ext uri="{FF2B5EF4-FFF2-40B4-BE49-F238E27FC236}">
                  <a16:creationId xmlns:a16="http://schemas.microsoft.com/office/drawing/2014/main" id="{338FCEFB-DA94-4DBE-A5EA-385F634D28DE}"/>
                </a:ext>
              </a:extLst>
            </p:cNvPr>
            <p:cNvSpPr/>
            <p:nvPr/>
          </p:nvSpPr>
          <p:spPr>
            <a:xfrm>
              <a:off x="365125" y="2492749"/>
              <a:ext cx="3672000" cy="3751031"/>
            </a:xfrm>
            <a:prstGeom prst="rect">
              <a:avLst/>
            </a:prstGeom>
            <a:solidFill>
              <a:srgbClr val="FFECCD"/>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dirty="0"/>
            </a:p>
          </p:txBody>
        </p:sp>
        <p:sp>
          <p:nvSpPr>
            <p:cNvPr id="6" name="Oval 5">
              <a:extLst>
                <a:ext uri="{FF2B5EF4-FFF2-40B4-BE49-F238E27FC236}">
                  <a16:creationId xmlns:a16="http://schemas.microsoft.com/office/drawing/2014/main" id="{55612C95-E60D-4196-A53B-AF64818A4A6D}"/>
                </a:ext>
              </a:extLst>
            </p:cNvPr>
            <p:cNvSpPr>
              <a:spLocks noChangeAspect="1"/>
            </p:cNvSpPr>
            <p:nvPr/>
          </p:nvSpPr>
          <p:spPr>
            <a:xfrm>
              <a:off x="1578595" y="1891388"/>
              <a:ext cx="1245059" cy="1245571"/>
            </a:xfrm>
            <a:prstGeom prst="ellipse">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a:p>
          </p:txBody>
        </p:sp>
      </p:grpSp>
      <p:sp>
        <p:nvSpPr>
          <p:cNvPr id="11" name="Content Placeholder 2">
            <a:extLst>
              <a:ext uri="{FF2B5EF4-FFF2-40B4-BE49-F238E27FC236}">
                <a16:creationId xmlns:a16="http://schemas.microsoft.com/office/drawing/2014/main" id="{CF3D4C04-CFB3-46AD-BF5C-86C8D68203A1}"/>
              </a:ext>
            </a:extLst>
          </p:cNvPr>
          <p:cNvSpPr txBox="1">
            <a:spLocks/>
          </p:cNvSpPr>
          <p:nvPr/>
        </p:nvSpPr>
        <p:spPr>
          <a:xfrm>
            <a:off x="491125" y="3194119"/>
            <a:ext cx="3420000" cy="2671999"/>
          </a:xfrm>
          <a:prstGeom prst="rect">
            <a:avLst/>
          </a:prstGeom>
          <a:noFill/>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461963" indent="-342900">
              <a:spcBef>
                <a:spcPts val="0"/>
              </a:spcBef>
            </a:pPr>
            <a:r>
              <a:rPr lang="en-GB" b="1" dirty="0"/>
              <a:t>Set up </a:t>
            </a:r>
            <a:r>
              <a:rPr lang="en-GB" dirty="0"/>
              <a:t>the room, focus on the patient </a:t>
            </a:r>
          </a:p>
          <a:p>
            <a:pPr marL="461963" indent="-342900">
              <a:spcBef>
                <a:spcPts val="0"/>
              </a:spcBef>
            </a:pPr>
            <a:r>
              <a:rPr lang="en-GB" dirty="0"/>
              <a:t>Pay attention to </a:t>
            </a:r>
            <a:r>
              <a:rPr lang="en-GB" b="1" dirty="0"/>
              <a:t>non-verbal</a:t>
            </a:r>
            <a:r>
              <a:rPr lang="en-GB" dirty="0"/>
              <a:t> behaviour</a:t>
            </a:r>
          </a:p>
          <a:p>
            <a:pPr marL="461963" indent="-342900">
              <a:spcBef>
                <a:spcPts val="0"/>
              </a:spcBef>
            </a:pPr>
            <a:r>
              <a:rPr lang="en-US" dirty="0"/>
              <a:t>Listen attentively, respect and support </a:t>
            </a:r>
          </a:p>
          <a:p>
            <a:pPr marL="461963" indent="-342900">
              <a:spcBef>
                <a:spcPts val="0"/>
              </a:spcBef>
            </a:pPr>
            <a:r>
              <a:rPr lang="en-US" dirty="0"/>
              <a:t>Create a </a:t>
            </a:r>
            <a:r>
              <a:rPr lang="en-US" b="1" dirty="0"/>
              <a:t>partnership</a:t>
            </a:r>
            <a:endParaRPr lang="en-US" dirty="0"/>
          </a:p>
          <a:p>
            <a:pPr marL="119062" indent="0" algn="ctr">
              <a:spcBef>
                <a:spcPts val="0"/>
              </a:spcBef>
              <a:buNone/>
            </a:pPr>
            <a:endParaRPr lang="en-US" dirty="0">
              <a:solidFill>
                <a:srgbClr val="BE2BBB"/>
              </a:solidFill>
            </a:endParaRPr>
          </a:p>
          <a:p>
            <a:pPr marL="119062" indent="0" algn="ctr">
              <a:spcBef>
                <a:spcPts val="0"/>
              </a:spcBef>
              <a:buNone/>
            </a:pPr>
            <a:r>
              <a:rPr lang="en-US" b="1" dirty="0">
                <a:solidFill>
                  <a:srgbClr val="BE2BBB"/>
                </a:solidFill>
              </a:rPr>
              <a:t>PATIENT FEELS CONNECTED</a:t>
            </a:r>
          </a:p>
        </p:txBody>
      </p:sp>
      <p:sp>
        <p:nvSpPr>
          <p:cNvPr id="2" name="Title 1">
            <a:extLst>
              <a:ext uri="{FF2B5EF4-FFF2-40B4-BE49-F238E27FC236}">
                <a16:creationId xmlns:a16="http://schemas.microsoft.com/office/drawing/2014/main" id="{36311ED4-6186-4E10-8658-EE6D7A23CE54}"/>
              </a:ext>
            </a:extLst>
          </p:cNvPr>
          <p:cNvSpPr>
            <a:spLocks noGrp="1"/>
          </p:cNvSpPr>
          <p:nvPr>
            <p:ph type="title"/>
          </p:nvPr>
        </p:nvSpPr>
        <p:spPr>
          <a:xfrm>
            <a:off x="566538" y="499447"/>
            <a:ext cx="11460480" cy="914400"/>
          </a:xfrm>
        </p:spPr>
        <p:txBody>
          <a:bodyPr/>
          <a:lstStyle/>
          <a:p>
            <a:r>
              <a:rPr lang="en-US" dirty="0"/>
              <a:t>The Three Function Approach is the Hallmark of Effective Medical Communication</a:t>
            </a:r>
          </a:p>
        </p:txBody>
      </p:sp>
      <p:sp>
        <p:nvSpPr>
          <p:cNvPr id="4" name="Slide Number Placeholder 3">
            <a:extLst>
              <a:ext uri="{FF2B5EF4-FFF2-40B4-BE49-F238E27FC236}">
                <a16:creationId xmlns:a16="http://schemas.microsoft.com/office/drawing/2014/main" id="{791E4DFB-5BAA-44C0-B335-75545BBCABC6}"/>
              </a:ext>
            </a:extLst>
          </p:cNvPr>
          <p:cNvSpPr>
            <a:spLocks noGrp="1"/>
          </p:cNvSpPr>
          <p:nvPr>
            <p:ph type="sldNum" sz="quarter" idx="12"/>
          </p:nvPr>
        </p:nvSpPr>
        <p:spPr/>
        <p:txBody>
          <a:bodyPr/>
          <a:lstStyle/>
          <a:p>
            <a:fld id="{B58DE5F1-E0F9-4CCA-92B7-7A6FC4DFEE14}" type="slidenum">
              <a:rPr lang="en-US" smtClean="0"/>
              <a:t>12</a:t>
            </a:fld>
            <a:endParaRPr lang="en-US"/>
          </a:p>
        </p:txBody>
      </p:sp>
      <p:sp>
        <p:nvSpPr>
          <p:cNvPr id="33" name="Rectangle 32">
            <a:extLst>
              <a:ext uri="{FF2B5EF4-FFF2-40B4-BE49-F238E27FC236}">
                <a16:creationId xmlns:a16="http://schemas.microsoft.com/office/drawing/2014/main" id="{2E87CA02-3A00-46DC-85E1-117C1E346297}"/>
              </a:ext>
            </a:extLst>
          </p:cNvPr>
          <p:cNvSpPr/>
          <p:nvPr/>
        </p:nvSpPr>
        <p:spPr>
          <a:xfrm>
            <a:off x="8245052" y="2402755"/>
            <a:ext cx="3605177" cy="3811701"/>
          </a:xfrm>
          <a:prstGeom prst="rect">
            <a:avLst/>
          </a:prstGeom>
          <a:solidFill>
            <a:srgbClr val="DAC5C5"/>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a:p>
        </p:txBody>
      </p:sp>
      <p:sp>
        <p:nvSpPr>
          <p:cNvPr id="35" name="Oval 34">
            <a:extLst>
              <a:ext uri="{FF2B5EF4-FFF2-40B4-BE49-F238E27FC236}">
                <a16:creationId xmlns:a16="http://schemas.microsoft.com/office/drawing/2014/main" id="{E47309D4-5A09-4EB7-BF62-733E797C656A}"/>
              </a:ext>
            </a:extLst>
          </p:cNvPr>
          <p:cNvSpPr>
            <a:spLocks noChangeAspect="1"/>
          </p:cNvSpPr>
          <p:nvPr/>
        </p:nvSpPr>
        <p:spPr>
          <a:xfrm>
            <a:off x="9425075" y="1775356"/>
            <a:ext cx="1245130" cy="1287620"/>
          </a:xfrm>
          <a:prstGeom prst="ellipse">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a:p>
        </p:txBody>
      </p:sp>
      <p:sp>
        <p:nvSpPr>
          <p:cNvPr id="7" name="Content Placeholder 2">
            <a:extLst>
              <a:ext uri="{FF2B5EF4-FFF2-40B4-BE49-F238E27FC236}">
                <a16:creationId xmlns:a16="http://schemas.microsoft.com/office/drawing/2014/main" id="{B4BE74A7-C062-4F0E-BDF7-EB6D2EA4384B}"/>
              </a:ext>
            </a:extLst>
          </p:cNvPr>
          <p:cNvSpPr txBox="1">
            <a:spLocks/>
          </p:cNvSpPr>
          <p:nvPr/>
        </p:nvSpPr>
        <p:spPr>
          <a:xfrm>
            <a:off x="8330049" y="3194119"/>
            <a:ext cx="3450485" cy="811336"/>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517525" indent="-285750">
              <a:spcBef>
                <a:spcPts val="0"/>
              </a:spcBef>
            </a:pPr>
            <a:r>
              <a:rPr lang="en-US" dirty="0"/>
              <a:t>Teach/teach back</a:t>
            </a:r>
          </a:p>
          <a:p>
            <a:pPr marL="517525" indent="-285750">
              <a:spcBef>
                <a:spcPts val="0"/>
              </a:spcBef>
            </a:pPr>
            <a:r>
              <a:rPr lang="en-US" dirty="0"/>
              <a:t>Build a </a:t>
            </a:r>
            <a:r>
              <a:rPr lang="en-US" b="1" dirty="0"/>
              <a:t>brief action plan</a:t>
            </a:r>
          </a:p>
        </p:txBody>
      </p:sp>
      <p:sp>
        <p:nvSpPr>
          <p:cNvPr id="37" name="Rectangle 36">
            <a:extLst>
              <a:ext uri="{FF2B5EF4-FFF2-40B4-BE49-F238E27FC236}">
                <a16:creationId xmlns:a16="http://schemas.microsoft.com/office/drawing/2014/main" id="{B1682279-65DD-42C5-8EA1-B8CB00A10FBB}"/>
              </a:ext>
            </a:extLst>
          </p:cNvPr>
          <p:cNvSpPr/>
          <p:nvPr/>
        </p:nvSpPr>
        <p:spPr>
          <a:xfrm>
            <a:off x="4302807" y="2408346"/>
            <a:ext cx="3761560" cy="3811701"/>
          </a:xfrm>
          <a:prstGeom prst="rect">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dirty="0"/>
          </a:p>
        </p:txBody>
      </p:sp>
      <p:sp>
        <p:nvSpPr>
          <p:cNvPr id="39" name="Oval 38">
            <a:extLst>
              <a:ext uri="{FF2B5EF4-FFF2-40B4-BE49-F238E27FC236}">
                <a16:creationId xmlns:a16="http://schemas.microsoft.com/office/drawing/2014/main" id="{E1F83BD4-E539-43E5-A2E1-51199316BAD7}"/>
              </a:ext>
            </a:extLst>
          </p:cNvPr>
          <p:cNvSpPr>
            <a:spLocks noChangeAspect="1"/>
          </p:cNvSpPr>
          <p:nvPr/>
        </p:nvSpPr>
        <p:spPr>
          <a:xfrm>
            <a:off x="5549481" y="1762789"/>
            <a:ext cx="1268209" cy="1291113"/>
          </a:xfrm>
          <a:prstGeom prst="ellipse">
            <a:avLst/>
          </a:prstGeom>
          <a:solidFill>
            <a:schemeClr val="bg1"/>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GB" sz="2000"/>
          </a:p>
        </p:txBody>
      </p:sp>
      <p:sp>
        <p:nvSpPr>
          <p:cNvPr id="12" name="Content Placeholder 2">
            <a:extLst>
              <a:ext uri="{FF2B5EF4-FFF2-40B4-BE49-F238E27FC236}">
                <a16:creationId xmlns:a16="http://schemas.microsoft.com/office/drawing/2014/main" id="{E317F860-5097-4600-B976-750404C599BE}"/>
              </a:ext>
            </a:extLst>
          </p:cNvPr>
          <p:cNvSpPr txBox="1">
            <a:spLocks/>
          </p:cNvSpPr>
          <p:nvPr/>
        </p:nvSpPr>
        <p:spPr>
          <a:xfrm>
            <a:off x="4415191" y="2510836"/>
            <a:ext cx="3536791" cy="3075129"/>
          </a:xfrm>
          <a:prstGeom prst="rect">
            <a:avLst/>
          </a:prstGeom>
        </p:spPr>
        <p:txBody>
          <a:bodyPr vert="horz" lIns="0" tIns="0" rIns="0" bIns="0" spcCol="301752" rtlCol="0">
            <a:noAutofit/>
          </a:bodyPr>
          <a:lst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pPr marL="0" indent="0" algn="ctr">
              <a:spcBef>
                <a:spcPts val="0"/>
              </a:spcBef>
              <a:buNone/>
            </a:pPr>
            <a:endParaRPr lang="en-GB" b="1" dirty="0">
              <a:solidFill>
                <a:srgbClr val="BE2BBB"/>
              </a:solidFill>
            </a:endParaRPr>
          </a:p>
          <a:p>
            <a:pPr marL="231775" indent="0">
              <a:spcBef>
                <a:spcPts val="0"/>
              </a:spcBef>
              <a:buNone/>
            </a:pPr>
            <a:endParaRPr lang="en-US" dirty="0"/>
          </a:p>
          <a:p>
            <a:pPr marL="574675" indent="-342900">
              <a:spcBef>
                <a:spcPts val="0"/>
              </a:spcBef>
            </a:pPr>
            <a:r>
              <a:rPr lang="en-US" dirty="0"/>
              <a:t>Create an </a:t>
            </a:r>
            <a:r>
              <a:rPr lang="en-US" b="1" dirty="0"/>
              <a:t>agenda</a:t>
            </a:r>
            <a:r>
              <a:rPr lang="en-US" dirty="0"/>
              <a:t> </a:t>
            </a:r>
          </a:p>
          <a:p>
            <a:pPr marL="574675" indent="-342900">
              <a:spcBef>
                <a:spcPts val="0"/>
              </a:spcBef>
            </a:pPr>
            <a:r>
              <a:rPr lang="en-US" dirty="0"/>
              <a:t>Co-construct the </a:t>
            </a:r>
            <a:r>
              <a:rPr lang="en-US" u="sng" dirty="0"/>
              <a:t>e</a:t>
            </a:r>
            <a:r>
              <a:rPr lang="en-US" dirty="0"/>
              <a:t>xpanded </a:t>
            </a:r>
            <a:r>
              <a:rPr lang="en-US" u="sng" dirty="0"/>
              <a:t>h</a:t>
            </a:r>
            <a:r>
              <a:rPr lang="en-US" dirty="0"/>
              <a:t>istory of the </a:t>
            </a:r>
            <a:r>
              <a:rPr lang="en-US" u="sng" dirty="0"/>
              <a:t>p</a:t>
            </a:r>
            <a:r>
              <a:rPr lang="en-US" dirty="0"/>
              <a:t>resent </a:t>
            </a:r>
            <a:r>
              <a:rPr lang="en-US" u="sng" dirty="0"/>
              <a:t>i</a:t>
            </a:r>
            <a:r>
              <a:rPr lang="en-US" dirty="0"/>
              <a:t>llness (</a:t>
            </a:r>
            <a:r>
              <a:rPr lang="en-US" b="1" dirty="0"/>
              <a:t>EHPI</a:t>
            </a:r>
            <a:r>
              <a:rPr lang="en-US" dirty="0"/>
              <a:t>) </a:t>
            </a:r>
          </a:p>
          <a:p>
            <a:pPr marL="574675" indent="-342900">
              <a:spcBef>
                <a:spcPts val="0"/>
              </a:spcBef>
            </a:pPr>
            <a:r>
              <a:rPr lang="en-US" dirty="0"/>
              <a:t>Allow the patient to express </a:t>
            </a:r>
            <a:r>
              <a:rPr lang="en-US" u="sng" dirty="0"/>
              <a:t>c</a:t>
            </a:r>
            <a:r>
              <a:rPr lang="en-US" dirty="0"/>
              <a:t>ontext, </a:t>
            </a:r>
            <a:r>
              <a:rPr lang="en-US" u="sng" dirty="0"/>
              <a:t>h</a:t>
            </a:r>
            <a:r>
              <a:rPr lang="en-US" dirty="0"/>
              <a:t>opes, </a:t>
            </a:r>
            <a:r>
              <a:rPr lang="en-US" u="sng" dirty="0"/>
              <a:t>a</a:t>
            </a:r>
            <a:r>
              <a:rPr lang="en-US" dirty="0"/>
              <a:t>ttributions and </a:t>
            </a:r>
            <a:r>
              <a:rPr lang="en-US" u="sng" dirty="0"/>
              <a:t>i</a:t>
            </a:r>
            <a:r>
              <a:rPr lang="en-US" dirty="0"/>
              <a:t>mpact of the illness (</a:t>
            </a:r>
            <a:r>
              <a:rPr lang="en-US" b="1" dirty="0"/>
              <a:t>CHAI</a:t>
            </a:r>
            <a:r>
              <a:rPr lang="en-US" dirty="0"/>
              <a:t>).</a:t>
            </a:r>
          </a:p>
        </p:txBody>
      </p:sp>
      <p:sp>
        <p:nvSpPr>
          <p:cNvPr id="26" name="TextBox 25">
            <a:extLst>
              <a:ext uri="{FF2B5EF4-FFF2-40B4-BE49-F238E27FC236}">
                <a16:creationId xmlns:a16="http://schemas.microsoft.com/office/drawing/2014/main" id="{5DE4753B-2930-A7E1-DA5F-7E2A2763545E}"/>
              </a:ext>
            </a:extLst>
          </p:cNvPr>
          <p:cNvSpPr txBox="1"/>
          <p:nvPr/>
        </p:nvSpPr>
        <p:spPr>
          <a:xfrm>
            <a:off x="-847949" y="1597205"/>
            <a:ext cx="6098146" cy="400110"/>
          </a:xfrm>
          <a:prstGeom prst="rect">
            <a:avLst/>
          </a:prstGeom>
          <a:noFill/>
        </p:spPr>
        <p:txBody>
          <a:bodyPr wrap="square">
            <a:spAutoFit/>
          </a:bodyPr>
          <a:lstStyle/>
          <a:p>
            <a:pPr marL="0" indent="0" algn="ctr">
              <a:spcBef>
                <a:spcPts val="0"/>
              </a:spcBef>
              <a:buNone/>
            </a:pPr>
            <a:r>
              <a:rPr lang="en-GB" sz="2000" b="1" dirty="0">
                <a:solidFill>
                  <a:srgbClr val="BE2BBB"/>
                </a:solidFill>
              </a:rPr>
              <a:t>CONNECT</a:t>
            </a:r>
          </a:p>
        </p:txBody>
      </p:sp>
      <p:sp>
        <p:nvSpPr>
          <p:cNvPr id="28" name="TextBox 27">
            <a:extLst>
              <a:ext uri="{FF2B5EF4-FFF2-40B4-BE49-F238E27FC236}">
                <a16:creationId xmlns:a16="http://schemas.microsoft.com/office/drawing/2014/main" id="{857C0FF7-84D9-3F61-2653-584F65C3AC4C}"/>
              </a:ext>
            </a:extLst>
          </p:cNvPr>
          <p:cNvSpPr txBox="1"/>
          <p:nvPr/>
        </p:nvSpPr>
        <p:spPr>
          <a:xfrm>
            <a:off x="5019657" y="1597205"/>
            <a:ext cx="2327856" cy="400110"/>
          </a:xfrm>
          <a:prstGeom prst="rect">
            <a:avLst/>
          </a:prstGeom>
          <a:noFill/>
        </p:spPr>
        <p:txBody>
          <a:bodyPr wrap="square">
            <a:spAutoFit/>
          </a:bodyPr>
          <a:lstStyle/>
          <a:p>
            <a:pPr algn="ctr"/>
            <a:r>
              <a:rPr lang="en-GB" sz="2000" b="1" dirty="0">
                <a:solidFill>
                  <a:srgbClr val="BE2BBB"/>
                </a:solidFill>
              </a:rPr>
              <a:t>CO-CONSTRUCT</a:t>
            </a:r>
            <a:endParaRPr lang="en-US" sz="2000" dirty="0">
              <a:solidFill>
                <a:srgbClr val="BE2BBB"/>
              </a:solidFill>
            </a:endParaRPr>
          </a:p>
        </p:txBody>
      </p:sp>
      <p:sp>
        <p:nvSpPr>
          <p:cNvPr id="30" name="TextBox 29">
            <a:extLst>
              <a:ext uri="{FF2B5EF4-FFF2-40B4-BE49-F238E27FC236}">
                <a16:creationId xmlns:a16="http://schemas.microsoft.com/office/drawing/2014/main" id="{F5DD3345-5C9C-E011-A3F5-EFC3D1B6941E}"/>
              </a:ext>
            </a:extLst>
          </p:cNvPr>
          <p:cNvSpPr txBox="1"/>
          <p:nvPr/>
        </p:nvSpPr>
        <p:spPr>
          <a:xfrm>
            <a:off x="4126171" y="5579561"/>
            <a:ext cx="3939657" cy="400110"/>
          </a:xfrm>
          <a:prstGeom prst="rect">
            <a:avLst/>
          </a:prstGeom>
          <a:noFill/>
        </p:spPr>
        <p:txBody>
          <a:bodyPr wrap="square">
            <a:spAutoFit/>
          </a:bodyPr>
          <a:lstStyle/>
          <a:p>
            <a:pPr marL="231775" indent="0" algn="ctr">
              <a:spcBef>
                <a:spcPts val="0"/>
              </a:spcBef>
              <a:buNone/>
            </a:pPr>
            <a:r>
              <a:rPr lang="en-US" sz="2000" b="1" dirty="0">
                <a:solidFill>
                  <a:srgbClr val="BE2BBB"/>
                </a:solidFill>
              </a:rPr>
              <a:t>PATIENT FEELS UNDERSTOOD</a:t>
            </a:r>
          </a:p>
        </p:txBody>
      </p:sp>
      <p:sp>
        <p:nvSpPr>
          <p:cNvPr id="31" name="TextBox 30">
            <a:extLst>
              <a:ext uri="{FF2B5EF4-FFF2-40B4-BE49-F238E27FC236}">
                <a16:creationId xmlns:a16="http://schemas.microsoft.com/office/drawing/2014/main" id="{6D0C73C6-207C-5E76-8E5B-FE8147F7527F}"/>
              </a:ext>
            </a:extLst>
          </p:cNvPr>
          <p:cNvSpPr txBox="1"/>
          <p:nvPr/>
        </p:nvSpPr>
        <p:spPr>
          <a:xfrm>
            <a:off x="8883712" y="1591418"/>
            <a:ext cx="2327856" cy="400110"/>
          </a:xfrm>
          <a:prstGeom prst="rect">
            <a:avLst/>
          </a:prstGeom>
          <a:noFill/>
        </p:spPr>
        <p:txBody>
          <a:bodyPr wrap="square">
            <a:spAutoFit/>
          </a:bodyPr>
          <a:lstStyle/>
          <a:p>
            <a:pPr algn="ctr"/>
            <a:r>
              <a:rPr lang="en-GB" sz="2000" b="1" dirty="0">
                <a:solidFill>
                  <a:srgbClr val="BE2BBB"/>
                </a:solidFill>
              </a:rPr>
              <a:t>COLLABORATE</a:t>
            </a:r>
            <a:endParaRPr lang="en-US" sz="2000" dirty="0">
              <a:solidFill>
                <a:srgbClr val="BE2BBB"/>
              </a:solidFill>
            </a:endParaRPr>
          </a:p>
        </p:txBody>
      </p:sp>
      <p:sp>
        <p:nvSpPr>
          <p:cNvPr id="40" name="TextBox 39">
            <a:extLst>
              <a:ext uri="{FF2B5EF4-FFF2-40B4-BE49-F238E27FC236}">
                <a16:creationId xmlns:a16="http://schemas.microsoft.com/office/drawing/2014/main" id="{C82A7447-16AA-1B94-472E-3B745661546D}"/>
              </a:ext>
            </a:extLst>
          </p:cNvPr>
          <p:cNvSpPr txBox="1"/>
          <p:nvPr/>
        </p:nvSpPr>
        <p:spPr>
          <a:xfrm>
            <a:off x="7984272" y="5275770"/>
            <a:ext cx="3939657" cy="707886"/>
          </a:xfrm>
          <a:prstGeom prst="rect">
            <a:avLst/>
          </a:prstGeom>
          <a:noFill/>
        </p:spPr>
        <p:txBody>
          <a:bodyPr wrap="square">
            <a:spAutoFit/>
          </a:bodyPr>
          <a:lstStyle/>
          <a:p>
            <a:pPr marL="173037" indent="0" algn="ctr">
              <a:spcBef>
                <a:spcPts val="0"/>
              </a:spcBef>
              <a:buNone/>
            </a:pPr>
            <a:r>
              <a:rPr lang="en-US" sz="2000" b="1" dirty="0">
                <a:solidFill>
                  <a:srgbClr val="BE2BBB"/>
                </a:solidFill>
              </a:rPr>
              <a:t>PATIENT FEELS SHE HAS AN EFFECTIVE TREATMENT PLAN</a:t>
            </a:r>
          </a:p>
        </p:txBody>
      </p:sp>
      <p:pic>
        <p:nvPicPr>
          <p:cNvPr id="16" name="Graphic 15" descr="Link with solid fill">
            <a:extLst>
              <a:ext uri="{FF2B5EF4-FFF2-40B4-BE49-F238E27FC236}">
                <a16:creationId xmlns:a16="http://schemas.microsoft.com/office/drawing/2014/main" id="{4147A710-2A84-C804-687C-99C73F5A78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2077" y="2053636"/>
            <a:ext cx="914400" cy="914400"/>
          </a:xfrm>
          <a:prstGeom prst="rect">
            <a:avLst/>
          </a:prstGeom>
        </p:spPr>
      </p:pic>
      <p:pic>
        <p:nvPicPr>
          <p:cNvPr id="19" name="Graphic 18" descr="Wrench with solid fill">
            <a:extLst>
              <a:ext uri="{FF2B5EF4-FFF2-40B4-BE49-F238E27FC236}">
                <a16:creationId xmlns:a16="http://schemas.microsoft.com/office/drawing/2014/main" id="{4C6FD458-7510-0AA5-B5ED-CDA6993208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819852" y="2149717"/>
            <a:ext cx="717922" cy="717922"/>
          </a:xfrm>
          <a:prstGeom prst="rect">
            <a:avLst/>
          </a:prstGeom>
        </p:spPr>
      </p:pic>
      <p:pic>
        <p:nvPicPr>
          <p:cNvPr id="21" name="Graphic 20" descr="Handshake with solid fill">
            <a:extLst>
              <a:ext uri="{FF2B5EF4-FFF2-40B4-BE49-F238E27FC236}">
                <a16:creationId xmlns:a16="http://schemas.microsoft.com/office/drawing/2014/main" id="{0638DA43-D0DC-9DBB-5029-C07F99940E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8091" y="2054575"/>
            <a:ext cx="914400" cy="914400"/>
          </a:xfrm>
          <a:prstGeom prst="rect">
            <a:avLst/>
          </a:prstGeom>
        </p:spPr>
      </p:pic>
      <p:pic>
        <p:nvPicPr>
          <p:cNvPr id="22" name="Graphic 21">
            <a:extLst>
              <a:ext uri="{FF2B5EF4-FFF2-40B4-BE49-F238E27FC236}">
                <a16:creationId xmlns:a16="http://schemas.microsoft.com/office/drawing/2014/main" id="{DB79B9C9-537C-0A1C-3A81-10D12EEC11A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flipH="1">
            <a:off x="5819852" y="2117130"/>
            <a:ext cx="767042" cy="767042"/>
          </a:xfrm>
          <a:prstGeom prst="rect">
            <a:avLst/>
          </a:prstGeom>
        </p:spPr>
      </p:pic>
    </p:spTree>
    <p:extLst>
      <p:ext uri="{BB962C8B-B14F-4D97-AF65-F5344CB8AC3E}">
        <p14:creationId xmlns:p14="http://schemas.microsoft.com/office/powerpoint/2010/main" val="27158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ressed_22-095 Video 2 Working Ver4 No Tag (1)-1">
            <a:hlinkClick r:id="" action="ppaction://media"/>
            <a:extLst>
              <a:ext uri="{FF2B5EF4-FFF2-40B4-BE49-F238E27FC236}">
                <a16:creationId xmlns:a16="http://schemas.microsoft.com/office/drawing/2014/main" id="{12961139-C445-A193-1C02-B465FBC074D0}"/>
              </a:ext>
            </a:extLst>
          </p:cNvPr>
          <p:cNvPicPr>
            <a:picLocks noChangeAspect="1"/>
          </p:cNvPicPr>
          <p:nvPr>
            <a:videoFile r:link="rId1"/>
            <p:extLst>
              <p:ext uri="{DAA4B4D4-6D71-4841-9C94-3DE7FCFB9230}">
                <p14:media xmlns:p14="http://schemas.microsoft.com/office/powerpoint/2010/main" r:embed="rId2">
                  <p14:trim st="3179"/>
                </p14:media>
              </p:ext>
            </p:extLst>
          </p:nvPr>
        </p:nvPicPr>
        <p:blipFill>
          <a:blip r:embed="rId5"/>
          <a:stretch>
            <a:fillRect/>
          </a:stretch>
        </p:blipFill>
        <p:spPr>
          <a:xfrm>
            <a:off x="1709737" y="1151929"/>
            <a:ext cx="8772525" cy="4934545"/>
          </a:xfrm>
          <a:prstGeom prst="rect">
            <a:avLst/>
          </a:prstGeom>
        </p:spPr>
      </p:pic>
      <p:sp>
        <p:nvSpPr>
          <p:cNvPr id="6" name="Title 5">
            <a:extLst>
              <a:ext uri="{FF2B5EF4-FFF2-40B4-BE49-F238E27FC236}">
                <a16:creationId xmlns:a16="http://schemas.microsoft.com/office/drawing/2014/main" id="{078E6FA1-2D41-6E4B-AA3A-6033D651140D}"/>
              </a:ext>
            </a:extLst>
          </p:cNvPr>
          <p:cNvSpPr>
            <a:spLocks noGrp="1"/>
          </p:cNvSpPr>
          <p:nvPr>
            <p:ph type="title"/>
          </p:nvPr>
        </p:nvSpPr>
        <p:spPr>
          <a:xfrm>
            <a:off x="579521" y="586726"/>
            <a:ext cx="11460480" cy="914400"/>
          </a:xfrm>
        </p:spPr>
        <p:txBody>
          <a:bodyPr/>
          <a:lstStyle/>
          <a:p>
            <a:r>
              <a:rPr lang="en-US" dirty="0"/>
              <a:t>Video: SDM in MS</a:t>
            </a:r>
          </a:p>
        </p:txBody>
      </p:sp>
      <p:sp>
        <p:nvSpPr>
          <p:cNvPr id="4" name="Slide Number Placeholder 3">
            <a:extLst>
              <a:ext uri="{FF2B5EF4-FFF2-40B4-BE49-F238E27FC236}">
                <a16:creationId xmlns:a16="http://schemas.microsoft.com/office/drawing/2014/main" id="{7E021F6C-680D-CB42-B4B7-A886B0D531A7}"/>
              </a:ext>
            </a:extLst>
          </p:cNvPr>
          <p:cNvSpPr>
            <a:spLocks noGrp="1"/>
          </p:cNvSpPr>
          <p:nvPr>
            <p:ph type="sldNum" sz="quarter" idx="12"/>
          </p:nvPr>
        </p:nvSpPr>
        <p:spPr/>
        <p:txBody>
          <a:bodyPr/>
          <a:lstStyle/>
          <a:p>
            <a:fld id="{B58DE5F1-E0F9-4CCA-92B7-7A6FC4DFEE14}" type="slidenum">
              <a:rPr lang="en-US" smtClean="0"/>
              <a:t>13</a:t>
            </a:fld>
            <a:endParaRPr lang="en-US"/>
          </a:p>
        </p:txBody>
      </p:sp>
    </p:spTree>
    <p:extLst>
      <p:ext uri="{BB962C8B-B14F-4D97-AF65-F5344CB8AC3E}">
        <p14:creationId xmlns:p14="http://schemas.microsoft.com/office/powerpoint/2010/main" val="10585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FEEE-7F25-DB40-9736-2677DEE102F4}"/>
              </a:ext>
            </a:extLst>
          </p:cNvPr>
          <p:cNvSpPr>
            <a:spLocks noGrp="1"/>
          </p:cNvSpPr>
          <p:nvPr>
            <p:ph type="title"/>
          </p:nvPr>
        </p:nvSpPr>
        <p:spPr>
          <a:xfrm>
            <a:off x="365759" y="365760"/>
            <a:ext cx="11460481" cy="914400"/>
          </a:xfrm>
        </p:spPr>
        <p:txBody>
          <a:bodyPr>
            <a:noAutofit/>
          </a:bodyPr>
          <a:lstStyle/>
          <a:p>
            <a:pPr>
              <a:lnSpc>
                <a:spcPct val="100000"/>
              </a:lnSpc>
            </a:pPr>
            <a:r>
              <a:rPr lang="en-US" sz="3000" dirty="0"/>
              <a:t>Feeling Connected, Understood and Having an Effective Treatment Plan Are Critical</a:t>
            </a:r>
          </a:p>
        </p:txBody>
      </p:sp>
      <p:sp>
        <p:nvSpPr>
          <p:cNvPr id="4" name="Slide Number Placeholder 3">
            <a:extLst>
              <a:ext uri="{FF2B5EF4-FFF2-40B4-BE49-F238E27FC236}">
                <a16:creationId xmlns:a16="http://schemas.microsoft.com/office/drawing/2014/main" id="{7E021F6C-680D-CB42-B4B7-A886B0D531A7}"/>
              </a:ext>
            </a:extLst>
          </p:cNvPr>
          <p:cNvSpPr>
            <a:spLocks noGrp="1"/>
          </p:cNvSpPr>
          <p:nvPr>
            <p:ph type="sldNum" sz="quarter" idx="12"/>
          </p:nvPr>
        </p:nvSpPr>
        <p:spPr/>
        <p:txBody>
          <a:bodyPr/>
          <a:lstStyle/>
          <a:p>
            <a:fld id="{B58DE5F1-E0F9-4CCA-92B7-7A6FC4DFEE14}" type="slidenum">
              <a:rPr lang="en-US" smtClean="0"/>
              <a:t>14</a:t>
            </a:fld>
            <a:endParaRPr lang="en-US"/>
          </a:p>
        </p:txBody>
      </p:sp>
      <p:sp>
        <p:nvSpPr>
          <p:cNvPr id="3" name="Oval 2">
            <a:extLst>
              <a:ext uri="{FF2B5EF4-FFF2-40B4-BE49-F238E27FC236}">
                <a16:creationId xmlns:a16="http://schemas.microsoft.com/office/drawing/2014/main" id="{352CBF63-779F-28D2-A032-CC422050F447}"/>
              </a:ext>
            </a:extLst>
          </p:cNvPr>
          <p:cNvSpPr/>
          <p:nvPr/>
        </p:nvSpPr>
        <p:spPr>
          <a:xfrm>
            <a:off x="517358" y="2129589"/>
            <a:ext cx="3200400" cy="3200400"/>
          </a:xfrm>
          <a:prstGeom prst="ellipse">
            <a:avLst/>
          </a:prstGeom>
          <a:solidFill>
            <a:srgbClr val="FFECCD"/>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7" name="Oval 6">
            <a:extLst>
              <a:ext uri="{FF2B5EF4-FFF2-40B4-BE49-F238E27FC236}">
                <a16:creationId xmlns:a16="http://schemas.microsoft.com/office/drawing/2014/main" id="{AAFD519F-9F30-9D80-5ABB-A23BC3B88504}"/>
              </a:ext>
            </a:extLst>
          </p:cNvPr>
          <p:cNvSpPr/>
          <p:nvPr/>
        </p:nvSpPr>
        <p:spPr>
          <a:xfrm>
            <a:off x="4495799" y="2129589"/>
            <a:ext cx="3200400" cy="3200400"/>
          </a:xfrm>
          <a:prstGeom prst="ellipse">
            <a:avLst/>
          </a:prstGeom>
          <a:solidFill>
            <a:srgbClr val="FEDCCA"/>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8" name="Oval 7">
            <a:extLst>
              <a:ext uri="{FF2B5EF4-FFF2-40B4-BE49-F238E27FC236}">
                <a16:creationId xmlns:a16="http://schemas.microsoft.com/office/drawing/2014/main" id="{3E6CD232-29E5-C35C-1B9B-2D4B140A4FBC}"/>
              </a:ext>
            </a:extLst>
          </p:cNvPr>
          <p:cNvSpPr/>
          <p:nvPr/>
        </p:nvSpPr>
        <p:spPr>
          <a:xfrm>
            <a:off x="8474240" y="2129589"/>
            <a:ext cx="3200400" cy="3200400"/>
          </a:xfrm>
          <a:prstGeom prst="ellipse">
            <a:avLst/>
          </a:prstGeom>
          <a:solidFill>
            <a:srgbClr val="DAC5C5"/>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000"/>
          </a:p>
        </p:txBody>
      </p:sp>
      <p:sp>
        <p:nvSpPr>
          <p:cNvPr id="5" name="TextBox 4">
            <a:extLst>
              <a:ext uri="{FF2B5EF4-FFF2-40B4-BE49-F238E27FC236}">
                <a16:creationId xmlns:a16="http://schemas.microsoft.com/office/drawing/2014/main" id="{608E5030-B95F-AB48-93C5-806219F3CFBF}"/>
              </a:ext>
            </a:extLst>
          </p:cNvPr>
          <p:cNvSpPr txBox="1"/>
          <p:nvPr/>
        </p:nvSpPr>
        <p:spPr>
          <a:xfrm>
            <a:off x="974558" y="1758970"/>
            <a:ext cx="2286000" cy="481263"/>
          </a:xfrm>
          <a:prstGeom prst="rect">
            <a:avLst/>
          </a:prstGeom>
          <a:noFill/>
        </p:spPr>
        <p:txBody>
          <a:bodyPr wrap="square" lIns="0" tIns="0" rIns="0" bIns="0" rtlCol="0">
            <a:noAutofit/>
          </a:bodyPr>
          <a:lstStyle/>
          <a:p>
            <a:pPr algn="ctr">
              <a:lnSpc>
                <a:spcPct val="100000"/>
              </a:lnSpc>
              <a:spcBef>
                <a:spcPts val="1200"/>
              </a:spcBef>
              <a:buSzPct val="100000"/>
            </a:pPr>
            <a:r>
              <a:rPr lang="en-US" sz="2400" b="1" dirty="0">
                <a:solidFill>
                  <a:srgbClr val="BE2BBB"/>
                </a:solidFill>
              </a:rPr>
              <a:t>Connect</a:t>
            </a:r>
          </a:p>
        </p:txBody>
      </p:sp>
      <p:sp>
        <p:nvSpPr>
          <p:cNvPr id="9" name="TextBox 8">
            <a:extLst>
              <a:ext uri="{FF2B5EF4-FFF2-40B4-BE49-F238E27FC236}">
                <a16:creationId xmlns:a16="http://schemas.microsoft.com/office/drawing/2014/main" id="{DC329845-D560-0879-B4C9-78B7F0452B94}"/>
              </a:ext>
            </a:extLst>
          </p:cNvPr>
          <p:cNvSpPr txBox="1"/>
          <p:nvPr/>
        </p:nvSpPr>
        <p:spPr>
          <a:xfrm>
            <a:off x="4952999" y="1773361"/>
            <a:ext cx="2286000" cy="481263"/>
          </a:xfrm>
          <a:prstGeom prst="rect">
            <a:avLst/>
          </a:prstGeom>
          <a:noFill/>
        </p:spPr>
        <p:txBody>
          <a:bodyPr wrap="square" lIns="0" tIns="0" rIns="0" bIns="0" rtlCol="0">
            <a:noAutofit/>
          </a:bodyPr>
          <a:lstStyle/>
          <a:p>
            <a:pPr algn="ctr">
              <a:lnSpc>
                <a:spcPct val="100000"/>
              </a:lnSpc>
              <a:spcBef>
                <a:spcPts val="1200"/>
              </a:spcBef>
              <a:buSzPct val="100000"/>
            </a:pPr>
            <a:r>
              <a:rPr lang="en-US" sz="2400" b="1" dirty="0">
                <a:solidFill>
                  <a:srgbClr val="BE2BBB"/>
                </a:solidFill>
              </a:rPr>
              <a:t>Co-Construct</a:t>
            </a:r>
          </a:p>
        </p:txBody>
      </p:sp>
      <p:sp>
        <p:nvSpPr>
          <p:cNvPr id="11" name="TextBox 10">
            <a:extLst>
              <a:ext uri="{FF2B5EF4-FFF2-40B4-BE49-F238E27FC236}">
                <a16:creationId xmlns:a16="http://schemas.microsoft.com/office/drawing/2014/main" id="{F851467E-9B96-72C7-6FF7-F845CF88B3D3}"/>
              </a:ext>
            </a:extLst>
          </p:cNvPr>
          <p:cNvSpPr txBox="1"/>
          <p:nvPr/>
        </p:nvSpPr>
        <p:spPr>
          <a:xfrm>
            <a:off x="8931442" y="1773360"/>
            <a:ext cx="2286000" cy="481263"/>
          </a:xfrm>
          <a:prstGeom prst="rect">
            <a:avLst/>
          </a:prstGeom>
          <a:noFill/>
        </p:spPr>
        <p:txBody>
          <a:bodyPr wrap="square" lIns="0" tIns="0" rIns="0" bIns="0" rtlCol="0">
            <a:noAutofit/>
          </a:bodyPr>
          <a:lstStyle/>
          <a:p>
            <a:pPr algn="ctr">
              <a:lnSpc>
                <a:spcPct val="100000"/>
              </a:lnSpc>
              <a:spcBef>
                <a:spcPts val="1200"/>
              </a:spcBef>
              <a:buSzPct val="100000"/>
            </a:pPr>
            <a:r>
              <a:rPr lang="en-US" sz="2400" b="1" dirty="0">
                <a:solidFill>
                  <a:srgbClr val="BE2BBB"/>
                </a:solidFill>
              </a:rPr>
              <a:t>Collaborate</a:t>
            </a:r>
          </a:p>
        </p:txBody>
      </p:sp>
      <p:sp>
        <p:nvSpPr>
          <p:cNvPr id="12" name="TextBox 11">
            <a:extLst>
              <a:ext uri="{FF2B5EF4-FFF2-40B4-BE49-F238E27FC236}">
                <a16:creationId xmlns:a16="http://schemas.microsoft.com/office/drawing/2014/main" id="{CCDBF0BC-6825-207F-3BF2-D4A4AB3D6918}"/>
              </a:ext>
            </a:extLst>
          </p:cNvPr>
          <p:cNvSpPr txBox="1"/>
          <p:nvPr/>
        </p:nvSpPr>
        <p:spPr>
          <a:xfrm>
            <a:off x="745557" y="3166664"/>
            <a:ext cx="2972201" cy="1251284"/>
          </a:xfrm>
          <a:prstGeom prst="rect">
            <a:avLst/>
          </a:prstGeom>
          <a:noFill/>
        </p:spPr>
        <p:txBody>
          <a:bodyPr wrap="square" lIns="0" tIns="0" rIns="0" bIns="0" rtlCol="0">
            <a:noAutofit/>
          </a:bodyPr>
          <a:lstStyle/>
          <a:p>
            <a:pPr marL="285750" indent="-285750" fontAlgn="b">
              <a:buFont typeface="Arial" panose="020B0604020202020204" pitchFamily="34" charset="0"/>
              <a:buChar char="•"/>
            </a:pPr>
            <a:r>
              <a:rPr lang="en-US" sz="2200" dirty="0">
                <a:solidFill>
                  <a:schemeClr val="accent1"/>
                </a:solidFill>
              </a:rPr>
              <a:t>Physical room set-up</a:t>
            </a:r>
          </a:p>
          <a:p>
            <a:pPr marL="285750" indent="-285750" fontAlgn="b">
              <a:buFont typeface="Arial" panose="020B0604020202020204" pitchFamily="34" charset="0"/>
              <a:buChar char="•"/>
            </a:pPr>
            <a:r>
              <a:rPr lang="en-US" sz="2200" dirty="0">
                <a:solidFill>
                  <a:schemeClr val="accent1"/>
                </a:solidFill>
              </a:rPr>
              <a:t>Eye contact</a:t>
            </a:r>
          </a:p>
          <a:p>
            <a:pPr marL="285750" indent="-285750" fontAlgn="b">
              <a:buFont typeface="Arial" panose="020B0604020202020204" pitchFamily="34" charset="0"/>
              <a:buChar char="•"/>
            </a:pPr>
            <a:r>
              <a:rPr lang="en-US" sz="2200" dirty="0">
                <a:solidFill>
                  <a:schemeClr val="accent1"/>
                </a:solidFill>
              </a:rPr>
              <a:t>Listen and respond empathically</a:t>
            </a:r>
          </a:p>
        </p:txBody>
      </p:sp>
      <p:sp>
        <p:nvSpPr>
          <p:cNvPr id="13" name="TextBox 12">
            <a:extLst>
              <a:ext uri="{FF2B5EF4-FFF2-40B4-BE49-F238E27FC236}">
                <a16:creationId xmlns:a16="http://schemas.microsoft.com/office/drawing/2014/main" id="{251161D9-76B5-749F-1836-DB03600C6706}"/>
              </a:ext>
            </a:extLst>
          </p:cNvPr>
          <p:cNvSpPr txBox="1"/>
          <p:nvPr/>
        </p:nvSpPr>
        <p:spPr>
          <a:xfrm>
            <a:off x="4723998" y="3453004"/>
            <a:ext cx="2744002" cy="678605"/>
          </a:xfrm>
          <a:prstGeom prst="rect">
            <a:avLst/>
          </a:prstGeom>
          <a:noFill/>
        </p:spPr>
        <p:txBody>
          <a:bodyPr wrap="square" lIns="0" tIns="0" rIns="0" bIns="0" rtlCol="0">
            <a:noAutofit/>
          </a:bodyPr>
          <a:lstStyle/>
          <a:p>
            <a:pPr marL="285750" lvl="0" indent="-285750" fontAlgn="b">
              <a:buFont typeface="Arial" panose="020B0604020202020204" pitchFamily="34" charset="0"/>
              <a:buChar char="•"/>
              <a:defRPr/>
            </a:pPr>
            <a:r>
              <a:rPr lang="en-US" sz="2200" dirty="0">
                <a:solidFill>
                  <a:schemeClr val="accent1"/>
                </a:solidFill>
              </a:rPr>
              <a:t>Agenda</a:t>
            </a:r>
          </a:p>
          <a:p>
            <a:pPr marL="285750" indent="-285750" fontAlgn="b">
              <a:buFont typeface="Arial" panose="020B0604020202020204" pitchFamily="34" charset="0"/>
              <a:buChar char="•"/>
            </a:pPr>
            <a:r>
              <a:rPr lang="en-US" sz="2200" dirty="0">
                <a:solidFill>
                  <a:schemeClr val="accent1"/>
                </a:solidFill>
              </a:rPr>
              <a:t>Explore context</a:t>
            </a:r>
          </a:p>
        </p:txBody>
      </p:sp>
      <p:sp>
        <p:nvSpPr>
          <p:cNvPr id="14" name="TextBox 13">
            <a:extLst>
              <a:ext uri="{FF2B5EF4-FFF2-40B4-BE49-F238E27FC236}">
                <a16:creationId xmlns:a16="http://schemas.microsoft.com/office/drawing/2014/main" id="{FDE12D9D-FC2C-8406-DE31-5B45D5F6FA6C}"/>
              </a:ext>
            </a:extLst>
          </p:cNvPr>
          <p:cNvSpPr txBox="1"/>
          <p:nvPr/>
        </p:nvSpPr>
        <p:spPr>
          <a:xfrm>
            <a:off x="8908570" y="3051184"/>
            <a:ext cx="2744002" cy="678605"/>
          </a:xfrm>
          <a:prstGeom prst="rect">
            <a:avLst/>
          </a:prstGeom>
          <a:noFill/>
        </p:spPr>
        <p:txBody>
          <a:bodyPr wrap="square" lIns="0" tIns="0" rIns="0" bIns="0" rtlCol="0">
            <a:noAutofit/>
          </a:bodyPr>
          <a:lstStyle/>
          <a:p>
            <a:pPr marL="285750" indent="-285750" fontAlgn="b">
              <a:buFont typeface="Arial" panose="020B0604020202020204" pitchFamily="34" charset="0"/>
              <a:buChar char="•"/>
            </a:pPr>
            <a:r>
              <a:rPr lang="en-US" sz="2200" dirty="0">
                <a:solidFill>
                  <a:schemeClr val="accent1"/>
                </a:solidFill>
              </a:rPr>
              <a:t>Teach-back</a:t>
            </a:r>
          </a:p>
          <a:p>
            <a:pPr marL="285750" indent="-285750" fontAlgn="b">
              <a:buFont typeface="Arial" panose="020B0604020202020204" pitchFamily="34" charset="0"/>
              <a:buChar char="•"/>
            </a:pPr>
            <a:r>
              <a:rPr lang="en-US" sz="2200" dirty="0">
                <a:solidFill>
                  <a:schemeClr val="accent1"/>
                </a:solidFill>
              </a:rPr>
              <a:t>Brief Action Plan (based on motivational interviewing)</a:t>
            </a:r>
          </a:p>
        </p:txBody>
      </p:sp>
      <p:pic>
        <p:nvPicPr>
          <p:cNvPr id="15" name="Graphic 14" descr="Link with solid fill">
            <a:extLst>
              <a:ext uri="{FF2B5EF4-FFF2-40B4-BE49-F238E27FC236}">
                <a16:creationId xmlns:a16="http://schemas.microsoft.com/office/drawing/2014/main" id="{BBE5DCCB-BB26-29CB-222B-029374764E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2776" y="4803794"/>
            <a:ext cx="1052389" cy="1052389"/>
          </a:xfrm>
          <a:prstGeom prst="rect">
            <a:avLst/>
          </a:prstGeom>
        </p:spPr>
      </p:pic>
      <p:pic>
        <p:nvPicPr>
          <p:cNvPr id="16" name="Graphic 15" descr="Wrench with solid fill">
            <a:extLst>
              <a:ext uri="{FF2B5EF4-FFF2-40B4-BE49-F238E27FC236}">
                <a16:creationId xmlns:a16="http://schemas.microsoft.com/office/drawing/2014/main" id="{74AFE167-F4F8-DAC0-6771-77256952C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771606" y="4870055"/>
            <a:ext cx="816161" cy="816161"/>
          </a:xfrm>
          <a:prstGeom prst="rect">
            <a:avLst/>
          </a:prstGeom>
        </p:spPr>
      </p:pic>
      <p:pic>
        <p:nvPicPr>
          <p:cNvPr id="17" name="Graphic 16" descr="Handshake with solid fill">
            <a:extLst>
              <a:ext uri="{FF2B5EF4-FFF2-40B4-BE49-F238E27FC236}">
                <a16:creationId xmlns:a16="http://schemas.microsoft.com/office/drawing/2014/main" id="{6D4C8B3E-3ACD-C3C4-5E44-55291A3375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7240" y="4747443"/>
            <a:ext cx="1111984" cy="1111984"/>
          </a:xfrm>
          <a:prstGeom prst="rect">
            <a:avLst/>
          </a:prstGeom>
        </p:spPr>
      </p:pic>
      <p:pic>
        <p:nvPicPr>
          <p:cNvPr id="18" name="Graphic 17">
            <a:extLst>
              <a:ext uri="{FF2B5EF4-FFF2-40B4-BE49-F238E27FC236}">
                <a16:creationId xmlns:a16="http://schemas.microsoft.com/office/drawing/2014/main" id="{4BD29D30-B6E1-B3A7-05A8-88AB857941A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5400000" flipH="1">
            <a:off x="5735262" y="4856786"/>
            <a:ext cx="816161" cy="816161"/>
          </a:xfrm>
          <a:prstGeom prst="rect">
            <a:avLst/>
          </a:prstGeom>
        </p:spPr>
      </p:pic>
    </p:spTree>
    <p:extLst>
      <p:ext uri="{BB962C8B-B14F-4D97-AF65-F5344CB8AC3E}">
        <p14:creationId xmlns:p14="http://schemas.microsoft.com/office/powerpoint/2010/main" val="224507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D7E1-D9A8-C446-B181-47ABDD10B4EA}"/>
              </a:ext>
            </a:extLst>
          </p:cNvPr>
          <p:cNvSpPr>
            <a:spLocks noGrp="1"/>
          </p:cNvSpPr>
          <p:nvPr>
            <p:ph type="title"/>
          </p:nvPr>
        </p:nvSpPr>
        <p:spPr>
          <a:xfrm>
            <a:off x="515155" y="484067"/>
            <a:ext cx="11826240" cy="914400"/>
          </a:xfrm>
        </p:spPr>
        <p:txBody>
          <a:bodyPr/>
          <a:lstStyle/>
          <a:p>
            <a:r>
              <a:rPr lang="en-US" dirty="0"/>
              <a:t>Shared Decision-Making Benefits Patients &amp; HCPs</a:t>
            </a:r>
          </a:p>
        </p:txBody>
      </p:sp>
      <p:sp>
        <p:nvSpPr>
          <p:cNvPr id="3" name="Content Placeholder 2">
            <a:extLst>
              <a:ext uri="{FF2B5EF4-FFF2-40B4-BE49-F238E27FC236}">
                <a16:creationId xmlns:a16="http://schemas.microsoft.com/office/drawing/2014/main" id="{09E02A0B-1871-C746-8486-75F76D6D8F8F}"/>
              </a:ext>
            </a:extLst>
          </p:cNvPr>
          <p:cNvSpPr>
            <a:spLocks noGrp="1"/>
          </p:cNvSpPr>
          <p:nvPr>
            <p:ph idx="1"/>
          </p:nvPr>
        </p:nvSpPr>
        <p:spPr>
          <a:xfrm>
            <a:off x="877228" y="2083770"/>
            <a:ext cx="10437543" cy="2690460"/>
          </a:xfrm>
        </p:spPr>
        <p:txBody>
          <a:bodyPr/>
          <a:lstStyle/>
          <a:p>
            <a:r>
              <a:rPr lang="en-US" sz="2200" dirty="0"/>
              <a:t>Skillful SDM takes little, if any, extra time </a:t>
            </a:r>
          </a:p>
          <a:p>
            <a:r>
              <a:rPr lang="en-US" sz="2200" dirty="0"/>
              <a:t>Leads to improved objective (measurable) outcomes</a:t>
            </a:r>
          </a:p>
          <a:p>
            <a:pPr marL="1497013" lvl="1" indent="-455613">
              <a:buClr>
                <a:srgbClr val="BE2BBB"/>
              </a:buClr>
              <a:buFont typeface="Wingdings" pitchFamily="2" charset="2"/>
              <a:buChar char="Ø"/>
            </a:pPr>
            <a:r>
              <a:rPr lang="en-US" sz="2200" dirty="0"/>
              <a:t>Improved patient adherence</a:t>
            </a:r>
          </a:p>
          <a:p>
            <a:pPr marL="1497013" lvl="1" indent="-455613">
              <a:buClr>
                <a:srgbClr val="BE2BBB"/>
              </a:buClr>
              <a:buFont typeface="Wingdings" pitchFamily="2" charset="2"/>
              <a:buChar char="Ø"/>
            </a:pPr>
            <a:r>
              <a:rPr lang="en-US" sz="2200" dirty="0"/>
              <a:t>Improved health </a:t>
            </a:r>
          </a:p>
          <a:p>
            <a:pPr marL="1497013" lvl="1" indent="-455613">
              <a:buClr>
                <a:srgbClr val="BE2BBB"/>
              </a:buClr>
              <a:buFont typeface="Wingdings" pitchFamily="2" charset="2"/>
              <a:buChar char="Ø"/>
            </a:pPr>
            <a:r>
              <a:rPr lang="en-US" sz="2200" dirty="0"/>
              <a:t>Improved well-being </a:t>
            </a:r>
          </a:p>
          <a:p>
            <a:pPr marL="1497013" lvl="1" indent="-455613">
              <a:buClr>
                <a:srgbClr val="BE2BBB"/>
              </a:buClr>
              <a:buFont typeface="Wingdings" pitchFamily="2" charset="2"/>
              <a:buChar char="Ø"/>
            </a:pPr>
            <a:r>
              <a:rPr lang="en-US" sz="2200" dirty="0"/>
              <a:t>Improved patient and clinician satisfaction </a:t>
            </a:r>
          </a:p>
          <a:p>
            <a:pPr marL="1497013" lvl="1" indent="-455613">
              <a:buClr>
                <a:srgbClr val="BE2BBB"/>
              </a:buClr>
              <a:buFont typeface="Wingdings" pitchFamily="2" charset="2"/>
              <a:buChar char="Ø"/>
            </a:pPr>
            <a:r>
              <a:rPr lang="en-US" sz="2200" dirty="0"/>
              <a:t>Economic and system efficiency </a:t>
            </a:r>
            <a:endParaRPr lang="en-US" sz="2200" baseline="30000" dirty="0"/>
          </a:p>
        </p:txBody>
      </p:sp>
      <p:sp>
        <p:nvSpPr>
          <p:cNvPr id="4" name="Slide Number Placeholder 3">
            <a:extLst>
              <a:ext uri="{FF2B5EF4-FFF2-40B4-BE49-F238E27FC236}">
                <a16:creationId xmlns:a16="http://schemas.microsoft.com/office/drawing/2014/main" id="{3BE98110-24F1-214F-98C1-C5C38E067F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9E5A80E6-7D25-7740-B650-4126401BEB12}"/>
              </a:ext>
            </a:extLst>
          </p:cNvPr>
          <p:cNvSpPr txBox="1"/>
          <p:nvPr/>
        </p:nvSpPr>
        <p:spPr>
          <a:xfrm>
            <a:off x="401272" y="5847735"/>
            <a:ext cx="10437542" cy="52619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200" b="0" i="0" u="none" strike="noStrike" kern="1200" cap="none" spc="0" normalizeH="0" baseline="30000" noProof="0" dirty="0">
                <a:ln>
                  <a:noFill/>
                </a:ln>
                <a:solidFill>
                  <a:srgbClr val="595454"/>
                </a:solidFill>
                <a:effectLst/>
                <a:uLnTx/>
                <a:uFillTx/>
                <a:latin typeface="Trebuchet MS"/>
                <a:ea typeface="+mn-ea"/>
                <a:cs typeface="+mn-cs"/>
              </a:rPr>
              <a:t>1</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Lee T.; 2016. </a:t>
            </a:r>
            <a:r>
              <a:rPr kumimoji="0" lang="en-US" sz="1200" b="0" i="0" u="none" strike="noStrike" kern="1200" cap="none" spc="0" normalizeH="0" baseline="30000" noProof="0" dirty="0">
                <a:ln>
                  <a:noFill/>
                </a:ln>
                <a:solidFill>
                  <a:srgbClr val="595454"/>
                </a:solidFill>
                <a:effectLst/>
                <a:uLnTx/>
                <a:uFillTx/>
                <a:latin typeface="Trebuchet MS"/>
                <a:ea typeface="+mn-ea"/>
                <a:cs typeface="+mn-cs"/>
              </a:rPr>
              <a:t>2</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Trzeciak S MA. The Studer Group; 2019.  </a:t>
            </a:r>
            <a:r>
              <a:rPr kumimoji="0" lang="en-US" sz="1200" b="0" i="0" u="none" strike="noStrike" kern="1200" cap="none" spc="0" normalizeH="0" baseline="30000" noProof="0" dirty="0">
                <a:ln>
                  <a:noFill/>
                </a:ln>
                <a:solidFill>
                  <a:srgbClr val="595454"/>
                </a:solidFill>
                <a:effectLst/>
                <a:uLnTx/>
                <a:uFillTx/>
                <a:latin typeface="Trebuchet MS"/>
                <a:ea typeface="+mn-ea"/>
                <a:cs typeface="+mn-cs"/>
              </a:rPr>
              <a:t>3</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Roter DL et al. </a:t>
            </a:r>
            <a:r>
              <a:rPr kumimoji="0" lang="en-US" sz="1200" b="0" i="1" u="none" strike="noStrike" kern="1200" cap="none" spc="0" normalizeH="0" baseline="0" noProof="0" dirty="0">
                <a:ln>
                  <a:noFill/>
                </a:ln>
                <a:solidFill>
                  <a:srgbClr val="595454"/>
                </a:solidFill>
                <a:effectLst/>
                <a:uLnTx/>
                <a:uFillTx/>
                <a:latin typeface="Trebuchet MS"/>
                <a:ea typeface="+mn-ea"/>
                <a:cs typeface="+mn-cs"/>
              </a:rPr>
              <a:t>Arch Intern Med</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 Sep 25 1995;155(17):1877-84. </a:t>
            </a:r>
            <a:r>
              <a:rPr kumimoji="0" lang="en-US" sz="1200" b="0" i="0" u="none" strike="noStrike" kern="1200" cap="none" spc="0" normalizeH="0" baseline="30000" noProof="0" dirty="0">
                <a:ln>
                  <a:noFill/>
                </a:ln>
                <a:solidFill>
                  <a:srgbClr val="595454"/>
                </a:solidFill>
                <a:effectLst/>
                <a:uLnTx/>
                <a:uFillTx/>
                <a:latin typeface="Trebuchet MS"/>
                <a:ea typeface="+mn-ea"/>
                <a:cs typeface="+mn-cs"/>
              </a:rPr>
              <a:t>4</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Cole S, Frankel R, et al. </a:t>
            </a:r>
            <a:r>
              <a:rPr kumimoji="0" lang="en-US" sz="1200" b="0" i="1" u="none" strike="noStrike" kern="1200" cap="none" spc="0" normalizeH="0" baseline="0" noProof="0" dirty="0">
                <a:ln>
                  <a:noFill/>
                </a:ln>
                <a:solidFill>
                  <a:srgbClr val="595454"/>
                </a:solidFill>
                <a:effectLst/>
                <a:uLnTx/>
                <a:uFillTx/>
                <a:latin typeface="Trebuchet MS"/>
                <a:ea typeface="+mn-ea"/>
                <a:cs typeface="+mn-cs"/>
              </a:rPr>
              <a:t>The Medical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200" b="0" i="1" u="none" strike="noStrike" kern="1200" cap="none" spc="0" normalizeH="0" baseline="0" noProof="0" dirty="0">
                <a:ln>
                  <a:noFill/>
                </a:ln>
                <a:solidFill>
                  <a:srgbClr val="595454"/>
                </a:solidFill>
                <a:effectLst/>
                <a:uLnTx/>
                <a:uFillTx/>
                <a:latin typeface="Trebuchet MS"/>
                <a:ea typeface="+mn-ea"/>
                <a:cs typeface="+mn-cs"/>
              </a:rPr>
              <a:t>Interview: The Three Function Approach to Relationship-Centered Care</a:t>
            </a:r>
            <a:r>
              <a:rPr kumimoji="0" lang="en-US" sz="1200" b="0" i="0" u="none" strike="noStrike" kern="1200" cap="none" spc="0" normalizeH="0" baseline="0" noProof="0" dirty="0">
                <a:ln>
                  <a:noFill/>
                </a:ln>
                <a:solidFill>
                  <a:srgbClr val="595454"/>
                </a:solidFill>
                <a:effectLst/>
                <a:uLnTx/>
                <a:uFillTx/>
                <a:latin typeface="Trebuchet MS"/>
                <a:ea typeface="+mn-ea"/>
                <a:cs typeface="+mn-cs"/>
              </a:rPr>
              <a:t>, Edition 4, Elsevier, Philadelphia, in press, 2023.</a:t>
            </a:r>
          </a:p>
        </p:txBody>
      </p:sp>
      <p:sp>
        <p:nvSpPr>
          <p:cNvPr id="5" name="TextBox 4">
            <a:extLst>
              <a:ext uri="{FF2B5EF4-FFF2-40B4-BE49-F238E27FC236}">
                <a16:creationId xmlns:a16="http://schemas.microsoft.com/office/drawing/2014/main" id="{28692977-0AC5-B371-A196-CF77DDA7D231}"/>
              </a:ext>
            </a:extLst>
          </p:cNvPr>
          <p:cNvSpPr txBox="1"/>
          <p:nvPr/>
        </p:nvSpPr>
        <p:spPr>
          <a:xfrm>
            <a:off x="1152395" y="7690981"/>
            <a:ext cx="0" cy="0"/>
          </a:xfrm>
          <a:prstGeom prst="rect">
            <a:avLst/>
          </a:prstGeom>
          <a:noFill/>
        </p:spPr>
        <p:txBody>
          <a:bodyPr wrap="none" lIns="0" tIns="0" rIns="0" bIns="0" rtlCol="0">
            <a:noAutofit/>
          </a:bodyPr>
          <a:lstStyle/>
          <a:p>
            <a:pPr marL="228600" indent="-228600">
              <a:lnSpc>
                <a:spcPct val="100000"/>
              </a:lnSpc>
              <a:spcBef>
                <a:spcPts val="1200"/>
              </a:spcBef>
              <a:buSzPct val="100000"/>
              <a:buFont typeface="Trebuchet MS"/>
              <a:buChar char="•"/>
            </a:pPr>
            <a:endParaRPr lang="en-US" sz="2000" dirty="0"/>
          </a:p>
        </p:txBody>
      </p:sp>
    </p:spTree>
    <p:extLst>
      <p:ext uri="{BB962C8B-B14F-4D97-AF65-F5344CB8AC3E}">
        <p14:creationId xmlns:p14="http://schemas.microsoft.com/office/powerpoint/2010/main" val="347574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B0745C-35B5-4EC6-8B78-43F0ABAF2EC0}"/>
              </a:ext>
            </a:extLst>
          </p:cNvPr>
          <p:cNvSpPr>
            <a:spLocks noGrp="1"/>
          </p:cNvSpPr>
          <p:nvPr>
            <p:ph type="sldNum" sz="quarter" idx="12"/>
          </p:nvPr>
        </p:nvSpPr>
        <p:spPr/>
        <p:txBody>
          <a:bodyPr/>
          <a:lstStyle/>
          <a:p>
            <a:fld id="{B58DE5F1-E0F9-4CCA-92B7-7A6FC4DFEE14}" type="slidenum">
              <a:rPr lang="en-US" smtClean="0"/>
              <a:pPr/>
              <a:t>16</a:t>
            </a:fld>
            <a:endParaRPr lang="en-US" dirty="0"/>
          </a:p>
        </p:txBody>
      </p:sp>
      <p:sp>
        <p:nvSpPr>
          <p:cNvPr id="10" name="Footnotes">
            <a:extLst>
              <a:ext uri="{FF2B5EF4-FFF2-40B4-BE49-F238E27FC236}">
                <a16:creationId xmlns:a16="http://schemas.microsoft.com/office/drawing/2014/main" id="{33B8A4C7-57A5-4A68-B767-877D0DCBF591}"/>
              </a:ext>
            </a:extLst>
          </p:cNvPr>
          <p:cNvSpPr txBox="1"/>
          <p:nvPr/>
        </p:nvSpPr>
        <p:spPr>
          <a:xfrm>
            <a:off x="460903" y="5812695"/>
            <a:ext cx="11460480" cy="457200"/>
          </a:xfrm>
          <a:prstGeom prst="rect">
            <a:avLst/>
          </a:prstGeom>
          <a:noFill/>
        </p:spPr>
        <p:txBody>
          <a:bodyPr wrap="square" lIns="0" tIns="0" rIns="0" bIns="0" rtlCol="0" anchor="b" anchorCtr="0">
            <a:noAutofit/>
          </a:bodyPr>
          <a:lstStyle/>
          <a:p>
            <a:pPr>
              <a:lnSpc>
                <a:spcPct val="100000"/>
              </a:lnSpc>
              <a:buSzPct val="100000"/>
            </a:pPr>
            <a:r>
              <a:rPr lang="en-US" sz="1000" dirty="0"/>
              <a:t>Benedict RHB. </a:t>
            </a:r>
            <a:r>
              <a:rPr lang="en-US" sz="1000" i="1" dirty="0"/>
              <a:t>Lancet Neurol</a:t>
            </a:r>
            <a:r>
              <a:rPr lang="en-US" sz="1000" dirty="0"/>
              <a:t>. 2020;19(10):860-871. 2. </a:t>
            </a:r>
            <a:r>
              <a:rPr lang="en-US" sz="1000" dirty="0" err="1"/>
              <a:t>Tinelli</a:t>
            </a:r>
            <a:r>
              <a:rPr lang="en-US" sz="1000" dirty="0"/>
              <a:t> M et al. </a:t>
            </a:r>
            <a:r>
              <a:rPr lang="en-US" sz="1000" i="1" dirty="0" err="1"/>
              <a:t>Mult</a:t>
            </a:r>
            <a:r>
              <a:rPr lang="en-US" sz="1000" i="1" dirty="0"/>
              <a:t> </a:t>
            </a:r>
            <a:r>
              <a:rPr lang="en-US" sz="1000" i="1" dirty="0" err="1"/>
              <a:t>Scler</a:t>
            </a:r>
            <a:r>
              <a:rPr lang="en-US" sz="1000" i="1" dirty="0"/>
              <a:t> </a:t>
            </a:r>
            <a:r>
              <a:rPr lang="en-US" sz="1000" i="1" dirty="0" err="1"/>
              <a:t>Relat</a:t>
            </a:r>
            <a:r>
              <a:rPr lang="en-US" sz="1000" i="1" dirty="0"/>
              <a:t> </a:t>
            </a:r>
            <a:r>
              <a:rPr lang="en-US" sz="1000" i="1" dirty="0" err="1"/>
              <a:t>Disord</a:t>
            </a:r>
            <a:r>
              <a:rPr lang="en-US" sz="1000" dirty="0"/>
              <a:t>. 2021;54:103107. </a:t>
            </a:r>
          </a:p>
          <a:p>
            <a:pPr>
              <a:lnSpc>
                <a:spcPct val="100000"/>
              </a:lnSpc>
              <a:buSzPct val="100000"/>
            </a:pPr>
            <a:r>
              <a:rPr lang="en-US" sz="1000" dirty="0"/>
              <a:t>3. </a:t>
            </a:r>
            <a:r>
              <a:rPr lang="en-US" sz="1000" dirty="0" err="1"/>
              <a:t>Sumowski</a:t>
            </a:r>
            <a:r>
              <a:rPr lang="en-US" sz="1000" dirty="0"/>
              <a:t> JF et al. </a:t>
            </a:r>
            <a:r>
              <a:rPr lang="en-US" sz="1000" i="1" dirty="0"/>
              <a:t>Neurology</a:t>
            </a:r>
            <a:r>
              <a:rPr lang="en-US" sz="1000" dirty="0"/>
              <a:t>. 2018;90(6):278-288.4. Bove R et al. </a:t>
            </a:r>
            <a:r>
              <a:rPr lang="en-US" sz="1000" i="1" dirty="0"/>
              <a:t>Front Neurol</a:t>
            </a:r>
            <a:r>
              <a:rPr lang="en-US" sz="1000" dirty="0"/>
              <a:t>. 2021;12:554375.</a:t>
            </a:r>
          </a:p>
        </p:txBody>
      </p:sp>
      <p:graphicFrame>
        <p:nvGraphicFramePr>
          <p:cNvPr id="6" name="Diagram 5">
            <a:extLst>
              <a:ext uri="{FF2B5EF4-FFF2-40B4-BE49-F238E27FC236}">
                <a16:creationId xmlns:a16="http://schemas.microsoft.com/office/drawing/2014/main" id="{2D8D90B6-D209-4320-B284-6DE5D3C6643F}"/>
              </a:ext>
            </a:extLst>
          </p:cNvPr>
          <p:cNvGraphicFramePr/>
          <p:nvPr>
            <p:extLst>
              <p:ext uri="{D42A27DB-BD31-4B8C-83A1-F6EECF244321}">
                <p14:modId xmlns:p14="http://schemas.microsoft.com/office/powerpoint/2010/main" val="1300172165"/>
              </p:ext>
            </p:extLst>
          </p:nvPr>
        </p:nvGraphicFramePr>
        <p:xfrm>
          <a:off x="363791" y="677074"/>
          <a:ext cx="1146048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Brain in head with solid fill">
            <a:extLst>
              <a:ext uri="{FF2B5EF4-FFF2-40B4-BE49-F238E27FC236}">
                <a16:creationId xmlns:a16="http://schemas.microsoft.com/office/drawing/2014/main" id="{BA621208-D7B6-4E44-86FF-D901C490B3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24443" y="1291860"/>
            <a:ext cx="914400" cy="914400"/>
          </a:xfrm>
          <a:prstGeom prst="rect">
            <a:avLst/>
          </a:prstGeom>
        </p:spPr>
      </p:pic>
      <p:pic>
        <p:nvPicPr>
          <p:cNvPr id="1026" name="Picture 2" descr="Strategy PNG Images, Transparent Strategy Image Download - PNGitem">
            <a:extLst>
              <a:ext uri="{FF2B5EF4-FFF2-40B4-BE49-F238E27FC236}">
                <a16:creationId xmlns:a16="http://schemas.microsoft.com/office/drawing/2014/main" id="{BAC6F966-422A-9C44-ABC1-C1A24B5DDA21}"/>
              </a:ext>
            </a:extLst>
          </p:cNvPr>
          <p:cNvPicPr>
            <a:picLocks noChangeAspect="1" noChangeArrowheads="1"/>
          </p:cNvPicPr>
          <p:nvPr/>
        </p:nvPicPr>
        <p:blipFill>
          <a:blip r:embed="rId10">
            <a:alphaModFix amt="62000"/>
            <a:extLst>
              <a:ext uri="{28A0092B-C50C-407E-A947-70E740481C1C}">
                <a14:useLocalDpi xmlns:a14="http://schemas.microsoft.com/office/drawing/2010/main" val="0"/>
              </a:ext>
            </a:extLst>
          </a:blip>
          <a:srcRect/>
          <a:stretch>
            <a:fillRect/>
          </a:stretch>
        </p:blipFill>
        <p:spPr bwMode="auto">
          <a:xfrm>
            <a:off x="652579" y="455248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BC19C0-0CA6-1247-AAA5-032C79E28B5D}"/>
              </a:ext>
            </a:extLst>
          </p:cNvPr>
          <p:cNvSpPr txBox="1"/>
          <p:nvPr/>
        </p:nvSpPr>
        <p:spPr>
          <a:xfrm>
            <a:off x="967924" y="339047"/>
            <a:ext cx="4027469" cy="621073"/>
          </a:xfrm>
          <a:prstGeom prst="rect">
            <a:avLst/>
          </a:prstGeom>
          <a:noFill/>
        </p:spPr>
        <p:txBody>
          <a:bodyPr wrap="none" lIns="0" tIns="0" rIns="0" bIns="0" rtlCol="0">
            <a:noAutofit/>
          </a:bodyPr>
          <a:lstStyle/>
          <a:p>
            <a:pPr>
              <a:lnSpc>
                <a:spcPct val="100000"/>
              </a:lnSpc>
              <a:spcBef>
                <a:spcPts val="1200"/>
              </a:spcBef>
              <a:buSzPct val="100000"/>
            </a:pPr>
            <a:r>
              <a:rPr lang="en-US" sz="3200" dirty="0"/>
              <a:t>Key Takeaways</a:t>
            </a:r>
          </a:p>
        </p:txBody>
      </p:sp>
    </p:spTree>
    <p:extLst>
      <p:ext uri="{BB962C8B-B14F-4D97-AF65-F5344CB8AC3E}">
        <p14:creationId xmlns:p14="http://schemas.microsoft.com/office/powerpoint/2010/main" val="10172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B80F-69F1-3B43-8680-8B8CA3A99CC3}"/>
              </a:ext>
            </a:extLst>
          </p:cNvPr>
          <p:cNvSpPr>
            <a:spLocks noGrp="1"/>
          </p:cNvSpPr>
          <p:nvPr>
            <p:ph type="title"/>
          </p:nvPr>
        </p:nvSpPr>
        <p:spPr/>
        <p:txBody>
          <a:bodyPr/>
          <a:lstStyle/>
          <a:p>
            <a:pPr>
              <a:lnSpc>
                <a:spcPct val="100000"/>
              </a:lnSpc>
            </a:pPr>
            <a:r>
              <a:rPr lang="en-US" dirty="0"/>
              <a:t>Cognitive Impairment in MS Is Not Routinely Discussed, Nor Optimally Addressed or Treated</a:t>
            </a:r>
          </a:p>
        </p:txBody>
      </p:sp>
      <p:sp>
        <p:nvSpPr>
          <p:cNvPr id="4" name="Slide Number Placeholder 3">
            <a:extLst>
              <a:ext uri="{FF2B5EF4-FFF2-40B4-BE49-F238E27FC236}">
                <a16:creationId xmlns:a16="http://schemas.microsoft.com/office/drawing/2014/main" id="{08A8F9CA-A48C-CF44-A958-E6664BFD96DD}"/>
              </a:ext>
            </a:extLst>
          </p:cNvPr>
          <p:cNvSpPr>
            <a:spLocks noGrp="1"/>
          </p:cNvSpPr>
          <p:nvPr>
            <p:ph type="sldNum" sz="quarter" idx="12"/>
          </p:nvPr>
        </p:nvSpPr>
        <p:spPr/>
        <p:txBody>
          <a:bodyPr/>
          <a:lstStyle/>
          <a:p>
            <a:fld id="{B58DE5F1-E0F9-4CCA-92B7-7A6FC4DFEE14}" type="slidenum">
              <a:rPr lang="en-US" smtClean="0"/>
              <a:t>2</a:t>
            </a:fld>
            <a:endParaRPr lang="en-US"/>
          </a:p>
        </p:txBody>
      </p:sp>
      <p:sp>
        <p:nvSpPr>
          <p:cNvPr id="5" name="TextBox 4">
            <a:extLst>
              <a:ext uri="{FF2B5EF4-FFF2-40B4-BE49-F238E27FC236}">
                <a16:creationId xmlns:a16="http://schemas.microsoft.com/office/drawing/2014/main" id="{5803B8A6-7FBA-D044-97E9-DD277404FE6C}"/>
              </a:ext>
            </a:extLst>
          </p:cNvPr>
          <p:cNvSpPr txBox="1"/>
          <p:nvPr/>
        </p:nvSpPr>
        <p:spPr>
          <a:xfrm>
            <a:off x="1071643" y="2246587"/>
            <a:ext cx="10048713" cy="2520381"/>
          </a:xfrm>
          <a:prstGeom prst="rect">
            <a:avLst/>
          </a:prstGeom>
          <a:noFill/>
        </p:spPr>
        <p:txBody>
          <a:bodyPr wrap="none" lIns="0" tIns="0" rIns="0" bIns="0" rtlCol="0">
            <a:noAutofit/>
          </a:bodyPr>
          <a:lstStyle/>
          <a:p>
            <a:r>
              <a:rPr lang="en-US" sz="3200" dirty="0"/>
              <a:t>“Despite all that is known about cognitive impairment </a:t>
            </a:r>
          </a:p>
          <a:p>
            <a:r>
              <a:rPr lang="en-US" sz="3200" dirty="0"/>
              <a:t>in multiple sclerosis (MS) and its impact on individuals </a:t>
            </a:r>
          </a:p>
          <a:p>
            <a:r>
              <a:rPr lang="en-US" sz="3200" dirty="0"/>
              <a:t>with MS and their families, cognitive function is still </a:t>
            </a:r>
          </a:p>
          <a:p>
            <a:r>
              <a:rPr lang="en-US" sz="3200" dirty="0"/>
              <a:t>not openly discussed, routinely assessed, or optimally </a:t>
            </a:r>
          </a:p>
          <a:p>
            <a:pPr algn="ctr"/>
            <a:r>
              <a:rPr lang="en-US" sz="3200" dirty="0"/>
              <a:t>treated.”</a:t>
            </a:r>
            <a:endParaRPr lang="en-US" sz="3200" baseline="30000" dirty="0"/>
          </a:p>
        </p:txBody>
      </p:sp>
      <p:sp>
        <p:nvSpPr>
          <p:cNvPr id="6" name="TextBox 5">
            <a:extLst>
              <a:ext uri="{FF2B5EF4-FFF2-40B4-BE49-F238E27FC236}">
                <a16:creationId xmlns:a16="http://schemas.microsoft.com/office/drawing/2014/main" id="{CFACBA6A-3E74-CC4F-BF4C-FCB0A0C63BAB}"/>
              </a:ext>
            </a:extLst>
          </p:cNvPr>
          <p:cNvSpPr txBox="1"/>
          <p:nvPr/>
        </p:nvSpPr>
        <p:spPr>
          <a:xfrm>
            <a:off x="365760" y="5733395"/>
            <a:ext cx="11460480" cy="423949"/>
          </a:xfrm>
          <a:prstGeom prst="rect">
            <a:avLst/>
          </a:prstGeom>
          <a:noFill/>
        </p:spPr>
        <p:txBody>
          <a:bodyPr wrap="none" lIns="0" tIns="0" rIns="0" bIns="0" rtlCol="0">
            <a:noAutofit/>
          </a:bodyPr>
          <a:lstStyle/>
          <a:p>
            <a:r>
              <a:rPr lang="en-US" sz="1200" dirty="0"/>
              <a:t>*Kalb R et al. </a:t>
            </a:r>
            <a:r>
              <a:rPr lang="en-US" sz="1200" dirty="0" err="1"/>
              <a:t>Mult</a:t>
            </a:r>
            <a:r>
              <a:rPr lang="en-US" sz="1200" dirty="0"/>
              <a:t> </a:t>
            </a:r>
            <a:r>
              <a:rPr lang="en-US" sz="1200" dirty="0" err="1"/>
              <a:t>Scler</a:t>
            </a:r>
            <a:r>
              <a:rPr lang="en-US" sz="1200" dirty="0"/>
              <a:t> J 2018, Vol. 24(13) 1665–1680. Recommendations of the National MS </a:t>
            </a:r>
          </a:p>
          <a:p>
            <a:r>
              <a:rPr lang="en-US" sz="1200" dirty="0"/>
              <a:t>Society, endorsed by the Consortium of Multiple Sclerosis Centers and the International </a:t>
            </a:r>
          </a:p>
          <a:p>
            <a:r>
              <a:rPr lang="en-US" sz="1200" dirty="0"/>
              <a:t>Multiple Sclerosis Cognition Society.</a:t>
            </a:r>
          </a:p>
        </p:txBody>
      </p:sp>
    </p:spTree>
    <p:extLst>
      <p:ext uri="{BB962C8B-B14F-4D97-AF65-F5344CB8AC3E}">
        <p14:creationId xmlns:p14="http://schemas.microsoft.com/office/powerpoint/2010/main" val="40356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099CF-7E62-4D9F-8B5A-C5AE2942C9DF}"/>
              </a:ext>
            </a:extLst>
          </p:cNvPr>
          <p:cNvSpPr>
            <a:spLocks noGrp="1"/>
          </p:cNvSpPr>
          <p:nvPr>
            <p:ph type="title"/>
          </p:nvPr>
        </p:nvSpPr>
        <p:spPr/>
        <p:txBody>
          <a:bodyPr/>
          <a:lstStyle/>
          <a:p>
            <a:r>
              <a:rPr lang="en-US" dirty="0"/>
              <a:t>Neurological Reserve Attenuates Early MS Disease Impact Until Depleted </a:t>
            </a:r>
          </a:p>
        </p:txBody>
      </p:sp>
      <p:sp>
        <p:nvSpPr>
          <p:cNvPr id="26" name="Content Placeholder 25">
            <a:extLst>
              <a:ext uri="{FF2B5EF4-FFF2-40B4-BE49-F238E27FC236}">
                <a16:creationId xmlns:a16="http://schemas.microsoft.com/office/drawing/2014/main" id="{BAD72361-A0F0-4EE1-9474-C5C54F703D5B}"/>
              </a:ext>
            </a:extLst>
          </p:cNvPr>
          <p:cNvSpPr>
            <a:spLocks noGrp="1"/>
          </p:cNvSpPr>
          <p:nvPr>
            <p:ph idx="1"/>
          </p:nvPr>
        </p:nvSpPr>
        <p:spPr>
          <a:xfrm>
            <a:off x="404918" y="2098885"/>
            <a:ext cx="5112891" cy="1823106"/>
          </a:xfrm>
        </p:spPr>
        <p:txBody>
          <a:bodyPr/>
          <a:lstStyle/>
          <a:p>
            <a:pPr marL="228600" marR="0" lvl="0" indent="-228600" algn="l" defTabSz="914400" rtl="0" eaLnBrk="1" fontAlgn="auto" latinLnBrk="0" hangingPunct="1">
              <a:lnSpc>
                <a:spcPct val="100000"/>
              </a:lnSpc>
              <a:spcBef>
                <a:spcPts val="1200"/>
              </a:spcBef>
              <a:spcAft>
                <a:spcPts val="0"/>
              </a:spcAft>
              <a:buClr>
                <a:schemeClr val="tx1"/>
              </a:buClr>
              <a:buSzTx/>
              <a:buFont typeface="Trebuchet MS" panose="020B0603020202020204" pitchFamily="34" charset="0"/>
              <a:buChar char="•"/>
              <a:tabLst/>
              <a:defRPr/>
            </a:pPr>
            <a:r>
              <a:rPr kumimoji="0" lang="en-US" sz="2000" i="0" u="none" strike="noStrike" kern="1200" cap="none" spc="0" normalizeH="0" baseline="0" noProof="0" dirty="0">
                <a:ln>
                  <a:noFill/>
                </a:ln>
                <a:effectLst/>
                <a:uLnTx/>
                <a:uFillTx/>
                <a:ea typeface="+mn-ea"/>
                <a:cs typeface="+mn-cs"/>
              </a:rPr>
              <a:t>Early cognitive symptoms may be compensated by neurologic reserve</a:t>
            </a:r>
            <a:r>
              <a:rPr kumimoji="0" lang="en-US" sz="2000" i="0" u="none" strike="noStrike" kern="1200" cap="none" spc="0" normalizeH="0" baseline="30000" noProof="0" dirty="0">
                <a:ln>
                  <a:noFill/>
                </a:ln>
                <a:effectLst/>
                <a:uLnTx/>
                <a:uFillTx/>
                <a:ea typeface="+mn-ea"/>
                <a:cs typeface="+mn-cs"/>
              </a:rPr>
              <a:t>1</a:t>
            </a:r>
          </a:p>
          <a:p>
            <a:pPr>
              <a:buClr>
                <a:schemeClr val="tx1"/>
              </a:buClr>
              <a:defRPr/>
            </a:pPr>
            <a:r>
              <a:rPr lang="en-US" dirty="0">
                <a:solidFill>
                  <a:srgbClr val="595454"/>
                </a:solidFill>
              </a:rPr>
              <a:t>Cognitive impairment can occur within the first year of MS onset and cognition continues to decline in patients with MS over time</a:t>
            </a:r>
            <a:r>
              <a:rPr lang="en-US" baseline="30000" dirty="0">
                <a:solidFill>
                  <a:srgbClr val="595454"/>
                </a:solidFill>
              </a:rPr>
              <a:t>2</a:t>
            </a:r>
          </a:p>
          <a:p>
            <a:pPr marL="228600" marR="0" lvl="0" indent="-228600" algn="l" defTabSz="914400" rtl="0" eaLnBrk="1" fontAlgn="auto" latinLnBrk="0" hangingPunct="1">
              <a:lnSpc>
                <a:spcPct val="100000"/>
              </a:lnSpc>
              <a:spcBef>
                <a:spcPts val="1200"/>
              </a:spcBef>
              <a:spcAft>
                <a:spcPts val="0"/>
              </a:spcAft>
              <a:buClr>
                <a:srgbClr val="BE2BBB"/>
              </a:buClr>
              <a:buSzTx/>
              <a:buFont typeface="Trebuchet MS" panose="020B0603020202020204" pitchFamily="34" charset="0"/>
              <a:buChar char="•"/>
              <a:tabLst/>
              <a:defRPr/>
            </a:pPr>
            <a:endParaRPr kumimoji="0" lang="en-US" sz="2000" b="0" i="0" u="none" strike="noStrike" kern="1200" cap="none" spc="0" normalizeH="0" baseline="30000" noProof="0" dirty="0">
              <a:ln>
                <a:noFill/>
              </a:ln>
              <a:solidFill>
                <a:srgbClr val="595454"/>
              </a:solidFill>
              <a:effectLst/>
              <a:uLnTx/>
              <a:uFillTx/>
              <a:ea typeface="+mn-ea"/>
              <a:cs typeface="+mn-cs"/>
            </a:endParaRPr>
          </a:p>
        </p:txBody>
      </p:sp>
      <p:sp>
        <p:nvSpPr>
          <p:cNvPr id="22" name="Slide Number Placeholder 3">
            <a:extLst>
              <a:ext uri="{FF2B5EF4-FFF2-40B4-BE49-F238E27FC236}">
                <a16:creationId xmlns:a16="http://schemas.microsoft.com/office/drawing/2014/main" id="{68E01AA6-C129-47D0-BACA-EC3124A38B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0" name="Footnotes">
            <a:extLst>
              <a:ext uri="{FF2B5EF4-FFF2-40B4-BE49-F238E27FC236}">
                <a16:creationId xmlns:a16="http://schemas.microsoft.com/office/drawing/2014/main" id="{82E7644A-9835-4E28-AE56-2B7184BE5CB2}"/>
              </a:ext>
            </a:extLst>
          </p:cNvPr>
          <p:cNvSpPr txBox="1"/>
          <p:nvPr/>
        </p:nvSpPr>
        <p:spPr>
          <a:xfrm>
            <a:off x="365758" y="5669280"/>
            <a:ext cx="114604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DMT=disease-modifying therapy; MS=multiple sclerosis.</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1.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Giovannoni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G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2016;9:S5-S48. 2. Krieger SC,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Sumowski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J. Neurol Clin</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2017;36:13-25 </a:t>
            </a:r>
            <a:br>
              <a:rPr kumimoji="0" lang="en-US" sz="1000" b="0" i="0" u="none" strike="noStrike" kern="1200" cap="none" spc="0" normalizeH="0" baseline="0" noProof="0" dirty="0">
                <a:ln>
                  <a:noFill/>
                </a:ln>
                <a:solidFill>
                  <a:srgbClr val="595454"/>
                </a:solidFill>
                <a:effectLst/>
                <a:uLnTx/>
                <a:uFillTx/>
                <a:latin typeface="Trebuchet MS"/>
                <a:ea typeface="+mn-ea"/>
                <a:cs typeface="+mn-cs"/>
              </a:rPr>
            </a:br>
            <a:r>
              <a:rPr kumimoji="0" lang="en-US" sz="1000" b="0" i="0" u="none" strike="noStrike" kern="1200" cap="none" spc="0" normalizeH="0" baseline="0" noProof="0" dirty="0">
                <a:ln>
                  <a:noFill/>
                </a:ln>
                <a:solidFill>
                  <a:srgbClr val="595454"/>
                </a:solidFill>
                <a:effectLst/>
                <a:uLnTx/>
                <a:uFillTx/>
                <a:latin typeface="Trebuchet MS"/>
                <a:ea typeface="+mn-ea"/>
                <a:cs typeface="+mn-cs"/>
              </a:rPr>
              <a:t>4.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Prosperini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L, Di Filippo M.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2019;25:1348-1362.</a:t>
            </a:r>
          </a:p>
        </p:txBody>
      </p:sp>
      <p:grpSp>
        <p:nvGrpSpPr>
          <p:cNvPr id="33" name="Group 32">
            <a:extLst>
              <a:ext uri="{FF2B5EF4-FFF2-40B4-BE49-F238E27FC236}">
                <a16:creationId xmlns:a16="http://schemas.microsoft.com/office/drawing/2014/main" id="{64811A75-92FD-497D-A318-DB51C8493814}"/>
              </a:ext>
            </a:extLst>
          </p:cNvPr>
          <p:cNvGrpSpPr/>
          <p:nvPr/>
        </p:nvGrpSpPr>
        <p:grpSpPr>
          <a:xfrm>
            <a:off x="5689601" y="1849155"/>
            <a:ext cx="6046624" cy="3688045"/>
            <a:chOff x="6802154" y="2439533"/>
            <a:chExt cx="3860026" cy="2994497"/>
          </a:xfrm>
        </p:grpSpPr>
        <p:sp>
          <p:nvSpPr>
            <p:cNvPr id="34" name="TextBox 33">
              <a:extLst>
                <a:ext uri="{FF2B5EF4-FFF2-40B4-BE49-F238E27FC236}">
                  <a16:creationId xmlns:a16="http://schemas.microsoft.com/office/drawing/2014/main" id="{B53A4ECE-0B1A-427D-91CB-122D9D6556AE}"/>
                </a:ext>
              </a:extLst>
            </p:cNvPr>
            <p:cNvSpPr txBox="1"/>
            <p:nvPr/>
          </p:nvSpPr>
          <p:spPr>
            <a:xfrm>
              <a:off x="6808800" y="5159710"/>
              <a:ext cx="3684230" cy="274320"/>
            </a:xfrm>
            <a:prstGeom prst="rect">
              <a:avLst/>
            </a:prstGeom>
            <a:no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95454"/>
                  </a:solidFill>
                  <a:effectLst/>
                  <a:uLnTx/>
                  <a:uFillTx/>
                  <a:latin typeface="Trebuchet MS"/>
                  <a:ea typeface="+mn-ea"/>
                  <a:cs typeface="+mn-cs"/>
                </a:rPr>
                <a:t>Time</a:t>
              </a:r>
            </a:p>
          </p:txBody>
        </p:sp>
        <p:sp>
          <p:nvSpPr>
            <p:cNvPr id="35" name="Rectangle 34">
              <a:extLst>
                <a:ext uri="{FF2B5EF4-FFF2-40B4-BE49-F238E27FC236}">
                  <a16:creationId xmlns:a16="http://schemas.microsoft.com/office/drawing/2014/main" id="{C24C14BD-3C3B-460C-BC0C-90CDBCD03429}"/>
                </a:ext>
              </a:extLst>
            </p:cNvPr>
            <p:cNvSpPr/>
            <p:nvPr/>
          </p:nvSpPr>
          <p:spPr>
            <a:xfrm>
              <a:off x="6802154" y="2495667"/>
              <a:ext cx="155443" cy="1814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1F8E8E54-842A-48C6-A5AD-2FF29A4A89C7}"/>
                </a:ext>
              </a:extLst>
            </p:cNvPr>
            <p:cNvSpPr/>
            <p:nvPr/>
          </p:nvSpPr>
          <p:spPr>
            <a:xfrm>
              <a:off x="6802154" y="2767938"/>
              <a:ext cx="155443" cy="181457"/>
            </a:xfrm>
            <a:prstGeom prst="rect">
              <a:avLst/>
            </a:prstGeom>
            <a:solidFill>
              <a:srgbClr val="BE2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37" name="Group 36">
              <a:extLst>
                <a:ext uri="{FF2B5EF4-FFF2-40B4-BE49-F238E27FC236}">
                  <a16:creationId xmlns:a16="http://schemas.microsoft.com/office/drawing/2014/main" id="{6974D7F3-C9E3-4146-BB13-421751ADE53D}"/>
                </a:ext>
              </a:extLst>
            </p:cNvPr>
            <p:cNvGrpSpPr/>
            <p:nvPr/>
          </p:nvGrpSpPr>
          <p:grpSpPr>
            <a:xfrm>
              <a:off x="6808800" y="3104240"/>
              <a:ext cx="3853380" cy="1933381"/>
              <a:chOff x="6647782" y="3104240"/>
              <a:chExt cx="4026570" cy="1933381"/>
            </a:xfrm>
          </p:grpSpPr>
          <p:cxnSp>
            <p:nvCxnSpPr>
              <p:cNvPr id="42" name="Straight Arrow Connector 41">
                <a:extLst>
                  <a:ext uri="{FF2B5EF4-FFF2-40B4-BE49-F238E27FC236}">
                    <a16:creationId xmlns:a16="http://schemas.microsoft.com/office/drawing/2014/main" id="{6FC0BCC4-9FEE-4B51-B7AE-FFFFB83F7559}"/>
                  </a:ext>
                </a:extLst>
              </p:cNvPr>
              <p:cNvCxnSpPr/>
              <p:nvPr/>
            </p:nvCxnSpPr>
            <p:spPr>
              <a:xfrm>
                <a:off x="6647782" y="5037621"/>
                <a:ext cx="40265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4B4B577-3968-4C34-AED0-59BDA3C537E6}"/>
                  </a:ext>
                </a:extLst>
              </p:cNvPr>
              <p:cNvCxnSpPr>
                <a:cxnSpLocks/>
              </p:cNvCxnSpPr>
              <p:nvPr/>
            </p:nvCxnSpPr>
            <p:spPr>
              <a:xfrm>
                <a:off x="6647782" y="4393160"/>
                <a:ext cx="3788166" cy="0"/>
              </a:xfrm>
              <a:prstGeom prst="straightConnector1">
                <a:avLst/>
              </a:prstGeom>
              <a:ln w="9525">
                <a:solidFill>
                  <a:srgbClr val="E6E5E5"/>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FECEDF3-154D-4252-9E4C-81DE120FDE72}"/>
                  </a:ext>
                </a:extLst>
              </p:cNvPr>
              <p:cNvCxnSpPr>
                <a:cxnSpLocks/>
              </p:cNvCxnSpPr>
              <p:nvPr/>
            </p:nvCxnSpPr>
            <p:spPr>
              <a:xfrm flipV="1">
                <a:off x="6647782" y="3744663"/>
                <a:ext cx="3849817" cy="4037"/>
              </a:xfrm>
              <a:prstGeom prst="straightConnector1">
                <a:avLst/>
              </a:prstGeom>
              <a:ln w="9525">
                <a:solidFill>
                  <a:srgbClr val="E6E5E5"/>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C80D080-6DF2-4C7D-8A04-2F6CC80FB055}"/>
                  </a:ext>
                </a:extLst>
              </p:cNvPr>
              <p:cNvCxnSpPr>
                <a:cxnSpLocks/>
              </p:cNvCxnSpPr>
              <p:nvPr/>
            </p:nvCxnSpPr>
            <p:spPr>
              <a:xfrm>
                <a:off x="6647782" y="3104240"/>
                <a:ext cx="3849817" cy="0"/>
              </a:xfrm>
              <a:prstGeom prst="straightConnector1">
                <a:avLst/>
              </a:prstGeom>
              <a:ln w="9525">
                <a:solidFill>
                  <a:srgbClr val="E6E5E5"/>
                </a:solidFill>
                <a:tailEnd type="none"/>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6AABC236-8479-4067-98DE-1A7303FC6435}"/>
                </a:ext>
              </a:extLst>
            </p:cNvPr>
            <p:cNvSpPr/>
            <p:nvPr/>
          </p:nvSpPr>
          <p:spPr>
            <a:xfrm>
              <a:off x="7116202" y="2454781"/>
              <a:ext cx="3376828" cy="2579765"/>
            </a:xfrm>
            <a:custGeom>
              <a:avLst/>
              <a:gdLst>
                <a:gd name="connsiteX0" fmla="*/ 1819524 w 1819992"/>
                <a:gd name="connsiteY0" fmla="*/ 228 h 1203304"/>
                <a:gd name="connsiteX1" fmla="*/ 1819524 w 1819992"/>
                <a:gd name="connsiteY1" fmla="*/ 1203032 h 1203304"/>
                <a:gd name="connsiteX2" fmla="*/ -469 w 1819992"/>
                <a:gd name="connsiteY2" fmla="*/ 1203032 h 1203304"/>
                <a:gd name="connsiteX3" fmla="*/ 306692 w 1819992"/>
                <a:gd name="connsiteY3" fmla="*/ 1128404 h 1203304"/>
                <a:gd name="connsiteX4" fmla="*/ 645427 w 1819992"/>
                <a:gd name="connsiteY4" fmla="*/ 1027924 h 1203304"/>
                <a:gd name="connsiteX5" fmla="*/ 1367395 w 1819992"/>
                <a:gd name="connsiteY5" fmla="*/ 142328 h 1203304"/>
                <a:gd name="connsiteX6" fmla="*/ 1717265 w 1819992"/>
                <a:gd name="connsiteY6" fmla="*/ 228 h 1203304"/>
                <a:gd name="connsiteX7" fmla="*/ 1819524 w 1819992"/>
                <a:gd name="connsiteY7" fmla="*/ 228 h 120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992" h="1203304">
                  <a:moveTo>
                    <a:pt x="1819524" y="228"/>
                  </a:moveTo>
                  <a:lnTo>
                    <a:pt x="1819524" y="1203032"/>
                  </a:lnTo>
                  <a:lnTo>
                    <a:pt x="-469" y="1203032"/>
                  </a:lnTo>
                  <a:cubicBezTo>
                    <a:pt x="98360" y="1181479"/>
                    <a:pt x="200747" y="1156599"/>
                    <a:pt x="306692" y="1128404"/>
                  </a:cubicBezTo>
                  <a:cubicBezTo>
                    <a:pt x="425448" y="1096549"/>
                    <a:pt x="538432" y="1062761"/>
                    <a:pt x="645427" y="1027924"/>
                  </a:cubicBezTo>
                  <a:cubicBezTo>
                    <a:pt x="1199468" y="623521"/>
                    <a:pt x="1155327" y="305955"/>
                    <a:pt x="1367395" y="142328"/>
                  </a:cubicBezTo>
                  <a:cubicBezTo>
                    <a:pt x="1469014" y="64168"/>
                    <a:pt x="1589933" y="15061"/>
                    <a:pt x="1717265" y="228"/>
                  </a:cubicBezTo>
                  <a:cubicBezTo>
                    <a:pt x="1759243" y="-578"/>
                    <a:pt x="1793428" y="-284"/>
                    <a:pt x="1819524" y="228"/>
                  </a:cubicBezTo>
                  <a:close/>
                </a:path>
              </a:pathLst>
            </a:custGeom>
            <a:solidFill>
              <a:schemeClr val="accent1">
                <a:lumMod val="40000"/>
                <a:lumOff val="60000"/>
              </a:schemeClr>
            </a:solidFill>
            <a:ln w="12764"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39" name="Freeform: Shape 38">
              <a:extLst>
                <a:ext uri="{FF2B5EF4-FFF2-40B4-BE49-F238E27FC236}">
                  <a16:creationId xmlns:a16="http://schemas.microsoft.com/office/drawing/2014/main" id="{55801EEB-5162-4773-A7FC-0C7E4534AD0F}"/>
                </a:ext>
              </a:extLst>
            </p:cNvPr>
            <p:cNvSpPr/>
            <p:nvPr/>
          </p:nvSpPr>
          <p:spPr>
            <a:xfrm>
              <a:off x="6808800" y="3694696"/>
              <a:ext cx="1524000" cy="1339850"/>
            </a:xfrm>
            <a:custGeom>
              <a:avLst/>
              <a:gdLst>
                <a:gd name="connsiteX0" fmla="*/ 1524000 w 1524000"/>
                <a:gd name="connsiteY0" fmla="*/ 1339850 h 1339850"/>
                <a:gd name="connsiteX1" fmla="*/ 0 w 1524000"/>
                <a:gd name="connsiteY1" fmla="*/ 1339850 h 1339850"/>
                <a:gd name="connsiteX2" fmla="*/ 0 w 1524000"/>
                <a:gd name="connsiteY2" fmla="*/ 0 h 1339850"/>
                <a:gd name="connsiteX3" fmla="*/ 133350 w 1524000"/>
                <a:gd name="connsiteY3" fmla="*/ 133350 h 1339850"/>
                <a:gd name="connsiteX4" fmla="*/ 298450 w 1524000"/>
                <a:gd name="connsiteY4" fmla="*/ 495300 h 1339850"/>
                <a:gd name="connsiteX5" fmla="*/ 762000 w 1524000"/>
                <a:gd name="connsiteY5" fmla="*/ 933450 h 1339850"/>
                <a:gd name="connsiteX6" fmla="*/ 1524000 w 1524000"/>
                <a:gd name="connsiteY6" fmla="*/ 1339850 h 133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0" h="1339850">
                  <a:moveTo>
                    <a:pt x="1524000" y="1339850"/>
                  </a:moveTo>
                  <a:lnTo>
                    <a:pt x="0" y="1339850"/>
                  </a:lnTo>
                  <a:lnTo>
                    <a:pt x="0" y="0"/>
                  </a:lnTo>
                  <a:cubicBezTo>
                    <a:pt x="44450" y="44450"/>
                    <a:pt x="83608" y="50800"/>
                    <a:pt x="133350" y="133350"/>
                  </a:cubicBezTo>
                  <a:cubicBezTo>
                    <a:pt x="183092" y="215900"/>
                    <a:pt x="193675" y="361950"/>
                    <a:pt x="298450" y="495300"/>
                  </a:cubicBezTo>
                  <a:cubicBezTo>
                    <a:pt x="403225" y="628650"/>
                    <a:pt x="560917" y="793750"/>
                    <a:pt x="762000" y="933450"/>
                  </a:cubicBezTo>
                  <a:cubicBezTo>
                    <a:pt x="963083" y="1073150"/>
                    <a:pt x="1234016" y="1203325"/>
                    <a:pt x="1524000" y="1339850"/>
                  </a:cubicBezTo>
                  <a:close/>
                </a:path>
              </a:pathLst>
            </a:custGeom>
            <a:solidFill>
              <a:srgbClr val="BE2B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34ED9643-2165-4EA4-9FEE-65BA53ECD29C}"/>
                </a:ext>
              </a:extLst>
            </p:cNvPr>
            <p:cNvSpPr txBox="1"/>
            <p:nvPr/>
          </p:nvSpPr>
          <p:spPr>
            <a:xfrm>
              <a:off x="6953303" y="2729110"/>
              <a:ext cx="3634792" cy="292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Neurologic reserve</a:t>
              </a:r>
              <a:endParaRPr kumimoji="0" lang="en-US" sz="1400" b="0" i="0" u="none" strike="noStrike" kern="1200" cap="none" spc="0" normalizeH="0" baseline="30000" noProof="0" dirty="0">
                <a:ln>
                  <a:noFill/>
                </a:ln>
                <a:solidFill>
                  <a:srgbClr val="595454"/>
                </a:solidFill>
                <a:effectLst/>
                <a:uLnTx/>
                <a:uFillTx/>
                <a:latin typeface="Trebuchet MS"/>
                <a:ea typeface="+mn-ea"/>
                <a:cs typeface="+mn-cs"/>
              </a:endParaRPr>
            </a:p>
          </p:txBody>
        </p:sp>
        <p:sp>
          <p:nvSpPr>
            <p:cNvPr id="41" name="TextBox 40">
              <a:extLst>
                <a:ext uri="{FF2B5EF4-FFF2-40B4-BE49-F238E27FC236}">
                  <a16:creationId xmlns:a16="http://schemas.microsoft.com/office/drawing/2014/main" id="{C62B4F7E-5A3E-4A62-814D-823615644937}"/>
                </a:ext>
              </a:extLst>
            </p:cNvPr>
            <p:cNvSpPr txBox="1"/>
            <p:nvPr/>
          </p:nvSpPr>
          <p:spPr>
            <a:xfrm>
              <a:off x="6953302" y="2439533"/>
              <a:ext cx="3516264" cy="292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MS symptoms, including cognitive impairment</a:t>
              </a:r>
              <a:endParaRPr kumimoji="0" lang="en-US" sz="1400" b="0" i="0" u="none" strike="noStrike" kern="1200" cap="none" spc="0" normalizeH="0" baseline="30000" noProof="0" dirty="0">
                <a:ln>
                  <a:noFill/>
                </a:ln>
                <a:solidFill>
                  <a:srgbClr val="595454"/>
                </a:solidFill>
                <a:effectLst/>
                <a:uLnTx/>
                <a:uFillTx/>
                <a:latin typeface="Trebuchet MS"/>
                <a:ea typeface="+mn-ea"/>
                <a:cs typeface="+mn-cs"/>
              </a:endParaRPr>
            </a:p>
          </p:txBody>
        </p:sp>
      </p:grpSp>
    </p:spTree>
    <p:extLst>
      <p:ext uri="{BB962C8B-B14F-4D97-AF65-F5344CB8AC3E}">
        <p14:creationId xmlns:p14="http://schemas.microsoft.com/office/powerpoint/2010/main" val="25396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481967F-BCEB-972B-3716-729D470375D7}"/>
              </a:ext>
            </a:extLst>
          </p:cNvPr>
          <p:cNvSpPr/>
          <p:nvPr/>
        </p:nvSpPr>
        <p:spPr>
          <a:xfrm>
            <a:off x="6469521" y="4919971"/>
            <a:ext cx="4918080" cy="730940"/>
          </a:xfrm>
          <a:prstGeom prst="rect">
            <a:avLst/>
          </a:prstGeom>
          <a:solidFill>
            <a:schemeClr val="accent5">
              <a:lumMod val="20000"/>
              <a:lumOff val="80000"/>
            </a:schemeClr>
          </a:solidFill>
          <a:ln>
            <a:solidFill>
              <a:schemeClr val="accent5"/>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3" name="Straight Arrow Connector 52">
            <a:extLst>
              <a:ext uri="{FF2B5EF4-FFF2-40B4-BE49-F238E27FC236}">
                <a16:creationId xmlns:a16="http://schemas.microsoft.com/office/drawing/2014/main" id="{8EFB166B-CC43-CB35-ABA0-749C2118E6A8}"/>
              </a:ext>
            </a:extLst>
          </p:cNvPr>
          <p:cNvCxnSpPr>
            <a:cxnSpLocks/>
          </p:cNvCxnSpPr>
          <p:nvPr/>
        </p:nvCxnSpPr>
        <p:spPr>
          <a:xfrm>
            <a:off x="11006787" y="4657900"/>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cxnSp>
        <p:nvCxnSpPr>
          <p:cNvPr id="54" name="Straight Arrow Connector 53">
            <a:extLst>
              <a:ext uri="{FF2B5EF4-FFF2-40B4-BE49-F238E27FC236}">
                <a16:creationId xmlns:a16="http://schemas.microsoft.com/office/drawing/2014/main" id="{2AE01DD6-9026-57EB-EE17-10E249929FBB}"/>
              </a:ext>
            </a:extLst>
          </p:cNvPr>
          <p:cNvCxnSpPr>
            <a:cxnSpLocks/>
          </p:cNvCxnSpPr>
          <p:nvPr/>
        </p:nvCxnSpPr>
        <p:spPr>
          <a:xfrm>
            <a:off x="11009062" y="2670757"/>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cxnSp>
        <p:nvCxnSpPr>
          <p:cNvPr id="55" name="Straight Arrow Connector 54">
            <a:extLst>
              <a:ext uri="{FF2B5EF4-FFF2-40B4-BE49-F238E27FC236}">
                <a16:creationId xmlns:a16="http://schemas.microsoft.com/office/drawing/2014/main" id="{005EC02E-58F5-CFA7-349A-DA711858B0E2}"/>
              </a:ext>
            </a:extLst>
          </p:cNvPr>
          <p:cNvCxnSpPr>
            <a:cxnSpLocks/>
          </p:cNvCxnSpPr>
          <p:nvPr/>
        </p:nvCxnSpPr>
        <p:spPr>
          <a:xfrm>
            <a:off x="11010974" y="3665368"/>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sp>
        <p:nvSpPr>
          <p:cNvPr id="56" name="Rectangle 55">
            <a:extLst>
              <a:ext uri="{FF2B5EF4-FFF2-40B4-BE49-F238E27FC236}">
                <a16:creationId xmlns:a16="http://schemas.microsoft.com/office/drawing/2014/main" id="{23F70415-A270-B770-339A-E75B8DE14099}"/>
              </a:ext>
            </a:extLst>
          </p:cNvPr>
          <p:cNvSpPr/>
          <p:nvPr/>
        </p:nvSpPr>
        <p:spPr>
          <a:xfrm>
            <a:off x="6469521" y="3926960"/>
            <a:ext cx="4918080" cy="730940"/>
          </a:xfrm>
          <a:prstGeom prst="rect">
            <a:avLst/>
          </a:prstGeom>
          <a:solidFill>
            <a:schemeClr val="accent5">
              <a:lumMod val="20000"/>
              <a:lumOff val="80000"/>
            </a:schemeClr>
          </a:solidFill>
          <a:ln>
            <a:solidFill>
              <a:schemeClr val="accent5"/>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57" name="Rectangle 56">
            <a:extLst>
              <a:ext uri="{FF2B5EF4-FFF2-40B4-BE49-F238E27FC236}">
                <a16:creationId xmlns:a16="http://schemas.microsoft.com/office/drawing/2014/main" id="{8BEF7411-1132-C255-CC25-692EB5FA4D4C}"/>
              </a:ext>
            </a:extLst>
          </p:cNvPr>
          <p:cNvSpPr/>
          <p:nvPr/>
        </p:nvSpPr>
        <p:spPr>
          <a:xfrm>
            <a:off x="6469521" y="2934428"/>
            <a:ext cx="4918080" cy="730940"/>
          </a:xfrm>
          <a:prstGeom prst="rect">
            <a:avLst/>
          </a:prstGeom>
          <a:solidFill>
            <a:schemeClr val="accent5">
              <a:lumMod val="20000"/>
              <a:lumOff val="80000"/>
            </a:schemeClr>
          </a:solidFill>
          <a:ln>
            <a:solidFill>
              <a:schemeClr val="accent5"/>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58" name="Rectangle 57">
            <a:extLst>
              <a:ext uri="{FF2B5EF4-FFF2-40B4-BE49-F238E27FC236}">
                <a16:creationId xmlns:a16="http://schemas.microsoft.com/office/drawing/2014/main" id="{10ACF601-3B39-87DD-DDB5-AFB09E2A0FD1}"/>
              </a:ext>
            </a:extLst>
          </p:cNvPr>
          <p:cNvSpPr/>
          <p:nvPr/>
        </p:nvSpPr>
        <p:spPr>
          <a:xfrm>
            <a:off x="6469541" y="1939817"/>
            <a:ext cx="4918080" cy="730940"/>
          </a:xfrm>
          <a:prstGeom prst="rect">
            <a:avLst/>
          </a:prstGeom>
          <a:solidFill>
            <a:schemeClr val="accent5">
              <a:lumMod val="20000"/>
              <a:lumOff val="80000"/>
            </a:schemeClr>
          </a:solidFill>
          <a:ln>
            <a:solidFill>
              <a:schemeClr val="accent5"/>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51" name="Rectangle 50">
            <a:extLst>
              <a:ext uri="{FF2B5EF4-FFF2-40B4-BE49-F238E27FC236}">
                <a16:creationId xmlns:a16="http://schemas.microsoft.com/office/drawing/2014/main" id="{E042E6E0-CE49-6CFD-B721-5B7A5C08E145}"/>
              </a:ext>
            </a:extLst>
          </p:cNvPr>
          <p:cNvSpPr/>
          <p:nvPr/>
        </p:nvSpPr>
        <p:spPr>
          <a:xfrm>
            <a:off x="795434" y="4919971"/>
            <a:ext cx="4918080" cy="730940"/>
          </a:xfrm>
          <a:prstGeom prst="rect">
            <a:avLst/>
          </a:prstGeom>
          <a:solidFill>
            <a:srgbClr val="FEDCCA"/>
          </a:solidFill>
          <a:ln>
            <a:solidFill>
              <a:srgbClr val="CB7C78"/>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50" name="Straight Arrow Connector 49">
            <a:extLst>
              <a:ext uri="{FF2B5EF4-FFF2-40B4-BE49-F238E27FC236}">
                <a16:creationId xmlns:a16="http://schemas.microsoft.com/office/drawing/2014/main" id="{640F6A7E-EE0A-77B2-E006-A011DA363E72}"/>
              </a:ext>
            </a:extLst>
          </p:cNvPr>
          <p:cNvCxnSpPr>
            <a:cxnSpLocks/>
          </p:cNvCxnSpPr>
          <p:nvPr/>
        </p:nvCxnSpPr>
        <p:spPr>
          <a:xfrm>
            <a:off x="5332700" y="4657900"/>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cxnSp>
        <p:nvCxnSpPr>
          <p:cNvPr id="15" name="Straight Arrow Connector 14">
            <a:extLst>
              <a:ext uri="{FF2B5EF4-FFF2-40B4-BE49-F238E27FC236}">
                <a16:creationId xmlns:a16="http://schemas.microsoft.com/office/drawing/2014/main" id="{86C30C1D-07E9-4DA4-9B13-B7D6E76152B3}"/>
              </a:ext>
            </a:extLst>
          </p:cNvPr>
          <p:cNvCxnSpPr>
            <a:cxnSpLocks/>
          </p:cNvCxnSpPr>
          <p:nvPr/>
        </p:nvCxnSpPr>
        <p:spPr>
          <a:xfrm>
            <a:off x="5334975" y="2670757"/>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cxnSp>
        <p:nvCxnSpPr>
          <p:cNvPr id="48" name="Straight Arrow Connector 47">
            <a:extLst>
              <a:ext uri="{FF2B5EF4-FFF2-40B4-BE49-F238E27FC236}">
                <a16:creationId xmlns:a16="http://schemas.microsoft.com/office/drawing/2014/main" id="{2206B2AC-BAE9-D3AE-4501-F2BED462C628}"/>
              </a:ext>
            </a:extLst>
          </p:cNvPr>
          <p:cNvCxnSpPr>
            <a:cxnSpLocks/>
          </p:cNvCxnSpPr>
          <p:nvPr/>
        </p:nvCxnSpPr>
        <p:spPr>
          <a:xfrm>
            <a:off x="5336887" y="3665368"/>
            <a:ext cx="0" cy="259513"/>
          </a:xfrm>
          <a:prstGeom prst="straightConnector1">
            <a:avLst/>
          </a:prstGeom>
          <a:ln w="12700" cap="sq">
            <a:tailEnd type="triangle"/>
          </a:ln>
        </p:spPr>
        <p:style>
          <a:lnRef idx="1">
            <a:schemeClr val="accent1"/>
          </a:lnRef>
          <a:fillRef idx="0">
            <a:schemeClr val="accent1"/>
          </a:fillRef>
          <a:effectRef idx="0">
            <a:srgbClr val="000000"/>
          </a:effectRef>
          <a:fontRef idx="minor">
            <a:schemeClr val="lt1"/>
          </a:fontRef>
        </p:style>
      </p:cxnSp>
      <p:sp>
        <p:nvSpPr>
          <p:cNvPr id="49" name="Rectangle 48">
            <a:extLst>
              <a:ext uri="{FF2B5EF4-FFF2-40B4-BE49-F238E27FC236}">
                <a16:creationId xmlns:a16="http://schemas.microsoft.com/office/drawing/2014/main" id="{90DF08B6-DE40-0861-0E42-02C0F92229C2}"/>
              </a:ext>
            </a:extLst>
          </p:cNvPr>
          <p:cNvSpPr/>
          <p:nvPr/>
        </p:nvSpPr>
        <p:spPr>
          <a:xfrm>
            <a:off x="795434" y="3926960"/>
            <a:ext cx="4918080" cy="730940"/>
          </a:xfrm>
          <a:prstGeom prst="rect">
            <a:avLst/>
          </a:prstGeom>
          <a:solidFill>
            <a:srgbClr val="FEDCCA"/>
          </a:solidFill>
          <a:ln>
            <a:solidFill>
              <a:srgbClr val="CB7C78"/>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FF2C4B6A-6FD5-1515-25EC-B3EAF109DC0F}"/>
              </a:ext>
            </a:extLst>
          </p:cNvPr>
          <p:cNvSpPr/>
          <p:nvPr/>
        </p:nvSpPr>
        <p:spPr>
          <a:xfrm>
            <a:off x="795434" y="2934428"/>
            <a:ext cx="4918080" cy="730940"/>
          </a:xfrm>
          <a:prstGeom prst="rect">
            <a:avLst/>
          </a:prstGeom>
          <a:solidFill>
            <a:srgbClr val="FEDCCA"/>
          </a:solidFill>
          <a:ln>
            <a:solidFill>
              <a:srgbClr val="CB7C78"/>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229809BC-5F08-4B05-8DB5-F57D648E99E0}"/>
              </a:ext>
            </a:extLst>
          </p:cNvPr>
          <p:cNvSpPr/>
          <p:nvPr/>
        </p:nvSpPr>
        <p:spPr>
          <a:xfrm>
            <a:off x="795454" y="1939817"/>
            <a:ext cx="4918080" cy="730940"/>
          </a:xfrm>
          <a:prstGeom prst="rect">
            <a:avLst/>
          </a:prstGeom>
          <a:solidFill>
            <a:srgbClr val="FEDCCA"/>
          </a:solidFill>
          <a:ln>
            <a:solidFill>
              <a:srgbClr val="CB7C78"/>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70F0FAA4-B51B-C846-91BB-284657895B06}"/>
              </a:ext>
            </a:extLst>
          </p:cNvPr>
          <p:cNvSpPr>
            <a:spLocks noGrp="1"/>
          </p:cNvSpPr>
          <p:nvPr>
            <p:ph type="title"/>
          </p:nvPr>
        </p:nvSpPr>
        <p:spPr/>
        <p:txBody>
          <a:bodyPr/>
          <a:lstStyle/>
          <a:p>
            <a:pPr>
              <a:lnSpc>
                <a:spcPct val="100000"/>
              </a:lnSpc>
            </a:pPr>
            <a:r>
              <a:rPr lang="en-US" dirty="0" err="1"/>
              <a:t>Pubmed</a:t>
            </a:r>
            <a:r>
              <a:rPr lang="en-US" dirty="0"/>
              <a:t> Search* Shows A Paucity Of Literature On SDM In MS Related to Cognition Assessment / Discussion</a:t>
            </a:r>
          </a:p>
        </p:txBody>
      </p:sp>
      <p:sp>
        <p:nvSpPr>
          <p:cNvPr id="3" name="Content Placeholder 2">
            <a:extLst>
              <a:ext uri="{FF2B5EF4-FFF2-40B4-BE49-F238E27FC236}">
                <a16:creationId xmlns:a16="http://schemas.microsoft.com/office/drawing/2014/main" id="{F4D56B87-96E3-904A-A7C1-46E0CB3A34E5}"/>
              </a:ext>
            </a:extLst>
          </p:cNvPr>
          <p:cNvSpPr>
            <a:spLocks noGrp="1"/>
          </p:cNvSpPr>
          <p:nvPr>
            <p:ph idx="1"/>
          </p:nvPr>
        </p:nvSpPr>
        <p:spPr>
          <a:xfrm>
            <a:off x="349232" y="1465301"/>
            <a:ext cx="6512119" cy="290041"/>
          </a:xfrm>
        </p:spPr>
        <p:txBody>
          <a:bodyPr/>
          <a:lstStyle/>
          <a:p>
            <a:r>
              <a:rPr lang="en-US" sz="2000" dirty="0"/>
              <a:t>Search Results (# publications)</a:t>
            </a:r>
          </a:p>
        </p:txBody>
      </p:sp>
      <p:sp>
        <p:nvSpPr>
          <p:cNvPr id="4" name="Slide Number Placeholder 3">
            <a:extLst>
              <a:ext uri="{FF2B5EF4-FFF2-40B4-BE49-F238E27FC236}">
                <a16:creationId xmlns:a16="http://schemas.microsoft.com/office/drawing/2014/main" id="{EEC69C9D-B675-AD49-9DB9-B538B9BBE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9F7FA7C0-0A05-E245-A3F4-257DF0122249}"/>
              </a:ext>
            </a:extLst>
          </p:cNvPr>
          <p:cNvSpPr txBox="1"/>
          <p:nvPr/>
        </p:nvSpPr>
        <p:spPr>
          <a:xfrm>
            <a:off x="365759" y="6115173"/>
            <a:ext cx="3372592" cy="150613"/>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 Accessed Feb. 23, 2022</a:t>
            </a:r>
          </a:p>
        </p:txBody>
      </p:sp>
      <p:sp>
        <p:nvSpPr>
          <p:cNvPr id="8" name="TextBox 7">
            <a:extLst>
              <a:ext uri="{FF2B5EF4-FFF2-40B4-BE49-F238E27FC236}">
                <a16:creationId xmlns:a16="http://schemas.microsoft.com/office/drawing/2014/main" id="{55614F8D-1DBF-0E35-D510-0B3FDD8D49E3}"/>
              </a:ext>
            </a:extLst>
          </p:cNvPr>
          <p:cNvSpPr txBox="1"/>
          <p:nvPr/>
        </p:nvSpPr>
        <p:spPr>
          <a:xfrm flipV="1">
            <a:off x="700643" y="5997039"/>
            <a:ext cx="83127" cy="106878"/>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51411372-7CFC-0FBF-0C3C-3A5228195168}"/>
              </a:ext>
            </a:extLst>
          </p:cNvPr>
          <p:cNvSpPr txBox="1"/>
          <p:nvPr/>
        </p:nvSpPr>
        <p:spPr>
          <a:xfrm>
            <a:off x="365759" y="5894008"/>
            <a:ext cx="2497987" cy="18355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SDM: Shared decision-making</a:t>
            </a:r>
          </a:p>
        </p:txBody>
      </p:sp>
      <p:sp>
        <p:nvSpPr>
          <p:cNvPr id="10" name="TextBox 9">
            <a:extLst>
              <a:ext uri="{FF2B5EF4-FFF2-40B4-BE49-F238E27FC236}">
                <a16:creationId xmlns:a16="http://schemas.microsoft.com/office/drawing/2014/main" id="{FD3F7365-93DC-437D-B02C-CEFDE6F341DC}"/>
              </a:ext>
            </a:extLst>
          </p:cNvPr>
          <p:cNvSpPr txBox="1"/>
          <p:nvPr/>
        </p:nvSpPr>
        <p:spPr>
          <a:xfrm>
            <a:off x="942891" y="2014036"/>
            <a:ext cx="4678895" cy="55120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“Shared </a:t>
            </a:r>
            <a:br>
              <a:rPr kumimoji="0" lang="en-US" sz="2000" b="0" i="0" u="none" strike="noStrike" kern="1200" cap="none" spc="0" normalizeH="0" baseline="0" noProof="0" dirty="0">
                <a:ln>
                  <a:noFill/>
                </a:ln>
                <a:solidFill>
                  <a:srgbClr val="595454"/>
                </a:solidFill>
                <a:effectLst/>
                <a:uLnTx/>
                <a:uFillTx/>
                <a:latin typeface="Trebuchet MS"/>
                <a:ea typeface="+mn-ea"/>
                <a:cs typeface="+mn-cs"/>
              </a:rPr>
            </a:br>
            <a:r>
              <a:rPr kumimoji="0" lang="en-US" sz="2000" b="0" i="0" u="none" strike="noStrike" kern="1200" cap="none" spc="0" normalizeH="0" baseline="0" noProof="0" dirty="0">
                <a:ln>
                  <a:noFill/>
                </a:ln>
                <a:solidFill>
                  <a:srgbClr val="595454"/>
                </a:solidFill>
                <a:effectLst/>
                <a:uLnTx/>
                <a:uFillTx/>
                <a:latin typeface="Trebuchet MS"/>
                <a:ea typeface="+mn-ea"/>
                <a:cs typeface="+mn-cs"/>
              </a:rPr>
              <a:t>Decision-Making”</a:t>
            </a:r>
          </a:p>
        </p:txBody>
      </p:sp>
      <p:sp>
        <p:nvSpPr>
          <p:cNvPr id="11" name="TextBox 10">
            <a:extLst>
              <a:ext uri="{FF2B5EF4-FFF2-40B4-BE49-F238E27FC236}">
                <a16:creationId xmlns:a16="http://schemas.microsoft.com/office/drawing/2014/main" id="{136BDAE9-8C6B-4A40-9EC6-BA09C4D51C54}"/>
              </a:ext>
            </a:extLst>
          </p:cNvPr>
          <p:cNvSpPr txBox="1"/>
          <p:nvPr/>
        </p:nvSpPr>
        <p:spPr>
          <a:xfrm>
            <a:off x="4803892" y="2175207"/>
            <a:ext cx="817894" cy="25694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16,162</a:t>
            </a:r>
          </a:p>
        </p:txBody>
      </p:sp>
      <p:sp>
        <p:nvSpPr>
          <p:cNvPr id="12" name="TextBox 11">
            <a:extLst>
              <a:ext uri="{FF2B5EF4-FFF2-40B4-BE49-F238E27FC236}">
                <a16:creationId xmlns:a16="http://schemas.microsoft.com/office/drawing/2014/main" id="{B63D9017-5706-4D81-87A3-21C397A0D4BC}"/>
              </a:ext>
            </a:extLst>
          </p:cNvPr>
          <p:cNvSpPr txBox="1"/>
          <p:nvPr/>
        </p:nvSpPr>
        <p:spPr>
          <a:xfrm>
            <a:off x="926364" y="3003633"/>
            <a:ext cx="4695414" cy="61902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“Multiple Sclerosis” </a:t>
            </a:r>
          </a:p>
        </p:txBody>
      </p:sp>
      <p:sp>
        <p:nvSpPr>
          <p:cNvPr id="13" name="TextBox 12">
            <a:extLst>
              <a:ext uri="{FF2B5EF4-FFF2-40B4-BE49-F238E27FC236}">
                <a16:creationId xmlns:a16="http://schemas.microsoft.com/office/drawing/2014/main" id="{77185FCF-B0C6-460F-A523-9EF4B72D30A9}"/>
              </a:ext>
            </a:extLst>
          </p:cNvPr>
          <p:cNvSpPr txBox="1"/>
          <p:nvPr/>
        </p:nvSpPr>
        <p:spPr>
          <a:xfrm>
            <a:off x="5164586" y="3160546"/>
            <a:ext cx="457189" cy="276324"/>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136</a:t>
            </a:r>
          </a:p>
        </p:txBody>
      </p:sp>
      <p:sp>
        <p:nvSpPr>
          <p:cNvPr id="20" name="TextBox 19">
            <a:extLst>
              <a:ext uri="{FF2B5EF4-FFF2-40B4-BE49-F238E27FC236}">
                <a16:creationId xmlns:a16="http://schemas.microsoft.com/office/drawing/2014/main" id="{07907C59-1F83-455F-9328-AB955BFE0287}"/>
              </a:ext>
            </a:extLst>
          </p:cNvPr>
          <p:cNvSpPr txBox="1"/>
          <p:nvPr/>
        </p:nvSpPr>
        <p:spPr>
          <a:xfrm>
            <a:off x="926364" y="3991169"/>
            <a:ext cx="4678395" cy="64302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“Cognition” </a:t>
            </a:r>
          </a:p>
        </p:txBody>
      </p:sp>
      <p:sp>
        <p:nvSpPr>
          <p:cNvPr id="21" name="TextBox 20">
            <a:extLst>
              <a:ext uri="{FF2B5EF4-FFF2-40B4-BE49-F238E27FC236}">
                <a16:creationId xmlns:a16="http://schemas.microsoft.com/office/drawing/2014/main" id="{4843070A-DE1A-4D35-B60F-A190616CAD5B}"/>
              </a:ext>
            </a:extLst>
          </p:cNvPr>
          <p:cNvSpPr txBox="1"/>
          <p:nvPr/>
        </p:nvSpPr>
        <p:spPr>
          <a:xfrm>
            <a:off x="5295281" y="4167660"/>
            <a:ext cx="278823" cy="29004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17</a:t>
            </a:r>
          </a:p>
        </p:txBody>
      </p:sp>
      <p:sp>
        <p:nvSpPr>
          <p:cNvPr id="7" name="TextBox 6">
            <a:extLst>
              <a:ext uri="{FF2B5EF4-FFF2-40B4-BE49-F238E27FC236}">
                <a16:creationId xmlns:a16="http://schemas.microsoft.com/office/drawing/2014/main" id="{5CD6A8E9-4682-7601-F313-28E14654E15D}"/>
              </a:ext>
            </a:extLst>
          </p:cNvPr>
          <p:cNvSpPr txBox="1"/>
          <p:nvPr/>
        </p:nvSpPr>
        <p:spPr>
          <a:xfrm>
            <a:off x="8303812" y="3943350"/>
            <a:ext cx="0" cy="0"/>
          </a:xfrm>
          <a:prstGeom prst="rect">
            <a:avLst/>
          </a:prstGeom>
          <a:noFill/>
        </p:spPr>
        <p:txBody>
          <a:bodyPr wrap="none" lIns="0" tIns="0" rIns="0" bIns="0" rtlCol="0">
            <a:noAutofit/>
          </a:bodyPr>
          <a:lstStyle/>
          <a:p>
            <a:pPr marL="228600" marR="0" lvl="0" indent="-228600" algn="l" defTabSz="914400" rtl="0" eaLnBrk="1" fontAlgn="auto" latinLnBrk="0" hangingPunct="1">
              <a:lnSpc>
                <a:spcPct val="100000"/>
              </a:lnSpc>
              <a:spcBef>
                <a:spcPts val="1200"/>
              </a:spcBef>
              <a:spcAft>
                <a:spcPts val="0"/>
              </a:spcAft>
              <a:buClrTx/>
              <a:buSzPct val="100000"/>
              <a:buFont typeface="Trebuchet MS"/>
              <a:buChar char="•"/>
              <a:tabLst/>
              <a:defRPr/>
            </a:pPr>
            <a:endParaRPr kumimoji="0" lang="en-US" sz="20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39ABFDF7-5270-DF36-03C3-43B958C4D305}"/>
              </a:ext>
            </a:extLst>
          </p:cNvPr>
          <p:cNvSpPr txBox="1"/>
          <p:nvPr/>
        </p:nvSpPr>
        <p:spPr>
          <a:xfrm>
            <a:off x="942891" y="4973693"/>
            <a:ext cx="3633285" cy="59141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“Assessment”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AND “Discussion”</a:t>
            </a:r>
          </a:p>
        </p:txBody>
      </p:sp>
      <p:sp>
        <p:nvSpPr>
          <p:cNvPr id="31" name="TextBox 30">
            <a:extLst>
              <a:ext uri="{FF2B5EF4-FFF2-40B4-BE49-F238E27FC236}">
                <a16:creationId xmlns:a16="http://schemas.microsoft.com/office/drawing/2014/main" id="{EA0D507C-9F59-4213-84B3-EB589F82702F}"/>
              </a:ext>
            </a:extLst>
          </p:cNvPr>
          <p:cNvSpPr txBox="1"/>
          <p:nvPr/>
        </p:nvSpPr>
        <p:spPr>
          <a:xfrm>
            <a:off x="5417635" y="5132248"/>
            <a:ext cx="156469" cy="2743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0</a:t>
            </a:r>
          </a:p>
        </p:txBody>
      </p:sp>
      <p:sp>
        <p:nvSpPr>
          <p:cNvPr id="29" name="TextBox 28">
            <a:extLst>
              <a:ext uri="{FF2B5EF4-FFF2-40B4-BE49-F238E27FC236}">
                <a16:creationId xmlns:a16="http://schemas.microsoft.com/office/drawing/2014/main" id="{BB6023F7-C0E4-3EBE-B925-5A795C1A5E2B}"/>
              </a:ext>
            </a:extLst>
          </p:cNvPr>
          <p:cNvSpPr txBox="1"/>
          <p:nvPr/>
        </p:nvSpPr>
        <p:spPr>
          <a:xfrm>
            <a:off x="6619759" y="2009225"/>
            <a:ext cx="3485421" cy="53758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“Relationship-</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Centered Care”</a:t>
            </a:r>
          </a:p>
        </p:txBody>
      </p:sp>
      <p:sp>
        <p:nvSpPr>
          <p:cNvPr id="33" name="TextBox 32">
            <a:extLst>
              <a:ext uri="{FF2B5EF4-FFF2-40B4-BE49-F238E27FC236}">
                <a16:creationId xmlns:a16="http://schemas.microsoft.com/office/drawing/2014/main" id="{9F26BA40-C0DC-6802-2029-017D1F9E29CF}"/>
              </a:ext>
            </a:extLst>
          </p:cNvPr>
          <p:cNvSpPr txBox="1"/>
          <p:nvPr/>
        </p:nvSpPr>
        <p:spPr>
          <a:xfrm>
            <a:off x="10480765" y="2154582"/>
            <a:ext cx="817889" cy="29819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16,162</a:t>
            </a:r>
          </a:p>
        </p:txBody>
      </p:sp>
      <p:sp>
        <p:nvSpPr>
          <p:cNvPr id="34" name="TextBox 33">
            <a:extLst>
              <a:ext uri="{FF2B5EF4-FFF2-40B4-BE49-F238E27FC236}">
                <a16:creationId xmlns:a16="http://schemas.microsoft.com/office/drawing/2014/main" id="{B079ADBA-3E0B-1C21-DF84-D8D1BAC37EBA}"/>
              </a:ext>
            </a:extLst>
          </p:cNvPr>
          <p:cNvSpPr txBox="1"/>
          <p:nvPr/>
        </p:nvSpPr>
        <p:spPr>
          <a:xfrm>
            <a:off x="6619759" y="3004051"/>
            <a:ext cx="2660685" cy="61434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“Multiple Sclerosis” </a:t>
            </a:r>
          </a:p>
        </p:txBody>
      </p:sp>
      <p:sp>
        <p:nvSpPr>
          <p:cNvPr id="35" name="TextBox 34">
            <a:extLst>
              <a:ext uri="{FF2B5EF4-FFF2-40B4-BE49-F238E27FC236}">
                <a16:creationId xmlns:a16="http://schemas.microsoft.com/office/drawing/2014/main" id="{B632B918-A9DC-C55A-3DB5-F52C92A1F12A}"/>
              </a:ext>
            </a:extLst>
          </p:cNvPr>
          <p:cNvSpPr txBox="1"/>
          <p:nvPr/>
        </p:nvSpPr>
        <p:spPr>
          <a:xfrm>
            <a:off x="10841454" y="3169190"/>
            <a:ext cx="457197" cy="28900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136</a:t>
            </a:r>
          </a:p>
        </p:txBody>
      </p:sp>
      <p:sp>
        <p:nvSpPr>
          <p:cNvPr id="38" name="TextBox 37">
            <a:extLst>
              <a:ext uri="{FF2B5EF4-FFF2-40B4-BE49-F238E27FC236}">
                <a16:creationId xmlns:a16="http://schemas.microsoft.com/office/drawing/2014/main" id="{AC5A36CF-C4FF-19DB-3980-B5896A2A89C9}"/>
              </a:ext>
            </a:extLst>
          </p:cNvPr>
          <p:cNvSpPr txBox="1"/>
          <p:nvPr/>
        </p:nvSpPr>
        <p:spPr>
          <a:xfrm>
            <a:off x="6619759" y="4001482"/>
            <a:ext cx="2565899" cy="62239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“Cognition” </a:t>
            </a:r>
          </a:p>
        </p:txBody>
      </p:sp>
      <p:sp>
        <p:nvSpPr>
          <p:cNvPr id="39" name="TextBox 38">
            <a:extLst>
              <a:ext uri="{FF2B5EF4-FFF2-40B4-BE49-F238E27FC236}">
                <a16:creationId xmlns:a16="http://schemas.microsoft.com/office/drawing/2014/main" id="{F047B33A-3A0D-7D37-0157-CFBD26939B70}"/>
              </a:ext>
            </a:extLst>
          </p:cNvPr>
          <p:cNvSpPr txBox="1"/>
          <p:nvPr/>
        </p:nvSpPr>
        <p:spPr>
          <a:xfrm>
            <a:off x="10953712" y="4145156"/>
            <a:ext cx="296995" cy="339682"/>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17</a:t>
            </a:r>
          </a:p>
        </p:txBody>
      </p:sp>
      <p:sp>
        <p:nvSpPr>
          <p:cNvPr id="43" name="TextBox 42">
            <a:extLst>
              <a:ext uri="{FF2B5EF4-FFF2-40B4-BE49-F238E27FC236}">
                <a16:creationId xmlns:a16="http://schemas.microsoft.com/office/drawing/2014/main" id="{0650F799-4F07-65E4-814C-53C91B6E5269}"/>
              </a:ext>
            </a:extLst>
          </p:cNvPr>
          <p:cNvSpPr txBox="1"/>
          <p:nvPr/>
        </p:nvSpPr>
        <p:spPr>
          <a:xfrm>
            <a:off x="6619759" y="4973693"/>
            <a:ext cx="3685360" cy="60190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Search Term: AND “Assessment”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AND “Discussion”</a:t>
            </a:r>
          </a:p>
        </p:txBody>
      </p:sp>
      <p:sp>
        <p:nvSpPr>
          <p:cNvPr id="46" name="TextBox 45">
            <a:extLst>
              <a:ext uri="{FF2B5EF4-FFF2-40B4-BE49-F238E27FC236}">
                <a16:creationId xmlns:a16="http://schemas.microsoft.com/office/drawing/2014/main" id="{B98BDA96-A7FB-DC10-981A-4F1E23A051FC}"/>
              </a:ext>
            </a:extLst>
          </p:cNvPr>
          <p:cNvSpPr txBox="1"/>
          <p:nvPr/>
        </p:nvSpPr>
        <p:spPr>
          <a:xfrm>
            <a:off x="11102209" y="5125083"/>
            <a:ext cx="138519" cy="296147"/>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0</a:t>
            </a:r>
          </a:p>
        </p:txBody>
      </p:sp>
    </p:spTree>
    <p:extLst>
      <p:ext uri="{BB962C8B-B14F-4D97-AF65-F5344CB8AC3E}">
        <p14:creationId xmlns:p14="http://schemas.microsoft.com/office/powerpoint/2010/main" val="118024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0FC85-659F-4978-A1A5-531B7BA15642}"/>
              </a:ext>
            </a:extLst>
          </p:cNvPr>
          <p:cNvSpPr>
            <a:spLocks noGrp="1"/>
          </p:cNvSpPr>
          <p:nvPr>
            <p:ph type="title"/>
          </p:nvPr>
        </p:nvSpPr>
        <p:spPr/>
        <p:txBody>
          <a:bodyPr/>
          <a:lstStyle/>
          <a:p>
            <a:r>
              <a:rPr lang="en-US" dirty="0"/>
              <a:t>Cognitive Impairment Significantly Impacts Daily Function and Social Outcomes</a:t>
            </a:r>
            <a:br>
              <a:rPr lang="en-US" dirty="0"/>
            </a:br>
            <a:endParaRPr lang="en-US" dirty="0"/>
          </a:p>
        </p:txBody>
      </p:sp>
      <p:sp>
        <p:nvSpPr>
          <p:cNvPr id="2" name="Slide Number Placeholder 1">
            <a:extLst>
              <a:ext uri="{FF2B5EF4-FFF2-40B4-BE49-F238E27FC236}">
                <a16:creationId xmlns:a16="http://schemas.microsoft.com/office/drawing/2014/main" id="{05B51933-8F9C-4C6D-9FBC-046E97A80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93832-A396-4EC2-B1DA-BB202201DDEA}"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22" name="Pentagon 11">
            <a:extLst>
              <a:ext uri="{FF2B5EF4-FFF2-40B4-BE49-F238E27FC236}">
                <a16:creationId xmlns:a16="http://schemas.microsoft.com/office/drawing/2014/main" id="{3C11C21B-A128-40F3-8037-1053D881E4A1}"/>
              </a:ext>
            </a:extLst>
          </p:cNvPr>
          <p:cNvSpPr/>
          <p:nvPr/>
        </p:nvSpPr>
        <p:spPr>
          <a:xfrm>
            <a:off x="5562852" y="1560195"/>
            <a:ext cx="4528833" cy="3310278"/>
          </a:xfrm>
          <a:prstGeom prst="homePlate">
            <a:avLst>
              <a:gd name="adj" fmla="val 129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T Std 39 Thin UltraCn"/>
              <a:ea typeface="+mn-ea"/>
              <a:cs typeface="+mn-cs"/>
            </a:endParaRPr>
          </a:p>
        </p:txBody>
      </p:sp>
      <p:sp>
        <p:nvSpPr>
          <p:cNvPr id="23" name="Pentagon 11">
            <a:extLst>
              <a:ext uri="{FF2B5EF4-FFF2-40B4-BE49-F238E27FC236}">
                <a16:creationId xmlns:a16="http://schemas.microsoft.com/office/drawing/2014/main" id="{B0204DE8-4387-4869-B758-22C3FFA0522C}"/>
              </a:ext>
            </a:extLst>
          </p:cNvPr>
          <p:cNvSpPr/>
          <p:nvPr/>
        </p:nvSpPr>
        <p:spPr>
          <a:xfrm>
            <a:off x="2501713" y="1560195"/>
            <a:ext cx="3838762" cy="3234337"/>
          </a:xfrm>
          <a:prstGeom prst="homePlate">
            <a:avLst>
              <a:gd name="adj" fmla="val 12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T Std 39 Thin UltraCn"/>
              <a:ea typeface="+mn-ea"/>
              <a:cs typeface="+mn-cs"/>
            </a:endParaRPr>
          </a:p>
        </p:txBody>
      </p:sp>
      <p:graphicFrame>
        <p:nvGraphicFramePr>
          <p:cNvPr id="24" name="Table 23">
            <a:extLst>
              <a:ext uri="{FF2B5EF4-FFF2-40B4-BE49-F238E27FC236}">
                <a16:creationId xmlns:a16="http://schemas.microsoft.com/office/drawing/2014/main" id="{B4725998-2235-47FA-8D51-8E53FD3C2F3D}"/>
              </a:ext>
            </a:extLst>
          </p:cNvPr>
          <p:cNvGraphicFramePr>
            <a:graphicFrameLocks noGrp="1"/>
          </p:cNvGraphicFramePr>
          <p:nvPr>
            <p:extLst>
              <p:ext uri="{D42A27DB-BD31-4B8C-83A1-F6EECF244321}">
                <p14:modId xmlns:p14="http://schemas.microsoft.com/office/powerpoint/2010/main" val="2662992462"/>
              </p:ext>
            </p:extLst>
          </p:nvPr>
        </p:nvGraphicFramePr>
        <p:xfrm>
          <a:off x="374651" y="1560195"/>
          <a:ext cx="5486400" cy="3310278"/>
        </p:xfrm>
        <a:graphic>
          <a:graphicData uri="http://schemas.openxmlformats.org/drawingml/2006/table">
            <a:tbl>
              <a:tblPr firstRow="1" bandRow="1">
                <a:tableStyleId>{912C8C85-51F0-491E-9774-3900AFEF0FD7}</a:tableStyleId>
              </a:tblPr>
              <a:tblGrid>
                <a:gridCol w="5486400">
                  <a:extLst>
                    <a:ext uri="{9D8B030D-6E8A-4147-A177-3AD203B41FA5}">
                      <a16:colId xmlns:a16="http://schemas.microsoft.com/office/drawing/2014/main" val="1528949873"/>
                    </a:ext>
                  </a:extLst>
                </a:gridCol>
              </a:tblGrid>
              <a:tr h="486806">
                <a:tc>
                  <a:txBody>
                    <a:bodyPr/>
                    <a:lstStyle/>
                    <a:p>
                      <a:pPr algn="ctr"/>
                      <a:r>
                        <a:rPr lang="en-US" dirty="0">
                          <a:solidFill>
                            <a:schemeClr val="tx1"/>
                          </a:solidFill>
                        </a:rPr>
                        <a:t>Day-to-Day Deficits</a:t>
                      </a:r>
                    </a:p>
                  </a:txBody>
                  <a:tcPr anchor="ctr">
                    <a:lnL w="12700" cap="flat" cmpd="sng" algn="ctr">
                      <a:solidFill>
                        <a:srgbClr val="EEE7E7"/>
                      </a:solidFill>
                      <a:prstDash val="solid"/>
                      <a:round/>
                      <a:headEnd type="none" w="med" len="med"/>
                      <a:tailEnd type="none" w="med" len="med"/>
                    </a:lnL>
                    <a:lnR w="12700" cap="flat" cmpd="sng" algn="ctr">
                      <a:solidFill>
                        <a:srgbClr val="EEE7E7"/>
                      </a:solidFill>
                      <a:prstDash val="solid"/>
                      <a:round/>
                      <a:headEnd type="none" w="med" len="med"/>
                      <a:tailEnd type="none" w="med" len="med"/>
                    </a:lnR>
                    <a:lnT w="12700" cap="flat" cmpd="sng" algn="ctr">
                      <a:solidFill>
                        <a:srgbClr val="EEE7E7"/>
                      </a:solidFill>
                      <a:prstDash val="solid"/>
                      <a:round/>
                      <a:headEnd type="none" w="med" len="med"/>
                      <a:tailEnd type="none" w="med" len="med"/>
                    </a:lnT>
                    <a:lnB w="12700" cap="flat" cmpd="sng" algn="ctr">
                      <a:solidFill>
                        <a:srgbClr val="EEE7E7"/>
                      </a:solidFill>
                      <a:prstDash val="solid"/>
                      <a:round/>
                      <a:headEnd type="none" w="med" len="med"/>
                      <a:tailEnd type="none" w="med" len="med"/>
                    </a:lnB>
                    <a:solidFill>
                      <a:srgbClr val="FFECCD"/>
                    </a:solidFill>
                  </a:tcPr>
                </a:tc>
                <a:extLst>
                  <a:ext uri="{0D108BD9-81ED-4DB2-BD59-A6C34878D82A}">
                    <a16:rowId xmlns:a16="http://schemas.microsoft.com/office/drawing/2014/main" val="625898442"/>
                  </a:ext>
                </a:extLst>
              </a:tr>
              <a:tr h="2823472">
                <a:tc>
                  <a:txBody>
                    <a:bodyPr/>
                    <a:lstStyle/>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Learning new information</a:t>
                      </a:r>
                      <a:r>
                        <a:rPr lang="en-US" sz="2000" b="0" kern="1200" baseline="30000" dirty="0">
                          <a:solidFill>
                            <a:schemeClr val="tx1"/>
                          </a:solidFill>
                          <a:latin typeface="+mn-lt"/>
                          <a:ea typeface="+mn-ea"/>
                          <a:cs typeface="+mn-cs"/>
                        </a:rPr>
                        <a:t>1</a:t>
                      </a:r>
                      <a:r>
                        <a:rPr lang="en-US" sz="2000" b="0" kern="1200" dirty="0">
                          <a:solidFill>
                            <a:schemeClr val="tx1"/>
                          </a:solidFill>
                          <a:latin typeface="+mn-lt"/>
                          <a:ea typeface="+mn-ea"/>
                          <a:cs typeface="+mn-cs"/>
                        </a:rPr>
                        <a:t> </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ADLs</a:t>
                      </a:r>
                      <a:r>
                        <a:rPr lang="en-US" sz="2000" b="0" kern="1200" baseline="30000" dirty="0">
                          <a:solidFill>
                            <a:schemeClr val="tx1"/>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Driving</a:t>
                      </a:r>
                      <a:r>
                        <a:rPr lang="en-US" sz="2000" b="0" kern="1200" baseline="30000" dirty="0">
                          <a:solidFill>
                            <a:schemeClr val="tx1"/>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Facial expression recognition</a:t>
                      </a:r>
                      <a:r>
                        <a:rPr lang="en-US" sz="2000" b="0" kern="1200" baseline="30000" dirty="0">
                          <a:solidFill>
                            <a:schemeClr val="tx1"/>
                          </a:solidFill>
                          <a:latin typeface="+mn-lt"/>
                          <a:ea typeface="+mn-ea"/>
                          <a:cs typeface="+mn-cs"/>
                        </a:rPr>
                        <a:t>2</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Complex social situations</a:t>
                      </a:r>
                      <a:r>
                        <a:rPr lang="en-US" sz="2000" b="0" kern="1200" baseline="30000" dirty="0">
                          <a:solidFill>
                            <a:schemeClr val="tx1"/>
                          </a:solidFill>
                          <a:latin typeface="+mn-lt"/>
                          <a:ea typeface="+mn-ea"/>
                          <a:cs typeface="+mn-cs"/>
                        </a:rPr>
                        <a:t>3</a:t>
                      </a:r>
                    </a:p>
                  </a:txBody>
                  <a:tcPr>
                    <a:lnL w="12700" cap="flat" cmpd="sng" algn="ctr">
                      <a:solidFill>
                        <a:srgbClr val="EEE7E7"/>
                      </a:solidFill>
                      <a:prstDash val="solid"/>
                      <a:round/>
                      <a:headEnd type="none" w="med" len="med"/>
                      <a:tailEnd type="none" w="med" len="med"/>
                    </a:lnL>
                    <a:lnR w="12700" cap="flat" cmpd="sng" algn="ctr">
                      <a:solidFill>
                        <a:srgbClr val="EEE7E7"/>
                      </a:solidFill>
                      <a:prstDash val="solid"/>
                      <a:round/>
                      <a:headEnd type="none" w="med" len="med"/>
                      <a:tailEnd type="none" w="med" len="med"/>
                    </a:lnR>
                    <a:lnT w="12700" cap="flat" cmpd="sng" algn="ctr">
                      <a:solidFill>
                        <a:srgbClr val="EEE7E7"/>
                      </a:solidFill>
                      <a:prstDash val="solid"/>
                      <a:round/>
                      <a:headEnd type="none" w="med" len="med"/>
                      <a:tailEnd type="none" w="med" len="med"/>
                    </a:lnT>
                    <a:lnB w="12700" cap="flat" cmpd="sng" algn="ctr">
                      <a:solidFill>
                        <a:srgbClr val="EEE7E7"/>
                      </a:solidFill>
                      <a:prstDash val="solid"/>
                      <a:round/>
                      <a:headEnd type="none" w="med" len="med"/>
                      <a:tailEnd type="none" w="med" len="med"/>
                    </a:lnB>
                    <a:solidFill>
                      <a:schemeClr val="bg1"/>
                    </a:solidFill>
                  </a:tcPr>
                </a:tc>
                <a:extLst>
                  <a:ext uri="{0D108BD9-81ED-4DB2-BD59-A6C34878D82A}">
                    <a16:rowId xmlns:a16="http://schemas.microsoft.com/office/drawing/2014/main" val="1700163001"/>
                  </a:ext>
                </a:extLst>
              </a:tr>
            </a:tbl>
          </a:graphicData>
        </a:graphic>
      </p:graphicFrame>
      <p:graphicFrame>
        <p:nvGraphicFramePr>
          <p:cNvPr id="25" name="Table 24">
            <a:extLst>
              <a:ext uri="{FF2B5EF4-FFF2-40B4-BE49-F238E27FC236}">
                <a16:creationId xmlns:a16="http://schemas.microsoft.com/office/drawing/2014/main" id="{BB215E80-DC89-4220-A430-4E8225B20739}"/>
              </a:ext>
            </a:extLst>
          </p:cNvPr>
          <p:cNvGraphicFramePr>
            <a:graphicFrameLocks noGrp="1"/>
          </p:cNvGraphicFramePr>
          <p:nvPr>
            <p:extLst>
              <p:ext uri="{D42A27DB-BD31-4B8C-83A1-F6EECF244321}">
                <p14:modId xmlns:p14="http://schemas.microsoft.com/office/powerpoint/2010/main" val="1415109608"/>
              </p:ext>
            </p:extLst>
          </p:nvPr>
        </p:nvGraphicFramePr>
        <p:xfrm>
          <a:off x="6340475" y="1560195"/>
          <a:ext cx="5486400" cy="3310278"/>
        </p:xfrm>
        <a:graphic>
          <a:graphicData uri="http://schemas.openxmlformats.org/drawingml/2006/table">
            <a:tbl>
              <a:tblPr firstRow="1" bandRow="1">
                <a:tableStyleId>{5A111915-BE36-4E01-A7E5-04B1672EAD32}</a:tableStyleId>
              </a:tblPr>
              <a:tblGrid>
                <a:gridCol w="5486400">
                  <a:extLst>
                    <a:ext uri="{9D8B030D-6E8A-4147-A177-3AD203B41FA5}">
                      <a16:colId xmlns:a16="http://schemas.microsoft.com/office/drawing/2014/main" val="1528949873"/>
                    </a:ext>
                  </a:extLst>
                </a:gridCol>
              </a:tblGrid>
              <a:tr h="486806">
                <a:tc>
                  <a:txBody>
                    <a:bodyPr/>
                    <a:lstStyle/>
                    <a:p>
                      <a:pPr algn="ctr">
                        <a:buClr>
                          <a:schemeClr val="tx1"/>
                        </a:buClr>
                      </a:pPr>
                      <a:r>
                        <a:rPr lang="en-US" dirty="0">
                          <a:solidFill>
                            <a:schemeClr val="bg1"/>
                          </a:solidFill>
                        </a:rPr>
                        <a:t>Social Outcomes</a:t>
                      </a:r>
                    </a:p>
                  </a:txBody>
                  <a:tcPr anchor="ctr">
                    <a:lnL w="12700" cap="flat" cmpd="sng" algn="ctr">
                      <a:solidFill>
                        <a:srgbClr val="FEDCCA"/>
                      </a:solidFill>
                      <a:prstDash val="solid"/>
                      <a:round/>
                      <a:headEnd type="none" w="med" len="med"/>
                      <a:tailEnd type="none" w="med" len="med"/>
                    </a:lnL>
                    <a:lnR w="12700" cap="flat" cmpd="sng" algn="ctr">
                      <a:solidFill>
                        <a:srgbClr val="FEDCCA"/>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7C78"/>
                    </a:solidFill>
                  </a:tcPr>
                </a:tc>
                <a:extLst>
                  <a:ext uri="{0D108BD9-81ED-4DB2-BD59-A6C34878D82A}">
                    <a16:rowId xmlns:a16="http://schemas.microsoft.com/office/drawing/2014/main" val="625898442"/>
                  </a:ext>
                </a:extLst>
              </a:tr>
              <a:tr h="2823472">
                <a:tc>
                  <a:txBody>
                    <a:bodyPr/>
                    <a:lstStyle/>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Employment</a:t>
                      </a:r>
                      <a:r>
                        <a:rPr lang="en-US" sz="2000" b="0" kern="1200" baseline="30000" dirty="0">
                          <a:solidFill>
                            <a:schemeClr val="tx1"/>
                          </a:solidFill>
                          <a:latin typeface="+mn-lt"/>
                          <a:ea typeface="+mn-ea"/>
                          <a:cs typeface="+mn-cs"/>
                        </a:rPr>
                        <a:t>4,5</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Divorce/relationships</a:t>
                      </a:r>
                      <a:r>
                        <a:rPr lang="en-US" sz="2000" b="0" kern="1200" baseline="30000" dirty="0">
                          <a:solidFill>
                            <a:schemeClr val="tx1"/>
                          </a:solidFill>
                          <a:latin typeface="+mn-lt"/>
                          <a:ea typeface="+mn-ea"/>
                          <a:cs typeface="+mn-cs"/>
                        </a:rPr>
                        <a:t>6-7</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Social interactions</a:t>
                      </a:r>
                      <a:r>
                        <a:rPr lang="en-US" sz="2000" b="0" kern="1200" baseline="30000" dirty="0">
                          <a:solidFill>
                            <a:schemeClr val="tx1"/>
                          </a:solidFill>
                          <a:latin typeface="+mn-lt"/>
                          <a:ea typeface="+mn-ea"/>
                          <a:cs typeface="+mn-cs"/>
                        </a:rPr>
                        <a:t>3</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Mood disorders</a:t>
                      </a:r>
                      <a:r>
                        <a:rPr lang="en-US" sz="2000" b="0" kern="1200" baseline="30000" dirty="0">
                          <a:solidFill>
                            <a:schemeClr val="tx1"/>
                          </a:solidFill>
                          <a:latin typeface="+mn-lt"/>
                          <a:ea typeface="+mn-ea"/>
                          <a:cs typeface="+mn-cs"/>
                        </a:rPr>
                        <a:t>8</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solidFill>
                          <a:latin typeface="+mn-lt"/>
                          <a:ea typeface="+mn-ea"/>
                          <a:cs typeface="+mn-cs"/>
                        </a:rPr>
                        <a:t>Quality of life</a:t>
                      </a:r>
                      <a:r>
                        <a:rPr lang="en-US" sz="2000" b="0" kern="1200" baseline="30000" dirty="0">
                          <a:solidFill>
                            <a:schemeClr val="tx1"/>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endParaRPr lang="en-US" sz="1600" b="0" kern="1200" dirty="0">
                        <a:solidFill>
                          <a:schemeClr val="tx1"/>
                        </a:solidFill>
                        <a:latin typeface="+mn-lt"/>
                        <a:ea typeface="+mn-ea"/>
                        <a:cs typeface="+mn-cs"/>
                      </a:endParaRPr>
                    </a:p>
                  </a:txBody>
                  <a:tcPr>
                    <a:lnL w="12700" cap="flat" cmpd="sng" algn="ctr">
                      <a:solidFill>
                        <a:srgbClr val="FEDCCA"/>
                      </a:solidFill>
                      <a:prstDash val="solid"/>
                      <a:round/>
                      <a:headEnd type="none" w="med" len="med"/>
                      <a:tailEnd type="none" w="med" len="med"/>
                    </a:lnL>
                    <a:lnR w="12700" cap="flat" cmpd="sng" algn="ctr">
                      <a:solidFill>
                        <a:srgbClr val="FEDCCA"/>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CCA"/>
                      </a:solidFill>
                      <a:prstDash val="solid"/>
                      <a:round/>
                      <a:headEnd type="none" w="med" len="med"/>
                      <a:tailEnd type="none" w="med" len="med"/>
                    </a:lnB>
                    <a:solidFill>
                      <a:schemeClr val="bg1"/>
                    </a:solidFill>
                  </a:tcPr>
                </a:tc>
                <a:extLst>
                  <a:ext uri="{0D108BD9-81ED-4DB2-BD59-A6C34878D82A}">
                    <a16:rowId xmlns:a16="http://schemas.microsoft.com/office/drawing/2014/main" val="1700163001"/>
                  </a:ext>
                </a:extLst>
              </a:tr>
            </a:tbl>
          </a:graphicData>
        </a:graphic>
      </p:graphicFrame>
      <p:sp>
        <p:nvSpPr>
          <p:cNvPr id="9" name="Footnotes">
            <a:extLst>
              <a:ext uri="{FF2B5EF4-FFF2-40B4-BE49-F238E27FC236}">
                <a16:creationId xmlns:a16="http://schemas.microsoft.com/office/drawing/2014/main" id="{DEFBB3EC-BED8-47B5-8241-E090EC454BAC}"/>
              </a:ext>
            </a:extLst>
          </p:cNvPr>
          <p:cNvSpPr txBox="1"/>
          <p:nvPr/>
        </p:nvSpPr>
        <p:spPr>
          <a:xfrm>
            <a:off x="365758" y="5669280"/>
            <a:ext cx="114604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1. Kalb R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2018;24:1665-1680. 2. Cotter J et al. </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Neurology</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2016;87:1727-1736. 3. Neuhaus M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Eur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J Neurol</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2018;25:90-96. 4. National Multiple Sclerosis Society. https://www.nationalmssociety.org/NationalMSSociety/media/MSNationalFiles/Brochures/Clinical_Bulletin_Cognitive-Dysfunction-in-MS.pdf. Accessed August 11, 2021. 5.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Laffaldano</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P et al. </a:t>
            </a:r>
            <a:br>
              <a:rPr kumimoji="0" lang="en-US" sz="1000" b="0" i="0" u="none" strike="noStrike" kern="1200" cap="none" spc="0" normalizeH="0" baseline="0" noProof="0" dirty="0">
                <a:ln>
                  <a:noFill/>
                </a:ln>
                <a:solidFill>
                  <a:srgbClr val="595454"/>
                </a:solidFill>
                <a:effectLst/>
                <a:uLnTx/>
                <a:uFillTx/>
                <a:latin typeface="Trebuchet MS"/>
                <a:ea typeface="+mn-ea"/>
                <a:cs typeface="+mn-cs"/>
              </a:rPr>
            </a:br>
            <a:r>
              <a:rPr kumimoji="0" lang="en-US" sz="1000" b="0" i="1" u="none" strike="noStrike" kern="1200" cap="none" spc="0" normalizeH="0" baseline="0" noProof="0" dirty="0">
                <a:ln>
                  <a:noFill/>
                </a:ln>
                <a:solidFill>
                  <a:srgbClr val="595454"/>
                </a:solidFill>
                <a:effectLst/>
                <a:uLnTx/>
                <a:uFillTx/>
                <a:latin typeface="Trebuchet MS"/>
                <a:ea typeface="+mn-ea"/>
                <a:cs typeface="+mn-cs"/>
              </a:rPr>
              <a:t>J Neurol</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2016;263:1620-1625. 6.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E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2018;24:145-150. 7.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CCH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2010;16:878-882. 8. Morrow SA,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Rosehart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H,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Pantazopoulos</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K. </a:t>
            </a:r>
            <a:br>
              <a:rPr kumimoji="0" lang="en-US" sz="1000" b="0" i="0" u="none" strike="noStrike" kern="1200" cap="none" spc="0" normalizeH="0" baseline="0" noProof="0" dirty="0">
                <a:ln>
                  <a:noFill/>
                </a:ln>
                <a:solidFill>
                  <a:srgbClr val="595454"/>
                </a:solidFill>
                <a:effectLst/>
                <a:uLnTx/>
                <a:uFillTx/>
                <a:latin typeface="Trebuchet MS"/>
                <a:ea typeface="+mn-ea"/>
                <a:cs typeface="+mn-cs"/>
              </a:rPr>
            </a:br>
            <a:r>
              <a:rPr kumimoji="0" lang="en-US" sz="1000" b="0" i="1" u="none" strike="noStrike" kern="1200" cap="none" spc="0" normalizeH="0" baseline="0" noProof="0" dirty="0">
                <a:ln>
                  <a:noFill/>
                </a:ln>
                <a:solidFill>
                  <a:srgbClr val="595454"/>
                </a:solidFill>
                <a:effectLst/>
                <a:uLnTx/>
                <a:uFillTx/>
                <a:latin typeface="Trebuchet MS"/>
                <a:ea typeface="+mn-ea"/>
                <a:cs typeface="+mn-cs"/>
              </a:rPr>
              <a:t>J Neuropsychiatry Clin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Neurosci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2016;28:118-123.</a:t>
            </a:r>
          </a:p>
        </p:txBody>
      </p:sp>
    </p:spTree>
    <p:custDataLst>
      <p:tags r:id="rId1"/>
    </p:custDataLst>
    <p:extLst>
      <p:ext uri="{BB962C8B-B14F-4D97-AF65-F5344CB8AC3E}">
        <p14:creationId xmlns:p14="http://schemas.microsoft.com/office/powerpoint/2010/main" val="150305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40FC85-659F-4978-A1A5-531B7BA15642}"/>
              </a:ext>
            </a:extLst>
          </p:cNvPr>
          <p:cNvSpPr>
            <a:spLocks noGrp="1"/>
          </p:cNvSpPr>
          <p:nvPr>
            <p:ph type="title"/>
          </p:nvPr>
        </p:nvSpPr>
        <p:spPr/>
        <p:txBody>
          <a:bodyPr/>
          <a:lstStyle/>
          <a:p>
            <a:r>
              <a:rPr lang="en-US" dirty="0"/>
              <a:t>Cognitive Impairment Significantly Impacts Daily Function and Social Outcomes</a:t>
            </a:r>
            <a:br>
              <a:rPr lang="en-US" dirty="0"/>
            </a:br>
            <a:endParaRPr lang="en-US" dirty="0"/>
          </a:p>
        </p:txBody>
      </p:sp>
      <p:sp>
        <p:nvSpPr>
          <p:cNvPr id="2" name="Slide Number Placeholder 1">
            <a:extLst>
              <a:ext uri="{FF2B5EF4-FFF2-40B4-BE49-F238E27FC236}">
                <a16:creationId xmlns:a16="http://schemas.microsoft.com/office/drawing/2014/main" id="{05B51933-8F9C-4C6D-9FBC-046E97A80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93832-A396-4EC2-B1DA-BB202201DDEA}"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22" name="Pentagon 11">
            <a:extLst>
              <a:ext uri="{FF2B5EF4-FFF2-40B4-BE49-F238E27FC236}">
                <a16:creationId xmlns:a16="http://schemas.microsoft.com/office/drawing/2014/main" id="{3C11C21B-A128-40F3-8037-1053D881E4A1}"/>
              </a:ext>
            </a:extLst>
          </p:cNvPr>
          <p:cNvSpPr/>
          <p:nvPr/>
        </p:nvSpPr>
        <p:spPr>
          <a:xfrm>
            <a:off x="5562852" y="1560195"/>
            <a:ext cx="4528833" cy="3310278"/>
          </a:xfrm>
          <a:prstGeom prst="homePlate">
            <a:avLst>
              <a:gd name="adj" fmla="val 129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T Std 39 Thin UltraCn"/>
              <a:ea typeface="+mn-ea"/>
              <a:cs typeface="+mn-cs"/>
            </a:endParaRPr>
          </a:p>
        </p:txBody>
      </p:sp>
      <p:sp>
        <p:nvSpPr>
          <p:cNvPr id="23" name="Pentagon 11">
            <a:extLst>
              <a:ext uri="{FF2B5EF4-FFF2-40B4-BE49-F238E27FC236}">
                <a16:creationId xmlns:a16="http://schemas.microsoft.com/office/drawing/2014/main" id="{B0204DE8-4387-4869-B758-22C3FFA0522C}"/>
              </a:ext>
            </a:extLst>
          </p:cNvPr>
          <p:cNvSpPr/>
          <p:nvPr/>
        </p:nvSpPr>
        <p:spPr>
          <a:xfrm>
            <a:off x="2501713" y="1560195"/>
            <a:ext cx="3838762" cy="3234337"/>
          </a:xfrm>
          <a:prstGeom prst="homePlate">
            <a:avLst>
              <a:gd name="adj" fmla="val 12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T Std 39 Thin UltraCn"/>
              <a:ea typeface="+mn-ea"/>
              <a:cs typeface="+mn-cs"/>
            </a:endParaRPr>
          </a:p>
        </p:txBody>
      </p:sp>
      <p:graphicFrame>
        <p:nvGraphicFramePr>
          <p:cNvPr id="24" name="Table 23">
            <a:extLst>
              <a:ext uri="{FF2B5EF4-FFF2-40B4-BE49-F238E27FC236}">
                <a16:creationId xmlns:a16="http://schemas.microsoft.com/office/drawing/2014/main" id="{B4725998-2235-47FA-8D51-8E53FD3C2F3D}"/>
              </a:ext>
            </a:extLst>
          </p:cNvPr>
          <p:cNvGraphicFramePr>
            <a:graphicFrameLocks noGrp="1"/>
          </p:cNvGraphicFramePr>
          <p:nvPr>
            <p:extLst>
              <p:ext uri="{D42A27DB-BD31-4B8C-83A1-F6EECF244321}">
                <p14:modId xmlns:p14="http://schemas.microsoft.com/office/powerpoint/2010/main" val="1927168107"/>
              </p:ext>
            </p:extLst>
          </p:nvPr>
        </p:nvGraphicFramePr>
        <p:xfrm>
          <a:off x="374651" y="1560195"/>
          <a:ext cx="5486400" cy="3310278"/>
        </p:xfrm>
        <a:graphic>
          <a:graphicData uri="http://schemas.openxmlformats.org/drawingml/2006/table">
            <a:tbl>
              <a:tblPr firstRow="1" bandRow="1">
                <a:tableStyleId>{912C8C85-51F0-491E-9774-3900AFEF0FD7}</a:tableStyleId>
              </a:tblPr>
              <a:tblGrid>
                <a:gridCol w="5486400">
                  <a:extLst>
                    <a:ext uri="{9D8B030D-6E8A-4147-A177-3AD203B41FA5}">
                      <a16:colId xmlns:a16="http://schemas.microsoft.com/office/drawing/2014/main" val="1528949873"/>
                    </a:ext>
                  </a:extLst>
                </a:gridCol>
              </a:tblGrid>
              <a:tr h="486806">
                <a:tc>
                  <a:txBody>
                    <a:bodyPr/>
                    <a:lstStyle/>
                    <a:p>
                      <a:pPr algn="ctr"/>
                      <a:r>
                        <a:rPr lang="en-US" dirty="0">
                          <a:solidFill>
                            <a:schemeClr val="tx1"/>
                          </a:solidFill>
                        </a:rPr>
                        <a:t>Day-to-Day Deficits</a:t>
                      </a:r>
                    </a:p>
                  </a:txBody>
                  <a:tcPr anchor="ctr">
                    <a:lnL w="12700" cap="flat" cmpd="sng" algn="ctr">
                      <a:solidFill>
                        <a:srgbClr val="EEE7E7"/>
                      </a:solidFill>
                      <a:prstDash val="solid"/>
                      <a:round/>
                      <a:headEnd type="none" w="med" len="med"/>
                      <a:tailEnd type="none" w="med" len="med"/>
                    </a:lnL>
                    <a:lnR w="12700" cap="flat" cmpd="sng" algn="ctr">
                      <a:solidFill>
                        <a:srgbClr val="EEE7E7"/>
                      </a:solidFill>
                      <a:prstDash val="solid"/>
                      <a:round/>
                      <a:headEnd type="none" w="med" len="med"/>
                      <a:tailEnd type="none" w="med" len="med"/>
                    </a:lnR>
                    <a:lnT w="12700" cap="flat" cmpd="sng" algn="ctr">
                      <a:solidFill>
                        <a:srgbClr val="EEE7E7"/>
                      </a:solidFill>
                      <a:prstDash val="solid"/>
                      <a:round/>
                      <a:headEnd type="none" w="med" len="med"/>
                      <a:tailEnd type="none" w="med" len="med"/>
                    </a:lnT>
                    <a:lnB w="12700" cap="flat" cmpd="sng" algn="ctr">
                      <a:solidFill>
                        <a:srgbClr val="EEE7E7"/>
                      </a:solidFill>
                      <a:prstDash val="solid"/>
                      <a:round/>
                      <a:headEnd type="none" w="med" len="med"/>
                      <a:tailEnd type="none" w="med" len="med"/>
                    </a:lnB>
                    <a:solidFill>
                      <a:srgbClr val="FFECCD"/>
                    </a:solidFill>
                  </a:tcPr>
                </a:tc>
                <a:extLst>
                  <a:ext uri="{0D108BD9-81ED-4DB2-BD59-A6C34878D82A}">
                    <a16:rowId xmlns:a16="http://schemas.microsoft.com/office/drawing/2014/main" val="625898442"/>
                  </a:ext>
                </a:extLst>
              </a:tr>
              <a:tr h="2823472">
                <a:tc>
                  <a:txBody>
                    <a:bodyPr/>
                    <a:lstStyle/>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Learning new information</a:t>
                      </a:r>
                      <a:r>
                        <a:rPr lang="en-US" sz="2000" b="0" kern="1200" baseline="30000" dirty="0">
                          <a:solidFill>
                            <a:schemeClr val="tx1">
                              <a:lumMod val="60000"/>
                              <a:lumOff val="40000"/>
                            </a:schemeClr>
                          </a:solidFill>
                          <a:latin typeface="+mn-lt"/>
                          <a:ea typeface="+mn-ea"/>
                          <a:cs typeface="+mn-cs"/>
                        </a:rPr>
                        <a:t>1</a:t>
                      </a:r>
                      <a:r>
                        <a:rPr lang="en-US" sz="2000" b="0" kern="1200" dirty="0">
                          <a:solidFill>
                            <a:schemeClr val="tx1">
                              <a:lumMod val="60000"/>
                              <a:lumOff val="40000"/>
                            </a:schemeClr>
                          </a:solidFill>
                          <a:latin typeface="+mn-lt"/>
                          <a:ea typeface="+mn-ea"/>
                          <a:cs typeface="+mn-cs"/>
                        </a:rPr>
                        <a:t> </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ADLs</a:t>
                      </a:r>
                      <a:r>
                        <a:rPr lang="en-US" sz="2000" b="0" kern="1200" baseline="30000" dirty="0">
                          <a:solidFill>
                            <a:schemeClr val="tx1">
                              <a:lumMod val="60000"/>
                              <a:lumOff val="40000"/>
                            </a:schemeClr>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1" kern="1200" dirty="0">
                          <a:solidFill>
                            <a:schemeClr val="tx1"/>
                          </a:solidFill>
                          <a:latin typeface="+mn-lt"/>
                          <a:ea typeface="+mn-ea"/>
                          <a:cs typeface="+mn-cs"/>
                        </a:rPr>
                        <a:t>Driving</a:t>
                      </a:r>
                      <a:r>
                        <a:rPr lang="en-US" sz="2000" b="1" kern="1200" baseline="30000" dirty="0">
                          <a:solidFill>
                            <a:schemeClr val="tx1"/>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Facial expression recognition</a:t>
                      </a:r>
                      <a:r>
                        <a:rPr lang="en-US" sz="2000" b="0" kern="1200" baseline="30000" dirty="0">
                          <a:solidFill>
                            <a:schemeClr val="tx1">
                              <a:lumMod val="60000"/>
                              <a:lumOff val="40000"/>
                            </a:schemeClr>
                          </a:solidFill>
                          <a:latin typeface="+mn-lt"/>
                          <a:ea typeface="+mn-ea"/>
                          <a:cs typeface="+mn-cs"/>
                        </a:rPr>
                        <a:t>2</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Complex social situations</a:t>
                      </a:r>
                      <a:r>
                        <a:rPr lang="en-US" sz="2000" b="0" kern="1200" baseline="30000" dirty="0">
                          <a:solidFill>
                            <a:schemeClr val="tx1">
                              <a:lumMod val="60000"/>
                              <a:lumOff val="40000"/>
                            </a:schemeClr>
                          </a:solidFill>
                          <a:latin typeface="+mn-lt"/>
                          <a:ea typeface="+mn-ea"/>
                          <a:cs typeface="+mn-cs"/>
                        </a:rPr>
                        <a:t>3</a:t>
                      </a:r>
                    </a:p>
                  </a:txBody>
                  <a:tcPr>
                    <a:lnL w="12700" cap="flat" cmpd="sng" algn="ctr">
                      <a:solidFill>
                        <a:srgbClr val="EEE7E7"/>
                      </a:solidFill>
                      <a:prstDash val="solid"/>
                      <a:round/>
                      <a:headEnd type="none" w="med" len="med"/>
                      <a:tailEnd type="none" w="med" len="med"/>
                    </a:lnL>
                    <a:lnR w="12700" cap="flat" cmpd="sng" algn="ctr">
                      <a:solidFill>
                        <a:srgbClr val="EEE7E7"/>
                      </a:solidFill>
                      <a:prstDash val="solid"/>
                      <a:round/>
                      <a:headEnd type="none" w="med" len="med"/>
                      <a:tailEnd type="none" w="med" len="med"/>
                    </a:lnR>
                    <a:lnT w="12700" cap="flat" cmpd="sng" algn="ctr">
                      <a:solidFill>
                        <a:srgbClr val="EEE7E7"/>
                      </a:solidFill>
                      <a:prstDash val="solid"/>
                      <a:round/>
                      <a:headEnd type="none" w="med" len="med"/>
                      <a:tailEnd type="none" w="med" len="med"/>
                    </a:lnT>
                    <a:lnB w="12700" cap="flat" cmpd="sng" algn="ctr">
                      <a:solidFill>
                        <a:srgbClr val="EEE7E7"/>
                      </a:solidFill>
                      <a:prstDash val="solid"/>
                      <a:round/>
                      <a:headEnd type="none" w="med" len="med"/>
                      <a:tailEnd type="none" w="med" len="med"/>
                    </a:lnB>
                    <a:solidFill>
                      <a:schemeClr val="bg1"/>
                    </a:solidFill>
                  </a:tcPr>
                </a:tc>
                <a:extLst>
                  <a:ext uri="{0D108BD9-81ED-4DB2-BD59-A6C34878D82A}">
                    <a16:rowId xmlns:a16="http://schemas.microsoft.com/office/drawing/2014/main" val="1700163001"/>
                  </a:ext>
                </a:extLst>
              </a:tr>
            </a:tbl>
          </a:graphicData>
        </a:graphic>
      </p:graphicFrame>
      <p:graphicFrame>
        <p:nvGraphicFramePr>
          <p:cNvPr id="25" name="Table 24">
            <a:extLst>
              <a:ext uri="{FF2B5EF4-FFF2-40B4-BE49-F238E27FC236}">
                <a16:creationId xmlns:a16="http://schemas.microsoft.com/office/drawing/2014/main" id="{BB215E80-DC89-4220-A430-4E8225B20739}"/>
              </a:ext>
            </a:extLst>
          </p:cNvPr>
          <p:cNvGraphicFramePr>
            <a:graphicFrameLocks noGrp="1"/>
          </p:cNvGraphicFramePr>
          <p:nvPr>
            <p:extLst>
              <p:ext uri="{D42A27DB-BD31-4B8C-83A1-F6EECF244321}">
                <p14:modId xmlns:p14="http://schemas.microsoft.com/office/powerpoint/2010/main" val="1883300638"/>
              </p:ext>
            </p:extLst>
          </p:nvPr>
        </p:nvGraphicFramePr>
        <p:xfrm>
          <a:off x="6340475" y="1560195"/>
          <a:ext cx="5486400" cy="3310278"/>
        </p:xfrm>
        <a:graphic>
          <a:graphicData uri="http://schemas.openxmlformats.org/drawingml/2006/table">
            <a:tbl>
              <a:tblPr firstRow="1" bandRow="1">
                <a:tableStyleId>{5A111915-BE36-4E01-A7E5-04B1672EAD32}</a:tableStyleId>
              </a:tblPr>
              <a:tblGrid>
                <a:gridCol w="5486400">
                  <a:extLst>
                    <a:ext uri="{9D8B030D-6E8A-4147-A177-3AD203B41FA5}">
                      <a16:colId xmlns:a16="http://schemas.microsoft.com/office/drawing/2014/main" val="1528949873"/>
                    </a:ext>
                  </a:extLst>
                </a:gridCol>
              </a:tblGrid>
              <a:tr h="486806">
                <a:tc>
                  <a:txBody>
                    <a:bodyPr/>
                    <a:lstStyle/>
                    <a:p>
                      <a:pPr algn="ctr"/>
                      <a:r>
                        <a:rPr lang="en-US" dirty="0">
                          <a:solidFill>
                            <a:schemeClr val="bg1"/>
                          </a:solidFill>
                        </a:rPr>
                        <a:t>Social Outcomes</a:t>
                      </a:r>
                    </a:p>
                  </a:txBody>
                  <a:tcPr anchor="ctr">
                    <a:lnL w="12700" cap="flat" cmpd="sng" algn="ctr">
                      <a:solidFill>
                        <a:srgbClr val="FEDCCA"/>
                      </a:solidFill>
                      <a:prstDash val="solid"/>
                      <a:round/>
                      <a:headEnd type="none" w="med" len="med"/>
                      <a:tailEnd type="none" w="med" len="med"/>
                    </a:lnL>
                    <a:lnR w="12700" cap="flat" cmpd="sng" algn="ctr">
                      <a:solidFill>
                        <a:srgbClr val="FEDCCA"/>
                      </a:solidFill>
                      <a:prstDash val="solid"/>
                      <a:round/>
                      <a:headEnd type="none" w="med" len="med"/>
                      <a:tailEnd type="none" w="med" len="med"/>
                    </a:lnR>
                    <a:lnT w="12700" cap="flat" cmpd="sng" algn="ctr">
                      <a:solidFill>
                        <a:srgbClr val="FEDCCA"/>
                      </a:solidFill>
                      <a:prstDash val="solid"/>
                      <a:round/>
                      <a:headEnd type="none" w="med" len="med"/>
                      <a:tailEnd type="none" w="med" len="med"/>
                    </a:lnT>
                    <a:lnB w="12700" cap="flat" cmpd="sng" algn="ctr">
                      <a:solidFill>
                        <a:srgbClr val="FEDCCA"/>
                      </a:solidFill>
                      <a:prstDash val="solid"/>
                      <a:round/>
                      <a:headEnd type="none" w="med" len="med"/>
                      <a:tailEnd type="none" w="med" len="med"/>
                    </a:lnB>
                    <a:solidFill>
                      <a:srgbClr val="CB7C78"/>
                    </a:solidFill>
                  </a:tcPr>
                </a:tc>
                <a:extLst>
                  <a:ext uri="{0D108BD9-81ED-4DB2-BD59-A6C34878D82A}">
                    <a16:rowId xmlns:a16="http://schemas.microsoft.com/office/drawing/2014/main" val="625898442"/>
                  </a:ext>
                </a:extLst>
              </a:tr>
              <a:tr h="2823472">
                <a:tc>
                  <a:txBody>
                    <a:bodyPr/>
                    <a:lstStyle/>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1" kern="1200" dirty="0">
                          <a:solidFill>
                            <a:schemeClr val="tx1"/>
                          </a:solidFill>
                          <a:latin typeface="+mn-lt"/>
                          <a:ea typeface="+mn-ea"/>
                          <a:cs typeface="+mn-cs"/>
                        </a:rPr>
                        <a:t>Employment</a:t>
                      </a:r>
                      <a:r>
                        <a:rPr lang="en-US" sz="2000" b="1" kern="1200" baseline="30000" dirty="0">
                          <a:solidFill>
                            <a:schemeClr val="tx1"/>
                          </a:solidFill>
                          <a:latin typeface="+mn-lt"/>
                          <a:ea typeface="+mn-ea"/>
                          <a:cs typeface="+mn-cs"/>
                        </a:rPr>
                        <a:t>4,5</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1" kern="1200" dirty="0">
                          <a:solidFill>
                            <a:schemeClr val="tx1"/>
                          </a:solidFill>
                          <a:latin typeface="+mn-lt"/>
                          <a:ea typeface="+mn-ea"/>
                          <a:cs typeface="+mn-cs"/>
                        </a:rPr>
                        <a:t>Divorce/relationships</a:t>
                      </a:r>
                      <a:r>
                        <a:rPr lang="en-US" sz="2000" b="1" kern="1200" baseline="30000" dirty="0">
                          <a:solidFill>
                            <a:schemeClr val="tx1"/>
                          </a:solidFill>
                          <a:latin typeface="+mn-lt"/>
                          <a:ea typeface="+mn-ea"/>
                          <a:cs typeface="+mn-cs"/>
                        </a:rPr>
                        <a:t>6-7</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Social interactions</a:t>
                      </a:r>
                      <a:r>
                        <a:rPr lang="en-US" sz="2000" b="0" kern="1200" baseline="30000" dirty="0">
                          <a:solidFill>
                            <a:schemeClr val="tx1">
                              <a:lumMod val="60000"/>
                              <a:lumOff val="40000"/>
                            </a:schemeClr>
                          </a:solidFill>
                          <a:latin typeface="+mn-lt"/>
                          <a:ea typeface="+mn-ea"/>
                          <a:cs typeface="+mn-cs"/>
                        </a:rPr>
                        <a:t>3</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Mood disorders</a:t>
                      </a:r>
                      <a:r>
                        <a:rPr lang="en-US" sz="2000" b="0" kern="1200" baseline="30000" dirty="0">
                          <a:solidFill>
                            <a:schemeClr val="tx1">
                              <a:lumMod val="60000"/>
                              <a:lumOff val="40000"/>
                            </a:schemeClr>
                          </a:solidFill>
                          <a:latin typeface="+mn-lt"/>
                          <a:ea typeface="+mn-ea"/>
                          <a:cs typeface="+mn-cs"/>
                        </a:rPr>
                        <a:t>8</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r>
                        <a:rPr lang="en-US" sz="2000" b="0" kern="1200" dirty="0">
                          <a:solidFill>
                            <a:schemeClr val="tx1">
                              <a:lumMod val="60000"/>
                              <a:lumOff val="40000"/>
                            </a:schemeClr>
                          </a:solidFill>
                          <a:latin typeface="+mn-lt"/>
                          <a:ea typeface="+mn-ea"/>
                          <a:cs typeface="+mn-cs"/>
                        </a:rPr>
                        <a:t>Quality of life</a:t>
                      </a:r>
                      <a:r>
                        <a:rPr lang="en-US" sz="2000" b="0" kern="1200" baseline="30000" dirty="0">
                          <a:solidFill>
                            <a:schemeClr val="tx1">
                              <a:lumMod val="60000"/>
                              <a:lumOff val="40000"/>
                            </a:schemeClr>
                          </a:solidFill>
                          <a:latin typeface="+mn-lt"/>
                          <a:ea typeface="+mn-ea"/>
                          <a:cs typeface="+mn-cs"/>
                        </a:rPr>
                        <a:t>1</a:t>
                      </a:r>
                    </a:p>
                    <a:p>
                      <a:pPr marL="228600" marR="0" indent="-228600" algn="l" defTabSz="914400" rtl="0" eaLnBrk="1" fontAlgn="base" latinLnBrk="0" hangingPunct="1">
                        <a:lnSpc>
                          <a:spcPct val="100000"/>
                        </a:lnSpc>
                        <a:spcBef>
                          <a:spcPts val="600"/>
                        </a:spcBef>
                        <a:spcAft>
                          <a:spcPts val="0"/>
                        </a:spcAft>
                        <a:buClr>
                          <a:schemeClr val="tx1"/>
                        </a:buClr>
                        <a:buSzTx/>
                        <a:buFont typeface="Trebuchet MS" panose="020B0603020202020204" pitchFamily="34" charset="0"/>
                        <a:buChar char="•"/>
                        <a:tabLst/>
                      </a:pPr>
                      <a:endParaRPr lang="en-US" sz="1600" b="0" kern="1200" dirty="0">
                        <a:solidFill>
                          <a:schemeClr val="tx1"/>
                        </a:solidFill>
                        <a:latin typeface="+mn-lt"/>
                        <a:ea typeface="+mn-ea"/>
                        <a:cs typeface="+mn-cs"/>
                      </a:endParaRPr>
                    </a:p>
                  </a:txBody>
                  <a:tcPr>
                    <a:lnL w="12700" cap="flat" cmpd="sng" algn="ctr">
                      <a:solidFill>
                        <a:srgbClr val="FEDCCA"/>
                      </a:solidFill>
                      <a:prstDash val="solid"/>
                      <a:round/>
                      <a:headEnd type="none" w="med" len="med"/>
                      <a:tailEnd type="none" w="med" len="med"/>
                    </a:lnL>
                    <a:lnR w="12700" cap="flat" cmpd="sng" algn="ctr">
                      <a:solidFill>
                        <a:srgbClr val="FEDCCA"/>
                      </a:solidFill>
                      <a:prstDash val="solid"/>
                      <a:round/>
                      <a:headEnd type="none" w="med" len="med"/>
                      <a:tailEnd type="none" w="med" len="med"/>
                    </a:lnR>
                    <a:lnT w="12700" cap="flat" cmpd="sng" algn="ctr">
                      <a:solidFill>
                        <a:srgbClr val="FEDCCA"/>
                      </a:solidFill>
                      <a:prstDash val="solid"/>
                      <a:round/>
                      <a:headEnd type="none" w="med" len="med"/>
                      <a:tailEnd type="none" w="med" len="med"/>
                    </a:lnT>
                    <a:lnB w="12700" cap="flat" cmpd="sng" algn="ctr">
                      <a:solidFill>
                        <a:srgbClr val="FEDCCA"/>
                      </a:solidFill>
                      <a:prstDash val="solid"/>
                      <a:round/>
                      <a:headEnd type="none" w="med" len="med"/>
                      <a:tailEnd type="none" w="med" len="med"/>
                    </a:lnB>
                    <a:solidFill>
                      <a:schemeClr val="bg1"/>
                    </a:solidFill>
                  </a:tcPr>
                </a:tc>
                <a:extLst>
                  <a:ext uri="{0D108BD9-81ED-4DB2-BD59-A6C34878D82A}">
                    <a16:rowId xmlns:a16="http://schemas.microsoft.com/office/drawing/2014/main" val="1700163001"/>
                  </a:ext>
                </a:extLst>
              </a:tr>
            </a:tbl>
          </a:graphicData>
        </a:graphic>
      </p:graphicFrame>
      <p:sp>
        <p:nvSpPr>
          <p:cNvPr id="9" name="Footnotes">
            <a:extLst>
              <a:ext uri="{FF2B5EF4-FFF2-40B4-BE49-F238E27FC236}">
                <a16:creationId xmlns:a16="http://schemas.microsoft.com/office/drawing/2014/main" id="{DEFBB3EC-BED8-47B5-8241-E090EC454BAC}"/>
              </a:ext>
            </a:extLst>
          </p:cNvPr>
          <p:cNvSpPr txBox="1"/>
          <p:nvPr/>
        </p:nvSpPr>
        <p:spPr>
          <a:xfrm>
            <a:off x="365758" y="5669280"/>
            <a:ext cx="114604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1. Kalb R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2018;24:1665-1680. 2. Cotter J et al. </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Neurology</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2016;87:1727-1736. 3. Neuhaus M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Eur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J Neurol</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2018;25:90-96. 4. National Multiple Sclerosis Society. https://www.nationalmssociety.org/NationalMSSociety/media/MSNationalFiles/Brochures/Clinical_Bulletin_Cognitive-Dysfunction-in-MS.pdf. Accessed August 11, 2021. 5.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Laffaldano</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P et al. </a:t>
            </a:r>
            <a:br>
              <a:rPr kumimoji="0" lang="en-US" sz="1000" b="0" i="0" u="none" strike="noStrike" kern="1200" cap="none" spc="0" normalizeH="0" baseline="0" noProof="0" dirty="0">
                <a:ln>
                  <a:noFill/>
                </a:ln>
                <a:solidFill>
                  <a:srgbClr val="595454"/>
                </a:solidFill>
                <a:effectLst/>
                <a:uLnTx/>
                <a:uFillTx/>
                <a:latin typeface="Trebuchet MS"/>
                <a:ea typeface="+mn-ea"/>
                <a:cs typeface="+mn-cs"/>
              </a:rPr>
            </a:br>
            <a:r>
              <a:rPr kumimoji="0" lang="en-US" sz="1000" b="0" i="1" u="none" strike="noStrike" kern="1200" cap="none" spc="0" normalizeH="0" baseline="0" noProof="0" dirty="0">
                <a:ln>
                  <a:noFill/>
                </a:ln>
                <a:solidFill>
                  <a:srgbClr val="595454"/>
                </a:solidFill>
                <a:effectLst/>
                <a:uLnTx/>
                <a:uFillTx/>
                <a:latin typeface="Trebuchet MS"/>
                <a:ea typeface="+mn-ea"/>
                <a:cs typeface="+mn-cs"/>
              </a:rPr>
              <a:t>J Neurol</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2016;263:1620-1625. 6.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E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2018;24:145-150. 7.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CCH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2010;16:878-882. 8. Morrow SA,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Rosehart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H,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Pantazopoulos</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K. </a:t>
            </a:r>
            <a:br>
              <a:rPr kumimoji="0" lang="en-US" sz="1000" b="0" i="0" u="none" strike="noStrike" kern="1200" cap="none" spc="0" normalizeH="0" baseline="0" noProof="0" dirty="0">
                <a:ln>
                  <a:noFill/>
                </a:ln>
                <a:solidFill>
                  <a:srgbClr val="595454"/>
                </a:solidFill>
                <a:effectLst/>
                <a:uLnTx/>
                <a:uFillTx/>
                <a:latin typeface="Trebuchet MS"/>
                <a:ea typeface="+mn-ea"/>
                <a:cs typeface="+mn-cs"/>
              </a:rPr>
            </a:br>
            <a:r>
              <a:rPr kumimoji="0" lang="en-US" sz="1000" b="0" i="1" u="none" strike="noStrike" kern="1200" cap="none" spc="0" normalizeH="0" baseline="0" noProof="0" dirty="0">
                <a:ln>
                  <a:noFill/>
                </a:ln>
                <a:solidFill>
                  <a:srgbClr val="595454"/>
                </a:solidFill>
                <a:effectLst/>
                <a:uLnTx/>
                <a:uFillTx/>
                <a:latin typeface="Trebuchet MS"/>
                <a:ea typeface="+mn-ea"/>
                <a:cs typeface="+mn-cs"/>
              </a:rPr>
              <a:t>J Neuropsychiatry Clin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Neurosci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2016;28:118-123.</a:t>
            </a:r>
          </a:p>
        </p:txBody>
      </p:sp>
    </p:spTree>
    <p:custDataLst>
      <p:tags r:id="rId1"/>
    </p:custDataLst>
    <p:extLst>
      <p:ext uri="{BB962C8B-B14F-4D97-AF65-F5344CB8AC3E}">
        <p14:creationId xmlns:p14="http://schemas.microsoft.com/office/powerpoint/2010/main" val="8124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9A268F7-FCC1-456C-88BD-2CEE8835E8F4}"/>
              </a:ext>
            </a:extLst>
          </p:cNvPr>
          <p:cNvSpPr>
            <a:spLocks noGrp="1"/>
          </p:cNvSpPr>
          <p:nvPr>
            <p:ph type="title"/>
          </p:nvPr>
        </p:nvSpPr>
        <p:spPr>
          <a:xfrm>
            <a:off x="365760" y="375764"/>
            <a:ext cx="11826240" cy="478872"/>
          </a:xfrm>
        </p:spPr>
        <p:txBody>
          <a:bodyPr/>
          <a:lstStyle/>
          <a:p>
            <a:r>
              <a:rPr lang="en-US" dirty="0"/>
              <a:t>Cognitive Impairment Negatively Impacts Employment</a:t>
            </a:r>
          </a:p>
        </p:txBody>
      </p:sp>
      <p:sp>
        <p:nvSpPr>
          <p:cNvPr id="111" name="Content Placeholder 110">
            <a:extLst>
              <a:ext uri="{FF2B5EF4-FFF2-40B4-BE49-F238E27FC236}">
                <a16:creationId xmlns:a16="http://schemas.microsoft.com/office/drawing/2014/main" id="{56D86E0D-B7C9-47A5-8007-EF06702375CB}"/>
              </a:ext>
            </a:extLst>
          </p:cNvPr>
          <p:cNvSpPr>
            <a:spLocks noGrp="1"/>
          </p:cNvSpPr>
          <p:nvPr>
            <p:ph sz="half" idx="1"/>
          </p:nvPr>
        </p:nvSpPr>
        <p:spPr>
          <a:xfrm>
            <a:off x="227121" y="4871863"/>
            <a:ext cx="5730235" cy="662896"/>
          </a:xfrm>
        </p:spPr>
        <p:txBody>
          <a:bodyPr/>
          <a:lstStyle/>
          <a:p>
            <a:pPr marL="0" indent="0" algn="ctr">
              <a:buNone/>
            </a:pPr>
            <a:r>
              <a:rPr lang="en-US" i="1" dirty="0"/>
              <a:t>At baseline, scores on the m-CFSS were significantly associated with employment status</a:t>
            </a:r>
            <a:r>
              <a:rPr lang="en-US" i="1" baseline="30000" dirty="0"/>
              <a:t>1</a:t>
            </a:r>
            <a:endParaRPr lang="en-US" i="1" dirty="0"/>
          </a:p>
        </p:txBody>
      </p:sp>
      <p:sp>
        <p:nvSpPr>
          <p:cNvPr id="112" name="Content Placeholder 111">
            <a:extLst>
              <a:ext uri="{FF2B5EF4-FFF2-40B4-BE49-F238E27FC236}">
                <a16:creationId xmlns:a16="http://schemas.microsoft.com/office/drawing/2014/main" id="{37A110CF-4FE4-4311-8A05-451BDABC895E}"/>
              </a:ext>
            </a:extLst>
          </p:cNvPr>
          <p:cNvSpPr>
            <a:spLocks noGrp="1"/>
          </p:cNvSpPr>
          <p:nvPr>
            <p:ph sz="half" idx="2"/>
          </p:nvPr>
        </p:nvSpPr>
        <p:spPr>
          <a:xfrm>
            <a:off x="6176030" y="4865455"/>
            <a:ext cx="5577840" cy="666459"/>
          </a:xfrm>
        </p:spPr>
        <p:txBody>
          <a:bodyPr/>
          <a:lstStyle/>
          <a:p>
            <a:pPr marL="0" indent="0" algn="ctr">
              <a:buNone/>
            </a:pPr>
            <a:r>
              <a:rPr lang="en-US" i="1" dirty="0"/>
              <a:t>Rates of employment increased with better performance on the SDMT</a:t>
            </a:r>
            <a:r>
              <a:rPr lang="en-US" i="1" baseline="30000" dirty="0"/>
              <a:t>2</a:t>
            </a:r>
            <a:endParaRPr lang="en-US" i="1" dirty="0"/>
          </a:p>
        </p:txBody>
      </p:sp>
      <p:sp>
        <p:nvSpPr>
          <p:cNvPr id="4" name="Slide Number Placeholder 3">
            <a:extLst>
              <a:ext uri="{FF2B5EF4-FFF2-40B4-BE49-F238E27FC236}">
                <a16:creationId xmlns:a16="http://schemas.microsoft.com/office/drawing/2014/main" id="{927FC292-B3AC-4A3B-8831-8F52B338C2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8DE5F1-E0F9-4CCA-92B7-7A6FC4DFEE14}"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dirty="0">
              <a:ln>
                <a:noFill/>
              </a:ln>
              <a:solidFill>
                <a:srgbClr val="595454"/>
              </a:solidFill>
              <a:effectLst/>
              <a:uLnTx/>
              <a:uFillTx/>
              <a:latin typeface="Trebuchet MS"/>
              <a:ea typeface="+mn-ea"/>
              <a:cs typeface="+mn-cs"/>
            </a:endParaRPr>
          </a:p>
        </p:txBody>
      </p:sp>
      <p:grpSp>
        <p:nvGrpSpPr>
          <p:cNvPr id="57" name="Group 56">
            <a:extLst>
              <a:ext uri="{FF2B5EF4-FFF2-40B4-BE49-F238E27FC236}">
                <a16:creationId xmlns:a16="http://schemas.microsoft.com/office/drawing/2014/main" id="{CEB92BB7-FA7D-4548-BD7B-02009502A9F5}"/>
              </a:ext>
            </a:extLst>
          </p:cNvPr>
          <p:cNvGrpSpPr/>
          <p:nvPr/>
        </p:nvGrpSpPr>
        <p:grpSpPr>
          <a:xfrm>
            <a:off x="278310" y="1622972"/>
            <a:ext cx="5019517" cy="2578064"/>
            <a:chOff x="434718" y="1860965"/>
            <a:chExt cx="5019517" cy="2578064"/>
          </a:xfrm>
        </p:grpSpPr>
        <p:cxnSp>
          <p:nvCxnSpPr>
            <p:cNvPr id="40" name="Straight Connector 39">
              <a:extLst>
                <a:ext uri="{FF2B5EF4-FFF2-40B4-BE49-F238E27FC236}">
                  <a16:creationId xmlns:a16="http://schemas.microsoft.com/office/drawing/2014/main" id="{B6869165-38DA-45F7-9045-43075173FAC6}"/>
                </a:ext>
              </a:extLst>
            </p:cNvPr>
            <p:cNvCxnSpPr>
              <a:cxnSpLocks/>
            </p:cNvCxnSpPr>
            <p:nvPr/>
          </p:nvCxnSpPr>
          <p:spPr>
            <a:xfrm>
              <a:off x="1043059" y="1860965"/>
              <a:ext cx="0" cy="2205588"/>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2" name="Straight Connector 41">
              <a:extLst>
                <a:ext uri="{FF2B5EF4-FFF2-40B4-BE49-F238E27FC236}">
                  <a16:creationId xmlns:a16="http://schemas.microsoft.com/office/drawing/2014/main" id="{BF2394C0-DF8A-473C-BE1F-5FD482A2750A}"/>
                </a:ext>
              </a:extLst>
            </p:cNvPr>
            <p:cNvCxnSpPr>
              <a:cxnSpLocks/>
            </p:cNvCxnSpPr>
            <p:nvPr/>
          </p:nvCxnSpPr>
          <p:spPr>
            <a:xfrm flipH="1">
              <a:off x="1043060" y="4066553"/>
              <a:ext cx="4411175"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5" name="Straight Connector 44">
              <a:extLst>
                <a:ext uri="{FF2B5EF4-FFF2-40B4-BE49-F238E27FC236}">
                  <a16:creationId xmlns:a16="http://schemas.microsoft.com/office/drawing/2014/main" id="{128061F7-08B1-410D-B57D-2CEF80FC6CB6}"/>
                </a:ext>
              </a:extLst>
            </p:cNvPr>
            <p:cNvCxnSpPr>
              <a:cxnSpLocks/>
            </p:cNvCxnSpPr>
            <p:nvPr/>
          </p:nvCxnSpPr>
          <p:spPr>
            <a:xfrm flipH="1">
              <a:off x="988195" y="2541021"/>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6" name="Straight Connector 45">
              <a:extLst>
                <a:ext uri="{FF2B5EF4-FFF2-40B4-BE49-F238E27FC236}">
                  <a16:creationId xmlns:a16="http://schemas.microsoft.com/office/drawing/2014/main" id="{F1FF0CAD-1B4D-42EA-934A-B2B1114B0355}"/>
                </a:ext>
              </a:extLst>
            </p:cNvPr>
            <p:cNvCxnSpPr>
              <a:cxnSpLocks/>
            </p:cNvCxnSpPr>
            <p:nvPr/>
          </p:nvCxnSpPr>
          <p:spPr>
            <a:xfrm flipH="1">
              <a:off x="988195" y="3303787"/>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7" name="Straight Connector 46">
              <a:extLst>
                <a:ext uri="{FF2B5EF4-FFF2-40B4-BE49-F238E27FC236}">
                  <a16:creationId xmlns:a16="http://schemas.microsoft.com/office/drawing/2014/main" id="{38950C33-FDD5-4D6D-89C6-E2F5A64FB4E6}"/>
                </a:ext>
              </a:extLst>
            </p:cNvPr>
            <p:cNvCxnSpPr>
              <a:cxnSpLocks/>
            </p:cNvCxnSpPr>
            <p:nvPr/>
          </p:nvCxnSpPr>
          <p:spPr>
            <a:xfrm flipH="1">
              <a:off x="988195" y="4066553"/>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8" name="Straight Connector 47">
              <a:extLst>
                <a:ext uri="{FF2B5EF4-FFF2-40B4-BE49-F238E27FC236}">
                  <a16:creationId xmlns:a16="http://schemas.microsoft.com/office/drawing/2014/main" id="{2DA4FAFE-41FE-441F-832D-984ADE96EFD6}"/>
                </a:ext>
              </a:extLst>
            </p:cNvPr>
            <p:cNvCxnSpPr>
              <a:cxnSpLocks/>
            </p:cNvCxnSpPr>
            <p:nvPr/>
          </p:nvCxnSpPr>
          <p:spPr>
            <a:xfrm flipH="1">
              <a:off x="2241608"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49" name="Straight Connector 48">
              <a:extLst>
                <a:ext uri="{FF2B5EF4-FFF2-40B4-BE49-F238E27FC236}">
                  <a16:creationId xmlns:a16="http://schemas.microsoft.com/office/drawing/2014/main" id="{00ADB8F2-3E47-40E0-8400-0C464CCE0AE7}"/>
                </a:ext>
              </a:extLst>
            </p:cNvPr>
            <p:cNvCxnSpPr>
              <a:cxnSpLocks/>
            </p:cNvCxnSpPr>
            <p:nvPr/>
          </p:nvCxnSpPr>
          <p:spPr>
            <a:xfrm flipH="1">
              <a:off x="4257020"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51" name="TextBox 50">
              <a:extLst>
                <a:ext uri="{FF2B5EF4-FFF2-40B4-BE49-F238E27FC236}">
                  <a16:creationId xmlns:a16="http://schemas.microsoft.com/office/drawing/2014/main" id="{A197A06D-AFC4-460E-A287-98096928D8A0}"/>
                </a:ext>
              </a:extLst>
            </p:cNvPr>
            <p:cNvSpPr txBox="1"/>
            <p:nvPr/>
          </p:nvSpPr>
          <p:spPr>
            <a:xfrm rot="16200000">
              <a:off x="-206486" y="2769639"/>
              <a:ext cx="1590185" cy="307777"/>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Mean m-CFSS</a:t>
              </a:r>
            </a:p>
          </p:txBody>
        </p:sp>
        <p:sp>
          <p:nvSpPr>
            <p:cNvPr id="52" name="TextBox 51">
              <a:extLst>
                <a:ext uri="{FF2B5EF4-FFF2-40B4-BE49-F238E27FC236}">
                  <a16:creationId xmlns:a16="http://schemas.microsoft.com/office/drawing/2014/main" id="{3B5FE851-0784-492F-A13F-54111BD9A0E8}"/>
                </a:ext>
              </a:extLst>
            </p:cNvPr>
            <p:cNvSpPr txBox="1"/>
            <p:nvPr/>
          </p:nvSpPr>
          <p:spPr>
            <a:xfrm>
              <a:off x="828363" y="2433299"/>
              <a:ext cx="121828"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2</a:t>
              </a:r>
            </a:p>
          </p:txBody>
        </p:sp>
        <p:sp>
          <p:nvSpPr>
            <p:cNvPr id="53" name="TextBox 52">
              <a:extLst>
                <a:ext uri="{FF2B5EF4-FFF2-40B4-BE49-F238E27FC236}">
                  <a16:creationId xmlns:a16="http://schemas.microsoft.com/office/drawing/2014/main" id="{2D0E9A3E-AEB6-4697-B030-10B0CA9F9404}"/>
                </a:ext>
              </a:extLst>
            </p:cNvPr>
            <p:cNvSpPr txBox="1"/>
            <p:nvPr/>
          </p:nvSpPr>
          <p:spPr>
            <a:xfrm>
              <a:off x="828363" y="3189904"/>
              <a:ext cx="121828"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1</a:t>
              </a:r>
            </a:p>
          </p:txBody>
        </p:sp>
        <p:sp>
          <p:nvSpPr>
            <p:cNvPr id="54" name="TextBox 53">
              <a:extLst>
                <a:ext uri="{FF2B5EF4-FFF2-40B4-BE49-F238E27FC236}">
                  <a16:creationId xmlns:a16="http://schemas.microsoft.com/office/drawing/2014/main" id="{DD9655BB-74DC-44FF-8E47-C17C468C0897}"/>
                </a:ext>
              </a:extLst>
            </p:cNvPr>
            <p:cNvSpPr txBox="1"/>
            <p:nvPr/>
          </p:nvSpPr>
          <p:spPr>
            <a:xfrm>
              <a:off x="828363" y="3946509"/>
              <a:ext cx="121828"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0</a:t>
              </a:r>
            </a:p>
          </p:txBody>
        </p:sp>
        <p:sp>
          <p:nvSpPr>
            <p:cNvPr id="55" name="TextBox 54">
              <a:extLst>
                <a:ext uri="{FF2B5EF4-FFF2-40B4-BE49-F238E27FC236}">
                  <a16:creationId xmlns:a16="http://schemas.microsoft.com/office/drawing/2014/main" id="{F4CCB2A2-24BC-4960-9804-28EE59766F79}"/>
                </a:ext>
              </a:extLst>
            </p:cNvPr>
            <p:cNvSpPr txBox="1"/>
            <p:nvPr/>
          </p:nvSpPr>
          <p:spPr>
            <a:xfrm>
              <a:off x="1740704" y="4162030"/>
              <a:ext cx="100348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Employed</a:t>
              </a:r>
            </a:p>
          </p:txBody>
        </p:sp>
        <p:sp>
          <p:nvSpPr>
            <p:cNvPr id="56" name="TextBox 55">
              <a:extLst>
                <a:ext uri="{FF2B5EF4-FFF2-40B4-BE49-F238E27FC236}">
                  <a16:creationId xmlns:a16="http://schemas.microsoft.com/office/drawing/2014/main" id="{FAE0A1B5-A2AE-4D13-9A6D-9BAE6B91FD8D}"/>
                </a:ext>
              </a:extLst>
            </p:cNvPr>
            <p:cNvSpPr txBox="1"/>
            <p:nvPr/>
          </p:nvSpPr>
          <p:spPr>
            <a:xfrm>
              <a:off x="3615819" y="4162030"/>
              <a:ext cx="1282403"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Unemployed</a:t>
              </a:r>
            </a:p>
          </p:txBody>
        </p:sp>
      </p:grpSp>
      <p:sp>
        <p:nvSpPr>
          <p:cNvPr id="58" name="Rectangle 57">
            <a:extLst>
              <a:ext uri="{FF2B5EF4-FFF2-40B4-BE49-F238E27FC236}">
                <a16:creationId xmlns:a16="http://schemas.microsoft.com/office/drawing/2014/main" id="{1A440E12-9D2D-45A3-874E-0AD3F13CC9FA}"/>
              </a:ext>
            </a:extLst>
          </p:cNvPr>
          <p:cNvSpPr/>
          <p:nvPr/>
        </p:nvSpPr>
        <p:spPr>
          <a:xfrm>
            <a:off x="1387335" y="1729030"/>
            <a:ext cx="1399454" cy="2099530"/>
          </a:xfrm>
          <a:prstGeom prst="rect">
            <a:avLst/>
          </a:prstGeom>
          <a:solidFill>
            <a:srgbClr val="BE2BBB"/>
          </a:solidFill>
          <a:ln>
            <a:solidFill>
              <a:srgbClr val="BE2BBB"/>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9" name="Rectangle 58">
            <a:extLst>
              <a:ext uri="{FF2B5EF4-FFF2-40B4-BE49-F238E27FC236}">
                <a16:creationId xmlns:a16="http://schemas.microsoft.com/office/drawing/2014/main" id="{9148FE56-009E-4B9B-BFB2-59C81ED97834}"/>
              </a:ext>
            </a:extLst>
          </p:cNvPr>
          <p:cNvSpPr/>
          <p:nvPr/>
        </p:nvSpPr>
        <p:spPr>
          <a:xfrm>
            <a:off x="3400884" y="2622164"/>
            <a:ext cx="1399454" cy="1206395"/>
          </a:xfrm>
          <a:prstGeom prst="rect">
            <a:avLst/>
          </a:prstGeom>
          <a:solidFill>
            <a:schemeClr val="accent1">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grpSp>
        <p:nvGrpSpPr>
          <p:cNvPr id="5" name="Group 4">
            <a:extLst>
              <a:ext uri="{FF2B5EF4-FFF2-40B4-BE49-F238E27FC236}">
                <a16:creationId xmlns:a16="http://schemas.microsoft.com/office/drawing/2014/main" id="{55D7C0D9-381B-4919-AE27-33E6A1FCE441}"/>
              </a:ext>
            </a:extLst>
          </p:cNvPr>
          <p:cNvGrpSpPr/>
          <p:nvPr/>
        </p:nvGrpSpPr>
        <p:grpSpPr>
          <a:xfrm>
            <a:off x="6257920" y="1550780"/>
            <a:ext cx="4551764" cy="3061957"/>
            <a:chOff x="6233361" y="1511136"/>
            <a:chExt cx="4551764" cy="3061957"/>
          </a:xfrm>
        </p:grpSpPr>
        <p:grpSp>
          <p:nvGrpSpPr>
            <p:cNvPr id="2" name="Group 1">
              <a:extLst>
                <a:ext uri="{FF2B5EF4-FFF2-40B4-BE49-F238E27FC236}">
                  <a16:creationId xmlns:a16="http://schemas.microsoft.com/office/drawing/2014/main" id="{40912996-02F4-4877-AAC3-0053CB1128EC}"/>
                </a:ext>
              </a:extLst>
            </p:cNvPr>
            <p:cNvGrpSpPr/>
            <p:nvPr/>
          </p:nvGrpSpPr>
          <p:grpSpPr>
            <a:xfrm>
              <a:off x="6233361" y="1511136"/>
              <a:ext cx="4551764" cy="2586930"/>
              <a:chOff x="6347315" y="1511136"/>
              <a:chExt cx="5073386" cy="2586930"/>
            </a:xfrm>
          </p:grpSpPr>
          <p:grpSp>
            <p:nvGrpSpPr>
              <p:cNvPr id="113" name="Group 112">
                <a:extLst>
                  <a:ext uri="{FF2B5EF4-FFF2-40B4-BE49-F238E27FC236}">
                    <a16:creationId xmlns:a16="http://schemas.microsoft.com/office/drawing/2014/main" id="{0D64D69E-AF91-40AB-9187-AA0ECEA94A99}"/>
                  </a:ext>
                </a:extLst>
              </p:cNvPr>
              <p:cNvGrpSpPr/>
              <p:nvPr/>
            </p:nvGrpSpPr>
            <p:grpSpPr>
              <a:xfrm>
                <a:off x="6588728" y="1511136"/>
                <a:ext cx="4831973" cy="2586930"/>
                <a:chOff x="6873107" y="1598029"/>
                <a:chExt cx="3993367" cy="2586930"/>
              </a:xfrm>
            </p:grpSpPr>
            <p:sp>
              <p:nvSpPr>
                <p:cNvPr id="95" name="Rectangle 94">
                  <a:extLst>
                    <a:ext uri="{FF2B5EF4-FFF2-40B4-BE49-F238E27FC236}">
                      <a16:creationId xmlns:a16="http://schemas.microsoft.com/office/drawing/2014/main" id="{BB1F05A5-DD5B-44DC-B118-383B05358B3D}"/>
                    </a:ext>
                  </a:extLst>
                </p:cNvPr>
                <p:cNvSpPr/>
                <p:nvPr/>
              </p:nvSpPr>
              <p:spPr>
                <a:xfrm>
                  <a:off x="7588350" y="1705751"/>
                  <a:ext cx="408693" cy="2137509"/>
                </a:xfrm>
                <a:prstGeom prst="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4" name="Rectangle 103">
                  <a:extLst>
                    <a:ext uri="{FF2B5EF4-FFF2-40B4-BE49-F238E27FC236}">
                      <a16:creationId xmlns:a16="http://schemas.microsoft.com/office/drawing/2014/main" id="{6B67DA52-9C90-4712-9CF6-5FACBFA99315}"/>
                    </a:ext>
                  </a:extLst>
                </p:cNvPr>
                <p:cNvSpPr/>
                <p:nvPr/>
              </p:nvSpPr>
              <p:spPr>
                <a:xfrm>
                  <a:off x="8114629" y="1705752"/>
                  <a:ext cx="408693" cy="2137510"/>
                </a:xfrm>
                <a:prstGeom prst="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5" name="Rectangle 104">
                  <a:extLst>
                    <a:ext uri="{FF2B5EF4-FFF2-40B4-BE49-F238E27FC236}">
                      <a16:creationId xmlns:a16="http://schemas.microsoft.com/office/drawing/2014/main" id="{30D8203B-AACC-4116-83F0-2CFCB5AA2249}"/>
                    </a:ext>
                  </a:extLst>
                </p:cNvPr>
                <p:cNvSpPr/>
                <p:nvPr/>
              </p:nvSpPr>
              <p:spPr>
                <a:xfrm>
                  <a:off x="8640908" y="1705751"/>
                  <a:ext cx="408693" cy="2137510"/>
                </a:xfrm>
                <a:prstGeom prst="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6" name="Rectangle 105">
                  <a:extLst>
                    <a:ext uri="{FF2B5EF4-FFF2-40B4-BE49-F238E27FC236}">
                      <a16:creationId xmlns:a16="http://schemas.microsoft.com/office/drawing/2014/main" id="{CCC26F6B-0CB7-44A1-B326-EEEB59B764A1}"/>
                    </a:ext>
                  </a:extLst>
                </p:cNvPr>
                <p:cNvSpPr/>
                <p:nvPr/>
              </p:nvSpPr>
              <p:spPr>
                <a:xfrm>
                  <a:off x="9167187" y="1705751"/>
                  <a:ext cx="408693" cy="2137510"/>
                </a:xfrm>
                <a:prstGeom prst="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grpSp>
              <p:nvGrpSpPr>
                <p:cNvPr id="94" name="Group 93">
                  <a:extLst>
                    <a:ext uri="{FF2B5EF4-FFF2-40B4-BE49-F238E27FC236}">
                      <a16:creationId xmlns:a16="http://schemas.microsoft.com/office/drawing/2014/main" id="{3120371D-9222-406A-8E96-15BE69BDA02E}"/>
                    </a:ext>
                  </a:extLst>
                </p:cNvPr>
                <p:cNvGrpSpPr/>
                <p:nvPr/>
              </p:nvGrpSpPr>
              <p:grpSpPr>
                <a:xfrm>
                  <a:off x="6873107" y="1598029"/>
                  <a:ext cx="3993367" cy="2586930"/>
                  <a:chOff x="6873107" y="1821321"/>
                  <a:chExt cx="3993367" cy="2586930"/>
                </a:xfrm>
              </p:grpSpPr>
              <p:grpSp>
                <p:nvGrpSpPr>
                  <p:cNvPr id="60" name="Group 59">
                    <a:extLst>
                      <a:ext uri="{FF2B5EF4-FFF2-40B4-BE49-F238E27FC236}">
                        <a16:creationId xmlns:a16="http://schemas.microsoft.com/office/drawing/2014/main" id="{A33FF7FB-50A6-4FF0-9D45-9FED745D28A1}"/>
                      </a:ext>
                    </a:extLst>
                  </p:cNvPr>
                  <p:cNvGrpSpPr/>
                  <p:nvPr/>
                </p:nvGrpSpPr>
                <p:grpSpPr>
                  <a:xfrm>
                    <a:off x="6873107" y="1821321"/>
                    <a:ext cx="3993367" cy="2579383"/>
                    <a:chOff x="599897" y="1821321"/>
                    <a:chExt cx="3993367" cy="2579383"/>
                  </a:xfrm>
                </p:grpSpPr>
                <p:cxnSp>
                  <p:nvCxnSpPr>
                    <p:cNvPr id="61" name="Straight Connector 60">
                      <a:extLst>
                        <a:ext uri="{FF2B5EF4-FFF2-40B4-BE49-F238E27FC236}">
                          <a16:creationId xmlns:a16="http://schemas.microsoft.com/office/drawing/2014/main" id="{DAB948EF-D953-4F0D-8A00-451391D103BE}"/>
                        </a:ext>
                      </a:extLst>
                    </p:cNvPr>
                    <p:cNvCxnSpPr>
                      <a:cxnSpLocks/>
                    </p:cNvCxnSpPr>
                    <p:nvPr/>
                  </p:nvCxnSpPr>
                  <p:spPr>
                    <a:xfrm>
                      <a:off x="1043059" y="1860965"/>
                      <a:ext cx="0" cy="2205588"/>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2" name="Straight Connector 61">
                      <a:extLst>
                        <a:ext uri="{FF2B5EF4-FFF2-40B4-BE49-F238E27FC236}">
                          <a16:creationId xmlns:a16="http://schemas.microsoft.com/office/drawing/2014/main" id="{F635D66B-BDEC-45F5-A64D-EBAEDC5D4B25}"/>
                        </a:ext>
                      </a:extLst>
                    </p:cNvPr>
                    <p:cNvCxnSpPr>
                      <a:cxnSpLocks/>
                    </p:cNvCxnSpPr>
                    <p:nvPr/>
                  </p:nvCxnSpPr>
                  <p:spPr>
                    <a:xfrm flipH="1">
                      <a:off x="1043061" y="4066553"/>
                      <a:ext cx="3550203"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3" name="Straight Connector 62">
                      <a:extLst>
                        <a:ext uri="{FF2B5EF4-FFF2-40B4-BE49-F238E27FC236}">
                          <a16:creationId xmlns:a16="http://schemas.microsoft.com/office/drawing/2014/main" id="{991BDDB0-8C1B-487D-B7EF-7CA233ED9C28}"/>
                        </a:ext>
                      </a:extLst>
                    </p:cNvPr>
                    <p:cNvCxnSpPr>
                      <a:cxnSpLocks/>
                    </p:cNvCxnSpPr>
                    <p:nvPr/>
                  </p:nvCxnSpPr>
                  <p:spPr>
                    <a:xfrm flipH="1">
                      <a:off x="988195" y="1929043"/>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4" name="Straight Connector 63">
                      <a:extLst>
                        <a:ext uri="{FF2B5EF4-FFF2-40B4-BE49-F238E27FC236}">
                          <a16:creationId xmlns:a16="http://schemas.microsoft.com/office/drawing/2014/main" id="{1DC8D505-9CE1-4B18-B17C-31C59CA224DF}"/>
                        </a:ext>
                      </a:extLst>
                    </p:cNvPr>
                    <p:cNvCxnSpPr>
                      <a:cxnSpLocks/>
                    </p:cNvCxnSpPr>
                    <p:nvPr/>
                  </p:nvCxnSpPr>
                  <p:spPr>
                    <a:xfrm flipH="1">
                      <a:off x="988195" y="3216623"/>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5" name="Straight Connector 64">
                      <a:extLst>
                        <a:ext uri="{FF2B5EF4-FFF2-40B4-BE49-F238E27FC236}">
                          <a16:creationId xmlns:a16="http://schemas.microsoft.com/office/drawing/2014/main" id="{7076DD92-9334-4478-A5E1-6CD138E0426E}"/>
                        </a:ext>
                      </a:extLst>
                    </p:cNvPr>
                    <p:cNvCxnSpPr>
                      <a:cxnSpLocks/>
                    </p:cNvCxnSpPr>
                    <p:nvPr/>
                  </p:nvCxnSpPr>
                  <p:spPr>
                    <a:xfrm flipH="1">
                      <a:off x="988195" y="4066553"/>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6" name="Straight Connector 65">
                      <a:extLst>
                        <a:ext uri="{FF2B5EF4-FFF2-40B4-BE49-F238E27FC236}">
                          <a16:creationId xmlns:a16="http://schemas.microsoft.com/office/drawing/2014/main" id="{A5FAAEE1-60AA-4B22-A9F7-BE64D9FCB9C1}"/>
                        </a:ext>
                      </a:extLst>
                    </p:cNvPr>
                    <p:cNvCxnSpPr>
                      <a:cxnSpLocks/>
                    </p:cNvCxnSpPr>
                    <p:nvPr/>
                  </p:nvCxnSpPr>
                  <p:spPr>
                    <a:xfrm flipH="1">
                      <a:off x="1501818"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67" name="Straight Connector 66">
                      <a:extLst>
                        <a:ext uri="{FF2B5EF4-FFF2-40B4-BE49-F238E27FC236}">
                          <a16:creationId xmlns:a16="http://schemas.microsoft.com/office/drawing/2014/main" id="{60F0DD38-9C98-40D9-B42D-AC4B34F12394}"/>
                        </a:ext>
                      </a:extLst>
                    </p:cNvPr>
                    <p:cNvCxnSpPr>
                      <a:cxnSpLocks/>
                    </p:cNvCxnSpPr>
                    <p:nvPr/>
                  </p:nvCxnSpPr>
                  <p:spPr>
                    <a:xfrm flipH="1">
                      <a:off x="4150434"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69" name="TextBox 68">
                      <a:extLst>
                        <a:ext uri="{FF2B5EF4-FFF2-40B4-BE49-F238E27FC236}">
                          <a16:creationId xmlns:a16="http://schemas.microsoft.com/office/drawing/2014/main" id="{3DD22054-11DE-40EA-9785-ED1D49A19900}"/>
                        </a:ext>
                      </a:extLst>
                    </p:cNvPr>
                    <p:cNvSpPr txBox="1"/>
                    <p:nvPr/>
                  </p:nvSpPr>
                  <p:spPr>
                    <a:xfrm>
                      <a:off x="599897" y="1821321"/>
                      <a:ext cx="336668" cy="276999"/>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100</a:t>
                      </a:r>
                    </a:p>
                  </p:txBody>
                </p:sp>
                <p:sp>
                  <p:nvSpPr>
                    <p:cNvPr id="70" name="TextBox 69">
                      <a:extLst>
                        <a:ext uri="{FF2B5EF4-FFF2-40B4-BE49-F238E27FC236}">
                          <a16:creationId xmlns:a16="http://schemas.microsoft.com/office/drawing/2014/main" id="{E02C23A4-A76D-4CBD-81EE-BCAD8E7D7EC8}"/>
                        </a:ext>
                      </a:extLst>
                    </p:cNvPr>
                    <p:cNvSpPr txBox="1"/>
                    <p:nvPr/>
                  </p:nvSpPr>
                  <p:spPr>
                    <a:xfrm>
                      <a:off x="712119" y="3102740"/>
                      <a:ext cx="224446" cy="276999"/>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40</a:t>
                      </a:r>
                    </a:p>
                  </p:txBody>
                </p:sp>
                <p:sp>
                  <p:nvSpPr>
                    <p:cNvPr id="71" name="TextBox 70">
                      <a:extLst>
                        <a:ext uri="{FF2B5EF4-FFF2-40B4-BE49-F238E27FC236}">
                          <a16:creationId xmlns:a16="http://schemas.microsoft.com/office/drawing/2014/main" id="{0386B568-763B-4B93-A25F-37F7A4731E8B}"/>
                        </a:ext>
                      </a:extLst>
                    </p:cNvPr>
                    <p:cNvSpPr txBox="1"/>
                    <p:nvPr/>
                  </p:nvSpPr>
                  <p:spPr>
                    <a:xfrm>
                      <a:off x="833166" y="3946509"/>
                      <a:ext cx="112223"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0</a:t>
                      </a:r>
                    </a:p>
                  </p:txBody>
                </p:sp>
                <p:cxnSp>
                  <p:nvCxnSpPr>
                    <p:cNvPr id="76" name="Straight Connector 75">
                      <a:extLst>
                        <a:ext uri="{FF2B5EF4-FFF2-40B4-BE49-F238E27FC236}">
                          <a16:creationId xmlns:a16="http://schemas.microsoft.com/office/drawing/2014/main" id="{350A8616-D9AA-4EEC-99B8-5ACABB53D5F8}"/>
                        </a:ext>
                      </a:extLst>
                    </p:cNvPr>
                    <p:cNvCxnSpPr>
                      <a:cxnSpLocks/>
                    </p:cNvCxnSpPr>
                    <p:nvPr/>
                  </p:nvCxnSpPr>
                  <p:spPr>
                    <a:xfrm flipH="1">
                      <a:off x="988195" y="2362214"/>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77" name="TextBox 76">
                      <a:extLst>
                        <a:ext uri="{FF2B5EF4-FFF2-40B4-BE49-F238E27FC236}">
                          <a16:creationId xmlns:a16="http://schemas.microsoft.com/office/drawing/2014/main" id="{48A1467A-1587-4C86-8320-EE31CDCEB25D}"/>
                        </a:ext>
                      </a:extLst>
                    </p:cNvPr>
                    <p:cNvSpPr txBox="1"/>
                    <p:nvPr/>
                  </p:nvSpPr>
                  <p:spPr>
                    <a:xfrm>
                      <a:off x="712119" y="2254492"/>
                      <a:ext cx="224446" cy="276999"/>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80</a:t>
                      </a:r>
                    </a:p>
                  </p:txBody>
                </p:sp>
                <p:cxnSp>
                  <p:nvCxnSpPr>
                    <p:cNvPr id="78" name="Straight Connector 77">
                      <a:extLst>
                        <a:ext uri="{FF2B5EF4-FFF2-40B4-BE49-F238E27FC236}">
                          <a16:creationId xmlns:a16="http://schemas.microsoft.com/office/drawing/2014/main" id="{B0DE2C0E-EDCB-42BB-96F0-64CFF2721CDD}"/>
                        </a:ext>
                      </a:extLst>
                    </p:cNvPr>
                    <p:cNvCxnSpPr>
                      <a:cxnSpLocks/>
                    </p:cNvCxnSpPr>
                    <p:nvPr/>
                  </p:nvCxnSpPr>
                  <p:spPr>
                    <a:xfrm flipH="1">
                      <a:off x="988195" y="2785014"/>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79" name="TextBox 78">
                      <a:extLst>
                        <a:ext uri="{FF2B5EF4-FFF2-40B4-BE49-F238E27FC236}">
                          <a16:creationId xmlns:a16="http://schemas.microsoft.com/office/drawing/2014/main" id="{C03227CB-F2D6-4909-91BC-77BF63BC6311}"/>
                        </a:ext>
                      </a:extLst>
                    </p:cNvPr>
                    <p:cNvSpPr txBox="1"/>
                    <p:nvPr/>
                  </p:nvSpPr>
                  <p:spPr>
                    <a:xfrm>
                      <a:off x="712119" y="2677292"/>
                      <a:ext cx="224446" cy="276999"/>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60</a:t>
                      </a:r>
                    </a:p>
                  </p:txBody>
                </p:sp>
                <p:cxnSp>
                  <p:nvCxnSpPr>
                    <p:cNvPr id="80" name="Straight Connector 79">
                      <a:extLst>
                        <a:ext uri="{FF2B5EF4-FFF2-40B4-BE49-F238E27FC236}">
                          <a16:creationId xmlns:a16="http://schemas.microsoft.com/office/drawing/2014/main" id="{7A21DD90-745C-4BE3-A3A4-EBE86178BA4A}"/>
                        </a:ext>
                      </a:extLst>
                    </p:cNvPr>
                    <p:cNvCxnSpPr>
                      <a:cxnSpLocks/>
                    </p:cNvCxnSpPr>
                    <p:nvPr/>
                  </p:nvCxnSpPr>
                  <p:spPr>
                    <a:xfrm flipH="1">
                      <a:off x="988195" y="3645484"/>
                      <a:ext cx="54864"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81" name="TextBox 80">
                      <a:extLst>
                        <a:ext uri="{FF2B5EF4-FFF2-40B4-BE49-F238E27FC236}">
                          <a16:creationId xmlns:a16="http://schemas.microsoft.com/office/drawing/2014/main" id="{DC508F56-155F-4621-8D44-CD264DCE9A00}"/>
                        </a:ext>
                      </a:extLst>
                    </p:cNvPr>
                    <p:cNvSpPr txBox="1"/>
                    <p:nvPr/>
                  </p:nvSpPr>
                  <p:spPr>
                    <a:xfrm>
                      <a:off x="712119" y="3531601"/>
                      <a:ext cx="224446" cy="276999"/>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20</a:t>
                      </a:r>
                    </a:p>
                  </p:txBody>
                </p:sp>
                <p:cxnSp>
                  <p:nvCxnSpPr>
                    <p:cNvPr id="82" name="Straight Connector 81">
                      <a:extLst>
                        <a:ext uri="{FF2B5EF4-FFF2-40B4-BE49-F238E27FC236}">
                          <a16:creationId xmlns:a16="http://schemas.microsoft.com/office/drawing/2014/main" id="{1550A6AA-511E-4781-B305-A276DB4E4567}"/>
                        </a:ext>
                      </a:extLst>
                    </p:cNvPr>
                    <p:cNvCxnSpPr>
                      <a:cxnSpLocks/>
                    </p:cNvCxnSpPr>
                    <p:nvPr/>
                  </p:nvCxnSpPr>
                  <p:spPr>
                    <a:xfrm flipH="1">
                      <a:off x="2031541"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3" name="Straight Connector 82">
                      <a:extLst>
                        <a:ext uri="{FF2B5EF4-FFF2-40B4-BE49-F238E27FC236}">
                          <a16:creationId xmlns:a16="http://schemas.microsoft.com/office/drawing/2014/main" id="{43B0EEF5-2043-4373-93FE-4C45762B8F9D}"/>
                        </a:ext>
                      </a:extLst>
                    </p:cNvPr>
                    <p:cNvCxnSpPr>
                      <a:cxnSpLocks/>
                    </p:cNvCxnSpPr>
                    <p:nvPr/>
                  </p:nvCxnSpPr>
                  <p:spPr>
                    <a:xfrm flipH="1">
                      <a:off x="2561264"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4" name="Straight Connector 83">
                      <a:extLst>
                        <a:ext uri="{FF2B5EF4-FFF2-40B4-BE49-F238E27FC236}">
                          <a16:creationId xmlns:a16="http://schemas.microsoft.com/office/drawing/2014/main" id="{13A5E070-69C2-4FA8-9DCD-4C27A40488BB}"/>
                        </a:ext>
                      </a:extLst>
                    </p:cNvPr>
                    <p:cNvCxnSpPr>
                      <a:cxnSpLocks/>
                    </p:cNvCxnSpPr>
                    <p:nvPr/>
                  </p:nvCxnSpPr>
                  <p:spPr>
                    <a:xfrm flipH="1">
                      <a:off x="3090987"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5" name="Straight Connector 84">
                      <a:extLst>
                        <a:ext uri="{FF2B5EF4-FFF2-40B4-BE49-F238E27FC236}">
                          <a16:creationId xmlns:a16="http://schemas.microsoft.com/office/drawing/2014/main" id="{CABB1104-35EC-4FA9-A5AF-BB86DD6E4058}"/>
                        </a:ext>
                      </a:extLst>
                    </p:cNvPr>
                    <p:cNvCxnSpPr>
                      <a:cxnSpLocks/>
                    </p:cNvCxnSpPr>
                    <p:nvPr/>
                  </p:nvCxnSpPr>
                  <p:spPr>
                    <a:xfrm flipH="1">
                      <a:off x="3620710" y="4066553"/>
                      <a:ext cx="0" cy="54864"/>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86" name="TextBox 85">
                      <a:extLst>
                        <a:ext uri="{FF2B5EF4-FFF2-40B4-BE49-F238E27FC236}">
                          <a16:creationId xmlns:a16="http://schemas.microsoft.com/office/drawing/2014/main" id="{449F9C72-EA85-4DE5-B8F8-C40C50ACDBB3}"/>
                        </a:ext>
                      </a:extLst>
                    </p:cNvPr>
                    <p:cNvSpPr txBox="1"/>
                    <p:nvPr/>
                  </p:nvSpPr>
                  <p:spPr>
                    <a:xfrm>
                      <a:off x="1269251" y="4154483"/>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20-30</a:t>
                      </a:r>
                    </a:p>
                  </p:txBody>
                </p:sp>
              </p:grpSp>
              <p:sp>
                <p:nvSpPr>
                  <p:cNvPr id="89" name="TextBox 88">
                    <a:extLst>
                      <a:ext uri="{FF2B5EF4-FFF2-40B4-BE49-F238E27FC236}">
                        <a16:creationId xmlns:a16="http://schemas.microsoft.com/office/drawing/2014/main" id="{6214BBAF-0D50-4AEB-80D2-E8E7914515F6}"/>
                      </a:ext>
                    </a:extLst>
                  </p:cNvPr>
                  <p:cNvSpPr txBox="1"/>
                  <p:nvPr/>
                </p:nvSpPr>
                <p:spPr>
                  <a:xfrm>
                    <a:off x="8071572" y="4162030"/>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30-40</a:t>
                    </a:r>
                  </a:p>
                </p:txBody>
              </p:sp>
              <p:sp>
                <p:nvSpPr>
                  <p:cNvPr id="90" name="TextBox 89">
                    <a:extLst>
                      <a:ext uri="{FF2B5EF4-FFF2-40B4-BE49-F238E27FC236}">
                        <a16:creationId xmlns:a16="http://schemas.microsoft.com/office/drawing/2014/main" id="{F55F4675-89B3-428F-8950-072F9F153EB3}"/>
                      </a:ext>
                    </a:extLst>
                  </p:cNvPr>
                  <p:cNvSpPr txBox="1"/>
                  <p:nvPr/>
                </p:nvSpPr>
                <p:spPr>
                  <a:xfrm>
                    <a:off x="9662837" y="4162030"/>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60-70</a:t>
                    </a:r>
                  </a:p>
                </p:txBody>
              </p:sp>
              <p:sp>
                <p:nvSpPr>
                  <p:cNvPr id="91" name="TextBox 90">
                    <a:extLst>
                      <a:ext uri="{FF2B5EF4-FFF2-40B4-BE49-F238E27FC236}">
                        <a16:creationId xmlns:a16="http://schemas.microsoft.com/office/drawing/2014/main" id="{57AF9AA8-B818-4FF7-9B9E-D3075B5560E7}"/>
                      </a:ext>
                    </a:extLst>
                  </p:cNvPr>
                  <p:cNvSpPr txBox="1"/>
                  <p:nvPr/>
                </p:nvSpPr>
                <p:spPr>
                  <a:xfrm>
                    <a:off x="10191076" y="4162030"/>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70-80</a:t>
                    </a:r>
                  </a:p>
                </p:txBody>
              </p:sp>
              <p:sp>
                <p:nvSpPr>
                  <p:cNvPr id="92" name="TextBox 91">
                    <a:extLst>
                      <a:ext uri="{FF2B5EF4-FFF2-40B4-BE49-F238E27FC236}">
                        <a16:creationId xmlns:a16="http://schemas.microsoft.com/office/drawing/2014/main" id="{32073274-C3F1-495E-B4E6-8D397DDED289}"/>
                      </a:ext>
                    </a:extLst>
                  </p:cNvPr>
                  <p:cNvSpPr txBox="1"/>
                  <p:nvPr/>
                </p:nvSpPr>
                <p:spPr>
                  <a:xfrm>
                    <a:off x="8603084" y="4162030"/>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40-50</a:t>
                    </a:r>
                  </a:p>
                </p:txBody>
              </p:sp>
              <p:sp>
                <p:nvSpPr>
                  <p:cNvPr id="93" name="TextBox 92">
                    <a:extLst>
                      <a:ext uri="{FF2B5EF4-FFF2-40B4-BE49-F238E27FC236}">
                        <a16:creationId xmlns:a16="http://schemas.microsoft.com/office/drawing/2014/main" id="{86A84F8F-E7DA-4772-BF78-B4C4A3EF6087}"/>
                      </a:ext>
                    </a:extLst>
                  </p:cNvPr>
                  <p:cNvSpPr txBox="1"/>
                  <p:nvPr/>
                </p:nvSpPr>
                <p:spPr>
                  <a:xfrm>
                    <a:off x="9131324" y="4162030"/>
                    <a:ext cx="465134" cy="246221"/>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95454"/>
                        </a:solidFill>
                        <a:effectLst/>
                        <a:uLnTx/>
                        <a:uFillTx/>
                        <a:latin typeface="Trebuchet MS"/>
                        <a:ea typeface="+mn-ea"/>
                        <a:cs typeface="+mn-cs"/>
                      </a:rPr>
                      <a:t>50-60</a:t>
                    </a:r>
                  </a:p>
                </p:txBody>
              </p:sp>
            </p:grpSp>
            <p:sp>
              <p:nvSpPr>
                <p:cNvPr id="96" name="Rectangle 95">
                  <a:extLst>
                    <a:ext uri="{FF2B5EF4-FFF2-40B4-BE49-F238E27FC236}">
                      <a16:creationId xmlns:a16="http://schemas.microsoft.com/office/drawing/2014/main" id="{28F62D79-3A49-430E-A772-E2EDF73F2277}"/>
                    </a:ext>
                  </a:extLst>
                </p:cNvPr>
                <p:cNvSpPr/>
                <p:nvPr/>
              </p:nvSpPr>
              <p:spPr>
                <a:xfrm>
                  <a:off x="8114629" y="3387681"/>
                  <a:ext cx="408693" cy="455579"/>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97" name="Rectangle 96">
                  <a:extLst>
                    <a:ext uri="{FF2B5EF4-FFF2-40B4-BE49-F238E27FC236}">
                      <a16:creationId xmlns:a16="http://schemas.microsoft.com/office/drawing/2014/main" id="{AAB93530-8FDF-4655-8A6E-D746C1AA7538}"/>
                    </a:ext>
                  </a:extLst>
                </p:cNvPr>
                <p:cNvSpPr/>
                <p:nvPr/>
              </p:nvSpPr>
              <p:spPr>
                <a:xfrm>
                  <a:off x="8640908" y="2879449"/>
                  <a:ext cx="408693" cy="963812"/>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98" name="Rectangle 97">
                  <a:extLst>
                    <a:ext uri="{FF2B5EF4-FFF2-40B4-BE49-F238E27FC236}">
                      <a16:creationId xmlns:a16="http://schemas.microsoft.com/office/drawing/2014/main" id="{D27C1B40-65DA-431E-9FF3-C9A982BE94CA}"/>
                    </a:ext>
                  </a:extLst>
                </p:cNvPr>
                <p:cNvSpPr/>
                <p:nvPr/>
              </p:nvSpPr>
              <p:spPr>
                <a:xfrm>
                  <a:off x="9167187" y="2533709"/>
                  <a:ext cx="408693" cy="1309552"/>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99" name="Rectangle 98">
                  <a:extLst>
                    <a:ext uri="{FF2B5EF4-FFF2-40B4-BE49-F238E27FC236}">
                      <a16:creationId xmlns:a16="http://schemas.microsoft.com/office/drawing/2014/main" id="{DF7EED0E-51B2-4672-A75E-F8A8744B55C8}"/>
                    </a:ext>
                  </a:extLst>
                </p:cNvPr>
                <p:cNvSpPr/>
                <p:nvPr/>
              </p:nvSpPr>
              <p:spPr>
                <a:xfrm>
                  <a:off x="9693466" y="1705751"/>
                  <a:ext cx="408693" cy="2137509"/>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0" name="Rectangle 99">
                  <a:extLst>
                    <a:ext uri="{FF2B5EF4-FFF2-40B4-BE49-F238E27FC236}">
                      <a16:creationId xmlns:a16="http://schemas.microsoft.com/office/drawing/2014/main" id="{17135916-30B6-4084-9EA3-FB826A4368E9}"/>
                    </a:ext>
                  </a:extLst>
                </p:cNvPr>
                <p:cNvSpPr/>
                <p:nvPr/>
              </p:nvSpPr>
              <p:spPr>
                <a:xfrm>
                  <a:off x="10219743" y="1705751"/>
                  <a:ext cx="408693" cy="2137509"/>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rebuchet MS"/>
                    <a:ea typeface="+mn-ea"/>
                    <a:cs typeface="+mn-cs"/>
                  </a:endParaRPr>
                </a:p>
              </p:txBody>
            </p:sp>
          </p:grpSp>
          <p:sp>
            <p:nvSpPr>
              <p:cNvPr id="114" name="TextBox 113">
                <a:extLst>
                  <a:ext uri="{FF2B5EF4-FFF2-40B4-BE49-F238E27FC236}">
                    <a16:creationId xmlns:a16="http://schemas.microsoft.com/office/drawing/2014/main" id="{4C4959E5-29FC-4485-9218-A2A4796D6CD2}"/>
                  </a:ext>
                </a:extLst>
              </p:cNvPr>
              <p:cNvSpPr txBox="1"/>
              <p:nvPr/>
            </p:nvSpPr>
            <p:spPr>
              <a:xfrm rot="16200000">
                <a:off x="5834194" y="2552266"/>
                <a:ext cx="1369290" cy="343048"/>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454"/>
                    </a:solidFill>
                    <a:effectLst/>
                    <a:uLnTx/>
                    <a:uFillTx/>
                    <a:latin typeface="Trebuchet MS"/>
                    <a:ea typeface="+mn-ea"/>
                    <a:cs typeface="+mn-cs"/>
                  </a:rPr>
                  <a:t>% Patients</a:t>
                </a:r>
              </a:p>
            </p:txBody>
          </p:sp>
        </p:grpSp>
        <p:sp>
          <p:nvSpPr>
            <p:cNvPr id="115" name="TextBox 114">
              <a:extLst>
                <a:ext uri="{FF2B5EF4-FFF2-40B4-BE49-F238E27FC236}">
                  <a16:creationId xmlns:a16="http://schemas.microsoft.com/office/drawing/2014/main" id="{83E1C9D7-0F9F-47ED-8DC8-1C3C464CFEAE}"/>
                </a:ext>
              </a:extLst>
            </p:cNvPr>
            <p:cNvSpPr txBox="1"/>
            <p:nvPr/>
          </p:nvSpPr>
          <p:spPr>
            <a:xfrm>
              <a:off x="8249400" y="4265316"/>
              <a:ext cx="1381981" cy="307777"/>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SDMT Score</a:t>
              </a:r>
            </a:p>
          </p:txBody>
        </p:sp>
      </p:grpSp>
      <p:grpSp>
        <p:nvGrpSpPr>
          <p:cNvPr id="6" name="Group 5">
            <a:extLst>
              <a:ext uri="{FF2B5EF4-FFF2-40B4-BE49-F238E27FC236}">
                <a16:creationId xmlns:a16="http://schemas.microsoft.com/office/drawing/2014/main" id="{DCEE0731-1DAF-4AD1-A72B-52B71A2D1BB6}"/>
              </a:ext>
            </a:extLst>
          </p:cNvPr>
          <p:cNvGrpSpPr/>
          <p:nvPr/>
        </p:nvGrpSpPr>
        <p:grpSpPr>
          <a:xfrm>
            <a:off x="10670627" y="2567437"/>
            <a:ext cx="1422075" cy="628925"/>
            <a:chOff x="10646068" y="2527793"/>
            <a:chExt cx="1422075" cy="628925"/>
          </a:xfrm>
        </p:grpSpPr>
        <p:grpSp>
          <p:nvGrpSpPr>
            <p:cNvPr id="3" name="Group 2">
              <a:extLst>
                <a:ext uri="{FF2B5EF4-FFF2-40B4-BE49-F238E27FC236}">
                  <a16:creationId xmlns:a16="http://schemas.microsoft.com/office/drawing/2014/main" id="{93F8B026-B451-41AE-A84D-E672BABCB75B}"/>
                </a:ext>
              </a:extLst>
            </p:cNvPr>
            <p:cNvGrpSpPr/>
            <p:nvPr/>
          </p:nvGrpSpPr>
          <p:grpSpPr>
            <a:xfrm>
              <a:off x="10785740" y="2527793"/>
              <a:ext cx="1282403" cy="628925"/>
              <a:chOff x="10785740" y="2527793"/>
              <a:chExt cx="1282403" cy="628925"/>
            </a:xfrm>
          </p:grpSpPr>
          <p:sp>
            <p:nvSpPr>
              <p:cNvPr id="73" name="TextBox 72">
                <a:extLst>
                  <a:ext uri="{FF2B5EF4-FFF2-40B4-BE49-F238E27FC236}">
                    <a16:creationId xmlns:a16="http://schemas.microsoft.com/office/drawing/2014/main" id="{8EB498C0-7EE0-44D7-9D09-B6C64BCBE3F6}"/>
                  </a:ext>
                </a:extLst>
              </p:cNvPr>
              <p:cNvSpPr txBox="1"/>
              <p:nvPr/>
            </p:nvSpPr>
            <p:spPr>
              <a:xfrm>
                <a:off x="10816998" y="2527793"/>
                <a:ext cx="1003480"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Employed</a:t>
                </a:r>
              </a:p>
            </p:txBody>
          </p:sp>
          <p:sp>
            <p:nvSpPr>
              <p:cNvPr id="74" name="TextBox 73">
                <a:extLst>
                  <a:ext uri="{FF2B5EF4-FFF2-40B4-BE49-F238E27FC236}">
                    <a16:creationId xmlns:a16="http://schemas.microsoft.com/office/drawing/2014/main" id="{8F03689D-8CDD-4D84-A272-3A5287313E16}"/>
                  </a:ext>
                </a:extLst>
              </p:cNvPr>
              <p:cNvSpPr txBox="1"/>
              <p:nvPr/>
            </p:nvSpPr>
            <p:spPr>
              <a:xfrm>
                <a:off x="10785740" y="2879719"/>
                <a:ext cx="1282403"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95454"/>
                    </a:solidFill>
                    <a:effectLst/>
                    <a:uLnTx/>
                    <a:uFillTx/>
                    <a:latin typeface="Trebuchet MS"/>
                    <a:ea typeface="+mn-ea"/>
                    <a:cs typeface="+mn-cs"/>
                  </a:rPr>
                  <a:t>Unemployed</a:t>
                </a:r>
              </a:p>
            </p:txBody>
          </p:sp>
        </p:grpSp>
        <p:sp>
          <p:nvSpPr>
            <p:cNvPr id="101" name="Rectangle 100">
              <a:extLst>
                <a:ext uri="{FF2B5EF4-FFF2-40B4-BE49-F238E27FC236}">
                  <a16:creationId xmlns:a16="http://schemas.microsoft.com/office/drawing/2014/main" id="{C437D670-B018-48AA-BB44-9231AEAAF575}"/>
                </a:ext>
              </a:extLst>
            </p:cNvPr>
            <p:cNvSpPr/>
            <p:nvPr/>
          </p:nvSpPr>
          <p:spPr>
            <a:xfrm>
              <a:off x="10646068" y="2597338"/>
              <a:ext cx="137160" cy="137160"/>
            </a:xfrm>
            <a:prstGeom prst="rect">
              <a:avLst/>
            </a:prstGeom>
            <a:solidFill>
              <a:srgbClr val="BE2BBB"/>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2" name="Rectangle 101">
              <a:extLst>
                <a:ext uri="{FF2B5EF4-FFF2-40B4-BE49-F238E27FC236}">
                  <a16:creationId xmlns:a16="http://schemas.microsoft.com/office/drawing/2014/main" id="{956C7BAC-C6F0-4648-AAC4-A382746870E6}"/>
                </a:ext>
              </a:extLst>
            </p:cNvPr>
            <p:cNvSpPr/>
            <p:nvPr/>
          </p:nvSpPr>
          <p:spPr>
            <a:xfrm>
              <a:off x="10646068" y="2956370"/>
              <a:ext cx="137160" cy="137160"/>
            </a:xfrm>
            <a:prstGeom prst="rect">
              <a:avLst/>
            </a:prstGeom>
            <a:solidFill>
              <a:srgbClr val="A69F9F"/>
            </a:solidFill>
            <a:ln>
              <a:no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rebuchet MS"/>
                <a:ea typeface="+mn-ea"/>
                <a:cs typeface="+mn-cs"/>
              </a:endParaRPr>
            </a:p>
          </p:txBody>
        </p:sp>
      </p:grpSp>
      <p:sp>
        <p:nvSpPr>
          <p:cNvPr id="8" name="TextBox 7">
            <a:extLst>
              <a:ext uri="{FF2B5EF4-FFF2-40B4-BE49-F238E27FC236}">
                <a16:creationId xmlns:a16="http://schemas.microsoft.com/office/drawing/2014/main" id="{E0A8363C-529C-4FC9-ABAF-9A31F788565E}"/>
              </a:ext>
            </a:extLst>
          </p:cNvPr>
          <p:cNvSpPr txBox="1"/>
          <p:nvPr/>
        </p:nvSpPr>
        <p:spPr>
          <a:xfrm>
            <a:off x="3433171" y="2025338"/>
            <a:ext cx="1263031" cy="21544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1200"/>
              </a:spcBef>
              <a:spcAft>
                <a:spcPts val="0"/>
              </a:spcAft>
              <a:buClrTx/>
              <a:buSzPct val="100000"/>
              <a:buFontTx/>
              <a:buNone/>
              <a:tabLst/>
              <a:defRPr/>
            </a:pPr>
            <a:r>
              <a:rPr kumimoji="0" lang="en-US" sz="1800" b="0" i="0" u="none" strike="noStrike" kern="1200" cap="none" spc="0" normalizeH="0" baseline="0" noProof="0" dirty="0">
                <a:ln>
                  <a:noFill/>
                </a:ln>
                <a:solidFill>
                  <a:srgbClr val="595454"/>
                </a:solidFill>
                <a:effectLst/>
                <a:uLnTx/>
                <a:uFillTx/>
                <a:latin typeface="Trebuchet MS"/>
                <a:ea typeface="+mn-ea"/>
                <a:cs typeface="+mn-cs"/>
              </a:rPr>
              <a:t>p &lt; 0.001</a:t>
            </a:r>
            <a:endParaRPr kumimoji="0" lang="en-US" sz="4800" b="0" i="0" u="none" strike="noStrike" kern="1200" cap="none" spc="0" normalizeH="0" baseline="0" noProof="0" dirty="0">
              <a:ln>
                <a:noFill/>
              </a:ln>
              <a:solidFill>
                <a:srgbClr val="595454"/>
              </a:solidFill>
              <a:effectLst/>
              <a:uLnTx/>
              <a:uFillTx/>
              <a:latin typeface="Trebuchet MS"/>
              <a:ea typeface="+mn-ea"/>
              <a:cs typeface="+mn-cs"/>
            </a:endParaRPr>
          </a:p>
        </p:txBody>
      </p:sp>
      <p:sp>
        <p:nvSpPr>
          <p:cNvPr id="72" name="Footnotes">
            <a:extLst>
              <a:ext uri="{FF2B5EF4-FFF2-40B4-BE49-F238E27FC236}">
                <a16:creationId xmlns:a16="http://schemas.microsoft.com/office/drawing/2014/main" id="{1AD69D24-7F09-40DB-8C75-C8C2E2EF08B7}"/>
              </a:ext>
            </a:extLst>
          </p:cNvPr>
          <p:cNvSpPr txBox="1"/>
          <p:nvPr/>
        </p:nvSpPr>
        <p:spPr>
          <a:xfrm>
            <a:off x="365758" y="5802328"/>
            <a:ext cx="114604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Note: m-CFSS: Modified-CFSS incorporating SDMT z-scores</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m-CFSS=modified Cerebral Functional System Score; SDMT=Single Digit Modalities Test. </a:t>
            </a: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1. Morrow SA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2021;27:1077-1087. 2. Campbell J, Rashid W,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Cercignani</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M, Langdon D. </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Postgrad Med J</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2016;0:1–5.</a:t>
            </a:r>
          </a:p>
        </p:txBody>
      </p:sp>
      <p:sp>
        <p:nvSpPr>
          <p:cNvPr id="87" name="TextBox 86">
            <a:extLst>
              <a:ext uri="{FF2B5EF4-FFF2-40B4-BE49-F238E27FC236}">
                <a16:creationId xmlns:a16="http://schemas.microsoft.com/office/drawing/2014/main" id="{4EEB2A08-E149-4659-B041-8F1E04E6267C}"/>
              </a:ext>
            </a:extLst>
          </p:cNvPr>
          <p:cNvSpPr txBox="1"/>
          <p:nvPr/>
        </p:nvSpPr>
        <p:spPr>
          <a:xfrm>
            <a:off x="1940480" y="4298903"/>
            <a:ext cx="2303516" cy="307777"/>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454"/>
                </a:solidFill>
                <a:effectLst/>
                <a:uLnTx/>
                <a:uFillTx/>
                <a:latin typeface="Trebuchet MS"/>
                <a:ea typeface="+mn-ea"/>
                <a:cs typeface="+mn-cs"/>
              </a:rPr>
              <a:t>Employment Status</a:t>
            </a:r>
          </a:p>
        </p:txBody>
      </p:sp>
    </p:spTree>
    <p:extLst>
      <p:ext uri="{BB962C8B-B14F-4D97-AF65-F5344CB8AC3E}">
        <p14:creationId xmlns:p14="http://schemas.microsoft.com/office/powerpoint/2010/main" val="12464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6B7445-C1BC-4527-A672-BD7DBC894891}"/>
              </a:ext>
            </a:extLst>
          </p:cNvPr>
          <p:cNvSpPr>
            <a:spLocks noGrp="1"/>
          </p:cNvSpPr>
          <p:nvPr>
            <p:ph type="title"/>
          </p:nvPr>
        </p:nvSpPr>
        <p:spPr>
          <a:xfrm>
            <a:off x="365758" y="397818"/>
            <a:ext cx="11826240" cy="548329"/>
          </a:xfrm>
        </p:spPr>
        <p:txBody>
          <a:bodyPr/>
          <a:lstStyle/>
          <a:p>
            <a:r>
              <a:rPr lang="en-US" dirty="0"/>
              <a:t>MS Negatively Impacts Relationships</a:t>
            </a:r>
            <a:endParaRPr lang="en-US" strike="sngStrike" dirty="0"/>
          </a:p>
        </p:txBody>
      </p:sp>
      <p:sp>
        <p:nvSpPr>
          <p:cNvPr id="3" name="Content Placeholder 2">
            <a:extLst>
              <a:ext uri="{FF2B5EF4-FFF2-40B4-BE49-F238E27FC236}">
                <a16:creationId xmlns:a16="http://schemas.microsoft.com/office/drawing/2014/main" id="{857800FD-D8FF-4E01-AECF-500D062611DE}"/>
              </a:ext>
            </a:extLst>
          </p:cNvPr>
          <p:cNvSpPr>
            <a:spLocks noGrp="1"/>
          </p:cNvSpPr>
          <p:nvPr>
            <p:ph idx="1"/>
          </p:nvPr>
        </p:nvSpPr>
        <p:spPr>
          <a:xfrm>
            <a:off x="2106899" y="1140485"/>
            <a:ext cx="7978195" cy="389943"/>
          </a:xfrm>
        </p:spPr>
        <p:txBody>
          <a:bodyPr/>
          <a:lstStyle/>
          <a:p>
            <a:pPr marL="0" indent="0" algn="ctr">
              <a:buNone/>
            </a:pPr>
            <a:r>
              <a:rPr lang="en-US" sz="2200" dirty="0"/>
              <a:t>Probability of Remaining in the Same Relationship at 24 Years</a:t>
            </a:r>
            <a:r>
              <a:rPr lang="en-US" sz="2200" baseline="30000" dirty="0"/>
              <a:t>1</a:t>
            </a:r>
          </a:p>
        </p:txBody>
      </p:sp>
      <p:sp>
        <p:nvSpPr>
          <p:cNvPr id="2" name="Slide Number Placeholder 1">
            <a:extLst>
              <a:ext uri="{FF2B5EF4-FFF2-40B4-BE49-F238E27FC236}">
                <a16:creationId xmlns:a16="http://schemas.microsoft.com/office/drawing/2014/main" id="{05B51933-8F9C-4C6D-9FBC-046E97A80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93832-A396-4EC2-B1DA-BB202201DDEA}" type="slidenum">
              <a:rPr kumimoji="0" lang="en-US" sz="1000" b="1" i="0" u="none" strike="noStrike" kern="1200" cap="none" spc="0" normalizeH="0" baseline="0" noProof="0" smtClean="0">
                <a:ln>
                  <a:noFill/>
                </a:ln>
                <a:solidFill>
                  <a:srgbClr val="595454"/>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595454"/>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id="{5AB3B8C4-37B2-46C8-B0D5-CE336458D089}"/>
              </a:ext>
            </a:extLst>
          </p:cNvPr>
          <p:cNvSpPr/>
          <p:nvPr/>
        </p:nvSpPr>
        <p:spPr>
          <a:xfrm>
            <a:off x="1996071" y="5325458"/>
            <a:ext cx="8199853" cy="438085"/>
          </a:xfrm>
          <a:prstGeom prst="rect">
            <a:avLst/>
          </a:prstGeom>
          <a:solidFill>
            <a:srgbClr val="FFECCD"/>
          </a:solidFill>
          <a:ln>
            <a:noFill/>
          </a:ln>
        </p:spPr>
        <p:style>
          <a:lnRef idx="0">
            <a:schemeClr val="accent1"/>
          </a:lnRef>
          <a:fillRef idx="1">
            <a:schemeClr val="accent1"/>
          </a:fillRef>
          <a:effectRef idx="0">
            <a:srgbClr val="000000"/>
          </a:effectRef>
          <a:fontRef idx="minor">
            <a:schemeClr val="lt1"/>
          </a:fontRef>
        </p:style>
        <p:txBody>
          <a:bodyPr lIns="91440" rtlCol="0" anchor="ctr"/>
          <a:lstStyle/>
          <a:p>
            <a:pPr lvl="0" algn="ctr">
              <a:spcBef>
                <a:spcPts val="1200"/>
              </a:spcBef>
              <a:buSzPct val="100000"/>
              <a:defRPr/>
            </a:pPr>
            <a:r>
              <a:rPr lang="en-US" sz="2000" b="1" dirty="0">
                <a:solidFill>
                  <a:srgbClr val="595454"/>
                </a:solidFill>
              </a:rPr>
              <a:t>On average, m</a:t>
            </a:r>
            <a:r>
              <a:rPr lang="en-US" sz="2000" b="1" dirty="0">
                <a:solidFill>
                  <a:srgbClr val="595454"/>
                </a:solidFill>
                <a:latin typeface="Trebuchet MS"/>
              </a:rPr>
              <a:t>en</a:t>
            </a:r>
            <a:r>
              <a:rPr kumimoji="0" lang="en-US" sz="2000" b="1" i="0" u="none" strike="noStrike" kern="1200" cap="none" spc="0" normalizeH="0" baseline="0" noProof="0" dirty="0">
                <a:ln>
                  <a:noFill/>
                </a:ln>
                <a:solidFill>
                  <a:srgbClr val="595454"/>
                </a:solidFill>
                <a:effectLst/>
                <a:uLnTx/>
                <a:uFillTx/>
                <a:latin typeface="Trebuchet MS"/>
                <a:ea typeface="+mn-ea"/>
                <a:cs typeface="+mn-cs"/>
              </a:rPr>
              <a:t> with MS </a:t>
            </a:r>
            <a:r>
              <a:rPr lang="en-US" sz="2000" b="1" dirty="0">
                <a:solidFill>
                  <a:srgbClr val="595454"/>
                </a:solidFill>
                <a:latin typeface="Trebuchet MS"/>
              </a:rPr>
              <a:t>have a 21%</a:t>
            </a:r>
            <a:r>
              <a:rPr kumimoji="0" lang="en-US" sz="2000" b="1" i="0" u="none" strike="noStrike" kern="1200" cap="none" spc="0" normalizeH="0" baseline="0" noProof="0" dirty="0">
                <a:ln>
                  <a:noFill/>
                </a:ln>
                <a:solidFill>
                  <a:srgbClr val="595454"/>
                </a:solidFill>
                <a:effectLst/>
                <a:uLnTx/>
                <a:uFillTx/>
                <a:latin typeface="Trebuchet MS"/>
                <a:ea typeface="+mn-ea"/>
                <a:cs typeface="+mn-cs"/>
              </a:rPr>
              <a:t> </a:t>
            </a:r>
            <a:r>
              <a:rPr lang="en-US" sz="2000" b="1" dirty="0">
                <a:solidFill>
                  <a:srgbClr val="595454"/>
                </a:solidFill>
                <a:latin typeface="Trebuchet MS"/>
              </a:rPr>
              <a:t>higher </a:t>
            </a:r>
            <a:r>
              <a:rPr kumimoji="0" lang="en-US" sz="2000" b="1" i="0" u="none" strike="noStrike" kern="1200" cap="none" spc="0" normalizeH="0" baseline="0" noProof="0" dirty="0">
                <a:ln>
                  <a:noFill/>
                </a:ln>
                <a:solidFill>
                  <a:srgbClr val="595454"/>
                </a:solidFill>
                <a:effectLst/>
                <a:uLnTx/>
                <a:uFillTx/>
                <a:latin typeface="Trebuchet MS"/>
                <a:ea typeface="+mn-ea"/>
                <a:cs typeface="+mn-cs"/>
              </a:rPr>
              <a:t>risk of divorce</a:t>
            </a:r>
            <a:r>
              <a:rPr kumimoji="0" lang="en-US" sz="2000" b="1" i="0" u="none" strike="noStrike" kern="1200" cap="none" spc="0" normalizeH="0" baseline="30000" noProof="0" dirty="0">
                <a:ln>
                  <a:noFill/>
                </a:ln>
                <a:solidFill>
                  <a:srgbClr val="595454"/>
                </a:solidFill>
                <a:effectLst/>
                <a:uLnTx/>
                <a:uFillTx/>
                <a:latin typeface="Trebuchet MS"/>
                <a:ea typeface="+mn-ea"/>
                <a:cs typeface="+mn-cs"/>
              </a:rPr>
              <a:t>2</a:t>
            </a:r>
            <a:endParaRPr kumimoji="0" lang="en-US" sz="2000" b="0" i="0" u="none" strike="noStrike" kern="1200" cap="none" spc="0" normalizeH="0" baseline="30000" noProof="0" dirty="0">
              <a:ln>
                <a:noFill/>
              </a:ln>
              <a:solidFill>
                <a:srgbClr val="595454"/>
              </a:solidFill>
              <a:effectLst/>
              <a:uLnTx/>
              <a:uFillTx/>
              <a:latin typeface="Trebuchet MS"/>
              <a:ea typeface="+mn-ea"/>
              <a:cs typeface="+mn-cs"/>
            </a:endParaRPr>
          </a:p>
        </p:txBody>
      </p:sp>
      <p:grpSp>
        <p:nvGrpSpPr>
          <p:cNvPr id="112" name="Group 111">
            <a:extLst>
              <a:ext uri="{FF2B5EF4-FFF2-40B4-BE49-F238E27FC236}">
                <a16:creationId xmlns:a16="http://schemas.microsoft.com/office/drawing/2014/main" id="{A722F799-2299-4072-A3C9-BC0492D82A95}"/>
              </a:ext>
            </a:extLst>
          </p:cNvPr>
          <p:cNvGrpSpPr/>
          <p:nvPr/>
        </p:nvGrpSpPr>
        <p:grpSpPr>
          <a:xfrm>
            <a:off x="2352889" y="1770837"/>
            <a:ext cx="7246289" cy="2994824"/>
            <a:chOff x="982466" y="2243666"/>
            <a:chExt cx="7246289" cy="2994824"/>
          </a:xfrm>
        </p:grpSpPr>
        <p:cxnSp>
          <p:nvCxnSpPr>
            <p:cNvPr id="78" name="Straight Connector 77">
              <a:extLst>
                <a:ext uri="{FF2B5EF4-FFF2-40B4-BE49-F238E27FC236}">
                  <a16:creationId xmlns:a16="http://schemas.microsoft.com/office/drawing/2014/main" id="{8134A07D-3812-4D3C-B9CB-1E70FBF8D71B}"/>
                </a:ext>
              </a:extLst>
            </p:cNvPr>
            <p:cNvCxnSpPr>
              <a:cxnSpLocks/>
            </p:cNvCxnSpPr>
            <p:nvPr/>
          </p:nvCxnSpPr>
          <p:spPr>
            <a:xfrm>
              <a:off x="1708934" y="2285158"/>
              <a:ext cx="0" cy="2308394"/>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79" name="Straight Connector 78">
              <a:extLst>
                <a:ext uri="{FF2B5EF4-FFF2-40B4-BE49-F238E27FC236}">
                  <a16:creationId xmlns:a16="http://schemas.microsoft.com/office/drawing/2014/main" id="{2AEE5DCC-489B-4D52-823B-94A6C45E753E}"/>
                </a:ext>
              </a:extLst>
            </p:cNvPr>
            <p:cNvCxnSpPr>
              <a:cxnSpLocks/>
            </p:cNvCxnSpPr>
            <p:nvPr/>
          </p:nvCxnSpPr>
          <p:spPr>
            <a:xfrm flipH="1">
              <a:off x="1720893" y="4593552"/>
              <a:ext cx="5468039"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0" name="Straight Connector 79">
              <a:extLst>
                <a:ext uri="{FF2B5EF4-FFF2-40B4-BE49-F238E27FC236}">
                  <a16:creationId xmlns:a16="http://schemas.microsoft.com/office/drawing/2014/main" id="{7F5DFEC6-EBF8-4321-89E8-219446B47440}"/>
                </a:ext>
              </a:extLst>
            </p:cNvPr>
            <p:cNvCxnSpPr>
              <a:cxnSpLocks/>
            </p:cNvCxnSpPr>
            <p:nvPr/>
          </p:nvCxnSpPr>
          <p:spPr>
            <a:xfrm flipH="1">
              <a:off x="1639454" y="2356409"/>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1" name="Straight Connector 80">
              <a:extLst>
                <a:ext uri="{FF2B5EF4-FFF2-40B4-BE49-F238E27FC236}">
                  <a16:creationId xmlns:a16="http://schemas.microsoft.com/office/drawing/2014/main" id="{97D3B4AF-12C5-41C5-B5D1-DACD99BC2AC6}"/>
                </a:ext>
              </a:extLst>
            </p:cNvPr>
            <p:cNvCxnSpPr>
              <a:cxnSpLocks/>
            </p:cNvCxnSpPr>
            <p:nvPr/>
          </p:nvCxnSpPr>
          <p:spPr>
            <a:xfrm flipH="1">
              <a:off x="1639454" y="3704005"/>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2" name="Straight Connector 81">
              <a:extLst>
                <a:ext uri="{FF2B5EF4-FFF2-40B4-BE49-F238E27FC236}">
                  <a16:creationId xmlns:a16="http://schemas.microsoft.com/office/drawing/2014/main" id="{AA96E04A-5541-430C-9EAA-741BF1CB8A69}"/>
                </a:ext>
              </a:extLst>
            </p:cNvPr>
            <p:cNvCxnSpPr>
              <a:cxnSpLocks/>
            </p:cNvCxnSpPr>
            <p:nvPr/>
          </p:nvCxnSpPr>
          <p:spPr>
            <a:xfrm flipH="1">
              <a:off x="1639454" y="4593552"/>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3" name="Straight Connector 82">
              <a:extLst>
                <a:ext uri="{FF2B5EF4-FFF2-40B4-BE49-F238E27FC236}">
                  <a16:creationId xmlns:a16="http://schemas.microsoft.com/office/drawing/2014/main" id="{1BBAC0E1-5A52-40E5-8C26-AE6D839BF7DE}"/>
                </a:ext>
              </a:extLst>
            </p:cNvPr>
            <p:cNvCxnSpPr>
              <a:cxnSpLocks/>
            </p:cNvCxnSpPr>
            <p:nvPr/>
          </p:nvCxnSpPr>
          <p:spPr>
            <a:xfrm flipH="1">
              <a:off x="1720890"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84" name="Straight Connector 83">
              <a:extLst>
                <a:ext uri="{FF2B5EF4-FFF2-40B4-BE49-F238E27FC236}">
                  <a16:creationId xmlns:a16="http://schemas.microsoft.com/office/drawing/2014/main" id="{140A8536-6811-43EE-9668-9C1BD398ADF7}"/>
                </a:ext>
              </a:extLst>
            </p:cNvPr>
            <p:cNvCxnSpPr>
              <a:cxnSpLocks/>
            </p:cNvCxnSpPr>
            <p:nvPr/>
          </p:nvCxnSpPr>
          <p:spPr>
            <a:xfrm flipH="1">
              <a:off x="6095322"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85" name="TextBox 84">
              <a:extLst>
                <a:ext uri="{FF2B5EF4-FFF2-40B4-BE49-F238E27FC236}">
                  <a16:creationId xmlns:a16="http://schemas.microsoft.com/office/drawing/2014/main" id="{DC986958-1BD4-49A0-B8A6-1B41F547D745}"/>
                </a:ext>
              </a:extLst>
            </p:cNvPr>
            <p:cNvSpPr txBox="1"/>
            <p:nvPr/>
          </p:nvSpPr>
          <p:spPr>
            <a:xfrm>
              <a:off x="1290338" y="2243666"/>
              <a:ext cx="283732"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100</a:t>
              </a:r>
            </a:p>
          </p:txBody>
        </p:sp>
        <p:sp>
          <p:nvSpPr>
            <p:cNvPr id="86" name="TextBox 85">
              <a:extLst>
                <a:ext uri="{FF2B5EF4-FFF2-40B4-BE49-F238E27FC236}">
                  <a16:creationId xmlns:a16="http://schemas.microsoft.com/office/drawing/2014/main" id="{27201668-2219-4880-A3C7-52C6A761E51F}"/>
                </a:ext>
              </a:extLst>
            </p:cNvPr>
            <p:cNvSpPr txBox="1"/>
            <p:nvPr/>
          </p:nvSpPr>
          <p:spPr>
            <a:xfrm>
              <a:off x="1384915" y="3584814"/>
              <a:ext cx="189155"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40</a:t>
              </a:r>
            </a:p>
          </p:txBody>
        </p:sp>
        <p:sp>
          <p:nvSpPr>
            <p:cNvPr id="87" name="TextBox 86">
              <a:extLst>
                <a:ext uri="{FF2B5EF4-FFF2-40B4-BE49-F238E27FC236}">
                  <a16:creationId xmlns:a16="http://schemas.microsoft.com/office/drawing/2014/main" id="{B8E0ECB7-D809-4FBE-881E-B1611BC45EFF}"/>
                </a:ext>
              </a:extLst>
            </p:cNvPr>
            <p:cNvSpPr txBox="1"/>
            <p:nvPr/>
          </p:nvSpPr>
          <p:spPr>
            <a:xfrm>
              <a:off x="1466895" y="4467913"/>
              <a:ext cx="94578"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0</a:t>
              </a:r>
            </a:p>
          </p:txBody>
        </p:sp>
        <p:cxnSp>
          <p:nvCxnSpPr>
            <p:cNvPr id="88" name="Straight Connector 87">
              <a:extLst>
                <a:ext uri="{FF2B5EF4-FFF2-40B4-BE49-F238E27FC236}">
                  <a16:creationId xmlns:a16="http://schemas.microsoft.com/office/drawing/2014/main" id="{3122FB06-7D72-47AA-BB09-8A2B1E176C0B}"/>
                </a:ext>
              </a:extLst>
            </p:cNvPr>
            <p:cNvCxnSpPr>
              <a:cxnSpLocks/>
            </p:cNvCxnSpPr>
            <p:nvPr/>
          </p:nvCxnSpPr>
          <p:spPr>
            <a:xfrm flipH="1">
              <a:off x="1639454" y="2809771"/>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89" name="TextBox 88">
              <a:extLst>
                <a:ext uri="{FF2B5EF4-FFF2-40B4-BE49-F238E27FC236}">
                  <a16:creationId xmlns:a16="http://schemas.microsoft.com/office/drawing/2014/main" id="{14126D1B-D61E-4E07-9251-66E2968F645A}"/>
                </a:ext>
              </a:extLst>
            </p:cNvPr>
            <p:cNvSpPr txBox="1"/>
            <p:nvPr/>
          </p:nvSpPr>
          <p:spPr>
            <a:xfrm>
              <a:off x="1384915" y="2697028"/>
              <a:ext cx="189155"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80</a:t>
              </a:r>
            </a:p>
          </p:txBody>
        </p:sp>
        <p:cxnSp>
          <p:nvCxnSpPr>
            <p:cNvPr id="90" name="Straight Connector 89">
              <a:extLst>
                <a:ext uri="{FF2B5EF4-FFF2-40B4-BE49-F238E27FC236}">
                  <a16:creationId xmlns:a16="http://schemas.microsoft.com/office/drawing/2014/main" id="{EC27C64E-1912-44F3-9368-F74709888037}"/>
                </a:ext>
              </a:extLst>
            </p:cNvPr>
            <p:cNvCxnSpPr>
              <a:cxnSpLocks/>
            </p:cNvCxnSpPr>
            <p:nvPr/>
          </p:nvCxnSpPr>
          <p:spPr>
            <a:xfrm flipH="1">
              <a:off x="1639454" y="3252278"/>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91" name="TextBox 90">
              <a:extLst>
                <a:ext uri="{FF2B5EF4-FFF2-40B4-BE49-F238E27FC236}">
                  <a16:creationId xmlns:a16="http://schemas.microsoft.com/office/drawing/2014/main" id="{8436DE74-B907-4725-AD26-2064DDF0030F}"/>
                </a:ext>
              </a:extLst>
            </p:cNvPr>
            <p:cNvSpPr txBox="1"/>
            <p:nvPr/>
          </p:nvSpPr>
          <p:spPr>
            <a:xfrm>
              <a:off x="1384915" y="3139535"/>
              <a:ext cx="189155"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60</a:t>
              </a:r>
            </a:p>
          </p:txBody>
        </p:sp>
        <p:cxnSp>
          <p:nvCxnSpPr>
            <p:cNvPr id="92" name="Straight Connector 91">
              <a:extLst>
                <a:ext uri="{FF2B5EF4-FFF2-40B4-BE49-F238E27FC236}">
                  <a16:creationId xmlns:a16="http://schemas.microsoft.com/office/drawing/2014/main" id="{CA731A13-6FC6-4D42-BA67-9DDDFCC876A1}"/>
                </a:ext>
              </a:extLst>
            </p:cNvPr>
            <p:cNvCxnSpPr>
              <a:cxnSpLocks/>
            </p:cNvCxnSpPr>
            <p:nvPr/>
          </p:nvCxnSpPr>
          <p:spPr>
            <a:xfrm flipH="1">
              <a:off x="1639454" y="4152856"/>
              <a:ext cx="69480" cy="0"/>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93" name="TextBox 92">
              <a:extLst>
                <a:ext uri="{FF2B5EF4-FFF2-40B4-BE49-F238E27FC236}">
                  <a16:creationId xmlns:a16="http://schemas.microsoft.com/office/drawing/2014/main" id="{923C13AA-AE06-42C5-A12F-200303B337C6}"/>
                </a:ext>
              </a:extLst>
            </p:cNvPr>
            <p:cNvSpPr txBox="1"/>
            <p:nvPr/>
          </p:nvSpPr>
          <p:spPr>
            <a:xfrm>
              <a:off x="1384915" y="4033665"/>
              <a:ext cx="189155"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20</a:t>
              </a:r>
            </a:p>
          </p:txBody>
        </p:sp>
        <p:cxnSp>
          <p:nvCxnSpPr>
            <p:cNvPr id="95" name="Straight Connector 94">
              <a:extLst>
                <a:ext uri="{FF2B5EF4-FFF2-40B4-BE49-F238E27FC236}">
                  <a16:creationId xmlns:a16="http://schemas.microsoft.com/office/drawing/2014/main" id="{861FD7EE-C2D1-41F8-A54B-B6AAD97B9E90}"/>
                </a:ext>
              </a:extLst>
            </p:cNvPr>
            <p:cNvCxnSpPr>
              <a:cxnSpLocks/>
            </p:cNvCxnSpPr>
            <p:nvPr/>
          </p:nvCxnSpPr>
          <p:spPr>
            <a:xfrm flipH="1">
              <a:off x="2814498"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96" name="Straight Connector 95">
              <a:extLst>
                <a:ext uri="{FF2B5EF4-FFF2-40B4-BE49-F238E27FC236}">
                  <a16:creationId xmlns:a16="http://schemas.microsoft.com/office/drawing/2014/main" id="{711921B8-F274-4B31-8266-E87B5E5B3624}"/>
                </a:ext>
              </a:extLst>
            </p:cNvPr>
            <p:cNvCxnSpPr>
              <a:cxnSpLocks/>
            </p:cNvCxnSpPr>
            <p:nvPr/>
          </p:nvCxnSpPr>
          <p:spPr>
            <a:xfrm flipH="1">
              <a:off x="3908106"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cxnSp>
          <p:nvCxnSpPr>
            <p:cNvPr id="97" name="Straight Connector 96">
              <a:extLst>
                <a:ext uri="{FF2B5EF4-FFF2-40B4-BE49-F238E27FC236}">
                  <a16:creationId xmlns:a16="http://schemas.microsoft.com/office/drawing/2014/main" id="{04707FF1-3EAA-45F0-8415-35925A69E4DD}"/>
                </a:ext>
              </a:extLst>
            </p:cNvPr>
            <p:cNvCxnSpPr>
              <a:cxnSpLocks/>
            </p:cNvCxnSpPr>
            <p:nvPr/>
          </p:nvCxnSpPr>
          <p:spPr>
            <a:xfrm flipH="1">
              <a:off x="5001714"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98" name="TextBox 97">
              <a:extLst>
                <a:ext uri="{FF2B5EF4-FFF2-40B4-BE49-F238E27FC236}">
                  <a16:creationId xmlns:a16="http://schemas.microsoft.com/office/drawing/2014/main" id="{73CEDB06-8BCF-4E83-984B-555ED177EC03}"/>
                </a:ext>
              </a:extLst>
            </p:cNvPr>
            <p:cNvSpPr txBox="1"/>
            <p:nvPr/>
          </p:nvSpPr>
          <p:spPr>
            <a:xfrm>
              <a:off x="1673604" y="4685581"/>
              <a:ext cx="94577"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0</a:t>
              </a:r>
            </a:p>
          </p:txBody>
        </p:sp>
        <p:sp>
          <p:nvSpPr>
            <p:cNvPr id="73" name="TextBox 72">
              <a:extLst>
                <a:ext uri="{FF2B5EF4-FFF2-40B4-BE49-F238E27FC236}">
                  <a16:creationId xmlns:a16="http://schemas.microsoft.com/office/drawing/2014/main" id="{2CBBA45C-DE0C-4093-8600-1551814D9677}"/>
                </a:ext>
              </a:extLst>
            </p:cNvPr>
            <p:cNvSpPr txBox="1"/>
            <p:nvPr/>
          </p:nvSpPr>
          <p:spPr>
            <a:xfrm>
              <a:off x="2764821" y="4693480"/>
              <a:ext cx="94577"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5</a:t>
              </a:r>
            </a:p>
          </p:txBody>
        </p:sp>
        <p:sp>
          <p:nvSpPr>
            <p:cNvPr id="74" name="TextBox 73">
              <a:extLst>
                <a:ext uri="{FF2B5EF4-FFF2-40B4-BE49-F238E27FC236}">
                  <a16:creationId xmlns:a16="http://schemas.microsoft.com/office/drawing/2014/main" id="{F1BFAD5C-1407-4120-A1A4-E30472F2E4B6}"/>
                </a:ext>
              </a:extLst>
            </p:cNvPr>
            <p:cNvSpPr txBox="1"/>
            <p:nvPr/>
          </p:nvSpPr>
          <p:spPr>
            <a:xfrm>
              <a:off x="5991184" y="4693480"/>
              <a:ext cx="189155"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20</a:t>
              </a:r>
            </a:p>
          </p:txBody>
        </p:sp>
        <p:sp>
          <p:nvSpPr>
            <p:cNvPr id="75" name="TextBox 74">
              <a:extLst>
                <a:ext uri="{FF2B5EF4-FFF2-40B4-BE49-F238E27FC236}">
                  <a16:creationId xmlns:a16="http://schemas.microsoft.com/office/drawing/2014/main" id="{262E04DA-D35E-4BB1-A96C-6A6284C7457C}"/>
                </a:ext>
              </a:extLst>
            </p:cNvPr>
            <p:cNvSpPr txBox="1"/>
            <p:nvPr/>
          </p:nvSpPr>
          <p:spPr>
            <a:xfrm>
              <a:off x="7082398" y="4693480"/>
              <a:ext cx="189155"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25</a:t>
              </a:r>
            </a:p>
          </p:txBody>
        </p:sp>
        <p:sp>
          <p:nvSpPr>
            <p:cNvPr id="76" name="TextBox 75">
              <a:extLst>
                <a:ext uri="{FF2B5EF4-FFF2-40B4-BE49-F238E27FC236}">
                  <a16:creationId xmlns:a16="http://schemas.microsoft.com/office/drawing/2014/main" id="{36A53FBA-B767-40F7-8CC7-6EB08A09D136}"/>
                </a:ext>
              </a:extLst>
            </p:cNvPr>
            <p:cNvSpPr txBox="1"/>
            <p:nvPr/>
          </p:nvSpPr>
          <p:spPr>
            <a:xfrm>
              <a:off x="3808749" y="4693480"/>
              <a:ext cx="189155"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10</a:t>
              </a:r>
            </a:p>
          </p:txBody>
        </p:sp>
        <p:sp>
          <p:nvSpPr>
            <p:cNvPr id="77" name="TextBox 76">
              <a:extLst>
                <a:ext uri="{FF2B5EF4-FFF2-40B4-BE49-F238E27FC236}">
                  <a16:creationId xmlns:a16="http://schemas.microsoft.com/office/drawing/2014/main" id="{24025161-38F3-4038-8F45-BF3A034AEA27}"/>
                </a:ext>
              </a:extLst>
            </p:cNvPr>
            <p:cNvSpPr txBox="1"/>
            <p:nvPr/>
          </p:nvSpPr>
          <p:spPr>
            <a:xfrm>
              <a:off x="4899966" y="4693480"/>
              <a:ext cx="189155"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Trebuchet MS"/>
                  <a:ea typeface="+mn-ea"/>
                  <a:cs typeface="+mn-cs"/>
                </a:rPr>
                <a:t>15</a:t>
              </a:r>
            </a:p>
          </p:txBody>
        </p:sp>
        <p:sp>
          <p:nvSpPr>
            <p:cNvPr id="99" name="TextBox 98">
              <a:extLst>
                <a:ext uri="{FF2B5EF4-FFF2-40B4-BE49-F238E27FC236}">
                  <a16:creationId xmlns:a16="http://schemas.microsoft.com/office/drawing/2014/main" id="{50A5BE5C-0299-44CB-9F0D-81CA384948EB}"/>
                </a:ext>
              </a:extLst>
            </p:cNvPr>
            <p:cNvSpPr txBox="1"/>
            <p:nvPr/>
          </p:nvSpPr>
          <p:spPr>
            <a:xfrm rot="16200000">
              <a:off x="404407" y="3377393"/>
              <a:ext cx="1433117"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95454"/>
                  </a:solidFill>
                  <a:effectLst/>
                  <a:uLnTx/>
                  <a:uFillTx/>
                  <a:latin typeface="Trebuchet MS"/>
                  <a:ea typeface="+mn-ea"/>
                  <a:cs typeface="+mn-cs"/>
                </a:rPr>
                <a:t>Percent</a:t>
              </a:r>
            </a:p>
          </p:txBody>
        </p:sp>
        <p:sp>
          <p:nvSpPr>
            <p:cNvPr id="100" name="TextBox 99">
              <a:extLst>
                <a:ext uri="{FF2B5EF4-FFF2-40B4-BE49-F238E27FC236}">
                  <a16:creationId xmlns:a16="http://schemas.microsoft.com/office/drawing/2014/main" id="{76F17F0E-417F-4218-A955-1ED57361445A}"/>
                </a:ext>
              </a:extLst>
            </p:cNvPr>
            <p:cNvSpPr txBox="1"/>
            <p:nvPr/>
          </p:nvSpPr>
          <p:spPr>
            <a:xfrm>
              <a:off x="2136011" y="4961491"/>
              <a:ext cx="4632102" cy="276999"/>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95454"/>
                  </a:solidFill>
                  <a:effectLst/>
                  <a:uLnTx/>
                  <a:uFillTx/>
                  <a:latin typeface="Trebuchet MS"/>
                  <a:ea typeface="+mn-ea"/>
                  <a:cs typeface="+mn-cs"/>
                </a:rPr>
                <a:t>Time to event or end of observation, years</a:t>
              </a:r>
            </a:p>
          </p:txBody>
        </p:sp>
        <p:cxnSp>
          <p:nvCxnSpPr>
            <p:cNvPr id="101" name="Straight Connector 100">
              <a:extLst>
                <a:ext uri="{FF2B5EF4-FFF2-40B4-BE49-F238E27FC236}">
                  <a16:creationId xmlns:a16="http://schemas.microsoft.com/office/drawing/2014/main" id="{38F8E42A-CAA3-4264-AE5B-5ED13D47428E}"/>
                </a:ext>
              </a:extLst>
            </p:cNvPr>
            <p:cNvCxnSpPr>
              <a:cxnSpLocks/>
            </p:cNvCxnSpPr>
            <p:nvPr/>
          </p:nvCxnSpPr>
          <p:spPr>
            <a:xfrm flipH="1">
              <a:off x="7188932" y="4593552"/>
              <a:ext cx="0" cy="57421"/>
            </a:xfrm>
            <a:prstGeom prst="line">
              <a:avLst/>
            </a:prstGeom>
            <a:ln w="12700" cap="sq"/>
          </p:spPr>
          <p:style>
            <a:lnRef idx="1">
              <a:schemeClr val="accent1"/>
            </a:lnRef>
            <a:fillRef idx="0">
              <a:schemeClr val="accent1"/>
            </a:fillRef>
            <a:effectRef idx="0">
              <a:srgbClr val="000000"/>
            </a:effectRef>
            <a:fontRef idx="minor">
              <a:schemeClr val="lt1"/>
            </a:fontRef>
          </p:style>
        </p:cxnSp>
        <p:sp>
          <p:nvSpPr>
            <p:cNvPr id="102" name="Freeform: Shape 101">
              <a:extLst>
                <a:ext uri="{FF2B5EF4-FFF2-40B4-BE49-F238E27FC236}">
                  <a16:creationId xmlns:a16="http://schemas.microsoft.com/office/drawing/2014/main" id="{FDC18588-EDF8-49BA-AE4E-054C278B07FC}"/>
                </a:ext>
              </a:extLst>
            </p:cNvPr>
            <p:cNvSpPr/>
            <p:nvPr/>
          </p:nvSpPr>
          <p:spPr>
            <a:xfrm>
              <a:off x="2140823" y="2400842"/>
              <a:ext cx="5031367" cy="1443105"/>
            </a:xfrm>
            <a:custGeom>
              <a:avLst/>
              <a:gdLst>
                <a:gd name="connsiteX0" fmla="*/ 5031367 w 5031367"/>
                <a:gd name="connsiteY0" fmla="*/ 1443105 h 1443105"/>
                <a:gd name="connsiteX1" fmla="*/ 5031367 w 5031367"/>
                <a:gd name="connsiteY1" fmla="*/ 1321763 h 1443105"/>
                <a:gd name="connsiteX2" fmla="*/ 4810350 w 5031367"/>
                <a:gd name="connsiteY2" fmla="*/ 1321763 h 1443105"/>
                <a:gd name="connsiteX3" fmla="*/ 4810350 w 5031367"/>
                <a:gd name="connsiteY3" fmla="*/ 1235090 h 1443105"/>
                <a:gd name="connsiteX4" fmla="*/ 4593668 w 5031367"/>
                <a:gd name="connsiteY4" fmla="*/ 1235090 h 1443105"/>
                <a:gd name="connsiteX5" fmla="*/ 4593668 w 5031367"/>
                <a:gd name="connsiteY5" fmla="*/ 1204754 h 1443105"/>
                <a:gd name="connsiteX6" fmla="*/ 4381319 w 5031367"/>
                <a:gd name="connsiteY6" fmla="*/ 1204754 h 1443105"/>
                <a:gd name="connsiteX7" fmla="*/ 4381319 w 5031367"/>
                <a:gd name="connsiteY7" fmla="*/ 1139749 h 1443105"/>
                <a:gd name="connsiteX8" fmla="*/ 4164637 w 5031367"/>
                <a:gd name="connsiteY8" fmla="*/ 1139749 h 1443105"/>
                <a:gd name="connsiteX9" fmla="*/ 4164637 w 5031367"/>
                <a:gd name="connsiteY9" fmla="*/ 1083412 h 1443105"/>
                <a:gd name="connsiteX10" fmla="*/ 3947954 w 5031367"/>
                <a:gd name="connsiteY10" fmla="*/ 1083412 h 1443105"/>
                <a:gd name="connsiteX11" fmla="*/ 3947954 w 5031367"/>
                <a:gd name="connsiteY11" fmla="*/ 1040076 h 1443105"/>
                <a:gd name="connsiteX12" fmla="*/ 3726938 w 5031367"/>
                <a:gd name="connsiteY12" fmla="*/ 1040076 h 1443105"/>
                <a:gd name="connsiteX13" fmla="*/ 3726938 w 5031367"/>
                <a:gd name="connsiteY13" fmla="*/ 983738 h 1443105"/>
                <a:gd name="connsiteX14" fmla="*/ 3510256 w 5031367"/>
                <a:gd name="connsiteY14" fmla="*/ 983738 h 1443105"/>
                <a:gd name="connsiteX15" fmla="*/ 3510256 w 5031367"/>
                <a:gd name="connsiteY15" fmla="*/ 944735 h 1443105"/>
                <a:gd name="connsiteX16" fmla="*/ 3293573 w 5031367"/>
                <a:gd name="connsiteY16" fmla="*/ 944735 h 1443105"/>
                <a:gd name="connsiteX17" fmla="*/ 3293573 w 5031367"/>
                <a:gd name="connsiteY17" fmla="*/ 888398 h 1443105"/>
                <a:gd name="connsiteX18" fmla="*/ 3072557 w 5031367"/>
                <a:gd name="connsiteY18" fmla="*/ 888398 h 1443105"/>
                <a:gd name="connsiteX19" fmla="*/ 3072557 w 5031367"/>
                <a:gd name="connsiteY19" fmla="*/ 823393 h 1443105"/>
                <a:gd name="connsiteX20" fmla="*/ 2847207 w 5031367"/>
                <a:gd name="connsiteY20" fmla="*/ 823393 h 1443105"/>
                <a:gd name="connsiteX21" fmla="*/ 2847207 w 5031367"/>
                <a:gd name="connsiteY21" fmla="*/ 767056 h 1443105"/>
                <a:gd name="connsiteX22" fmla="*/ 2634859 w 5031367"/>
                <a:gd name="connsiteY22" fmla="*/ 767056 h 1443105"/>
                <a:gd name="connsiteX23" fmla="*/ 2634859 w 5031367"/>
                <a:gd name="connsiteY23" fmla="*/ 715052 h 1443105"/>
                <a:gd name="connsiteX24" fmla="*/ 2409509 w 5031367"/>
                <a:gd name="connsiteY24" fmla="*/ 715052 h 1443105"/>
                <a:gd name="connsiteX25" fmla="*/ 2409509 w 5031367"/>
                <a:gd name="connsiteY25" fmla="*/ 667382 h 1443105"/>
                <a:gd name="connsiteX26" fmla="*/ 2188493 w 5031367"/>
                <a:gd name="connsiteY26" fmla="*/ 667382 h 1443105"/>
                <a:gd name="connsiteX27" fmla="*/ 2188493 w 5031367"/>
                <a:gd name="connsiteY27" fmla="*/ 602377 h 1443105"/>
                <a:gd name="connsiteX28" fmla="*/ 1980477 w 5031367"/>
                <a:gd name="connsiteY28" fmla="*/ 602377 h 1443105"/>
                <a:gd name="connsiteX29" fmla="*/ 1980477 w 5031367"/>
                <a:gd name="connsiteY29" fmla="*/ 541706 h 1443105"/>
                <a:gd name="connsiteX30" fmla="*/ 1759461 w 5031367"/>
                <a:gd name="connsiteY30" fmla="*/ 541706 h 1443105"/>
                <a:gd name="connsiteX31" fmla="*/ 1759461 w 5031367"/>
                <a:gd name="connsiteY31" fmla="*/ 468034 h 1443105"/>
                <a:gd name="connsiteX32" fmla="*/ 1547113 w 5031367"/>
                <a:gd name="connsiteY32" fmla="*/ 468034 h 1443105"/>
                <a:gd name="connsiteX33" fmla="*/ 1547113 w 5031367"/>
                <a:gd name="connsiteY33" fmla="*/ 416030 h 1443105"/>
                <a:gd name="connsiteX34" fmla="*/ 1330430 w 5031367"/>
                <a:gd name="connsiteY34" fmla="*/ 416030 h 1443105"/>
                <a:gd name="connsiteX35" fmla="*/ 1330430 w 5031367"/>
                <a:gd name="connsiteY35" fmla="*/ 342358 h 1443105"/>
                <a:gd name="connsiteX36" fmla="*/ 1109414 w 5031367"/>
                <a:gd name="connsiteY36" fmla="*/ 342358 h 1443105"/>
                <a:gd name="connsiteX37" fmla="*/ 1109414 w 5031367"/>
                <a:gd name="connsiteY37" fmla="*/ 273020 h 1443105"/>
                <a:gd name="connsiteX38" fmla="*/ 901399 w 5031367"/>
                <a:gd name="connsiteY38" fmla="*/ 273020 h 1443105"/>
                <a:gd name="connsiteX39" fmla="*/ 901399 w 5031367"/>
                <a:gd name="connsiteY39" fmla="*/ 216682 h 1443105"/>
                <a:gd name="connsiteX40" fmla="*/ 667382 w 5031367"/>
                <a:gd name="connsiteY40" fmla="*/ 216682 h 1443105"/>
                <a:gd name="connsiteX41" fmla="*/ 667382 w 5031367"/>
                <a:gd name="connsiteY41" fmla="*/ 121342 h 1443105"/>
                <a:gd name="connsiteX42" fmla="*/ 459367 w 5031367"/>
                <a:gd name="connsiteY42" fmla="*/ 121342 h 1443105"/>
                <a:gd name="connsiteX43" fmla="*/ 459367 w 5031367"/>
                <a:gd name="connsiteY43" fmla="*/ 65004 h 1443105"/>
                <a:gd name="connsiteX44" fmla="*/ 238350 w 5031367"/>
                <a:gd name="connsiteY44" fmla="*/ 65004 h 1443105"/>
                <a:gd name="connsiteX45" fmla="*/ 238350 w 5031367"/>
                <a:gd name="connsiteY45" fmla="*/ 0 h 1443105"/>
                <a:gd name="connsiteX46" fmla="*/ 0 w 5031367"/>
                <a:gd name="connsiteY46" fmla="*/ 0 h 144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031367" h="1443105">
                  <a:moveTo>
                    <a:pt x="5031367" y="1443105"/>
                  </a:moveTo>
                  <a:lnTo>
                    <a:pt x="5031367" y="1321763"/>
                  </a:lnTo>
                  <a:lnTo>
                    <a:pt x="4810350" y="1321763"/>
                  </a:lnTo>
                  <a:lnTo>
                    <a:pt x="4810350" y="1235090"/>
                  </a:lnTo>
                  <a:lnTo>
                    <a:pt x="4593668" y="1235090"/>
                  </a:lnTo>
                  <a:lnTo>
                    <a:pt x="4593668" y="1204754"/>
                  </a:lnTo>
                  <a:lnTo>
                    <a:pt x="4381319" y="1204754"/>
                  </a:lnTo>
                  <a:lnTo>
                    <a:pt x="4381319" y="1139749"/>
                  </a:lnTo>
                  <a:lnTo>
                    <a:pt x="4164637" y="1139749"/>
                  </a:lnTo>
                  <a:lnTo>
                    <a:pt x="4164637" y="1083412"/>
                  </a:lnTo>
                  <a:lnTo>
                    <a:pt x="3947954" y="1083412"/>
                  </a:lnTo>
                  <a:lnTo>
                    <a:pt x="3947954" y="1040076"/>
                  </a:lnTo>
                  <a:lnTo>
                    <a:pt x="3726938" y="1040076"/>
                  </a:lnTo>
                  <a:lnTo>
                    <a:pt x="3726938" y="983738"/>
                  </a:lnTo>
                  <a:lnTo>
                    <a:pt x="3510256" y="983738"/>
                  </a:lnTo>
                  <a:lnTo>
                    <a:pt x="3510256" y="944735"/>
                  </a:lnTo>
                  <a:lnTo>
                    <a:pt x="3293573" y="944735"/>
                  </a:lnTo>
                  <a:lnTo>
                    <a:pt x="3293573" y="888398"/>
                  </a:lnTo>
                  <a:lnTo>
                    <a:pt x="3072557" y="888398"/>
                  </a:lnTo>
                  <a:lnTo>
                    <a:pt x="3072557" y="823393"/>
                  </a:lnTo>
                  <a:lnTo>
                    <a:pt x="2847207" y="823393"/>
                  </a:lnTo>
                  <a:lnTo>
                    <a:pt x="2847207" y="767056"/>
                  </a:lnTo>
                  <a:lnTo>
                    <a:pt x="2634859" y="767056"/>
                  </a:lnTo>
                  <a:lnTo>
                    <a:pt x="2634859" y="715052"/>
                  </a:lnTo>
                  <a:lnTo>
                    <a:pt x="2409509" y="715052"/>
                  </a:lnTo>
                  <a:lnTo>
                    <a:pt x="2409509" y="667382"/>
                  </a:lnTo>
                  <a:lnTo>
                    <a:pt x="2188493" y="667382"/>
                  </a:lnTo>
                  <a:lnTo>
                    <a:pt x="2188493" y="602377"/>
                  </a:lnTo>
                  <a:lnTo>
                    <a:pt x="1980477" y="602377"/>
                  </a:lnTo>
                  <a:lnTo>
                    <a:pt x="1980477" y="541706"/>
                  </a:lnTo>
                  <a:lnTo>
                    <a:pt x="1759461" y="541706"/>
                  </a:lnTo>
                  <a:lnTo>
                    <a:pt x="1759461" y="468034"/>
                  </a:lnTo>
                  <a:lnTo>
                    <a:pt x="1547113" y="468034"/>
                  </a:lnTo>
                  <a:lnTo>
                    <a:pt x="1547113" y="416030"/>
                  </a:lnTo>
                  <a:lnTo>
                    <a:pt x="1330430" y="416030"/>
                  </a:lnTo>
                  <a:lnTo>
                    <a:pt x="1330430" y="342358"/>
                  </a:lnTo>
                  <a:lnTo>
                    <a:pt x="1109414" y="342358"/>
                  </a:lnTo>
                  <a:lnTo>
                    <a:pt x="1109414" y="273020"/>
                  </a:lnTo>
                  <a:lnTo>
                    <a:pt x="901399" y="273020"/>
                  </a:lnTo>
                  <a:lnTo>
                    <a:pt x="901399" y="216682"/>
                  </a:lnTo>
                  <a:lnTo>
                    <a:pt x="667382" y="216682"/>
                  </a:lnTo>
                  <a:lnTo>
                    <a:pt x="667382" y="121342"/>
                  </a:lnTo>
                  <a:lnTo>
                    <a:pt x="459367" y="121342"/>
                  </a:lnTo>
                  <a:lnTo>
                    <a:pt x="459367" y="65004"/>
                  </a:lnTo>
                  <a:lnTo>
                    <a:pt x="238350" y="65004"/>
                  </a:lnTo>
                  <a:lnTo>
                    <a:pt x="238350" y="0"/>
                  </a:lnTo>
                  <a:lnTo>
                    <a:pt x="0" y="0"/>
                  </a:lnTo>
                </a:path>
              </a:pathLst>
            </a:custGeom>
            <a:noFill/>
            <a:ln w="19050">
              <a:solidFill>
                <a:srgbClr val="BE2BBB"/>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03" name="Freeform: Shape 102">
              <a:extLst>
                <a:ext uri="{FF2B5EF4-FFF2-40B4-BE49-F238E27FC236}">
                  <a16:creationId xmlns:a16="http://schemas.microsoft.com/office/drawing/2014/main" id="{EA12579F-5782-41F1-A1CE-DF9878DE6F67}"/>
                </a:ext>
              </a:extLst>
            </p:cNvPr>
            <p:cNvSpPr/>
            <p:nvPr/>
          </p:nvSpPr>
          <p:spPr>
            <a:xfrm>
              <a:off x="1716125" y="2387841"/>
              <a:ext cx="5456065" cy="1027075"/>
            </a:xfrm>
            <a:custGeom>
              <a:avLst/>
              <a:gdLst>
                <a:gd name="connsiteX0" fmla="*/ 5456065 w 5456065"/>
                <a:gd name="connsiteY0" fmla="*/ 1027075 h 1027075"/>
                <a:gd name="connsiteX1" fmla="*/ 5456065 w 5456065"/>
                <a:gd name="connsiteY1" fmla="*/ 975071 h 1027075"/>
                <a:gd name="connsiteX2" fmla="*/ 5239382 w 5456065"/>
                <a:gd name="connsiteY2" fmla="*/ 975071 h 1027075"/>
                <a:gd name="connsiteX3" fmla="*/ 5239382 w 5456065"/>
                <a:gd name="connsiteY3" fmla="*/ 927401 h 1027075"/>
                <a:gd name="connsiteX4" fmla="*/ 5018366 w 5456065"/>
                <a:gd name="connsiteY4" fmla="*/ 927401 h 1027075"/>
                <a:gd name="connsiteX5" fmla="*/ 5018366 w 5456065"/>
                <a:gd name="connsiteY5" fmla="*/ 888398 h 1027075"/>
                <a:gd name="connsiteX6" fmla="*/ 4814684 w 5456065"/>
                <a:gd name="connsiteY6" fmla="*/ 888398 h 1027075"/>
                <a:gd name="connsiteX7" fmla="*/ 4814684 w 5456065"/>
                <a:gd name="connsiteY7" fmla="*/ 849395 h 1027075"/>
                <a:gd name="connsiteX8" fmla="*/ 4589335 w 5456065"/>
                <a:gd name="connsiteY8" fmla="*/ 849395 h 1027075"/>
                <a:gd name="connsiteX9" fmla="*/ 4589335 w 5456065"/>
                <a:gd name="connsiteY9" fmla="*/ 814726 h 1027075"/>
                <a:gd name="connsiteX10" fmla="*/ 4363985 w 5456065"/>
                <a:gd name="connsiteY10" fmla="*/ 814726 h 1027075"/>
                <a:gd name="connsiteX11" fmla="*/ 4363985 w 5456065"/>
                <a:gd name="connsiteY11" fmla="*/ 767056 h 1027075"/>
                <a:gd name="connsiteX12" fmla="*/ 4147302 w 5456065"/>
                <a:gd name="connsiteY12" fmla="*/ 767056 h 1027075"/>
                <a:gd name="connsiteX13" fmla="*/ 4147302 w 5456065"/>
                <a:gd name="connsiteY13" fmla="*/ 732386 h 1027075"/>
                <a:gd name="connsiteX14" fmla="*/ 3934954 w 5456065"/>
                <a:gd name="connsiteY14" fmla="*/ 732386 h 1027075"/>
                <a:gd name="connsiteX15" fmla="*/ 3934954 w 5456065"/>
                <a:gd name="connsiteY15" fmla="*/ 697717 h 1027075"/>
                <a:gd name="connsiteX16" fmla="*/ 3713938 w 5456065"/>
                <a:gd name="connsiteY16" fmla="*/ 697717 h 1027075"/>
                <a:gd name="connsiteX17" fmla="*/ 3713938 w 5456065"/>
                <a:gd name="connsiteY17" fmla="*/ 654381 h 1027075"/>
                <a:gd name="connsiteX18" fmla="*/ 3497255 w 5456065"/>
                <a:gd name="connsiteY18" fmla="*/ 654381 h 1027075"/>
                <a:gd name="connsiteX19" fmla="*/ 3497255 w 5456065"/>
                <a:gd name="connsiteY19" fmla="*/ 602377 h 1027075"/>
                <a:gd name="connsiteX20" fmla="*/ 3280573 w 5456065"/>
                <a:gd name="connsiteY20" fmla="*/ 602377 h 1027075"/>
                <a:gd name="connsiteX21" fmla="*/ 3280573 w 5456065"/>
                <a:gd name="connsiteY21" fmla="*/ 585042 h 1027075"/>
                <a:gd name="connsiteX22" fmla="*/ 3046556 w 5456065"/>
                <a:gd name="connsiteY22" fmla="*/ 585042 h 1027075"/>
                <a:gd name="connsiteX23" fmla="*/ 3046556 w 5456065"/>
                <a:gd name="connsiteY23" fmla="*/ 537372 h 1027075"/>
                <a:gd name="connsiteX24" fmla="*/ 2834207 w 5456065"/>
                <a:gd name="connsiteY24" fmla="*/ 537372 h 1027075"/>
                <a:gd name="connsiteX25" fmla="*/ 2834207 w 5456065"/>
                <a:gd name="connsiteY25" fmla="*/ 507037 h 1027075"/>
                <a:gd name="connsiteX26" fmla="*/ 2617524 w 5456065"/>
                <a:gd name="connsiteY26" fmla="*/ 507037 h 1027075"/>
                <a:gd name="connsiteX27" fmla="*/ 2617524 w 5456065"/>
                <a:gd name="connsiteY27" fmla="*/ 459367 h 1027075"/>
                <a:gd name="connsiteX28" fmla="*/ 2405175 w 5456065"/>
                <a:gd name="connsiteY28" fmla="*/ 459367 h 1027075"/>
                <a:gd name="connsiteX29" fmla="*/ 2405175 w 5456065"/>
                <a:gd name="connsiteY29" fmla="*/ 424697 h 1027075"/>
                <a:gd name="connsiteX30" fmla="*/ 2184159 w 5456065"/>
                <a:gd name="connsiteY30" fmla="*/ 424697 h 1027075"/>
                <a:gd name="connsiteX31" fmla="*/ 2184159 w 5456065"/>
                <a:gd name="connsiteY31" fmla="*/ 381361 h 1027075"/>
                <a:gd name="connsiteX32" fmla="*/ 1967477 w 5456065"/>
                <a:gd name="connsiteY32" fmla="*/ 381361 h 1027075"/>
                <a:gd name="connsiteX33" fmla="*/ 1967477 w 5456065"/>
                <a:gd name="connsiteY33" fmla="*/ 333691 h 1027075"/>
                <a:gd name="connsiteX34" fmla="*/ 1755128 w 5456065"/>
                <a:gd name="connsiteY34" fmla="*/ 333691 h 1027075"/>
                <a:gd name="connsiteX35" fmla="*/ 1755128 w 5456065"/>
                <a:gd name="connsiteY35" fmla="*/ 286021 h 1027075"/>
                <a:gd name="connsiteX36" fmla="*/ 1534112 w 5456065"/>
                <a:gd name="connsiteY36" fmla="*/ 286021 h 1027075"/>
                <a:gd name="connsiteX37" fmla="*/ 1534112 w 5456065"/>
                <a:gd name="connsiteY37" fmla="*/ 238350 h 1027075"/>
                <a:gd name="connsiteX38" fmla="*/ 1317430 w 5456065"/>
                <a:gd name="connsiteY38" fmla="*/ 238350 h 1027075"/>
                <a:gd name="connsiteX39" fmla="*/ 1317430 w 5456065"/>
                <a:gd name="connsiteY39" fmla="*/ 190680 h 1027075"/>
                <a:gd name="connsiteX40" fmla="*/ 1092080 w 5456065"/>
                <a:gd name="connsiteY40" fmla="*/ 190680 h 1027075"/>
                <a:gd name="connsiteX41" fmla="*/ 1092080 w 5456065"/>
                <a:gd name="connsiteY41" fmla="*/ 134343 h 1027075"/>
                <a:gd name="connsiteX42" fmla="*/ 888398 w 5456065"/>
                <a:gd name="connsiteY42" fmla="*/ 134343 h 1027075"/>
                <a:gd name="connsiteX43" fmla="*/ 888398 w 5456065"/>
                <a:gd name="connsiteY43" fmla="*/ 82339 h 1027075"/>
                <a:gd name="connsiteX44" fmla="*/ 658715 w 5456065"/>
                <a:gd name="connsiteY44" fmla="*/ 82339 h 1027075"/>
                <a:gd name="connsiteX45" fmla="*/ 658715 w 5456065"/>
                <a:gd name="connsiteY45" fmla="*/ 0 h 1027075"/>
                <a:gd name="connsiteX46" fmla="*/ 0 w 5456065"/>
                <a:gd name="connsiteY46" fmla="*/ 0 h 10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456065" h="1027075">
                  <a:moveTo>
                    <a:pt x="5456065" y="1027075"/>
                  </a:moveTo>
                  <a:lnTo>
                    <a:pt x="5456065" y="975071"/>
                  </a:lnTo>
                  <a:lnTo>
                    <a:pt x="5239382" y="975071"/>
                  </a:lnTo>
                  <a:lnTo>
                    <a:pt x="5239382" y="927401"/>
                  </a:lnTo>
                  <a:lnTo>
                    <a:pt x="5018366" y="927401"/>
                  </a:lnTo>
                  <a:lnTo>
                    <a:pt x="5018366" y="888398"/>
                  </a:lnTo>
                  <a:lnTo>
                    <a:pt x="4814684" y="888398"/>
                  </a:lnTo>
                  <a:lnTo>
                    <a:pt x="4814684" y="849395"/>
                  </a:lnTo>
                  <a:lnTo>
                    <a:pt x="4589335" y="849395"/>
                  </a:lnTo>
                  <a:lnTo>
                    <a:pt x="4589335" y="814726"/>
                  </a:lnTo>
                  <a:lnTo>
                    <a:pt x="4363985" y="814726"/>
                  </a:lnTo>
                  <a:lnTo>
                    <a:pt x="4363985" y="767056"/>
                  </a:lnTo>
                  <a:lnTo>
                    <a:pt x="4147302" y="767056"/>
                  </a:lnTo>
                  <a:lnTo>
                    <a:pt x="4147302" y="732386"/>
                  </a:lnTo>
                  <a:lnTo>
                    <a:pt x="3934954" y="732386"/>
                  </a:lnTo>
                  <a:lnTo>
                    <a:pt x="3934954" y="697717"/>
                  </a:lnTo>
                  <a:lnTo>
                    <a:pt x="3713938" y="697717"/>
                  </a:lnTo>
                  <a:lnTo>
                    <a:pt x="3713938" y="654381"/>
                  </a:lnTo>
                  <a:lnTo>
                    <a:pt x="3497255" y="654381"/>
                  </a:lnTo>
                  <a:lnTo>
                    <a:pt x="3497255" y="602377"/>
                  </a:lnTo>
                  <a:lnTo>
                    <a:pt x="3280573" y="602377"/>
                  </a:lnTo>
                  <a:lnTo>
                    <a:pt x="3280573" y="585042"/>
                  </a:lnTo>
                  <a:lnTo>
                    <a:pt x="3046556" y="585042"/>
                  </a:lnTo>
                  <a:lnTo>
                    <a:pt x="3046556" y="537372"/>
                  </a:lnTo>
                  <a:lnTo>
                    <a:pt x="2834207" y="537372"/>
                  </a:lnTo>
                  <a:lnTo>
                    <a:pt x="2834207" y="507037"/>
                  </a:lnTo>
                  <a:lnTo>
                    <a:pt x="2617524" y="507037"/>
                  </a:lnTo>
                  <a:lnTo>
                    <a:pt x="2617524" y="459367"/>
                  </a:lnTo>
                  <a:lnTo>
                    <a:pt x="2405175" y="459367"/>
                  </a:lnTo>
                  <a:lnTo>
                    <a:pt x="2405175" y="424697"/>
                  </a:lnTo>
                  <a:lnTo>
                    <a:pt x="2184159" y="424697"/>
                  </a:lnTo>
                  <a:lnTo>
                    <a:pt x="2184159" y="381361"/>
                  </a:lnTo>
                  <a:lnTo>
                    <a:pt x="1967477" y="381361"/>
                  </a:lnTo>
                  <a:lnTo>
                    <a:pt x="1967477" y="333691"/>
                  </a:lnTo>
                  <a:lnTo>
                    <a:pt x="1755128" y="333691"/>
                  </a:lnTo>
                  <a:lnTo>
                    <a:pt x="1755128" y="286021"/>
                  </a:lnTo>
                  <a:lnTo>
                    <a:pt x="1534112" y="286021"/>
                  </a:lnTo>
                  <a:lnTo>
                    <a:pt x="1534112" y="238350"/>
                  </a:lnTo>
                  <a:lnTo>
                    <a:pt x="1317430" y="238350"/>
                  </a:lnTo>
                  <a:lnTo>
                    <a:pt x="1317430" y="190680"/>
                  </a:lnTo>
                  <a:lnTo>
                    <a:pt x="1092080" y="190680"/>
                  </a:lnTo>
                  <a:lnTo>
                    <a:pt x="1092080" y="134343"/>
                  </a:lnTo>
                  <a:lnTo>
                    <a:pt x="888398" y="134343"/>
                  </a:lnTo>
                  <a:lnTo>
                    <a:pt x="888398" y="82339"/>
                  </a:lnTo>
                  <a:lnTo>
                    <a:pt x="658715" y="82339"/>
                  </a:lnTo>
                  <a:lnTo>
                    <a:pt x="658715" y="0"/>
                  </a:lnTo>
                  <a:lnTo>
                    <a:pt x="0" y="0"/>
                  </a:lnTo>
                </a:path>
              </a:pathLst>
            </a:custGeom>
            <a:noFill/>
            <a:ln w="19050">
              <a:solidFill>
                <a:srgbClr val="595454"/>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5" name="Rectangle 104">
              <a:extLst>
                <a:ext uri="{FF2B5EF4-FFF2-40B4-BE49-F238E27FC236}">
                  <a16:creationId xmlns:a16="http://schemas.microsoft.com/office/drawing/2014/main" id="{4AE3DCAA-A803-4CDF-8035-4645779B9EB4}"/>
                </a:ext>
              </a:extLst>
            </p:cNvPr>
            <p:cNvSpPr/>
            <p:nvPr/>
          </p:nvSpPr>
          <p:spPr>
            <a:xfrm>
              <a:off x="6201296" y="4056337"/>
              <a:ext cx="10038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595454"/>
                  </a:solidFill>
                  <a:effectLst/>
                  <a:uLnTx/>
                  <a:uFillTx/>
                  <a:latin typeface="Trebuchet MS"/>
                  <a:ea typeface="+mn-ea"/>
                  <a:cs typeface="+mn-cs"/>
                </a:rPr>
                <a:t>P</a:t>
              </a:r>
              <a:r>
                <a:rPr kumimoji="0" lang="en-US" b="0" i="0" u="none" strike="noStrike" kern="1200" cap="none" spc="0" normalizeH="0" baseline="0" noProof="0" dirty="0">
                  <a:ln>
                    <a:noFill/>
                  </a:ln>
                  <a:solidFill>
                    <a:srgbClr val="595454"/>
                  </a:solidFill>
                  <a:effectLst/>
                  <a:uLnTx/>
                  <a:uFillTx/>
                  <a:latin typeface="Trebuchet MS"/>
                  <a:ea typeface="+mn-ea"/>
                  <a:cs typeface="+mn-cs"/>
                </a:rPr>
                <a:t>&lt;0.001</a:t>
              </a:r>
            </a:p>
          </p:txBody>
        </p:sp>
        <p:sp>
          <p:nvSpPr>
            <p:cNvPr id="106" name="Rectangle 105">
              <a:extLst>
                <a:ext uri="{FF2B5EF4-FFF2-40B4-BE49-F238E27FC236}">
                  <a16:creationId xmlns:a16="http://schemas.microsoft.com/office/drawing/2014/main" id="{7368A985-DA97-4DAD-877D-70076AC0E402}"/>
                </a:ext>
              </a:extLst>
            </p:cNvPr>
            <p:cNvSpPr/>
            <p:nvPr/>
          </p:nvSpPr>
          <p:spPr>
            <a:xfrm>
              <a:off x="7282662" y="3115692"/>
              <a:ext cx="946093"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95454"/>
                  </a:solidFill>
                  <a:effectLst/>
                  <a:uLnTx/>
                  <a:uFillTx/>
                  <a:latin typeface="Trebuchet MS"/>
                  <a:ea typeface="+mn-ea"/>
                  <a:cs typeface="+mn-cs"/>
                </a:rPr>
                <a:t>53%</a:t>
              </a:r>
            </a:p>
          </p:txBody>
        </p:sp>
        <p:sp>
          <p:nvSpPr>
            <p:cNvPr id="107" name="Rectangle 106">
              <a:extLst>
                <a:ext uri="{FF2B5EF4-FFF2-40B4-BE49-F238E27FC236}">
                  <a16:creationId xmlns:a16="http://schemas.microsoft.com/office/drawing/2014/main" id="{DC17CC68-8F7D-451D-A3FF-08BAF9BA56D8}"/>
                </a:ext>
              </a:extLst>
            </p:cNvPr>
            <p:cNvSpPr/>
            <p:nvPr/>
          </p:nvSpPr>
          <p:spPr>
            <a:xfrm>
              <a:off x="7282662" y="3669676"/>
              <a:ext cx="946093"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E2BBB"/>
                  </a:solidFill>
                  <a:effectLst/>
                  <a:uLnTx/>
                  <a:uFillTx/>
                  <a:latin typeface="Trebuchet MS"/>
                  <a:ea typeface="+mn-ea"/>
                  <a:cs typeface="+mn-cs"/>
                </a:rPr>
                <a:t>33%</a:t>
              </a:r>
            </a:p>
          </p:txBody>
        </p:sp>
        <p:sp>
          <p:nvSpPr>
            <p:cNvPr id="108" name="Rectangle 107">
              <a:extLst>
                <a:ext uri="{FF2B5EF4-FFF2-40B4-BE49-F238E27FC236}">
                  <a16:creationId xmlns:a16="http://schemas.microsoft.com/office/drawing/2014/main" id="{F98D0E88-C2D8-4BB3-8580-952BC9835465}"/>
                </a:ext>
              </a:extLst>
            </p:cNvPr>
            <p:cNvSpPr/>
            <p:nvPr/>
          </p:nvSpPr>
          <p:spPr>
            <a:xfrm>
              <a:off x="4211855" y="3365673"/>
              <a:ext cx="109036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BE2BBB"/>
                  </a:solidFill>
                  <a:effectLst/>
                  <a:uLnTx/>
                  <a:uFillTx/>
                  <a:latin typeface="Trebuchet MS"/>
                  <a:ea typeface="+mn-ea"/>
                  <a:cs typeface="+mn-cs"/>
                </a:rPr>
                <a:t>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BE2BBB"/>
                  </a:solidFill>
                  <a:effectLst/>
                  <a:uLnTx/>
                  <a:uFillTx/>
                  <a:latin typeface="Trebuchet MS"/>
                  <a:ea typeface="+mn-ea"/>
                  <a:cs typeface="+mn-cs"/>
                </a:rPr>
                <a:t>(n=2538)</a:t>
              </a:r>
              <a:endParaRPr kumimoji="0" lang="en-US" b="0" i="0" u="none" strike="noStrike" kern="1200" cap="none" spc="0" normalizeH="0" baseline="0" noProof="0" dirty="0">
                <a:ln>
                  <a:noFill/>
                </a:ln>
                <a:solidFill>
                  <a:srgbClr val="BE2BBB"/>
                </a:solidFill>
                <a:effectLst/>
                <a:uLnTx/>
                <a:uFillTx/>
                <a:latin typeface="Trebuchet MS"/>
                <a:ea typeface="+mn-ea"/>
                <a:cs typeface="+mn-cs"/>
              </a:endParaRPr>
            </a:p>
          </p:txBody>
        </p:sp>
        <p:sp>
          <p:nvSpPr>
            <p:cNvPr id="109" name="Rectangle 108">
              <a:extLst>
                <a:ext uri="{FF2B5EF4-FFF2-40B4-BE49-F238E27FC236}">
                  <a16:creationId xmlns:a16="http://schemas.microsoft.com/office/drawing/2014/main" id="{D1FD21D0-ABCD-4888-9A57-B6DA639FD4EC}"/>
                </a:ext>
              </a:extLst>
            </p:cNvPr>
            <p:cNvSpPr/>
            <p:nvPr/>
          </p:nvSpPr>
          <p:spPr>
            <a:xfrm>
              <a:off x="4998572" y="2453509"/>
              <a:ext cx="2174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95454"/>
                  </a:solidFill>
                  <a:effectLst/>
                  <a:uLnTx/>
                  <a:uFillTx/>
                  <a:latin typeface="Trebuchet MS"/>
                  <a:ea typeface="+mn-ea"/>
                  <a:cs typeface="+mn-cs"/>
                </a:rPr>
                <a:t>Population controls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595454"/>
                  </a:solidFill>
                  <a:effectLst/>
                  <a:uLnTx/>
                  <a:uFillTx/>
                  <a:latin typeface="Trebuchet MS"/>
                  <a:ea typeface="+mn-ea"/>
                  <a:cs typeface="+mn-cs"/>
                </a:rPr>
                <a:t>(n=50,760)</a:t>
              </a:r>
              <a:endParaRPr kumimoji="0" lang="en-US" b="0" i="0" u="none" strike="noStrike" kern="1200" cap="none" spc="0" normalizeH="0" baseline="0" noProof="0" dirty="0">
                <a:ln>
                  <a:noFill/>
                </a:ln>
                <a:solidFill>
                  <a:srgbClr val="595454"/>
                </a:solidFill>
                <a:effectLst/>
                <a:uLnTx/>
                <a:uFillTx/>
                <a:latin typeface="Trebuchet MS"/>
                <a:ea typeface="+mn-ea"/>
                <a:cs typeface="+mn-cs"/>
              </a:endParaRPr>
            </a:p>
          </p:txBody>
        </p:sp>
      </p:grpSp>
      <p:sp>
        <p:nvSpPr>
          <p:cNvPr id="43" name="Footnotes">
            <a:extLst>
              <a:ext uri="{FF2B5EF4-FFF2-40B4-BE49-F238E27FC236}">
                <a16:creationId xmlns:a16="http://schemas.microsoft.com/office/drawing/2014/main" id="{1AE3CACF-D142-4DF3-88E9-6D77A0CF9819}"/>
              </a:ext>
            </a:extLst>
          </p:cNvPr>
          <p:cNvSpPr txBox="1"/>
          <p:nvPr/>
        </p:nvSpPr>
        <p:spPr>
          <a:xfrm>
            <a:off x="365758" y="5740531"/>
            <a:ext cx="11460480" cy="45720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00" b="0" i="0" u="none" strike="noStrike" kern="1200" cap="none" spc="0" normalizeH="0" baseline="0" noProof="0" dirty="0">
                <a:ln>
                  <a:noFill/>
                </a:ln>
                <a:solidFill>
                  <a:srgbClr val="595454"/>
                </a:solidFill>
                <a:effectLst/>
                <a:uLnTx/>
                <a:uFillTx/>
                <a:latin typeface="Trebuchet MS"/>
                <a:ea typeface="+mn-ea"/>
                <a:cs typeface="+mn-cs"/>
              </a:rPr>
              <a:t>1.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Pfleger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CCH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2010;16:878-882. 2. </a:t>
            </a:r>
            <a:r>
              <a:rPr kumimoji="0" lang="en-US" sz="1000" b="0" i="0" u="none" strike="noStrike" kern="1200" cap="none" spc="0" normalizeH="0" baseline="0" noProof="0" dirty="0" err="1">
                <a:ln>
                  <a:noFill/>
                </a:ln>
                <a:solidFill>
                  <a:srgbClr val="595454"/>
                </a:solidFill>
                <a:effectLst/>
                <a:uLnTx/>
                <a:uFillTx/>
                <a:latin typeface="Trebuchet MS"/>
                <a:ea typeface="+mn-ea"/>
                <a:cs typeface="+mn-cs"/>
              </a:rPr>
              <a:t>Landfeldt</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E et al.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Mult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Scler</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Relat</a:t>
            </a:r>
            <a:r>
              <a:rPr kumimoji="0" lang="en-US" sz="1000" b="0" i="1" u="none" strike="noStrike" kern="1200" cap="none" spc="0" normalizeH="0" baseline="0" noProof="0" dirty="0">
                <a:ln>
                  <a:noFill/>
                </a:ln>
                <a:solidFill>
                  <a:srgbClr val="595454"/>
                </a:solidFill>
                <a:effectLst/>
                <a:uLnTx/>
                <a:uFillTx/>
                <a:latin typeface="Trebuchet MS"/>
                <a:ea typeface="+mn-ea"/>
                <a:cs typeface="+mn-cs"/>
              </a:rPr>
              <a:t> </a:t>
            </a:r>
            <a:r>
              <a:rPr kumimoji="0" lang="en-US" sz="1000" b="0" i="1" u="none" strike="noStrike" kern="1200" cap="none" spc="0" normalizeH="0" baseline="0" noProof="0" dirty="0" err="1">
                <a:ln>
                  <a:noFill/>
                </a:ln>
                <a:solidFill>
                  <a:srgbClr val="595454"/>
                </a:solidFill>
                <a:effectLst/>
                <a:uLnTx/>
                <a:uFillTx/>
                <a:latin typeface="Trebuchet MS"/>
                <a:ea typeface="+mn-ea"/>
                <a:cs typeface="+mn-cs"/>
              </a:rPr>
              <a:t>Disord</a:t>
            </a:r>
            <a:r>
              <a:rPr kumimoji="0" lang="en-US" sz="1000" b="0" i="0" u="none" strike="noStrike" kern="1200" cap="none" spc="0" normalizeH="0" baseline="0" noProof="0" dirty="0">
                <a:ln>
                  <a:noFill/>
                </a:ln>
                <a:solidFill>
                  <a:srgbClr val="595454"/>
                </a:solidFill>
                <a:effectLst/>
                <a:uLnTx/>
                <a:uFillTx/>
                <a:latin typeface="Trebuchet MS"/>
                <a:ea typeface="+mn-ea"/>
                <a:cs typeface="+mn-cs"/>
              </a:rPr>
              <a:t>. 2018;24:145-150.</a:t>
            </a:r>
          </a:p>
        </p:txBody>
      </p:sp>
      <p:sp>
        <p:nvSpPr>
          <p:cNvPr id="5" name="TextBox 4">
            <a:extLst>
              <a:ext uri="{FF2B5EF4-FFF2-40B4-BE49-F238E27FC236}">
                <a16:creationId xmlns:a16="http://schemas.microsoft.com/office/drawing/2014/main" id="{1EB48C0B-E64F-DBFE-210C-3103B98BDBC1}"/>
              </a:ext>
            </a:extLst>
          </p:cNvPr>
          <p:cNvSpPr txBox="1"/>
          <p:nvPr/>
        </p:nvSpPr>
        <p:spPr>
          <a:xfrm>
            <a:off x="1793136" y="4876834"/>
            <a:ext cx="9143660" cy="249138"/>
          </a:xfrm>
          <a:prstGeom prst="rect">
            <a:avLst/>
          </a:prstGeom>
          <a:noFill/>
        </p:spPr>
        <p:txBody>
          <a:bodyPr wrap="square" lIns="0" tIns="0" rIns="0" bIns="0" rtlCol="0">
            <a:noAutofit/>
          </a:bodyPr>
          <a:lstStyle/>
          <a:p>
            <a:pPr>
              <a:spcBef>
                <a:spcPts val="1200"/>
              </a:spcBef>
              <a:buSzPct val="100000"/>
            </a:pPr>
            <a:r>
              <a:rPr lang="en-US" sz="1600" b="1" dirty="0"/>
              <a:t>Figure 1. </a:t>
            </a:r>
            <a:r>
              <a:rPr lang="en-US" sz="1600" dirty="0"/>
              <a:t>Crude probability of remaining in a relationship after onset of MS (life table method).</a:t>
            </a:r>
          </a:p>
        </p:txBody>
      </p:sp>
    </p:spTree>
    <p:custDataLst>
      <p:tags r:id="rId1"/>
    </p:custDataLst>
    <p:extLst>
      <p:ext uri="{BB962C8B-B14F-4D97-AF65-F5344CB8AC3E}">
        <p14:creationId xmlns:p14="http://schemas.microsoft.com/office/powerpoint/2010/main" val="116440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notes">
            <a:extLst>
              <a:ext uri="{FF2B5EF4-FFF2-40B4-BE49-F238E27FC236}">
                <a16:creationId xmlns:a16="http://schemas.microsoft.com/office/drawing/2014/main" id="{3DF0FAA4-638C-4B4D-A28C-824BB5A77EFB}"/>
              </a:ext>
            </a:extLst>
          </p:cNvPr>
          <p:cNvSpPr txBox="1"/>
          <p:nvPr/>
        </p:nvSpPr>
        <p:spPr>
          <a:xfrm>
            <a:off x="365758" y="5669280"/>
            <a:ext cx="11460480" cy="457200"/>
          </a:xfrm>
          <a:prstGeom prst="rect">
            <a:avLst/>
          </a:prstGeom>
          <a:noFill/>
        </p:spPr>
        <p:txBody>
          <a:bodyPr wrap="square" lIns="0" tIns="0" rIns="0" bIns="0" rtlCol="0" anchor="b" anchorCtr="0">
            <a:noAutofit/>
          </a:bodyPr>
          <a:lstStyle/>
          <a:p>
            <a:pPr>
              <a:lnSpc>
                <a:spcPct val="100000"/>
              </a:lnSpc>
              <a:buSzPct val="100000"/>
            </a:pPr>
            <a:r>
              <a:rPr lang="en-US" sz="1000" dirty="0"/>
              <a:t>MS=multiple sclerosis; </a:t>
            </a:r>
            <a:r>
              <a:rPr lang="en-US" sz="1000" dirty="0" err="1"/>
              <a:t>PwMS</a:t>
            </a:r>
            <a:r>
              <a:rPr lang="en-US" sz="1000" dirty="0"/>
              <a:t>=person with multiple sclerosis.</a:t>
            </a:r>
          </a:p>
          <a:p>
            <a:pPr>
              <a:lnSpc>
                <a:spcPct val="100000"/>
              </a:lnSpc>
              <a:buSzPct val="100000"/>
            </a:pPr>
            <a:r>
              <a:rPr lang="en-US" sz="1000" dirty="0"/>
              <a:t>1. Classen S et al. </a:t>
            </a:r>
            <a:r>
              <a:rPr lang="en-US" sz="1000" i="1" dirty="0"/>
              <a:t>OTJR</a:t>
            </a:r>
            <a:r>
              <a:rPr lang="en-US" sz="1000" dirty="0"/>
              <a:t>. 2018;38:15-27. 2. Morrow SA et al. </a:t>
            </a:r>
            <a:r>
              <a:rPr lang="en-US" sz="1000" i="1" dirty="0" err="1"/>
              <a:t>Mult</a:t>
            </a:r>
            <a:r>
              <a:rPr lang="en-US" sz="1000" i="1" dirty="0"/>
              <a:t> </a:t>
            </a:r>
            <a:r>
              <a:rPr lang="en-US" sz="1000" i="1" dirty="0" err="1"/>
              <a:t>Scler</a:t>
            </a:r>
            <a:r>
              <a:rPr lang="en-US" sz="1000" i="1" dirty="0"/>
              <a:t> J</a:t>
            </a:r>
            <a:r>
              <a:rPr lang="en-US" sz="1000" dirty="0"/>
              <a:t>. 2018;24:1499-15062</a:t>
            </a:r>
          </a:p>
        </p:txBody>
      </p:sp>
      <p:sp>
        <p:nvSpPr>
          <p:cNvPr id="14" name="Title 3">
            <a:extLst>
              <a:ext uri="{FF2B5EF4-FFF2-40B4-BE49-F238E27FC236}">
                <a16:creationId xmlns:a16="http://schemas.microsoft.com/office/drawing/2014/main" id="{ABABE914-5D32-C637-503F-1E9C185CED75}"/>
              </a:ext>
            </a:extLst>
          </p:cNvPr>
          <p:cNvSpPr>
            <a:spLocks noGrp="1"/>
          </p:cNvSpPr>
          <p:nvPr>
            <p:ph type="title"/>
          </p:nvPr>
        </p:nvSpPr>
        <p:spPr/>
        <p:txBody>
          <a:bodyPr>
            <a:normAutofit/>
          </a:bodyPr>
          <a:lstStyle/>
          <a:p>
            <a:r>
              <a:rPr lang="en-US" b="1" dirty="0"/>
              <a:t>Cognitive Impairment Negatively Impacts Fitness-To-Drive</a:t>
            </a:r>
            <a:endParaRPr lang="en-US" b="1" strike="sngStrike" dirty="0"/>
          </a:p>
        </p:txBody>
      </p:sp>
      <p:sp>
        <p:nvSpPr>
          <p:cNvPr id="4" name="Slide Number Placeholder 3">
            <a:extLst>
              <a:ext uri="{FF2B5EF4-FFF2-40B4-BE49-F238E27FC236}">
                <a16:creationId xmlns:a16="http://schemas.microsoft.com/office/drawing/2014/main" id="{927FC292-B3AC-4A3B-8831-8F52B338C240}"/>
              </a:ext>
            </a:extLst>
          </p:cNvPr>
          <p:cNvSpPr>
            <a:spLocks noGrp="1"/>
          </p:cNvSpPr>
          <p:nvPr>
            <p:ph type="sldNum" sz="quarter" idx="12"/>
          </p:nvPr>
        </p:nvSpPr>
        <p:spPr>
          <a:prstGeom prst="rect">
            <a:avLst/>
          </a:prstGeom>
        </p:spPr>
        <p:txBody>
          <a:bodyPr vert="horz" wrap="none" lIns="0" tIns="0" rIns="0" bIns="0" rtlCol="0" anchor="b" anchorCtr="0"/>
          <a:lstStyle>
            <a:defPPr>
              <a:defRPr lang="en-US"/>
            </a:defPPr>
            <a:lvl1pPr marL="0" algn="r" defTabSz="914400" rtl="0" eaLnBrk="1" latinLnBrk="0" hangingPunct="1">
              <a:defRPr sz="10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8DE5F1-E0F9-4CCA-92B7-7A6FC4DFEE14}" type="slidenum">
              <a:rPr lang="en-US" smtClean="0"/>
              <a:pPr/>
              <a:t>9</a:t>
            </a:fld>
            <a:endParaRPr lang="en-US" dirty="0"/>
          </a:p>
        </p:txBody>
      </p:sp>
      <p:sp>
        <p:nvSpPr>
          <p:cNvPr id="20" name="Rectangle 19">
            <a:extLst>
              <a:ext uri="{FF2B5EF4-FFF2-40B4-BE49-F238E27FC236}">
                <a16:creationId xmlns:a16="http://schemas.microsoft.com/office/drawing/2014/main" id="{DE188CE3-9CE6-479F-BD73-4B899E3B2C41}"/>
              </a:ext>
            </a:extLst>
          </p:cNvPr>
          <p:cNvSpPr/>
          <p:nvPr/>
        </p:nvSpPr>
        <p:spPr>
          <a:xfrm>
            <a:off x="365123" y="4705791"/>
            <a:ext cx="11461115" cy="617156"/>
          </a:xfrm>
          <a:prstGeom prst="rect">
            <a:avLst/>
          </a:prstGeom>
          <a:solidFill>
            <a:srgbClr val="DAC5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Processing speed is crucial in identifying unfit drivers in PwMS</a:t>
            </a:r>
            <a:r>
              <a:rPr lang="en-US" sz="2000" b="1" baseline="30000" dirty="0">
                <a:solidFill>
                  <a:schemeClr val="tx1"/>
                </a:solidFill>
              </a:rPr>
              <a:t>2</a:t>
            </a:r>
          </a:p>
        </p:txBody>
      </p:sp>
      <p:grpSp>
        <p:nvGrpSpPr>
          <p:cNvPr id="3" name="Group 2">
            <a:extLst>
              <a:ext uri="{FF2B5EF4-FFF2-40B4-BE49-F238E27FC236}">
                <a16:creationId xmlns:a16="http://schemas.microsoft.com/office/drawing/2014/main" id="{EF0980B1-A691-4C7C-90DE-07FC7479E167}"/>
              </a:ext>
            </a:extLst>
          </p:cNvPr>
          <p:cNvGrpSpPr/>
          <p:nvPr/>
        </p:nvGrpSpPr>
        <p:grpSpPr>
          <a:xfrm>
            <a:off x="3033283" y="1016991"/>
            <a:ext cx="8352111" cy="3247259"/>
            <a:chOff x="6357471" y="1983092"/>
            <a:chExt cx="5468769" cy="2315847"/>
          </a:xfrm>
        </p:grpSpPr>
        <p:sp>
          <p:nvSpPr>
            <p:cNvPr id="21" name="Rectangle 20">
              <a:extLst>
                <a:ext uri="{FF2B5EF4-FFF2-40B4-BE49-F238E27FC236}">
                  <a16:creationId xmlns:a16="http://schemas.microsoft.com/office/drawing/2014/main" id="{231BABBA-7F36-4D31-92A0-6D8CBDC55F78}"/>
                </a:ext>
              </a:extLst>
            </p:cNvPr>
            <p:cNvSpPr/>
            <p:nvPr/>
          </p:nvSpPr>
          <p:spPr>
            <a:xfrm>
              <a:off x="6357472" y="2409682"/>
              <a:ext cx="5468768" cy="1889257"/>
            </a:xfrm>
            <a:prstGeom prst="rect">
              <a:avLst/>
            </a:prstGeom>
            <a:solidFill>
              <a:schemeClr val="bg1"/>
            </a:solidFill>
            <a:ln w="12700">
              <a:solidFill>
                <a:srgbClr val="FEDCCA"/>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nchorCtr="0"/>
            <a:lstStyle/>
            <a:p>
              <a:pPr marL="228600" lvl="0" indent="-228600">
                <a:spcBef>
                  <a:spcPts val="600"/>
                </a:spcBef>
                <a:spcAft>
                  <a:spcPts val="600"/>
                </a:spcAft>
                <a:buClr>
                  <a:schemeClr val="tx1"/>
                </a:buClr>
                <a:buFont typeface="Arial" panose="020B0604020202020204" pitchFamily="34" charset="0"/>
                <a:buChar char="•"/>
                <a:defRPr/>
              </a:pPr>
              <a:r>
                <a:rPr lang="en-US" sz="2400" dirty="0">
                  <a:solidFill>
                    <a:schemeClr val="tx2"/>
                  </a:solidFill>
                </a:rPr>
                <a:t>Total and critical driving errors (predictive of crashes) in adjustment to stimuli</a:t>
              </a:r>
            </a:p>
            <a:p>
              <a:pPr marL="228600" lvl="0" indent="-228600">
                <a:spcBef>
                  <a:spcPts val="600"/>
                </a:spcBef>
                <a:spcAft>
                  <a:spcPts val="600"/>
                </a:spcAft>
                <a:buClr>
                  <a:schemeClr val="tx1"/>
                </a:buClr>
                <a:buFont typeface="Arial" panose="020B0604020202020204" pitchFamily="34" charset="0"/>
                <a:buChar char="•"/>
                <a:defRPr/>
              </a:pPr>
              <a:r>
                <a:rPr lang="en-US" sz="2400" dirty="0">
                  <a:solidFill>
                    <a:schemeClr val="tx2"/>
                  </a:solidFill>
                </a:rPr>
                <a:t>Vehicle positioning errors</a:t>
              </a:r>
            </a:p>
            <a:p>
              <a:pPr marL="228600" lvl="0" indent="-228600">
                <a:spcBef>
                  <a:spcPts val="600"/>
                </a:spcBef>
                <a:spcAft>
                  <a:spcPts val="600"/>
                </a:spcAft>
                <a:buClr>
                  <a:schemeClr val="tx1"/>
                </a:buClr>
                <a:buFont typeface="Arial" panose="020B0604020202020204" pitchFamily="34" charset="0"/>
                <a:buChar char="•"/>
                <a:defRPr/>
              </a:pPr>
              <a:r>
                <a:rPr lang="en-US" sz="2400" dirty="0">
                  <a:solidFill>
                    <a:schemeClr val="tx2"/>
                  </a:solidFill>
                </a:rPr>
                <a:t>Wide lane turns</a:t>
              </a:r>
            </a:p>
          </p:txBody>
        </p:sp>
        <p:sp>
          <p:nvSpPr>
            <p:cNvPr id="22" name="Rectangle 21">
              <a:extLst>
                <a:ext uri="{FF2B5EF4-FFF2-40B4-BE49-F238E27FC236}">
                  <a16:creationId xmlns:a16="http://schemas.microsoft.com/office/drawing/2014/main" id="{F96B5352-99A1-4ED2-A3C9-060F35BA791E}"/>
                </a:ext>
              </a:extLst>
            </p:cNvPr>
            <p:cNvSpPr/>
            <p:nvPr/>
          </p:nvSpPr>
          <p:spPr>
            <a:xfrm>
              <a:off x="6357471" y="1983092"/>
              <a:ext cx="5468111" cy="681818"/>
            </a:xfrm>
            <a:prstGeom prst="rect">
              <a:avLst/>
            </a:prstGeom>
            <a:solidFill>
              <a:srgbClr val="FEDCCA"/>
            </a:solidFill>
            <a:ln w="3175">
              <a:solidFill>
                <a:srgbClr val="FED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PwMS and CI (vs. older volunteer drivers) made more</a:t>
              </a:r>
              <a:r>
                <a:rPr lang="en-US" sz="2400" b="1" baseline="30000" dirty="0">
                  <a:solidFill>
                    <a:schemeClr val="tx1"/>
                  </a:solidFill>
                </a:rPr>
                <a:t>1</a:t>
              </a:r>
              <a:r>
                <a:rPr lang="en-US" sz="2400" b="1" dirty="0">
                  <a:solidFill>
                    <a:schemeClr val="tx1"/>
                  </a:solidFill>
                </a:rPr>
                <a:t>:</a:t>
              </a:r>
            </a:p>
          </p:txBody>
        </p:sp>
      </p:grpSp>
      <p:pic>
        <p:nvPicPr>
          <p:cNvPr id="6" name="Graphic 5" descr="Slippery Road with solid fill">
            <a:extLst>
              <a:ext uri="{FF2B5EF4-FFF2-40B4-BE49-F238E27FC236}">
                <a16:creationId xmlns:a16="http://schemas.microsoft.com/office/drawing/2014/main" id="{189744C9-D65E-4BD8-B815-106C117471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610" y="1298241"/>
            <a:ext cx="2002520" cy="2002520"/>
          </a:xfrm>
          <a:prstGeom prst="rect">
            <a:avLst/>
          </a:prstGeom>
        </p:spPr>
      </p:pic>
    </p:spTree>
    <p:extLst>
      <p:ext uri="{BB962C8B-B14F-4D97-AF65-F5344CB8AC3E}">
        <p14:creationId xmlns:p14="http://schemas.microsoft.com/office/powerpoint/2010/main" val="361958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MS Theme">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Theme" id="{72CFCCCE-A2AE-EF40-83DE-7259029FDA28}" vid="{8EBB0A4C-A591-744F-BDDC-0A284A0587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26191</TotalTime>
  <Words>4058</Words>
  <Application>Microsoft Office PowerPoint</Application>
  <PresentationFormat>Widescreen</PresentationFormat>
  <Paragraphs>368</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Trebuchet MS</vt:lpstr>
      <vt:lpstr>Univers LT Std 39 Thin UltraCn</vt:lpstr>
      <vt:lpstr>Wingdings</vt:lpstr>
      <vt:lpstr>BMS Theme</vt:lpstr>
      <vt:lpstr>A Novel Educational Program for Relationship-Centered Shared Decision Making in Multiple Sclerosis, With a Focus on Cognition </vt:lpstr>
      <vt:lpstr>Cognitive Impairment in MS Is Not Routinely Discussed, Nor Optimally Addressed or Treated</vt:lpstr>
      <vt:lpstr>Neurological Reserve Attenuates Early MS Disease Impact Until Depleted </vt:lpstr>
      <vt:lpstr>Pubmed Search* Shows A Paucity Of Literature On SDM In MS Related to Cognition Assessment / Discussion</vt:lpstr>
      <vt:lpstr>Cognitive Impairment Significantly Impacts Daily Function and Social Outcomes </vt:lpstr>
      <vt:lpstr>Cognitive Impairment Significantly Impacts Daily Function and Social Outcomes </vt:lpstr>
      <vt:lpstr>Cognitive Impairment Negatively Impacts Employment</vt:lpstr>
      <vt:lpstr>MS Negatively Impacts Relationships</vt:lpstr>
      <vt:lpstr>Cognitive Impairment Negatively Impacts Fitness-To-Drive</vt:lpstr>
      <vt:lpstr>Patients Want to Discuss Cognition</vt:lpstr>
      <vt:lpstr>A Solution: The Three Function Approach</vt:lpstr>
      <vt:lpstr>The Three Function Approach is the Hallmark of Effective Medical Communication</vt:lpstr>
      <vt:lpstr>Video: SDM in MS</vt:lpstr>
      <vt:lpstr>Feeling Connected, Understood and Having an Effective Treatment Plan Are Critical</vt:lpstr>
      <vt:lpstr>Shared Decision-Making Benefits Patients &amp; HCPs</vt:lpstr>
      <vt:lpstr>PowerPoint Presentation</vt:lpstr>
    </vt:vector>
  </TitlesOfParts>
  <Manager/>
  <Company>CENTUVA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Novel Educational Program for Relationship-Centered Shared Decision Making in Multiple Sclerosis, With a Focus on Cognition</dc:title>
  <dc:subject/>
  <dc:creator>JS, NF, DH, HM</dc:creator>
  <cp:keywords/>
  <dc:description/>
  <cp:lastModifiedBy>Justin Sodano</cp:lastModifiedBy>
  <cp:revision>103</cp:revision>
  <dcterms:created xsi:type="dcterms:W3CDTF">2022-02-08T15:02:20Z</dcterms:created>
  <dcterms:modified xsi:type="dcterms:W3CDTF">2022-04-28T19:50:34Z</dcterms:modified>
  <cp:category/>
</cp:coreProperties>
</file>