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65" r:id="rId5"/>
    <p:sldId id="288" r:id="rId6"/>
    <p:sldId id="2147375328" r:id="rId7"/>
    <p:sldId id="2147375329" r:id="rId8"/>
    <p:sldId id="2147375330" r:id="rId9"/>
    <p:sldId id="2147375331" r:id="rId10"/>
    <p:sldId id="2147375332" r:id="rId11"/>
    <p:sldId id="2147375333" r:id="rId12"/>
    <p:sldId id="2147375334" r:id="rId13"/>
    <p:sldId id="2147375335" r:id="rId14"/>
    <p:sldId id="2147375336" r:id="rId15"/>
    <p:sldId id="2147375337" r:id="rId16"/>
    <p:sldId id="2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19C902-46ED-4B78-B926-E5EF74614608}">
          <p14:sldIdLst>
            <p14:sldId id="265"/>
            <p14:sldId id="288"/>
            <p14:sldId id="2147375328"/>
            <p14:sldId id="2147375329"/>
            <p14:sldId id="2147375330"/>
            <p14:sldId id="2147375331"/>
            <p14:sldId id="2147375332"/>
            <p14:sldId id="2147375333"/>
            <p14:sldId id="2147375334"/>
            <p14:sldId id="2147375335"/>
            <p14:sldId id="2147375336"/>
            <p14:sldId id="2147375337"/>
            <p14:sldId id="289"/>
          </p14:sldIdLst>
        </p14:section>
      </p14:sectionLst>
    </p:ext>
    <p:ext uri="{EFAFB233-063F-42B5-8137-9DF3F51BA10A}">
      <p15:sldGuideLst xmlns:p15="http://schemas.microsoft.com/office/powerpoint/2012/main">
        <p15:guide id="1" pos="7355" userDrawn="1">
          <p15:clr>
            <a:srgbClr val="A4A3A4"/>
          </p15:clr>
        </p15:guide>
        <p15:guide id="2"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oover, Nathaniel (NYC-CDX)" initials="NH" lastIdx="10" clrIdx="6">
    <p:extLst>
      <p:ext uri="{19B8F6BF-5375-455C-9EA6-DF929625EA0E}">
        <p15:presenceInfo xmlns:p15="http://schemas.microsoft.com/office/powerpoint/2012/main" userId="Hoover, Nathaniel (NYC-CDX)" providerId="None"/>
      </p:ext>
    </p:extLst>
  </p:cmAuthor>
  <p:cmAuthor id="1" name="Tubby, Carolyn (OXF-CDX)" initials="TC(" lastIdx="3" clrIdx="0">
    <p:extLst>
      <p:ext uri="{19B8F6BF-5375-455C-9EA6-DF929625EA0E}">
        <p15:presenceInfo xmlns:p15="http://schemas.microsoft.com/office/powerpoint/2012/main" userId="S::Carolyn.Tubby@caudex.com::b41b5892-1229-41a4-a989-fd85263ae889" providerId="AD"/>
      </p:ext>
    </p:extLst>
  </p:cmAuthor>
  <p:cmAuthor id="8" name="Poon, Antonella (TOR-CDX)" initials="PA(C" lastIdx="3" clrIdx="7">
    <p:extLst>
      <p:ext uri="{19B8F6BF-5375-455C-9EA6-DF929625EA0E}">
        <p15:presenceInfo xmlns:p15="http://schemas.microsoft.com/office/powerpoint/2012/main" userId="S::Antonella.Poon@caudex.com::e27f8ead-80d6-4b18-8d8c-b2f451cac3ae" providerId="AD"/>
      </p:ext>
    </p:extLst>
  </p:cmAuthor>
  <p:cmAuthor id="2" name="Tang, Joanne (OXF-CDX)" initials="TJ(" lastIdx="7" clrIdx="1">
    <p:extLst>
      <p:ext uri="{19B8F6BF-5375-455C-9EA6-DF929625EA0E}">
        <p15:presenceInfo xmlns:p15="http://schemas.microsoft.com/office/powerpoint/2012/main" userId="S-1-5-21-1738515979-1340670704-4204588332-1707799" providerId="AD"/>
      </p:ext>
    </p:extLst>
  </p:cmAuthor>
  <p:cmAuthor id="9" name="Shekari, Arman (TOR-CDX)" initials="SA(" lastIdx="3" clrIdx="8">
    <p:extLst>
      <p:ext uri="{19B8F6BF-5375-455C-9EA6-DF929625EA0E}">
        <p15:presenceInfo xmlns:p15="http://schemas.microsoft.com/office/powerpoint/2012/main" userId="S::Arman.Shekari@caudex.com::620cf871-0f65-4762-a9a9-945fd6242401" providerId="AD"/>
      </p:ext>
    </p:extLst>
  </p:cmAuthor>
  <p:cmAuthor id="3" name="Ash Dunne" initials="AD" lastIdx="4" clrIdx="2">
    <p:extLst>
      <p:ext uri="{19B8F6BF-5375-455C-9EA6-DF929625EA0E}">
        <p15:presenceInfo xmlns:p15="http://schemas.microsoft.com/office/powerpoint/2012/main" userId="Ash Dunne" providerId="None"/>
      </p:ext>
    </p:extLst>
  </p:cmAuthor>
  <p:cmAuthor id="10" name="Garces, Jennifer (NYC-CDX)" initials="GJ(" lastIdx="6" clrIdx="9">
    <p:extLst>
      <p:ext uri="{19B8F6BF-5375-455C-9EA6-DF929625EA0E}">
        <p15:presenceInfo xmlns:p15="http://schemas.microsoft.com/office/powerpoint/2012/main" userId="S::jennifer.garces@caudex.com::3f769512-0a69-46d7-b8d9-46cbbbf544df" providerId="AD"/>
      </p:ext>
    </p:extLst>
  </p:cmAuthor>
  <p:cmAuthor id="4" name="Ankit Turakhiya" initials="AT" lastIdx="8" clrIdx="3">
    <p:extLst>
      <p:ext uri="{19B8F6BF-5375-455C-9EA6-DF929625EA0E}">
        <p15:presenceInfo xmlns:p15="http://schemas.microsoft.com/office/powerpoint/2012/main" userId="S::Ankit.Turakhiya@bioscriptgroup.com::9a7fdb62-1048-4b38-8427-b3fb6d1d9ddb" providerId="AD"/>
      </p:ext>
    </p:extLst>
  </p:cmAuthor>
  <p:cmAuthor id="11" name="Price, Rachel (NYC-CDX)" initials="PR(C" lastIdx="2" clrIdx="10">
    <p:extLst>
      <p:ext uri="{19B8F6BF-5375-455C-9EA6-DF929625EA0E}">
        <p15:presenceInfo xmlns:p15="http://schemas.microsoft.com/office/powerpoint/2012/main" userId="S::Rachel.Price@caudex.com::a8163f79-9c3c-4288-a1b6-5b1cebe29b52" providerId="AD"/>
      </p:ext>
    </p:extLst>
  </p:cmAuthor>
  <p:cmAuthor id="5" name="Dyer, Roxanne (OXF-CDX)" initials="DR(C" lastIdx="26" clrIdx="4">
    <p:extLst>
      <p:ext uri="{19B8F6BF-5375-455C-9EA6-DF929625EA0E}">
        <p15:presenceInfo xmlns:p15="http://schemas.microsoft.com/office/powerpoint/2012/main" userId="S::Roxanne.Dyer@caudex.com::f7e9df27-9284-485f-98cb-9c2402e7b8e2" providerId="AD"/>
      </p:ext>
    </p:extLst>
  </p:cmAuthor>
  <p:cmAuthor id="6" name="Cheung, Jane (TOR-CDX)" initials="CJ(C" lastIdx="25" clrIdx="5">
    <p:extLst>
      <p:ext uri="{19B8F6BF-5375-455C-9EA6-DF929625EA0E}">
        <p15:presenceInfo xmlns:p15="http://schemas.microsoft.com/office/powerpoint/2012/main" userId="S::jane.cheung@caudex.com::046595e9-f518-418b-af27-9c5886d254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269"/>
    <a:srgbClr val="0F69AE"/>
    <a:srgbClr val="A5CD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54" autoAdjust="0"/>
    <p:restoredTop sz="95318" autoAdjust="0"/>
  </p:normalViewPr>
  <p:slideViewPr>
    <p:cSldViewPr snapToGrid="0">
      <p:cViewPr varScale="1">
        <p:scale>
          <a:sx n="105" d="100"/>
          <a:sy n="105" d="100"/>
        </p:scale>
        <p:origin x="1200" y="102"/>
      </p:cViewPr>
      <p:guideLst>
        <p:guide pos="7355"/>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22" d="100"/>
          <a:sy n="122" d="100"/>
        </p:scale>
        <p:origin x="493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ung, Jane (TOR-CDX)" userId="046595e9-f518-418b-af27-9c5886d2544e" providerId="ADAL" clId="{4CF15D16-364D-4EEF-8C86-6031EECD91E4}"/>
    <pc:docChg chg="custSel modSld">
      <pc:chgData name="Cheung, Jane (TOR-CDX)" userId="046595e9-f518-418b-af27-9c5886d2544e" providerId="ADAL" clId="{4CF15D16-364D-4EEF-8C86-6031EECD91E4}" dt="2022-05-02T18:31:12.796" v="84" actId="1592"/>
      <pc:docMkLst>
        <pc:docMk/>
      </pc:docMkLst>
      <pc:sldChg chg="delCm modCm">
        <pc:chgData name="Cheung, Jane (TOR-CDX)" userId="046595e9-f518-418b-af27-9c5886d2544e" providerId="ADAL" clId="{4CF15D16-364D-4EEF-8C86-6031EECD91E4}" dt="2022-05-02T18:29:48.317" v="1" actId="1592"/>
        <pc:sldMkLst>
          <pc:docMk/>
          <pc:sldMk cId="480162918" sldId="288"/>
        </pc:sldMkLst>
      </pc:sldChg>
      <pc:sldChg chg="modSp mod delCm">
        <pc:chgData name="Cheung, Jane (TOR-CDX)" userId="046595e9-f518-418b-af27-9c5886d2544e" providerId="ADAL" clId="{4CF15D16-364D-4EEF-8C86-6031EECD91E4}" dt="2022-05-02T18:31:12.796" v="84" actId="1592"/>
        <pc:sldMkLst>
          <pc:docMk/>
          <pc:sldMk cId="149721606" sldId="289"/>
        </pc:sldMkLst>
        <pc:spChg chg="mod">
          <ac:chgData name="Cheung, Jane (TOR-CDX)" userId="046595e9-f518-418b-af27-9c5886d2544e" providerId="ADAL" clId="{4CF15D16-364D-4EEF-8C86-6031EECD91E4}" dt="2022-05-02T18:30:23.897" v="83" actId="20577"/>
          <ac:spMkLst>
            <pc:docMk/>
            <pc:sldMk cId="149721606" sldId="289"/>
            <ac:spMk id="3" creationId="{3A09BB55-2E91-44F3-B3D4-98818377F9EA}"/>
          </ac:spMkLst>
        </pc:spChg>
      </pc:sldChg>
    </pc:docChg>
  </pc:docChgLst>
  <pc:docChgLst>
    <pc:chgData name="Cheung, Jane (TOR-CDX)" userId="046595e9-f518-418b-af27-9c5886d2544e" providerId="ADAL" clId="{3C83EE14-D72C-463F-A99C-F53042F7581F}"/>
    <pc:docChg chg="custSel modSld">
      <pc:chgData name="Cheung, Jane (TOR-CDX)" userId="046595e9-f518-418b-af27-9c5886d2544e" providerId="ADAL" clId="{3C83EE14-D72C-463F-A99C-F53042F7581F}" dt="2022-05-02T19:07:40.283" v="3" actId="1592"/>
      <pc:docMkLst>
        <pc:docMk/>
      </pc:docMkLst>
      <pc:sldChg chg="modSp mod delCm">
        <pc:chgData name="Cheung, Jane (TOR-CDX)" userId="046595e9-f518-418b-af27-9c5886d2544e" providerId="ADAL" clId="{3C83EE14-D72C-463F-A99C-F53042F7581F}" dt="2022-05-02T19:07:40.283" v="3" actId="1592"/>
        <pc:sldMkLst>
          <pc:docMk/>
          <pc:sldMk cId="3588299870" sldId="2147375334"/>
        </pc:sldMkLst>
        <pc:graphicFrameChg chg="modGraphic">
          <ac:chgData name="Cheung, Jane (TOR-CDX)" userId="046595e9-f518-418b-af27-9c5886d2544e" providerId="ADAL" clId="{3C83EE14-D72C-463F-A99C-F53042F7581F}" dt="2022-05-02T19:07:29.567" v="2" actId="20577"/>
          <ac:graphicFrameMkLst>
            <pc:docMk/>
            <pc:sldMk cId="3588299870" sldId="2147375334"/>
            <ac:graphicFrameMk id="13" creationId="{216EED8E-CD75-41D2-9D11-2B2EDFE16D80}"/>
          </ac:graphicFrameMkLst>
        </pc:graphicFrameChg>
      </pc:sldChg>
    </pc:docChg>
  </pc:docChgLst>
  <pc:docChgLst>
    <pc:chgData name="Cheung, Jane (TOR-CDX)" userId="046595e9-f518-418b-af27-9c5886d2544e" providerId="ADAL" clId="{01A3D4CF-F6CE-4049-80DB-F6016B9CF559}"/>
    <pc:docChg chg="modSld">
      <pc:chgData name="Cheung, Jane (TOR-CDX)" userId="046595e9-f518-418b-af27-9c5886d2544e" providerId="ADAL" clId="{01A3D4CF-F6CE-4049-80DB-F6016B9CF559}" dt="2022-05-02T15:28:33.920" v="1"/>
      <pc:docMkLst>
        <pc:docMk/>
      </pc:docMkLst>
      <pc:sldChg chg="modCm">
        <pc:chgData name="Cheung, Jane (TOR-CDX)" userId="046595e9-f518-418b-af27-9c5886d2544e" providerId="ADAL" clId="{01A3D4CF-F6CE-4049-80DB-F6016B9CF559}" dt="2022-05-02T15:25:13.635" v="0"/>
        <pc:sldMkLst>
          <pc:docMk/>
          <pc:sldMk cId="149721606" sldId="289"/>
        </pc:sldMkLst>
      </pc:sldChg>
      <pc:sldChg chg="modCm">
        <pc:chgData name="Cheung, Jane (TOR-CDX)" userId="046595e9-f518-418b-af27-9c5886d2544e" providerId="ADAL" clId="{01A3D4CF-F6CE-4049-80DB-F6016B9CF559}" dt="2022-05-02T15:28:33.920" v="1"/>
        <pc:sldMkLst>
          <pc:docMk/>
          <pc:sldMk cId="3588299870" sldId="214737533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FD1712-BE8D-4AA6-B39B-0BB7571477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8A062F4-9C2C-4B94-975A-036FCA5F0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34960D-3192-4B99-9EDB-1A5D711B221D}" type="datetimeFigureOut">
              <a:rPr lang="en-GB" smtClean="0"/>
              <a:t>02/05/2022</a:t>
            </a:fld>
            <a:endParaRPr lang="en-GB"/>
          </a:p>
        </p:txBody>
      </p:sp>
      <p:sp>
        <p:nvSpPr>
          <p:cNvPr id="4" name="Footer Placeholder 3">
            <a:extLst>
              <a:ext uri="{FF2B5EF4-FFF2-40B4-BE49-F238E27FC236}">
                <a16:creationId xmlns:a16="http://schemas.microsoft.com/office/drawing/2014/main" id="{811B03CE-128E-4702-8109-EE589CF6D9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1A1AC45-1F19-479C-8726-9657836579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4BB4DC-CAE9-453A-A290-DFB27F25DD96}" type="slidenum">
              <a:rPr lang="en-GB" smtClean="0"/>
              <a:t>‹#›</a:t>
            </a:fld>
            <a:endParaRPr lang="en-GB"/>
          </a:p>
        </p:txBody>
      </p:sp>
    </p:spTree>
    <p:extLst>
      <p:ext uri="{BB962C8B-B14F-4D97-AF65-F5344CB8AC3E}">
        <p14:creationId xmlns:p14="http://schemas.microsoft.com/office/powerpoint/2010/main" val="3192558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800">
                <a:latin typeface="Verdana" panose="020B0604030504040204" pitchFamily="34" charset="0"/>
                <a:ea typeface="Verdana" panose="020B0604030504040204" pitchFamily="34" charset="0"/>
                <a:cs typeface="Verdana" panose="020B060403050404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800">
                <a:latin typeface="Verdana" panose="020B0604030504040204" pitchFamily="34" charset="0"/>
                <a:ea typeface="Verdana" panose="020B0604030504040204" pitchFamily="34" charset="0"/>
                <a:cs typeface="Verdana" panose="020B0604030504040204" pitchFamily="34" charset="0"/>
              </a:defRPr>
            </a:lvl1pPr>
          </a:lstStyle>
          <a:p>
            <a:fld id="{F6135B5E-FFC7-4723-A022-36D5B3EA0423}" type="datetimeFigureOut">
              <a:rPr lang="en-GB" smtClean="0"/>
              <a:pPr/>
              <a:t>02/05/2022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800">
                <a:latin typeface="Verdana" panose="020B0604030504040204" pitchFamily="34" charset="0"/>
                <a:ea typeface="Verdana" panose="020B0604030504040204" pitchFamily="34" charset="0"/>
                <a:cs typeface="Verdana" panose="020B060403050404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800">
                <a:latin typeface="Verdana" panose="020B0604030504040204" pitchFamily="34" charset="0"/>
                <a:ea typeface="Verdana" panose="020B0604030504040204" pitchFamily="34" charset="0"/>
                <a:cs typeface="Verdana" panose="020B0604030504040204" pitchFamily="34" charset="0"/>
              </a:defRPr>
            </a:lvl1pPr>
          </a:lstStyle>
          <a:p>
            <a:fld id="{78AAABA8-8CDA-4E00-8297-B6044CA77B6B}" type="slidenum">
              <a:rPr lang="en-GB" smtClean="0"/>
              <a:pPr/>
              <a:t>‹#›</a:t>
            </a:fld>
            <a:endParaRPr lang="en-GB"/>
          </a:p>
        </p:txBody>
      </p:sp>
    </p:spTree>
    <p:extLst>
      <p:ext uri="{BB962C8B-B14F-4D97-AF65-F5344CB8AC3E}">
        <p14:creationId xmlns:p14="http://schemas.microsoft.com/office/powerpoint/2010/main" val="277890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AAABA8-8CDA-4E00-8297-B6044CA77B6B}" type="slidenum">
              <a:rPr lang="en-GB" smtClean="0"/>
              <a:pPr/>
              <a:t>1</a:t>
            </a:fld>
            <a:endParaRPr lang="en-GB"/>
          </a:p>
        </p:txBody>
      </p:sp>
    </p:spTree>
    <p:extLst>
      <p:ext uri="{BB962C8B-B14F-4D97-AF65-F5344CB8AC3E}">
        <p14:creationId xmlns:p14="http://schemas.microsoft.com/office/powerpoint/2010/main" val="1342729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AAABA8-8CDA-4E00-8297-B6044CA77B6B}" type="slidenum">
              <a:rPr lang="en-GB" smtClean="0"/>
              <a:pPr/>
              <a:t>10</a:t>
            </a:fld>
            <a:endParaRPr lang="en-GB"/>
          </a:p>
        </p:txBody>
      </p:sp>
    </p:spTree>
    <p:extLst>
      <p:ext uri="{BB962C8B-B14F-4D97-AF65-F5344CB8AC3E}">
        <p14:creationId xmlns:p14="http://schemas.microsoft.com/office/powerpoint/2010/main" val="4216456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AAABA8-8CDA-4E00-8297-B6044CA77B6B}" type="slidenum">
              <a:rPr lang="en-GB" smtClean="0"/>
              <a:pPr/>
              <a:t>11</a:t>
            </a:fld>
            <a:endParaRPr lang="en-GB"/>
          </a:p>
        </p:txBody>
      </p:sp>
    </p:spTree>
    <p:extLst>
      <p:ext uri="{BB962C8B-B14F-4D97-AF65-F5344CB8AC3E}">
        <p14:creationId xmlns:p14="http://schemas.microsoft.com/office/powerpoint/2010/main" val="4250303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AAABA8-8CDA-4E00-8297-B6044CA77B6B}" type="slidenum">
              <a:rPr lang="en-GB" smtClean="0"/>
              <a:pPr/>
              <a:t>12</a:t>
            </a:fld>
            <a:endParaRPr lang="en-GB"/>
          </a:p>
        </p:txBody>
      </p:sp>
    </p:spTree>
    <p:extLst>
      <p:ext uri="{BB962C8B-B14F-4D97-AF65-F5344CB8AC3E}">
        <p14:creationId xmlns:p14="http://schemas.microsoft.com/office/powerpoint/2010/main" val="2033140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AAABA8-8CDA-4E00-8297-B6044CA77B6B}" type="slidenum">
              <a:rPr lang="en-GB" smtClean="0"/>
              <a:pPr/>
              <a:t>13</a:t>
            </a:fld>
            <a:endParaRPr lang="en-GB"/>
          </a:p>
        </p:txBody>
      </p:sp>
    </p:spTree>
    <p:extLst>
      <p:ext uri="{BB962C8B-B14F-4D97-AF65-F5344CB8AC3E}">
        <p14:creationId xmlns:p14="http://schemas.microsoft.com/office/powerpoint/2010/main" val="1673985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AAABA8-8CDA-4E00-8297-B6044CA77B6B}" type="slidenum">
              <a:rPr lang="en-GB" smtClean="0"/>
              <a:pPr/>
              <a:t>2</a:t>
            </a:fld>
            <a:endParaRPr lang="en-GB"/>
          </a:p>
        </p:txBody>
      </p:sp>
    </p:spTree>
    <p:extLst>
      <p:ext uri="{BB962C8B-B14F-4D97-AF65-F5344CB8AC3E}">
        <p14:creationId xmlns:p14="http://schemas.microsoft.com/office/powerpoint/2010/main" val="3828218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519593" rtl="0" eaLnBrk="1" fontAlgn="auto" latinLnBrk="0" hangingPunct="1">
              <a:lnSpc>
                <a:spcPct val="100000"/>
              </a:lnSpc>
              <a:spcBef>
                <a:spcPts val="0"/>
              </a:spcBef>
              <a:spcAft>
                <a:spcPts val="0"/>
              </a:spcAft>
              <a:buClrTx/>
              <a:buSzTx/>
              <a:buFontTx/>
              <a:buNone/>
              <a:tabLst/>
              <a:defRPr/>
            </a:pPr>
            <a:fld id="{554487D4-6A09-4A13-BB46-08E8325C2EA0}" type="slidenum">
              <a:rPr kumimoji="0" lang="en-GB" sz="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19593" rtl="0" eaLnBrk="1" fontAlgn="auto" latinLnBrk="0" hangingPunct="1">
                <a:lnSpc>
                  <a:spcPct val="100000"/>
                </a:lnSpc>
                <a:spcBef>
                  <a:spcPts val="0"/>
                </a:spcBef>
                <a:spcAft>
                  <a:spcPts val="0"/>
                </a:spcAft>
                <a:buClrTx/>
                <a:buSzTx/>
                <a:buFontTx/>
                <a:buNone/>
                <a:tabLst/>
                <a:defRPr/>
              </a:pPr>
              <a:t>3</a:t>
            </a:fld>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528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519593" rtl="0" eaLnBrk="1" fontAlgn="auto" latinLnBrk="0" hangingPunct="1">
              <a:lnSpc>
                <a:spcPct val="100000"/>
              </a:lnSpc>
              <a:spcBef>
                <a:spcPts val="0"/>
              </a:spcBef>
              <a:spcAft>
                <a:spcPts val="0"/>
              </a:spcAft>
              <a:buClrTx/>
              <a:buSzTx/>
              <a:buFontTx/>
              <a:buNone/>
              <a:tabLst/>
              <a:defRPr/>
            </a:pPr>
            <a:fld id="{554487D4-6A09-4A13-BB46-08E8325C2EA0}" type="slidenum">
              <a:rPr kumimoji="0" lang="en-GB" sz="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19593" rtl="0" eaLnBrk="1" fontAlgn="auto" latinLnBrk="0" hangingPunct="1">
                <a:lnSpc>
                  <a:spcPct val="100000"/>
                </a:lnSpc>
                <a:spcBef>
                  <a:spcPts val="0"/>
                </a:spcBef>
                <a:spcAft>
                  <a:spcPts val="0"/>
                </a:spcAft>
                <a:buClrTx/>
                <a:buSzTx/>
                <a:buFontTx/>
                <a:buNone/>
                <a:tabLst/>
                <a:defRPr/>
              </a:pPr>
              <a:t>4</a:t>
            </a:fld>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335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AAABA8-8CDA-4E00-8297-B6044CA77B6B}" type="slidenum">
              <a:rPr lang="en-GB" smtClean="0"/>
              <a:pPr/>
              <a:t>5</a:t>
            </a:fld>
            <a:endParaRPr lang="en-GB"/>
          </a:p>
        </p:txBody>
      </p:sp>
    </p:spTree>
    <p:extLst>
      <p:ext uri="{BB962C8B-B14F-4D97-AF65-F5344CB8AC3E}">
        <p14:creationId xmlns:p14="http://schemas.microsoft.com/office/powerpoint/2010/main" val="88911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AAABA8-8CDA-4E00-8297-B6044CA77B6B}" type="slidenum">
              <a:rPr lang="en-GB" smtClean="0"/>
              <a:pPr/>
              <a:t>6</a:t>
            </a:fld>
            <a:endParaRPr lang="en-GB"/>
          </a:p>
        </p:txBody>
      </p:sp>
    </p:spTree>
    <p:extLst>
      <p:ext uri="{BB962C8B-B14F-4D97-AF65-F5344CB8AC3E}">
        <p14:creationId xmlns:p14="http://schemas.microsoft.com/office/powerpoint/2010/main" val="2208658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AABA8-8CDA-4E00-8297-B6044CA77B6B}" type="slidenum">
              <a:rPr lang="en-GB" smtClean="0"/>
              <a:pPr/>
              <a:t>7</a:t>
            </a:fld>
            <a:endParaRPr lang="en-GB"/>
          </a:p>
        </p:txBody>
      </p:sp>
    </p:spTree>
    <p:extLst>
      <p:ext uri="{BB962C8B-B14F-4D97-AF65-F5344CB8AC3E}">
        <p14:creationId xmlns:p14="http://schemas.microsoft.com/office/powerpoint/2010/main" val="546250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19745" rtl="0" eaLnBrk="1" fontAlgn="auto" latinLnBrk="0" hangingPunct="1">
              <a:lnSpc>
                <a:spcPct val="100000"/>
              </a:lnSpc>
              <a:spcBef>
                <a:spcPts val="0"/>
              </a:spcBef>
              <a:spcAft>
                <a:spcPts val="0"/>
              </a:spcAft>
              <a:buClrTx/>
              <a:buSzTx/>
              <a:buFontTx/>
              <a:buNone/>
              <a:tabLst/>
              <a:defRPr/>
            </a:pPr>
            <a:r>
              <a:rPr lang="en-GB" sz="800" kern="0" dirty="0">
                <a:solidFill>
                  <a:prstClr val="white"/>
                </a:solidFill>
                <a:latin typeface="Verdana"/>
              </a:rPr>
              <a:t>Among 10 infections occurring with frequency ≥4, EAIR prior to first low B cell count is larger for 5 infections, lower for 3, and approximately the same for 2, compared with after</a:t>
            </a:r>
          </a:p>
        </p:txBody>
      </p:sp>
      <p:sp>
        <p:nvSpPr>
          <p:cNvPr id="4" name="Slide Number Placeholder 3"/>
          <p:cNvSpPr>
            <a:spLocks noGrp="1"/>
          </p:cNvSpPr>
          <p:nvPr>
            <p:ph type="sldNum" sz="quarter" idx="5"/>
          </p:nvPr>
        </p:nvSpPr>
        <p:spPr/>
        <p:txBody>
          <a:bodyPr/>
          <a:lstStyle/>
          <a:p>
            <a:fld id="{554487D4-6A09-4A13-BB46-08E8325C2EA0}" type="slidenum">
              <a:rPr lang="en-GB" smtClean="0"/>
              <a:t>8</a:t>
            </a:fld>
            <a:endParaRPr lang="en-GB"/>
          </a:p>
        </p:txBody>
      </p:sp>
    </p:spTree>
    <p:extLst>
      <p:ext uri="{BB962C8B-B14F-4D97-AF65-F5344CB8AC3E}">
        <p14:creationId xmlns:p14="http://schemas.microsoft.com/office/powerpoint/2010/main" val="285523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AAABA8-8CDA-4E00-8297-B6044CA77B6B}" type="slidenum">
              <a:rPr lang="en-GB" smtClean="0"/>
              <a:pPr/>
              <a:t>9</a:t>
            </a:fld>
            <a:endParaRPr lang="en-GB"/>
          </a:p>
        </p:txBody>
      </p:sp>
    </p:spTree>
    <p:extLst>
      <p:ext uri="{BB962C8B-B14F-4D97-AF65-F5344CB8AC3E}">
        <p14:creationId xmlns:p14="http://schemas.microsoft.com/office/powerpoint/2010/main" val="894617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D8C9-4431-4295-B035-7D512D0A961D}"/>
              </a:ext>
            </a:extLst>
          </p:cNvPr>
          <p:cNvSpPr/>
          <p:nvPr userDrawn="1"/>
        </p:nvSpPr>
        <p:spPr>
          <a:xfrm>
            <a:off x="0" y="-1"/>
            <a:ext cx="12192000" cy="6858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1524000" y="1539233"/>
            <a:ext cx="9144000" cy="2016762"/>
          </a:xfrm>
          <a:prstGeom prst="rect">
            <a:avLst/>
          </a:prstGeom>
        </p:spPr>
        <p:txBody>
          <a:bodyPr anchor="b">
            <a:normAutofit/>
          </a:bodyPr>
          <a:lstStyle>
            <a:lvl1pPr algn="ctr">
              <a:defRPr sz="3600">
                <a:solidFill>
                  <a:schemeClr val="accent1"/>
                </a:solidFill>
              </a:defRPr>
            </a:lvl1pPr>
          </a:lstStyle>
          <a:p>
            <a:r>
              <a:rPr lang="en-US" dirty="0"/>
              <a:t>Option 1:</a:t>
            </a:r>
            <a:br>
              <a:rPr lang="en-US" dirty="0"/>
            </a:br>
            <a:r>
              <a:rPr lang="en-US" dirty="0"/>
              <a:t>Conservative Title Slide</a:t>
            </a:r>
            <a:br>
              <a:rPr lang="en-US" dirty="0"/>
            </a:br>
            <a:r>
              <a:rPr lang="en-US" dirty="0"/>
              <a:t>Verdana bold 36pt</a:t>
            </a:r>
            <a:endParaRPr lang="en-GB" dirty="0"/>
          </a:p>
        </p:txBody>
      </p:sp>
      <p:sp>
        <p:nvSpPr>
          <p:cNvPr id="3" name="Subtitle 2"/>
          <p:cNvSpPr>
            <a:spLocks noGrp="1"/>
          </p:cNvSpPr>
          <p:nvPr>
            <p:ph type="subTitle" idx="1" hasCustomPrompt="1"/>
          </p:nvPr>
        </p:nvSpPr>
        <p:spPr>
          <a:xfrm>
            <a:off x="1524000" y="4059238"/>
            <a:ext cx="9144000" cy="1655762"/>
          </a:xfrm>
          <a:prstGeom prst="rect">
            <a:avLst/>
          </a:prstGeom>
        </p:spPr>
        <p:txBody>
          <a:bodyPr/>
          <a:lstStyle>
            <a:lvl1pPr marL="0" indent="0" algn="ctr">
              <a:buNone/>
              <a:defRPr sz="21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Subtitle/date/time/location </a:t>
            </a:r>
            <a:br>
              <a:rPr lang="en-US" dirty="0"/>
            </a:br>
            <a:r>
              <a:rPr lang="en-US" dirty="0"/>
              <a:t>Verdana bold 21pt</a:t>
            </a:r>
            <a:endParaRPr lang="en-GB" dirty="0"/>
          </a:p>
        </p:txBody>
      </p:sp>
      <p:sp>
        <p:nvSpPr>
          <p:cNvPr id="16" name="Rectangle 15"/>
          <p:cNvSpPr/>
          <p:nvPr userDrawn="1"/>
        </p:nvSpPr>
        <p:spPr>
          <a:xfrm rot="10800000">
            <a:off x="0" y="0"/>
            <a:ext cx="12192000" cy="136297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17" name="Rectangle 16"/>
          <p:cNvSpPr/>
          <p:nvPr userDrawn="1"/>
        </p:nvSpPr>
        <p:spPr>
          <a:xfrm rot="10800000">
            <a:off x="0" y="1362974"/>
            <a:ext cx="12192000" cy="176258"/>
          </a:xfrm>
          <a:prstGeom prst="rect">
            <a:avLst/>
          </a:prstGeom>
          <a:solidFill>
            <a:srgbClr val="A5CD50"/>
          </a:solidFill>
          <a:ln>
            <a:solidFill>
              <a:srgbClr val="A5CD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16013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V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D55917-D464-461F-A3B2-CF51C7B7BE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857"/>
            <a:ext cx="12191998" cy="6856285"/>
          </a:xfrm>
          <a:prstGeom prst="rect">
            <a:avLst/>
          </a:prstGeom>
        </p:spPr>
      </p:pic>
      <p:sp>
        <p:nvSpPr>
          <p:cNvPr id="2" name="Title 1">
            <a:extLst>
              <a:ext uri="{FF2B5EF4-FFF2-40B4-BE49-F238E27FC236}">
                <a16:creationId xmlns:a16="http://schemas.microsoft.com/office/drawing/2014/main" id="{76A49994-BE51-4B34-A8B7-65EDF5874C2E}"/>
              </a:ext>
            </a:extLst>
          </p:cNvPr>
          <p:cNvSpPr>
            <a:spLocks noGrp="1"/>
          </p:cNvSpPr>
          <p:nvPr>
            <p:ph type="ctrTitle" hasCustomPrompt="1"/>
          </p:nvPr>
        </p:nvSpPr>
        <p:spPr>
          <a:xfrm>
            <a:off x="444843" y="1666061"/>
            <a:ext cx="9675341" cy="2387600"/>
          </a:xfrm>
          <a:prstGeom prst="rect">
            <a:avLst/>
          </a:prstGeom>
        </p:spPr>
        <p:txBody>
          <a:bodyPr anchor="b">
            <a:normAutofit/>
          </a:bodyPr>
          <a:lstStyle>
            <a:lvl1pPr algn="l">
              <a:defRPr sz="3600">
                <a:solidFill>
                  <a:schemeClr val="accent2"/>
                </a:solidFill>
              </a:defRPr>
            </a:lvl1pPr>
          </a:lstStyle>
          <a:p>
            <a:r>
              <a:rPr lang="en-US" dirty="0"/>
              <a:t>Option 2:</a:t>
            </a:r>
            <a:br>
              <a:rPr lang="en-US" dirty="0"/>
            </a:br>
            <a:r>
              <a:rPr lang="en-US" dirty="0"/>
              <a:t>Bold Title Slide Verdana bold 36pt</a:t>
            </a:r>
            <a:endParaRPr lang="en-GB" dirty="0"/>
          </a:p>
        </p:txBody>
      </p:sp>
      <p:sp>
        <p:nvSpPr>
          <p:cNvPr id="3" name="Subtitle 2">
            <a:extLst>
              <a:ext uri="{FF2B5EF4-FFF2-40B4-BE49-F238E27FC236}">
                <a16:creationId xmlns:a16="http://schemas.microsoft.com/office/drawing/2014/main" id="{BCF3F0B4-1769-4A32-97D0-162EE37DC981}"/>
              </a:ext>
            </a:extLst>
          </p:cNvPr>
          <p:cNvSpPr>
            <a:spLocks noGrp="1"/>
          </p:cNvSpPr>
          <p:nvPr>
            <p:ph type="subTitle" idx="1" hasCustomPrompt="1"/>
          </p:nvPr>
        </p:nvSpPr>
        <p:spPr>
          <a:xfrm>
            <a:off x="444843" y="4164074"/>
            <a:ext cx="9144000" cy="1655762"/>
          </a:xfrm>
        </p:spPr>
        <p:txBody>
          <a:bodyPr>
            <a:normAutofit/>
          </a:bodyPr>
          <a:lstStyle>
            <a:lvl1pPr marL="0" indent="0" algn="l">
              <a:buNone/>
              <a:defRPr sz="21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Subtitle/date/time/location </a:t>
            </a:r>
            <a:br>
              <a:rPr lang="en-US" dirty="0"/>
            </a:br>
            <a:r>
              <a:rPr lang="en-US" dirty="0"/>
              <a:t>Verdana bold 21pt</a:t>
            </a:r>
            <a:endParaRPr lang="en-GB" dirty="0"/>
          </a:p>
        </p:txBody>
      </p:sp>
    </p:spTree>
    <p:extLst>
      <p:ext uri="{BB962C8B-B14F-4D97-AF65-F5344CB8AC3E}">
        <p14:creationId xmlns:p14="http://schemas.microsoft.com/office/powerpoint/2010/main" val="419188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_Divider_V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763382-5B2D-4170-9CA3-E702A02CFD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56"/>
            <a:ext cx="12192000" cy="6856285"/>
          </a:xfrm>
          <a:prstGeom prst="rect">
            <a:avLst/>
          </a:prstGeom>
        </p:spPr>
      </p:pic>
      <p:sp>
        <p:nvSpPr>
          <p:cNvPr id="2" name="Title 1">
            <a:extLst>
              <a:ext uri="{FF2B5EF4-FFF2-40B4-BE49-F238E27FC236}">
                <a16:creationId xmlns:a16="http://schemas.microsoft.com/office/drawing/2014/main" id="{E7E11333-2911-4B48-B549-F514A3B0A624}"/>
              </a:ext>
            </a:extLst>
          </p:cNvPr>
          <p:cNvSpPr>
            <a:spLocks noGrp="1"/>
          </p:cNvSpPr>
          <p:nvPr>
            <p:ph type="title" hasCustomPrompt="1"/>
          </p:nvPr>
        </p:nvSpPr>
        <p:spPr>
          <a:xfrm>
            <a:off x="428625" y="2026508"/>
            <a:ext cx="9357926" cy="2382754"/>
          </a:xfrm>
          <a:prstGeom prst="rect">
            <a:avLst/>
          </a:prstGeom>
        </p:spPr>
        <p:txBody>
          <a:bodyPr anchor="b">
            <a:normAutofit/>
          </a:bodyPr>
          <a:lstStyle>
            <a:lvl1pPr>
              <a:defRPr sz="3000">
                <a:solidFill>
                  <a:schemeClr val="accent3"/>
                </a:solidFill>
              </a:defRPr>
            </a:lvl1pPr>
          </a:lstStyle>
          <a:p>
            <a:r>
              <a:rPr lang="en-US" dirty="0"/>
              <a:t>Section title</a:t>
            </a:r>
            <a:br>
              <a:rPr lang="en-US" dirty="0"/>
            </a:br>
            <a:r>
              <a:rPr lang="en-US" dirty="0"/>
              <a:t>Verdana bold 30pt</a:t>
            </a:r>
            <a:endParaRPr lang="en-GB" dirty="0"/>
          </a:p>
        </p:txBody>
      </p:sp>
      <p:sp>
        <p:nvSpPr>
          <p:cNvPr id="3" name="Text Placeholder 2">
            <a:extLst>
              <a:ext uri="{FF2B5EF4-FFF2-40B4-BE49-F238E27FC236}">
                <a16:creationId xmlns:a16="http://schemas.microsoft.com/office/drawing/2014/main" id="{A54238E0-F0B4-4B1C-A1F2-607485F85BB4}"/>
              </a:ext>
            </a:extLst>
          </p:cNvPr>
          <p:cNvSpPr>
            <a:spLocks noGrp="1"/>
          </p:cNvSpPr>
          <p:nvPr>
            <p:ph type="body" idx="1" hasCustomPrompt="1"/>
          </p:nvPr>
        </p:nvSpPr>
        <p:spPr>
          <a:xfrm>
            <a:off x="428625" y="5140411"/>
            <a:ext cx="9357926" cy="949239"/>
          </a:xfrm>
        </p:spPr>
        <p:txBody>
          <a:bodyPr>
            <a:normAutofit/>
          </a:bodyPr>
          <a:lstStyle>
            <a:lvl1pPr marL="0" indent="0">
              <a:buNone/>
              <a:defRPr sz="21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Verdana bold white 21pt</a:t>
            </a:r>
          </a:p>
        </p:txBody>
      </p:sp>
    </p:spTree>
    <p:extLst>
      <p:ext uri="{BB962C8B-B14F-4D97-AF65-F5344CB8AC3E}">
        <p14:creationId xmlns:p14="http://schemas.microsoft.com/office/powerpoint/2010/main" val="24766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_Divider_V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763382-5B2D-4170-9CA3-E702A02CFD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856"/>
            <a:ext cx="12191998" cy="6856285"/>
          </a:xfrm>
          <a:prstGeom prst="rect">
            <a:avLst/>
          </a:prstGeom>
        </p:spPr>
      </p:pic>
      <p:sp>
        <p:nvSpPr>
          <p:cNvPr id="2" name="Title 1">
            <a:extLst>
              <a:ext uri="{FF2B5EF4-FFF2-40B4-BE49-F238E27FC236}">
                <a16:creationId xmlns:a16="http://schemas.microsoft.com/office/drawing/2014/main" id="{E7E11333-2911-4B48-B549-F514A3B0A624}"/>
              </a:ext>
            </a:extLst>
          </p:cNvPr>
          <p:cNvSpPr>
            <a:spLocks noGrp="1"/>
          </p:cNvSpPr>
          <p:nvPr>
            <p:ph type="title" hasCustomPrompt="1"/>
          </p:nvPr>
        </p:nvSpPr>
        <p:spPr>
          <a:xfrm>
            <a:off x="428625" y="2026508"/>
            <a:ext cx="9357926" cy="2382754"/>
          </a:xfrm>
          <a:prstGeom prst="rect">
            <a:avLst/>
          </a:prstGeom>
        </p:spPr>
        <p:txBody>
          <a:bodyPr anchor="b">
            <a:normAutofit/>
          </a:bodyPr>
          <a:lstStyle>
            <a:lvl1pPr>
              <a:defRPr sz="3000">
                <a:solidFill>
                  <a:schemeClr val="accent2"/>
                </a:solidFill>
              </a:defRPr>
            </a:lvl1pPr>
          </a:lstStyle>
          <a:p>
            <a:r>
              <a:rPr lang="en-US" dirty="0"/>
              <a:t>Section title</a:t>
            </a:r>
            <a:br>
              <a:rPr lang="en-US" dirty="0"/>
            </a:br>
            <a:r>
              <a:rPr lang="en-US" dirty="0"/>
              <a:t>Verdana bold 30pt</a:t>
            </a:r>
            <a:endParaRPr lang="en-GB" dirty="0"/>
          </a:p>
        </p:txBody>
      </p:sp>
      <p:sp>
        <p:nvSpPr>
          <p:cNvPr id="3" name="Text Placeholder 2">
            <a:extLst>
              <a:ext uri="{FF2B5EF4-FFF2-40B4-BE49-F238E27FC236}">
                <a16:creationId xmlns:a16="http://schemas.microsoft.com/office/drawing/2014/main" id="{A54238E0-F0B4-4B1C-A1F2-607485F85BB4}"/>
              </a:ext>
            </a:extLst>
          </p:cNvPr>
          <p:cNvSpPr>
            <a:spLocks noGrp="1"/>
          </p:cNvSpPr>
          <p:nvPr>
            <p:ph type="body" idx="1" hasCustomPrompt="1"/>
          </p:nvPr>
        </p:nvSpPr>
        <p:spPr>
          <a:xfrm>
            <a:off x="428625" y="5140411"/>
            <a:ext cx="9357926" cy="949239"/>
          </a:xfrm>
        </p:spPr>
        <p:txBody>
          <a:bodyPr>
            <a:normAutofit/>
          </a:bodyPr>
          <a:lstStyle>
            <a:lvl1pPr marL="0" indent="0">
              <a:buNone/>
              <a:defRPr sz="21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Verdana bold white 21pt</a:t>
            </a:r>
          </a:p>
        </p:txBody>
      </p:sp>
    </p:spTree>
    <p:extLst>
      <p:ext uri="{BB962C8B-B14F-4D97-AF65-F5344CB8AC3E}">
        <p14:creationId xmlns:p14="http://schemas.microsoft.com/office/powerpoint/2010/main" val="190579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_Divider_V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763382-5B2D-4170-9CA3-E702A02CFD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856"/>
            <a:ext cx="12191998" cy="6856284"/>
          </a:xfrm>
          <a:prstGeom prst="rect">
            <a:avLst/>
          </a:prstGeom>
        </p:spPr>
      </p:pic>
      <p:sp>
        <p:nvSpPr>
          <p:cNvPr id="2" name="Title 1">
            <a:extLst>
              <a:ext uri="{FF2B5EF4-FFF2-40B4-BE49-F238E27FC236}">
                <a16:creationId xmlns:a16="http://schemas.microsoft.com/office/drawing/2014/main" id="{E7E11333-2911-4B48-B549-F514A3B0A624}"/>
              </a:ext>
            </a:extLst>
          </p:cNvPr>
          <p:cNvSpPr>
            <a:spLocks noGrp="1"/>
          </p:cNvSpPr>
          <p:nvPr>
            <p:ph type="title" hasCustomPrompt="1"/>
          </p:nvPr>
        </p:nvSpPr>
        <p:spPr>
          <a:xfrm>
            <a:off x="428625" y="2026508"/>
            <a:ext cx="9357926" cy="2382754"/>
          </a:xfrm>
          <a:prstGeom prst="rect">
            <a:avLst/>
          </a:prstGeom>
        </p:spPr>
        <p:txBody>
          <a:bodyPr anchor="b">
            <a:normAutofit/>
          </a:bodyPr>
          <a:lstStyle>
            <a:lvl1pPr>
              <a:defRPr sz="3000">
                <a:solidFill>
                  <a:schemeClr val="accent3"/>
                </a:solidFill>
              </a:defRPr>
            </a:lvl1pPr>
          </a:lstStyle>
          <a:p>
            <a:r>
              <a:rPr lang="en-US" dirty="0"/>
              <a:t>Section title</a:t>
            </a:r>
            <a:br>
              <a:rPr lang="en-US" dirty="0"/>
            </a:br>
            <a:r>
              <a:rPr lang="en-US" dirty="0"/>
              <a:t>Verdana bold 30pt</a:t>
            </a:r>
            <a:endParaRPr lang="en-GB" dirty="0"/>
          </a:p>
        </p:txBody>
      </p:sp>
      <p:sp>
        <p:nvSpPr>
          <p:cNvPr id="3" name="Text Placeholder 2">
            <a:extLst>
              <a:ext uri="{FF2B5EF4-FFF2-40B4-BE49-F238E27FC236}">
                <a16:creationId xmlns:a16="http://schemas.microsoft.com/office/drawing/2014/main" id="{A54238E0-F0B4-4B1C-A1F2-607485F85BB4}"/>
              </a:ext>
            </a:extLst>
          </p:cNvPr>
          <p:cNvSpPr>
            <a:spLocks noGrp="1"/>
          </p:cNvSpPr>
          <p:nvPr>
            <p:ph type="body" idx="1" hasCustomPrompt="1"/>
          </p:nvPr>
        </p:nvSpPr>
        <p:spPr>
          <a:xfrm>
            <a:off x="428625" y="5140411"/>
            <a:ext cx="9357926" cy="949239"/>
          </a:xfrm>
        </p:spPr>
        <p:txBody>
          <a:bodyPr>
            <a:normAutofit/>
          </a:bodyPr>
          <a:lstStyle>
            <a:lvl1pPr marL="0" indent="0">
              <a:buNone/>
              <a:defRPr sz="21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Verdana bold white 21pt</a:t>
            </a:r>
          </a:p>
        </p:txBody>
      </p:sp>
    </p:spTree>
    <p:extLst>
      <p:ext uri="{BB962C8B-B14F-4D97-AF65-F5344CB8AC3E}">
        <p14:creationId xmlns:p14="http://schemas.microsoft.com/office/powerpoint/2010/main" val="3495081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F2D58-CD0A-4A90-897F-2ADDAE8DB061}"/>
              </a:ext>
            </a:extLst>
          </p:cNvPr>
          <p:cNvSpPr>
            <a:spLocks noGrp="1"/>
          </p:cNvSpPr>
          <p:nvPr>
            <p:ph type="title" hasCustomPrompt="1"/>
          </p:nvPr>
        </p:nvSpPr>
        <p:spPr>
          <a:xfrm>
            <a:off x="428625" y="336550"/>
            <a:ext cx="10925175" cy="808468"/>
          </a:xfrm>
          <a:prstGeom prst="rect">
            <a:avLst/>
          </a:prstGeom>
        </p:spPr>
        <p:txBody>
          <a:bodyPr/>
          <a:lstStyle>
            <a:lvl1pPr>
              <a:defRPr/>
            </a:lvl1pPr>
          </a:lstStyle>
          <a:p>
            <a:r>
              <a:rPr lang="en-US" dirty="0"/>
              <a:t>Slide title Verdana bold 22pt</a:t>
            </a:r>
            <a:endParaRPr lang="en-GB" dirty="0"/>
          </a:p>
        </p:txBody>
      </p:sp>
      <p:sp>
        <p:nvSpPr>
          <p:cNvPr id="3" name="Content Placeholder 2">
            <a:extLst>
              <a:ext uri="{FF2B5EF4-FFF2-40B4-BE49-F238E27FC236}">
                <a16:creationId xmlns:a16="http://schemas.microsoft.com/office/drawing/2014/main" id="{8D9EBF35-F56D-412F-83F6-E84953F3ED3A}"/>
              </a:ext>
            </a:extLst>
          </p:cNvPr>
          <p:cNvSpPr>
            <a:spLocks noGrp="1"/>
          </p:cNvSpPr>
          <p:nvPr>
            <p:ph idx="1" hasCustomPrompt="1"/>
          </p:nvPr>
        </p:nvSpPr>
        <p:spPr>
          <a:noFill/>
        </p:spPr>
        <p:txBody>
          <a:bodyPr/>
          <a:lstStyle>
            <a:lvl1pPr>
              <a:defRPr baseline="0"/>
            </a:lvl1pPr>
            <a:lvl2pPr>
              <a:defRPr baseline="0"/>
            </a:lvl2pPr>
            <a:lvl3pPr>
              <a:defRPr baseline="0"/>
            </a:lvl3pPr>
          </a:lstStyle>
          <a:p>
            <a:pPr lvl="0"/>
            <a:r>
              <a:rPr lang="en-GB" dirty="0"/>
              <a:t>Bullet level 1, 16 </a:t>
            </a:r>
            <a:r>
              <a:rPr lang="en-GB" dirty="0" err="1"/>
              <a:t>pt</a:t>
            </a:r>
            <a:endParaRPr lang="en-GB" dirty="0"/>
          </a:p>
          <a:p>
            <a:pPr lvl="1"/>
            <a:r>
              <a:rPr lang="en-GB" dirty="0"/>
              <a:t>Bullet level 2, 16 </a:t>
            </a:r>
            <a:r>
              <a:rPr lang="en-GB" dirty="0" err="1"/>
              <a:t>pt</a:t>
            </a:r>
            <a:endParaRPr lang="en-GB" dirty="0"/>
          </a:p>
          <a:p>
            <a:pPr lvl="2"/>
            <a:r>
              <a:rPr lang="en-GB" dirty="0"/>
              <a:t>Bullet level 3, 14 </a:t>
            </a:r>
            <a:r>
              <a:rPr lang="en-GB" dirty="0" err="1"/>
              <a:t>pt</a:t>
            </a:r>
            <a:endParaRPr lang="en-GB" dirty="0"/>
          </a:p>
        </p:txBody>
      </p:sp>
      <p:sp>
        <p:nvSpPr>
          <p:cNvPr id="12" name="Text Placeholder 11">
            <a:extLst>
              <a:ext uri="{FF2B5EF4-FFF2-40B4-BE49-F238E27FC236}">
                <a16:creationId xmlns:a16="http://schemas.microsoft.com/office/drawing/2014/main" id="{64A41D1A-F509-4EA5-B74F-A615F465DFB8}"/>
              </a:ext>
            </a:extLst>
          </p:cNvPr>
          <p:cNvSpPr>
            <a:spLocks noGrp="1"/>
          </p:cNvSpPr>
          <p:nvPr>
            <p:ph type="body" sz="quarter" idx="10" hasCustomPrompt="1"/>
          </p:nvPr>
        </p:nvSpPr>
        <p:spPr>
          <a:xfrm>
            <a:off x="428625" y="1276350"/>
            <a:ext cx="10925174" cy="458788"/>
          </a:xfrm>
        </p:spPr>
        <p:txBody>
          <a:bodyPr anchor="ctr">
            <a:normAutofit/>
          </a:bodyPr>
          <a:lstStyle>
            <a:lvl1pPr marL="0" indent="0">
              <a:buNone/>
              <a:defRPr sz="1600" b="1">
                <a:solidFill>
                  <a:schemeClr val="accent1"/>
                </a:solidFill>
              </a:defRPr>
            </a:lvl1pPr>
          </a:lstStyle>
          <a:p>
            <a:pPr lvl="0"/>
            <a:r>
              <a:rPr lang="en-US" dirty="0"/>
              <a:t>Subheading Verdana bold 16pt</a:t>
            </a:r>
            <a:endParaRPr lang="en-GB" dirty="0"/>
          </a:p>
        </p:txBody>
      </p:sp>
      <p:sp>
        <p:nvSpPr>
          <p:cNvPr id="7" name="Footer Placeholder 4">
            <a:extLst>
              <a:ext uri="{FF2B5EF4-FFF2-40B4-BE49-F238E27FC236}">
                <a16:creationId xmlns:a16="http://schemas.microsoft.com/office/drawing/2014/main" id="{D29A446E-7369-4CEA-A817-4DDA0753E6FC}"/>
              </a:ext>
            </a:extLst>
          </p:cNvPr>
          <p:cNvSpPr>
            <a:spLocks noGrp="1"/>
          </p:cNvSpPr>
          <p:nvPr>
            <p:ph type="ftr" sz="quarter" idx="3"/>
          </p:nvPr>
        </p:nvSpPr>
        <p:spPr>
          <a:xfrm>
            <a:off x="428625" y="6176962"/>
            <a:ext cx="10925174" cy="365125"/>
          </a:xfrm>
          <a:prstGeom prst="rect">
            <a:avLst/>
          </a:prstGeom>
        </p:spPr>
        <p:txBody>
          <a:bodyPr vert="horz" lIns="91440" tIns="45720" rIns="91440" bIns="45720" rtlCol="0" anchor="b"/>
          <a:lstStyle>
            <a:lvl1pPr algn="l">
              <a:defRPr sz="800">
                <a:solidFill>
                  <a:schemeClr val="accent1"/>
                </a:solidFill>
              </a:defRPr>
            </a:lvl1pPr>
          </a:lstStyle>
          <a:p>
            <a:r>
              <a:rPr lang="en-GB" dirty="0"/>
              <a:t>Footnotes Verdana regular 8pt bottom alignment</a:t>
            </a:r>
          </a:p>
        </p:txBody>
      </p:sp>
      <p:sp>
        <p:nvSpPr>
          <p:cNvPr id="10" name="Slide Number Placeholder 5">
            <a:extLst>
              <a:ext uri="{FF2B5EF4-FFF2-40B4-BE49-F238E27FC236}">
                <a16:creationId xmlns:a16="http://schemas.microsoft.com/office/drawing/2014/main" id="{A0DC4943-A054-4272-814B-2EC939A79D42}"/>
              </a:ext>
            </a:extLst>
          </p:cNvPr>
          <p:cNvSpPr>
            <a:spLocks noGrp="1"/>
          </p:cNvSpPr>
          <p:nvPr>
            <p:ph type="sldNum" sz="quarter" idx="4"/>
          </p:nvPr>
        </p:nvSpPr>
        <p:spPr>
          <a:xfrm>
            <a:off x="10839796" y="6608618"/>
            <a:ext cx="514002" cy="239131"/>
          </a:xfrm>
          <a:prstGeom prst="rect">
            <a:avLst/>
          </a:prstGeom>
        </p:spPr>
        <p:txBody>
          <a:bodyPr vert="horz" lIns="91440" tIns="45720" rIns="91440" bIns="45720" rtlCol="0" anchor="ctr"/>
          <a:lstStyle>
            <a:lvl1pPr algn="ctr">
              <a:defRPr sz="800">
                <a:solidFill>
                  <a:schemeClr val="accent1"/>
                </a:solidFill>
              </a:defRPr>
            </a:lvl1pPr>
          </a:lstStyle>
          <a:p>
            <a:fld id="{2C89B740-7DDD-447D-8B86-4C509E74C549}" type="slidenum">
              <a:rPr lang="en-GB" smtClean="0"/>
              <a:pPr/>
              <a:t>‹#›</a:t>
            </a:fld>
            <a:endParaRPr lang="en-GB" dirty="0"/>
          </a:p>
        </p:txBody>
      </p:sp>
    </p:spTree>
    <p:extLst>
      <p:ext uri="{BB962C8B-B14F-4D97-AF65-F5344CB8AC3E}">
        <p14:creationId xmlns:p14="http://schemas.microsoft.com/office/powerpoint/2010/main" val="203844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DD47030-FF96-4726-9AAD-7CD7EC39F6E1}"/>
              </a:ext>
            </a:extLst>
          </p:cNvPr>
          <p:cNvSpPr>
            <a:spLocks noGrp="1"/>
          </p:cNvSpPr>
          <p:nvPr>
            <p:ph sz="half" idx="2" hasCustomPrompt="1"/>
          </p:nvPr>
        </p:nvSpPr>
        <p:spPr>
          <a:xfrm>
            <a:off x="428626" y="1904999"/>
            <a:ext cx="5568950" cy="4284664"/>
          </a:xfrm>
        </p:spPr>
        <p:txBody>
          <a:bodyPr/>
          <a:lstStyle/>
          <a:p>
            <a:pPr lvl="0"/>
            <a:r>
              <a:rPr lang="en-US" dirty="0"/>
              <a:t>Click to edit Master text styles</a:t>
            </a:r>
          </a:p>
          <a:p>
            <a:pPr lvl="1"/>
            <a:r>
              <a:rPr lang="en-US" dirty="0"/>
              <a:t>Second level</a:t>
            </a:r>
          </a:p>
          <a:p>
            <a:pPr lvl="2"/>
            <a:r>
              <a:rPr lang="en-US" dirty="0"/>
              <a:t>Third level</a:t>
            </a:r>
          </a:p>
        </p:txBody>
      </p:sp>
      <p:sp>
        <p:nvSpPr>
          <p:cNvPr id="6" name="Content Placeholder 5">
            <a:extLst>
              <a:ext uri="{FF2B5EF4-FFF2-40B4-BE49-F238E27FC236}">
                <a16:creationId xmlns:a16="http://schemas.microsoft.com/office/drawing/2014/main" id="{9B581B6C-6FC0-4ECD-A3F4-C21428308C1D}"/>
              </a:ext>
            </a:extLst>
          </p:cNvPr>
          <p:cNvSpPr>
            <a:spLocks noGrp="1"/>
          </p:cNvSpPr>
          <p:nvPr>
            <p:ph sz="quarter" idx="4" hasCustomPrompt="1"/>
          </p:nvPr>
        </p:nvSpPr>
        <p:spPr>
          <a:xfrm>
            <a:off x="6172200" y="1904999"/>
            <a:ext cx="5183188" cy="4284664"/>
          </a:xfrm>
        </p:spPr>
        <p:txBody>
          <a:bodyPr/>
          <a:lstStyle/>
          <a:p>
            <a:pPr lvl="0"/>
            <a:r>
              <a:rPr lang="en-US" dirty="0"/>
              <a:t>Click to edit Master text styles</a:t>
            </a:r>
          </a:p>
          <a:p>
            <a:pPr lvl="1"/>
            <a:r>
              <a:rPr lang="en-US" dirty="0"/>
              <a:t>Second level</a:t>
            </a:r>
          </a:p>
          <a:p>
            <a:pPr lvl="2"/>
            <a:r>
              <a:rPr lang="en-US" dirty="0"/>
              <a:t>Third level</a:t>
            </a:r>
          </a:p>
        </p:txBody>
      </p:sp>
      <p:sp>
        <p:nvSpPr>
          <p:cNvPr id="10" name="Title 1">
            <a:extLst>
              <a:ext uri="{FF2B5EF4-FFF2-40B4-BE49-F238E27FC236}">
                <a16:creationId xmlns:a16="http://schemas.microsoft.com/office/drawing/2014/main" id="{C05087BD-2757-4C74-B3C8-CEA1EDBD6EE1}"/>
              </a:ext>
            </a:extLst>
          </p:cNvPr>
          <p:cNvSpPr>
            <a:spLocks noGrp="1"/>
          </p:cNvSpPr>
          <p:nvPr>
            <p:ph type="title" hasCustomPrompt="1"/>
          </p:nvPr>
        </p:nvSpPr>
        <p:spPr>
          <a:xfrm>
            <a:off x="428625" y="336550"/>
            <a:ext cx="10925175" cy="808468"/>
          </a:xfrm>
          <a:prstGeom prst="rect">
            <a:avLst/>
          </a:prstGeom>
        </p:spPr>
        <p:txBody>
          <a:bodyPr/>
          <a:lstStyle>
            <a:lvl1pPr>
              <a:defRPr/>
            </a:lvl1pPr>
          </a:lstStyle>
          <a:p>
            <a:r>
              <a:rPr lang="en-US" dirty="0"/>
              <a:t>Slide title Verdana bold 22pt</a:t>
            </a:r>
            <a:endParaRPr lang="en-GB" dirty="0"/>
          </a:p>
        </p:txBody>
      </p:sp>
      <p:sp>
        <p:nvSpPr>
          <p:cNvPr id="11" name="Text Placeholder 11">
            <a:extLst>
              <a:ext uri="{FF2B5EF4-FFF2-40B4-BE49-F238E27FC236}">
                <a16:creationId xmlns:a16="http://schemas.microsoft.com/office/drawing/2014/main" id="{293B686B-BCD9-408E-B25A-4DE4B38E479A}"/>
              </a:ext>
            </a:extLst>
          </p:cNvPr>
          <p:cNvSpPr>
            <a:spLocks noGrp="1"/>
          </p:cNvSpPr>
          <p:nvPr>
            <p:ph type="body" sz="quarter" idx="13" hasCustomPrompt="1"/>
          </p:nvPr>
        </p:nvSpPr>
        <p:spPr>
          <a:xfrm>
            <a:off x="428625" y="1276350"/>
            <a:ext cx="5568950" cy="458788"/>
          </a:xfrm>
        </p:spPr>
        <p:txBody>
          <a:bodyPr anchor="ctr">
            <a:normAutofit/>
          </a:bodyPr>
          <a:lstStyle>
            <a:lvl1pPr marL="0" indent="0">
              <a:buNone/>
              <a:defRPr sz="1600" b="1">
                <a:solidFill>
                  <a:schemeClr val="accent1"/>
                </a:solidFill>
              </a:defRPr>
            </a:lvl1pPr>
          </a:lstStyle>
          <a:p>
            <a:pPr lvl="0"/>
            <a:r>
              <a:rPr lang="en-US" dirty="0"/>
              <a:t>Subheading Verdana bold 16pt</a:t>
            </a:r>
            <a:endParaRPr lang="en-GB" dirty="0"/>
          </a:p>
        </p:txBody>
      </p:sp>
      <p:sp>
        <p:nvSpPr>
          <p:cNvPr id="12" name="Text Placeholder 11">
            <a:extLst>
              <a:ext uri="{FF2B5EF4-FFF2-40B4-BE49-F238E27FC236}">
                <a16:creationId xmlns:a16="http://schemas.microsoft.com/office/drawing/2014/main" id="{89C00A6E-B497-4B4C-A422-C2FDE1B88C00}"/>
              </a:ext>
            </a:extLst>
          </p:cNvPr>
          <p:cNvSpPr>
            <a:spLocks noGrp="1"/>
          </p:cNvSpPr>
          <p:nvPr>
            <p:ph type="body" sz="quarter" idx="14" hasCustomPrompt="1"/>
          </p:nvPr>
        </p:nvSpPr>
        <p:spPr>
          <a:xfrm>
            <a:off x="6172200" y="1276350"/>
            <a:ext cx="5181600" cy="458788"/>
          </a:xfrm>
        </p:spPr>
        <p:txBody>
          <a:bodyPr anchor="ctr">
            <a:normAutofit/>
          </a:bodyPr>
          <a:lstStyle>
            <a:lvl1pPr marL="0" indent="0">
              <a:buNone/>
              <a:defRPr sz="1600" b="1">
                <a:solidFill>
                  <a:schemeClr val="accent1"/>
                </a:solidFill>
              </a:defRPr>
            </a:lvl1pPr>
          </a:lstStyle>
          <a:p>
            <a:pPr lvl="0"/>
            <a:r>
              <a:rPr lang="en-US" dirty="0"/>
              <a:t>Subheading Verdana bold 16pt</a:t>
            </a:r>
            <a:endParaRPr lang="en-GB" dirty="0"/>
          </a:p>
        </p:txBody>
      </p:sp>
      <p:sp>
        <p:nvSpPr>
          <p:cNvPr id="9" name="Footer Placeholder 4">
            <a:extLst>
              <a:ext uri="{FF2B5EF4-FFF2-40B4-BE49-F238E27FC236}">
                <a16:creationId xmlns:a16="http://schemas.microsoft.com/office/drawing/2014/main" id="{6B983384-FEEA-4920-AAC8-D945AF1FDEA6}"/>
              </a:ext>
            </a:extLst>
          </p:cNvPr>
          <p:cNvSpPr>
            <a:spLocks noGrp="1"/>
          </p:cNvSpPr>
          <p:nvPr>
            <p:ph type="ftr" sz="quarter" idx="3"/>
          </p:nvPr>
        </p:nvSpPr>
        <p:spPr>
          <a:xfrm>
            <a:off x="428625" y="6176962"/>
            <a:ext cx="10925174" cy="365125"/>
          </a:xfrm>
          <a:prstGeom prst="rect">
            <a:avLst/>
          </a:prstGeom>
        </p:spPr>
        <p:txBody>
          <a:bodyPr vert="horz" lIns="91440" tIns="45720" rIns="91440" bIns="45720" rtlCol="0" anchor="b"/>
          <a:lstStyle>
            <a:lvl1pPr algn="l">
              <a:defRPr sz="800">
                <a:solidFill>
                  <a:schemeClr val="accent1"/>
                </a:solidFill>
              </a:defRPr>
            </a:lvl1pPr>
          </a:lstStyle>
          <a:p>
            <a:r>
              <a:rPr lang="en-GB" dirty="0"/>
              <a:t>Footnotes Verdana regular 8pt bottom alignment</a:t>
            </a:r>
          </a:p>
        </p:txBody>
      </p:sp>
      <p:sp>
        <p:nvSpPr>
          <p:cNvPr id="14" name="Slide Number Placeholder 5">
            <a:extLst>
              <a:ext uri="{FF2B5EF4-FFF2-40B4-BE49-F238E27FC236}">
                <a16:creationId xmlns:a16="http://schemas.microsoft.com/office/drawing/2014/main" id="{AD160E51-F093-4BFC-AF6A-F0DF7283966B}"/>
              </a:ext>
            </a:extLst>
          </p:cNvPr>
          <p:cNvSpPr>
            <a:spLocks noGrp="1"/>
          </p:cNvSpPr>
          <p:nvPr>
            <p:ph type="sldNum" sz="quarter" idx="15"/>
          </p:nvPr>
        </p:nvSpPr>
        <p:spPr>
          <a:xfrm>
            <a:off x="10839796" y="6551919"/>
            <a:ext cx="514002" cy="287517"/>
          </a:xfrm>
          <a:prstGeom prst="rect">
            <a:avLst/>
          </a:prstGeom>
        </p:spPr>
        <p:txBody>
          <a:bodyPr vert="horz" lIns="91440" tIns="45720" rIns="91440" bIns="45720" rtlCol="0" anchor="ctr"/>
          <a:lstStyle>
            <a:lvl1pPr algn="ctr">
              <a:defRPr sz="800">
                <a:solidFill>
                  <a:schemeClr val="accent1"/>
                </a:solidFill>
              </a:defRPr>
            </a:lvl1pPr>
          </a:lstStyle>
          <a:p>
            <a:fld id="{2C89B740-7DDD-447D-8B86-4C509E74C549}" type="slidenum">
              <a:rPr lang="en-GB" smtClean="0"/>
              <a:pPr/>
              <a:t>‹#›</a:t>
            </a:fld>
            <a:endParaRPr lang="en-GB" dirty="0"/>
          </a:p>
        </p:txBody>
      </p:sp>
    </p:spTree>
    <p:extLst>
      <p:ext uri="{BB962C8B-B14F-4D97-AF65-F5344CB8AC3E}">
        <p14:creationId xmlns:p14="http://schemas.microsoft.com/office/powerpoint/2010/main" val="166020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0C1B08-167A-412A-AF0F-3F1EDC270252}"/>
              </a:ext>
            </a:extLst>
          </p:cNvPr>
          <p:cNvSpPr>
            <a:spLocks noGrp="1"/>
          </p:cNvSpPr>
          <p:nvPr>
            <p:ph type="title" hasCustomPrompt="1"/>
          </p:nvPr>
        </p:nvSpPr>
        <p:spPr>
          <a:xfrm>
            <a:off x="428625" y="336550"/>
            <a:ext cx="10925175" cy="808468"/>
          </a:xfrm>
          <a:prstGeom prst="rect">
            <a:avLst/>
          </a:prstGeom>
        </p:spPr>
        <p:txBody>
          <a:bodyPr/>
          <a:lstStyle>
            <a:lvl1pPr>
              <a:defRPr/>
            </a:lvl1pPr>
          </a:lstStyle>
          <a:p>
            <a:r>
              <a:rPr lang="en-US" dirty="0"/>
              <a:t>Slide title Verdana bold 22pt</a:t>
            </a:r>
            <a:endParaRPr lang="en-GB" dirty="0"/>
          </a:p>
        </p:txBody>
      </p:sp>
      <p:sp>
        <p:nvSpPr>
          <p:cNvPr id="5" name="Footer Placeholder 4">
            <a:extLst>
              <a:ext uri="{FF2B5EF4-FFF2-40B4-BE49-F238E27FC236}">
                <a16:creationId xmlns:a16="http://schemas.microsoft.com/office/drawing/2014/main" id="{695949CA-69E5-4AA5-8DFF-AAE31EA8F4AD}"/>
              </a:ext>
            </a:extLst>
          </p:cNvPr>
          <p:cNvSpPr>
            <a:spLocks noGrp="1"/>
          </p:cNvSpPr>
          <p:nvPr>
            <p:ph type="ftr" sz="quarter" idx="3"/>
          </p:nvPr>
        </p:nvSpPr>
        <p:spPr>
          <a:xfrm>
            <a:off x="428625" y="6176962"/>
            <a:ext cx="10926000" cy="3651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91440" tIns="45720" rIns="91440" bIns="45720" rtlCol="0" anchor="b"/>
          <a:lstStyle>
            <a:lvl1pPr algn="l">
              <a:defRPr sz="800">
                <a:solidFill>
                  <a:schemeClr val="accent1"/>
                </a:solidFill>
              </a:defRPr>
            </a:lvl1pPr>
          </a:lstStyle>
          <a:p>
            <a:r>
              <a:rPr lang="en-GB" dirty="0"/>
              <a:t>Footnotes Verdana regular 8pt bottom alignment</a:t>
            </a:r>
          </a:p>
        </p:txBody>
      </p:sp>
      <p:sp>
        <p:nvSpPr>
          <p:cNvPr id="8" name="Slide Number Placeholder 5">
            <a:extLst>
              <a:ext uri="{FF2B5EF4-FFF2-40B4-BE49-F238E27FC236}">
                <a16:creationId xmlns:a16="http://schemas.microsoft.com/office/drawing/2014/main" id="{6A457260-F852-46CF-903B-A569B2C3AC61}"/>
              </a:ext>
            </a:extLst>
          </p:cNvPr>
          <p:cNvSpPr>
            <a:spLocks noGrp="1"/>
          </p:cNvSpPr>
          <p:nvPr>
            <p:ph type="sldNum" sz="quarter" idx="4"/>
          </p:nvPr>
        </p:nvSpPr>
        <p:spPr>
          <a:xfrm>
            <a:off x="10839796" y="6551919"/>
            <a:ext cx="514002" cy="287517"/>
          </a:xfrm>
          <a:prstGeom prst="rect">
            <a:avLst/>
          </a:prstGeom>
        </p:spPr>
        <p:txBody>
          <a:bodyPr vert="horz" lIns="91440" tIns="45720" rIns="91440" bIns="45720" rtlCol="0" anchor="ctr"/>
          <a:lstStyle>
            <a:lvl1pPr algn="ctr">
              <a:defRPr sz="800">
                <a:solidFill>
                  <a:schemeClr val="accent1"/>
                </a:solidFill>
              </a:defRPr>
            </a:lvl1pPr>
          </a:lstStyle>
          <a:p>
            <a:fld id="{2C89B740-7DDD-447D-8B86-4C509E74C549}" type="slidenum">
              <a:rPr lang="en-GB" smtClean="0"/>
              <a:pPr/>
              <a:t>‹#›</a:t>
            </a:fld>
            <a:endParaRPr lang="en-GB" dirty="0"/>
          </a:p>
        </p:txBody>
      </p:sp>
    </p:spTree>
    <p:extLst>
      <p:ext uri="{BB962C8B-B14F-4D97-AF65-F5344CB8AC3E}">
        <p14:creationId xmlns:p14="http://schemas.microsoft.com/office/powerpoint/2010/main" val="197680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60D9FD8-AC4A-428B-814E-035F7FB8274D}"/>
              </a:ext>
            </a:extLst>
          </p:cNvPr>
          <p:cNvSpPr>
            <a:spLocks noGrp="1"/>
          </p:cNvSpPr>
          <p:nvPr>
            <p:ph type="ftr" sz="quarter" idx="3"/>
          </p:nvPr>
        </p:nvSpPr>
        <p:spPr>
          <a:xfrm>
            <a:off x="428625" y="6176962"/>
            <a:ext cx="10925174" cy="365125"/>
          </a:xfrm>
          <a:prstGeom prst="rect">
            <a:avLst/>
          </a:prstGeom>
        </p:spPr>
        <p:txBody>
          <a:bodyPr vert="horz" lIns="91440" tIns="45720" rIns="91440" bIns="45720" rtlCol="0" anchor="b"/>
          <a:lstStyle>
            <a:lvl1pPr algn="l">
              <a:defRPr sz="800">
                <a:solidFill>
                  <a:schemeClr val="accent1"/>
                </a:solidFill>
              </a:defRPr>
            </a:lvl1pPr>
          </a:lstStyle>
          <a:p>
            <a:r>
              <a:rPr lang="en-GB" dirty="0"/>
              <a:t>Footnotes Verdana regular 8pt bottom alignment</a:t>
            </a:r>
          </a:p>
        </p:txBody>
      </p:sp>
      <p:sp>
        <p:nvSpPr>
          <p:cNvPr id="6" name="Slide Number Placeholder 5">
            <a:extLst>
              <a:ext uri="{FF2B5EF4-FFF2-40B4-BE49-F238E27FC236}">
                <a16:creationId xmlns:a16="http://schemas.microsoft.com/office/drawing/2014/main" id="{AAB72F70-B5C2-4E51-8546-5B733B63B222}"/>
              </a:ext>
            </a:extLst>
          </p:cNvPr>
          <p:cNvSpPr>
            <a:spLocks noGrp="1"/>
          </p:cNvSpPr>
          <p:nvPr>
            <p:ph type="sldNum" sz="quarter" idx="4"/>
          </p:nvPr>
        </p:nvSpPr>
        <p:spPr>
          <a:xfrm>
            <a:off x="10839796" y="6551919"/>
            <a:ext cx="514002" cy="287517"/>
          </a:xfrm>
          <a:prstGeom prst="rect">
            <a:avLst/>
          </a:prstGeom>
        </p:spPr>
        <p:txBody>
          <a:bodyPr vert="horz" lIns="91440" tIns="45720" rIns="91440" bIns="45720" rtlCol="0" anchor="ctr"/>
          <a:lstStyle>
            <a:lvl1pPr algn="ctr">
              <a:defRPr sz="800">
                <a:solidFill>
                  <a:schemeClr val="accent1"/>
                </a:solidFill>
              </a:defRPr>
            </a:lvl1pPr>
          </a:lstStyle>
          <a:p>
            <a:fld id="{2C89B740-7DDD-447D-8B86-4C509E74C549}" type="slidenum">
              <a:rPr lang="en-GB" smtClean="0"/>
              <a:pPr/>
              <a:t>‹#›</a:t>
            </a:fld>
            <a:endParaRPr lang="en-GB" dirty="0"/>
          </a:p>
        </p:txBody>
      </p:sp>
    </p:spTree>
    <p:extLst>
      <p:ext uri="{BB962C8B-B14F-4D97-AF65-F5344CB8AC3E}">
        <p14:creationId xmlns:p14="http://schemas.microsoft.com/office/powerpoint/2010/main" val="265187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8" name="bk object 18">
            <a:extLst>
              <a:ext uri="{FF2B5EF4-FFF2-40B4-BE49-F238E27FC236}">
                <a16:creationId xmlns:a16="http://schemas.microsoft.com/office/drawing/2014/main" id="{978E6B5B-2285-4D54-BA7E-886B1F7EA82C}"/>
              </a:ext>
            </a:extLst>
          </p:cNvPr>
          <p:cNvSpPr/>
          <p:nvPr userDrawn="1"/>
        </p:nvSpPr>
        <p:spPr>
          <a:xfrm>
            <a:off x="0" y="0"/>
            <a:ext cx="12193270" cy="6858000"/>
          </a:xfrm>
          <a:custGeom>
            <a:avLst/>
            <a:gdLst/>
            <a:ahLst/>
            <a:cxnLst/>
            <a:rect l="l" t="t" r="r" b="b"/>
            <a:pathLst>
              <a:path w="12193270" h="6858000">
                <a:moveTo>
                  <a:pt x="10254673" y="0"/>
                </a:moveTo>
                <a:lnTo>
                  <a:pt x="237476" y="0"/>
                </a:lnTo>
                <a:lnTo>
                  <a:pt x="237208" y="899"/>
                </a:lnTo>
                <a:lnTo>
                  <a:pt x="226384" y="47592"/>
                </a:lnTo>
                <a:lnTo>
                  <a:pt x="218362" y="95428"/>
                </a:lnTo>
                <a:lnTo>
                  <a:pt x="0" y="1686833"/>
                </a:lnTo>
                <a:lnTo>
                  <a:pt x="0" y="6858000"/>
                </a:lnTo>
                <a:lnTo>
                  <a:pt x="12193143" y="6858000"/>
                </a:lnTo>
                <a:lnTo>
                  <a:pt x="12193143" y="3208248"/>
                </a:lnTo>
                <a:lnTo>
                  <a:pt x="11795682" y="1181202"/>
                </a:lnTo>
                <a:lnTo>
                  <a:pt x="11785476" y="1133395"/>
                </a:lnTo>
                <a:lnTo>
                  <a:pt x="11773747" y="1086225"/>
                </a:lnTo>
                <a:lnTo>
                  <a:pt x="11760523" y="1039719"/>
                </a:lnTo>
                <a:lnTo>
                  <a:pt x="11745832" y="993901"/>
                </a:lnTo>
                <a:lnTo>
                  <a:pt x="11729703" y="948797"/>
                </a:lnTo>
                <a:lnTo>
                  <a:pt x="11712163" y="904431"/>
                </a:lnTo>
                <a:lnTo>
                  <a:pt x="11693241" y="860828"/>
                </a:lnTo>
                <a:lnTo>
                  <a:pt x="11672965" y="818013"/>
                </a:lnTo>
                <a:lnTo>
                  <a:pt x="11651364" y="776012"/>
                </a:lnTo>
                <a:lnTo>
                  <a:pt x="11628465" y="734850"/>
                </a:lnTo>
                <a:lnTo>
                  <a:pt x="11604297" y="694550"/>
                </a:lnTo>
                <a:lnTo>
                  <a:pt x="11578889" y="655140"/>
                </a:lnTo>
                <a:lnTo>
                  <a:pt x="11552267" y="616642"/>
                </a:lnTo>
                <a:lnTo>
                  <a:pt x="11524461" y="579084"/>
                </a:lnTo>
                <a:lnTo>
                  <a:pt x="11495499" y="542488"/>
                </a:lnTo>
                <a:lnTo>
                  <a:pt x="11465409" y="506882"/>
                </a:lnTo>
                <a:lnTo>
                  <a:pt x="11434220" y="472289"/>
                </a:lnTo>
                <a:lnTo>
                  <a:pt x="11401959" y="438734"/>
                </a:lnTo>
                <a:lnTo>
                  <a:pt x="11368654" y="406243"/>
                </a:lnTo>
                <a:lnTo>
                  <a:pt x="11334335" y="374841"/>
                </a:lnTo>
                <a:lnTo>
                  <a:pt x="11299029" y="344553"/>
                </a:lnTo>
                <a:lnTo>
                  <a:pt x="11262765" y="315403"/>
                </a:lnTo>
                <a:lnTo>
                  <a:pt x="11225571" y="287416"/>
                </a:lnTo>
                <a:lnTo>
                  <a:pt x="11187474" y="260619"/>
                </a:lnTo>
                <a:lnTo>
                  <a:pt x="11148504" y="235035"/>
                </a:lnTo>
                <a:lnTo>
                  <a:pt x="11108688" y="210690"/>
                </a:lnTo>
                <a:lnTo>
                  <a:pt x="11068055" y="187609"/>
                </a:lnTo>
                <a:lnTo>
                  <a:pt x="11026634" y="165817"/>
                </a:lnTo>
                <a:lnTo>
                  <a:pt x="10984451" y="145339"/>
                </a:lnTo>
                <a:lnTo>
                  <a:pt x="10941536" y="126199"/>
                </a:lnTo>
                <a:lnTo>
                  <a:pt x="10897916" y="108423"/>
                </a:lnTo>
                <a:lnTo>
                  <a:pt x="10853621" y="92036"/>
                </a:lnTo>
                <a:lnTo>
                  <a:pt x="10808678" y="77064"/>
                </a:lnTo>
                <a:lnTo>
                  <a:pt x="10763115" y="63530"/>
                </a:lnTo>
                <a:lnTo>
                  <a:pt x="10716961" y="51460"/>
                </a:lnTo>
                <a:lnTo>
                  <a:pt x="10670244" y="40879"/>
                </a:lnTo>
                <a:lnTo>
                  <a:pt x="10622992" y="31812"/>
                </a:lnTo>
                <a:lnTo>
                  <a:pt x="10575234" y="24284"/>
                </a:lnTo>
                <a:lnTo>
                  <a:pt x="10526998" y="18320"/>
                </a:lnTo>
                <a:lnTo>
                  <a:pt x="10478311" y="13945"/>
                </a:lnTo>
                <a:lnTo>
                  <a:pt x="10254673" y="0"/>
                </a:lnTo>
                <a:close/>
              </a:path>
            </a:pathLst>
          </a:custGeom>
          <a:solidFill>
            <a:srgbClr val="FFFFFF"/>
          </a:solidFill>
        </p:spPr>
        <p:txBody>
          <a:bodyPr wrap="square" lIns="0" tIns="0" rIns="0" bIns="0" rtlCol="0"/>
          <a:lstStyle/>
          <a:p>
            <a:endParaRPr/>
          </a:p>
        </p:txBody>
      </p:sp>
      <p:sp>
        <p:nvSpPr>
          <p:cNvPr id="2" name="Title Placeholder 1">
            <a:extLst>
              <a:ext uri="{FF2B5EF4-FFF2-40B4-BE49-F238E27FC236}">
                <a16:creationId xmlns:a16="http://schemas.microsoft.com/office/drawing/2014/main" id="{AAC60837-0F4B-4591-95CE-0733748ED016}"/>
              </a:ext>
            </a:extLst>
          </p:cNvPr>
          <p:cNvSpPr>
            <a:spLocks noGrp="1"/>
          </p:cNvSpPr>
          <p:nvPr>
            <p:ph type="title"/>
          </p:nvPr>
        </p:nvSpPr>
        <p:spPr>
          <a:xfrm>
            <a:off x="428625" y="336764"/>
            <a:ext cx="10925175" cy="808254"/>
          </a:xfrm>
          <a:prstGeom prst="rect">
            <a:avLst/>
          </a:prstGeom>
        </p:spPr>
        <p:txBody>
          <a:bodyPr vert="horz" lIns="91440" tIns="45720" rIns="91440" bIns="45720" rtlCol="0" anchor="t">
            <a:normAutofit/>
          </a:bodyPr>
          <a:lstStyle/>
          <a:p>
            <a:r>
              <a:rPr lang="en-US" dirty="0"/>
              <a:t>Slide title Verdana bold 22pt</a:t>
            </a:r>
            <a:endParaRPr lang="en-GB" dirty="0"/>
          </a:p>
        </p:txBody>
      </p:sp>
      <p:sp>
        <p:nvSpPr>
          <p:cNvPr id="3" name="Text Placeholder 2">
            <a:extLst>
              <a:ext uri="{FF2B5EF4-FFF2-40B4-BE49-F238E27FC236}">
                <a16:creationId xmlns:a16="http://schemas.microsoft.com/office/drawing/2014/main" id="{9C00334C-341B-46E5-9D2D-014468BB846D}"/>
              </a:ext>
            </a:extLst>
          </p:cNvPr>
          <p:cNvSpPr>
            <a:spLocks noGrp="1"/>
          </p:cNvSpPr>
          <p:nvPr>
            <p:ph type="body" idx="1"/>
          </p:nvPr>
        </p:nvSpPr>
        <p:spPr>
          <a:xfrm>
            <a:off x="428625" y="1904999"/>
            <a:ext cx="10925174" cy="4271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1A9F7C3D-71BD-444E-9FF6-328313D4C856}"/>
              </a:ext>
            </a:extLst>
          </p:cNvPr>
          <p:cNvSpPr>
            <a:spLocks noGrp="1"/>
          </p:cNvSpPr>
          <p:nvPr>
            <p:ph type="ftr" sz="quarter" idx="3"/>
          </p:nvPr>
        </p:nvSpPr>
        <p:spPr>
          <a:xfrm>
            <a:off x="428625" y="6176962"/>
            <a:ext cx="10925174" cy="365125"/>
          </a:xfrm>
          <a:prstGeom prst="rect">
            <a:avLst/>
          </a:prstGeom>
        </p:spPr>
        <p:txBody>
          <a:bodyPr vert="horz" lIns="91440" tIns="45720" rIns="91440" bIns="45720" rtlCol="0" anchor="b"/>
          <a:lstStyle>
            <a:lvl1pPr algn="l">
              <a:defRPr sz="800">
                <a:solidFill>
                  <a:schemeClr val="accent1"/>
                </a:solidFill>
              </a:defRPr>
            </a:lvl1pPr>
          </a:lstStyle>
          <a:p>
            <a:r>
              <a:rPr lang="en-GB" dirty="0"/>
              <a:t>Footnotes Verdana regular 8pt bottom alignment</a:t>
            </a:r>
          </a:p>
        </p:txBody>
      </p:sp>
      <p:sp>
        <p:nvSpPr>
          <p:cNvPr id="6" name="Slide Number Placeholder 5">
            <a:extLst>
              <a:ext uri="{FF2B5EF4-FFF2-40B4-BE49-F238E27FC236}">
                <a16:creationId xmlns:a16="http://schemas.microsoft.com/office/drawing/2014/main" id="{A0E6D68F-C384-4F96-BF64-A81AE60146EB}"/>
              </a:ext>
            </a:extLst>
          </p:cNvPr>
          <p:cNvSpPr>
            <a:spLocks noGrp="1"/>
          </p:cNvSpPr>
          <p:nvPr>
            <p:ph type="sldNum" sz="quarter" idx="4"/>
          </p:nvPr>
        </p:nvSpPr>
        <p:spPr>
          <a:xfrm>
            <a:off x="10839796" y="6551919"/>
            <a:ext cx="514002" cy="287517"/>
          </a:xfrm>
          <a:prstGeom prst="rect">
            <a:avLst/>
          </a:prstGeom>
        </p:spPr>
        <p:txBody>
          <a:bodyPr vert="horz" lIns="91440" tIns="45720" rIns="91440" bIns="45720" rtlCol="0" anchor="ctr"/>
          <a:lstStyle>
            <a:lvl1pPr algn="ctr">
              <a:defRPr sz="800">
                <a:solidFill>
                  <a:schemeClr val="accent1"/>
                </a:solidFill>
              </a:defRPr>
            </a:lvl1pPr>
          </a:lstStyle>
          <a:p>
            <a:fld id="{2C89B740-7DDD-447D-8B86-4C509E74C549}" type="slidenum">
              <a:rPr lang="en-GB" smtClean="0"/>
              <a:pPr/>
              <a:t>‹#›</a:t>
            </a:fld>
            <a:endParaRPr lang="en-GB" dirty="0"/>
          </a:p>
        </p:txBody>
      </p:sp>
    </p:spTree>
    <p:extLst>
      <p:ext uri="{BB962C8B-B14F-4D97-AF65-F5344CB8AC3E}">
        <p14:creationId xmlns:p14="http://schemas.microsoft.com/office/powerpoint/2010/main" val="2156100832"/>
      </p:ext>
    </p:extLst>
  </p:cSld>
  <p:clrMap bg1="lt1" tx1="dk1" bg2="lt2" tx2="dk2" accent1="accent1" accent2="accent2" accent3="accent3" accent4="accent4" accent5="accent5" accent6="accent6" hlink="hlink" folHlink="folHlink"/>
  <p:sldLayoutIdLst>
    <p:sldLayoutId id="2147483662" r:id="rId1"/>
    <p:sldLayoutId id="2147483656" r:id="rId2"/>
    <p:sldLayoutId id="2147483651" r:id="rId3"/>
    <p:sldLayoutId id="2147483657" r:id="rId4"/>
    <p:sldLayoutId id="2147483658" r:id="rId5"/>
    <p:sldLayoutId id="2147483650" r:id="rId6"/>
    <p:sldLayoutId id="2147483653" r:id="rId7"/>
    <p:sldLayoutId id="2147483654" r:id="rId8"/>
    <p:sldLayoutId id="2147483655" r:id="rId9"/>
  </p:sldLayoutIdLst>
  <p:hf hdr="0" dt="0"/>
  <p:txStyles>
    <p:titleStyle>
      <a:lvl1pPr algn="l" defTabSz="914400" rtl="0" eaLnBrk="1" latinLnBrk="0" hangingPunct="1">
        <a:lnSpc>
          <a:spcPct val="90000"/>
        </a:lnSpc>
        <a:spcBef>
          <a:spcPct val="0"/>
        </a:spcBef>
        <a:buNone/>
        <a:defRPr sz="22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503291"/>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lnSpc>
          <a:spcPct val="100000"/>
        </a:lnSpc>
        <a:spcBef>
          <a:spcPts val="500"/>
        </a:spcBef>
        <a:buClr>
          <a:srgbClr val="503291"/>
        </a:buClr>
        <a:buFont typeface="Verdana" panose="020B060403050404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503291"/>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6.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6.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69A69B-A2DA-45B7-AB96-271C266AE0F7}"/>
              </a:ext>
            </a:extLst>
          </p:cNvPr>
          <p:cNvSpPr>
            <a:spLocks noGrp="1"/>
          </p:cNvSpPr>
          <p:nvPr>
            <p:ph type="ctrTitle"/>
          </p:nvPr>
        </p:nvSpPr>
        <p:spPr/>
        <p:txBody>
          <a:bodyPr>
            <a:noAutofit/>
          </a:bodyPr>
          <a:lstStyle/>
          <a:p>
            <a:r>
              <a:rPr lang="en-GB" sz="2400" dirty="0"/>
              <a:t>Safety and efficacy of evobrutinib, </a:t>
            </a:r>
            <a:br>
              <a:rPr lang="en-GB" sz="2400" dirty="0"/>
            </a:br>
            <a:r>
              <a:rPr lang="en-GB" sz="2400" dirty="0"/>
              <a:t>a Bruton’s tyrosine kinase inhibitor, in relapsing multiple sclerosis over 2.5 years of the open-label extension to a Phase II trial</a:t>
            </a:r>
          </a:p>
        </p:txBody>
      </p:sp>
      <p:sp>
        <p:nvSpPr>
          <p:cNvPr id="5" name="Subtitle 4">
            <a:extLst>
              <a:ext uri="{FF2B5EF4-FFF2-40B4-BE49-F238E27FC236}">
                <a16:creationId xmlns:a16="http://schemas.microsoft.com/office/drawing/2014/main" id="{6723BB70-0139-4C24-8D73-24479A33486B}"/>
              </a:ext>
            </a:extLst>
          </p:cNvPr>
          <p:cNvSpPr>
            <a:spLocks noGrp="1"/>
          </p:cNvSpPr>
          <p:nvPr>
            <p:ph type="subTitle" idx="1"/>
          </p:nvPr>
        </p:nvSpPr>
        <p:spPr>
          <a:xfrm>
            <a:off x="1524000" y="4059238"/>
            <a:ext cx="9144000" cy="2295842"/>
          </a:xfrm>
        </p:spPr>
        <p:txBody>
          <a:bodyPr>
            <a:noAutofit/>
          </a:bodyPr>
          <a:lstStyle/>
          <a:p>
            <a:pPr marL="0" marR="0" lvl="0" indent="0" algn="ctr" defTabSz="914400" rtl="0" eaLnBrk="1" fontAlgn="auto" latinLnBrk="0" hangingPunct="1">
              <a:lnSpc>
                <a:spcPct val="153095"/>
              </a:lnSpc>
              <a:spcBef>
                <a:spcPts val="1200"/>
              </a:spcBef>
              <a:spcAft>
                <a:spcPts val="0"/>
              </a:spcAft>
              <a:buClr>
                <a:srgbClr val="503291"/>
              </a:buClr>
              <a:buSzTx/>
              <a:buFontTx/>
              <a:buNone/>
              <a:tabLst/>
              <a:defRPr/>
            </a:pPr>
            <a:r>
              <a:rPr kumimoji="0" lang="en-US" sz="11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X. Montalban</a:t>
            </a:r>
            <a:r>
              <a:rPr kumimoji="0" lang="en-US" sz="1100" i="0" u="none" strike="noStrike" kern="1200" cap="none" spc="0" normalizeH="0" baseline="30000" noProof="0" dirty="0">
                <a:ln>
                  <a:noFill/>
                </a:ln>
                <a:effectLst/>
                <a:uLnTx/>
                <a:uFillTx/>
                <a:latin typeface="Verdana" panose="020B0604030504040204" pitchFamily="34" charset="0"/>
                <a:ea typeface="Verdana" panose="020B0604030504040204" pitchFamily="34" charset="0"/>
                <a:cs typeface="+mn-cs"/>
              </a:rPr>
              <a:t>1</a:t>
            </a:r>
            <a:r>
              <a:rPr kumimoji="0" lang="en-US" sz="11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 J.S. Wolinsky</a:t>
            </a:r>
            <a:r>
              <a:rPr kumimoji="0" lang="en-US" sz="1100" i="0" u="none" strike="noStrike" kern="1200" cap="none" spc="0" normalizeH="0" baseline="30000" noProof="0" dirty="0">
                <a:ln>
                  <a:noFill/>
                </a:ln>
                <a:effectLst/>
                <a:uLnTx/>
                <a:uFillTx/>
                <a:latin typeface="Verdana" panose="020B0604030504040204" pitchFamily="34" charset="0"/>
                <a:ea typeface="Verdana" panose="020B0604030504040204" pitchFamily="34" charset="0"/>
                <a:cs typeface="+mn-cs"/>
              </a:rPr>
              <a:t>2</a:t>
            </a:r>
            <a:r>
              <a:rPr kumimoji="0" lang="en-US" sz="11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 D.L. Arnold</a:t>
            </a:r>
            <a:r>
              <a:rPr kumimoji="0" lang="en-US" sz="1100" i="0" u="none" strike="noStrike" kern="1200" cap="none" spc="0" normalizeH="0" baseline="30000" noProof="0" dirty="0">
                <a:ln>
                  <a:noFill/>
                </a:ln>
                <a:effectLst/>
                <a:uLnTx/>
                <a:uFillTx/>
                <a:latin typeface="Verdana" panose="020B0604030504040204" pitchFamily="34" charset="0"/>
                <a:ea typeface="Verdana" panose="020B0604030504040204" pitchFamily="34" charset="0"/>
                <a:cs typeface="+mn-cs"/>
              </a:rPr>
              <a:t>3,4</a:t>
            </a:r>
            <a:r>
              <a:rPr kumimoji="0" lang="en-US" sz="11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 M.S. Weber</a:t>
            </a:r>
            <a:r>
              <a:rPr kumimoji="0" lang="en-US" sz="1100" i="0" u="none" strike="noStrike" kern="1200" cap="none" spc="0" normalizeH="0" baseline="30000" noProof="0" dirty="0">
                <a:ln>
                  <a:noFill/>
                </a:ln>
                <a:effectLst/>
                <a:uLnTx/>
                <a:uFillTx/>
                <a:latin typeface="Verdana" panose="020B0604030504040204" pitchFamily="34" charset="0"/>
                <a:ea typeface="Verdana" panose="020B0604030504040204" pitchFamily="34" charset="0"/>
                <a:cs typeface="+mn-cs"/>
              </a:rPr>
              <a:t>5</a:t>
            </a:r>
            <a:r>
              <a:rPr kumimoji="0" lang="en-US" sz="11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 I. Staikov</a:t>
            </a:r>
            <a:r>
              <a:rPr kumimoji="0" lang="en-US" sz="1100" i="0" u="none" strike="noStrike" kern="1200" cap="none" spc="0" normalizeH="0" baseline="30000" noProof="0" dirty="0">
                <a:ln>
                  <a:noFill/>
                </a:ln>
                <a:effectLst/>
                <a:uLnTx/>
                <a:uFillTx/>
                <a:latin typeface="Verdana" panose="020B0604030504040204" pitchFamily="34" charset="0"/>
                <a:ea typeface="Verdana" panose="020B0604030504040204" pitchFamily="34" charset="0"/>
                <a:cs typeface="+mn-cs"/>
              </a:rPr>
              <a:t>6</a:t>
            </a:r>
            <a:r>
              <a:rPr kumimoji="0" lang="en-US" sz="11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 K. Piasecka-Stryczynska</a:t>
            </a:r>
            <a:r>
              <a:rPr kumimoji="0" lang="en-US" sz="1100" i="0" u="none" strike="noStrike" kern="1200" cap="none" spc="0" normalizeH="0" baseline="30000" noProof="0" dirty="0">
                <a:ln>
                  <a:noFill/>
                </a:ln>
                <a:effectLst/>
                <a:uLnTx/>
                <a:uFillTx/>
                <a:latin typeface="Verdana" panose="020B0604030504040204" pitchFamily="34" charset="0"/>
                <a:ea typeface="Verdana" panose="020B0604030504040204" pitchFamily="34" charset="0"/>
                <a:cs typeface="+mn-cs"/>
              </a:rPr>
              <a:t>7</a:t>
            </a:r>
            <a:r>
              <a:rPr kumimoji="0" lang="en-US" sz="11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 D. Tomic</a:t>
            </a:r>
            <a:r>
              <a:rPr kumimoji="0" lang="en-US" sz="1100" i="0" u="none" strike="noStrike" kern="1200" cap="none" spc="0" normalizeH="0" baseline="30000" noProof="0" dirty="0">
                <a:ln>
                  <a:noFill/>
                </a:ln>
                <a:effectLst/>
                <a:uLnTx/>
                <a:uFillTx/>
                <a:latin typeface="Verdana" panose="020B0604030504040204" pitchFamily="34" charset="0"/>
                <a:ea typeface="Verdana" panose="020B0604030504040204" pitchFamily="34" charset="0"/>
                <a:cs typeface="+mn-cs"/>
              </a:rPr>
              <a:t>8</a:t>
            </a:r>
            <a:r>
              <a:rPr kumimoji="0" lang="en-US" sz="11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 </a:t>
            </a:r>
            <a:br>
              <a:rPr kumimoji="0" lang="en-US" sz="11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br>
            <a:r>
              <a:rPr kumimoji="0" lang="en-US" sz="11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E.C. Martin</a:t>
            </a:r>
            <a:r>
              <a:rPr kumimoji="0" lang="en-US" sz="1100" i="0" u="none" strike="noStrike" kern="1200" cap="none" spc="0" normalizeH="0" baseline="30000" noProof="0" dirty="0">
                <a:ln>
                  <a:noFill/>
                </a:ln>
                <a:effectLst/>
                <a:uLnTx/>
                <a:uFillTx/>
                <a:latin typeface="Verdana" panose="020B0604030504040204" pitchFamily="34" charset="0"/>
                <a:ea typeface="Verdana" panose="020B0604030504040204" pitchFamily="34" charset="0"/>
                <a:cs typeface="+mn-cs"/>
              </a:rPr>
              <a:t>9</a:t>
            </a:r>
            <a:r>
              <a:rPr kumimoji="0" lang="en-US" sz="11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 K.H. Holmberg</a:t>
            </a:r>
            <a:r>
              <a:rPr kumimoji="0" lang="en-US" sz="1100" i="0" u="none" strike="noStrike" kern="1200" cap="none" spc="0" normalizeH="0" baseline="30000" noProof="0" dirty="0">
                <a:ln>
                  <a:noFill/>
                </a:ln>
                <a:effectLst/>
                <a:uLnTx/>
                <a:uFillTx/>
                <a:latin typeface="Verdana" panose="020B0604030504040204" pitchFamily="34" charset="0"/>
                <a:ea typeface="Verdana" panose="020B0604030504040204" pitchFamily="34" charset="0"/>
                <a:cs typeface="+mn-cs"/>
              </a:rPr>
              <a:t>9</a:t>
            </a:r>
            <a:r>
              <a:rPr kumimoji="0" lang="en-US" sz="11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 H. Guehring</a:t>
            </a:r>
            <a:r>
              <a:rPr kumimoji="0" lang="en-US" sz="1100" i="0" u="none" strike="noStrike" kern="1200" cap="none" spc="0" normalizeH="0" baseline="30000" noProof="0" dirty="0">
                <a:ln>
                  <a:noFill/>
                </a:ln>
                <a:effectLst/>
                <a:uLnTx/>
                <a:uFillTx/>
                <a:latin typeface="Verdana" panose="020B0604030504040204" pitchFamily="34" charset="0"/>
                <a:ea typeface="Verdana" panose="020B0604030504040204" pitchFamily="34" charset="0"/>
                <a:cs typeface="+mn-cs"/>
              </a:rPr>
              <a:t>10</a:t>
            </a:r>
            <a:endParaRPr kumimoji="0" lang="en-US" sz="11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endParaRPr>
          </a:p>
          <a:p>
            <a:pPr marL="0" marR="0" lvl="0" indent="0" defTabSz="519593" rtl="0" eaLnBrk="1" fontAlgn="auto" latinLnBrk="0" hangingPunct="1">
              <a:lnSpc>
                <a:spcPct val="100000"/>
              </a:lnSpc>
              <a:spcBef>
                <a:spcPts val="1200"/>
              </a:spcBef>
              <a:spcAft>
                <a:spcPts val="200"/>
              </a:spcAft>
              <a:buClrTx/>
              <a:buSzTx/>
              <a:buFontTx/>
              <a:buNone/>
              <a:tabLst/>
              <a:defRPr/>
            </a:pPr>
            <a:r>
              <a:rPr kumimoji="0" lang="en-US" sz="900" u="none" strike="noStrike" kern="1200" cap="none" spc="0" normalizeH="0" baseline="30000" noProof="0" dirty="0">
                <a:ln>
                  <a:noFill/>
                </a:ln>
                <a:effectLst/>
                <a:uLnTx/>
                <a:uFillTx/>
                <a:latin typeface="Verdana"/>
                <a:ea typeface="+mn-ea"/>
                <a:cs typeface="+mn-cs"/>
              </a:rPr>
              <a:t>1</a:t>
            </a:r>
            <a:r>
              <a:rPr kumimoji="0" lang="en-US" sz="900" u="none" strike="noStrike" kern="1200" cap="none" spc="0" normalizeH="0" baseline="0" noProof="0" dirty="0">
                <a:ln>
                  <a:noFill/>
                </a:ln>
                <a:effectLst/>
                <a:uLnTx/>
                <a:uFillTx/>
                <a:latin typeface="Verdana"/>
                <a:ea typeface="+mn-ea"/>
                <a:cs typeface="+mn-cs"/>
              </a:rPr>
              <a:t>Department of Neurology-Neuroimmunology, Centre </a:t>
            </a:r>
            <a:r>
              <a:rPr kumimoji="0" lang="en-US" sz="900" u="none" strike="noStrike" kern="1200" cap="none" spc="0" normalizeH="0" baseline="0" noProof="0" dirty="0" err="1">
                <a:ln>
                  <a:noFill/>
                </a:ln>
                <a:effectLst/>
                <a:uLnTx/>
                <a:uFillTx/>
                <a:latin typeface="Verdana"/>
                <a:ea typeface="+mn-ea"/>
                <a:cs typeface="+mn-cs"/>
              </a:rPr>
              <a:t>d’Esclerosi</a:t>
            </a:r>
            <a:r>
              <a:rPr kumimoji="0" lang="en-US" sz="900" u="none" strike="noStrike" kern="1200" cap="none" spc="0" normalizeH="0" baseline="0" noProof="0" dirty="0">
                <a:ln>
                  <a:noFill/>
                </a:ln>
                <a:effectLst/>
                <a:uLnTx/>
                <a:uFillTx/>
                <a:latin typeface="Verdana"/>
                <a:ea typeface="+mn-ea"/>
                <a:cs typeface="+mn-cs"/>
              </a:rPr>
              <a:t> </a:t>
            </a:r>
            <a:r>
              <a:rPr kumimoji="0" lang="en-US" sz="900" u="none" strike="noStrike" kern="1200" cap="none" spc="0" normalizeH="0" baseline="0" noProof="0" dirty="0" err="1">
                <a:ln>
                  <a:noFill/>
                </a:ln>
                <a:effectLst/>
                <a:uLnTx/>
                <a:uFillTx/>
                <a:latin typeface="Verdana"/>
                <a:ea typeface="+mn-ea"/>
                <a:cs typeface="+mn-cs"/>
              </a:rPr>
              <a:t>Múltiple</a:t>
            </a:r>
            <a:r>
              <a:rPr kumimoji="0" lang="en-US" sz="900" u="none" strike="noStrike" kern="1200" cap="none" spc="0" normalizeH="0" baseline="0" noProof="0" dirty="0">
                <a:ln>
                  <a:noFill/>
                </a:ln>
                <a:effectLst/>
                <a:uLnTx/>
                <a:uFillTx/>
                <a:latin typeface="Verdana"/>
                <a:ea typeface="+mn-ea"/>
                <a:cs typeface="+mn-cs"/>
              </a:rPr>
              <a:t> de Catalunya (</a:t>
            </a:r>
            <a:r>
              <a:rPr kumimoji="0" lang="en-US" sz="900" u="none" strike="noStrike" kern="1200" cap="none" spc="0" normalizeH="0" baseline="0" noProof="0" dirty="0" err="1">
                <a:ln>
                  <a:noFill/>
                </a:ln>
                <a:effectLst/>
                <a:uLnTx/>
                <a:uFillTx/>
                <a:latin typeface="Verdana"/>
                <a:ea typeface="+mn-ea"/>
                <a:cs typeface="+mn-cs"/>
              </a:rPr>
              <a:t>Cemcat</a:t>
            </a:r>
            <a:r>
              <a:rPr kumimoji="0" lang="en-US" sz="900" u="none" strike="noStrike" kern="1200" cap="none" spc="0" normalizeH="0" baseline="0" noProof="0" dirty="0">
                <a:ln>
                  <a:noFill/>
                </a:ln>
                <a:effectLst/>
                <a:uLnTx/>
                <a:uFillTx/>
                <a:latin typeface="Verdana"/>
                <a:ea typeface="+mn-ea"/>
                <a:cs typeface="+mn-cs"/>
              </a:rPr>
              <a:t>), Hospital Universitario Vall d’Hebron, Barcelona, Spain; </a:t>
            </a:r>
            <a:r>
              <a:rPr kumimoji="0" lang="en-US" sz="900" u="none" strike="noStrike" kern="1200" cap="none" spc="0" normalizeH="0" baseline="30000" noProof="0" dirty="0">
                <a:ln>
                  <a:noFill/>
                </a:ln>
                <a:effectLst/>
                <a:uLnTx/>
                <a:uFillTx/>
                <a:latin typeface="Verdana"/>
                <a:ea typeface="+mn-ea"/>
                <a:cs typeface="+mn-cs"/>
              </a:rPr>
              <a:t>2</a:t>
            </a:r>
            <a:r>
              <a:rPr kumimoji="0" lang="en-US" sz="900" u="none" strike="noStrike" kern="1200" cap="none" spc="0" normalizeH="0" baseline="0" noProof="0" dirty="0">
                <a:ln>
                  <a:noFill/>
                </a:ln>
                <a:effectLst/>
                <a:uLnTx/>
                <a:uFillTx/>
                <a:latin typeface="Verdana"/>
                <a:ea typeface="+mn-ea"/>
                <a:cs typeface="+mn-cs"/>
              </a:rPr>
              <a:t>McGovern Medical School, The University of Texas Health Science Center at Houston (UTHealth), Houston, TX, USA; </a:t>
            </a:r>
            <a:r>
              <a:rPr kumimoji="0" lang="en-US" sz="900" u="none" strike="noStrike" kern="1200" cap="none" spc="0" normalizeH="0" baseline="30000" noProof="0" dirty="0">
                <a:ln>
                  <a:noFill/>
                </a:ln>
                <a:effectLst/>
                <a:uLnTx/>
                <a:uFillTx/>
                <a:latin typeface="Verdana"/>
                <a:ea typeface="+mn-ea"/>
                <a:cs typeface="+mn-cs"/>
              </a:rPr>
              <a:t>3</a:t>
            </a:r>
            <a:r>
              <a:rPr kumimoji="0" lang="en-US" sz="900" u="none" strike="noStrike" kern="1200" cap="none" spc="0" normalizeH="0" baseline="0" noProof="0" dirty="0">
                <a:ln>
                  <a:noFill/>
                </a:ln>
                <a:effectLst/>
                <a:uLnTx/>
                <a:uFillTx/>
                <a:latin typeface="Verdana"/>
                <a:ea typeface="+mn-ea"/>
                <a:cs typeface="+mn-cs"/>
              </a:rPr>
              <a:t>Montreal Neurological Institute, McGill University, Montréal, </a:t>
            </a:r>
            <a:r>
              <a:rPr kumimoji="0" lang="en-US" sz="900" u="none" strike="noStrike" kern="1200" cap="none" spc="0" normalizeH="0" baseline="0" noProof="0" dirty="0" err="1">
                <a:ln>
                  <a:noFill/>
                </a:ln>
                <a:effectLst/>
                <a:uLnTx/>
                <a:uFillTx/>
                <a:latin typeface="Verdana"/>
                <a:ea typeface="+mn-ea"/>
                <a:cs typeface="+mn-cs"/>
              </a:rPr>
              <a:t>Quebéc</a:t>
            </a:r>
            <a:r>
              <a:rPr kumimoji="0" lang="en-US" sz="900" u="none" strike="noStrike" kern="1200" cap="none" spc="0" normalizeH="0" baseline="0" noProof="0" dirty="0">
                <a:ln>
                  <a:noFill/>
                </a:ln>
                <a:effectLst/>
                <a:uLnTx/>
                <a:uFillTx/>
                <a:latin typeface="Verdana"/>
                <a:ea typeface="+mn-ea"/>
                <a:cs typeface="+mn-cs"/>
              </a:rPr>
              <a:t>, Canada; </a:t>
            </a:r>
            <a:r>
              <a:rPr kumimoji="0" lang="en-US" sz="900" u="none" strike="noStrike" kern="1200" cap="none" spc="0" normalizeH="0" baseline="30000" noProof="0" dirty="0">
                <a:ln>
                  <a:noFill/>
                </a:ln>
                <a:effectLst/>
                <a:uLnTx/>
                <a:uFillTx/>
                <a:latin typeface="Verdana"/>
                <a:ea typeface="+mn-ea"/>
                <a:cs typeface="+mn-cs"/>
              </a:rPr>
              <a:t>4</a:t>
            </a:r>
            <a:r>
              <a:rPr kumimoji="0" lang="en-US" sz="900" u="none" strike="noStrike" kern="1200" cap="none" spc="0" normalizeH="0" baseline="0" noProof="0" dirty="0">
                <a:ln>
                  <a:noFill/>
                </a:ln>
                <a:effectLst/>
                <a:uLnTx/>
                <a:uFillTx/>
                <a:latin typeface="Verdana"/>
                <a:ea typeface="+mn-ea"/>
                <a:cs typeface="+mn-cs"/>
              </a:rPr>
              <a:t>NeuroRx Research, Montréal, </a:t>
            </a:r>
            <a:r>
              <a:rPr kumimoji="0" lang="en-US" sz="900" u="none" strike="noStrike" kern="1200" cap="none" spc="0" normalizeH="0" baseline="0" noProof="0">
                <a:ln>
                  <a:noFill/>
                </a:ln>
                <a:effectLst/>
                <a:uLnTx/>
                <a:uFillTx/>
                <a:latin typeface="Verdana"/>
                <a:ea typeface="+mn-ea"/>
                <a:cs typeface="+mn-cs"/>
              </a:rPr>
              <a:t>Quebéc</a:t>
            </a:r>
            <a:r>
              <a:rPr kumimoji="0" lang="en-US" sz="900" u="none" strike="noStrike" kern="1200" cap="none" spc="0" normalizeH="0" baseline="0" noProof="0" dirty="0">
                <a:ln>
                  <a:noFill/>
                </a:ln>
                <a:effectLst/>
                <a:uLnTx/>
                <a:uFillTx/>
                <a:latin typeface="Verdana"/>
                <a:ea typeface="+mn-ea"/>
                <a:cs typeface="+mn-cs"/>
              </a:rPr>
              <a:t>, Canada; </a:t>
            </a:r>
            <a:br>
              <a:rPr kumimoji="0" lang="en-US" sz="900" u="none" strike="noStrike" kern="1200" cap="none" spc="0" normalizeH="0" baseline="0" noProof="0" dirty="0">
                <a:ln>
                  <a:noFill/>
                </a:ln>
                <a:effectLst/>
                <a:uLnTx/>
                <a:uFillTx/>
                <a:latin typeface="Verdana"/>
                <a:ea typeface="+mn-ea"/>
                <a:cs typeface="+mn-cs"/>
              </a:rPr>
            </a:br>
            <a:r>
              <a:rPr kumimoji="0" lang="en-US" sz="900" u="none" strike="noStrike" kern="1200" cap="none" spc="0" normalizeH="0" baseline="30000" noProof="0" dirty="0">
                <a:ln>
                  <a:noFill/>
                </a:ln>
                <a:effectLst/>
                <a:uLnTx/>
                <a:uFillTx/>
                <a:latin typeface="Verdana"/>
                <a:ea typeface="+mn-ea"/>
                <a:cs typeface="+mn-cs"/>
              </a:rPr>
              <a:t>5</a:t>
            </a:r>
            <a:r>
              <a:rPr kumimoji="0" lang="en-US" sz="900" u="none" strike="noStrike" kern="1200" cap="none" spc="0" normalizeH="0" baseline="0" noProof="0" dirty="0">
                <a:ln>
                  <a:noFill/>
                </a:ln>
                <a:effectLst/>
                <a:uLnTx/>
                <a:uFillTx/>
                <a:latin typeface="Verdana"/>
                <a:ea typeface="+mn-ea"/>
                <a:cs typeface="+mn-cs"/>
              </a:rPr>
              <a:t>Institute of Neuropathology and Department of Neurology, University Medical Center, University of Göttingen, Göttingen, Germany; </a:t>
            </a:r>
            <a:r>
              <a:rPr kumimoji="0" lang="en-US" sz="900" u="none" strike="noStrike" kern="1200" cap="none" spc="0" normalizeH="0" baseline="30000" noProof="0" dirty="0">
                <a:ln>
                  <a:noFill/>
                </a:ln>
                <a:effectLst/>
                <a:uLnTx/>
                <a:uFillTx/>
                <a:latin typeface="Verdana"/>
                <a:ea typeface="+mn-ea"/>
                <a:cs typeface="+mn-cs"/>
              </a:rPr>
              <a:t>6</a:t>
            </a:r>
            <a:r>
              <a:rPr kumimoji="0" lang="en-US" sz="900" u="none" strike="noStrike" kern="1200" cap="none" spc="0" normalizeH="0" baseline="0" noProof="0" dirty="0">
                <a:ln>
                  <a:noFill/>
                </a:ln>
                <a:effectLst/>
                <a:uLnTx/>
                <a:uFillTx/>
                <a:latin typeface="Verdana"/>
                <a:ea typeface="+mn-ea"/>
                <a:cs typeface="+mn-cs"/>
              </a:rPr>
              <a:t>Department of Neurology, </a:t>
            </a:r>
            <a:r>
              <a:rPr kumimoji="0" lang="en-US" sz="900" u="none" strike="noStrike" kern="1200" cap="none" spc="0" normalizeH="0" baseline="0" noProof="0" dirty="0" err="1">
                <a:ln>
                  <a:noFill/>
                </a:ln>
                <a:effectLst/>
                <a:uLnTx/>
                <a:uFillTx/>
                <a:latin typeface="Verdana"/>
                <a:ea typeface="+mn-ea"/>
                <a:cs typeface="+mn-cs"/>
              </a:rPr>
              <a:t>Acibadem</a:t>
            </a:r>
            <a:r>
              <a:rPr kumimoji="0" lang="en-US" sz="900" u="none" strike="noStrike" kern="1200" cap="none" spc="0" normalizeH="0" baseline="0" noProof="0" dirty="0">
                <a:ln>
                  <a:noFill/>
                </a:ln>
                <a:effectLst/>
                <a:uLnTx/>
                <a:uFillTx/>
                <a:latin typeface="Verdana"/>
                <a:ea typeface="+mn-ea"/>
                <a:cs typeface="+mn-cs"/>
              </a:rPr>
              <a:t> City Clinic </a:t>
            </a:r>
            <a:r>
              <a:rPr kumimoji="0" lang="en-US" sz="900" u="none" strike="noStrike" kern="1200" cap="none" spc="0" normalizeH="0" baseline="0" noProof="0" dirty="0" err="1">
                <a:ln>
                  <a:noFill/>
                </a:ln>
                <a:effectLst/>
                <a:uLnTx/>
                <a:uFillTx/>
                <a:latin typeface="Verdana"/>
                <a:ea typeface="+mn-ea"/>
                <a:cs typeface="+mn-cs"/>
              </a:rPr>
              <a:t>Tokuda</a:t>
            </a:r>
            <a:r>
              <a:rPr kumimoji="0" lang="en-US" sz="900" u="none" strike="noStrike" kern="1200" cap="none" spc="0" normalizeH="0" baseline="0" noProof="0" dirty="0">
                <a:ln>
                  <a:noFill/>
                </a:ln>
                <a:effectLst/>
                <a:uLnTx/>
                <a:uFillTx/>
                <a:latin typeface="Verdana"/>
                <a:ea typeface="+mn-ea"/>
                <a:cs typeface="+mn-cs"/>
              </a:rPr>
              <a:t> Hospital, Sofia, Bulgaria; </a:t>
            </a:r>
            <a:r>
              <a:rPr kumimoji="0" lang="en-US" sz="900" u="none" strike="noStrike" kern="1200" cap="none" spc="0" normalizeH="0" baseline="30000" noProof="0" dirty="0">
                <a:ln>
                  <a:noFill/>
                </a:ln>
                <a:effectLst/>
                <a:uLnTx/>
                <a:uFillTx/>
                <a:latin typeface="Verdana"/>
                <a:ea typeface="+mn-ea"/>
                <a:cs typeface="+mn-cs"/>
              </a:rPr>
              <a:t>7</a:t>
            </a:r>
            <a:r>
              <a:rPr kumimoji="0" lang="en-US" sz="900" u="none" strike="noStrike" kern="1200" cap="none" spc="0" normalizeH="0" baseline="0" noProof="0" dirty="0">
                <a:ln>
                  <a:noFill/>
                </a:ln>
                <a:effectLst/>
                <a:uLnTx/>
                <a:uFillTx/>
                <a:latin typeface="Verdana"/>
                <a:ea typeface="+mn-ea"/>
                <a:cs typeface="+mn-cs"/>
              </a:rPr>
              <a:t>Department of Neurology and Cerebrovascular Diseases, </a:t>
            </a:r>
            <a:r>
              <a:rPr kumimoji="0" lang="en-US" sz="900" u="none" strike="noStrike" kern="1200" cap="none" spc="0" normalizeH="0" baseline="0" noProof="0" dirty="0" err="1">
                <a:ln>
                  <a:noFill/>
                </a:ln>
                <a:effectLst/>
                <a:uLnTx/>
                <a:uFillTx/>
                <a:latin typeface="Verdana"/>
                <a:ea typeface="+mn-ea"/>
                <a:cs typeface="+mn-cs"/>
              </a:rPr>
              <a:t>Poznań</a:t>
            </a:r>
            <a:r>
              <a:rPr kumimoji="0" lang="en-US" sz="900" u="none" strike="noStrike" kern="1200" cap="none" spc="0" normalizeH="0" baseline="0" noProof="0" dirty="0">
                <a:ln>
                  <a:noFill/>
                </a:ln>
                <a:effectLst/>
                <a:uLnTx/>
                <a:uFillTx/>
                <a:latin typeface="Verdana"/>
                <a:ea typeface="+mn-ea"/>
                <a:cs typeface="+mn-cs"/>
              </a:rPr>
              <a:t> University of Medical Sciences, </a:t>
            </a:r>
            <a:r>
              <a:rPr kumimoji="0" lang="en-US" sz="900" u="none" strike="noStrike" kern="1200" cap="none" spc="0" normalizeH="0" baseline="0" noProof="0" dirty="0" err="1">
                <a:ln>
                  <a:noFill/>
                </a:ln>
                <a:effectLst/>
                <a:uLnTx/>
                <a:uFillTx/>
                <a:latin typeface="Verdana"/>
                <a:ea typeface="+mn-ea"/>
                <a:cs typeface="+mn-cs"/>
              </a:rPr>
              <a:t>Poznań</a:t>
            </a:r>
            <a:r>
              <a:rPr kumimoji="0" lang="en-US" sz="900" u="none" strike="noStrike" kern="1200" cap="none" spc="0" normalizeH="0" baseline="0" noProof="0" dirty="0">
                <a:ln>
                  <a:noFill/>
                </a:ln>
                <a:effectLst/>
                <a:uLnTx/>
                <a:uFillTx/>
                <a:latin typeface="Verdana"/>
                <a:ea typeface="+mn-ea"/>
                <a:cs typeface="+mn-cs"/>
              </a:rPr>
              <a:t>, Poland; </a:t>
            </a:r>
            <a:r>
              <a:rPr kumimoji="0" lang="en-US" sz="900" u="none" strike="noStrike" kern="1200" cap="none" spc="0" normalizeH="0" baseline="30000" noProof="0" dirty="0">
                <a:ln>
                  <a:noFill/>
                </a:ln>
                <a:effectLst/>
                <a:uLnTx/>
                <a:uFillTx/>
                <a:latin typeface="Verdana"/>
                <a:ea typeface="+mn-ea"/>
                <a:cs typeface="+mn-cs"/>
              </a:rPr>
              <a:t>8</a:t>
            </a:r>
            <a:r>
              <a:rPr kumimoji="0" lang="en-US" sz="900" u="none" strike="noStrike" kern="1200" cap="none" spc="0" normalizeH="0" baseline="0" noProof="0" dirty="0">
                <a:ln>
                  <a:noFill/>
                </a:ln>
                <a:effectLst/>
                <a:uLnTx/>
                <a:uFillTx/>
                <a:latin typeface="Verdana"/>
                <a:ea typeface="+mn-ea"/>
                <a:cs typeface="+mn-cs"/>
              </a:rPr>
              <a:t>Ares Trading SA, </a:t>
            </a:r>
            <a:r>
              <a:rPr kumimoji="0" lang="en-US" sz="900" u="none" strike="noStrike" kern="1200" cap="none" spc="0" normalizeH="0" baseline="0" noProof="0" dirty="0" err="1">
                <a:ln>
                  <a:noFill/>
                </a:ln>
                <a:effectLst/>
                <a:uLnTx/>
                <a:uFillTx/>
                <a:latin typeface="Verdana"/>
                <a:ea typeface="+mn-ea"/>
                <a:cs typeface="+mn-cs"/>
              </a:rPr>
              <a:t>Eysins</a:t>
            </a:r>
            <a:r>
              <a:rPr kumimoji="0" lang="en-US" sz="900" u="none" strike="noStrike" kern="1200" cap="none" spc="0" normalizeH="0" baseline="0" noProof="0" dirty="0">
                <a:ln>
                  <a:noFill/>
                </a:ln>
                <a:effectLst/>
                <a:uLnTx/>
                <a:uFillTx/>
                <a:latin typeface="Verdana"/>
                <a:ea typeface="+mn-ea"/>
                <a:cs typeface="+mn-cs"/>
              </a:rPr>
              <a:t>, Switzerland, an affiliate of Merck KGaA, Darmstadt, Germany; </a:t>
            </a:r>
            <a:r>
              <a:rPr kumimoji="0" lang="en-US" sz="900" u="none" strike="noStrike" kern="1200" cap="none" spc="0" normalizeH="0" baseline="30000" noProof="0" dirty="0">
                <a:ln>
                  <a:noFill/>
                </a:ln>
                <a:effectLst/>
                <a:uLnTx/>
                <a:uFillTx/>
                <a:latin typeface="Verdana"/>
                <a:ea typeface="+mn-ea"/>
                <a:cs typeface="+mn-cs"/>
              </a:rPr>
              <a:t>9</a:t>
            </a:r>
            <a:r>
              <a:rPr kumimoji="0" lang="en-US" sz="900" u="none" strike="noStrike" kern="1200" cap="none" spc="0" normalizeH="0" baseline="0" noProof="0" dirty="0">
                <a:ln>
                  <a:noFill/>
                </a:ln>
                <a:effectLst/>
                <a:uLnTx/>
                <a:uFillTx/>
                <a:latin typeface="Verdana"/>
                <a:ea typeface="+mn-ea"/>
                <a:cs typeface="+mn-cs"/>
              </a:rPr>
              <a:t>EMD Serono, Billerica, MA, USA; </a:t>
            </a:r>
            <a:r>
              <a:rPr kumimoji="0" lang="en-US" sz="900" u="none" strike="noStrike" kern="1200" cap="none" spc="0" normalizeH="0" baseline="30000" noProof="0" dirty="0">
                <a:ln>
                  <a:noFill/>
                </a:ln>
                <a:effectLst/>
                <a:uLnTx/>
                <a:uFillTx/>
                <a:latin typeface="Verdana"/>
                <a:ea typeface="+mn-ea"/>
                <a:cs typeface="+mn-cs"/>
              </a:rPr>
              <a:t>10</a:t>
            </a:r>
            <a:r>
              <a:rPr kumimoji="0" lang="en-US" sz="900" u="none" strike="noStrike" kern="1200" cap="none" spc="0" normalizeH="0" noProof="0" dirty="0">
                <a:ln>
                  <a:noFill/>
                </a:ln>
                <a:effectLst/>
                <a:uLnTx/>
                <a:uFillTx/>
                <a:latin typeface="Verdana"/>
                <a:ea typeface="+mn-ea"/>
                <a:cs typeface="+mn-cs"/>
              </a:rPr>
              <a:t>The healthcare business of </a:t>
            </a:r>
            <a:r>
              <a:rPr kumimoji="0" lang="en-US" sz="900" u="none" strike="noStrike" kern="1200" cap="none" spc="0" normalizeH="0" baseline="0" noProof="0" dirty="0">
                <a:ln>
                  <a:noFill/>
                </a:ln>
                <a:effectLst/>
                <a:uLnTx/>
                <a:uFillTx/>
                <a:latin typeface="Verdana"/>
                <a:ea typeface="+mn-ea"/>
                <a:cs typeface="+mn-cs"/>
              </a:rPr>
              <a:t>Merck KGaA, Darmstadt, Germany</a:t>
            </a:r>
          </a:p>
          <a:p>
            <a:pPr defTabSz="519593">
              <a:spcBef>
                <a:spcPts val="1200"/>
              </a:spcBef>
              <a:spcAft>
                <a:spcPts val="200"/>
              </a:spcAft>
              <a:buClrTx/>
              <a:defRPr/>
            </a:pPr>
            <a:r>
              <a:rPr lang="en-US" sz="1200" dirty="0"/>
              <a:t>Consortium of Multiple Sclerosis Centers (CMSC) Annual Meeting; June 1–4, 2022; National Harbor, MD</a:t>
            </a:r>
          </a:p>
        </p:txBody>
      </p:sp>
      <p:pic>
        <p:nvPicPr>
          <p:cNvPr id="3" name="Picture 2" descr="Qr code&#10;&#10;Description automatically generated">
            <a:extLst>
              <a:ext uri="{FF2B5EF4-FFF2-40B4-BE49-F238E27FC236}">
                <a16:creationId xmlns:a16="http://schemas.microsoft.com/office/drawing/2014/main" id="{4BC9F319-7304-4B90-5DF0-144F368C3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9270" y="5969268"/>
            <a:ext cx="771623" cy="771623"/>
          </a:xfrm>
          <a:prstGeom prst="rect">
            <a:avLst/>
          </a:prstGeom>
        </p:spPr>
      </p:pic>
    </p:spTree>
    <p:extLst>
      <p:ext uri="{BB962C8B-B14F-4D97-AF65-F5344CB8AC3E}">
        <p14:creationId xmlns:p14="http://schemas.microsoft.com/office/powerpoint/2010/main" val="2844680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1E5718B-015C-4308-A3BE-B4E9074F5CB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4" name="Object 3" hidden="1">
                        <a:extLst>
                          <a:ext uri="{FF2B5EF4-FFF2-40B4-BE49-F238E27FC236}">
                            <a16:creationId xmlns:a16="http://schemas.microsoft.com/office/drawing/2014/main" id="{31E5718B-015C-4308-A3BE-B4E9074F5C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AEEABA1-6533-429B-9547-F45A43D9B99A}"/>
              </a:ext>
            </a:extLst>
          </p:cNvPr>
          <p:cNvSpPr>
            <a:spLocks noGrp="1"/>
          </p:cNvSpPr>
          <p:nvPr>
            <p:ph type="title"/>
          </p:nvPr>
        </p:nvSpPr>
        <p:spPr>
          <a:xfrm>
            <a:off x="760383" y="336550"/>
            <a:ext cx="10593417" cy="808468"/>
          </a:xfrm>
        </p:spPr>
        <p:txBody>
          <a:bodyPr>
            <a:normAutofit/>
          </a:bodyPr>
          <a:lstStyle/>
          <a:p>
            <a:r>
              <a:rPr lang="en-GB" dirty="0"/>
              <a:t>Efficacy</a:t>
            </a:r>
            <a:br>
              <a:rPr lang="en-GB" dirty="0"/>
            </a:br>
            <a:r>
              <a:rPr lang="en-GB" b="0" dirty="0"/>
              <a:t>OLE ARR pre- and post-OLE dose switch from 75 mg QD to 75 mg BID</a:t>
            </a:r>
            <a:endParaRPr lang="en-DE" b="0" dirty="0"/>
          </a:p>
        </p:txBody>
      </p:sp>
      <p:sp>
        <p:nvSpPr>
          <p:cNvPr id="6" name="Slide Number Placeholder 5">
            <a:extLst>
              <a:ext uri="{FF2B5EF4-FFF2-40B4-BE49-F238E27FC236}">
                <a16:creationId xmlns:a16="http://schemas.microsoft.com/office/drawing/2014/main" id="{936FC553-D9FD-47FD-AA91-5864273DEADC}"/>
              </a:ext>
            </a:extLst>
          </p:cNvPr>
          <p:cNvSpPr>
            <a:spLocks noGrp="1"/>
          </p:cNvSpPr>
          <p:nvPr>
            <p:ph type="sldNum" sz="quarter" idx="4"/>
          </p:nvPr>
        </p:nvSpPr>
        <p:spPr/>
        <p:txBody>
          <a:bodyPr/>
          <a:lstStyle/>
          <a:p>
            <a:fld id="{2C89B740-7DDD-447D-8B86-4C509E74C549}" type="slidenum">
              <a:rPr lang="en-GB" smtClean="0"/>
              <a:pPr/>
              <a:t>10</a:t>
            </a:fld>
            <a:endParaRPr lang="en-GB"/>
          </a:p>
        </p:txBody>
      </p:sp>
      <p:sp>
        <p:nvSpPr>
          <p:cNvPr id="15" name="TextBox 14">
            <a:extLst>
              <a:ext uri="{FF2B5EF4-FFF2-40B4-BE49-F238E27FC236}">
                <a16:creationId xmlns:a16="http://schemas.microsoft.com/office/drawing/2014/main" id="{EBC34B7D-9E13-43F4-9270-AA44C3A05B1D}"/>
              </a:ext>
            </a:extLst>
          </p:cNvPr>
          <p:cNvSpPr txBox="1"/>
          <p:nvPr/>
        </p:nvSpPr>
        <p:spPr>
          <a:xfrm>
            <a:off x="674254" y="6185126"/>
            <a:ext cx="10778837" cy="461665"/>
          </a:xfrm>
          <a:prstGeom prst="rect">
            <a:avLst/>
          </a:prstGeom>
          <a:noFill/>
        </p:spPr>
        <p:txBody>
          <a:bodyPr wrap="square" anchor="b">
            <a:spAutoFit/>
          </a:bodyPr>
          <a:lstStyle/>
          <a:p>
            <a:pPr>
              <a:defRPr/>
            </a:pPr>
            <a:r>
              <a:rPr kumimoji="0" lang="en-GB" sz="800" b="0" i="0" u="none" strike="noStrike" kern="1200" cap="none" spc="0" normalizeH="0" baseline="30000" noProof="0" dirty="0" err="1">
                <a:ln>
                  <a:noFill/>
                </a:ln>
                <a:solidFill>
                  <a:srgbClr val="503291"/>
                </a:solidFill>
                <a:effectLst/>
                <a:uLnTx/>
                <a:uFillTx/>
                <a:latin typeface="Verdana"/>
                <a:ea typeface="+mn-ea"/>
                <a:cs typeface="+mn-cs"/>
              </a:rPr>
              <a:t>a</a:t>
            </a:r>
            <a:r>
              <a:rPr kumimoji="0" lang="en-GB" sz="800" b="0" i="0" u="none" strike="noStrike" kern="1200" cap="none" spc="0" normalizeH="0" baseline="0" noProof="0" dirty="0" err="1">
                <a:ln>
                  <a:noFill/>
                </a:ln>
                <a:solidFill>
                  <a:srgbClr val="503291"/>
                </a:solidFill>
                <a:effectLst/>
                <a:uLnTx/>
                <a:uFillTx/>
                <a:latin typeface="Verdana"/>
                <a:ea typeface="+mn-ea"/>
                <a:cs typeface="+mn-cs"/>
              </a:rPr>
              <a:t>All</a:t>
            </a:r>
            <a:r>
              <a:rPr kumimoji="0" lang="en-GB" sz="800" b="0" i="0" u="none" strike="noStrike" kern="1200" cap="none" spc="0" normalizeH="0" baseline="0" noProof="0" dirty="0">
                <a:ln>
                  <a:noFill/>
                </a:ln>
                <a:solidFill>
                  <a:srgbClr val="503291"/>
                </a:solidFill>
                <a:effectLst/>
                <a:uLnTx/>
                <a:uFillTx/>
                <a:latin typeface="Verdana"/>
                <a:ea typeface="+mn-ea"/>
                <a:cs typeface="+mn-cs"/>
              </a:rPr>
              <a:t> patients were switched to evobrutinib 75 mg QD at end of week 48 DBP for an average of ~48 weeks in OLE and then switched to 75 mg BID; </a:t>
            </a:r>
            <a:r>
              <a:rPr lang="en-US" sz="800" baseline="30000" dirty="0">
                <a:solidFill>
                  <a:srgbClr val="503291"/>
                </a:solidFill>
                <a:latin typeface="Verdana" panose="020B0604030504040204" pitchFamily="34" charset="0"/>
                <a:ea typeface="Verdana" panose="020B0604030504040204" pitchFamily="34" charset="0"/>
                <a:cs typeface="+mn-cs"/>
              </a:rPr>
              <a:t>b</a:t>
            </a:r>
            <a:r>
              <a:rPr kumimoji="0" lang="en-US"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mn-cs"/>
              </a:rPr>
              <a:t>OLE dose switch (from evobrutinib 75 mg QD to evobrutinib 75 mg BID) occurred at a median of 48 weeks; </a:t>
            </a:r>
            <a:r>
              <a:rPr kumimoji="0" lang="en-US" sz="800" b="0" i="0" u="none" strike="noStrike" kern="1200" cap="none" spc="0" normalizeH="0" baseline="30000" noProof="0" dirty="0" err="1">
                <a:ln>
                  <a:noFill/>
                </a:ln>
                <a:solidFill>
                  <a:srgbClr val="503291"/>
                </a:solidFill>
                <a:effectLst/>
                <a:uLnTx/>
                <a:uFillTx/>
                <a:latin typeface="Verdana" panose="020B0604030504040204" pitchFamily="34" charset="0"/>
                <a:ea typeface="Verdana" panose="020B0604030504040204" pitchFamily="34" charset="0"/>
                <a:cs typeface="+mn-cs"/>
              </a:rPr>
              <a:t>c</a:t>
            </a:r>
            <a:r>
              <a:rPr kumimoji="0" lang="en-US" sz="800" b="0" i="0" u="none" strike="noStrike" kern="1200" cap="none" spc="0" normalizeH="0" baseline="0" noProof="0" dirty="0" err="1">
                <a:ln>
                  <a:noFill/>
                </a:ln>
                <a:solidFill>
                  <a:srgbClr val="503291"/>
                </a:solidFill>
                <a:effectLst/>
                <a:uLnTx/>
                <a:uFillTx/>
                <a:latin typeface="Verdana" panose="020B0604030504040204" pitchFamily="34" charset="0"/>
                <a:ea typeface="Verdana" panose="020B0604030504040204" pitchFamily="34" charset="0"/>
                <a:cs typeface="+mn-cs"/>
              </a:rPr>
              <a:t>Cut</a:t>
            </a:r>
            <a:r>
              <a:rPr kumimoji="0" lang="en-US"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mn-cs"/>
              </a:rPr>
              <a:t>-off May 25, 2021</a:t>
            </a:r>
          </a:p>
          <a:p>
            <a:pPr marL="6858" marR="0" lvl="0" indent="0" algn="l" defTabSz="519745" rtl="0" eaLnBrk="1" fontAlgn="auto" latinLnBrk="0" hangingPunct="1">
              <a:lnSpc>
                <a:spcPct val="100000"/>
              </a:lnSpc>
              <a:spcBef>
                <a:spcPts val="0"/>
              </a:spcBef>
              <a:spcAft>
                <a:spcPts val="0"/>
              </a:spcAft>
              <a:buClrTx/>
              <a:buSzTx/>
              <a:buFontTx/>
              <a:buNone/>
              <a:tabLst>
                <a:tab pos="89512" algn="l"/>
              </a:tabLst>
              <a:defRPr/>
            </a:pP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ARR, </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annualized relapse rate;</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BID,</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twice daily; </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CI,</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confidence interval; </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DBP,</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double-blind period; </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DMF,</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dimethyl fumarate; </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OLE,</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open-label extension; </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QD,</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once daily; </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W,</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Week</a:t>
            </a:r>
          </a:p>
        </p:txBody>
      </p:sp>
      <p:grpSp>
        <p:nvGrpSpPr>
          <p:cNvPr id="16" name="Graphic 56">
            <a:extLst>
              <a:ext uri="{FF2B5EF4-FFF2-40B4-BE49-F238E27FC236}">
                <a16:creationId xmlns:a16="http://schemas.microsoft.com/office/drawing/2014/main" id="{3B4E30D8-0553-4E54-9516-86472FCCAC47}"/>
              </a:ext>
            </a:extLst>
          </p:cNvPr>
          <p:cNvGrpSpPr>
            <a:grpSpLocks noChangeAspect="1"/>
          </p:cNvGrpSpPr>
          <p:nvPr/>
        </p:nvGrpSpPr>
        <p:grpSpPr>
          <a:xfrm>
            <a:off x="197152" y="182314"/>
            <a:ext cx="536364" cy="536400"/>
            <a:chOff x="5521315" y="3124924"/>
            <a:chExt cx="1012390" cy="1012458"/>
          </a:xfrm>
        </p:grpSpPr>
        <p:sp>
          <p:nvSpPr>
            <p:cNvPr id="17" name="Freeform: Shape 16">
              <a:extLst>
                <a:ext uri="{FF2B5EF4-FFF2-40B4-BE49-F238E27FC236}">
                  <a16:creationId xmlns:a16="http://schemas.microsoft.com/office/drawing/2014/main" id="{932EED08-A04B-4B56-A821-579267B47131}"/>
                </a:ext>
              </a:extLst>
            </p:cNvPr>
            <p:cNvSpPr/>
            <p:nvPr/>
          </p:nvSpPr>
          <p:spPr>
            <a:xfrm>
              <a:off x="5521319" y="3124924"/>
              <a:ext cx="1012282" cy="1012282"/>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AB763470-57AF-4603-A58A-6BEB9E54B489}"/>
                </a:ext>
              </a:extLst>
            </p:cNvPr>
            <p:cNvSpPr/>
            <p:nvPr/>
          </p:nvSpPr>
          <p:spPr>
            <a:xfrm>
              <a:off x="5521315" y="3124924"/>
              <a:ext cx="1012390" cy="1012458"/>
            </a:xfrm>
            <a:custGeom>
              <a:avLst/>
              <a:gdLst>
                <a:gd name="connsiteX0" fmla="*/ 506145 w 1012390"/>
                <a:gd name="connsiteY0" fmla="*/ 0 h 1012458"/>
                <a:gd name="connsiteX1" fmla="*/ 0 w 1012390"/>
                <a:gd name="connsiteY1" fmla="*/ 506249 h 1012458"/>
                <a:gd name="connsiteX2" fmla="*/ 86115 w 1012390"/>
                <a:gd name="connsiteY2" fmla="*/ 788626 h 1012458"/>
                <a:gd name="connsiteX3" fmla="*/ 87231 w 1012390"/>
                <a:gd name="connsiteY3" fmla="*/ 787430 h 1012458"/>
                <a:gd name="connsiteX4" fmla="*/ 195149 w 1012390"/>
                <a:gd name="connsiteY4" fmla="*/ 803950 h 1012458"/>
                <a:gd name="connsiteX5" fmla="*/ 205170 w 1012390"/>
                <a:gd name="connsiteY5" fmla="*/ 795164 h 1012458"/>
                <a:gd name="connsiteX6" fmla="*/ 233040 w 1012390"/>
                <a:gd name="connsiteY6" fmla="*/ 765085 h 1012458"/>
                <a:gd name="connsiteX7" fmla="*/ 233040 w 1012390"/>
                <a:gd name="connsiteY7" fmla="*/ 423196 h 1012458"/>
                <a:gd name="connsiteX8" fmla="*/ 254499 w 1012390"/>
                <a:gd name="connsiteY8" fmla="*/ 401737 h 1012458"/>
                <a:gd name="connsiteX9" fmla="*/ 362370 w 1012390"/>
                <a:gd name="connsiteY9" fmla="*/ 401737 h 1012458"/>
                <a:gd name="connsiteX10" fmla="*/ 383828 w 1012390"/>
                <a:gd name="connsiteY10" fmla="*/ 423196 h 1012458"/>
                <a:gd name="connsiteX11" fmla="*/ 383828 w 1012390"/>
                <a:gd name="connsiteY11" fmla="*/ 788143 h 1012458"/>
                <a:gd name="connsiteX12" fmla="*/ 362370 w 1012390"/>
                <a:gd name="connsiteY12" fmla="*/ 809601 h 1012458"/>
                <a:gd name="connsiteX13" fmla="*/ 274295 w 1012390"/>
                <a:gd name="connsiteY13" fmla="*/ 809601 h 1012458"/>
                <a:gd name="connsiteX14" fmla="*/ 249559 w 1012390"/>
                <a:gd name="connsiteY14" fmla="*/ 836308 h 1012458"/>
                <a:gd name="connsiteX15" fmla="*/ 255879 w 1012390"/>
                <a:gd name="connsiteY15" fmla="*/ 944345 h 1012458"/>
                <a:gd name="connsiteX16" fmla="*/ 264448 w 1012390"/>
                <a:gd name="connsiteY16" fmla="*/ 950946 h 1012458"/>
                <a:gd name="connsiteX17" fmla="*/ 950878 w 1012390"/>
                <a:gd name="connsiteY17" fmla="*/ 747846 h 1012458"/>
                <a:gd name="connsiteX18" fmla="*/ 747785 w 1012390"/>
                <a:gd name="connsiteY18" fmla="*/ 61415 h 1012458"/>
                <a:gd name="connsiteX19" fmla="*/ 506145 w 1012390"/>
                <a:gd name="connsiteY19" fmla="*/ 0 h 1012458"/>
                <a:gd name="connsiteX20" fmla="*/ 589889 w 1012390"/>
                <a:gd name="connsiteY20" fmla="*/ 790256 h 1012458"/>
                <a:gd name="connsiteX21" fmla="*/ 570544 w 1012390"/>
                <a:gd name="connsiteY21" fmla="*/ 809601 h 1012458"/>
                <a:gd name="connsiteX22" fmla="*/ 458407 w 1012390"/>
                <a:gd name="connsiteY22" fmla="*/ 809601 h 1012458"/>
                <a:gd name="connsiteX23" fmla="*/ 439062 w 1012390"/>
                <a:gd name="connsiteY23" fmla="*/ 790256 h 1012458"/>
                <a:gd name="connsiteX24" fmla="*/ 439062 w 1012390"/>
                <a:gd name="connsiteY24" fmla="*/ 497553 h 1012458"/>
                <a:gd name="connsiteX25" fmla="*/ 458407 w 1012390"/>
                <a:gd name="connsiteY25" fmla="*/ 478208 h 1012458"/>
                <a:gd name="connsiteX26" fmla="*/ 570544 w 1012390"/>
                <a:gd name="connsiteY26" fmla="*/ 478208 h 1012458"/>
                <a:gd name="connsiteX27" fmla="*/ 589889 w 1012390"/>
                <a:gd name="connsiteY27" fmla="*/ 497553 h 1012458"/>
                <a:gd name="connsiteX28" fmla="*/ 793821 w 1012390"/>
                <a:gd name="connsiteY28" fmla="*/ 792852 h 1012458"/>
                <a:gd name="connsiteX29" fmla="*/ 777064 w 1012390"/>
                <a:gd name="connsiteY29" fmla="*/ 809601 h 1012458"/>
                <a:gd name="connsiteX30" fmla="*/ 659743 w 1012390"/>
                <a:gd name="connsiteY30" fmla="*/ 809601 h 1012458"/>
                <a:gd name="connsiteX31" fmla="*/ 642994 w 1012390"/>
                <a:gd name="connsiteY31" fmla="*/ 792852 h 1012458"/>
                <a:gd name="connsiteX32" fmla="*/ 642994 w 1012390"/>
                <a:gd name="connsiteY32" fmla="*/ 577807 h 1012458"/>
                <a:gd name="connsiteX33" fmla="*/ 659743 w 1012390"/>
                <a:gd name="connsiteY33" fmla="*/ 561058 h 1012458"/>
                <a:gd name="connsiteX34" fmla="*/ 777064 w 1012390"/>
                <a:gd name="connsiteY34" fmla="*/ 561058 h 1012458"/>
                <a:gd name="connsiteX35" fmla="*/ 793821 w 1012390"/>
                <a:gd name="connsiteY35" fmla="*/ 577799 h 1012458"/>
                <a:gd name="connsiteX36" fmla="*/ 793821 w 1012390"/>
                <a:gd name="connsiteY36" fmla="*/ 577807 h 1012458"/>
                <a:gd name="connsiteX37" fmla="*/ 861807 w 1012390"/>
                <a:gd name="connsiteY37" fmla="*/ 496960 h 1012458"/>
                <a:gd name="connsiteX38" fmla="*/ 838060 w 1012390"/>
                <a:gd name="connsiteY38" fmla="*/ 520706 h 1012458"/>
                <a:gd name="connsiteX39" fmla="*/ 721221 w 1012390"/>
                <a:gd name="connsiteY39" fmla="*/ 520706 h 1012458"/>
                <a:gd name="connsiteX40" fmla="*/ 697475 w 1012390"/>
                <a:gd name="connsiteY40" fmla="*/ 496960 h 1012458"/>
                <a:gd name="connsiteX41" fmla="*/ 721221 w 1012390"/>
                <a:gd name="connsiteY41" fmla="*/ 473213 h 1012458"/>
                <a:gd name="connsiteX42" fmla="*/ 774444 w 1012390"/>
                <a:gd name="connsiteY42" fmla="*/ 473213 h 1012458"/>
                <a:gd name="connsiteX43" fmla="*/ 596404 w 1012390"/>
                <a:gd name="connsiteY43" fmla="*/ 298410 h 1012458"/>
                <a:gd name="connsiteX44" fmla="*/ 447594 w 1012390"/>
                <a:gd name="connsiteY44" fmla="*/ 415961 h 1012458"/>
                <a:gd name="connsiteX45" fmla="*/ 410052 w 1012390"/>
                <a:gd name="connsiteY45" fmla="*/ 413001 h 1012458"/>
                <a:gd name="connsiteX46" fmla="*/ 232961 w 1012390"/>
                <a:gd name="connsiteY46" fmla="*/ 220966 h 1012458"/>
                <a:gd name="connsiteX47" fmla="*/ 234544 w 1012390"/>
                <a:gd name="connsiteY47" fmla="*/ 181816 h 1012458"/>
                <a:gd name="connsiteX48" fmla="*/ 273693 w 1012390"/>
                <a:gd name="connsiteY48" fmla="*/ 183399 h 1012458"/>
                <a:gd name="connsiteX49" fmla="*/ 433378 w 1012390"/>
                <a:gd name="connsiteY49" fmla="*/ 356572 h 1012458"/>
                <a:gd name="connsiteX50" fmla="*/ 581214 w 1012390"/>
                <a:gd name="connsiteY50" fmla="*/ 239781 h 1012458"/>
                <a:gd name="connsiteX51" fmla="*/ 617799 w 1012390"/>
                <a:gd name="connsiteY51" fmla="*/ 241752 h 1012458"/>
                <a:gd name="connsiteX52" fmla="*/ 814314 w 1012390"/>
                <a:gd name="connsiteY52" fmla="*/ 434713 h 1012458"/>
                <a:gd name="connsiteX53" fmla="*/ 814314 w 1012390"/>
                <a:gd name="connsiteY53" fmla="*/ 380097 h 1012458"/>
                <a:gd name="connsiteX54" fmla="*/ 838060 w 1012390"/>
                <a:gd name="connsiteY54" fmla="*/ 356351 h 1012458"/>
                <a:gd name="connsiteX55" fmla="*/ 861807 w 1012390"/>
                <a:gd name="connsiteY55" fmla="*/ 380097 h 101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12390" h="1012458">
                  <a:moveTo>
                    <a:pt x="506145" y="0"/>
                  </a:moveTo>
                  <a:cubicBezTo>
                    <a:pt x="226579" y="29"/>
                    <a:pt x="-28" y="226685"/>
                    <a:pt x="0" y="506249"/>
                  </a:cubicBezTo>
                  <a:cubicBezTo>
                    <a:pt x="10" y="606840"/>
                    <a:pt x="29991" y="705150"/>
                    <a:pt x="86115" y="788626"/>
                  </a:cubicBezTo>
                  <a:lnTo>
                    <a:pt x="87231" y="787430"/>
                  </a:lnTo>
                  <a:cubicBezTo>
                    <a:pt x="112470" y="821791"/>
                    <a:pt x="160786" y="829192"/>
                    <a:pt x="195149" y="803950"/>
                  </a:cubicBezTo>
                  <a:cubicBezTo>
                    <a:pt x="198736" y="801314"/>
                    <a:pt x="202089" y="798377"/>
                    <a:pt x="205170" y="795164"/>
                  </a:cubicBezTo>
                  <a:lnTo>
                    <a:pt x="233040" y="765085"/>
                  </a:lnTo>
                  <a:lnTo>
                    <a:pt x="233040" y="423196"/>
                  </a:lnTo>
                  <a:cubicBezTo>
                    <a:pt x="233040" y="411345"/>
                    <a:pt x="242648" y="401737"/>
                    <a:pt x="254499" y="401737"/>
                  </a:cubicBezTo>
                  <a:lnTo>
                    <a:pt x="362370" y="401737"/>
                  </a:lnTo>
                  <a:cubicBezTo>
                    <a:pt x="374220" y="401737"/>
                    <a:pt x="383828" y="411345"/>
                    <a:pt x="383828" y="423196"/>
                  </a:cubicBezTo>
                  <a:lnTo>
                    <a:pt x="383828" y="788143"/>
                  </a:lnTo>
                  <a:cubicBezTo>
                    <a:pt x="383828" y="799992"/>
                    <a:pt x="374220" y="809601"/>
                    <a:pt x="362370" y="809601"/>
                  </a:cubicBezTo>
                  <a:lnTo>
                    <a:pt x="274295" y="809601"/>
                  </a:lnTo>
                  <a:lnTo>
                    <a:pt x="249559" y="836308"/>
                  </a:lnTo>
                  <a:cubicBezTo>
                    <a:pt x="221470" y="867890"/>
                    <a:pt x="224300" y="916261"/>
                    <a:pt x="255879" y="944345"/>
                  </a:cubicBezTo>
                  <a:cubicBezTo>
                    <a:pt x="258577" y="946743"/>
                    <a:pt x="261440" y="948952"/>
                    <a:pt x="264448" y="950946"/>
                  </a:cubicBezTo>
                  <a:cubicBezTo>
                    <a:pt x="510086" y="1084416"/>
                    <a:pt x="817409" y="993484"/>
                    <a:pt x="950878" y="747846"/>
                  </a:cubicBezTo>
                  <a:cubicBezTo>
                    <a:pt x="1084348" y="502211"/>
                    <a:pt x="993416" y="194885"/>
                    <a:pt x="747785" y="61415"/>
                  </a:cubicBezTo>
                  <a:cubicBezTo>
                    <a:pt x="673617" y="21117"/>
                    <a:pt x="590551" y="5"/>
                    <a:pt x="506145" y="0"/>
                  </a:cubicBezTo>
                  <a:close/>
                  <a:moveTo>
                    <a:pt x="589889" y="790256"/>
                  </a:moveTo>
                  <a:cubicBezTo>
                    <a:pt x="589889" y="800942"/>
                    <a:pt x="581228" y="809601"/>
                    <a:pt x="570544" y="809601"/>
                  </a:cubicBezTo>
                  <a:lnTo>
                    <a:pt x="458407" y="809601"/>
                  </a:lnTo>
                  <a:cubicBezTo>
                    <a:pt x="447723" y="809601"/>
                    <a:pt x="439062" y="800942"/>
                    <a:pt x="439062" y="790256"/>
                  </a:cubicBezTo>
                  <a:lnTo>
                    <a:pt x="439062" y="497553"/>
                  </a:lnTo>
                  <a:cubicBezTo>
                    <a:pt x="439062" y="486869"/>
                    <a:pt x="447723" y="478208"/>
                    <a:pt x="458407" y="478208"/>
                  </a:cubicBezTo>
                  <a:lnTo>
                    <a:pt x="570544" y="478208"/>
                  </a:lnTo>
                  <a:cubicBezTo>
                    <a:pt x="581228" y="478208"/>
                    <a:pt x="589889" y="486869"/>
                    <a:pt x="589889" y="497553"/>
                  </a:cubicBezTo>
                  <a:close/>
                  <a:moveTo>
                    <a:pt x="793821" y="792852"/>
                  </a:moveTo>
                  <a:cubicBezTo>
                    <a:pt x="793813" y="802106"/>
                    <a:pt x="786318" y="809601"/>
                    <a:pt x="777064" y="809601"/>
                  </a:cubicBezTo>
                  <a:lnTo>
                    <a:pt x="659743" y="809601"/>
                  </a:lnTo>
                  <a:cubicBezTo>
                    <a:pt x="650494" y="809594"/>
                    <a:pt x="642998" y="802098"/>
                    <a:pt x="642994" y="792852"/>
                  </a:cubicBezTo>
                  <a:lnTo>
                    <a:pt x="642994" y="577807"/>
                  </a:lnTo>
                  <a:cubicBezTo>
                    <a:pt x="642994" y="568557"/>
                    <a:pt x="650493" y="561058"/>
                    <a:pt x="659743" y="561058"/>
                  </a:cubicBezTo>
                  <a:lnTo>
                    <a:pt x="777064" y="561058"/>
                  </a:lnTo>
                  <a:cubicBezTo>
                    <a:pt x="786318" y="561054"/>
                    <a:pt x="793813" y="568549"/>
                    <a:pt x="793821" y="577799"/>
                  </a:cubicBezTo>
                  <a:cubicBezTo>
                    <a:pt x="793821" y="577802"/>
                    <a:pt x="793821" y="577805"/>
                    <a:pt x="793821" y="577807"/>
                  </a:cubicBezTo>
                  <a:close/>
                  <a:moveTo>
                    <a:pt x="861807" y="496960"/>
                  </a:moveTo>
                  <a:cubicBezTo>
                    <a:pt x="861807" y="510075"/>
                    <a:pt x="851176" y="520706"/>
                    <a:pt x="838060" y="520706"/>
                  </a:cubicBezTo>
                  <a:lnTo>
                    <a:pt x="721221" y="520706"/>
                  </a:lnTo>
                  <a:cubicBezTo>
                    <a:pt x="708106" y="520706"/>
                    <a:pt x="697475" y="510075"/>
                    <a:pt x="697475" y="496960"/>
                  </a:cubicBezTo>
                  <a:cubicBezTo>
                    <a:pt x="697475" y="483845"/>
                    <a:pt x="708106" y="473213"/>
                    <a:pt x="721221" y="473213"/>
                  </a:cubicBezTo>
                  <a:lnTo>
                    <a:pt x="774444" y="473213"/>
                  </a:lnTo>
                  <a:lnTo>
                    <a:pt x="596404" y="298410"/>
                  </a:lnTo>
                  <a:lnTo>
                    <a:pt x="447594" y="415961"/>
                  </a:lnTo>
                  <a:cubicBezTo>
                    <a:pt x="436230" y="424940"/>
                    <a:pt x="419868" y="423650"/>
                    <a:pt x="410052" y="413001"/>
                  </a:cubicBezTo>
                  <a:lnTo>
                    <a:pt x="232961" y="220966"/>
                  </a:lnTo>
                  <a:cubicBezTo>
                    <a:pt x="222587" y="209718"/>
                    <a:pt x="223296" y="192190"/>
                    <a:pt x="234544" y="181816"/>
                  </a:cubicBezTo>
                  <a:cubicBezTo>
                    <a:pt x="245792" y="171442"/>
                    <a:pt x="263320" y="172152"/>
                    <a:pt x="273693" y="183399"/>
                  </a:cubicBezTo>
                  <a:lnTo>
                    <a:pt x="433378" y="356572"/>
                  </a:lnTo>
                  <a:lnTo>
                    <a:pt x="581214" y="239781"/>
                  </a:lnTo>
                  <a:cubicBezTo>
                    <a:pt x="592165" y="231129"/>
                    <a:pt x="607841" y="231974"/>
                    <a:pt x="617799" y="241752"/>
                  </a:cubicBezTo>
                  <a:lnTo>
                    <a:pt x="814314" y="434713"/>
                  </a:lnTo>
                  <a:lnTo>
                    <a:pt x="814314" y="380097"/>
                  </a:lnTo>
                  <a:cubicBezTo>
                    <a:pt x="814314" y="366982"/>
                    <a:pt x="824945" y="356351"/>
                    <a:pt x="838060" y="356351"/>
                  </a:cubicBezTo>
                  <a:cubicBezTo>
                    <a:pt x="851176" y="356351"/>
                    <a:pt x="861807" y="366982"/>
                    <a:pt x="861807" y="380097"/>
                  </a:cubicBezTo>
                  <a:close/>
                </a:path>
              </a:pathLst>
            </a:custGeom>
            <a:solidFill>
              <a:srgbClr val="503291"/>
            </a:solidFill>
            <a:ln w="7876" cap="flat">
              <a:noFill/>
              <a:prstDash val="solid"/>
              <a:miter/>
            </a:ln>
          </p:spPr>
          <p:txBody>
            <a:bodyPr rtlCol="0" anchor="ctr"/>
            <a:lstStyle/>
            <a:p>
              <a:endParaRPr lang="en-US" dirty="0"/>
            </a:p>
          </p:txBody>
        </p:sp>
      </p:grpSp>
      <p:sp>
        <p:nvSpPr>
          <p:cNvPr id="12" name="Rectangle: Rounded Corners 11">
            <a:extLst>
              <a:ext uri="{FF2B5EF4-FFF2-40B4-BE49-F238E27FC236}">
                <a16:creationId xmlns:a16="http://schemas.microsoft.com/office/drawing/2014/main" id="{A2798988-794A-4F15-9073-7D90CD34A726}"/>
              </a:ext>
            </a:extLst>
          </p:cNvPr>
          <p:cNvSpPr/>
          <p:nvPr/>
        </p:nvSpPr>
        <p:spPr>
          <a:xfrm>
            <a:off x="760380" y="5108142"/>
            <a:ext cx="10872585" cy="903853"/>
          </a:xfrm>
          <a:prstGeom prst="roundRect">
            <a:avLst>
              <a:gd name="adj" fmla="val 14758"/>
            </a:avLst>
          </a:prstGeom>
          <a:solidFill>
            <a:srgbClr val="503291"/>
          </a:solidFill>
          <a:ln w="28575" cap="flat" cmpd="sng" algn="ctr">
            <a:noFill/>
            <a:prstDash val="solid"/>
            <a:miter lim="800000"/>
          </a:ln>
          <a:effectLst/>
        </p:spPr>
        <p:txBody>
          <a:bodyPr rtlCol="0" anchor="ctr"/>
          <a:lstStyle/>
          <a:p>
            <a:pPr marR="7219">
              <a:spcAft>
                <a:spcPts val="300"/>
              </a:spcAft>
              <a:tabLst>
                <a:tab pos="0" algn="l"/>
              </a:tabLst>
            </a:pPr>
            <a:endParaRPr lang="en-GB" sz="1400" dirty="0">
              <a:solidFill>
                <a:schemeClr val="bg1"/>
              </a:solidFill>
              <a:latin typeface="Verdana" panose="020B0604030504040204" pitchFamily="34" charset="0"/>
              <a:ea typeface="Verdana" panose="020B0604030504040204" pitchFamily="34" charset="0"/>
              <a:cs typeface="Verdana"/>
            </a:endParaRPr>
          </a:p>
          <a:p>
            <a:pPr marL="171450" marR="7219" indent="-171450">
              <a:spcAft>
                <a:spcPts val="300"/>
              </a:spcAft>
              <a:buFont typeface="Arial" panose="020B0604020202020204" pitchFamily="34" charset="0"/>
              <a:buChar char="•"/>
              <a:tabLst>
                <a:tab pos="0" algn="l"/>
              </a:tabLst>
            </a:pPr>
            <a:r>
              <a:rPr lang="en-GB" sz="1400" dirty="0">
                <a:solidFill>
                  <a:schemeClr val="bg1"/>
                </a:solidFill>
                <a:latin typeface="Verdana" panose="020B0604030504040204" pitchFamily="34" charset="0"/>
                <a:ea typeface="Verdana" panose="020B0604030504040204" pitchFamily="34" charset="0"/>
                <a:cs typeface="Verdana"/>
              </a:rPr>
              <a:t>ARR was numerically lower following switch from evobrutinib 75 mg QD to BID dosing in OLE</a:t>
            </a:r>
          </a:p>
          <a:p>
            <a:pPr marL="171450" marR="7219" indent="-171450">
              <a:spcAft>
                <a:spcPts val="300"/>
              </a:spcAft>
              <a:buFont typeface="Arial" panose="020B0604020202020204" pitchFamily="34" charset="0"/>
              <a:buChar char="•"/>
              <a:tabLst>
                <a:tab pos="0" algn="l"/>
              </a:tabLst>
            </a:pPr>
            <a:r>
              <a:rPr lang="en-GB" sz="1400" dirty="0">
                <a:solidFill>
                  <a:schemeClr val="bg1"/>
                </a:solidFill>
                <a:latin typeface="Verdana" panose="020B0604030504040204" pitchFamily="34" charset="0"/>
                <a:ea typeface="Verdana" panose="020B0604030504040204" pitchFamily="34" charset="0"/>
                <a:cs typeface="Verdana"/>
              </a:rPr>
              <a:t>In patients receiving evobrutinib 75 mg BID in the DBP, ARR was 0.13 at OLE Week 132 and 0.12 (95% CI </a:t>
            </a:r>
            <a:br>
              <a:rPr lang="en-GB" sz="1400" dirty="0">
                <a:solidFill>
                  <a:schemeClr val="bg1"/>
                </a:solidFill>
                <a:latin typeface="Verdana" panose="020B0604030504040204" pitchFamily="34" charset="0"/>
                <a:ea typeface="Verdana" panose="020B0604030504040204" pitchFamily="34" charset="0"/>
                <a:cs typeface="Verdana"/>
              </a:rPr>
            </a:br>
            <a:r>
              <a:rPr lang="en-GB" sz="1400" dirty="0">
                <a:solidFill>
                  <a:schemeClr val="bg1"/>
                </a:solidFill>
                <a:latin typeface="Verdana" panose="020B0604030504040204" pitchFamily="34" charset="0"/>
                <a:ea typeface="Verdana" panose="020B0604030504040204" pitchFamily="34" charset="0"/>
                <a:cs typeface="Verdana"/>
              </a:rPr>
              <a:t>0.07–0.20) for the whole OLE </a:t>
            </a:r>
            <a:r>
              <a:rPr lang="en-GB" sz="1400" dirty="0" err="1">
                <a:solidFill>
                  <a:schemeClr val="bg1"/>
                </a:solidFill>
                <a:latin typeface="Verdana" panose="020B0604030504040204" pitchFamily="34" charset="0"/>
                <a:ea typeface="Verdana" panose="020B0604030504040204" pitchFamily="34" charset="0"/>
                <a:cs typeface="Verdana"/>
              </a:rPr>
              <a:t>period</a:t>
            </a:r>
            <a:r>
              <a:rPr lang="en-GB" sz="1400" baseline="30000" dirty="0" err="1">
                <a:solidFill>
                  <a:schemeClr val="bg1"/>
                </a:solidFill>
                <a:latin typeface="Verdana" panose="020B0604030504040204" pitchFamily="34" charset="0"/>
                <a:ea typeface="Verdana" panose="020B0604030504040204" pitchFamily="34" charset="0"/>
                <a:cs typeface="Verdana"/>
              </a:rPr>
              <a:t>c</a:t>
            </a:r>
            <a:endParaRPr lang="en-GB" sz="1400" dirty="0">
              <a:solidFill>
                <a:schemeClr val="bg1"/>
              </a:solidFill>
              <a:latin typeface="Verdana" panose="020B0604030504040204" pitchFamily="34" charset="0"/>
              <a:ea typeface="Verdana" panose="020B0604030504040204" pitchFamily="34" charset="0"/>
              <a:cs typeface="Verdana"/>
            </a:endParaRPr>
          </a:p>
          <a:p>
            <a:pPr marL="171450" marR="7219" indent="-171450">
              <a:spcAft>
                <a:spcPts val="300"/>
              </a:spcAft>
              <a:buFont typeface="Arial" panose="020B0604020202020204" pitchFamily="34" charset="0"/>
              <a:buChar char="•"/>
              <a:tabLst>
                <a:tab pos="0" algn="l"/>
              </a:tabLst>
            </a:pPr>
            <a:endParaRPr lang="en-GB" sz="1400" dirty="0">
              <a:solidFill>
                <a:schemeClr val="bg1"/>
              </a:solidFill>
              <a:latin typeface="Verdana" panose="020B0604030504040204" pitchFamily="34" charset="0"/>
              <a:ea typeface="Verdana" panose="020B0604030504040204" pitchFamily="34" charset="0"/>
              <a:cs typeface="Verdana"/>
            </a:endParaRPr>
          </a:p>
        </p:txBody>
      </p:sp>
      <p:graphicFrame>
        <p:nvGraphicFramePr>
          <p:cNvPr id="14" name="Table 2">
            <a:extLst>
              <a:ext uri="{FF2B5EF4-FFF2-40B4-BE49-F238E27FC236}">
                <a16:creationId xmlns:a16="http://schemas.microsoft.com/office/drawing/2014/main" id="{07EED411-F6F4-43FE-98FE-F879B8E1D38E}"/>
              </a:ext>
            </a:extLst>
          </p:cNvPr>
          <p:cNvGraphicFramePr>
            <a:graphicFrameLocks noGrp="1"/>
          </p:cNvGraphicFramePr>
          <p:nvPr>
            <p:extLst>
              <p:ext uri="{D42A27DB-BD31-4B8C-83A1-F6EECF244321}">
                <p14:modId xmlns:p14="http://schemas.microsoft.com/office/powerpoint/2010/main" val="4161225619"/>
              </p:ext>
            </p:extLst>
          </p:nvPr>
        </p:nvGraphicFramePr>
        <p:xfrm>
          <a:off x="760382" y="1137567"/>
          <a:ext cx="10872585" cy="3797441"/>
        </p:xfrm>
        <a:graphic>
          <a:graphicData uri="http://schemas.openxmlformats.org/drawingml/2006/table">
            <a:tbl>
              <a:tblPr firstRow="1" bandRow="1">
                <a:tableStyleId>{5C22544A-7EE6-4342-B048-85BDC9FD1C3A}</a:tableStyleId>
              </a:tblPr>
              <a:tblGrid>
                <a:gridCol w="1876156">
                  <a:extLst>
                    <a:ext uri="{9D8B030D-6E8A-4147-A177-3AD203B41FA5}">
                      <a16:colId xmlns:a16="http://schemas.microsoft.com/office/drawing/2014/main" val="3633922853"/>
                    </a:ext>
                  </a:extLst>
                </a:gridCol>
                <a:gridCol w="890111">
                  <a:extLst>
                    <a:ext uri="{9D8B030D-6E8A-4147-A177-3AD203B41FA5}">
                      <a16:colId xmlns:a16="http://schemas.microsoft.com/office/drawing/2014/main" val="429270723"/>
                    </a:ext>
                  </a:extLst>
                </a:gridCol>
                <a:gridCol w="1351053">
                  <a:extLst>
                    <a:ext uri="{9D8B030D-6E8A-4147-A177-3AD203B41FA5}">
                      <a16:colId xmlns:a16="http://schemas.microsoft.com/office/drawing/2014/main" val="1560937623"/>
                    </a:ext>
                  </a:extLst>
                </a:gridCol>
                <a:gridCol w="1351053">
                  <a:extLst>
                    <a:ext uri="{9D8B030D-6E8A-4147-A177-3AD203B41FA5}">
                      <a16:colId xmlns:a16="http://schemas.microsoft.com/office/drawing/2014/main" val="398538301"/>
                    </a:ext>
                  </a:extLst>
                </a:gridCol>
                <a:gridCol w="1351053">
                  <a:extLst>
                    <a:ext uri="{9D8B030D-6E8A-4147-A177-3AD203B41FA5}">
                      <a16:colId xmlns:a16="http://schemas.microsoft.com/office/drawing/2014/main" val="1421632380"/>
                    </a:ext>
                  </a:extLst>
                </a:gridCol>
                <a:gridCol w="1351053">
                  <a:extLst>
                    <a:ext uri="{9D8B030D-6E8A-4147-A177-3AD203B41FA5}">
                      <a16:colId xmlns:a16="http://schemas.microsoft.com/office/drawing/2014/main" val="2295468207"/>
                    </a:ext>
                  </a:extLst>
                </a:gridCol>
                <a:gridCol w="1351053">
                  <a:extLst>
                    <a:ext uri="{9D8B030D-6E8A-4147-A177-3AD203B41FA5}">
                      <a16:colId xmlns:a16="http://schemas.microsoft.com/office/drawing/2014/main" val="1157204156"/>
                    </a:ext>
                  </a:extLst>
                </a:gridCol>
                <a:gridCol w="1351053">
                  <a:extLst>
                    <a:ext uri="{9D8B030D-6E8A-4147-A177-3AD203B41FA5}">
                      <a16:colId xmlns:a16="http://schemas.microsoft.com/office/drawing/2014/main" val="2098189931"/>
                    </a:ext>
                  </a:extLst>
                </a:gridCol>
              </a:tblGrid>
              <a:tr h="357783">
                <a:tc rowSpan="2">
                  <a:txBody>
                    <a:bodyPr/>
                    <a:lstStyle/>
                    <a:p>
                      <a:pPr marL="0" algn="l">
                        <a:lnSpc>
                          <a:spcPct val="107000"/>
                        </a:lnSpc>
                        <a:spcAft>
                          <a:spcPts val="0"/>
                        </a:spcAft>
                      </a:pPr>
                      <a:r>
                        <a:rPr lang="en-GB"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OLE period</a:t>
                      </a:r>
                    </a:p>
                  </a:txBody>
                  <a:tcPr anchor="b">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rowSpan="2">
                  <a:txBody>
                    <a:bodyPr/>
                    <a:lstStyle/>
                    <a:p>
                      <a:pPr marL="0" algn="l">
                        <a:lnSpc>
                          <a:spcPct val="100000"/>
                        </a:lnSpc>
                        <a:spcAft>
                          <a:spcPts val="0"/>
                        </a:spcAft>
                      </a:pPr>
                      <a:r>
                        <a:rPr lang="en-GB"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Statistics</a:t>
                      </a:r>
                    </a:p>
                  </a:txBody>
                  <a:tcPr marR="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Verdana" panose="020B0604030504040204" pitchFamily="34" charset="0"/>
                          <a:ea typeface="Verdana" panose="020B0604030504040204" pitchFamily="34" charset="0"/>
                        </a:rPr>
                        <a:t>Dose received in the </a:t>
                      </a:r>
                      <a:r>
                        <a:rPr lang="en-GB" sz="1100" dirty="0" err="1">
                          <a:latin typeface="Verdana" panose="020B0604030504040204" pitchFamily="34" charset="0"/>
                          <a:ea typeface="Verdana" panose="020B0604030504040204" pitchFamily="34" charset="0"/>
                        </a:rPr>
                        <a:t>DBP</a:t>
                      </a:r>
                      <a:r>
                        <a:rPr lang="en-GB" sz="1100" baseline="30000" dirty="0" err="1">
                          <a:latin typeface="Verdana" panose="020B0604030504040204" pitchFamily="34" charset="0"/>
                          <a:ea typeface="Verdana" panose="020B0604030504040204" pitchFamily="34" charset="0"/>
                        </a:rPr>
                        <a:t>a</a:t>
                      </a:r>
                      <a:endParaRPr lang="en-GB" sz="1100" baseline="30000" dirty="0">
                        <a:latin typeface="Verdana" panose="020B0604030504040204" pitchFamily="34" charset="0"/>
                        <a:ea typeface="Verdana" panose="020B0604030504040204" pitchFamily="34" charset="0"/>
                      </a:endParaRPr>
                    </a:p>
                  </a:txBody>
                  <a:tcPr marL="36576" marR="36576"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Verdana" panose="020B0604030504040204" pitchFamily="34" charset="0"/>
                          <a:ea typeface="Verdana" panose="020B0604030504040204" pitchFamily="34" charset="0"/>
                        </a:rPr>
                        <a:t>Dose received in the DBP</a:t>
                      </a:r>
                    </a:p>
                  </a:txBody>
                  <a:tcPr marL="36576" marR="36576" marT="18288" marB="1828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03291"/>
                    </a:solidFill>
                  </a:tcPr>
                </a:tc>
                <a:tc hMerge="1">
                  <a:txBody>
                    <a:bodyPr/>
                    <a:lstStyle/>
                    <a:p>
                      <a:endParaRPr lang="en-DE"/>
                    </a:p>
                  </a:txBody>
                  <a:tcPr>
                    <a:lnL w="19050" cap="flat" cmpd="sng" algn="ctr">
                      <a:solidFill>
                        <a:schemeClr val="bg1"/>
                      </a:solidFill>
                      <a:prstDash val="solid"/>
                      <a:round/>
                      <a:headEnd type="none" w="med" len="med"/>
                      <a:tailEnd type="none" w="med" len="med"/>
                    </a:lnL>
                  </a:tcPr>
                </a:tc>
                <a:tc hMerge="1">
                  <a:txBody>
                    <a:bodyPr/>
                    <a:lstStyle/>
                    <a:p>
                      <a:endParaRPr lang="en-DE"/>
                    </a:p>
                  </a:txBody>
                  <a:tcPr>
                    <a:lnL w="19050" cap="flat" cmpd="sng" algn="ctr">
                      <a:solidFill>
                        <a:schemeClr val="bg1"/>
                      </a:solidFill>
                      <a:prstDash val="solid"/>
                      <a:round/>
                      <a:headEnd type="none" w="med" len="med"/>
                      <a:tailEnd type="none" w="med" len="med"/>
                    </a:lnL>
                  </a:tcPr>
                </a:tc>
                <a:tc hMerge="1">
                  <a:txBody>
                    <a:bodyPr/>
                    <a:lstStyle/>
                    <a:p>
                      <a:pPr algn="ctr">
                        <a:lnSpc>
                          <a:spcPct val="100000"/>
                        </a:lnSpc>
                      </a:pPr>
                      <a:endParaRPr lang="en-GB" sz="1100">
                        <a:latin typeface="Verdana" panose="020B0604030504040204" pitchFamily="34" charset="0"/>
                        <a:ea typeface="Verdana" panose="020B0604030504040204" pitchFamily="34" charset="0"/>
                      </a:endParaRPr>
                    </a:p>
                  </a:txBody>
                  <a:tcPr marL="36576" marR="36576" marT="18288" marB="1828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03291"/>
                    </a:solidFill>
                  </a:tcPr>
                </a:tc>
                <a:tc rowSpan="2">
                  <a:txBody>
                    <a:bodyPr/>
                    <a:lstStyle/>
                    <a:p>
                      <a:pPr algn="ctr">
                        <a:lnSpc>
                          <a:spcPct val="100000"/>
                        </a:lnSpc>
                      </a:pPr>
                      <a:r>
                        <a:rPr lang="en-GB" sz="1100" b="1" dirty="0">
                          <a:solidFill>
                            <a:schemeClr val="bg1"/>
                          </a:solidFill>
                          <a:latin typeface="Verdana" panose="020B0604030504040204" pitchFamily="34" charset="0"/>
                          <a:ea typeface="Verdana" panose="020B0604030504040204" pitchFamily="34" charset="0"/>
                        </a:rPr>
                        <a:t>Total</a:t>
                      </a:r>
                    </a:p>
                    <a:p>
                      <a:pPr algn="ctr">
                        <a:lnSpc>
                          <a:spcPct val="100000"/>
                        </a:lnSpc>
                      </a:pPr>
                      <a:r>
                        <a:rPr lang="en-GB" sz="1100" b="1" dirty="0">
                          <a:solidFill>
                            <a:schemeClr val="bg1"/>
                          </a:solidFill>
                          <a:latin typeface="Verdana" panose="020B0604030504040204" pitchFamily="34" charset="0"/>
                          <a:ea typeface="Verdana" panose="020B0604030504040204" pitchFamily="34" charset="0"/>
                        </a:rPr>
                        <a:t>(n=213)</a:t>
                      </a:r>
                    </a:p>
                  </a:txBody>
                  <a:tcPr anchor="b">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extLst>
                  <a:ext uri="{0D108BD9-81ED-4DB2-BD59-A6C34878D82A}">
                    <a16:rowId xmlns:a16="http://schemas.microsoft.com/office/drawing/2014/main" val="1131020336"/>
                  </a:ext>
                </a:extLst>
              </a:tr>
              <a:tr h="932150">
                <a:tc vMerge="1">
                  <a:txBody>
                    <a:bodyPr/>
                    <a:lstStyle/>
                    <a:p>
                      <a:pPr marL="0" algn="l">
                        <a:lnSpc>
                          <a:spcPct val="107000"/>
                        </a:lnSpc>
                        <a:spcAft>
                          <a:spcPts val="0"/>
                        </a:spcAft>
                      </a:pPr>
                      <a:r>
                        <a:rPr lang="en-GB" sz="11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OLE period</a:t>
                      </a:r>
                    </a:p>
                  </a:txBody>
                  <a:tcPr marL="90000" marR="36576" marT="18288" marB="1828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03291"/>
                    </a:solidFill>
                  </a:tcPr>
                </a:tc>
                <a:tc vMerge="1">
                  <a:txBody>
                    <a:bodyPr/>
                    <a:lstStyle/>
                    <a:p>
                      <a:pPr marL="0" algn="ctr">
                        <a:lnSpc>
                          <a:spcPct val="100000"/>
                        </a:lnSpc>
                        <a:spcAft>
                          <a:spcPts val="0"/>
                        </a:spcAft>
                      </a:pPr>
                      <a:r>
                        <a:rPr lang="en-GB" sz="11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Statistics</a:t>
                      </a:r>
                    </a:p>
                  </a:txBody>
                  <a:tcPr marL="36576" marR="36576"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a:txBody>
                    <a:bodyPr/>
                    <a:lstStyle/>
                    <a:p>
                      <a:pPr marL="0" algn="ctr">
                        <a:lnSpc>
                          <a:spcPct val="100000"/>
                        </a:lnSpc>
                        <a:spcAft>
                          <a:spcPts val="0"/>
                        </a:spcAft>
                      </a:pPr>
                      <a:r>
                        <a:rPr lang="en-GB" sz="11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Placebo</a:t>
                      </a:r>
                      <a:r>
                        <a:rPr lang="en-GB" sz="1100" b="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 evobrutinib </a:t>
                      </a:r>
                      <a:endParaRPr lang="en-GB" sz="11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marL="0" algn="ctr">
                        <a:lnSpc>
                          <a:spcPct val="100000"/>
                        </a:lnSpc>
                        <a:spcAft>
                          <a:spcPts val="0"/>
                        </a:spcAft>
                      </a:pPr>
                      <a:r>
                        <a:rPr lang="en-GB" sz="11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25 mg QD </a:t>
                      </a:r>
                    </a:p>
                    <a:p>
                      <a:pPr marL="0" algn="ctr">
                        <a:lnSpc>
                          <a:spcPct val="100000"/>
                        </a:lnSpc>
                        <a:spcAft>
                          <a:spcPts val="0"/>
                        </a:spcAft>
                      </a:pPr>
                      <a:r>
                        <a:rPr lang="en-GB" sz="11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(n=39)</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9D9D9"/>
                    </a:solidFill>
                  </a:tcPr>
                </a:tc>
                <a:tc>
                  <a:txBody>
                    <a:bodyPr/>
                    <a:lstStyle/>
                    <a:p>
                      <a:pPr algn="ctr">
                        <a:lnSpc>
                          <a:spcPct val="100000"/>
                        </a:lnSpc>
                      </a:pPr>
                      <a:r>
                        <a:rPr lang="en-GB" sz="1100" b="1" dirty="0">
                          <a:solidFill>
                            <a:schemeClr val="bg1"/>
                          </a:solidFill>
                          <a:latin typeface="Verdana" panose="020B0604030504040204" pitchFamily="34" charset="0"/>
                          <a:ea typeface="Verdana" panose="020B0604030504040204" pitchFamily="34" charset="0"/>
                        </a:rPr>
                        <a:t>Evobrutinib</a:t>
                      </a:r>
                    </a:p>
                    <a:p>
                      <a:pPr marL="0" algn="ctr">
                        <a:lnSpc>
                          <a:spcPct val="100000"/>
                        </a:lnSpc>
                        <a:spcAft>
                          <a:spcPts val="0"/>
                        </a:spcAft>
                      </a:pPr>
                      <a:r>
                        <a:rPr lang="en-GB"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25 mg QD</a:t>
                      </a:r>
                    </a:p>
                    <a:p>
                      <a:pPr marL="0" algn="ctr">
                        <a:lnSpc>
                          <a:spcPct val="100000"/>
                        </a:lnSpc>
                        <a:spcAft>
                          <a:spcPts val="0"/>
                        </a:spcAft>
                      </a:pPr>
                      <a:r>
                        <a:rPr lang="en-GB"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(n=39)</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a:txBody>
                    <a:bodyPr/>
                    <a:lstStyle/>
                    <a:p>
                      <a:pPr marL="0" algn="ctr">
                        <a:lnSpc>
                          <a:spcPct val="100000"/>
                        </a:lnSpc>
                        <a:spcAft>
                          <a:spcPts val="0"/>
                        </a:spcAft>
                      </a:pPr>
                      <a:r>
                        <a:rPr lang="en-GB" sz="1100" b="1" dirty="0">
                          <a:solidFill>
                            <a:schemeClr val="bg1"/>
                          </a:solidFill>
                          <a:latin typeface="Verdana" panose="020B0604030504040204" pitchFamily="34" charset="0"/>
                          <a:ea typeface="Verdana" panose="020B0604030504040204" pitchFamily="34" charset="0"/>
                        </a:rPr>
                        <a:t>Evobrutinib</a:t>
                      </a:r>
                      <a:br>
                        <a:rPr lang="en-GB" sz="1100" b="1" dirty="0">
                          <a:solidFill>
                            <a:schemeClr val="bg1"/>
                          </a:solidFill>
                          <a:latin typeface="Verdana" panose="020B0604030504040204" pitchFamily="34" charset="0"/>
                          <a:ea typeface="Verdana" panose="020B0604030504040204" pitchFamily="34" charset="0"/>
                        </a:rPr>
                      </a:br>
                      <a:r>
                        <a:rPr lang="en-GB"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75 mg QD</a:t>
                      </a:r>
                    </a:p>
                    <a:p>
                      <a:pPr marL="0" algn="ctr">
                        <a:lnSpc>
                          <a:spcPct val="100000"/>
                        </a:lnSpc>
                        <a:spcAft>
                          <a:spcPts val="0"/>
                        </a:spcAft>
                      </a:pPr>
                      <a:r>
                        <a:rPr lang="en-GB"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(n=42)</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072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latin typeface="Verdana" panose="020B0604030504040204" pitchFamily="34" charset="0"/>
                          <a:ea typeface="Verdana" panose="020B0604030504040204" pitchFamily="34" charset="0"/>
                        </a:rPr>
                        <a:t>Evobrutinib </a:t>
                      </a:r>
                      <a:br>
                        <a:rPr lang="en-GB" sz="1100" b="1" dirty="0">
                          <a:solidFill>
                            <a:schemeClr val="bg1"/>
                          </a:solidFill>
                          <a:latin typeface="Verdana" panose="020B0604030504040204" pitchFamily="34" charset="0"/>
                          <a:ea typeface="Verdana" panose="020B0604030504040204" pitchFamily="34" charset="0"/>
                        </a:rPr>
                      </a:br>
                      <a:r>
                        <a:rPr lang="en-GB"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75 mg BID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(n=44)</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91571"/>
                    </a:solidFill>
                  </a:tcPr>
                </a:tc>
                <a:tc>
                  <a:txBody>
                    <a:bodyPr/>
                    <a:lstStyle/>
                    <a:p>
                      <a:pPr algn="ctr">
                        <a:lnSpc>
                          <a:spcPct val="100000"/>
                        </a:lnSpc>
                      </a:pPr>
                      <a:r>
                        <a:rPr lang="en-GB" sz="1100" b="1" dirty="0">
                          <a:solidFill>
                            <a:schemeClr val="tx1"/>
                          </a:solidFill>
                          <a:latin typeface="Verdana" panose="020B0604030504040204" pitchFamily="34" charset="0"/>
                          <a:ea typeface="Verdana" panose="020B0604030504040204" pitchFamily="34" charset="0"/>
                        </a:rPr>
                        <a:t>DMF</a:t>
                      </a:r>
                    </a:p>
                    <a:p>
                      <a:pPr algn="ctr">
                        <a:lnSpc>
                          <a:spcPct val="100000"/>
                        </a:lnSpc>
                      </a:pPr>
                      <a:r>
                        <a:rPr lang="en-GB" sz="1100" b="1" dirty="0">
                          <a:solidFill>
                            <a:schemeClr val="tx1"/>
                          </a:solidFill>
                          <a:latin typeface="Verdana" panose="020B0604030504040204" pitchFamily="34" charset="0"/>
                          <a:ea typeface="Verdana" panose="020B0604030504040204" pitchFamily="34" charset="0"/>
                        </a:rPr>
                        <a:t>(n=49)</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6C6E1"/>
                    </a:solidFill>
                  </a:tcPr>
                </a:tc>
                <a:tc vMerge="1">
                  <a:txBody>
                    <a:bodyPr/>
                    <a:lstStyle/>
                    <a:p>
                      <a:pPr algn="ctr">
                        <a:lnSpc>
                          <a:spcPct val="100000"/>
                        </a:lnSpc>
                      </a:pPr>
                      <a:r>
                        <a:rPr lang="en-GB" sz="1100" b="1">
                          <a:solidFill>
                            <a:schemeClr val="bg1"/>
                          </a:solidFill>
                          <a:latin typeface="Verdana" panose="020B0604030504040204" pitchFamily="34" charset="0"/>
                          <a:ea typeface="Verdana" panose="020B0604030504040204" pitchFamily="34" charset="0"/>
                        </a:rPr>
                        <a:t>Total</a:t>
                      </a:r>
                    </a:p>
                    <a:p>
                      <a:pPr algn="ctr">
                        <a:lnSpc>
                          <a:spcPct val="100000"/>
                        </a:lnSpc>
                      </a:pPr>
                      <a:r>
                        <a:rPr lang="en-GB" sz="1100" b="1">
                          <a:solidFill>
                            <a:schemeClr val="bg1"/>
                          </a:solidFill>
                          <a:latin typeface="Verdana" panose="020B0604030504040204" pitchFamily="34" charset="0"/>
                          <a:ea typeface="Verdana" panose="020B0604030504040204" pitchFamily="34" charset="0"/>
                        </a:rPr>
                        <a:t>(n=213)</a:t>
                      </a:r>
                    </a:p>
                  </a:txBody>
                  <a:tcPr marL="36576" marR="36576" marT="18288" marB="1828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03291"/>
                    </a:solidFill>
                  </a:tcPr>
                </a:tc>
                <a:extLst>
                  <a:ext uri="{0D108BD9-81ED-4DB2-BD59-A6C34878D82A}">
                    <a16:rowId xmlns:a16="http://schemas.microsoft.com/office/drawing/2014/main" val="2392594334"/>
                  </a:ext>
                </a:extLst>
              </a:tr>
              <a:tr h="417918">
                <a:tc rowSpan="2">
                  <a:txBody>
                    <a:bodyPr/>
                    <a:lstStyle/>
                    <a:p>
                      <a:pPr marL="0" algn="l"/>
                      <a:r>
                        <a:rPr lang="en-US" sz="1100" b="1" dirty="0">
                          <a:solidFill>
                            <a:srgbClr val="503291"/>
                          </a:solidFill>
                          <a:latin typeface="Verdana" panose="020B0604030504040204" pitchFamily="34" charset="0"/>
                          <a:ea typeface="Verdana" panose="020B0604030504040204" pitchFamily="34" charset="0"/>
                          <a:cs typeface="+mn-cs"/>
                        </a:rPr>
                        <a:t>OLE W0 to switch </a:t>
                      </a:r>
                      <a:r>
                        <a:rPr lang="en-GB" sz="1100" b="1" dirty="0">
                          <a:solidFill>
                            <a:srgbClr val="503291"/>
                          </a:solidFill>
                          <a:latin typeface="Verdana" panose="020B0604030504040204" pitchFamily="34" charset="0"/>
                          <a:ea typeface="Verdana" panose="020B0604030504040204" pitchFamily="34" charset="0"/>
                          <a:cs typeface="+mn-cs"/>
                        </a:rPr>
                        <a:t>from evobrutinib 75 mg QD to 75 mg BID dose</a:t>
                      </a:r>
                      <a:r>
                        <a:rPr lang="en-US" sz="1100" b="1" baseline="30000" dirty="0">
                          <a:solidFill>
                            <a:srgbClr val="503291"/>
                          </a:solidFill>
                          <a:latin typeface="Verdana" panose="020B0604030504040204" pitchFamily="34" charset="0"/>
                          <a:ea typeface="Verdana" panose="020B0604030504040204" pitchFamily="34" charset="0"/>
                          <a:cs typeface="+mn-cs"/>
                        </a:rPr>
                        <a:t>b</a:t>
                      </a:r>
                    </a:p>
                  </a:txBody>
                  <a:tcPr marL="90000" marR="0" marT="18288" marB="18288"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l"/>
                      <a:r>
                        <a:rPr lang="en-US" sz="1100" b="1">
                          <a:solidFill>
                            <a:srgbClr val="503291"/>
                          </a:solidFill>
                          <a:latin typeface="Verdana" panose="020B0604030504040204" pitchFamily="34" charset="0"/>
                          <a:ea typeface="Verdana" panose="020B0604030504040204" pitchFamily="34" charset="0"/>
                          <a:cs typeface="+mn-cs"/>
                        </a:rPr>
                        <a:t>ARR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latinLnBrk="0" hangingPunct="1"/>
                      <a:r>
                        <a:rPr lang="en-US" sz="1100" b="1" kern="1200">
                          <a:solidFill>
                            <a:srgbClr val="503291"/>
                          </a:solidFill>
                          <a:latin typeface="Verdana" panose="020B0604030504040204" pitchFamily="34" charset="0"/>
                          <a:ea typeface="Verdana" panose="020B0604030504040204" pitchFamily="34" charset="0"/>
                          <a:cs typeface="+mn-cs"/>
                        </a:rPr>
                        <a:t>0.30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69AF">
                        <a:alpha val="30000"/>
                      </a:srgbClr>
                    </a:solidFill>
                  </a:tcPr>
                </a:tc>
                <a:tc>
                  <a:txBody>
                    <a:bodyPr/>
                    <a:lstStyle/>
                    <a:p>
                      <a:pPr marL="0" algn="ctr" defTabSz="914400" rtl="0" eaLnBrk="1" latinLnBrk="0" hangingPunct="1"/>
                      <a:r>
                        <a:rPr lang="en-US" sz="1100" b="1" kern="1200" dirty="0">
                          <a:solidFill>
                            <a:srgbClr val="503291"/>
                          </a:solidFill>
                          <a:latin typeface="Verdana" panose="020B0604030504040204" pitchFamily="34" charset="0"/>
                          <a:ea typeface="Verdana" panose="020B0604030504040204" pitchFamily="34" charset="0"/>
                          <a:cs typeface="+mn-cs"/>
                        </a:rPr>
                        <a:t>0.22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69AF">
                        <a:alpha val="30000"/>
                      </a:srgbClr>
                    </a:solidFill>
                  </a:tcPr>
                </a:tc>
                <a:tc>
                  <a:txBody>
                    <a:bodyPr/>
                    <a:lstStyle/>
                    <a:p>
                      <a:pPr marL="0" algn="ctr" defTabSz="914400" rtl="0" eaLnBrk="1" latinLnBrk="0" hangingPunct="1"/>
                      <a:r>
                        <a:rPr lang="en-US" sz="1100" b="1" kern="1200">
                          <a:solidFill>
                            <a:srgbClr val="503291"/>
                          </a:solidFill>
                          <a:latin typeface="Verdana" panose="020B0604030504040204" pitchFamily="34" charset="0"/>
                          <a:ea typeface="Verdana" panose="020B0604030504040204" pitchFamily="34" charset="0"/>
                          <a:cs typeface="+mn-cs"/>
                        </a:rPr>
                        <a:t>0.13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69AF">
                        <a:alpha val="30000"/>
                      </a:srgbClr>
                    </a:solidFill>
                  </a:tcPr>
                </a:tc>
                <a:tc>
                  <a:txBody>
                    <a:bodyPr/>
                    <a:lstStyle/>
                    <a:p>
                      <a:pPr marL="0" algn="ctr" defTabSz="914400" rtl="0" eaLnBrk="1" latinLnBrk="0" hangingPunct="1"/>
                      <a:r>
                        <a:rPr lang="en-US" sz="1100" b="1" kern="1200">
                          <a:solidFill>
                            <a:srgbClr val="503291"/>
                          </a:solidFill>
                          <a:latin typeface="Verdana" panose="020B0604030504040204" pitchFamily="34" charset="0"/>
                          <a:ea typeface="Verdana" panose="020B0604030504040204" pitchFamily="34" charset="0"/>
                          <a:cs typeface="+mn-cs"/>
                        </a:rPr>
                        <a:t>0.16</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69AF">
                        <a:alpha val="30000"/>
                      </a:srgbClr>
                    </a:solidFill>
                  </a:tcPr>
                </a:tc>
                <a:tc>
                  <a:txBody>
                    <a:bodyPr/>
                    <a:lstStyle/>
                    <a:p>
                      <a:pPr marL="0" algn="ctr" defTabSz="914400" rtl="0" eaLnBrk="1" latinLnBrk="0" hangingPunct="1"/>
                      <a:r>
                        <a:rPr lang="en-US" sz="1100" b="1" kern="1200">
                          <a:solidFill>
                            <a:srgbClr val="503291"/>
                          </a:solidFill>
                          <a:latin typeface="Verdana" panose="020B0604030504040204" pitchFamily="34" charset="0"/>
                          <a:ea typeface="Verdana" panose="020B0604030504040204" pitchFamily="34" charset="0"/>
                          <a:cs typeface="+mn-cs"/>
                        </a:rPr>
                        <a:t>0.15</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69AF">
                        <a:alpha val="30000"/>
                      </a:srgbClr>
                    </a:solidFill>
                  </a:tcPr>
                </a:tc>
                <a:tc>
                  <a:txBody>
                    <a:bodyPr/>
                    <a:lstStyle/>
                    <a:p>
                      <a:pPr marL="0" algn="ctr" defTabSz="914400" rtl="0" eaLnBrk="1" latinLnBrk="0" hangingPunct="1"/>
                      <a:r>
                        <a:rPr lang="en-US" sz="1100" b="1" kern="1200" dirty="0">
                          <a:solidFill>
                            <a:srgbClr val="503291"/>
                          </a:solidFill>
                          <a:latin typeface="Verdana" panose="020B0604030504040204" pitchFamily="34" charset="0"/>
                          <a:ea typeface="Verdana" panose="020B0604030504040204" pitchFamily="34" charset="0"/>
                          <a:cs typeface="+mn-cs"/>
                        </a:rPr>
                        <a:t>0.19</a:t>
                      </a:r>
                    </a:p>
                  </a:txBody>
                  <a:tcPr anchor="ctr">
                    <a:lnL w="190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69AF">
                        <a:alpha val="30000"/>
                      </a:srgbClr>
                    </a:solidFill>
                  </a:tcPr>
                </a:tc>
                <a:extLst>
                  <a:ext uri="{0D108BD9-81ED-4DB2-BD59-A6C34878D82A}">
                    <a16:rowId xmlns:a16="http://schemas.microsoft.com/office/drawing/2014/main" val="2331663391"/>
                  </a:ext>
                </a:extLst>
              </a:tr>
              <a:tr h="417918">
                <a:tc vMerge="1">
                  <a:txBody>
                    <a:bodyPr/>
                    <a:lstStyle/>
                    <a:p>
                      <a:pPr marL="0" marR="0" algn="l">
                        <a:lnSpc>
                          <a:spcPct val="107000"/>
                        </a:lnSpc>
                        <a:spcBef>
                          <a:spcPts val="15"/>
                        </a:spcBef>
                        <a:spcAft>
                          <a:spcPts val="15"/>
                        </a:spcAft>
                      </a:pPr>
                      <a:r>
                        <a:rPr lang="en-US" sz="2000" b="1" baseline="0">
                          <a:solidFill>
                            <a:srgbClr val="503291"/>
                          </a:solidFill>
                          <a:effectLst/>
                          <a:latin typeface="Verdana" panose="020B0604030504040204" pitchFamily="34" charset="0"/>
                          <a:ea typeface="Verdana" panose="020B0604030504040204" pitchFamily="34" charset="0"/>
                          <a:cs typeface="Times New Roman"/>
                        </a:rPr>
                        <a:t>Total number of relapses (qualified or not)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F">
                        <a:alpha val="50196"/>
                      </a:srgbClr>
                    </a:solidFill>
                  </a:tcPr>
                </a:tc>
                <a:tc>
                  <a:txBody>
                    <a:bodyPr/>
                    <a:lstStyle/>
                    <a:p>
                      <a:pPr marL="0" algn="l"/>
                      <a:r>
                        <a:rPr lang="en-US" sz="1100" b="0">
                          <a:solidFill>
                            <a:srgbClr val="503291"/>
                          </a:solidFill>
                          <a:latin typeface="Verdana" panose="020B0604030504040204" pitchFamily="34" charset="0"/>
                          <a:ea typeface="Verdana" panose="020B0604030504040204" pitchFamily="34" charset="0"/>
                          <a:cs typeface="+mn-cs"/>
                        </a:rPr>
                        <a:t>95% CI</a:t>
                      </a:r>
                    </a:p>
                  </a:txBody>
                  <a:tcPr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latinLnBrk="0" hangingPunct="1"/>
                      <a:r>
                        <a:rPr lang="en-US" sz="1100" b="0" kern="1200" dirty="0">
                          <a:solidFill>
                            <a:srgbClr val="503291"/>
                          </a:solidFill>
                          <a:latin typeface="Verdana" panose="020B0604030504040204" pitchFamily="34" charset="0"/>
                          <a:ea typeface="Verdana" panose="020B0604030504040204" pitchFamily="34" charset="0"/>
                          <a:cs typeface="+mn-cs"/>
                        </a:rPr>
                        <a:t>0.15–0.53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F69AF">
                        <a:alpha val="30000"/>
                      </a:srgbClr>
                    </a:solidFill>
                  </a:tcPr>
                </a:tc>
                <a:tc>
                  <a:txBody>
                    <a:bodyPr/>
                    <a:lstStyle/>
                    <a:p>
                      <a:pPr marL="0" algn="ctr" defTabSz="914400" rtl="0" eaLnBrk="1" latinLnBrk="0" hangingPunct="1"/>
                      <a:r>
                        <a:rPr lang="en-US" sz="1100" b="0" kern="1200" dirty="0">
                          <a:solidFill>
                            <a:srgbClr val="503291"/>
                          </a:solidFill>
                          <a:latin typeface="Verdana" panose="020B0604030504040204" pitchFamily="34" charset="0"/>
                          <a:ea typeface="Verdana" panose="020B0604030504040204" pitchFamily="34" charset="0"/>
                          <a:cs typeface="+mn-cs"/>
                        </a:rPr>
                        <a:t>0.09–0.43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F69AF">
                        <a:alpha val="30000"/>
                      </a:srgbClr>
                    </a:solidFill>
                  </a:tcPr>
                </a:tc>
                <a:tc>
                  <a:txBody>
                    <a:bodyPr/>
                    <a:lstStyle/>
                    <a:p>
                      <a:pPr marL="0" algn="ctr" defTabSz="914400" rtl="0" eaLnBrk="1" latinLnBrk="0" hangingPunct="1"/>
                      <a:r>
                        <a:rPr lang="en-US" sz="1100" b="0" kern="1200" dirty="0">
                          <a:solidFill>
                            <a:srgbClr val="503291"/>
                          </a:solidFill>
                          <a:latin typeface="Verdana" panose="020B0604030504040204" pitchFamily="34" charset="0"/>
                          <a:ea typeface="Verdana" panose="020B0604030504040204" pitchFamily="34" charset="0"/>
                          <a:cs typeface="+mn-cs"/>
                        </a:rPr>
                        <a:t>0.04–0.31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F69AF">
                        <a:alpha val="30000"/>
                      </a:srgbClr>
                    </a:solidFill>
                  </a:tcPr>
                </a:tc>
                <a:tc>
                  <a:txBody>
                    <a:bodyPr/>
                    <a:lstStyle/>
                    <a:p>
                      <a:pPr marL="0" algn="ctr" defTabSz="914400" rtl="0" eaLnBrk="1" latinLnBrk="0" hangingPunct="1"/>
                      <a:r>
                        <a:rPr lang="en-US" sz="1100" b="0" kern="1200" dirty="0">
                          <a:solidFill>
                            <a:srgbClr val="503291"/>
                          </a:solidFill>
                          <a:latin typeface="Verdana" panose="020B0604030504040204" pitchFamily="34" charset="0"/>
                          <a:ea typeface="Verdana" panose="020B0604030504040204" pitchFamily="34" charset="0"/>
                          <a:cs typeface="+mn-cs"/>
                        </a:rPr>
                        <a:t>0.07–0.34</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F69AF">
                        <a:alpha val="30000"/>
                      </a:srgbClr>
                    </a:solidFill>
                  </a:tcPr>
                </a:tc>
                <a:tc>
                  <a:txBody>
                    <a:bodyPr/>
                    <a:lstStyle/>
                    <a:p>
                      <a:pPr marL="0" algn="ctr" defTabSz="914400" rtl="0" eaLnBrk="1" latinLnBrk="0" hangingPunct="1"/>
                      <a:r>
                        <a:rPr lang="en-US" sz="1100" b="0" kern="1200" dirty="0">
                          <a:solidFill>
                            <a:srgbClr val="503291"/>
                          </a:solidFill>
                          <a:latin typeface="Verdana" panose="020B0604030504040204" pitchFamily="34" charset="0"/>
                          <a:ea typeface="Verdana" panose="020B0604030504040204" pitchFamily="34" charset="0"/>
                          <a:cs typeface="+mn-cs"/>
                        </a:rPr>
                        <a:t>0.05–0.32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F69AF">
                        <a:alpha val="30000"/>
                      </a:srgbClr>
                    </a:solidFill>
                  </a:tcPr>
                </a:tc>
                <a:tc>
                  <a:txBody>
                    <a:bodyPr/>
                    <a:lstStyle/>
                    <a:p>
                      <a:pPr marL="0" algn="ctr" defTabSz="914400" rtl="0" eaLnBrk="1" latinLnBrk="0" hangingPunct="1"/>
                      <a:r>
                        <a:rPr lang="en-US" sz="1100" b="0" kern="1200" dirty="0">
                          <a:solidFill>
                            <a:srgbClr val="503291"/>
                          </a:solidFill>
                          <a:latin typeface="Verdana" panose="020B0604030504040204" pitchFamily="34" charset="0"/>
                          <a:ea typeface="Verdana" panose="020B0604030504040204" pitchFamily="34" charset="0"/>
                          <a:cs typeface="+mn-cs"/>
                        </a:rPr>
                        <a:t>0.13–0.26</a:t>
                      </a:r>
                    </a:p>
                  </a:txBody>
                  <a:tcPr anchor="ctr">
                    <a:lnL w="190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F69AF">
                        <a:alpha val="30000"/>
                      </a:srgbClr>
                    </a:solidFill>
                  </a:tcPr>
                </a:tc>
                <a:extLst>
                  <a:ext uri="{0D108BD9-81ED-4DB2-BD59-A6C34878D82A}">
                    <a16:rowId xmlns:a16="http://schemas.microsoft.com/office/drawing/2014/main" val="1322156329"/>
                  </a:ext>
                </a:extLst>
              </a:tr>
              <a:tr h="417918">
                <a:tc rowSpan="2">
                  <a:txBody>
                    <a:bodyPr/>
                    <a:lstStyle/>
                    <a:p>
                      <a:pPr marL="0" marR="0" lvl="0" indent="0" algn="l" defTabSz="914400" eaLnBrk="1" fontAlgn="auto" latinLnBrk="0" hangingPunct="1">
                        <a:lnSpc>
                          <a:spcPct val="107000"/>
                        </a:lnSpc>
                        <a:spcBef>
                          <a:spcPts val="15"/>
                        </a:spcBef>
                        <a:spcAft>
                          <a:spcPts val="15"/>
                        </a:spcAft>
                        <a:buClrTx/>
                        <a:buSzTx/>
                        <a:buFontTx/>
                        <a:buNone/>
                        <a:tabLst/>
                        <a:defRPr/>
                      </a:pPr>
                      <a:r>
                        <a:rPr lang="en-US" sz="1100" b="1" dirty="0">
                          <a:solidFill>
                            <a:srgbClr val="503291"/>
                          </a:solidFill>
                          <a:latin typeface="Verdana" panose="020B0604030504040204" pitchFamily="34" charset="0"/>
                          <a:ea typeface="Verdana" panose="020B0604030504040204" pitchFamily="34" charset="0"/>
                          <a:cs typeface="+mn-cs"/>
                        </a:rPr>
                        <a:t>From time of switch </a:t>
                      </a:r>
                      <a:r>
                        <a:rPr lang="en-GB" sz="1100" b="1" dirty="0">
                          <a:solidFill>
                            <a:srgbClr val="503291"/>
                          </a:solidFill>
                          <a:latin typeface="Verdana" panose="020B0604030504040204" pitchFamily="34" charset="0"/>
                          <a:ea typeface="Verdana" panose="020B0604030504040204" pitchFamily="34" charset="0"/>
                          <a:cs typeface="+mn-cs"/>
                        </a:rPr>
                        <a:t>to evobrutinib 75 mg BID</a:t>
                      </a:r>
                      <a:r>
                        <a:rPr lang="en-US" sz="1100" b="1" dirty="0">
                          <a:solidFill>
                            <a:srgbClr val="503291"/>
                          </a:solidFill>
                          <a:latin typeface="Verdana" panose="020B0604030504040204" pitchFamily="34" charset="0"/>
                          <a:ea typeface="Verdana" panose="020B0604030504040204" pitchFamily="34" charset="0"/>
                          <a:cs typeface="+mn-cs"/>
                        </a:rPr>
                        <a:t> until OLE W132</a:t>
                      </a:r>
                      <a:r>
                        <a:rPr lang="en-US" sz="1100" b="1" baseline="30000" dirty="0">
                          <a:solidFill>
                            <a:srgbClr val="503291"/>
                          </a:solidFill>
                          <a:latin typeface="Verdana" panose="020B0604030504040204" pitchFamily="34" charset="0"/>
                          <a:ea typeface="Verdana" panose="020B0604030504040204" pitchFamily="34" charset="0"/>
                          <a:cs typeface="+mn-cs"/>
                        </a:rPr>
                        <a:t>b</a:t>
                      </a:r>
                      <a:endParaRPr lang="en-US" sz="1100" b="1" dirty="0">
                        <a:solidFill>
                          <a:srgbClr val="503291"/>
                        </a:solidFill>
                        <a:latin typeface="Verdana" panose="020B0604030504040204" pitchFamily="34" charset="0"/>
                        <a:ea typeface="Verdana" panose="020B0604030504040204" pitchFamily="34" charset="0"/>
                        <a:cs typeface="+mn-cs"/>
                      </a:endParaRPr>
                    </a:p>
                  </a:txBody>
                  <a:tcPr marL="90000" marR="18288" marT="18288" marB="18288"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l"/>
                      <a:r>
                        <a:rPr lang="en-US" sz="1100" b="1">
                          <a:solidFill>
                            <a:srgbClr val="503291"/>
                          </a:solidFill>
                          <a:latin typeface="Verdana" panose="020B0604030504040204" pitchFamily="34" charset="0"/>
                          <a:ea typeface="Verdana" panose="020B0604030504040204" pitchFamily="34" charset="0"/>
                          <a:cs typeface="+mn-cs"/>
                        </a:rPr>
                        <a:t>ARR</a:t>
                      </a:r>
                    </a:p>
                  </a:txBody>
                  <a:tcPr anchor="ctr">
                    <a:lnL w="1905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a:r>
                        <a:rPr lang="en-US" sz="1100" b="1" dirty="0">
                          <a:solidFill>
                            <a:srgbClr val="503291"/>
                          </a:solidFill>
                          <a:latin typeface="Verdana" panose="020B0604030504040204" pitchFamily="34" charset="0"/>
                          <a:ea typeface="Verdana" panose="020B0604030504040204" pitchFamily="34" charset="0"/>
                          <a:cs typeface="+mn-cs"/>
                        </a:rPr>
                        <a:t>0.10</a:t>
                      </a:r>
                    </a:p>
                  </a:txBody>
                  <a:tcPr anchor="ctr">
                    <a:lnL w="28575" cap="flat" cmpd="sng" algn="ctr">
                      <a:solidFill>
                        <a:srgbClr val="FF0000"/>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F69AF">
                        <a:alpha val="30000"/>
                      </a:srgbClr>
                    </a:solidFill>
                  </a:tcPr>
                </a:tc>
                <a:tc>
                  <a:txBody>
                    <a:bodyPr/>
                    <a:lstStyle/>
                    <a:p>
                      <a:pPr marL="0" algn="ctr"/>
                      <a:r>
                        <a:rPr lang="en-US" sz="1100" b="1" dirty="0">
                          <a:solidFill>
                            <a:srgbClr val="503291"/>
                          </a:solidFill>
                          <a:latin typeface="Verdana" panose="020B0604030504040204" pitchFamily="34" charset="0"/>
                          <a:ea typeface="Verdana" panose="020B0604030504040204" pitchFamily="34" charset="0"/>
                          <a:cs typeface="+mn-cs"/>
                        </a:rPr>
                        <a:t>0.13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F69AF">
                        <a:alpha val="30000"/>
                      </a:srgbClr>
                    </a:solidFill>
                  </a:tcPr>
                </a:tc>
                <a:tc>
                  <a:txBody>
                    <a:bodyPr/>
                    <a:lstStyle/>
                    <a:p>
                      <a:pPr marL="0" algn="ctr"/>
                      <a:r>
                        <a:rPr lang="en-US" sz="1100" b="1" dirty="0">
                          <a:solidFill>
                            <a:srgbClr val="503291"/>
                          </a:solidFill>
                          <a:latin typeface="Verdana" panose="020B0604030504040204" pitchFamily="34" charset="0"/>
                          <a:ea typeface="Verdana" panose="020B0604030504040204" pitchFamily="34" charset="0"/>
                          <a:cs typeface="+mn-cs"/>
                        </a:rPr>
                        <a:t>0.07</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F69AF">
                        <a:alpha val="30000"/>
                      </a:srgbClr>
                    </a:solidFill>
                  </a:tcPr>
                </a:tc>
                <a:tc>
                  <a:txBody>
                    <a:bodyPr/>
                    <a:lstStyle/>
                    <a:p>
                      <a:pPr marL="0" algn="ctr"/>
                      <a:r>
                        <a:rPr lang="en-US" sz="1100" b="1" dirty="0">
                          <a:solidFill>
                            <a:srgbClr val="503291"/>
                          </a:solidFill>
                          <a:latin typeface="Verdana" panose="020B0604030504040204" pitchFamily="34" charset="0"/>
                          <a:ea typeface="Verdana" panose="020B0604030504040204" pitchFamily="34" charset="0"/>
                          <a:cs typeface="+mn-cs"/>
                        </a:rPr>
                        <a:t>0.11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F69AF">
                        <a:alpha val="30000"/>
                      </a:srgbClr>
                    </a:solidFill>
                  </a:tcPr>
                </a:tc>
                <a:tc>
                  <a:txBody>
                    <a:bodyPr/>
                    <a:lstStyle/>
                    <a:p>
                      <a:pPr marL="0" algn="ctr"/>
                      <a:r>
                        <a:rPr lang="en-US" sz="1100" b="1" dirty="0">
                          <a:solidFill>
                            <a:srgbClr val="503291"/>
                          </a:solidFill>
                          <a:latin typeface="Verdana" panose="020B0604030504040204" pitchFamily="34" charset="0"/>
                          <a:ea typeface="Verdana" panose="020B0604030504040204" pitchFamily="34" charset="0"/>
                          <a:cs typeface="+mn-cs"/>
                        </a:rPr>
                        <a:t>0.10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F69AF">
                        <a:alpha val="30000"/>
                      </a:srgbClr>
                    </a:solidFill>
                  </a:tcPr>
                </a:tc>
                <a:tc>
                  <a:txBody>
                    <a:bodyPr/>
                    <a:lstStyle/>
                    <a:p>
                      <a:pPr marL="0" algn="ctr"/>
                      <a:r>
                        <a:rPr lang="en-US" sz="1100" b="1" dirty="0">
                          <a:solidFill>
                            <a:srgbClr val="503291"/>
                          </a:solidFill>
                          <a:latin typeface="Verdana" panose="020B0604030504040204" pitchFamily="34" charset="0"/>
                          <a:ea typeface="Verdana" panose="020B0604030504040204" pitchFamily="34" charset="0"/>
                          <a:cs typeface="+mn-cs"/>
                        </a:rPr>
                        <a:t>0.10</a:t>
                      </a:r>
                    </a:p>
                  </a:txBody>
                  <a:tcPr anchor="ctr">
                    <a:lnL w="1905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F69AF">
                        <a:alpha val="30000"/>
                      </a:srgbClr>
                    </a:solidFill>
                  </a:tcPr>
                </a:tc>
                <a:extLst>
                  <a:ext uri="{0D108BD9-81ED-4DB2-BD59-A6C34878D82A}">
                    <a16:rowId xmlns:a16="http://schemas.microsoft.com/office/drawing/2014/main" val="1516538259"/>
                  </a:ext>
                </a:extLst>
              </a:tr>
              <a:tr h="417918">
                <a:tc vMerge="1">
                  <a:txBody>
                    <a:bodyPr/>
                    <a:lstStyle/>
                    <a:p>
                      <a:pPr marL="0" marR="0" algn="l">
                        <a:lnSpc>
                          <a:spcPct val="107000"/>
                        </a:lnSpc>
                        <a:spcBef>
                          <a:spcPts val="15"/>
                        </a:spcBef>
                        <a:spcAft>
                          <a:spcPts val="15"/>
                        </a:spcAft>
                      </a:pPr>
                      <a:endParaRPr lang="en-US" sz="2000" b="1" baseline="0">
                        <a:solidFill>
                          <a:srgbClr val="503291"/>
                        </a:solidFill>
                        <a:effectLst/>
                        <a:latin typeface="Verdana" panose="020B0604030504040204" pitchFamily="34" charset="0"/>
                        <a:ea typeface="Verdana" panose="020B0604030504040204" pitchFamily="34" charset="0"/>
                        <a:cs typeface="Times New Roman"/>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F">
                        <a:alpha val="50196"/>
                      </a:srgbClr>
                    </a:solidFill>
                  </a:tcPr>
                </a:tc>
                <a:tc>
                  <a:txBody>
                    <a:bodyPr/>
                    <a:lstStyle/>
                    <a:p>
                      <a:pPr marL="0" algn="l"/>
                      <a:r>
                        <a:rPr lang="en-US" sz="1100" b="0">
                          <a:solidFill>
                            <a:srgbClr val="503291"/>
                          </a:solidFill>
                          <a:latin typeface="Verdana" panose="020B0604030504040204" pitchFamily="34" charset="0"/>
                          <a:ea typeface="Verdana" panose="020B0604030504040204" pitchFamily="34" charset="0"/>
                          <a:cs typeface="+mn-cs"/>
                        </a:rPr>
                        <a:t>95% CI</a:t>
                      </a:r>
                    </a:p>
                  </a:txBody>
                  <a:tcPr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a:r>
                        <a:rPr lang="en-US" sz="1100" b="0" dirty="0">
                          <a:solidFill>
                            <a:srgbClr val="503291"/>
                          </a:solidFill>
                          <a:latin typeface="Verdana" panose="020B0604030504040204" pitchFamily="34" charset="0"/>
                          <a:ea typeface="Verdana" panose="020B0604030504040204" pitchFamily="34" charset="0"/>
                          <a:cs typeface="+mn-cs"/>
                        </a:rPr>
                        <a:t>0.03</a:t>
                      </a:r>
                      <a:r>
                        <a:rPr lang="en-US" sz="1100" b="0" kern="1200" dirty="0">
                          <a:solidFill>
                            <a:srgbClr val="503291"/>
                          </a:solidFill>
                          <a:latin typeface="Verdana" panose="020B0604030504040204" pitchFamily="34" charset="0"/>
                          <a:ea typeface="Verdana" panose="020B0604030504040204" pitchFamily="34" charset="0"/>
                          <a:cs typeface="+mn-cs"/>
                        </a:rPr>
                        <a:t>–</a:t>
                      </a:r>
                      <a:r>
                        <a:rPr lang="en-US" sz="1100" b="0" dirty="0">
                          <a:solidFill>
                            <a:srgbClr val="503291"/>
                          </a:solidFill>
                          <a:latin typeface="Verdana" panose="020B0604030504040204" pitchFamily="34" charset="0"/>
                          <a:ea typeface="Verdana" panose="020B0604030504040204" pitchFamily="34" charset="0"/>
                          <a:cs typeface="+mn-cs"/>
                        </a:rPr>
                        <a:t>0.22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F69AF">
                        <a:alpha val="30000"/>
                      </a:srgbClr>
                    </a:solidFill>
                  </a:tcPr>
                </a:tc>
                <a:tc>
                  <a:txBody>
                    <a:bodyPr/>
                    <a:lstStyle/>
                    <a:p>
                      <a:pPr marL="0" algn="ctr"/>
                      <a:r>
                        <a:rPr lang="en-US" sz="1100" b="0" dirty="0">
                          <a:solidFill>
                            <a:srgbClr val="503291"/>
                          </a:solidFill>
                          <a:latin typeface="Verdana" panose="020B0604030504040204" pitchFamily="34" charset="0"/>
                          <a:ea typeface="Verdana" panose="020B0604030504040204" pitchFamily="34" charset="0"/>
                          <a:cs typeface="+mn-cs"/>
                        </a:rPr>
                        <a:t>0.05</a:t>
                      </a:r>
                      <a:r>
                        <a:rPr lang="en-US" sz="1100" b="0" kern="1200" dirty="0">
                          <a:solidFill>
                            <a:srgbClr val="503291"/>
                          </a:solidFill>
                          <a:latin typeface="Verdana" panose="020B0604030504040204" pitchFamily="34" charset="0"/>
                          <a:ea typeface="Verdana" panose="020B0604030504040204" pitchFamily="34" charset="0"/>
                          <a:cs typeface="+mn-cs"/>
                        </a:rPr>
                        <a:t>–</a:t>
                      </a:r>
                      <a:r>
                        <a:rPr lang="en-US" sz="1100" b="0" dirty="0">
                          <a:solidFill>
                            <a:srgbClr val="503291"/>
                          </a:solidFill>
                          <a:latin typeface="Verdana" panose="020B0604030504040204" pitchFamily="34" charset="0"/>
                          <a:ea typeface="Verdana" panose="020B0604030504040204" pitchFamily="34" charset="0"/>
                          <a:cs typeface="+mn-cs"/>
                        </a:rPr>
                        <a:t>0.27</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F69AF">
                        <a:alpha val="30000"/>
                      </a:srgbClr>
                    </a:solidFill>
                  </a:tcPr>
                </a:tc>
                <a:tc>
                  <a:txBody>
                    <a:bodyPr/>
                    <a:lstStyle/>
                    <a:p>
                      <a:pPr marL="0" algn="ctr"/>
                      <a:r>
                        <a:rPr lang="en-US" sz="1100" b="0" dirty="0">
                          <a:solidFill>
                            <a:srgbClr val="503291"/>
                          </a:solidFill>
                          <a:latin typeface="Verdana" panose="020B0604030504040204" pitchFamily="34" charset="0"/>
                          <a:ea typeface="Verdana" panose="020B0604030504040204" pitchFamily="34" charset="0"/>
                          <a:cs typeface="+mn-cs"/>
                        </a:rPr>
                        <a:t>0.02</a:t>
                      </a:r>
                      <a:r>
                        <a:rPr lang="en-US" sz="1100" b="0" kern="1200" dirty="0">
                          <a:solidFill>
                            <a:srgbClr val="503291"/>
                          </a:solidFill>
                          <a:latin typeface="Verdana" panose="020B0604030504040204" pitchFamily="34" charset="0"/>
                          <a:ea typeface="Verdana" panose="020B0604030504040204" pitchFamily="34" charset="0"/>
                          <a:cs typeface="+mn-cs"/>
                        </a:rPr>
                        <a:t>–</a:t>
                      </a:r>
                      <a:r>
                        <a:rPr lang="en-US" sz="1100" b="0" dirty="0">
                          <a:solidFill>
                            <a:srgbClr val="503291"/>
                          </a:solidFill>
                          <a:latin typeface="Verdana" panose="020B0604030504040204" pitchFamily="34" charset="0"/>
                          <a:ea typeface="Verdana" panose="020B0604030504040204" pitchFamily="34" charset="0"/>
                          <a:cs typeface="+mn-cs"/>
                        </a:rPr>
                        <a:t>0.18</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F69AF">
                        <a:alpha val="30000"/>
                      </a:srgbClr>
                    </a:solidFill>
                  </a:tcPr>
                </a:tc>
                <a:tc>
                  <a:txBody>
                    <a:bodyPr/>
                    <a:lstStyle/>
                    <a:p>
                      <a:pPr marL="0" algn="ctr"/>
                      <a:r>
                        <a:rPr lang="en-US" sz="1100" b="0" dirty="0">
                          <a:solidFill>
                            <a:srgbClr val="503291"/>
                          </a:solidFill>
                          <a:latin typeface="Verdana" panose="020B0604030504040204" pitchFamily="34" charset="0"/>
                          <a:ea typeface="Verdana" panose="020B0604030504040204" pitchFamily="34" charset="0"/>
                          <a:cs typeface="+mn-cs"/>
                        </a:rPr>
                        <a:t>0.04</a:t>
                      </a:r>
                      <a:r>
                        <a:rPr lang="en-US" sz="1100" b="0" kern="1200" dirty="0">
                          <a:solidFill>
                            <a:srgbClr val="503291"/>
                          </a:solidFill>
                          <a:latin typeface="Verdana" panose="020B0604030504040204" pitchFamily="34" charset="0"/>
                          <a:ea typeface="Verdana" panose="020B0604030504040204" pitchFamily="34" charset="0"/>
                          <a:cs typeface="+mn-cs"/>
                        </a:rPr>
                        <a:t>–</a:t>
                      </a:r>
                      <a:r>
                        <a:rPr lang="en-US" sz="1100" b="0" dirty="0">
                          <a:solidFill>
                            <a:srgbClr val="503291"/>
                          </a:solidFill>
                          <a:latin typeface="Verdana" panose="020B0604030504040204" pitchFamily="34" charset="0"/>
                          <a:ea typeface="Verdana" panose="020B0604030504040204" pitchFamily="34" charset="0"/>
                          <a:cs typeface="+mn-cs"/>
                        </a:rPr>
                        <a:t>0.23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F69AF">
                        <a:alpha val="30000"/>
                      </a:srgbClr>
                    </a:solidFill>
                  </a:tcPr>
                </a:tc>
                <a:tc>
                  <a:txBody>
                    <a:bodyPr/>
                    <a:lstStyle/>
                    <a:p>
                      <a:pPr marL="0" algn="ctr"/>
                      <a:r>
                        <a:rPr lang="en-US" sz="1100" b="0" dirty="0">
                          <a:solidFill>
                            <a:srgbClr val="503291"/>
                          </a:solidFill>
                          <a:latin typeface="Verdana" panose="020B0604030504040204" pitchFamily="34" charset="0"/>
                          <a:ea typeface="Verdana" panose="020B0604030504040204" pitchFamily="34" charset="0"/>
                          <a:cs typeface="+mn-cs"/>
                        </a:rPr>
                        <a:t>0.04</a:t>
                      </a:r>
                      <a:r>
                        <a:rPr lang="en-US" sz="1100" b="0" kern="1200" dirty="0">
                          <a:solidFill>
                            <a:srgbClr val="503291"/>
                          </a:solidFill>
                          <a:latin typeface="Verdana" panose="020B0604030504040204" pitchFamily="34" charset="0"/>
                          <a:ea typeface="Verdana" panose="020B0604030504040204" pitchFamily="34" charset="0"/>
                          <a:cs typeface="+mn-cs"/>
                        </a:rPr>
                        <a:t>–</a:t>
                      </a:r>
                      <a:r>
                        <a:rPr lang="en-US" sz="1100" b="0" dirty="0">
                          <a:solidFill>
                            <a:srgbClr val="503291"/>
                          </a:solidFill>
                          <a:latin typeface="Verdana" panose="020B0604030504040204" pitchFamily="34" charset="0"/>
                          <a:ea typeface="Verdana" panose="020B0604030504040204" pitchFamily="34" charset="0"/>
                          <a:cs typeface="+mn-cs"/>
                        </a:rPr>
                        <a:t>0.22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F69AF">
                        <a:alpha val="30000"/>
                      </a:srgbClr>
                    </a:solidFill>
                  </a:tcPr>
                </a:tc>
                <a:tc>
                  <a:txBody>
                    <a:bodyPr/>
                    <a:lstStyle/>
                    <a:p>
                      <a:pPr marL="0" algn="ctr"/>
                      <a:r>
                        <a:rPr lang="en-US" sz="1100" b="0" dirty="0">
                          <a:solidFill>
                            <a:srgbClr val="503291"/>
                          </a:solidFill>
                          <a:latin typeface="Verdana" panose="020B0604030504040204" pitchFamily="34" charset="0"/>
                          <a:ea typeface="Verdana" panose="020B0604030504040204" pitchFamily="34" charset="0"/>
                          <a:cs typeface="+mn-cs"/>
                        </a:rPr>
                        <a:t>0.07</a:t>
                      </a:r>
                      <a:r>
                        <a:rPr lang="en-US" sz="1100" b="0" kern="1200" dirty="0">
                          <a:solidFill>
                            <a:srgbClr val="503291"/>
                          </a:solidFill>
                          <a:latin typeface="Verdana" panose="020B0604030504040204" pitchFamily="34" charset="0"/>
                          <a:ea typeface="Verdana" panose="020B0604030504040204" pitchFamily="34" charset="0"/>
                          <a:cs typeface="+mn-cs"/>
                        </a:rPr>
                        <a:t>–</a:t>
                      </a:r>
                      <a:r>
                        <a:rPr lang="en-US" sz="1100" b="0" dirty="0">
                          <a:solidFill>
                            <a:srgbClr val="503291"/>
                          </a:solidFill>
                          <a:latin typeface="Verdana" panose="020B0604030504040204" pitchFamily="34" charset="0"/>
                          <a:ea typeface="Verdana" panose="020B0604030504040204" pitchFamily="34" charset="0"/>
                          <a:cs typeface="+mn-cs"/>
                        </a:rPr>
                        <a:t>0.14</a:t>
                      </a:r>
                    </a:p>
                  </a:txBody>
                  <a:tcPr anchor="ctr">
                    <a:lnL w="190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F69AF">
                        <a:alpha val="30000"/>
                      </a:srgbClr>
                    </a:solidFill>
                  </a:tcPr>
                </a:tc>
                <a:extLst>
                  <a:ext uri="{0D108BD9-81ED-4DB2-BD59-A6C34878D82A}">
                    <a16:rowId xmlns:a16="http://schemas.microsoft.com/office/drawing/2014/main" val="2287788159"/>
                  </a:ext>
                </a:extLst>
              </a:tr>
              <a:tr h="417918">
                <a:tc rowSpan="2">
                  <a:txBody>
                    <a:bodyPr/>
                    <a:lstStyle/>
                    <a:p>
                      <a:pPr marL="0" marR="0" lvl="0" indent="0" algn="l" defTabSz="914400" eaLnBrk="1" fontAlgn="auto" latinLnBrk="0" hangingPunct="1">
                        <a:lnSpc>
                          <a:spcPct val="107000"/>
                        </a:lnSpc>
                        <a:spcBef>
                          <a:spcPts val="15"/>
                        </a:spcBef>
                        <a:spcAft>
                          <a:spcPts val="15"/>
                        </a:spcAft>
                        <a:buClrTx/>
                        <a:buSzTx/>
                        <a:buFontTx/>
                        <a:buNone/>
                        <a:tabLst/>
                        <a:defRPr/>
                      </a:pPr>
                      <a:r>
                        <a:rPr lang="en-US" sz="1100" b="1" dirty="0">
                          <a:solidFill>
                            <a:srgbClr val="503291"/>
                          </a:solidFill>
                          <a:latin typeface="Verdana" panose="020B0604030504040204" pitchFamily="34" charset="0"/>
                          <a:ea typeface="Verdana" panose="020B0604030504040204" pitchFamily="34" charset="0"/>
                          <a:cs typeface="+mn-cs"/>
                        </a:rPr>
                        <a:t>OLE W0 to OLE W132</a:t>
                      </a:r>
                    </a:p>
                  </a:txBody>
                  <a:tcPr marL="90000" marR="18288" marT="18288" marB="18288"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l"/>
                      <a:r>
                        <a:rPr lang="en-US" sz="1100" b="1">
                          <a:solidFill>
                            <a:srgbClr val="503291"/>
                          </a:solidFill>
                          <a:latin typeface="Verdana" panose="020B0604030504040204" pitchFamily="34" charset="0"/>
                          <a:ea typeface="Verdana" panose="020B0604030504040204" pitchFamily="34" charset="0"/>
                          <a:cs typeface="+mn-cs"/>
                        </a:rPr>
                        <a:t>ARR</a:t>
                      </a:r>
                    </a:p>
                  </a:txBody>
                  <a:tcPr anchor="ctr">
                    <a:lnL w="1905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a:r>
                        <a:rPr lang="en-US" sz="1100" b="1" dirty="0">
                          <a:solidFill>
                            <a:srgbClr val="503291"/>
                          </a:solidFill>
                          <a:latin typeface="Verdana" panose="020B0604030504040204" pitchFamily="34" charset="0"/>
                          <a:ea typeface="Verdana" panose="020B0604030504040204" pitchFamily="34" charset="0"/>
                          <a:cs typeface="+mn-cs"/>
                        </a:rPr>
                        <a:t>0.18</a:t>
                      </a:r>
                    </a:p>
                  </a:txBody>
                  <a:tcPr anchor="ctr">
                    <a:lnL w="28575" cap="flat" cmpd="sng" algn="ctr">
                      <a:solidFill>
                        <a:srgbClr val="FF0000"/>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F69AF">
                        <a:alpha val="30000"/>
                      </a:srgbClr>
                    </a:solidFill>
                  </a:tcPr>
                </a:tc>
                <a:tc>
                  <a:txBody>
                    <a:bodyPr/>
                    <a:lstStyle/>
                    <a:p>
                      <a:pPr marL="0" algn="ctr"/>
                      <a:r>
                        <a:rPr lang="en-US" sz="1100" b="1" dirty="0">
                          <a:solidFill>
                            <a:srgbClr val="503291"/>
                          </a:solidFill>
                          <a:latin typeface="Verdana" panose="020B0604030504040204" pitchFamily="34" charset="0"/>
                          <a:ea typeface="Verdana" panose="020B0604030504040204" pitchFamily="34" charset="0"/>
                          <a:cs typeface="+mn-cs"/>
                        </a:rPr>
                        <a:t>0.17</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F69AF">
                        <a:alpha val="30000"/>
                      </a:srgbClr>
                    </a:solidFill>
                  </a:tcPr>
                </a:tc>
                <a:tc>
                  <a:txBody>
                    <a:bodyPr/>
                    <a:lstStyle/>
                    <a:p>
                      <a:pPr marL="0" algn="ctr"/>
                      <a:r>
                        <a:rPr lang="en-US" sz="1100" b="1" dirty="0">
                          <a:solidFill>
                            <a:srgbClr val="503291"/>
                          </a:solidFill>
                          <a:latin typeface="Verdana" panose="020B0604030504040204" pitchFamily="34" charset="0"/>
                          <a:ea typeface="Verdana" panose="020B0604030504040204" pitchFamily="34" charset="0"/>
                          <a:cs typeface="+mn-cs"/>
                        </a:rPr>
                        <a:t>0.09</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F69AF">
                        <a:alpha val="30000"/>
                      </a:srgbClr>
                    </a:solidFill>
                  </a:tcPr>
                </a:tc>
                <a:tc>
                  <a:txBody>
                    <a:bodyPr/>
                    <a:lstStyle/>
                    <a:p>
                      <a:pPr marL="0" algn="ctr"/>
                      <a:r>
                        <a:rPr lang="en-US" sz="1100" b="1" dirty="0">
                          <a:solidFill>
                            <a:srgbClr val="503291"/>
                          </a:solidFill>
                          <a:latin typeface="Verdana" panose="020B0604030504040204" pitchFamily="34" charset="0"/>
                          <a:ea typeface="Verdana" panose="020B0604030504040204" pitchFamily="34" charset="0"/>
                          <a:cs typeface="+mn-cs"/>
                        </a:rPr>
                        <a:t>0.13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F69AF">
                        <a:alpha val="30000"/>
                      </a:srgbClr>
                    </a:solidFill>
                  </a:tcPr>
                </a:tc>
                <a:tc>
                  <a:txBody>
                    <a:bodyPr/>
                    <a:lstStyle/>
                    <a:p>
                      <a:pPr marL="0" algn="ctr"/>
                      <a:r>
                        <a:rPr lang="en-US" sz="1100" b="1" dirty="0">
                          <a:solidFill>
                            <a:srgbClr val="503291"/>
                          </a:solidFill>
                          <a:latin typeface="Verdana" panose="020B0604030504040204" pitchFamily="34" charset="0"/>
                          <a:ea typeface="Verdana" panose="020B0604030504040204" pitchFamily="34" charset="0"/>
                          <a:cs typeface="+mn-cs"/>
                        </a:rPr>
                        <a:t>0.12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F69AF">
                        <a:alpha val="30000"/>
                      </a:srgbClr>
                    </a:solidFill>
                  </a:tcPr>
                </a:tc>
                <a:tc>
                  <a:txBody>
                    <a:bodyPr/>
                    <a:lstStyle/>
                    <a:p>
                      <a:pPr marL="0" algn="ctr"/>
                      <a:r>
                        <a:rPr lang="en-US" sz="1100" b="1" dirty="0">
                          <a:solidFill>
                            <a:srgbClr val="503291"/>
                          </a:solidFill>
                          <a:latin typeface="Verdana" panose="020B0604030504040204" pitchFamily="34" charset="0"/>
                          <a:ea typeface="Verdana" panose="020B0604030504040204" pitchFamily="34" charset="0"/>
                          <a:cs typeface="+mn-cs"/>
                        </a:rPr>
                        <a:t>0.14</a:t>
                      </a:r>
                    </a:p>
                  </a:txBody>
                  <a:tcPr anchor="ctr">
                    <a:lnL w="1905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F69AF">
                        <a:alpha val="30000"/>
                      </a:srgbClr>
                    </a:solidFill>
                  </a:tcPr>
                </a:tc>
                <a:extLst>
                  <a:ext uri="{0D108BD9-81ED-4DB2-BD59-A6C34878D82A}">
                    <a16:rowId xmlns:a16="http://schemas.microsoft.com/office/drawing/2014/main" val="390450121"/>
                  </a:ext>
                </a:extLst>
              </a:tr>
              <a:tr h="417918">
                <a:tc vMerge="1">
                  <a:txBody>
                    <a:bodyPr/>
                    <a:lstStyle/>
                    <a:p>
                      <a:pPr marL="0" marR="0" algn="l">
                        <a:lnSpc>
                          <a:spcPct val="107000"/>
                        </a:lnSpc>
                        <a:spcBef>
                          <a:spcPts val="15"/>
                        </a:spcBef>
                        <a:spcAft>
                          <a:spcPts val="15"/>
                        </a:spcAft>
                      </a:pPr>
                      <a:endParaRPr lang="en-US" sz="2000" b="1" baseline="0">
                        <a:solidFill>
                          <a:srgbClr val="503291"/>
                        </a:solidFill>
                        <a:effectLst/>
                        <a:latin typeface="Verdana" panose="020B0604030504040204" pitchFamily="34" charset="0"/>
                        <a:ea typeface="Verdana" panose="020B0604030504040204" pitchFamily="34" charset="0"/>
                        <a:cs typeface="Times New Roman"/>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F">
                        <a:alpha val="50196"/>
                      </a:srgbClr>
                    </a:solidFill>
                  </a:tcPr>
                </a:tc>
                <a:tc>
                  <a:txBody>
                    <a:bodyPr/>
                    <a:lstStyle/>
                    <a:p>
                      <a:pPr marL="0" algn="l"/>
                      <a:r>
                        <a:rPr lang="en-US" sz="1100" b="0">
                          <a:solidFill>
                            <a:srgbClr val="503291"/>
                          </a:solidFill>
                          <a:latin typeface="Verdana" panose="020B0604030504040204" pitchFamily="34" charset="0"/>
                          <a:ea typeface="Verdana" panose="020B0604030504040204" pitchFamily="34" charset="0"/>
                          <a:cs typeface="+mn-cs"/>
                        </a:rPr>
                        <a:t>95% CI</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a:r>
                        <a:rPr lang="en-US" sz="1100" b="0" dirty="0">
                          <a:solidFill>
                            <a:srgbClr val="503291"/>
                          </a:solidFill>
                          <a:latin typeface="Verdana" panose="020B0604030504040204" pitchFamily="34" charset="0"/>
                          <a:ea typeface="Verdana" panose="020B0604030504040204" pitchFamily="34" charset="0"/>
                          <a:cs typeface="+mn-cs"/>
                        </a:rPr>
                        <a:t>0.10</a:t>
                      </a:r>
                      <a:r>
                        <a:rPr lang="en-US" sz="1100" b="0" kern="1200" dirty="0">
                          <a:solidFill>
                            <a:srgbClr val="503291"/>
                          </a:solidFill>
                          <a:latin typeface="Verdana" panose="020B0604030504040204" pitchFamily="34" charset="0"/>
                          <a:ea typeface="Verdana" panose="020B0604030504040204" pitchFamily="34" charset="0"/>
                          <a:cs typeface="+mn-cs"/>
                        </a:rPr>
                        <a:t>–</a:t>
                      </a:r>
                      <a:r>
                        <a:rPr lang="en-US" sz="1100" b="0" dirty="0">
                          <a:solidFill>
                            <a:srgbClr val="503291"/>
                          </a:solidFill>
                          <a:latin typeface="Verdana" panose="020B0604030504040204" pitchFamily="34" charset="0"/>
                          <a:ea typeface="Verdana" panose="020B0604030504040204" pitchFamily="34" charset="0"/>
                          <a:cs typeface="+mn-cs"/>
                        </a:rPr>
                        <a:t>0.29</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solidFill>
                      <a:srgbClr val="0F69AF">
                        <a:alpha val="30000"/>
                      </a:srgbClr>
                    </a:solidFill>
                  </a:tcPr>
                </a:tc>
                <a:tc>
                  <a:txBody>
                    <a:bodyPr/>
                    <a:lstStyle/>
                    <a:p>
                      <a:pPr marL="0" algn="ctr"/>
                      <a:r>
                        <a:rPr lang="en-US" sz="1100" b="0" dirty="0">
                          <a:solidFill>
                            <a:srgbClr val="503291"/>
                          </a:solidFill>
                          <a:latin typeface="Verdana" panose="020B0604030504040204" pitchFamily="34" charset="0"/>
                          <a:ea typeface="Verdana" panose="020B0604030504040204" pitchFamily="34" charset="0"/>
                          <a:cs typeface="+mn-cs"/>
                        </a:rPr>
                        <a:t>0.09</a:t>
                      </a:r>
                      <a:r>
                        <a:rPr lang="en-US" sz="1100" b="0" kern="1200" dirty="0">
                          <a:solidFill>
                            <a:srgbClr val="503291"/>
                          </a:solidFill>
                          <a:latin typeface="Verdana" panose="020B0604030504040204" pitchFamily="34" charset="0"/>
                          <a:ea typeface="Verdana" panose="020B0604030504040204" pitchFamily="34" charset="0"/>
                          <a:cs typeface="+mn-cs"/>
                        </a:rPr>
                        <a:t>–</a:t>
                      </a:r>
                      <a:r>
                        <a:rPr lang="en-US" sz="1100" b="0" dirty="0">
                          <a:solidFill>
                            <a:srgbClr val="503291"/>
                          </a:solidFill>
                          <a:latin typeface="Verdana" panose="020B0604030504040204" pitchFamily="34" charset="0"/>
                          <a:ea typeface="Verdana" panose="020B0604030504040204" pitchFamily="34" charset="0"/>
                          <a:cs typeface="+mn-cs"/>
                        </a:rPr>
                        <a:t>0.28</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solidFill>
                      <a:srgbClr val="0F69AF">
                        <a:alpha val="30000"/>
                      </a:srgbClr>
                    </a:solidFill>
                  </a:tcPr>
                </a:tc>
                <a:tc>
                  <a:txBody>
                    <a:bodyPr/>
                    <a:lstStyle/>
                    <a:p>
                      <a:pPr marL="0" algn="ctr"/>
                      <a:r>
                        <a:rPr lang="en-US" sz="1100" b="0" dirty="0">
                          <a:solidFill>
                            <a:srgbClr val="503291"/>
                          </a:solidFill>
                          <a:latin typeface="Verdana" panose="020B0604030504040204" pitchFamily="34" charset="0"/>
                          <a:ea typeface="Verdana" panose="020B0604030504040204" pitchFamily="34" charset="0"/>
                          <a:cs typeface="+mn-cs"/>
                        </a:rPr>
                        <a:t>0.04</a:t>
                      </a:r>
                      <a:r>
                        <a:rPr lang="en-US" sz="1100" b="0" kern="1200" dirty="0">
                          <a:solidFill>
                            <a:srgbClr val="503291"/>
                          </a:solidFill>
                          <a:latin typeface="Verdana" panose="020B0604030504040204" pitchFamily="34" charset="0"/>
                          <a:ea typeface="Verdana" panose="020B0604030504040204" pitchFamily="34" charset="0"/>
                          <a:cs typeface="+mn-cs"/>
                        </a:rPr>
                        <a:t>–</a:t>
                      </a:r>
                      <a:r>
                        <a:rPr lang="en-US" sz="1100" b="0" dirty="0">
                          <a:solidFill>
                            <a:srgbClr val="503291"/>
                          </a:solidFill>
                          <a:latin typeface="Verdana" panose="020B0604030504040204" pitchFamily="34" charset="0"/>
                          <a:ea typeface="Verdana" panose="020B0604030504040204" pitchFamily="34" charset="0"/>
                          <a:cs typeface="+mn-cs"/>
                        </a:rPr>
                        <a:t>0.18</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solidFill>
                      <a:srgbClr val="0F69AF">
                        <a:alpha val="30000"/>
                      </a:srgbClr>
                    </a:solidFill>
                  </a:tcPr>
                </a:tc>
                <a:tc>
                  <a:txBody>
                    <a:bodyPr/>
                    <a:lstStyle/>
                    <a:p>
                      <a:pPr marL="0" algn="ctr"/>
                      <a:r>
                        <a:rPr lang="en-US" sz="1100" b="0" dirty="0">
                          <a:solidFill>
                            <a:srgbClr val="503291"/>
                          </a:solidFill>
                          <a:latin typeface="Verdana" panose="020B0604030504040204" pitchFamily="34" charset="0"/>
                          <a:ea typeface="Verdana" panose="020B0604030504040204" pitchFamily="34" charset="0"/>
                          <a:cs typeface="+mn-cs"/>
                        </a:rPr>
                        <a:t>0.07</a:t>
                      </a:r>
                      <a:r>
                        <a:rPr lang="en-US" sz="1100" b="0" kern="1200" dirty="0">
                          <a:solidFill>
                            <a:srgbClr val="503291"/>
                          </a:solidFill>
                          <a:latin typeface="Verdana" panose="020B0604030504040204" pitchFamily="34" charset="0"/>
                          <a:ea typeface="Verdana" panose="020B0604030504040204" pitchFamily="34" charset="0"/>
                          <a:cs typeface="+mn-cs"/>
                        </a:rPr>
                        <a:t>–</a:t>
                      </a:r>
                      <a:r>
                        <a:rPr lang="en-US" sz="1100" b="0" dirty="0">
                          <a:solidFill>
                            <a:srgbClr val="503291"/>
                          </a:solidFill>
                          <a:latin typeface="Verdana" panose="020B0604030504040204" pitchFamily="34" charset="0"/>
                          <a:ea typeface="Verdana" panose="020B0604030504040204" pitchFamily="34" charset="0"/>
                          <a:cs typeface="+mn-cs"/>
                        </a:rPr>
                        <a:t>0.22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solidFill>
                      <a:srgbClr val="0F69AF">
                        <a:alpha val="30000"/>
                      </a:srgbClr>
                    </a:solidFill>
                  </a:tcPr>
                </a:tc>
                <a:tc>
                  <a:txBody>
                    <a:bodyPr/>
                    <a:lstStyle/>
                    <a:p>
                      <a:pPr marL="0" algn="ctr"/>
                      <a:r>
                        <a:rPr lang="en-US" sz="1100" b="0" dirty="0">
                          <a:solidFill>
                            <a:srgbClr val="503291"/>
                          </a:solidFill>
                          <a:latin typeface="Verdana" panose="020B0604030504040204" pitchFamily="34" charset="0"/>
                          <a:ea typeface="Verdana" panose="020B0604030504040204" pitchFamily="34" charset="0"/>
                          <a:cs typeface="+mn-cs"/>
                        </a:rPr>
                        <a:t>0.06</a:t>
                      </a:r>
                      <a:r>
                        <a:rPr lang="en-US" sz="1100" b="0" kern="1200" dirty="0">
                          <a:solidFill>
                            <a:srgbClr val="503291"/>
                          </a:solidFill>
                          <a:latin typeface="Verdana" panose="020B0604030504040204" pitchFamily="34" charset="0"/>
                          <a:ea typeface="Verdana" panose="020B0604030504040204" pitchFamily="34" charset="0"/>
                          <a:cs typeface="+mn-cs"/>
                        </a:rPr>
                        <a:t>–</a:t>
                      </a:r>
                      <a:r>
                        <a:rPr lang="en-US" sz="1100" b="0" dirty="0">
                          <a:solidFill>
                            <a:srgbClr val="503291"/>
                          </a:solidFill>
                          <a:latin typeface="Verdana" panose="020B0604030504040204" pitchFamily="34" charset="0"/>
                          <a:ea typeface="Verdana" panose="020B0604030504040204" pitchFamily="34" charset="0"/>
                          <a:cs typeface="+mn-cs"/>
                        </a:rPr>
                        <a:t>0.21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solidFill>
                      <a:srgbClr val="0F69AF">
                        <a:alpha val="30000"/>
                      </a:srgbClr>
                    </a:solidFill>
                  </a:tcPr>
                </a:tc>
                <a:tc>
                  <a:txBody>
                    <a:bodyPr/>
                    <a:lstStyle/>
                    <a:p>
                      <a:pPr marL="0" algn="ctr"/>
                      <a:r>
                        <a:rPr lang="en-US" sz="1100" b="0" dirty="0">
                          <a:solidFill>
                            <a:srgbClr val="503291"/>
                          </a:solidFill>
                          <a:latin typeface="Verdana" panose="020B0604030504040204" pitchFamily="34" charset="0"/>
                          <a:ea typeface="Verdana" panose="020B0604030504040204" pitchFamily="34" charset="0"/>
                          <a:cs typeface="+mn-cs"/>
                        </a:rPr>
                        <a:t>0.11</a:t>
                      </a:r>
                      <a:r>
                        <a:rPr lang="en-US" sz="1100" b="0" kern="1200" dirty="0">
                          <a:solidFill>
                            <a:srgbClr val="503291"/>
                          </a:solidFill>
                          <a:latin typeface="Verdana" panose="020B0604030504040204" pitchFamily="34" charset="0"/>
                          <a:ea typeface="Verdana" panose="020B0604030504040204" pitchFamily="34" charset="0"/>
                          <a:cs typeface="+mn-cs"/>
                        </a:rPr>
                        <a:t>–</a:t>
                      </a:r>
                      <a:r>
                        <a:rPr lang="en-US" sz="1100" b="0" dirty="0">
                          <a:solidFill>
                            <a:srgbClr val="503291"/>
                          </a:solidFill>
                          <a:latin typeface="Verdana" panose="020B0604030504040204" pitchFamily="34" charset="0"/>
                          <a:ea typeface="Verdana" panose="020B0604030504040204" pitchFamily="34" charset="0"/>
                          <a:cs typeface="+mn-cs"/>
                        </a:rPr>
                        <a:t>0.17</a:t>
                      </a:r>
                    </a:p>
                  </a:txBody>
                  <a:tcPr anchor="ctr">
                    <a:lnL w="190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solidFill>
                      <a:srgbClr val="0F69AF">
                        <a:alpha val="30000"/>
                      </a:srgbClr>
                    </a:solidFill>
                  </a:tcPr>
                </a:tc>
                <a:extLst>
                  <a:ext uri="{0D108BD9-81ED-4DB2-BD59-A6C34878D82A}">
                    <a16:rowId xmlns:a16="http://schemas.microsoft.com/office/drawing/2014/main" val="3907748322"/>
                  </a:ext>
                </a:extLst>
              </a:tr>
            </a:tbl>
          </a:graphicData>
        </a:graphic>
      </p:graphicFrame>
      <p:sp>
        <p:nvSpPr>
          <p:cNvPr id="19" name="object 3">
            <a:extLst>
              <a:ext uri="{FF2B5EF4-FFF2-40B4-BE49-F238E27FC236}">
                <a16:creationId xmlns:a16="http://schemas.microsoft.com/office/drawing/2014/main" id="{DC957D8C-6396-49E5-B7E2-485E425251E6}"/>
              </a:ext>
            </a:extLst>
          </p:cNvPr>
          <p:cNvSpPr txBox="1"/>
          <p:nvPr/>
        </p:nvSpPr>
        <p:spPr>
          <a:xfrm>
            <a:off x="760383" y="6664291"/>
            <a:ext cx="11276052" cy="130400"/>
          </a:xfrm>
          <a:prstGeom prst="rect">
            <a:avLst/>
          </a:prstGeom>
        </p:spPr>
        <p:txBody>
          <a:bodyPr vert="horz" wrap="square" lIns="0" tIns="7219" rIns="0" bIns="0" rtlCol="0">
            <a:spAutoFit/>
          </a:bodyPr>
          <a:lstStyle/>
          <a:p>
            <a:pPr marL="7218" marR="0" lvl="0" indent="0" algn="l" defTabSz="519593" rtl="0" eaLnBrk="1" fontAlgn="auto" latinLnBrk="0" hangingPunct="1">
              <a:lnSpc>
                <a:spcPct val="100000"/>
              </a:lnSpc>
              <a:spcBef>
                <a:spcPts val="57"/>
              </a:spcBef>
              <a:spcAft>
                <a:spcPts val="0"/>
              </a:spcAft>
              <a:buClrTx/>
              <a:buSzTx/>
              <a:buFontTx/>
              <a:buNone/>
              <a:tabLst/>
              <a:defRPr/>
            </a:pP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Presented </a:t>
            </a:r>
            <a:r>
              <a:rPr kumimoji="0" lang="en-GB" sz="800" b="0" i="0" u="none" strike="noStrike" kern="1200" cap="none" spc="-6"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at </a:t>
            </a: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the Consortium of Multiple Sclerosis </a:t>
            </a:r>
            <a:r>
              <a:rPr kumimoji="0" lang="en-GB" sz="800" b="0" i="0" u="none" strike="noStrike" kern="1200" cap="none" spc="-3" normalizeH="0" baseline="0" noProof="0" dirty="0" err="1">
                <a:ln>
                  <a:noFill/>
                </a:ln>
                <a:solidFill>
                  <a:srgbClr val="503291"/>
                </a:solidFill>
                <a:effectLst/>
                <a:uLnTx/>
                <a:uFillTx/>
                <a:latin typeface="Verdana" panose="020B0604030504040204" pitchFamily="34" charset="0"/>
                <a:ea typeface="Verdana" panose="020B0604030504040204" pitchFamily="34" charset="0"/>
                <a:cs typeface="Verdana"/>
              </a:rPr>
              <a:t>Centers</a:t>
            </a: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(CMSC) Annual Meeting </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June 1–4, 2022</a:t>
            </a:r>
            <a:r>
              <a:rPr lang="en-US" sz="800" spc="-6" dirty="0">
                <a:solidFill>
                  <a:srgbClr val="503291"/>
                </a:solidFill>
                <a:latin typeface="Verdana" panose="020B0604030504040204" pitchFamily="34" charset="0"/>
                <a:ea typeface="Verdana" panose="020B0604030504040204" pitchFamily="34" charset="0"/>
                <a:cs typeface="Verdana"/>
              </a:rPr>
              <a:t> 						</a:t>
            </a:r>
            <a:r>
              <a:rPr kumimoji="0" lang="en-US" sz="800" b="0" i="0" u="none" strike="noStrike" kern="1200" cap="none" spc="-6"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Copyright © 2022 remains with the authors</a:t>
            </a:r>
          </a:p>
        </p:txBody>
      </p:sp>
    </p:spTree>
    <p:extLst>
      <p:ext uri="{BB962C8B-B14F-4D97-AF65-F5344CB8AC3E}">
        <p14:creationId xmlns:p14="http://schemas.microsoft.com/office/powerpoint/2010/main" val="2445787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1FC88DB-ADFB-46F7-BB9D-44A53A02E0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5" name="Object 4" hidden="1">
                        <a:extLst>
                          <a:ext uri="{FF2B5EF4-FFF2-40B4-BE49-F238E27FC236}">
                            <a16:creationId xmlns:a16="http://schemas.microsoft.com/office/drawing/2014/main" id="{01FC88DB-ADFB-46F7-BB9D-44A53A02E0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D1FE1A23-7996-447F-BC39-D270BA0FF859}"/>
              </a:ext>
            </a:extLst>
          </p:cNvPr>
          <p:cNvSpPr>
            <a:spLocks noGrp="1"/>
          </p:cNvSpPr>
          <p:nvPr>
            <p:ph type="title"/>
          </p:nvPr>
        </p:nvSpPr>
        <p:spPr>
          <a:xfrm>
            <a:off x="760383" y="336550"/>
            <a:ext cx="10593417" cy="808468"/>
          </a:xfrm>
        </p:spPr>
        <p:txBody>
          <a:bodyPr/>
          <a:lstStyle/>
          <a:p>
            <a:r>
              <a:rPr lang="en-GB" dirty="0"/>
              <a:t>Efficacy</a:t>
            </a:r>
            <a:br>
              <a:rPr lang="en-GB" b="0" dirty="0"/>
            </a:br>
            <a:r>
              <a:rPr lang="en-US" b="0" dirty="0"/>
              <a:t>Mean EDSS score up to OLE Week 144</a:t>
            </a:r>
          </a:p>
        </p:txBody>
      </p:sp>
      <p:sp>
        <p:nvSpPr>
          <p:cNvPr id="6" name="Slide Number Placeholder 5">
            <a:extLst>
              <a:ext uri="{FF2B5EF4-FFF2-40B4-BE49-F238E27FC236}">
                <a16:creationId xmlns:a16="http://schemas.microsoft.com/office/drawing/2014/main" id="{1DA87E4A-65CF-42C7-9885-F8ADC83F61D5}"/>
              </a:ext>
            </a:extLst>
          </p:cNvPr>
          <p:cNvSpPr>
            <a:spLocks noGrp="1"/>
          </p:cNvSpPr>
          <p:nvPr>
            <p:ph type="sldNum" sz="quarter" idx="4"/>
          </p:nvPr>
        </p:nvSpPr>
        <p:spPr/>
        <p:txBody>
          <a:bodyPr/>
          <a:lstStyle/>
          <a:p>
            <a:fld id="{2C89B740-7DDD-447D-8B86-4C509E74C549}" type="slidenum">
              <a:rPr lang="en-GB" smtClean="0"/>
              <a:pPr/>
              <a:t>11</a:t>
            </a:fld>
            <a:endParaRPr lang="en-GB"/>
          </a:p>
        </p:txBody>
      </p:sp>
      <p:grpSp>
        <p:nvGrpSpPr>
          <p:cNvPr id="20" name="Group 19">
            <a:extLst>
              <a:ext uri="{FF2B5EF4-FFF2-40B4-BE49-F238E27FC236}">
                <a16:creationId xmlns:a16="http://schemas.microsoft.com/office/drawing/2014/main" id="{6F0CBE79-C8F0-4EDC-996E-55BFA91C9FBF}"/>
              </a:ext>
            </a:extLst>
          </p:cNvPr>
          <p:cNvGrpSpPr>
            <a:grpSpLocks noChangeAspect="1"/>
          </p:cNvGrpSpPr>
          <p:nvPr/>
        </p:nvGrpSpPr>
        <p:grpSpPr>
          <a:xfrm>
            <a:off x="195398" y="184452"/>
            <a:ext cx="536419" cy="536400"/>
            <a:chOff x="2069238" y="1297603"/>
            <a:chExt cx="1012317" cy="1012282"/>
          </a:xfrm>
        </p:grpSpPr>
        <p:sp>
          <p:nvSpPr>
            <p:cNvPr id="21" name="Freeform 48">
              <a:extLst>
                <a:ext uri="{FF2B5EF4-FFF2-40B4-BE49-F238E27FC236}">
                  <a16:creationId xmlns:a16="http://schemas.microsoft.com/office/drawing/2014/main" id="{4966CA5A-D7AD-418F-B72F-D14ADD663B17}"/>
                </a:ext>
              </a:extLst>
            </p:cNvPr>
            <p:cNvSpPr/>
            <p:nvPr/>
          </p:nvSpPr>
          <p:spPr>
            <a:xfrm>
              <a:off x="2069238" y="1297603"/>
              <a:ext cx="1012282" cy="1012282"/>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GB"/>
            </a:p>
          </p:txBody>
        </p:sp>
        <p:sp>
          <p:nvSpPr>
            <p:cNvPr id="22" name="Freeform 49">
              <a:extLst>
                <a:ext uri="{FF2B5EF4-FFF2-40B4-BE49-F238E27FC236}">
                  <a16:creationId xmlns:a16="http://schemas.microsoft.com/office/drawing/2014/main" id="{6E11B0FA-5CA4-49E2-95CE-3745AB43FA3D}"/>
                </a:ext>
              </a:extLst>
            </p:cNvPr>
            <p:cNvSpPr/>
            <p:nvPr/>
          </p:nvSpPr>
          <p:spPr>
            <a:xfrm>
              <a:off x="2846663" y="1713675"/>
              <a:ext cx="933" cy="14690"/>
            </a:xfrm>
            <a:custGeom>
              <a:avLst/>
              <a:gdLst>
                <a:gd name="connsiteX0" fmla="*/ 831 w 933"/>
                <a:gd name="connsiteY0" fmla="*/ 14691 h 14690"/>
                <a:gd name="connsiteX1" fmla="*/ 934 w 933"/>
                <a:gd name="connsiteY1" fmla="*/ 12221 h 14690"/>
                <a:gd name="connsiteX2" fmla="*/ 0 w 933"/>
                <a:gd name="connsiteY2" fmla="*/ 0 h 14690"/>
                <a:gd name="connsiteX3" fmla="*/ 0 w 933"/>
                <a:gd name="connsiteY3" fmla="*/ 14691 h 14690"/>
              </a:gdLst>
              <a:ahLst/>
              <a:cxnLst>
                <a:cxn ang="0">
                  <a:pos x="connsiteX0" y="connsiteY0"/>
                </a:cxn>
                <a:cxn ang="0">
                  <a:pos x="connsiteX1" y="connsiteY1"/>
                </a:cxn>
                <a:cxn ang="0">
                  <a:pos x="connsiteX2" y="connsiteY2"/>
                </a:cxn>
                <a:cxn ang="0">
                  <a:pos x="connsiteX3" y="connsiteY3"/>
                </a:cxn>
              </a:cxnLst>
              <a:rect l="l" t="t" r="r" b="b"/>
              <a:pathLst>
                <a:path w="933" h="14690">
                  <a:moveTo>
                    <a:pt x="831" y="14691"/>
                  </a:moveTo>
                  <a:cubicBezTo>
                    <a:pt x="831" y="13899"/>
                    <a:pt x="934" y="13052"/>
                    <a:pt x="934" y="12221"/>
                  </a:cubicBezTo>
                  <a:cubicBezTo>
                    <a:pt x="908" y="8131"/>
                    <a:pt x="595" y="4047"/>
                    <a:pt x="0" y="0"/>
                  </a:cubicBezTo>
                  <a:lnTo>
                    <a:pt x="0" y="14691"/>
                  </a:lnTo>
                  <a:close/>
                </a:path>
              </a:pathLst>
            </a:custGeom>
            <a:solidFill>
              <a:srgbClr val="FFFFFF"/>
            </a:solidFill>
            <a:ln w="7876" cap="flat">
              <a:noFill/>
              <a:prstDash val="solid"/>
              <a:miter/>
            </a:ln>
          </p:spPr>
          <p:txBody>
            <a:bodyPr rtlCol="0" anchor="ctr"/>
            <a:lstStyle/>
            <a:p>
              <a:endParaRPr lang="en-GB"/>
            </a:p>
          </p:txBody>
        </p:sp>
        <p:sp>
          <p:nvSpPr>
            <p:cNvPr id="23" name="Freeform 50">
              <a:extLst>
                <a:ext uri="{FF2B5EF4-FFF2-40B4-BE49-F238E27FC236}">
                  <a16:creationId xmlns:a16="http://schemas.microsoft.com/office/drawing/2014/main" id="{113153D9-3F66-4168-94D0-AEAEABA947F6}"/>
                </a:ext>
              </a:extLst>
            </p:cNvPr>
            <p:cNvSpPr/>
            <p:nvPr/>
          </p:nvSpPr>
          <p:spPr>
            <a:xfrm>
              <a:off x="2605085" y="1906945"/>
              <a:ext cx="20494" cy="61740"/>
            </a:xfrm>
            <a:custGeom>
              <a:avLst/>
              <a:gdLst>
                <a:gd name="connsiteX0" fmla="*/ 16622 w 20494"/>
                <a:gd name="connsiteY0" fmla="*/ 61740 h 61740"/>
                <a:gd name="connsiteX1" fmla="*/ 0 w 20494"/>
                <a:gd name="connsiteY1" fmla="*/ 0 h 61740"/>
              </a:gdLst>
              <a:ahLst/>
              <a:cxnLst>
                <a:cxn ang="0">
                  <a:pos x="connsiteX0" y="connsiteY0"/>
                </a:cxn>
                <a:cxn ang="0">
                  <a:pos x="connsiteX1" y="connsiteY1"/>
                </a:cxn>
              </a:cxnLst>
              <a:rect l="l" t="t" r="r" b="b"/>
              <a:pathLst>
                <a:path w="20494" h="61740">
                  <a:moveTo>
                    <a:pt x="16622" y="61740"/>
                  </a:moveTo>
                  <a:cubicBezTo>
                    <a:pt x="16559" y="61740"/>
                    <a:pt x="32548" y="19401"/>
                    <a:pt x="0" y="0"/>
                  </a:cubicBezTo>
                </a:path>
              </a:pathLst>
            </a:custGeom>
            <a:noFill/>
            <a:ln w="23031" cap="rnd">
              <a:solidFill>
                <a:srgbClr val="503291"/>
              </a:solidFill>
              <a:prstDash val="solid"/>
              <a:round/>
            </a:ln>
          </p:spPr>
          <p:txBody>
            <a:bodyPr rtlCol="0" anchor="ctr"/>
            <a:lstStyle/>
            <a:p>
              <a:endParaRPr lang="en-GB"/>
            </a:p>
          </p:txBody>
        </p:sp>
        <p:grpSp>
          <p:nvGrpSpPr>
            <p:cNvPr id="24" name="Graphic 68">
              <a:extLst>
                <a:ext uri="{FF2B5EF4-FFF2-40B4-BE49-F238E27FC236}">
                  <a16:creationId xmlns:a16="http://schemas.microsoft.com/office/drawing/2014/main" id="{80A45046-F3FD-4E3B-85DC-DD329E3BBFCB}"/>
                </a:ext>
              </a:extLst>
            </p:cNvPr>
            <p:cNvGrpSpPr/>
            <p:nvPr/>
          </p:nvGrpSpPr>
          <p:grpSpPr>
            <a:xfrm>
              <a:off x="2069238" y="1297603"/>
              <a:ext cx="1012317" cy="1012180"/>
              <a:chOff x="2069238" y="1297603"/>
              <a:chExt cx="1012317" cy="1012180"/>
            </a:xfrm>
            <a:solidFill>
              <a:srgbClr val="503291"/>
            </a:solidFill>
          </p:grpSpPr>
          <p:sp>
            <p:nvSpPr>
              <p:cNvPr id="25" name="Freeform 52">
                <a:extLst>
                  <a:ext uri="{FF2B5EF4-FFF2-40B4-BE49-F238E27FC236}">
                    <a16:creationId xmlns:a16="http://schemas.microsoft.com/office/drawing/2014/main" id="{391C759B-8627-4D95-8B01-C36C8B374F39}"/>
                  </a:ext>
                </a:extLst>
              </p:cNvPr>
              <p:cNvSpPr/>
              <p:nvPr/>
            </p:nvSpPr>
            <p:spPr>
              <a:xfrm>
                <a:off x="2438519" y="1428571"/>
                <a:ext cx="178329" cy="425974"/>
              </a:xfrm>
              <a:custGeom>
                <a:avLst/>
                <a:gdLst>
                  <a:gd name="connsiteX0" fmla="*/ 138705 w 178329"/>
                  <a:gd name="connsiteY0" fmla="*/ 303120 h 425974"/>
                  <a:gd name="connsiteX1" fmla="*/ 123729 w 178329"/>
                  <a:gd name="connsiteY1" fmla="*/ 305494 h 425974"/>
                  <a:gd name="connsiteX2" fmla="*/ 107756 w 178329"/>
                  <a:gd name="connsiteY2" fmla="*/ 299399 h 425974"/>
                  <a:gd name="connsiteX3" fmla="*/ 104217 w 178329"/>
                  <a:gd name="connsiteY3" fmla="*/ 310426 h 425974"/>
                  <a:gd name="connsiteX4" fmla="*/ 104162 w 178329"/>
                  <a:gd name="connsiteY4" fmla="*/ 345356 h 425974"/>
                  <a:gd name="connsiteX5" fmla="*/ 105064 w 178329"/>
                  <a:gd name="connsiteY5" fmla="*/ 346536 h 425974"/>
                  <a:gd name="connsiteX6" fmla="*/ 119067 w 178329"/>
                  <a:gd name="connsiteY6" fmla="*/ 352330 h 425974"/>
                  <a:gd name="connsiteX7" fmla="*/ 119067 w 178329"/>
                  <a:gd name="connsiteY7" fmla="*/ 352330 h 425974"/>
                  <a:gd name="connsiteX8" fmla="*/ 134177 w 178329"/>
                  <a:gd name="connsiteY8" fmla="*/ 345578 h 425974"/>
                  <a:gd name="connsiteX9" fmla="*/ 153491 w 178329"/>
                  <a:gd name="connsiteY9" fmla="*/ 344976 h 425974"/>
                  <a:gd name="connsiteX10" fmla="*/ 154092 w 178329"/>
                  <a:gd name="connsiteY10" fmla="*/ 364290 h 425974"/>
                  <a:gd name="connsiteX11" fmla="*/ 119074 w 178329"/>
                  <a:gd name="connsiteY11" fmla="*/ 379638 h 425974"/>
                  <a:gd name="connsiteX12" fmla="*/ 118995 w 178329"/>
                  <a:gd name="connsiteY12" fmla="*/ 379638 h 425974"/>
                  <a:gd name="connsiteX13" fmla="*/ 83930 w 178329"/>
                  <a:gd name="connsiteY13" fmla="*/ 364163 h 425974"/>
                  <a:gd name="connsiteX14" fmla="*/ 81556 w 178329"/>
                  <a:gd name="connsiteY14" fmla="*/ 360593 h 425974"/>
                  <a:gd name="connsiteX15" fmla="*/ 84239 w 178329"/>
                  <a:gd name="connsiteY15" fmla="*/ 291729 h 425974"/>
                  <a:gd name="connsiteX16" fmla="*/ 103248 w 178329"/>
                  <a:gd name="connsiteY16" fmla="*/ 290840 h 425974"/>
                  <a:gd name="connsiteX17" fmla="*/ 105911 w 178329"/>
                  <a:gd name="connsiteY17" fmla="*/ 294183 h 425974"/>
                  <a:gd name="connsiteX18" fmla="*/ 115251 w 178329"/>
                  <a:gd name="connsiteY18" fmla="*/ 279524 h 425974"/>
                  <a:gd name="connsiteX19" fmla="*/ 178234 w 178329"/>
                  <a:gd name="connsiteY19" fmla="*/ 287123 h 425974"/>
                  <a:gd name="connsiteX20" fmla="*/ 178210 w 178329"/>
                  <a:gd name="connsiteY20" fmla="*/ 126464 h 425974"/>
                  <a:gd name="connsiteX21" fmla="*/ 143327 w 178329"/>
                  <a:gd name="connsiteY21" fmla="*/ 102971 h 425974"/>
                  <a:gd name="connsiteX22" fmla="*/ 105381 w 178329"/>
                  <a:gd name="connsiteY22" fmla="*/ 135203 h 425974"/>
                  <a:gd name="connsiteX23" fmla="*/ 88839 w 178329"/>
                  <a:gd name="connsiteY23" fmla="*/ 145186 h 425974"/>
                  <a:gd name="connsiteX24" fmla="*/ 78762 w 178329"/>
                  <a:gd name="connsiteY24" fmla="*/ 129052 h 425974"/>
                  <a:gd name="connsiteX25" fmla="*/ 143327 w 178329"/>
                  <a:gd name="connsiteY25" fmla="*/ 75655 h 425974"/>
                  <a:gd name="connsiteX26" fmla="*/ 178195 w 178329"/>
                  <a:gd name="connsiteY26" fmla="*/ 86191 h 425974"/>
                  <a:gd name="connsiteX27" fmla="*/ 178195 w 178329"/>
                  <a:gd name="connsiteY27" fmla="*/ 5454 h 425974"/>
                  <a:gd name="connsiteX28" fmla="*/ 155794 w 178329"/>
                  <a:gd name="connsiteY28" fmla="*/ 0 h 425974"/>
                  <a:gd name="connsiteX29" fmla="*/ 138697 w 178329"/>
                  <a:gd name="connsiteY29" fmla="*/ 3206 h 425974"/>
                  <a:gd name="connsiteX30" fmla="*/ 162696 w 178329"/>
                  <a:gd name="connsiteY30" fmla="*/ 17256 h 425974"/>
                  <a:gd name="connsiteX31" fmla="*/ 164055 w 178329"/>
                  <a:gd name="connsiteY31" fmla="*/ 36529 h 425974"/>
                  <a:gd name="connsiteX32" fmla="*/ 144934 w 178329"/>
                  <a:gd name="connsiteY32" fmla="*/ 38018 h 425974"/>
                  <a:gd name="connsiteX33" fmla="*/ 112544 w 178329"/>
                  <a:gd name="connsiteY33" fmla="*/ 25828 h 425974"/>
                  <a:gd name="connsiteX34" fmla="*/ 60192 w 178329"/>
                  <a:gd name="connsiteY34" fmla="*/ 82621 h 425974"/>
                  <a:gd name="connsiteX35" fmla="*/ 59733 w 178329"/>
                  <a:gd name="connsiteY35" fmla="*/ 85961 h 425974"/>
                  <a:gd name="connsiteX36" fmla="*/ 60137 w 178329"/>
                  <a:gd name="connsiteY36" fmla="*/ 92966 h 425974"/>
                  <a:gd name="connsiteX37" fmla="*/ 52221 w 178329"/>
                  <a:gd name="connsiteY37" fmla="*/ 97011 h 425974"/>
                  <a:gd name="connsiteX38" fmla="*/ 22000 w 178329"/>
                  <a:gd name="connsiteY38" fmla="*/ 148390 h 425974"/>
                  <a:gd name="connsiteX39" fmla="*/ 24747 w 178329"/>
                  <a:gd name="connsiteY39" fmla="*/ 166437 h 425974"/>
                  <a:gd name="connsiteX40" fmla="*/ 27422 w 178329"/>
                  <a:gd name="connsiteY40" fmla="*/ 175104 h 425974"/>
                  <a:gd name="connsiteX41" fmla="*/ 20457 w 178329"/>
                  <a:gd name="connsiteY41" fmla="*/ 180930 h 425974"/>
                  <a:gd name="connsiteX42" fmla="*/ 3 w 178329"/>
                  <a:gd name="connsiteY42" fmla="*/ 225881 h 425974"/>
                  <a:gd name="connsiteX43" fmla="*/ 1420 w 178329"/>
                  <a:gd name="connsiteY43" fmla="*/ 238293 h 425974"/>
                  <a:gd name="connsiteX44" fmla="*/ 48121 w 178329"/>
                  <a:gd name="connsiteY44" fmla="*/ 215085 h 425974"/>
                  <a:gd name="connsiteX45" fmla="*/ 96801 w 178329"/>
                  <a:gd name="connsiteY45" fmla="*/ 170458 h 425974"/>
                  <a:gd name="connsiteX46" fmla="*/ 110463 w 178329"/>
                  <a:gd name="connsiteY46" fmla="*/ 184120 h 425974"/>
                  <a:gd name="connsiteX47" fmla="*/ 96801 w 178329"/>
                  <a:gd name="connsiteY47" fmla="*/ 197782 h 425974"/>
                  <a:gd name="connsiteX48" fmla="*/ 75429 w 178329"/>
                  <a:gd name="connsiteY48" fmla="*/ 217024 h 425974"/>
                  <a:gd name="connsiteX49" fmla="*/ 115077 w 178329"/>
                  <a:gd name="connsiteY49" fmla="*/ 241364 h 425974"/>
                  <a:gd name="connsiteX50" fmla="*/ 113839 w 178329"/>
                  <a:gd name="connsiteY50" fmla="*/ 260666 h 425974"/>
                  <a:gd name="connsiteX51" fmla="*/ 94537 w 178329"/>
                  <a:gd name="connsiteY51" fmla="*/ 259427 h 425974"/>
                  <a:gd name="connsiteX52" fmla="*/ 56717 w 178329"/>
                  <a:gd name="connsiteY52" fmla="*/ 241878 h 425974"/>
                  <a:gd name="connsiteX53" fmla="*/ 10919 w 178329"/>
                  <a:gd name="connsiteY53" fmla="*/ 271221 h 425974"/>
                  <a:gd name="connsiteX54" fmla="*/ 10468 w 178329"/>
                  <a:gd name="connsiteY54" fmla="*/ 272147 h 425974"/>
                  <a:gd name="connsiteX55" fmla="*/ 8030 w 178329"/>
                  <a:gd name="connsiteY55" fmla="*/ 277949 h 425974"/>
                  <a:gd name="connsiteX56" fmla="*/ 7539 w 178329"/>
                  <a:gd name="connsiteY56" fmla="*/ 279389 h 425974"/>
                  <a:gd name="connsiteX57" fmla="*/ 6233 w 178329"/>
                  <a:gd name="connsiteY57" fmla="*/ 283885 h 425974"/>
                  <a:gd name="connsiteX58" fmla="*/ 5750 w 178329"/>
                  <a:gd name="connsiteY58" fmla="*/ 285912 h 425974"/>
                  <a:gd name="connsiteX59" fmla="*/ 5006 w 178329"/>
                  <a:gd name="connsiteY59" fmla="*/ 290273 h 425974"/>
                  <a:gd name="connsiteX60" fmla="*/ 4721 w 178329"/>
                  <a:gd name="connsiteY60" fmla="*/ 292260 h 425974"/>
                  <a:gd name="connsiteX61" fmla="*/ 4365 w 178329"/>
                  <a:gd name="connsiteY61" fmla="*/ 298671 h 425974"/>
                  <a:gd name="connsiteX62" fmla="*/ 5006 w 178329"/>
                  <a:gd name="connsiteY62" fmla="*/ 307418 h 425974"/>
                  <a:gd name="connsiteX63" fmla="*/ 6059 w 178329"/>
                  <a:gd name="connsiteY63" fmla="*/ 312254 h 425974"/>
                  <a:gd name="connsiteX64" fmla="*/ 6850 w 178329"/>
                  <a:gd name="connsiteY64" fmla="*/ 315808 h 425974"/>
                  <a:gd name="connsiteX65" fmla="*/ 8639 w 178329"/>
                  <a:gd name="connsiteY65" fmla="*/ 320628 h 425974"/>
                  <a:gd name="connsiteX66" fmla="*/ 9834 w 178329"/>
                  <a:gd name="connsiteY66" fmla="*/ 323795 h 425974"/>
                  <a:gd name="connsiteX67" fmla="*/ 11853 w 178329"/>
                  <a:gd name="connsiteY67" fmla="*/ 327531 h 425974"/>
                  <a:gd name="connsiteX68" fmla="*/ 13903 w 178329"/>
                  <a:gd name="connsiteY68" fmla="*/ 331219 h 425974"/>
                  <a:gd name="connsiteX69" fmla="*/ 15676 w 178329"/>
                  <a:gd name="connsiteY69" fmla="*/ 333594 h 425974"/>
                  <a:gd name="connsiteX70" fmla="*/ 19000 w 178329"/>
                  <a:gd name="connsiteY70" fmla="*/ 337939 h 425974"/>
                  <a:gd name="connsiteX71" fmla="*/ 20148 w 178329"/>
                  <a:gd name="connsiteY71" fmla="*/ 339079 h 425974"/>
                  <a:gd name="connsiteX72" fmla="*/ 25040 w 178329"/>
                  <a:gd name="connsiteY72" fmla="*/ 343828 h 425974"/>
                  <a:gd name="connsiteX73" fmla="*/ 25428 w 178329"/>
                  <a:gd name="connsiteY73" fmla="*/ 344113 h 425974"/>
                  <a:gd name="connsiteX74" fmla="*/ 39390 w 178329"/>
                  <a:gd name="connsiteY74" fmla="*/ 352227 h 425974"/>
                  <a:gd name="connsiteX75" fmla="*/ 46190 w 178329"/>
                  <a:gd name="connsiteY75" fmla="*/ 354823 h 425974"/>
                  <a:gd name="connsiteX76" fmla="*/ 47828 w 178329"/>
                  <a:gd name="connsiteY76" fmla="*/ 361947 h 425974"/>
                  <a:gd name="connsiteX77" fmla="*/ 90302 w 178329"/>
                  <a:gd name="connsiteY77" fmla="*/ 404072 h 425974"/>
                  <a:gd name="connsiteX78" fmla="*/ 95051 w 178329"/>
                  <a:gd name="connsiteY78" fmla="*/ 404864 h 425974"/>
                  <a:gd name="connsiteX79" fmla="*/ 98218 w 178329"/>
                  <a:gd name="connsiteY79" fmla="*/ 408458 h 425974"/>
                  <a:gd name="connsiteX80" fmla="*/ 135926 w 178329"/>
                  <a:gd name="connsiteY80" fmla="*/ 425974 h 425974"/>
                  <a:gd name="connsiteX81" fmla="*/ 178329 w 178329"/>
                  <a:gd name="connsiteY81" fmla="*/ 402481 h 425974"/>
                  <a:gd name="connsiteX82" fmla="*/ 178329 w 178329"/>
                  <a:gd name="connsiteY82" fmla="*/ 322987 h 425974"/>
                  <a:gd name="connsiteX83" fmla="*/ 138705 w 178329"/>
                  <a:gd name="connsiteY83" fmla="*/ 303120 h 42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78329" h="425974">
                    <a:moveTo>
                      <a:pt x="138705" y="303120"/>
                    </a:moveTo>
                    <a:cubicBezTo>
                      <a:pt x="133619" y="303125"/>
                      <a:pt x="128566" y="303926"/>
                      <a:pt x="123729" y="305494"/>
                    </a:cubicBezTo>
                    <a:cubicBezTo>
                      <a:pt x="117634" y="307457"/>
                      <a:pt x="110994" y="304923"/>
                      <a:pt x="107756" y="299399"/>
                    </a:cubicBezTo>
                    <a:cubicBezTo>
                      <a:pt x="108279" y="303419"/>
                      <a:pt x="106982" y="307462"/>
                      <a:pt x="104217" y="310426"/>
                    </a:cubicBezTo>
                    <a:cubicBezTo>
                      <a:pt x="95179" y="320307"/>
                      <a:pt x="95155" y="335446"/>
                      <a:pt x="104162" y="345356"/>
                    </a:cubicBezTo>
                    <a:cubicBezTo>
                      <a:pt x="104483" y="345733"/>
                      <a:pt x="104785" y="346127"/>
                      <a:pt x="105064" y="346536"/>
                    </a:cubicBezTo>
                    <a:cubicBezTo>
                      <a:pt x="108816" y="350191"/>
                      <a:pt x="113829" y="352266"/>
                      <a:pt x="119067" y="352330"/>
                    </a:cubicBezTo>
                    <a:lnTo>
                      <a:pt x="119067" y="352330"/>
                    </a:lnTo>
                    <a:cubicBezTo>
                      <a:pt x="124825" y="352286"/>
                      <a:pt x="130303" y="349838"/>
                      <a:pt x="134177" y="345578"/>
                    </a:cubicBezTo>
                    <a:cubicBezTo>
                      <a:pt x="139344" y="340078"/>
                      <a:pt x="147991" y="339809"/>
                      <a:pt x="153491" y="344976"/>
                    </a:cubicBezTo>
                    <a:cubicBezTo>
                      <a:pt x="158990" y="350143"/>
                      <a:pt x="159259" y="358790"/>
                      <a:pt x="154092" y="364290"/>
                    </a:cubicBezTo>
                    <a:cubicBezTo>
                      <a:pt x="145068" y="374062"/>
                      <a:pt x="132376" y="379625"/>
                      <a:pt x="119074" y="379638"/>
                    </a:cubicBezTo>
                    <a:lnTo>
                      <a:pt x="118995" y="379638"/>
                    </a:lnTo>
                    <a:cubicBezTo>
                      <a:pt x="105658" y="379605"/>
                      <a:pt x="92943" y="373994"/>
                      <a:pt x="83930" y="364163"/>
                    </a:cubicBezTo>
                    <a:cubicBezTo>
                      <a:pt x="82957" y="363105"/>
                      <a:pt x="82156" y="361900"/>
                      <a:pt x="81556" y="360593"/>
                    </a:cubicBezTo>
                    <a:cubicBezTo>
                      <a:pt x="65601" y="340035"/>
                      <a:pt x="66733" y="310984"/>
                      <a:pt x="84239" y="291729"/>
                    </a:cubicBezTo>
                    <a:cubicBezTo>
                      <a:pt x="89243" y="286235"/>
                      <a:pt x="97753" y="285836"/>
                      <a:pt x="103248" y="290840"/>
                    </a:cubicBezTo>
                    <a:cubicBezTo>
                      <a:pt x="104308" y="291805"/>
                      <a:pt x="105207" y="292934"/>
                      <a:pt x="105911" y="294183"/>
                    </a:cubicBezTo>
                    <a:cubicBezTo>
                      <a:pt x="105107" y="287690"/>
                      <a:pt x="109026" y="281539"/>
                      <a:pt x="115251" y="279524"/>
                    </a:cubicBezTo>
                    <a:cubicBezTo>
                      <a:pt x="136342" y="272673"/>
                      <a:pt x="159378" y="275453"/>
                      <a:pt x="178234" y="287123"/>
                    </a:cubicBezTo>
                    <a:lnTo>
                      <a:pt x="178210" y="126464"/>
                    </a:lnTo>
                    <a:cubicBezTo>
                      <a:pt x="172144" y="112513"/>
                      <a:pt x="158536" y="103348"/>
                      <a:pt x="143327" y="102971"/>
                    </a:cubicBezTo>
                    <a:cubicBezTo>
                      <a:pt x="124699" y="103524"/>
                      <a:pt x="108940" y="116909"/>
                      <a:pt x="105381" y="135203"/>
                    </a:cubicBezTo>
                    <a:cubicBezTo>
                      <a:pt x="103570" y="142527"/>
                      <a:pt x="96164" y="146997"/>
                      <a:pt x="88839" y="145186"/>
                    </a:cubicBezTo>
                    <a:cubicBezTo>
                      <a:pt x="81673" y="143414"/>
                      <a:pt x="77210" y="136270"/>
                      <a:pt x="78762" y="129052"/>
                    </a:cubicBezTo>
                    <a:cubicBezTo>
                      <a:pt x="85134" y="98336"/>
                      <a:pt x="111961" y="76150"/>
                      <a:pt x="143327" y="75655"/>
                    </a:cubicBezTo>
                    <a:cubicBezTo>
                      <a:pt x="155726" y="75710"/>
                      <a:pt x="167841" y="79370"/>
                      <a:pt x="178195" y="86191"/>
                    </a:cubicBezTo>
                    <a:lnTo>
                      <a:pt x="178195" y="5454"/>
                    </a:lnTo>
                    <a:cubicBezTo>
                      <a:pt x="171271" y="1872"/>
                      <a:pt x="163589" y="2"/>
                      <a:pt x="155794" y="0"/>
                    </a:cubicBezTo>
                    <a:cubicBezTo>
                      <a:pt x="149947" y="21"/>
                      <a:pt x="144154" y="1107"/>
                      <a:pt x="138697" y="3206"/>
                    </a:cubicBezTo>
                    <a:cubicBezTo>
                      <a:pt x="147469" y="6424"/>
                      <a:pt x="155596" y="11182"/>
                      <a:pt x="162696" y="17256"/>
                    </a:cubicBezTo>
                    <a:cubicBezTo>
                      <a:pt x="168394" y="22202"/>
                      <a:pt x="169002" y="30831"/>
                      <a:pt x="164055" y="36529"/>
                    </a:cubicBezTo>
                    <a:cubicBezTo>
                      <a:pt x="159159" y="42167"/>
                      <a:pt x="150644" y="42830"/>
                      <a:pt x="144934" y="38018"/>
                    </a:cubicBezTo>
                    <a:cubicBezTo>
                      <a:pt x="135965" y="30175"/>
                      <a:pt x="124459" y="25845"/>
                      <a:pt x="112544" y="25828"/>
                    </a:cubicBezTo>
                    <a:cubicBezTo>
                      <a:pt x="82444" y="27139"/>
                      <a:pt x="59053" y="52513"/>
                      <a:pt x="60192" y="82621"/>
                    </a:cubicBezTo>
                    <a:cubicBezTo>
                      <a:pt x="60181" y="83749"/>
                      <a:pt x="60027" y="84872"/>
                      <a:pt x="59733" y="85961"/>
                    </a:cubicBezTo>
                    <a:lnTo>
                      <a:pt x="60137" y="92966"/>
                    </a:lnTo>
                    <a:lnTo>
                      <a:pt x="52221" y="97011"/>
                    </a:lnTo>
                    <a:cubicBezTo>
                      <a:pt x="33373" y="107180"/>
                      <a:pt x="21730" y="126974"/>
                      <a:pt x="22000" y="148390"/>
                    </a:cubicBezTo>
                    <a:cubicBezTo>
                      <a:pt x="22005" y="154509"/>
                      <a:pt x="22931" y="160593"/>
                      <a:pt x="24747" y="166437"/>
                    </a:cubicBezTo>
                    <a:lnTo>
                      <a:pt x="27422" y="175104"/>
                    </a:lnTo>
                    <a:lnTo>
                      <a:pt x="20457" y="180930"/>
                    </a:lnTo>
                    <a:cubicBezTo>
                      <a:pt x="7308" y="192138"/>
                      <a:pt x="-185" y="208605"/>
                      <a:pt x="3" y="225881"/>
                    </a:cubicBezTo>
                    <a:cubicBezTo>
                      <a:pt x="51" y="230056"/>
                      <a:pt x="525" y="234215"/>
                      <a:pt x="1420" y="238293"/>
                    </a:cubicBezTo>
                    <a:cubicBezTo>
                      <a:pt x="13848" y="225407"/>
                      <a:pt x="30345" y="217209"/>
                      <a:pt x="48121" y="215085"/>
                    </a:cubicBezTo>
                    <a:cubicBezTo>
                      <a:pt x="50848" y="190100"/>
                      <a:pt x="71674" y="171009"/>
                      <a:pt x="96801" y="170458"/>
                    </a:cubicBezTo>
                    <a:cubicBezTo>
                      <a:pt x="104346" y="170458"/>
                      <a:pt x="110463" y="176574"/>
                      <a:pt x="110463" y="184120"/>
                    </a:cubicBezTo>
                    <a:cubicBezTo>
                      <a:pt x="110463" y="191665"/>
                      <a:pt x="104346" y="197782"/>
                      <a:pt x="96801" y="197782"/>
                    </a:cubicBezTo>
                    <a:cubicBezTo>
                      <a:pt x="85985" y="198242"/>
                      <a:pt x="77017" y="206315"/>
                      <a:pt x="75429" y="217024"/>
                    </a:cubicBezTo>
                    <a:cubicBezTo>
                      <a:pt x="90789" y="220972"/>
                      <a:pt x="104605" y="229453"/>
                      <a:pt x="115077" y="241364"/>
                    </a:cubicBezTo>
                    <a:cubicBezTo>
                      <a:pt x="120065" y="247036"/>
                      <a:pt x="119511" y="255678"/>
                      <a:pt x="113839" y="260666"/>
                    </a:cubicBezTo>
                    <a:cubicBezTo>
                      <a:pt x="108167" y="265653"/>
                      <a:pt x="99525" y="265099"/>
                      <a:pt x="94537" y="259427"/>
                    </a:cubicBezTo>
                    <a:cubicBezTo>
                      <a:pt x="85084" y="248353"/>
                      <a:pt x="71277" y="241946"/>
                      <a:pt x="56717" y="241878"/>
                    </a:cubicBezTo>
                    <a:cubicBezTo>
                      <a:pt x="37139" y="242238"/>
                      <a:pt x="19428" y="253584"/>
                      <a:pt x="10919" y="271221"/>
                    </a:cubicBezTo>
                    <a:lnTo>
                      <a:pt x="10468" y="272147"/>
                    </a:lnTo>
                    <a:cubicBezTo>
                      <a:pt x="9553" y="274036"/>
                      <a:pt x="8740" y="275973"/>
                      <a:pt x="8030" y="277949"/>
                    </a:cubicBezTo>
                    <a:cubicBezTo>
                      <a:pt x="7855" y="278424"/>
                      <a:pt x="7705" y="278907"/>
                      <a:pt x="7539" y="279389"/>
                    </a:cubicBezTo>
                    <a:cubicBezTo>
                      <a:pt x="7040" y="280870"/>
                      <a:pt x="6613" y="282373"/>
                      <a:pt x="6233" y="283885"/>
                    </a:cubicBezTo>
                    <a:cubicBezTo>
                      <a:pt x="6059" y="284558"/>
                      <a:pt x="5892" y="285231"/>
                      <a:pt x="5750" y="285912"/>
                    </a:cubicBezTo>
                    <a:cubicBezTo>
                      <a:pt x="5441" y="287352"/>
                      <a:pt x="5204" y="288809"/>
                      <a:pt x="5006" y="290273"/>
                    </a:cubicBezTo>
                    <a:cubicBezTo>
                      <a:pt x="4911" y="290938"/>
                      <a:pt x="4792" y="291587"/>
                      <a:pt x="4721" y="292260"/>
                    </a:cubicBezTo>
                    <a:cubicBezTo>
                      <a:pt x="4495" y="294390"/>
                      <a:pt x="4376" y="296529"/>
                      <a:pt x="4365" y="298671"/>
                    </a:cubicBezTo>
                    <a:cubicBezTo>
                      <a:pt x="4370" y="301598"/>
                      <a:pt x="4584" y="304521"/>
                      <a:pt x="5006" y="307418"/>
                    </a:cubicBezTo>
                    <a:cubicBezTo>
                      <a:pt x="5243" y="309064"/>
                      <a:pt x="5687" y="310647"/>
                      <a:pt x="6059" y="312254"/>
                    </a:cubicBezTo>
                    <a:cubicBezTo>
                      <a:pt x="6328" y="313433"/>
                      <a:pt x="6502" y="314629"/>
                      <a:pt x="6850" y="315808"/>
                    </a:cubicBezTo>
                    <a:cubicBezTo>
                      <a:pt x="7341" y="317462"/>
                      <a:pt x="8022" y="319030"/>
                      <a:pt x="8639" y="320628"/>
                    </a:cubicBezTo>
                    <a:cubicBezTo>
                      <a:pt x="9051" y="321673"/>
                      <a:pt x="9367" y="322758"/>
                      <a:pt x="9834" y="323795"/>
                    </a:cubicBezTo>
                    <a:cubicBezTo>
                      <a:pt x="10428" y="325093"/>
                      <a:pt x="11172" y="326288"/>
                      <a:pt x="11853" y="327531"/>
                    </a:cubicBezTo>
                    <a:cubicBezTo>
                      <a:pt x="12534" y="328773"/>
                      <a:pt x="13143" y="330040"/>
                      <a:pt x="13903" y="331219"/>
                    </a:cubicBezTo>
                    <a:cubicBezTo>
                      <a:pt x="14441" y="332050"/>
                      <a:pt x="15090" y="332802"/>
                      <a:pt x="15676" y="333594"/>
                    </a:cubicBezTo>
                    <a:cubicBezTo>
                      <a:pt x="16744" y="335074"/>
                      <a:pt x="17797" y="336578"/>
                      <a:pt x="19000" y="337939"/>
                    </a:cubicBezTo>
                    <a:cubicBezTo>
                      <a:pt x="19357" y="338343"/>
                      <a:pt x="19792" y="338684"/>
                      <a:pt x="20148" y="339079"/>
                    </a:cubicBezTo>
                    <a:cubicBezTo>
                      <a:pt x="21675" y="340766"/>
                      <a:pt x="23309" y="342352"/>
                      <a:pt x="25040" y="343828"/>
                    </a:cubicBezTo>
                    <a:cubicBezTo>
                      <a:pt x="25166" y="343931"/>
                      <a:pt x="25309" y="344011"/>
                      <a:pt x="25428" y="344113"/>
                    </a:cubicBezTo>
                    <a:cubicBezTo>
                      <a:pt x="29623" y="347540"/>
                      <a:pt x="34336" y="350278"/>
                      <a:pt x="39390" y="352227"/>
                    </a:cubicBezTo>
                    <a:lnTo>
                      <a:pt x="46190" y="354823"/>
                    </a:lnTo>
                    <a:lnTo>
                      <a:pt x="47828" y="361947"/>
                    </a:lnTo>
                    <a:cubicBezTo>
                      <a:pt x="52206" y="383264"/>
                      <a:pt x="68950" y="399870"/>
                      <a:pt x="90302" y="404072"/>
                    </a:cubicBezTo>
                    <a:lnTo>
                      <a:pt x="95051" y="404864"/>
                    </a:lnTo>
                    <a:lnTo>
                      <a:pt x="98218" y="408458"/>
                    </a:lnTo>
                    <a:cubicBezTo>
                      <a:pt x="107651" y="419490"/>
                      <a:pt x="121411" y="425882"/>
                      <a:pt x="135926" y="425974"/>
                    </a:cubicBezTo>
                    <a:cubicBezTo>
                      <a:pt x="153119" y="425799"/>
                      <a:pt x="169064" y="416965"/>
                      <a:pt x="178329" y="402481"/>
                    </a:cubicBezTo>
                    <a:lnTo>
                      <a:pt x="178329" y="322987"/>
                    </a:lnTo>
                    <a:cubicBezTo>
                      <a:pt x="168851" y="310658"/>
                      <a:pt x="154255" y="303340"/>
                      <a:pt x="138705" y="303120"/>
                    </a:cubicBezTo>
                    <a:close/>
                  </a:path>
                </a:pathLst>
              </a:custGeom>
              <a:grpFill/>
              <a:ln w="7876" cap="flat">
                <a:noFill/>
                <a:prstDash val="solid"/>
                <a:miter/>
              </a:ln>
            </p:spPr>
            <p:txBody>
              <a:bodyPr rtlCol="0" anchor="ctr"/>
              <a:lstStyle/>
              <a:p>
                <a:endParaRPr lang="en-GB"/>
              </a:p>
            </p:txBody>
          </p:sp>
          <p:sp>
            <p:nvSpPr>
              <p:cNvPr id="26" name="Freeform 53">
                <a:extLst>
                  <a:ext uri="{FF2B5EF4-FFF2-40B4-BE49-F238E27FC236}">
                    <a16:creationId xmlns:a16="http://schemas.microsoft.com/office/drawing/2014/main" id="{C33BFB7D-1465-416C-9897-A2CFAA38FB74}"/>
                  </a:ext>
                </a:extLst>
              </p:cNvPr>
              <p:cNvSpPr/>
              <p:nvPr/>
            </p:nvSpPr>
            <p:spPr>
              <a:xfrm>
                <a:off x="2069238" y="1297603"/>
                <a:ext cx="1012317" cy="1012180"/>
              </a:xfrm>
              <a:custGeom>
                <a:avLst/>
                <a:gdLst>
                  <a:gd name="connsiteX0" fmla="*/ 506141 w 1012317"/>
                  <a:gd name="connsiteY0" fmla="*/ 0 h 1012180"/>
                  <a:gd name="connsiteX1" fmla="*/ 0 w 1012317"/>
                  <a:gd name="connsiteY1" fmla="*/ 506427 h 1012180"/>
                  <a:gd name="connsiteX2" fmla="*/ 21506 w 1012317"/>
                  <a:gd name="connsiteY2" fmla="*/ 652275 h 1012180"/>
                  <a:gd name="connsiteX3" fmla="*/ 106992 w 1012317"/>
                  <a:gd name="connsiteY3" fmla="*/ 686937 h 1012180"/>
                  <a:gd name="connsiteX4" fmla="*/ 65784 w 1012317"/>
                  <a:gd name="connsiteY4" fmla="*/ 576525 h 1012180"/>
                  <a:gd name="connsiteX5" fmla="*/ 252144 w 1012317"/>
                  <a:gd name="connsiteY5" fmla="*/ 518584 h 1012180"/>
                  <a:gd name="connsiteX6" fmla="*/ 302470 w 1012317"/>
                  <a:gd name="connsiteY6" fmla="*/ 523175 h 1012180"/>
                  <a:gd name="connsiteX7" fmla="*/ 526982 w 1012317"/>
                  <a:gd name="connsiteY7" fmla="*/ 637078 h 1012180"/>
                  <a:gd name="connsiteX8" fmla="*/ 525977 w 1012317"/>
                  <a:gd name="connsiteY8" fmla="*/ 681404 h 1012180"/>
                  <a:gd name="connsiteX9" fmla="*/ 497323 w 1012317"/>
                  <a:gd name="connsiteY9" fmla="*/ 680984 h 1012180"/>
                  <a:gd name="connsiteX10" fmla="*/ 495891 w 1012317"/>
                  <a:gd name="connsiteY10" fmla="*/ 680375 h 1012180"/>
                  <a:gd name="connsiteX11" fmla="*/ 357371 w 1012317"/>
                  <a:gd name="connsiteY11" fmla="*/ 632241 h 1012180"/>
                  <a:gd name="connsiteX12" fmla="*/ 342738 w 1012317"/>
                  <a:gd name="connsiteY12" fmla="*/ 639569 h 1012180"/>
                  <a:gd name="connsiteX13" fmla="*/ 349780 w 1012317"/>
                  <a:gd name="connsiteY13" fmla="*/ 654104 h 1012180"/>
                  <a:gd name="connsiteX14" fmla="*/ 487635 w 1012317"/>
                  <a:gd name="connsiteY14" fmla="*/ 701992 h 1012180"/>
                  <a:gd name="connsiteX15" fmla="*/ 512275 w 1012317"/>
                  <a:gd name="connsiteY15" fmla="*/ 707596 h 1012180"/>
                  <a:gd name="connsiteX16" fmla="*/ 547182 w 1012317"/>
                  <a:gd name="connsiteY16" fmla="*/ 695936 h 1012180"/>
                  <a:gd name="connsiteX17" fmla="*/ 560314 w 1012317"/>
                  <a:gd name="connsiteY17" fmla="*/ 693293 h 1012180"/>
                  <a:gd name="connsiteX18" fmla="*/ 732869 w 1012317"/>
                  <a:gd name="connsiteY18" fmla="*/ 618492 h 1012180"/>
                  <a:gd name="connsiteX19" fmla="*/ 771034 w 1012317"/>
                  <a:gd name="connsiteY19" fmla="*/ 633576 h 1012180"/>
                  <a:gd name="connsiteX20" fmla="*/ 773428 w 1012317"/>
                  <a:gd name="connsiteY20" fmla="*/ 645112 h 1012180"/>
                  <a:gd name="connsiteX21" fmla="*/ 752349 w 1012317"/>
                  <a:gd name="connsiteY21" fmla="*/ 698446 h 1012180"/>
                  <a:gd name="connsiteX22" fmla="*/ 551005 w 1012317"/>
                  <a:gd name="connsiteY22" fmla="*/ 808533 h 1012180"/>
                  <a:gd name="connsiteX23" fmla="*/ 490405 w 1012317"/>
                  <a:gd name="connsiteY23" fmla="*/ 807401 h 1012180"/>
                  <a:gd name="connsiteX24" fmla="*/ 271189 w 1012317"/>
                  <a:gd name="connsiteY24" fmla="*/ 714878 h 1012180"/>
                  <a:gd name="connsiteX25" fmla="*/ 219739 w 1012317"/>
                  <a:gd name="connsiteY25" fmla="*/ 712812 h 1012180"/>
                  <a:gd name="connsiteX26" fmla="*/ 147867 w 1012317"/>
                  <a:gd name="connsiteY26" fmla="*/ 736772 h 1012180"/>
                  <a:gd name="connsiteX27" fmla="*/ 123400 w 1012317"/>
                  <a:gd name="connsiteY27" fmla="*/ 837099 h 1012180"/>
                  <a:gd name="connsiteX28" fmla="*/ 837236 w 1012317"/>
                  <a:gd name="connsiteY28" fmla="*/ 888908 h 1012180"/>
                  <a:gd name="connsiteX29" fmla="*/ 889045 w 1012317"/>
                  <a:gd name="connsiteY29" fmla="*/ 175072 h 1012180"/>
                  <a:gd name="connsiteX30" fmla="*/ 506141 w 1012317"/>
                  <a:gd name="connsiteY30" fmla="*/ 0 h 1012180"/>
                  <a:gd name="connsiteX31" fmla="*/ 657475 w 1012317"/>
                  <a:gd name="connsiteY31" fmla="*/ 573335 h 1012180"/>
                  <a:gd name="connsiteX32" fmla="*/ 561968 w 1012317"/>
                  <a:gd name="connsiteY32" fmla="*/ 559040 h 1012180"/>
                  <a:gd name="connsiteX33" fmla="*/ 453955 w 1012317"/>
                  <a:gd name="connsiteY33" fmla="*/ 564399 h 1012180"/>
                  <a:gd name="connsiteX34" fmla="*/ 450361 w 1012317"/>
                  <a:gd name="connsiteY34" fmla="*/ 560924 h 1012180"/>
                  <a:gd name="connsiteX35" fmla="*/ 392468 w 1012317"/>
                  <a:gd name="connsiteY35" fmla="*/ 505880 h 1012180"/>
                  <a:gd name="connsiteX36" fmla="*/ 373835 w 1012317"/>
                  <a:gd name="connsiteY36" fmla="*/ 492994 h 1012180"/>
                  <a:gd name="connsiteX37" fmla="*/ 373305 w 1012317"/>
                  <a:gd name="connsiteY37" fmla="*/ 492503 h 1012180"/>
                  <a:gd name="connsiteX38" fmla="*/ 366244 w 1012317"/>
                  <a:gd name="connsiteY38" fmla="*/ 484960 h 1012180"/>
                  <a:gd name="connsiteX39" fmla="*/ 365176 w 1012317"/>
                  <a:gd name="connsiteY39" fmla="*/ 483646 h 1012180"/>
                  <a:gd name="connsiteX40" fmla="*/ 359635 w 1012317"/>
                  <a:gd name="connsiteY40" fmla="*/ 475730 h 1012180"/>
                  <a:gd name="connsiteX41" fmla="*/ 358479 w 1012317"/>
                  <a:gd name="connsiteY41" fmla="*/ 473799 h 1012180"/>
                  <a:gd name="connsiteX42" fmla="*/ 354031 w 1012317"/>
                  <a:gd name="connsiteY42" fmla="*/ 465369 h 1012180"/>
                  <a:gd name="connsiteX43" fmla="*/ 353137 w 1012317"/>
                  <a:gd name="connsiteY43" fmla="*/ 463240 h 1012180"/>
                  <a:gd name="connsiteX44" fmla="*/ 349868 w 1012317"/>
                  <a:gd name="connsiteY44" fmla="*/ 454066 h 1012180"/>
                  <a:gd name="connsiteX45" fmla="*/ 349401 w 1012317"/>
                  <a:gd name="connsiteY45" fmla="*/ 452269 h 1012180"/>
                  <a:gd name="connsiteX46" fmla="*/ 347263 w 1012317"/>
                  <a:gd name="connsiteY46" fmla="*/ 442050 h 1012180"/>
                  <a:gd name="connsiteX47" fmla="*/ 347153 w 1012317"/>
                  <a:gd name="connsiteY47" fmla="*/ 441061 h 1012180"/>
                  <a:gd name="connsiteX48" fmla="*/ 346361 w 1012317"/>
                  <a:gd name="connsiteY48" fmla="*/ 429647 h 1012180"/>
                  <a:gd name="connsiteX49" fmla="*/ 346765 w 1012317"/>
                  <a:gd name="connsiteY49" fmla="*/ 421233 h 1012180"/>
                  <a:gd name="connsiteX50" fmla="*/ 347089 w 1012317"/>
                  <a:gd name="connsiteY50" fmla="*/ 418858 h 1012180"/>
                  <a:gd name="connsiteX51" fmla="*/ 347936 w 1012317"/>
                  <a:gd name="connsiteY51" fmla="*/ 413025 h 1012180"/>
                  <a:gd name="connsiteX52" fmla="*/ 348688 w 1012317"/>
                  <a:gd name="connsiteY52" fmla="*/ 409787 h 1012180"/>
                  <a:gd name="connsiteX53" fmla="*/ 349820 w 1012317"/>
                  <a:gd name="connsiteY53" fmla="*/ 405181 h 1012180"/>
                  <a:gd name="connsiteX54" fmla="*/ 351292 w 1012317"/>
                  <a:gd name="connsiteY54" fmla="*/ 400772 h 1012180"/>
                  <a:gd name="connsiteX55" fmla="*/ 352210 w 1012317"/>
                  <a:gd name="connsiteY55" fmla="*/ 398033 h 1012180"/>
                  <a:gd name="connsiteX56" fmla="*/ 341968 w 1012317"/>
                  <a:gd name="connsiteY56" fmla="*/ 356818 h 1012180"/>
                  <a:gd name="connsiteX57" fmla="*/ 365714 w 1012317"/>
                  <a:gd name="connsiteY57" fmla="*/ 296930 h 1012180"/>
                  <a:gd name="connsiteX58" fmla="*/ 363925 w 1012317"/>
                  <a:gd name="connsiteY58" fmla="*/ 279326 h 1012180"/>
                  <a:gd name="connsiteX59" fmla="*/ 401373 w 1012317"/>
                  <a:gd name="connsiteY59" fmla="*/ 208048 h 1012180"/>
                  <a:gd name="connsiteX60" fmla="*/ 468907 w 1012317"/>
                  <a:gd name="connsiteY60" fmla="*/ 128174 h 1012180"/>
                  <a:gd name="connsiteX61" fmla="*/ 525035 w 1012317"/>
                  <a:gd name="connsiteY61" fmla="*/ 103636 h 1012180"/>
                  <a:gd name="connsiteX62" fmla="*/ 561968 w 1012317"/>
                  <a:gd name="connsiteY62" fmla="*/ 113269 h 1012180"/>
                  <a:gd name="connsiteX63" fmla="*/ 598830 w 1012317"/>
                  <a:gd name="connsiteY63" fmla="*/ 103636 h 1012180"/>
                  <a:gd name="connsiteX64" fmla="*/ 654958 w 1012317"/>
                  <a:gd name="connsiteY64" fmla="*/ 128174 h 1012180"/>
                  <a:gd name="connsiteX65" fmla="*/ 722302 w 1012317"/>
                  <a:gd name="connsiteY65" fmla="*/ 206346 h 1012180"/>
                  <a:gd name="connsiteX66" fmla="*/ 749895 w 1012317"/>
                  <a:gd name="connsiteY66" fmla="*/ 238388 h 1012180"/>
                  <a:gd name="connsiteX67" fmla="*/ 750054 w 1012317"/>
                  <a:gd name="connsiteY67" fmla="*/ 238728 h 1012180"/>
                  <a:gd name="connsiteX68" fmla="*/ 750283 w 1012317"/>
                  <a:gd name="connsiteY68" fmla="*/ 239242 h 1012180"/>
                  <a:gd name="connsiteX69" fmla="*/ 758111 w 1012317"/>
                  <a:gd name="connsiteY69" fmla="*/ 296954 h 1012180"/>
                  <a:gd name="connsiteX70" fmla="*/ 781858 w 1012317"/>
                  <a:gd name="connsiteY70" fmla="*/ 356833 h 1012180"/>
                  <a:gd name="connsiteX71" fmla="*/ 775715 w 1012317"/>
                  <a:gd name="connsiteY71" fmla="*/ 388732 h 1012180"/>
                  <a:gd name="connsiteX72" fmla="*/ 754470 w 1012317"/>
                  <a:gd name="connsiteY72" fmla="*/ 355488 h 1012180"/>
                  <a:gd name="connsiteX73" fmla="*/ 734080 w 1012317"/>
                  <a:gd name="connsiteY73" fmla="*/ 311882 h 1012180"/>
                  <a:gd name="connsiteX74" fmla="*/ 727107 w 1012317"/>
                  <a:gd name="connsiteY74" fmla="*/ 306056 h 1012180"/>
                  <a:gd name="connsiteX75" fmla="*/ 729798 w 1012317"/>
                  <a:gd name="connsiteY75" fmla="*/ 297349 h 1012180"/>
                  <a:gd name="connsiteX76" fmla="*/ 732537 w 1012317"/>
                  <a:gd name="connsiteY76" fmla="*/ 279318 h 1012180"/>
                  <a:gd name="connsiteX77" fmla="*/ 729893 w 1012317"/>
                  <a:gd name="connsiteY77" fmla="*/ 261904 h 1012180"/>
                  <a:gd name="connsiteX78" fmla="*/ 727202 w 1012317"/>
                  <a:gd name="connsiteY78" fmla="*/ 256633 h 1012180"/>
                  <a:gd name="connsiteX79" fmla="*/ 725556 w 1012317"/>
                  <a:gd name="connsiteY79" fmla="*/ 251385 h 1012180"/>
                  <a:gd name="connsiteX80" fmla="*/ 702371 w 1012317"/>
                  <a:gd name="connsiteY80" fmla="*/ 227947 h 1012180"/>
                  <a:gd name="connsiteX81" fmla="*/ 697527 w 1012317"/>
                  <a:gd name="connsiteY81" fmla="*/ 225470 h 1012180"/>
                  <a:gd name="connsiteX82" fmla="*/ 689263 w 1012317"/>
                  <a:gd name="connsiteY82" fmla="*/ 224401 h 1012180"/>
                  <a:gd name="connsiteX83" fmla="*/ 653897 w 1012317"/>
                  <a:gd name="connsiteY83" fmla="*/ 248820 h 1012180"/>
                  <a:gd name="connsiteX84" fmla="*/ 636087 w 1012317"/>
                  <a:gd name="connsiteY84" fmla="*/ 256309 h 1012180"/>
                  <a:gd name="connsiteX85" fmla="*/ 628598 w 1012317"/>
                  <a:gd name="connsiteY85" fmla="*/ 238499 h 1012180"/>
                  <a:gd name="connsiteX86" fmla="*/ 628853 w 1012317"/>
                  <a:gd name="connsiteY86" fmla="*/ 237913 h 1012180"/>
                  <a:gd name="connsiteX87" fmla="*/ 689263 w 1012317"/>
                  <a:gd name="connsiteY87" fmla="*/ 197085 h 1012180"/>
                  <a:gd name="connsiteX88" fmla="*/ 693459 w 1012317"/>
                  <a:gd name="connsiteY88" fmla="*/ 197275 h 1012180"/>
                  <a:gd name="connsiteX89" fmla="*/ 646964 w 1012317"/>
                  <a:gd name="connsiteY89" fmla="*/ 154659 h 1012180"/>
                  <a:gd name="connsiteX90" fmla="*/ 641272 w 1012317"/>
                  <a:gd name="connsiteY90" fmla="*/ 154168 h 1012180"/>
                  <a:gd name="connsiteX91" fmla="*/ 637623 w 1012317"/>
                  <a:gd name="connsiteY91" fmla="*/ 149783 h 1012180"/>
                  <a:gd name="connsiteX92" fmla="*/ 598791 w 1012317"/>
                  <a:gd name="connsiteY92" fmla="*/ 130936 h 1012180"/>
                  <a:gd name="connsiteX93" fmla="*/ 576390 w 1012317"/>
                  <a:gd name="connsiteY93" fmla="*/ 136390 h 1012180"/>
                  <a:gd name="connsiteX94" fmla="*/ 576390 w 1012317"/>
                  <a:gd name="connsiteY94" fmla="*/ 165827 h 1012180"/>
                  <a:gd name="connsiteX95" fmla="*/ 578076 w 1012317"/>
                  <a:gd name="connsiteY95" fmla="*/ 165036 h 1012180"/>
                  <a:gd name="connsiteX96" fmla="*/ 615278 w 1012317"/>
                  <a:gd name="connsiteY96" fmla="*/ 166231 h 1012180"/>
                  <a:gd name="connsiteX97" fmla="*/ 621584 w 1012317"/>
                  <a:gd name="connsiteY97" fmla="*/ 184494 h 1012180"/>
                  <a:gd name="connsiteX98" fmla="*/ 603730 w 1012317"/>
                  <a:gd name="connsiteY98" fmla="*/ 190990 h 1012180"/>
                  <a:gd name="connsiteX99" fmla="*/ 588041 w 1012317"/>
                  <a:gd name="connsiteY99" fmla="*/ 190476 h 1012180"/>
                  <a:gd name="connsiteX100" fmla="*/ 576390 w 1012317"/>
                  <a:gd name="connsiteY100" fmla="*/ 201407 h 1012180"/>
                  <a:gd name="connsiteX101" fmla="*/ 576279 w 1012317"/>
                  <a:gd name="connsiteY101" fmla="*/ 417980 h 1012180"/>
                  <a:gd name="connsiteX102" fmla="*/ 639254 w 1012317"/>
                  <a:gd name="connsiteY102" fmla="*/ 410381 h 1012180"/>
                  <a:gd name="connsiteX103" fmla="*/ 648040 w 1012317"/>
                  <a:gd name="connsiteY103" fmla="*/ 427589 h 1012180"/>
                  <a:gd name="connsiteX104" fmla="*/ 646528 w 1012317"/>
                  <a:gd name="connsiteY104" fmla="*/ 430684 h 1012180"/>
                  <a:gd name="connsiteX105" fmla="*/ 629304 w 1012317"/>
                  <a:gd name="connsiteY105" fmla="*/ 430684 h 1012180"/>
                  <a:gd name="connsiteX106" fmla="*/ 607498 w 1012317"/>
                  <a:gd name="connsiteY106" fmla="*/ 434840 h 1012180"/>
                  <a:gd name="connsiteX107" fmla="*/ 576263 w 1012317"/>
                  <a:gd name="connsiteY107" fmla="*/ 453837 h 1012180"/>
                  <a:gd name="connsiteX108" fmla="*/ 576263 w 1012317"/>
                  <a:gd name="connsiteY108" fmla="*/ 462741 h 1012180"/>
                  <a:gd name="connsiteX109" fmla="*/ 576263 w 1012317"/>
                  <a:gd name="connsiteY109" fmla="*/ 518576 h 1012180"/>
                  <a:gd name="connsiteX110" fmla="*/ 576263 w 1012317"/>
                  <a:gd name="connsiteY110" fmla="*/ 533331 h 1012180"/>
                  <a:gd name="connsiteX111" fmla="*/ 618674 w 1012317"/>
                  <a:gd name="connsiteY111" fmla="*/ 556824 h 1012180"/>
                  <a:gd name="connsiteX112" fmla="*/ 642230 w 1012317"/>
                  <a:gd name="connsiteY112" fmla="*/ 550665 h 1012180"/>
                  <a:gd name="connsiteX113" fmla="*/ 657515 w 1012317"/>
                  <a:gd name="connsiteY113" fmla="*/ 550665 h 1012180"/>
                  <a:gd name="connsiteX114" fmla="*/ 604442 w 1012317"/>
                  <a:gd name="connsiteY114" fmla="*/ 306587 h 1012180"/>
                  <a:gd name="connsiteX115" fmla="*/ 590455 w 1012317"/>
                  <a:gd name="connsiteY115" fmla="*/ 293257 h 1012180"/>
                  <a:gd name="connsiteX116" fmla="*/ 603784 w 1012317"/>
                  <a:gd name="connsiteY116" fmla="*/ 279271 h 1012180"/>
                  <a:gd name="connsiteX117" fmla="*/ 604442 w 1012317"/>
                  <a:gd name="connsiteY117" fmla="*/ 279271 h 1012180"/>
                  <a:gd name="connsiteX118" fmla="*/ 652908 w 1012317"/>
                  <a:gd name="connsiteY118" fmla="*/ 322457 h 1012180"/>
                  <a:gd name="connsiteX119" fmla="*/ 703804 w 1012317"/>
                  <a:gd name="connsiteY119" fmla="*/ 344232 h 1012180"/>
                  <a:gd name="connsiteX120" fmla="*/ 677533 w 1012317"/>
                  <a:gd name="connsiteY120" fmla="*/ 357942 h 1012180"/>
                  <a:gd name="connsiteX121" fmla="*/ 650431 w 1012317"/>
                  <a:gd name="connsiteY121" fmla="*/ 349646 h 1012180"/>
                  <a:gd name="connsiteX122" fmla="*/ 612579 w 1012317"/>
                  <a:gd name="connsiteY122" fmla="*/ 367218 h 1012180"/>
                  <a:gd name="connsiteX123" fmla="*/ 593273 w 1012317"/>
                  <a:gd name="connsiteY123" fmla="*/ 367976 h 1012180"/>
                  <a:gd name="connsiteX124" fmla="*/ 592094 w 1012317"/>
                  <a:gd name="connsiteY124" fmla="*/ 349148 h 1012180"/>
                  <a:gd name="connsiteX125" fmla="*/ 625893 w 1012317"/>
                  <a:gd name="connsiteY125" fmla="*/ 326478 h 1012180"/>
                  <a:gd name="connsiteX126" fmla="*/ 604434 w 1012317"/>
                  <a:gd name="connsiteY126" fmla="*/ 306595 h 1012180"/>
                  <a:gd name="connsiteX127" fmla="*/ 802414 w 1012317"/>
                  <a:gd name="connsiteY127" fmla="*/ 514761 h 1012180"/>
                  <a:gd name="connsiteX128" fmla="*/ 738244 w 1012317"/>
                  <a:gd name="connsiteY128" fmla="*/ 514761 h 1012180"/>
                  <a:gd name="connsiteX129" fmla="*/ 738244 w 1012317"/>
                  <a:gd name="connsiteY129" fmla="*/ 578915 h 1012180"/>
                  <a:gd name="connsiteX130" fmla="*/ 713820 w 1012317"/>
                  <a:gd name="connsiteY130" fmla="*/ 602467 h 1012180"/>
                  <a:gd name="connsiteX131" fmla="*/ 690269 w 1012317"/>
                  <a:gd name="connsiteY131" fmla="*/ 578915 h 1012180"/>
                  <a:gd name="connsiteX132" fmla="*/ 690269 w 1012317"/>
                  <a:gd name="connsiteY132" fmla="*/ 514730 h 1012180"/>
                  <a:gd name="connsiteX133" fmla="*/ 626083 w 1012317"/>
                  <a:gd name="connsiteY133" fmla="*/ 514730 h 1012180"/>
                  <a:gd name="connsiteX134" fmla="*/ 602091 w 1012317"/>
                  <a:gd name="connsiteY134" fmla="*/ 490738 h 1012180"/>
                  <a:gd name="connsiteX135" fmla="*/ 626083 w 1012317"/>
                  <a:gd name="connsiteY135" fmla="*/ 466747 h 1012180"/>
                  <a:gd name="connsiteX136" fmla="*/ 690237 w 1012317"/>
                  <a:gd name="connsiteY136" fmla="*/ 466746 h 1012180"/>
                  <a:gd name="connsiteX137" fmla="*/ 690237 w 1012317"/>
                  <a:gd name="connsiteY137" fmla="*/ 402592 h 1012180"/>
                  <a:gd name="connsiteX138" fmla="*/ 713789 w 1012317"/>
                  <a:gd name="connsiteY138" fmla="*/ 378169 h 1012180"/>
                  <a:gd name="connsiteX139" fmla="*/ 738212 w 1012317"/>
                  <a:gd name="connsiteY139" fmla="*/ 401721 h 1012180"/>
                  <a:gd name="connsiteX140" fmla="*/ 738212 w 1012317"/>
                  <a:gd name="connsiteY140" fmla="*/ 402592 h 1012180"/>
                  <a:gd name="connsiteX141" fmla="*/ 738212 w 1012317"/>
                  <a:gd name="connsiteY141" fmla="*/ 466746 h 1012180"/>
                  <a:gd name="connsiteX142" fmla="*/ 802374 w 1012317"/>
                  <a:gd name="connsiteY142" fmla="*/ 466746 h 1012180"/>
                  <a:gd name="connsiteX143" fmla="*/ 826366 w 1012317"/>
                  <a:gd name="connsiteY143" fmla="*/ 490738 h 1012180"/>
                  <a:gd name="connsiteX144" fmla="*/ 802374 w 1012317"/>
                  <a:gd name="connsiteY144" fmla="*/ 514730 h 101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12317" h="1012180">
                    <a:moveTo>
                      <a:pt x="506141" y="0"/>
                    </a:moveTo>
                    <a:cubicBezTo>
                      <a:pt x="226528" y="79"/>
                      <a:pt x="-79" y="226814"/>
                      <a:pt x="0" y="506427"/>
                    </a:cubicBezTo>
                    <a:cubicBezTo>
                      <a:pt x="14" y="555832"/>
                      <a:pt x="7259" y="604969"/>
                      <a:pt x="21506" y="652275"/>
                    </a:cubicBezTo>
                    <a:cubicBezTo>
                      <a:pt x="39196" y="681468"/>
                      <a:pt x="73966" y="695566"/>
                      <a:pt x="106992" y="686937"/>
                    </a:cubicBezTo>
                    <a:cubicBezTo>
                      <a:pt x="88130" y="652255"/>
                      <a:pt x="74257" y="615084"/>
                      <a:pt x="65784" y="576525"/>
                    </a:cubicBezTo>
                    <a:cubicBezTo>
                      <a:pt x="108116" y="562934"/>
                      <a:pt x="227939" y="524632"/>
                      <a:pt x="252144" y="518584"/>
                    </a:cubicBezTo>
                    <a:cubicBezTo>
                      <a:pt x="268924" y="513993"/>
                      <a:pt x="286798" y="515624"/>
                      <a:pt x="302470" y="523175"/>
                    </a:cubicBezTo>
                    <a:lnTo>
                      <a:pt x="526982" y="637078"/>
                    </a:lnTo>
                    <a:cubicBezTo>
                      <a:pt x="533433" y="642721"/>
                      <a:pt x="535254" y="677597"/>
                      <a:pt x="525977" y="681404"/>
                    </a:cubicBezTo>
                    <a:cubicBezTo>
                      <a:pt x="516800" y="685343"/>
                      <a:pt x="506381" y="685191"/>
                      <a:pt x="497323" y="680984"/>
                    </a:cubicBezTo>
                    <a:cubicBezTo>
                      <a:pt x="496862" y="680746"/>
                      <a:pt x="496383" y="680542"/>
                      <a:pt x="495891" y="680375"/>
                    </a:cubicBezTo>
                    <a:lnTo>
                      <a:pt x="357371" y="632241"/>
                    </a:lnTo>
                    <a:cubicBezTo>
                      <a:pt x="351307" y="630224"/>
                      <a:pt x="344755" y="633505"/>
                      <a:pt x="342738" y="639569"/>
                    </a:cubicBezTo>
                    <a:cubicBezTo>
                      <a:pt x="340757" y="645522"/>
                      <a:pt x="343881" y="651969"/>
                      <a:pt x="349780" y="654104"/>
                    </a:cubicBezTo>
                    <a:lnTo>
                      <a:pt x="487635" y="701992"/>
                    </a:lnTo>
                    <a:cubicBezTo>
                      <a:pt x="495314" y="705714"/>
                      <a:pt x="503742" y="707631"/>
                      <a:pt x="512275" y="707596"/>
                    </a:cubicBezTo>
                    <a:cubicBezTo>
                      <a:pt x="524874" y="707638"/>
                      <a:pt x="537138" y="703542"/>
                      <a:pt x="547182" y="695936"/>
                    </a:cubicBezTo>
                    <a:cubicBezTo>
                      <a:pt x="551661" y="695670"/>
                      <a:pt x="556081" y="694780"/>
                      <a:pt x="560314" y="693293"/>
                    </a:cubicBezTo>
                    <a:lnTo>
                      <a:pt x="732869" y="618492"/>
                    </a:lnTo>
                    <a:cubicBezTo>
                      <a:pt x="747573" y="612119"/>
                      <a:pt x="764660" y="618872"/>
                      <a:pt x="771034" y="633576"/>
                    </a:cubicBezTo>
                    <a:cubicBezTo>
                      <a:pt x="772612" y="637217"/>
                      <a:pt x="773427" y="641143"/>
                      <a:pt x="773428" y="645112"/>
                    </a:cubicBezTo>
                    <a:cubicBezTo>
                      <a:pt x="782260" y="665661"/>
                      <a:pt x="772844" y="689487"/>
                      <a:pt x="752349" y="698446"/>
                    </a:cubicBezTo>
                    <a:lnTo>
                      <a:pt x="551005" y="808533"/>
                    </a:lnTo>
                    <a:cubicBezTo>
                      <a:pt x="531297" y="815269"/>
                      <a:pt x="509848" y="814869"/>
                      <a:pt x="490405" y="807401"/>
                    </a:cubicBezTo>
                    <a:cubicBezTo>
                      <a:pt x="465543" y="797459"/>
                      <a:pt x="328599" y="739329"/>
                      <a:pt x="271189" y="714878"/>
                    </a:cubicBezTo>
                    <a:cubicBezTo>
                      <a:pt x="254864" y="707941"/>
                      <a:pt x="236567" y="707206"/>
                      <a:pt x="219739" y="712812"/>
                    </a:cubicBezTo>
                    <a:lnTo>
                      <a:pt x="147867" y="736772"/>
                    </a:lnTo>
                    <a:cubicBezTo>
                      <a:pt x="115229" y="759019"/>
                      <a:pt x="104669" y="802325"/>
                      <a:pt x="123400" y="837099"/>
                    </a:cubicBezTo>
                    <a:cubicBezTo>
                      <a:pt x="306214" y="1048526"/>
                      <a:pt x="625809" y="1071722"/>
                      <a:pt x="837236" y="888908"/>
                    </a:cubicBezTo>
                    <a:cubicBezTo>
                      <a:pt x="1048664" y="706095"/>
                      <a:pt x="1071859" y="386500"/>
                      <a:pt x="889045" y="175072"/>
                    </a:cubicBezTo>
                    <a:cubicBezTo>
                      <a:pt x="792895" y="63873"/>
                      <a:pt x="653145" y="-24"/>
                      <a:pt x="506141" y="0"/>
                    </a:cubicBezTo>
                    <a:close/>
                    <a:moveTo>
                      <a:pt x="657475" y="573335"/>
                    </a:moveTo>
                    <a:cubicBezTo>
                      <a:pt x="626323" y="592049"/>
                      <a:pt x="586276" y="586055"/>
                      <a:pt x="561968" y="559040"/>
                    </a:cubicBezTo>
                    <a:cubicBezTo>
                      <a:pt x="533621" y="590347"/>
                      <a:pt x="485262" y="592746"/>
                      <a:pt x="453955" y="564399"/>
                    </a:cubicBezTo>
                    <a:cubicBezTo>
                      <a:pt x="452720" y="563280"/>
                      <a:pt x="451521" y="562121"/>
                      <a:pt x="450361" y="560924"/>
                    </a:cubicBezTo>
                    <a:cubicBezTo>
                      <a:pt x="422732" y="554024"/>
                      <a:pt x="400753" y="533127"/>
                      <a:pt x="392468" y="505880"/>
                    </a:cubicBezTo>
                    <a:cubicBezTo>
                      <a:pt x="385667" y="502508"/>
                      <a:pt x="379391" y="498167"/>
                      <a:pt x="373835" y="492994"/>
                    </a:cubicBezTo>
                    <a:lnTo>
                      <a:pt x="373305" y="492503"/>
                    </a:lnTo>
                    <a:cubicBezTo>
                      <a:pt x="370797" y="490138"/>
                      <a:pt x="368438" y="487619"/>
                      <a:pt x="366244" y="484960"/>
                    </a:cubicBezTo>
                    <a:lnTo>
                      <a:pt x="365176" y="483646"/>
                    </a:lnTo>
                    <a:cubicBezTo>
                      <a:pt x="363182" y="481113"/>
                      <a:pt x="361332" y="478471"/>
                      <a:pt x="359635" y="475730"/>
                    </a:cubicBezTo>
                    <a:cubicBezTo>
                      <a:pt x="359239" y="475097"/>
                      <a:pt x="358844" y="474448"/>
                      <a:pt x="358479" y="473799"/>
                    </a:cubicBezTo>
                    <a:cubicBezTo>
                      <a:pt x="356843" y="471073"/>
                      <a:pt x="355358" y="468259"/>
                      <a:pt x="354031" y="465369"/>
                    </a:cubicBezTo>
                    <a:cubicBezTo>
                      <a:pt x="353714" y="464665"/>
                      <a:pt x="353437" y="463952"/>
                      <a:pt x="353137" y="463240"/>
                    </a:cubicBezTo>
                    <a:cubicBezTo>
                      <a:pt x="351878" y="460245"/>
                      <a:pt x="350786" y="457182"/>
                      <a:pt x="349868" y="454066"/>
                    </a:cubicBezTo>
                    <a:cubicBezTo>
                      <a:pt x="349693" y="453472"/>
                      <a:pt x="349559" y="452871"/>
                      <a:pt x="349401" y="452269"/>
                    </a:cubicBezTo>
                    <a:cubicBezTo>
                      <a:pt x="348487" y="448908"/>
                      <a:pt x="347774" y="445496"/>
                      <a:pt x="347263" y="442050"/>
                    </a:cubicBezTo>
                    <a:cubicBezTo>
                      <a:pt x="347216" y="441726"/>
                      <a:pt x="347200" y="441394"/>
                      <a:pt x="347153" y="441061"/>
                    </a:cubicBezTo>
                    <a:cubicBezTo>
                      <a:pt x="346637" y="437278"/>
                      <a:pt x="346373" y="433465"/>
                      <a:pt x="346361" y="429647"/>
                    </a:cubicBezTo>
                    <a:cubicBezTo>
                      <a:pt x="346361" y="426813"/>
                      <a:pt x="346503" y="424011"/>
                      <a:pt x="346765" y="421233"/>
                    </a:cubicBezTo>
                    <a:cubicBezTo>
                      <a:pt x="346844" y="420442"/>
                      <a:pt x="346994" y="419650"/>
                      <a:pt x="347089" y="418858"/>
                    </a:cubicBezTo>
                    <a:cubicBezTo>
                      <a:pt x="347327" y="416903"/>
                      <a:pt x="347572" y="414948"/>
                      <a:pt x="347936" y="413025"/>
                    </a:cubicBezTo>
                    <a:cubicBezTo>
                      <a:pt x="348142" y="411925"/>
                      <a:pt x="348443" y="410864"/>
                      <a:pt x="348688" y="409787"/>
                    </a:cubicBezTo>
                    <a:cubicBezTo>
                      <a:pt x="349052" y="408204"/>
                      <a:pt x="349377" y="406700"/>
                      <a:pt x="349820" y="405181"/>
                    </a:cubicBezTo>
                    <a:cubicBezTo>
                      <a:pt x="350263" y="403661"/>
                      <a:pt x="350786" y="402236"/>
                      <a:pt x="351292" y="400772"/>
                    </a:cubicBezTo>
                    <a:cubicBezTo>
                      <a:pt x="351609" y="399862"/>
                      <a:pt x="351862" y="398935"/>
                      <a:pt x="352210" y="398033"/>
                    </a:cubicBezTo>
                    <a:cubicBezTo>
                      <a:pt x="345449" y="385350"/>
                      <a:pt x="341930" y="371191"/>
                      <a:pt x="341968" y="356818"/>
                    </a:cubicBezTo>
                    <a:cubicBezTo>
                      <a:pt x="341814" y="334530"/>
                      <a:pt x="350329" y="313056"/>
                      <a:pt x="365714" y="296930"/>
                    </a:cubicBezTo>
                    <a:cubicBezTo>
                      <a:pt x="364523" y="291138"/>
                      <a:pt x="363923" y="285239"/>
                      <a:pt x="363925" y="279326"/>
                    </a:cubicBezTo>
                    <a:cubicBezTo>
                      <a:pt x="363562" y="250765"/>
                      <a:pt x="377648" y="223953"/>
                      <a:pt x="401373" y="208048"/>
                    </a:cubicBezTo>
                    <a:cubicBezTo>
                      <a:pt x="402208" y="168820"/>
                      <a:pt x="430364" y="135519"/>
                      <a:pt x="468907" y="128174"/>
                    </a:cubicBezTo>
                    <a:cubicBezTo>
                      <a:pt x="483458" y="112641"/>
                      <a:pt x="503752" y="103769"/>
                      <a:pt x="525035" y="103636"/>
                    </a:cubicBezTo>
                    <a:cubicBezTo>
                      <a:pt x="537965" y="103655"/>
                      <a:pt x="550676" y="106971"/>
                      <a:pt x="561968" y="113269"/>
                    </a:cubicBezTo>
                    <a:cubicBezTo>
                      <a:pt x="573239" y="106982"/>
                      <a:pt x="585925" y="103667"/>
                      <a:pt x="598830" y="103636"/>
                    </a:cubicBezTo>
                    <a:cubicBezTo>
                      <a:pt x="620113" y="103769"/>
                      <a:pt x="640407" y="112641"/>
                      <a:pt x="654958" y="128174"/>
                    </a:cubicBezTo>
                    <a:cubicBezTo>
                      <a:pt x="692846" y="135413"/>
                      <a:pt x="720751" y="167804"/>
                      <a:pt x="722302" y="206346"/>
                    </a:cubicBezTo>
                    <a:cubicBezTo>
                      <a:pt x="734653" y="213844"/>
                      <a:pt x="744312" y="225061"/>
                      <a:pt x="749895" y="238388"/>
                    </a:cubicBezTo>
                    <a:cubicBezTo>
                      <a:pt x="749959" y="238498"/>
                      <a:pt x="749998" y="238617"/>
                      <a:pt x="750054" y="238728"/>
                    </a:cubicBezTo>
                    <a:cubicBezTo>
                      <a:pt x="750109" y="238839"/>
                      <a:pt x="750212" y="239068"/>
                      <a:pt x="750283" y="239242"/>
                    </a:cubicBezTo>
                    <a:cubicBezTo>
                      <a:pt x="759343" y="257041"/>
                      <a:pt x="762102" y="277385"/>
                      <a:pt x="758111" y="296954"/>
                    </a:cubicBezTo>
                    <a:cubicBezTo>
                      <a:pt x="773495" y="313078"/>
                      <a:pt x="782009" y="334549"/>
                      <a:pt x="781858" y="356833"/>
                    </a:cubicBezTo>
                    <a:cubicBezTo>
                      <a:pt x="781835" y="367758"/>
                      <a:pt x="779751" y="378580"/>
                      <a:pt x="775715" y="388732"/>
                    </a:cubicBezTo>
                    <a:cubicBezTo>
                      <a:pt x="772591" y="375570"/>
                      <a:pt x="765103" y="363853"/>
                      <a:pt x="754470" y="355488"/>
                    </a:cubicBezTo>
                    <a:cubicBezTo>
                      <a:pt x="754296" y="338689"/>
                      <a:pt x="746860" y="322787"/>
                      <a:pt x="734080" y="311882"/>
                    </a:cubicBezTo>
                    <a:lnTo>
                      <a:pt x="727107" y="306056"/>
                    </a:lnTo>
                    <a:lnTo>
                      <a:pt x="729798" y="297349"/>
                    </a:lnTo>
                    <a:cubicBezTo>
                      <a:pt x="731606" y="291509"/>
                      <a:pt x="732529" y="285432"/>
                      <a:pt x="732537" y="279318"/>
                    </a:cubicBezTo>
                    <a:cubicBezTo>
                      <a:pt x="732515" y="273415"/>
                      <a:pt x="731624" y="267548"/>
                      <a:pt x="729893" y="261904"/>
                    </a:cubicBezTo>
                    <a:cubicBezTo>
                      <a:pt x="728616" y="260369"/>
                      <a:pt x="727697" y="258568"/>
                      <a:pt x="727202" y="256633"/>
                    </a:cubicBezTo>
                    <a:cubicBezTo>
                      <a:pt x="726760" y="254852"/>
                      <a:pt x="726210" y="253099"/>
                      <a:pt x="725556" y="251385"/>
                    </a:cubicBezTo>
                    <a:cubicBezTo>
                      <a:pt x="720432" y="241367"/>
                      <a:pt x="712333" y="233180"/>
                      <a:pt x="702371" y="227947"/>
                    </a:cubicBezTo>
                    <a:lnTo>
                      <a:pt x="697527" y="225470"/>
                    </a:lnTo>
                    <a:cubicBezTo>
                      <a:pt x="694823" y="224797"/>
                      <a:pt x="692050" y="224439"/>
                      <a:pt x="689263" y="224401"/>
                    </a:cubicBezTo>
                    <a:cubicBezTo>
                      <a:pt x="673669" y="224789"/>
                      <a:pt x="659786" y="234375"/>
                      <a:pt x="653897" y="248820"/>
                    </a:cubicBezTo>
                    <a:cubicBezTo>
                      <a:pt x="651047" y="255806"/>
                      <a:pt x="643073" y="259159"/>
                      <a:pt x="636087" y="256309"/>
                    </a:cubicBezTo>
                    <a:cubicBezTo>
                      <a:pt x="629101" y="253459"/>
                      <a:pt x="625748" y="245485"/>
                      <a:pt x="628598" y="238499"/>
                    </a:cubicBezTo>
                    <a:cubicBezTo>
                      <a:pt x="628678" y="238302"/>
                      <a:pt x="628764" y="238106"/>
                      <a:pt x="628853" y="237913"/>
                    </a:cubicBezTo>
                    <a:cubicBezTo>
                      <a:pt x="639067" y="213491"/>
                      <a:pt x="662795" y="197455"/>
                      <a:pt x="689263" y="197085"/>
                    </a:cubicBezTo>
                    <a:cubicBezTo>
                      <a:pt x="690680" y="197085"/>
                      <a:pt x="692065" y="197180"/>
                      <a:pt x="693459" y="197275"/>
                    </a:cubicBezTo>
                    <a:cubicBezTo>
                      <a:pt x="688729" y="174554"/>
                      <a:pt x="670010" y="157397"/>
                      <a:pt x="646964" y="154659"/>
                    </a:cubicBezTo>
                    <a:lnTo>
                      <a:pt x="641272" y="154168"/>
                    </a:lnTo>
                    <a:lnTo>
                      <a:pt x="637623" y="149783"/>
                    </a:lnTo>
                    <a:cubicBezTo>
                      <a:pt x="628137" y="138024"/>
                      <a:pt x="613898" y="131114"/>
                      <a:pt x="598791" y="130936"/>
                    </a:cubicBezTo>
                    <a:cubicBezTo>
                      <a:pt x="590995" y="130937"/>
                      <a:pt x="583314" y="132808"/>
                      <a:pt x="576390" y="136390"/>
                    </a:cubicBezTo>
                    <a:lnTo>
                      <a:pt x="576390" y="165827"/>
                    </a:lnTo>
                    <a:cubicBezTo>
                      <a:pt x="576952" y="165582"/>
                      <a:pt x="577498" y="165289"/>
                      <a:pt x="578076" y="165036"/>
                    </a:cubicBezTo>
                    <a:cubicBezTo>
                      <a:pt x="590110" y="160280"/>
                      <a:pt x="603575" y="160712"/>
                      <a:pt x="615278" y="166231"/>
                    </a:cubicBezTo>
                    <a:cubicBezTo>
                      <a:pt x="622063" y="169533"/>
                      <a:pt x="624886" y="177709"/>
                      <a:pt x="621584" y="184494"/>
                    </a:cubicBezTo>
                    <a:cubicBezTo>
                      <a:pt x="618359" y="191121"/>
                      <a:pt x="610459" y="193995"/>
                      <a:pt x="603730" y="190990"/>
                    </a:cubicBezTo>
                    <a:cubicBezTo>
                      <a:pt x="598796" y="188658"/>
                      <a:pt x="593117" y="188472"/>
                      <a:pt x="588041" y="190476"/>
                    </a:cubicBezTo>
                    <a:cubicBezTo>
                      <a:pt x="582945" y="192562"/>
                      <a:pt x="578796" y="196454"/>
                      <a:pt x="576390" y="201407"/>
                    </a:cubicBezTo>
                    <a:lnTo>
                      <a:pt x="576279" y="417980"/>
                    </a:lnTo>
                    <a:cubicBezTo>
                      <a:pt x="595132" y="406310"/>
                      <a:pt x="618166" y="403531"/>
                      <a:pt x="639254" y="410381"/>
                    </a:cubicBezTo>
                    <a:cubicBezTo>
                      <a:pt x="646429" y="412710"/>
                      <a:pt x="650361" y="420411"/>
                      <a:pt x="648040" y="427589"/>
                    </a:cubicBezTo>
                    <a:cubicBezTo>
                      <a:pt x="647667" y="428680"/>
                      <a:pt x="647159" y="429719"/>
                      <a:pt x="646528" y="430684"/>
                    </a:cubicBezTo>
                    <a:lnTo>
                      <a:pt x="629304" y="430684"/>
                    </a:lnTo>
                    <a:cubicBezTo>
                      <a:pt x="621839" y="430692"/>
                      <a:pt x="614442" y="432101"/>
                      <a:pt x="607498" y="434840"/>
                    </a:cubicBezTo>
                    <a:cubicBezTo>
                      <a:pt x="595121" y="437159"/>
                      <a:pt x="584016" y="443914"/>
                      <a:pt x="576263" y="453837"/>
                    </a:cubicBezTo>
                    <a:lnTo>
                      <a:pt x="576263" y="462741"/>
                    </a:lnTo>
                    <a:cubicBezTo>
                      <a:pt x="567040" y="480210"/>
                      <a:pt x="567040" y="501107"/>
                      <a:pt x="576263" y="518576"/>
                    </a:cubicBezTo>
                    <a:lnTo>
                      <a:pt x="576263" y="533331"/>
                    </a:lnTo>
                    <a:cubicBezTo>
                      <a:pt x="585530" y="547817"/>
                      <a:pt x="601478" y="556651"/>
                      <a:pt x="618674" y="556824"/>
                    </a:cubicBezTo>
                    <a:cubicBezTo>
                      <a:pt x="626922" y="556808"/>
                      <a:pt x="635030" y="554689"/>
                      <a:pt x="642230" y="550665"/>
                    </a:cubicBezTo>
                    <a:lnTo>
                      <a:pt x="657515" y="550665"/>
                    </a:lnTo>
                    <a:close/>
                    <a:moveTo>
                      <a:pt x="604442" y="306587"/>
                    </a:moveTo>
                    <a:cubicBezTo>
                      <a:pt x="596899" y="306768"/>
                      <a:pt x="590637" y="300801"/>
                      <a:pt x="590455" y="293257"/>
                    </a:cubicBezTo>
                    <a:cubicBezTo>
                      <a:pt x="590274" y="285714"/>
                      <a:pt x="596241" y="279452"/>
                      <a:pt x="603784" y="279271"/>
                    </a:cubicBezTo>
                    <a:cubicBezTo>
                      <a:pt x="604004" y="279265"/>
                      <a:pt x="604223" y="279265"/>
                      <a:pt x="604442" y="279271"/>
                    </a:cubicBezTo>
                    <a:cubicBezTo>
                      <a:pt x="629021" y="279784"/>
                      <a:pt x="649576" y="298099"/>
                      <a:pt x="652908" y="322457"/>
                    </a:cubicBezTo>
                    <a:cubicBezTo>
                      <a:pt x="671982" y="323172"/>
                      <a:pt x="690115" y="330930"/>
                      <a:pt x="703804" y="344232"/>
                    </a:cubicBezTo>
                    <a:cubicBezTo>
                      <a:pt x="694035" y="346524"/>
                      <a:pt x="685000" y="351238"/>
                      <a:pt x="677533" y="357942"/>
                    </a:cubicBezTo>
                    <a:cubicBezTo>
                      <a:pt x="669513" y="352567"/>
                      <a:pt x="660085" y="349681"/>
                      <a:pt x="650431" y="349646"/>
                    </a:cubicBezTo>
                    <a:cubicBezTo>
                      <a:pt x="635858" y="349719"/>
                      <a:pt x="622039" y="356134"/>
                      <a:pt x="612579" y="367218"/>
                    </a:cubicBezTo>
                    <a:cubicBezTo>
                      <a:pt x="607457" y="372759"/>
                      <a:pt x="598814" y="373098"/>
                      <a:pt x="593273" y="367976"/>
                    </a:cubicBezTo>
                    <a:cubicBezTo>
                      <a:pt x="587914" y="363022"/>
                      <a:pt x="587395" y="354731"/>
                      <a:pt x="592094" y="349148"/>
                    </a:cubicBezTo>
                    <a:cubicBezTo>
                      <a:pt x="601200" y="338784"/>
                      <a:pt x="612849" y="330971"/>
                      <a:pt x="625893" y="326478"/>
                    </a:cubicBezTo>
                    <a:cubicBezTo>
                      <a:pt x="624561" y="315496"/>
                      <a:pt x="615485" y="307087"/>
                      <a:pt x="604434" y="306595"/>
                    </a:cubicBezTo>
                    <a:close/>
                    <a:moveTo>
                      <a:pt x="802414" y="514761"/>
                    </a:moveTo>
                    <a:lnTo>
                      <a:pt x="738244" y="514761"/>
                    </a:lnTo>
                    <a:lnTo>
                      <a:pt x="738244" y="578915"/>
                    </a:lnTo>
                    <a:cubicBezTo>
                      <a:pt x="738003" y="592163"/>
                      <a:pt x="727068" y="602708"/>
                      <a:pt x="713820" y="602467"/>
                    </a:cubicBezTo>
                    <a:cubicBezTo>
                      <a:pt x="700911" y="602233"/>
                      <a:pt x="690503" y="591824"/>
                      <a:pt x="690269" y="578915"/>
                    </a:cubicBezTo>
                    <a:lnTo>
                      <a:pt x="690269" y="514730"/>
                    </a:lnTo>
                    <a:lnTo>
                      <a:pt x="626083" y="514730"/>
                    </a:lnTo>
                    <a:cubicBezTo>
                      <a:pt x="612833" y="514730"/>
                      <a:pt x="602091" y="503988"/>
                      <a:pt x="602091" y="490738"/>
                    </a:cubicBezTo>
                    <a:cubicBezTo>
                      <a:pt x="602091" y="477488"/>
                      <a:pt x="612833" y="466747"/>
                      <a:pt x="626083" y="466747"/>
                    </a:cubicBezTo>
                    <a:lnTo>
                      <a:pt x="690237" y="466746"/>
                    </a:lnTo>
                    <a:lnTo>
                      <a:pt x="690237" y="402592"/>
                    </a:lnTo>
                    <a:cubicBezTo>
                      <a:pt x="689996" y="389344"/>
                      <a:pt x="700541" y="378410"/>
                      <a:pt x="713789" y="378169"/>
                    </a:cubicBezTo>
                    <a:cubicBezTo>
                      <a:pt x="727037" y="377928"/>
                      <a:pt x="737971" y="388473"/>
                      <a:pt x="738212" y="401721"/>
                    </a:cubicBezTo>
                    <a:cubicBezTo>
                      <a:pt x="738217" y="402011"/>
                      <a:pt x="738217" y="402302"/>
                      <a:pt x="738212" y="402592"/>
                    </a:cubicBezTo>
                    <a:lnTo>
                      <a:pt x="738212" y="466746"/>
                    </a:lnTo>
                    <a:lnTo>
                      <a:pt x="802374" y="466746"/>
                    </a:lnTo>
                    <a:cubicBezTo>
                      <a:pt x="815624" y="466746"/>
                      <a:pt x="826366" y="477488"/>
                      <a:pt x="826366" y="490738"/>
                    </a:cubicBezTo>
                    <a:cubicBezTo>
                      <a:pt x="826366" y="503988"/>
                      <a:pt x="815624" y="514730"/>
                      <a:pt x="802374" y="514730"/>
                    </a:cubicBezTo>
                    <a:close/>
                  </a:path>
                </a:pathLst>
              </a:custGeom>
              <a:grpFill/>
              <a:ln w="7876" cap="flat">
                <a:noFill/>
                <a:prstDash val="solid"/>
                <a:miter/>
              </a:ln>
            </p:spPr>
            <p:txBody>
              <a:bodyPr rtlCol="0" anchor="ctr"/>
              <a:lstStyle/>
              <a:p>
                <a:endParaRPr lang="en-GB"/>
              </a:p>
            </p:txBody>
          </p:sp>
        </p:grpSp>
      </p:grpSp>
      <p:sp>
        <p:nvSpPr>
          <p:cNvPr id="19" name="Rectangle: Rounded Corners 18">
            <a:extLst>
              <a:ext uri="{FF2B5EF4-FFF2-40B4-BE49-F238E27FC236}">
                <a16:creationId xmlns:a16="http://schemas.microsoft.com/office/drawing/2014/main" id="{D90BF38A-20AA-45C5-8C44-3B28A1A78C96}"/>
              </a:ext>
            </a:extLst>
          </p:cNvPr>
          <p:cNvSpPr/>
          <p:nvPr/>
        </p:nvSpPr>
        <p:spPr>
          <a:xfrm>
            <a:off x="2222204" y="5321303"/>
            <a:ext cx="7581457" cy="683789"/>
          </a:xfrm>
          <a:prstGeom prst="roundRect">
            <a:avLst>
              <a:gd name="adj" fmla="val 15170"/>
            </a:avLst>
          </a:prstGeom>
          <a:solidFill>
            <a:srgbClr val="503291"/>
          </a:solidFill>
          <a:ln w="12700" cap="flat" cmpd="sng" algn="ctr">
            <a:solidFill>
              <a:schemeClr val="accent1"/>
            </a:solidFill>
            <a:prstDash val="solid"/>
            <a:miter lim="800000"/>
          </a:ln>
          <a:effectLst/>
        </p:spPr>
        <p:txBody>
          <a:bodyPr rtlCol="0" anchor="ctr"/>
          <a:lstStyle/>
          <a:p>
            <a:pPr algn="ctr" defTabSz="207837">
              <a:spcAft>
                <a:spcPts val="600"/>
              </a:spcAft>
              <a:defRPr/>
            </a:pPr>
            <a:r>
              <a:rPr lang="en-GB" sz="1400" kern="0" dirty="0">
                <a:solidFill>
                  <a:prstClr val="white"/>
                </a:solidFill>
                <a:latin typeface="Verdana"/>
              </a:rPr>
              <a:t>Stable EDSS score and change from baseline were maintained in the OLE period </a:t>
            </a:r>
          </a:p>
        </p:txBody>
      </p:sp>
      <p:sp>
        <p:nvSpPr>
          <p:cNvPr id="17" name="Text Placeholder 3">
            <a:extLst>
              <a:ext uri="{FF2B5EF4-FFF2-40B4-BE49-F238E27FC236}">
                <a16:creationId xmlns:a16="http://schemas.microsoft.com/office/drawing/2014/main" id="{0DC7457B-2FA7-4DAF-9DB0-2CA32C798E48}"/>
              </a:ext>
            </a:extLst>
          </p:cNvPr>
          <p:cNvSpPr txBox="1">
            <a:spLocks/>
          </p:cNvSpPr>
          <p:nvPr/>
        </p:nvSpPr>
        <p:spPr>
          <a:xfrm>
            <a:off x="6484250" y="1459185"/>
            <a:ext cx="4296543" cy="579084"/>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Clr>
                <a:srgbClr val="503291"/>
              </a:buClr>
              <a:buFont typeface="Arial" panose="020B0604020202020204" pitchFamily="34" charset="0"/>
              <a:buNone/>
              <a:defRPr sz="1600" b="1" kern="1200">
                <a:solidFill>
                  <a:schemeClr val="accent1"/>
                </a:solidFill>
                <a:latin typeface="+mn-lt"/>
                <a:ea typeface="+mn-ea"/>
                <a:cs typeface="+mn-cs"/>
              </a:defRPr>
            </a:lvl1pPr>
            <a:lvl2pPr marL="742950" indent="-285750" algn="l" defTabSz="914400" rtl="0" eaLnBrk="1" latinLnBrk="0" hangingPunct="1">
              <a:lnSpc>
                <a:spcPct val="100000"/>
              </a:lnSpc>
              <a:spcBef>
                <a:spcPts val="500"/>
              </a:spcBef>
              <a:buClr>
                <a:srgbClr val="503291"/>
              </a:buClr>
              <a:buFont typeface="Verdana" panose="020B060403050404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503291"/>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GB" sz="1200" dirty="0">
                <a:solidFill>
                  <a:srgbClr val="34007C"/>
                </a:solidFill>
                <a:latin typeface="Verdana" panose="020B0604030504040204" pitchFamily="34" charset="0"/>
                <a:ea typeface="Verdana" panose="020B0604030504040204" pitchFamily="34" charset="0"/>
              </a:rPr>
              <a:t>EDSS scores change from baseline (core study)</a:t>
            </a:r>
          </a:p>
          <a:p>
            <a:pPr>
              <a:lnSpc>
                <a:spcPct val="120000"/>
              </a:lnSpc>
              <a:spcBef>
                <a:spcPts val="0"/>
              </a:spcBef>
            </a:pPr>
            <a:r>
              <a:rPr lang="en-GB" sz="1200" b="0" i="1" dirty="0">
                <a:solidFill>
                  <a:srgbClr val="34007C"/>
                </a:solidFill>
                <a:latin typeface="Verdana" panose="020B0604030504040204" pitchFamily="34" charset="0"/>
                <a:ea typeface="Verdana" panose="020B0604030504040204" pitchFamily="34" charset="0"/>
              </a:rPr>
              <a:t>Pooled treatment groups</a:t>
            </a:r>
          </a:p>
          <a:p>
            <a:pPr>
              <a:lnSpc>
                <a:spcPct val="120000"/>
              </a:lnSpc>
              <a:spcBef>
                <a:spcPts val="0"/>
              </a:spcBef>
            </a:pPr>
            <a:endParaRPr lang="en-GB" sz="1200" dirty="0">
              <a:solidFill>
                <a:srgbClr val="34007C"/>
              </a:solidFill>
              <a:latin typeface="Verdana" panose="020B0604030504040204" pitchFamily="34" charset="0"/>
              <a:ea typeface="Verdana" panose="020B0604030504040204" pitchFamily="34" charset="0"/>
            </a:endParaRPr>
          </a:p>
        </p:txBody>
      </p:sp>
      <p:sp>
        <p:nvSpPr>
          <p:cNvPr id="27" name="TextBox 26">
            <a:extLst>
              <a:ext uri="{FF2B5EF4-FFF2-40B4-BE49-F238E27FC236}">
                <a16:creationId xmlns:a16="http://schemas.microsoft.com/office/drawing/2014/main" id="{F91E12A9-A03F-42B2-8F25-651BBD2BD2CA}"/>
              </a:ext>
            </a:extLst>
          </p:cNvPr>
          <p:cNvSpPr txBox="1"/>
          <p:nvPr/>
        </p:nvSpPr>
        <p:spPr>
          <a:xfrm>
            <a:off x="674254" y="6308237"/>
            <a:ext cx="10778837" cy="338554"/>
          </a:xfrm>
          <a:prstGeom prst="rect">
            <a:avLst/>
          </a:prstGeom>
          <a:noFill/>
        </p:spPr>
        <p:txBody>
          <a:bodyPr wrap="square" anchor="b">
            <a:spAutoFit/>
          </a:bodyPr>
          <a:lstStyle/>
          <a:p>
            <a:pPr marL="6858" marR="0" lvl="0" indent="0" algn="l" defTabSz="519745" rtl="0" eaLnBrk="1" fontAlgn="auto" latinLnBrk="0" hangingPunct="1">
              <a:lnSpc>
                <a:spcPct val="100000"/>
              </a:lnSpc>
              <a:spcBef>
                <a:spcPts val="0"/>
              </a:spcBef>
              <a:spcAft>
                <a:spcPts val="0"/>
              </a:spcAft>
              <a:buClrTx/>
              <a:buSzTx/>
              <a:buFontTx/>
              <a:buNone/>
              <a:tabLst>
                <a:tab pos="89512" algn="l"/>
              </a:tabLst>
              <a:defRPr/>
            </a:pPr>
            <a:r>
              <a:rPr lang="en-GB" sz="800" dirty="0">
                <a:solidFill>
                  <a:srgbClr val="503291"/>
                </a:solidFill>
                <a:latin typeface="Verdana" panose="020B0604030504040204" pitchFamily="34" charset="0"/>
                <a:ea typeface="Verdana" panose="020B0604030504040204" pitchFamily="34" charset="0"/>
              </a:rPr>
              <a:t>At the time of a data cut-off (May 25, 2021), all participants had been treated with evobrutinib for at least 132 weeks in an OLE and some participants had not reached OLE Week 144 </a:t>
            </a:r>
          </a:p>
          <a:p>
            <a:pPr marL="6858" marR="0" lvl="0" indent="0" algn="l" defTabSz="519745" rtl="0" eaLnBrk="1" fontAlgn="auto" latinLnBrk="0" hangingPunct="1">
              <a:lnSpc>
                <a:spcPct val="100000"/>
              </a:lnSpc>
              <a:spcBef>
                <a:spcPts val="0"/>
              </a:spcBef>
              <a:spcAft>
                <a:spcPts val="0"/>
              </a:spcAft>
              <a:buClrTx/>
              <a:buSzTx/>
              <a:buFontTx/>
              <a:buNone/>
              <a:tabLst>
                <a:tab pos="89512" algn="l"/>
              </a:tabLst>
              <a:defRPr/>
            </a:pPr>
            <a:r>
              <a:rPr lang="en-IN" sz="800" b="1" dirty="0">
                <a:solidFill>
                  <a:srgbClr val="503291"/>
                </a:solidFill>
                <a:latin typeface="Verdana" panose="020B0604030504040204" pitchFamily="34" charset="0"/>
                <a:ea typeface="Verdana" panose="020B0604030504040204" pitchFamily="34" charset="0"/>
              </a:rPr>
              <a:t>EDSS,</a:t>
            </a:r>
            <a:r>
              <a:rPr lang="en-IN" sz="800" dirty="0">
                <a:solidFill>
                  <a:srgbClr val="503291"/>
                </a:solidFill>
                <a:latin typeface="Verdana" panose="020B0604030504040204" pitchFamily="34" charset="0"/>
                <a:ea typeface="Verdana" panose="020B0604030504040204" pitchFamily="34" charset="0"/>
              </a:rPr>
              <a:t> Expanded Disability Status Scale; </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OLE,</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open-label extension</a:t>
            </a:r>
          </a:p>
        </p:txBody>
      </p:sp>
      <p:pic>
        <p:nvPicPr>
          <p:cNvPr id="29" name="Picture 28" descr="Diagram&#10;&#10;Description automatically generated">
            <a:extLst>
              <a:ext uri="{FF2B5EF4-FFF2-40B4-BE49-F238E27FC236}">
                <a16:creationId xmlns:a16="http://schemas.microsoft.com/office/drawing/2014/main" id="{1D2ABDDC-E486-492B-AB29-9348DEB3A89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2932"/>
          <a:stretch/>
        </p:blipFill>
        <p:spPr>
          <a:xfrm>
            <a:off x="594891" y="1941619"/>
            <a:ext cx="10911840" cy="3325254"/>
          </a:xfrm>
          <a:prstGeom prst="rect">
            <a:avLst/>
          </a:prstGeom>
        </p:spPr>
      </p:pic>
      <p:sp>
        <p:nvSpPr>
          <p:cNvPr id="28" name="Title 1">
            <a:extLst>
              <a:ext uri="{FF2B5EF4-FFF2-40B4-BE49-F238E27FC236}">
                <a16:creationId xmlns:a16="http://schemas.microsoft.com/office/drawing/2014/main" id="{68B2FCE6-1D6E-4E09-A9B5-F3D42FBD07F8}"/>
              </a:ext>
            </a:extLst>
          </p:cNvPr>
          <p:cNvSpPr txBox="1">
            <a:spLocks/>
          </p:cNvSpPr>
          <p:nvPr/>
        </p:nvSpPr>
        <p:spPr>
          <a:xfrm>
            <a:off x="662543" y="336550"/>
            <a:ext cx="11270731" cy="80846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200" b="1" kern="1200">
                <a:solidFill>
                  <a:schemeClr val="accent1"/>
                </a:solidFill>
                <a:latin typeface="+mj-lt"/>
                <a:ea typeface="+mj-ea"/>
                <a:cs typeface="+mj-cs"/>
              </a:defRPr>
            </a:lvl1pPr>
          </a:lstStyle>
          <a:p>
            <a:endParaRPr lang="en-DE" sz="2100" b="0" dirty="0">
              <a:solidFill>
                <a:srgbClr val="503291"/>
              </a:solidFill>
            </a:endParaRPr>
          </a:p>
        </p:txBody>
      </p:sp>
      <p:sp>
        <p:nvSpPr>
          <p:cNvPr id="30" name="object 3">
            <a:extLst>
              <a:ext uri="{FF2B5EF4-FFF2-40B4-BE49-F238E27FC236}">
                <a16:creationId xmlns:a16="http://schemas.microsoft.com/office/drawing/2014/main" id="{C16565C0-F05B-4497-B90C-3AAD020FC65D}"/>
              </a:ext>
            </a:extLst>
          </p:cNvPr>
          <p:cNvSpPr txBox="1"/>
          <p:nvPr/>
        </p:nvSpPr>
        <p:spPr>
          <a:xfrm>
            <a:off x="760383" y="6664291"/>
            <a:ext cx="11276052" cy="130400"/>
          </a:xfrm>
          <a:prstGeom prst="rect">
            <a:avLst/>
          </a:prstGeom>
        </p:spPr>
        <p:txBody>
          <a:bodyPr vert="horz" wrap="square" lIns="0" tIns="7219" rIns="0" bIns="0" rtlCol="0">
            <a:spAutoFit/>
          </a:bodyPr>
          <a:lstStyle/>
          <a:p>
            <a:pPr marL="7218" marR="0" lvl="0" indent="0" algn="l" defTabSz="519593" rtl="0" eaLnBrk="1" fontAlgn="auto" latinLnBrk="0" hangingPunct="1">
              <a:lnSpc>
                <a:spcPct val="100000"/>
              </a:lnSpc>
              <a:spcBef>
                <a:spcPts val="57"/>
              </a:spcBef>
              <a:spcAft>
                <a:spcPts val="0"/>
              </a:spcAft>
              <a:buClrTx/>
              <a:buSzTx/>
              <a:buFontTx/>
              <a:buNone/>
              <a:tabLst/>
              <a:defRPr/>
            </a:pP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Presented </a:t>
            </a:r>
            <a:r>
              <a:rPr kumimoji="0" lang="en-GB" sz="800" b="0" i="0" u="none" strike="noStrike" kern="1200" cap="none" spc="-6"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at </a:t>
            </a: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the Consortium of Multiple Sclerosis </a:t>
            </a:r>
            <a:r>
              <a:rPr kumimoji="0" lang="en-GB" sz="800" b="0" i="0" u="none" strike="noStrike" kern="1200" cap="none" spc="-3" normalizeH="0" baseline="0" noProof="0" dirty="0" err="1">
                <a:ln>
                  <a:noFill/>
                </a:ln>
                <a:solidFill>
                  <a:srgbClr val="503291"/>
                </a:solidFill>
                <a:effectLst/>
                <a:uLnTx/>
                <a:uFillTx/>
                <a:latin typeface="Verdana" panose="020B0604030504040204" pitchFamily="34" charset="0"/>
                <a:ea typeface="Verdana" panose="020B0604030504040204" pitchFamily="34" charset="0"/>
                <a:cs typeface="Verdana"/>
              </a:rPr>
              <a:t>Centers</a:t>
            </a: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(CMSC) Annual Meeting </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June 1–4, 2022</a:t>
            </a:r>
            <a:r>
              <a:rPr lang="en-US" sz="800" spc="-6" dirty="0">
                <a:solidFill>
                  <a:srgbClr val="503291"/>
                </a:solidFill>
                <a:latin typeface="Verdana" panose="020B0604030504040204" pitchFamily="34" charset="0"/>
                <a:ea typeface="Verdana" panose="020B0604030504040204" pitchFamily="34" charset="0"/>
                <a:cs typeface="Verdana"/>
              </a:rPr>
              <a:t> 						</a:t>
            </a:r>
            <a:r>
              <a:rPr kumimoji="0" lang="en-US" sz="800" b="0" i="0" u="none" strike="noStrike" kern="1200" cap="none" spc="-6"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Copyright © 2022 remains with the authors</a:t>
            </a:r>
          </a:p>
        </p:txBody>
      </p:sp>
      <p:sp>
        <p:nvSpPr>
          <p:cNvPr id="31" name="Text Placeholder 3">
            <a:extLst>
              <a:ext uri="{FF2B5EF4-FFF2-40B4-BE49-F238E27FC236}">
                <a16:creationId xmlns:a16="http://schemas.microsoft.com/office/drawing/2014/main" id="{66EAE579-DE70-49B8-A7C6-024ED040DECA}"/>
              </a:ext>
            </a:extLst>
          </p:cNvPr>
          <p:cNvSpPr>
            <a:spLocks noGrp="1"/>
          </p:cNvSpPr>
          <p:nvPr>
            <p:ph type="body" sz="quarter" idx="10"/>
          </p:nvPr>
        </p:nvSpPr>
        <p:spPr>
          <a:xfrm>
            <a:off x="1191858" y="1297116"/>
            <a:ext cx="3004612" cy="635136"/>
          </a:xfrm>
        </p:spPr>
        <p:txBody>
          <a:bodyPr>
            <a:noAutofit/>
          </a:bodyPr>
          <a:lstStyle/>
          <a:p>
            <a:pPr>
              <a:spcBef>
                <a:spcPts val="0"/>
              </a:spcBef>
            </a:pPr>
            <a:r>
              <a:rPr lang="en-GB" sz="1200" b="1" dirty="0">
                <a:solidFill>
                  <a:srgbClr val="34007C"/>
                </a:solidFill>
                <a:latin typeface="Verdana" panose="020B0604030504040204" pitchFamily="34" charset="0"/>
                <a:ea typeface="Verdana" panose="020B0604030504040204" pitchFamily="34" charset="0"/>
              </a:rPr>
              <a:t>EDSS scores over time</a:t>
            </a:r>
          </a:p>
          <a:p>
            <a:pPr>
              <a:spcBef>
                <a:spcPts val="0"/>
              </a:spcBef>
            </a:pPr>
            <a:r>
              <a:rPr lang="en-GB" sz="1200" b="0" i="1" dirty="0">
                <a:solidFill>
                  <a:srgbClr val="34007C"/>
                </a:solidFill>
                <a:latin typeface="Verdana" panose="020B0604030504040204" pitchFamily="34" charset="0"/>
                <a:ea typeface="Verdana" panose="020B0604030504040204" pitchFamily="34" charset="0"/>
              </a:rPr>
              <a:t>Pooled treatment groups</a:t>
            </a:r>
          </a:p>
        </p:txBody>
      </p:sp>
    </p:spTree>
    <p:extLst>
      <p:ext uri="{BB962C8B-B14F-4D97-AF65-F5344CB8AC3E}">
        <p14:creationId xmlns:p14="http://schemas.microsoft.com/office/powerpoint/2010/main" val="2016925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B21BC8-F1B1-46D6-9375-5F042D13597A}"/>
              </a:ext>
            </a:extLst>
          </p:cNvPr>
          <p:cNvSpPr>
            <a:spLocks noGrp="1"/>
          </p:cNvSpPr>
          <p:nvPr>
            <p:ph type="title"/>
          </p:nvPr>
        </p:nvSpPr>
        <p:spPr>
          <a:xfrm>
            <a:off x="760383" y="336550"/>
            <a:ext cx="10593417" cy="808468"/>
          </a:xfrm>
        </p:spPr>
        <p:txBody>
          <a:bodyPr/>
          <a:lstStyle/>
          <a:p>
            <a:r>
              <a:rPr lang="en-US" dirty="0"/>
              <a:t>Conclusions</a:t>
            </a:r>
          </a:p>
        </p:txBody>
      </p:sp>
      <p:sp>
        <p:nvSpPr>
          <p:cNvPr id="6" name="Slide Number Placeholder 5">
            <a:extLst>
              <a:ext uri="{FF2B5EF4-FFF2-40B4-BE49-F238E27FC236}">
                <a16:creationId xmlns:a16="http://schemas.microsoft.com/office/drawing/2014/main" id="{B56F1839-A3E3-469C-AE8E-819FD67DFF7E}"/>
              </a:ext>
            </a:extLst>
          </p:cNvPr>
          <p:cNvSpPr>
            <a:spLocks noGrp="1"/>
          </p:cNvSpPr>
          <p:nvPr>
            <p:ph type="sldNum" sz="quarter" idx="4"/>
          </p:nvPr>
        </p:nvSpPr>
        <p:spPr/>
        <p:txBody>
          <a:bodyPr/>
          <a:lstStyle/>
          <a:p>
            <a:fld id="{2C89B740-7DDD-447D-8B86-4C509E74C549}" type="slidenum">
              <a:rPr lang="en-GB" smtClean="0"/>
              <a:pPr/>
              <a:t>12</a:t>
            </a:fld>
            <a:endParaRPr lang="en-GB"/>
          </a:p>
        </p:txBody>
      </p:sp>
      <p:sp>
        <p:nvSpPr>
          <p:cNvPr id="11" name="TextBox 10">
            <a:extLst>
              <a:ext uri="{FF2B5EF4-FFF2-40B4-BE49-F238E27FC236}">
                <a16:creationId xmlns:a16="http://schemas.microsoft.com/office/drawing/2014/main" id="{597A80AA-C5CE-4AE0-A404-CCA87BF651DE}"/>
              </a:ext>
            </a:extLst>
          </p:cNvPr>
          <p:cNvSpPr txBox="1"/>
          <p:nvPr/>
        </p:nvSpPr>
        <p:spPr>
          <a:xfrm>
            <a:off x="674254" y="6185126"/>
            <a:ext cx="10955998" cy="461665"/>
          </a:xfrm>
          <a:prstGeom prst="rect">
            <a:avLst/>
          </a:prstGeom>
          <a:noFill/>
        </p:spPr>
        <p:txBody>
          <a:bodyPr wrap="square" anchor="b">
            <a:spAutoFit/>
          </a:bodyPr>
          <a:lstStyle/>
          <a:p>
            <a:pPr marL="0" marR="0" lvl="0" indent="0" algn="l" defTabSz="365760" rtl="0" eaLnBrk="1" fontAlgn="base" latinLnBrk="0" hangingPunct="1">
              <a:lnSpc>
                <a:spcPct val="100000"/>
              </a:lnSpc>
              <a:spcBef>
                <a:spcPts val="0"/>
              </a:spcBef>
              <a:spcAft>
                <a:spcPts val="0"/>
              </a:spcAft>
              <a:buClrTx/>
              <a:buSzTx/>
              <a:buFontTx/>
              <a:buNone/>
              <a:tabLst/>
              <a:defRPr/>
            </a:pPr>
            <a:endParaRPr kumimoji="0" lang="fr-CH"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Arial" panose="020B0604020202020204" pitchFamily="34" charset="0"/>
            </a:endParaRPr>
          </a:p>
          <a:p>
            <a:pPr defTabSz="365760" fontAlgn="base">
              <a:defRPr/>
            </a:pPr>
            <a:r>
              <a:rPr kumimoji="0" lang="en-US" sz="800" b="0" i="0" u="none" strike="noStrike" kern="1200" cap="none" spc="0" normalizeH="0" baseline="30000" noProof="0" dirty="0" err="1">
                <a:ln>
                  <a:noFill/>
                </a:ln>
                <a:solidFill>
                  <a:srgbClr val="503291"/>
                </a:solidFill>
                <a:effectLst/>
                <a:uLnTx/>
                <a:uFillTx/>
                <a:latin typeface="Verdana" panose="020B0604030504040204" pitchFamily="34" charset="0"/>
                <a:ea typeface="Verdana" panose="020B0604030504040204" pitchFamily="34" charset="0"/>
                <a:cs typeface="+mn-cs"/>
              </a:rPr>
              <a:t>a</a:t>
            </a:r>
            <a:r>
              <a:rPr kumimoji="0" lang="en-US" sz="800" b="0" i="0" u="none" strike="noStrike" kern="1200" cap="none" spc="0" normalizeH="0" baseline="0" noProof="0" dirty="0" err="1">
                <a:ln>
                  <a:noFill/>
                </a:ln>
                <a:solidFill>
                  <a:srgbClr val="503291"/>
                </a:solidFill>
                <a:effectLst/>
                <a:uLnTx/>
                <a:uFillTx/>
                <a:latin typeface="Verdana" panose="020B0604030504040204" pitchFamily="34" charset="0"/>
                <a:ea typeface="Verdana" panose="020B0604030504040204" pitchFamily="34" charset="0"/>
                <a:cs typeface="+mn-cs"/>
              </a:rPr>
              <a:t>Cut</a:t>
            </a:r>
            <a:r>
              <a:rPr kumimoji="0" lang="en-US"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mn-cs"/>
              </a:rPr>
              <a:t>-off May 25, 2021</a:t>
            </a:r>
            <a:endParaRPr kumimoji="0" lang="fr-CH"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365760" rtl="0" eaLnBrk="1" fontAlgn="base"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ARR, </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annualized relapse rate; </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BID,</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twice daily; </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DBP,</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double-blind period; </a:t>
            </a:r>
            <a:r>
              <a:rPr lang="en-IN" sz="800" b="1" dirty="0">
                <a:solidFill>
                  <a:srgbClr val="503291"/>
                </a:solidFill>
                <a:latin typeface="Verdana" panose="020B0604030504040204" pitchFamily="34" charset="0"/>
                <a:ea typeface="Verdana" panose="020B0604030504040204" pitchFamily="34" charset="0"/>
              </a:rPr>
              <a:t>EDSS,</a:t>
            </a:r>
            <a:r>
              <a:rPr lang="en-IN" sz="800" dirty="0">
                <a:solidFill>
                  <a:srgbClr val="503291"/>
                </a:solidFill>
                <a:latin typeface="Verdana" panose="020B0604030504040204" pitchFamily="34" charset="0"/>
                <a:ea typeface="Verdana" panose="020B0604030504040204" pitchFamily="34" charset="0"/>
              </a:rPr>
              <a:t> Expanded Disability Status Scale; </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Ig,</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immunoglobulin; </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OLE,</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open-label extension</a:t>
            </a:r>
            <a:endParaRPr kumimoji="0" lang="en-DE" sz="800" b="0" i="0" u="none" strike="noStrike" kern="1200" cap="none" spc="0" normalizeH="0" baseline="0" noProof="0" dirty="0">
              <a:ln>
                <a:noFill/>
              </a:ln>
              <a:solidFill>
                <a:srgbClr val="503291"/>
              </a:solidFill>
              <a:effectLst/>
              <a:uLnTx/>
              <a:uFillTx/>
              <a:latin typeface="Verdana"/>
              <a:ea typeface="+mn-ea"/>
              <a:cs typeface="+mn-cs"/>
            </a:endParaRPr>
          </a:p>
        </p:txBody>
      </p:sp>
      <p:grpSp>
        <p:nvGrpSpPr>
          <p:cNvPr id="12" name="Graphic 56">
            <a:extLst>
              <a:ext uri="{FF2B5EF4-FFF2-40B4-BE49-F238E27FC236}">
                <a16:creationId xmlns:a16="http://schemas.microsoft.com/office/drawing/2014/main" id="{6250F63F-9E68-49B7-A486-F8DED6E63B8A}"/>
              </a:ext>
            </a:extLst>
          </p:cNvPr>
          <p:cNvGrpSpPr>
            <a:grpSpLocks noChangeAspect="1"/>
          </p:cNvGrpSpPr>
          <p:nvPr/>
        </p:nvGrpSpPr>
        <p:grpSpPr>
          <a:xfrm>
            <a:off x="197152" y="190347"/>
            <a:ext cx="536456" cy="536400"/>
            <a:chOff x="2063072" y="4906845"/>
            <a:chExt cx="1012388" cy="1012282"/>
          </a:xfrm>
        </p:grpSpPr>
        <p:sp>
          <p:nvSpPr>
            <p:cNvPr id="13" name="Freeform: Shape 12">
              <a:extLst>
                <a:ext uri="{FF2B5EF4-FFF2-40B4-BE49-F238E27FC236}">
                  <a16:creationId xmlns:a16="http://schemas.microsoft.com/office/drawing/2014/main" id="{F0D8956D-F54E-4E7B-B1CC-81110728B1A9}"/>
                </a:ext>
              </a:extLst>
            </p:cNvPr>
            <p:cNvSpPr/>
            <p:nvPr/>
          </p:nvSpPr>
          <p:spPr>
            <a:xfrm>
              <a:off x="2063072" y="4906845"/>
              <a:ext cx="1012282" cy="1012282"/>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US"/>
            </a:p>
          </p:txBody>
        </p:sp>
        <p:grpSp>
          <p:nvGrpSpPr>
            <p:cNvPr id="14" name="Graphic 56">
              <a:extLst>
                <a:ext uri="{FF2B5EF4-FFF2-40B4-BE49-F238E27FC236}">
                  <a16:creationId xmlns:a16="http://schemas.microsoft.com/office/drawing/2014/main" id="{16C216C9-0640-491B-A318-DC0ED5BC3DB7}"/>
                </a:ext>
              </a:extLst>
            </p:cNvPr>
            <p:cNvGrpSpPr/>
            <p:nvPr/>
          </p:nvGrpSpPr>
          <p:grpSpPr>
            <a:xfrm>
              <a:off x="2063083" y="4906845"/>
              <a:ext cx="1012377" cy="998335"/>
              <a:chOff x="2063083" y="4906845"/>
              <a:chExt cx="1012377" cy="998335"/>
            </a:xfrm>
            <a:solidFill>
              <a:srgbClr val="0F69AF"/>
            </a:solidFill>
          </p:grpSpPr>
          <p:sp>
            <p:nvSpPr>
              <p:cNvPr id="15" name="Freeform: Shape 14">
                <a:extLst>
                  <a:ext uri="{FF2B5EF4-FFF2-40B4-BE49-F238E27FC236}">
                    <a16:creationId xmlns:a16="http://schemas.microsoft.com/office/drawing/2014/main" id="{781A2438-1137-457F-A842-878F00ACCE54}"/>
                  </a:ext>
                </a:extLst>
              </p:cNvPr>
              <p:cNvSpPr/>
              <p:nvPr/>
            </p:nvSpPr>
            <p:spPr>
              <a:xfrm>
                <a:off x="2063083" y="4906845"/>
                <a:ext cx="1012377" cy="998335"/>
              </a:xfrm>
              <a:custGeom>
                <a:avLst/>
                <a:gdLst>
                  <a:gd name="connsiteX0" fmla="*/ 506130 w 1012377"/>
                  <a:gd name="connsiteY0" fmla="*/ 0 h 998335"/>
                  <a:gd name="connsiteX1" fmla="*/ 0 w 1012377"/>
                  <a:gd name="connsiteY1" fmla="*/ 506168 h 998335"/>
                  <a:gd name="connsiteX2" fmla="*/ 385120 w 1012377"/>
                  <a:gd name="connsiteY2" fmla="*/ 997616 h 998335"/>
                  <a:gd name="connsiteX3" fmla="*/ 385120 w 1012377"/>
                  <a:gd name="connsiteY3" fmla="*/ 996927 h 998335"/>
                  <a:gd name="connsiteX4" fmla="*/ 475510 w 1012377"/>
                  <a:gd name="connsiteY4" fmla="*/ 935741 h 998335"/>
                  <a:gd name="connsiteX5" fmla="*/ 476891 w 1012377"/>
                  <a:gd name="connsiteY5" fmla="*/ 922522 h 998335"/>
                  <a:gd name="connsiteX6" fmla="*/ 476891 w 1012377"/>
                  <a:gd name="connsiteY6" fmla="*/ 894066 h 998335"/>
                  <a:gd name="connsiteX7" fmla="*/ 466213 w 1012377"/>
                  <a:gd name="connsiteY7" fmla="*/ 875671 h 998335"/>
                  <a:gd name="connsiteX8" fmla="*/ 466213 w 1012377"/>
                  <a:gd name="connsiteY8" fmla="*/ 863569 h 998335"/>
                  <a:gd name="connsiteX9" fmla="*/ 450802 w 1012377"/>
                  <a:gd name="connsiteY9" fmla="*/ 863569 h 998335"/>
                  <a:gd name="connsiteX10" fmla="*/ 389315 w 1012377"/>
                  <a:gd name="connsiteY10" fmla="*/ 816179 h 998335"/>
                  <a:gd name="connsiteX11" fmla="*/ 623143 w 1012377"/>
                  <a:gd name="connsiteY11" fmla="*/ 816179 h 998335"/>
                  <a:gd name="connsiteX12" fmla="*/ 561649 w 1012377"/>
                  <a:gd name="connsiteY12" fmla="*/ 863569 h 998335"/>
                  <a:gd name="connsiteX13" fmla="*/ 546245 w 1012377"/>
                  <a:gd name="connsiteY13" fmla="*/ 863569 h 998335"/>
                  <a:gd name="connsiteX14" fmla="*/ 546245 w 1012377"/>
                  <a:gd name="connsiteY14" fmla="*/ 875671 h 998335"/>
                  <a:gd name="connsiteX15" fmla="*/ 537436 w 1012377"/>
                  <a:gd name="connsiteY15" fmla="*/ 892863 h 998335"/>
                  <a:gd name="connsiteX16" fmla="*/ 537436 w 1012377"/>
                  <a:gd name="connsiteY16" fmla="*/ 922499 h 998335"/>
                  <a:gd name="connsiteX17" fmla="*/ 616772 w 1012377"/>
                  <a:gd name="connsiteY17" fmla="*/ 997465 h 998335"/>
                  <a:gd name="connsiteX18" fmla="*/ 632294 w 1012377"/>
                  <a:gd name="connsiteY18" fmla="*/ 995439 h 998335"/>
                  <a:gd name="connsiteX19" fmla="*/ 632294 w 1012377"/>
                  <a:gd name="connsiteY19" fmla="*/ 996428 h 998335"/>
                  <a:gd name="connsiteX20" fmla="*/ 996259 w 1012377"/>
                  <a:gd name="connsiteY20" fmla="*/ 379960 h 998335"/>
                  <a:gd name="connsiteX21" fmla="*/ 506130 w 1012377"/>
                  <a:gd name="connsiteY21" fmla="*/ 0 h 998335"/>
                  <a:gd name="connsiteX22" fmla="*/ 625352 w 1012377"/>
                  <a:gd name="connsiteY22" fmla="*/ 777109 h 998335"/>
                  <a:gd name="connsiteX23" fmla="*/ 387107 w 1012377"/>
                  <a:gd name="connsiteY23" fmla="*/ 777109 h 998335"/>
                  <a:gd name="connsiteX24" fmla="*/ 387107 w 1012377"/>
                  <a:gd name="connsiteY24" fmla="*/ 758428 h 998335"/>
                  <a:gd name="connsiteX25" fmla="*/ 625360 w 1012377"/>
                  <a:gd name="connsiteY25" fmla="*/ 758428 h 998335"/>
                  <a:gd name="connsiteX26" fmla="*/ 684361 w 1012377"/>
                  <a:gd name="connsiteY26" fmla="*/ 582248 h 998335"/>
                  <a:gd name="connsiteX27" fmla="*/ 625352 w 1012377"/>
                  <a:gd name="connsiteY27" fmla="*/ 719097 h 998335"/>
                  <a:gd name="connsiteX28" fmla="*/ 625352 w 1012377"/>
                  <a:gd name="connsiteY28" fmla="*/ 719366 h 998335"/>
                  <a:gd name="connsiteX29" fmla="*/ 387107 w 1012377"/>
                  <a:gd name="connsiteY29" fmla="*/ 719366 h 998335"/>
                  <a:gd name="connsiteX30" fmla="*/ 387107 w 1012377"/>
                  <a:gd name="connsiteY30" fmla="*/ 716588 h 998335"/>
                  <a:gd name="connsiteX31" fmla="*/ 326594 w 1012377"/>
                  <a:gd name="connsiteY31" fmla="*/ 580871 h 998335"/>
                  <a:gd name="connsiteX32" fmla="*/ 312358 w 1012377"/>
                  <a:gd name="connsiteY32" fmla="*/ 207362 h 998335"/>
                  <a:gd name="connsiteX33" fmla="*/ 685865 w 1012377"/>
                  <a:gd name="connsiteY33" fmla="*/ 193126 h 998335"/>
                  <a:gd name="connsiteX34" fmla="*/ 700105 w 1012377"/>
                  <a:gd name="connsiteY34" fmla="*/ 566635 h 998335"/>
                  <a:gd name="connsiteX35" fmla="*/ 684369 w 1012377"/>
                  <a:gd name="connsiteY35" fmla="*/ 582248 h 99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12377" h="998335">
                    <a:moveTo>
                      <a:pt x="506130" y="0"/>
                    </a:moveTo>
                    <a:cubicBezTo>
                      <a:pt x="226591" y="10"/>
                      <a:pt x="-10" y="226629"/>
                      <a:pt x="0" y="506168"/>
                    </a:cubicBezTo>
                    <a:cubicBezTo>
                      <a:pt x="8" y="739083"/>
                      <a:pt x="158963" y="941923"/>
                      <a:pt x="385120" y="997616"/>
                    </a:cubicBezTo>
                    <a:lnTo>
                      <a:pt x="385120" y="996927"/>
                    </a:lnTo>
                    <a:cubicBezTo>
                      <a:pt x="426977" y="1004993"/>
                      <a:pt x="467446" y="977598"/>
                      <a:pt x="475510" y="935741"/>
                    </a:cubicBezTo>
                    <a:cubicBezTo>
                      <a:pt x="476349" y="931380"/>
                      <a:pt x="476811" y="926963"/>
                      <a:pt x="476891" y="922522"/>
                    </a:cubicBezTo>
                    <a:lnTo>
                      <a:pt x="476891" y="894066"/>
                    </a:lnTo>
                    <a:cubicBezTo>
                      <a:pt x="470316" y="890267"/>
                      <a:pt x="466252" y="883262"/>
                      <a:pt x="466213" y="875671"/>
                    </a:cubicBezTo>
                    <a:lnTo>
                      <a:pt x="466213" y="863569"/>
                    </a:lnTo>
                    <a:lnTo>
                      <a:pt x="450802" y="863569"/>
                    </a:lnTo>
                    <a:cubicBezTo>
                      <a:pt x="421959" y="863458"/>
                      <a:pt x="396765" y="844041"/>
                      <a:pt x="389315" y="816179"/>
                    </a:cubicBezTo>
                    <a:lnTo>
                      <a:pt x="623143" y="816179"/>
                    </a:lnTo>
                    <a:cubicBezTo>
                      <a:pt x="615688" y="844041"/>
                      <a:pt x="590492" y="863458"/>
                      <a:pt x="561649" y="863569"/>
                    </a:cubicBezTo>
                    <a:lnTo>
                      <a:pt x="546245" y="863569"/>
                    </a:lnTo>
                    <a:lnTo>
                      <a:pt x="546245" y="875671"/>
                    </a:lnTo>
                    <a:cubicBezTo>
                      <a:pt x="546215" y="882478"/>
                      <a:pt x="542942" y="888866"/>
                      <a:pt x="537436" y="892863"/>
                    </a:cubicBezTo>
                    <a:lnTo>
                      <a:pt x="537436" y="922499"/>
                    </a:lnTo>
                    <a:cubicBezTo>
                      <a:pt x="538642" y="965107"/>
                      <a:pt x="574162" y="998676"/>
                      <a:pt x="616772" y="997465"/>
                    </a:cubicBezTo>
                    <a:cubicBezTo>
                      <a:pt x="622001" y="997315"/>
                      <a:pt x="627202" y="996642"/>
                      <a:pt x="632294" y="995439"/>
                    </a:cubicBezTo>
                    <a:lnTo>
                      <a:pt x="632294" y="996428"/>
                    </a:lnTo>
                    <a:cubicBezTo>
                      <a:pt x="903031" y="926702"/>
                      <a:pt x="1065986" y="650698"/>
                      <a:pt x="996259" y="379960"/>
                    </a:cubicBezTo>
                    <a:cubicBezTo>
                      <a:pt x="938666" y="156342"/>
                      <a:pt x="737046" y="41"/>
                      <a:pt x="506130" y="0"/>
                    </a:cubicBezTo>
                    <a:close/>
                    <a:moveTo>
                      <a:pt x="625352" y="777109"/>
                    </a:moveTo>
                    <a:lnTo>
                      <a:pt x="387107" y="777109"/>
                    </a:lnTo>
                    <a:lnTo>
                      <a:pt x="387107" y="758428"/>
                    </a:lnTo>
                    <a:lnTo>
                      <a:pt x="625360" y="758428"/>
                    </a:lnTo>
                    <a:close/>
                    <a:moveTo>
                      <a:pt x="684361" y="582248"/>
                    </a:moveTo>
                    <a:cubicBezTo>
                      <a:pt x="646365" y="617567"/>
                      <a:pt x="624954" y="667223"/>
                      <a:pt x="625352" y="719097"/>
                    </a:cubicBezTo>
                    <a:lnTo>
                      <a:pt x="625352" y="719366"/>
                    </a:lnTo>
                    <a:lnTo>
                      <a:pt x="387107" y="719366"/>
                    </a:lnTo>
                    <a:lnTo>
                      <a:pt x="387107" y="716588"/>
                    </a:lnTo>
                    <a:cubicBezTo>
                      <a:pt x="386744" y="664889"/>
                      <a:pt x="364807" y="615692"/>
                      <a:pt x="326594" y="580871"/>
                    </a:cubicBezTo>
                    <a:cubicBezTo>
                      <a:pt x="219521" y="481660"/>
                      <a:pt x="213147" y="314434"/>
                      <a:pt x="312358" y="207362"/>
                    </a:cubicBezTo>
                    <a:cubicBezTo>
                      <a:pt x="411568" y="100289"/>
                      <a:pt x="578794" y="93915"/>
                      <a:pt x="685865" y="193126"/>
                    </a:cubicBezTo>
                    <a:cubicBezTo>
                      <a:pt x="792936" y="292336"/>
                      <a:pt x="799316" y="459562"/>
                      <a:pt x="700105" y="566635"/>
                    </a:cubicBezTo>
                    <a:cubicBezTo>
                      <a:pt x="695078" y="572057"/>
                      <a:pt x="689831" y="577266"/>
                      <a:pt x="684369" y="582248"/>
                    </a:cubicBezTo>
                    <a:close/>
                  </a:path>
                </a:pathLst>
              </a:custGeom>
              <a:solidFill>
                <a:srgbClr val="503291"/>
              </a:solidFill>
              <a:ln w="7876"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738B8A1-0D24-4D6E-8A3E-F21FF0DB7EF9}"/>
                  </a:ext>
                </a:extLst>
              </p:cNvPr>
              <p:cNvSpPr/>
              <p:nvPr/>
            </p:nvSpPr>
            <p:spPr>
              <a:xfrm>
                <a:off x="2355292" y="5084676"/>
                <a:ext cx="218844" cy="218191"/>
              </a:xfrm>
              <a:custGeom>
                <a:avLst/>
                <a:gdLst>
                  <a:gd name="connsiteX0" fmla="*/ 205222 w 218844"/>
                  <a:gd name="connsiteY0" fmla="*/ 4 h 218191"/>
                  <a:gd name="connsiteX1" fmla="*/ 0 w 218844"/>
                  <a:gd name="connsiteY1" fmla="*/ 205218 h 218191"/>
                  <a:gd name="connsiteX2" fmla="*/ 13618 w 218844"/>
                  <a:gd name="connsiteY2" fmla="*/ 218188 h 218191"/>
                  <a:gd name="connsiteX3" fmla="*/ 26588 w 218844"/>
                  <a:gd name="connsiteY3" fmla="*/ 205218 h 218191"/>
                  <a:gd name="connsiteX4" fmla="*/ 205222 w 218844"/>
                  <a:gd name="connsiteY4" fmla="*/ 26592 h 218191"/>
                  <a:gd name="connsiteX5" fmla="*/ 218841 w 218844"/>
                  <a:gd name="connsiteY5" fmla="*/ 13623 h 218191"/>
                  <a:gd name="connsiteX6" fmla="*/ 205871 w 218844"/>
                  <a:gd name="connsiteY6" fmla="*/ 4 h 218191"/>
                  <a:gd name="connsiteX7" fmla="*/ 205222 w 218844"/>
                  <a:gd name="connsiteY7" fmla="*/ 4 h 21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844" h="218191">
                    <a:moveTo>
                      <a:pt x="205222" y="4"/>
                    </a:moveTo>
                    <a:cubicBezTo>
                      <a:pt x="91939" y="135"/>
                      <a:pt x="135" y="91935"/>
                      <a:pt x="0" y="205218"/>
                    </a:cubicBezTo>
                    <a:cubicBezTo>
                      <a:pt x="179" y="212561"/>
                      <a:pt x="6276" y="218367"/>
                      <a:pt x="13618" y="218188"/>
                    </a:cubicBezTo>
                    <a:cubicBezTo>
                      <a:pt x="20708" y="218015"/>
                      <a:pt x="26414" y="212308"/>
                      <a:pt x="26588" y="205218"/>
                    </a:cubicBezTo>
                    <a:cubicBezTo>
                      <a:pt x="26706" y="106612"/>
                      <a:pt x="106616" y="26705"/>
                      <a:pt x="205222" y="26592"/>
                    </a:cubicBezTo>
                    <a:cubicBezTo>
                      <a:pt x="212564" y="26771"/>
                      <a:pt x="218662" y="20964"/>
                      <a:pt x="218841" y="13623"/>
                    </a:cubicBezTo>
                    <a:cubicBezTo>
                      <a:pt x="219020" y="6280"/>
                      <a:pt x="213213" y="183"/>
                      <a:pt x="205871" y="4"/>
                    </a:cubicBezTo>
                    <a:cubicBezTo>
                      <a:pt x="205654" y="-1"/>
                      <a:pt x="205438" y="-1"/>
                      <a:pt x="205222" y="4"/>
                    </a:cubicBezTo>
                    <a:close/>
                  </a:path>
                </a:pathLst>
              </a:custGeom>
              <a:solidFill>
                <a:srgbClr val="503291"/>
              </a:solidFill>
              <a:ln w="7876" cap="flat">
                <a:noFill/>
                <a:prstDash val="solid"/>
                <a:miter/>
              </a:ln>
            </p:spPr>
            <p:txBody>
              <a:bodyPr rtlCol="0" anchor="ctr"/>
              <a:lstStyle/>
              <a:p>
                <a:endParaRPr lang="en-US"/>
              </a:p>
            </p:txBody>
          </p:sp>
        </p:grpSp>
      </p:grpSp>
      <p:sp>
        <p:nvSpPr>
          <p:cNvPr id="4" name="Rectangle 3">
            <a:extLst>
              <a:ext uri="{FF2B5EF4-FFF2-40B4-BE49-F238E27FC236}">
                <a16:creationId xmlns:a16="http://schemas.microsoft.com/office/drawing/2014/main" id="{E2F406CA-3BCF-4F88-8DAB-37941E0927A3}"/>
              </a:ext>
            </a:extLst>
          </p:cNvPr>
          <p:cNvSpPr/>
          <p:nvPr/>
        </p:nvSpPr>
        <p:spPr>
          <a:xfrm>
            <a:off x="760383" y="927099"/>
            <a:ext cx="2244883" cy="1753590"/>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8325"/>
            <a:r>
              <a:rPr lang="en-GB" sz="1400" b="1" dirty="0">
                <a:solidFill>
                  <a:schemeClr val="tx1"/>
                </a:solidFill>
              </a:rPr>
              <a:t>Safety</a:t>
            </a:r>
          </a:p>
        </p:txBody>
      </p:sp>
      <p:grpSp>
        <p:nvGrpSpPr>
          <p:cNvPr id="33" name="Group 32">
            <a:extLst>
              <a:ext uri="{FF2B5EF4-FFF2-40B4-BE49-F238E27FC236}">
                <a16:creationId xmlns:a16="http://schemas.microsoft.com/office/drawing/2014/main" id="{D3B0DB49-C3BE-4819-8140-C50AF6DD8AE4}"/>
              </a:ext>
            </a:extLst>
          </p:cNvPr>
          <p:cNvGrpSpPr/>
          <p:nvPr/>
        </p:nvGrpSpPr>
        <p:grpSpPr>
          <a:xfrm>
            <a:off x="856430" y="1574929"/>
            <a:ext cx="457200" cy="457200"/>
            <a:chOff x="733415" y="1672406"/>
            <a:chExt cx="457200" cy="457200"/>
          </a:xfrm>
        </p:grpSpPr>
        <p:sp>
          <p:nvSpPr>
            <p:cNvPr id="20" name="Freeform: Shape 19">
              <a:extLst>
                <a:ext uri="{FF2B5EF4-FFF2-40B4-BE49-F238E27FC236}">
                  <a16:creationId xmlns:a16="http://schemas.microsoft.com/office/drawing/2014/main" id="{C6FFF435-4B72-4E63-ADCA-C0F1ADA78454}"/>
                </a:ext>
              </a:extLst>
            </p:cNvPr>
            <p:cNvSpPr/>
            <p:nvPr/>
          </p:nvSpPr>
          <p:spPr>
            <a:xfrm>
              <a:off x="733415" y="1672406"/>
              <a:ext cx="457200" cy="457200"/>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03F1D0AE-EF8F-4069-902F-5295EA32B8F5}"/>
                </a:ext>
              </a:extLst>
            </p:cNvPr>
            <p:cNvSpPr/>
            <p:nvPr/>
          </p:nvSpPr>
          <p:spPr>
            <a:xfrm>
              <a:off x="733415" y="1672406"/>
              <a:ext cx="457200" cy="457200"/>
            </a:xfrm>
            <a:custGeom>
              <a:avLst/>
              <a:gdLst>
                <a:gd name="connsiteX0" fmla="*/ 506147 w 1012339"/>
                <a:gd name="connsiteY0" fmla="*/ 0 h 1012405"/>
                <a:gd name="connsiteX1" fmla="*/ 0 w 1012339"/>
                <a:gd name="connsiteY1" fmla="*/ 506357 h 1012405"/>
                <a:gd name="connsiteX2" fmla="*/ 73318 w 1012339"/>
                <a:gd name="connsiteY2" fmla="*/ 768663 h 1012405"/>
                <a:gd name="connsiteX3" fmla="*/ 78526 w 1012339"/>
                <a:gd name="connsiteY3" fmla="*/ 774592 h 1012405"/>
                <a:gd name="connsiteX4" fmla="*/ 186706 w 1012339"/>
                <a:gd name="connsiteY4" fmla="*/ 776705 h 1012405"/>
                <a:gd name="connsiteX5" fmla="*/ 234048 w 1012339"/>
                <a:gd name="connsiteY5" fmla="*/ 730360 h 1012405"/>
                <a:gd name="connsiteX6" fmla="*/ 281612 w 1012339"/>
                <a:gd name="connsiteY6" fmla="*/ 242644 h 1012405"/>
                <a:gd name="connsiteX7" fmla="*/ 656444 w 1012339"/>
                <a:gd name="connsiteY7" fmla="*/ 200259 h 1012405"/>
                <a:gd name="connsiteX8" fmla="*/ 608319 w 1012339"/>
                <a:gd name="connsiteY8" fmla="*/ 249984 h 1012405"/>
                <a:gd name="connsiteX9" fmla="*/ 241350 w 1012339"/>
                <a:gd name="connsiteY9" fmla="*/ 404154 h 1012405"/>
                <a:gd name="connsiteX10" fmla="*/ 395521 w 1012339"/>
                <a:gd name="connsiteY10" fmla="*/ 771125 h 1012405"/>
                <a:gd name="connsiteX11" fmla="*/ 762487 w 1012339"/>
                <a:gd name="connsiteY11" fmla="*/ 616952 h 1012405"/>
                <a:gd name="connsiteX12" fmla="*/ 761529 w 1012339"/>
                <a:gd name="connsiteY12" fmla="*/ 401832 h 1012405"/>
                <a:gd name="connsiteX13" fmla="*/ 812100 w 1012339"/>
                <a:gd name="connsiteY13" fmla="*/ 355820 h 1012405"/>
                <a:gd name="connsiteX14" fmla="*/ 657207 w 1012339"/>
                <a:gd name="connsiteY14" fmla="*/ 820643 h 1012405"/>
                <a:gd name="connsiteX15" fmla="*/ 276466 w 1012339"/>
                <a:gd name="connsiteY15" fmla="*/ 773563 h 1012405"/>
                <a:gd name="connsiteX16" fmla="*/ 229069 w 1012339"/>
                <a:gd name="connsiteY16" fmla="*/ 819978 h 1012405"/>
                <a:gd name="connsiteX17" fmla="*/ 230937 w 1012339"/>
                <a:gd name="connsiteY17" fmla="*/ 929045 h 1012405"/>
                <a:gd name="connsiteX18" fmla="*/ 243111 w 1012339"/>
                <a:gd name="connsiteY18" fmla="*/ 938646 h 1012405"/>
                <a:gd name="connsiteX19" fmla="*/ 938580 w 1012339"/>
                <a:gd name="connsiteY19" fmla="*/ 769154 h 1012405"/>
                <a:gd name="connsiteX20" fmla="*/ 769088 w 1012339"/>
                <a:gd name="connsiteY20" fmla="*/ 73684 h 1012405"/>
                <a:gd name="connsiteX21" fmla="*/ 506147 w 1012339"/>
                <a:gd name="connsiteY21" fmla="*/ 0 h 1012405"/>
                <a:gd name="connsiteX22" fmla="*/ 501912 w 1012339"/>
                <a:gd name="connsiteY22" fmla="*/ 720925 h 1012405"/>
                <a:gd name="connsiteX23" fmla="*/ 291349 w 1012339"/>
                <a:gd name="connsiteY23" fmla="*/ 510628 h 1012405"/>
                <a:gd name="connsiteX24" fmla="*/ 501645 w 1012339"/>
                <a:gd name="connsiteY24" fmla="*/ 300064 h 1012405"/>
                <a:gd name="connsiteX25" fmla="*/ 600364 w 1012339"/>
                <a:gd name="connsiteY25" fmla="*/ 324586 h 1012405"/>
                <a:gd name="connsiteX26" fmla="*/ 563383 w 1012339"/>
                <a:gd name="connsiteY26" fmla="*/ 373891 h 1012405"/>
                <a:gd name="connsiteX27" fmla="*/ 365020 w 1012339"/>
                <a:gd name="connsiteY27" fmla="*/ 449026 h 1012405"/>
                <a:gd name="connsiteX28" fmla="*/ 440156 w 1012339"/>
                <a:gd name="connsiteY28" fmla="*/ 647389 h 1012405"/>
                <a:gd name="connsiteX29" fmla="*/ 638518 w 1012339"/>
                <a:gd name="connsiteY29" fmla="*/ 572254 h 1012405"/>
                <a:gd name="connsiteX30" fmla="*/ 638302 w 1012339"/>
                <a:gd name="connsiteY30" fmla="*/ 448549 h 1012405"/>
                <a:gd name="connsiteX31" fmla="*/ 639133 w 1012339"/>
                <a:gd name="connsiteY31" fmla="*/ 448011 h 1012405"/>
                <a:gd name="connsiteX32" fmla="*/ 687417 w 1012339"/>
                <a:gd name="connsiteY32" fmla="*/ 411260 h 1012405"/>
                <a:gd name="connsiteX33" fmla="*/ 601322 w 1012339"/>
                <a:gd name="connsiteY33" fmla="*/ 696000 h 1012405"/>
                <a:gd name="connsiteX34" fmla="*/ 501904 w 1012339"/>
                <a:gd name="connsiteY34" fmla="*/ 720925 h 1012405"/>
                <a:gd name="connsiteX35" fmla="*/ 857313 w 1012339"/>
                <a:gd name="connsiteY35" fmla="*/ 270397 h 1012405"/>
                <a:gd name="connsiteX36" fmla="*/ 756637 w 1012339"/>
                <a:gd name="connsiteY36" fmla="*/ 373353 h 1012405"/>
                <a:gd name="connsiteX37" fmla="*/ 691668 w 1012339"/>
                <a:gd name="connsiteY37" fmla="*/ 373353 h 1012405"/>
                <a:gd name="connsiteX38" fmla="*/ 563644 w 1012339"/>
                <a:gd name="connsiteY38" fmla="*/ 475089 h 1012405"/>
                <a:gd name="connsiteX39" fmla="*/ 537383 w 1012339"/>
                <a:gd name="connsiteY39" fmla="*/ 572700 h 1012405"/>
                <a:gd name="connsiteX40" fmla="*/ 439771 w 1012339"/>
                <a:gd name="connsiteY40" fmla="*/ 546439 h 1012405"/>
                <a:gd name="connsiteX41" fmla="*/ 466033 w 1012339"/>
                <a:gd name="connsiteY41" fmla="*/ 448828 h 1012405"/>
                <a:gd name="connsiteX42" fmla="*/ 538378 w 1012339"/>
                <a:gd name="connsiteY42" fmla="*/ 449412 h 1012405"/>
                <a:gd name="connsiteX43" fmla="*/ 636379 w 1012339"/>
                <a:gd name="connsiteY43" fmla="*/ 323589 h 1012405"/>
                <a:gd name="connsiteX44" fmla="*/ 636379 w 1012339"/>
                <a:gd name="connsiteY44" fmla="*/ 257195 h 1012405"/>
                <a:gd name="connsiteX45" fmla="*/ 741804 w 1012339"/>
                <a:gd name="connsiteY45" fmla="*/ 155244 h 1012405"/>
                <a:gd name="connsiteX46" fmla="*/ 758529 w 1012339"/>
                <a:gd name="connsiteY46" fmla="*/ 155532 h 1012405"/>
                <a:gd name="connsiteX47" fmla="*/ 761846 w 1012339"/>
                <a:gd name="connsiteY47" fmla="*/ 163888 h 1012405"/>
                <a:gd name="connsiteX48" fmla="*/ 760809 w 1012339"/>
                <a:gd name="connsiteY48" fmla="*/ 250284 h 1012405"/>
                <a:gd name="connsiteX49" fmla="*/ 848828 w 1012339"/>
                <a:gd name="connsiteY49" fmla="*/ 250284 h 1012405"/>
                <a:gd name="connsiteX50" fmla="*/ 860685 w 1012339"/>
                <a:gd name="connsiteY50" fmla="*/ 262065 h 1012405"/>
                <a:gd name="connsiteX51" fmla="*/ 857281 w 1012339"/>
                <a:gd name="connsiteY51" fmla="*/ 270397 h 101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12339" h="1012405">
                  <a:moveTo>
                    <a:pt x="506147" y="0"/>
                  </a:moveTo>
                  <a:cubicBezTo>
                    <a:pt x="226552" y="58"/>
                    <a:pt x="-59" y="226762"/>
                    <a:pt x="0" y="506357"/>
                  </a:cubicBezTo>
                  <a:cubicBezTo>
                    <a:pt x="19" y="598848"/>
                    <a:pt x="25376" y="689565"/>
                    <a:pt x="73318" y="768663"/>
                  </a:cubicBezTo>
                  <a:cubicBezTo>
                    <a:pt x="74948" y="770729"/>
                    <a:pt x="76687" y="772708"/>
                    <a:pt x="78526" y="774592"/>
                  </a:cubicBezTo>
                  <a:cubicBezTo>
                    <a:pt x="107981" y="804670"/>
                    <a:pt x="156099" y="805604"/>
                    <a:pt x="186706" y="776705"/>
                  </a:cubicBezTo>
                  <a:lnTo>
                    <a:pt x="234048" y="730360"/>
                  </a:lnTo>
                  <a:cubicBezTo>
                    <a:pt x="112503" y="582547"/>
                    <a:pt x="133798" y="364188"/>
                    <a:pt x="281612" y="242644"/>
                  </a:cubicBezTo>
                  <a:cubicBezTo>
                    <a:pt x="387244" y="155784"/>
                    <a:pt x="534084" y="139180"/>
                    <a:pt x="656444" y="200259"/>
                  </a:cubicBezTo>
                  <a:lnTo>
                    <a:pt x="608319" y="249984"/>
                  </a:lnTo>
                  <a:cubicBezTo>
                    <a:pt x="464411" y="191221"/>
                    <a:pt x="300113" y="260245"/>
                    <a:pt x="241350" y="404154"/>
                  </a:cubicBezTo>
                  <a:cubicBezTo>
                    <a:pt x="182588" y="548062"/>
                    <a:pt x="251613" y="712361"/>
                    <a:pt x="395521" y="771125"/>
                  </a:cubicBezTo>
                  <a:cubicBezTo>
                    <a:pt x="539430" y="829889"/>
                    <a:pt x="703723" y="760858"/>
                    <a:pt x="762487" y="616952"/>
                  </a:cubicBezTo>
                  <a:cubicBezTo>
                    <a:pt x="790665" y="547947"/>
                    <a:pt x="790317" y="470583"/>
                    <a:pt x="761529" y="401832"/>
                  </a:cubicBezTo>
                  <a:lnTo>
                    <a:pt x="812100" y="355820"/>
                  </a:lnTo>
                  <a:cubicBezTo>
                    <a:pt x="897681" y="526951"/>
                    <a:pt x="828335" y="735062"/>
                    <a:pt x="657207" y="820643"/>
                  </a:cubicBezTo>
                  <a:cubicBezTo>
                    <a:pt x="532394" y="883064"/>
                    <a:pt x="382315" y="864502"/>
                    <a:pt x="276466" y="773563"/>
                  </a:cubicBezTo>
                  <a:lnTo>
                    <a:pt x="229069" y="819978"/>
                  </a:lnTo>
                  <a:cubicBezTo>
                    <a:pt x="199466" y="850611"/>
                    <a:pt x="200303" y="899449"/>
                    <a:pt x="230937" y="929045"/>
                  </a:cubicBezTo>
                  <a:cubicBezTo>
                    <a:pt x="234663" y="932646"/>
                    <a:pt x="238741" y="935860"/>
                    <a:pt x="243111" y="938646"/>
                  </a:cubicBezTo>
                  <a:cubicBezTo>
                    <a:pt x="481963" y="1083893"/>
                    <a:pt x="793333" y="1008008"/>
                    <a:pt x="938580" y="769154"/>
                  </a:cubicBezTo>
                  <a:cubicBezTo>
                    <a:pt x="1083828" y="530302"/>
                    <a:pt x="1007943" y="218929"/>
                    <a:pt x="769088" y="73684"/>
                  </a:cubicBezTo>
                  <a:cubicBezTo>
                    <a:pt x="689847" y="25498"/>
                    <a:pt x="598890" y="9"/>
                    <a:pt x="506147" y="0"/>
                  </a:cubicBezTo>
                  <a:close/>
                  <a:moveTo>
                    <a:pt x="501912" y="720925"/>
                  </a:moveTo>
                  <a:cubicBezTo>
                    <a:pt x="385695" y="720997"/>
                    <a:pt x="291422" y="626845"/>
                    <a:pt x="291349" y="510628"/>
                  </a:cubicBezTo>
                  <a:cubicBezTo>
                    <a:pt x="291275" y="394411"/>
                    <a:pt x="385429" y="300138"/>
                    <a:pt x="501645" y="300064"/>
                  </a:cubicBezTo>
                  <a:cubicBezTo>
                    <a:pt x="536062" y="300043"/>
                    <a:pt x="569958" y="308463"/>
                    <a:pt x="600364" y="324586"/>
                  </a:cubicBezTo>
                  <a:lnTo>
                    <a:pt x="563383" y="373891"/>
                  </a:lnTo>
                  <a:cubicBezTo>
                    <a:pt x="487858" y="339863"/>
                    <a:pt x="399049" y="373502"/>
                    <a:pt x="365020" y="449026"/>
                  </a:cubicBezTo>
                  <a:cubicBezTo>
                    <a:pt x="330991" y="524551"/>
                    <a:pt x="364631" y="613361"/>
                    <a:pt x="440156" y="647389"/>
                  </a:cubicBezTo>
                  <a:cubicBezTo>
                    <a:pt x="515679" y="681420"/>
                    <a:pt x="604490" y="647779"/>
                    <a:pt x="638518" y="572254"/>
                  </a:cubicBezTo>
                  <a:cubicBezTo>
                    <a:pt x="656246" y="532908"/>
                    <a:pt x="656167" y="487833"/>
                    <a:pt x="638302" y="448549"/>
                  </a:cubicBezTo>
                  <a:lnTo>
                    <a:pt x="639133" y="448011"/>
                  </a:lnTo>
                  <a:lnTo>
                    <a:pt x="687417" y="411260"/>
                  </a:lnTo>
                  <a:cubicBezTo>
                    <a:pt x="742271" y="513663"/>
                    <a:pt x="703723" y="641145"/>
                    <a:pt x="601322" y="696000"/>
                  </a:cubicBezTo>
                  <a:cubicBezTo>
                    <a:pt x="570745" y="712377"/>
                    <a:pt x="536592" y="720941"/>
                    <a:pt x="501904" y="720925"/>
                  </a:cubicBezTo>
                  <a:close/>
                  <a:moveTo>
                    <a:pt x="857313" y="270397"/>
                  </a:moveTo>
                  <a:lnTo>
                    <a:pt x="756637" y="373353"/>
                  </a:lnTo>
                  <a:lnTo>
                    <a:pt x="691668" y="373353"/>
                  </a:lnTo>
                  <a:lnTo>
                    <a:pt x="563644" y="475089"/>
                  </a:lnTo>
                  <a:cubicBezTo>
                    <a:pt x="583347" y="509296"/>
                    <a:pt x="571589" y="552998"/>
                    <a:pt x="537383" y="572700"/>
                  </a:cubicBezTo>
                  <a:cubicBezTo>
                    <a:pt x="503175" y="592403"/>
                    <a:pt x="459474" y="580645"/>
                    <a:pt x="439771" y="546439"/>
                  </a:cubicBezTo>
                  <a:cubicBezTo>
                    <a:pt x="420069" y="512231"/>
                    <a:pt x="431826" y="468530"/>
                    <a:pt x="466033" y="448828"/>
                  </a:cubicBezTo>
                  <a:cubicBezTo>
                    <a:pt x="488473" y="435902"/>
                    <a:pt x="516150" y="436126"/>
                    <a:pt x="538378" y="449412"/>
                  </a:cubicBezTo>
                  <a:lnTo>
                    <a:pt x="636379" y="323589"/>
                  </a:lnTo>
                  <a:lnTo>
                    <a:pt x="636379" y="257195"/>
                  </a:lnTo>
                  <a:lnTo>
                    <a:pt x="741804" y="155244"/>
                  </a:lnTo>
                  <a:cubicBezTo>
                    <a:pt x="746498" y="150707"/>
                    <a:pt x="753986" y="150835"/>
                    <a:pt x="758529" y="155532"/>
                  </a:cubicBezTo>
                  <a:cubicBezTo>
                    <a:pt x="760690" y="157772"/>
                    <a:pt x="761885" y="160774"/>
                    <a:pt x="761846" y="163888"/>
                  </a:cubicBezTo>
                  <a:lnTo>
                    <a:pt x="760809" y="250284"/>
                  </a:lnTo>
                  <a:lnTo>
                    <a:pt x="848828" y="250284"/>
                  </a:lnTo>
                  <a:cubicBezTo>
                    <a:pt x="855358" y="250264"/>
                    <a:pt x="860661" y="255539"/>
                    <a:pt x="860685" y="262065"/>
                  </a:cubicBezTo>
                  <a:cubicBezTo>
                    <a:pt x="860693" y="265183"/>
                    <a:pt x="859466" y="268177"/>
                    <a:pt x="857281" y="270397"/>
                  </a:cubicBezTo>
                  <a:close/>
                </a:path>
              </a:pathLst>
            </a:custGeom>
            <a:solidFill>
              <a:srgbClr val="503291"/>
            </a:solidFill>
            <a:ln w="7876" cap="flat">
              <a:noFill/>
              <a:prstDash val="solid"/>
              <a:miter/>
            </a:ln>
          </p:spPr>
          <p:txBody>
            <a:bodyPr rtlCol="0" anchor="ctr"/>
            <a:lstStyle/>
            <a:p>
              <a:endParaRPr lang="en-US" dirty="0"/>
            </a:p>
          </p:txBody>
        </p:sp>
      </p:grpSp>
      <p:sp>
        <p:nvSpPr>
          <p:cNvPr id="22" name="Rectangle 21">
            <a:extLst>
              <a:ext uri="{FF2B5EF4-FFF2-40B4-BE49-F238E27FC236}">
                <a16:creationId xmlns:a16="http://schemas.microsoft.com/office/drawing/2014/main" id="{1379B528-F53E-4167-8A7E-B82456CF3AAD}"/>
              </a:ext>
            </a:extLst>
          </p:cNvPr>
          <p:cNvSpPr/>
          <p:nvPr/>
        </p:nvSpPr>
        <p:spPr>
          <a:xfrm>
            <a:off x="3171583" y="927098"/>
            <a:ext cx="8326336" cy="1754815"/>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228600" marR="0" lvl="0" indent="-228600" algn="l" defTabSz="914400" rtl="0" eaLnBrk="1" fontAlgn="auto" latinLnBrk="0" hangingPunct="1">
              <a:lnSpc>
                <a:spcPct val="100000"/>
              </a:lnSpc>
              <a:spcBef>
                <a:spcPts val="600"/>
              </a:spcBef>
              <a:spcAft>
                <a:spcPts val="600"/>
              </a:spcAft>
              <a:buClr>
                <a:srgbClr val="503291"/>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Verdana"/>
                <a:ea typeface="+mn-ea"/>
                <a:cs typeface="+mn-cs"/>
              </a:rPr>
              <a:t>The evobrutinib safety profile observed in the DBP </a:t>
            </a:r>
            <a:r>
              <a:rPr kumimoji="0" lang="en-GB" sz="1400" i="0" u="none" strike="noStrike" kern="1200" cap="none" spc="0" normalizeH="0" baseline="0" noProof="0" dirty="0">
                <a:ln>
                  <a:noFill/>
                </a:ln>
                <a:solidFill>
                  <a:schemeClr val="tx1"/>
                </a:solidFill>
                <a:effectLst/>
                <a:uLnTx/>
                <a:uFillTx/>
                <a:latin typeface="Verdana"/>
                <a:ea typeface="+mn-ea"/>
                <a:cs typeface="+mn-cs"/>
              </a:rPr>
              <a:t>was maintained over 2.5 years </a:t>
            </a:r>
            <a:br>
              <a:rPr kumimoji="0" lang="en-GB" sz="1400" i="0" u="none" strike="noStrike" kern="1200" cap="none" spc="0" normalizeH="0" baseline="0" noProof="0" dirty="0">
                <a:ln>
                  <a:noFill/>
                </a:ln>
                <a:solidFill>
                  <a:schemeClr val="tx1"/>
                </a:solidFill>
                <a:effectLst/>
                <a:uLnTx/>
                <a:uFillTx/>
                <a:latin typeface="Verdana"/>
                <a:ea typeface="+mn-ea"/>
                <a:cs typeface="+mn-cs"/>
              </a:rPr>
            </a:br>
            <a:r>
              <a:rPr kumimoji="0" lang="en-GB" sz="1400" i="0" u="none" strike="noStrike" kern="1200" cap="none" spc="0" normalizeH="0" baseline="0" noProof="0" dirty="0">
                <a:ln>
                  <a:noFill/>
                </a:ln>
                <a:solidFill>
                  <a:schemeClr val="tx1"/>
                </a:solidFill>
                <a:effectLst/>
                <a:uLnTx/>
                <a:uFillTx/>
                <a:latin typeface="Verdana"/>
                <a:ea typeface="+mn-ea"/>
                <a:cs typeface="+mn-cs"/>
              </a:rPr>
              <a:t>in the OLE</a:t>
            </a:r>
            <a:r>
              <a:rPr kumimoji="0" lang="en-GB" sz="1400" b="0" i="0" u="none" strike="noStrike" kern="1200" cap="none" spc="0" normalizeH="0" baseline="0" noProof="0" dirty="0">
                <a:ln>
                  <a:noFill/>
                </a:ln>
                <a:solidFill>
                  <a:prstClr val="black"/>
                </a:solidFill>
                <a:effectLst/>
                <a:uLnTx/>
                <a:uFillTx/>
                <a:latin typeface="Verdana"/>
                <a:ea typeface="+mn-ea"/>
                <a:cs typeface="+mn-cs"/>
              </a:rPr>
              <a:t>, with no new safety signals identified</a:t>
            </a:r>
          </a:p>
          <a:p>
            <a:pPr marL="228600" indent="-228600" defTabSz="914400">
              <a:spcBef>
                <a:spcPts val="600"/>
              </a:spcBef>
              <a:spcAft>
                <a:spcPts val="600"/>
              </a:spcAft>
              <a:buClr>
                <a:srgbClr val="503291"/>
              </a:buClr>
              <a:buFont typeface="Arial" panose="020B0604020202020204" pitchFamily="34" charset="0"/>
              <a:buChar char="•"/>
              <a:defRPr/>
            </a:pPr>
            <a:r>
              <a:rPr lang="en-GB" sz="1400" dirty="0">
                <a:solidFill>
                  <a:prstClr val="black"/>
                </a:solidFill>
                <a:latin typeface="Verdana"/>
              </a:rPr>
              <a:t>Li</a:t>
            </a:r>
            <a:r>
              <a:rPr kumimoji="0" lang="en-GB" sz="1400" b="0" i="0" u="none" strike="noStrike" kern="1200" cap="none" spc="0" normalizeH="0" baseline="0" noProof="0" dirty="0" err="1">
                <a:ln>
                  <a:noFill/>
                </a:ln>
                <a:solidFill>
                  <a:prstClr val="black"/>
                </a:solidFill>
                <a:effectLst/>
                <a:uLnTx/>
                <a:uFillTx/>
                <a:latin typeface="Verdana"/>
                <a:ea typeface="+mn-ea"/>
                <a:cs typeface="+mn-cs"/>
              </a:rPr>
              <a:t>ver</a:t>
            </a:r>
            <a:r>
              <a:rPr kumimoji="0" lang="en-GB" sz="1400" b="0" i="0" u="none" strike="noStrike" kern="1200" cap="none" spc="0" normalizeH="0" baseline="0" noProof="0" dirty="0">
                <a:ln>
                  <a:noFill/>
                </a:ln>
                <a:solidFill>
                  <a:prstClr val="black"/>
                </a:solidFill>
                <a:effectLst/>
                <a:uLnTx/>
                <a:uFillTx/>
                <a:latin typeface="Verdana"/>
                <a:ea typeface="+mn-ea"/>
                <a:cs typeface="+mn-cs"/>
              </a:rPr>
              <a:t> aminotransferase elevations </a:t>
            </a:r>
            <a:r>
              <a:rPr kumimoji="0" lang="en-US" sz="1400" b="0" i="0" u="none" strike="noStrike" kern="1200" cap="none" spc="0" normalizeH="0" baseline="0" noProof="0" dirty="0">
                <a:ln>
                  <a:noFill/>
                </a:ln>
                <a:solidFill>
                  <a:prstClr val="black"/>
                </a:solidFill>
                <a:effectLst/>
                <a:uLnTx/>
                <a:uFillTx/>
                <a:latin typeface="Verdana"/>
                <a:ea typeface="+mn-ea"/>
                <a:cs typeface="+mn-cs"/>
              </a:rPr>
              <a:t>were not observed in the OLE after prolonged treatment with evobrutinib</a:t>
            </a:r>
          </a:p>
          <a:p>
            <a:pPr marL="228600" indent="-228600" defTabSz="914400">
              <a:spcBef>
                <a:spcPts val="600"/>
              </a:spcBef>
              <a:spcAft>
                <a:spcPts val="600"/>
              </a:spcAft>
              <a:buClr>
                <a:srgbClr val="503291"/>
              </a:buClr>
              <a:buFont typeface="Arial" panose="020B0604020202020204" pitchFamily="34" charset="0"/>
              <a:buChar char="•"/>
              <a:defRPr/>
            </a:pPr>
            <a:r>
              <a:rPr lang="en-GB" sz="1400" dirty="0">
                <a:solidFill>
                  <a:prstClr val="black"/>
                </a:solidFill>
                <a:latin typeface="Verdana"/>
              </a:rPr>
              <a:t>The frequency of severe (Grade ≥3) infections was low up to Week 132 of the OLE</a:t>
            </a:r>
            <a:endParaRPr lang="en-GB" sz="1600" dirty="0">
              <a:solidFill>
                <a:schemeClr val="tx1"/>
              </a:solidFill>
            </a:endParaRPr>
          </a:p>
        </p:txBody>
      </p:sp>
      <p:sp>
        <p:nvSpPr>
          <p:cNvPr id="23" name="Rectangle 22">
            <a:extLst>
              <a:ext uri="{FF2B5EF4-FFF2-40B4-BE49-F238E27FC236}">
                <a16:creationId xmlns:a16="http://schemas.microsoft.com/office/drawing/2014/main" id="{F4F5D5D6-3832-41D6-B320-299A77B5ABD7}"/>
              </a:ext>
            </a:extLst>
          </p:cNvPr>
          <p:cNvSpPr/>
          <p:nvPr/>
        </p:nvSpPr>
        <p:spPr>
          <a:xfrm>
            <a:off x="760383" y="2953192"/>
            <a:ext cx="2244883" cy="1296000"/>
          </a:xfrm>
          <a:prstGeom prst="rec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8325"/>
            <a:r>
              <a:rPr lang="en-GB" sz="1400" b="1" dirty="0">
                <a:solidFill>
                  <a:schemeClr val="tx1"/>
                </a:solidFill>
              </a:rPr>
              <a:t>Immune cells and Ig levels</a:t>
            </a:r>
          </a:p>
        </p:txBody>
      </p:sp>
      <p:sp>
        <p:nvSpPr>
          <p:cNvPr id="24" name="Rectangle 23">
            <a:extLst>
              <a:ext uri="{FF2B5EF4-FFF2-40B4-BE49-F238E27FC236}">
                <a16:creationId xmlns:a16="http://schemas.microsoft.com/office/drawing/2014/main" id="{BD374F3A-933F-4D78-92AA-C303E0CC2C0D}"/>
              </a:ext>
            </a:extLst>
          </p:cNvPr>
          <p:cNvSpPr/>
          <p:nvPr/>
        </p:nvSpPr>
        <p:spPr>
          <a:xfrm>
            <a:off x="3171583" y="2953192"/>
            <a:ext cx="8326336" cy="1296000"/>
          </a:xfrm>
          <a:prstGeom prst="rec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228600" indent="-228600" defTabSz="914400">
              <a:spcBef>
                <a:spcPts val="600"/>
              </a:spcBef>
              <a:spcAft>
                <a:spcPts val="600"/>
              </a:spcAft>
              <a:buClr>
                <a:srgbClr val="503291"/>
              </a:buClr>
              <a:buFont typeface="Arial" panose="020B0604020202020204" pitchFamily="34" charset="0"/>
              <a:buChar char="•"/>
              <a:defRPr/>
            </a:pPr>
            <a:r>
              <a:rPr lang="en-GB" sz="1400" dirty="0">
                <a:solidFill>
                  <a:schemeClr val="tx1"/>
                </a:solidFill>
              </a:rPr>
              <a:t>Most patients had Ig levels within normal ranges through Week 120</a:t>
            </a:r>
          </a:p>
          <a:p>
            <a:pPr marL="228600" marR="0" lvl="0" indent="-228600" algn="l" defTabSz="914400" rtl="0" eaLnBrk="1" fontAlgn="auto" latinLnBrk="0" hangingPunct="1">
              <a:lnSpc>
                <a:spcPct val="100000"/>
              </a:lnSpc>
              <a:spcBef>
                <a:spcPts val="600"/>
              </a:spcBef>
              <a:spcAft>
                <a:spcPts val="600"/>
              </a:spcAft>
              <a:buClr>
                <a:srgbClr val="503291"/>
              </a:buClr>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Verdana"/>
                <a:ea typeface="+mn-ea"/>
                <a:cs typeface="+mn-cs"/>
              </a:rPr>
              <a:t>In patients who experienced a period of low CD19</a:t>
            </a:r>
            <a:r>
              <a:rPr kumimoji="0" lang="en-GB" sz="1400" b="0" i="0" u="none" strike="noStrike" kern="1200" cap="none" spc="0" normalizeH="0" baseline="30000" noProof="0" dirty="0">
                <a:ln>
                  <a:noFill/>
                </a:ln>
                <a:solidFill>
                  <a:schemeClr val="tx1"/>
                </a:solidFill>
                <a:effectLst/>
                <a:uLnTx/>
                <a:uFillTx/>
                <a:latin typeface="Verdana"/>
                <a:ea typeface="+mn-ea"/>
                <a:cs typeface="+mn-cs"/>
              </a:rPr>
              <a:t>+</a:t>
            </a:r>
            <a:r>
              <a:rPr kumimoji="0" lang="en-GB" sz="1400" b="0" i="0" u="none" strike="noStrike" kern="1200" cap="none" spc="0" normalizeH="0" baseline="0" noProof="0" dirty="0">
                <a:ln>
                  <a:noFill/>
                </a:ln>
                <a:solidFill>
                  <a:schemeClr val="tx1"/>
                </a:solidFill>
                <a:effectLst/>
                <a:uLnTx/>
                <a:uFillTx/>
                <a:latin typeface="Verdana"/>
                <a:ea typeface="+mn-ea"/>
                <a:cs typeface="+mn-cs"/>
              </a:rPr>
              <a:t> B cells, </a:t>
            </a:r>
            <a:r>
              <a:rPr kumimoji="0" lang="en-GB" sz="1400" b="0" i="0" u="none" strike="noStrike" kern="1200" cap="none" spc="0" normalizeH="0" baseline="0" noProof="0" dirty="0">
                <a:ln>
                  <a:noFill/>
                </a:ln>
                <a:solidFill>
                  <a:prstClr val="black"/>
                </a:solidFill>
                <a:effectLst/>
                <a:uLnTx/>
                <a:uFillTx/>
                <a:latin typeface="Verdana"/>
                <a:ea typeface="+mn-ea"/>
                <a:cs typeface="+mn-cs"/>
              </a:rPr>
              <a:t>infection incidence </a:t>
            </a:r>
            <a:r>
              <a:rPr lang="en-GB" sz="1400" dirty="0">
                <a:solidFill>
                  <a:prstClr val="black"/>
                </a:solidFill>
                <a:latin typeface="Verdana"/>
              </a:rPr>
              <a:t>did </a:t>
            </a:r>
            <a:br>
              <a:rPr lang="en-GB" sz="1400" dirty="0">
                <a:solidFill>
                  <a:prstClr val="black"/>
                </a:solidFill>
                <a:latin typeface="Verdana"/>
              </a:rPr>
            </a:br>
            <a:r>
              <a:rPr lang="en-GB" sz="1400" dirty="0">
                <a:solidFill>
                  <a:prstClr val="black"/>
                </a:solidFill>
                <a:latin typeface="Verdana"/>
              </a:rPr>
              <a:t>not appear increased</a:t>
            </a:r>
            <a:endParaRPr kumimoji="0" lang="en-GB" sz="14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27" name="Group 26">
            <a:extLst>
              <a:ext uri="{FF2B5EF4-FFF2-40B4-BE49-F238E27FC236}">
                <a16:creationId xmlns:a16="http://schemas.microsoft.com/office/drawing/2014/main" id="{0FF8977C-ECF3-4AA5-80ED-9A31908B0D70}"/>
              </a:ext>
            </a:extLst>
          </p:cNvPr>
          <p:cNvGrpSpPr>
            <a:grpSpLocks noChangeAspect="1"/>
          </p:cNvGrpSpPr>
          <p:nvPr/>
        </p:nvGrpSpPr>
        <p:grpSpPr>
          <a:xfrm>
            <a:off x="856430" y="3160497"/>
            <a:ext cx="459080" cy="457200"/>
            <a:chOff x="8962184" y="1332354"/>
            <a:chExt cx="1113509" cy="1113388"/>
          </a:xfrm>
        </p:grpSpPr>
        <p:sp>
          <p:nvSpPr>
            <p:cNvPr id="28" name="Freeform 57">
              <a:extLst>
                <a:ext uri="{FF2B5EF4-FFF2-40B4-BE49-F238E27FC236}">
                  <a16:creationId xmlns:a16="http://schemas.microsoft.com/office/drawing/2014/main" id="{1A1E43D0-9A3F-4247-884D-60FD89B89287}"/>
                </a:ext>
              </a:extLst>
            </p:cNvPr>
            <p:cNvSpPr/>
            <p:nvPr/>
          </p:nvSpPr>
          <p:spPr>
            <a:xfrm>
              <a:off x="9012796" y="1335349"/>
              <a:ext cx="1012282" cy="1012281"/>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GB" sz="1400" dirty="0"/>
            </a:p>
          </p:txBody>
        </p:sp>
        <p:grpSp>
          <p:nvGrpSpPr>
            <p:cNvPr id="29" name="Graphic 30">
              <a:extLst>
                <a:ext uri="{FF2B5EF4-FFF2-40B4-BE49-F238E27FC236}">
                  <a16:creationId xmlns:a16="http://schemas.microsoft.com/office/drawing/2014/main" id="{A3FEAA3A-E490-4BEA-827C-43B24461A434}"/>
                </a:ext>
              </a:extLst>
            </p:cNvPr>
            <p:cNvGrpSpPr/>
            <p:nvPr/>
          </p:nvGrpSpPr>
          <p:grpSpPr>
            <a:xfrm>
              <a:off x="8962184" y="1332354"/>
              <a:ext cx="1113509" cy="1113388"/>
              <a:chOff x="8962184" y="1332354"/>
              <a:chExt cx="1113509" cy="1113388"/>
            </a:xfrm>
            <a:solidFill>
              <a:srgbClr val="503291"/>
            </a:solidFill>
          </p:grpSpPr>
          <p:sp>
            <p:nvSpPr>
              <p:cNvPr id="31" name="Freeform 59">
                <a:extLst>
                  <a:ext uri="{FF2B5EF4-FFF2-40B4-BE49-F238E27FC236}">
                    <a16:creationId xmlns:a16="http://schemas.microsoft.com/office/drawing/2014/main" id="{52419BAF-6954-4950-BFA3-36A123F9FFC1}"/>
                  </a:ext>
                </a:extLst>
              </p:cNvPr>
              <p:cNvSpPr/>
              <p:nvPr/>
            </p:nvSpPr>
            <p:spPr>
              <a:xfrm>
                <a:off x="8962184" y="1332354"/>
                <a:ext cx="1113509" cy="1113388"/>
              </a:xfrm>
              <a:custGeom>
                <a:avLst/>
                <a:gdLst>
                  <a:gd name="connsiteX0" fmla="*/ 506150 w 1012280"/>
                  <a:gd name="connsiteY0" fmla="*/ 0 h 1012172"/>
                  <a:gd name="connsiteX1" fmla="*/ 0 w 1012280"/>
                  <a:gd name="connsiteY1" fmla="*/ 506228 h 1012172"/>
                  <a:gd name="connsiteX2" fmla="*/ 24783 w 1012280"/>
                  <a:gd name="connsiteY2" fmla="*/ 662636 h 1012172"/>
                  <a:gd name="connsiteX3" fmla="*/ 27229 w 1012280"/>
                  <a:gd name="connsiteY3" fmla="*/ 667267 h 1012172"/>
                  <a:gd name="connsiteX4" fmla="*/ 131799 w 1012280"/>
                  <a:gd name="connsiteY4" fmla="*/ 695058 h 1012172"/>
                  <a:gd name="connsiteX5" fmla="*/ 184919 w 1012280"/>
                  <a:gd name="connsiteY5" fmla="*/ 661813 h 1012172"/>
                  <a:gd name="connsiteX6" fmla="*/ 162661 w 1012280"/>
                  <a:gd name="connsiteY6" fmla="*/ 489907 h 1012172"/>
                  <a:gd name="connsiteX7" fmla="*/ 439431 w 1012280"/>
                  <a:gd name="connsiteY7" fmla="*/ 202578 h 1012172"/>
                  <a:gd name="connsiteX8" fmla="*/ 751463 w 1012280"/>
                  <a:gd name="connsiteY8" fmla="*/ 285080 h 1012172"/>
                  <a:gd name="connsiteX9" fmla="*/ 825923 w 1012280"/>
                  <a:gd name="connsiteY9" fmla="*/ 513186 h 1012172"/>
                  <a:gd name="connsiteX10" fmla="*/ 822527 w 1012280"/>
                  <a:gd name="connsiteY10" fmla="*/ 538848 h 1012172"/>
                  <a:gd name="connsiteX11" fmla="*/ 818016 w 1012280"/>
                  <a:gd name="connsiteY11" fmla="*/ 564462 h 1012172"/>
                  <a:gd name="connsiteX12" fmla="*/ 811311 w 1012280"/>
                  <a:gd name="connsiteY12" fmla="*/ 589672 h 1012172"/>
                  <a:gd name="connsiteX13" fmla="*/ 697330 w 1012280"/>
                  <a:gd name="connsiteY13" fmla="*/ 769083 h 1012172"/>
                  <a:gd name="connsiteX14" fmla="*/ 675689 w 1012280"/>
                  <a:gd name="connsiteY14" fmla="*/ 787478 h 1012172"/>
                  <a:gd name="connsiteX15" fmla="*/ 421178 w 1012280"/>
                  <a:gd name="connsiteY15" fmla="*/ 868318 h 1012172"/>
                  <a:gd name="connsiteX16" fmla="*/ 212117 w 1012280"/>
                  <a:gd name="connsiteY16" fmla="*/ 716232 h 1012172"/>
                  <a:gd name="connsiteX17" fmla="*/ 162653 w 1012280"/>
                  <a:gd name="connsiteY17" fmla="*/ 747157 h 1012172"/>
                  <a:gd name="connsiteX18" fmla="*/ 137435 w 1012280"/>
                  <a:gd name="connsiteY18" fmla="*/ 851767 h 1012172"/>
                  <a:gd name="connsiteX19" fmla="*/ 139548 w 1012280"/>
                  <a:gd name="connsiteY19" fmla="*/ 854933 h 1012172"/>
                  <a:gd name="connsiteX20" fmla="*/ 855041 w 1012280"/>
                  <a:gd name="connsiteY20" fmla="*/ 872731 h 1012172"/>
                  <a:gd name="connsiteX21" fmla="*/ 872839 w 1012280"/>
                  <a:gd name="connsiteY21" fmla="*/ 157239 h 1012172"/>
                  <a:gd name="connsiteX22" fmla="*/ 506150 w 1012280"/>
                  <a:gd name="connsiteY22" fmla="*/ 0 h 101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12280" h="1012172">
                    <a:moveTo>
                      <a:pt x="506150" y="0"/>
                    </a:moveTo>
                    <a:cubicBezTo>
                      <a:pt x="226589" y="22"/>
                      <a:pt x="-22" y="226668"/>
                      <a:pt x="0" y="506228"/>
                    </a:cubicBezTo>
                    <a:cubicBezTo>
                      <a:pt x="4" y="559342"/>
                      <a:pt x="8368" y="612123"/>
                      <a:pt x="24783" y="662636"/>
                    </a:cubicBezTo>
                    <a:cubicBezTo>
                      <a:pt x="25575" y="664220"/>
                      <a:pt x="26366" y="665747"/>
                      <a:pt x="27229" y="667267"/>
                    </a:cubicBezTo>
                    <a:cubicBezTo>
                      <a:pt x="48682" y="703487"/>
                      <a:pt x="95195" y="715849"/>
                      <a:pt x="131799" y="695058"/>
                    </a:cubicBezTo>
                    <a:lnTo>
                      <a:pt x="184919" y="661813"/>
                    </a:lnTo>
                    <a:cubicBezTo>
                      <a:pt x="162868" y="607372"/>
                      <a:pt x="155202" y="548170"/>
                      <a:pt x="162661" y="489907"/>
                    </a:cubicBezTo>
                    <a:cubicBezTo>
                      <a:pt x="197078" y="347208"/>
                      <a:pt x="296020" y="235032"/>
                      <a:pt x="439431" y="202578"/>
                    </a:cubicBezTo>
                    <a:cubicBezTo>
                      <a:pt x="553848" y="186273"/>
                      <a:pt x="690847" y="176379"/>
                      <a:pt x="751463" y="285080"/>
                    </a:cubicBezTo>
                    <a:cubicBezTo>
                      <a:pt x="795085" y="346266"/>
                      <a:pt x="850833" y="429180"/>
                      <a:pt x="825923" y="513186"/>
                    </a:cubicBezTo>
                    <a:cubicBezTo>
                      <a:pt x="824665" y="521711"/>
                      <a:pt x="823659" y="530260"/>
                      <a:pt x="822527" y="538848"/>
                    </a:cubicBezTo>
                    <a:cubicBezTo>
                      <a:pt x="821396" y="547436"/>
                      <a:pt x="819892" y="555985"/>
                      <a:pt x="818016" y="564462"/>
                    </a:cubicBezTo>
                    <a:cubicBezTo>
                      <a:pt x="816140" y="572939"/>
                      <a:pt x="813908" y="581353"/>
                      <a:pt x="811311" y="589672"/>
                    </a:cubicBezTo>
                    <a:cubicBezTo>
                      <a:pt x="802058" y="665407"/>
                      <a:pt x="748962" y="723522"/>
                      <a:pt x="697330" y="769083"/>
                    </a:cubicBezTo>
                    <a:cubicBezTo>
                      <a:pt x="690206" y="775288"/>
                      <a:pt x="683082" y="781185"/>
                      <a:pt x="675689" y="787478"/>
                    </a:cubicBezTo>
                    <a:cubicBezTo>
                      <a:pt x="609738" y="848664"/>
                      <a:pt x="514690" y="882676"/>
                      <a:pt x="421178" y="868318"/>
                    </a:cubicBezTo>
                    <a:cubicBezTo>
                      <a:pt x="333511" y="848596"/>
                      <a:pt x="257869" y="793569"/>
                      <a:pt x="212117" y="716232"/>
                    </a:cubicBezTo>
                    <a:lnTo>
                      <a:pt x="162653" y="747157"/>
                    </a:lnTo>
                    <a:cubicBezTo>
                      <a:pt x="127330" y="769461"/>
                      <a:pt x="116155" y="815817"/>
                      <a:pt x="137435" y="851767"/>
                    </a:cubicBezTo>
                    <a:cubicBezTo>
                      <a:pt x="138084" y="852867"/>
                      <a:pt x="138852" y="853856"/>
                      <a:pt x="139548" y="854933"/>
                    </a:cubicBezTo>
                    <a:cubicBezTo>
                      <a:pt x="332211" y="1057425"/>
                      <a:pt x="652548" y="1065394"/>
                      <a:pt x="855041" y="872731"/>
                    </a:cubicBezTo>
                    <a:cubicBezTo>
                      <a:pt x="1057534" y="680069"/>
                      <a:pt x="1065502" y="359732"/>
                      <a:pt x="872839" y="157239"/>
                    </a:cubicBezTo>
                    <a:cubicBezTo>
                      <a:pt x="777299" y="56824"/>
                      <a:pt x="644754" y="-12"/>
                      <a:pt x="506150" y="0"/>
                    </a:cubicBezTo>
                    <a:close/>
                  </a:path>
                </a:pathLst>
              </a:custGeom>
              <a:solidFill>
                <a:schemeClr val="accent6"/>
              </a:solidFill>
              <a:ln w="7876" cap="flat">
                <a:noFill/>
                <a:prstDash val="solid"/>
                <a:miter/>
              </a:ln>
            </p:spPr>
            <p:txBody>
              <a:bodyPr rtlCol="0" anchor="ctr"/>
              <a:lstStyle/>
              <a:p>
                <a:endParaRPr lang="en-GB" sz="1400" dirty="0"/>
              </a:p>
            </p:txBody>
          </p:sp>
          <p:sp>
            <p:nvSpPr>
              <p:cNvPr id="32" name="Freeform 60">
                <a:extLst>
                  <a:ext uri="{FF2B5EF4-FFF2-40B4-BE49-F238E27FC236}">
                    <a16:creationId xmlns:a16="http://schemas.microsoft.com/office/drawing/2014/main" id="{ADBA9FBD-5BFF-44E5-A3D0-7BDF523532B0}"/>
                  </a:ext>
                </a:extLst>
              </p:cNvPr>
              <p:cNvSpPr/>
              <p:nvPr/>
            </p:nvSpPr>
            <p:spPr>
              <a:xfrm>
                <a:off x="9268004" y="1700661"/>
                <a:ext cx="431780" cy="416821"/>
              </a:xfrm>
              <a:custGeom>
                <a:avLst/>
                <a:gdLst>
                  <a:gd name="connsiteX0" fmla="*/ 61039 w 392527"/>
                  <a:gd name="connsiteY0" fmla="*/ 308586 h 378929"/>
                  <a:gd name="connsiteX1" fmla="*/ 72754 w 392527"/>
                  <a:gd name="connsiteY1" fmla="*/ 319763 h 378929"/>
                  <a:gd name="connsiteX2" fmla="*/ 181195 w 392527"/>
                  <a:gd name="connsiteY2" fmla="*/ 373746 h 378929"/>
                  <a:gd name="connsiteX3" fmla="*/ 195886 w 392527"/>
                  <a:gd name="connsiteY3" fmla="*/ 376057 h 378929"/>
                  <a:gd name="connsiteX4" fmla="*/ 210680 w 392527"/>
                  <a:gd name="connsiteY4" fmla="*/ 377094 h 378929"/>
                  <a:gd name="connsiteX5" fmla="*/ 225426 w 392527"/>
                  <a:gd name="connsiteY5" fmla="*/ 377498 h 378929"/>
                  <a:gd name="connsiteX6" fmla="*/ 350331 w 392527"/>
                  <a:gd name="connsiteY6" fmla="*/ 321765 h 378929"/>
                  <a:gd name="connsiteX7" fmla="*/ 378605 w 392527"/>
                  <a:gd name="connsiteY7" fmla="*/ 139965 h 378929"/>
                  <a:gd name="connsiteX8" fmla="*/ 199274 w 392527"/>
                  <a:gd name="connsiteY8" fmla="*/ 84 h 378929"/>
                  <a:gd name="connsiteX9" fmla="*/ 91 w 392527"/>
                  <a:gd name="connsiteY9" fmla="*/ 169085 h 378929"/>
                  <a:gd name="connsiteX10" fmla="*/ 61039 w 392527"/>
                  <a:gd name="connsiteY10" fmla="*/ 308586 h 37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527" h="378929">
                    <a:moveTo>
                      <a:pt x="61039" y="308586"/>
                    </a:moveTo>
                    <a:cubicBezTo>
                      <a:pt x="65052" y="312401"/>
                      <a:pt x="68812" y="316082"/>
                      <a:pt x="72754" y="319763"/>
                    </a:cubicBezTo>
                    <a:cubicBezTo>
                      <a:pt x="101645" y="346335"/>
                      <a:pt x="137747" y="372994"/>
                      <a:pt x="181195" y="373746"/>
                    </a:cubicBezTo>
                    <a:cubicBezTo>
                      <a:pt x="186063" y="374727"/>
                      <a:pt x="190970" y="375495"/>
                      <a:pt x="195886" y="376057"/>
                    </a:cubicBezTo>
                    <a:cubicBezTo>
                      <a:pt x="200801" y="376619"/>
                      <a:pt x="205740" y="376959"/>
                      <a:pt x="210680" y="377094"/>
                    </a:cubicBezTo>
                    <a:cubicBezTo>
                      <a:pt x="215619" y="377228"/>
                      <a:pt x="220518" y="377292"/>
                      <a:pt x="225426" y="377498"/>
                    </a:cubicBezTo>
                    <a:cubicBezTo>
                      <a:pt x="274501" y="386640"/>
                      <a:pt x="318234" y="350118"/>
                      <a:pt x="350331" y="321765"/>
                    </a:cubicBezTo>
                    <a:cubicBezTo>
                      <a:pt x="408366" y="280946"/>
                      <a:pt x="394657" y="203866"/>
                      <a:pt x="378605" y="139965"/>
                    </a:cubicBezTo>
                    <a:cubicBezTo>
                      <a:pt x="351692" y="60589"/>
                      <a:pt x="282227" y="11142"/>
                      <a:pt x="199274" y="84"/>
                    </a:cubicBezTo>
                    <a:cubicBezTo>
                      <a:pt x="104724" y="-2805"/>
                      <a:pt x="10721" y="69090"/>
                      <a:pt x="91" y="169085"/>
                    </a:cubicBezTo>
                    <a:cubicBezTo>
                      <a:pt x="-1614" y="222387"/>
                      <a:pt x="20771" y="273623"/>
                      <a:pt x="61039" y="308586"/>
                    </a:cubicBezTo>
                    <a:close/>
                  </a:path>
                </a:pathLst>
              </a:custGeom>
              <a:solidFill>
                <a:schemeClr val="accent6"/>
              </a:solidFill>
              <a:ln w="7876" cap="flat">
                <a:noFill/>
                <a:prstDash val="solid"/>
                <a:miter/>
              </a:ln>
            </p:spPr>
            <p:txBody>
              <a:bodyPr rtlCol="0" anchor="ctr"/>
              <a:lstStyle/>
              <a:p>
                <a:endParaRPr lang="en-GB" sz="1400" dirty="0"/>
              </a:p>
            </p:txBody>
          </p:sp>
        </p:grpSp>
        <p:sp>
          <p:nvSpPr>
            <p:cNvPr id="30" name="Freeform 61">
              <a:extLst>
                <a:ext uri="{FF2B5EF4-FFF2-40B4-BE49-F238E27FC236}">
                  <a16:creationId xmlns:a16="http://schemas.microsoft.com/office/drawing/2014/main" id="{DC1E08EA-6FEC-4365-8569-1AFCCFCD96BB}"/>
                </a:ext>
              </a:extLst>
            </p:cNvPr>
            <p:cNvSpPr/>
            <p:nvPr/>
          </p:nvSpPr>
          <p:spPr>
            <a:xfrm>
              <a:off x="9403148" y="1775028"/>
              <a:ext cx="190332" cy="261201"/>
            </a:xfrm>
            <a:custGeom>
              <a:avLst/>
              <a:gdLst>
                <a:gd name="connsiteX0" fmla="*/ 0 w 173030"/>
                <a:gd name="connsiteY0" fmla="*/ 4875 h 237456"/>
                <a:gd name="connsiteX1" fmla="*/ 68175 w 173030"/>
                <a:gd name="connsiteY1" fmla="*/ 23 h 237456"/>
                <a:gd name="connsiteX2" fmla="*/ 137039 w 173030"/>
                <a:gd name="connsiteY2" fmla="*/ 13178 h 237456"/>
                <a:gd name="connsiteX3" fmla="*/ 165067 w 173030"/>
                <a:gd name="connsiteY3" fmla="*/ 58850 h 237456"/>
                <a:gd name="connsiteX4" fmla="*/ 126662 w 173030"/>
                <a:gd name="connsiteY4" fmla="*/ 108717 h 237456"/>
                <a:gd name="connsiteX5" fmla="*/ 126662 w 173030"/>
                <a:gd name="connsiteY5" fmla="*/ 109406 h 237456"/>
                <a:gd name="connsiteX6" fmla="*/ 173030 w 173030"/>
                <a:gd name="connsiteY6" fmla="*/ 166847 h 237456"/>
                <a:gd name="connsiteX7" fmla="*/ 148809 w 173030"/>
                <a:gd name="connsiteY7" fmla="*/ 216334 h 237456"/>
                <a:gd name="connsiteX8" fmla="*/ 57110 w 173030"/>
                <a:gd name="connsiteY8" fmla="*/ 237437 h 237456"/>
                <a:gd name="connsiteX9" fmla="*/ 8 w 173030"/>
                <a:gd name="connsiteY9" fmla="*/ 233978 h 237456"/>
                <a:gd name="connsiteX10" fmla="*/ 52242 w 173030"/>
                <a:gd name="connsiteY10" fmla="*/ 94145 h 237456"/>
                <a:gd name="connsiteX11" fmla="*/ 69545 w 173030"/>
                <a:gd name="connsiteY11" fmla="*/ 94145 h 237456"/>
                <a:gd name="connsiteX12" fmla="*/ 112098 w 173030"/>
                <a:gd name="connsiteY12" fmla="*/ 65428 h 237456"/>
                <a:gd name="connsiteX13" fmla="*/ 74737 w 173030"/>
                <a:gd name="connsiteY13" fmla="*/ 38436 h 237456"/>
                <a:gd name="connsiteX14" fmla="*/ 52241 w 173030"/>
                <a:gd name="connsiteY14" fmla="*/ 39821 h 237456"/>
                <a:gd name="connsiteX15" fmla="*/ 52242 w 173030"/>
                <a:gd name="connsiteY15" fmla="*/ 197607 h 237456"/>
                <a:gd name="connsiteX16" fmla="*/ 72655 w 173030"/>
                <a:gd name="connsiteY16" fmla="*/ 198303 h 237456"/>
                <a:gd name="connsiteX17" fmla="*/ 117646 w 173030"/>
                <a:gd name="connsiteY17" fmla="*/ 164742 h 237456"/>
                <a:gd name="connsiteX18" fmla="*/ 70233 w 173030"/>
                <a:gd name="connsiteY18" fmla="*/ 131869 h 237456"/>
                <a:gd name="connsiteX19" fmla="*/ 52257 w 173030"/>
                <a:gd name="connsiteY19" fmla="*/ 131869 h 23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030" h="237456">
                  <a:moveTo>
                    <a:pt x="0" y="4875"/>
                  </a:moveTo>
                  <a:cubicBezTo>
                    <a:pt x="22555" y="1408"/>
                    <a:pt x="45356" y="-215"/>
                    <a:pt x="68175" y="23"/>
                  </a:cubicBezTo>
                  <a:cubicBezTo>
                    <a:pt x="100351" y="23"/>
                    <a:pt x="120076" y="3141"/>
                    <a:pt x="137039" y="13178"/>
                  </a:cubicBezTo>
                  <a:cubicBezTo>
                    <a:pt x="154312" y="21827"/>
                    <a:pt x="165178" y="39533"/>
                    <a:pt x="165067" y="58850"/>
                  </a:cubicBezTo>
                  <a:cubicBezTo>
                    <a:pt x="165067" y="79612"/>
                    <a:pt x="152965" y="98989"/>
                    <a:pt x="126662" y="108717"/>
                  </a:cubicBezTo>
                  <a:lnTo>
                    <a:pt x="126662" y="109406"/>
                  </a:lnTo>
                  <a:cubicBezTo>
                    <a:pt x="153305" y="116672"/>
                    <a:pt x="173030" y="136745"/>
                    <a:pt x="173030" y="166847"/>
                  </a:cubicBezTo>
                  <a:cubicBezTo>
                    <a:pt x="173109" y="186216"/>
                    <a:pt x="164153" y="204514"/>
                    <a:pt x="148809" y="216334"/>
                  </a:cubicBezTo>
                  <a:cubicBezTo>
                    <a:pt x="131854" y="229791"/>
                    <a:pt x="103478" y="237437"/>
                    <a:pt x="57110" y="237437"/>
                  </a:cubicBezTo>
                  <a:cubicBezTo>
                    <a:pt x="38018" y="237622"/>
                    <a:pt x="18937" y="236466"/>
                    <a:pt x="8" y="233978"/>
                  </a:cubicBezTo>
                  <a:close/>
                  <a:moveTo>
                    <a:pt x="52242" y="94145"/>
                  </a:moveTo>
                  <a:lnTo>
                    <a:pt x="69545" y="94145"/>
                  </a:lnTo>
                  <a:cubicBezTo>
                    <a:pt x="97248" y="94145"/>
                    <a:pt x="112098" y="82731"/>
                    <a:pt x="112098" y="65428"/>
                  </a:cubicBezTo>
                  <a:cubicBezTo>
                    <a:pt x="112098" y="47784"/>
                    <a:pt x="98642" y="38436"/>
                    <a:pt x="74737" y="38436"/>
                  </a:cubicBezTo>
                  <a:cubicBezTo>
                    <a:pt x="67214" y="38311"/>
                    <a:pt x="59692" y="38774"/>
                    <a:pt x="52241" y="39821"/>
                  </a:cubicBezTo>
                  <a:close/>
                  <a:moveTo>
                    <a:pt x="52242" y="197607"/>
                  </a:moveTo>
                  <a:cubicBezTo>
                    <a:pt x="59025" y="198260"/>
                    <a:pt x="65843" y="198492"/>
                    <a:pt x="72655" y="198303"/>
                  </a:cubicBezTo>
                  <a:cubicBezTo>
                    <a:pt x="96536" y="198303"/>
                    <a:pt x="117646" y="189303"/>
                    <a:pt x="117646" y="164742"/>
                  </a:cubicBezTo>
                  <a:cubicBezTo>
                    <a:pt x="117646" y="141210"/>
                    <a:pt x="96536" y="131869"/>
                    <a:pt x="70233" y="131869"/>
                  </a:cubicBezTo>
                  <a:lnTo>
                    <a:pt x="52257" y="131869"/>
                  </a:lnTo>
                  <a:close/>
                </a:path>
              </a:pathLst>
            </a:custGeom>
            <a:solidFill>
              <a:srgbClr val="FFFFFF"/>
            </a:solidFill>
            <a:ln w="7876" cap="flat">
              <a:noFill/>
              <a:prstDash val="solid"/>
              <a:miter/>
            </a:ln>
          </p:spPr>
          <p:txBody>
            <a:bodyPr rtlCol="0" anchor="ctr"/>
            <a:lstStyle/>
            <a:p>
              <a:endParaRPr lang="en-GB" sz="1400" dirty="0"/>
            </a:p>
          </p:txBody>
        </p:sp>
      </p:grpSp>
      <p:sp>
        <p:nvSpPr>
          <p:cNvPr id="25" name="Rectangle 24">
            <a:extLst>
              <a:ext uri="{FF2B5EF4-FFF2-40B4-BE49-F238E27FC236}">
                <a16:creationId xmlns:a16="http://schemas.microsoft.com/office/drawing/2014/main" id="{60257CC9-0CE3-4852-9B00-DA77EF2B067A}"/>
              </a:ext>
            </a:extLst>
          </p:cNvPr>
          <p:cNvSpPr/>
          <p:nvPr/>
        </p:nvSpPr>
        <p:spPr>
          <a:xfrm>
            <a:off x="760383" y="4521696"/>
            <a:ext cx="2235813" cy="1338156"/>
          </a:xfrm>
          <a:prstGeom prst="rect">
            <a:avLst/>
          </a:prstGeom>
          <a:solidFill>
            <a:schemeClr val="accent3">
              <a:lumMod val="20000"/>
              <a:lumOff val="8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568325"/>
            <a:r>
              <a:rPr lang="en-GB" sz="1400" b="1" dirty="0">
                <a:solidFill>
                  <a:schemeClr val="tx1"/>
                </a:solidFill>
              </a:rPr>
              <a:t>Efficacy</a:t>
            </a:r>
          </a:p>
        </p:txBody>
      </p:sp>
      <p:sp>
        <p:nvSpPr>
          <p:cNvPr id="26" name="Rectangle 25">
            <a:extLst>
              <a:ext uri="{FF2B5EF4-FFF2-40B4-BE49-F238E27FC236}">
                <a16:creationId xmlns:a16="http://schemas.microsoft.com/office/drawing/2014/main" id="{D9A9953E-5E54-4D9A-823C-5719FAC0BBE6}"/>
              </a:ext>
            </a:extLst>
          </p:cNvPr>
          <p:cNvSpPr/>
          <p:nvPr/>
        </p:nvSpPr>
        <p:spPr>
          <a:xfrm>
            <a:off x="3161848" y="4522921"/>
            <a:ext cx="8336071" cy="1338156"/>
          </a:xfrm>
          <a:prstGeom prst="rect">
            <a:avLst/>
          </a:prstGeom>
          <a:solidFill>
            <a:schemeClr val="accent3">
              <a:lumMod val="20000"/>
              <a:lumOff val="8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228600" marR="0" lvl="0" indent="-228600" algn="l" defTabSz="914400" rtl="0" eaLnBrk="1" fontAlgn="auto" latinLnBrk="0" hangingPunct="1">
              <a:lnSpc>
                <a:spcPct val="100000"/>
              </a:lnSpc>
              <a:spcBef>
                <a:spcPts val="600"/>
              </a:spcBef>
              <a:spcAft>
                <a:spcPts val="600"/>
              </a:spcAft>
              <a:buClr>
                <a:srgbClr val="503291"/>
              </a:buClr>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Verdana"/>
                <a:ea typeface="+mn-ea"/>
                <a:cs typeface="+mn-cs"/>
              </a:rPr>
              <a:t>In patients who received evobrutinib 75 mg BID in the DBP, ARR remained low </a:t>
            </a:r>
            <a:br>
              <a:rPr kumimoji="0" lang="en-GB" sz="1400" b="0" i="0" u="none" strike="noStrike" kern="1200" cap="none" spc="0" normalizeH="0" baseline="0" noProof="0" dirty="0">
                <a:ln>
                  <a:noFill/>
                </a:ln>
                <a:solidFill>
                  <a:schemeClr val="tx1"/>
                </a:solidFill>
                <a:effectLst/>
                <a:uLnTx/>
                <a:uFillTx/>
                <a:latin typeface="Verdana"/>
                <a:ea typeface="+mn-ea"/>
                <a:cs typeface="+mn-cs"/>
              </a:rPr>
            </a:br>
            <a:r>
              <a:rPr kumimoji="0" lang="en-GB" sz="1400" b="0" i="0" u="none" strike="noStrike" kern="1200" cap="none" spc="0" normalizeH="0" baseline="0" noProof="0" dirty="0">
                <a:ln>
                  <a:noFill/>
                </a:ln>
                <a:solidFill>
                  <a:schemeClr val="tx1"/>
                </a:solidFill>
                <a:effectLst/>
                <a:uLnTx/>
                <a:uFillTx/>
                <a:latin typeface="Verdana"/>
                <a:ea typeface="+mn-ea"/>
                <a:cs typeface="+mn-cs"/>
              </a:rPr>
              <a:t>(0.13 up to Week 132 and 0.12 over the whole OLE </a:t>
            </a:r>
            <a:r>
              <a:rPr kumimoji="0" lang="en-GB" sz="1400" b="0" i="0" u="none" strike="noStrike" kern="1200" cap="none" spc="0" normalizeH="0" baseline="0" noProof="0" dirty="0" err="1">
                <a:ln>
                  <a:noFill/>
                </a:ln>
                <a:solidFill>
                  <a:schemeClr val="tx1"/>
                </a:solidFill>
                <a:effectLst/>
                <a:uLnTx/>
                <a:uFillTx/>
                <a:latin typeface="Verdana"/>
                <a:ea typeface="+mn-ea"/>
                <a:cs typeface="+mn-cs"/>
              </a:rPr>
              <a:t>period</a:t>
            </a:r>
            <a:r>
              <a:rPr kumimoji="0" lang="en-GB" sz="1400" b="0" i="0" u="none" strike="noStrike" kern="1200" cap="none" spc="0" normalizeH="0" baseline="30000" noProof="0" dirty="0" err="1">
                <a:ln>
                  <a:noFill/>
                </a:ln>
                <a:solidFill>
                  <a:schemeClr val="tx1"/>
                </a:solidFill>
                <a:effectLst/>
                <a:uLnTx/>
                <a:uFillTx/>
                <a:latin typeface="Verdana"/>
                <a:ea typeface="+mn-ea"/>
                <a:cs typeface="+mn-cs"/>
              </a:rPr>
              <a:t>a</a:t>
            </a:r>
            <a:r>
              <a:rPr kumimoji="0" lang="en-GB" sz="1400" b="0" i="0" u="none" strike="noStrike" kern="1200" cap="none" spc="0" normalizeH="0" baseline="0" noProof="0" dirty="0">
                <a:ln>
                  <a:noFill/>
                </a:ln>
                <a:solidFill>
                  <a:schemeClr val="tx1"/>
                </a:solidFill>
                <a:effectLst/>
                <a:uLnTx/>
                <a:uFillTx/>
                <a:latin typeface="Verdana"/>
                <a:ea typeface="+mn-ea"/>
                <a:cs typeface="+mn-cs"/>
              </a:rPr>
              <a:t>)</a:t>
            </a:r>
          </a:p>
          <a:p>
            <a:pPr marL="228600" marR="0" lvl="0" indent="-228600" algn="l" defTabSz="914400" rtl="0" eaLnBrk="1" fontAlgn="auto" latinLnBrk="0" hangingPunct="1">
              <a:lnSpc>
                <a:spcPct val="100000"/>
              </a:lnSpc>
              <a:spcBef>
                <a:spcPts val="600"/>
              </a:spcBef>
              <a:spcAft>
                <a:spcPts val="600"/>
              </a:spcAft>
              <a:buClr>
                <a:srgbClr val="503291"/>
              </a:buClr>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Verdana"/>
                <a:ea typeface="+mn-ea"/>
                <a:cs typeface="+mn-cs"/>
              </a:rPr>
              <a:t>EDSS values were stable up to Week 144</a:t>
            </a:r>
          </a:p>
        </p:txBody>
      </p:sp>
      <p:grpSp>
        <p:nvGrpSpPr>
          <p:cNvPr id="5" name="Group 4">
            <a:extLst>
              <a:ext uri="{FF2B5EF4-FFF2-40B4-BE49-F238E27FC236}">
                <a16:creationId xmlns:a16="http://schemas.microsoft.com/office/drawing/2014/main" id="{D07C5536-6779-49F6-92E2-989E5A3C6669}"/>
              </a:ext>
            </a:extLst>
          </p:cNvPr>
          <p:cNvGrpSpPr/>
          <p:nvPr/>
        </p:nvGrpSpPr>
        <p:grpSpPr>
          <a:xfrm>
            <a:off x="856430" y="4962174"/>
            <a:ext cx="457200" cy="457200"/>
            <a:chOff x="813347" y="4896047"/>
            <a:chExt cx="457200" cy="457200"/>
          </a:xfrm>
        </p:grpSpPr>
        <p:sp>
          <p:nvSpPr>
            <p:cNvPr id="37" name="Freeform: Shape 36">
              <a:extLst>
                <a:ext uri="{FF2B5EF4-FFF2-40B4-BE49-F238E27FC236}">
                  <a16:creationId xmlns:a16="http://schemas.microsoft.com/office/drawing/2014/main" id="{2D6CD149-E240-42AB-969F-ACB88E096422}"/>
                </a:ext>
              </a:extLst>
            </p:cNvPr>
            <p:cNvSpPr/>
            <p:nvPr/>
          </p:nvSpPr>
          <p:spPr>
            <a:xfrm>
              <a:off x="813347" y="4896047"/>
              <a:ext cx="457200" cy="457200"/>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B68164A-5E34-4D99-AA9D-9BA452A63C77}"/>
                </a:ext>
              </a:extLst>
            </p:cNvPr>
            <p:cNvSpPr/>
            <p:nvPr/>
          </p:nvSpPr>
          <p:spPr>
            <a:xfrm>
              <a:off x="813347" y="4896047"/>
              <a:ext cx="457200" cy="457200"/>
            </a:xfrm>
            <a:custGeom>
              <a:avLst/>
              <a:gdLst>
                <a:gd name="connsiteX0" fmla="*/ 506145 w 1012390"/>
                <a:gd name="connsiteY0" fmla="*/ 0 h 1012458"/>
                <a:gd name="connsiteX1" fmla="*/ 0 w 1012390"/>
                <a:gd name="connsiteY1" fmla="*/ 506249 h 1012458"/>
                <a:gd name="connsiteX2" fmla="*/ 86115 w 1012390"/>
                <a:gd name="connsiteY2" fmla="*/ 788626 h 1012458"/>
                <a:gd name="connsiteX3" fmla="*/ 87231 w 1012390"/>
                <a:gd name="connsiteY3" fmla="*/ 787430 h 1012458"/>
                <a:gd name="connsiteX4" fmla="*/ 195149 w 1012390"/>
                <a:gd name="connsiteY4" fmla="*/ 803950 h 1012458"/>
                <a:gd name="connsiteX5" fmla="*/ 205170 w 1012390"/>
                <a:gd name="connsiteY5" fmla="*/ 795164 h 1012458"/>
                <a:gd name="connsiteX6" fmla="*/ 233040 w 1012390"/>
                <a:gd name="connsiteY6" fmla="*/ 765085 h 1012458"/>
                <a:gd name="connsiteX7" fmla="*/ 233040 w 1012390"/>
                <a:gd name="connsiteY7" fmla="*/ 423196 h 1012458"/>
                <a:gd name="connsiteX8" fmla="*/ 254499 w 1012390"/>
                <a:gd name="connsiteY8" fmla="*/ 401737 h 1012458"/>
                <a:gd name="connsiteX9" fmla="*/ 362370 w 1012390"/>
                <a:gd name="connsiteY9" fmla="*/ 401737 h 1012458"/>
                <a:gd name="connsiteX10" fmla="*/ 383828 w 1012390"/>
                <a:gd name="connsiteY10" fmla="*/ 423196 h 1012458"/>
                <a:gd name="connsiteX11" fmla="*/ 383828 w 1012390"/>
                <a:gd name="connsiteY11" fmla="*/ 788143 h 1012458"/>
                <a:gd name="connsiteX12" fmla="*/ 362370 w 1012390"/>
                <a:gd name="connsiteY12" fmla="*/ 809601 h 1012458"/>
                <a:gd name="connsiteX13" fmla="*/ 274295 w 1012390"/>
                <a:gd name="connsiteY13" fmla="*/ 809601 h 1012458"/>
                <a:gd name="connsiteX14" fmla="*/ 249559 w 1012390"/>
                <a:gd name="connsiteY14" fmla="*/ 836308 h 1012458"/>
                <a:gd name="connsiteX15" fmla="*/ 255879 w 1012390"/>
                <a:gd name="connsiteY15" fmla="*/ 944345 h 1012458"/>
                <a:gd name="connsiteX16" fmla="*/ 264448 w 1012390"/>
                <a:gd name="connsiteY16" fmla="*/ 950946 h 1012458"/>
                <a:gd name="connsiteX17" fmla="*/ 950878 w 1012390"/>
                <a:gd name="connsiteY17" fmla="*/ 747846 h 1012458"/>
                <a:gd name="connsiteX18" fmla="*/ 747785 w 1012390"/>
                <a:gd name="connsiteY18" fmla="*/ 61415 h 1012458"/>
                <a:gd name="connsiteX19" fmla="*/ 506145 w 1012390"/>
                <a:gd name="connsiteY19" fmla="*/ 0 h 1012458"/>
                <a:gd name="connsiteX20" fmla="*/ 589889 w 1012390"/>
                <a:gd name="connsiteY20" fmla="*/ 790256 h 1012458"/>
                <a:gd name="connsiteX21" fmla="*/ 570544 w 1012390"/>
                <a:gd name="connsiteY21" fmla="*/ 809601 h 1012458"/>
                <a:gd name="connsiteX22" fmla="*/ 458407 w 1012390"/>
                <a:gd name="connsiteY22" fmla="*/ 809601 h 1012458"/>
                <a:gd name="connsiteX23" fmla="*/ 439062 w 1012390"/>
                <a:gd name="connsiteY23" fmla="*/ 790256 h 1012458"/>
                <a:gd name="connsiteX24" fmla="*/ 439062 w 1012390"/>
                <a:gd name="connsiteY24" fmla="*/ 497553 h 1012458"/>
                <a:gd name="connsiteX25" fmla="*/ 458407 w 1012390"/>
                <a:gd name="connsiteY25" fmla="*/ 478208 h 1012458"/>
                <a:gd name="connsiteX26" fmla="*/ 570544 w 1012390"/>
                <a:gd name="connsiteY26" fmla="*/ 478208 h 1012458"/>
                <a:gd name="connsiteX27" fmla="*/ 589889 w 1012390"/>
                <a:gd name="connsiteY27" fmla="*/ 497553 h 1012458"/>
                <a:gd name="connsiteX28" fmla="*/ 793821 w 1012390"/>
                <a:gd name="connsiteY28" fmla="*/ 792852 h 1012458"/>
                <a:gd name="connsiteX29" fmla="*/ 777064 w 1012390"/>
                <a:gd name="connsiteY29" fmla="*/ 809601 h 1012458"/>
                <a:gd name="connsiteX30" fmla="*/ 659743 w 1012390"/>
                <a:gd name="connsiteY30" fmla="*/ 809601 h 1012458"/>
                <a:gd name="connsiteX31" fmla="*/ 642994 w 1012390"/>
                <a:gd name="connsiteY31" fmla="*/ 792852 h 1012458"/>
                <a:gd name="connsiteX32" fmla="*/ 642994 w 1012390"/>
                <a:gd name="connsiteY32" fmla="*/ 577807 h 1012458"/>
                <a:gd name="connsiteX33" fmla="*/ 659743 w 1012390"/>
                <a:gd name="connsiteY33" fmla="*/ 561058 h 1012458"/>
                <a:gd name="connsiteX34" fmla="*/ 777064 w 1012390"/>
                <a:gd name="connsiteY34" fmla="*/ 561058 h 1012458"/>
                <a:gd name="connsiteX35" fmla="*/ 793821 w 1012390"/>
                <a:gd name="connsiteY35" fmla="*/ 577799 h 1012458"/>
                <a:gd name="connsiteX36" fmla="*/ 793821 w 1012390"/>
                <a:gd name="connsiteY36" fmla="*/ 577807 h 1012458"/>
                <a:gd name="connsiteX37" fmla="*/ 861807 w 1012390"/>
                <a:gd name="connsiteY37" fmla="*/ 496960 h 1012458"/>
                <a:gd name="connsiteX38" fmla="*/ 838060 w 1012390"/>
                <a:gd name="connsiteY38" fmla="*/ 520706 h 1012458"/>
                <a:gd name="connsiteX39" fmla="*/ 721221 w 1012390"/>
                <a:gd name="connsiteY39" fmla="*/ 520706 h 1012458"/>
                <a:gd name="connsiteX40" fmla="*/ 697475 w 1012390"/>
                <a:gd name="connsiteY40" fmla="*/ 496960 h 1012458"/>
                <a:gd name="connsiteX41" fmla="*/ 721221 w 1012390"/>
                <a:gd name="connsiteY41" fmla="*/ 473213 h 1012458"/>
                <a:gd name="connsiteX42" fmla="*/ 774444 w 1012390"/>
                <a:gd name="connsiteY42" fmla="*/ 473213 h 1012458"/>
                <a:gd name="connsiteX43" fmla="*/ 596404 w 1012390"/>
                <a:gd name="connsiteY43" fmla="*/ 298410 h 1012458"/>
                <a:gd name="connsiteX44" fmla="*/ 447594 w 1012390"/>
                <a:gd name="connsiteY44" fmla="*/ 415961 h 1012458"/>
                <a:gd name="connsiteX45" fmla="*/ 410052 w 1012390"/>
                <a:gd name="connsiteY45" fmla="*/ 413001 h 1012458"/>
                <a:gd name="connsiteX46" fmla="*/ 232961 w 1012390"/>
                <a:gd name="connsiteY46" fmla="*/ 220966 h 1012458"/>
                <a:gd name="connsiteX47" fmla="*/ 234544 w 1012390"/>
                <a:gd name="connsiteY47" fmla="*/ 181816 h 1012458"/>
                <a:gd name="connsiteX48" fmla="*/ 273693 w 1012390"/>
                <a:gd name="connsiteY48" fmla="*/ 183399 h 1012458"/>
                <a:gd name="connsiteX49" fmla="*/ 433378 w 1012390"/>
                <a:gd name="connsiteY49" fmla="*/ 356572 h 1012458"/>
                <a:gd name="connsiteX50" fmla="*/ 581214 w 1012390"/>
                <a:gd name="connsiteY50" fmla="*/ 239781 h 1012458"/>
                <a:gd name="connsiteX51" fmla="*/ 617799 w 1012390"/>
                <a:gd name="connsiteY51" fmla="*/ 241752 h 1012458"/>
                <a:gd name="connsiteX52" fmla="*/ 814314 w 1012390"/>
                <a:gd name="connsiteY52" fmla="*/ 434713 h 1012458"/>
                <a:gd name="connsiteX53" fmla="*/ 814314 w 1012390"/>
                <a:gd name="connsiteY53" fmla="*/ 380097 h 1012458"/>
                <a:gd name="connsiteX54" fmla="*/ 838060 w 1012390"/>
                <a:gd name="connsiteY54" fmla="*/ 356351 h 1012458"/>
                <a:gd name="connsiteX55" fmla="*/ 861807 w 1012390"/>
                <a:gd name="connsiteY55" fmla="*/ 380097 h 101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12390" h="1012458">
                  <a:moveTo>
                    <a:pt x="506145" y="0"/>
                  </a:moveTo>
                  <a:cubicBezTo>
                    <a:pt x="226579" y="29"/>
                    <a:pt x="-28" y="226685"/>
                    <a:pt x="0" y="506249"/>
                  </a:cubicBezTo>
                  <a:cubicBezTo>
                    <a:pt x="10" y="606840"/>
                    <a:pt x="29991" y="705150"/>
                    <a:pt x="86115" y="788626"/>
                  </a:cubicBezTo>
                  <a:lnTo>
                    <a:pt x="87231" y="787430"/>
                  </a:lnTo>
                  <a:cubicBezTo>
                    <a:pt x="112470" y="821791"/>
                    <a:pt x="160786" y="829192"/>
                    <a:pt x="195149" y="803950"/>
                  </a:cubicBezTo>
                  <a:cubicBezTo>
                    <a:pt x="198736" y="801314"/>
                    <a:pt x="202089" y="798377"/>
                    <a:pt x="205170" y="795164"/>
                  </a:cubicBezTo>
                  <a:lnTo>
                    <a:pt x="233040" y="765085"/>
                  </a:lnTo>
                  <a:lnTo>
                    <a:pt x="233040" y="423196"/>
                  </a:lnTo>
                  <a:cubicBezTo>
                    <a:pt x="233040" y="411345"/>
                    <a:pt x="242648" y="401737"/>
                    <a:pt x="254499" y="401737"/>
                  </a:cubicBezTo>
                  <a:lnTo>
                    <a:pt x="362370" y="401737"/>
                  </a:lnTo>
                  <a:cubicBezTo>
                    <a:pt x="374220" y="401737"/>
                    <a:pt x="383828" y="411345"/>
                    <a:pt x="383828" y="423196"/>
                  </a:cubicBezTo>
                  <a:lnTo>
                    <a:pt x="383828" y="788143"/>
                  </a:lnTo>
                  <a:cubicBezTo>
                    <a:pt x="383828" y="799992"/>
                    <a:pt x="374220" y="809601"/>
                    <a:pt x="362370" y="809601"/>
                  </a:cubicBezTo>
                  <a:lnTo>
                    <a:pt x="274295" y="809601"/>
                  </a:lnTo>
                  <a:lnTo>
                    <a:pt x="249559" y="836308"/>
                  </a:lnTo>
                  <a:cubicBezTo>
                    <a:pt x="221470" y="867890"/>
                    <a:pt x="224300" y="916261"/>
                    <a:pt x="255879" y="944345"/>
                  </a:cubicBezTo>
                  <a:cubicBezTo>
                    <a:pt x="258577" y="946743"/>
                    <a:pt x="261440" y="948952"/>
                    <a:pt x="264448" y="950946"/>
                  </a:cubicBezTo>
                  <a:cubicBezTo>
                    <a:pt x="510086" y="1084416"/>
                    <a:pt x="817409" y="993484"/>
                    <a:pt x="950878" y="747846"/>
                  </a:cubicBezTo>
                  <a:cubicBezTo>
                    <a:pt x="1084348" y="502211"/>
                    <a:pt x="993416" y="194885"/>
                    <a:pt x="747785" y="61415"/>
                  </a:cubicBezTo>
                  <a:cubicBezTo>
                    <a:pt x="673617" y="21117"/>
                    <a:pt x="590551" y="5"/>
                    <a:pt x="506145" y="0"/>
                  </a:cubicBezTo>
                  <a:close/>
                  <a:moveTo>
                    <a:pt x="589889" y="790256"/>
                  </a:moveTo>
                  <a:cubicBezTo>
                    <a:pt x="589889" y="800942"/>
                    <a:pt x="581228" y="809601"/>
                    <a:pt x="570544" y="809601"/>
                  </a:cubicBezTo>
                  <a:lnTo>
                    <a:pt x="458407" y="809601"/>
                  </a:lnTo>
                  <a:cubicBezTo>
                    <a:pt x="447723" y="809601"/>
                    <a:pt x="439062" y="800942"/>
                    <a:pt x="439062" y="790256"/>
                  </a:cubicBezTo>
                  <a:lnTo>
                    <a:pt x="439062" y="497553"/>
                  </a:lnTo>
                  <a:cubicBezTo>
                    <a:pt x="439062" y="486869"/>
                    <a:pt x="447723" y="478208"/>
                    <a:pt x="458407" y="478208"/>
                  </a:cubicBezTo>
                  <a:lnTo>
                    <a:pt x="570544" y="478208"/>
                  </a:lnTo>
                  <a:cubicBezTo>
                    <a:pt x="581228" y="478208"/>
                    <a:pt x="589889" y="486869"/>
                    <a:pt x="589889" y="497553"/>
                  </a:cubicBezTo>
                  <a:close/>
                  <a:moveTo>
                    <a:pt x="793821" y="792852"/>
                  </a:moveTo>
                  <a:cubicBezTo>
                    <a:pt x="793813" y="802106"/>
                    <a:pt x="786318" y="809601"/>
                    <a:pt x="777064" y="809601"/>
                  </a:cubicBezTo>
                  <a:lnTo>
                    <a:pt x="659743" y="809601"/>
                  </a:lnTo>
                  <a:cubicBezTo>
                    <a:pt x="650494" y="809594"/>
                    <a:pt x="642998" y="802098"/>
                    <a:pt x="642994" y="792852"/>
                  </a:cubicBezTo>
                  <a:lnTo>
                    <a:pt x="642994" y="577807"/>
                  </a:lnTo>
                  <a:cubicBezTo>
                    <a:pt x="642994" y="568557"/>
                    <a:pt x="650493" y="561058"/>
                    <a:pt x="659743" y="561058"/>
                  </a:cubicBezTo>
                  <a:lnTo>
                    <a:pt x="777064" y="561058"/>
                  </a:lnTo>
                  <a:cubicBezTo>
                    <a:pt x="786318" y="561054"/>
                    <a:pt x="793813" y="568549"/>
                    <a:pt x="793821" y="577799"/>
                  </a:cubicBezTo>
                  <a:cubicBezTo>
                    <a:pt x="793821" y="577802"/>
                    <a:pt x="793821" y="577805"/>
                    <a:pt x="793821" y="577807"/>
                  </a:cubicBezTo>
                  <a:close/>
                  <a:moveTo>
                    <a:pt x="861807" y="496960"/>
                  </a:moveTo>
                  <a:cubicBezTo>
                    <a:pt x="861807" y="510075"/>
                    <a:pt x="851176" y="520706"/>
                    <a:pt x="838060" y="520706"/>
                  </a:cubicBezTo>
                  <a:lnTo>
                    <a:pt x="721221" y="520706"/>
                  </a:lnTo>
                  <a:cubicBezTo>
                    <a:pt x="708106" y="520706"/>
                    <a:pt x="697475" y="510075"/>
                    <a:pt x="697475" y="496960"/>
                  </a:cubicBezTo>
                  <a:cubicBezTo>
                    <a:pt x="697475" y="483845"/>
                    <a:pt x="708106" y="473213"/>
                    <a:pt x="721221" y="473213"/>
                  </a:cubicBezTo>
                  <a:lnTo>
                    <a:pt x="774444" y="473213"/>
                  </a:lnTo>
                  <a:lnTo>
                    <a:pt x="596404" y="298410"/>
                  </a:lnTo>
                  <a:lnTo>
                    <a:pt x="447594" y="415961"/>
                  </a:lnTo>
                  <a:cubicBezTo>
                    <a:pt x="436230" y="424940"/>
                    <a:pt x="419868" y="423650"/>
                    <a:pt x="410052" y="413001"/>
                  </a:cubicBezTo>
                  <a:lnTo>
                    <a:pt x="232961" y="220966"/>
                  </a:lnTo>
                  <a:cubicBezTo>
                    <a:pt x="222587" y="209718"/>
                    <a:pt x="223296" y="192190"/>
                    <a:pt x="234544" y="181816"/>
                  </a:cubicBezTo>
                  <a:cubicBezTo>
                    <a:pt x="245792" y="171442"/>
                    <a:pt x="263320" y="172152"/>
                    <a:pt x="273693" y="183399"/>
                  </a:cubicBezTo>
                  <a:lnTo>
                    <a:pt x="433378" y="356572"/>
                  </a:lnTo>
                  <a:lnTo>
                    <a:pt x="581214" y="239781"/>
                  </a:lnTo>
                  <a:cubicBezTo>
                    <a:pt x="592165" y="231129"/>
                    <a:pt x="607841" y="231974"/>
                    <a:pt x="617799" y="241752"/>
                  </a:cubicBezTo>
                  <a:lnTo>
                    <a:pt x="814314" y="434713"/>
                  </a:lnTo>
                  <a:lnTo>
                    <a:pt x="814314" y="380097"/>
                  </a:lnTo>
                  <a:cubicBezTo>
                    <a:pt x="814314" y="366982"/>
                    <a:pt x="824945" y="356351"/>
                    <a:pt x="838060" y="356351"/>
                  </a:cubicBezTo>
                  <a:cubicBezTo>
                    <a:pt x="851176" y="356351"/>
                    <a:pt x="861807" y="366982"/>
                    <a:pt x="861807" y="380097"/>
                  </a:cubicBezTo>
                  <a:close/>
                </a:path>
              </a:pathLst>
            </a:custGeom>
            <a:solidFill>
              <a:schemeClr val="accent3"/>
            </a:solidFill>
            <a:ln w="7876" cap="flat">
              <a:noFill/>
              <a:prstDash val="solid"/>
              <a:miter/>
            </a:ln>
          </p:spPr>
          <p:txBody>
            <a:bodyPr rtlCol="0" anchor="ctr"/>
            <a:lstStyle/>
            <a:p>
              <a:endParaRPr lang="en-US" dirty="0"/>
            </a:p>
          </p:txBody>
        </p:sp>
      </p:grpSp>
      <p:grpSp>
        <p:nvGrpSpPr>
          <p:cNvPr id="17" name="Group 16">
            <a:extLst>
              <a:ext uri="{FF2B5EF4-FFF2-40B4-BE49-F238E27FC236}">
                <a16:creationId xmlns:a16="http://schemas.microsoft.com/office/drawing/2014/main" id="{66FAFD31-9703-4C2F-93D0-7A074B35197E}"/>
              </a:ext>
            </a:extLst>
          </p:cNvPr>
          <p:cNvGrpSpPr/>
          <p:nvPr/>
        </p:nvGrpSpPr>
        <p:grpSpPr>
          <a:xfrm>
            <a:off x="856430" y="3661601"/>
            <a:ext cx="457200" cy="457200"/>
            <a:chOff x="824756" y="3661788"/>
            <a:chExt cx="457200" cy="457200"/>
          </a:xfrm>
        </p:grpSpPr>
        <p:sp>
          <p:nvSpPr>
            <p:cNvPr id="9" name="Oval 8">
              <a:extLst>
                <a:ext uri="{FF2B5EF4-FFF2-40B4-BE49-F238E27FC236}">
                  <a16:creationId xmlns:a16="http://schemas.microsoft.com/office/drawing/2014/main" id="{00CB8B41-2107-4907-B04C-8F3C7F7EDE5F}"/>
                </a:ext>
              </a:extLst>
            </p:cNvPr>
            <p:cNvSpPr/>
            <p:nvPr/>
          </p:nvSpPr>
          <p:spPr>
            <a:xfrm>
              <a:off x="824756" y="3661788"/>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25">
              <a:extLst>
                <a:ext uri="{FF2B5EF4-FFF2-40B4-BE49-F238E27FC236}">
                  <a16:creationId xmlns:a16="http://schemas.microsoft.com/office/drawing/2014/main" id="{DAE1B4EC-2F4C-48A2-B1AE-A6B542B238F5}"/>
                </a:ext>
              </a:extLst>
            </p:cNvPr>
            <p:cNvSpPr/>
            <p:nvPr/>
          </p:nvSpPr>
          <p:spPr>
            <a:xfrm>
              <a:off x="824756" y="3661788"/>
              <a:ext cx="457200" cy="457200"/>
            </a:xfrm>
            <a:custGeom>
              <a:avLst/>
              <a:gdLst>
                <a:gd name="connsiteX0" fmla="*/ 506208 w 1012455"/>
                <a:gd name="connsiteY0" fmla="*/ 0 h 1012345"/>
                <a:gd name="connsiteX1" fmla="*/ 114539 w 1012455"/>
                <a:gd name="connsiteY1" fmla="*/ 185592 h 1012345"/>
                <a:gd name="connsiteX2" fmla="*/ 129863 w 1012455"/>
                <a:gd name="connsiteY2" fmla="*/ 286909 h 1012345"/>
                <a:gd name="connsiteX3" fmla="*/ 152739 w 1012455"/>
                <a:gd name="connsiteY3" fmla="*/ 295980 h 1012345"/>
                <a:gd name="connsiteX4" fmla="*/ 371995 w 1012455"/>
                <a:gd name="connsiteY4" fmla="*/ 480060 h 1012345"/>
                <a:gd name="connsiteX5" fmla="*/ 377416 w 1012455"/>
                <a:gd name="connsiteY5" fmla="*/ 535767 h 1012345"/>
                <a:gd name="connsiteX6" fmla="*/ 321709 w 1012455"/>
                <a:gd name="connsiteY6" fmla="*/ 541189 h 1012345"/>
                <a:gd name="connsiteX7" fmla="*/ 321099 w 1012455"/>
                <a:gd name="connsiteY7" fmla="*/ 540676 h 1012345"/>
                <a:gd name="connsiteX8" fmla="*/ 101843 w 1012455"/>
                <a:gd name="connsiteY8" fmla="*/ 356612 h 1012345"/>
                <a:gd name="connsiteX9" fmla="*/ 91909 w 1012455"/>
                <a:gd name="connsiteY9" fmla="*/ 343987 h 1012345"/>
                <a:gd name="connsiteX10" fmla="*/ 15795 w 1012455"/>
                <a:gd name="connsiteY10" fmla="*/ 386730 h 1012345"/>
                <a:gd name="connsiteX11" fmla="*/ 12628 w 1012455"/>
                <a:gd name="connsiteY11" fmla="*/ 394250 h 1012345"/>
                <a:gd name="connsiteX12" fmla="*/ 394360 w 1012455"/>
                <a:gd name="connsiteY12" fmla="*/ 999717 h 1012345"/>
                <a:gd name="connsiteX13" fmla="*/ 999828 w 1012455"/>
                <a:gd name="connsiteY13" fmla="*/ 617986 h 1012345"/>
                <a:gd name="connsiteX14" fmla="*/ 618096 w 1012455"/>
                <a:gd name="connsiteY14" fmla="*/ 12518 h 1012345"/>
                <a:gd name="connsiteX15" fmla="*/ 506208 w 1012455"/>
                <a:gd name="connsiteY15" fmla="*/ 0 h 1012345"/>
                <a:gd name="connsiteX16" fmla="*/ 488794 w 1012455"/>
                <a:gd name="connsiteY16" fmla="*/ 831543 h 1012345"/>
                <a:gd name="connsiteX17" fmla="*/ 449217 w 1012455"/>
                <a:gd name="connsiteY17" fmla="*/ 871120 h 1012345"/>
                <a:gd name="connsiteX18" fmla="*/ 409640 w 1012455"/>
                <a:gd name="connsiteY18" fmla="*/ 831543 h 1012345"/>
                <a:gd name="connsiteX19" fmla="*/ 409640 w 1012455"/>
                <a:gd name="connsiteY19" fmla="*/ 475137 h 1012345"/>
                <a:gd name="connsiteX20" fmla="*/ 177894 w 1012455"/>
                <a:gd name="connsiteY20" fmla="*/ 280553 h 1012345"/>
                <a:gd name="connsiteX21" fmla="*/ 173038 w 1012455"/>
                <a:gd name="connsiteY21" fmla="*/ 224793 h 1012345"/>
                <a:gd name="connsiteX22" fmla="*/ 228798 w 1012455"/>
                <a:gd name="connsiteY22" fmla="*/ 219937 h 1012345"/>
                <a:gd name="connsiteX23" fmla="*/ 474673 w 1012455"/>
                <a:gd name="connsiteY23" fmla="*/ 426378 h 1012345"/>
                <a:gd name="connsiteX24" fmla="*/ 488794 w 1012455"/>
                <a:gd name="connsiteY24" fmla="*/ 456662 h 1012345"/>
                <a:gd name="connsiteX25" fmla="*/ 604193 w 1012455"/>
                <a:gd name="connsiteY25" fmla="*/ 831543 h 1012345"/>
                <a:gd name="connsiteX26" fmla="*/ 564616 w 1012455"/>
                <a:gd name="connsiteY26" fmla="*/ 871120 h 1012345"/>
                <a:gd name="connsiteX27" fmla="*/ 525039 w 1012455"/>
                <a:gd name="connsiteY27" fmla="*/ 831543 h 1012345"/>
                <a:gd name="connsiteX28" fmla="*/ 525039 w 1012455"/>
                <a:gd name="connsiteY28" fmla="*/ 456662 h 1012345"/>
                <a:gd name="connsiteX29" fmla="*/ 539168 w 1012455"/>
                <a:gd name="connsiteY29" fmla="*/ 426354 h 1012345"/>
                <a:gd name="connsiteX30" fmla="*/ 785043 w 1012455"/>
                <a:gd name="connsiteY30" fmla="*/ 219913 h 1012345"/>
                <a:gd name="connsiteX31" fmla="*/ 840750 w 1012455"/>
                <a:gd name="connsiteY31" fmla="*/ 225335 h 1012345"/>
                <a:gd name="connsiteX32" fmla="*/ 835939 w 1012455"/>
                <a:gd name="connsiteY32" fmla="*/ 280529 h 1012345"/>
                <a:gd name="connsiteX33" fmla="*/ 604193 w 1012455"/>
                <a:gd name="connsiteY33" fmla="*/ 475137 h 1012345"/>
                <a:gd name="connsiteX34" fmla="*/ 698900 w 1012455"/>
                <a:gd name="connsiteY34" fmla="*/ 540692 h 1012345"/>
                <a:gd name="connsiteX35" fmla="*/ 643095 w 1012455"/>
                <a:gd name="connsiteY35" fmla="*/ 536394 h 1012345"/>
                <a:gd name="connsiteX36" fmla="*/ 647394 w 1012455"/>
                <a:gd name="connsiteY36" fmla="*/ 480589 h 1012345"/>
                <a:gd name="connsiteX37" fmla="*/ 648004 w 1012455"/>
                <a:gd name="connsiteY37" fmla="*/ 480076 h 1012345"/>
                <a:gd name="connsiteX38" fmla="*/ 867260 w 1012455"/>
                <a:gd name="connsiteY38" fmla="*/ 295996 h 1012345"/>
                <a:gd name="connsiteX39" fmla="*/ 922967 w 1012455"/>
                <a:gd name="connsiteY39" fmla="*/ 301417 h 1012345"/>
                <a:gd name="connsiteX40" fmla="*/ 918156 w 1012455"/>
                <a:gd name="connsiteY40" fmla="*/ 356612 h 101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2455" h="1012345">
                  <a:moveTo>
                    <a:pt x="506208" y="0"/>
                  </a:moveTo>
                  <a:cubicBezTo>
                    <a:pt x="354395" y="-138"/>
                    <a:pt x="210571" y="68013"/>
                    <a:pt x="114539" y="185592"/>
                  </a:cubicBezTo>
                  <a:cubicBezTo>
                    <a:pt x="92949" y="218306"/>
                    <a:pt x="99565" y="262043"/>
                    <a:pt x="129863" y="286909"/>
                  </a:cubicBezTo>
                  <a:cubicBezTo>
                    <a:pt x="138263" y="287405"/>
                    <a:pt x="146281" y="290585"/>
                    <a:pt x="152739" y="295980"/>
                  </a:cubicBezTo>
                  <a:lnTo>
                    <a:pt x="371995" y="480060"/>
                  </a:lnTo>
                  <a:cubicBezTo>
                    <a:pt x="388875" y="493946"/>
                    <a:pt x="391302" y="518887"/>
                    <a:pt x="377416" y="535767"/>
                  </a:cubicBezTo>
                  <a:cubicBezTo>
                    <a:pt x="363530" y="552648"/>
                    <a:pt x="338589" y="555075"/>
                    <a:pt x="321709" y="541189"/>
                  </a:cubicBezTo>
                  <a:cubicBezTo>
                    <a:pt x="321504" y="541020"/>
                    <a:pt x="321301" y="540849"/>
                    <a:pt x="321099" y="540676"/>
                  </a:cubicBezTo>
                  <a:lnTo>
                    <a:pt x="101843" y="356612"/>
                  </a:lnTo>
                  <a:cubicBezTo>
                    <a:pt x="97697" y="353133"/>
                    <a:pt x="94315" y="348835"/>
                    <a:pt x="91909" y="343987"/>
                  </a:cubicBezTo>
                  <a:cubicBezTo>
                    <a:pt x="60142" y="341134"/>
                    <a:pt x="29893" y="358120"/>
                    <a:pt x="15795" y="386730"/>
                  </a:cubicBezTo>
                  <a:cubicBezTo>
                    <a:pt x="14606" y="389178"/>
                    <a:pt x="13549" y="391688"/>
                    <a:pt x="12628" y="394250"/>
                  </a:cubicBezTo>
                  <a:cubicBezTo>
                    <a:pt x="-49155" y="666857"/>
                    <a:pt x="121752" y="937934"/>
                    <a:pt x="394360" y="999717"/>
                  </a:cubicBezTo>
                  <a:cubicBezTo>
                    <a:pt x="666967" y="1061501"/>
                    <a:pt x="938045" y="890594"/>
                    <a:pt x="999828" y="617986"/>
                  </a:cubicBezTo>
                  <a:cubicBezTo>
                    <a:pt x="1061611" y="345379"/>
                    <a:pt x="890704" y="74301"/>
                    <a:pt x="618096" y="12518"/>
                  </a:cubicBezTo>
                  <a:cubicBezTo>
                    <a:pt x="581382" y="4197"/>
                    <a:pt x="543854" y="-1"/>
                    <a:pt x="506208" y="0"/>
                  </a:cubicBezTo>
                  <a:close/>
                  <a:moveTo>
                    <a:pt x="488794" y="831543"/>
                  </a:moveTo>
                  <a:cubicBezTo>
                    <a:pt x="488794" y="853401"/>
                    <a:pt x="471075" y="871120"/>
                    <a:pt x="449217" y="871120"/>
                  </a:cubicBezTo>
                  <a:cubicBezTo>
                    <a:pt x="427360" y="871120"/>
                    <a:pt x="409640" y="853401"/>
                    <a:pt x="409640" y="831543"/>
                  </a:cubicBezTo>
                  <a:lnTo>
                    <a:pt x="409640" y="475137"/>
                  </a:lnTo>
                  <a:lnTo>
                    <a:pt x="177894" y="280553"/>
                  </a:lnTo>
                  <a:cubicBezTo>
                    <a:pt x="161155" y="266496"/>
                    <a:pt x="158981" y="241532"/>
                    <a:pt x="173038" y="224793"/>
                  </a:cubicBezTo>
                  <a:cubicBezTo>
                    <a:pt x="187094" y="208055"/>
                    <a:pt x="212059" y="205880"/>
                    <a:pt x="228798" y="219937"/>
                  </a:cubicBezTo>
                  <a:lnTo>
                    <a:pt x="474673" y="426378"/>
                  </a:lnTo>
                  <a:cubicBezTo>
                    <a:pt x="483620" y="433894"/>
                    <a:pt x="488788" y="444978"/>
                    <a:pt x="488794" y="456662"/>
                  </a:cubicBezTo>
                  <a:close/>
                  <a:moveTo>
                    <a:pt x="604193" y="831543"/>
                  </a:moveTo>
                  <a:cubicBezTo>
                    <a:pt x="604193" y="853401"/>
                    <a:pt x="586473" y="871120"/>
                    <a:pt x="564616" y="871120"/>
                  </a:cubicBezTo>
                  <a:cubicBezTo>
                    <a:pt x="542758" y="871120"/>
                    <a:pt x="525039" y="853401"/>
                    <a:pt x="525039" y="831543"/>
                  </a:cubicBezTo>
                  <a:lnTo>
                    <a:pt x="525039" y="456662"/>
                  </a:lnTo>
                  <a:cubicBezTo>
                    <a:pt x="525040" y="444969"/>
                    <a:pt x="530212" y="433874"/>
                    <a:pt x="539168" y="426354"/>
                  </a:cubicBezTo>
                  <a:lnTo>
                    <a:pt x="785043" y="219913"/>
                  </a:lnTo>
                  <a:cubicBezTo>
                    <a:pt x="801924" y="206027"/>
                    <a:pt x="826864" y="208455"/>
                    <a:pt x="840750" y="225335"/>
                  </a:cubicBezTo>
                  <a:cubicBezTo>
                    <a:pt x="854439" y="241975"/>
                    <a:pt x="852301" y="266508"/>
                    <a:pt x="835939" y="280529"/>
                  </a:cubicBezTo>
                  <a:lnTo>
                    <a:pt x="604193" y="475137"/>
                  </a:lnTo>
                  <a:close/>
                  <a:moveTo>
                    <a:pt x="698900" y="540692"/>
                  </a:moveTo>
                  <a:cubicBezTo>
                    <a:pt x="682303" y="554915"/>
                    <a:pt x="657318" y="552991"/>
                    <a:pt x="643095" y="536394"/>
                  </a:cubicBezTo>
                  <a:cubicBezTo>
                    <a:pt x="628872" y="519796"/>
                    <a:pt x="630797" y="494812"/>
                    <a:pt x="647394" y="480589"/>
                  </a:cubicBezTo>
                  <a:cubicBezTo>
                    <a:pt x="647596" y="480416"/>
                    <a:pt x="647799" y="480245"/>
                    <a:pt x="648004" y="480076"/>
                  </a:cubicBezTo>
                  <a:lnTo>
                    <a:pt x="867260" y="295996"/>
                  </a:lnTo>
                  <a:cubicBezTo>
                    <a:pt x="884141" y="282110"/>
                    <a:pt x="909081" y="284537"/>
                    <a:pt x="922967" y="301417"/>
                  </a:cubicBezTo>
                  <a:cubicBezTo>
                    <a:pt x="936656" y="318058"/>
                    <a:pt x="934518" y="342591"/>
                    <a:pt x="918156" y="356612"/>
                  </a:cubicBezTo>
                  <a:close/>
                </a:path>
              </a:pathLst>
            </a:custGeom>
            <a:solidFill>
              <a:schemeClr val="accent6"/>
            </a:solidFill>
            <a:ln w="7876" cap="flat">
              <a:noFill/>
              <a:prstDash val="solid"/>
              <a:miter/>
            </a:ln>
          </p:spPr>
          <p:txBody>
            <a:bodyPr rtlCol="0" anchor="ctr"/>
            <a:lstStyle/>
            <a:p>
              <a:endParaRPr lang="en-GB" sz="1400"/>
            </a:p>
          </p:txBody>
        </p:sp>
      </p:grpSp>
      <p:sp>
        <p:nvSpPr>
          <p:cNvPr id="36" name="object 3">
            <a:extLst>
              <a:ext uri="{FF2B5EF4-FFF2-40B4-BE49-F238E27FC236}">
                <a16:creationId xmlns:a16="http://schemas.microsoft.com/office/drawing/2014/main" id="{D6A08C74-5085-4BB3-9A05-555B0A87F88D}"/>
              </a:ext>
            </a:extLst>
          </p:cNvPr>
          <p:cNvSpPr txBox="1"/>
          <p:nvPr/>
        </p:nvSpPr>
        <p:spPr>
          <a:xfrm>
            <a:off x="760383" y="6664291"/>
            <a:ext cx="11276052" cy="130400"/>
          </a:xfrm>
          <a:prstGeom prst="rect">
            <a:avLst/>
          </a:prstGeom>
        </p:spPr>
        <p:txBody>
          <a:bodyPr vert="horz" wrap="square" lIns="0" tIns="7219" rIns="0" bIns="0" rtlCol="0">
            <a:spAutoFit/>
          </a:bodyPr>
          <a:lstStyle/>
          <a:p>
            <a:pPr marL="7218" marR="0" lvl="0" indent="0" algn="l" defTabSz="519593" rtl="0" eaLnBrk="1" fontAlgn="auto" latinLnBrk="0" hangingPunct="1">
              <a:lnSpc>
                <a:spcPct val="100000"/>
              </a:lnSpc>
              <a:spcBef>
                <a:spcPts val="57"/>
              </a:spcBef>
              <a:spcAft>
                <a:spcPts val="0"/>
              </a:spcAft>
              <a:buClrTx/>
              <a:buSzTx/>
              <a:buFontTx/>
              <a:buNone/>
              <a:tabLst/>
              <a:defRPr/>
            </a:pP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Presented </a:t>
            </a:r>
            <a:r>
              <a:rPr kumimoji="0" lang="en-GB" sz="800" b="0" i="0" u="none" strike="noStrike" kern="1200" cap="none" spc="-6"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at </a:t>
            </a: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the Consortium of Multiple Sclerosis </a:t>
            </a:r>
            <a:r>
              <a:rPr kumimoji="0" lang="en-GB" sz="800" b="0" i="0" u="none" strike="noStrike" kern="1200" cap="none" spc="-3" normalizeH="0" baseline="0" noProof="0" dirty="0" err="1">
                <a:ln>
                  <a:noFill/>
                </a:ln>
                <a:solidFill>
                  <a:srgbClr val="503291"/>
                </a:solidFill>
                <a:effectLst/>
                <a:uLnTx/>
                <a:uFillTx/>
                <a:latin typeface="Verdana" panose="020B0604030504040204" pitchFamily="34" charset="0"/>
                <a:ea typeface="Verdana" panose="020B0604030504040204" pitchFamily="34" charset="0"/>
                <a:cs typeface="Verdana"/>
              </a:rPr>
              <a:t>Centers</a:t>
            </a: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(CMSC) Annual Meeting </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June 1–4, 2022</a:t>
            </a:r>
            <a:r>
              <a:rPr lang="en-US" sz="800" spc="-6" dirty="0">
                <a:solidFill>
                  <a:srgbClr val="503291"/>
                </a:solidFill>
                <a:latin typeface="Verdana" panose="020B0604030504040204" pitchFamily="34" charset="0"/>
                <a:ea typeface="Verdana" panose="020B0604030504040204" pitchFamily="34" charset="0"/>
                <a:cs typeface="Verdana"/>
              </a:rPr>
              <a:t> 						</a:t>
            </a:r>
            <a:r>
              <a:rPr kumimoji="0" lang="en-US" sz="800" b="0" i="0" u="none" strike="noStrike" kern="1200" cap="none" spc="-6"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Copyright © 2022 remains with the authors</a:t>
            </a:r>
          </a:p>
        </p:txBody>
      </p:sp>
    </p:spTree>
    <p:extLst>
      <p:ext uri="{BB962C8B-B14F-4D97-AF65-F5344CB8AC3E}">
        <p14:creationId xmlns:p14="http://schemas.microsoft.com/office/powerpoint/2010/main" val="1773932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AB80-846E-435C-B100-F9F8E78E58B8}"/>
              </a:ext>
            </a:extLst>
          </p:cNvPr>
          <p:cNvSpPr>
            <a:spLocks noGrp="1"/>
          </p:cNvSpPr>
          <p:nvPr>
            <p:ph type="title"/>
          </p:nvPr>
        </p:nvSpPr>
        <p:spPr/>
        <p:txBody>
          <a:bodyPr/>
          <a:lstStyle/>
          <a:p>
            <a:r>
              <a:rPr lang="en-GB" dirty="0"/>
              <a:t>Acknowledgments</a:t>
            </a:r>
          </a:p>
        </p:txBody>
      </p:sp>
      <p:sp>
        <p:nvSpPr>
          <p:cNvPr id="3" name="Content Placeholder 2">
            <a:extLst>
              <a:ext uri="{FF2B5EF4-FFF2-40B4-BE49-F238E27FC236}">
                <a16:creationId xmlns:a16="http://schemas.microsoft.com/office/drawing/2014/main" id="{3A09BB55-2E91-44F3-B3D4-98818377F9EA}"/>
              </a:ext>
            </a:extLst>
          </p:cNvPr>
          <p:cNvSpPr>
            <a:spLocks noGrp="1"/>
          </p:cNvSpPr>
          <p:nvPr>
            <p:ph idx="1"/>
          </p:nvPr>
        </p:nvSpPr>
        <p:spPr>
          <a:xfrm>
            <a:off x="428625" y="1046252"/>
            <a:ext cx="10925174" cy="4271963"/>
          </a:xfrm>
        </p:spPr>
        <p:txBody>
          <a:bodyPr/>
          <a:lstStyle/>
          <a:p>
            <a:r>
              <a:rPr lang="en-GB" dirty="0"/>
              <a:t>The authors thank the patients and their families, as well as the investigators and study teams, for their participation in this study</a:t>
            </a:r>
          </a:p>
          <a:p>
            <a:r>
              <a:rPr lang="en-GB" dirty="0"/>
              <a:t>This study was sponsored by EMD Serono Research and Development Institute, Inc.</a:t>
            </a:r>
          </a:p>
          <a:p>
            <a:r>
              <a:rPr lang="en-GB" dirty="0"/>
              <a:t>Medical writing assistance was provided by </a:t>
            </a:r>
            <a:r>
              <a:rPr lang="en-GB" dirty="0" err="1"/>
              <a:t>Bioscript</a:t>
            </a:r>
            <a:r>
              <a:rPr lang="en-GB" dirty="0"/>
              <a:t> Stirling Ltd, Macclesfield, UK</a:t>
            </a:r>
          </a:p>
          <a:p>
            <a:r>
              <a:rPr lang="en-GB" dirty="0"/>
              <a:t>These data were originally presented at the American Academy of Neurology (AAN) Annual Meeting; April 2–7, 2022; Seattle, WA</a:t>
            </a:r>
          </a:p>
        </p:txBody>
      </p:sp>
      <p:sp>
        <p:nvSpPr>
          <p:cNvPr id="6" name="Slide Number Placeholder 5">
            <a:extLst>
              <a:ext uri="{FF2B5EF4-FFF2-40B4-BE49-F238E27FC236}">
                <a16:creationId xmlns:a16="http://schemas.microsoft.com/office/drawing/2014/main" id="{3D2A8FF6-AF5D-4B09-8E38-CC9DB9AF26BA}"/>
              </a:ext>
            </a:extLst>
          </p:cNvPr>
          <p:cNvSpPr>
            <a:spLocks noGrp="1"/>
          </p:cNvSpPr>
          <p:nvPr>
            <p:ph type="sldNum" sz="quarter" idx="4"/>
          </p:nvPr>
        </p:nvSpPr>
        <p:spPr/>
        <p:txBody>
          <a:bodyPr/>
          <a:lstStyle/>
          <a:p>
            <a:fld id="{2C89B740-7DDD-447D-8B86-4C509E74C549}" type="slidenum">
              <a:rPr lang="en-GB" smtClean="0"/>
              <a:pPr/>
              <a:t>13</a:t>
            </a:fld>
            <a:endParaRPr lang="en-GB" dirty="0"/>
          </a:p>
        </p:txBody>
      </p:sp>
      <p:sp>
        <p:nvSpPr>
          <p:cNvPr id="10" name="object 3">
            <a:extLst>
              <a:ext uri="{FF2B5EF4-FFF2-40B4-BE49-F238E27FC236}">
                <a16:creationId xmlns:a16="http://schemas.microsoft.com/office/drawing/2014/main" id="{4144EF65-C7BA-471F-B9F3-E0C627A27737}"/>
              </a:ext>
            </a:extLst>
          </p:cNvPr>
          <p:cNvSpPr txBox="1"/>
          <p:nvPr/>
        </p:nvSpPr>
        <p:spPr>
          <a:xfrm>
            <a:off x="760383" y="6664291"/>
            <a:ext cx="11276052" cy="130400"/>
          </a:xfrm>
          <a:prstGeom prst="rect">
            <a:avLst/>
          </a:prstGeom>
        </p:spPr>
        <p:txBody>
          <a:bodyPr vert="horz" wrap="square" lIns="0" tIns="7219" rIns="0" bIns="0" rtlCol="0">
            <a:spAutoFit/>
          </a:bodyPr>
          <a:lstStyle/>
          <a:p>
            <a:pPr marL="7218" marR="0" lvl="0" indent="0" algn="l" defTabSz="519593" rtl="0" eaLnBrk="1" fontAlgn="auto" latinLnBrk="0" hangingPunct="1">
              <a:lnSpc>
                <a:spcPct val="100000"/>
              </a:lnSpc>
              <a:spcBef>
                <a:spcPts val="57"/>
              </a:spcBef>
              <a:spcAft>
                <a:spcPts val="0"/>
              </a:spcAft>
              <a:buClrTx/>
              <a:buSzTx/>
              <a:buFontTx/>
              <a:buNone/>
              <a:tabLst/>
              <a:defRPr/>
            </a:pP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Presented </a:t>
            </a:r>
            <a:r>
              <a:rPr kumimoji="0" lang="en-GB" sz="800" b="0" i="0" u="none" strike="noStrike" kern="1200" cap="none" spc="-6"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at </a:t>
            </a: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the Consortium of Multiple Sclerosis </a:t>
            </a:r>
            <a:r>
              <a:rPr kumimoji="0" lang="en-GB" sz="800" b="0" i="0" u="none" strike="noStrike" kern="1200" cap="none" spc="-3" normalizeH="0" baseline="0" noProof="0" dirty="0" err="1">
                <a:ln>
                  <a:noFill/>
                </a:ln>
                <a:solidFill>
                  <a:srgbClr val="503291"/>
                </a:solidFill>
                <a:effectLst/>
                <a:uLnTx/>
                <a:uFillTx/>
                <a:latin typeface="Verdana" panose="020B0604030504040204" pitchFamily="34" charset="0"/>
                <a:ea typeface="Verdana" panose="020B0604030504040204" pitchFamily="34" charset="0"/>
                <a:cs typeface="Verdana"/>
              </a:rPr>
              <a:t>Centers</a:t>
            </a: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(CMSC) Annual Meeting </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June 1–4, 2022</a:t>
            </a:r>
            <a:r>
              <a:rPr lang="en-US" sz="800" spc="-6" dirty="0">
                <a:solidFill>
                  <a:srgbClr val="503291"/>
                </a:solidFill>
                <a:latin typeface="Verdana" panose="020B0604030504040204" pitchFamily="34" charset="0"/>
                <a:ea typeface="Verdana" panose="020B0604030504040204" pitchFamily="34" charset="0"/>
                <a:cs typeface="Verdana"/>
              </a:rPr>
              <a:t> 						</a:t>
            </a:r>
            <a:r>
              <a:rPr kumimoji="0" lang="en-US" sz="800" b="0" i="0" u="none" strike="noStrike" kern="1200" cap="none" spc="-6"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Copyright © 2022 remains with the authors</a:t>
            </a:r>
          </a:p>
        </p:txBody>
      </p:sp>
    </p:spTree>
    <p:extLst>
      <p:ext uri="{BB962C8B-B14F-4D97-AF65-F5344CB8AC3E}">
        <p14:creationId xmlns:p14="http://schemas.microsoft.com/office/powerpoint/2010/main" val="14972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BC254E-D651-4556-978B-A4E8AE9E96E9}"/>
              </a:ext>
            </a:extLst>
          </p:cNvPr>
          <p:cNvSpPr>
            <a:spLocks noGrp="1"/>
          </p:cNvSpPr>
          <p:nvPr>
            <p:ph type="title"/>
          </p:nvPr>
        </p:nvSpPr>
        <p:spPr/>
        <p:txBody>
          <a:bodyPr/>
          <a:lstStyle/>
          <a:p>
            <a:r>
              <a:rPr lang="en-GB" dirty="0"/>
              <a:t>Disclosures</a:t>
            </a:r>
          </a:p>
        </p:txBody>
      </p:sp>
      <p:sp>
        <p:nvSpPr>
          <p:cNvPr id="5" name="Content Placeholder 4">
            <a:extLst>
              <a:ext uri="{FF2B5EF4-FFF2-40B4-BE49-F238E27FC236}">
                <a16:creationId xmlns:a16="http://schemas.microsoft.com/office/drawing/2014/main" id="{84A06049-B1FB-4060-A23F-D69D6E0CA208}"/>
              </a:ext>
            </a:extLst>
          </p:cNvPr>
          <p:cNvSpPr>
            <a:spLocks noGrp="1"/>
          </p:cNvSpPr>
          <p:nvPr>
            <p:ph idx="1"/>
          </p:nvPr>
        </p:nvSpPr>
        <p:spPr/>
        <p:txBody>
          <a:bodyPr/>
          <a:lstStyle/>
          <a:p>
            <a:r>
              <a:rPr lang="en-GB" dirty="0" err="1"/>
              <a:t>Dr.</a:t>
            </a:r>
            <a:r>
              <a:rPr lang="en-GB" dirty="0"/>
              <a:t> Anne Cross has received honoraria for consulting or serving on advisory boards for: Biogen, EMD Serono, Genentech (F. Hoffman-la Roche), Horizon, Janssen (J&amp;J), Jazz Pharmaceuticals, Novartis, and TG Therapeutics; and conducts contracted research funded by Genentech and by EMD Serono</a:t>
            </a:r>
          </a:p>
          <a:p>
            <a:endParaRPr lang="en-GB" dirty="0"/>
          </a:p>
        </p:txBody>
      </p:sp>
      <p:sp>
        <p:nvSpPr>
          <p:cNvPr id="6" name="Text Placeholder 5">
            <a:extLst>
              <a:ext uri="{FF2B5EF4-FFF2-40B4-BE49-F238E27FC236}">
                <a16:creationId xmlns:a16="http://schemas.microsoft.com/office/drawing/2014/main" id="{28397BBD-2508-4DAD-8A18-D27131282438}"/>
              </a:ext>
            </a:extLst>
          </p:cNvPr>
          <p:cNvSpPr>
            <a:spLocks noGrp="1"/>
          </p:cNvSpPr>
          <p:nvPr>
            <p:ph type="body" sz="quarter" idx="10"/>
          </p:nvPr>
        </p:nvSpPr>
        <p:spPr/>
        <p:txBody>
          <a:bodyPr/>
          <a:lstStyle/>
          <a:p>
            <a:r>
              <a:rPr lang="en-GB" noProof="0" dirty="0"/>
              <a:t>This study was sponsored by EMD Serono Research and Development Institute, Inc. </a:t>
            </a:r>
          </a:p>
        </p:txBody>
      </p:sp>
      <p:sp>
        <p:nvSpPr>
          <p:cNvPr id="7" name="Slide Number Placeholder 7">
            <a:extLst>
              <a:ext uri="{FF2B5EF4-FFF2-40B4-BE49-F238E27FC236}">
                <a16:creationId xmlns:a16="http://schemas.microsoft.com/office/drawing/2014/main" id="{77F3B006-FA12-C145-8E59-6B9D4D573786}"/>
              </a:ext>
            </a:extLst>
          </p:cNvPr>
          <p:cNvSpPr>
            <a:spLocks noGrp="1"/>
          </p:cNvSpPr>
          <p:nvPr>
            <p:ph type="sldNum" sz="quarter" idx="4"/>
          </p:nvPr>
        </p:nvSpPr>
        <p:spPr/>
        <p:txBody>
          <a:bodyPr/>
          <a:lstStyle/>
          <a:p>
            <a:fld id="{2C89B740-7DDD-447D-8B86-4C509E74C549}" type="slidenum">
              <a:rPr lang="en-GB" smtClean="0"/>
              <a:pPr/>
              <a:t>2</a:t>
            </a:fld>
            <a:endParaRPr lang="en-GB" dirty="0"/>
          </a:p>
        </p:txBody>
      </p:sp>
      <p:sp>
        <p:nvSpPr>
          <p:cNvPr id="8" name="object 3">
            <a:extLst>
              <a:ext uri="{FF2B5EF4-FFF2-40B4-BE49-F238E27FC236}">
                <a16:creationId xmlns:a16="http://schemas.microsoft.com/office/drawing/2014/main" id="{B3B3C701-04FB-4CAF-97A5-8D3C559358F0}"/>
              </a:ext>
            </a:extLst>
          </p:cNvPr>
          <p:cNvSpPr txBox="1"/>
          <p:nvPr/>
        </p:nvSpPr>
        <p:spPr>
          <a:xfrm>
            <a:off x="760383" y="6664291"/>
            <a:ext cx="11276052" cy="130400"/>
          </a:xfrm>
          <a:prstGeom prst="rect">
            <a:avLst/>
          </a:prstGeom>
        </p:spPr>
        <p:txBody>
          <a:bodyPr vert="horz" wrap="square" lIns="0" tIns="7219" rIns="0" bIns="0" rtlCol="0">
            <a:spAutoFit/>
          </a:bodyPr>
          <a:lstStyle/>
          <a:p>
            <a:pPr marL="7218" marR="0" lvl="0" indent="0" algn="l" defTabSz="519593" rtl="0" eaLnBrk="1" fontAlgn="auto" latinLnBrk="0" hangingPunct="1">
              <a:lnSpc>
                <a:spcPct val="100000"/>
              </a:lnSpc>
              <a:spcBef>
                <a:spcPts val="57"/>
              </a:spcBef>
              <a:spcAft>
                <a:spcPts val="0"/>
              </a:spcAft>
              <a:buClrTx/>
              <a:buSzTx/>
              <a:buFontTx/>
              <a:buNone/>
              <a:tabLst/>
              <a:defRPr/>
            </a:pP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Presented </a:t>
            </a:r>
            <a:r>
              <a:rPr kumimoji="0" lang="en-GB" sz="800" b="0" i="0" u="none" strike="noStrike" kern="1200" cap="none" spc="-6"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at </a:t>
            </a: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the Consortium of Multiple Sclerosis </a:t>
            </a:r>
            <a:r>
              <a:rPr kumimoji="0" lang="en-GB" sz="800" b="0" i="0" u="none" strike="noStrike" kern="1200" cap="none" spc="-3" normalizeH="0" baseline="0" noProof="0" dirty="0" err="1">
                <a:ln>
                  <a:noFill/>
                </a:ln>
                <a:solidFill>
                  <a:srgbClr val="503291"/>
                </a:solidFill>
                <a:effectLst/>
                <a:uLnTx/>
                <a:uFillTx/>
                <a:latin typeface="Verdana" panose="020B0604030504040204" pitchFamily="34" charset="0"/>
                <a:ea typeface="Verdana" panose="020B0604030504040204" pitchFamily="34" charset="0"/>
                <a:cs typeface="Verdana"/>
              </a:rPr>
              <a:t>Centers</a:t>
            </a: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(CMSC) Annual Meeting </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June 1–4, 2022</a:t>
            </a:r>
            <a:r>
              <a:rPr lang="en-US" sz="800" spc="-6" dirty="0">
                <a:solidFill>
                  <a:srgbClr val="503291"/>
                </a:solidFill>
                <a:latin typeface="Verdana" panose="020B0604030504040204" pitchFamily="34" charset="0"/>
                <a:ea typeface="Verdana" panose="020B0604030504040204" pitchFamily="34" charset="0"/>
                <a:cs typeface="Verdana"/>
              </a:rPr>
              <a:t> 						</a:t>
            </a:r>
            <a:r>
              <a:rPr kumimoji="0" lang="en-US" sz="800" b="0" i="0" u="none" strike="noStrike" kern="1200" cap="none" spc="-6"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Copyright © 2022 remains with the authors</a:t>
            </a:r>
          </a:p>
        </p:txBody>
      </p:sp>
    </p:spTree>
    <p:extLst>
      <p:ext uri="{BB962C8B-B14F-4D97-AF65-F5344CB8AC3E}">
        <p14:creationId xmlns:p14="http://schemas.microsoft.com/office/powerpoint/2010/main" val="480162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7FDE91D6-7597-415F-80B4-959B0DC035C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6" name="Object 15" hidden="1">
                        <a:extLst>
                          <a:ext uri="{FF2B5EF4-FFF2-40B4-BE49-F238E27FC236}">
                            <a16:creationId xmlns:a16="http://schemas.microsoft.com/office/drawing/2014/main" id="{7FDE91D6-7597-415F-80B4-959B0DC035C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itle 3">
            <a:extLst>
              <a:ext uri="{FF2B5EF4-FFF2-40B4-BE49-F238E27FC236}">
                <a16:creationId xmlns:a16="http://schemas.microsoft.com/office/drawing/2014/main" id="{2502361F-A994-43E1-99E8-DF995706F737}"/>
              </a:ext>
            </a:extLst>
          </p:cNvPr>
          <p:cNvSpPr>
            <a:spLocks noGrp="1"/>
          </p:cNvSpPr>
          <p:nvPr>
            <p:ph type="title"/>
          </p:nvPr>
        </p:nvSpPr>
        <p:spPr>
          <a:xfrm>
            <a:off x="760383" y="336550"/>
            <a:ext cx="10593417" cy="808468"/>
          </a:xfrm>
        </p:spPr>
        <p:txBody>
          <a:bodyPr/>
          <a:lstStyle/>
          <a:p>
            <a:r>
              <a:rPr lang="en-GB" dirty="0"/>
              <a:t>Introduction</a:t>
            </a:r>
          </a:p>
        </p:txBody>
      </p:sp>
      <p:sp>
        <p:nvSpPr>
          <p:cNvPr id="22" name="Slide Number Placeholder 5">
            <a:extLst>
              <a:ext uri="{FF2B5EF4-FFF2-40B4-BE49-F238E27FC236}">
                <a16:creationId xmlns:a16="http://schemas.microsoft.com/office/drawing/2014/main" id="{B2AA2A4B-D9BF-400E-AAA4-DDAB96B7E313}"/>
              </a:ext>
            </a:extLst>
          </p:cNvPr>
          <p:cNvSpPr>
            <a:spLocks noGrp="1"/>
          </p:cNvSpPr>
          <p:nvPr>
            <p:ph type="sldNum" sz="quarter" idx="4"/>
          </p:nvPr>
        </p:nvSpPr>
        <p:spPr/>
        <p:txBody>
          <a:bodyPr/>
          <a:lstStyle/>
          <a:p>
            <a:fld id="{2C89B740-7DDD-447D-8B86-4C509E74C549}" type="slidenum">
              <a:rPr lang="en-GB" smtClean="0"/>
              <a:pPr/>
              <a:t>3</a:t>
            </a:fld>
            <a:endParaRPr lang="en-GB"/>
          </a:p>
        </p:txBody>
      </p:sp>
      <p:sp>
        <p:nvSpPr>
          <p:cNvPr id="13" name="TextBox 12">
            <a:extLst>
              <a:ext uri="{FF2B5EF4-FFF2-40B4-BE49-F238E27FC236}">
                <a16:creationId xmlns:a16="http://schemas.microsoft.com/office/drawing/2014/main" id="{8D2B0BB1-4723-4106-AFCB-82771FFE6B67}"/>
              </a:ext>
            </a:extLst>
          </p:cNvPr>
          <p:cNvSpPr txBox="1"/>
          <p:nvPr/>
        </p:nvSpPr>
        <p:spPr>
          <a:xfrm>
            <a:off x="674254" y="5938905"/>
            <a:ext cx="10908146" cy="707886"/>
          </a:xfrm>
          <a:prstGeom prst="rect">
            <a:avLst/>
          </a:prstGeom>
          <a:noFill/>
        </p:spPr>
        <p:txBody>
          <a:bodyPr wrap="square" anchor="b">
            <a:spAutoFit/>
          </a:bodyPr>
          <a:lstStyle/>
          <a:p>
            <a:r>
              <a:rPr lang="en-IN" sz="800" b="1" dirty="0">
                <a:solidFill>
                  <a:srgbClr val="503291"/>
                </a:solidFill>
                <a:latin typeface="Verdana" panose="020B0604030504040204" pitchFamily="34" charset="0"/>
                <a:ea typeface="Verdana" panose="020B0604030504040204" pitchFamily="34" charset="0"/>
              </a:rPr>
              <a:t>ARR,</a:t>
            </a:r>
            <a:r>
              <a:rPr lang="en-IN" sz="800" dirty="0">
                <a:solidFill>
                  <a:srgbClr val="503291"/>
                </a:solidFill>
                <a:latin typeface="Verdana" panose="020B0604030504040204" pitchFamily="34" charset="0"/>
                <a:ea typeface="Verdana" panose="020B0604030504040204" pitchFamily="34" charset="0"/>
              </a:rPr>
              <a:t> annualized relapse rate; </a:t>
            </a:r>
            <a:r>
              <a:rPr lang="en-IN" sz="800" b="1" dirty="0">
                <a:solidFill>
                  <a:srgbClr val="503291"/>
                </a:solidFill>
                <a:latin typeface="Verdana" panose="020B0604030504040204" pitchFamily="34" charset="0"/>
                <a:ea typeface="Verdana" panose="020B0604030504040204" pitchFamily="34" charset="0"/>
              </a:rPr>
              <a:t>BID,</a:t>
            </a:r>
            <a:r>
              <a:rPr lang="en-IN" sz="800" dirty="0">
                <a:solidFill>
                  <a:srgbClr val="503291"/>
                </a:solidFill>
                <a:latin typeface="Verdana" panose="020B0604030504040204" pitchFamily="34" charset="0"/>
                <a:ea typeface="Verdana" panose="020B0604030504040204" pitchFamily="34" charset="0"/>
              </a:rPr>
              <a:t> twice daily; </a:t>
            </a:r>
            <a:r>
              <a:rPr lang="en-IN" sz="800" b="1" dirty="0">
                <a:solidFill>
                  <a:srgbClr val="503291"/>
                </a:solidFill>
                <a:latin typeface="Verdana" panose="020B0604030504040204" pitchFamily="34" charset="0"/>
                <a:ea typeface="Verdana" panose="020B0604030504040204" pitchFamily="34" charset="0"/>
              </a:rPr>
              <a:t>CNS,</a:t>
            </a:r>
            <a:r>
              <a:rPr lang="en-IN" sz="800" dirty="0">
                <a:solidFill>
                  <a:srgbClr val="503291"/>
                </a:solidFill>
                <a:latin typeface="Verdana" panose="020B0604030504040204" pitchFamily="34" charset="0"/>
                <a:ea typeface="Verdana" panose="020B0604030504040204" pitchFamily="34" charset="0"/>
              </a:rPr>
              <a:t> central nervous system; </a:t>
            </a:r>
            <a:r>
              <a:rPr lang="en-IN" sz="800" b="1" dirty="0">
                <a:solidFill>
                  <a:srgbClr val="503291"/>
                </a:solidFill>
                <a:latin typeface="Verdana" panose="020B0604030504040204" pitchFamily="34" charset="0"/>
                <a:ea typeface="Verdana" panose="020B0604030504040204" pitchFamily="34" charset="0"/>
              </a:rPr>
              <a:t>CSF,</a:t>
            </a:r>
            <a:r>
              <a:rPr lang="en-IN" sz="800" dirty="0">
                <a:solidFill>
                  <a:srgbClr val="503291"/>
                </a:solidFill>
                <a:latin typeface="Verdana" panose="020B0604030504040204" pitchFamily="34" charset="0"/>
                <a:ea typeface="Verdana" panose="020B0604030504040204" pitchFamily="34" charset="0"/>
              </a:rPr>
              <a:t> cerebrospinal fluid; </a:t>
            </a:r>
            <a:r>
              <a:rPr lang="en-IN" sz="800" b="1" dirty="0">
                <a:solidFill>
                  <a:srgbClr val="503291"/>
                </a:solidFill>
                <a:latin typeface="Verdana" panose="020B0604030504040204" pitchFamily="34" charset="0"/>
                <a:ea typeface="Verdana" panose="020B0604030504040204" pitchFamily="34" charset="0"/>
              </a:rPr>
              <a:t>DBP,</a:t>
            </a:r>
            <a:r>
              <a:rPr lang="en-IN" sz="800" dirty="0">
                <a:solidFill>
                  <a:srgbClr val="503291"/>
                </a:solidFill>
                <a:latin typeface="Verdana" panose="020B0604030504040204" pitchFamily="34" charset="0"/>
                <a:ea typeface="Verdana" panose="020B0604030504040204" pitchFamily="34" charset="0"/>
              </a:rPr>
              <a:t> double-blind period; </a:t>
            </a:r>
            <a:r>
              <a:rPr lang="en-IN" sz="800" b="1" dirty="0">
                <a:solidFill>
                  <a:srgbClr val="503291"/>
                </a:solidFill>
                <a:latin typeface="Verdana" panose="020B0604030504040204" pitchFamily="34" charset="0"/>
                <a:ea typeface="Verdana" panose="020B0604030504040204" pitchFamily="34" charset="0"/>
              </a:rPr>
              <a:t>Gd+</a:t>
            </a:r>
            <a:r>
              <a:rPr lang="en-IN" sz="800" dirty="0">
                <a:solidFill>
                  <a:srgbClr val="503291"/>
                </a:solidFill>
                <a:latin typeface="Verdana" panose="020B0604030504040204" pitchFamily="34" charset="0"/>
                <a:ea typeface="Verdana" panose="020B0604030504040204" pitchFamily="34" charset="0"/>
              </a:rPr>
              <a:t>, gadolinium-enhancing;</a:t>
            </a:r>
            <a:r>
              <a:rPr lang="en-IN" sz="800" dirty="0">
                <a:solidFill>
                  <a:srgbClr val="FF0000"/>
                </a:solidFill>
                <a:latin typeface="Verdana" panose="020B0604030504040204" pitchFamily="34" charset="0"/>
                <a:ea typeface="Verdana" panose="020B0604030504040204" pitchFamily="34" charset="0"/>
              </a:rPr>
              <a:t> </a:t>
            </a:r>
            <a:r>
              <a:rPr lang="en-IN" sz="800" b="1" dirty="0">
                <a:solidFill>
                  <a:srgbClr val="503291"/>
                </a:solidFill>
                <a:latin typeface="Verdana" panose="020B0604030504040204" pitchFamily="34" charset="0"/>
                <a:ea typeface="Verdana" panose="020B0604030504040204" pitchFamily="34" charset="0"/>
              </a:rPr>
              <a:t>Ig,</a:t>
            </a:r>
            <a:r>
              <a:rPr lang="en-IN" sz="800" dirty="0">
                <a:solidFill>
                  <a:srgbClr val="503291"/>
                </a:solidFill>
                <a:latin typeface="Verdana" panose="020B0604030504040204" pitchFamily="34" charset="0"/>
                <a:ea typeface="Verdana" panose="020B0604030504040204" pitchFamily="34" charset="0"/>
              </a:rPr>
              <a:t> immunoglobulin; </a:t>
            </a:r>
            <a:r>
              <a:rPr lang="en-IN" sz="800" b="1" dirty="0">
                <a:solidFill>
                  <a:srgbClr val="503291"/>
                </a:solidFill>
                <a:latin typeface="Verdana" panose="020B0604030504040204" pitchFamily="34" charset="0"/>
                <a:ea typeface="Verdana" panose="020B0604030504040204" pitchFamily="34" charset="0"/>
              </a:rPr>
              <a:t>OLE,</a:t>
            </a:r>
            <a:r>
              <a:rPr lang="en-IN" sz="800" dirty="0">
                <a:solidFill>
                  <a:srgbClr val="503291"/>
                </a:solidFill>
                <a:latin typeface="Verdana" panose="020B0604030504040204" pitchFamily="34" charset="0"/>
                <a:ea typeface="Verdana" panose="020B0604030504040204" pitchFamily="34" charset="0"/>
              </a:rPr>
              <a:t> open-label extension; </a:t>
            </a:r>
            <a:r>
              <a:rPr lang="en-IN" sz="800" b="1" dirty="0">
                <a:solidFill>
                  <a:srgbClr val="503291"/>
                </a:solidFill>
                <a:latin typeface="Verdana" panose="020B0604030504040204" pitchFamily="34" charset="0"/>
                <a:ea typeface="Verdana" panose="020B0604030504040204" pitchFamily="34" charset="0"/>
              </a:rPr>
              <a:t>RCT</a:t>
            </a:r>
            <a:r>
              <a:rPr lang="en-IN" sz="800" dirty="0">
                <a:solidFill>
                  <a:srgbClr val="503291"/>
                </a:solidFill>
                <a:latin typeface="Verdana" panose="020B0604030504040204" pitchFamily="34" charset="0"/>
                <a:ea typeface="Verdana" panose="020B0604030504040204" pitchFamily="34" charset="0"/>
              </a:rPr>
              <a:t>, randomized control trial; </a:t>
            </a:r>
            <a:r>
              <a:rPr lang="en-IN" sz="800" b="1" dirty="0">
                <a:solidFill>
                  <a:srgbClr val="503291"/>
                </a:solidFill>
                <a:latin typeface="Verdana" panose="020B0604030504040204" pitchFamily="34" charset="0"/>
                <a:ea typeface="Verdana" panose="020B0604030504040204" pitchFamily="34" charset="0"/>
              </a:rPr>
              <a:t>RMS</a:t>
            </a:r>
            <a:r>
              <a:rPr lang="en-IN" sz="800" dirty="0">
                <a:solidFill>
                  <a:srgbClr val="503291"/>
                </a:solidFill>
                <a:latin typeface="Verdana" panose="020B0604030504040204" pitchFamily="34" charset="0"/>
                <a:ea typeface="Verdana" panose="020B0604030504040204" pitchFamily="34" charset="0"/>
              </a:rPr>
              <a:t>, relapsing multiple sclerosis; </a:t>
            </a:r>
            <a:r>
              <a:rPr lang="en-IN" sz="800" b="1" dirty="0">
                <a:solidFill>
                  <a:srgbClr val="503291"/>
                </a:solidFill>
                <a:latin typeface="Verdana" panose="020B0604030504040204" pitchFamily="34" charset="0"/>
                <a:ea typeface="Verdana" panose="020B0604030504040204" pitchFamily="34" charset="0"/>
              </a:rPr>
              <a:t>T1 lesion</a:t>
            </a:r>
            <a:r>
              <a:rPr lang="en-IN" sz="800" dirty="0">
                <a:solidFill>
                  <a:srgbClr val="503291"/>
                </a:solidFill>
                <a:latin typeface="Verdana" panose="020B0604030504040204" pitchFamily="34" charset="0"/>
                <a:ea typeface="Verdana" panose="020B0604030504040204" pitchFamily="34" charset="0"/>
              </a:rPr>
              <a:t>, identified via T1-weighted MRI </a:t>
            </a:r>
          </a:p>
          <a:p>
            <a:r>
              <a:rPr lang="en-GB" sz="800" dirty="0">
                <a:solidFill>
                  <a:srgbClr val="503291"/>
                </a:solidFill>
                <a:latin typeface="Verdana" panose="020B0604030504040204" pitchFamily="34" charset="0"/>
                <a:ea typeface="Verdana" panose="020B0604030504040204" pitchFamily="34" charset="0"/>
              </a:rPr>
              <a:t>1. </a:t>
            </a:r>
            <a:r>
              <a:rPr lang="en-GB" sz="800" dirty="0" err="1">
                <a:solidFill>
                  <a:srgbClr val="503291"/>
                </a:solidFill>
                <a:latin typeface="Verdana" panose="020B0604030504040204" pitchFamily="34" charset="0"/>
                <a:ea typeface="Verdana" panose="020B0604030504040204" pitchFamily="34" charset="0"/>
              </a:rPr>
              <a:t>Haselmayer</a:t>
            </a:r>
            <a:r>
              <a:rPr lang="en-GB" sz="800" dirty="0">
                <a:solidFill>
                  <a:srgbClr val="503291"/>
                </a:solidFill>
                <a:latin typeface="Verdana" panose="020B0604030504040204" pitchFamily="34" charset="0"/>
                <a:ea typeface="Verdana" panose="020B0604030504040204" pitchFamily="34" charset="0"/>
              </a:rPr>
              <a:t> P et al. </a:t>
            </a:r>
            <a:r>
              <a:rPr lang="en-GB" sz="800" i="1" dirty="0">
                <a:solidFill>
                  <a:srgbClr val="503291"/>
                </a:solidFill>
                <a:latin typeface="Verdana" panose="020B0604030504040204" pitchFamily="34" charset="0"/>
                <a:ea typeface="Verdana" panose="020B0604030504040204" pitchFamily="34" charset="0"/>
              </a:rPr>
              <a:t>J Immunol </a:t>
            </a:r>
            <a:r>
              <a:rPr lang="en-GB" sz="800" dirty="0">
                <a:solidFill>
                  <a:srgbClr val="503291"/>
                </a:solidFill>
                <a:latin typeface="Verdana" panose="020B0604030504040204" pitchFamily="34" charset="0"/>
                <a:ea typeface="Verdana" panose="020B0604030504040204" pitchFamily="34" charset="0"/>
              </a:rPr>
              <a:t>2019;202(10):2888–906; 2. Caldwell RD et al. </a:t>
            </a:r>
            <a:r>
              <a:rPr lang="sv-SE" sz="800" i="1" dirty="0">
                <a:solidFill>
                  <a:srgbClr val="503291"/>
                </a:solidFill>
                <a:latin typeface="Verdana" panose="020B0604030504040204" pitchFamily="34" charset="0"/>
                <a:ea typeface="Verdana" panose="020B0604030504040204" pitchFamily="34" charset="0"/>
              </a:rPr>
              <a:t>J Med Chem </a:t>
            </a:r>
            <a:r>
              <a:rPr lang="sv-SE" sz="800" dirty="0">
                <a:solidFill>
                  <a:srgbClr val="503291"/>
                </a:solidFill>
                <a:latin typeface="Verdana" panose="020B0604030504040204" pitchFamily="34" charset="0"/>
                <a:ea typeface="Verdana" panose="020B0604030504040204" pitchFamily="34" charset="0"/>
              </a:rPr>
              <a:t>2019;62(17):7643–55; 3. Piasecka-Stryczynska K et al. </a:t>
            </a:r>
            <a:r>
              <a:rPr lang="sv-SE" sz="800" i="1" dirty="0">
                <a:solidFill>
                  <a:srgbClr val="503291"/>
                </a:solidFill>
                <a:latin typeface="Verdana" panose="020B0604030504040204" pitchFamily="34" charset="0"/>
                <a:ea typeface="Verdana" panose="020B0604030504040204" pitchFamily="34" charset="0"/>
              </a:rPr>
              <a:t>Mult Scler Relat Disord </a:t>
            </a:r>
            <a:r>
              <a:rPr lang="sv-SE" sz="800" dirty="0">
                <a:solidFill>
                  <a:srgbClr val="503291"/>
                </a:solidFill>
                <a:latin typeface="Verdana" panose="020B0604030504040204" pitchFamily="34" charset="0"/>
                <a:ea typeface="Verdana" panose="020B0604030504040204" pitchFamily="34" charset="0"/>
              </a:rPr>
              <a:t>2021;51:103001</a:t>
            </a:r>
            <a:r>
              <a:rPr lang="en-IN" sz="800" dirty="0">
                <a:solidFill>
                  <a:srgbClr val="503291"/>
                </a:solidFill>
                <a:latin typeface="Verdana" panose="020B0604030504040204" pitchFamily="34" charset="0"/>
                <a:ea typeface="Verdana" panose="020B0604030504040204" pitchFamily="34" charset="0"/>
              </a:rPr>
              <a:t>; </a:t>
            </a:r>
            <a:br>
              <a:rPr lang="en-IN" sz="800" dirty="0">
                <a:solidFill>
                  <a:srgbClr val="503291"/>
                </a:solidFill>
                <a:latin typeface="Verdana" panose="020B0604030504040204" pitchFamily="34" charset="0"/>
                <a:ea typeface="Verdana" panose="020B0604030504040204" pitchFamily="34" charset="0"/>
              </a:rPr>
            </a:br>
            <a:r>
              <a:rPr lang="en-IN" sz="800" dirty="0">
                <a:solidFill>
                  <a:srgbClr val="503291"/>
                </a:solidFill>
                <a:latin typeface="Verdana" panose="020B0604030504040204" pitchFamily="34" charset="0"/>
                <a:ea typeface="Verdana" panose="020B0604030504040204" pitchFamily="34" charset="0"/>
              </a:rPr>
              <a:t>4. </a:t>
            </a:r>
            <a:r>
              <a:rPr lang="en-IN" sz="800" dirty="0" err="1">
                <a:solidFill>
                  <a:srgbClr val="503291"/>
                </a:solidFill>
                <a:latin typeface="Verdana" panose="020B0604030504040204" pitchFamily="34" charset="0"/>
                <a:ea typeface="Verdana" panose="020B0604030504040204" pitchFamily="34" charset="0"/>
              </a:rPr>
              <a:t>Montalban</a:t>
            </a:r>
            <a:r>
              <a:rPr lang="en-IN" sz="800" dirty="0">
                <a:solidFill>
                  <a:srgbClr val="503291"/>
                </a:solidFill>
                <a:latin typeface="Verdana" panose="020B0604030504040204" pitchFamily="34" charset="0"/>
                <a:ea typeface="Verdana" panose="020B0604030504040204" pitchFamily="34" charset="0"/>
              </a:rPr>
              <a:t> X et al. </a:t>
            </a:r>
            <a:r>
              <a:rPr lang="en-IN" sz="800" i="1" dirty="0">
                <a:solidFill>
                  <a:srgbClr val="503291"/>
                </a:solidFill>
                <a:latin typeface="Verdana" panose="020B0604030504040204" pitchFamily="34" charset="0"/>
                <a:ea typeface="Verdana" panose="020B0604030504040204" pitchFamily="34" charset="0"/>
              </a:rPr>
              <a:t>N </a:t>
            </a:r>
            <a:r>
              <a:rPr lang="en-IN" sz="800" i="1" dirty="0" err="1">
                <a:solidFill>
                  <a:srgbClr val="503291"/>
                </a:solidFill>
                <a:latin typeface="Verdana" panose="020B0604030504040204" pitchFamily="34" charset="0"/>
                <a:ea typeface="Verdana" panose="020B0604030504040204" pitchFamily="34" charset="0"/>
              </a:rPr>
              <a:t>Engl</a:t>
            </a:r>
            <a:r>
              <a:rPr lang="en-IN" sz="800" i="1" dirty="0">
                <a:solidFill>
                  <a:srgbClr val="503291"/>
                </a:solidFill>
                <a:latin typeface="Verdana" panose="020B0604030504040204" pitchFamily="34" charset="0"/>
                <a:ea typeface="Verdana" panose="020B0604030504040204" pitchFamily="34" charset="0"/>
              </a:rPr>
              <a:t> J Med </a:t>
            </a:r>
            <a:r>
              <a:rPr lang="en-IN" sz="800" dirty="0">
                <a:solidFill>
                  <a:srgbClr val="503291"/>
                </a:solidFill>
                <a:latin typeface="Verdana" panose="020B0604030504040204" pitchFamily="34" charset="0"/>
                <a:ea typeface="Verdana" panose="020B0604030504040204" pitchFamily="34" charset="0"/>
              </a:rPr>
              <a:t>2019;380:2406–17; 5. </a:t>
            </a:r>
            <a:r>
              <a:rPr lang="en-IN" sz="800" dirty="0" err="1">
                <a:solidFill>
                  <a:srgbClr val="503291"/>
                </a:solidFill>
                <a:latin typeface="Verdana" panose="020B0604030504040204" pitchFamily="34" charset="0"/>
                <a:ea typeface="Verdana" panose="020B0604030504040204" pitchFamily="34" charset="0"/>
              </a:rPr>
              <a:t>Montalban</a:t>
            </a:r>
            <a:r>
              <a:rPr lang="en-IN" sz="800" dirty="0">
                <a:solidFill>
                  <a:srgbClr val="503291"/>
                </a:solidFill>
                <a:latin typeface="Verdana" panose="020B0604030504040204" pitchFamily="34" charset="0"/>
                <a:ea typeface="Verdana" panose="020B0604030504040204" pitchFamily="34" charset="0"/>
              </a:rPr>
              <a:t> X et al. </a:t>
            </a:r>
            <a:r>
              <a:rPr lang="en-GB" sz="800" i="1" dirty="0">
                <a:solidFill>
                  <a:srgbClr val="503291"/>
                </a:solidFill>
                <a:latin typeface="Verdana" panose="020B0604030504040204" pitchFamily="34" charset="0"/>
                <a:ea typeface="Verdana" panose="020B0604030504040204" pitchFamily="34" charset="0"/>
              </a:rPr>
              <a:t>Mult </a:t>
            </a:r>
            <a:r>
              <a:rPr lang="en-GB" sz="800" i="1" dirty="0" err="1">
                <a:solidFill>
                  <a:srgbClr val="503291"/>
                </a:solidFill>
                <a:latin typeface="Verdana" panose="020B0604030504040204" pitchFamily="34" charset="0"/>
                <a:ea typeface="Verdana" panose="020B0604030504040204" pitchFamily="34" charset="0"/>
              </a:rPr>
              <a:t>Scler</a:t>
            </a:r>
            <a:r>
              <a:rPr lang="en-GB" sz="800" i="1" dirty="0">
                <a:solidFill>
                  <a:srgbClr val="503291"/>
                </a:solidFill>
                <a:latin typeface="Verdana" panose="020B0604030504040204" pitchFamily="34" charset="0"/>
                <a:ea typeface="Verdana" panose="020B0604030504040204" pitchFamily="34" charset="0"/>
              </a:rPr>
              <a:t> </a:t>
            </a:r>
            <a:r>
              <a:rPr lang="en-GB" sz="800" dirty="0">
                <a:solidFill>
                  <a:srgbClr val="503291"/>
                </a:solidFill>
                <a:latin typeface="Verdana" panose="020B0604030504040204" pitchFamily="34" charset="0"/>
                <a:ea typeface="Verdana" panose="020B0604030504040204" pitchFamily="34" charset="0"/>
              </a:rPr>
              <a:t>2020;26(S3):213 (P0197); 6. </a:t>
            </a:r>
            <a:r>
              <a:rPr lang="en-IN" sz="800" dirty="0" err="1">
                <a:solidFill>
                  <a:srgbClr val="503291"/>
                </a:solidFill>
                <a:latin typeface="Verdana" panose="020B0604030504040204" pitchFamily="34" charset="0"/>
                <a:ea typeface="Verdana" panose="020B0604030504040204" pitchFamily="34" charset="0"/>
              </a:rPr>
              <a:t>Montalban</a:t>
            </a:r>
            <a:r>
              <a:rPr lang="en-IN" sz="800" dirty="0">
                <a:solidFill>
                  <a:srgbClr val="503291"/>
                </a:solidFill>
                <a:latin typeface="Verdana" panose="020B0604030504040204" pitchFamily="34" charset="0"/>
                <a:ea typeface="Verdana" panose="020B0604030504040204" pitchFamily="34" charset="0"/>
              </a:rPr>
              <a:t> X et al. </a:t>
            </a:r>
            <a:r>
              <a:rPr lang="en-IN" sz="800" i="1" dirty="0">
                <a:solidFill>
                  <a:srgbClr val="503291"/>
                </a:solidFill>
                <a:latin typeface="Verdana" panose="020B0604030504040204" pitchFamily="34" charset="0"/>
                <a:ea typeface="Verdana" panose="020B0604030504040204" pitchFamily="34" charset="0"/>
              </a:rPr>
              <a:t>Neurology </a:t>
            </a:r>
            <a:r>
              <a:rPr lang="en-IN" sz="800" dirty="0">
                <a:solidFill>
                  <a:srgbClr val="503291"/>
                </a:solidFill>
                <a:latin typeface="Verdana" panose="020B0604030504040204" pitchFamily="34" charset="0"/>
                <a:ea typeface="Verdana" panose="020B0604030504040204" pitchFamily="34" charset="0"/>
              </a:rPr>
              <a:t>2021;96(Suppl. 15) (Abstract 4124); </a:t>
            </a:r>
            <a:br>
              <a:rPr lang="en-IN" sz="800" dirty="0">
                <a:solidFill>
                  <a:srgbClr val="503291"/>
                </a:solidFill>
                <a:latin typeface="Verdana" panose="020B0604030504040204" pitchFamily="34" charset="0"/>
                <a:ea typeface="Verdana" panose="020B0604030504040204" pitchFamily="34" charset="0"/>
              </a:rPr>
            </a:br>
            <a:r>
              <a:rPr lang="en-IN" sz="800" dirty="0">
                <a:solidFill>
                  <a:srgbClr val="503291"/>
                </a:solidFill>
                <a:latin typeface="Verdana" panose="020B0604030504040204" pitchFamily="34" charset="0"/>
                <a:ea typeface="Verdana" panose="020B0604030504040204" pitchFamily="34" charset="0"/>
              </a:rPr>
              <a:t>7. </a:t>
            </a:r>
            <a:r>
              <a:rPr lang="en-IN" sz="800" dirty="0" err="1">
                <a:solidFill>
                  <a:srgbClr val="503291"/>
                </a:solidFill>
                <a:latin typeface="Verdana" panose="020B0604030504040204" pitchFamily="34" charset="0"/>
                <a:ea typeface="Verdana" panose="020B0604030504040204" pitchFamily="34" charset="0"/>
              </a:rPr>
              <a:t>Montalban</a:t>
            </a:r>
            <a:r>
              <a:rPr lang="en-IN" sz="800" dirty="0">
                <a:solidFill>
                  <a:srgbClr val="503291"/>
                </a:solidFill>
                <a:latin typeface="Verdana" panose="020B0604030504040204" pitchFamily="34" charset="0"/>
                <a:ea typeface="Verdana" panose="020B0604030504040204" pitchFamily="34" charset="0"/>
              </a:rPr>
              <a:t> X et al. </a:t>
            </a:r>
            <a:r>
              <a:rPr lang="en-IN" sz="800" i="1" dirty="0">
                <a:solidFill>
                  <a:srgbClr val="503291"/>
                </a:solidFill>
                <a:latin typeface="Verdana" panose="020B0604030504040204" pitchFamily="34" charset="0"/>
                <a:ea typeface="Verdana" panose="020B0604030504040204" pitchFamily="34" charset="0"/>
              </a:rPr>
              <a:t>Neurology </a:t>
            </a:r>
            <a:r>
              <a:rPr lang="en-IN" sz="800" dirty="0">
                <a:solidFill>
                  <a:srgbClr val="503291"/>
                </a:solidFill>
                <a:latin typeface="Verdana" panose="020B0604030504040204" pitchFamily="34" charset="0"/>
                <a:ea typeface="Verdana" panose="020B0604030504040204" pitchFamily="34" charset="0"/>
              </a:rPr>
              <a:t>2021;96(Suppl. 15) (Abstract 4131)</a:t>
            </a:r>
          </a:p>
        </p:txBody>
      </p:sp>
      <p:grpSp>
        <p:nvGrpSpPr>
          <p:cNvPr id="11" name="Graphic 52">
            <a:extLst>
              <a:ext uri="{FF2B5EF4-FFF2-40B4-BE49-F238E27FC236}">
                <a16:creationId xmlns:a16="http://schemas.microsoft.com/office/drawing/2014/main" id="{872F96E4-7E89-4D75-9B00-5CC9CBFE8D6F}"/>
              </a:ext>
            </a:extLst>
          </p:cNvPr>
          <p:cNvGrpSpPr>
            <a:grpSpLocks noChangeAspect="1"/>
          </p:cNvGrpSpPr>
          <p:nvPr/>
        </p:nvGrpSpPr>
        <p:grpSpPr>
          <a:xfrm>
            <a:off x="177824" y="184325"/>
            <a:ext cx="536372" cy="536400"/>
            <a:chOff x="3773672" y="3109609"/>
            <a:chExt cx="1012421" cy="1012473"/>
          </a:xfrm>
        </p:grpSpPr>
        <p:sp>
          <p:nvSpPr>
            <p:cNvPr id="12" name="Freeform: Shape 11">
              <a:extLst>
                <a:ext uri="{FF2B5EF4-FFF2-40B4-BE49-F238E27FC236}">
                  <a16:creationId xmlns:a16="http://schemas.microsoft.com/office/drawing/2014/main" id="{A59B5D57-84D6-4CFC-A28E-9F60A41DBD24}"/>
                </a:ext>
              </a:extLst>
            </p:cNvPr>
            <p:cNvSpPr/>
            <p:nvPr/>
          </p:nvSpPr>
          <p:spPr>
            <a:xfrm>
              <a:off x="3773672" y="3109609"/>
              <a:ext cx="1012282" cy="1012282"/>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565E590-F1C2-4156-9361-15C6EC978BCB}"/>
                </a:ext>
              </a:extLst>
            </p:cNvPr>
            <p:cNvSpPr/>
            <p:nvPr/>
          </p:nvSpPr>
          <p:spPr>
            <a:xfrm>
              <a:off x="3811119" y="3109609"/>
              <a:ext cx="974974" cy="1012473"/>
            </a:xfrm>
            <a:custGeom>
              <a:avLst/>
              <a:gdLst>
                <a:gd name="connsiteX0" fmla="*/ 468694 w 974974"/>
                <a:gd name="connsiteY0" fmla="*/ 0 h 1012473"/>
                <a:gd name="connsiteX1" fmla="*/ 522 w 974974"/>
                <a:gd name="connsiteY1" fmla="*/ 313679 h 1012473"/>
                <a:gd name="connsiteX2" fmla="*/ 0 w 974974"/>
                <a:gd name="connsiteY2" fmla="*/ 324531 h 1012473"/>
                <a:gd name="connsiteX3" fmla="*/ 88945 w 974974"/>
                <a:gd name="connsiteY3" fmla="*/ 446847 h 1012473"/>
                <a:gd name="connsiteX4" fmla="*/ 673243 w 974974"/>
                <a:gd name="connsiteY4" fmla="*/ 447267 h 1012473"/>
                <a:gd name="connsiteX5" fmla="*/ 595759 w 974974"/>
                <a:gd name="connsiteY5" fmla="*/ 364788 h 1012473"/>
                <a:gd name="connsiteX6" fmla="*/ 597891 w 974974"/>
                <a:gd name="connsiteY6" fmla="*/ 283660 h 1012473"/>
                <a:gd name="connsiteX7" fmla="*/ 679021 w 974974"/>
                <a:gd name="connsiteY7" fmla="*/ 285791 h 1012473"/>
                <a:gd name="connsiteX8" fmla="*/ 679393 w 974974"/>
                <a:gd name="connsiteY8" fmla="*/ 286189 h 1012473"/>
                <a:gd name="connsiteX9" fmla="*/ 848783 w 974974"/>
                <a:gd name="connsiteY9" fmla="*/ 466414 h 1012473"/>
                <a:gd name="connsiteX10" fmla="*/ 846582 w 974974"/>
                <a:gd name="connsiteY10" fmla="*/ 547230 h 1012473"/>
                <a:gd name="connsiteX11" fmla="*/ 677240 w 974974"/>
                <a:gd name="connsiteY11" fmla="*/ 708854 h 1012473"/>
                <a:gd name="connsiteX12" fmla="*/ 596078 w 974974"/>
                <a:gd name="connsiteY12" fmla="*/ 707897 h 1012473"/>
                <a:gd name="connsiteX13" fmla="*/ 597038 w 974974"/>
                <a:gd name="connsiteY13" fmla="*/ 626732 h 1012473"/>
                <a:gd name="connsiteX14" fmla="*/ 597991 w 974974"/>
                <a:gd name="connsiteY14" fmla="*/ 625822 h 1012473"/>
                <a:gd name="connsiteX15" fmla="*/ 665597 w 974974"/>
                <a:gd name="connsiteY15" fmla="*/ 561304 h 1012473"/>
                <a:gd name="connsiteX16" fmla="*/ 86768 w 974974"/>
                <a:gd name="connsiteY16" fmla="*/ 561399 h 1012473"/>
                <a:gd name="connsiteX17" fmla="*/ 3609 w 974974"/>
                <a:gd name="connsiteY17" fmla="*/ 705997 h 1012473"/>
                <a:gd name="connsiteX18" fmla="*/ 668494 w 974974"/>
                <a:gd name="connsiteY18" fmla="*/ 971234 h 1012473"/>
                <a:gd name="connsiteX19" fmla="*/ 933730 w 974974"/>
                <a:gd name="connsiteY19" fmla="*/ 306349 h 1012473"/>
                <a:gd name="connsiteX20" fmla="*/ 468694 w 974974"/>
                <a:gd name="connsiteY20" fmla="*/ 0 h 101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4974" h="1012473">
                  <a:moveTo>
                    <a:pt x="468694" y="0"/>
                  </a:moveTo>
                  <a:cubicBezTo>
                    <a:pt x="263483" y="1"/>
                    <a:pt x="78574" y="123891"/>
                    <a:pt x="522" y="313679"/>
                  </a:cubicBezTo>
                  <a:cubicBezTo>
                    <a:pt x="214" y="317257"/>
                    <a:pt x="0" y="320866"/>
                    <a:pt x="0" y="324531"/>
                  </a:cubicBezTo>
                  <a:cubicBezTo>
                    <a:pt x="8" y="380270"/>
                    <a:pt x="35922" y="429659"/>
                    <a:pt x="88945" y="446847"/>
                  </a:cubicBezTo>
                  <a:lnTo>
                    <a:pt x="673243" y="447267"/>
                  </a:lnTo>
                  <a:lnTo>
                    <a:pt x="595759" y="364788"/>
                  </a:lnTo>
                  <a:cubicBezTo>
                    <a:pt x="573945" y="341797"/>
                    <a:pt x="574899" y="305474"/>
                    <a:pt x="597891" y="283660"/>
                  </a:cubicBezTo>
                  <a:cubicBezTo>
                    <a:pt x="620883" y="261845"/>
                    <a:pt x="657207" y="262799"/>
                    <a:pt x="679021" y="285791"/>
                  </a:cubicBezTo>
                  <a:cubicBezTo>
                    <a:pt x="679148" y="285924"/>
                    <a:pt x="679267" y="286056"/>
                    <a:pt x="679393" y="286189"/>
                  </a:cubicBezTo>
                  <a:lnTo>
                    <a:pt x="848783" y="466414"/>
                  </a:lnTo>
                  <a:cubicBezTo>
                    <a:pt x="870368" y="489385"/>
                    <a:pt x="869386" y="525468"/>
                    <a:pt x="846582" y="547230"/>
                  </a:cubicBezTo>
                  <a:lnTo>
                    <a:pt x="677240" y="708854"/>
                  </a:lnTo>
                  <a:cubicBezTo>
                    <a:pt x="654563" y="731002"/>
                    <a:pt x="618226" y="730574"/>
                    <a:pt x="596078" y="707897"/>
                  </a:cubicBezTo>
                  <a:cubicBezTo>
                    <a:pt x="573930" y="685219"/>
                    <a:pt x="574360" y="648880"/>
                    <a:pt x="597038" y="626732"/>
                  </a:cubicBezTo>
                  <a:cubicBezTo>
                    <a:pt x="597352" y="626425"/>
                    <a:pt x="597670" y="626122"/>
                    <a:pt x="597991" y="625822"/>
                  </a:cubicBezTo>
                  <a:lnTo>
                    <a:pt x="665597" y="561304"/>
                  </a:lnTo>
                  <a:lnTo>
                    <a:pt x="86768" y="561399"/>
                  </a:lnTo>
                  <a:cubicBezTo>
                    <a:pt x="27203" y="582519"/>
                    <a:pt x="-8092" y="643890"/>
                    <a:pt x="3609" y="705997"/>
                  </a:cubicBezTo>
                  <a:cubicBezTo>
                    <a:pt x="113969" y="962843"/>
                    <a:pt x="411648" y="1081590"/>
                    <a:pt x="668494" y="971234"/>
                  </a:cubicBezTo>
                  <a:cubicBezTo>
                    <a:pt x="925340" y="860877"/>
                    <a:pt x="1044095" y="563195"/>
                    <a:pt x="933730" y="306349"/>
                  </a:cubicBezTo>
                  <a:cubicBezTo>
                    <a:pt x="853864" y="120477"/>
                    <a:pt x="670995" y="9"/>
                    <a:pt x="468694" y="0"/>
                  </a:cubicBezTo>
                  <a:close/>
                </a:path>
              </a:pathLst>
            </a:custGeom>
            <a:solidFill>
              <a:srgbClr val="503291"/>
            </a:solidFill>
            <a:ln w="7876" cap="flat">
              <a:noFill/>
              <a:prstDash val="solid"/>
              <a:miter/>
            </a:ln>
          </p:spPr>
          <p:txBody>
            <a:bodyPr rtlCol="0" anchor="ctr"/>
            <a:lstStyle/>
            <a:p>
              <a:endParaRPr lang="en-US" dirty="0"/>
            </a:p>
          </p:txBody>
        </p:sp>
      </p:grpSp>
      <p:grpSp>
        <p:nvGrpSpPr>
          <p:cNvPr id="8" name="Group 7">
            <a:extLst>
              <a:ext uri="{FF2B5EF4-FFF2-40B4-BE49-F238E27FC236}">
                <a16:creationId xmlns:a16="http://schemas.microsoft.com/office/drawing/2014/main" id="{4553338F-46EA-481C-93E4-DCA45DD2BA31}"/>
              </a:ext>
            </a:extLst>
          </p:cNvPr>
          <p:cNvGrpSpPr/>
          <p:nvPr/>
        </p:nvGrpSpPr>
        <p:grpSpPr>
          <a:xfrm>
            <a:off x="760383" y="1036726"/>
            <a:ext cx="10262318" cy="731173"/>
            <a:chOff x="1091481" y="1145018"/>
            <a:chExt cx="10262318" cy="941689"/>
          </a:xfrm>
        </p:grpSpPr>
        <p:sp>
          <p:nvSpPr>
            <p:cNvPr id="19" name="Rectangle: Rounded Corners 18">
              <a:extLst>
                <a:ext uri="{FF2B5EF4-FFF2-40B4-BE49-F238E27FC236}">
                  <a16:creationId xmlns:a16="http://schemas.microsoft.com/office/drawing/2014/main" id="{4F88F3E5-1316-447A-A258-087C87036788}"/>
                </a:ext>
              </a:extLst>
            </p:cNvPr>
            <p:cNvSpPr/>
            <p:nvPr/>
          </p:nvSpPr>
          <p:spPr>
            <a:xfrm>
              <a:off x="1091481" y="1145018"/>
              <a:ext cx="10262318" cy="941689"/>
            </a:xfrm>
            <a:prstGeom prst="roundRect">
              <a:avLst/>
            </a:prstGeom>
            <a:solidFill>
              <a:srgbClr val="0F69AF">
                <a:alpha val="20000"/>
              </a:srgbClr>
            </a:solidFill>
            <a:ln w="28575">
              <a:solidFill>
                <a:srgbClr val="0F69AF"/>
              </a:solidFill>
            </a:ln>
          </p:spPr>
          <p:style>
            <a:lnRef idx="2">
              <a:schemeClr val="accent1">
                <a:shade val="50000"/>
              </a:schemeClr>
            </a:lnRef>
            <a:fillRef idx="1">
              <a:schemeClr val="accent1"/>
            </a:fillRef>
            <a:effectRef idx="0">
              <a:schemeClr val="accent1"/>
            </a:effectRef>
            <a:fontRef idx="minor">
              <a:schemeClr val="lt1"/>
            </a:fontRef>
          </p:style>
          <p:txBody>
            <a:bodyPr lIns="2160000" rtlCol="0" anchor="ctr"/>
            <a:lstStyle/>
            <a:p>
              <a:pPr marL="177800" indent="-177800" algn="l" defTabSz="914400" rtl="0" eaLnBrk="1" latinLnBrk="0" hangingPunct="1">
                <a:spcAft>
                  <a:spcPts val="600"/>
                </a:spcAft>
                <a:buFont typeface="Arial" panose="020B0604020202020204" pitchFamily="34" charset="0"/>
                <a:buChar char="•"/>
              </a:pPr>
              <a:r>
                <a:rPr lang="en-GB" sz="1400" kern="1200" dirty="0">
                  <a:solidFill>
                    <a:schemeClr val="dk1"/>
                  </a:solidFill>
                  <a:latin typeface="+mn-lt"/>
                  <a:ea typeface="+mn-ea"/>
                  <a:cs typeface="+mn-cs"/>
                </a:rPr>
                <a:t>Highly selective, covalent Bruton’s tyrosine kinase inhibitor</a:t>
              </a:r>
              <a:r>
                <a:rPr lang="en-GB" sz="1400" kern="1200" baseline="30000" dirty="0">
                  <a:solidFill>
                    <a:schemeClr val="dk1"/>
                  </a:solidFill>
                  <a:latin typeface="+mn-lt"/>
                  <a:ea typeface="+mn-ea"/>
                  <a:cs typeface="+mn-cs"/>
                </a:rPr>
                <a:t>1,2</a:t>
              </a:r>
            </a:p>
            <a:p>
              <a:pPr marL="177800" indent="-177800" algn="l" defTabSz="914400" rtl="0" eaLnBrk="1" latinLnBrk="0" hangingPunct="1">
                <a:buFont typeface="Arial" panose="020B0604020202020204" pitchFamily="34" charset="0"/>
                <a:buChar char="•"/>
              </a:pPr>
              <a:r>
                <a:rPr lang="en-GB" sz="1400" kern="1200" dirty="0">
                  <a:solidFill>
                    <a:schemeClr val="tx1"/>
                  </a:solidFill>
                  <a:latin typeface="+mn-lt"/>
                  <a:ea typeface="+mn-ea"/>
                  <a:cs typeface="+mn-cs"/>
                </a:rPr>
                <a:t>Presence in CSF of MS patients demonstrates potential to have effects in the CNS</a:t>
              </a:r>
              <a:r>
                <a:rPr lang="en-GB" sz="1400" kern="1200" baseline="30000" dirty="0">
                  <a:solidFill>
                    <a:schemeClr val="tx1"/>
                  </a:solidFill>
                  <a:latin typeface="+mn-lt"/>
                  <a:ea typeface="+mn-ea"/>
                  <a:cs typeface="+mn-cs"/>
                </a:rPr>
                <a:t>3</a:t>
              </a:r>
              <a:endParaRPr lang="en-GB" sz="1200" dirty="0"/>
            </a:p>
          </p:txBody>
        </p:sp>
        <p:sp>
          <p:nvSpPr>
            <p:cNvPr id="2" name="Rectangle: Rounded Corners 1">
              <a:extLst>
                <a:ext uri="{FF2B5EF4-FFF2-40B4-BE49-F238E27FC236}">
                  <a16:creationId xmlns:a16="http://schemas.microsoft.com/office/drawing/2014/main" id="{C72DD519-D5C0-4DF8-8D3A-6D56CA5050F2}"/>
                </a:ext>
              </a:extLst>
            </p:cNvPr>
            <p:cNvSpPr/>
            <p:nvPr/>
          </p:nvSpPr>
          <p:spPr>
            <a:xfrm>
              <a:off x="1091481" y="1145018"/>
              <a:ext cx="1959429" cy="941689"/>
            </a:xfrm>
            <a:prstGeom prst="roundRect">
              <a:avLst/>
            </a:prstGeom>
            <a:solidFill>
              <a:srgbClr val="0F69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GB" sz="1400" b="1" i="0" u="none" strike="noStrike" kern="1200" cap="none" spc="0" normalizeH="0" baseline="0" dirty="0">
                  <a:ln>
                    <a:noFill/>
                  </a:ln>
                  <a:solidFill>
                    <a:schemeClr val="bg1"/>
                  </a:solidFill>
                  <a:effectLst/>
                  <a:uLnTx/>
                  <a:uFillTx/>
                  <a:latin typeface="+mn-lt"/>
                  <a:ea typeface="+mn-ea"/>
                  <a:cs typeface="+mn-cs"/>
                </a:rPr>
                <a:t>Evobrutinib</a:t>
              </a:r>
              <a:endParaRPr lang="en-GB" sz="1200" dirty="0">
                <a:solidFill>
                  <a:schemeClr val="bg1"/>
                </a:solidFill>
              </a:endParaRPr>
            </a:p>
          </p:txBody>
        </p:sp>
      </p:grpSp>
      <p:grpSp>
        <p:nvGrpSpPr>
          <p:cNvPr id="5" name="Group 4">
            <a:extLst>
              <a:ext uri="{FF2B5EF4-FFF2-40B4-BE49-F238E27FC236}">
                <a16:creationId xmlns:a16="http://schemas.microsoft.com/office/drawing/2014/main" id="{6428A08E-CC69-4202-B6C7-63B9D3886C82}"/>
              </a:ext>
            </a:extLst>
          </p:cNvPr>
          <p:cNvGrpSpPr/>
          <p:nvPr/>
        </p:nvGrpSpPr>
        <p:grpSpPr>
          <a:xfrm>
            <a:off x="760383" y="2091012"/>
            <a:ext cx="10262319" cy="1286691"/>
            <a:chOff x="1091481" y="2764849"/>
            <a:chExt cx="10262319" cy="1296000"/>
          </a:xfrm>
        </p:grpSpPr>
        <p:sp>
          <p:nvSpPr>
            <p:cNvPr id="20" name="Rectangle: Rounded Corners 19">
              <a:extLst>
                <a:ext uri="{FF2B5EF4-FFF2-40B4-BE49-F238E27FC236}">
                  <a16:creationId xmlns:a16="http://schemas.microsoft.com/office/drawing/2014/main" id="{E9BC58CA-AF4E-456C-806A-7B4EA80D47CE}"/>
                </a:ext>
              </a:extLst>
            </p:cNvPr>
            <p:cNvSpPr/>
            <p:nvPr/>
          </p:nvSpPr>
          <p:spPr>
            <a:xfrm>
              <a:off x="1091482" y="2764849"/>
              <a:ext cx="10262318" cy="1296000"/>
            </a:xfrm>
            <a:prstGeom prst="roundRect">
              <a:avLst/>
            </a:prstGeom>
            <a:solidFill>
              <a:srgbClr val="503291">
                <a:alpha val="20000"/>
              </a:srgbClr>
            </a:solidFill>
            <a:ln w="28575">
              <a:solidFill>
                <a:srgbClr val="503291"/>
              </a:solidFill>
            </a:ln>
          </p:spPr>
          <p:style>
            <a:lnRef idx="2">
              <a:schemeClr val="accent1">
                <a:shade val="50000"/>
              </a:schemeClr>
            </a:lnRef>
            <a:fillRef idx="1">
              <a:schemeClr val="accent1"/>
            </a:fillRef>
            <a:effectRef idx="0">
              <a:schemeClr val="accent1"/>
            </a:effectRef>
            <a:fontRef idx="minor">
              <a:schemeClr val="lt1"/>
            </a:fontRef>
          </p:style>
          <p:txBody>
            <a:bodyPr lIns="2160000" rIns="45720" rtlCol="0" anchor="ctr"/>
            <a:lstStyle/>
            <a:p>
              <a:pPr marL="171450" indent="-171450">
                <a:spcAft>
                  <a:spcPts val="600"/>
                </a:spcAft>
                <a:buFont typeface="Arial" panose="020B0604020202020204" pitchFamily="34" charset="0"/>
                <a:buChar char="•"/>
              </a:pPr>
              <a:r>
                <a:rPr lang="en-GB" sz="1400" kern="1200" dirty="0">
                  <a:solidFill>
                    <a:schemeClr val="tx1"/>
                  </a:solidFill>
                  <a:latin typeface="+mn-lt"/>
                  <a:ea typeface="+mn-ea"/>
                  <a:cs typeface="+mn-cs"/>
                </a:rPr>
                <a:t>Significant reduction in T1 Gd+ lesions vs placebo at Week 24 (primary endpoint)</a:t>
              </a:r>
              <a:r>
                <a:rPr lang="en-GB" sz="1400" kern="1200" baseline="30000" dirty="0">
                  <a:solidFill>
                    <a:schemeClr val="tx1"/>
                  </a:solidFill>
                  <a:latin typeface="+mn-lt"/>
                  <a:ea typeface="+mn-ea"/>
                  <a:cs typeface="+mn-cs"/>
                </a:rPr>
                <a:t>4</a:t>
              </a:r>
              <a:endParaRPr lang="en-GB" sz="1400" baseline="30000" dirty="0">
                <a:solidFill>
                  <a:schemeClr val="tx1"/>
                </a:solidFill>
              </a:endParaRPr>
            </a:p>
            <a:p>
              <a:pPr marL="171450" indent="-171450">
                <a:spcAft>
                  <a:spcPts val="600"/>
                </a:spcAft>
                <a:buFont typeface="Arial" panose="020B0604020202020204" pitchFamily="34" charset="0"/>
                <a:buChar char="•"/>
              </a:pPr>
              <a:r>
                <a:rPr lang="en-GB" sz="1400" dirty="0" err="1">
                  <a:solidFill>
                    <a:schemeClr val="tx1"/>
                  </a:solidFill>
                </a:rPr>
                <a:t>ARR</a:t>
              </a:r>
              <a:r>
                <a:rPr lang="en-GB" sz="1400" dirty="0">
                  <a:solidFill>
                    <a:schemeClr val="tx1"/>
                  </a:solidFill>
                </a:rPr>
                <a:t> at Weeks 24 and 48 was 0.08 and 0.11, respectively, in patients receiving evobrutinib 75 mg BID</a:t>
              </a:r>
              <a:r>
                <a:rPr lang="en-GB" sz="1400" kern="1200" baseline="30000" dirty="0">
                  <a:solidFill>
                    <a:schemeClr val="tx1"/>
                  </a:solidFill>
                  <a:latin typeface="+mn-lt"/>
                  <a:ea typeface="+mn-ea"/>
                  <a:cs typeface="+mn-cs"/>
                </a:rPr>
                <a:t>4</a:t>
              </a:r>
            </a:p>
            <a:p>
              <a:pPr marL="171450" indent="-171450">
                <a:spcAft>
                  <a:spcPts val="600"/>
                </a:spcAft>
                <a:buFont typeface="Arial" panose="020B0604020202020204" pitchFamily="34" charset="0"/>
                <a:buChar char="•"/>
              </a:pPr>
              <a:r>
                <a:rPr lang="en-US" sz="1400" dirty="0">
                  <a:solidFill>
                    <a:schemeClr val="tx1"/>
                  </a:solidFill>
                </a:rPr>
                <a:t>Transient treatment-related elevated liver aminotransferases reported in the </a:t>
              </a:r>
              <a:r>
                <a:rPr lang="en-US" sz="1400" dirty="0" err="1">
                  <a:solidFill>
                    <a:schemeClr val="tx1"/>
                  </a:solidFill>
                </a:rPr>
                <a:t>DBP</a:t>
              </a:r>
              <a:r>
                <a:rPr lang="en-US" sz="1400" dirty="0">
                  <a:solidFill>
                    <a:schemeClr val="tx1"/>
                  </a:solidFill>
                </a:rPr>
                <a:t> were asymptomatic and reversible</a:t>
              </a:r>
              <a:r>
                <a:rPr lang="en-US" sz="1400" baseline="30000" dirty="0">
                  <a:solidFill>
                    <a:schemeClr val="tx1"/>
                  </a:solidFill>
                </a:rPr>
                <a:t>4</a:t>
              </a:r>
              <a:r>
                <a:rPr lang="en-US" sz="1400" dirty="0">
                  <a:solidFill>
                    <a:schemeClr val="tx1"/>
                  </a:solidFill>
                </a:rPr>
                <a:t> </a:t>
              </a:r>
              <a:endParaRPr lang="en-GB" sz="1400" dirty="0">
                <a:solidFill>
                  <a:schemeClr val="tx1"/>
                </a:solidFill>
              </a:endParaRPr>
            </a:p>
          </p:txBody>
        </p:sp>
        <p:sp>
          <p:nvSpPr>
            <p:cNvPr id="17" name="Rectangle: Rounded Corners 16">
              <a:extLst>
                <a:ext uri="{FF2B5EF4-FFF2-40B4-BE49-F238E27FC236}">
                  <a16:creationId xmlns:a16="http://schemas.microsoft.com/office/drawing/2014/main" id="{19757614-6C83-4B5C-AC7E-15900CFF7DC4}"/>
                </a:ext>
              </a:extLst>
            </p:cNvPr>
            <p:cNvSpPr/>
            <p:nvPr/>
          </p:nvSpPr>
          <p:spPr>
            <a:xfrm>
              <a:off x="1091481" y="2764849"/>
              <a:ext cx="1959429" cy="1296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kumimoji="0" lang="en-GB" sz="1400" b="1" i="0" u="none" strike="noStrike" kern="1200" cap="none" spc="0" normalizeH="0" baseline="0" noProof="0" dirty="0">
                  <a:ln>
                    <a:noFill/>
                  </a:ln>
                  <a:solidFill>
                    <a:schemeClr val="bg1"/>
                  </a:solidFill>
                  <a:effectLst/>
                  <a:uLnTx/>
                  <a:uFillTx/>
                  <a:latin typeface="+mn-lt"/>
                  <a:ea typeface="+mn-ea"/>
                  <a:cs typeface="+mn-cs"/>
                </a:rPr>
                <a:t>Phase II RCT</a:t>
              </a:r>
              <a:br>
                <a:rPr kumimoji="0" lang="en-GB" sz="1400" b="1" i="0" u="none" strike="noStrike" kern="1200" cap="none" spc="0" normalizeH="0" baseline="0" noProof="0" dirty="0">
                  <a:ln>
                    <a:noFill/>
                  </a:ln>
                  <a:solidFill>
                    <a:schemeClr val="bg1"/>
                  </a:solidFill>
                  <a:effectLst/>
                  <a:uLnTx/>
                  <a:uFillTx/>
                  <a:latin typeface="+mn-lt"/>
                  <a:ea typeface="+mn-ea"/>
                  <a:cs typeface="+mn-cs"/>
                </a:rPr>
              </a:br>
              <a:r>
                <a:rPr kumimoji="0" lang="en-GB" sz="1400" b="1" i="0" u="none" strike="noStrike" kern="1200" cap="none" spc="0" normalizeH="0" baseline="0" noProof="0" dirty="0">
                  <a:ln>
                    <a:noFill/>
                  </a:ln>
                  <a:solidFill>
                    <a:schemeClr val="bg1"/>
                  </a:solidFill>
                  <a:effectLst/>
                  <a:uLnTx/>
                  <a:uFillTx/>
                  <a:latin typeface="+mn-lt"/>
                  <a:ea typeface="+mn-ea"/>
                  <a:cs typeface="+mn-cs"/>
                </a:rPr>
                <a:t>in RMS</a:t>
              </a:r>
            </a:p>
            <a:p>
              <a:pPr marL="0" algn="ctr" defTabSz="914400" rtl="0" eaLnBrk="1" latinLnBrk="0" hangingPunct="1"/>
              <a:r>
                <a:rPr kumimoji="0" lang="en-GB" sz="1050" b="0" i="0" u="none" strike="noStrike" kern="1200" cap="none" spc="0" normalizeH="0" baseline="0" noProof="0" dirty="0">
                  <a:ln>
                    <a:noFill/>
                  </a:ln>
                  <a:solidFill>
                    <a:schemeClr val="bg1"/>
                  </a:solidFill>
                  <a:effectLst/>
                  <a:uLnTx/>
                  <a:uFillTx/>
                  <a:latin typeface="+mn-lt"/>
                  <a:ea typeface="+mn-ea"/>
                  <a:cs typeface="+mn-cs"/>
                </a:rPr>
                <a:t>(NCT02975349)</a:t>
              </a:r>
            </a:p>
            <a:p>
              <a:pPr marL="0" algn="ctr" defTabSz="914400" rtl="0" eaLnBrk="1" latinLnBrk="0" hangingPunct="1"/>
              <a:r>
                <a:rPr lang="en-GB" sz="1050" dirty="0">
                  <a:solidFill>
                    <a:schemeClr val="bg1"/>
                  </a:solidFill>
                </a:rPr>
                <a:t>DBP results</a:t>
              </a:r>
              <a:endParaRPr lang="en-GB" sz="1200" dirty="0">
                <a:solidFill>
                  <a:schemeClr val="bg1"/>
                </a:solidFill>
              </a:endParaRPr>
            </a:p>
          </p:txBody>
        </p:sp>
      </p:grpSp>
      <p:sp>
        <p:nvSpPr>
          <p:cNvPr id="21" name="Rectangle: Rounded Corners 20">
            <a:extLst>
              <a:ext uri="{FF2B5EF4-FFF2-40B4-BE49-F238E27FC236}">
                <a16:creationId xmlns:a16="http://schemas.microsoft.com/office/drawing/2014/main" id="{93C27F81-0190-4069-BEC8-7C2D1E52F604}"/>
              </a:ext>
            </a:extLst>
          </p:cNvPr>
          <p:cNvSpPr/>
          <p:nvPr/>
        </p:nvSpPr>
        <p:spPr>
          <a:xfrm>
            <a:off x="760384" y="3690839"/>
            <a:ext cx="10262318" cy="2096142"/>
          </a:xfrm>
          <a:prstGeom prst="roundRect">
            <a:avLst/>
          </a:prstGeom>
          <a:solidFill>
            <a:schemeClr val="accent2">
              <a:alpha val="2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160000" rtlCol="0" anchor="ctr"/>
          <a:lstStyle/>
          <a:p>
            <a:pPr marL="177800" marR="0" lvl="1" indent="-177800" algn="l" defTabSz="914400" rtl="0" eaLnBrk="1" fontAlgn="auto" latinLnBrk="0" hangingPunct="1">
              <a:spcBef>
                <a:spcPts val="0"/>
              </a:spcBef>
              <a:spcAft>
                <a:spcPts val="600"/>
              </a:spcAft>
              <a:buClr>
                <a:schemeClr val="tx1"/>
              </a:buClr>
              <a:buSzTx/>
              <a:buFont typeface="Arial" panose="020B0604020202020204" pitchFamily="34" charset="0"/>
              <a:buChar char="•"/>
              <a:tabLst/>
              <a:defRPr/>
            </a:pPr>
            <a:r>
              <a:rPr lang="en-GB" sz="1400" dirty="0">
                <a:solidFill>
                  <a:schemeClr val="tx1"/>
                </a:solidFill>
              </a:rPr>
              <a:t>ARR at Week 108 (i.e., OLE Week 60) was 0.12 in patients receiving evobrutinib </a:t>
            </a:r>
            <a:br>
              <a:rPr lang="en-GB" sz="1400" dirty="0">
                <a:solidFill>
                  <a:schemeClr val="tx1"/>
                </a:solidFill>
              </a:rPr>
            </a:br>
            <a:r>
              <a:rPr lang="en-GB" sz="1400" dirty="0">
                <a:solidFill>
                  <a:schemeClr val="tx1"/>
                </a:solidFill>
              </a:rPr>
              <a:t>75 mg BID in the DBP</a:t>
            </a:r>
            <a:r>
              <a:rPr lang="en-GB" sz="1400" baseline="30000" dirty="0">
                <a:solidFill>
                  <a:schemeClr val="tx1"/>
                </a:solidFill>
              </a:rPr>
              <a:t>5,6</a:t>
            </a:r>
          </a:p>
          <a:p>
            <a:pPr marL="177800" marR="0" lvl="1" indent="-177800" algn="l" defTabSz="914400" rtl="0" eaLnBrk="1" fontAlgn="auto" latinLnBrk="0" hangingPunct="1">
              <a:spcBef>
                <a:spcPts val="0"/>
              </a:spcBef>
              <a:spcAft>
                <a:spcPts val="600"/>
              </a:spcAft>
              <a:buClr>
                <a:schemeClr val="tx1"/>
              </a:buClr>
              <a:buSzTx/>
              <a:buFont typeface="Arial" panose="020B0604020202020204" pitchFamily="34" charset="0"/>
              <a:buChar char="•"/>
              <a:tabLst/>
              <a:defRPr/>
            </a:pPr>
            <a:r>
              <a:rPr lang="en-GB" sz="1400" dirty="0">
                <a:solidFill>
                  <a:schemeClr val="tx1"/>
                </a:solidFill>
              </a:rPr>
              <a:t>The safety of evobrutinib treatment was similar to that seen in the 48-week DBP</a:t>
            </a:r>
            <a:r>
              <a:rPr lang="en-GB" sz="1400" baseline="30000" dirty="0">
                <a:solidFill>
                  <a:schemeClr val="tx1"/>
                </a:solidFill>
              </a:rPr>
              <a:t>7</a:t>
            </a:r>
            <a:endParaRPr lang="en-GB" sz="1400" baseline="0" dirty="0">
              <a:solidFill>
                <a:schemeClr val="tx1"/>
              </a:solidFill>
            </a:endParaRPr>
          </a:p>
          <a:p>
            <a:pPr marL="177800" lvl="1" indent="-177800">
              <a:spcAft>
                <a:spcPts val="600"/>
              </a:spcAft>
              <a:buClr>
                <a:schemeClr val="tx1"/>
              </a:buClr>
              <a:buFont typeface="Arial" panose="020B0604020202020204" pitchFamily="34" charset="0"/>
              <a:buChar char="•"/>
            </a:pPr>
            <a:r>
              <a:rPr lang="en-US" sz="1400" dirty="0">
                <a:solidFill>
                  <a:schemeClr val="tx1"/>
                </a:solidFill>
              </a:rPr>
              <a:t>Elevated liver aminotransferases were not observed in the OLE after the switch to evobrutinib 75 mg BID</a:t>
            </a:r>
            <a:r>
              <a:rPr lang="en-GB" sz="1400" baseline="30000" dirty="0">
                <a:solidFill>
                  <a:schemeClr val="tx1"/>
                </a:solidFill>
              </a:rPr>
              <a:t>7</a:t>
            </a:r>
            <a:endParaRPr lang="en-US" sz="1400" dirty="0">
              <a:solidFill>
                <a:schemeClr val="tx1"/>
              </a:solidFill>
            </a:endParaRPr>
          </a:p>
          <a:p>
            <a:pPr marL="177800" lvl="1" indent="-177800">
              <a:buClr>
                <a:schemeClr val="tx1"/>
              </a:buClr>
              <a:buFont typeface="Arial" panose="020B0604020202020204" pitchFamily="34" charset="0"/>
              <a:buChar char="•"/>
            </a:pPr>
            <a:r>
              <a:rPr lang="en-GB" sz="1400" dirty="0">
                <a:solidFill>
                  <a:schemeClr val="tx1"/>
                </a:solidFill>
              </a:rPr>
              <a:t>Changes in immune cells and Ig levels over 96 weeks (i.e., OLE Week 48) were consistent with those observed in the DBP and were not associated with </a:t>
            </a:r>
            <a:br>
              <a:rPr lang="en-GB" sz="1400" dirty="0">
                <a:solidFill>
                  <a:schemeClr val="tx1"/>
                </a:solidFill>
              </a:rPr>
            </a:br>
            <a:r>
              <a:rPr lang="en-GB" sz="1400" dirty="0">
                <a:solidFill>
                  <a:schemeClr val="tx1"/>
                </a:solidFill>
              </a:rPr>
              <a:t>an increased risk of infection</a:t>
            </a:r>
            <a:r>
              <a:rPr lang="en-GB" sz="1400" baseline="30000" dirty="0">
                <a:solidFill>
                  <a:schemeClr val="tx1"/>
                </a:solidFill>
              </a:rPr>
              <a:t>7</a:t>
            </a:r>
            <a:endParaRPr lang="en-GB" sz="1400" dirty="0">
              <a:solidFill>
                <a:schemeClr val="tx1"/>
              </a:solidFill>
            </a:endParaRPr>
          </a:p>
        </p:txBody>
      </p:sp>
      <p:sp>
        <p:nvSpPr>
          <p:cNvPr id="18" name="Rectangle: Rounded Corners 17">
            <a:extLst>
              <a:ext uri="{FF2B5EF4-FFF2-40B4-BE49-F238E27FC236}">
                <a16:creationId xmlns:a16="http://schemas.microsoft.com/office/drawing/2014/main" id="{7FA6822A-1B7D-42CE-8E7D-C5160954DC2F}"/>
              </a:ext>
            </a:extLst>
          </p:cNvPr>
          <p:cNvSpPr/>
          <p:nvPr/>
        </p:nvSpPr>
        <p:spPr>
          <a:xfrm>
            <a:off x="760383" y="3674797"/>
            <a:ext cx="1959429" cy="21121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0" lang="en-GB" sz="1400" b="1" i="0" u="none" strike="noStrike" kern="1200" cap="none" spc="0" normalizeH="0" baseline="0" noProof="0" dirty="0">
                <a:ln>
                  <a:noFill/>
                </a:ln>
                <a:solidFill>
                  <a:schemeClr val="bg1"/>
                </a:solidFill>
                <a:effectLst/>
                <a:uLnTx/>
                <a:uFillTx/>
                <a:latin typeface="+mn-lt"/>
                <a:ea typeface="+mn-ea"/>
                <a:cs typeface="+mn-cs"/>
              </a:rPr>
              <a:t>Previous </a:t>
            </a:r>
          </a:p>
          <a:p>
            <a:pPr algn="ctr"/>
            <a:r>
              <a:rPr kumimoji="0" lang="en-GB" sz="1400" b="1" i="0" u="none" strike="noStrike" kern="1200" cap="none" spc="0" normalizeH="0" baseline="0" noProof="0" dirty="0">
                <a:ln>
                  <a:noFill/>
                </a:ln>
                <a:solidFill>
                  <a:schemeClr val="bg1"/>
                </a:solidFill>
                <a:effectLst/>
                <a:uLnTx/>
                <a:uFillTx/>
                <a:latin typeface="+mn-lt"/>
                <a:ea typeface="+mn-ea"/>
                <a:cs typeface="+mn-cs"/>
              </a:rPr>
              <a:t>results from </a:t>
            </a:r>
          </a:p>
          <a:p>
            <a:pPr algn="ctr"/>
            <a:r>
              <a:rPr kumimoji="0" lang="en-GB" sz="1400" b="1" i="0" u="none" strike="noStrike" kern="1200" cap="none" spc="0" normalizeH="0" baseline="0" noProof="0" dirty="0">
                <a:ln>
                  <a:noFill/>
                </a:ln>
                <a:solidFill>
                  <a:schemeClr val="bg1"/>
                </a:solidFill>
                <a:effectLst/>
                <a:uLnTx/>
                <a:uFillTx/>
                <a:latin typeface="+mn-lt"/>
                <a:ea typeface="+mn-ea"/>
                <a:cs typeface="+mn-cs"/>
              </a:rPr>
              <a:t>ongoing OLE</a:t>
            </a:r>
          </a:p>
        </p:txBody>
      </p:sp>
      <p:cxnSp>
        <p:nvCxnSpPr>
          <p:cNvPr id="39" name="Straight Arrow Connector 38">
            <a:extLst>
              <a:ext uri="{FF2B5EF4-FFF2-40B4-BE49-F238E27FC236}">
                <a16:creationId xmlns:a16="http://schemas.microsoft.com/office/drawing/2014/main" id="{4013628F-14DD-4AA2-AF3C-689D8D1DF4FF}"/>
              </a:ext>
            </a:extLst>
          </p:cNvPr>
          <p:cNvCxnSpPr>
            <a:cxnSpLocks/>
            <a:stCxn id="2" idx="2"/>
            <a:endCxn id="17" idx="0"/>
          </p:cNvCxnSpPr>
          <p:nvPr/>
        </p:nvCxnSpPr>
        <p:spPr>
          <a:xfrm>
            <a:off x="1740098" y="1767899"/>
            <a:ext cx="0" cy="323113"/>
          </a:xfrm>
          <a:prstGeom prst="straightConnector1">
            <a:avLst/>
          </a:prstGeom>
          <a:ln w="57150">
            <a:solidFill>
              <a:srgbClr val="0F69AF"/>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D5D563E-78B4-4B4B-A202-CC11836E2744}"/>
              </a:ext>
            </a:extLst>
          </p:cNvPr>
          <p:cNvCxnSpPr>
            <a:cxnSpLocks/>
            <a:stCxn id="17" idx="2"/>
            <a:endCxn id="18" idx="0"/>
          </p:cNvCxnSpPr>
          <p:nvPr/>
        </p:nvCxnSpPr>
        <p:spPr>
          <a:xfrm>
            <a:off x="1740098" y="3377703"/>
            <a:ext cx="0" cy="2970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2" name="object 3">
            <a:extLst>
              <a:ext uri="{FF2B5EF4-FFF2-40B4-BE49-F238E27FC236}">
                <a16:creationId xmlns:a16="http://schemas.microsoft.com/office/drawing/2014/main" id="{4A605101-0035-4B51-8B84-C84DFEA183CA}"/>
              </a:ext>
            </a:extLst>
          </p:cNvPr>
          <p:cNvSpPr txBox="1"/>
          <p:nvPr/>
        </p:nvSpPr>
        <p:spPr>
          <a:xfrm>
            <a:off x="760383" y="6664291"/>
            <a:ext cx="11276052" cy="130400"/>
          </a:xfrm>
          <a:prstGeom prst="rect">
            <a:avLst/>
          </a:prstGeom>
        </p:spPr>
        <p:txBody>
          <a:bodyPr vert="horz" wrap="square" lIns="0" tIns="7219" rIns="0" bIns="0" rtlCol="0">
            <a:spAutoFit/>
          </a:bodyPr>
          <a:lstStyle/>
          <a:p>
            <a:pPr marL="7218" marR="0" lvl="0" indent="0" algn="l" defTabSz="519593" rtl="0" eaLnBrk="1" fontAlgn="auto" latinLnBrk="0" hangingPunct="1">
              <a:lnSpc>
                <a:spcPct val="100000"/>
              </a:lnSpc>
              <a:spcBef>
                <a:spcPts val="57"/>
              </a:spcBef>
              <a:spcAft>
                <a:spcPts val="0"/>
              </a:spcAft>
              <a:buClrTx/>
              <a:buSzTx/>
              <a:buFontTx/>
              <a:buNone/>
              <a:tabLst/>
              <a:defRPr/>
            </a:pP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Presented </a:t>
            </a:r>
            <a:r>
              <a:rPr kumimoji="0" lang="en-GB" sz="800" b="0" i="0" u="none" strike="noStrike" kern="1200" cap="none" spc="-6"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at </a:t>
            </a: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the Consortium of Multiple Sclerosis </a:t>
            </a:r>
            <a:r>
              <a:rPr kumimoji="0" lang="en-GB" sz="800" b="0" i="0" u="none" strike="noStrike" kern="1200" cap="none" spc="-3" normalizeH="0" baseline="0" noProof="0" dirty="0" err="1">
                <a:ln>
                  <a:noFill/>
                </a:ln>
                <a:solidFill>
                  <a:srgbClr val="503291"/>
                </a:solidFill>
                <a:effectLst/>
                <a:uLnTx/>
                <a:uFillTx/>
                <a:latin typeface="Verdana" panose="020B0604030504040204" pitchFamily="34" charset="0"/>
                <a:ea typeface="Verdana" panose="020B0604030504040204" pitchFamily="34" charset="0"/>
                <a:cs typeface="Verdana"/>
              </a:rPr>
              <a:t>Centers</a:t>
            </a: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(CMSC) Annual Meeting </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June 1–4, 2022</a:t>
            </a:r>
            <a:r>
              <a:rPr lang="en-US" sz="800" spc="-6" dirty="0">
                <a:solidFill>
                  <a:srgbClr val="503291"/>
                </a:solidFill>
                <a:latin typeface="Verdana" panose="020B0604030504040204" pitchFamily="34" charset="0"/>
                <a:ea typeface="Verdana" panose="020B0604030504040204" pitchFamily="34" charset="0"/>
                <a:cs typeface="Verdana"/>
              </a:rPr>
              <a:t> 						</a:t>
            </a:r>
            <a:r>
              <a:rPr kumimoji="0" lang="en-US" sz="800" b="0" i="0" u="none" strike="noStrike" kern="1200" cap="none" spc="-6"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Copyright © 2022 remains with the authors</a:t>
            </a:r>
          </a:p>
        </p:txBody>
      </p:sp>
    </p:spTree>
    <p:extLst>
      <p:ext uri="{BB962C8B-B14F-4D97-AF65-F5344CB8AC3E}">
        <p14:creationId xmlns:p14="http://schemas.microsoft.com/office/powerpoint/2010/main" val="3465577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2502361F-A994-43E1-99E8-DF995706F737}"/>
              </a:ext>
            </a:extLst>
          </p:cNvPr>
          <p:cNvSpPr>
            <a:spLocks noGrp="1"/>
          </p:cNvSpPr>
          <p:nvPr>
            <p:ph type="title"/>
          </p:nvPr>
        </p:nvSpPr>
        <p:spPr>
          <a:xfrm>
            <a:off x="760383" y="336550"/>
            <a:ext cx="10593417" cy="808468"/>
          </a:xfrm>
        </p:spPr>
        <p:txBody>
          <a:bodyPr/>
          <a:lstStyle/>
          <a:p>
            <a:r>
              <a:rPr lang="en-GB" dirty="0"/>
              <a:t>Objectives</a:t>
            </a:r>
          </a:p>
        </p:txBody>
      </p:sp>
      <p:sp>
        <p:nvSpPr>
          <p:cNvPr id="25" name="Slide Number Placeholder 5">
            <a:extLst>
              <a:ext uri="{FF2B5EF4-FFF2-40B4-BE49-F238E27FC236}">
                <a16:creationId xmlns:a16="http://schemas.microsoft.com/office/drawing/2014/main" id="{9AE5361D-04DA-4AC9-A0DC-A559A6EB9066}"/>
              </a:ext>
            </a:extLst>
          </p:cNvPr>
          <p:cNvSpPr>
            <a:spLocks noGrp="1"/>
          </p:cNvSpPr>
          <p:nvPr>
            <p:ph type="sldNum" sz="quarter" idx="4"/>
          </p:nvPr>
        </p:nvSpPr>
        <p:spPr/>
        <p:txBody>
          <a:bodyPr/>
          <a:lstStyle/>
          <a:p>
            <a:fld id="{2C89B740-7DDD-447D-8B86-4C509E74C549}" type="slidenum">
              <a:rPr lang="en-GB" smtClean="0"/>
              <a:pPr/>
              <a:t>4</a:t>
            </a:fld>
            <a:endParaRPr lang="en-GB"/>
          </a:p>
        </p:txBody>
      </p:sp>
      <p:sp>
        <p:nvSpPr>
          <p:cNvPr id="81" name="TextBox 80">
            <a:extLst>
              <a:ext uri="{FF2B5EF4-FFF2-40B4-BE49-F238E27FC236}">
                <a16:creationId xmlns:a16="http://schemas.microsoft.com/office/drawing/2014/main" id="{7882A384-B8B7-4AD7-B2AB-5A1C34022D7B}"/>
              </a:ext>
            </a:extLst>
          </p:cNvPr>
          <p:cNvSpPr txBox="1"/>
          <p:nvPr/>
        </p:nvSpPr>
        <p:spPr>
          <a:xfrm>
            <a:off x="726543" y="1121272"/>
            <a:ext cx="10593417" cy="871593"/>
          </a:xfrm>
          <a:prstGeom prst="roundRect">
            <a:avLst/>
          </a:prstGeom>
          <a:solidFill>
            <a:srgbClr val="503291"/>
          </a:solidFill>
        </p:spPr>
        <p:txBody>
          <a:bodyPr wrap="square" rtlCol="0" anchor="ctr">
            <a:noAutofit/>
          </a:bodyPr>
          <a:lstStyle/>
          <a:p>
            <a:pPr algn="ctr"/>
            <a:r>
              <a:rPr lang="en-GB" sz="1600" b="1" dirty="0">
                <a:solidFill>
                  <a:schemeClr val="bg1"/>
                </a:solidFill>
              </a:rPr>
              <a:t>To report safety and efficacy of evobrutinib in the treatment of relapsing MS </a:t>
            </a:r>
            <a:br>
              <a:rPr lang="en-GB" sz="1600" b="1" dirty="0">
                <a:solidFill>
                  <a:schemeClr val="bg1"/>
                </a:solidFill>
              </a:rPr>
            </a:br>
            <a:r>
              <a:rPr lang="en-GB" sz="1600" b="1" dirty="0">
                <a:solidFill>
                  <a:schemeClr val="bg1"/>
                </a:solidFill>
              </a:rPr>
              <a:t>over 2.5 years (i.e., ≥132 weeks) in an OLE, including:</a:t>
            </a:r>
          </a:p>
        </p:txBody>
      </p:sp>
      <p:sp>
        <p:nvSpPr>
          <p:cNvPr id="82" name="TextBox 81">
            <a:extLst>
              <a:ext uri="{FF2B5EF4-FFF2-40B4-BE49-F238E27FC236}">
                <a16:creationId xmlns:a16="http://schemas.microsoft.com/office/drawing/2014/main" id="{FEBA6EF3-399A-4595-95B4-723D9C8609D5}"/>
              </a:ext>
            </a:extLst>
          </p:cNvPr>
          <p:cNvSpPr txBox="1"/>
          <p:nvPr/>
        </p:nvSpPr>
        <p:spPr>
          <a:xfrm>
            <a:off x="726543" y="2226361"/>
            <a:ext cx="580123" cy="792000"/>
          </a:xfrm>
          <a:prstGeom prst="roundRect">
            <a:avLst/>
          </a:prstGeom>
          <a:solidFill>
            <a:srgbClr val="503291"/>
          </a:solidFill>
        </p:spPr>
        <p:txBody>
          <a:bodyPr wrap="square" rtlCol="0" anchor="ctr">
            <a:noAutofit/>
          </a:bodyPr>
          <a:lstStyle/>
          <a:p>
            <a:pPr algn="ctr"/>
            <a:r>
              <a:rPr lang="en-US" sz="1600" b="1" dirty="0">
                <a:solidFill>
                  <a:schemeClr val="bg1"/>
                </a:solidFill>
              </a:rPr>
              <a:t>1</a:t>
            </a:r>
          </a:p>
        </p:txBody>
      </p:sp>
      <p:sp>
        <p:nvSpPr>
          <p:cNvPr id="83" name="TextBox 82">
            <a:extLst>
              <a:ext uri="{FF2B5EF4-FFF2-40B4-BE49-F238E27FC236}">
                <a16:creationId xmlns:a16="http://schemas.microsoft.com/office/drawing/2014/main" id="{4CA8749F-8BDB-4432-A2F7-FDB919C13DF1}"/>
              </a:ext>
            </a:extLst>
          </p:cNvPr>
          <p:cNvSpPr txBox="1"/>
          <p:nvPr/>
        </p:nvSpPr>
        <p:spPr>
          <a:xfrm>
            <a:off x="726543" y="3208638"/>
            <a:ext cx="580123" cy="792000"/>
          </a:xfrm>
          <a:prstGeom prst="roundRect">
            <a:avLst/>
          </a:prstGeom>
          <a:solidFill>
            <a:srgbClr val="503291"/>
          </a:solidFill>
        </p:spPr>
        <p:txBody>
          <a:bodyPr wrap="square" rtlCol="0" anchor="ctr">
            <a:noAutofit/>
          </a:bodyPr>
          <a:lstStyle/>
          <a:p>
            <a:pPr algn="ctr"/>
            <a:r>
              <a:rPr lang="en-US" sz="1600" b="1" dirty="0">
                <a:solidFill>
                  <a:schemeClr val="bg1"/>
                </a:solidFill>
              </a:rPr>
              <a:t>2</a:t>
            </a:r>
          </a:p>
        </p:txBody>
      </p:sp>
      <p:sp>
        <p:nvSpPr>
          <p:cNvPr id="84" name="TextBox 83">
            <a:extLst>
              <a:ext uri="{FF2B5EF4-FFF2-40B4-BE49-F238E27FC236}">
                <a16:creationId xmlns:a16="http://schemas.microsoft.com/office/drawing/2014/main" id="{B854FBBD-0402-4293-8258-05C99A3552FA}"/>
              </a:ext>
            </a:extLst>
          </p:cNvPr>
          <p:cNvSpPr txBox="1"/>
          <p:nvPr/>
        </p:nvSpPr>
        <p:spPr>
          <a:xfrm>
            <a:off x="726543" y="4190915"/>
            <a:ext cx="580123" cy="792000"/>
          </a:xfrm>
          <a:prstGeom prst="roundRect">
            <a:avLst/>
          </a:prstGeom>
          <a:solidFill>
            <a:srgbClr val="503291"/>
          </a:solidFill>
        </p:spPr>
        <p:txBody>
          <a:bodyPr wrap="square" rtlCol="0" anchor="ctr">
            <a:noAutofit/>
          </a:bodyPr>
          <a:lstStyle/>
          <a:p>
            <a:pPr algn="ctr"/>
            <a:r>
              <a:rPr lang="en-US" sz="1600" b="1">
                <a:solidFill>
                  <a:schemeClr val="bg1"/>
                </a:solidFill>
              </a:rPr>
              <a:t>3</a:t>
            </a:r>
          </a:p>
        </p:txBody>
      </p:sp>
      <p:sp>
        <p:nvSpPr>
          <p:cNvPr id="86" name="TextBox 85">
            <a:extLst>
              <a:ext uri="{FF2B5EF4-FFF2-40B4-BE49-F238E27FC236}">
                <a16:creationId xmlns:a16="http://schemas.microsoft.com/office/drawing/2014/main" id="{16C46EBB-A942-4F6E-A6A9-F626BEE1E12C}"/>
              </a:ext>
            </a:extLst>
          </p:cNvPr>
          <p:cNvSpPr txBox="1"/>
          <p:nvPr/>
        </p:nvSpPr>
        <p:spPr>
          <a:xfrm>
            <a:off x="1425895" y="2226361"/>
            <a:ext cx="9894065" cy="792000"/>
          </a:xfrm>
          <a:prstGeom prst="roundRect">
            <a:avLst/>
          </a:prstGeom>
          <a:solidFill>
            <a:schemeClr val="accent1">
              <a:lumMod val="20000"/>
              <a:lumOff val="80000"/>
            </a:schemeClr>
          </a:solidFill>
        </p:spPr>
        <p:txBody>
          <a:bodyPr wrap="square" rtlCol="0" anchor="ctr">
            <a:noAutofit/>
          </a:bodyPr>
          <a:lstStyle/>
          <a:p>
            <a:pPr>
              <a:lnSpc>
                <a:spcPct val="127000"/>
              </a:lnSpc>
              <a:defRPr/>
            </a:pPr>
            <a:r>
              <a:rPr lang="en-GB" sz="1600" dirty="0">
                <a:solidFill>
                  <a:srgbClr val="503291"/>
                </a:solidFill>
                <a:latin typeface="Verdana"/>
              </a:rPr>
              <a:t>Safety profile of evobrutinib when all OLE participants had been treated with evobrutinib for at least 132 weeks (or discontinued)</a:t>
            </a:r>
          </a:p>
        </p:txBody>
      </p:sp>
      <p:sp>
        <p:nvSpPr>
          <p:cNvPr id="87" name="TextBox 86">
            <a:extLst>
              <a:ext uri="{FF2B5EF4-FFF2-40B4-BE49-F238E27FC236}">
                <a16:creationId xmlns:a16="http://schemas.microsoft.com/office/drawing/2014/main" id="{6BD66D7E-56C6-4FA3-A872-00D4B10C799C}"/>
              </a:ext>
            </a:extLst>
          </p:cNvPr>
          <p:cNvSpPr txBox="1"/>
          <p:nvPr/>
        </p:nvSpPr>
        <p:spPr>
          <a:xfrm>
            <a:off x="1425895" y="3208638"/>
            <a:ext cx="9894065" cy="792000"/>
          </a:xfrm>
          <a:prstGeom prst="roundRect">
            <a:avLst/>
          </a:prstGeom>
          <a:solidFill>
            <a:schemeClr val="accent1">
              <a:lumMod val="20000"/>
              <a:lumOff val="80000"/>
            </a:schemeClr>
          </a:solidFill>
        </p:spPr>
        <p:txBody>
          <a:bodyPr wrap="square" rtlCol="0" anchor="ctr">
            <a:noAutofit/>
          </a:bodyPr>
          <a:lstStyle/>
          <a:p>
            <a:pPr>
              <a:lnSpc>
                <a:spcPct val="127000"/>
              </a:lnSpc>
              <a:defRPr/>
            </a:pPr>
            <a:r>
              <a:rPr lang="en-GB" sz="1600" dirty="0">
                <a:solidFill>
                  <a:srgbClr val="503291"/>
                </a:solidFill>
                <a:latin typeface="Verdana"/>
              </a:rPr>
              <a:t>Effects of evobrutinib on CD19</a:t>
            </a:r>
            <a:r>
              <a:rPr lang="en-GB" sz="1600" baseline="30000" dirty="0">
                <a:solidFill>
                  <a:srgbClr val="503291"/>
                </a:solidFill>
                <a:latin typeface="Verdana"/>
              </a:rPr>
              <a:t>+</a:t>
            </a:r>
            <a:r>
              <a:rPr lang="en-GB" sz="1600" dirty="0">
                <a:solidFill>
                  <a:srgbClr val="503291"/>
                </a:solidFill>
                <a:latin typeface="Verdana"/>
              </a:rPr>
              <a:t> B cells and incidence of</a:t>
            </a:r>
            <a:r>
              <a:rPr lang="en-GB" sz="1600" dirty="0">
                <a:solidFill>
                  <a:srgbClr val="FF0000"/>
                </a:solidFill>
                <a:latin typeface="Verdana"/>
              </a:rPr>
              <a:t> </a:t>
            </a:r>
            <a:r>
              <a:rPr lang="en-GB" sz="1600" dirty="0">
                <a:solidFill>
                  <a:srgbClr val="503291"/>
                </a:solidFill>
                <a:latin typeface="Verdana"/>
              </a:rPr>
              <a:t>infections</a:t>
            </a:r>
            <a:endParaRPr lang="en-GB" sz="1600" strike="sngStrike" dirty="0">
              <a:solidFill>
                <a:srgbClr val="503291"/>
              </a:solidFill>
              <a:latin typeface="Verdana"/>
            </a:endParaRPr>
          </a:p>
        </p:txBody>
      </p:sp>
      <p:sp>
        <p:nvSpPr>
          <p:cNvPr id="88" name="TextBox 87">
            <a:extLst>
              <a:ext uri="{FF2B5EF4-FFF2-40B4-BE49-F238E27FC236}">
                <a16:creationId xmlns:a16="http://schemas.microsoft.com/office/drawing/2014/main" id="{040CA3DB-5772-4251-B3E1-662A3B9E4737}"/>
              </a:ext>
            </a:extLst>
          </p:cNvPr>
          <p:cNvSpPr txBox="1"/>
          <p:nvPr/>
        </p:nvSpPr>
        <p:spPr>
          <a:xfrm>
            <a:off x="1425895" y="4190915"/>
            <a:ext cx="9894065" cy="792000"/>
          </a:xfrm>
          <a:prstGeom prst="roundRect">
            <a:avLst/>
          </a:prstGeom>
          <a:solidFill>
            <a:schemeClr val="accent1">
              <a:lumMod val="20000"/>
              <a:lumOff val="80000"/>
            </a:schemeClr>
          </a:solidFill>
        </p:spPr>
        <p:txBody>
          <a:bodyPr wrap="square" rtlCol="0" anchor="ctr">
            <a:noAutofit/>
          </a:bodyPr>
          <a:lstStyle/>
          <a:p>
            <a:pPr>
              <a:lnSpc>
                <a:spcPct val="127000"/>
              </a:lnSpc>
              <a:defRPr/>
            </a:pPr>
            <a:r>
              <a:rPr lang="en-GB" sz="1600" dirty="0">
                <a:solidFill>
                  <a:srgbClr val="503291"/>
                </a:solidFill>
                <a:latin typeface="Verdana"/>
              </a:rPr>
              <a:t>Effects of evobrutinib on Ig levels</a:t>
            </a:r>
            <a:endParaRPr lang="en-GB" sz="1600" strike="sngStrike" dirty="0">
              <a:solidFill>
                <a:srgbClr val="503291"/>
              </a:solidFill>
              <a:latin typeface="Verdana"/>
            </a:endParaRPr>
          </a:p>
        </p:txBody>
      </p:sp>
      <p:sp>
        <p:nvSpPr>
          <p:cNvPr id="17" name="TextBox 16">
            <a:extLst>
              <a:ext uri="{FF2B5EF4-FFF2-40B4-BE49-F238E27FC236}">
                <a16:creationId xmlns:a16="http://schemas.microsoft.com/office/drawing/2014/main" id="{941DF7C5-D5BD-40FF-ADE9-4ED3646D20D7}"/>
              </a:ext>
            </a:extLst>
          </p:cNvPr>
          <p:cNvSpPr txBox="1"/>
          <p:nvPr/>
        </p:nvSpPr>
        <p:spPr>
          <a:xfrm>
            <a:off x="674254" y="6431347"/>
            <a:ext cx="10778837" cy="215444"/>
          </a:xfrm>
          <a:prstGeom prst="rect">
            <a:avLst/>
          </a:prstGeom>
          <a:noFill/>
        </p:spPr>
        <p:txBody>
          <a:bodyPr wrap="square" anchor="b">
            <a:spAutoFit/>
          </a:bodyPr>
          <a:lstStyle/>
          <a:p>
            <a:r>
              <a:rPr lang="en-IN" sz="800" b="1" dirty="0">
                <a:solidFill>
                  <a:srgbClr val="503291"/>
                </a:solidFill>
                <a:latin typeface="Verdana" panose="020B0604030504040204" pitchFamily="34" charset="0"/>
                <a:ea typeface="Verdana" panose="020B0604030504040204" pitchFamily="34" charset="0"/>
              </a:rPr>
              <a:t>ARR,</a:t>
            </a:r>
            <a:r>
              <a:rPr lang="en-IN" sz="800" dirty="0">
                <a:solidFill>
                  <a:srgbClr val="503291"/>
                </a:solidFill>
                <a:latin typeface="Verdana" panose="020B0604030504040204" pitchFamily="34" charset="0"/>
                <a:ea typeface="Verdana" panose="020B0604030504040204" pitchFamily="34" charset="0"/>
              </a:rPr>
              <a:t> annualized relapse rate; </a:t>
            </a:r>
            <a:r>
              <a:rPr lang="en-IN" sz="800" b="1" dirty="0">
                <a:solidFill>
                  <a:srgbClr val="503291"/>
                </a:solidFill>
                <a:latin typeface="Verdana" panose="020B0604030504040204" pitchFamily="34" charset="0"/>
                <a:ea typeface="Verdana" panose="020B0604030504040204" pitchFamily="34" charset="0"/>
              </a:rPr>
              <a:t>EDSS,</a:t>
            </a:r>
            <a:r>
              <a:rPr lang="en-IN" sz="800" dirty="0">
                <a:solidFill>
                  <a:srgbClr val="503291"/>
                </a:solidFill>
                <a:latin typeface="Verdana" panose="020B0604030504040204" pitchFamily="34" charset="0"/>
                <a:ea typeface="Verdana" panose="020B0604030504040204" pitchFamily="34" charset="0"/>
              </a:rPr>
              <a:t> Expanded Disability Status Scale; </a:t>
            </a:r>
            <a:r>
              <a:rPr lang="en-IN" sz="800" b="1" dirty="0">
                <a:solidFill>
                  <a:srgbClr val="503291"/>
                </a:solidFill>
                <a:latin typeface="Verdana" panose="020B0604030504040204" pitchFamily="34" charset="0"/>
                <a:ea typeface="Verdana" panose="020B0604030504040204" pitchFamily="34" charset="0"/>
              </a:rPr>
              <a:t>Ig,</a:t>
            </a:r>
            <a:r>
              <a:rPr lang="en-IN" sz="800" dirty="0">
                <a:solidFill>
                  <a:srgbClr val="503291"/>
                </a:solidFill>
                <a:latin typeface="Verdana" panose="020B0604030504040204" pitchFamily="34" charset="0"/>
                <a:ea typeface="Verdana" panose="020B0604030504040204" pitchFamily="34" charset="0"/>
              </a:rPr>
              <a:t> immunoglobulin; </a:t>
            </a:r>
            <a:r>
              <a:rPr lang="en-IN" sz="800" b="1" dirty="0">
                <a:solidFill>
                  <a:srgbClr val="503291"/>
                </a:solidFill>
                <a:latin typeface="Verdana" panose="020B0604030504040204" pitchFamily="34" charset="0"/>
                <a:ea typeface="Verdana" panose="020B0604030504040204" pitchFamily="34" charset="0"/>
              </a:rPr>
              <a:t>OLE,</a:t>
            </a:r>
            <a:r>
              <a:rPr lang="en-IN" sz="800" dirty="0">
                <a:solidFill>
                  <a:srgbClr val="503291"/>
                </a:solidFill>
                <a:latin typeface="Verdana" panose="020B0604030504040204" pitchFamily="34" charset="0"/>
                <a:ea typeface="Verdana" panose="020B0604030504040204" pitchFamily="34" charset="0"/>
              </a:rPr>
              <a:t> open-label extension</a:t>
            </a:r>
          </a:p>
        </p:txBody>
      </p:sp>
      <p:grpSp>
        <p:nvGrpSpPr>
          <p:cNvPr id="18" name="Graphic 48">
            <a:extLst>
              <a:ext uri="{FF2B5EF4-FFF2-40B4-BE49-F238E27FC236}">
                <a16:creationId xmlns:a16="http://schemas.microsoft.com/office/drawing/2014/main" id="{F8A81FB8-D4EF-4D26-9DBA-44AAA02D4DF2}"/>
              </a:ext>
            </a:extLst>
          </p:cNvPr>
          <p:cNvGrpSpPr>
            <a:grpSpLocks noChangeAspect="1"/>
          </p:cNvGrpSpPr>
          <p:nvPr/>
        </p:nvGrpSpPr>
        <p:grpSpPr>
          <a:xfrm>
            <a:off x="190198" y="184325"/>
            <a:ext cx="536400" cy="536400"/>
            <a:chOff x="2064789" y="1299926"/>
            <a:chExt cx="1012386" cy="1012386"/>
          </a:xfrm>
        </p:grpSpPr>
        <p:sp>
          <p:nvSpPr>
            <p:cNvPr id="19" name="Freeform: Shape 18">
              <a:extLst>
                <a:ext uri="{FF2B5EF4-FFF2-40B4-BE49-F238E27FC236}">
                  <a16:creationId xmlns:a16="http://schemas.microsoft.com/office/drawing/2014/main" id="{24E4D500-855D-4262-B347-EE66C3A7BBE8}"/>
                </a:ext>
              </a:extLst>
            </p:cNvPr>
            <p:cNvSpPr/>
            <p:nvPr/>
          </p:nvSpPr>
          <p:spPr>
            <a:xfrm>
              <a:off x="2064789" y="1299926"/>
              <a:ext cx="1012282" cy="1012282"/>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US"/>
            </a:p>
          </p:txBody>
        </p:sp>
        <p:grpSp>
          <p:nvGrpSpPr>
            <p:cNvPr id="20" name="Graphic 48">
              <a:extLst>
                <a:ext uri="{FF2B5EF4-FFF2-40B4-BE49-F238E27FC236}">
                  <a16:creationId xmlns:a16="http://schemas.microsoft.com/office/drawing/2014/main" id="{ACB40230-7786-46FA-8A15-3B34A67B2B0E}"/>
                </a:ext>
              </a:extLst>
            </p:cNvPr>
            <p:cNvGrpSpPr/>
            <p:nvPr/>
          </p:nvGrpSpPr>
          <p:grpSpPr>
            <a:xfrm>
              <a:off x="2076939" y="1299926"/>
              <a:ext cx="1000236" cy="1012386"/>
              <a:chOff x="2076939" y="1299926"/>
              <a:chExt cx="1000236" cy="1012386"/>
            </a:xfrm>
            <a:solidFill>
              <a:srgbClr val="0F69AF"/>
            </a:solidFill>
          </p:grpSpPr>
          <p:sp>
            <p:nvSpPr>
              <p:cNvPr id="21" name="Freeform: Shape 20">
                <a:extLst>
                  <a:ext uri="{FF2B5EF4-FFF2-40B4-BE49-F238E27FC236}">
                    <a16:creationId xmlns:a16="http://schemas.microsoft.com/office/drawing/2014/main" id="{2C7B020C-B7D3-4031-BACD-8E0630103C5E}"/>
                  </a:ext>
                </a:extLst>
              </p:cNvPr>
              <p:cNvSpPr/>
              <p:nvPr/>
            </p:nvSpPr>
            <p:spPr>
              <a:xfrm>
                <a:off x="2076939" y="1299926"/>
                <a:ext cx="1000236" cy="1012386"/>
              </a:xfrm>
              <a:custGeom>
                <a:avLst/>
                <a:gdLst>
                  <a:gd name="connsiteX0" fmla="*/ 493991 w 1000236"/>
                  <a:gd name="connsiteY0" fmla="*/ 0 h 1012386"/>
                  <a:gd name="connsiteX1" fmla="*/ 71 w 1000236"/>
                  <a:gd name="connsiteY1" fmla="*/ 395769 h 1012386"/>
                  <a:gd name="connsiteX2" fmla="*/ 0 w 1000236"/>
                  <a:gd name="connsiteY2" fmla="*/ 397352 h 1012386"/>
                  <a:gd name="connsiteX3" fmla="*/ 75821 w 1000236"/>
                  <a:gd name="connsiteY3" fmla="*/ 474543 h 1012386"/>
                  <a:gd name="connsiteX4" fmla="*/ 128720 w 1000236"/>
                  <a:gd name="connsiteY4" fmla="*/ 474543 h 1012386"/>
                  <a:gd name="connsiteX5" fmla="*/ 529826 w 1000236"/>
                  <a:gd name="connsiteY5" fmla="*/ 149490 h 1012386"/>
                  <a:gd name="connsiteX6" fmla="*/ 854877 w 1000236"/>
                  <a:gd name="connsiteY6" fmla="*/ 550596 h 1012386"/>
                  <a:gd name="connsiteX7" fmla="*/ 453773 w 1000236"/>
                  <a:gd name="connsiteY7" fmla="*/ 875647 h 1012386"/>
                  <a:gd name="connsiteX8" fmla="*/ 127430 w 1000236"/>
                  <a:gd name="connsiteY8" fmla="*/ 535096 h 1012386"/>
                  <a:gd name="connsiteX9" fmla="*/ 75814 w 1000236"/>
                  <a:gd name="connsiteY9" fmla="*/ 535096 h 1012386"/>
                  <a:gd name="connsiteX10" fmla="*/ 826 w 1000236"/>
                  <a:gd name="connsiteY10" fmla="*/ 612990 h 1012386"/>
                  <a:gd name="connsiteX11" fmla="*/ 1995 w 1000236"/>
                  <a:gd name="connsiteY11" fmla="*/ 624935 h 1012386"/>
                  <a:gd name="connsiteX12" fmla="*/ 612790 w 1000236"/>
                  <a:gd name="connsiteY12" fmla="*/ 998130 h 1012386"/>
                  <a:gd name="connsiteX13" fmla="*/ 985980 w 1000236"/>
                  <a:gd name="connsiteY13" fmla="*/ 387331 h 1012386"/>
                  <a:gd name="connsiteX14" fmla="*/ 493991 w 1000236"/>
                  <a:gd name="connsiteY14" fmla="*/ 0 h 101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236" h="1012386">
                    <a:moveTo>
                      <a:pt x="493991" y="0"/>
                    </a:moveTo>
                    <a:cubicBezTo>
                      <a:pt x="257012" y="55"/>
                      <a:pt x="51783" y="164501"/>
                      <a:pt x="71" y="395769"/>
                    </a:cubicBezTo>
                    <a:cubicBezTo>
                      <a:pt x="71" y="396292"/>
                      <a:pt x="0" y="396806"/>
                      <a:pt x="0" y="397352"/>
                    </a:cubicBezTo>
                    <a:cubicBezTo>
                      <a:pt x="6" y="439449"/>
                      <a:pt x="33731" y="473783"/>
                      <a:pt x="75821" y="474543"/>
                    </a:cubicBezTo>
                    <a:lnTo>
                      <a:pt x="128720" y="474543"/>
                    </a:lnTo>
                    <a:cubicBezTo>
                      <a:pt x="149721" y="274020"/>
                      <a:pt x="329302" y="128489"/>
                      <a:pt x="529826" y="149490"/>
                    </a:cubicBezTo>
                    <a:cubicBezTo>
                      <a:pt x="730353" y="170491"/>
                      <a:pt x="875877" y="350072"/>
                      <a:pt x="854877" y="550596"/>
                    </a:cubicBezTo>
                    <a:cubicBezTo>
                      <a:pt x="833878" y="751123"/>
                      <a:pt x="654297" y="896647"/>
                      <a:pt x="453773" y="875647"/>
                    </a:cubicBezTo>
                    <a:cubicBezTo>
                      <a:pt x="276416" y="857070"/>
                      <a:pt x="138434" y="713081"/>
                      <a:pt x="127430" y="535096"/>
                    </a:cubicBezTo>
                    <a:lnTo>
                      <a:pt x="75814" y="535096"/>
                    </a:lnTo>
                    <a:cubicBezTo>
                      <a:pt x="33596" y="535899"/>
                      <a:pt x="23" y="570772"/>
                      <a:pt x="826" y="612990"/>
                    </a:cubicBezTo>
                    <a:cubicBezTo>
                      <a:pt x="902" y="616996"/>
                      <a:pt x="1293" y="620990"/>
                      <a:pt x="1995" y="624935"/>
                    </a:cubicBezTo>
                    <a:cubicBezTo>
                      <a:pt x="67607" y="896655"/>
                      <a:pt x="341069" y="1063741"/>
                      <a:pt x="612790" y="998130"/>
                    </a:cubicBezTo>
                    <a:cubicBezTo>
                      <a:pt x="884513" y="932512"/>
                      <a:pt x="1051591" y="659052"/>
                      <a:pt x="985980" y="387331"/>
                    </a:cubicBezTo>
                    <a:cubicBezTo>
                      <a:pt x="931111" y="160097"/>
                      <a:pt x="727756" y="2"/>
                      <a:pt x="493991" y="0"/>
                    </a:cubicBezTo>
                    <a:close/>
                  </a:path>
                </a:pathLst>
              </a:custGeom>
              <a:solidFill>
                <a:srgbClr val="503291"/>
              </a:solidFill>
              <a:ln w="787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12482CB-9D9D-4C7A-94A3-6C463BC62753}"/>
                  </a:ext>
                </a:extLst>
              </p:cNvPr>
              <p:cNvSpPr/>
              <p:nvPr/>
            </p:nvSpPr>
            <p:spPr>
              <a:xfrm>
                <a:off x="2264660" y="1508106"/>
                <a:ext cx="608135" cy="608969"/>
              </a:xfrm>
              <a:custGeom>
                <a:avLst/>
                <a:gdLst>
                  <a:gd name="connsiteX0" fmla="*/ 264595 w 608135"/>
                  <a:gd name="connsiteY0" fmla="*/ 326845 h 608969"/>
                  <a:gd name="connsiteX1" fmla="*/ 0 w 608135"/>
                  <a:gd name="connsiteY1" fmla="*/ 326845 h 608969"/>
                  <a:gd name="connsiteX2" fmla="*/ 326009 w 608135"/>
                  <a:gd name="connsiteY2" fmla="*/ 608134 h 608969"/>
                  <a:gd name="connsiteX3" fmla="*/ 607300 w 608135"/>
                  <a:gd name="connsiteY3" fmla="*/ 282128 h 608969"/>
                  <a:gd name="connsiteX4" fmla="*/ 281293 w 608135"/>
                  <a:gd name="connsiteY4" fmla="*/ 836 h 608969"/>
                  <a:gd name="connsiteX5" fmla="*/ 1583 w 608135"/>
                  <a:gd name="connsiteY5" fmla="*/ 266292 h 608969"/>
                  <a:gd name="connsiteX6" fmla="*/ 261524 w 608135"/>
                  <a:gd name="connsiteY6" fmla="*/ 266292 h 608969"/>
                  <a:gd name="connsiteX7" fmla="*/ 203679 w 608135"/>
                  <a:gd name="connsiteY7" fmla="*/ 204735 h 608969"/>
                  <a:gd name="connsiteX8" fmla="*/ 205633 w 608135"/>
                  <a:gd name="connsiteY8" fmla="*/ 149180 h 608969"/>
                  <a:gd name="connsiteX9" fmla="*/ 260978 w 608135"/>
                  <a:gd name="connsiteY9" fmla="*/ 150910 h 608969"/>
                  <a:gd name="connsiteX10" fmla="*/ 376978 w 608135"/>
                  <a:gd name="connsiteY10" fmla="*/ 274390 h 608969"/>
                  <a:gd name="connsiteX11" fmla="*/ 375466 w 608135"/>
                  <a:gd name="connsiteY11" fmla="*/ 329742 h 608969"/>
                  <a:gd name="connsiteX12" fmla="*/ 259466 w 608135"/>
                  <a:gd name="connsiteY12" fmla="*/ 440439 h 608969"/>
                  <a:gd name="connsiteX13" fmla="*/ 203887 w 608135"/>
                  <a:gd name="connsiteY13" fmla="*/ 439388 h 608969"/>
                  <a:gd name="connsiteX14" fmla="*/ 204938 w 608135"/>
                  <a:gd name="connsiteY14" fmla="*/ 383808 h 608969"/>
                  <a:gd name="connsiteX15" fmla="*/ 205191 w 608135"/>
                  <a:gd name="connsiteY15" fmla="*/ 383567 h 60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8135" h="608969">
                    <a:moveTo>
                      <a:pt x="264595" y="326845"/>
                    </a:moveTo>
                    <a:lnTo>
                      <a:pt x="0" y="326845"/>
                    </a:lnTo>
                    <a:cubicBezTo>
                      <a:pt x="12348" y="494548"/>
                      <a:pt x="158308" y="620482"/>
                      <a:pt x="326009" y="608134"/>
                    </a:cubicBezTo>
                    <a:cubicBezTo>
                      <a:pt x="493714" y="595786"/>
                      <a:pt x="619648" y="449830"/>
                      <a:pt x="607300" y="282128"/>
                    </a:cubicBezTo>
                    <a:cubicBezTo>
                      <a:pt x="594952" y="114426"/>
                      <a:pt x="448995" y="-11513"/>
                      <a:pt x="281293" y="836"/>
                    </a:cubicBezTo>
                    <a:cubicBezTo>
                      <a:pt x="136763" y="11478"/>
                      <a:pt x="19762" y="122516"/>
                      <a:pt x="1583" y="266292"/>
                    </a:cubicBezTo>
                    <a:lnTo>
                      <a:pt x="261524" y="266292"/>
                    </a:lnTo>
                    <a:lnTo>
                      <a:pt x="203679" y="204735"/>
                    </a:lnTo>
                    <a:cubicBezTo>
                      <a:pt x="188877" y="188854"/>
                      <a:pt x="189752" y="163981"/>
                      <a:pt x="205633" y="149180"/>
                    </a:cubicBezTo>
                    <a:cubicBezTo>
                      <a:pt x="221427" y="134459"/>
                      <a:pt x="246135" y="135232"/>
                      <a:pt x="260978" y="150910"/>
                    </a:cubicBezTo>
                    <a:lnTo>
                      <a:pt x="376978" y="274390"/>
                    </a:lnTo>
                    <a:cubicBezTo>
                      <a:pt x="391756" y="290127"/>
                      <a:pt x="391082" y="314836"/>
                      <a:pt x="375466" y="329742"/>
                    </a:cubicBezTo>
                    <a:lnTo>
                      <a:pt x="259466" y="440439"/>
                    </a:lnTo>
                    <a:cubicBezTo>
                      <a:pt x="243828" y="455496"/>
                      <a:pt x="218944" y="455026"/>
                      <a:pt x="203887" y="439388"/>
                    </a:cubicBezTo>
                    <a:cubicBezTo>
                      <a:pt x="188829" y="423750"/>
                      <a:pt x="189300" y="398866"/>
                      <a:pt x="204938" y="383808"/>
                    </a:cubicBezTo>
                    <a:cubicBezTo>
                      <a:pt x="205022" y="383728"/>
                      <a:pt x="205106" y="383647"/>
                      <a:pt x="205191" y="383567"/>
                    </a:cubicBezTo>
                    <a:close/>
                  </a:path>
                </a:pathLst>
              </a:custGeom>
              <a:solidFill>
                <a:srgbClr val="503291"/>
              </a:solidFill>
              <a:ln w="7876" cap="flat">
                <a:noFill/>
                <a:prstDash val="solid"/>
                <a:miter/>
              </a:ln>
            </p:spPr>
            <p:txBody>
              <a:bodyPr rtlCol="0" anchor="ctr"/>
              <a:lstStyle/>
              <a:p>
                <a:endParaRPr lang="en-US"/>
              </a:p>
            </p:txBody>
          </p:sp>
        </p:grpSp>
      </p:grpSp>
      <p:sp>
        <p:nvSpPr>
          <p:cNvPr id="23" name="TextBox 22">
            <a:extLst>
              <a:ext uri="{FF2B5EF4-FFF2-40B4-BE49-F238E27FC236}">
                <a16:creationId xmlns:a16="http://schemas.microsoft.com/office/drawing/2014/main" id="{898189D5-9361-4D91-858A-82712EB54664}"/>
              </a:ext>
            </a:extLst>
          </p:cNvPr>
          <p:cNvSpPr txBox="1"/>
          <p:nvPr/>
        </p:nvSpPr>
        <p:spPr>
          <a:xfrm>
            <a:off x="726543" y="5173191"/>
            <a:ext cx="580123" cy="792000"/>
          </a:xfrm>
          <a:prstGeom prst="roundRect">
            <a:avLst/>
          </a:prstGeom>
          <a:solidFill>
            <a:srgbClr val="503291"/>
          </a:solidFill>
        </p:spPr>
        <p:txBody>
          <a:bodyPr wrap="square" rtlCol="0" anchor="ctr">
            <a:noAutofit/>
          </a:bodyPr>
          <a:lstStyle/>
          <a:p>
            <a:pPr algn="ctr"/>
            <a:r>
              <a:rPr lang="en-US" sz="1600" b="1" dirty="0">
                <a:solidFill>
                  <a:schemeClr val="bg1"/>
                </a:solidFill>
              </a:rPr>
              <a:t>4</a:t>
            </a:r>
          </a:p>
        </p:txBody>
      </p:sp>
      <p:sp>
        <p:nvSpPr>
          <p:cNvPr id="24" name="TextBox 23">
            <a:extLst>
              <a:ext uri="{FF2B5EF4-FFF2-40B4-BE49-F238E27FC236}">
                <a16:creationId xmlns:a16="http://schemas.microsoft.com/office/drawing/2014/main" id="{DA7B439F-2118-470B-90C5-CE1D391C4166}"/>
              </a:ext>
            </a:extLst>
          </p:cNvPr>
          <p:cNvSpPr txBox="1"/>
          <p:nvPr/>
        </p:nvSpPr>
        <p:spPr>
          <a:xfrm>
            <a:off x="1425895" y="5173191"/>
            <a:ext cx="9894065" cy="792000"/>
          </a:xfrm>
          <a:prstGeom prst="roundRect">
            <a:avLst/>
          </a:prstGeom>
          <a:solidFill>
            <a:schemeClr val="accent1">
              <a:lumMod val="20000"/>
              <a:lumOff val="80000"/>
            </a:schemeClr>
          </a:solidFill>
        </p:spPr>
        <p:txBody>
          <a:bodyPr wrap="square" rtlCol="0" anchor="ctr">
            <a:noAutofit/>
          </a:bodyPr>
          <a:lstStyle/>
          <a:p>
            <a:pPr>
              <a:lnSpc>
                <a:spcPct val="127000"/>
              </a:lnSpc>
              <a:defRPr/>
            </a:pPr>
            <a:r>
              <a:rPr lang="en-GB" sz="1600" dirty="0">
                <a:solidFill>
                  <a:srgbClr val="503291"/>
                </a:solidFill>
                <a:latin typeface="Verdana"/>
              </a:rPr>
              <a:t>Efficacy of evobrutinib, measured as ARR and mean EDSS score</a:t>
            </a:r>
            <a:endParaRPr lang="en-GB" sz="1600" strike="sngStrike" dirty="0">
              <a:solidFill>
                <a:srgbClr val="503291"/>
              </a:solidFill>
              <a:latin typeface="Verdana"/>
            </a:endParaRPr>
          </a:p>
        </p:txBody>
      </p:sp>
      <p:sp>
        <p:nvSpPr>
          <p:cNvPr id="36" name="object 3">
            <a:extLst>
              <a:ext uri="{FF2B5EF4-FFF2-40B4-BE49-F238E27FC236}">
                <a16:creationId xmlns:a16="http://schemas.microsoft.com/office/drawing/2014/main" id="{FAEB00AB-639D-4A66-8E99-ED4E5CC7DF1D}"/>
              </a:ext>
            </a:extLst>
          </p:cNvPr>
          <p:cNvSpPr txBox="1"/>
          <p:nvPr/>
        </p:nvSpPr>
        <p:spPr>
          <a:xfrm>
            <a:off x="760383" y="6664291"/>
            <a:ext cx="11276052" cy="130400"/>
          </a:xfrm>
          <a:prstGeom prst="rect">
            <a:avLst/>
          </a:prstGeom>
        </p:spPr>
        <p:txBody>
          <a:bodyPr vert="horz" wrap="square" lIns="0" tIns="7219" rIns="0" bIns="0" rtlCol="0">
            <a:spAutoFit/>
          </a:bodyPr>
          <a:lstStyle/>
          <a:p>
            <a:pPr marL="7218" marR="0" lvl="0" indent="0" algn="l" defTabSz="519593" rtl="0" eaLnBrk="1" fontAlgn="auto" latinLnBrk="0" hangingPunct="1">
              <a:lnSpc>
                <a:spcPct val="100000"/>
              </a:lnSpc>
              <a:spcBef>
                <a:spcPts val="57"/>
              </a:spcBef>
              <a:spcAft>
                <a:spcPts val="0"/>
              </a:spcAft>
              <a:buClrTx/>
              <a:buSzTx/>
              <a:buFontTx/>
              <a:buNone/>
              <a:tabLst/>
              <a:defRPr/>
            </a:pP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Presented </a:t>
            </a:r>
            <a:r>
              <a:rPr kumimoji="0" lang="en-GB" sz="800" b="0" i="0" u="none" strike="noStrike" kern="1200" cap="none" spc="-6"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at </a:t>
            </a: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the Consortium of Multiple Sclerosis </a:t>
            </a:r>
            <a:r>
              <a:rPr kumimoji="0" lang="en-GB" sz="800" b="0" i="0" u="none" strike="noStrike" kern="1200" cap="none" spc="-3" normalizeH="0" baseline="0" noProof="0" dirty="0" err="1">
                <a:ln>
                  <a:noFill/>
                </a:ln>
                <a:solidFill>
                  <a:srgbClr val="503291"/>
                </a:solidFill>
                <a:effectLst/>
                <a:uLnTx/>
                <a:uFillTx/>
                <a:latin typeface="Verdana" panose="020B0604030504040204" pitchFamily="34" charset="0"/>
                <a:ea typeface="Verdana" panose="020B0604030504040204" pitchFamily="34" charset="0"/>
                <a:cs typeface="Verdana"/>
              </a:rPr>
              <a:t>Centers</a:t>
            </a: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(CMSC) Annual Meeting </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June 1–4, 2022</a:t>
            </a:r>
            <a:r>
              <a:rPr lang="en-US" sz="800" spc="-6" dirty="0">
                <a:solidFill>
                  <a:srgbClr val="503291"/>
                </a:solidFill>
                <a:latin typeface="Verdana" panose="020B0604030504040204" pitchFamily="34" charset="0"/>
                <a:ea typeface="Verdana" panose="020B0604030504040204" pitchFamily="34" charset="0"/>
                <a:cs typeface="Verdana"/>
              </a:rPr>
              <a:t> 						</a:t>
            </a:r>
            <a:r>
              <a:rPr kumimoji="0" lang="en-US" sz="800" b="0" i="0" u="none" strike="noStrike" kern="1200" cap="none" spc="-6"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Copyright © 2022 remains with the authors</a:t>
            </a:r>
          </a:p>
        </p:txBody>
      </p:sp>
    </p:spTree>
    <p:extLst>
      <p:ext uri="{BB962C8B-B14F-4D97-AF65-F5344CB8AC3E}">
        <p14:creationId xmlns:p14="http://schemas.microsoft.com/office/powerpoint/2010/main" val="1363853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Rectangle: Rounded Corners 189">
            <a:extLst>
              <a:ext uri="{FF2B5EF4-FFF2-40B4-BE49-F238E27FC236}">
                <a16:creationId xmlns:a16="http://schemas.microsoft.com/office/drawing/2014/main" id="{BE992F9A-FE07-4EBF-B574-C273A6B725B0}"/>
              </a:ext>
            </a:extLst>
          </p:cNvPr>
          <p:cNvSpPr/>
          <p:nvPr/>
        </p:nvSpPr>
        <p:spPr>
          <a:xfrm>
            <a:off x="171637" y="1102978"/>
            <a:ext cx="11580586" cy="4749137"/>
          </a:xfrm>
          <a:prstGeom prst="roundRect">
            <a:avLst>
              <a:gd name="adj" fmla="val 4928"/>
            </a:avLst>
          </a:prstGeom>
          <a:solidFill>
            <a:schemeClr val="bg1">
              <a:lumMod val="95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 name="Title 1">
            <a:extLst>
              <a:ext uri="{FF2B5EF4-FFF2-40B4-BE49-F238E27FC236}">
                <a16:creationId xmlns:a16="http://schemas.microsoft.com/office/drawing/2014/main" id="{EEC3ED0F-50B3-436C-BDAF-F5FF144DE687}"/>
              </a:ext>
            </a:extLst>
          </p:cNvPr>
          <p:cNvSpPr>
            <a:spLocks noGrp="1"/>
          </p:cNvSpPr>
          <p:nvPr>
            <p:ph type="title"/>
          </p:nvPr>
        </p:nvSpPr>
        <p:spPr>
          <a:xfrm>
            <a:off x="757946" y="336550"/>
            <a:ext cx="10595854" cy="808468"/>
          </a:xfrm>
        </p:spPr>
        <p:txBody>
          <a:bodyPr/>
          <a:lstStyle/>
          <a:p>
            <a:r>
              <a:rPr lang="en-IN" dirty="0"/>
              <a:t>Study design</a:t>
            </a:r>
            <a:endParaRPr lang="en-DE" dirty="0"/>
          </a:p>
        </p:txBody>
      </p:sp>
      <p:sp>
        <p:nvSpPr>
          <p:cNvPr id="6" name="Slide Number Placeholder 5">
            <a:extLst>
              <a:ext uri="{FF2B5EF4-FFF2-40B4-BE49-F238E27FC236}">
                <a16:creationId xmlns:a16="http://schemas.microsoft.com/office/drawing/2014/main" id="{E52965D7-8864-4C54-8C2B-2B1B0CCF9F1F}"/>
              </a:ext>
            </a:extLst>
          </p:cNvPr>
          <p:cNvSpPr>
            <a:spLocks noGrp="1"/>
          </p:cNvSpPr>
          <p:nvPr>
            <p:ph type="sldNum" sz="quarter" idx="4"/>
          </p:nvPr>
        </p:nvSpPr>
        <p:spPr/>
        <p:txBody>
          <a:bodyPr/>
          <a:lstStyle/>
          <a:p>
            <a:fld id="{2C89B740-7DDD-447D-8B86-4C509E74C549}" type="slidenum">
              <a:rPr lang="en-GB" smtClean="0"/>
              <a:pPr/>
              <a:t>5</a:t>
            </a:fld>
            <a:endParaRPr lang="en-GB"/>
          </a:p>
        </p:txBody>
      </p:sp>
      <p:sp>
        <p:nvSpPr>
          <p:cNvPr id="122" name="TextBox 121">
            <a:extLst>
              <a:ext uri="{FF2B5EF4-FFF2-40B4-BE49-F238E27FC236}">
                <a16:creationId xmlns:a16="http://schemas.microsoft.com/office/drawing/2014/main" id="{911E32B5-1998-4679-A625-C9D0517602C2}"/>
              </a:ext>
            </a:extLst>
          </p:cNvPr>
          <p:cNvSpPr txBox="1"/>
          <p:nvPr/>
        </p:nvSpPr>
        <p:spPr>
          <a:xfrm>
            <a:off x="674254" y="6185126"/>
            <a:ext cx="11077969" cy="461665"/>
          </a:xfrm>
          <a:prstGeom prst="rect">
            <a:avLst/>
          </a:prstGeom>
          <a:noFill/>
        </p:spPr>
        <p:txBody>
          <a:bodyPr wrap="square" anchor="b">
            <a:spAutoFit/>
          </a:bodyPr>
          <a:lstStyle/>
          <a:p>
            <a:pPr marL="6858" marR="0" lvl="0" indent="0" algn="l" defTabSz="519745" rtl="0" eaLnBrk="1" fontAlgn="auto" latinLnBrk="0" hangingPunct="1">
              <a:lnSpc>
                <a:spcPct val="100000"/>
              </a:lnSpc>
              <a:spcBef>
                <a:spcPts val="0"/>
              </a:spcBef>
              <a:spcAft>
                <a:spcPts val="0"/>
              </a:spcAft>
              <a:buClrTx/>
              <a:buSzTx/>
              <a:buFontTx/>
              <a:buNone/>
              <a:tabLst>
                <a:tab pos="89512" algn="l"/>
              </a:tabLst>
              <a:defRPr/>
            </a:pPr>
            <a:r>
              <a:rPr kumimoji="0" lang="en-GB" sz="800" b="0" i="0" u="none" strike="noStrike" kern="1200" cap="none" spc="0" normalizeH="0" baseline="30000" noProof="0" dirty="0">
                <a:ln>
                  <a:noFill/>
                </a:ln>
                <a:solidFill>
                  <a:srgbClr val="503291"/>
                </a:solidFill>
                <a:effectLst/>
                <a:uLnTx/>
                <a:uFillTx/>
                <a:latin typeface="Verdana" panose="020B0604030504040204" pitchFamily="34" charset="0"/>
                <a:ea typeface="Verdana" panose="020B0604030504040204" pitchFamily="34" charset="0"/>
                <a:cs typeface="Verdana"/>
              </a:rPr>
              <a:t>a</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120 mg BID for the first seven days, followed by 240 mg BID for the duration of treatment</a:t>
            </a:r>
            <a:r>
              <a:rPr kumimoji="0" lang="en-GB" sz="800" b="0" i="0" u="none" strike="noStrike" kern="1200" cap="none" spc="0" normalizeH="0" baseline="0" noProof="0">
                <a:ln>
                  <a:noFill/>
                </a:ln>
                <a:solidFill>
                  <a:srgbClr val="503291"/>
                </a:solidFill>
                <a:effectLst/>
                <a:uLnTx/>
                <a:uFillTx/>
                <a:latin typeface="Verdana" panose="020B0604030504040204" pitchFamily="34" charset="0"/>
                <a:ea typeface="Verdana" panose="020B0604030504040204" pitchFamily="34" charset="0"/>
                <a:cs typeface="Verdana"/>
              </a:rPr>
              <a:t>; </a:t>
            </a:r>
            <a:r>
              <a:rPr kumimoji="0" lang="en-GB" sz="800" b="0" i="0" u="none" strike="noStrike" kern="1200" cap="none" spc="0" normalizeH="0" baseline="30000" noProof="0">
                <a:ln>
                  <a:noFill/>
                </a:ln>
                <a:solidFill>
                  <a:srgbClr val="503291"/>
                </a:solidFill>
                <a:effectLst/>
                <a:uLnTx/>
                <a:uFillTx/>
                <a:latin typeface="Verdana" panose="020B0604030504040204" pitchFamily="34" charset="0"/>
                <a:ea typeface="Verdana" panose="020B0604030504040204" pitchFamily="34" charset="0"/>
                <a:cs typeface="Verdana"/>
              </a:rPr>
              <a:t>b</a:t>
            </a:r>
            <a:r>
              <a:rPr kumimoji="0" lang="en-GB" sz="800" b="0" i="0" u="none" strike="noStrike" kern="1200" cap="none" spc="0" normalizeH="0" baseline="0" noProof="0">
                <a:ln>
                  <a:noFill/>
                </a:ln>
                <a:solidFill>
                  <a:srgbClr val="503291"/>
                </a:solidFill>
                <a:effectLst/>
                <a:uLnTx/>
                <a:uFillTx/>
                <a:latin typeface="Verdana"/>
                <a:ea typeface="+mn-ea"/>
                <a:cs typeface="+mn-cs"/>
              </a:rPr>
              <a:t>4-week </a:t>
            </a:r>
            <a:r>
              <a:rPr kumimoji="0" lang="en-GB" sz="800" b="0" i="0" u="none" strike="noStrike" kern="1200" cap="none" spc="0" normalizeH="0" baseline="0" noProof="0" dirty="0">
                <a:ln>
                  <a:noFill/>
                </a:ln>
                <a:solidFill>
                  <a:srgbClr val="503291"/>
                </a:solidFill>
                <a:effectLst/>
                <a:uLnTx/>
                <a:uFillTx/>
                <a:latin typeface="Verdana"/>
                <a:ea typeface="+mn-ea"/>
                <a:cs typeface="+mn-cs"/>
              </a:rPr>
              <a:t>washout; </a:t>
            </a:r>
            <a:r>
              <a:rPr kumimoji="0" lang="en-US" sz="800" b="0" i="0" u="none" strike="noStrike" kern="1200" cap="none" spc="0" normalizeH="0" baseline="30000" noProof="0" dirty="0">
                <a:ln>
                  <a:noFill/>
                </a:ln>
                <a:solidFill>
                  <a:srgbClr val="503291"/>
                </a:solidFill>
                <a:effectLst/>
                <a:uLnTx/>
                <a:uFillTx/>
                <a:latin typeface="Verdana"/>
                <a:ea typeface="+mn-ea"/>
                <a:cs typeface="+mn-cs"/>
              </a:rPr>
              <a:t>c</a:t>
            </a:r>
            <a:r>
              <a:rPr lang="en-US" sz="800" dirty="0">
                <a:solidFill>
                  <a:srgbClr val="320A77"/>
                </a:solidFill>
                <a:latin typeface="Verdana" panose="020B0604030504040204" pitchFamily="34" charset="0"/>
                <a:ea typeface="Verdana" panose="020B0604030504040204" pitchFamily="34" charset="0"/>
              </a:rPr>
              <a:t>Ig and B cells also sampled during double-blind period</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a:t>
            </a:r>
          </a:p>
          <a:p>
            <a:pPr marL="6858" defTabSz="519745">
              <a:tabLst>
                <a:tab pos="89512" algn="l"/>
              </a:tabLst>
              <a:defRPr/>
            </a:pP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AE, </a:t>
            </a:r>
            <a:r>
              <a:rPr kumimoji="0" lang="en-GB" sz="800" b="0" i="0" u="none" strike="noStrike" kern="1200" cap="none" spc="0" normalizeH="0" baseline="0" noProof="0">
                <a:ln>
                  <a:noFill/>
                </a:ln>
                <a:solidFill>
                  <a:srgbClr val="503291"/>
                </a:solidFill>
                <a:effectLst/>
                <a:uLnTx/>
                <a:uFillTx/>
                <a:latin typeface="Verdana" panose="020B0604030504040204" pitchFamily="34" charset="0"/>
                <a:ea typeface="Verdana" panose="020B0604030504040204" pitchFamily="34" charset="0"/>
                <a:cs typeface="Verdana"/>
              </a:rPr>
              <a:t>adverse event;</a:t>
            </a:r>
            <a:r>
              <a:rPr kumimoji="0" lang="en-GB" sz="800" b="1" i="0" u="none" strike="noStrike" kern="1200" cap="none" spc="0" normalizeH="0" baseline="0" noProof="0">
                <a:ln>
                  <a:noFill/>
                </a:ln>
                <a:solidFill>
                  <a:srgbClr val="503291"/>
                </a:solidFill>
                <a:effectLst/>
                <a:uLnTx/>
                <a:uFillTx/>
                <a:latin typeface="Verdana" panose="020B0604030504040204" pitchFamily="34" charset="0"/>
                <a:ea typeface="Verdana" panose="020B0604030504040204" pitchFamily="34" charset="0"/>
                <a:cs typeface="Verdana"/>
              </a:rPr>
              <a:t> </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ARR, </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annualized relapse rate;</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BID,</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twice daily; </a:t>
            </a:r>
            <a:r>
              <a:rPr kumimoji="0" lang="en-GB" sz="800" b="1" i="0" u="none" strike="noStrike" kern="1200" cap="none" spc="0" normalizeH="0" baseline="0" noProof="0" dirty="0">
                <a:ln>
                  <a:noFill/>
                </a:ln>
                <a:solidFill>
                  <a:srgbClr val="503291"/>
                </a:solidFill>
                <a:effectLst/>
                <a:uLnTx/>
                <a:uFillTx/>
                <a:latin typeface="Verdana"/>
                <a:ea typeface="+mn-ea"/>
                <a:cs typeface="+mn-cs"/>
              </a:rPr>
              <a:t>DBP,</a:t>
            </a:r>
            <a:r>
              <a:rPr kumimoji="0" lang="en-GB" sz="800" b="0" i="0" u="none" strike="noStrike" kern="1200" cap="none" spc="0" normalizeH="0" baseline="0" noProof="0" dirty="0">
                <a:ln>
                  <a:noFill/>
                </a:ln>
                <a:solidFill>
                  <a:srgbClr val="503291"/>
                </a:solidFill>
                <a:effectLst/>
                <a:uLnTx/>
                <a:uFillTx/>
                <a:latin typeface="Verdana"/>
                <a:ea typeface="+mn-ea"/>
                <a:cs typeface="+mn-cs"/>
              </a:rPr>
              <a:t> double-blind period; </a:t>
            </a:r>
            <a:r>
              <a:rPr kumimoji="0" lang="en-GB" sz="800" b="1" i="0" u="none" strike="noStrike" kern="1200" cap="none" spc="0" normalizeH="0" baseline="0" noProof="0" dirty="0">
                <a:ln>
                  <a:noFill/>
                </a:ln>
                <a:solidFill>
                  <a:srgbClr val="503291"/>
                </a:solidFill>
                <a:effectLst/>
                <a:uLnTx/>
                <a:uFillTx/>
                <a:latin typeface="Verdana"/>
                <a:ea typeface="+mn-ea"/>
                <a:cs typeface="+mn-cs"/>
              </a:rPr>
              <a:t>DMF,</a:t>
            </a:r>
            <a:r>
              <a:rPr kumimoji="0" lang="en-GB" sz="800" b="1" i="0" u="none" strike="noStrike" kern="1200" cap="none" spc="0" normalizeH="0" baseline="0" noProof="0" dirty="0">
                <a:ln>
                  <a:noFill/>
                </a:ln>
                <a:solidFill>
                  <a:srgbClr val="000000"/>
                </a:solidFill>
                <a:effectLst/>
                <a:uLnTx/>
                <a:uFillTx/>
                <a:latin typeface="Verdana"/>
                <a:ea typeface="+mn-ea"/>
                <a:cs typeface="+mn-cs"/>
              </a:rPr>
              <a:t> </a:t>
            </a:r>
            <a:r>
              <a:rPr kumimoji="0" lang="en-GB" sz="800" b="0" i="0" u="none" strike="noStrike" kern="1200" cap="none" spc="0" normalizeH="0" baseline="0" noProof="0" dirty="0">
                <a:ln>
                  <a:noFill/>
                </a:ln>
                <a:solidFill>
                  <a:srgbClr val="503291"/>
                </a:solidFill>
                <a:effectLst/>
                <a:uLnTx/>
                <a:uFillTx/>
                <a:latin typeface="Verdana"/>
                <a:ea typeface="+mn-ea"/>
                <a:cs typeface="+mn-cs"/>
              </a:rPr>
              <a:t>dimethyl fumarate; </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EDSS,</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Expanded Disability Status Scale; </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Evo,</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evobrutinib; </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Gd+</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gadolinium-enhancing; </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Ig,</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immunoglobulin; </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OLE,</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open-label extension; </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QD,</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once daily; </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QR,</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qualifying relapses; </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R,</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randomization; </a:t>
            </a:r>
            <a:r>
              <a:rPr lang="en-IN" sz="800" b="1" dirty="0">
                <a:solidFill>
                  <a:srgbClr val="503291"/>
                </a:solidFill>
                <a:latin typeface="Verdana" panose="020B0604030504040204" pitchFamily="34" charset="0"/>
                <a:ea typeface="Verdana" panose="020B0604030504040204" pitchFamily="34" charset="0"/>
              </a:rPr>
              <a:t>T1</a:t>
            </a:r>
            <a:r>
              <a:rPr lang="en-IN" sz="800" dirty="0">
                <a:solidFill>
                  <a:srgbClr val="503291"/>
                </a:solidFill>
                <a:latin typeface="Verdana" panose="020B0604030504040204" pitchFamily="34" charset="0"/>
                <a:ea typeface="Verdana" panose="020B0604030504040204" pitchFamily="34" charset="0"/>
              </a:rPr>
              <a:t>, identified via T1-weighted MRI; </a:t>
            </a:r>
            <a:r>
              <a:rPr lang="en-IN" sz="800" b="1" dirty="0">
                <a:solidFill>
                  <a:srgbClr val="503291"/>
                </a:solidFill>
                <a:latin typeface="Verdana" panose="020B0604030504040204" pitchFamily="34" charset="0"/>
                <a:ea typeface="Verdana" panose="020B0604030504040204" pitchFamily="34" charset="0"/>
              </a:rPr>
              <a:t>T2</a:t>
            </a:r>
            <a:r>
              <a:rPr lang="en-IN" sz="800" dirty="0">
                <a:solidFill>
                  <a:srgbClr val="503291"/>
                </a:solidFill>
                <a:latin typeface="Verdana" panose="020B0604030504040204" pitchFamily="34" charset="0"/>
                <a:ea typeface="Verdana" panose="020B0604030504040204" pitchFamily="34" charset="0"/>
              </a:rPr>
              <a:t>, identified via T2-weighted MRI </a:t>
            </a:r>
          </a:p>
        </p:txBody>
      </p:sp>
      <p:grpSp>
        <p:nvGrpSpPr>
          <p:cNvPr id="128" name="Graphic 54">
            <a:extLst>
              <a:ext uri="{FF2B5EF4-FFF2-40B4-BE49-F238E27FC236}">
                <a16:creationId xmlns:a16="http://schemas.microsoft.com/office/drawing/2014/main" id="{DD00755C-506C-44EA-88F7-F0E6B88A5C18}"/>
              </a:ext>
            </a:extLst>
          </p:cNvPr>
          <p:cNvGrpSpPr>
            <a:grpSpLocks noChangeAspect="1"/>
          </p:cNvGrpSpPr>
          <p:nvPr/>
        </p:nvGrpSpPr>
        <p:grpSpPr>
          <a:xfrm>
            <a:off x="193678" y="184324"/>
            <a:ext cx="536368" cy="536401"/>
            <a:chOff x="7249962" y="3109607"/>
            <a:chExt cx="1012359" cy="1012423"/>
          </a:xfrm>
        </p:grpSpPr>
        <p:sp>
          <p:nvSpPr>
            <p:cNvPr id="129" name="Freeform: Shape 128">
              <a:extLst>
                <a:ext uri="{FF2B5EF4-FFF2-40B4-BE49-F238E27FC236}">
                  <a16:creationId xmlns:a16="http://schemas.microsoft.com/office/drawing/2014/main" id="{A23FC900-01B5-4D42-8E09-6C22AF1ABC29}"/>
                </a:ext>
              </a:extLst>
            </p:cNvPr>
            <p:cNvSpPr/>
            <p:nvPr/>
          </p:nvSpPr>
          <p:spPr>
            <a:xfrm>
              <a:off x="7249962" y="3109607"/>
              <a:ext cx="1012282" cy="1012281"/>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US"/>
            </a:p>
          </p:txBody>
        </p:sp>
        <p:grpSp>
          <p:nvGrpSpPr>
            <p:cNvPr id="130" name="Graphic 54">
              <a:extLst>
                <a:ext uri="{FF2B5EF4-FFF2-40B4-BE49-F238E27FC236}">
                  <a16:creationId xmlns:a16="http://schemas.microsoft.com/office/drawing/2014/main" id="{7EF497E1-6955-4B8E-819A-7477EC6D9B12}"/>
                </a:ext>
              </a:extLst>
            </p:cNvPr>
            <p:cNvGrpSpPr/>
            <p:nvPr/>
          </p:nvGrpSpPr>
          <p:grpSpPr>
            <a:xfrm>
              <a:off x="7249994" y="3109609"/>
              <a:ext cx="1012327" cy="1012421"/>
              <a:chOff x="7249994" y="3109609"/>
              <a:chExt cx="1012327" cy="1012421"/>
            </a:xfrm>
            <a:solidFill>
              <a:srgbClr val="0F69AF"/>
            </a:solidFill>
          </p:grpSpPr>
          <p:sp>
            <p:nvSpPr>
              <p:cNvPr id="131" name="Freeform: Shape 130">
                <a:extLst>
                  <a:ext uri="{FF2B5EF4-FFF2-40B4-BE49-F238E27FC236}">
                    <a16:creationId xmlns:a16="http://schemas.microsoft.com/office/drawing/2014/main" id="{D26A6204-C383-4178-AE24-FC2383C92328}"/>
                  </a:ext>
                </a:extLst>
              </p:cNvPr>
              <p:cNvSpPr/>
              <p:nvPr/>
            </p:nvSpPr>
            <p:spPr>
              <a:xfrm>
                <a:off x="7860176" y="3573110"/>
                <a:ext cx="75987" cy="7135"/>
              </a:xfrm>
              <a:custGeom>
                <a:avLst/>
                <a:gdLst>
                  <a:gd name="connsiteX0" fmla="*/ 40 w 75987"/>
                  <a:gd name="connsiteY0" fmla="*/ 4646 h 7135"/>
                  <a:gd name="connsiteX1" fmla="*/ 0 w 75987"/>
                  <a:gd name="connsiteY1" fmla="*/ 4757 h 7135"/>
                  <a:gd name="connsiteX2" fmla="*/ 75988 w 75987"/>
                  <a:gd name="connsiteY2" fmla="*/ 119 h 7135"/>
                  <a:gd name="connsiteX3" fmla="*/ 75932 w 75987"/>
                  <a:gd name="connsiteY3" fmla="*/ 0 h 7135"/>
                  <a:gd name="connsiteX4" fmla="*/ 40 w 75987"/>
                  <a:gd name="connsiteY4" fmla="*/ 4646 h 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135">
                    <a:moveTo>
                      <a:pt x="40" y="4646"/>
                    </a:moveTo>
                    <a:lnTo>
                      <a:pt x="0" y="4757"/>
                    </a:lnTo>
                    <a:cubicBezTo>
                      <a:pt x="25348" y="9081"/>
                      <a:pt x="51353" y="7494"/>
                      <a:pt x="75988" y="119"/>
                    </a:cubicBezTo>
                    <a:lnTo>
                      <a:pt x="75932" y="0"/>
                    </a:lnTo>
                    <a:cubicBezTo>
                      <a:pt x="51321" y="7319"/>
                      <a:pt x="25360" y="8909"/>
                      <a:pt x="40" y="4646"/>
                    </a:cubicBezTo>
                    <a:close/>
                  </a:path>
                </a:pathLst>
              </a:custGeom>
              <a:solidFill>
                <a:srgbClr val="0F69AF"/>
              </a:solidFill>
              <a:ln w="7876"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9302424-6C7F-4E4D-9C91-16538FFBC080}"/>
                  </a:ext>
                </a:extLst>
              </p:cNvPr>
              <p:cNvSpPr/>
              <p:nvPr/>
            </p:nvSpPr>
            <p:spPr>
              <a:xfrm>
                <a:off x="7751000" y="3509645"/>
                <a:ext cx="56270" cy="49938"/>
              </a:xfrm>
              <a:custGeom>
                <a:avLst/>
                <a:gdLst>
                  <a:gd name="connsiteX0" fmla="*/ 150 w 56270"/>
                  <a:gd name="connsiteY0" fmla="*/ 0 h 49938"/>
                  <a:gd name="connsiteX1" fmla="*/ 0 w 56270"/>
                  <a:gd name="connsiteY1" fmla="*/ 71 h 49938"/>
                  <a:gd name="connsiteX2" fmla="*/ 56270 w 56270"/>
                  <a:gd name="connsiteY2" fmla="*/ 49938 h 49938"/>
                  <a:gd name="connsiteX3" fmla="*/ 56270 w 56270"/>
                  <a:gd name="connsiteY3" fmla="*/ 49827 h 49938"/>
                  <a:gd name="connsiteX4" fmla="*/ 150 w 56270"/>
                  <a:gd name="connsiteY4" fmla="*/ 0 h 49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70" h="49938">
                    <a:moveTo>
                      <a:pt x="150" y="0"/>
                    </a:moveTo>
                    <a:lnTo>
                      <a:pt x="0" y="71"/>
                    </a:lnTo>
                    <a:cubicBezTo>
                      <a:pt x="14705" y="20771"/>
                      <a:pt x="33953" y="37828"/>
                      <a:pt x="56270" y="49938"/>
                    </a:cubicBezTo>
                    <a:lnTo>
                      <a:pt x="56270" y="49827"/>
                    </a:lnTo>
                    <a:cubicBezTo>
                      <a:pt x="34037" y="37675"/>
                      <a:pt x="14849" y="20639"/>
                      <a:pt x="150" y="0"/>
                    </a:cubicBezTo>
                    <a:close/>
                  </a:path>
                </a:pathLst>
              </a:custGeom>
              <a:solidFill>
                <a:srgbClr val="0F69AF"/>
              </a:solidFill>
              <a:ln w="7876"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251DF407-5F2A-4325-B4BF-5739A0B30A32}"/>
                  </a:ext>
                </a:extLst>
              </p:cNvPr>
              <p:cNvSpPr/>
              <p:nvPr/>
            </p:nvSpPr>
            <p:spPr>
              <a:xfrm>
                <a:off x="7785452" y="3308938"/>
                <a:ext cx="205883" cy="206105"/>
              </a:xfrm>
              <a:custGeom>
                <a:avLst/>
                <a:gdLst>
                  <a:gd name="connsiteX0" fmla="*/ 127663 w 205883"/>
                  <a:gd name="connsiteY0" fmla="*/ 3005 h 206105"/>
                  <a:gd name="connsiteX1" fmla="*/ 3005 w 205883"/>
                  <a:gd name="connsiteY1" fmla="*/ 78454 h 206105"/>
                  <a:gd name="connsiteX2" fmla="*/ 78455 w 205883"/>
                  <a:gd name="connsiteY2" fmla="*/ 203112 h 206105"/>
                  <a:gd name="connsiteX3" fmla="*/ 196954 w 205883"/>
                  <a:gd name="connsiteY3" fmla="*/ 145482 h 206105"/>
                  <a:gd name="connsiteX4" fmla="*/ 144262 w 205883"/>
                  <a:gd name="connsiteY4" fmla="*/ 8741 h 206105"/>
                  <a:gd name="connsiteX5" fmla="*/ 127663 w 205883"/>
                  <a:gd name="connsiteY5" fmla="*/ 3005 h 20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883" h="206105">
                    <a:moveTo>
                      <a:pt x="127663" y="3005"/>
                    </a:moveTo>
                    <a:cubicBezTo>
                      <a:pt x="72405" y="-10584"/>
                      <a:pt x="16593" y="23196"/>
                      <a:pt x="3005" y="78454"/>
                    </a:cubicBezTo>
                    <a:cubicBezTo>
                      <a:pt x="-10584" y="133712"/>
                      <a:pt x="23196" y="189524"/>
                      <a:pt x="78455" y="203112"/>
                    </a:cubicBezTo>
                    <a:cubicBezTo>
                      <a:pt x="126681" y="214972"/>
                      <a:pt x="176509" y="190740"/>
                      <a:pt x="196954" y="145482"/>
                    </a:cubicBezTo>
                    <a:cubicBezTo>
                      <a:pt x="220162" y="93171"/>
                      <a:pt x="196574" y="31951"/>
                      <a:pt x="144262" y="8741"/>
                    </a:cubicBezTo>
                    <a:cubicBezTo>
                      <a:pt x="138901" y="6363"/>
                      <a:pt x="133349" y="4444"/>
                      <a:pt x="127663" y="3005"/>
                    </a:cubicBezTo>
                    <a:close/>
                  </a:path>
                </a:pathLst>
              </a:custGeom>
              <a:solidFill>
                <a:srgbClr val="503291"/>
              </a:solidFill>
              <a:ln w="7876"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3E42710F-B81A-4A6F-8A10-41DEB76BE7AE}"/>
                  </a:ext>
                </a:extLst>
              </p:cNvPr>
              <p:cNvSpPr/>
              <p:nvPr/>
            </p:nvSpPr>
            <p:spPr>
              <a:xfrm>
                <a:off x="7719765" y="3417470"/>
                <a:ext cx="6838" cy="41991"/>
              </a:xfrm>
              <a:custGeom>
                <a:avLst/>
                <a:gdLst>
                  <a:gd name="connsiteX0" fmla="*/ 6760 w 6838"/>
                  <a:gd name="connsiteY0" fmla="*/ 41991 h 41991"/>
                  <a:gd name="connsiteX1" fmla="*/ 6839 w 6838"/>
                  <a:gd name="connsiteY1" fmla="*/ 41952 h 41991"/>
                  <a:gd name="connsiteX2" fmla="*/ 0 w 6838"/>
                  <a:gd name="connsiteY2" fmla="*/ 0 h 41991"/>
                  <a:gd name="connsiteX3" fmla="*/ 6760 w 6838"/>
                  <a:gd name="connsiteY3" fmla="*/ 41991 h 41991"/>
                </a:gdLst>
                <a:ahLst/>
                <a:cxnLst>
                  <a:cxn ang="0">
                    <a:pos x="connsiteX0" y="connsiteY0"/>
                  </a:cxn>
                  <a:cxn ang="0">
                    <a:pos x="connsiteX1" y="connsiteY1"/>
                  </a:cxn>
                  <a:cxn ang="0">
                    <a:pos x="connsiteX2" y="connsiteY2"/>
                  </a:cxn>
                  <a:cxn ang="0">
                    <a:pos x="connsiteX3" y="connsiteY3"/>
                  </a:cxn>
                </a:cxnLst>
                <a:rect l="l" t="t" r="r" b="b"/>
                <a:pathLst>
                  <a:path w="6838" h="41991">
                    <a:moveTo>
                      <a:pt x="6760" y="41991"/>
                    </a:moveTo>
                    <a:lnTo>
                      <a:pt x="6839" y="41952"/>
                    </a:lnTo>
                    <a:cubicBezTo>
                      <a:pt x="2790" y="28314"/>
                      <a:pt x="492" y="14217"/>
                      <a:pt x="0" y="0"/>
                    </a:cubicBezTo>
                    <a:cubicBezTo>
                      <a:pt x="442" y="14229"/>
                      <a:pt x="2714" y="28342"/>
                      <a:pt x="6760" y="41991"/>
                    </a:cubicBezTo>
                    <a:close/>
                  </a:path>
                </a:pathLst>
              </a:custGeom>
              <a:solidFill>
                <a:srgbClr val="0F69AF"/>
              </a:solidFill>
              <a:ln w="7876"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9036F256-B2BF-4EAB-97EC-752A5B116AF9}"/>
                  </a:ext>
                </a:extLst>
              </p:cNvPr>
              <p:cNvSpPr/>
              <p:nvPr/>
            </p:nvSpPr>
            <p:spPr>
              <a:xfrm>
                <a:off x="7443922" y="3871418"/>
                <a:ext cx="7986" cy="14271"/>
              </a:xfrm>
              <a:custGeom>
                <a:avLst/>
                <a:gdLst>
                  <a:gd name="connsiteX0" fmla="*/ 0 w 7986"/>
                  <a:gd name="connsiteY0" fmla="*/ 24 h 14271"/>
                  <a:gd name="connsiteX1" fmla="*/ 7820 w 7986"/>
                  <a:gd name="connsiteY1" fmla="*/ 14271 h 14271"/>
                  <a:gd name="connsiteX2" fmla="*/ 7987 w 7986"/>
                  <a:gd name="connsiteY2" fmla="*/ 14129 h 14271"/>
                  <a:gd name="connsiteX3" fmla="*/ 190 w 7986"/>
                  <a:gd name="connsiteY3" fmla="*/ 0 h 14271"/>
                </a:gdLst>
                <a:ahLst/>
                <a:cxnLst>
                  <a:cxn ang="0">
                    <a:pos x="connsiteX0" y="connsiteY0"/>
                  </a:cxn>
                  <a:cxn ang="0">
                    <a:pos x="connsiteX1" y="connsiteY1"/>
                  </a:cxn>
                  <a:cxn ang="0">
                    <a:pos x="connsiteX2" y="connsiteY2"/>
                  </a:cxn>
                  <a:cxn ang="0">
                    <a:pos x="connsiteX3" y="connsiteY3"/>
                  </a:cxn>
                </a:cxnLst>
                <a:rect l="l" t="t" r="r" b="b"/>
                <a:pathLst>
                  <a:path w="7986" h="14271">
                    <a:moveTo>
                      <a:pt x="0" y="24"/>
                    </a:moveTo>
                    <a:cubicBezTo>
                      <a:pt x="2375" y="4892"/>
                      <a:pt x="5058" y="9601"/>
                      <a:pt x="7820" y="14271"/>
                    </a:cubicBezTo>
                    <a:lnTo>
                      <a:pt x="7987" y="14129"/>
                    </a:lnTo>
                    <a:cubicBezTo>
                      <a:pt x="5224" y="9498"/>
                      <a:pt x="2580" y="4813"/>
                      <a:pt x="190" y="0"/>
                    </a:cubicBezTo>
                    <a:close/>
                  </a:path>
                </a:pathLst>
              </a:custGeom>
              <a:solidFill>
                <a:srgbClr val="0F69AF"/>
              </a:solidFill>
              <a:ln w="7876"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3C4776D2-2937-4B37-AF02-B726206F578C}"/>
                  </a:ext>
                </a:extLst>
              </p:cNvPr>
              <p:cNvSpPr/>
              <p:nvPr/>
            </p:nvSpPr>
            <p:spPr>
              <a:xfrm>
                <a:off x="7986474" y="3536122"/>
                <a:ext cx="15537" cy="12490"/>
              </a:xfrm>
              <a:custGeom>
                <a:avLst/>
                <a:gdLst>
                  <a:gd name="connsiteX0" fmla="*/ 16 w 15537"/>
                  <a:gd name="connsiteY0" fmla="*/ 12491 h 12490"/>
                  <a:gd name="connsiteX1" fmla="*/ 15538 w 15537"/>
                  <a:gd name="connsiteY1" fmla="*/ 0 h 12490"/>
                  <a:gd name="connsiteX2" fmla="*/ 0 w 15537"/>
                  <a:gd name="connsiteY2" fmla="*/ 12451 h 12490"/>
                </a:gdLst>
                <a:ahLst/>
                <a:cxnLst>
                  <a:cxn ang="0">
                    <a:pos x="connsiteX0" y="connsiteY0"/>
                  </a:cxn>
                  <a:cxn ang="0">
                    <a:pos x="connsiteX1" y="connsiteY1"/>
                  </a:cxn>
                  <a:cxn ang="0">
                    <a:pos x="connsiteX2" y="connsiteY2"/>
                  </a:cxn>
                </a:cxnLst>
                <a:rect l="l" t="t" r="r" b="b"/>
                <a:pathLst>
                  <a:path w="15537" h="12490">
                    <a:moveTo>
                      <a:pt x="16" y="12491"/>
                    </a:moveTo>
                    <a:cubicBezTo>
                      <a:pt x="5430" y="8636"/>
                      <a:pt x="10614" y="4465"/>
                      <a:pt x="15538" y="0"/>
                    </a:cubicBezTo>
                    <a:cubicBezTo>
                      <a:pt x="10607" y="4451"/>
                      <a:pt x="5422" y="8609"/>
                      <a:pt x="0" y="12451"/>
                    </a:cubicBezTo>
                    <a:close/>
                  </a:path>
                </a:pathLst>
              </a:custGeom>
              <a:solidFill>
                <a:srgbClr val="0F69AF"/>
              </a:solidFill>
              <a:ln w="7876"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4B233595-A383-442D-AE84-E49CEF49BCE6}"/>
                  </a:ext>
                </a:extLst>
              </p:cNvPr>
              <p:cNvSpPr/>
              <p:nvPr/>
            </p:nvSpPr>
            <p:spPr>
              <a:xfrm>
                <a:off x="7566144" y="3977785"/>
                <a:ext cx="95467" cy="11311"/>
              </a:xfrm>
              <a:custGeom>
                <a:avLst/>
                <a:gdLst>
                  <a:gd name="connsiteX0" fmla="*/ 71 w 95467"/>
                  <a:gd name="connsiteY0" fmla="*/ 0 h 11311"/>
                  <a:gd name="connsiteX1" fmla="*/ 0 w 95467"/>
                  <a:gd name="connsiteY1" fmla="*/ 127 h 11311"/>
                  <a:gd name="connsiteX2" fmla="*/ 95467 w 95467"/>
                  <a:gd name="connsiteY2" fmla="*/ 9467 h 11311"/>
                  <a:gd name="connsiteX3" fmla="*/ 95396 w 95467"/>
                  <a:gd name="connsiteY3" fmla="*/ 9301 h 11311"/>
                  <a:gd name="connsiteX4" fmla="*/ 71 w 95467"/>
                  <a:gd name="connsiteY4" fmla="*/ 0 h 11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67" h="11311">
                    <a:moveTo>
                      <a:pt x="71" y="0"/>
                    </a:moveTo>
                    <a:lnTo>
                      <a:pt x="0" y="127"/>
                    </a:lnTo>
                    <a:cubicBezTo>
                      <a:pt x="30678" y="10551"/>
                      <a:pt x="63350" y="13749"/>
                      <a:pt x="95467" y="9467"/>
                    </a:cubicBezTo>
                    <a:lnTo>
                      <a:pt x="95396" y="9301"/>
                    </a:lnTo>
                    <a:cubicBezTo>
                      <a:pt x="63328" y="13519"/>
                      <a:pt x="30719" y="10337"/>
                      <a:pt x="71" y="0"/>
                    </a:cubicBezTo>
                    <a:close/>
                  </a:path>
                </a:pathLst>
              </a:custGeom>
              <a:solidFill>
                <a:srgbClr val="0F69AF"/>
              </a:solidFill>
              <a:ln w="7876"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5C771E3C-306F-4DA4-9A95-31BBF70FBBF2}"/>
                  </a:ext>
                </a:extLst>
              </p:cNvPr>
              <p:cNvSpPr/>
              <p:nvPr/>
            </p:nvSpPr>
            <p:spPr>
              <a:xfrm>
                <a:off x="7729082" y="3954125"/>
                <a:ext cx="21822" cy="12490"/>
              </a:xfrm>
              <a:custGeom>
                <a:avLst/>
                <a:gdLst>
                  <a:gd name="connsiteX0" fmla="*/ 16 w 21822"/>
                  <a:gd name="connsiteY0" fmla="*/ 12491 h 12490"/>
                  <a:gd name="connsiteX1" fmla="*/ 21823 w 21822"/>
                  <a:gd name="connsiteY1" fmla="*/ 0 h 12490"/>
                  <a:gd name="connsiteX2" fmla="*/ 0 w 21822"/>
                  <a:gd name="connsiteY2" fmla="*/ 12403 h 12490"/>
                </a:gdLst>
                <a:ahLst/>
                <a:cxnLst>
                  <a:cxn ang="0">
                    <a:pos x="connsiteX0" y="connsiteY0"/>
                  </a:cxn>
                  <a:cxn ang="0">
                    <a:pos x="connsiteX1" y="connsiteY1"/>
                  </a:cxn>
                  <a:cxn ang="0">
                    <a:pos x="connsiteX2" y="connsiteY2"/>
                  </a:cxn>
                </a:cxnLst>
                <a:rect l="l" t="t" r="r" b="b"/>
                <a:pathLst>
                  <a:path w="21822" h="12490">
                    <a:moveTo>
                      <a:pt x="16" y="12491"/>
                    </a:moveTo>
                    <a:cubicBezTo>
                      <a:pt x="7525" y="8762"/>
                      <a:pt x="14807" y="4591"/>
                      <a:pt x="21823" y="0"/>
                    </a:cubicBezTo>
                    <a:cubicBezTo>
                      <a:pt x="14798" y="4559"/>
                      <a:pt x="7511" y="8699"/>
                      <a:pt x="0" y="12403"/>
                    </a:cubicBezTo>
                    <a:close/>
                  </a:path>
                </a:pathLst>
              </a:custGeom>
              <a:solidFill>
                <a:srgbClr val="0F69AF"/>
              </a:solidFill>
              <a:ln w="7876"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DBAFB70-3368-42FB-961D-AFD39585C339}"/>
                  </a:ext>
                </a:extLst>
              </p:cNvPr>
              <p:cNvSpPr/>
              <p:nvPr/>
            </p:nvSpPr>
            <p:spPr>
              <a:xfrm>
                <a:off x="7421786" y="3750518"/>
                <a:ext cx="1841" cy="53547"/>
              </a:xfrm>
              <a:custGeom>
                <a:avLst/>
                <a:gdLst>
                  <a:gd name="connsiteX0" fmla="*/ 1730 w 1841"/>
                  <a:gd name="connsiteY0" fmla="*/ 53548 h 53547"/>
                  <a:gd name="connsiteX1" fmla="*/ 1841 w 1841"/>
                  <a:gd name="connsiteY1" fmla="*/ 53548 h 53547"/>
                  <a:gd name="connsiteX2" fmla="*/ 1715 w 1841"/>
                  <a:gd name="connsiteY2" fmla="*/ 0 h 53547"/>
                  <a:gd name="connsiteX3" fmla="*/ 1730 w 1841"/>
                  <a:gd name="connsiteY3" fmla="*/ 53548 h 53547"/>
                </a:gdLst>
                <a:ahLst/>
                <a:cxnLst>
                  <a:cxn ang="0">
                    <a:pos x="connsiteX0" y="connsiteY0"/>
                  </a:cxn>
                  <a:cxn ang="0">
                    <a:pos x="connsiteX1" y="connsiteY1"/>
                  </a:cxn>
                  <a:cxn ang="0">
                    <a:pos x="connsiteX2" y="connsiteY2"/>
                  </a:cxn>
                  <a:cxn ang="0">
                    <a:pos x="connsiteX3" y="connsiteY3"/>
                  </a:cxn>
                </a:cxnLst>
                <a:rect l="l" t="t" r="r" b="b"/>
                <a:pathLst>
                  <a:path w="1841" h="53547">
                    <a:moveTo>
                      <a:pt x="1730" y="53548"/>
                    </a:moveTo>
                    <a:lnTo>
                      <a:pt x="1841" y="53548"/>
                    </a:lnTo>
                    <a:cubicBezTo>
                      <a:pt x="-476" y="35776"/>
                      <a:pt x="-519" y="17782"/>
                      <a:pt x="1715" y="0"/>
                    </a:cubicBezTo>
                    <a:cubicBezTo>
                      <a:pt x="-577" y="17776"/>
                      <a:pt x="-571" y="35773"/>
                      <a:pt x="1730" y="53548"/>
                    </a:cubicBezTo>
                    <a:close/>
                  </a:path>
                </a:pathLst>
              </a:custGeom>
              <a:solidFill>
                <a:srgbClr val="0F69AF"/>
              </a:solidFill>
              <a:ln w="7876"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596DE5CC-3642-4856-B8D6-0DE77DD9B967}"/>
                  </a:ext>
                </a:extLst>
              </p:cNvPr>
              <p:cNvSpPr/>
              <p:nvPr/>
            </p:nvSpPr>
            <p:spPr>
              <a:xfrm>
                <a:off x="7504645" y="3647313"/>
                <a:ext cx="259262" cy="259671"/>
              </a:xfrm>
              <a:custGeom>
                <a:avLst/>
                <a:gdLst>
                  <a:gd name="connsiteX0" fmla="*/ 180466 w 259262"/>
                  <a:gd name="connsiteY0" fmla="*/ 10310 h 259671"/>
                  <a:gd name="connsiteX1" fmla="*/ 10310 w 259262"/>
                  <a:gd name="connsiteY1" fmla="*/ 79225 h 259671"/>
                  <a:gd name="connsiteX2" fmla="*/ 79225 w 259262"/>
                  <a:gd name="connsiteY2" fmla="*/ 249379 h 259671"/>
                  <a:gd name="connsiteX3" fmla="*/ 238185 w 259262"/>
                  <a:gd name="connsiteY3" fmla="*/ 201356 h 259671"/>
                  <a:gd name="connsiteX4" fmla="*/ 199728 w 259262"/>
                  <a:gd name="connsiteY4" fmla="*/ 20633 h 259671"/>
                  <a:gd name="connsiteX5" fmla="*/ 180466 w 259262"/>
                  <a:gd name="connsiteY5" fmla="*/ 10310 h 25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262" h="259671">
                    <a:moveTo>
                      <a:pt x="180466" y="10310"/>
                    </a:moveTo>
                    <a:cubicBezTo>
                      <a:pt x="114449" y="-17647"/>
                      <a:pt x="38267" y="13207"/>
                      <a:pt x="10310" y="79225"/>
                    </a:cubicBezTo>
                    <a:cubicBezTo>
                      <a:pt x="-17647" y="145244"/>
                      <a:pt x="13207" y="221422"/>
                      <a:pt x="79225" y="249379"/>
                    </a:cubicBezTo>
                    <a:cubicBezTo>
                      <a:pt x="136861" y="273790"/>
                      <a:pt x="203706" y="253598"/>
                      <a:pt x="238185" y="201356"/>
                    </a:cubicBezTo>
                    <a:cubicBezTo>
                      <a:pt x="277471" y="140831"/>
                      <a:pt x="260253" y="59919"/>
                      <a:pt x="199728" y="20633"/>
                    </a:cubicBezTo>
                    <a:cubicBezTo>
                      <a:pt x="193607" y="16661"/>
                      <a:pt x="187164" y="13207"/>
                      <a:pt x="180466" y="10310"/>
                    </a:cubicBezTo>
                    <a:close/>
                  </a:path>
                </a:pathLst>
              </a:custGeom>
              <a:solidFill>
                <a:srgbClr val="503291"/>
              </a:solidFill>
              <a:ln w="7876"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08D60153-FF42-4497-B1A9-1A6A3561E337}"/>
                  </a:ext>
                </a:extLst>
              </p:cNvPr>
              <p:cNvSpPr/>
              <p:nvPr/>
            </p:nvSpPr>
            <p:spPr>
              <a:xfrm>
                <a:off x="7249994" y="3109609"/>
                <a:ext cx="1012327" cy="1012421"/>
              </a:xfrm>
              <a:custGeom>
                <a:avLst/>
                <a:gdLst>
                  <a:gd name="connsiteX0" fmla="*/ 506110 w 1012327"/>
                  <a:gd name="connsiteY0" fmla="*/ 0 h 1012421"/>
                  <a:gd name="connsiteX1" fmla="*/ 0 w 1012327"/>
                  <a:gd name="connsiteY1" fmla="*/ 505919 h 1012421"/>
                  <a:gd name="connsiteX2" fmla="*/ 79471 w 1012327"/>
                  <a:gd name="connsiteY2" fmla="*/ 778249 h 1012421"/>
                  <a:gd name="connsiteX3" fmla="*/ 84482 w 1012327"/>
                  <a:gd name="connsiteY3" fmla="*/ 783686 h 1012421"/>
                  <a:gd name="connsiteX4" fmla="*/ 192685 w 1012327"/>
                  <a:gd name="connsiteY4" fmla="*/ 783869 h 1012421"/>
                  <a:gd name="connsiteX5" fmla="*/ 201265 w 1012327"/>
                  <a:gd name="connsiteY5" fmla="*/ 776491 h 1012421"/>
                  <a:gd name="connsiteX6" fmla="*/ 198804 w 1012327"/>
                  <a:gd name="connsiteY6" fmla="*/ 772534 h 1012421"/>
                  <a:gd name="connsiteX7" fmla="*/ 181643 w 1012327"/>
                  <a:gd name="connsiteY7" fmla="*/ 765521 h 1012421"/>
                  <a:gd name="connsiteX8" fmla="*/ 150844 w 1012327"/>
                  <a:gd name="connsiteY8" fmla="*/ 774774 h 1012421"/>
                  <a:gd name="connsiteX9" fmla="*/ 132504 w 1012327"/>
                  <a:gd name="connsiteY9" fmla="*/ 764959 h 1012421"/>
                  <a:gd name="connsiteX10" fmla="*/ 120631 w 1012327"/>
                  <a:gd name="connsiteY10" fmla="*/ 725675 h 1012421"/>
                  <a:gd name="connsiteX11" fmla="*/ 130445 w 1012327"/>
                  <a:gd name="connsiteY11" fmla="*/ 707398 h 1012421"/>
                  <a:gd name="connsiteX12" fmla="*/ 130478 w 1012327"/>
                  <a:gd name="connsiteY12" fmla="*/ 707390 h 1012421"/>
                  <a:gd name="connsiteX13" fmla="*/ 161229 w 1012327"/>
                  <a:gd name="connsiteY13" fmla="*/ 698145 h 1012421"/>
                  <a:gd name="connsiteX14" fmla="*/ 171638 w 1012327"/>
                  <a:gd name="connsiteY14" fmla="*/ 682837 h 1012421"/>
                  <a:gd name="connsiteX15" fmla="*/ 179173 w 1012327"/>
                  <a:gd name="connsiteY15" fmla="*/ 609880 h 1012421"/>
                  <a:gd name="connsiteX16" fmla="*/ 172050 w 1012327"/>
                  <a:gd name="connsiteY16" fmla="*/ 592736 h 1012421"/>
                  <a:gd name="connsiteX17" fmla="*/ 144282 w 1012327"/>
                  <a:gd name="connsiteY17" fmla="*/ 577871 h 1012421"/>
                  <a:gd name="connsiteX18" fmla="*/ 138194 w 1012327"/>
                  <a:gd name="connsiteY18" fmla="*/ 558042 h 1012421"/>
                  <a:gd name="connsiteX19" fmla="*/ 138227 w 1012327"/>
                  <a:gd name="connsiteY19" fmla="*/ 557979 h 1012421"/>
                  <a:gd name="connsiteX20" fmla="*/ 157691 w 1012327"/>
                  <a:gd name="connsiteY20" fmla="*/ 521830 h 1012421"/>
                  <a:gd name="connsiteX21" fmla="*/ 177622 w 1012327"/>
                  <a:gd name="connsiteY21" fmla="*/ 515846 h 1012421"/>
                  <a:gd name="connsiteX22" fmla="*/ 205943 w 1012327"/>
                  <a:gd name="connsiteY22" fmla="*/ 531067 h 1012421"/>
                  <a:gd name="connsiteX23" fmla="*/ 224030 w 1012327"/>
                  <a:gd name="connsiteY23" fmla="*/ 527711 h 1012421"/>
                  <a:gd name="connsiteX24" fmla="*/ 280023 w 1012327"/>
                  <a:gd name="connsiteY24" fmla="*/ 482530 h 1012421"/>
                  <a:gd name="connsiteX25" fmla="*/ 287060 w 1012327"/>
                  <a:gd name="connsiteY25" fmla="*/ 465440 h 1012421"/>
                  <a:gd name="connsiteX26" fmla="*/ 277981 w 1012327"/>
                  <a:gd name="connsiteY26" fmla="*/ 435362 h 1012421"/>
                  <a:gd name="connsiteX27" fmla="*/ 287819 w 1012327"/>
                  <a:gd name="connsiteY27" fmla="*/ 417088 h 1012421"/>
                  <a:gd name="connsiteX28" fmla="*/ 287828 w 1012327"/>
                  <a:gd name="connsiteY28" fmla="*/ 417085 h 1012421"/>
                  <a:gd name="connsiteX29" fmla="*/ 327223 w 1012327"/>
                  <a:gd name="connsiteY29" fmla="*/ 405212 h 1012421"/>
                  <a:gd name="connsiteX30" fmla="*/ 345563 w 1012327"/>
                  <a:gd name="connsiteY30" fmla="*/ 415027 h 1012421"/>
                  <a:gd name="connsiteX31" fmla="*/ 354768 w 1012327"/>
                  <a:gd name="connsiteY31" fmla="*/ 445581 h 1012421"/>
                  <a:gd name="connsiteX32" fmla="*/ 369974 w 1012327"/>
                  <a:gd name="connsiteY32" fmla="*/ 455958 h 1012421"/>
                  <a:gd name="connsiteX33" fmla="*/ 440991 w 1012327"/>
                  <a:gd name="connsiteY33" fmla="*/ 463224 h 1012421"/>
                  <a:gd name="connsiteX34" fmla="*/ 458025 w 1012327"/>
                  <a:gd name="connsiteY34" fmla="*/ 456100 h 1012421"/>
                  <a:gd name="connsiteX35" fmla="*/ 473064 w 1012327"/>
                  <a:gd name="connsiteY35" fmla="*/ 428127 h 1012421"/>
                  <a:gd name="connsiteX36" fmla="*/ 492995 w 1012327"/>
                  <a:gd name="connsiteY36" fmla="*/ 422143 h 1012421"/>
                  <a:gd name="connsiteX37" fmla="*/ 529247 w 1012327"/>
                  <a:gd name="connsiteY37" fmla="*/ 441552 h 1012421"/>
                  <a:gd name="connsiteX38" fmla="*/ 535277 w 1012327"/>
                  <a:gd name="connsiteY38" fmla="*/ 461363 h 1012421"/>
                  <a:gd name="connsiteX39" fmla="*/ 535247 w 1012327"/>
                  <a:gd name="connsiteY39" fmla="*/ 461419 h 1012421"/>
                  <a:gd name="connsiteX40" fmla="*/ 520208 w 1012327"/>
                  <a:gd name="connsiteY40" fmla="*/ 489377 h 1012421"/>
                  <a:gd name="connsiteX41" fmla="*/ 523698 w 1012327"/>
                  <a:gd name="connsiteY41" fmla="*/ 507582 h 1012421"/>
                  <a:gd name="connsiteX42" fmla="*/ 569442 w 1012327"/>
                  <a:gd name="connsiteY42" fmla="*/ 563417 h 1012421"/>
                  <a:gd name="connsiteX43" fmla="*/ 586610 w 1012327"/>
                  <a:gd name="connsiteY43" fmla="*/ 570446 h 1012421"/>
                  <a:gd name="connsiteX44" fmla="*/ 616736 w 1012327"/>
                  <a:gd name="connsiteY44" fmla="*/ 561391 h 1012421"/>
                  <a:gd name="connsiteX45" fmla="*/ 635076 w 1012327"/>
                  <a:gd name="connsiteY45" fmla="*/ 571214 h 1012421"/>
                  <a:gd name="connsiteX46" fmla="*/ 646949 w 1012327"/>
                  <a:gd name="connsiteY46" fmla="*/ 610490 h 1012421"/>
                  <a:gd name="connsiteX47" fmla="*/ 637134 w 1012327"/>
                  <a:gd name="connsiteY47" fmla="*/ 628687 h 1012421"/>
                  <a:gd name="connsiteX48" fmla="*/ 606937 w 1012327"/>
                  <a:gd name="connsiteY48" fmla="*/ 637758 h 1012421"/>
                  <a:gd name="connsiteX49" fmla="*/ 596496 w 1012327"/>
                  <a:gd name="connsiteY49" fmla="*/ 652964 h 1012421"/>
                  <a:gd name="connsiteX50" fmla="*/ 589594 w 1012327"/>
                  <a:gd name="connsiteY50" fmla="*/ 723411 h 1012421"/>
                  <a:gd name="connsiteX51" fmla="*/ 596781 w 1012327"/>
                  <a:gd name="connsiteY51" fmla="*/ 740310 h 1012421"/>
                  <a:gd name="connsiteX52" fmla="*/ 624295 w 1012327"/>
                  <a:gd name="connsiteY52" fmla="*/ 755041 h 1012421"/>
                  <a:gd name="connsiteX53" fmla="*/ 630315 w 1012327"/>
                  <a:gd name="connsiteY53" fmla="*/ 774877 h 1012421"/>
                  <a:gd name="connsiteX54" fmla="*/ 630295 w 1012327"/>
                  <a:gd name="connsiteY54" fmla="*/ 774916 h 1012421"/>
                  <a:gd name="connsiteX55" fmla="*/ 610831 w 1012327"/>
                  <a:gd name="connsiteY55" fmla="*/ 811058 h 1012421"/>
                  <a:gd name="connsiteX56" fmla="*/ 590900 w 1012327"/>
                  <a:gd name="connsiteY56" fmla="*/ 817050 h 1012421"/>
                  <a:gd name="connsiteX57" fmla="*/ 563940 w 1012327"/>
                  <a:gd name="connsiteY57" fmla="*/ 802565 h 1012421"/>
                  <a:gd name="connsiteX58" fmla="*/ 545664 w 1012327"/>
                  <a:gd name="connsiteY58" fmla="*/ 806111 h 1012421"/>
                  <a:gd name="connsiteX59" fmla="*/ 489781 w 1012327"/>
                  <a:gd name="connsiteY59" fmla="*/ 852139 h 1012421"/>
                  <a:gd name="connsiteX60" fmla="*/ 482784 w 1012327"/>
                  <a:gd name="connsiteY60" fmla="*/ 869252 h 1012421"/>
                  <a:gd name="connsiteX61" fmla="*/ 491807 w 1012327"/>
                  <a:gd name="connsiteY61" fmla="*/ 899101 h 1012421"/>
                  <a:gd name="connsiteX62" fmla="*/ 481986 w 1012327"/>
                  <a:gd name="connsiteY62" fmla="*/ 917385 h 1012421"/>
                  <a:gd name="connsiteX63" fmla="*/ 481953 w 1012327"/>
                  <a:gd name="connsiteY63" fmla="*/ 917393 h 1012421"/>
                  <a:gd name="connsiteX64" fmla="*/ 442582 w 1012327"/>
                  <a:gd name="connsiteY64" fmla="*/ 929211 h 1012421"/>
                  <a:gd name="connsiteX65" fmla="*/ 424242 w 1012327"/>
                  <a:gd name="connsiteY65" fmla="*/ 919388 h 1012421"/>
                  <a:gd name="connsiteX66" fmla="*/ 415353 w 1012327"/>
                  <a:gd name="connsiteY66" fmla="*/ 889974 h 1012421"/>
                  <a:gd name="connsiteX67" fmla="*/ 399941 w 1012327"/>
                  <a:gd name="connsiteY67" fmla="*/ 879589 h 1012421"/>
                  <a:gd name="connsiteX68" fmla="*/ 327167 w 1012327"/>
                  <a:gd name="connsiteY68" fmla="*/ 872465 h 1012421"/>
                  <a:gd name="connsiteX69" fmla="*/ 310054 w 1012327"/>
                  <a:gd name="connsiteY69" fmla="*/ 879589 h 1012421"/>
                  <a:gd name="connsiteX70" fmla="*/ 295015 w 1012327"/>
                  <a:gd name="connsiteY70" fmla="*/ 907546 h 1012421"/>
                  <a:gd name="connsiteX71" fmla="*/ 275084 w 1012327"/>
                  <a:gd name="connsiteY71" fmla="*/ 913530 h 1012421"/>
                  <a:gd name="connsiteX72" fmla="*/ 238832 w 1012327"/>
                  <a:gd name="connsiteY72" fmla="*/ 894130 h 1012421"/>
                  <a:gd name="connsiteX73" fmla="*/ 232812 w 1012327"/>
                  <a:gd name="connsiteY73" fmla="*/ 874294 h 1012421"/>
                  <a:gd name="connsiteX74" fmla="*/ 232832 w 1012327"/>
                  <a:gd name="connsiteY74" fmla="*/ 874254 h 1012421"/>
                  <a:gd name="connsiteX75" fmla="*/ 247871 w 1012327"/>
                  <a:gd name="connsiteY75" fmla="*/ 846281 h 1012421"/>
                  <a:gd name="connsiteX76" fmla="*/ 244436 w 1012327"/>
                  <a:gd name="connsiteY76" fmla="*/ 828187 h 1012421"/>
                  <a:gd name="connsiteX77" fmla="*/ 239275 w 1012327"/>
                  <a:gd name="connsiteY77" fmla="*/ 823327 h 1012421"/>
                  <a:gd name="connsiteX78" fmla="*/ 235761 w 1012327"/>
                  <a:gd name="connsiteY78" fmla="*/ 826342 h 1012421"/>
                  <a:gd name="connsiteX79" fmla="*/ 238096 w 1012327"/>
                  <a:gd name="connsiteY79" fmla="*/ 933960 h 1012421"/>
                  <a:gd name="connsiteX80" fmla="*/ 244277 w 1012327"/>
                  <a:gd name="connsiteY80" fmla="*/ 939382 h 1012421"/>
                  <a:gd name="connsiteX81" fmla="*/ 939288 w 1012327"/>
                  <a:gd name="connsiteY81" fmla="*/ 767974 h 1012421"/>
                  <a:gd name="connsiteX82" fmla="*/ 767888 w 1012327"/>
                  <a:gd name="connsiteY82" fmla="*/ 72964 h 1012421"/>
                  <a:gd name="connsiteX83" fmla="*/ 506110 w 1012327"/>
                  <a:gd name="connsiteY83" fmla="*/ 0 h 1012421"/>
                  <a:gd name="connsiteX84" fmla="*/ 844659 w 1012327"/>
                  <a:gd name="connsiteY84" fmla="*/ 355717 h 1012421"/>
                  <a:gd name="connsiteX85" fmla="*/ 833950 w 1012327"/>
                  <a:gd name="connsiteY85" fmla="*/ 386485 h 1012421"/>
                  <a:gd name="connsiteX86" fmla="*/ 819093 w 1012327"/>
                  <a:gd name="connsiteY86" fmla="*/ 393672 h 1012421"/>
                  <a:gd name="connsiteX87" fmla="*/ 796138 w 1012327"/>
                  <a:gd name="connsiteY87" fmla="*/ 385756 h 1012421"/>
                  <a:gd name="connsiteX88" fmla="*/ 782262 w 1012327"/>
                  <a:gd name="connsiteY88" fmla="*/ 390830 h 1012421"/>
                  <a:gd name="connsiteX89" fmla="*/ 744269 w 1012327"/>
                  <a:gd name="connsiteY89" fmla="*/ 433898 h 1012421"/>
                  <a:gd name="connsiteX90" fmla="*/ 740952 w 1012327"/>
                  <a:gd name="connsiteY90" fmla="*/ 448145 h 1012421"/>
                  <a:gd name="connsiteX91" fmla="*/ 751780 w 1012327"/>
                  <a:gd name="connsiteY91" fmla="*/ 470419 h 1012421"/>
                  <a:gd name="connsiteX92" fmla="*/ 746366 w 1012327"/>
                  <a:gd name="connsiteY92" fmla="*/ 485949 h 1012421"/>
                  <a:gd name="connsiteX93" fmla="*/ 716976 w 1012327"/>
                  <a:gd name="connsiteY93" fmla="*/ 500197 h 1012421"/>
                  <a:gd name="connsiteX94" fmla="*/ 701367 w 1012327"/>
                  <a:gd name="connsiteY94" fmla="*/ 494799 h 1012421"/>
                  <a:gd name="connsiteX95" fmla="*/ 690697 w 1012327"/>
                  <a:gd name="connsiteY95" fmla="*/ 472857 h 1012421"/>
                  <a:gd name="connsiteX96" fmla="*/ 677312 w 1012327"/>
                  <a:gd name="connsiteY96" fmla="*/ 466652 h 1012421"/>
                  <a:gd name="connsiteX97" fmla="*/ 619380 w 1012327"/>
                  <a:gd name="connsiteY97" fmla="*/ 470174 h 1012421"/>
                  <a:gd name="connsiteX98" fmla="*/ 606865 w 1012327"/>
                  <a:gd name="connsiteY98" fmla="*/ 477907 h 1012421"/>
                  <a:gd name="connsiteX99" fmla="*/ 598594 w 1012327"/>
                  <a:gd name="connsiteY99" fmla="*/ 501701 h 1012421"/>
                  <a:gd name="connsiteX100" fmla="*/ 583721 w 1012327"/>
                  <a:gd name="connsiteY100" fmla="*/ 508888 h 1012421"/>
                  <a:gd name="connsiteX101" fmla="*/ 552851 w 1012327"/>
                  <a:gd name="connsiteY101" fmla="*/ 498218 h 1012421"/>
                  <a:gd name="connsiteX102" fmla="*/ 545630 w 1012327"/>
                  <a:gd name="connsiteY102" fmla="*/ 483419 h 1012421"/>
                  <a:gd name="connsiteX103" fmla="*/ 545640 w 1012327"/>
                  <a:gd name="connsiteY103" fmla="*/ 483393 h 1012421"/>
                  <a:gd name="connsiteX104" fmla="*/ 553919 w 1012327"/>
                  <a:gd name="connsiteY104" fmla="*/ 459583 h 1012421"/>
                  <a:gd name="connsiteX105" fmla="*/ 548949 w 1012327"/>
                  <a:gd name="connsiteY105" fmla="*/ 445826 h 1012421"/>
                  <a:gd name="connsiteX106" fmla="*/ 506142 w 1012327"/>
                  <a:gd name="connsiteY106" fmla="*/ 407919 h 1012421"/>
                  <a:gd name="connsiteX107" fmla="*/ 491807 w 1012327"/>
                  <a:gd name="connsiteY107" fmla="*/ 404571 h 1012421"/>
                  <a:gd name="connsiteX108" fmla="*/ 468853 w 1012327"/>
                  <a:gd name="connsiteY108" fmla="*/ 415653 h 1012421"/>
                  <a:gd name="connsiteX109" fmla="*/ 453244 w 1012327"/>
                  <a:gd name="connsiteY109" fmla="*/ 410254 h 1012421"/>
                  <a:gd name="connsiteX110" fmla="*/ 438996 w 1012327"/>
                  <a:gd name="connsiteY110" fmla="*/ 380967 h 1012421"/>
                  <a:gd name="connsiteX111" fmla="*/ 444388 w 1012327"/>
                  <a:gd name="connsiteY111" fmla="*/ 365409 h 1012421"/>
                  <a:gd name="connsiteX112" fmla="*/ 444410 w 1012327"/>
                  <a:gd name="connsiteY112" fmla="*/ 365398 h 1012421"/>
                  <a:gd name="connsiteX113" fmla="*/ 467365 w 1012327"/>
                  <a:gd name="connsiteY113" fmla="*/ 354316 h 1012421"/>
                  <a:gd name="connsiteX114" fmla="*/ 473602 w 1012327"/>
                  <a:gd name="connsiteY114" fmla="*/ 341019 h 1012421"/>
                  <a:gd name="connsiteX115" fmla="*/ 470317 w 1012327"/>
                  <a:gd name="connsiteY115" fmla="*/ 282896 h 1012421"/>
                  <a:gd name="connsiteX116" fmla="*/ 462568 w 1012327"/>
                  <a:gd name="connsiteY116" fmla="*/ 270350 h 1012421"/>
                  <a:gd name="connsiteX117" fmla="*/ 438933 w 1012327"/>
                  <a:gd name="connsiteY117" fmla="*/ 262173 h 1012421"/>
                  <a:gd name="connsiteX118" fmla="*/ 431718 w 1012327"/>
                  <a:gd name="connsiteY118" fmla="*/ 247359 h 1012421"/>
                  <a:gd name="connsiteX119" fmla="*/ 431722 w 1012327"/>
                  <a:gd name="connsiteY119" fmla="*/ 247348 h 1012421"/>
                  <a:gd name="connsiteX120" fmla="*/ 442415 w 1012327"/>
                  <a:gd name="connsiteY120" fmla="*/ 216565 h 1012421"/>
                  <a:gd name="connsiteX121" fmla="*/ 457281 w 1012327"/>
                  <a:gd name="connsiteY121" fmla="*/ 209378 h 1012421"/>
                  <a:gd name="connsiteX122" fmla="*/ 481383 w 1012327"/>
                  <a:gd name="connsiteY122" fmla="*/ 217713 h 1012421"/>
                  <a:gd name="connsiteX123" fmla="*/ 495140 w 1012327"/>
                  <a:gd name="connsiteY123" fmla="*/ 212821 h 1012421"/>
                  <a:gd name="connsiteX124" fmla="*/ 533332 w 1012327"/>
                  <a:gd name="connsiteY124" fmla="*/ 170395 h 1012421"/>
                  <a:gd name="connsiteX125" fmla="*/ 536696 w 1012327"/>
                  <a:gd name="connsiteY125" fmla="*/ 156147 h 1012421"/>
                  <a:gd name="connsiteX126" fmla="*/ 525780 w 1012327"/>
                  <a:gd name="connsiteY126" fmla="*/ 133715 h 1012421"/>
                  <a:gd name="connsiteX127" fmla="*/ 531167 w 1012327"/>
                  <a:gd name="connsiteY127" fmla="*/ 118166 h 1012421"/>
                  <a:gd name="connsiteX128" fmla="*/ 531194 w 1012327"/>
                  <a:gd name="connsiteY128" fmla="*/ 118153 h 1012421"/>
                  <a:gd name="connsiteX129" fmla="*/ 560584 w 1012327"/>
                  <a:gd name="connsiteY129" fmla="*/ 103945 h 1012421"/>
                  <a:gd name="connsiteX130" fmla="*/ 576193 w 1012327"/>
                  <a:gd name="connsiteY130" fmla="*/ 109343 h 1012421"/>
                  <a:gd name="connsiteX131" fmla="*/ 587275 w 1012327"/>
                  <a:gd name="connsiteY131" fmla="*/ 132084 h 1012421"/>
                  <a:gd name="connsiteX132" fmla="*/ 600494 w 1012327"/>
                  <a:gd name="connsiteY132" fmla="*/ 138313 h 1012421"/>
                  <a:gd name="connsiteX133" fmla="*/ 657073 w 1012327"/>
                  <a:gd name="connsiteY133" fmla="*/ 135147 h 1012421"/>
                  <a:gd name="connsiteX134" fmla="*/ 669516 w 1012327"/>
                  <a:gd name="connsiteY134" fmla="*/ 127414 h 1012421"/>
                  <a:gd name="connsiteX135" fmla="*/ 677803 w 1012327"/>
                  <a:gd name="connsiteY135" fmla="*/ 103612 h 1012421"/>
                  <a:gd name="connsiteX136" fmla="*/ 692668 w 1012327"/>
                  <a:gd name="connsiteY136" fmla="*/ 96417 h 1012421"/>
                  <a:gd name="connsiteX137" fmla="*/ 723538 w 1012327"/>
                  <a:gd name="connsiteY137" fmla="*/ 107095 h 1012421"/>
                  <a:gd name="connsiteX138" fmla="*/ 730757 w 1012327"/>
                  <a:gd name="connsiteY138" fmla="*/ 121895 h 1012421"/>
                  <a:gd name="connsiteX139" fmla="*/ 730749 w 1012327"/>
                  <a:gd name="connsiteY139" fmla="*/ 121921 h 1012421"/>
                  <a:gd name="connsiteX140" fmla="*/ 722470 w 1012327"/>
                  <a:gd name="connsiteY140" fmla="*/ 145714 h 1012421"/>
                  <a:gd name="connsiteX141" fmla="*/ 727488 w 1012327"/>
                  <a:gd name="connsiteY141" fmla="*/ 159511 h 1012421"/>
                  <a:gd name="connsiteX142" fmla="*/ 770374 w 1012327"/>
                  <a:gd name="connsiteY142" fmla="*/ 197544 h 1012421"/>
                  <a:gd name="connsiteX143" fmla="*/ 784708 w 1012327"/>
                  <a:gd name="connsiteY143" fmla="*/ 200900 h 1012421"/>
                  <a:gd name="connsiteX144" fmla="*/ 807180 w 1012327"/>
                  <a:gd name="connsiteY144" fmla="*/ 190040 h 1012421"/>
                  <a:gd name="connsiteX145" fmla="*/ 822797 w 1012327"/>
                  <a:gd name="connsiteY145" fmla="*/ 195439 h 1012421"/>
                  <a:gd name="connsiteX146" fmla="*/ 837045 w 1012327"/>
                  <a:gd name="connsiteY146" fmla="*/ 224726 h 1012421"/>
                  <a:gd name="connsiteX147" fmla="*/ 831654 w 1012327"/>
                  <a:gd name="connsiteY147" fmla="*/ 240272 h 1012421"/>
                  <a:gd name="connsiteX148" fmla="*/ 831623 w 1012327"/>
                  <a:gd name="connsiteY148" fmla="*/ 240287 h 1012421"/>
                  <a:gd name="connsiteX149" fmla="*/ 809096 w 1012327"/>
                  <a:gd name="connsiteY149" fmla="*/ 251179 h 1012421"/>
                  <a:gd name="connsiteX150" fmla="*/ 802858 w 1012327"/>
                  <a:gd name="connsiteY150" fmla="*/ 264413 h 1012421"/>
                  <a:gd name="connsiteX151" fmla="*/ 806317 w 1012327"/>
                  <a:gd name="connsiteY151" fmla="*/ 320470 h 1012421"/>
                  <a:gd name="connsiteX152" fmla="*/ 814074 w 1012327"/>
                  <a:gd name="connsiteY152" fmla="*/ 332810 h 1012421"/>
                  <a:gd name="connsiteX153" fmla="*/ 837488 w 1012327"/>
                  <a:gd name="connsiteY153" fmla="*/ 340916 h 1012421"/>
                  <a:gd name="connsiteX154" fmla="*/ 844659 w 1012327"/>
                  <a:gd name="connsiteY154" fmla="*/ 355717 h 101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012327" h="1012421">
                    <a:moveTo>
                      <a:pt x="506110" y="0"/>
                    </a:moveTo>
                    <a:cubicBezTo>
                      <a:pt x="226646" y="-53"/>
                      <a:pt x="53" y="226455"/>
                      <a:pt x="0" y="505919"/>
                    </a:cubicBezTo>
                    <a:cubicBezTo>
                      <a:pt x="-18" y="602416"/>
                      <a:pt x="27557" y="696910"/>
                      <a:pt x="79471" y="778249"/>
                    </a:cubicBezTo>
                    <a:cubicBezTo>
                      <a:pt x="81049" y="780140"/>
                      <a:pt x="82721" y="781961"/>
                      <a:pt x="84482" y="783686"/>
                    </a:cubicBezTo>
                    <a:cubicBezTo>
                      <a:pt x="114469" y="813235"/>
                      <a:pt x="162599" y="813314"/>
                      <a:pt x="192685" y="783869"/>
                    </a:cubicBezTo>
                    <a:lnTo>
                      <a:pt x="201265" y="776491"/>
                    </a:lnTo>
                    <a:cubicBezTo>
                      <a:pt x="200474" y="775162"/>
                      <a:pt x="199571" y="773903"/>
                      <a:pt x="198804" y="772534"/>
                    </a:cubicBezTo>
                    <a:cubicBezTo>
                      <a:pt x="195431" y="766470"/>
                      <a:pt x="188300" y="763550"/>
                      <a:pt x="181643" y="765521"/>
                    </a:cubicBezTo>
                    <a:lnTo>
                      <a:pt x="150844" y="774774"/>
                    </a:lnTo>
                    <a:cubicBezTo>
                      <a:pt x="143071" y="777117"/>
                      <a:pt x="134869" y="772724"/>
                      <a:pt x="132504" y="764959"/>
                    </a:cubicBezTo>
                    <a:lnTo>
                      <a:pt x="120631" y="725675"/>
                    </a:lnTo>
                    <a:cubicBezTo>
                      <a:pt x="118295" y="717918"/>
                      <a:pt x="122688" y="709733"/>
                      <a:pt x="130445" y="707398"/>
                    </a:cubicBezTo>
                    <a:cubicBezTo>
                      <a:pt x="130456" y="707398"/>
                      <a:pt x="130467" y="707390"/>
                      <a:pt x="130478" y="707390"/>
                    </a:cubicBezTo>
                    <a:lnTo>
                      <a:pt x="161229" y="698145"/>
                    </a:lnTo>
                    <a:cubicBezTo>
                      <a:pt x="167865" y="696119"/>
                      <a:pt x="172196" y="689755"/>
                      <a:pt x="171638" y="682837"/>
                    </a:cubicBezTo>
                    <a:cubicBezTo>
                      <a:pt x="169837" y="658264"/>
                      <a:pt x="172388" y="633566"/>
                      <a:pt x="179173" y="609880"/>
                    </a:cubicBezTo>
                    <a:cubicBezTo>
                      <a:pt x="181143" y="603201"/>
                      <a:pt x="178173" y="596053"/>
                      <a:pt x="172050" y="592736"/>
                    </a:cubicBezTo>
                    <a:lnTo>
                      <a:pt x="144282" y="577871"/>
                    </a:lnTo>
                    <a:cubicBezTo>
                      <a:pt x="137125" y="574076"/>
                      <a:pt x="134399" y="565199"/>
                      <a:pt x="138194" y="558042"/>
                    </a:cubicBezTo>
                    <a:cubicBezTo>
                      <a:pt x="138205" y="558021"/>
                      <a:pt x="138216" y="558000"/>
                      <a:pt x="138227" y="557979"/>
                    </a:cubicBezTo>
                    <a:lnTo>
                      <a:pt x="157691" y="521830"/>
                    </a:lnTo>
                    <a:cubicBezTo>
                      <a:pt x="161551" y="514684"/>
                      <a:pt x="170464" y="512008"/>
                      <a:pt x="177622" y="515846"/>
                    </a:cubicBezTo>
                    <a:lnTo>
                      <a:pt x="205943" y="531067"/>
                    </a:lnTo>
                    <a:cubicBezTo>
                      <a:pt x="212018" y="534297"/>
                      <a:pt x="219519" y="532906"/>
                      <a:pt x="224030" y="527711"/>
                    </a:cubicBezTo>
                    <a:cubicBezTo>
                      <a:pt x="239959" y="509544"/>
                      <a:pt x="258901" y="494260"/>
                      <a:pt x="280023" y="482530"/>
                    </a:cubicBezTo>
                    <a:cubicBezTo>
                      <a:pt x="286107" y="479207"/>
                      <a:pt x="289040" y="472084"/>
                      <a:pt x="287060" y="465440"/>
                    </a:cubicBezTo>
                    <a:lnTo>
                      <a:pt x="277981" y="435362"/>
                    </a:lnTo>
                    <a:cubicBezTo>
                      <a:pt x="275652" y="427599"/>
                      <a:pt x="280056" y="419418"/>
                      <a:pt x="287819" y="417088"/>
                    </a:cubicBezTo>
                    <a:cubicBezTo>
                      <a:pt x="287822" y="417087"/>
                      <a:pt x="287825" y="417086"/>
                      <a:pt x="287828" y="417085"/>
                    </a:cubicBezTo>
                    <a:lnTo>
                      <a:pt x="327223" y="405212"/>
                    </a:lnTo>
                    <a:cubicBezTo>
                      <a:pt x="334997" y="402871"/>
                      <a:pt x="343198" y="407261"/>
                      <a:pt x="345563" y="415027"/>
                    </a:cubicBezTo>
                    <a:lnTo>
                      <a:pt x="354768" y="445581"/>
                    </a:lnTo>
                    <a:cubicBezTo>
                      <a:pt x="356793" y="452166"/>
                      <a:pt x="363104" y="456472"/>
                      <a:pt x="369974" y="455958"/>
                    </a:cubicBezTo>
                    <a:cubicBezTo>
                      <a:pt x="393887" y="454326"/>
                      <a:pt x="417904" y="456783"/>
                      <a:pt x="440991" y="463224"/>
                    </a:cubicBezTo>
                    <a:cubicBezTo>
                      <a:pt x="447636" y="465122"/>
                      <a:pt x="454709" y="462163"/>
                      <a:pt x="458025" y="456100"/>
                    </a:cubicBezTo>
                    <a:lnTo>
                      <a:pt x="473064" y="428127"/>
                    </a:lnTo>
                    <a:cubicBezTo>
                      <a:pt x="476924" y="420982"/>
                      <a:pt x="485837" y="418306"/>
                      <a:pt x="492995" y="422143"/>
                    </a:cubicBezTo>
                    <a:lnTo>
                      <a:pt x="529247" y="441552"/>
                    </a:lnTo>
                    <a:cubicBezTo>
                      <a:pt x="536383" y="445358"/>
                      <a:pt x="539083" y="454228"/>
                      <a:pt x="535277" y="461363"/>
                    </a:cubicBezTo>
                    <a:cubicBezTo>
                      <a:pt x="535267" y="461382"/>
                      <a:pt x="535257" y="461401"/>
                      <a:pt x="535247" y="461419"/>
                    </a:cubicBezTo>
                    <a:lnTo>
                      <a:pt x="520208" y="489377"/>
                    </a:lnTo>
                    <a:cubicBezTo>
                      <a:pt x="516928" y="495509"/>
                      <a:pt x="518384" y="503098"/>
                      <a:pt x="523698" y="507582"/>
                    </a:cubicBezTo>
                    <a:cubicBezTo>
                      <a:pt x="542058" y="523410"/>
                      <a:pt x="557534" y="542302"/>
                      <a:pt x="569442" y="563417"/>
                    </a:cubicBezTo>
                    <a:cubicBezTo>
                      <a:pt x="572814" y="569489"/>
                      <a:pt x="579948" y="572409"/>
                      <a:pt x="586610" y="570446"/>
                    </a:cubicBezTo>
                    <a:lnTo>
                      <a:pt x="616736" y="561391"/>
                    </a:lnTo>
                    <a:cubicBezTo>
                      <a:pt x="624512" y="559050"/>
                      <a:pt x="632715" y="563444"/>
                      <a:pt x="635076" y="571214"/>
                    </a:cubicBezTo>
                    <a:lnTo>
                      <a:pt x="646949" y="610490"/>
                    </a:lnTo>
                    <a:cubicBezTo>
                      <a:pt x="649236" y="618222"/>
                      <a:pt x="644851" y="626351"/>
                      <a:pt x="637134" y="628687"/>
                    </a:cubicBezTo>
                    <a:lnTo>
                      <a:pt x="606937" y="637758"/>
                    </a:lnTo>
                    <a:cubicBezTo>
                      <a:pt x="600319" y="639749"/>
                      <a:pt x="595977" y="646074"/>
                      <a:pt x="596496" y="652964"/>
                    </a:cubicBezTo>
                    <a:cubicBezTo>
                      <a:pt x="598217" y="676668"/>
                      <a:pt x="595883" y="700488"/>
                      <a:pt x="589594" y="723411"/>
                    </a:cubicBezTo>
                    <a:cubicBezTo>
                      <a:pt x="587740" y="730028"/>
                      <a:pt x="590726" y="737049"/>
                      <a:pt x="596781" y="740310"/>
                    </a:cubicBezTo>
                    <a:lnTo>
                      <a:pt x="624295" y="755041"/>
                    </a:lnTo>
                    <a:cubicBezTo>
                      <a:pt x="631436" y="758856"/>
                      <a:pt x="634131" y="767737"/>
                      <a:pt x="630315" y="774877"/>
                    </a:cubicBezTo>
                    <a:cubicBezTo>
                      <a:pt x="630308" y="774892"/>
                      <a:pt x="630301" y="774900"/>
                      <a:pt x="630295" y="774916"/>
                    </a:cubicBezTo>
                    <a:lnTo>
                      <a:pt x="610831" y="811058"/>
                    </a:lnTo>
                    <a:cubicBezTo>
                      <a:pt x="606971" y="818205"/>
                      <a:pt x="598060" y="820881"/>
                      <a:pt x="590900" y="817050"/>
                    </a:cubicBezTo>
                    <a:lnTo>
                      <a:pt x="563940" y="802565"/>
                    </a:lnTo>
                    <a:cubicBezTo>
                      <a:pt x="557772" y="799303"/>
                      <a:pt x="550165" y="800776"/>
                      <a:pt x="545664" y="806111"/>
                    </a:cubicBezTo>
                    <a:cubicBezTo>
                      <a:pt x="529838" y="824569"/>
                      <a:pt x="510930" y="840139"/>
                      <a:pt x="489781" y="852139"/>
                    </a:cubicBezTo>
                    <a:cubicBezTo>
                      <a:pt x="483719" y="855495"/>
                      <a:pt x="480807" y="862611"/>
                      <a:pt x="482784" y="869252"/>
                    </a:cubicBezTo>
                    <a:lnTo>
                      <a:pt x="491807" y="899101"/>
                    </a:lnTo>
                    <a:cubicBezTo>
                      <a:pt x="494144" y="906858"/>
                      <a:pt x="489746" y="915050"/>
                      <a:pt x="481986" y="917385"/>
                    </a:cubicBezTo>
                    <a:cubicBezTo>
                      <a:pt x="481975" y="917385"/>
                      <a:pt x="481964" y="917393"/>
                      <a:pt x="481953" y="917393"/>
                    </a:cubicBezTo>
                    <a:lnTo>
                      <a:pt x="442582" y="929211"/>
                    </a:lnTo>
                    <a:cubicBezTo>
                      <a:pt x="434806" y="931554"/>
                      <a:pt x="426599" y="927161"/>
                      <a:pt x="424242" y="919388"/>
                    </a:cubicBezTo>
                    <a:lnTo>
                      <a:pt x="415353" y="889974"/>
                    </a:lnTo>
                    <a:cubicBezTo>
                      <a:pt x="413297" y="883317"/>
                      <a:pt x="406882" y="878996"/>
                      <a:pt x="399941" y="879589"/>
                    </a:cubicBezTo>
                    <a:cubicBezTo>
                      <a:pt x="375454" y="881465"/>
                      <a:pt x="350826" y="879059"/>
                      <a:pt x="327167" y="872465"/>
                    </a:cubicBezTo>
                    <a:cubicBezTo>
                      <a:pt x="320499" y="870542"/>
                      <a:pt x="313390" y="873502"/>
                      <a:pt x="310054" y="879589"/>
                    </a:cubicBezTo>
                    <a:lnTo>
                      <a:pt x="295015" y="907546"/>
                    </a:lnTo>
                    <a:cubicBezTo>
                      <a:pt x="291155" y="914694"/>
                      <a:pt x="282242" y="917369"/>
                      <a:pt x="275084" y="913530"/>
                    </a:cubicBezTo>
                    <a:lnTo>
                      <a:pt x="238832" y="894130"/>
                    </a:lnTo>
                    <a:cubicBezTo>
                      <a:pt x="231691" y="890315"/>
                      <a:pt x="228996" y="881434"/>
                      <a:pt x="232812" y="874294"/>
                    </a:cubicBezTo>
                    <a:cubicBezTo>
                      <a:pt x="232818" y="874278"/>
                      <a:pt x="232826" y="874270"/>
                      <a:pt x="232832" y="874254"/>
                    </a:cubicBezTo>
                    <a:lnTo>
                      <a:pt x="247871" y="846281"/>
                    </a:lnTo>
                    <a:cubicBezTo>
                      <a:pt x="251131" y="840194"/>
                      <a:pt x="249700" y="832659"/>
                      <a:pt x="244436" y="828187"/>
                    </a:cubicBezTo>
                    <a:cubicBezTo>
                      <a:pt x="242647" y="826604"/>
                      <a:pt x="241008" y="824933"/>
                      <a:pt x="239275" y="823327"/>
                    </a:cubicBezTo>
                    <a:lnTo>
                      <a:pt x="235761" y="826342"/>
                    </a:lnTo>
                    <a:cubicBezTo>
                      <a:pt x="207286" y="856935"/>
                      <a:pt x="208320" y="904634"/>
                      <a:pt x="238096" y="933960"/>
                    </a:cubicBezTo>
                    <a:cubicBezTo>
                      <a:pt x="240061" y="935876"/>
                      <a:pt x="242125" y="937680"/>
                      <a:pt x="244277" y="939382"/>
                    </a:cubicBezTo>
                    <a:cubicBezTo>
                      <a:pt x="483532" y="1083972"/>
                      <a:pt x="794698" y="1007233"/>
                      <a:pt x="939288" y="767974"/>
                    </a:cubicBezTo>
                    <a:cubicBezTo>
                      <a:pt x="1083878" y="528722"/>
                      <a:pt x="1007139" y="217554"/>
                      <a:pt x="767888" y="72964"/>
                    </a:cubicBezTo>
                    <a:cubicBezTo>
                      <a:pt x="688908" y="25236"/>
                      <a:pt x="598388" y="6"/>
                      <a:pt x="506110" y="0"/>
                    </a:cubicBezTo>
                    <a:close/>
                    <a:moveTo>
                      <a:pt x="844659" y="355717"/>
                    </a:moveTo>
                    <a:lnTo>
                      <a:pt x="833950" y="386485"/>
                    </a:lnTo>
                    <a:cubicBezTo>
                      <a:pt x="831829" y="392570"/>
                      <a:pt x="825180" y="395787"/>
                      <a:pt x="819093" y="393672"/>
                    </a:cubicBezTo>
                    <a:lnTo>
                      <a:pt x="796138" y="385756"/>
                    </a:lnTo>
                    <a:cubicBezTo>
                      <a:pt x="790898" y="383976"/>
                      <a:pt x="785120" y="386087"/>
                      <a:pt x="782262" y="390830"/>
                    </a:cubicBezTo>
                    <a:cubicBezTo>
                      <a:pt x="772186" y="407277"/>
                      <a:pt x="759332" y="421850"/>
                      <a:pt x="744269" y="433898"/>
                    </a:cubicBezTo>
                    <a:cubicBezTo>
                      <a:pt x="739963" y="437283"/>
                      <a:pt x="738585" y="443205"/>
                      <a:pt x="740952" y="448145"/>
                    </a:cubicBezTo>
                    <a:lnTo>
                      <a:pt x="751780" y="470419"/>
                    </a:lnTo>
                    <a:cubicBezTo>
                      <a:pt x="754567" y="476203"/>
                      <a:pt x="752144" y="483154"/>
                      <a:pt x="746366" y="485949"/>
                    </a:cubicBezTo>
                    <a:lnTo>
                      <a:pt x="716976" y="500197"/>
                    </a:lnTo>
                    <a:cubicBezTo>
                      <a:pt x="711174" y="503005"/>
                      <a:pt x="704193" y="500590"/>
                      <a:pt x="701367" y="494799"/>
                    </a:cubicBezTo>
                    <a:lnTo>
                      <a:pt x="690697" y="472857"/>
                    </a:lnTo>
                    <a:cubicBezTo>
                      <a:pt x="688251" y="467897"/>
                      <a:pt x="682679" y="465314"/>
                      <a:pt x="677312" y="466652"/>
                    </a:cubicBezTo>
                    <a:cubicBezTo>
                      <a:pt x="658353" y="471185"/>
                      <a:pt x="638749" y="472377"/>
                      <a:pt x="619380" y="470174"/>
                    </a:cubicBezTo>
                    <a:cubicBezTo>
                      <a:pt x="613911" y="469500"/>
                      <a:pt x="608709" y="472716"/>
                      <a:pt x="606865" y="477907"/>
                    </a:cubicBezTo>
                    <a:lnTo>
                      <a:pt x="598594" y="501701"/>
                    </a:lnTo>
                    <a:cubicBezTo>
                      <a:pt x="596460" y="507782"/>
                      <a:pt x="589812" y="510994"/>
                      <a:pt x="583721" y="508888"/>
                    </a:cubicBezTo>
                    <a:lnTo>
                      <a:pt x="552851" y="498218"/>
                    </a:lnTo>
                    <a:cubicBezTo>
                      <a:pt x="546770" y="496125"/>
                      <a:pt x="543538" y="489499"/>
                      <a:pt x="545630" y="483419"/>
                    </a:cubicBezTo>
                    <a:cubicBezTo>
                      <a:pt x="545634" y="483410"/>
                      <a:pt x="545637" y="483401"/>
                      <a:pt x="545640" y="483393"/>
                    </a:cubicBezTo>
                    <a:lnTo>
                      <a:pt x="553919" y="459583"/>
                    </a:lnTo>
                    <a:cubicBezTo>
                      <a:pt x="555700" y="454399"/>
                      <a:pt x="553631" y="448675"/>
                      <a:pt x="548949" y="445826"/>
                    </a:cubicBezTo>
                    <a:cubicBezTo>
                      <a:pt x="532603" y="435751"/>
                      <a:pt x="518121" y="422927"/>
                      <a:pt x="506142" y="407919"/>
                    </a:cubicBezTo>
                    <a:cubicBezTo>
                      <a:pt x="502732" y="403592"/>
                      <a:pt x="496781" y="402202"/>
                      <a:pt x="491807" y="404571"/>
                    </a:cubicBezTo>
                    <a:lnTo>
                      <a:pt x="468853" y="415653"/>
                    </a:lnTo>
                    <a:cubicBezTo>
                      <a:pt x="463051" y="418460"/>
                      <a:pt x="456071" y="416046"/>
                      <a:pt x="453244" y="410254"/>
                    </a:cubicBezTo>
                    <a:lnTo>
                      <a:pt x="438996" y="380967"/>
                    </a:lnTo>
                    <a:cubicBezTo>
                      <a:pt x="436188" y="375182"/>
                      <a:pt x="438603" y="368217"/>
                      <a:pt x="444388" y="365409"/>
                    </a:cubicBezTo>
                    <a:cubicBezTo>
                      <a:pt x="444395" y="365405"/>
                      <a:pt x="444403" y="365402"/>
                      <a:pt x="444410" y="365398"/>
                    </a:cubicBezTo>
                    <a:lnTo>
                      <a:pt x="467365" y="354316"/>
                    </a:lnTo>
                    <a:cubicBezTo>
                      <a:pt x="472312" y="351901"/>
                      <a:pt x="474908" y="346366"/>
                      <a:pt x="473602" y="341019"/>
                    </a:cubicBezTo>
                    <a:cubicBezTo>
                      <a:pt x="469089" y="321990"/>
                      <a:pt x="467977" y="302312"/>
                      <a:pt x="470317" y="282896"/>
                    </a:cubicBezTo>
                    <a:cubicBezTo>
                      <a:pt x="471020" y="277409"/>
                      <a:pt x="467789" y="272178"/>
                      <a:pt x="462568" y="270350"/>
                    </a:cubicBezTo>
                    <a:lnTo>
                      <a:pt x="438933" y="262173"/>
                    </a:lnTo>
                    <a:cubicBezTo>
                      <a:pt x="432850" y="260075"/>
                      <a:pt x="429619" y="253443"/>
                      <a:pt x="431718" y="247359"/>
                    </a:cubicBezTo>
                    <a:cubicBezTo>
                      <a:pt x="431719" y="247356"/>
                      <a:pt x="431720" y="247352"/>
                      <a:pt x="431722" y="247348"/>
                    </a:cubicBezTo>
                    <a:lnTo>
                      <a:pt x="442415" y="216565"/>
                    </a:lnTo>
                    <a:cubicBezTo>
                      <a:pt x="444542" y="210482"/>
                      <a:pt x="451191" y="207267"/>
                      <a:pt x="457281" y="209378"/>
                    </a:cubicBezTo>
                    <a:lnTo>
                      <a:pt x="481383" y="217713"/>
                    </a:lnTo>
                    <a:cubicBezTo>
                      <a:pt x="486548" y="219483"/>
                      <a:pt x="492251" y="217455"/>
                      <a:pt x="495140" y="212821"/>
                    </a:cubicBezTo>
                    <a:cubicBezTo>
                      <a:pt x="505336" y="196588"/>
                      <a:pt x="518256" y="182235"/>
                      <a:pt x="533332" y="170395"/>
                    </a:cubicBezTo>
                    <a:cubicBezTo>
                      <a:pt x="537672" y="167032"/>
                      <a:pt x="539073" y="161096"/>
                      <a:pt x="536696" y="156147"/>
                    </a:cubicBezTo>
                    <a:lnTo>
                      <a:pt x="525780" y="133715"/>
                    </a:lnTo>
                    <a:cubicBezTo>
                      <a:pt x="522974" y="127933"/>
                      <a:pt x="525386" y="120972"/>
                      <a:pt x="531167" y="118166"/>
                    </a:cubicBezTo>
                    <a:cubicBezTo>
                      <a:pt x="531176" y="118162"/>
                      <a:pt x="531186" y="118158"/>
                      <a:pt x="531194" y="118153"/>
                    </a:cubicBezTo>
                    <a:lnTo>
                      <a:pt x="560584" y="103945"/>
                    </a:lnTo>
                    <a:cubicBezTo>
                      <a:pt x="566386" y="101137"/>
                      <a:pt x="573366" y="103551"/>
                      <a:pt x="576193" y="109343"/>
                    </a:cubicBezTo>
                    <a:lnTo>
                      <a:pt x="587275" y="132084"/>
                    </a:lnTo>
                    <a:cubicBezTo>
                      <a:pt x="589687" y="136991"/>
                      <a:pt x="595174" y="139577"/>
                      <a:pt x="600494" y="138313"/>
                    </a:cubicBezTo>
                    <a:cubicBezTo>
                      <a:pt x="619036" y="134048"/>
                      <a:pt x="638170" y="132977"/>
                      <a:pt x="657073" y="135147"/>
                    </a:cubicBezTo>
                    <a:cubicBezTo>
                      <a:pt x="662519" y="135801"/>
                      <a:pt x="667690" y="132587"/>
                      <a:pt x="669516" y="127414"/>
                    </a:cubicBezTo>
                    <a:lnTo>
                      <a:pt x="677803" y="103612"/>
                    </a:lnTo>
                    <a:cubicBezTo>
                      <a:pt x="679931" y="97529"/>
                      <a:pt x="686573" y="94312"/>
                      <a:pt x="692668" y="96417"/>
                    </a:cubicBezTo>
                    <a:lnTo>
                      <a:pt x="723538" y="107095"/>
                    </a:lnTo>
                    <a:cubicBezTo>
                      <a:pt x="729617" y="109188"/>
                      <a:pt x="732855" y="115814"/>
                      <a:pt x="730757" y="121895"/>
                    </a:cubicBezTo>
                    <a:cubicBezTo>
                      <a:pt x="730757" y="121903"/>
                      <a:pt x="730749" y="121912"/>
                      <a:pt x="730749" y="121921"/>
                    </a:cubicBezTo>
                    <a:lnTo>
                      <a:pt x="722470" y="145714"/>
                    </a:lnTo>
                    <a:cubicBezTo>
                      <a:pt x="720689" y="150921"/>
                      <a:pt x="722778" y="156667"/>
                      <a:pt x="727488" y="159511"/>
                    </a:cubicBezTo>
                    <a:cubicBezTo>
                      <a:pt x="743873" y="169619"/>
                      <a:pt x="758382" y="182487"/>
                      <a:pt x="770374" y="197544"/>
                    </a:cubicBezTo>
                    <a:cubicBezTo>
                      <a:pt x="773777" y="201882"/>
                      <a:pt x="779737" y="203277"/>
                      <a:pt x="784708" y="200900"/>
                    </a:cubicBezTo>
                    <a:lnTo>
                      <a:pt x="807180" y="190040"/>
                    </a:lnTo>
                    <a:cubicBezTo>
                      <a:pt x="812982" y="187232"/>
                      <a:pt x="819963" y="189645"/>
                      <a:pt x="822797" y="195439"/>
                    </a:cubicBezTo>
                    <a:lnTo>
                      <a:pt x="837045" y="224726"/>
                    </a:lnTo>
                    <a:cubicBezTo>
                      <a:pt x="839847" y="230508"/>
                      <a:pt x="837433" y="237469"/>
                      <a:pt x="831654" y="240272"/>
                    </a:cubicBezTo>
                    <a:cubicBezTo>
                      <a:pt x="831647" y="240278"/>
                      <a:pt x="831631" y="240283"/>
                      <a:pt x="831623" y="240287"/>
                    </a:cubicBezTo>
                    <a:lnTo>
                      <a:pt x="809096" y="251179"/>
                    </a:lnTo>
                    <a:cubicBezTo>
                      <a:pt x="804164" y="253579"/>
                      <a:pt x="801576" y="259085"/>
                      <a:pt x="802858" y="264413"/>
                    </a:cubicBezTo>
                    <a:cubicBezTo>
                      <a:pt x="807188" y="282767"/>
                      <a:pt x="808352" y="301723"/>
                      <a:pt x="806317" y="320470"/>
                    </a:cubicBezTo>
                    <a:cubicBezTo>
                      <a:pt x="805700" y="325891"/>
                      <a:pt x="808922" y="331017"/>
                      <a:pt x="814074" y="332810"/>
                    </a:cubicBezTo>
                    <a:lnTo>
                      <a:pt x="837488" y="340916"/>
                    </a:lnTo>
                    <a:cubicBezTo>
                      <a:pt x="843551" y="343025"/>
                      <a:pt x="846765" y="349650"/>
                      <a:pt x="844659" y="355717"/>
                    </a:cubicBezTo>
                    <a:close/>
                  </a:path>
                </a:pathLst>
              </a:custGeom>
              <a:solidFill>
                <a:srgbClr val="503291"/>
              </a:solidFill>
              <a:ln w="7876"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4679EDB7-DAEB-4F7C-95A6-3C8B41836F55}"/>
                  </a:ext>
                </a:extLst>
              </p:cNvPr>
              <p:cNvSpPr/>
              <p:nvPr/>
            </p:nvSpPr>
            <p:spPr>
              <a:xfrm>
                <a:off x="7489752" y="3932421"/>
                <a:ext cx="14271" cy="12197"/>
              </a:xfrm>
              <a:custGeom>
                <a:avLst/>
                <a:gdLst>
                  <a:gd name="connsiteX0" fmla="*/ 14271 w 14271"/>
                  <a:gd name="connsiteY0" fmla="*/ 12063 h 12197"/>
                  <a:gd name="connsiteX1" fmla="*/ 142 w 14271"/>
                  <a:gd name="connsiteY1" fmla="*/ 0 h 12197"/>
                  <a:gd name="connsiteX2" fmla="*/ 0 w 14271"/>
                  <a:gd name="connsiteY2" fmla="*/ 127 h 12197"/>
                  <a:gd name="connsiteX3" fmla="*/ 14200 w 14271"/>
                  <a:gd name="connsiteY3" fmla="*/ 12198 h 12197"/>
                </a:gdLst>
                <a:ahLst/>
                <a:cxnLst>
                  <a:cxn ang="0">
                    <a:pos x="connsiteX0" y="connsiteY0"/>
                  </a:cxn>
                  <a:cxn ang="0">
                    <a:pos x="connsiteX1" y="connsiteY1"/>
                  </a:cxn>
                  <a:cxn ang="0">
                    <a:pos x="connsiteX2" y="connsiteY2"/>
                  </a:cxn>
                  <a:cxn ang="0">
                    <a:pos x="connsiteX3" y="connsiteY3"/>
                  </a:cxn>
                </a:cxnLst>
                <a:rect l="l" t="t" r="r" b="b"/>
                <a:pathLst>
                  <a:path w="14271" h="12197">
                    <a:moveTo>
                      <a:pt x="14271" y="12063"/>
                    </a:moveTo>
                    <a:cubicBezTo>
                      <a:pt x="9332" y="8248"/>
                      <a:pt x="4670" y="4148"/>
                      <a:pt x="142" y="0"/>
                    </a:cubicBezTo>
                    <a:lnTo>
                      <a:pt x="0" y="127"/>
                    </a:lnTo>
                    <a:cubicBezTo>
                      <a:pt x="4559" y="4322"/>
                      <a:pt x="9253" y="8390"/>
                      <a:pt x="14200" y="12198"/>
                    </a:cubicBezTo>
                    <a:close/>
                  </a:path>
                </a:pathLst>
              </a:custGeom>
              <a:solidFill>
                <a:srgbClr val="0F69AF"/>
              </a:solidFill>
              <a:ln w="7876" cap="flat">
                <a:noFill/>
                <a:prstDash val="solid"/>
                <a:miter/>
              </a:ln>
            </p:spPr>
            <p:txBody>
              <a:bodyPr rtlCol="0" anchor="ctr"/>
              <a:lstStyle/>
              <a:p>
                <a:endParaRPr lang="en-US"/>
              </a:p>
            </p:txBody>
          </p:sp>
        </p:grpSp>
      </p:grpSp>
      <p:cxnSp>
        <p:nvCxnSpPr>
          <p:cNvPr id="194" name="Connector: Elbow 193">
            <a:extLst>
              <a:ext uri="{FF2B5EF4-FFF2-40B4-BE49-F238E27FC236}">
                <a16:creationId xmlns:a16="http://schemas.microsoft.com/office/drawing/2014/main" id="{D7982A1E-68A9-4338-83E2-BFB785AAA8E2}"/>
              </a:ext>
            </a:extLst>
          </p:cNvPr>
          <p:cNvCxnSpPr>
            <a:cxnSpLocks/>
            <a:stCxn id="217" idx="3"/>
            <a:endCxn id="224" idx="1"/>
          </p:cNvCxnSpPr>
          <p:nvPr/>
        </p:nvCxnSpPr>
        <p:spPr>
          <a:xfrm>
            <a:off x="746294" y="3439081"/>
            <a:ext cx="447175" cy="822130"/>
          </a:xfrm>
          <a:prstGeom prst="bentConnector3">
            <a:avLst>
              <a:gd name="adj1" fmla="val 50000"/>
            </a:avLst>
          </a:prstGeom>
          <a:ln w="28575">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2" name="Connector: Elbow 211">
            <a:extLst>
              <a:ext uri="{FF2B5EF4-FFF2-40B4-BE49-F238E27FC236}">
                <a16:creationId xmlns:a16="http://schemas.microsoft.com/office/drawing/2014/main" id="{F207AE29-F2A2-4FB1-A6EC-AFDAD16A8D62}"/>
              </a:ext>
            </a:extLst>
          </p:cNvPr>
          <p:cNvCxnSpPr>
            <a:cxnSpLocks/>
            <a:stCxn id="217" idx="3"/>
            <a:endCxn id="227" idx="1"/>
          </p:cNvCxnSpPr>
          <p:nvPr/>
        </p:nvCxnSpPr>
        <p:spPr>
          <a:xfrm>
            <a:off x="746294" y="3439081"/>
            <a:ext cx="447176" cy="338139"/>
          </a:xfrm>
          <a:prstGeom prst="bentConnector3">
            <a:avLst>
              <a:gd name="adj1" fmla="val 50000"/>
            </a:avLst>
          </a:prstGeom>
          <a:ln w="28575">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4793EB05-EE23-48E8-BF3B-773620443F75}"/>
              </a:ext>
            </a:extLst>
          </p:cNvPr>
          <p:cNvSpPr txBox="1"/>
          <p:nvPr/>
        </p:nvSpPr>
        <p:spPr>
          <a:xfrm>
            <a:off x="1209698" y="1369171"/>
            <a:ext cx="3311942" cy="307777"/>
          </a:xfrm>
          <a:prstGeom prst="rect">
            <a:avLst/>
          </a:prstGeom>
          <a:solidFill>
            <a:srgbClr val="A5CD50"/>
          </a:solidFill>
        </p:spPr>
        <p:txBody>
          <a:bodyPr wrap="none" rtlCol="0">
            <a:noAutofit/>
          </a:bodyPr>
          <a:lstStyle/>
          <a:p>
            <a:pPr algn="ctr"/>
            <a:r>
              <a:rPr lang="en-GB" sz="1200" b="1" dirty="0">
                <a:latin typeface="Verdana" panose="020B0604030504040204" pitchFamily="34" charset="0"/>
                <a:ea typeface="Verdana" panose="020B0604030504040204" pitchFamily="34" charset="0"/>
              </a:rPr>
              <a:t>DBP</a:t>
            </a:r>
          </a:p>
        </p:txBody>
      </p:sp>
      <p:sp>
        <p:nvSpPr>
          <p:cNvPr id="214" name="TextBox 213">
            <a:extLst>
              <a:ext uri="{FF2B5EF4-FFF2-40B4-BE49-F238E27FC236}">
                <a16:creationId xmlns:a16="http://schemas.microsoft.com/office/drawing/2014/main" id="{03D55087-B21D-4A1A-8F80-BDE81B84CC51}"/>
              </a:ext>
            </a:extLst>
          </p:cNvPr>
          <p:cNvSpPr txBox="1"/>
          <p:nvPr/>
        </p:nvSpPr>
        <p:spPr>
          <a:xfrm>
            <a:off x="5163598" y="1369171"/>
            <a:ext cx="5159455" cy="307777"/>
          </a:xfrm>
          <a:prstGeom prst="rect">
            <a:avLst/>
          </a:prstGeom>
          <a:solidFill>
            <a:srgbClr val="A5CD50"/>
          </a:solidFill>
        </p:spPr>
        <p:txBody>
          <a:bodyPr wrap="none" rtlCol="0">
            <a:noAutofit/>
          </a:bodyPr>
          <a:lstStyle/>
          <a:p>
            <a:pPr algn="ctr"/>
            <a:r>
              <a:rPr lang="en-GB" sz="1200" b="1" dirty="0">
                <a:latin typeface="Verdana" panose="020B0604030504040204" pitchFamily="34" charset="0"/>
                <a:ea typeface="Verdana" panose="020B0604030504040204" pitchFamily="34" charset="0"/>
              </a:rPr>
              <a:t>OLE</a:t>
            </a:r>
          </a:p>
        </p:txBody>
      </p:sp>
      <p:sp>
        <p:nvSpPr>
          <p:cNvPr id="217" name="Rectangle: Rounded Corners 216">
            <a:extLst>
              <a:ext uri="{FF2B5EF4-FFF2-40B4-BE49-F238E27FC236}">
                <a16:creationId xmlns:a16="http://schemas.microsoft.com/office/drawing/2014/main" id="{0B4A8179-76D5-4F75-BACC-49A7A05D9CB8}"/>
              </a:ext>
            </a:extLst>
          </p:cNvPr>
          <p:cNvSpPr/>
          <p:nvPr/>
        </p:nvSpPr>
        <p:spPr>
          <a:xfrm>
            <a:off x="310679" y="3173712"/>
            <a:ext cx="435615" cy="530738"/>
          </a:xfrm>
          <a:prstGeom prst="roundRect">
            <a:avLst/>
          </a:prstGeom>
          <a:solidFill>
            <a:srgbClr val="320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Verdana" panose="020B0604030504040204" pitchFamily="34" charset="0"/>
                <a:ea typeface="Verdana" panose="020B0604030504040204" pitchFamily="34" charset="0"/>
              </a:rPr>
              <a:t>R</a:t>
            </a:r>
          </a:p>
        </p:txBody>
      </p:sp>
      <p:cxnSp>
        <p:nvCxnSpPr>
          <p:cNvPr id="218" name="Connector: Elbow 217">
            <a:extLst>
              <a:ext uri="{FF2B5EF4-FFF2-40B4-BE49-F238E27FC236}">
                <a16:creationId xmlns:a16="http://schemas.microsoft.com/office/drawing/2014/main" id="{6F99A814-3EE4-4FC8-AD31-212E869204AE}"/>
              </a:ext>
            </a:extLst>
          </p:cNvPr>
          <p:cNvCxnSpPr>
            <a:cxnSpLocks/>
            <a:stCxn id="225" idx="3"/>
          </p:cNvCxnSpPr>
          <p:nvPr/>
        </p:nvCxnSpPr>
        <p:spPr>
          <a:xfrm>
            <a:off x="4531766" y="3091412"/>
            <a:ext cx="480690" cy="191617"/>
          </a:xfrm>
          <a:prstGeom prst="bentConnector3">
            <a:avLst>
              <a:gd name="adj1" fmla="val 50000"/>
            </a:avLst>
          </a:prstGeom>
          <a:ln w="28575">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2" name="Connector: Elbow 221">
            <a:extLst>
              <a:ext uri="{FF2B5EF4-FFF2-40B4-BE49-F238E27FC236}">
                <a16:creationId xmlns:a16="http://schemas.microsoft.com/office/drawing/2014/main" id="{91CEA30E-7A92-430C-A2B1-13029B894792}"/>
              </a:ext>
            </a:extLst>
          </p:cNvPr>
          <p:cNvCxnSpPr>
            <a:cxnSpLocks/>
            <a:stCxn id="228" idx="3"/>
          </p:cNvCxnSpPr>
          <p:nvPr/>
        </p:nvCxnSpPr>
        <p:spPr>
          <a:xfrm>
            <a:off x="4536442" y="2748351"/>
            <a:ext cx="476014" cy="534678"/>
          </a:xfrm>
          <a:prstGeom prst="bentConnector3">
            <a:avLst>
              <a:gd name="adj1" fmla="val 50000"/>
            </a:avLst>
          </a:prstGeom>
          <a:ln w="28575">
            <a:solidFill>
              <a:schemeClr val="tx1">
                <a:lumMod val="65000"/>
                <a:lumOff val="35000"/>
              </a:schemeClr>
            </a:solidFill>
            <a:tailEnd type="none" w="lg" len="med"/>
          </a:ln>
        </p:spPr>
        <p:style>
          <a:lnRef idx="1">
            <a:schemeClr val="accent1"/>
          </a:lnRef>
          <a:fillRef idx="0">
            <a:schemeClr val="accent1"/>
          </a:fillRef>
          <a:effectRef idx="0">
            <a:schemeClr val="accent1"/>
          </a:effectRef>
          <a:fontRef idx="minor">
            <a:schemeClr val="tx1"/>
          </a:fontRef>
        </p:style>
      </p:cxnSp>
      <p:sp>
        <p:nvSpPr>
          <p:cNvPr id="223" name="object 6">
            <a:extLst>
              <a:ext uri="{FF2B5EF4-FFF2-40B4-BE49-F238E27FC236}">
                <a16:creationId xmlns:a16="http://schemas.microsoft.com/office/drawing/2014/main" id="{47DC935B-0BCC-4A38-9D11-3187371A71A6}"/>
              </a:ext>
            </a:extLst>
          </p:cNvPr>
          <p:cNvSpPr/>
          <p:nvPr/>
        </p:nvSpPr>
        <p:spPr>
          <a:xfrm>
            <a:off x="1193470" y="2605045"/>
            <a:ext cx="1656000" cy="281683"/>
          </a:xfrm>
          <a:prstGeom prst="roundRect">
            <a:avLst/>
          </a:prstGeom>
          <a:solidFill>
            <a:srgbClr val="D9D9D9"/>
          </a:solidFill>
          <a:ln w="19050">
            <a:solidFill>
              <a:schemeClr val="tx1"/>
            </a:solidFill>
          </a:ln>
        </p:spPr>
        <p:txBody>
          <a:bodyPr wrap="square" lIns="0" tIns="0" rIns="0" bIns="0" rtlCol="0" anchor="ctr"/>
          <a:lstStyle/>
          <a:p>
            <a:pPr algn="ctr"/>
            <a:r>
              <a:rPr lang="en-GB" sz="1000" b="1" dirty="0">
                <a:latin typeface="Verdana" panose="020B0604030504040204" pitchFamily="34" charset="0"/>
                <a:ea typeface="Verdana" panose="020B0604030504040204" pitchFamily="34" charset="0"/>
              </a:rPr>
              <a:t>Placebo, n=54</a:t>
            </a:r>
          </a:p>
        </p:txBody>
      </p:sp>
      <p:sp>
        <p:nvSpPr>
          <p:cNvPr id="224" name="object 6">
            <a:extLst>
              <a:ext uri="{FF2B5EF4-FFF2-40B4-BE49-F238E27FC236}">
                <a16:creationId xmlns:a16="http://schemas.microsoft.com/office/drawing/2014/main" id="{3DA5A5AB-1FF2-46F2-8DAD-F63CD825CF40}"/>
              </a:ext>
            </a:extLst>
          </p:cNvPr>
          <p:cNvSpPr/>
          <p:nvPr/>
        </p:nvSpPr>
        <p:spPr>
          <a:xfrm>
            <a:off x="1193469" y="4120369"/>
            <a:ext cx="3328171" cy="281683"/>
          </a:xfrm>
          <a:prstGeom prst="roundRect">
            <a:avLst/>
          </a:prstGeom>
          <a:solidFill>
            <a:srgbClr val="B6C6E1"/>
          </a:solidFill>
          <a:ln w="19050">
            <a:solidFill>
              <a:schemeClr val="tx1"/>
            </a:solidFill>
          </a:ln>
        </p:spPr>
        <p:txBody>
          <a:bodyPr wrap="square" lIns="0" tIns="0" rIns="0" bIns="0" rtlCol="0" anchor="ctr"/>
          <a:lstStyle/>
          <a:p>
            <a:pPr algn="ctr"/>
            <a:r>
              <a:rPr lang="en-GB" sz="1000" b="1" dirty="0">
                <a:solidFill>
                  <a:srgbClr val="0F69AF"/>
                </a:solidFill>
                <a:latin typeface="Verdana" panose="020B0604030504040204" pitchFamily="34" charset="0"/>
                <a:ea typeface="Verdana" panose="020B0604030504040204" pitchFamily="34" charset="0"/>
              </a:rPr>
              <a:t>DMF 240 mg </a:t>
            </a:r>
            <a:r>
              <a:rPr lang="en-GB" sz="1000" b="1" dirty="0" err="1">
                <a:solidFill>
                  <a:srgbClr val="0F69AF"/>
                </a:solidFill>
                <a:latin typeface="Verdana" panose="020B0604030504040204" pitchFamily="34" charset="0"/>
                <a:ea typeface="Verdana" panose="020B0604030504040204" pitchFamily="34" charset="0"/>
              </a:rPr>
              <a:t>BID</a:t>
            </a:r>
            <a:r>
              <a:rPr lang="en-GB" sz="1000" b="1" baseline="30000" dirty="0" err="1">
                <a:solidFill>
                  <a:srgbClr val="0F69AF"/>
                </a:solidFill>
                <a:latin typeface="Verdana" panose="020B0604030504040204" pitchFamily="34" charset="0"/>
                <a:ea typeface="Verdana" panose="020B0604030504040204" pitchFamily="34" charset="0"/>
              </a:rPr>
              <a:t>a</a:t>
            </a:r>
            <a:r>
              <a:rPr lang="en-GB" sz="1000" b="1" dirty="0">
                <a:solidFill>
                  <a:srgbClr val="0F69AF"/>
                </a:solidFill>
                <a:latin typeface="Verdana" panose="020B0604030504040204" pitchFamily="34" charset="0"/>
                <a:ea typeface="Verdana" panose="020B0604030504040204" pitchFamily="34" charset="0"/>
              </a:rPr>
              <a:t>, n=54</a:t>
            </a:r>
          </a:p>
        </p:txBody>
      </p:sp>
      <p:sp>
        <p:nvSpPr>
          <p:cNvPr id="225" name="object 6">
            <a:extLst>
              <a:ext uri="{FF2B5EF4-FFF2-40B4-BE49-F238E27FC236}">
                <a16:creationId xmlns:a16="http://schemas.microsoft.com/office/drawing/2014/main" id="{20DD1D76-DB4C-4388-A8CC-A6D069D2E495}"/>
              </a:ext>
            </a:extLst>
          </p:cNvPr>
          <p:cNvSpPr/>
          <p:nvPr/>
        </p:nvSpPr>
        <p:spPr>
          <a:xfrm>
            <a:off x="1193470" y="2950688"/>
            <a:ext cx="3338296" cy="281447"/>
          </a:xfrm>
          <a:prstGeom prst="roundRect">
            <a:avLst/>
          </a:prstGeom>
          <a:solidFill>
            <a:srgbClr val="503291"/>
          </a:solidFill>
          <a:ln w="19050">
            <a:solidFill>
              <a:schemeClr val="tx1"/>
            </a:solidFill>
          </a:ln>
        </p:spPr>
        <p:txBody>
          <a:bodyPr wrap="square" lIns="0" tIns="0" rIns="0" bIns="0" rtlCol="0" anchor="ctr"/>
          <a:lstStyle/>
          <a:p>
            <a:pPr algn="ctr"/>
            <a:r>
              <a:rPr lang="pt-BR" sz="1000" b="1" dirty="0">
                <a:solidFill>
                  <a:schemeClr val="bg1"/>
                </a:solidFill>
                <a:latin typeface="Verdana" panose="020B0604030504040204" pitchFamily="34" charset="0"/>
                <a:ea typeface="Verdana" panose="020B0604030504040204" pitchFamily="34" charset="0"/>
              </a:rPr>
              <a:t>Evo 25 mg QD, n=52</a:t>
            </a:r>
          </a:p>
        </p:txBody>
      </p:sp>
      <p:sp>
        <p:nvSpPr>
          <p:cNvPr id="226" name="object 6">
            <a:extLst>
              <a:ext uri="{FF2B5EF4-FFF2-40B4-BE49-F238E27FC236}">
                <a16:creationId xmlns:a16="http://schemas.microsoft.com/office/drawing/2014/main" id="{E488578E-7418-4497-AF10-92B5EF3F518E}"/>
              </a:ext>
            </a:extLst>
          </p:cNvPr>
          <p:cNvSpPr/>
          <p:nvPr/>
        </p:nvSpPr>
        <p:spPr>
          <a:xfrm>
            <a:off x="1193470" y="3296095"/>
            <a:ext cx="3338296" cy="276322"/>
          </a:xfrm>
          <a:prstGeom prst="roundRect">
            <a:avLst/>
          </a:prstGeom>
          <a:solidFill>
            <a:srgbClr val="9072CF"/>
          </a:solidFill>
          <a:ln w="19050">
            <a:solidFill>
              <a:schemeClr val="tx1"/>
            </a:solidFill>
          </a:ln>
        </p:spPr>
        <p:txBody>
          <a:bodyPr wrap="square" lIns="0" tIns="0" rIns="0" bIns="0" rtlCol="0" anchor="ctr"/>
          <a:lstStyle/>
          <a:p>
            <a:pPr algn="ctr"/>
            <a:r>
              <a:rPr lang="pt-BR" sz="1000" b="1" dirty="0">
                <a:solidFill>
                  <a:schemeClr val="bg1"/>
                </a:solidFill>
                <a:latin typeface="Verdana" panose="020B0604030504040204" pitchFamily="34" charset="0"/>
                <a:ea typeface="Verdana" panose="020B0604030504040204" pitchFamily="34" charset="0"/>
              </a:rPr>
              <a:t>Evo 75 mg QD, n=53</a:t>
            </a:r>
          </a:p>
        </p:txBody>
      </p:sp>
      <p:sp>
        <p:nvSpPr>
          <p:cNvPr id="227" name="object 6">
            <a:extLst>
              <a:ext uri="{FF2B5EF4-FFF2-40B4-BE49-F238E27FC236}">
                <a16:creationId xmlns:a16="http://schemas.microsoft.com/office/drawing/2014/main" id="{320FBBFF-DB7C-4A99-B17F-D6403AAAAEC7}"/>
              </a:ext>
            </a:extLst>
          </p:cNvPr>
          <p:cNvSpPr/>
          <p:nvPr/>
        </p:nvSpPr>
        <p:spPr>
          <a:xfrm>
            <a:off x="1193470" y="3636378"/>
            <a:ext cx="3338296" cy="281683"/>
          </a:xfrm>
          <a:prstGeom prst="roundRect">
            <a:avLst/>
          </a:prstGeom>
          <a:solidFill>
            <a:srgbClr val="C91571"/>
          </a:solidFill>
          <a:ln w="19050">
            <a:solidFill>
              <a:schemeClr val="tx1"/>
            </a:solidFill>
          </a:ln>
        </p:spPr>
        <p:txBody>
          <a:bodyPr wrap="square" lIns="0" tIns="0" rIns="0" bIns="0" rtlCol="0" anchor="ctr"/>
          <a:lstStyle/>
          <a:p>
            <a:pPr algn="ctr"/>
            <a:r>
              <a:rPr lang="pt-BR" sz="1000" b="1" dirty="0">
                <a:solidFill>
                  <a:schemeClr val="bg1"/>
                </a:solidFill>
                <a:latin typeface="Verdana" panose="020B0604030504040204" pitchFamily="34" charset="0"/>
                <a:ea typeface="Verdana" panose="020B0604030504040204" pitchFamily="34" charset="0"/>
              </a:rPr>
              <a:t>Evo 75 mg BID, n=54</a:t>
            </a:r>
          </a:p>
        </p:txBody>
      </p:sp>
      <p:sp>
        <p:nvSpPr>
          <p:cNvPr id="228" name="object 6">
            <a:extLst>
              <a:ext uri="{FF2B5EF4-FFF2-40B4-BE49-F238E27FC236}">
                <a16:creationId xmlns:a16="http://schemas.microsoft.com/office/drawing/2014/main" id="{784CAAB9-3C59-483A-9383-E33FAFAF2548}"/>
              </a:ext>
            </a:extLst>
          </p:cNvPr>
          <p:cNvSpPr/>
          <p:nvPr/>
        </p:nvSpPr>
        <p:spPr>
          <a:xfrm>
            <a:off x="2880442" y="2607373"/>
            <a:ext cx="1656000" cy="281955"/>
          </a:xfrm>
          <a:prstGeom prst="roundRect">
            <a:avLst/>
          </a:prstGeom>
          <a:solidFill>
            <a:srgbClr val="503291"/>
          </a:solidFill>
          <a:ln w="19050">
            <a:solidFill>
              <a:schemeClr val="tx1"/>
            </a:solidFill>
          </a:ln>
        </p:spPr>
        <p:txBody>
          <a:bodyPr wrap="square" lIns="0" tIns="0" rIns="0" bIns="0" rtlCol="0" anchor="ctr"/>
          <a:lstStyle/>
          <a:p>
            <a:pPr algn="ctr"/>
            <a:r>
              <a:rPr lang="pt-BR" sz="1000" b="1" dirty="0">
                <a:solidFill>
                  <a:schemeClr val="bg1"/>
                </a:solidFill>
                <a:latin typeface="Verdana" panose="020B0604030504040204" pitchFamily="34" charset="0"/>
                <a:ea typeface="Verdana" panose="020B0604030504040204" pitchFamily="34" charset="0"/>
              </a:rPr>
              <a:t>Evo 25 mg QD, n=54</a:t>
            </a:r>
          </a:p>
        </p:txBody>
      </p:sp>
      <p:sp>
        <p:nvSpPr>
          <p:cNvPr id="230" name="Rectangle: Rounded Corners 229">
            <a:extLst>
              <a:ext uri="{FF2B5EF4-FFF2-40B4-BE49-F238E27FC236}">
                <a16:creationId xmlns:a16="http://schemas.microsoft.com/office/drawing/2014/main" id="{1F576DF0-595F-4C4F-9203-ACE0B084F810}"/>
              </a:ext>
            </a:extLst>
          </p:cNvPr>
          <p:cNvSpPr/>
          <p:nvPr/>
        </p:nvSpPr>
        <p:spPr>
          <a:xfrm>
            <a:off x="5150680" y="2984257"/>
            <a:ext cx="5355081" cy="618808"/>
          </a:xfrm>
          <a:prstGeom prst="roundRect">
            <a:avLst/>
          </a:prstGeom>
          <a:gradFill flip="none" rotWithShape="1">
            <a:gsLst>
              <a:gs pos="60000">
                <a:srgbClr val="B7328E"/>
              </a:gs>
              <a:gs pos="49000">
                <a:srgbClr val="9072CF"/>
              </a:gs>
              <a:gs pos="71000">
                <a:srgbClr val="C91571"/>
              </a:gs>
            </a:gsLst>
            <a:lin ang="0" scaled="0"/>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Verdana" panose="020B0604030504040204" pitchFamily="34" charset="0"/>
              <a:ea typeface="Verdana" panose="020B0604030504040204" pitchFamily="34" charset="0"/>
            </a:endParaRPr>
          </a:p>
        </p:txBody>
      </p:sp>
      <p:sp>
        <p:nvSpPr>
          <p:cNvPr id="269" name="Rectangle 268">
            <a:extLst>
              <a:ext uri="{FF2B5EF4-FFF2-40B4-BE49-F238E27FC236}">
                <a16:creationId xmlns:a16="http://schemas.microsoft.com/office/drawing/2014/main" id="{6A1E8EA8-3A7F-4354-8FC3-AC108145C95D}"/>
              </a:ext>
            </a:extLst>
          </p:cNvPr>
          <p:cNvSpPr/>
          <p:nvPr/>
        </p:nvSpPr>
        <p:spPr>
          <a:xfrm>
            <a:off x="8668581" y="3102128"/>
            <a:ext cx="1300357" cy="400110"/>
          </a:xfrm>
          <a:prstGeom prst="rect">
            <a:avLst/>
          </a:prstGeom>
        </p:spPr>
        <p:txBody>
          <a:bodyPr wrap="square">
            <a:spAutoFit/>
          </a:bodyPr>
          <a:lstStyle/>
          <a:p>
            <a:pPr algn="ctr"/>
            <a:r>
              <a:rPr lang="pt-BR" sz="1000" b="1" dirty="0">
                <a:solidFill>
                  <a:schemeClr val="bg1"/>
                </a:solidFill>
                <a:latin typeface="Verdana" panose="020B0604030504040204" pitchFamily="34" charset="0"/>
                <a:ea typeface="Verdana" panose="020B0604030504040204" pitchFamily="34" charset="0"/>
              </a:rPr>
              <a:t>Evo</a:t>
            </a:r>
            <a:r>
              <a:rPr lang="en-GB" sz="1000" b="1" dirty="0">
                <a:solidFill>
                  <a:schemeClr val="bg1"/>
                </a:solidFill>
                <a:latin typeface="Verdana" panose="020B0604030504040204" pitchFamily="34" charset="0"/>
                <a:ea typeface="Verdana" panose="020B0604030504040204" pitchFamily="34" charset="0"/>
              </a:rPr>
              <a:t> 75 mg BID </a:t>
            </a:r>
          </a:p>
          <a:p>
            <a:pPr algn="ctr"/>
            <a:r>
              <a:rPr lang="en-GB" sz="1000" b="1" dirty="0">
                <a:solidFill>
                  <a:schemeClr val="bg1"/>
                </a:solidFill>
                <a:latin typeface="Verdana" panose="020B0604030504040204" pitchFamily="34" charset="0"/>
                <a:ea typeface="Verdana" panose="020B0604030504040204" pitchFamily="34" charset="0"/>
              </a:rPr>
              <a:t>n=190 </a:t>
            </a:r>
          </a:p>
        </p:txBody>
      </p:sp>
      <p:sp>
        <p:nvSpPr>
          <p:cNvPr id="270" name="Rectangle 269">
            <a:extLst>
              <a:ext uri="{FF2B5EF4-FFF2-40B4-BE49-F238E27FC236}">
                <a16:creationId xmlns:a16="http://schemas.microsoft.com/office/drawing/2014/main" id="{C3C2479C-5B57-4597-BF15-2A2D68F2A8C2}"/>
              </a:ext>
            </a:extLst>
          </p:cNvPr>
          <p:cNvSpPr/>
          <p:nvPr/>
        </p:nvSpPr>
        <p:spPr>
          <a:xfrm>
            <a:off x="5176570" y="3102128"/>
            <a:ext cx="1197764" cy="400110"/>
          </a:xfrm>
          <a:prstGeom prst="rect">
            <a:avLst/>
          </a:prstGeom>
        </p:spPr>
        <p:txBody>
          <a:bodyPr wrap="square">
            <a:spAutoFit/>
          </a:bodyPr>
          <a:lstStyle/>
          <a:p>
            <a:pPr algn="ctr"/>
            <a:r>
              <a:rPr lang="pt-BR" sz="1000" b="1" dirty="0">
                <a:solidFill>
                  <a:schemeClr val="bg1"/>
                </a:solidFill>
                <a:latin typeface="Verdana" panose="020B0604030504040204" pitchFamily="34" charset="0"/>
                <a:ea typeface="Verdana" panose="020B0604030504040204" pitchFamily="34" charset="0"/>
              </a:rPr>
              <a:t>Evo</a:t>
            </a:r>
            <a:r>
              <a:rPr lang="en-GB" sz="1000" b="1" dirty="0">
                <a:solidFill>
                  <a:schemeClr val="bg1"/>
                </a:solidFill>
                <a:latin typeface="Verdana" panose="020B0604030504040204" pitchFamily="34" charset="0"/>
                <a:ea typeface="Verdana" panose="020B0604030504040204" pitchFamily="34" charset="0"/>
              </a:rPr>
              <a:t> 75 mg QD</a:t>
            </a:r>
          </a:p>
          <a:p>
            <a:pPr algn="ctr"/>
            <a:r>
              <a:rPr lang="en-GB" sz="1000" b="1" dirty="0">
                <a:solidFill>
                  <a:schemeClr val="bg1"/>
                </a:solidFill>
                <a:latin typeface="Verdana" panose="020B0604030504040204" pitchFamily="34" charset="0"/>
                <a:ea typeface="Verdana" panose="020B0604030504040204" pitchFamily="34" charset="0"/>
              </a:rPr>
              <a:t>n=213</a:t>
            </a:r>
          </a:p>
        </p:txBody>
      </p:sp>
      <p:cxnSp>
        <p:nvCxnSpPr>
          <p:cNvPr id="271" name="Straight Arrow Connector 270">
            <a:extLst>
              <a:ext uri="{FF2B5EF4-FFF2-40B4-BE49-F238E27FC236}">
                <a16:creationId xmlns:a16="http://schemas.microsoft.com/office/drawing/2014/main" id="{5A2109F9-801A-4197-A6AD-0C8C198EBFC2}"/>
              </a:ext>
            </a:extLst>
          </p:cNvPr>
          <p:cNvCxnSpPr>
            <a:cxnSpLocks/>
          </p:cNvCxnSpPr>
          <p:nvPr/>
        </p:nvCxnSpPr>
        <p:spPr>
          <a:xfrm>
            <a:off x="7652590" y="3353486"/>
            <a:ext cx="326097" cy="0"/>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2" name="Arrow: Pentagon 271">
            <a:extLst>
              <a:ext uri="{FF2B5EF4-FFF2-40B4-BE49-F238E27FC236}">
                <a16:creationId xmlns:a16="http://schemas.microsoft.com/office/drawing/2014/main" id="{4EDCA98B-3F2D-4FC9-8B18-1540B97C4A58}"/>
              </a:ext>
            </a:extLst>
          </p:cNvPr>
          <p:cNvSpPr/>
          <p:nvPr/>
        </p:nvSpPr>
        <p:spPr>
          <a:xfrm>
            <a:off x="10589645" y="2991395"/>
            <a:ext cx="1078695" cy="611332"/>
          </a:xfrm>
          <a:prstGeom prst="homePlate">
            <a:avLst>
              <a:gd name="adj" fmla="val 24962"/>
            </a:avLst>
          </a:prstGeom>
          <a:solidFill>
            <a:srgbClr val="C91571"/>
          </a:solidFill>
          <a:ln w="190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b="1" dirty="0">
                <a:solidFill>
                  <a:schemeClr val="bg1"/>
                </a:solidFill>
                <a:latin typeface="Verdana" panose="020B0604030504040204" pitchFamily="34" charset="0"/>
                <a:ea typeface="Verdana" panose="020B0604030504040204" pitchFamily="34" charset="0"/>
              </a:rPr>
              <a:t>Evo</a:t>
            </a:r>
            <a:r>
              <a:rPr lang="en-GB" sz="1050" b="1" dirty="0">
                <a:solidFill>
                  <a:schemeClr val="bg1"/>
                </a:solidFill>
                <a:latin typeface="Verdana" panose="020B0604030504040204" pitchFamily="34" charset="0"/>
                <a:ea typeface="Verdana" panose="020B0604030504040204" pitchFamily="34" charset="0"/>
              </a:rPr>
              <a:t> 75 mg BID </a:t>
            </a:r>
          </a:p>
        </p:txBody>
      </p:sp>
      <p:cxnSp>
        <p:nvCxnSpPr>
          <p:cNvPr id="273" name="Connector: Elbow 272">
            <a:extLst>
              <a:ext uri="{FF2B5EF4-FFF2-40B4-BE49-F238E27FC236}">
                <a16:creationId xmlns:a16="http://schemas.microsoft.com/office/drawing/2014/main" id="{9A13916C-575B-444A-86BB-4737D5F2D386}"/>
              </a:ext>
            </a:extLst>
          </p:cNvPr>
          <p:cNvCxnSpPr>
            <a:cxnSpLocks/>
            <a:stCxn id="217" idx="3"/>
            <a:endCxn id="226" idx="1"/>
          </p:cNvCxnSpPr>
          <p:nvPr/>
        </p:nvCxnSpPr>
        <p:spPr>
          <a:xfrm flipV="1">
            <a:off x="746294" y="3434256"/>
            <a:ext cx="447176" cy="4825"/>
          </a:xfrm>
          <a:prstGeom prst="bentConnector3">
            <a:avLst>
              <a:gd name="adj1" fmla="val 50000"/>
            </a:avLst>
          </a:prstGeom>
          <a:ln w="28575">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4" name="Connector: Elbow 273">
            <a:extLst>
              <a:ext uri="{FF2B5EF4-FFF2-40B4-BE49-F238E27FC236}">
                <a16:creationId xmlns:a16="http://schemas.microsoft.com/office/drawing/2014/main" id="{90DF4DA7-EC41-447F-B7A3-7C4FA46BB8C7}"/>
              </a:ext>
            </a:extLst>
          </p:cNvPr>
          <p:cNvCxnSpPr>
            <a:cxnSpLocks/>
            <a:stCxn id="217" idx="3"/>
            <a:endCxn id="225" idx="1"/>
          </p:cNvCxnSpPr>
          <p:nvPr/>
        </p:nvCxnSpPr>
        <p:spPr>
          <a:xfrm flipV="1">
            <a:off x="746294" y="3091412"/>
            <a:ext cx="447176" cy="347669"/>
          </a:xfrm>
          <a:prstGeom prst="bentConnector3">
            <a:avLst>
              <a:gd name="adj1" fmla="val 50000"/>
            </a:avLst>
          </a:prstGeom>
          <a:ln w="28575">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5" name="Connector: Elbow 274">
            <a:extLst>
              <a:ext uri="{FF2B5EF4-FFF2-40B4-BE49-F238E27FC236}">
                <a16:creationId xmlns:a16="http://schemas.microsoft.com/office/drawing/2014/main" id="{8A9B056A-3933-4C6E-9A42-7D509545BA07}"/>
              </a:ext>
            </a:extLst>
          </p:cNvPr>
          <p:cNvCxnSpPr>
            <a:cxnSpLocks/>
            <a:stCxn id="217" idx="3"/>
            <a:endCxn id="223" idx="1"/>
          </p:cNvCxnSpPr>
          <p:nvPr/>
        </p:nvCxnSpPr>
        <p:spPr>
          <a:xfrm flipV="1">
            <a:off x="746294" y="2745887"/>
            <a:ext cx="447176" cy="693194"/>
          </a:xfrm>
          <a:prstGeom prst="bentConnector3">
            <a:avLst>
              <a:gd name="adj1" fmla="val 50000"/>
            </a:avLst>
          </a:prstGeom>
          <a:ln w="28575">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6" name="Connector: Elbow 275">
            <a:extLst>
              <a:ext uri="{FF2B5EF4-FFF2-40B4-BE49-F238E27FC236}">
                <a16:creationId xmlns:a16="http://schemas.microsoft.com/office/drawing/2014/main" id="{BC32E2C9-41C0-4F77-B3F7-0CAFC5558E45}"/>
              </a:ext>
            </a:extLst>
          </p:cNvPr>
          <p:cNvCxnSpPr>
            <a:cxnSpLocks/>
            <a:stCxn id="226" idx="3"/>
          </p:cNvCxnSpPr>
          <p:nvPr/>
        </p:nvCxnSpPr>
        <p:spPr>
          <a:xfrm flipV="1">
            <a:off x="4531766" y="3283029"/>
            <a:ext cx="480690" cy="151227"/>
          </a:xfrm>
          <a:prstGeom prst="bentConnector3">
            <a:avLst>
              <a:gd name="adj1" fmla="val 50000"/>
            </a:avLst>
          </a:prstGeom>
          <a:ln w="28575">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77" name="TextBox 276">
            <a:extLst>
              <a:ext uri="{FF2B5EF4-FFF2-40B4-BE49-F238E27FC236}">
                <a16:creationId xmlns:a16="http://schemas.microsoft.com/office/drawing/2014/main" id="{707DD7B0-9FFC-4213-A4F3-1FA357678D22}"/>
              </a:ext>
            </a:extLst>
          </p:cNvPr>
          <p:cNvSpPr txBox="1"/>
          <p:nvPr/>
        </p:nvSpPr>
        <p:spPr>
          <a:xfrm>
            <a:off x="10395975" y="1369171"/>
            <a:ext cx="1151000" cy="307777"/>
          </a:xfrm>
          <a:prstGeom prst="rect">
            <a:avLst/>
          </a:prstGeom>
          <a:solidFill>
            <a:srgbClr val="A5CD50"/>
          </a:solidFill>
        </p:spPr>
        <p:txBody>
          <a:bodyPr wrap="none" rtlCol="0">
            <a:noAutofit/>
          </a:bodyPr>
          <a:lstStyle/>
          <a:p>
            <a:pPr algn="ctr"/>
            <a:r>
              <a:rPr lang="en-GB" sz="1200" b="1">
                <a:latin typeface="Verdana" panose="020B0604030504040204" pitchFamily="34" charset="0"/>
                <a:ea typeface="Verdana" panose="020B0604030504040204" pitchFamily="34" charset="0"/>
              </a:rPr>
              <a:t>Up to 7 years</a:t>
            </a:r>
          </a:p>
        </p:txBody>
      </p:sp>
      <p:sp>
        <p:nvSpPr>
          <p:cNvPr id="278" name="TextBox 277">
            <a:extLst>
              <a:ext uri="{FF2B5EF4-FFF2-40B4-BE49-F238E27FC236}">
                <a16:creationId xmlns:a16="http://schemas.microsoft.com/office/drawing/2014/main" id="{4D563236-EAEF-4E0C-AEBB-1ADBE53DFDB0}"/>
              </a:ext>
            </a:extLst>
          </p:cNvPr>
          <p:cNvSpPr txBox="1"/>
          <p:nvPr/>
        </p:nvSpPr>
        <p:spPr>
          <a:xfrm>
            <a:off x="7116028" y="2999707"/>
            <a:ext cx="1452083" cy="615553"/>
          </a:xfrm>
          <a:prstGeom prst="rect">
            <a:avLst/>
          </a:prstGeom>
          <a:noFill/>
        </p:spPr>
        <p:txBody>
          <a:bodyPr wrap="square" rtlCol="0">
            <a:spAutoFit/>
          </a:bodyPr>
          <a:lstStyle/>
          <a:p>
            <a:pPr algn="ctr"/>
            <a:r>
              <a:rPr lang="en-GB" sz="800" b="1" dirty="0">
                <a:solidFill>
                  <a:schemeClr val="bg1"/>
                </a:solidFill>
                <a:latin typeface="Verdana" panose="020B0604030504040204" pitchFamily="34" charset="0"/>
                <a:ea typeface="Verdana" panose="020B0604030504040204" pitchFamily="34" charset="0"/>
              </a:rPr>
              <a:t>Dose switch</a:t>
            </a:r>
            <a:r>
              <a:rPr lang="en-GB" sz="800" dirty="0">
                <a:solidFill>
                  <a:schemeClr val="bg1"/>
                </a:solidFill>
                <a:latin typeface="Verdana" panose="020B0604030504040204" pitchFamily="34" charset="0"/>
                <a:ea typeface="Verdana" panose="020B0604030504040204" pitchFamily="34" charset="0"/>
              </a:rPr>
              <a:t> </a:t>
            </a:r>
          </a:p>
          <a:p>
            <a:pPr algn="ctr"/>
            <a:r>
              <a:rPr lang="en-GB" sz="800" dirty="0">
                <a:solidFill>
                  <a:schemeClr val="bg1"/>
                </a:solidFill>
                <a:latin typeface="Verdana" panose="020B0604030504040204" pitchFamily="34" charset="0"/>
                <a:ea typeface="Verdana" panose="020B0604030504040204" pitchFamily="34" charset="0"/>
              </a:rPr>
              <a:t>median ~48 weeks</a:t>
            </a:r>
          </a:p>
          <a:p>
            <a:endParaRPr lang="en-US" dirty="0">
              <a:solidFill>
                <a:schemeClr val="bg1"/>
              </a:solidFill>
              <a:latin typeface="Verdana" panose="020B0604030504040204" pitchFamily="34" charset="0"/>
              <a:ea typeface="Verdana" panose="020B0604030504040204" pitchFamily="34" charset="0"/>
            </a:endParaRPr>
          </a:p>
        </p:txBody>
      </p:sp>
      <p:sp>
        <p:nvSpPr>
          <p:cNvPr id="279" name="TextBox 278">
            <a:extLst>
              <a:ext uri="{FF2B5EF4-FFF2-40B4-BE49-F238E27FC236}">
                <a16:creationId xmlns:a16="http://schemas.microsoft.com/office/drawing/2014/main" id="{1BDA32C5-B1DF-4767-B9B3-BB57F285E145}"/>
              </a:ext>
            </a:extLst>
          </p:cNvPr>
          <p:cNvSpPr txBox="1"/>
          <p:nvPr/>
        </p:nvSpPr>
        <p:spPr>
          <a:xfrm>
            <a:off x="4637905" y="4042669"/>
            <a:ext cx="126935" cy="246221"/>
          </a:xfrm>
          <a:prstGeom prst="rect">
            <a:avLst/>
          </a:prstGeom>
          <a:noFill/>
        </p:spPr>
        <p:txBody>
          <a:bodyPr wrap="square" rtlCol="0">
            <a:spAutoFit/>
          </a:bodyPr>
          <a:lstStyle/>
          <a:p>
            <a:pPr algn="ctr"/>
            <a:r>
              <a:rPr lang="en-GB" sz="1000" b="1" dirty="0">
                <a:solidFill>
                  <a:srgbClr val="320A77"/>
                </a:solidFill>
                <a:latin typeface="Verdana" panose="020B0604030504040204" pitchFamily="34" charset="0"/>
                <a:ea typeface="Verdana" panose="020B0604030504040204" pitchFamily="34" charset="0"/>
              </a:rPr>
              <a:t>b</a:t>
            </a:r>
            <a:endParaRPr lang="en-US" b="1" dirty="0">
              <a:latin typeface="Verdana" panose="020B0604030504040204" pitchFamily="34" charset="0"/>
              <a:ea typeface="Verdana" panose="020B0604030504040204" pitchFamily="34" charset="0"/>
            </a:endParaRPr>
          </a:p>
        </p:txBody>
      </p:sp>
      <p:sp>
        <p:nvSpPr>
          <p:cNvPr id="280" name="TextBox 279">
            <a:extLst>
              <a:ext uri="{FF2B5EF4-FFF2-40B4-BE49-F238E27FC236}">
                <a16:creationId xmlns:a16="http://schemas.microsoft.com/office/drawing/2014/main" id="{7EF560BE-EAAB-43BE-A676-2E5B705E488F}"/>
              </a:ext>
            </a:extLst>
          </p:cNvPr>
          <p:cNvSpPr txBox="1"/>
          <p:nvPr/>
        </p:nvSpPr>
        <p:spPr>
          <a:xfrm>
            <a:off x="1060840" y="1657222"/>
            <a:ext cx="298480" cy="307777"/>
          </a:xfrm>
          <a:prstGeom prst="rect">
            <a:avLst/>
          </a:prstGeom>
          <a:noFill/>
        </p:spPr>
        <p:txBody>
          <a:bodyPr wrap="square" rtlCol="0">
            <a:spAutoFit/>
          </a:bodyPr>
          <a:lstStyle/>
          <a:p>
            <a:pPr algn="r"/>
            <a:r>
              <a:rPr lang="en-GB" sz="1400">
                <a:latin typeface="Verdana" panose="020B0604030504040204" pitchFamily="34" charset="0"/>
                <a:ea typeface="Verdana" panose="020B0604030504040204" pitchFamily="34" charset="0"/>
              </a:rPr>
              <a:t>0</a:t>
            </a:r>
          </a:p>
        </p:txBody>
      </p:sp>
      <p:sp>
        <p:nvSpPr>
          <p:cNvPr id="281" name="TextBox 280">
            <a:extLst>
              <a:ext uri="{FF2B5EF4-FFF2-40B4-BE49-F238E27FC236}">
                <a16:creationId xmlns:a16="http://schemas.microsoft.com/office/drawing/2014/main" id="{3838CCFC-BF68-4D5A-8DA7-0BCC66EC5A0D}"/>
              </a:ext>
            </a:extLst>
          </p:cNvPr>
          <p:cNvSpPr txBox="1"/>
          <p:nvPr/>
        </p:nvSpPr>
        <p:spPr>
          <a:xfrm>
            <a:off x="2659522" y="1657222"/>
            <a:ext cx="412293" cy="307777"/>
          </a:xfrm>
          <a:prstGeom prst="rect">
            <a:avLst/>
          </a:prstGeom>
          <a:noFill/>
        </p:spPr>
        <p:txBody>
          <a:bodyPr wrap="square" rtlCol="0">
            <a:spAutoFit/>
          </a:bodyPr>
          <a:lstStyle/>
          <a:p>
            <a:pPr algn="ctr"/>
            <a:r>
              <a:rPr lang="en-GB" sz="1400">
                <a:latin typeface="Verdana" panose="020B0604030504040204" pitchFamily="34" charset="0"/>
                <a:ea typeface="Verdana" panose="020B0604030504040204" pitchFamily="34" charset="0"/>
              </a:rPr>
              <a:t>24</a:t>
            </a:r>
          </a:p>
        </p:txBody>
      </p:sp>
      <p:sp>
        <p:nvSpPr>
          <p:cNvPr id="285" name="TextBox 284">
            <a:extLst>
              <a:ext uri="{FF2B5EF4-FFF2-40B4-BE49-F238E27FC236}">
                <a16:creationId xmlns:a16="http://schemas.microsoft.com/office/drawing/2014/main" id="{7E480838-F81F-41D6-BCD5-07C9DCC8AE6C}"/>
              </a:ext>
            </a:extLst>
          </p:cNvPr>
          <p:cNvSpPr txBox="1"/>
          <p:nvPr/>
        </p:nvSpPr>
        <p:spPr>
          <a:xfrm>
            <a:off x="4318889" y="1657222"/>
            <a:ext cx="412293" cy="307777"/>
          </a:xfrm>
          <a:prstGeom prst="rect">
            <a:avLst/>
          </a:prstGeom>
          <a:noFill/>
        </p:spPr>
        <p:txBody>
          <a:bodyPr wrap="square" rtlCol="0">
            <a:spAutoFit/>
          </a:bodyPr>
          <a:lstStyle/>
          <a:p>
            <a:pPr algn="ctr"/>
            <a:r>
              <a:rPr lang="en-GB" sz="1400">
                <a:latin typeface="Verdana" panose="020B0604030504040204" pitchFamily="34" charset="0"/>
                <a:ea typeface="Verdana" panose="020B0604030504040204" pitchFamily="34" charset="0"/>
              </a:rPr>
              <a:t>48</a:t>
            </a:r>
          </a:p>
        </p:txBody>
      </p:sp>
      <p:cxnSp>
        <p:nvCxnSpPr>
          <p:cNvPr id="286" name="Straight Connector 285">
            <a:extLst>
              <a:ext uri="{FF2B5EF4-FFF2-40B4-BE49-F238E27FC236}">
                <a16:creationId xmlns:a16="http://schemas.microsoft.com/office/drawing/2014/main" id="{CCDCEB4D-2704-468E-A0DA-146F4DD8D602}"/>
              </a:ext>
            </a:extLst>
          </p:cNvPr>
          <p:cNvCxnSpPr>
            <a:cxnSpLocks/>
          </p:cNvCxnSpPr>
          <p:nvPr/>
        </p:nvCxnSpPr>
        <p:spPr>
          <a:xfrm>
            <a:off x="2865668" y="1934667"/>
            <a:ext cx="0" cy="77819"/>
          </a:xfrm>
          <a:prstGeom prst="line">
            <a:avLst/>
          </a:prstGeom>
          <a:ln w="28575">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sp>
        <p:nvSpPr>
          <p:cNvPr id="287" name="Left Bracket 286">
            <a:extLst>
              <a:ext uri="{FF2B5EF4-FFF2-40B4-BE49-F238E27FC236}">
                <a16:creationId xmlns:a16="http://schemas.microsoft.com/office/drawing/2014/main" id="{EFA0F91D-9989-40DF-AB44-51B518FDE09F}"/>
              </a:ext>
            </a:extLst>
          </p:cNvPr>
          <p:cNvSpPr/>
          <p:nvPr/>
        </p:nvSpPr>
        <p:spPr>
          <a:xfrm rot="5400000">
            <a:off x="2815314" y="321970"/>
            <a:ext cx="100709" cy="3311942"/>
          </a:xfrm>
          <a:prstGeom prst="leftBracket">
            <a:avLst>
              <a:gd name="adj" fmla="val 0"/>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Verdana" panose="020B0604030504040204" pitchFamily="34" charset="0"/>
              <a:ea typeface="Verdana" panose="020B0604030504040204" pitchFamily="34" charset="0"/>
            </a:endParaRPr>
          </a:p>
        </p:txBody>
      </p:sp>
      <p:cxnSp>
        <p:nvCxnSpPr>
          <p:cNvPr id="288" name="Connector: Elbow 287">
            <a:extLst>
              <a:ext uri="{FF2B5EF4-FFF2-40B4-BE49-F238E27FC236}">
                <a16:creationId xmlns:a16="http://schemas.microsoft.com/office/drawing/2014/main" id="{36B5B839-1888-42A4-BFC6-0D03D510B4A5}"/>
              </a:ext>
            </a:extLst>
          </p:cNvPr>
          <p:cNvCxnSpPr>
            <a:cxnSpLocks/>
            <a:stCxn id="227" idx="3"/>
          </p:cNvCxnSpPr>
          <p:nvPr/>
        </p:nvCxnSpPr>
        <p:spPr>
          <a:xfrm flipV="1">
            <a:off x="4531766" y="3283029"/>
            <a:ext cx="480690" cy="494191"/>
          </a:xfrm>
          <a:prstGeom prst="bentConnector3">
            <a:avLst>
              <a:gd name="adj1" fmla="val 50000"/>
            </a:avLst>
          </a:prstGeom>
          <a:ln w="28575">
            <a:solidFill>
              <a:schemeClr val="tx1">
                <a:lumMod val="65000"/>
                <a:lumOff val="3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9" name="Connector: Elbow 288">
            <a:extLst>
              <a:ext uri="{FF2B5EF4-FFF2-40B4-BE49-F238E27FC236}">
                <a16:creationId xmlns:a16="http://schemas.microsoft.com/office/drawing/2014/main" id="{254110E6-DAF7-4CF9-9865-FB9B2F79E704}"/>
              </a:ext>
            </a:extLst>
          </p:cNvPr>
          <p:cNvCxnSpPr>
            <a:cxnSpLocks/>
          </p:cNvCxnSpPr>
          <p:nvPr/>
        </p:nvCxnSpPr>
        <p:spPr>
          <a:xfrm flipV="1">
            <a:off x="4523037" y="3283029"/>
            <a:ext cx="490816" cy="978182"/>
          </a:xfrm>
          <a:prstGeom prst="bentConnector3">
            <a:avLst>
              <a:gd name="adj1" fmla="val 50000"/>
            </a:avLst>
          </a:prstGeom>
          <a:ln w="28575">
            <a:solidFill>
              <a:schemeClr val="tx1">
                <a:lumMod val="65000"/>
                <a:lumOff val="35000"/>
              </a:schemeClr>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290" name="TextBox 289">
            <a:extLst>
              <a:ext uri="{FF2B5EF4-FFF2-40B4-BE49-F238E27FC236}">
                <a16:creationId xmlns:a16="http://schemas.microsoft.com/office/drawing/2014/main" id="{1F68B982-A9AF-4D4A-9754-D20E9E8EFF7A}"/>
              </a:ext>
            </a:extLst>
          </p:cNvPr>
          <p:cNvSpPr txBox="1"/>
          <p:nvPr/>
        </p:nvSpPr>
        <p:spPr>
          <a:xfrm>
            <a:off x="1724710" y="2122245"/>
            <a:ext cx="973343" cy="261610"/>
          </a:xfrm>
          <a:prstGeom prst="rect">
            <a:avLst/>
          </a:prstGeom>
          <a:noFill/>
        </p:spPr>
        <p:txBody>
          <a:bodyPr wrap="square" rtlCol="0">
            <a:spAutoFit/>
          </a:bodyPr>
          <a:lstStyle/>
          <a:p>
            <a:r>
              <a:rPr lang="en-US" sz="1100" b="1" dirty="0">
                <a:latin typeface="Verdana" panose="020B0604030504040204" pitchFamily="34" charset="0"/>
                <a:ea typeface="Verdana" panose="020B0604030504040204" pitchFamily="34" charset="0"/>
              </a:rPr>
              <a:t>Endpoints</a:t>
            </a:r>
          </a:p>
        </p:txBody>
      </p:sp>
      <p:sp>
        <p:nvSpPr>
          <p:cNvPr id="291" name="TextBox 290">
            <a:extLst>
              <a:ext uri="{FF2B5EF4-FFF2-40B4-BE49-F238E27FC236}">
                <a16:creationId xmlns:a16="http://schemas.microsoft.com/office/drawing/2014/main" id="{27E5FD6E-60B6-408A-A3F4-5889BDDAA462}"/>
              </a:ext>
            </a:extLst>
          </p:cNvPr>
          <p:cNvSpPr txBox="1"/>
          <p:nvPr/>
        </p:nvSpPr>
        <p:spPr>
          <a:xfrm>
            <a:off x="5150681" y="4891467"/>
            <a:ext cx="5172413" cy="770864"/>
          </a:xfrm>
          <a:prstGeom prst="roundRect">
            <a:avLst/>
          </a:prstGeom>
          <a:solidFill>
            <a:srgbClr val="C8E094"/>
          </a:solidFill>
        </p:spPr>
        <p:txBody>
          <a:bodyPr wrap="none" rtlCol="0">
            <a:noAutofit/>
          </a:bodyPr>
          <a:lstStyle/>
          <a:p>
            <a:pPr algn="ctr"/>
            <a:endParaRPr lang="en-GB" sz="1400">
              <a:latin typeface="Verdana" panose="020B0604030504040204" pitchFamily="34" charset="0"/>
              <a:ea typeface="Verdana" panose="020B0604030504040204" pitchFamily="34" charset="0"/>
            </a:endParaRPr>
          </a:p>
        </p:txBody>
      </p:sp>
      <p:sp>
        <p:nvSpPr>
          <p:cNvPr id="292" name="TextBox 291">
            <a:extLst>
              <a:ext uri="{FF2B5EF4-FFF2-40B4-BE49-F238E27FC236}">
                <a16:creationId xmlns:a16="http://schemas.microsoft.com/office/drawing/2014/main" id="{C3816483-059F-472D-B58F-7C35C2C9DC7C}"/>
              </a:ext>
            </a:extLst>
          </p:cNvPr>
          <p:cNvSpPr txBox="1"/>
          <p:nvPr/>
        </p:nvSpPr>
        <p:spPr>
          <a:xfrm>
            <a:off x="1188069" y="4903179"/>
            <a:ext cx="3343699" cy="762785"/>
          </a:xfrm>
          <a:prstGeom prst="roundRect">
            <a:avLst/>
          </a:prstGeom>
          <a:solidFill>
            <a:srgbClr val="A5CD50"/>
          </a:solidFill>
        </p:spPr>
        <p:txBody>
          <a:bodyPr wrap="none" rtlCol="0">
            <a:noAutofit/>
          </a:bodyPr>
          <a:lstStyle/>
          <a:p>
            <a:pPr algn="ctr"/>
            <a:endParaRPr lang="en-GB" sz="1400">
              <a:latin typeface="Verdana" panose="020B0604030504040204" pitchFamily="34" charset="0"/>
              <a:ea typeface="Verdana" panose="020B0604030504040204" pitchFamily="34" charset="0"/>
            </a:endParaRPr>
          </a:p>
        </p:txBody>
      </p:sp>
      <p:sp>
        <p:nvSpPr>
          <p:cNvPr id="293" name="TextBox 292">
            <a:extLst>
              <a:ext uri="{FF2B5EF4-FFF2-40B4-BE49-F238E27FC236}">
                <a16:creationId xmlns:a16="http://schemas.microsoft.com/office/drawing/2014/main" id="{B0E40794-8DD8-431F-A695-0364CECF045A}"/>
              </a:ext>
            </a:extLst>
          </p:cNvPr>
          <p:cNvSpPr txBox="1"/>
          <p:nvPr/>
        </p:nvSpPr>
        <p:spPr>
          <a:xfrm>
            <a:off x="3295662" y="5408510"/>
            <a:ext cx="561372" cy="246221"/>
          </a:xfrm>
          <a:prstGeom prst="rect">
            <a:avLst/>
          </a:prstGeom>
          <a:noFill/>
        </p:spPr>
        <p:txBody>
          <a:bodyPr wrap="square" rtlCol="0">
            <a:spAutoFit/>
          </a:bodyPr>
          <a:lstStyle/>
          <a:p>
            <a:pPr algn="ctr"/>
            <a:r>
              <a:rPr lang="en-GB" sz="1000" b="1" dirty="0">
                <a:latin typeface="Verdana" panose="020B0604030504040204" pitchFamily="34" charset="0"/>
                <a:ea typeface="Verdana" panose="020B0604030504040204" pitchFamily="34" charset="0"/>
              </a:rPr>
              <a:t>EDSS</a:t>
            </a:r>
          </a:p>
        </p:txBody>
      </p:sp>
      <p:sp>
        <p:nvSpPr>
          <p:cNvPr id="303" name="TextBox 302">
            <a:extLst>
              <a:ext uri="{FF2B5EF4-FFF2-40B4-BE49-F238E27FC236}">
                <a16:creationId xmlns:a16="http://schemas.microsoft.com/office/drawing/2014/main" id="{1F6A499C-6FC3-4E53-B686-D8B430510F9D}"/>
              </a:ext>
            </a:extLst>
          </p:cNvPr>
          <p:cNvSpPr txBox="1"/>
          <p:nvPr/>
        </p:nvSpPr>
        <p:spPr>
          <a:xfrm>
            <a:off x="1492309" y="5408510"/>
            <a:ext cx="979755" cy="246221"/>
          </a:xfrm>
          <a:prstGeom prst="rect">
            <a:avLst/>
          </a:prstGeom>
          <a:noFill/>
        </p:spPr>
        <p:txBody>
          <a:bodyPr wrap="square" rtlCol="0">
            <a:spAutoFit/>
          </a:bodyPr>
          <a:lstStyle/>
          <a:p>
            <a:pPr algn="ctr"/>
            <a:r>
              <a:rPr lang="en-GB" sz="1000" b="1" dirty="0">
                <a:latin typeface="Verdana" panose="020B0604030504040204" pitchFamily="34" charset="0"/>
                <a:ea typeface="Verdana" panose="020B0604030504040204" pitchFamily="34" charset="0"/>
              </a:rPr>
              <a:t>T1 Gd+/T2</a:t>
            </a:r>
          </a:p>
        </p:txBody>
      </p:sp>
      <p:sp>
        <p:nvSpPr>
          <p:cNvPr id="304" name="TextBox 303">
            <a:extLst>
              <a:ext uri="{FF2B5EF4-FFF2-40B4-BE49-F238E27FC236}">
                <a16:creationId xmlns:a16="http://schemas.microsoft.com/office/drawing/2014/main" id="{9466A170-0DFD-43DA-B5CC-0F31CB1F596C}"/>
              </a:ext>
            </a:extLst>
          </p:cNvPr>
          <p:cNvSpPr txBox="1"/>
          <p:nvPr/>
        </p:nvSpPr>
        <p:spPr>
          <a:xfrm>
            <a:off x="3967098" y="5408509"/>
            <a:ext cx="447559" cy="246222"/>
          </a:xfrm>
          <a:prstGeom prst="rect">
            <a:avLst/>
          </a:prstGeom>
          <a:noFill/>
        </p:spPr>
        <p:txBody>
          <a:bodyPr wrap="square" rtlCol="0">
            <a:spAutoFit/>
          </a:bodyPr>
          <a:lstStyle/>
          <a:p>
            <a:pPr algn="ctr"/>
            <a:r>
              <a:rPr lang="en-GB" sz="1000" b="1">
                <a:latin typeface="Verdana" panose="020B0604030504040204" pitchFamily="34" charset="0"/>
                <a:ea typeface="Verdana" panose="020B0604030504040204" pitchFamily="34" charset="0"/>
              </a:rPr>
              <a:t>AEs</a:t>
            </a:r>
          </a:p>
        </p:txBody>
      </p:sp>
      <p:sp>
        <p:nvSpPr>
          <p:cNvPr id="305" name="Oval 304">
            <a:extLst>
              <a:ext uri="{FF2B5EF4-FFF2-40B4-BE49-F238E27FC236}">
                <a16:creationId xmlns:a16="http://schemas.microsoft.com/office/drawing/2014/main" id="{D28BB73D-3268-49C8-ABCC-E6F2C10C9033}"/>
              </a:ext>
            </a:extLst>
          </p:cNvPr>
          <p:cNvSpPr/>
          <p:nvPr/>
        </p:nvSpPr>
        <p:spPr>
          <a:xfrm>
            <a:off x="2310770" y="4969131"/>
            <a:ext cx="293251" cy="29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a:solidFill>
                  <a:schemeClr val="bg1"/>
                </a:solidFill>
                <a:latin typeface="Verdana" panose="020B0604030504040204" pitchFamily="34" charset="0"/>
                <a:ea typeface="Verdana" panose="020B0604030504040204" pitchFamily="34" charset="0"/>
              </a:rPr>
              <a:t>2°</a:t>
            </a:r>
          </a:p>
        </p:txBody>
      </p:sp>
      <p:sp>
        <p:nvSpPr>
          <p:cNvPr id="306" name="Oval 305">
            <a:extLst>
              <a:ext uri="{FF2B5EF4-FFF2-40B4-BE49-F238E27FC236}">
                <a16:creationId xmlns:a16="http://schemas.microsoft.com/office/drawing/2014/main" id="{50B9A551-A26D-4E38-968A-E63A61B3A25F}"/>
              </a:ext>
            </a:extLst>
          </p:cNvPr>
          <p:cNvSpPr/>
          <p:nvPr/>
        </p:nvSpPr>
        <p:spPr>
          <a:xfrm>
            <a:off x="1369764" y="4980149"/>
            <a:ext cx="293251" cy="29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a:solidFill>
                  <a:schemeClr val="bg1"/>
                </a:solidFill>
                <a:latin typeface="Verdana" panose="020B0604030504040204" pitchFamily="34" charset="0"/>
                <a:ea typeface="Verdana" panose="020B0604030504040204" pitchFamily="34" charset="0"/>
              </a:rPr>
              <a:t>1°</a:t>
            </a:r>
          </a:p>
        </p:txBody>
      </p:sp>
      <p:sp>
        <p:nvSpPr>
          <p:cNvPr id="307" name="TextBox 306">
            <a:extLst>
              <a:ext uri="{FF2B5EF4-FFF2-40B4-BE49-F238E27FC236}">
                <a16:creationId xmlns:a16="http://schemas.microsoft.com/office/drawing/2014/main" id="{9E8E48C8-2181-4DBE-8AF4-763BC2032B1A}"/>
              </a:ext>
            </a:extLst>
          </p:cNvPr>
          <p:cNvSpPr txBox="1"/>
          <p:nvPr/>
        </p:nvSpPr>
        <p:spPr>
          <a:xfrm>
            <a:off x="2561157" y="5408510"/>
            <a:ext cx="784190" cy="246221"/>
          </a:xfrm>
          <a:prstGeom prst="rect">
            <a:avLst/>
          </a:prstGeom>
          <a:noFill/>
        </p:spPr>
        <p:txBody>
          <a:bodyPr wrap="square" rtlCol="0">
            <a:spAutoFit/>
          </a:bodyPr>
          <a:lstStyle/>
          <a:p>
            <a:pPr algn="ctr"/>
            <a:r>
              <a:rPr lang="en-GB" sz="1000" b="1" dirty="0">
                <a:latin typeface="Verdana" panose="020B0604030504040204" pitchFamily="34" charset="0"/>
                <a:ea typeface="Verdana" panose="020B0604030504040204" pitchFamily="34" charset="0"/>
              </a:rPr>
              <a:t>QR/ARR</a:t>
            </a:r>
          </a:p>
        </p:txBody>
      </p:sp>
      <p:sp>
        <p:nvSpPr>
          <p:cNvPr id="308" name="TextBox 307">
            <a:extLst>
              <a:ext uri="{FF2B5EF4-FFF2-40B4-BE49-F238E27FC236}">
                <a16:creationId xmlns:a16="http://schemas.microsoft.com/office/drawing/2014/main" id="{00592D55-115D-4E94-BAF8-C81457534AA8}"/>
              </a:ext>
            </a:extLst>
          </p:cNvPr>
          <p:cNvSpPr txBox="1"/>
          <p:nvPr/>
        </p:nvSpPr>
        <p:spPr>
          <a:xfrm>
            <a:off x="5268884" y="5408510"/>
            <a:ext cx="784190" cy="246221"/>
          </a:xfrm>
          <a:prstGeom prst="rect">
            <a:avLst/>
          </a:prstGeom>
          <a:noFill/>
        </p:spPr>
        <p:txBody>
          <a:bodyPr wrap="square" rtlCol="0">
            <a:spAutoFit/>
          </a:bodyPr>
          <a:lstStyle/>
          <a:p>
            <a:pPr algn="ctr"/>
            <a:r>
              <a:rPr lang="en-GB" sz="1000" b="1">
                <a:latin typeface="Verdana" panose="020B0604030504040204" pitchFamily="34" charset="0"/>
                <a:ea typeface="Verdana" panose="020B0604030504040204" pitchFamily="34" charset="0"/>
              </a:rPr>
              <a:t>QR/ARR</a:t>
            </a:r>
          </a:p>
        </p:txBody>
      </p:sp>
      <p:sp>
        <p:nvSpPr>
          <p:cNvPr id="309" name="TextBox 308">
            <a:extLst>
              <a:ext uri="{FF2B5EF4-FFF2-40B4-BE49-F238E27FC236}">
                <a16:creationId xmlns:a16="http://schemas.microsoft.com/office/drawing/2014/main" id="{9EB8C562-B6D1-49AD-ABA3-EE721A5F704F}"/>
              </a:ext>
            </a:extLst>
          </p:cNvPr>
          <p:cNvSpPr txBox="1"/>
          <p:nvPr/>
        </p:nvSpPr>
        <p:spPr>
          <a:xfrm>
            <a:off x="6195544" y="5408510"/>
            <a:ext cx="561372" cy="246221"/>
          </a:xfrm>
          <a:prstGeom prst="rect">
            <a:avLst/>
          </a:prstGeom>
          <a:noFill/>
        </p:spPr>
        <p:txBody>
          <a:bodyPr wrap="square" rtlCol="0">
            <a:spAutoFit/>
          </a:bodyPr>
          <a:lstStyle/>
          <a:p>
            <a:pPr algn="ctr"/>
            <a:r>
              <a:rPr lang="en-GB" sz="1000" b="1">
                <a:latin typeface="Verdana" panose="020B0604030504040204" pitchFamily="34" charset="0"/>
                <a:ea typeface="Verdana" panose="020B0604030504040204" pitchFamily="34" charset="0"/>
              </a:rPr>
              <a:t>EDSS</a:t>
            </a:r>
          </a:p>
        </p:txBody>
      </p:sp>
      <p:sp>
        <p:nvSpPr>
          <p:cNvPr id="325" name="TextBox 324">
            <a:extLst>
              <a:ext uri="{FF2B5EF4-FFF2-40B4-BE49-F238E27FC236}">
                <a16:creationId xmlns:a16="http://schemas.microsoft.com/office/drawing/2014/main" id="{B141FC1D-9081-4F1F-B377-20C096D2BCFF}"/>
              </a:ext>
            </a:extLst>
          </p:cNvPr>
          <p:cNvSpPr txBox="1"/>
          <p:nvPr/>
        </p:nvSpPr>
        <p:spPr>
          <a:xfrm>
            <a:off x="6843951" y="5408510"/>
            <a:ext cx="979755" cy="246221"/>
          </a:xfrm>
          <a:prstGeom prst="rect">
            <a:avLst/>
          </a:prstGeom>
          <a:noFill/>
        </p:spPr>
        <p:txBody>
          <a:bodyPr wrap="square" rtlCol="0">
            <a:spAutoFit/>
          </a:bodyPr>
          <a:lstStyle/>
          <a:p>
            <a:pPr algn="ctr"/>
            <a:r>
              <a:rPr lang="en-GB" sz="1000" b="1" dirty="0">
                <a:latin typeface="Verdana" panose="020B0604030504040204" pitchFamily="34" charset="0"/>
                <a:ea typeface="Verdana" panose="020B0604030504040204" pitchFamily="34" charset="0"/>
              </a:rPr>
              <a:t>T1 Gd+/T2</a:t>
            </a:r>
          </a:p>
        </p:txBody>
      </p:sp>
      <p:sp>
        <p:nvSpPr>
          <p:cNvPr id="326" name="TextBox 325">
            <a:extLst>
              <a:ext uri="{FF2B5EF4-FFF2-40B4-BE49-F238E27FC236}">
                <a16:creationId xmlns:a16="http://schemas.microsoft.com/office/drawing/2014/main" id="{9F436653-9A6D-4375-B61D-5D3E638C46E7}"/>
              </a:ext>
            </a:extLst>
          </p:cNvPr>
          <p:cNvSpPr txBox="1"/>
          <p:nvPr/>
        </p:nvSpPr>
        <p:spPr>
          <a:xfrm>
            <a:off x="8752406" y="5408509"/>
            <a:ext cx="447559" cy="246222"/>
          </a:xfrm>
          <a:prstGeom prst="rect">
            <a:avLst/>
          </a:prstGeom>
          <a:noFill/>
        </p:spPr>
        <p:txBody>
          <a:bodyPr wrap="square" rtlCol="0">
            <a:spAutoFit/>
          </a:bodyPr>
          <a:lstStyle/>
          <a:p>
            <a:pPr algn="ctr"/>
            <a:r>
              <a:rPr lang="en-GB" sz="1000" b="1" dirty="0">
                <a:latin typeface="Verdana" panose="020B0604030504040204" pitchFamily="34" charset="0"/>
                <a:ea typeface="Verdana" panose="020B0604030504040204" pitchFamily="34" charset="0"/>
              </a:rPr>
              <a:t>AEs</a:t>
            </a:r>
          </a:p>
        </p:txBody>
      </p:sp>
      <p:sp>
        <p:nvSpPr>
          <p:cNvPr id="327" name="TextBox 326">
            <a:extLst>
              <a:ext uri="{FF2B5EF4-FFF2-40B4-BE49-F238E27FC236}">
                <a16:creationId xmlns:a16="http://schemas.microsoft.com/office/drawing/2014/main" id="{C7E86569-6461-4624-BF7E-5C1D06D0D246}"/>
              </a:ext>
            </a:extLst>
          </p:cNvPr>
          <p:cNvSpPr txBox="1"/>
          <p:nvPr/>
        </p:nvSpPr>
        <p:spPr>
          <a:xfrm>
            <a:off x="9611587" y="5408510"/>
            <a:ext cx="344967" cy="246221"/>
          </a:xfrm>
          <a:prstGeom prst="rect">
            <a:avLst/>
          </a:prstGeom>
          <a:noFill/>
        </p:spPr>
        <p:txBody>
          <a:bodyPr wrap="square" rtlCol="0">
            <a:spAutoFit/>
          </a:bodyPr>
          <a:lstStyle/>
          <a:p>
            <a:pPr algn="ctr"/>
            <a:r>
              <a:rPr lang="en-GB" sz="1000" b="1">
                <a:latin typeface="Verdana" panose="020B0604030504040204" pitchFamily="34" charset="0"/>
                <a:ea typeface="Verdana" panose="020B0604030504040204" pitchFamily="34" charset="0"/>
              </a:rPr>
              <a:t>Ig</a:t>
            </a:r>
          </a:p>
        </p:txBody>
      </p:sp>
      <p:cxnSp>
        <p:nvCxnSpPr>
          <p:cNvPr id="328" name="Straight Arrow Connector 327">
            <a:extLst>
              <a:ext uri="{FF2B5EF4-FFF2-40B4-BE49-F238E27FC236}">
                <a16:creationId xmlns:a16="http://schemas.microsoft.com/office/drawing/2014/main" id="{8467D5D9-936F-4FAA-A33F-CF0BE5E3E64B}"/>
              </a:ext>
            </a:extLst>
          </p:cNvPr>
          <p:cNvCxnSpPr>
            <a:cxnSpLocks/>
          </p:cNvCxnSpPr>
          <p:nvPr/>
        </p:nvCxnSpPr>
        <p:spPr>
          <a:xfrm>
            <a:off x="10361253" y="1916962"/>
            <a:ext cx="1162076" cy="0"/>
          </a:xfrm>
          <a:prstGeom prst="straightConnector1">
            <a:avLst/>
          </a:prstGeom>
          <a:ln w="28575">
            <a:solidFill>
              <a:schemeClr val="tx1">
                <a:lumMod val="65000"/>
                <a:lumOff val="35000"/>
              </a:schemeClr>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329" name="Left Bracket 328">
            <a:extLst>
              <a:ext uri="{FF2B5EF4-FFF2-40B4-BE49-F238E27FC236}">
                <a16:creationId xmlns:a16="http://schemas.microsoft.com/office/drawing/2014/main" id="{F2209FB2-2B70-45C1-B3F2-E22FF46AA7B0}"/>
              </a:ext>
            </a:extLst>
          </p:cNvPr>
          <p:cNvSpPr/>
          <p:nvPr/>
        </p:nvSpPr>
        <p:spPr>
          <a:xfrm rot="5400000">
            <a:off x="7735414" y="-654841"/>
            <a:ext cx="112676" cy="5256292"/>
          </a:xfrm>
          <a:prstGeom prst="leftBracket">
            <a:avLst>
              <a:gd name="adj" fmla="val 0"/>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latin typeface="+mj-lt"/>
            </a:endParaRPr>
          </a:p>
        </p:txBody>
      </p:sp>
      <p:cxnSp>
        <p:nvCxnSpPr>
          <p:cNvPr id="330" name="Straight Connector 329">
            <a:extLst>
              <a:ext uri="{FF2B5EF4-FFF2-40B4-BE49-F238E27FC236}">
                <a16:creationId xmlns:a16="http://schemas.microsoft.com/office/drawing/2014/main" id="{37FB9E17-56DF-4394-B1A7-CE1AC2EC03A0}"/>
              </a:ext>
            </a:extLst>
          </p:cNvPr>
          <p:cNvCxnSpPr>
            <a:cxnSpLocks/>
          </p:cNvCxnSpPr>
          <p:nvPr/>
        </p:nvCxnSpPr>
        <p:spPr>
          <a:xfrm>
            <a:off x="8059803" y="1909462"/>
            <a:ext cx="0" cy="120831"/>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12B130E5-EDCA-4673-AC6E-E679DEB611F1}"/>
              </a:ext>
            </a:extLst>
          </p:cNvPr>
          <p:cNvCxnSpPr>
            <a:cxnSpLocks/>
          </p:cNvCxnSpPr>
          <p:nvPr/>
        </p:nvCxnSpPr>
        <p:spPr>
          <a:xfrm>
            <a:off x="7645970" y="1904807"/>
            <a:ext cx="0" cy="120831"/>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047EA412-0D23-4DAF-AA77-6FE3C9C99008}"/>
              </a:ext>
            </a:extLst>
          </p:cNvPr>
          <p:cNvCxnSpPr>
            <a:cxnSpLocks/>
          </p:cNvCxnSpPr>
          <p:nvPr/>
        </p:nvCxnSpPr>
        <p:spPr>
          <a:xfrm>
            <a:off x="6420782" y="1904807"/>
            <a:ext cx="0" cy="120831"/>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144E8A8C-A5B8-415A-B94C-9241160AD4AA}"/>
              </a:ext>
            </a:extLst>
          </p:cNvPr>
          <p:cNvCxnSpPr>
            <a:cxnSpLocks/>
          </p:cNvCxnSpPr>
          <p:nvPr/>
        </p:nvCxnSpPr>
        <p:spPr>
          <a:xfrm>
            <a:off x="9086828" y="1904807"/>
            <a:ext cx="0" cy="120831"/>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334" name="Group 333">
            <a:extLst>
              <a:ext uri="{FF2B5EF4-FFF2-40B4-BE49-F238E27FC236}">
                <a16:creationId xmlns:a16="http://schemas.microsoft.com/office/drawing/2014/main" id="{F6771252-1763-4562-92ED-B0734ACFDD2B}"/>
              </a:ext>
            </a:extLst>
          </p:cNvPr>
          <p:cNvGrpSpPr/>
          <p:nvPr/>
        </p:nvGrpSpPr>
        <p:grpSpPr>
          <a:xfrm>
            <a:off x="7764525" y="1807558"/>
            <a:ext cx="130221" cy="207001"/>
            <a:chOff x="6777083" y="2100611"/>
            <a:chExt cx="160752" cy="185019"/>
          </a:xfrm>
        </p:grpSpPr>
        <p:sp>
          <p:nvSpPr>
            <p:cNvPr id="335" name="Parallelogram 334">
              <a:extLst>
                <a:ext uri="{FF2B5EF4-FFF2-40B4-BE49-F238E27FC236}">
                  <a16:creationId xmlns:a16="http://schemas.microsoft.com/office/drawing/2014/main" id="{5348D4B1-F7E7-4065-8A26-FF4C42085C9F}"/>
                </a:ext>
              </a:extLst>
            </p:cNvPr>
            <p:cNvSpPr/>
            <p:nvPr/>
          </p:nvSpPr>
          <p:spPr>
            <a:xfrm>
              <a:off x="6797558" y="2100611"/>
              <a:ext cx="140277" cy="182155"/>
            </a:xfrm>
            <a:prstGeom prst="parallelogram">
              <a:avLst>
                <a:gd name="adj" fmla="val 40277"/>
              </a:avLst>
            </a:prstGeom>
            <a:solidFill>
              <a:srgbClr val="F2F2F2"/>
            </a:solid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cxnSp>
          <p:nvCxnSpPr>
            <p:cNvPr id="336" name="Straight Connector 335">
              <a:extLst>
                <a:ext uri="{FF2B5EF4-FFF2-40B4-BE49-F238E27FC236}">
                  <a16:creationId xmlns:a16="http://schemas.microsoft.com/office/drawing/2014/main" id="{EFF872F5-59D7-47A2-8A7F-95ABA198C94A}"/>
                </a:ext>
              </a:extLst>
            </p:cNvPr>
            <p:cNvCxnSpPr>
              <a:cxnSpLocks/>
            </p:cNvCxnSpPr>
            <p:nvPr/>
          </p:nvCxnSpPr>
          <p:spPr>
            <a:xfrm flipV="1">
              <a:off x="6777083" y="2129720"/>
              <a:ext cx="39479" cy="1523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ED12947E-365E-49B4-8939-D2ACDDD655ED}"/>
                </a:ext>
              </a:extLst>
            </p:cNvPr>
            <p:cNvCxnSpPr>
              <a:cxnSpLocks/>
            </p:cNvCxnSpPr>
            <p:nvPr/>
          </p:nvCxnSpPr>
          <p:spPr>
            <a:xfrm flipV="1">
              <a:off x="6887993" y="2133250"/>
              <a:ext cx="39479" cy="1523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8" name="TextBox 337">
            <a:extLst>
              <a:ext uri="{FF2B5EF4-FFF2-40B4-BE49-F238E27FC236}">
                <a16:creationId xmlns:a16="http://schemas.microsoft.com/office/drawing/2014/main" id="{183B47DE-58F9-4280-B49F-5236D45CF458}"/>
              </a:ext>
            </a:extLst>
          </p:cNvPr>
          <p:cNvSpPr txBox="1"/>
          <p:nvPr/>
        </p:nvSpPr>
        <p:spPr>
          <a:xfrm>
            <a:off x="5051768" y="1666862"/>
            <a:ext cx="282450" cy="276999"/>
          </a:xfrm>
          <a:prstGeom prst="rect">
            <a:avLst/>
          </a:prstGeom>
          <a:noFill/>
        </p:spPr>
        <p:txBody>
          <a:bodyPr wrap="square" rtlCol="0">
            <a:spAutoFit/>
          </a:bodyPr>
          <a:lstStyle/>
          <a:p>
            <a:pPr algn="r"/>
            <a:r>
              <a:rPr lang="en-GB" sz="1200">
                <a:latin typeface="+mj-lt"/>
                <a:ea typeface="Verdana" panose="020B0604030504040204" pitchFamily="34" charset="0"/>
              </a:rPr>
              <a:t>0</a:t>
            </a:r>
          </a:p>
        </p:txBody>
      </p:sp>
      <p:sp>
        <p:nvSpPr>
          <p:cNvPr id="339" name="TextBox 338">
            <a:extLst>
              <a:ext uri="{FF2B5EF4-FFF2-40B4-BE49-F238E27FC236}">
                <a16:creationId xmlns:a16="http://schemas.microsoft.com/office/drawing/2014/main" id="{2B3957DD-333D-4B7C-BFE4-106DC36FA13C}"/>
              </a:ext>
            </a:extLst>
          </p:cNvPr>
          <p:cNvSpPr txBox="1"/>
          <p:nvPr/>
        </p:nvSpPr>
        <p:spPr>
          <a:xfrm>
            <a:off x="6229700" y="1666862"/>
            <a:ext cx="380233" cy="276999"/>
          </a:xfrm>
          <a:prstGeom prst="rect">
            <a:avLst/>
          </a:prstGeom>
          <a:noFill/>
        </p:spPr>
        <p:txBody>
          <a:bodyPr wrap="square" rtlCol="0">
            <a:spAutoFit/>
          </a:bodyPr>
          <a:lstStyle/>
          <a:p>
            <a:pPr algn="ctr"/>
            <a:r>
              <a:rPr lang="en-GB" sz="1200">
                <a:latin typeface="+mj-lt"/>
                <a:ea typeface="Verdana" panose="020B0604030504040204" pitchFamily="34" charset="0"/>
              </a:rPr>
              <a:t>24</a:t>
            </a:r>
          </a:p>
        </p:txBody>
      </p:sp>
      <p:sp>
        <p:nvSpPr>
          <p:cNvPr id="340" name="TextBox 339">
            <a:extLst>
              <a:ext uri="{FF2B5EF4-FFF2-40B4-BE49-F238E27FC236}">
                <a16:creationId xmlns:a16="http://schemas.microsoft.com/office/drawing/2014/main" id="{EE7E2EB4-0D68-43C3-99EA-78AA95F3FA44}"/>
              </a:ext>
            </a:extLst>
          </p:cNvPr>
          <p:cNvSpPr txBox="1"/>
          <p:nvPr/>
        </p:nvSpPr>
        <p:spPr>
          <a:xfrm>
            <a:off x="7451165" y="1666862"/>
            <a:ext cx="380233" cy="276999"/>
          </a:xfrm>
          <a:prstGeom prst="rect">
            <a:avLst/>
          </a:prstGeom>
          <a:noFill/>
        </p:spPr>
        <p:txBody>
          <a:bodyPr wrap="square" rtlCol="0">
            <a:spAutoFit/>
          </a:bodyPr>
          <a:lstStyle/>
          <a:p>
            <a:pPr algn="ctr"/>
            <a:r>
              <a:rPr lang="en-GB" sz="1200">
                <a:latin typeface="+mj-lt"/>
                <a:ea typeface="Verdana" panose="020B0604030504040204" pitchFamily="34" charset="0"/>
              </a:rPr>
              <a:t>48</a:t>
            </a:r>
          </a:p>
        </p:txBody>
      </p:sp>
      <p:sp>
        <p:nvSpPr>
          <p:cNvPr id="341" name="TextBox 340">
            <a:extLst>
              <a:ext uri="{FF2B5EF4-FFF2-40B4-BE49-F238E27FC236}">
                <a16:creationId xmlns:a16="http://schemas.microsoft.com/office/drawing/2014/main" id="{13FE2E5C-17A5-40F1-BC9A-B809CAA07970}"/>
              </a:ext>
            </a:extLst>
          </p:cNvPr>
          <p:cNvSpPr txBox="1"/>
          <p:nvPr/>
        </p:nvSpPr>
        <p:spPr>
          <a:xfrm>
            <a:off x="7861302" y="1666862"/>
            <a:ext cx="402675" cy="276999"/>
          </a:xfrm>
          <a:prstGeom prst="rect">
            <a:avLst/>
          </a:prstGeom>
          <a:noFill/>
        </p:spPr>
        <p:txBody>
          <a:bodyPr wrap="square" rtlCol="0">
            <a:spAutoFit/>
          </a:bodyPr>
          <a:lstStyle/>
          <a:p>
            <a:pPr algn="ctr"/>
            <a:r>
              <a:rPr lang="en-GB" sz="1200" b="1">
                <a:solidFill>
                  <a:srgbClr val="503291"/>
                </a:solidFill>
                <a:latin typeface="+mj-lt"/>
                <a:ea typeface="Verdana" panose="020B0604030504040204" pitchFamily="34" charset="0"/>
              </a:rPr>
              <a:t>96</a:t>
            </a:r>
          </a:p>
        </p:txBody>
      </p:sp>
      <p:sp>
        <p:nvSpPr>
          <p:cNvPr id="342" name="TextBox 341">
            <a:extLst>
              <a:ext uri="{FF2B5EF4-FFF2-40B4-BE49-F238E27FC236}">
                <a16:creationId xmlns:a16="http://schemas.microsoft.com/office/drawing/2014/main" id="{D4ACEEB1-7DA2-41A6-ADDC-9371EC10E6FE}"/>
              </a:ext>
            </a:extLst>
          </p:cNvPr>
          <p:cNvSpPr txBox="1"/>
          <p:nvPr/>
        </p:nvSpPr>
        <p:spPr>
          <a:xfrm>
            <a:off x="8820303" y="1666862"/>
            <a:ext cx="511679" cy="276999"/>
          </a:xfrm>
          <a:prstGeom prst="rect">
            <a:avLst/>
          </a:prstGeom>
          <a:noFill/>
        </p:spPr>
        <p:txBody>
          <a:bodyPr wrap="square" rtlCol="0">
            <a:spAutoFit/>
          </a:bodyPr>
          <a:lstStyle/>
          <a:p>
            <a:pPr algn="ctr"/>
            <a:r>
              <a:rPr lang="en-GB" sz="1200" b="1">
                <a:solidFill>
                  <a:srgbClr val="503291"/>
                </a:solidFill>
                <a:latin typeface="+mj-lt"/>
                <a:ea typeface="Verdana" panose="020B0604030504040204" pitchFamily="34" charset="0"/>
              </a:rPr>
              <a:t>120</a:t>
            </a:r>
          </a:p>
        </p:txBody>
      </p:sp>
      <p:sp>
        <p:nvSpPr>
          <p:cNvPr id="343" name="TextBox 342">
            <a:extLst>
              <a:ext uri="{FF2B5EF4-FFF2-40B4-BE49-F238E27FC236}">
                <a16:creationId xmlns:a16="http://schemas.microsoft.com/office/drawing/2014/main" id="{5016FC63-9BDD-427D-BC53-238F15728BF0}"/>
              </a:ext>
            </a:extLst>
          </p:cNvPr>
          <p:cNvSpPr txBox="1"/>
          <p:nvPr/>
        </p:nvSpPr>
        <p:spPr>
          <a:xfrm>
            <a:off x="9744686" y="1666862"/>
            <a:ext cx="511679" cy="276999"/>
          </a:xfrm>
          <a:prstGeom prst="rect">
            <a:avLst/>
          </a:prstGeom>
          <a:noFill/>
        </p:spPr>
        <p:txBody>
          <a:bodyPr wrap="square" rtlCol="0">
            <a:spAutoFit/>
          </a:bodyPr>
          <a:lstStyle/>
          <a:p>
            <a:pPr algn="ctr"/>
            <a:r>
              <a:rPr lang="en-GB" sz="1200" b="1">
                <a:solidFill>
                  <a:srgbClr val="503291"/>
                </a:solidFill>
                <a:latin typeface="+mj-lt"/>
                <a:ea typeface="Verdana" panose="020B0604030504040204" pitchFamily="34" charset="0"/>
              </a:rPr>
              <a:t>132</a:t>
            </a:r>
          </a:p>
        </p:txBody>
      </p:sp>
      <p:sp>
        <p:nvSpPr>
          <p:cNvPr id="344" name="TextBox 343">
            <a:extLst>
              <a:ext uri="{FF2B5EF4-FFF2-40B4-BE49-F238E27FC236}">
                <a16:creationId xmlns:a16="http://schemas.microsoft.com/office/drawing/2014/main" id="{8863BF63-141E-40C5-B168-84F53003CFD0}"/>
              </a:ext>
            </a:extLst>
          </p:cNvPr>
          <p:cNvSpPr txBox="1"/>
          <p:nvPr/>
        </p:nvSpPr>
        <p:spPr>
          <a:xfrm>
            <a:off x="5646335" y="3770283"/>
            <a:ext cx="2005355" cy="811139"/>
          </a:xfrm>
          <a:prstGeom prst="roundRect">
            <a:avLst/>
          </a:prstGeom>
          <a:solidFill>
            <a:srgbClr val="503291"/>
          </a:solidFill>
        </p:spPr>
        <p:txBody>
          <a:bodyPr wrap="none" rtlCol="0" anchor="ctr">
            <a:noAutofit/>
          </a:bodyPr>
          <a:lstStyle/>
          <a:p>
            <a:pPr algn="ctr"/>
            <a:r>
              <a:rPr lang="en-GB" sz="900" dirty="0">
                <a:solidFill>
                  <a:schemeClr val="bg1"/>
                </a:solidFill>
                <a:latin typeface="+mj-lt"/>
                <a:ea typeface="Verdana" panose="020B0604030504040204" pitchFamily="34" charset="0"/>
              </a:rPr>
              <a:t>Parameters assessed at </a:t>
            </a:r>
          </a:p>
          <a:p>
            <a:pPr algn="ctr"/>
            <a:r>
              <a:rPr lang="en-GB" sz="900" dirty="0">
                <a:solidFill>
                  <a:schemeClr val="bg1"/>
                </a:solidFill>
                <a:latin typeface="+mj-lt"/>
                <a:ea typeface="Verdana" panose="020B0604030504040204" pitchFamily="34" charset="0"/>
              </a:rPr>
              <a:t>corresponding number of weeks </a:t>
            </a:r>
          </a:p>
          <a:p>
            <a:pPr algn="ctr"/>
            <a:r>
              <a:rPr lang="en-GB" sz="900" dirty="0">
                <a:solidFill>
                  <a:schemeClr val="bg1"/>
                </a:solidFill>
                <a:latin typeface="+mj-lt"/>
                <a:ea typeface="Verdana" panose="020B0604030504040204" pitchFamily="34" charset="0"/>
              </a:rPr>
              <a:t>in the OLE for which data are </a:t>
            </a:r>
          </a:p>
          <a:p>
            <a:pPr algn="ctr"/>
            <a:r>
              <a:rPr lang="en-GB" sz="900" dirty="0">
                <a:solidFill>
                  <a:schemeClr val="bg1"/>
                </a:solidFill>
                <a:latin typeface="+mj-lt"/>
                <a:ea typeface="Verdana" panose="020B0604030504040204" pitchFamily="34" charset="0"/>
              </a:rPr>
              <a:t>reported in this study </a:t>
            </a:r>
          </a:p>
        </p:txBody>
      </p:sp>
      <p:sp>
        <p:nvSpPr>
          <p:cNvPr id="345" name="TextBox 344">
            <a:extLst>
              <a:ext uri="{FF2B5EF4-FFF2-40B4-BE49-F238E27FC236}">
                <a16:creationId xmlns:a16="http://schemas.microsoft.com/office/drawing/2014/main" id="{7A0EF4A7-945E-427B-99F4-70EC7431A4FF}"/>
              </a:ext>
            </a:extLst>
          </p:cNvPr>
          <p:cNvSpPr txBox="1"/>
          <p:nvPr/>
        </p:nvSpPr>
        <p:spPr>
          <a:xfrm>
            <a:off x="7900851" y="5408510"/>
            <a:ext cx="647934" cy="246221"/>
          </a:xfrm>
          <a:prstGeom prst="rect">
            <a:avLst/>
          </a:prstGeom>
          <a:noFill/>
        </p:spPr>
        <p:txBody>
          <a:bodyPr wrap="square" rtlCol="0">
            <a:spAutoFit/>
          </a:bodyPr>
          <a:lstStyle/>
          <a:p>
            <a:pPr algn="ctr"/>
            <a:r>
              <a:rPr lang="en-GB" sz="1000" b="1">
                <a:latin typeface="Verdana" panose="020B0604030504040204" pitchFamily="34" charset="0"/>
                <a:ea typeface="Verdana" panose="020B0604030504040204" pitchFamily="34" charset="0"/>
              </a:rPr>
              <a:t>B cells</a:t>
            </a:r>
          </a:p>
        </p:txBody>
      </p:sp>
      <p:grpSp>
        <p:nvGrpSpPr>
          <p:cNvPr id="346" name="Group 345">
            <a:extLst>
              <a:ext uri="{FF2B5EF4-FFF2-40B4-BE49-F238E27FC236}">
                <a16:creationId xmlns:a16="http://schemas.microsoft.com/office/drawing/2014/main" id="{74B43120-C138-454A-8DD5-5FA25E09908C}"/>
              </a:ext>
            </a:extLst>
          </p:cNvPr>
          <p:cNvGrpSpPr>
            <a:grpSpLocks noChangeAspect="1"/>
          </p:cNvGrpSpPr>
          <p:nvPr/>
        </p:nvGrpSpPr>
        <p:grpSpPr>
          <a:xfrm>
            <a:off x="1785593" y="5002393"/>
            <a:ext cx="435600" cy="435585"/>
            <a:chOff x="2069238" y="1297603"/>
            <a:chExt cx="1012317" cy="1012282"/>
          </a:xfrm>
        </p:grpSpPr>
        <p:sp>
          <p:nvSpPr>
            <p:cNvPr id="347" name="Freeform 48">
              <a:extLst>
                <a:ext uri="{FF2B5EF4-FFF2-40B4-BE49-F238E27FC236}">
                  <a16:creationId xmlns:a16="http://schemas.microsoft.com/office/drawing/2014/main" id="{CB837628-DE18-44B6-AFB6-7C079659DB14}"/>
                </a:ext>
              </a:extLst>
            </p:cNvPr>
            <p:cNvSpPr/>
            <p:nvPr/>
          </p:nvSpPr>
          <p:spPr>
            <a:xfrm>
              <a:off x="2069238" y="1297603"/>
              <a:ext cx="1012282" cy="1012282"/>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GB"/>
            </a:p>
          </p:txBody>
        </p:sp>
        <p:sp>
          <p:nvSpPr>
            <p:cNvPr id="348" name="Freeform 49">
              <a:extLst>
                <a:ext uri="{FF2B5EF4-FFF2-40B4-BE49-F238E27FC236}">
                  <a16:creationId xmlns:a16="http://schemas.microsoft.com/office/drawing/2014/main" id="{2974B58E-C036-4CFD-9E14-2BBF1A0173D6}"/>
                </a:ext>
              </a:extLst>
            </p:cNvPr>
            <p:cNvSpPr/>
            <p:nvPr/>
          </p:nvSpPr>
          <p:spPr>
            <a:xfrm>
              <a:off x="2846663" y="1713675"/>
              <a:ext cx="933" cy="14690"/>
            </a:xfrm>
            <a:custGeom>
              <a:avLst/>
              <a:gdLst>
                <a:gd name="connsiteX0" fmla="*/ 831 w 933"/>
                <a:gd name="connsiteY0" fmla="*/ 14691 h 14690"/>
                <a:gd name="connsiteX1" fmla="*/ 934 w 933"/>
                <a:gd name="connsiteY1" fmla="*/ 12221 h 14690"/>
                <a:gd name="connsiteX2" fmla="*/ 0 w 933"/>
                <a:gd name="connsiteY2" fmla="*/ 0 h 14690"/>
                <a:gd name="connsiteX3" fmla="*/ 0 w 933"/>
                <a:gd name="connsiteY3" fmla="*/ 14691 h 14690"/>
              </a:gdLst>
              <a:ahLst/>
              <a:cxnLst>
                <a:cxn ang="0">
                  <a:pos x="connsiteX0" y="connsiteY0"/>
                </a:cxn>
                <a:cxn ang="0">
                  <a:pos x="connsiteX1" y="connsiteY1"/>
                </a:cxn>
                <a:cxn ang="0">
                  <a:pos x="connsiteX2" y="connsiteY2"/>
                </a:cxn>
                <a:cxn ang="0">
                  <a:pos x="connsiteX3" y="connsiteY3"/>
                </a:cxn>
              </a:cxnLst>
              <a:rect l="l" t="t" r="r" b="b"/>
              <a:pathLst>
                <a:path w="933" h="14690">
                  <a:moveTo>
                    <a:pt x="831" y="14691"/>
                  </a:moveTo>
                  <a:cubicBezTo>
                    <a:pt x="831" y="13899"/>
                    <a:pt x="934" y="13052"/>
                    <a:pt x="934" y="12221"/>
                  </a:cubicBezTo>
                  <a:cubicBezTo>
                    <a:pt x="908" y="8131"/>
                    <a:pt x="595" y="4047"/>
                    <a:pt x="0" y="0"/>
                  </a:cubicBezTo>
                  <a:lnTo>
                    <a:pt x="0" y="14691"/>
                  </a:lnTo>
                  <a:close/>
                </a:path>
              </a:pathLst>
            </a:custGeom>
            <a:solidFill>
              <a:srgbClr val="FFFFFF"/>
            </a:solidFill>
            <a:ln w="7876" cap="flat">
              <a:noFill/>
              <a:prstDash val="solid"/>
              <a:miter/>
            </a:ln>
          </p:spPr>
          <p:txBody>
            <a:bodyPr rtlCol="0" anchor="ctr"/>
            <a:lstStyle/>
            <a:p>
              <a:endParaRPr lang="en-GB"/>
            </a:p>
          </p:txBody>
        </p:sp>
        <p:sp>
          <p:nvSpPr>
            <p:cNvPr id="349" name="Freeform 50">
              <a:extLst>
                <a:ext uri="{FF2B5EF4-FFF2-40B4-BE49-F238E27FC236}">
                  <a16:creationId xmlns:a16="http://schemas.microsoft.com/office/drawing/2014/main" id="{F73C2646-3557-47A0-8953-205D965BFC91}"/>
                </a:ext>
              </a:extLst>
            </p:cNvPr>
            <p:cNvSpPr/>
            <p:nvPr/>
          </p:nvSpPr>
          <p:spPr>
            <a:xfrm>
              <a:off x="2605085" y="1906945"/>
              <a:ext cx="20494" cy="61740"/>
            </a:xfrm>
            <a:custGeom>
              <a:avLst/>
              <a:gdLst>
                <a:gd name="connsiteX0" fmla="*/ 16622 w 20494"/>
                <a:gd name="connsiteY0" fmla="*/ 61740 h 61740"/>
                <a:gd name="connsiteX1" fmla="*/ 0 w 20494"/>
                <a:gd name="connsiteY1" fmla="*/ 0 h 61740"/>
              </a:gdLst>
              <a:ahLst/>
              <a:cxnLst>
                <a:cxn ang="0">
                  <a:pos x="connsiteX0" y="connsiteY0"/>
                </a:cxn>
                <a:cxn ang="0">
                  <a:pos x="connsiteX1" y="connsiteY1"/>
                </a:cxn>
              </a:cxnLst>
              <a:rect l="l" t="t" r="r" b="b"/>
              <a:pathLst>
                <a:path w="20494" h="61740">
                  <a:moveTo>
                    <a:pt x="16622" y="61740"/>
                  </a:moveTo>
                  <a:cubicBezTo>
                    <a:pt x="16559" y="61740"/>
                    <a:pt x="32548" y="19401"/>
                    <a:pt x="0" y="0"/>
                  </a:cubicBezTo>
                </a:path>
              </a:pathLst>
            </a:custGeom>
            <a:noFill/>
            <a:ln w="23031" cap="rnd">
              <a:solidFill>
                <a:srgbClr val="503291"/>
              </a:solidFill>
              <a:prstDash val="solid"/>
              <a:round/>
            </a:ln>
          </p:spPr>
          <p:txBody>
            <a:bodyPr rtlCol="0" anchor="ctr"/>
            <a:lstStyle/>
            <a:p>
              <a:endParaRPr lang="en-GB"/>
            </a:p>
          </p:txBody>
        </p:sp>
        <p:grpSp>
          <p:nvGrpSpPr>
            <p:cNvPr id="350" name="Graphic 68">
              <a:extLst>
                <a:ext uri="{FF2B5EF4-FFF2-40B4-BE49-F238E27FC236}">
                  <a16:creationId xmlns:a16="http://schemas.microsoft.com/office/drawing/2014/main" id="{A0039DD4-3FE3-4A58-9DF4-E1A3A8707248}"/>
                </a:ext>
              </a:extLst>
            </p:cNvPr>
            <p:cNvGrpSpPr/>
            <p:nvPr/>
          </p:nvGrpSpPr>
          <p:grpSpPr>
            <a:xfrm>
              <a:off x="2069238" y="1297603"/>
              <a:ext cx="1012317" cy="1012180"/>
              <a:chOff x="2069238" y="1297603"/>
              <a:chExt cx="1012317" cy="1012180"/>
            </a:xfrm>
            <a:solidFill>
              <a:srgbClr val="503291"/>
            </a:solidFill>
          </p:grpSpPr>
          <p:sp>
            <p:nvSpPr>
              <p:cNvPr id="351" name="Freeform 52">
                <a:extLst>
                  <a:ext uri="{FF2B5EF4-FFF2-40B4-BE49-F238E27FC236}">
                    <a16:creationId xmlns:a16="http://schemas.microsoft.com/office/drawing/2014/main" id="{FD3BD37B-6B2B-4B70-9EA6-C0E9CAD1CABD}"/>
                  </a:ext>
                </a:extLst>
              </p:cNvPr>
              <p:cNvSpPr/>
              <p:nvPr/>
            </p:nvSpPr>
            <p:spPr>
              <a:xfrm>
                <a:off x="2438519" y="1428571"/>
                <a:ext cx="178329" cy="425974"/>
              </a:xfrm>
              <a:custGeom>
                <a:avLst/>
                <a:gdLst>
                  <a:gd name="connsiteX0" fmla="*/ 138705 w 178329"/>
                  <a:gd name="connsiteY0" fmla="*/ 303120 h 425974"/>
                  <a:gd name="connsiteX1" fmla="*/ 123729 w 178329"/>
                  <a:gd name="connsiteY1" fmla="*/ 305494 h 425974"/>
                  <a:gd name="connsiteX2" fmla="*/ 107756 w 178329"/>
                  <a:gd name="connsiteY2" fmla="*/ 299399 h 425974"/>
                  <a:gd name="connsiteX3" fmla="*/ 104217 w 178329"/>
                  <a:gd name="connsiteY3" fmla="*/ 310426 h 425974"/>
                  <a:gd name="connsiteX4" fmla="*/ 104162 w 178329"/>
                  <a:gd name="connsiteY4" fmla="*/ 345356 h 425974"/>
                  <a:gd name="connsiteX5" fmla="*/ 105064 w 178329"/>
                  <a:gd name="connsiteY5" fmla="*/ 346536 h 425974"/>
                  <a:gd name="connsiteX6" fmla="*/ 119067 w 178329"/>
                  <a:gd name="connsiteY6" fmla="*/ 352330 h 425974"/>
                  <a:gd name="connsiteX7" fmla="*/ 119067 w 178329"/>
                  <a:gd name="connsiteY7" fmla="*/ 352330 h 425974"/>
                  <a:gd name="connsiteX8" fmla="*/ 134177 w 178329"/>
                  <a:gd name="connsiteY8" fmla="*/ 345578 h 425974"/>
                  <a:gd name="connsiteX9" fmla="*/ 153491 w 178329"/>
                  <a:gd name="connsiteY9" fmla="*/ 344976 h 425974"/>
                  <a:gd name="connsiteX10" fmla="*/ 154092 w 178329"/>
                  <a:gd name="connsiteY10" fmla="*/ 364290 h 425974"/>
                  <a:gd name="connsiteX11" fmla="*/ 119074 w 178329"/>
                  <a:gd name="connsiteY11" fmla="*/ 379638 h 425974"/>
                  <a:gd name="connsiteX12" fmla="*/ 118995 w 178329"/>
                  <a:gd name="connsiteY12" fmla="*/ 379638 h 425974"/>
                  <a:gd name="connsiteX13" fmla="*/ 83930 w 178329"/>
                  <a:gd name="connsiteY13" fmla="*/ 364163 h 425974"/>
                  <a:gd name="connsiteX14" fmla="*/ 81556 w 178329"/>
                  <a:gd name="connsiteY14" fmla="*/ 360593 h 425974"/>
                  <a:gd name="connsiteX15" fmla="*/ 84239 w 178329"/>
                  <a:gd name="connsiteY15" fmla="*/ 291729 h 425974"/>
                  <a:gd name="connsiteX16" fmla="*/ 103248 w 178329"/>
                  <a:gd name="connsiteY16" fmla="*/ 290840 h 425974"/>
                  <a:gd name="connsiteX17" fmla="*/ 105911 w 178329"/>
                  <a:gd name="connsiteY17" fmla="*/ 294183 h 425974"/>
                  <a:gd name="connsiteX18" fmla="*/ 115251 w 178329"/>
                  <a:gd name="connsiteY18" fmla="*/ 279524 h 425974"/>
                  <a:gd name="connsiteX19" fmla="*/ 178234 w 178329"/>
                  <a:gd name="connsiteY19" fmla="*/ 287123 h 425974"/>
                  <a:gd name="connsiteX20" fmla="*/ 178210 w 178329"/>
                  <a:gd name="connsiteY20" fmla="*/ 126464 h 425974"/>
                  <a:gd name="connsiteX21" fmla="*/ 143327 w 178329"/>
                  <a:gd name="connsiteY21" fmla="*/ 102971 h 425974"/>
                  <a:gd name="connsiteX22" fmla="*/ 105381 w 178329"/>
                  <a:gd name="connsiteY22" fmla="*/ 135203 h 425974"/>
                  <a:gd name="connsiteX23" fmla="*/ 88839 w 178329"/>
                  <a:gd name="connsiteY23" fmla="*/ 145186 h 425974"/>
                  <a:gd name="connsiteX24" fmla="*/ 78762 w 178329"/>
                  <a:gd name="connsiteY24" fmla="*/ 129052 h 425974"/>
                  <a:gd name="connsiteX25" fmla="*/ 143327 w 178329"/>
                  <a:gd name="connsiteY25" fmla="*/ 75655 h 425974"/>
                  <a:gd name="connsiteX26" fmla="*/ 178195 w 178329"/>
                  <a:gd name="connsiteY26" fmla="*/ 86191 h 425974"/>
                  <a:gd name="connsiteX27" fmla="*/ 178195 w 178329"/>
                  <a:gd name="connsiteY27" fmla="*/ 5454 h 425974"/>
                  <a:gd name="connsiteX28" fmla="*/ 155794 w 178329"/>
                  <a:gd name="connsiteY28" fmla="*/ 0 h 425974"/>
                  <a:gd name="connsiteX29" fmla="*/ 138697 w 178329"/>
                  <a:gd name="connsiteY29" fmla="*/ 3206 h 425974"/>
                  <a:gd name="connsiteX30" fmla="*/ 162696 w 178329"/>
                  <a:gd name="connsiteY30" fmla="*/ 17256 h 425974"/>
                  <a:gd name="connsiteX31" fmla="*/ 164055 w 178329"/>
                  <a:gd name="connsiteY31" fmla="*/ 36529 h 425974"/>
                  <a:gd name="connsiteX32" fmla="*/ 144934 w 178329"/>
                  <a:gd name="connsiteY32" fmla="*/ 38018 h 425974"/>
                  <a:gd name="connsiteX33" fmla="*/ 112544 w 178329"/>
                  <a:gd name="connsiteY33" fmla="*/ 25828 h 425974"/>
                  <a:gd name="connsiteX34" fmla="*/ 60192 w 178329"/>
                  <a:gd name="connsiteY34" fmla="*/ 82621 h 425974"/>
                  <a:gd name="connsiteX35" fmla="*/ 59733 w 178329"/>
                  <a:gd name="connsiteY35" fmla="*/ 85961 h 425974"/>
                  <a:gd name="connsiteX36" fmla="*/ 60137 w 178329"/>
                  <a:gd name="connsiteY36" fmla="*/ 92966 h 425974"/>
                  <a:gd name="connsiteX37" fmla="*/ 52221 w 178329"/>
                  <a:gd name="connsiteY37" fmla="*/ 97011 h 425974"/>
                  <a:gd name="connsiteX38" fmla="*/ 22000 w 178329"/>
                  <a:gd name="connsiteY38" fmla="*/ 148390 h 425974"/>
                  <a:gd name="connsiteX39" fmla="*/ 24747 w 178329"/>
                  <a:gd name="connsiteY39" fmla="*/ 166437 h 425974"/>
                  <a:gd name="connsiteX40" fmla="*/ 27422 w 178329"/>
                  <a:gd name="connsiteY40" fmla="*/ 175104 h 425974"/>
                  <a:gd name="connsiteX41" fmla="*/ 20457 w 178329"/>
                  <a:gd name="connsiteY41" fmla="*/ 180930 h 425974"/>
                  <a:gd name="connsiteX42" fmla="*/ 3 w 178329"/>
                  <a:gd name="connsiteY42" fmla="*/ 225881 h 425974"/>
                  <a:gd name="connsiteX43" fmla="*/ 1420 w 178329"/>
                  <a:gd name="connsiteY43" fmla="*/ 238293 h 425974"/>
                  <a:gd name="connsiteX44" fmla="*/ 48121 w 178329"/>
                  <a:gd name="connsiteY44" fmla="*/ 215085 h 425974"/>
                  <a:gd name="connsiteX45" fmla="*/ 96801 w 178329"/>
                  <a:gd name="connsiteY45" fmla="*/ 170458 h 425974"/>
                  <a:gd name="connsiteX46" fmla="*/ 110463 w 178329"/>
                  <a:gd name="connsiteY46" fmla="*/ 184120 h 425974"/>
                  <a:gd name="connsiteX47" fmla="*/ 96801 w 178329"/>
                  <a:gd name="connsiteY47" fmla="*/ 197782 h 425974"/>
                  <a:gd name="connsiteX48" fmla="*/ 75429 w 178329"/>
                  <a:gd name="connsiteY48" fmla="*/ 217024 h 425974"/>
                  <a:gd name="connsiteX49" fmla="*/ 115077 w 178329"/>
                  <a:gd name="connsiteY49" fmla="*/ 241364 h 425974"/>
                  <a:gd name="connsiteX50" fmla="*/ 113839 w 178329"/>
                  <a:gd name="connsiteY50" fmla="*/ 260666 h 425974"/>
                  <a:gd name="connsiteX51" fmla="*/ 94537 w 178329"/>
                  <a:gd name="connsiteY51" fmla="*/ 259427 h 425974"/>
                  <a:gd name="connsiteX52" fmla="*/ 56717 w 178329"/>
                  <a:gd name="connsiteY52" fmla="*/ 241878 h 425974"/>
                  <a:gd name="connsiteX53" fmla="*/ 10919 w 178329"/>
                  <a:gd name="connsiteY53" fmla="*/ 271221 h 425974"/>
                  <a:gd name="connsiteX54" fmla="*/ 10468 w 178329"/>
                  <a:gd name="connsiteY54" fmla="*/ 272147 h 425974"/>
                  <a:gd name="connsiteX55" fmla="*/ 8030 w 178329"/>
                  <a:gd name="connsiteY55" fmla="*/ 277949 h 425974"/>
                  <a:gd name="connsiteX56" fmla="*/ 7539 w 178329"/>
                  <a:gd name="connsiteY56" fmla="*/ 279389 h 425974"/>
                  <a:gd name="connsiteX57" fmla="*/ 6233 w 178329"/>
                  <a:gd name="connsiteY57" fmla="*/ 283885 h 425974"/>
                  <a:gd name="connsiteX58" fmla="*/ 5750 w 178329"/>
                  <a:gd name="connsiteY58" fmla="*/ 285912 h 425974"/>
                  <a:gd name="connsiteX59" fmla="*/ 5006 w 178329"/>
                  <a:gd name="connsiteY59" fmla="*/ 290273 h 425974"/>
                  <a:gd name="connsiteX60" fmla="*/ 4721 w 178329"/>
                  <a:gd name="connsiteY60" fmla="*/ 292260 h 425974"/>
                  <a:gd name="connsiteX61" fmla="*/ 4365 w 178329"/>
                  <a:gd name="connsiteY61" fmla="*/ 298671 h 425974"/>
                  <a:gd name="connsiteX62" fmla="*/ 5006 w 178329"/>
                  <a:gd name="connsiteY62" fmla="*/ 307418 h 425974"/>
                  <a:gd name="connsiteX63" fmla="*/ 6059 w 178329"/>
                  <a:gd name="connsiteY63" fmla="*/ 312254 h 425974"/>
                  <a:gd name="connsiteX64" fmla="*/ 6850 w 178329"/>
                  <a:gd name="connsiteY64" fmla="*/ 315808 h 425974"/>
                  <a:gd name="connsiteX65" fmla="*/ 8639 w 178329"/>
                  <a:gd name="connsiteY65" fmla="*/ 320628 h 425974"/>
                  <a:gd name="connsiteX66" fmla="*/ 9834 w 178329"/>
                  <a:gd name="connsiteY66" fmla="*/ 323795 h 425974"/>
                  <a:gd name="connsiteX67" fmla="*/ 11853 w 178329"/>
                  <a:gd name="connsiteY67" fmla="*/ 327531 h 425974"/>
                  <a:gd name="connsiteX68" fmla="*/ 13903 w 178329"/>
                  <a:gd name="connsiteY68" fmla="*/ 331219 h 425974"/>
                  <a:gd name="connsiteX69" fmla="*/ 15676 w 178329"/>
                  <a:gd name="connsiteY69" fmla="*/ 333594 h 425974"/>
                  <a:gd name="connsiteX70" fmla="*/ 19000 w 178329"/>
                  <a:gd name="connsiteY70" fmla="*/ 337939 h 425974"/>
                  <a:gd name="connsiteX71" fmla="*/ 20148 w 178329"/>
                  <a:gd name="connsiteY71" fmla="*/ 339079 h 425974"/>
                  <a:gd name="connsiteX72" fmla="*/ 25040 w 178329"/>
                  <a:gd name="connsiteY72" fmla="*/ 343828 h 425974"/>
                  <a:gd name="connsiteX73" fmla="*/ 25428 w 178329"/>
                  <a:gd name="connsiteY73" fmla="*/ 344113 h 425974"/>
                  <a:gd name="connsiteX74" fmla="*/ 39390 w 178329"/>
                  <a:gd name="connsiteY74" fmla="*/ 352227 h 425974"/>
                  <a:gd name="connsiteX75" fmla="*/ 46190 w 178329"/>
                  <a:gd name="connsiteY75" fmla="*/ 354823 h 425974"/>
                  <a:gd name="connsiteX76" fmla="*/ 47828 w 178329"/>
                  <a:gd name="connsiteY76" fmla="*/ 361947 h 425974"/>
                  <a:gd name="connsiteX77" fmla="*/ 90302 w 178329"/>
                  <a:gd name="connsiteY77" fmla="*/ 404072 h 425974"/>
                  <a:gd name="connsiteX78" fmla="*/ 95051 w 178329"/>
                  <a:gd name="connsiteY78" fmla="*/ 404864 h 425974"/>
                  <a:gd name="connsiteX79" fmla="*/ 98218 w 178329"/>
                  <a:gd name="connsiteY79" fmla="*/ 408458 h 425974"/>
                  <a:gd name="connsiteX80" fmla="*/ 135926 w 178329"/>
                  <a:gd name="connsiteY80" fmla="*/ 425974 h 425974"/>
                  <a:gd name="connsiteX81" fmla="*/ 178329 w 178329"/>
                  <a:gd name="connsiteY81" fmla="*/ 402481 h 425974"/>
                  <a:gd name="connsiteX82" fmla="*/ 178329 w 178329"/>
                  <a:gd name="connsiteY82" fmla="*/ 322987 h 425974"/>
                  <a:gd name="connsiteX83" fmla="*/ 138705 w 178329"/>
                  <a:gd name="connsiteY83" fmla="*/ 303120 h 42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78329" h="425974">
                    <a:moveTo>
                      <a:pt x="138705" y="303120"/>
                    </a:moveTo>
                    <a:cubicBezTo>
                      <a:pt x="133619" y="303125"/>
                      <a:pt x="128566" y="303926"/>
                      <a:pt x="123729" y="305494"/>
                    </a:cubicBezTo>
                    <a:cubicBezTo>
                      <a:pt x="117634" y="307457"/>
                      <a:pt x="110994" y="304923"/>
                      <a:pt x="107756" y="299399"/>
                    </a:cubicBezTo>
                    <a:cubicBezTo>
                      <a:pt x="108279" y="303419"/>
                      <a:pt x="106982" y="307462"/>
                      <a:pt x="104217" y="310426"/>
                    </a:cubicBezTo>
                    <a:cubicBezTo>
                      <a:pt x="95179" y="320307"/>
                      <a:pt x="95155" y="335446"/>
                      <a:pt x="104162" y="345356"/>
                    </a:cubicBezTo>
                    <a:cubicBezTo>
                      <a:pt x="104483" y="345733"/>
                      <a:pt x="104785" y="346127"/>
                      <a:pt x="105064" y="346536"/>
                    </a:cubicBezTo>
                    <a:cubicBezTo>
                      <a:pt x="108816" y="350191"/>
                      <a:pt x="113829" y="352266"/>
                      <a:pt x="119067" y="352330"/>
                    </a:cubicBezTo>
                    <a:lnTo>
                      <a:pt x="119067" y="352330"/>
                    </a:lnTo>
                    <a:cubicBezTo>
                      <a:pt x="124825" y="352286"/>
                      <a:pt x="130303" y="349838"/>
                      <a:pt x="134177" y="345578"/>
                    </a:cubicBezTo>
                    <a:cubicBezTo>
                      <a:pt x="139344" y="340078"/>
                      <a:pt x="147991" y="339809"/>
                      <a:pt x="153491" y="344976"/>
                    </a:cubicBezTo>
                    <a:cubicBezTo>
                      <a:pt x="158990" y="350143"/>
                      <a:pt x="159259" y="358790"/>
                      <a:pt x="154092" y="364290"/>
                    </a:cubicBezTo>
                    <a:cubicBezTo>
                      <a:pt x="145068" y="374062"/>
                      <a:pt x="132376" y="379625"/>
                      <a:pt x="119074" y="379638"/>
                    </a:cubicBezTo>
                    <a:lnTo>
                      <a:pt x="118995" y="379638"/>
                    </a:lnTo>
                    <a:cubicBezTo>
                      <a:pt x="105658" y="379605"/>
                      <a:pt x="92943" y="373994"/>
                      <a:pt x="83930" y="364163"/>
                    </a:cubicBezTo>
                    <a:cubicBezTo>
                      <a:pt x="82957" y="363105"/>
                      <a:pt x="82156" y="361900"/>
                      <a:pt x="81556" y="360593"/>
                    </a:cubicBezTo>
                    <a:cubicBezTo>
                      <a:pt x="65601" y="340035"/>
                      <a:pt x="66733" y="310984"/>
                      <a:pt x="84239" y="291729"/>
                    </a:cubicBezTo>
                    <a:cubicBezTo>
                      <a:pt x="89243" y="286235"/>
                      <a:pt x="97753" y="285836"/>
                      <a:pt x="103248" y="290840"/>
                    </a:cubicBezTo>
                    <a:cubicBezTo>
                      <a:pt x="104308" y="291805"/>
                      <a:pt x="105207" y="292934"/>
                      <a:pt x="105911" y="294183"/>
                    </a:cubicBezTo>
                    <a:cubicBezTo>
                      <a:pt x="105107" y="287690"/>
                      <a:pt x="109026" y="281539"/>
                      <a:pt x="115251" y="279524"/>
                    </a:cubicBezTo>
                    <a:cubicBezTo>
                      <a:pt x="136342" y="272673"/>
                      <a:pt x="159378" y="275453"/>
                      <a:pt x="178234" y="287123"/>
                    </a:cubicBezTo>
                    <a:lnTo>
                      <a:pt x="178210" y="126464"/>
                    </a:lnTo>
                    <a:cubicBezTo>
                      <a:pt x="172144" y="112513"/>
                      <a:pt x="158536" y="103348"/>
                      <a:pt x="143327" y="102971"/>
                    </a:cubicBezTo>
                    <a:cubicBezTo>
                      <a:pt x="124699" y="103524"/>
                      <a:pt x="108940" y="116909"/>
                      <a:pt x="105381" y="135203"/>
                    </a:cubicBezTo>
                    <a:cubicBezTo>
                      <a:pt x="103570" y="142527"/>
                      <a:pt x="96164" y="146997"/>
                      <a:pt x="88839" y="145186"/>
                    </a:cubicBezTo>
                    <a:cubicBezTo>
                      <a:pt x="81673" y="143414"/>
                      <a:pt x="77210" y="136270"/>
                      <a:pt x="78762" y="129052"/>
                    </a:cubicBezTo>
                    <a:cubicBezTo>
                      <a:pt x="85134" y="98336"/>
                      <a:pt x="111961" y="76150"/>
                      <a:pt x="143327" y="75655"/>
                    </a:cubicBezTo>
                    <a:cubicBezTo>
                      <a:pt x="155726" y="75710"/>
                      <a:pt x="167841" y="79370"/>
                      <a:pt x="178195" y="86191"/>
                    </a:cubicBezTo>
                    <a:lnTo>
                      <a:pt x="178195" y="5454"/>
                    </a:lnTo>
                    <a:cubicBezTo>
                      <a:pt x="171271" y="1872"/>
                      <a:pt x="163589" y="2"/>
                      <a:pt x="155794" y="0"/>
                    </a:cubicBezTo>
                    <a:cubicBezTo>
                      <a:pt x="149947" y="21"/>
                      <a:pt x="144154" y="1107"/>
                      <a:pt x="138697" y="3206"/>
                    </a:cubicBezTo>
                    <a:cubicBezTo>
                      <a:pt x="147469" y="6424"/>
                      <a:pt x="155596" y="11182"/>
                      <a:pt x="162696" y="17256"/>
                    </a:cubicBezTo>
                    <a:cubicBezTo>
                      <a:pt x="168394" y="22202"/>
                      <a:pt x="169002" y="30831"/>
                      <a:pt x="164055" y="36529"/>
                    </a:cubicBezTo>
                    <a:cubicBezTo>
                      <a:pt x="159159" y="42167"/>
                      <a:pt x="150644" y="42830"/>
                      <a:pt x="144934" y="38018"/>
                    </a:cubicBezTo>
                    <a:cubicBezTo>
                      <a:pt x="135965" y="30175"/>
                      <a:pt x="124459" y="25845"/>
                      <a:pt x="112544" y="25828"/>
                    </a:cubicBezTo>
                    <a:cubicBezTo>
                      <a:pt x="82444" y="27139"/>
                      <a:pt x="59053" y="52513"/>
                      <a:pt x="60192" y="82621"/>
                    </a:cubicBezTo>
                    <a:cubicBezTo>
                      <a:pt x="60181" y="83749"/>
                      <a:pt x="60027" y="84872"/>
                      <a:pt x="59733" y="85961"/>
                    </a:cubicBezTo>
                    <a:lnTo>
                      <a:pt x="60137" y="92966"/>
                    </a:lnTo>
                    <a:lnTo>
                      <a:pt x="52221" y="97011"/>
                    </a:lnTo>
                    <a:cubicBezTo>
                      <a:pt x="33373" y="107180"/>
                      <a:pt x="21730" y="126974"/>
                      <a:pt x="22000" y="148390"/>
                    </a:cubicBezTo>
                    <a:cubicBezTo>
                      <a:pt x="22005" y="154509"/>
                      <a:pt x="22931" y="160593"/>
                      <a:pt x="24747" y="166437"/>
                    </a:cubicBezTo>
                    <a:lnTo>
                      <a:pt x="27422" y="175104"/>
                    </a:lnTo>
                    <a:lnTo>
                      <a:pt x="20457" y="180930"/>
                    </a:lnTo>
                    <a:cubicBezTo>
                      <a:pt x="7308" y="192138"/>
                      <a:pt x="-185" y="208605"/>
                      <a:pt x="3" y="225881"/>
                    </a:cubicBezTo>
                    <a:cubicBezTo>
                      <a:pt x="51" y="230056"/>
                      <a:pt x="525" y="234215"/>
                      <a:pt x="1420" y="238293"/>
                    </a:cubicBezTo>
                    <a:cubicBezTo>
                      <a:pt x="13848" y="225407"/>
                      <a:pt x="30345" y="217209"/>
                      <a:pt x="48121" y="215085"/>
                    </a:cubicBezTo>
                    <a:cubicBezTo>
                      <a:pt x="50848" y="190100"/>
                      <a:pt x="71674" y="171009"/>
                      <a:pt x="96801" y="170458"/>
                    </a:cubicBezTo>
                    <a:cubicBezTo>
                      <a:pt x="104346" y="170458"/>
                      <a:pt x="110463" y="176574"/>
                      <a:pt x="110463" y="184120"/>
                    </a:cubicBezTo>
                    <a:cubicBezTo>
                      <a:pt x="110463" y="191665"/>
                      <a:pt x="104346" y="197782"/>
                      <a:pt x="96801" y="197782"/>
                    </a:cubicBezTo>
                    <a:cubicBezTo>
                      <a:pt x="85985" y="198242"/>
                      <a:pt x="77017" y="206315"/>
                      <a:pt x="75429" y="217024"/>
                    </a:cubicBezTo>
                    <a:cubicBezTo>
                      <a:pt x="90789" y="220972"/>
                      <a:pt x="104605" y="229453"/>
                      <a:pt x="115077" y="241364"/>
                    </a:cubicBezTo>
                    <a:cubicBezTo>
                      <a:pt x="120065" y="247036"/>
                      <a:pt x="119511" y="255678"/>
                      <a:pt x="113839" y="260666"/>
                    </a:cubicBezTo>
                    <a:cubicBezTo>
                      <a:pt x="108167" y="265653"/>
                      <a:pt x="99525" y="265099"/>
                      <a:pt x="94537" y="259427"/>
                    </a:cubicBezTo>
                    <a:cubicBezTo>
                      <a:pt x="85084" y="248353"/>
                      <a:pt x="71277" y="241946"/>
                      <a:pt x="56717" y="241878"/>
                    </a:cubicBezTo>
                    <a:cubicBezTo>
                      <a:pt x="37139" y="242238"/>
                      <a:pt x="19428" y="253584"/>
                      <a:pt x="10919" y="271221"/>
                    </a:cubicBezTo>
                    <a:lnTo>
                      <a:pt x="10468" y="272147"/>
                    </a:lnTo>
                    <a:cubicBezTo>
                      <a:pt x="9553" y="274036"/>
                      <a:pt x="8740" y="275973"/>
                      <a:pt x="8030" y="277949"/>
                    </a:cubicBezTo>
                    <a:cubicBezTo>
                      <a:pt x="7855" y="278424"/>
                      <a:pt x="7705" y="278907"/>
                      <a:pt x="7539" y="279389"/>
                    </a:cubicBezTo>
                    <a:cubicBezTo>
                      <a:pt x="7040" y="280870"/>
                      <a:pt x="6613" y="282373"/>
                      <a:pt x="6233" y="283885"/>
                    </a:cubicBezTo>
                    <a:cubicBezTo>
                      <a:pt x="6059" y="284558"/>
                      <a:pt x="5892" y="285231"/>
                      <a:pt x="5750" y="285912"/>
                    </a:cubicBezTo>
                    <a:cubicBezTo>
                      <a:pt x="5441" y="287352"/>
                      <a:pt x="5204" y="288809"/>
                      <a:pt x="5006" y="290273"/>
                    </a:cubicBezTo>
                    <a:cubicBezTo>
                      <a:pt x="4911" y="290938"/>
                      <a:pt x="4792" y="291587"/>
                      <a:pt x="4721" y="292260"/>
                    </a:cubicBezTo>
                    <a:cubicBezTo>
                      <a:pt x="4495" y="294390"/>
                      <a:pt x="4376" y="296529"/>
                      <a:pt x="4365" y="298671"/>
                    </a:cubicBezTo>
                    <a:cubicBezTo>
                      <a:pt x="4370" y="301598"/>
                      <a:pt x="4584" y="304521"/>
                      <a:pt x="5006" y="307418"/>
                    </a:cubicBezTo>
                    <a:cubicBezTo>
                      <a:pt x="5243" y="309064"/>
                      <a:pt x="5687" y="310647"/>
                      <a:pt x="6059" y="312254"/>
                    </a:cubicBezTo>
                    <a:cubicBezTo>
                      <a:pt x="6328" y="313433"/>
                      <a:pt x="6502" y="314629"/>
                      <a:pt x="6850" y="315808"/>
                    </a:cubicBezTo>
                    <a:cubicBezTo>
                      <a:pt x="7341" y="317462"/>
                      <a:pt x="8022" y="319030"/>
                      <a:pt x="8639" y="320628"/>
                    </a:cubicBezTo>
                    <a:cubicBezTo>
                      <a:pt x="9051" y="321673"/>
                      <a:pt x="9367" y="322758"/>
                      <a:pt x="9834" y="323795"/>
                    </a:cubicBezTo>
                    <a:cubicBezTo>
                      <a:pt x="10428" y="325093"/>
                      <a:pt x="11172" y="326288"/>
                      <a:pt x="11853" y="327531"/>
                    </a:cubicBezTo>
                    <a:cubicBezTo>
                      <a:pt x="12534" y="328773"/>
                      <a:pt x="13143" y="330040"/>
                      <a:pt x="13903" y="331219"/>
                    </a:cubicBezTo>
                    <a:cubicBezTo>
                      <a:pt x="14441" y="332050"/>
                      <a:pt x="15090" y="332802"/>
                      <a:pt x="15676" y="333594"/>
                    </a:cubicBezTo>
                    <a:cubicBezTo>
                      <a:pt x="16744" y="335074"/>
                      <a:pt x="17797" y="336578"/>
                      <a:pt x="19000" y="337939"/>
                    </a:cubicBezTo>
                    <a:cubicBezTo>
                      <a:pt x="19357" y="338343"/>
                      <a:pt x="19792" y="338684"/>
                      <a:pt x="20148" y="339079"/>
                    </a:cubicBezTo>
                    <a:cubicBezTo>
                      <a:pt x="21675" y="340766"/>
                      <a:pt x="23309" y="342352"/>
                      <a:pt x="25040" y="343828"/>
                    </a:cubicBezTo>
                    <a:cubicBezTo>
                      <a:pt x="25166" y="343931"/>
                      <a:pt x="25309" y="344011"/>
                      <a:pt x="25428" y="344113"/>
                    </a:cubicBezTo>
                    <a:cubicBezTo>
                      <a:pt x="29623" y="347540"/>
                      <a:pt x="34336" y="350278"/>
                      <a:pt x="39390" y="352227"/>
                    </a:cubicBezTo>
                    <a:lnTo>
                      <a:pt x="46190" y="354823"/>
                    </a:lnTo>
                    <a:lnTo>
                      <a:pt x="47828" y="361947"/>
                    </a:lnTo>
                    <a:cubicBezTo>
                      <a:pt x="52206" y="383264"/>
                      <a:pt x="68950" y="399870"/>
                      <a:pt x="90302" y="404072"/>
                    </a:cubicBezTo>
                    <a:lnTo>
                      <a:pt x="95051" y="404864"/>
                    </a:lnTo>
                    <a:lnTo>
                      <a:pt x="98218" y="408458"/>
                    </a:lnTo>
                    <a:cubicBezTo>
                      <a:pt x="107651" y="419490"/>
                      <a:pt x="121411" y="425882"/>
                      <a:pt x="135926" y="425974"/>
                    </a:cubicBezTo>
                    <a:cubicBezTo>
                      <a:pt x="153119" y="425799"/>
                      <a:pt x="169064" y="416965"/>
                      <a:pt x="178329" y="402481"/>
                    </a:cubicBezTo>
                    <a:lnTo>
                      <a:pt x="178329" y="322987"/>
                    </a:lnTo>
                    <a:cubicBezTo>
                      <a:pt x="168851" y="310658"/>
                      <a:pt x="154255" y="303340"/>
                      <a:pt x="138705" y="303120"/>
                    </a:cubicBezTo>
                    <a:close/>
                  </a:path>
                </a:pathLst>
              </a:custGeom>
              <a:grpFill/>
              <a:ln w="7876" cap="flat">
                <a:noFill/>
                <a:prstDash val="solid"/>
                <a:miter/>
              </a:ln>
            </p:spPr>
            <p:txBody>
              <a:bodyPr rtlCol="0" anchor="ctr"/>
              <a:lstStyle/>
              <a:p>
                <a:endParaRPr lang="en-GB"/>
              </a:p>
            </p:txBody>
          </p:sp>
          <p:sp>
            <p:nvSpPr>
              <p:cNvPr id="352" name="Freeform 53">
                <a:extLst>
                  <a:ext uri="{FF2B5EF4-FFF2-40B4-BE49-F238E27FC236}">
                    <a16:creationId xmlns:a16="http://schemas.microsoft.com/office/drawing/2014/main" id="{951EFBF0-A385-48C5-9370-845913810824}"/>
                  </a:ext>
                </a:extLst>
              </p:cNvPr>
              <p:cNvSpPr/>
              <p:nvPr/>
            </p:nvSpPr>
            <p:spPr>
              <a:xfrm>
                <a:off x="2069238" y="1297603"/>
                <a:ext cx="1012317" cy="1012180"/>
              </a:xfrm>
              <a:custGeom>
                <a:avLst/>
                <a:gdLst>
                  <a:gd name="connsiteX0" fmla="*/ 506141 w 1012317"/>
                  <a:gd name="connsiteY0" fmla="*/ 0 h 1012180"/>
                  <a:gd name="connsiteX1" fmla="*/ 0 w 1012317"/>
                  <a:gd name="connsiteY1" fmla="*/ 506427 h 1012180"/>
                  <a:gd name="connsiteX2" fmla="*/ 21506 w 1012317"/>
                  <a:gd name="connsiteY2" fmla="*/ 652275 h 1012180"/>
                  <a:gd name="connsiteX3" fmla="*/ 106992 w 1012317"/>
                  <a:gd name="connsiteY3" fmla="*/ 686937 h 1012180"/>
                  <a:gd name="connsiteX4" fmla="*/ 65784 w 1012317"/>
                  <a:gd name="connsiteY4" fmla="*/ 576525 h 1012180"/>
                  <a:gd name="connsiteX5" fmla="*/ 252144 w 1012317"/>
                  <a:gd name="connsiteY5" fmla="*/ 518584 h 1012180"/>
                  <a:gd name="connsiteX6" fmla="*/ 302470 w 1012317"/>
                  <a:gd name="connsiteY6" fmla="*/ 523175 h 1012180"/>
                  <a:gd name="connsiteX7" fmla="*/ 526982 w 1012317"/>
                  <a:gd name="connsiteY7" fmla="*/ 637078 h 1012180"/>
                  <a:gd name="connsiteX8" fmla="*/ 525977 w 1012317"/>
                  <a:gd name="connsiteY8" fmla="*/ 681404 h 1012180"/>
                  <a:gd name="connsiteX9" fmla="*/ 497323 w 1012317"/>
                  <a:gd name="connsiteY9" fmla="*/ 680984 h 1012180"/>
                  <a:gd name="connsiteX10" fmla="*/ 495891 w 1012317"/>
                  <a:gd name="connsiteY10" fmla="*/ 680375 h 1012180"/>
                  <a:gd name="connsiteX11" fmla="*/ 357371 w 1012317"/>
                  <a:gd name="connsiteY11" fmla="*/ 632241 h 1012180"/>
                  <a:gd name="connsiteX12" fmla="*/ 342738 w 1012317"/>
                  <a:gd name="connsiteY12" fmla="*/ 639569 h 1012180"/>
                  <a:gd name="connsiteX13" fmla="*/ 349780 w 1012317"/>
                  <a:gd name="connsiteY13" fmla="*/ 654104 h 1012180"/>
                  <a:gd name="connsiteX14" fmla="*/ 487635 w 1012317"/>
                  <a:gd name="connsiteY14" fmla="*/ 701992 h 1012180"/>
                  <a:gd name="connsiteX15" fmla="*/ 512275 w 1012317"/>
                  <a:gd name="connsiteY15" fmla="*/ 707596 h 1012180"/>
                  <a:gd name="connsiteX16" fmla="*/ 547182 w 1012317"/>
                  <a:gd name="connsiteY16" fmla="*/ 695936 h 1012180"/>
                  <a:gd name="connsiteX17" fmla="*/ 560314 w 1012317"/>
                  <a:gd name="connsiteY17" fmla="*/ 693293 h 1012180"/>
                  <a:gd name="connsiteX18" fmla="*/ 732869 w 1012317"/>
                  <a:gd name="connsiteY18" fmla="*/ 618492 h 1012180"/>
                  <a:gd name="connsiteX19" fmla="*/ 771034 w 1012317"/>
                  <a:gd name="connsiteY19" fmla="*/ 633576 h 1012180"/>
                  <a:gd name="connsiteX20" fmla="*/ 773428 w 1012317"/>
                  <a:gd name="connsiteY20" fmla="*/ 645112 h 1012180"/>
                  <a:gd name="connsiteX21" fmla="*/ 752349 w 1012317"/>
                  <a:gd name="connsiteY21" fmla="*/ 698446 h 1012180"/>
                  <a:gd name="connsiteX22" fmla="*/ 551005 w 1012317"/>
                  <a:gd name="connsiteY22" fmla="*/ 808533 h 1012180"/>
                  <a:gd name="connsiteX23" fmla="*/ 490405 w 1012317"/>
                  <a:gd name="connsiteY23" fmla="*/ 807401 h 1012180"/>
                  <a:gd name="connsiteX24" fmla="*/ 271189 w 1012317"/>
                  <a:gd name="connsiteY24" fmla="*/ 714878 h 1012180"/>
                  <a:gd name="connsiteX25" fmla="*/ 219739 w 1012317"/>
                  <a:gd name="connsiteY25" fmla="*/ 712812 h 1012180"/>
                  <a:gd name="connsiteX26" fmla="*/ 147867 w 1012317"/>
                  <a:gd name="connsiteY26" fmla="*/ 736772 h 1012180"/>
                  <a:gd name="connsiteX27" fmla="*/ 123400 w 1012317"/>
                  <a:gd name="connsiteY27" fmla="*/ 837099 h 1012180"/>
                  <a:gd name="connsiteX28" fmla="*/ 837236 w 1012317"/>
                  <a:gd name="connsiteY28" fmla="*/ 888908 h 1012180"/>
                  <a:gd name="connsiteX29" fmla="*/ 889045 w 1012317"/>
                  <a:gd name="connsiteY29" fmla="*/ 175072 h 1012180"/>
                  <a:gd name="connsiteX30" fmla="*/ 506141 w 1012317"/>
                  <a:gd name="connsiteY30" fmla="*/ 0 h 1012180"/>
                  <a:gd name="connsiteX31" fmla="*/ 657475 w 1012317"/>
                  <a:gd name="connsiteY31" fmla="*/ 573335 h 1012180"/>
                  <a:gd name="connsiteX32" fmla="*/ 561968 w 1012317"/>
                  <a:gd name="connsiteY32" fmla="*/ 559040 h 1012180"/>
                  <a:gd name="connsiteX33" fmla="*/ 453955 w 1012317"/>
                  <a:gd name="connsiteY33" fmla="*/ 564399 h 1012180"/>
                  <a:gd name="connsiteX34" fmla="*/ 450361 w 1012317"/>
                  <a:gd name="connsiteY34" fmla="*/ 560924 h 1012180"/>
                  <a:gd name="connsiteX35" fmla="*/ 392468 w 1012317"/>
                  <a:gd name="connsiteY35" fmla="*/ 505880 h 1012180"/>
                  <a:gd name="connsiteX36" fmla="*/ 373835 w 1012317"/>
                  <a:gd name="connsiteY36" fmla="*/ 492994 h 1012180"/>
                  <a:gd name="connsiteX37" fmla="*/ 373305 w 1012317"/>
                  <a:gd name="connsiteY37" fmla="*/ 492503 h 1012180"/>
                  <a:gd name="connsiteX38" fmla="*/ 366244 w 1012317"/>
                  <a:gd name="connsiteY38" fmla="*/ 484960 h 1012180"/>
                  <a:gd name="connsiteX39" fmla="*/ 365176 w 1012317"/>
                  <a:gd name="connsiteY39" fmla="*/ 483646 h 1012180"/>
                  <a:gd name="connsiteX40" fmla="*/ 359635 w 1012317"/>
                  <a:gd name="connsiteY40" fmla="*/ 475730 h 1012180"/>
                  <a:gd name="connsiteX41" fmla="*/ 358479 w 1012317"/>
                  <a:gd name="connsiteY41" fmla="*/ 473799 h 1012180"/>
                  <a:gd name="connsiteX42" fmla="*/ 354031 w 1012317"/>
                  <a:gd name="connsiteY42" fmla="*/ 465369 h 1012180"/>
                  <a:gd name="connsiteX43" fmla="*/ 353137 w 1012317"/>
                  <a:gd name="connsiteY43" fmla="*/ 463240 h 1012180"/>
                  <a:gd name="connsiteX44" fmla="*/ 349868 w 1012317"/>
                  <a:gd name="connsiteY44" fmla="*/ 454066 h 1012180"/>
                  <a:gd name="connsiteX45" fmla="*/ 349401 w 1012317"/>
                  <a:gd name="connsiteY45" fmla="*/ 452269 h 1012180"/>
                  <a:gd name="connsiteX46" fmla="*/ 347263 w 1012317"/>
                  <a:gd name="connsiteY46" fmla="*/ 442050 h 1012180"/>
                  <a:gd name="connsiteX47" fmla="*/ 347153 w 1012317"/>
                  <a:gd name="connsiteY47" fmla="*/ 441061 h 1012180"/>
                  <a:gd name="connsiteX48" fmla="*/ 346361 w 1012317"/>
                  <a:gd name="connsiteY48" fmla="*/ 429647 h 1012180"/>
                  <a:gd name="connsiteX49" fmla="*/ 346765 w 1012317"/>
                  <a:gd name="connsiteY49" fmla="*/ 421233 h 1012180"/>
                  <a:gd name="connsiteX50" fmla="*/ 347089 w 1012317"/>
                  <a:gd name="connsiteY50" fmla="*/ 418858 h 1012180"/>
                  <a:gd name="connsiteX51" fmla="*/ 347936 w 1012317"/>
                  <a:gd name="connsiteY51" fmla="*/ 413025 h 1012180"/>
                  <a:gd name="connsiteX52" fmla="*/ 348688 w 1012317"/>
                  <a:gd name="connsiteY52" fmla="*/ 409787 h 1012180"/>
                  <a:gd name="connsiteX53" fmla="*/ 349820 w 1012317"/>
                  <a:gd name="connsiteY53" fmla="*/ 405181 h 1012180"/>
                  <a:gd name="connsiteX54" fmla="*/ 351292 w 1012317"/>
                  <a:gd name="connsiteY54" fmla="*/ 400772 h 1012180"/>
                  <a:gd name="connsiteX55" fmla="*/ 352210 w 1012317"/>
                  <a:gd name="connsiteY55" fmla="*/ 398033 h 1012180"/>
                  <a:gd name="connsiteX56" fmla="*/ 341968 w 1012317"/>
                  <a:gd name="connsiteY56" fmla="*/ 356818 h 1012180"/>
                  <a:gd name="connsiteX57" fmla="*/ 365714 w 1012317"/>
                  <a:gd name="connsiteY57" fmla="*/ 296930 h 1012180"/>
                  <a:gd name="connsiteX58" fmla="*/ 363925 w 1012317"/>
                  <a:gd name="connsiteY58" fmla="*/ 279326 h 1012180"/>
                  <a:gd name="connsiteX59" fmla="*/ 401373 w 1012317"/>
                  <a:gd name="connsiteY59" fmla="*/ 208048 h 1012180"/>
                  <a:gd name="connsiteX60" fmla="*/ 468907 w 1012317"/>
                  <a:gd name="connsiteY60" fmla="*/ 128174 h 1012180"/>
                  <a:gd name="connsiteX61" fmla="*/ 525035 w 1012317"/>
                  <a:gd name="connsiteY61" fmla="*/ 103636 h 1012180"/>
                  <a:gd name="connsiteX62" fmla="*/ 561968 w 1012317"/>
                  <a:gd name="connsiteY62" fmla="*/ 113269 h 1012180"/>
                  <a:gd name="connsiteX63" fmla="*/ 598830 w 1012317"/>
                  <a:gd name="connsiteY63" fmla="*/ 103636 h 1012180"/>
                  <a:gd name="connsiteX64" fmla="*/ 654958 w 1012317"/>
                  <a:gd name="connsiteY64" fmla="*/ 128174 h 1012180"/>
                  <a:gd name="connsiteX65" fmla="*/ 722302 w 1012317"/>
                  <a:gd name="connsiteY65" fmla="*/ 206346 h 1012180"/>
                  <a:gd name="connsiteX66" fmla="*/ 749895 w 1012317"/>
                  <a:gd name="connsiteY66" fmla="*/ 238388 h 1012180"/>
                  <a:gd name="connsiteX67" fmla="*/ 750054 w 1012317"/>
                  <a:gd name="connsiteY67" fmla="*/ 238728 h 1012180"/>
                  <a:gd name="connsiteX68" fmla="*/ 750283 w 1012317"/>
                  <a:gd name="connsiteY68" fmla="*/ 239242 h 1012180"/>
                  <a:gd name="connsiteX69" fmla="*/ 758111 w 1012317"/>
                  <a:gd name="connsiteY69" fmla="*/ 296954 h 1012180"/>
                  <a:gd name="connsiteX70" fmla="*/ 781858 w 1012317"/>
                  <a:gd name="connsiteY70" fmla="*/ 356833 h 1012180"/>
                  <a:gd name="connsiteX71" fmla="*/ 775715 w 1012317"/>
                  <a:gd name="connsiteY71" fmla="*/ 388732 h 1012180"/>
                  <a:gd name="connsiteX72" fmla="*/ 754470 w 1012317"/>
                  <a:gd name="connsiteY72" fmla="*/ 355488 h 1012180"/>
                  <a:gd name="connsiteX73" fmla="*/ 734080 w 1012317"/>
                  <a:gd name="connsiteY73" fmla="*/ 311882 h 1012180"/>
                  <a:gd name="connsiteX74" fmla="*/ 727107 w 1012317"/>
                  <a:gd name="connsiteY74" fmla="*/ 306056 h 1012180"/>
                  <a:gd name="connsiteX75" fmla="*/ 729798 w 1012317"/>
                  <a:gd name="connsiteY75" fmla="*/ 297349 h 1012180"/>
                  <a:gd name="connsiteX76" fmla="*/ 732537 w 1012317"/>
                  <a:gd name="connsiteY76" fmla="*/ 279318 h 1012180"/>
                  <a:gd name="connsiteX77" fmla="*/ 729893 w 1012317"/>
                  <a:gd name="connsiteY77" fmla="*/ 261904 h 1012180"/>
                  <a:gd name="connsiteX78" fmla="*/ 727202 w 1012317"/>
                  <a:gd name="connsiteY78" fmla="*/ 256633 h 1012180"/>
                  <a:gd name="connsiteX79" fmla="*/ 725556 w 1012317"/>
                  <a:gd name="connsiteY79" fmla="*/ 251385 h 1012180"/>
                  <a:gd name="connsiteX80" fmla="*/ 702371 w 1012317"/>
                  <a:gd name="connsiteY80" fmla="*/ 227947 h 1012180"/>
                  <a:gd name="connsiteX81" fmla="*/ 697527 w 1012317"/>
                  <a:gd name="connsiteY81" fmla="*/ 225470 h 1012180"/>
                  <a:gd name="connsiteX82" fmla="*/ 689263 w 1012317"/>
                  <a:gd name="connsiteY82" fmla="*/ 224401 h 1012180"/>
                  <a:gd name="connsiteX83" fmla="*/ 653897 w 1012317"/>
                  <a:gd name="connsiteY83" fmla="*/ 248820 h 1012180"/>
                  <a:gd name="connsiteX84" fmla="*/ 636087 w 1012317"/>
                  <a:gd name="connsiteY84" fmla="*/ 256309 h 1012180"/>
                  <a:gd name="connsiteX85" fmla="*/ 628598 w 1012317"/>
                  <a:gd name="connsiteY85" fmla="*/ 238499 h 1012180"/>
                  <a:gd name="connsiteX86" fmla="*/ 628853 w 1012317"/>
                  <a:gd name="connsiteY86" fmla="*/ 237913 h 1012180"/>
                  <a:gd name="connsiteX87" fmla="*/ 689263 w 1012317"/>
                  <a:gd name="connsiteY87" fmla="*/ 197085 h 1012180"/>
                  <a:gd name="connsiteX88" fmla="*/ 693459 w 1012317"/>
                  <a:gd name="connsiteY88" fmla="*/ 197275 h 1012180"/>
                  <a:gd name="connsiteX89" fmla="*/ 646964 w 1012317"/>
                  <a:gd name="connsiteY89" fmla="*/ 154659 h 1012180"/>
                  <a:gd name="connsiteX90" fmla="*/ 641272 w 1012317"/>
                  <a:gd name="connsiteY90" fmla="*/ 154168 h 1012180"/>
                  <a:gd name="connsiteX91" fmla="*/ 637623 w 1012317"/>
                  <a:gd name="connsiteY91" fmla="*/ 149783 h 1012180"/>
                  <a:gd name="connsiteX92" fmla="*/ 598791 w 1012317"/>
                  <a:gd name="connsiteY92" fmla="*/ 130936 h 1012180"/>
                  <a:gd name="connsiteX93" fmla="*/ 576390 w 1012317"/>
                  <a:gd name="connsiteY93" fmla="*/ 136390 h 1012180"/>
                  <a:gd name="connsiteX94" fmla="*/ 576390 w 1012317"/>
                  <a:gd name="connsiteY94" fmla="*/ 165827 h 1012180"/>
                  <a:gd name="connsiteX95" fmla="*/ 578076 w 1012317"/>
                  <a:gd name="connsiteY95" fmla="*/ 165036 h 1012180"/>
                  <a:gd name="connsiteX96" fmla="*/ 615278 w 1012317"/>
                  <a:gd name="connsiteY96" fmla="*/ 166231 h 1012180"/>
                  <a:gd name="connsiteX97" fmla="*/ 621584 w 1012317"/>
                  <a:gd name="connsiteY97" fmla="*/ 184494 h 1012180"/>
                  <a:gd name="connsiteX98" fmla="*/ 603730 w 1012317"/>
                  <a:gd name="connsiteY98" fmla="*/ 190990 h 1012180"/>
                  <a:gd name="connsiteX99" fmla="*/ 588041 w 1012317"/>
                  <a:gd name="connsiteY99" fmla="*/ 190476 h 1012180"/>
                  <a:gd name="connsiteX100" fmla="*/ 576390 w 1012317"/>
                  <a:gd name="connsiteY100" fmla="*/ 201407 h 1012180"/>
                  <a:gd name="connsiteX101" fmla="*/ 576279 w 1012317"/>
                  <a:gd name="connsiteY101" fmla="*/ 417980 h 1012180"/>
                  <a:gd name="connsiteX102" fmla="*/ 639254 w 1012317"/>
                  <a:gd name="connsiteY102" fmla="*/ 410381 h 1012180"/>
                  <a:gd name="connsiteX103" fmla="*/ 648040 w 1012317"/>
                  <a:gd name="connsiteY103" fmla="*/ 427589 h 1012180"/>
                  <a:gd name="connsiteX104" fmla="*/ 646528 w 1012317"/>
                  <a:gd name="connsiteY104" fmla="*/ 430684 h 1012180"/>
                  <a:gd name="connsiteX105" fmla="*/ 629304 w 1012317"/>
                  <a:gd name="connsiteY105" fmla="*/ 430684 h 1012180"/>
                  <a:gd name="connsiteX106" fmla="*/ 607498 w 1012317"/>
                  <a:gd name="connsiteY106" fmla="*/ 434840 h 1012180"/>
                  <a:gd name="connsiteX107" fmla="*/ 576263 w 1012317"/>
                  <a:gd name="connsiteY107" fmla="*/ 453837 h 1012180"/>
                  <a:gd name="connsiteX108" fmla="*/ 576263 w 1012317"/>
                  <a:gd name="connsiteY108" fmla="*/ 462741 h 1012180"/>
                  <a:gd name="connsiteX109" fmla="*/ 576263 w 1012317"/>
                  <a:gd name="connsiteY109" fmla="*/ 518576 h 1012180"/>
                  <a:gd name="connsiteX110" fmla="*/ 576263 w 1012317"/>
                  <a:gd name="connsiteY110" fmla="*/ 533331 h 1012180"/>
                  <a:gd name="connsiteX111" fmla="*/ 618674 w 1012317"/>
                  <a:gd name="connsiteY111" fmla="*/ 556824 h 1012180"/>
                  <a:gd name="connsiteX112" fmla="*/ 642230 w 1012317"/>
                  <a:gd name="connsiteY112" fmla="*/ 550665 h 1012180"/>
                  <a:gd name="connsiteX113" fmla="*/ 657515 w 1012317"/>
                  <a:gd name="connsiteY113" fmla="*/ 550665 h 1012180"/>
                  <a:gd name="connsiteX114" fmla="*/ 604442 w 1012317"/>
                  <a:gd name="connsiteY114" fmla="*/ 306587 h 1012180"/>
                  <a:gd name="connsiteX115" fmla="*/ 590455 w 1012317"/>
                  <a:gd name="connsiteY115" fmla="*/ 293257 h 1012180"/>
                  <a:gd name="connsiteX116" fmla="*/ 603784 w 1012317"/>
                  <a:gd name="connsiteY116" fmla="*/ 279271 h 1012180"/>
                  <a:gd name="connsiteX117" fmla="*/ 604442 w 1012317"/>
                  <a:gd name="connsiteY117" fmla="*/ 279271 h 1012180"/>
                  <a:gd name="connsiteX118" fmla="*/ 652908 w 1012317"/>
                  <a:gd name="connsiteY118" fmla="*/ 322457 h 1012180"/>
                  <a:gd name="connsiteX119" fmla="*/ 703804 w 1012317"/>
                  <a:gd name="connsiteY119" fmla="*/ 344232 h 1012180"/>
                  <a:gd name="connsiteX120" fmla="*/ 677533 w 1012317"/>
                  <a:gd name="connsiteY120" fmla="*/ 357942 h 1012180"/>
                  <a:gd name="connsiteX121" fmla="*/ 650431 w 1012317"/>
                  <a:gd name="connsiteY121" fmla="*/ 349646 h 1012180"/>
                  <a:gd name="connsiteX122" fmla="*/ 612579 w 1012317"/>
                  <a:gd name="connsiteY122" fmla="*/ 367218 h 1012180"/>
                  <a:gd name="connsiteX123" fmla="*/ 593273 w 1012317"/>
                  <a:gd name="connsiteY123" fmla="*/ 367976 h 1012180"/>
                  <a:gd name="connsiteX124" fmla="*/ 592094 w 1012317"/>
                  <a:gd name="connsiteY124" fmla="*/ 349148 h 1012180"/>
                  <a:gd name="connsiteX125" fmla="*/ 625893 w 1012317"/>
                  <a:gd name="connsiteY125" fmla="*/ 326478 h 1012180"/>
                  <a:gd name="connsiteX126" fmla="*/ 604434 w 1012317"/>
                  <a:gd name="connsiteY126" fmla="*/ 306595 h 1012180"/>
                  <a:gd name="connsiteX127" fmla="*/ 802414 w 1012317"/>
                  <a:gd name="connsiteY127" fmla="*/ 514761 h 1012180"/>
                  <a:gd name="connsiteX128" fmla="*/ 738244 w 1012317"/>
                  <a:gd name="connsiteY128" fmla="*/ 514761 h 1012180"/>
                  <a:gd name="connsiteX129" fmla="*/ 738244 w 1012317"/>
                  <a:gd name="connsiteY129" fmla="*/ 578915 h 1012180"/>
                  <a:gd name="connsiteX130" fmla="*/ 713820 w 1012317"/>
                  <a:gd name="connsiteY130" fmla="*/ 602467 h 1012180"/>
                  <a:gd name="connsiteX131" fmla="*/ 690269 w 1012317"/>
                  <a:gd name="connsiteY131" fmla="*/ 578915 h 1012180"/>
                  <a:gd name="connsiteX132" fmla="*/ 690269 w 1012317"/>
                  <a:gd name="connsiteY132" fmla="*/ 514730 h 1012180"/>
                  <a:gd name="connsiteX133" fmla="*/ 626083 w 1012317"/>
                  <a:gd name="connsiteY133" fmla="*/ 514730 h 1012180"/>
                  <a:gd name="connsiteX134" fmla="*/ 602091 w 1012317"/>
                  <a:gd name="connsiteY134" fmla="*/ 490738 h 1012180"/>
                  <a:gd name="connsiteX135" fmla="*/ 626083 w 1012317"/>
                  <a:gd name="connsiteY135" fmla="*/ 466747 h 1012180"/>
                  <a:gd name="connsiteX136" fmla="*/ 690237 w 1012317"/>
                  <a:gd name="connsiteY136" fmla="*/ 466746 h 1012180"/>
                  <a:gd name="connsiteX137" fmla="*/ 690237 w 1012317"/>
                  <a:gd name="connsiteY137" fmla="*/ 402592 h 1012180"/>
                  <a:gd name="connsiteX138" fmla="*/ 713789 w 1012317"/>
                  <a:gd name="connsiteY138" fmla="*/ 378169 h 1012180"/>
                  <a:gd name="connsiteX139" fmla="*/ 738212 w 1012317"/>
                  <a:gd name="connsiteY139" fmla="*/ 401721 h 1012180"/>
                  <a:gd name="connsiteX140" fmla="*/ 738212 w 1012317"/>
                  <a:gd name="connsiteY140" fmla="*/ 402592 h 1012180"/>
                  <a:gd name="connsiteX141" fmla="*/ 738212 w 1012317"/>
                  <a:gd name="connsiteY141" fmla="*/ 466746 h 1012180"/>
                  <a:gd name="connsiteX142" fmla="*/ 802374 w 1012317"/>
                  <a:gd name="connsiteY142" fmla="*/ 466746 h 1012180"/>
                  <a:gd name="connsiteX143" fmla="*/ 826366 w 1012317"/>
                  <a:gd name="connsiteY143" fmla="*/ 490738 h 1012180"/>
                  <a:gd name="connsiteX144" fmla="*/ 802374 w 1012317"/>
                  <a:gd name="connsiteY144" fmla="*/ 514730 h 101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12317" h="1012180">
                    <a:moveTo>
                      <a:pt x="506141" y="0"/>
                    </a:moveTo>
                    <a:cubicBezTo>
                      <a:pt x="226528" y="79"/>
                      <a:pt x="-79" y="226814"/>
                      <a:pt x="0" y="506427"/>
                    </a:cubicBezTo>
                    <a:cubicBezTo>
                      <a:pt x="14" y="555832"/>
                      <a:pt x="7259" y="604969"/>
                      <a:pt x="21506" y="652275"/>
                    </a:cubicBezTo>
                    <a:cubicBezTo>
                      <a:pt x="39196" y="681468"/>
                      <a:pt x="73966" y="695566"/>
                      <a:pt x="106992" y="686937"/>
                    </a:cubicBezTo>
                    <a:cubicBezTo>
                      <a:pt x="88130" y="652255"/>
                      <a:pt x="74257" y="615084"/>
                      <a:pt x="65784" y="576525"/>
                    </a:cubicBezTo>
                    <a:cubicBezTo>
                      <a:pt x="108116" y="562934"/>
                      <a:pt x="227939" y="524632"/>
                      <a:pt x="252144" y="518584"/>
                    </a:cubicBezTo>
                    <a:cubicBezTo>
                      <a:pt x="268924" y="513993"/>
                      <a:pt x="286798" y="515624"/>
                      <a:pt x="302470" y="523175"/>
                    </a:cubicBezTo>
                    <a:lnTo>
                      <a:pt x="526982" y="637078"/>
                    </a:lnTo>
                    <a:cubicBezTo>
                      <a:pt x="533433" y="642721"/>
                      <a:pt x="535254" y="677597"/>
                      <a:pt x="525977" y="681404"/>
                    </a:cubicBezTo>
                    <a:cubicBezTo>
                      <a:pt x="516800" y="685343"/>
                      <a:pt x="506381" y="685191"/>
                      <a:pt x="497323" y="680984"/>
                    </a:cubicBezTo>
                    <a:cubicBezTo>
                      <a:pt x="496862" y="680746"/>
                      <a:pt x="496383" y="680542"/>
                      <a:pt x="495891" y="680375"/>
                    </a:cubicBezTo>
                    <a:lnTo>
                      <a:pt x="357371" y="632241"/>
                    </a:lnTo>
                    <a:cubicBezTo>
                      <a:pt x="351307" y="630224"/>
                      <a:pt x="344755" y="633505"/>
                      <a:pt x="342738" y="639569"/>
                    </a:cubicBezTo>
                    <a:cubicBezTo>
                      <a:pt x="340757" y="645522"/>
                      <a:pt x="343881" y="651969"/>
                      <a:pt x="349780" y="654104"/>
                    </a:cubicBezTo>
                    <a:lnTo>
                      <a:pt x="487635" y="701992"/>
                    </a:lnTo>
                    <a:cubicBezTo>
                      <a:pt x="495314" y="705714"/>
                      <a:pt x="503742" y="707631"/>
                      <a:pt x="512275" y="707596"/>
                    </a:cubicBezTo>
                    <a:cubicBezTo>
                      <a:pt x="524874" y="707638"/>
                      <a:pt x="537138" y="703542"/>
                      <a:pt x="547182" y="695936"/>
                    </a:cubicBezTo>
                    <a:cubicBezTo>
                      <a:pt x="551661" y="695670"/>
                      <a:pt x="556081" y="694780"/>
                      <a:pt x="560314" y="693293"/>
                    </a:cubicBezTo>
                    <a:lnTo>
                      <a:pt x="732869" y="618492"/>
                    </a:lnTo>
                    <a:cubicBezTo>
                      <a:pt x="747573" y="612119"/>
                      <a:pt x="764660" y="618872"/>
                      <a:pt x="771034" y="633576"/>
                    </a:cubicBezTo>
                    <a:cubicBezTo>
                      <a:pt x="772612" y="637217"/>
                      <a:pt x="773427" y="641143"/>
                      <a:pt x="773428" y="645112"/>
                    </a:cubicBezTo>
                    <a:cubicBezTo>
                      <a:pt x="782260" y="665661"/>
                      <a:pt x="772844" y="689487"/>
                      <a:pt x="752349" y="698446"/>
                    </a:cubicBezTo>
                    <a:lnTo>
                      <a:pt x="551005" y="808533"/>
                    </a:lnTo>
                    <a:cubicBezTo>
                      <a:pt x="531297" y="815269"/>
                      <a:pt x="509848" y="814869"/>
                      <a:pt x="490405" y="807401"/>
                    </a:cubicBezTo>
                    <a:cubicBezTo>
                      <a:pt x="465543" y="797459"/>
                      <a:pt x="328599" y="739329"/>
                      <a:pt x="271189" y="714878"/>
                    </a:cubicBezTo>
                    <a:cubicBezTo>
                      <a:pt x="254864" y="707941"/>
                      <a:pt x="236567" y="707206"/>
                      <a:pt x="219739" y="712812"/>
                    </a:cubicBezTo>
                    <a:lnTo>
                      <a:pt x="147867" y="736772"/>
                    </a:lnTo>
                    <a:cubicBezTo>
                      <a:pt x="115229" y="759019"/>
                      <a:pt x="104669" y="802325"/>
                      <a:pt x="123400" y="837099"/>
                    </a:cubicBezTo>
                    <a:cubicBezTo>
                      <a:pt x="306214" y="1048526"/>
                      <a:pt x="625809" y="1071722"/>
                      <a:pt x="837236" y="888908"/>
                    </a:cubicBezTo>
                    <a:cubicBezTo>
                      <a:pt x="1048664" y="706095"/>
                      <a:pt x="1071859" y="386500"/>
                      <a:pt x="889045" y="175072"/>
                    </a:cubicBezTo>
                    <a:cubicBezTo>
                      <a:pt x="792895" y="63873"/>
                      <a:pt x="653145" y="-24"/>
                      <a:pt x="506141" y="0"/>
                    </a:cubicBezTo>
                    <a:close/>
                    <a:moveTo>
                      <a:pt x="657475" y="573335"/>
                    </a:moveTo>
                    <a:cubicBezTo>
                      <a:pt x="626323" y="592049"/>
                      <a:pt x="586276" y="586055"/>
                      <a:pt x="561968" y="559040"/>
                    </a:cubicBezTo>
                    <a:cubicBezTo>
                      <a:pt x="533621" y="590347"/>
                      <a:pt x="485262" y="592746"/>
                      <a:pt x="453955" y="564399"/>
                    </a:cubicBezTo>
                    <a:cubicBezTo>
                      <a:pt x="452720" y="563280"/>
                      <a:pt x="451521" y="562121"/>
                      <a:pt x="450361" y="560924"/>
                    </a:cubicBezTo>
                    <a:cubicBezTo>
                      <a:pt x="422732" y="554024"/>
                      <a:pt x="400753" y="533127"/>
                      <a:pt x="392468" y="505880"/>
                    </a:cubicBezTo>
                    <a:cubicBezTo>
                      <a:pt x="385667" y="502508"/>
                      <a:pt x="379391" y="498167"/>
                      <a:pt x="373835" y="492994"/>
                    </a:cubicBezTo>
                    <a:lnTo>
                      <a:pt x="373305" y="492503"/>
                    </a:lnTo>
                    <a:cubicBezTo>
                      <a:pt x="370797" y="490138"/>
                      <a:pt x="368438" y="487619"/>
                      <a:pt x="366244" y="484960"/>
                    </a:cubicBezTo>
                    <a:lnTo>
                      <a:pt x="365176" y="483646"/>
                    </a:lnTo>
                    <a:cubicBezTo>
                      <a:pt x="363182" y="481113"/>
                      <a:pt x="361332" y="478471"/>
                      <a:pt x="359635" y="475730"/>
                    </a:cubicBezTo>
                    <a:cubicBezTo>
                      <a:pt x="359239" y="475097"/>
                      <a:pt x="358844" y="474448"/>
                      <a:pt x="358479" y="473799"/>
                    </a:cubicBezTo>
                    <a:cubicBezTo>
                      <a:pt x="356843" y="471073"/>
                      <a:pt x="355358" y="468259"/>
                      <a:pt x="354031" y="465369"/>
                    </a:cubicBezTo>
                    <a:cubicBezTo>
                      <a:pt x="353714" y="464665"/>
                      <a:pt x="353437" y="463952"/>
                      <a:pt x="353137" y="463240"/>
                    </a:cubicBezTo>
                    <a:cubicBezTo>
                      <a:pt x="351878" y="460245"/>
                      <a:pt x="350786" y="457182"/>
                      <a:pt x="349868" y="454066"/>
                    </a:cubicBezTo>
                    <a:cubicBezTo>
                      <a:pt x="349693" y="453472"/>
                      <a:pt x="349559" y="452871"/>
                      <a:pt x="349401" y="452269"/>
                    </a:cubicBezTo>
                    <a:cubicBezTo>
                      <a:pt x="348487" y="448908"/>
                      <a:pt x="347774" y="445496"/>
                      <a:pt x="347263" y="442050"/>
                    </a:cubicBezTo>
                    <a:cubicBezTo>
                      <a:pt x="347216" y="441726"/>
                      <a:pt x="347200" y="441394"/>
                      <a:pt x="347153" y="441061"/>
                    </a:cubicBezTo>
                    <a:cubicBezTo>
                      <a:pt x="346637" y="437278"/>
                      <a:pt x="346373" y="433465"/>
                      <a:pt x="346361" y="429647"/>
                    </a:cubicBezTo>
                    <a:cubicBezTo>
                      <a:pt x="346361" y="426813"/>
                      <a:pt x="346503" y="424011"/>
                      <a:pt x="346765" y="421233"/>
                    </a:cubicBezTo>
                    <a:cubicBezTo>
                      <a:pt x="346844" y="420442"/>
                      <a:pt x="346994" y="419650"/>
                      <a:pt x="347089" y="418858"/>
                    </a:cubicBezTo>
                    <a:cubicBezTo>
                      <a:pt x="347327" y="416903"/>
                      <a:pt x="347572" y="414948"/>
                      <a:pt x="347936" y="413025"/>
                    </a:cubicBezTo>
                    <a:cubicBezTo>
                      <a:pt x="348142" y="411925"/>
                      <a:pt x="348443" y="410864"/>
                      <a:pt x="348688" y="409787"/>
                    </a:cubicBezTo>
                    <a:cubicBezTo>
                      <a:pt x="349052" y="408204"/>
                      <a:pt x="349377" y="406700"/>
                      <a:pt x="349820" y="405181"/>
                    </a:cubicBezTo>
                    <a:cubicBezTo>
                      <a:pt x="350263" y="403661"/>
                      <a:pt x="350786" y="402236"/>
                      <a:pt x="351292" y="400772"/>
                    </a:cubicBezTo>
                    <a:cubicBezTo>
                      <a:pt x="351609" y="399862"/>
                      <a:pt x="351862" y="398935"/>
                      <a:pt x="352210" y="398033"/>
                    </a:cubicBezTo>
                    <a:cubicBezTo>
                      <a:pt x="345449" y="385350"/>
                      <a:pt x="341930" y="371191"/>
                      <a:pt x="341968" y="356818"/>
                    </a:cubicBezTo>
                    <a:cubicBezTo>
                      <a:pt x="341814" y="334530"/>
                      <a:pt x="350329" y="313056"/>
                      <a:pt x="365714" y="296930"/>
                    </a:cubicBezTo>
                    <a:cubicBezTo>
                      <a:pt x="364523" y="291138"/>
                      <a:pt x="363923" y="285239"/>
                      <a:pt x="363925" y="279326"/>
                    </a:cubicBezTo>
                    <a:cubicBezTo>
                      <a:pt x="363562" y="250765"/>
                      <a:pt x="377648" y="223953"/>
                      <a:pt x="401373" y="208048"/>
                    </a:cubicBezTo>
                    <a:cubicBezTo>
                      <a:pt x="402208" y="168820"/>
                      <a:pt x="430364" y="135519"/>
                      <a:pt x="468907" y="128174"/>
                    </a:cubicBezTo>
                    <a:cubicBezTo>
                      <a:pt x="483458" y="112641"/>
                      <a:pt x="503752" y="103769"/>
                      <a:pt x="525035" y="103636"/>
                    </a:cubicBezTo>
                    <a:cubicBezTo>
                      <a:pt x="537965" y="103655"/>
                      <a:pt x="550676" y="106971"/>
                      <a:pt x="561968" y="113269"/>
                    </a:cubicBezTo>
                    <a:cubicBezTo>
                      <a:pt x="573239" y="106982"/>
                      <a:pt x="585925" y="103667"/>
                      <a:pt x="598830" y="103636"/>
                    </a:cubicBezTo>
                    <a:cubicBezTo>
                      <a:pt x="620113" y="103769"/>
                      <a:pt x="640407" y="112641"/>
                      <a:pt x="654958" y="128174"/>
                    </a:cubicBezTo>
                    <a:cubicBezTo>
                      <a:pt x="692846" y="135413"/>
                      <a:pt x="720751" y="167804"/>
                      <a:pt x="722302" y="206346"/>
                    </a:cubicBezTo>
                    <a:cubicBezTo>
                      <a:pt x="734653" y="213844"/>
                      <a:pt x="744312" y="225061"/>
                      <a:pt x="749895" y="238388"/>
                    </a:cubicBezTo>
                    <a:cubicBezTo>
                      <a:pt x="749959" y="238498"/>
                      <a:pt x="749998" y="238617"/>
                      <a:pt x="750054" y="238728"/>
                    </a:cubicBezTo>
                    <a:cubicBezTo>
                      <a:pt x="750109" y="238839"/>
                      <a:pt x="750212" y="239068"/>
                      <a:pt x="750283" y="239242"/>
                    </a:cubicBezTo>
                    <a:cubicBezTo>
                      <a:pt x="759343" y="257041"/>
                      <a:pt x="762102" y="277385"/>
                      <a:pt x="758111" y="296954"/>
                    </a:cubicBezTo>
                    <a:cubicBezTo>
                      <a:pt x="773495" y="313078"/>
                      <a:pt x="782009" y="334549"/>
                      <a:pt x="781858" y="356833"/>
                    </a:cubicBezTo>
                    <a:cubicBezTo>
                      <a:pt x="781835" y="367758"/>
                      <a:pt x="779751" y="378580"/>
                      <a:pt x="775715" y="388732"/>
                    </a:cubicBezTo>
                    <a:cubicBezTo>
                      <a:pt x="772591" y="375570"/>
                      <a:pt x="765103" y="363853"/>
                      <a:pt x="754470" y="355488"/>
                    </a:cubicBezTo>
                    <a:cubicBezTo>
                      <a:pt x="754296" y="338689"/>
                      <a:pt x="746860" y="322787"/>
                      <a:pt x="734080" y="311882"/>
                    </a:cubicBezTo>
                    <a:lnTo>
                      <a:pt x="727107" y="306056"/>
                    </a:lnTo>
                    <a:lnTo>
                      <a:pt x="729798" y="297349"/>
                    </a:lnTo>
                    <a:cubicBezTo>
                      <a:pt x="731606" y="291509"/>
                      <a:pt x="732529" y="285432"/>
                      <a:pt x="732537" y="279318"/>
                    </a:cubicBezTo>
                    <a:cubicBezTo>
                      <a:pt x="732515" y="273415"/>
                      <a:pt x="731624" y="267548"/>
                      <a:pt x="729893" y="261904"/>
                    </a:cubicBezTo>
                    <a:cubicBezTo>
                      <a:pt x="728616" y="260369"/>
                      <a:pt x="727697" y="258568"/>
                      <a:pt x="727202" y="256633"/>
                    </a:cubicBezTo>
                    <a:cubicBezTo>
                      <a:pt x="726760" y="254852"/>
                      <a:pt x="726210" y="253099"/>
                      <a:pt x="725556" y="251385"/>
                    </a:cubicBezTo>
                    <a:cubicBezTo>
                      <a:pt x="720432" y="241367"/>
                      <a:pt x="712333" y="233180"/>
                      <a:pt x="702371" y="227947"/>
                    </a:cubicBezTo>
                    <a:lnTo>
                      <a:pt x="697527" y="225470"/>
                    </a:lnTo>
                    <a:cubicBezTo>
                      <a:pt x="694823" y="224797"/>
                      <a:pt x="692050" y="224439"/>
                      <a:pt x="689263" y="224401"/>
                    </a:cubicBezTo>
                    <a:cubicBezTo>
                      <a:pt x="673669" y="224789"/>
                      <a:pt x="659786" y="234375"/>
                      <a:pt x="653897" y="248820"/>
                    </a:cubicBezTo>
                    <a:cubicBezTo>
                      <a:pt x="651047" y="255806"/>
                      <a:pt x="643073" y="259159"/>
                      <a:pt x="636087" y="256309"/>
                    </a:cubicBezTo>
                    <a:cubicBezTo>
                      <a:pt x="629101" y="253459"/>
                      <a:pt x="625748" y="245485"/>
                      <a:pt x="628598" y="238499"/>
                    </a:cubicBezTo>
                    <a:cubicBezTo>
                      <a:pt x="628678" y="238302"/>
                      <a:pt x="628764" y="238106"/>
                      <a:pt x="628853" y="237913"/>
                    </a:cubicBezTo>
                    <a:cubicBezTo>
                      <a:pt x="639067" y="213491"/>
                      <a:pt x="662795" y="197455"/>
                      <a:pt x="689263" y="197085"/>
                    </a:cubicBezTo>
                    <a:cubicBezTo>
                      <a:pt x="690680" y="197085"/>
                      <a:pt x="692065" y="197180"/>
                      <a:pt x="693459" y="197275"/>
                    </a:cubicBezTo>
                    <a:cubicBezTo>
                      <a:pt x="688729" y="174554"/>
                      <a:pt x="670010" y="157397"/>
                      <a:pt x="646964" y="154659"/>
                    </a:cubicBezTo>
                    <a:lnTo>
                      <a:pt x="641272" y="154168"/>
                    </a:lnTo>
                    <a:lnTo>
                      <a:pt x="637623" y="149783"/>
                    </a:lnTo>
                    <a:cubicBezTo>
                      <a:pt x="628137" y="138024"/>
                      <a:pt x="613898" y="131114"/>
                      <a:pt x="598791" y="130936"/>
                    </a:cubicBezTo>
                    <a:cubicBezTo>
                      <a:pt x="590995" y="130937"/>
                      <a:pt x="583314" y="132808"/>
                      <a:pt x="576390" y="136390"/>
                    </a:cubicBezTo>
                    <a:lnTo>
                      <a:pt x="576390" y="165827"/>
                    </a:lnTo>
                    <a:cubicBezTo>
                      <a:pt x="576952" y="165582"/>
                      <a:pt x="577498" y="165289"/>
                      <a:pt x="578076" y="165036"/>
                    </a:cubicBezTo>
                    <a:cubicBezTo>
                      <a:pt x="590110" y="160280"/>
                      <a:pt x="603575" y="160712"/>
                      <a:pt x="615278" y="166231"/>
                    </a:cubicBezTo>
                    <a:cubicBezTo>
                      <a:pt x="622063" y="169533"/>
                      <a:pt x="624886" y="177709"/>
                      <a:pt x="621584" y="184494"/>
                    </a:cubicBezTo>
                    <a:cubicBezTo>
                      <a:pt x="618359" y="191121"/>
                      <a:pt x="610459" y="193995"/>
                      <a:pt x="603730" y="190990"/>
                    </a:cubicBezTo>
                    <a:cubicBezTo>
                      <a:pt x="598796" y="188658"/>
                      <a:pt x="593117" y="188472"/>
                      <a:pt x="588041" y="190476"/>
                    </a:cubicBezTo>
                    <a:cubicBezTo>
                      <a:pt x="582945" y="192562"/>
                      <a:pt x="578796" y="196454"/>
                      <a:pt x="576390" y="201407"/>
                    </a:cubicBezTo>
                    <a:lnTo>
                      <a:pt x="576279" y="417980"/>
                    </a:lnTo>
                    <a:cubicBezTo>
                      <a:pt x="595132" y="406310"/>
                      <a:pt x="618166" y="403531"/>
                      <a:pt x="639254" y="410381"/>
                    </a:cubicBezTo>
                    <a:cubicBezTo>
                      <a:pt x="646429" y="412710"/>
                      <a:pt x="650361" y="420411"/>
                      <a:pt x="648040" y="427589"/>
                    </a:cubicBezTo>
                    <a:cubicBezTo>
                      <a:pt x="647667" y="428680"/>
                      <a:pt x="647159" y="429719"/>
                      <a:pt x="646528" y="430684"/>
                    </a:cubicBezTo>
                    <a:lnTo>
                      <a:pt x="629304" y="430684"/>
                    </a:lnTo>
                    <a:cubicBezTo>
                      <a:pt x="621839" y="430692"/>
                      <a:pt x="614442" y="432101"/>
                      <a:pt x="607498" y="434840"/>
                    </a:cubicBezTo>
                    <a:cubicBezTo>
                      <a:pt x="595121" y="437159"/>
                      <a:pt x="584016" y="443914"/>
                      <a:pt x="576263" y="453837"/>
                    </a:cubicBezTo>
                    <a:lnTo>
                      <a:pt x="576263" y="462741"/>
                    </a:lnTo>
                    <a:cubicBezTo>
                      <a:pt x="567040" y="480210"/>
                      <a:pt x="567040" y="501107"/>
                      <a:pt x="576263" y="518576"/>
                    </a:cubicBezTo>
                    <a:lnTo>
                      <a:pt x="576263" y="533331"/>
                    </a:lnTo>
                    <a:cubicBezTo>
                      <a:pt x="585530" y="547817"/>
                      <a:pt x="601478" y="556651"/>
                      <a:pt x="618674" y="556824"/>
                    </a:cubicBezTo>
                    <a:cubicBezTo>
                      <a:pt x="626922" y="556808"/>
                      <a:pt x="635030" y="554689"/>
                      <a:pt x="642230" y="550665"/>
                    </a:cubicBezTo>
                    <a:lnTo>
                      <a:pt x="657515" y="550665"/>
                    </a:lnTo>
                    <a:close/>
                    <a:moveTo>
                      <a:pt x="604442" y="306587"/>
                    </a:moveTo>
                    <a:cubicBezTo>
                      <a:pt x="596899" y="306768"/>
                      <a:pt x="590637" y="300801"/>
                      <a:pt x="590455" y="293257"/>
                    </a:cubicBezTo>
                    <a:cubicBezTo>
                      <a:pt x="590274" y="285714"/>
                      <a:pt x="596241" y="279452"/>
                      <a:pt x="603784" y="279271"/>
                    </a:cubicBezTo>
                    <a:cubicBezTo>
                      <a:pt x="604004" y="279265"/>
                      <a:pt x="604223" y="279265"/>
                      <a:pt x="604442" y="279271"/>
                    </a:cubicBezTo>
                    <a:cubicBezTo>
                      <a:pt x="629021" y="279784"/>
                      <a:pt x="649576" y="298099"/>
                      <a:pt x="652908" y="322457"/>
                    </a:cubicBezTo>
                    <a:cubicBezTo>
                      <a:pt x="671982" y="323172"/>
                      <a:pt x="690115" y="330930"/>
                      <a:pt x="703804" y="344232"/>
                    </a:cubicBezTo>
                    <a:cubicBezTo>
                      <a:pt x="694035" y="346524"/>
                      <a:pt x="685000" y="351238"/>
                      <a:pt x="677533" y="357942"/>
                    </a:cubicBezTo>
                    <a:cubicBezTo>
                      <a:pt x="669513" y="352567"/>
                      <a:pt x="660085" y="349681"/>
                      <a:pt x="650431" y="349646"/>
                    </a:cubicBezTo>
                    <a:cubicBezTo>
                      <a:pt x="635858" y="349719"/>
                      <a:pt x="622039" y="356134"/>
                      <a:pt x="612579" y="367218"/>
                    </a:cubicBezTo>
                    <a:cubicBezTo>
                      <a:pt x="607457" y="372759"/>
                      <a:pt x="598814" y="373098"/>
                      <a:pt x="593273" y="367976"/>
                    </a:cubicBezTo>
                    <a:cubicBezTo>
                      <a:pt x="587914" y="363022"/>
                      <a:pt x="587395" y="354731"/>
                      <a:pt x="592094" y="349148"/>
                    </a:cubicBezTo>
                    <a:cubicBezTo>
                      <a:pt x="601200" y="338784"/>
                      <a:pt x="612849" y="330971"/>
                      <a:pt x="625893" y="326478"/>
                    </a:cubicBezTo>
                    <a:cubicBezTo>
                      <a:pt x="624561" y="315496"/>
                      <a:pt x="615485" y="307087"/>
                      <a:pt x="604434" y="306595"/>
                    </a:cubicBezTo>
                    <a:close/>
                    <a:moveTo>
                      <a:pt x="802414" y="514761"/>
                    </a:moveTo>
                    <a:lnTo>
                      <a:pt x="738244" y="514761"/>
                    </a:lnTo>
                    <a:lnTo>
                      <a:pt x="738244" y="578915"/>
                    </a:lnTo>
                    <a:cubicBezTo>
                      <a:pt x="738003" y="592163"/>
                      <a:pt x="727068" y="602708"/>
                      <a:pt x="713820" y="602467"/>
                    </a:cubicBezTo>
                    <a:cubicBezTo>
                      <a:pt x="700911" y="602233"/>
                      <a:pt x="690503" y="591824"/>
                      <a:pt x="690269" y="578915"/>
                    </a:cubicBezTo>
                    <a:lnTo>
                      <a:pt x="690269" y="514730"/>
                    </a:lnTo>
                    <a:lnTo>
                      <a:pt x="626083" y="514730"/>
                    </a:lnTo>
                    <a:cubicBezTo>
                      <a:pt x="612833" y="514730"/>
                      <a:pt x="602091" y="503988"/>
                      <a:pt x="602091" y="490738"/>
                    </a:cubicBezTo>
                    <a:cubicBezTo>
                      <a:pt x="602091" y="477488"/>
                      <a:pt x="612833" y="466747"/>
                      <a:pt x="626083" y="466747"/>
                    </a:cubicBezTo>
                    <a:lnTo>
                      <a:pt x="690237" y="466746"/>
                    </a:lnTo>
                    <a:lnTo>
                      <a:pt x="690237" y="402592"/>
                    </a:lnTo>
                    <a:cubicBezTo>
                      <a:pt x="689996" y="389344"/>
                      <a:pt x="700541" y="378410"/>
                      <a:pt x="713789" y="378169"/>
                    </a:cubicBezTo>
                    <a:cubicBezTo>
                      <a:pt x="727037" y="377928"/>
                      <a:pt x="737971" y="388473"/>
                      <a:pt x="738212" y="401721"/>
                    </a:cubicBezTo>
                    <a:cubicBezTo>
                      <a:pt x="738217" y="402011"/>
                      <a:pt x="738217" y="402302"/>
                      <a:pt x="738212" y="402592"/>
                    </a:cubicBezTo>
                    <a:lnTo>
                      <a:pt x="738212" y="466746"/>
                    </a:lnTo>
                    <a:lnTo>
                      <a:pt x="802374" y="466746"/>
                    </a:lnTo>
                    <a:cubicBezTo>
                      <a:pt x="815624" y="466746"/>
                      <a:pt x="826366" y="477488"/>
                      <a:pt x="826366" y="490738"/>
                    </a:cubicBezTo>
                    <a:cubicBezTo>
                      <a:pt x="826366" y="503988"/>
                      <a:pt x="815624" y="514730"/>
                      <a:pt x="802374" y="514730"/>
                    </a:cubicBezTo>
                    <a:close/>
                  </a:path>
                </a:pathLst>
              </a:custGeom>
              <a:grpFill/>
              <a:ln w="7876" cap="flat">
                <a:noFill/>
                <a:prstDash val="solid"/>
                <a:miter/>
              </a:ln>
            </p:spPr>
            <p:txBody>
              <a:bodyPr rtlCol="0" anchor="ctr"/>
              <a:lstStyle/>
              <a:p>
                <a:endParaRPr lang="en-GB"/>
              </a:p>
            </p:txBody>
          </p:sp>
        </p:grpSp>
      </p:grpSp>
      <p:grpSp>
        <p:nvGrpSpPr>
          <p:cNvPr id="353" name="Graphic 56">
            <a:extLst>
              <a:ext uri="{FF2B5EF4-FFF2-40B4-BE49-F238E27FC236}">
                <a16:creationId xmlns:a16="http://schemas.microsoft.com/office/drawing/2014/main" id="{0C6382A4-84A6-415F-BBF4-C9F6E13EB939}"/>
              </a:ext>
            </a:extLst>
          </p:cNvPr>
          <p:cNvGrpSpPr>
            <a:grpSpLocks noChangeAspect="1"/>
          </p:cNvGrpSpPr>
          <p:nvPr/>
        </p:nvGrpSpPr>
        <p:grpSpPr>
          <a:xfrm>
            <a:off x="2735467" y="5002378"/>
            <a:ext cx="435571" cy="435600"/>
            <a:chOff x="5521315" y="3124924"/>
            <a:chExt cx="1012390" cy="1012458"/>
          </a:xfrm>
        </p:grpSpPr>
        <p:sp>
          <p:nvSpPr>
            <p:cNvPr id="354" name="Freeform: Shape 353">
              <a:extLst>
                <a:ext uri="{FF2B5EF4-FFF2-40B4-BE49-F238E27FC236}">
                  <a16:creationId xmlns:a16="http://schemas.microsoft.com/office/drawing/2014/main" id="{799EDC6C-E875-424D-A44E-15ADBED48B75}"/>
                </a:ext>
              </a:extLst>
            </p:cNvPr>
            <p:cNvSpPr/>
            <p:nvPr/>
          </p:nvSpPr>
          <p:spPr>
            <a:xfrm>
              <a:off x="5521319" y="3124924"/>
              <a:ext cx="1012282" cy="1012282"/>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5CC14AF5-E57F-48E3-857F-5DDA7A8F125D}"/>
                </a:ext>
              </a:extLst>
            </p:cNvPr>
            <p:cNvSpPr/>
            <p:nvPr/>
          </p:nvSpPr>
          <p:spPr>
            <a:xfrm>
              <a:off x="5521315" y="3124924"/>
              <a:ext cx="1012390" cy="1012458"/>
            </a:xfrm>
            <a:custGeom>
              <a:avLst/>
              <a:gdLst>
                <a:gd name="connsiteX0" fmla="*/ 506145 w 1012390"/>
                <a:gd name="connsiteY0" fmla="*/ 0 h 1012458"/>
                <a:gd name="connsiteX1" fmla="*/ 0 w 1012390"/>
                <a:gd name="connsiteY1" fmla="*/ 506249 h 1012458"/>
                <a:gd name="connsiteX2" fmla="*/ 86115 w 1012390"/>
                <a:gd name="connsiteY2" fmla="*/ 788626 h 1012458"/>
                <a:gd name="connsiteX3" fmla="*/ 87231 w 1012390"/>
                <a:gd name="connsiteY3" fmla="*/ 787430 h 1012458"/>
                <a:gd name="connsiteX4" fmla="*/ 195149 w 1012390"/>
                <a:gd name="connsiteY4" fmla="*/ 803950 h 1012458"/>
                <a:gd name="connsiteX5" fmla="*/ 205170 w 1012390"/>
                <a:gd name="connsiteY5" fmla="*/ 795164 h 1012458"/>
                <a:gd name="connsiteX6" fmla="*/ 233040 w 1012390"/>
                <a:gd name="connsiteY6" fmla="*/ 765085 h 1012458"/>
                <a:gd name="connsiteX7" fmla="*/ 233040 w 1012390"/>
                <a:gd name="connsiteY7" fmla="*/ 423196 h 1012458"/>
                <a:gd name="connsiteX8" fmla="*/ 254499 w 1012390"/>
                <a:gd name="connsiteY8" fmla="*/ 401737 h 1012458"/>
                <a:gd name="connsiteX9" fmla="*/ 362370 w 1012390"/>
                <a:gd name="connsiteY9" fmla="*/ 401737 h 1012458"/>
                <a:gd name="connsiteX10" fmla="*/ 383828 w 1012390"/>
                <a:gd name="connsiteY10" fmla="*/ 423196 h 1012458"/>
                <a:gd name="connsiteX11" fmla="*/ 383828 w 1012390"/>
                <a:gd name="connsiteY11" fmla="*/ 788143 h 1012458"/>
                <a:gd name="connsiteX12" fmla="*/ 362370 w 1012390"/>
                <a:gd name="connsiteY12" fmla="*/ 809601 h 1012458"/>
                <a:gd name="connsiteX13" fmla="*/ 274295 w 1012390"/>
                <a:gd name="connsiteY13" fmla="*/ 809601 h 1012458"/>
                <a:gd name="connsiteX14" fmla="*/ 249559 w 1012390"/>
                <a:gd name="connsiteY14" fmla="*/ 836308 h 1012458"/>
                <a:gd name="connsiteX15" fmla="*/ 255879 w 1012390"/>
                <a:gd name="connsiteY15" fmla="*/ 944345 h 1012458"/>
                <a:gd name="connsiteX16" fmla="*/ 264448 w 1012390"/>
                <a:gd name="connsiteY16" fmla="*/ 950946 h 1012458"/>
                <a:gd name="connsiteX17" fmla="*/ 950878 w 1012390"/>
                <a:gd name="connsiteY17" fmla="*/ 747846 h 1012458"/>
                <a:gd name="connsiteX18" fmla="*/ 747785 w 1012390"/>
                <a:gd name="connsiteY18" fmla="*/ 61415 h 1012458"/>
                <a:gd name="connsiteX19" fmla="*/ 506145 w 1012390"/>
                <a:gd name="connsiteY19" fmla="*/ 0 h 1012458"/>
                <a:gd name="connsiteX20" fmla="*/ 589889 w 1012390"/>
                <a:gd name="connsiteY20" fmla="*/ 790256 h 1012458"/>
                <a:gd name="connsiteX21" fmla="*/ 570544 w 1012390"/>
                <a:gd name="connsiteY21" fmla="*/ 809601 h 1012458"/>
                <a:gd name="connsiteX22" fmla="*/ 458407 w 1012390"/>
                <a:gd name="connsiteY22" fmla="*/ 809601 h 1012458"/>
                <a:gd name="connsiteX23" fmla="*/ 439062 w 1012390"/>
                <a:gd name="connsiteY23" fmla="*/ 790256 h 1012458"/>
                <a:gd name="connsiteX24" fmla="*/ 439062 w 1012390"/>
                <a:gd name="connsiteY24" fmla="*/ 497553 h 1012458"/>
                <a:gd name="connsiteX25" fmla="*/ 458407 w 1012390"/>
                <a:gd name="connsiteY25" fmla="*/ 478208 h 1012458"/>
                <a:gd name="connsiteX26" fmla="*/ 570544 w 1012390"/>
                <a:gd name="connsiteY26" fmla="*/ 478208 h 1012458"/>
                <a:gd name="connsiteX27" fmla="*/ 589889 w 1012390"/>
                <a:gd name="connsiteY27" fmla="*/ 497553 h 1012458"/>
                <a:gd name="connsiteX28" fmla="*/ 793821 w 1012390"/>
                <a:gd name="connsiteY28" fmla="*/ 792852 h 1012458"/>
                <a:gd name="connsiteX29" fmla="*/ 777064 w 1012390"/>
                <a:gd name="connsiteY29" fmla="*/ 809601 h 1012458"/>
                <a:gd name="connsiteX30" fmla="*/ 659743 w 1012390"/>
                <a:gd name="connsiteY30" fmla="*/ 809601 h 1012458"/>
                <a:gd name="connsiteX31" fmla="*/ 642994 w 1012390"/>
                <a:gd name="connsiteY31" fmla="*/ 792852 h 1012458"/>
                <a:gd name="connsiteX32" fmla="*/ 642994 w 1012390"/>
                <a:gd name="connsiteY32" fmla="*/ 577807 h 1012458"/>
                <a:gd name="connsiteX33" fmla="*/ 659743 w 1012390"/>
                <a:gd name="connsiteY33" fmla="*/ 561058 h 1012458"/>
                <a:gd name="connsiteX34" fmla="*/ 777064 w 1012390"/>
                <a:gd name="connsiteY34" fmla="*/ 561058 h 1012458"/>
                <a:gd name="connsiteX35" fmla="*/ 793821 w 1012390"/>
                <a:gd name="connsiteY35" fmla="*/ 577799 h 1012458"/>
                <a:gd name="connsiteX36" fmla="*/ 793821 w 1012390"/>
                <a:gd name="connsiteY36" fmla="*/ 577807 h 1012458"/>
                <a:gd name="connsiteX37" fmla="*/ 861807 w 1012390"/>
                <a:gd name="connsiteY37" fmla="*/ 496960 h 1012458"/>
                <a:gd name="connsiteX38" fmla="*/ 838060 w 1012390"/>
                <a:gd name="connsiteY38" fmla="*/ 520706 h 1012458"/>
                <a:gd name="connsiteX39" fmla="*/ 721221 w 1012390"/>
                <a:gd name="connsiteY39" fmla="*/ 520706 h 1012458"/>
                <a:gd name="connsiteX40" fmla="*/ 697475 w 1012390"/>
                <a:gd name="connsiteY40" fmla="*/ 496960 h 1012458"/>
                <a:gd name="connsiteX41" fmla="*/ 721221 w 1012390"/>
                <a:gd name="connsiteY41" fmla="*/ 473213 h 1012458"/>
                <a:gd name="connsiteX42" fmla="*/ 774444 w 1012390"/>
                <a:gd name="connsiteY42" fmla="*/ 473213 h 1012458"/>
                <a:gd name="connsiteX43" fmla="*/ 596404 w 1012390"/>
                <a:gd name="connsiteY43" fmla="*/ 298410 h 1012458"/>
                <a:gd name="connsiteX44" fmla="*/ 447594 w 1012390"/>
                <a:gd name="connsiteY44" fmla="*/ 415961 h 1012458"/>
                <a:gd name="connsiteX45" fmla="*/ 410052 w 1012390"/>
                <a:gd name="connsiteY45" fmla="*/ 413001 h 1012458"/>
                <a:gd name="connsiteX46" fmla="*/ 232961 w 1012390"/>
                <a:gd name="connsiteY46" fmla="*/ 220966 h 1012458"/>
                <a:gd name="connsiteX47" fmla="*/ 234544 w 1012390"/>
                <a:gd name="connsiteY47" fmla="*/ 181816 h 1012458"/>
                <a:gd name="connsiteX48" fmla="*/ 273693 w 1012390"/>
                <a:gd name="connsiteY48" fmla="*/ 183399 h 1012458"/>
                <a:gd name="connsiteX49" fmla="*/ 433378 w 1012390"/>
                <a:gd name="connsiteY49" fmla="*/ 356572 h 1012458"/>
                <a:gd name="connsiteX50" fmla="*/ 581214 w 1012390"/>
                <a:gd name="connsiteY50" fmla="*/ 239781 h 1012458"/>
                <a:gd name="connsiteX51" fmla="*/ 617799 w 1012390"/>
                <a:gd name="connsiteY51" fmla="*/ 241752 h 1012458"/>
                <a:gd name="connsiteX52" fmla="*/ 814314 w 1012390"/>
                <a:gd name="connsiteY52" fmla="*/ 434713 h 1012458"/>
                <a:gd name="connsiteX53" fmla="*/ 814314 w 1012390"/>
                <a:gd name="connsiteY53" fmla="*/ 380097 h 1012458"/>
                <a:gd name="connsiteX54" fmla="*/ 838060 w 1012390"/>
                <a:gd name="connsiteY54" fmla="*/ 356351 h 1012458"/>
                <a:gd name="connsiteX55" fmla="*/ 861807 w 1012390"/>
                <a:gd name="connsiteY55" fmla="*/ 380097 h 101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12390" h="1012458">
                  <a:moveTo>
                    <a:pt x="506145" y="0"/>
                  </a:moveTo>
                  <a:cubicBezTo>
                    <a:pt x="226579" y="29"/>
                    <a:pt x="-28" y="226685"/>
                    <a:pt x="0" y="506249"/>
                  </a:cubicBezTo>
                  <a:cubicBezTo>
                    <a:pt x="10" y="606840"/>
                    <a:pt x="29991" y="705150"/>
                    <a:pt x="86115" y="788626"/>
                  </a:cubicBezTo>
                  <a:lnTo>
                    <a:pt x="87231" y="787430"/>
                  </a:lnTo>
                  <a:cubicBezTo>
                    <a:pt x="112470" y="821791"/>
                    <a:pt x="160786" y="829192"/>
                    <a:pt x="195149" y="803950"/>
                  </a:cubicBezTo>
                  <a:cubicBezTo>
                    <a:pt x="198736" y="801314"/>
                    <a:pt x="202089" y="798377"/>
                    <a:pt x="205170" y="795164"/>
                  </a:cubicBezTo>
                  <a:lnTo>
                    <a:pt x="233040" y="765085"/>
                  </a:lnTo>
                  <a:lnTo>
                    <a:pt x="233040" y="423196"/>
                  </a:lnTo>
                  <a:cubicBezTo>
                    <a:pt x="233040" y="411345"/>
                    <a:pt x="242648" y="401737"/>
                    <a:pt x="254499" y="401737"/>
                  </a:cubicBezTo>
                  <a:lnTo>
                    <a:pt x="362370" y="401737"/>
                  </a:lnTo>
                  <a:cubicBezTo>
                    <a:pt x="374220" y="401737"/>
                    <a:pt x="383828" y="411345"/>
                    <a:pt x="383828" y="423196"/>
                  </a:cubicBezTo>
                  <a:lnTo>
                    <a:pt x="383828" y="788143"/>
                  </a:lnTo>
                  <a:cubicBezTo>
                    <a:pt x="383828" y="799992"/>
                    <a:pt x="374220" y="809601"/>
                    <a:pt x="362370" y="809601"/>
                  </a:cubicBezTo>
                  <a:lnTo>
                    <a:pt x="274295" y="809601"/>
                  </a:lnTo>
                  <a:lnTo>
                    <a:pt x="249559" y="836308"/>
                  </a:lnTo>
                  <a:cubicBezTo>
                    <a:pt x="221470" y="867890"/>
                    <a:pt x="224300" y="916261"/>
                    <a:pt x="255879" y="944345"/>
                  </a:cubicBezTo>
                  <a:cubicBezTo>
                    <a:pt x="258577" y="946743"/>
                    <a:pt x="261440" y="948952"/>
                    <a:pt x="264448" y="950946"/>
                  </a:cubicBezTo>
                  <a:cubicBezTo>
                    <a:pt x="510086" y="1084416"/>
                    <a:pt x="817409" y="993484"/>
                    <a:pt x="950878" y="747846"/>
                  </a:cubicBezTo>
                  <a:cubicBezTo>
                    <a:pt x="1084348" y="502211"/>
                    <a:pt x="993416" y="194885"/>
                    <a:pt x="747785" y="61415"/>
                  </a:cubicBezTo>
                  <a:cubicBezTo>
                    <a:pt x="673617" y="21117"/>
                    <a:pt x="590551" y="5"/>
                    <a:pt x="506145" y="0"/>
                  </a:cubicBezTo>
                  <a:close/>
                  <a:moveTo>
                    <a:pt x="589889" y="790256"/>
                  </a:moveTo>
                  <a:cubicBezTo>
                    <a:pt x="589889" y="800942"/>
                    <a:pt x="581228" y="809601"/>
                    <a:pt x="570544" y="809601"/>
                  </a:cubicBezTo>
                  <a:lnTo>
                    <a:pt x="458407" y="809601"/>
                  </a:lnTo>
                  <a:cubicBezTo>
                    <a:pt x="447723" y="809601"/>
                    <a:pt x="439062" y="800942"/>
                    <a:pt x="439062" y="790256"/>
                  </a:cubicBezTo>
                  <a:lnTo>
                    <a:pt x="439062" y="497553"/>
                  </a:lnTo>
                  <a:cubicBezTo>
                    <a:pt x="439062" y="486869"/>
                    <a:pt x="447723" y="478208"/>
                    <a:pt x="458407" y="478208"/>
                  </a:cubicBezTo>
                  <a:lnTo>
                    <a:pt x="570544" y="478208"/>
                  </a:lnTo>
                  <a:cubicBezTo>
                    <a:pt x="581228" y="478208"/>
                    <a:pt x="589889" y="486869"/>
                    <a:pt x="589889" y="497553"/>
                  </a:cubicBezTo>
                  <a:close/>
                  <a:moveTo>
                    <a:pt x="793821" y="792852"/>
                  </a:moveTo>
                  <a:cubicBezTo>
                    <a:pt x="793813" y="802106"/>
                    <a:pt x="786318" y="809601"/>
                    <a:pt x="777064" y="809601"/>
                  </a:cubicBezTo>
                  <a:lnTo>
                    <a:pt x="659743" y="809601"/>
                  </a:lnTo>
                  <a:cubicBezTo>
                    <a:pt x="650494" y="809594"/>
                    <a:pt x="642998" y="802098"/>
                    <a:pt x="642994" y="792852"/>
                  </a:cubicBezTo>
                  <a:lnTo>
                    <a:pt x="642994" y="577807"/>
                  </a:lnTo>
                  <a:cubicBezTo>
                    <a:pt x="642994" y="568557"/>
                    <a:pt x="650493" y="561058"/>
                    <a:pt x="659743" y="561058"/>
                  </a:cubicBezTo>
                  <a:lnTo>
                    <a:pt x="777064" y="561058"/>
                  </a:lnTo>
                  <a:cubicBezTo>
                    <a:pt x="786318" y="561054"/>
                    <a:pt x="793813" y="568549"/>
                    <a:pt x="793821" y="577799"/>
                  </a:cubicBezTo>
                  <a:cubicBezTo>
                    <a:pt x="793821" y="577802"/>
                    <a:pt x="793821" y="577805"/>
                    <a:pt x="793821" y="577807"/>
                  </a:cubicBezTo>
                  <a:close/>
                  <a:moveTo>
                    <a:pt x="861807" y="496960"/>
                  </a:moveTo>
                  <a:cubicBezTo>
                    <a:pt x="861807" y="510075"/>
                    <a:pt x="851176" y="520706"/>
                    <a:pt x="838060" y="520706"/>
                  </a:cubicBezTo>
                  <a:lnTo>
                    <a:pt x="721221" y="520706"/>
                  </a:lnTo>
                  <a:cubicBezTo>
                    <a:pt x="708106" y="520706"/>
                    <a:pt x="697475" y="510075"/>
                    <a:pt x="697475" y="496960"/>
                  </a:cubicBezTo>
                  <a:cubicBezTo>
                    <a:pt x="697475" y="483845"/>
                    <a:pt x="708106" y="473213"/>
                    <a:pt x="721221" y="473213"/>
                  </a:cubicBezTo>
                  <a:lnTo>
                    <a:pt x="774444" y="473213"/>
                  </a:lnTo>
                  <a:lnTo>
                    <a:pt x="596404" y="298410"/>
                  </a:lnTo>
                  <a:lnTo>
                    <a:pt x="447594" y="415961"/>
                  </a:lnTo>
                  <a:cubicBezTo>
                    <a:pt x="436230" y="424940"/>
                    <a:pt x="419868" y="423650"/>
                    <a:pt x="410052" y="413001"/>
                  </a:cubicBezTo>
                  <a:lnTo>
                    <a:pt x="232961" y="220966"/>
                  </a:lnTo>
                  <a:cubicBezTo>
                    <a:pt x="222587" y="209718"/>
                    <a:pt x="223296" y="192190"/>
                    <a:pt x="234544" y="181816"/>
                  </a:cubicBezTo>
                  <a:cubicBezTo>
                    <a:pt x="245792" y="171442"/>
                    <a:pt x="263320" y="172152"/>
                    <a:pt x="273693" y="183399"/>
                  </a:cubicBezTo>
                  <a:lnTo>
                    <a:pt x="433378" y="356572"/>
                  </a:lnTo>
                  <a:lnTo>
                    <a:pt x="581214" y="239781"/>
                  </a:lnTo>
                  <a:cubicBezTo>
                    <a:pt x="592165" y="231129"/>
                    <a:pt x="607841" y="231974"/>
                    <a:pt x="617799" y="241752"/>
                  </a:cubicBezTo>
                  <a:lnTo>
                    <a:pt x="814314" y="434713"/>
                  </a:lnTo>
                  <a:lnTo>
                    <a:pt x="814314" y="380097"/>
                  </a:lnTo>
                  <a:cubicBezTo>
                    <a:pt x="814314" y="366982"/>
                    <a:pt x="824945" y="356351"/>
                    <a:pt x="838060" y="356351"/>
                  </a:cubicBezTo>
                  <a:cubicBezTo>
                    <a:pt x="851176" y="356351"/>
                    <a:pt x="861807" y="366982"/>
                    <a:pt x="861807" y="380097"/>
                  </a:cubicBezTo>
                  <a:close/>
                </a:path>
              </a:pathLst>
            </a:custGeom>
            <a:solidFill>
              <a:srgbClr val="503291"/>
            </a:solidFill>
            <a:ln w="7876" cap="flat">
              <a:noFill/>
              <a:prstDash val="solid"/>
              <a:miter/>
            </a:ln>
          </p:spPr>
          <p:txBody>
            <a:bodyPr rtlCol="0" anchor="ctr"/>
            <a:lstStyle/>
            <a:p>
              <a:endParaRPr lang="en-US"/>
            </a:p>
          </p:txBody>
        </p:sp>
      </p:grpSp>
      <p:grpSp>
        <p:nvGrpSpPr>
          <p:cNvPr id="356" name="Group 355">
            <a:extLst>
              <a:ext uri="{FF2B5EF4-FFF2-40B4-BE49-F238E27FC236}">
                <a16:creationId xmlns:a16="http://schemas.microsoft.com/office/drawing/2014/main" id="{B7597487-B17E-49FB-9132-B0A016EAA73F}"/>
              </a:ext>
            </a:extLst>
          </p:cNvPr>
          <p:cNvGrpSpPr>
            <a:grpSpLocks noChangeAspect="1"/>
          </p:cNvGrpSpPr>
          <p:nvPr/>
        </p:nvGrpSpPr>
        <p:grpSpPr>
          <a:xfrm>
            <a:off x="3358548" y="5002395"/>
            <a:ext cx="435600" cy="435583"/>
            <a:chOff x="8979772" y="3113455"/>
            <a:chExt cx="1012321" cy="1012282"/>
          </a:xfrm>
        </p:grpSpPr>
        <p:sp>
          <p:nvSpPr>
            <p:cNvPr id="357" name="Freeform 134">
              <a:extLst>
                <a:ext uri="{FF2B5EF4-FFF2-40B4-BE49-F238E27FC236}">
                  <a16:creationId xmlns:a16="http://schemas.microsoft.com/office/drawing/2014/main" id="{00E1397D-386C-4D11-A5D2-D8C2802DF295}"/>
                </a:ext>
              </a:extLst>
            </p:cNvPr>
            <p:cNvSpPr/>
            <p:nvPr/>
          </p:nvSpPr>
          <p:spPr>
            <a:xfrm>
              <a:off x="8979772" y="3113455"/>
              <a:ext cx="1012282" cy="1012282"/>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GB"/>
            </a:p>
          </p:txBody>
        </p:sp>
        <p:grpSp>
          <p:nvGrpSpPr>
            <p:cNvPr id="358" name="Graphic 67">
              <a:extLst>
                <a:ext uri="{FF2B5EF4-FFF2-40B4-BE49-F238E27FC236}">
                  <a16:creationId xmlns:a16="http://schemas.microsoft.com/office/drawing/2014/main" id="{065A8668-FEAF-4847-82AD-F48BDB2C3DA1}"/>
                </a:ext>
              </a:extLst>
            </p:cNvPr>
            <p:cNvGrpSpPr/>
            <p:nvPr/>
          </p:nvGrpSpPr>
          <p:grpSpPr>
            <a:xfrm>
              <a:off x="8979773" y="3113455"/>
              <a:ext cx="1012320" cy="1012251"/>
              <a:chOff x="8979773" y="3113455"/>
              <a:chExt cx="1012320" cy="1012251"/>
            </a:xfrm>
            <a:solidFill>
              <a:srgbClr val="503291"/>
            </a:solidFill>
          </p:grpSpPr>
          <p:sp>
            <p:nvSpPr>
              <p:cNvPr id="359" name="Freeform 136">
                <a:extLst>
                  <a:ext uri="{FF2B5EF4-FFF2-40B4-BE49-F238E27FC236}">
                    <a16:creationId xmlns:a16="http://schemas.microsoft.com/office/drawing/2014/main" id="{BF68005E-5F30-40B6-BFD5-C552EA9DB233}"/>
                  </a:ext>
                </a:extLst>
              </p:cNvPr>
              <p:cNvSpPr/>
              <p:nvPr/>
            </p:nvSpPr>
            <p:spPr>
              <a:xfrm>
                <a:off x="9379847" y="3400000"/>
                <a:ext cx="52211" cy="94953"/>
              </a:xfrm>
              <a:custGeom>
                <a:avLst/>
                <a:gdLst>
                  <a:gd name="connsiteX0" fmla="*/ 13353 w 52211"/>
                  <a:gd name="connsiteY0" fmla="*/ 182 h 94953"/>
                  <a:gd name="connsiteX1" fmla="*/ 0 w 52211"/>
                  <a:gd name="connsiteY1" fmla="*/ 182 h 94953"/>
                  <a:gd name="connsiteX2" fmla="*/ 0 w 52211"/>
                  <a:gd name="connsiteY2" fmla="*/ 94834 h 94953"/>
                  <a:gd name="connsiteX3" fmla="*/ 13124 w 52211"/>
                  <a:gd name="connsiteY3" fmla="*/ 94834 h 94953"/>
                  <a:gd name="connsiteX4" fmla="*/ 36989 w 52211"/>
                  <a:gd name="connsiteY4" fmla="*/ 91114 h 94953"/>
                  <a:gd name="connsiteX5" fmla="*/ 48070 w 52211"/>
                  <a:gd name="connsiteY5" fmla="*/ 78109 h 94953"/>
                  <a:gd name="connsiteX6" fmla="*/ 52091 w 52211"/>
                  <a:gd name="connsiteY6" fmla="*/ 48030 h 94953"/>
                  <a:gd name="connsiteX7" fmla="*/ 43115 w 52211"/>
                  <a:gd name="connsiteY7" fmla="*/ 10337 h 94953"/>
                  <a:gd name="connsiteX8" fmla="*/ 13353 w 52211"/>
                  <a:gd name="connsiteY8" fmla="*/ 182 h 9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211" h="94953">
                    <a:moveTo>
                      <a:pt x="13353" y="182"/>
                    </a:moveTo>
                    <a:lnTo>
                      <a:pt x="0" y="182"/>
                    </a:lnTo>
                    <a:lnTo>
                      <a:pt x="0" y="94834"/>
                    </a:lnTo>
                    <a:lnTo>
                      <a:pt x="13124" y="94834"/>
                    </a:lnTo>
                    <a:cubicBezTo>
                      <a:pt x="21256" y="95371"/>
                      <a:pt x="29406" y="94100"/>
                      <a:pt x="36989" y="91114"/>
                    </a:cubicBezTo>
                    <a:cubicBezTo>
                      <a:pt x="42081" y="88197"/>
                      <a:pt x="45999" y="83599"/>
                      <a:pt x="48070" y="78109"/>
                    </a:cubicBezTo>
                    <a:cubicBezTo>
                      <a:pt x="51281" y="68423"/>
                      <a:pt x="52645" y="58220"/>
                      <a:pt x="52091" y="48030"/>
                    </a:cubicBezTo>
                    <a:cubicBezTo>
                      <a:pt x="52091" y="29683"/>
                      <a:pt x="49099" y="17118"/>
                      <a:pt x="43115" y="10337"/>
                    </a:cubicBezTo>
                    <a:cubicBezTo>
                      <a:pt x="35127" y="2813"/>
                      <a:pt x="24275" y="-890"/>
                      <a:pt x="13353" y="182"/>
                    </a:cubicBezTo>
                    <a:close/>
                  </a:path>
                </a:pathLst>
              </a:custGeom>
              <a:grpFill/>
              <a:ln w="7876" cap="flat">
                <a:noFill/>
                <a:prstDash val="solid"/>
                <a:miter/>
              </a:ln>
            </p:spPr>
            <p:txBody>
              <a:bodyPr rtlCol="0" anchor="ctr"/>
              <a:lstStyle/>
              <a:p>
                <a:endParaRPr lang="en-GB"/>
              </a:p>
            </p:txBody>
          </p:sp>
          <p:sp>
            <p:nvSpPr>
              <p:cNvPr id="360" name="Freeform 137">
                <a:extLst>
                  <a:ext uri="{FF2B5EF4-FFF2-40B4-BE49-F238E27FC236}">
                    <a16:creationId xmlns:a16="http://schemas.microsoft.com/office/drawing/2014/main" id="{E3FACF6A-1F10-4434-A351-19095F7A6095}"/>
                  </a:ext>
                </a:extLst>
              </p:cNvPr>
              <p:cNvSpPr/>
              <p:nvPr/>
            </p:nvSpPr>
            <p:spPr>
              <a:xfrm>
                <a:off x="9167168" y="3624156"/>
                <a:ext cx="650897" cy="190372"/>
              </a:xfrm>
              <a:custGeom>
                <a:avLst/>
                <a:gdLst>
                  <a:gd name="connsiteX0" fmla="*/ 650898 w 650897"/>
                  <a:gd name="connsiteY0" fmla="*/ 190373 h 190372"/>
                  <a:gd name="connsiteX1" fmla="*/ 650898 w 650897"/>
                  <a:gd name="connsiteY1" fmla="*/ 0 h 190372"/>
                  <a:gd name="connsiteX2" fmla="*/ 0 w 650897"/>
                  <a:gd name="connsiteY2" fmla="*/ 0 h 190372"/>
                  <a:gd name="connsiteX3" fmla="*/ 0 w 650897"/>
                  <a:gd name="connsiteY3" fmla="*/ 190373 h 190372"/>
                  <a:gd name="connsiteX4" fmla="*/ 71428 w 650897"/>
                  <a:gd name="connsiteY4" fmla="*/ 190373 h 190372"/>
                  <a:gd name="connsiteX5" fmla="*/ 71428 w 650897"/>
                  <a:gd name="connsiteY5" fmla="*/ 77476 h 190372"/>
                  <a:gd name="connsiteX6" fmla="*/ 118921 w 650897"/>
                  <a:gd name="connsiteY6" fmla="*/ 77476 h 190372"/>
                  <a:gd name="connsiteX7" fmla="*/ 118921 w 650897"/>
                  <a:gd name="connsiteY7" fmla="*/ 190373 h 190372"/>
                  <a:gd name="connsiteX8" fmla="*/ 187832 w 650897"/>
                  <a:gd name="connsiteY8" fmla="*/ 190373 h 190372"/>
                  <a:gd name="connsiteX9" fmla="*/ 187832 w 650897"/>
                  <a:gd name="connsiteY9" fmla="*/ 120488 h 190372"/>
                  <a:gd name="connsiteX10" fmla="*/ 235324 w 650897"/>
                  <a:gd name="connsiteY10" fmla="*/ 120488 h 190372"/>
                  <a:gd name="connsiteX11" fmla="*/ 235324 w 650897"/>
                  <a:gd name="connsiteY11" fmla="*/ 190373 h 190372"/>
                  <a:gd name="connsiteX12" fmla="*/ 301703 w 650897"/>
                  <a:gd name="connsiteY12" fmla="*/ 190373 h 190372"/>
                  <a:gd name="connsiteX13" fmla="*/ 301703 w 650897"/>
                  <a:gd name="connsiteY13" fmla="*/ 77476 h 190372"/>
                  <a:gd name="connsiteX14" fmla="*/ 349195 w 650897"/>
                  <a:gd name="connsiteY14" fmla="*/ 77476 h 190372"/>
                  <a:gd name="connsiteX15" fmla="*/ 349195 w 650897"/>
                  <a:gd name="connsiteY15" fmla="*/ 190373 h 190372"/>
                  <a:gd name="connsiteX16" fmla="*/ 418099 w 650897"/>
                  <a:gd name="connsiteY16" fmla="*/ 190373 h 190372"/>
                  <a:gd name="connsiteX17" fmla="*/ 418099 w 650897"/>
                  <a:gd name="connsiteY17" fmla="*/ 120488 h 190372"/>
                  <a:gd name="connsiteX18" fmla="*/ 465591 w 650897"/>
                  <a:gd name="connsiteY18" fmla="*/ 120488 h 190372"/>
                  <a:gd name="connsiteX19" fmla="*/ 465591 w 650897"/>
                  <a:gd name="connsiteY19" fmla="*/ 190373 h 190372"/>
                  <a:gd name="connsiteX20" fmla="*/ 534502 w 650897"/>
                  <a:gd name="connsiteY20" fmla="*/ 190373 h 190372"/>
                  <a:gd name="connsiteX21" fmla="*/ 534502 w 650897"/>
                  <a:gd name="connsiteY21" fmla="*/ 77476 h 190372"/>
                  <a:gd name="connsiteX22" fmla="*/ 581995 w 650897"/>
                  <a:gd name="connsiteY22" fmla="*/ 77476 h 190372"/>
                  <a:gd name="connsiteX23" fmla="*/ 581995 w 650897"/>
                  <a:gd name="connsiteY23" fmla="*/ 190373 h 190372"/>
                  <a:gd name="connsiteX24" fmla="*/ 650898 w 650897"/>
                  <a:gd name="connsiteY24" fmla="*/ 190373 h 19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0897" h="190372">
                    <a:moveTo>
                      <a:pt x="650898" y="190373"/>
                    </a:moveTo>
                    <a:lnTo>
                      <a:pt x="650898" y="0"/>
                    </a:lnTo>
                    <a:lnTo>
                      <a:pt x="0" y="0"/>
                    </a:lnTo>
                    <a:lnTo>
                      <a:pt x="0" y="190373"/>
                    </a:lnTo>
                    <a:lnTo>
                      <a:pt x="71428" y="190373"/>
                    </a:lnTo>
                    <a:lnTo>
                      <a:pt x="71428" y="77476"/>
                    </a:lnTo>
                    <a:lnTo>
                      <a:pt x="118921" y="77476"/>
                    </a:lnTo>
                    <a:lnTo>
                      <a:pt x="118921" y="190373"/>
                    </a:lnTo>
                    <a:lnTo>
                      <a:pt x="187832" y="190373"/>
                    </a:lnTo>
                    <a:lnTo>
                      <a:pt x="187832" y="120488"/>
                    </a:lnTo>
                    <a:lnTo>
                      <a:pt x="235324" y="120488"/>
                    </a:lnTo>
                    <a:lnTo>
                      <a:pt x="235324" y="190373"/>
                    </a:lnTo>
                    <a:lnTo>
                      <a:pt x="301703" y="190373"/>
                    </a:lnTo>
                    <a:lnTo>
                      <a:pt x="301703" y="77476"/>
                    </a:lnTo>
                    <a:lnTo>
                      <a:pt x="349195" y="77476"/>
                    </a:lnTo>
                    <a:lnTo>
                      <a:pt x="349195" y="190373"/>
                    </a:lnTo>
                    <a:lnTo>
                      <a:pt x="418099" y="190373"/>
                    </a:lnTo>
                    <a:lnTo>
                      <a:pt x="418099" y="120488"/>
                    </a:lnTo>
                    <a:lnTo>
                      <a:pt x="465591" y="120488"/>
                    </a:lnTo>
                    <a:lnTo>
                      <a:pt x="465591" y="190373"/>
                    </a:lnTo>
                    <a:lnTo>
                      <a:pt x="534502" y="190373"/>
                    </a:lnTo>
                    <a:lnTo>
                      <a:pt x="534502" y="77476"/>
                    </a:lnTo>
                    <a:lnTo>
                      <a:pt x="581995" y="77476"/>
                    </a:lnTo>
                    <a:lnTo>
                      <a:pt x="581995" y="190373"/>
                    </a:lnTo>
                    <a:lnTo>
                      <a:pt x="650898" y="190373"/>
                    </a:lnTo>
                    <a:close/>
                  </a:path>
                </a:pathLst>
              </a:custGeom>
              <a:grpFill/>
              <a:ln w="7876" cap="flat">
                <a:noFill/>
                <a:prstDash val="solid"/>
                <a:miter/>
              </a:ln>
            </p:spPr>
            <p:txBody>
              <a:bodyPr rtlCol="0" anchor="ctr"/>
              <a:lstStyle/>
              <a:p>
                <a:endParaRPr lang="en-GB"/>
              </a:p>
            </p:txBody>
          </p:sp>
          <p:sp>
            <p:nvSpPr>
              <p:cNvPr id="361" name="Freeform 138">
                <a:extLst>
                  <a:ext uri="{FF2B5EF4-FFF2-40B4-BE49-F238E27FC236}">
                    <a16:creationId xmlns:a16="http://schemas.microsoft.com/office/drawing/2014/main" id="{E7E4484F-0237-45D3-8584-7819C634E3CF}"/>
                  </a:ext>
                </a:extLst>
              </p:cNvPr>
              <p:cNvSpPr/>
              <p:nvPr/>
            </p:nvSpPr>
            <p:spPr>
              <a:xfrm>
                <a:off x="8979773" y="3113455"/>
                <a:ext cx="1012320" cy="1012251"/>
              </a:xfrm>
              <a:custGeom>
                <a:avLst/>
                <a:gdLst>
                  <a:gd name="connsiteX0" fmla="*/ 506132 w 1012320"/>
                  <a:gd name="connsiteY0" fmla="*/ 0 h 1012251"/>
                  <a:gd name="connsiteX1" fmla="*/ 0 w 1012320"/>
                  <a:gd name="connsiteY1" fmla="*/ 506150 h 1012251"/>
                  <a:gd name="connsiteX2" fmla="*/ 25732 w 1012320"/>
                  <a:gd name="connsiteY2" fmla="*/ 665470 h 1012251"/>
                  <a:gd name="connsiteX3" fmla="*/ 25835 w 1012320"/>
                  <a:gd name="connsiteY3" fmla="*/ 665407 h 1012251"/>
                  <a:gd name="connsiteX4" fmla="*/ 125484 w 1012320"/>
                  <a:gd name="connsiteY4" fmla="*/ 709926 h 1012251"/>
                  <a:gd name="connsiteX5" fmla="*/ 137442 w 1012320"/>
                  <a:gd name="connsiteY5" fmla="*/ 704129 h 1012251"/>
                  <a:gd name="connsiteX6" fmla="*/ 139879 w 1012320"/>
                  <a:gd name="connsiteY6" fmla="*/ 702617 h 1012251"/>
                  <a:gd name="connsiteX7" fmla="*/ 139879 w 1012320"/>
                  <a:gd name="connsiteY7" fmla="*/ 486955 h 1012251"/>
                  <a:gd name="connsiteX8" fmla="*/ 163626 w 1012320"/>
                  <a:gd name="connsiteY8" fmla="*/ 463208 h 1012251"/>
                  <a:gd name="connsiteX9" fmla="*/ 862040 w 1012320"/>
                  <a:gd name="connsiteY9" fmla="*/ 463208 h 1012251"/>
                  <a:gd name="connsiteX10" fmla="*/ 885786 w 1012320"/>
                  <a:gd name="connsiteY10" fmla="*/ 486955 h 1012251"/>
                  <a:gd name="connsiteX11" fmla="*/ 885786 w 1012320"/>
                  <a:gd name="connsiteY11" fmla="*/ 724820 h 1012251"/>
                  <a:gd name="connsiteX12" fmla="*/ 862040 w 1012320"/>
                  <a:gd name="connsiteY12" fmla="*/ 748566 h 1012251"/>
                  <a:gd name="connsiteX13" fmla="*/ 180691 w 1012320"/>
                  <a:gd name="connsiteY13" fmla="*/ 748566 h 1012251"/>
                  <a:gd name="connsiteX14" fmla="*/ 169396 w 1012320"/>
                  <a:gd name="connsiteY14" fmla="*/ 755571 h 1012251"/>
                  <a:gd name="connsiteX15" fmla="*/ 169396 w 1012320"/>
                  <a:gd name="connsiteY15" fmla="*/ 755571 h 1012251"/>
                  <a:gd name="connsiteX16" fmla="*/ 146410 w 1012320"/>
                  <a:gd name="connsiteY16" fmla="*/ 860695 h 1012251"/>
                  <a:gd name="connsiteX17" fmla="*/ 149790 w 1012320"/>
                  <a:gd name="connsiteY17" fmla="*/ 865484 h 1012251"/>
                  <a:gd name="connsiteX18" fmla="*/ 865553 w 1012320"/>
                  <a:gd name="connsiteY18" fmla="*/ 862531 h 1012251"/>
                  <a:gd name="connsiteX19" fmla="*/ 862600 w 1012320"/>
                  <a:gd name="connsiteY19" fmla="*/ 146767 h 1012251"/>
                  <a:gd name="connsiteX20" fmla="*/ 506132 w 1012320"/>
                  <a:gd name="connsiteY20" fmla="*/ 0 h 1012251"/>
                  <a:gd name="connsiteX21" fmla="*/ 317002 w 1012320"/>
                  <a:gd name="connsiteY21" fmla="*/ 420727 h 1012251"/>
                  <a:gd name="connsiteX22" fmla="*/ 170947 w 1012320"/>
                  <a:gd name="connsiteY22" fmla="*/ 420727 h 1012251"/>
                  <a:gd name="connsiteX23" fmla="*/ 170947 w 1012320"/>
                  <a:gd name="connsiteY23" fmla="*/ 247482 h 1012251"/>
                  <a:gd name="connsiteX24" fmla="*/ 314406 w 1012320"/>
                  <a:gd name="connsiteY24" fmla="*/ 247482 h 1012251"/>
                  <a:gd name="connsiteX25" fmla="*/ 314406 w 1012320"/>
                  <a:gd name="connsiteY25" fmla="*/ 284471 h 1012251"/>
                  <a:gd name="connsiteX26" fmla="*/ 224590 w 1012320"/>
                  <a:gd name="connsiteY26" fmla="*/ 284471 h 1012251"/>
                  <a:gd name="connsiteX27" fmla="*/ 224590 w 1012320"/>
                  <a:gd name="connsiteY27" fmla="*/ 312009 h 1012251"/>
                  <a:gd name="connsiteX28" fmla="*/ 307884 w 1012320"/>
                  <a:gd name="connsiteY28" fmla="*/ 312009 h 1012251"/>
                  <a:gd name="connsiteX29" fmla="*/ 307884 w 1012320"/>
                  <a:gd name="connsiteY29" fmla="*/ 347343 h 1012251"/>
                  <a:gd name="connsiteX30" fmla="*/ 224590 w 1012320"/>
                  <a:gd name="connsiteY30" fmla="*/ 347343 h 1012251"/>
                  <a:gd name="connsiteX31" fmla="*/ 224590 w 1012320"/>
                  <a:gd name="connsiteY31" fmla="*/ 381466 h 1012251"/>
                  <a:gd name="connsiteX32" fmla="*/ 317002 w 1012320"/>
                  <a:gd name="connsiteY32" fmla="*/ 381466 h 1012251"/>
                  <a:gd name="connsiteX33" fmla="*/ 499634 w 1012320"/>
                  <a:gd name="connsiteY33" fmla="*/ 376590 h 1012251"/>
                  <a:gd name="connsiteX34" fmla="*/ 482085 w 1012320"/>
                  <a:gd name="connsiteY34" fmla="*/ 402228 h 1012251"/>
                  <a:gd name="connsiteX35" fmla="*/ 457983 w 1012320"/>
                  <a:gd name="connsiteY35" fmla="*/ 416001 h 1012251"/>
                  <a:gd name="connsiteX36" fmla="*/ 426076 w 1012320"/>
                  <a:gd name="connsiteY36" fmla="*/ 420750 h 1012251"/>
                  <a:gd name="connsiteX37" fmla="*/ 346542 w 1012320"/>
                  <a:gd name="connsiteY37" fmla="*/ 420750 h 1012251"/>
                  <a:gd name="connsiteX38" fmla="*/ 346542 w 1012320"/>
                  <a:gd name="connsiteY38" fmla="*/ 247482 h 1012251"/>
                  <a:gd name="connsiteX39" fmla="*/ 426076 w 1012320"/>
                  <a:gd name="connsiteY39" fmla="*/ 247482 h 1012251"/>
                  <a:gd name="connsiteX40" fmla="*/ 464070 w 1012320"/>
                  <a:gd name="connsiteY40" fmla="*/ 253870 h 1012251"/>
                  <a:gd name="connsiteX41" fmla="*/ 487998 w 1012320"/>
                  <a:gd name="connsiteY41" fmla="*/ 272186 h 1012251"/>
                  <a:gd name="connsiteX42" fmla="*/ 501708 w 1012320"/>
                  <a:gd name="connsiteY42" fmla="*/ 299938 h 1012251"/>
                  <a:gd name="connsiteX43" fmla="*/ 505958 w 1012320"/>
                  <a:gd name="connsiteY43" fmla="*/ 333507 h 1012251"/>
                  <a:gd name="connsiteX44" fmla="*/ 499634 w 1012320"/>
                  <a:gd name="connsiteY44" fmla="*/ 376590 h 1012251"/>
                  <a:gd name="connsiteX45" fmla="*/ 672704 w 1012320"/>
                  <a:gd name="connsiteY45" fmla="*/ 395089 h 1012251"/>
                  <a:gd name="connsiteX46" fmla="*/ 646939 w 1012320"/>
                  <a:gd name="connsiteY46" fmla="*/ 416413 h 1012251"/>
                  <a:gd name="connsiteX47" fmla="*/ 605225 w 1012320"/>
                  <a:gd name="connsiteY47" fmla="*/ 423679 h 1012251"/>
                  <a:gd name="connsiteX48" fmla="*/ 544007 w 1012320"/>
                  <a:gd name="connsiteY48" fmla="*/ 406669 h 1012251"/>
                  <a:gd name="connsiteX49" fmla="*/ 524765 w 1012320"/>
                  <a:gd name="connsiteY49" fmla="*/ 363411 h 1012251"/>
                  <a:gd name="connsiteX50" fmla="*/ 575701 w 1012320"/>
                  <a:gd name="connsiteY50" fmla="*/ 360245 h 1012251"/>
                  <a:gd name="connsiteX51" fmla="*/ 582429 w 1012320"/>
                  <a:gd name="connsiteY51" fmla="*/ 379147 h 1012251"/>
                  <a:gd name="connsiteX52" fmla="*/ 606072 w 1012320"/>
                  <a:gd name="connsiteY52" fmla="*/ 389659 h 1012251"/>
                  <a:gd name="connsiteX53" fmla="*/ 623731 w 1012320"/>
                  <a:gd name="connsiteY53" fmla="*/ 384292 h 1012251"/>
                  <a:gd name="connsiteX54" fmla="*/ 629937 w 1012320"/>
                  <a:gd name="connsiteY54" fmla="*/ 371825 h 1012251"/>
                  <a:gd name="connsiteX55" fmla="*/ 624032 w 1012320"/>
                  <a:gd name="connsiteY55" fmla="*/ 359770 h 1012251"/>
                  <a:gd name="connsiteX56" fmla="*/ 596613 w 1012320"/>
                  <a:gd name="connsiteY56" fmla="*/ 349725 h 1012251"/>
                  <a:gd name="connsiteX57" fmla="*/ 546390 w 1012320"/>
                  <a:gd name="connsiteY57" fmla="*/ 328686 h 1012251"/>
                  <a:gd name="connsiteX58" fmla="*/ 531264 w 1012320"/>
                  <a:gd name="connsiteY58" fmla="*/ 295244 h 1012251"/>
                  <a:gd name="connsiteX59" fmla="*/ 539005 w 1012320"/>
                  <a:gd name="connsiteY59" fmla="*/ 270010 h 1012251"/>
                  <a:gd name="connsiteX60" fmla="*/ 562284 w 1012320"/>
                  <a:gd name="connsiteY60" fmla="*/ 251345 h 1012251"/>
                  <a:gd name="connsiteX61" fmla="*/ 604869 w 1012320"/>
                  <a:gd name="connsiteY61" fmla="*/ 244530 h 1012251"/>
                  <a:gd name="connsiteX62" fmla="*/ 655527 w 1012320"/>
                  <a:gd name="connsiteY62" fmla="*/ 256886 h 1012251"/>
                  <a:gd name="connsiteX63" fmla="*/ 676266 w 1012320"/>
                  <a:gd name="connsiteY63" fmla="*/ 296178 h 1012251"/>
                  <a:gd name="connsiteX64" fmla="*/ 625813 w 1012320"/>
                  <a:gd name="connsiteY64" fmla="*/ 299130 h 1012251"/>
                  <a:gd name="connsiteX65" fmla="*/ 601152 w 1012320"/>
                  <a:gd name="connsiteY65" fmla="*/ 276666 h 1012251"/>
                  <a:gd name="connsiteX66" fmla="*/ 599573 w 1012320"/>
                  <a:gd name="connsiteY66" fmla="*/ 276793 h 1012251"/>
                  <a:gd name="connsiteX67" fmla="*/ 585516 w 1012320"/>
                  <a:gd name="connsiteY67" fmla="*/ 280751 h 1012251"/>
                  <a:gd name="connsiteX68" fmla="*/ 580767 w 1012320"/>
                  <a:gd name="connsiteY68" fmla="*/ 290376 h 1012251"/>
                  <a:gd name="connsiteX69" fmla="*/ 584669 w 1012320"/>
                  <a:gd name="connsiteY69" fmla="*/ 297824 h 1012251"/>
                  <a:gd name="connsiteX70" fmla="*/ 602629 w 1012320"/>
                  <a:gd name="connsiteY70" fmla="*/ 304157 h 1012251"/>
                  <a:gd name="connsiteX71" fmla="*/ 652915 w 1012320"/>
                  <a:gd name="connsiteY71" fmla="*/ 319465 h 1012251"/>
                  <a:gd name="connsiteX72" fmla="*/ 675007 w 1012320"/>
                  <a:gd name="connsiteY72" fmla="*/ 338723 h 1012251"/>
                  <a:gd name="connsiteX73" fmla="*/ 681917 w 1012320"/>
                  <a:gd name="connsiteY73" fmla="*/ 364369 h 1012251"/>
                  <a:gd name="connsiteX74" fmla="*/ 672704 w 1012320"/>
                  <a:gd name="connsiteY74" fmla="*/ 395089 h 1012251"/>
                  <a:gd name="connsiteX75" fmla="*/ 847475 w 1012320"/>
                  <a:gd name="connsiteY75" fmla="*/ 395089 h 1012251"/>
                  <a:gd name="connsiteX76" fmla="*/ 821719 w 1012320"/>
                  <a:gd name="connsiteY76" fmla="*/ 416413 h 1012251"/>
                  <a:gd name="connsiteX77" fmla="*/ 780005 w 1012320"/>
                  <a:gd name="connsiteY77" fmla="*/ 423679 h 1012251"/>
                  <a:gd name="connsiteX78" fmla="*/ 718787 w 1012320"/>
                  <a:gd name="connsiteY78" fmla="*/ 406669 h 1012251"/>
                  <a:gd name="connsiteX79" fmla="*/ 699529 w 1012320"/>
                  <a:gd name="connsiteY79" fmla="*/ 363411 h 1012251"/>
                  <a:gd name="connsiteX80" fmla="*/ 750456 w 1012320"/>
                  <a:gd name="connsiteY80" fmla="*/ 360245 h 1012251"/>
                  <a:gd name="connsiteX81" fmla="*/ 757192 w 1012320"/>
                  <a:gd name="connsiteY81" fmla="*/ 379147 h 1012251"/>
                  <a:gd name="connsiteX82" fmla="*/ 780828 w 1012320"/>
                  <a:gd name="connsiteY82" fmla="*/ 389659 h 1012251"/>
                  <a:gd name="connsiteX83" fmla="*/ 798495 w 1012320"/>
                  <a:gd name="connsiteY83" fmla="*/ 384292 h 1012251"/>
                  <a:gd name="connsiteX84" fmla="*/ 804701 w 1012320"/>
                  <a:gd name="connsiteY84" fmla="*/ 371825 h 1012251"/>
                  <a:gd name="connsiteX85" fmla="*/ 798796 w 1012320"/>
                  <a:gd name="connsiteY85" fmla="*/ 359770 h 1012251"/>
                  <a:gd name="connsiteX86" fmla="*/ 771377 w 1012320"/>
                  <a:gd name="connsiteY86" fmla="*/ 349725 h 1012251"/>
                  <a:gd name="connsiteX87" fmla="*/ 721154 w 1012320"/>
                  <a:gd name="connsiteY87" fmla="*/ 328686 h 1012251"/>
                  <a:gd name="connsiteX88" fmla="*/ 706027 w 1012320"/>
                  <a:gd name="connsiteY88" fmla="*/ 295244 h 1012251"/>
                  <a:gd name="connsiteX89" fmla="*/ 713769 w 1012320"/>
                  <a:gd name="connsiteY89" fmla="*/ 270010 h 1012251"/>
                  <a:gd name="connsiteX90" fmla="*/ 737048 w 1012320"/>
                  <a:gd name="connsiteY90" fmla="*/ 251345 h 1012251"/>
                  <a:gd name="connsiteX91" fmla="*/ 779640 w 1012320"/>
                  <a:gd name="connsiteY91" fmla="*/ 244530 h 1012251"/>
                  <a:gd name="connsiteX92" fmla="*/ 830299 w 1012320"/>
                  <a:gd name="connsiteY92" fmla="*/ 256886 h 1012251"/>
                  <a:gd name="connsiteX93" fmla="*/ 851037 w 1012320"/>
                  <a:gd name="connsiteY93" fmla="*/ 296178 h 1012251"/>
                  <a:gd name="connsiteX94" fmla="*/ 800577 w 1012320"/>
                  <a:gd name="connsiteY94" fmla="*/ 299130 h 1012251"/>
                  <a:gd name="connsiteX95" fmla="*/ 775948 w 1012320"/>
                  <a:gd name="connsiteY95" fmla="*/ 276665 h 1012251"/>
                  <a:gd name="connsiteX96" fmla="*/ 774345 w 1012320"/>
                  <a:gd name="connsiteY96" fmla="*/ 276793 h 1012251"/>
                  <a:gd name="connsiteX97" fmla="*/ 760279 w 1012320"/>
                  <a:gd name="connsiteY97" fmla="*/ 280751 h 1012251"/>
                  <a:gd name="connsiteX98" fmla="*/ 755530 w 1012320"/>
                  <a:gd name="connsiteY98" fmla="*/ 290376 h 1012251"/>
                  <a:gd name="connsiteX99" fmla="*/ 759433 w 1012320"/>
                  <a:gd name="connsiteY99" fmla="*/ 297824 h 1012251"/>
                  <a:gd name="connsiteX100" fmla="*/ 777392 w 1012320"/>
                  <a:gd name="connsiteY100" fmla="*/ 304157 h 1012251"/>
                  <a:gd name="connsiteX101" fmla="*/ 827679 w 1012320"/>
                  <a:gd name="connsiteY101" fmla="*/ 319465 h 1012251"/>
                  <a:gd name="connsiteX102" fmla="*/ 849779 w 1012320"/>
                  <a:gd name="connsiteY102" fmla="*/ 338668 h 1012251"/>
                  <a:gd name="connsiteX103" fmla="*/ 856689 w 1012320"/>
                  <a:gd name="connsiteY103" fmla="*/ 364314 h 1012251"/>
                  <a:gd name="connsiteX104" fmla="*/ 847475 w 1012320"/>
                  <a:gd name="connsiteY104" fmla="*/ 395089 h 101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12320" h="1012251">
                    <a:moveTo>
                      <a:pt x="506132" y="0"/>
                    </a:moveTo>
                    <a:cubicBezTo>
                      <a:pt x="226598" y="5"/>
                      <a:pt x="-5" y="226616"/>
                      <a:pt x="0" y="506150"/>
                    </a:cubicBezTo>
                    <a:cubicBezTo>
                      <a:pt x="1" y="560291"/>
                      <a:pt x="8689" y="614082"/>
                      <a:pt x="25732" y="665470"/>
                    </a:cubicBezTo>
                    <a:lnTo>
                      <a:pt x="25835" y="665407"/>
                    </a:lnTo>
                    <a:cubicBezTo>
                      <a:pt x="41058" y="705218"/>
                      <a:pt x="85673" y="725150"/>
                      <a:pt x="125484" y="709926"/>
                    </a:cubicBezTo>
                    <a:cubicBezTo>
                      <a:pt x="129629" y="708341"/>
                      <a:pt x="133630" y="706402"/>
                      <a:pt x="137442" y="704129"/>
                    </a:cubicBezTo>
                    <a:lnTo>
                      <a:pt x="139879" y="702617"/>
                    </a:lnTo>
                    <a:lnTo>
                      <a:pt x="139879" y="486955"/>
                    </a:lnTo>
                    <a:cubicBezTo>
                      <a:pt x="139879" y="473840"/>
                      <a:pt x="150511" y="463208"/>
                      <a:pt x="163626" y="463208"/>
                    </a:cubicBezTo>
                    <a:lnTo>
                      <a:pt x="862040" y="463208"/>
                    </a:lnTo>
                    <a:cubicBezTo>
                      <a:pt x="875154" y="463208"/>
                      <a:pt x="885786" y="473840"/>
                      <a:pt x="885786" y="486955"/>
                    </a:cubicBezTo>
                    <a:lnTo>
                      <a:pt x="885786" y="724820"/>
                    </a:lnTo>
                    <a:cubicBezTo>
                      <a:pt x="885786" y="737934"/>
                      <a:pt x="875154" y="748566"/>
                      <a:pt x="862040" y="748566"/>
                    </a:cubicBezTo>
                    <a:lnTo>
                      <a:pt x="180691" y="748566"/>
                    </a:lnTo>
                    <a:lnTo>
                      <a:pt x="169396" y="755571"/>
                    </a:lnTo>
                    <a:lnTo>
                      <a:pt x="169396" y="755571"/>
                    </a:lnTo>
                    <a:cubicBezTo>
                      <a:pt x="134562" y="778627"/>
                      <a:pt x="124377" y="825204"/>
                      <a:pt x="146410" y="860695"/>
                    </a:cubicBezTo>
                    <a:cubicBezTo>
                      <a:pt x="147455" y="862373"/>
                      <a:pt x="148634" y="863917"/>
                      <a:pt x="149790" y="865484"/>
                    </a:cubicBezTo>
                    <a:cubicBezTo>
                      <a:pt x="348258" y="1062321"/>
                      <a:pt x="668716" y="1060999"/>
                      <a:pt x="865553" y="862531"/>
                    </a:cubicBezTo>
                    <a:cubicBezTo>
                      <a:pt x="1062390" y="664062"/>
                      <a:pt x="1061068" y="343604"/>
                      <a:pt x="862600" y="146767"/>
                    </a:cubicBezTo>
                    <a:cubicBezTo>
                      <a:pt x="767790" y="52737"/>
                      <a:pt x="639663" y="-16"/>
                      <a:pt x="506132" y="0"/>
                    </a:cubicBezTo>
                    <a:close/>
                    <a:moveTo>
                      <a:pt x="317002" y="420727"/>
                    </a:moveTo>
                    <a:lnTo>
                      <a:pt x="170947" y="420727"/>
                    </a:lnTo>
                    <a:lnTo>
                      <a:pt x="170947" y="247482"/>
                    </a:lnTo>
                    <a:lnTo>
                      <a:pt x="314406" y="247482"/>
                    </a:lnTo>
                    <a:lnTo>
                      <a:pt x="314406" y="284471"/>
                    </a:lnTo>
                    <a:lnTo>
                      <a:pt x="224590" y="284471"/>
                    </a:lnTo>
                    <a:lnTo>
                      <a:pt x="224590" y="312009"/>
                    </a:lnTo>
                    <a:lnTo>
                      <a:pt x="307884" y="312009"/>
                    </a:lnTo>
                    <a:lnTo>
                      <a:pt x="307884" y="347343"/>
                    </a:lnTo>
                    <a:lnTo>
                      <a:pt x="224590" y="347343"/>
                    </a:lnTo>
                    <a:lnTo>
                      <a:pt x="224590" y="381466"/>
                    </a:lnTo>
                    <a:lnTo>
                      <a:pt x="317002" y="381466"/>
                    </a:lnTo>
                    <a:close/>
                    <a:moveTo>
                      <a:pt x="499634" y="376590"/>
                    </a:moveTo>
                    <a:cubicBezTo>
                      <a:pt x="495745" y="386325"/>
                      <a:pt x="489753" y="395080"/>
                      <a:pt x="482085" y="402228"/>
                    </a:cubicBezTo>
                    <a:cubicBezTo>
                      <a:pt x="475302" y="408726"/>
                      <a:pt x="467025" y="413455"/>
                      <a:pt x="457983" y="416001"/>
                    </a:cubicBezTo>
                    <a:cubicBezTo>
                      <a:pt x="447599" y="418964"/>
                      <a:pt x="436873" y="420560"/>
                      <a:pt x="426076" y="420750"/>
                    </a:cubicBezTo>
                    <a:lnTo>
                      <a:pt x="346542" y="420750"/>
                    </a:lnTo>
                    <a:lnTo>
                      <a:pt x="346542" y="247482"/>
                    </a:lnTo>
                    <a:lnTo>
                      <a:pt x="426076" y="247482"/>
                    </a:lnTo>
                    <a:cubicBezTo>
                      <a:pt x="439044" y="247000"/>
                      <a:pt x="451973" y="249174"/>
                      <a:pt x="464070" y="253870"/>
                    </a:cubicBezTo>
                    <a:cubicBezTo>
                      <a:pt x="473435" y="257908"/>
                      <a:pt x="481655" y="264200"/>
                      <a:pt x="487998" y="272186"/>
                    </a:cubicBezTo>
                    <a:cubicBezTo>
                      <a:pt x="494426" y="280397"/>
                      <a:pt x="499093" y="289844"/>
                      <a:pt x="501708" y="299938"/>
                    </a:cubicBezTo>
                    <a:cubicBezTo>
                      <a:pt x="504592" y="310892"/>
                      <a:pt x="506021" y="322179"/>
                      <a:pt x="505958" y="333507"/>
                    </a:cubicBezTo>
                    <a:cubicBezTo>
                      <a:pt x="506579" y="348138"/>
                      <a:pt x="504433" y="362755"/>
                      <a:pt x="499634" y="376590"/>
                    </a:cubicBezTo>
                    <a:close/>
                    <a:moveTo>
                      <a:pt x="672704" y="395089"/>
                    </a:moveTo>
                    <a:cubicBezTo>
                      <a:pt x="666410" y="404585"/>
                      <a:pt x="657445" y="412005"/>
                      <a:pt x="646939" y="416413"/>
                    </a:cubicBezTo>
                    <a:cubicBezTo>
                      <a:pt x="633680" y="421670"/>
                      <a:pt x="619481" y="424144"/>
                      <a:pt x="605225" y="423679"/>
                    </a:cubicBezTo>
                    <a:cubicBezTo>
                      <a:pt x="575759" y="423679"/>
                      <a:pt x="555353" y="418009"/>
                      <a:pt x="544007" y="406669"/>
                    </a:cubicBezTo>
                    <a:cubicBezTo>
                      <a:pt x="532553" y="395065"/>
                      <a:pt x="525714" y="379689"/>
                      <a:pt x="524765" y="363411"/>
                    </a:cubicBezTo>
                    <a:lnTo>
                      <a:pt x="575701" y="360245"/>
                    </a:lnTo>
                    <a:cubicBezTo>
                      <a:pt x="576247" y="367027"/>
                      <a:pt x="578567" y="373546"/>
                      <a:pt x="582429" y="379147"/>
                    </a:cubicBezTo>
                    <a:cubicBezTo>
                      <a:pt x="588154" y="386258"/>
                      <a:pt x="596957" y="390171"/>
                      <a:pt x="606072" y="389659"/>
                    </a:cubicBezTo>
                    <a:cubicBezTo>
                      <a:pt x="612415" y="390078"/>
                      <a:pt x="618694" y="388170"/>
                      <a:pt x="623731" y="384292"/>
                    </a:cubicBezTo>
                    <a:cubicBezTo>
                      <a:pt x="627581" y="381291"/>
                      <a:pt x="629863" y="376706"/>
                      <a:pt x="629937" y="371825"/>
                    </a:cubicBezTo>
                    <a:cubicBezTo>
                      <a:pt x="629844" y="367132"/>
                      <a:pt x="627683" y="362720"/>
                      <a:pt x="624032" y="359770"/>
                    </a:cubicBezTo>
                    <a:cubicBezTo>
                      <a:pt x="615721" y="354489"/>
                      <a:pt x="606369" y="351063"/>
                      <a:pt x="596613" y="349725"/>
                    </a:cubicBezTo>
                    <a:cubicBezTo>
                      <a:pt x="573136" y="344449"/>
                      <a:pt x="556395" y="337436"/>
                      <a:pt x="546390" y="328686"/>
                    </a:cubicBezTo>
                    <a:cubicBezTo>
                      <a:pt x="536521" y="320422"/>
                      <a:pt x="530954" y="308112"/>
                      <a:pt x="531264" y="295244"/>
                    </a:cubicBezTo>
                    <a:cubicBezTo>
                      <a:pt x="531291" y="286252"/>
                      <a:pt x="533985" y="277470"/>
                      <a:pt x="539005" y="270010"/>
                    </a:cubicBezTo>
                    <a:cubicBezTo>
                      <a:pt x="544745" y="261620"/>
                      <a:pt x="552847" y="255124"/>
                      <a:pt x="562284" y="251345"/>
                    </a:cubicBezTo>
                    <a:cubicBezTo>
                      <a:pt x="575881" y="246253"/>
                      <a:pt x="590361" y="243936"/>
                      <a:pt x="604869" y="244530"/>
                    </a:cubicBezTo>
                    <a:cubicBezTo>
                      <a:pt x="622620" y="243379"/>
                      <a:pt x="640299" y="247691"/>
                      <a:pt x="655527" y="256886"/>
                    </a:cubicBezTo>
                    <a:cubicBezTo>
                      <a:pt x="667831" y="266339"/>
                      <a:pt x="675403" y="280686"/>
                      <a:pt x="676266" y="296178"/>
                    </a:cubicBezTo>
                    <a:lnTo>
                      <a:pt x="625813" y="299130"/>
                    </a:lnTo>
                    <a:cubicBezTo>
                      <a:pt x="625206" y="286117"/>
                      <a:pt x="614166" y="276060"/>
                      <a:pt x="601152" y="276666"/>
                    </a:cubicBezTo>
                    <a:cubicBezTo>
                      <a:pt x="600625" y="276691"/>
                      <a:pt x="600098" y="276733"/>
                      <a:pt x="599573" y="276793"/>
                    </a:cubicBezTo>
                    <a:cubicBezTo>
                      <a:pt x="594569" y="276425"/>
                      <a:pt x="589593" y="277826"/>
                      <a:pt x="585516" y="280751"/>
                    </a:cubicBezTo>
                    <a:cubicBezTo>
                      <a:pt x="582519" y="283043"/>
                      <a:pt x="580763" y="286603"/>
                      <a:pt x="580767" y="290376"/>
                    </a:cubicBezTo>
                    <a:cubicBezTo>
                      <a:pt x="580862" y="293324"/>
                      <a:pt x="582300" y="296067"/>
                      <a:pt x="584669" y="297824"/>
                    </a:cubicBezTo>
                    <a:cubicBezTo>
                      <a:pt x="590120" y="301224"/>
                      <a:pt x="596251" y="303385"/>
                      <a:pt x="602629" y="304157"/>
                    </a:cubicBezTo>
                    <a:cubicBezTo>
                      <a:pt x="619930" y="307282"/>
                      <a:pt x="636807" y="312420"/>
                      <a:pt x="652915" y="319465"/>
                    </a:cubicBezTo>
                    <a:cubicBezTo>
                      <a:pt x="661945" y="323677"/>
                      <a:pt x="669603" y="330352"/>
                      <a:pt x="675007" y="338723"/>
                    </a:cubicBezTo>
                    <a:cubicBezTo>
                      <a:pt x="679641" y="346467"/>
                      <a:pt x="682033" y="355345"/>
                      <a:pt x="681917" y="364369"/>
                    </a:cubicBezTo>
                    <a:cubicBezTo>
                      <a:pt x="681968" y="375297"/>
                      <a:pt x="678760" y="385992"/>
                      <a:pt x="672704" y="395089"/>
                    </a:cubicBezTo>
                    <a:close/>
                    <a:moveTo>
                      <a:pt x="847475" y="395089"/>
                    </a:moveTo>
                    <a:cubicBezTo>
                      <a:pt x="841186" y="404586"/>
                      <a:pt x="832223" y="412007"/>
                      <a:pt x="821719" y="416413"/>
                    </a:cubicBezTo>
                    <a:cubicBezTo>
                      <a:pt x="808460" y="421670"/>
                      <a:pt x="794261" y="424144"/>
                      <a:pt x="780005" y="423679"/>
                    </a:cubicBezTo>
                    <a:cubicBezTo>
                      <a:pt x="750533" y="423679"/>
                      <a:pt x="730127" y="418009"/>
                      <a:pt x="718787" y="406669"/>
                    </a:cubicBezTo>
                    <a:cubicBezTo>
                      <a:pt x="707327" y="395067"/>
                      <a:pt x="700482" y="379691"/>
                      <a:pt x="699529" y="363411"/>
                    </a:cubicBezTo>
                    <a:lnTo>
                      <a:pt x="750456" y="360245"/>
                    </a:lnTo>
                    <a:cubicBezTo>
                      <a:pt x="751010" y="367026"/>
                      <a:pt x="753333" y="373544"/>
                      <a:pt x="757192" y="379147"/>
                    </a:cubicBezTo>
                    <a:cubicBezTo>
                      <a:pt x="762915" y="386257"/>
                      <a:pt x="771715" y="390171"/>
                      <a:pt x="780828" y="389659"/>
                    </a:cubicBezTo>
                    <a:cubicBezTo>
                      <a:pt x="787173" y="390077"/>
                      <a:pt x="793454" y="388169"/>
                      <a:pt x="798495" y="384292"/>
                    </a:cubicBezTo>
                    <a:cubicBezTo>
                      <a:pt x="802345" y="381291"/>
                      <a:pt x="804627" y="376706"/>
                      <a:pt x="804701" y="371825"/>
                    </a:cubicBezTo>
                    <a:cubicBezTo>
                      <a:pt x="804608" y="367132"/>
                      <a:pt x="802447" y="362720"/>
                      <a:pt x="798796" y="359770"/>
                    </a:cubicBezTo>
                    <a:cubicBezTo>
                      <a:pt x="790485" y="354489"/>
                      <a:pt x="781133" y="351063"/>
                      <a:pt x="771377" y="349725"/>
                    </a:cubicBezTo>
                    <a:cubicBezTo>
                      <a:pt x="747900" y="344449"/>
                      <a:pt x="731159" y="337436"/>
                      <a:pt x="721154" y="328686"/>
                    </a:cubicBezTo>
                    <a:cubicBezTo>
                      <a:pt x="711285" y="320422"/>
                      <a:pt x="705717" y="308112"/>
                      <a:pt x="706027" y="295244"/>
                    </a:cubicBezTo>
                    <a:cubicBezTo>
                      <a:pt x="706055" y="286252"/>
                      <a:pt x="708749" y="277470"/>
                      <a:pt x="713769" y="270010"/>
                    </a:cubicBezTo>
                    <a:cubicBezTo>
                      <a:pt x="719509" y="261620"/>
                      <a:pt x="727611" y="255124"/>
                      <a:pt x="737048" y="251345"/>
                    </a:cubicBezTo>
                    <a:cubicBezTo>
                      <a:pt x="750648" y="246251"/>
                      <a:pt x="765130" y="243934"/>
                      <a:pt x="779640" y="244530"/>
                    </a:cubicBezTo>
                    <a:cubicBezTo>
                      <a:pt x="797392" y="243379"/>
                      <a:pt x="815070" y="247691"/>
                      <a:pt x="830299" y="256886"/>
                    </a:cubicBezTo>
                    <a:cubicBezTo>
                      <a:pt x="842602" y="266339"/>
                      <a:pt x="850175" y="280686"/>
                      <a:pt x="851037" y="296178"/>
                    </a:cubicBezTo>
                    <a:lnTo>
                      <a:pt x="800577" y="299130"/>
                    </a:lnTo>
                    <a:cubicBezTo>
                      <a:pt x="799979" y="286126"/>
                      <a:pt x="788953" y="276067"/>
                      <a:pt x="775948" y="276665"/>
                    </a:cubicBezTo>
                    <a:cubicBezTo>
                      <a:pt x="775412" y="276689"/>
                      <a:pt x="774878" y="276732"/>
                      <a:pt x="774345" y="276793"/>
                    </a:cubicBezTo>
                    <a:cubicBezTo>
                      <a:pt x="769338" y="276425"/>
                      <a:pt x="764360" y="277826"/>
                      <a:pt x="760279" y="280751"/>
                    </a:cubicBezTo>
                    <a:cubicBezTo>
                      <a:pt x="757284" y="283045"/>
                      <a:pt x="755529" y="286603"/>
                      <a:pt x="755530" y="290376"/>
                    </a:cubicBezTo>
                    <a:cubicBezTo>
                      <a:pt x="755626" y="293324"/>
                      <a:pt x="757063" y="296067"/>
                      <a:pt x="759433" y="297824"/>
                    </a:cubicBezTo>
                    <a:cubicBezTo>
                      <a:pt x="764884" y="301224"/>
                      <a:pt x="771015" y="303385"/>
                      <a:pt x="777392" y="304157"/>
                    </a:cubicBezTo>
                    <a:cubicBezTo>
                      <a:pt x="794694" y="307282"/>
                      <a:pt x="811571" y="312420"/>
                      <a:pt x="827679" y="319465"/>
                    </a:cubicBezTo>
                    <a:cubicBezTo>
                      <a:pt x="836705" y="323660"/>
                      <a:pt x="844364" y="330316"/>
                      <a:pt x="849779" y="338668"/>
                    </a:cubicBezTo>
                    <a:cubicBezTo>
                      <a:pt x="854412" y="346411"/>
                      <a:pt x="856805" y="355290"/>
                      <a:pt x="856689" y="364314"/>
                    </a:cubicBezTo>
                    <a:cubicBezTo>
                      <a:pt x="856754" y="375261"/>
                      <a:pt x="853545" y="385978"/>
                      <a:pt x="847475" y="395089"/>
                    </a:cubicBezTo>
                    <a:close/>
                  </a:path>
                </a:pathLst>
              </a:custGeom>
              <a:grpFill/>
              <a:ln w="7876" cap="flat">
                <a:noFill/>
                <a:prstDash val="solid"/>
                <a:miter/>
              </a:ln>
            </p:spPr>
            <p:txBody>
              <a:bodyPr rtlCol="0" anchor="ctr"/>
              <a:lstStyle/>
              <a:p>
                <a:endParaRPr lang="en-GB"/>
              </a:p>
            </p:txBody>
          </p:sp>
        </p:grpSp>
      </p:grpSp>
      <p:grpSp>
        <p:nvGrpSpPr>
          <p:cNvPr id="362" name="Group 361">
            <a:extLst>
              <a:ext uri="{FF2B5EF4-FFF2-40B4-BE49-F238E27FC236}">
                <a16:creationId xmlns:a16="http://schemas.microsoft.com/office/drawing/2014/main" id="{3F9CCD2A-5786-408D-93EC-568E6729A646}"/>
              </a:ext>
            </a:extLst>
          </p:cNvPr>
          <p:cNvGrpSpPr>
            <a:grpSpLocks noChangeAspect="1"/>
          </p:cNvGrpSpPr>
          <p:nvPr/>
        </p:nvGrpSpPr>
        <p:grpSpPr>
          <a:xfrm>
            <a:off x="9581968" y="5002425"/>
            <a:ext cx="435600" cy="435553"/>
            <a:chOff x="2065122" y="1311542"/>
            <a:chExt cx="1012455" cy="1012345"/>
          </a:xfrm>
        </p:grpSpPr>
        <p:sp>
          <p:nvSpPr>
            <p:cNvPr id="363" name="Freeform 24">
              <a:extLst>
                <a:ext uri="{FF2B5EF4-FFF2-40B4-BE49-F238E27FC236}">
                  <a16:creationId xmlns:a16="http://schemas.microsoft.com/office/drawing/2014/main" id="{E74DC3BD-8D1F-4218-91AE-1925483BC20F}"/>
                </a:ext>
              </a:extLst>
            </p:cNvPr>
            <p:cNvSpPr/>
            <p:nvPr/>
          </p:nvSpPr>
          <p:spPr>
            <a:xfrm>
              <a:off x="2065189" y="1311542"/>
              <a:ext cx="1012282" cy="1012282"/>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GB"/>
            </a:p>
          </p:txBody>
        </p:sp>
        <p:sp>
          <p:nvSpPr>
            <p:cNvPr id="364" name="Freeform 25">
              <a:extLst>
                <a:ext uri="{FF2B5EF4-FFF2-40B4-BE49-F238E27FC236}">
                  <a16:creationId xmlns:a16="http://schemas.microsoft.com/office/drawing/2014/main" id="{C064269D-23E9-4FF4-834B-662400A9C1D8}"/>
                </a:ext>
              </a:extLst>
            </p:cNvPr>
            <p:cNvSpPr/>
            <p:nvPr/>
          </p:nvSpPr>
          <p:spPr>
            <a:xfrm>
              <a:off x="2065122" y="1311542"/>
              <a:ext cx="1012455" cy="1012345"/>
            </a:xfrm>
            <a:custGeom>
              <a:avLst/>
              <a:gdLst>
                <a:gd name="connsiteX0" fmla="*/ 506208 w 1012455"/>
                <a:gd name="connsiteY0" fmla="*/ 0 h 1012345"/>
                <a:gd name="connsiteX1" fmla="*/ 114539 w 1012455"/>
                <a:gd name="connsiteY1" fmla="*/ 185592 h 1012345"/>
                <a:gd name="connsiteX2" fmla="*/ 129863 w 1012455"/>
                <a:gd name="connsiteY2" fmla="*/ 286909 h 1012345"/>
                <a:gd name="connsiteX3" fmla="*/ 152739 w 1012455"/>
                <a:gd name="connsiteY3" fmla="*/ 295980 h 1012345"/>
                <a:gd name="connsiteX4" fmla="*/ 371995 w 1012455"/>
                <a:gd name="connsiteY4" fmla="*/ 480060 h 1012345"/>
                <a:gd name="connsiteX5" fmla="*/ 377416 w 1012455"/>
                <a:gd name="connsiteY5" fmla="*/ 535767 h 1012345"/>
                <a:gd name="connsiteX6" fmla="*/ 321709 w 1012455"/>
                <a:gd name="connsiteY6" fmla="*/ 541189 h 1012345"/>
                <a:gd name="connsiteX7" fmla="*/ 321099 w 1012455"/>
                <a:gd name="connsiteY7" fmla="*/ 540676 h 1012345"/>
                <a:gd name="connsiteX8" fmla="*/ 101843 w 1012455"/>
                <a:gd name="connsiteY8" fmla="*/ 356612 h 1012345"/>
                <a:gd name="connsiteX9" fmla="*/ 91909 w 1012455"/>
                <a:gd name="connsiteY9" fmla="*/ 343987 h 1012345"/>
                <a:gd name="connsiteX10" fmla="*/ 15795 w 1012455"/>
                <a:gd name="connsiteY10" fmla="*/ 386730 h 1012345"/>
                <a:gd name="connsiteX11" fmla="*/ 12628 w 1012455"/>
                <a:gd name="connsiteY11" fmla="*/ 394250 h 1012345"/>
                <a:gd name="connsiteX12" fmla="*/ 394360 w 1012455"/>
                <a:gd name="connsiteY12" fmla="*/ 999717 h 1012345"/>
                <a:gd name="connsiteX13" fmla="*/ 999828 w 1012455"/>
                <a:gd name="connsiteY13" fmla="*/ 617986 h 1012345"/>
                <a:gd name="connsiteX14" fmla="*/ 618096 w 1012455"/>
                <a:gd name="connsiteY14" fmla="*/ 12518 h 1012345"/>
                <a:gd name="connsiteX15" fmla="*/ 506208 w 1012455"/>
                <a:gd name="connsiteY15" fmla="*/ 0 h 1012345"/>
                <a:gd name="connsiteX16" fmla="*/ 488794 w 1012455"/>
                <a:gd name="connsiteY16" fmla="*/ 831543 h 1012345"/>
                <a:gd name="connsiteX17" fmla="*/ 449217 w 1012455"/>
                <a:gd name="connsiteY17" fmla="*/ 871120 h 1012345"/>
                <a:gd name="connsiteX18" fmla="*/ 409640 w 1012455"/>
                <a:gd name="connsiteY18" fmla="*/ 831543 h 1012345"/>
                <a:gd name="connsiteX19" fmla="*/ 409640 w 1012455"/>
                <a:gd name="connsiteY19" fmla="*/ 475137 h 1012345"/>
                <a:gd name="connsiteX20" fmla="*/ 177894 w 1012455"/>
                <a:gd name="connsiteY20" fmla="*/ 280553 h 1012345"/>
                <a:gd name="connsiteX21" fmla="*/ 173038 w 1012455"/>
                <a:gd name="connsiteY21" fmla="*/ 224793 h 1012345"/>
                <a:gd name="connsiteX22" fmla="*/ 228798 w 1012455"/>
                <a:gd name="connsiteY22" fmla="*/ 219937 h 1012345"/>
                <a:gd name="connsiteX23" fmla="*/ 474673 w 1012455"/>
                <a:gd name="connsiteY23" fmla="*/ 426378 h 1012345"/>
                <a:gd name="connsiteX24" fmla="*/ 488794 w 1012455"/>
                <a:gd name="connsiteY24" fmla="*/ 456662 h 1012345"/>
                <a:gd name="connsiteX25" fmla="*/ 604193 w 1012455"/>
                <a:gd name="connsiteY25" fmla="*/ 831543 h 1012345"/>
                <a:gd name="connsiteX26" fmla="*/ 564616 w 1012455"/>
                <a:gd name="connsiteY26" fmla="*/ 871120 h 1012345"/>
                <a:gd name="connsiteX27" fmla="*/ 525039 w 1012455"/>
                <a:gd name="connsiteY27" fmla="*/ 831543 h 1012345"/>
                <a:gd name="connsiteX28" fmla="*/ 525039 w 1012455"/>
                <a:gd name="connsiteY28" fmla="*/ 456662 h 1012345"/>
                <a:gd name="connsiteX29" fmla="*/ 539168 w 1012455"/>
                <a:gd name="connsiteY29" fmla="*/ 426354 h 1012345"/>
                <a:gd name="connsiteX30" fmla="*/ 785043 w 1012455"/>
                <a:gd name="connsiteY30" fmla="*/ 219913 h 1012345"/>
                <a:gd name="connsiteX31" fmla="*/ 840750 w 1012455"/>
                <a:gd name="connsiteY31" fmla="*/ 225335 h 1012345"/>
                <a:gd name="connsiteX32" fmla="*/ 835939 w 1012455"/>
                <a:gd name="connsiteY32" fmla="*/ 280529 h 1012345"/>
                <a:gd name="connsiteX33" fmla="*/ 604193 w 1012455"/>
                <a:gd name="connsiteY33" fmla="*/ 475137 h 1012345"/>
                <a:gd name="connsiteX34" fmla="*/ 698900 w 1012455"/>
                <a:gd name="connsiteY34" fmla="*/ 540692 h 1012345"/>
                <a:gd name="connsiteX35" fmla="*/ 643095 w 1012455"/>
                <a:gd name="connsiteY35" fmla="*/ 536394 h 1012345"/>
                <a:gd name="connsiteX36" fmla="*/ 647394 w 1012455"/>
                <a:gd name="connsiteY36" fmla="*/ 480589 h 1012345"/>
                <a:gd name="connsiteX37" fmla="*/ 648004 w 1012455"/>
                <a:gd name="connsiteY37" fmla="*/ 480076 h 1012345"/>
                <a:gd name="connsiteX38" fmla="*/ 867260 w 1012455"/>
                <a:gd name="connsiteY38" fmla="*/ 295996 h 1012345"/>
                <a:gd name="connsiteX39" fmla="*/ 922967 w 1012455"/>
                <a:gd name="connsiteY39" fmla="*/ 301417 h 1012345"/>
                <a:gd name="connsiteX40" fmla="*/ 918156 w 1012455"/>
                <a:gd name="connsiteY40" fmla="*/ 356612 h 101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2455" h="1012345">
                  <a:moveTo>
                    <a:pt x="506208" y="0"/>
                  </a:moveTo>
                  <a:cubicBezTo>
                    <a:pt x="354395" y="-138"/>
                    <a:pt x="210571" y="68013"/>
                    <a:pt x="114539" y="185592"/>
                  </a:cubicBezTo>
                  <a:cubicBezTo>
                    <a:pt x="92949" y="218306"/>
                    <a:pt x="99565" y="262043"/>
                    <a:pt x="129863" y="286909"/>
                  </a:cubicBezTo>
                  <a:cubicBezTo>
                    <a:pt x="138263" y="287405"/>
                    <a:pt x="146281" y="290585"/>
                    <a:pt x="152739" y="295980"/>
                  </a:cubicBezTo>
                  <a:lnTo>
                    <a:pt x="371995" y="480060"/>
                  </a:lnTo>
                  <a:cubicBezTo>
                    <a:pt x="388875" y="493946"/>
                    <a:pt x="391302" y="518887"/>
                    <a:pt x="377416" y="535767"/>
                  </a:cubicBezTo>
                  <a:cubicBezTo>
                    <a:pt x="363530" y="552648"/>
                    <a:pt x="338589" y="555075"/>
                    <a:pt x="321709" y="541189"/>
                  </a:cubicBezTo>
                  <a:cubicBezTo>
                    <a:pt x="321504" y="541020"/>
                    <a:pt x="321301" y="540849"/>
                    <a:pt x="321099" y="540676"/>
                  </a:cubicBezTo>
                  <a:lnTo>
                    <a:pt x="101843" y="356612"/>
                  </a:lnTo>
                  <a:cubicBezTo>
                    <a:pt x="97697" y="353133"/>
                    <a:pt x="94315" y="348835"/>
                    <a:pt x="91909" y="343987"/>
                  </a:cubicBezTo>
                  <a:cubicBezTo>
                    <a:pt x="60142" y="341134"/>
                    <a:pt x="29893" y="358120"/>
                    <a:pt x="15795" y="386730"/>
                  </a:cubicBezTo>
                  <a:cubicBezTo>
                    <a:pt x="14606" y="389178"/>
                    <a:pt x="13549" y="391688"/>
                    <a:pt x="12628" y="394250"/>
                  </a:cubicBezTo>
                  <a:cubicBezTo>
                    <a:pt x="-49155" y="666857"/>
                    <a:pt x="121752" y="937934"/>
                    <a:pt x="394360" y="999717"/>
                  </a:cubicBezTo>
                  <a:cubicBezTo>
                    <a:pt x="666967" y="1061501"/>
                    <a:pt x="938045" y="890594"/>
                    <a:pt x="999828" y="617986"/>
                  </a:cubicBezTo>
                  <a:cubicBezTo>
                    <a:pt x="1061611" y="345379"/>
                    <a:pt x="890704" y="74301"/>
                    <a:pt x="618096" y="12518"/>
                  </a:cubicBezTo>
                  <a:cubicBezTo>
                    <a:pt x="581382" y="4197"/>
                    <a:pt x="543854" y="-1"/>
                    <a:pt x="506208" y="0"/>
                  </a:cubicBezTo>
                  <a:close/>
                  <a:moveTo>
                    <a:pt x="488794" y="831543"/>
                  </a:moveTo>
                  <a:cubicBezTo>
                    <a:pt x="488794" y="853401"/>
                    <a:pt x="471075" y="871120"/>
                    <a:pt x="449217" y="871120"/>
                  </a:cubicBezTo>
                  <a:cubicBezTo>
                    <a:pt x="427360" y="871120"/>
                    <a:pt x="409640" y="853401"/>
                    <a:pt x="409640" y="831543"/>
                  </a:cubicBezTo>
                  <a:lnTo>
                    <a:pt x="409640" y="475137"/>
                  </a:lnTo>
                  <a:lnTo>
                    <a:pt x="177894" y="280553"/>
                  </a:lnTo>
                  <a:cubicBezTo>
                    <a:pt x="161155" y="266496"/>
                    <a:pt x="158981" y="241532"/>
                    <a:pt x="173038" y="224793"/>
                  </a:cubicBezTo>
                  <a:cubicBezTo>
                    <a:pt x="187094" y="208055"/>
                    <a:pt x="212059" y="205880"/>
                    <a:pt x="228798" y="219937"/>
                  </a:cubicBezTo>
                  <a:lnTo>
                    <a:pt x="474673" y="426378"/>
                  </a:lnTo>
                  <a:cubicBezTo>
                    <a:pt x="483620" y="433894"/>
                    <a:pt x="488788" y="444978"/>
                    <a:pt x="488794" y="456662"/>
                  </a:cubicBezTo>
                  <a:close/>
                  <a:moveTo>
                    <a:pt x="604193" y="831543"/>
                  </a:moveTo>
                  <a:cubicBezTo>
                    <a:pt x="604193" y="853401"/>
                    <a:pt x="586473" y="871120"/>
                    <a:pt x="564616" y="871120"/>
                  </a:cubicBezTo>
                  <a:cubicBezTo>
                    <a:pt x="542758" y="871120"/>
                    <a:pt x="525039" y="853401"/>
                    <a:pt x="525039" y="831543"/>
                  </a:cubicBezTo>
                  <a:lnTo>
                    <a:pt x="525039" y="456662"/>
                  </a:lnTo>
                  <a:cubicBezTo>
                    <a:pt x="525040" y="444969"/>
                    <a:pt x="530212" y="433874"/>
                    <a:pt x="539168" y="426354"/>
                  </a:cubicBezTo>
                  <a:lnTo>
                    <a:pt x="785043" y="219913"/>
                  </a:lnTo>
                  <a:cubicBezTo>
                    <a:pt x="801924" y="206027"/>
                    <a:pt x="826864" y="208455"/>
                    <a:pt x="840750" y="225335"/>
                  </a:cubicBezTo>
                  <a:cubicBezTo>
                    <a:pt x="854439" y="241975"/>
                    <a:pt x="852301" y="266508"/>
                    <a:pt x="835939" y="280529"/>
                  </a:cubicBezTo>
                  <a:lnTo>
                    <a:pt x="604193" y="475137"/>
                  </a:lnTo>
                  <a:close/>
                  <a:moveTo>
                    <a:pt x="698900" y="540692"/>
                  </a:moveTo>
                  <a:cubicBezTo>
                    <a:pt x="682303" y="554915"/>
                    <a:pt x="657318" y="552991"/>
                    <a:pt x="643095" y="536394"/>
                  </a:cubicBezTo>
                  <a:cubicBezTo>
                    <a:pt x="628872" y="519796"/>
                    <a:pt x="630797" y="494812"/>
                    <a:pt x="647394" y="480589"/>
                  </a:cubicBezTo>
                  <a:cubicBezTo>
                    <a:pt x="647596" y="480416"/>
                    <a:pt x="647799" y="480245"/>
                    <a:pt x="648004" y="480076"/>
                  </a:cubicBezTo>
                  <a:lnTo>
                    <a:pt x="867260" y="295996"/>
                  </a:lnTo>
                  <a:cubicBezTo>
                    <a:pt x="884141" y="282110"/>
                    <a:pt x="909081" y="284537"/>
                    <a:pt x="922967" y="301417"/>
                  </a:cubicBezTo>
                  <a:cubicBezTo>
                    <a:pt x="936656" y="318058"/>
                    <a:pt x="934518" y="342591"/>
                    <a:pt x="918156" y="356612"/>
                  </a:cubicBezTo>
                  <a:close/>
                </a:path>
              </a:pathLst>
            </a:custGeom>
            <a:solidFill>
              <a:srgbClr val="503291"/>
            </a:solidFill>
            <a:ln w="7876" cap="flat">
              <a:noFill/>
              <a:prstDash val="solid"/>
              <a:miter/>
            </a:ln>
          </p:spPr>
          <p:txBody>
            <a:bodyPr rtlCol="0" anchor="ctr"/>
            <a:lstStyle/>
            <a:p>
              <a:endParaRPr lang="en-GB"/>
            </a:p>
          </p:txBody>
        </p:sp>
      </p:grpSp>
      <p:grpSp>
        <p:nvGrpSpPr>
          <p:cNvPr id="365" name="Group 364">
            <a:extLst>
              <a:ext uri="{FF2B5EF4-FFF2-40B4-BE49-F238E27FC236}">
                <a16:creationId xmlns:a16="http://schemas.microsoft.com/office/drawing/2014/main" id="{23AFB645-DE1B-443A-BF42-1EA6311F1A7F}"/>
              </a:ext>
            </a:extLst>
          </p:cNvPr>
          <p:cNvGrpSpPr>
            <a:grpSpLocks noChangeAspect="1"/>
          </p:cNvGrpSpPr>
          <p:nvPr/>
        </p:nvGrpSpPr>
        <p:grpSpPr>
          <a:xfrm>
            <a:off x="8024948" y="5002382"/>
            <a:ext cx="435600" cy="435596"/>
            <a:chOff x="8965171" y="1311542"/>
            <a:chExt cx="1012291" cy="1012282"/>
          </a:xfrm>
        </p:grpSpPr>
        <p:sp>
          <p:nvSpPr>
            <p:cNvPr id="366" name="Freeform 57">
              <a:extLst>
                <a:ext uri="{FF2B5EF4-FFF2-40B4-BE49-F238E27FC236}">
                  <a16:creationId xmlns:a16="http://schemas.microsoft.com/office/drawing/2014/main" id="{E277B19F-1F7C-4303-B690-1130C57E4384}"/>
                </a:ext>
              </a:extLst>
            </p:cNvPr>
            <p:cNvSpPr/>
            <p:nvPr/>
          </p:nvSpPr>
          <p:spPr>
            <a:xfrm>
              <a:off x="8965180" y="1311542"/>
              <a:ext cx="1012282" cy="1012282"/>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GB"/>
            </a:p>
          </p:txBody>
        </p:sp>
        <p:grpSp>
          <p:nvGrpSpPr>
            <p:cNvPr id="367" name="Graphic 30">
              <a:extLst>
                <a:ext uri="{FF2B5EF4-FFF2-40B4-BE49-F238E27FC236}">
                  <a16:creationId xmlns:a16="http://schemas.microsoft.com/office/drawing/2014/main" id="{F3FC1D7E-A213-4415-AAEF-7446FCA3E008}"/>
                </a:ext>
              </a:extLst>
            </p:cNvPr>
            <p:cNvGrpSpPr/>
            <p:nvPr/>
          </p:nvGrpSpPr>
          <p:grpSpPr>
            <a:xfrm>
              <a:off x="8965171" y="1311542"/>
              <a:ext cx="1012280" cy="1012172"/>
              <a:chOff x="8965171" y="1311542"/>
              <a:chExt cx="1012280" cy="1012172"/>
            </a:xfrm>
            <a:solidFill>
              <a:srgbClr val="503291"/>
            </a:solidFill>
          </p:grpSpPr>
          <p:sp>
            <p:nvSpPr>
              <p:cNvPr id="369" name="Freeform 59">
                <a:extLst>
                  <a:ext uri="{FF2B5EF4-FFF2-40B4-BE49-F238E27FC236}">
                    <a16:creationId xmlns:a16="http://schemas.microsoft.com/office/drawing/2014/main" id="{BB64E16B-0E59-41C1-86B3-8D24E31C2804}"/>
                  </a:ext>
                </a:extLst>
              </p:cNvPr>
              <p:cNvSpPr/>
              <p:nvPr/>
            </p:nvSpPr>
            <p:spPr>
              <a:xfrm>
                <a:off x="8965171" y="1311542"/>
                <a:ext cx="1012280" cy="1012172"/>
              </a:xfrm>
              <a:custGeom>
                <a:avLst/>
                <a:gdLst>
                  <a:gd name="connsiteX0" fmla="*/ 506150 w 1012280"/>
                  <a:gd name="connsiteY0" fmla="*/ 0 h 1012172"/>
                  <a:gd name="connsiteX1" fmla="*/ 0 w 1012280"/>
                  <a:gd name="connsiteY1" fmla="*/ 506228 h 1012172"/>
                  <a:gd name="connsiteX2" fmla="*/ 24783 w 1012280"/>
                  <a:gd name="connsiteY2" fmla="*/ 662636 h 1012172"/>
                  <a:gd name="connsiteX3" fmla="*/ 27229 w 1012280"/>
                  <a:gd name="connsiteY3" fmla="*/ 667267 h 1012172"/>
                  <a:gd name="connsiteX4" fmla="*/ 131799 w 1012280"/>
                  <a:gd name="connsiteY4" fmla="*/ 695058 h 1012172"/>
                  <a:gd name="connsiteX5" fmla="*/ 184919 w 1012280"/>
                  <a:gd name="connsiteY5" fmla="*/ 661813 h 1012172"/>
                  <a:gd name="connsiteX6" fmla="*/ 162661 w 1012280"/>
                  <a:gd name="connsiteY6" fmla="*/ 489907 h 1012172"/>
                  <a:gd name="connsiteX7" fmla="*/ 439431 w 1012280"/>
                  <a:gd name="connsiteY7" fmla="*/ 202578 h 1012172"/>
                  <a:gd name="connsiteX8" fmla="*/ 751463 w 1012280"/>
                  <a:gd name="connsiteY8" fmla="*/ 285080 h 1012172"/>
                  <a:gd name="connsiteX9" fmla="*/ 825923 w 1012280"/>
                  <a:gd name="connsiteY9" fmla="*/ 513186 h 1012172"/>
                  <a:gd name="connsiteX10" fmla="*/ 822527 w 1012280"/>
                  <a:gd name="connsiteY10" fmla="*/ 538848 h 1012172"/>
                  <a:gd name="connsiteX11" fmla="*/ 818016 w 1012280"/>
                  <a:gd name="connsiteY11" fmla="*/ 564462 h 1012172"/>
                  <a:gd name="connsiteX12" fmla="*/ 811311 w 1012280"/>
                  <a:gd name="connsiteY12" fmla="*/ 589672 h 1012172"/>
                  <a:gd name="connsiteX13" fmla="*/ 697330 w 1012280"/>
                  <a:gd name="connsiteY13" fmla="*/ 769083 h 1012172"/>
                  <a:gd name="connsiteX14" fmla="*/ 675689 w 1012280"/>
                  <a:gd name="connsiteY14" fmla="*/ 787478 h 1012172"/>
                  <a:gd name="connsiteX15" fmla="*/ 421178 w 1012280"/>
                  <a:gd name="connsiteY15" fmla="*/ 868318 h 1012172"/>
                  <a:gd name="connsiteX16" fmla="*/ 212117 w 1012280"/>
                  <a:gd name="connsiteY16" fmla="*/ 716232 h 1012172"/>
                  <a:gd name="connsiteX17" fmla="*/ 162653 w 1012280"/>
                  <a:gd name="connsiteY17" fmla="*/ 747157 h 1012172"/>
                  <a:gd name="connsiteX18" fmla="*/ 137435 w 1012280"/>
                  <a:gd name="connsiteY18" fmla="*/ 851767 h 1012172"/>
                  <a:gd name="connsiteX19" fmla="*/ 139548 w 1012280"/>
                  <a:gd name="connsiteY19" fmla="*/ 854933 h 1012172"/>
                  <a:gd name="connsiteX20" fmla="*/ 855041 w 1012280"/>
                  <a:gd name="connsiteY20" fmla="*/ 872731 h 1012172"/>
                  <a:gd name="connsiteX21" fmla="*/ 872839 w 1012280"/>
                  <a:gd name="connsiteY21" fmla="*/ 157239 h 1012172"/>
                  <a:gd name="connsiteX22" fmla="*/ 506150 w 1012280"/>
                  <a:gd name="connsiteY22" fmla="*/ 0 h 101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12280" h="1012172">
                    <a:moveTo>
                      <a:pt x="506150" y="0"/>
                    </a:moveTo>
                    <a:cubicBezTo>
                      <a:pt x="226589" y="22"/>
                      <a:pt x="-22" y="226668"/>
                      <a:pt x="0" y="506228"/>
                    </a:cubicBezTo>
                    <a:cubicBezTo>
                      <a:pt x="4" y="559342"/>
                      <a:pt x="8368" y="612123"/>
                      <a:pt x="24783" y="662636"/>
                    </a:cubicBezTo>
                    <a:cubicBezTo>
                      <a:pt x="25575" y="664220"/>
                      <a:pt x="26366" y="665747"/>
                      <a:pt x="27229" y="667267"/>
                    </a:cubicBezTo>
                    <a:cubicBezTo>
                      <a:pt x="48682" y="703487"/>
                      <a:pt x="95195" y="715849"/>
                      <a:pt x="131799" y="695058"/>
                    </a:cubicBezTo>
                    <a:lnTo>
                      <a:pt x="184919" y="661813"/>
                    </a:lnTo>
                    <a:cubicBezTo>
                      <a:pt x="162868" y="607372"/>
                      <a:pt x="155202" y="548170"/>
                      <a:pt x="162661" y="489907"/>
                    </a:cubicBezTo>
                    <a:cubicBezTo>
                      <a:pt x="197078" y="347208"/>
                      <a:pt x="296020" y="235032"/>
                      <a:pt x="439431" y="202578"/>
                    </a:cubicBezTo>
                    <a:cubicBezTo>
                      <a:pt x="553848" y="186273"/>
                      <a:pt x="690847" y="176379"/>
                      <a:pt x="751463" y="285080"/>
                    </a:cubicBezTo>
                    <a:cubicBezTo>
                      <a:pt x="795085" y="346266"/>
                      <a:pt x="850833" y="429180"/>
                      <a:pt x="825923" y="513186"/>
                    </a:cubicBezTo>
                    <a:cubicBezTo>
                      <a:pt x="824665" y="521711"/>
                      <a:pt x="823659" y="530260"/>
                      <a:pt x="822527" y="538848"/>
                    </a:cubicBezTo>
                    <a:cubicBezTo>
                      <a:pt x="821396" y="547436"/>
                      <a:pt x="819892" y="555985"/>
                      <a:pt x="818016" y="564462"/>
                    </a:cubicBezTo>
                    <a:cubicBezTo>
                      <a:pt x="816140" y="572939"/>
                      <a:pt x="813908" y="581353"/>
                      <a:pt x="811311" y="589672"/>
                    </a:cubicBezTo>
                    <a:cubicBezTo>
                      <a:pt x="802058" y="665407"/>
                      <a:pt x="748962" y="723522"/>
                      <a:pt x="697330" y="769083"/>
                    </a:cubicBezTo>
                    <a:cubicBezTo>
                      <a:pt x="690206" y="775288"/>
                      <a:pt x="683082" y="781185"/>
                      <a:pt x="675689" y="787478"/>
                    </a:cubicBezTo>
                    <a:cubicBezTo>
                      <a:pt x="609738" y="848664"/>
                      <a:pt x="514690" y="882676"/>
                      <a:pt x="421178" y="868318"/>
                    </a:cubicBezTo>
                    <a:cubicBezTo>
                      <a:pt x="333511" y="848596"/>
                      <a:pt x="257869" y="793569"/>
                      <a:pt x="212117" y="716232"/>
                    </a:cubicBezTo>
                    <a:lnTo>
                      <a:pt x="162653" y="747157"/>
                    </a:lnTo>
                    <a:cubicBezTo>
                      <a:pt x="127330" y="769461"/>
                      <a:pt x="116155" y="815817"/>
                      <a:pt x="137435" y="851767"/>
                    </a:cubicBezTo>
                    <a:cubicBezTo>
                      <a:pt x="138084" y="852867"/>
                      <a:pt x="138852" y="853856"/>
                      <a:pt x="139548" y="854933"/>
                    </a:cubicBezTo>
                    <a:cubicBezTo>
                      <a:pt x="332211" y="1057425"/>
                      <a:pt x="652548" y="1065394"/>
                      <a:pt x="855041" y="872731"/>
                    </a:cubicBezTo>
                    <a:cubicBezTo>
                      <a:pt x="1057534" y="680069"/>
                      <a:pt x="1065502" y="359732"/>
                      <a:pt x="872839" y="157239"/>
                    </a:cubicBezTo>
                    <a:cubicBezTo>
                      <a:pt x="777299" y="56824"/>
                      <a:pt x="644754" y="-12"/>
                      <a:pt x="506150" y="0"/>
                    </a:cubicBezTo>
                    <a:close/>
                  </a:path>
                </a:pathLst>
              </a:custGeom>
              <a:grpFill/>
              <a:ln w="7876" cap="flat">
                <a:noFill/>
                <a:prstDash val="solid"/>
                <a:miter/>
              </a:ln>
            </p:spPr>
            <p:txBody>
              <a:bodyPr rtlCol="0" anchor="ctr"/>
              <a:lstStyle/>
              <a:p>
                <a:endParaRPr lang="en-GB"/>
              </a:p>
            </p:txBody>
          </p:sp>
          <p:sp>
            <p:nvSpPr>
              <p:cNvPr id="370" name="Freeform 60">
                <a:extLst>
                  <a:ext uri="{FF2B5EF4-FFF2-40B4-BE49-F238E27FC236}">
                    <a16:creationId xmlns:a16="http://schemas.microsoft.com/office/drawing/2014/main" id="{610B2073-30FB-4B1A-9BAE-4301F44F8A81}"/>
                  </a:ext>
                </a:extLst>
              </p:cNvPr>
              <p:cNvSpPr/>
              <p:nvPr/>
            </p:nvSpPr>
            <p:spPr>
              <a:xfrm>
                <a:off x="9224262" y="1719607"/>
                <a:ext cx="392527" cy="378929"/>
              </a:xfrm>
              <a:custGeom>
                <a:avLst/>
                <a:gdLst>
                  <a:gd name="connsiteX0" fmla="*/ 61039 w 392527"/>
                  <a:gd name="connsiteY0" fmla="*/ 308586 h 378929"/>
                  <a:gd name="connsiteX1" fmla="*/ 72754 w 392527"/>
                  <a:gd name="connsiteY1" fmla="*/ 319763 h 378929"/>
                  <a:gd name="connsiteX2" fmla="*/ 181195 w 392527"/>
                  <a:gd name="connsiteY2" fmla="*/ 373746 h 378929"/>
                  <a:gd name="connsiteX3" fmla="*/ 195886 w 392527"/>
                  <a:gd name="connsiteY3" fmla="*/ 376057 h 378929"/>
                  <a:gd name="connsiteX4" fmla="*/ 210680 w 392527"/>
                  <a:gd name="connsiteY4" fmla="*/ 377094 h 378929"/>
                  <a:gd name="connsiteX5" fmla="*/ 225426 w 392527"/>
                  <a:gd name="connsiteY5" fmla="*/ 377498 h 378929"/>
                  <a:gd name="connsiteX6" fmla="*/ 350331 w 392527"/>
                  <a:gd name="connsiteY6" fmla="*/ 321765 h 378929"/>
                  <a:gd name="connsiteX7" fmla="*/ 378605 w 392527"/>
                  <a:gd name="connsiteY7" fmla="*/ 139965 h 378929"/>
                  <a:gd name="connsiteX8" fmla="*/ 199274 w 392527"/>
                  <a:gd name="connsiteY8" fmla="*/ 84 h 378929"/>
                  <a:gd name="connsiteX9" fmla="*/ 91 w 392527"/>
                  <a:gd name="connsiteY9" fmla="*/ 169085 h 378929"/>
                  <a:gd name="connsiteX10" fmla="*/ 61039 w 392527"/>
                  <a:gd name="connsiteY10" fmla="*/ 308586 h 37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527" h="378929">
                    <a:moveTo>
                      <a:pt x="61039" y="308586"/>
                    </a:moveTo>
                    <a:cubicBezTo>
                      <a:pt x="65052" y="312401"/>
                      <a:pt x="68812" y="316082"/>
                      <a:pt x="72754" y="319763"/>
                    </a:cubicBezTo>
                    <a:cubicBezTo>
                      <a:pt x="101645" y="346335"/>
                      <a:pt x="137747" y="372994"/>
                      <a:pt x="181195" y="373746"/>
                    </a:cubicBezTo>
                    <a:cubicBezTo>
                      <a:pt x="186063" y="374727"/>
                      <a:pt x="190970" y="375495"/>
                      <a:pt x="195886" y="376057"/>
                    </a:cubicBezTo>
                    <a:cubicBezTo>
                      <a:pt x="200801" y="376619"/>
                      <a:pt x="205740" y="376959"/>
                      <a:pt x="210680" y="377094"/>
                    </a:cubicBezTo>
                    <a:cubicBezTo>
                      <a:pt x="215619" y="377228"/>
                      <a:pt x="220518" y="377292"/>
                      <a:pt x="225426" y="377498"/>
                    </a:cubicBezTo>
                    <a:cubicBezTo>
                      <a:pt x="274501" y="386640"/>
                      <a:pt x="318234" y="350118"/>
                      <a:pt x="350331" y="321765"/>
                    </a:cubicBezTo>
                    <a:cubicBezTo>
                      <a:pt x="408366" y="280946"/>
                      <a:pt x="394657" y="203866"/>
                      <a:pt x="378605" y="139965"/>
                    </a:cubicBezTo>
                    <a:cubicBezTo>
                      <a:pt x="351692" y="60589"/>
                      <a:pt x="282227" y="11142"/>
                      <a:pt x="199274" y="84"/>
                    </a:cubicBezTo>
                    <a:cubicBezTo>
                      <a:pt x="104724" y="-2805"/>
                      <a:pt x="10721" y="69090"/>
                      <a:pt x="91" y="169085"/>
                    </a:cubicBezTo>
                    <a:cubicBezTo>
                      <a:pt x="-1614" y="222387"/>
                      <a:pt x="20771" y="273623"/>
                      <a:pt x="61039" y="308586"/>
                    </a:cubicBezTo>
                    <a:close/>
                  </a:path>
                </a:pathLst>
              </a:custGeom>
              <a:grpFill/>
              <a:ln w="7876" cap="flat">
                <a:noFill/>
                <a:prstDash val="solid"/>
                <a:miter/>
              </a:ln>
            </p:spPr>
            <p:txBody>
              <a:bodyPr rtlCol="0" anchor="ctr"/>
              <a:lstStyle/>
              <a:p>
                <a:endParaRPr lang="en-GB"/>
              </a:p>
            </p:txBody>
          </p:sp>
        </p:grpSp>
        <p:sp>
          <p:nvSpPr>
            <p:cNvPr id="368" name="Freeform 61">
              <a:extLst>
                <a:ext uri="{FF2B5EF4-FFF2-40B4-BE49-F238E27FC236}">
                  <a16:creationId xmlns:a16="http://schemas.microsoft.com/office/drawing/2014/main" id="{D96B1D0D-FB5E-40AF-9866-7D6CCF21BB8B}"/>
                </a:ext>
              </a:extLst>
            </p:cNvPr>
            <p:cNvSpPr/>
            <p:nvPr/>
          </p:nvSpPr>
          <p:spPr>
            <a:xfrm>
              <a:off x="9334163" y="1786902"/>
              <a:ext cx="173030" cy="237456"/>
            </a:xfrm>
            <a:custGeom>
              <a:avLst/>
              <a:gdLst>
                <a:gd name="connsiteX0" fmla="*/ 0 w 173030"/>
                <a:gd name="connsiteY0" fmla="*/ 4875 h 237456"/>
                <a:gd name="connsiteX1" fmla="*/ 68175 w 173030"/>
                <a:gd name="connsiteY1" fmla="*/ 23 h 237456"/>
                <a:gd name="connsiteX2" fmla="*/ 137039 w 173030"/>
                <a:gd name="connsiteY2" fmla="*/ 13178 h 237456"/>
                <a:gd name="connsiteX3" fmla="*/ 165067 w 173030"/>
                <a:gd name="connsiteY3" fmla="*/ 58850 h 237456"/>
                <a:gd name="connsiteX4" fmla="*/ 126662 w 173030"/>
                <a:gd name="connsiteY4" fmla="*/ 108717 h 237456"/>
                <a:gd name="connsiteX5" fmla="*/ 126662 w 173030"/>
                <a:gd name="connsiteY5" fmla="*/ 109406 h 237456"/>
                <a:gd name="connsiteX6" fmla="*/ 173030 w 173030"/>
                <a:gd name="connsiteY6" fmla="*/ 166847 h 237456"/>
                <a:gd name="connsiteX7" fmla="*/ 148809 w 173030"/>
                <a:gd name="connsiteY7" fmla="*/ 216334 h 237456"/>
                <a:gd name="connsiteX8" fmla="*/ 57110 w 173030"/>
                <a:gd name="connsiteY8" fmla="*/ 237437 h 237456"/>
                <a:gd name="connsiteX9" fmla="*/ 8 w 173030"/>
                <a:gd name="connsiteY9" fmla="*/ 233978 h 237456"/>
                <a:gd name="connsiteX10" fmla="*/ 52242 w 173030"/>
                <a:gd name="connsiteY10" fmla="*/ 94145 h 237456"/>
                <a:gd name="connsiteX11" fmla="*/ 69545 w 173030"/>
                <a:gd name="connsiteY11" fmla="*/ 94145 h 237456"/>
                <a:gd name="connsiteX12" fmla="*/ 112098 w 173030"/>
                <a:gd name="connsiteY12" fmla="*/ 65428 h 237456"/>
                <a:gd name="connsiteX13" fmla="*/ 74737 w 173030"/>
                <a:gd name="connsiteY13" fmla="*/ 38436 h 237456"/>
                <a:gd name="connsiteX14" fmla="*/ 52241 w 173030"/>
                <a:gd name="connsiteY14" fmla="*/ 39821 h 237456"/>
                <a:gd name="connsiteX15" fmla="*/ 52242 w 173030"/>
                <a:gd name="connsiteY15" fmla="*/ 197607 h 237456"/>
                <a:gd name="connsiteX16" fmla="*/ 72655 w 173030"/>
                <a:gd name="connsiteY16" fmla="*/ 198303 h 237456"/>
                <a:gd name="connsiteX17" fmla="*/ 117646 w 173030"/>
                <a:gd name="connsiteY17" fmla="*/ 164742 h 237456"/>
                <a:gd name="connsiteX18" fmla="*/ 70233 w 173030"/>
                <a:gd name="connsiteY18" fmla="*/ 131869 h 237456"/>
                <a:gd name="connsiteX19" fmla="*/ 52257 w 173030"/>
                <a:gd name="connsiteY19" fmla="*/ 131869 h 23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030" h="237456">
                  <a:moveTo>
                    <a:pt x="0" y="4875"/>
                  </a:moveTo>
                  <a:cubicBezTo>
                    <a:pt x="22555" y="1408"/>
                    <a:pt x="45356" y="-215"/>
                    <a:pt x="68175" y="23"/>
                  </a:cubicBezTo>
                  <a:cubicBezTo>
                    <a:pt x="100351" y="23"/>
                    <a:pt x="120076" y="3141"/>
                    <a:pt x="137039" y="13178"/>
                  </a:cubicBezTo>
                  <a:cubicBezTo>
                    <a:pt x="154312" y="21827"/>
                    <a:pt x="165178" y="39533"/>
                    <a:pt x="165067" y="58850"/>
                  </a:cubicBezTo>
                  <a:cubicBezTo>
                    <a:pt x="165067" y="79612"/>
                    <a:pt x="152965" y="98989"/>
                    <a:pt x="126662" y="108717"/>
                  </a:cubicBezTo>
                  <a:lnTo>
                    <a:pt x="126662" y="109406"/>
                  </a:lnTo>
                  <a:cubicBezTo>
                    <a:pt x="153305" y="116672"/>
                    <a:pt x="173030" y="136745"/>
                    <a:pt x="173030" y="166847"/>
                  </a:cubicBezTo>
                  <a:cubicBezTo>
                    <a:pt x="173109" y="186216"/>
                    <a:pt x="164153" y="204514"/>
                    <a:pt x="148809" y="216334"/>
                  </a:cubicBezTo>
                  <a:cubicBezTo>
                    <a:pt x="131854" y="229791"/>
                    <a:pt x="103478" y="237437"/>
                    <a:pt x="57110" y="237437"/>
                  </a:cubicBezTo>
                  <a:cubicBezTo>
                    <a:pt x="38018" y="237622"/>
                    <a:pt x="18937" y="236466"/>
                    <a:pt x="8" y="233978"/>
                  </a:cubicBezTo>
                  <a:close/>
                  <a:moveTo>
                    <a:pt x="52242" y="94145"/>
                  </a:moveTo>
                  <a:lnTo>
                    <a:pt x="69545" y="94145"/>
                  </a:lnTo>
                  <a:cubicBezTo>
                    <a:pt x="97248" y="94145"/>
                    <a:pt x="112098" y="82731"/>
                    <a:pt x="112098" y="65428"/>
                  </a:cubicBezTo>
                  <a:cubicBezTo>
                    <a:pt x="112098" y="47784"/>
                    <a:pt x="98642" y="38436"/>
                    <a:pt x="74737" y="38436"/>
                  </a:cubicBezTo>
                  <a:cubicBezTo>
                    <a:pt x="67214" y="38311"/>
                    <a:pt x="59692" y="38774"/>
                    <a:pt x="52241" y="39821"/>
                  </a:cubicBezTo>
                  <a:close/>
                  <a:moveTo>
                    <a:pt x="52242" y="197607"/>
                  </a:moveTo>
                  <a:cubicBezTo>
                    <a:pt x="59025" y="198260"/>
                    <a:pt x="65843" y="198492"/>
                    <a:pt x="72655" y="198303"/>
                  </a:cubicBezTo>
                  <a:cubicBezTo>
                    <a:pt x="96536" y="198303"/>
                    <a:pt x="117646" y="189303"/>
                    <a:pt x="117646" y="164742"/>
                  </a:cubicBezTo>
                  <a:cubicBezTo>
                    <a:pt x="117646" y="141210"/>
                    <a:pt x="96536" y="131869"/>
                    <a:pt x="70233" y="131869"/>
                  </a:cubicBezTo>
                  <a:lnTo>
                    <a:pt x="52257" y="131869"/>
                  </a:lnTo>
                  <a:close/>
                </a:path>
              </a:pathLst>
            </a:custGeom>
            <a:solidFill>
              <a:srgbClr val="FFFFFF"/>
            </a:solidFill>
            <a:ln w="7876" cap="flat">
              <a:noFill/>
              <a:prstDash val="solid"/>
              <a:miter/>
            </a:ln>
          </p:spPr>
          <p:txBody>
            <a:bodyPr rtlCol="0" anchor="ctr"/>
            <a:lstStyle/>
            <a:p>
              <a:endParaRPr lang="en-GB"/>
            </a:p>
          </p:txBody>
        </p:sp>
      </p:grpSp>
      <p:grpSp>
        <p:nvGrpSpPr>
          <p:cNvPr id="371" name="Graphic 49">
            <a:extLst>
              <a:ext uri="{FF2B5EF4-FFF2-40B4-BE49-F238E27FC236}">
                <a16:creationId xmlns:a16="http://schemas.microsoft.com/office/drawing/2014/main" id="{66F0D3BB-662A-4B8D-B033-49987A2A08A9}"/>
              </a:ext>
            </a:extLst>
          </p:cNvPr>
          <p:cNvGrpSpPr>
            <a:grpSpLocks noChangeAspect="1"/>
          </p:cNvGrpSpPr>
          <p:nvPr/>
        </p:nvGrpSpPr>
        <p:grpSpPr>
          <a:xfrm>
            <a:off x="3973091" y="5002378"/>
            <a:ext cx="435572" cy="435600"/>
            <a:chOff x="3790650" y="1299926"/>
            <a:chExt cx="1012339" cy="1012405"/>
          </a:xfrm>
        </p:grpSpPr>
        <p:sp>
          <p:nvSpPr>
            <p:cNvPr id="372" name="Freeform: Shape 371">
              <a:extLst>
                <a:ext uri="{FF2B5EF4-FFF2-40B4-BE49-F238E27FC236}">
                  <a16:creationId xmlns:a16="http://schemas.microsoft.com/office/drawing/2014/main" id="{859054E7-0365-4353-9FA7-82E42833BC41}"/>
                </a:ext>
              </a:extLst>
            </p:cNvPr>
            <p:cNvSpPr/>
            <p:nvPr/>
          </p:nvSpPr>
          <p:spPr>
            <a:xfrm>
              <a:off x="3790656" y="1299926"/>
              <a:ext cx="1012282" cy="1012282"/>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7D6ED4E0-6F43-4D7D-A1AE-EECEB21C18E3}"/>
                </a:ext>
              </a:extLst>
            </p:cNvPr>
            <p:cNvSpPr/>
            <p:nvPr/>
          </p:nvSpPr>
          <p:spPr>
            <a:xfrm>
              <a:off x="3790650" y="1299926"/>
              <a:ext cx="1012339" cy="1012405"/>
            </a:xfrm>
            <a:custGeom>
              <a:avLst/>
              <a:gdLst>
                <a:gd name="connsiteX0" fmla="*/ 506147 w 1012339"/>
                <a:gd name="connsiteY0" fmla="*/ 0 h 1012405"/>
                <a:gd name="connsiteX1" fmla="*/ 0 w 1012339"/>
                <a:gd name="connsiteY1" fmla="*/ 506357 h 1012405"/>
                <a:gd name="connsiteX2" fmla="*/ 73318 w 1012339"/>
                <a:gd name="connsiteY2" fmla="*/ 768663 h 1012405"/>
                <a:gd name="connsiteX3" fmla="*/ 78526 w 1012339"/>
                <a:gd name="connsiteY3" fmla="*/ 774592 h 1012405"/>
                <a:gd name="connsiteX4" fmla="*/ 186706 w 1012339"/>
                <a:gd name="connsiteY4" fmla="*/ 776705 h 1012405"/>
                <a:gd name="connsiteX5" fmla="*/ 234048 w 1012339"/>
                <a:gd name="connsiteY5" fmla="*/ 730360 h 1012405"/>
                <a:gd name="connsiteX6" fmla="*/ 281612 w 1012339"/>
                <a:gd name="connsiteY6" fmla="*/ 242644 h 1012405"/>
                <a:gd name="connsiteX7" fmla="*/ 656444 w 1012339"/>
                <a:gd name="connsiteY7" fmla="*/ 200259 h 1012405"/>
                <a:gd name="connsiteX8" fmla="*/ 608319 w 1012339"/>
                <a:gd name="connsiteY8" fmla="*/ 249984 h 1012405"/>
                <a:gd name="connsiteX9" fmla="*/ 241350 w 1012339"/>
                <a:gd name="connsiteY9" fmla="*/ 404154 h 1012405"/>
                <a:gd name="connsiteX10" fmla="*/ 395521 w 1012339"/>
                <a:gd name="connsiteY10" fmla="*/ 771125 h 1012405"/>
                <a:gd name="connsiteX11" fmla="*/ 762487 w 1012339"/>
                <a:gd name="connsiteY11" fmla="*/ 616952 h 1012405"/>
                <a:gd name="connsiteX12" fmla="*/ 761529 w 1012339"/>
                <a:gd name="connsiteY12" fmla="*/ 401832 h 1012405"/>
                <a:gd name="connsiteX13" fmla="*/ 812100 w 1012339"/>
                <a:gd name="connsiteY13" fmla="*/ 355820 h 1012405"/>
                <a:gd name="connsiteX14" fmla="*/ 657207 w 1012339"/>
                <a:gd name="connsiteY14" fmla="*/ 820643 h 1012405"/>
                <a:gd name="connsiteX15" fmla="*/ 276466 w 1012339"/>
                <a:gd name="connsiteY15" fmla="*/ 773563 h 1012405"/>
                <a:gd name="connsiteX16" fmla="*/ 229069 w 1012339"/>
                <a:gd name="connsiteY16" fmla="*/ 819978 h 1012405"/>
                <a:gd name="connsiteX17" fmla="*/ 230937 w 1012339"/>
                <a:gd name="connsiteY17" fmla="*/ 929045 h 1012405"/>
                <a:gd name="connsiteX18" fmla="*/ 243111 w 1012339"/>
                <a:gd name="connsiteY18" fmla="*/ 938646 h 1012405"/>
                <a:gd name="connsiteX19" fmla="*/ 938580 w 1012339"/>
                <a:gd name="connsiteY19" fmla="*/ 769154 h 1012405"/>
                <a:gd name="connsiteX20" fmla="*/ 769088 w 1012339"/>
                <a:gd name="connsiteY20" fmla="*/ 73684 h 1012405"/>
                <a:gd name="connsiteX21" fmla="*/ 506147 w 1012339"/>
                <a:gd name="connsiteY21" fmla="*/ 0 h 1012405"/>
                <a:gd name="connsiteX22" fmla="*/ 501912 w 1012339"/>
                <a:gd name="connsiteY22" fmla="*/ 720925 h 1012405"/>
                <a:gd name="connsiteX23" fmla="*/ 291349 w 1012339"/>
                <a:gd name="connsiteY23" fmla="*/ 510628 h 1012405"/>
                <a:gd name="connsiteX24" fmla="*/ 501645 w 1012339"/>
                <a:gd name="connsiteY24" fmla="*/ 300064 h 1012405"/>
                <a:gd name="connsiteX25" fmla="*/ 600364 w 1012339"/>
                <a:gd name="connsiteY25" fmla="*/ 324586 h 1012405"/>
                <a:gd name="connsiteX26" fmla="*/ 563383 w 1012339"/>
                <a:gd name="connsiteY26" fmla="*/ 373891 h 1012405"/>
                <a:gd name="connsiteX27" fmla="*/ 365020 w 1012339"/>
                <a:gd name="connsiteY27" fmla="*/ 449026 h 1012405"/>
                <a:gd name="connsiteX28" fmla="*/ 440156 w 1012339"/>
                <a:gd name="connsiteY28" fmla="*/ 647389 h 1012405"/>
                <a:gd name="connsiteX29" fmla="*/ 638518 w 1012339"/>
                <a:gd name="connsiteY29" fmla="*/ 572254 h 1012405"/>
                <a:gd name="connsiteX30" fmla="*/ 638302 w 1012339"/>
                <a:gd name="connsiteY30" fmla="*/ 448549 h 1012405"/>
                <a:gd name="connsiteX31" fmla="*/ 639133 w 1012339"/>
                <a:gd name="connsiteY31" fmla="*/ 448011 h 1012405"/>
                <a:gd name="connsiteX32" fmla="*/ 687417 w 1012339"/>
                <a:gd name="connsiteY32" fmla="*/ 411260 h 1012405"/>
                <a:gd name="connsiteX33" fmla="*/ 601322 w 1012339"/>
                <a:gd name="connsiteY33" fmla="*/ 696000 h 1012405"/>
                <a:gd name="connsiteX34" fmla="*/ 501904 w 1012339"/>
                <a:gd name="connsiteY34" fmla="*/ 720925 h 1012405"/>
                <a:gd name="connsiteX35" fmla="*/ 857313 w 1012339"/>
                <a:gd name="connsiteY35" fmla="*/ 270397 h 1012405"/>
                <a:gd name="connsiteX36" fmla="*/ 756637 w 1012339"/>
                <a:gd name="connsiteY36" fmla="*/ 373353 h 1012405"/>
                <a:gd name="connsiteX37" fmla="*/ 691668 w 1012339"/>
                <a:gd name="connsiteY37" fmla="*/ 373353 h 1012405"/>
                <a:gd name="connsiteX38" fmla="*/ 563644 w 1012339"/>
                <a:gd name="connsiteY38" fmla="*/ 475089 h 1012405"/>
                <a:gd name="connsiteX39" fmla="*/ 537383 w 1012339"/>
                <a:gd name="connsiteY39" fmla="*/ 572700 h 1012405"/>
                <a:gd name="connsiteX40" fmla="*/ 439771 w 1012339"/>
                <a:gd name="connsiteY40" fmla="*/ 546439 h 1012405"/>
                <a:gd name="connsiteX41" fmla="*/ 466033 w 1012339"/>
                <a:gd name="connsiteY41" fmla="*/ 448828 h 1012405"/>
                <a:gd name="connsiteX42" fmla="*/ 538378 w 1012339"/>
                <a:gd name="connsiteY42" fmla="*/ 449412 h 1012405"/>
                <a:gd name="connsiteX43" fmla="*/ 636379 w 1012339"/>
                <a:gd name="connsiteY43" fmla="*/ 323589 h 1012405"/>
                <a:gd name="connsiteX44" fmla="*/ 636379 w 1012339"/>
                <a:gd name="connsiteY44" fmla="*/ 257195 h 1012405"/>
                <a:gd name="connsiteX45" fmla="*/ 741804 w 1012339"/>
                <a:gd name="connsiteY45" fmla="*/ 155244 h 1012405"/>
                <a:gd name="connsiteX46" fmla="*/ 758529 w 1012339"/>
                <a:gd name="connsiteY46" fmla="*/ 155532 h 1012405"/>
                <a:gd name="connsiteX47" fmla="*/ 761846 w 1012339"/>
                <a:gd name="connsiteY47" fmla="*/ 163888 h 1012405"/>
                <a:gd name="connsiteX48" fmla="*/ 760809 w 1012339"/>
                <a:gd name="connsiteY48" fmla="*/ 250284 h 1012405"/>
                <a:gd name="connsiteX49" fmla="*/ 848828 w 1012339"/>
                <a:gd name="connsiteY49" fmla="*/ 250284 h 1012405"/>
                <a:gd name="connsiteX50" fmla="*/ 860685 w 1012339"/>
                <a:gd name="connsiteY50" fmla="*/ 262065 h 1012405"/>
                <a:gd name="connsiteX51" fmla="*/ 857281 w 1012339"/>
                <a:gd name="connsiteY51" fmla="*/ 270397 h 101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12339" h="1012405">
                  <a:moveTo>
                    <a:pt x="506147" y="0"/>
                  </a:moveTo>
                  <a:cubicBezTo>
                    <a:pt x="226552" y="58"/>
                    <a:pt x="-59" y="226762"/>
                    <a:pt x="0" y="506357"/>
                  </a:cubicBezTo>
                  <a:cubicBezTo>
                    <a:pt x="19" y="598848"/>
                    <a:pt x="25376" y="689565"/>
                    <a:pt x="73318" y="768663"/>
                  </a:cubicBezTo>
                  <a:cubicBezTo>
                    <a:pt x="74948" y="770729"/>
                    <a:pt x="76687" y="772708"/>
                    <a:pt x="78526" y="774592"/>
                  </a:cubicBezTo>
                  <a:cubicBezTo>
                    <a:pt x="107981" y="804670"/>
                    <a:pt x="156099" y="805604"/>
                    <a:pt x="186706" y="776705"/>
                  </a:cubicBezTo>
                  <a:lnTo>
                    <a:pt x="234048" y="730360"/>
                  </a:lnTo>
                  <a:cubicBezTo>
                    <a:pt x="112503" y="582547"/>
                    <a:pt x="133798" y="364188"/>
                    <a:pt x="281612" y="242644"/>
                  </a:cubicBezTo>
                  <a:cubicBezTo>
                    <a:pt x="387244" y="155784"/>
                    <a:pt x="534084" y="139180"/>
                    <a:pt x="656444" y="200259"/>
                  </a:cubicBezTo>
                  <a:lnTo>
                    <a:pt x="608319" y="249984"/>
                  </a:lnTo>
                  <a:cubicBezTo>
                    <a:pt x="464411" y="191221"/>
                    <a:pt x="300113" y="260245"/>
                    <a:pt x="241350" y="404154"/>
                  </a:cubicBezTo>
                  <a:cubicBezTo>
                    <a:pt x="182588" y="548062"/>
                    <a:pt x="251613" y="712361"/>
                    <a:pt x="395521" y="771125"/>
                  </a:cubicBezTo>
                  <a:cubicBezTo>
                    <a:pt x="539430" y="829889"/>
                    <a:pt x="703723" y="760858"/>
                    <a:pt x="762487" y="616952"/>
                  </a:cubicBezTo>
                  <a:cubicBezTo>
                    <a:pt x="790665" y="547947"/>
                    <a:pt x="790317" y="470583"/>
                    <a:pt x="761529" y="401832"/>
                  </a:cubicBezTo>
                  <a:lnTo>
                    <a:pt x="812100" y="355820"/>
                  </a:lnTo>
                  <a:cubicBezTo>
                    <a:pt x="897681" y="526951"/>
                    <a:pt x="828335" y="735062"/>
                    <a:pt x="657207" y="820643"/>
                  </a:cubicBezTo>
                  <a:cubicBezTo>
                    <a:pt x="532394" y="883064"/>
                    <a:pt x="382315" y="864502"/>
                    <a:pt x="276466" y="773563"/>
                  </a:cubicBezTo>
                  <a:lnTo>
                    <a:pt x="229069" y="819978"/>
                  </a:lnTo>
                  <a:cubicBezTo>
                    <a:pt x="199466" y="850611"/>
                    <a:pt x="200303" y="899449"/>
                    <a:pt x="230937" y="929045"/>
                  </a:cubicBezTo>
                  <a:cubicBezTo>
                    <a:pt x="234663" y="932646"/>
                    <a:pt x="238741" y="935860"/>
                    <a:pt x="243111" y="938646"/>
                  </a:cubicBezTo>
                  <a:cubicBezTo>
                    <a:pt x="481963" y="1083893"/>
                    <a:pt x="793333" y="1008008"/>
                    <a:pt x="938580" y="769154"/>
                  </a:cubicBezTo>
                  <a:cubicBezTo>
                    <a:pt x="1083828" y="530302"/>
                    <a:pt x="1007943" y="218929"/>
                    <a:pt x="769088" y="73684"/>
                  </a:cubicBezTo>
                  <a:cubicBezTo>
                    <a:pt x="689847" y="25498"/>
                    <a:pt x="598890" y="9"/>
                    <a:pt x="506147" y="0"/>
                  </a:cubicBezTo>
                  <a:close/>
                  <a:moveTo>
                    <a:pt x="501912" y="720925"/>
                  </a:moveTo>
                  <a:cubicBezTo>
                    <a:pt x="385695" y="720997"/>
                    <a:pt x="291422" y="626845"/>
                    <a:pt x="291349" y="510628"/>
                  </a:cubicBezTo>
                  <a:cubicBezTo>
                    <a:pt x="291275" y="394411"/>
                    <a:pt x="385429" y="300138"/>
                    <a:pt x="501645" y="300064"/>
                  </a:cubicBezTo>
                  <a:cubicBezTo>
                    <a:pt x="536062" y="300043"/>
                    <a:pt x="569958" y="308463"/>
                    <a:pt x="600364" y="324586"/>
                  </a:cubicBezTo>
                  <a:lnTo>
                    <a:pt x="563383" y="373891"/>
                  </a:lnTo>
                  <a:cubicBezTo>
                    <a:pt x="487858" y="339863"/>
                    <a:pt x="399049" y="373502"/>
                    <a:pt x="365020" y="449026"/>
                  </a:cubicBezTo>
                  <a:cubicBezTo>
                    <a:pt x="330991" y="524551"/>
                    <a:pt x="364631" y="613361"/>
                    <a:pt x="440156" y="647389"/>
                  </a:cubicBezTo>
                  <a:cubicBezTo>
                    <a:pt x="515679" y="681420"/>
                    <a:pt x="604490" y="647779"/>
                    <a:pt x="638518" y="572254"/>
                  </a:cubicBezTo>
                  <a:cubicBezTo>
                    <a:pt x="656246" y="532908"/>
                    <a:pt x="656167" y="487833"/>
                    <a:pt x="638302" y="448549"/>
                  </a:cubicBezTo>
                  <a:lnTo>
                    <a:pt x="639133" y="448011"/>
                  </a:lnTo>
                  <a:lnTo>
                    <a:pt x="687417" y="411260"/>
                  </a:lnTo>
                  <a:cubicBezTo>
                    <a:pt x="742271" y="513663"/>
                    <a:pt x="703723" y="641145"/>
                    <a:pt x="601322" y="696000"/>
                  </a:cubicBezTo>
                  <a:cubicBezTo>
                    <a:pt x="570745" y="712377"/>
                    <a:pt x="536592" y="720941"/>
                    <a:pt x="501904" y="720925"/>
                  </a:cubicBezTo>
                  <a:close/>
                  <a:moveTo>
                    <a:pt x="857313" y="270397"/>
                  </a:moveTo>
                  <a:lnTo>
                    <a:pt x="756637" y="373353"/>
                  </a:lnTo>
                  <a:lnTo>
                    <a:pt x="691668" y="373353"/>
                  </a:lnTo>
                  <a:lnTo>
                    <a:pt x="563644" y="475089"/>
                  </a:lnTo>
                  <a:cubicBezTo>
                    <a:pt x="583347" y="509296"/>
                    <a:pt x="571589" y="552998"/>
                    <a:pt x="537383" y="572700"/>
                  </a:cubicBezTo>
                  <a:cubicBezTo>
                    <a:pt x="503175" y="592403"/>
                    <a:pt x="459474" y="580645"/>
                    <a:pt x="439771" y="546439"/>
                  </a:cubicBezTo>
                  <a:cubicBezTo>
                    <a:pt x="420069" y="512231"/>
                    <a:pt x="431826" y="468530"/>
                    <a:pt x="466033" y="448828"/>
                  </a:cubicBezTo>
                  <a:cubicBezTo>
                    <a:pt x="488473" y="435902"/>
                    <a:pt x="516150" y="436126"/>
                    <a:pt x="538378" y="449412"/>
                  </a:cubicBezTo>
                  <a:lnTo>
                    <a:pt x="636379" y="323589"/>
                  </a:lnTo>
                  <a:lnTo>
                    <a:pt x="636379" y="257195"/>
                  </a:lnTo>
                  <a:lnTo>
                    <a:pt x="741804" y="155244"/>
                  </a:lnTo>
                  <a:cubicBezTo>
                    <a:pt x="746498" y="150707"/>
                    <a:pt x="753986" y="150835"/>
                    <a:pt x="758529" y="155532"/>
                  </a:cubicBezTo>
                  <a:cubicBezTo>
                    <a:pt x="760690" y="157772"/>
                    <a:pt x="761885" y="160774"/>
                    <a:pt x="761846" y="163888"/>
                  </a:cubicBezTo>
                  <a:lnTo>
                    <a:pt x="760809" y="250284"/>
                  </a:lnTo>
                  <a:lnTo>
                    <a:pt x="848828" y="250284"/>
                  </a:lnTo>
                  <a:cubicBezTo>
                    <a:pt x="855358" y="250264"/>
                    <a:pt x="860661" y="255539"/>
                    <a:pt x="860685" y="262065"/>
                  </a:cubicBezTo>
                  <a:cubicBezTo>
                    <a:pt x="860693" y="265183"/>
                    <a:pt x="859466" y="268177"/>
                    <a:pt x="857281" y="270397"/>
                  </a:cubicBezTo>
                  <a:close/>
                </a:path>
              </a:pathLst>
            </a:custGeom>
            <a:solidFill>
              <a:srgbClr val="503291"/>
            </a:solidFill>
            <a:ln w="7876" cap="flat">
              <a:noFill/>
              <a:prstDash val="solid"/>
              <a:miter/>
            </a:ln>
          </p:spPr>
          <p:txBody>
            <a:bodyPr rtlCol="0" anchor="ctr"/>
            <a:lstStyle/>
            <a:p>
              <a:endParaRPr lang="en-US"/>
            </a:p>
          </p:txBody>
        </p:sp>
      </p:grpSp>
      <p:grpSp>
        <p:nvGrpSpPr>
          <p:cNvPr id="374" name="Graphic 56">
            <a:extLst>
              <a:ext uri="{FF2B5EF4-FFF2-40B4-BE49-F238E27FC236}">
                <a16:creationId xmlns:a16="http://schemas.microsoft.com/office/drawing/2014/main" id="{DD7C6D24-E473-4D19-A119-C2F3237C28EB}"/>
              </a:ext>
            </a:extLst>
          </p:cNvPr>
          <p:cNvGrpSpPr>
            <a:grpSpLocks noChangeAspect="1"/>
          </p:cNvGrpSpPr>
          <p:nvPr/>
        </p:nvGrpSpPr>
        <p:grpSpPr>
          <a:xfrm>
            <a:off x="5437294" y="5002378"/>
            <a:ext cx="435571" cy="435600"/>
            <a:chOff x="5521315" y="3124924"/>
            <a:chExt cx="1012390" cy="1012458"/>
          </a:xfrm>
        </p:grpSpPr>
        <p:sp>
          <p:nvSpPr>
            <p:cNvPr id="375" name="Freeform: Shape 374">
              <a:extLst>
                <a:ext uri="{FF2B5EF4-FFF2-40B4-BE49-F238E27FC236}">
                  <a16:creationId xmlns:a16="http://schemas.microsoft.com/office/drawing/2014/main" id="{F8CC45CC-DD54-42F4-BC96-D0324CD3A734}"/>
                </a:ext>
              </a:extLst>
            </p:cNvPr>
            <p:cNvSpPr/>
            <p:nvPr/>
          </p:nvSpPr>
          <p:spPr>
            <a:xfrm>
              <a:off x="5521319" y="3124924"/>
              <a:ext cx="1012282" cy="1012282"/>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1DD9BD7E-6A4A-4C9D-BFFE-FB103A909112}"/>
                </a:ext>
              </a:extLst>
            </p:cNvPr>
            <p:cNvSpPr/>
            <p:nvPr/>
          </p:nvSpPr>
          <p:spPr>
            <a:xfrm>
              <a:off x="5521315" y="3124924"/>
              <a:ext cx="1012390" cy="1012458"/>
            </a:xfrm>
            <a:custGeom>
              <a:avLst/>
              <a:gdLst>
                <a:gd name="connsiteX0" fmla="*/ 506145 w 1012390"/>
                <a:gd name="connsiteY0" fmla="*/ 0 h 1012458"/>
                <a:gd name="connsiteX1" fmla="*/ 0 w 1012390"/>
                <a:gd name="connsiteY1" fmla="*/ 506249 h 1012458"/>
                <a:gd name="connsiteX2" fmla="*/ 86115 w 1012390"/>
                <a:gd name="connsiteY2" fmla="*/ 788626 h 1012458"/>
                <a:gd name="connsiteX3" fmla="*/ 87231 w 1012390"/>
                <a:gd name="connsiteY3" fmla="*/ 787430 h 1012458"/>
                <a:gd name="connsiteX4" fmla="*/ 195149 w 1012390"/>
                <a:gd name="connsiteY4" fmla="*/ 803950 h 1012458"/>
                <a:gd name="connsiteX5" fmla="*/ 205170 w 1012390"/>
                <a:gd name="connsiteY5" fmla="*/ 795164 h 1012458"/>
                <a:gd name="connsiteX6" fmla="*/ 233040 w 1012390"/>
                <a:gd name="connsiteY6" fmla="*/ 765085 h 1012458"/>
                <a:gd name="connsiteX7" fmla="*/ 233040 w 1012390"/>
                <a:gd name="connsiteY7" fmla="*/ 423196 h 1012458"/>
                <a:gd name="connsiteX8" fmla="*/ 254499 w 1012390"/>
                <a:gd name="connsiteY8" fmla="*/ 401737 h 1012458"/>
                <a:gd name="connsiteX9" fmla="*/ 362370 w 1012390"/>
                <a:gd name="connsiteY9" fmla="*/ 401737 h 1012458"/>
                <a:gd name="connsiteX10" fmla="*/ 383828 w 1012390"/>
                <a:gd name="connsiteY10" fmla="*/ 423196 h 1012458"/>
                <a:gd name="connsiteX11" fmla="*/ 383828 w 1012390"/>
                <a:gd name="connsiteY11" fmla="*/ 788143 h 1012458"/>
                <a:gd name="connsiteX12" fmla="*/ 362370 w 1012390"/>
                <a:gd name="connsiteY12" fmla="*/ 809601 h 1012458"/>
                <a:gd name="connsiteX13" fmla="*/ 274295 w 1012390"/>
                <a:gd name="connsiteY13" fmla="*/ 809601 h 1012458"/>
                <a:gd name="connsiteX14" fmla="*/ 249559 w 1012390"/>
                <a:gd name="connsiteY14" fmla="*/ 836308 h 1012458"/>
                <a:gd name="connsiteX15" fmla="*/ 255879 w 1012390"/>
                <a:gd name="connsiteY15" fmla="*/ 944345 h 1012458"/>
                <a:gd name="connsiteX16" fmla="*/ 264448 w 1012390"/>
                <a:gd name="connsiteY16" fmla="*/ 950946 h 1012458"/>
                <a:gd name="connsiteX17" fmla="*/ 950878 w 1012390"/>
                <a:gd name="connsiteY17" fmla="*/ 747846 h 1012458"/>
                <a:gd name="connsiteX18" fmla="*/ 747785 w 1012390"/>
                <a:gd name="connsiteY18" fmla="*/ 61415 h 1012458"/>
                <a:gd name="connsiteX19" fmla="*/ 506145 w 1012390"/>
                <a:gd name="connsiteY19" fmla="*/ 0 h 1012458"/>
                <a:gd name="connsiteX20" fmla="*/ 589889 w 1012390"/>
                <a:gd name="connsiteY20" fmla="*/ 790256 h 1012458"/>
                <a:gd name="connsiteX21" fmla="*/ 570544 w 1012390"/>
                <a:gd name="connsiteY21" fmla="*/ 809601 h 1012458"/>
                <a:gd name="connsiteX22" fmla="*/ 458407 w 1012390"/>
                <a:gd name="connsiteY22" fmla="*/ 809601 h 1012458"/>
                <a:gd name="connsiteX23" fmla="*/ 439062 w 1012390"/>
                <a:gd name="connsiteY23" fmla="*/ 790256 h 1012458"/>
                <a:gd name="connsiteX24" fmla="*/ 439062 w 1012390"/>
                <a:gd name="connsiteY24" fmla="*/ 497553 h 1012458"/>
                <a:gd name="connsiteX25" fmla="*/ 458407 w 1012390"/>
                <a:gd name="connsiteY25" fmla="*/ 478208 h 1012458"/>
                <a:gd name="connsiteX26" fmla="*/ 570544 w 1012390"/>
                <a:gd name="connsiteY26" fmla="*/ 478208 h 1012458"/>
                <a:gd name="connsiteX27" fmla="*/ 589889 w 1012390"/>
                <a:gd name="connsiteY27" fmla="*/ 497553 h 1012458"/>
                <a:gd name="connsiteX28" fmla="*/ 793821 w 1012390"/>
                <a:gd name="connsiteY28" fmla="*/ 792852 h 1012458"/>
                <a:gd name="connsiteX29" fmla="*/ 777064 w 1012390"/>
                <a:gd name="connsiteY29" fmla="*/ 809601 h 1012458"/>
                <a:gd name="connsiteX30" fmla="*/ 659743 w 1012390"/>
                <a:gd name="connsiteY30" fmla="*/ 809601 h 1012458"/>
                <a:gd name="connsiteX31" fmla="*/ 642994 w 1012390"/>
                <a:gd name="connsiteY31" fmla="*/ 792852 h 1012458"/>
                <a:gd name="connsiteX32" fmla="*/ 642994 w 1012390"/>
                <a:gd name="connsiteY32" fmla="*/ 577807 h 1012458"/>
                <a:gd name="connsiteX33" fmla="*/ 659743 w 1012390"/>
                <a:gd name="connsiteY33" fmla="*/ 561058 h 1012458"/>
                <a:gd name="connsiteX34" fmla="*/ 777064 w 1012390"/>
                <a:gd name="connsiteY34" fmla="*/ 561058 h 1012458"/>
                <a:gd name="connsiteX35" fmla="*/ 793821 w 1012390"/>
                <a:gd name="connsiteY35" fmla="*/ 577799 h 1012458"/>
                <a:gd name="connsiteX36" fmla="*/ 793821 w 1012390"/>
                <a:gd name="connsiteY36" fmla="*/ 577807 h 1012458"/>
                <a:gd name="connsiteX37" fmla="*/ 861807 w 1012390"/>
                <a:gd name="connsiteY37" fmla="*/ 496960 h 1012458"/>
                <a:gd name="connsiteX38" fmla="*/ 838060 w 1012390"/>
                <a:gd name="connsiteY38" fmla="*/ 520706 h 1012458"/>
                <a:gd name="connsiteX39" fmla="*/ 721221 w 1012390"/>
                <a:gd name="connsiteY39" fmla="*/ 520706 h 1012458"/>
                <a:gd name="connsiteX40" fmla="*/ 697475 w 1012390"/>
                <a:gd name="connsiteY40" fmla="*/ 496960 h 1012458"/>
                <a:gd name="connsiteX41" fmla="*/ 721221 w 1012390"/>
                <a:gd name="connsiteY41" fmla="*/ 473213 h 1012458"/>
                <a:gd name="connsiteX42" fmla="*/ 774444 w 1012390"/>
                <a:gd name="connsiteY42" fmla="*/ 473213 h 1012458"/>
                <a:gd name="connsiteX43" fmla="*/ 596404 w 1012390"/>
                <a:gd name="connsiteY43" fmla="*/ 298410 h 1012458"/>
                <a:gd name="connsiteX44" fmla="*/ 447594 w 1012390"/>
                <a:gd name="connsiteY44" fmla="*/ 415961 h 1012458"/>
                <a:gd name="connsiteX45" fmla="*/ 410052 w 1012390"/>
                <a:gd name="connsiteY45" fmla="*/ 413001 h 1012458"/>
                <a:gd name="connsiteX46" fmla="*/ 232961 w 1012390"/>
                <a:gd name="connsiteY46" fmla="*/ 220966 h 1012458"/>
                <a:gd name="connsiteX47" fmla="*/ 234544 w 1012390"/>
                <a:gd name="connsiteY47" fmla="*/ 181816 h 1012458"/>
                <a:gd name="connsiteX48" fmla="*/ 273693 w 1012390"/>
                <a:gd name="connsiteY48" fmla="*/ 183399 h 1012458"/>
                <a:gd name="connsiteX49" fmla="*/ 433378 w 1012390"/>
                <a:gd name="connsiteY49" fmla="*/ 356572 h 1012458"/>
                <a:gd name="connsiteX50" fmla="*/ 581214 w 1012390"/>
                <a:gd name="connsiteY50" fmla="*/ 239781 h 1012458"/>
                <a:gd name="connsiteX51" fmla="*/ 617799 w 1012390"/>
                <a:gd name="connsiteY51" fmla="*/ 241752 h 1012458"/>
                <a:gd name="connsiteX52" fmla="*/ 814314 w 1012390"/>
                <a:gd name="connsiteY52" fmla="*/ 434713 h 1012458"/>
                <a:gd name="connsiteX53" fmla="*/ 814314 w 1012390"/>
                <a:gd name="connsiteY53" fmla="*/ 380097 h 1012458"/>
                <a:gd name="connsiteX54" fmla="*/ 838060 w 1012390"/>
                <a:gd name="connsiteY54" fmla="*/ 356351 h 1012458"/>
                <a:gd name="connsiteX55" fmla="*/ 861807 w 1012390"/>
                <a:gd name="connsiteY55" fmla="*/ 380097 h 101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12390" h="1012458">
                  <a:moveTo>
                    <a:pt x="506145" y="0"/>
                  </a:moveTo>
                  <a:cubicBezTo>
                    <a:pt x="226579" y="29"/>
                    <a:pt x="-28" y="226685"/>
                    <a:pt x="0" y="506249"/>
                  </a:cubicBezTo>
                  <a:cubicBezTo>
                    <a:pt x="10" y="606840"/>
                    <a:pt x="29991" y="705150"/>
                    <a:pt x="86115" y="788626"/>
                  </a:cubicBezTo>
                  <a:lnTo>
                    <a:pt x="87231" y="787430"/>
                  </a:lnTo>
                  <a:cubicBezTo>
                    <a:pt x="112470" y="821791"/>
                    <a:pt x="160786" y="829192"/>
                    <a:pt x="195149" y="803950"/>
                  </a:cubicBezTo>
                  <a:cubicBezTo>
                    <a:pt x="198736" y="801314"/>
                    <a:pt x="202089" y="798377"/>
                    <a:pt x="205170" y="795164"/>
                  </a:cubicBezTo>
                  <a:lnTo>
                    <a:pt x="233040" y="765085"/>
                  </a:lnTo>
                  <a:lnTo>
                    <a:pt x="233040" y="423196"/>
                  </a:lnTo>
                  <a:cubicBezTo>
                    <a:pt x="233040" y="411345"/>
                    <a:pt x="242648" y="401737"/>
                    <a:pt x="254499" y="401737"/>
                  </a:cubicBezTo>
                  <a:lnTo>
                    <a:pt x="362370" y="401737"/>
                  </a:lnTo>
                  <a:cubicBezTo>
                    <a:pt x="374220" y="401737"/>
                    <a:pt x="383828" y="411345"/>
                    <a:pt x="383828" y="423196"/>
                  </a:cubicBezTo>
                  <a:lnTo>
                    <a:pt x="383828" y="788143"/>
                  </a:lnTo>
                  <a:cubicBezTo>
                    <a:pt x="383828" y="799992"/>
                    <a:pt x="374220" y="809601"/>
                    <a:pt x="362370" y="809601"/>
                  </a:cubicBezTo>
                  <a:lnTo>
                    <a:pt x="274295" y="809601"/>
                  </a:lnTo>
                  <a:lnTo>
                    <a:pt x="249559" y="836308"/>
                  </a:lnTo>
                  <a:cubicBezTo>
                    <a:pt x="221470" y="867890"/>
                    <a:pt x="224300" y="916261"/>
                    <a:pt x="255879" y="944345"/>
                  </a:cubicBezTo>
                  <a:cubicBezTo>
                    <a:pt x="258577" y="946743"/>
                    <a:pt x="261440" y="948952"/>
                    <a:pt x="264448" y="950946"/>
                  </a:cubicBezTo>
                  <a:cubicBezTo>
                    <a:pt x="510086" y="1084416"/>
                    <a:pt x="817409" y="993484"/>
                    <a:pt x="950878" y="747846"/>
                  </a:cubicBezTo>
                  <a:cubicBezTo>
                    <a:pt x="1084348" y="502211"/>
                    <a:pt x="993416" y="194885"/>
                    <a:pt x="747785" y="61415"/>
                  </a:cubicBezTo>
                  <a:cubicBezTo>
                    <a:pt x="673617" y="21117"/>
                    <a:pt x="590551" y="5"/>
                    <a:pt x="506145" y="0"/>
                  </a:cubicBezTo>
                  <a:close/>
                  <a:moveTo>
                    <a:pt x="589889" y="790256"/>
                  </a:moveTo>
                  <a:cubicBezTo>
                    <a:pt x="589889" y="800942"/>
                    <a:pt x="581228" y="809601"/>
                    <a:pt x="570544" y="809601"/>
                  </a:cubicBezTo>
                  <a:lnTo>
                    <a:pt x="458407" y="809601"/>
                  </a:lnTo>
                  <a:cubicBezTo>
                    <a:pt x="447723" y="809601"/>
                    <a:pt x="439062" y="800942"/>
                    <a:pt x="439062" y="790256"/>
                  </a:cubicBezTo>
                  <a:lnTo>
                    <a:pt x="439062" y="497553"/>
                  </a:lnTo>
                  <a:cubicBezTo>
                    <a:pt x="439062" y="486869"/>
                    <a:pt x="447723" y="478208"/>
                    <a:pt x="458407" y="478208"/>
                  </a:cubicBezTo>
                  <a:lnTo>
                    <a:pt x="570544" y="478208"/>
                  </a:lnTo>
                  <a:cubicBezTo>
                    <a:pt x="581228" y="478208"/>
                    <a:pt x="589889" y="486869"/>
                    <a:pt x="589889" y="497553"/>
                  </a:cubicBezTo>
                  <a:close/>
                  <a:moveTo>
                    <a:pt x="793821" y="792852"/>
                  </a:moveTo>
                  <a:cubicBezTo>
                    <a:pt x="793813" y="802106"/>
                    <a:pt x="786318" y="809601"/>
                    <a:pt x="777064" y="809601"/>
                  </a:cubicBezTo>
                  <a:lnTo>
                    <a:pt x="659743" y="809601"/>
                  </a:lnTo>
                  <a:cubicBezTo>
                    <a:pt x="650494" y="809594"/>
                    <a:pt x="642998" y="802098"/>
                    <a:pt x="642994" y="792852"/>
                  </a:cubicBezTo>
                  <a:lnTo>
                    <a:pt x="642994" y="577807"/>
                  </a:lnTo>
                  <a:cubicBezTo>
                    <a:pt x="642994" y="568557"/>
                    <a:pt x="650493" y="561058"/>
                    <a:pt x="659743" y="561058"/>
                  </a:cubicBezTo>
                  <a:lnTo>
                    <a:pt x="777064" y="561058"/>
                  </a:lnTo>
                  <a:cubicBezTo>
                    <a:pt x="786318" y="561054"/>
                    <a:pt x="793813" y="568549"/>
                    <a:pt x="793821" y="577799"/>
                  </a:cubicBezTo>
                  <a:cubicBezTo>
                    <a:pt x="793821" y="577802"/>
                    <a:pt x="793821" y="577805"/>
                    <a:pt x="793821" y="577807"/>
                  </a:cubicBezTo>
                  <a:close/>
                  <a:moveTo>
                    <a:pt x="861807" y="496960"/>
                  </a:moveTo>
                  <a:cubicBezTo>
                    <a:pt x="861807" y="510075"/>
                    <a:pt x="851176" y="520706"/>
                    <a:pt x="838060" y="520706"/>
                  </a:cubicBezTo>
                  <a:lnTo>
                    <a:pt x="721221" y="520706"/>
                  </a:lnTo>
                  <a:cubicBezTo>
                    <a:pt x="708106" y="520706"/>
                    <a:pt x="697475" y="510075"/>
                    <a:pt x="697475" y="496960"/>
                  </a:cubicBezTo>
                  <a:cubicBezTo>
                    <a:pt x="697475" y="483845"/>
                    <a:pt x="708106" y="473213"/>
                    <a:pt x="721221" y="473213"/>
                  </a:cubicBezTo>
                  <a:lnTo>
                    <a:pt x="774444" y="473213"/>
                  </a:lnTo>
                  <a:lnTo>
                    <a:pt x="596404" y="298410"/>
                  </a:lnTo>
                  <a:lnTo>
                    <a:pt x="447594" y="415961"/>
                  </a:lnTo>
                  <a:cubicBezTo>
                    <a:pt x="436230" y="424940"/>
                    <a:pt x="419868" y="423650"/>
                    <a:pt x="410052" y="413001"/>
                  </a:cubicBezTo>
                  <a:lnTo>
                    <a:pt x="232961" y="220966"/>
                  </a:lnTo>
                  <a:cubicBezTo>
                    <a:pt x="222587" y="209718"/>
                    <a:pt x="223296" y="192190"/>
                    <a:pt x="234544" y="181816"/>
                  </a:cubicBezTo>
                  <a:cubicBezTo>
                    <a:pt x="245792" y="171442"/>
                    <a:pt x="263320" y="172152"/>
                    <a:pt x="273693" y="183399"/>
                  </a:cubicBezTo>
                  <a:lnTo>
                    <a:pt x="433378" y="356572"/>
                  </a:lnTo>
                  <a:lnTo>
                    <a:pt x="581214" y="239781"/>
                  </a:lnTo>
                  <a:cubicBezTo>
                    <a:pt x="592165" y="231129"/>
                    <a:pt x="607841" y="231974"/>
                    <a:pt x="617799" y="241752"/>
                  </a:cubicBezTo>
                  <a:lnTo>
                    <a:pt x="814314" y="434713"/>
                  </a:lnTo>
                  <a:lnTo>
                    <a:pt x="814314" y="380097"/>
                  </a:lnTo>
                  <a:cubicBezTo>
                    <a:pt x="814314" y="366982"/>
                    <a:pt x="824945" y="356351"/>
                    <a:pt x="838060" y="356351"/>
                  </a:cubicBezTo>
                  <a:cubicBezTo>
                    <a:pt x="851176" y="356351"/>
                    <a:pt x="861807" y="366982"/>
                    <a:pt x="861807" y="380097"/>
                  </a:cubicBezTo>
                  <a:close/>
                </a:path>
              </a:pathLst>
            </a:custGeom>
            <a:solidFill>
              <a:srgbClr val="503291"/>
            </a:solidFill>
            <a:ln w="7876" cap="flat">
              <a:noFill/>
              <a:prstDash val="solid"/>
              <a:miter/>
            </a:ln>
          </p:spPr>
          <p:txBody>
            <a:bodyPr rtlCol="0" anchor="ctr"/>
            <a:lstStyle/>
            <a:p>
              <a:endParaRPr lang="en-US"/>
            </a:p>
          </p:txBody>
        </p:sp>
      </p:grpSp>
      <p:grpSp>
        <p:nvGrpSpPr>
          <p:cNvPr id="377" name="Group 376">
            <a:extLst>
              <a:ext uri="{FF2B5EF4-FFF2-40B4-BE49-F238E27FC236}">
                <a16:creationId xmlns:a16="http://schemas.microsoft.com/office/drawing/2014/main" id="{B3C56914-AACC-409D-B6F6-AA6AD757A289}"/>
              </a:ext>
            </a:extLst>
          </p:cNvPr>
          <p:cNvGrpSpPr>
            <a:grpSpLocks noChangeAspect="1"/>
          </p:cNvGrpSpPr>
          <p:nvPr/>
        </p:nvGrpSpPr>
        <p:grpSpPr>
          <a:xfrm>
            <a:off x="6256595" y="5002395"/>
            <a:ext cx="435600" cy="435583"/>
            <a:chOff x="8979772" y="3113455"/>
            <a:chExt cx="1012321" cy="1012282"/>
          </a:xfrm>
        </p:grpSpPr>
        <p:sp>
          <p:nvSpPr>
            <p:cNvPr id="378" name="Freeform 134">
              <a:extLst>
                <a:ext uri="{FF2B5EF4-FFF2-40B4-BE49-F238E27FC236}">
                  <a16:creationId xmlns:a16="http://schemas.microsoft.com/office/drawing/2014/main" id="{804060F7-869E-4E42-9724-B1A71119BEC8}"/>
                </a:ext>
              </a:extLst>
            </p:cNvPr>
            <p:cNvSpPr/>
            <p:nvPr/>
          </p:nvSpPr>
          <p:spPr>
            <a:xfrm>
              <a:off x="8979772" y="3113455"/>
              <a:ext cx="1012282" cy="1012282"/>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GB"/>
            </a:p>
          </p:txBody>
        </p:sp>
        <p:grpSp>
          <p:nvGrpSpPr>
            <p:cNvPr id="379" name="Graphic 67">
              <a:extLst>
                <a:ext uri="{FF2B5EF4-FFF2-40B4-BE49-F238E27FC236}">
                  <a16:creationId xmlns:a16="http://schemas.microsoft.com/office/drawing/2014/main" id="{98492FC1-A707-4411-8D78-41BB7345F067}"/>
                </a:ext>
              </a:extLst>
            </p:cNvPr>
            <p:cNvGrpSpPr/>
            <p:nvPr/>
          </p:nvGrpSpPr>
          <p:grpSpPr>
            <a:xfrm>
              <a:off x="8979773" y="3113455"/>
              <a:ext cx="1012320" cy="1012251"/>
              <a:chOff x="8979773" y="3113455"/>
              <a:chExt cx="1012320" cy="1012251"/>
            </a:xfrm>
            <a:solidFill>
              <a:srgbClr val="503291"/>
            </a:solidFill>
          </p:grpSpPr>
          <p:sp>
            <p:nvSpPr>
              <p:cNvPr id="380" name="Freeform 136">
                <a:extLst>
                  <a:ext uri="{FF2B5EF4-FFF2-40B4-BE49-F238E27FC236}">
                    <a16:creationId xmlns:a16="http://schemas.microsoft.com/office/drawing/2014/main" id="{986A76E2-B4B9-45FF-BD6C-5B17580613EC}"/>
                  </a:ext>
                </a:extLst>
              </p:cNvPr>
              <p:cNvSpPr/>
              <p:nvPr/>
            </p:nvSpPr>
            <p:spPr>
              <a:xfrm>
                <a:off x="9379847" y="3400000"/>
                <a:ext cx="52211" cy="94953"/>
              </a:xfrm>
              <a:custGeom>
                <a:avLst/>
                <a:gdLst>
                  <a:gd name="connsiteX0" fmla="*/ 13353 w 52211"/>
                  <a:gd name="connsiteY0" fmla="*/ 182 h 94953"/>
                  <a:gd name="connsiteX1" fmla="*/ 0 w 52211"/>
                  <a:gd name="connsiteY1" fmla="*/ 182 h 94953"/>
                  <a:gd name="connsiteX2" fmla="*/ 0 w 52211"/>
                  <a:gd name="connsiteY2" fmla="*/ 94834 h 94953"/>
                  <a:gd name="connsiteX3" fmla="*/ 13124 w 52211"/>
                  <a:gd name="connsiteY3" fmla="*/ 94834 h 94953"/>
                  <a:gd name="connsiteX4" fmla="*/ 36989 w 52211"/>
                  <a:gd name="connsiteY4" fmla="*/ 91114 h 94953"/>
                  <a:gd name="connsiteX5" fmla="*/ 48070 w 52211"/>
                  <a:gd name="connsiteY5" fmla="*/ 78109 h 94953"/>
                  <a:gd name="connsiteX6" fmla="*/ 52091 w 52211"/>
                  <a:gd name="connsiteY6" fmla="*/ 48030 h 94953"/>
                  <a:gd name="connsiteX7" fmla="*/ 43115 w 52211"/>
                  <a:gd name="connsiteY7" fmla="*/ 10337 h 94953"/>
                  <a:gd name="connsiteX8" fmla="*/ 13353 w 52211"/>
                  <a:gd name="connsiteY8" fmla="*/ 182 h 9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211" h="94953">
                    <a:moveTo>
                      <a:pt x="13353" y="182"/>
                    </a:moveTo>
                    <a:lnTo>
                      <a:pt x="0" y="182"/>
                    </a:lnTo>
                    <a:lnTo>
                      <a:pt x="0" y="94834"/>
                    </a:lnTo>
                    <a:lnTo>
                      <a:pt x="13124" y="94834"/>
                    </a:lnTo>
                    <a:cubicBezTo>
                      <a:pt x="21256" y="95371"/>
                      <a:pt x="29406" y="94100"/>
                      <a:pt x="36989" y="91114"/>
                    </a:cubicBezTo>
                    <a:cubicBezTo>
                      <a:pt x="42081" y="88197"/>
                      <a:pt x="45999" y="83599"/>
                      <a:pt x="48070" y="78109"/>
                    </a:cubicBezTo>
                    <a:cubicBezTo>
                      <a:pt x="51281" y="68423"/>
                      <a:pt x="52645" y="58220"/>
                      <a:pt x="52091" y="48030"/>
                    </a:cubicBezTo>
                    <a:cubicBezTo>
                      <a:pt x="52091" y="29683"/>
                      <a:pt x="49099" y="17118"/>
                      <a:pt x="43115" y="10337"/>
                    </a:cubicBezTo>
                    <a:cubicBezTo>
                      <a:pt x="35127" y="2813"/>
                      <a:pt x="24275" y="-890"/>
                      <a:pt x="13353" y="182"/>
                    </a:cubicBezTo>
                    <a:close/>
                  </a:path>
                </a:pathLst>
              </a:custGeom>
              <a:grpFill/>
              <a:ln w="7876" cap="flat">
                <a:noFill/>
                <a:prstDash val="solid"/>
                <a:miter/>
              </a:ln>
            </p:spPr>
            <p:txBody>
              <a:bodyPr rtlCol="0" anchor="ctr"/>
              <a:lstStyle/>
              <a:p>
                <a:endParaRPr lang="en-GB"/>
              </a:p>
            </p:txBody>
          </p:sp>
          <p:sp>
            <p:nvSpPr>
              <p:cNvPr id="381" name="Freeform 137">
                <a:extLst>
                  <a:ext uri="{FF2B5EF4-FFF2-40B4-BE49-F238E27FC236}">
                    <a16:creationId xmlns:a16="http://schemas.microsoft.com/office/drawing/2014/main" id="{B60481FC-A231-447E-918E-2D794732656B}"/>
                  </a:ext>
                </a:extLst>
              </p:cNvPr>
              <p:cNvSpPr/>
              <p:nvPr/>
            </p:nvSpPr>
            <p:spPr>
              <a:xfrm>
                <a:off x="9167168" y="3624156"/>
                <a:ext cx="650897" cy="190372"/>
              </a:xfrm>
              <a:custGeom>
                <a:avLst/>
                <a:gdLst>
                  <a:gd name="connsiteX0" fmla="*/ 650898 w 650897"/>
                  <a:gd name="connsiteY0" fmla="*/ 190373 h 190372"/>
                  <a:gd name="connsiteX1" fmla="*/ 650898 w 650897"/>
                  <a:gd name="connsiteY1" fmla="*/ 0 h 190372"/>
                  <a:gd name="connsiteX2" fmla="*/ 0 w 650897"/>
                  <a:gd name="connsiteY2" fmla="*/ 0 h 190372"/>
                  <a:gd name="connsiteX3" fmla="*/ 0 w 650897"/>
                  <a:gd name="connsiteY3" fmla="*/ 190373 h 190372"/>
                  <a:gd name="connsiteX4" fmla="*/ 71428 w 650897"/>
                  <a:gd name="connsiteY4" fmla="*/ 190373 h 190372"/>
                  <a:gd name="connsiteX5" fmla="*/ 71428 w 650897"/>
                  <a:gd name="connsiteY5" fmla="*/ 77476 h 190372"/>
                  <a:gd name="connsiteX6" fmla="*/ 118921 w 650897"/>
                  <a:gd name="connsiteY6" fmla="*/ 77476 h 190372"/>
                  <a:gd name="connsiteX7" fmla="*/ 118921 w 650897"/>
                  <a:gd name="connsiteY7" fmla="*/ 190373 h 190372"/>
                  <a:gd name="connsiteX8" fmla="*/ 187832 w 650897"/>
                  <a:gd name="connsiteY8" fmla="*/ 190373 h 190372"/>
                  <a:gd name="connsiteX9" fmla="*/ 187832 w 650897"/>
                  <a:gd name="connsiteY9" fmla="*/ 120488 h 190372"/>
                  <a:gd name="connsiteX10" fmla="*/ 235324 w 650897"/>
                  <a:gd name="connsiteY10" fmla="*/ 120488 h 190372"/>
                  <a:gd name="connsiteX11" fmla="*/ 235324 w 650897"/>
                  <a:gd name="connsiteY11" fmla="*/ 190373 h 190372"/>
                  <a:gd name="connsiteX12" fmla="*/ 301703 w 650897"/>
                  <a:gd name="connsiteY12" fmla="*/ 190373 h 190372"/>
                  <a:gd name="connsiteX13" fmla="*/ 301703 w 650897"/>
                  <a:gd name="connsiteY13" fmla="*/ 77476 h 190372"/>
                  <a:gd name="connsiteX14" fmla="*/ 349195 w 650897"/>
                  <a:gd name="connsiteY14" fmla="*/ 77476 h 190372"/>
                  <a:gd name="connsiteX15" fmla="*/ 349195 w 650897"/>
                  <a:gd name="connsiteY15" fmla="*/ 190373 h 190372"/>
                  <a:gd name="connsiteX16" fmla="*/ 418099 w 650897"/>
                  <a:gd name="connsiteY16" fmla="*/ 190373 h 190372"/>
                  <a:gd name="connsiteX17" fmla="*/ 418099 w 650897"/>
                  <a:gd name="connsiteY17" fmla="*/ 120488 h 190372"/>
                  <a:gd name="connsiteX18" fmla="*/ 465591 w 650897"/>
                  <a:gd name="connsiteY18" fmla="*/ 120488 h 190372"/>
                  <a:gd name="connsiteX19" fmla="*/ 465591 w 650897"/>
                  <a:gd name="connsiteY19" fmla="*/ 190373 h 190372"/>
                  <a:gd name="connsiteX20" fmla="*/ 534502 w 650897"/>
                  <a:gd name="connsiteY20" fmla="*/ 190373 h 190372"/>
                  <a:gd name="connsiteX21" fmla="*/ 534502 w 650897"/>
                  <a:gd name="connsiteY21" fmla="*/ 77476 h 190372"/>
                  <a:gd name="connsiteX22" fmla="*/ 581995 w 650897"/>
                  <a:gd name="connsiteY22" fmla="*/ 77476 h 190372"/>
                  <a:gd name="connsiteX23" fmla="*/ 581995 w 650897"/>
                  <a:gd name="connsiteY23" fmla="*/ 190373 h 190372"/>
                  <a:gd name="connsiteX24" fmla="*/ 650898 w 650897"/>
                  <a:gd name="connsiteY24" fmla="*/ 190373 h 19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0897" h="190372">
                    <a:moveTo>
                      <a:pt x="650898" y="190373"/>
                    </a:moveTo>
                    <a:lnTo>
                      <a:pt x="650898" y="0"/>
                    </a:lnTo>
                    <a:lnTo>
                      <a:pt x="0" y="0"/>
                    </a:lnTo>
                    <a:lnTo>
                      <a:pt x="0" y="190373"/>
                    </a:lnTo>
                    <a:lnTo>
                      <a:pt x="71428" y="190373"/>
                    </a:lnTo>
                    <a:lnTo>
                      <a:pt x="71428" y="77476"/>
                    </a:lnTo>
                    <a:lnTo>
                      <a:pt x="118921" y="77476"/>
                    </a:lnTo>
                    <a:lnTo>
                      <a:pt x="118921" y="190373"/>
                    </a:lnTo>
                    <a:lnTo>
                      <a:pt x="187832" y="190373"/>
                    </a:lnTo>
                    <a:lnTo>
                      <a:pt x="187832" y="120488"/>
                    </a:lnTo>
                    <a:lnTo>
                      <a:pt x="235324" y="120488"/>
                    </a:lnTo>
                    <a:lnTo>
                      <a:pt x="235324" y="190373"/>
                    </a:lnTo>
                    <a:lnTo>
                      <a:pt x="301703" y="190373"/>
                    </a:lnTo>
                    <a:lnTo>
                      <a:pt x="301703" y="77476"/>
                    </a:lnTo>
                    <a:lnTo>
                      <a:pt x="349195" y="77476"/>
                    </a:lnTo>
                    <a:lnTo>
                      <a:pt x="349195" y="190373"/>
                    </a:lnTo>
                    <a:lnTo>
                      <a:pt x="418099" y="190373"/>
                    </a:lnTo>
                    <a:lnTo>
                      <a:pt x="418099" y="120488"/>
                    </a:lnTo>
                    <a:lnTo>
                      <a:pt x="465591" y="120488"/>
                    </a:lnTo>
                    <a:lnTo>
                      <a:pt x="465591" y="190373"/>
                    </a:lnTo>
                    <a:lnTo>
                      <a:pt x="534502" y="190373"/>
                    </a:lnTo>
                    <a:lnTo>
                      <a:pt x="534502" y="77476"/>
                    </a:lnTo>
                    <a:lnTo>
                      <a:pt x="581995" y="77476"/>
                    </a:lnTo>
                    <a:lnTo>
                      <a:pt x="581995" y="190373"/>
                    </a:lnTo>
                    <a:lnTo>
                      <a:pt x="650898" y="190373"/>
                    </a:lnTo>
                    <a:close/>
                  </a:path>
                </a:pathLst>
              </a:custGeom>
              <a:grpFill/>
              <a:ln w="7876" cap="flat">
                <a:noFill/>
                <a:prstDash val="solid"/>
                <a:miter/>
              </a:ln>
            </p:spPr>
            <p:txBody>
              <a:bodyPr rtlCol="0" anchor="ctr"/>
              <a:lstStyle/>
              <a:p>
                <a:endParaRPr lang="en-GB"/>
              </a:p>
            </p:txBody>
          </p:sp>
          <p:sp>
            <p:nvSpPr>
              <p:cNvPr id="382" name="Freeform 138">
                <a:extLst>
                  <a:ext uri="{FF2B5EF4-FFF2-40B4-BE49-F238E27FC236}">
                    <a16:creationId xmlns:a16="http://schemas.microsoft.com/office/drawing/2014/main" id="{D2422504-1CBA-4143-86B2-E4FBADA8CE5D}"/>
                  </a:ext>
                </a:extLst>
              </p:cNvPr>
              <p:cNvSpPr/>
              <p:nvPr/>
            </p:nvSpPr>
            <p:spPr>
              <a:xfrm>
                <a:off x="8979773" y="3113455"/>
                <a:ext cx="1012320" cy="1012251"/>
              </a:xfrm>
              <a:custGeom>
                <a:avLst/>
                <a:gdLst>
                  <a:gd name="connsiteX0" fmla="*/ 506132 w 1012320"/>
                  <a:gd name="connsiteY0" fmla="*/ 0 h 1012251"/>
                  <a:gd name="connsiteX1" fmla="*/ 0 w 1012320"/>
                  <a:gd name="connsiteY1" fmla="*/ 506150 h 1012251"/>
                  <a:gd name="connsiteX2" fmla="*/ 25732 w 1012320"/>
                  <a:gd name="connsiteY2" fmla="*/ 665470 h 1012251"/>
                  <a:gd name="connsiteX3" fmla="*/ 25835 w 1012320"/>
                  <a:gd name="connsiteY3" fmla="*/ 665407 h 1012251"/>
                  <a:gd name="connsiteX4" fmla="*/ 125484 w 1012320"/>
                  <a:gd name="connsiteY4" fmla="*/ 709926 h 1012251"/>
                  <a:gd name="connsiteX5" fmla="*/ 137442 w 1012320"/>
                  <a:gd name="connsiteY5" fmla="*/ 704129 h 1012251"/>
                  <a:gd name="connsiteX6" fmla="*/ 139879 w 1012320"/>
                  <a:gd name="connsiteY6" fmla="*/ 702617 h 1012251"/>
                  <a:gd name="connsiteX7" fmla="*/ 139879 w 1012320"/>
                  <a:gd name="connsiteY7" fmla="*/ 486955 h 1012251"/>
                  <a:gd name="connsiteX8" fmla="*/ 163626 w 1012320"/>
                  <a:gd name="connsiteY8" fmla="*/ 463208 h 1012251"/>
                  <a:gd name="connsiteX9" fmla="*/ 862040 w 1012320"/>
                  <a:gd name="connsiteY9" fmla="*/ 463208 h 1012251"/>
                  <a:gd name="connsiteX10" fmla="*/ 885786 w 1012320"/>
                  <a:gd name="connsiteY10" fmla="*/ 486955 h 1012251"/>
                  <a:gd name="connsiteX11" fmla="*/ 885786 w 1012320"/>
                  <a:gd name="connsiteY11" fmla="*/ 724820 h 1012251"/>
                  <a:gd name="connsiteX12" fmla="*/ 862040 w 1012320"/>
                  <a:gd name="connsiteY12" fmla="*/ 748566 h 1012251"/>
                  <a:gd name="connsiteX13" fmla="*/ 180691 w 1012320"/>
                  <a:gd name="connsiteY13" fmla="*/ 748566 h 1012251"/>
                  <a:gd name="connsiteX14" fmla="*/ 169396 w 1012320"/>
                  <a:gd name="connsiteY14" fmla="*/ 755571 h 1012251"/>
                  <a:gd name="connsiteX15" fmla="*/ 169396 w 1012320"/>
                  <a:gd name="connsiteY15" fmla="*/ 755571 h 1012251"/>
                  <a:gd name="connsiteX16" fmla="*/ 146410 w 1012320"/>
                  <a:gd name="connsiteY16" fmla="*/ 860695 h 1012251"/>
                  <a:gd name="connsiteX17" fmla="*/ 149790 w 1012320"/>
                  <a:gd name="connsiteY17" fmla="*/ 865484 h 1012251"/>
                  <a:gd name="connsiteX18" fmla="*/ 865553 w 1012320"/>
                  <a:gd name="connsiteY18" fmla="*/ 862531 h 1012251"/>
                  <a:gd name="connsiteX19" fmla="*/ 862600 w 1012320"/>
                  <a:gd name="connsiteY19" fmla="*/ 146767 h 1012251"/>
                  <a:gd name="connsiteX20" fmla="*/ 506132 w 1012320"/>
                  <a:gd name="connsiteY20" fmla="*/ 0 h 1012251"/>
                  <a:gd name="connsiteX21" fmla="*/ 317002 w 1012320"/>
                  <a:gd name="connsiteY21" fmla="*/ 420727 h 1012251"/>
                  <a:gd name="connsiteX22" fmla="*/ 170947 w 1012320"/>
                  <a:gd name="connsiteY22" fmla="*/ 420727 h 1012251"/>
                  <a:gd name="connsiteX23" fmla="*/ 170947 w 1012320"/>
                  <a:gd name="connsiteY23" fmla="*/ 247482 h 1012251"/>
                  <a:gd name="connsiteX24" fmla="*/ 314406 w 1012320"/>
                  <a:gd name="connsiteY24" fmla="*/ 247482 h 1012251"/>
                  <a:gd name="connsiteX25" fmla="*/ 314406 w 1012320"/>
                  <a:gd name="connsiteY25" fmla="*/ 284471 h 1012251"/>
                  <a:gd name="connsiteX26" fmla="*/ 224590 w 1012320"/>
                  <a:gd name="connsiteY26" fmla="*/ 284471 h 1012251"/>
                  <a:gd name="connsiteX27" fmla="*/ 224590 w 1012320"/>
                  <a:gd name="connsiteY27" fmla="*/ 312009 h 1012251"/>
                  <a:gd name="connsiteX28" fmla="*/ 307884 w 1012320"/>
                  <a:gd name="connsiteY28" fmla="*/ 312009 h 1012251"/>
                  <a:gd name="connsiteX29" fmla="*/ 307884 w 1012320"/>
                  <a:gd name="connsiteY29" fmla="*/ 347343 h 1012251"/>
                  <a:gd name="connsiteX30" fmla="*/ 224590 w 1012320"/>
                  <a:gd name="connsiteY30" fmla="*/ 347343 h 1012251"/>
                  <a:gd name="connsiteX31" fmla="*/ 224590 w 1012320"/>
                  <a:gd name="connsiteY31" fmla="*/ 381466 h 1012251"/>
                  <a:gd name="connsiteX32" fmla="*/ 317002 w 1012320"/>
                  <a:gd name="connsiteY32" fmla="*/ 381466 h 1012251"/>
                  <a:gd name="connsiteX33" fmla="*/ 499634 w 1012320"/>
                  <a:gd name="connsiteY33" fmla="*/ 376590 h 1012251"/>
                  <a:gd name="connsiteX34" fmla="*/ 482085 w 1012320"/>
                  <a:gd name="connsiteY34" fmla="*/ 402228 h 1012251"/>
                  <a:gd name="connsiteX35" fmla="*/ 457983 w 1012320"/>
                  <a:gd name="connsiteY35" fmla="*/ 416001 h 1012251"/>
                  <a:gd name="connsiteX36" fmla="*/ 426076 w 1012320"/>
                  <a:gd name="connsiteY36" fmla="*/ 420750 h 1012251"/>
                  <a:gd name="connsiteX37" fmla="*/ 346542 w 1012320"/>
                  <a:gd name="connsiteY37" fmla="*/ 420750 h 1012251"/>
                  <a:gd name="connsiteX38" fmla="*/ 346542 w 1012320"/>
                  <a:gd name="connsiteY38" fmla="*/ 247482 h 1012251"/>
                  <a:gd name="connsiteX39" fmla="*/ 426076 w 1012320"/>
                  <a:gd name="connsiteY39" fmla="*/ 247482 h 1012251"/>
                  <a:gd name="connsiteX40" fmla="*/ 464070 w 1012320"/>
                  <a:gd name="connsiteY40" fmla="*/ 253870 h 1012251"/>
                  <a:gd name="connsiteX41" fmla="*/ 487998 w 1012320"/>
                  <a:gd name="connsiteY41" fmla="*/ 272186 h 1012251"/>
                  <a:gd name="connsiteX42" fmla="*/ 501708 w 1012320"/>
                  <a:gd name="connsiteY42" fmla="*/ 299938 h 1012251"/>
                  <a:gd name="connsiteX43" fmla="*/ 505958 w 1012320"/>
                  <a:gd name="connsiteY43" fmla="*/ 333507 h 1012251"/>
                  <a:gd name="connsiteX44" fmla="*/ 499634 w 1012320"/>
                  <a:gd name="connsiteY44" fmla="*/ 376590 h 1012251"/>
                  <a:gd name="connsiteX45" fmla="*/ 672704 w 1012320"/>
                  <a:gd name="connsiteY45" fmla="*/ 395089 h 1012251"/>
                  <a:gd name="connsiteX46" fmla="*/ 646939 w 1012320"/>
                  <a:gd name="connsiteY46" fmla="*/ 416413 h 1012251"/>
                  <a:gd name="connsiteX47" fmla="*/ 605225 w 1012320"/>
                  <a:gd name="connsiteY47" fmla="*/ 423679 h 1012251"/>
                  <a:gd name="connsiteX48" fmla="*/ 544007 w 1012320"/>
                  <a:gd name="connsiteY48" fmla="*/ 406669 h 1012251"/>
                  <a:gd name="connsiteX49" fmla="*/ 524765 w 1012320"/>
                  <a:gd name="connsiteY49" fmla="*/ 363411 h 1012251"/>
                  <a:gd name="connsiteX50" fmla="*/ 575701 w 1012320"/>
                  <a:gd name="connsiteY50" fmla="*/ 360245 h 1012251"/>
                  <a:gd name="connsiteX51" fmla="*/ 582429 w 1012320"/>
                  <a:gd name="connsiteY51" fmla="*/ 379147 h 1012251"/>
                  <a:gd name="connsiteX52" fmla="*/ 606072 w 1012320"/>
                  <a:gd name="connsiteY52" fmla="*/ 389659 h 1012251"/>
                  <a:gd name="connsiteX53" fmla="*/ 623731 w 1012320"/>
                  <a:gd name="connsiteY53" fmla="*/ 384292 h 1012251"/>
                  <a:gd name="connsiteX54" fmla="*/ 629937 w 1012320"/>
                  <a:gd name="connsiteY54" fmla="*/ 371825 h 1012251"/>
                  <a:gd name="connsiteX55" fmla="*/ 624032 w 1012320"/>
                  <a:gd name="connsiteY55" fmla="*/ 359770 h 1012251"/>
                  <a:gd name="connsiteX56" fmla="*/ 596613 w 1012320"/>
                  <a:gd name="connsiteY56" fmla="*/ 349725 h 1012251"/>
                  <a:gd name="connsiteX57" fmla="*/ 546390 w 1012320"/>
                  <a:gd name="connsiteY57" fmla="*/ 328686 h 1012251"/>
                  <a:gd name="connsiteX58" fmla="*/ 531264 w 1012320"/>
                  <a:gd name="connsiteY58" fmla="*/ 295244 h 1012251"/>
                  <a:gd name="connsiteX59" fmla="*/ 539005 w 1012320"/>
                  <a:gd name="connsiteY59" fmla="*/ 270010 h 1012251"/>
                  <a:gd name="connsiteX60" fmla="*/ 562284 w 1012320"/>
                  <a:gd name="connsiteY60" fmla="*/ 251345 h 1012251"/>
                  <a:gd name="connsiteX61" fmla="*/ 604869 w 1012320"/>
                  <a:gd name="connsiteY61" fmla="*/ 244530 h 1012251"/>
                  <a:gd name="connsiteX62" fmla="*/ 655527 w 1012320"/>
                  <a:gd name="connsiteY62" fmla="*/ 256886 h 1012251"/>
                  <a:gd name="connsiteX63" fmla="*/ 676266 w 1012320"/>
                  <a:gd name="connsiteY63" fmla="*/ 296178 h 1012251"/>
                  <a:gd name="connsiteX64" fmla="*/ 625813 w 1012320"/>
                  <a:gd name="connsiteY64" fmla="*/ 299130 h 1012251"/>
                  <a:gd name="connsiteX65" fmla="*/ 601152 w 1012320"/>
                  <a:gd name="connsiteY65" fmla="*/ 276666 h 1012251"/>
                  <a:gd name="connsiteX66" fmla="*/ 599573 w 1012320"/>
                  <a:gd name="connsiteY66" fmla="*/ 276793 h 1012251"/>
                  <a:gd name="connsiteX67" fmla="*/ 585516 w 1012320"/>
                  <a:gd name="connsiteY67" fmla="*/ 280751 h 1012251"/>
                  <a:gd name="connsiteX68" fmla="*/ 580767 w 1012320"/>
                  <a:gd name="connsiteY68" fmla="*/ 290376 h 1012251"/>
                  <a:gd name="connsiteX69" fmla="*/ 584669 w 1012320"/>
                  <a:gd name="connsiteY69" fmla="*/ 297824 h 1012251"/>
                  <a:gd name="connsiteX70" fmla="*/ 602629 w 1012320"/>
                  <a:gd name="connsiteY70" fmla="*/ 304157 h 1012251"/>
                  <a:gd name="connsiteX71" fmla="*/ 652915 w 1012320"/>
                  <a:gd name="connsiteY71" fmla="*/ 319465 h 1012251"/>
                  <a:gd name="connsiteX72" fmla="*/ 675007 w 1012320"/>
                  <a:gd name="connsiteY72" fmla="*/ 338723 h 1012251"/>
                  <a:gd name="connsiteX73" fmla="*/ 681917 w 1012320"/>
                  <a:gd name="connsiteY73" fmla="*/ 364369 h 1012251"/>
                  <a:gd name="connsiteX74" fmla="*/ 672704 w 1012320"/>
                  <a:gd name="connsiteY74" fmla="*/ 395089 h 1012251"/>
                  <a:gd name="connsiteX75" fmla="*/ 847475 w 1012320"/>
                  <a:gd name="connsiteY75" fmla="*/ 395089 h 1012251"/>
                  <a:gd name="connsiteX76" fmla="*/ 821719 w 1012320"/>
                  <a:gd name="connsiteY76" fmla="*/ 416413 h 1012251"/>
                  <a:gd name="connsiteX77" fmla="*/ 780005 w 1012320"/>
                  <a:gd name="connsiteY77" fmla="*/ 423679 h 1012251"/>
                  <a:gd name="connsiteX78" fmla="*/ 718787 w 1012320"/>
                  <a:gd name="connsiteY78" fmla="*/ 406669 h 1012251"/>
                  <a:gd name="connsiteX79" fmla="*/ 699529 w 1012320"/>
                  <a:gd name="connsiteY79" fmla="*/ 363411 h 1012251"/>
                  <a:gd name="connsiteX80" fmla="*/ 750456 w 1012320"/>
                  <a:gd name="connsiteY80" fmla="*/ 360245 h 1012251"/>
                  <a:gd name="connsiteX81" fmla="*/ 757192 w 1012320"/>
                  <a:gd name="connsiteY81" fmla="*/ 379147 h 1012251"/>
                  <a:gd name="connsiteX82" fmla="*/ 780828 w 1012320"/>
                  <a:gd name="connsiteY82" fmla="*/ 389659 h 1012251"/>
                  <a:gd name="connsiteX83" fmla="*/ 798495 w 1012320"/>
                  <a:gd name="connsiteY83" fmla="*/ 384292 h 1012251"/>
                  <a:gd name="connsiteX84" fmla="*/ 804701 w 1012320"/>
                  <a:gd name="connsiteY84" fmla="*/ 371825 h 1012251"/>
                  <a:gd name="connsiteX85" fmla="*/ 798796 w 1012320"/>
                  <a:gd name="connsiteY85" fmla="*/ 359770 h 1012251"/>
                  <a:gd name="connsiteX86" fmla="*/ 771377 w 1012320"/>
                  <a:gd name="connsiteY86" fmla="*/ 349725 h 1012251"/>
                  <a:gd name="connsiteX87" fmla="*/ 721154 w 1012320"/>
                  <a:gd name="connsiteY87" fmla="*/ 328686 h 1012251"/>
                  <a:gd name="connsiteX88" fmla="*/ 706027 w 1012320"/>
                  <a:gd name="connsiteY88" fmla="*/ 295244 h 1012251"/>
                  <a:gd name="connsiteX89" fmla="*/ 713769 w 1012320"/>
                  <a:gd name="connsiteY89" fmla="*/ 270010 h 1012251"/>
                  <a:gd name="connsiteX90" fmla="*/ 737048 w 1012320"/>
                  <a:gd name="connsiteY90" fmla="*/ 251345 h 1012251"/>
                  <a:gd name="connsiteX91" fmla="*/ 779640 w 1012320"/>
                  <a:gd name="connsiteY91" fmla="*/ 244530 h 1012251"/>
                  <a:gd name="connsiteX92" fmla="*/ 830299 w 1012320"/>
                  <a:gd name="connsiteY92" fmla="*/ 256886 h 1012251"/>
                  <a:gd name="connsiteX93" fmla="*/ 851037 w 1012320"/>
                  <a:gd name="connsiteY93" fmla="*/ 296178 h 1012251"/>
                  <a:gd name="connsiteX94" fmla="*/ 800577 w 1012320"/>
                  <a:gd name="connsiteY94" fmla="*/ 299130 h 1012251"/>
                  <a:gd name="connsiteX95" fmla="*/ 775948 w 1012320"/>
                  <a:gd name="connsiteY95" fmla="*/ 276665 h 1012251"/>
                  <a:gd name="connsiteX96" fmla="*/ 774345 w 1012320"/>
                  <a:gd name="connsiteY96" fmla="*/ 276793 h 1012251"/>
                  <a:gd name="connsiteX97" fmla="*/ 760279 w 1012320"/>
                  <a:gd name="connsiteY97" fmla="*/ 280751 h 1012251"/>
                  <a:gd name="connsiteX98" fmla="*/ 755530 w 1012320"/>
                  <a:gd name="connsiteY98" fmla="*/ 290376 h 1012251"/>
                  <a:gd name="connsiteX99" fmla="*/ 759433 w 1012320"/>
                  <a:gd name="connsiteY99" fmla="*/ 297824 h 1012251"/>
                  <a:gd name="connsiteX100" fmla="*/ 777392 w 1012320"/>
                  <a:gd name="connsiteY100" fmla="*/ 304157 h 1012251"/>
                  <a:gd name="connsiteX101" fmla="*/ 827679 w 1012320"/>
                  <a:gd name="connsiteY101" fmla="*/ 319465 h 1012251"/>
                  <a:gd name="connsiteX102" fmla="*/ 849779 w 1012320"/>
                  <a:gd name="connsiteY102" fmla="*/ 338668 h 1012251"/>
                  <a:gd name="connsiteX103" fmla="*/ 856689 w 1012320"/>
                  <a:gd name="connsiteY103" fmla="*/ 364314 h 1012251"/>
                  <a:gd name="connsiteX104" fmla="*/ 847475 w 1012320"/>
                  <a:gd name="connsiteY104" fmla="*/ 395089 h 101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12320" h="1012251">
                    <a:moveTo>
                      <a:pt x="506132" y="0"/>
                    </a:moveTo>
                    <a:cubicBezTo>
                      <a:pt x="226598" y="5"/>
                      <a:pt x="-5" y="226616"/>
                      <a:pt x="0" y="506150"/>
                    </a:cubicBezTo>
                    <a:cubicBezTo>
                      <a:pt x="1" y="560291"/>
                      <a:pt x="8689" y="614082"/>
                      <a:pt x="25732" y="665470"/>
                    </a:cubicBezTo>
                    <a:lnTo>
                      <a:pt x="25835" y="665407"/>
                    </a:lnTo>
                    <a:cubicBezTo>
                      <a:pt x="41058" y="705218"/>
                      <a:pt x="85673" y="725150"/>
                      <a:pt x="125484" y="709926"/>
                    </a:cubicBezTo>
                    <a:cubicBezTo>
                      <a:pt x="129629" y="708341"/>
                      <a:pt x="133630" y="706402"/>
                      <a:pt x="137442" y="704129"/>
                    </a:cubicBezTo>
                    <a:lnTo>
                      <a:pt x="139879" y="702617"/>
                    </a:lnTo>
                    <a:lnTo>
                      <a:pt x="139879" y="486955"/>
                    </a:lnTo>
                    <a:cubicBezTo>
                      <a:pt x="139879" y="473840"/>
                      <a:pt x="150511" y="463208"/>
                      <a:pt x="163626" y="463208"/>
                    </a:cubicBezTo>
                    <a:lnTo>
                      <a:pt x="862040" y="463208"/>
                    </a:lnTo>
                    <a:cubicBezTo>
                      <a:pt x="875154" y="463208"/>
                      <a:pt x="885786" y="473840"/>
                      <a:pt x="885786" y="486955"/>
                    </a:cubicBezTo>
                    <a:lnTo>
                      <a:pt x="885786" y="724820"/>
                    </a:lnTo>
                    <a:cubicBezTo>
                      <a:pt x="885786" y="737934"/>
                      <a:pt x="875154" y="748566"/>
                      <a:pt x="862040" y="748566"/>
                    </a:cubicBezTo>
                    <a:lnTo>
                      <a:pt x="180691" y="748566"/>
                    </a:lnTo>
                    <a:lnTo>
                      <a:pt x="169396" y="755571"/>
                    </a:lnTo>
                    <a:lnTo>
                      <a:pt x="169396" y="755571"/>
                    </a:lnTo>
                    <a:cubicBezTo>
                      <a:pt x="134562" y="778627"/>
                      <a:pt x="124377" y="825204"/>
                      <a:pt x="146410" y="860695"/>
                    </a:cubicBezTo>
                    <a:cubicBezTo>
                      <a:pt x="147455" y="862373"/>
                      <a:pt x="148634" y="863917"/>
                      <a:pt x="149790" y="865484"/>
                    </a:cubicBezTo>
                    <a:cubicBezTo>
                      <a:pt x="348258" y="1062321"/>
                      <a:pt x="668716" y="1060999"/>
                      <a:pt x="865553" y="862531"/>
                    </a:cubicBezTo>
                    <a:cubicBezTo>
                      <a:pt x="1062390" y="664062"/>
                      <a:pt x="1061068" y="343604"/>
                      <a:pt x="862600" y="146767"/>
                    </a:cubicBezTo>
                    <a:cubicBezTo>
                      <a:pt x="767790" y="52737"/>
                      <a:pt x="639663" y="-16"/>
                      <a:pt x="506132" y="0"/>
                    </a:cubicBezTo>
                    <a:close/>
                    <a:moveTo>
                      <a:pt x="317002" y="420727"/>
                    </a:moveTo>
                    <a:lnTo>
                      <a:pt x="170947" y="420727"/>
                    </a:lnTo>
                    <a:lnTo>
                      <a:pt x="170947" y="247482"/>
                    </a:lnTo>
                    <a:lnTo>
                      <a:pt x="314406" y="247482"/>
                    </a:lnTo>
                    <a:lnTo>
                      <a:pt x="314406" y="284471"/>
                    </a:lnTo>
                    <a:lnTo>
                      <a:pt x="224590" y="284471"/>
                    </a:lnTo>
                    <a:lnTo>
                      <a:pt x="224590" y="312009"/>
                    </a:lnTo>
                    <a:lnTo>
                      <a:pt x="307884" y="312009"/>
                    </a:lnTo>
                    <a:lnTo>
                      <a:pt x="307884" y="347343"/>
                    </a:lnTo>
                    <a:lnTo>
                      <a:pt x="224590" y="347343"/>
                    </a:lnTo>
                    <a:lnTo>
                      <a:pt x="224590" y="381466"/>
                    </a:lnTo>
                    <a:lnTo>
                      <a:pt x="317002" y="381466"/>
                    </a:lnTo>
                    <a:close/>
                    <a:moveTo>
                      <a:pt x="499634" y="376590"/>
                    </a:moveTo>
                    <a:cubicBezTo>
                      <a:pt x="495745" y="386325"/>
                      <a:pt x="489753" y="395080"/>
                      <a:pt x="482085" y="402228"/>
                    </a:cubicBezTo>
                    <a:cubicBezTo>
                      <a:pt x="475302" y="408726"/>
                      <a:pt x="467025" y="413455"/>
                      <a:pt x="457983" y="416001"/>
                    </a:cubicBezTo>
                    <a:cubicBezTo>
                      <a:pt x="447599" y="418964"/>
                      <a:pt x="436873" y="420560"/>
                      <a:pt x="426076" y="420750"/>
                    </a:cubicBezTo>
                    <a:lnTo>
                      <a:pt x="346542" y="420750"/>
                    </a:lnTo>
                    <a:lnTo>
                      <a:pt x="346542" y="247482"/>
                    </a:lnTo>
                    <a:lnTo>
                      <a:pt x="426076" y="247482"/>
                    </a:lnTo>
                    <a:cubicBezTo>
                      <a:pt x="439044" y="247000"/>
                      <a:pt x="451973" y="249174"/>
                      <a:pt x="464070" y="253870"/>
                    </a:cubicBezTo>
                    <a:cubicBezTo>
                      <a:pt x="473435" y="257908"/>
                      <a:pt x="481655" y="264200"/>
                      <a:pt x="487998" y="272186"/>
                    </a:cubicBezTo>
                    <a:cubicBezTo>
                      <a:pt x="494426" y="280397"/>
                      <a:pt x="499093" y="289844"/>
                      <a:pt x="501708" y="299938"/>
                    </a:cubicBezTo>
                    <a:cubicBezTo>
                      <a:pt x="504592" y="310892"/>
                      <a:pt x="506021" y="322179"/>
                      <a:pt x="505958" y="333507"/>
                    </a:cubicBezTo>
                    <a:cubicBezTo>
                      <a:pt x="506579" y="348138"/>
                      <a:pt x="504433" y="362755"/>
                      <a:pt x="499634" y="376590"/>
                    </a:cubicBezTo>
                    <a:close/>
                    <a:moveTo>
                      <a:pt x="672704" y="395089"/>
                    </a:moveTo>
                    <a:cubicBezTo>
                      <a:pt x="666410" y="404585"/>
                      <a:pt x="657445" y="412005"/>
                      <a:pt x="646939" y="416413"/>
                    </a:cubicBezTo>
                    <a:cubicBezTo>
                      <a:pt x="633680" y="421670"/>
                      <a:pt x="619481" y="424144"/>
                      <a:pt x="605225" y="423679"/>
                    </a:cubicBezTo>
                    <a:cubicBezTo>
                      <a:pt x="575759" y="423679"/>
                      <a:pt x="555353" y="418009"/>
                      <a:pt x="544007" y="406669"/>
                    </a:cubicBezTo>
                    <a:cubicBezTo>
                      <a:pt x="532553" y="395065"/>
                      <a:pt x="525714" y="379689"/>
                      <a:pt x="524765" y="363411"/>
                    </a:cubicBezTo>
                    <a:lnTo>
                      <a:pt x="575701" y="360245"/>
                    </a:lnTo>
                    <a:cubicBezTo>
                      <a:pt x="576247" y="367027"/>
                      <a:pt x="578567" y="373546"/>
                      <a:pt x="582429" y="379147"/>
                    </a:cubicBezTo>
                    <a:cubicBezTo>
                      <a:pt x="588154" y="386258"/>
                      <a:pt x="596957" y="390171"/>
                      <a:pt x="606072" y="389659"/>
                    </a:cubicBezTo>
                    <a:cubicBezTo>
                      <a:pt x="612415" y="390078"/>
                      <a:pt x="618694" y="388170"/>
                      <a:pt x="623731" y="384292"/>
                    </a:cubicBezTo>
                    <a:cubicBezTo>
                      <a:pt x="627581" y="381291"/>
                      <a:pt x="629863" y="376706"/>
                      <a:pt x="629937" y="371825"/>
                    </a:cubicBezTo>
                    <a:cubicBezTo>
                      <a:pt x="629844" y="367132"/>
                      <a:pt x="627683" y="362720"/>
                      <a:pt x="624032" y="359770"/>
                    </a:cubicBezTo>
                    <a:cubicBezTo>
                      <a:pt x="615721" y="354489"/>
                      <a:pt x="606369" y="351063"/>
                      <a:pt x="596613" y="349725"/>
                    </a:cubicBezTo>
                    <a:cubicBezTo>
                      <a:pt x="573136" y="344449"/>
                      <a:pt x="556395" y="337436"/>
                      <a:pt x="546390" y="328686"/>
                    </a:cubicBezTo>
                    <a:cubicBezTo>
                      <a:pt x="536521" y="320422"/>
                      <a:pt x="530954" y="308112"/>
                      <a:pt x="531264" y="295244"/>
                    </a:cubicBezTo>
                    <a:cubicBezTo>
                      <a:pt x="531291" y="286252"/>
                      <a:pt x="533985" y="277470"/>
                      <a:pt x="539005" y="270010"/>
                    </a:cubicBezTo>
                    <a:cubicBezTo>
                      <a:pt x="544745" y="261620"/>
                      <a:pt x="552847" y="255124"/>
                      <a:pt x="562284" y="251345"/>
                    </a:cubicBezTo>
                    <a:cubicBezTo>
                      <a:pt x="575881" y="246253"/>
                      <a:pt x="590361" y="243936"/>
                      <a:pt x="604869" y="244530"/>
                    </a:cubicBezTo>
                    <a:cubicBezTo>
                      <a:pt x="622620" y="243379"/>
                      <a:pt x="640299" y="247691"/>
                      <a:pt x="655527" y="256886"/>
                    </a:cubicBezTo>
                    <a:cubicBezTo>
                      <a:pt x="667831" y="266339"/>
                      <a:pt x="675403" y="280686"/>
                      <a:pt x="676266" y="296178"/>
                    </a:cubicBezTo>
                    <a:lnTo>
                      <a:pt x="625813" y="299130"/>
                    </a:lnTo>
                    <a:cubicBezTo>
                      <a:pt x="625206" y="286117"/>
                      <a:pt x="614166" y="276060"/>
                      <a:pt x="601152" y="276666"/>
                    </a:cubicBezTo>
                    <a:cubicBezTo>
                      <a:pt x="600625" y="276691"/>
                      <a:pt x="600098" y="276733"/>
                      <a:pt x="599573" y="276793"/>
                    </a:cubicBezTo>
                    <a:cubicBezTo>
                      <a:pt x="594569" y="276425"/>
                      <a:pt x="589593" y="277826"/>
                      <a:pt x="585516" y="280751"/>
                    </a:cubicBezTo>
                    <a:cubicBezTo>
                      <a:pt x="582519" y="283043"/>
                      <a:pt x="580763" y="286603"/>
                      <a:pt x="580767" y="290376"/>
                    </a:cubicBezTo>
                    <a:cubicBezTo>
                      <a:pt x="580862" y="293324"/>
                      <a:pt x="582300" y="296067"/>
                      <a:pt x="584669" y="297824"/>
                    </a:cubicBezTo>
                    <a:cubicBezTo>
                      <a:pt x="590120" y="301224"/>
                      <a:pt x="596251" y="303385"/>
                      <a:pt x="602629" y="304157"/>
                    </a:cubicBezTo>
                    <a:cubicBezTo>
                      <a:pt x="619930" y="307282"/>
                      <a:pt x="636807" y="312420"/>
                      <a:pt x="652915" y="319465"/>
                    </a:cubicBezTo>
                    <a:cubicBezTo>
                      <a:pt x="661945" y="323677"/>
                      <a:pt x="669603" y="330352"/>
                      <a:pt x="675007" y="338723"/>
                    </a:cubicBezTo>
                    <a:cubicBezTo>
                      <a:pt x="679641" y="346467"/>
                      <a:pt x="682033" y="355345"/>
                      <a:pt x="681917" y="364369"/>
                    </a:cubicBezTo>
                    <a:cubicBezTo>
                      <a:pt x="681968" y="375297"/>
                      <a:pt x="678760" y="385992"/>
                      <a:pt x="672704" y="395089"/>
                    </a:cubicBezTo>
                    <a:close/>
                    <a:moveTo>
                      <a:pt x="847475" y="395089"/>
                    </a:moveTo>
                    <a:cubicBezTo>
                      <a:pt x="841186" y="404586"/>
                      <a:pt x="832223" y="412007"/>
                      <a:pt x="821719" y="416413"/>
                    </a:cubicBezTo>
                    <a:cubicBezTo>
                      <a:pt x="808460" y="421670"/>
                      <a:pt x="794261" y="424144"/>
                      <a:pt x="780005" y="423679"/>
                    </a:cubicBezTo>
                    <a:cubicBezTo>
                      <a:pt x="750533" y="423679"/>
                      <a:pt x="730127" y="418009"/>
                      <a:pt x="718787" y="406669"/>
                    </a:cubicBezTo>
                    <a:cubicBezTo>
                      <a:pt x="707327" y="395067"/>
                      <a:pt x="700482" y="379691"/>
                      <a:pt x="699529" y="363411"/>
                    </a:cubicBezTo>
                    <a:lnTo>
                      <a:pt x="750456" y="360245"/>
                    </a:lnTo>
                    <a:cubicBezTo>
                      <a:pt x="751010" y="367026"/>
                      <a:pt x="753333" y="373544"/>
                      <a:pt x="757192" y="379147"/>
                    </a:cubicBezTo>
                    <a:cubicBezTo>
                      <a:pt x="762915" y="386257"/>
                      <a:pt x="771715" y="390171"/>
                      <a:pt x="780828" y="389659"/>
                    </a:cubicBezTo>
                    <a:cubicBezTo>
                      <a:pt x="787173" y="390077"/>
                      <a:pt x="793454" y="388169"/>
                      <a:pt x="798495" y="384292"/>
                    </a:cubicBezTo>
                    <a:cubicBezTo>
                      <a:pt x="802345" y="381291"/>
                      <a:pt x="804627" y="376706"/>
                      <a:pt x="804701" y="371825"/>
                    </a:cubicBezTo>
                    <a:cubicBezTo>
                      <a:pt x="804608" y="367132"/>
                      <a:pt x="802447" y="362720"/>
                      <a:pt x="798796" y="359770"/>
                    </a:cubicBezTo>
                    <a:cubicBezTo>
                      <a:pt x="790485" y="354489"/>
                      <a:pt x="781133" y="351063"/>
                      <a:pt x="771377" y="349725"/>
                    </a:cubicBezTo>
                    <a:cubicBezTo>
                      <a:pt x="747900" y="344449"/>
                      <a:pt x="731159" y="337436"/>
                      <a:pt x="721154" y="328686"/>
                    </a:cubicBezTo>
                    <a:cubicBezTo>
                      <a:pt x="711285" y="320422"/>
                      <a:pt x="705717" y="308112"/>
                      <a:pt x="706027" y="295244"/>
                    </a:cubicBezTo>
                    <a:cubicBezTo>
                      <a:pt x="706055" y="286252"/>
                      <a:pt x="708749" y="277470"/>
                      <a:pt x="713769" y="270010"/>
                    </a:cubicBezTo>
                    <a:cubicBezTo>
                      <a:pt x="719509" y="261620"/>
                      <a:pt x="727611" y="255124"/>
                      <a:pt x="737048" y="251345"/>
                    </a:cubicBezTo>
                    <a:cubicBezTo>
                      <a:pt x="750648" y="246251"/>
                      <a:pt x="765130" y="243934"/>
                      <a:pt x="779640" y="244530"/>
                    </a:cubicBezTo>
                    <a:cubicBezTo>
                      <a:pt x="797392" y="243379"/>
                      <a:pt x="815070" y="247691"/>
                      <a:pt x="830299" y="256886"/>
                    </a:cubicBezTo>
                    <a:cubicBezTo>
                      <a:pt x="842602" y="266339"/>
                      <a:pt x="850175" y="280686"/>
                      <a:pt x="851037" y="296178"/>
                    </a:cubicBezTo>
                    <a:lnTo>
                      <a:pt x="800577" y="299130"/>
                    </a:lnTo>
                    <a:cubicBezTo>
                      <a:pt x="799979" y="286126"/>
                      <a:pt x="788953" y="276067"/>
                      <a:pt x="775948" y="276665"/>
                    </a:cubicBezTo>
                    <a:cubicBezTo>
                      <a:pt x="775412" y="276689"/>
                      <a:pt x="774878" y="276732"/>
                      <a:pt x="774345" y="276793"/>
                    </a:cubicBezTo>
                    <a:cubicBezTo>
                      <a:pt x="769338" y="276425"/>
                      <a:pt x="764360" y="277826"/>
                      <a:pt x="760279" y="280751"/>
                    </a:cubicBezTo>
                    <a:cubicBezTo>
                      <a:pt x="757284" y="283045"/>
                      <a:pt x="755529" y="286603"/>
                      <a:pt x="755530" y="290376"/>
                    </a:cubicBezTo>
                    <a:cubicBezTo>
                      <a:pt x="755626" y="293324"/>
                      <a:pt x="757063" y="296067"/>
                      <a:pt x="759433" y="297824"/>
                    </a:cubicBezTo>
                    <a:cubicBezTo>
                      <a:pt x="764884" y="301224"/>
                      <a:pt x="771015" y="303385"/>
                      <a:pt x="777392" y="304157"/>
                    </a:cubicBezTo>
                    <a:cubicBezTo>
                      <a:pt x="794694" y="307282"/>
                      <a:pt x="811571" y="312420"/>
                      <a:pt x="827679" y="319465"/>
                    </a:cubicBezTo>
                    <a:cubicBezTo>
                      <a:pt x="836705" y="323660"/>
                      <a:pt x="844364" y="330316"/>
                      <a:pt x="849779" y="338668"/>
                    </a:cubicBezTo>
                    <a:cubicBezTo>
                      <a:pt x="854412" y="346411"/>
                      <a:pt x="856805" y="355290"/>
                      <a:pt x="856689" y="364314"/>
                    </a:cubicBezTo>
                    <a:cubicBezTo>
                      <a:pt x="856754" y="375261"/>
                      <a:pt x="853545" y="385978"/>
                      <a:pt x="847475" y="395089"/>
                    </a:cubicBezTo>
                    <a:close/>
                  </a:path>
                </a:pathLst>
              </a:custGeom>
              <a:grpFill/>
              <a:ln w="7876" cap="flat">
                <a:noFill/>
                <a:prstDash val="solid"/>
                <a:miter/>
              </a:ln>
            </p:spPr>
            <p:txBody>
              <a:bodyPr rtlCol="0" anchor="ctr"/>
              <a:lstStyle/>
              <a:p>
                <a:endParaRPr lang="en-GB"/>
              </a:p>
            </p:txBody>
          </p:sp>
        </p:grpSp>
      </p:grpSp>
      <p:grpSp>
        <p:nvGrpSpPr>
          <p:cNvPr id="383" name="Group 382">
            <a:extLst>
              <a:ext uri="{FF2B5EF4-FFF2-40B4-BE49-F238E27FC236}">
                <a16:creationId xmlns:a16="http://schemas.microsoft.com/office/drawing/2014/main" id="{678FD5C7-71A6-4D9B-998A-4EF532E432E9}"/>
              </a:ext>
            </a:extLst>
          </p:cNvPr>
          <p:cNvGrpSpPr>
            <a:grpSpLocks noChangeAspect="1"/>
          </p:cNvGrpSpPr>
          <p:nvPr/>
        </p:nvGrpSpPr>
        <p:grpSpPr>
          <a:xfrm>
            <a:off x="7116028" y="5002393"/>
            <a:ext cx="435600" cy="435585"/>
            <a:chOff x="2069238" y="1297603"/>
            <a:chExt cx="1012317" cy="1012282"/>
          </a:xfrm>
        </p:grpSpPr>
        <p:sp>
          <p:nvSpPr>
            <p:cNvPr id="384" name="Freeform 48">
              <a:extLst>
                <a:ext uri="{FF2B5EF4-FFF2-40B4-BE49-F238E27FC236}">
                  <a16:creationId xmlns:a16="http://schemas.microsoft.com/office/drawing/2014/main" id="{82DFC9CA-FD4C-4B82-B71E-C94724EBE4C4}"/>
                </a:ext>
              </a:extLst>
            </p:cNvPr>
            <p:cNvSpPr/>
            <p:nvPr/>
          </p:nvSpPr>
          <p:spPr>
            <a:xfrm>
              <a:off x="2069238" y="1297603"/>
              <a:ext cx="1012282" cy="1012282"/>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GB"/>
            </a:p>
          </p:txBody>
        </p:sp>
        <p:sp>
          <p:nvSpPr>
            <p:cNvPr id="385" name="Freeform 49">
              <a:extLst>
                <a:ext uri="{FF2B5EF4-FFF2-40B4-BE49-F238E27FC236}">
                  <a16:creationId xmlns:a16="http://schemas.microsoft.com/office/drawing/2014/main" id="{4700504F-8F87-4ADD-89C9-B37DCEC2F16A}"/>
                </a:ext>
              </a:extLst>
            </p:cNvPr>
            <p:cNvSpPr/>
            <p:nvPr/>
          </p:nvSpPr>
          <p:spPr>
            <a:xfrm>
              <a:off x="2846663" y="1713675"/>
              <a:ext cx="933" cy="14690"/>
            </a:xfrm>
            <a:custGeom>
              <a:avLst/>
              <a:gdLst>
                <a:gd name="connsiteX0" fmla="*/ 831 w 933"/>
                <a:gd name="connsiteY0" fmla="*/ 14691 h 14690"/>
                <a:gd name="connsiteX1" fmla="*/ 934 w 933"/>
                <a:gd name="connsiteY1" fmla="*/ 12221 h 14690"/>
                <a:gd name="connsiteX2" fmla="*/ 0 w 933"/>
                <a:gd name="connsiteY2" fmla="*/ 0 h 14690"/>
                <a:gd name="connsiteX3" fmla="*/ 0 w 933"/>
                <a:gd name="connsiteY3" fmla="*/ 14691 h 14690"/>
              </a:gdLst>
              <a:ahLst/>
              <a:cxnLst>
                <a:cxn ang="0">
                  <a:pos x="connsiteX0" y="connsiteY0"/>
                </a:cxn>
                <a:cxn ang="0">
                  <a:pos x="connsiteX1" y="connsiteY1"/>
                </a:cxn>
                <a:cxn ang="0">
                  <a:pos x="connsiteX2" y="connsiteY2"/>
                </a:cxn>
                <a:cxn ang="0">
                  <a:pos x="connsiteX3" y="connsiteY3"/>
                </a:cxn>
              </a:cxnLst>
              <a:rect l="l" t="t" r="r" b="b"/>
              <a:pathLst>
                <a:path w="933" h="14690">
                  <a:moveTo>
                    <a:pt x="831" y="14691"/>
                  </a:moveTo>
                  <a:cubicBezTo>
                    <a:pt x="831" y="13899"/>
                    <a:pt x="934" y="13052"/>
                    <a:pt x="934" y="12221"/>
                  </a:cubicBezTo>
                  <a:cubicBezTo>
                    <a:pt x="908" y="8131"/>
                    <a:pt x="595" y="4047"/>
                    <a:pt x="0" y="0"/>
                  </a:cubicBezTo>
                  <a:lnTo>
                    <a:pt x="0" y="14691"/>
                  </a:lnTo>
                  <a:close/>
                </a:path>
              </a:pathLst>
            </a:custGeom>
            <a:solidFill>
              <a:srgbClr val="FFFFFF"/>
            </a:solidFill>
            <a:ln w="7876" cap="flat">
              <a:noFill/>
              <a:prstDash val="solid"/>
              <a:miter/>
            </a:ln>
          </p:spPr>
          <p:txBody>
            <a:bodyPr rtlCol="0" anchor="ctr"/>
            <a:lstStyle/>
            <a:p>
              <a:endParaRPr lang="en-GB"/>
            </a:p>
          </p:txBody>
        </p:sp>
        <p:sp>
          <p:nvSpPr>
            <p:cNvPr id="386" name="Freeform 50">
              <a:extLst>
                <a:ext uri="{FF2B5EF4-FFF2-40B4-BE49-F238E27FC236}">
                  <a16:creationId xmlns:a16="http://schemas.microsoft.com/office/drawing/2014/main" id="{56438F08-66DD-40D7-8FF2-6E44C8752DE6}"/>
                </a:ext>
              </a:extLst>
            </p:cNvPr>
            <p:cNvSpPr/>
            <p:nvPr/>
          </p:nvSpPr>
          <p:spPr>
            <a:xfrm>
              <a:off x="2605085" y="1906945"/>
              <a:ext cx="20494" cy="61740"/>
            </a:xfrm>
            <a:custGeom>
              <a:avLst/>
              <a:gdLst>
                <a:gd name="connsiteX0" fmla="*/ 16622 w 20494"/>
                <a:gd name="connsiteY0" fmla="*/ 61740 h 61740"/>
                <a:gd name="connsiteX1" fmla="*/ 0 w 20494"/>
                <a:gd name="connsiteY1" fmla="*/ 0 h 61740"/>
              </a:gdLst>
              <a:ahLst/>
              <a:cxnLst>
                <a:cxn ang="0">
                  <a:pos x="connsiteX0" y="connsiteY0"/>
                </a:cxn>
                <a:cxn ang="0">
                  <a:pos x="connsiteX1" y="connsiteY1"/>
                </a:cxn>
              </a:cxnLst>
              <a:rect l="l" t="t" r="r" b="b"/>
              <a:pathLst>
                <a:path w="20494" h="61740">
                  <a:moveTo>
                    <a:pt x="16622" y="61740"/>
                  </a:moveTo>
                  <a:cubicBezTo>
                    <a:pt x="16559" y="61740"/>
                    <a:pt x="32548" y="19401"/>
                    <a:pt x="0" y="0"/>
                  </a:cubicBezTo>
                </a:path>
              </a:pathLst>
            </a:custGeom>
            <a:noFill/>
            <a:ln w="23031" cap="rnd">
              <a:solidFill>
                <a:srgbClr val="503291"/>
              </a:solidFill>
              <a:prstDash val="solid"/>
              <a:round/>
            </a:ln>
          </p:spPr>
          <p:txBody>
            <a:bodyPr rtlCol="0" anchor="ctr"/>
            <a:lstStyle/>
            <a:p>
              <a:endParaRPr lang="en-GB"/>
            </a:p>
          </p:txBody>
        </p:sp>
        <p:grpSp>
          <p:nvGrpSpPr>
            <p:cNvPr id="387" name="Graphic 68">
              <a:extLst>
                <a:ext uri="{FF2B5EF4-FFF2-40B4-BE49-F238E27FC236}">
                  <a16:creationId xmlns:a16="http://schemas.microsoft.com/office/drawing/2014/main" id="{86B8C8FB-B7E2-4B7D-B9F8-F2B134653DE9}"/>
                </a:ext>
              </a:extLst>
            </p:cNvPr>
            <p:cNvGrpSpPr/>
            <p:nvPr/>
          </p:nvGrpSpPr>
          <p:grpSpPr>
            <a:xfrm>
              <a:off x="2069238" y="1297603"/>
              <a:ext cx="1012317" cy="1012180"/>
              <a:chOff x="2069238" y="1297603"/>
              <a:chExt cx="1012317" cy="1012180"/>
            </a:xfrm>
            <a:solidFill>
              <a:srgbClr val="503291"/>
            </a:solidFill>
          </p:grpSpPr>
          <p:sp>
            <p:nvSpPr>
              <p:cNvPr id="388" name="Freeform 52">
                <a:extLst>
                  <a:ext uri="{FF2B5EF4-FFF2-40B4-BE49-F238E27FC236}">
                    <a16:creationId xmlns:a16="http://schemas.microsoft.com/office/drawing/2014/main" id="{BBB83530-AF4E-4CBE-AB13-671AF980ACBA}"/>
                  </a:ext>
                </a:extLst>
              </p:cNvPr>
              <p:cNvSpPr/>
              <p:nvPr/>
            </p:nvSpPr>
            <p:spPr>
              <a:xfrm>
                <a:off x="2438519" y="1428571"/>
                <a:ext cx="178329" cy="425974"/>
              </a:xfrm>
              <a:custGeom>
                <a:avLst/>
                <a:gdLst>
                  <a:gd name="connsiteX0" fmla="*/ 138705 w 178329"/>
                  <a:gd name="connsiteY0" fmla="*/ 303120 h 425974"/>
                  <a:gd name="connsiteX1" fmla="*/ 123729 w 178329"/>
                  <a:gd name="connsiteY1" fmla="*/ 305494 h 425974"/>
                  <a:gd name="connsiteX2" fmla="*/ 107756 w 178329"/>
                  <a:gd name="connsiteY2" fmla="*/ 299399 h 425974"/>
                  <a:gd name="connsiteX3" fmla="*/ 104217 w 178329"/>
                  <a:gd name="connsiteY3" fmla="*/ 310426 h 425974"/>
                  <a:gd name="connsiteX4" fmla="*/ 104162 w 178329"/>
                  <a:gd name="connsiteY4" fmla="*/ 345356 h 425974"/>
                  <a:gd name="connsiteX5" fmla="*/ 105064 w 178329"/>
                  <a:gd name="connsiteY5" fmla="*/ 346536 h 425974"/>
                  <a:gd name="connsiteX6" fmla="*/ 119067 w 178329"/>
                  <a:gd name="connsiteY6" fmla="*/ 352330 h 425974"/>
                  <a:gd name="connsiteX7" fmla="*/ 119067 w 178329"/>
                  <a:gd name="connsiteY7" fmla="*/ 352330 h 425974"/>
                  <a:gd name="connsiteX8" fmla="*/ 134177 w 178329"/>
                  <a:gd name="connsiteY8" fmla="*/ 345578 h 425974"/>
                  <a:gd name="connsiteX9" fmla="*/ 153491 w 178329"/>
                  <a:gd name="connsiteY9" fmla="*/ 344976 h 425974"/>
                  <a:gd name="connsiteX10" fmla="*/ 154092 w 178329"/>
                  <a:gd name="connsiteY10" fmla="*/ 364290 h 425974"/>
                  <a:gd name="connsiteX11" fmla="*/ 119074 w 178329"/>
                  <a:gd name="connsiteY11" fmla="*/ 379638 h 425974"/>
                  <a:gd name="connsiteX12" fmla="*/ 118995 w 178329"/>
                  <a:gd name="connsiteY12" fmla="*/ 379638 h 425974"/>
                  <a:gd name="connsiteX13" fmla="*/ 83930 w 178329"/>
                  <a:gd name="connsiteY13" fmla="*/ 364163 h 425974"/>
                  <a:gd name="connsiteX14" fmla="*/ 81556 w 178329"/>
                  <a:gd name="connsiteY14" fmla="*/ 360593 h 425974"/>
                  <a:gd name="connsiteX15" fmla="*/ 84239 w 178329"/>
                  <a:gd name="connsiteY15" fmla="*/ 291729 h 425974"/>
                  <a:gd name="connsiteX16" fmla="*/ 103248 w 178329"/>
                  <a:gd name="connsiteY16" fmla="*/ 290840 h 425974"/>
                  <a:gd name="connsiteX17" fmla="*/ 105911 w 178329"/>
                  <a:gd name="connsiteY17" fmla="*/ 294183 h 425974"/>
                  <a:gd name="connsiteX18" fmla="*/ 115251 w 178329"/>
                  <a:gd name="connsiteY18" fmla="*/ 279524 h 425974"/>
                  <a:gd name="connsiteX19" fmla="*/ 178234 w 178329"/>
                  <a:gd name="connsiteY19" fmla="*/ 287123 h 425974"/>
                  <a:gd name="connsiteX20" fmla="*/ 178210 w 178329"/>
                  <a:gd name="connsiteY20" fmla="*/ 126464 h 425974"/>
                  <a:gd name="connsiteX21" fmla="*/ 143327 w 178329"/>
                  <a:gd name="connsiteY21" fmla="*/ 102971 h 425974"/>
                  <a:gd name="connsiteX22" fmla="*/ 105381 w 178329"/>
                  <a:gd name="connsiteY22" fmla="*/ 135203 h 425974"/>
                  <a:gd name="connsiteX23" fmla="*/ 88839 w 178329"/>
                  <a:gd name="connsiteY23" fmla="*/ 145186 h 425974"/>
                  <a:gd name="connsiteX24" fmla="*/ 78762 w 178329"/>
                  <a:gd name="connsiteY24" fmla="*/ 129052 h 425974"/>
                  <a:gd name="connsiteX25" fmla="*/ 143327 w 178329"/>
                  <a:gd name="connsiteY25" fmla="*/ 75655 h 425974"/>
                  <a:gd name="connsiteX26" fmla="*/ 178195 w 178329"/>
                  <a:gd name="connsiteY26" fmla="*/ 86191 h 425974"/>
                  <a:gd name="connsiteX27" fmla="*/ 178195 w 178329"/>
                  <a:gd name="connsiteY27" fmla="*/ 5454 h 425974"/>
                  <a:gd name="connsiteX28" fmla="*/ 155794 w 178329"/>
                  <a:gd name="connsiteY28" fmla="*/ 0 h 425974"/>
                  <a:gd name="connsiteX29" fmla="*/ 138697 w 178329"/>
                  <a:gd name="connsiteY29" fmla="*/ 3206 h 425974"/>
                  <a:gd name="connsiteX30" fmla="*/ 162696 w 178329"/>
                  <a:gd name="connsiteY30" fmla="*/ 17256 h 425974"/>
                  <a:gd name="connsiteX31" fmla="*/ 164055 w 178329"/>
                  <a:gd name="connsiteY31" fmla="*/ 36529 h 425974"/>
                  <a:gd name="connsiteX32" fmla="*/ 144934 w 178329"/>
                  <a:gd name="connsiteY32" fmla="*/ 38018 h 425974"/>
                  <a:gd name="connsiteX33" fmla="*/ 112544 w 178329"/>
                  <a:gd name="connsiteY33" fmla="*/ 25828 h 425974"/>
                  <a:gd name="connsiteX34" fmla="*/ 60192 w 178329"/>
                  <a:gd name="connsiteY34" fmla="*/ 82621 h 425974"/>
                  <a:gd name="connsiteX35" fmla="*/ 59733 w 178329"/>
                  <a:gd name="connsiteY35" fmla="*/ 85961 h 425974"/>
                  <a:gd name="connsiteX36" fmla="*/ 60137 w 178329"/>
                  <a:gd name="connsiteY36" fmla="*/ 92966 h 425974"/>
                  <a:gd name="connsiteX37" fmla="*/ 52221 w 178329"/>
                  <a:gd name="connsiteY37" fmla="*/ 97011 h 425974"/>
                  <a:gd name="connsiteX38" fmla="*/ 22000 w 178329"/>
                  <a:gd name="connsiteY38" fmla="*/ 148390 h 425974"/>
                  <a:gd name="connsiteX39" fmla="*/ 24747 w 178329"/>
                  <a:gd name="connsiteY39" fmla="*/ 166437 h 425974"/>
                  <a:gd name="connsiteX40" fmla="*/ 27422 w 178329"/>
                  <a:gd name="connsiteY40" fmla="*/ 175104 h 425974"/>
                  <a:gd name="connsiteX41" fmla="*/ 20457 w 178329"/>
                  <a:gd name="connsiteY41" fmla="*/ 180930 h 425974"/>
                  <a:gd name="connsiteX42" fmla="*/ 3 w 178329"/>
                  <a:gd name="connsiteY42" fmla="*/ 225881 h 425974"/>
                  <a:gd name="connsiteX43" fmla="*/ 1420 w 178329"/>
                  <a:gd name="connsiteY43" fmla="*/ 238293 h 425974"/>
                  <a:gd name="connsiteX44" fmla="*/ 48121 w 178329"/>
                  <a:gd name="connsiteY44" fmla="*/ 215085 h 425974"/>
                  <a:gd name="connsiteX45" fmla="*/ 96801 w 178329"/>
                  <a:gd name="connsiteY45" fmla="*/ 170458 h 425974"/>
                  <a:gd name="connsiteX46" fmla="*/ 110463 w 178329"/>
                  <a:gd name="connsiteY46" fmla="*/ 184120 h 425974"/>
                  <a:gd name="connsiteX47" fmla="*/ 96801 w 178329"/>
                  <a:gd name="connsiteY47" fmla="*/ 197782 h 425974"/>
                  <a:gd name="connsiteX48" fmla="*/ 75429 w 178329"/>
                  <a:gd name="connsiteY48" fmla="*/ 217024 h 425974"/>
                  <a:gd name="connsiteX49" fmla="*/ 115077 w 178329"/>
                  <a:gd name="connsiteY49" fmla="*/ 241364 h 425974"/>
                  <a:gd name="connsiteX50" fmla="*/ 113839 w 178329"/>
                  <a:gd name="connsiteY50" fmla="*/ 260666 h 425974"/>
                  <a:gd name="connsiteX51" fmla="*/ 94537 w 178329"/>
                  <a:gd name="connsiteY51" fmla="*/ 259427 h 425974"/>
                  <a:gd name="connsiteX52" fmla="*/ 56717 w 178329"/>
                  <a:gd name="connsiteY52" fmla="*/ 241878 h 425974"/>
                  <a:gd name="connsiteX53" fmla="*/ 10919 w 178329"/>
                  <a:gd name="connsiteY53" fmla="*/ 271221 h 425974"/>
                  <a:gd name="connsiteX54" fmla="*/ 10468 w 178329"/>
                  <a:gd name="connsiteY54" fmla="*/ 272147 h 425974"/>
                  <a:gd name="connsiteX55" fmla="*/ 8030 w 178329"/>
                  <a:gd name="connsiteY55" fmla="*/ 277949 h 425974"/>
                  <a:gd name="connsiteX56" fmla="*/ 7539 w 178329"/>
                  <a:gd name="connsiteY56" fmla="*/ 279389 h 425974"/>
                  <a:gd name="connsiteX57" fmla="*/ 6233 w 178329"/>
                  <a:gd name="connsiteY57" fmla="*/ 283885 h 425974"/>
                  <a:gd name="connsiteX58" fmla="*/ 5750 w 178329"/>
                  <a:gd name="connsiteY58" fmla="*/ 285912 h 425974"/>
                  <a:gd name="connsiteX59" fmla="*/ 5006 w 178329"/>
                  <a:gd name="connsiteY59" fmla="*/ 290273 h 425974"/>
                  <a:gd name="connsiteX60" fmla="*/ 4721 w 178329"/>
                  <a:gd name="connsiteY60" fmla="*/ 292260 h 425974"/>
                  <a:gd name="connsiteX61" fmla="*/ 4365 w 178329"/>
                  <a:gd name="connsiteY61" fmla="*/ 298671 h 425974"/>
                  <a:gd name="connsiteX62" fmla="*/ 5006 w 178329"/>
                  <a:gd name="connsiteY62" fmla="*/ 307418 h 425974"/>
                  <a:gd name="connsiteX63" fmla="*/ 6059 w 178329"/>
                  <a:gd name="connsiteY63" fmla="*/ 312254 h 425974"/>
                  <a:gd name="connsiteX64" fmla="*/ 6850 w 178329"/>
                  <a:gd name="connsiteY64" fmla="*/ 315808 h 425974"/>
                  <a:gd name="connsiteX65" fmla="*/ 8639 w 178329"/>
                  <a:gd name="connsiteY65" fmla="*/ 320628 h 425974"/>
                  <a:gd name="connsiteX66" fmla="*/ 9834 w 178329"/>
                  <a:gd name="connsiteY66" fmla="*/ 323795 h 425974"/>
                  <a:gd name="connsiteX67" fmla="*/ 11853 w 178329"/>
                  <a:gd name="connsiteY67" fmla="*/ 327531 h 425974"/>
                  <a:gd name="connsiteX68" fmla="*/ 13903 w 178329"/>
                  <a:gd name="connsiteY68" fmla="*/ 331219 h 425974"/>
                  <a:gd name="connsiteX69" fmla="*/ 15676 w 178329"/>
                  <a:gd name="connsiteY69" fmla="*/ 333594 h 425974"/>
                  <a:gd name="connsiteX70" fmla="*/ 19000 w 178329"/>
                  <a:gd name="connsiteY70" fmla="*/ 337939 h 425974"/>
                  <a:gd name="connsiteX71" fmla="*/ 20148 w 178329"/>
                  <a:gd name="connsiteY71" fmla="*/ 339079 h 425974"/>
                  <a:gd name="connsiteX72" fmla="*/ 25040 w 178329"/>
                  <a:gd name="connsiteY72" fmla="*/ 343828 h 425974"/>
                  <a:gd name="connsiteX73" fmla="*/ 25428 w 178329"/>
                  <a:gd name="connsiteY73" fmla="*/ 344113 h 425974"/>
                  <a:gd name="connsiteX74" fmla="*/ 39390 w 178329"/>
                  <a:gd name="connsiteY74" fmla="*/ 352227 h 425974"/>
                  <a:gd name="connsiteX75" fmla="*/ 46190 w 178329"/>
                  <a:gd name="connsiteY75" fmla="*/ 354823 h 425974"/>
                  <a:gd name="connsiteX76" fmla="*/ 47828 w 178329"/>
                  <a:gd name="connsiteY76" fmla="*/ 361947 h 425974"/>
                  <a:gd name="connsiteX77" fmla="*/ 90302 w 178329"/>
                  <a:gd name="connsiteY77" fmla="*/ 404072 h 425974"/>
                  <a:gd name="connsiteX78" fmla="*/ 95051 w 178329"/>
                  <a:gd name="connsiteY78" fmla="*/ 404864 h 425974"/>
                  <a:gd name="connsiteX79" fmla="*/ 98218 w 178329"/>
                  <a:gd name="connsiteY79" fmla="*/ 408458 h 425974"/>
                  <a:gd name="connsiteX80" fmla="*/ 135926 w 178329"/>
                  <a:gd name="connsiteY80" fmla="*/ 425974 h 425974"/>
                  <a:gd name="connsiteX81" fmla="*/ 178329 w 178329"/>
                  <a:gd name="connsiteY81" fmla="*/ 402481 h 425974"/>
                  <a:gd name="connsiteX82" fmla="*/ 178329 w 178329"/>
                  <a:gd name="connsiteY82" fmla="*/ 322987 h 425974"/>
                  <a:gd name="connsiteX83" fmla="*/ 138705 w 178329"/>
                  <a:gd name="connsiteY83" fmla="*/ 303120 h 42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78329" h="425974">
                    <a:moveTo>
                      <a:pt x="138705" y="303120"/>
                    </a:moveTo>
                    <a:cubicBezTo>
                      <a:pt x="133619" y="303125"/>
                      <a:pt x="128566" y="303926"/>
                      <a:pt x="123729" y="305494"/>
                    </a:cubicBezTo>
                    <a:cubicBezTo>
                      <a:pt x="117634" y="307457"/>
                      <a:pt x="110994" y="304923"/>
                      <a:pt x="107756" y="299399"/>
                    </a:cubicBezTo>
                    <a:cubicBezTo>
                      <a:pt x="108279" y="303419"/>
                      <a:pt x="106982" y="307462"/>
                      <a:pt x="104217" y="310426"/>
                    </a:cubicBezTo>
                    <a:cubicBezTo>
                      <a:pt x="95179" y="320307"/>
                      <a:pt x="95155" y="335446"/>
                      <a:pt x="104162" y="345356"/>
                    </a:cubicBezTo>
                    <a:cubicBezTo>
                      <a:pt x="104483" y="345733"/>
                      <a:pt x="104785" y="346127"/>
                      <a:pt x="105064" y="346536"/>
                    </a:cubicBezTo>
                    <a:cubicBezTo>
                      <a:pt x="108816" y="350191"/>
                      <a:pt x="113829" y="352266"/>
                      <a:pt x="119067" y="352330"/>
                    </a:cubicBezTo>
                    <a:lnTo>
                      <a:pt x="119067" y="352330"/>
                    </a:lnTo>
                    <a:cubicBezTo>
                      <a:pt x="124825" y="352286"/>
                      <a:pt x="130303" y="349838"/>
                      <a:pt x="134177" y="345578"/>
                    </a:cubicBezTo>
                    <a:cubicBezTo>
                      <a:pt x="139344" y="340078"/>
                      <a:pt x="147991" y="339809"/>
                      <a:pt x="153491" y="344976"/>
                    </a:cubicBezTo>
                    <a:cubicBezTo>
                      <a:pt x="158990" y="350143"/>
                      <a:pt x="159259" y="358790"/>
                      <a:pt x="154092" y="364290"/>
                    </a:cubicBezTo>
                    <a:cubicBezTo>
                      <a:pt x="145068" y="374062"/>
                      <a:pt x="132376" y="379625"/>
                      <a:pt x="119074" y="379638"/>
                    </a:cubicBezTo>
                    <a:lnTo>
                      <a:pt x="118995" y="379638"/>
                    </a:lnTo>
                    <a:cubicBezTo>
                      <a:pt x="105658" y="379605"/>
                      <a:pt x="92943" y="373994"/>
                      <a:pt x="83930" y="364163"/>
                    </a:cubicBezTo>
                    <a:cubicBezTo>
                      <a:pt x="82957" y="363105"/>
                      <a:pt x="82156" y="361900"/>
                      <a:pt x="81556" y="360593"/>
                    </a:cubicBezTo>
                    <a:cubicBezTo>
                      <a:pt x="65601" y="340035"/>
                      <a:pt x="66733" y="310984"/>
                      <a:pt x="84239" y="291729"/>
                    </a:cubicBezTo>
                    <a:cubicBezTo>
                      <a:pt x="89243" y="286235"/>
                      <a:pt x="97753" y="285836"/>
                      <a:pt x="103248" y="290840"/>
                    </a:cubicBezTo>
                    <a:cubicBezTo>
                      <a:pt x="104308" y="291805"/>
                      <a:pt x="105207" y="292934"/>
                      <a:pt x="105911" y="294183"/>
                    </a:cubicBezTo>
                    <a:cubicBezTo>
                      <a:pt x="105107" y="287690"/>
                      <a:pt x="109026" y="281539"/>
                      <a:pt x="115251" y="279524"/>
                    </a:cubicBezTo>
                    <a:cubicBezTo>
                      <a:pt x="136342" y="272673"/>
                      <a:pt x="159378" y="275453"/>
                      <a:pt x="178234" y="287123"/>
                    </a:cubicBezTo>
                    <a:lnTo>
                      <a:pt x="178210" y="126464"/>
                    </a:lnTo>
                    <a:cubicBezTo>
                      <a:pt x="172144" y="112513"/>
                      <a:pt x="158536" y="103348"/>
                      <a:pt x="143327" y="102971"/>
                    </a:cubicBezTo>
                    <a:cubicBezTo>
                      <a:pt x="124699" y="103524"/>
                      <a:pt x="108940" y="116909"/>
                      <a:pt x="105381" y="135203"/>
                    </a:cubicBezTo>
                    <a:cubicBezTo>
                      <a:pt x="103570" y="142527"/>
                      <a:pt x="96164" y="146997"/>
                      <a:pt x="88839" y="145186"/>
                    </a:cubicBezTo>
                    <a:cubicBezTo>
                      <a:pt x="81673" y="143414"/>
                      <a:pt x="77210" y="136270"/>
                      <a:pt x="78762" y="129052"/>
                    </a:cubicBezTo>
                    <a:cubicBezTo>
                      <a:pt x="85134" y="98336"/>
                      <a:pt x="111961" y="76150"/>
                      <a:pt x="143327" y="75655"/>
                    </a:cubicBezTo>
                    <a:cubicBezTo>
                      <a:pt x="155726" y="75710"/>
                      <a:pt x="167841" y="79370"/>
                      <a:pt x="178195" y="86191"/>
                    </a:cubicBezTo>
                    <a:lnTo>
                      <a:pt x="178195" y="5454"/>
                    </a:lnTo>
                    <a:cubicBezTo>
                      <a:pt x="171271" y="1872"/>
                      <a:pt x="163589" y="2"/>
                      <a:pt x="155794" y="0"/>
                    </a:cubicBezTo>
                    <a:cubicBezTo>
                      <a:pt x="149947" y="21"/>
                      <a:pt x="144154" y="1107"/>
                      <a:pt x="138697" y="3206"/>
                    </a:cubicBezTo>
                    <a:cubicBezTo>
                      <a:pt x="147469" y="6424"/>
                      <a:pt x="155596" y="11182"/>
                      <a:pt x="162696" y="17256"/>
                    </a:cubicBezTo>
                    <a:cubicBezTo>
                      <a:pt x="168394" y="22202"/>
                      <a:pt x="169002" y="30831"/>
                      <a:pt x="164055" y="36529"/>
                    </a:cubicBezTo>
                    <a:cubicBezTo>
                      <a:pt x="159159" y="42167"/>
                      <a:pt x="150644" y="42830"/>
                      <a:pt x="144934" y="38018"/>
                    </a:cubicBezTo>
                    <a:cubicBezTo>
                      <a:pt x="135965" y="30175"/>
                      <a:pt x="124459" y="25845"/>
                      <a:pt x="112544" y="25828"/>
                    </a:cubicBezTo>
                    <a:cubicBezTo>
                      <a:pt x="82444" y="27139"/>
                      <a:pt x="59053" y="52513"/>
                      <a:pt x="60192" y="82621"/>
                    </a:cubicBezTo>
                    <a:cubicBezTo>
                      <a:pt x="60181" y="83749"/>
                      <a:pt x="60027" y="84872"/>
                      <a:pt x="59733" y="85961"/>
                    </a:cubicBezTo>
                    <a:lnTo>
                      <a:pt x="60137" y="92966"/>
                    </a:lnTo>
                    <a:lnTo>
                      <a:pt x="52221" y="97011"/>
                    </a:lnTo>
                    <a:cubicBezTo>
                      <a:pt x="33373" y="107180"/>
                      <a:pt x="21730" y="126974"/>
                      <a:pt x="22000" y="148390"/>
                    </a:cubicBezTo>
                    <a:cubicBezTo>
                      <a:pt x="22005" y="154509"/>
                      <a:pt x="22931" y="160593"/>
                      <a:pt x="24747" y="166437"/>
                    </a:cubicBezTo>
                    <a:lnTo>
                      <a:pt x="27422" y="175104"/>
                    </a:lnTo>
                    <a:lnTo>
                      <a:pt x="20457" y="180930"/>
                    </a:lnTo>
                    <a:cubicBezTo>
                      <a:pt x="7308" y="192138"/>
                      <a:pt x="-185" y="208605"/>
                      <a:pt x="3" y="225881"/>
                    </a:cubicBezTo>
                    <a:cubicBezTo>
                      <a:pt x="51" y="230056"/>
                      <a:pt x="525" y="234215"/>
                      <a:pt x="1420" y="238293"/>
                    </a:cubicBezTo>
                    <a:cubicBezTo>
                      <a:pt x="13848" y="225407"/>
                      <a:pt x="30345" y="217209"/>
                      <a:pt x="48121" y="215085"/>
                    </a:cubicBezTo>
                    <a:cubicBezTo>
                      <a:pt x="50848" y="190100"/>
                      <a:pt x="71674" y="171009"/>
                      <a:pt x="96801" y="170458"/>
                    </a:cubicBezTo>
                    <a:cubicBezTo>
                      <a:pt x="104346" y="170458"/>
                      <a:pt x="110463" y="176574"/>
                      <a:pt x="110463" y="184120"/>
                    </a:cubicBezTo>
                    <a:cubicBezTo>
                      <a:pt x="110463" y="191665"/>
                      <a:pt x="104346" y="197782"/>
                      <a:pt x="96801" y="197782"/>
                    </a:cubicBezTo>
                    <a:cubicBezTo>
                      <a:pt x="85985" y="198242"/>
                      <a:pt x="77017" y="206315"/>
                      <a:pt x="75429" y="217024"/>
                    </a:cubicBezTo>
                    <a:cubicBezTo>
                      <a:pt x="90789" y="220972"/>
                      <a:pt x="104605" y="229453"/>
                      <a:pt x="115077" y="241364"/>
                    </a:cubicBezTo>
                    <a:cubicBezTo>
                      <a:pt x="120065" y="247036"/>
                      <a:pt x="119511" y="255678"/>
                      <a:pt x="113839" y="260666"/>
                    </a:cubicBezTo>
                    <a:cubicBezTo>
                      <a:pt x="108167" y="265653"/>
                      <a:pt x="99525" y="265099"/>
                      <a:pt x="94537" y="259427"/>
                    </a:cubicBezTo>
                    <a:cubicBezTo>
                      <a:pt x="85084" y="248353"/>
                      <a:pt x="71277" y="241946"/>
                      <a:pt x="56717" y="241878"/>
                    </a:cubicBezTo>
                    <a:cubicBezTo>
                      <a:pt x="37139" y="242238"/>
                      <a:pt x="19428" y="253584"/>
                      <a:pt x="10919" y="271221"/>
                    </a:cubicBezTo>
                    <a:lnTo>
                      <a:pt x="10468" y="272147"/>
                    </a:lnTo>
                    <a:cubicBezTo>
                      <a:pt x="9553" y="274036"/>
                      <a:pt x="8740" y="275973"/>
                      <a:pt x="8030" y="277949"/>
                    </a:cubicBezTo>
                    <a:cubicBezTo>
                      <a:pt x="7855" y="278424"/>
                      <a:pt x="7705" y="278907"/>
                      <a:pt x="7539" y="279389"/>
                    </a:cubicBezTo>
                    <a:cubicBezTo>
                      <a:pt x="7040" y="280870"/>
                      <a:pt x="6613" y="282373"/>
                      <a:pt x="6233" y="283885"/>
                    </a:cubicBezTo>
                    <a:cubicBezTo>
                      <a:pt x="6059" y="284558"/>
                      <a:pt x="5892" y="285231"/>
                      <a:pt x="5750" y="285912"/>
                    </a:cubicBezTo>
                    <a:cubicBezTo>
                      <a:pt x="5441" y="287352"/>
                      <a:pt x="5204" y="288809"/>
                      <a:pt x="5006" y="290273"/>
                    </a:cubicBezTo>
                    <a:cubicBezTo>
                      <a:pt x="4911" y="290938"/>
                      <a:pt x="4792" y="291587"/>
                      <a:pt x="4721" y="292260"/>
                    </a:cubicBezTo>
                    <a:cubicBezTo>
                      <a:pt x="4495" y="294390"/>
                      <a:pt x="4376" y="296529"/>
                      <a:pt x="4365" y="298671"/>
                    </a:cubicBezTo>
                    <a:cubicBezTo>
                      <a:pt x="4370" y="301598"/>
                      <a:pt x="4584" y="304521"/>
                      <a:pt x="5006" y="307418"/>
                    </a:cubicBezTo>
                    <a:cubicBezTo>
                      <a:pt x="5243" y="309064"/>
                      <a:pt x="5687" y="310647"/>
                      <a:pt x="6059" y="312254"/>
                    </a:cubicBezTo>
                    <a:cubicBezTo>
                      <a:pt x="6328" y="313433"/>
                      <a:pt x="6502" y="314629"/>
                      <a:pt x="6850" y="315808"/>
                    </a:cubicBezTo>
                    <a:cubicBezTo>
                      <a:pt x="7341" y="317462"/>
                      <a:pt x="8022" y="319030"/>
                      <a:pt x="8639" y="320628"/>
                    </a:cubicBezTo>
                    <a:cubicBezTo>
                      <a:pt x="9051" y="321673"/>
                      <a:pt x="9367" y="322758"/>
                      <a:pt x="9834" y="323795"/>
                    </a:cubicBezTo>
                    <a:cubicBezTo>
                      <a:pt x="10428" y="325093"/>
                      <a:pt x="11172" y="326288"/>
                      <a:pt x="11853" y="327531"/>
                    </a:cubicBezTo>
                    <a:cubicBezTo>
                      <a:pt x="12534" y="328773"/>
                      <a:pt x="13143" y="330040"/>
                      <a:pt x="13903" y="331219"/>
                    </a:cubicBezTo>
                    <a:cubicBezTo>
                      <a:pt x="14441" y="332050"/>
                      <a:pt x="15090" y="332802"/>
                      <a:pt x="15676" y="333594"/>
                    </a:cubicBezTo>
                    <a:cubicBezTo>
                      <a:pt x="16744" y="335074"/>
                      <a:pt x="17797" y="336578"/>
                      <a:pt x="19000" y="337939"/>
                    </a:cubicBezTo>
                    <a:cubicBezTo>
                      <a:pt x="19357" y="338343"/>
                      <a:pt x="19792" y="338684"/>
                      <a:pt x="20148" y="339079"/>
                    </a:cubicBezTo>
                    <a:cubicBezTo>
                      <a:pt x="21675" y="340766"/>
                      <a:pt x="23309" y="342352"/>
                      <a:pt x="25040" y="343828"/>
                    </a:cubicBezTo>
                    <a:cubicBezTo>
                      <a:pt x="25166" y="343931"/>
                      <a:pt x="25309" y="344011"/>
                      <a:pt x="25428" y="344113"/>
                    </a:cubicBezTo>
                    <a:cubicBezTo>
                      <a:pt x="29623" y="347540"/>
                      <a:pt x="34336" y="350278"/>
                      <a:pt x="39390" y="352227"/>
                    </a:cubicBezTo>
                    <a:lnTo>
                      <a:pt x="46190" y="354823"/>
                    </a:lnTo>
                    <a:lnTo>
                      <a:pt x="47828" y="361947"/>
                    </a:lnTo>
                    <a:cubicBezTo>
                      <a:pt x="52206" y="383264"/>
                      <a:pt x="68950" y="399870"/>
                      <a:pt x="90302" y="404072"/>
                    </a:cubicBezTo>
                    <a:lnTo>
                      <a:pt x="95051" y="404864"/>
                    </a:lnTo>
                    <a:lnTo>
                      <a:pt x="98218" y="408458"/>
                    </a:lnTo>
                    <a:cubicBezTo>
                      <a:pt x="107651" y="419490"/>
                      <a:pt x="121411" y="425882"/>
                      <a:pt x="135926" y="425974"/>
                    </a:cubicBezTo>
                    <a:cubicBezTo>
                      <a:pt x="153119" y="425799"/>
                      <a:pt x="169064" y="416965"/>
                      <a:pt x="178329" y="402481"/>
                    </a:cubicBezTo>
                    <a:lnTo>
                      <a:pt x="178329" y="322987"/>
                    </a:lnTo>
                    <a:cubicBezTo>
                      <a:pt x="168851" y="310658"/>
                      <a:pt x="154255" y="303340"/>
                      <a:pt x="138705" y="303120"/>
                    </a:cubicBezTo>
                    <a:close/>
                  </a:path>
                </a:pathLst>
              </a:custGeom>
              <a:grpFill/>
              <a:ln w="7876" cap="flat">
                <a:noFill/>
                <a:prstDash val="solid"/>
                <a:miter/>
              </a:ln>
            </p:spPr>
            <p:txBody>
              <a:bodyPr rtlCol="0" anchor="ctr"/>
              <a:lstStyle/>
              <a:p>
                <a:endParaRPr lang="en-GB"/>
              </a:p>
            </p:txBody>
          </p:sp>
          <p:sp>
            <p:nvSpPr>
              <p:cNvPr id="389" name="Freeform 53">
                <a:extLst>
                  <a:ext uri="{FF2B5EF4-FFF2-40B4-BE49-F238E27FC236}">
                    <a16:creationId xmlns:a16="http://schemas.microsoft.com/office/drawing/2014/main" id="{ED5F9559-8BF9-4275-B6B3-17C505BC1E98}"/>
                  </a:ext>
                </a:extLst>
              </p:cNvPr>
              <p:cNvSpPr/>
              <p:nvPr/>
            </p:nvSpPr>
            <p:spPr>
              <a:xfrm>
                <a:off x="2069238" y="1297603"/>
                <a:ext cx="1012317" cy="1012180"/>
              </a:xfrm>
              <a:custGeom>
                <a:avLst/>
                <a:gdLst>
                  <a:gd name="connsiteX0" fmla="*/ 506141 w 1012317"/>
                  <a:gd name="connsiteY0" fmla="*/ 0 h 1012180"/>
                  <a:gd name="connsiteX1" fmla="*/ 0 w 1012317"/>
                  <a:gd name="connsiteY1" fmla="*/ 506427 h 1012180"/>
                  <a:gd name="connsiteX2" fmla="*/ 21506 w 1012317"/>
                  <a:gd name="connsiteY2" fmla="*/ 652275 h 1012180"/>
                  <a:gd name="connsiteX3" fmla="*/ 106992 w 1012317"/>
                  <a:gd name="connsiteY3" fmla="*/ 686937 h 1012180"/>
                  <a:gd name="connsiteX4" fmla="*/ 65784 w 1012317"/>
                  <a:gd name="connsiteY4" fmla="*/ 576525 h 1012180"/>
                  <a:gd name="connsiteX5" fmla="*/ 252144 w 1012317"/>
                  <a:gd name="connsiteY5" fmla="*/ 518584 h 1012180"/>
                  <a:gd name="connsiteX6" fmla="*/ 302470 w 1012317"/>
                  <a:gd name="connsiteY6" fmla="*/ 523175 h 1012180"/>
                  <a:gd name="connsiteX7" fmla="*/ 526982 w 1012317"/>
                  <a:gd name="connsiteY7" fmla="*/ 637078 h 1012180"/>
                  <a:gd name="connsiteX8" fmla="*/ 525977 w 1012317"/>
                  <a:gd name="connsiteY8" fmla="*/ 681404 h 1012180"/>
                  <a:gd name="connsiteX9" fmla="*/ 497323 w 1012317"/>
                  <a:gd name="connsiteY9" fmla="*/ 680984 h 1012180"/>
                  <a:gd name="connsiteX10" fmla="*/ 495891 w 1012317"/>
                  <a:gd name="connsiteY10" fmla="*/ 680375 h 1012180"/>
                  <a:gd name="connsiteX11" fmla="*/ 357371 w 1012317"/>
                  <a:gd name="connsiteY11" fmla="*/ 632241 h 1012180"/>
                  <a:gd name="connsiteX12" fmla="*/ 342738 w 1012317"/>
                  <a:gd name="connsiteY12" fmla="*/ 639569 h 1012180"/>
                  <a:gd name="connsiteX13" fmla="*/ 349780 w 1012317"/>
                  <a:gd name="connsiteY13" fmla="*/ 654104 h 1012180"/>
                  <a:gd name="connsiteX14" fmla="*/ 487635 w 1012317"/>
                  <a:gd name="connsiteY14" fmla="*/ 701992 h 1012180"/>
                  <a:gd name="connsiteX15" fmla="*/ 512275 w 1012317"/>
                  <a:gd name="connsiteY15" fmla="*/ 707596 h 1012180"/>
                  <a:gd name="connsiteX16" fmla="*/ 547182 w 1012317"/>
                  <a:gd name="connsiteY16" fmla="*/ 695936 h 1012180"/>
                  <a:gd name="connsiteX17" fmla="*/ 560314 w 1012317"/>
                  <a:gd name="connsiteY17" fmla="*/ 693293 h 1012180"/>
                  <a:gd name="connsiteX18" fmla="*/ 732869 w 1012317"/>
                  <a:gd name="connsiteY18" fmla="*/ 618492 h 1012180"/>
                  <a:gd name="connsiteX19" fmla="*/ 771034 w 1012317"/>
                  <a:gd name="connsiteY19" fmla="*/ 633576 h 1012180"/>
                  <a:gd name="connsiteX20" fmla="*/ 773428 w 1012317"/>
                  <a:gd name="connsiteY20" fmla="*/ 645112 h 1012180"/>
                  <a:gd name="connsiteX21" fmla="*/ 752349 w 1012317"/>
                  <a:gd name="connsiteY21" fmla="*/ 698446 h 1012180"/>
                  <a:gd name="connsiteX22" fmla="*/ 551005 w 1012317"/>
                  <a:gd name="connsiteY22" fmla="*/ 808533 h 1012180"/>
                  <a:gd name="connsiteX23" fmla="*/ 490405 w 1012317"/>
                  <a:gd name="connsiteY23" fmla="*/ 807401 h 1012180"/>
                  <a:gd name="connsiteX24" fmla="*/ 271189 w 1012317"/>
                  <a:gd name="connsiteY24" fmla="*/ 714878 h 1012180"/>
                  <a:gd name="connsiteX25" fmla="*/ 219739 w 1012317"/>
                  <a:gd name="connsiteY25" fmla="*/ 712812 h 1012180"/>
                  <a:gd name="connsiteX26" fmla="*/ 147867 w 1012317"/>
                  <a:gd name="connsiteY26" fmla="*/ 736772 h 1012180"/>
                  <a:gd name="connsiteX27" fmla="*/ 123400 w 1012317"/>
                  <a:gd name="connsiteY27" fmla="*/ 837099 h 1012180"/>
                  <a:gd name="connsiteX28" fmla="*/ 837236 w 1012317"/>
                  <a:gd name="connsiteY28" fmla="*/ 888908 h 1012180"/>
                  <a:gd name="connsiteX29" fmla="*/ 889045 w 1012317"/>
                  <a:gd name="connsiteY29" fmla="*/ 175072 h 1012180"/>
                  <a:gd name="connsiteX30" fmla="*/ 506141 w 1012317"/>
                  <a:gd name="connsiteY30" fmla="*/ 0 h 1012180"/>
                  <a:gd name="connsiteX31" fmla="*/ 657475 w 1012317"/>
                  <a:gd name="connsiteY31" fmla="*/ 573335 h 1012180"/>
                  <a:gd name="connsiteX32" fmla="*/ 561968 w 1012317"/>
                  <a:gd name="connsiteY32" fmla="*/ 559040 h 1012180"/>
                  <a:gd name="connsiteX33" fmla="*/ 453955 w 1012317"/>
                  <a:gd name="connsiteY33" fmla="*/ 564399 h 1012180"/>
                  <a:gd name="connsiteX34" fmla="*/ 450361 w 1012317"/>
                  <a:gd name="connsiteY34" fmla="*/ 560924 h 1012180"/>
                  <a:gd name="connsiteX35" fmla="*/ 392468 w 1012317"/>
                  <a:gd name="connsiteY35" fmla="*/ 505880 h 1012180"/>
                  <a:gd name="connsiteX36" fmla="*/ 373835 w 1012317"/>
                  <a:gd name="connsiteY36" fmla="*/ 492994 h 1012180"/>
                  <a:gd name="connsiteX37" fmla="*/ 373305 w 1012317"/>
                  <a:gd name="connsiteY37" fmla="*/ 492503 h 1012180"/>
                  <a:gd name="connsiteX38" fmla="*/ 366244 w 1012317"/>
                  <a:gd name="connsiteY38" fmla="*/ 484960 h 1012180"/>
                  <a:gd name="connsiteX39" fmla="*/ 365176 w 1012317"/>
                  <a:gd name="connsiteY39" fmla="*/ 483646 h 1012180"/>
                  <a:gd name="connsiteX40" fmla="*/ 359635 w 1012317"/>
                  <a:gd name="connsiteY40" fmla="*/ 475730 h 1012180"/>
                  <a:gd name="connsiteX41" fmla="*/ 358479 w 1012317"/>
                  <a:gd name="connsiteY41" fmla="*/ 473799 h 1012180"/>
                  <a:gd name="connsiteX42" fmla="*/ 354031 w 1012317"/>
                  <a:gd name="connsiteY42" fmla="*/ 465369 h 1012180"/>
                  <a:gd name="connsiteX43" fmla="*/ 353137 w 1012317"/>
                  <a:gd name="connsiteY43" fmla="*/ 463240 h 1012180"/>
                  <a:gd name="connsiteX44" fmla="*/ 349868 w 1012317"/>
                  <a:gd name="connsiteY44" fmla="*/ 454066 h 1012180"/>
                  <a:gd name="connsiteX45" fmla="*/ 349401 w 1012317"/>
                  <a:gd name="connsiteY45" fmla="*/ 452269 h 1012180"/>
                  <a:gd name="connsiteX46" fmla="*/ 347263 w 1012317"/>
                  <a:gd name="connsiteY46" fmla="*/ 442050 h 1012180"/>
                  <a:gd name="connsiteX47" fmla="*/ 347153 w 1012317"/>
                  <a:gd name="connsiteY47" fmla="*/ 441061 h 1012180"/>
                  <a:gd name="connsiteX48" fmla="*/ 346361 w 1012317"/>
                  <a:gd name="connsiteY48" fmla="*/ 429647 h 1012180"/>
                  <a:gd name="connsiteX49" fmla="*/ 346765 w 1012317"/>
                  <a:gd name="connsiteY49" fmla="*/ 421233 h 1012180"/>
                  <a:gd name="connsiteX50" fmla="*/ 347089 w 1012317"/>
                  <a:gd name="connsiteY50" fmla="*/ 418858 h 1012180"/>
                  <a:gd name="connsiteX51" fmla="*/ 347936 w 1012317"/>
                  <a:gd name="connsiteY51" fmla="*/ 413025 h 1012180"/>
                  <a:gd name="connsiteX52" fmla="*/ 348688 w 1012317"/>
                  <a:gd name="connsiteY52" fmla="*/ 409787 h 1012180"/>
                  <a:gd name="connsiteX53" fmla="*/ 349820 w 1012317"/>
                  <a:gd name="connsiteY53" fmla="*/ 405181 h 1012180"/>
                  <a:gd name="connsiteX54" fmla="*/ 351292 w 1012317"/>
                  <a:gd name="connsiteY54" fmla="*/ 400772 h 1012180"/>
                  <a:gd name="connsiteX55" fmla="*/ 352210 w 1012317"/>
                  <a:gd name="connsiteY55" fmla="*/ 398033 h 1012180"/>
                  <a:gd name="connsiteX56" fmla="*/ 341968 w 1012317"/>
                  <a:gd name="connsiteY56" fmla="*/ 356818 h 1012180"/>
                  <a:gd name="connsiteX57" fmla="*/ 365714 w 1012317"/>
                  <a:gd name="connsiteY57" fmla="*/ 296930 h 1012180"/>
                  <a:gd name="connsiteX58" fmla="*/ 363925 w 1012317"/>
                  <a:gd name="connsiteY58" fmla="*/ 279326 h 1012180"/>
                  <a:gd name="connsiteX59" fmla="*/ 401373 w 1012317"/>
                  <a:gd name="connsiteY59" fmla="*/ 208048 h 1012180"/>
                  <a:gd name="connsiteX60" fmla="*/ 468907 w 1012317"/>
                  <a:gd name="connsiteY60" fmla="*/ 128174 h 1012180"/>
                  <a:gd name="connsiteX61" fmla="*/ 525035 w 1012317"/>
                  <a:gd name="connsiteY61" fmla="*/ 103636 h 1012180"/>
                  <a:gd name="connsiteX62" fmla="*/ 561968 w 1012317"/>
                  <a:gd name="connsiteY62" fmla="*/ 113269 h 1012180"/>
                  <a:gd name="connsiteX63" fmla="*/ 598830 w 1012317"/>
                  <a:gd name="connsiteY63" fmla="*/ 103636 h 1012180"/>
                  <a:gd name="connsiteX64" fmla="*/ 654958 w 1012317"/>
                  <a:gd name="connsiteY64" fmla="*/ 128174 h 1012180"/>
                  <a:gd name="connsiteX65" fmla="*/ 722302 w 1012317"/>
                  <a:gd name="connsiteY65" fmla="*/ 206346 h 1012180"/>
                  <a:gd name="connsiteX66" fmla="*/ 749895 w 1012317"/>
                  <a:gd name="connsiteY66" fmla="*/ 238388 h 1012180"/>
                  <a:gd name="connsiteX67" fmla="*/ 750054 w 1012317"/>
                  <a:gd name="connsiteY67" fmla="*/ 238728 h 1012180"/>
                  <a:gd name="connsiteX68" fmla="*/ 750283 w 1012317"/>
                  <a:gd name="connsiteY68" fmla="*/ 239242 h 1012180"/>
                  <a:gd name="connsiteX69" fmla="*/ 758111 w 1012317"/>
                  <a:gd name="connsiteY69" fmla="*/ 296954 h 1012180"/>
                  <a:gd name="connsiteX70" fmla="*/ 781858 w 1012317"/>
                  <a:gd name="connsiteY70" fmla="*/ 356833 h 1012180"/>
                  <a:gd name="connsiteX71" fmla="*/ 775715 w 1012317"/>
                  <a:gd name="connsiteY71" fmla="*/ 388732 h 1012180"/>
                  <a:gd name="connsiteX72" fmla="*/ 754470 w 1012317"/>
                  <a:gd name="connsiteY72" fmla="*/ 355488 h 1012180"/>
                  <a:gd name="connsiteX73" fmla="*/ 734080 w 1012317"/>
                  <a:gd name="connsiteY73" fmla="*/ 311882 h 1012180"/>
                  <a:gd name="connsiteX74" fmla="*/ 727107 w 1012317"/>
                  <a:gd name="connsiteY74" fmla="*/ 306056 h 1012180"/>
                  <a:gd name="connsiteX75" fmla="*/ 729798 w 1012317"/>
                  <a:gd name="connsiteY75" fmla="*/ 297349 h 1012180"/>
                  <a:gd name="connsiteX76" fmla="*/ 732537 w 1012317"/>
                  <a:gd name="connsiteY76" fmla="*/ 279318 h 1012180"/>
                  <a:gd name="connsiteX77" fmla="*/ 729893 w 1012317"/>
                  <a:gd name="connsiteY77" fmla="*/ 261904 h 1012180"/>
                  <a:gd name="connsiteX78" fmla="*/ 727202 w 1012317"/>
                  <a:gd name="connsiteY78" fmla="*/ 256633 h 1012180"/>
                  <a:gd name="connsiteX79" fmla="*/ 725556 w 1012317"/>
                  <a:gd name="connsiteY79" fmla="*/ 251385 h 1012180"/>
                  <a:gd name="connsiteX80" fmla="*/ 702371 w 1012317"/>
                  <a:gd name="connsiteY80" fmla="*/ 227947 h 1012180"/>
                  <a:gd name="connsiteX81" fmla="*/ 697527 w 1012317"/>
                  <a:gd name="connsiteY81" fmla="*/ 225470 h 1012180"/>
                  <a:gd name="connsiteX82" fmla="*/ 689263 w 1012317"/>
                  <a:gd name="connsiteY82" fmla="*/ 224401 h 1012180"/>
                  <a:gd name="connsiteX83" fmla="*/ 653897 w 1012317"/>
                  <a:gd name="connsiteY83" fmla="*/ 248820 h 1012180"/>
                  <a:gd name="connsiteX84" fmla="*/ 636087 w 1012317"/>
                  <a:gd name="connsiteY84" fmla="*/ 256309 h 1012180"/>
                  <a:gd name="connsiteX85" fmla="*/ 628598 w 1012317"/>
                  <a:gd name="connsiteY85" fmla="*/ 238499 h 1012180"/>
                  <a:gd name="connsiteX86" fmla="*/ 628853 w 1012317"/>
                  <a:gd name="connsiteY86" fmla="*/ 237913 h 1012180"/>
                  <a:gd name="connsiteX87" fmla="*/ 689263 w 1012317"/>
                  <a:gd name="connsiteY87" fmla="*/ 197085 h 1012180"/>
                  <a:gd name="connsiteX88" fmla="*/ 693459 w 1012317"/>
                  <a:gd name="connsiteY88" fmla="*/ 197275 h 1012180"/>
                  <a:gd name="connsiteX89" fmla="*/ 646964 w 1012317"/>
                  <a:gd name="connsiteY89" fmla="*/ 154659 h 1012180"/>
                  <a:gd name="connsiteX90" fmla="*/ 641272 w 1012317"/>
                  <a:gd name="connsiteY90" fmla="*/ 154168 h 1012180"/>
                  <a:gd name="connsiteX91" fmla="*/ 637623 w 1012317"/>
                  <a:gd name="connsiteY91" fmla="*/ 149783 h 1012180"/>
                  <a:gd name="connsiteX92" fmla="*/ 598791 w 1012317"/>
                  <a:gd name="connsiteY92" fmla="*/ 130936 h 1012180"/>
                  <a:gd name="connsiteX93" fmla="*/ 576390 w 1012317"/>
                  <a:gd name="connsiteY93" fmla="*/ 136390 h 1012180"/>
                  <a:gd name="connsiteX94" fmla="*/ 576390 w 1012317"/>
                  <a:gd name="connsiteY94" fmla="*/ 165827 h 1012180"/>
                  <a:gd name="connsiteX95" fmla="*/ 578076 w 1012317"/>
                  <a:gd name="connsiteY95" fmla="*/ 165036 h 1012180"/>
                  <a:gd name="connsiteX96" fmla="*/ 615278 w 1012317"/>
                  <a:gd name="connsiteY96" fmla="*/ 166231 h 1012180"/>
                  <a:gd name="connsiteX97" fmla="*/ 621584 w 1012317"/>
                  <a:gd name="connsiteY97" fmla="*/ 184494 h 1012180"/>
                  <a:gd name="connsiteX98" fmla="*/ 603730 w 1012317"/>
                  <a:gd name="connsiteY98" fmla="*/ 190990 h 1012180"/>
                  <a:gd name="connsiteX99" fmla="*/ 588041 w 1012317"/>
                  <a:gd name="connsiteY99" fmla="*/ 190476 h 1012180"/>
                  <a:gd name="connsiteX100" fmla="*/ 576390 w 1012317"/>
                  <a:gd name="connsiteY100" fmla="*/ 201407 h 1012180"/>
                  <a:gd name="connsiteX101" fmla="*/ 576279 w 1012317"/>
                  <a:gd name="connsiteY101" fmla="*/ 417980 h 1012180"/>
                  <a:gd name="connsiteX102" fmla="*/ 639254 w 1012317"/>
                  <a:gd name="connsiteY102" fmla="*/ 410381 h 1012180"/>
                  <a:gd name="connsiteX103" fmla="*/ 648040 w 1012317"/>
                  <a:gd name="connsiteY103" fmla="*/ 427589 h 1012180"/>
                  <a:gd name="connsiteX104" fmla="*/ 646528 w 1012317"/>
                  <a:gd name="connsiteY104" fmla="*/ 430684 h 1012180"/>
                  <a:gd name="connsiteX105" fmla="*/ 629304 w 1012317"/>
                  <a:gd name="connsiteY105" fmla="*/ 430684 h 1012180"/>
                  <a:gd name="connsiteX106" fmla="*/ 607498 w 1012317"/>
                  <a:gd name="connsiteY106" fmla="*/ 434840 h 1012180"/>
                  <a:gd name="connsiteX107" fmla="*/ 576263 w 1012317"/>
                  <a:gd name="connsiteY107" fmla="*/ 453837 h 1012180"/>
                  <a:gd name="connsiteX108" fmla="*/ 576263 w 1012317"/>
                  <a:gd name="connsiteY108" fmla="*/ 462741 h 1012180"/>
                  <a:gd name="connsiteX109" fmla="*/ 576263 w 1012317"/>
                  <a:gd name="connsiteY109" fmla="*/ 518576 h 1012180"/>
                  <a:gd name="connsiteX110" fmla="*/ 576263 w 1012317"/>
                  <a:gd name="connsiteY110" fmla="*/ 533331 h 1012180"/>
                  <a:gd name="connsiteX111" fmla="*/ 618674 w 1012317"/>
                  <a:gd name="connsiteY111" fmla="*/ 556824 h 1012180"/>
                  <a:gd name="connsiteX112" fmla="*/ 642230 w 1012317"/>
                  <a:gd name="connsiteY112" fmla="*/ 550665 h 1012180"/>
                  <a:gd name="connsiteX113" fmla="*/ 657515 w 1012317"/>
                  <a:gd name="connsiteY113" fmla="*/ 550665 h 1012180"/>
                  <a:gd name="connsiteX114" fmla="*/ 604442 w 1012317"/>
                  <a:gd name="connsiteY114" fmla="*/ 306587 h 1012180"/>
                  <a:gd name="connsiteX115" fmla="*/ 590455 w 1012317"/>
                  <a:gd name="connsiteY115" fmla="*/ 293257 h 1012180"/>
                  <a:gd name="connsiteX116" fmla="*/ 603784 w 1012317"/>
                  <a:gd name="connsiteY116" fmla="*/ 279271 h 1012180"/>
                  <a:gd name="connsiteX117" fmla="*/ 604442 w 1012317"/>
                  <a:gd name="connsiteY117" fmla="*/ 279271 h 1012180"/>
                  <a:gd name="connsiteX118" fmla="*/ 652908 w 1012317"/>
                  <a:gd name="connsiteY118" fmla="*/ 322457 h 1012180"/>
                  <a:gd name="connsiteX119" fmla="*/ 703804 w 1012317"/>
                  <a:gd name="connsiteY119" fmla="*/ 344232 h 1012180"/>
                  <a:gd name="connsiteX120" fmla="*/ 677533 w 1012317"/>
                  <a:gd name="connsiteY120" fmla="*/ 357942 h 1012180"/>
                  <a:gd name="connsiteX121" fmla="*/ 650431 w 1012317"/>
                  <a:gd name="connsiteY121" fmla="*/ 349646 h 1012180"/>
                  <a:gd name="connsiteX122" fmla="*/ 612579 w 1012317"/>
                  <a:gd name="connsiteY122" fmla="*/ 367218 h 1012180"/>
                  <a:gd name="connsiteX123" fmla="*/ 593273 w 1012317"/>
                  <a:gd name="connsiteY123" fmla="*/ 367976 h 1012180"/>
                  <a:gd name="connsiteX124" fmla="*/ 592094 w 1012317"/>
                  <a:gd name="connsiteY124" fmla="*/ 349148 h 1012180"/>
                  <a:gd name="connsiteX125" fmla="*/ 625893 w 1012317"/>
                  <a:gd name="connsiteY125" fmla="*/ 326478 h 1012180"/>
                  <a:gd name="connsiteX126" fmla="*/ 604434 w 1012317"/>
                  <a:gd name="connsiteY126" fmla="*/ 306595 h 1012180"/>
                  <a:gd name="connsiteX127" fmla="*/ 802414 w 1012317"/>
                  <a:gd name="connsiteY127" fmla="*/ 514761 h 1012180"/>
                  <a:gd name="connsiteX128" fmla="*/ 738244 w 1012317"/>
                  <a:gd name="connsiteY128" fmla="*/ 514761 h 1012180"/>
                  <a:gd name="connsiteX129" fmla="*/ 738244 w 1012317"/>
                  <a:gd name="connsiteY129" fmla="*/ 578915 h 1012180"/>
                  <a:gd name="connsiteX130" fmla="*/ 713820 w 1012317"/>
                  <a:gd name="connsiteY130" fmla="*/ 602467 h 1012180"/>
                  <a:gd name="connsiteX131" fmla="*/ 690269 w 1012317"/>
                  <a:gd name="connsiteY131" fmla="*/ 578915 h 1012180"/>
                  <a:gd name="connsiteX132" fmla="*/ 690269 w 1012317"/>
                  <a:gd name="connsiteY132" fmla="*/ 514730 h 1012180"/>
                  <a:gd name="connsiteX133" fmla="*/ 626083 w 1012317"/>
                  <a:gd name="connsiteY133" fmla="*/ 514730 h 1012180"/>
                  <a:gd name="connsiteX134" fmla="*/ 602091 w 1012317"/>
                  <a:gd name="connsiteY134" fmla="*/ 490738 h 1012180"/>
                  <a:gd name="connsiteX135" fmla="*/ 626083 w 1012317"/>
                  <a:gd name="connsiteY135" fmla="*/ 466747 h 1012180"/>
                  <a:gd name="connsiteX136" fmla="*/ 690237 w 1012317"/>
                  <a:gd name="connsiteY136" fmla="*/ 466746 h 1012180"/>
                  <a:gd name="connsiteX137" fmla="*/ 690237 w 1012317"/>
                  <a:gd name="connsiteY137" fmla="*/ 402592 h 1012180"/>
                  <a:gd name="connsiteX138" fmla="*/ 713789 w 1012317"/>
                  <a:gd name="connsiteY138" fmla="*/ 378169 h 1012180"/>
                  <a:gd name="connsiteX139" fmla="*/ 738212 w 1012317"/>
                  <a:gd name="connsiteY139" fmla="*/ 401721 h 1012180"/>
                  <a:gd name="connsiteX140" fmla="*/ 738212 w 1012317"/>
                  <a:gd name="connsiteY140" fmla="*/ 402592 h 1012180"/>
                  <a:gd name="connsiteX141" fmla="*/ 738212 w 1012317"/>
                  <a:gd name="connsiteY141" fmla="*/ 466746 h 1012180"/>
                  <a:gd name="connsiteX142" fmla="*/ 802374 w 1012317"/>
                  <a:gd name="connsiteY142" fmla="*/ 466746 h 1012180"/>
                  <a:gd name="connsiteX143" fmla="*/ 826366 w 1012317"/>
                  <a:gd name="connsiteY143" fmla="*/ 490738 h 1012180"/>
                  <a:gd name="connsiteX144" fmla="*/ 802374 w 1012317"/>
                  <a:gd name="connsiteY144" fmla="*/ 514730 h 101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12317" h="1012180">
                    <a:moveTo>
                      <a:pt x="506141" y="0"/>
                    </a:moveTo>
                    <a:cubicBezTo>
                      <a:pt x="226528" y="79"/>
                      <a:pt x="-79" y="226814"/>
                      <a:pt x="0" y="506427"/>
                    </a:cubicBezTo>
                    <a:cubicBezTo>
                      <a:pt x="14" y="555832"/>
                      <a:pt x="7259" y="604969"/>
                      <a:pt x="21506" y="652275"/>
                    </a:cubicBezTo>
                    <a:cubicBezTo>
                      <a:pt x="39196" y="681468"/>
                      <a:pt x="73966" y="695566"/>
                      <a:pt x="106992" y="686937"/>
                    </a:cubicBezTo>
                    <a:cubicBezTo>
                      <a:pt x="88130" y="652255"/>
                      <a:pt x="74257" y="615084"/>
                      <a:pt x="65784" y="576525"/>
                    </a:cubicBezTo>
                    <a:cubicBezTo>
                      <a:pt x="108116" y="562934"/>
                      <a:pt x="227939" y="524632"/>
                      <a:pt x="252144" y="518584"/>
                    </a:cubicBezTo>
                    <a:cubicBezTo>
                      <a:pt x="268924" y="513993"/>
                      <a:pt x="286798" y="515624"/>
                      <a:pt x="302470" y="523175"/>
                    </a:cubicBezTo>
                    <a:lnTo>
                      <a:pt x="526982" y="637078"/>
                    </a:lnTo>
                    <a:cubicBezTo>
                      <a:pt x="533433" y="642721"/>
                      <a:pt x="535254" y="677597"/>
                      <a:pt x="525977" y="681404"/>
                    </a:cubicBezTo>
                    <a:cubicBezTo>
                      <a:pt x="516800" y="685343"/>
                      <a:pt x="506381" y="685191"/>
                      <a:pt x="497323" y="680984"/>
                    </a:cubicBezTo>
                    <a:cubicBezTo>
                      <a:pt x="496862" y="680746"/>
                      <a:pt x="496383" y="680542"/>
                      <a:pt x="495891" y="680375"/>
                    </a:cubicBezTo>
                    <a:lnTo>
                      <a:pt x="357371" y="632241"/>
                    </a:lnTo>
                    <a:cubicBezTo>
                      <a:pt x="351307" y="630224"/>
                      <a:pt x="344755" y="633505"/>
                      <a:pt x="342738" y="639569"/>
                    </a:cubicBezTo>
                    <a:cubicBezTo>
                      <a:pt x="340757" y="645522"/>
                      <a:pt x="343881" y="651969"/>
                      <a:pt x="349780" y="654104"/>
                    </a:cubicBezTo>
                    <a:lnTo>
                      <a:pt x="487635" y="701992"/>
                    </a:lnTo>
                    <a:cubicBezTo>
                      <a:pt x="495314" y="705714"/>
                      <a:pt x="503742" y="707631"/>
                      <a:pt x="512275" y="707596"/>
                    </a:cubicBezTo>
                    <a:cubicBezTo>
                      <a:pt x="524874" y="707638"/>
                      <a:pt x="537138" y="703542"/>
                      <a:pt x="547182" y="695936"/>
                    </a:cubicBezTo>
                    <a:cubicBezTo>
                      <a:pt x="551661" y="695670"/>
                      <a:pt x="556081" y="694780"/>
                      <a:pt x="560314" y="693293"/>
                    </a:cubicBezTo>
                    <a:lnTo>
                      <a:pt x="732869" y="618492"/>
                    </a:lnTo>
                    <a:cubicBezTo>
                      <a:pt x="747573" y="612119"/>
                      <a:pt x="764660" y="618872"/>
                      <a:pt x="771034" y="633576"/>
                    </a:cubicBezTo>
                    <a:cubicBezTo>
                      <a:pt x="772612" y="637217"/>
                      <a:pt x="773427" y="641143"/>
                      <a:pt x="773428" y="645112"/>
                    </a:cubicBezTo>
                    <a:cubicBezTo>
                      <a:pt x="782260" y="665661"/>
                      <a:pt x="772844" y="689487"/>
                      <a:pt x="752349" y="698446"/>
                    </a:cubicBezTo>
                    <a:lnTo>
                      <a:pt x="551005" y="808533"/>
                    </a:lnTo>
                    <a:cubicBezTo>
                      <a:pt x="531297" y="815269"/>
                      <a:pt x="509848" y="814869"/>
                      <a:pt x="490405" y="807401"/>
                    </a:cubicBezTo>
                    <a:cubicBezTo>
                      <a:pt x="465543" y="797459"/>
                      <a:pt x="328599" y="739329"/>
                      <a:pt x="271189" y="714878"/>
                    </a:cubicBezTo>
                    <a:cubicBezTo>
                      <a:pt x="254864" y="707941"/>
                      <a:pt x="236567" y="707206"/>
                      <a:pt x="219739" y="712812"/>
                    </a:cubicBezTo>
                    <a:lnTo>
                      <a:pt x="147867" y="736772"/>
                    </a:lnTo>
                    <a:cubicBezTo>
                      <a:pt x="115229" y="759019"/>
                      <a:pt x="104669" y="802325"/>
                      <a:pt x="123400" y="837099"/>
                    </a:cubicBezTo>
                    <a:cubicBezTo>
                      <a:pt x="306214" y="1048526"/>
                      <a:pt x="625809" y="1071722"/>
                      <a:pt x="837236" y="888908"/>
                    </a:cubicBezTo>
                    <a:cubicBezTo>
                      <a:pt x="1048664" y="706095"/>
                      <a:pt x="1071859" y="386500"/>
                      <a:pt x="889045" y="175072"/>
                    </a:cubicBezTo>
                    <a:cubicBezTo>
                      <a:pt x="792895" y="63873"/>
                      <a:pt x="653145" y="-24"/>
                      <a:pt x="506141" y="0"/>
                    </a:cubicBezTo>
                    <a:close/>
                    <a:moveTo>
                      <a:pt x="657475" y="573335"/>
                    </a:moveTo>
                    <a:cubicBezTo>
                      <a:pt x="626323" y="592049"/>
                      <a:pt x="586276" y="586055"/>
                      <a:pt x="561968" y="559040"/>
                    </a:cubicBezTo>
                    <a:cubicBezTo>
                      <a:pt x="533621" y="590347"/>
                      <a:pt x="485262" y="592746"/>
                      <a:pt x="453955" y="564399"/>
                    </a:cubicBezTo>
                    <a:cubicBezTo>
                      <a:pt x="452720" y="563280"/>
                      <a:pt x="451521" y="562121"/>
                      <a:pt x="450361" y="560924"/>
                    </a:cubicBezTo>
                    <a:cubicBezTo>
                      <a:pt x="422732" y="554024"/>
                      <a:pt x="400753" y="533127"/>
                      <a:pt x="392468" y="505880"/>
                    </a:cubicBezTo>
                    <a:cubicBezTo>
                      <a:pt x="385667" y="502508"/>
                      <a:pt x="379391" y="498167"/>
                      <a:pt x="373835" y="492994"/>
                    </a:cubicBezTo>
                    <a:lnTo>
                      <a:pt x="373305" y="492503"/>
                    </a:lnTo>
                    <a:cubicBezTo>
                      <a:pt x="370797" y="490138"/>
                      <a:pt x="368438" y="487619"/>
                      <a:pt x="366244" y="484960"/>
                    </a:cubicBezTo>
                    <a:lnTo>
                      <a:pt x="365176" y="483646"/>
                    </a:lnTo>
                    <a:cubicBezTo>
                      <a:pt x="363182" y="481113"/>
                      <a:pt x="361332" y="478471"/>
                      <a:pt x="359635" y="475730"/>
                    </a:cubicBezTo>
                    <a:cubicBezTo>
                      <a:pt x="359239" y="475097"/>
                      <a:pt x="358844" y="474448"/>
                      <a:pt x="358479" y="473799"/>
                    </a:cubicBezTo>
                    <a:cubicBezTo>
                      <a:pt x="356843" y="471073"/>
                      <a:pt x="355358" y="468259"/>
                      <a:pt x="354031" y="465369"/>
                    </a:cubicBezTo>
                    <a:cubicBezTo>
                      <a:pt x="353714" y="464665"/>
                      <a:pt x="353437" y="463952"/>
                      <a:pt x="353137" y="463240"/>
                    </a:cubicBezTo>
                    <a:cubicBezTo>
                      <a:pt x="351878" y="460245"/>
                      <a:pt x="350786" y="457182"/>
                      <a:pt x="349868" y="454066"/>
                    </a:cubicBezTo>
                    <a:cubicBezTo>
                      <a:pt x="349693" y="453472"/>
                      <a:pt x="349559" y="452871"/>
                      <a:pt x="349401" y="452269"/>
                    </a:cubicBezTo>
                    <a:cubicBezTo>
                      <a:pt x="348487" y="448908"/>
                      <a:pt x="347774" y="445496"/>
                      <a:pt x="347263" y="442050"/>
                    </a:cubicBezTo>
                    <a:cubicBezTo>
                      <a:pt x="347216" y="441726"/>
                      <a:pt x="347200" y="441394"/>
                      <a:pt x="347153" y="441061"/>
                    </a:cubicBezTo>
                    <a:cubicBezTo>
                      <a:pt x="346637" y="437278"/>
                      <a:pt x="346373" y="433465"/>
                      <a:pt x="346361" y="429647"/>
                    </a:cubicBezTo>
                    <a:cubicBezTo>
                      <a:pt x="346361" y="426813"/>
                      <a:pt x="346503" y="424011"/>
                      <a:pt x="346765" y="421233"/>
                    </a:cubicBezTo>
                    <a:cubicBezTo>
                      <a:pt x="346844" y="420442"/>
                      <a:pt x="346994" y="419650"/>
                      <a:pt x="347089" y="418858"/>
                    </a:cubicBezTo>
                    <a:cubicBezTo>
                      <a:pt x="347327" y="416903"/>
                      <a:pt x="347572" y="414948"/>
                      <a:pt x="347936" y="413025"/>
                    </a:cubicBezTo>
                    <a:cubicBezTo>
                      <a:pt x="348142" y="411925"/>
                      <a:pt x="348443" y="410864"/>
                      <a:pt x="348688" y="409787"/>
                    </a:cubicBezTo>
                    <a:cubicBezTo>
                      <a:pt x="349052" y="408204"/>
                      <a:pt x="349377" y="406700"/>
                      <a:pt x="349820" y="405181"/>
                    </a:cubicBezTo>
                    <a:cubicBezTo>
                      <a:pt x="350263" y="403661"/>
                      <a:pt x="350786" y="402236"/>
                      <a:pt x="351292" y="400772"/>
                    </a:cubicBezTo>
                    <a:cubicBezTo>
                      <a:pt x="351609" y="399862"/>
                      <a:pt x="351862" y="398935"/>
                      <a:pt x="352210" y="398033"/>
                    </a:cubicBezTo>
                    <a:cubicBezTo>
                      <a:pt x="345449" y="385350"/>
                      <a:pt x="341930" y="371191"/>
                      <a:pt x="341968" y="356818"/>
                    </a:cubicBezTo>
                    <a:cubicBezTo>
                      <a:pt x="341814" y="334530"/>
                      <a:pt x="350329" y="313056"/>
                      <a:pt x="365714" y="296930"/>
                    </a:cubicBezTo>
                    <a:cubicBezTo>
                      <a:pt x="364523" y="291138"/>
                      <a:pt x="363923" y="285239"/>
                      <a:pt x="363925" y="279326"/>
                    </a:cubicBezTo>
                    <a:cubicBezTo>
                      <a:pt x="363562" y="250765"/>
                      <a:pt x="377648" y="223953"/>
                      <a:pt x="401373" y="208048"/>
                    </a:cubicBezTo>
                    <a:cubicBezTo>
                      <a:pt x="402208" y="168820"/>
                      <a:pt x="430364" y="135519"/>
                      <a:pt x="468907" y="128174"/>
                    </a:cubicBezTo>
                    <a:cubicBezTo>
                      <a:pt x="483458" y="112641"/>
                      <a:pt x="503752" y="103769"/>
                      <a:pt x="525035" y="103636"/>
                    </a:cubicBezTo>
                    <a:cubicBezTo>
                      <a:pt x="537965" y="103655"/>
                      <a:pt x="550676" y="106971"/>
                      <a:pt x="561968" y="113269"/>
                    </a:cubicBezTo>
                    <a:cubicBezTo>
                      <a:pt x="573239" y="106982"/>
                      <a:pt x="585925" y="103667"/>
                      <a:pt x="598830" y="103636"/>
                    </a:cubicBezTo>
                    <a:cubicBezTo>
                      <a:pt x="620113" y="103769"/>
                      <a:pt x="640407" y="112641"/>
                      <a:pt x="654958" y="128174"/>
                    </a:cubicBezTo>
                    <a:cubicBezTo>
                      <a:pt x="692846" y="135413"/>
                      <a:pt x="720751" y="167804"/>
                      <a:pt x="722302" y="206346"/>
                    </a:cubicBezTo>
                    <a:cubicBezTo>
                      <a:pt x="734653" y="213844"/>
                      <a:pt x="744312" y="225061"/>
                      <a:pt x="749895" y="238388"/>
                    </a:cubicBezTo>
                    <a:cubicBezTo>
                      <a:pt x="749959" y="238498"/>
                      <a:pt x="749998" y="238617"/>
                      <a:pt x="750054" y="238728"/>
                    </a:cubicBezTo>
                    <a:cubicBezTo>
                      <a:pt x="750109" y="238839"/>
                      <a:pt x="750212" y="239068"/>
                      <a:pt x="750283" y="239242"/>
                    </a:cubicBezTo>
                    <a:cubicBezTo>
                      <a:pt x="759343" y="257041"/>
                      <a:pt x="762102" y="277385"/>
                      <a:pt x="758111" y="296954"/>
                    </a:cubicBezTo>
                    <a:cubicBezTo>
                      <a:pt x="773495" y="313078"/>
                      <a:pt x="782009" y="334549"/>
                      <a:pt x="781858" y="356833"/>
                    </a:cubicBezTo>
                    <a:cubicBezTo>
                      <a:pt x="781835" y="367758"/>
                      <a:pt x="779751" y="378580"/>
                      <a:pt x="775715" y="388732"/>
                    </a:cubicBezTo>
                    <a:cubicBezTo>
                      <a:pt x="772591" y="375570"/>
                      <a:pt x="765103" y="363853"/>
                      <a:pt x="754470" y="355488"/>
                    </a:cubicBezTo>
                    <a:cubicBezTo>
                      <a:pt x="754296" y="338689"/>
                      <a:pt x="746860" y="322787"/>
                      <a:pt x="734080" y="311882"/>
                    </a:cubicBezTo>
                    <a:lnTo>
                      <a:pt x="727107" y="306056"/>
                    </a:lnTo>
                    <a:lnTo>
                      <a:pt x="729798" y="297349"/>
                    </a:lnTo>
                    <a:cubicBezTo>
                      <a:pt x="731606" y="291509"/>
                      <a:pt x="732529" y="285432"/>
                      <a:pt x="732537" y="279318"/>
                    </a:cubicBezTo>
                    <a:cubicBezTo>
                      <a:pt x="732515" y="273415"/>
                      <a:pt x="731624" y="267548"/>
                      <a:pt x="729893" y="261904"/>
                    </a:cubicBezTo>
                    <a:cubicBezTo>
                      <a:pt x="728616" y="260369"/>
                      <a:pt x="727697" y="258568"/>
                      <a:pt x="727202" y="256633"/>
                    </a:cubicBezTo>
                    <a:cubicBezTo>
                      <a:pt x="726760" y="254852"/>
                      <a:pt x="726210" y="253099"/>
                      <a:pt x="725556" y="251385"/>
                    </a:cubicBezTo>
                    <a:cubicBezTo>
                      <a:pt x="720432" y="241367"/>
                      <a:pt x="712333" y="233180"/>
                      <a:pt x="702371" y="227947"/>
                    </a:cubicBezTo>
                    <a:lnTo>
                      <a:pt x="697527" y="225470"/>
                    </a:lnTo>
                    <a:cubicBezTo>
                      <a:pt x="694823" y="224797"/>
                      <a:pt x="692050" y="224439"/>
                      <a:pt x="689263" y="224401"/>
                    </a:cubicBezTo>
                    <a:cubicBezTo>
                      <a:pt x="673669" y="224789"/>
                      <a:pt x="659786" y="234375"/>
                      <a:pt x="653897" y="248820"/>
                    </a:cubicBezTo>
                    <a:cubicBezTo>
                      <a:pt x="651047" y="255806"/>
                      <a:pt x="643073" y="259159"/>
                      <a:pt x="636087" y="256309"/>
                    </a:cubicBezTo>
                    <a:cubicBezTo>
                      <a:pt x="629101" y="253459"/>
                      <a:pt x="625748" y="245485"/>
                      <a:pt x="628598" y="238499"/>
                    </a:cubicBezTo>
                    <a:cubicBezTo>
                      <a:pt x="628678" y="238302"/>
                      <a:pt x="628764" y="238106"/>
                      <a:pt x="628853" y="237913"/>
                    </a:cubicBezTo>
                    <a:cubicBezTo>
                      <a:pt x="639067" y="213491"/>
                      <a:pt x="662795" y="197455"/>
                      <a:pt x="689263" y="197085"/>
                    </a:cubicBezTo>
                    <a:cubicBezTo>
                      <a:pt x="690680" y="197085"/>
                      <a:pt x="692065" y="197180"/>
                      <a:pt x="693459" y="197275"/>
                    </a:cubicBezTo>
                    <a:cubicBezTo>
                      <a:pt x="688729" y="174554"/>
                      <a:pt x="670010" y="157397"/>
                      <a:pt x="646964" y="154659"/>
                    </a:cubicBezTo>
                    <a:lnTo>
                      <a:pt x="641272" y="154168"/>
                    </a:lnTo>
                    <a:lnTo>
                      <a:pt x="637623" y="149783"/>
                    </a:lnTo>
                    <a:cubicBezTo>
                      <a:pt x="628137" y="138024"/>
                      <a:pt x="613898" y="131114"/>
                      <a:pt x="598791" y="130936"/>
                    </a:cubicBezTo>
                    <a:cubicBezTo>
                      <a:pt x="590995" y="130937"/>
                      <a:pt x="583314" y="132808"/>
                      <a:pt x="576390" y="136390"/>
                    </a:cubicBezTo>
                    <a:lnTo>
                      <a:pt x="576390" y="165827"/>
                    </a:lnTo>
                    <a:cubicBezTo>
                      <a:pt x="576952" y="165582"/>
                      <a:pt x="577498" y="165289"/>
                      <a:pt x="578076" y="165036"/>
                    </a:cubicBezTo>
                    <a:cubicBezTo>
                      <a:pt x="590110" y="160280"/>
                      <a:pt x="603575" y="160712"/>
                      <a:pt x="615278" y="166231"/>
                    </a:cubicBezTo>
                    <a:cubicBezTo>
                      <a:pt x="622063" y="169533"/>
                      <a:pt x="624886" y="177709"/>
                      <a:pt x="621584" y="184494"/>
                    </a:cubicBezTo>
                    <a:cubicBezTo>
                      <a:pt x="618359" y="191121"/>
                      <a:pt x="610459" y="193995"/>
                      <a:pt x="603730" y="190990"/>
                    </a:cubicBezTo>
                    <a:cubicBezTo>
                      <a:pt x="598796" y="188658"/>
                      <a:pt x="593117" y="188472"/>
                      <a:pt x="588041" y="190476"/>
                    </a:cubicBezTo>
                    <a:cubicBezTo>
                      <a:pt x="582945" y="192562"/>
                      <a:pt x="578796" y="196454"/>
                      <a:pt x="576390" y="201407"/>
                    </a:cubicBezTo>
                    <a:lnTo>
                      <a:pt x="576279" y="417980"/>
                    </a:lnTo>
                    <a:cubicBezTo>
                      <a:pt x="595132" y="406310"/>
                      <a:pt x="618166" y="403531"/>
                      <a:pt x="639254" y="410381"/>
                    </a:cubicBezTo>
                    <a:cubicBezTo>
                      <a:pt x="646429" y="412710"/>
                      <a:pt x="650361" y="420411"/>
                      <a:pt x="648040" y="427589"/>
                    </a:cubicBezTo>
                    <a:cubicBezTo>
                      <a:pt x="647667" y="428680"/>
                      <a:pt x="647159" y="429719"/>
                      <a:pt x="646528" y="430684"/>
                    </a:cubicBezTo>
                    <a:lnTo>
                      <a:pt x="629304" y="430684"/>
                    </a:lnTo>
                    <a:cubicBezTo>
                      <a:pt x="621839" y="430692"/>
                      <a:pt x="614442" y="432101"/>
                      <a:pt x="607498" y="434840"/>
                    </a:cubicBezTo>
                    <a:cubicBezTo>
                      <a:pt x="595121" y="437159"/>
                      <a:pt x="584016" y="443914"/>
                      <a:pt x="576263" y="453837"/>
                    </a:cubicBezTo>
                    <a:lnTo>
                      <a:pt x="576263" y="462741"/>
                    </a:lnTo>
                    <a:cubicBezTo>
                      <a:pt x="567040" y="480210"/>
                      <a:pt x="567040" y="501107"/>
                      <a:pt x="576263" y="518576"/>
                    </a:cubicBezTo>
                    <a:lnTo>
                      <a:pt x="576263" y="533331"/>
                    </a:lnTo>
                    <a:cubicBezTo>
                      <a:pt x="585530" y="547817"/>
                      <a:pt x="601478" y="556651"/>
                      <a:pt x="618674" y="556824"/>
                    </a:cubicBezTo>
                    <a:cubicBezTo>
                      <a:pt x="626922" y="556808"/>
                      <a:pt x="635030" y="554689"/>
                      <a:pt x="642230" y="550665"/>
                    </a:cubicBezTo>
                    <a:lnTo>
                      <a:pt x="657515" y="550665"/>
                    </a:lnTo>
                    <a:close/>
                    <a:moveTo>
                      <a:pt x="604442" y="306587"/>
                    </a:moveTo>
                    <a:cubicBezTo>
                      <a:pt x="596899" y="306768"/>
                      <a:pt x="590637" y="300801"/>
                      <a:pt x="590455" y="293257"/>
                    </a:cubicBezTo>
                    <a:cubicBezTo>
                      <a:pt x="590274" y="285714"/>
                      <a:pt x="596241" y="279452"/>
                      <a:pt x="603784" y="279271"/>
                    </a:cubicBezTo>
                    <a:cubicBezTo>
                      <a:pt x="604004" y="279265"/>
                      <a:pt x="604223" y="279265"/>
                      <a:pt x="604442" y="279271"/>
                    </a:cubicBezTo>
                    <a:cubicBezTo>
                      <a:pt x="629021" y="279784"/>
                      <a:pt x="649576" y="298099"/>
                      <a:pt x="652908" y="322457"/>
                    </a:cubicBezTo>
                    <a:cubicBezTo>
                      <a:pt x="671982" y="323172"/>
                      <a:pt x="690115" y="330930"/>
                      <a:pt x="703804" y="344232"/>
                    </a:cubicBezTo>
                    <a:cubicBezTo>
                      <a:pt x="694035" y="346524"/>
                      <a:pt x="685000" y="351238"/>
                      <a:pt x="677533" y="357942"/>
                    </a:cubicBezTo>
                    <a:cubicBezTo>
                      <a:pt x="669513" y="352567"/>
                      <a:pt x="660085" y="349681"/>
                      <a:pt x="650431" y="349646"/>
                    </a:cubicBezTo>
                    <a:cubicBezTo>
                      <a:pt x="635858" y="349719"/>
                      <a:pt x="622039" y="356134"/>
                      <a:pt x="612579" y="367218"/>
                    </a:cubicBezTo>
                    <a:cubicBezTo>
                      <a:pt x="607457" y="372759"/>
                      <a:pt x="598814" y="373098"/>
                      <a:pt x="593273" y="367976"/>
                    </a:cubicBezTo>
                    <a:cubicBezTo>
                      <a:pt x="587914" y="363022"/>
                      <a:pt x="587395" y="354731"/>
                      <a:pt x="592094" y="349148"/>
                    </a:cubicBezTo>
                    <a:cubicBezTo>
                      <a:pt x="601200" y="338784"/>
                      <a:pt x="612849" y="330971"/>
                      <a:pt x="625893" y="326478"/>
                    </a:cubicBezTo>
                    <a:cubicBezTo>
                      <a:pt x="624561" y="315496"/>
                      <a:pt x="615485" y="307087"/>
                      <a:pt x="604434" y="306595"/>
                    </a:cubicBezTo>
                    <a:close/>
                    <a:moveTo>
                      <a:pt x="802414" y="514761"/>
                    </a:moveTo>
                    <a:lnTo>
                      <a:pt x="738244" y="514761"/>
                    </a:lnTo>
                    <a:lnTo>
                      <a:pt x="738244" y="578915"/>
                    </a:lnTo>
                    <a:cubicBezTo>
                      <a:pt x="738003" y="592163"/>
                      <a:pt x="727068" y="602708"/>
                      <a:pt x="713820" y="602467"/>
                    </a:cubicBezTo>
                    <a:cubicBezTo>
                      <a:pt x="700911" y="602233"/>
                      <a:pt x="690503" y="591824"/>
                      <a:pt x="690269" y="578915"/>
                    </a:cubicBezTo>
                    <a:lnTo>
                      <a:pt x="690269" y="514730"/>
                    </a:lnTo>
                    <a:lnTo>
                      <a:pt x="626083" y="514730"/>
                    </a:lnTo>
                    <a:cubicBezTo>
                      <a:pt x="612833" y="514730"/>
                      <a:pt x="602091" y="503988"/>
                      <a:pt x="602091" y="490738"/>
                    </a:cubicBezTo>
                    <a:cubicBezTo>
                      <a:pt x="602091" y="477488"/>
                      <a:pt x="612833" y="466747"/>
                      <a:pt x="626083" y="466747"/>
                    </a:cubicBezTo>
                    <a:lnTo>
                      <a:pt x="690237" y="466746"/>
                    </a:lnTo>
                    <a:lnTo>
                      <a:pt x="690237" y="402592"/>
                    </a:lnTo>
                    <a:cubicBezTo>
                      <a:pt x="689996" y="389344"/>
                      <a:pt x="700541" y="378410"/>
                      <a:pt x="713789" y="378169"/>
                    </a:cubicBezTo>
                    <a:cubicBezTo>
                      <a:pt x="727037" y="377928"/>
                      <a:pt x="737971" y="388473"/>
                      <a:pt x="738212" y="401721"/>
                    </a:cubicBezTo>
                    <a:cubicBezTo>
                      <a:pt x="738217" y="402011"/>
                      <a:pt x="738217" y="402302"/>
                      <a:pt x="738212" y="402592"/>
                    </a:cubicBezTo>
                    <a:lnTo>
                      <a:pt x="738212" y="466746"/>
                    </a:lnTo>
                    <a:lnTo>
                      <a:pt x="802374" y="466746"/>
                    </a:lnTo>
                    <a:cubicBezTo>
                      <a:pt x="815624" y="466746"/>
                      <a:pt x="826366" y="477488"/>
                      <a:pt x="826366" y="490738"/>
                    </a:cubicBezTo>
                    <a:cubicBezTo>
                      <a:pt x="826366" y="503988"/>
                      <a:pt x="815624" y="514730"/>
                      <a:pt x="802374" y="514730"/>
                    </a:cubicBezTo>
                    <a:close/>
                  </a:path>
                </a:pathLst>
              </a:custGeom>
              <a:grpFill/>
              <a:ln w="7876" cap="flat">
                <a:noFill/>
                <a:prstDash val="solid"/>
                <a:miter/>
              </a:ln>
            </p:spPr>
            <p:txBody>
              <a:bodyPr rtlCol="0" anchor="ctr"/>
              <a:lstStyle/>
              <a:p>
                <a:endParaRPr lang="en-GB"/>
              </a:p>
            </p:txBody>
          </p:sp>
        </p:grpSp>
      </p:grpSp>
      <p:grpSp>
        <p:nvGrpSpPr>
          <p:cNvPr id="390" name="Graphic 49">
            <a:extLst>
              <a:ext uri="{FF2B5EF4-FFF2-40B4-BE49-F238E27FC236}">
                <a16:creationId xmlns:a16="http://schemas.microsoft.com/office/drawing/2014/main" id="{C963E1F9-FB63-42A0-B417-3924C0A97EAA}"/>
              </a:ext>
            </a:extLst>
          </p:cNvPr>
          <p:cNvGrpSpPr>
            <a:grpSpLocks noChangeAspect="1"/>
          </p:cNvGrpSpPr>
          <p:nvPr/>
        </p:nvGrpSpPr>
        <p:grpSpPr>
          <a:xfrm>
            <a:off x="8749739" y="5002378"/>
            <a:ext cx="435572" cy="435600"/>
            <a:chOff x="3790650" y="1299926"/>
            <a:chExt cx="1012339" cy="1012405"/>
          </a:xfrm>
        </p:grpSpPr>
        <p:sp>
          <p:nvSpPr>
            <p:cNvPr id="391" name="Freeform: Shape 390">
              <a:extLst>
                <a:ext uri="{FF2B5EF4-FFF2-40B4-BE49-F238E27FC236}">
                  <a16:creationId xmlns:a16="http://schemas.microsoft.com/office/drawing/2014/main" id="{2FA8612D-A8AD-451E-963B-913D8E0CB95D}"/>
                </a:ext>
              </a:extLst>
            </p:cNvPr>
            <p:cNvSpPr/>
            <p:nvPr/>
          </p:nvSpPr>
          <p:spPr>
            <a:xfrm>
              <a:off x="3790656" y="1299926"/>
              <a:ext cx="1012282" cy="1012282"/>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FD26128A-A20F-4967-A8F0-9CE2B8A6FB27}"/>
                </a:ext>
              </a:extLst>
            </p:cNvPr>
            <p:cNvSpPr/>
            <p:nvPr/>
          </p:nvSpPr>
          <p:spPr>
            <a:xfrm>
              <a:off x="3790650" y="1299926"/>
              <a:ext cx="1012339" cy="1012405"/>
            </a:xfrm>
            <a:custGeom>
              <a:avLst/>
              <a:gdLst>
                <a:gd name="connsiteX0" fmla="*/ 506147 w 1012339"/>
                <a:gd name="connsiteY0" fmla="*/ 0 h 1012405"/>
                <a:gd name="connsiteX1" fmla="*/ 0 w 1012339"/>
                <a:gd name="connsiteY1" fmla="*/ 506357 h 1012405"/>
                <a:gd name="connsiteX2" fmla="*/ 73318 w 1012339"/>
                <a:gd name="connsiteY2" fmla="*/ 768663 h 1012405"/>
                <a:gd name="connsiteX3" fmla="*/ 78526 w 1012339"/>
                <a:gd name="connsiteY3" fmla="*/ 774592 h 1012405"/>
                <a:gd name="connsiteX4" fmla="*/ 186706 w 1012339"/>
                <a:gd name="connsiteY4" fmla="*/ 776705 h 1012405"/>
                <a:gd name="connsiteX5" fmla="*/ 234048 w 1012339"/>
                <a:gd name="connsiteY5" fmla="*/ 730360 h 1012405"/>
                <a:gd name="connsiteX6" fmla="*/ 281612 w 1012339"/>
                <a:gd name="connsiteY6" fmla="*/ 242644 h 1012405"/>
                <a:gd name="connsiteX7" fmla="*/ 656444 w 1012339"/>
                <a:gd name="connsiteY7" fmla="*/ 200259 h 1012405"/>
                <a:gd name="connsiteX8" fmla="*/ 608319 w 1012339"/>
                <a:gd name="connsiteY8" fmla="*/ 249984 h 1012405"/>
                <a:gd name="connsiteX9" fmla="*/ 241350 w 1012339"/>
                <a:gd name="connsiteY9" fmla="*/ 404154 h 1012405"/>
                <a:gd name="connsiteX10" fmla="*/ 395521 w 1012339"/>
                <a:gd name="connsiteY10" fmla="*/ 771125 h 1012405"/>
                <a:gd name="connsiteX11" fmla="*/ 762487 w 1012339"/>
                <a:gd name="connsiteY11" fmla="*/ 616952 h 1012405"/>
                <a:gd name="connsiteX12" fmla="*/ 761529 w 1012339"/>
                <a:gd name="connsiteY12" fmla="*/ 401832 h 1012405"/>
                <a:gd name="connsiteX13" fmla="*/ 812100 w 1012339"/>
                <a:gd name="connsiteY13" fmla="*/ 355820 h 1012405"/>
                <a:gd name="connsiteX14" fmla="*/ 657207 w 1012339"/>
                <a:gd name="connsiteY14" fmla="*/ 820643 h 1012405"/>
                <a:gd name="connsiteX15" fmla="*/ 276466 w 1012339"/>
                <a:gd name="connsiteY15" fmla="*/ 773563 h 1012405"/>
                <a:gd name="connsiteX16" fmla="*/ 229069 w 1012339"/>
                <a:gd name="connsiteY16" fmla="*/ 819978 h 1012405"/>
                <a:gd name="connsiteX17" fmla="*/ 230937 w 1012339"/>
                <a:gd name="connsiteY17" fmla="*/ 929045 h 1012405"/>
                <a:gd name="connsiteX18" fmla="*/ 243111 w 1012339"/>
                <a:gd name="connsiteY18" fmla="*/ 938646 h 1012405"/>
                <a:gd name="connsiteX19" fmla="*/ 938580 w 1012339"/>
                <a:gd name="connsiteY19" fmla="*/ 769154 h 1012405"/>
                <a:gd name="connsiteX20" fmla="*/ 769088 w 1012339"/>
                <a:gd name="connsiteY20" fmla="*/ 73684 h 1012405"/>
                <a:gd name="connsiteX21" fmla="*/ 506147 w 1012339"/>
                <a:gd name="connsiteY21" fmla="*/ 0 h 1012405"/>
                <a:gd name="connsiteX22" fmla="*/ 501912 w 1012339"/>
                <a:gd name="connsiteY22" fmla="*/ 720925 h 1012405"/>
                <a:gd name="connsiteX23" fmla="*/ 291349 w 1012339"/>
                <a:gd name="connsiteY23" fmla="*/ 510628 h 1012405"/>
                <a:gd name="connsiteX24" fmla="*/ 501645 w 1012339"/>
                <a:gd name="connsiteY24" fmla="*/ 300064 h 1012405"/>
                <a:gd name="connsiteX25" fmla="*/ 600364 w 1012339"/>
                <a:gd name="connsiteY25" fmla="*/ 324586 h 1012405"/>
                <a:gd name="connsiteX26" fmla="*/ 563383 w 1012339"/>
                <a:gd name="connsiteY26" fmla="*/ 373891 h 1012405"/>
                <a:gd name="connsiteX27" fmla="*/ 365020 w 1012339"/>
                <a:gd name="connsiteY27" fmla="*/ 449026 h 1012405"/>
                <a:gd name="connsiteX28" fmla="*/ 440156 w 1012339"/>
                <a:gd name="connsiteY28" fmla="*/ 647389 h 1012405"/>
                <a:gd name="connsiteX29" fmla="*/ 638518 w 1012339"/>
                <a:gd name="connsiteY29" fmla="*/ 572254 h 1012405"/>
                <a:gd name="connsiteX30" fmla="*/ 638302 w 1012339"/>
                <a:gd name="connsiteY30" fmla="*/ 448549 h 1012405"/>
                <a:gd name="connsiteX31" fmla="*/ 639133 w 1012339"/>
                <a:gd name="connsiteY31" fmla="*/ 448011 h 1012405"/>
                <a:gd name="connsiteX32" fmla="*/ 687417 w 1012339"/>
                <a:gd name="connsiteY32" fmla="*/ 411260 h 1012405"/>
                <a:gd name="connsiteX33" fmla="*/ 601322 w 1012339"/>
                <a:gd name="connsiteY33" fmla="*/ 696000 h 1012405"/>
                <a:gd name="connsiteX34" fmla="*/ 501904 w 1012339"/>
                <a:gd name="connsiteY34" fmla="*/ 720925 h 1012405"/>
                <a:gd name="connsiteX35" fmla="*/ 857313 w 1012339"/>
                <a:gd name="connsiteY35" fmla="*/ 270397 h 1012405"/>
                <a:gd name="connsiteX36" fmla="*/ 756637 w 1012339"/>
                <a:gd name="connsiteY36" fmla="*/ 373353 h 1012405"/>
                <a:gd name="connsiteX37" fmla="*/ 691668 w 1012339"/>
                <a:gd name="connsiteY37" fmla="*/ 373353 h 1012405"/>
                <a:gd name="connsiteX38" fmla="*/ 563644 w 1012339"/>
                <a:gd name="connsiteY38" fmla="*/ 475089 h 1012405"/>
                <a:gd name="connsiteX39" fmla="*/ 537383 w 1012339"/>
                <a:gd name="connsiteY39" fmla="*/ 572700 h 1012405"/>
                <a:gd name="connsiteX40" fmla="*/ 439771 w 1012339"/>
                <a:gd name="connsiteY40" fmla="*/ 546439 h 1012405"/>
                <a:gd name="connsiteX41" fmla="*/ 466033 w 1012339"/>
                <a:gd name="connsiteY41" fmla="*/ 448828 h 1012405"/>
                <a:gd name="connsiteX42" fmla="*/ 538378 w 1012339"/>
                <a:gd name="connsiteY42" fmla="*/ 449412 h 1012405"/>
                <a:gd name="connsiteX43" fmla="*/ 636379 w 1012339"/>
                <a:gd name="connsiteY43" fmla="*/ 323589 h 1012405"/>
                <a:gd name="connsiteX44" fmla="*/ 636379 w 1012339"/>
                <a:gd name="connsiteY44" fmla="*/ 257195 h 1012405"/>
                <a:gd name="connsiteX45" fmla="*/ 741804 w 1012339"/>
                <a:gd name="connsiteY45" fmla="*/ 155244 h 1012405"/>
                <a:gd name="connsiteX46" fmla="*/ 758529 w 1012339"/>
                <a:gd name="connsiteY46" fmla="*/ 155532 h 1012405"/>
                <a:gd name="connsiteX47" fmla="*/ 761846 w 1012339"/>
                <a:gd name="connsiteY47" fmla="*/ 163888 h 1012405"/>
                <a:gd name="connsiteX48" fmla="*/ 760809 w 1012339"/>
                <a:gd name="connsiteY48" fmla="*/ 250284 h 1012405"/>
                <a:gd name="connsiteX49" fmla="*/ 848828 w 1012339"/>
                <a:gd name="connsiteY49" fmla="*/ 250284 h 1012405"/>
                <a:gd name="connsiteX50" fmla="*/ 860685 w 1012339"/>
                <a:gd name="connsiteY50" fmla="*/ 262065 h 1012405"/>
                <a:gd name="connsiteX51" fmla="*/ 857281 w 1012339"/>
                <a:gd name="connsiteY51" fmla="*/ 270397 h 101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12339" h="1012405">
                  <a:moveTo>
                    <a:pt x="506147" y="0"/>
                  </a:moveTo>
                  <a:cubicBezTo>
                    <a:pt x="226552" y="58"/>
                    <a:pt x="-59" y="226762"/>
                    <a:pt x="0" y="506357"/>
                  </a:cubicBezTo>
                  <a:cubicBezTo>
                    <a:pt x="19" y="598848"/>
                    <a:pt x="25376" y="689565"/>
                    <a:pt x="73318" y="768663"/>
                  </a:cubicBezTo>
                  <a:cubicBezTo>
                    <a:pt x="74948" y="770729"/>
                    <a:pt x="76687" y="772708"/>
                    <a:pt x="78526" y="774592"/>
                  </a:cubicBezTo>
                  <a:cubicBezTo>
                    <a:pt x="107981" y="804670"/>
                    <a:pt x="156099" y="805604"/>
                    <a:pt x="186706" y="776705"/>
                  </a:cubicBezTo>
                  <a:lnTo>
                    <a:pt x="234048" y="730360"/>
                  </a:lnTo>
                  <a:cubicBezTo>
                    <a:pt x="112503" y="582547"/>
                    <a:pt x="133798" y="364188"/>
                    <a:pt x="281612" y="242644"/>
                  </a:cubicBezTo>
                  <a:cubicBezTo>
                    <a:pt x="387244" y="155784"/>
                    <a:pt x="534084" y="139180"/>
                    <a:pt x="656444" y="200259"/>
                  </a:cubicBezTo>
                  <a:lnTo>
                    <a:pt x="608319" y="249984"/>
                  </a:lnTo>
                  <a:cubicBezTo>
                    <a:pt x="464411" y="191221"/>
                    <a:pt x="300113" y="260245"/>
                    <a:pt x="241350" y="404154"/>
                  </a:cubicBezTo>
                  <a:cubicBezTo>
                    <a:pt x="182588" y="548062"/>
                    <a:pt x="251613" y="712361"/>
                    <a:pt x="395521" y="771125"/>
                  </a:cubicBezTo>
                  <a:cubicBezTo>
                    <a:pt x="539430" y="829889"/>
                    <a:pt x="703723" y="760858"/>
                    <a:pt x="762487" y="616952"/>
                  </a:cubicBezTo>
                  <a:cubicBezTo>
                    <a:pt x="790665" y="547947"/>
                    <a:pt x="790317" y="470583"/>
                    <a:pt x="761529" y="401832"/>
                  </a:cubicBezTo>
                  <a:lnTo>
                    <a:pt x="812100" y="355820"/>
                  </a:lnTo>
                  <a:cubicBezTo>
                    <a:pt x="897681" y="526951"/>
                    <a:pt x="828335" y="735062"/>
                    <a:pt x="657207" y="820643"/>
                  </a:cubicBezTo>
                  <a:cubicBezTo>
                    <a:pt x="532394" y="883064"/>
                    <a:pt x="382315" y="864502"/>
                    <a:pt x="276466" y="773563"/>
                  </a:cubicBezTo>
                  <a:lnTo>
                    <a:pt x="229069" y="819978"/>
                  </a:lnTo>
                  <a:cubicBezTo>
                    <a:pt x="199466" y="850611"/>
                    <a:pt x="200303" y="899449"/>
                    <a:pt x="230937" y="929045"/>
                  </a:cubicBezTo>
                  <a:cubicBezTo>
                    <a:pt x="234663" y="932646"/>
                    <a:pt x="238741" y="935860"/>
                    <a:pt x="243111" y="938646"/>
                  </a:cubicBezTo>
                  <a:cubicBezTo>
                    <a:pt x="481963" y="1083893"/>
                    <a:pt x="793333" y="1008008"/>
                    <a:pt x="938580" y="769154"/>
                  </a:cubicBezTo>
                  <a:cubicBezTo>
                    <a:pt x="1083828" y="530302"/>
                    <a:pt x="1007943" y="218929"/>
                    <a:pt x="769088" y="73684"/>
                  </a:cubicBezTo>
                  <a:cubicBezTo>
                    <a:pt x="689847" y="25498"/>
                    <a:pt x="598890" y="9"/>
                    <a:pt x="506147" y="0"/>
                  </a:cubicBezTo>
                  <a:close/>
                  <a:moveTo>
                    <a:pt x="501912" y="720925"/>
                  </a:moveTo>
                  <a:cubicBezTo>
                    <a:pt x="385695" y="720997"/>
                    <a:pt x="291422" y="626845"/>
                    <a:pt x="291349" y="510628"/>
                  </a:cubicBezTo>
                  <a:cubicBezTo>
                    <a:pt x="291275" y="394411"/>
                    <a:pt x="385429" y="300138"/>
                    <a:pt x="501645" y="300064"/>
                  </a:cubicBezTo>
                  <a:cubicBezTo>
                    <a:pt x="536062" y="300043"/>
                    <a:pt x="569958" y="308463"/>
                    <a:pt x="600364" y="324586"/>
                  </a:cubicBezTo>
                  <a:lnTo>
                    <a:pt x="563383" y="373891"/>
                  </a:lnTo>
                  <a:cubicBezTo>
                    <a:pt x="487858" y="339863"/>
                    <a:pt x="399049" y="373502"/>
                    <a:pt x="365020" y="449026"/>
                  </a:cubicBezTo>
                  <a:cubicBezTo>
                    <a:pt x="330991" y="524551"/>
                    <a:pt x="364631" y="613361"/>
                    <a:pt x="440156" y="647389"/>
                  </a:cubicBezTo>
                  <a:cubicBezTo>
                    <a:pt x="515679" y="681420"/>
                    <a:pt x="604490" y="647779"/>
                    <a:pt x="638518" y="572254"/>
                  </a:cubicBezTo>
                  <a:cubicBezTo>
                    <a:pt x="656246" y="532908"/>
                    <a:pt x="656167" y="487833"/>
                    <a:pt x="638302" y="448549"/>
                  </a:cubicBezTo>
                  <a:lnTo>
                    <a:pt x="639133" y="448011"/>
                  </a:lnTo>
                  <a:lnTo>
                    <a:pt x="687417" y="411260"/>
                  </a:lnTo>
                  <a:cubicBezTo>
                    <a:pt x="742271" y="513663"/>
                    <a:pt x="703723" y="641145"/>
                    <a:pt x="601322" y="696000"/>
                  </a:cubicBezTo>
                  <a:cubicBezTo>
                    <a:pt x="570745" y="712377"/>
                    <a:pt x="536592" y="720941"/>
                    <a:pt x="501904" y="720925"/>
                  </a:cubicBezTo>
                  <a:close/>
                  <a:moveTo>
                    <a:pt x="857313" y="270397"/>
                  </a:moveTo>
                  <a:lnTo>
                    <a:pt x="756637" y="373353"/>
                  </a:lnTo>
                  <a:lnTo>
                    <a:pt x="691668" y="373353"/>
                  </a:lnTo>
                  <a:lnTo>
                    <a:pt x="563644" y="475089"/>
                  </a:lnTo>
                  <a:cubicBezTo>
                    <a:pt x="583347" y="509296"/>
                    <a:pt x="571589" y="552998"/>
                    <a:pt x="537383" y="572700"/>
                  </a:cubicBezTo>
                  <a:cubicBezTo>
                    <a:pt x="503175" y="592403"/>
                    <a:pt x="459474" y="580645"/>
                    <a:pt x="439771" y="546439"/>
                  </a:cubicBezTo>
                  <a:cubicBezTo>
                    <a:pt x="420069" y="512231"/>
                    <a:pt x="431826" y="468530"/>
                    <a:pt x="466033" y="448828"/>
                  </a:cubicBezTo>
                  <a:cubicBezTo>
                    <a:pt x="488473" y="435902"/>
                    <a:pt x="516150" y="436126"/>
                    <a:pt x="538378" y="449412"/>
                  </a:cubicBezTo>
                  <a:lnTo>
                    <a:pt x="636379" y="323589"/>
                  </a:lnTo>
                  <a:lnTo>
                    <a:pt x="636379" y="257195"/>
                  </a:lnTo>
                  <a:lnTo>
                    <a:pt x="741804" y="155244"/>
                  </a:lnTo>
                  <a:cubicBezTo>
                    <a:pt x="746498" y="150707"/>
                    <a:pt x="753986" y="150835"/>
                    <a:pt x="758529" y="155532"/>
                  </a:cubicBezTo>
                  <a:cubicBezTo>
                    <a:pt x="760690" y="157772"/>
                    <a:pt x="761885" y="160774"/>
                    <a:pt x="761846" y="163888"/>
                  </a:cubicBezTo>
                  <a:lnTo>
                    <a:pt x="760809" y="250284"/>
                  </a:lnTo>
                  <a:lnTo>
                    <a:pt x="848828" y="250284"/>
                  </a:lnTo>
                  <a:cubicBezTo>
                    <a:pt x="855358" y="250264"/>
                    <a:pt x="860661" y="255539"/>
                    <a:pt x="860685" y="262065"/>
                  </a:cubicBezTo>
                  <a:cubicBezTo>
                    <a:pt x="860693" y="265183"/>
                    <a:pt x="859466" y="268177"/>
                    <a:pt x="857281" y="270397"/>
                  </a:cubicBezTo>
                  <a:close/>
                </a:path>
              </a:pathLst>
            </a:custGeom>
            <a:solidFill>
              <a:srgbClr val="503291"/>
            </a:solidFill>
            <a:ln w="7876" cap="flat">
              <a:noFill/>
              <a:prstDash val="solid"/>
              <a:miter/>
            </a:ln>
          </p:spPr>
          <p:txBody>
            <a:bodyPr rtlCol="0" anchor="ctr"/>
            <a:lstStyle/>
            <a:p>
              <a:endParaRPr lang="en-US"/>
            </a:p>
          </p:txBody>
        </p:sp>
      </p:grpSp>
      <p:grpSp>
        <p:nvGrpSpPr>
          <p:cNvPr id="393" name="Graphic 56">
            <a:extLst>
              <a:ext uri="{FF2B5EF4-FFF2-40B4-BE49-F238E27FC236}">
                <a16:creationId xmlns:a16="http://schemas.microsoft.com/office/drawing/2014/main" id="{59CAB154-8FF0-495C-BA9B-F017120D3CD0}"/>
              </a:ext>
            </a:extLst>
          </p:cNvPr>
          <p:cNvGrpSpPr>
            <a:grpSpLocks noChangeAspect="1"/>
          </p:cNvGrpSpPr>
          <p:nvPr/>
        </p:nvGrpSpPr>
        <p:grpSpPr>
          <a:xfrm>
            <a:off x="9746703" y="3711312"/>
            <a:ext cx="435571" cy="435600"/>
            <a:chOff x="5521315" y="3124924"/>
            <a:chExt cx="1012390" cy="1012458"/>
          </a:xfrm>
        </p:grpSpPr>
        <p:sp>
          <p:nvSpPr>
            <p:cNvPr id="394" name="Freeform: Shape 393">
              <a:extLst>
                <a:ext uri="{FF2B5EF4-FFF2-40B4-BE49-F238E27FC236}">
                  <a16:creationId xmlns:a16="http://schemas.microsoft.com/office/drawing/2014/main" id="{B1B1E168-A707-4387-8198-7AA654C9DBA8}"/>
                </a:ext>
              </a:extLst>
            </p:cNvPr>
            <p:cNvSpPr/>
            <p:nvPr/>
          </p:nvSpPr>
          <p:spPr>
            <a:xfrm>
              <a:off x="5521319" y="3124924"/>
              <a:ext cx="1012282" cy="1012282"/>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5895730C-5555-461D-BB84-FEB4FE33F6E8}"/>
                </a:ext>
              </a:extLst>
            </p:cNvPr>
            <p:cNvSpPr/>
            <p:nvPr/>
          </p:nvSpPr>
          <p:spPr>
            <a:xfrm>
              <a:off x="5521315" y="3124924"/>
              <a:ext cx="1012390" cy="1012458"/>
            </a:xfrm>
            <a:custGeom>
              <a:avLst/>
              <a:gdLst>
                <a:gd name="connsiteX0" fmla="*/ 506145 w 1012390"/>
                <a:gd name="connsiteY0" fmla="*/ 0 h 1012458"/>
                <a:gd name="connsiteX1" fmla="*/ 0 w 1012390"/>
                <a:gd name="connsiteY1" fmla="*/ 506249 h 1012458"/>
                <a:gd name="connsiteX2" fmla="*/ 86115 w 1012390"/>
                <a:gd name="connsiteY2" fmla="*/ 788626 h 1012458"/>
                <a:gd name="connsiteX3" fmla="*/ 87231 w 1012390"/>
                <a:gd name="connsiteY3" fmla="*/ 787430 h 1012458"/>
                <a:gd name="connsiteX4" fmla="*/ 195149 w 1012390"/>
                <a:gd name="connsiteY4" fmla="*/ 803950 h 1012458"/>
                <a:gd name="connsiteX5" fmla="*/ 205170 w 1012390"/>
                <a:gd name="connsiteY5" fmla="*/ 795164 h 1012458"/>
                <a:gd name="connsiteX6" fmla="*/ 233040 w 1012390"/>
                <a:gd name="connsiteY6" fmla="*/ 765085 h 1012458"/>
                <a:gd name="connsiteX7" fmla="*/ 233040 w 1012390"/>
                <a:gd name="connsiteY7" fmla="*/ 423196 h 1012458"/>
                <a:gd name="connsiteX8" fmla="*/ 254499 w 1012390"/>
                <a:gd name="connsiteY8" fmla="*/ 401737 h 1012458"/>
                <a:gd name="connsiteX9" fmla="*/ 362370 w 1012390"/>
                <a:gd name="connsiteY9" fmla="*/ 401737 h 1012458"/>
                <a:gd name="connsiteX10" fmla="*/ 383828 w 1012390"/>
                <a:gd name="connsiteY10" fmla="*/ 423196 h 1012458"/>
                <a:gd name="connsiteX11" fmla="*/ 383828 w 1012390"/>
                <a:gd name="connsiteY11" fmla="*/ 788143 h 1012458"/>
                <a:gd name="connsiteX12" fmla="*/ 362370 w 1012390"/>
                <a:gd name="connsiteY12" fmla="*/ 809601 h 1012458"/>
                <a:gd name="connsiteX13" fmla="*/ 274295 w 1012390"/>
                <a:gd name="connsiteY13" fmla="*/ 809601 h 1012458"/>
                <a:gd name="connsiteX14" fmla="*/ 249559 w 1012390"/>
                <a:gd name="connsiteY14" fmla="*/ 836308 h 1012458"/>
                <a:gd name="connsiteX15" fmla="*/ 255879 w 1012390"/>
                <a:gd name="connsiteY15" fmla="*/ 944345 h 1012458"/>
                <a:gd name="connsiteX16" fmla="*/ 264448 w 1012390"/>
                <a:gd name="connsiteY16" fmla="*/ 950946 h 1012458"/>
                <a:gd name="connsiteX17" fmla="*/ 950878 w 1012390"/>
                <a:gd name="connsiteY17" fmla="*/ 747846 h 1012458"/>
                <a:gd name="connsiteX18" fmla="*/ 747785 w 1012390"/>
                <a:gd name="connsiteY18" fmla="*/ 61415 h 1012458"/>
                <a:gd name="connsiteX19" fmla="*/ 506145 w 1012390"/>
                <a:gd name="connsiteY19" fmla="*/ 0 h 1012458"/>
                <a:gd name="connsiteX20" fmla="*/ 589889 w 1012390"/>
                <a:gd name="connsiteY20" fmla="*/ 790256 h 1012458"/>
                <a:gd name="connsiteX21" fmla="*/ 570544 w 1012390"/>
                <a:gd name="connsiteY21" fmla="*/ 809601 h 1012458"/>
                <a:gd name="connsiteX22" fmla="*/ 458407 w 1012390"/>
                <a:gd name="connsiteY22" fmla="*/ 809601 h 1012458"/>
                <a:gd name="connsiteX23" fmla="*/ 439062 w 1012390"/>
                <a:gd name="connsiteY23" fmla="*/ 790256 h 1012458"/>
                <a:gd name="connsiteX24" fmla="*/ 439062 w 1012390"/>
                <a:gd name="connsiteY24" fmla="*/ 497553 h 1012458"/>
                <a:gd name="connsiteX25" fmla="*/ 458407 w 1012390"/>
                <a:gd name="connsiteY25" fmla="*/ 478208 h 1012458"/>
                <a:gd name="connsiteX26" fmla="*/ 570544 w 1012390"/>
                <a:gd name="connsiteY26" fmla="*/ 478208 h 1012458"/>
                <a:gd name="connsiteX27" fmla="*/ 589889 w 1012390"/>
                <a:gd name="connsiteY27" fmla="*/ 497553 h 1012458"/>
                <a:gd name="connsiteX28" fmla="*/ 793821 w 1012390"/>
                <a:gd name="connsiteY28" fmla="*/ 792852 h 1012458"/>
                <a:gd name="connsiteX29" fmla="*/ 777064 w 1012390"/>
                <a:gd name="connsiteY29" fmla="*/ 809601 h 1012458"/>
                <a:gd name="connsiteX30" fmla="*/ 659743 w 1012390"/>
                <a:gd name="connsiteY30" fmla="*/ 809601 h 1012458"/>
                <a:gd name="connsiteX31" fmla="*/ 642994 w 1012390"/>
                <a:gd name="connsiteY31" fmla="*/ 792852 h 1012458"/>
                <a:gd name="connsiteX32" fmla="*/ 642994 w 1012390"/>
                <a:gd name="connsiteY32" fmla="*/ 577807 h 1012458"/>
                <a:gd name="connsiteX33" fmla="*/ 659743 w 1012390"/>
                <a:gd name="connsiteY33" fmla="*/ 561058 h 1012458"/>
                <a:gd name="connsiteX34" fmla="*/ 777064 w 1012390"/>
                <a:gd name="connsiteY34" fmla="*/ 561058 h 1012458"/>
                <a:gd name="connsiteX35" fmla="*/ 793821 w 1012390"/>
                <a:gd name="connsiteY35" fmla="*/ 577799 h 1012458"/>
                <a:gd name="connsiteX36" fmla="*/ 793821 w 1012390"/>
                <a:gd name="connsiteY36" fmla="*/ 577807 h 1012458"/>
                <a:gd name="connsiteX37" fmla="*/ 861807 w 1012390"/>
                <a:gd name="connsiteY37" fmla="*/ 496960 h 1012458"/>
                <a:gd name="connsiteX38" fmla="*/ 838060 w 1012390"/>
                <a:gd name="connsiteY38" fmla="*/ 520706 h 1012458"/>
                <a:gd name="connsiteX39" fmla="*/ 721221 w 1012390"/>
                <a:gd name="connsiteY39" fmla="*/ 520706 h 1012458"/>
                <a:gd name="connsiteX40" fmla="*/ 697475 w 1012390"/>
                <a:gd name="connsiteY40" fmla="*/ 496960 h 1012458"/>
                <a:gd name="connsiteX41" fmla="*/ 721221 w 1012390"/>
                <a:gd name="connsiteY41" fmla="*/ 473213 h 1012458"/>
                <a:gd name="connsiteX42" fmla="*/ 774444 w 1012390"/>
                <a:gd name="connsiteY42" fmla="*/ 473213 h 1012458"/>
                <a:gd name="connsiteX43" fmla="*/ 596404 w 1012390"/>
                <a:gd name="connsiteY43" fmla="*/ 298410 h 1012458"/>
                <a:gd name="connsiteX44" fmla="*/ 447594 w 1012390"/>
                <a:gd name="connsiteY44" fmla="*/ 415961 h 1012458"/>
                <a:gd name="connsiteX45" fmla="*/ 410052 w 1012390"/>
                <a:gd name="connsiteY45" fmla="*/ 413001 h 1012458"/>
                <a:gd name="connsiteX46" fmla="*/ 232961 w 1012390"/>
                <a:gd name="connsiteY46" fmla="*/ 220966 h 1012458"/>
                <a:gd name="connsiteX47" fmla="*/ 234544 w 1012390"/>
                <a:gd name="connsiteY47" fmla="*/ 181816 h 1012458"/>
                <a:gd name="connsiteX48" fmla="*/ 273693 w 1012390"/>
                <a:gd name="connsiteY48" fmla="*/ 183399 h 1012458"/>
                <a:gd name="connsiteX49" fmla="*/ 433378 w 1012390"/>
                <a:gd name="connsiteY49" fmla="*/ 356572 h 1012458"/>
                <a:gd name="connsiteX50" fmla="*/ 581214 w 1012390"/>
                <a:gd name="connsiteY50" fmla="*/ 239781 h 1012458"/>
                <a:gd name="connsiteX51" fmla="*/ 617799 w 1012390"/>
                <a:gd name="connsiteY51" fmla="*/ 241752 h 1012458"/>
                <a:gd name="connsiteX52" fmla="*/ 814314 w 1012390"/>
                <a:gd name="connsiteY52" fmla="*/ 434713 h 1012458"/>
                <a:gd name="connsiteX53" fmla="*/ 814314 w 1012390"/>
                <a:gd name="connsiteY53" fmla="*/ 380097 h 1012458"/>
                <a:gd name="connsiteX54" fmla="*/ 838060 w 1012390"/>
                <a:gd name="connsiteY54" fmla="*/ 356351 h 1012458"/>
                <a:gd name="connsiteX55" fmla="*/ 861807 w 1012390"/>
                <a:gd name="connsiteY55" fmla="*/ 380097 h 101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12390" h="1012458">
                  <a:moveTo>
                    <a:pt x="506145" y="0"/>
                  </a:moveTo>
                  <a:cubicBezTo>
                    <a:pt x="226579" y="29"/>
                    <a:pt x="-28" y="226685"/>
                    <a:pt x="0" y="506249"/>
                  </a:cubicBezTo>
                  <a:cubicBezTo>
                    <a:pt x="10" y="606840"/>
                    <a:pt x="29991" y="705150"/>
                    <a:pt x="86115" y="788626"/>
                  </a:cubicBezTo>
                  <a:lnTo>
                    <a:pt x="87231" y="787430"/>
                  </a:lnTo>
                  <a:cubicBezTo>
                    <a:pt x="112470" y="821791"/>
                    <a:pt x="160786" y="829192"/>
                    <a:pt x="195149" y="803950"/>
                  </a:cubicBezTo>
                  <a:cubicBezTo>
                    <a:pt x="198736" y="801314"/>
                    <a:pt x="202089" y="798377"/>
                    <a:pt x="205170" y="795164"/>
                  </a:cubicBezTo>
                  <a:lnTo>
                    <a:pt x="233040" y="765085"/>
                  </a:lnTo>
                  <a:lnTo>
                    <a:pt x="233040" y="423196"/>
                  </a:lnTo>
                  <a:cubicBezTo>
                    <a:pt x="233040" y="411345"/>
                    <a:pt x="242648" y="401737"/>
                    <a:pt x="254499" y="401737"/>
                  </a:cubicBezTo>
                  <a:lnTo>
                    <a:pt x="362370" y="401737"/>
                  </a:lnTo>
                  <a:cubicBezTo>
                    <a:pt x="374220" y="401737"/>
                    <a:pt x="383828" y="411345"/>
                    <a:pt x="383828" y="423196"/>
                  </a:cubicBezTo>
                  <a:lnTo>
                    <a:pt x="383828" y="788143"/>
                  </a:lnTo>
                  <a:cubicBezTo>
                    <a:pt x="383828" y="799992"/>
                    <a:pt x="374220" y="809601"/>
                    <a:pt x="362370" y="809601"/>
                  </a:cubicBezTo>
                  <a:lnTo>
                    <a:pt x="274295" y="809601"/>
                  </a:lnTo>
                  <a:lnTo>
                    <a:pt x="249559" y="836308"/>
                  </a:lnTo>
                  <a:cubicBezTo>
                    <a:pt x="221470" y="867890"/>
                    <a:pt x="224300" y="916261"/>
                    <a:pt x="255879" y="944345"/>
                  </a:cubicBezTo>
                  <a:cubicBezTo>
                    <a:pt x="258577" y="946743"/>
                    <a:pt x="261440" y="948952"/>
                    <a:pt x="264448" y="950946"/>
                  </a:cubicBezTo>
                  <a:cubicBezTo>
                    <a:pt x="510086" y="1084416"/>
                    <a:pt x="817409" y="993484"/>
                    <a:pt x="950878" y="747846"/>
                  </a:cubicBezTo>
                  <a:cubicBezTo>
                    <a:pt x="1084348" y="502211"/>
                    <a:pt x="993416" y="194885"/>
                    <a:pt x="747785" y="61415"/>
                  </a:cubicBezTo>
                  <a:cubicBezTo>
                    <a:pt x="673617" y="21117"/>
                    <a:pt x="590551" y="5"/>
                    <a:pt x="506145" y="0"/>
                  </a:cubicBezTo>
                  <a:close/>
                  <a:moveTo>
                    <a:pt x="589889" y="790256"/>
                  </a:moveTo>
                  <a:cubicBezTo>
                    <a:pt x="589889" y="800942"/>
                    <a:pt x="581228" y="809601"/>
                    <a:pt x="570544" y="809601"/>
                  </a:cubicBezTo>
                  <a:lnTo>
                    <a:pt x="458407" y="809601"/>
                  </a:lnTo>
                  <a:cubicBezTo>
                    <a:pt x="447723" y="809601"/>
                    <a:pt x="439062" y="800942"/>
                    <a:pt x="439062" y="790256"/>
                  </a:cubicBezTo>
                  <a:lnTo>
                    <a:pt x="439062" y="497553"/>
                  </a:lnTo>
                  <a:cubicBezTo>
                    <a:pt x="439062" y="486869"/>
                    <a:pt x="447723" y="478208"/>
                    <a:pt x="458407" y="478208"/>
                  </a:cubicBezTo>
                  <a:lnTo>
                    <a:pt x="570544" y="478208"/>
                  </a:lnTo>
                  <a:cubicBezTo>
                    <a:pt x="581228" y="478208"/>
                    <a:pt x="589889" y="486869"/>
                    <a:pt x="589889" y="497553"/>
                  </a:cubicBezTo>
                  <a:close/>
                  <a:moveTo>
                    <a:pt x="793821" y="792852"/>
                  </a:moveTo>
                  <a:cubicBezTo>
                    <a:pt x="793813" y="802106"/>
                    <a:pt x="786318" y="809601"/>
                    <a:pt x="777064" y="809601"/>
                  </a:cubicBezTo>
                  <a:lnTo>
                    <a:pt x="659743" y="809601"/>
                  </a:lnTo>
                  <a:cubicBezTo>
                    <a:pt x="650494" y="809594"/>
                    <a:pt x="642998" y="802098"/>
                    <a:pt x="642994" y="792852"/>
                  </a:cubicBezTo>
                  <a:lnTo>
                    <a:pt x="642994" y="577807"/>
                  </a:lnTo>
                  <a:cubicBezTo>
                    <a:pt x="642994" y="568557"/>
                    <a:pt x="650493" y="561058"/>
                    <a:pt x="659743" y="561058"/>
                  </a:cubicBezTo>
                  <a:lnTo>
                    <a:pt x="777064" y="561058"/>
                  </a:lnTo>
                  <a:cubicBezTo>
                    <a:pt x="786318" y="561054"/>
                    <a:pt x="793813" y="568549"/>
                    <a:pt x="793821" y="577799"/>
                  </a:cubicBezTo>
                  <a:cubicBezTo>
                    <a:pt x="793821" y="577802"/>
                    <a:pt x="793821" y="577805"/>
                    <a:pt x="793821" y="577807"/>
                  </a:cubicBezTo>
                  <a:close/>
                  <a:moveTo>
                    <a:pt x="861807" y="496960"/>
                  </a:moveTo>
                  <a:cubicBezTo>
                    <a:pt x="861807" y="510075"/>
                    <a:pt x="851176" y="520706"/>
                    <a:pt x="838060" y="520706"/>
                  </a:cubicBezTo>
                  <a:lnTo>
                    <a:pt x="721221" y="520706"/>
                  </a:lnTo>
                  <a:cubicBezTo>
                    <a:pt x="708106" y="520706"/>
                    <a:pt x="697475" y="510075"/>
                    <a:pt x="697475" y="496960"/>
                  </a:cubicBezTo>
                  <a:cubicBezTo>
                    <a:pt x="697475" y="483845"/>
                    <a:pt x="708106" y="473213"/>
                    <a:pt x="721221" y="473213"/>
                  </a:cubicBezTo>
                  <a:lnTo>
                    <a:pt x="774444" y="473213"/>
                  </a:lnTo>
                  <a:lnTo>
                    <a:pt x="596404" y="298410"/>
                  </a:lnTo>
                  <a:lnTo>
                    <a:pt x="447594" y="415961"/>
                  </a:lnTo>
                  <a:cubicBezTo>
                    <a:pt x="436230" y="424940"/>
                    <a:pt x="419868" y="423650"/>
                    <a:pt x="410052" y="413001"/>
                  </a:cubicBezTo>
                  <a:lnTo>
                    <a:pt x="232961" y="220966"/>
                  </a:lnTo>
                  <a:cubicBezTo>
                    <a:pt x="222587" y="209718"/>
                    <a:pt x="223296" y="192190"/>
                    <a:pt x="234544" y="181816"/>
                  </a:cubicBezTo>
                  <a:cubicBezTo>
                    <a:pt x="245792" y="171442"/>
                    <a:pt x="263320" y="172152"/>
                    <a:pt x="273693" y="183399"/>
                  </a:cubicBezTo>
                  <a:lnTo>
                    <a:pt x="433378" y="356572"/>
                  </a:lnTo>
                  <a:lnTo>
                    <a:pt x="581214" y="239781"/>
                  </a:lnTo>
                  <a:cubicBezTo>
                    <a:pt x="592165" y="231129"/>
                    <a:pt x="607841" y="231974"/>
                    <a:pt x="617799" y="241752"/>
                  </a:cubicBezTo>
                  <a:lnTo>
                    <a:pt x="814314" y="434713"/>
                  </a:lnTo>
                  <a:lnTo>
                    <a:pt x="814314" y="380097"/>
                  </a:lnTo>
                  <a:cubicBezTo>
                    <a:pt x="814314" y="366982"/>
                    <a:pt x="824945" y="356351"/>
                    <a:pt x="838060" y="356351"/>
                  </a:cubicBezTo>
                  <a:cubicBezTo>
                    <a:pt x="851176" y="356351"/>
                    <a:pt x="861807" y="366982"/>
                    <a:pt x="861807" y="380097"/>
                  </a:cubicBezTo>
                  <a:close/>
                </a:path>
              </a:pathLst>
            </a:custGeom>
            <a:solidFill>
              <a:srgbClr val="503291"/>
            </a:solidFill>
            <a:ln w="7876" cap="flat">
              <a:noFill/>
              <a:prstDash val="solid"/>
              <a:miter/>
            </a:ln>
          </p:spPr>
          <p:txBody>
            <a:bodyPr rtlCol="0" anchor="ctr"/>
            <a:lstStyle/>
            <a:p>
              <a:endParaRPr lang="en-US"/>
            </a:p>
          </p:txBody>
        </p:sp>
      </p:grpSp>
      <p:grpSp>
        <p:nvGrpSpPr>
          <p:cNvPr id="396" name="Graphic 49">
            <a:extLst>
              <a:ext uri="{FF2B5EF4-FFF2-40B4-BE49-F238E27FC236}">
                <a16:creationId xmlns:a16="http://schemas.microsoft.com/office/drawing/2014/main" id="{645A297D-CFAB-4959-A9D6-D3724322DA77}"/>
              </a:ext>
            </a:extLst>
          </p:cNvPr>
          <p:cNvGrpSpPr>
            <a:grpSpLocks noChangeAspect="1"/>
          </p:cNvGrpSpPr>
          <p:nvPr/>
        </p:nvGrpSpPr>
        <p:grpSpPr>
          <a:xfrm>
            <a:off x="9746703" y="4206137"/>
            <a:ext cx="435572" cy="435600"/>
            <a:chOff x="3790650" y="1299926"/>
            <a:chExt cx="1012339" cy="1012405"/>
          </a:xfrm>
        </p:grpSpPr>
        <p:sp>
          <p:nvSpPr>
            <p:cNvPr id="397" name="Freeform: Shape 396">
              <a:extLst>
                <a:ext uri="{FF2B5EF4-FFF2-40B4-BE49-F238E27FC236}">
                  <a16:creationId xmlns:a16="http://schemas.microsoft.com/office/drawing/2014/main" id="{6F6B5310-3486-4F60-83FA-1A1BAD166EB0}"/>
                </a:ext>
              </a:extLst>
            </p:cNvPr>
            <p:cNvSpPr/>
            <p:nvPr/>
          </p:nvSpPr>
          <p:spPr>
            <a:xfrm>
              <a:off x="3790656" y="1299926"/>
              <a:ext cx="1012282" cy="1012282"/>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F79D0300-0BCC-49D2-8434-22A92DCD13D7}"/>
                </a:ext>
              </a:extLst>
            </p:cNvPr>
            <p:cNvSpPr/>
            <p:nvPr/>
          </p:nvSpPr>
          <p:spPr>
            <a:xfrm>
              <a:off x="3790650" y="1299926"/>
              <a:ext cx="1012339" cy="1012405"/>
            </a:xfrm>
            <a:custGeom>
              <a:avLst/>
              <a:gdLst>
                <a:gd name="connsiteX0" fmla="*/ 506147 w 1012339"/>
                <a:gd name="connsiteY0" fmla="*/ 0 h 1012405"/>
                <a:gd name="connsiteX1" fmla="*/ 0 w 1012339"/>
                <a:gd name="connsiteY1" fmla="*/ 506357 h 1012405"/>
                <a:gd name="connsiteX2" fmla="*/ 73318 w 1012339"/>
                <a:gd name="connsiteY2" fmla="*/ 768663 h 1012405"/>
                <a:gd name="connsiteX3" fmla="*/ 78526 w 1012339"/>
                <a:gd name="connsiteY3" fmla="*/ 774592 h 1012405"/>
                <a:gd name="connsiteX4" fmla="*/ 186706 w 1012339"/>
                <a:gd name="connsiteY4" fmla="*/ 776705 h 1012405"/>
                <a:gd name="connsiteX5" fmla="*/ 234048 w 1012339"/>
                <a:gd name="connsiteY5" fmla="*/ 730360 h 1012405"/>
                <a:gd name="connsiteX6" fmla="*/ 281612 w 1012339"/>
                <a:gd name="connsiteY6" fmla="*/ 242644 h 1012405"/>
                <a:gd name="connsiteX7" fmla="*/ 656444 w 1012339"/>
                <a:gd name="connsiteY7" fmla="*/ 200259 h 1012405"/>
                <a:gd name="connsiteX8" fmla="*/ 608319 w 1012339"/>
                <a:gd name="connsiteY8" fmla="*/ 249984 h 1012405"/>
                <a:gd name="connsiteX9" fmla="*/ 241350 w 1012339"/>
                <a:gd name="connsiteY9" fmla="*/ 404154 h 1012405"/>
                <a:gd name="connsiteX10" fmla="*/ 395521 w 1012339"/>
                <a:gd name="connsiteY10" fmla="*/ 771125 h 1012405"/>
                <a:gd name="connsiteX11" fmla="*/ 762487 w 1012339"/>
                <a:gd name="connsiteY11" fmla="*/ 616952 h 1012405"/>
                <a:gd name="connsiteX12" fmla="*/ 761529 w 1012339"/>
                <a:gd name="connsiteY12" fmla="*/ 401832 h 1012405"/>
                <a:gd name="connsiteX13" fmla="*/ 812100 w 1012339"/>
                <a:gd name="connsiteY13" fmla="*/ 355820 h 1012405"/>
                <a:gd name="connsiteX14" fmla="*/ 657207 w 1012339"/>
                <a:gd name="connsiteY14" fmla="*/ 820643 h 1012405"/>
                <a:gd name="connsiteX15" fmla="*/ 276466 w 1012339"/>
                <a:gd name="connsiteY15" fmla="*/ 773563 h 1012405"/>
                <a:gd name="connsiteX16" fmla="*/ 229069 w 1012339"/>
                <a:gd name="connsiteY16" fmla="*/ 819978 h 1012405"/>
                <a:gd name="connsiteX17" fmla="*/ 230937 w 1012339"/>
                <a:gd name="connsiteY17" fmla="*/ 929045 h 1012405"/>
                <a:gd name="connsiteX18" fmla="*/ 243111 w 1012339"/>
                <a:gd name="connsiteY18" fmla="*/ 938646 h 1012405"/>
                <a:gd name="connsiteX19" fmla="*/ 938580 w 1012339"/>
                <a:gd name="connsiteY19" fmla="*/ 769154 h 1012405"/>
                <a:gd name="connsiteX20" fmla="*/ 769088 w 1012339"/>
                <a:gd name="connsiteY20" fmla="*/ 73684 h 1012405"/>
                <a:gd name="connsiteX21" fmla="*/ 506147 w 1012339"/>
                <a:gd name="connsiteY21" fmla="*/ 0 h 1012405"/>
                <a:gd name="connsiteX22" fmla="*/ 501912 w 1012339"/>
                <a:gd name="connsiteY22" fmla="*/ 720925 h 1012405"/>
                <a:gd name="connsiteX23" fmla="*/ 291349 w 1012339"/>
                <a:gd name="connsiteY23" fmla="*/ 510628 h 1012405"/>
                <a:gd name="connsiteX24" fmla="*/ 501645 w 1012339"/>
                <a:gd name="connsiteY24" fmla="*/ 300064 h 1012405"/>
                <a:gd name="connsiteX25" fmla="*/ 600364 w 1012339"/>
                <a:gd name="connsiteY25" fmla="*/ 324586 h 1012405"/>
                <a:gd name="connsiteX26" fmla="*/ 563383 w 1012339"/>
                <a:gd name="connsiteY26" fmla="*/ 373891 h 1012405"/>
                <a:gd name="connsiteX27" fmla="*/ 365020 w 1012339"/>
                <a:gd name="connsiteY27" fmla="*/ 449026 h 1012405"/>
                <a:gd name="connsiteX28" fmla="*/ 440156 w 1012339"/>
                <a:gd name="connsiteY28" fmla="*/ 647389 h 1012405"/>
                <a:gd name="connsiteX29" fmla="*/ 638518 w 1012339"/>
                <a:gd name="connsiteY29" fmla="*/ 572254 h 1012405"/>
                <a:gd name="connsiteX30" fmla="*/ 638302 w 1012339"/>
                <a:gd name="connsiteY30" fmla="*/ 448549 h 1012405"/>
                <a:gd name="connsiteX31" fmla="*/ 639133 w 1012339"/>
                <a:gd name="connsiteY31" fmla="*/ 448011 h 1012405"/>
                <a:gd name="connsiteX32" fmla="*/ 687417 w 1012339"/>
                <a:gd name="connsiteY32" fmla="*/ 411260 h 1012405"/>
                <a:gd name="connsiteX33" fmla="*/ 601322 w 1012339"/>
                <a:gd name="connsiteY33" fmla="*/ 696000 h 1012405"/>
                <a:gd name="connsiteX34" fmla="*/ 501904 w 1012339"/>
                <a:gd name="connsiteY34" fmla="*/ 720925 h 1012405"/>
                <a:gd name="connsiteX35" fmla="*/ 857313 w 1012339"/>
                <a:gd name="connsiteY35" fmla="*/ 270397 h 1012405"/>
                <a:gd name="connsiteX36" fmla="*/ 756637 w 1012339"/>
                <a:gd name="connsiteY36" fmla="*/ 373353 h 1012405"/>
                <a:gd name="connsiteX37" fmla="*/ 691668 w 1012339"/>
                <a:gd name="connsiteY37" fmla="*/ 373353 h 1012405"/>
                <a:gd name="connsiteX38" fmla="*/ 563644 w 1012339"/>
                <a:gd name="connsiteY38" fmla="*/ 475089 h 1012405"/>
                <a:gd name="connsiteX39" fmla="*/ 537383 w 1012339"/>
                <a:gd name="connsiteY39" fmla="*/ 572700 h 1012405"/>
                <a:gd name="connsiteX40" fmla="*/ 439771 w 1012339"/>
                <a:gd name="connsiteY40" fmla="*/ 546439 h 1012405"/>
                <a:gd name="connsiteX41" fmla="*/ 466033 w 1012339"/>
                <a:gd name="connsiteY41" fmla="*/ 448828 h 1012405"/>
                <a:gd name="connsiteX42" fmla="*/ 538378 w 1012339"/>
                <a:gd name="connsiteY42" fmla="*/ 449412 h 1012405"/>
                <a:gd name="connsiteX43" fmla="*/ 636379 w 1012339"/>
                <a:gd name="connsiteY43" fmla="*/ 323589 h 1012405"/>
                <a:gd name="connsiteX44" fmla="*/ 636379 w 1012339"/>
                <a:gd name="connsiteY44" fmla="*/ 257195 h 1012405"/>
                <a:gd name="connsiteX45" fmla="*/ 741804 w 1012339"/>
                <a:gd name="connsiteY45" fmla="*/ 155244 h 1012405"/>
                <a:gd name="connsiteX46" fmla="*/ 758529 w 1012339"/>
                <a:gd name="connsiteY46" fmla="*/ 155532 h 1012405"/>
                <a:gd name="connsiteX47" fmla="*/ 761846 w 1012339"/>
                <a:gd name="connsiteY47" fmla="*/ 163888 h 1012405"/>
                <a:gd name="connsiteX48" fmla="*/ 760809 w 1012339"/>
                <a:gd name="connsiteY48" fmla="*/ 250284 h 1012405"/>
                <a:gd name="connsiteX49" fmla="*/ 848828 w 1012339"/>
                <a:gd name="connsiteY49" fmla="*/ 250284 h 1012405"/>
                <a:gd name="connsiteX50" fmla="*/ 860685 w 1012339"/>
                <a:gd name="connsiteY50" fmla="*/ 262065 h 1012405"/>
                <a:gd name="connsiteX51" fmla="*/ 857281 w 1012339"/>
                <a:gd name="connsiteY51" fmla="*/ 270397 h 101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12339" h="1012405">
                  <a:moveTo>
                    <a:pt x="506147" y="0"/>
                  </a:moveTo>
                  <a:cubicBezTo>
                    <a:pt x="226552" y="58"/>
                    <a:pt x="-59" y="226762"/>
                    <a:pt x="0" y="506357"/>
                  </a:cubicBezTo>
                  <a:cubicBezTo>
                    <a:pt x="19" y="598848"/>
                    <a:pt x="25376" y="689565"/>
                    <a:pt x="73318" y="768663"/>
                  </a:cubicBezTo>
                  <a:cubicBezTo>
                    <a:pt x="74948" y="770729"/>
                    <a:pt x="76687" y="772708"/>
                    <a:pt x="78526" y="774592"/>
                  </a:cubicBezTo>
                  <a:cubicBezTo>
                    <a:pt x="107981" y="804670"/>
                    <a:pt x="156099" y="805604"/>
                    <a:pt x="186706" y="776705"/>
                  </a:cubicBezTo>
                  <a:lnTo>
                    <a:pt x="234048" y="730360"/>
                  </a:lnTo>
                  <a:cubicBezTo>
                    <a:pt x="112503" y="582547"/>
                    <a:pt x="133798" y="364188"/>
                    <a:pt x="281612" y="242644"/>
                  </a:cubicBezTo>
                  <a:cubicBezTo>
                    <a:pt x="387244" y="155784"/>
                    <a:pt x="534084" y="139180"/>
                    <a:pt x="656444" y="200259"/>
                  </a:cubicBezTo>
                  <a:lnTo>
                    <a:pt x="608319" y="249984"/>
                  </a:lnTo>
                  <a:cubicBezTo>
                    <a:pt x="464411" y="191221"/>
                    <a:pt x="300113" y="260245"/>
                    <a:pt x="241350" y="404154"/>
                  </a:cubicBezTo>
                  <a:cubicBezTo>
                    <a:pt x="182588" y="548062"/>
                    <a:pt x="251613" y="712361"/>
                    <a:pt x="395521" y="771125"/>
                  </a:cubicBezTo>
                  <a:cubicBezTo>
                    <a:pt x="539430" y="829889"/>
                    <a:pt x="703723" y="760858"/>
                    <a:pt x="762487" y="616952"/>
                  </a:cubicBezTo>
                  <a:cubicBezTo>
                    <a:pt x="790665" y="547947"/>
                    <a:pt x="790317" y="470583"/>
                    <a:pt x="761529" y="401832"/>
                  </a:cubicBezTo>
                  <a:lnTo>
                    <a:pt x="812100" y="355820"/>
                  </a:lnTo>
                  <a:cubicBezTo>
                    <a:pt x="897681" y="526951"/>
                    <a:pt x="828335" y="735062"/>
                    <a:pt x="657207" y="820643"/>
                  </a:cubicBezTo>
                  <a:cubicBezTo>
                    <a:pt x="532394" y="883064"/>
                    <a:pt x="382315" y="864502"/>
                    <a:pt x="276466" y="773563"/>
                  </a:cubicBezTo>
                  <a:lnTo>
                    <a:pt x="229069" y="819978"/>
                  </a:lnTo>
                  <a:cubicBezTo>
                    <a:pt x="199466" y="850611"/>
                    <a:pt x="200303" y="899449"/>
                    <a:pt x="230937" y="929045"/>
                  </a:cubicBezTo>
                  <a:cubicBezTo>
                    <a:pt x="234663" y="932646"/>
                    <a:pt x="238741" y="935860"/>
                    <a:pt x="243111" y="938646"/>
                  </a:cubicBezTo>
                  <a:cubicBezTo>
                    <a:pt x="481963" y="1083893"/>
                    <a:pt x="793333" y="1008008"/>
                    <a:pt x="938580" y="769154"/>
                  </a:cubicBezTo>
                  <a:cubicBezTo>
                    <a:pt x="1083828" y="530302"/>
                    <a:pt x="1007943" y="218929"/>
                    <a:pt x="769088" y="73684"/>
                  </a:cubicBezTo>
                  <a:cubicBezTo>
                    <a:pt x="689847" y="25498"/>
                    <a:pt x="598890" y="9"/>
                    <a:pt x="506147" y="0"/>
                  </a:cubicBezTo>
                  <a:close/>
                  <a:moveTo>
                    <a:pt x="501912" y="720925"/>
                  </a:moveTo>
                  <a:cubicBezTo>
                    <a:pt x="385695" y="720997"/>
                    <a:pt x="291422" y="626845"/>
                    <a:pt x="291349" y="510628"/>
                  </a:cubicBezTo>
                  <a:cubicBezTo>
                    <a:pt x="291275" y="394411"/>
                    <a:pt x="385429" y="300138"/>
                    <a:pt x="501645" y="300064"/>
                  </a:cubicBezTo>
                  <a:cubicBezTo>
                    <a:pt x="536062" y="300043"/>
                    <a:pt x="569958" y="308463"/>
                    <a:pt x="600364" y="324586"/>
                  </a:cubicBezTo>
                  <a:lnTo>
                    <a:pt x="563383" y="373891"/>
                  </a:lnTo>
                  <a:cubicBezTo>
                    <a:pt x="487858" y="339863"/>
                    <a:pt x="399049" y="373502"/>
                    <a:pt x="365020" y="449026"/>
                  </a:cubicBezTo>
                  <a:cubicBezTo>
                    <a:pt x="330991" y="524551"/>
                    <a:pt x="364631" y="613361"/>
                    <a:pt x="440156" y="647389"/>
                  </a:cubicBezTo>
                  <a:cubicBezTo>
                    <a:pt x="515679" y="681420"/>
                    <a:pt x="604490" y="647779"/>
                    <a:pt x="638518" y="572254"/>
                  </a:cubicBezTo>
                  <a:cubicBezTo>
                    <a:pt x="656246" y="532908"/>
                    <a:pt x="656167" y="487833"/>
                    <a:pt x="638302" y="448549"/>
                  </a:cubicBezTo>
                  <a:lnTo>
                    <a:pt x="639133" y="448011"/>
                  </a:lnTo>
                  <a:lnTo>
                    <a:pt x="687417" y="411260"/>
                  </a:lnTo>
                  <a:cubicBezTo>
                    <a:pt x="742271" y="513663"/>
                    <a:pt x="703723" y="641145"/>
                    <a:pt x="601322" y="696000"/>
                  </a:cubicBezTo>
                  <a:cubicBezTo>
                    <a:pt x="570745" y="712377"/>
                    <a:pt x="536592" y="720941"/>
                    <a:pt x="501904" y="720925"/>
                  </a:cubicBezTo>
                  <a:close/>
                  <a:moveTo>
                    <a:pt x="857313" y="270397"/>
                  </a:moveTo>
                  <a:lnTo>
                    <a:pt x="756637" y="373353"/>
                  </a:lnTo>
                  <a:lnTo>
                    <a:pt x="691668" y="373353"/>
                  </a:lnTo>
                  <a:lnTo>
                    <a:pt x="563644" y="475089"/>
                  </a:lnTo>
                  <a:cubicBezTo>
                    <a:pt x="583347" y="509296"/>
                    <a:pt x="571589" y="552998"/>
                    <a:pt x="537383" y="572700"/>
                  </a:cubicBezTo>
                  <a:cubicBezTo>
                    <a:pt x="503175" y="592403"/>
                    <a:pt x="459474" y="580645"/>
                    <a:pt x="439771" y="546439"/>
                  </a:cubicBezTo>
                  <a:cubicBezTo>
                    <a:pt x="420069" y="512231"/>
                    <a:pt x="431826" y="468530"/>
                    <a:pt x="466033" y="448828"/>
                  </a:cubicBezTo>
                  <a:cubicBezTo>
                    <a:pt x="488473" y="435902"/>
                    <a:pt x="516150" y="436126"/>
                    <a:pt x="538378" y="449412"/>
                  </a:cubicBezTo>
                  <a:lnTo>
                    <a:pt x="636379" y="323589"/>
                  </a:lnTo>
                  <a:lnTo>
                    <a:pt x="636379" y="257195"/>
                  </a:lnTo>
                  <a:lnTo>
                    <a:pt x="741804" y="155244"/>
                  </a:lnTo>
                  <a:cubicBezTo>
                    <a:pt x="746498" y="150707"/>
                    <a:pt x="753986" y="150835"/>
                    <a:pt x="758529" y="155532"/>
                  </a:cubicBezTo>
                  <a:cubicBezTo>
                    <a:pt x="760690" y="157772"/>
                    <a:pt x="761885" y="160774"/>
                    <a:pt x="761846" y="163888"/>
                  </a:cubicBezTo>
                  <a:lnTo>
                    <a:pt x="760809" y="250284"/>
                  </a:lnTo>
                  <a:lnTo>
                    <a:pt x="848828" y="250284"/>
                  </a:lnTo>
                  <a:cubicBezTo>
                    <a:pt x="855358" y="250264"/>
                    <a:pt x="860661" y="255539"/>
                    <a:pt x="860685" y="262065"/>
                  </a:cubicBezTo>
                  <a:cubicBezTo>
                    <a:pt x="860693" y="265183"/>
                    <a:pt x="859466" y="268177"/>
                    <a:pt x="857281" y="270397"/>
                  </a:cubicBezTo>
                  <a:close/>
                </a:path>
              </a:pathLst>
            </a:custGeom>
            <a:solidFill>
              <a:srgbClr val="503291"/>
            </a:solidFill>
            <a:ln w="7876" cap="flat">
              <a:noFill/>
              <a:prstDash val="solid"/>
              <a:miter/>
            </a:ln>
          </p:spPr>
          <p:txBody>
            <a:bodyPr rtlCol="0" anchor="ctr"/>
            <a:lstStyle/>
            <a:p>
              <a:endParaRPr lang="en-US"/>
            </a:p>
          </p:txBody>
        </p:sp>
      </p:grpSp>
      <p:grpSp>
        <p:nvGrpSpPr>
          <p:cNvPr id="399" name="Group 398">
            <a:extLst>
              <a:ext uri="{FF2B5EF4-FFF2-40B4-BE49-F238E27FC236}">
                <a16:creationId xmlns:a16="http://schemas.microsoft.com/office/drawing/2014/main" id="{4C1BBA51-9A28-4821-BCA2-E9926C16F9C0}"/>
              </a:ext>
            </a:extLst>
          </p:cNvPr>
          <p:cNvGrpSpPr>
            <a:grpSpLocks noChangeAspect="1"/>
          </p:cNvGrpSpPr>
          <p:nvPr/>
        </p:nvGrpSpPr>
        <p:grpSpPr>
          <a:xfrm>
            <a:off x="8873940" y="3691720"/>
            <a:ext cx="435600" cy="435553"/>
            <a:chOff x="2065122" y="1311542"/>
            <a:chExt cx="1012455" cy="1012345"/>
          </a:xfrm>
        </p:grpSpPr>
        <p:sp>
          <p:nvSpPr>
            <p:cNvPr id="400" name="Freeform 24">
              <a:extLst>
                <a:ext uri="{FF2B5EF4-FFF2-40B4-BE49-F238E27FC236}">
                  <a16:creationId xmlns:a16="http://schemas.microsoft.com/office/drawing/2014/main" id="{A683FB6F-824E-44DA-8CC7-979998419B8A}"/>
                </a:ext>
              </a:extLst>
            </p:cNvPr>
            <p:cNvSpPr/>
            <p:nvPr/>
          </p:nvSpPr>
          <p:spPr>
            <a:xfrm>
              <a:off x="2065189" y="1311542"/>
              <a:ext cx="1012282" cy="1012282"/>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GB"/>
            </a:p>
          </p:txBody>
        </p:sp>
        <p:sp>
          <p:nvSpPr>
            <p:cNvPr id="401" name="Freeform 25">
              <a:extLst>
                <a:ext uri="{FF2B5EF4-FFF2-40B4-BE49-F238E27FC236}">
                  <a16:creationId xmlns:a16="http://schemas.microsoft.com/office/drawing/2014/main" id="{0148E2CD-2590-415D-8AC3-A76861CE143B}"/>
                </a:ext>
              </a:extLst>
            </p:cNvPr>
            <p:cNvSpPr/>
            <p:nvPr/>
          </p:nvSpPr>
          <p:spPr>
            <a:xfrm>
              <a:off x="2065122" y="1311542"/>
              <a:ext cx="1012455" cy="1012345"/>
            </a:xfrm>
            <a:custGeom>
              <a:avLst/>
              <a:gdLst>
                <a:gd name="connsiteX0" fmla="*/ 506208 w 1012455"/>
                <a:gd name="connsiteY0" fmla="*/ 0 h 1012345"/>
                <a:gd name="connsiteX1" fmla="*/ 114539 w 1012455"/>
                <a:gd name="connsiteY1" fmla="*/ 185592 h 1012345"/>
                <a:gd name="connsiteX2" fmla="*/ 129863 w 1012455"/>
                <a:gd name="connsiteY2" fmla="*/ 286909 h 1012345"/>
                <a:gd name="connsiteX3" fmla="*/ 152739 w 1012455"/>
                <a:gd name="connsiteY3" fmla="*/ 295980 h 1012345"/>
                <a:gd name="connsiteX4" fmla="*/ 371995 w 1012455"/>
                <a:gd name="connsiteY4" fmla="*/ 480060 h 1012345"/>
                <a:gd name="connsiteX5" fmla="*/ 377416 w 1012455"/>
                <a:gd name="connsiteY5" fmla="*/ 535767 h 1012345"/>
                <a:gd name="connsiteX6" fmla="*/ 321709 w 1012455"/>
                <a:gd name="connsiteY6" fmla="*/ 541189 h 1012345"/>
                <a:gd name="connsiteX7" fmla="*/ 321099 w 1012455"/>
                <a:gd name="connsiteY7" fmla="*/ 540676 h 1012345"/>
                <a:gd name="connsiteX8" fmla="*/ 101843 w 1012455"/>
                <a:gd name="connsiteY8" fmla="*/ 356612 h 1012345"/>
                <a:gd name="connsiteX9" fmla="*/ 91909 w 1012455"/>
                <a:gd name="connsiteY9" fmla="*/ 343987 h 1012345"/>
                <a:gd name="connsiteX10" fmla="*/ 15795 w 1012455"/>
                <a:gd name="connsiteY10" fmla="*/ 386730 h 1012345"/>
                <a:gd name="connsiteX11" fmla="*/ 12628 w 1012455"/>
                <a:gd name="connsiteY11" fmla="*/ 394250 h 1012345"/>
                <a:gd name="connsiteX12" fmla="*/ 394360 w 1012455"/>
                <a:gd name="connsiteY12" fmla="*/ 999717 h 1012345"/>
                <a:gd name="connsiteX13" fmla="*/ 999828 w 1012455"/>
                <a:gd name="connsiteY13" fmla="*/ 617986 h 1012345"/>
                <a:gd name="connsiteX14" fmla="*/ 618096 w 1012455"/>
                <a:gd name="connsiteY14" fmla="*/ 12518 h 1012345"/>
                <a:gd name="connsiteX15" fmla="*/ 506208 w 1012455"/>
                <a:gd name="connsiteY15" fmla="*/ 0 h 1012345"/>
                <a:gd name="connsiteX16" fmla="*/ 488794 w 1012455"/>
                <a:gd name="connsiteY16" fmla="*/ 831543 h 1012345"/>
                <a:gd name="connsiteX17" fmla="*/ 449217 w 1012455"/>
                <a:gd name="connsiteY17" fmla="*/ 871120 h 1012345"/>
                <a:gd name="connsiteX18" fmla="*/ 409640 w 1012455"/>
                <a:gd name="connsiteY18" fmla="*/ 831543 h 1012345"/>
                <a:gd name="connsiteX19" fmla="*/ 409640 w 1012455"/>
                <a:gd name="connsiteY19" fmla="*/ 475137 h 1012345"/>
                <a:gd name="connsiteX20" fmla="*/ 177894 w 1012455"/>
                <a:gd name="connsiteY20" fmla="*/ 280553 h 1012345"/>
                <a:gd name="connsiteX21" fmla="*/ 173038 w 1012455"/>
                <a:gd name="connsiteY21" fmla="*/ 224793 h 1012345"/>
                <a:gd name="connsiteX22" fmla="*/ 228798 w 1012455"/>
                <a:gd name="connsiteY22" fmla="*/ 219937 h 1012345"/>
                <a:gd name="connsiteX23" fmla="*/ 474673 w 1012455"/>
                <a:gd name="connsiteY23" fmla="*/ 426378 h 1012345"/>
                <a:gd name="connsiteX24" fmla="*/ 488794 w 1012455"/>
                <a:gd name="connsiteY24" fmla="*/ 456662 h 1012345"/>
                <a:gd name="connsiteX25" fmla="*/ 604193 w 1012455"/>
                <a:gd name="connsiteY25" fmla="*/ 831543 h 1012345"/>
                <a:gd name="connsiteX26" fmla="*/ 564616 w 1012455"/>
                <a:gd name="connsiteY26" fmla="*/ 871120 h 1012345"/>
                <a:gd name="connsiteX27" fmla="*/ 525039 w 1012455"/>
                <a:gd name="connsiteY27" fmla="*/ 831543 h 1012345"/>
                <a:gd name="connsiteX28" fmla="*/ 525039 w 1012455"/>
                <a:gd name="connsiteY28" fmla="*/ 456662 h 1012345"/>
                <a:gd name="connsiteX29" fmla="*/ 539168 w 1012455"/>
                <a:gd name="connsiteY29" fmla="*/ 426354 h 1012345"/>
                <a:gd name="connsiteX30" fmla="*/ 785043 w 1012455"/>
                <a:gd name="connsiteY30" fmla="*/ 219913 h 1012345"/>
                <a:gd name="connsiteX31" fmla="*/ 840750 w 1012455"/>
                <a:gd name="connsiteY31" fmla="*/ 225335 h 1012345"/>
                <a:gd name="connsiteX32" fmla="*/ 835939 w 1012455"/>
                <a:gd name="connsiteY32" fmla="*/ 280529 h 1012345"/>
                <a:gd name="connsiteX33" fmla="*/ 604193 w 1012455"/>
                <a:gd name="connsiteY33" fmla="*/ 475137 h 1012345"/>
                <a:gd name="connsiteX34" fmla="*/ 698900 w 1012455"/>
                <a:gd name="connsiteY34" fmla="*/ 540692 h 1012345"/>
                <a:gd name="connsiteX35" fmla="*/ 643095 w 1012455"/>
                <a:gd name="connsiteY35" fmla="*/ 536394 h 1012345"/>
                <a:gd name="connsiteX36" fmla="*/ 647394 w 1012455"/>
                <a:gd name="connsiteY36" fmla="*/ 480589 h 1012345"/>
                <a:gd name="connsiteX37" fmla="*/ 648004 w 1012455"/>
                <a:gd name="connsiteY37" fmla="*/ 480076 h 1012345"/>
                <a:gd name="connsiteX38" fmla="*/ 867260 w 1012455"/>
                <a:gd name="connsiteY38" fmla="*/ 295996 h 1012345"/>
                <a:gd name="connsiteX39" fmla="*/ 922967 w 1012455"/>
                <a:gd name="connsiteY39" fmla="*/ 301417 h 1012345"/>
                <a:gd name="connsiteX40" fmla="*/ 918156 w 1012455"/>
                <a:gd name="connsiteY40" fmla="*/ 356612 h 101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2455" h="1012345">
                  <a:moveTo>
                    <a:pt x="506208" y="0"/>
                  </a:moveTo>
                  <a:cubicBezTo>
                    <a:pt x="354395" y="-138"/>
                    <a:pt x="210571" y="68013"/>
                    <a:pt x="114539" y="185592"/>
                  </a:cubicBezTo>
                  <a:cubicBezTo>
                    <a:pt x="92949" y="218306"/>
                    <a:pt x="99565" y="262043"/>
                    <a:pt x="129863" y="286909"/>
                  </a:cubicBezTo>
                  <a:cubicBezTo>
                    <a:pt x="138263" y="287405"/>
                    <a:pt x="146281" y="290585"/>
                    <a:pt x="152739" y="295980"/>
                  </a:cubicBezTo>
                  <a:lnTo>
                    <a:pt x="371995" y="480060"/>
                  </a:lnTo>
                  <a:cubicBezTo>
                    <a:pt x="388875" y="493946"/>
                    <a:pt x="391302" y="518887"/>
                    <a:pt x="377416" y="535767"/>
                  </a:cubicBezTo>
                  <a:cubicBezTo>
                    <a:pt x="363530" y="552648"/>
                    <a:pt x="338589" y="555075"/>
                    <a:pt x="321709" y="541189"/>
                  </a:cubicBezTo>
                  <a:cubicBezTo>
                    <a:pt x="321504" y="541020"/>
                    <a:pt x="321301" y="540849"/>
                    <a:pt x="321099" y="540676"/>
                  </a:cubicBezTo>
                  <a:lnTo>
                    <a:pt x="101843" y="356612"/>
                  </a:lnTo>
                  <a:cubicBezTo>
                    <a:pt x="97697" y="353133"/>
                    <a:pt x="94315" y="348835"/>
                    <a:pt x="91909" y="343987"/>
                  </a:cubicBezTo>
                  <a:cubicBezTo>
                    <a:pt x="60142" y="341134"/>
                    <a:pt x="29893" y="358120"/>
                    <a:pt x="15795" y="386730"/>
                  </a:cubicBezTo>
                  <a:cubicBezTo>
                    <a:pt x="14606" y="389178"/>
                    <a:pt x="13549" y="391688"/>
                    <a:pt x="12628" y="394250"/>
                  </a:cubicBezTo>
                  <a:cubicBezTo>
                    <a:pt x="-49155" y="666857"/>
                    <a:pt x="121752" y="937934"/>
                    <a:pt x="394360" y="999717"/>
                  </a:cubicBezTo>
                  <a:cubicBezTo>
                    <a:pt x="666967" y="1061501"/>
                    <a:pt x="938045" y="890594"/>
                    <a:pt x="999828" y="617986"/>
                  </a:cubicBezTo>
                  <a:cubicBezTo>
                    <a:pt x="1061611" y="345379"/>
                    <a:pt x="890704" y="74301"/>
                    <a:pt x="618096" y="12518"/>
                  </a:cubicBezTo>
                  <a:cubicBezTo>
                    <a:pt x="581382" y="4197"/>
                    <a:pt x="543854" y="-1"/>
                    <a:pt x="506208" y="0"/>
                  </a:cubicBezTo>
                  <a:close/>
                  <a:moveTo>
                    <a:pt x="488794" y="831543"/>
                  </a:moveTo>
                  <a:cubicBezTo>
                    <a:pt x="488794" y="853401"/>
                    <a:pt x="471075" y="871120"/>
                    <a:pt x="449217" y="871120"/>
                  </a:cubicBezTo>
                  <a:cubicBezTo>
                    <a:pt x="427360" y="871120"/>
                    <a:pt x="409640" y="853401"/>
                    <a:pt x="409640" y="831543"/>
                  </a:cubicBezTo>
                  <a:lnTo>
                    <a:pt x="409640" y="475137"/>
                  </a:lnTo>
                  <a:lnTo>
                    <a:pt x="177894" y="280553"/>
                  </a:lnTo>
                  <a:cubicBezTo>
                    <a:pt x="161155" y="266496"/>
                    <a:pt x="158981" y="241532"/>
                    <a:pt x="173038" y="224793"/>
                  </a:cubicBezTo>
                  <a:cubicBezTo>
                    <a:pt x="187094" y="208055"/>
                    <a:pt x="212059" y="205880"/>
                    <a:pt x="228798" y="219937"/>
                  </a:cubicBezTo>
                  <a:lnTo>
                    <a:pt x="474673" y="426378"/>
                  </a:lnTo>
                  <a:cubicBezTo>
                    <a:pt x="483620" y="433894"/>
                    <a:pt x="488788" y="444978"/>
                    <a:pt x="488794" y="456662"/>
                  </a:cubicBezTo>
                  <a:close/>
                  <a:moveTo>
                    <a:pt x="604193" y="831543"/>
                  </a:moveTo>
                  <a:cubicBezTo>
                    <a:pt x="604193" y="853401"/>
                    <a:pt x="586473" y="871120"/>
                    <a:pt x="564616" y="871120"/>
                  </a:cubicBezTo>
                  <a:cubicBezTo>
                    <a:pt x="542758" y="871120"/>
                    <a:pt x="525039" y="853401"/>
                    <a:pt x="525039" y="831543"/>
                  </a:cubicBezTo>
                  <a:lnTo>
                    <a:pt x="525039" y="456662"/>
                  </a:lnTo>
                  <a:cubicBezTo>
                    <a:pt x="525040" y="444969"/>
                    <a:pt x="530212" y="433874"/>
                    <a:pt x="539168" y="426354"/>
                  </a:cubicBezTo>
                  <a:lnTo>
                    <a:pt x="785043" y="219913"/>
                  </a:lnTo>
                  <a:cubicBezTo>
                    <a:pt x="801924" y="206027"/>
                    <a:pt x="826864" y="208455"/>
                    <a:pt x="840750" y="225335"/>
                  </a:cubicBezTo>
                  <a:cubicBezTo>
                    <a:pt x="854439" y="241975"/>
                    <a:pt x="852301" y="266508"/>
                    <a:pt x="835939" y="280529"/>
                  </a:cubicBezTo>
                  <a:lnTo>
                    <a:pt x="604193" y="475137"/>
                  </a:lnTo>
                  <a:close/>
                  <a:moveTo>
                    <a:pt x="698900" y="540692"/>
                  </a:moveTo>
                  <a:cubicBezTo>
                    <a:pt x="682303" y="554915"/>
                    <a:pt x="657318" y="552991"/>
                    <a:pt x="643095" y="536394"/>
                  </a:cubicBezTo>
                  <a:cubicBezTo>
                    <a:pt x="628872" y="519796"/>
                    <a:pt x="630797" y="494812"/>
                    <a:pt x="647394" y="480589"/>
                  </a:cubicBezTo>
                  <a:cubicBezTo>
                    <a:pt x="647596" y="480416"/>
                    <a:pt x="647799" y="480245"/>
                    <a:pt x="648004" y="480076"/>
                  </a:cubicBezTo>
                  <a:lnTo>
                    <a:pt x="867260" y="295996"/>
                  </a:lnTo>
                  <a:cubicBezTo>
                    <a:pt x="884141" y="282110"/>
                    <a:pt x="909081" y="284537"/>
                    <a:pt x="922967" y="301417"/>
                  </a:cubicBezTo>
                  <a:cubicBezTo>
                    <a:pt x="936656" y="318058"/>
                    <a:pt x="934518" y="342591"/>
                    <a:pt x="918156" y="356612"/>
                  </a:cubicBezTo>
                  <a:close/>
                </a:path>
              </a:pathLst>
            </a:custGeom>
            <a:solidFill>
              <a:srgbClr val="503291"/>
            </a:solidFill>
            <a:ln w="7876" cap="flat">
              <a:noFill/>
              <a:prstDash val="solid"/>
              <a:miter/>
            </a:ln>
          </p:spPr>
          <p:txBody>
            <a:bodyPr rtlCol="0" anchor="ctr"/>
            <a:lstStyle/>
            <a:p>
              <a:endParaRPr lang="en-GB"/>
            </a:p>
          </p:txBody>
        </p:sp>
      </p:grpSp>
      <p:grpSp>
        <p:nvGrpSpPr>
          <p:cNvPr id="402" name="Group 401">
            <a:extLst>
              <a:ext uri="{FF2B5EF4-FFF2-40B4-BE49-F238E27FC236}">
                <a16:creationId xmlns:a16="http://schemas.microsoft.com/office/drawing/2014/main" id="{2DDADA87-23CD-4309-815E-49216B67A776}"/>
              </a:ext>
            </a:extLst>
          </p:cNvPr>
          <p:cNvGrpSpPr>
            <a:grpSpLocks noChangeAspect="1"/>
          </p:cNvGrpSpPr>
          <p:nvPr/>
        </p:nvGrpSpPr>
        <p:grpSpPr>
          <a:xfrm>
            <a:off x="7850638" y="3706651"/>
            <a:ext cx="435600" cy="435596"/>
            <a:chOff x="8965171" y="1311542"/>
            <a:chExt cx="1012291" cy="1012282"/>
          </a:xfrm>
        </p:grpSpPr>
        <p:sp>
          <p:nvSpPr>
            <p:cNvPr id="403" name="Freeform 57">
              <a:extLst>
                <a:ext uri="{FF2B5EF4-FFF2-40B4-BE49-F238E27FC236}">
                  <a16:creationId xmlns:a16="http://schemas.microsoft.com/office/drawing/2014/main" id="{1666817E-3DA9-4238-B6AB-08FE283CB9F3}"/>
                </a:ext>
              </a:extLst>
            </p:cNvPr>
            <p:cNvSpPr/>
            <p:nvPr/>
          </p:nvSpPr>
          <p:spPr>
            <a:xfrm>
              <a:off x="8965180" y="1311542"/>
              <a:ext cx="1012282" cy="1012282"/>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GB"/>
            </a:p>
          </p:txBody>
        </p:sp>
        <p:grpSp>
          <p:nvGrpSpPr>
            <p:cNvPr id="404" name="Graphic 30">
              <a:extLst>
                <a:ext uri="{FF2B5EF4-FFF2-40B4-BE49-F238E27FC236}">
                  <a16:creationId xmlns:a16="http://schemas.microsoft.com/office/drawing/2014/main" id="{2379DABB-97A0-4C0A-BD9C-DA12C9F1B165}"/>
                </a:ext>
              </a:extLst>
            </p:cNvPr>
            <p:cNvGrpSpPr/>
            <p:nvPr/>
          </p:nvGrpSpPr>
          <p:grpSpPr>
            <a:xfrm>
              <a:off x="8965171" y="1311542"/>
              <a:ext cx="1012280" cy="1012172"/>
              <a:chOff x="8965171" y="1311542"/>
              <a:chExt cx="1012280" cy="1012172"/>
            </a:xfrm>
            <a:solidFill>
              <a:srgbClr val="503291"/>
            </a:solidFill>
          </p:grpSpPr>
          <p:sp>
            <p:nvSpPr>
              <p:cNvPr id="406" name="Freeform 59">
                <a:extLst>
                  <a:ext uri="{FF2B5EF4-FFF2-40B4-BE49-F238E27FC236}">
                    <a16:creationId xmlns:a16="http://schemas.microsoft.com/office/drawing/2014/main" id="{8AB62E1C-39DD-49C1-AD9C-F5337A84E1EC}"/>
                  </a:ext>
                </a:extLst>
              </p:cNvPr>
              <p:cNvSpPr/>
              <p:nvPr/>
            </p:nvSpPr>
            <p:spPr>
              <a:xfrm>
                <a:off x="8965171" y="1311542"/>
                <a:ext cx="1012280" cy="1012172"/>
              </a:xfrm>
              <a:custGeom>
                <a:avLst/>
                <a:gdLst>
                  <a:gd name="connsiteX0" fmla="*/ 506150 w 1012280"/>
                  <a:gd name="connsiteY0" fmla="*/ 0 h 1012172"/>
                  <a:gd name="connsiteX1" fmla="*/ 0 w 1012280"/>
                  <a:gd name="connsiteY1" fmla="*/ 506228 h 1012172"/>
                  <a:gd name="connsiteX2" fmla="*/ 24783 w 1012280"/>
                  <a:gd name="connsiteY2" fmla="*/ 662636 h 1012172"/>
                  <a:gd name="connsiteX3" fmla="*/ 27229 w 1012280"/>
                  <a:gd name="connsiteY3" fmla="*/ 667267 h 1012172"/>
                  <a:gd name="connsiteX4" fmla="*/ 131799 w 1012280"/>
                  <a:gd name="connsiteY4" fmla="*/ 695058 h 1012172"/>
                  <a:gd name="connsiteX5" fmla="*/ 184919 w 1012280"/>
                  <a:gd name="connsiteY5" fmla="*/ 661813 h 1012172"/>
                  <a:gd name="connsiteX6" fmla="*/ 162661 w 1012280"/>
                  <a:gd name="connsiteY6" fmla="*/ 489907 h 1012172"/>
                  <a:gd name="connsiteX7" fmla="*/ 439431 w 1012280"/>
                  <a:gd name="connsiteY7" fmla="*/ 202578 h 1012172"/>
                  <a:gd name="connsiteX8" fmla="*/ 751463 w 1012280"/>
                  <a:gd name="connsiteY8" fmla="*/ 285080 h 1012172"/>
                  <a:gd name="connsiteX9" fmla="*/ 825923 w 1012280"/>
                  <a:gd name="connsiteY9" fmla="*/ 513186 h 1012172"/>
                  <a:gd name="connsiteX10" fmla="*/ 822527 w 1012280"/>
                  <a:gd name="connsiteY10" fmla="*/ 538848 h 1012172"/>
                  <a:gd name="connsiteX11" fmla="*/ 818016 w 1012280"/>
                  <a:gd name="connsiteY11" fmla="*/ 564462 h 1012172"/>
                  <a:gd name="connsiteX12" fmla="*/ 811311 w 1012280"/>
                  <a:gd name="connsiteY12" fmla="*/ 589672 h 1012172"/>
                  <a:gd name="connsiteX13" fmla="*/ 697330 w 1012280"/>
                  <a:gd name="connsiteY13" fmla="*/ 769083 h 1012172"/>
                  <a:gd name="connsiteX14" fmla="*/ 675689 w 1012280"/>
                  <a:gd name="connsiteY14" fmla="*/ 787478 h 1012172"/>
                  <a:gd name="connsiteX15" fmla="*/ 421178 w 1012280"/>
                  <a:gd name="connsiteY15" fmla="*/ 868318 h 1012172"/>
                  <a:gd name="connsiteX16" fmla="*/ 212117 w 1012280"/>
                  <a:gd name="connsiteY16" fmla="*/ 716232 h 1012172"/>
                  <a:gd name="connsiteX17" fmla="*/ 162653 w 1012280"/>
                  <a:gd name="connsiteY17" fmla="*/ 747157 h 1012172"/>
                  <a:gd name="connsiteX18" fmla="*/ 137435 w 1012280"/>
                  <a:gd name="connsiteY18" fmla="*/ 851767 h 1012172"/>
                  <a:gd name="connsiteX19" fmla="*/ 139548 w 1012280"/>
                  <a:gd name="connsiteY19" fmla="*/ 854933 h 1012172"/>
                  <a:gd name="connsiteX20" fmla="*/ 855041 w 1012280"/>
                  <a:gd name="connsiteY20" fmla="*/ 872731 h 1012172"/>
                  <a:gd name="connsiteX21" fmla="*/ 872839 w 1012280"/>
                  <a:gd name="connsiteY21" fmla="*/ 157239 h 1012172"/>
                  <a:gd name="connsiteX22" fmla="*/ 506150 w 1012280"/>
                  <a:gd name="connsiteY22" fmla="*/ 0 h 101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12280" h="1012172">
                    <a:moveTo>
                      <a:pt x="506150" y="0"/>
                    </a:moveTo>
                    <a:cubicBezTo>
                      <a:pt x="226589" y="22"/>
                      <a:pt x="-22" y="226668"/>
                      <a:pt x="0" y="506228"/>
                    </a:cubicBezTo>
                    <a:cubicBezTo>
                      <a:pt x="4" y="559342"/>
                      <a:pt x="8368" y="612123"/>
                      <a:pt x="24783" y="662636"/>
                    </a:cubicBezTo>
                    <a:cubicBezTo>
                      <a:pt x="25575" y="664220"/>
                      <a:pt x="26366" y="665747"/>
                      <a:pt x="27229" y="667267"/>
                    </a:cubicBezTo>
                    <a:cubicBezTo>
                      <a:pt x="48682" y="703487"/>
                      <a:pt x="95195" y="715849"/>
                      <a:pt x="131799" y="695058"/>
                    </a:cubicBezTo>
                    <a:lnTo>
                      <a:pt x="184919" y="661813"/>
                    </a:lnTo>
                    <a:cubicBezTo>
                      <a:pt x="162868" y="607372"/>
                      <a:pt x="155202" y="548170"/>
                      <a:pt x="162661" y="489907"/>
                    </a:cubicBezTo>
                    <a:cubicBezTo>
                      <a:pt x="197078" y="347208"/>
                      <a:pt x="296020" y="235032"/>
                      <a:pt x="439431" y="202578"/>
                    </a:cubicBezTo>
                    <a:cubicBezTo>
                      <a:pt x="553848" y="186273"/>
                      <a:pt x="690847" y="176379"/>
                      <a:pt x="751463" y="285080"/>
                    </a:cubicBezTo>
                    <a:cubicBezTo>
                      <a:pt x="795085" y="346266"/>
                      <a:pt x="850833" y="429180"/>
                      <a:pt x="825923" y="513186"/>
                    </a:cubicBezTo>
                    <a:cubicBezTo>
                      <a:pt x="824665" y="521711"/>
                      <a:pt x="823659" y="530260"/>
                      <a:pt x="822527" y="538848"/>
                    </a:cubicBezTo>
                    <a:cubicBezTo>
                      <a:pt x="821396" y="547436"/>
                      <a:pt x="819892" y="555985"/>
                      <a:pt x="818016" y="564462"/>
                    </a:cubicBezTo>
                    <a:cubicBezTo>
                      <a:pt x="816140" y="572939"/>
                      <a:pt x="813908" y="581353"/>
                      <a:pt x="811311" y="589672"/>
                    </a:cubicBezTo>
                    <a:cubicBezTo>
                      <a:pt x="802058" y="665407"/>
                      <a:pt x="748962" y="723522"/>
                      <a:pt x="697330" y="769083"/>
                    </a:cubicBezTo>
                    <a:cubicBezTo>
                      <a:pt x="690206" y="775288"/>
                      <a:pt x="683082" y="781185"/>
                      <a:pt x="675689" y="787478"/>
                    </a:cubicBezTo>
                    <a:cubicBezTo>
                      <a:pt x="609738" y="848664"/>
                      <a:pt x="514690" y="882676"/>
                      <a:pt x="421178" y="868318"/>
                    </a:cubicBezTo>
                    <a:cubicBezTo>
                      <a:pt x="333511" y="848596"/>
                      <a:pt x="257869" y="793569"/>
                      <a:pt x="212117" y="716232"/>
                    </a:cubicBezTo>
                    <a:lnTo>
                      <a:pt x="162653" y="747157"/>
                    </a:lnTo>
                    <a:cubicBezTo>
                      <a:pt x="127330" y="769461"/>
                      <a:pt x="116155" y="815817"/>
                      <a:pt x="137435" y="851767"/>
                    </a:cubicBezTo>
                    <a:cubicBezTo>
                      <a:pt x="138084" y="852867"/>
                      <a:pt x="138852" y="853856"/>
                      <a:pt x="139548" y="854933"/>
                    </a:cubicBezTo>
                    <a:cubicBezTo>
                      <a:pt x="332211" y="1057425"/>
                      <a:pt x="652548" y="1065394"/>
                      <a:pt x="855041" y="872731"/>
                    </a:cubicBezTo>
                    <a:cubicBezTo>
                      <a:pt x="1057534" y="680069"/>
                      <a:pt x="1065502" y="359732"/>
                      <a:pt x="872839" y="157239"/>
                    </a:cubicBezTo>
                    <a:cubicBezTo>
                      <a:pt x="777299" y="56824"/>
                      <a:pt x="644754" y="-12"/>
                      <a:pt x="506150" y="0"/>
                    </a:cubicBezTo>
                    <a:close/>
                  </a:path>
                </a:pathLst>
              </a:custGeom>
              <a:grpFill/>
              <a:ln w="7876" cap="flat">
                <a:noFill/>
                <a:prstDash val="solid"/>
                <a:miter/>
              </a:ln>
            </p:spPr>
            <p:txBody>
              <a:bodyPr rtlCol="0" anchor="ctr"/>
              <a:lstStyle/>
              <a:p>
                <a:endParaRPr lang="en-GB"/>
              </a:p>
            </p:txBody>
          </p:sp>
          <p:sp>
            <p:nvSpPr>
              <p:cNvPr id="407" name="Freeform 60">
                <a:extLst>
                  <a:ext uri="{FF2B5EF4-FFF2-40B4-BE49-F238E27FC236}">
                    <a16:creationId xmlns:a16="http://schemas.microsoft.com/office/drawing/2014/main" id="{5866688A-56F3-49F0-B491-83509E26EF1F}"/>
                  </a:ext>
                </a:extLst>
              </p:cNvPr>
              <p:cNvSpPr/>
              <p:nvPr/>
            </p:nvSpPr>
            <p:spPr>
              <a:xfrm>
                <a:off x="9224262" y="1719607"/>
                <a:ext cx="392527" cy="378929"/>
              </a:xfrm>
              <a:custGeom>
                <a:avLst/>
                <a:gdLst>
                  <a:gd name="connsiteX0" fmla="*/ 61039 w 392527"/>
                  <a:gd name="connsiteY0" fmla="*/ 308586 h 378929"/>
                  <a:gd name="connsiteX1" fmla="*/ 72754 w 392527"/>
                  <a:gd name="connsiteY1" fmla="*/ 319763 h 378929"/>
                  <a:gd name="connsiteX2" fmla="*/ 181195 w 392527"/>
                  <a:gd name="connsiteY2" fmla="*/ 373746 h 378929"/>
                  <a:gd name="connsiteX3" fmla="*/ 195886 w 392527"/>
                  <a:gd name="connsiteY3" fmla="*/ 376057 h 378929"/>
                  <a:gd name="connsiteX4" fmla="*/ 210680 w 392527"/>
                  <a:gd name="connsiteY4" fmla="*/ 377094 h 378929"/>
                  <a:gd name="connsiteX5" fmla="*/ 225426 w 392527"/>
                  <a:gd name="connsiteY5" fmla="*/ 377498 h 378929"/>
                  <a:gd name="connsiteX6" fmla="*/ 350331 w 392527"/>
                  <a:gd name="connsiteY6" fmla="*/ 321765 h 378929"/>
                  <a:gd name="connsiteX7" fmla="*/ 378605 w 392527"/>
                  <a:gd name="connsiteY7" fmla="*/ 139965 h 378929"/>
                  <a:gd name="connsiteX8" fmla="*/ 199274 w 392527"/>
                  <a:gd name="connsiteY8" fmla="*/ 84 h 378929"/>
                  <a:gd name="connsiteX9" fmla="*/ 91 w 392527"/>
                  <a:gd name="connsiteY9" fmla="*/ 169085 h 378929"/>
                  <a:gd name="connsiteX10" fmla="*/ 61039 w 392527"/>
                  <a:gd name="connsiteY10" fmla="*/ 308586 h 37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527" h="378929">
                    <a:moveTo>
                      <a:pt x="61039" y="308586"/>
                    </a:moveTo>
                    <a:cubicBezTo>
                      <a:pt x="65052" y="312401"/>
                      <a:pt x="68812" y="316082"/>
                      <a:pt x="72754" y="319763"/>
                    </a:cubicBezTo>
                    <a:cubicBezTo>
                      <a:pt x="101645" y="346335"/>
                      <a:pt x="137747" y="372994"/>
                      <a:pt x="181195" y="373746"/>
                    </a:cubicBezTo>
                    <a:cubicBezTo>
                      <a:pt x="186063" y="374727"/>
                      <a:pt x="190970" y="375495"/>
                      <a:pt x="195886" y="376057"/>
                    </a:cubicBezTo>
                    <a:cubicBezTo>
                      <a:pt x="200801" y="376619"/>
                      <a:pt x="205740" y="376959"/>
                      <a:pt x="210680" y="377094"/>
                    </a:cubicBezTo>
                    <a:cubicBezTo>
                      <a:pt x="215619" y="377228"/>
                      <a:pt x="220518" y="377292"/>
                      <a:pt x="225426" y="377498"/>
                    </a:cubicBezTo>
                    <a:cubicBezTo>
                      <a:pt x="274501" y="386640"/>
                      <a:pt x="318234" y="350118"/>
                      <a:pt x="350331" y="321765"/>
                    </a:cubicBezTo>
                    <a:cubicBezTo>
                      <a:pt x="408366" y="280946"/>
                      <a:pt x="394657" y="203866"/>
                      <a:pt x="378605" y="139965"/>
                    </a:cubicBezTo>
                    <a:cubicBezTo>
                      <a:pt x="351692" y="60589"/>
                      <a:pt x="282227" y="11142"/>
                      <a:pt x="199274" y="84"/>
                    </a:cubicBezTo>
                    <a:cubicBezTo>
                      <a:pt x="104724" y="-2805"/>
                      <a:pt x="10721" y="69090"/>
                      <a:pt x="91" y="169085"/>
                    </a:cubicBezTo>
                    <a:cubicBezTo>
                      <a:pt x="-1614" y="222387"/>
                      <a:pt x="20771" y="273623"/>
                      <a:pt x="61039" y="308586"/>
                    </a:cubicBezTo>
                    <a:close/>
                  </a:path>
                </a:pathLst>
              </a:custGeom>
              <a:grpFill/>
              <a:ln w="7876" cap="flat">
                <a:noFill/>
                <a:prstDash val="solid"/>
                <a:miter/>
              </a:ln>
            </p:spPr>
            <p:txBody>
              <a:bodyPr rtlCol="0" anchor="ctr"/>
              <a:lstStyle/>
              <a:p>
                <a:endParaRPr lang="en-GB"/>
              </a:p>
            </p:txBody>
          </p:sp>
        </p:grpSp>
        <p:sp>
          <p:nvSpPr>
            <p:cNvPr id="405" name="Freeform 61">
              <a:extLst>
                <a:ext uri="{FF2B5EF4-FFF2-40B4-BE49-F238E27FC236}">
                  <a16:creationId xmlns:a16="http://schemas.microsoft.com/office/drawing/2014/main" id="{AA72DFF9-5D4F-4A92-B1E3-B086E75580D7}"/>
                </a:ext>
              </a:extLst>
            </p:cNvPr>
            <p:cNvSpPr/>
            <p:nvPr/>
          </p:nvSpPr>
          <p:spPr>
            <a:xfrm>
              <a:off x="9334163" y="1786902"/>
              <a:ext cx="173030" cy="237456"/>
            </a:xfrm>
            <a:custGeom>
              <a:avLst/>
              <a:gdLst>
                <a:gd name="connsiteX0" fmla="*/ 0 w 173030"/>
                <a:gd name="connsiteY0" fmla="*/ 4875 h 237456"/>
                <a:gd name="connsiteX1" fmla="*/ 68175 w 173030"/>
                <a:gd name="connsiteY1" fmla="*/ 23 h 237456"/>
                <a:gd name="connsiteX2" fmla="*/ 137039 w 173030"/>
                <a:gd name="connsiteY2" fmla="*/ 13178 h 237456"/>
                <a:gd name="connsiteX3" fmla="*/ 165067 w 173030"/>
                <a:gd name="connsiteY3" fmla="*/ 58850 h 237456"/>
                <a:gd name="connsiteX4" fmla="*/ 126662 w 173030"/>
                <a:gd name="connsiteY4" fmla="*/ 108717 h 237456"/>
                <a:gd name="connsiteX5" fmla="*/ 126662 w 173030"/>
                <a:gd name="connsiteY5" fmla="*/ 109406 h 237456"/>
                <a:gd name="connsiteX6" fmla="*/ 173030 w 173030"/>
                <a:gd name="connsiteY6" fmla="*/ 166847 h 237456"/>
                <a:gd name="connsiteX7" fmla="*/ 148809 w 173030"/>
                <a:gd name="connsiteY7" fmla="*/ 216334 h 237456"/>
                <a:gd name="connsiteX8" fmla="*/ 57110 w 173030"/>
                <a:gd name="connsiteY8" fmla="*/ 237437 h 237456"/>
                <a:gd name="connsiteX9" fmla="*/ 8 w 173030"/>
                <a:gd name="connsiteY9" fmla="*/ 233978 h 237456"/>
                <a:gd name="connsiteX10" fmla="*/ 52242 w 173030"/>
                <a:gd name="connsiteY10" fmla="*/ 94145 h 237456"/>
                <a:gd name="connsiteX11" fmla="*/ 69545 w 173030"/>
                <a:gd name="connsiteY11" fmla="*/ 94145 h 237456"/>
                <a:gd name="connsiteX12" fmla="*/ 112098 w 173030"/>
                <a:gd name="connsiteY12" fmla="*/ 65428 h 237456"/>
                <a:gd name="connsiteX13" fmla="*/ 74737 w 173030"/>
                <a:gd name="connsiteY13" fmla="*/ 38436 h 237456"/>
                <a:gd name="connsiteX14" fmla="*/ 52241 w 173030"/>
                <a:gd name="connsiteY14" fmla="*/ 39821 h 237456"/>
                <a:gd name="connsiteX15" fmla="*/ 52242 w 173030"/>
                <a:gd name="connsiteY15" fmla="*/ 197607 h 237456"/>
                <a:gd name="connsiteX16" fmla="*/ 72655 w 173030"/>
                <a:gd name="connsiteY16" fmla="*/ 198303 h 237456"/>
                <a:gd name="connsiteX17" fmla="*/ 117646 w 173030"/>
                <a:gd name="connsiteY17" fmla="*/ 164742 h 237456"/>
                <a:gd name="connsiteX18" fmla="*/ 70233 w 173030"/>
                <a:gd name="connsiteY18" fmla="*/ 131869 h 237456"/>
                <a:gd name="connsiteX19" fmla="*/ 52257 w 173030"/>
                <a:gd name="connsiteY19" fmla="*/ 131869 h 23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030" h="237456">
                  <a:moveTo>
                    <a:pt x="0" y="4875"/>
                  </a:moveTo>
                  <a:cubicBezTo>
                    <a:pt x="22555" y="1408"/>
                    <a:pt x="45356" y="-215"/>
                    <a:pt x="68175" y="23"/>
                  </a:cubicBezTo>
                  <a:cubicBezTo>
                    <a:pt x="100351" y="23"/>
                    <a:pt x="120076" y="3141"/>
                    <a:pt x="137039" y="13178"/>
                  </a:cubicBezTo>
                  <a:cubicBezTo>
                    <a:pt x="154312" y="21827"/>
                    <a:pt x="165178" y="39533"/>
                    <a:pt x="165067" y="58850"/>
                  </a:cubicBezTo>
                  <a:cubicBezTo>
                    <a:pt x="165067" y="79612"/>
                    <a:pt x="152965" y="98989"/>
                    <a:pt x="126662" y="108717"/>
                  </a:cubicBezTo>
                  <a:lnTo>
                    <a:pt x="126662" y="109406"/>
                  </a:lnTo>
                  <a:cubicBezTo>
                    <a:pt x="153305" y="116672"/>
                    <a:pt x="173030" y="136745"/>
                    <a:pt x="173030" y="166847"/>
                  </a:cubicBezTo>
                  <a:cubicBezTo>
                    <a:pt x="173109" y="186216"/>
                    <a:pt x="164153" y="204514"/>
                    <a:pt x="148809" y="216334"/>
                  </a:cubicBezTo>
                  <a:cubicBezTo>
                    <a:pt x="131854" y="229791"/>
                    <a:pt x="103478" y="237437"/>
                    <a:pt x="57110" y="237437"/>
                  </a:cubicBezTo>
                  <a:cubicBezTo>
                    <a:pt x="38018" y="237622"/>
                    <a:pt x="18937" y="236466"/>
                    <a:pt x="8" y="233978"/>
                  </a:cubicBezTo>
                  <a:close/>
                  <a:moveTo>
                    <a:pt x="52242" y="94145"/>
                  </a:moveTo>
                  <a:lnTo>
                    <a:pt x="69545" y="94145"/>
                  </a:lnTo>
                  <a:cubicBezTo>
                    <a:pt x="97248" y="94145"/>
                    <a:pt x="112098" y="82731"/>
                    <a:pt x="112098" y="65428"/>
                  </a:cubicBezTo>
                  <a:cubicBezTo>
                    <a:pt x="112098" y="47784"/>
                    <a:pt x="98642" y="38436"/>
                    <a:pt x="74737" y="38436"/>
                  </a:cubicBezTo>
                  <a:cubicBezTo>
                    <a:pt x="67214" y="38311"/>
                    <a:pt x="59692" y="38774"/>
                    <a:pt x="52241" y="39821"/>
                  </a:cubicBezTo>
                  <a:close/>
                  <a:moveTo>
                    <a:pt x="52242" y="197607"/>
                  </a:moveTo>
                  <a:cubicBezTo>
                    <a:pt x="59025" y="198260"/>
                    <a:pt x="65843" y="198492"/>
                    <a:pt x="72655" y="198303"/>
                  </a:cubicBezTo>
                  <a:cubicBezTo>
                    <a:pt x="96536" y="198303"/>
                    <a:pt x="117646" y="189303"/>
                    <a:pt x="117646" y="164742"/>
                  </a:cubicBezTo>
                  <a:cubicBezTo>
                    <a:pt x="117646" y="141210"/>
                    <a:pt x="96536" y="131869"/>
                    <a:pt x="70233" y="131869"/>
                  </a:cubicBezTo>
                  <a:lnTo>
                    <a:pt x="52257" y="131869"/>
                  </a:lnTo>
                  <a:close/>
                </a:path>
              </a:pathLst>
            </a:custGeom>
            <a:solidFill>
              <a:srgbClr val="FFFFFF"/>
            </a:solidFill>
            <a:ln w="7876" cap="flat">
              <a:noFill/>
              <a:prstDash val="solid"/>
              <a:miter/>
            </a:ln>
          </p:spPr>
          <p:txBody>
            <a:bodyPr rtlCol="0" anchor="ctr"/>
            <a:lstStyle/>
            <a:p>
              <a:endParaRPr lang="en-GB"/>
            </a:p>
          </p:txBody>
        </p:sp>
      </p:grpSp>
      <p:sp>
        <p:nvSpPr>
          <p:cNvPr id="408" name="Oval 407">
            <a:extLst>
              <a:ext uri="{FF2B5EF4-FFF2-40B4-BE49-F238E27FC236}">
                <a16:creationId xmlns:a16="http://schemas.microsoft.com/office/drawing/2014/main" id="{F66F003E-EA11-422A-A364-71C21017B9DC}"/>
              </a:ext>
            </a:extLst>
          </p:cNvPr>
          <p:cNvSpPr/>
          <p:nvPr/>
        </p:nvSpPr>
        <p:spPr>
          <a:xfrm>
            <a:off x="2714615" y="2097648"/>
            <a:ext cx="293251" cy="29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a:solidFill>
                  <a:schemeClr val="bg1"/>
                </a:solidFill>
                <a:latin typeface="Verdana" panose="020B0604030504040204" pitchFamily="34" charset="0"/>
                <a:ea typeface="Verdana" panose="020B0604030504040204" pitchFamily="34" charset="0"/>
              </a:rPr>
              <a:t>1°</a:t>
            </a:r>
          </a:p>
        </p:txBody>
      </p:sp>
      <p:sp>
        <p:nvSpPr>
          <p:cNvPr id="409" name="Oval 408">
            <a:extLst>
              <a:ext uri="{FF2B5EF4-FFF2-40B4-BE49-F238E27FC236}">
                <a16:creationId xmlns:a16="http://schemas.microsoft.com/office/drawing/2014/main" id="{9250EEEF-B98E-40D4-B9AB-FC5B7359914B}"/>
              </a:ext>
            </a:extLst>
          </p:cNvPr>
          <p:cNvSpPr/>
          <p:nvPr/>
        </p:nvSpPr>
        <p:spPr>
          <a:xfrm>
            <a:off x="3053846" y="2097648"/>
            <a:ext cx="293251" cy="29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a:solidFill>
                  <a:schemeClr val="bg1"/>
                </a:solidFill>
                <a:latin typeface="Verdana" panose="020B0604030504040204" pitchFamily="34" charset="0"/>
                <a:ea typeface="Verdana" panose="020B0604030504040204" pitchFamily="34" charset="0"/>
              </a:rPr>
              <a:t>2°</a:t>
            </a:r>
          </a:p>
        </p:txBody>
      </p:sp>
      <p:sp>
        <p:nvSpPr>
          <p:cNvPr id="410" name="Oval 409">
            <a:extLst>
              <a:ext uri="{FF2B5EF4-FFF2-40B4-BE49-F238E27FC236}">
                <a16:creationId xmlns:a16="http://schemas.microsoft.com/office/drawing/2014/main" id="{4BA6F252-D197-41B6-A1F6-B884AB8E6AD9}"/>
              </a:ext>
            </a:extLst>
          </p:cNvPr>
          <p:cNvSpPr/>
          <p:nvPr/>
        </p:nvSpPr>
        <p:spPr>
          <a:xfrm>
            <a:off x="4400084" y="2097648"/>
            <a:ext cx="293251" cy="29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a:solidFill>
                  <a:schemeClr val="bg1"/>
                </a:solidFill>
                <a:latin typeface="Verdana" panose="020B0604030504040204" pitchFamily="34" charset="0"/>
                <a:ea typeface="Verdana" panose="020B0604030504040204" pitchFamily="34" charset="0"/>
              </a:rPr>
              <a:t>2°</a:t>
            </a:r>
          </a:p>
        </p:txBody>
      </p:sp>
      <p:sp>
        <p:nvSpPr>
          <p:cNvPr id="411" name="Oval 410">
            <a:extLst>
              <a:ext uri="{FF2B5EF4-FFF2-40B4-BE49-F238E27FC236}">
                <a16:creationId xmlns:a16="http://schemas.microsoft.com/office/drawing/2014/main" id="{28647646-43DD-460B-AFB3-ADB71F9358C5}"/>
              </a:ext>
            </a:extLst>
          </p:cNvPr>
          <p:cNvSpPr/>
          <p:nvPr/>
        </p:nvSpPr>
        <p:spPr>
          <a:xfrm>
            <a:off x="5037254" y="2097648"/>
            <a:ext cx="293251" cy="29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a:solidFill>
                  <a:schemeClr val="bg1"/>
                </a:solidFill>
                <a:latin typeface="Verdana" panose="020B0604030504040204" pitchFamily="34" charset="0"/>
                <a:ea typeface="Verdana" panose="020B0604030504040204" pitchFamily="34" charset="0"/>
              </a:rPr>
              <a:t>2°</a:t>
            </a:r>
          </a:p>
        </p:txBody>
      </p:sp>
      <p:sp>
        <p:nvSpPr>
          <p:cNvPr id="412" name="Oval 411">
            <a:extLst>
              <a:ext uri="{FF2B5EF4-FFF2-40B4-BE49-F238E27FC236}">
                <a16:creationId xmlns:a16="http://schemas.microsoft.com/office/drawing/2014/main" id="{DB08CF1F-76A4-4CCD-A4E7-EE5BFC26DC8F}"/>
              </a:ext>
            </a:extLst>
          </p:cNvPr>
          <p:cNvSpPr/>
          <p:nvPr/>
        </p:nvSpPr>
        <p:spPr>
          <a:xfrm>
            <a:off x="6281159" y="2097648"/>
            <a:ext cx="293251" cy="29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a:solidFill>
                  <a:schemeClr val="bg1"/>
                </a:solidFill>
                <a:latin typeface="Verdana" panose="020B0604030504040204" pitchFamily="34" charset="0"/>
                <a:ea typeface="Verdana" panose="020B0604030504040204" pitchFamily="34" charset="0"/>
              </a:rPr>
              <a:t>2°</a:t>
            </a:r>
          </a:p>
        </p:txBody>
      </p:sp>
      <p:sp>
        <p:nvSpPr>
          <p:cNvPr id="413" name="Oval 412">
            <a:extLst>
              <a:ext uri="{FF2B5EF4-FFF2-40B4-BE49-F238E27FC236}">
                <a16:creationId xmlns:a16="http://schemas.microsoft.com/office/drawing/2014/main" id="{029F1EF2-A9D1-4DFF-9E48-A2FF153D2BC4}"/>
              </a:ext>
            </a:extLst>
          </p:cNvPr>
          <p:cNvSpPr/>
          <p:nvPr/>
        </p:nvSpPr>
        <p:spPr>
          <a:xfrm>
            <a:off x="7505065" y="2097648"/>
            <a:ext cx="293251" cy="29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a:solidFill>
                  <a:schemeClr val="bg1"/>
                </a:solidFill>
                <a:latin typeface="Verdana" panose="020B0604030504040204" pitchFamily="34" charset="0"/>
                <a:ea typeface="Verdana" panose="020B0604030504040204" pitchFamily="34" charset="0"/>
              </a:rPr>
              <a:t>2°</a:t>
            </a:r>
          </a:p>
        </p:txBody>
      </p:sp>
      <p:sp>
        <p:nvSpPr>
          <p:cNvPr id="414" name="Oval 413">
            <a:extLst>
              <a:ext uri="{FF2B5EF4-FFF2-40B4-BE49-F238E27FC236}">
                <a16:creationId xmlns:a16="http://schemas.microsoft.com/office/drawing/2014/main" id="{43B8170B-6DC6-4B2F-8D26-367FE96C0151}"/>
              </a:ext>
            </a:extLst>
          </p:cNvPr>
          <p:cNvSpPr/>
          <p:nvPr/>
        </p:nvSpPr>
        <p:spPr>
          <a:xfrm>
            <a:off x="7945099" y="2097648"/>
            <a:ext cx="293251" cy="29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a:solidFill>
                  <a:schemeClr val="bg1"/>
                </a:solidFill>
                <a:latin typeface="Verdana" panose="020B0604030504040204" pitchFamily="34" charset="0"/>
                <a:ea typeface="Verdana" panose="020B0604030504040204" pitchFamily="34" charset="0"/>
              </a:rPr>
              <a:t>2°</a:t>
            </a:r>
          </a:p>
        </p:txBody>
      </p:sp>
      <p:sp>
        <p:nvSpPr>
          <p:cNvPr id="415" name="Oval 414">
            <a:extLst>
              <a:ext uri="{FF2B5EF4-FFF2-40B4-BE49-F238E27FC236}">
                <a16:creationId xmlns:a16="http://schemas.microsoft.com/office/drawing/2014/main" id="{D5944835-BAB0-48A2-AD40-7FC01461FE10}"/>
              </a:ext>
            </a:extLst>
          </p:cNvPr>
          <p:cNvSpPr/>
          <p:nvPr/>
        </p:nvSpPr>
        <p:spPr>
          <a:xfrm>
            <a:off x="8937423" y="2097648"/>
            <a:ext cx="293251" cy="29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a:solidFill>
                  <a:schemeClr val="bg1"/>
                </a:solidFill>
                <a:latin typeface="Verdana" panose="020B0604030504040204" pitchFamily="34" charset="0"/>
                <a:ea typeface="Verdana" panose="020B0604030504040204" pitchFamily="34" charset="0"/>
              </a:rPr>
              <a:t>2°</a:t>
            </a:r>
          </a:p>
        </p:txBody>
      </p:sp>
      <p:sp>
        <p:nvSpPr>
          <p:cNvPr id="416" name="Oval 415">
            <a:extLst>
              <a:ext uri="{FF2B5EF4-FFF2-40B4-BE49-F238E27FC236}">
                <a16:creationId xmlns:a16="http://schemas.microsoft.com/office/drawing/2014/main" id="{E64AD9FD-3120-4005-8A65-F8C21C8EF6F4}"/>
              </a:ext>
            </a:extLst>
          </p:cNvPr>
          <p:cNvSpPr/>
          <p:nvPr/>
        </p:nvSpPr>
        <p:spPr>
          <a:xfrm>
            <a:off x="9859197" y="2097648"/>
            <a:ext cx="293251" cy="29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a:solidFill>
                  <a:schemeClr val="bg1"/>
                </a:solidFill>
                <a:latin typeface="Verdana" panose="020B0604030504040204" pitchFamily="34" charset="0"/>
                <a:ea typeface="Verdana" panose="020B0604030504040204" pitchFamily="34" charset="0"/>
              </a:rPr>
              <a:t>2°</a:t>
            </a:r>
          </a:p>
        </p:txBody>
      </p:sp>
      <p:sp>
        <p:nvSpPr>
          <p:cNvPr id="417" name="TextBox 416">
            <a:extLst>
              <a:ext uri="{FF2B5EF4-FFF2-40B4-BE49-F238E27FC236}">
                <a16:creationId xmlns:a16="http://schemas.microsoft.com/office/drawing/2014/main" id="{18B4E5DB-1E94-48A4-8A92-B23B77B151D5}"/>
              </a:ext>
            </a:extLst>
          </p:cNvPr>
          <p:cNvSpPr txBox="1"/>
          <p:nvPr/>
        </p:nvSpPr>
        <p:spPr>
          <a:xfrm>
            <a:off x="9309495" y="3663588"/>
            <a:ext cx="126935" cy="246221"/>
          </a:xfrm>
          <a:prstGeom prst="rect">
            <a:avLst/>
          </a:prstGeom>
          <a:noFill/>
        </p:spPr>
        <p:txBody>
          <a:bodyPr wrap="square" rtlCol="0">
            <a:spAutoFit/>
          </a:bodyPr>
          <a:lstStyle/>
          <a:p>
            <a:pPr algn="ctr"/>
            <a:r>
              <a:rPr lang="en-GB" sz="1000" b="1" dirty="0">
                <a:solidFill>
                  <a:srgbClr val="320A77"/>
                </a:solidFill>
                <a:latin typeface="Verdana" panose="020B0604030504040204" pitchFamily="34" charset="0"/>
                <a:ea typeface="Verdana" panose="020B0604030504040204" pitchFamily="34" charset="0"/>
              </a:rPr>
              <a:t>c</a:t>
            </a:r>
            <a:endParaRPr lang="en-US" b="1" dirty="0">
              <a:latin typeface="Verdana" panose="020B0604030504040204" pitchFamily="34" charset="0"/>
              <a:ea typeface="Verdana" panose="020B0604030504040204" pitchFamily="34" charset="0"/>
            </a:endParaRPr>
          </a:p>
        </p:txBody>
      </p:sp>
      <p:sp>
        <p:nvSpPr>
          <p:cNvPr id="418" name="TextBox 417">
            <a:extLst>
              <a:ext uri="{FF2B5EF4-FFF2-40B4-BE49-F238E27FC236}">
                <a16:creationId xmlns:a16="http://schemas.microsoft.com/office/drawing/2014/main" id="{EFAEB14D-941E-4836-AA21-159D2F8B691C}"/>
              </a:ext>
            </a:extLst>
          </p:cNvPr>
          <p:cNvSpPr txBox="1"/>
          <p:nvPr/>
        </p:nvSpPr>
        <p:spPr>
          <a:xfrm>
            <a:off x="8270341" y="3663588"/>
            <a:ext cx="126935" cy="246221"/>
          </a:xfrm>
          <a:prstGeom prst="rect">
            <a:avLst/>
          </a:prstGeom>
          <a:noFill/>
        </p:spPr>
        <p:txBody>
          <a:bodyPr wrap="square" rtlCol="0">
            <a:spAutoFit/>
          </a:bodyPr>
          <a:lstStyle/>
          <a:p>
            <a:pPr algn="ctr"/>
            <a:r>
              <a:rPr lang="en-GB" sz="1000" b="1" dirty="0">
                <a:solidFill>
                  <a:srgbClr val="320A77"/>
                </a:solidFill>
                <a:latin typeface="Verdana" panose="020B0604030504040204" pitchFamily="34" charset="0"/>
                <a:ea typeface="Verdana" panose="020B0604030504040204" pitchFamily="34" charset="0"/>
              </a:rPr>
              <a:t>c</a:t>
            </a:r>
            <a:endParaRPr lang="en-US" b="1" dirty="0">
              <a:latin typeface="Verdana" panose="020B0604030504040204" pitchFamily="34" charset="0"/>
              <a:ea typeface="Verdana" panose="020B0604030504040204" pitchFamily="34" charset="0"/>
            </a:endParaRPr>
          </a:p>
        </p:txBody>
      </p:sp>
      <p:sp>
        <p:nvSpPr>
          <p:cNvPr id="419" name="TextBox 418">
            <a:extLst>
              <a:ext uri="{FF2B5EF4-FFF2-40B4-BE49-F238E27FC236}">
                <a16:creationId xmlns:a16="http://schemas.microsoft.com/office/drawing/2014/main" id="{4CDC2947-0FDB-4D3B-A429-47240BF39041}"/>
              </a:ext>
            </a:extLst>
          </p:cNvPr>
          <p:cNvSpPr txBox="1"/>
          <p:nvPr/>
        </p:nvSpPr>
        <p:spPr>
          <a:xfrm>
            <a:off x="210291" y="5162041"/>
            <a:ext cx="973343" cy="261610"/>
          </a:xfrm>
          <a:prstGeom prst="rect">
            <a:avLst/>
          </a:prstGeom>
          <a:noFill/>
        </p:spPr>
        <p:txBody>
          <a:bodyPr wrap="square" rtlCol="0">
            <a:spAutoFit/>
          </a:bodyPr>
          <a:lstStyle/>
          <a:p>
            <a:r>
              <a:rPr lang="en-US" sz="1100" b="1">
                <a:latin typeface="Verdana" panose="020B0604030504040204" pitchFamily="34" charset="0"/>
                <a:ea typeface="Verdana" panose="020B0604030504040204" pitchFamily="34" charset="0"/>
              </a:rPr>
              <a:t>Endpoints</a:t>
            </a:r>
          </a:p>
        </p:txBody>
      </p:sp>
      <p:cxnSp>
        <p:nvCxnSpPr>
          <p:cNvPr id="420" name="Straight Connector 419">
            <a:extLst>
              <a:ext uri="{FF2B5EF4-FFF2-40B4-BE49-F238E27FC236}">
                <a16:creationId xmlns:a16="http://schemas.microsoft.com/office/drawing/2014/main" id="{53A93F95-BB28-41B3-B4CE-1E9620EA5E33}"/>
              </a:ext>
            </a:extLst>
          </p:cNvPr>
          <p:cNvCxnSpPr>
            <a:cxnSpLocks/>
          </p:cNvCxnSpPr>
          <p:nvPr/>
        </p:nvCxnSpPr>
        <p:spPr>
          <a:xfrm>
            <a:off x="10008152" y="1911729"/>
            <a:ext cx="0" cy="120831"/>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1" name="TextBox 420">
            <a:extLst>
              <a:ext uri="{FF2B5EF4-FFF2-40B4-BE49-F238E27FC236}">
                <a16:creationId xmlns:a16="http://schemas.microsoft.com/office/drawing/2014/main" id="{61DA0324-CF9F-4DEE-A1BF-CCA78FEDA5F6}"/>
              </a:ext>
            </a:extLst>
          </p:cNvPr>
          <p:cNvSpPr txBox="1"/>
          <p:nvPr/>
        </p:nvSpPr>
        <p:spPr>
          <a:xfrm>
            <a:off x="10160057" y="1666194"/>
            <a:ext cx="511680" cy="276999"/>
          </a:xfrm>
          <a:prstGeom prst="rect">
            <a:avLst/>
          </a:prstGeom>
          <a:noFill/>
        </p:spPr>
        <p:txBody>
          <a:bodyPr wrap="square" rtlCol="0">
            <a:spAutoFit/>
          </a:bodyPr>
          <a:lstStyle/>
          <a:p>
            <a:pPr algn="ctr"/>
            <a:r>
              <a:rPr lang="en-GB" sz="1200" b="1">
                <a:solidFill>
                  <a:srgbClr val="503291"/>
                </a:solidFill>
                <a:latin typeface="+mj-lt"/>
                <a:ea typeface="Verdana" panose="020B0604030504040204" pitchFamily="34" charset="0"/>
              </a:rPr>
              <a:t>144</a:t>
            </a:r>
          </a:p>
        </p:txBody>
      </p:sp>
      <p:sp>
        <p:nvSpPr>
          <p:cNvPr id="422" name="Oval 421">
            <a:extLst>
              <a:ext uri="{FF2B5EF4-FFF2-40B4-BE49-F238E27FC236}">
                <a16:creationId xmlns:a16="http://schemas.microsoft.com/office/drawing/2014/main" id="{BEEE6E87-B688-45AD-B29F-AE8998CCF550}"/>
              </a:ext>
            </a:extLst>
          </p:cNvPr>
          <p:cNvSpPr/>
          <p:nvPr/>
        </p:nvSpPr>
        <p:spPr>
          <a:xfrm>
            <a:off x="10276658" y="2097643"/>
            <a:ext cx="293251" cy="29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a:solidFill>
                  <a:schemeClr val="bg1"/>
                </a:solidFill>
                <a:latin typeface="Verdana" panose="020B0604030504040204" pitchFamily="34" charset="0"/>
                <a:ea typeface="Verdana" panose="020B0604030504040204" pitchFamily="34" charset="0"/>
              </a:rPr>
              <a:t>2°</a:t>
            </a:r>
          </a:p>
        </p:txBody>
      </p:sp>
      <p:grpSp>
        <p:nvGrpSpPr>
          <p:cNvPr id="423" name="Group 422">
            <a:extLst>
              <a:ext uri="{FF2B5EF4-FFF2-40B4-BE49-F238E27FC236}">
                <a16:creationId xmlns:a16="http://schemas.microsoft.com/office/drawing/2014/main" id="{F7880D5E-A25C-4BD1-B77E-BCABD4B376F4}"/>
              </a:ext>
            </a:extLst>
          </p:cNvPr>
          <p:cNvGrpSpPr>
            <a:grpSpLocks noChangeAspect="1"/>
          </p:cNvGrpSpPr>
          <p:nvPr/>
        </p:nvGrpSpPr>
        <p:grpSpPr>
          <a:xfrm>
            <a:off x="10223502" y="3719101"/>
            <a:ext cx="435600" cy="435583"/>
            <a:chOff x="8979772" y="3113455"/>
            <a:chExt cx="1012321" cy="1012282"/>
          </a:xfrm>
        </p:grpSpPr>
        <p:sp>
          <p:nvSpPr>
            <p:cNvPr id="424" name="Freeform 134">
              <a:extLst>
                <a:ext uri="{FF2B5EF4-FFF2-40B4-BE49-F238E27FC236}">
                  <a16:creationId xmlns:a16="http://schemas.microsoft.com/office/drawing/2014/main" id="{81F49906-1739-4916-8532-B3BB3494BD9F}"/>
                </a:ext>
              </a:extLst>
            </p:cNvPr>
            <p:cNvSpPr/>
            <p:nvPr/>
          </p:nvSpPr>
          <p:spPr>
            <a:xfrm>
              <a:off x="8979772" y="3113455"/>
              <a:ext cx="1012282" cy="1012282"/>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GB"/>
            </a:p>
          </p:txBody>
        </p:sp>
        <p:grpSp>
          <p:nvGrpSpPr>
            <p:cNvPr id="425" name="Graphic 67">
              <a:extLst>
                <a:ext uri="{FF2B5EF4-FFF2-40B4-BE49-F238E27FC236}">
                  <a16:creationId xmlns:a16="http://schemas.microsoft.com/office/drawing/2014/main" id="{0D80151F-6219-4D2F-BF12-88C2CA4B4C80}"/>
                </a:ext>
              </a:extLst>
            </p:cNvPr>
            <p:cNvGrpSpPr/>
            <p:nvPr/>
          </p:nvGrpSpPr>
          <p:grpSpPr>
            <a:xfrm>
              <a:off x="8979773" y="3113455"/>
              <a:ext cx="1012320" cy="1012251"/>
              <a:chOff x="8979773" y="3113455"/>
              <a:chExt cx="1012320" cy="1012251"/>
            </a:xfrm>
            <a:solidFill>
              <a:srgbClr val="503291"/>
            </a:solidFill>
          </p:grpSpPr>
          <p:sp>
            <p:nvSpPr>
              <p:cNvPr id="426" name="Freeform 136">
                <a:extLst>
                  <a:ext uri="{FF2B5EF4-FFF2-40B4-BE49-F238E27FC236}">
                    <a16:creationId xmlns:a16="http://schemas.microsoft.com/office/drawing/2014/main" id="{DFA63C98-0AFC-4817-A14A-C61A93EBC92A}"/>
                  </a:ext>
                </a:extLst>
              </p:cNvPr>
              <p:cNvSpPr/>
              <p:nvPr/>
            </p:nvSpPr>
            <p:spPr>
              <a:xfrm>
                <a:off x="9379847" y="3400000"/>
                <a:ext cx="52211" cy="94953"/>
              </a:xfrm>
              <a:custGeom>
                <a:avLst/>
                <a:gdLst>
                  <a:gd name="connsiteX0" fmla="*/ 13353 w 52211"/>
                  <a:gd name="connsiteY0" fmla="*/ 182 h 94953"/>
                  <a:gd name="connsiteX1" fmla="*/ 0 w 52211"/>
                  <a:gd name="connsiteY1" fmla="*/ 182 h 94953"/>
                  <a:gd name="connsiteX2" fmla="*/ 0 w 52211"/>
                  <a:gd name="connsiteY2" fmla="*/ 94834 h 94953"/>
                  <a:gd name="connsiteX3" fmla="*/ 13124 w 52211"/>
                  <a:gd name="connsiteY3" fmla="*/ 94834 h 94953"/>
                  <a:gd name="connsiteX4" fmla="*/ 36989 w 52211"/>
                  <a:gd name="connsiteY4" fmla="*/ 91114 h 94953"/>
                  <a:gd name="connsiteX5" fmla="*/ 48070 w 52211"/>
                  <a:gd name="connsiteY5" fmla="*/ 78109 h 94953"/>
                  <a:gd name="connsiteX6" fmla="*/ 52091 w 52211"/>
                  <a:gd name="connsiteY6" fmla="*/ 48030 h 94953"/>
                  <a:gd name="connsiteX7" fmla="*/ 43115 w 52211"/>
                  <a:gd name="connsiteY7" fmla="*/ 10337 h 94953"/>
                  <a:gd name="connsiteX8" fmla="*/ 13353 w 52211"/>
                  <a:gd name="connsiteY8" fmla="*/ 182 h 9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211" h="94953">
                    <a:moveTo>
                      <a:pt x="13353" y="182"/>
                    </a:moveTo>
                    <a:lnTo>
                      <a:pt x="0" y="182"/>
                    </a:lnTo>
                    <a:lnTo>
                      <a:pt x="0" y="94834"/>
                    </a:lnTo>
                    <a:lnTo>
                      <a:pt x="13124" y="94834"/>
                    </a:lnTo>
                    <a:cubicBezTo>
                      <a:pt x="21256" y="95371"/>
                      <a:pt x="29406" y="94100"/>
                      <a:pt x="36989" y="91114"/>
                    </a:cubicBezTo>
                    <a:cubicBezTo>
                      <a:pt x="42081" y="88197"/>
                      <a:pt x="45999" y="83599"/>
                      <a:pt x="48070" y="78109"/>
                    </a:cubicBezTo>
                    <a:cubicBezTo>
                      <a:pt x="51281" y="68423"/>
                      <a:pt x="52645" y="58220"/>
                      <a:pt x="52091" y="48030"/>
                    </a:cubicBezTo>
                    <a:cubicBezTo>
                      <a:pt x="52091" y="29683"/>
                      <a:pt x="49099" y="17118"/>
                      <a:pt x="43115" y="10337"/>
                    </a:cubicBezTo>
                    <a:cubicBezTo>
                      <a:pt x="35127" y="2813"/>
                      <a:pt x="24275" y="-890"/>
                      <a:pt x="13353" y="182"/>
                    </a:cubicBezTo>
                    <a:close/>
                  </a:path>
                </a:pathLst>
              </a:custGeom>
              <a:grpFill/>
              <a:ln w="7876" cap="flat">
                <a:noFill/>
                <a:prstDash val="solid"/>
                <a:miter/>
              </a:ln>
            </p:spPr>
            <p:txBody>
              <a:bodyPr rtlCol="0" anchor="ctr"/>
              <a:lstStyle/>
              <a:p>
                <a:endParaRPr lang="en-GB"/>
              </a:p>
            </p:txBody>
          </p:sp>
          <p:sp>
            <p:nvSpPr>
              <p:cNvPr id="427" name="Freeform 137">
                <a:extLst>
                  <a:ext uri="{FF2B5EF4-FFF2-40B4-BE49-F238E27FC236}">
                    <a16:creationId xmlns:a16="http://schemas.microsoft.com/office/drawing/2014/main" id="{E1855931-17A4-4597-819B-BA00F7B88883}"/>
                  </a:ext>
                </a:extLst>
              </p:cNvPr>
              <p:cNvSpPr/>
              <p:nvPr/>
            </p:nvSpPr>
            <p:spPr>
              <a:xfrm>
                <a:off x="9167168" y="3624156"/>
                <a:ext cx="650897" cy="190372"/>
              </a:xfrm>
              <a:custGeom>
                <a:avLst/>
                <a:gdLst>
                  <a:gd name="connsiteX0" fmla="*/ 650898 w 650897"/>
                  <a:gd name="connsiteY0" fmla="*/ 190373 h 190372"/>
                  <a:gd name="connsiteX1" fmla="*/ 650898 w 650897"/>
                  <a:gd name="connsiteY1" fmla="*/ 0 h 190372"/>
                  <a:gd name="connsiteX2" fmla="*/ 0 w 650897"/>
                  <a:gd name="connsiteY2" fmla="*/ 0 h 190372"/>
                  <a:gd name="connsiteX3" fmla="*/ 0 w 650897"/>
                  <a:gd name="connsiteY3" fmla="*/ 190373 h 190372"/>
                  <a:gd name="connsiteX4" fmla="*/ 71428 w 650897"/>
                  <a:gd name="connsiteY4" fmla="*/ 190373 h 190372"/>
                  <a:gd name="connsiteX5" fmla="*/ 71428 w 650897"/>
                  <a:gd name="connsiteY5" fmla="*/ 77476 h 190372"/>
                  <a:gd name="connsiteX6" fmla="*/ 118921 w 650897"/>
                  <a:gd name="connsiteY6" fmla="*/ 77476 h 190372"/>
                  <a:gd name="connsiteX7" fmla="*/ 118921 w 650897"/>
                  <a:gd name="connsiteY7" fmla="*/ 190373 h 190372"/>
                  <a:gd name="connsiteX8" fmla="*/ 187832 w 650897"/>
                  <a:gd name="connsiteY8" fmla="*/ 190373 h 190372"/>
                  <a:gd name="connsiteX9" fmla="*/ 187832 w 650897"/>
                  <a:gd name="connsiteY9" fmla="*/ 120488 h 190372"/>
                  <a:gd name="connsiteX10" fmla="*/ 235324 w 650897"/>
                  <a:gd name="connsiteY10" fmla="*/ 120488 h 190372"/>
                  <a:gd name="connsiteX11" fmla="*/ 235324 w 650897"/>
                  <a:gd name="connsiteY11" fmla="*/ 190373 h 190372"/>
                  <a:gd name="connsiteX12" fmla="*/ 301703 w 650897"/>
                  <a:gd name="connsiteY12" fmla="*/ 190373 h 190372"/>
                  <a:gd name="connsiteX13" fmla="*/ 301703 w 650897"/>
                  <a:gd name="connsiteY13" fmla="*/ 77476 h 190372"/>
                  <a:gd name="connsiteX14" fmla="*/ 349195 w 650897"/>
                  <a:gd name="connsiteY14" fmla="*/ 77476 h 190372"/>
                  <a:gd name="connsiteX15" fmla="*/ 349195 w 650897"/>
                  <a:gd name="connsiteY15" fmla="*/ 190373 h 190372"/>
                  <a:gd name="connsiteX16" fmla="*/ 418099 w 650897"/>
                  <a:gd name="connsiteY16" fmla="*/ 190373 h 190372"/>
                  <a:gd name="connsiteX17" fmla="*/ 418099 w 650897"/>
                  <a:gd name="connsiteY17" fmla="*/ 120488 h 190372"/>
                  <a:gd name="connsiteX18" fmla="*/ 465591 w 650897"/>
                  <a:gd name="connsiteY18" fmla="*/ 120488 h 190372"/>
                  <a:gd name="connsiteX19" fmla="*/ 465591 w 650897"/>
                  <a:gd name="connsiteY19" fmla="*/ 190373 h 190372"/>
                  <a:gd name="connsiteX20" fmla="*/ 534502 w 650897"/>
                  <a:gd name="connsiteY20" fmla="*/ 190373 h 190372"/>
                  <a:gd name="connsiteX21" fmla="*/ 534502 w 650897"/>
                  <a:gd name="connsiteY21" fmla="*/ 77476 h 190372"/>
                  <a:gd name="connsiteX22" fmla="*/ 581995 w 650897"/>
                  <a:gd name="connsiteY22" fmla="*/ 77476 h 190372"/>
                  <a:gd name="connsiteX23" fmla="*/ 581995 w 650897"/>
                  <a:gd name="connsiteY23" fmla="*/ 190373 h 190372"/>
                  <a:gd name="connsiteX24" fmla="*/ 650898 w 650897"/>
                  <a:gd name="connsiteY24" fmla="*/ 190373 h 19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0897" h="190372">
                    <a:moveTo>
                      <a:pt x="650898" y="190373"/>
                    </a:moveTo>
                    <a:lnTo>
                      <a:pt x="650898" y="0"/>
                    </a:lnTo>
                    <a:lnTo>
                      <a:pt x="0" y="0"/>
                    </a:lnTo>
                    <a:lnTo>
                      <a:pt x="0" y="190373"/>
                    </a:lnTo>
                    <a:lnTo>
                      <a:pt x="71428" y="190373"/>
                    </a:lnTo>
                    <a:lnTo>
                      <a:pt x="71428" y="77476"/>
                    </a:lnTo>
                    <a:lnTo>
                      <a:pt x="118921" y="77476"/>
                    </a:lnTo>
                    <a:lnTo>
                      <a:pt x="118921" y="190373"/>
                    </a:lnTo>
                    <a:lnTo>
                      <a:pt x="187832" y="190373"/>
                    </a:lnTo>
                    <a:lnTo>
                      <a:pt x="187832" y="120488"/>
                    </a:lnTo>
                    <a:lnTo>
                      <a:pt x="235324" y="120488"/>
                    </a:lnTo>
                    <a:lnTo>
                      <a:pt x="235324" y="190373"/>
                    </a:lnTo>
                    <a:lnTo>
                      <a:pt x="301703" y="190373"/>
                    </a:lnTo>
                    <a:lnTo>
                      <a:pt x="301703" y="77476"/>
                    </a:lnTo>
                    <a:lnTo>
                      <a:pt x="349195" y="77476"/>
                    </a:lnTo>
                    <a:lnTo>
                      <a:pt x="349195" y="190373"/>
                    </a:lnTo>
                    <a:lnTo>
                      <a:pt x="418099" y="190373"/>
                    </a:lnTo>
                    <a:lnTo>
                      <a:pt x="418099" y="120488"/>
                    </a:lnTo>
                    <a:lnTo>
                      <a:pt x="465591" y="120488"/>
                    </a:lnTo>
                    <a:lnTo>
                      <a:pt x="465591" y="190373"/>
                    </a:lnTo>
                    <a:lnTo>
                      <a:pt x="534502" y="190373"/>
                    </a:lnTo>
                    <a:lnTo>
                      <a:pt x="534502" y="77476"/>
                    </a:lnTo>
                    <a:lnTo>
                      <a:pt x="581995" y="77476"/>
                    </a:lnTo>
                    <a:lnTo>
                      <a:pt x="581995" y="190373"/>
                    </a:lnTo>
                    <a:lnTo>
                      <a:pt x="650898" y="190373"/>
                    </a:lnTo>
                    <a:close/>
                  </a:path>
                </a:pathLst>
              </a:custGeom>
              <a:grpFill/>
              <a:ln w="7876" cap="flat">
                <a:noFill/>
                <a:prstDash val="solid"/>
                <a:miter/>
              </a:ln>
            </p:spPr>
            <p:txBody>
              <a:bodyPr rtlCol="0" anchor="ctr"/>
              <a:lstStyle/>
              <a:p>
                <a:endParaRPr lang="en-GB"/>
              </a:p>
            </p:txBody>
          </p:sp>
          <p:sp>
            <p:nvSpPr>
              <p:cNvPr id="428" name="Freeform 138">
                <a:extLst>
                  <a:ext uri="{FF2B5EF4-FFF2-40B4-BE49-F238E27FC236}">
                    <a16:creationId xmlns:a16="http://schemas.microsoft.com/office/drawing/2014/main" id="{0D70BCB2-5862-421A-BF62-C02E3E4C7266}"/>
                  </a:ext>
                </a:extLst>
              </p:cNvPr>
              <p:cNvSpPr/>
              <p:nvPr/>
            </p:nvSpPr>
            <p:spPr>
              <a:xfrm>
                <a:off x="8979773" y="3113455"/>
                <a:ext cx="1012320" cy="1012251"/>
              </a:xfrm>
              <a:custGeom>
                <a:avLst/>
                <a:gdLst>
                  <a:gd name="connsiteX0" fmla="*/ 506132 w 1012320"/>
                  <a:gd name="connsiteY0" fmla="*/ 0 h 1012251"/>
                  <a:gd name="connsiteX1" fmla="*/ 0 w 1012320"/>
                  <a:gd name="connsiteY1" fmla="*/ 506150 h 1012251"/>
                  <a:gd name="connsiteX2" fmla="*/ 25732 w 1012320"/>
                  <a:gd name="connsiteY2" fmla="*/ 665470 h 1012251"/>
                  <a:gd name="connsiteX3" fmla="*/ 25835 w 1012320"/>
                  <a:gd name="connsiteY3" fmla="*/ 665407 h 1012251"/>
                  <a:gd name="connsiteX4" fmla="*/ 125484 w 1012320"/>
                  <a:gd name="connsiteY4" fmla="*/ 709926 h 1012251"/>
                  <a:gd name="connsiteX5" fmla="*/ 137442 w 1012320"/>
                  <a:gd name="connsiteY5" fmla="*/ 704129 h 1012251"/>
                  <a:gd name="connsiteX6" fmla="*/ 139879 w 1012320"/>
                  <a:gd name="connsiteY6" fmla="*/ 702617 h 1012251"/>
                  <a:gd name="connsiteX7" fmla="*/ 139879 w 1012320"/>
                  <a:gd name="connsiteY7" fmla="*/ 486955 h 1012251"/>
                  <a:gd name="connsiteX8" fmla="*/ 163626 w 1012320"/>
                  <a:gd name="connsiteY8" fmla="*/ 463208 h 1012251"/>
                  <a:gd name="connsiteX9" fmla="*/ 862040 w 1012320"/>
                  <a:gd name="connsiteY9" fmla="*/ 463208 h 1012251"/>
                  <a:gd name="connsiteX10" fmla="*/ 885786 w 1012320"/>
                  <a:gd name="connsiteY10" fmla="*/ 486955 h 1012251"/>
                  <a:gd name="connsiteX11" fmla="*/ 885786 w 1012320"/>
                  <a:gd name="connsiteY11" fmla="*/ 724820 h 1012251"/>
                  <a:gd name="connsiteX12" fmla="*/ 862040 w 1012320"/>
                  <a:gd name="connsiteY12" fmla="*/ 748566 h 1012251"/>
                  <a:gd name="connsiteX13" fmla="*/ 180691 w 1012320"/>
                  <a:gd name="connsiteY13" fmla="*/ 748566 h 1012251"/>
                  <a:gd name="connsiteX14" fmla="*/ 169396 w 1012320"/>
                  <a:gd name="connsiteY14" fmla="*/ 755571 h 1012251"/>
                  <a:gd name="connsiteX15" fmla="*/ 169396 w 1012320"/>
                  <a:gd name="connsiteY15" fmla="*/ 755571 h 1012251"/>
                  <a:gd name="connsiteX16" fmla="*/ 146410 w 1012320"/>
                  <a:gd name="connsiteY16" fmla="*/ 860695 h 1012251"/>
                  <a:gd name="connsiteX17" fmla="*/ 149790 w 1012320"/>
                  <a:gd name="connsiteY17" fmla="*/ 865484 h 1012251"/>
                  <a:gd name="connsiteX18" fmla="*/ 865553 w 1012320"/>
                  <a:gd name="connsiteY18" fmla="*/ 862531 h 1012251"/>
                  <a:gd name="connsiteX19" fmla="*/ 862600 w 1012320"/>
                  <a:gd name="connsiteY19" fmla="*/ 146767 h 1012251"/>
                  <a:gd name="connsiteX20" fmla="*/ 506132 w 1012320"/>
                  <a:gd name="connsiteY20" fmla="*/ 0 h 1012251"/>
                  <a:gd name="connsiteX21" fmla="*/ 317002 w 1012320"/>
                  <a:gd name="connsiteY21" fmla="*/ 420727 h 1012251"/>
                  <a:gd name="connsiteX22" fmla="*/ 170947 w 1012320"/>
                  <a:gd name="connsiteY22" fmla="*/ 420727 h 1012251"/>
                  <a:gd name="connsiteX23" fmla="*/ 170947 w 1012320"/>
                  <a:gd name="connsiteY23" fmla="*/ 247482 h 1012251"/>
                  <a:gd name="connsiteX24" fmla="*/ 314406 w 1012320"/>
                  <a:gd name="connsiteY24" fmla="*/ 247482 h 1012251"/>
                  <a:gd name="connsiteX25" fmla="*/ 314406 w 1012320"/>
                  <a:gd name="connsiteY25" fmla="*/ 284471 h 1012251"/>
                  <a:gd name="connsiteX26" fmla="*/ 224590 w 1012320"/>
                  <a:gd name="connsiteY26" fmla="*/ 284471 h 1012251"/>
                  <a:gd name="connsiteX27" fmla="*/ 224590 w 1012320"/>
                  <a:gd name="connsiteY27" fmla="*/ 312009 h 1012251"/>
                  <a:gd name="connsiteX28" fmla="*/ 307884 w 1012320"/>
                  <a:gd name="connsiteY28" fmla="*/ 312009 h 1012251"/>
                  <a:gd name="connsiteX29" fmla="*/ 307884 w 1012320"/>
                  <a:gd name="connsiteY29" fmla="*/ 347343 h 1012251"/>
                  <a:gd name="connsiteX30" fmla="*/ 224590 w 1012320"/>
                  <a:gd name="connsiteY30" fmla="*/ 347343 h 1012251"/>
                  <a:gd name="connsiteX31" fmla="*/ 224590 w 1012320"/>
                  <a:gd name="connsiteY31" fmla="*/ 381466 h 1012251"/>
                  <a:gd name="connsiteX32" fmla="*/ 317002 w 1012320"/>
                  <a:gd name="connsiteY32" fmla="*/ 381466 h 1012251"/>
                  <a:gd name="connsiteX33" fmla="*/ 499634 w 1012320"/>
                  <a:gd name="connsiteY33" fmla="*/ 376590 h 1012251"/>
                  <a:gd name="connsiteX34" fmla="*/ 482085 w 1012320"/>
                  <a:gd name="connsiteY34" fmla="*/ 402228 h 1012251"/>
                  <a:gd name="connsiteX35" fmla="*/ 457983 w 1012320"/>
                  <a:gd name="connsiteY35" fmla="*/ 416001 h 1012251"/>
                  <a:gd name="connsiteX36" fmla="*/ 426076 w 1012320"/>
                  <a:gd name="connsiteY36" fmla="*/ 420750 h 1012251"/>
                  <a:gd name="connsiteX37" fmla="*/ 346542 w 1012320"/>
                  <a:gd name="connsiteY37" fmla="*/ 420750 h 1012251"/>
                  <a:gd name="connsiteX38" fmla="*/ 346542 w 1012320"/>
                  <a:gd name="connsiteY38" fmla="*/ 247482 h 1012251"/>
                  <a:gd name="connsiteX39" fmla="*/ 426076 w 1012320"/>
                  <a:gd name="connsiteY39" fmla="*/ 247482 h 1012251"/>
                  <a:gd name="connsiteX40" fmla="*/ 464070 w 1012320"/>
                  <a:gd name="connsiteY40" fmla="*/ 253870 h 1012251"/>
                  <a:gd name="connsiteX41" fmla="*/ 487998 w 1012320"/>
                  <a:gd name="connsiteY41" fmla="*/ 272186 h 1012251"/>
                  <a:gd name="connsiteX42" fmla="*/ 501708 w 1012320"/>
                  <a:gd name="connsiteY42" fmla="*/ 299938 h 1012251"/>
                  <a:gd name="connsiteX43" fmla="*/ 505958 w 1012320"/>
                  <a:gd name="connsiteY43" fmla="*/ 333507 h 1012251"/>
                  <a:gd name="connsiteX44" fmla="*/ 499634 w 1012320"/>
                  <a:gd name="connsiteY44" fmla="*/ 376590 h 1012251"/>
                  <a:gd name="connsiteX45" fmla="*/ 672704 w 1012320"/>
                  <a:gd name="connsiteY45" fmla="*/ 395089 h 1012251"/>
                  <a:gd name="connsiteX46" fmla="*/ 646939 w 1012320"/>
                  <a:gd name="connsiteY46" fmla="*/ 416413 h 1012251"/>
                  <a:gd name="connsiteX47" fmla="*/ 605225 w 1012320"/>
                  <a:gd name="connsiteY47" fmla="*/ 423679 h 1012251"/>
                  <a:gd name="connsiteX48" fmla="*/ 544007 w 1012320"/>
                  <a:gd name="connsiteY48" fmla="*/ 406669 h 1012251"/>
                  <a:gd name="connsiteX49" fmla="*/ 524765 w 1012320"/>
                  <a:gd name="connsiteY49" fmla="*/ 363411 h 1012251"/>
                  <a:gd name="connsiteX50" fmla="*/ 575701 w 1012320"/>
                  <a:gd name="connsiteY50" fmla="*/ 360245 h 1012251"/>
                  <a:gd name="connsiteX51" fmla="*/ 582429 w 1012320"/>
                  <a:gd name="connsiteY51" fmla="*/ 379147 h 1012251"/>
                  <a:gd name="connsiteX52" fmla="*/ 606072 w 1012320"/>
                  <a:gd name="connsiteY52" fmla="*/ 389659 h 1012251"/>
                  <a:gd name="connsiteX53" fmla="*/ 623731 w 1012320"/>
                  <a:gd name="connsiteY53" fmla="*/ 384292 h 1012251"/>
                  <a:gd name="connsiteX54" fmla="*/ 629937 w 1012320"/>
                  <a:gd name="connsiteY54" fmla="*/ 371825 h 1012251"/>
                  <a:gd name="connsiteX55" fmla="*/ 624032 w 1012320"/>
                  <a:gd name="connsiteY55" fmla="*/ 359770 h 1012251"/>
                  <a:gd name="connsiteX56" fmla="*/ 596613 w 1012320"/>
                  <a:gd name="connsiteY56" fmla="*/ 349725 h 1012251"/>
                  <a:gd name="connsiteX57" fmla="*/ 546390 w 1012320"/>
                  <a:gd name="connsiteY57" fmla="*/ 328686 h 1012251"/>
                  <a:gd name="connsiteX58" fmla="*/ 531264 w 1012320"/>
                  <a:gd name="connsiteY58" fmla="*/ 295244 h 1012251"/>
                  <a:gd name="connsiteX59" fmla="*/ 539005 w 1012320"/>
                  <a:gd name="connsiteY59" fmla="*/ 270010 h 1012251"/>
                  <a:gd name="connsiteX60" fmla="*/ 562284 w 1012320"/>
                  <a:gd name="connsiteY60" fmla="*/ 251345 h 1012251"/>
                  <a:gd name="connsiteX61" fmla="*/ 604869 w 1012320"/>
                  <a:gd name="connsiteY61" fmla="*/ 244530 h 1012251"/>
                  <a:gd name="connsiteX62" fmla="*/ 655527 w 1012320"/>
                  <a:gd name="connsiteY62" fmla="*/ 256886 h 1012251"/>
                  <a:gd name="connsiteX63" fmla="*/ 676266 w 1012320"/>
                  <a:gd name="connsiteY63" fmla="*/ 296178 h 1012251"/>
                  <a:gd name="connsiteX64" fmla="*/ 625813 w 1012320"/>
                  <a:gd name="connsiteY64" fmla="*/ 299130 h 1012251"/>
                  <a:gd name="connsiteX65" fmla="*/ 601152 w 1012320"/>
                  <a:gd name="connsiteY65" fmla="*/ 276666 h 1012251"/>
                  <a:gd name="connsiteX66" fmla="*/ 599573 w 1012320"/>
                  <a:gd name="connsiteY66" fmla="*/ 276793 h 1012251"/>
                  <a:gd name="connsiteX67" fmla="*/ 585516 w 1012320"/>
                  <a:gd name="connsiteY67" fmla="*/ 280751 h 1012251"/>
                  <a:gd name="connsiteX68" fmla="*/ 580767 w 1012320"/>
                  <a:gd name="connsiteY68" fmla="*/ 290376 h 1012251"/>
                  <a:gd name="connsiteX69" fmla="*/ 584669 w 1012320"/>
                  <a:gd name="connsiteY69" fmla="*/ 297824 h 1012251"/>
                  <a:gd name="connsiteX70" fmla="*/ 602629 w 1012320"/>
                  <a:gd name="connsiteY70" fmla="*/ 304157 h 1012251"/>
                  <a:gd name="connsiteX71" fmla="*/ 652915 w 1012320"/>
                  <a:gd name="connsiteY71" fmla="*/ 319465 h 1012251"/>
                  <a:gd name="connsiteX72" fmla="*/ 675007 w 1012320"/>
                  <a:gd name="connsiteY72" fmla="*/ 338723 h 1012251"/>
                  <a:gd name="connsiteX73" fmla="*/ 681917 w 1012320"/>
                  <a:gd name="connsiteY73" fmla="*/ 364369 h 1012251"/>
                  <a:gd name="connsiteX74" fmla="*/ 672704 w 1012320"/>
                  <a:gd name="connsiteY74" fmla="*/ 395089 h 1012251"/>
                  <a:gd name="connsiteX75" fmla="*/ 847475 w 1012320"/>
                  <a:gd name="connsiteY75" fmla="*/ 395089 h 1012251"/>
                  <a:gd name="connsiteX76" fmla="*/ 821719 w 1012320"/>
                  <a:gd name="connsiteY76" fmla="*/ 416413 h 1012251"/>
                  <a:gd name="connsiteX77" fmla="*/ 780005 w 1012320"/>
                  <a:gd name="connsiteY77" fmla="*/ 423679 h 1012251"/>
                  <a:gd name="connsiteX78" fmla="*/ 718787 w 1012320"/>
                  <a:gd name="connsiteY78" fmla="*/ 406669 h 1012251"/>
                  <a:gd name="connsiteX79" fmla="*/ 699529 w 1012320"/>
                  <a:gd name="connsiteY79" fmla="*/ 363411 h 1012251"/>
                  <a:gd name="connsiteX80" fmla="*/ 750456 w 1012320"/>
                  <a:gd name="connsiteY80" fmla="*/ 360245 h 1012251"/>
                  <a:gd name="connsiteX81" fmla="*/ 757192 w 1012320"/>
                  <a:gd name="connsiteY81" fmla="*/ 379147 h 1012251"/>
                  <a:gd name="connsiteX82" fmla="*/ 780828 w 1012320"/>
                  <a:gd name="connsiteY82" fmla="*/ 389659 h 1012251"/>
                  <a:gd name="connsiteX83" fmla="*/ 798495 w 1012320"/>
                  <a:gd name="connsiteY83" fmla="*/ 384292 h 1012251"/>
                  <a:gd name="connsiteX84" fmla="*/ 804701 w 1012320"/>
                  <a:gd name="connsiteY84" fmla="*/ 371825 h 1012251"/>
                  <a:gd name="connsiteX85" fmla="*/ 798796 w 1012320"/>
                  <a:gd name="connsiteY85" fmla="*/ 359770 h 1012251"/>
                  <a:gd name="connsiteX86" fmla="*/ 771377 w 1012320"/>
                  <a:gd name="connsiteY86" fmla="*/ 349725 h 1012251"/>
                  <a:gd name="connsiteX87" fmla="*/ 721154 w 1012320"/>
                  <a:gd name="connsiteY87" fmla="*/ 328686 h 1012251"/>
                  <a:gd name="connsiteX88" fmla="*/ 706027 w 1012320"/>
                  <a:gd name="connsiteY88" fmla="*/ 295244 h 1012251"/>
                  <a:gd name="connsiteX89" fmla="*/ 713769 w 1012320"/>
                  <a:gd name="connsiteY89" fmla="*/ 270010 h 1012251"/>
                  <a:gd name="connsiteX90" fmla="*/ 737048 w 1012320"/>
                  <a:gd name="connsiteY90" fmla="*/ 251345 h 1012251"/>
                  <a:gd name="connsiteX91" fmla="*/ 779640 w 1012320"/>
                  <a:gd name="connsiteY91" fmla="*/ 244530 h 1012251"/>
                  <a:gd name="connsiteX92" fmla="*/ 830299 w 1012320"/>
                  <a:gd name="connsiteY92" fmla="*/ 256886 h 1012251"/>
                  <a:gd name="connsiteX93" fmla="*/ 851037 w 1012320"/>
                  <a:gd name="connsiteY93" fmla="*/ 296178 h 1012251"/>
                  <a:gd name="connsiteX94" fmla="*/ 800577 w 1012320"/>
                  <a:gd name="connsiteY94" fmla="*/ 299130 h 1012251"/>
                  <a:gd name="connsiteX95" fmla="*/ 775948 w 1012320"/>
                  <a:gd name="connsiteY95" fmla="*/ 276665 h 1012251"/>
                  <a:gd name="connsiteX96" fmla="*/ 774345 w 1012320"/>
                  <a:gd name="connsiteY96" fmla="*/ 276793 h 1012251"/>
                  <a:gd name="connsiteX97" fmla="*/ 760279 w 1012320"/>
                  <a:gd name="connsiteY97" fmla="*/ 280751 h 1012251"/>
                  <a:gd name="connsiteX98" fmla="*/ 755530 w 1012320"/>
                  <a:gd name="connsiteY98" fmla="*/ 290376 h 1012251"/>
                  <a:gd name="connsiteX99" fmla="*/ 759433 w 1012320"/>
                  <a:gd name="connsiteY99" fmla="*/ 297824 h 1012251"/>
                  <a:gd name="connsiteX100" fmla="*/ 777392 w 1012320"/>
                  <a:gd name="connsiteY100" fmla="*/ 304157 h 1012251"/>
                  <a:gd name="connsiteX101" fmla="*/ 827679 w 1012320"/>
                  <a:gd name="connsiteY101" fmla="*/ 319465 h 1012251"/>
                  <a:gd name="connsiteX102" fmla="*/ 849779 w 1012320"/>
                  <a:gd name="connsiteY102" fmla="*/ 338668 h 1012251"/>
                  <a:gd name="connsiteX103" fmla="*/ 856689 w 1012320"/>
                  <a:gd name="connsiteY103" fmla="*/ 364314 h 1012251"/>
                  <a:gd name="connsiteX104" fmla="*/ 847475 w 1012320"/>
                  <a:gd name="connsiteY104" fmla="*/ 395089 h 101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12320" h="1012251">
                    <a:moveTo>
                      <a:pt x="506132" y="0"/>
                    </a:moveTo>
                    <a:cubicBezTo>
                      <a:pt x="226598" y="5"/>
                      <a:pt x="-5" y="226616"/>
                      <a:pt x="0" y="506150"/>
                    </a:cubicBezTo>
                    <a:cubicBezTo>
                      <a:pt x="1" y="560291"/>
                      <a:pt x="8689" y="614082"/>
                      <a:pt x="25732" y="665470"/>
                    </a:cubicBezTo>
                    <a:lnTo>
                      <a:pt x="25835" y="665407"/>
                    </a:lnTo>
                    <a:cubicBezTo>
                      <a:pt x="41058" y="705218"/>
                      <a:pt x="85673" y="725150"/>
                      <a:pt x="125484" y="709926"/>
                    </a:cubicBezTo>
                    <a:cubicBezTo>
                      <a:pt x="129629" y="708341"/>
                      <a:pt x="133630" y="706402"/>
                      <a:pt x="137442" y="704129"/>
                    </a:cubicBezTo>
                    <a:lnTo>
                      <a:pt x="139879" y="702617"/>
                    </a:lnTo>
                    <a:lnTo>
                      <a:pt x="139879" y="486955"/>
                    </a:lnTo>
                    <a:cubicBezTo>
                      <a:pt x="139879" y="473840"/>
                      <a:pt x="150511" y="463208"/>
                      <a:pt x="163626" y="463208"/>
                    </a:cubicBezTo>
                    <a:lnTo>
                      <a:pt x="862040" y="463208"/>
                    </a:lnTo>
                    <a:cubicBezTo>
                      <a:pt x="875154" y="463208"/>
                      <a:pt x="885786" y="473840"/>
                      <a:pt x="885786" y="486955"/>
                    </a:cubicBezTo>
                    <a:lnTo>
                      <a:pt x="885786" y="724820"/>
                    </a:lnTo>
                    <a:cubicBezTo>
                      <a:pt x="885786" y="737934"/>
                      <a:pt x="875154" y="748566"/>
                      <a:pt x="862040" y="748566"/>
                    </a:cubicBezTo>
                    <a:lnTo>
                      <a:pt x="180691" y="748566"/>
                    </a:lnTo>
                    <a:lnTo>
                      <a:pt x="169396" y="755571"/>
                    </a:lnTo>
                    <a:lnTo>
                      <a:pt x="169396" y="755571"/>
                    </a:lnTo>
                    <a:cubicBezTo>
                      <a:pt x="134562" y="778627"/>
                      <a:pt x="124377" y="825204"/>
                      <a:pt x="146410" y="860695"/>
                    </a:cubicBezTo>
                    <a:cubicBezTo>
                      <a:pt x="147455" y="862373"/>
                      <a:pt x="148634" y="863917"/>
                      <a:pt x="149790" y="865484"/>
                    </a:cubicBezTo>
                    <a:cubicBezTo>
                      <a:pt x="348258" y="1062321"/>
                      <a:pt x="668716" y="1060999"/>
                      <a:pt x="865553" y="862531"/>
                    </a:cubicBezTo>
                    <a:cubicBezTo>
                      <a:pt x="1062390" y="664062"/>
                      <a:pt x="1061068" y="343604"/>
                      <a:pt x="862600" y="146767"/>
                    </a:cubicBezTo>
                    <a:cubicBezTo>
                      <a:pt x="767790" y="52737"/>
                      <a:pt x="639663" y="-16"/>
                      <a:pt x="506132" y="0"/>
                    </a:cubicBezTo>
                    <a:close/>
                    <a:moveTo>
                      <a:pt x="317002" y="420727"/>
                    </a:moveTo>
                    <a:lnTo>
                      <a:pt x="170947" y="420727"/>
                    </a:lnTo>
                    <a:lnTo>
                      <a:pt x="170947" y="247482"/>
                    </a:lnTo>
                    <a:lnTo>
                      <a:pt x="314406" y="247482"/>
                    </a:lnTo>
                    <a:lnTo>
                      <a:pt x="314406" y="284471"/>
                    </a:lnTo>
                    <a:lnTo>
                      <a:pt x="224590" y="284471"/>
                    </a:lnTo>
                    <a:lnTo>
                      <a:pt x="224590" y="312009"/>
                    </a:lnTo>
                    <a:lnTo>
                      <a:pt x="307884" y="312009"/>
                    </a:lnTo>
                    <a:lnTo>
                      <a:pt x="307884" y="347343"/>
                    </a:lnTo>
                    <a:lnTo>
                      <a:pt x="224590" y="347343"/>
                    </a:lnTo>
                    <a:lnTo>
                      <a:pt x="224590" y="381466"/>
                    </a:lnTo>
                    <a:lnTo>
                      <a:pt x="317002" y="381466"/>
                    </a:lnTo>
                    <a:close/>
                    <a:moveTo>
                      <a:pt x="499634" y="376590"/>
                    </a:moveTo>
                    <a:cubicBezTo>
                      <a:pt x="495745" y="386325"/>
                      <a:pt x="489753" y="395080"/>
                      <a:pt x="482085" y="402228"/>
                    </a:cubicBezTo>
                    <a:cubicBezTo>
                      <a:pt x="475302" y="408726"/>
                      <a:pt x="467025" y="413455"/>
                      <a:pt x="457983" y="416001"/>
                    </a:cubicBezTo>
                    <a:cubicBezTo>
                      <a:pt x="447599" y="418964"/>
                      <a:pt x="436873" y="420560"/>
                      <a:pt x="426076" y="420750"/>
                    </a:cubicBezTo>
                    <a:lnTo>
                      <a:pt x="346542" y="420750"/>
                    </a:lnTo>
                    <a:lnTo>
                      <a:pt x="346542" y="247482"/>
                    </a:lnTo>
                    <a:lnTo>
                      <a:pt x="426076" y="247482"/>
                    </a:lnTo>
                    <a:cubicBezTo>
                      <a:pt x="439044" y="247000"/>
                      <a:pt x="451973" y="249174"/>
                      <a:pt x="464070" y="253870"/>
                    </a:cubicBezTo>
                    <a:cubicBezTo>
                      <a:pt x="473435" y="257908"/>
                      <a:pt x="481655" y="264200"/>
                      <a:pt x="487998" y="272186"/>
                    </a:cubicBezTo>
                    <a:cubicBezTo>
                      <a:pt x="494426" y="280397"/>
                      <a:pt x="499093" y="289844"/>
                      <a:pt x="501708" y="299938"/>
                    </a:cubicBezTo>
                    <a:cubicBezTo>
                      <a:pt x="504592" y="310892"/>
                      <a:pt x="506021" y="322179"/>
                      <a:pt x="505958" y="333507"/>
                    </a:cubicBezTo>
                    <a:cubicBezTo>
                      <a:pt x="506579" y="348138"/>
                      <a:pt x="504433" y="362755"/>
                      <a:pt x="499634" y="376590"/>
                    </a:cubicBezTo>
                    <a:close/>
                    <a:moveTo>
                      <a:pt x="672704" y="395089"/>
                    </a:moveTo>
                    <a:cubicBezTo>
                      <a:pt x="666410" y="404585"/>
                      <a:pt x="657445" y="412005"/>
                      <a:pt x="646939" y="416413"/>
                    </a:cubicBezTo>
                    <a:cubicBezTo>
                      <a:pt x="633680" y="421670"/>
                      <a:pt x="619481" y="424144"/>
                      <a:pt x="605225" y="423679"/>
                    </a:cubicBezTo>
                    <a:cubicBezTo>
                      <a:pt x="575759" y="423679"/>
                      <a:pt x="555353" y="418009"/>
                      <a:pt x="544007" y="406669"/>
                    </a:cubicBezTo>
                    <a:cubicBezTo>
                      <a:pt x="532553" y="395065"/>
                      <a:pt x="525714" y="379689"/>
                      <a:pt x="524765" y="363411"/>
                    </a:cubicBezTo>
                    <a:lnTo>
                      <a:pt x="575701" y="360245"/>
                    </a:lnTo>
                    <a:cubicBezTo>
                      <a:pt x="576247" y="367027"/>
                      <a:pt x="578567" y="373546"/>
                      <a:pt x="582429" y="379147"/>
                    </a:cubicBezTo>
                    <a:cubicBezTo>
                      <a:pt x="588154" y="386258"/>
                      <a:pt x="596957" y="390171"/>
                      <a:pt x="606072" y="389659"/>
                    </a:cubicBezTo>
                    <a:cubicBezTo>
                      <a:pt x="612415" y="390078"/>
                      <a:pt x="618694" y="388170"/>
                      <a:pt x="623731" y="384292"/>
                    </a:cubicBezTo>
                    <a:cubicBezTo>
                      <a:pt x="627581" y="381291"/>
                      <a:pt x="629863" y="376706"/>
                      <a:pt x="629937" y="371825"/>
                    </a:cubicBezTo>
                    <a:cubicBezTo>
                      <a:pt x="629844" y="367132"/>
                      <a:pt x="627683" y="362720"/>
                      <a:pt x="624032" y="359770"/>
                    </a:cubicBezTo>
                    <a:cubicBezTo>
                      <a:pt x="615721" y="354489"/>
                      <a:pt x="606369" y="351063"/>
                      <a:pt x="596613" y="349725"/>
                    </a:cubicBezTo>
                    <a:cubicBezTo>
                      <a:pt x="573136" y="344449"/>
                      <a:pt x="556395" y="337436"/>
                      <a:pt x="546390" y="328686"/>
                    </a:cubicBezTo>
                    <a:cubicBezTo>
                      <a:pt x="536521" y="320422"/>
                      <a:pt x="530954" y="308112"/>
                      <a:pt x="531264" y="295244"/>
                    </a:cubicBezTo>
                    <a:cubicBezTo>
                      <a:pt x="531291" y="286252"/>
                      <a:pt x="533985" y="277470"/>
                      <a:pt x="539005" y="270010"/>
                    </a:cubicBezTo>
                    <a:cubicBezTo>
                      <a:pt x="544745" y="261620"/>
                      <a:pt x="552847" y="255124"/>
                      <a:pt x="562284" y="251345"/>
                    </a:cubicBezTo>
                    <a:cubicBezTo>
                      <a:pt x="575881" y="246253"/>
                      <a:pt x="590361" y="243936"/>
                      <a:pt x="604869" y="244530"/>
                    </a:cubicBezTo>
                    <a:cubicBezTo>
                      <a:pt x="622620" y="243379"/>
                      <a:pt x="640299" y="247691"/>
                      <a:pt x="655527" y="256886"/>
                    </a:cubicBezTo>
                    <a:cubicBezTo>
                      <a:pt x="667831" y="266339"/>
                      <a:pt x="675403" y="280686"/>
                      <a:pt x="676266" y="296178"/>
                    </a:cubicBezTo>
                    <a:lnTo>
                      <a:pt x="625813" y="299130"/>
                    </a:lnTo>
                    <a:cubicBezTo>
                      <a:pt x="625206" y="286117"/>
                      <a:pt x="614166" y="276060"/>
                      <a:pt x="601152" y="276666"/>
                    </a:cubicBezTo>
                    <a:cubicBezTo>
                      <a:pt x="600625" y="276691"/>
                      <a:pt x="600098" y="276733"/>
                      <a:pt x="599573" y="276793"/>
                    </a:cubicBezTo>
                    <a:cubicBezTo>
                      <a:pt x="594569" y="276425"/>
                      <a:pt x="589593" y="277826"/>
                      <a:pt x="585516" y="280751"/>
                    </a:cubicBezTo>
                    <a:cubicBezTo>
                      <a:pt x="582519" y="283043"/>
                      <a:pt x="580763" y="286603"/>
                      <a:pt x="580767" y="290376"/>
                    </a:cubicBezTo>
                    <a:cubicBezTo>
                      <a:pt x="580862" y="293324"/>
                      <a:pt x="582300" y="296067"/>
                      <a:pt x="584669" y="297824"/>
                    </a:cubicBezTo>
                    <a:cubicBezTo>
                      <a:pt x="590120" y="301224"/>
                      <a:pt x="596251" y="303385"/>
                      <a:pt x="602629" y="304157"/>
                    </a:cubicBezTo>
                    <a:cubicBezTo>
                      <a:pt x="619930" y="307282"/>
                      <a:pt x="636807" y="312420"/>
                      <a:pt x="652915" y="319465"/>
                    </a:cubicBezTo>
                    <a:cubicBezTo>
                      <a:pt x="661945" y="323677"/>
                      <a:pt x="669603" y="330352"/>
                      <a:pt x="675007" y="338723"/>
                    </a:cubicBezTo>
                    <a:cubicBezTo>
                      <a:pt x="679641" y="346467"/>
                      <a:pt x="682033" y="355345"/>
                      <a:pt x="681917" y="364369"/>
                    </a:cubicBezTo>
                    <a:cubicBezTo>
                      <a:pt x="681968" y="375297"/>
                      <a:pt x="678760" y="385992"/>
                      <a:pt x="672704" y="395089"/>
                    </a:cubicBezTo>
                    <a:close/>
                    <a:moveTo>
                      <a:pt x="847475" y="395089"/>
                    </a:moveTo>
                    <a:cubicBezTo>
                      <a:pt x="841186" y="404586"/>
                      <a:pt x="832223" y="412007"/>
                      <a:pt x="821719" y="416413"/>
                    </a:cubicBezTo>
                    <a:cubicBezTo>
                      <a:pt x="808460" y="421670"/>
                      <a:pt x="794261" y="424144"/>
                      <a:pt x="780005" y="423679"/>
                    </a:cubicBezTo>
                    <a:cubicBezTo>
                      <a:pt x="750533" y="423679"/>
                      <a:pt x="730127" y="418009"/>
                      <a:pt x="718787" y="406669"/>
                    </a:cubicBezTo>
                    <a:cubicBezTo>
                      <a:pt x="707327" y="395067"/>
                      <a:pt x="700482" y="379691"/>
                      <a:pt x="699529" y="363411"/>
                    </a:cubicBezTo>
                    <a:lnTo>
                      <a:pt x="750456" y="360245"/>
                    </a:lnTo>
                    <a:cubicBezTo>
                      <a:pt x="751010" y="367026"/>
                      <a:pt x="753333" y="373544"/>
                      <a:pt x="757192" y="379147"/>
                    </a:cubicBezTo>
                    <a:cubicBezTo>
                      <a:pt x="762915" y="386257"/>
                      <a:pt x="771715" y="390171"/>
                      <a:pt x="780828" y="389659"/>
                    </a:cubicBezTo>
                    <a:cubicBezTo>
                      <a:pt x="787173" y="390077"/>
                      <a:pt x="793454" y="388169"/>
                      <a:pt x="798495" y="384292"/>
                    </a:cubicBezTo>
                    <a:cubicBezTo>
                      <a:pt x="802345" y="381291"/>
                      <a:pt x="804627" y="376706"/>
                      <a:pt x="804701" y="371825"/>
                    </a:cubicBezTo>
                    <a:cubicBezTo>
                      <a:pt x="804608" y="367132"/>
                      <a:pt x="802447" y="362720"/>
                      <a:pt x="798796" y="359770"/>
                    </a:cubicBezTo>
                    <a:cubicBezTo>
                      <a:pt x="790485" y="354489"/>
                      <a:pt x="781133" y="351063"/>
                      <a:pt x="771377" y="349725"/>
                    </a:cubicBezTo>
                    <a:cubicBezTo>
                      <a:pt x="747900" y="344449"/>
                      <a:pt x="731159" y="337436"/>
                      <a:pt x="721154" y="328686"/>
                    </a:cubicBezTo>
                    <a:cubicBezTo>
                      <a:pt x="711285" y="320422"/>
                      <a:pt x="705717" y="308112"/>
                      <a:pt x="706027" y="295244"/>
                    </a:cubicBezTo>
                    <a:cubicBezTo>
                      <a:pt x="706055" y="286252"/>
                      <a:pt x="708749" y="277470"/>
                      <a:pt x="713769" y="270010"/>
                    </a:cubicBezTo>
                    <a:cubicBezTo>
                      <a:pt x="719509" y="261620"/>
                      <a:pt x="727611" y="255124"/>
                      <a:pt x="737048" y="251345"/>
                    </a:cubicBezTo>
                    <a:cubicBezTo>
                      <a:pt x="750648" y="246251"/>
                      <a:pt x="765130" y="243934"/>
                      <a:pt x="779640" y="244530"/>
                    </a:cubicBezTo>
                    <a:cubicBezTo>
                      <a:pt x="797392" y="243379"/>
                      <a:pt x="815070" y="247691"/>
                      <a:pt x="830299" y="256886"/>
                    </a:cubicBezTo>
                    <a:cubicBezTo>
                      <a:pt x="842602" y="266339"/>
                      <a:pt x="850175" y="280686"/>
                      <a:pt x="851037" y="296178"/>
                    </a:cubicBezTo>
                    <a:lnTo>
                      <a:pt x="800577" y="299130"/>
                    </a:lnTo>
                    <a:cubicBezTo>
                      <a:pt x="799979" y="286126"/>
                      <a:pt x="788953" y="276067"/>
                      <a:pt x="775948" y="276665"/>
                    </a:cubicBezTo>
                    <a:cubicBezTo>
                      <a:pt x="775412" y="276689"/>
                      <a:pt x="774878" y="276732"/>
                      <a:pt x="774345" y="276793"/>
                    </a:cubicBezTo>
                    <a:cubicBezTo>
                      <a:pt x="769338" y="276425"/>
                      <a:pt x="764360" y="277826"/>
                      <a:pt x="760279" y="280751"/>
                    </a:cubicBezTo>
                    <a:cubicBezTo>
                      <a:pt x="757284" y="283045"/>
                      <a:pt x="755529" y="286603"/>
                      <a:pt x="755530" y="290376"/>
                    </a:cubicBezTo>
                    <a:cubicBezTo>
                      <a:pt x="755626" y="293324"/>
                      <a:pt x="757063" y="296067"/>
                      <a:pt x="759433" y="297824"/>
                    </a:cubicBezTo>
                    <a:cubicBezTo>
                      <a:pt x="764884" y="301224"/>
                      <a:pt x="771015" y="303385"/>
                      <a:pt x="777392" y="304157"/>
                    </a:cubicBezTo>
                    <a:cubicBezTo>
                      <a:pt x="794694" y="307282"/>
                      <a:pt x="811571" y="312420"/>
                      <a:pt x="827679" y="319465"/>
                    </a:cubicBezTo>
                    <a:cubicBezTo>
                      <a:pt x="836705" y="323660"/>
                      <a:pt x="844364" y="330316"/>
                      <a:pt x="849779" y="338668"/>
                    </a:cubicBezTo>
                    <a:cubicBezTo>
                      <a:pt x="854412" y="346411"/>
                      <a:pt x="856805" y="355290"/>
                      <a:pt x="856689" y="364314"/>
                    </a:cubicBezTo>
                    <a:cubicBezTo>
                      <a:pt x="856754" y="375261"/>
                      <a:pt x="853545" y="385978"/>
                      <a:pt x="847475" y="395089"/>
                    </a:cubicBezTo>
                    <a:close/>
                  </a:path>
                </a:pathLst>
              </a:custGeom>
              <a:grpFill/>
              <a:ln w="7876" cap="flat">
                <a:noFill/>
                <a:prstDash val="solid"/>
                <a:miter/>
              </a:ln>
            </p:spPr>
            <p:txBody>
              <a:bodyPr rtlCol="0" anchor="ctr"/>
              <a:lstStyle/>
              <a:p>
                <a:endParaRPr lang="en-GB"/>
              </a:p>
            </p:txBody>
          </p:sp>
        </p:grpSp>
      </p:grpSp>
      <p:sp>
        <p:nvSpPr>
          <p:cNvPr id="179" name="object 3">
            <a:extLst>
              <a:ext uri="{FF2B5EF4-FFF2-40B4-BE49-F238E27FC236}">
                <a16:creationId xmlns:a16="http://schemas.microsoft.com/office/drawing/2014/main" id="{195F8B33-9838-4575-9616-C14B7508889C}"/>
              </a:ext>
            </a:extLst>
          </p:cNvPr>
          <p:cNvSpPr txBox="1"/>
          <p:nvPr/>
        </p:nvSpPr>
        <p:spPr>
          <a:xfrm>
            <a:off x="760383" y="6664291"/>
            <a:ext cx="11276052" cy="130400"/>
          </a:xfrm>
          <a:prstGeom prst="rect">
            <a:avLst/>
          </a:prstGeom>
        </p:spPr>
        <p:txBody>
          <a:bodyPr vert="horz" wrap="square" lIns="0" tIns="7219" rIns="0" bIns="0" rtlCol="0">
            <a:spAutoFit/>
          </a:bodyPr>
          <a:lstStyle/>
          <a:p>
            <a:pPr marL="7218" marR="0" lvl="0" indent="0" algn="l" defTabSz="519593" rtl="0" eaLnBrk="1" fontAlgn="auto" latinLnBrk="0" hangingPunct="1">
              <a:lnSpc>
                <a:spcPct val="100000"/>
              </a:lnSpc>
              <a:spcBef>
                <a:spcPts val="57"/>
              </a:spcBef>
              <a:spcAft>
                <a:spcPts val="0"/>
              </a:spcAft>
              <a:buClrTx/>
              <a:buSzTx/>
              <a:buFontTx/>
              <a:buNone/>
              <a:tabLst/>
              <a:defRPr/>
            </a:pP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Presented </a:t>
            </a:r>
            <a:r>
              <a:rPr kumimoji="0" lang="en-GB" sz="800" b="0" i="0" u="none" strike="noStrike" kern="1200" cap="none" spc="-6"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at </a:t>
            </a: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the Consortium of Multiple Sclerosis </a:t>
            </a:r>
            <a:r>
              <a:rPr kumimoji="0" lang="en-GB" sz="800" b="0" i="0" u="none" strike="noStrike" kern="1200" cap="none" spc="-3" normalizeH="0" baseline="0" noProof="0" dirty="0" err="1">
                <a:ln>
                  <a:noFill/>
                </a:ln>
                <a:solidFill>
                  <a:srgbClr val="503291"/>
                </a:solidFill>
                <a:effectLst/>
                <a:uLnTx/>
                <a:uFillTx/>
                <a:latin typeface="Verdana" panose="020B0604030504040204" pitchFamily="34" charset="0"/>
                <a:ea typeface="Verdana" panose="020B0604030504040204" pitchFamily="34" charset="0"/>
                <a:cs typeface="Verdana"/>
              </a:rPr>
              <a:t>Centers</a:t>
            </a: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(CMSC) Annual Meeting </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June 1–4, 2022</a:t>
            </a:r>
            <a:r>
              <a:rPr lang="en-US" sz="800" spc="-6" dirty="0">
                <a:solidFill>
                  <a:srgbClr val="503291"/>
                </a:solidFill>
                <a:latin typeface="Verdana" panose="020B0604030504040204" pitchFamily="34" charset="0"/>
                <a:ea typeface="Verdana" panose="020B0604030504040204" pitchFamily="34" charset="0"/>
                <a:cs typeface="Verdana"/>
              </a:rPr>
              <a:t> 						</a:t>
            </a:r>
            <a:r>
              <a:rPr kumimoji="0" lang="en-US" sz="800" b="0" i="0" u="none" strike="noStrike" kern="1200" cap="none" spc="-6"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Copyright © 2022 remains with the authors</a:t>
            </a:r>
          </a:p>
        </p:txBody>
      </p:sp>
    </p:spTree>
    <p:extLst>
      <p:ext uri="{BB962C8B-B14F-4D97-AF65-F5344CB8AC3E}">
        <p14:creationId xmlns:p14="http://schemas.microsoft.com/office/powerpoint/2010/main" val="619179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8975C1F-4570-4FB4-ACFA-F8F79F6654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9" name="Object 8" hidden="1">
                        <a:extLst>
                          <a:ext uri="{FF2B5EF4-FFF2-40B4-BE49-F238E27FC236}">
                            <a16:creationId xmlns:a16="http://schemas.microsoft.com/office/drawing/2014/main" id="{C8975C1F-4570-4FB4-ACFA-F8F79F6654D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5BA545-1CCC-432E-92FE-76E26F79C709}"/>
              </a:ext>
            </a:extLst>
          </p:cNvPr>
          <p:cNvSpPr>
            <a:spLocks noGrp="1"/>
          </p:cNvSpPr>
          <p:nvPr>
            <p:ph type="title"/>
          </p:nvPr>
        </p:nvSpPr>
        <p:spPr>
          <a:xfrm>
            <a:off x="760383" y="336550"/>
            <a:ext cx="10593417" cy="808468"/>
          </a:xfrm>
        </p:spPr>
        <p:txBody>
          <a:bodyPr>
            <a:normAutofit fontScale="90000"/>
          </a:bodyPr>
          <a:lstStyle/>
          <a:p>
            <a:r>
              <a:rPr lang="en-GB" dirty="0"/>
              <a:t>Safety</a:t>
            </a:r>
            <a:br>
              <a:rPr lang="en-GB" dirty="0"/>
            </a:br>
            <a:r>
              <a:rPr lang="en-GB" b="0" dirty="0"/>
              <a:t>TEAEs when all participants have reached at least OLE Week 132 or discontinued</a:t>
            </a:r>
            <a:endParaRPr lang="en-DE" b="0" dirty="0"/>
          </a:p>
        </p:txBody>
      </p:sp>
      <p:sp>
        <p:nvSpPr>
          <p:cNvPr id="6" name="Slide Number Placeholder 5">
            <a:extLst>
              <a:ext uri="{FF2B5EF4-FFF2-40B4-BE49-F238E27FC236}">
                <a16:creationId xmlns:a16="http://schemas.microsoft.com/office/drawing/2014/main" id="{403CF663-7079-4988-9024-9EB42FE08B11}"/>
              </a:ext>
            </a:extLst>
          </p:cNvPr>
          <p:cNvSpPr>
            <a:spLocks noGrp="1"/>
          </p:cNvSpPr>
          <p:nvPr>
            <p:ph type="sldNum" sz="quarter" idx="4"/>
          </p:nvPr>
        </p:nvSpPr>
        <p:spPr/>
        <p:txBody>
          <a:bodyPr/>
          <a:lstStyle/>
          <a:p>
            <a:fld id="{2C89B740-7DDD-447D-8B86-4C509E74C549}" type="slidenum">
              <a:rPr lang="en-GB" smtClean="0"/>
              <a:pPr/>
              <a:t>6</a:t>
            </a:fld>
            <a:endParaRPr lang="en-GB"/>
          </a:p>
        </p:txBody>
      </p:sp>
      <p:sp>
        <p:nvSpPr>
          <p:cNvPr id="10" name="Rectangle: Rounded Corners 9">
            <a:extLst>
              <a:ext uri="{FF2B5EF4-FFF2-40B4-BE49-F238E27FC236}">
                <a16:creationId xmlns:a16="http://schemas.microsoft.com/office/drawing/2014/main" id="{C390DC38-E5A2-4683-92F2-1BF0322E38EB}"/>
              </a:ext>
            </a:extLst>
          </p:cNvPr>
          <p:cNvSpPr/>
          <p:nvPr/>
        </p:nvSpPr>
        <p:spPr>
          <a:xfrm>
            <a:off x="759113" y="4701602"/>
            <a:ext cx="10778837" cy="1195760"/>
          </a:xfrm>
          <a:prstGeom prst="roundRect">
            <a:avLst>
              <a:gd name="adj" fmla="val 20265"/>
            </a:avLst>
          </a:prstGeom>
          <a:solidFill>
            <a:srgbClr val="503291"/>
          </a:solidFill>
          <a:ln w="12700" cap="flat" cmpd="sng" algn="ctr">
            <a:solidFill>
              <a:srgbClr val="382269"/>
            </a:solidFill>
            <a:prstDash val="solid"/>
            <a:miter lim="800000"/>
          </a:ln>
          <a:effectLst/>
        </p:spPr>
        <p:txBody>
          <a:bodyPr rtlCol="0" anchor="ctr"/>
          <a:lstStyle/>
          <a:p>
            <a:pPr marL="285750" indent="-285750" defTabSz="207837">
              <a:spcAft>
                <a:spcPts val="600"/>
              </a:spcAft>
              <a:buFont typeface="Arial" panose="020B0604020202020204" pitchFamily="34" charset="0"/>
              <a:buChar char="•"/>
              <a:defRPr/>
            </a:pPr>
            <a:r>
              <a:rPr lang="en-GB" sz="1400" kern="0" dirty="0">
                <a:solidFill>
                  <a:prstClr val="white"/>
                </a:solidFill>
                <a:latin typeface="Verdana"/>
              </a:rPr>
              <a:t>Overall TEAEs were mild/moderate in the OLE period</a:t>
            </a:r>
            <a:endParaRPr lang="en-DE" sz="1400" kern="0" dirty="0">
              <a:solidFill>
                <a:prstClr val="white"/>
              </a:solidFill>
              <a:latin typeface="Verdana"/>
            </a:endParaRPr>
          </a:p>
          <a:p>
            <a:pPr marL="285750" indent="-285750" defTabSz="207837">
              <a:spcAft>
                <a:spcPts val="600"/>
              </a:spcAft>
              <a:buFont typeface="Arial" panose="020B0604020202020204" pitchFamily="34" charset="0"/>
              <a:buChar char="•"/>
              <a:defRPr/>
            </a:pPr>
            <a:r>
              <a:rPr lang="en-US" sz="1400" kern="0" dirty="0">
                <a:solidFill>
                  <a:prstClr val="white"/>
                </a:solidFill>
                <a:latin typeface="Verdana"/>
              </a:rPr>
              <a:t>No dose-dependent increase in TEAEs was observed in patients who switched to evobrutinib 75 mg BID</a:t>
            </a:r>
          </a:p>
          <a:p>
            <a:pPr marL="285750" indent="-285750" defTabSz="207837">
              <a:spcAft>
                <a:spcPts val="600"/>
              </a:spcAft>
              <a:buFont typeface="Arial" panose="020B0604020202020204" pitchFamily="34" charset="0"/>
              <a:buChar char="•"/>
              <a:defRPr/>
            </a:pPr>
            <a:r>
              <a:rPr lang="en-GB" sz="1400" kern="0" dirty="0">
                <a:solidFill>
                  <a:prstClr val="white"/>
                </a:solidFill>
                <a:latin typeface="Verdana"/>
              </a:rPr>
              <a:t>There were nine Grade ≥3 infections; three were fatal, but none of these were considered treatment-related (COVID-19 pneumonia [n=2]; </a:t>
            </a:r>
            <a:r>
              <a:rPr lang="en-GB" sz="1400" i="1" kern="0" dirty="0">
                <a:solidFill>
                  <a:prstClr val="white"/>
                </a:solidFill>
                <a:latin typeface="Verdana"/>
              </a:rPr>
              <a:t>E. coli </a:t>
            </a:r>
            <a:r>
              <a:rPr lang="en-GB" sz="1400" kern="0" dirty="0">
                <a:solidFill>
                  <a:prstClr val="white"/>
                </a:solidFill>
                <a:latin typeface="Verdana"/>
              </a:rPr>
              <a:t>sepsis [n=1])</a:t>
            </a:r>
          </a:p>
        </p:txBody>
      </p:sp>
      <p:sp>
        <p:nvSpPr>
          <p:cNvPr id="13" name="TextBox 12">
            <a:extLst>
              <a:ext uri="{FF2B5EF4-FFF2-40B4-BE49-F238E27FC236}">
                <a16:creationId xmlns:a16="http://schemas.microsoft.com/office/drawing/2014/main" id="{E07BC335-FBB7-4E45-B801-3BC0E4C91E49}"/>
              </a:ext>
            </a:extLst>
          </p:cNvPr>
          <p:cNvSpPr txBox="1"/>
          <p:nvPr/>
        </p:nvSpPr>
        <p:spPr>
          <a:xfrm>
            <a:off x="674254" y="5938905"/>
            <a:ext cx="10778837" cy="707886"/>
          </a:xfrm>
          <a:prstGeom prst="rect">
            <a:avLst/>
          </a:prstGeom>
          <a:noFill/>
        </p:spPr>
        <p:txBody>
          <a:bodyPr wrap="square" anchor="b">
            <a:spAutoFit/>
          </a:bodyPr>
          <a:lstStyle/>
          <a:p>
            <a:pPr marL="0" marR="0" lvl="0" indent="0" algn="l" defTabSz="51974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30000" noProof="0" dirty="0" err="1">
                <a:ln>
                  <a:noFill/>
                </a:ln>
                <a:solidFill>
                  <a:srgbClr val="503291"/>
                </a:solidFill>
                <a:effectLst/>
                <a:uLnTx/>
                <a:uFillTx/>
                <a:latin typeface="Verdana"/>
                <a:ea typeface="+mn-ea"/>
                <a:cs typeface="+mn-cs"/>
              </a:rPr>
              <a:t>a</a:t>
            </a:r>
            <a:r>
              <a:rPr kumimoji="0" lang="en-GB" sz="800" b="0" i="0" u="none" strike="noStrike" kern="1200" cap="none" spc="0" normalizeH="0" baseline="0" noProof="0" dirty="0" err="1">
                <a:ln>
                  <a:noFill/>
                </a:ln>
                <a:solidFill>
                  <a:srgbClr val="503291"/>
                </a:solidFill>
                <a:effectLst/>
                <a:uLnTx/>
                <a:uFillTx/>
                <a:latin typeface="Verdana"/>
                <a:ea typeface="+mn-ea"/>
                <a:cs typeface="+mn-cs"/>
              </a:rPr>
              <a:t>All</a:t>
            </a:r>
            <a:r>
              <a:rPr kumimoji="0" lang="en-GB" sz="800" b="0" i="0" u="none" strike="noStrike" kern="1200" cap="none" spc="0" normalizeH="0" baseline="0" noProof="0" dirty="0">
                <a:ln>
                  <a:noFill/>
                </a:ln>
                <a:solidFill>
                  <a:srgbClr val="503291"/>
                </a:solidFill>
                <a:effectLst/>
                <a:uLnTx/>
                <a:uFillTx/>
                <a:latin typeface="Verdana"/>
                <a:ea typeface="+mn-ea"/>
                <a:cs typeface="+mn-cs"/>
              </a:rPr>
              <a:t> patients were switched to evobrutinib 75 mg QD at end </a:t>
            </a:r>
            <a:r>
              <a:rPr kumimoji="0" lang="en-GB" sz="800" b="0" i="0" u="none" strike="noStrike" kern="1200" cap="none" spc="0" normalizeH="0" baseline="0" noProof="0">
                <a:ln>
                  <a:noFill/>
                </a:ln>
                <a:solidFill>
                  <a:srgbClr val="503291"/>
                </a:solidFill>
                <a:effectLst/>
                <a:uLnTx/>
                <a:uFillTx/>
                <a:latin typeface="Verdana"/>
                <a:ea typeface="+mn-ea"/>
                <a:cs typeface="+mn-cs"/>
              </a:rPr>
              <a:t>of Week </a:t>
            </a:r>
            <a:r>
              <a:rPr kumimoji="0" lang="en-GB" sz="800" b="0" i="0" u="none" strike="noStrike" kern="1200" cap="none" spc="0" normalizeH="0" baseline="0" noProof="0" dirty="0">
                <a:ln>
                  <a:noFill/>
                </a:ln>
                <a:solidFill>
                  <a:srgbClr val="503291"/>
                </a:solidFill>
                <a:effectLst/>
                <a:uLnTx/>
                <a:uFillTx/>
                <a:latin typeface="Verdana"/>
                <a:ea typeface="+mn-ea"/>
                <a:cs typeface="+mn-cs"/>
              </a:rPr>
              <a:t>48 DBP for an average of ~48 weeks in OLE and then switched to 75 mg BID;</a:t>
            </a:r>
            <a:r>
              <a:rPr kumimoji="0" lang="en-GB" sz="800" b="0" i="0" u="none" strike="noStrike" kern="1200" cap="none" spc="0" normalizeH="0" noProof="0" dirty="0">
                <a:ln>
                  <a:noFill/>
                </a:ln>
                <a:solidFill>
                  <a:srgbClr val="503291"/>
                </a:solidFill>
                <a:effectLst/>
                <a:uLnTx/>
                <a:uFillTx/>
                <a:latin typeface="Verdana"/>
                <a:ea typeface="+mn-ea"/>
                <a:cs typeface="+mn-cs"/>
              </a:rPr>
              <a:t> </a:t>
            </a:r>
            <a:r>
              <a:rPr lang="en-US" sz="800" b="0" baseline="30000" dirty="0">
                <a:solidFill>
                  <a:srgbClr val="503291"/>
                </a:solidFill>
                <a:effectLst/>
                <a:latin typeface="Verdana" panose="020B0604030504040204" pitchFamily="34" charset="0"/>
                <a:ea typeface="Verdana" panose="020B0604030504040204" pitchFamily="34" charset="0"/>
                <a:cs typeface="Times New Roman"/>
              </a:rPr>
              <a:t>b</a:t>
            </a:r>
            <a:r>
              <a:rPr kumimoji="0" lang="en-GB" sz="800" b="0" i="0" u="none" strike="noStrike" kern="1200" cap="none" spc="0" normalizeH="0" baseline="0" noProof="0" dirty="0">
                <a:ln>
                  <a:noFill/>
                </a:ln>
                <a:solidFill>
                  <a:srgbClr val="503291"/>
                </a:solidFill>
                <a:effectLst/>
                <a:uLnTx/>
                <a:uFillTx/>
                <a:latin typeface="Verdana"/>
                <a:ea typeface="+mn-ea"/>
                <a:cs typeface="+mn-cs"/>
              </a:rPr>
              <a:t>According to National Cancer Institute Common Terminology Criteria for Adverse Events (NCI-CTCAE), Version 4.03; </a:t>
            </a:r>
            <a:r>
              <a:rPr lang="en-US" sz="800" b="0" kern="1200" baseline="30000" dirty="0" err="1">
                <a:solidFill>
                  <a:srgbClr val="503291"/>
                </a:solidFill>
                <a:latin typeface="Verdana" panose="020B0604030504040204" pitchFamily="34" charset="0"/>
                <a:ea typeface="Verdana" panose="020B0604030504040204" pitchFamily="34" charset="0"/>
                <a:cs typeface="+mn-cs"/>
              </a:rPr>
              <a:t>c</a:t>
            </a:r>
            <a:r>
              <a:rPr lang="en-US" sz="800" b="0" kern="1200" dirty="0" err="1">
                <a:solidFill>
                  <a:srgbClr val="503291"/>
                </a:solidFill>
                <a:latin typeface="Verdana" panose="020B0604030504040204" pitchFamily="34" charset="0"/>
                <a:ea typeface="Verdana" panose="020B0604030504040204" pitchFamily="34" charset="0"/>
                <a:cs typeface="+mn-cs"/>
              </a:rPr>
              <a:t>The</a:t>
            </a:r>
            <a:r>
              <a:rPr lang="en-US" sz="800" b="0" kern="1200" dirty="0">
                <a:solidFill>
                  <a:srgbClr val="503291"/>
                </a:solidFill>
                <a:latin typeface="Verdana" panose="020B0604030504040204" pitchFamily="34" charset="0"/>
                <a:ea typeface="Verdana" panose="020B0604030504040204" pitchFamily="34" charset="0"/>
                <a:cs typeface="+mn-cs"/>
              </a:rPr>
              <a:t> six treatment-related serious TEAEs were: lipase increased (n=1, evo 25 mg QD); osteonecrosis (n=2, evo 75 mg QD); hepatitis </a:t>
            </a:r>
            <a:br>
              <a:rPr lang="en-US" sz="800" b="0" kern="1200" dirty="0">
                <a:solidFill>
                  <a:srgbClr val="503291"/>
                </a:solidFill>
                <a:latin typeface="Verdana" panose="020B0604030504040204" pitchFamily="34" charset="0"/>
                <a:ea typeface="Verdana" panose="020B0604030504040204" pitchFamily="34" charset="0"/>
                <a:cs typeface="+mn-cs"/>
              </a:rPr>
            </a:br>
            <a:r>
              <a:rPr lang="en-US" sz="800" b="0" kern="1200" dirty="0">
                <a:solidFill>
                  <a:srgbClr val="503291"/>
                </a:solidFill>
                <a:latin typeface="Verdana" panose="020B0604030504040204" pitchFamily="34" charset="0"/>
                <a:ea typeface="Verdana" panose="020B0604030504040204" pitchFamily="34" charset="0"/>
                <a:cs typeface="+mn-cs"/>
              </a:rPr>
              <a:t>(n=1, DMF); pyelonephritis acute (n=1, DMF); and hepatitis toxic (n=1, DMF); </a:t>
            </a:r>
            <a:r>
              <a:rPr lang="en-US" sz="800" b="0" kern="1200" baseline="30000" dirty="0" err="1">
                <a:solidFill>
                  <a:srgbClr val="503291"/>
                </a:solidFill>
                <a:latin typeface="Verdana" panose="020B0604030504040204" pitchFamily="34" charset="0"/>
                <a:ea typeface="Verdana" panose="020B0604030504040204" pitchFamily="34" charset="0"/>
                <a:cs typeface="+mn-cs"/>
              </a:rPr>
              <a:t>d</a:t>
            </a:r>
            <a:r>
              <a:rPr lang="en-US" sz="800" b="0" kern="1200" dirty="0" err="1">
                <a:solidFill>
                  <a:srgbClr val="503291"/>
                </a:solidFill>
                <a:latin typeface="Verdana" panose="020B0604030504040204" pitchFamily="34" charset="0"/>
                <a:ea typeface="Verdana" panose="020B0604030504040204" pitchFamily="34" charset="0"/>
                <a:cs typeface="+mn-cs"/>
              </a:rPr>
              <a:t>Seven</a:t>
            </a:r>
            <a:r>
              <a:rPr lang="en-US" sz="800" b="0" kern="1200" dirty="0">
                <a:solidFill>
                  <a:srgbClr val="503291"/>
                </a:solidFill>
                <a:latin typeface="Verdana" panose="020B0604030504040204" pitchFamily="34" charset="0"/>
                <a:ea typeface="Verdana" panose="020B0604030504040204" pitchFamily="34" charset="0"/>
                <a:cs typeface="+mn-cs"/>
              </a:rPr>
              <a:t> withdrawals were due to elevated liver enzymes: amylase increased (n=1, placebo/evo 25 mg QD); lipase increased (n=3, placebo/evo 25 mg QD; n=1, evo 25 mg QD; n=1, DMF); liver function test increased (n=1, DMF)</a:t>
            </a:r>
            <a:endParaRPr kumimoji="0" lang="en-GB" sz="800" b="0" i="0" u="none" strike="noStrike" kern="1200" cap="none" spc="0" normalizeH="0" baseline="0" noProof="0" dirty="0">
              <a:ln>
                <a:noFill/>
              </a:ln>
              <a:solidFill>
                <a:srgbClr val="503291"/>
              </a:solidFill>
              <a:effectLst/>
              <a:uLnTx/>
              <a:uFillTx/>
              <a:latin typeface="Verdana"/>
              <a:ea typeface="+mn-ea"/>
              <a:cs typeface="+mn-cs"/>
            </a:endParaRPr>
          </a:p>
          <a:p>
            <a:pPr marL="0" marR="0" lvl="0" indent="0" algn="l" defTabSz="51974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503291"/>
                </a:solidFill>
                <a:effectLst/>
                <a:uLnTx/>
                <a:uFillTx/>
                <a:latin typeface="Verdana"/>
                <a:ea typeface="+mn-ea"/>
                <a:cs typeface="+mn-cs"/>
              </a:rPr>
              <a:t>BID,</a:t>
            </a:r>
            <a:r>
              <a:rPr kumimoji="0" lang="en-GB" sz="800" b="0" i="0" u="none" strike="noStrike" kern="1200" cap="none" spc="0" normalizeH="0" baseline="0" noProof="0" dirty="0">
                <a:ln>
                  <a:noFill/>
                </a:ln>
                <a:solidFill>
                  <a:srgbClr val="503291"/>
                </a:solidFill>
                <a:effectLst/>
                <a:uLnTx/>
                <a:uFillTx/>
                <a:latin typeface="Verdana"/>
                <a:ea typeface="+mn-ea"/>
                <a:cs typeface="+mn-cs"/>
              </a:rPr>
              <a:t> twice daily; </a:t>
            </a:r>
            <a:r>
              <a:rPr kumimoji="0" lang="en-GB" sz="800" b="1" i="0" u="none" strike="noStrike" kern="1200" cap="none" spc="0" normalizeH="0" baseline="0" noProof="0" dirty="0">
                <a:ln>
                  <a:noFill/>
                </a:ln>
                <a:solidFill>
                  <a:srgbClr val="503291"/>
                </a:solidFill>
                <a:effectLst/>
                <a:uLnTx/>
                <a:uFillTx/>
                <a:latin typeface="Verdana"/>
                <a:ea typeface="+mn-ea"/>
                <a:cs typeface="+mn-cs"/>
              </a:rPr>
              <a:t>DBP,</a:t>
            </a:r>
            <a:r>
              <a:rPr kumimoji="0" lang="en-GB" sz="800" b="0" i="0" u="none" strike="noStrike" kern="1200" cap="none" spc="0" normalizeH="0" baseline="0" noProof="0" dirty="0">
                <a:ln>
                  <a:noFill/>
                </a:ln>
                <a:solidFill>
                  <a:srgbClr val="503291"/>
                </a:solidFill>
                <a:effectLst/>
                <a:uLnTx/>
                <a:uFillTx/>
                <a:latin typeface="Verdana"/>
                <a:ea typeface="+mn-ea"/>
                <a:cs typeface="+mn-cs"/>
              </a:rPr>
              <a:t> double-blind period; </a:t>
            </a:r>
            <a:r>
              <a:rPr kumimoji="0" lang="en-GB" sz="800" b="1" i="0" u="none" strike="noStrike" kern="1200" cap="none" spc="0" normalizeH="0" baseline="0" noProof="0" dirty="0">
                <a:ln>
                  <a:noFill/>
                </a:ln>
                <a:solidFill>
                  <a:srgbClr val="503291"/>
                </a:solidFill>
                <a:effectLst/>
                <a:uLnTx/>
                <a:uFillTx/>
                <a:latin typeface="Verdana"/>
                <a:ea typeface="+mn-ea"/>
                <a:cs typeface="+mn-cs"/>
              </a:rPr>
              <a:t>DMF,</a:t>
            </a:r>
            <a:r>
              <a:rPr kumimoji="0" lang="en-GB" sz="800" b="1" i="0" u="none" strike="noStrike" kern="1200" cap="none" spc="0" normalizeH="0" baseline="0" noProof="0" dirty="0">
                <a:ln>
                  <a:noFill/>
                </a:ln>
                <a:solidFill>
                  <a:srgbClr val="000000"/>
                </a:solidFill>
                <a:effectLst/>
                <a:uLnTx/>
                <a:uFillTx/>
                <a:latin typeface="Verdana"/>
                <a:ea typeface="+mn-ea"/>
                <a:cs typeface="+mn-cs"/>
              </a:rPr>
              <a:t> </a:t>
            </a:r>
            <a:r>
              <a:rPr kumimoji="0" lang="en-GB" sz="800" b="0" i="0" u="none" strike="noStrike" kern="1200" cap="none" spc="0" normalizeH="0" baseline="0" noProof="0" dirty="0">
                <a:ln>
                  <a:noFill/>
                </a:ln>
                <a:solidFill>
                  <a:srgbClr val="503291"/>
                </a:solidFill>
                <a:effectLst/>
                <a:uLnTx/>
                <a:uFillTx/>
                <a:latin typeface="Verdana"/>
                <a:ea typeface="+mn-ea"/>
                <a:cs typeface="+mn-cs"/>
              </a:rPr>
              <a:t>dimethyl fumarate; </a:t>
            </a:r>
            <a:r>
              <a:rPr kumimoji="0" lang="en-GB" sz="800" b="1" i="0" u="none" strike="noStrike" kern="1200" cap="none" spc="0" normalizeH="0" baseline="0" noProof="0" dirty="0">
                <a:ln>
                  <a:noFill/>
                </a:ln>
                <a:solidFill>
                  <a:srgbClr val="503291"/>
                </a:solidFill>
                <a:effectLst/>
                <a:uLnTx/>
                <a:uFillTx/>
                <a:latin typeface="Verdana"/>
                <a:ea typeface="+mn-ea"/>
                <a:cs typeface="+mn-cs"/>
              </a:rPr>
              <a:t>evo,</a:t>
            </a:r>
            <a:r>
              <a:rPr kumimoji="0" lang="en-GB" sz="800" b="0" i="0" u="none" strike="noStrike" kern="1200" cap="none" spc="0" normalizeH="0" baseline="0" noProof="0" dirty="0">
                <a:ln>
                  <a:noFill/>
                </a:ln>
                <a:solidFill>
                  <a:srgbClr val="503291"/>
                </a:solidFill>
                <a:effectLst/>
                <a:uLnTx/>
                <a:uFillTx/>
                <a:latin typeface="Verdana"/>
                <a:ea typeface="+mn-ea"/>
                <a:cs typeface="+mn-cs"/>
              </a:rPr>
              <a:t> evobrutinib; </a:t>
            </a:r>
            <a:r>
              <a:rPr kumimoji="0" lang="en-GB" sz="800" b="1" i="0" u="none" strike="noStrike" kern="1200" cap="none" spc="0" normalizeH="0" baseline="0" noProof="0" dirty="0">
                <a:ln>
                  <a:noFill/>
                </a:ln>
                <a:solidFill>
                  <a:srgbClr val="503291"/>
                </a:solidFill>
                <a:effectLst/>
                <a:uLnTx/>
                <a:uFillTx/>
                <a:latin typeface="Verdana"/>
                <a:ea typeface="+mn-ea"/>
                <a:cs typeface="+mn-cs"/>
              </a:rPr>
              <a:t>OLE,</a:t>
            </a:r>
            <a:r>
              <a:rPr kumimoji="0" lang="en-GB" sz="800" b="0" i="0" u="none" strike="noStrike" kern="1200" cap="none" spc="0" normalizeH="0" baseline="0" noProof="0" dirty="0">
                <a:ln>
                  <a:noFill/>
                </a:ln>
                <a:solidFill>
                  <a:srgbClr val="503291"/>
                </a:solidFill>
                <a:effectLst/>
                <a:uLnTx/>
                <a:uFillTx/>
                <a:latin typeface="Verdana"/>
                <a:ea typeface="+mn-ea"/>
                <a:cs typeface="+mn-cs"/>
              </a:rPr>
              <a:t> open-label extension; </a:t>
            </a:r>
            <a:r>
              <a:rPr kumimoji="0" lang="en-GB" sz="800" b="1" i="0" u="none" strike="noStrike" kern="1200" cap="none" spc="0" normalizeH="0" baseline="0" noProof="0" dirty="0">
                <a:ln>
                  <a:noFill/>
                </a:ln>
                <a:solidFill>
                  <a:srgbClr val="503291"/>
                </a:solidFill>
                <a:effectLst/>
                <a:uLnTx/>
                <a:uFillTx/>
                <a:latin typeface="Verdana"/>
                <a:ea typeface="+mn-ea"/>
                <a:cs typeface="+mn-cs"/>
              </a:rPr>
              <a:t>QD,</a:t>
            </a:r>
            <a:r>
              <a:rPr kumimoji="0" lang="en-GB" sz="800" b="0" i="0" u="none" strike="noStrike" kern="1200" cap="none" spc="0" normalizeH="0" baseline="0" noProof="0" dirty="0">
                <a:ln>
                  <a:noFill/>
                </a:ln>
                <a:solidFill>
                  <a:srgbClr val="503291"/>
                </a:solidFill>
                <a:effectLst/>
                <a:uLnTx/>
                <a:uFillTx/>
                <a:latin typeface="Verdana"/>
                <a:ea typeface="+mn-ea"/>
                <a:cs typeface="+mn-cs"/>
              </a:rPr>
              <a:t> once daily; </a:t>
            </a:r>
            <a:r>
              <a:rPr kumimoji="0" lang="en-GB" sz="800" b="1" i="0" u="none" strike="noStrike" kern="1200" cap="none" spc="0" normalizeH="0" baseline="0" noProof="0" dirty="0">
                <a:ln>
                  <a:noFill/>
                </a:ln>
                <a:solidFill>
                  <a:srgbClr val="503291"/>
                </a:solidFill>
                <a:effectLst/>
                <a:uLnTx/>
                <a:uFillTx/>
                <a:latin typeface="Verdana"/>
                <a:ea typeface="+mn-ea"/>
                <a:cs typeface="+mn-cs"/>
              </a:rPr>
              <a:t>TEAE, </a:t>
            </a:r>
            <a:r>
              <a:rPr kumimoji="0" lang="en-GB" sz="800" b="0" i="0" u="none" strike="noStrike" kern="1200" cap="none" spc="0" normalizeH="0" baseline="0" noProof="0" dirty="0">
                <a:ln>
                  <a:noFill/>
                </a:ln>
                <a:solidFill>
                  <a:srgbClr val="503291"/>
                </a:solidFill>
                <a:effectLst/>
                <a:uLnTx/>
                <a:uFillTx/>
                <a:latin typeface="Verdana"/>
                <a:ea typeface="+mn-ea"/>
                <a:cs typeface="+mn-cs"/>
              </a:rPr>
              <a:t>treatment-emergent adverse event</a:t>
            </a:r>
          </a:p>
        </p:txBody>
      </p:sp>
      <p:grpSp>
        <p:nvGrpSpPr>
          <p:cNvPr id="14" name="Graphic 49">
            <a:extLst>
              <a:ext uri="{FF2B5EF4-FFF2-40B4-BE49-F238E27FC236}">
                <a16:creationId xmlns:a16="http://schemas.microsoft.com/office/drawing/2014/main" id="{7359C79E-9663-4F70-AEC3-98CB602A3412}"/>
              </a:ext>
            </a:extLst>
          </p:cNvPr>
          <p:cNvGrpSpPr>
            <a:grpSpLocks noChangeAspect="1"/>
          </p:cNvGrpSpPr>
          <p:nvPr/>
        </p:nvGrpSpPr>
        <p:grpSpPr>
          <a:xfrm>
            <a:off x="197152" y="184451"/>
            <a:ext cx="536365" cy="536400"/>
            <a:chOff x="3790650" y="1299926"/>
            <a:chExt cx="1012339" cy="1012405"/>
          </a:xfrm>
        </p:grpSpPr>
        <p:sp>
          <p:nvSpPr>
            <p:cNvPr id="15" name="Freeform: Shape 14">
              <a:extLst>
                <a:ext uri="{FF2B5EF4-FFF2-40B4-BE49-F238E27FC236}">
                  <a16:creationId xmlns:a16="http://schemas.microsoft.com/office/drawing/2014/main" id="{7DC182AE-7CFB-4604-BC78-6ED4605C115A}"/>
                </a:ext>
              </a:extLst>
            </p:cNvPr>
            <p:cNvSpPr/>
            <p:nvPr/>
          </p:nvSpPr>
          <p:spPr>
            <a:xfrm>
              <a:off x="3790656" y="1299926"/>
              <a:ext cx="1012282" cy="1012282"/>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67CD61D-C9A7-4073-8EB5-B29F6A224FB6}"/>
                </a:ext>
              </a:extLst>
            </p:cNvPr>
            <p:cNvSpPr/>
            <p:nvPr/>
          </p:nvSpPr>
          <p:spPr>
            <a:xfrm>
              <a:off x="3790650" y="1299926"/>
              <a:ext cx="1012339" cy="1012405"/>
            </a:xfrm>
            <a:custGeom>
              <a:avLst/>
              <a:gdLst>
                <a:gd name="connsiteX0" fmla="*/ 506147 w 1012339"/>
                <a:gd name="connsiteY0" fmla="*/ 0 h 1012405"/>
                <a:gd name="connsiteX1" fmla="*/ 0 w 1012339"/>
                <a:gd name="connsiteY1" fmla="*/ 506357 h 1012405"/>
                <a:gd name="connsiteX2" fmla="*/ 73318 w 1012339"/>
                <a:gd name="connsiteY2" fmla="*/ 768663 h 1012405"/>
                <a:gd name="connsiteX3" fmla="*/ 78526 w 1012339"/>
                <a:gd name="connsiteY3" fmla="*/ 774592 h 1012405"/>
                <a:gd name="connsiteX4" fmla="*/ 186706 w 1012339"/>
                <a:gd name="connsiteY4" fmla="*/ 776705 h 1012405"/>
                <a:gd name="connsiteX5" fmla="*/ 234048 w 1012339"/>
                <a:gd name="connsiteY5" fmla="*/ 730360 h 1012405"/>
                <a:gd name="connsiteX6" fmla="*/ 281612 w 1012339"/>
                <a:gd name="connsiteY6" fmla="*/ 242644 h 1012405"/>
                <a:gd name="connsiteX7" fmla="*/ 656444 w 1012339"/>
                <a:gd name="connsiteY7" fmla="*/ 200259 h 1012405"/>
                <a:gd name="connsiteX8" fmla="*/ 608319 w 1012339"/>
                <a:gd name="connsiteY8" fmla="*/ 249984 h 1012405"/>
                <a:gd name="connsiteX9" fmla="*/ 241350 w 1012339"/>
                <a:gd name="connsiteY9" fmla="*/ 404154 h 1012405"/>
                <a:gd name="connsiteX10" fmla="*/ 395521 w 1012339"/>
                <a:gd name="connsiteY10" fmla="*/ 771125 h 1012405"/>
                <a:gd name="connsiteX11" fmla="*/ 762487 w 1012339"/>
                <a:gd name="connsiteY11" fmla="*/ 616952 h 1012405"/>
                <a:gd name="connsiteX12" fmla="*/ 761529 w 1012339"/>
                <a:gd name="connsiteY12" fmla="*/ 401832 h 1012405"/>
                <a:gd name="connsiteX13" fmla="*/ 812100 w 1012339"/>
                <a:gd name="connsiteY13" fmla="*/ 355820 h 1012405"/>
                <a:gd name="connsiteX14" fmla="*/ 657207 w 1012339"/>
                <a:gd name="connsiteY14" fmla="*/ 820643 h 1012405"/>
                <a:gd name="connsiteX15" fmla="*/ 276466 w 1012339"/>
                <a:gd name="connsiteY15" fmla="*/ 773563 h 1012405"/>
                <a:gd name="connsiteX16" fmla="*/ 229069 w 1012339"/>
                <a:gd name="connsiteY16" fmla="*/ 819978 h 1012405"/>
                <a:gd name="connsiteX17" fmla="*/ 230937 w 1012339"/>
                <a:gd name="connsiteY17" fmla="*/ 929045 h 1012405"/>
                <a:gd name="connsiteX18" fmla="*/ 243111 w 1012339"/>
                <a:gd name="connsiteY18" fmla="*/ 938646 h 1012405"/>
                <a:gd name="connsiteX19" fmla="*/ 938580 w 1012339"/>
                <a:gd name="connsiteY19" fmla="*/ 769154 h 1012405"/>
                <a:gd name="connsiteX20" fmla="*/ 769088 w 1012339"/>
                <a:gd name="connsiteY20" fmla="*/ 73684 h 1012405"/>
                <a:gd name="connsiteX21" fmla="*/ 506147 w 1012339"/>
                <a:gd name="connsiteY21" fmla="*/ 0 h 1012405"/>
                <a:gd name="connsiteX22" fmla="*/ 501912 w 1012339"/>
                <a:gd name="connsiteY22" fmla="*/ 720925 h 1012405"/>
                <a:gd name="connsiteX23" fmla="*/ 291349 w 1012339"/>
                <a:gd name="connsiteY23" fmla="*/ 510628 h 1012405"/>
                <a:gd name="connsiteX24" fmla="*/ 501645 w 1012339"/>
                <a:gd name="connsiteY24" fmla="*/ 300064 h 1012405"/>
                <a:gd name="connsiteX25" fmla="*/ 600364 w 1012339"/>
                <a:gd name="connsiteY25" fmla="*/ 324586 h 1012405"/>
                <a:gd name="connsiteX26" fmla="*/ 563383 w 1012339"/>
                <a:gd name="connsiteY26" fmla="*/ 373891 h 1012405"/>
                <a:gd name="connsiteX27" fmla="*/ 365020 w 1012339"/>
                <a:gd name="connsiteY27" fmla="*/ 449026 h 1012405"/>
                <a:gd name="connsiteX28" fmla="*/ 440156 w 1012339"/>
                <a:gd name="connsiteY28" fmla="*/ 647389 h 1012405"/>
                <a:gd name="connsiteX29" fmla="*/ 638518 w 1012339"/>
                <a:gd name="connsiteY29" fmla="*/ 572254 h 1012405"/>
                <a:gd name="connsiteX30" fmla="*/ 638302 w 1012339"/>
                <a:gd name="connsiteY30" fmla="*/ 448549 h 1012405"/>
                <a:gd name="connsiteX31" fmla="*/ 639133 w 1012339"/>
                <a:gd name="connsiteY31" fmla="*/ 448011 h 1012405"/>
                <a:gd name="connsiteX32" fmla="*/ 687417 w 1012339"/>
                <a:gd name="connsiteY32" fmla="*/ 411260 h 1012405"/>
                <a:gd name="connsiteX33" fmla="*/ 601322 w 1012339"/>
                <a:gd name="connsiteY33" fmla="*/ 696000 h 1012405"/>
                <a:gd name="connsiteX34" fmla="*/ 501904 w 1012339"/>
                <a:gd name="connsiteY34" fmla="*/ 720925 h 1012405"/>
                <a:gd name="connsiteX35" fmla="*/ 857313 w 1012339"/>
                <a:gd name="connsiteY35" fmla="*/ 270397 h 1012405"/>
                <a:gd name="connsiteX36" fmla="*/ 756637 w 1012339"/>
                <a:gd name="connsiteY36" fmla="*/ 373353 h 1012405"/>
                <a:gd name="connsiteX37" fmla="*/ 691668 w 1012339"/>
                <a:gd name="connsiteY37" fmla="*/ 373353 h 1012405"/>
                <a:gd name="connsiteX38" fmla="*/ 563644 w 1012339"/>
                <a:gd name="connsiteY38" fmla="*/ 475089 h 1012405"/>
                <a:gd name="connsiteX39" fmla="*/ 537383 w 1012339"/>
                <a:gd name="connsiteY39" fmla="*/ 572700 h 1012405"/>
                <a:gd name="connsiteX40" fmla="*/ 439771 w 1012339"/>
                <a:gd name="connsiteY40" fmla="*/ 546439 h 1012405"/>
                <a:gd name="connsiteX41" fmla="*/ 466033 w 1012339"/>
                <a:gd name="connsiteY41" fmla="*/ 448828 h 1012405"/>
                <a:gd name="connsiteX42" fmla="*/ 538378 w 1012339"/>
                <a:gd name="connsiteY42" fmla="*/ 449412 h 1012405"/>
                <a:gd name="connsiteX43" fmla="*/ 636379 w 1012339"/>
                <a:gd name="connsiteY43" fmla="*/ 323589 h 1012405"/>
                <a:gd name="connsiteX44" fmla="*/ 636379 w 1012339"/>
                <a:gd name="connsiteY44" fmla="*/ 257195 h 1012405"/>
                <a:gd name="connsiteX45" fmla="*/ 741804 w 1012339"/>
                <a:gd name="connsiteY45" fmla="*/ 155244 h 1012405"/>
                <a:gd name="connsiteX46" fmla="*/ 758529 w 1012339"/>
                <a:gd name="connsiteY46" fmla="*/ 155532 h 1012405"/>
                <a:gd name="connsiteX47" fmla="*/ 761846 w 1012339"/>
                <a:gd name="connsiteY47" fmla="*/ 163888 h 1012405"/>
                <a:gd name="connsiteX48" fmla="*/ 760809 w 1012339"/>
                <a:gd name="connsiteY48" fmla="*/ 250284 h 1012405"/>
                <a:gd name="connsiteX49" fmla="*/ 848828 w 1012339"/>
                <a:gd name="connsiteY49" fmla="*/ 250284 h 1012405"/>
                <a:gd name="connsiteX50" fmla="*/ 860685 w 1012339"/>
                <a:gd name="connsiteY50" fmla="*/ 262065 h 1012405"/>
                <a:gd name="connsiteX51" fmla="*/ 857281 w 1012339"/>
                <a:gd name="connsiteY51" fmla="*/ 270397 h 101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12339" h="1012405">
                  <a:moveTo>
                    <a:pt x="506147" y="0"/>
                  </a:moveTo>
                  <a:cubicBezTo>
                    <a:pt x="226552" y="58"/>
                    <a:pt x="-59" y="226762"/>
                    <a:pt x="0" y="506357"/>
                  </a:cubicBezTo>
                  <a:cubicBezTo>
                    <a:pt x="19" y="598848"/>
                    <a:pt x="25376" y="689565"/>
                    <a:pt x="73318" y="768663"/>
                  </a:cubicBezTo>
                  <a:cubicBezTo>
                    <a:pt x="74948" y="770729"/>
                    <a:pt x="76687" y="772708"/>
                    <a:pt x="78526" y="774592"/>
                  </a:cubicBezTo>
                  <a:cubicBezTo>
                    <a:pt x="107981" y="804670"/>
                    <a:pt x="156099" y="805604"/>
                    <a:pt x="186706" y="776705"/>
                  </a:cubicBezTo>
                  <a:lnTo>
                    <a:pt x="234048" y="730360"/>
                  </a:lnTo>
                  <a:cubicBezTo>
                    <a:pt x="112503" y="582547"/>
                    <a:pt x="133798" y="364188"/>
                    <a:pt x="281612" y="242644"/>
                  </a:cubicBezTo>
                  <a:cubicBezTo>
                    <a:pt x="387244" y="155784"/>
                    <a:pt x="534084" y="139180"/>
                    <a:pt x="656444" y="200259"/>
                  </a:cubicBezTo>
                  <a:lnTo>
                    <a:pt x="608319" y="249984"/>
                  </a:lnTo>
                  <a:cubicBezTo>
                    <a:pt x="464411" y="191221"/>
                    <a:pt x="300113" y="260245"/>
                    <a:pt x="241350" y="404154"/>
                  </a:cubicBezTo>
                  <a:cubicBezTo>
                    <a:pt x="182588" y="548062"/>
                    <a:pt x="251613" y="712361"/>
                    <a:pt x="395521" y="771125"/>
                  </a:cubicBezTo>
                  <a:cubicBezTo>
                    <a:pt x="539430" y="829889"/>
                    <a:pt x="703723" y="760858"/>
                    <a:pt x="762487" y="616952"/>
                  </a:cubicBezTo>
                  <a:cubicBezTo>
                    <a:pt x="790665" y="547947"/>
                    <a:pt x="790317" y="470583"/>
                    <a:pt x="761529" y="401832"/>
                  </a:cubicBezTo>
                  <a:lnTo>
                    <a:pt x="812100" y="355820"/>
                  </a:lnTo>
                  <a:cubicBezTo>
                    <a:pt x="897681" y="526951"/>
                    <a:pt x="828335" y="735062"/>
                    <a:pt x="657207" y="820643"/>
                  </a:cubicBezTo>
                  <a:cubicBezTo>
                    <a:pt x="532394" y="883064"/>
                    <a:pt x="382315" y="864502"/>
                    <a:pt x="276466" y="773563"/>
                  </a:cubicBezTo>
                  <a:lnTo>
                    <a:pt x="229069" y="819978"/>
                  </a:lnTo>
                  <a:cubicBezTo>
                    <a:pt x="199466" y="850611"/>
                    <a:pt x="200303" y="899449"/>
                    <a:pt x="230937" y="929045"/>
                  </a:cubicBezTo>
                  <a:cubicBezTo>
                    <a:pt x="234663" y="932646"/>
                    <a:pt x="238741" y="935860"/>
                    <a:pt x="243111" y="938646"/>
                  </a:cubicBezTo>
                  <a:cubicBezTo>
                    <a:pt x="481963" y="1083893"/>
                    <a:pt x="793333" y="1008008"/>
                    <a:pt x="938580" y="769154"/>
                  </a:cubicBezTo>
                  <a:cubicBezTo>
                    <a:pt x="1083828" y="530302"/>
                    <a:pt x="1007943" y="218929"/>
                    <a:pt x="769088" y="73684"/>
                  </a:cubicBezTo>
                  <a:cubicBezTo>
                    <a:pt x="689847" y="25498"/>
                    <a:pt x="598890" y="9"/>
                    <a:pt x="506147" y="0"/>
                  </a:cubicBezTo>
                  <a:close/>
                  <a:moveTo>
                    <a:pt x="501912" y="720925"/>
                  </a:moveTo>
                  <a:cubicBezTo>
                    <a:pt x="385695" y="720997"/>
                    <a:pt x="291422" y="626845"/>
                    <a:pt x="291349" y="510628"/>
                  </a:cubicBezTo>
                  <a:cubicBezTo>
                    <a:pt x="291275" y="394411"/>
                    <a:pt x="385429" y="300138"/>
                    <a:pt x="501645" y="300064"/>
                  </a:cubicBezTo>
                  <a:cubicBezTo>
                    <a:pt x="536062" y="300043"/>
                    <a:pt x="569958" y="308463"/>
                    <a:pt x="600364" y="324586"/>
                  </a:cubicBezTo>
                  <a:lnTo>
                    <a:pt x="563383" y="373891"/>
                  </a:lnTo>
                  <a:cubicBezTo>
                    <a:pt x="487858" y="339863"/>
                    <a:pt x="399049" y="373502"/>
                    <a:pt x="365020" y="449026"/>
                  </a:cubicBezTo>
                  <a:cubicBezTo>
                    <a:pt x="330991" y="524551"/>
                    <a:pt x="364631" y="613361"/>
                    <a:pt x="440156" y="647389"/>
                  </a:cubicBezTo>
                  <a:cubicBezTo>
                    <a:pt x="515679" y="681420"/>
                    <a:pt x="604490" y="647779"/>
                    <a:pt x="638518" y="572254"/>
                  </a:cubicBezTo>
                  <a:cubicBezTo>
                    <a:pt x="656246" y="532908"/>
                    <a:pt x="656167" y="487833"/>
                    <a:pt x="638302" y="448549"/>
                  </a:cubicBezTo>
                  <a:lnTo>
                    <a:pt x="639133" y="448011"/>
                  </a:lnTo>
                  <a:lnTo>
                    <a:pt x="687417" y="411260"/>
                  </a:lnTo>
                  <a:cubicBezTo>
                    <a:pt x="742271" y="513663"/>
                    <a:pt x="703723" y="641145"/>
                    <a:pt x="601322" y="696000"/>
                  </a:cubicBezTo>
                  <a:cubicBezTo>
                    <a:pt x="570745" y="712377"/>
                    <a:pt x="536592" y="720941"/>
                    <a:pt x="501904" y="720925"/>
                  </a:cubicBezTo>
                  <a:close/>
                  <a:moveTo>
                    <a:pt x="857313" y="270397"/>
                  </a:moveTo>
                  <a:lnTo>
                    <a:pt x="756637" y="373353"/>
                  </a:lnTo>
                  <a:lnTo>
                    <a:pt x="691668" y="373353"/>
                  </a:lnTo>
                  <a:lnTo>
                    <a:pt x="563644" y="475089"/>
                  </a:lnTo>
                  <a:cubicBezTo>
                    <a:pt x="583347" y="509296"/>
                    <a:pt x="571589" y="552998"/>
                    <a:pt x="537383" y="572700"/>
                  </a:cubicBezTo>
                  <a:cubicBezTo>
                    <a:pt x="503175" y="592403"/>
                    <a:pt x="459474" y="580645"/>
                    <a:pt x="439771" y="546439"/>
                  </a:cubicBezTo>
                  <a:cubicBezTo>
                    <a:pt x="420069" y="512231"/>
                    <a:pt x="431826" y="468530"/>
                    <a:pt x="466033" y="448828"/>
                  </a:cubicBezTo>
                  <a:cubicBezTo>
                    <a:pt x="488473" y="435902"/>
                    <a:pt x="516150" y="436126"/>
                    <a:pt x="538378" y="449412"/>
                  </a:cubicBezTo>
                  <a:lnTo>
                    <a:pt x="636379" y="323589"/>
                  </a:lnTo>
                  <a:lnTo>
                    <a:pt x="636379" y="257195"/>
                  </a:lnTo>
                  <a:lnTo>
                    <a:pt x="741804" y="155244"/>
                  </a:lnTo>
                  <a:cubicBezTo>
                    <a:pt x="746498" y="150707"/>
                    <a:pt x="753986" y="150835"/>
                    <a:pt x="758529" y="155532"/>
                  </a:cubicBezTo>
                  <a:cubicBezTo>
                    <a:pt x="760690" y="157772"/>
                    <a:pt x="761885" y="160774"/>
                    <a:pt x="761846" y="163888"/>
                  </a:cubicBezTo>
                  <a:lnTo>
                    <a:pt x="760809" y="250284"/>
                  </a:lnTo>
                  <a:lnTo>
                    <a:pt x="848828" y="250284"/>
                  </a:lnTo>
                  <a:cubicBezTo>
                    <a:pt x="855358" y="250264"/>
                    <a:pt x="860661" y="255539"/>
                    <a:pt x="860685" y="262065"/>
                  </a:cubicBezTo>
                  <a:cubicBezTo>
                    <a:pt x="860693" y="265183"/>
                    <a:pt x="859466" y="268177"/>
                    <a:pt x="857281" y="270397"/>
                  </a:cubicBezTo>
                  <a:close/>
                </a:path>
              </a:pathLst>
            </a:custGeom>
            <a:solidFill>
              <a:srgbClr val="503291"/>
            </a:solidFill>
            <a:ln w="7876" cap="flat">
              <a:noFill/>
              <a:prstDash val="solid"/>
              <a:miter/>
            </a:ln>
          </p:spPr>
          <p:txBody>
            <a:bodyPr rtlCol="0" anchor="ctr"/>
            <a:lstStyle/>
            <a:p>
              <a:endParaRPr lang="en-US"/>
            </a:p>
          </p:txBody>
        </p:sp>
      </p:grpSp>
      <p:graphicFrame>
        <p:nvGraphicFramePr>
          <p:cNvPr id="17" name="Table 2">
            <a:extLst>
              <a:ext uri="{FF2B5EF4-FFF2-40B4-BE49-F238E27FC236}">
                <a16:creationId xmlns:a16="http://schemas.microsoft.com/office/drawing/2014/main" id="{4ACACD85-7DDA-4CF4-B8FC-64EF304C1CD4}"/>
              </a:ext>
            </a:extLst>
          </p:cNvPr>
          <p:cNvGraphicFramePr>
            <a:graphicFrameLocks noGrp="1"/>
          </p:cNvGraphicFramePr>
          <p:nvPr>
            <p:extLst>
              <p:ext uri="{D42A27DB-BD31-4B8C-83A1-F6EECF244321}">
                <p14:modId xmlns:p14="http://schemas.microsoft.com/office/powerpoint/2010/main" val="3127100346"/>
              </p:ext>
            </p:extLst>
          </p:nvPr>
        </p:nvGraphicFramePr>
        <p:xfrm>
          <a:off x="738231" y="1068943"/>
          <a:ext cx="10799720" cy="3548024"/>
        </p:xfrm>
        <a:graphic>
          <a:graphicData uri="http://schemas.openxmlformats.org/drawingml/2006/table">
            <a:tbl>
              <a:tblPr firstRow="1" bandRow="1">
                <a:tableStyleId>{5C22544A-7EE6-4342-B048-85BDC9FD1C3A}</a:tableStyleId>
              </a:tblPr>
              <a:tblGrid>
                <a:gridCol w="3280096">
                  <a:extLst>
                    <a:ext uri="{9D8B030D-6E8A-4147-A177-3AD203B41FA5}">
                      <a16:colId xmlns:a16="http://schemas.microsoft.com/office/drawing/2014/main" val="3633922853"/>
                    </a:ext>
                  </a:extLst>
                </a:gridCol>
                <a:gridCol w="1262313">
                  <a:extLst>
                    <a:ext uri="{9D8B030D-6E8A-4147-A177-3AD203B41FA5}">
                      <a16:colId xmlns:a16="http://schemas.microsoft.com/office/drawing/2014/main" val="1560937623"/>
                    </a:ext>
                  </a:extLst>
                </a:gridCol>
                <a:gridCol w="1262313">
                  <a:extLst>
                    <a:ext uri="{9D8B030D-6E8A-4147-A177-3AD203B41FA5}">
                      <a16:colId xmlns:a16="http://schemas.microsoft.com/office/drawing/2014/main" val="398538301"/>
                    </a:ext>
                  </a:extLst>
                </a:gridCol>
                <a:gridCol w="1262313">
                  <a:extLst>
                    <a:ext uri="{9D8B030D-6E8A-4147-A177-3AD203B41FA5}">
                      <a16:colId xmlns:a16="http://schemas.microsoft.com/office/drawing/2014/main" val="1421632380"/>
                    </a:ext>
                  </a:extLst>
                </a:gridCol>
                <a:gridCol w="1262313">
                  <a:extLst>
                    <a:ext uri="{9D8B030D-6E8A-4147-A177-3AD203B41FA5}">
                      <a16:colId xmlns:a16="http://schemas.microsoft.com/office/drawing/2014/main" val="2295468207"/>
                    </a:ext>
                  </a:extLst>
                </a:gridCol>
                <a:gridCol w="1262313">
                  <a:extLst>
                    <a:ext uri="{9D8B030D-6E8A-4147-A177-3AD203B41FA5}">
                      <a16:colId xmlns:a16="http://schemas.microsoft.com/office/drawing/2014/main" val="1157204156"/>
                    </a:ext>
                  </a:extLst>
                </a:gridCol>
                <a:gridCol w="1208059">
                  <a:extLst>
                    <a:ext uri="{9D8B030D-6E8A-4147-A177-3AD203B41FA5}">
                      <a16:colId xmlns:a16="http://schemas.microsoft.com/office/drawing/2014/main" val="732648602"/>
                    </a:ext>
                  </a:extLst>
                </a:gridCol>
              </a:tblGrid>
              <a:tr h="351751">
                <a:tc rowSpan="2">
                  <a:txBody>
                    <a:bodyPr/>
                    <a:lstStyle/>
                    <a:p>
                      <a:pPr marL="0" algn="l">
                        <a:lnSpc>
                          <a:spcPct val="107000"/>
                        </a:lnSpc>
                        <a:spcAft>
                          <a:spcPts val="0"/>
                        </a:spcAft>
                      </a:pPr>
                      <a:r>
                        <a:rPr lang="en-GB"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Patients, n (%)</a:t>
                      </a:r>
                    </a:p>
                  </a:txBody>
                  <a:tcPr anchor="b">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gridSpan="5">
                  <a:txBody>
                    <a:bodyPr/>
                    <a:lstStyle/>
                    <a:p>
                      <a:pPr marL="0" algn="ctr">
                        <a:lnSpc>
                          <a:spcPct val="100000"/>
                        </a:lnSpc>
                        <a:spcAft>
                          <a:spcPts val="0"/>
                        </a:spcAft>
                      </a:pPr>
                      <a:r>
                        <a:rPr lang="en-GB"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Dose received in the </a:t>
                      </a:r>
                      <a:r>
                        <a:rPr lang="en-GB" sz="1100" b="1" dirty="0" err="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DBP</a:t>
                      </a:r>
                      <a:r>
                        <a:rPr lang="en-GB" sz="1100" b="1" baseline="30000" dirty="0" err="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a</a:t>
                      </a:r>
                      <a:endParaRPr lang="en-GB" sz="1100" b="1" baseline="30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36576" marR="36576"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hMerge="1">
                  <a:txBody>
                    <a:bodyPr/>
                    <a:lstStyle/>
                    <a:p>
                      <a:pPr algn="ctr">
                        <a:lnSpc>
                          <a:spcPct val="100000"/>
                        </a:lnSpc>
                      </a:pPr>
                      <a:endParaRPr lang="en-GB" sz="1100">
                        <a:latin typeface="Verdana" panose="020B0604030504040204" pitchFamily="34" charset="0"/>
                        <a:ea typeface="Verdana" panose="020B0604030504040204" pitchFamily="34" charset="0"/>
                      </a:endParaRPr>
                    </a:p>
                  </a:txBody>
                  <a:tcPr marL="36576" marR="36576" marT="18288" marB="1828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03291"/>
                    </a:solidFill>
                  </a:tcPr>
                </a:tc>
                <a:tc hMerge="1">
                  <a:txBody>
                    <a:bodyPr/>
                    <a:lstStyle/>
                    <a:p>
                      <a:endParaRPr lang="en-DE"/>
                    </a:p>
                  </a:txBody>
                  <a:tcPr>
                    <a:lnL w="28575" cap="flat" cmpd="sng" algn="ctr">
                      <a:solidFill>
                        <a:schemeClr val="bg1"/>
                      </a:solidFill>
                      <a:prstDash val="solid"/>
                      <a:round/>
                      <a:headEnd type="none" w="med" len="med"/>
                      <a:tailEnd type="none" w="med" len="med"/>
                    </a:lnL>
                  </a:tcPr>
                </a:tc>
                <a:tc hMerge="1">
                  <a:txBody>
                    <a:bodyPr/>
                    <a:lstStyle/>
                    <a:p>
                      <a:endParaRPr lang="en-DE"/>
                    </a:p>
                  </a:txBody>
                  <a:tcPr>
                    <a:lnL w="28575" cap="flat" cmpd="sng" algn="ctr">
                      <a:solidFill>
                        <a:schemeClr val="bg1"/>
                      </a:solidFill>
                      <a:prstDash val="solid"/>
                      <a:round/>
                      <a:headEnd type="none" w="med" len="med"/>
                      <a:tailEnd type="none" w="med" len="med"/>
                    </a:lnL>
                  </a:tcPr>
                </a:tc>
                <a:tc hMerge="1">
                  <a:txBody>
                    <a:bodyPr/>
                    <a:lstStyle/>
                    <a:p>
                      <a:pPr algn="ctr">
                        <a:lnSpc>
                          <a:spcPct val="100000"/>
                        </a:lnSpc>
                      </a:pPr>
                      <a:endParaRPr lang="en-GB" sz="1100">
                        <a:latin typeface="Verdana" panose="020B0604030504040204" pitchFamily="34" charset="0"/>
                        <a:ea typeface="Verdana" panose="020B0604030504040204" pitchFamily="34" charset="0"/>
                      </a:endParaRPr>
                    </a:p>
                  </a:txBody>
                  <a:tcPr marL="36576" marR="36576" marT="18288" marB="1828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03291"/>
                    </a:solidFill>
                  </a:tcPr>
                </a:tc>
                <a:tc rowSpan="2">
                  <a:txBody>
                    <a:bodyPr/>
                    <a:lstStyle/>
                    <a:p>
                      <a:pPr algn="ctr">
                        <a:lnSpc>
                          <a:spcPct val="100000"/>
                        </a:lnSpc>
                      </a:pPr>
                      <a:r>
                        <a:rPr lang="en-GB" sz="1100" b="1" dirty="0">
                          <a:solidFill>
                            <a:schemeClr val="bg1"/>
                          </a:solidFill>
                          <a:latin typeface="Verdana" panose="020B0604030504040204" pitchFamily="34" charset="0"/>
                          <a:ea typeface="Verdana" panose="020B0604030504040204" pitchFamily="34" charset="0"/>
                        </a:rPr>
                        <a:t>Total </a:t>
                      </a:r>
                      <a:br>
                        <a:rPr lang="en-GB" sz="1100" b="1" dirty="0">
                          <a:solidFill>
                            <a:schemeClr val="bg1"/>
                          </a:solidFill>
                          <a:latin typeface="Verdana" panose="020B0604030504040204" pitchFamily="34" charset="0"/>
                          <a:ea typeface="Verdana" panose="020B0604030504040204" pitchFamily="34" charset="0"/>
                        </a:rPr>
                      </a:br>
                      <a:r>
                        <a:rPr lang="en-GB" sz="1100" b="1" dirty="0">
                          <a:solidFill>
                            <a:schemeClr val="bg1"/>
                          </a:solidFill>
                          <a:latin typeface="Verdana" panose="020B0604030504040204" pitchFamily="34" charset="0"/>
                          <a:ea typeface="Verdana" panose="020B0604030504040204" pitchFamily="34" charset="0"/>
                        </a:rPr>
                        <a:t>(n=213)</a:t>
                      </a:r>
                    </a:p>
                  </a:txBody>
                  <a:tcPr anchor="b">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extLst>
                  <a:ext uri="{0D108BD9-81ED-4DB2-BD59-A6C34878D82A}">
                    <a16:rowId xmlns:a16="http://schemas.microsoft.com/office/drawing/2014/main" val="408238757"/>
                  </a:ext>
                </a:extLst>
              </a:tr>
              <a:tr h="776550">
                <a:tc vMerge="1">
                  <a:txBody>
                    <a:bodyPr/>
                    <a:lstStyle/>
                    <a:p>
                      <a:pPr marL="0" algn="l">
                        <a:lnSpc>
                          <a:spcPct val="107000"/>
                        </a:lnSpc>
                        <a:spcAft>
                          <a:spcPts val="0"/>
                        </a:spcAft>
                      </a:pPr>
                      <a:r>
                        <a:rPr lang="en-GB" sz="11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Patients, n (%)</a:t>
                      </a:r>
                    </a:p>
                  </a:txBody>
                  <a:tcPr marL="90000" marR="36576" marT="18288" marB="1828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03291"/>
                    </a:solidFill>
                  </a:tcPr>
                </a:tc>
                <a:tc>
                  <a:txBody>
                    <a:bodyPr/>
                    <a:lstStyle/>
                    <a:p>
                      <a:pPr marL="0" algn="ctr">
                        <a:lnSpc>
                          <a:spcPct val="100000"/>
                        </a:lnSpc>
                        <a:spcAft>
                          <a:spcPts val="0"/>
                        </a:spcAft>
                      </a:pPr>
                      <a:r>
                        <a:rPr lang="en-GB" sz="11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Placebo/ </a:t>
                      </a:r>
                      <a:r>
                        <a:rPr lang="en-GB" sz="1100" b="1" dirty="0" err="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evobrutinib</a:t>
                      </a:r>
                      <a:r>
                        <a:rPr lang="en-GB" sz="11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 </a:t>
                      </a:r>
                    </a:p>
                    <a:p>
                      <a:pPr marL="0" algn="ctr">
                        <a:lnSpc>
                          <a:spcPct val="100000"/>
                        </a:lnSpc>
                        <a:spcAft>
                          <a:spcPts val="0"/>
                        </a:spcAft>
                      </a:pPr>
                      <a:r>
                        <a:rPr lang="en-GB" sz="11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25 mg QD </a:t>
                      </a:r>
                    </a:p>
                    <a:p>
                      <a:pPr marL="0" algn="ctr">
                        <a:lnSpc>
                          <a:spcPct val="100000"/>
                        </a:lnSpc>
                        <a:spcAft>
                          <a:spcPts val="0"/>
                        </a:spcAft>
                      </a:pPr>
                      <a:r>
                        <a:rPr lang="en-GB" sz="11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(n=39)</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9D9D9"/>
                    </a:solidFill>
                  </a:tcPr>
                </a:tc>
                <a:tc>
                  <a:txBody>
                    <a:bodyPr/>
                    <a:lstStyle/>
                    <a:p>
                      <a:pPr algn="ctr">
                        <a:lnSpc>
                          <a:spcPct val="100000"/>
                        </a:lnSpc>
                      </a:pPr>
                      <a:r>
                        <a:rPr lang="en-GB" sz="1100" b="1" dirty="0" err="1">
                          <a:solidFill>
                            <a:schemeClr val="bg1"/>
                          </a:solidFill>
                          <a:latin typeface="Verdana" panose="020B0604030504040204" pitchFamily="34" charset="0"/>
                          <a:ea typeface="Verdana" panose="020B0604030504040204" pitchFamily="34" charset="0"/>
                        </a:rPr>
                        <a:t>Evobrutinib</a:t>
                      </a:r>
                      <a:endParaRPr lang="en-GB" sz="1100" b="1" dirty="0">
                        <a:solidFill>
                          <a:schemeClr val="bg1"/>
                        </a:solidFill>
                        <a:latin typeface="Verdana" panose="020B0604030504040204" pitchFamily="34" charset="0"/>
                        <a:ea typeface="Verdana" panose="020B0604030504040204" pitchFamily="34" charset="0"/>
                      </a:endParaRPr>
                    </a:p>
                    <a:p>
                      <a:pPr marL="0" algn="ctr">
                        <a:lnSpc>
                          <a:spcPct val="100000"/>
                        </a:lnSpc>
                        <a:spcAft>
                          <a:spcPts val="0"/>
                        </a:spcAft>
                      </a:pPr>
                      <a:r>
                        <a:rPr lang="en-GB"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25 mg QD</a:t>
                      </a:r>
                    </a:p>
                    <a:p>
                      <a:pPr marL="0" algn="ctr">
                        <a:lnSpc>
                          <a:spcPct val="100000"/>
                        </a:lnSpc>
                        <a:spcAft>
                          <a:spcPts val="0"/>
                        </a:spcAft>
                      </a:pPr>
                      <a:r>
                        <a:rPr lang="en-GB"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(n=39)</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algn="ctr">
                        <a:lnSpc>
                          <a:spcPct val="100000"/>
                        </a:lnSpc>
                        <a:spcAft>
                          <a:spcPts val="0"/>
                        </a:spcAft>
                      </a:pPr>
                      <a:r>
                        <a:rPr lang="en-GB" sz="1100" b="1" dirty="0">
                          <a:solidFill>
                            <a:schemeClr val="bg1"/>
                          </a:solidFill>
                          <a:latin typeface="Verdana" panose="020B0604030504040204" pitchFamily="34" charset="0"/>
                          <a:ea typeface="Verdana" panose="020B0604030504040204" pitchFamily="34" charset="0"/>
                        </a:rPr>
                        <a:t>Evobrutinib </a:t>
                      </a:r>
                      <a:br>
                        <a:rPr lang="en-GB" sz="1100" b="1" dirty="0">
                          <a:solidFill>
                            <a:schemeClr val="bg1"/>
                          </a:solidFill>
                          <a:latin typeface="Verdana" panose="020B0604030504040204" pitchFamily="34" charset="0"/>
                          <a:ea typeface="Verdana" panose="020B0604030504040204" pitchFamily="34" charset="0"/>
                        </a:rPr>
                      </a:br>
                      <a:r>
                        <a:rPr lang="en-GB"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75 mg QD</a:t>
                      </a:r>
                    </a:p>
                    <a:p>
                      <a:pPr marL="0" algn="ctr">
                        <a:lnSpc>
                          <a:spcPct val="100000"/>
                        </a:lnSpc>
                        <a:spcAft>
                          <a:spcPts val="0"/>
                        </a:spcAft>
                      </a:pPr>
                      <a:r>
                        <a:rPr lang="en-GB"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(n=42)</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072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err="1">
                          <a:solidFill>
                            <a:schemeClr val="bg1"/>
                          </a:solidFill>
                          <a:latin typeface="Verdana" panose="020B0604030504040204" pitchFamily="34" charset="0"/>
                          <a:ea typeface="Verdana" panose="020B0604030504040204" pitchFamily="34" charset="0"/>
                        </a:rPr>
                        <a:t>Evobrutinib</a:t>
                      </a:r>
                      <a:r>
                        <a:rPr lang="en-GB" sz="1100" b="1" dirty="0">
                          <a:solidFill>
                            <a:schemeClr val="bg1"/>
                          </a:solidFill>
                          <a:latin typeface="Verdana" panose="020B0604030504040204" pitchFamily="34" charset="0"/>
                          <a:ea typeface="Verdana" panose="020B0604030504040204" pitchFamily="34" charset="0"/>
                        </a:rPr>
                        <a:t> </a:t>
                      </a:r>
                      <a:br>
                        <a:rPr lang="en-GB" sz="1100" b="1" dirty="0">
                          <a:solidFill>
                            <a:schemeClr val="bg1"/>
                          </a:solidFill>
                          <a:latin typeface="Verdana" panose="020B0604030504040204" pitchFamily="34" charset="0"/>
                          <a:ea typeface="Verdana" panose="020B0604030504040204" pitchFamily="34" charset="0"/>
                        </a:rPr>
                      </a:br>
                      <a:r>
                        <a:rPr lang="en-GB"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75 mg BID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(n=44)</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91571"/>
                    </a:solidFill>
                  </a:tcPr>
                </a:tc>
                <a:tc>
                  <a:txBody>
                    <a:bodyPr/>
                    <a:lstStyle/>
                    <a:p>
                      <a:pPr algn="ctr">
                        <a:lnSpc>
                          <a:spcPct val="100000"/>
                        </a:lnSpc>
                      </a:pPr>
                      <a:r>
                        <a:rPr lang="en-GB" sz="1100" b="1" dirty="0">
                          <a:solidFill>
                            <a:schemeClr val="tx1"/>
                          </a:solidFill>
                          <a:latin typeface="Verdana" panose="020B0604030504040204" pitchFamily="34" charset="0"/>
                          <a:ea typeface="Verdana" panose="020B0604030504040204" pitchFamily="34" charset="0"/>
                        </a:rPr>
                        <a:t>DMF</a:t>
                      </a:r>
                      <a:endParaRPr lang="en-GB" sz="1100" b="1" strike="sngStrike" dirty="0">
                        <a:solidFill>
                          <a:schemeClr val="tx1"/>
                        </a:solidFill>
                        <a:latin typeface="Verdana" panose="020B0604030504040204" pitchFamily="34" charset="0"/>
                        <a:ea typeface="Verdana" panose="020B0604030504040204" pitchFamily="34" charset="0"/>
                      </a:endParaRPr>
                    </a:p>
                    <a:p>
                      <a:pPr algn="ctr">
                        <a:lnSpc>
                          <a:spcPct val="100000"/>
                        </a:lnSpc>
                      </a:pPr>
                      <a:r>
                        <a:rPr lang="en-GB" sz="1100" b="1" dirty="0">
                          <a:solidFill>
                            <a:schemeClr val="tx1"/>
                          </a:solidFill>
                          <a:latin typeface="Verdana" panose="020B0604030504040204" pitchFamily="34" charset="0"/>
                          <a:ea typeface="Verdana" panose="020B0604030504040204" pitchFamily="34" charset="0"/>
                        </a:rPr>
                        <a:t>(n=49)</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6C6E1"/>
                    </a:solidFill>
                  </a:tcPr>
                </a:tc>
                <a:tc vMerge="1">
                  <a:txBody>
                    <a:bodyPr/>
                    <a:lstStyle/>
                    <a:p>
                      <a:pPr algn="ctr">
                        <a:lnSpc>
                          <a:spcPct val="100000"/>
                        </a:lnSpc>
                      </a:pPr>
                      <a:r>
                        <a:rPr lang="en-GB" sz="1100" b="1">
                          <a:solidFill>
                            <a:schemeClr val="bg1"/>
                          </a:solidFill>
                          <a:latin typeface="Verdana" panose="020B0604030504040204" pitchFamily="34" charset="0"/>
                          <a:ea typeface="Verdana" panose="020B0604030504040204" pitchFamily="34" charset="0"/>
                        </a:rPr>
                        <a:t>Total (n=213)</a:t>
                      </a:r>
                    </a:p>
                  </a:txBody>
                  <a:tcPr marL="36576" marR="36576" marT="18288" marB="1828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03291"/>
                    </a:solidFill>
                  </a:tcPr>
                </a:tc>
                <a:extLst>
                  <a:ext uri="{0D108BD9-81ED-4DB2-BD59-A6C34878D82A}">
                    <a16:rowId xmlns:a16="http://schemas.microsoft.com/office/drawing/2014/main" val="2392594334"/>
                  </a:ext>
                </a:extLst>
              </a:tr>
              <a:tr h="662371">
                <a:tc>
                  <a:txBody>
                    <a:bodyPr/>
                    <a:lstStyle/>
                    <a:p>
                      <a:pPr marL="0" marR="0" algn="l">
                        <a:lnSpc>
                          <a:spcPct val="107000"/>
                        </a:lnSpc>
                        <a:spcBef>
                          <a:spcPts val="15"/>
                        </a:spcBef>
                        <a:spcAft>
                          <a:spcPts val="15"/>
                        </a:spcAft>
                      </a:pPr>
                      <a:r>
                        <a:rPr lang="en-US" sz="1100" b="1" baseline="0" dirty="0">
                          <a:solidFill>
                            <a:srgbClr val="503291"/>
                          </a:solidFill>
                          <a:effectLst/>
                          <a:latin typeface="Verdana" panose="020B0604030504040204" pitchFamily="34" charset="0"/>
                          <a:ea typeface="Verdana" panose="020B0604030504040204" pitchFamily="34" charset="0"/>
                          <a:cs typeface="Times New Roman"/>
                        </a:rPr>
                        <a:t>Any TEAE</a:t>
                      </a:r>
                    </a:p>
                    <a:p>
                      <a:pPr marL="85725" marR="0" lvl="1" indent="0" algn="l">
                        <a:lnSpc>
                          <a:spcPct val="107000"/>
                        </a:lnSpc>
                        <a:spcBef>
                          <a:spcPts val="15"/>
                        </a:spcBef>
                        <a:spcAft>
                          <a:spcPts val="15"/>
                        </a:spcAft>
                      </a:pPr>
                      <a:r>
                        <a:rPr lang="en-US" sz="1100" b="0" baseline="0" dirty="0">
                          <a:solidFill>
                            <a:srgbClr val="503291"/>
                          </a:solidFill>
                          <a:effectLst/>
                          <a:latin typeface="Verdana" panose="020B0604030504040204" pitchFamily="34" charset="0"/>
                          <a:ea typeface="Verdana" panose="020B0604030504040204" pitchFamily="34" charset="0"/>
                          <a:cs typeface="Times New Roman"/>
                        </a:rPr>
                        <a:t>Any Grade 3 </a:t>
                      </a:r>
                      <a:r>
                        <a:rPr lang="en-US" sz="1100" b="0" baseline="0" dirty="0" err="1">
                          <a:solidFill>
                            <a:srgbClr val="503291"/>
                          </a:solidFill>
                          <a:effectLst/>
                          <a:latin typeface="Verdana" panose="020B0604030504040204" pitchFamily="34" charset="0"/>
                          <a:ea typeface="Verdana" panose="020B0604030504040204" pitchFamily="34" charset="0"/>
                          <a:cs typeface="Times New Roman"/>
                        </a:rPr>
                        <a:t>TEAE</a:t>
                      </a:r>
                      <a:r>
                        <a:rPr lang="en-US" sz="1100" b="0" baseline="30000" dirty="0" err="1">
                          <a:solidFill>
                            <a:srgbClr val="503291"/>
                          </a:solidFill>
                          <a:effectLst/>
                          <a:latin typeface="Verdana" panose="020B0604030504040204" pitchFamily="34" charset="0"/>
                          <a:ea typeface="Verdana" panose="020B0604030504040204" pitchFamily="34" charset="0"/>
                          <a:cs typeface="Times New Roman"/>
                        </a:rPr>
                        <a:t>b</a:t>
                      </a:r>
                      <a:endParaRPr lang="en-US" sz="1100" b="0" baseline="30000" dirty="0">
                        <a:solidFill>
                          <a:srgbClr val="503291"/>
                        </a:solidFill>
                        <a:effectLst/>
                        <a:latin typeface="Verdana" panose="020B0604030504040204" pitchFamily="34" charset="0"/>
                        <a:ea typeface="Verdana" panose="020B0604030504040204" pitchFamily="34" charset="0"/>
                        <a:cs typeface="Times New Roman" panose="02020603050405020304" pitchFamily="18" charset="0"/>
                      </a:endParaRPr>
                    </a:p>
                    <a:p>
                      <a:pPr marL="85725" marR="0" lvl="1" indent="0" algn="l">
                        <a:lnSpc>
                          <a:spcPct val="107000"/>
                        </a:lnSpc>
                        <a:spcBef>
                          <a:spcPts val="15"/>
                        </a:spcBef>
                        <a:spcAft>
                          <a:spcPts val="15"/>
                        </a:spcAft>
                      </a:pPr>
                      <a:r>
                        <a:rPr lang="en-US" sz="1100" b="0" baseline="0" dirty="0">
                          <a:solidFill>
                            <a:srgbClr val="503291"/>
                          </a:solidFill>
                          <a:effectLst/>
                          <a:latin typeface="Verdana" panose="020B0604030504040204" pitchFamily="34" charset="0"/>
                          <a:ea typeface="Verdana" panose="020B0604030504040204" pitchFamily="34" charset="0"/>
                          <a:cs typeface="Times New Roman"/>
                        </a:rPr>
                        <a:t>Any Grade 4 </a:t>
                      </a:r>
                      <a:r>
                        <a:rPr lang="en-US" sz="1100" b="0" baseline="0" dirty="0" err="1">
                          <a:solidFill>
                            <a:srgbClr val="503291"/>
                          </a:solidFill>
                          <a:effectLst/>
                          <a:latin typeface="Verdana" panose="020B0604030504040204" pitchFamily="34" charset="0"/>
                          <a:ea typeface="Verdana" panose="020B0604030504040204" pitchFamily="34" charset="0"/>
                          <a:cs typeface="Times New Roman"/>
                        </a:rPr>
                        <a:t>TEAE</a:t>
                      </a:r>
                      <a:r>
                        <a:rPr lang="en-US" sz="1100" b="0" baseline="30000" dirty="0" err="1">
                          <a:solidFill>
                            <a:srgbClr val="503291"/>
                          </a:solidFill>
                          <a:effectLst/>
                          <a:latin typeface="Verdana" panose="020B0604030504040204" pitchFamily="34" charset="0"/>
                          <a:ea typeface="Verdana" panose="020B0604030504040204" pitchFamily="34" charset="0"/>
                          <a:cs typeface="Times New Roman"/>
                        </a:rPr>
                        <a:t>b</a:t>
                      </a:r>
                      <a:endParaRPr lang="en-US" sz="1100" b="0" baseline="30000" dirty="0">
                        <a:solidFill>
                          <a:srgbClr val="503291"/>
                        </a:solidFill>
                        <a:effectLst/>
                        <a:latin typeface="Verdana" panose="020B0604030504040204" pitchFamily="34" charset="0"/>
                        <a:ea typeface="Verdana" panose="020B0604030504040204" pitchFamily="34" charset="0"/>
                        <a:cs typeface="Times New Roman"/>
                      </a:endParaRPr>
                    </a:p>
                    <a:p>
                      <a:pPr marL="85725" marR="0" lvl="1" indent="0" algn="l">
                        <a:lnSpc>
                          <a:spcPct val="107000"/>
                        </a:lnSpc>
                        <a:spcBef>
                          <a:spcPts val="15"/>
                        </a:spcBef>
                        <a:spcAft>
                          <a:spcPts val="15"/>
                        </a:spcAft>
                      </a:pPr>
                      <a:r>
                        <a:rPr lang="en-US" sz="1100" b="0" baseline="0" dirty="0">
                          <a:solidFill>
                            <a:srgbClr val="503291"/>
                          </a:solidFill>
                          <a:effectLst/>
                          <a:latin typeface="Verdana" panose="020B0604030504040204" pitchFamily="34" charset="0"/>
                          <a:ea typeface="Verdana" panose="020B0604030504040204" pitchFamily="34" charset="0"/>
                          <a:cs typeface="Times New Roman"/>
                        </a:rPr>
                        <a:t>Any TEAE leading to death</a:t>
                      </a:r>
                    </a:p>
                  </a:txBody>
                  <a:tcPr marL="90000" marR="0" marT="18288" marB="18288"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algn="ctr"/>
                      <a:r>
                        <a:rPr lang="en-GB" sz="1100" b="0" kern="1200" noProof="0" dirty="0">
                          <a:solidFill>
                            <a:srgbClr val="503291"/>
                          </a:solidFill>
                          <a:latin typeface="Verdana" panose="020B0604030504040204" pitchFamily="34" charset="0"/>
                          <a:ea typeface="Verdana" panose="020B0604030504040204" pitchFamily="34" charset="0"/>
                          <a:cs typeface="+mn-cs"/>
                        </a:rPr>
                        <a:t>30 (76.9)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noProof="0" dirty="0">
                          <a:solidFill>
                            <a:srgbClr val="503291"/>
                          </a:solidFill>
                          <a:latin typeface="Verdana" panose="020B0604030504040204" pitchFamily="34" charset="0"/>
                          <a:ea typeface="Verdana" panose="020B0604030504040204" pitchFamily="34" charset="0"/>
                          <a:cs typeface="+mn-cs"/>
                        </a:rPr>
                        <a:t>4 (10.3)</a:t>
                      </a:r>
                    </a:p>
                    <a:p>
                      <a:pPr algn="ctr"/>
                      <a:r>
                        <a:rPr lang="en-GB" sz="1100" b="0" kern="1200" noProof="0" dirty="0">
                          <a:solidFill>
                            <a:srgbClr val="503291"/>
                          </a:solidFill>
                          <a:latin typeface="Verdana" panose="020B0604030504040204" pitchFamily="34" charset="0"/>
                          <a:ea typeface="Verdana" panose="020B0604030504040204" pitchFamily="34" charset="0"/>
                          <a:cs typeface="+mn-cs"/>
                        </a:rPr>
                        <a:t>0 (0.0)</a:t>
                      </a:r>
                    </a:p>
                    <a:p>
                      <a:pPr algn="ctr"/>
                      <a:r>
                        <a:rPr lang="en-GB" sz="1100" b="0" kern="1200" noProof="0" dirty="0">
                          <a:solidFill>
                            <a:srgbClr val="503291"/>
                          </a:solidFill>
                          <a:latin typeface="Verdana" panose="020B0604030504040204" pitchFamily="34" charset="0"/>
                          <a:ea typeface="Verdana" panose="020B0604030504040204" pitchFamily="34" charset="0"/>
                          <a:cs typeface="+mn-cs"/>
                        </a:rPr>
                        <a:t>0 (0.0)</a:t>
                      </a: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marR="0" algn="ctr">
                        <a:lnSpc>
                          <a:spcPct val="107000"/>
                        </a:lnSpc>
                        <a:spcBef>
                          <a:spcPts val="15"/>
                        </a:spcBef>
                        <a:spcAft>
                          <a:spcPts val="15"/>
                        </a:spcAft>
                      </a:pPr>
                      <a:r>
                        <a:rPr lang="en-US" sz="1100" b="0" kern="1200" dirty="0">
                          <a:solidFill>
                            <a:srgbClr val="503291"/>
                          </a:solidFill>
                          <a:latin typeface="Verdana" panose="020B0604030504040204" pitchFamily="34" charset="0"/>
                          <a:ea typeface="Verdana" panose="020B0604030504040204" pitchFamily="34" charset="0"/>
                          <a:cs typeface="+mn-cs"/>
                        </a:rPr>
                        <a:t>27 (69.2)</a:t>
                      </a:r>
                    </a:p>
                    <a:p>
                      <a:pPr marL="0" marR="0" algn="ctr">
                        <a:lnSpc>
                          <a:spcPct val="107000"/>
                        </a:lnSpc>
                        <a:spcBef>
                          <a:spcPts val="15"/>
                        </a:spcBef>
                        <a:spcAft>
                          <a:spcPts val="15"/>
                        </a:spcAft>
                      </a:pPr>
                      <a:r>
                        <a:rPr lang="en-US" sz="1100" b="0" kern="1200" dirty="0">
                          <a:solidFill>
                            <a:srgbClr val="503291"/>
                          </a:solidFill>
                          <a:latin typeface="Verdana" panose="020B0604030504040204" pitchFamily="34" charset="0"/>
                          <a:ea typeface="Verdana" panose="020B0604030504040204" pitchFamily="34" charset="0"/>
                          <a:cs typeface="+mn-cs"/>
                        </a:rPr>
                        <a:t>6 (15.4)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noProof="0" dirty="0">
                          <a:solidFill>
                            <a:srgbClr val="503291"/>
                          </a:solidFill>
                          <a:latin typeface="Verdana" panose="020B0604030504040204" pitchFamily="34" charset="0"/>
                          <a:ea typeface="Verdana" panose="020B0604030504040204" pitchFamily="34" charset="0"/>
                          <a:cs typeface="+mn-cs"/>
                        </a:rPr>
                        <a:t>1 (2.6)</a:t>
                      </a:r>
                      <a:br>
                        <a:rPr lang="en-GB" sz="1100" b="0" kern="1200" noProof="0" dirty="0">
                          <a:solidFill>
                            <a:srgbClr val="503291"/>
                          </a:solidFill>
                          <a:latin typeface="Verdana" panose="020B0604030504040204" pitchFamily="34" charset="0"/>
                          <a:ea typeface="Verdana" panose="020B0604030504040204" pitchFamily="34" charset="0"/>
                          <a:cs typeface="+mn-cs"/>
                        </a:rPr>
                      </a:br>
                      <a:r>
                        <a:rPr lang="en-GB" sz="1100" b="0" kern="1200" noProof="0" dirty="0">
                          <a:solidFill>
                            <a:srgbClr val="503291"/>
                          </a:solidFill>
                          <a:latin typeface="Verdana" panose="020B0604030504040204" pitchFamily="34" charset="0"/>
                          <a:ea typeface="Verdana" panose="020B0604030504040204" pitchFamily="34" charset="0"/>
                          <a:cs typeface="+mn-cs"/>
                        </a:rPr>
                        <a:t>1 (2.6)</a:t>
                      </a: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marR="0" algn="ctr">
                        <a:lnSpc>
                          <a:spcPct val="107000"/>
                        </a:lnSpc>
                        <a:spcBef>
                          <a:spcPts val="15"/>
                        </a:spcBef>
                        <a:spcAft>
                          <a:spcPts val="15"/>
                        </a:spcAft>
                      </a:pPr>
                      <a:r>
                        <a:rPr lang="en-US" sz="1100" b="0" kern="1200" dirty="0">
                          <a:solidFill>
                            <a:srgbClr val="503291"/>
                          </a:solidFill>
                          <a:latin typeface="Verdana" panose="020B0604030504040204" pitchFamily="34" charset="0"/>
                          <a:ea typeface="Verdana" panose="020B0604030504040204" pitchFamily="34" charset="0"/>
                          <a:cs typeface="+mn-cs"/>
                        </a:rPr>
                        <a:t>38 (90.5)</a:t>
                      </a:r>
                    </a:p>
                    <a:p>
                      <a:pPr marL="0" marR="0" algn="ctr">
                        <a:lnSpc>
                          <a:spcPct val="107000"/>
                        </a:lnSpc>
                        <a:spcBef>
                          <a:spcPts val="15"/>
                        </a:spcBef>
                        <a:spcAft>
                          <a:spcPts val="15"/>
                        </a:spcAft>
                      </a:pPr>
                      <a:r>
                        <a:rPr lang="en-US" sz="1100" b="0" kern="1200" dirty="0">
                          <a:solidFill>
                            <a:srgbClr val="503291"/>
                          </a:solidFill>
                          <a:latin typeface="Verdana" panose="020B0604030504040204" pitchFamily="34" charset="0"/>
                          <a:ea typeface="Verdana" panose="020B0604030504040204" pitchFamily="34" charset="0"/>
                          <a:cs typeface="+mn-cs"/>
                        </a:rPr>
                        <a:t>7 (16.7)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noProof="0" dirty="0">
                          <a:solidFill>
                            <a:srgbClr val="503291"/>
                          </a:solidFill>
                          <a:latin typeface="Verdana" panose="020B0604030504040204" pitchFamily="34" charset="0"/>
                          <a:ea typeface="Verdana" panose="020B0604030504040204" pitchFamily="34" charset="0"/>
                          <a:cs typeface="+mn-cs"/>
                        </a:rPr>
                        <a:t>0 (0.0)</a:t>
                      </a:r>
                      <a:br>
                        <a:rPr lang="en-GB" sz="1100" b="0" kern="1200" noProof="0" dirty="0">
                          <a:solidFill>
                            <a:srgbClr val="503291"/>
                          </a:solidFill>
                          <a:latin typeface="Verdana" panose="020B0604030504040204" pitchFamily="34" charset="0"/>
                          <a:ea typeface="Verdana" panose="020B0604030504040204" pitchFamily="34" charset="0"/>
                          <a:cs typeface="+mn-cs"/>
                        </a:rPr>
                      </a:br>
                      <a:r>
                        <a:rPr lang="en-GB" sz="1100" b="0" kern="1200" noProof="0" dirty="0">
                          <a:solidFill>
                            <a:srgbClr val="503291"/>
                          </a:solidFill>
                          <a:latin typeface="Verdana" panose="020B0604030504040204" pitchFamily="34" charset="0"/>
                          <a:ea typeface="Verdana" panose="020B0604030504040204" pitchFamily="34" charset="0"/>
                          <a:cs typeface="+mn-cs"/>
                        </a:rPr>
                        <a:t>0 (0.0)</a:t>
                      </a: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marR="0" algn="ctr">
                        <a:lnSpc>
                          <a:spcPct val="107000"/>
                        </a:lnSpc>
                        <a:spcBef>
                          <a:spcPts val="15"/>
                        </a:spcBef>
                        <a:spcAft>
                          <a:spcPts val="15"/>
                        </a:spcAft>
                      </a:pPr>
                      <a:r>
                        <a:rPr lang="en-US" sz="1100" b="0" kern="1200" dirty="0">
                          <a:solidFill>
                            <a:srgbClr val="503291"/>
                          </a:solidFill>
                          <a:latin typeface="Verdana" panose="020B0604030504040204" pitchFamily="34" charset="0"/>
                          <a:ea typeface="Verdana" panose="020B0604030504040204" pitchFamily="34" charset="0"/>
                          <a:cs typeface="+mn-cs"/>
                        </a:rPr>
                        <a:t>34 (77.3)</a:t>
                      </a:r>
                    </a:p>
                    <a:p>
                      <a:pPr marL="0" marR="0" algn="ctr">
                        <a:lnSpc>
                          <a:spcPct val="107000"/>
                        </a:lnSpc>
                        <a:spcBef>
                          <a:spcPts val="15"/>
                        </a:spcBef>
                        <a:spcAft>
                          <a:spcPts val="15"/>
                        </a:spcAft>
                      </a:pPr>
                      <a:r>
                        <a:rPr lang="en-US" sz="1100" b="0" kern="1200" dirty="0">
                          <a:solidFill>
                            <a:srgbClr val="503291"/>
                          </a:solidFill>
                          <a:latin typeface="Verdana" panose="020B0604030504040204" pitchFamily="34" charset="0"/>
                          <a:ea typeface="Verdana" panose="020B0604030504040204" pitchFamily="34" charset="0"/>
                          <a:cs typeface="+mn-cs"/>
                        </a:rPr>
                        <a:t>6 (13.6)</a:t>
                      </a:r>
                    </a:p>
                    <a:p>
                      <a:pPr algn="ctr"/>
                      <a:r>
                        <a:rPr lang="en-GB" sz="1100" b="0" kern="1200" noProof="0" dirty="0">
                          <a:solidFill>
                            <a:srgbClr val="503291"/>
                          </a:solidFill>
                          <a:latin typeface="Verdana" panose="020B0604030504040204" pitchFamily="34" charset="0"/>
                          <a:ea typeface="Verdana" panose="020B0604030504040204" pitchFamily="34" charset="0"/>
                          <a:cs typeface="+mn-cs"/>
                        </a:rPr>
                        <a:t>2 (4.5)</a:t>
                      </a:r>
                    </a:p>
                    <a:p>
                      <a:pPr algn="ctr"/>
                      <a:r>
                        <a:rPr lang="en-GB" sz="1100" b="0" kern="1200" baseline="0" noProof="0" dirty="0">
                          <a:solidFill>
                            <a:srgbClr val="503291"/>
                          </a:solidFill>
                          <a:effectLst/>
                          <a:latin typeface="Verdana" panose="020B0604030504040204" pitchFamily="34" charset="0"/>
                          <a:ea typeface="Verdana" panose="020B0604030504040204" pitchFamily="34" charset="0"/>
                          <a:cs typeface="+mn-cs"/>
                        </a:rPr>
                        <a:t>1 (2.3)</a:t>
                      </a:r>
                      <a:endParaRPr lang="en-US" sz="1100" b="0" baseline="0" dirty="0">
                        <a:solidFill>
                          <a:srgbClr val="503291"/>
                        </a:solidFill>
                        <a:effectLst/>
                        <a:latin typeface="Verdana" panose="020B0604030504040204" pitchFamily="34" charset="0"/>
                        <a:ea typeface="Verdana" panose="020B0604030504040204" pitchFamily="34" charset="0"/>
                        <a:cs typeface="Times New Roman"/>
                      </a:endParaRP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algn="ctr"/>
                      <a:r>
                        <a:rPr lang="en-US" sz="1100" b="0" baseline="0" dirty="0">
                          <a:solidFill>
                            <a:srgbClr val="503291"/>
                          </a:solidFill>
                          <a:effectLst/>
                          <a:latin typeface="Verdana" panose="020B0604030504040204" pitchFamily="34" charset="0"/>
                          <a:ea typeface="Verdana" panose="020B0604030504040204" pitchFamily="34" charset="0"/>
                          <a:cs typeface="Times New Roman"/>
                        </a:rPr>
                        <a:t>36 (73.5)</a:t>
                      </a:r>
                    </a:p>
                    <a:p>
                      <a:pPr algn="ctr"/>
                      <a:r>
                        <a:rPr lang="en-US" sz="1100" b="0" baseline="0" dirty="0">
                          <a:solidFill>
                            <a:srgbClr val="503291"/>
                          </a:solidFill>
                          <a:effectLst/>
                          <a:latin typeface="Verdana" panose="020B0604030504040204" pitchFamily="34" charset="0"/>
                          <a:ea typeface="Verdana" panose="020B0604030504040204" pitchFamily="34" charset="0"/>
                          <a:cs typeface="Times New Roman"/>
                        </a:rPr>
                        <a:t>13 (26.5)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baseline="0" dirty="0">
                          <a:solidFill>
                            <a:srgbClr val="503291"/>
                          </a:solidFill>
                          <a:effectLst/>
                          <a:latin typeface="Verdana" panose="020B0604030504040204" pitchFamily="34" charset="0"/>
                          <a:ea typeface="Verdana" panose="020B0604030504040204" pitchFamily="34" charset="0"/>
                          <a:cs typeface="Times New Roman"/>
                        </a:rPr>
                        <a:t>1 (2.0)</a:t>
                      </a:r>
                      <a:br>
                        <a:rPr lang="en-US" sz="1100" b="0" baseline="0" dirty="0">
                          <a:solidFill>
                            <a:srgbClr val="503291"/>
                          </a:solidFill>
                          <a:effectLst/>
                          <a:latin typeface="Verdana" panose="020B0604030504040204" pitchFamily="34" charset="0"/>
                          <a:ea typeface="Verdana" panose="020B0604030504040204" pitchFamily="34" charset="0"/>
                          <a:cs typeface="Times New Roman"/>
                        </a:rPr>
                      </a:br>
                      <a:r>
                        <a:rPr lang="en-US" sz="1100" b="0" baseline="0" dirty="0">
                          <a:solidFill>
                            <a:srgbClr val="503291"/>
                          </a:solidFill>
                          <a:effectLst/>
                          <a:latin typeface="Verdana" panose="020B0604030504040204" pitchFamily="34" charset="0"/>
                          <a:ea typeface="Verdana" panose="020B0604030504040204" pitchFamily="34" charset="0"/>
                          <a:cs typeface="Times New Roman"/>
                        </a:rPr>
                        <a:t>1 (2.0)</a:t>
                      </a: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algn="ctr"/>
                      <a:r>
                        <a:rPr lang="en-US" sz="1100" b="0" baseline="0">
                          <a:solidFill>
                            <a:srgbClr val="503291"/>
                          </a:solidFill>
                          <a:effectLst/>
                          <a:latin typeface="Verdana" panose="020B0604030504040204" pitchFamily="34" charset="0"/>
                          <a:ea typeface="Verdana" panose="020B0604030504040204" pitchFamily="34" charset="0"/>
                          <a:cs typeface="Times New Roman"/>
                        </a:rPr>
                        <a:t>165 (77.5)</a:t>
                      </a:r>
                    </a:p>
                    <a:p>
                      <a:pPr algn="ctr"/>
                      <a:r>
                        <a:rPr lang="en-US" sz="1100" b="0" baseline="0">
                          <a:solidFill>
                            <a:srgbClr val="503291"/>
                          </a:solidFill>
                          <a:effectLst/>
                          <a:latin typeface="Verdana" panose="020B0604030504040204" pitchFamily="34" charset="0"/>
                          <a:ea typeface="Verdana" panose="020B0604030504040204" pitchFamily="34" charset="0"/>
                          <a:cs typeface="Times New Roman"/>
                        </a:rPr>
                        <a:t>36 (16.9)</a:t>
                      </a:r>
                    </a:p>
                    <a:p>
                      <a:pPr algn="ctr"/>
                      <a:r>
                        <a:rPr lang="en-US" sz="1100" b="0" baseline="0">
                          <a:solidFill>
                            <a:srgbClr val="503291"/>
                          </a:solidFill>
                          <a:effectLst/>
                          <a:latin typeface="Verdana" panose="020B0604030504040204" pitchFamily="34" charset="0"/>
                          <a:ea typeface="Verdana" panose="020B0604030504040204" pitchFamily="34" charset="0"/>
                          <a:cs typeface="Times New Roman"/>
                        </a:rPr>
                        <a:t>4 (1.8)</a:t>
                      </a:r>
                    </a:p>
                    <a:p>
                      <a:pPr algn="ctr"/>
                      <a:r>
                        <a:rPr lang="en-US" sz="1100" b="0" baseline="0">
                          <a:solidFill>
                            <a:srgbClr val="503291"/>
                          </a:solidFill>
                          <a:effectLst/>
                          <a:latin typeface="Verdana" panose="020B0604030504040204" pitchFamily="34" charset="0"/>
                          <a:ea typeface="Verdana" panose="020B0604030504040204" pitchFamily="34" charset="0"/>
                          <a:cs typeface="Times New Roman"/>
                        </a:rPr>
                        <a:t>3 (1.4)</a:t>
                      </a:r>
                    </a:p>
                  </a:txBody>
                  <a:tcPr marL="18288" marR="18288" marT="18288" marB="18288"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extLst>
                  <a:ext uri="{0D108BD9-81ED-4DB2-BD59-A6C34878D82A}">
                    <a16:rowId xmlns:a16="http://schemas.microsoft.com/office/drawing/2014/main" val="2331663391"/>
                  </a:ext>
                </a:extLst>
              </a:tr>
              <a:tr h="420368">
                <a:tc>
                  <a:txBody>
                    <a:bodyPr/>
                    <a:lstStyle/>
                    <a:p>
                      <a:pPr marL="0" marR="0" algn="l">
                        <a:lnSpc>
                          <a:spcPct val="107000"/>
                        </a:lnSpc>
                        <a:spcBef>
                          <a:spcPts val="15"/>
                        </a:spcBef>
                        <a:spcAft>
                          <a:spcPts val="15"/>
                        </a:spcAft>
                      </a:pPr>
                      <a:r>
                        <a:rPr lang="en-US" sz="1100" b="1" baseline="0" dirty="0">
                          <a:solidFill>
                            <a:srgbClr val="503291"/>
                          </a:solidFill>
                          <a:effectLst/>
                          <a:latin typeface="Verdana" panose="020B0604030504040204" pitchFamily="34" charset="0"/>
                          <a:ea typeface="Verdana" panose="020B0604030504040204" pitchFamily="34" charset="0"/>
                          <a:cs typeface="Times New Roman"/>
                        </a:rPr>
                        <a:t>Any treatment-related TEAE</a:t>
                      </a:r>
                    </a:p>
                  </a:txBody>
                  <a:tcPr marL="90000" marR="18288" marT="18288" marB="18288"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algn="ctr"/>
                      <a:r>
                        <a:rPr lang="en-GB" sz="1100" b="0" kern="1200" noProof="0">
                          <a:solidFill>
                            <a:srgbClr val="503291"/>
                          </a:solidFill>
                          <a:latin typeface="Verdana" panose="020B0604030504040204" pitchFamily="34" charset="0"/>
                          <a:ea typeface="Verdana" panose="020B0604030504040204" pitchFamily="34" charset="0"/>
                          <a:cs typeface="+mn-cs"/>
                        </a:rPr>
                        <a:t>9 (23.1)</a:t>
                      </a: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marR="0" algn="ctr">
                        <a:lnSpc>
                          <a:spcPct val="107000"/>
                        </a:lnSpc>
                        <a:spcBef>
                          <a:spcPts val="15"/>
                        </a:spcBef>
                        <a:spcAft>
                          <a:spcPts val="15"/>
                        </a:spcAft>
                      </a:pPr>
                      <a:r>
                        <a:rPr lang="en-US" sz="1100" b="0" kern="1200">
                          <a:solidFill>
                            <a:srgbClr val="503291"/>
                          </a:solidFill>
                          <a:latin typeface="Verdana" panose="020B0604030504040204" pitchFamily="34" charset="0"/>
                          <a:ea typeface="Verdana" panose="020B0604030504040204" pitchFamily="34" charset="0"/>
                          <a:cs typeface="+mn-cs"/>
                        </a:rPr>
                        <a:t>6 (15.4)</a:t>
                      </a: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marR="0" lvl="0" indent="0" algn="ctr" defTabSz="914400" rtl="0" eaLnBrk="1" fontAlgn="auto" latinLnBrk="0" hangingPunct="1">
                        <a:lnSpc>
                          <a:spcPct val="107000"/>
                        </a:lnSpc>
                        <a:spcBef>
                          <a:spcPts val="15"/>
                        </a:spcBef>
                        <a:spcAft>
                          <a:spcPts val="15"/>
                        </a:spcAft>
                        <a:buClrTx/>
                        <a:buSzTx/>
                        <a:buFontTx/>
                        <a:buNone/>
                        <a:tabLst/>
                        <a:defRPr/>
                      </a:pPr>
                      <a:r>
                        <a:rPr lang="en-US" sz="1100" b="0" kern="1200">
                          <a:solidFill>
                            <a:srgbClr val="503291"/>
                          </a:solidFill>
                          <a:latin typeface="Verdana" panose="020B0604030504040204" pitchFamily="34" charset="0"/>
                          <a:ea typeface="Verdana" panose="020B0604030504040204" pitchFamily="34" charset="0"/>
                          <a:cs typeface="+mn-cs"/>
                        </a:rPr>
                        <a:t>11 (26.2)</a:t>
                      </a: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marR="0" algn="ctr">
                        <a:lnSpc>
                          <a:spcPct val="107000"/>
                        </a:lnSpc>
                        <a:spcBef>
                          <a:spcPts val="15"/>
                        </a:spcBef>
                        <a:spcAft>
                          <a:spcPts val="15"/>
                        </a:spcAft>
                      </a:pPr>
                      <a:r>
                        <a:rPr lang="en-US" sz="1100" b="0" kern="1200">
                          <a:solidFill>
                            <a:srgbClr val="503291"/>
                          </a:solidFill>
                          <a:latin typeface="Verdana" panose="020B0604030504040204" pitchFamily="34" charset="0"/>
                          <a:ea typeface="Verdana" panose="020B0604030504040204" pitchFamily="34" charset="0"/>
                          <a:cs typeface="+mn-cs"/>
                        </a:rPr>
                        <a:t>14 (31.8)</a:t>
                      </a: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marR="0" algn="ctr">
                        <a:lnSpc>
                          <a:spcPct val="107000"/>
                        </a:lnSpc>
                        <a:spcBef>
                          <a:spcPts val="15"/>
                        </a:spcBef>
                        <a:spcAft>
                          <a:spcPts val="15"/>
                        </a:spcAft>
                      </a:pPr>
                      <a:r>
                        <a:rPr lang="en-US" sz="1100" b="0" kern="1200" dirty="0">
                          <a:solidFill>
                            <a:srgbClr val="503291"/>
                          </a:solidFill>
                          <a:latin typeface="Verdana" panose="020B0604030504040204" pitchFamily="34" charset="0"/>
                          <a:ea typeface="Verdana" panose="020B0604030504040204" pitchFamily="34" charset="0"/>
                          <a:cs typeface="+mn-cs"/>
                        </a:rPr>
                        <a:t>19 (38.8)</a:t>
                      </a: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marR="0" algn="ctr">
                        <a:lnSpc>
                          <a:spcPct val="107000"/>
                        </a:lnSpc>
                        <a:spcBef>
                          <a:spcPts val="15"/>
                        </a:spcBef>
                        <a:spcAft>
                          <a:spcPts val="15"/>
                        </a:spcAft>
                      </a:pPr>
                      <a:r>
                        <a:rPr lang="en-US" sz="1100" b="0" kern="1200">
                          <a:solidFill>
                            <a:srgbClr val="503291"/>
                          </a:solidFill>
                          <a:latin typeface="Verdana" panose="020B0604030504040204" pitchFamily="34" charset="0"/>
                          <a:ea typeface="Verdana" panose="020B0604030504040204" pitchFamily="34" charset="0"/>
                          <a:cs typeface="+mn-cs"/>
                        </a:rPr>
                        <a:t>59 (27.7)</a:t>
                      </a:r>
                    </a:p>
                  </a:txBody>
                  <a:tcPr marL="18288" marR="18288" marT="18288" marB="18288"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extLst>
                  <a:ext uri="{0D108BD9-81ED-4DB2-BD59-A6C34878D82A}">
                    <a16:rowId xmlns:a16="http://schemas.microsoft.com/office/drawing/2014/main" val="1322156329"/>
                  </a:ext>
                </a:extLst>
              </a:tr>
              <a:tr h="420368">
                <a:tc>
                  <a:txBody>
                    <a:bodyPr/>
                    <a:lstStyle/>
                    <a:p>
                      <a:pPr marL="0" marR="0" algn="l">
                        <a:lnSpc>
                          <a:spcPct val="107000"/>
                        </a:lnSpc>
                        <a:spcBef>
                          <a:spcPts val="15"/>
                        </a:spcBef>
                        <a:spcAft>
                          <a:spcPts val="15"/>
                        </a:spcAft>
                      </a:pPr>
                      <a:r>
                        <a:rPr lang="en-US" sz="1100" b="1" baseline="0">
                          <a:solidFill>
                            <a:srgbClr val="503291"/>
                          </a:solidFill>
                          <a:effectLst/>
                          <a:latin typeface="Verdana" panose="020B0604030504040204" pitchFamily="34" charset="0"/>
                          <a:ea typeface="Verdana" panose="020B0604030504040204" pitchFamily="34" charset="0"/>
                          <a:cs typeface="Times New Roman"/>
                        </a:rPr>
                        <a:t>Any serious TEAE</a:t>
                      </a:r>
                    </a:p>
                  </a:txBody>
                  <a:tcPr marL="90000" marR="18288" marT="18288" marB="18288"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algn="ctr"/>
                      <a:r>
                        <a:rPr lang="en-GB" sz="1100" b="0" kern="1200" noProof="0">
                          <a:solidFill>
                            <a:srgbClr val="503291"/>
                          </a:solidFill>
                          <a:latin typeface="Verdana" panose="020B0604030504040204" pitchFamily="34" charset="0"/>
                          <a:ea typeface="Verdana" panose="020B0604030504040204" pitchFamily="34" charset="0"/>
                          <a:cs typeface="+mn-cs"/>
                        </a:rPr>
                        <a:t>6 (15.4)</a:t>
                      </a: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marR="0" algn="ctr">
                        <a:lnSpc>
                          <a:spcPct val="107000"/>
                        </a:lnSpc>
                        <a:spcBef>
                          <a:spcPts val="15"/>
                        </a:spcBef>
                        <a:spcAft>
                          <a:spcPts val="15"/>
                        </a:spcAft>
                      </a:pPr>
                      <a:r>
                        <a:rPr lang="en-US" sz="1100" b="0" kern="1200" dirty="0">
                          <a:solidFill>
                            <a:srgbClr val="503291"/>
                          </a:solidFill>
                          <a:latin typeface="Verdana" panose="020B0604030504040204" pitchFamily="34" charset="0"/>
                          <a:ea typeface="Verdana" panose="020B0604030504040204" pitchFamily="34" charset="0"/>
                          <a:cs typeface="+mn-cs"/>
                        </a:rPr>
                        <a:t>8 (20.5)</a:t>
                      </a: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marR="0" lvl="0" indent="0" algn="ctr" defTabSz="914400" rtl="0" eaLnBrk="1" fontAlgn="auto" latinLnBrk="0" hangingPunct="1">
                        <a:lnSpc>
                          <a:spcPct val="107000"/>
                        </a:lnSpc>
                        <a:spcBef>
                          <a:spcPts val="15"/>
                        </a:spcBef>
                        <a:spcAft>
                          <a:spcPts val="15"/>
                        </a:spcAft>
                        <a:buClrTx/>
                        <a:buSzTx/>
                        <a:buFontTx/>
                        <a:buNone/>
                        <a:tabLst/>
                        <a:defRPr/>
                      </a:pPr>
                      <a:r>
                        <a:rPr lang="en-US" sz="1100" b="0" kern="1200">
                          <a:solidFill>
                            <a:srgbClr val="503291"/>
                          </a:solidFill>
                          <a:latin typeface="Verdana" panose="020B0604030504040204" pitchFamily="34" charset="0"/>
                          <a:ea typeface="Verdana" panose="020B0604030504040204" pitchFamily="34" charset="0"/>
                          <a:cs typeface="+mn-cs"/>
                        </a:rPr>
                        <a:t>5 (11.9)</a:t>
                      </a: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marR="0" algn="ctr">
                        <a:lnSpc>
                          <a:spcPct val="107000"/>
                        </a:lnSpc>
                        <a:spcBef>
                          <a:spcPts val="15"/>
                        </a:spcBef>
                        <a:spcAft>
                          <a:spcPts val="15"/>
                        </a:spcAft>
                      </a:pPr>
                      <a:r>
                        <a:rPr lang="en-US" sz="1100" b="0" kern="1200">
                          <a:solidFill>
                            <a:srgbClr val="503291"/>
                          </a:solidFill>
                          <a:latin typeface="Verdana" panose="020B0604030504040204" pitchFamily="34" charset="0"/>
                          <a:ea typeface="Verdana" panose="020B0604030504040204" pitchFamily="34" charset="0"/>
                          <a:cs typeface="+mn-cs"/>
                        </a:rPr>
                        <a:t>4 (9.1)</a:t>
                      </a: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marR="0" algn="ctr">
                        <a:lnSpc>
                          <a:spcPct val="107000"/>
                        </a:lnSpc>
                        <a:spcBef>
                          <a:spcPts val="15"/>
                        </a:spcBef>
                        <a:spcAft>
                          <a:spcPts val="15"/>
                        </a:spcAft>
                      </a:pPr>
                      <a:r>
                        <a:rPr lang="en-US" sz="1100" b="0" kern="1200" dirty="0">
                          <a:solidFill>
                            <a:srgbClr val="503291"/>
                          </a:solidFill>
                          <a:latin typeface="Verdana" panose="020B0604030504040204" pitchFamily="34" charset="0"/>
                          <a:ea typeface="Verdana" panose="020B0604030504040204" pitchFamily="34" charset="0"/>
                          <a:cs typeface="+mn-cs"/>
                        </a:rPr>
                        <a:t>9 (18.4)</a:t>
                      </a: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marR="0" algn="ctr">
                        <a:lnSpc>
                          <a:spcPct val="107000"/>
                        </a:lnSpc>
                        <a:spcBef>
                          <a:spcPts val="15"/>
                        </a:spcBef>
                        <a:spcAft>
                          <a:spcPts val="15"/>
                        </a:spcAft>
                      </a:pPr>
                      <a:r>
                        <a:rPr lang="en-US" sz="1100" b="0" kern="1200">
                          <a:solidFill>
                            <a:srgbClr val="503291"/>
                          </a:solidFill>
                          <a:latin typeface="Verdana" panose="020B0604030504040204" pitchFamily="34" charset="0"/>
                          <a:ea typeface="Verdana" panose="020B0604030504040204" pitchFamily="34" charset="0"/>
                          <a:cs typeface="+mn-cs"/>
                        </a:rPr>
                        <a:t>32 (15.0)</a:t>
                      </a:r>
                    </a:p>
                  </a:txBody>
                  <a:tcPr marL="18288" marR="18288" marT="18288" marB="18288"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extLst>
                  <a:ext uri="{0D108BD9-81ED-4DB2-BD59-A6C34878D82A}">
                    <a16:rowId xmlns:a16="http://schemas.microsoft.com/office/drawing/2014/main" val="1636477030"/>
                  </a:ext>
                </a:extLst>
              </a:tr>
              <a:tr h="420368">
                <a:tc>
                  <a:txBody>
                    <a:bodyPr/>
                    <a:lstStyle/>
                    <a:p>
                      <a:pPr marL="0" marR="0" lvl="0" indent="0" algn="l" defTabSz="914400" eaLnBrk="1" fontAlgn="auto" latinLnBrk="0" hangingPunct="1">
                        <a:lnSpc>
                          <a:spcPct val="107000"/>
                        </a:lnSpc>
                        <a:spcBef>
                          <a:spcPts val="15"/>
                        </a:spcBef>
                        <a:spcAft>
                          <a:spcPts val="15"/>
                        </a:spcAft>
                        <a:buClrTx/>
                        <a:buSzTx/>
                        <a:buFontTx/>
                        <a:buNone/>
                        <a:tabLst/>
                        <a:defRPr/>
                      </a:pPr>
                      <a:r>
                        <a:rPr lang="en-US" sz="1100" b="1" baseline="0">
                          <a:solidFill>
                            <a:srgbClr val="503291"/>
                          </a:solidFill>
                          <a:effectLst/>
                          <a:latin typeface="Verdana" panose="020B0604030504040204" pitchFamily="34" charset="0"/>
                          <a:ea typeface="Verdana" panose="020B0604030504040204" pitchFamily="34" charset="0"/>
                          <a:cs typeface="Times New Roman"/>
                        </a:rPr>
                        <a:t>Any treatment-related serious TEAE</a:t>
                      </a:r>
                    </a:p>
                  </a:txBody>
                  <a:tcPr marL="90000" marR="18288" marT="18288" marB="18288"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algn="ctr"/>
                      <a:r>
                        <a:rPr lang="en-GB" sz="1100" b="0" kern="1200" noProof="0">
                          <a:solidFill>
                            <a:srgbClr val="503291"/>
                          </a:solidFill>
                          <a:latin typeface="Verdana" panose="020B0604030504040204" pitchFamily="34" charset="0"/>
                          <a:ea typeface="Verdana" panose="020B0604030504040204" pitchFamily="34" charset="0"/>
                          <a:cs typeface="+mn-cs"/>
                        </a:rPr>
                        <a:t>0 (0.0)</a:t>
                      </a: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marR="0" algn="ctr">
                        <a:lnSpc>
                          <a:spcPct val="107000"/>
                        </a:lnSpc>
                        <a:spcBef>
                          <a:spcPts val="15"/>
                        </a:spcBef>
                        <a:spcAft>
                          <a:spcPts val="15"/>
                        </a:spcAft>
                      </a:pPr>
                      <a:r>
                        <a:rPr lang="en-US" sz="1100" b="0" kern="1200" dirty="0">
                          <a:solidFill>
                            <a:srgbClr val="503291"/>
                          </a:solidFill>
                          <a:latin typeface="Verdana" panose="020B0604030504040204" pitchFamily="34" charset="0"/>
                          <a:ea typeface="Verdana" panose="020B0604030504040204" pitchFamily="34" charset="0"/>
                          <a:cs typeface="+mn-cs"/>
                        </a:rPr>
                        <a:t>1 (2.6)</a:t>
                      </a: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marR="0" lvl="0" indent="0" algn="ctr" defTabSz="914400" rtl="0" eaLnBrk="1" fontAlgn="auto" latinLnBrk="0" hangingPunct="1">
                        <a:lnSpc>
                          <a:spcPct val="107000"/>
                        </a:lnSpc>
                        <a:spcBef>
                          <a:spcPts val="15"/>
                        </a:spcBef>
                        <a:spcAft>
                          <a:spcPts val="15"/>
                        </a:spcAft>
                        <a:buClrTx/>
                        <a:buSzTx/>
                        <a:buFontTx/>
                        <a:buNone/>
                        <a:tabLst/>
                        <a:defRPr/>
                      </a:pPr>
                      <a:r>
                        <a:rPr lang="en-US" sz="1100" b="0" kern="1200">
                          <a:solidFill>
                            <a:srgbClr val="503291"/>
                          </a:solidFill>
                          <a:latin typeface="Verdana" panose="020B0604030504040204" pitchFamily="34" charset="0"/>
                          <a:ea typeface="Verdana" panose="020B0604030504040204" pitchFamily="34" charset="0"/>
                          <a:cs typeface="+mn-cs"/>
                        </a:rPr>
                        <a:t>2 (4.8)</a:t>
                      </a: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marR="0" algn="ctr">
                        <a:lnSpc>
                          <a:spcPct val="107000"/>
                        </a:lnSpc>
                        <a:spcBef>
                          <a:spcPts val="15"/>
                        </a:spcBef>
                        <a:spcAft>
                          <a:spcPts val="15"/>
                        </a:spcAft>
                      </a:pPr>
                      <a:r>
                        <a:rPr lang="en-US" sz="1100" b="0" kern="1200">
                          <a:solidFill>
                            <a:srgbClr val="503291"/>
                          </a:solidFill>
                          <a:latin typeface="Verdana" panose="020B0604030504040204" pitchFamily="34" charset="0"/>
                          <a:ea typeface="Verdana" panose="020B0604030504040204" pitchFamily="34" charset="0"/>
                          <a:cs typeface="+mn-cs"/>
                        </a:rPr>
                        <a:t>0</a:t>
                      </a:r>
                      <a:r>
                        <a:rPr lang="en-GB" sz="1100" b="0" kern="1200" noProof="0">
                          <a:solidFill>
                            <a:srgbClr val="503291"/>
                          </a:solidFill>
                          <a:latin typeface="Verdana" panose="020B0604030504040204" pitchFamily="34" charset="0"/>
                          <a:ea typeface="Verdana" panose="020B0604030504040204" pitchFamily="34" charset="0"/>
                          <a:cs typeface="+mn-cs"/>
                        </a:rPr>
                        <a:t> (0.0)</a:t>
                      </a:r>
                      <a:endParaRPr lang="en-US" sz="1100" b="0" kern="1200">
                        <a:solidFill>
                          <a:srgbClr val="503291"/>
                        </a:solidFill>
                        <a:latin typeface="Verdana" panose="020B0604030504040204" pitchFamily="34" charset="0"/>
                        <a:ea typeface="Verdana" panose="020B0604030504040204" pitchFamily="34" charset="0"/>
                        <a:cs typeface="+mn-cs"/>
                      </a:endParaRP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marR="0" algn="ctr">
                        <a:lnSpc>
                          <a:spcPct val="107000"/>
                        </a:lnSpc>
                        <a:spcBef>
                          <a:spcPts val="15"/>
                        </a:spcBef>
                        <a:spcAft>
                          <a:spcPts val="15"/>
                        </a:spcAft>
                      </a:pPr>
                      <a:r>
                        <a:rPr lang="en-US" sz="1100" b="0" kern="1200" dirty="0">
                          <a:solidFill>
                            <a:srgbClr val="503291"/>
                          </a:solidFill>
                          <a:latin typeface="Verdana" panose="020B0604030504040204" pitchFamily="34" charset="0"/>
                          <a:ea typeface="Verdana" panose="020B0604030504040204" pitchFamily="34" charset="0"/>
                          <a:cs typeface="+mn-cs"/>
                        </a:rPr>
                        <a:t>3 (6.1)</a:t>
                      </a: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marR="0" algn="ctr">
                        <a:lnSpc>
                          <a:spcPct val="107000"/>
                        </a:lnSpc>
                        <a:spcBef>
                          <a:spcPts val="15"/>
                        </a:spcBef>
                        <a:spcAft>
                          <a:spcPts val="15"/>
                        </a:spcAft>
                      </a:pPr>
                      <a:r>
                        <a:rPr lang="en-US" sz="1100" b="0" kern="1200" dirty="0">
                          <a:solidFill>
                            <a:srgbClr val="503291"/>
                          </a:solidFill>
                          <a:latin typeface="Verdana" panose="020B0604030504040204" pitchFamily="34" charset="0"/>
                          <a:ea typeface="Verdana" panose="020B0604030504040204" pitchFamily="34" charset="0"/>
                          <a:cs typeface="+mn-cs"/>
                        </a:rPr>
                        <a:t>6 (2.8)</a:t>
                      </a:r>
                      <a:r>
                        <a:rPr lang="en-US" sz="1100" b="0" kern="1200" baseline="30000" dirty="0">
                          <a:solidFill>
                            <a:srgbClr val="503291"/>
                          </a:solidFill>
                          <a:latin typeface="Verdana" panose="020B0604030504040204" pitchFamily="34" charset="0"/>
                          <a:ea typeface="Verdana" panose="020B0604030504040204" pitchFamily="34" charset="0"/>
                          <a:cs typeface="+mn-cs"/>
                        </a:rPr>
                        <a:t>c</a:t>
                      </a:r>
                    </a:p>
                  </a:txBody>
                  <a:tcPr marL="18288" marR="18288" marT="18288" marB="18288"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extLst>
                  <a:ext uri="{0D108BD9-81ED-4DB2-BD59-A6C34878D82A}">
                    <a16:rowId xmlns:a16="http://schemas.microsoft.com/office/drawing/2014/main" val="2269111023"/>
                  </a:ext>
                </a:extLst>
              </a:tr>
              <a:tr h="420368">
                <a:tc>
                  <a:txBody>
                    <a:bodyPr/>
                    <a:lstStyle/>
                    <a:p>
                      <a:pPr marL="0" marR="0" algn="l">
                        <a:lnSpc>
                          <a:spcPct val="107000"/>
                        </a:lnSpc>
                        <a:spcBef>
                          <a:spcPts val="15"/>
                        </a:spcBef>
                        <a:spcAft>
                          <a:spcPts val="15"/>
                        </a:spcAft>
                      </a:pPr>
                      <a:r>
                        <a:rPr lang="en-US" sz="1100" b="1" baseline="0" dirty="0">
                          <a:solidFill>
                            <a:srgbClr val="503291"/>
                          </a:solidFill>
                          <a:effectLst/>
                          <a:latin typeface="Verdana" panose="020B0604030504040204" pitchFamily="34" charset="0"/>
                          <a:ea typeface="Verdana" panose="020B0604030504040204" pitchFamily="34" charset="0"/>
                          <a:cs typeface="Times New Roman"/>
                        </a:rPr>
                        <a:t>TEAEs leading to treatment withdrawal</a:t>
                      </a:r>
                      <a:endParaRPr lang="en-US" sz="1100" b="1" baseline="30000" dirty="0">
                        <a:solidFill>
                          <a:srgbClr val="503291"/>
                        </a:solidFill>
                        <a:effectLst/>
                        <a:latin typeface="Verdana" panose="020B0604030504040204" pitchFamily="34" charset="0"/>
                        <a:ea typeface="Verdana" panose="020B0604030504040204" pitchFamily="34" charset="0"/>
                        <a:cs typeface="Times New Roman"/>
                      </a:endParaRPr>
                    </a:p>
                  </a:txBody>
                  <a:tcPr marL="90000" marR="18288" marT="18288" marB="18288"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F">
                        <a:alpha val="30000"/>
                      </a:srgbClr>
                    </a:solidFill>
                  </a:tcPr>
                </a:tc>
                <a:tc>
                  <a:txBody>
                    <a:bodyPr/>
                    <a:lstStyle/>
                    <a:p>
                      <a:pPr algn="ctr"/>
                      <a:r>
                        <a:rPr lang="en-GB" sz="1100" b="0" kern="1200" noProof="0">
                          <a:solidFill>
                            <a:srgbClr val="503291"/>
                          </a:solidFill>
                          <a:latin typeface="Verdana" panose="020B0604030504040204" pitchFamily="34" charset="0"/>
                          <a:ea typeface="Verdana" panose="020B0604030504040204" pitchFamily="34" charset="0"/>
                          <a:cs typeface="+mn-cs"/>
                        </a:rPr>
                        <a:t>4 (10.3)</a:t>
                      </a: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F">
                        <a:alpha val="30000"/>
                      </a:srgbClr>
                    </a:solidFill>
                  </a:tcPr>
                </a:tc>
                <a:tc>
                  <a:txBody>
                    <a:bodyPr/>
                    <a:lstStyle/>
                    <a:p>
                      <a:pPr marL="0" marR="0" lvl="0" indent="0" algn="ctr" defTabSz="914400" rtl="0" eaLnBrk="1" fontAlgn="auto" latinLnBrk="0" hangingPunct="1">
                        <a:lnSpc>
                          <a:spcPct val="107000"/>
                        </a:lnSpc>
                        <a:spcBef>
                          <a:spcPts val="15"/>
                        </a:spcBef>
                        <a:spcAft>
                          <a:spcPts val="15"/>
                        </a:spcAft>
                        <a:buClrTx/>
                        <a:buSzTx/>
                        <a:buFontTx/>
                        <a:buNone/>
                        <a:tabLst/>
                        <a:defRPr/>
                      </a:pPr>
                      <a:r>
                        <a:rPr lang="en-US" sz="1100" b="0" kern="1200">
                          <a:solidFill>
                            <a:srgbClr val="503291"/>
                          </a:solidFill>
                          <a:latin typeface="Verdana" panose="020B0604030504040204" pitchFamily="34" charset="0"/>
                          <a:ea typeface="Verdana" panose="020B0604030504040204" pitchFamily="34" charset="0"/>
                          <a:cs typeface="+mn-cs"/>
                        </a:rPr>
                        <a:t>2 (5.1)</a:t>
                      </a: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F">
                        <a:alpha val="30000"/>
                      </a:srgbClr>
                    </a:solidFill>
                  </a:tcPr>
                </a:tc>
                <a:tc>
                  <a:txBody>
                    <a:bodyPr/>
                    <a:lstStyle/>
                    <a:p>
                      <a:pPr marL="0" marR="0" lvl="0" indent="0" algn="ctr" defTabSz="914400" rtl="0" eaLnBrk="1" fontAlgn="auto" latinLnBrk="0" hangingPunct="1">
                        <a:lnSpc>
                          <a:spcPct val="107000"/>
                        </a:lnSpc>
                        <a:spcBef>
                          <a:spcPts val="15"/>
                        </a:spcBef>
                        <a:spcAft>
                          <a:spcPts val="15"/>
                        </a:spcAft>
                        <a:buClrTx/>
                        <a:buSzTx/>
                        <a:buFontTx/>
                        <a:buNone/>
                        <a:tabLst/>
                        <a:defRPr/>
                      </a:pPr>
                      <a:r>
                        <a:rPr lang="en-US" sz="1100" b="0" kern="1200">
                          <a:solidFill>
                            <a:srgbClr val="503291"/>
                          </a:solidFill>
                          <a:latin typeface="Verdana" panose="020B0604030504040204" pitchFamily="34" charset="0"/>
                          <a:ea typeface="Verdana" panose="020B0604030504040204" pitchFamily="34" charset="0"/>
                          <a:cs typeface="+mn-cs"/>
                        </a:rPr>
                        <a:t>0 (0.0)</a:t>
                      </a: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F">
                        <a:alpha val="30000"/>
                      </a:srgbClr>
                    </a:solidFill>
                  </a:tcPr>
                </a:tc>
                <a:tc>
                  <a:txBody>
                    <a:bodyPr/>
                    <a:lstStyle/>
                    <a:p>
                      <a:pPr marL="0" marR="0" lvl="0" indent="0" algn="ctr" defTabSz="914400" rtl="0" eaLnBrk="1" fontAlgn="auto" latinLnBrk="0" hangingPunct="1">
                        <a:lnSpc>
                          <a:spcPct val="107000"/>
                        </a:lnSpc>
                        <a:spcBef>
                          <a:spcPts val="15"/>
                        </a:spcBef>
                        <a:spcAft>
                          <a:spcPts val="15"/>
                        </a:spcAft>
                        <a:buClrTx/>
                        <a:buSzTx/>
                        <a:buFontTx/>
                        <a:buNone/>
                        <a:tabLst/>
                        <a:defRPr/>
                      </a:pPr>
                      <a:r>
                        <a:rPr lang="en-US" sz="1100" b="0" kern="1200">
                          <a:solidFill>
                            <a:srgbClr val="503291"/>
                          </a:solidFill>
                          <a:latin typeface="Verdana" panose="020B0604030504040204" pitchFamily="34" charset="0"/>
                          <a:ea typeface="Verdana" panose="020B0604030504040204" pitchFamily="34" charset="0"/>
                          <a:cs typeface="+mn-cs"/>
                        </a:rPr>
                        <a:t>1 (2.3)</a:t>
                      </a: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F">
                        <a:alpha val="30000"/>
                      </a:srgbClr>
                    </a:solidFill>
                  </a:tcPr>
                </a:tc>
                <a:tc>
                  <a:txBody>
                    <a:bodyPr/>
                    <a:lstStyle/>
                    <a:p>
                      <a:pPr marL="0" marR="0" lvl="0" indent="0" algn="ctr" defTabSz="914400" rtl="0" eaLnBrk="1" fontAlgn="auto" latinLnBrk="0" hangingPunct="1">
                        <a:lnSpc>
                          <a:spcPct val="107000"/>
                        </a:lnSpc>
                        <a:spcBef>
                          <a:spcPts val="15"/>
                        </a:spcBef>
                        <a:spcAft>
                          <a:spcPts val="15"/>
                        </a:spcAft>
                        <a:buClrTx/>
                        <a:buSzTx/>
                        <a:buFontTx/>
                        <a:buNone/>
                        <a:tabLst/>
                        <a:defRPr/>
                      </a:pPr>
                      <a:r>
                        <a:rPr lang="en-US" sz="1100" b="0" kern="1200" dirty="0">
                          <a:solidFill>
                            <a:srgbClr val="503291"/>
                          </a:solidFill>
                          <a:latin typeface="Verdana" panose="020B0604030504040204" pitchFamily="34" charset="0"/>
                          <a:ea typeface="Verdana" panose="020B0604030504040204" pitchFamily="34" charset="0"/>
                          <a:cs typeface="+mn-cs"/>
                        </a:rPr>
                        <a:t>7 (14.3)</a:t>
                      </a:r>
                    </a:p>
                  </a:txBody>
                  <a:tcPr marL="18288" marR="18288"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F">
                        <a:alpha val="30000"/>
                      </a:srgbClr>
                    </a:solidFill>
                  </a:tcPr>
                </a:tc>
                <a:tc>
                  <a:txBody>
                    <a:bodyPr/>
                    <a:lstStyle/>
                    <a:p>
                      <a:pPr marL="0" marR="0" lvl="0" indent="0" algn="ctr" defTabSz="914400" rtl="0" eaLnBrk="1" fontAlgn="auto" latinLnBrk="0" hangingPunct="1">
                        <a:lnSpc>
                          <a:spcPct val="107000"/>
                        </a:lnSpc>
                        <a:spcBef>
                          <a:spcPts val="15"/>
                        </a:spcBef>
                        <a:spcAft>
                          <a:spcPts val="15"/>
                        </a:spcAft>
                        <a:buClrTx/>
                        <a:buSzTx/>
                        <a:buFontTx/>
                        <a:buNone/>
                        <a:tabLst/>
                        <a:defRPr/>
                      </a:pPr>
                      <a:r>
                        <a:rPr lang="en-US" sz="1100" b="0" kern="1200" dirty="0">
                          <a:solidFill>
                            <a:srgbClr val="503291"/>
                          </a:solidFill>
                          <a:latin typeface="Verdana" panose="020B0604030504040204" pitchFamily="34" charset="0"/>
                          <a:ea typeface="Verdana" panose="020B0604030504040204" pitchFamily="34" charset="0"/>
                          <a:cs typeface="+mn-cs"/>
                        </a:rPr>
                        <a:t>14 (6.6)</a:t>
                      </a:r>
                      <a:r>
                        <a:rPr lang="en-US" sz="1100" b="0" kern="1200" baseline="30000" dirty="0">
                          <a:solidFill>
                            <a:srgbClr val="503291"/>
                          </a:solidFill>
                          <a:latin typeface="Verdana" panose="020B0604030504040204" pitchFamily="34" charset="0"/>
                          <a:ea typeface="Verdana" panose="020B0604030504040204" pitchFamily="34" charset="0"/>
                          <a:cs typeface="+mn-cs"/>
                        </a:rPr>
                        <a:t>d</a:t>
                      </a:r>
                    </a:p>
                  </a:txBody>
                  <a:tcPr marL="18288" marR="18288" marT="18288" marB="18288"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F">
                        <a:alpha val="30000"/>
                      </a:srgbClr>
                    </a:solidFill>
                  </a:tcPr>
                </a:tc>
                <a:extLst>
                  <a:ext uri="{0D108BD9-81ED-4DB2-BD59-A6C34878D82A}">
                    <a16:rowId xmlns:a16="http://schemas.microsoft.com/office/drawing/2014/main" val="857437461"/>
                  </a:ext>
                </a:extLst>
              </a:tr>
            </a:tbl>
          </a:graphicData>
        </a:graphic>
      </p:graphicFrame>
      <p:sp>
        <p:nvSpPr>
          <p:cNvPr id="20" name="object 3">
            <a:extLst>
              <a:ext uri="{FF2B5EF4-FFF2-40B4-BE49-F238E27FC236}">
                <a16:creationId xmlns:a16="http://schemas.microsoft.com/office/drawing/2014/main" id="{304C9690-3AE4-4547-8C64-0C61604FB83A}"/>
              </a:ext>
            </a:extLst>
          </p:cNvPr>
          <p:cNvSpPr txBox="1"/>
          <p:nvPr/>
        </p:nvSpPr>
        <p:spPr>
          <a:xfrm>
            <a:off x="760383" y="6664291"/>
            <a:ext cx="11276052" cy="130400"/>
          </a:xfrm>
          <a:prstGeom prst="rect">
            <a:avLst/>
          </a:prstGeom>
        </p:spPr>
        <p:txBody>
          <a:bodyPr vert="horz" wrap="square" lIns="0" tIns="7219" rIns="0" bIns="0" rtlCol="0">
            <a:spAutoFit/>
          </a:bodyPr>
          <a:lstStyle/>
          <a:p>
            <a:pPr marL="7218" marR="0" lvl="0" indent="0" algn="l" defTabSz="519593" rtl="0" eaLnBrk="1" fontAlgn="auto" latinLnBrk="0" hangingPunct="1">
              <a:lnSpc>
                <a:spcPct val="100000"/>
              </a:lnSpc>
              <a:spcBef>
                <a:spcPts val="57"/>
              </a:spcBef>
              <a:spcAft>
                <a:spcPts val="0"/>
              </a:spcAft>
              <a:buClrTx/>
              <a:buSzTx/>
              <a:buFontTx/>
              <a:buNone/>
              <a:tabLst/>
              <a:defRPr/>
            </a:pP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Presented </a:t>
            </a:r>
            <a:r>
              <a:rPr kumimoji="0" lang="en-GB" sz="800" b="0" i="0" u="none" strike="noStrike" kern="1200" cap="none" spc="-6"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at </a:t>
            </a: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the Consortium of Multiple Sclerosis </a:t>
            </a:r>
            <a:r>
              <a:rPr kumimoji="0" lang="en-GB" sz="800" b="0" i="0" u="none" strike="noStrike" kern="1200" cap="none" spc="-3" normalizeH="0" baseline="0" noProof="0" dirty="0" err="1">
                <a:ln>
                  <a:noFill/>
                </a:ln>
                <a:solidFill>
                  <a:srgbClr val="503291"/>
                </a:solidFill>
                <a:effectLst/>
                <a:uLnTx/>
                <a:uFillTx/>
                <a:latin typeface="Verdana" panose="020B0604030504040204" pitchFamily="34" charset="0"/>
                <a:ea typeface="Verdana" panose="020B0604030504040204" pitchFamily="34" charset="0"/>
                <a:cs typeface="Verdana"/>
              </a:rPr>
              <a:t>Centers</a:t>
            </a: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(CMSC) Annual Meeting </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June 1–4, 2022</a:t>
            </a:r>
            <a:r>
              <a:rPr lang="en-US" sz="800" spc="-6" dirty="0">
                <a:solidFill>
                  <a:srgbClr val="503291"/>
                </a:solidFill>
                <a:latin typeface="Verdana" panose="020B0604030504040204" pitchFamily="34" charset="0"/>
                <a:ea typeface="Verdana" panose="020B0604030504040204" pitchFamily="34" charset="0"/>
                <a:cs typeface="Verdana"/>
              </a:rPr>
              <a:t> 						</a:t>
            </a:r>
            <a:r>
              <a:rPr kumimoji="0" lang="en-US" sz="800" b="0" i="0" u="none" strike="noStrike" kern="1200" cap="none" spc="-6"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Copyright © 2022 remains with the authors</a:t>
            </a:r>
          </a:p>
        </p:txBody>
      </p:sp>
    </p:spTree>
    <p:extLst>
      <p:ext uri="{BB962C8B-B14F-4D97-AF65-F5344CB8AC3E}">
        <p14:creationId xmlns:p14="http://schemas.microsoft.com/office/powerpoint/2010/main" val="1978643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8975C1F-4570-4FB4-ACFA-F8F79F6654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9" name="Object 8" hidden="1">
                        <a:extLst>
                          <a:ext uri="{FF2B5EF4-FFF2-40B4-BE49-F238E27FC236}">
                            <a16:creationId xmlns:a16="http://schemas.microsoft.com/office/drawing/2014/main" id="{C8975C1F-4570-4FB4-ACFA-F8F79F6654D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5BA545-1CCC-432E-92FE-76E26F79C709}"/>
              </a:ext>
            </a:extLst>
          </p:cNvPr>
          <p:cNvSpPr>
            <a:spLocks noGrp="1"/>
          </p:cNvSpPr>
          <p:nvPr>
            <p:ph type="title"/>
          </p:nvPr>
        </p:nvSpPr>
        <p:spPr>
          <a:xfrm>
            <a:off x="760383" y="336550"/>
            <a:ext cx="10593417" cy="808468"/>
          </a:xfrm>
        </p:spPr>
        <p:txBody>
          <a:bodyPr>
            <a:normAutofit fontScale="90000"/>
          </a:bodyPr>
          <a:lstStyle/>
          <a:p>
            <a:r>
              <a:rPr lang="en-GB" dirty="0"/>
              <a:t>Safety</a:t>
            </a:r>
            <a:br>
              <a:rPr lang="en-GB" dirty="0"/>
            </a:br>
            <a:r>
              <a:rPr lang="en-GB" b="0" dirty="0"/>
              <a:t>Top 5 most common TEAEs during the OLE </a:t>
            </a:r>
            <a:br>
              <a:rPr lang="en-GB" b="0" dirty="0"/>
            </a:br>
            <a:r>
              <a:rPr lang="en-GB" b="0" dirty="0"/>
              <a:t>(occurring in ≥5% of patients across previous DBP treatment groups)</a:t>
            </a:r>
            <a:br>
              <a:rPr lang="en-GB" b="0" dirty="0"/>
            </a:br>
            <a:endParaRPr lang="en-DE" b="0" dirty="0"/>
          </a:p>
        </p:txBody>
      </p:sp>
      <p:sp>
        <p:nvSpPr>
          <p:cNvPr id="6" name="Slide Number Placeholder 5">
            <a:extLst>
              <a:ext uri="{FF2B5EF4-FFF2-40B4-BE49-F238E27FC236}">
                <a16:creationId xmlns:a16="http://schemas.microsoft.com/office/drawing/2014/main" id="{403CF663-7079-4988-9024-9EB42FE08B11}"/>
              </a:ext>
            </a:extLst>
          </p:cNvPr>
          <p:cNvSpPr>
            <a:spLocks noGrp="1"/>
          </p:cNvSpPr>
          <p:nvPr>
            <p:ph type="sldNum" sz="quarter" idx="4"/>
          </p:nvPr>
        </p:nvSpPr>
        <p:spPr/>
        <p:txBody>
          <a:bodyPr/>
          <a:lstStyle/>
          <a:p>
            <a:fld id="{2C89B740-7DDD-447D-8B86-4C509E74C549}" type="slidenum">
              <a:rPr lang="en-GB" smtClean="0"/>
              <a:pPr/>
              <a:t>7</a:t>
            </a:fld>
            <a:endParaRPr lang="en-GB"/>
          </a:p>
        </p:txBody>
      </p:sp>
      <p:grpSp>
        <p:nvGrpSpPr>
          <p:cNvPr id="14" name="Graphic 49">
            <a:extLst>
              <a:ext uri="{FF2B5EF4-FFF2-40B4-BE49-F238E27FC236}">
                <a16:creationId xmlns:a16="http://schemas.microsoft.com/office/drawing/2014/main" id="{7359C79E-9663-4F70-AEC3-98CB602A3412}"/>
              </a:ext>
            </a:extLst>
          </p:cNvPr>
          <p:cNvGrpSpPr>
            <a:grpSpLocks noChangeAspect="1"/>
          </p:cNvGrpSpPr>
          <p:nvPr/>
        </p:nvGrpSpPr>
        <p:grpSpPr>
          <a:xfrm>
            <a:off x="197152" y="184451"/>
            <a:ext cx="536365" cy="536400"/>
            <a:chOff x="3790650" y="1299926"/>
            <a:chExt cx="1012339" cy="1012405"/>
          </a:xfrm>
        </p:grpSpPr>
        <p:sp>
          <p:nvSpPr>
            <p:cNvPr id="15" name="Freeform: Shape 14">
              <a:extLst>
                <a:ext uri="{FF2B5EF4-FFF2-40B4-BE49-F238E27FC236}">
                  <a16:creationId xmlns:a16="http://schemas.microsoft.com/office/drawing/2014/main" id="{7DC182AE-7CFB-4604-BC78-6ED4605C115A}"/>
                </a:ext>
              </a:extLst>
            </p:cNvPr>
            <p:cNvSpPr/>
            <p:nvPr/>
          </p:nvSpPr>
          <p:spPr>
            <a:xfrm>
              <a:off x="3790656" y="1299926"/>
              <a:ext cx="1012282" cy="1012282"/>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67CD61D-C9A7-4073-8EB5-B29F6A224FB6}"/>
                </a:ext>
              </a:extLst>
            </p:cNvPr>
            <p:cNvSpPr/>
            <p:nvPr/>
          </p:nvSpPr>
          <p:spPr>
            <a:xfrm>
              <a:off x="3790650" y="1299926"/>
              <a:ext cx="1012339" cy="1012405"/>
            </a:xfrm>
            <a:custGeom>
              <a:avLst/>
              <a:gdLst>
                <a:gd name="connsiteX0" fmla="*/ 506147 w 1012339"/>
                <a:gd name="connsiteY0" fmla="*/ 0 h 1012405"/>
                <a:gd name="connsiteX1" fmla="*/ 0 w 1012339"/>
                <a:gd name="connsiteY1" fmla="*/ 506357 h 1012405"/>
                <a:gd name="connsiteX2" fmla="*/ 73318 w 1012339"/>
                <a:gd name="connsiteY2" fmla="*/ 768663 h 1012405"/>
                <a:gd name="connsiteX3" fmla="*/ 78526 w 1012339"/>
                <a:gd name="connsiteY3" fmla="*/ 774592 h 1012405"/>
                <a:gd name="connsiteX4" fmla="*/ 186706 w 1012339"/>
                <a:gd name="connsiteY4" fmla="*/ 776705 h 1012405"/>
                <a:gd name="connsiteX5" fmla="*/ 234048 w 1012339"/>
                <a:gd name="connsiteY5" fmla="*/ 730360 h 1012405"/>
                <a:gd name="connsiteX6" fmla="*/ 281612 w 1012339"/>
                <a:gd name="connsiteY6" fmla="*/ 242644 h 1012405"/>
                <a:gd name="connsiteX7" fmla="*/ 656444 w 1012339"/>
                <a:gd name="connsiteY7" fmla="*/ 200259 h 1012405"/>
                <a:gd name="connsiteX8" fmla="*/ 608319 w 1012339"/>
                <a:gd name="connsiteY8" fmla="*/ 249984 h 1012405"/>
                <a:gd name="connsiteX9" fmla="*/ 241350 w 1012339"/>
                <a:gd name="connsiteY9" fmla="*/ 404154 h 1012405"/>
                <a:gd name="connsiteX10" fmla="*/ 395521 w 1012339"/>
                <a:gd name="connsiteY10" fmla="*/ 771125 h 1012405"/>
                <a:gd name="connsiteX11" fmla="*/ 762487 w 1012339"/>
                <a:gd name="connsiteY11" fmla="*/ 616952 h 1012405"/>
                <a:gd name="connsiteX12" fmla="*/ 761529 w 1012339"/>
                <a:gd name="connsiteY12" fmla="*/ 401832 h 1012405"/>
                <a:gd name="connsiteX13" fmla="*/ 812100 w 1012339"/>
                <a:gd name="connsiteY13" fmla="*/ 355820 h 1012405"/>
                <a:gd name="connsiteX14" fmla="*/ 657207 w 1012339"/>
                <a:gd name="connsiteY14" fmla="*/ 820643 h 1012405"/>
                <a:gd name="connsiteX15" fmla="*/ 276466 w 1012339"/>
                <a:gd name="connsiteY15" fmla="*/ 773563 h 1012405"/>
                <a:gd name="connsiteX16" fmla="*/ 229069 w 1012339"/>
                <a:gd name="connsiteY16" fmla="*/ 819978 h 1012405"/>
                <a:gd name="connsiteX17" fmla="*/ 230937 w 1012339"/>
                <a:gd name="connsiteY17" fmla="*/ 929045 h 1012405"/>
                <a:gd name="connsiteX18" fmla="*/ 243111 w 1012339"/>
                <a:gd name="connsiteY18" fmla="*/ 938646 h 1012405"/>
                <a:gd name="connsiteX19" fmla="*/ 938580 w 1012339"/>
                <a:gd name="connsiteY19" fmla="*/ 769154 h 1012405"/>
                <a:gd name="connsiteX20" fmla="*/ 769088 w 1012339"/>
                <a:gd name="connsiteY20" fmla="*/ 73684 h 1012405"/>
                <a:gd name="connsiteX21" fmla="*/ 506147 w 1012339"/>
                <a:gd name="connsiteY21" fmla="*/ 0 h 1012405"/>
                <a:gd name="connsiteX22" fmla="*/ 501912 w 1012339"/>
                <a:gd name="connsiteY22" fmla="*/ 720925 h 1012405"/>
                <a:gd name="connsiteX23" fmla="*/ 291349 w 1012339"/>
                <a:gd name="connsiteY23" fmla="*/ 510628 h 1012405"/>
                <a:gd name="connsiteX24" fmla="*/ 501645 w 1012339"/>
                <a:gd name="connsiteY24" fmla="*/ 300064 h 1012405"/>
                <a:gd name="connsiteX25" fmla="*/ 600364 w 1012339"/>
                <a:gd name="connsiteY25" fmla="*/ 324586 h 1012405"/>
                <a:gd name="connsiteX26" fmla="*/ 563383 w 1012339"/>
                <a:gd name="connsiteY26" fmla="*/ 373891 h 1012405"/>
                <a:gd name="connsiteX27" fmla="*/ 365020 w 1012339"/>
                <a:gd name="connsiteY27" fmla="*/ 449026 h 1012405"/>
                <a:gd name="connsiteX28" fmla="*/ 440156 w 1012339"/>
                <a:gd name="connsiteY28" fmla="*/ 647389 h 1012405"/>
                <a:gd name="connsiteX29" fmla="*/ 638518 w 1012339"/>
                <a:gd name="connsiteY29" fmla="*/ 572254 h 1012405"/>
                <a:gd name="connsiteX30" fmla="*/ 638302 w 1012339"/>
                <a:gd name="connsiteY30" fmla="*/ 448549 h 1012405"/>
                <a:gd name="connsiteX31" fmla="*/ 639133 w 1012339"/>
                <a:gd name="connsiteY31" fmla="*/ 448011 h 1012405"/>
                <a:gd name="connsiteX32" fmla="*/ 687417 w 1012339"/>
                <a:gd name="connsiteY32" fmla="*/ 411260 h 1012405"/>
                <a:gd name="connsiteX33" fmla="*/ 601322 w 1012339"/>
                <a:gd name="connsiteY33" fmla="*/ 696000 h 1012405"/>
                <a:gd name="connsiteX34" fmla="*/ 501904 w 1012339"/>
                <a:gd name="connsiteY34" fmla="*/ 720925 h 1012405"/>
                <a:gd name="connsiteX35" fmla="*/ 857313 w 1012339"/>
                <a:gd name="connsiteY35" fmla="*/ 270397 h 1012405"/>
                <a:gd name="connsiteX36" fmla="*/ 756637 w 1012339"/>
                <a:gd name="connsiteY36" fmla="*/ 373353 h 1012405"/>
                <a:gd name="connsiteX37" fmla="*/ 691668 w 1012339"/>
                <a:gd name="connsiteY37" fmla="*/ 373353 h 1012405"/>
                <a:gd name="connsiteX38" fmla="*/ 563644 w 1012339"/>
                <a:gd name="connsiteY38" fmla="*/ 475089 h 1012405"/>
                <a:gd name="connsiteX39" fmla="*/ 537383 w 1012339"/>
                <a:gd name="connsiteY39" fmla="*/ 572700 h 1012405"/>
                <a:gd name="connsiteX40" fmla="*/ 439771 w 1012339"/>
                <a:gd name="connsiteY40" fmla="*/ 546439 h 1012405"/>
                <a:gd name="connsiteX41" fmla="*/ 466033 w 1012339"/>
                <a:gd name="connsiteY41" fmla="*/ 448828 h 1012405"/>
                <a:gd name="connsiteX42" fmla="*/ 538378 w 1012339"/>
                <a:gd name="connsiteY42" fmla="*/ 449412 h 1012405"/>
                <a:gd name="connsiteX43" fmla="*/ 636379 w 1012339"/>
                <a:gd name="connsiteY43" fmla="*/ 323589 h 1012405"/>
                <a:gd name="connsiteX44" fmla="*/ 636379 w 1012339"/>
                <a:gd name="connsiteY44" fmla="*/ 257195 h 1012405"/>
                <a:gd name="connsiteX45" fmla="*/ 741804 w 1012339"/>
                <a:gd name="connsiteY45" fmla="*/ 155244 h 1012405"/>
                <a:gd name="connsiteX46" fmla="*/ 758529 w 1012339"/>
                <a:gd name="connsiteY46" fmla="*/ 155532 h 1012405"/>
                <a:gd name="connsiteX47" fmla="*/ 761846 w 1012339"/>
                <a:gd name="connsiteY47" fmla="*/ 163888 h 1012405"/>
                <a:gd name="connsiteX48" fmla="*/ 760809 w 1012339"/>
                <a:gd name="connsiteY48" fmla="*/ 250284 h 1012405"/>
                <a:gd name="connsiteX49" fmla="*/ 848828 w 1012339"/>
                <a:gd name="connsiteY49" fmla="*/ 250284 h 1012405"/>
                <a:gd name="connsiteX50" fmla="*/ 860685 w 1012339"/>
                <a:gd name="connsiteY50" fmla="*/ 262065 h 1012405"/>
                <a:gd name="connsiteX51" fmla="*/ 857281 w 1012339"/>
                <a:gd name="connsiteY51" fmla="*/ 270397 h 101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12339" h="1012405">
                  <a:moveTo>
                    <a:pt x="506147" y="0"/>
                  </a:moveTo>
                  <a:cubicBezTo>
                    <a:pt x="226552" y="58"/>
                    <a:pt x="-59" y="226762"/>
                    <a:pt x="0" y="506357"/>
                  </a:cubicBezTo>
                  <a:cubicBezTo>
                    <a:pt x="19" y="598848"/>
                    <a:pt x="25376" y="689565"/>
                    <a:pt x="73318" y="768663"/>
                  </a:cubicBezTo>
                  <a:cubicBezTo>
                    <a:pt x="74948" y="770729"/>
                    <a:pt x="76687" y="772708"/>
                    <a:pt x="78526" y="774592"/>
                  </a:cubicBezTo>
                  <a:cubicBezTo>
                    <a:pt x="107981" y="804670"/>
                    <a:pt x="156099" y="805604"/>
                    <a:pt x="186706" y="776705"/>
                  </a:cubicBezTo>
                  <a:lnTo>
                    <a:pt x="234048" y="730360"/>
                  </a:lnTo>
                  <a:cubicBezTo>
                    <a:pt x="112503" y="582547"/>
                    <a:pt x="133798" y="364188"/>
                    <a:pt x="281612" y="242644"/>
                  </a:cubicBezTo>
                  <a:cubicBezTo>
                    <a:pt x="387244" y="155784"/>
                    <a:pt x="534084" y="139180"/>
                    <a:pt x="656444" y="200259"/>
                  </a:cubicBezTo>
                  <a:lnTo>
                    <a:pt x="608319" y="249984"/>
                  </a:lnTo>
                  <a:cubicBezTo>
                    <a:pt x="464411" y="191221"/>
                    <a:pt x="300113" y="260245"/>
                    <a:pt x="241350" y="404154"/>
                  </a:cubicBezTo>
                  <a:cubicBezTo>
                    <a:pt x="182588" y="548062"/>
                    <a:pt x="251613" y="712361"/>
                    <a:pt x="395521" y="771125"/>
                  </a:cubicBezTo>
                  <a:cubicBezTo>
                    <a:pt x="539430" y="829889"/>
                    <a:pt x="703723" y="760858"/>
                    <a:pt x="762487" y="616952"/>
                  </a:cubicBezTo>
                  <a:cubicBezTo>
                    <a:pt x="790665" y="547947"/>
                    <a:pt x="790317" y="470583"/>
                    <a:pt x="761529" y="401832"/>
                  </a:cubicBezTo>
                  <a:lnTo>
                    <a:pt x="812100" y="355820"/>
                  </a:lnTo>
                  <a:cubicBezTo>
                    <a:pt x="897681" y="526951"/>
                    <a:pt x="828335" y="735062"/>
                    <a:pt x="657207" y="820643"/>
                  </a:cubicBezTo>
                  <a:cubicBezTo>
                    <a:pt x="532394" y="883064"/>
                    <a:pt x="382315" y="864502"/>
                    <a:pt x="276466" y="773563"/>
                  </a:cubicBezTo>
                  <a:lnTo>
                    <a:pt x="229069" y="819978"/>
                  </a:lnTo>
                  <a:cubicBezTo>
                    <a:pt x="199466" y="850611"/>
                    <a:pt x="200303" y="899449"/>
                    <a:pt x="230937" y="929045"/>
                  </a:cubicBezTo>
                  <a:cubicBezTo>
                    <a:pt x="234663" y="932646"/>
                    <a:pt x="238741" y="935860"/>
                    <a:pt x="243111" y="938646"/>
                  </a:cubicBezTo>
                  <a:cubicBezTo>
                    <a:pt x="481963" y="1083893"/>
                    <a:pt x="793333" y="1008008"/>
                    <a:pt x="938580" y="769154"/>
                  </a:cubicBezTo>
                  <a:cubicBezTo>
                    <a:pt x="1083828" y="530302"/>
                    <a:pt x="1007943" y="218929"/>
                    <a:pt x="769088" y="73684"/>
                  </a:cubicBezTo>
                  <a:cubicBezTo>
                    <a:pt x="689847" y="25498"/>
                    <a:pt x="598890" y="9"/>
                    <a:pt x="506147" y="0"/>
                  </a:cubicBezTo>
                  <a:close/>
                  <a:moveTo>
                    <a:pt x="501912" y="720925"/>
                  </a:moveTo>
                  <a:cubicBezTo>
                    <a:pt x="385695" y="720997"/>
                    <a:pt x="291422" y="626845"/>
                    <a:pt x="291349" y="510628"/>
                  </a:cubicBezTo>
                  <a:cubicBezTo>
                    <a:pt x="291275" y="394411"/>
                    <a:pt x="385429" y="300138"/>
                    <a:pt x="501645" y="300064"/>
                  </a:cubicBezTo>
                  <a:cubicBezTo>
                    <a:pt x="536062" y="300043"/>
                    <a:pt x="569958" y="308463"/>
                    <a:pt x="600364" y="324586"/>
                  </a:cubicBezTo>
                  <a:lnTo>
                    <a:pt x="563383" y="373891"/>
                  </a:lnTo>
                  <a:cubicBezTo>
                    <a:pt x="487858" y="339863"/>
                    <a:pt x="399049" y="373502"/>
                    <a:pt x="365020" y="449026"/>
                  </a:cubicBezTo>
                  <a:cubicBezTo>
                    <a:pt x="330991" y="524551"/>
                    <a:pt x="364631" y="613361"/>
                    <a:pt x="440156" y="647389"/>
                  </a:cubicBezTo>
                  <a:cubicBezTo>
                    <a:pt x="515679" y="681420"/>
                    <a:pt x="604490" y="647779"/>
                    <a:pt x="638518" y="572254"/>
                  </a:cubicBezTo>
                  <a:cubicBezTo>
                    <a:pt x="656246" y="532908"/>
                    <a:pt x="656167" y="487833"/>
                    <a:pt x="638302" y="448549"/>
                  </a:cubicBezTo>
                  <a:lnTo>
                    <a:pt x="639133" y="448011"/>
                  </a:lnTo>
                  <a:lnTo>
                    <a:pt x="687417" y="411260"/>
                  </a:lnTo>
                  <a:cubicBezTo>
                    <a:pt x="742271" y="513663"/>
                    <a:pt x="703723" y="641145"/>
                    <a:pt x="601322" y="696000"/>
                  </a:cubicBezTo>
                  <a:cubicBezTo>
                    <a:pt x="570745" y="712377"/>
                    <a:pt x="536592" y="720941"/>
                    <a:pt x="501904" y="720925"/>
                  </a:cubicBezTo>
                  <a:close/>
                  <a:moveTo>
                    <a:pt x="857313" y="270397"/>
                  </a:moveTo>
                  <a:lnTo>
                    <a:pt x="756637" y="373353"/>
                  </a:lnTo>
                  <a:lnTo>
                    <a:pt x="691668" y="373353"/>
                  </a:lnTo>
                  <a:lnTo>
                    <a:pt x="563644" y="475089"/>
                  </a:lnTo>
                  <a:cubicBezTo>
                    <a:pt x="583347" y="509296"/>
                    <a:pt x="571589" y="552998"/>
                    <a:pt x="537383" y="572700"/>
                  </a:cubicBezTo>
                  <a:cubicBezTo>
                    <a:pt x="503175" y="592403"/>
                    <a:pt x="459474" y="580645"/>
                    <a:pt x="439771" y="546439"/>
                  </a:cubicBezTo>
                  <a:cubicBezTo>
                    <a:pt x="420069" y="512231"/>
                    <a:pt x="431826" y="468530"/>
                    <a:pt x="466033" y="448828"/>
                  </a:cubicBezTo>
                  <a:cubicBezTo>
                    <a:pt x="488473" y="435902"/>
                    <a:pt x="516150" y="436126"/>
                    <a:pt x="538378" y="449412"/>
                  </a:cubicBezTo>
                  <a:lnTo>
                    <a:pt x="636379" y="323589"/>
                  </a:lnTo>
                  <a:lnTo>
                    <a:pt x="636379" y="257195"/>
                  </a:lnTo>
                  <a:lnTo>
                    <a:pt x="741804" y="155244"/>
                  </a:lnTo>
                  <a:cubicBezTo>
                    <a:pt x="746498" y="150707"/>
                    <a:pt x="753986" y="150835"/>
                    <a:pt x="758529" y="155532"/>
                  </a:cubicBezTo>
                  <a:cubicBezTo>
                    <a:pt x="760690" y="157772"/>
                    <a:pt x="761885" y="160774"/>
                    <a:pt x="761846" y="163888"/>
                  </a:cubicBezTo>
                  <a:lnTo>
                    <a:pt x="760809" y="250284"/>
                  </a:lnTo>
                  <a:lnTo>
                    <a:pt x="848828" y="250284"/>
                  </a:lnTo>
                  <a:cubicBezTo>
                    <a:pt x="855358" y="250264"/>
                    <a:pt x="860661" y="255539"/>
                    <a:pt x="860685" y="262065"/>
                  </a:cubicBezTo>
                  <a:cubicBezTo>
                    <a:pt x="860693" y="265183"/>
                    <a:pt x="859466" y="268177"/>
                    <a:pt x="857281" y="270397"/>
                  </a:cubicBezTo>
                  <a:close/>
                </a:path>
              </a:pathLst>
            </a:custGeom>
            <a:solidFill>
              <a:srgbClr val="503291"/>
            </a:solidFill>
            <a:ln w="7876" cap="flat">
              <a:noFill/>
              <a:prstDash val="solid"/>
              <a:miter/>
            </a:ln>
          </p:spPr>
          <p:txBody>
            <a:bodyPr rtlCol="0" anchor="ctr"/>
            <a:lstStyle/>
            <a:p>
              <a:endParaRPr lang="en-US"/>
            </a:p>
          </p:txBody>
        </p:sp>
      </p:grpSp>
      <p:sp>
        <p:nvSpPr>
          <p:cNvPr id="18" name="TextBox 17">
            <a:extLst>
              <a:ext uri="{FF2B5EF4-FFF2-40B4-BE49-F238E27FC236}">
                <a16:creationId xmlns:a16="http://schemas.microsoft.com/office/drawing/2014/main" id="{53914265-17B9-43DE-A5A0-ADEC57ED5B45}"/>
              </a:ext>
            </a:extLst>
          </p:cNvPr>
          <p:cNvSpPr txBox="1"/>
          <p:nvPr/>
        </p:nvSpPr>
        <p:spPr>
          <a:xfrm>
            <a:off x="674254" y="6308237"/>
            <a:ext cx="10778837" cy="338554"/>
          </a:xfrm>
          <a:prstGeom prst="rect">
            <a:avLst/>
          </a:prstGeom>
          <a:noFill/>
        </p:spPr>
        <p:txBody>
          <a:bodyPr wrap="square" anchor="b">
            <a:spAutoFit/>
          </a:bodyPr>
          <a:lstStyle/>
          <a:p>
            <a:pPr marL="0" marR="0" lvl="0" indent="0" algn="l" defTabSz="51974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30000" noProof="0" dirty="0" err="1">
                <a:ln>
                  <a:noFill/>
                </a:ln>
                <a:solidFill>
                  <a:srgbClr val="503291"/>
                </a:solidFill>
                <a:effectLst/>
                <a:uLnTx/>
                <a:uFillTx/>
                <a:latin typeface="Verdana"/>
                <a:ea typeface="+mn-ea"/>
                <a:cs typeface="+mn-cs"/>
              </a:rPr>
              <a:t>a</a:t>
            </a:r>
            <a:r>
              <a:rPr kumimoji="0" lang="en-GB" sz="800" b="0" i="0" u="none" strike="noStrike" kern="1200" cap="none" spc="0" normalizeH="0" baseline="0" noProof="0" dirty="0" err="1">
                <a:ln>
                  <a:noFill/>
                </a:ln>
                <a:solidFill>
                  <a:srgbClr val="503291"/>
                </a:solidFill>
                <a:effectLst/>
                <a:uLnTx/>
                <a:uFillTx/>
                <a:latin typeface="Verdana"/>
                <a:ea typeface="+mn-ea"/>
                <a:cs typeface="+mn-cs"/>
              </a:rPr>
              <a:t>All</a:t>
            </a:r>
            <a:r>
              <a:rPr kumimoji="0" lang="en-GB" sz="800" b="0" i="0" u="none" strike="noStrike" kern="1200" cap="none" spc="0" normalizeH="0" baseline="0" noProof="0" dirty="0">
                <a:ln>
                  <a:noFill/>
                </a:ln>
                <a:solidFill>
                  <a:srgbClr val="503291"/>
                </a:solidFill>
                <a:effectLst/>
                <a:uLnTx/>
                <a:uFillTx/>
                <a:latin typeface="Verdana"/>
                <a:ea typeface="+mn-ea"/>
                <a:cs typeface="+mn-cs"/>
              </a:rPr>
              <a:t> patients were switched to evobrutinib 75 mg QD at end </a:t>
            </a:r>
            <a:r>
              <a:rPr kumimoji="0" lang="en-GB" sz="800" b="0" i="0" u="none" strike="noStrike" kern="1200" cap="none" spc="0" normalizeH="0" baseline="0" noProof="0">
                <a:ln>
                  <a:noFill/>
                </a:ln>
                <a:solidFill>
                  <a:srgbClr val="503291"/>
                </a:solidFill>
                <a:effectLst/>
                <a:uLnTx/>
                <a:uFillTx/>
                <a:latin typeface="Verdana"/>
                <a:ea typeface="+mn-ea"/>
                <a:cs typeface="+mn-cs"/>
              </a:rPr>
              <a:t>of Week </a:t>
            </a:r>
            <a:r>
              <a:rPr kumimoji="0" lang="en-GB" sz="800" b="0" i="0" u="none" strike="noStrike" kern="1200" cap="none" spc="0" normalizeH="0" baseline="0" noProof="0" dirty="0">
                <a:ln>
                  <a:noFill/>
                </a:ln>
                <a:solidFill>
                  <a:srgbClr val="503291"/>
                </a:solidFill>
                <a:effectLst/>
                <a:uLnTx/>
                <a:uFillTx/>
                <a:latin typeface="Verdana"/>
                <a:ea typeface="+mn-ea"/>
                <a:cs typeface="+mn-cs"/>
              </a:rPr>
              <a:t>48 DBP for an average of ~48 weeks in OLE and then switched to 75 mg BID</a:t>
            </a:r>
            <a:endParaRPr kumimoji="0" lang="en-GB" sz="800" i="0" u="none" strike="noStrike" kern="1200" cap="none" spc="0" normalizeH="0" baseline="0" noProof="0" dirty="0">
              <a:ln>
                <a:noFill/>
              </a:ln>
              <a:solidFill>
                <a:srgbClr val="503291"/>
              </a:solidFill>
              <a:effectLst/>
              <a:uLnTx/>
              <a:uFillTx/>
              <a:latin typeface="Verdana"/>
              <a:ea typeface="+mn-ea"/>
              <a:cs typeface="+mn-cs"/>
            </a:endParaRPr>
          </a:p>
          <a:p>
            <a:pPr marL="0" marR="0" lvl="0" indent="0" algn="l" defTabSz="51974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503291"/>
                </a:solidFill>
                <a:effectLst/>
                <a:uLnTx/>
                <a:uFillTx/>
                <a:latin typeface="Verdana"/>
                <a:ea typeface="+mn-ea"/>
                <a:cs typeface="+mn-cs"/>
              </a:rPr>
              <a:t>BID</a:t>
            </a:r>
            <a:r>
              <a:rPr kumimoji="0" lang="en-GB" sz="800" b="0" i="0" u="none" strike="noStrike" kern="1200" cap="none" spc="0" normalizeH="0" baseline="0" noProof="0" dirty="0">
                <a:ln>
                  <a:noFill/>
                </a:ln>
                <a:solidFill>
                  <a:srgbClr val="503291"/>
                </a:solidFill>
                <a:effectLst/>
                <a:uLnTx/>
                <a:uFillTx/>
                <a:latin typeface="Verdana"/>
                <a:ea typeface="+mn-ea"/>
                <a:cs typeface="+mn-cs"/>
              </a:rPr>
              <a:t>, twice daily; </a:t>
            </a:r>
            <a:r>
              <a:rPr kumimoji="0" lang="en-GB" sz="800" b="1" i="0" u="none" strike="noStrike" kern="1200" cap="none" spc="0" normalizeH="0" baseline="0" noProof="0" dirty="0">
                <a:ln>
                  <a:noFill/>
                </a:ln>
                <a:solidFill>
                  <a:srgbClr val="503291"/>
                </a:solidFill>
                <a:effectLst/>
                <a:uLnTx/>
                <a:uFillTx/>
                <a:latin typeface="Verdana"/>
                <a:ea typeface="+mn-ea"/>
                <a:cs typeface="+mn-cs"/>
              </a:rPr>
              <a:t>DBP</a:t>
            </a:r>
            <a:r>
              <a:rPr kumimoji="0" lang="en-GB" sz="800" b="0" i="0" u="none" strike="noStrike" kern="1200" cap="none" spc="0" normalizeH="0" baseline="0" noProof="0" dirty="0">
                <a:ln>
                  <a:noFill/>
                </a:ln>
                <a:solidFill>
                  <a:srgbClr val="503291"/>
                </a:solidFill>
                <a:effectLst/>
                <a:uLnTx/>
                <a:uFillTx/>
                <a:latin typeface="Verdana"/>
                <a:ea typeface="+mn-ea"/>
                <a:cs typeface="+mn-cs"/>
              </a:rPr>
              <a:t>, double-blind period; </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DMF,</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dimethyl fumarate; </a:t>
            </a:r>
            <a:r>
              <a:rPr kumimoji="0" lang="en-GB" sz="800" b="1" i="0" u="none" strike="noStrike" kern="1200" cap="none" spc="0" normalizeH="0" baseline="0" noProof="0" dirty="0">
                <a:ln>
                  <a:noFill/>
                </a:ln>
                <a:solidFill>
                  <a:srgbClr val="503291"/>
                </a:solidFill>
                <a:effectLst/>
                <a:uLnTx/>
                <a:uFillTx/>
                <a:latin typeface="Verdana"/>
                <a:ea typeface="+mn-ea"/>
                <a:cs typeface="+mn-cs"/>
              </a:rPr>
              <a:t>OLE</a:t>
            </a:r>
            <a:r>
              <a:rPr kumimoji="0" lang="en-GB" sz="800" b="0" i="0" u="none" strike="noStrike" kern="1200" cap="none" spc="0" normalizeH="0" baseline="0" noProof="0" dirty="0">
                <a:ln>
                  <a:noFill/>
                </a:ln>
                <a:solidFill>
                  <a:srgbClr val="503291"/>
                </a:solidFill>
                <a:effectLst/>
                <a:uLnTx/>
                <a:uFillTx/>
                <a:latin typeface="Verdana"/>
                <a:ea typeface="+mn-ea"/>
                <a:cs typeface="+mn-cs"/>
              </a:rPr>
              <a:t>, open-label extension; </a:t>
            </a:r>
            <a:r>
              <a:rPr kumimoji="0" lang="en-GB" sz="800" b="1" i="0" u="none" strike="noStrike" kern="1200" cap="none" spc="0" normalizeH="0" baseline="0" noProof="0" dirty="0">
                <a:ln>
                  <a:noFill/>
                </a:ln>
                <a:solidFill>
                  <a:srgbClr val="503291"/>
                </a:solidFill>
                <a:effectLst/>
                <a:uLnTx/>
                <a:uFillTx/>
                <a:latin typeface="Verdana"/>
                <a:ea typeface="+mn-ea"/>
                <a:cs typeface="+mn-cs"/>
              </a:rPr>
              <a:t>QD</a:t>
            </a:r>
            <a:r>
              <a:rPr kumimoji="0" lang="en-GB" sz="800" b="0" i="0" u="none" strike="noStrike" kern="1200" cap="none" spc="0" normalizeH="0" baseline="0" noProof="0" dirty="0">
                <a:ln>
                  <a:noFill/>
                </a:ln>
                <a:solidFill>
                  <a:srgbClr val="503291"/>
                </a:solidFill>
                <a:effectLst/>
                <a:uLnTx/>
                <a:uFillTx/>
                <a:latin typeface="Verdana"/>
                <a:ea typeface="+mn-ea"/>
                <a:cs typeface="+mn-cs"/>
              </a:rPr>
              <a:t>, once daily; </a:t>
            </a:r>
            <a:r>
              <a:rPr kumimoji="0" lang="en-GB" sz="800" b="1" i="0" u="none" strike="noStrike" kern="1200" cap="none" spc="0" normalizeH="0" baseline="0" noProof="0" dirty="0">
                <a:ln>
                  <a:noFill/>
                </a:ln>
                <a:solidFill>
                  <a:srgbClr val="503291"/>
                </a:solidFill>
                <a:effectLst/>
                <a:uLnTx/>
                <a:uFillTx/>
                <a:latin typeface="Verdana"/>
                <a:ea typeface="+mn-ea"/>
                <a:cs typeface="+mn-cs"/>
              </a:rPr>
              <a:t>TEAE</a:t>
            </a:r>
            <a:r>
              <a:rPr kumimoji="0" lang="en-GB" sz="800" b="0" i="0" u="none" strike="noStrike" kern="1200" cap="none" spc="0" normalizeH="0" baseline="0" noProof="0" dirty="0">
                <a:ln>
                  <a:noFill/>
                </a:ln>
                <a:solidFill>
                  <a:srgbClr val="503291"/>
                </a:solidFill>
                <a:effectLst/>
                <a:uLnTx/>
                <a:uFillTx/>
                <a:latin typeface="Verdana"/>
                <a:ea typeface="+mn-ea"/>
                <a:cs typeface="+mn-cs"/>
              </a:rPr>
              <a:t>, treatment-emergent adverse event</a:t>
            </a:r>
          </a:p>
        </p:txBody>
      </p:sp>
      <p:graphicFrame>
        <p:nvGraphicFramePr>
          <p:cNvPr id="13" name="Table 2">
            <a:extLst>
              <a:ext uri="{FF2B5EF4-FFF2-40B4-BE49-F238E27FC236}">
                <a16:creationId xmlns:a16="http://schemas.microsoft.com/office/drawing/2014/main" id="{1D12134E-05DA-4155-8F86-BA46E67769AF}"/>
              </a:ext>
            </a:extLst>
          </p:cNvPr>
          <p:cNvGraphicFramePr>
            <a:graphicFrameLocks noGrp="1"/>
          </p:cNvGraphicFramePr>
          <p:nvPr>
            <p:extLst>
              <p:ext uri="{D42A27DB-BD31-4B8C-83A1-F6EECF244321}">
                <p14:modId xmlns:p14="http://schemas.microsoft.com/office/powerpoint/2010/main" val="3569689498"/>
              </p:ext>
            </p:extLst>
          </p:nvPr>
        </p:nvGraphicFramePr>
        <p:xfrm>
          <a:off x="760383" y="1388700"/>
          <a:ext cx="10468049" cy="3655337"/>
        </p:xfrm>
        <a:graphic>
          <a:graphicData uri="http://schemas.openxmlformats.org/drawingml/2006/table">
            <a:tbl>
              <a:tblPr firstRow="1" bandRow="1">
                <a:tableStyleId>{5C22544A-7EE6-4342-B048-85BDC9FD1C3A}</a:tableStyleId>
              </a:tblPr>
              <a:tblGrid>
                <a:gridCol w="2869635">
                  <a:extLst>
                    <a:ext uri="{9D8B030D-6E8A-4147-A177-3AD203B41FA5}">
                      <a16:colId xmlns:a16="http://schemas.microsoft.com/office/drawing/2014/main" val="3633922853"/>
                    </a:ext>
                  </a:extLst>
                </a:gridCol>
                <a:gridCol w="1281984">
                  <a:extLst>
                    <a:ext uri="{9D8B030D-6E8A-4147-A177-3AD203B41FA5}">
                      <a16:colId xmlns:a16="http://schemas.microsoft.com/office/drawing/2014/main" val="1560937623"/>
                    </a:ext>
                  </a:extLst>
                </a:gridCol>
                <a:gridCol w="1220692">
                  <a:extLst>
                    <a:ext uri="{9D8B030D-6E8A-4147-A177-3AD203B41FA5}">
                      <a16:colId xmlns:a16="http://schemas.microsoft.com/office/drawing/2014/main" val="398538301"/>
                    </a:ext>
                  </a:extLst>
                </a:gridCol>
                <a:gridCol w="1247817">
                  <a:extLst>
                    <a:ext uri="{9D8B030D-6E8A-4147-A177-3AD203B41FA5}">
                      <a16:colId xmlns:a16="http://schemas.microsoft.com/office/drawing/2014/main" val="1421632380"/>
                    </a:ext>
                  </a:extLst>
                </a:gridCol>
                <a:gridCol w="1330535">
                  <a:extLst>
                    <a:ext uri="{9D8B030D-6E8A-4147-A177-3AD203B41FA5}">
                      <a16:colId xmlns:a16="http://schemas.microsoft.com/office/drawing/2014/main" val="2295468207"/>
                    </a:ext>
                  </a:extLst>
                </a:gridCol>
                <a:gridCol w="1314698">
                  <a:extLst>
                    <a:ext uri="{9D8B030D-6E8A-4147-A177-3AD203B41FA5}">
                      <a16:colId xmlns:a16="http://schemas.microsoft.com/office/drawing/2014/main" val="1157204156"/>
                    </a:ext>
                  </a:extLst>
                </a:gridCol>
                <a:gridCol w="1202688">
                  <a:extLst>
                    <a:ext uri="{9D8B030D-6E8A-4147-A177-3AD203B41FA5}">
                      <a16:colId xmlns:a16="http://schemas.microsoft.com/office/drawing/2014/main" val="732648602"/>
                    </a:ext>
                  </a:extLst>
                </a:gridCol>
              </a:tblGrid>
              <a:tr h="378548">
                <a:tc rowSpan="2">
                  <a:txBody>
                    <a:bodyPr/>
                    <a:lstStyle/>
                    <a:p>
                      <a:pPr marL="0" algn="l">
                        <a:lnSpc>
                          <a:spcPct val="107000"/>
                        </a:lnSpc>
                        <a:spcAft>
                          <a:spcPts val="0"/>
                        </a:spcAft>
                      </a:pPr>
                      <a:r>
                        <a:rPr lang="en-GB"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Patients, n (%)</a:t>
                      </a:r>
                    </a:p>
                  </a:txBody>
                  <a:tcPr anchor="b">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gridSpan="5">
                  <a:txBody>
                    <a:bodyPr/>
                    <a:lstStyle/>
                    <a:p>
                      <a:pPr marL="0" algn="ctr">
                        <a:lnSpc>
                          <a:spcPct val="100000"/>
                        </a:lnSpc>
                        <a:spcAft>
                          <a:spcPts val="0"/>
                        </a:spcAft>
                      </a:pPr>
                      <a:r>
                        <a:rPr lang="en-GB"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Dose received in the </a:t>
                      </a:r>
                      <a:r>
                        <a:rPr lang="en-GB" sz="1100" b="1" dirty="0" err="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DBP</a:t>
                      </a:r>
                      <a:r>
                        <a:rPr lang="en-GB" sz="1100" b="1" baseline="30000" dirty="0" err="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a</a:t>
                      </a:r>
                      <a:endParaRPr lang="en-GB" sz="1100" b="1" baseline="30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36576" marR="36576"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hMerge="1">
                  <a:txBody>
                    <a:bodyPr/>
                    <a:lstStyle/>
                    <a:p>
                      <a:pPr algn="ctr">
                        <a:lnSpc>
                          <a:spcPct val="100000"/>
                        </a:lnSpc>
                      </a:pPr>
                      <a:endParaRPr lang="en-GB" sz="1100">
                        <a:latin typeface="Verdana" panose="020B0604030504040204" pitchFamily="34" charset="0"/>
                        <a:ea typeface="Verdana" panose="020B0604030504040204" pitchFamily="34" charset="0"/>
                      </a:endParaRPr>
                    </a:p>
                  </a:txBody>
                  <a:tcPr marL="36576" marR="36576" marT="18288" marB="1828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03291"/>
                    </a:solidFill>
                  </a:tcPr>
                </a:tc>
                <a:tc hMerge="1">
                  <a:txBody>
                    <a:bodyPr/>
                    <a:lstStyle/>
                    <a:p>
                      <a:endParaRPr lang="en-DE"/>
                    </a:p>
                  </a:txBody>
                  <a:tcPr>
                    <a:lnL w="28575" cap="flat" cmpd="sng" algn="ctr">
                      <a:solidFill>
                        <a:schemeClr val="bg1"/>
                      </a:solidFill>
                      <a:prstDash val="solid"/>
                      <a:round/>
                      <a:headEnd type="none" w="med" len="med"/>
                      <a:tailEnd type="none" w="med" len="med"/>
                    </a:lnL>
                  </a:tcPr>
                </a:tc>
                <a:tc hMerge="1">
                  <a:txBody>
                    <a:bodyPr/>
                    <a:lstStyle/>
                    <a:p>
                      <a:endParaRPr lang="en-DE"/>
                    </a:p>
                  </a:txBody>
                  <a:tcPr>
                    <a:lnL w="28575" cap="flat" cmpd="sng" algn="ctr">
                      <a:solidFill>
                        <a:schemeClr val="bg1"/>
                      </a:solidFill>
                      <a:prstDash val="solid"/>
                      <a:round/>
                      <a:headEnd type="none" w="med" len="med"/>
                      <a:tailEnd type="none" w="med" len="med"/>
                    </a:lnL>
                  </a:tcPr>
                </a:tc>
                <a:tc hMerge="1">
                  <a:txBody>
                    <a:bodyPr/>
                    <a:lstStyle/>
                    <a:p>
                      <a:pPr algn="ctr">
                        <a:lnSpc>
                          <a:spcPct val="100000"/>
                        </a:lnSpc>
                      </a:pPr>
                      <a:endParaRPr lang="en-GB" sz="1100">
                        <a:latin typeface="Verdana" panose="020B0604030504040204" pitchFamily="34" charset="0"/>
                        <a:ea typeface="Verdana" panose="020B0604030504040204" pitchFamily="34" charset="0"/>
                      </a:endParaRPr>
                    </a:p>
                  </a:txBody>
                  <a:tcPr marL="36576" marR="36576" marT="18288" marB="1828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03291"/>
                    </a:solidFill>
                  </a:tcPr>
                </a:tc>
                <a:tc rowSpan="2">
                  <a:txBody>
                    <a:bodyPr/>
                    <a:lstStyle/>
                    <a:p>
                      <a:pPr algn="ctr">
                        <a:lnSpc>
                          <a:spcPct val="100000"/>
                        </a:lnSpc>
                      </a:pPr>
                      <a:r>
                        <a:rPr lang="en-GB" sz="1100" b="1">
                          <a:solidFill>
                            <a:schemeClr val="bg1"/>
                          </a:solidFill>
                          <a:latin typeface="Verdana" panose="020B0604030504040204" pitchFamily="34" charset="0"/>
                          <a:ea typeface="Verdana" panose="020B0604030504040204" pitchFamily="34" charset="0"/>
                        </a:rPr>
                        <a:t>Total </a:t>
                      </a:r>
                      <a:br>
                        <a:rPr lang="en-GB" sz="1100" b="1">
                          <a:solidFill>
                            <a:schemeClr val="bg1"/>
                          </a:solidFill>
                          <a:latin typeface="Verdana" panose="020B0604030504040204" pitchFamily="34" charset="0"/>
                          <a:ea typeface="Verdana" panose="020B0604030504040204" pitchFamily="34" charset="0"/>
                        </a:rPr>
                      </a:br>
                      <a:r>
                        <a:rPr lang="en-GB" sz="1100" b="1">
                          <a:solidFill>
                            <a:schemeClr val="bg1"/>
                          </a:solidFill>
                          <a:latin typeface="Verdana" panose="020B0604030504040204" pitchFamily="34" charset="0"/>
                          <a:ea typeface="Verdana" panose="020B0604030504040204" pitchFamily="34" charset="0"/>
                        </a:rPr>
                        <a:t>(n=213)</a:t>
                      </a:r>
                    </a:p>
                  </a:txBody>
                  <a:tcPr anchor="b">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extLst>
                  <a:ext uri="{0D108BD9-81ED-4DB2-BD59-A6C34878D82A}">
                    <a16:rowId xmlns:a16="http://schemas.microsoft.com/office/drawing/2014/main" val="408238757"/>
                  </a:ext>
                </a:extLst>
              </a:tr>
              <a:tr h="835709">
                <a:tc vMerge="1">
                  <a:txBody>
                    <a:bodyPr/>
                    <a:lstStyle/>
                    <a:p>
                      <a:pPr marL="0" algn="l">
                        <a:lnSpc>
                          <a:spcPct val="107000"/>
                        </a:lnSpc>
                        <a:spcAft>
                          <a:spcPts val="0"/>
                        </a:spcAft>
                      </a:pPr>
                      <a:r>
                        <a:rPr lang="en-GB" sz="1100" b="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Patients, n (%)</a:t>
                      </a:r>
                    </a:p>
                  </a:txBody>
                  <a:tcPr marL="90000" marR="36576" marT="18288" marB="1828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03291"/>
                    </a:solidFill>
                  </a:tcPr>
                </a:tc>
                <a:tc>
                  <a:txBody>
                    <a:bodyPr/>
                    <a:lstStyle/>
                    <a:p>
                      <a:pPr marL="0" algn="ctr">
                        <a:lnSpc>
                          <a:spcPct val="100000"/>
                        </a:lnSpc>
                        <a:spcAft>
                          <a:spcPts val="0"/>
                        </a:spcAft>
                      </a:pPr>
                      <a:r>
                        <a:rPr lang="en-GB" sz="11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Placebo/ evobrutinib </a:t>
                      </a:r>
                    </a:p>
                    <a:p>
                      <a:pPr marL="0" algn="ctr">
                        <a:lnSpc>
                          <a:spcPct val="100000"/>
                        </a:lnSpc>
                        <a:spcAft>
                          <a:spcPts val="0"/>
                        </a:spcAft>
                      </a:pPr>
                      <a:r>
                        <a:rPr lang="en-GB" sz="11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25 mg QD </a:t>
                      </a:r>
                    </a:p>
                    <a:p>
                      <a:pPr marL="0" algn="ctr">
                        <a:lnSpc>
                          <a:spcPct val="100000"/>
                        </a:lnSpc>
                        <a:spcAft>
                          <a:spcPts val="0"/>
                        </a:spcAft>
                      </a:pPr>
                      <a:r>
                        <a:rPr lang="en-GB" sz="11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(n=39)</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9D9D9"/>
                    </a:solidFill>
                  </a:tcPr>
                </a:tc>
                <a:tc>
                  <a:txBody>
                    <a:bodyPr/>
                    <a:lstStyle/>
                    <a:p>
                      <a:pPr algn="ctr">
                        <a:lnSpc>
                          <a:spcPct val="100000"/>
                        </a:lnSpc>
                      </a:pPr>
                      <a:r>
                        <a:rPr lang="en-GB" sz="1100" b="1" dirty="0">
                          <a:solidFill>
                            <a:schemeClr val="bg1"/>
                          </a:solidFill>
                          <a:latin typeface="Verdana" panose="020B0604030504040204" pitchFamily="34" charset="0"/>
                          <a:ea typeface="Verdana" panose="020B0604030504040204" pitchFamily="34" charset="0"/>
                        </a:rPr>
                        <a:t>Evobrutinib</a:t>
                      </a:r>
                    </a:p>
                    <a:p>
                      <a:pPr marL="0" algn="ctr">
                        <a:lnSpc>
                          <a:spcPct val="100000"/>
                        </a:lnSpc>
                        <a:spcAft>
                          <a:spcPts val="0"/>
                        </a:spcAft>
                      </a:pPr>
                      <a:r>
                        <a:rPr lang="en-GB"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25 mg QD</a:t>
                      </a:r>
                    </a:p>
                    <a:p>
                      <a:pPr marL="0" algn="ctr">
                        <a:lnSpc>
                          <a:spcPct val="100000"/>
                        </a:lnSpc>
                        <a:spcAft>
                          <a:spcPts val="0"/>
                        </a:spcAft>
                      </a:pPr>
                      <a:r>
                        <a:rPr lang="en-GB"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(n=39)</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a:txBody>
                    <a:bodyPr/>
                    <a:lstStyle/>
                    <a:p>
                      <a:pPr marL="0" algn="ctr">
                        <a:lnSpc>
                          <a:spcPct val="100000"/>
                        </a:lnSpc>
                        <a:spcAft>
                          <a:spcPts val="0"/>
                        </a:spcAft>
                      </a:pPr>
                      <a:r>
                        <a:rPr lang="en-GB" sz="1100" b="1" dirty="0">
                          <a:solidFill>
                            <a:schemeClr val="bg1"/>
                          </a:solidFill>
                          <a:latin typeface="Verdana" panose="020B0604030504040204" pitchFamily="34" charset="0"/>
                          <a:ea typeface="Verdana" panose="020B0604030504040204" pitchFamily="34" charset="0"/>
                        </a:rPr>
                        <a:t>Evobrutinib </a:t>
                      </a:r>
                      <a:br>
                        <a:rPr lang="en-GB" sz="1100" b="1" dirty="0">
                          <a:solidFill>
                            <a:schemeClr val="bg1"/>
                          </a:solidFill>
                          <a:latin typeface="Verdana" panose="020B0604030504040204" pitchFamily="34" charset="0"/>
                          <a:ea typeface="Verdana" panose="020B0604030504040204" pitchFamily="34" charset="0"/>
                        </a:rPr>
                      </a:br>
                      <a:r>
                        <a:rPr lang="en-GB"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75 mg QD</a:t>
                      </a:r>
                    </a:p>
                    <a:p>
                      <a:pPr marL="0" algn="ctr">
                        <a:lnSpc>
                          <a:spcPct val="100000"/>
                        </a:lnSpc>
                        <a:spcAft>
                          <a:spcPts val="0"/>
                        </a:spcAft>
                      </a:pPr>
                      <a:r>
                        <a:rPr lang="en-GB"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(n=42)</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072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latin typeface="Verdana" panose="020B0604030504040204" pitchFamily="34" charset="0"/>
                          <a:ea typeface="Verdana" panose="020B0604030504040204" pitchFamily="34" charset="0"/>
                        </a:rPr>
                        <a:t>Evobrutinib </a:t>
                      </a:r>
                      <a:br>
                        <a:rPr lang="en-GB" sz="1100" b="1" dirty="0">
                          <a:solidFill>
                            <a:schemeClr val="bg1"/>
                          </a:solidFill>
                          <a:latin typeface="Verdana" panose="020B0604030504040204" pitchFamily="34" charset="0"/>
                          <a:ea typeface="Verdana" panose="020B0604030504040204" pitchFamily="34" charset="0"/>
                        </a:rPr>
                      </a:br>
                      <a:r>
                        <a:rPr lang="en-GB"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75 mg BID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(n=44)</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91571"/>
                    </a:solidFill>
                  </a:tcPr>
                </a:tc>
                <a:tc>
                  <a:txBody>
                    <a:bodyPr/>
                    <a:lstStyle/>
                    <a:p>
                      <a:pPr algn="ctr">
                        <a:lnSpc>
                          <a:spcPct val="100000"/>
                        </a:lnSpc>
                      </a:pPr>
                      <a:r>
                        <a:rPr lang="en-GB" sz="1100" b="1" dirty="0">
                          <a:solidFill>
                            <a:schemeClr val="tx1"/>
                          </a:solidFill>
                          <a:latin typeface="Verdana" panose="020B0604030504040204" pitchFamily="34" charset="0"/>
                          <a:ea typeface="Verdana" panose="020B0604030504040204" pitchFamily="34" charset="0"/>
                        </a:rPr>
                        <a:t>DMF</a:t>
                      </a:r>
                      <a:endParaRPr lang="en-GB" sz="1100" b="1" strike="sngStrike" dirty="0">
                        <a:solidFill>
                          <a:schemeClr val="tx1"/>
                        </a:solidFill>
                        <a:latin typeface="Verdana" panose="020B0604030504040204" pitchFamily="34" charset="0"/>
                        <a:ea typeface="Verdana" panose="020B0604030504040204" pitchFamily="34" charset="0"/>
                      </a:endParaRPr>
                    </a:p>
                    <a:p>
                      <a:pPr algn="ctr">
                        <a:lnSpc>
                          <a:spcPct val="100000"/>
                        </a:lnSpc>
                      </a:pPr>
                      <a:r>
                        <a:rPr lang="en-GB" sz="1100" b="1" dirty="0">
                          <a:solidFill>
                            <a:schemeClr val="tx1"/>
                          </a:solidFill>
                          <a:latin typeface="Verdana" panose="020B0604030504040204" pitchFamily="34" charset="0"/>
                          <a:ea typeface="Verdana" panose="020B0604030504040204" pitchFamily="34" charset="0"/>
                        </a:rPr>
                        <a:t>(n=49)</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6C6E1"/>
                    </a:solidFill>
                  </a:tcPr>
                </a:tc>
                <a:tc vMerge="1">
                  <a:txBody>
                    <a:bodyPr/>
                    <a:lstStyle/>
                    <a:p>
                      <a:pPr algn="ctr">
                        <a:lnSpc>
                          <a:spcPct val="100000"/>
                        </a:lnSpc>
                      </a:pPr>
                      <a:r>
                        <a:rPr lang="en-GB" sz="1100" b="1">
                          <a:solidFill>
                            <a:schemeClr val="bg1"/>
                          </a:solidFill>
                          <a:latin typeface="Verdana" panose="020B0604030504040204" pitchFamily="34" charset="0"/>
                          <a:ea typeface="Verdana" panose="020B0604030504040204" pitchFamily="34" charset="0"/>
                        </a:rPr>
                        <a:t>Total (n=213)</a:t>
                      </a:r>
                    </a:p>
                  </a:txBody>
                  <a:tcPr marL="36576" marR="36576" marT="18288" marB="1828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03291"/>
                    </a:solidFill>
                  </a:tcPr>
                </a:tc>
                <a:extLst>
                  <a:ext uri="{0D108BD9-81ED-4DB2-BD59-A6C34878D82A}">
                    <a16:rowId xmlns:a16="http://schemas.microsoft.com/office/drawing/2014/main" val="2392594334"/>
                  </a:ext>
                </a:extLst>
              </a:tr>
              <a:tr h="488216">
                <a:tc>
                  <a:txBody>
                    <a:bodyPr/>
                    <a:lstStyle/>
                    <a:p>
                      <a:pPr marL="0" marR="0" algn="l" defTabSz="914400" rtl="0" eaLnBrk="1" fontAlgn="t" latinLnBrk="0" hangingPunct="1">
                        <a:lnSpc>
                          <a:spcPct val="107000"/>
                        </a:lnSpc>
                        <a:spcBef>
                          <a:spcPts val="15"/>
                        </a:spcBef>
                        <a:spcAft>
                          <a:spcPts val="15"/>
                        </a:spcAft>
                      </a:pPr>
                      <a:r>
                        <a:rPr lang="en-GB" sz="1100" b="1" kern="1200" baseline="0" dirty="0">
                          <a:solidFill>
                            <a:srgbClr val="503291"/>
                          </a:solidFill>
                          <a:effectLst/>
                          <a:latin typeface="Verdana" panose="020B0604030504040204" pitchFamily="34" charset="0"/>
                          <a:ea typeface="Verdana" panose="020B0604030504040204" pitchFamily="34" charset="0"/>
                          <a:cs typeface="Times New Roman"/>
                        </a:rPr>
                        <a:t>Nasopharyngitis</a:t>
                      </a:r>
                    </a:p>
                  </a:txBody>
                  <a:tcPr marL="90000" marR="9525" marT="9525"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4 (10.3)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6 (15.4)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6 (14.3)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6 (13.6)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2 (4.1)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24 (11.3)</a:t>
                      </a:r>
                    </a:p>
                  </a:txBody>
                  <a:tcPr marL="9525" marR="9525" marT="9525"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extLst>
                  <a:ext uri="{0D108BD9-81ED-4DB2-BD59-A6C34878D82A}">
                    <a16:rowId xmlns:a16="http://schemas.microsoft.com/office/drawing/2014/main" val="2331663391"/>
                  </a:ext>
                </a:extLst>
              </a:tr>
              <a:tr h="488216">
                <a:tc>
                  <a:txBody>
                    <a:bodyPr/>
                    <a:lstStyle/>
                    <a:p>
                      <a:pPr marL="0" marR="0" algn="l" defTabSz="914400" rtl="0" eaLnBrk="1" fontAlgn="t" latinLnBrk="0" hangingPunct="1">
                        <a:lnSpc>
                          <a:spcPct val="107000"/>
                        </a:lnSpc>
                        <a:spcBef>
                          <a:spcPts val="15"/>
                        </a:spcBef>
                        <a:spcAft>
                          <a:spcPts val="15"/>
                        </a:spcAft>
                      </a:pPr>
                      <a:r>
                        <a:rPr lang="en-GB" sz="1100" b="1" kern="1200" baseline="0">
                          <a:solidFill>
                            <a:srgbClr val="503291"/>
                          </a:solidFill>
                          <a:effectLst/>
                          <a:latin typeface="Verdana" panose="020B0604030504040204" pitchFamily="34" charset="0"/>
                          <a:ea typeface="Verdana" panose="020B0604030504040204" pitchFamily="34" charset="0"/>
                          <a:cs typeface="Times New Roman"/>
                        </a:rPr>
                        <a:t>Lipase increased</a:t>
                      </a:r>
                    </a:p>
                  </a:txBody>
                  <a:tcPr marL="90000" marR="9525" marT="9525"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3 (7.7)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4 (10.3)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5 (11.9)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7 (15.9)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5 (10.2)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24 (11.3)</a:t>
                      </a:r>
                    </a:p>
                  </a:txBody>
                  <a:tcPr marL="9525" marR="9525" marT="9525"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extLst>
                  <a:ext uri="{0D108BD9-81ED-4DB2-BD59-A6C34878D82A}">
                    <a16:rowId xmlns:a16="http://schemas.microsoft.com/office/drawing/2014/main" val="1322156329"/>
                  </a:ext>
                </a:extLst>
              </a:tr>
              <a:tr h="488216">
                <a:tc>
                  <a:txBody>
                    <a:bodyPr/>
                    <a:lstStyle/>
                    <a:p>
                      <a:pPr marL="0" marR="0" algn="l" defTabSz="914400" rtl="0" eaLnBrk="1" fontAlgn="t" latinLnBrk="0" hangingPunct="1">
                        <a:lnSpc>
                          <a:spcPct val="107000"/>
                        </a:lnSpc>
                        <a:spcBef>
                          <a:spcPts val="15"/>
                        </a:spcBef>
                        <a:spcAft>
                          <a:spcPts val="15"/>
                        </a:spcAft>
                      </a:pPr>
                      <a:r>
                        <a:rPr lang="en-GB" sz="1100" b="1" kern="1200" baseline="0">
                          <a:solidFill>
                            <a:srgbClr val="503291"/>
                          </a:solidFill>
                          <a:effectLst/>
                          <a:latin typeface="Verdana" panose="020B0604030504040204" pitchFamily="34" charset="0"/>
                          <a:ea typeface="Verdana" panose="020B0604030504040204" pitchFamily="34" charset="0"/>
                          <a:cs typeface="Times New Roman"/>
                        </a:rPr>
                        <a:t>Headache</a:t>
                      </a:r>
                    </a:p>
                  </a:txBody>
                  <a:tcPr marL="90000" marR="9525" marT="9525"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2 (5.1)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2 (5.1)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5 (11.9)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5 (11.4)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3 (6.1)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17 (8.0)</a:t>
                      </a:r>
                    </a:p>
                  </a:txBody>
                  <a:tcPr marL="9525" marR="9525" marT="9525"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extLst>
                  <a:ext uri="{0D108BD9-81ED-4DB2-BD59-A6C34878D82A}">
                    <a16:rowId xmlns:a16="http://schemas.microsoft.com/office/drawing/2014/main" val="1636477030"/>
                  </a:ext>
                </a:extLst>
              </a:tr>
              <a:tr h="488216">
                <a:tc>
                  <a:txBody>
                    <a:bodyPr/>
                    <a:lstStyle/>
                    <a:p>
                      <a:pPr marL="0" marR="0" algn="l" defTabSz="914400" rtl="0" eaLnBrk="1" fontAlgn="t" latinLnBrk="0" hangingPunct="1">
                        <a:lnSpc>
                          <a:spcPct val="107000"/>
                        </a:lnSpc>
                        <a:spcBef>
                          <a:spcPts val="15"/>
                        </a:spcBef>
                        <a:spcAft>
                          <a:spcPts val="15"/>
                        </a:spcAft>
                      </a:pPr>
                      <a:r>
                        <a:rPr lang="en-GB" sz="1100" b="1" kern="1200" baseline="0">
                          <a:solidFill>
                            <a:srgbClr val="503291"/>
                          </a:solidFill>
                          <a:effectLst/>
                          <a:latin typeface="Verdana" panose="020B0604030504040204" pitchFamily="34" charset="0"/>
                          <a:ea typeface="Verdana" panose="020B0604030504040204" pitchFamily="34" charset="0"/>
                          <a:cs typeface="Times New Roman"/>
                        </a:rPr>
                        <a:t>Upper respiratory tract infection</a:t>
                      </a:r>
                    </a:p>
                  </a:txBody>
                  <a:tcPr marL="90000" marR="9525" marT="9525"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3 (7.7)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2 (5.1)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4 (9.5)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2 (4.5)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1 (2.0)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12 (5.6)</a:t>
                      </a:r>
                    </a:p>
                  </a:txBody>
                  <a:tcPr marL="9525" marR="9525" marT="9525"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F">
                        <a:alpha val="30000"/>
                      </a:srgbClr>
                    </a:solidFill>
                  </a:tcPr>
                </a:tc>
                <a:extLst>
                  <a:ext uri="{0D108BD9-81ED-4DB2-BD59-A6C34878D82A}">
                    <a16:rowId xmlns:a16="http://schemas.microsoft.com/office/drawing/2014/main" val="2269111023"/>
                  </a:ext>
                </a:extLst>
              </a:tr>
              <a:tr h="488216">
                <a:tc>
                  <a:txBody>
                    <a:bodyPr/>
                    <a:lstStyle/>
                    <a:p>
                      <a:pPr marL="0" marR="0" algn="l" defTabSz="914400" rtl="0" eaLnBrk="1" fontAlgn="t" latinLnBrk="0" hangingPunct="1">
                        <a:lnSpc>
                          <a:spcPct val="107000"/>
                        </a:lnSpc>
                        <a:spcBef>
                          <a:spcPts val="15"/>
                        </a:spcBef>
                        <a:spcAft>
                          <a:spcPts val="15"/>
                        </a:spcAft>
                      </a:pPr>
                      <a:r>
                        <a:rPr lang="en-GB" sz="1100" b="1" kern="1200" baseline="0">
                          <a:solidFill>
                            <a:srgbClr val="503291"/>
                          </a:solidFill>
                          <a:effectLst/>
                          <a:latin typeface="Verdana" panose="020B0604030504040204" pitchFamily="34" charset="0"/>
                          <a:ea typeface="Verdana" panose="020B0604030504040204" pitchFamily="34" charset="0"/>
                          <a:cs typeface="Times New Roman"/>
                        </a:rPr>
                        <a:t>Urinary tract infection</a:t>
                      </a:r>
                    </a:p>
                  </a:txBody>
                  <a:tcPr marL="90000" marR="9525" marT="9525"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5 (12.8)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4 (10.3)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1 (2.4)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2 (4.5)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a:solidFill>
                            <a:srgbClr val="503291"/>
                          </a:solidFill>
                          <a:latin typeface="Verdana" panose="020B0604030504040204" pitchFamily="34" charset="0"/>
                          <a:ea typeface="Verdana" panose="020B0604030504040204" pitchFamily="34" charset="0"/>
                          <a:cs typeface="+mn-cs"/>
                        </a:rPr>
                        <a:t>1 (2.0)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F">
                        <a:alpha val="30000"/>
                      </a:srgbClr>
                    </a:solidFill>
                  </a:tcPr>
                </a:tc>
                <a:tc>
                  <a:txBody>
                    <a:bodyPr/>
                    <a:lstStyle/>
                    <a:p>
                      <a:pPr marL="0" algn="ctr" defTabSz="914400" rtl="0" eaLnBrk="1" fontAlgn="t" latinLnBrk="0" hangingPunct="1"/>
                      <a:r>
                        <a:rPr lang="en-GB" sz="1100" b="0" kern="1200" dirty="0">
                          <a:solidFill>
                            <a:srgbClr val="503291"/>
                          </a:solidFill>
                          <a:latin typeface="Verdana" panose="020B0604030504040204" pitchFamily="34" charset="0"/>
                          <a:ea typeface="Verdana" panose="020B0604030504040204" pitchFamily="34" charset="0"/>
                          <a:cs typeface="+mn-cs"/>
                        </a:rPr>
                        <a:t>13 (6.1)</a:t>
                      </a:r>
                    </a:p>
                  </a:txBody>
                  <a:tcPr marL="9525" marR="9525" marT="9525" marB="0" anchor="ctr">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F">
                        <a:alpha val="30000"/>
                      </a:srgbClr>
                    </a:solidFill>
                  </a:tcPr>
                </a:tc>
                <a:extLst>
                  <a:ext uri="{0D108BD9-81ED-4DB2-BD59-A6C34878D82A}">
                    <a16:rowId xmlns:a16="http://schemas.microsoft.com/office/drawing/2014/main" val="857437461"/>
                  </a:ext>
                </a:extLst>
              </a:tr>
            </a:tbl>
          </a:graphicData>
        </a:graphic>
      </p:graphicFrame>
      <p:sp>
        <p:nvSpPr>
          <p:cNvPr id="17" name="object 3">
            <a:extLst>
              <a:ext uri="{FF2B5EF4-FFF2-40B4-BE49-F238E27FC236}">
                <a16:creationId xmlns:a16="http://schemas.microsoft.com/office/drawing/2014/main" id="{4A03BCD0-921E-4A88-BCBF-7B9B15E35287}"/>
              </a:ext>
            </a:extLst>
          </p:cNvPr>
          <p:cNvSpPr txBox="1"/>
          <p:nvPr/>
        </p:nvSpPr>
        <p:spPr>
          <a:xfrm>
            <a:off x="760383" y="6664291"/>
            <a:ext cx="11276052" cy="130400"/>
          </a:xfrm>
          <a:prstGeom prst="rect">
            <a:avLst/>
          </a:prstGeom>
        </p:spPr>
        <p:txBody>
          <a:bodyPr vert="horz" wrap="square" lIns="0" tIns="7219" rIns="0" bIns="0" rtlCol="0">
            <a:spAutoFit/>
          </a:bodyPr>
          <a:lstStyle/>
          <a:p>
            <a:pPr marL="7218" marR="0" lvl="0" indent="0" algn="l" defTabSz="519593" rtl="0" eaLnBrk="1" fontAlgn="auto" latinLnBrk="0" hangingPunct="1">
              <a:lnSpc>
                <a:spcPct val="100000"/>
              </a:lnSpc>
              <a:spcBef>
                <a:spcPts val="57"/>
              </a:spcBef>
              <a:spcAft>
                <a:spcPts val="0"/>
              </a:spcAft>
              <a:buClrTx/>
              <a:buSzTx/>
              <a:buFontTx/>
              <a:buNone/>
              <a:tabLst/>
              <a:defRPr/>
            </a:pP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Presented </a:t>
            </a:r>
            <a:r>
              <a:rPr kumimoji="0" lang="en-GB" sz="800" b="0" i="0" u="none" strike="noStrike" kern="1200" cap="none" spc="-6"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at </a:t>
            </a: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the Consortium of Multiple Sclerosis </a:t>
            </a:r>
            <a:r>
              <a:rPr kumimoji="0" lang="en-GB" sz="800" b="0" i="0" u="none" strike="noStrike" kern="1200" cap="none" spc="-3" normalizeH="0" baseline="0" noProof="0" dirty="0" err="1">
                <a:ln>
                  <a:noFill/>
                </a:ln>
                <a:solidFill>
                  <a:srgbClr val="503291"/>
                </a:solidFill>
                <a:effectLst/>
                <a:uLnTx/>
                <a:uFillTx/>
                <a:latin typeface="Verdana" panose="020B0604030504040204" pitchFamily="34" charset="0"/>
                <a:ea typeface="Verdana" panose="020B0604030504040204" pitchFamily="34" charset="0"/>
                <a:cs typeface="Verdana"/>
              </a:rPr>
              <a:t>Centers</a:t>
            </a: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(CMSC) Annual Meeting </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June 1–4, 2022</a:t>
            </a:r>
            <a:r>
              <a:rPr lang="en-US" sz="800" spc="-6" dirty="0">
                <a:solidFill>
                  <a:srgbClr val="503291"/>
                </a:solidFill>
                <a:latin typeface="Verdana" panose="020B0604030504040204" pitchFamily="34" charset="0"/>
                <a:ea typeface="Verdana" panose="020B0604030504040204" pitchFamily="34" charset="0"/>
                <a:cs typeface="Verdana"/>
              </a:rPr>
              <a:t> 						</a:t>
            </a:r>
            <a:r>
              <a:rPr kumimoji="0" lang="en-US" sz="800" b="0" i="0" u="none" strike="noStrike" kern="1200" cap="none" spc="-6"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Copyright © 2022 remains with the authors</a:t>
            </a:r>
          </a:p>
        </p:txBody>
      </p:sp>
    </p:spTree>
    <p:extLst>
      <p:ext uri="{BB962C8B-B14F-4D97-AF65-F5344CB8AC3E}">
        <p14:creationId xmlns:p14="http://schemas.microsoft.com/office/powerpoint/2010/main" val="84456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45A7E91-563E-42DF-BFC9-21E21F54EA8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4" name="Object 3" hidden="1">
                        <a:extLst>
                          <a:ext uri="{FF2B5EF4-FFF2-40B4-BE49-F238E27FC236}">
                            <a16:creationId xmlns:a16="http://schemas.microsoft.com/office/drawing/2014/main" id="{945A7E91-563E-42DF-BFC9-21E21F54EA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F3131FA-C1BF-4227-8CDD-AA243C023C9F}"/>
              </a:ext>
            </a:extLst>
          </p:cNvPr>
          <p:cNvSpPr>
            <a:spLocks noGrp="1"/>
          </p:cNvSpPr>
          <p:nvPr>
            <p:ph type="title"/>
          </p:nvPr>
        </p:nvSpPr>
        <p:spPr>
          <a:xfrm>
            <a:off x="760383" y="336550"/>
            <a:ext cx="10593417" cy="808468"/>
          </a:xfrm>
        </p:spPr>
        <p:txBody>
          <a:bodyPr>
            <a:normAutofit fontScale="90000"/>
          </a:bodyPr>
          <a:lstStyle/>
          <a:p>
            <a:r>
              <a:rPr lang="en-IN" dirty="0"/>
              <a:t>Safety</a:t>
            </a:r>
            <a:br>
              <a:rPr lang="en-IN" dirty="0"/>
            </a:br>
            <a:r>
              <a:rPr lang="en-IN" b="0" dirty="0"/>
              <a:t>CD19</a:t>
            </a:r>
            <a:r>
              <a:rPr lang="en-IN" b="0" baseline="30000" dirty="0"/>
              <a:t>+</a:t>
            </a:r>
            <a:r>
              <a:rPr lang="en-IN" b="0" dirty="0"/>
              <a:t> B cell counts for all patients in OLE and relationship to infections and infestations</a:t>
            </a:r>
            <a:endParaRPr lang="en-DE" b="0" dirty="0"/>
          </a:p>
        </p:txBody>
      </p:sp>
      <p:sp>
        <p:nvSpPr>
          <p:cNvPr id="6" name="Slide Number Placeholder 5">
            <a:extLst>
              <a:ext uri="{FF2B5EF4-FFF2-40B4-BE49-F238E27FC236}">
                <a16:creationId xmlns:a16="http://schemas.microsoft.com/office/drawing/2014/main" id="{949217CF-0F43-4FDC-BFF3-51B734C03467}"/>
              </a:ext>
            </a:extLst>
          </p:cNvPr>
          <p:cNvSpPr>
            <a:spLocks noGrp="1"/>
          </p:cNvSpPr>
          <p:nvPr>
            <p:ph type="sldNum" sz="quarter" idx="4"/>
          </p:nvPr>
        </p:nvSpPr>
        <p:spPr/>
        <p:txBody>
          <a:bodyPr/>
          <a:lstStyle/>
          <a:p>
            <a:fld id="{2C89B740-7DDD-447D-8B86-4C509E74C549}" type="slidenum">
              <a:rPr lang="en-GB" smtClean="0"/>
              <a:pPr/>
              <a:t>8</a:t>
            </a:fld>
            <a:endParaRPr lang="en-GB"/>
          </a:p>
        </p:txBody>
      </p:sp>
      <p:sp>
        <p:nvSpPr>
          <p:cNvPr id="12" name="TextBox 11">
            <a:extLst>
              <a:ext uri="{FF2B5EF4-FFF2-40B4-BE49-F238E27FC236}">
                <a16:creationId xmlns:a16="http://schemas.microsoft.com/office/drawing/2014/main" id="{74B0F4D0-13A5-491D-B912-B2B44CDDF5D2}"/>
              </a:ext>
            </a:extLst>
          </p:cNvPr>
          <p:cNvSpPr txBox="1"/>
          <p:nvPr/>
        </p:nvSpPr>
        <p:spPr>
          <a:xfrm>
            <a:off x="674255" y="5815794"/>
            <a:ext cx="10422113" cy="830997"/>
          </a:xfrm>
          <a:prstGeom prst="rect">
            <a:avLst/>
          </a:prstGeom>
          <a:noFill/>
        </p:spPr>
        <p:txBody>
          <a:bodyPr wrap="square" anchor="b">
            <a:spAutoFit/>
          </a:bodyPr>
          <a:lstStyle/>
          <a:p>
            <a:pPr lvl="0">
              <a:defRPr/>
            </a:pPr>
            <a:r>
              <a:rPr kumimoji="0" lang="en-GB" sz="800" b="0" i="0" u="none" strike="noStrike" kern="1200" cap="none" spc="0" normalizeH="0" baseline="0" noProof="0" dirty="0">
                <a:ln>
                  <a:noFill/>
                </a:ln>
                <a:solidFill>
                  <a:srgbClr val="503291"/>
                </a:solidFill>
                <a:effectLst/>
                <a:uLnTx/>
                <a:uFillTx/>
                <a:latin typeface="Verdana"/>
                <a:ea typeface="+mn-ea"/>
                <a:cs typeface="+mn-cs"/>
              </a:rPr>
              <a:t>OLE W0 median range (based on original treatment group): </a:t>
            </a:r>
            <a:r>
              <a:rPr lang="en-GB" sz="800" dirty="0">
                <a:solidFill>
                  <a:srgbClr val="503291"/>
                </a:solidFill>
              </a:rPr>
              <a:t>CD19</a:t>
            </a:r>
            <a:r>
              <a:rPr lang="en-GB" sz="800" baseline="30000" dirty="0">
                <a:solidFill>
                  <a:srgbClr val="503291"/>
                </a:solidFill>
              </a:rPr>
              <a:t>+ </a:t>
            </a:r>
            <a:r>
              <a:rPr kumimoji="0" lang="en-GB" sz="800" b="0" i="0" u="none" strike="noStrike" kern="1200" cap="none" spc="0" normalizeH="0" baseline="0" noProof="0" dirty="0">
                <a:ln>
                  <a:noFill/>
                </a:ln>
                <a:solidFill>
                  <a:srgbClr val="503291"/>
                </a:solidFill>
                <a:effectLst/>
                <a:uLnTx/>
                <a:uFillTx/>
                <a:latin typeface="Verdana"/>
                <a:ea typeface="+mn-ea"/>
                <a:cs typeface="+mn-cs"/>
              </a:rPr>
              <a:t>B </a:t>
            </a:r>
            <a:r>
              <a:rPr lang="en-GB" sz="800" dirty="0">
                <a:solidFill>
                  <a:srgbClr val="503291"/>
                </a:solidFill>
                <a:latin typeface="Verdana"/>
              </a:rPr>
              <a:t>c</a:t>
            </a:r>
            <a:r>
              <a:rPr kumimoji="0" lang="en-GB" sz="800" b="0" i="0" u="none" strike="noStrike" kern="1200" cap="none" spc="0" normalizeH="0" baseline="0" noProof="0" dirty="0">
                <a:ln>
                  <a:noFill/>
                </a:ln>
                <a:solidFill>
                  <a:srgbClr val="503291"/>
                </a:solidFill>
                <a:effectLst/>
                <a:uLnTx/>
                <a:uFillTx/>
                <a:latin typeface="Verdana"/>
                <a:ea typeface="+mn-ea"/>
                <a:cs typeface="+mn-cs"/>
              </a:rPr>
              <a:t>ells 175–230 cells/</a:t>
            </a:r>
            <a:r>
              <a:rPr kumimoji="0" lang="el-GR" sz="800" b="0" i="0" u="none" strike="noStrike" kern="1200" cap="none" spc="0" normalizeH="0" baseline="0" noProof="0" dirty="0">
                <a:ln>
                  <a:noFill/>
                </a:ln>
                <a:solidFill>
                  <a:srgbClr val="503291"/>
                </a:solidFill>
                <a:effectLst/>
                <a:uLnTx/>
                <a:uFillTx/>
                <a:latin typeface="Verdana"/>
                <a:ea typeface="+mn-ea"/>
                <a:cs typeface="+mn-cs"/>
              </a:rPr>
              <a:t>μ</a:t>
            </a:r>
            <a:r>
              <a:rPr kumimoji="0" lang="en-GB" sz="800" b="0" i="0" u="none" strike="noStrike" kern="1200" cap="none" spc="0" normalizeH="0" baseline="0" noProof="0" dirty="0">
                <a:ln>
                  <a:noFill/>
                </a:ln>
                <a:solidFill>
                  <a:srgbClr val="503291"/>
                </a:solidFill>
                <a:effectLst/>
                <a:uLnTx/>
                <a:uFillTx/>
                <a:latin typeface="Verdana"/>
                <a:ea typeface="+mn-ea"/>
                <a:cs typeface="+mn-cs"/>
              </a:rPr>
              <a:t>L; OLE W96 median range: </a:t>
            </a:r>
            <a:r>
              <a:rPr lang="en-GB" sz="800" dirty="0">
                <a:solidFill>
                  <a:srgbClr val="503291"/>
                </a:solidFill>
              </a:rPr>
              <a:t>CD19</a:t>
            </a:r>
            <a:r>
              <a:rPr lang="en-GB" sz="800" baseline="30000" dirty="0">
                <a:solidFill>
                  <a:srgbClr val="503291"/>
                </a:solidFill>
              </a:rPr>
              <a:t>+</a:t>
            </a:r>
            <a:r>
              <a:rPr lang="en-GB" sz="800" dirty="0">
                <a:solidFill>
                  <a:srgbClr val="503291"/>
                </a:solidFill>
              </a:rPr>
              <a:t> B </a:t>
            </a:r>
            <a:r>
              <a:rPr lang="en-GB" sz="800" dirty="0">
                <a:solidFill>
                  <a:srgbClr val="503291"/>
                </a:solidFill>
                <a:latin typeface="Verdana"/>
              </a:rPr>
              <a:t>c</a:t>
            </a:r>
            <a:r>
              <a:rPr kumimoji="0" lang="en-GB" sz="800" b="0" i="0" u="none" strike="noStrike" kern="1200" cap="none" spc="0" normalizeH="0" baseline="0" noProof="0" dirty="0">
                <a:ln>
                  <a:noFill/>
                </a:ln>
                <a:solidFill>
                  <a:srgbClr val="503291"/>
                </a:solidFill>
                <a:effectLst/>
                <a:uLnTx/>
                <a:uFillTx/>
                <a:latin typeface="Verdana"/>
                <a:ea typeface="+mn-ea"/>
                <a:cs typeface="+mn-cs"/>
              </a:rPr>
              <a:t>ells 89–128 cells/</a:t>
            </a:r>
            <a:r>
              <a:rPr kumimoji="0" lang="el-GR" sz="800" b="0" i="0" u="none" strike="noStrike" kern="1200" cap="none" spc="0" normalizeH="0" baseline="0" noProof="0" dirty="0">
                <a:ln>
                  <a:noFill/>
                </a:ln>
                <a:solidFill>
                  <a:srgbClr val="503291"/>
                </a:solidFill>
                <a:effectLst/>
                <a:uLnTx/>
                <a:uFillTx/>
                <a:latin typeface="Verdana"/>
                <a:ea typeface="+mn-ea"/>
                <a:cs typeface="+mn-cs"/>
              </a:rPr>
              <a:t>μ</a:t>
            </a:r>
            <a:r>
              <a:rPr kumimoji="0" lang="en-GB" sz="800" b="0" i="0" u="none" strike="noStrike" kern="1200" cap="none" spc="0" normalizeH="0" baseline="0" noProof="0" dirty="0">
                <a:ln>
                  <a:noFill/>
                </a:ln>
                <a:solidFill>
                  <a:srgbClr val="503291"/>
                </a:solidFill>
                <a:effectLst/>
                <a:uLnTx/>
                <a:uFillTx/>
                <a:latin typeface="Verdana"/>
                <a:ea typeface="+mn-ea"/>
                <a:cs typeface="+mn-cs"/>
              </a:rPr>
              <a:t>L</a:t>
            </a:r>
          </a:p>
          <a:p>
            <a:pPr lvl="0">
              <a:defRPr/>
            </a:pPr>
            <a:r>
              <a:rPr kumimoji="0" lang="en-GB" sz="800" b="0" i="0" u="none" strike="noStrike" kern="1200" cap="none" spc="0" normalizeH="0" baseline="0" noProof="0" dirty="0">
                <a:ln>
                  <a:noFill/>
                </a:ln>
                <a:solidFill>
                  <a:srgbClr val="503291"/>
                </a:solidFill>
                <a:effectLst/>
                <a:uLnTx/>
                <a:uFillTx/>
                <a:latin typeface="Verdana"/>
                <a:ea typeface="+mn-ea"/>
                <a:cs typeface="+mn-cs"/>
              </a:rPr>
              <a:t>EAIR indicates events per 100 patient-years for a given B cell condition. EAIR is calculated as number of patients experiencing the TEAE of interest during OLE, divided by the sum of the individual time of patients according to exposure to normal B cells (i.e., prior to first assessment of low B cells or after first assessment of low B cells)</a:t>
            </a:r>
          </a:p>
          <a:p>
            <a:pPr lvl="0">
              <a:defRPr/>
            </a:pPr>
            <a:r>
              <a:rPr kumimoji="0" lang="en-GB" sz="800" b="0" i="0" u="none" strike="noStrike" kern="1200" cap="none" spc="0" normalizeH="0" baseline="30000" noProof="0" dirty="0" err="1">
                <a:ln>
                  <a:noFill/>
                </a:ln>
                <a:solidFill>
                  <a:srgbClr val="503291"/>
                </a:solidFill>
                <a:effectLst/>
                <a:uLnTx/>
                <a:uFillTx/>
                <a:latin typeface="Verdana"/>
                <a:ea typeface="+mn-ea"/>
                <a:cs typeface="+mn-cs"/>
              </a:rPr>
              <a:t>a</a:t>
            </a:r>
            <a:r>
              <a:rPr kumimoji="0" lang="en-GB" sz="800" b="0" i="0" u="none" strike="noStrike" kern="1200" cap="none" spc="0" normalizeH="0" baseline="0" noProof="0" dirty="0" err="1">
                <a:ln>
                  <a:noFill/>
                </a:ln>
                <a:solidFill>
                  <a:srgbClr val="503291"/>
                </a:solidFill>
                <a:effectLst/>
                <a:uLnTx/>
                <a:uFillTx/>
                <a:latin typeface="Verdana"/>
                <a:ea typeface="+mn-ea"/>
                <a:cs typeface="+mn-cs"/>
              </a:rPr>
              <a:t>OLE</a:t>
            </a:r>
            <a:r>
              <a:rPr kumimoji="0" lang="en-GB" sz="800" b="0" i="0" u="none" strike="noStrike" kern="1200" cap="none" spc="0" normalizeH="0" baseline="0" noProof="0" dirty="0">
                <a:ln>
                  <a:noFill/>
                </a:ln>
                <a:solidFill>
                  <a:srgbClr val="503291"/>
                </a:solidFill>
                <a:effectLst/>
                <a:uLnTx/>
                <a:uFillTx/>
                <a:latin typeface="Verdana"/>
                <a:ea typeface="+mn-ea"/>
                <a:cs typeface="+mn-cs"/>
              </a:rPr>
              <a:t> W0 visit corresponds to the assessment carried out at the W48 DBP visit</a:t>
            </a:r>
          </a:p>
          <a:p>
            <a:pPr marL="0" marR="0" lvl="0" indent="0" algn="l" defTabSz="51974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503291"/>
                </a:solidFill>
                <a:effectLst/>
                <a:uLnTx/>
                <a:uFillTx/>
                <a:latin typeface="Verdana"/>
                <a:ea typeface="+mn-ea"/>
                <a:cs typeface="+mn-cs"/>
              </a:rPr>
              <a:t>CI,</a:t>
            </a:r>
            <a:r>
              <a:rPr kumimoji="0" lang="en-GB" sz="800" i="0" u="none" strike="noStrike" kern="1200" cap="none" spc="0" normalizeH="0" baseline="0" noProof="0" dirty="0">
                <a:ln>
                  <a:noFill/>
                </a:ln>
                <a:solidFill>
                  <a:srgbClr val="503291"/>
                </a:solidFill>
                <a:effectLst/>
                <a:uLnTx/>
                <a:uFillTx/>
                <a:latin typeface="Verdana"/>
                <a:ea typeface="+mn-ea"/>
                <a:cs typeface="+mn-cs"/>
              </a:rPr>
              <a:t> confidence interval;</a:t>
            </a:r>
            <a:r>
              <a:rPr kumimoji="0" lang="en-GB" sz="800" b="1" i="0" u="none" strike="noStrike" kern="1200" cap="none" spc="0" normalizeH="0" baseline="0" noProof="0" dirty="0">
                <a:ln>
                  <a:noFill/>
                </a:ln>
                <a:solidFill>
                  <a:srgbClr val="503291"/>
                </a:solidFill>
                <a:effectLst/>
                <a:uLnTx/>
                <a:uFillTx/>
                <a:latin typeface="Verdana"/>
                <a:ea typeface="+mn-ea"/>
                <a:cs typeface="+mn-cs"/>
              </a:rPr>
              <a:t> DBP,</a:t>
            </a:r>
            <a:r>
              <a:rPr kumimoji="0" lang="en-GB" sz="800" i="0" u="none" strike="noStrike" kern="1200" cap="none" spc="0" normalizeH="0" baseline="0" noProof="0" dirty="0">
                <a:ln>
                  <a:noFill/>
                </a:ln>
                <a:solidFill>
                  <a:srgbClr val="503291"/>
                </a:solidFill>
                <a:effectLst/>
                <a:uLnTx/>
                <a:uFillTx/>
                <a:latin typeface="Verdana"/>
                <a:ea typeface="+mn-ea"/>
                <a:cs typeface="+mn-cs"/>
              </a:rPr>
              <a:t> double-blind period;</a:t>
            </a:r>
            <a:r>
              <a:rPr kumimoji="0" lang="en-GB" sz="800" b="1" i="0" u="none" strike="noStrike" kern="1200" cap="none" spc="0" normalizeH="0" baseline="0" noProof="0" dirty="0">
                <a:ln>
                  <a:noFill/>
                </a:ln>
                <a:solidFill>
                  <a:srgbClr val="503291"/>
                </a:solidFill>
                <a:effectLst/>
                <a:uLnTx/>
                <a:uFillTx/>
                <a:latin typeface="Verdana"/>
                <a:ea typeface="+mn-ea"/>
                <a:cs typeface="+mn-cs"/>
              </a:rPr>
              <a:t> EAIR, </a:t>
            </a:r>
            <a:r>
              <a:rPr kumimoji="0" lang="en-GB" sz="800" b="0" i="0" u="none" strike="noStrike" kern="1200" cap="none" spc="0" normalizeH="0" baseline="0" noProof="0" dirty="0">
                <a:ln>
                  <a:noFill/>
                </a:ln>
                <a:solidFill>
                  <a:srgbClr val="503291"/>
                </a:solidFill>
                <a:effectLst/>
                <a:uLnTx/>
                <a:uFillTx/>
                <a:latin typeface="Verdana"/>
                <a:ea typeface="+mn-ea"/>
                <a:cs typeface="+mn-cs"/>
              </a:rPr>
              <a:t>exposure-adjusted incidence rate; </a:t>
            </a:r>
            <a:r>
              <a:rPr kumimoji="0" lang="en-GB" sz="800" b="1" i="0" u="none" strike="noStrike" kern="1200" cap="none" spc="0" normalizeH="0" baseline="0" noProof="0" dirty="0">
                <a:ln>
                  <a:noFill/>
                </a:ln>
                <a:solidFill>
                  <a:srgbClr val="503291"/>
                </a:solidFill>
                <a:effectLst/>
                <a:uLnTx/>
                <a:uFillTx/>
                <a:latin typeface="Verdana"/>
                <a:ea typeface="+mn-ea"/>
                <a:cs typeface="+mn-cs"/>
              </a:rPr>
              <a:t>N/A,</a:t>
            </a:r>
            <a:r>
              <a:rPr kumimoji="0" lang="en-GB" sz="800" b="0" i="0" u="none" strike="noStrike" kern="1200" cap="none" spc="0" normalizeH="0" baseline="0" noProof="0" dirty="0">
                <a:ln>
                  <a:noFill/>
                </a:ln>
                <a:solidFill>
                  <a:srgbClr val="503291"/>
                </a:solidFill>
                <a:effectLst/>
                <a:uLnTx/>
                <a:uFillTx/>
                <a:latin typeface="Verdana"/>
                <a:ea typeface="+mn-ea"/>
                <a:cs typeface="+mn-cs"/>
              </a:rPr>
              <a:t> not applicable; </a:t>
            </a:r>
            <a:r>
              <a:rPr kumimoji="0" lang="en-GB" sz="800" b="1" i="0" u="none" strike="noStrike" kern="1200" cap="none" spc="0" normalizeH="0" baseline="0" noProof="0" dirty="0">
                <a:ln>
                  <a:noFill/>
                </a:ln>
                <a:solidFill>
                  <a:srgbClr val="503291"/>
                </a:solidFill>
                <a:effectLst/>
                <a:uLnTx/>
                <a:uFillTx/>
                <a:latin typeface="Verdana"/>
                <a:ea typeface="+mn-ea"/>
                <a:cs typeface="+mn-cs"/>
              </a:rPr>
              <a:t>OLE,</a:t>
            </a:r>
            <a:r>
              <a:rPr kumimoji="0" lang="en-GB" sz="800" b="0" i="0" u="none" strike="noStrike" kern="1200" cap="none" spc="0" normalizeH="0" baseline="0" noProof="0" dirty="0">
                <a:ln>
                  <a:noFill/>
                </a:ln>
                <a:solidFill>
                  <a:srgbClr val="503291"/>
                </a:solidFill>
                <a:effectLst/>
                <a:uLnTx/>
                <a:uFillTx/>
                <a:latin typeface="Verdana"/>
                <a:ea typeface="+mn-ea"/>
                <a:cs typeface="+mn-cs"/>
              </a:rPr>
              <a:t> open-label extension; </a:t>
            </a:r>
            <a:r>
              <a:rPr kumimoji="0" lang="en-GB" sz="800" b="1" i="0" u="none" strike="noStrike" kern="1200" cap="none" spc="0" normalizeH="0" baseline="0" noProof="0" dirty="0">
                <a:ln>
                  <a:noFill/>
                </a:ln>
                <a:solidFill>
                  <a:srgbClr val="503291"/>
                </a:solidFill>
                <a:effectLst/>
                <a:uLnTx/>
                <a:uFillTx/>
                <a:latin typeface="Verdana"/>
                <a:ea typeface="+mn-ea"/>
                <a:cs typeface="+mn-cs"/>
              </a:rPr>
              <a:t>PY</a:t>
            </a:r>
            <a:r>
              <a:rPr kumimoji="0" lang="en-GB" sz="800" b="0" i="0" u="none" strike="noStrike" kern="1200" cap="none" spc="0" normalizeH="0" baseline="0" noProof="0" dirty="0">
                <a:ln>
                  <a:noFill/>
                </a:ln>
                <a:solidFill>
                  <a:srgbClr val="503291"/>
                </a:solidFill>
                <a:effectLst/>
                <a:uLnTx/>
                <a:uFillTx/>
                <a:latin typeface="Verdana"/>
                <a:ea typeface="+mn-ea"/>
                <a:cs typeface="+mn-cs"/>
              </a:rPr>
              <a:t>, patient-years; </a:t>
            </a:r>
            <a:r>
              <a:rPr kumimoji="0" lang="en-GB" sz="800" b="1" i="0" u="none" strike="noStrike" kern="1200" cap="none" spc="0" normalizeH="0" baseline="0" noProof="0" dirty="0">
                <a:ln>
                  <a:noFill/>
                </a:ln>
                <a:solidFill>
                  <a:srgbClr val="503291"/>
                </a:solidFill>
                <a:effectLst/>
                <a:uLnTx/>
                <a:uFillTx/>
                <a:latin typeface="Verdana"/>
                <a:ea typeface="+mn-ea"/>
                <a:cs typeface="+mn-cs"/>
              </a:rPr>
              <a:t>SD,</a:t>
            </a:r>
            <a:r>
              <a:rPr kumimoji="0" lang="en-GB" sz="800" b="0" i="0" u="none" strike="noStrike" kern="1200" cap="none" spc="0" normalizeH="0" baseline="0" noProof="0" dirty="0">
                <a:ln>
                  <a:noFill/>
                </a:ln>
                <a:solidFill>
                  <a:srgbClr val="503291"/>
                </a:solidFill>
                <a:effectLst/>
                <a:uLnTx/>
                <a:uFillTx/>
                <a:latin typeface="Verdana"/>
                <a:ea typeface="+mn-ea"/>
                <a:cs typeface="+mn-cs"/>
              </a:rPr>
              <a:t> standard deviation; </a:t>
            </a:r>
            <a:br>
              <a:rPr kumimoji="0" lang="en-GB" sz="800" b="0" i="0" u="none" strike="noStrike" kern="1200" cap="none" spc="0" normalizeH="0" baseline="0" noProof="0" dirty="0">
                <a:ln>
                  <a:noFill/>
                </a:ln>
                <a:solidFill>
                  <a:srgbClr val="503291"/>
                </a:solidFill>
                <a:effectLst/>
                <a:uLnTx/>
                <a:uFillTx/>
                <a:latin typeface="Verdana"/>
                <a:ea typeface="+mn-ea"/>
                <a:cs typeface="+mn-cs"/>
              </a:rPr>
            </a:br>
            <a:r>
              <a:rPr kumimoji="0" lang="en-GB" sz="800" b="1" i="0" u="none" strike="noStrike" kern="1200" cap="none" spc="0" normalizeH="0" baseline="0" noProof="0" dirty="0">
                <a:ln>
                  <a:noFill/>
                </a:ln>
                <a:solidFill>
                  <a:srgbClr val="503291"/>
                </a:solidFill>
                <a:effectLst/>
                <a:uLnTx/>
                <a:uFillTx/>
                <a:latin typeface="Verdana"/>
                <a:ea typeface="+mn-ea"/>
                <a:cs typeface="+mn-cs"/>
              </a:rPr>
              <a:t>TEAE</a:t>
            </a:r>
            <a:r>
              <a:rPr kumimoji="0" lang="en-GB" sz="800" b="0" i="0" u="none" strike="noStrike" kern="1200" cap="none" spc="0" normalizeH="0" baseline="0" noProof="0" dirty="0">
                <a:ln>
                  <a:noFill/>
                </a:ln>
                <a:solidFill>
                  <a:srgbClr val="503291"/>
                </a:solidFill>
                <a:effectLst/>
                <a:uLnTx/>
                <a:uFillTx/>
                <a:latin typeface="Verdana"/>
                <a:ea typeface="+mn-ea"/>
                <a:cs typeface="+mn-cs"/>
              </a:rPr>
              <a:t>, treatment-emergent adverse event; </a:t>
            </a:r>
            <a:r>
              <a:rPr kumimoji="0" lang="en-GB" sz="800" b="1" i="0" u="none" strike="noStrike" kern="1200" cap="none" spc="0" normalizeH="0" baseline="0" noProof="0" dirty="0">
                <a:ln>
                  <a:noFill/>
                </a:ln>
                <a:solidFill>
                  <a:srgbClr val="503291"/>
                </a:solidFill>
                <a:effectLst/>
                <a:uLnTx/>
                <a:uFillTx/>
                <a:latin typeface="Verdana"/>
                <a:ea typeface="+mn-ea"/>
                <a:cs typeface="+mn-cs"/>
              </a:rPr>
              <a:t>W, </a:t>
            </a:r>
            <a:r>
              <a:rPr kumimoji="0" lang="en-GB" sz="800" b="0" i="0" u="none" strike="noStrike" kern="1200" cap="none" spc="0" normalizeH="0" baseline="0" noProof="0" dirty="0">
                <a:ln>
                  <a:noFill/>
                </a:ln>
                <a:solidFill>
                  <a:srgbClr val="503291"/>
                </a:solidFill>
                <a:effectLst/>
                <a:uLnTx/>
                <a:uFillTx/>
                <a:latin typeface="Verdana"/>
                <a:ea typeface="+mn-ea"/>
                <a:cs typeface="+mn-cs"/>
              </a:rPr>
              <a:t>Week</a:t>
            </a:r>
          </a:p>
        </p:txBody>
      </p:sp>
      <p:grpSp>
        <p:nvGrpSpPr>
          <p:cNvPr id="21" name="Group 20">
            <a:extLst>
              <a:ext uri="{FF2B5EF4-FFF2-40B4-BE49-F238E27FC236}">
                <a16:creationId xmlns:a16="http://schemas.microsoft.com/office/drawing/2014/main" id="{214C838E-F2DD-4733-9D2F-34B157C4431C}"/>
              </a:ext>
            </a:extLst>
          </p:cNvPr>
          <p:cNvGrpSpPr>
            <a:grpSpLocks noChangeAspect="1"/>
          </p:cNvGrpSpPr>
          <p:nvPr/>
        </p:nvGrpSpPr>
        <p:grpSpPr>
          <a:xfrm>
            <a:off x="197152" y="183393"/>
            <a:ext cx="536405" cy="536400"/>
            <a:chOff x="8965171" y="1311542"/>
            <a:chExt cx="1012291" cy="1012282"/>
          </a:xfrm>
        </p:grpSpPr>
        <p:sp>
          <p:nvSpPr>
            <p:cNvPr id="22" name="Freeform 57">
              <a:extLst>
                <a:ext uri="{FF2B5EF4-FFF2-40B4-BE49-F238E27FC236}">
                  <a16:creationId xmlns:a16="http://schemas.microsoft.com/office/drawing/2014/main" id="{8F7C8E94-CF4B-484B-8EB1-907B0AEC5FCE}"/>
                </a:ext>
              </a:extLst>
            </p:cNvPr>
            <p:cNvSpPr/>
            <p:nvPr/>
          </p:nvSpPr>
          <p:spPr>
            <a:xfrm>
              <a:off x="8965180" y="1311542"/>
              <a:ext cx="1012282" cy="1012282"/>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GB"/>
            </a:p>
          </p:txBody>
        </p:sp>
        <p:grpSp>
          <p:nvGrpSpPr>
            <p:cNvPr id="23" name="Graphic 30">
              <a:extLst>
                <a:ext uri="{FF2B5EF4-FFF2-40B4-BE49-F238E27FC236}">
                  <a16:creationId xmlns:a16="http://schemas.microsoft.com/office/drawing/2014/main" id="{6BB3643A-8907-4AB7-815F-2152FEA61AD3}"/>
                </a:ext>
              </a:extLst>
            </p:cNvPr>
            <p:cNvGrpSpPr/>
            <p:nvPr/>
          </p:nvGrpSpPr>
          <p:grpSpPr>
            <a:xfrm>
              <a:off x="8965171" y="1311542"/>
              <a:ext cx="1012280" cy="1012172"/>
              <a:chOff x="8965171" y="1311542"/>
              <a:chExt cx="1012280" cy="1012172"/>
            </a:xfrm>
            <a:solidFill>
              <a:srgbClr val="503291"/>
            </a:solidFill>
          </p:grpSpPr>
          <p:sp>
            <p:nvSpPr>
              <p:cNvPr id="25" name="Freeform 59">
                <a:extLst>
                  <a:ext uri="{FF2B5EF4-FFF2-40B4-BE49-F238E27FC236}">
                    <a16:creationId xmlns:a16="http://schemas.microsoft.com/office/drawing/2014/main" id="{754A1006-D76E-45A9-8629-FC365C7FC206}"/>
                  </a:ext>
                </a:extLst>
              </p:cNvPr>
              <p:cNvSpPr/>
              <p:nvPr/>
            </p:nvSpPr>
            <p:spPr>
              <a:xfrm>
                <a:off x="8965171" y="1311542"/>
                <a:ext cx="1012280" cy="1012172"/>
              </a:xfrm>
              <a:custGeom>
                <a:avLst/>
                <a:gdLst>
                  <a:gd name="connsiteX0" fmla="*/ 506150 w 1012280"/>
                  <a:gd name="connsiteY0" fmla="*/ 0 h 1012172"/>
                  <a:gd name="connsiteX1" fmla="*/ 0 w 1012280"/>
                  <a:gd name="connsiteY1" fmla="*/ 506228 h 1012172"/>
                  <a:gd name="connsiteX2" fmla="*/ 24783 w 1012280"/>
                  <a:gd name="connsiteY2" fmla="*/ 662636 h 1012172"/>
                  <a:gd name="connsiteX3" fmla="*/ 27229 w 1012280"/>
                  <a:gd name="connsiteY3" fmla="*/ 667267 h 1012172"/>
                  <a:gd name="connsiteX4" fmla="*/ 131799 w 1012280"/>
                  <a:gd name="connsiteY4" fmla="*/ 695058 h 1012172"/>
                  <a:gd name="connsiteX5" fmla="*/ 184919 w 1012280"/>
                  <a:gd name="connsiteY5" fmla="*/ 661813 h 1012172"/>
                  <a:gd name="connsiteX6" fmla="*/ 162661 w 1012280"/>
                  <a:gd name="connsiteY6" fmla="*/ 489907 h 1012172"/>
                  <a:gd name="connsiteX7" fmla="*/ 439431 w 1012280"/>
                  <a:gd name="connsiteY7" fmla="*/ 202578 h 1012172"/>
                  <a:gd name="connsiteX8" fmla="*/ 751463 w 1012280"/>
                  <a:gd name="connsiteY8" fmla="*/ 285080 h 1012172"/>
                  <a:gd name="connsiteX9" fmla="*/ 825923 w 1012280"/>
                  <a:gd name="connsiteY9" fmla="*/ 513186 h 1012172"/>
                  <a:gd name="connsiteX10" fmla="*/ 822527 w 1012280"/>
                  <a:gd name="connsiteY10" fmla="*/ 538848 h 1012172"/>
                  <a:gd name="connsiteX11" fmla="*/ 818016 w 1012280"/>
                  <a:gd name="connsiteY11" fmla="*/ 564462 h 1012172"/>
                  <a:gd name="connsiteX12" fmla="*/ 811311 w 1012280"/>
                  <a:gd name="connsiteY12" fmla="*/ 589672 h 1012172"/>
                  <a:gd name="connsiteX13" fmla="*/ 697330 w 1012280"/>
                  <a:gd name="connsiteY13" fmla="*/ 769083 h 1012172"/>
                  <a:gd name="connsiteX14" fmla="*/ 675689 w 1012280"/>
                  <a:gd name="connsiteY14" fmla="*/ 787478 h 1012172"/>
                  <a:gd name="connsiteX15" fmla="*/ 421178 w 1012280"/>
                  <a:gd name="connsiteY15" fmla="*/ 868318 h 1012172"/>
                  <a:gd name="connsiteX16" fmla="*/ 212117 w 1012280"/>
                  <a:gd name="connsiteY16" fmla="*/ 716232 h 1012172"/>
                  <a:gd name="connsiteX17" fmla="*/ 162653 w 1012280"/>
                  <a:gd name="connsiteY17" fmla="*/ 747157 h 1012172"/>
                  <a:gd name="connsiteX18" fmla="*/ 137435 w 1012280"/>
                  <a:gd name="connsiteY18" fmla="*/ 851767 h 1012172"/>
                  <a:gd name="connsiteX19" fmla="*/ 139548 w 1012280"/>
                  <a:gd name="connsiteY19" fmla="*/ 854933 h 1012172"/>
                  <a:gd name="connsiteX20" fmla="*/ 855041 w 1012280"/>
                  <a:gd name="connsiteY20" fmla="*/ 872731 h 1012172"/>
                  <a:gd name="connsiteX21" fmla="*/ 872839 w 1012280"/>
                  <a:gd name="connsiteY21" fmla="*/ 157239 h 1012172"/>
                  <a:gd name="connsiteX22" fmla="*/ 506150 w 1012280"/>
                  <a:gd name="connsiteY22" fmla="*/ 0 h 101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12280" h="1012172">
                    <a:moveTo>
                      <a:pt x="506150" y="0"/>
                    </a:moveTo>
                    <a:cubicBezTo>
                      <a:pt x="226589" y="22"/>
                      <a:pt x="-22" y="226668"/>
                      <a:pt x="0" y="506228"/>
                    </a:cubicBezTo>
                    <a:cubicBezTo>
                      <a:pt x="4" y="559342"/>
                      <a:pt x="8368" y="612123"/>
                      <a:pt x="24783" y="662636"/>
                    </a:cubicBezTo>
                    <a:cubicBezTo>
                      <a:pt x="25575" y="664220"/>
                      <a:pt x="26366" y="665747"/>
                      <a:pt x="27229" y="667267"/>
                    </a:cubicBezTo>
                    <a:cubicBezTo>
                      <a:pt x="48682" y="703487"/>
                      <a:pt x="95195" y="715849"/>
                      <a:pt x="131799" y="695058"/>
                    </a:cubicBezTo>
                    <a:lnTo>
                      <a:pt x="184919" y="661813"/>
                    </a:lnTo>
                    <a:cubicBezTo>
                      <a:pt x="162868" y="607372"/>
                      <a:pt x="155202" y="548170"/>
                      <a:pt x="162661" y="489907"/>
                    </a:cubicBezTo>
                    <a:cubicBezTo>
                      <a:pt x="197078" y="347208"/>
                      <a:pt x="296020" y="235032"/>
                      <a:pt x="439431" y="202578"/>
                    </a:cubicBezTo>
                    <a:cubicBezTo>
                      <a:pt x="553848" y="186273"/>
                      <a:pt x="690847" y="176379"/>
                      <a:pt x="751463" y="285080"/>
                    </a:cubicBezTo>
                    <a:cubicBezTo>
                      <a:pt x="795085" y="346266"/>
                      <a:pt x="850833" y="429180"/>
                      <a:pt x="825923" y="513186"/>
                    </a:cubicBezTo>
                    <a:cubicBezTo>
                      <a:pt x="824665" y="521711"/>
                      <a:pt x="823659" y="530260"/>
                      <a:pt x="822527" y="538848"/>
                    </a:cubicBezTo>
                    <a:cubicBezTo>
                      <a:pt x="821396" y="547436"/>
                      <a:pt x="819892" y="555985"/>
                      <a:pt x="818016" y="564462"/>
                    </a:cubicBezTo>
                    <a:cubicBezTo>
                      <a:pt x="816140" y="572939"/>
                      <a:pt x="813908" y="581353"/>
                      <a:pt x="811311" y="589672"/>
                    </a:cubicBezTo>
                    <a:cubicBezTo>
                      <a:pt x="802058" y="665407"/>
                      <a:pt x="748962" y="723522"/>
                      <a:pt x="697330" y="769083"/>
                    </a:cubicBezTo>
                    <a:cubicBezTo>
                      <a:pt x="690206" y="775288"/>
                      <a:pt x="683082" y="781185"/>
                      <a:pt x="675689" y="787478"/>
                    </a:cubicBezTo>
                    <a:cubicBezTo>
                      <a:pt x="609738" y="848664"/>
                      <a:pt x="514690" y="882676"/>
                      <a:pt x="421178" y="868318"/>
                    </a:cubicBezTo>
                    <a:cubicBezTo>
                      <a:pt x="333511" y="848596"/>
                      <a:pt x="257869" y="793569"/>
                      <a:pt x="212117" y="716232"/>
                    </a:cubicBezTo>
                    <a:lnTo>
                      <a:pt x="162653" y="747157"/>
                    </a:lnTo>
                    <a:cubicBezTo>
                      <a:pt x="127330" y="769461"/>
                      <a:pt x="116155" y="815817"/>
                      <a:pt x="137435" y="851767"/>
                    </a:cubicBezTo>
                    <a:cubicBezTo>
                      <a:pt x="138084" y="852867"/>
                      <a:pt x="138852" y="853856"/>
                      <a:pt x="139548" y="854933"/>
                    </a:cubicBezTo>
                    <a:cubicBezTo>
                      <a:pt x="332211" y="1057425"/>
                      <a:pt x="652548" y="1065394"/>
                      <a:pt x="855041" y="872731"/>
                    </a:cubicBezTo>
                    <a:cubicBezTo>
                      <a:pt x="1057534" y="680069"/>
                      <a:pt x="1065502" y="359732"/>
                      <a:pt x="872839" y="157239"/>
                    </a:cubicBezTo>
                    <a:cubicBezTo>
                      <a:pt x="777299" y="56824"/>
                      <a:pt x="644754" y="-12"/>
                      <a:pt x="506150" y="0"/>
                    </a:cubicBezTo>
                    <a:close/>
                  </a:path>
                </a:pathLst>
              </a:custGeom>
              <a:grpFill/>
              <a:ln w="7876" cap="flat">
                <a:noFill/>
                <a:prstDash val="solid"/>
                <a:miter/>
              </a:ln>
            </p:spPr>
            <p:txBody>
              <a:bodyPr rtlCol="0" anchor="ctr"/>
              <a:lstStyle/>
              <a:p>
                <a:endParaRPr lang="en-GB"/>
              </a:p>
            </p:txBody>
          </p:sp>
          <p:sp>
            <p:nvSpPr>
              <p:cNvPr id="26" name="Freeform 60">
                <a:extLst>
                  <a:ext uri="{FF2B5EF4-FFF2-40B4-BE49-F238E27FC236}">
                    <a16:creationId xmlns:a16="http://schemas.microsoft.com/office/drawing/2014/main" id="{8C706DD1-5C5A-4027-BE45-E16955FD450F}"/>
                  </a:ext>
                </a:extLst>
              </p:cNvPr>
              <p:cNvSpPr/>
              <p:nvPr/>
            </p:nvSpPr>
            <p:spPr>
              <a:xfrm>
                <a:off x="9224262" y="1719607"/>
                <a:ext cx="392527" cy="378929"/>
              </a:xfrm>
              <a:custGeom>
                <a:avLst/>
                <a:gdLst>
                  <a:gd name="connsiteX0" fmla="*/ 61039 w 392527"/>
                  <a:gd name="connsiteY0" fmla="*/ 308586 h 378929"/>
                  <a:gd name="connsiteX1" fmla="*/ 72754 w 392527"/>
                  <a:gd name="connsiteY1" fmla="*/ 319763 h 378929"/>
                  <a:gd name="connsiteX2" fmla="*/ 181195 w 392527"/>
                  <a:gd name="connsiteY2" fmla="*/ 373746 h 378929"/>
                  <a:gd name="connsiteX3" fmla="*/ 195886 w 392527"/>
                  <a:gd name="connsiteY3" fmla="*/ 376057 h 378929"/>
                  <a:gd name="connsiteX4" fmla="*/ 210680 w 392527"/>
                  <a:gd name="connsiteY4" fmla="*/ 377094 h 378929"/>
                  <a:gd name="connsiteX5" fmla="*/ 225426 w 392527"/>
                  <a:gd name="connsiteY5" fmla="*/ 377498 h 378929"/>
                  <a:gd name="connsiteX6" fmla="*/ 350331 w 392527"/>
                  <a:gd name="connsiteY6" fmla="*/ 321765 h 378929"/>
                  <a:gd name="connsiteX7" fmla="*/ 378605 w 392527"/>
                  <a:gd name="connsiteY7" fmla="*/ 139965 h 378929"/>
                  <a:gd name="connsiteX8" fmla="*/ 199274 w 392527"/>
                  <a:gd name="connsiteY8" fmla="*/ 84 h 378929"/>
                  <a:gd name="connsiteX9" fmla="*/ 91 w 392527"/>
                  <a:gd name="connsiteY9" fmla="*/ 169085 h 378929"/>
                  <a:gd name="connsiteX10" fmla="*/ 61039 w 392527"/>
                  <a:gd name="connsiteY10" fmla="*/ 308586 h 37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527" h="378929">
                    <a:moveTo>
                      <a:pt x="61039" y="308586"/>
                    </a:moveTo>
                    <a:cubicBezTo>
                      <a:pt x="65052" y="312401"/>
                      <a:pt x="68812" y="316082"/>
                      <a:pt x="72754" y="319763"/>
                    </a:cubicBezTo>
                    <a:cubicBezTo>
                      <a:pt x="101645" y="346335"/>
                      <a:pt x="137747" y="372994"/>
                      <a:pt x="181195" y="373746"/>
                    </a:cubicBezTo>
                    <a:cubicBezTo>
                      <a:pt x="186063" y="374727"/>
                      <a:pt x="190970" y="375495"/>
                      <a:pt x="195886" y="376057"/>
                    </a:cubicBezTo>
                    <a:cubicBezTo>
                      <a:pt x="200801" y="376619"/>
                      <a:pt x="205740" y="376959"/>
                      <a:pt x="210680" y="377094"/>
                    </a:cubicBezTo>
                    <a:cubicBezTo>
                      <a:pt x="215619" y="377228"/>
                      <a:pt x="220518" y="377292"/>
                      <a:pt x="225426" y="377498"/>
                    </a:cubicBezTo>
                    <a:cubicBezTo>
                      <a:pt x="274501" y="386640"/>
                      <a:pt x="318234" y="350118"/>
                      <a:pt x="350331" y="321765"/>
                    </a:cubicBezTo>
                    <a:cubicBezTo>
                      <a:pt x="408366" y="280946"/>
                      <a:pt x="394657" y="203866"/>
                      <a:pt x="378605" y="139965"/>
                    </a:cubicBezTo>
                    <a:cubicBezTo>
                      <a:pt x="351692" y="60589"/>
                      <a:pt x="282227" y="11142"/>
                      <a:pt x="199274" y="84"/>
                    </a:cubicBezTo>
                    <a:cubicBezTo>
                      <a:pt x="104724" y="-2805"/>
                      <a:pt x="10721" y="69090"/>
                      <a:pt x="91" y="169085"/>
                    </a:cubicBezTo>
                    <a:cubicBezTo>
                      <a:pt x="-1614" y="222387"/>
                      <a:pt x="20771" y="273623"/>
                      <a:pt x="61039" y="308586"/>
                    </a:cubicBezTo>
                    <a:close/>
                  </a:path>
                </a:pathLst>
              </a:custGeom>
              <a:grpFill/>
              <a:ln w="7876" cap="flat">
                <a:noFill/>
                <a:prstDash val="solid"/>
                <a:miter/>
              </a:ln>
            </p:spPr>
            <p:txBody>
              <a:bodyPr rtlCol="0" anchor="ctr"/>
              <a:lstStyle/>
              <a:p>
                <a:endParaRPr lang="en-GB"/>
              </a:p>
            </p:txBody>
          </p:sp>
        </p:grpSp>
        <p:sp>
          <p:nvSpPr>
            <p:cNvPr id="24" name="Freeform 61">
              <a:extLst>
                <a:ext uri="{FF2B5EF4-FFF2-40B4-BE49-F238E27FC236}">
                  <a16:creationId xmlns:a16="http://schemas.microsoft.com/office/drawing/2014/main" id="{A4E1049A-5B6A-41F7-AE9B-A6260A7AA107}"/>
                </a:ext>
              </a:extLst>
            </p:cNvPr>
            <p:cNvSpPr/>
            <p:nvPr/>
          </p:nvSpPr>
          <p:spPr>
            <a:xfrm>
              <a:off x="9334163" y="1786902"/>
              <a:ext cx="173030" cy="237456"/>
            </a:xfrm>
            <a:custGeom>
              <a:avLst/>
              <a:gdLst>
                <a:gd name="connsiteX0" fmla="*/ 0 w 173030"/>
                <a:gd name="connsiteY0" fmla="*/ 4875 h 237456"/>
                <a:gd name="connsiteX1" fmla="*/ 68175 w 173030"/>
                <a:gd name="connsiteY1" fmla="*/ 23 h 237456"/>
                <a:gd name="connsiteX2" fmla="*/ 137039 w 173030"/>
                <a:gd name="connsiteY2" fmla="*/ 13178 h 237456"/>
                <a:gd name="connsiteX3" fmla="*/ 165067 w 173030"/>
                <a:gd name="connsiteY3" fmla="*/ 58850 h 237456"/>
                <a:gd name="connsiteX4" fmla="*/ 126662 w 173030"/>
                <a:gd name="connsiteY4" fmla="*/ 108717 h 237456"/>
                <a:gd name="connsiteX5" fmla="*/ 126662 w 173030"/>
                <a:gd name="connsiteY5" fmla="*/ 109406 h 237456"/>
                <a:gd name="connsiteX6" fmla="*/ 173030 w 173030"/>
                <a:gd name="connsiteY6" fmla="*/ 166847 h 237456"/>
                <a:gd name="connsiteX7" fmla="*/ 148809 w 173030"/>
                <a:gd name="connsiteY7" fmla="*/ 216334 h 237456"/>
                <a:gd name="connsiteX8" fmla="*/ 57110 w 173030"/>
                <a:gd name="connsiteY8" fmla="*/ 237437 h 237456"/>
                <a:gd name="connsiteX9" fmla="*/ 8 w 173030"/>
                <a:gd name="connsiteY9" fmla="*/ 233978 h 237456"/>
                <a:gd name="connsiteX10" fmla="*/ 52242 w 173030"/>
                <a:gd name="connsiteY10" fmla="*/ 94145 h 237456"/>
                <a:gd name="connsiteX11" fmla="*/ 69545 w 173030"/>
                <a:gd name="connsiteY11" fmla="*/ 94145 h 237456"/>
                <a:gd name="connsiteX12" fmla="*/ 112098 w 173030"/>
                <a:gd name="connsiteY12" fmla="*/ 65428 h 237456"/>
                <a:gd name="connsiteX13" fmla="*/ 74737 w 173030"/>
                <a:gd name="connsiteY13" fmla="*/ 38436 h 237456"/>
                <a:gd name="connsiteX14" fmla="*/ 52241 w 173030"/>
                <a:gd name="connsiteY14" fmla="*/ 39821 h 237456"/>
                <a:gd name="connsiteX15" fmla="*/ 52242 w 173030"/>
                <a:gd name="connsiteY15" fmla="*/ 197607 h 237456"/>
                <a:gd name="connsiteX16" fmla="*/ 72655 w 173030"/>
                <a:gd name="connsiteY16" fmla="*/ 198303 h 237456"/>
                <a:gd name="connsiteX17" fmla="*/ 117646 w 173030"/>
                <a:gd name="connsiteY17" fmla="*/ 164742 h 237456"/>
                <a:gd name="connsiteX18" fmla="*/ 70233 w 173030"/>
                <a:gd name="connsiteY18" fmla="*/ 131869 h 237456"/>
                <a:gd name="connsiteX19" fmla="*/ 52257 w 173030"/>
                <a:gd name="connsiteY19" fmla="*/ 131869 h 23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030" h="237456">
                  <a:moveTo>
                    <a:pt x="0" y="4875"/>
                  </a:moveTo>
                  <a:cubicBezTo>
                    <a:pt x="22555" y="1408"/>
                    <a:pt x="45356" y="-215"/>
                    <a:pt x="68175" y="23"/>
                  </a:cubicBezTo>
                  <a:cubicBezTo>
                    <a:pt x="100351" y="23"/>
                    <a:pt x="120076" y="3141"/>
                    <a:pt x="137039" y="13178"/>
                  </a:cubicBezTo>
                  <a:cubicBezTo>
                    <a:pt x="154312" y="21827"/>
                    <a:pt x="165178" y="39533"/>
                    <a:pt x="165067" y="58850"/>
                  </a:cubicBezTo>
                  <a:cubicBezTo>
                    <a:pt x="165067" y="79612"/>
                    <a:pt x="152965" y="98989"/>
                    <a:pt x="126662" y="108717"/>
                  </a:cubicBezTo>
                  <a:lnTo>
                    <a:pt x="126662" y="109406"/>
                  </a:lnTo>
                  <a:cubicBezTo>
                    <a:pt x="153305" y="116672"/>
                    <a:pt x="173030" y="136745"/>
                    <a:pt x="173030" y="166847"/>
                  </a:cubicBezTo>
                  <a:cubicBezTo>
                    <a:pt x="173109" y="186216"/>
                    <a:pt x="164153" y="204514"/>
                    <a:pt x="148809" y="216334"/>
                  </a:cubicBezTo>
                  <a:cubicBezTo>
                    <a:pt x="131854" y="229791"/>
                    <a:pt x="103478" y="237437"/>
                    <a:pt x="57110" y="237437"/>
                  </a:cubicBezTo>
                  <a:cubicBezTo>
                    <a:pt x="38018" y="237622"/>
                    <a:pt x="18937" y="236466"/>
                    <a:pt x="8" y="233978"/>
                  </a:cubicBezTo>
                  <a:close/>
                  <a:moveTo>
                    <a:pt x="52242" y="94145"/>
                  </a:moveTo>
                  <a:lnTo>
                    <a:pt x="69545" y="94145"/>
                  </a:lnTo>
                  <a:cubicBezTo>
                    <a:pt x="97248" y="94145"/>
                    <a:pt x="112098" y="82731"/>
                    <a:pt x="112098" y="65428"/>
                  </a:cubicBezTo>
                  <a:cubicBezTo>
                    <a:pt x="112098" y="47784"/>
                    <a:pt x="98642" y="38436"/>
                    <a:pt x="74737" y="38436"/>
                  </a:cubicBezTo>
                  <a:cubicBezTo>
                    <a:pt x="67214" y="38311"/>
                    <a:pt x="59692" y="38774"/>
                    <a:pt x="52241" y="39821"/>
                  </a:cubicBezTo>
                  <a:close/>
                  <a:moveTo>
                    <a:pt x="52242" y="197607"/>
                  </a:moveTo>
                  <a:cubicBezTo>
                    <a:pt x="59025" y="198260"/>
                    <a:pt x="65843" y="198492"/>
                    <a:pt x="72655" y="198303"/>
                  </a:cubicBezTo>
                  <a:cubicBezTo>
                    <a:pt x="96536" y="198303"/>
                    <a:pt x="117646" y="189303"/>
                    <a:pt x="117646" y="164742"/>
                  </a:cubicBezTo>
                  <a:cubicBezTo>
                    <a:pt x="117646" y="141210"/>
                    <a:pt x="96536" y="131869"/>
                    <a:pt x="70233" y="131869"/>
                  </a:cubicBezTo>
                  <a:lnTo>
                    <a:pt x="52257" y="131869"/>
                  </a:lnTo>
                  <a:close/>
                </a:path>
              </a:pathLst>
            </a:custGeom>
            <a:solidFill>
              <a:srgbClr val="FFFFFF"/>
            </a:solidFill>
            <a:ln w="7876" cap="flat">
              <a:noFill/>
              <a:prstDash val="solid"/>
              <a:miter/>
            </a:ln>
          </p:spPr>
          <p:txBody>
            <a:bodyPr rtlCol="0" anchor="ctr"/>
            <a:lstStyle/>
            <a:p>
              <a:endParaRPr lang="en-GB"/>
            </a:p>
          </p:txBody>
        </p:sp>
      </p:grpSp>
      <p:sp>
        <p:nvSpPr>
          <p:cNvPr id="38" name="Rectangle: Rounded Corners 37">
            <a:extLst>
              <a:ext uri="{FF2B5EF4-FFF2-40B4-BE49-F238E27FC236}">
                <a16:creationId xmlns:a16="http://schemas.microsoft.com/office/drawing/2014/main" id="{B0FCAF9E-D11D-40E2-BE7D-135CA9475520}"/>
              </a:ext>
            </a:extLst>
          </p:cNvPr>
          <p:cNvSpPr/>
          <p:nvPr/>
        </p:nvSpPr>
        <p:spPr>
          <a:xfrm>
            <a:off x="760383" y="3954390"/>
            <a:ext cx="10468048" cy="1323579"/>
          </a:xfrm>
          <a:prstGeom prst="roundRect">
            <a:avLst>
              <a:gd name="adj" fmla="val 8248"/>
            </a:avLst>
          </a:prstGeom>
          <a:solidFill>
            <a:schemeClr val="accent1"/>
          </a:solidFill>
          <a:ln w="28575" cap="flat" cmpd="sng" algn="ctr">
            <a:solidFill>
              <a:schemeClr val="accent1"/>
            </a:solidFill>
            <a:prstDash val="solid"/>
            <a:miter lim="800000"/>
          </a:ln>
          <a:effectLst/>
        </p:spPr>
        <p:txBody>
          <a:bodyPr lIns="182880" rtlCol="0" anchor="ctr"/>
          <a:lstStyle/>
          <a:p>
            <a:pPr marL="182563" indent="-182563" defTabSz="207837">
              <a:buFont typeface="Arial" panose="020B0604020202020204" pitchFamily="34" charset="0"/>
              <a:buChar char="•"/>
              <a:defRPr/>
            </a:pPr>
            <a:r>
              <a:rPr lang="en-GB" sz="1400" kern="0" dirty="0">
                <a:solidFill>
                  <a:schemeClr val="bg1"/>
                </a:solidFill>
                <a:latin typeface="Verdana"/>
              </a:rPr>
              <a:t>Observed B cell levels did not appear to be associated with Grade ≥2 infection and infestation incidence:</a:t>
            </a:r>
            <a:br>
              <a:rPr lang="en-GB" sz="1400" kern="0" dirty="0">
                <a:solidFill>
                  <a:schemeClr val="bg1"/>
                </a:solidFill>
                <a:latin typeface="Verdana"/>
              </a:rPr>
            </a:br>
            <a:endParaRPr lang="en-GB" sz="1400" kern="0" dirty="0">
              <a:solidFill>
                <a:schemeClr val="bg1"/>
              </a:solidFill>
              <a:latin typeface="Verdana"/>
            </a:endParaRPr>
          </a:p>
          <a:p>
            <a:pPr marL="539750" lvl="1" indent="-173038" defTabSz="207837">
              <a:buFont typeface="Verdana" panose="020B0604030504040204" pitchFamily="34" charset="0"/>
              <a:buChar char="‒"/>
              <a:defRPr/>
            </a:pPr>
            <a:r>
              <a:rPr lang="en-GB" sz="1400" kern="0" dirty="0">
                <a:solidFill>
                  <a:schemeClr val="bg1"/>
                </a:solidFill>
                <a:latin typeface="Verdana"/>
              </a:rPr>
              <a:t>EAIR of infection </a:t>
            </a:r>
            <a:r>
              <a:rPr lang="en-GB" sz="1400" b="1" kern="0" dirty="0">
                <a:solidFill>
                  <a:schemeClr val="bg1"/>
                </a:solidFill>
                <a:latin typeface="Verdana"/>
              </a:rPr>
              <a:t>before</a:t>
            </a:r>
            <a:r>
              <a:rPr lang="en-GB" sz="1400" kern="0" dirty="0">
                <a:solidFill>
                  <a:schemeClr val="bg1"/>
                </a:solidFill>
                <a:latin typeface="Verdana"/>
              </a:rPr>
              <a:t> first low B cell count occurrence: 14.25 (95% CI 10.35–19.12); 309 PY</a:t>
            </a:r>
            <a:br>
              <a:rPr lang="en-GB" sz="1400" kern="0" dirty="0">
                <a:solidFill>
                  <a:schemeClr val="bg1"/>
                </a:solidFill>
                <a:latin typeface="Verdana"/>
              </a:rPr>
            </a:br>
            <a:endParaRPr lang="en-GB" sz="1400" kern="0" dirty="0">
              <a:solidFill>
                <a:schemeClr val="bg1"/>
              </a:solidFill>
              <a:latin typeface="Verdana"/>
            </a:endParaRPr>
          </a:p>
          <a:p>
            <a:pPr marL="539750" lvl="1" indent="-173038" defTabSz="207837">
              <a:buFont typeface="Verdana" panose="020B0604030504040204" pitchFamily="34" charset="0"/>
              <a:buChar char="‒"/>
              <a:defRPr/>
            </a:pPr>
            <a:r>
              <a:rPr lang="en-GB" sz="1400" kern="0" dirty="0">
                <a:solidFill>
                  <a:schemeClr val="bg1"/>
                </a:solidFill>
                <a:latin typeface="Verdana"/>
              </a:rPr>
              <a:t>EAIR of infection </a:t>
            </a:r>
            <a:r>
              <a:rPr lang="en-GB" sz="1400" b="1" kern="0" dirty="0">
                <a:solidFill>
                  <a:schemeClr val="bg1"/>
                </a:solidFill>
                <a:latin typeface="Verdana"/>
              </a:rPr>
              <a:t>after</a:t>
            </a:r>
            <a:r>
              <a:rPr lang="en-GB" sz="1400" kern="0" dirty="0">
                <a:solidFill>
                  <a:schemeClr val="bg1"/>
                </a:solidFill>
                <a:latin typeface="Verdana"/>
              </a:rPr>
              <a:t> first low B cell count occurrence: 10.01 (95% CI 5.72–16.25); 160 PY</a:t>
            </a:r>
          </a:p>
        </p:txBody>
      </p:sp>
      <p:graphicFrame>
        <p:nvGraphicFramePr>
          <p:cNvPr id="15" name="Table 14">
            <a:extLst>
              <a:ext uri="{FF2B5EF4-FFF2-40B4-BE49-F238E27FC236}">
                <a16:creationId xmlns:a16="http://schemas.microsoft.com/office/drawing/2014/main" id="{17E76820-03D7-4F88-8D73-4EF9B8048DA1}"/>
              </a:ext>
            </a:extLst>
          </p:cNvPr>
          <p:cNvGraphicFramePr>
            <a:graphicFrameLocks/>
          </p:cNvGraphicFramePr>
          <p:nvPr>
            <p:extLst>
              <p:ext uri="{D42A27DB-BD31-4B8C-83A1-F6EECF244321}">
                <p14:modId xmlns:p14="http://schemas.microsoft.com/office/powerpoint/2010/main" val="2262205785"/>
              </p:ext>
            </p:extLst>
          </p:nvPr>
        </p:nvGraphicFramePr>
        <p:xfrm>
          <a:off x="760383" y="1388635"/>
          <a:ext cx="10468048" cy="2229480"/>
        </p:xfrm>
        <a:graphic>
          <a:graphicData uri="http://schemas.openxmlformats.org/drawingml/2006/table">
            <a:tbl>
              <a:tblPr firstRow="1" bandRow="1">
                <a:tableStyleId>{5C22544A-7EE6-4342-B048-85BDC9FD1C3A}</a:tableStyleId>
              </a:tblPr>
              <a:tblGrid>
                <a:gridCol w="1538850">
                  <a:extLst>
                    <a:ext uri="{9D8B030D-6E8A-4147-A177-3AD203B41FA5}">
                      <a16:colId xmlns:a16="http://schemas.microsoft.com/office/drawing/2014/main" val="1840924349"/>
                    </a:ext>
                  </a:extLst>
                </a:gridCol>
                <a:gridCol w="2097226">
                  <a:extLst>
                    <a:ext uri="{9D8B030D-6E8A-4147-A177-3AD203B41FA5}">
                      <a16:colId xmlns:a16="http://schemas.microsoft.com/office/drawing/2014/main" val="1421092743"/>
                    </a:ext>
                  </a:extLst>
                </a:gridCol>
                <a:gridCol w="1707993">
                  <a:extLst>
                    <a:ext uri="{9D8B030D-6E8A-4147-A177-3AD203B41FA5}">
                      <a16:colId xmlns:a16="http://schemas.microsoft.com/office/drawing/2014/main" val="2880767598"/>
                    </a:ext>
                  </a:extLst>
                </a:gridCol>
                <a:gridCol w="1707993">
                  <a:extLst>
                    <a:ext uri="{9D8B030D-6E8A-4147-A177-3AD203B41FA5}">
                      <a16:colId xmlns:a16="http://schemas.microsoft.com/office/drawing/2014/main" val="2392164584"/>
                    </a:ext>
                  </a:extLst>
                </a:gridCol>
                <a:gridCol w="1707993">
                  <a:extLst>
                    <a:ext uri="{9D8B030D-6E8A-4147-A177-3AD203B41FA5}">
                      <a16:colId xmlns:a16="http://schemas.microsoft.com/office/drawing/2014/main" val="3576020416"/>
                    </a:ext>
                  </a:extLst>
                </a:gridCol>
                <a:gridCol w="1707993">
                  <a:extLst>
                    <a:ext uri="{9D8B030D-6E8A-4147-A177-3AD203B41FA5}">
                      <a16:colId xmlns:a16="http://schemas.microsoft.com/office/drawing/2014/main" val="3965083565"/>
                    </a:ext>
                  </a:extLst>
                </a:gridCol>
              </a:tblGrid>
              <a:tr h="41705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latin typeface="Verdana" panose="020B0604030504040204" pitchFamily="34" charset="0"/>
                        <a:ea typeface="Verdana" panose="020B0604030504040204" pitchFamily="34" charset="0"/>
                      </a:endParaRPr>
                    </a:p>
                  </a:txBody>
                  <a:tcPr anchor="b">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rowSpan="2">
                  <a:txBody>
                    <a:bodyPr/>
                    <a:lstStyle/>
                    <a:p>
                      <a:pPr algn="ctr"/>
                      <a:r>
                        <a:rPr lang="en-US" sz="1100" b="1" dirty="0">
                          <a:solidFill>
                            <a:schemeClr val="lt1"/>
                          </a:solidFill>
                          <a:latin typeface="Verdana" panose="020B0604030504040204" pitchFamily="34" charset="0"/>
                          <a:ea typeface="Verdana" panose="020B0604030504040204" pitchFamily="34" charset="0"/>
                        </a:rPr>
                        <a:t>Range</a:t>
                      </a:r>
                    </a:p>
                  </a:txBody>
                  <a:tcPr anchor="b">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lt1"/>
                          </a:solidFill>
                          <a:latin typeface="Verdana" panose="020B0604030504040204" pitchFamily="34" charset="0"/>
                          <a:ea typeface="Verdana" panose="020B0604030504040204" pitchFamily="34" charset="0"/>
                        </a:rPr>
                        <a:t>OLE W0</a:t>
                      </a:r>
                      <a:r>
                        <a:rPr lang="en-US" sz="1100" b="1" baseline="30000" dirty="0">
                          <a:solidFill>
                            <a:schemeClr val="lt1"/>
                          </a:solidFill>
                          <a:latin typeface="Verdana" panose="020B0604030504040204" pitchFamily="34" charset="0"/>
                          <a:ea typeface="Verdana" panose="020B0604030504040204" pitchFamily="34" charset="0"/>
                        </a:rPr>
                        <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dirty="0">
                        <a:solidFill>
                          <a:schemeClr val="lt1"/>
                        </a:solidFill>
                        <a:latin typeface="Verdana" panose="020B0604030504040204" pitchFamily="34" charset="0"/>
                        <a:ea typeface="Verdana" panose="020B0604030504040204" pitchFamily="34" charset="0"/>
                      </a:endParaRPr>
                    </a:p>
                  </a:txBody>
                  <a:tcPr anchor="b">
                    <a:lnL w="19050" cap="flat" cmpd="sng" algn="ctr">
                      <a:solidFill>
                        <a:schemeClr val="bg1"/>
                      </a:solidFill>
                      <a:prstDash val="solid"/>
                      <a:round/>
                      <a:headEnd type="none" w="med" len="med"/>
                      <a:tailEnd type="none" w="med" len="med"/>
                    </a:lnL>
                    <a:lnR w="28575" cap="flat" cmpd="sng" algn="ctr">
                      <a:solidFill>
                        <a:srgbClr val="0F69A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lt1"/>
                          </a:solidFill>
                          <a:latin typeface="Verdana" panose="020B0604030504040204" pitchFamily="34" charset="0"/>
                          <a:ea typeface="Verdana" panose="020B0604030504040204" pitchFamily="34" charset="0"/>
                        </a:rPr>
                        <a:t>OLE W96</a:t>
                      </a:r>
                    </a:p>
                  </a:txBody>
                  <a:tcPr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kern="1200" dirty="0">
                        <a:solidFill>
                          <a:schemeClr val="lt1"/>
                        </a:solidFill>
                        <a:latin typeface="Verdana" panose="020B0604030504040204" pitchFamily="34" charset="0"/>
                        <a:ea typeface="Verdana" panose="020B0604030504040204" pitchFamily="34" charset="0"/>
                        <a:cs typeface="+mn-cs"/>
                      </a:endParaRPr>
                    </a:p>
                  </a:txBody>
                  <a:tcPr anchor="b">
                    <a:lnL w="190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extLst>
                  <a:ext uri="{0D108BD9-81ED-4DB2-BD59-A6C34878D82A}">
                    <a16:rowId xmlns:a16="http://schemas.microsoft.com/office/drawing/2014/main" val="3001715691"/>
                  </a:ext>
                </a:extLst>
              </a:tr>
              <a:tr h="417051">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lt1"/>
                          </a:solidFill>
                          <a:latin typeface="Verdana" panose="020B0604030504040204" pitchFamily="34" charset="0"/>
                          <a:ea typeface="Verdana" panose="020B0604030504040204" pitchFamily="34" charset="0"/>
                        </a:rPr>
                        <a:t>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lt1"/>
                          </a:solidFill>
                          <a:latin typeface="Verdana" panose="020B0604030504040204" pitchFamily="34" charset="0"/>
                          <a:ea typeface="Verdana" panose="020B0604030504040204" pitchFamily="34" charset="0"/>
                        </a:rPr>
                        <a:t>(n=213)</a:t>
                      </a:r>
                    </a:p>
                  </a:txBody>
                  <a:tcPr anchor="b">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lt1"/>
                          </a:solidFill>
                          <a:latin typeface="Verdana" panose="020B0604030504040204" pitchFamily="34" charset="0"/>
                          <a:ea typeface="Verdana" panose="020B0604030504040204" pitchFamily="34" charset="0"/>
                        </a:rPr>
                        <a:t>Mean ± SD cells/µL</a:t>
                      </a:r>
                    </a:p>
                  </a:txBody>
                  <a:tcPr anchor="b">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lt1"/>
                          </a:solidFill>
                          <a:latin typeface="Verdana" panose="020B0604030504040204" pitchFamily="34" charset="0"/>
                          <a:ea typeface="Verdana" panose="020B0604030504040204" pitchFamily="34" charset="0"/>
                          <a:cs typeface="+mn-cs"/>
                        </a:rPr>
                        <a:t>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lt1"/>
                          </a:solidFill>
                          <a:latin typeface="Verdana" panose="020B0604030504040204" pitchFamily="34" charset="0"/>
                          <a:ea typeface="Verdana" panose="020B0604030504040204" pitchFamily="34" charset="0"/>
                          <a:cs typeface="+mn-cs"/>
                        </a:rPr>
                        <a:t>(n=165)</a:t>
                      </a:r>
                    </a:p>
                  </a:txBody>
                  <a:tcPr anchor="b">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lt1"/>
                          </a:solidFill>
                          <a:latin typeface="Verdana" panose="020B0604030504040204" pitchFamily="34" charset="0"/>
                          <a:ea typeface="Verdana" panose="020B0604030504040204" pitchFamily="34" charset="0"/>
                        </a:rPr>
                        <a:t>Mean ± SD cells/µL</a:t>
                      </a:r>
                    </a:p>
                  </a:txBody>
                  <a:tcPr anchor="b">
                    <a:lnL w="190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extLst>
                  <a:ext uri="{0D108BD9-81ED-4DB2-BD59-A6C34878D82A}">
                    <a16:rowId xmlns:a16="http://schemas.microsoft.com/office/drawing/2014/main" val="939328511"/>
                  </a:ext>
                </a:extLst>
              </a:tr>
              <a:tr h="461903">
                <a:tc rowSpan="3">
                  <a:txBody>
                    <a:bodyPr/>
                    <a:lstStyle/>
                    <a:p>
                      <a:pPr algn="l"/>
                      <a:r>
                        <a:rPr lang="en-US" sz="1100" b="1" dirty="0">
                          <a:solidFill>
                            <a:srgbClr val="503291"/>
                          </a:solidFill>
                          <a:latin typeface="Verdana" panose="020B0604030504040204" pitchFamily="34" charset="0"/>
                          <a:ea typeface="Verdana" panose="020B0604030504040204" pitchFamily="34" charset="0"/>
                        </a:rPr>
                        <a:t>B cells (CD19</a:t>
                      </a:r>
                      <a:r>
                        <a:rPr lang="en-US" sz="1100" b="1" baseline="30000" dirty="0">
                          <a:solidFill>
                            <a:srgbClr val="503291"/>
                          </a:solidFill>
                          <a:latin typeface="Verdana" panose="020B0604030504040204" pitchFamily="34" charset="0"/>
                          <a:ea typeface="Verdana" panose="020B0604030504040204" pitchFamily="34" charset="0"/>
                        </a:rPr>
                        <a:t>+</a:t>
                      </a:r>
                      <a:r>
                        <a:rPr lang="en-US" sz="1100" b="1" dirty="0">
                          <a:solidFill>
                            <a:srgbClr val="503291"/>
                          </a:solidFill>
                          <a:latin typeface="Verdana" panose="020B0604030504040204" pitchFamily="34" charset="0"/>
                          <a:ea typeface="Verdana" panose="020B0604030504040204" pitchFamily="34" charset="0"/>
                        </a:rPr>
                        <a:t>)</a:t>
                      </a:r>
                    </a:p>
                  </a:txBody>
                  <a:tcPr marL="90000" marR="36576" marT="18288" marB="18288"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E">
                        <a:alpha val="30000"/>
                      </a:srgbClr>
                    </a:solidFill>
                  </a:tcPr>
                </a:tc>
                <a:tc>
                  <a:txBody>
                    <a:bodyPr/>
                    <a:lstStyle/>
                    <a:p>
                      <a:pPr algn="ctr" rtl="0" fontAlgn="base"/>
                      <a:r>
                        <a:rPr lang="en-US" sz="1100" b="1" i="0" dirty="0">
                          <a:solidFill>
                            <a:srgbClr val="503291"/>
                          </a:solidFill>
                          <a:effectLst/>
                          <a:latin typeface="Verdana" panose="020B0604030504040204" pitchFamily="34" charset="0"/>
                          <a:ea typeface="Verdana" panose="020B0604030504040204" pitchFamily="34" charset="0"/>
                        </a:rPr>
                        <a:t>Low</a:t>
                      </a:r>
                      <a:r>
                        <a:rPr lang="en-US" sz="1100" b="0" i="0" dirty="0">
                          <a:solidFill>
                            <a:srgbClr val="503291"/>
                          </a:solidFill>
                          <a:effectLst/>
                          <a:latin typeface="Verdana" panose="020B0604030504040204" pitchFamily="34" charset="0"/>
                          <a:ea typeface="Verdana" panose="020B0604030504040204" pitchFamily="34" charset="0"/>
                        </a:rPr>
                        <a:t> </a:t>
                      </a:r>
                      <a:br>
                        <a:rPr lang="en-US" sz="1100" b="0" i="0" dirty="0">
                          <a:solidFill>
                            <a:srgbClr val="503291"/>
                          </a:solidFill>
                          <a:effectLst/>
                          <a:latin typeface="Verdana" panose="020B0604030504040204" pitchFamily="34" charset="0"/>
                          <a:ea typeface="Verdana" panose="020B0604030504040204" pitchFamily="34" charset="0"/>
                        </a:rPr>
                      </a:br>
                      <a:r>
                        <a:rPr lang="en-US" sz="900" b="0" i="0" dirty="0">
                          <a:solidFill>
                            <a:srgbClr val="503291"/>
                          </a:solidFill>
                          <a:effectLst/>
                          <a:latin typeface="Verdana" panose="020B0604030504040204" pitchFamily="34" charset="0"/>
                          <a:ea typeface="Verdana" panose="020B0604030504040204" pitchFamily="34" charset="0"/>
                        </a:rPr>
                        <a:t>(&lt;</a:t>
                      </a:r>
                      <a:r>
                        <a:rPr kumimoji="0" lang="en-GB" sz="900" b="0" i="0" u="none" strike="noStrike" kern="1200" cap="none" spc="0" normalizeH="0" baseline="0" noProof="0" dirty="0">
                          <a:ln>
                            <a:noFill/>
                          </a:ln>
                          <a:solidFill>
                            <a:srgbClr val="503291"/>
                          </a:solidFill>
                          <a:effectLst/>
                          <a:uLnTx/>
                          <a:uFillTx/>
                          <a:latin typeface="+mn-lt"/>
                          <a:ea typeface="+mn-ea"/>
                          <a:cs typeface="+mn-cs"/>
                        </a:rPr>
                        <a:t>107 cells/</a:t>
                      </a:r>
                      <a:r>
                        <a:rPr kumimoji="0" lang="el-GR" sz="900" b="0" i="0" u="none" strike="noStrike" kern="1200" cap="none" spc="0" normalizeH="0" baseline="0" noProof="0" dirty="0">
                          <a:ln>
                            <a:noFill/>
                          </a:ln>
                          <a:solidFill>
                            <a:srgbClr val="503291"/>
                          </a:solidFill>
                          <a:effectLst/>
                          <a:uLnTx/>
                          <a:uFillTx/>
                          <a:latin typeface="+mn-lt"/>
                          <a:ea typeface="+mn-ea"/>
                          <a:cs typeface="+mn-cs"/>
                        </a:rPr>
                        <a:t>μ</a:t>
                      </a:r>
                      <a:r>
                        <a:rPr kumimoji="0" lang="en-GB" sz="900" b="0" i="0" u="none" strike="noStrike" kern="1200" cap="none" spc="0" normalizeH="0" baseline="0" noProof="0" dirty="0">
                          <a:ln>
                            <a:noFill/>
                          </a:ln>
                          <a:solidFill>
                            <a:srgbClr val="503291"/>
                          </a:solidFill>
                          <a:effectLst/>
                          <a:uLnTx/>
                          <a:uFillTx/>
                          <a:latin typeface="+mn-lt"/>
                          <a:ea typeface="+mn-ea"/>
                          <a:cs typeface="+mn-cs"/>
                        </a:rPr>
                        <a:t>L)</a:t>
                      </a:r>
                      <a:endParaRPr lang="en-US" sz="900" b="0" i="0" dirty="0">
                        <a:solidFill>
                          <a:srgbClr val="503291"/>
                        </a:solidFill>
                        <a:effectLst/>
                        <a:latin typeface="Verdana" panose="020B0604030504040204" pitchFamily="34" charset="0"/>
                        <a:ea typeface="Verdana" panose="020B0604030504040204" pitchFamily="34" charset="0"/>
                      </a:endParaRPr>
                    </a:p>
                  </a:txBody>
                  <a:tcPr marL="36576" marR="36576" marT="18288" marB="18288"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E">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27 (13)</a:t>
                      </a:r>
                    </a:p>
                  </a:txBody>
                  <a:tcPr marL="3810" marR="381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E">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84.7 ± 19.1 </a:t>
                      </a:r>
                    </a:p>
                  </a:txBody>
                  <a:tcPr marL="3810" marR="3810" marT="0" marB="0"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E">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85 (52)</a:t>
                      </a:r>
                    </a:p>
                  </a:txBody>
                  <a:tcPr marL="3810" marR="381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E">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fr-CH" sz="1100" b="0" i="0" dirty="0">
                          <a:solidFill>
                            <a:srgbClr val="503291"/>
                          </a:solidFill>
                          <a:effectLst/>
                          <a:latin typeface="Verdana" panose="020B0604030504040204" pitchFamily="34" charset="0"/>
                          <a:ea typeface="Verdana" panose="020B0604030504040204" pitchFamily="34" charset="0"/>
                          <a:cs typeface="+mn-cs"/>
                        </a:rPr>
                        <a:t>66.7 ± 22.5</a:t>
                      </a:r>
                    </a:p>
                  </a:txBody>
                  <a:tcPr marL="3810" marR="3810" marT="0" marB="0" anchor="ctr" horzOverflow="overflow">
                    <a:lnL w="190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E">
                        <a:alpha val="30000"/>
                      </a:srgbClr>
                    </a:solidFill>
                  </a:tcPr>
                </a:tc>
                <a:extLst>
                  <a:ext uri="{0D108BD9-81ED-4DB2-BD59-A6C34878D82A}">
                    <a16:rowId xmlns:a16="http://schemas.microsoft.com/office/drawing/2014/main" val="2930423816"/>
                  </a:ext>
                </a:extLst>
              </a:tr>
              <a:tr h="461903">
                <a:tc vMerge="1">
                  <a:txBody>
                    <a:bodyPr/>
                    <a:lstStyle/>
                    <a:p>
                      <a:pPr algn="l"/>
                      <a:endParaRPr lang="en-US" sz="1100"/>
                    </a:p>
                  </a:txBody>
                  <a:tcPr>
                    <a:solidFill>
                      <a:schemeClr val="accent5">
                        <a:lumMod val="20000"/>
                        <a:lumOff val="80000"/>
                      </a:schemeClr>
                    </a:solidFill>
                  </a:tcPr>
                </a:tc>
                <a:tc>
                  <a:txBody>
                    <a:bodyPr/>
                    <a:lstStyle/>
                    <a:p>
                      <a:pPr algn="ctr" rtl="0" fontAlgn="base"/>
                      <a:r>
                        <a:rPr lang="en-US" sz="1100" b="1" i="0" dirty="0">
                          <a:solidFill>
                            <a:srgbClr val="503291"/>
                          </a:solidFill>
                          <a:effectLst/>
                          <a:latin typeface="Verdana" panose="020B0604030504040204" pitchFamily="34" charset="0"/>
                          <a:ea typeface="Verdana" panose="020B0604030504040204" pitchFamily="34" charset="0"/>
                        </a:rPr>
                        <a:t>Normal</a:t>
                      </a:r>
                    </a:p>
                    <a:p>
                      <a:pPr algn="ctr" rtl="0" fontAlgn="base"/>
                      <a:r>
                        <a:rPr lang="en-US" sz="900" b="0" i="0" dirty="0">
                          <a:solidFill>
                            <a:srgbClr val="503291"/>
                          </a:solidFill>
                          <a:effectLst/>
                          <a:latin typeface="Verdana" panose="020B0604030504040204" pitchFamily="34" charset="0"/>
                          <a:ea typeface="Verdana" panose="020B0604030504040204" pitchFamily="34" charset="0"/>
                        </a:rPr>
                        <a:t>(</a:t>
                      </a:r>
                      <a:r>
                        <a:rPr kumimoji="0" lang="en-GB" sz="900" b="0" i="0" u="none" strike="noStrike" kern="1200" cap="none" spc="0" normalizeH="0" baseline="0" noProof="0" dirty="0">
                          <a:ln>
                            <a:noFill/>
                          </a:ln>
                          <a:solidFill>
                            <a:srgbClr val="503291"/>
                          </a:solidFill>
                          <a:effectLst/>
                          <a:uLnTx/>
                          <a:uFillTx/>
                          <a:latin typeface="+mn-lt"/>
                          <a:ea typeface="+mn-ea"/>
                          <a:cs typeface="+mn-cs"/>
                        </a:rPr>
                        <a:t>107–698 cells/</a:t>
                      </a:r>
                      <a:r>
                        <a:rPr kumimoji="0" lang="el-GR" sz="900" b="0" i="0" u="none" strike="noStrike" kern="1200" cap="none" spc="0" normalizeH="0" baseline="0" noProof="0" dirty="0">
                          <a:ln>
                            <a:noFill/>
                          </a:ln>
                          <a:solidFill>
                            <a:srgbClr val="503291"/>
                          </a:solidFill>
                          <a:effectLst/>
                          <a:uLnTx/>
                          <a:uFillTx/>
                          <a:latin typeface="+mn-lt"/>
                          <a:ea typeface="+mn-ea"/>
                          <a:cs typeface="+mn-cs"/>
                        </a:rPr>
                        <a:t>μ</a:t>
                      </a:r>
                      <a:r>
                        <a:rPr kumimoji="0" lang="en-GB" sz="900" b="0" i="0" u="none" strike="noStrike" kern="1200" cap="none" spc="0" normalizeH="0" baseline="0" noProof="0" dirty="0">
                          <a:ln>
                            <a:noFill/>
                          </a:ln>
                          <a:solidFill>
                            <a:srgbClr val="503291"/>
                          </a:solidFill>
                          <a:effectLst/>
                          <a:uLnTx/>
                          <a:uFillTx/>
                          <a:latin typeface="+mn-lt"/>
                          <a:ea typeface="+mn-ea"/>
                          <a:cs typeface="+mn-cs"/>
                        </a:rPr>
                        <a:t>L)</a:t>
                      </a:r>
                      <a:endParaRPr lang="en-US" sz="900" b="0" i="0" dirty="0">
                        <a:solidFill>
                          <a:srgbClr val="503291"/>
                        </a:solidFill>
                        <a:effectLst/>
                        <a:latin typeface="Verdana" panose="020B0604030504040204" pitchFamily="34" charset="0"/>
                        <a:ea typeface="Verdana" panose="020B0604030504040204" pitchFamily="34" charset="0"/>
                      </a:endParaRPr>
                    </a:p>
                  </a:txBody>
                  <a:tcPr marL="36576" marR="36576" marT="18288" marB="18288"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E">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184 (86)</a:t>
                      </a:r>
                    </a:p>
                  </a:txBody>
                  <a:tcPr marL="3810" marR="381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E">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232.0 ± 113.6</a:t>
                      </a:r>
                    </a:p>
                  </a:txBody>
                  <a:tcPr marL="3810" marR="3810" marT="0" marB="0"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E">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80 (48)</a:t>
                      </a:r>
                    </a:p>
                  </a:txBody>
                  <a:tcPr marL="3810" marR="381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E">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fr-CH" sz="1100" b="0" i="0" dirty="0">
                          <a:solidFill>
                            <a:srgbClr val="503291"/>
                          </a:solidFill>
                          <a:effectLst/>
                          <a:latin typeface="Verdana" panose="020B0604030504040204" pitchFamily="34" charset="0"/>
                          <a:ea typeface="Verdana" panose="020B0604030504040204" pitchFamily="34" charset="0"/>
                          <a:cs typeface="+mn-cs"/>
                        </a:rPr>
                        <a:t>181.2 ± 81.8</a:t>
                      </a:r>
                    </a:p>
                  </a:txBody>
                  <a:tcPr marL="3810" marR="3810" marT="0" marB="0" anchor="ctr" horzOverflow="overflow">
                    <a:lnL w="190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E">
                        <a:alpha val="30000"/>
                      </a:srgbClr>
                    </a:solidFill>
                  </a:tcPr>
                </a:tc>
                <a:extLst>
                  <a:ext uri="{0D108BD9-81ED-4DB2-BD59-A6C34878D82A}">
                    <a16:rowId xmlns:a16="http://schemas.microsoft.com/office/drawing/2014/main" val="173646548"/>
                  </a:ext>
                </a:extLst>
              </a:tr>
              <a:tr h="461903">
                <a:tc vMerge="1">
                  <a:txBody>
                    <a:bodyPr/>
                    <a:lstStyle/>
                    <a:p>
                      <a:pPr algn="l"/>
                      <a:endParaRPr lang="en-US" sz="2400" b="1" dirty="0">
                        <a:solidFill>
                          <a:srgbClr val="503291"/>
                        </a:solidFill>
                        <a:latin typeface="Verdana" panose="020B0604030504040204" pitchFamily="34" charset="0"/>
                        <a:ea typeface="Verdana" panose="020B060403050404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E">
                        <a:alpha val="50196"/>
                      </a:srgbClr>
                    </a:solidFill>
                  </a:tcPr>
                </a:tc>
                <a:tc>
                  <a:txBody>
                    <a:bodyPr/>
                    <a:lstStyle/>
                    <a:p>
                      <a:pPr algn="ctr" rtl="0" fontAlgn="base"/>
                      <a:r>
                        <a:rPr lang="en-US" sz="1100" b="1" i="0" dirty="0">
                          <a:solidFill>
                            <a:srgbClr val="503291"/>
                          </a:solidFill>
                          <a:effectLst/>
                          <a:latin typeface="Verdana" panose="020B0604030504040204" pitchFamily="34" charset="0"/>
                          <a:ea typeface="Verdana" panose="020B0604030504040204" pitchFamily="34" charset="0"/>
                        </a:rPr>
                        <a:t>High</a:t>
                      </a:r>
                      <a:br>
                        <a:rPr lang="en-US" sz="1100" b="0" i="0" dirty="0">
                          <a:solidFill>
                            <a:srgbClr val="503291"/>
                          </a:solidFill>
                          <a:effectLst/>
                          <a:latin typeface="Verdana" panose="020B0604030504040204" pitchFamily="34" charset="0"/>
                          <a:ea typeface="Verdana" panose="020B0604030504040204" pitchFamily="34" charset="0"/>
                        </a:rPr>
                      </a:br>
                      <a:r>
                        <a:rPr lang="en-US" sz="900" b="0" i="0" dirty="0">
                          <a:solidFill>
                            <a:srgbClr val="503291"/>
                          </a:solidFill>
                          <a:effectLst/>
                          <a:latin typeface="Verdana" panose="020B0604030504040204" pitchFamily="34" charset="0"/>
                          <a:ea typeface="Verdana" panose="020B0604030504040204" pitchFamily="34" charset="0"/>
                        </a:rPr>
                        <a:t>(&gt;698 </a:t>
                      </a:r>
                      <a:r>
                        <a:rPr kumimoji="0" lang="en-GB" sz="900" b="0" i="0" u="none" strike="noStrike" kern="1200" cap="none" spc="0" normalizeH="0" baseline="0" noProof="0" dirty="0">
                          <a:ln>
                            <a:noFill/>
                          </a:ln>
                          <a:solidFill>
                            <a:srgbClr val="503291"/>
                          </a:solidFill>
                          <a:effectLst/>
                          <a:uLnTx/>
                          <a:uFillTx/>
                          <a:latin typeface="+mn-lt"/>
                          <a:ea typeface="+mn-ea"/>
                          <a:cs typeface="+mn-cs"/>
                        </a:rPr>
                        <a:t>cells/</a:t>
                      </a:r>
                      <a:r>
                        <a:rPr kumimoji="0" lang="el-GR" sz="900" b="0" i="0" u="none" strike="noStrike" kern="1200" cap="none" spc="0" normalizeH="0" baseline="0" noProof="0" dirty="0">
                          <a:ln>
                            <a:noFill/>
                          </a:ln>
                          <a:solidFill>
                            <a:srgbClr val="503291"/>
                          </a:solidFill>
                          <a:effectLst/>
                          <a:uLnTx/>
                          <a:uFillTx/>
                          <a:latin typeface="+mn-lt"/>
                          <a:ea typeface="+mn-ea"/>
                          <a:cs typeface="+mn-cs"/>
                        </a:rPr>
                        <a:t>μ</a:t>
                      </a:r>
                      <a:r>
                        <a:rPr kumimoji="0" lang="en-GB" sz="900" b="0" i="0" u="none" strike="noStrike" kern="1200" cap="none" spc="0" normalizeH="0" baseline="0" noProof="0" dirty="0">
                          <a:ln>
                            <a:noFill/>
                          </a:ln>
                          <a:solidFill>
                            <a:srgbClr val="503291"/>
                          </a:solidFill>
                          <a:effectLst/>
                          <a:uLnTx/>
                          <a:uFillTx/>
                          <a:latin typeface="+mn-lt"/>
                          <a:ea typeface="+mn-ea"/>
                          <a:cs typeface="+mn-cs"/>
                        </a:rPr>
                        <a:t>L)</a:t>
                      </a:r>
                      <a:endParaRPr lang="en-US" sz="900" b="0" i="0" dirty="0">
                        <a:solidFill>
                          <a:srgbClr val="503291"/>
                        </a:solidFill>
                        <a:effectLst/>
                        <a:latin typeface="Verdana" panose="020B0604030504040204" pitchFamily="34" charset="0"/>
                        <a:ea typeface="Verdana" panose="020B0604030504040204" pitchFamily="34" charset="0"/>
                      </a:endParaRPr>
                    </a:p>
                  </a:txBody>
                  <a:tcPr marL="36576" marR="36576" marT="18288" marB="18288"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E">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2 (1)</a:t>
                      </a:r>
                    </a:p>
                  </a:txBody>
                  <a:tcPr marL="3810" marR="381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E">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fr-CH" sz="1100" b="0" i="0" dirty="0">
                          <a:solidFill>
                            <a:srgbClr val="503291"/>
                          </a:solidFill>
                          <a:effectLst/>
                          <a:latin typeface="Verdana" panose="020B0604030504040204" pitchFamily="34" charset="0"/>
                          <a:ea typeface="Verdana" panose="020B0604030504040204" pitchFamily="34" charset="0"/>
                          <a:cs typeface="+mn-cs"/>
                        </a:rPr>
                        <a:t>750.0 ± 24.0</a:t>
                      </a:r>
                    </a:p>
                  </a:txBody>
                  <a:tcPr marL="3810" marR="3810" marT="0" marB="0"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E">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0 (0)</a:t>
                      </a:r>
                    </a:p>
                  </a:txBody>
                  <a:tcPr marL="3810" marR="381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E">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100" b="0" i="0" u="none" strike="noStrike" kern="1200" cap="none" spc="0" normalizeH="0" baseline="0" noProof="0" dirty="0">
                          <a:ln>
                            <a:noFill/>
                          </a:ln>
                          <a:solidFill>
                            <a:srgbClr val="503291"/>
                          </a:solidFill>
                          <a:effectLst/>
                          <a:uLnTx/>
                          <a:uFillTx/>
                          <a:latin typeface="+mn-lt"/>
                          <a:ea typeface="+mn-ea"/>
                          <a:cs typeface="+mn-cs"/>
                        </a:rPr>
                        <a:t>N/A</a:t>
                      </a:r>
                      <a:endParaRPr lang="fr-CH" sz="1100" b="0" i="0" dirty="0">
                        <a:solidFill>
                          <a:srgbClr val="503291"/>
                        </a:solidFill>
                        <a:effectLst/>
                        <a:latin typeface="Verdana" panose="020B0604030504040204" pitchFamily="34" charset="0"/>
                        <a:ea typeface="Verdana" panose="020B0604030504040204" pitchFamily="34" charset="0"/>
                        <a:cs typeface="+mn-cs"/>
                      </a:endParaRPr>
                    </a:p>
                  </a:txBody>
                  <a:tcPr marL="3810" marR="3810" marT="0" marB="0" anchor="ctr" horzOverflow="overflow">
                    <a:lnL w="190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E">
                        <a:alpha val="30000"/>
                      </a:srgbClr>
                    </a:solidFill>
                  </a:tcPr>
                </a:tc>
                <a:extLst>
                  <a:ext uri="{0D108BD9-81ED-4DB2-BD59-A6C34878D82A}">
                    <a16:rowId xmlns:a16="http://schemas.microsoft.com/office/drawing/2014/main" val="3460480714"/>
                  </a:ext>
                </a:extLst>
              </a:tr>
            </a:tbl>
          </a:graphicData>
        </a:graphic>
      </p:graphicFrame>
      <p:sp>
        <p:nvSpPr>
          <p:cNvPr id="19" name="object 3">
            <a:extLst>
              <a:ext uri="{FF2B5EF4-FFF2-40B4-BE49-F238E27FC236}">
                <a16:creationId xmlns:a16="http://schemas.microsoft.com/office/drawing/2014/main" id="{56A9AA2E-9397-49E8-BBCF-8999F01DC1A0}"/>
              </a:ext>
            </a:extLst>
          </p:cNvPr>
          <p:cNvSpPr txBox="1"/>
          <p:nvPr/>
        </p:nvSpPr>
        <p:spPr>
          <a:xfrm>
            <a:off x="760383" y="6664291"/>
            <a:ext cx="11276052" cy="130400"/>
          </a:xfrm>
          <a:prstGeom prst="rect">
            <a:avLst/>
          </a:prstGeom>
        </p:spPr>
        <p:txBody>
          <a:bodyPr vert="horz" wrap="square" lIns="0" tIns="7219" rIns="0" bIns="0" rtlCol="0">
            <a:spAutoFit/>
          </a:bodyPr>
          <a:lstStyle/>
          <a:p>
            <a:pPr marL="7218" marR="0" lvl="0" indent="0" algn="l" defTabSz="519593" rtl="0" eaLnBrk="1" fontAlgn="auto" latinLnBrk="0" hangingPunct="1">
              <a:lnSpc>
                <a:spcPct val="100000"/>
              </a:lnSpc>
              <a:spcBef>
                <a:spcPts val="57"/>
              </a:spcBef>
              <a:spcAft>
                <a:spcPts val="0"/>
              </a:spcAft>
              <a:buClrTx/>
              <a:buSzTx/>
              <a:buFontTx/>
              <a:buNone/>
              <a:tabLst/>
              <a:defRPr/>
            </a:pP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Presented </a:t>
            </a:r>
            <a:r>
              <a:rPr kumimoji="0" lang="en-GB" sz="800" b="0" i="0" u="none" strike="noStrike" kern="1200" cap="none" spc="-6"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at </a:t>
            </a: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the Consortium of Multiple Sclerosis </a:t>
            </a:r>
            <a:r>
              <a:rPr kumimoji="0" lang="en-GB" sz="800" b="0" i="0" u="none" strike="noStrike" kern="1200" cap="none" spc="-3" normalizeH="0" baseline="0" noProof="0" dirty="0" err="1">
                <a:ln>
                  <a:noFill/>
                </a:ln>
                <a:solidFill>
                  <a:srgbClr val="503291"/>
                </a:solidFill>
                <a:effectLst/>
                <a:uLnTx/>
                <a:uFillTx/>
                <a:latin typeface="Verdana" panose="020B0604030504040204" pitchFamily="34" charset="0"/>
                <a:ea typeface="Verdana" panose="020B0604030504040204" pitchFamily="34" charset="0"/>
                <a:cs typeface="Verdana"/>
              </a:rPr>
              <a:t>Centers</a:t>
            </a: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(CMSC) Annual Meeting </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June 1–4, 2022</a:t>
            </a:r>
            <a:r>
              <a:rPr lang="en-US" sz="800" spc="-6" dirty="0">
                <a:solidFill>
                  <a:srgbClr val="503291"/>
                </a:solidFill>
                <a:latin typeface="Verdana" panose="020B0604030504040204" pitchFamily="34" charset="0"/>
                <a:ea typeface="Verdana" panose="020B0604030504040204" pitchFamily="34" charset="0"/>
                <a:cs typeface="Verdana"/>
              </a:rPr>
              <a:t> 						</a:t>
            </a:r>
            <a:r>
              <a:rPr kumimoji="0" lang="en-US" sz="800" b="0" i="0" u="none" strike="noStrike" kern="1200" cap="none" spc="-6"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Copyright © 2022 remains with the authors</a:t>
            </a:r>
          </a:p>
        </p:txBody>
      </p:sp>
    </p:spTree>
    <p:extLst>
      <p:ext uri="{BB962C8B-B14F-4D97-AF65-F5344CB8AC3E}">
        <p14:creationId xmlns:p14="http://schemas.microsoft.com/office/powerpoint/2010/main" val="671882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6F65D7B-EFB7-4DD6-B2AE-81C59B9170F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4" name="Object 3" hidden="1">
                        <a:extLst>
                          <a:ext uri="{FF2B5EF4-FFF2-40B4-BE49-F238E27FC236}">
                            <a16:creationId xmlns:a16="http://schemas.microsoft.com/office/drawing/2014/main" id="{C6F65D7B-EFB7-4DD6-B2AE-81C59B9170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CF5C6F0-4460-444D-96A2-7187E132BAFF}"/>
              </a:ext>
            </a:extLst>
          </p:cNvPr>
          <p:cNvSpPr>
            <a:spLocks noGrp="1"/>
          </p:cNvSpPr>
          <p:nvPr>
            <p:ph type="title"/>
          </p:nvPr>
        </p:nvSpPr>
        <p:spPr>
          <a:xfrm>
            <a:off x="760383" y="336550"/>
            <a:ext cx="10593417" cy="808468"/>
          </a:xfrm>
        </p:spPr>
        <p:txBody>
          <a:bodyPr/>
          <a:lstStyle/>
          <a:p>
            <a:r>
              <a:rPr lang="en-GB" dirty="0"/>
              <a:t>Safety</a:t>
            </a:r>
            <a:br>
              <a:rPr lang="en-GB" dirty="0"/>
            </a:br>
            <a:r>
              <a:rPr lang="en-GB" b="0" dirty="0"/>
              <a:t>Change in Ig levels from OLE Week 0 to Week 120</a:t>
            </a:r>
          </a:p>
        </p:txBody>
      </p:sp>
      <p:sp>
        <p:nvSpPr>
          <p:cNvPr id="6" name="Slide Number Placeholder 5">
            <a:extLst>
              <a:ext uri="{FF2B5EF4-FFF2-40B4-BE49-F238E27FC236}">
                <a16:creationId xmlns:a16="http://schemas.microsoft.com/office/drawing/2014/main" id="{6DEF655C-DFA1-4950-AE49-C80FE5ADF400}"/>
              </a:ext>
            </a:extLst>
          </p:cNvPr>
          <p:cNvSpPr>
            <a:spLocks noGrp="1"/>
          </p:cNvSpPr>
          <p:nvPr>
            <p:ph type="sldNum" sz="quarter" idx="4"/>
          </p:nvPr>
        </p:nvSpPr>
        <p:spPr/>
        <p:txBody>
          <a:bodyPr/>
          <a:lstStyle/>
          <a:p>
            <a:fld id="{2C89B740-7DDD-447D-8B86-4C509E74C549}" type="slidenum">
              <a:rPr lang="en-GB" smtClean="0"/>
              <a:pPr/>
              <a:t>9</a:t>
            </a:fld>
            <a:endParaRPr lang="en-GB"/>
          </a:p>
        </p:txBody>
      </p:sp>
      <p:sp>
        <p:nvSpPr>
          <p:cNvPr id="11" name="TextBox 10">
            <a:extLst>
              <a:ext uri="{FF2B5EF4-FFF2-40B4-BE49-F238E27FC236}">
                <a16:creationId xmlns:a16="http://schemas.microsoft.com/office/drawing/2014/main" id="{CB0F73A6-0D44-4659-9D7E-1B3F1D9603B9}"/>
              </a:ext>
            </a:extLst>
          </p:cNvPr>
          <p:cNvSpPr txBox="1"/>
          <p:nvPr/>
        </p:nvSpPr>
        <p:spPr>
          <a:xfrm>
            <a:off x="674254" y="6062016"/>
            <a:ext cx="10778837" cy="584775"/>
          </a:xfrm>
          <a:prstGeom prst="rect">
            <a:avLst/>
          </a:prstGeom>
          <a:noFill/>
        </p:spPr>
        <p:txBody>
          <a:bodyPr wrap="square" anchor="b">
            <a:spAutoFit/>
          </a:bodyPr>
          <a:lstStyle/>
          <a:p>
            <a:pPr marL="0" marR="0" lvl="0" indent="0" algn="l" defTabSz="365760" rtl="0" eaLnBrk="1" fontAlgn="base" latinLnBrk="0" hangingPunct="1">
              <a:lnSpc>
                <a:spcPct val="100000"/>
              </a:lnSpc>
              <a:spcBef>
                <a:spcPts val="0"/>
              </a:spcBef>
              <a:spcAft>
                <a:spcPts val="0"/>
              </a:spcAft>
              <a:buClrTx/>
              <a:buSzTx/>
              <a:buFontTx/>
              <a:buNone/>
              <a:tabLst/>
              <a:defRPr/>
            </a:pPr>
            <a:r>
              <a:rPr kumimoji="0" lang="fr-CH" sz="800" b="0" i="0" u="none" strike="noStrike" kern="1200" cap="none" spc="0" normalizeH="0" baseline="0" noProof="0" dirty="0">
                <a:ln>
                  <a:noFill/>
                </a:ln>
                <a:solidFill>
                  <a:srgbClr val="503291"/>
                </a:solidFill>
                <a:effectLst/>
                <a:uLnTx/>
                <a:uFillTx/>
                <a:latin typeface="Verdana"/>
                <a:ea typeface="+mn-ea"/>
                <a:cs typeface="Arial" panose="020B0604020202020204" pitchFamily="34" charset="0"/>
              </a:rPr>
              <a:t>OLE W0 </a:t>
            </a:r>
            <a:r>
              <a:rPr kumimoji="0" lang="fr-CH" sz="800" b="0" i="0" u="none" strike="noStrike" kern="1200" cap="none" spc="0" normalizeH="0" baseline="0" noProof="0" dirty="0" err="1">
                <a:ln>
                  <a:noFill/>
                </a:ln>
                <a:solidFill>
                  <a:srgbClr val="503291"/>
                </a:solidFill>
                <a:effectLst/>
                <a:uLnTx/>
                <a:uFillTx/>
                <a:latin typeface="Verdana"/>
                <a:ea typeface="+mn-ea"/>
                <a:cs typeface="Arial" panose="020B0604020202020204" pitchFamily="34" charset="0"/>
              </a:rPr>
              <a:t>median</a:t>
            </a:r>
            <a:r>
              <a:rPr kumimoji="0" lang="fr-CH" sz="800" b="0" i="0" u="none" strike="noStrike" kern="1200" cap="none" spc="0" normalizeH="0" baseline="0" noProof="0" dirty="0">
                <a:ln>
                  <a:noFill/>
                </a:ln>
                <a:solidFill>
                  <a:srgbClr val="503291"/>
                </a:solidFill>
                <a:effectLst/>
                <a:uLnTx/>
                <a:uFillTx/>
                <a:latin typeface="Verdana"/>
                <a:ea typeface="+mn-ea"/>
                <a:cs typeface="Arial" panose="020B0604020202020204" pitchFamily="34" charset="0"/>
              </a:rPr>
              <a:t> range (</a:t>
            </a:r>
            <a:r>
              <a:rPr kumimoji="0" lang="fr-CH" sz="800" b="0" i="0" u="none" strike="noStrike" kern="1200" cap="none" spc="0" normalizeH="0" baseline="0" noProof="0" dirty="0" err="1">
                <a:ln>
                  <a:noFill/>
                </a:ln>
                <a:solidFill>
                  <a:srgbClr val="503291"/>
                </a:solidFill>
                <a:effectLst/>
                <a:uLnTx/>
                <a:uFillTx/>
                <a:latin typeface="Verdana"/>
                <a:ea typeface="+mn-ea"/>
                <a:cs typeface="Arial" panose="020B0604020202020204" pitchFamily="34" charset="0"/>
              </a:rPr>
              <a:t>based</a:t>
            </a:r>
            <a:r>
              <a:rPr kumimoji="0" lang="fr-CH" sz="800" b="0" i="0" u="none" strike="noStrike" kern="1200" cap="none" spc="0" normalizeH="0" baseline="0" noProof="0" dirty="0">
                <a:ln>
                  <a:noFill/>
                </a:ln>
                <a:solidFill>
                  <a:srgbClr val="503291"/>
                </a:solidFill>
                <a:effectLst/>
                <a:uLnTx/>
                <a:uFillTx/>
                <a:latin typeface="Verdana"/>
                <a:ea typeface="+mn-ea"/>
                <a:cs typeface="Arial" panose="020B0604020202020204" pitchFamily="34" charset="0"/>
              </a:rPr>
              <a:t> on original </a:t>
            </a:r>
            <a:r>
              <a:rPr kumimoji="0" lang="fr-CH" sz="800" b="0" i="0" u="none" strike="noStrike" kern="1200" cap="none" spc="0" normalizeH="0" baseline="0" noProof="0" dirty="0" err="1">
                <a:ln>
                  <a:noFill/>
                </a:ln>
                <a:solidFill>
                  <a:srgbClr val="503291"/>
                </a:solidFill>
                <a:effectLst/>
                <a:uLnTx/>
                <a:uFillTx/>
                <a:latin typeface="Verdana"/>
                <a:ea typeface="+mn-ea"/>
                <a:cs typeface="Arial" panose="020B0604020202020204" pitchFamily="34" charset="0"/>
              </a:rPr>
              <a:t>treatment</a:t>
            </a:r>
            <a:r>
              <a:rPr kumimoji="0" lang="fr-CH" sz="800" b="0" i="0" u="none" strike="noStrike" kern="1200" cap="none" spc="0" normalizeH="0" baseline="0" noProof="0" dirty="0">
                <a:ln>
                  <a:noFill/>
                </a:ln>
                <a:solidFill>
                  <a:srgbClr val="503291"/>
                </a:solidFill>
                <a:effectLst/>
                <a:uLnTx/>
                <a:uFillTx/>
                <a:latin typeface="Verdana"/>
                <a:ea typeface="+mn-ea"/>
                <a:cs typeface="Arial" panose="020B0604020202020204" pitchFamily="34" charset="0"/>
              </a:rPr>
              <a:t> group): IgG 8.93–9.87 g/L, </a:t>
            </a:r>
            <a:r>
              <a:rPr kumimoji="0" lang="fr-CH" sz="800" b="0" i="0" u="none" strike="noStrike" kern="1200" cap="none" spc="0" normalizeH="0" baseline="0" noProof="0" dirty="0" err="1">
                <a:ln>
                  <a:noFill/>
                </a:ln>
                <a:solidFill>
                  <a:srgbClr val="503291"/>
                </a:solidFill>
                <a:effectLst/>
                <a:uLnTx/>
                <a:uFillTx/>
                <a:latin typeface="Verdana"/>
                <a:ea typeface="+mn-ea"/>
                <a:cs typeface="Arial" panose="020B0604020202020204" pitchFamily="34" charset="0"/>
              </a:rPr>
              <a:t>IgA</a:t>
            </a:r>
            <a:r>
              <a:rPr kumimoji="0" lang="fr-CH" sz="800" b="0" i="0" u="none" strike="noStrike" kern="1200" cap="none" spc="0" normalizeH="0" baseline="0" noProof="0" dirty="0">
                <a:ln>
                  <a:noFill/>
                </a:ln>
                <a:solidFill>
                  <a:srgbClr val="503291"/>
                </a:solidFill>
                <a:effectLst/>
                <a:uLnTx/>
                <a:uFillTx/>
                <a:latin typeface="Verdana"/>
                <a:ea typeface="+mn-ea"/>
                <a:cs typeface="Arial" panose="020B0604020202020204" pitchFamily="34" charset="0"/>
              </a:rPr>
              <a:t> 1.91–2.28 g/L, IgM 0.88–1.17 g/L</a:t>
            </a:r>
          </a:p>
          <a:p>
            <a:pPr marL="0" marR="0" lvl="0" indent="0" algn="l" defTabSz="365760" rtl="0" eaLnBrk="1" fontAlgn="base" latinLnBrk="0" hangingPunct="1">
              <a:lnSpc>
                <a:spcPct val="100000"/>
              </a:lnSpc>
              <a:spcBef>
                <a:spcPts val="0"/>
              </a:spcBef>
              <a:spcAft>
                <a:spcPts val="0"/>
              </a:spcAft>
              <a:buClrTx/>
              <a:buSzTx/>
              <a:buFontTx/>
              <a:buNone/>
              <a:tabLst/>
              <a:defRPr/>
            </a:pPr>
            <a:r>
              <a:rPr kumimoji="0" lang="fr-CH" sz="800" b="0" i="0" u="none" strike="noStrike" kern="1200" cap="none" spc="0" normalizeH="0" baseline="0" noProof="0" dirty="0">
                <a:ln>
                  <a:noFill/>
                </a:ln>
                <a:solidFill>
                  <a:srgbClr val="503291"/>
                </a:solidFill>
                <a:effectLst/>
                <a:uLnTx/>
                <a:uFillTx/>
                <a:latin typeface="Verdana"/>
                <a:ea typeface="+mn-ea"/>
                <a:cs typeface="Arial" panose="020B0604020202020204" pitchFamily="34" charset="0"/>
              </a:rPr>
              <a:t>OLE W120 </a:t>
            </a:r>
            <a:r>
              <a:rPr kumimoji="0" lang="fr-CH" sz="800" b="0" i="0" u="none" strike="noStrike" kern="1200" cap="none" spc="0" normalizeH="0" baseline="0" noProof="0" dirty="0" err="1">
                <a:ln>
                  <a:noFill/>
                </a:ln>
                <a:solidFill>
                  <a:srgbClr val="503291"/>
                </a:solidFill>
                <a:effectLst/>
                <a:uLnTx/>
                <a:uFillTx/>
                <a:latin typeface="Verdana"/>
                <a:ea typeface="+mn-ea"/>
                <a:cs typeface="Arial" panose="020B0604020202020204" pitchFamily="34" charset="0"/>
              </a:rPr>
              <a:t>median</a:t>
            </a:r>
            <a:r>
              <a:rPr kumimoji="0" lang="fr-CH" sz="800" b="0" i="0" u="none" strike="noStrike" kern="1200" cap="none" spc="0" normalizeH="0" baseline="0" noProof="0" dirty="0">
                <a:ln>
                  <a:noFill/>
                </a:ln>
                <a:solidFill>
                  <a:srgbClr val="503291"/>
                </a:solidFill>
                <a:effectLst/>
                <a:uLnTx/>
                <a:uFillTx/>
                <a:latin typeface="Verdana"/>
                <a:ea typeface="+mn-ea"/>
                <a:cs typeface="Arial" panose="020B0604020202020204" pitchFamily="34" charset="0"/>
              </a:rPr>
              <a:t> range: IgG 9.09–10.22 g/L, </a:t>
            </a:r>
            <a:r>
              <a:rPr kumimoji="0" lang="fr-CH" sz="800" b="0" i="0" u="none" strike="noStrike" kern="1200" cap="none" spc="0" normalizeH="0" baseline="0" noProof="0" dirty="0" err="1">
                <a:ln>
                  <a:noFill/>
                </a:ln>
                <a:solidFill>
                  <a:srgbClr val="503291"/>
                </a:solidFill>
                <a:effectLst/>
                <a:uLnTx/>
                <a:uFillTx/>
                <a:latin typeface="Verdana"/>
                <a:ea typeface="+mn-ea"/>
                <a:cs typeface="Arial" panose="020B0604020202020204" pitchFamily="34" charset="0"/>
              </a:rPr>
              <a:t>IgA</a:t>
            </a:r>
            <a:r>
              <a:rPr kumimoji="0" lang="fr-CH" sz="800" b="0" i="0" u="none" strike="noStrike" kern="1200" cap="none" spc="0" normalizeH="0" baseline="0" noProof="0" dirty="0">
                <a:ln>
                  <a:noFill/>
                </a:ln>
                <a:solidFill>
                  <a:srgbClr val="503291"/>
                </a:solidFill>
                <a:effectLst/>
                <a:uLnTx/>
                <a:uFillTx/>
                <a:latin typeface="Verdana"/>
                <a:ea typeface="+mn-ea"/>
                <a:cs typeface="Arial" panose="020B0604020202020204" pitchFamily="34" charset="0"/>
              </a:rPr>
              <a:t> 2.14–3.04 g/L, IgM 0.73–0.88 g/L</a:t>
            </a:r>
            <a:endPar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endParaRPr>
          </a:p>
          <a:p>
            <a:pPr marL="6858" defTabSz="519745">
              <a:tabLst>
                <a:tab pos="89512" algn="l"/>
              </a:tabLst>
              <a:defRPr/>
            </a:pPr>
            <a:r>
              <a:rPr kumimoji="0" lang="en-GB" sz="800" b="0" i="0" u="none" strike="noStrike" kern="1200" cap="none" spc="0" normalizeH="0" baseline="30000" noProof="0" dirty="0" err="1">
                <a:ln>
                  <a:noFill/>
                </a:ln>
                <a:solidFill>
                  <a:srgbClr val="503291"/>
                </a:solidFill>
                <a:effectLst/>
                <a:uLnTx/>
                <a:uFillTx/>
                <a:latin typeface="Verdana"/>
                <a:ea typeface="+mn-ea"/>
                <a:cs typeface="+mn-cs"/>
              </a:rPr>
              <a:t>a</a:t>
            </a:r>
            <a:r>
              <a:rPr kumimoji="0" lang="en-GB" sz="800" b="0" i="0" u="none" strike="noStrike" kern="1200" cap="none" spc="0" normalizeH="0" baseline="0" noProof="0" dirty="0" err="1">
                <a:ln>
                  <a:noFill/>
                </a:ln>
                <a:solidFill>
                  <a:srgbClr val="503291"/>
                </a:solidFill>
                <a:effectLst/>
                <a:uLnTx/>
                <a:uFillTx/>
                <a:latin typeface="Verdana"/>
                <a:ea typeface="+mn-ea"/>
                <a:cs typeface="+mn-cs"/>
              </a:rPr>
              <a:t>OLE</a:t>
            </a:r>
            <a:r>
              <a:rPr kumimoji="0" lang="en-GB" sz="800" b="0" i="0" u="none" strike="noStrike" kern="1200" cap="none" spc="0" normalizeH="0" baseline="0" noProof="0" dirty="0">
                <a:ln>
                  <a:noFill/>
                </a:ln>
                <a:solidFill>
                  <a:srgbClr val="503291"/>
                </a:solidFill>
                <a:effectLst/>
                <a:uLnTx/>
                <a:uFillTx/>
                <a:latin typeface="Verdana"/>
                <a:ea typeface="+mn-ea"/>
                <a:cs typeface="+mn-cs"/>
              </a:rPr>
              <a:t> W0 visit corresponds to the assessment carried out at W48 DBP visit</a:t>
            </a:r>
            <a:endParaRPr kumimoji="0" lang="en-GB" sz="800" b="1" i="0" u="none" strike="noStrike" kern="1200" cap="none" spc="0" normalizeH="0" baseline="0" noProof="0" dirty="0">
              <a:ln>
                <a:noFill/>
              </a:ln>
              <a:solidFill>
                <a:srgbClr val="503291"/>
              </a:solidFill>
              <a:effectLst/>
              <a:uLnTx/>
              <a:uFillTx/>
              <a:latin typeface="Verdana"/>
              <a:ea typeface="+mn-ea"/>
              <a:cs typeface="+mn-cs"/>
            </a:endParaRPr>
          </a:p>
          <a:p>
            <a:pPr marL="6858" marR="0" lvl="0" indent="0" algn="l" defTabSz="519745" rtl="0" eaLnBrk="1" fontAlgn="auto" latinLnBrk="0" hangingPunct="1">
              <a:lnSpc>
                <a:spcPct val="100000"/>
              </a:lnSpc>
              <a:spcBef>
                <a:spcPts val="0"/>
              </a:spcBef>
              <a:spcAft>
                <a:spcPts val="0"/>
              </a:spcAft>
              <a:buClrTx/>
              <a:buSzTx/>
              <a:buFontTx/>
              <a:buNone/>
              <a:tabLst>
                <a:tab pos="89512" algn="l"/>
              </a:tabLst>
              <a:defRPr/>
            </a:pPr>
            <a:r>
              <a:rPr kumimoji="0" lang="en-GB" sz="800" b="1" i="0" u="none" strike="noStrike" kern="1200" cap="none" spc="0" normalizeH="0" baseline="0" noProof="0" dirty="0">
                <a:ln>
                  <a:noFill/>
                </a:ln>
                <a:solidFill>
                  <a:srgbClr val="503291"/>
                </a:solidFill>
                <a:effectLst/>
                <a:uLnTx/>
                <a:uFillTx/>
                <a:latin typeface="Verdana"/>
                <a:ea typeface="+mn-ea"/>
                <a:cs typeface="+mn-cs"/>
              </a:rPr>
              <a:t>DBP,</a:t>
            </a:r>
            <a:r>
              <a:rPr kumimoji="0" lang="en-GB" sz="800" i="0" u="none" strike="noStrike" kern="1200" cap="none" spc="0" normalizeH="0" baseline="0" noProof="0" dirty="0">
                <a:ln>
                  <a:noFill/>
                </a:ln>
                <a:solidFill>
                  <a:srgbClr val="503291"/>
                </a:solidFill>
                <a:effectLst/>
                <a:uLnTx/>
                <a:uFillTx/>
                <a:latin typeface="Verdana"/>
                <a:ea typeface="+mn-ea"/>
                <a:cs typeface="+mn-cs"/>
              </a:rPr>
              <a:t> double-blind period;</a:t>
            </a:r>
            <a:r>
              <a:rPr kumimoji="0" lang="en-GB" sz="800" b="1" i="0" u="none" strike="noStrike" kern="1200" cap="none" spc="0" normalizeH="0" baseline="0" noProof="0" dirty="0">
                <a:ln>
                  <a:noFill/>
                </a:ln>
                <a:solidFill>
                  <a:srgbClr val="503291"/>
                </a:solidFill>
                <a:effectLst/>
                <a:uLnTx/>
                <a:uFillTx/>
                <a:latin typeface="Verdana"/>
                <a:ea typeface="+mn-ea"/>
                <a:cs typeface="+mn-cs"/>
              </a:rPr>
              <a:t> </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Ig,</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immunoglobulin; </a:t>
            </a:r>
            <a:r>
              <a:rPr kumimoji="0" lang="en-GB" sz="800" b="1" i="0" u="none" strike="noStrike" kern="1200" cap="none" spc="0" normalizeH="0" baseline="0" noProof="0" dirty="0">
                <a:ln>
                  <a:noFill/>
                </a:ln>
                <a:solidFill>
                  <a:srgbClr val="503291"/>
                </a:solidFill>
                <a:effectLst/>
                <a:uLnTx/>
                <a:uFillTx/>
                <a:latin typeface="Verdana"/>
                <a:ea typeface="+mn-ea"/>
                <a:cs typeface="+mn-cs"/>
              </a:rPr>
              <a:t>N/A,</a:t>
            </a:r>
            <a:r>
              <a:rPr kumimoji="0" lang="en-GB" sz="800" b="0" i="0" u="none" strike="noStrike" kern="1200" cap="none" spc="0" normalizeH="0" baseline="0" noProof="0" dirty="0">
                <a:ln>
                  <a:noFill/>
                </a:ln>
                <a:solidFill>
                  <a:srgbClr val="503291"/>
                </a:solidFill>
                <a:effectLst/>
                <a:uLnTx/>
                <a:uFillTx/>
                <a:latin typeface="Verdana"/>
                <a:ea typeface="+mn-ea"/>
                <a:cs typeface="+mn-cs"/>
              </a:rPr>
              <a:t> not applicable; </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OLE,</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open-label extension; </a:t>
            </a:r>
            <a:r>
              <a:rPr kumimoji="0" lang="en-GB" sz="800" b="1" i="0" u="none" strike="noStrike" kern="1200" cap="none" spc="0" normalizeH="0" baseline="0" noProof="0" dirty="0">
                <a:ln>
                  <a:noFill/>
                </a:ln>
                <a:solidFill>
                  <a:srgbClr val="503291"/>
                </a:solidFill>
                <a:effectLst/>
                <a:uLnTx/>
                <a:uFillTx/>
                <a:latin typeface="Verdana"/>
                <a:ea typeface="+mn-ea"/>
                <a:cs typeface="+mn-cs"/>
              </a:rPr>
              <a:t>SD,</a:t>
            </a:r>
            <a:r>
              <a:rPr kumimoji="0" lang="en-GB" sz="800" b="0" i="0" u="none" strike="noStrike" kern="1200" cap="none" spc="0" normalizeH="0" baseline="0" noProof="0" dirty="0">
                <a:ln>
                  <a:noFill/>
                </a:ln>
                <a:solidFill>
                  <a:srgbClr val="503291"/>
                </a:solidFill>
                <a:effectLst/>
                <a:uLnTx/>
                <a:uFillTx/>
                <a:latin typeface="Verdana"/>
                <a:ea typeface="+mn-ea"/>
                <a:cs typeface="+mn-cs"/>
              </a:rPr>
              <a:t> standard deviation; </a:t>
            </a:r>
            <a:r>
              <a:rPr kumimoji="0" lang="en-GB" sz="800" b="1"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W,</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Week</a:t>
            </a:r>
          </a:p>
        </p:txBody>
      </p:sp>
      <p:grpSp>
        <p:nvGrpSpPr>
          <p:cNvPr id="14" name="Group 13">
            <a:extLst>
              <a:ext uri="{FF2B5EF4-FFF2-40B4-BE49-F238E27FC236}">
                <a16:creationId xmlns:a16="http://schemas.microsoft.com/office/drawing/2014/main" id="{9CFDBD0F-9930-4B21-8C6F-4BEB4555A518}"/>
              </a:ext>
            </a:extLst>
          </p:cNvPr>
          <p:cNvGrpSpPr>
            <a:grpSpLocks noChangeAspect="1"/>
          </p:cNvGrpSpPr>
          <p:nvPr/>
        </p:nvGrpSpPr>
        <p:grpSpPr>
          <a:xfrm>
            <a:off x="197152" y="183522"/>
            <a:ext cx="536458" cy="536400"/>
            <a:chOff x="2065122" y="1311542"/>
            <a:chExt cx="1012455" cy="1012345"/>
          </a:xfrm>
        </p:grpSpPr>
        <p:sp>
          <p:nvSpPr>
            <p:cNvPr id="15" name="Freeform 24">
              <a:extLst>
                <a:ext uri="{FF2B5EF4-FFF2-40B4-BE49-F238E27FC236}">
                  <a16:creationId xmlns:a16="http://schemas.microsoft.com/office/drawing/2014/main" id="{CE7A9931-7CE2-4CBB-ABEF-E11BE9A3D8FC}"/>
                </a:ext>
              </a:extLst>
            </p:cNvPr>
            <p:cNvSpPr/>
            <p:nvPr/>
          </p:nvSpPr>
          <p:spPr>
            <a:xfrm>
              <a:off x="2065189" y="1311542"/>
              <a:ext cx="1012282" cy="1012282"/>
            </a:xfrm>
            <a:custGeom>
              <a:avLst/>
              <a:gdLst>
                <a:gd name="connsiteX0" fmla="*/ 1012283 w 1012282"/>
                <a:gd name="connsiteY0" fmla="*/ 506141 h 1012282"/>
                <a:gd name="connsiteX1" fmla="*/ 506141 w 1012282"/>
                <a:gd name="connsiteY1" fmla="*/ 1012283 h 1012282"/>
                <a:gd name="connsiteX2" fmla="*/ 0 w 1012282"/>
                <a:gd name="connsiteY2" fmla="*/ 506141 h 1012282"/>
                <a:gd name="connsiteX3" fmla="*/ 506141 w 1012282"/>
                <a:gd name="connsiteY3" fmla="*/ 0 h 1012282"/>
                <a:gd name="connsiteX4" fmla="*/ 1012283 w 1012282"/>
                <a:gd name="connsiteY4" fmla="*/ 506141 h 101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2" h="1012282">
                  <a:moveTo>
                    <a:pt x="1012283" y="506141"/>
                  </a:moveTo>
                  <a:cubicBezTo>
                    <a:pt x="1012283" y="785675"/>
                    <a:pt x="785676" y="1012283"/>
                    <a:pt x="506141" y="1012283"/>
                  </a:cubicBezTo>
                  <a:cubicBezTo>
                    <a:pt x="226607" y="1012283"/>
                    <a:pt x="0" y="785675"/>
                    <a:pt x="0" y="506141"/>
                  </a:cubicBezTo>
                  <a:cubicBezTo>
                    <a:pt x="0" y="226607"/>
                    <a:pt x="226607" y="0"/>
                    <a:pt x="506141" y="0"/>
                  </a:cubicBezTo>
                  <a:cubicBezTo>
                    <a:pt x="785676" y="0"/>
                    <a:pt x="1012283" y="226607"/>
                    <a:pt x="1012283" y="506141"/>
                  </a:cubicBezTo>
                  <a:close/>
                </a:path>
              </a:pathLst>
            </a:custGeom>
            <a:solidFill>
              <a:srgbClr val="FFFFFF"/>
            </a:solidFill>
            <a:ln w="7876" cap="flat">
              <a:noFill/>
              <a:prstDash val="solid"/>
              <a:miter/>
            </a:ln>
          </p:spPr>
          <p:txBody>
            <a:bodyPr rtlCol="0" anchor="ctr"/>
            <a:lstStyle/>
            <a:p>
              <a:endParaRPr lang="en-GB"/>
            </a:p>
          </p:txBody>
        </p:sp>
        <p:sp>
          <p:nvSpPr>
            <p:cNvPr id="16" name="Freeform 25">
              <a:extLst>
                <a:ext uri="{FF2B5EF4-FFF2-40B4-BE49-F238E27FC236}">
                  <a16:creationId xmlns:a16="http://schemas.microsoft.com/office/drawing/2014/main" id="{E41FF55D-E494-4F2E-8805-9512F0B2C38F}"/>
                </a:ext>
              </a:extLst>
            </p:cNvPr>
            <p:cNvSpPr/>
            <p:nvPr/>
          </p:nvSpPr>
          <p:spPr>
            <a:xfrm>
              <a:off x="2065122" y="1311542"/>
              <a:ext cx="1012455" cy="1012345"/>
            </a:xfrm>
            <a:custGeom>
              <a:avLst/>
              <a:gdLst>
                <a:gd name="connsiteX0" fmla="*/ 506208 w 1012455"/>
                <a:gd name="connsiteY0" fmla="*/ 0 h 1012345"/>
                <a:gd name="connsiteX1" fmla="*/ 114539 w 1012455"/>
                <a:gd name="connsiteY1" fmla="*/ 185592 h 1012345"/>
                <a:gd name="connsiteX2" fmla="*/ 129863 w 1012455"/>
                <a:gd name="connsiteY2" fmla="*/ 286909 h 1012345"/>
                <a:gd name="connsiteX3" fmla="*/ 152739 w 1012455"/>
                <a:gd name="connsiteY3" fmla="*/ 295980 h 1012345"/>
                <a:gd name="connsiteX4" fmla="*/ 371995 w 1012455"/>
                <a:gd name="connsiteY4" fmla="*/ 480060 h 1012345"/>
                <a:gd name="connsiteX5" fmla="*/ 377416 w 1012455"/>
                <a:gd name="connsiteY5" fmla="*/ 535767 h 1012345"/>
                <a:gd name="connsiteX6" fmla="*/ 321709 w 1012455"/>
                <a:gd name="connsiteY6" fmla="*/ 541189 h 1012345"/>
                <a:gd name="connsiteX7" fmla="*/ 321099 w 1012455"/>
                <a:gd name="connsiteY7" fmla="*/ 540676 h 1012345"/>
                <a:gd name="connsiteX8" fmla="*/ 101843 w 1012455"/>
                <a:gd name="connsiteY8" fmla="*/ 356612 h 1012345"/>
                <a:gd name="connsiteX9" fmla="*/ 91909 w 1012455"/>
                <a:gd name="connsiteY9" fmla="*/ 343987 h 1012345"/>
                <a:gd name="connsiteX10" fmla="*/ 15795 w 1012455"/>
                <a:gd name="connsiteY10" fmla="*/ 386730 h 1012345"/>
                <a:gd name="connsiteX11" fmla="*/ 12628 w 1012455"/>
                <a:gd name="connsiteY11" fmla="*/ 394250 h 1012345"/>
                <a:gd name="connsiteX12" fmla="*/ 394360 w 1012455"/>
                <a:gd name="connsiteY12" fmla="*/ 999717 h 1012345"/>
                <a:gd name="connsiteX13" fmla="*/ 999828 w 1012455"/>
                <a:gd name="connsiteY13" fmla="*/ 617986 h 1012345"/>
                <a:gd name="connsiteX14" fmla="*/ 618096 w 1012455"/>
                <a:gd name="connsiteY14" fmla="*/ 12518 h 1012345"/>
                <a:gd name="connsiteX15" fmla="*/ 506208 w 1012455"/>
                <a:gd name="connsiteY15" fmla="*/ 0 h 1012345"/>
                <a:gd name="connsiteX16" fmla="*/ 488794 w 1012455"/>
                <a:gd name="connsiteY16" fmla="*/ 831543 h 1012345"/>
                <a:gd name="connsiteX17" fmla="*/ 449217 w 1012455"/>
                <a:gd name="connsiteY17" fmla="*/ 871120 h 1012345"/>
                <a:gd name="connsiteX18" fmla="*/ 409640 w 1012455"/>
                <a:gd name="connsiteY18" fmla="*/ 831543 h 1012345"/>
                <a:gd name="connsiteX19" fmla="*/ 409640 w 1012455"/>
                <a:gd name="connsiteY19" fmla="*/ 475137 h 1012345"/>
                <a:gd name="connsiteX20" fmla="*/ 177894 w 1012455"/>
                <a:gd name="connsiteY20" fmla="*/ 280553 h 1012345"/>
                <a:gd name="connsiteX21" fmla="*/ 173038 w 1012455"/>
                <a:gd name="connsiteY21" fmla="*/ 224793 h 1012345"/>
                <a:gd name="connsiteX22" fmla="*/ 228798 w 1012455"/>
                <a:gd name="connsiteY22" fmla="*/ 219937 h 1012345"/>
                <a:gd name="connsiteX23" fmla="*/ 474673 w 1012455"/>
                <a:gd name="connsiteY23" fmla="*/ 426378 h 1012345"/>
                <a:gd name="connsiteX24" fmla="*/ 488794 w 1012455"/>
                <a:gd name="connsiteY24" fmla="*/ 456662 h 1012345"/>
                <a:gd name="connsiteX25" fmla="*/ 604193 w 1012455"/>
                <a:gd name="connsiteY25" fmla="*/ 831543 h 1012345"/>
                <a:gd name="connsiteX26" fmla="*/ 564616 w 1012455"/>
                <a:gd name="connsiteY26" fmla="*/ 871120 h 1012345"/>
                <a:gd name="connsiteX27" fmla="*/ 525039 w 1012455"/>
                <a:gd name="connsiteY27" fmla="*/ 831543 h 1012345"/>
                <a:gd name="connsiteX28" fmla="*/ 525039 w 1012455"/>
                <a:gd name="connsiteY28" fmla="*/ 456662 h 1012345"/>
                <a:gd name="connsiteX29" fmla="*/ 539168 w 1012455"/>
                <a:gd name="connsiteY29" fmla="*/ 426354 h 1012345"/>
                <a:gd name="connsiteX30" fmla="*/ 785043 w 1012455"/>
                <a:gd name="connsiteY30" fmla="*/ 219913 h 1012345"/>
                <a:gd name="connsiteX31" fmla="*/ 840750 w 1012455"/>
                <a:gd name="connsiteY31" fmla="*/ 225335 h 1012345"/>
                <a:gd name="connsiteX32" fmla="*/ 835939 w 1012455"/>
                <a:gd name="connsiteY32" fmla="*/ 280529 h 1012345"/>
                <a:gd name="connsiteX33" fmla="*/ 604193 w 1012455"/>
                <a:gd name="connsiteY33" fmla="*/ 475137 h 1012345"/>
                <a:gd name="connsiteX34" fmla="*/ 698900 w 1012455"/>
                <a:gd name="connsiteY34" fmla="*/ 540692 h 1012345"/>
                <a:gd name="connsiteX35" fmla="*/ 643095 w 1012455"/>
                <a:gd name="connsiteY35" fmla="*/ 536394 h 1012345"/>
                <a:gd name="connsiteX36" fmla="*/ 647394 w 1012455"/>
                <a:gd name="connsiteY36" fmla="*/ 480589 h 1012345"/>
                <a:gd name="connsiteX37" fmla="*/ 648004 w 1012455"/>
                <a:gd name="connsiteY37" fmla="*/ 480076 h 1012345"/>
                <a:gd name="connsiteX38" fmla="*/ 867260 w 1012455"/>
                <a:gd name="connsiteY38" fmla="*/ 295996 h 1012345"/>
                <a:gd name="connsiteX39" fmla="*/ 922967 w 1012455"/>
                <a:gd name="connsiteY39" fmla="*/ 301417 h 1012345"/>
                <a:gd name="connsiteX40" fmla="*/ 918156 w 1012455"/>
                <a:gd name="connsiteY40" fmla="*/ 356612 h 101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2455" h="1012345">
                  <a:moveTo>
                    <a:pt x="506208" y="0"/>
                  </a:moveTo>
                  <a:cubicBezTo>
                    <a:pt x="354395" y="-138"/>
                    <a:pt x="210571" y="68013"/>
                    <a:pt x="114539" y="185592"/>
                  </a:cubicBezTo>
                  <a:cubicBezTo>
                    <a:pt x="92949" y="218306"/>
                    <a:pt x="99565" y="262043"/>
                    <a:pt x="129863" y="286909"/>
                  </a:cubicBezTo>
                  <a:cubicBezTo>
                    <a:pt x="138263" y="287405"/>
                    <a:pt x="146281" y="290585"/>
                    <a:pt x="152739" y="295980"/>
                  </a:cubicBezTo>
                  <a:lnTo>
                    <a:pt x="371995" y="480060"/>
                  </a:lnTo>
                  <a:cubicBezTo>
                    <a:pt x="388875" y="493946"/>
                    <a:pt x="391302" y="518887"/>
                    <a:pt x="377416" y="535767"/>
                  </a:cubicBezTo>
                  <a:cubicBezTo>
                    <a:pt x="363530" y="552648"/>
                    <a:pt x="338589" y="555075"/>
                    <a:pt x="321709" y="541189"/>
                  </a:cubicBezTo>
                  <a:cubicBezTo>
                    <a:pt x="321504" y="541020"/>
                    <a:pt x="321301" y="540849"/>
                    <a:pt x="321099" y="540676"/>
                  </a:cubicBezTo>
                  <a:lnTo>
                    <a:pt x="101843" y="356612"/>
                  </a:lnTo>
                  <a:cubicBezTo>
                    <a:pt x="97697" y="353133"/>
                    <a:pt x="94315" y="348835"/>
                    <a:pt x="91909" y="343987"/>
                  </a:cubicBezTo>
                  <a:cubicBezTo>
                    <a:pt x="60142" y="341134"/>
                    <a:pt x="29893" y="358120"/>
                    <a:pt x="15795" y="386730"/>
                  </a:cubicBezTo>
                  <a:cubicBezTo>
                    <a:pt x="14606" y="389178"/>
                    <a:pt x="13549" y="391688"/>
                    <a:pt x="12628" y="394250"/>
                  </a:cubicBezTo>
                  <a:cubicBezTo>
                    <a:pt x="-49155" y="666857"/>
                    <a:pt x="121752" y="937934"/>
                    <a:pt x="394360" y="999717"/>
                  </a:cubicBezTo>
                  <a:cubicBezTo>
                    <a:pt x="666967" y="1061501"/>
                    <a:pt x="938045" y="890594"/>
                    <a:pt x="999828" y="617986"/>
                  </a:cubicBezTo>
                  <a:cubicBezTo>
                    <a:pt x="1061611" y="345379"/>
                    <a:pt x="890704" y="74301"/>
                    <a:pt x="618096" y="12518"/>
                  </a:cubicBezTo>
                  <a:cubicBezTo>
                    <a:pt x="581382" y="4197"/>
                    <a:pt x="543854" y="-1"/>
                    <a:pt x="506208" y="0"/>
                  </a:cubicBezTo>
                  <a:close/>
                  <a:moveTo>
                    <a:pt x="488794" y="831543"/>
                  </a:moveTo>
                  <a:cubicBezTo>
                    <a:pt x="488794" y="853401"/>
                    <a:pt x="471075" y="871120"/>
                    <a:pt x="449217" y="871120"/>
                  </a:cubicBezTo>
                  <a:cubicBezTo>
                    <a:pt x="427360" y="871120"/>
                    <a:pt x="409640" y="853401"/>
                    <a:pt x="409640" y="831543"/>
                  </a:cubicBezTo>
                  <a:lnTo>
                    <a:pt x="409640" y="475137"/>
                  </a:lnTo>
                  <a:lnTo>
                    <a:pt x="177894" y="280553"/>
                  </a:lnTo>
                  <a:cubicBezTo>
                    <a:pt x="161155" y="266496"/>
                    <a:pt x="158981" y="241532"/>
                    <a:pt x="173038" y="224793"/>
                  </a:cubicBezTo>
                  <a:cubicBezTo>
                    <a:pt x="187094" y="208055"/>
                    <a:pt x="212059" y="205880"/>
                    <a:pt x="228798" y="219937"/>
                  </a:cubicBezTo>
                  <a:lnTo>
                    <a:pt x="474673" y="426378"/>
                  </a:lnTo>
                  <a:cubicBezTo>
                    <a:pt x="483620" y="433894"/>
                    <a:pt x="488788" y="444978"/>
                    <a:pt x="488794" y="456662"/>
                  </a:cubicBezTo>
                  <a:close/>
                  <a:moveTo>
                    <a:pt x="604193" y="831543"/>
                  </a:moveTo>
                  <a:cubicBezTo>
                    <a:pt x="604193" y="853401"/>
                    <a:pt x="586473" y="871120"/>
                    <a:pt x="564616" y="871120"/>
                  </a:cubicBezTo>
                  <a:cubicBezTo>
                    <a:pt x="542758" y="871120"/>
                    <a:pt x="525039" y="853401"/>
                    <a:pt x="525039" y="831543"/>
                  </a:cubicBezTo>
                  <a:lnTo>
                    <a:pt x="525039" y="456662"/>
                  </a:lnTo>
                  <a:cubicBezTo>
                    <a:pt x="525040" y="444969"/>
                    <a:pt x="530212" y="433874"/>
                    <a:pt x="539168" y="426354"/>
                  </a:cubicBezTo>
                  <a:lnTo>
                    <a:pt x="785043" y="219913"/>
                  </a:lnTo>
                  <a:cubicBezTo>
                    <a:pt x="801924" y="206027"/>
                    <a:pt x="826864" y="208455"/>
                    <a:pt x="840750" y="225335"/>
                  </a:cubicBezTo>
                  <a:cubicBezTo>
                    <a:pt x="854439" y="241975"/>
                    <a:pt x="852301" y="266508"/>
                    <a:pt x="835939" y="280529"/>
                  </a:cubicBezTo>
                  <a:lnTo>
                    <a:pt x="604193" y="475137"/>
                  </a:lnTo>
                  <a:close/>
                  <a:moveTo>
                    <a:pt x="698900" y="540692"/>
                  </a:moveTo>
                  <a:cubicBezTo>
                    <a:pt x="682303" y="554915"/>
                    <a:pt x="657318" y="552991"/>
                    <a:pt x="643095" y="536394"/>
                  </a:cubicBezTo>
                  <a:cubicBezTo>
                    <a:pt x="628872" y="519796"/>
                    <a:pt x="630797" y="494812"/>
                    <a:pt x="647394" y="480589"/>
                  </a:cubicBezTo>
                  <a:cubicBezTo>
                    <a:pt x="647596" y="480416"/>
                    <a:pt x="647799" y="480245"/>
                    <a:pt x="648004" y="480076"/>
                  </a:cubicBezTo>
                  <a:lnTo>
                    <a:pt x="867260" y="295996"/>
                  </a:lnTo>
                  <a:cubicBezTo>
                    <a:pt x="884141" y="282110"/>
                    <a:pt x="909081" y="284537"/>
                    <a:pt x="922967" y="301417"/>
                  </a:cubicBezTo>
                  <a:cubicBezTo>
                    <a:pt x="936656" y="318058"/>
                    <a:pt x="934518" y="342591"/>
                    <a:pt x="918156" y="356612"/>
                  </a:cubicBezTo>
                  <a:close/>
                </a:path>
              </a:pathLst>
            </a:custGeom>
            <a:solidFill>
              <a:srgbClr val="503291"/>
            </a:solidFill>
            <a:ln w="7876" cap="flat">
              <a:noFill/>
              <a:prstDash val="solid"/>
              <a:miter/>
            </a:ln>
          </p:spPr>
          <p:txBody>
            <a:bodyPr rtlCol="0" anchor="ctr"/>
            <a:lstStyle/>
            <a:p>
              <a:endParaRPr lang="en-GB"/>
            </a:p>
          </p:txBody>
        </p:sp>
      </p:grpSp>
      <p:sp>
        <p:nvSpPr>
          <p:cNvPr id="17" name="Rectangle: Rounded Corners 16">
            <a:extLst>
              <a:ext uri="{FF2B5EF4-FFF2-40B4-BE49-F238E27FC236}">
                <a16:creationId xmlns:a16="http://schemas.microsoft.com/office/drawing/2014/main" id="{8A8239BF-D37D-450D-8AB4-FD8523537A39}"/>
              </a:ext>
            </a:extLst>
          </p:cNvPr>
          <p:cNvSpPr/>
          <p:nvPr/>
        </p:nvSpPr>
        <p:spPr>
          <a:xfrm>
            <a:off x="760383" y="5190329"/>
            <a:ext cx="10859234" cy="483409"/>
          </a:xfrm>
          <a:prstGeom prst="roundRect">
            <a:avLst>
              <a:gd name="adj" fmla="val 14758"/>
            </a:avLst>
          </a:prstGeom>
          <a:solidFill>
            <a:srgbClr val="503291"/>
          </a:solidFill>
          <a:ln w="12700" cap="flat" cmpd="sng" algn="ctr">
            <a:solidFill>
              <a:srgbClr val="503291">
                <a:shade val="50000"/>
              </a:srgbClr>
            </a:solidFill>
            <a:prstDash val="solid"/>
            <a:miter lim="800000"/>
          </a:ln>
          <a:effectLst/>
        </p:spPr>
        <p:txBody>
          <a:bodyPr rtlCol="0" anchor="ctr"/>
          <a:lstStyle/>
          <a:p>
            <a:pPr algn="ctr" defTabSz="207837">
              <a:defRPr/>
            </a:pPr>
            <a:r>
              <a:rPr lang="en-GB" sz="1400" kern="0" dirty="0">
                <a:solidFill>
                  <a:prstClr val="white"/>
                </a:solidFill>
                <a:latin typeface="Verdana"/>
              </a:rPr>
              <a:t>At OLE W120, most patients had IgG (91.0%), IgA (88.0%), and IgM (83.0%) within normal ranges</a:t>
            </a:r>
          </a:p>
        </p:txBody>
      </p:sp>
      <p:graphicFrame>
        <p:nvGraphicFramePr>
          <p:cNvPr id="13" name="Table 12">
            <a:extLst>
              <a:ext uri="{FF2B5EF4-FFF2-40B4-BE49-F238E27FC236}">
                <a16:creationId xmlns:a16="http://schemas.microsoft.com/office/drawing/2014/main" id="{216EED8E-CD75-41D2-9D11-2B2EDFE16D80}"/>
              </a:ext>
            </a:extLst>
          </p:cNvPr>
          <p:cNvGraphicFramePr>
            <a:graphicFrameLocks/>
          </p:cNvGraphicFramePr>
          <p:nvPr>
            <p:extLst>
              <p:ext uri="{D42A27DB-BD31-4B8C-83A1-F6EECF244321}">
                <p14:modId xmlns:p14="http://schemas.microsoft.com/office/powerpoint/2010/main" val="3218837190"/>
              </p:ext>
            </p:extLst>
          </p:nvPr>
        </p:nvGraphicFramePr>
        <p:xfrm>
          <a:off x="760382" y="1137567"/>
          <a:ext cx="10872583" cy="4038359"/>
        </p:xfrm>
        <a:graphic>
          <a:graphicData uri="http://schemas.openxmlformats.org/drawingml/2006/table">
            <a:tbl>
              <a:tblPr firstRow="1" bandRow="1">
                <a:tableStyleId>{5C22544A-7EE6-4342-B048-85BDC9FD1C3A}</a:tableStyleId>
              </a:tblPr>
              <a:tblGrid>
                <a:gridCol w="1701082">
                  <a:extLst>
                    <a:ext uri="{9D8B030D-6E8A-4147-A177-3AD203B41FA5}">
                      <a16:colId xmlns:a16="http://schemas.microsoft.com/office/drawing/2014/main" val="1840924349"/>
                    </a:ext>
                  </a:extLst>
                </a:gridCol>
                <a:gridCol w="1878281">
                  <a:extLst>
                    <a:ext uri="{9D8B030D-6E8A-4147-A177-3AD203B41FA5}">
                      <a16:colId xmlns:a16="http://schemas.microsoft.com/office/drawing/2014/main" val="1421092743"/>
                    </a:ext>
                  </a:extLst>
                </a:gridCol>
                <a:gridCol w="1823305">
                  <a:extLst>
                    <a:ext uri="{9D8B030D-6E8A-4147-A177-3AD203B41FA5}">
                      <a16:colId xmlns:a16="http://schemas.microsoft.com/office/drawing/2014/main" val="2880767598"/>
                    </a:ext>
                  </a:extLst>
                </a:gridCol>
                <a:gridCol w="1823305">
                  <a:extLst>
                    <a:ext uri="{9D8B030D-6E8A-4147-A177-3AD203B41FA5}">
                      <a16:colId xmlns:a16="http://schemas.microsoft.com/office/drawing/2014/main" val="1929699630"/>
                    </a:ext>
                  </a:extLst>
                </a:gridCol>
                <a:gridCol w="1823305">
                  <a:extLst>
                    <a:ext uri="{9D8B030D-6E8A-4147-A177-3AD203B41FA5}">
                      <a16:colId xmlns:a16="http://schemas.microsoft.com/office/drawing/2014/main" val="3576020416"/>
                    </a:ext>
                  </a:extLst>
                </a:gridCol>
                <a:gridCol w="1823305">
                  <a:extLst>
                    <a:ext uri="{9D8B030D-6E8A-4147-A177-3AD203B41FA5}">
                      <a16:colId xmlns:a16="http://schemas.microsoft.com/office/drawing/2014/main" val="3631626141"/>
                    </a:ext>
                  </a:extLst>
                </a:gridCol>
              </a:tblGrid>
              <a:tr h="37163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lt1"/>
                          </a:solidFill>
                          <a:latin typeface="Verdana" panose="020B0604030504040204" pitchFamily="34" charset="0"/>
                          <a:ea typeface="Verdana" panose="020B0604030504040204" pitchFamily="34" charset="0"/>
                        </a:rPr>
                        <a:t>Immunoglobulin</a:t>
                      </a:r>
                      <a:endParaRPr lang="en-US" sz="1100" b="1" dirty="0">
                        <a:latin typeface="Verdana" panose="020B0604030504040204" pitchFamily="34" charset="0"/>
                        <a:ea typeface="Verdana" panose="020B0604030504040204" pitchFamily="34" charset="0"/>
                      </a:endParaRPr>
                    </a:p>
                  </a:txBody>
                  <a:tcPr anchor="b">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rowSpan="2">
                  <a:txBody>
                    <a:bodyPr/>
                    <a:lstStyle/>
                    <a:p>
                      <a:pPr algn="ctr"/>
                      <a:r>
                        <a:rPr lang="en-US" sz="1100" b="1" dirty="0">
                          <a:solidFill>
                            <a:schemeClr val="lt1"/>
                          </a:solidFill>
                          <a:latin typeface="Verdana" panose="020B0604030504040204" pitchFamily="34" charset="0"/>
                          <a:ea typeface="Verdana" panose="020B0604030504040204" pitchFamily="34" charset="0"/>
                        </a:rPr>
                        <a:t>Range</a:t>
                      </a:r>
                    </a:p>
                  </a:txBody>
                  <a:tcPr anchor="b">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Verdana" panose="020B0604030504040204" pitchFamily="34" charset="0"/>
                          <a:ea typeface="Verdana" panose="020B0604030504040204" pitchFamily="34" charset="0"/>
                        </a:rPr>
                        <a:t>OLE W0</a:t>
                      </a:r>
                      <a:r>
                        <a:rPr lang="en-US" sz="1100" b="1" baseline="30000" dirty="0">
                          <a:solidFill>
                            <a:schemeClr val="bg1"/>
                          </a:solidFill>
                          <a:latin typeface="Verdana" panose="020B0604030504040204" pitchFamily="34" charset="0"/>
                          <a:ea typeface="Verdana" panose="020B0604030504040204" pitchFamily="34" charset="0"/>
                        </a:rPr>
                        <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dirty="0">
                        <a:solidFill>
                          <a:schemeClr val="lt1"/>
                        </a:solidFill>
                        <a:latin typeface="Verdana" panose="020B0604030504040204" pitchFamily="34" charset="0"/>
                        <a:ea typeface="Verdana" panose="020B0604030504040204" pitchFamily="34" charset="0"/>
                      </a:endParaRPr>
                    </a:p>
                  </a:txBody>
                  <a:tcPr anchor="b">
                    <a:lnL w="19050" cap="flat" cmpd="sng" algn="ctr">
                      <a:solidFill>
                        <a:schemeClr val="bg1"/>
                      </a:solidFill>
                      <a:prstDash val="solid"/>
                      <a:round/>
                      <a:headEnd type="none" w="med" len="med"/>
                      <a:tailEnd type="none" w="med" len="med"/>
                    </a:lnL>
                    <a:lnR w="28575" cap="flat" cmpd="sng" algn="ctr">
                      <a:solidFill>
                        <a:srgbClr val="0F69AF"/>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Verdana" panose="020B0604030504040204" pitchFamily="34" charset="0"/>
                          <a:ea typeface="Verdana" panose="020B0604030504040204" pitchFamily="34" charset="0"/>
                        </a:rPr>
                        <a:t>OLE W120</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Verdana" panose="020B0604030504040204" pitchFamily="34" charset="0"/>
                          <a:ea typeface="Verdana" panose="020B0604030504040204" pitchFamily="34" charset="0"/>
                          <a:cs typeface="+mn-cs"/>
                        </a:rPr>
                        <a:t>OLE W120</a:t>
                      </a:r>
                    </a:p>
                  </a:txBody>
                  <a:tcPr anchor="b">
                    <a:lnL w="1905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extLst>
                  <a:ext uri="{0D108BD9-81ED-4DB2-BD59-A6C34878D82A}">
                    <a16:rowId xmlns:a16="http://schemas.microsoft.com/office/drawing/2014/main" val="3001715691"/>
                  </a:ext>
                </a:extLst>
              </a:tr>
              <a:tr h="363620">
                <a:tc vMerge="1">
                  <a:txBody>
                    <a:bodyPr/>
                    <a:lstStyle/>
                    <a:p>
                      <a:endParaRPr lang="en-US"/>
                    </a:p>
                  </a:txBody>
                  <a:tcPr>
                    <a:lnT w="19050" cap="flat" cmpd="sng" algn="ctr">
                      <a:solidFill>
                        <a:schemeClr val="bg1"/>
                      </a:solidFill>
                      <a:prstDash val="solid"/>
                      <a:round/>
                      <a:headEnd type="none" w="med" len="med"/>
                      <a:tailEnd type="none" w="med" len="med"/>
                    </a:lnT>
                  </a:tcPr>
                </a:tc>
                <a:tc vMerge="1">
                  <a:txBody>
                    <a:bodyPr/>
                    <a:lstStyle/>
                    <a:p>
                      <a:endParaRPr lang="en-US"/>
                    </a:p>
                  </a:txBody>
                  <a:tcPr>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bg1"/>
                          </a:solidFill>
                          <a:latin typeface="Verdana" panose="020B0604030504040204" pitchFamily="34" charset="0"/>
                          <a:ea typeface="Verdana" panose="020B0604030504040204" pitchFamily="34" charset="0"/>
                        </a:rPr>
                        <a:t>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bg1"/>
                          </a:solidFill>
                          <a:latin typeface="Verdana" panose="020B0604030504040204" pitchFamily="34" charset="0"/>
                          <a:ea typeface="Verdana" panose="020B0604030504040204" pitchFamily="34" charset="0"/>
                        </a:rPr>
                        <a:t>(n=213)</a:t>
                      </a:r>
                      <a:endParaRPr lang="en-US"/>
                    </a:p>
                  </a:txBody>
                  <a:tcPr anchor="b">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a:txBody>
                    <a:bodyPr/>
                    <a:lstStyle/>
                    <a:p>
                      <a:pPr algn="ctr"/>
                      <a:r>
                        <a:rPr lang="en-US" sz="1100" b="1" dirty="0">
                          <a:solidFill>
                            <a:schemeClr val="lt1"/>
                          </a:solidFill>
                          <a:latin typeface="Verdana" panose="020B0604030504040204" pitchFamily="34" charset="0"/>
                          <a:ea typeface="Verdana" panose="020B0604030504040204" pitchFamily="34" charset="0"/>
                        </a:rPr>
                        <a:t>Mean ± SD g/L</a:t>
                      </a:r>
                      <a:endParaRPr lang="en-US" dirty="0"/>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lt1"/>
                          </a:solidFill>
                          <a:latin typeface="Verdana" panose="020B0604030504040204" pitchFamily="34" charset="0"/>
                          <a:ea typeface="Verdana" panose="020B0604030504040204" pitchFamily="34" charset="0"/>
                          <a:cs typeface="+mn-cs"/>
                        </a:rPr>
                        <a:t>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lt1"/>
                          </a:solidFill>
                          <a:latin typeface="Verdana" panose="020B0604030504040204" pitchFamily="34" charset="0"/>
                          <a:ea typeface="Verdana" panose="020B0604030504040204" pitchFamily="34" charset="0"/>
                          <a:cs typeface="+mn-cs"/>
                        </a:rPr>
                        <a:t>(n=160)</a:t>
                      </a:r>
                    </a:p>
                  </a:txBody>
                  <a:tcPr anchor="b">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lt1"/>
                          </a:solidFill>
                          <a:latin typeface="Verdana" panose="020B0604030504040204" pitchFamily="34" charset="0"/>
                          <a:ea typeface="Verdana" panose="020B0604030504040204" pitchFamily="34" charset="0"/>
                        </a:rPr>
                        <a:t>Mean ± SD g/L</a:t>
                      </a:r>
                      <a:endParaRPr lang="en-US" sz="1100" b="1" dirty="0">
                        <a:solidFill>
                          <a:schemeClr val="bg1"/>
                        </a:solidFill>
                        <a:latin typeface="Verdana" panose="020B0604030504040204" pitchFamily="34" charset="0"/>
                        <a:ea typeface="Verdana" panose="020B0604030504040204" pitchFamily="34" charset="0"/>
                      </a:endParaRP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03291"/>
                    </a:solidFill>
                  </a:tcPr>
                </a:tc>
                <a:extLst>
                  <a:ext uri="{0D108BD9-81ED-4DB2-BD59-A6C34878D82A}">
                    <a16:rowId xmlns:a16="http://schemas.microsoft.com/office/drawing/2014/main" val="2736909803"/>
                  </a:ext>
                </a:extLst>
              </a:tr>
              <a:tr h="36000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503291"/>
                          </a:solidFill>
                          <a:latin typeface="Verdana" panose="020B0604030504040204" pitchFamily="34" charset="0"/>
                          <a:ea typeface="Verdana" panose="020B0604030504040204" pitchFamily="34" charset="0"/>
                        </a:rPr>
                        <a:t>IgG</a:t>
                      </a:r>
                    </a:p>
                  </a:txBody>
                  <a:tcPr marL="90000" marR="36576" marT="18288" marB="18288"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69AE">
                        <a:alpha val="30000"/>
                      </a:srgbClr>
                    </a:solidFill>
                  </a:tcPr>
                </a:tc>
                <a:tc>
                  <a:txBody>
                    <a:bodyPr/>
                    <a:lstStyle/>
                    <a:p>
                      <a:pPr algn="ctr" rtl="0" fontAlgn="base"/>
                      <a:r>
                        <a:rPr lang="en-US" sz="1100" b="1" i="0" dirty="0">
                          <a:solidFill>
                            <a:srgbClr val="503291"/>
                          </a:solidFill>
                          <a:effectLst/>
                          <a:latin typeface="Verdana" panose="020B0604030504040204" pitchFamily="34" charset="0"/>
                          <a:ea typeface="Verdana" panose="020B0604030504040204" pitchFamily="34" charset="0"/>
                        </a:rPr>
                        <a:t>Low</a:t>
                      </a:r>
                      <a:r>
                        <a:rPr lang="en-US" sz="1100" b="0" i="0" dirty="0">
                          <a:solidFill>
                            <a:srgbClr val="503291"/>
                          </a:solidFill>
                          <a:effectLst/>
                          <a:latin typeface="Verdana" panose="020B0604030504040204" pitchFamily="34" charset="0"/>
                          <a:ea typeface="Verdana" panose="020B0604030504040204" pitchFamily="34" charset="0"/>
                        </a:rPr>
                        <a:t> </a:t>
                      </a:r>
                      <a:r>
                        <a:rPr lang="en-US" sz="900" b="0" i="0" dirty="0">
                          <a:solidFill>
                            <a:srgbClr val="503291"/>
                          </a:solidFill>
                          <a:effectLst/>
                          <a:latin typeface="Verdana" panose="020B0604030504040204" pitchFamily="34" charset="0"/>
                          <a:ea typeface="Verdana" panose="020B0604030504040204" pitchFamily="34" charset="0"/>
                        </a:rPr>
                        <a:t>(&lt;7 g/L)</a:t>
                      </a:r>
                      <a:endParaRPr lang="en-US" sz="1100" b="0" i="0" dirty="0">
                        <a:solidFill>
                          <a:srgbClr val="503291"/>
                        </a:solidFill>
                        <a:effectLst/>
                        <a:latin typeface="Verdana" panose="020B0604030504040204" pitchFamily="34" charset="0"/>
                        <a:ea typeface="Verdana" panose="020B0604030504040204" pitchFamily="34" charset="0"/>
                      </a:endParaRPr>
                    </a:p>
                  </a:txBody>
                  <a:tcPr marL="36576" marR="36576" marT="18288" marB="18288"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E">
                        <a:alpha val="3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19 (9)</a:t>
                      </a:r>
                    </a:p>
                  </a:txBody>
                  <a:tcPr marL="3810" marR="381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E">
                        <a:alpha val="3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fr-CH" sz="1100" b="0" i="0" dirty="0">
                          <a:solidFill>
                            <a:srgbClr val="503291"/>
                          </a:solidFill>
                          <a:effectLst/>
                          <a:latin typeface="Verdana" panose="020B0604030504040204" pitchFamily="34" charset="0"/>
                          <a:ea typeface="Verdana" panose="020B0604030504040204" pitchFamily="34" charset="0"/>
                          <a:cs typeface="+mn-cs"/>
                        </a:rPr>
                        <a:t>6.3 ± 0.6</a:t>
                      </a:r>
                    </a:p>
                  </a:txBody>
                  <a:tcPr marL="3810" marR="3810" marT="0" marB="0"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E">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14 (9) </a:t>
                      </a:r>
                    </a:p>
                  </a:txBody>
                  <a:tcPr marL="3810" marR="381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E">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fr-CH" sz="1100" b="0" i="0" dirty="0">
                          <a:solidFill>
                            <a:srgbClr val="503291"/>
                          </a:solidFill>
                          <a:effectLst/>
                          <a:latin typeface="Verdana" panose="020B0604030504040204" pitchFamily="34" charset="0"/>
                          <a:ea typeface="Verdana" panose="020B0604030504040204" pitchFamily="34" charset="0"/>
                          <a:cs typeface="+mn-cs"/>
                        </a:rPr>
                        <a:t>6.3 ± 0.6</a:t>
                      </a:r>
                    </a:p>
                  </a:txBody>
                  <a:tcPr marL="3810" marR="3810" marT="0" marB="0" anchor="ctr" horzOverflow="overflow">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E">
                        <a:alpha val="30000"/>
                      </a:srgbClr>
                    </a:solidFill>
                  </a:tcPr>
                </a:tc>
                <a:extLst>
                  <a:ext uri="{0D108BD9-81ED-4DB2-BD59-A6C34878D82A}">
                    <a16:rowId xmlns:a16="http://schemas.microsoft.com/office/drawing/2014/main" val="1017378308"/>
                  </a:ext>
                </a:extLst>
              </a:tr>
              <a:tr h="36000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a:p>
                  </a:txBody>
                  <a:tcP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E">
                        <a:alpha val="30000"/>
                      </a:srgbClr>
                    </a:solidFill>
                  </a:tcPr>
                </a:tc>
                <a:tc>
                  <a:txBody>
                    <a:bodyPr/>
                    <a:lstStyle/>
                    <a:p>
                      <a:pPr algn="ctr" rtl="0" fontAlgn="base"/>
                      <a:r>
                        <a:rPr lang="en-US" sz="1100" b="1" i="0" dirty="0">
                          <a:solidFill>
                            <a:srgbClr val="503291"/>
                          </a:solidFill>
                          <a:effectLst/>
                          <a:latin typeface="Verdana" panose="020B0604030504040204" pitchFamily="34" charset="0"/>
                          <a:ea typeface="Verdana" panose="020B0604030504040204" pitchFamily="34" charset="0"/>
                        </a:rPr>
                        <a:t>Normal</a:t>
                      </a:r>
                      <a:r>
                        <a:rPr lang="en-US" sz="1100" b="0" i="0" dirty="0">
                          <a:solidFill>
                            <a:srgbClr val="503291"/>
                          </a:solidFill>
                          <a:effectLst/>
                          <a:latin typeface="Verdana" panose="020B0604030504040204" pitchFamily="34" charset="0"/>
                          <a:ea typeface="Verdana" panose="020B0604030504040204" pitchFamily="34" charset="0"/>
                        </a:rPr>
                        <a:t> </a:t>
                      </a:r>
                      <a:r>
                        <a:rPr lang="en-US" sz="900" b="0" i="0" dirty="0">
                          <a:solidFill>
                            <a:srgbClr val="503291"/>
                          </a:solidFill>
                          <a:effectLst/>
                          <a:latin typeface="+mj-lt"/>
                          <a:ea typeface="Verdana" panose="020B0604030504040204" pitchFamily="34" charset="0"/>
                        </a:rPr>
                        <a:t>(</a:t>
                      </a:r>
                      <a:r>
                        <a:rPr kumimoji="0" lang="fr-CH" sz="900" b="0" i="0" u="none" strike="noStrike" kern="1200" cap="none" spc="0" normalizeH="0" baseline="0" noProof="0" dirty="0">
                          <a:ln>
                            <a:noFill/>
                          </a:ln>
                          <a:solidFill>
                            <a:srgbClr val="503291"/>
                          </a:solidFill>
                          <a:effectLst/>
                          <a:uLnTx/>
                          <a:uFillTx/>
                          <a:latin typeface="+mj-lt"/>
                          <a:ea typeface="+mn-ea"/>
                          <a:cs typeface="Arial" panose="020B0604020202020204" pitchFamily="34" charset="0"/>
                        </a:rPr>
                        <a:t>7</a:t>
                      </a:r>
                      <a:r>
                        <a:rPr kumimoji="0" lang="en-GB" sz="900" b="0" i="0" u="none" strike="noStrike" kern="1200" cap="none" spc="0" normalizeH="0" baseline="0" noProof="0" dirty="0">
                          <a:ln>
                            <a:noFill/>
                          </a:ln>
                          <a:solidFill>
                            <a:srgbClr val="503291"/>
                          </a:solidFill>
                          <a:effectLst/>
                          <a:uLnTx/>
                          <a:uFillTx/>
                          <a:latin typeface="+mn-lt"/>
                          <a:ea typeface="+mn-ea"/>
                          <a:cs typeface="+mn-cs"/>
                        </a:rPr>
                        <a:t>–</a:t>
                      </a:r>
                      <a:r>
                        <a:rPr kumimoji="0" lang="fr-CH" sz="900" b="0" i="0" u="none" strike="noStrike" kern="1200" cap="none" spc="0" normalizeH="0" baseline="0" noProof="0" dirty="0">
                          <a:ln>
                            <a:noFill/>
                          </a:ln>
                          <a:solidFill>
                            <a:srgbClr val="503291"/>
                          </a:solidFill>
                          <a:effectLst/>
                          <a:uLnTx/>
                          <a:uFillTx/>
                          <a:latin typeface="+mj-lt"/>
                          <a:ea typeface="+mn-ea"/>
                          <a:cs typeface="Arial" panose="020B0604020202020204" pitchFamily="34" charset="0"/>
                        </a:rPr>
                        <a:t>16 g/L)</a:t>
                      </a:r>
                      <a:endParaRPr lang="en-US" sz="900" b="0" i="0" dirty="0">
                        <a:solidFill>
                          <a:srgbClr val="503291"/>
                        </a:solidFill>
                        <a:effectLst/>
                        <a:latin typeface="+mj-lt"/>
                        <a:ea typeface="Verdana" panose="020B0604030504040204" pitchFamily="34" charset="0"/>
                      </a:endParaRPr>
                    </a:p>
                  </a:txBody>
                  <a:tcPr marL="36576" marR="36576" marT="18288" marB="18288"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E">
                        <a:alpha val="3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194 (91)</a:t>
                      </a:r>
                    </a:p>
                  </a:txBody>
                  <a:tcPr marL="3810" marR="381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E">
                        <a:alpha val="3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fr-CH" sz="1100" b="0" i="0" dirty="0">
                          <a:solidFill>
                            <a:srgbClr val="503291"/>
                          </a:solidFill>
                          <a:effectLst/>
                          <a:latin typeface="Verdana" panose="020B0604030504040204" pitchFamily="34" charset="0"/>
                          <a:ea typeface="Verdana" panose="020B0604030504040204" pitchFamily="34" charset="0"/>
                          <a:cs typeface="+mn-cs"/>
                        </a:rPr>
                        <a:t>10.0 ± 1.9</a:t>
                      </a:r>
                    </a:p>
                  </a:txBody>
                  <a:tcPr marL="3810" marR="3810" marT="0" marB="0"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E">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146 (91) </a:t>
                      </a:r>
                    </a:p>
                  </a:txBody>
                  <a:tcPr marL="3810" marR="381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E">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fr-CH" sz="1100" b="0" i="0" dirty="0">
                          <a:solidFill>
                            <a:srgbClr val="503291"/>
                          </a:solidFill>
                          <a:effectLst/>
                          <a:latin typeface="Verdana" panose="020B0604030504040204" pitchFamily="34" charset="0"/>
                          <a:ea typeface="Verdana" panose="020B0604030504040204" pitchFamily="34" charset="0"/>
                          <a:cs typeface="+mn-cs"/>
                        </a:rPr>
                        <a:t>10.3 ± 2.0</a:t>
                      </a:r>
                    </a:p>
                  </a:txBody>
                  <a:tcPr marL="3810" marR="3810" marT="0" marB="0" anchor="ctr" horzOverflow="overflow">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E">
                        <a:alpha val="30000"/>
                      </a:srgbClr>
                    </a:solidFill>
                  </a:tcPr>
                </a:tc>
                <a:extLst>
                  <a:ext uri="{0D108BD9-81ED-4DB2-BD59-A6C34878D82A}">
                    <a16:rowId xmlns:a16="http://schemas.microsoft.com/office/drawing/2014/main" val="3226776833"/>
                  </a:ext>
                </a:extLst>
              </a:tr>
              <a:tr h="36000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srgbClr val="503291"/>
                        </a:solidFill>
                        <a:latin typeface="Verdana" panose="020B0604030504040204" pitchFamily="34" charset="0"/>
                        <a:ea typeface="Verdana" panose="020B0604030504040204" pitchFamily="34" charset="0"/>
                      </a:endParaRPr>
                    </a:p>
                  </a:txBody>
                  <a:tcP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F69AE">
                        <a:alpha val="30000"/>
                      </a:srgbClr>
                    </a:solidFill>
                  </a:tcPr>
                </a:tc>
                <a:tc>
                  <a:txBody>
                    <a:bodyPr/>
                    <a:lstStyle/>
                    <a:p>
                      <a:pPr algn="ctr" rtl="0" fontAlgn="base"/>
                      <a:r>
                        <a:rPr lang="en-US" sz="1100" b="1" i="0" dirty="0">
                          <a:solidFill>
                            <a:srgbClr val="503291"/>
                          </a:solidFill>
                          <a:effectLst/>
                          <a:latin typeface="Verdana" panose="020B0604030504040204" pitchFamily="34" charset="0"/>
                          <a:ea typeface="Verdana" panose="020B0604030504040204" pitchFamily="34" charset="0"/>
                        </a:rPr>
                        <a:t>High</a:t>
                      </a:r>
                      <a:r>
                        <a:rPr lang="en-US" sz="1100" b="0" i="0" dirty="0">
                          <a:solidFill>
                            <a:srgbClr val="503291"/>
                          </a:solidFill>
                          <a:effectLst/>
                          <a:latin typeface="Verdana" panose="020B0604030504040204" pitchFamily="34" charset="0"/>
                          <a:ea typeface="Verdana" panose="020B0604030504040204" pitchFamily="34" charset="0"/>
                        </a:rPr>
                        <a:t> </a:t>
                      </a:r>
                      <a:r>
                        <a:rPr lang="en-US" sz="900" b="0" i="0" dirty="0">
                          <a:solidFill>
                            <a:srgbClr val="503291"/>
                          </a:solidFill>
                          <a:effectLst/>
                          <a:latin typeface="Verdana" panose="020B0604030504040204" pitchFamily="34" charset="0"/>
                          <a:ea typeface="Verdana" panose="020B0604030504040204" pitchFamily="34" charset="0"/>
                        </a:rPr>
                        <a:t>(&gt;16 g/L)</a:t>
                      </a:r>
                    </a:p>
                  </a:txBody>
                  <a:tcPr marL="36576" marR="36576" marT="18288" marB="18288"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69AE">
                        <a:alpha val="3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0 (0)</a:t>
                      </a:r>
                    </a:p>
                  </a:txBody>
                  <a:tcPr marL="3810" marR="381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69AE">
                        <a:alpha val="3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N/A</a:t>
                      </a:r>
                    </a:p>
                  </a:txBody>
                  <a:tcPr marL="3810" marR="3810" marT="0" marB="0"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69AE">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0 (0)</a:t>
                      </a:r>
                    </a:p>
                  </a:txBody>
                  <a:tcPr marL="3810" marR="381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69AE">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fr-CH" sz="1100" b="0" i="0" dirty="0">
                          <a:solidFill>
                            <a:srgbClr val="503291"/>
                          </a:solidFill>
                          <a:effectLst/>
                          <a:latin typeface="Verdana" panose="020B0604030504040204" pitchFamily="34" charset="0"/>
                          <a:ea typeface="Verdana" panose="020B0604030504040204" pitchFamily="34" charset="0"/>
                          <a:cs typeface="+mn-cs"/>
                        </a:rPr>
                        <a:t>N/A</a:t>
                      </a:r>
                    </a:p>
                  </a:txBody>
                  <a:tcPr marL="3810" marR="3810" marT="0" marB="0" anchor="ctr" horzOverflow="overflow">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69AE">
                        <a:alpha val="30000"/>
                      </a:srgbClr>
                    </a:solidFill>
                  </a:tcPr>
                </a:tc>
                <a:extLst>
                  <a:ext uri="{0D108BD9-81ED-4DB2-BD59-A6C34878D82A}">
                    <a16:rowId xmlns:a16="http://schemas.microsoft.com/office/drawing/2014/main" val="2119948165"/>
                  </a:ext>
                </a:extLst>
              </a:tr>
              <a:tr h="360000">
                <a:tc rowSpan="3">
                  <a:txBody>
                    <a:bodyPr/>
                    <a:lstStyle/>
                    <a:p>
                      <a:pPr algn="l"/>
                      <a:r>
                        <a:rPr lang="en-US" sz="1100" b="1" dirty="0">
                          <a:solidFill>
                            <a:srgbClr val="503291"/>
                          </a:solidFill>
                          <a:latin typeface="Verdana" panose="020B0604030504040204" pitchFamily="34" charset="0"/>
                          <a:ea typeface="Verdana" panose="020B0604030504040204" pitchFamily="34" charset="0"/>
                        </a:rPr>
                        <a:t>IgA</a:t>
                      </a:r>
                    </a:p>
                  </a:txBody>
                  <a:tcPr marL="90000" marR="36576" marT="18288" marB="18288"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E2FA">
                        <a:alpha val="30000"/>
                      </a:srgbClr>
                    </a:solidFill>
                  </a:tcPr>
                </a:tc>
                <a:tc>
                  <a:txBody>
                    <a:bodyPr/>
                    <a:lstStyle/>
                    <a:p>
                      <a:pPr algn="ctr" rtl="0" fontAlgn="base"/>
                      <a:r>
                        <a:rPr lang="en-US" sz="1100" b="1" i="0" dirty="0">
                          <a:solidFill>
                            <a:srgbClr val="503291"/>
                          </a:solidFill>
                          <a:effectLst/>
                          <a:latin typeface="Verdana" panose="020B0604030504040204" pitchFamily="34" charset="0"/>
                          <a:ea typeface="Verdana" panose="020B0604030504040204" pitchFamily="34" charset="0"/>
                        </a:rPr>
                        <a:t>Low</a:t>
                      </a:r>
                      <a:r>
                        <a:rPr lang="en-US" sz="1100" b="0" i="0" dirty="0">
                          <a:solidFill>
                            <a:srgbClr val="503291"/>
                          </a:solidFill>
                          <a:effectLst/>
                          <a:latin typeface="Verdana" panose="020B0604030504040204" pitchFamily="34" charset="0"/>
                          <a:ea typeface="Verdana" panose="020B0604030504040204" pitchFamily="34" charset="0"/>
                        </a:rPr>
                        <a:t> </a:t>
                      </a:r>
                      <a:r>
                        <a:rPr lang="en-US" sz="900" b="0" i="0" dirty="0">
                          <a:solidFill>
                            <a:srgbClr val="503291"/>
                          </a:solidFill>
                          <a:effectLst/>
                          <a:latin typeface="Verdana" panose="020B0604030504040204" pitchFamily="34" charset="0"/>
                          <a:ea typeface="Verdana" panose="020B0604030504040204" pitchFamily="34" charset="0"/>
                        </a:rPr>
                        <a:t>(&lt;0.7 g/L)</a:t>
                      </a:r>
                    </a:p>
                  </a:txBody>
                  <a:tcPr marL="36576" marR="36576" marT="18288" marB="18288"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4E2FA">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0 (0)</a:t>
                      </a:r>
                    </a:p>
                  </a:txBody>
                  <a:tcPr marL="3810" marR="381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4E2FA">
                        <a:alpha val="3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N/A</a:t>
                      </a:r>
                    </a:p>
                  </a:txBody>
                  <a:tcPr marL="3810" marR="3810" marT="0" marB="0"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4E2FA">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0 (0)</a:t>
                      </a:r>
                    </a:p>
                  </a:txBody>
                  <a:tcPr marL="3810" marR="381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4E2FA">
                        <a:alpha val="3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N/A</a:t>
                      </a:r>
                    </a:p>
                  </a:txBody>
                  <a:tcPr marL="3810" marR="3810" marT="0" marB="0" anchor="ctr" horzOverflow="overflow">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4E2FA">
                        <a:alpha val="30000"/>
                      </a:srgbClr>
                    </a:solidFill>
                  </a:tcPr>
                </a:tc>
                <a:extLst>
                  <a:ext uri="{0D108BD9-81ED-4DB2-BD59-A6C34878D82A}">
                    <a16:rowId xmlns:a16="http://schemas.microsoft.com/office/drawing/2014/main" val="2930423816"/>
                  </a:ext>
                </a:extLst>
              </a:tr>
              <a:tr h="360000">
                <a:tc vMerge="1">
                  <a:txBody>
                    <a:bodyPr/>
                    <a:lstStyle/>
                    <a:p>
                      <a:pPr algn="l"/>
                      <a:endParaRPr lang="en-US" sz="1100"/>
                    </a:p>
                  </a:txBody>
                  <a:tcPr>
                    <a:lnT w="1905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ctr" rtl="0" fontAlgn="base"/>
                      <a:r>
                        <a:rPr lang="en-US" sz="1100" b="1" i="0" dirty="0">
                          <a:solidFill>
                            <a:srgbClr val="503291"/>
                          </a:solidFill>
                          <a:effectLst/>
                          <a:latin typeface="Verdana" panose="020B0604030504040204" pitchFamily="34" charset="0"/>
                          <a:ea typeface="Verdana" panose="020B0604030504040204" pitchFamily="34" charset="0"/>
                        </a:rPr>
                        <a:t>Normal</a:t>
                      </a:r>
                      <a:r>
                        <a:rPr lang="en-US" sz="1100" b="0" i="0" dirty="0">
                          <a:solidFill>
                            <a:srgbClr val="503291"/>
                          </a:solidFill>
                          <a:effectLst/>
                          <a:latin typeface="Verdana" panose="020B0604030504040204" pitchFamily="34" charset="0"/>
                          <a:ea typeface="Verdana" panose="020B0604030504040204" pitchFamily="34" charset="0"/>
                        </a:rPr>
                        <a:t> </a:t>
                      </a:r>
                      <a:r>
                        <a:rPr lang="en-US" sz="900" b="0" i="0" dirty="0">
                          <a:solidFill>
                            <a:srgbClr val="503291"/>
                          </a:solidFill>
                          <a:effectLst/>
                          <a:latin typeface="+mj-lt"/>
                          <a:ea typeface="Verdana" panose="020B0604030504040204" pitchFamily="34" charset="0"/>
                        </a:rPr>
                        <a:t>(</a:t>
                      </a:r>
                      <a:r>
                        <a:rPr kumimoji="0" lang="fr-CH" sz="900" b="0" i="0" u="none" strike="noStrike" kern="1200" cap="none" spc="0" normalizeH="0" baseline="0" noProof="0" dirty="0">
                          <a:ln>
                            <a:noFill/>
                          </a:ln>
                          <a:solidFill>
                            <a:srgbClr val="503291"/>
                          </a:solidFill>
                          <a:effectLst/>
                          <a:uLnTx/>
                          <a:uFillTx/>
                          <a:latin typeface="+mj-lt"/>
                          <a:ea typeface="+mn-ea"/>
                          <a:cs typeface="Arial" panose="020B0604020202020204" pitchFamily="34" charset="0"/>
                        </a:rPr>
                        <a:t>0.7</a:t>
                      </a:r>
                      <a:r>
                        <a:rPr kumimoji="0" lang="en-GB" sz="900" b="0" i="0" u="none" strike="noStrike" kern="1200" cap="none" spc="0" normalizeH="0" baseline="0" noProof="0" dirty="0">
                          <a:ln>
                            <a:noFill/>
                          </a:ln>
                          <a:solidFill>
                            <a:srgbClr val="503291"/>
                          </a:solidFill>
                          <a:effectLst/>
                          <a:uLnTx/>
                          <a:uFillTx/>
                          <a:latin typeface="+mn-lt"/>
                          <a:ea typeface="+mn-ea"/>
                          <a:cs typeface="+mn-cs"/>
                        </a:rPr>
                        <a:t>–</a:t>
                      </a:r>
                      <a:r>
                        <a:rPr kumimoji="0" lang="fr-CH" sz="900" b="0" i="0" u="none" strike="noStrike" kern="1200" cap="none" spc="0" normalizeH="0" baseline="0" noProof="0" dirty="0">
                          <a:ln>
                            <a:noFill/>
                          </a:ln>
                          <a:solidFill>
                            <a:srgbClr val="503291"/>
                          </a:solidFill>
                          <a:effectLst/>
                          <a:uLnTx/>
                          <a:uFillTx/>
                          <a:latin typeface="+mj-lt"/>
                          <a:ea typeface="+mn-ea"/>
                          <a:cs typeface="Arial" panose="020B0604020202020204" pitchFamily="34" charset="0"/>
                        </a:rPr>
                        <a:t>4.0 g/L)</a:t>
                      </a:r>
                      <a:endParaRPr lang="en-US" sz="900" b="0" i="0" dirty="0">
                        <a:solidFill>
                          <a:srgbClr val="503291"/>
                        </a:solidFill>
                        <a:effectLst/>
                        <a:latin typeface="+mj-lt"/>
                        <a:ea typeface="Verdana" panose="020B0604030504040204" pitchFamily="34" charset="0"/>
                      </a:endParaRPr>
                    </a:p>
                  </a:txBody>
                  <a:tcPr marL="36576" marR="36576" marT="18288" marB="18288" anchor="ctr">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4E2FA">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208 (98)</a:t>
                      </a:r>
                    </a:p>
                  </a:txBody>
                  <a:tcPr marL="3810" marR="381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4E2FA">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fr-CH" sz="1100" b="0" i="0" dirty="0">
                          <a:solidFill>
                            <a:srgbClr val="503291"/>
                          </a:solidFill>
                          <a:effectLst/>
                          <a:latin typeface="Verdana" panose="020B0604030504040204" pitchFamily="34" charset="0"/>
                          <a:ea typeface="Verdana" panose="020B0604030504040204" pitchFamily="34" charset="0"/>
                          <a:cs typeface="+mn-cs"/>
                        </a:rPr>
                        <a:t>2.1 ± 0.7</a:t>
                      </a:r>
                    </a:p>
                  </a:txBody>
                  <a:tcPr marL="3810" marR="3810" marT="0" marB="0"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4E2FA">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141 (88) </a:t>
                      </a:r>
                    </a:p>
                  </a:txBody>
                  <a:tcPr marL="3810" marR="381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4E2FA">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fr-CH" sz="1100" b="0" i="0" dirty="0">
                          <a:solidFill>
                            <a:srgbClr val="503291"/>
                          </a:solidFill>
                          <a:effectLst/>
                          <a:latin typeface="Verdana" panose="020B0604030504040204" pitchFamily="34" charset="0"/>
                          <a:ea typeface="Verdana" panose="020B0604030504040204" pitchFamily="34" charset="0"/>
                          <a:cs typeface="+mn-cs"/>
                        </a:rPr>
                        <a:t>2.4 ± 0.8</a:t>
                      </a:r>
                    </a:p>
                  </a:txBody>
                  <a:tcPr marL="3810" marR="3810" marT="0" marB="0" anchor="ctr" horzOverflow="overflow">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4E2FA">
                        <a:alpha val="30000"/>
                      </a:srgbClr>
                    </a:solidFill>
                  </a:tcPr>
                </a:tc>
                <a:extLst>
                  <a:ext uri="{0D108BD9-81ED-4DB2-BD59-A6C34878D82A}">
                    <a16:rowId xmlns:a16="http://schemas.microsoft.com/office/drawing/2014/main" val="173646548"/>
                  </a:ext>
                </a:extLst>
              </a:tr>
              <a:tr h="360000">
                <a:tc vMerge="1">
                  <a:txBody>
                    <a:bodyPr/>
                    <a:lstStyle/>
                    <a:p>
                      <a:pPr algn="l"/>
                      <a:endParaRPr lang="en-US" sz="2400" b="1" dirty="0">
                        <a:solidFill>
                          <a:srgbClr val="503291"/>
                        </a:solidFill>
                        <a:latin typeface="Verdana" panose="020B0604030504040204" pitchFamily="34" charset="0"/>
                        <a:ea typeface="Verdana" panose="020B060403050404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E">
                        <a:alpha val="50196"/>
                      </a:srgbClr>
                    </a:solidFill>
                  </a:tcPr>
                </a:tc>
                <a:tc>
                  <a:txBody>
                    <a:bodyPr/>
                    <a:lstStyle/>
                    <a:p>
                      <a:pPr algn="ctr" rtl="0" fontAlgn="base"/>
                      <a:r>
                        <a:rPr lang="en-US" sz="1100" b="1" i="0" dirty="0">
                          <a:solidFill>
                            <a:srgbClr val="503291"/>
                          </a:solidFill>
                          <a:effectLst/>
                          <a:latin typeface="Verdana" panose="020B0604030504040204" pitchFamily="34" charset="0"/>
                          <a:ea typeface="Verdana" panose="020B0604030504040204" pitchFamily="34" charset="0"/>
                        </a:rPr>
                        <a:t>High</a:t>
                      </a:r>
                      <a:r>
                        <a:rPr lang="en-US" sz="1100" b="0" i="0" dirty="0">
                          <a:solidFill>
                            <a:srgbClr val="503291"/>
                          </a:solidFill>
                          <a:effectLst/>
                          <a:latin typeface="Verdana" panose="020B0604030504040204" pitchFamily="34" charset="0"/>
                          <a:ea typeface="Verdana" panose="020B0604030504040204" pitchFamily="34" charset="0"/>
                        </a:rPr>
                        <a:t> </a:t>
                      </a:r>
                      <a:r>
                        <a:rPr lang="en-US" sz="900" b="0" i="0" dirty="0">
                          <a:solidFill>
                            <a:srgbClr val="503291"/>
                          </a:solidFill>
                          <a:effectLst/>
                          <a:latin typeface="Verdana" panose="020B0604030504040204" pitchFamily="34" charset="0"/>
                          <a:ea typeface="Verdana" panose="020B0604030504040204" pitchFamily="34" charset="0"/>
                        </a:rPr>
                        <a:t>(&gt;4.0 g/L)</a:t>
                      </a:r>
                    </a:p>
                  </a:txBody>
                  <a:tcPr marL="36576" marR="36576" marT="18288" marB="18288"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E2FA">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5 (2)</a:t>
                      </a:r>
                    </a:p>
                  </a:txBody>
                  <a:tcPr marL="3810" marR="381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E2FA">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fr-CH" sz="1100" b="0" i="0" dirty="0">
                          <a:solidFill>
                            <a:srgbClr val="503291"/>
                          </a:solidFill>
                          <a:effectLst/>
                          <a:latin typeface="Verdana" panose="020B0604030504040204" pitchFamily="34" charset="0"/>
                          <a:ea typeface="Verdana" panose="020B0604030504040204" pitchFamily="34" charset="0"/>
                          <a:cs typeface="+mn-cs"/>
                        </a:rPr>
                        <a:t>4.8 ± 0.4</a:t>
                      </a:r>
                    </a:p>
                  </a:txBody>
                  <a:tcPr marL="3810" marR="3810" marT="0" marB="0"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E2FA">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19 (12)</a:t>
                      </a:r>
                    </a:p>
                  </a:txBody>
                  <a:tcPr marL="3810" marR="381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E2FA">
                        <a:alpha val="30000"/>
                      </a:srgb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fr-CH" sz="1100" b="0" i="0" dirty="0">
                          <a:solidFill>
                            <a:srgbClr val="503291"/>
                          </a:solidFill>
                          <a:effectLst/>
                          <a:latin typeface="Verdana" panose="020B0604030504040204" pitchFamily="34" charset="0"/>
                          <a:ea typeface="Verdana" panose="020B0604030504040204" pitchFamily="34" charset="0"/>
                          <a:cs typeface="+mn-cs"/>
                        </a:rPr>
                        <a:t>4.7 ± 0.7</a:t>
                      </a:r>
                    </a:p>
                  </a:txBody>
                  <a:tcPr marL="3810" marR="3810" marT="0" marB="0" anchor="ctr" horzOverflow="overflow">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4E2FA">
                        <a:alpha val="30000"/>
                      </a:srgbClr>
                    </a:solidFill>
                  </a:tcPr>
                </a:tc>
                <a:extLst>
                  <a:ext uri="{0D108BD9-81ED-4DB2-BD59-A6C34878D82A}">
                    <a16:rowId xmlns:a16="http://schemas.microsoft.com/office/drawing/2014/main" val="3460480714"/>
                  </a:ext>
                </a:extLst>
              </a:tr>
              <a:tr h="360000">
                <a:tc rowSpan="3">
                  <a:txBody>
                    <a:bodyPr/>
                    <a:lstStyle/>
                    <a:p>
                      <a:pPr algn="l"/>
                      <a:r>
                        <a:rPr lang="en-US" sz="1100" b="1" dirty="0">
                          <a:solidFill>
                            <a:srgbClr val="503291"/>
                          </a:solidFill>
                          <a:latin typeface="Verdana" panose="020B0604030504040204" pitchFamily="34" charset="0"/>
                          <a:ea typeface="Verdana" panose="020B0604030504040204" pitchFamily="34" charset="0"/>
                        </a:rPr>
                        <a:t>IgM</a:t>
                      </a:r>
                    </a:p>
                  </a:txBody>
                  <a:tcPr marL="90000" marR="36576" marT="18288" marB="18288"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alpha val="29804"/>
                      </a:srgbClr>
                    </a:solidFill>
                  </a:tcPr>
                </a:tc>
                <a:tc>
                  <a:txBody>
                    <a:bodyPr/>
                    <a:lstStyle/>
                    <a:p>
                      <a:pPr algn="ctr" rtl="0" fontAlgn="base"/>
                      <a:r>
                        <a:rPr lang="en-US" sz="1100" b="1" i="0" dirty="0">
                          <a:solidFill>
                            <a:srgbClr val="503291"/>
                          </a:solidFill>
                          <a:effectLst/>
                          <a:latin typeface="Verdana" panose="020B0604030504040204" pitchFamily="34" charset="0"/>
                          <a:ea typeface="Verdana" panose="020B0604030504040204" pitchFamily="34" charset="0"/>
                        </a:rPr>
                        <a:t>Low</a:t>
                      </a:r>
                      <a:r>
                        <a:rPr lang="en-US" sz="1100" b="0" i="0" dirty="0">
                          <a:solidFill>
                            <a:srgbClr val="503291"/>
                          </a:solidFill>
                          <a:effectLst/>
                          <a:latin typeface="Verdana" panose="020B0604030504040204" pitchFamily="34" charset="0"/>
                          <a:ea typeface="Verdana" panose="020B0604030504040204" pitchFamily="34" charset="0"/>
                        </a:rPr>
                        <a:t> </a:t>
                      </a:r>
                      <a:r>
                        <a:rPr lang="en-US" sz="900" b="0" i="0" dirty="0">
                          <a:solidFill>
                            <a:srgbClr val="503291"/>
                          </a:solidFill>
                          <a:effectLst/>
                          <a:latin typeface="Verdana" panose="020B0604030504040204" pitchFamily="34" charset="0"/>
                          <a:ea typeface="Verdana" panose="020B0604030504040204" pitchFamily="34" charset="0"/>
                        </a:rPr>
                        <a:t>(&lt;0.4 g/L)</a:t>
                      </a:r>
                    </a:p>
                  </a:txBody>
                  <a:tcPr marL="36576" marR="36576" marT="18288" marB="18288"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2D050">
                        <a:alpha val="29804"/>
                      </a:srgbClr>
                    </a:solidFill>
                  </a:tcPr>
                </a:tc>
                <a:tc>
                  <a:txBody>
                    <a:bodyPr/>
                    <a:lstStyle/>
                    <a:p>
                      <a:pPr marL="0" algn="ctr" rtl="0" fontAlgn="base">
                        <a:spcBef>
                          <a:spcPts val="0"/>
                        </a:spcBef>
                        <a:spcAft>
                          <a:spcPts val="0"/>
                        </a:spcAft>
                      </a:pPr>
                      <a:r>
                        <a:rPr lang="en-US" sz="1100" b="0" i="0" dirty="0">
                          <a:solidFill>
                            <a:srgbClr val="503291"/>
                          </a:solidFill>
                          <a:effectLst/>
                          <a:latin typeface="Verdana" panose="020B0604030504040204" pitchFamily="34" charset="0"/>
                          <a:ea typeface="Verdana" panose="020B0604030504040204" pitchFamily="34" charset="0"/>
                          <a:cs typeface="+mn-cs"/>
                        </a:rPr>
                        <a:t>7 (3)</a:t>
                      </a:r>
                    </a:p>
                  </a:txBody>
                  <a:tcPr marL="3810" marR="381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2D050">
                        <a:alpha val="29804"/>
                      </a:srgb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H" sz="1100" b="0" i="0" dirty="0">
                          <a:solidFill>
                            <a:srgbClr val="503291"/>
                          </a:solidFill>
                          <a:effectLst/>
                          <a:latin typeface="Verdana" panose="020B0604030504040204" pitchFamily="34" charset="0"/>
                          <a:ea typeface="Verdana" panose="020B0604030504040204" pitchFamily="34" charset="0"/>
                          <a:cs typeface="+mn-cs"/>
                        </a:rPr>
                        <a:t>0.3 ± 0.04</a:t>
                      </a:r>
                    </a:p>
                  </a:txBody>
                  <a:tcPr marL="3810" marR="3810" marT="0" marB="0"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2D050">
                        <a:alpha val="29804"/>
                      </a:srgb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25 (16)</a:t>
                      </a:r>
                    </a:p>
                  </a:txBody>
                  <a:tcPr marL="3810" marR="381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2D050">
                        <a:alpha val="29804"/>
                      </a:srgb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H" sz="1100" b="0" i="0" dirty="0">
                          <a:solidFill>
                            <a:srgbClr val="503291"/>
                          </a:solidFill>
                          <a:effectLst/>
                          <a:latin typeface="Verdana" panose="020B0604030504040204" pitchFamily="34" charset="0"/>
                          <a:ea typeface="Verdana" panose="020B0604030504040204" pitchFamily="34" charset="0"/>
                          <a:cs typeface="+mn-cs"/>
                        </a:rPr>
                        <a:t>0.3 ± 0.06</a:t>
                      </a:r>
                    </a:p>
                  </a:txBody>
                  <a:tcPr marL="3810" marR="3810" marT="0" marB="0" anchor="ctr" horzOverflow="overflow">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2D050">
                        <a:alpha val="29804"/>
                      </a:srgbClr>
                    </a:solidFill>
                  </a:tcPr>
                </a:tc>
                <a:extLst>
                  <a:ext uri="{0D108BD9-81ED-4DB2-BD59-A6C34878D82A}">
                    <a16:rowId xmlns:a16="http://schemas.microsoft.com/office/drawing/2014/main" val="1021900533"/>
                  </a:ext>
                </a:extLst>
              </a:tr>
              <a:tr h="360000">
                <a:tc vMerge="1">
                  <a:txBody>
                    <a:bodyPr/>
                    <a:lstStyle/>
                    <a:p>
                      <a:pPr algn="l"/>
                      <a:endParaRPr lang="en-US" sz="1100"/>
                    </a:p>
                  </a:txBody>
                  <a:tcPr>
                    <a:solidFill>
                      <a:schemeClr val="accent5">
                        <a:lumMod val="20000"/>
                        <a:lumOff val="80000"/>
                      </a:schemeClr>
                    </a:solidFill>
                  </a:tcPr>
                </a:tc>
                <a:tc>
                  <a:txBody>
                    <a:bodyPr/>
                    <a:lstStyle/>
                    <a:p>
                      <a:pPr algn="ctr" rtl="0" fontAlgn="base"/>
                      <a:r>
                        <a:rPr lang="en-US" sz="1100" b="1" i="0" dirty="0">
                          <a:solidFill>
                            <a:srgbClr val="503291"/>
                          </a:solidFill>
                          <a:effectLst/>
                          <a:latin typeface="Verdana" panose="020B0604030504040204" pitchFamily="34" charset="0"/>
                          <a:ea typeface="Verdana" panose="020B0604030504040204" pitchFamily="34" charset="0"/>
                        </a:rPr>
                        <a:t>Normal</a:t>
                      </a:r>
                      <a:r>
                        <a:rPr lang="en-US" sz="1100" b="0" i="0" dirty="0">
                          <a:solidFill>
                            <a:srgbClr val="503291"/>
                          </a:solidFill>
                          <a:effectLst/>
                          <a:latin typeface="Verdana" panose="020B0604030504040204" pitchFamily="34" charset="0"/>
                          <a:ea typeface="Verdana" panose="020B0604030504040204" pitchFamily="34" charset="0"/>
                        </a:rPr>
                        <a:t> </a:t>
                      </a:r>
                      <a:r>
                        <a:rPr lang="en-US" sz="900" b="0" i="0" dirty="0">
                          <a:solidFill>
                            <a:srgbClr val="503291"/>
                          </a:solidFill>
                          <a:effectLst/>
                          <a:latin typeface="+mj-lt"/>
                          <a:ea typeface="Verdana" panose="020B0604030504040204" pitchFamily="34" charset="0"/>
                        </a:rPr>
                        <a:t>(</a:t>
                      </a:r>
                      <a:r>
                        <a:rPr kumimoji="0" lang="fr-CH" sz="900" b="0" i="0" u="none" strike="noStrike" kern="1200" cap="none" spc="0" normalizeH="0" baseline="0" noProof="0" dirty="0">
                          <a:ln>
                            <a:noFill/>
                          </a:ln>
                          <a:solidFill>
                            <a:srgbClr val="503291"/>
                          </a:solidFill>
                          <a:effectLst/>
                          <a:uLnTx/>
                          <a:uFillTx/>
                          <a:latin typeface="+mj-lt"/>
                          <a:ea typeface="+mn-ea"/>
                          <a:cs typeface="Arial" panose="020B0604020202020204" pitchFamily="34" charset="0"/>
                        </a:rPr>
                        <a:t>0.4</a:t>
                      </a:r>
                      <a:r>
                        <a:rPr kumimoji="0" lang="en-GB" sz="900" b="0" i="0" u="none" strike="noStrike" kern="1200" cap="none" spc="0" normalizeH="0" baseline="0" noProof="0" dirty="0">
                          <a:ln>
                            <a:noFill/>
                          </a:ln>
                          <a:solidFill>
                            <a:srgbClr val="503291"/>
                          </a:solidFill>
                          <a:effectLst/>
                          <a:uLnTx/>
                          <a:uFillTx/>
                          <a:latin typeface="+mn-lt"/>
                          <a:ea typeface="+mn-ea"/>
                          <a:cs typeface="+mn-cs"/>
                        </a:rPr>
                        <a:t>–</a:t>
                      </a:r>
                      <a:r>
                        <a:rPr kumimoji="0" lang="fr-CH" sz="900" b="0" i="0" u="none" strike="noStrike" kern="1200" cap="none" spc="0" normalizeH="0" baseline="0" noProof="0" dirty="0">
                          <a:ln>
                            <a:noFill/>
                          </a:ln>
                          <a:solidFill>
                            <a:srgbClr val="503291"/>
                          </a:solidFill>
                          <a:effectLst/>
                          <a:uLnTx/>
                          <a:uFillTx/>
                          <a:latin typeface="+mj-lt"/>
                          <a:ea typeface="+mn-ea"/>
                          <a:cs typeface="Arial" panose="020B0604020202020204" pitchFamily="34" charset="0"/>
                        </a:rPr>
                        <a:t>2.3 g/L)</a:t>
                      </a:r>
                      <a:endParaRPr lang="en-US" sz="900" b="0" i="0" dirty="0">
                        <a:solidFill>
                          <a:srgbClr val="503291"/>
                        </a:solidFill>
                        <a:effectLst/>
                        <a:latin typeface="+mj-lt"/>
                        <a:ea typeface="Verdana" panose="020B0604030504040204" pitchFamily="34" charset="0"/>
                      </a:endParaRPr>
                    </a:p>
                  </a:txBody>
                  <a:tcPr marL="36576" marR="36576" marT="18288" marB="18288"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2D050">
                        <a:alpha val="29804"/>
                      </a:srgbClr>
                    </a:solidFill>
                  </a:tcPr>
                </a:tc>
                <a:tc>
                  <a:txBody>
                    <a:bodyPr/>
                    <a:lstStyle/>
                    <a:p>
                      <a:pPr marL="0" algn="ctr" rtl="0" fontAlgn="base">
                        <a:spcBef>
                          <a:spcPts val="0"/>
                        </a:spcBef>
                        <a:spcAft>
                          <a:spcPts val="0"/>
                        </a:spcAft>
                      </a:pPr>
                      <a:r>
                        <a:rPr lang="en-US" sz="1100" b="0" i="0" dirty="0">
                          <a:solidFill>
                            <a:srgbClr val="503291"/>
                          </a:solidFill>
                          <a:effectLst/>
                          <a:latin typeface="Verdana" panose="020B0604030504040204" pitchFamily="34" charset="0"/>
                          <a:ea typeface="Verdana" panose="020B0604030504040204" pitchFamily="34" charset="0"/>
                          <a:cs typeface="+mn-cs"/>
                        </a:rPr>
                        <a:t>196 (92)</a:t>
                      </a:r>
                    </a:p>
                  </a:txBody>
                  <a:tcPr marL="3810" marR="381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2D050">
                        <a:alpha val="29804"/>
                      </a:srgb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H" sz="1100" b="0" i="0" dirty="0">
                          <a:solidFill>
                            <a:srgbClr val="503291"/>
                          </a:solidFill>
                          <a:effectLst/>
                          <a:latin typeface="Verdana" panose="020B0604030504040204" pitchFamily="34" charset="0"/>
                          <a:ea typeface="Verdana" panose="020B0604030504040204" pitchFamily="34" charset="0"/>
                          <a:cs typeface="+mn-cs"/>
                        </a:rPr>
                        <a:t>1.1 ± 0.5</a:t>
                      </a:r>
                    </a:p>
                  </a:txBody>
                  <a:tcPr marL="3810" marR="3810" marT="0" marB="0"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2D050">
                        <a:alpha val="29804"/>
                      </a:srgb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132 (83) </a:t>
                      </a:r>
                    </a:p>
                  </a:txBody>
                  <a:tcPr marL="3810" marR="381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2D050">
                        <a:alpha val="29804"/>
                      </a:srgb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H" sz="1100" b="0" i="0" dirty="0">
                          <a:solidFill>
                            <a:srgbClr val="503291"/>
                          </a:solidFill>
                          <a:effectLst/>
                          <a:latin typeface="Verdana" panose="020B0604030504040204" pitchFamily="34" charset="0"/>
                          <a:ea typeface="Verdana" panose="020B0604030504040204" pitchFamily="34" charset="0"/>
                          <a:cs typeface="+mn-cs"/>
                        </a:rPr>
                        <a:t>1.0 ± 0.4</a:t>
                      </a:r>
                    </a:p>
                  </a:txBody>
                  <a:tcPr marL="3810" marR="3810" marT="0" marB="0" anchor="ctr" horzOverflow="overflow">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2D050">
                        <a:alpha val="29804"/>
                      </a:srgbClr>
                    </a:solidFill>
                  </a:tcPr>
                </a:tc>
                <a:extLst>
                  <a:ext uri="{0D108BD9-81ED-4DB2-BD59-A6C34878D82A}">
                    <a16:rowId xmlns:a16="http://schemas.microsoft.com/office/drawing/2014/main" val="2711467914"/>
                  </a:ext>
                </a:extLst>
              </a:tr>
              <a:tr h="360000">
                <a:tc vMerge="1">
                  <a:txBody>
                    <a:bodyPr/>
                    <a:lstStyle/>
                    <a:p>
                      <a:pPr algn="l"/>
                      <a:endParaRPr lang="en-US" sz="2400" b="1" dirty="0">
                        <a:solidFill>
                          <a:srgbClr val="503291"/>
                        </a:solidFill>
                        <a:latin typeface="Verdana" panose="020B0604030504040204" pitchFamily="34" charset="0"/>
                        <a:ea typeface="Verdana" panose="020B060403050404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69AE">
                        <a:alpha val="50196"/>
                      </a:srgbClr>
                    </a:solidFill>
                  </a:tcPr>
                </a:tc>
                <a:tc>
                  <a:txBody>
                    <a:bodyPr/>
                    <a:lstStyle/>
                    <a:p>
                      <a:pPr algn="ctr" rtl="0" fontAlgn="base"/>
                      <a:r>
                        <a:rPr lang="en-US" sz="1100" b="1" i="0" dirty="0">
                          <a:solidFill>
                            <a:srgbClr val="503291"/>
                          </a:solidFill>
                          <a:effectLst/>
                          <a:latin typeface="Verdana" panose="020B0604030504040204" pitchFamily="34" charset="0"/>
                          <a:ea typeface="Verdana" panose="020B0604030504040204" pitchFamily="34" charset="0"/>
                        </a:rPr>
                        <a:t>High</a:t>
                      </a:r>
                      <a:r>
                        <a:rPr lang="en-US" sz="1100" b="0" i="0" dirty="0">
                          <a:solidFill>
                            <a:srgbClr val="503291"/>
                          </a:solidFill>
                          <a:effectLst/>
                          <a:latin typeface="Verdana" panose="020B0604030504040204" pitchFamily="34" charset="0"/>
                          <a:ea typeface="Verdana" panose="020B0604030504040204" pitchFamily="34" charset="0"/>
                        </a:rPr>
                        <a:t> </a:t>
                      </a:r>
                      <a:r>
                        <a:rPr lang="en-US" sz="900" b="0" i="0" dirty="0">
                          <a:solidFill>
                            <a:srgbClr val="503291"/>
                          </a:solidFill>
                          <a:effectLst/>
                          <a:latin typeface="Verdana" panose="020B0604030504040204" pitchFamily="34" charset="0"/>
                          <a:ea typeface="Verdana" panose="020B0604030504040204" pitchFamily="34" charset="0"/>
                        </a:rPr>
                        <a:t>(&gt;2.3 g/L)</a:t>
                      </a:r>
                    </a:p>
                  </a:txBody>
                  <a:tcPr marL="36576" marR="36576" marT="18288" marB="18288"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alpha val="29804"/>
                      </a:srgbClr>
                    </a:solidFill>
                  </a:tcPr>
                </a:tc>
                <a:tc>
                  <a:txBody>
                    <a:bodyPr/>
                    <a:lstStyle/>
                    <a:p>
                      <a:pPr marL="0" algn="ctr" rtl="0" fontAlgn="base">
                        <a:spcBef>
                          <a:spcPts val="0"/>
                        </a:spcBef>
                        <a:spcAft>
                          <a:spcPts val="0"/>
                        </a:spcAft>
                      </a:pPr>
                      <a:r>
                        <a:rPr lang="en-US" sz="1100" b="0" i="0" dirty="0">
                          <a:solidFill>
                            <a:srgbClr val="503291"/>
                          </a:solidFill>
                          <a:effectLst/>
                          <a:latin typeface="Verdana" panose="020B0604030504040204" pitchFamily="34" charset="0"/>
                          <a:ea typeface="Verdana" panose="020B0604030504040204" pitchFamily="34" charset="0"/>
                          <a:cs typeface="+mn-cs"/>
                        </a:rPr>
                        <a:t>10 (5)</a:t>
                      </a:r>
                    </a:p>
                  </a:txBody>
                  <a:tcPr marL="3810" marR="381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alpha val="29804"/>
                      </a:srgb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H" sz="1100" b="0" i="0" dirty="0">
                          <a:solidFill>
                            <a:srgbClr val="503291"/>
                          </a:solidFill>
                          <a:effectLst/>
                          <a:latin typeface="Verdana" panose="020B0604030504040204" pitchFamily="34" charset="0"/>
                          <a:ea typeface="Verdana" panose="020B0604030504040204" pitchFamily="34" charset="0"/>
                          <a:cs typeface="+mn-cs"/>
                        </a:rPr>
                        <a:t>2.8 ± 0.4</a:t>
                      </a:r>
                    </a:p>
                  </a:txBody>
                  <a:tcPr marL="3810" marR="3810" marT="0" marB="0"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alpha val="29804"/>
                      </a:srgb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lang="fr-CH" sz="1100" b="0" i="0" dirty="0">
                          <a:solidFill>
                            <a:srgbClr val="503291"/>
                          </a:solidFill>
                          <a:effectLst/>
                          <a:latin typeface="Verdana" panose="020B0604030504040204" pitchFamily="34" charset="0"/>
                          <a:ea typeface="Verdana" panose="020B0604030504040204" pitchFamily="34" charset="0"/>
                          <a:cs typeface="+mn-cs"/>
                        </a:rPr>
                        <a:t>3 (2)</a:t>
                      </a:r>
                    </a:p>
                  </a:txBody>
                  <a:tcPr marL="3810" marR="381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alpha val="29804"/>
                      </a:srgb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H" sz="1100" b="0" i="0" dirty="0">
                          <a:solidFill>
                            <a:srgbClr val="503291"/>
                          </a:solidFill>
                          <a:effectLst/>
                          <a:latin typeface="Verdana" panose="020B0604030504040204" pitchFamily="34" charset="0"/>
                          <a:ea typeface="Verdana" panose="020B0604030504040204" pitchFamily="34" charset="0"/>
                          <a:cs typeface="+mn-cs"/>
                        </a:rPr>
                        <a:t>3.7 ± 1.5</a:t>
                      </a:r>
                    </a:p>
                  </a:txBody>
                  <a:tcPr marL="3810" marR="3810" marT="0" marB="0" anchor="ctr" horzOverflow="overflow">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2D050">
                        <a:alpha val="29804"/>
                      </a:srgbClr>
                    </a:solidFill>
                  </a:tcPr>
                </a:tc>
                <a:extLst>
                  <a:ext uri="{0D108BD9-81ED-4DB2-BD59-A6C34878D82A}">
                    <a16:rowId xmlns:a16="http://schemas.microsoft.com/office/drawing/2014/main" val="2305590802"/>
                  </a:ext>
                </a:extLst>
              </a:tr>
            </a:tbl>
          </a:graphicData>
        </a:graphic>
      </p:graphicFrame>
      <p:sp>
        <p:nvSpPr>
          <p:cNvPr id="18" name="object 3">
            <a:extLst>
              <a:ext uri="{FF2B5EF4-FFF2-40B4-BE49-F238E27FC236}">
                <a16:creationId xmlns:a16="http://schemas.microsoft.com/office/drawing/2014/main" id="{0A086AD6-08B2-4539-8FE2-9308C2889750}"/>
              </a:ext>
            </a:extLst>
          </p:cNvPr>
          <p:cNvSpPr txBox="1"/>
          <p:nvPr/>
        </p:nvSpPr>
        <p:spPr>
          <a:xfrm>
            <a:off x="760383" y="6664291"/>
            <a:ext cx="11276052" cy="130400"/>
          </a:xfrm>
          <a:prstGeom prst="rect">
            <a:avLst/>
          </a:prstGeom>
        </p:spPr>
        <p:txBody>
          <a:bodyPr vert="horz" wrap="square" lIns="0" tIns="7219" rIns="0" bIns="0" rtlCol="0">
            <a:spAutoFit/>
          </a:bodyPr>
          <a:lstStyle/>
          <a:p>
            <a:pPr marL="7218" marR="0" lvl="0" indent="0" algn="l" defTabSz="519593" rtl="0" eaLnBrk="1" fontAlgn="auto" latinLnBrk="0" hangingPunct="1">
              <a:lnSpc>
                <a:spcPct val="100000"/>
              </a:lnSpc>
              <a:spcBef>
                <a:spcPts val="57"/>
              </a:spcBef>
              <a:spcAft>
                <a:spcPts val="0"/>
              </a:spcAft>
              <a:buClrTx/>
              <a:buSzTx/>
              <a:buFontTx/>
              <a:buNone/>
              <a:tabLst/>
              <a:defRPr/>
            </a:pP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Presented </a:t>
            </a:r>
            <a:r>
              <a:rPr kumimoji="0" lang="en-GB" sz="800" b="0" i="0" u="none" strike="noStrike" kern="1200" cap="none" spc="-6"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at </a:t>
            </a: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the Consortium of Multiple Sclerosis </a:t>
            </a:r>
            <a:r>
              <a:rPr kumimoji="0" lang="en-GB" sz="800" b="0" i="0" u="none" strike="noStrike" kern="1200" cap="none" spc="-3" normalizeH="0" baseline="0" noProof="0" dirty="0" err="1">
                <a:ln>
                  <a:noFill/>
                </a:ln>
                <a:solidFill>
                  <a:srgbClr val="503291"/>
                </a:solidFill>
                <a:effectLst/>
                <a:uLnTx/>
                <a:uFillTx/>
                <a:latin typeface="Verdana" panose="020B0604030504040204" pitchFamily="34" charset="0"/>
                <a:ea typeface="Verdana" panose="020B0604030504040204" pitchFamily="34" charset="0"/>
                <a:cs typeface="Verdana"/>
              </a:rPr>
              <a:t>Centers</a:t>
            </a:r>
            <a:r>
              <a:rPr kumimoji="0" lang="en-GB" sz="800" b="0" i="0" u="none" strike="noStrike" kern="1200" cap="none" spc="-3"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(CMSC) Annual Meeting </a:t>
            </a:r>
            <a:r>
              <a:rPr kumimoji="0" lang="en-GB" sz="800" b="0" i="0" u="none" strike="noStrike" kern="1200" cap="none" spc="0"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 June 1–4, 2022</a:t>
            </a:r>
            <a:r>
              <a:rPr lang="en-US" sz="800" spc="-6" dirty="0">
                <a:solidFill>
                  <a:srgbClr val="503291"/>
                </a:solidFill>
                <a:latin typeface="Verdana" panose="020B0604030504040204" pitchFamily="34" charset="0"/>
                <a:ea typeface="Verdana" panose="020B0604030504040204" pitchFamily="34" charset="0"/>
                <a:cs typeface="Verdana"/>
              </a:rPr>
              <a:t> 						</a:t>
            </a:r>
            <a:r>
              <a:rPr kumimoji="0" lang="en-US" sz="800" b="0" i="0" u="none" strike="noStrike" kern="1200" cap="none" spc="-6" normalizeH="0" baseline="0" noProof="0" dirty="0">
                <a:ln>
                  <a:noFill/>
                </a:ln>
                <a:solidFill>
                  <a:srgbClr val="503291"/>
                </a:solidFill>
                <a:effectLst/>
                <a:uLnTx/>
                <a:uFillTx/>
                <a:latin typeface="Verdana" panose="020B0604030504040204" pitchFamily="34" charset="0"/>
                <a:ea typeface="Verdana" panose="020B0604030504040204" pitchFamily="34" charset="0"/>
                <a:cs typeface="Verdana"/>
              </a:rPr>
              <a:t>Copyright © 2022 remains with the authors</a:t>
            </a:r>
          </a:p>
        </p:txBody>
      </p:sp>
    </p:spTree>
    <p:extLst>
      <p:ext uri="{BB962C8B-B14F-4D97-AF65-F5344CB8AC3E}">
        <p14:creationId xmlns:p14="http://schemas.microsoft.com/office/powerpoint/2010/main" val="35882998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4546A"/>
      </a:dk2>
      <a:lt2>
        <a:srgbClr val="E7E6E6"/>
      </a:lt2>
      <a:accent1>
        <a:srgbClr val="503291"/>
      </a:accent1>
      <a:accent2>
        <a:srgbClr val="A5CD50"/>
      </a:accent2>
      <a:accent3>
        <a:srgbClr val="0F69AF"/>
      </a:accent3>
      <a:accent4>
        <a:srgbClr val="808080"/>
      </a:accent4>
      <a:accent5>
        <a:srgbClr val="503291"/>
      </a:accent5>
      <a:accent6>
        <a:srgbClr val="A5CD50"/>
      </a:accent6>
      <a:hlink>
        <a:srgbClr val="FFC000"/>
      </a:hlink>
      <a:folHlink>
        <a:srgbClr val="0F69AF"/>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0e6522a-85f5-481a-8cff-f031a35a20bd">
      <UserInfo>
        <DisplayName>Cheung, Jane (TOR-CDX)</DisplayName>
        <AccountId>96</AccountId>
        <AccountType/>
      </UserInfo>
      <UserInfo>
        <DisplayName>Poon, Antonella (TOR-CDX)</DisplayName>
        <AccountId>95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0FA9F9CADD5A4CBC840ACB23BF7912" ma:contentTypeVersion="6" ma:contentTypeDescription="Create a new document." ma:contentTypeScope="" ma:versionID="28efa6d46eb3f7a72db30d7c31b71f4a">
  <xsd:schema xmlns:xsd="http://www.w3.org/2001/XMLSchema" xmlns:xs="http://www.w3.org/2001/XMLSchema" xmlns:p="http://schemas.microsoft.com/office/2006/metadata/properties" xmlns:ns2="50e6522a-85f5-481a-8cff-f031a35a20bd" xmlns:ns3="2083b669-6f93-4bf4-83e5-9dff1862b0b7" targetNamespace="http://schemas.microsoft.com/office/2006/metadata/properties" ma:root="true" ma:fieldsID="e5cb3a7736c31695db93cac4a164aca8" ns2:_="" ns3:_="">
    <xsd:import namespace="50e6522a-85f5-481a-8cff-f031a35a20bd"/>
    <xsd:import namespace="2083b669-6f93-4bf4-83e5-9dff1862b0b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e6522a-85f5-481a-8cff-f031a35a20b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83b669-6f93-4bf4-83e5-9dff1862b0b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AE0E2F-C86A-4F64-87C9-C85E4FC0FA01}">
  <ds:schemaRefs>
    <ds:schemaRef ds:uri="http://schemas.microsoft.com/office/2006/documentManagement/types"/>
    <ds:schemaRef ds:uri="http://purl.org/dc/terms/"/>
    <ds:schemaRef ds:uri="http://schemas.openxmlformats.org/package/2006/metadata/core-properties"/>
    <ds:schemaRef ds:uri="50e6522a-85f5-481a-8cff-f031a35a20bd"/>
    <ds:schemaRef ds:uri="http://purl.org/dc/dcmitype/"/>
    <ds:schemaRef ds:uri="http://schemas.microsoft.com/office/infopath/2007/PartnerControls"/>
    <ds:schemaRef ds:uri="2083b669-6f93-4bf4-83e5-9dff1862b0b7"/>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0868EA0-0AAD-47FD-95AA-97C19AC1FFF9}">
  <ds:schemaRefs>
    <ds:schemaRef ds:uri="http://schemas.microsoft.com/sharepoint/v3/contenttype/forms"/>
  </ds:schemaRefs>
</ds:datastoreItem>
</file>

<file path=customXml/itemProps3.xml><?xml version="1.0" encoding="utf-8"?>
<ds:datastoreItem xmlns:ds="http://schemas.openxmlformats.org/officeDocument/2006/customXml" ds:itemID="{D93145F9-2826-4D23-B7A2-20FD08BD9B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e6522a-85f5-481a-8cff-f031a35a20bd"/>
    <ds:schemaRef ds:uri="2083b669-6f93-4bf4-83e5-9dff1862b0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1557</TotalTime>
  <Words>3681</Words>
  <Application>Microsoft Office PowerPoint</Application>
  <PresentationFormat>Widescreen</PresentationFormat>
  <Paragraphs>456</Paragraphs>
  <Slides>13</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Calibri</vt:lpstr>
      <vt:lpstr>Verdana</vt:lpstr>
      <vt:lpstr>Wingdings</vt:lpstr>
      <vt:lpstr>Office Theme</vt:lpstr>
      <vt:lpstr>think-cell Slide</vt:lpstr>
      <vt:lpstr>Safety and efficacy of evobrutinib,  a Bruton’s tyrosine kinase inhibitor, in relapsing multiple sclerosis over 2.5 years of the open-label extension to a Phase II trial</vt:lpstr>
      <vt:lpstr>Disclosures</vt:lpstr>
      <vt:lpstr>Introduction</vt:lpstr>
      <vt:lpstr>Objectives</vt:lpstr>
      <vt:lpstr>Study design</vt:lpstr>
      <vt:lpstr>Safety TEAEs when all participants have reached at least OLE Week 132 or discontinued</vt:lpstr>
      <vt:lpstr>Safety Top 5 most common TEAEs during the OLE  (occurring in ≥5% of patients across previous DBP treatment groups) </vt:lpstr>
      <vt:lpstr>Safety CD19+ B cell counts for all patients in OLE and relationship to infections and infestations</vt:lpstr>
      <vt:lpstr>Safety Change in Ig levels from OLE Week 0 to Week 120</vt:lpstr>
      <vt:lpstr>Efficacy OLE ARR pre- and post-OLE dose switch from 75 mg QD to 75 mg BID</vt:lpstr>
      <vt:lpstr>Efficacy Mean EDSS score up to OLE Week 144</vt:lpstr>
      <vt:lpstr>Conclusions</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D0-1_Merck_Slide_Template_Unbranded_v2.pptx * 050220201431466556f9f5bb2-d3d4-4ac6-8825-9c4ec9adb39a</dc:title>
  <dc:creator>Chris Bryan</dc:creator>
  <cp:lastModifiedBy>Cheung, Jane (TOR-CDX)</cp:lastModifiedBy>
  <cp:revision>136</cp:revision>
  <dcterms:created xsi:type="dcterms:W3CDTF">2020-02-03T17:49:39Z</dcterms:created>
  <dcterms:modified xsi:type="dcterms:W3CDTF">2022-05-02T19:09:28Z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0x010100500FA9F9CADD5A4CBC840ACB23BF7912</vt:lpwstr>
  </property>
</Properties>
</file>