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3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4.xml" ContentType="application/vnd.openxmlformats-officedocument.drawingml.chartshapes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5.xml" ContentType="application/vnd.openxmlformats-officedocument.drawingml.chartshapes+xml"/>
  <Override PartName="/ppt/notesSlides/notesSlide10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6.xml" ContentType="application/vnd.openxmlformats-officedocument.drawingml.chartshapes+xml"/>
  <Override PartName="/ppt/notesSlides/notesSlide11.xml" ContentType="application/vnd.openxmlformats-officedocument.presentationml.notesSlide+xml"/>
  <Override PartName="/ppt/charts/chart8.xml" ContentType="application/vnd.openxmlformats-officedocument.drawingml.chart+xml"/>
  <Override PartName="/ppt/notesSlides/notesSlide12.xml" ContentType="application/vnd.openxmlformats-officedocument.presentationml.notesSlide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3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969" r:id="rId4"/>
    <p:sldId id="970" r:id="rId5"/>
    <p:sldId id="954" r:id="rId6"/>
    <p:sldId id="712" r:id="rId7"/>
    <p:sldId id="709" r:id="rId8"/>
    <p:sldId id="957" r:id="rId9"/>
    <p:sldId id="706" r:id="rId10"/>
    <p:sldId id="963" r:id="rId11"/>
    <p:sldId id="610" r:id="rId12"/>
    <p:sldId id="677" r:id="rId13"/>
    <p:sldId id="962" r:id="rId14"/>
    <p:sldId id="972" r:id="rId15"/>
    <p:sldId id="968" r:id="rId16"/>
  </p:sldIdLst>
  <p:sldSz cx="12188825" cy="6858000"/>
  <p:notesSz cx="6858000" cy="9144000"/>
  <p:defaultTextStyle>
    <a:defPPr>
      <a:defRPr lang="en-US"/>
    </a:defPPr>
    <a:lvl1pPr marL="0" algn="l" defTabSz="457161" rtl="0" eaLnBrk="1" latinLnBrk="0" hangingPunct="1">
      <a:defRPr sz="1866" kern="1200">
        <a:solidFill>
          <a:schemeClr val="tx1"/>
        </a:solidFill>
        <a:latin typeface="+mn-lt"/>
        <a:ea typeface="+mn-ea"/>
        <a:cs typeface="+mn-cs"/>
      </a:defRPr>
    </a:lvl1pPr>
    <a:lvl2pPr marL="457161" algn="l" defTabSz="457161" rtl="0" eaLnBrk="1" latinLnBrk="0" hangingPunct="1">
      <a:defRPr sz="1866" kern="1200">
        <a:solidFill>
          <a:schemeClr val="tx1"/>
        </a:solidFill>
        <a:latin typeface="+mn-lt"/>
        <a:ea typeface="+mn-ea"/>
        <a:cs typeface="+mn-cs"/>
      </a:defRPr>
    </a:lvl2pPr>
    <a:lvl3pPr marL="914323" algn="l" defTabSz="457161" rtl="0" eaLnBrk="1" latinLnBrk="0" hangingPunct="1">
      <a:defRPr sz="1866" kern="1200">
        <a:solidFill>
          <a:schemeClr val="tx1"/>
        </a:solidFill>
        <a:latin typeface="+mn-lt"/>
        <a:ea typeface="+mn-ea"/>
        <a:cs typeface="+mn-cs"/>
      </a:defRPr>
    </a:lvl3pPr>
    <a:lvl4pPr marL="1371485" algn="l" defTabSz="457161" rtl="0" eaLnBrk="1" latinLnBrk="0" hangingPunct="1">
      <a:defRPr sz="1866" kern="1200">
        <a:solidFill>
          <a:schemeClr val="tx1"/>
        </a:solidFill>
        <a:latin typeface="+mn-lt"/>
        <a:ea typeface="+mn-ea"/>
        <a:cs typeface="+mn-cs"/>
      </a:defRPr>
    </a:lvl4pPr>
    <a:lvl5pPr marL="1828648" algn="l" defTabSz="457161" rtl="0" eaLnBrk="1" latinLnBrk="0" hangingPunct="1">
      <a:defRPr sz="1866" kern="1200">
        <a:solidFill>
          <a:schemeClr val="tx1"/>
        </a:solidFill>
        <a:latin typeface="+mn-lt"/>
        <a:ea typeface="+mn-ea"/>
        <a:cs typeface="+mn-cs"/>
      </a:defRPr>
    </a:lvl5pPr>
    <a:lvl6pPr marL="2285809" algn="l" defTabSz="457161" rtl="0" eaLnBrk="1" latinLnBrk="0" hangingPunct="1">
      <a:defRPr sz="1866" kern="1200">
        <a:solidFill>
          <a:schemeClr val="tx1"/>
        </a:solidFill>
        <a:latin typeface="+mn-lt"/>
        <a:ea typeface="+mn-ea"/>
        <a:cs typeface="+mn-cs"/>
      </a:defRPr>
    </a:lvl6pPr>
    <a:lvl7pPr marL="2742971" algn="l" defTabSz="457161" rtl="0" eaLnBrk="1" latinLnBrk="0" hangingPunct="1">
      <a:defRPr sz="1866" kern="1200">
        <a:solidFill>
          <a:schemeClr val="tx1"/>
        </a:solidFill>
        <a:latin typeface="+mn-lt"/>
        <a:ea typeface="+mn-ea"/>
        <a:cs typeface="+mn-cs"/>
      </a:defRPr>
    </a:lvl7pPr>
    <a:lvl8pPr marL="3200133" algn="l" defTabSz="457161" rtl="0" eaLnBrk="1" latinLnBrk="0" hangingPunct="1">
      <a:defRPr sz="1866" kern="1200">
        <a:solidFill>
          <a:schemeClr val="tx1"/>
        </a:solidFill>
        <a:latin typeface="+mn-lt"/>
        <a:ea typeface="+mn-ea"/>
        <a:cs typeface="+mn-cs"/>
      </a:defRPr>
    </a:lvl8pPr>
    <a:lvl9pPr marL="3657296" algn="l" defTabSz="457161" rtl="0" eaLnBrk="1" latinLnBrk="0" hangingPunct="1">
      <a:defRPr sz="186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16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  <p15:guide id="3" pos="4869" userDrawn="1">
          <p15:clr>
            <a:srgbClr val="A4A3A4"/>
          </p15:clr>
        </p15:guide>
        <p15:guide id="4" pos="3839" userDrawn="1">
          <p15:clr>
            <a:srgbClr val="A4A3A4"/>
          </p15:clr>
        </p15:guide>
        <p15:guide id="5" pos="2559" userDrawn="1">
          <p15:clr>
            <a:srgbClr val="A4A3A4"/>
          </p15:clr>
        </p15:guide>
        <p15:guide id="6" pos="5129" userDrawn="1">
          <p15:clr>
            <a:srgbClr val="A4A3A4"/>
          </p15:clr>
        </p15:guide>
        <p15:guide id="7" pos="117" userDrawn="1">
          <p15:clr>
            <a:srgbClr val="A4A3A4"/>
          </p15:clr>
        </p15:guide>
        <p15:guide id="8" pos="37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9A3B401-F2CC-A30F-F09A-54D46E94BD3B}" name="Haley DiGiacomo" initials="HD" userId="c3abca6242497b21" providerId="Windows Live"/>
  <p188:author id="{1795263D-4CCE-EECC-03C1-8F838C0281B5}" name="Natalie Goldberg" initials="NG" userId="S::natalie@efficientcme.com::da36dba4-7be3-4bde-bb25-dd86818d3a51" providerId="AD"/>
  <p188:author id="{C8F05368-FA2E-7373-D244-105296273353}" name="Haley DiGiacomo" initials="HD" userId="S::haley@efficientcme.com::4c7c952e-1a83-41c3-b1d0-c0e02d422745" providerId="AD"/>
  <p188:author id="{CF591673-179A-BC91-ED91-3C75F0EFE622}" name="Chloe Gianatasio" initials="CG" userId="Chloe Gianatasio" providerId="None"/>
  <p188:author id="{3CF43CAB-C231-8668-1E36-ED7957D76913}" name="Brian Moss" initials="BM" userId="S::brian@efficientcme.com::aab221c6-3087-46c6-9d0a-d1594984f5cb" providerId="AD"/>
  <p188:author id="{E16016E3-79B7-36DE-69B9-C71C4C722A4D}" name="Jiwon Oh" initials="JO" userId="a64fdb859ca04e40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B7F0"/>
    <a:srgbClr val="DAD200"/>
    <a:srgbClr val="99DBF8"/>
    <a:srgbClr val="1293D1"/>
    <a:srgbClr val="97D7F6"/>
    <a:srgbClr val="FFB3B3"/>
    <a:srgbClr val="0A0000"/>
    <a:srgbClr val="FAF2F2"/>
    <a:srgbClr val="F7F2F2"/>
    <a:srgbClr val="0161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B610D8-06E3-479B-A69A-F2C668209846}" v="1" dt="2022-05-02T19:53:59.2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249" autoAdjust="0"/>
    <p:restoredTop sz="96283" autoAdjust="0"/>
  </p:normalViewPr>
  <p:slideViewPr>
    <p:cSldViewPr snapToGrid="0">
      <p:cViewPr varScale="1">
        <p:scale>
          <a:sx n="84" d="100"/>
          <a:sy n="84" d="100"/>
        </p:scale>
        <p:origin x="90" y="216"/>
      </p:cViewPr>
      <p:guideLst>
        <p:guide orient="horz" pos="816"/>
        <p:guide orient="horz" pos="2160"/>
        <p:guide pos="4869"/>
        <p:guide pos="3839"/>
        <p:guide pos="2559"/>
        <p:guide pos="5129"/>
        <p:guide pos="117"/>
        <p:guide pos="37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6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2519164904863949"/>
          <c:y val="2.7226891395701221E-2"/>
          <c:w val="0.49109116278720494"/>
          <c:h val="0.862319086578176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Generalists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Asymmetric limb weakness</c:v>
                </c:pt>
                <c:pt idx="1">
                  <c:v>Partial myelopathy</c:v>
                </c:pt>
                <c:pt idx="2">
                  <c:v>Sensory symptoms in a CNS pattern</c:v>
                </c:pt>
                <c:pt idx="3">
                  <c:v>Subacute cognitive decline</c:v>
                </c:pt>
                <c:pt idx="4">
                  <c:v>Bilateral optic neuritis or unilateral optic neuritis with a poor visual recovery</c:v>
                </c:pt>
                <c:pt idx="5">
                  <c:v>Cerebellar ataxia and nystagmus</c:v>
                </c:pt>
                <c:pt idx="6">
                  <c:v>Complete gaze palsy or fluctuating ophthalmoparesis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0.79</c:v>
                </c:pt>
                <c:pt idx="1">
                  <c:v>0.73</c:v>
                </c:pt>
                <c:pt idx="2">
                  <c:v>0.84</c:v>
                </c:pt>
                <c:pt idx="3">
                  <c:v>0.21</c:v>
                </c:pt>
                <c:pt idx="4">
                  <c:v>0.54</c:v>
                </c:pt>
                <c:pt idx="5">
                  <c:v>0.77</c:v>
                </c:pt>
                <c:pt idx="6">
                  <c:v>0.46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A4-4BC7-87B4-7848418B103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Experts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accent3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Asymmetric limb weakness</c:v>
                </c:pt>
                <c:pt idx="1">
                  <c:v>Partial myelopathy</c:v>
                </c:pt>
                <c:pt idx="2">
                  <c:v>Sensory symptoms in a CNS pattern</c:v>
                </c:pt>
                <c:pt idx="3">
                  <c:v>Subacute cognitive decline</c:v>
                </c:pt>
                <c:pt idx="4">
                  <c:v>Bilateral optic neuritis or unilateral optic neuritis with a poor visual recovery</c:v>
                </c:pt>
                <c:pt idx="5">
                  <c:v>Cerebellar ataxia and nystagmus</c:v>
                </c:pt>
                <c:pt idx="6">
                  <c:v>Complete gaze palsy or fluctuating ophthalmoparesis</c:v>
                </c:pt>
              </c:strCache>
            </c:strRef>
          </c:cat>
          <c:val>
            <c:numRef>
              <c:f>Sheet1!$C$2:$C$8</c:f>
              <c:numCache>
                <c:formatCode>0%</c:formatCode>
                <c:ptCount val="7"/>
                <c:pt idx="0">
                  <c:v>0.88</c:v>
                </c:pt>
                <c:pt idx="1">
                  <c:v>0.92</c:v>
                </c:pt>
                <c:pt idx="2">
                  <c:v>0.88</c:v>
                </c:pt>
                <c:pt idx="3">
                  <c:v>0.04</c:v>
                </c:pt>
                <c:pt idx="4">
                  <c:v>0.19</c:v>
                </c:pt>
                <c:pt idx="5">
                  <c:v>0.69</c:v>
                </c:pt>
                <c:pt idx="6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5A4-4BC7-87B4-7848418B103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20"/>
        <c:overlap val="-20"/>
        <c:axId val="-2066271096"/>
        <c:axId val="-2066164456"/>
      </c:barChart>
      <c:catAx>
        <c:axId val="-206627109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2">
                <a:lumMod val="9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800" b="0" i="0" u="none" strike="noStrik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66164456"/>
        <c:crosses val="autoZero"/>
        <c:auto val="1"/>
        <c:lblAlgn val="ctr"/>
        <c:lblOffset val="100"/>
        <c:noMultiLvlLbl val="0"/>
      </c:catAx>
      <c:valAx>
        <c:axId val="-2066164456"/>
        <c:scaling>
          <c:orientation val="minMax"/>
          <c:max val="1"/>
        </c:scaling>
        <c:delete val="0"/>
        <c:axPos val="t"/>
        <c:numFmt formatCode="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  <c:crossAx val="-2066271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accent1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accent3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40295752394957657"/>
          <c:y val="0.89083155974790806"/>
          <c:w val="0.30965170102165784"/>
          <c:h val="0.1091684402520919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  <a:latin typeface="Calibri" panose="020F050202020403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443091325471701"/>
          <c:y val="2.7226934498550799E-2"/>
          <c:w val="0.75301311561919604"/>
          <c:h val="0.862319086578176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Generalists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Deep white matter</c:v>
                </c:pt>
                <c:pt idx="1">
                  <c:v>Infratentorial</c:v>
                </c:pt>
                <c:pt idx="2">
                  <c:v>Juxtacortical</c:v>
                </c:pt>
                <c:pt idx="3">
                  <c:v>Optic nerve</c:v>
                </c:pt>
                <c:pt idx="4">
                  <c:v>Periventricular</c:v>
                </c:pt>
                <c:pt idx="5">
                  <c:v>Spinal cord</c:v>
                </c:pt>
                <c:pt idx="6">
                  <c:v>Subcortical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0.61</c:v>
                </c:pt>
                <c:pt idx="1">
                  <c:v>0.83</c:v>
                </c:pt>
                <c:pt idx="2">
                  <c:v>0.87</c:v>
                </c:pt>
                <c:pt idx="3">
                  <c:v>0.7</c:v>
                </c:pt>
                <c:pt idx="4">
                  <c:v>0.91</c:v>
                </c:pt>
                <c:pt idx="5">
                  <c:v>0.95</c:v>
                </c:pt>
                <c:pt idx="6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FA-48B3-9636-B0FEEB69A00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20"/>
        <c:overlap val="-20"/>
        <c:axId val="-2065660184"/>
        <c:axId val="-2065669336"/>
      </c:barChart>
      <c:catAx>
        <c:axId val="-206566018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2">
                <a:lumMod val="9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800" b="0" i="0" u="none" strike="noStrik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65669336"/>
        <c:crosses val="autoZero"/>
        <c:auto val="1"/>
        <c:lblAlgn val="ctr"/>
        <c:lblOffset val="100"/>
        <c:noMultiLvlLbl val="0"/>
      </c:catAx>
      <c:valAx>
        <c:axId val="-2065669336"/>
        <c:scaling>
          <c:orientation val="minMax"/>
          <c:max val="1"/>
        </c:scaling>
        <c:delete val="0"/>
        <c:axPos val="t"/>
        <c:numFmt formatCode="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  <c:crossAx val="-20656601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  <a:latin typeface="Calibri" panose="020F0502020204030204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981336146907499"/>
          <c:y val="3.1701611834005698E-3"/>
          <c:w val="0.46293508465111299"/>
          <c:h val="0.862319086578176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Community Neuros (n = 100)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 lesion touching the ventricle</c:v>
                </c:pt>
                <c:pt idx="1">
                  <c:v>A lesion within 1 mm of the ventricle</c:v>
                </c:pt>
                <c:pt idx="2">
                  <c:v>A lesion within 3 mm of the ventricle</c:v>
                </c:pt>
                <c:pt idx="3">
                  <c:v>I do not know/unsure.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0.25</c:v>
                </c:pt>
                <c:pt idx="1">
                  <c:v>0.28999999999999998</c:v>
                </c:pt>
                <c:pt idx="2">
                  <c:v>0.28999999999999998</c:v>
                </c:pt>
                <c:pt idx="3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C8-4539-85D2-637B9D5E8FF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MS Specializing Neuros (n = 25)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accent3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 lesion touching the ventricle</c:v>
                </c:pt>
                <c:pt idx="1">
                  <c:v>A lesion within 1 mm of the ventricle</c:v>
                </c:pt>
                <c:pt idx="2">
                  <c:v>A lesion within 3 mm of the ventricle</c:v>
                </c:pt>
                <c:pt idx="3">
                  <c:v>I do not know/unsure.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0.86956521739130432</c:v>
                </c:pt>
                <c:pt idx="1">
                  <c:v>0</c:v>
                </c:pt>
                <c:pt idx="2">
                  <c:v>4.3478260869565216E-2</c:v>
                </c:pt>
                <c:pt idx="3">
                  <c:v>8.6956521739130432E-2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7C8-4539-85D2-637B9D5E8FF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20"/>
        <c:overlap val="-20"/>
        <c:axId val="-2005712216"/>
        <c:axId val="-2005708664"/>
      </c:barChart>
      <c:catAx>
        <c:axId val="-200571221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2">
                <a:lumMod val="9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600" b="0" i="0" u="none" strike="noStrik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05708664"/>
        <c:crosses val="autoZero"/>
        <c:auto val="1"/>
        <c:lblAlgn val="ctr"/>
        <c:lblOffset val="100"/>
        <c:noMultiLvlLbl val="0"/>
      </c:catAx>
      <c:valAx>
        <c:axId val="-2005708664"/>
        <c:scaling>
          <c:orientation val="minMax"/>
          <c:max val="1"/>
        </c:scaling>
        <c:delete val="0"/>
        <c:axPos val="t"/>
        <c:numFmt formatCode="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  <c:crossAx val="-20057122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  <a:latin typeface="Calibri" panose="020F050202020403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9043389110929"/>
          <c:y val="9.6872612711580795E-3"/>
          <c:w val="0.52225581057223858"/>
          <c:h val="0.9406560216303689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Generalists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 lesion touching the cortex</c:v>
                </c:pt>
                <c:pt idx="1">
                  <c:v>A lesion within 1 mm of the cortex</c:v>
                </c:pt>
                <c:pt idx="2">
                  <c:v>A lesion within 3 mm of the cortex</c:v>
                </c:pt>
                <c:pt idx="3">
                  <c:v>I do not know/unsure.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0.24</c:v>
                </c:pt>
                <c:pt idx="1">
                  <c:v>0.24</c:v>
                </c:pt>
                <c:pt idx="2">
                  <c:v>0.31</c:v>
                </c:pt>
                <c:pt idx="3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2B-46EE-9EEA-85E1BFD48F3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Experts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accent3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 lesion touching the cortex</c:v>
                </c:pt>
                <c:pt idx="1">
                  <c:v>A lesion within 1 mm of the cortex</c:v>
                </c:pt>
                <c:pt idx="2">
                  <c:v>A lesion within 3 mm of the cortex</c:v>
                </c:pt>
                <c:pt idx="3">
                  <c:v>I do not know/unsure.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0.82608695652173914</c:v>
                </c:pt>
                <c:pt idx="1">
                  <c:v>0</c:v>
                </c:pt>
                <c:pt idx="2">
                  <c:v>8.6956521739130432E-2</c:v>
                </c:pt>
                <c:pt idx="3">
                  <c:v>8.6956521739130432E-2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82B-46EE-9EEA-85E1BFD48F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20"/>
        <c:overlap val="-20"/>
        <c:axId val="-2005757912"/>
        <c:axId val="-2005754360"/>
      </c:barChart>
      <c:catAx>
        <c:axId val="-200575791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2">
                <a:lumMod val="9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600" b="0" i="0" u="none" strike="noStrik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05754360"/>
        <c:crosses val="autoZero"/>
        <c:auto val="1"/>
        <c:lblAlgn val="ctr"/>
        <c:lblOffset val="100"/>
        <c:noMultiLvlLbl val="0"/>
      </c:catAx>
      <c:valAx>
        <c:axId val="-2005754360"/>
        <c:scaling>
          <c:orientation val="minMax"/>
          <c:max val="1"/>
        </c:scaling>
        <c:delete val="0"/>
        <c:axPos val="t"/>
        <c:numFmt formatCode="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  <c:crossAx val="-2005757912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accent1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accent3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66388340489509345"/>
          <c:y val="0.81752352051851651"/>
          <c:w val="0.31698412766562301"/>
          <c:h val="0.1391195610622151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  <a:latin typeface="Calibri" panose="020F050202020403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443091325471701"/>
          <c:y val="2.7226934498550799E-2"/>
          <c:w val="0.75301311561919604"/>
          <c:h val="0.862319086578176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Generalists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2B02-408E-AEE1-84CB0711E3C7}"/>
              </c:ext>
            </c:extLst>
          </c:dPt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400" b="1" i="0" u="none" strike="noStrike" kern="120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2B02-408E-AEE1-84CB0711E3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rgbClr val="99DBF8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</c:numCache>
            </c:numRef>
          </c:cat>
          <c:val>
            <c:numRef>
              <c:f>Sheet1!$B$2:$B$7</c:f>
              <c:numCache>
                <c:formatCode>0%</c:formatCode>
                <c:ptCount val="6"/>
                <c:pt idx="0">
                  <c:v>0</c:v>
                </c:pt>
                <c:pt idx="1">
                  <c:v>0.28000000000000003</c:v>
                </c:pt>
                <c:pt idx="2">
                  <c:v>0.38</c:v>
                </c:pt>
                <c:pt idx="3">
                  <c:v>0.25</c:v>
                </c:pt>
                <c:pt idx="4">
                  <c:v>7.0000000000000007E-2</c:v>
                </c:pt>
                <c:pt idx="5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D1-469B-BF92-9D0C87D1D76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Experts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tx1"/>
                      </a:solidFill>
                      <a:latin typeface="Calibri" panose="020F050202020403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B4B6-41CA-87FE-432E35C3E53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accent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</c:numCache>
            </c:numRef>
          </c:cat>
          <c:val>
            <c:numRef>
              <c:f>Sheet1!$C$2:$C$7</c:f>
              <c:numCache>
                <c:formatCode>0%</c:formatCode>
                <c:ptCount val="6"/>
                <c:pt idx="0">
                  <c:v>0</c:v>
                </c:pt>
                <c:pt idx="1">
                  <c:v>0.88</c:v>
                </c:pt>
                <c:pt idx="2">
                  <c:v>0.08</c:v>
                </c:pt>
                <c:pt idx="3">
                  <c:v>0.04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DD1-469B-BF92-9D0C87D1D76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20"/>
        <c:overlap val="-20"/>
        <c:axId val="-2006600600"/>
        <c:axId val="-2006774664"/>
      </c:barChart>
      <c:catAx>
        <c:axId val="-200660060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2">
                <a:lumMod val="9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bg2"/>
                </a:solidFill>
                <a:effectLst/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06774664"/>
        <c:crosses val="autoZero"/>
        <c:auto val="1"/>
        <c:lblAlgn val="ctr"/>
        <c:lblOffset val="100"/>
        <c:noMultiLvlLbl val="0"/>
      </c:catAx>
      <c:valAx>
        <c:axId val="-2006774664"/>
        <c:scaling>
          <c:orientation val="minMax"/>
          <c:max val="1"/>
        </c:scaling>
        <c:delete val="0"/>
        <c:axPos val="t"/>
        <c:numFmt formatCode="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bg2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  <c:crossAx val="-2006600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accent4">
                    <a:lumMod val="25000"/>
                    <a:lumOff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rgbClr val="33B7F0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53501339092177902"/>
          <c:y val="0.71104812041879695"/>
          <c:w val="0.3340096041033"/>
          <c:h val="0.1896089810884633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accent6">
                  <a:lumMod val="60000"/>
                  <a:lumOff val="40000"/>
                </a:schemeClr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  <a:latin typeface="Calibri" panose="020F050202020403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443091325471701"/>
          <c:y val="2.7226934498550799E-2"/>
          <c:w val="0.75301311561919604"/>
          <c:h val="0.862319086578176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Generalists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A9D2-46A1-A01B-C0516F5C6C73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A9D2-46A1-A01B-C0516F5C6C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accent4">
                        <a:lumMod val="25000"/>
                        <a:lumOff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</c:numCache>
            </c:numRef>
          </c:cat>
          <c:val>
            <c:numRef>
              <c:f>Sheet1!$B$2:$B$7</c:f>
              <c:numCache>
                <c:formatCode>0%</c:formatCode>
                <c:ptCount val="6"/>
                <c:pt idx="0">
                  <c:v>0.04</c:v>
                </c:pt>
                <c:pt idx="1">
                  <c:v>0.15</c:v>
                </c:pt>
                <c:pt idx="2">
                  <c:v>0.15</c:v>
                </c:pt>
                <c:pt idx="3">
                  <c:v>0.16</c:v>
                </c:pt>
                <c:pt idx="4">
                  <c:v>0.26</c:v>
                </c:pt>
                <c:pt idx="5">
                  <c:v>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74-4ED0-85B7-D749B4B8E4B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Experts</c:v>
                </c:pt>
              </c:strCache>
            </c:strRef>
          </c:tx>
          <c:spPr>
            <a:solidFill>
              <a:schemeClr val="accent4">
                <a:lumMod val="50000"/>
                <a:lumOff val="50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tx1"/>
                      </a:solidFill>
                      <a:latin typeface="Calibri" panose="020F050202020403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5B87-42CF-B951-246F73F1799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accent4">
                        <a:lumMod val="50000"/>
                        <a:lumOff val="50000"/>
                      </a:schemeClr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</c:numCache>
            </c:numRef>
          </c:cat>
          <c:val>
            <c:numRef>
              <c:f>Sheet1!$C$2:$C$7</c:f>
              <c:numCache>
                <c:formatCode>0%</c:formatCode>
                <c:ptCount val="6"/>
                <c:pt idx="0">
                  <c:v>0.57999999999999996</c:v>
                </c:pt>
                <c:pt idx="1">
                  <c:v>0.34</c:v>
                </c:pt>
                <c:pt idx="2">
                  <c:v>0.04</c:v>
                </c:pt>
                <c:pt idx="3">
                  <c:v>0.04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74-4ED0-85B7-D749B4B8E4B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20"/>
        <c:overlap val="-20"/>
        <c:axId val="-2006300888"/>
        <c:axId val="-2006297336"/>
      </c:barChart>
      <c:catAx>
        <c:axId val="-200630088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2">
                <a:lumMod val="9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bg2"/>
                </a:solidFill>
                <a:effectLst/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06297336"/>
        <c:crosses val="autoZero"/>
        <c:auto val="1"/>
        <c:lblAlgn val="ctr"/>
        <c:lblOffset val="100"/>
        <c:noMultiLvlLbl val="0"/>
      </c:catAx>
      <c:valAx>
        <c:axId val="-2006297336"/>
        <c:scaling>
          <c:orientation val="minMax"/>
          <c:max val="1"/>
        </c:scaling>
        <c:delete val="0"/>
        <c:axPos val="t"/>
        <c:numFmt formatCode="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2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  <c:crossAx val="-2006300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accent4">
                    <a:lumMod val="25000"/>
                    <a:lumOff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accent4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57320387028755104"/>
          <c:y val="0.75624598218957584"/>
          <c:w val="0.3120014707295618"/>
          <c:h val="0.146204487655459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  <a:latin typeface="Calibri" panose="020F050202020403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9898403629212"/>
          <c:y val="2.7226934498550799E-2"/>
          <c:w val="0.51357918703788497"/>
          <c:h val="0.862319086578176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Generalists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This patient’s presentation currently fulfills DIT criteria.</c:v>
                </c:pt>
                <c:pt idx="1">
                  <c:v>This patient’s presentation currently does not fulfill DIT criteria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0.63</c:v>
                </c:pt>
                <c:pt idx="1">
                  <c:v>0.37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6E-48A0-89D2-001D795CAEB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Experts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accent3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This patient’s presentation currently fulfills DIT criteria.</c:v>
                </c:pt>
                <c:pt idx="1">
                  <c:v>This patient’s presentation currently does not fulfill DIT criteria</c:v>
                </c:pt>
              </c:strCache>
            </c:strRef>
          </c:cat>
          <c:val>
            <c:numRef>
              <c:f>Sheet1!$C$2:$C$3</c:f>
              <c:numCache>
                <c:formatCode>0%</c:formatCode>
                <c:ptCount val="2"/>
                <c:pt idx="0">
                  <c:v>0.08</c:v>
                </c:pt>
                <c:pt idx="1">
                  <c:v>0.92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16E-48A0-89D2-001D795CAEB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20"/>
        <c:overlap val="-20"/>
        <c:axId val="-2013083224"/>
        <c:axId val="2050220520"/>
      </c:barChart>
      <c:catAx>
        <c:axId val="-201308322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2">
                <a:lumMod val="9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870" b="0" i="0" u="none" strike="noStrik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50220520"/>
        <c:crosses val="autoZero"/>
        <c:auto val="1"/>
        <c:lblAlgn val="ctr"/>
        <c:lblOffset val="100"/>
        <c:noMultiLvlLbl val="0"/>
      </c:catAx>
      <c:valAx>
        <c:axId val="2050220520"/>
        <c:scaling>
          <c:orientation val="minMax"/>
          <c:max val="1"/>
        </c:scaling>
        <c:delete val="0"/>
        <c:axPos val="t"/>
        <c:numFmt formatCode="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  <c:crossAx val="-2013083224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accent1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accent3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78160229760899547"/>
          <c:y val="0.47453770000411249"/>
          <c:w val="0.18901843907643201"/>
          <c:h val="0.1683365228263201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  <a:latin typeface="Calibri" panose="020F050202020403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2394275376040371"/>
          <c:y val="1.7395518280575423E-2"/>
          <c:w val="0.67077528333722303"/>
          <c:h val="0.912244436795955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Generalists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5.2487184809547503E-3"/>
                  <c:y val="5.20628788394324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285-4A91-9BC0-253126F9C5A8}"/>
                </c:ext>
              </c:extLst>
            </c:dLbl>
            <c:dLbl>
              <c:idx val="1"/>
              <c:layout>
                <c:manualLayout>
                  <c:x val="5.2487184809547503E-3"/>
                  <c:y val="5.20628788394324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285-4A91-9BC0-253126F9C5A8}"/>
                </c:ext>
              </c:extLst>
            </c:dLbl>
            <c:dLbl>
              <c:idx val="4"/>
              <c:layout>
                <c:manualLayout>
                  <c:x val="0"/>
                  <c:y val="1.561886365182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285-4A91-9BC0-253126F9C5A8}"/>
                </c:ext>
              </c:extLst>
            </c:dLbl>
            <c:dLbl>
              <c:idx val="9"/>
              <c:layout>
                <c:manualLayout>
                  <c:x val="-1.416329935309996E-2"/>
                  <c:y val="9.43286826482197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1750966328015614E-2"/>
                      <c:h val="4.600021211025707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4285-4A91-9BC0-253126F9C5A8}"/>
                </c:ext>
              </c:extLst>
            </c:dLbl>
            <c:dLbl>
              <c:idx val="12"/>
              <c:layout>
                <c:manualLayout>
                  <c:x val="0"/>
                  <c:y val="1.30159246818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285-4A91-9BC0-253126F9C5A8}"/>
                </c:ext>
              </c:extLst>
            </c:dLbl>
            <c:dLbl>
              <c:idx val="15"/>
              <c:layout>
                <c:manualLayout>
                  <c:x val="-5.2487184809547503E-3"/>
                  <c:y val="2.60314394197181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A31-4BEB-9CAB-F90C7611804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Sheet1!$A$2:$A$17</c:f>
              <c:strCache>
                <c:ptCount val="16"/>
                <c:pt idx="0">
                  <c:v>Alemtuzumab</c:v>
                </c:pt>
                <c:pt idx="1">
                  <c:v>Cladribine</c:v>
                </c:pt>
                <c:pt idx="2">
                  <c:v>Dimethyl fumarate</c:v>
                </c:pt>
                <c:pt idx="3">
                  <c:v>Diroximel fumarate</c:v>
                </c:pt>
                <c:pt idx="4">
                  <c:v>Fingolimod</c:v>
                </c:pt>
                <c:pt idx="5">
                  <c:v>Glatiramer acetate</c:v>
                </c:pt>
                <c:pt idx="6">
                  <c:v>Interferon-based therapy</c:v>
                </c:pt>
                <c:pt idx="7">
                  <c:v>Monomethyl fumarate</c:v>
                </c:pt>
                <c:pt idx="8">
                  <c:v>Natalizumab</c:v>
                </c:pt>
                <c:pt idx="9">
                  <c:v>Ocrelizumab</c:v>
                </c:pt>
                <c:pt idx="10">
                  <c:v>Ofatumumab</c:v>
                </c:pt>
                <c:pt idx="11">
                  <c:v>Ozanimod</c:v>
                </c:pt>
                <c:pt idx="12">
                  <c:v>Ponesimod</c:v>
                </c:pt>
                <c:pt idx="13">
                  <c:v>Siponimod</c:v>
                </c:pt>
                <c:pt idx="14">
                  <c:v>Teriflunomide</c:v>
                </c:pt>
                <c:pt idx="15">
                  <c:v>Other (please specify)</c:v>
                </c:pt>
              </c:strCache>
            </c:strRef>
          </c:cat>
          <c:val>
            <c:numRef>
              <c:f>Sheet1!$B$2:$B$17</c:f>
              <c:numCache>
                <c:formatCode>0%</c:formatCode>
                <c:ptCount val="16"/>
                <c:pt idx="0">
                  <c:v>0</c:v>
                </c:pt>
                <c:pt idx="1">
                  <c:v>0</c:v>
                </c:pt>
                <c:pt idx="2">
                  <c:v>0.17499999999999999</c:v>
                </c:pt>
                <c:pt idx="3">
                  <c:v>6.2E-2</c:v>
                </c:pt>
                <c:pt idx="4">
                  <c:v>0.124</c:v>
                </c:pt>
                <c:pt idx="5">
                  <c:v>0.124</c:v>
                </c:pt>
                <c:pt idx="6">
                  <c:v>4.1000000000000002E-2</c:v>
                </c:pt>
                <c:pt idx="7">
                  <c:v>0.01</c:v>
                </c:pt>
                <c:pt idx="8">
                  <c:v>9.2999999999999999E-2</c:v>
                </c:pt>
                <c:pt idx="9">
                  <c:v>0.186</c:v>
                </c:pt>
                <c:pt idx="10">
                  <c:v>4.1000000000000002E-2</c:v>
                </c:pt>
                <c:pt idx="11">
                  <c:v>0.113</c:v>
                </c:pt>
                <c:pt idx="12">
                  <c:v>0.01</c:v>
                </c:pt>
                <c:pt idx="13">
                  <c:v>0.01</c:v>
                </c:pt>
                <c:pt idx="14">
                  <c:v>0.01</c:v>
                </c:pt>
                <c:pt idx="1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85-4A91-9BC0-253126F9C5A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Experts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5.2487184809547503E-3"/>
                  <c:y val="-5.20628788394324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285-4A91-9BC0-253126F9C5A8}"/>
                </c:ext>
              </c:extLst>
            </c:dLbl>
            <c:dLbl>
              <c:idx val="1"/>
              <c:layout>
                <c:manualLayout>
                  <c:x val="5.2487184809547503E-3"/>
                  <c:y val="-2.60252902607979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285-4A91-9BC0-253126F9C5A8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3"/>
                      </a:solidFill>
                      <a:latin typeface="Calibri" panose="020F050202020403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0-92DD-44B3-8A20-54B71AF9FB67}"/>
                </c:ext>
              </c:extLst>
            </c:dLbl>
            <c:dLbl>
              <c:idx val="12"/>
              <c:layout>
                <c:manualLayout>
                  <c:x val="7.0756050972903897E-3"/>
                  <c:y val="-2.4244685996631101E-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3"/>
                      </a:solidFill>
                      <a:latin typeface="Calibri" panose="020F050202020403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210053278443486E-2"/>
                      <c:h val="5.750340118878084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4285-4A91-9BC0-253126F9C5A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3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Sheet1!$A$2:$A$17</c:f>
              <c:strCache>
                <c:ptCount val="16"/>
                <c:pt idx="0">
                  <c:v>Alemtuzumab</c:v>
                </c:pt>
                <c:pt idx="1">
                  <c:v>Cladribine</c:v>
                </c:pt>
                <c:pt idx="2">
                  <c:v>Dimethyl fumarate</c:v>
                </c:pt>
                <c:pt idx="3">
                  <c:v>Diroximel fumarate</c:v>
                </c:pt>
                <c:pt idx="4">
                  <c:v>Fingolimod</c:v>
                </c:pt>
                <c:pt idx="5">
                  <c:v>Glatiramer acetate</c:v>
                </c:pt>
                <c:pt idx="6">
                  <c:v>Interferon-based therapy</c:v>
                </c:pt>
                <c:pt idx="7">
                  <c:v>Monomethyl fumarate</c:v>
                </c:pt>
                <c:pt idx="8">
                  <c:v>Natalizumab</c:v>
                </c:pt>
                <c:pt idx="9">
                  <c:v>Ocrelizumab</c:v>
                </c:pt>
                <c:pt idx="10">
                  <c:v>Ofatumumab</c:v>
                </c:pt>
                <c:pt idx="11">
                  <c:v>Ozanimod</c:v>
                </c:pt>
                <c:pt idx="12">
                  <c:v>Ponesimod</c:v>
                </c:pt>
                <c:pt idx="13">
                  <c:v>Siponimod</c:v>
                </c:pt>
                <c:pt idx="14">
                  <c:v>Teriflunomide</c:v>
                </c:pt>
                <c:pt idx="15">
                  <c:v>Other (please specify)</c:v>
                </c:pt>
              </c:strCache>
            </c:strRef>
          </c:cat>
          <c:val>
            <c:numRef>
              <c:f>Sheet1!$C$2:$C$17</c:f>
              <c:numCache>
                <c:formatCode>0%</c:formatCode>
                <c:ptCount val="16"/>
                <c:pt idx="0">
                  <c:v>0</c:v>
                </c:pt>
                <c:pt idx="1">
                  <c:v>0</c:v>
                </c:pt>
                <c:pt idx="2">
                  <c:v>0.08</c:v>
                </c:pt>
                <c:pt idx="3">
                  <c:v>0</c:v>
                </c:pt>
                <c:pt idx="4">
                  <c:v>0.12</c:v>
                </c:pt>
                <c:pt idx="5">
                  <c:v>0.04</c:v>
                </c:pt>
                <c:pt idx="6">
                  <c:v>0.04</c:v>
                </c:pt>
                <c:pt idx="7">
                  <c:v>0</c:v>
                </c:pt>
                <c:pt idx="8">
                  <c:v>0.08</c:v>
                </c:pt>
                <c:pt idx="9">
                  <c:v>0.34615384615384598</c:v>
                </c:pt>
                <c:pt idx="10">
                  <c:v>0.08</c:v>
                </c:pt>
                <c:pt idx="11">
                  <c:v>0.08</c:v>
                </c:pt>
                <c:pt idx="12">
                  <c:v>0</c:v>
                </c:pt>
                <c:pt idx="13">
                  <c:v>3.8461538461538498E-2</c:v>
                </c:pt>
                <c:pt idx="14">
                  <c:v>0.04</c:v>
                </c:pt>
                <c:pt idx="15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285-4A91-9BC0-253126F9C5A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7"/>
        <c:overlap val="-18"/>
        <c:axId val="-2012454648"/>
        <c:axId val="-2012450984"/>
      </c:barChart>
      <c:catAx>
        <c:axId val="-201245464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2">
                <a:lumMod val="9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12450984"/>
        <c:crosses val="autoZero"/>
        <c:auto val="1"/>
        <c:lblAlgn val="ctr"/>
        <c:lblOffset val="100"/>
        <c:noMultiLvlLbl val="0"/>
      </c:catAx>
      <c:valAx>
        <c:axId val="-2012450984"/>
        <c:scaling>
          <c:orientation val="minMax"/>
          <c:max val="0.5"/>
        </c:scaling>
        <c:delete val="0"/>
        <c:axPos val="t"/>
        <c:numFmt formatCode="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  <c:crossAx val="-20124546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accent1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accent3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63001597407820231"/>
          <c:y val="0.780842573160621"/>
          <c:w val="0.16596613161377338"/>
          <c:h val="0.11676948337218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  <a:latin typeface="Calibri" panose="020F0502020204030204" pitchFamily="34" charset="0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9347967277438515"/>
          <c:y val="1.4376561030920911E-2"/>
          <c:w val="0.45249871326422536"/>
          <c:h val="0.9656476968306670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Generalists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Continue glatiramer acetate. Follow up in 6 months</c:v>
                </c:pt>
                <c:pt idx="1">
                  <c:v>Obtain an MRI of the brain and cervical spine to assess for further new lesions. Consider switching therapies only if more than the single new lesion is found</c:v>
                </c:pt>
                <c:pt idx="2">
                  <c:v>Switch the patient’s therapy</c:v>
                </c:pt>
                <c:pt idx="3">
                  <c:v>Other (please specify)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0.02</c:v>
                </c:pt>
                <c:pt idx="1">
                  <c:v>0.32</c:v>
                </c:pt>
                <c:pt idx="2">
                  <c:v>0.66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8C-4FDD-9D52-FF39E6519F4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Experts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accent3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Continue glatiramer acetate. Follow up in 6 months</c:v>
                </c:pt>
                <c:pt idx="1">
                  <c:v>Obtain an MRI of the brain and cervical spine to assess for further new lesions. Consider switching therapies only if more than the single new lesion is found</c:v>
                </c:pt>
                <c:pt idx="2">
                  <c:v>Switch the patient’s therapy</c:v>
                </c:pt>
                <c:pt idx="3">
                  <c:v>Other (please specify)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</c:v>
                </c:pt>
                <c:pt idx="1">
                  <c:v>0.08</c:v>
                </c:pt>
                <c:pt idx="2">
                  <c:v>0.92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F8C-4FDD-9D52-FF39E6519F4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20"/>
        <c:overlap val="-20"/>
        <c:axId val="-1994170008"/>
        <c:axId val="-1994166456"/>
      </c:barChart>
      <c:catAx>
        <c:axId val="-199417000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2">
                <a:lumMod val="9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600" b="0" i="0" u="none" strike="noStrik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994166456"/>
        <c:crosses val="autoZero"/>
        <c:auto val="1"/>
        <c:lblAlgn val="ctr"/>
        <c:lblOffset val="100"/>
        <c:noMultiLvlLbl val="0"/>
      </c:catAx>
      <c:valAx>
        <c:axId val="-1994166456"/>
        <c:scaling>
          <c:orientation val="minMax"/>
          <c:max val="1"/>
        </c:scaling>
        <c:delete val="0"/>
        <c:axPos val="t"/>
        <c:numFmt formatCode="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  <c:crossAx val="-19941700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accent1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accent3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67986772339893953"/>
          <c:y val="0.12142874067965391"/>
          <c:w val="0.25162958057220058"/>
          <c:h val="0.1341677173183962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  <a:latin typeface="Calibri" panose="020F050202020403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spPr/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spPr/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spPr/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spPr/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spPr/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spPr/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spPr/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spPr/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0.82872</cdr:x>
      <cdr:y>0.79916</cdr:y>
    </cdr:from>
    <cdr:to>
      <cdr:x>0.95253</cdr:x>
      <cdr:y>0.90736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6C553FE3-0C18-340F-006B-3680E5E2414A}"/>
            </a:ext>
          </a:extLst>
        </cdr:cNvPr>
        <cdr:cNvSpPr txBox="1"/>
      </cdr:nvSpPr>
      <cdr:spPr>
        <a:xfrm xmlns:a="http://schemas.openxmlformats.org/drawingml/2006/main">
          <a:off x="8532084" y="3920122"/>
          <a:ext cx="1274684" cy="530752"/>
        </a:xfrm>
        <a:prstGeom xmlns:a="http://schemas.openxmlformats.org/drawingml/2006/main" prst="rect">
          <a:avLst/>
        </a:prstGeom>
        <a:ln xmlns:a="http://schemas.openxmlformats.org/drawingml/2006/main" w="38100">
          <a:noFill/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2000" b="1" i="0" dirty="0">
              <a:solidFill>
                <a:srgbClr val="C00000"/>
              </a:solidFill>
            </a:rPr>
            <a:t>P&lt; 0.01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0.7872</cdr:x>
      <cdr:y>0.23141</cdr:y>
    </cdr:from>
    <cdr:to>
      <cdr:x>1</cdr:x>
      <cdr:y>0.33786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8270BC74-CA57-F0B9-426E-9F43A1156AE0}"/>
            </a:ext>
          </a:extLst>
        </cdr:cNvPr>
        <cdr:cNvSpPr txBox="1"/>
      </cdr:nvSpPr>
      <cdr:spPr>
        <a:xfrm xmlns:a="http://schemas.openxmlformats.org/drawingml/2006/main">
          <a:off x="3266839" y="1062497"/>
          <a:ext cx="883130" cy="4887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800" b="1" dirty="0">
              <a:solidFill>
                <a:schemeClr val="accent6"/>
              </a:solidFill>
            </a:rPr>
            <a:t>P&lt; 0.01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0.70653</cdr:x>
      <cdr:y>0.24205</cdr:y>
    </cdr:from>
    <cdr:to>
      <cdr:x>0.95285</cdr:x>
      <cdr:y>0.351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8270BC74-CA57-F0B9-426E-9F43A1156AE0}"/>
            </a:ext>
          </a:extLst>
        </cdr:cNvPr>
        <cdr:cNvSpPr txBox="1"/>
      </cdr:nvSpPr>
      <cdr:spPr>
        <a:xfrm xmlns:a="http://schemas.openxmlformats.org/drawingml/2006/main">
          <a:off x="3309287" y="1026091"/>
          <a:ext cx="1153722" cy="4618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800" b="1" dirty="0">
              <a:solidFill>
                <a:schemeClr val="accent6"/>
              </a:solidFill>
            </a:rPr>
            <a:t>P&lt; 0.01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0.58124</cdr:x>
      <cdr:y>0.90006</cdr:y>
    </cdr:from>
    <cdr:to>
      <cdr:x>0.77455</cdr:x>
      <cdr:y>1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8270BC74-CA57-F0B9-426E-9F43A1156AE0}"/>
            </a:ext>
          </a:extLst>
        </cdr:cNvPr>
        <cdr:cNvSpPr txBox="1"/>
      </cdr:nvSpPr>
      <cdr:spPr>
        <a:xfrm xmlns:a="http://schemas.openxmlformats.org/drawingml/2006/main">
          <a:off x="2602360" y="3302121"/>
          <a:ext cx="865524" cy="3666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 dirty="0"/>
            <a:t>P&lt; 0.01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0.6628</cdr:x>
      <cdr:y>0.89058</cdr:y>
    </cdr:from>
    <cdr:to>
      <cdr:x>0.82633</cdr:x>
      <cdr:y>0.99207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D8DDEBC5-1EA4-8FFD-14E5-42ED77769804}"/>
            </a:ext>
          </a:extLst>
        </cdr:cNvPr>
        <cdr:cNvSpPr txBox="1"/>
      </cdr:nvSpPr>
      <cdr:spPr>
        <a:xfrm xmlns:a="http://schemas.openxmlformats.org/drawingml/2006/main">
          <a:off x="3507943" y="3217659"/>
          <a:ext cx="865524" cy="3666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 sz="1400" dirty="0"/>
        </a:p>
      </cdr:txBody>
    </cdr:sp>
  </cdr:relSizeAnchor>
  <cdr:relSizeAnchor xmlns:cdr="http://schemas.openxmlformats.org/drawingml/2006/chartDrawing">
    <cdr:from>
      <cdr:x>0.6628</cdr:x>
      <cdr:y>0.89851</cdr:y>
    </cdr:from>
    <cdr:to>
      <cdr:x>0.82633</cdr:x>
      <cdr:y>1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8270BC74-CA57-F0B9-426E-9F43A1156AE0}"/>
            </a:ext>
          </a:extLst>
        </cdr:cNvPr>
        <cdr:cNvSpPr txBox="1"/>
      </cdr:nvSpPr>
      <cdr:spPr>
        <a:xfrm xmlns:a="http://schemas.openxmlformats.org/drawingml/2006/main">
          <a:off x="3507943" y="3246308"/>
          <a:ext cx="865524" cy="3666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 dirty="0"/>
            <a:t>P&lt; 0.01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0.84578</cdr:x>
      <cdr:y>0.19655</cdr:y>
    </cdr:from>
    <cdr:to>
      <cdr:x>0.96681</cdr:x>
      <cdr:y>0.31692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8270BC74-CA57-F0B9-426E-9F43A1156AE0}"/>
            </a:ext>
          </a:extLst>
        </cdr:cNvPr>
        <cdr:cNvSpPr txBox="1"/>
      </cdr:nvSpPr>
      <cdr:spPr>
        <a:xfrm xmlns:a="http://schemas.openxmlformats.org/drawingml/2006/main">
          <a:off x="8271655" y="798117"/>
          <a:ext cx="1183662" cy="4887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000" b="1" dirty="0">
              <a:solidFill>
                <a:srgbClr val="C00000"/>
              </a:solidFill>
            </a:rPr>
            <a:t>P&lt; 0.01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5488A2-DD03-1D44-ACF7-8E9549DC6EDB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FC1DD0-903F-6D4B-ACDE-8B3C5060E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162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3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68" algn="l" defTabSz="121893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36" algn="l" defTabSz="121893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04" algn="l" defTabSz="121893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872" algn="l" defTabSz="121893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340" algn="l" defTabSz="121893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808" algn="l" defTabSz="121893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275" algn="l" defTabSz="121893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744" algn="l" defTabSz="121893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FC1DD0-903F-6D4B-ACDE-8B3C5060E22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5358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3E7657-E14D-40E1-960D-0CCFE98B7AF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18114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3E7657-E14D-40E1-960D-0CCFE98B7AF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70684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FC1DD0-903F-6D4B-ACDE-8B3C5060E22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7493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FC1DD0-903F-6D4B-ACDE-8B3C5060E22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1206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FC1DD0-903F-6D4B-ACDE-8B3C5060E22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444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FC1DD0-903F-6D4B-ACDE-8B3C5060E22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1544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FC1DD0-903F-6D4B-ACDE-8B3C5060E22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4818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3E7657-E14D-40E1-960D-0CCFE98B7AF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49681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3E7657-E14D-40E1-960D-0CCFE98B7AF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91477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3E7657-E14D-40E1-960D-0CCFE98B7AF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77542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3E7657-E14D-40E1-960D-0CCFE98B7AF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50715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3E7657-E14D-40E1-960D-0CCFE98B7AF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96138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solidFill>
          <a:schemeClr val="tx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79390"/>
            <a:ext cx="12192000" cy="604729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8" tIns="45715" rIns="91428" bIns="45715" rtlCol="0" anchor="ctr"/>
          <a:lstStyle/>
          <a:p>
            <a:pPr algn="ctr"/>
            <a:endParaRPr lang="en-US" sz="2487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45076" y="2603585"/>
            <a:ext cx="7431797" cy="1062483"/>
          </a:xfrm>
        </p:spPr>
        <p:txBody>
          <a:bodyPr>
            <a:normAutofit/>
          </a:bodyPr>
          <a:lstStyle>
            <a:lvl1pPr algn="l">
              <a:defRPr sz="4266" kern="0" spc="60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edit Master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134336"/>
            <a:ext cx="12188825" cy="294834"/>
          </a:xfrm>
        </p:spPr>
        <p:txBody>
          <a:bodyPr anchor="ctr" anchorCtr="1">
            <a:spAutoFit/>
          </a:bodyPr>
          <a:lstStyle>
            <a:lvl1pPr marL="0" indent="0" algn="ctr">
              <a:buNone/>
              <a:defRPr sz="1466" kern="0" cap="all" spc="1466">
                <a:solidFill>
                  <a:schemeClr val="bg1"/>
                </a:solidFill>
              </a:defRPr>
            </a:lvl1pPr>
            <a:lvl2pPr marL="4571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2554154" y="3632200"/>
            <a:ext cx="9067554" cy="1007533"/>
          </a:xfrm>
        </p:spPr>
        <p:txBody>
          <a:bodyPr tIns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3066" kern="1200" cap="all" baseline="0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FontTx/>
              <a:buNone/>
              <a:defRPr sz="3066" kern="1200" cap="all" baseline="0">
                <a:solidFill>
                  <a:schemeClr val="accent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FontTx/>
              <a:buNone/>
              <a:defRPr sz="3066" kern="1200" cap="all" baseline="0">
                <a:solidFill>
                  <a:schemeClr val="accent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FontTx/>
              <a:buNone/>
              <a:defRPr sz="3066" kern="1200" cap="all" baseline="0">
                <a:solidFill>
                  <a:schemeClr val="accent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FontTx/>
              <a:buNone/>
              <a:defRPr sz="3066" kern="1200" cap="all" baseline="0">
                <a:solidFill>
                  <a:schemeClr val="accent1"/>
                </a:solidFill>
                <a:latin typeface="+mj-lt"/>
              </a:defRPr>
            </a:lvl5pPr>
          </a:lstStyle>
          <a:p>
            <a:pPr lvl="0"/>
            <a:r>
              <a:rPr lang="en-US"/>
              <a:t>Edit Master Subtitle</a:t>
            </a:r>
          </a:p>
        </p:txBody>
      </p:sp>
    </p:spTree>
    <p:extLst>
      <p:ext uri="{BB962C8B-B14F-4D97-AF65-F5344CB8AC3E}">
        <p14:creationId xmlns:p14="http://schemas.microsoft.com/office/powerpoint/2010/main" val="3513408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77ED6-AF1F-4544-B62F-2D9A26CA2B8F}" type="datetime4">
              <a:rPr lang="en-US" smtClean="0"/>
              <a:t>May 2, 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b="1">
                <a:solidFill>
                  <a:schemeClr val="bg2"/>
                </a:solidFill>
              </a:rPr>
              <a:t>|</a:t>
            </a:r>
            <a:r>
              <a:rPr lang="en-US"/>
              <a:t>   </a:t>
            </a:r>
            <a:fld id="{E4CD9500-8DFF-3E46-A231-F710DE515F6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art Placeholder 6"/>
          <p:cNvSpPr>
            <a:spLocks noGrp="1"/>
          </p:cNvSpPr>
          <p:nvPr>
            <p:ph type="chart" sz="quarter" idx="13"/>
          </p:nvPr>
        </p:nvSpPr>
        <p:spPr>
          <a:xfrm>
            <a:off x="609441" y="1570567"/>
            <a:ext cx="10969943" cy="4356100"/>
          </a:xfrm>
        </p:spPr>
        <p:txBody>
          <a:bodyPr/>
          <a:lstStyle/>
          <a:p>
            <a:r>
              <a:rPr lang="en-US"/>
              <a:t>Click icon to add chart</a:t>
            </a:r>
          </a:p>
        </p:txBody>
      </p:sp>
      <p:pic>
        <p:nvPicPr>
          <p:cNvPr id="9" name="Picture 8" descr="Efficient Logo Dark Gray and Cya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9220" y="6487542"/>
            <a:ext cx="926403" cy="254572"/>
          </a:xfrm>
          <a:prstGeom prst="rect">
            <a:avLst/>
          </a:prstGeom>
        </p:spPr>
      </p:pic>
      <p:pic>
        <p:nvPicPr>
          <p:cNvPr id="8" name="Picture 7" descr="PIM Logo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051"/>
          <a:stretch/>
        </p:blipFill>
        <p:spPr>
          <a:xfrm>
            <a:off x="10520810" y="6368492"/>
            <a:ext cx="404028" cy="489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205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A0EBC-AEEF-EA42-8D67-DC4E6FCD90F9}" type="datetime4">
              <a:rPr lang="en-US" smtClean="0"/>
              <a:t>May 2,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F98DA-84C1-A342-BE58-CA8F8438B5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326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5" y="273049"/>
            <a:ext cx="4010039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5492" y="273054"/>
            <a:ext cx="6813892" cy="5853113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399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445" y="1435103"/>
            <a:ext cx="4010039" cy="4691063"/>
          </a:xfrm>
        </p:spPr>
        <p:txBody>
          <a:bodyPr/>
          <a:lstStyle>
            <a:lvl1pPr marL="0" indent="0">
              <a:buNone/>
              <a:defRPr sz="1466"/>
            </a:lvl1pPr>
            <a:lvl2pPr marL="457147" indent="0">
              <a:buNone/>
              <a:defRPr sz="1200"/>
            </a:lvl2pPr>
            <a:lvl3pPr marL="914293" indent="0">
              <a:buNone/>
              <a:defRPr sz="1066"/>
            </a:lvl3pPr>
            <a:lvl4pPr marL="1371440" indent="0">
              <a:buNone/>
              <a:defRPr sz="933"/>
            </a:lvl4pPr>
            <a:lvl5pPr marL="1828587" indent="0">
              <a:buNone/>
              <a:defRPr sz="933"/>
            </a:lvl5pPr>
            <a:lvl6pPr marL="2285734" indent="0">
              <a:buNone/>
              <a:defRPr sz="933"/>
            </a:lvl6pPr>
            <a:lvl7pPr marL="2742879" indent="0">
              <a:buNone/>
              <a:defRPr sz="933"/>
            </a:lvl7pPr>
            <a:lvl8pPr marL="3200026" indent="0">
              <a:buNone/>
              <a:defRPr sz="933"/>
            </a:lvl8pPr>
            <a:lvl9pPr marL="3657173" indent="0">
              <a:buNone/>
              <a:defRPr sz="9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C7E2-4CBD-9D4F-AF47-DD0E42C495E6}" type="datetime4">
              <a:rPr lang="en-US" smtClean="0"/>
              <a:t>May 2,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F98DA-84C1-A342-BE58-CA8F8438B5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90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095" y="4800601"/>
            <a:ext cx="7313295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095" y="612775"/>
            <a:ext cx="7313295" cy="4114800"/>
          </a:xfrm>
        </p:spPr>
        <p:txBody>
          <a:bodyPr/>
          <a:lstStyle>
            <a:lvl1pPr marL="0" indent="0">
              <a:buNone/>
              <a:defRPr sz="3199"/>
            </a:lvl1pPr>
            <a:lvl2pPr marL="457147" indent="0">
              <a:buNone/>
              <a:defRPr sz="2799"/>
            </a:lvl2pPr>
            <a:lvl3pPr marL="914293" indent="0">
              <a:buNone/>
              <a:defRPr sz="2399"/>
            </a:lvl3pPr>
            <a:lvl4pPr marL="1371440" indent="0">
              <a:buNone/>
              <a:defRPr sz="2000"/>
            </a:lvl4pPr>
            <a:lvl5pPr marL="1828587" indent="0">
              <a:buNone/>
              <a:defRPr sz="2000"/>
            </a:lvl5pPr>
            <a:lvl6pPr marL="2285734" indent="0">
              <a:buNone/>
              <a:defRPr sz="2000"/>
            </a:lvl6pPr>
            <a:lvl7pPr marL="2742879" indent="0">
              <a:buNone/>
              <a:defRPr sz="2000"/>
            </a:lvl7pPr>
            <a:lvl8pPr marL="3200026" indent="0">
              <a:buNone/>
              <a:defRPr sz="2000"/>
            </a:lvl8pPr>
            <a:lvl9pPr marL="3657173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095" y="5367339"/>
            <a:ext cx="7313295" cy="804863"/>
          </a:xfrm>
        </p:spPr>
        <p:txBody>
          <a:bodyPr/>
          <a:lstStyle>
            <a:lvl1pPr marL="0" indent="0">
              <a:buNone/>
              <a:defRPr sz="1466"/>
            </a:lvl1pPr>
            <a:lvl2pPr marL="457147" indent="0">
              <a:buNone/>
              <a:defRPr sz="1200"/>
            </a:lvl2pPr>
            <a:lvl3pPr marL="914293" indent="0">
              <a:buNone/>
              <a:defRPr sz="1066"/>
            </a:lvl3pPr>
            <a:lvl4pPr marL="1371440" indent="0">
              <a:buNone/>
              <a:defRPr sz="933"/>
            </a:lvl4pPr>
            <a:lvl5pPr marL="1828587" indent="0">
              <a:buNone/>
              <a:defRPr sz="933"/>
            </a:lvl5pPr>
            <a:lvl6pPr marL="2285734" indent="0">
              <a:buNone/>
              <a:defRPr sz="933"/>
            </a:lvl6pPr>
            <a:lvl7pPr marL="2742879" indent="0">
              <a:buNone/>
              <a:defRPr sz="933"/>
            </a:lvl7pPr>
            <a:lvl8pPr marL="3200026" indent="0">
              <a:buNone/>
              <a:defRPr sz="933"/>
            </a:lvl8pPr>
            <a:lvl9pPr marL="3657173" indent="0">
              <a:buNone/>
              <a:defRPr sz="9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A87F8-E2FC-FC4B-998E-9FD479420DD1}" type="datetime4">
              <a:rPr lang="en-US" smtClean="0"/>
              <a:t>May 2,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F98DA-84C1-A342-BE58-CA8F8438B5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342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E0D89-77F2-8544-9B8C-E6BE7E3A6DCE}" type="datetime4">
              <a:rPr lang="en-US" smtClean="0"/>
              <a:t>May 2,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F98DA-84C1-A342-BE58-CA8F8438B5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737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0415" y="274640"/>
            <a:ext cx="3654531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590" y="274640"/>
            <a:ext cx="1076468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5F931-DA13-9743-BD3B-4377BB0ACB06}" type="datetime4">
              <a:rPr lang="en-US" smtClean="0"/>
              <a:t>May 2,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F98DA-84C1-A342-BE58-CA8F8438B5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339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oject Overview - 2 Column">
    <p:bg>
      <p:bgPr>
        <a:solidFill>
          <a:schemeClr val="tx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4758797" y="1236452"/>
            <a:ext cx="2675467" cy="0"/>
          </a:xfrm>
          <a:prstGeom prst="line">
            <a:avLst/>
          </a:prstGeom>
          <a:ln w="38100" cmpd="sng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092825" y="1719053"/>
            <a:ext cx="0" cy="4478867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6"/>
          <p:cNvSpPr txBox="1">
            <a:spLocks/>
          </p:cNvSpPr>
          <p:nvPr/>
        </p:nvSpPr>
        <p:spPr>
          <a:xfrm>
            <a:off x="16654885" y="6429244"/>
            <a:ext cx="1642106" cy="365125"/>
          </a:xfrm>
          <a:prstGeom prst="rect">
            <a:avLst/>
          </a:prstGeom>
        </p:spPr>
        <p:txBody>
          <a:bodyPr vert="horz" lIns="91428" tIns="45715" rIns="0" bIns="45715" rtlCol="0" anchor="ctr"/>
          <a:lstStyle>
            <a:defPPr>
              <a:defRPr lang="en-US"/>
            </a:defPPr>
            <a:lvl1pPr marL="0" algn="r" defTabSz="342946" rtl="0" eaLnBrk="1" latinLnBrk="0" hangingPunct="1">
              <a:defRPr sz="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46" algn="l" defTabSz="342946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91" algn="l" defTabSz="342946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837" algn="l" defTabSz="342946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783" algn="l" defTabSz="342946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729" algn="l" defTabSz="342946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674" algn="l" defTabSz="342946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620" algn="l" defTabSz="342946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566" algn="l" defTabSz="342946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EDC0628-969F-FC4B-BFD5-4ADF3A201C8E}" type="datetime4">
              <a:rPr lang="en-US" sz="1066" smtClean="0"/>
              <a:pPr/>
              <a:t>May 2, 2022</a:t>
            </a:fld>
            <a:endParaRPr lang="en-US" sz="1066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441" y="274639"/>
            <a:ext cx="10969943" cy="851428"/>
          </a:xfrm>
        </p:spPr>
        <p:txBody>
          <a:bodyPr>
            <a:normAutofit/>
          </a:bodyPr>
          <a:lstStyle>
            <a:lvl1pPr algn="ctr">
              <a:defRPr sz="3199" cap="none" spc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Project Overview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441" y="1867563"/>
            <a:ext cx="5019426" cy="3951288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spcAft>
                <a:spcPts val="2399"/>
              </a:spcAft>
              <a:defRPr sz="1866">
                <a:solidFill>
                  <a:schemeClr val="bg1">
                    <a:lumMod val="85000"/>
                  </a:schemeClr>
                </a:solidFill>
              </a:defRPr>
            </a:lvl1pPr>
            <a:lvl2pPr>
              <a:spcBef>
                <a:spcPts val="0"/>
              </a:spcBef>
              <a:spcAft>
                <a:spcPts val="2399"/>
              </a:spcAft>
              <a:defRPr sz="1600">
                <a:solidFill>
                  <a:schemeClr val="bg1">
                    <a:lumMod val="85000"/>
                  </a:schemeClr>
                </a:solidFill>
              </a:defRPr>
            </a:lvl2pPr>
            <a:lvl3pPr>
              <a:spcBef>
                <a:spcPts val="0"/>
              </a:spcBef>
              <a:spcAft>
                <a:spcPts val="2399"/>
              </a:spcAft>
              <a:defRPr sz="1333">
                <a:solidFill>
                  <a:schemeClr val="bg1">
                    <a:lumMod val="85000"/>
                  </a:schemeClr>
                </a:solidFill>
              </a:defRPr>
            </a:lvl3pPr>
            <a:lvl4pPr>
              <a:spcBef>
                <a:spcPts val="0"/>
              </a:spcBef>
              <a:spcAft>
                <a:spcPts val="2399"/>
              </a:spcAft>
              <a:defRPr sz="1066">
                <a:solidFill>
                  <a:schemeClr val="bg1">
                    <a:lumMod val="85000"/>
                  </a:schemeClr>
                </a:solidFill>
              </a:defRPr>
            </a:lvl4pPr>
            <a:lvl5pPr>
              <a:spcBef>
                <a:spcPts val="0"/>
              </a:spcBef>
              <a:spcAft>
                <a:spcPts val="2399"/>
              </a:spcAft>
              <a:defRPr sz="1066">
                <a:solidFill>
                  <a:schemeClr val="bg1">
                    <a:lumMod val="8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7636" y="1867563"/>
            <a:ext cx="5061748" cy="3951288"/>
          </a:xfrm>
        </p:spPr>
        <p:txBody>
          <a:bodyPr>
            <a:noAutofit/>
          </a:bodyPr>
          <a:lstStyle>
            <a:lvl1pPr>
              <a:defRPr sz="1866" b="0">
                <a:solidFill>
                  <a:schemeClr val="bg1">
                    <a:lumMod val="85000"/>
                  </a:schemeClr>
                </a:solidFill>
              </a:defRPr>
            </a:lvl1pPr>
            <a:lvl2pPr>
              <a:defRPr sz="1600">
                <a:solidFill>
                  <a:schemeClr val="bg1">
                    <a:lumMod val="85000"/>
                  </a:schemeClr>
                </a:solidFill>
              </a:defRPr>
            </a:lvl2pPr>
            <a:lvl3pPr>
              <a:defRPr sz="1333">
                <a:solidFill>
                  <a:schemeClr val="bg1">
                    <a:lumMod val="85000"/>
                  </a:schemeClr>
                </a:solidFill>
              </a:defRPr>
            </a:lvl3pPr>
            <a:lvl4pPr>
              <a:defRPr sz="1066">
                <a:solidFill>
                  <a:schemeClr val="bg1">
                    <a:lumMod val="85000"/>
                  </a:schemeClr>
                </a:solidFill>
              </a:defRPr>
            </a:lvl4pPr>
            <a:lvl5pPr>
              <a:defRPr sz="1600">
                <a:solidFill>
                  <a:schemeClr val="bg1">
                    <a:lumMod val="8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116923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s - 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713383" y="6937428"/>
            <a:ext cx="1642106" cy="365125"/>
          </a:xfrm>
        </p:spPr>
        <p:txBody>
          <a:bodyPr/>
          <a:lstStyle/>
          <a:p>
            <a:fld id="{EF675A81-7659-1942-B73F-B7718E85C97E}" type="datetime4">
              <a:rPr lang="en-US" smtClean="0"/>
              <a:t>May 2,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6220" y="6368492"/>
            <a:ext cx="8317744" cy="365125"/>
          </a:xfrm>
        </p:spPr>
        <p:txBody>
          <a:bodyPr anchor="b" anchorCtr="0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89347" y="6926556"/>
            <a:ext cx="465545" cy="365125"/>
          </a:xfrm>
        </p:spPr>
        <p:txBody>
          <a:bodyPr/>
          <a:lstStyle/>
          <a:p>
            <a:fld id="{881F98DA-84C1-A342-BE58-CA8F8438B5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181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s Split-Sc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77ED6-AF1F-4544-B62F-2D9A26CA2B8F}" type="datetime4">
              <a:rPr lang="en-US" smtClean="0"/>
              <a:t>May 2, 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b="1">
                <a:solidFill>
                  <a:schemeClr val="bg2"/>
                </a:solidFill>
              </a:rPr>
              <a:t>|</a:t>
            </a:r>
            <a:r>
              <a:rPr lang="en-US"/>
              <a:t>   </a:t>
            </a:r>
            <a:fld id="{E4CD9500-8DFF-3E46-A231-F710DE515F6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09441" y="1718733"/>
            <a:ext cx="5061748" cy="4377267"/>
          </a:xfrm>
        </p:spPr>
        <p:txBody>
          <a:bodyPr/>
          <a:lstStyle>
            <a:lvl1pPr>
              <a:spcAft>
                <a:spcPts val="800"/>
              </a:spcAft>
              <a:defRPr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6517636" y="1718733"/>
            <a:ext cx="5061748" cy="4377267"/>
          </a:xfrm>
        </p:spPr>
        <p:txBody>
          <a:bodyPr/>
          <a:lstStyle>
            <a:lvl1pPr>
              <a:spcAft>
                <a:spcPts val="800"/>
              </a:spcAft>
              <a:defRPr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71525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s with Hea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77ED6-AF1F-4544-B62F-2D9A26CA2B8F}" type="datetime4">
              <a:rPr lang="en-US" smtClean="0"/>
              <a:t>May 2, 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b="1">
                <a:solidFill>
                  <a:schemeClr val="bg2"/>
                </a:solidFill>
              </a:rPr>
              <a:t>|</a:t>
            </a:r>
            <a:r>
              <a:rPr lang="en-US"/>
              <a:t>   </a:t>
            </a:r>
            <a:fld id="{E4CD9500-8DFF-3E46-A231-F710DE515F6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609441" y="1419611"/>
            <a:ext cx="10969943" cy="4799156"/>
          </a:xfrm>
        </p:spPr>
        <p:txBody>
          <a:bodyPr/>
          <a:lstStyle>
            <a:lvl1pPr marL="0" indent="0">
              <a:buFontTx/>
              <a:buNone/>
              <a:defRPr sz="2933" b="1">
                <a:solidFill>
                  <a:schemeClr val="accent3"/>
                </a:solidFill>
              </a:defRPr>
            </a:lvl1pPr>
            <a:lvl2pPr marL="0" indent="-285717">
              <a:buFont typeface="Arial"/>
              <a:buChar char="•"/>
              <a:defRPr sz="2399"/>
            </a:lvl2pPr>
            <a:lvl3pPr marL="1142866" indent="-228574">
              <a:buFont typeface="Lucida Grande"/>
              <a:buChar char="-"/>
              <a:defRPr/>
            </a:lvl3pPr>
            <a:lvl4pPr marL="1600013" indent="-228574">
              <a:buFont typeface="Arial"/>
              <a:buChar char="•"/>
              <a:defRPr/>
            </a:lvl4pPr>
            <a:lvl5pPr marL="2057160" indent="-228574">
              <a:buFont typeface="Lucida Grande"/>
              <a:buChar char="-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 descr="Efficient Logo Dark Gray and Cya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9220" y="6487542"/>
            <a:ext cx="926403" cy="254572"/>
          </a:xfrm>
          <a:prstGeom prst="rect">
            <a:avLst/>
          </a:prstGeom>
        </p:spPr>
      </p:pic>
      <p:pic>
        <p:nvPicPr>
          <p:cNvPr id="8" name="Picture 7" descr="PIM Logo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051"/>
          <a:stretch/>
        </p:blipFill>
        <p:spPr>
          <a:xfrm>
            <a:off x="10520810" y="6368492"/>
            <a:ext cx="404028" cy="489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348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odule Tran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icture Placeholder 34"/>
          <p:cNvSpPr>
            <a:spLocks noGrp="1"/>
          </p:cNvSpPr>
          <p:nvPr>
            <p:ph type="pic" sz="quarter" idx="13" hasCustomPrompt="1"/>
          </p:nvPr>
        </p:nvSpPr>
        <p:spPr>
          <a:xfrm>
            <a:off x="4062942" y="3429000"/>
            <a:ext cx="4062942" cy="3429000"/>
          </a:xfrm>
          <a:solidFill>
            <a:schemeClr val="bg1">
              <a:alpha val="67000"/>
            </a:schemeClr>
          </a:solidFill>
          <a:ln>
            <a:noFill/>
          </a:ln>
        </p:spPr>
        <p:txBody>
          <a:bodyPr anchor="t" anchorCtr="1">
            <a:normAutofit/>
          </a:bodyPr>
          <a:lstStyle>
            <a:lvl1pPr marL="0" indent="0">
              <a:buFontTx/>
              <a:buNone/>
              <a:defRPr sz="1466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Box</a:t>
            </a:r>
          </a:p>
        </p:txBody>
      </p:sp>
      <p:sp>
        <p:nvSpPr>
          <p:cNvPr id="33" name="Picture Placeholder 32"/>
          <p:cNvSpPr>
            <a:spLocks noGrp="1"/>
          </p:cNvSpPr>
          <p:nvPr>
            <p:ph type="pic" sz="quarter" idx="12" hasCustomPrompt="1"/>
          </p:nvPr>
        </p:nvSpPr>
        <p:spPr>
          <a:xfrm>
            <a:off x="4062942" y="0"/>
            <a:ext cx="4062942" cy="3429000"/>
          </a:xfrm>
          <a:solidFill>
            <a:schemeClr val="accent1">
              <a:alpha val="66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ctr">
              <a:buFontTx/>
              <a:buNone/>
              <a:defRPr sz="12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Box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333805" y="3429001"/>
            <a:ext cx="3521216" cy="3429001"/>
          </a:xfrm>
        </p:spPr>
        <p:txBody>
          <a:bodyPr lIns="274320" tIns="228600" rIns="274320" bIns="228600" anchor="ctr" anchorCtr="1">
            <a:normAutofit/>
          </a:bodyPr>
          <a:lstStyle>
            <a:lvl1pPr marL="0" indent="0" algn="ctr">
              <a:lnSpc>
                <a:spcPct val="100000"/>
              </a:lnSpc>
              <a:buNone/>
              <a:defRPr sz="2399">
                <a:solidFill>
                  <a:schemeClr val="tx1">
                    <a:lumMod val="75000"/>
                  </a:schemeClr>
                </a:solidFill>
              </a:defRPr>
            </a:lvl1pPr>
            <a:lvl2pPr marL="457147" indent="0">
              <a:buNone/>
              <a:defRPr sz="1866">
                <a:solidFill>
                  <a:schemeClr val="tx1">
                    <a:tint val="75000"/>
                  </a:schemeClr>
                </a:solidFill>
              </a:defRPr>
            </a:lvl2pPr>
            <a:lvl3pPr marL="91429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40" indent="0">
              <a:buNone/>
              <a:defRPr sz="1466">
                <a:solidFill>
                  <a:schemeClr val="tx1">
                    <a:tint val="75000"/>
                  </a:schemeClr>
                </a:solidFill>
              </a:defRPr>
            </a:lvl4pPr>
            <a:lvl5pPr marL="1828587" indent="0">
              <a:buNone/>
              <a:defRPr sz="1466">
                <a:solidFill>
                  <a:schemeClr val="tx1">
                    <a:tint val="75000"/>
                  </a:schemeClr>
                </a:solidFill>
              </a:defRPr>
            </a:lvl5pPr>
            <a:lvl6pPr marL="2285734" indent="0">
              <a:buNone/>
              <a:defRPr sz="1466">
                <a:solidFill>
                  <a:schemeClr val="tx1">
                    <a:tint val="75000"/>
                  </a:schemeClr>
                </a:solidFill>
              </a:defRPr>
            </a:lvl6pPr>
            <a:lvl7pPr marL="2742879" indent="0">
              <a:buNone/>
              <a:defRPr sz="1466">
                <a:solidFill>
                  <a:schemeClr val="tx1">
                    <a:tint val="75000"/>
                  </a:schemeClr>
                </a:solidFill>
              </a:defRPr>
            </a:lvl7pPr>
            <a:lvl8pPr marL="3200026" indent="0">
              <a:buNone/>
              <a:defRPr sz="1466">
                <a:solidFill>
                  <a:schemeClr val="tx1">
                    <a:tint val="75000"/>
                  </a:schemeClr>
                </a:solidFill>
              </a:defRPr>
            </a:lvl8pPr>
            <a:lvl9pPr marL="3657173" indent="0">
              <a:buNone/>
              <a:defRPr sz="146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2942" y="825503"/>
            <a:ext cx="4062942" cy="910165"/>
          </a:xfrm>
        </p:spPr>
        <p:txBody>
          <a:bodyPr lIns="0" tIns="0" rIns="0" bIns="0" anchor="b" anchorCtr="1"/>
          <a:lstStyle>
            <a:lvl1pPr algn="ctr">
              <a:defRPr sz="3999" b="1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Module</a:t>
            </a:r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14" hasCustomPrompt="1"/>
          </p:nvPr>
        </p:nvSpPr>
        <p:spPr>
          <a:xfrm>
            <a:off x="4062942" y="1634068"/>
            <a:ext cx="4062942" cy="1490133"/>
          </a:xfrm>
        </p:spPr>
        <p:txBody>
          <a:bodyPr tIns="0" anchor="t" anchorCtr="1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5599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5599"/>
            </a:lvl2pPr>
            <a:lvl3pPr marL="0" indent="0" algn="ctr">
              <a:spcBef>
                <a:spcPts val="0"/>
              </a:spcBef>
              <a:buFontTx/>
              <a:buNone/>
              <a:defRPr sz="5599"/>
            </a:lvl3pPr>
            <a:lvl4pPr marL="0" indent="0" algn="ctr">
              <a:spcBef>
                <a:spcPts val="0"/>
              </a:spcBef>
              <a:buFontTx/>
              <a:buNone/>
              <a:defRPr sz="5599"/>
            </a:lvl4pPr>
            <a:lvl5pPr marL="0" indent="0" algn="ctr">
              <a:spcBef>
                <a:spcPts val="0"/>
              </a:spcBef>
              <a:buFontTx/>
              <a:buNone/>
              <a:defRPr sz="5599"/>
            </a:lvl5pPr>
          </a:lstStyle>
          <a:p>
            <a:pPr lvl="0"/>
            <a:r>
              <a:rPr lang="en-US"/>
              <a:t>— 5 —</a:t>
            </a:r>
          </a:p>
        </p:txBody>
      </p:sp>
      <p:pic>
        <p:nvPicPr>
          <p:cNvPr id="4" name="Picture 3" descr="Efficient Logo Reverse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9219" y="6487542"/>
            <a:ext cx="926403" cy="254572"/>
          </a:xfrm>
          <a:prstGeom prst="rect">
            <a:avLst/>
          </a:prstGeom>
        </p:spPr>
      </p:pic>
      <p:pic>
        <p:nvPicPr>
          <p:cNvPr id="6" name="Picture 5" descr="PIM Logo Reversed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0867"/>
          <a:stretch/>
        </p:blipFill>
        <p:spPr>
          <a:xfrm>
            <a:off x="10520812" y="6368492"/>
            <a:ext cx="407935" cy="489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044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se Slide">
    <p:bg>
      <p:bgPr>
        <a:solidFill>
          <a:srgbClr val="1B506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441" y="355601"/>
            <a:ext cx="11003800" cy="1064011"/>
          </a:xfrm>
        </p:spPr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/>
              <a:t>Click to Edit Case Slide TITLE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609441" y="1419613"/>
            <a:ext cx="11003800" cy="4346191"/>
          </a:xfrm>
        </p:spPr>
        <p:txBody>
          <a:bodyPr tIns="0">
            <a:normAutofit/>
          </a:bodyPr>
          <a:lstStyle>
            <a:lvl1pPr marL="0" indent="0">
              <a:lnSpc>
                <a:spcPct val="120000"/>
              </a:lnSpc>
              <a:spcBef>
                <a:spcPts val="0"/>
              </a:spcBef>
              <a:buFontTx/>
              <a:buNone/>
              <a:defRPr sz="2666">
                <a:solidFill>
                  <a:schemeClr val="bg1"/>
                </a:solidFill>
              </a:defRPr>
            </a:lvl1pPr>
            <a:lvl2pPr marL="457147" indent="0">
              <a:buFontTx/>
              <a:buNone/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 marL="914293" indent="0">
              <a:buFontTx/>
              <a:buNone/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 marL="1371440" indent="0">
              <a:buFontTx/>
              <a:buNone/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 marL="1828587" indent="0">
              <a:buFontTx/>
              <a:buNone/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7" name="Picture 16" descr="Efficient Logo Reverse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9219" y="6487542"/>
            <a:ext cx="926403" cy="254572"/>
          </a:xfrm>
          <a:prstGeom prst="rect">
            <a:avLst/>
          </a:prstGeom>
        </p:spPr>
      </p:pic>
      <p:pic>
        <p:nvPicPr>
          <p:cNvPr id="5" name="Picture 4" descr="PIM Logo Reversed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0867"/>
          <a:stretch/>
        </p:blipFill>
        <p:spPr>
          <a:xfrm>
            <a:off x="10520812" y="6368492"/>
            <a:ext cx="407935" cy="489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7418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se 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Question 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441" y="1419613"/>
            <a:ext cx="10969943" cy="4706553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FontTx/>
              <a:buNone/>
              <a:defRPr sz="2666" i="0">
                <a:solidFill>
                  <a:schemeClr val="accent1">
                    <a:lumMod val="75000"/>
                  </a:schemeClr>
                </a:solidFill>
              </a:defRPr>
            </a:lvl1pPr>
            <a:lvl2pPr marL="457147" indent="0">
              <a:buFontTx/>
              <a:buNone/>
              <a:defRPr sz="2399"/>
            </a:lvl2pPr>
            <a:lvl3pPr marL="914293" indent="0">
              <a:buFontTx/>
              <a:buNone/>
              <a:defRPr sz="2000"/>
            </a:lvl3pPr>
            <a:lvl4pPr marL="1371440" indent="0">
              <a:buFontTx/>
              <a:buNone/>
              <a:defRPr sz="1866"/>
            </a:lvl4pPr>
            <a:lvl5pPr marL="1828587" indent="0">
              <a:buFontTx/>
              <a:buNone/>
              <a:defRPr sz="1866"/>
            </a:lvl5pPr>
            <a:lvl6pPr>
              <a:defRPr sz="1866"/>
            </a:lvl6pPr>
            <a:lvl7pPr>
              <a:defRPr sz="1866"/>
            </a:lvl7pPr>
            <a:lvl8pPr>
              <a:defRPr sz="1866"/>
            </a:lvl8pPr>
            <a:lvl9pPr>
              <a:defRPr sz="186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 descr="Efficient Logo Dark Gray and Cya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9220" y="6487542"/>
            <a:ext cx="926403" cy="254572"/>
          </a:xfrm>
          <a:prstGeom prst="rect">
            <a:avLst/>
          </a:prstGeom>
        </p:spPr>
      </p:pic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77ED6-AF1F-4544-B62F-2D9A26CA2B8F}" type="datetime4">
              <a:rPr lang="en-US" smtClean="0"/>
              <a:t>May 2, 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b="1">
                <a:solidFill>
                  <a:schemeClr val="bg2"/>
                </a:solidFill>
              </a:rPr>
              <a:t>|</a:t>
            </a:r>
            <a:r>
              <a:rPr lang="en-US"/>
              <a:t>   </a:t>
            </a:r>
            <a:fld id="{E4CD9500-8DFF-3E46-A231-F710DE515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513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4" y="491068"/>
            <a:ext cx="7120729" cy="93980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77ED6-AF1F-4544-B62F-2D9A26CA2B8F}" type="datetime4">
              <a:rPr lang="en-US" smtClean="0"/>
              <a:t>May 2, 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b="1">
                <a:solidFill>
                  <a:schemeClr val="bg2"/>
                </a:solidFill>
              </a:rPr>
              <a:t>|</a:t>
            </a:r>
            <a:r>
              <a:rPr lang="en-US"/>
              <a:t>   </a:t>
            </a:r>
            <a:fld id="{E4CD9500-8DFF-3E46-A231-F710DE515F6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609441" y="1430868"/>
            <a:ext cx="7120729" cy="47413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58982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441" y="355601"/>
            <a:ext cx="10969943" cy="1064011"/>
          </a:xfrm>
          <a:prstGeom prst="rect">
            <a:avLst/>
          </a:prstGeom>
        </p:spPr>
        <p:txBody>
          <a:bodyPr vert="horz" lIns="68589" tIns="34295" rIns="68589" bIns="34295" rtlCol="0" anchor="b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419613"/>
            <a:ext cx="10969943" cy="4706553"/>
          </a:xfrm>
          <a:prstGeom prst="rect">
            <a:avLst/>
          </a:prstGeom>
        </p:spPr>
        <p:txBody>
          <a:bodyPr vert="horz" lIns="68589" tIns="34295" rIns="68589" bIns="34295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83814" y="6924328"/>
            <a:ext cx="1642106" cy="365125"/>
          </a:xfrm>
          <a:prstGeom prst="rect">
            <a:avLst/>
          </a:prstGeom>
        </p:spPr>
        <p:txBody>
          <a:bodyPr vert="horz" lIns="68589" tIns="34295" rIns="0" bIns="34295" rtlCol="0" anchor="ctr"/>
          <a:lstStyle>
            <a:lvl1pPr algn="r">
              <a:defRPr sz="1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877ED6-AF1F-4544-B62F-2D9A26CA2B8F}" type="datetime4">
              <a:rPr lang="en-US" smtClean="0"/>
              <a:t>May 2,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7506" y="6414135"/>
            <a:ext cx="8486309" cy="313188"/>
          </a:xfrm>
          <a:prstGeom prst="rect">
            <a:avLst/>
          </a:prstGeom>
        </p:spPr>
        <p:txBody>
          <a:bodyPr vert="horz" lIns="0" tIns="34295" rIns="68589" bIns="34295" rtlCol="0" anchor="b" anchorCtr="0"/>
          <a:lstStyle>
            <a:lvl1pPr algn="l">
              <a:defRPr sz="1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9779" y="6924328"/>
            <a:ext cx="465545" cy="365125"/>
          </a:xfrm>
          <a:prstGeom prst="rect">
            <a:avLst/>
          </a:prstGeom>
        </p:spPr>
        <p:txBody>
          <a:bodyPr vert="horz" lIns="68589" tIns="34295" rIns="0" bIns="34295" rtlCol="0" anchor="ctr"/>
          <a:lstStyle>
            <a:lvl1pPr algn="l">
              <a:defRPr sz="1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b="1">
                <a:solidFill>
                  <a:schemeClr val="bg2"/>
                </a:solidFill>
              </a:rPr>
              <a:t>|</a:t>
            </a:r>
            <a:r>
              <a:rPr lang="en-US"/>
              <a:t>   </a:t>
            </a:r>
            <a:fld id="{E4CD9500-8DFF-3E46-A231-F710DE515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501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65" r:id="rId4"/>
    <p:sldLayoutId id="2147483664" r:id="rId5"/>
    <p:sldLayoutId id="2147483651" r:id="rId6"/>
    <p:sldLayoutId id="2147483654" r:id="rId7"/>
    <p:sldLayoutId id="2147483652" r:id="rId8"/>
    <p:sldLayoutId id="2147483666" r:id="rId9"/>
    <p:sldLayoutId id="2147483667" r:id="rId10"/>
    <p:sldLayoutId id="2147483655" r:id="rId11"/>
    <p:sldLayoutId id="2147483656" r:id="rId12"/>
    <p:sldLayoutId id="2147483657" r:id="rId13"/>
    <p:sldLayoutId id="2147483658" r:id="rId14"/>
    <p:sldLayoutId id="2147483659" r:id="rId1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/>
  <p:txStyles>
    <p:titleStyle>
      <a:lvl1pPr algn="l" defTabSz="457147" rtl="0" eaLnBrk="1" latinLnBrk="0" hangingPunct="1">
        <a:lnSpc>
          <a:spcPct val="90000"/>
        </a:lnSpc>
        <a:spcBef>
          <a:spcPct val="0"/>
        </a:spcBef>
        <a:buNone/>
        <a:defRPr sz="3732" b="1" i="0" kern="1200" cap="all" spc="133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60" indent="-342860" algn="l" defTabSz="457147" rtl="0" eaLnBrk="1" latinLnBrk="0" hangingPunct="1">
        <a:spcBef>
          <a:spcPct val="20000"/>
        </a:spcBef>
        <a:spcAft>
          <a:spcPts val="533"/>
        </a:spcAft>
        <a:buClr>
          <a:schemeClr val="bg1">
            <a:lumMod val="50000"/>
          </a:schemeClr>
        </a:buClr>
        <a:buFont typeface="Arial"/>
        <a:buChar char="•"/>
        <a:defRPr sz="3199" kern="1200">
          <a:solidFill>
            <a:schemeClr val="tx1"/>
          </a:solidFill>
          <a:latin typeface="+mn-lt"/>
          <a:ea typeface="+mn-ea"/>
          <a:cs typeface="+mn-cs"/>
        </a:defRPr>
      </a:lvl1pPr>
      <a:lvl2pPr marL="742864" indent="-285717" algn="l" defTabSz="457147" rtl="0" eaLnBrk="1" latinLnBrk="0" hangingPunct="1">
        <a:spcBef>
          <a:spcPct val="20000"/>
        </a:spcBef>
        <a:spcAft>
          <a:spcPts val="533"/>
        </a:spcAft>
        <a:buClr>
          <a:schemeClr val="bg1">
            <a:lumMod val="50000"/>
          </a:schemeClr>
        </a:buClr>
        <a:buFont typeface="Arial"/>
        <a:buChar char="–"/>
        <a:defRPr sz="2666" kern="1200">
          <a:solidFill>
            <a:schemeClr val="tx1"/>
          </a:solidFill>
          <a:latin typeface="+mn-lt"/>
          <a:ea typeface="+mn-ea"/>
          <a:cs typeface="+mn-cs"/>
        </a:defRPr>
      </a:lvl2pPr>
      <a:lvl3pPr marL="1142866" indent="-228574" algn="l" defTabSz="457147" rtl="0" eaLnBrk="1" latinLnBrk="0" hangingPunct="1">
        <a:spcBef>
          <a:spcPct val="20000"/>
        </a:spcBef>
        <a:spcAft>
          <a:spcPts val="533"/>
        </a:spcAft>
        <a:buClr>
          <a:schemeClr val="bg1">
            <a:lumMod val="50000"/>
          </a:schemeClr>
        </a:buClr>
        <a:buFont typeface="Arial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00013" indent="-228574" algn="l" defTabSz="457147" rtl="0" eaLnBrk="1" latinLnBrk="0" hangingPunct="1">
        <a:spcBef>
          <a:spcPct val="20000"/>
        </a:spcBef>
        <a:spcAft>
          <a:spcPts val="533"/>
        </a:spcAft>
        <a:buClr>
          <a:schemeClr val="bg1">
            <a:lumMod val="50000"/>
          </a:schemeClr>
        </a:buClr>
        <a:buFont typeface="Arial"/>
        <a:buChar char="–"/>
        <a:defRPr sz="1866" kern="1200">
          <a:solidFill>
            <a:schemeClr val="tx1"/>
          </a:solidFill>
          <a:latin typeface="+mn-lt"/>
          <a:ea typeface="+mn-ea"/>
          <a:cs typeface="+mn-cs"/>
        </a:defRPr>
      </a:lvl4pPr>
      <a:lvl5pPr marL="2057160" indent="-228574" algn="l" defTabSz="457147" rtl="0" eaLnBrk="1" latinLnBrk="0" hangingPunct="1">
        <a:spcBef>
          <a:spcPct val="20000"/>
        </a:spcBef>
        <a:spcAft>
          <a:spcPts val="533"/>
        </a:spcAft>
        <a:buClr>
          <a:schemeClr val="bg1">
            <a:lumMod val="50000"/>
          </a:schemeClr>
        </a:buClr>
        <a:buFont typeface="Arial"/>
        <a:buChar char="»"/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2514306" indent="-228574" algn="l" defTabSz="457147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53" indent="-228574" algn="l" defTabSz="457147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00" indent="-228574" algn="l" defTabSz="457147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47" indent="-228574" algn="l" defTabSz="457147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47" rtl="0" eaLnBrk="1" latinLnBrk="0" hangingPunct="1">
        <a:defRPr sz="1866" kern="1200">
          <a:solidFill>
            <a:schemeClr val="tx1"/>
          </a:solidFill>
          <a:latin typeface="+mn-lt"/>
          <a:ea typeface="+mn-ea"/>
          <a:cs typeface="+mn-cs"/>
        </a:defRPr>
      </a:lvl1pPr>
      <a:lvl2pPr marL="457147" algn="l" defTabSz="457147" rtl="0" eaLnBrk="1" latinLnBrk="0" hangingPunct="1">
        <a:defRPr sz="1866" kern="1200">
          <a:solidFill>
            <a:schemeClr val="tx1"/>
          </a:solidFill>
          <a:latin typeface="+mn-lt"/>
          <a:ea typeface="+mn-ea"/>
          <a:cs typeface="+mn-cs"/>
        </a:defRPr>
      </a:lvl2pPr>
      <a:lvl3pPr marL="914293" algn="l" defTabSz="457147" rtl="0" eaLnBrk="1" latinLnBrk="0" hangingPunct="1">
        <a:defRPr sz="1866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0" algn="l" defTabSz="457147" rtl="0" eaLnBrk="1" latinLnBrk="0" hangingPunct="1">
        <a:defRPr sz="1866" kern="1200">
          <a:solidFill>
            <a:schemeClr val="tx1"/>
          </a:solidFill>
          <a:latin typeface="+mn-lt"/>
          <a:ea typeface="+mn-ea"/>
          <a:cs typeface="+mn-cs"/>
        </a:defRPr>
      </a:lvl4pPr>
      <a:lvl5pPr marL="1828587" algn="l" defTabSz="457147" rtl="0" eaLnBrk="1" latinLnBrk="0" hangingPunct="1">
        <a:defRPr sz="1866" kern="1200">
          <a:solidFill>
            <a:schemeClr val="tx1"/>
          </a:solidFill>
          <a:latin typeface="+mn-lt"/>
          <a:ea typeface="+mn-ea"/>
          <a:cs typeface="+mn-cs"/>
        </a:defRPr>
      </a:lvl5pPr>
      <a:lvl6pPr marL="2285734" algn="l" defTabSz="457147" rtl="0" eaLnBrk="1" latinLnBrk="0" hangingPunct="1">
        <a:defRPr sz="1866" kern="1200">
          <a:solidFill>
            <a:schemeClr val="tx1"/>
          </a:solidFill>
          <a:latin typeface="+mn-lt"/>
          <a:ea typeface="+mn-ea"/>
          <a:cs typeface="+mn-cs"/>
        </a:defRPr>
      </a:lvl6pPr>
      <a:lvl7pPr marL="2742879" algn="l" defTabSz="457147" rtl="0" eaLnBrk="1" latinLnBrk="0" hangingPunct="1">
        <a:defRPr sz="1866" kern="1200">
          <a:solidFill>
            <a:schemeClr val="tx1"/>
          </a:solidFill>
          <a:latin typeface="+mn-lt"/>
          <a:ea typeface="+mn-ea"/>
          <a:cs typeface="+mn-cs"/>
        </a:defRPr>
      </a:lvl7pPr>
      <a:lvl8pPr marL="3200026" algn="l" defTabSz="457147" rtl="0" eaLnBrk="1" latinLnBrk="0" hangingPunct="1">
        <a:defRPr sz="1866" kern="1200">
          <a:solidFill>
            <a:schemeClr val="tx1"/>
          </a:solidFill>
          <a:latin typeface="+mn-lt"/>
          <a:ea typeface="+mn-ea"/>
          <a:cs typeface="+mn-cs"/>
        </a:defRPr>
      </a:lvl8pPr>
      <a:lvl9pPr marL="3657173" algn="l" defTabSz="457147" rtl="0" eaLnBrk="1" latinLnBrk="0" hangingPunct="1">
        <a:defRPr sz="18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5" Type="http://schemas.microsoft.com/office/2007/relationships/hdphoto" Target="../media/hdphoto1.wdp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6.xml"/><Relationship Id="rId4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BF882F2-C3CE-4D1A-84B9-0049961919DE}"/>
              </a:ext>
            </a:extLst>
          </p:cNvPr>
          <p:cNvSpPr/>
          <p:nvPr/>
        </p:nvSpPr>
        <p:spPr>
          <a:xfrm>
            <a:off x="0" y="4178105"/>
            <a:ext cx="12188824" cy="984738"/>
          </a:xfrm>
          <a:prstGeom prst="rect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E9F2CE-E59D-3FF0-A706-81518F6BC4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1735" y="2472413"/>
            <a:ext cx="10860258" cy="1062206"/>
          </a:xfrm>
        </p:spPr>
        <p:txBody>
          <a:bodyPr>
            <a:noAutofit/>
          </a:bodyPr>
          <a:lstStyle/>
          <a:p>
            <a:pPr algn="ctr"/>
            <a:r>
              <a:rPr lang="en-US" sz="3600" dirty="0"/>
              <a:t>Comparative Diagnostic and Therapeutic Strategies Among General and MS Subspecialist Neurologists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D1F2DC-2A1C-3F55-CBCF-09F919C9BD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61204" y="4358845"/>
            <a:ext cx="9421320" cy="62325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cap="none" spc="0" dirty="0"/>
              <a:t>Andrew Solomon, MD</a:t>
            </a:r>
            <a:r>
              <a:rPr lang="en-US" sz="1800" cap="none" spc="0" baseline="30000" dirty="0"/>
              <a:t>1</a:t>
            </a:r>
            <a:r>
              <a:rPr lang="en-US" sz="1800" cap="none" spc="0" dirty="0"/>
              <a:t>  ・Jiwon Oh, MD, PhD, FRCPC</a:t>
            </a:r>
            <a:r>
              <a:rPr lang="en-US" sz="1800" cap="none" spc="0" baseline="30000" dirty="0"/>
              <a:t>2</a:t>
            </a:r>
            <a:r>
              <a:rPr lang="en-US" sz="1800" cap="none" spc="0" dirty="0"/>
              <a:t> ・Robert Bermel, MD</a:t>
            </a:r>
            <a:r>
              <a:rPr lang="en-US" sz="1800" cap="none" spc="0" baseline="30000" dirty="0"/>
              <a:t>3</a:t>
            </a:r>
            <a:r>
              <a:rPr lang="en-US" sz="1800" cap="none" spc="0" dirty="0"/>
              <a:t> ・Adnan Subei, DO</a:t>
            </a:r>
            <a:r>
              <a:rPr lang="en-US" sz="1800" cap="none" spc="0" baseline="30000" dirty="0"/>
              <a:t>4</a:t>
            </a:r>
            <a:r>
              <a:rPr lang="en-US" sz="1800" cap="none" spc="0" dirty="0"/>
              <a:t> ・Chloe Gianatasio, MS</a:t>
            </a:r>
            <a:r>
              <a:rPr lang="en-US" sz="1800" cap="none" spc="0" baseline="30000" dirty="0"/>
              <a:t>5  </a:t>
            </a:r>
            <a:r>
              <a:rPr lang="en-US" sz="1800" cap="none" spc="0" dirty="0"/>
              <a:t>・Natalie Goldberg, PhD</a:t>
            </a:r>
            <a:r>
              <a:rPr lang="en-US" sz="1800" cap="none" spc="0" baseline="30000" dirty="0"/>
              <a:t>5 </a:t>
            </a:r>
            <a:r>
              <a:rPr lang="en-US" sz="1800" cap="none" spc="0" dirty="0"/>
              <a:t> ・Wendy Cerenzia</a:t>
            </a:r>
            <a:r>
              <a:rPr lang="en-US" sz="1800" cap="none" spc="0" baseline="30000" dirty="0"/>
              <a:t>6</a:t>
            </a:r>
            <a:r>
              <a:rPr lang="en-US" sz="1800" cap="none" spc="0" dirty="0"/>
              <a:t> ・ Brian Moss</a:t>
            </a:r>
            <a:r>
              <a:rPr lang="en-US" sz="1800" cap="none" spc="0" baseline="30000" dirty="0"/>
              <a:t>5 </a:t>
            </a:r>
            <a:endParaRPr lang="en-US" sz="1800" cap="none" spc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25F1B0-443C-95A5-4F8E-7DA5EACFFF7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60634" y="3534620"/>
            <a:ext cx="9067554" cy="623258"/>
          </a:xfrm>
        </p:spPr>
        <p:txBody>
          <a:bodyPr/>
          <a:lstStyle/>
          <a:p>
            <a:pPr algn="ctr"/>
            <a:r>
              <a:rPr lang="en-US" dirty="0"/>
              <a:t>- Opportunities for Education -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B8BCE03-5F3E-B7A6-4F9D-F59E1E8C8360}"/>
              </a:ext>
            </a:extLst>
          </p:cNvPr>
          <p:cNvSpPr txBox="1"/>
          <p:nvPr/>
        </p:nvSpPr>
        <p:spPr>
          <a:xfrm>
            <a:off x="1516724" y="5603152"/>
            <a:ext cx="9110280" cy="769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66" i="1" baseline="30000" dirty="0">
                <a:solidFill>
                  <a:schemeClr val="bg2"/>
                </a:solidFill>
              </a:rPr>
              <a:t>1 </a:t>
            </a:r>
            <a:r>
              <a:rPr lang="en-US" sz="1466" i="1" dirty="0" err="1">
                <a:solidFill>
                  <a:schemeClr val="bg2"/>
                </a:solidFill>
              </a:rPr>
              <a:t>Larner</a:t>
            </a:r>
            <a:r>
              <a:rPr lang="en-US" sz="1466" i="1" dirty="0">
                <a:solidFill>
                  <a:schemeClr val="bg2"/>
                </a:solidFill>
              </a:rPr>
              <a:t> College of Medicine, University of Vermont, Burlington, Vermont • </a:t>
            </a:r>
            <a:r>
              <a:rPr lang="en-US" sz="1466" i="1" baseline="30000" dirty="0">
                <a:solidFill>
                  <a:schemeClr val="bg2"/>
                </a:solidFill>
              </a:rPr>
              <a:t>2 </a:t>
            </a:r>
            <a:r>
              <a:rPr lang="en-US" sz="1466" i="1" dirty="0">
                <a:solidFill>
                  <a:schemeClr val="bg2"/>
                </a:solidFill>
              </a:rPr>
              <a:t>University of Toronto, Ontario, Canada •     </a:t>
            </a:r>
            <a:r>
              <a:rPr lang="en-US" sz="1466" i="1" baseline="30000" dirty="0">
                <a:solidFill>
                  <a:schemeClr val="bg2"/>
                </a:solidFill>
              </a:rPr>
              <a:t>3</a:t>
            </a:r>
            <a:r>
              <a:rPr lang="en-US" sz="1466" i="1" dirty="0">
                <a:solidFill>
                  <a:schemeClr val="bg2"/>
                </a:solidFill>
              </a:rPr>
              <a:t> </a:t>
            </a:r>
            <a:r>
              <a:rPr lang="en-US" sz="1466" i="1" dirty="0" err="1">
                <a:solidFill>
                  <a:schemeClr val="bg2"/>
                </a:solidFill>
              </a:rPr>
              <a:t>Mellen</a:t>
            </a:r>
            <a:r>
              <a:rPr lang="en-US" sz="1466" i="1" dirty="0">
                <a:solidFill>
                  <a:schemeClr val="bg2"/>
                </a:solidFill>
              </a:rPr>
              <a:t> Center for Multiple Sclerosis, Cleveland Clinic, Cleveland, Ohio • </a:t>
            </a:r>
            <a:r>
              <a:rPr lang="en-US" sz="1466" i="1" baseline="30000" dirty="0">
                <a:solidFill>
                  <a:schemeClr val="bg2"/>
                </a:solidFill>
              </a:rPr>
              <a:t>4</a:t>
            </a:r>
            <a:r>
              <a:rPr lang="en-US" sz="1466" i="1" dirty="0">
                <a:solidFill>
                  <a:schemeClr val="bg2"/>
                </a:solidFill>
              </a:rPr>
              <a:t> Memorial Healthcare System Neuroscience Institute Hollywood, Florida • </a:t>
            </a:r>
            <a:r>
              <a:rPr lang="en-US" sz="1466" i="1" baseline="30000" dirty="0">
                <a:solidFill>
                  <a:schemeClr val="bg2"/>
                </a:solidFill>
              </a:rPr>
              <a:t>5</a:t>
            </a:r>
            <a:r>
              <a:rPr lang="en-US" sz="1466" i="1" dirty="0">
                <a:solidFill>
                  <a:schemeClr val="bg2"/>
                </a:solidFill>
              </a:rPr>
              <a:t> EfficientCME, Fort Lauderdale, Florida • </a:t>
            </a:r>
            <a:r>
              <a:rPr lang="en-US" sz="1466" i="1" baseline="30000" dirty="0">
                <a:solidFill>
                  <a:schemeClr val="bg2"/>
                </a:solidFill>
              </a:rPr>
              <a:t>6</a:t>
            </a:r>
            <a:r>
              <a:rPr lang="en-US" sz="1466" i="1" dirty="0">
                <a:solidFill>
                  <a:schemeClr val="bg2"/>
                </a:solidFill>
              </a:rPr>
              <a:t> CE Outcomes, Birmingham, Alabama</a:t>
            </a:r>
          </a:p>
        </p:txBody>
      </p:sp>
    </p:spTree>
    <p:extLst>
      <p:ext uri="{BB962C8B-B14F-4D97-AF65-F5344CB8AC3E}">
        <p14:creationId xmlns:p14="http://schemas.microsoft.com/office/powerpoint/2010/main" val="4139207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91620-B8D2-F829-1E8C-6FFA3AABD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483" y="362142"/>
            <a:ext cx="10425382" cy="1064011"/>
          </a:xfrm>
        </p:spPr>
        <p:txBody>
          <a:bodyPr/>
          <a:lstStyle/>
          <a:p>
            <a:r>
              <a:rPr lang="en-US" sz="4000" dirty="0">
                <a:solidFill>
                  <a:schemeClr val="accent6"/>
                </a:solidFill>
              </a:rPr>
              <a:t>Results: </a:t>
            </a:r>
            <a:r>
              <a:rPr lang="en-US" sz="3200" dirty="0"/>
              <a:t>understanding dissemination in time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AFF10A-2B58-4AFC-2ED7-43BC92BB31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4482" y="1540408"/>
            <a:ext cx="4303277" cy="4706553"/>
          </a:xfrm>
        </p:spPr>
        <p:txBody>
          <a:bodyPr vert="horz" lIns="91428" tIns="45715" rIns="91428" bIns="45715" rtlCol="0" anchor="t">
            <a:normAutofit/>
          </a:bodyPr>
          <a:lstStyle/>
          <a:p>
            <a:pPr marL="0" indent="0">
              <a:buNone/>
            </a:pPr>
            <a:r>
              <a:rPr lang="en-US" sz="3200" b="1" cap="all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Case 2:</a:t>
            </a:r>
          </a:p>
          <a:p>
            <a:pPr marL="0" indent="0">
              <a:buNone/>
            </a:pPr>
            <a:r>
              <a:rPr lang="en-US" sz="2400" dirty="0"/>
              <a:t>A 28-year-old female presents due to </a:t>
            </a:r>
            <a:r>
              <a:rPr lang="en-US" sz="2400" b="1" dirty="0">
                <a:solidFill>
                  <a:schemeClr val="accent6"/>
                </a:solidFill>
              </a:rPr>
              <a:t>subacute onset of sensory changes </a:t>
            </a:r>
            <a:r>
              <a:rPr lang="en-US" sz="2400" dirty="0"/>
              <a:t>in her right arm, trunk, and right leg beginning 8 weeks ago. Symptoms have started to improve over the last week. 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7E34B45-2880-4D82-B427-9AD634708D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0315530"/>
              </p:ext>
            </p:extLst>
          </p:nvPr>
        </p:nvGraphicFramePr>
        <p:xfrm>
          <a:off x="5514536" y="1708256"/>
          <a:ext cx="5461294" cy="4340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7273">
                  <a:extLst>
                    <a:ext uri="{9D8B030D-6E8A-4147-A177-3AD203B41FA5}">
                      <a16:colId xmlns:a16="http://schemas.microsoft.com/office/drawing/2014/main" val="847577782"/>
                    </a:ext>
                  </a:extLst>
                </a:gridCol>
                <a:gridCol w="3534021">
                  <a:extLst>
                    <a:ext uri="{9D8B030D-6E8A-4147-A177-3AD203B41FA5}">
                      <a16:colId xmlns:a16="http://schemas.microsoft.com/office/drawing/2014/main" val="208847146"/>
                    </a:ext>
                  </a:extLst>
                </a:gridCol>
              </a:tblGrid>
              <a:tr h="439555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WORKUP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16" marR="9141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7937256"/>
                  </a:ext>
                </a:extLst>
              </a:tr>
              <a:tr h="586072">
                <a:tc>
                  <a:txBody>
                    <a:bodyPr/>
                    <a:lstStyle/>
                    <a:p>
                      <a:pPr marL="114300" lvl="1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 dirty="0"/>
                        <a:t>Personal and family medical history</a:t>
                      </a:r>
                      <a:endParaRPr lang="en-US" sz="1600" dirty="0">
                        <a:cs typeface="Calibri"/>
                      </a:endParaRPr>
                    </a:p>
                  </a:txBody>
                  <a:tcPr marL="91416" marR="9141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None</a:t>
                      </a:r>
                    </a:p>
                  </a:txBody>
                  <a:tcPr marL="91416" marR="9141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4810037"/>
                  </a:ext>
                </a:extLst>
              </a:tr>
              <a:tr h="587622">
                <a:tc>
                  <a:txBody>
                    <a:bodyPr/>
                    <a:lstStyle/>
                    <a:p>
                      <a:pPr marL="114300" lvl="1" indent="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 dirty="0"/>
                        <a:t>Neurological exam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16" marR="9141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lvl="1" indent="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 b="1" dirty="0">
                          <a:solidFill>
                            <a:schemeClr val="accent6"/>
                          </a:solidFill>
                        </a:rPr>
                        <a:t>C4/C5 sensory level to pinprick on the right</a:t>
                      </a:r>
                      <a:endParaRPr lang="en-US" sz="1600" dirty="0">
                        <a:cs typeface="Calibri"/>
                      </a:endParaRPr>
                    </a:p>
                  </a:txBody>
                  <a:tcPr marL="91416" marR="9141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006756"/>
                  </a:ext>
                </a:extLst>
              </a:tr>
              <a:tr h="356913">
                <a:tc>
                  <a:txBody>
                    <a:bodyPr/>
                    <a:lstStyle/>
                    <a:p>
                      <a:pPr marL="114300" lvl="1" indent="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CSF</a:t>
                      </a:r>
                      <a:endParaRPr lang="en-US" sz="1600" dirty="0">
                        <a:solidFill>
                          <a:schemeClr val="tx1"/>
                        </a:solidFill>
                        <a:cs typeface="Calibri"/>
                      </a:endParaRPr>
                    </a:p>
                  </a:txBody>
                  <a:tcPr marL="91416" marR="9141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Not performed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16" marR="9141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373745"/>
                  </a:ext>
                </a:extLst>
              </a:tr>
              <a:tr h="586072">
                <a:tc>
                  <a:txBody>
                    <a:bodyPr/>
                    <a:lstStyle/>
                    <a:p>
                      <a:pPr marL="91440"/>
                      <a:r>
                        <a:rPr lang="en-US" sz="1600" b="1" dirty="0">
                          <a:solidFill>
                            <a:schemeClr val="accent6"/>
                          </a:solidFill>
                        </a:rPr>
                        <a:t>Spinal MRI</a:t>
                      </a:r>
                    </a:p>
                  </a:txBody>
                  <a:tcPr marL="91416" marR="9141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marR="0" lvl="0" indent="0" algn="l" defTabSz="45714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</a:rPr>
                        <a:t>Non-enhancing T2 hyperintense lesion on C3/C4</a:t>
                      </a:r>
                    </a:p>
                  </a:txBody>
                  <a:tcPr marL="91416" marR="9141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5433960"/>
                  </a:ext>
                </a:extLst>
              </a:tr>
              <a:tr h="586072">
                <a:tc>
                  <a:txBody>
                    <a:bodyPr/>
                    <a:lstStyle/>
                    <a:p>
                      <a:pPr marL="91440"/>
                      <a:r>
                        <a:rPr lang="en-US" sz="1600" dirty="0"/>
                        <a:t>Visual evoked potentials</a:t>
                      </a:r>
                    </a:p>
                  </a:txBody>
                  <a:tcPr marL="91416" marR="9141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marR="0" lvl="0" indent="0" algn="l" defTabSz="45714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</a:rPr>
                        <a:t>Delayed P100 in left eye</a:t>
                      </a:r>
                    </a:p>
                  </a:txBody>
                  <a:tcPr marL="91416" marR="9141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1291284"/>
                  </a:ext>
                </a:extLst>
              </a:tr>
              <a:tr h="586072">
                <a:tc>
                  <a:txBody>
                    <a:bodyPr/>
                    <a:lstStyle/>
                    <a:p>
                      <a:pPr marL="91440"/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Lab eval for MS mimics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marR="0" lvl="0" indent="0" algn="l" defTabSz="45714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</a:rPr>
                        <a:t>Negative</a:t>
                      </a:r>
                    </a:p>
                  </a:txBody>
                  <a:tcPr marL="91416" marR="9141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8212694"/>
                  </a:ext>
                </a:extLst>
              </a:tr>
              <a:tr h="612472">
                <a:tc>
                  <a:txBody>
                    <a:bodyPr/>
                    <a:lstStyle/>
                    <a:p>
                      <a:pPr marL="91440" marR="0" lvl="0" indent="0" algn="l" defTabSz="45714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accent6"/>
                          </a:solidFill>
                        </a:rPr>
                        <a:t>Brain MRI</a:t>
                      </a:r>
                      <a:endParaRPr lang="en-US" sz="1600" b="1" dirty="0">
                        <a:solidFill>
                          <a:schemeClr val="accent6"/>
                        </a:solidFill>
                        <a:effectLst/>
                      </a:endParaRPr>
                    </a:p>
                  </a:txBody>
                  <a:tcPr marL="91416" marR="9141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Multiple non-enhancing, ovoid T2 hyperintense lesions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16" marR="9141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50114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5822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6657E8A-638B-402D-8A77-A78DD4553A5B}"/>
              </a:ext>
            </a:extLst>
          </p:cNvPr>
          <p:cNvSpPr/>
          <p:nvPr/>
        </p:nvSpPr>
        <p:spPr>
          <a:xfrm>
            <a:off x="1171145" y="2587538"/>
            <a:ext cx="8863486" cy="1337347"/>
          </a:xfrm>
          <a:prstGeom prst="rect">
            <a:avLst/>
          </a:prstGeom>
          <a:solidFill>
            <a:srgbClr val="C00000">
              <a:alpha val="20000"/>
            </a:srgbClr>
          </a:solidFill>
          <a:ln w="19050" cmpd="sng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16" tIns="45708" rIns="91416" bIns="45708" rtlCol="0" anchor="ctr"/>
          <a:lstStyle/>
          <a:p>
            <a:pPr algn="ctr" defTabSz="457124">
              <a:defRPr/>
            </a:pPr>
            <a:endParaRPr lang="en-US" sz="2487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DFFD3B-71C2-4C75-BF1D-D7192B929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41" y="297971"/>
            <a:ext cx="10969943" cy="1063734"/>
          </a:xfrm>
        </p:spPr>
        <p:txBody>
          <a:bodyPr/>
          <a:lstStyle/>
          <a:p>
            <a:r>
              <a:rPr lang="en-US" dirty="0">
                <a:solidFill>
                  <a:schemeClr val="accent6"/>
                </a:solidFill>
              </a:rPr>
              <a:t>Results: </a:t>
            </a:r>
            <a:r>
              <a:rPr lang="en-US" sz="3200" dirty="0"/>
              <a:t>understanding dissemination in time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09441" y="1363566"/>
            <a:ext cx="1014465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171">
              <a:defRPr/>
            </a:pPr>
            <a:r>
              <a:rPr lang="en-US" sz="2200" dirty="0">
                <a:solidFill>
                  <a:srgbClr val="494949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Does this patient's presentation fulfill </a:t>
            </a:r>
            <a:r>
              <a:rPr lang="en-US" sz="2200" b="1" dirty="0">
                <a:solidFill>
                  <a:schemeClr val="accent6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dissemination in time (DIT) criteria </a:t>
            </a:r>
            <a:r>
              <a:rPr lang="en-US" sz="2200" dirty="0">
                <a:solidFill>
                  <a:srgbClr val="494949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for a diagnosis of MS? </a:t>
            </a:r>
            <a:endParaRPr lang="en-US" sz="2200" dirty="0">
              <a:solidFill>
                <a:srgbClr val="494949"/>
              </a:solidFill>
              <a:ea typeface="Calibri" panose="020F0502020204030204" pitchFamily="34" charset="0"/>
            </a:endParaRPr>
          </a:p>
        </p:txBody>
      </p:sp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32FEB707-FFEC-46D2-8D32-9F0082CCAF1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6556278"/>
              </p:ext>
            </p:extLst>
          </p:nvPr>
        </p:nvGraphicFramePr>
        <p:xfrm>
          <a:off x="1691278" y="2280832"/>
          <a:ext cx="9779906" cy="40607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F375B1D-BEB1-407D-ACA3-753E3EC654A0}"/>
              </a:ext>
            </a:extLst>
          </p:cNvPr>
          <p:cNvSpPr txBox="1"/>
          <p:nvPr/>
        </p:nvSpPr>
        <p:spPr>
          <a:xfrm>
            <a:off x="1434905" y="4540711"/>
            <a:ext cx="3104644" cy="95372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This patient’s presentation currently </a:t>
            </a:r>
            <a:r>
              <a:rPr lang="en-US" b="1" dirty="0">
                <a:solidFill>
                  <a:schemeClr val="accent6"/>
                </a:solidFill>
              </a:rPr>
              <a:t>does not </a:t>
            </a:r>
            <a:r>
              <a:rPr lang="en-US" dirty="0"/>
              <a:t>fulfill DIT criteria.</a:t>
            </a:r>
          </a:p>
        </p:txBody>
      </p:sp>
      <p:sp>
        <p:nvSpPr>
          <p:cNvPr id="6" name="Arrow: Chevron 3">
            <a:extLst>
              <a:ext uri="{FF2B5EF4-FFF2-40B4-BE49-F238E27FC236}">
                <a16:creationId xmlns:a16="http://schemas.microsoft.com/office/drawing/2014/main" id="{CDAF9C95-4B23-4096-9474-0A965E0C2DF8}"/>
              </a:ext>
            </a:extLst>
          </p:cNvPr>
          <p:cNvSpPr/>
          <p:nvPr/>
        </p:nvSpPr>
        <p:spPr>
          <a:xfrm>
            <a:off x="897009" y="2982869"/>
            <a:ext cx="520133" cy="584870"/>
          </a:xfrm>
          <a:prstGeom prst="chevron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62" tIns="34282" rIns="68562" bIns="34282" rtlCol="0" anchor="ctr"/>
          <a:lstStyle/>
          <a:p>
            <a:pPr algn="ctr" defTabSz="914171">
              <a:defRPr/>
            </a:pPr>
            <a:endParaRPr lang="en-US" sz="1800">
              <a:solidFill>
                <a:srgbClr val="494949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86665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C66AC5C8-4DF1-4D89-8521-734B30BB454E}"/>
              </a:ext>
            </a:extLst>
          </p:cNvPr>
          <p:cNvSpPr/>
          <p:nvPr/>
        </p:nvSpPr>
        <p:spPr>
          <a:xfrm>
            <a:off x="6314787" y="3429000"/>
            <a:ext cx="5638069" cy="1130327"/>
          </a:xfrm>
          <a:prstGeom prst="rect">
            <a:avLst/>
          </a:prstGeom>
          <a:solidFill>
            <a:srgbClr val="D0EEC3"/>
          </a:solidFill>
          <a:ln w="19050" cmpd="sng">
            <a:solidFill>
              <a:schemeClr val="accent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16" tIns="45708" rIns="91416" bIns="45708" rtlCol="0" anchor="ctr"/>
          <a:lstStyle/>
          <a:p>
            <a:pPr algn="ctr" defTabSz="457124"/>
            <a:endParaRPr lang="en-US" sz="2487">
              <a:solidFill>
                <a:prstClr val="white"/>
              </a:solidFill>
              <a:latin typeface="Calibri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04685DCE-FBE5-470B-A1D5-25C7DD97897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0097353"/>
              </p:ext>
            </p:extLst>
          </p:nvPr>
        </p:nvGraphicFramePr>
        <p:xfrm>
          <a:off x="5611224" y="399095"/>
          <a:ext cx="7087138" cy="64589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AFA76954-CAC7-46CE-8C00-FAD00EE72641}"/>
              </a:ext>
            </a:extLst>
          </p:cNvPr>
          <p:cNvSpPr/>
          <p:nvPr/>
        </p:nvSpPr>
        <p:spPr>
          <a:xfrm>
            <a:off x="609446" y="3799642"/>
            <a:ext cx="4517116" cy="2256504"/>
          </a:xfrm>
          <a:prstGeom prst="rect">
            <a:avLst/>
          </a:prstGeom>
          <a:noFill/>
          <a:ln w="19050">
            <a:solidFill>
              <a:schemeClr val="accent6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9111B5-C7F9-439F-B349-DAFA7391B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46" y="509272"/>
            <a:ext cx="5968340" cy="1063734"/>
          </a:xfrm>
        </p:spPr>
        <p:txBody>
          <a:bodyPr/>
          <a:lstStyle/>
          <a:p>
            <a:r>
              <a:rPr lang="en-US" dirty="0">
                <a:solidFill>
                  <a:schemeClr val="accent6"/>
                </a:solidFill>
              </a:rPr>
              <a:t>Results: </a:t>
            </a:r>
            <a:r>
              <a:rPr lang="en-US" sz="3200" dirty="0"/>
              <a:t>Treatment of newly diagnosed RMS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64483" y="1712864"/>
            <a:ext cx="4517117" cy="18158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defTabSz="914171">
              <a:spcAft>
                <a:spcPts val="1200"/>
              </a:spcAft>
              <a:defRPr/>
            </a:pPr>
            <a:r>
              <a:rPr lang="en-US" sz="1800" dirty="0">
                <a:ea typeface="Times New Roman" panose="02020603050405020304" pitchFamily="18" charset="0"/>
              </a:rPr>
              <a:t>The patient recalled a previous episode of vision loss</a:t>
            </a:r>
            <a:r>
              <a:rPr lang="en-US" sz="1800" b="1" dirty="0">
                <a:solidFill>
                  <a:schemeClr val="accent6"/>
                </a:solidFill>
                <a:ea typeface="Times New Roman" panose="02020603050405020304" pitchFamily="18" charset="0"/>
              </a:rPr>
              <a:t>, allowing her to meet DIT. </a:t>
            </a:r>
          </a:p>
          <a:p>
            <a:pPr defTabSz="914171">
              <a:defRPr/>
            </a:pPr>
            <a:r>
              <a:rPr lang="en-US" sz="1800" dirty="0">
                <a:ea typeface="Times New Roman" panose="02020603050405020304" pitchFamily="18" charset="0"/>
              </a:rPr>
              <a:t>While multiple options may be indicated, should the patient express no preference, </a:t>
            </a:r>
            <a:r>
              <a:rPr lang="en-US" sz="1800" b="1" dirty="0">
                <a:solidFill>
                  <a:schemeClr val="accent6"/>
                </a:solidFill>
                <a:ea typeface="Times New Roman" panose="02020603050405020304" pitchFamily="18" charset="0"/>
              </a:rPr>
              <a:t>which of the following agents would you recommend that she try first? </a:t>
            </a:r>
            <a:r>
              <a:rPr lang="en-US" sz="1800" i="1" dirty="0">
                <a:ea typeface="Times New Roman" panose="02020603050405020304" pitchFamily="18" charset="0"/>
              </a:rPr>
              <a:t>(Select only one)</a:t>
            </a: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8270BC74-CA57-F0B9-426E-9F43A1156AE0}"/>
              </a:ext>
            </a:extLst>
          </p:cNvPr>
          <p:cNvSpPr txBox="1"/>
          <p:nvPr/>
        </p:nvSpPr>
        <p:spPr>
          <a:xfrm>
            <a:off x="10799125" y="4571981"/>
            <a:ext cx="1153731" cy="48877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1" dirty="0">
                <a:solidFill>
                  <a:schemeClr val="accent6"/>
                </a:solidFill>
              </a:rPr>
              <a:t>P&lt; 0.01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6260A2F-97F6-4406-AD3D-7E244B808280}"/>
              </a:ext>
            </a:extLst>
          </p:cNvPr>
          <p:cNvSpPr/>
          <p:nvPr/>
        </p:nvSpPr>
        <p:spPr>
          <a:xfrm>
            <a:off x="1017132" y="3912494"/>
            <a:ext cx="376101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171">
              <a:defRPr/>
            </a:pPr>
            <a:r>
              <a:rPr lang="en-US" sz="2000" b="1" cap="all" dirty="0">
                <a:ea typeface="Times New Roman" panose="02020603050405020304" pitchFamily="18" charset="0"/>
              </a:rPr>
              <a:t>Use of high efficacy injection or infusion therapies</a:t>
            </a:r>
            <a:endParaRPr lang="en-US" sz="2000" b="1" i="1" cap="all" dirty="0">
              <a:ea typeface="Times New Roman" panose="02020603050405020304" pitchFamily="18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439ED52-3B70-4C90-B72B-63F19CB2A758}"/>
              </a:ext>
            </a:extLst>
          </p:cNvPr>
          <p:cNvGrpSpPr/>
          <p:nvPr/>
        </p:nvGrpSpPr>
        <p:grpSpPr>
          <a:xfrm>
            <a:off x="1088395" y="5341674"/>
            <a:ext cx="3761017" cy="488772"/>
            <a:chOff x="930612" y="4070555"/>
            <a:chExt cx="4140541" cy="488772"/>
          </a:xfrm>
        </p:grpSpPr>
        <p:sp>
          <p:nvSpPr>
            <p:cNvPr id="13" name="Arrow: Chevron 3">
              <a:extLst>
                <a:ext uri="{FF2B5EF4-FFF2-40B4-BE49-F238E27FC236}">
                  <a16:creationId xmlns:a16="http://schemas.microsoft.com/office/drawing/2014/main" id="{AB841383-C2A5-4BA2-95E3-05722E7646F8}"/>
                </a:ext>
              </a:extLst>
            </p:cNvPr>
            <p:cNvSpPr/>
            <p:nvPr/>
          </p:nvSpPr>
          <p:spPr>
            <a:xfrm>
              <a:off x="930612" y="4070555"/>
              <a:ext cx="377966" cy="488772"/>
            </a:xfrm>
            <a:prstGeom prst="chevron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68562" tIns="34282" rIns="68562" bIns="34282" rtlCol="0" anchor="ctr"/>
            <a:lstStyle/>
            <a:p>
              <a:pPr algn="ctr"/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DDE6AB72-5338-430D-ABA0-E1B93C0D27E5}"/>
                </a:ext>
              </a:extLst>
            </p:cNvPr>
            <p:cNvSpPr/>
            <p:nvPr/>
          </p:nvSpPr>
          <p:spPr>
            <a:xfrm>
              <a:off x="1310135" y="4070555"/>
              <a:ext cx="3761018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914171">
                <a:defRPr/>
              </a:pPr>
              <a:r>
                <a:rPr lang="en-US" sz="2000" b="1" cap="all" dirty="0">
                  <a:solidFill>
                    <a:schemeClr val="accent3"/>
                  </a:solidFill>
                  <a:ea typeface="Times New Roman" panose="02020603050405020304" pitchFamily="18" charset="0"/>
                </a:rPr>
                <a:t>51% Experts</a:t>
              </a:r>
              <a:endParaRPr lang="en-US" sz="2000" b="1" i="1" cap="all" dirty="0">
                <a:solidFill>
                  <a:schemeClr val="accent3"/>
                </a:solidFill>
                <a:ea typeface="Times New Roman" panose="02020603050405020304" pitchFamily="18" charset="0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B36C2960-A83C-48F4-A946-B7090E5B108E}"/>
              </a:ext>
            </a:extLst>
          </p:cNvPr>
          <p:cNvGrpSpPr/>
          <p:nvPr/>
        </p:nvGrpSpPr>
        <p:grpSpPr>
          <a:xfrm>
            <a:off x="1085456" y="4764432"/>
            <a:ext cx="3779236" cy="488772"/>
            <a:chOff x="946848" y="4713846"/>
            <a:chExt cx="4158228" cy="488772"/>
          </a:xfrm>
        </p:grpSpPr>
        <p:sp>
          <p:nvSpPr>
            <p:cNvPr id="14" name="Arrow: Chevron 3">
              <a:extLst>
                <a:ext uri="{FF2B5EF4-FFF2-40B4-BE49-F238E27FC236}">
                  <a16:creationId xmlns:a16="http://schemas.microsoft.com/office/drawing/2014/main" id="{6171347A-B537-4D8E-9327-4585A4E7D6EE}"/>
                </a:ext>
              </a:extLst>
            </p:cNvPr>
            <p:cNvSpPr/>
            <p:nvPr/>
          </p:nvSpPr>
          <p:spPr>
            <a:xfrm>
              <a:off x="946848" y="4713846"/>
              <a:ext cx="397211" cy="488772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68562" tIns="34282" rIns="68562" bIns="34282" rtlCol="0" anchor="ctr"/>
            <a:lstStyle/>
            <a:p>
              <a:pPr algn="ctr"/>
              <a:endParaRPr lang="en-US" sz="1400" dirty="0">
                <a:solidFill>
                  <a:schemeClr val="accent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D2A80753-0ECC-475F-BEA5-A18CBF3EC4CF}"/>
                </a:ext>
              </a:extLst>
            </p:cNvPr>
            <p:cNvSpPr/>
            <p:nvPr/>
          </p:nvSpPr>
          <p:spPr>
            <a:xfrm>
              <a:off x="1344059" y="4758177"/>
              <a:ext cx="3761017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914171">
                <a:defRPr/>
              </a:pPr>
              <a:r>
                <a:rPr lang="en-US" sz="2000" b="1" cap="all" dirty="0">
                  <a:solidFill>
                    <a:schemeClr val="accent1"/>
                  </a:solidFill>
                  <a:ea typeface="Times New Roman" panose="02020603050405020304" pitchFamily="18" charset="0"/>
                </a:rPr>
                <a:t>32% Generalists</a:t>
              </a:r>
              <a:endParaRPr lang="en-US" sz="2000" b="1" i="1" cap="all" dirty="0">
                <a:solidFill>
                  <a:schemeClr val="accent1"/>
                </a:solidFill>
                <a:ea typeface="Times New Roman" panose="02020603050405020304" pitchFamily="18" charset="0"/>
              </a:endParaRPr>
            </a:p>
          </p:txBody>
        </p:sp>
      </p:grpSp>
      <p:sp>
        <p:nvSpPr>
          <p:cNvPr id="27" name="Arrow: Chevron 3">
            <a:extLst>
              <a:ext uri="{FF2B5EF4-FFF2-40B4-BE49-F238E27FC236}">
                <a16:creationId xmlns:a16="http://schemas.microsoft.com/office/drawing/2014/main" id="{8459A3CC-6EB4-4311-8682-A93E829BCC8F}"/>
              </a:ext>
            </a:extLst>
          </p:cNvPr>
          <p:cNvSpPr/>
          <p:nvPr/>
        </p:nvSpPr>
        <p:spPr>
          <a:xfrm>
            <a:off x="6173065" y="3799642"/>
            <a:ext cx="306097" cy="426566"/>
          </a:xfrm>
          <a:prstGeom prst="chevron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62" tIns="34282" rIns="68562" bIns="34282" rtlCol="0" anchor="ctr"/>
          <a:lstStyle/>
          <a:p>
            <a:pPr algn="ctr"/>
            <a:endParaRPr lang="en-US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210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91620-B8D2-F829-1E8C-6FFA3AABD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611" y="1117540"/>
            <a:ext cx="6598867" cy="626316"/>
          </a:xfrm>
        </p:spPr>
        <p:txBody>
          <a:bodyPr/>
          <a:lstStyle/>
          <a:p>
            <a:r>
              <a:rPr lang="en-US" dirty="0">
                <a:solidFill>
                  <a:schemeClr val="accent6"/>
                </a:solidFill>
              </a:rPr>
              <a:t>RESULTS: </a:t>
            </a:r>
            <a:r>
              <a:rPr lang="en-US" sz="3200" dirty="0"/>
              <a:t>treatment of sensory relapse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F51CEE-34BB-B07D-705F-90DE85A2236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6162" y="1935003"/>
            <a:ext cx="4368166" cy="43761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CASE 2 CONT’D: 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2"/>
                </a:solidFill>
              </a:rPr>
              <a:t>The 28-year-old patient with RMS is </a:t>
            </a:r>
            <a:r>
              <a:rPr lang="en-US" sz="1800" b="1" dirty="0">
                <a:solidFill>
                  <a:schemeClr val="accent6"/>
                </a:solidFill>
              </a:rPr>
              <a:t>started on glatiramer acetate </a:t>
            </a:r>
            <a:r>
              <a:rPr lang="en-US" sz="1800" dirty="0">
                <a:solidFill>
                  <a:schemeClr val="tx2"/>
                </a:solidFill>
              </a:rPr>
              <a:t>and reports good adherence. One year later, she returns with </a:t>
            </a:r>
            <a:r>
              <a:rPr lang="en-US" sz="1800" b="1" dirty="0">
                <a:solidFill>
                  <a:schemeClr val="accent6"/>
                </a:solidFill>
              </a:rPr>
              <a:t>excessive fatigue and significant “pins and needles” </a:t>
            </a:r>
            <a:r>
              <a:rPr lang="en-US" sz="1800" dirty="0">
                <a:solidFill>
                  <a:schemeClr val="tx2"/>
                </a:solidFill>
              </a:rPr>
              <a:t>in her bilateral lower extremities and a new thoracic lesion at T2-3 on MRI. Her attack is resolved successfully with steroids. </a:t>
            </a:r>
          </a:p>
          <a:p>
            <a:pPr marL="0" indent="0">
              <a:buNone/>
            </a:pPr>
            <a:r>
              <a:rPr lang="en-US" sz="1800" dirty="0">
                <a:ea typeface="Calibri" panose="020F0502020204030204" pitchFamily="34" charset="0"/>
                <a:cs typeface="Calibri" panose="020F0502020204030204" pitchFamily="34" charset="0"/>
              </a:rPr>
              <a:t>Which of the following are you </a:t>
            </a:r>
            <a:r>
              <a:rPr lang="en-US" sz="1800" b="1" dirty="0">
                <a:solidFill>
                  <a:schemeClr val="accent6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most likely to recommend </a:t>
            </a:r>
            <a:r>
              <a:rPr lang="en-US" sz="1800" dirty="0">
                <a:ea typeface="Calibri" panose="020F0502020204030204" pitchFamily="34" charset="0"/>
                <a:cs typeface="Calibri" panose="020F0502020204030204" pitchFamily="34" charset="0"/>
              </a:rPr>
              <a:t>for this patient?</a:t>
            </a:r>
            <a:endParaRPr lang="en-US" sz="1800" dirty="0"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18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70158E5-4FBF-4E83-B032-36E9703FAD8A}"/>
              </a:ext>
            </a:extLst>
          </p:cNvPr>
          <p:cNvSpPr/>
          <p:nvPr/>
        </p:nvSpPr>
        <p:spPr>
          <a:xfrm>
            <a:off x="5666131" y="3906480"/>
            <a:ext cx="6064942" cy="106706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 cmpd="sng">
            <a:solidFill>
              <a:schemeClr val="accent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16" tIns="45708" rIns="91416" bIns="45708" rtlCol="0" anchor="ctr"/>
          <a:lstStyle/>
          <a:p>
            <a:pPr algn="ctr" defTabSz="457124"/>
            <a:endParaRPr lang="en-US" sz="2487">
              <a:solidFill>
                <a:prstClr val="white"/>
              </a:solidFill>
              <a:latin typeface="Calibri"/>
            </a:endParaRP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21FD6E58-0E62-4055-AB10-12B8B410DFD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244651"/>
              </p:ext>
            </p:extLst>
          </p:nvPr>
        </p:nvGraphicFramePr>
        <p:xfrm>
          <a:off x="5666131" y="881743"/>
          <a:ext cx="5842083" cy="57353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Arrow: Chevron 3">
            <a:extLst>
              <a:ext uri="{FF2B5EF4-FFF2-40B4-BE49-F238E27FC236}">
                <a16:creationId xmlns:a16="http://schemas.microsoft.com/office/drawing/2014/main" id="{12EF178A-7ABE-4C18-9D8F-93935F52D126}"/>
              </a:ext>
            </a:extLst>
          </p:cNvPr>
          <p:cNvSpPr/>
          <p:nvPr/>
        </p:nvSpPr>
        <p:spPr>
          <a:xfrm>
            <a:off x="5473850" y="4180925"/>
            <a:ext cx="404557" cy="541835"/>
          </a:xfrm>
          <a:prstGeom prst="chevron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62" tIns="34282" rIns="68562" bIns="34282"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6" name="TextBox 1">
            <a:extLst>
              <a:ext uri="{FF2B5EF4-FFF2-40B4-BE49-F238E27FC236}">
                <a16:creationId xmlns:a16="http://schemas.microsoft.com/office/drawing/2014/main" id="{02732858-625A-4021-81CE-222A8CADA5E5}"/>
              </a:ext>
            </a:extLst>
          </p:cNvPr>
          <p:cNvSpPr txBox="1"/>
          <p:nvPr/>
        </p:nvSpPr>
        <p:spPr>
          <a:xfrm>
            <a:off x="10760529" y="4976567"/>
            <a:ext cx="970544" cy="48877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1" dirty="0">
                <a:solidFill>
                  <a:schemeClr val="accent6"/>
                </a:solidFill>
              </a:rPr>
              <a:t>P&lt; 0.01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94A1160-6D79-4D18-A96C-86290F5B3C63}"/>
              </a:ext>
            </a:extLst>
          </p:cNvPr>
          <p:cNvSpPr txBox="1"/>
          <p:nvPr/>
        </p:nvSpPr>
        <p:spPr>
          <a:xfrm>
            <a:off x="5505155" y="2343513"/>
            <a:ext cx="3075211" cy="13234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/>
            <a:r>
              <a:rPr lang="en-US" sz="1600" dirty="0"/>
              <a:t>Obtain an MRI of the brain and cervical spine to assess for further new lesions. Consider switching therapies only if more than the single new lesion is found</a:t>
            </a:r>
          </a:p>
        </p:txBody>
      </p:sp>
    </p:spTree>
    <p:extLst>
      <p:ext uri="{BB962C8B-B14F-4D97-AF65-F5344CB8AC3E}">
        <p14:creationId xmlns:p14="http://schemas.microsoft.com/office/powerpoint/2010/main" val="3879773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29042-ADB5-CB46-DD71-0DD7993F7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Differences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1E62A0-375F-D3F3-1338-65001089FC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0332" y="1794378"/>
            <a:ext cx="10668159" cy="4497239"/>
          </a:xfrm>
        </p:spPr>
        <p:txBody>
          <a:bodyPr/>
          <a:lstStyle/>
          <a:p>
            <a:r>
              <a:rPr lang="en-US" sz="2800" dirty="0"/>
              <a:t>There were significant differences between MSE and GN in: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/>
              <a:t>Classification of </a:t>
            </a:r>
            <a:r>
              <a:rPr lang="en-US" sz="2400" b="1" dirty="0">
                <a:solidFill>
                  <a:schemeClr val="accent6"/>
                </a:solidFill>
              </a:rPr>
              <a:t>clinical syndromes </a:t>
            </a:r>
            <a:r>
              <a:rPr lang="en-US" sz="2400" dirty="0"/>
              <a:t>as typical of MS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/>
              <a:t>Correct classification and identification of </a:t>
            </a:r>
            <a:r>
              <a:rPr lang="en-US" sz="2400" b="1" dirty="0">
                <a:solidFill>
                  <a:schemeClr val="accent6"/>
                </a:solidFill>
              </a:rPr>
              <a:t>PV and JC lesions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/>
              <a:t>Ability to apply </a:t>
            </a:r>
            <a:r>
              <a:rPr lang="en-US" sz="2400" b="1" dirty="0">
                <a:solidFill>
                  <a:schemeClr val="accent6"/>
                </a:solidFill>
              </a:rPr>
              <a:t>DIS and DIT criteria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/>
              <a:t>Early use of and likelihood of switching to </a:t>
            </a:r>
            <a:r>
              <a:rPr lang="en-US" sz="2400" b="1" dirty="0">
                <a:solidFill>
                  <a:schemeClr val="accent6"/>
                </a:solidFill>
              </a:rPr>
              <a:t>high efficacy therapies</a:t>
            </a:r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54941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F3CB3-0B37-8B57-6D70-0701BDFAC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015B65-DB0A-EC2A-6213-6DD38AB0ED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67227" y="1933823"/>
            <a:ext cx="9654369" cy="3951288"/>
          </a:xfrm>
        </p:spPr>
        <p:txBody>
          <a:bodyPr/>
          <a:lstStyle/>
          <a:p>
            <a:pPr marL="457086" indent="-457086">
              <a:buFont typeface="+mj-lt"/>
              <a:buAutoNum type="arabicPeriod"/>
            </a:pPr>
            <a:r>
              <a:rPr lang="en-US" sz="2800" dirty="0">
                <a:solidFill>
                  <a:schemeClr val="bg2"/>
                </a:solidFill>
              </a:rPr>
              <a:t>Key elements of McDonald criteria may be misapplied in practice</a:t>
            </a:r>
            <a:r>
              <a:rPr lang="en-US" sz="2800" dirty="0"/>
              <a:t>.</a:t>
            </a:r>
          </a:p>
          <a:p>
            <a:pPr marL="457086" indent="-457086">
              <a:buFont typeface="+mj-lt"/>
              <a:buAutoNum type="arabicPeriod"/>
            </a:pPr>
            <a:r>
              <a:rPr lang="en-US" sz="2800" dirty="0"/>
              <a:t>Therapeutic approaches in response to MS prognostic factors differed between MSE and GN.</a:t>
            </a:r>
          </a:p>
          <a:p>
            <a:pPr marL="457200" indent="-457200">
              <a:spcAft>
                <a:spcPts val="2400"/>
              </a:spcAft>
              <a:buFont typeface="+mj-lt"/>
              <a:buAutoNum type="arabicPeriod" startAt="3"/>
            </a:pPr>
            <a:r>
              <a:rPr lang="en-US" sz="2800" dirty="0"/>
              <a:t>There is a need for education on the application of diagnostic criteria and prognostic factors.</a:t>
            </a:r>
          </a:p>
          <a:p>
            <a:pPr marL="457086" indent="-457086">
              <a:buFont typeface="+mj-lt"/>
              <a:buAutoNum type="arabicPeriod"/>
            </a:pPr>
            <a:endParaRPr lang="en-US" sz="2800" dirty="0"/>
          </a:p>
          <a:p>
            <a:pPr marL="457086" indent="-457086">
              <a:buFont typeface="+mj-lt"/>
              <a:buAutoNum type="arabicPeriod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77869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31499-FCC1-A224-9685-16847053A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Disclosures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36F1A-2255-C107-5A82-4273BCA56E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876" y="1813377"/>
            <a:ext cx="10870731" cy="3950259"/>
          </a:xfrm>
        </p:spPr>
        <p:txBody>
          <a:bodyPr/>
          <a:lstStyle/>
          <a:p>
            <a:pPr>
              <a:spcAft>
                <a:spcPts val="1800"/>
              </a:spcAft>
            </a:pPr>
            <a:r>
              <a:rPr lang="en-US" sz="2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Dr. Oh </a:t>
            </a:r>
            <a:r>
              <a:rPr lang="en-US" sz="2000" dirty="0"/>
              <a:t>reported the following financial relationships:</a:t>
            </a:r>
          </a:p>
          <a:p>
            <a:pPr lvl="1">
              <a:spcAft>
                <a:spcPts val="1200"/>
              </a:spcAft>
            </a:pPr>
            <a:r>
              <a:rPr lang="en-US" sz="1800" b="1" dirty="0"/>
              <a:t>ADVISOR/CONSULTANT: </a:t>
            </a:r>
            <a:r>
              <a:rPr lang="en-US" sz="1800" dirty="0"/>
              <a:t>Alexion; Biogen; Bristol Myers Squibb; Novartis; Roche; Sanofi Genzyme</a:t>
            </a:r>
          </a:p>
          <a:p>
            <a:pPr lvl="1"/>
            <a:r>
              <a:rPr lang="en-US" sz="1800" b="1" dirty="0"/>
              <a:t>GRANTS FOR CLINICAL RESEARCH: </a:t>
            </a:r>
            <a:r>
              <a:rPr lang="en-US" sz="1800" dirty="0"/>
              <a:t>Biogen; EMD Serono; Roche</a:t>
            </a:r>
          </a:p>
          <a:p>
            <a:pPr>
              <a:spcAft>
                <a:spcPts val="1800"/>
              </a:spcAft>
            </a:pPr>
            <a:r>
              <a:rPr lang="en-US" sz="2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Dr Bermel </a:t>
            </a:r>
            <a:r>
              <a:rPr lang="en-US" sz="2000" dirty="0"/>
              <a:t>reported the following financial relationships: </a:t>
            </a:r>
          </a:p>
          <a:p>
            <a:pPr lvl="1">
              <a:spcAft>
                <a:spcPts val="1200"/>
              </a:spcAft>
            </a:pPr>
            <a:r>
              <a:rPr lang="en-US" sz="1800" b="1" dirty="0"/>
              <a:t>PATENT HOLDER: </a:t>
            </a:r>
            <a:r>
              <a:rPr lang="en-US" sz="1800" dirty="0"/>
              <a:t>Multiple Sclerosis Performance Test </a:t>
            </a:r>
          </a:p>
          <a:p>
            <a:pPr lvl="1">
              <a:spcAft>
                <a:spcPts val="1200"/>
              </a:spcAft>
            </a:pPr>
            <a:r>
              <a:rPr lang="en-US" sz="1800" b="1" dirty="0"/>
              <a:t>CONSULTING FEES: </a:t>
            </a:r>
            <a:r>
              <a:rPr lang="en-US" sz="1800" dirty="0"/>
              <a:t>Biogen, EMD Serono, Genentech/Roche, Genzyme/Sanofi, Novartis, </a:t>
            </a:r>
            <a:r>
              <a:rPr lang="en-US" sz="1800" dirty="0" err="1"/>
              <a:t>Viela</a:t>
            </a:r>
            <a:r>
              <a:rPr lang="en-US" sz="1800" dirty="0"/>
              <a:t> Bio </a:t>
            </a:r>
          </a:p>
          <a:p>
            <a:pPr lvl="1"/>
            <a:r>
              <a:rPr lang="en-US" sz="1800" b="1" dirty="0"/>
              <a:t>CONTRACTED RESEARCH: </a:t>
            </a:r>
            <a:r>
              <a:rPr lang="en-US" sz="1800" dirty="0"/>
              <a:t>Biogen, Genentech/Roche, Novartis </a:t>
            </a:r>
          </a:p>
          <a:p>
            <a:r>
              <a:rPr lang="en-US" sz="2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Dr Solomon, Dr Subei, Chloe Gianatasio, Dr Goldberg, Wendy Cerenzia, </a:t>
            </a:r>
            <a:r>
              <a:rPr lang="en-US" sz="2000" dirty="0">
                <a:solidFill>
                  <a:schemeClr val="bg1"/>
                </a:solidFill>
              </a:rPr>
              <a:t>and </a:t>
            </a:r>
            <a:r>
              <a:rPr lang="en-US" sz="2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Brian Moss </a:t>
            </a:r>
            <a:r>
              <a:rPr lang="en-US" sz="2000" dirty="0"/>
              <a:t>have no relevant financial relationships to report. 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79600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4C23E-E987-9ABA-170F-DC367900C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48B466-330D-99E7-9822-814244E76E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53512" y="1605602"/>
            <a:ext cx="9439910" cy="3950259"/>
          </a:xfrm>
        </p:spPr>
        <p:txBody>
          <a:bodyPr vert="horz" lIns="91428" tIns="45715" rIns="91428" bIns="45715" rtlCol="0" anchor="t">
            <a:noAutofit/>
          </a:bodyPr>
          <a:lstStyle/>
          <a:p>
            <a:pPr marL="342814" indent="-342814">
              <a:spcAft>
                <a:spcPts val="2400"/>
              </a:spcAft>
              <a:buClr>
                <a:schemeClr val="tx1">
                  <a:lumMod val="60000"/>
                  <a:lumOff val="40000"/>
                </a:schemeClr>
              </a:buClr>
            </a:pPr>
            <a:r>
              <a:rPr lang="en-US" sz="2200" kern="0" dirty="0">
                <a:solidFill>
                  <a:schemeClr val="tx1">
                    <a:lumMod val="20000"/>
                    <a:lumOff val="80000"/>
                  </a:schemeClr>
                </a:solidFill>
                <a:cs typeface="Calibri"/>
              </a:rPr>
              <a:t>A prior </a:t>
            </a:r>
            <a:r>
              <a:rPr lang="en-US" sz="2200" kern="0" dirty="0">
                <a:solidFill>
                  <a:schemeClr val="bg2"/>
                </a:solidFill>
                <a:cs typeface="Calibri"/>
              </a:rPr>
              <a:t>EfficientCME </a:t>
            </a:r>
            <a:r>
              <a:rPr lang="en-US" sz="2200" kern="0" dirty="0">
                <a:solidFill>
                  <a:schemeClr val="tx1">
                    <a:lumMod val="20000"/>
                    <a:lumOff val="80000"/>
                  </a:schemeClr>
                </a:solidFill>
                <a:cs typeface="Calibri"/>
              </a:rPr>
              <a:t>survey demonstrated discrepancies between the therapeutic decision-making patterns of MS experts (MSE) and general neurologists (GN).</a:t>
            </a:r>
            <a:r>
              <a:rPr lang="en-US" sz="2200" kern="0" baseline="30000" dirty="0">
                <a:solidFill>
                  <a:schemeClr val="tx1">
                    <a:lumMod val="20000"/>
                    <a:lumOff val="80000"/>
                  </a:schemeClr>
                </a:solidFill>
                <a:cs typeface="Calibri"/>
              </a:rPr>
              <a:t>1</a:t>
            </a:r>
            <a:r>
              <a:rPr lang="en-US" sz="2200" kern="0" dirty="0">
                <a:solidFill>
                  <a:schemeClr val="tx1">
                    <a:lumMod val="20000"/>
                    <a:lumOff val="80000"/>
                  </a:schemeClr>
                </a:solidFill>
                <a:cs typeface="Calibri"/>
              </a:rPr>
              <a:t> </a:t>
            </a:r>
          </a:p>
          <a:p>
            <a:pPr marL="342814" indent="-342814">
              <a:spcAft>
                <a:spcPts val="2400"/>
              </a:spcAft>
              <a:buClr>
                <a:schemeClr val="tx1">
                  <a:lumMod val="60000"/>
                  <a:lumOff val="40000"/>
                </a:schemeClr>
              </a:buClr>
            </a:pPr>
            <a:r>
              <a:rPr lang="en-US" sz="2200" kern="0" dirty="0">
                <a:solidFill>
                  <a:schemeClr val="tx1">
                    <a:lumMod val="20000"/>
                    <a:lumOff val="80000"/>
                  </a:schemeClr>
                </a:solidFill>
                <a:cs typeface="Calibri"/>
              </a:rPr>
              <a:t>Recent literature</a:t>
            </a:r>
            <a:r>
              <a:rPr lang="en-US" sz="2200" kern="0" baseline="30000" dirty="0">
                <a:solidFill>
                  <a:schemeClr val="bg2"/>
                </a:solidFill>
                <a:cs typeface="Calibri"/>
              </a:rPr>
              <a:t>2,3 </a:t>
            </a:r>
            <a:r>
              <a:rPr lang="en-US" sz="2200" kern="0" dirty="0">
                <a:solidFill>
                  <a:schemeClr val="tx1">
                    <a:lumMod val="20000"/>
                    <a:lumOff val="80000"/>
                  </a:schemeClr>
                </a:solidFill>
                <a:cs typeface="Calibri"/>
              </a:rPr>
              <a:t>suggest that such discordance may be </a:t>
            </a:r>
            <a:r>
              <a:rPr lang="en-US" sz="2200" b="1" kern="0" dirty="0">
                <a:solidFill>
                  <a:schemeClr val="accent6"/>
                </a:solidFill>
              </a:rPr>
              <a:t>rooted in knowledge gaps.</a:t>
            </a:r>
          </a:p>
          <a:p>
            <a:pPr marL="347472" indent="-342900">
              <a:spcBef>
                <a:spcPts val="0"/>
              </a:spcBef>
              <a:spcAft>
                <a:spcPts val="1200"/>
              </a:spcAft>
              <a:buClr>
                <a:schemeClr val="tx1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200" kern="0" dirty="0">
                <a:solidFill>
                  <a:schemeClr val="tx1">
                    <a:lumMod val="20000"/>
                    <a:lumOff val="80000"/>
                  </a:schemeClr>
                </a:solidFill>
              </a:rPr>
              <a:t>This project examined potential underlying factors driving these observations </a:t>
            </a:r>
          </a:p>
          <a:p>
            <a:pPr marL="822960" lvl="2" indent="-285750">
              <a:spcBef>
                <a:spcPts val="0"/>
              </a:spcBef>
              <a:spcAft>
                <a:spcPts val="1200"/>
              </a:spcAft>
              <a:buClr>
                <a:schemeClr val="tx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000" kern="0" dirty="0">
                <a:solidFill>
                  <a:schemeClr val="accent6"/>
                </a:solidFill>
              </a:rPr>
              <a:t>A</a:t>
            </a:r>
            <a:r>
              <a:rPr lang="en-US" sz="2000" b="1" kern="0" dirty="0">
                <a:solidFill>
                  <a:schemeClr val="accent6"/>
                </a:solidFill>
              </a:rPr>
              <a:t>pplication of the McDonald Criteria </a:t>
            </a:r>
            <a:r>
              <a:rPr lang="en-US" sz="2000" kern="0" dirty="0">
                <a:solidFill>
                  <a:schemeClr val="tx1">
                    <a:lumMod val="20000"/>
                    <a:lumOff val="80000"/>
                  </a:schemeClr>
                </a:solidFill>
              </a:rPr>
              <a:t>(e.g., qualifying MRI lesions) </a:t>
            </a:r>
          </a:p>
          <a:p>
            <a:pPr marL="822960" lvl="2" indent="-285750">
              <a:spcBef>
                <a:spcPts val="0"/>
              </a:spcBef>
              <a:spcAft>
                <a:spcPts val="2400"/>
              </a:spcAft>
              <a:buClr>
                <a:schemeClr val="tx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000" kern="0" dirty="0">
                <a:solidFill>
                  <a:schemeClr val="tx1">
                    <a:lumMod val="20000"/>
                    <a:lumOff val="80000"/>
                  </a:schemeClr>
                </a:solidFill>
              </a:rPr>
              <a:t>Use of </a:t>
            </a:r>
            <a:r>
              <a:rPr lang="en-US" sz="2000" b="1" kern="0" dirty="0">
                <a:solidFill>
                  <a:schemeClr val="accent6"/>
                </a:solidFill>
              </a:rPr>
              <a:t>clinical factors </a:t>
            </a:r>
            <a:r>
              <a:rPr lang="en-US" sz="2000" kern="0" dirty="0">
                <a:solidFill>
                  <a:schemeClr val="tx1">
                    <a:lumMod val="20000"/>
                    <a:lumOff val="80000"/>
                  </a:schemeClr>
                </a:solidFill>
              </a:rPr>
              <a:t>in</a:t>
            </a:r>
            <a:r>
              <a:rPr lang="en-US" sz="2000" b="1" kern="0" dirty="0">
                <a:solidFill>
                  <a:schemeClr val="accent6"/>
                </a:solidFill>
              </a:rPr>
              <a:t> </a:t>
            </a:r>
            <a:r>
              <a:rPr lang="en-US" sz="2000" kern="0" dirty="0">
                <a:solidFill>
                  <a:schemeClr val="bg2"/>
                </a:solidFill>
              </a:rPr>
              <a:t>decision</a:t>
            </a:r>
            <a:r>
              <a:rPr lang="en-US" sz="2000" kern="0" dirty="0">
                <a:solidFill>
                  <a:schemeClr val="bg1"/>
                </a:solidFill>
              </a:rPr>
              <a:t>-making</a:t>
            </a:r>
            <a:r>
              <a:rPr lang="en-US" sz="2000" b="1" kern="0" dirty="0">
                <a:solidFill>
                  <a:schemeClr val="bg1"/>
                </a:solidFill>
              </a:rPr>
              <a:t>.</a:t>
            </a:r>
          </a:p>
          <a:p>
            <a:pPr marL="342814" indent="-342814">
              <a:spcAft>
                <a:spcPts val="2400"/>
              </a:spcAft>
              <a:buClr>
                <a:schemeClr val="tx1">
                  <a:lumMod val="60000"/>
                  <a:lumOff val="40000"/>
                </a:schemeClr>
              </a:buClr>
            </a:pPr>
            <a:endParaRPr lang="en-US" sz="2000" dirty="0">
              <a:cs typeface="Calibri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AC082D-DAB2-4744-ADD3-1288E1BADEF5}"/>
              </a:ext>
            </a:extLst>
          </p:cNvPr>
          <p:cNvSpPr txBox="1"/>
          <p:nvPr/>
        </p:nvSpPr>
        <p:spPr>
          <a:xfrm>
            <a:off x="-114750" y="6035396"/>
            <a:ext cx="10195339" cy="64895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74320">
              <a:buClr>
                <a:schemeClr val="tx1">
                  <a:lumMod val="60000"/>
                  <a:lumOff val="40000"/>
                </a:schemeClr>
              </a:buClr>
            </a:pPr>
            <a:r>
              <a:rPr lang="en-US" sz="1200" kern="0" dirty="0">
                <a:solidFill>
                  <a:schemeClr val="tx1">
                    <a:lumMod val="20000"/>
                    <a:lumOff val="80000"/>
                  </a:schemeClr>
                </a:solidFill>
              </a:rPr>
              <a:t>1. Subei A et al. Therapeutic practices in MS amongst general neurologists and MS specialists. </a:t>
            </a:r>
            <a:r>
              <a:rPr lang="en-US" sz="1200" i="1" kern="0" dirty="0">
                <a:solidFill>
                  <a:schemeClr val="tx1">
                    <a:lumMod val="20000"/>
                    <a:lumOff val="80000"/>
                  </a:schemeClr>
                </a:solidFill>
              </a:rPr>
              <a:t>Proc MSVirtual2020</a:t>
            </a:r>
            <a:r>
              <a:rPr lang="en-US" sz="1200" kern="0" dirty="0">
                <a:solidFill>
                  <a:schemeClr val="tx1">
                    <a:lumMod val="20000"/>
                    <a:lumOff val="80000"/>
                  </a:schemeClr>
                </a:solidFill>
              </a:rPr>
              <a:t>;Abstract P1365. 2. Solomon AJ et al. Challenges in MS diagnosis: Misunderstanding and misapplication of the McDonald criteria. </a:t>
            </a:r>
            <a:r>
              <a:rPr lang="en-US" sz="1200" i="1" kern="0" dirty="0">
                <a:solidFill>
                  <a:schemeClr val="tx1">
                    <a:lumMod val="20000"/>
                    <a:lumOff val="80000"/>
                  </a:schemeClr>
                </a:solidFill>
              </a:rPr>
              <a:t>MSJ;</a:t>
            </a:r>
            <a:r>
              <a:rPr lang="en-US" sz="1200" kern="0" dirty="0">
                <a:solidFill>
                  <a:schemeClr val="tx1">
                    <a:lumMod val="20000"/>
                    <a:lumOff val="80000"/>
                  </a:schemeClr>
                </a:solidFill>
              </a:rPr>
              <a:t> 2020: 1-9. 3. Solomon A. et al. MS diagnosis: Knowledge gaps and opportunities for educational intervention in neurologists in the United States  </a:t>
            </a:r>
            <a:r>
              <a:rPr lang="en-US" sz="1200" i="1" kern="0" dirty="0">
                <a:solidFill>
                  <a:schemeClr val="tx1">
                    <a:lumMod val="20000"/>
                    <a:lumOff val="80000"/>
                  </a:schemeClr>
                </a:solidFill>
                <a:cs typeface="Calibri"/>
              </a:rPr>
              <a:t>MSJ</a:t>
            </a:r>
            <a:r>
              <a:rPr lang="en-US" sz="1200" kern="0" dirty="0">
                <a:solidFill>
                  <a:schemeClr val="tx1">
                    <a:lumMod val="20000"/>
                    <a:lumOff val="80000"/>
                  </a:schemeClr>
                </a:solidFill>
                <a:cs typeface="Calibri"/>
              </a:rPr>
              <a:t> 2021:1-9.</a:t>
            </a:r>
          </a:p>
        </p:txBody>
      </p:sp>
    </p:spTree>
    <p:extLst>
      <p:ext uri="{BB962C8B-B14F-4D97-AF65-F5344CB8AC3E}">
        <p14:creationId xmlns:p14="http://schemas.microsoft.com/office/powerpoint/2010/main" val="3155785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85757-1840-36A4-CD24-0880CDFA3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6B3829-0C80-6FD9-9C4B-D364A4583F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36573" y="1693784"/>
            <a:ext cx="9109655" cy="4043087"/>
          </a:xfrm>
        </p:spPr>
        <p:txBody>
          <a:bodyPr/>
          <a:lstStyle/>
          <a:p>
            <a:pPr marL="0" indent="0">
              <a:spcAft>
                <a:spcPts val="2400"/>
              </a:spcAft>
              <a:buNone/>
            </a:pPr>
            <a:r>
              <a:rPr lang="en-US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STUDY TYPE: </a:t>
            </a:r>
            <a:r>
              <a:rPr lang="en-US" sz="2000" dirty="0"/>
              <a:t>On</a:t>
            </a:r>
            <a:r>
              <a:rPr lang="en-US" sz="2000" dirty="0">
                <a:solidFill>
                  <a:schemeClr val="bg2"/>
                </a:solidFill>
              </a:rPr>
              <a:t>line </a:t>
            </a:r>
            <a:r>
              <a:rPr lang="en-US" sz="2000" dirty="0"/>
              <a:t>survey administered in August 2021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PARTICIPANTS:</a:t>
            </a:r>
          </a:p>
          <a:p>
            <a:pPr marL="457200" indent="-274320">
              <a:spcAft>
                <a:spcPts val="1200"/>
              </a:spcAft>
            </a:pPr>
            <a:r>
              <a:rPr lang="en-US" sz="2000" dirty="0"/>
              <a:t>Twenty-six MS experts from diverse academic centers in the US and Canada</a:t>
            </a:r>
          </a:p>
          <a:p>
            <a:pPr marL="457200" indent="-274320">
              <a:spcAft>
                <a:spcPts val="2400"/>
              </a:spcAft>
            </a:pPr>
            <a:r>
              <a:rPr lang="en-US" sz="2000" dirty="0"/>
              <a:t>One hundred randomly selected practicing US-based neurologists that manage 3 to 15 patients with MS per week </a:t>
            </a:r>
          </a:p>
          <a:p>
            <a:pPr marL="0" indent="0">
              <a:spcAft>
                <a:spcPts val="2400"/>
              </a:spcAft>
              <a:buNone/>
            </a:pPr>
            <a:r>
              <a:rPr lang="en-US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SURVEY TOPICS: </a:t>
            </a:r>
            <a:r>
              <a:rPr lang="en-US" sz="2000" dirty="0"/>
              <a:t>Questions designed to assess clinician understanding/application of the McDonald criteria as well as clinical decision-making strategies</a:t>
            </a:r>
          </a:p>
          <a:p>
            <a:pPr marL="0" indent="0">
              <a:spcAft>
                <a:spcPts val="2400"/>
              </a:spcAft>
              <a:buNone/>
            </a:pPr>
            <a:r>
              <a:rPr lang="en-US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STATISTICS: </a:t>
            </a:r>
            <a:r>
              <a:rPr lang="en-US" sz="2000" dirty="0"/>
              <a:t>Pearson chi-square tests </a:t>
            </a:r>
            <a:endParaRPr lang="en-US" sz="2000" dirty="0">
              <a:cs typeface="Calibri"/>
            </a:endParaRPr>
          </a:p>
          <a:p>
            <a:pPr>
              <a:spcAft>
                <a:spcPts val="2400"/>
              </a:spcAf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75809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A5439EAF-AD41-423B-937C-4ABE5D97FA9E}"/>
              </a:ext>
            </a:extLst>
          </p:cNvPr>
          <p:cNvSpPr/>
          <p:nvPr/>
        </p:nvSpPr>
        <p:spPr>
          <a:xfrm>
            <a:off x="1152895" y="5429275"/>
            <a:ext cx="8306026" cy="681265"/>
          </a:xfrm>
          <a:prstGeom prst="rect">
            <a:avLst/>
          </a:prstGeom>
          <a:solidFill>
            <a:srgbClr val="C00000">
              <a:alpha val="20000"/>
            </a:srgbClr>
          </a:solidFill>
          <a:ln w="19050" cmpd="sng">
            <a:solidFill>
              <a:srgbClr val="8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16" tIns="45708" rIns="91416" bIns="45708" rtlCol="0" anchor="ctr"/>
          <a:lstStyle/>
          <a:p>
            <a:pPr algn="ctr" defTabSz="457124">
              <a:defRPr/>
            </a:pPr>
            <a:endParaRPr lang="en-US" sz="2487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5439EAF-AD41-423B-937C-4ABE5D97FA9E}"/>
              </a:ext>
            </a:extLst>
          </p:cNvPr>
          <p:cNvSpPr/>
          <p:nvPr/>
        </p:nvSpPr>
        <p:spPr>
          <a:xfrm>
            <a:off x="860818" y="3667624"/>
            <a:ext cx="8863486" cy="1220606"/>
          </a:xfrm>
          <a:prstGeom prst="rect">
            <a:avLst/>
          </a:prstGeom>
          <a:solidFill>
            <a:srgbClr val="C00000">
              <a:alpha val="20000"/>
            </a:srgbClr>
          </a:solidFill>
          <a:ln w="19050" cmpd="sng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16" tIns="45708" rIns="91416" bIns="45708" rtlCol="0" anchor="ctr"/>
          <a:lstStyle/>
          <a:p>
            <a:pPr algn="ctr" defTabSz="457124">
              <a:defRPr/>
            </a:pPr>
            <a:endParaRPr lang="en-US" sz="2487">
              <a:solidFill>
                <a:prstClr val="white"/>
              </a:solidFill>
              <a:latin typeface="Calibri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254F142-B34A-47C1-BD7B-217DDCE97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470" y="264985"/>
            <a:ext cx="10969943" cy="1063734"/>
          </a:xfrm>
        </p:spPr>
        <p:txBody>
          <a:bodyPr/>
          <a:lstStyle/>
          <a:p>
            <a:r>
              <a:rPr lang="en-US" dirty="0">
                <a:solidFill>
                  <a:schemeClr val="accent6"/>
                </a:solidFill>
              </a:rPr>
              <a:t>Results: </a:t>
            </a:r>
            <a:r>
              <a:rPr lang="en-US" sz="3200" dirty="0"/>
              <a:t>Clinical presentations of MS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08D07C-70F3-4A16-AC2F-C2E6A7A70F82}"/>
              </a:ext>
            </a:extLst>
          </p:cNvPr>
          <p:cNvSpPr txBox="1"/>
          <p:nvPr/>
        </p:nvSpPr>
        <p:spPr>
          <a:xfrm>
            <a:off x="738933" y="1358880"/>
            <a:ext cx="10994308" cy="384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171">
              <a:defRPr/>
            </a:pPr>
            <a:r>
              <a:rPr lang="en-US" sz="1900" dirty="0">
                <a:solidFill>
                  <a:srgbClr val="494949"/>
                </a:solidFill>
                <a:latin typeface="Calibri"/>
                <a:ea typeface="Calibri" panose="020F0502020204030204" pitchFamily="34" charset="0"/>
                <a:cs typeface="Calibri" panose="020F0502020204030204" pitchFamily="34" charset="0"/>
              </a:rPr>
              <a:t>Which of the following are considered </a:t>
            </a:r>
            <a:r>
              <a:rPr lang="en-US" sz="1900" b="1" dirty="0">
                <a:solidFill>
                  <a:srgbClr val="4CA027"/>
                </a:solidFill>
                <a:latin typeface="Calibri"/>
                <a:ea typeface="Calibri" panose="020F0502020204030204" pitchFamily="34" charset="0"/>
                <a:cs typeface="Calibri" panose="020F0502020204030204" pitchFamily="34" charset="0"/>
              </a:rPr>
              <a:t>typical clinical presentations of MS?</a:t>
            </a:r>
            <a:r>
              <a:rPr lang="en-US" sz="1900" b="1" dirty="0">
                <a:solidFill>
                  <a:srgbClr val="494949"/>
                </a:solidFill>
                <a:latin typeface="Calibri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900" dirty="0">
                <a:solidFill>
                  <a:srgbClr val="494949"/>
                </a:solidFill>
                <a:latin typeface="Calibri"/>
                <a:ea typeface="Calibri" panose="020F0502020204030204" pitchFamily="34" charset="0"/>
                <a:cs typeface="Calibri" panose="020F0502020204030204" pitchFamily="34" charset="0"/>
              </a:rPr>
              <a:t>(Select all that apply) </a:t>
            </a:r>
            <a:endParaRPr lang="en-US" sz="1900" dirty="0">
              <a:solidFill>
                <a:srgbClr val="494949"/>
              </a:solidFill>
              <a:latin typeface="Calibri"/>
              <a:ea typeface="Calibri" panose="020F0502020204030204" pitchFamily="34" charset="0"/>
            </a:endParaRP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7814F066-DF31-4F29-A317-B73B2B1FD3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4938504"/>
              </p:ext>
            </p:extLst>
          </p:nvPr>
        </p:nvGraphicFramePr>
        <p:xfrm>
          <a:off x="858597" y="1711945"/>
          <a:ext cx="10295482" cy="49052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5" name="Arrow: Chevron 3">
            <a:extLst>
              <a:ext uri="{FF2B5EF4-FFF2-40B4-BE49-F238E27FC236}">
                <a16:creationId xmlns:a16="http://schemas.microsoft.com/office/drawing/2014/main" id="{97DEBFEA-98E9-49FC-849E-4C17F7762F24}"/>
              </a:ext>
            </a:extLst>
          </p:cNvPr>
          <p:cNvSpPr/>
          <p:nvPr/>
        </p:nvSpPr>
        <p:spPr>
          <a:xfrm>
            <a:off x="880721" y="5488635"/>
            <a:ext cx="520133" cy="584870"/>
          </a:xfrm>
          <a:prstGeom prst="chevron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62" tIns="34282" rIns="68562" bIns="34282" rtlCol="0" anchor="ctr"/>
          <a:lstStyle/>
          <a:p>
            <a:pPr algn="ctr" defTabSz="914171">
              <a:defRPr/>
            </a:pPr>
            <a:endParaRPr lang="en-US" sz="1800">
              <a:solidFill>
                <a:srgbClr val="494949"/>
              </a:solidFill>
              <a:latin typeface="Calibri"/>
            </a:endParaRPr>
          </a:p>
        </p:txBody>
      </p:sp>
      <p:sp>
        <p:nvSpPr>
          <p:cNvPr id="27" name="Arrow: Chevron 3">
            <a:extLst>
              <a:ext uri="{FF2B5EF4-FFF2-40B4-BE49-F238E27FC236}">
                <a16:creationId xmlns:a16="http://schemas.microsoft.com/office/drawing/2014/main" id="{97DEBFEA-98E9-49FC-849E-4C17F7762F24}"/>
              </a:ext>
            </a:extLst>
          </p:cNvPr>
          <p:cNvSpPr/>
          <p:nvPr/>
        </p:nvSpPr>
        <p:spPr>
          <a:xfrm>
            <a:off x="584504" y="3983905"/>
            <a:ext cx="520133" cy="584870"/>
          </a:xfrm>
          <a:prstGeom prst="chevron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62" tIns="34282" rIns="68562" bIns="34282" rtlCol="0" anchor="ctr"/>
          <a:lstStyle/>
          <a:p>
            <a:pPr algn="ctr" defTabSz="914171">
              <a:defRPr/>
            </a:pPr>
            <a:endParaRPr lang="en-US" sz="1800">
              <a:solidFill>
                <a:srgbClr val="494949"/>
              </a:solidFill>
              <a:latin typeface="Calibri"/>
            </a:endParaRP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51399E53-2683-4C6C-A3C9-E286BB8EDCD2}"/>
              </a:ext>
            </a:extLst>
          </p:cNvPr>
          <p:cNvSpPr txBox="1"/>
          <p:nvPr/>
        </p:nvSpPr>
        <p:spPr>
          <a:xfrm>
            <a:off x="9654336" y="4040085"/>
            <a:ext cx="1274684" cy="530703"/>
          </a:xfrm>
          <a:prstGeom prst="rect">
            <a:avLst/>
          </a:prstGeom>
          <a:ln w="38100">
            <a:noFill/>
          </a:ln>
        </p:spPr>
        <p:txBody>
          <a:bodyPr wrap="square" rtlCol="0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1" dirty="0">
                <a:solidFill>
                  <a:srgbClr val="C00000"/>
                </a:solidFill>
              </a:rPr>
              <a:t>P&lt; 0.01</a:t>
            </a:r>
          </a:p>
        </p:txBody>
      </p:sp>
    </p:spTree>
    <p:extLst>
      <p:ext uri="{BB962C8B-B14F-4D97-AF65-F5344CB8AC3E}">
        <p14:creationId xmlns:p14="http://schemas.microsoft.com/office/powerpoint/2010/main" val="3982296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C3760A02-71B0-4E2D-A6C3-D1B24E4301BA}"/>
              </a:ext>
            </a:extLst>
          </p:cNvPr>
          <p:cNvGrpSpPr/>
          <p:nvPr/>
        </p:nvGrpSpPr>
        <p:grpSpPr>
          <a:xfrm>
            <a:off x="740343" y="3809834"/>
            <a:ext cx="9989954" cy="589996"/>
            <a:chOff x="883407" y="5277412"/>
            <a:chExt cx="9992556" cy="590149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6E95FF2E-B708-411B-B110-B0309BE8DFB3}"/>
                </a:ext>
              </a:extLst>
            </p:cNvPr>
            <p:cNvSpPr/>
            <p:nvPr/>
          </p:nvSpPr>
          <p:spPr>
            <a:xfrm>
              <a:off x="1172176" y="5290503"/>
              <a:ext cx="9703787" cy="563561"/>
            </a:xfrm>
            <a:prstGeom prst="rect">
              <a:avLst/>
            </a:prstGeom>
            <a:solidFill>
              <a:srgbClr val="E90C0E">
                <a:alpha val="20000"/>
              </a:srgbClr>
            </a:solidFill>
            <a:ln w="19050" cmpd="sng">
              <a:solidFill>
                <a:srgbClr val="C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16" tIns="45708" rIns="91416" bIns="45708" rtlCol="0" anchor="ctr"/>
            <a:lstStyle/>
            <a:p>
              <a:pPr algn="ctr" defTabSz="457124"/>
              <a:endParaRPr lang="en-US" sz="2487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29" name="Arrow: Chevron 3">
              <a:extLst>
                <a:ext uri="{FF2B5EF4-FFF2-40B4-BE49-F238E27FC236}">
                  <a16:creationId xmlns:a16="http://schemas.microsoft.com/office/drawing/2014/main" id="{29426216-A798-475E-B5E6-8066A479AF89}"/>
                </a:ext>
              </a:extLst>
            </p:cNvPr>
            <p:cNvSpPr/>
            <p:nvPr/>
          </p:nvSpPr>
          <p:spPr>
            <a:xfrm>
              <a:off x="883407" y="5277412"/>
              <a:ext cx="548264" cy="590149"/>
            </a:xfrm>
            <a:prstGeom prst="chevron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68562" tIns="34282" rIns="68562" bIns="34282" rtlCol="0" anchor="ctr"/>
            <a:lstStyle/>
            <a:p>
              <a:pPr algn="ctr"/>
              <a:endParaRPr lang="en-US" sz="1400">
                <a:solidFill>
                  <a:schemeClr val="tx1"/>
                </a:solidFill>
              </a:endParaRP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A907BCC9-7C08-4113-8FA5-6A8D4A6CF6D9}"/>
              </a:ext>
            </a:extLst>
          </p:cNvPr>
          <p:cNvGrpSpPr/>
          <p:nvPr/>
        </p:nvGrpSpPr>
        <p:grpSpPr>
          <a:xfrm>
            <a:off x="802792" y="5435764"/>
            <a:ext cx="9954130" cy="578649"/>
            <a:chOff x="919241" y="5280775"/>
            <a:chExt cx="9956722" cy="578800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193C80F4-CC01-4A9C-9140-71FC8A8FAA94}"/>
                </a:ext>
              </a:extLst>
            </p:cNvPr>
            <p:cNvSpPr/>
            <p:nvPr/>
          </p:nvSpPr>
          <p:spPr>
            <a:xfrm>
              <a:off x="1172176" y="5290503"/>
              <a:ext cx="9703787" cy="553833"/>
            </a:xfrm>
            <a:prstGeom prst="rect">
              <a:avLst/>
            </a:prstGeom>
            <a:solidFill>
              <a:srgbClr val="E90C0E">
                <a:alpha val="20000"/>
              </a:srgbClr>
            </a:solidFill>
            <a:ln w="19050" cmpd="sng">
              <a:solidFill>
                <a:srgbClr val="C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16" tIns="45708" rIns="91416" bIns="45708" rtlCol="0" anchor="ctr"/>
            <a:lstStyle/>
            <a:p>
              <a:pPr algn="ctr" defTabSz="457124"/>
              <a:endParaRPr lang="en-US" sz="2487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2" name="Arrow: Chevron 3">
              <a:extLst>
                <a:ext uri="{FF2B5EF4-FFF2-40B4-BE49-F238E27FC236}">
                  <a16:creationId xmlns:a16="http://schemas.microsoft.com/office/drawing/2014/main" id="{1889CA45-D5D0-400A-965A-2FA7A569639D}"/>
                </a:ext>
              </a:extLst>
            </p:cNvPr>
            <p:cNvSpPr/>
            <p:nvPr/>
          </p:nvSpPr>
          <p:spPr>
            <a:xfrm>
              <a:off x="919241" y="5280775"/>
              <a:ext cx="494141" cy="578800"/>
            </a:xfrm>
            <a:prstGeom prst="chevron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68562" tIns="34282" rIns="68562" bIns="34282" rtlCol="0" anchor="ctr"/>
            <a:lstStyle/>
            <a:p>
              <a:pPr algn="ctr"/>
              <a:endParaRPr lang="en-US" sz="140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729587" y="2168849"/>
            <a:ext cx="9967813" cy="595867"/>
            <a:chOff x="905554" y="5272078"/>
            <a:chExt cx="9970409" cy="596022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5439EAF-AD41-423B-937C-4ABE5D97FA9E}"/>
                </a:ext>
              </a:extLst>
            </p:cNvPr>
            <p:cNvSpPr/>
            <p:nvPr/>
          </p:nvSpPr>
          <p:spPr>
            <a:xfrm>
              <a:off x="1172176" y="5290503"/>
              <a:ext cx="9703787" cy="563561"/>
            </a:xfrm>
            <a:prstGeom prst="rect">
              <a:avLst/>
            </a:prstGeom>
            <a:solidFill>
              <a:srgbClr val="E90C0E">
                <a:alpha val="20000"/>
              </a:srgbClr>
            </a:solidFill>
            <a:ln w="19050" cmpd="sng">
              <a:solidFill>
                <a:srgbClr val="C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16" tIns="45708" rIns="91416" bIns="45708" rtlCol="0" anchor="ctr"/>
            <a:lstStyle/>
            <a:p>
              <a:pPr algn="ctr" defTabSz="457124"/>
              <a:endParaRPr lang="en-US" sz="2487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21" name="Arrow: Chevron 3">
              <a:extLst>
                <a:ext uri="{FF2B5EF4-FFF2-40B4-BE49-F238E27FC236}">
                  <a16:creationId xmlns:a16="http://schemas.microsoft.com/office/drawing/2014/main" id="{97DEBFEA-98E9-49FC-849E-4C17F7762F24}"/>
                </a:ext>
              </a:extLst>
            </p:cNvPr>
            <p:cNvSpPr/>
            <p:nvPr/>
          </p:nvSpPr>
          <p:spPr>
            <a:xfrm>
              <a:off x="905554" y="5272078"/>
              <a:ext cx="518586" cy="596022"/>
            </a:xfrm>
            <a:prstGeom prst="chevron">
              <a:avLst>
                <a:gd name="adj" fmla="val 50000"/>
              </a:avLst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68562" tIns="34282" rIns="68562" bIns="34282" rtlCol="0" anchor="ctr"/>
            <a:lstStyle/>
            <a:p>
              <a:pPr algn="ctr"/>
              <a:endParaRPr lang="en-US" sz="1400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2471171"/>
              </p:ext>
            </p:extLst>
          </p:nvPr>
        </p:nvGraphicFramePr>
        <p:xfrm>
          <a:off x="1431903" y="2073484"/>
          <a:ext cx="9542802" cy="44353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/>
          <p:cNvSpPr/>
          <p:nvPr/>
        </p:nvSpPr>
        <p:spPr>
          <a:xfrm>
            <a:off x="641185" y="1293168"/>
            <a:ext cx="98072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171">
              <a:defRPr/>
            </a:pP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Lesions in </a:t>
            </a:r>
            <a:r>
              <a:rPr lang="en-US" sz="2000" b="1" dirty="0">
                <a:solidFill>
                  <a:schemeClr val="accent6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which of the following regions 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may be used to fulfill MS MRI </a:t>
            </a:r>
            <a:r>
              <a:rPr lang="en-US" sz="2000" b="1" dirty="0">
                <a:solidFill>
                  <a:schemeClr val="accent6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dissemination in space (DIS) 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criteria? (Select all that apply) </a:t>
            </a:r>
            <a:endParaRPr lang="en-US" sz="2000" dirty="0">
              <a:solidFill>
                <a:srgbClr val="000000"/>
              </a:solidFill>
              <a:ea typeface="Calibri" panose="020F050202020403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BFEEF8-56D2-4CB8-9013-8356056ED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41" y="238119"/>
            <a:ext cx="10969943" cy="1063734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Results: </a:t>
            </a:r>
            <a:r>
              <a:rPr lang="en-US" dirty="0"/>
              <a:t>Qualifying lesions for DIS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8614D04-0BBE-4104-B1AD-E0EBE307A8A1}"/>
              </a:ext>
            </a:extLst>
          </p:cNvPr>
          <p:cNvSpPr txBox="1"/>
          <p:nvPr/>
        </p:nvSpPr>
        <p:spPr>
          <a:xfrm>
            <a:off x="5034155" y="6068430"/>
            <a:ext cx="2635210" cy="420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14149"/>
            <a:r>
              <a:rPr lang="en-US" sz="2133" b="1" spc="133" dirty="0">
                <a:solidFill>
                  <a:srgbClr val="1293D1"/>
                </a:solidFill>
                <a:latin typeface="Calibri"/>
              </a:rPr>
              <a:t>GENERALISTS ONLY</a:t>
            </a:r>
          </a:p>
        </p:txBody>
      </p:sp>
    </p:spTree>
    <p:extLst>
      <p:ext uri="{BB962C8B-B14F-4D97-AF65-F5344CB8AC3E}">
        <p14:creationId xmlns:p14="http://schemas.microsoft.com/office/powerpoint/2010/main" val="3219710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A5439EAF-AD41-423B-937C-4ABE5D97FA9E}"/>
              </a:ext>
            </a:extLst>
          </p:cNvPr>
          <p:cNvSpPr/>
          <p:nvPr/>
        </p:nvSpPr>
        <p:spPr>
          <a:xfrm>
            <a:off x="703680" y="2045384"/>
            <a:ext cx="10094320" cy="1011608"/>
          </a:xfrm>
          <a:prstGeom prst="rect">
            <a:avLst/>
          </a:prstGeom>
          <a:solidFill>
            <a:srgbClr val="D0EEC3"/>
          </a:solidFill>
          <a:ln w="19050" cmpd="sng">
            <a:solidFill>
              <a:srgbClr val="4CA02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16" tIns="45708" rIns="91416" bIns="45708" rtlCol="0" anchor="ctr"/>
          <a:lstStyle/>
          <a:p>
            <a:pPr algn="ctr" defTabSz="457124"/>
            <a:endParaRPr lang="en-US" sz="2487">
              <a:solidFill>
                <a:prstClr val="white"/>
              </a:solidFill>
              <a:latin typeface="Calibri"/>
            </a:endParaRP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D684F4B1-50E6-4FD4-ADF1-84762BF953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1799116"/>
              </p:ext>
            </p:extLst>
          </p:nvPr>
        </p:nvGraphicFramePr>
        <p:xfrm>
          <a:off x="6163757" y="2049087"/>
          <a:ext cx="4149969" cy="45914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24BEF768-B5A2-4C63-8673-9565ABC52748}"/>
              </a:ext>
            </a:extLst>
          </p:cNvPr>
          <p:cNvSpPr/>
          <p:nvPr/>
        </p:nvSpPr>
        <p:spPr>
          <a:xfrm>
            <a:off x="9999825" y="4048916"/>
            <a:ext cx="1737098" cy="2015695"/>
          </a:xfrm>
          <a:prstGeom prst="rect">
            <a:avLst/>
          </a:prstGeom>
          <a:noFill/>
          <a:ln w="22225">
            <a:solidFill>
              <a:schemeClr val="accent6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66B08F-D7D5-476A-91AF-E819081A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41" y="235025"/>
            <a:ext cx="10969943" cy="1063734"/>
          </a:xfrm>
        </p:spPr>
        <p:txBody>
          <a:bodyPr/>
          <a:lstStyle/>
          <a:p>
            <a:r>
              <a:rPr lang="en-US" dirty="0">
                <a:solidFill>
                  <a:schemeClr val="accent6"/>
                </a:solidFill>
              </a:rPr>
              <a:t>Results: </a:t>
            </a:r>
            <a:r>
              <a:rPr lang="en-US" sz="3200" dirty="0"/>
              <a:t>Lesion definitions 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34833" y="1302368"/>
            <a:ext cx="48462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171">
              <a:defRPr/>
            </a:pPr>
            <a:r>
              <a:rPr lang="en-US" sz="1800" dirty="0">
                <a:solidFill>
                  <a:srgbClr val="494949"/>
                </a:solidFill>
                <a:latin typeface="Calibri"/>
                <a:ea typeface="Calibri" panose="020F0502020204030204" pitchFamily="34" charset="0"/>
                <a:cs typeface="Calibri" panose="020F0502020204030204" pitchFamily="34" charset="0"/>
              </a:rPr>
              <a:t>Which definition of a </a:t>
            </a:r>
            <a:r>
              <a:rPr lang="en-US" sz="1800" b="1" dirty="0">
                <a:solidFill>
                  <a:schemeClr val="accent6"/>
                </a:solidFill>
                <a:latin typeface="Calibri"/>
                <a:ea typeface="Calibri" panose="020F0502020204030204" pitchFamily="34" charset="0"/>
                <a:cs typeface="Calibri" panose="020F0502020204030204" pitchFamily="34" charset="0"/>
              </a:rPr>
              <a:t>"juxtacortical" (JC) lesion </a:t>
            </a:r>
            <a:r>
              <a:rPr lang="en-US" sz="1800" dirty="0">
                <a:solidFill>
                  <a:srgbClr val="494949"/>
                </a:solidFill>
                <a:latin typeface="Calibri"/>
                <a:ea typeface="Calibri" panose="020F0502020204030204" pitchFamily="34" charset="0"/>
                <a:cs typeface="Calibri" panose="020F0502020204030204" pitchFamily="34" charset="0"/>
              </a:rPr>
              <a:t>is a correct application of the McDonald criteria?</a:t>
            </a:r>
            <a:endParaRPr lang="en-US" sz="1800" dirty="0">
              <a:solidFill>
                <a:srgbClr val="494949"/>
              </a:solidFill>
              <a:latin typeface="Calibri"/>
              <a:ea typeface="Calibri" panose="020F050202020403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279F5D6-091F-4793-9451-9C791DAA5971}"/>
              </a:ext>
            </a:extLst>
          </p:cNvPr>
          <p:cNvSpPr/>
          <p:nvPr/>
        </p:nvSpPr>
        <p:spPr>
          <a:xfrm>
            <a:off x="5679484" y="1306715"/>
            <a:ext cx="51185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171">
              <a:defRPr/>
            </a:pPr>
            <a:r>
              <a:rPr lang="en-US" sz="1800" dirty="0">
                <a:solidFill>
                  <a:srgbClr val="494949"/>
                </a:solidFill>
                <a:latin typeface="Calibri"/>
                <a:ea typeface="Calibri" panose="020F0502020204030204" pitchFamily="34" charset="0"/>
                <a:cs typeface="Calibri" panose="020F0502020204030204" pitchFamily="34" charset="0"/>
              </a:rPr>
              <a:t>Which definition of a </a:t>
            </a:r>
            <a:r>
              <a:rPr lang="en-US" sz="1800" b="1" dirty="0">
                <a:solidFill>
                  <a:srgbClr val="4CA027"/>
                </a:solidFill>
                <a:latin typeface="Calibri"/>
                <a:ea typeface="Calibri" panose="020F0502020204030204" pitchFamily="34" charset="0"/>
                <a:cs typeface="Calibri" panose="020F0502020204030204" pitchFamily="34" charset="0"/>
              </a:rPr>
              <a:t>"periventricular" (PV) lesion </a:t>
            </a:r>
            <a:r>
              <a:rPr lang="en-US" sz="1800" dirty="0">
                <a:solidFill>
                  <a:srgbClr val="494949"/>
                </a:solidFill>
                <a:latin typeface="Calibri"/>
                <a:ea typeface="Calibri" panose="020F0502020204030204" pitchFamily="34" charset="0"/>
                <a:cs typeface="Calibri" panose="020F0502020204030204" pitchFamily="34" charset="0"/>
              </a:rPr>
              <a:t>is a correct application of the McDonald criteria?</a:t>
            </a:r>
            <a:endParaRPr lang="en-US" sz="1800" dirty="0">
              <a:solidFill>
                <a:srgbClr val="494949"/>
              </a:solidFill>
              <a:latin typeface="Calibri"/>
              <a:ea typeface="Calibri" panose="020F0502020204030204" pitchFamily="34" charset="0"/>
            </a:endParaRP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6612BE3A-F7A3-4A02-8618-6FFD8635659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8733395"/>
              </p:ext>
            </p:extLst>
          </p:nvPr>
        </p:nvGraphicFramePr>
        <p:xfrm>
          <a:off x="1018066" y="2049087"/>
          <a:ext cx="4683833" cy="42391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88F94611-B25D-417B-A60A-0D862D5CA09B}"/>
              </a:ext>
            </a:extLst>
          </p:cNvPr>
          <p:cNvSpPr/>
          <p:nvPr/>
        </p:nvSpPr>
        <p:spPr>
          <a:xfrm>
            <a:off x="201025" y="6455596"/>
            <a:ext cx="904375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171">
              <a:defRPr/>
            </a:pPr>
            <a:r>
              <a:rPr lang="en-US" sz="1100" i="1">
                <a:solidFill>
                  <a:srgbClr val="494949"/>
                </a:solidFill>
                <a:latin typeface="Calibri"/>
                <a:ea typeface="Calibri" panose="020F0502020204030204" pitchFamily="34" charset="0"/>
                <a:cs typeface="Calibri" panose="020F0502020204030204" pitchFamily="34" charset="0"/>
              </a:rPr>
              <a:t>Note: Experts who received these same questions in a previous publication were removed from </a:t>
            </a:r>
            <a:r>
              <a:rPr lang="en-US" sz="1100" i="1">
                <a:solidFill>
                  <a:srgbClr val="494949"/>
                </a:solidFill>
                <a:latin typeface="Calibri"/>
                <a:cs typeface="Calibri" panose="020F0502020204030204" pitchFamily="34" charset="0"/>
              </a:rPr>
              <a:t>the</a:t>
            </a:r>
            <a:r>
              <a:rPr lang="en-US" sz="1100" i="1">
                <a:solidFill>
                  <a:srgbClr val="FF0000"/>
                </a:solidFill>
                <a:latin typeface="Calibri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i="1">
                <a:solidFill>
                  <a:srgbClr val="494949"/>
                </a:solidFill>
                <a:latin typeface="Calibri"/>
                <a:ea typeface="Calibri" panose="020F0502020204030204" pitchFamily="34" charset="0"/>
                <a:cs typeface="Calibri" panose="020F0502020204030204" pitchFamily="34" charset="0"/>
              </a:rPr>
              <a:t>analysis.</a:t>
            </a:r>
            <a:endParaRPr lang="en-US" sz="1100" i="1">
              <a:solidFill>
                <a:srgbClr val="494949"/>
              </a:solidFill>
              <a:latin typeface="Calibri"/>
              <a:ea typeface="Calibri" panose="020F0502020204030204" pitchFamily="34" charset="0"/>
            </a:endParaRPr>
          </a:p>
        </p:txBody>
      </p:sp>
      <p:sp>
        <p:nvSpPr>
          <p:cNvPr id="22" name="Arrow: Chevron 3">
            <a:extLst>
              <a:ext uri="{FF2B5EF4-FFF2-40B4-BE49-F238E27FC236}">
                <a16:creationId xmlns:a16="http://schemas.microsoft.com/office/drawing/2014/main" id="{97DEBFEA-98E9-49FC-849E-4C17F7762F24}"/>
              </a:ext>
            </a:extLst>
          </p:cNvPr>
          <p:cNvSpPr/>
          <p:nvPr/>
        </p:nvSpPr>
        <p:spPr>
          <a:xfrm>
            <a:off x="436883" y="2275642"/>
            <a:ext cx="520133" cy="584870"/>
          </a:xfrm>
          <a:prstGeom prst="chevron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62" tIns="34282" rIns="68562" bIns="34282" rtlCol="0" anchor="ctr"/>
          <a:lstStyle/>
          <a:p>
            <a:pPr algn="ctr"/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34B2DBA-116B-47A6-A18F-BCCDB14E50AE}"/>
              </a:ext>
            </a:extLst>
          </p:cNvPr>
          <p:cNvSpPr txBox="1"/>
          <p:nvPr/>
        </p:nvSpPr>
        <p:spPr>
          <a:xfrm>
            <a:off x="10031064" y="4098324"/>
            <a:ext cx="167856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chemeClr val="accent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14% of GN chose the correct definition of BOTH JC and PV lesions</a:t>
            </a:r>
          </a:p>
        </p:txBody>
      </p:sp>
    </p:spTree>
    <p:extLst>
      <p:ext uri="{BB962C8B-B14F-4D97-AF65-F5344CB8AC3E}">
        <p14:creationId xmlns:p14="http://schemas.microsoft.com/office/powerpoint/2010/main" val="3861194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42BFEB7B-67BB-44BD-A44B-F9F997B11213}"/>
              </a:ext>
            </a:extLst>
          </p:cNvPr>
          <p:cNvSpPr/>
          <p:nvPr/>
        </p:nvSpPr>
        <p:spPr>
          <a:xfrm>
            <a:off x="4870516" y="2567975"/>
            <a:ext cx="5197155" cy="699442"/>
          </a:xfrm>
          <a:prstGeom prst="rect">
            <a:avLst/>
          </a:prstGeom>
          <a:solidFill>
            <a:schemeClr val="bg2"/>
          </a:solidFill>
          <a:ln w="19050" cmpd="sng">
            <a:solidFill>
              <a:srgbClr val="4CA02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16" tIns="45708" rIns="91416" bIns="45708" rtlCol="0" anchor="ctr"/>
          <a:lstStyle/>
          <a:p>
            <a:pPr algn="ctr" defTabSz="457124"/>
            <a:endParaRPr lang="en-US" sz="2487" dirty="0">
              <a:solidFill>
                <a:prstClr val="white"/>
              </a:solidFill>
              <a:latin typeface="Calibri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672EB769-5B10-4577-9F29-6AE53CF8851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527802"/>
              </p:ext>
            </p:extLst>
          </p:nvPr>
        </p:nvGraphicFramePr>
        <p:xfrm>
          <a:off x="4081163" y="1727661"/>
          <a:ext cx="5968161" cy="4890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042316CF-FF57-4327-AA7C-B91F5176642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7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016" t="2486" r="2535" b="2355"/>
          <a:stretch/>
        </p:blipFill>
        <p:spPr>
          <a:xfrm>
            <a:off x="821592" y="1887484"/>
            <a:ext cx="3598789" cy="4570809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4179EC56-5CBB-4A46-B9EF-285A2E531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41" y="356401"/>
            <a:ext cx="10969943" cy="1063734"/>
          </a:xfrm>
        </p:spPr>
        <p:txBody>
          <a:bodyPr/>
          <a:lstStyle/>
          <a:p>
            <a:r>
              <a:rPr lang="en-US" dirty="0">
                <a:solidFill>
                  <a:schemeClr val="accent6"/>
                </a:solidFill>
              </a:rPr>
              <a:t>Results: </a:t>
            </a:r>
            <a:r>
              <a:rPr lang="en-US" sz="3200" dirty="0">
                <a:solidFill>
                  <a:schemeClr val="bg1"/>
                </a:solidFill>
              </a:rPr>
              <a:t>identification of Periventricular Lesions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09441" y="1459812"/>
            <a:ext cx="10690615" cy="799930"/>
          </a:xfrm>
          <a:prstGeom prst="rect">
            <a:avLst/>
          </a:prstGeom>
        </p:spPr>
        <p:txBody>
          <a:bodyPr wrap="square" lIns="121888" tIns="60944" rIns="121888" bIns="60944" anchor="t">
            <a:spAutoFit/>
          </a:bodyPr>
          <a:lstStyle/>
          <a:p>
            <a:pPr defTabSz="914171">
              <a:defRPr/>
            </a:pPr>
            <a:r>
              <a:rPr lang="en-US" sz="2199" dirty="0">
                <a:solidFill>
                  <a:srgbClr val="F7F2F2"/>
                </a:solidFill>
                <a:latin typeface="Calibri"/>
                <a:ea typeface="Calibri"/>
                <a:cs typeface="Calibri"/>
              </a:rPr>
              <a:t>How many </a:t>
            </a:r>
            <a:r>
              <a:rPr lang="en-US" sz="2199" b="1" dirty="0">
                <a:solidFill>
                  <a:srgbClr val="4CA027"/>
                </a:solidFill>
                <a:latin typeface="Calibri"/>
                <a:ea typeface="Calibri"/>
                <a:cs typeface="Calibri"/>
              </a:rPr>
              <a:t>periventricular lesions </a:t>
            </a:r>
            <a:r>
              <a:rPr lang="en-US" sz="2199" dirty="0">
                <a:solidFill>
                  <a:srgbClr val="F7F2F2"/>
                </a:solidFill>
                <a:latin typeface="Calibri"/>
                <a:ea typeface="Calibri"/>
                <a:cs typeface="Calibri"/>
              </a:rPr>
              <a:t>are present in this patient’s MRI image below?</a:t>
            </a:r>
          </a:p>
          <a:p>
            <a:pPr defTabSz="914171">
              <a:defRPr/>
            </a:pPr>
            <a:endParaRPr lang="en-US" sz="2199" dirty="0">
              <a:solidFill>
                <a:srgbClr val="DEE1DB"/>
              </a:solidFill>
              <a:latin typeface="Calibri"/>
              <a:ea typeface="Calibri" panose="020F0502020204030204" pitchFamily="34" charset="0"/>
            </a:endParaRPr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61FE2845-D611-4D57-99AD-A2200B4A77B8}"/>
              </a:ext>
            </a:extLst>
          </p:cNvPr>
          <p:cNvSpPr/>
          <p:nvPr/>
        </p:nvSpPr>
        <p:spPr>
          <a:xfrm rot="10800000">
            <a:off x="3252280" y="4376822"/>
            <a:ext cx="397095" cy="343885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71">
              <a:defRPr/>
            </a:pPr>
            <a:endParaRPr lang="en-US" sz="1800">
              <a:solidFill>
                <a:srgbClr val="4CA027"/>
              </a:solidFill>
              <a:latin typeface="Calibri"/>
            </a:endParaRPr>
          </a:p>
        </p:txBody>
      </p:sp>
      <p:sp>
        <p:nvSpPr>
          <p:cNvPr id="18" name="Arrow: Chevron 3">
            <a:extLst>
              <a:ext uri="{FF2B5EF4-FFF2-40B4-BE49-F238E27FC236}">
                <a16:creationId xmlns:a16="http://schemas.microsoft.com/office/drawing/2014/main" id="{C2D01336-36CD-47CE-B297-4225543EB4B6}"/>
              </a:ext>
            </a:extLst>
          </p:cNvPr>
          <p:cNvSpPr/>
          <p:nvPr/>
        </p:nvSpPr>
        <p:spPr>
          <a:xfrm rot="10800000">
            <a:off x="10107738" y="2638412"/>
            <a:ext cx="520133" cy="584870"/>
          </a:xfrm>
          <a:prstGeom prst="chevron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62" tIns="34282" rIns="68562" bIns="34282" rtlCol="0" anchor="ctr"/>
          <a:lstStyle/>
          <a:p>
            <a:pPr algn="ctr"/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10C070-40E1-45EB-B762-4B844FAE42E0}"/>
              </a:ext>
            </a:extLst>
          </p:cNvPr>
          <p:cNvSpPr txBox="1"/>
          <p:nvPr/>
        </p:nvSpPr>
        <p:spPr>
          <a:xfrm>
            <a:off x="4964370" y="2685911"/>
            <a:ext cx="5386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3F81C14-A7B7-FB66-9537-202405EF3C2B}"/>
              </a:ext>
            </a:extLst>
          </p:cNvPr>
          <p:cNvSpPr txBox="1"/>
          <p:nvPr/>
        </p:nvSpPr>
        <p:spPr>
          <a:xfrm>
            <a:off x="10576655" y="2722751"/>
            <a:ext cx="2743199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chemeClr val="accent6"/>
                </a:solidFill>
                <a:cs typeface="Calibri"/>
              </a:rPr>
              <a:t>P &lt; 0.01</a:t>
            </a:r>
          </a:p>
        </p:txBody>
      </p:sp>
    </p:spTree>
    <p:extLst>
      <p:ext uri="{BB962C8B-B14F-4D97-AF65-F5344CB8AC3E}">
        <p14:creationId xmlns:p14="http://schemas.microsoft.com/office/powerpoint/2010/main" val="405867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7076A76B-966A-455F-B7E4-B6B5D6A506DB}"/>
              </a:ext>
            </a:extLst>
          </p:cNvPr>
          <p:cNvSpPr/>
          <p:nvPr/>
        </p:nvSpPr>
        <p:spPr>
          <a:xfrm>
            <a:off x="4889339" y="2070632"/>
            <a:ext cx="4990933" cy="699442"/>
          </a:xfrm>
          <a:prstGeom prst="rect">
            <a:avLst/>
          </a:prstGeom>
          <a:solidFill>
            <a:schemeClr val="bg2"/>
          </a:solidFill>
          <a:ln w="19050" cmpd="sng">
            <a:solidFill>
              <a:srgbClr val="4CA02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16" tIns="45708" rIns="91416" bIns="45708" rtlCol="0" anchor="ctr"/>
          <a:lstStyle/>
          <a:p>
            <a:pPr algn="ctr" defTabSz="457124"/>
            <a:endParaRPr lang="en-US" sz="2487" dirty="0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09CF369-A46E-45FF-8230-FDE1AACBC4B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588"/>
          <a:stretch/>
        </p:blipFill>
        <p:spPr>
          <a:xfrm>
            <a:off x="734930" y="1951105"/>
            <a:ext cx="3925218" cy="4346500"/>
          </a:xfrm>
          <a:prstGeom prst="rect">
            <a:avLst/>
          </a:prstGeom>
        </p:spPr>
      </p:pic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04F4BD36-7177-417D-B1EC-3B0175ADE24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0805598"/>
              </p:ext>
            </p:extLst>
          </p:nvPr>
        </p:nvGraphicFramePr>
        <p:xfrm>
          <a:off x="3862631" y="1951105"/>
          <a:ext cx="7055002" cy="48160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3" name="Title 1">
            <a:extLst>
              <a:ext uri="{FF2B5EF4-FFF2-40B4-BE49-F238E27FC236}">
                <a16:creationId xmlns:a16="http://schemas.microsoft.com/office/drawing/2014/main" id="{4179EC56-5CBB-4A46-B9EF-285A2E531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41" y="356401"/>
            <a:ext cx="10969943" cy="1063734"/>
          </a:xfrm>
        </p:spPr>
        <p:txBody>
          <a:bodyPr/>
          <a:lstStyle/>
          <a:p>
            <a:r>
              <a:rPr lang="en-US" dirty="0">
                <a:solidFill>
                  <a:schemeClr val="accent6"/>
                </a:solidFill>
              </a:rPr>
              <a:t>Results: </a:t>
            </a:r>
            <a:r>
              <a:rPr lang="en-US" sz="3200" dirty="0">
                <a:solidFill>
                  <a:schemeClr val="bg1"/>
                </a:solidFill>
              </a:rPr>
              <a:t>identification of juxtacortical lesions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09441" y="1459812"/>
            <a:ext cx="10690615" cy="799930"/>
          </a:xfrm>
          <a:prstGeom prst="rect">
            <a:avLst/>
          </a:prstGeom>
        </p:spPr>
        <p:txBody>
          <a:bodyPr wrap="square" lIns="121888" tIns="60944" rIns="121888" bIns="60944" anchor="t">
            <a:spAutoFit/>
          </a:bodyPr>
          <a:lstStyle/>
          <a:p>
            <a:pPr defTabSz="914171">
              <a:defRPr/>
            </a:pPr>
            <a:r>
              <a:rPr lang="en-US" sz="2199" dirty="0">
                <a:solidFill>
                  <a:srgbClr val="F7F2F2"/>
                </a:solidFill>
                <a:ea typeface="Calibri"/>
                <a:cs typeface="Calibri"/>
              </a:rPr>
              <a:t>How many </a:t>
            </a:r>
            <a:r>
              <a:rPr lang="en-US" sz="2199" b="1" dirty="0">
                <a:solidFill>
                  <a:schemeClr val="accent6"/>
                </a:solidFill>
                <a:ea typeface="Calibri"/>
                <a:cs typeface="Calibri"/>
              </a:rPr>
              <a:t>juxtacortical lesions </a:t>
            </a:r>
            <a:r>
              <a:rPr lang="en-US" sz="2199" dirty="0">
                <a:solidFill>
                  <a:srgbClr val="FAF2F2"/>
                </a:solidFill>
                <a:ea typeface="Calibri"/>
                <a:cs typeface="Calibri"/>
              </a:rPr>
              <a:t>are present in this patient’s MRI image below?</a:t>
            </a:r>
          </a:p>
          <a:p>
            <a:pPr defTabSz="914171">
              <a:defRPr/>
            </a:pPr>
            <a:endParaRPr lang="en-US" sz="2199" dirty="0">
              <a:solidFill>
                <a:schemeClr val="bg2"/>
              </a:solidFill>
              <a:ea typeface="Calibri" panose="020F0502020204030204" pitchFamily="34" charset="0"/>
            </a:endParaRPr>
          </a:p>
        </p:txBody>
      </p:sp>
      <p:sp>
        <p:nvSpPr>
          <p:cNvPr id="12" name="Arrow: Chevron 3">
            <a:extLst>
              <a:ext uri="{FF2B5EF4-FFF2-40B4-BE49-F238E27FC236}">
                <a16:creationId xmlns:a16="http://schemas.microsoft.com/office/drawing/2014/main" id="{71659093-B92D-4091-95C8-BC2946D2CF90}"/>
              </a:ext>
            </a:extLst>
          </p:cNvPr>
          <p:cNvSpPr/>
          <p:nvPr/>
        </p:nvSpPr>
        <p:spPr>
          <a:xfrm rot="10800000">
            <a:off x="10019681" y="2130258"/>
            <a:ext cx="520133" cy="584870"/>
          </a:xfrm>
          <a:prstGeom prst="chevron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62" tIns="34282" rIns="68562" bIns="34282" rtlCol="0" anchor="ctr"/>
          <a:lstStyle/>
          <a:p>
            <a:pPr algn="ctr"/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02E8C68-A4E6-4606-B88E-4048C6DB6BFA}"/>
              </a:ext>
            </a:extLst>
          </p:cNvPr>
          <p:cNvSpPr txBox="1"/>
          <p:nvPr/>
        </p:nvSpPr>
        <p:spPr>
          <a:xfrm>
            <a:off x="5017053" y="2193822"/>
            <a:ext cx="428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0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B130EE-8496-ADC0-C419-E7E49C56C1E8}"/>
              </a:ext>
            </a:extLst>
          </p:cNvPr>
          <p:cNvSpPr txBox="1"/>
          <p:nvPr/>
        </p:nvSpPr>
        <p:spPr>
          <a:xfrm>
            <a:off x="10480626" y="2209598"/>
            <a:ext cx="1157505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1" dirty="0">
                <a:solidFill>
                  <a:schemeClr val="accent6"/>
                </a:solidFill>
                <a:cs typeface="Calibri"/>
              </a:rPr>
              <a:t>P&lt;0.01</a:t>
            </a:r>
          </a:p>
        </p:txBody>
      </p:sp>
    </p:spTree>
    <p:extLst>
      <p:ext uri="{BB962C8B-B14F-4D97-AF65-F5344CB8AC3E}">
        <p14:creationId xmlns:p14="http://schemas.microsoft.com/office/powerpoint/2010/main" val="3478064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eme2">
  <a:themeElements>
    <a:clrScheme name="Custom 7">
      <a:dk1>
        <a:srgbClr val="494949"/>
      </a:dk1>
      <a:lt1>
        <a:sysClr val="window" lastClr="FFFFFF"/>
      </a:lt1>
      <a:dk2>
        <a:srgbClr val="353535"/>
      </a:dk2>
      <a:lt2>
        <a:srgbClr val="DEE1DB"/>
      </a:lt2>
      <a:accent1>
        <a:srgbClr val="1293D1"/>
      </a:accent1>
      <a:accent2>
        <a:srgbClr val="0F79AB"/>
      </a:accent2>
      <a:accent3>
        <a:srgbClr val="0C628B"/>
      </a:accent3>
      <a:accent4>
        <a:srgbClr val="053144"/>
      </a:accent4>
      <a:accent5>
        <a:srgbClr val="30601B"/>
      </a:accent5>
      <a:accent6>
        <a:srgbClr val="4CA027"/>
      </a:accent6>
      <a:hlink>
        <a:srgbClr val="5CAC34"/>
      </a:hlink>
      <a:folHlink>
        <a:srgbClr val="3D712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heme2" id="{B3019DD5-A8F3-404D-A6AD-EF6346D0D60F}" vid="{A4CB687C-FE16-49A8-8A4F-20C4FFAA242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Theme2</Template>
  <TotalTime>582</TotalTime>
  <Words>1065</Words>
  <Application>Microsoft Office PowerPoint</Application>
  <PresentationFormat>Custom</PresentationFormat>
  <Paragraphs>116</Paragraphs>
  <Slides>15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Lucida Grande</vt:lpstr>
      <vt:lpstr>Wingdings</vt:lpstr>
      <vt:lpstr>Theme2</vt:lpstr>
      <vt:lpstr>Comparative Diagnostic and Therapeutic Strategies Among General and MS Subspecialist Neurologists</vt:lpstr>
      <vt:lpstr>Disclosures</vt:lpstr>
      <vt:lpstr>Background</vt:lpstr>
      <vt:lpstr>Methods</vt:lpstr>
      <vt:lpstr>Results: Clinical presentations of MS</vt:lpstr>
      <vt:lpstr>Results: Qualifying lesions for DIS</vt:lpstr>
      <vt:lpstr>Results: Lesion definitions </vt:lpstr>
      <vt:lpstr>Results: identification of Periventricular Lesions</vt:lpstr>
      <vt:lpstr>Results: identification of juxtacortical lesions</vt:lpstr>
      <vt:lpstr>Results: understanding dissemination in time</vt:lpstr>
      <vt:lpstr>Results: understanding dissemination in time</vt:lpstr>
      <vt:lpstr>Results: Treatment of newly diagnosed RMS</vt:lpstr>
      <vt:lpstr>RESULTS: treatment of sensory relapse</vt:lpstr>
      <vt:lpstr>Summary of Differences </vt:lpstr>
      <vt:lpstr>Conclusions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Haley DiGiacomo</dc:creator>
  <cp:lastModifiedBy>Chloe Gianatasio</cp:lastModifiedBy>
  <cp:revision>204</cp:revision>
  <dcterms:created xsi:type="dcterms:W3CDTF">2022-04-20T15:11:57Z</dcterms:created>
  <dcterms:modified xsi:type="dcterms:W3CDTF">2022-05-02T20:36:18Z</dcterms:modified>
</cp:coreProperties>
</file>