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0"/>
  </p:notesMasterIdLst>
  <p:handoutMasterIdLst>
    <p:handoutMasterId r:id="rId21"/>
  </p:handoutMasterIdLst>
  <p:sldIdLst>
    <p:sldId id="256" r:id="rId5"/>
    <p:sldId id="257" r:id="rId6"/>
    <p:sldId id="279" r:id="rId7"/>
    <p:sldId id="289" r:id="rId8"/>
    <p:sldId id="290" r:id="rId9"/>
    <p:sldId id="291" r:id="rId10"/>
    <p:sldId id="292" r:id="rId11"/>
    <p:sldId id="293" r:id="rId12"/>
    <p:sldId id="294" r:id="rId13"/>
    <p:sldId id="295" r:id="rId14"/>
    <p:sldId id="297" r:id="rId15"/>
    <p:sldId id="296" r:id="rId16"/>
    <p:sldId id="298" r:id="rId17"/>
    <p:sldId id="299" r:id="rId18"/>
    <p:sldId id="301" r:id="rId19"/>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ndra Simpson" initials="AS" lastIdx="3" clrIdx="0">
    <p:extLst>
      <p:ext uri="{19B8F6BF-5375-455C-9EA6-DF929625EA0E}">
        <p15:presenceInfo xmlns:p15="http://schemas.microsoft.com/office/powerpoint/2012/main" userId="38b6288fbceecd9b" providerId="Windows Live"/>
      </p:ext>
    </p:extLst>
  </p:cmAuthor>
  <p:cmAuthor id="2" name="Alexandra Simpson" initials="AS [2]" lastIdx="6" clrIdx="1">
    <p:extLst>
      <p:ext uri="{19B8F6BF-5375-455C-9EA6-DF929625EA0E}">
        <p15:presenceInfo xmlns:p15="http://schemas.microsoft.com/office/powerpoint/2012/main" userId="S-1-5-21-1214440339-484763869-725345543-4911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8E"/>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9" autoAdjust="0"/>
    <p:restoredTop sz="76819" autoAdjust="0"/>
  </p:normalViewPr>
  <p:slideViewPr>
    <p:cSldViewPr>
      <p:cViewPr varScale="1">
        <p:scale>
          <a:sx n="52" d="100"/>
          <a:sy n="52" d="100"/>
        </p:scale>
        <p:origin x="1224"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Simpson" userId="e54f8249-7718-4868-8811-4c727020bef0" providerId="ADAL" clId="{55E17702-15D6-4F00-9216-1ECA79B347BF}"/>
    <pc:docChg chg="modSld">
      <pc:chgData name="Alexandra Simpson" userId="e54f8249-7718-4868-8811-4c727020bef0" providerId="ADAL" clId="{55E17702-15D6-4F00-9216-1ECA79B347BF}" dt="2022-05-02T20:12:30.327" v="5"/>
      <pc:docMkLst>
        <pc:docMk/>
      </pc:docMkLst>
      <pc:sldChg chg="delCm">
        <pc:chgData name="Alexandra Simpson" userId="e54f8249-7718-4868-8811-4c727020bef0" providerId="ADAL" clId="{55E17702-15D6-4F00-9216-1ECA79B347BF}" dt="2022-05-02T20:10:44.587" v="0"/>
        <pc:sldMkLst>
          <pc:docMk/>
          <pc:sldMk cId="2900696494" sldId="257"/>
        </pc:sldMkLst>
      </pc:sldChg>
      <pc:sldChg chg="delCm">
        <pc:chgData name="Alexandra Simpson" userId="e54f8249-7718-4868-8811-4c727020bef0" providerId="ADAL" clId="{55E17702-15D6-4F00-9216-1ECA79B347BF}" dt="2022-05-02T20:10:56.842" v="1"/>
        <pc:sldMkLst>
          <pc:docMk/>
          <pc:sldMk cId="4242013624" sldId="279"/>
        </pc:sldMkLst>
      </pc:sldChg>
      <pc:sldChg chg="delCm">
        <pc:chgData name="Alexandra Simpson" userId="e54f8249-7718-4868-8811-4c727020bef0" providerId="ADAL" clId="{55E17702-15D6-4F00-9216-1ECA79B347BF}" dt="2022-05-02T20:11:21.602" v="2"/>
        <pc:sldMkLst>
          <pc:docMk/>
          <pc:sldMk cId="3210371308" sldId="294"/>
        </pc:sldMkLst>
      </pc:sldChg>
      <pc:sldChg chg="delCm">
        <pc:chgData name="Alexandra Simpson" userId="e54f8249-7718-4868-8811-4c727020bef0" providerId="ADAL" clId="{55E17702-15D6-4F00-9216-1ECA79B347BF}" dt="2022-05-02T20:12:11.597" v="3"/>
        <pc:sldMkLst>
          <pc:docMk/>
          <pc:sldMk cId="132828873" sldId="295"/>
        </pc:sldMkLst>
      </pc:sldChg>
      <pc:sldChg chg="delCm">
        <pc:chgData name="Alexandra Simpson" userId="e54f8249-7718-4868-8811-4c727020bef0" providerId="ADAL" clId="{55E17702-15D6-4F00-9216-1ECA79B347BF}" dt="2022-05-02T20:12:22.485" v="4"/>
        <pc:sldMkLst>
          <pc:docMk/>
          <pc:sldMk cId="500275403" sldId="298"/>
        </pc:sldMkLst>
      </pc:sldChg>
      <pc:sldChg chg="delCm">
        <pc:chgData name="Alexandra Simpson" userId="e54f8249-7718-4868-8811-4c727020bef0" providerId="ADAL" clId="{55E17702-15D6-4F00-9216-1ECA79B347BF}" dt="2022-05-02T20:12:30.327" v="5"/>
        <pc:sldMkLst>
          <pc:docMk/>
          <pc:sldMk cId="729194888" sldId="301"/>
        </pc:sldMkLst>
      </pc:sldChg>
    </pc:docChg>
  </pc:docChgLst>
  <pc:docChgLst>
    <pc:chgData name="Alexandra Simpson" userId="e54f8249-7718-4868-8811-4c727020bef0" providerId="ADAL" clId="{8BF3CEB1-E1F1-4F96-B38D-F7F523EF3514}"/>
    <pc:docChg chg="custSel modSld">
      <pc:chgData name="Alexandra Simpson" userId="e54f8249-7718-4868-8811-4c727020bef0" providerId="ADAL" clId="{8BF3CEB1-E1F1-4F96-B38D-F7F523EF3514}" dt="2022-05-02T20:33:21.127" v="129" actId="1036"/>
      <pc:docMkLst>
        <pc:docMk/>
      </pc:docMkLst>
      <pc:sldChg chg="modSp">
        <pc:chgData name="Alexandra Simpson" userId="e54f8249-7718-4868-8811-4c727020bef0" providerId="ADAL" clId="{8BF3CEB1-E1F1-4F96-B38D-F7F523EF3514}" dt="2022-05-02T20:18:42.751" v="0" actId="115"/>
        <pc:sldMkLst>
          <pc:docMk/>
          <pc:sldMk cId="0" sldId="256"/>
        </pc:sldMkLst>
        <pc:spChg chg="mod">
          <ac:chgData name="Alexandra Simpson" userId="e54f8249-7718-4868-8811-4c727020bef0" providerId="ADAL" clId="{8BF3CEB1-E1F1-4F96-B38D-F7F523EF3514}" dt="2022-05-02T20:18:42.751" v="0" actId="115"/>
          <ac:spMkLst>
            <pc:docMk/>
            <pc:sldMk cId="0" sldId="256"/>
            <ac:spMk id="15365" creationId="{00000000-0000-0000-0000-000000000000}"/>
          </ac:spMkLst>
        </pc:spChg>
      </pc:sldChg>
      <pc:sldChg chg="addSp delSp modSp">
        <pc:chgData name="Alexandra Simpson" userId="e54f8249-7718-4868-8811-4c727020bef0" providerId="ADAL" clId="{8BF3CEB1-E1F1-4F96-B38D-F7F523EF3514}" dt="2022-05-02T20:32:22.343" v="124" actId="1035"/>
        <pc:sldMkLst>
          <pc:docMk/>
          <pc:sldMk cId="4242013624" sldId="279"/>
        </pc:sldMkLst>
        <pc:spChg chg="mod">
          <ac:chgData name="Alexandra Simpson" userId="e54f8249-7718-4868-8811-4c727020bef0" providerId="ADAL" clId="{8BF3CEB1-E1F1-4F96-B38D-F7F523EF3514}" dt="2022-05-02T20:22:32.241" v="19" actId="404"/>
          <ac:spMkLst>
            <pc:docMk/>
            <pc:sldMk cId="4242013624" sldId="279"/>
            <ac:spMk id="3" creationId="{FE2C94D4-D02B-4DF2-B463-0206C64D6BF8}"/>
          </ac:spMkLst>
        </pc:spChg>
        <pc:spChg chg="add mod">
          <ac:chgData name="Alexandra Simpson" userId="e54f8249-7718-4868-8811-4c727020bef0" providerId="ADAL" clId="{8BF3CEB1-E1F1-4F96-B38D-F7F523EF3514}" dt="2022-05-02T20:32:22.343" v="124" actId="1035"/>
          <ac:spMkLst>
            <pc:docMk/>
            <pc:sldMk cId="4242013624" sldId="279"/>
            <ac:spMk id="4" creationId="{E75362EF-9F88-4860-B40D-FD7F44DDD643}"/>
          </ac:spMkLst>
        </pc:spChg>
        <pc:spChg chg="add del">
          <ac:chgData name="Alexandra Simpson" userId="e54f8249-7718-4868-8811-4c727020bef0" providerId="ADAL" clId="{8BF3CEB1-E1F1-4F96-B38D-F7F523EF3514}" dt="2022-05-02T20:27:26.829" v="41" actId="478"/>
          <ac:spMkLst>
            <pc:docMk/>
            <pc:sldMk cId="4242013624" sldId="279"/>
            <ac:spMk id="5" creationId="{3148616D-65A3-4B69-97D1-0BD1F6FFDB5B}"/>
          </ac:spMkLst>
        </pc:spChg>
      </pc:sldChg>
      <pc:sldChg chg="addSp delSp modSp">
        <pc:chgData name="Alexandra Simpson" userId="e54f8249-7718-4868-8811-4c727020bef0" providerId="ADAL" clId="{8BF3CEB1-E1F1-4F96-B38D-F7F523EF3514}" dt="2022-05-02T20:19:04.672" v="3"/>
        <pc:sldMkLst>
          <pc:docMk/>
          <pc:sldMk cId="1260899842" sldId="292"/>
        </pc:sldMkLst>
        <pc:picChg chg="add">
          <ac:chgData name="Alexandra Simpson" userId="e54f8249-7718-4868-8811-4c727020bef0" providerId="ADAL" clId="{8BF3CEB1-E1F1-4F96-B38D-F7F523EF3514}" dt="2022-05-02T20:19:04.672" v="3"/>
          <ac:picMkLst>
            <pc:docMk/>
            <pc:sldMk cId="1260899842" sldId="292"/>
            <ac:picMk id="7" creationId="{395A38DF-3E5B-41ED-AD8E-2F449333B6E1}"/>
          </ac:picMkLst>
        </pc:picChg>
        <pc:picChg chg="del mod modCrop">
          <ac:chgData name="Alexandra Simpson" userId="e54f8249-7718-4868-8811-4c727020bef0" providerId="ADAL" clId="{8BF3CEB1-E1F1-4F96-B38D-F7F523EF3514}" dt="2022-05-02T20:19:04.072" v="2"/>
          <ac:picMkLst>
            <pc:docMk/>
            <pc:sldMk cId="1260899842" sldId="292"/>
            <ac:picMk id="13" creationId="{229EDB83-D6A0-4CA7-8806-4A772A8267D2}"/>
          </ac:picMkLst>
        </pc:picChg>
      </pc:sldChg>
      <pc:sldChg chg="addSp delSp modSp">
        <pc:chgData name="Alexandra Simpson" userId="e54f8249-7718-4868-8811-4c727020bef0" providerId="ADAL" clId="{8BF3CEB1-E1F1-4F96-B38D-F7F523EF3514}" dt="2022-05-02T20:20:28.058" v="9" actId="1076"/>
        <pc:sldMkLst>
          <pc:docMk/>
          <pc:sldMk cId="3210371308" sldId="294"/>
        </pc:sldMkLst>
        <pc:picChg chg="add mod">
          <ac:chgData name="Alexandra Simpson" userId="e54f8249-7718-4868-8811-4c727020bef0" providerId="ADAL" clId="{8BF3CEB1-E1F1-4F96-B38D-F7F523EF3514}" dt="2022-05-02T20:20:28.058" v="9" actId="1076"/>
          <ac:picMkLst>
            <pc:docMk/>
            <pc:sldMk cId="3210371308" sldId="294"/>
            <ac:picMk id="7" creationId="{A1B6356D-42A2-4BDC-8988-12D6E65BC07B}"/>
          </ac:picMkLst>
        </pc:picChg>
        <pc:picChg chg="del">
          <ac:chgData name="Alexandra Simpson" userId="e54f8249-7718-4868-8811-4c727020bef0" providerId="ADAL" clId="{8BF3CEB1-E1F1-4F96-B38D-F7F523EF3514}" dt="2022-05-02T20:20:23.110" v="8" actId="478"/>
          <ac:picMkLst>
            <pc:docMk/>
            <pc:sldMk cId="3210371308" sldId="294"/>
            <ac:picMk id="19" creationId="{5EC92437-5DFC-4600-95D1-66062E0D038F}"/>
          </ac:picMkLst>
        </pc:picChg>
      </pc:sldChg>
      <pc:sldChg chg="addSp delSp modSp">
        <pc:chgData name="Alexandra Simpson" userId="e54f8249-7718-4868-8811-4c727020bef0" providerId="ADAL" clId="{8BF3CEB1-E1F1-4F96-B38D-F7F523EF3514}" dt="2022-05-02T20:33:21.127" v="129" actId="1036"/>
        <pc:sldMkLst>
          <pc:docMk/>
          <pc:sldMk cId="1749706708" sldId="296"/>
        </pc:sldMkLst>
        <pc:spChg chg="mod">
          <ac:chgData name="Alexandra Simpson" userId="e54f8249-7718-4868-8811-4c727020bef0" providerId="ADAL" clId="{8BF3CEB1-E1F1-4F96-B38D-F7F523EF3514}" dt="2022-05-02T20:33:21.127" v="129" actId="1036"/>
          <ac:spMkLst>
            <pc:docMk/>
            <pc:sldMk cId="1749706708" sldId="296"/>
            <ac:spMk id="7" creationId="{5BE3C728-F7F4-4163-AE5E-5F648C792A87}"/>
          </ac:spMkLst>
        </pc:spChg>
        <pc:spChg chg="mod">
          <ac:chgData name="Alexandra Simpson" userId="e54f8249-7718-4868-8811-4c727020bef0" providerId="ADAL" clId="{8BF3CEB1-E1F1-4F96-B38D-F7F523EF3514}" dt="2022-05-02T20:32:59.979" v="128" actId="1038"/>
          <ac:spMkLst>
            <pc:docMk/>
            <pc:sldMk cId="1749706708" sldId="296"/>
            <ac:spMk id="12" creationId="{1EDF6AC5-8C2A-4DA9-AED4-59D7C898FCD9}"/>
          </ac:spMkLst>
        </pc:spChg>
        <pc:graphicFrameChg chg="mod">
          <ac:chgData name="Alexandra Simpson" userId="e54f8249-7718-4868-8811-4c727020bef0" providerId="ADAL" clId="{8BF3CEB1-E1F1-4F96-B38D-F7F523EF3514}" dt="2022-05-02T20:21:34.479" v="18" actId="1037"/>
          <ac:graphicFrameMkLst>
            <pc:docMk/>
            <pc:sldMk cId="1749706708" sldId="296"/>
            <ac:graphicFrameMk id="11" creationId="{24073E33-9E16-43BC-A392-47D539300B10}"/>
          </ac:graphicFrameMkLst>
        </pc:graphicFrameChg>
        <pc:picChg chg="add mod">
          <ac:chgData name="Alexandra Simpson" userId="e54f8249-7718-4868-8811-4c727020bef0" providerId="ADAL" clId="{8BF3CEB1-E1F1-4F96-B38D-F7F523EF3514}" dt="2022-05-02T20:21:25.833" v="16" actId="1037"/>
          <ac:picMkLst>
            <pc:docMk/>
            <pc:sldMk cId="1749706708" sldId="296"/>
            <ac:picMk id="8" creationId="{C4933D35-A11C-4469-8135-268629BF01B1}"/>
          </ac:picMkLst>
        </pc:picChg>
        <pc:picChg chg="del">
          <ac:chgData name="Alexandra Simpson" userId="e54f8249-7718-4868-8811-4c727020bef0" providerId="ADAL" clId="{8BF3CEB1-E1F1-4F96-B38D-F7F523EF3514}" dt="2022-05-02T20:21:11.518" v="10" actId="478"/>
          <ac:picMkLst>
            <pc:docMk/>
            <pc:sldMk cId="1749706708" sldId="296"/>
            <ac:picMk id="15" creationId="{AA8ECBDE-880B-4BEA-9FE7-F7879AC3653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4CB1A5D-8634-4C90-9CFA-F4A2E8612309}" type="datetime1">
              <a:rPr lang="en-US" altLang="en-US"/>
              <a:pPr/>
              <a:t>5/2/2022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373BB17-0A12-4D79-81CA-B1FED75B932B}" type="slidenum">
              <a:rPr lang="en-US" altLang="en-US"/>
              <a:pPr/>
              <a:t>‹#›</a:t>
            </a:fld>
            <a:endParaRPr lang="en-US" altLang="en-US"/>
          </a:p>
        </p:txBody>
      </p:sp>
    </p:spTree>
    <p:extLst>
      <p:ext uri="{BB962C8B-B14F-4D97-AF65-F5344CB8AC3E}">
        <p14:creationId xmlns:p14="http://schemas.microsoft.com/office/powerpoint/2010/main" val="2623818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34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728DD8F-0251-4844-8702-16F50FFF35C3}" type="slidenum">
              <a:rPr lang="en-US" altLang="en-US"/>
              <a:pPr/>
              <a:t>‹#›</a:t>
            </a:fld>
            <a:endParaRPr lang="en-US" altLang="en-US"/>
          </a:p>
        </p:txBody>
      </p:sp>
    </p:spTree>
    <p:extLst>
      <p:ext uri="{BB962C8B-B14F-4D97-AF65-F5344CB8AC3E}">
        <p14:creationId xmlns:p14="http://schemas.microsoft.com/office/powerpoint/2010/main" val="19594417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5DE11516-3C46-42C7-82A9-C0454DDA30FE}" type="slidenum">
              <a:rPr lang="en-US" altLang="en-US" sz="1200"/>
              <a:pPr/>
              <a:t>1</a:t>
            </a:fld>
            <a:endParaRPr lang="en-US" altLang="en-US" sz="1200"/>
          </a:p>
        </p:txBody>
      </p:sp>
      <p:sp>
        <p:nvSpPr>
          <p:cNvPr id="16387" name="Rectangle 2"/>
          <p:cNvSpPr>
            <a:spLocks noGrp="1" noRot="1" noChangeAspect="1" noChangeArrowheads="1" noTextEdit="1"/>
          </p:cNvSpPr>
          <p:nvPr>
            <p:ph type="sldImg"/>
          </p:nvPr>
        </p:nvSpPr>
        <p:spPr>
          <a:xfrm>
            <a:off x="381000" y="685800"/>
            <a:ext cx="6096000" cy="34290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264945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10</a:t>
            </a:fld>
            <a:endParaRPr lang="en-US" altLang="en-US"/>
          </a:p>
        </p:txBody>
      </p:sp>
    </p:spTree>
    <p:extLst>
      <p:ext uri="{BB962C8B-B14F-4D97-AF65-F5344CB8AC3E}">
        <p14:creationId xmlns:p14="http://schemas.microsoft.com/office/powerpoint/2010/main" val="1049755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11</a:t>
            </a:fld>
            <a:endParaRPr lang="en-US" altLang="en-US"/>
          </a:p>
        </p:txBody>
      </p:sp>
    </p:spTree>
    <p:extLst>
      <p:ext uri="{BB962C8B-B14F-4D97-AF65-F5344CB8AC3E}">
        <p14:creationId xmlns:p14="http://schemas.microsoft.com/office/powerpoint/2010/main" val="1058246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statistically significant difference between groups was seen only in the social functioning domain of the RAND-36; all other domains did not differ between cycling groups</a:t>
            </a:r>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12</a:t>
            </a:fld>
            <a:endParaRPr lang="en-US" altLang="en-US"/>
          </a:p>
        </p:txBody>
      </p:sp>
    </p:spTree>
    <p:extLst>
      <p:ext uri="{BB962C8B-B14F-4D97-AF65-F5344CB8AC3E}">
        <p14:creationId xmlns:p14="http://schemas.microsoft.com/office/powerpoint/2010/main" val="2769817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13</a:t>
            </a:fld>
            <a:endParaRPr lang="en-US" altLang="en-US"/>
          </a:p>
        </p:txBody>
      </p:sp>
    </p:spTree>
    <p:extLst>
      <p:ext uri="{BB962C8B-B14F-4D97-AF65-F5344CB8AC3E}">
        <p14:creationId xmlns:p14="http://schemas.microsoft.com/office/powerpoint/2010/main" val="14567164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14</a:t>
            </a:fld>
            <a:endParaRPr lang="en-US" altLang="en-US"/>
          </a:p>
        </p:txBody>
      </p:sp>
    </p:spTree>
    <p:extLst>
      <p:ext uri="{BB962C8B-B14F-4D97-AF65-F5344CB8AC3E}">
        <p14:creationId xmlns:p14="http://schemas.microsoft.com/office/powerpoint/2010/main" val="3682974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Discuss people’s roles</a:t>
            </a:r>
          </a:p>
          <a:p>
            <a:pPr marL="0" indent="0">
              <a:buFontTx/>
              <a:buNone/>
            </a:pPr>
            <a:r>
              <a:rPr lang="en-US" dirty="0"/>
              <a:t>- On behalf of myself and the rest of the study team, we are deeply grateful to our study participants, in addition to all people living with MS, for their support in our research. </a:t>
            </a:r>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15</a:t>
            </a:fld>
            <a:endParaRPr lang="en-US" altLang="en-US"/>
          </a:p>
        </p:txBody>
      </p:sp>
    </p:spTree>
    <p:extLst>
      <p:ext uri="{BB962C8B-B14F-4D97-AF65-F5344CB8AC3E}">
        <p14:creationId xmlns:p14="http://schemas.microsoft.com/office/powerpoint/2010/main" val="119629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2</a:t>
            </a:fld>
            <a:endParaRPr lang="en-US" altLang="en-US"/>
          </a:p>
        </p:txBody>
      </p:sp>
    </p:spTree>
    <p:extLst>
      <p:ext uri="{BB962C8B-B14F-4D97-AF65-F5344CB8AC3E}">
        <p14:creationId xmlns:p14="http://schemas.microsoft.com/office/powerpoint/2010/main" val="2168592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3</a:t>
            </a:fld>
            <a:endParaRPr lang="en-US" altLang="en-US"/>
          </a:p>
        </p:txBody>
      </p:sp>
    </p:spTree>
    <p:extLst>
      <p:ext uri="{BB962C8B-B14F-4D97-AF65-F5344CB8AC3E}">
        <p14:creationId xmlns:p14="http://schemas.microsoft.com/office/powerpoint/2010/main" val="2226682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4</a:t>
            </a:fld>
            <a:endParaRPr lang="en-US" altLang="en-US"/>
          </a:p>
        </p:txBody>
      </p:sp>
    </p:spTree>
    <p:extLst>
      <p:ext uri="{BB962C8B-B14F-4D97-AF65-F5344CB8AC3E}">
        <p14:creationId xmlns:p14="http://schemas.microsoft.com/office/powerpoint/2010/main" val="1742471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5</a:t>
            </a:fld>
            <a:endParaRPr lang="en-US" altLang="en-US"/>
          </a:p>
        </p:txBody>
      </p:sp>
    </p:spTree>
    <p:extLst>
      <p:ext uri="{BB962C8B-B14F-4D97-AF65-F5344CB8AC3E}">
        <p14:creationId xmlns:p14="http://schemas.microsoft.com/office/powerpoint/2010/main" val="266410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6</a:t>
            </a:fld>
            <a:endParaRPr lang="en-US" altLang="en-US"/>
          </a:p>
        </p:txBody>
      </p:sp>
    </p:spTree>
    <p:extLst>
      <p:ext uri="{BB962C8B-B14F-4D97-AF65-F5344CB8AC3E}">
        <p14:creationId xmlns:p14="http://schemas.microsoft.com/office/powerpoint/2010/main" val="4064770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Other secondary measures included the EDSS, additional walking measures such as the Timed Up and Go (TUG) Test, 2-Minute Walk Test, MS Functional Composite (MSFC), Symbol Digit Modalities Test (SDMT), and quantitative sensorimotor testing in addition to other variables.</a:t>
            </a:r>
          </a:p>
          <a:p>
            <a:pPr marL="171450" indent="-171450">
              <a:buFontTx/>
              <a:buChar char="-"/>
            </a:pPr>
            <a:r>
              <a:rPr lang="en-US" dirty="0"/>
              <a:t> A dynamometer was used to measure power at the bilateral hip flexors and ankles</a:t>
            </a:r>
          </a:p>
          <a:p>
            <a:pPr marL="171450" indent="-171450">
              <a:buFontTx/>
              <a:buChar char="-"/>
            </a:pPr>
            <a:r>
              <a:rPr lang="en-US" dirty="0"/>
              <a:t>RAND 36-Item Health Survey scores were computed for the various domains of physical functioning, physical or emotional role-functioning, bodily pain, general health, vitality, social functioning, and mental health</a:t>
            </a:r>
          </a:p>
          <a:p>
            <a:pPr marL="171450" indent="-171450">
              <a:buFontTx/>
              <a:buChar char="-"/>
            </a:pPr>
            <a:r>
              <a:rPr lang="en-US" dirty="0"/>
              <a:t>The change in scores for each outcome measure over the study period was calculated by subtracting baseline scores from scores obtained at the end of the study</a:t>
            </a:r>
          </a:p>
          <a:p>
            <a:pPr marL="171450" indent="-171450">
              <a:buFontTx/>
              <a:buChar char="-"/>
            </a:pPr>
            <a:r>
              <a:rPr lang="en-US" dirty="0"/>
              <a:t>The data analysis was generated using SAS/STAT software</a:t>
            </a:r>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7</a:t>
            </a:fld>
            <a:endParaRPr lang="en-US" altLang="en-US"/>
          </a:p>
        </p:txBody>
      </p:sp>
    </p:spTree>
    <p:extLst>
      <p:ext uri="{BB962C8B-B14F-4D97-AF65-F5344CB8AC3E}">
        <p14:creationId xmlns:p14="http://schemas.microsoft.com/office/powerpoint/2010/main" val="41401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were 8 participants in the FES-assisted cycling group and 8 in the passive cycling group</a:t>
            </a:r>
          </a:p>
          <a:p>
            <a:pPr marL="171450" indent="-171450">
              <a:buFontTx/>
              <a:buChar char="-"/>
            </a:pPr>
            <a:r>
              <a:rPr lang="en-US" dirty="0"/>
              <a:t>There were no significant differences in demographics between groups</a:t>
            </a:r>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8</a:t>
            </a:fld>
            <a:endParaRPr lang="en-US" altLang="en-US"/>
          </a:p>
        </p:txBody>
      </p:sp>
    </p:spTree>
    <p:extLst>
      <p:ext uri="{BB962C8B-B14F-4D97-AF65-F5344CB8AC3E}">
        <p14:creationId xmlns:p14="http://schemas.microsoft.com/office/powerpoint/2010/main" val="119208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28DD8F-0251-4844-8702-16F50FFF35C3}" type="slidenum">
              <a:rPr lang="en-US" altLang="en-US" smtClean="0"/>
              <a:pPr/>
              <a:t>9</a:t>
            </a:fld>
            <a:endParaRPr lang="en-US" altLang="en-US"/>
          </a:p>
        </p:txBody>
      </p:sp>
    </p:spTree>
    <p:extLst>
      <p:ext uri="{BB962C8B-B14F-4D97-AF65-F5344CB8AC3E}">
        <p14:creationId xmlns:p14="http://schemas.microsoft.com/office/powerpoint/2010/main" val="4285152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ctrTitle"/>
          </p:nvPr>
        </p:nvSpPr>
        <p:spPr bwMode="white">
          <a:xfrm>
            <a:off x="1079501" y="3429000"/>
            <a:ext cx="10401300"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1079501" y="4610100"/>
            <a:ext cx="10401300"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white">
          <a:xfrm>
            <a:off x="1092200" y="6477000"/>
            <a:ext cx="2540000" cy="381000"/>
          </a:xfrm>
        </p:spPr>
        <p:txBody>
          <a:bodyPr/>
          <a:lstStyle>
            <a:lvl1pPr>
              <a:defRPr>
                <a:solidFill>
                  <a:schemeClr val="bg1"/>
                </a:solidFill>
              </a:defRPr>
            </a:lvl1pPr>
          </a:lstStyle>
          <a:p>
            <a:fld id="{4D878154-8879-465D-BD86-A94701598CBC}" type="datetime1">
              <a:rPr lang="en-US" altLang="en-US"/>
              <a:pPr/>
              <a:t>5/2/2022</a:t>
            </a:fld>
            <a:endParaRPr lang="en-US" altLang="en-US">
              <a:latin typeface="Times" panose="02020603050405020304" pitchFamily="18" charset="0"/>
            </a:endParaRPr>
          </a:p>
        </p:txBody>
      </p:sp>
      <p:sp>
        <p:nvSpPr>
          <p:cNvPr id="6" name="Rectangle 6"/>
          <p:cNvSpPr>
            <a:spLocks noGrp="1" noChangeArrowheads="1"/>
          </p:cNvSpPr>
          <p:nvPr>
            <p:ph type="ftr" sz="quarter" idx="11"/>
          </p:nvPr>
        </p:nvSpPr>
        <p:spPr bwMode="white">
          <a:xfrm>
            <a:off x="4165600" y="6477000"/>
            <a:ext cx="3860800" cy="381000"/>
          </a:xfrm>
        </p:spPr>
        <p:txBody>
          <a:bodyPr/>
          <a:lstStyle>
            <a:lvl1pPr>
              <a:defRPr>
                <a:solidFill>
                  <a:schemeClr val="bg1"/>
                </a:solidFill>
              </a:defRPr>
            </a:lvl1pPr>
          </a:lstStyle>
          <a:p>
            <a:endParaRPr lang="en-US" altLang="en-US"/>
          </a:p>
        </p:txBody>
      </p:sp>
      <p:sp>
        <p:nvSpPr>
          <p:cNvPr id="7" name="Rectangle 7"/>
          <p:cNvSpPr>
            <a:spLocks noGrp="1" noChangeArrowheads="1"/>
          </p:cNvSpPr>
          <p:nvPr>
            <p:ph type="sldNum" sz="quarter" idx="12"/>
          </p:nvPr>
        </p:nvSpPr>
        <p:spPr bwMode="white">
          <a:xfrm>
            <a:off x="8940800" y="6477000"/>
            <a:ext cx="2540000" cy="381000"/>
          </a:xfrm>
        </p:spPr>
        <p:txBody>
          <a:bodyPr/>
          <a:lstStyle>
            <a:lvl1pPr>
              <a:defRPr>
                <a:solidFill>
                  <a:schemeClr val="bg1"/>
                </a:solidFill>
              </a:defRPr>
            </a:lvl1pPr>
          </a:lstStyle>
          <a:p>
            <a:fld id="{3E9E6EA3-51EB-4B21-A6C1-50B6F596F534}" type="slidenum">
              <a:rPr lang="en-US" altLang="en-US"/>
              <a:pPr/>
              <a:t>‹#›</a:t>
            </a:fld>
            <a:endParaRPr lang="en-US" altLang="en-US"/>
          </a:p>
        </p:txBody>
      </p:sp>
    </p:spTree>
    <p:extLst>
      <p:ext uri="{BB962C8B-B14F-4D97-AF65-F5344CB8AC3E}">
        <p14:creationId xmlns:p14="http://schemas.microsoft.com/office/powerpoint/2010/main" val="114509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DB2F4DE-A5A3-4B88-B771-3DDA59FB5C99}" type="datetime1">
              <a:rPr lang="en-US" altLang="en-US"/>
              <a:pPr/>
              <a:t>5/2/2022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A60027-FF8D-4292-AE49-B49BEB1179F4}"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06210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390526"/>
            <a:ext cx="25908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79500" y="390526"/>
            <a:ext cx="75692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AC69B44-1DB0-4A2D-B765-DBB125D4AA97}" type="datetime1">
              <a:rPr lang="en-US" altLang="en-US"/>
              <a:pPr/>
              <a:t>5/2/2022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F84ACF3-7343-4FE7-B3B9-BC63AD8744E9}"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316219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3CA60A6-4F3B-41C3-A6D2-7E7B9B1F9908}" type="datetime1">
              <a:rPr lang="en-US" altLang="en-US"/>
              <a:pPr/>
              <a:t>5/2/2022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7CD22A4-15A7-4058-B7C8-DE627A8A9EC1}"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74140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7A9EECB-03A9-48E4-99F9-66EF939BB87E}" type="datetime1">
              <a:rPr lang="en-US" altLang="en-US"/>
              <a:pPr/>
              <a:t>5/2/2022</a:t>
            </a:fld>
            <a:endParaRPr lang="en-US" altLang="en-US">
              <a:latin typeface="Times" panose="02020603050405020304" pitchFamily="18" charset="0"/>
            </a:endParaRPr>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9585A2F-D13E-4620-867E-F6462FD9C98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16680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95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27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265A97C7-993E-4FBB-B180-FF895BAEAB2A}" type="datetime1">
              <a:rPr lang="en-US" altLang="en-US"/>
              <a:pPr/>
              <a:t>5/2/2022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9F451B3-10AE-40D1-8C0F-467F82575C8B}"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1656071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4362BD9-D2A9-4CF6-912E-763D2730EFE5}" type="datetime1">
              <a:rPr lang="en-US" altLang="en-US"/>
              <a:pPr/>
              <a:t>5/2/2022</a:t>
            </a:fld>
            <a:endParaRPr lang="en-US" altLang="en-US">
              <a:latin typeface="Times" panose="02020603050405020304" pitchFamily="18" charset="0"/>
            </a:endParaRPr>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2F14C373-083A-4F25-950D-1307855AD6AE}"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53351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1978CA06-34C6-4016-8C9C-00193FE90764}" type="datetime1">
              <a:rPr lang="en-US" altLang="en-US"/>
              <a:pPr/>
              <a:t>5/2/2022</a:t>
            </a:fld>
            <a:endParaRPr lang="en-US" altLang="en-US">
              <a:latin typeface="Times" panose="02020603050405020304" pitchFamily="18" charset="0"/>
            </a:endParaRPr>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8F90583-B64D-4AFB-903D-8BFE613CADFD}"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670199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55076C2-1E06-4B8E-A78C-276771501E46}" type="datetime1">
              <a:rPr lang="en-US" altLang="en-US"/>
              <a:pPr/>
              <a:t>5/2/2022</a:t>
            </a:fld>
            <a:endParaRPr lang="en-US" altLang="en-US">
              <a:latin typeface="Times" panose="02020603050405020304" pitchFamily="18" charset="0"/>
            </a:endParaRPr>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BCEF73C-88AA-493D-B136-FC104B009807}"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56653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0D501F4-DDD5-45EE-A71D-A6E45E0B7E1D}" type="datetime1">
              <a:rPr lang="en-US" altLang="en-US"/>
              <a:pPr/>
              <a:t>5/2/2022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A04A23E-6EEB-4110-A3EF-549276C1D7E5}"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0499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D702145C-3333-48C4-85D1-70F7360138AA}" type="datetime1">
              <a:rPr lang="en-US" altLang="en-US"/>
              <a:pPr/>
              <a:t>5/2/2022</a:t>
            </a:fld>
            <a:endParaRPr lang="en-US" altLang="en-US">
              <a:latin typeface="Times" panose="02020603050405020304" pitchFamily="18" charset="0"/>
            </a:endParaRPr>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BAFF7DC-A8A6-4055-9986-2BEC1EA9853A}" type="slidenum">
              <a:rPr lang="en-US" altLang="en-US"/>
              <a:pPr/>
              <a:t>‹#›</a:t>
            </a:fld>
            <a:endParaRPr lang="en-US" altLang="en-US">
              <a:solidFill>
                <a:srgbClr val="002C77"/>
              </a:solidFill>
            </a:endParaRPr>
          </a:p>
        </p:txBody>
      </p:sp>
    </p:spTree>
    <p:extLst>
      <p:ext uri="{BB962C8B-B14F-4D97-AF65-F5344CB8AC3E}">
        <p14:creationId xmlns:p14="http://schemas.microsoft.com/office/powerpoint/2010/main" val="254376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411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black">
          <a:xfrm>
            <a:off x="1079500" y="390525"/>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black">
          <a:xfrm>
            <a:off x="10795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black">
          <a:xfrm>
            <a:off x="10795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anose="020B0604020202020204" pitchFamily="34" charset="0"/>
              </a:defRPr>
            </a:lvl1pPr>
          </a:lstStyle>
          <a:p>
            <a:fld id="{B355664F-D633-4383-9F3C-294DF304DD9E}" type="datetime1">
              <a:rPr lang="en-US" altLang="en-US"/>
              <a:pPr/>
              <a:t>5/2/2022</a:t>
            </a:fld>
            <a:endParaRPr lang="en-US" altLang="en-US"/>
          </a:p>
        </p:txBody>
      </p:sp>
      <p:sp>
        <p:nvSpPr>
          <p:cNvPr id="1029" name="Rectangle 5"/>
          <p:cNvSpPr>
            <a:spLocks noGrp="1" noChangeArrowheads="1"/>
          </p:cNvSpPr>
          <p:nvPr>
            <p:ph type="ftr" sz="quarter" idx="3"/>
          </p:nvPr>
        </p:nvSpPr>
        <p:spPr bwMode="black">
          <a:xfrm>
            <a:off x="4165600" y="6324600"/>
            <a:ext cx="3860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anose="020B0604020202020204" pitchFamily="34" charset="0"/>
              </a:defRPr>
            </a:lvl1pPr>
          </a:lstStyle>
          <a:p>
            <a:endParaRPr lang="en-US" altLang="en-US"/>
          </a:p>
        </p:txBody>
      </p:sp>
      <p:sp>
        <p:nvSpPr>
          <p:cNvPr id="1030" name="Rectangle 6"/>
          <p:cNvSpPr>
            <a:spLocks noGrp="1" noChangeArrowheads="1"/>
          </p:cNvSpPr>
          <p:nvPr>
            <p:ph type="sldNum" sz="quarter" idx="4"/>
          </p:nvPr>
        </p:nvSpPr>
        <p:spPr bwMode="black">
          <a:xfrm>
            <a:off x="8890000" y="6324600"/>
            <a:ext cx="2540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anose="020B0604020202020204" pitchFamily="34" charset="0"/>
              </a:defRPr>
            </a:lvl1pPr>
          </a:lstStyle>
          <a:p>
            <a:fld id="{8B53986E-9703-4618-96ED-02C5320A4502}" type="slidenum">
              <a:rPr lang="en-US" altLang="en-US"/>
              <a:pPr/>
              <a:t>‹#›</a:t>
            </a:fld>
            <a:endParaRPr lang="en-US" altLang="en-US">
              <a:solidFill>
                <a:srgbClr val="002C77"/>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l" rtl="0" eaLnBrk="1" fontAlgn="base" hangingPunct="1">
        <a:spcBef>
          <a:spcPct val="0"/>
        </a:spcBef>
        <a:spcAft>
          <a:spcPct val="0"/>
        </a:spcAft>
        <a:defRPr sz="3600" b="1">
          <a:solidFill>
            <a:srgbClr val="254B8E"/>
          </a:solidFill>
          <a:latin typeface="+mj-lt"/>
          <a:ea typeface="ＭＳ Ｐゴシック"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ＭＳ Ｐゴシック"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ＭＳ Ｐゴシック"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ＭＳ Ｐゴシック" charset="-128"/>
        </a:defRPr>
      </a:lvl2pPr>
      <a:lvl3pPr marL="1143000" indent="-228600" algn="l" rtl="0" eaLnBrk="1" fontAlgn="base" hangingPunct="1">
        <a:spcBef>
          <a:spcPct val="20000"/>
        </a:spcBef>
        <a:spcAft>
          <a:spcPct val="0"/>
        </a:spcAft>
        <a:buChar char="•"/>
        <a:defRPr sz="2400">
          <a:solidFill>
            <a:srgbClr val="254B8E"/>
          </a:solidFill>
          <a:latin typeface="+mn-lt"/>
          <a:ea typeface="ＭＳ Ｐゴシック" charset="-128"/>
        </a:defRPr>
      </a:lvl3pPr>
      <a:lvl4pPr marL="1600200" indent="-228600" algn="l" rtl="0" eaLnBrk="1" fontAlgn="base" hangingPunct="1">
        <a:spcBef>
          <a:spcPct val="20000"/>
        </a:spcBef>
        <a:spcAft>
          <a:spcPct val="0"/>
        </a:spcAft>
        <a:buChar char="–"/>
        <a:defRPr sz="2000">
          <a:solidFill>
            <a:srgbClr val="254B8E"/>
          </a:solidFill>
          <a:latin typeface="+mn-lt"/>
          <a:ea typeface="ＭＳ Ｐゴシック" charset="-128"/>
        </a:defRPr>
      </a:lvl4pPr>
      <a:lvl5pPr marL="2057400" indent="-228600" algn="l" rtl="0" eaLnBrk="1" fontAlgn="base" hangingPunct="1">
        <a:spcBef>
          <a:spcPct val="20000"/>
        </a:spcBef>
        <a:spcAft>
          <a:spcPct val="0"/>
        </a:spcAft>
        <a:buChar char="»"/>
        <a:defRPr sz="2000">
          <a:solidFill>
            <a:srgbClr val="254B8E"/>
          </a:solidFill>
          <a:latin typeface="+mn-lt"/>
          <a:ea typeface="ＭＳ Ｐゴシック"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12"/>
          </p:nvPr>
        </p:nvSpPr>
        <p:spPr/>
        <p:txBody>
          <a:bodyPr/>
          <a:lstStyle>
            <a:lvl1pPr>
              <a:defRPr sz="2400">
                <a:solidFill>
                  <a:schemeClr val="tx1"/>
                </a:solidFill>
                <a:latin typeface="Times" panose="02020603050405020304" pitchFamily="18" charset="0"/>
                <a:ea typeface="ＭＳ Ｐゴシック" panose="020B0600070205080204" pitchFamily="34" charset="-128"/>
              </a:defRPr>
            </a:lvl1pPr>
            <a:lvl2pPr marL="37931725" indent="-37474525">
              <a:defRPr sz="2400">
                <a:solidFill>
                  <a:schemeClr val="tx1"/>
                </a:solidFill>
                <a:latin typeface="Times" panose="02020603050405020304" pitchFamily="18" charset="0"/>
                <a:ea typeface="ＭＳ Ｐゴシック" panose="020B0600070205080204" pitchFamily="34" charset="-128"/>
              </a:defRPr>
            </a:lvl2pPr>
            <a:lvl3pPr>
              <a:defRPr sz="2400">
                <a:solidFill>
                  <a:schemeClr val="tx1"/>
                </a:solidFill>
                <a:latin typeface="Times" panose="02020603050405020304" pitchFamily="18" charset="0"/>
                <a:ea typeface="ＭＳ Ｐゴシック" panose="020B0600070205080204" pitchFamily="34" charset="-128"/>
              </a:defRPr>
            </a:lvl3pPr>
            <a:lvl4pPr>
              <a:defRPr sz="2400">
                <a:solidFill>
                  <a:schemeClr val="tx1"/>
                </a:solidFill>
                <a:latin typeface="Times" panose="02020603050405020304" pitchFamily="18" charset="0"/>
                <a:ea typeface="ＭＳ Ｐゴシック" panose="020B0600070205080204" pitchFamily="34" charset="-128"/>
              </a:defRPr>
            </a:lvl4pPr>
            <a:lvl5pPr>
              <a:defRPr sz="2400">
                <a:solidFill>
                  <a:schemeClr val="tx1"/>
                </a:solidFill>
                <a:latin typeface="Times"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fld id="{4A06695A-9C02-4040-8724-04C1BCAC73DB}" type="slidenum">
              <a:rPr lang="en-US" altLang="en-US" sz="1200">
                <a:solidFill>
                  <a:schemeClr val="bg1"/>
                </a:solidFill>
                <a:latin typeface="Arial" panose="020B0604020202020204" pitchFamily="34" charset="0"/>
              </a:rPr>
              <a:pPr/>
              <a:t>1</a:t>
            </a:fld>
            <a:endParaRPr lang="en-US" altLang="en-US" sz="1200" dirty="0">
              <a:solidFill>
                <a:schemeClr val="bg1"/>
              </a:solidFill>
              <a:latin typeface="Arial" panose="020B0604020202020204" pitchFamily="34" charset="0"/>
            </a:endParaRPr>
          </a:p>
        </p:txBody>
      </p:sp>
      <p:sp>
        <p:nvSpPr>
          <p:cNvPr id="15364" name="Rectangle 2"/>
          <p:cNvSpPr>
            <a:spLocks noGrp="1" noChangeArrowheads="1"/>
          </p:cNvSpPr>
          <p:nvPr>
            <p:ph type="ctrTitle"/>
          </p:nvPr>
        </p:nvSpPr>
        <p:spPr>
          <a:xfrm>
            <a:off x="1079501" y="3200400"/>
            <a:ext cx="10401300" cy="1143000"/>
          </a:xfrm>
        </p:spPr>
        <p:txBody>
          <a:bodyPr/>
          <a:lstStyle/>
          <a:p>
            <a:pPr eaLnBrk="1" hangingPunct="1"/>
            <a:r>
              <a:rPr lang="en-US" altLang="en-US" dirty="0">
                <a:ea typeface="ＭＳ Ｐゴシック" panose="020B0600070205080204" pitchFamily="34" charset="-128"/>
              </a:rPr>
              <a:t>The Effects of Functional Electrical Stimulation Cycling in People with Secondary Progressive Multiple Sclerosis</a:t>
            </a:r>
          </a:p>
        </p:txBody>
      </p:sp>
      <p:sp>
        <p:nvSpPr>
          <p:cNvPr id="15365" name="Rectangle 3"/>
          <p:cNvSpPr>
            <a:spLocks noGrp="1" noChangeArrowheads="1"/>
          </p:cNvSpPr>
          <p:nvPr>
            <p:ph type="subTitle" idx="1"/>
          </p:nvPr>
        </p:nvSpPr>
        <p:spPr>
          <a:xfrm>
            <a:off x="1066800" y="4953000"/>
            <a:ext cx="10401300" cy="914400"/>
          </a:xfrm>
        </p:spPr>
        <p:txBody>
          <a:bodyPr/>
          <a:lstStyle/>
          <a:p>
            <a:pPr eaLnBrk="1" hangingPunct="1"/>
            <a:r>
              <a:rPr lang="en-US" altLang="en-US" u="sng" dirty="0">
                <a:ea typeface="ＭＳ Ｐゴシック" panose="020B0600070205080204" pitchFamily="34" charset="-128"/>
              </a:rPr>
              <a:t>Alexandra Simpson, MD</a:t>
            </a:r>
            <a:r>
              <a:rPr lang="en-US" altLang="en-US" dirty="0">
                <a:ea typeface="ＭＳ Ｐゴシック" panose="020B0600070205080204" pitchFamily="34" charset="-128"/>
              </a:rPr>
              <a:t>, Sandra D. Cassard, ScD, Jennifer Keller, MS, PT, Michael </a:t>
            </a:r>
            <a:r>
              <a:rPr lang="en-US" altLang="en-US" dirty="0" err="1">
                <a:ea typeface="ＭＳ Ｐゴシック" panose="020B0600070205080204" pitchFamily="34" charset="-128"/>
              </a:rPr>
              <a:t>Comisac</a:t>
            </a:r>
            <a:r>
              <a:rPr lang="en-US" altLang="en-US" dirty="0">
                <a:ea typeface="ＭＳ Ｐゴシック" panose="020B0600070205080204" pitchFamily="34" charset="-128"/>
              </a:rPr>
              <a:t>, Danielle Obando, Kathy M. Zackowski, PhD, OTR, Daniel Becker, MD, Scott Newsome, DO, MSCS, FAAN</a:t>
            </a:r>
          </a:p>
          <a:p>
            <a:pPr eaLnBrk="1" hangingPunct="1"/>
            <a:r>
              <a:rPr lang="en-US" altLang="en-US" dirty="0">
                <a:ea typeface="ＭＳ Ｐゴシック" panose="020B0600070205080204" pitchFamily="34" charset="-128"/>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Results – Walking Measures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0425" y="4114800"/>
            <a:ext cx="11142275" cy="1676400"/>
          </a:xfrm>
        </p:spPr>
        <p:txBody>
          <a:bodyPr/>
          <a:lstStyle/>
          <a:p>
            <a:r>
              <a:rPr lang="en-US" sz="2400" dirty="0"/>
              <a:t>On average, there were improvements in the speed in the Timed Up and Go test and distance walked in the 2-Minute Walk test with </a:t>
            </a:r>
            <a:r>
              <a:rPr lang="en-US" sz="2400" i="1" dirty="0"/>
              <a:t>either</a:t>
            </a:r>
            <a:r>
              <a:rPr lang="en-US" sz="2400" dirty="0"/>
              <a:t> intervention</a:t>
            </a:r>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10</a:t>
            </a:fld>
            <a:endParaRPr lang="en-US" altLang="en-US">
              <a:solidFill>
                <a:srgbClr val="002C77"/>
              </a:solidFill>
            </a:endParaRPr>
          </a:p>
        </p:txBody>
      </p:sp>
      <p:grpSp>
        <p:nvGrpSpPr>
          <p:cNvPr id="5" name="Group 4">
            <a:extLst>
              <a:ext uri="{FF2B5EF4-FFF2-40B4-BE49-F238E27FC236}">
                <a16:creationId xmlns:a16="http://schemas.microsoft.com/office/drawing/2014/main" id="{B5F5E752-2902-47D6-823A-E8EA30389C49}"/>
              </a:ext>
            </a:extLst>
          </p:cNvPr>
          <p:cNvGrpSpPr/>
          <p:nvPr/>
        </p:nvGrpSpPr>
        <p:grpSpPr>
          <a:xfrm>
            <a:off x="2884054" y="1752600"/>
            <a:ext cx="6423891" cy="2362200"/>
            <a:chOff x="304800" y="1676400"/>
            <a:chExt cx="6423891" cy="2362200"/>
          </a:xfrm>
        </p:grpSpPr>
        <p:pic>
          <p:nvPicPr>
            <p:cNvPr id="18" name="Picture 17">
              <a:extLst>
                <a:ext uri="{FF2B5EF4-FFF2-40B4-BE49-F238E27FC236}">
                  <a16:creationId xmlns:a16="http://schemas.microsoft.com/office/drawing/2014/main" id="{EAFEE588-1907-4235-AD2D-281B69378CF7}"/>
                </a:ext>
              </a:extLst>
            </p:cNvPr>
            <p:cNvPicPr>
              <a:picLocks noChangeAspect="1"/>
            </p:cNvPicPr>
            <p:nvPr/>
          </p:nvPicPr>
          <p:blipFill rotWithShape="1">
            <a:blip r:embed="rId3"/>
            <a:srcRect l="56653" t="73715" r="18266" b="14444"/>
            <a:stretch/>
          </p:blipFill>
          <p:spPr>
            <a:xfrm>
              <a:off x="304800" y="1676400"/>
              <a:ext cx="6423891" cy="2362200"/>
            </a:xfrm>
            <a:prstGeom prst="rect">
              <a:avLst/>
            </a:prstGeom>
          </p:spPr>
        </p:pic>
        <p:sp>
          <p:nvSpPr>
            <p:cNvPr id="4" name="Rectangle 3">
              <a:extLst>
                <a:ext uri="{FF2B5EF4-FFF2-40B4-BE49-F238E27FC236}">
                  <a16:creationId xmlns:a16="http://schemas.microsoft.com/office/drawing/2014/main" id="{DBCDDFD5-3977-49C5-BEAF-71DA47D9BEE8}"/>
                </a:ext>
              </a:extLst>
            </p:cNvPr>
            <p:cNvSpPr/>
            <p:nvPr/>
          </p:nvSpPr>
          <p:spPr bwMode="auto">
            <a:xfrm>
              <a:off x="304800" y="2743200"/>
              <a:ext cx="5257800" cy="11811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Tree>
    <p:extLst>
      <p:ext uri="{BB962C8B-B14F-4D97-AF65-F5344CB8AC3E}">
        <p14:creationId xmlns:p14="http://schemas.microsoft.com/office/powerpoint/2010/main" val="132828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Results – Dynamometry Data</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11658600" cy="4419600"/>
          </a:xfrm>
        </p:spPr>
        <p:txBody>
          <a:bodyPr/>
          <a:lstStyle/>
          <a:p>
            <a:r>
              <a:rPr lang="en-US" sz="2400" dirty="0"/>
              <a:t>There were no statistically significant differences between FES-assisted and passive cycling groups in the change in dynamometry measures of the bilateral hip flexors, hip extensors, or ankles</a:t>
            </a:r>
            <a:endParaRPr lang="en-US" sz="2400" b="1" dirty="0"/>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11</a:t>
            </a:fld>
            <a:endParaRPr lang="en-US" altLang="en-US">
              <a:solidFill>
                <a:srgbClr val="002C77"/>
              </a:solidFill>
            </a:endParaRPr>
          </a:p>
        </p:txBody>
      </p:sp>
    </p:spTree>
    <p:extLst>
      <p:ext uri="{BB962C8B-B14F-4D97-AF65-F5344CB8AC3E}">
        <p14:creationId xmlns:p14="http://schemas.microsoft.com/office/powerpoint/2010/main" val="958652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Results – RAND-36</a:t>
            </a:r>
            <a:br>
              <a:rPr lang="en-US" dirty="0"/>
            </a:br>
            <a:r>
              <a:rPr lang="en-US" dirty="0"/>
              <a:t>Quality of Life Domains</a:t>
            </a:r>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12</a:t>
            </a:fld>
            <a:endParaRPr lang="en-US" altLang="en-US">
              <a:solidFill>
                <a:srgbClr val="002C77"/>
              </a:solidFill>
            </a:endParaRPr>
          </a:p>
        </p:txBody>
      </p:sp>
      <p:graphicFrame>
        <p:nvGraphicFramePr>
          <p:cNvPr id="11" name="Table 10">
            <a:extLst>
              <a:ext uri="{FF2B5EF4-FFF2-40B4-BE49-F238E27FC236}">
                <a16:creationId xmlns:a16="http://schemas.microsoft.com/office/drawing/2014/main" id="{24073E33-9E16-43BC-A392-47D539300B10}"/>
              </a:ext>
            </a:extLst>
          </p:cNvPr>
          <p:cNvGraphicFramePr>
            <a:graphicFrameLocks noGrp="1"/>
          </p:cNvGraphicFramePr>
          <p:nvPr>
            <p:extLst>
              <p:ext uri="{D42A27DB-BD31-4B8C-83A1-F6EECF244321}">
                <p14:modId xmlns:p14="http://schemas.microsoft.com/office/powerpoint/2010/main" val="1436088885"/>
              </p:ext>
            </p:extLst>
          </p:nvPr>
        </p:nvGraphicFramePr>
        <p:xfrm>
          <a:off x="1143000" y="1874520"/>
          <a:ext cx="5338080" cy="3383280"/>
        </p:xfrm>
        <a:graphic>
          <a:graphicData uri="http://schemas.openxmlformats.org/drawingml/2006/table">
            <a:tbl>
              <a:tblPr firstRow="1" bandRow="1">
                <a:tableStyleId>{5C22544A-7EE6-4342-B048-85BDC9FD1C3A}</a:tableStyleId>
              </a:tblPr>
              <a:tblGrid>
                <a:gridCol w="2243228">
                  <a:extLst>
                    <a:ext uri="{9D8B030D-6E8A-4147-A177-3AD203B41FA5}">
                      <a16:colId xmlns:a16="http://schemas.microsoft.com/office/drawing/2014/main" val="1016792283"/>
                    </a:ext>
                  </a:extLst>
                </a:gridCol>
                <a:gridCol w="1078029">
                  <a:extLst>
                    <a:ext uri="{9D8B030D-6E8A-4147-A177-3AD203B41FA5}">
                      <a16:colId xmlns:a16="http://schemas.microsoft.com/office/drawing/2014/main" val="3006340550"/>
                    </a:ext>
                  </a:extLst>
                </a:gridCol>
                <a:gridCol w="1280160">
                  <a:extLst>
                    <a:ext uri="{9D8B030D-6E8A-4147-A177-3AD203B41FA5}">
                      <a16:colId xmlns:a16="http://schemas.microsoft.com/office/drawing/2014/main" val="3913892899"/>
                    </a:ext>
                  </a:extLst>
                </a:gridCol>
                <a:gridCol w="736663">
                  <a:extLst>
                    <a:ext uri="{9D8B030D-6E8A-4147-A177-3AD203B41FA5}">
                      <a16:colId xmlns:a16="http://schemas.microsoft.com/office/drawing/2014/main" val="3549565964"/>
                    </a:ext>
                  </a:extLst>
                </a:gridCol>
              </a:tblGrid>
              <a:tr h="427071">
                <a:tc>
                  <a:txBody>
                    <a:bodyPr/>
                    <a:lstStyle/>
                    <a:p>
                      <a:endParaRPr lang="en-US" sz="1400" dirty="0"/>
                    </a:p>
                  </a:txBody>
                  <a:tcPr>
                    <a:solidFill>
                      <a:srgbClr val="00B0F0"/>
                    </a:solidFill>
                  </a:tcPr>
                </a:tc>
                <a:tc>
                  <a:txBody>
                    <a:bodyPr/>
                    <a:lstStyle/>
                    <a:p>
                      <a:pPr algn="ctr"/>
                      <a:r>
                        <a:rPr lang="en-US" sz="1400" dirty="0"/>
                        <a:t>Active FES </a:t>
                      </a:r>
                    </a:p>
                    <a:p>
                      <a:pPr algn="ctr"/>
                      <a:r>
                        <a:rPr lang="en-US" sz="1400" dirty="0"/>
                        <a:t>(n=8)</a:t>
                      </a:r>
                    </a:p>
                  </a:txBody>
                  <a:tcPr>
                    <a:solidFill>
                      <a:srgbClr val="00B0F0"/>
                    </a:solidFill>
                  </a:tcPr>
                </a:tc>
                <a:tc>
                  <a:txBody>
                    <a:bodyPr/>
                    <a:lstStyle/>
                    <a:p>
                      <a:pPr algn="ctr"/>
                      <a:r>
                        <a:rPr lang="en-US" sz="1400" dirty="0"/>
                        <a:t>Passive Cycling </a:t>
                      </a:r>
                    </a:p>
                    <a:p>
                      <a:pPr algn="ctr"/>
                      <a:r>
                        <a:rPr lang="en-US" sz="1400" dirty="0"/>
                        <a:t>(n=6)</a:t>
                      </a:r>
                    </a:p>
                  </a:txBody>
                  <a:tcPr>
                    <a:solidFill>
                      <a:srgbClr val="00B0F0"/>
                    </a:solidFill>
                  </a:tcPr>
                </a:tc>
                <a:tc>
                  <a:txBody>
                    <a:bodyPr/>
                    <a:lstStyle/>
                    <a:p>
                      <a:pPr algn="ctr"/>
                      <a:r>
                        <a:rPr lang="en-US" sz="1400" dirty="0"/>
                        <a:t>p-value</a:t>
                      </a:r>
                    </a:p>
                  </a:txBody>
                  <a:tcPr>
                    <a:solidFill>
                      <a:srgbClr val="00B0F0"/>
                    </a:solidFill>
                  </a:tcPr>
                </a:tc>
                <a:extLst>
                  <a:ext uri="{0D108BD9-81ED-4DB2-BD59-A6C34878D82A}">
                    <a16:rowId xmlns:a16="http://schemas.microsoft.com/office/drawing/2014/main" val="156498717"/>
                  </a:ext>
                </a:extLst>
              </a:tr>
              <a:tr h="251218">
                <a:tc>
                  <a:txBody>
                    <a:bodyPr/>
                    <a:lstStyle/>
                    <a:p>
                      <a:r>
                        <a:rPr lang="en-US" sz="1400" dirty="0"/>
                        <a:t>Physical Functioning</a:t>
                      </a:r>
                    </a:p>
                  </a:txBody>
                  <a:tcPr/>
                </a:tc>
                <a:tc>
                  <a:txBody>
                    <a:bodyPr/>
                    <a:lstStyle/>
                    <a:p>
                      <a:pPr algn="ctr"/>
                      <a:r>
                        <a:rPr lang="en-US" sz="1400" dirty="0"/>
                        <a:t>4.2 ± 9.7</a:t>
                      </a:r>
                    </a:p>
                  </a:txBody>
                  <a:tcPr/>
                </a:tc>
                <a:tc>
                  <a:txBody>
                    <a:bodyPr/>
                    <a:lstStyle/>
                    <a:p>
                      <a:pPr marL="0" marR="0" lvl="0" indent="0" algn="ctr" defTabSz="3134552" rtl="0" eaLnBrk="1" fontAlgn="auto" latinLnBrk="0" hangingPunct="1">
                        <a:lnSpc>
                          <a:spcPct val="100000"/>
                        </a:lnSpc>
                        <a:spcBef>
                          <a:spcPts val="0"/>
                        </a:spcBef>
                        <a:spcAft>
                          <a:spcPts val="0"/>
                        </a:spcAft>
                        <a:buClrTx/>
                        <a:buSzTx/>
                        <a:buFontTx/>
                        <a:buNone/>
                        <a:tabLst/>
                        <a:defRPr/>
                      </a:pPr>
                      <a:r>
                        <a:rPr lang="en-US" sz="1400" dirty="0"/>
                        <a:t>+10.8 ± 21.8</a:t>
                      </a:r>
                    </a:p>
                  </a:txBody>
                  <a:tcPr/>
                </a:tc>
                <a:tc>
                  <a:txBody>
                    <a:bodyPr/>
                    <a:lstStyle/>
                    <a:p>
                      <a:pPr algn="ctr"/>
                      <a:r>
                        <a:rPr lang="en-US" sz="1400" dirty="0"/>
                        <a:t>0.51</a:t>
                      </a:r>
                    </a:p>
                  </a:txBody>
                  <a:tcPr/>
                </a:tc>
                <a:extLst>
                  <a:ext uri="{0D108BD9-81ED-4DB2-BD59-A6C34878D82A}">
                    <a16:rowId xmlns:a16="http://schemas.microsoft.com/office/drawing/2014/main" val="2559255609"/>
                  </a:ext>
                </a:extLst>
              </a:tr>
              <a:tr h="251218">
                <a:tc>
                  <a:txBody>
                    <a:bodyPr/>
                    <a:lstStyle/>
                    <a:p>
                      <a:r>
                        <a:rPr lang="en-US" sz="1400" dirty="0"/>
                        <a:t>Role-Functioning Physical </a:t>
                      </a:r>
                    </a:p>
                  </a:txBody>
                  <a:tcPr/>
                </a:tc>
                <a:tc>
                  <a:txBody>
                    <a:bodyPr/>
                    <a:lstStyle/>
                    <a:p>
                      <a:pPr algn="ctr"/>
                      <a:r>
                        <a:rPr lang="en-US" sz="1400" dirty="0"/>
                        <a:t>0 ± 57.0</a:t>
                      </a:r>
                    </a:p>
                  </a:txBody>
                  <a:tcPr/>
                </a:tc>
                <a:tc>
                  <a:txBody>
                    <a:bodyPr/>
                    <a:lstStyle/>
                    <a:p>
                      <a:pPr marL="0" marR="0" lvl="0" indent="0" algn="ctr" defTabSz="3134552" rtl="0" eaLnBrk="1" fontAlgn="auto" latinLnBrk="0" hangingPunct="1">
                        <a:lnSpc>
                          <a:spcPct val="100000"/>
                        </a:lnSpc>
                        <a:spcBef>
                          <a:spcPts val="0"/>
                        </a:spcBef>
                        <a:spcAft>
                          <a:spcPts val="0"/>
                        </a:spcAft>
                        <a:buClrTx/>
                        <a:buSzTx/>
                        <a:buFontTx/>
                        <a:buNone/>
                        <a:tabLst/>
                        <a:defRPr/>
                      </a:pPr>
                      <a:r>
                        <a:rPr lang="en-US" sz="1400" dirty="0"/>
                        <a:t>+16.7 ± 51.6</a:t>
                      </a:r>
                    </a:p>
                  </a:txBody>
                  <a:tcPr/>
                </a:tc>
                <a:tc>
                  <a:txBody>
                    <a:bodyPr/>
                    <a:lstStyle/>
                    <a:p>
                      <a:pPr algn="ctr"/>
                      <a:r>
                        <a:rPr lang="en-US" sz="1400" dirty="0"/>
                        <a:t>0.61</a:t>
                      </a:r>
                    </a:p>
                  </a:txBody>
                  <a:tcPr/>
                </a:tc>
                <a:extLst>
                  <a:ext uri="{0D108BD9-81ED-4DB2-BD59-A6C34878D82A}">
                    <a16:rowId xmlns:a16="http://schemas.microsoft.com/office/drawing/2014/main" val="1421258261"/>
                  </a:ext>
                </a:extLst>
              </a:tr>
              <a:tr h="251218">
                <a:tc>
                  <a:txBody>
                    <a:bodyPr/>
                    <a:lstStyle/>
                    <a:p>
                      <a:r>
                        <a:rPr lang="en-US" sz="1400" dirty="0"/>
                        <a:t>Bodily Pain</a:t>
                      </a:r>
                    </a:p>
                  </a:txBody>
                  <a:tcPr/>
                </a:tc>
                <a:tc>
                  <a:txBody>
                    <a:bodyPr/>
                    <a:lstStyle/>
                    <a:p>
                      <a:pPr algn="ctr"/>
                      <a:r>
                        <a:rPr lang="en-US" sz="1400" dirty="0"/>
                        <a:t>+9.2 ± 15.3</a:t>
                      </a:r>
                    </a:p>
                  </a:txBody>
                  <a:tcPr/>
                </a:tc>
                <a:tc>
                  <a:txBody>
                    <a:bodyPr/>
                    <a:lstStyle/>
                    <a:p>
                      <a:pPr algn="ctr"/>
                      <a:r>
                        <a:rPr lang="en-US" sz="1400" dirty="0"/>
                        <a:t>-2.1 ± 26.0</a:t>
                      </a:r>
                    </a:p>
                  </a:txBody>
                  <a:tcPr/>
                </a:tc>
                <a:tc>
                  <a:txBody>
                    <a:bodyPr/>
                    <a:lstStyle/>
                    <a:p>
                      <a:pPr algn="ctr"/>
                      <a:r>
                        <a:rPr lang="en-US" sz="1400" dirty="0"/>
                        <a:t>0.38</a:t>
                      </a:r>
                    </a:p>
                  </a:txBody>
                  <a:tcPr/>
                </a:tc>
                <a:extLst>
                  <a:ext uri="{0D108BD9-81ED-4DB2-BD59-A6C34878D82A}">
                    <a16:rowId xmlns:a16="http://schemas.microsoft.com/office/drawing/2014/main" val="4220321765"/>
                  </a:ext>
                </a:extLst>
              </a:tr>
              <a:tr h="251218">
                <a:tc>
                  <a:txBody>
                    <a:bodyPr/>
                    <a:lstStyle/>
                    <a:p>
                      <a:r>
                        <a:rPr lang="en-US" sz="1400" dirty="0"/>
                        <a:t>General Health*</a:t>
                      </a:r>
                    </a:p>
                  </a:txBody>
                  <a:tcPr/>
                </a:tc>
                <a:tc>
                  <a:txBody>
                    <a:bodyPr/>
                    <a:lstStyle/>
                    <a:p>
                      <a:pPr algn="ctr"/>
                      <a:r>
                        <a:rPr lang="en-US" sz="1400" dirty="0"/>
                        <a:t>-2.5 ± 12.1</a:t>
                      </a:r>
                    </a:p>
                  </a:txBody>
                  <a:tcPr/>
                </a:tc>
                <a:tc>
                  <a:txBody>
                    <a:bodyPr/>
                    <a:lstStyle/>
                    <a:p>
                      <a:pPr algn="ctr"/>
                      <a:r>
                        <a:rPr lang="en-US" sz="1400" dirty="0"/>
                        <a:t>-4.0 ± 16.4</a:t>
                      </a:r>
                    </a:p>
                  </a:txBody>
                  <a:tcPr/>
                </a:tc>
                <a:tc>
                  <a:txBody>
                    <a:bodyPr/>
                    <a:lstStyle/>
                    <a:p>
                      <a:pPr algn="ctr"/>
                      <a:r>
                        <a:rPr lang="en-US" sz="1400" dirty="0"/>
                        <a:t>0.87</a:t>
                      </a:r>
                    </a:p>
                  </a:txBody>
                  <a:tcPr/>
                </a:tc>
                <a:extLst>
                  <a:ext uri="{0D108BD9-81ED-4DB2-BD59-A6C34878D82A}">
                    <a16:rowId xmlns:a16="http://schemas.microsoft.com/office/drawing/2014/main" val="2658471764"/>
                  </a:ext>
                </a:extLst>
              </a:tr>
              <a:tr h="251218">
                <a:tc>
                  <a:txBody>
                    <a:bodyPr/>
                    <a:lstStyle/>
                    <a:p>
                      <a:r>
                        <a:rPr lang="en-US" sz="1400" dirty="0"/>
                        <a:t>Vitality</a:t>
                      </a:r>
                    </a:p>
                  </a:txBody>
                  <a:tcPr/>
                </a:tc>
                <a:tc>
                  <a:txBody>
                    <a:bodyPr/>
                    <a:lstStyle/>
                    <a:p>
                      <a:pPr algn="ctr"/>
                      <a:r>
                        <a:rPr lang="en-US" sz="1400" dirty="0"/>
                        <a:t>-5.8 ± 15.3</a:t>
                      </a:r>
                    </a:p>
                  </a:txBody>
                  <a:tcPr/>
                </a:tc>
                <a:tc>
                  <a:txBody>
                    <a:bodyPr/>
                    <a:lstStyle/>
                    <a:p>
                      <a:pPr algn="ctr"/>
                      <a:r>
                        <a:rPr lang="en-US" sz="1400" dirty="0"/>
                        <a:t>+11.7 ± 26.6</a:t>
                      </a:r>
                    </a:p>
                  </a:txBody>
                  <a:tcPr/>
                </a:tc>
                <a:tc>
                  <a:txBody>
                    <a:bodyPr/>
                    <a:lstStyle/>
                    <a:p>
                      <a:pPr algn="ctr"/>
                      <a:r>
                        <a:rPr lang="en-US" sz="1400" dirty="0"/>
                        <a:t>0.19</a:t>
                      </a:r>
                    </a:p>
                  </a:txBody>
                  <a:tcPr/>
                </a:tc>
                <a:extLst>
                  <a:ext uri="{0D108BD9-81ED-4DB2-BD59-A6C34878D82A}">
                    <a16:rowId xmlns:a16="http://schemas.microsoft.com/office/drawing/2014/main" val="3537761063"/>
                  </a:ext>
                </a:extLst>
              </a:tr>
              <a:tr h="251218">
                <a:tc>
                  <a:txBody>
                    <a:bodyPr/>
                    <a:lstStyle/>
                    <a:p>
                      <a:r>
                        <a:rPr lang="en-US" sz="1400" dirty="0"/>
                        <a:t>Social Functioning</a:t>
                      </a:r>
                    </a:p>
                  </a:txBody>
                  <a:tcPr/>
                </a:tc>
                <a:tc>
                  <a:txBody>
                    <a:bodyPr/>
                    <a:lstStyle/>
                    <a:p>
                      <a:pPr algn="ctr"/>
                      <a:r>
                        <a:rPr lang="en-US" sz="1400" dirty="0"/>
                        <a:t>-4.2 ± 10.2</a:t>
                      </a:r>
                    </a:p>
                  </a:txBody>
                  <a:tcPr/>
                </a:tc>
                <a:tc>
                  <a:txBody>
                    <a:bodyPr/>
                    <a:lstStyle/>
                    <a:p>
                      <a:pPr algn="ctr"/>
                      <a:r>
                        <a:rPr lang="en-US" sz="1400" dirty="0"/>
                        <a:t>+22.9 ± 24.3</a:t>
                      </a:r>
                    </a:p>
                  </a:txBody>
                  <a:tcPr/>
                </a:tc>
                <a:tc>
                  <a:txBody>
                    <a:bodyPr/>
                    <a:lstStyle/>
                    <a:p>
                      <a:pPr algn="ctr"/>
                      <a:r>
                        <a:rPr lang="en-US" sz="1400" dirty="0"/>
                        <a:t>0.03</a:t>
                      </a:r>
                    </a:p>
                  </a:txBody>
                  <a:tcPr/>
                </a:tc>
                <a:extLst>
                  <a:ext uri="{0D108BD9-81ED-4DB2-BD59-A6C34878D82A}">
                    <a16:rowId xmlns:a16="http://schemas.microsoft.com/office/drawing/2014/main" val="1060686473"/>
                  </a:ext>
                </a:extLst>
              </a:tr>
              <a:tr h="251218">
                <a:tc>
                  <a:txBody>
                    <a:bodyPr/>
                    <a:lstStyle/>
                    <a:p>
                      <a:r>
                        <a:rPr lang="en-US" sz="1400" dirty="0"/>
                        <a:t>Role-Functioning Emotional</a:t>
                      </a:r>
                    </a:p>
                  </a:txBody>
                  <a:tcPr/>
                </a:tc>
                <a:tc>
                  <a:txBody>
                    <a:bodyPr/>
                    <a:lstStyle/>
                    <a:p>
                      <a:pPr algn="ctr"/>
                      <a:r>
                        <a:rPr lang="en-US" sz="1400" dirty="0"/>
                        <a:t>-11.1 ± 54.4</a:t>
                      </a:r>
                    </a:p>
                  </a:txBody>
                  <a:tcPr/>
                </a:tc>
                <a:tc>
                  <a:txBody>
                    <a:bodyPr/>
                    <a:lstStyle/>
                    <a:p>
                      <a:pPr algn="ctr"/>
                      <a:r>
                        <a:rPr lang="en-US" sz="1400" dirty="0"/>
                        <a:t>+38.9 ± 64.7</a:t>
                      </a:r>
                    </a:p>
                  </a:txBody>
                  <a:tcPr/>
                </a:tc>
                <a:tc>
                  <a:txBody>
                    <a:bodyPr/>
                    <a:lstStyle/>
                    <a:p>
                      <a:pPr algn="ctr"/>
                      <a:r>
                        <a:rPr lang="en-US" sz="1400" dirty="0"/>
                        <a:t>0.18</a:t>
                      </a:r>
                    </a:p>
                  </a:txBody>
                  <a:tcPr/>
                </a:tc>
                <a:extLst>
                  <a:ext uri="{0D108BD9-81ED-4DB2-BD59-A6C34878D82A}">
                    <a16:rowId xmlns:a16="http://schemas.microsoft.com/office/drawing/2014/main" val="1609091434"/>
                  </a:ext>
                </a:extLst>
              </a:tr>
              <a:tr h="289995">
                <a:tc>
                  <a:txBody>
                    <a:bodyPr/>
                    <a:lstStyle/>
                    <a:p>
                      <a:r>
                        <a:rPr lang="en-US" sz="1400" dirty="0"/>
                        <a:t>Mental Health</a:t>
                      </a:r>
                    </a:p>
                  </a:txBody>
                  <a:tcPr/>
                </a:tc>
                <a:tc>
                  <a:txBody>
                    <a:bodyPr/>
                    <a:lstStyle/>
                    <a:p>
                      <a:pPr algn="ctr"/>
                      <a:r>
                        <a:rPr lang="en-US" sz="1400" dirty="0"/>
                        <a:t>-1.3 ± 15.5</a:t>
                      </a:r>
                    </a:p>
                  </a:txBody>
                  <a:tcPr/>
                </a:tc>
                <a:tc>
                  <a:txBody>
                    <a:bodyPr/>
                    <a:lstStyle/>
                    <a:p>
                      <a:pPr algn="ctr"/>
                      <a:r>
                        <a:rPr lang="en-US" sz="1400" dirty="0"/>
                        <a:t>+7.3 ± 12.2</a:t>
                      </a:r>
                    </a:p>
                  </a:txBody>
                  <a:tcPr/>
                </a:tc>
                <a:tc>
                  <a:txBody>
                    <a:bodyPr/>
                    <a:lstStyle/>
                    <a:p>
                      <a:pPr algn="ctr"/>
                      <a:r>
                        <a:rPr lang="en-US" sz="1400" dirty="0"/>
                        <a:t>0.31</a:t>
                      </a:r>
                    </a:p>
                  </a:txBody>
                  <a:tcPr/>
                </a:tc>
                <a:extLst>
                  <a:ext uri="{0D108BD9-81ED-4DB2-BD59-A6C34878D82A}">
                    <a16:rowId xmlns:a16="http://schemas.microsoft.com/office/drawing/2014/main" val="2362004428"/>
                  </a:ext>
                </a:extLst>
              </a:tr>
            </a:tbl>
          </a:graphicData>
        </a:graphic>
      </p:graphicFrame>
      <p:sp>
        <p:nvSpPr>
          <p:cNvPr id="7" name="Content Placeholder 6">
            <a:extLst>
              <a:ext uri="{FF2B5EF4-FFF2-40B4-BE49-F238E27FC236}">
                <a16:creationId xmlns:a16="http://schemas.microsoft.com/office/drawing/2014/main" id="{5BE3C728-F7F4-4163-AE5E-5F648C792A87}"/>
              </a:ext>
            </a:extLst>
          </p:cNvPr>
          <p:cNvSpPr>
            <a:spLocks noGrp="1"/>
          </p:cNvSpPr>
          <p:nvPr>
            <p:ph idx="1"/>
          </p:nvPr>
        </p:nvSpPr>
        <p:spPr>
          <a:xfrm>
            <a:off x="914400" y="5410200"/>
            <a:ext cx="10363200" cy="1524000"/>
          </a:xfrm>
        </p:spPr>
        <p:txBody>
          <a:bodyPr/>
          <a:lstStyle/>
          <a:p>
            <a:r>
              <a:rPr lang="en-US" sz="2800" dirty="0"/>
              <a:t>On average, participants receiving passive cycling reported an improvement in social functioning scores, while those receiving FES-assisted cycling did not</a:t>
            </a:r>
          </a:p>
        </p:txBody>
      </p:sp>
      <p:sp>
        <p:nvSpPr>
          <p:cNvPr id="12" name="Rectangle 11">
            <a:extLst>
              <a:ext uri="{FF2B5EF4-FFF2-40B4-BE49-F238E27FC236}">
                <a16:creationId xmlns:a16="http://schemas.microsoft.com/office/drawing/2014/main" id="{1EDF6AC5-8C2A-4DA9-AED4-59D7C898FCD9}"/>
              </a:ext>
            </a:extLst>
          </p:cNvPr>
          <p:cNvSpPr/>
          <p:nvPr/>
        </p:nvSpPr>
        <p:spPr bwMode="auto">
          <a:xfrm>
            <a:off x="1138920" y="4114800"/>
            <a:ext cx="533808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8" name="Picture 7">
            <a:extLst>
              <a:ext uri="{FF2B5EF4-FFF2-40B4-BE49-F238E27FC236}">
                <a16:creationId xmlns:a16="http://schemas.microsoft.com/office/drawing/2014/main" id="{C4933D35-A11C-4469-8135-268629BF01B1}"/>
              </a:ext>
            </a:extLst>
          </p:cNvPr>
          <p:cNvPicPr>
            <a:picLocks noChangeAspect="1"/>
          </p:cNvPicPr>
          <p:nvPr/>
        </p:nvPicPr>
        <p:blipFill>
          <a:blip r:embed="rId3"/>
          <a:stretch>
            <a:fillRect/>
          </a:stretch>
        </p:blipFill>
        <p:spPr>
          <a:xfrm>
            <a:off x="6858000" y="1601487"/>
            <a:ext cx="5182019" cy="3886514"/>
          </a:xfrm>
          <a:prstGeom prst="rect">
            <a:avLst/>
          </a:prstGeom>
        </p:spPr>
      </p:pic>
    </p:spTree>
    <p:extLst>
      <p:ext uri="{BB962C8B-B14F-4D97-AF65-F5344CB8AC3E}">
        <p14:creationId xmlns:p14="http://schemas.microsoft.com/office/powerpoint/2010/main" val="174970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11658600" cy="4419600"/>
          </a:xfrm>
        </p:spPr>
        <p:txBody>
          <a:bodyPr/>
          <a:lstStyle/>
          <a:p>
            <a:r>
              <a:rPr lang="en-US" sz="2400" dirty="0"/>
              <a:t>The study is limited by the small sample size</a:t>
            </a:r>
          </a:p>
          <a:p>
            <a:r>
              <a:rPr lang="en-US" sz="2400" dirty="0"/>
              <a:t>The strict inclusion criteria of EDSS between 5.0 and 7.0 limited the ability to recruit participants </a:t>
            </a:r>
          </a:p>
          <a:p>
            <a:r>
              <a:rPr lang="en-US" sz="2400" dirty="0"/>
              <a:t>Some participants may have had limited motor response to functional electrical stimulation, which could skew added benefits of FES</a:t>
            </a:r>
          </a:p>
          <a:p>
            <a:endParaRPr lang="en-US" sz="2400" dirty="0"/>
          </a:p>
          <a:p>
            <a:endParaRPr lang="en-US" sz="2400" b="1" dirty="0"/>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13</a:t>
            </a:fld>
            <a:endParaRPr lang="en-US" altLang="en-US">
              <a:solidFill>
                <a:srgbClr val="002C77"/>
              </a:solidFill>
            </a:endParaRPr>
          </a:p>
        </p:txBody>
      </p:sp>
    </p:spTree>
    <p:extLst>
      <p:ext uri="{BB962C8B-B14F-4D97-AF65-F5344CB8AC3E}">
        <p14:creationId xmlns:p14="http://schemas.microsoft.com/office/powerpoint/2010/main" val="500275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11658600" cy="4419600"/>
          </a:xfrm>
        </p:spPr>
        <p:txBody>
          <a:bodyPr/>
          <a:lstStyle/>
          <a:p>
            <a:r>
              <a:rPr lang="en-US" sz="2400" dirty="0"/>
              <a:t>Regardless of the cycling intervention, there was modest improvement in some walking measures (Timed Up and Go Test, Timed 2-Minute Walk) with either active FES or passive cycling</a:t>
            </a:r>
          </a:p>
          <a:p>
            <a:r>
              <a:rPr lang="en-US" sz="2400" dirty="0"/>
              <a:t>Social functioning may be positively impacted by passive cycling, but the average decrease in social functioning scores with active FES cycling requires further exploration</a:t>
            </a:r>
          </a:p>
          <a:p>
            <a:r>
              <a:rPr lang="en-US" sz="2400" dirty="0"/>
              <a:t>Integration of FES cycling into clinical practice for management of SPMS will require additional studies, but remains a promising form of exercise for individuals with more severe disability</a:t>
            </a:r>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14</a:t>
            </a:fld>
            <a:endParaRPr lang="en-US" altLang="en-US">
              <a:solidFill>
                <a:srgbClr val="002C77"/>
              </a:solidFill>
            </a:endParaRPr>
          </a:p>
        </p:txBody>
      </p:sp>
    </p:spTree>
    <p:extLst>
      <p:ext uri="{BB962C8B-B14F-4D97-AF65-F5344CB8AC3E}">
        <p14:creationId xmlns:p14="http://schemas.microsoft.com/office/powerpoint/2010/main" val="3865119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241300" y="1752600"/>
            <a:ext cx="12039600" cy="762000"/>
          </a:xfrm>
        </p:spPr>
        <p:txBody>
          <a:bodyPr numCol="1"/>
          <a:lstStyle/>
          <a:p>
            <a:pPr>
              <a:buFontTx/>
              <a:buChar char="-"/>
            </a:pPr>
            <a:r>
              <a:rPr lang="en-US" sz="2400" dirty="0"/>
              <a:t>This study was supported by a private donation for which we are very thankful.</a:t>
            </a:r>
          </a:p>
          <a:p>
            <a:pPr>
              <a:buFontTx/>
              <a:buChar char="-"/>
            </a:pPr>
            <a:r>
              <a:rPr lang="en-US" sz="2400" b="1" dirty="0"/>
              <a:t>FES Study Team</a:t>
            </a:r>
          </a:p>
          <a:p>
            <a:pPr lvl="1">
              <a:buFontTx/>
              <a:buChar char="-"/>
            </a:pPr>
            <a:r>
              <a:rPr lang="en-US" sz="2000" dirty="0"/>
              <a:t>Scott Newsome, DO, MSCS, FAAN</a:t>
            </a:r>
          </a:p>
          <a:p>
            <a:pPr lvl="1">
              <a:buFontTx/>
              <a:buChar char="-"/>
            </a:pPr>
            <a:r>
              <a:rPr lang="en-US" sz="2000" dirty="0"/>
              <a:t>Sandra D. Cassard, ScD</a:t>
            </a:r>
          </a:p>
          <a:p>
            <a:pPr lvl="1">
              <a:buFontTx/>
              <a:buChar char="-"/>
            </a:pPr>
            <a:r>
              <a:rPr lang="en-US" sz="2000" dirty="0"/>
              <a:t>Jennifer Keller, MS, PT</a:t>
            </a:r>
          </a:p>
          <a:p>
            <a:pPr lvl="1">
              <a:buFontTx/>
              <a:buChar char="-"/>
            </a:pPr>
            <a:r>
              <a:rPr lang="en-US" sz="2000" dirty="0"/>
              <a:t>Michael </a:t>
            </a:r>
            <a:r>
              <a:rPr lang="en-US" sz="2000" dirty="0" err="1"/>
              <a:t>Comisac</a:t>
            </a:r>
            <a:endParaRPr lang="en-US" sz="2000" dirty="0"/>
          </a:p>
          <a:p>
            <a:pPr lvl="1">
              <a:buFontTx/>
              <a:buChar char="-"/>
            </a:pPr>
            <a:r>
              <a:rPr lang="en-US" sz="2000" dirty="0"/>
              <a:t>Danielle Obando, BA</a:t>
            </a:r>
          </a:p>
          <a:p>
            <a:pPr lvl="1">
              <a:buFontTx/>
              <a:buChar char="-"/>
            </a:pPr>
            <a:r>
              <a:rPr lang="en-US" sz="2000" dirty="0"/>
              <a:t>Kathleen M. Zackowski, PhD, OTR</a:t>
            </a:r>
          </a:p>
          <a:p>
            <a:pPr lvl="1">
              <a:buFontTx/>
              <a:buChar char="-"/>
            </a:pPr>
            <a:r>
              <a:rPr lang="en-US" sz="2000" dirty="0"/>
              <a:t>Daniel Becker, MD</a:t>
            </a:r>
          </a:p>
          <a:p>
            <a:pPr>
              <a:buFontTx/>
              <a:buChar char="-"/>
            </a:pPr>
            <a:r>
              <a:rPr lang="en-US" sz="2400" dirty="0"/>
              <a:t>Our study participants and other people living with MS</a:t>
            </a:r>
          </a:p>
          <a:p>
            <a:pPr>
              <a:buFontTx/>
              <a:buChar char="-"/>
            </a:pPr>
            <a:endParaRPr lang="en-US" sz="2400" dirty="0"/>
          </a:p>
          <a:p>
            <a:pPr>
              <a:buFontTx/>
              <a:buChar char="-"/>
            </a:pPr>
            <a:endParaRPr lang="en-US" sz="2400" dirty="0"/>
          </a:p>
          <a:p>
            <a:pPr marL="0" indent="0">
              <a:buNone/>
            </a:pPr>
            <a:endParaRPr lang="en-US" sz="2400" b="1" dirty="0"/>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15</a:t>
            </a:fld>
            <a:endParaRPr lang="en-US" altLang="en-US">
              <a:solidFill>
                <a:srgbClr val="002C77"/>
              </a:solidFill>
            </a:endParaRPr>
          </a:p>
        </p:txBody>
      </p:sp>
    </p:spTree>
    <p:extLst>
      <p:ext uri="{BB962C8B-B14F-4D97-AF65-F5344CB8AC3E}">
        <p14:creationId xmlns:p14="http://schemas.microsoft.com/office/powerpoint/2010/main" val="72919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a:t>
            </a:r>
          </a:p>
        </p:txBody>
      </p:sp>
      <p:sp>
        <p:nvSpPr>
          <p:cNvPr id="6" name="Slide Number Placeholder 5"/>
          <p:cNvSpPr>
            <a:spLocks noGrp="1"/>
          </p:cNvSpPr>
          <p:nvPr>
            <p:ph type="sldNum" sz="quarter" idx="12"/>
          </p:nvPr>
        </p:nvSpPr>
        <p:spPr/>
        <p:txBody>
          <a:bodyPr/>
          <a:lstStyle/>
          <a:p>
            <a:fld id="{07CD22A4-15A7-4058-B7C8-DE627A8A9EC1}" type="slidenum">
              <a:rPr lang="en-US" altLang="en-US" smtClean="0"/>
              <a:pPr/>
              <a:t>2</a:t>
            </a:fld>
            <a:endParaRPr lang="en-US" altLang="en-US">
              <a:solidFill>
                <a:srgbClr val="002C77"/>
              </a:solidFill>
            </a:endParaRPr>
          </a:p>
        </p:txBody>
      </p:sp>
    </p:spTree>
    <p:extLst>
      <p:ext uri="{BB962C8B-B14F-4D97-AF65-F5344CB8AC3E}">
        <p14:creationId xmlns:p14="http://schemas.microsoft.com/office/powerpoint/2010/main" val="290069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00200"/>
            <a:ext cx="11137900" cy="4419600"/>
          </a:xfrm>
        </p:spPr>
        <p:txBody>
          <a:bodyPr/>
          <a:lstStyle/>
          <a:p>
            <a:r>
              <a:rPr lang="en-US" sz="2800" dirty="0"/>
              <a:t>Individuals with secondary progressive multiple sclerosis (SPMS) experience worsening ambulation over time, often requiring the use of assistive devices</a:t>
            </a:r>
          </a:p>
          <a:p>
            <a:r>
              <a:rPr lang="en-US" sz="2800" dirty="0"/>
              <a:t>Exercise is beneficial in improvement of motor and ambulatory dysfunction in MS</a:t>
            </a:r>
          </a:p>
          <a:p>
            <a:r>
              <a:rPr lang="en-US" sz="2800" dirty="0"/>
              <a:t>Challenges exist in implementation of an exercise regimen for individuals with higher levels of disability</a:t>
            </a:r>
          </a:p>
          <a:p>
            <a:r>
              <a:rPr lang="en-US" sz="2800" dirty="0"/>
              <a:t>Functional electrical stimulation (FES) cycling is a well-tolerated, non-invasive intervention allowing for assisted exercise in people with moderate-to-severe disability</a:t>
            </a:r>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3</a:t>
            </a:fld>
            <a:endParaRPr lang="en-US" altLang="en-US">
              <a:solidFill>
                <a:srgbClr val="002C77"/>
              </a:solidFill>
            </a:endParaRPr>
          </a:p>
        </p:txBody>
      </p:sp>
      <p:sp>
        <p:nvSpPr>
          <p:cNvPr id="4" name="TextBox 3">
            <a:extLst>
              <a:ext uri="{FF2B5EF4-FFF2-40B4-BE49-F238E27FC236}">
                <a16:creationId xmlns:a16="http://schemas.microsoft.com/office/drawing/2014/main" id="{E75362EF-9F88-4860-B40D-FD7F44DDD643}"/>
              </a:ext>
            </a:extLst>
          </p:cNvPr>
          <p:cNvSpPr txBox="1"/>
          <p:nvPr/>
        </p:nvSpPr>
        <p:spPr>
          <a:xfrm>
            <a:off x="6781800" y="6172200"/>
            <a:ext cx="4876800" cy="646331"/>
          </a:xfrm>
          <a:prstGeom prst="rect">
            <a:avLst/>
          </a:prstGeom>
          <a:noFill/>
        </p:spPr>
        <p:txBody>
          <a:bodyPr wrap="square" rtlCol="0">
            <a:spAutoFit/>
          </a:bodyPr>
          <a:lstStyle/>
          <a:p>
            <a:r>
              <a:rPr lang="en-US" sz="1800" dirty="0" err="1">
                <a:latin typeface="+mn-lt"/>
              </a:rPr>
              <a:t>Ratchford</a:t>
            </a:r>
            <a:r>
              <a:rPr lang="en-US" sz="1800" dirty="0">
                <a:latin typeface="+mn-lt"/>
              </a:rPr>
              <a:t> et al. Neurorehabilitation. 2010.</a:t>
            </a:r>
          </a:p>
          <a:p>
            <a:r>
              <a:rPr lang="en-US" sz="1800" dirty="0" err="1">
                <a:latin typeface="+mn-lt"/>
              </a:rPr>
              <a:t>Pilutti</a:t>
            </a:r>
            <a:r>
              <a:rPr lang="en-US" sz="1800" dirty="0">
                <a:latin typeface="+mn-lt"/>
              </a:rPr>
              <a:t> et al. Int J MS Care. 2019.</a:t>
            </a:r>
          </a:p>
        </p:txBody>
      </p:sp>
    </p:spTree>
    <p:extLst>
      <p:ext uri="{BB962C8B-B14F-4D97-AF65-F5344CB8AC3E}">
        <p14:creationId xmlns:p14="http://schemas.microsoft.com/office/powerpoint/2010/main" val="424201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Objectives/Aims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11137900" cy="4419600"/>
          </a:xfrm>
        </p:spPr>
        <p:txBody>
          <a:bodyPr/>
          <a:lstStyle/>
          <a:p>
            <a:r>
              <a:rPr lang="en-US" dirty="0"/>
              <a:t>To evaluate whether measures of walking performance, leg strength, and quality of life in people with SPMS improve with active FES cycling when compared to passive cycling</a:t>
            </a:r>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4</a:t>
            </a:fld>
            <a:endParaRPr lang="en-US" altLang="en-US">
              <a:solidFill>
                <a:srgbClr val="002C77"/>
              </a:solidFill>
            </a:endParaRPr>
          </a:p>
        </p:txBody>
      </p:sp>
    </p:spTree>
    <p:extLst>
      <p:ext uri="{BB962C8B-B14F-4D97-AF65-F5344CB8AC3E}">
        <p14:creationId xmlns:p14="http://schemas.microsoft.com/office/powerpoint/2010/main" val="229388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6391792" cy="4419600"/>
          </a:xfrm>
        </p:spPr>
        <p:txBody>
          <a:bodyPr/>
          <a:lstStyle/>
          <a:p>
            <a:r>
              <a:rPr lang="en-US" sz="2800" u="sng" dirty="0"/>
              <a:t>Recruitment:</a:t>
            </a:r>
            <a:r>
              <a:rPr lang="en-US" sz="2800" dirty="0"/>
              <a:t> Participants with SPMS were recruited through the Johns Hopkins MS Center from 2012 to 2019</a:t>
            </a:r>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5</a:t>
            </a:fld>
            <a:endParaRPr lang="en-US" altLang="en-US">
              <a:solidFill>
                <a:srgbClr val="002C77"/>
              </a:solidFill>
            </a:endParaRPr>
          </a:p>
        </p:txBody>
      </p:sp>
      <p:pic>
        <p:nvPicPr>
          <p:cNvPr id="5" name="Picture 4">
            <a:extLst>
              <a:ext uri="{FF2B5EF4-FFF2-40B4-BE49-F238E27FC236}">
                <a16:creationId xmlns:a16="http://schemas.microsoft.com/office/drawing/2014/main" id="{68C749B8-3173-43C1-A84C-760E42FA07A1}"/>
              </a:ext>
            </a:extLst>
          </p:cNvPr>
          <p:cNvPicPr>
            <a:picLocks noChangeAspect="1"/>
          </p:cNvPicPr>
          <p:nvPr/>
        </p:nvPicPr>
        <p:blipFill rotWithShape="1">
          <a:blip r:embed="rId3"/>
          <a:srcRect l="56148" t="67380" r="24036" b="10000"/>
          <a:stretch/>
        </p:blipFill>
        <p:spPr>
          <a:xfrm>
            <a:off x="6696592" y="1752600"/>
            <a:ext cx="5484522" cy="4876800"/>
          </a:xfrm>
          <a:prstGeom prst="rect">
            <a:avLst/>
          </a:prstGeom>
        </p:spPr>
      </p:pic>
    </p:spTree>
    <p:extLst>
      <p:ext uri="{BB962C8B-B14F-4D97-AF65-F5344CB8AC3E}">
        <p14:creationId xmlns:p14="http://schemas.microsoft.com/office/powerpoint/2010/main" val="4243455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676400"/>
            <a:ext cx="8001000" cy="4419600"/>
          </a:xfrm>
        </p:spPr>
        <p:txBody>
          <a:bodyPr/>
          <a:lstStyle/>
          <a:p>
            <a:r>
              <a:rPr lang="en-US" sz="2800" u="sng" dirty="0"/>
              <a:t>FES Stimulation Parameters:</a:t>
            </a:r>
            <a:r>
              <a:rPr lang="en-US" sz="2800" dirty="0"/>
              <a:t> Participants were randomized to receive either active FES or passive cycling on an RT-300 ergometer for one hour, three times weekly during a 12-week period</a:t>
            </a:r>
          </a:p>
          <a:p>
            <a:pPr lvl="1"/>
            <a:r>
              <a:rPr lang="en-US" sz="2400" b="1" dirty="0"/>
              <a:t>FES-assisted cycling arm:</a:t>
            </a:r>
            <a:r>
              <a:rPr lang="en-US" sz="2400" dirty="0"/>
              <a:t> Participants actively pedaled while assisted by FES (electrodes attached to bilateral quadriceps, hamstrings, and glutei muscles) and the cycle motor</a:t>
            </a:r>
          </a:p>
          <a:p>
            <a:pPr lvl="1"/>
            <a:r>
              <a:rPr lang="en-US" sz="2400" b="1" dirty="0"/>
              <a:t>Passive cycling arm:</a:t>
            </a:r>
            <a:r>
              <a:rPr lang="en-US" sz="2400" dirty="0"/>
              <a:t> Participants were instructed to relax their legs to allow the cycle motor to move their legs</a:t>
            </a:r>
            <a:endParaRPr lang="en-US" sz="2400" b="1" dirty="0"/>
          </a:p>
          <a:p>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6</a:t>
            </a:fld>
            <a:endParaRPr lang="en-US" altLang="en-US">
              <a:solidFill>
                <a:srgbClr val="002C77"/>
              </a:solidFill>
            </a:endParaRPr>
          </a:p>
        </p:txBody>
      </p:sp>
      <p:pic>
        <p:nvPicPr>
          <p:cNvPr id="9" name="Picture 8">
            <a:extLst>
              <a:ext uri="{FF2B5EF4-FFF2-40B4-BE49-F238E27FC236}">
                <a16:creationId xmlns:a16="http://schemas.microsoft.com/office/drawing/2014/main" id="{0FD8D931-068E-41DC-8CEE-2424834CE4A3}"/>
              </a:ext>
            </a:extLst>
          </p:cNvPr>
          <p:cNvPicPr>
            <a:picLocks noChangeAspect="1"/>
          </p:cNvPicPr>
          <p:nvPr/>
        </p:nvPicPr>
        <p:blipFill rotWithShape="1">
          <a:blip r:embed="rId3"/>
          <a:srcRect l="67781" t="70607" r="24823" b="20000"/>
          <a:stretch/>
        </p:blipFill>
        <p:spPr>
          <a:xfrm>
            <a:off x="9042401" y="1676400"/>
            <a:ext cx="2387599" cy="2362200"/>
          </a:xfrm>
          <a:prstGeom prst="rect">
            <a:avLst/>
          </a:prstGeom>
        </p:spPr>
      </p:pic>
      <p:pic>
        <p:nvPicPr>
          <p:cNvPr id="10" name="Picture 9">
            <a:extLst>
              <a:ext uri="{FF2B5EF4-FFF2-40B4-BE49-F238E27FC236}">
                <a16:creationId xmlns:a16="http://schemas.microsoft.com/office/drawing/2014/main" id="{0D9A5A12-42EF-4E2D-8E27-0DA9957F3946}"/>
              </a:ext>
            </a:extLst>
          </p:cNvPr>
          <p:cNvPicPr>
            <a:picLocks noChangeAspect="1"/>
          </p:cNvPicPr>
          <p:nvPr/>
        </p:nvPicPr>
        <p:blipFill rotWithShape="1">
          <a:blip r:embed="rId3"/>
          <a:srcRect l="75256" t="70607" r="14358" b="20000"/>
          <a:stretch/>
        </p:blipFill>
        <p:spPr>
          <a:xfrm>
            <a:off x="8305800" y="4223655"/>
            <a:ext cx="3352800" cy="2362201"/>
          </a:xfrm>
          <a:prstGeom prst="rect">
            <a:avLst/>
          </a:prstGeom>
        </p:spPr>
      </p:pic>
    </p:spTree>
    <p:extLst>
      <p:ext uri="{BB962C8B-B14F-4D97-AF65-F5344CB8AC3E}">
        <p14:creationId xmlns:p14="http://schemas.microsoft.com/office/powerpoint/2010/main" val="1844785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4800" y="1524000"/>
            <a:ext cx="7315200" cy="4419600"/>
          </a:xfrm>
        </p:spPr>
        <p:txBody>
          <a:bodyPr/>
          <a:lstStyle/>
          <a:p>
            <a:r>
              <a:rPr lang="en-US" sz="2800" u="sng" dirty="0"/>
              <a:t>Outcome Measures:</a:t>
            </a:r>
            <a:r>
              <a:rPr lang="en-US" sz="2800" dirty="0"/>
              <a:t> Participants underwent assessments for multiple outcome measures</a:t>
            </a:r>
          </a:p>
          <a:p>
            <a:pPr lvl="1"/>
            <a:r>
              <a:rPr lang="en-US" sz="2400" b="1" dirty="0"/>
              <a:t>Primary outcome: Timed 25-Foot Walk (T25FW)</a:t>
            </a:r>
          </a:p>
          <a:p>
            <a:r>
              <a:rPr lang="en-US" sz="2800" u="sng" dirty="0"/>
              <a:t>Statistical Analyses:</a:t>
            </a:r>
            <a:r>
              <a:rPr lang="en-US" sz="2800" dirty="0"/>
              <a:t> </a:t>
            </a:r>
          </a:p>
          <a:p>
            <a:pPr lvl="1"/>
            <a:r>
              <a:rPr lang="en-US" sz="2400" dirty="0"/>
              <a:t>For each participant, calculated the change in scores for each outcome measure over the study period</a:t>
            </a:r>
          </a:p>
          <a:p>
            <a:pPr lvl="1"/>
            <a:r>
              <a:rPr lang="en-US" sz="2400" dirty="0"/>
              <a:t>Means, standard deviations of each outcome score difference were calculated for intervention groups and compared using t-tests  </a:t>
            </a:r>
            <a:endParaRPr lang="en-US" sz="2800"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7</a:t>
            </a:fld>
            <a:endParaRPr lang="en-US" altLang="en-US">
              <a:solidFill>
                <a:srgbClr val="002C77"/>
              </a:solidFill>
            </a:endParaRPr>
          </a:p>
        </p:txBody>
      </p:sp>
      <p:pic>
        <p:nvPicPr>
          <p:cNvPr id="7" name="Picture 6">
            <a:extLst>
              <a:ext uri="{FF2B5EF4-FFF2-40B4-BE49-F238E27FC236}">
                <a16:creationId xmlns:a16="http://schemas.microsoft.com/office/drawing/2014/main" id="{395A38DF-3E5B-41ED-AD8E-2F449333B6E1}"/>
              </a:ext>
            </a:extLst>
          </p:cNvPr>
          <p:cNvPicPr>
            <a:picLocks noChangeAspect="1"/>
          </p:cNvPicPr>
          <p:nvPr/>
        </p:nvPicPr>
        <p:blipFill rotWithShape="1">
          <a:blip r:embed="rId3"/>
          <a:srcRect l="61251" t="66287" r="18836" b="11622"/>
          <a:stretch/>
        </p:blipFill>
        <p:spPr>
          <a:xfrm>
            <a:off x="7391400" y="1981200"/>
            <a:ext cx="4761455" cy="4114800"/>
          </a:xfrm>
          <a:prstGeom prst="rect">
            <a:avLst/>
          </a:prstGeom>
        </p:spPr>
      </p:pic>
    </p:spTree>
    <p:extLst>
      <p:ext uri="{BB962C8B-B14F-4D97-AF65-F5344CB8AC3E}">
        <p14:creationId xmlns:p14="http://schemas.microsoft.com/office/powerpoint/2010/main" val="126089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Results - Demographics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7239000" y="1679971"/>
            <a:ext cx="4800600" cy="4541724"/>
          </a:xfrm>
        </p:spPr>
        <p:txBody>
          <a:bodyPr/>
          <a:lstStyle/>
          <a:p>
            <a:r>
              <a:rPr lang="en-US" sz="2400" dirty="0"/>
              <a:t>There were no significant differences in demographics between groups</a:t>
            </a:r>
          </a:p>
          <a:p>
            <a:r>
              <a:rPr lang="en-US" sz="2400" dirty="0"/>
              <a:t>Of the 16 patients who met enrollment criteria, 14 completed the study </a:t>
            </a:r>
          </a:p>
          <a:p>
            <a:pPr lvl="1"/>
            <a:r>
              <a:rPr lang="en-US" sz="2000" dirty="0"/>
              <a:t>Two passive cyclists did not complete the study</a:t>
            </a:r>
          </a:p>
          <a:p>
            <a:pPr lvl="1"/>
            <a:r>
              <a:rPr lang="en-US" sz="2000" dirty="0"/>
              <a:t>One FES-assisted cyclist suffered an unrelated shoulder injury and was excluded from analysis of walking outcome measures</a:t>
            </a:r>
          </a:p>
          <a:p>
            <a:pPr lvl="1"/>
            <a:endParaRPr lang="en-US" dirty="0"/>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8</a:t>
            </a:fld>
            <a:endParaRPr lang="en-US" altLang="en-US">
              <a:solidFill>
                <a:srgbClr val="002C77"/>
              </a:solidFill>
            </a:endParaRPr>
          </a:p>
        </p:txBody>
      </p:sp>
      <p:pic>
        <p:nvPicPr>
          <p:cNvPr id="8" name="Picture 7">
            <a:extLst>
              <a:ext uri="{FF2B5EF4-FFF2-40B4-BE49-F238E27FC236}">
                <a16:creationId xmlns:a16="http://schemas.microsoft.com/office/drawing/2014/main" id="{4C9C2E20-7411-4114-8788-B869D35E3712}"/>
              </a:ext>
            </a:extLst>
          </p:cNvPr>
          <p:cNvPicPr>
            <a:picLocks noChangeAspect="1"/>
          </p:cNvPicPr>
          <p:nvPr/>
        </p:nvPicPr>
        <p:blipFill rotWithShape="1">
          <a:blip r:embed="rId3"/>
          <a:srcRect l="67310" t="78889" r="11053" b="5694"/>
          <a:stretch/>
        </p:blipFill>
        <p:spPr>
          <a:xfrm>
            <a:off x="99541" y="1752600"/>
            <a:ext cx="7139459" cy="3962400"/>
          </a:xfrm>
          <a:prstGeom prst="rect">
            <a:avLst/>
          </a:prstGeom>
        </p:spPr>
      </p:pic>
    </p:spTree>
    <p:extLst>
      <p:ext uri="{BB962C8B-B14F-4D97-AF65-F5344CB8AC3E}">
        <p14:creationId xmlns:p14="http://schemas.microsoft.com/office/powerpoint/2010/main" val="3322734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03E-2EF3-4988-BDCA-BF569755030F}"/>
              </a:ext>
            </a:extLst>
          </p:cNvPr>
          <p:cNvSpPr>
            <a:spLocks noGrp="1"/>
          </p:cNvSpPr>
          <p:nvPr>
            <p:ph type="title"/>
          </p:nvPr>
        </p:nvSpPr>
        <p:spPr/>
        <p:txBody>
          <a:bodyPr/>
          <a:lstStyle/>
          <a:p>
            <a:r>
              <a:rPr lang="en-US" dirty="0"/>
              <a:t>Results – Walking Measures</a:t>
            </a:r>
          </a:p>
        </p:txBody>
      </p:sp>
      <p:sp>
        <p:nvSpPr>
          <p:cNvPr id="3" name="Content Placeholder 2">
            <a:extLst>
              <a:ext uri="{FF2B5EF4-FFF2-40B4-BE49-F238E27FC236}">
                <a16:creationId xmlns:a16="http://schemas.microsoft.com/office/drawing/2014/main" id="{FE2C94D4-D02B-4DF2-B463-0206C64D6BF8}"/>
              </a:ext>
            </a:extLst>
          </p:cNvPr>
          <p:cNvSpPr>
            <a:spLocks noGrp="1"/>
          </p:cNvSpPr>
          <p:nvPr>
            <p:ph idx="1"/>
          </p:nvPr>
        </p:nvSpPr>
        <p:spPr>
          <a:xfrm>
            <a:off x="300425" y="4114800"/>
            <a:ext cx="6557575" cy="1676400"/>
          </a:xfrm>
        </p:spPr>
        <p:txBody>
          <a:bodyPr/>
          <a:lstStyle/>
          <a:p>
            <a:r>
              <a:rPr lang="en-US" sz="2400" dirty="0"/>
              <a:t>There were no statistically significant differences between the active FES and passive cycling groups in outcome measures of walking performance</a:t>
            </a:r>
          </a:p>
        </p:txBody>
      </p:sp>
      <p:sp>
        <p:nvSpPr>
          <p:cNvPr id="6" name="Slide Number Placeholder 5">
            <a:extLst>
              <a:ext uri="{FF2B5EF4-FFF2-40B4-BE49-F238E27FC236}">
                <a16:creationId xmlns:a16="http://schemas.microsoft.com/office/drawing/2014/main" id="{BE0D5A1B-B4E9-4A5A-B578-1980FE40996F}"/>
              </a:ext>
            </a:extLst>
          </p:cNvPr>
          <p:cNvSpPr>
            <a:spLocks noGrp="1"/>
          </p:cNvSpPr>
          <p:nvPr>
            <p:ph type="sldNum" sz="quarter" idx="12"/>
          </p:nvPr>
        </p:nvSpPr>
        <p:spPr/>
        <p:txBody>
          <a:bodyPr/>
          <a:lstStyle/>
          <a:p>
            <a:fld id="{07CD22A4-15A7-4058-B7C8-DE627A8A9EC1}" type="slidenum">
              <a:rPr lang="en-US" altLang="en-US" smtClean="0"/>
              <a:pPr/>
              <a:t>9</a:t>
            </a:fld>
            <a:endParaRPr lang="en-US" altLang="en-US">
              <a:solidFill>
                <a:srgbClr val="002C77"/>
              </a:solidFill>
            </a:endParaRPr>
          </a:p>
        </p:txBody>
      </p:sp>
      <p:pic>
        <p:nvPicPr>
          <p:cNvPr id="18" name="Picture 17">
            <a:extLst>
              <a:ext uri="{FF2B5EF4-FFF2-40B4-BE49-F238E27FC236}">
                <a16:creationId xmlns:a16="http://schemas.microsoft.com/office/drawing/2014/main" id="{EAFEE588-1907-4235-AD2D-281B69378CF7}"/>
              </a:ext>
            </a:extLst>
          </p:cNvPr>
          <p:cNvPicPr>
            <a:picLocks noChangeAspect="1"/>
          </p:cNvPicPr>
          <p:nvPr/>
        </p:nvPicPr>
        <p:blipFill rotWithShape="1">
          <a:blip r:embed="rId3"/>
          <a:srcRect l="56653" t="73715" r="18266" b="14444"/>
          <a:stretch/>
        </p:blipFill>
        <p:spPr>
          <a:xfrm>
            <a:off x="304800" y="1676400"/>
            <a:ext cx="6423891" cy="2362200"/>
          </a:xfrm>
          <a:prstGeom prst="rect">
            <a:avLst/>
          </a:prstGeom>
        </p:spPr>
      </p:pic>
      <p:pic>
        <p:nvPicPr>
          <p:cNvPr id="7" name="Picture 6">
            <a:extLst>
              <a:ext uri="{FF2B5EF4-FFF2-40B4-BE49-F238E27FC236}">
                <a16:creationId xmlns:a16="http://schemas.microsoft.com/office/drawing/2014/main" id="{A1B6356D-42A2-4BDC-8988-12D6E65BC07B}"/>
              </a:ext>
            </a:extLst>
          </p:cNvPr>
          <p:cNvPicPr>
            <a:picLocks noChangeAspect="1"/>
          </p:cNvPicPr>
          <p:nvPr/>
        </p:nvPicPr>
        <p:blipFill>
          <a:blip r:embed="rId4"/>
          <a:stretch>
            <a:fillRect/>
          </a:stretch>
        </p:blipFill>
        <p:spPr>
          <a:xfrm>
            <a:off x="6854224" y="1680519"/>
            <a:ext cx="5221860" cy="3916395"/>
          </a:xfrm>
          <a:prstGeom prst="rect">
            <a:avLst/>
          </a:prstGeom>
        </p:spPr>
      </p:pic>
    </p:spTree>
    <p:extLst>
      <p:ext uri="{BB962C8B-B14F-4D97-AF65-F5344CB8AC3E}">
        <p14:creationId xmlns:p14="http://schemas.microsoft.com/office/powerpoint/2010/main" val="321037130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S Grand Rounds Presentation.potx" id="{43466C48-1670-49B1-B2CF-680A74409BB9}" vid="{21DCDAD5-FB60-46F3-8B59-BB854060A79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12110A4AC8304586453690C848E648" ma:contentTypeVersion="12" ma:contentTypeDescription="Create a new document." ma:contentTypeScope="" ma:versionID="2bd536518624a439037437ce07c4b858">
  <xsd:schema xmlns:xsd="http://www.w3.org/2001/XMLSchema" xmlns:xs="http://www.w3.org/2001/XMLSchema" xmlns:p="http://schemas.microsoft.com/office/2006/metadata/properties" xmlns:ns3="357a934d-3f7c-4b6b-9b60-8c29c32d185a" xmlns:ns4="784a5225-386e-4910-a8c3-5166466edc03" targetNamespace="http://schemas.microsoft.com/office/2006/metadata/properties" ma:root="true" ma:fieldsID="4e34db62d3d8093335f0544c752c7eb3" ns3:_="" ns4:_="">
    <xsd:import namespace="357a934d-3f7c-4b6b-9b60-8c29c32d185a"/>
    <xsd:import namespace="784a5225-386e-4910-a8c3-5166466edc03"/>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7a934d-3f7c-4b6b-9b60-8c29c32d1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4a5225-386e-4910-a8c3-5166466edc0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10ACFD-4C4E-40A5-B39B-944C83C297B7}">
  <ds:schemaRefs>
    <ds:schemaRef ds:uri="http://purl.org/dc/dcmitype/"/>
    <ds:schemaRef ds:uri="http://schemas.microsoft.com/office/2006/documentManagement/types"/>
    <ds:schemaRef ds:uri="784a5225-386e-4910-a8c3-5166466edc03"/>
    <ds:schemaRef ds:uri="http://www.w3.org/XML/1998/namespace"/>
    <ds:schemaRef ds:uri="http://schemas.microsoft.com/office/infopath/2007/PartnerControls"/>
    <ds:schemaRef ds:uri="http://purl.org/dc/elements/1.1/"/>
    <ds:schemaRef ds:uri="http://schemas.openxmlformats.org/package/2006/metadata/core-properties"/>
    <ds:schemaRef ds:uri="357a934d-3f7c-4b6b-9b60-8c29c32d185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988FBBB9-F558-4642-B930-C587D81D9F2E}">
  <ds:schemaRefs>
    <ds:schemaRef ds:uri="http://schemas.microsoft.com/sharepoint/v3/contenttype/forms"/>
  </ds:schemaRefs>
</ds:datastoreItem>
</file>

<file path=customXml/itemProps3.xml><?xml version="1.0" encoding="utf-8"?>
<ds:datastoreItem xmlns:ds="http://schemas.openxmlformats.org/officeDocument/2006/customXml" ds:itemID="{8B18F4F7-CB82-44BF-8B48-1E4C08B22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7a934d-3f7c-4b6b-9b60-8c29c32d185a"/>
    <ds:schemaRef ds:uri="784a5225-386e-4910-a8c3-5166466edc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ACS Grand Rounds Presentation</Template>
  <TotalTime>4585</TotalTime>
  <Words>1069</Words>
  <Application>Microsoft Office PowerPoint</Application>
  <PresentationFormat>Widescreen</PresentationFormat>
  <Paragraphs>138</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ＭＳ Ｐゴシック</vt:lpstr>
      <vt:lpstr>Arial</vt:lpstr>
      <vt:lpstr>Times</vt:lpstr>
      <vt:lpstr>Office Theme</vt:lpstr>
      <vt:lpstr>The Effects of Functional Electrical Stimulation Cycling in People with Secondary Progressive Multiple Sclerosis</vt:lpstr>
      <vt:lpstr>Disclosures</vt:lpstr>
      <vt:lpstr>Background</vt:lpstr>
      <vt:lpstr>Objectives/Aims</vt:lpstr>
      <vt:lpstr>Methods</vt:lpstr>
      <vt:lpstr>Methods</vt:lpstr>
      <vt:lpstr>Methods</vt:lpstr>
      <vt:lpstr>Results - Demographics</vt:lpstr>
      <vt:lpstr>Results – Walking Measures</vt:lpstr>
      <vt:lpstr>Results – Walking Measures</vt:lpstr>
      <vt:lpstr>Results – Dynamometry Data</vt:lpstr>
      <vt:lpstr>Results – RAND-36 Quality of Life Domains</vt:lpstr>
      <vt:lpstr>Limitations</vt:lpstr>
      <vt:lpstr>Conclusions</vt:lpstr>
      <vt:lpstr>Acknowledgements</vt:lpstr>
    </vt:vector>
  </TitlesOfParts>
  <Company>UMB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Howard Moses Neurology Resident Case Presentation</dc:title>
  <dc:creator>Alexandra Simpson</dc:creator>
  <cp:lastModifiedBy>Alexandra Simpson</cp:lastModifiedBy>
  <cp:revision>164</cp:revision>
  <dcterms:created xsi:type="dcterms:W3CDTF">2019-10-04T21:33:18Z</dcterms:created>
  <dcterms:modified xsi:type="dcterms:W3CDTF">2022-05-02T20:33:38Z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0x0101004212110A4AC8304586453690C848E648</vt:lpwstr>
  </property>
</Properties>
</file>