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ink/ink2.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chartEx1.xml" ContentType="application/vnd.ms-office.chartex+xml"/>
  <Override PartName="/ppt/charts/chartEx2.xml" ContentType="application/vnd.ms-office.chartex+xml"/>
  <Override PartName="/ppt/revisionInfo.xml" ContentType="application/vnd.ms-powerpoint.revisioninfo+xml"/>
  <Override PartName="/ppt/changesInfos/changesInfo1.xml" ContentType="application/vnd.ms-powerpoint.changesinfo+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67" r:id="rId4"/>
    <p:sldId id="265" r:id="rId5"/>
    <p:sldId id="266" r:id="rId6"/>
    <p:sldId id="270" r:id="rId7"/>
    <p:sldId id="258" r:id="rId8"/>
    <p:sldId id="259" r:id="rId9"/>
    <p:sldId id="260" r:id="rId10"/>
    <p:sldId id="262" r:id="rId11"/>
    <p:sldId id="271" r:id="rId12"/>
    <p:sldId id="263" r:id="rId13"/>
    <p:sldId id="273" r:id="rId14"/>
    <p:sldId id="272" r:id="rId15"/>
    <p:sldId id="264" r:id="rId16"/>
    <p:sldId id="274" r:id="rId17"/>
    <p:sldId id="290" r:id="rId18"/>
    <p:sldId id="293" r:id="rId19"/>
    <p:sldId id="277" r:id="rId20"/>
    <p:sldId id="275" r:id="rId21"/>
    <p:sldId id="278" r:id="rId22"/>
    <p:sldId id="279" r:id="rId23"/>
    <p:sldId id="280" r:id="rId24"/>
    <p:sldId id="281" r:id="rId25"/>
    <p:sldId id="282" r:id="rId26"/>
    <p:sldId id="283" r:id="rId27"/>
    <p:sldId id="284" r:id="rId28"/>
    <p:sldId id="285" r:id="rId29"/>
    <p:sldId id="291" r:id="rId30"/>
    <p:sldId id="286" r:id="rId31"/>
    <p:sldId id="287" r:id="rId32"/>
    <p:sldId id="289" r:id="rId33"/>
    <p:sldId id="294" r:id="rId34"/>
    <p:sldId id="288" r:id="rId35"/>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DFD"/>
    <a:srgbClr val="F5F5F5"/>
    <a:srgbClr val="0F1331"/>
    <a:srgbClr val="A586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7C6797-7216-4130-82DD-AF50FF26DA74}" v="67" dt="2022-05-08T19:31:26.2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23" autoAdjust="0"/>
  </p:normalViewPr>
  <p:slideViewPr>
    <p:cSldViewPr>
      <p:cViewPr varScale="1">
        <p:scale>
          <a:sx n="110" d="100"/>
          <a:sy n="110" d="100"/>
        </p:scale>
        <p:origin x="834"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rwal, Mokshal" userId="e04ef1cf-88b9-495b-9241-ba218d122fb5" providerId="ADAL" clId="{867C6797-7216-4130-82DD-AF50FF26DA74}"/>
    <pc:docChg chg="undo custSel addSld delSld modSld sldOrd">
      <pc:chgData name="Porwal, Mokshal" userId="e04ef1cf-88b9-495b-9241-ba218d122fb5" providerId="ADAL" clId="{867C6797-7216-4130-82DD-AF50FF26DA74}" dt="2022-05-08T19:31:38.861" v="520" actId="120"/>
      <pc:docMkLst>
        <pc:docMk/>
      </pc:docMkLst>
      <pc:sldChg chg="addSp delSp modSp mod">
        <pc:chgData name="Porwal, Mokshal" userId="e04ef1cf-88b9-495b-9241-ba218d122fb5" providerId="ADAL" clId="{867C6797-7216-4130-82DD-AF50FF26DA74}" dt="2022-05-03T21:36:33.608" v="367" actId="12"/>
        <pc:sldMkLst>
          <pc:docMk/>
          <pc:sldMk cId="1384142154" sldId="257"/>
        </pc:sldMkLst>
        <pc:spChg chg="add del mod">
          <ac:chgData name="Porwal, Mokshal" userId="e04ef1cf-88b9-495b-9241-ba218d122fb5" providerId="ADAL" clId="{867C6797-7216-4130-82DD-AF50FF26DA74}" dt="2022-05-03T21:35:15.076" v="331" actId="478"/>
          <ac:spMkLst>
            <pc:docMk/>
            <pc:sldMk cId="1384142154" sldId="257"/>
            <ac:spMk id="6" creationId="{2C3F782B-99D7-BA85-9B16-589F83C630E5}"/>
          </ac:spMkLst>
        </pc:spChg>
        <pc:spChg chg="add mod">
          <ac:chgData name="Porwal, Mokshal" userId="e04ef1cf-88b9-495b-9241-ba218d122fb5" providerId="ADAL" clId="{867C6797-7216-4130-82DD-AF50FF26DA74}" dt="2022-05-03T21:36:33.608" v="367" actId="12"/>
          <ac:spMkLst>
            <pc:docMk/>
            <pc:sldMk cId="1384142154" sldId="257"/>
            <ac:spMk id="7" creationId="{855D3B58-7FEA-A3DB-DC96-28197BCA895E}"/>
          </ac:spMkLst>
        </pc:spChg>
        <pc:spChg chg="mod">
          <ac:chgData name="Porwal, Mokshal" userId="e04ef1cf-88b9-495b-9241-ba218d122fb5" providerId="ADAL" clId="{867C6797-7216-4130-82DD-AF50FF26DA74}" dt="2022-05-03T21:36:13.993" v="350" actId="20577"/>
          <ac:spMkLst>
            <pc:docMk/>
            <pc:sldMk cId="1384142154" sldId="257"/>
            <ac:spMk id="9" creationId="{00000000-0000-0000-0000-000000000000}"/>
          </ac:spMkLst>
        </pc:spChg>
      </pc:sldChg>
      <pc:sldChg chg="addSp modSp mod">
        <pc:chgData name="Porwal, Mokshal" userId="e04ef1cf-88b9-495b-9241-ba218d122fb5" providerId="ADAL" clId="{867C6797-7216-4130-82DD-AF50FF26DA74}" dt="2022-05-03T21:36:07.895" v="349" actId="20577"/>
        <pc:sldMkLst>
          <pc:docMk/>
          <pc:sldMk cId="2607621618" sldId="265"/>
        </pc:sldMkLst>
        <pc:spChg chg="add mod">
          <ac:chgData name="Porwal, Mokshal" userId="e04ef1cf-88b9-495b-9241-ba218d122fb5" providerId="ADAL" clId="{867C6797-7216-4130-82DD-AF50FF26DA74}" dt="2022-05-03T21:36:07.895" v="349" actId="20577"/>
          <ac:spMkLst>
            <pc:docMk/>
            <pc:sldMk cId="2607621618" sldId="265"/>
            <ac:spMk id="6" creationId="{F3C61DA5-8B44-4CC0-570B-5D2B01BEAC34}"/>
          </ac:spMkLst>
        </pc:spChg>
        <pc:spChg chg="mod">
          <ac:chgData name="Porwal, Mokshal" userId="e04ef1cf-88b9-495b-9241-ba218d122fb5" providerId="ADAL" clId="{867C6797-7216-4130-82DD-AF50FF26DA74}" dt="2022-05-03T21:36:01.965" v="340" actId="20577"/>
          <ac:spMkLst>
            <pc:docMk/>
            <pc:sldMk cId="2607621618" sldId="265"/>
            <ac:spMk id="9" creationId="{00000000-0000-0000-0000-000000000000}"/>
          </ac:spMkLst>
        </pc:spChg>
      </pc:sldChg>
      <pc:sldChg chg="del">
        <pc:chgData name="Porwal, Mokshal" userId="e04ef1cf-88b9-495b-9241-ba218d122fb5" providerId="ADAL" clId="{867C6797-7216-4130-82DD-AF50FF26DA74}" dt="2022-05-03T21:39:08.866" v="400" actId="2696"/>
        <pc:sldMkLst>
          <pc:docMk/>
          <pc:sldMk cId="3634216449" sldId="268"/>
        </pc:sldMkLst>
      </pc:sldChg>
      <pc:sldChg chg="addSp delSp modSp mod delAnim modAnim">
        <pc:chgData name="Porwal, Mokshal" userId="e04ef1cf-88b9-495b-9241-ba218d122fb5" providerId="ADAL" clId="{867C6797-7216-4130-82DD-AF50FF26DA74}" dt="2022-05-03T21:32:17.792" v="86"/>
        <pc:sldMkLst>
          <pc:docMk/>
          <pc:sldMk cId="59913276" sldId="273"/>
        </pc:sldMkLst>
        <pc:spChg chg="del mod">
          <ac:chgData name="Porwal, Mokshal" userId="e04ef1cf-88b9-495b-9241-ba218d122fb5" providerId="ADAL" clId="{867C6797-7216-4130-82DD-AF50FF26DA74}" dt="2022-05-03T21:32:16.452" v="84" actId="478"/>
          <ac:spMkLst>
            <pc:docMk/>
            <pc:sldMk cId="59913276" sldId="273"/>
            <ac:spMk id="11" creationId="{CC2A9078-7173-8C04-E5C1-93C45826C7C2}"/>
          </ac:spMkLst>
        </pc:spChg>
        <pc:spChg chg="del">
          <ac:chgData name="Porwal, Mokshal" userId="e04ef1cf-88b9-495b-9241-ba218d122fb5" providerId="ADAL" clId="{867C6797-7216-4130-82DD-AF50FF26DA74}" dt="2022-05-03T21:32:17.176" v="85" actId="478"/>
          <ac:spMkLst>
            <pc:docMk/>
            <pc:sldMk cId="59913276" sldId="273"/>
            <ac:spMk id="12" creationId="{868BCA2F-5788-73DD-2BA9-AE6C0ED30BC1}"/>
          </ac:spMkLst>
        </pc:spChg>
        <pc:spChg chg="add mod">
          <ac:chgData name="Porwal, Mokshal" userId="e04ef1cf-88b9-495b-9241-ba218d122fb5" providerId="ADAL" clId="{867C6797-7216-4130-82DD-AF50FF26DA74}" dt="2022-05-03T21:32:17.792" v="86"/>
          <ac:spMkLst>
            <pc:docMk/>
            <pc:sldMk cId="59913276" sldId="273"/>
            <ac:spMk id="16" creationId="{08A5DCE0-2677-20E6-6355-AD51D7DA6BE9}"/>
          </ac:spMkLst>
        </pc:spChg>
        <pc:spChg chg="add mod">
          <ac:chgData name="Porwal, Mokshal" userId="e04ef1cf-88b9-495b-9241-ba218d122fb5" providerId="ADAL" clId="{867C6797-7216-4130-82DD-AF50FF26DA74}" dt="2022-05-03T21:32:17.792" v="86"/>
          <ac:spMkLst>
            <pc:docMk/>
            <pc:sldMk cId="59913276" sldId="273"/>
            <ac:spMk id="18" creationId="{1A4BD5E4-A26D-F152-7513-4527A5AD8889}"/>
          </ac:spMkLst>
        </pc:spChg>
        <pc:graphicFrameChg chg="mod modGraphic">
          <ac:chgData name="Porwal, Mokshal" userId="e04ef1cf-88b9-495b-9241-ba218d122fb5" providerId="ADAL" clId="{867C6797-7216-4130-82DD-AF50FF26DA74}" dt="2022-05-03T21:31:20.970" v="56" actId="207"/>
          <ac:graphicFrameMkLst>
            <pc:docMk/>
            <pc:sldMk cId="59913276" sldId="273"/>
            <ac:graphicFrameMk id="13" creationId="{4D1778A6-4CE9-1600-9091-9E577A1F5EB7}"/>
          </ac:graphicFrameMkLst>
        </pc:graphicFrameChg>
        <pc:inkChg chg="add">
          <ac:chgData name="Porwal, Mokshal" userId="e04ef1cf-88b9-495b-9241-ba218d122fb5" providerId="ADAL" clId="{867C6797-7216-4130-82DD-AF50FF26DA74}" dt="2022-05-01T19:56:56.339" v="4" actId="9405"/>
          <ac:inkMkLst>
            <pc:docMk/>
            <pc:sldMk cId="59913276" sldId="273"/>
            <ac:inkMk id="5" creationId="{D6595C94-D06A-D6AF-42BB-E39AC5E4A4EE}"/>
          </ac:inkMkLst>
        </pc:inkChg>
        <pc:inkChg chg="add del">
          <ac:chgData name="Porwal, Mokshal" userId="e04ef1cf-88b9-495b-9241-ba218d122fb5" providerId="ADAL" clId="{867C6797-7216-4130-82DD-AF50FF26DA74}" dt="2022-05-01T20:00:27.685" v="18" actId="478"/>
          <ac:inkMkLst>
            <pc:docMk/>
            <pc:sldMk cId="59913276" sldId="273"/>
            <ac:inkMk id="15" creationId="{DEE48B01-1F7D-886E-0D78-BDBEF639015B}"/>
          </ac:inkMkLst>
        </pc:inkChg>
        <pc:inkChg chg="add">
          <ac:chgData name="Porwal, Mokshal" userId="e04ef1cf-88b9-495b-9241-ba218d122fb5" providerId="ADAL" clId="{867C6797-7216-4130-82DD-AF50FF26DA74}" dt="2022-05-01T20:00:06.355" v="15" actId="9405"/>
          <ac:inkMkLst>
            <pc:docMk/>
            <pc:sldMk cId="59913276" sldId="273"/>
            <ac:inkMk id="23" creationId="{AC608DBE-82BA-B07F-8B9D-8D960A42C613}"/>
          </ac:inkMkLst>
        </pc:inkChg>
        <pc:inkChg chg="add del">
          <ac:chgData name="Porwal, Mokshal" userId="e04ef1cf-88b9-495b-9241-ba218d122fb5" providerId="ADAL" clId="{867C6797-7216-4130-82DD-AF50FF26DA74}" dt="2022-05-01T20:00:15.796" v="17" actId="9405"/>
          <ac:inkMkLst>
            <pc:docMk/>
            <pc:sldMk cId="59913276" sldId="273"/>
            <ac:inkMk id="24" creationId="{0FA8BE4D-7B0D-FDF1-05F2-E8758D1F6314}"/>
          </ac:inkMkLst>
        </pc:inkChg>
        <pc:cxnChg chg="add del mod">
          <ac:chgData name="Porwal, Mokshal" userId="e04ef1cf-88b9-495b-9241-ba218d122fb5" providerId="ADAL" clId="{867C6797-7216-4130-82DD-AF50FF26DA74}" dt="2022-05-03T21:26:19.909" v="22" actId="478"/>
          <ac:cxnSpMkLst>
            <pc:docMk/>
            <pc:sldMk cId="59913276" sldId="273"/>
            <ac:cxnSpMk id="4" creationId="{1571E6FA-4173-471D-0F3F-D83FD4D399EB}"/>
          </ac:cxnSpMkLst>
        </pc:cxnChg>
        <pc:cxnChg chg="add del mod">
          <ac:chgData name="Porwal, Mokshal" userId="e04ef1cf-88b9-495b-9241-ba218d122fb5" providerId="ADAL" clId="{867C6797-7216-4130-82DD-AF50FF26DA74}" dt="2022-05-03T21:26:19.196" v="21" actId="478"/>
          <ac:cxnSpMkLst>
            <pc:docMk/>
            <pc:sldMk cId="59913276" sldId="273"/>
            <ac:cxnSpMk id="14" creationId="{79C813A0-0D25-0450-D34F-7211BA733932}"/>
          </ac:cxnSpMkLst>
        </pc:cxnChg>
        <pc:cxnChg chg="add del mod">
          <ac:chgData name="Porwal, Mokshal" userId="e04ef1cf-88b9-495b-9241-ba218d122fb5" providerId="ADAL" clId="{867C6797-7216-4130-82DD-AF50FF26DA74}" dt="2022-05-03T21:26:18.852" v="20" actId="478"/>
          <ac:cxnSpMkLst>
            <pc:docMk/>
            <pc:sldMk cId="59913276" sldId="273"/>
            <ac:cxnSpMk id="17" creationId="{F5547F29-2CD5-3E47-7598-AC5BBF61DA30}"/>
          </ac:cxnSpMkLst>
        </pc:cxnChg>
        <pc:cxnChg chg="add del mod">
          <ac:chgData name="Porwal, Mokshal" userId="e04ef1cf-88b9-495b-9241-ba218d122fb5" providerId="ADAL" clId="{867C6797-7216-4130-82DD-AF50FF26DA74}" dt="2022-05-03T21:26:18.399" v="19" actId="478"/>
          <ac:cxnSpMkLst>
            <pc:docMk/>
            <pc:sldMk cId="59913276" sldId="273"/>
            <ac:cxnSpMk id="20" creationId="{B584B431-57B6-F098-115A-5FE452719EF8}"/>
          </ac:cxnSpMkLst>
        </pc:cxnChg>
      </pc:sldChg>
      <pc:sldChg chg="addSp delSp modSp mod">
        <pc:chgData name="Porwal, Mokshal" userId="e04ef1cf-88b9-495b-9241-ba218d122fb5" providerId="ADAL" clId="{867C6797-7216-4130-82DD-AF50FF26DA74}" dt="2022-05-08T19:27:40.003" v="436" actId="1076"/>
        <pc:sldMkLst>
          <pc:docMk/>
          <pc:sldMk cId="1842450206" sldId="274"/>
        </pc:sldMkLst>
        <pc:spChg chg="mod">
          <ac:chgData name="Porwal, Mokshal" userId="e04ef1cf-88b9-495b-9241-ba218d122fb5" providerId="ADAL" clId="{867C6797-7216-4130-82DD-AF50FF26DA74}" dt="2022-05-03T21:32:09.802" v="82" actId="122"/>
          <ac:spMkLst>
            <pc:docMk/>
            <pc:sldMk cId="1842450206" sldId="274"/>
            <ac:spMk id="11" creationId="{8C8B362D-5D85-CF4D-325C-28C98BB471A2}"/>
          </ac:spMkLst>
        </pc:spChg>
        <pc:spChg chg="mod">
          <ac:chgData name="Porwal, Mokshal" userId="e04ef1cf-88b9-495b-9241-ba218d122fb5" providerId="ADAL" clId="{867C6797-7216-4130-82DD-AF50FF26DA74}" dt="2022-05-03T21:32:00.685" v="81" actId="1076"/>
          <ac:spMkLst>
            <pc:docMk/>
            <pc:sldMk cId="1842450206" sldId="274"/>
            <ac:spMk id="12" creationId="{CB7B00AA-4ECD-F4F5-B36C-26568BF4A93E}"/>
          </ac:spMkLst>
        </pc:spChg>
        <pc:spChg chg="add del">
          <ac:chgData name="Porwal, Mokshal" userId="e04ef1cf-88b9-495b-9241-ba218d122fb5" providerId="ADAL" clId="{867C6797-7216-4130-82DD-AF50FF26DA74}" dt="2022-05-03T21:27:03.395" v="29" actId="22"/>
          <ac:spMkLst>
            <pc:docMk/>
            <pc:sldMk cId="1842450206" sldId="274"/>
            <ac:spMk id="13" creationId="{E6D4C33B-9EB8-E6EF-51E9-DDB874CF0499}"/>
          </ac:spMkLst>
        </pc:spChg>
        <pc:graphicFrameChg chg="add del mod">
          <ac:chgData name="Porwal, Mokshal" userId="e04ef1cf-88b9-495b-9241-ba218d122fb5" providerId="ADAL" clId="{867C6797-7216-4130-82DD-AF50FF26DA74}" dt="2022-05-03T21:27:02.485" v="26"/>
          <ac:graphicFrameMkLst>
            <pc:docMk/>
            <pc:sldMk cId="1842450206" sldId="274"/>
            <ac:graphicFrameMk id="2" creationId="{40D5F768-5694-F032-DE61-3E18F16A4D0F}"/>
          </ac:graphicFrameMkLst>
        </pc:graphicFrameChg>
        <pc:graphicFrameChg chg="add del mod">
          <ac:chgData name="Porwal, Mokshal" userId="e04ef1cf-88b9-495b-9241-ba218d122fb5" providerId="ADAL" clId="{867C6797-7216-4130-82DD-AF50FF26DA74}" dt="2022-05-03T21:27:10.814" v="39" actId="478"/>
          <ac:graphicFrameMkLst>
            <pc:docMk/>
            <pc:sldMk cId="1842450206" sldId="274"/>
            <ac:graphicFrameMk id="6" creationId="{5494ABF6-A496-8955-0C5A-C454C63D7131}"/>
          </ac:graphicFrameMkLst>
        </pc:graphicFrameChg>
        <pc:graphicFrameChg chg="add mod modGraphic">
          <ac:chgData name="Porwal, Mokshal" userId="e04ef1cf-88b9-495b-9241-ba218d122fb5" providerId="ADAL" clId="{867C6797-7216-4130-82DD-AF50FF26DA74}" dt="2022-05-03T21:31:39.435" v="62" actId="115"/>
          <ac:graphicFrameMkLst>
            <pc:docMk/>
            <pc:sldMk cId="1842450206" sldId="274"/>
            <ac:graphicFrameMk id="14" creationId="{62DE216C-C355-A8BF-77CA-2CF99239FBBC}"/>
          </ac:graphicFrameMkLst>
        </pc:graphicFrameChg>
        <pc:picChg chg="mod">
          <ac:chgData name="Porwal, Mokshal" userId="e04ef1cf-88b9-495b-9241-ba218d122fb5" providerId="ADAL" clId="{867C6797-7216-4130-82DD-AF50FF26DA74}" dt="2022-05-08T19:27:40.003" v="436" actId="1076"/>
          <ac:picMkLst>
            <pc:docMk/>
            <pc:sldMk cId="1842450206" sldId="274"/>
            <ac:picMk id="3" creationId="{EA796F0F-E5DC-7CDB-AFB2-DB1239431689}"/>
          </ac:picMkLst>
        </pc:picChg>
      </pc:sldChg>
      <pc:sldChg chg="addSp delSp modSp mod">
        <pc:chgData name="Porwal, Mokshal" userId="e04ef1cf-88b9-495b-9241-ba218d122fb5" providerId="ADAL" clId="{867C6797-7216-4130-82DD-AF50FF26DA74}" dt="2022-05-03T21:38:19.239" v="389" actId="20577"/>
        <pc:sldMkLst>
          <pc:docMk/>
          <pc:sldMk cId="806968115" sldId="278"/>
        </pc:sldMkLst>
        <pc:spChg chg="add del">
          <ac:chgData name="Porwal, Mokshal" userId="e04ef1cf-88b9-495b-9241-ba218d122fb5" providerId="ADAL" clId="{867C6797-7216-4130-82DD-AF50FF26DA74}" dt="2022-05-03T21:36:57.606" v="369" actId="22"/>
          <ac:spMkLst>
            <pc:docMk/>
            <pc:sldMk cId="806968115" sldId="278"/>
            <ac:spMk id="6" creationId="{1D82896E-EF3A-EAFA-1B02-8DC708C3B457}"/>
          </ac:spMkLst>
        </pc:spChg>
        <pc:spChg chg="add mod">
          <ac:chgData name="Porwal, Mokshal" userId="e04ef1cf-88b9-495b-9241-ba218d122fb5" providerId="ADAL" clId="{867C6797-7216-4130-82DD-AF50FF26DA74}" dt="2022-05-03T21:37:39.486" v="376" actId="20577"/>
          <ac:spMkLst>
            <pc:docMk/>
            <pc:sldMk cId="806968115" sldId="278"/>
            <ac:spMk id="7" creationId="{B3724276-3329-5FF9-F26B-C08F1365A288}"/>
          </ac:spMkLst>
        </pc:spChg>
        <pc:spChg chg="mod">
          <ac:chgData name="Porwal, Mokshal" userId="e04ef1cf-88b9-495b-9241-ba218d122fb5" providerId="ADAL" clId="{867C6797-7216-4130-82DD-AF50FF26DA74}" dt="2022-05-03T21:38:19.239" v="389" actId="20577"/>
          <ac:spMkLst>
            <pc:docMk/>
            <pc:sldMk cId="806968115" sldId="278"/>
            <ac:spMk id="9" creationId="{00000000-0000-0000-0000-000000000000}"/>
          </ac:spMkLst>
        </pc:spChg>
      </pc:sldChg>
      <pc:sldChg chg="addSp modSp mod">
        <pc:chgData name="Porwal, Mokshal" userId="e04ef1cf-88b9-495b-9241-ba218d122fb5" providerId="ADAL" clId="{867C6797-7216-4130-82DD-AF50FF26DA74}" dt="2022-05-03T21:38:14.487" v="388" actId="12"/>
        <pc:sldMkLst>
          <pc:docMk/>
          <pc:sldMk cId="231895798" sldId="279"/>
        </pc:sldMkLst>
        <pc:spChg chg="add mod">
          <ac:chgData name="Porwal, Mokshal" userId="e04ef1cf-88b9-495b-9241-ba218d122fb5" providerId="ADAL" clId="{867C6797-7216-4130-82DD-AF50FF26DA74}" dt="2022-05-03T21:38:14.487" v="388" actId="12"/>
          <ac:spMkLst>
            <pc:docMk/>
            <pc:sldMk cId="231895798" sldId="279"/>
            <ac:spMk id="6" creationId="{0D723F8B-7505-43D9-55E8-3FFC62232C18}"/>
          </ac:spMkLst>
        </pc:spChg>
        <pc:spChg chg="mod">
          <ac:chgData name="Porwal, Mokshal" userId="e04ef1cf-88b9-495b-9241-ba218d122fb5" providerId="ADAL" clId="{867C6797-7216-4130-82DD-AF50FF26DA74}" dt="2022-05-03T21:38:05.943" v="384" actId="20577"/>
          <ac:spMkLst>
            <pc:docMk/>
            <pc:sldMk cId="231895798" sldId="279"/>
            <ac:spMk id="9" creationId="{00000000-0000-0000-0000-000000000000}"/>
          </ac:spMkLst>
        </pc:spChg>
      </pc:sldChg>
      <pc:sldChg chg="addSp modSp mod">
        <pc:chgData name="Porwal, Mokshal" userId="e04ef1cf-88b9-495b-9241-ba218d122fb5" providerId="ADAL" clId="{867C6797-7216-4130-82DD-AF50FF26DA74}" dt="2022-05-03T21:38:49.878" v="395" actId="20577"/>
        <pc:sldMkLst>
          <pc:docMk/>
          <pc:sldMk cId="2202525001" sldId="283"/>
        </pc:sldMkLst>
        <pc:spChg chg="mod">
          <ac:chgData name="Porwal, Mokshal" userId="e04ef1cf-88b9-495b-9241-ba218d122fb5" providerId="ADAL" clId="{867C6797-7216-4130-82DD-AF50FF26DA74}" dt="2022-05-03T21:38:49.878" v="395" actId="20577"/>
          <ac:spMkLst>
            <pc:docMk/>
            <pc:sldMk cId="2202525001" sldId="283"/>
            <ac:spMk id="3" creationId="{608AD79F-212F-4B91-94F3-37B3BE412447}"/>
          </ac:spMkLst>
        </pc:spChg>
        <pc:spChg chg="add mod">
          <ac:chgData name="Porwal, Mokshal" userId="e04ef1cf-88b9-495b-9241-ba218d122fb5" providerId="ADAL" clId="{867C6797-7216-4130-82DD-AF50FF26DA74}" dt="2022-05-03T21:38:48.192" v="392" actId="12"/>
          <ac:spMkLst>
            <pc:docMk/>
            <pc:sldMk cId="2202525001" sldId="283"/>
            <ac:spMk id="6" creationId="{1928858B-3911-B172-2A9A-EBBFFA1D84EF}"/>
          </ac:spMkLst>
        </pc:spChg>
      </pc:sldChg>
      <pc:sldChg chg="addSp modSp mod ord">
        <pc:chgData name="Porwal, Mokshal" userId="e04ef1cf-88b9-495b-9241-ba218d122fb5" providerId="ADAL" clId="{867C6797-7216-4130-82DD-AF50FF26DA74}" dt="2022-05-08T19:25:19.884" v="404"/>
        <pc:sldMkLst>
          <pc:docMk/>
          <pc:sldMk cId="33958228" sldId="290"/>
        </pc:sldMkLst>
        <pc:graphicFrameChg chg="add mod">
          <ac:chgData name="Porwal, Mokshal" userId="e04ef1cf-88b9-495b-9241-ba218d122fb5" providerId="ADAL" clId="{867C6797-7216-4130-82DD-AF50FF26DA74}" dt="2022-05-08T19:25:19.884" v="404"/>
          <ac:graphicFrameMkLst>
            <pc:docMk/>
            <pc:sldMk cId="33958228" sldId="290"/>
            <ac:graphicFrameMk id="6" creationId="{FFACE9A5-6D08-060F-1739-CE08057F52DE}"/>
          </ac:graphicFrameMkLst>
        </pc:graphicFrameChg>
      </pc:sldChg>
      <pc:sldChg chg="addSp modSp mod">
        <pc:chgData name="Porwal, Mokshal" userId="e04ef1cf-88b9-495b-9241-ba218d122fb5" providerId="ADAL" clId="{867C6797-7216-4130-82DD-AF50FF26DA74}" dt="2022-05-03T21:39:05.547" v="399" actId="20577"/>
        <pc:sldMkLst>
          <pc:docMk/>
          <pc:sldMk cId="4272967296" sldId="291"/>
        </pc:sldMkLst>
        <pc:spChg chg="mod">
          <ac:chgData name="Porwal, Mokshal" userId="e04ef1cf-88b9-495b-9241-ba218d122fb5" providerId="ADAL" clId="{867C6797-7216-4130-82DD-AF50FF26DA74}" dt="2022-05-03T21:39:05.547" v="399" actId="20577"/>
          <ac:spMkLst>
            <pc:docMk/>
            <pc:sldMk cId="4272967296" sldId="291"/>
            <ac:spMk id="3" creationId="{608AD79F-212F-4B91-94F3-37B3BE412447}"/>
          </ac:spMkLst>
        </pc:spChg>
        <pc:spChg chg="add mod">
          <ac:chgData name="Porwal, Mokshal" userId="e04ef1cf-88b9-495b-9241-ba218d122fb5" providerId="ADAL" clId="{867C6797-7216-4130-82DD-AF50FF26DA74}" dt="2022-05-03T21:39:04.542" v="397" actId="12"/>
          <ac:spMkLst>
            <pc:docMk/>
            <pc:sldMk cId="4272967296" sldId="291"/>
            <ac:spMk id="6" creationId="{CDFD028A-9880-7C30-F8A3-8E5D17CAC005}"/>
          </ac:spMkLst>
        </pc:spChg>
      </pc:sldChg>
      <pc:sldChg chg="addSp delSp modSp del mod">
        <pc:chgData name="Porwal, Mokshal" userId="e04ef1cf-88b9-495b-9241-ba218d122fb5" providerId="ADAL" clId="{867C6797-7216-4130-82DD-AF50FF26DA74}" dt="2022-05-08T19:28:04.268" v="437" actId="2696"/>
        <pc:sldMkLst>
          <pc:docMk/>
          <pc:sldMk cId="2923422082" sldId="292"/>
        </pc:sldMkLst>
        <pc:spChg chg="del">
          <ac:chgData name="Porwal, Mokshal" userId="e04ef1cf-88b9-495b-9241-ba218d122fb5" providerId="ADAL" clId="{867C6797-7216-4130-82DD-AF50FF26DA74}" dt="2022-05-08T19:25:26.535" v="405" actId="478"/>
          <ac:spMkLst>
            <pc:docMk/>
            <pc:sldMk cId="2923422082" sldId="292"/>
            <ac:spMk id="6" creationId="{04916D4F-F72A-2DAC-E1D4-7DEC26D0E115}"/>
          </ac:spMkLst>
        </pc:spChg>
        <pc:graphicFrameChg chg="add del mod modGraphic">
          <ac:chgData name="Porwal, Mokshal" userId="e04ef1cf-88b9-495b-9241-ba218d122fb5" providerId="ADAL" clId="{867C6797-7216-4130-82DD-AF50FF26DA74}" dt="2022-05-08T19:26:28.765" v="416" actId="478"/>
          <ac:graphicFrameMkLst>
            <pc:docMk/>
            <pc:sldMk cId="2923422082" sldId="292"/>
            <ac:graphicFrameMk id="7" creationId="{FFACE9A5-6D08-060F-1739-CE08057F52DE}"/>
          </ac:graphicFrameMkLst>
        </pc:graphicFrameChg>
        <pc:graphicFrameChg chg="add mod">
          <ac:chgData name="Porwal, Mokshal" userId="e04ef1cf-88b9-495b-9241-ba218d122fb5" providerId="ADAL" clId="{867C6797-7216-4130-82DD-AF50FF26DA74}" dt="2022-05-08T19:26:20.236" v="411"/>
          <ac:graphicFrameMkLst>
            <pc:docMk/>
            <pc:sldMk cId="2923422082" sldId="292"/>
            <ac:graphicFrameMk id="9" creationId="{FFACE9A5-6D08-060F-1739-CE08057F52DE}"/>
          </ac:graphicFrameMkLst>
        </pc:graphicFrameChg>
      </pc:sldChg>
      <pc:sldChg chg="addSp delSp modSp mod">
        <pc:chgData name="Porwal, Mokshal" userId="e04ef1cf-88b9-495b-9241-ba218d122fb5" providerId="ADAL" clId="{867C6797-7216-4130-82DD-AF50FF26DA74}" dt="2022-05-08T19:31:38.861" v="520" actId="120"/>
        <pc:sldMkLst>
          <pc:docMk/>
          <pc:sldMk cId="1638992768" sldId="293"/>
        </pc:sldMkLst>
        <pc:spChg chg="mod">
          <ac:chgData name="Porwal, Mokshal" userId="e04ef1cf-88b9-495b-9241-ba218d122fb5" providerId="ADAL" clId="{867C6797-7216-4130-82DD-AF50FF26DA74}" dt="2022-05-08T19:29:15.315" v="500" actId="20577"/>
          <ac:spMkLst>
            <pc:docMk/>
            <pc:sldMk cId="1638992768" sldId="293"/>
            <ac:spMk id="8" creationId="{00000000-0000-0000-0000-000000000000}"/>
          </ac:spMkLst>
        </pc:spChg>
        <pc:spChg chg="del">
          <ac:chgData name="Porwal, Mokshal" userId="e04ef1cf-88b9-495b-9241-ba218d122fb5" providerId="ADAL" clId="{867C6797-7216-4130-82DD-AF50FF26DA74}" dt="2022-05-08T19:26:33.765" v="417" actId="478"/>
          <ac:spMkLst>
            <pc:docMk/>
            <pc:sldMk cId="1638992768" sldId="293"/>
            <ac:spMk id="13" creationId="{908D1F84-D473-4966-2EE1-4F4D389E625E}"/>
          </ac:spMkLst>
        </pc:spChg>
        <pc:graphicFrameChg chg="add del mod modGraphic">
          <ac:chgData name="Porwal, Mokshal" userId="e04ef1cf-88b9-495b-9241-ba218d122fb5" providerId="ADAL" clId="{867C6797-7216-4130-82DD-AF50FF26DA74}" dt="2022-05-08T19:31:38.861" v="520" actId="120"/>
          <ac:graphicFrameMkLst>
            <pc:docMk/>
            <pc:sldMk cId="1638992768" sldId="293"/>
            <ac:graphicFrameMk id="6" creationId="{E7EDAF1A-9AC0-FC0C-9025-B65EAC7425C2}"/>
          </ac:graphicFrameMkLst>
        </pc:graphicFrameChg>
        <pc:picChg chg="add mod modCrop">
          <ac:chgData name="Porwal, Mokshal" userId="e04ef1cf-88b9-495b-9241-ba218d122fb5" providerId="ADAL" clId="{867C6797-7216-4130-82DD-AF50FF26DA74}" dt="2022-05-08T19:27:20.737" v="434" actId="1036"/>
          <ac:picMkLst>
            <pc:docMk/>
            <pc:sldMk cId="1638992768" sldId="293"/>
            <ac:picMk id="2" creationId="{2AC04FD4-4C09-D85F-8364-06AA43E59A71}"/>
          </ac:picMkLst>
        </pc:picChg>
      </pc:sldChg>
      <pc:sldChg chg="modSp new mod">
        <pc:chgData name="Porwal, Mokshal" userId="e04ef1cf-88b9-495b-9241-ba218d122fb5" providerId="ADAL" clId="{867C6797-7216-4130-82DD-AF50FF26DA74}" dt="2022-05-03T21:34:09.323" v="311" actId="1076"/>
        <pc:sldMkLst>
          <pc:docMk/>
          <pc:sldMk cId="1741371251" sldId="294"/>
        </pc:sldMkLst>
        <pc:spChg chg="mod">
          <ac:chgData name="Porwal, Mokshal" userId="e04ef1cf-88b9-495b-9241-ba218d122fb5" providerId="ADAL" clId="{867C6797-7216-4130-82DD-AF50FF26DA74}" dt="2022-05-03T21:32:53.915" v="110" actId="20577"/>
          <ac:spMkLst>
            <pc:docMk/>
            <pc:sldMk cId="1741371251" sldId="294"/>
            <ac:spMk id="2" creationId="{787870B9-E3F0-3FE3-DE49-C78C75F25711}"/>
          </ac:spMkLst>
        </pc:spChg>
        <pc:spChg chg="mod">
          <ac:chgData name="Porwal, Mokshal" userId="e04ef1cf-88b9-495b-9241-ba218d122fb5" providerId="ADAL" clId="{867C6797-7216-4130-82DD-AF50FF26DA74}" dt="2022-05-03T21:34:09.323" v="311" actId="1076"/>
          <ac:spMkLst>
            <pc:docMk/>
            <pc:sldMk cId="1741371251" sldId="294"/>
            <ac:spMk id="3" creationId="{A44CDC17-7513-02BE-EA61-8AA1939FAAE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mcw0-my.sharepoint.com/personal/mporwal_mcw_edu/Documents/Research/Dr.%20Obeidat/ZIP%20paper/Zip-Codes-MS%20dx_system%20wide_JAN20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mcw0-my.sharepoint.com/personal/mporwal_mcw_edu/Documents/Research/Dr.%20Obeidat/ZIP%20paper/Zip-Codes-MS%20dx_system%20wide_JAN2022.xlsx" TargetMode="External"/><Relationship Id="rId2" Type="http://schemas.microsoft.com/office/2011/relationships/chartColorStyle" Target="colors2.xml"/><Relationship Id="rId1" Type="http://schemas.microsoft.com/office/2011/relationships/chartStyle" Target="style2.xml"/></Relationships>
</file>

<file path=ppt/charts/_rels/chartEx1.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https://mcw0-my.sharepoint.com/personal/mporwal_mcw_edu/Documents/Research/Dr.%20Obeidat/ZIP%20paper/CMSC/CMSC%20Tables.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oleObject" Target="https://mcw0-my.sharepoint.com/personal/mporwal_mcw_edu/Documents/Research/Dr.%20Obeidat/ZIP%20paper/CMSC/CMSC%20Tab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CA"/>
              <a:t>Sex</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tx1"/>
            </a:solidFill>
            <a:ln>
              <a:noFill/>
            </a:ln>
            <a:effectLst/>
          </c:spPr>
          <c:invertIfNegative val="0"/>
          <c:cat>
            <c:strRef>
              <c:f>'Other Demographics'!$A$1:$A$2</c:f>
              <c:strCache>
                <c:ptCount val="2"/>
                <c:pt idx="0">
                  <c:v>Male</c:v>
                </c:pt>
                <c:pt idx="1">
                  <c:v>Female</c:v>
                </c:pt>
              </c:strCache>
            </c:strRef>
          </c:cat>
          <c:val>
            <c:numRef>
              <c:f>'Other Demographics'!$B$1:$B$2</c:f>
              <c:numCache>
                <c:formatCode>General</c:formatCode>
                <c:ptCount val="2"/>
                <c:pt idx="0">
                  <c:v>1806</c:v>
                </c:pt>
                <c:pt idx="1">
                  <c:v>4891</c:v>
                </c:pt>
              </c:numCache>
            </c:numRef>
          </c:val>
          <c:extLst>
            <c:ext xmlns:c16="http://schemas.microsoft.com/office/drawing/2014/chart" uri="{C3380CC4-5D6E-409C-BE32-E72D297353CC}">
              <c16:uniqueId val="{00000000-4509-45A7-A0DD-FA5A4FBAE44B}"/>
            </c:ext>
          </c:extLst>
        </c:ser>
        <c:dLbls>
          <c:showLegendKey val="0"/>
          <c:showVal val="0"/>
          <c:showCatName val="0"/>
          <c:showSerName val="0"/>
          <c:showPercent val="0"/>
          <c:showBubbleSize val="0"/>
        </c:dLbls>
        <c:gapWidth val="219"/>
        <c:overlap val="-27"/>
        <c:axId val="661112288"/>
        <c:axId val="661114584"/>
      </c:barChart>
      <c:catAx>
        <c:axId val="66111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61114584"/>
        <c:crosses val="autoZero"/>
        <c:auto val="1"/>
        <c:lblAlgn val="ctr"/>
        <c:lblOffset val="100"/>
        <c:noMultiLvlLbl val="0"/>
      </c:catAx>
      <c:valAx>
        <c:axId val="6611145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6111228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CA"/>
              <a:t>Age Distribution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tx1"/>
            </a:solidFill>
            <a:ln>
              <a:noFill/>
            </a:ln>
            <a:effectLst/>
          </c:spPr>
          <c:invertIfNegative val="0"/>
          <c:cat>
            <c:strRef>
              <c:f>'Other Demographics'!$D$1:$L$1</c:f>
              <c:strCache>
                <c:ptCount val="9"/>
                <c:pt idx="0">
                  <c:v> &lt;18</c:v>
                </c:pt>
                <c:pt idx="1">
                  <c:v>18-29</c:v>
                </c:pt>
                <c:pt idx="2">
                  <c:v>30-39</c:v>
                </c:pt>
                <c:pt idx="3">
                  <c:v>40-49</c:v>
                </c:pt>
                <c:pt idx="4">
                  <c:v>50-59</c:v>
                </c:pt>
                <c:pt idx="5">
                  <c:v>60-69</c:v>
                </c:pt>
                <c:pt idx="6">
                  <c:v>70-79</c:v>
                </c:pt>
                <c:pt idx="7">
                  <c:v>80-89</c:v>
                </c:pt>
                <c:pt idx="8">
                  <c:v>&gt;89</c:v>
                </c:pt>
              </c:strCache>
            </c:strRef>
          </c:cat>
          <c:val>
            <c:numRef>
              <c:f>'Other Demographics'!$D$2:$L$2</c:f>
              <c:numCache>
                <c:formatCode>General</c:formatCode>
                <c:ptCount val="9"/>
                <c:pt idx="0">
                  <c:v>7</c:v>
                </c:pt>
                <c:pt idx="1">
                  <c:v>152</c:v>
                </c:pt>
                <c:pt idx="2">
                  <c:v>562</c:v>
                </c:pt>
                <c:pt idx="3">
                  <c:v>1132</c:v>
                </c:pt>
                <c:pt idx="4">
                  <c:v>1663</c:v>
                </c:pt>
                <c:pt idx="5">
                  <c:v>1671</c:v>
                </c:pt>
                <c:pt idx="6">
                  <c:v>1022</c:v>
                </c:pt>
                <c:pt idx="7">
                  <c:v>363</c:v>
                </c:pt>
                <c:pt idx="8">
                  <c:v>124</c:v>
                </c:pt>
              </c:numCache>
            </c:numRef>
          </c:val>
          <c:extLst>
            <c:ext xmlns:c16="http://schemas.microsoft.com/office/drawing/2014/chart" uri="{C3380CC4-5D6E-409C-BE32-E72D297353CC}">
              <c16:uniqueId val="{00000000-92F0-4995-8F61-156B718C9843}"/>
            </c:ext>
          </c:extLst>
        </c:ser>
        <c:dLbls>
          <c:showLegendKey val="0"/>
          <c:showVal val="0"/>
          <c:showCatName val="0"/>
          <c:showSerName val="0"/>
          <c:showPercent val="0"/>
          <c:showBubbleSize val="0"/>
        </c:dLbls>
        <c:gapWidth val="219"/>
        <c:overlap val="-27"/>
        <c:axId val="670944536"/>
        <c:axId val="670946504"/>
      </c:barChart>
      <c:catAx>
        <c:axId val="670944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70946504"/>
        <c:crosses val="autoZero"/>
        <c:auto val="1"/>
        <c:lblAlgn val="ctr"/>
        <c:lblOffset val="100"/>
        <c:noMultiLvlLbl val="0"/>
      </c:catAx>
      <c:valAx>
        <c:axId val="6709465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7094453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entityId">
        <cx:lvl ptCount="172">
          <cx:pt idx="0">5476827017913565185</cx:pt>
          <cx:pt idx="1">5476827875363520513</cx:pt>
          <cx:pt idx="2">5476825883454996481</cx:pt>
          <cx:pt idx="3">5476830954553081857</cx:pt>
          <cx:pt idx="4">5476833191274741761</cx:pt>
          <cx:pt idx="5">5476809597324886017</cx:pt>
          <cx:pt idx="6">5476813670832930817</cx:pt>
          <cx:pt idx="7">5476811952594354177</cx:pt>
          <cx:pt idx="8">5476832469569241089</cx:pt>
          <cx:pt idx="9">5476814510582923265</cx:pt>
          <cx:pt idx="10">5476801541643960321</cx:pt>
          <cx:pt idx="11">5476826742129688577</cx:pt>
          <cx:pt idx="12">5476819081451536385</cx:pt>
          <cx:pt idx="13">5476829617559961601</cx:pt>
          <cx:pt idx="14">5476882424937840641</cx:pt>
          <cx:pt idx="15">5476810904085463041</cx:pt>
          <cx:pt idx="16">5476824942521614337</cx:pt>
          <cx:pt idx="17">5476827276987334657</cx:pt>
          <cx:pt idx="18">5476827327386091521</cx:pt>
          <cx:pt idx="19">5476832571960590337</cx:pt>
          <cx:pt idx="20">5476806606484144129</cx:pt>
          <cx:pt idx="21">5476829445710938113</cx:pt>
          <cx:pt idx="22">5476831173797740545</cx:pt>
          <cx:pt idx="23">5476820179168002049</cx:pt>
          <cx:pt idx="24">5476829342782717953</cx:pt>
          <cx:pt idx="25">5476802586646413313</cx:pt>
          <cx:pt idx="26">5476800354840477697</cx:pt>
          <cx:pt idx="27">5476817157054529537</cx:pt>
          <cx:pt idx="28">5476833875332169729</cx:pt>
          <cx:pt idx="30">5476832675090137089</cx:pt>
          <cx:pt idx="31">5476832261095555073</cx:pt>
          <cx:pt idx="32">5476807932404301825</cx:pt>
          <cx:pt idx="33">5476831676778676225</cx:pt>
          <cx:pt idx="34">5476833052644605953</cx:pt>
          <cx:pt idx="35">5476879471325741057</cx:pt>
          <cx:pt idx="36">5476824235512954881</cx:pt>
          <cx:pt idx="37">5476829067854479361</cx:pt>
          <cx:pt idx="38">5476833466051985409</cx:pt>
          <cx:pt idx="39">5476830029138624513</cx:pt>
          <cx:pt idx="40">5476830625635762177</cx:pt>
          <cx:pt idx="41">5476872941499056129</cx:pt>
          <cx:pt idx="42">5476853531619098625</cx:pt>
          <cx:pt idx="43">5476819629814841345</cx:pt>
          <cx:pt idx="44">5476805027194470401</cx:pt>
          <cx:pt idx="45">5476614330076102657</cx:pt>
          <cx:pt idx="46">5476834084174954497</cx:pt>
          <cx:pt idx="47">5476823718674038785</cx:pt>
          <cx:pt idx="48">5476828926405771265</cx:pt>
          <cx:pt idx="49">5476836121549733889</cx:pt>
          <cx:pt idx="50">5476724488018067457</cx:pt>
          <cx:pt idx="51">5476833052594274305</cx:pt>
          <cx:pt idx="52">5476829960788246529</cx:pt>
          <cx:pt idx="53">5476833772303286273</cx:pt>
          <cx:pt idx="54">5476609623983128577</cx:pt>
          <cx:pt idx="55">5476829892186210305</cx:pt>
          <cx:pt idx="56">5476906927373942785</cx:pt>
          <cx:pt idx="57">5476905344359727105</cx:pt>
          <cx:pt idx="58">5476832847174041601</cx:pt>
          <cx:pt idx="59">5476886343961280513</cx:pt>
          <cx:pt idx="60">5476909435869724673</cx:pt>
          <cx:pt idx="61">5476816743546486785</cx:pt>
          <cx:pt idx="62">5476815250810470401</cx:pt>
          <cx:pt idx="63">5476833569181532161</cx:pt>
          <cx:pt idx="64">5476832984025792513</cx:pt>
          <cx:pt idx="65">5476873320009826305</cx:pt>
          <cx:pt idx="66">5476831265485225985</cx:pt>
          <cx:pt idx="67">5476833121213087745</cx:pt>
          <cx:pt idx="68">5476857655458791425</cx:pt>
          <cx:pt idx="69">5476816330642423809</cx:pt>
          <cx:pt idx="70">5476823170210070529</cx:pt>
          <cx:pt idx="71">5476822914089091073</cx:pt>
          <cx:pt idx="72">5476833155522494465</cx:pt>
          <cx:pt idx="73">5476824462307360769</cx:pt>
          <cx:pt idx="74">5476832915406979073</cx:pt>
          <cx:pt idx="75">5476858031285207041</cx:pt>
          <cx:pt idx="76">5476804546829221889</cx:pt>
          <cx:pt idx="77">5476815783117979649</cx:pt>
          <cx:pt idx="78">5476834324743454721</cx:pt>
          <cx:pt idx="79">5476872977284857857</cx:pt>
          <cx:pt idx="80">5476880124966076417</cx:pt>
          <cx:pt idx="81">5476870056958754817</cx:pt>
          <cx:pt idx="82">5476879539525124097</cx:pt>
          <cx:pt idx="83">5476799425449820161</cx:pt>
          <cx:pt idx="84">5476779075223683073</cx:pt>
          <cx:pt idx="85">5476833052946595841</cx:pt>
          <cx:pt idx="86">5476826331658321921</cx:pt>
          <cx:pt idx="87">5476922971022950401</cx:pt>
          <cx:pt idx="88">5476711190967091201</cx:pt>
          <cx:pt idx="89">5476906549534261249</cx:pt>
          <cx:pt idx="90">5476909538898608129</cx:pt>
          <cx:pt idx="91">5476875624108785665</cx:pt>
          <cx:pt idx="92">5476896237485555713</cx:pt>
          <cx:pt idx="93">5476910875757510657</cx:pt>
          <cx:pt idx="94">5476825596229058561</cx:pt>
          <cx:pt idx="95">5476898402098741249</cx:pt>
          <cx:pt idx="96">5476823924429815809</cx:pt>
          <cx:pt idx="97">5476619141781651457</cx:pt>
          <cx:pt idx="98">5476899193513574401</cx:pt>
          <cx:pt idx="99">5476828239395553281</cx:pt>
          <cx:pt idx="100">5476870605456277505</cx:pt>
          <cx:pt idx="101">5476856554957307905</cx:pt>
          <cx:pt idx="102">5476910841565544449</cx:pt>
          <cx:pt idx="103">5476710022366887937</cx:pt>
          <cx:pt idx="104">5476857926494715905</cx:pt>
          <cx:pt idx="105">5476886068882046977</cx:pt>
          <cx:pt idx="106">5476857929145516033</cx:pt>
          <cx:pt idx="107">5476909779282558977</cx:pt>
          <cx:pt idx="108">5476646319948824577</cx:pt>
          <cx:pt idx="109">5476884727946280961</cx:pt>
          <cx:pt idx="110">5476720624728539137</cx:pt>
          <cx:pt idx="111">5476882253743128577</cx:pt>
          <cx:pt idx="112">5476820627337773057</cx:pt>
          <cx:pt idx="113">5476620894631624705</cx:pt>
          <cx:pt idx="114">5476623145664249857</cx:pt>
          <cx:pt idx="115">5476611066672709633</cx:pt>
          <cx:pt idx="116">5476890398360076289</cx:pt>
          <cx:pt idx="117">5476728598251438081</cx:pt>
          <cx:pt idx="118">5476896823329161217</cx:pt>
          <cx:pt idx="119">5476922661265211393</cx:pt>
          <cx:pt idx="120">5476815369005957121</cx:pt>
          <cx:pt idx="121">5476516716122996737</cx:pt>
          <cx:pt idx="122">5476611789049298945</cx:pt>
          <cx:pt idx="123">5476646029199671297</cx:pt>
          <cx:pt idx="124">5476884556952895489</cx:pt>
          <cx:pt idx="125">5476875175486029825</cx:pt>
          <cx:pt idx="126">5476835196219162625</cx:pt>
          <cx:pt idx="127">5476711121979179009</cx:pt>
          <cx:pt idx="128">5476817707414323201</cx:pt>
          <cx:pt idx="129">5476781647992979457</cx:pt>
          <cx:pt idx="130">5476725415831666689</cx:pt>
          <cx:pt idx="131">5476887373293813761</cx:pt>
          <cx:pt idx="132">5476720322889646081</cx:pt>
          <cx:pt idx="133">5476833396711751681</cx:pt>
          <cx:pt idx="134">5476724438542057473</cx:pt>
          <cx:pt idx="135">5476781029450579969</cx:pt>
          <cx:pt idx="136">5476833122555265025</cx:pt>
          <cx:pt idx="137">5476647300459659265</cx:pt>
          <cx:pt idx="138">5476836224998047745</cx:pt>
          <cx:pt idx="139">5476888336037576705</cx:pt>
          <cx:pt idx="140">5476833327421849601</cx:pt>
          <cx:pt idx="141">5476619518597922817</cx:pt>
          <cx:pt idx="142">5476889847295639553</cx:pt>
          <cx:pt idx="143">5476642711052222465</cx:pt>
          <cx:pt idx="144">5476793607111311361</cx:pt>
          <cx:pt idx="145">5476619572033355777</cx:pt>
          <cx:pt idx="146">5476613849861849089</cx:pt>
          <cx:pt idx="147">5476896892300296193</cx:pt>
          <cx:pt idx="148">5476808977255759873</cx:pt>
          <cx:pt idx="150">5476703422143004673</cx:pt>
          <cx:pt idx="151">5476810956312936449</cx:pt>
          <cx:pt idx="152">5476773372798959617</cx:pt>
          <cx:pt idx="153">5476728808570617857</cx:pt>
          <cx:pt idx="155">5476707337492234241</cx:pt>
          <cx:pt idx="156">5476700844038553601</cx:pt>
          <cx:pt idx="157">5476698096165453825</cx:pt>
          <cx:pt idx="158">5476617182840356865</cx:pt>
          <cx:pt idx="159">5476777939322273793</cx:pt>
          <cx:pt idx="160">5476713763098853377</cx:pt>
          <cx:pt idx="161">5476791445434138625</cx:pt>
          <cx:pt idx="162">5476703146191355905</cx:pt>
          <cx:pt idx="163">5476718605540261889</cx:pt>
          <cx:pt idx="164">5476720114566955009</cx:pt>
          <cx:pt idx="165">5476777565727227905</cx:pt>
          <cx:pt idx="166">5476724891661107201</cx:pt>
          <cx:pt idx="167">5476778767529541633</cx:pt>
          <cx:pt idx="168">5476771655013367809</cx:pt>
          <cx:pt idx="169">5476712936082767873</cx:pt>
          <cx:pt idx="170">5476764509999726593</cx:pt>
        </cx:lvl>
      </cx:strDim>
      <cx:strDim type="cat">
        <cx:f>'per 100000 raw within (100km)'!$D$2:$D$340</cx:f>
        <cx:nf>'per 100000 raw within (100km)'!$D$1</cx:nf>
        <cx:lvl ptCount="172" name="Zip Code">
          <cx:pt idx="0">53046</cx:pt>
          <cx:pt idx="1">53007</cx:pt>
          <cx:pt idx="2">53033</cx:pt>
          <cx:pt idx="3">53122</cx:pt>
          <cx:pt idx="4">53295</cx:pt>
          <cx:pt idx="5">53040</cx:pt>
          <cx:pt idx="6">53095</cx:pt>
          <cx:pt idx="7">53090</cx:pt>
          <cx:pt idx="8">53226</cx:pt>
          <cx:pt idx="9">53037</cx:pt>
          <cx:pt idx="10">53091</cx:pt>
          <cx:pt idx="11">53022</cx:pt>
          <cx:pt idx="12">53069</cx:pt>
          <cx:pt idx="13">53223</cx:pt>
          <cx:pt idx="14">53108</cx:pt>
          <cx:pt idx="15">53075</cx:pt>
          <cx:pt idx="16">53153</cx:pt>
          <cx:pt idx="17">53089</cx:pt>
          <cx:pt idx="18">53051</cx:pt>
          <cx:pt idx="19">53213</cx:pt>
          <cx:pt idx="20">53002</cx:pt>
          <cx:pt idx="21">53222</cx:pt>
          <cx:pt idx="22">53005</cx:pt>
          <cx:pt idx="23">53017</cx:pt>
          <cx:pt idx="24">53225</cx:pt>
          <cx:pt idx="25">53010</cx:pt>
          <cx:pt idx="26">53048</cx:pt>
          <cx:pt idx="27">53059</cx:pt>
          <cx:pt idx="28">53129</cx:pt>
          <cx:pt idx="29">53183</cx:pt>
          <cx:pt idx="30">53214</cx:pt>
          <cx:pt idx="31">53151</cx:pt>
          <cx:pt idx="32">53086</cx:pt>
          <cx:pt idx="33">53146</cx:pt>
          <cx:pt idx="34">53206</cx:pt>
          <cx:pt idx="35">53150</cx:pt>
          <cx:pt idx="36">53072</cx:pt>
          <cx:pt idx="37">53224</cx:pt>
          <cx:pt idx="38">53227</cx:pt>
          <cx:pt idx="39">53209</cx:pt>
          <cx:pt idx="40">53045</cx:pt>
          <cx:pt idx="41">53103</cx:pt>
          <cx:pt idx="42">53217</cx:pt>
          <cx:pt idx="43">53027</cx:pt>
          <cx:pt idx="44">53035</cx:pt>
          <cx:pt idx="45">53019</cx:pt>
          <cx:pt idx="46">53220</cx:pt>
          <cx:pt idx="47">53029</cx:pt>
          <cx:pt idx="48">53092</cx:pt>
          <cx:pt idx="49">53004</cx:pt>
          <cx:pt idx="50">53036</cx:pt>
          <cx:pt idx="51">53205</cx:pt>
          <cx:pt idx="52">53216</cx:pt>
          <cx:pt idx="53">53130</cx:pt>
          <cx:pt idx="54">53049</cx:pt>
          <cx:pt idx="55">53218</cx:pt>
          <cx:pt idx="56">53402</cx:pt>
          <cx:pt idx="57">53154</cx:pt>
          <cx:pt idx="58">53219</cx:pt>
          <cx:pt idx="59">53182</cx:pt>
          <cx:pt idx="60">53406</cx:pt>
          <cx:pt idx="61">53024</cx:pt>
          <cx:pt idx="62">53080</cx:pt>
          <cx:pt idx="63">53228</cx:pt>
          <cx:pt idx="64">53208</cx:pt>
          <cx:pt idx="65">53120</cx:pt>
          <cx:pt idx="66">53186</cx:pt>
          <cx:pt idx="67">53203</cx:pt>
          <cx:pt idx="68">53235</cx:pt>
          <cx:pt idx="69">53012</cx:pt>
          <cx:pt idx="70">53066</cx:pt>
          <cx:pt idx="71">53118</cx:pt>
          <cx:pt idx="72">53202</cx:pt>
          <cx:pt idx="73">53188</cx:pt>
          <cx:pt idx="74">53210</cx:pt>
          <cx:pt idx="75">53172</cx:pt>
          <cx:pt idx="76">53050</cx:pt>
          <cx:pt idx="77">53074</cx:pt>
          <cx:pt idx="78">53221</cx:pt>
          <cx:pt idx="79">53149</cx:pt>
          <cx:pt idx="80">53185</cx:pt>
          <cx:pt idx="81">53156</cx:pt>
          <cx:pt idx="82">53132</cx:pt>
          <cx:pt idx="83">53006</cx:pt>
          <cx:pt idx="84">53505</cx:pt>
          <cx:pt idx="85">53212</cx:pt>
          <cx:pt idx="86">53076</cx:pt>
          <cx:pt idx="87">53158</cx:pt>
          <cx:pt idx="88">53039</cx:pt>
          <cx:pt idx="89">53404</cx:pt>
          <cx:pt idx="90">53405</cx:pt>
          <cx:pt idx="91">53191</cx:pt>
          <cx:pt idx="92">53105</cx:pt>
          <cx:pt idx="93">53140</cx:pt>
          <cx:pt idx="94">53189</cx:pt>
          <cx:pt idx="95">53104</cx:pt>
          <cx:pt idx="96">53018</cx:pt>
          <cx:pt idx="97">53057</cx:pt>
          <cx:pt idx="98">53142</cx:pt>
          <cx:pt idx="99">53097</cx:pt>
          <cx:pt idx="100">53119</cx:pt>
          <cx:pt idx="101">53211</cx:pt>
          <cx:pt idx="102">53144</cx:pt>
          <cx:pt idx="103">53032</cx:pt>
          <cx:pt idx="104">53110</cx:pt>
          <cx:pt idx="105">53177</cx:pt>
          <cx:pt idx="106">53207</cx:pt>
          <cx:pt idx="107">53403</cx:pt>
          <cx:pt idx="108">53044</cx:pt>
          <cx:pt idx="109">53139</cx:pt>
          <cx:pt idx="110">53098</cx:pt>
          <cx:pt idx="111">53126</cx:pt>
          <cx:pt idx="112">53058</cx:pt>
          <cx:pt idx="113">53073</cx:pt>
          <cx:pt idx="114">53085</cx:pt>
          <cx:pt idx="115">54935</cx:pt>
          <cx:pt idx="116">53181</cx:pt>
          <cx:pt idx="117">53178</cx:pt>
          <cx:pt idx="118">53168</cx:pt>
          <cx:pt idx="119">53143</cx:pt>
          <cx:pt idx="120">53021</cx:pt>
          <cx:pt idx="121">54974</cx:pt>
          <cx:pt idx="122">53065</cx:pt>
          <cx:pt idx="123">53083</cx:pt>
          <cx:pt idx="124">53170</cx:pt>
          <cx:pt idx="125">53121</cx:pt>
          <cx:pt idx="126">53070</cx:pt>
          <cx:pt idx="127">53034</cx:pt>
          <cx:pt idx="128">53078</cx:pt>
          <cx:pt idx="129">53115</cx:pt>
          <cx:pt idx="130">53038</cx:pt>
          <cx:pt idx="131">53125</cx:pt>
          <cx:pt idx="132">53579</cx:pt>
          <cx:pt idx="133">53215</cx:pt>
          <cx:pt idx="134">53094</cx:pt>
          <cx:pt idx="135">53114</cx:pt>
          <cx:pt idx="136">53233</cx:pt>
          <cx:pt idx="137">53081</cx:pt>
          <cx:pt idx="138">53013</cx:pt>
          <cx:pt idx="139">53147</cx:pt>
          <cx:pt idx="140">53204</cx:pt>
          <cx:pt idx="141">53023</cx:pt>
          <cx:pt idx="142">53128</cx:pt>
          <cx:pt idx="143">53015</cx:pt>
          <cx:pt idx="144">53184</cx:pt>
          <cx:pt idx="145">53079</cx:pt>
          <cx:pt idx="146">54937</cx:pt>
          <cx:pt idx="147">53179</cx:pt>
          <cx:pt idx="148">53001</cx:pt>
          <cx:pt idx="149">53020</cx:pt>
          <cx:pt idx="150">53963</cx:pt>
          <cx:pt idx="151">53093</cx:pt>
          <cx:pt idx="152">53538</cx:pt>
          <cx:pt idx="153">53549</cx:pt>
          <cx:pt idx="154">53011</cx:pt>
          <cx:pt idx="155">53916</cx:pt>
          <cx:pt idx="156">53932</cx:pt>
          <cx:pt idx="157">53956</cx:pt>
          <cx:pt idx="158">53042</cx:pt>
          <cx:pt idx="159">53190</cx:pt>
          <cx:pt idx="160">53925</cx:pt>
          <cx:pt idx="161">53525</cx:pt>
          <cx:pt idx="162">53933</cx:pt>
          <cx:pt idx="163">53594</cx:pt>
          <cx:pt idx="164">53523</cx:pt>
          <cx:pt idx="165">53563</cx:pt>
          <cx:pt idx="166">53551</cx:pt>
          <cx:pt idx="167">53546</cx:pt>
          <cx:pt idx="168">53545</cx:pt>
          <cx:pt idx="169">53590</cx:pt>
          <cx:pt idx="170">53589</cx:pt>
          <cx:pt idx="171">53031</cx:pt>
        </cx:lvl>
      </cx:strDim>
      <cx:numDim type="colorVal">
        <cx:f>'per 100000 raw within (100km)'!$F$2:$F$340</cx:f>
        <cx:nf>'per 100000 raw within (100km)'!$F$1</cx:nf>
        <cx:lvl ptCount="172" formatCode="General" name="Total">
          <cx:pt idx="0">13</cx:pt>
          <cx:pt idx="1">16</cx:pt>
          <cx:pt idx="2">33</cx:pt>
          <cx:pt idx="3">39</cx:pt>
          <cx:pt idx="4">1</cx:pt>
          <cx:pt idx="5">45</cx:pt>
          <cx:pt idx="6">141</cx:pt>
          <cx:pt idx="7">106</cx:pt>
          <cx:pt idx="8">93</cx:pt>
          <cx:pt idx="9">49</cx:pt>
          <cx:pt idx="10">9</cx:pt>
          <cx:pt idx="11">91</cx:pt>
          <cx:pt idx="12">3</cx:pt>
          <cx:pt idx="13">132</cx:pt>
          <cx:pt idx="14">15</cx:pt>
          <cx:pt idx="15">15</cx:pt>
          <cx:pt idx="16">11</cx:pt>
          <cx:pt idx="17">85</cx:pt>
          <cx:pt idx="18">161</cx:pt>
          <cx:pt idx="19">119</cx:pt>
          <cx:pt idx="20">10</cx:pt>
          <cx:pt idx="21">110</cx:pt>
          <cx:pt idx="22">82</cx:pt>
          <cx:pt idx="23">23</cx:pt>
          <cx:pt idx="24">106</cx:pt>
          <cx:pt idx="25">30</cx:pt>
          <cx:pt idx="26">13</cx:pt>
          <cx:pt idx="27">7</cx:pt>
          <cx:pt idx="28">54</cx:pt>
          <cx:pt idx="29">11</cx:pt>
          <cx:pt idx="30">132</cx:pt>
          <cx:pt idx="31">111</cx:pt>
          <cx:pt idx="32">29</cx:pt>
          <cx:pt idx="33">29</cx:pt>
          <cx:pt idx="34">80</cx:pt>
          <cx:pt idx="35">88</cx:pt>
          <cx:pt idx="36">86</cx:pt>
          <cx:pt idx="37">75</cx:pt>
          <cx:pt idx="38">79</cx:pt>
          <cx:pt idx="39">152</cx:pt>
          <cx:pt idx="40">69</cx:pt>
          <cx:pt idx="41">12</cx:pt>
          <cx:pt idx="42">93</cx:pt>
          <cx:pt idx="43">73</cx:pt>
          <cx:pt idx="44">8</cx:pt>
          <cx:pt idx="45">6</cx:pt>
          <cx:pt idx="46">81</cx:pt>
          <cx:pt idx="47">67</cx:pt>
          <cx:pt idx="48">64</cx:pt>
          <cx:pt idx="49">10</cx:pt>
          <cx:pt idx="50">9</cx:pt>
          <cx:pt idx="51">28</cx:pt>
          <cx:pt idx="52">100</cx:pt>
          <cx:pt idx="53">22</cx:pt>
          <cx:pt idx="54">9</cx:pt>
          <cx:pt idx="55">121</cx:pt>
          <cx:pt idx="56">94</cx:pt>
          <cx:pt idx="57">101</cx:pt>
          <cx:pt idx="58">96</cx:pt>
          <cx:pt idx="59">27</cx:pt>
          <cx:pt idx="60">72</cx:pt>
          <cx:pt idx="61">47</cx:pt>
          <cx:pt idx="62">16</cx:pt>
          <cx:pt idx="63">41</cx:pt>
          <cx:pt idx="64">79</cx:pt>
          <cx:pt idx="65">25</cx:pt>
          <cx:pt idx="66">86</cx:pt>
          <cx:pt idx="67">4</cx:pt>
          <cx:pt idx="68">24</cx:pt>
          <cx:pt idx="69">46</cx:pt>
          <cx:pt idx="70">87</cx:pt>
          <cx:pt idx="71">18</cx:pt>
          <cx:pt idx="72">61</cx:pt>
          <cx:pt idx="73">87</cx:pt>
          <cx:pt idx="74">66</cx:pt>
          <cx:pt idx="75">51</cx:pt>
          <cx:pt idx="76">16</cx:pt>
          <cx:pt idx="77">31</cx:pt>
          <cx:pt idx="78">96</cx:pt>
          <cx:pt idx="79">47</cx:pt>
          <cx:pt idx="80">45</cx:pt>
          <cx:pt idx="81">7</cx:pt>
          <cx:pt idx="82">83</cx:pt>
          <cx:pt idx="83">4</cx:pt>
          <cx:pt idx="84">1</cx:pt>
          <cx:pt idx="85">69</cx:pt>
          <cx:pt idx="86">9</cx:pt>
          <cx:pt idx="87">37</cx:pt>
          <cx:pt idx="88">10</cx:pt>
          <cx:pt idx="89">34</cx:pt>
          <cx:pt idx="90">53</cx:pt>
          <cx:pt idx="91">6</cx:pt>
          <cx:pt idx="92">61</cx:pt>
          <cx:pt idx="93">60</cx:pt>
          <cx:pt idx="94">54</cx:pt>
          <cx:pt idx="95">11</cx:pt>
          <cx:pt idx="96">16</cx:pt>
          <cx:pt idx="97">3</cx:pt>
          <cx:pt idx="98">65</cx:pt>
          <cx:pt idx="99">12</cx:pt>
          <cx:pt idx="100">11</cx:pt>
          <cx:pt idx="101">68</cx:pt>
          <cx:pt idx="102">51</cx:pt>
          <cx:pt idx="103">9</cx:pt>
          <cx:pt idx="104">34</cx:pt>
          <cx:pt idx="105">15</cx:pt>
          <cx:pt idx="106">67</cx:pt>
          <cx:pt idx="107">45</cx:pt>
          <cx:pt idx="108">4</cx:pt>
          <cx:pt idx="109">4</cx:pt>
          <cx:pt idx="110">18</cx:pt>
          <cx:pt idx="111">11</cx:pt>
          <cx:pt idx="112">5</cx:pt>
          <cx:pt idx="113">22</cx:pt>
          <cx:pt idx="114">17</cx:pt>
          <cx:pt idx="115">62</cx:pt>
          <cx:pt idx="116">11</cx:pt>
          <cx:pt idx="117">4</cx:pt>
          <cx:pt idx="118">12</cx:pt>
          <cx:pt idx="119">33</cx:pt>
          <cx:pt idx="120">7</cx:pt>
          <cx:pt idx="121">2</cx:pt>
          <cx:pt idx="122">3</cx:pt>
          <cx:pt idx="123">27</cx:pt>
          <cx:pt idx="124">3</cx:pt>
          <cx:pt idx="125">24</cx:pt>
          <cx:pt idx="126">6</cx:pt>
          <cx:pt idx="127">2</cx:pt>
          <cx:pt idx="128">2</cx:pt>
          <cx:pt idx="129">19</cx:pt>
          <cx:pt idx="130">5</cx:pt>
          <cx:pt idx="131">2</cx:pt>
          <cx:pt idx="132">2</cx:pt>
          <cx:pt idx="133">66</cx:pt>
          <cx:pt idx="134">20</cx:pt>
          <cx:pt idx="135">3</cx:pt>
          <cx:pt idx="136">14</cx:pt>
          <cx:pt idx="137">39</cx:pt>
          <cx:pt idx="138">3</cx:pt>
          <cx:pt idx="139">14</cx:pt>
          <cx:pt idx="140">32</cx:pt>
          <cx:pt idx="141">2</cx:pt>
          <cx:pt idx="142">7</cx:pt>
          <cx:pt idx="143">2</cx:pt>
          <cx:pt idx="144">3</cx:pt>
          <cx:pt idx="145">1</cx:pt>
          <cx:pt idx="146">13</cx:pt>
          <cx:pt idx="147">4</cx:pt>
          <cx:pt idx="148">1</cx:pt>
          <cx:pt idx="149">2</cx:pt>
          <cx:pt idx="150">7</cx:pt>
          <cx:pt idx="151">1</cx:pt>
          <cx:pt idx="152">9</cx:pt>
          <cx:pt idx="153">5</cx:pt>
          <cx:pt idx="154">1</cx:pt>
          <cx:pt idx="155">9</cx:pt>
          <cx:pt idx="156">1</cx:pt>
          <cx:pt idx="157">1</cx:pt>
          <cx:pt idx="158">2</cx:pt>
          <cx:pt idx="159">5</cx:pt>
          <cx:pt idx="160">2</cx:pt>
          <cx:pt idx="161">1</cx:pt>
          <cx:pt idx="162">1</cx:pt>
          <cx:pt idx="163">1</cx:pt>
          <cx:pt idx="164">1</cx:pt>
          <cx:pt idx="165">2</cx:pt>
          <cx:pt idx="166">1</cx:pt>
          <cx:pt idx="167">3</cx:pt>
          <cx:pt idx="168">2</cx:pt>
          <cx:pt idx="169">3</cx:pt>
          <cx:pt idx="170">1</cx:pt>
          <cx:pt idx="171">1</cx:pt>
        </cx:lvl>
      </cx:numDim>
    </cx:data>
  </cx:chartData>
  <cx:chart>
    <cx:plotArea>
      <cx:plotAreaRegion>
        <cx:series layoutId="regionMap" uniqueId="{A2E08BFE-DE66-406A-8AE4-4392F51B55B9}">
          <cx:tx>
            <cx:txData>
              <cx:f>'per 100000 raw within (100km)'!$F$1</cx:f>
              <cx:v>Total</cx:v>
            </cx:txData>
          </cx:tx>
          <cx:dataId val="0"/>
          <cx:layoutPr>
            <cx:geography cultureLanguage="en-US" cultureRegion="US" attribution="Powered by Bing">
              <cx:geoCache provider="{E9337A44-BEBE-4D9F-B70C-5C5E7DAFC167}">
                <cx:binary>3HvZdtxGsu2veOn5Qk7knL3a5yETU42s4iCResGiOGCeZ3z9iZItS5T6to9fvUhRVQUkKpFA7Ii9
Y+PfT/O/nvKXx/aXucjL7l9P82/v4r6v//Xrr91T/FI8du+L5Kmtuuq1f/9UFb9Wr6/J08uvz+3j
lJTRrxjZ9Nen+LHtX+Z3//NvOFr0UjmP/aNb9km/nIeXdrl+6Ya87/7r1v/Pxl9evhzmdqlffntX
V13/mJvq+eXdH59vnn97x6jgkiDFKGMESVsy8e6XX78/3h87Hx8LOAgjNsZ/Of7lset/e2dJ+R5x
DsfERBBEuZTvfplevm6ykRKcIqVsDC/pu1/Kqu3j395RAqPgB2GJBLeFrd790lXD102ESYYYpgph
Qumfi3aq8iWqyj+X6Y/3v5RDcaqSsu9+e0cIfEn9+37/8dQvk6ifHq/hysDu9v8Tq7WkNnzXdjmj
2qhYj7a2dq1XO5ETvTaFLtFrX3rVrtmlPJiEGXInKVw5a9pp2XhppWulG3QuWq0cthHWeSbXaNlE
iy5xopfyg+iNzDS5uY0NclniJgvzqkLns7d6q8NN1L0O/CGetjEz9u04uO1DEmTX8sN48qgpggQH
Q+Uuq8bEX7qXVGRmKoI4eppg1D1/6dsrrkybD3rsHtjekro54NyXj51GxC+Vk+/C0Uy1Zi5Zdeip
IkAwxJmvlxNsYJ2eTuuxSfXyLAx/4PvI0gs5Rb3D9xkzoYfgcxnvhiGI0G4gGg7Z1z69pc4yuMIt
cZAYq9mteFOVppo92A4vRKfnSFvKwDFk4pbFhu/lfjph5Cl1mY696jj2pv4gR6NmrR47oqc8MsxN
u9fMtEuvFd3O60NDdGb5baGnJqhSXdzTxGHNDqNYL+0VDEXFfiYHvoerQ05VcbU8l4vTPazH6TQM
cNowTTg9y/VhNpfTLT28sV6Gh/V6PTI3F7rcxR8TI8zop7ryxkPh8V0Sekl+lTl4h3ZBW3t1tKlo
kNTO0pm80WnmhqlJsFtzM3TGSnfJVRHrNoLPTIe2NdXLx+yquCrP46G7upPIKWZP6ng3H+9wsOiF
u1V+LYNwV8A55dfJpKdnqYLSHYuAtqMe0wO8jYWeij1fd2YhDouu5mPLna7Wpds8dAPcfNVlR4yN
DDXW8zHdRWY8oj33Vrc7lfgwHpV0FHOSwVXb0QlN6Oa9E6+xqdU2VtpuK70SWKBts5j6KWo/Z7zW
wzTApGK41rpvHJY47b267YJuG/srOdmTn1C/mTNdpCYPuRFWp/l1fEjEg0pXnQ2eLB0Ec6tcej07
3Q4f6sSfr74Az6+/g+CbeH6q6qVNovgPFPzz7f/cVgX8/vsy5tuHb98CIvxxyAuuvnnzE8h+D3v/
143/R4xlCKBQMWEDygpG/ivGUsXRjxj70/ivGKsALTGnVDF5GXfBsK8Yq94TzjBAu41sxjH7BrH0
PQJIZoIQRDDGnH8PsZLbmCIiueJYKvvvQCxmMPEfIJYKAWlOCoTxZSZvIZbkuVqKfEl2La16zZsm
dpYl4wdl96ZfaAookGzCiF83TXfiFjlGZHHnHB1UVnyYJ66LUX1ew6ds6rc54BBGd1nY964VD43G
Fb9aGnVVdSzTa7LH6lxW4yderU624l3HqrsyTa9z1vk4aa6ikt6UK5s1aWO3KEOdjrW21lPbhdsQ
zde5FW7aodIxQNhY6HY+x9mwjYjthhbdpZjpbOabOfqMCdITy8+1GL20KbVI0lubd7pMPonwrq96
T9jhtuh6v6fPFEkvQ+P9lCXBkPHOLapnFvsdi66rcnQqwkw7RcdO5ImmvN4OVDoRAWDDESQlVBSR
7opcrzQ9ZmmmMZx33h/FMLpoyYxVLIZh6VVkNE1re2zu9JCOTmZnJxvNXporZwjZZgmf83HVKiZO
KQYj2egVdX+dKrJtaWB1ja5Gd8q3bc81X3BiwqFj58xCkV5VfKCQs2pUmQl1JqPx81icKRteohXp
XN0Vea4lKrQapCnLxpnL7l6xD8jqTbZGOh+oH6WVJ2jr5H3uZZZt+vq+DycdhcwJyc0Ie8Vtd6zK
xyhG7txjzWbLH6TSlj24Y7yYaKAubxe36adNnxJ+DFHZGCTUiaeLkTX2E7y6DbXvs6oGcEzuu7EK
TVPzFS7f9FpY447a9V1oW6d1mW6SjroIdVKPrKV3VpkQQ3h0N6rovlRLpCO8nFRKHCTVMemGWtdN
chtljRvLzJVwXwdklhJOIC91Y0/XsgdAhHJi16Jhk0ZZp0dIEhKQdB4INm0k+j2ulm1qieMUCTeJ
2iNZp9dLRMQ5ZLua3LR8xVoKSHCldTdUoz+OYmNZqSNQvVmWWqesNpn6IElvmzXl19M0PqCpDfAQ
73gnqjNqqWh1Y4lR10Ls4nY1dpw4U+wvdubzXFwhOzPVODtNDeevmtYfq4k7lhKA7vYodFMnQZKl
n9PwNZ2VK0Tf6HAsLLiS9TWy68TMtAnmqhVaVY92jCGvNfhcJBPWuWAHlI/Ms2bi5kt+3Xf/aNCX
UhLCAWqZ4AIB/v7XwppC5f17wf5ndfrj+K+gL98TKNylAgCXkn8pkb+CvnzPmG0LoYRkP6A+fs8Z
pUwghfGXjd9QH7+nCrYoYjOgAHDsv4X6GGb+A+q/PXXIL98X1su6qGxOKNmipnCbdb5SuZVqO5Ev
9lz6C2ojZyjG+2Tt3WrA0a6rEdEUoqG00tLleVfoZBk0R3OhaTN+7jN2lClgBAwQ9WBI1Lm9ikM3
6cLrJWsXqALXF2tmm4muL3mdFdshXfnGbiSgpPSbfDep0oRh5NeImyQkpq5Gb24bMzZcd6QLpno2
lQ3huzYeGyVgRvqYifgurdFeNTN27VaZkPEtwVdYnDtII2LZxLVv2a3TrhCbKPE4DwE4Rifpm10J
c0/zUzKUbok+21aoh4QkWpJiK9fY1l2/OAVFupYPeecMXaft+TnC54Uthli5KS6JpfDC+arKdiHP
dCaWm2gij3UWaius3Kw0pHjO6q2V32RRCfmK3REAg2EFwhDbn1ROlVOGgkEOjc1cIDctOt8erjiK
vTR6Cbtpv3S5mcraG/pma89SI+tj1X5MV9tk+WQKO9cxjY1FTuHyPMQKFt5yBi5chd2kRWYWn0LO
zBxDwZrUOsShR/NZN3TSbXg3RuVNg+tcDzFwBNl5yyAmLRdsajE7NPnQ4nSfljct7QJqt7qMtpn1
2IZM4ynRfLRuKMkruDpr7qm2XZ2FlXqKnoZohTq02gmgXZaSfsqmDcdKd7Z10zTWQ5uFG54Vpa4K
qkyTcFOSMYY8RnW63EbVqQtjf5LZTRdzpxZyG8pk28ZQ1/dK3oqoyPx8UTksRisczoj0izBh9yRT
T8yOxRFbyWI6SDx2bVI8RFp20a4a71cEZEIivYjKWFZrgORlEQ16K0417QdPFLNec2LiuYw0ZgVk
reHKXvpdEY8GqSuSfY4SdK1KIF9t7kL227Zp/0RqckwF3S1yItdJfj/VQ6K72robp/xZsSooshT4
ZyQOPA51Ww2PpGqAMI2oIL7AT8s6da37Ty6+pW0rhpmigJoAjf8dh5H6qfj+afw3HEYYQeFtI6jA
L9rIt+IbIJpjQRQU3kpKLO1v1Td5z7CgUF4TqOpBBHlTfVMox6EqtxEcF2b8d3AYzvJnHH5z6pft
3wkcjGRZXNCKb2cuPtd5GptwEW4fl7rvMyCe6nGYR49WKftkRTUOrLBfHdYOnhUTM9qVpkMGQSGM
1SUmj24pX7RY96u8qgc3tRdnAUqMx/xqHCM9T7YOgdonRYXcMk726QKAVENZlA5xIMr5NbXSxGRJ
5yYh2y8W6gAoqfLQYJ0XGTK/7eG2tXMV6m4uMneiGMS1FCrbblJ3ik1HWyxBLkgGFVOcaJWHsZ5J
jJ2wj71ulVDWVsGCGr32ySYSI92NaGr03InY5AmA0BrP+0UktxkUaLuC5nLTLX5MIFwzbvp8VZ8y
mnZG4F7oAWU70a3RU1rPkE5EnegwF6FuEmAPVTuyoIb17LMpPNQlrOjE7JuuApKjyiHVQrZ64JYe
59s4rfZlx47d2oF0RKfIzaq+hAIuuqtYFvTyZajvZbL63RgiJ89RA0sagh41pecehIe6y/f5Kjc5
gqpqxWNj+kHln9ZySswUDQ9ZR52qjdyqjhJNpmzVUZPurTAzhZA6SVW9izM8mX80AmAuKLaxAhGS
/SUC/AeJ88fx3yEAJwQTBQGNFFR63yOALTnEsA26Kvt90zeJE0OBBsDBoD5UNgVw+CZx2sqWwM5t
4C5A3PnfQQDxM/2WwO6JQgxRIPyXL/oeAHJcj/UwrGwbYYQqbVu2V6MRsjCv1+lxjS1v4tYU6pFO
vRsVrNGEDtIZbGGZNgN1Mel01dM7XhaQkFgBkqhkj1aXzqZrQxlkCYG6pco2A10OdRieRemQCmqZ
Cks3CtUOZZBCL6KQyiqdNM2pXXdTFUR9Weo4yRKdjR+yZvUkak68s/ZFTL2C7gvENVMdhFejmwyq
ixnub5rpaij8GWda8MaJq8hAtu8myHpTVjldur52HdukGEE91PlhlV+qx4L7swCZaxjcML8BSHF4
ubOFm1e7xJ7PkKSLlTT6nxwdHFR6hRXwAml/yVT/jacwDjfRW57y0/iv0aHeM8hxQC2IhD4DpMJv
0aHegyxEbIowk8BkECTBb9EB3MYGnkLJha2QN9FBsC0kjBCQdSGG/k50QET9lB/fTP3HBoBMlyQf
mzDeNWSZ3boDGacifdBjHu4EHTtT4tYtB5TDPS6ZTqfiabYA4pd4wRtcdkKjMJ68Ii5APM68IbQq
SJAi99Z5embJcMh5/SFGlhNW0ptrtGuGkeklWT8nqn6cm1GLdvXa/DzMrdOMIKggIO5TByxFbqhV
nhI5HBS2fc4UkIFGF0PkqCFzshI0Xyp2Yyq3/QKl6Dg9FKWl42rN3SomhyENoQ5lblbz/QwZJeuR
j0HtaOoUZjp+XNvmjtg9xEcPsUsP1UhMZFUQ1au2ytIwu3FKVkd6oZHfYOmAaOfElh2MENxDI0xX
1rMvSVuYpSN2plmXso+TlW5ZNZ6qId0k8+cJtAVNOhVplLc7JfNjMQlP4BSkIlKfmhEHbbTmm7Ww
PuOk7u8bHt9hK851Ij8wdMgHZHqAraSxG+QsEPcE3zQ1LEMVm1U0uipzkCN4/I+OXkg8lIMSwCiU
mvZfScsIasC30fvT+G/RizEVjBLonP0kLVOBITgv2RTy6qWz9zV66XsCOoJQGHa4pETY9DW30fc2
u4yBEVDjQlL8W9HLLsnrbfvu7dQh936f3OJlxlUCZH8H5XflJ81CPBZGwLp5tCv7xV0vcmSb74c+
8kZS2NDP4Oc+oq8L6CS6ZuUpS3G8GdB6QxLldlnlC6a8ZklcXGdnSxWjGaexNt2csgAzu7/uynHQ
JLGphkLR6Yfx40L4gwrVecHSNPJkyfRqHmxTLPnZBjkXeJ4UTpjIFGTZAus6TG+tnpolCY/xeNND
7o3yel8XmUPrSVdZuLPQ3aw+tWgF0TA/tvbg8bjad1EFpByklATvJlDbgtAGTmvxXpm17F+zothM
RfV5pCAnDraOMubMoXDWOHIj+plaVHPca6s6S8RcOhQ7e42dcLrrRQNcP9pCg9trkLqmC6RSEXsq
uc7sEsSaNY1fadxsFbShsKxtE6pOmDhEvTeNsg2K2kKHMi2STczKcgNo58mKAtFAZuTdVTlxrpUV
Nduu7UPD8twbCuWq6CAGtZnm9qGuLeuUh+shBhjdLukEyz9WtNXTusbuihpbK5n2prEr6ym1inmj
1sKQOfepxUCKJee0WNv9kBHlZ221KYaucNlUmaWvmYljKwemwFAQr+ocVwLBgq/zYta53q8jv5Oh
VW5wtFhBJ+rUtYkT1oQFY1jUwcDDfB+JKHWUQv44cz9Spbe2oI3Q0YqNXdSxaRXKQKLuLZ3YcR/8
kwsJiSExMwLEFmjxX0ARQZd0/BaKfhr/FYouTgIwKHAK6wx9/wuofBM8kQB7gYSY/V3y/AZF5D2w
X9hEhc3FpfT/BkVgMlCcQhVuCyoBP/8eFMn/4CT4/tT5pdD4jmhjVTdNu4Z0i5mlww9dsasjh3A3
7L1uCTjx5xN0UobsFbwDxFEe9OypmyhnurZvww9T5RZBgzexGa7bB957M3HWDVr1cM0NSVy65Sbk
OtsBM55v5KPyShi5HGW+6U/EsXeqP4/TfVJ9LIKawCddayK1W5Kz7YzxscIbbtb+VrncwO1aaziM
NCT0J1eMW7aXiYm2wqO61+F23tROVvvZLo1PRVC4JIDWj6WLIByghNYJM4lRj213qhcn6kC+VDsC
1oRncddGl67+dKoLXZR3K3LxbfyxGTb5Dm2gzS5Wza7bAILKfm63A/Kgie2BEKYiT30Qjzb0kEcD
DW+QNcNQw1sJjYhW915taXILCuSxPfTQoqeXfsvHWcwmn/a1z7sbyq5S5UAjvUeA+aluhgB+Aa7y
2i+GANp5yw1UEbS/bQ1GhhDHspwJeU3jXAoc4iaZR6d78bgUeyveQKu9eFIfSP9hPE9XYfkJbszz
PzuqFaR/yNuQ0KGf/OVUv1mV/gjhr/4gSO0/R/UP479GtXivwBUESRyBBQm+ABL8d1GNBJbwtSDY
iYvT588CA6IaduYK0QudvzDur/UFBLWA/gVIZ0SApwhQ4mtH/42dADxWf7z/3h5E/2NQf5s5dHDe
BjXPe5Bvp5Zuw5c0N+jT2roQ1eGsa8eOP3Hllk8s1uEL3E2LXyzB2AQJ8qfZ7ba98KNkQ3O/ETfl
E83d9QYfdtauHzRsmuFAaguvLbQv7xe/9VpPBcvo5PcwJLf8MHuB41VLkOEg5gHu9HJUxR0tHVw6
lfCG7kV0jiWfiwBiOUpB3d/XD9M16jSEdz+4ELPwwksnXYKpBd6wViMIDcCd8EMIQhh3AVeIA/q4
DS6k8MP4DKBC9PwMMLQc7R5sF9Bk8JdjBbYh4XEDh7Jvh/SQ7UApG1xkbZirkgB+IfwH4Sc8CDvg
4PoURZm2YWLgknLwLaAC+IFot2oCEny8jzPPBp8L/CSTWZ7z4hk6iteAGYv9cSj2PR00hP/ok7vm
ge5J/9zIF/AUNdM271+ofKmHD8tzY98w4kOfA8fH7qFpahPKGKBHTJnuHsqAOtwRbrjfcy1MDhum
E9iO5k20Wx3rkSfOiDdN4l9QYt+CmykBmxTpXuLUZJMGCUM9wgkwFyFvCp/gZWH58H0DGF8MdXoX
NA/mJqZ2RzN4MI9tsSf+5d+8feqccUt1u7P9EM6RHMog8gHJAT+9yJcB4FofJHeR5pMegzmYdeGD
vwlmYL2AEyIKgxQHcMoZpAt4lRj4Uvjf+tA1DkwE+tBja3zYLS42VnvMDPinwN4kweFwC02WDzB/
+G1rA+cyXw/VGVYW6j2HOmCHmnz1iDbUqcG4BVdmucAyxWY9wpW6/KhHWLhSw7JnGpA4Gs7z6KS7
4ql0K6IbqHw+NR4IKOIRDE2A1jIYgHkaK9/A3+IJGsABu+vNXWTiVs9+6Sa5YXSbM02hVIXuRz1/
Xm5kAA17KzHj2YbLBSBMVgLZ4ZHkPuyfzR7WjSce2V24W1dtHyoHJhLuSOkkIOPe03CfFM8zeoEA
Gycf0Z0otUIO/oQ+DSbJoouLD+IwW4zNNwW4KpyaQFIodjFkMBt5HdSU90P4MLivpUFB/VIfEm/R
NzHMz4+3SwAEEz4C6dQLLOc1KO9eLSeYdsFrJzyGPIgSz95Ubn4PMYpzt5yP7Kp2ILi/BD1EduWm
Jj7APeqA7ym/53dwox6QOLbDZX+YdPgCwQ/bqhxCHqYPB4bpwma4k0HlAm+MDWl4vkKfoF6Ad9M5
fLE3KoCdYA8BBTIcBtCm1YvfRYBHAEZg04I9YVHWm/wecGkOn8bwKSReUmz+ydlL2EQA24QmDIit
fyX9qotL6m1N+tP4r9lLvpfQL1fcRgyMXV9kqq/ZS72/qFTgr+KQ2ZR8m70oaF5YMOC/lEIn/vv0
BToyJhK6RsgmXOC/k77gkD/R4zdTlz/Q4wnFJBVdDyWdVGBf6h5AB3ZpF+p8acwcAu4X0DiP60jo
XOZ3Iy6uMyAxfceTTdbIGtycrbhvpewN6sebphP8mq9x/DGfxCayr6pVbTAhm2itdB4/Ju1nkhCd
FtX10i5EY95oVM5mTcSB8MnjUwm9nXY74+UIx9I29Her0DZVBMi9XDxS4gj9/Yu5Egyr0NtI+9Gz
2OokqHqIuM21VYPaC6KzEvO2zIRXs8JZ24dysDonYuyRMcvMXbMjDXZTnoLiphJvzqBTFHMr0r2d
RYdQ0VxXiPYgJX8iHXTVZ2J6aJysqt6nWAxgkUKLZuUCUnebeo0FlXmNvBlBE7qyIyev6/LIu204
BSKxn5ZYJrq0n7gYJoegRzIm0N8trlTf5kFTiSeR50ebT+4qIZzFrPO0/TSU/Qa3ZaGj7gKM0/iK
63gv+2LUkgJMVjFoFD2DTM5jp7cx5G6ruUqFPMuivOJ9eh55akiWnOTaHCcLzJXZ4uIU7KzyIYse
OSz7VCaNl1CoeKETXaQTqPCf4/JmEbDSWWESlG2itG00Z+UWl9IMcRyAScPUYDrDXeo20eTIWvox
zqjpsGU9tcUCbCaNtngiPlRnBg/pPR2UJ5beH3looFFduottg4ErHgefx4nSSRXPAesnqjFuTiEK
14BXF71wqmIvX8aXgkZ4G63zvpQLmAMmdSom3hjQpaqroYj3sB+kATCzShLktu1HsV17VZy0TjYU
0JvsYx8KS+mBMwHmHpmyztw8U6bIwCpll0daJkEJQk4Y9T34R8rJG/O0dgG6Jw7r1SsPpN1NpAYn
Wfn1XE1PNTjQGincLAVD3vppFtWmn8ZNWVb1aRJhpQWLK7M21XVW9n0wd5dvHMq7oWF20I0ZeBKG
fVF8nIB9WDcWcB1ab3lXGVVjF1qjmG0XFnpt1oFzry1daBCDzjveg/MeFBloMULFVDXePxmzQbQB
jz+QA0BW0Pn/inEAhr7F7J/Gf8VsAZhtCzBNKZt/McV+YxxARgC0oSMHTx5AMwQUgTeMgwj49ItU
8CPluPQogJAQ/LsQ+jcoB7v4fH+QNL+fOmiobylHP+FmtHlItpDXa5CXTBmC+u5J6gyPYCkCD9Fq
rMEwy0Om7O9Lsu8B7DjT1SPFjVuFx5Fyd0zrABnBM6hwAdzFHQC5U1peO2xAfy/YLmm9dN9avZbn
5DEKyj4QYNRP+8iE9sG2j1VxwpHJ2kHTqTZzflvHOlJgBFz0moFOkJaatbed3MW1JiP0A2KQ+R1F
S5OB3ScRJrEnB0Q4QK4I4ctDDspj7SYNvZFtKJjj02f1WbQ+mlyKvbJ2wKcl13sKTD81aeJF4HE8
zUEsNadOyMwAAlyhw/QIEgOYGeZUr+Ag6+/y4dxxpyca/DtDMD9Pvkfvqm19lejcIzvyOYOW4d38
GdC/Xh0l9AvMHhZzXp3o3JnoE8Y7PG2GeAu9xLXfSQdO1FqhnoaB1rKnJs6u+hkeNZgeqskFTTV1
mgM8z8Cuom0dPlSHNkiLQ2yZijpZBYrCJhXgKNVh5mUj2ByggIcC3MxHqGSpvBaRV8GTBNMBupmH
8CEB+O2dHAwHQLagbu3Bs6PBSpBerbvuUF6NYOqClQ0it/D7gG8E1O3UGc3HzmndxlFGOtKxTOgU
JnZSL3UiN3EbAw+x6A5+GlPB56xywI4VPtPTem0f17N1Z/vi0/C0XIVAceogOfCHKd0tqb82PhWu
pRwxeJOl8Snc1zv7CJzuwh44CKOJe6FSnRcCsRm3HPTgbe72ny6PAjgZcdOzPQfweIL6EAJ1vEV7
7MQAZifkQFtrAs021y7YkuEOofC0zexa/b4qTCp2M0zaCEds2ENhG8XA3OqI4/7hdRKabco7ewwS
bwXtxl4NUPD43A+OHb3C3x579Us/PSybWng9sDoPHqVAvQG+AqXG6EQG6+LJLp1IASNJ589kfRwr
lxXH1f1f7r6rOW5cTfsX8RRBgOmWodlJ2XLQDcu2bDAABAmQBMhfv0/77LdnxrM7p7693KopjaSy
1GyGNzxJrhyyIfvkzpJXL07lI2btKdsSSD+K1JYjgH+IrL1MlDXLb4DUkZbYH2zhSvZdqCrYX+ah
wHbTwqDi5+FX7Ey1yKMjvCn4z+KEdGdsQqk4deEN3eoy7CEHFVf95wAnicGOE7zhUCCFv21MQznH
uZsO51nnZ0jp4q+YDqYDD3M4POrLjLeyPGI/Cl/x/Xg+UFSEUuvbj/7nwoYTJ4/63Awf1wo4GiAx
9eWV5vZEP8p3e2WHMZs+YN/A4rC/YGfAtdJnzCH9Zxx6+Np/F6Uo+4N/aSEQPGEF6vrHfizGO7Sy
B33XnXXVlew4nGPswVjrsYvW+6WzVyxuMDrtF5rmA2CBHOYW73bqXYWjl/LB2AqHiLeXHLFGDmU3
VjhwLIHuXhXJYXuZ87PfFnN+fx0ykYHcbw7bI27Oqq1sV4wsg35Uv2JhC8ZzW0zpIS3Garwzx+mi
PwyVPR7f5acVJAswVdwm2JVEf/Au7gFr0kzevcv6BZuTOo7f2Jf1KF4exi/kw3jQabZgoYKqofLv
yTsX+XhGIbzAT7PEeR//HyAWv77LFquzgZbj+/zHRkqhCgDs9j9rAT615jssd+3w3/zU/2u40T8S
+FOgRP4Xzf+fS1Ia/CNJCCjL/1IH/Kvhxv/A3oRuS6AbCG7w37+WpJtSmULCHAK9h/YeR/j/0XBv
lMQf+i1LUmxu6PgBA7VwIyWBXf4Jtyc+LB5hE11SrvQxrmf3wObnkAz6GE5uA5MF/DwEhjaSnZ4G
DpHw4G9lC0KiWpi9+8Pp+28gR/Ln9v/Pw4mDm4uHYD+MCN73Hw+nx0kZgxENGgQLKPexGQ9d8H3d
4vHBH76mI1RhYSJB463jg01h1/j718eI85ezAR0Tzm4K8DQJfgM80y7aDWYSdtEOvS1Zl5fQ1cdo
NsPF+rUobTTLYh3nqwnXtvr7177BxL+/OG4V3CshxiJoP35777qxDV96wi69tOFXVW/wK2CNlBv0
SJ1ugw9eB/gOtUrF+9nruvdIinOvOonVls0VNShqMI80ubRm/ycL9yer2R+xYHLblf9FNf+6MLhX
Q9xviU9S0El/vjAWGqQNcmB2ETW0tJ2ZvoRiGtHva3KQpvWyxaDTccYLLxzQk1tZiYWLol+DF6G8
7TSgHVuX/HOq/x+Pi4HB+v248DQQwBbRTWx2e17/eMM4Bal8DKX9pVlrmGymGna7efQh+05/+n3P
X5nfVTQQXtHtzBYG5oyzmGR4hhe3rfqj6VhwpGY9RGLaLts2xwfPr5fcgvOEVeScpmvB3KJfICkO
ICiBXj3iLbnYyL1HjY6eFvUlwjZ/THvYI/cNhbvl6g2s9KvXBezZ68dH2H97+L1gCZw78hT53UFw
VPElhf+Z1z/NwPRTrTzIPExCT00Xf/Gi4JMfDOn139xifxYM3K7ijWqIAMoQGDJYcDubf2DpOtLU
i+A1u7RK+QdeQzgZgdXH5CYwL4kaKICb4OtUETTdg/6u6gYWo//lgcCkAcUwnnQ8UL89aLyjvmi2
jV3CZLbgwpo76df0eV9cNQbzy7b3VThu5sJqdppneZoTz334+5Px1zsHCxA4DwgyoDTGtvXnc9HO
o/YitUAiWzc/veDI4mHP3bKdQME+srY74Br9u/L212qL14wCcrsO5Gas/vNr+mvH4jkQ7ILt7+i0
CgvPBC+KJ4+qlt6hS/39IsPuPpgxI/Z7fOcDrNEToR+1Dv/NoxP8td7AmRPEBHLrm3T7Rg7/8WZI
akrW3SP0onqMob2lV5rCjiz23Idp7tlPtu9h7LWFHGJon1u7HvZ1uCNO7SezD21Bm5HcwbaeZGYL
w7NNNlGmkXim/hCe1NYt2XQzIiSzukpttgNsaVBVrZiCDTQkf38xbyTcb3UAIiD0Mf9WPCEh/+3N
1JC+1vCIsItlm7oM+1g/aM1pFroGgsnOz6Y6Ta6jZ7x8CgU7CRNCDrlFb1SN07PBdmJH32bj0g+H
ZI/hhbO6L9TYrKfF0ssaBt69MLysfbCpkSSy9BdATt7G4wME2QDXoh6o2WjaqkuNPv792/szkvnP
55Yxmt48SlDv+r89Lr1II+jBR9w3fQjvmTfKHBs5LNPDAm/++nnhTpV//5I36f5fziiUs/BJAT6i
we/PhxsTDY/bRC9tmLpnyTnG0VY/knHqszTUGEBl0lSNoFiCbx+SIGfRez8N8t805d96Dxo9AOMU
YmCGCSX+65M6NrMSoLi881z33qEl/gsTqajiiPeAGltXBbbzDyOMYpnkHr0LjEEnNJoek8AsVSoQ
ZsA1fxnIqv9N0/5dgoVji6FV9jEq4pGGveK3vjj2OwuQ4ZCep1TmkSfikoQzWLRVYuHh6VasUD3l
ODbQH4G5EGxso6yTh1tf4VYEZTDdBDkr9S42bOsscu0xXDkFRzhd+jpMK61wGw9DGB+dTcoUU1nW
cpOWLsAPwmEAYHGrL44s4dVNgt+l3UTukzaajtucpIVj9ZPPk2zkCfhaE2K3GjlQzMSvXOP7WXKb
+2CSaCuJzWrSSpYYj/pi29ug6DpVEm9Nj4yP/qM9tkSpy9/fZ7iEf77TbgEcN70cHtzUhxoc09+f
C9GQuI45SdmZcyJyE0av/t7sB9VG3gG66wfqapCfE5bSzptNtuPYcxUBAMaE1gAV0b09dx36yOQ7
UG4JuB9fTdtZ0q0/dV4Eu/AWnNvZdgeMXW+SydPe9Rb3DoPXeXQAm7qInmFUeXLWB2HVQ5bNPLUW
xMHA2wfxeUhMV9nI3k+847nka4CLfXOMMg7aKkUWwr6zHipZp8dzJ4dtz1najrCU4WvXCShSUqyd
vqZoMnBcJYd61zndx+bkiRXG4xF2rra52eNanZ6tg9rEbveD3Q+1gFYtsHzIocqdDxgPcAvZ/jJP
AO73LTmibrRP0Uy9aqIdAOfhEySB62lvhmdodp9R15rjbSzSYn3bWlduojEvTTCBSW38oEwnz+Uj
jHsPPVyc8BGyxxk19MF6syrWCQq0yB/tCfN/NXWNuUqTwAodwsHbUwGx72bS68xBtqsUnIUJA3dm
wwLj8S5YHrsRY4/0hjM1JO+m4HPswx/X8kXkdHVfDZrwixBv3dB9puFR7KQtyTKLIl5bdzUMIrbd
+p/UyvlpIeHXZV7ETaYcZIguQb4CqVUF4/hQuBg4BfgDej6oYYKXcmzZKVzv24VGdyYFtuPUehk0
0itg53mxfE8zFdWHKZnnKt3r6AzP5ms3tPbqOgqto9+cfBn9GFyyHkyTTgjKMCqjqm0PjACOi5uZ
P64rUBF/gQRAmOatH7YHlgxHmOXW5zjANbcUg/wMEVO/9lcYpaOMhzVkPx145141H1g/xU8NqXWe
cAweUmqoJ6IZwMOEoJVB/DSR4c/eWv+s/aAubdhLCO1EWrl5xjAbiv1u4B/7MdVnhVoDq2VzP9dy
y4I9SeCTg/agG+6mzsaXumFjhUF1yfs6tiURKy34tukPCzJXUmgAFg8ERmK250Q2VQjW4t4LIb6S
bVju4ERAn8jhRNJe53PskTIZ74NpH0pfhPsR9xqFBWfBPENwbcAIgj8HqYJHSdhi4sv4zztcD345
yxp3aorPyFT/TFttLmpX7ylHD07TXT3aRN2jkgWAIve04rTrEVvib+d0iUhhzDcPj8ZrTb90g31O
+za47haTBYzCrBob1l3ssN55izjYaZteDOUVZ7Z+nAE0dpvxUD4kKdLoRzskM2AwrQ/Ga4C59SuU
kxy4o4A7hHVdc4j2jj9t3fSVUWeO2qTj0XDxtQYeiIKRAmlm0yPeIKwVnY5PMH9+ZWm9XWapfnps
BcgJth3Kd5rkPq5qxvQCB32IO2xoz4a0GwCwFx20uCuWJX6fr+G+Ns8quInKEgzeMLToBzP0xR5J
eRb+QPNo+pla4t0h0eGrEfP0wGB0l8v+jfuDPQ/LZsqwp6rqW/25hepMTPEno/RbS+rCqLB5iBSi
FHjNkV6TpP1dzS2oxpieQ4MXdCqW+TyhBO4TAIB+EfcL01vle7havgT+nfoNcPfY665q8j5qrMNV
aCGg1cBwUQjUd4mRIutBK0pCxscRNpTTmvRXqdr6Lmhg4g324cV3TQ0FID2t3v7WhBCgddMGQtSL
xWlaAXhP6xtw326BXTeFySDHbqT5DPsBUhBIdG0TctxMfdelzjxR6HbqJDhE87rkLNQdHjtlSm1m
rKEqIB+GGG6bmH9YCJD6UMhXzTp39Uhff5wYg+PAbVmybxD8GRzJOiz0CRxnksnIph8X2HbuaY2K
1MViLYbGDzM0a4h3YpY5LaDPqKdPDhNaRhjXR70s7orIjg/NdtPXGOh4HGEPXhOVjsmkmJyBAHII
YcOFLWHFdM2gWYq5f9+qtH9b+ZRb0vEDYdipJfzcxkzeaZ3J41RP+HG2XGtjkjtvv9NrYg+/lrMB
m/EhmGecMq3BSJCkVZVehji3wS4wL77sJlCZQ3DBKUV1eoKBelaDK4lMwsvW74/DrHHKggGhGLLV
pd+ZDwDH4guXiSqnPn2rZaSe5Q4PeTd3toyshbIqcPTTysh6GDtXOg/Fie49OkRgfuyb4cVgKWjD
GiZFD9tQZsNpKQdVWewMwDfZVqqod7hJgifumS2PQuwSaVAjFmnqQ9CCMyvHQXyIPSeu1Fy3VXvH
VE1LAfcv3y7LDgQ0GN2jAVqp2QjVjYGvcgy811RDoV57q8tmzsPKLSPW+F6j5+vYA1mJmhLpJHee
J88O1NZDYPsFBnNzCCabfp7M9nkVrT46yZYqSKcv3oQxm29sB0Eko9LnvSyGya+P/V4DHLstFwmz
5n3rwBvNcetferVP2eKAGk1s+CkNbYrEC+l1auKnOZrkQwK7dpbOozvIJbmu66yfMIfveLmUl2kd
HsSom4swbCo4YorOXngYYzecYQ9hJ4TEhP5OD5G6ybsH2pgDJIalbfroZDeH7ZLOELd5a9XugOwd
yGDPIW0mmJ27rrrryrnrNK7jAoW4U9j+GfAbxAXo65R459C58dKugcj1vtoz6rA/YCVO4y3GPr6C
TFfgbaANedBqQoaAAlXcsWY+bVCLXGCIvU8XDSkd3d5afhvAgko3m3fnEDrC+m65NzVEaDXp01Kv
6X03UQB9+6gqN1CQcjMgL9i1INq1QXeY3QCye0NZ5GuPyCglHVKiQEclJtBI7mBB1lFZHyRtu7tN
AHCAqArK+F+v2E3NUo1RC6Nd+EVwYq9dnfo5kDxW7FAMXJt9bTN03uDKxJlKWBPmYQtPTTMgA2GJ
+juHDl7RyIA/0TC3a+FBlRGR0u7pj3hOfjZqtSeTsLd1iN7HEWZXPNPlUHdzQVL/W+/VLVYS2RTW
Wx9XOYfw8jvc/0F6GDXVZa33q0/X+yGCt4mz+UvgpafZXbwN97ck4w8WkjfoZvB0BSA6a9dVxLXo
HQyRULYp2So/L6pvjmvfokwrxOUQEPnSuUOdhFExDdBqRpcbGOYaCrWAchu2lJ9ugG4FopdvSbx8
Ck1/iv3oELUOxIKSHENceNhtyzO9mxeHR7Y08QDD7fhmkrGvpCN7uUGwwSc3n0TKQehDnqm3ReZ1
Q+7YpOt87cydFyTu6IPzWMh8SD6sliAnzNGPCf6/EVw2O29voeujQ9u4UxJOyMsJ5w3XWn315fZ1
Id1x2cj3sFwJEiEaX7ysm+XFmHQsZyM7Sv3RWxA7JntIHNvQ0FyH74EIh9z0WsClPUFHLvrM4WIo
ZjBip8GUqTEYIMcL77cVYgY7zSMGY3DAdAQnNHQeLsu053aDk6PhSDHzp7yNEaVG6FzW1CPQhuS9
v7U4Pchw0m1fNvF0nVziih7am8xYrotBTJh+o0KZRRXCZ6awrbpXHZtLaHti+IpwKuaXZdz7TEzB
eoLNoq0LGApJbgiEbcwKRNGt4rDu7kiQS5Tt64jdg4dlE45YdmZzhC0MTbYeAIqHfTl6kPtIDlvN
PhqWkQ5c2uTqgrTEK7H0qbm1mGVFk3dpi0Cq/WHq7z3af1l6/w0+vuTAIndTuHo5DYcHDyT1AqtL
vqYo6NjUCsyIySE17VJAuADmu/2BjffIhmYuNauHYtXsIxrDI2bRd7ZHCjUJnZvHY4G50xbMi58S
r22rwLAD1SEk8Pv0LAYylBTRSWWfNAdM6Jmb+5NUVKKEosrFkCl6048txIpBVV+hbH7SNUQ1KaCk
kCLaY+YeyRQPXvwG1ULKJc32WF0YIj9ySfsXbBVn5ECoMh6HOceBVgOStlDHomO6jG3RGTpkaFop
0ppiCQHye9KEP6wL0TOQaAYXQ1dtLv7Q1tNW9lODRtDVpZTIk4o4v0LPNh3oHPjZmsCgjh3/SY79
fZvY5xFDMOrHzLBTpt9XRABAwgqYHrQPlP8uixLvu5uigq7hC0V8S+bb+tVq+k5HqS50AXAuY1Ho
qV0LSCFcilglEsE+rxQmR4X2Y+YIsQHLNzo87gIqTpt6YdHHJfei3MIcVfQhVYVcQ/ir1DfhbSKb
EQEJcfV7v1pTpgqMvdgFguymkmyDuaqEZ3YmX9Yg1Hk0wwOEQRA2qfU4xMi1Y+EYo9K65tNezZO5
R3YBBEY25blg5ikI8Du9GkoCHMgprPEujA9Z7boitwW/bl8PPRv1vYwEtvX4aVgbU8BSIzOfiHMY
fQk18bOQKfewrce6CwhUEUgL6dbGyyxctRlu3QTnv78PVi5LTbCOM4BVJZPsnGCbQKn41r4pl5qM
OfcV0Qdo9Skm5QQWsGShaRZCPWIw54eI8PM1W5BmGWPj4s8sWnQ29hQq7K0JSsOja6fRXSUJq17E
nyjRoKirlWtyDMAcx9H6VYefRTC/e2mP8WQ+31pY4LYF9hB2MRTUMLYcWqmdXFsN/Urjz3PhLf2Z
WcRCSP5x8MefhKM8Lw4xOjbFOhwm+Qy7KEeXqwPZIPQqevTmbTxQ0ec74OljHO0gmGFYs4igEPDl
XQGB2heeKlJit9jLIAVKRPdJl2EyKHSfHuYuH7FdhPRTTjco4VP2BsTTP+uaIgUjSOoCujVxJDwB
97s6/7B4g1eIDVEK0xRvh9i2QeXU9CNME3IXReq6ogyfSYtBG+qSg7/qKAt8FZUJc909fk93/+sz
4YbuvuHykW7NfvrX980MaYa3bwRVR7XYqPwkIwGei19f/vqApWT0cZrRcUdqunxhnUCixQrJnZia
+5HS3sc0u27nqUYy2u17+tf3trl5bwbZHCHj5Pc28BDgiWjKeGr4/a8P4X99FtEaWT58g2ibJ8gQ
imBDoCvcbw6gk0D4xqnh3hWcD76M7XTtR9iRwx4ZkgQ8wXTLwYQP8w0CyRECdeMJeRza1WJNhJhi
iFeoC72+zgPpv2ErdkVMdntIR6iFIlxCAtWKHN8NPITQ3cDoZ+r1KbHHdMD+E8P1DweQB3iFYIZp
fHLZDPq3H8VnvKV1MIclhCwa0PadDu2hWeeuECAPUTglK+LIew9Dfd1ZY7KeAx8L0Wb6cHnpOv6w
iMavGISI+LUPAGUQ37ljm0sJwn8ysLT9oe2QK6TX7YOZ6NethdgI68nPZQ8ElEkTHqAbxthQTP+I
cZMhUGp4NHFNRx3rk2F785yQ9WoC2jzCfdGTtrmzbKhcC0SUmmiF8bN+sttG0bk5xtqhoxePW4Sm
wlt1Cntsg2o3kPeINLm4cZmviZn8bF+GB7O3+/3IoUNBk3JVS/Hw1F3rPYcLObLABgWW6OBkfBde
hNzfN6oaqFz2uziYITZNJu+oRw9zwVanD9GSDaHRT4hrSI8ao0W2SxK/kBDNpOZkLbymlwhUhJIj
RNai4MJC+LTJY99vKSr27Kp4QIDuNuIRbSYOMQfpTk51CEJKGCr0jnBd07SVhrXz0QdUlkFXCd1T
aq51t5dxYD/JxuMF6I3waobhJZqmh7Dt+qvS8HRMcXRnx7Y5JAEOeeBBUqFv2iqaHgffxGVTJ+Qp
bJ57kUylrVv+aTXyHm7V5psaD3PiALpFbVyMUwj3VzCvJZ6WL8pDjJ8U854JN3l5vAl9VPFrF88o
79btd3gt0RN10A59gC+tfhHdSQRMXSAB/a4nbR6YUO1xX5MRUCC6axC6t3SNP+5BgBwsTeQFb72p
RhmspXP8rCw9Y1DtKw1fFDYUFl3cMBxiLLc9S/md3R6DnUIGxJETA0oyRTBgBFuDIXUORtBmJtTb
84jxfubLdFFcfQqU9PPWifAYx713TabhJd36Q+pBRJpE6P/zLCSEVsBP+IrFx6X8kx7rr14StOdI
Jc+bZfoKwcUrESG5EBfsCOrsxHncvVd/a9Qzgcob63ZSqIlADHxbPgM18dO8RndAivjjYiDiRqIm
CjXlUyWBH94hZwQOftaRO+MjxQt8bHowxt+37Nc3f/0bO4TrXYJQTkxvLDJPDfObF2t7c2jBAQOw
wgiQWyjitkHOT2vK5hNaIQTcTqipWBQLr6pGKo6M6Jalkg23pBAwAXSxQEcGDmnwBzJCgss6wBi7
2nI1KGRIYv05Wht9SGuaHpGVtRWx0rDkIFhstFOaJQE4cBw6eK3A+qcRgZpM1EHehJAE4T5+bnby
2XefO1svBRWtyRntr8b3V1yDRuExcF7u8bop4FohLQqWjz0UWi14x/E04mhR5AJZ8K7GZAejo+0i
xPWo5r2lMF7FWxGw4Q50PkPcUDggEQUpnkg7xkKWWbch12Tqm+80aki5ex5CJZFxtjRRekyMF5xZ
sEQnn38c12U7//qA5+gZAaLfmZegkiaQ2wU+oJY9AUa/WGD0vz5T7obhj11gygG4QQY9qLr4WPqL
lML15uJow1we4qyIBJBmsyt7XoUHmw0578S0lxVxS3BtT5idsnBRXrEmJAst/DgRdz4SRgeo1kfg
Jwm9RgOeDR+l2eeeO6QNOUkKEdqcCnEyGktIsEUvm42+Gx5DkRX9qq/kg51cWK1kfLJ6W3OHcl26
EKb4jgOTWrOmNjjNFEIwtUD1xBnql6HQsHoLpHgUaXcxnU3ZLD/kxNwpZubi7RZcFUb1IpLhqe+B
Rk9c/Qx17yHzNT0ChYPIFfk2xz6p2hEr3xZRWw2LFudkTF/HPW6fWgRDJSH/sbApOisEb+Qu9Lpy
RTYHkjHoLf+C35FogOtHpkiN85DYNg7ID5eqpkdssVzEbTahcsIWVG/nZnIMa5W4A9DUl/6M4B0f
UETm9zCmrh4iAIT34rR/Q0Cy2ONRmcYA9xM+c/Bk6YPfA6BKhX5bsUueuhbAOhEoUStu7m6rIdll
5eIQ97MbH7klQuJ8d36+2X6CqAUw2BZsZ6ydGdu6/ZGSk2edqYDyVzxizyMorTzcl6n0FghLEJkb
zghQWDofCXuI44DuHTxGOLKiw0zib0gzJPEOYNOjX1oS+JUn4OVlWp6EIwXI27pqRlGBUkjyRo5R
GbjvgOY8bGuA9CKMocAXY459B36Hdx8gkRQxINzpBvk4OZfN+DXu4QVs3NPebOy49/4j4eNcQTlz
i/xO7lvJ6EkFTV0sHnyXyi65Uho0NunKMUB6FsCQFQG+EuHYvrqs0YL3ljSY6gb0mzH6MTGJBL+0
f0IMYIrFB9HXnvoUoTEcuMXWQ9ixDusvMoWmeSIpvI0SmWiy36HNRl3K99G1pYsLt2Gvxi8DmdIH
CNce1dPa1/WBjN8MwPBjlNqjauDqlNEzZ6so5qB+15H3I+QUpq86ERkGv7cWeh4YDTBcMwEqbYqx
B7VNfPaR63pAgXhtiHxBxD7SH6L6i5XRXnRrMhycBkpgDXQNPcp+pQfwNLOMj8KnZTrQjzXnX1JN
bT7SbcyHKOHIa25JoVLEtg3YVpsWbp++BplK62L2EGGTDA7+VuztxtDgPt66j3NDwXj0+rnTy/fd
zbgVf9oW08IE2ilo7XiphxHR5oh96gCKIJwcjrxdt4DwERGFX89RhpLtsKdrW3oKXk5kMl6wwEfO
fk/HG8QBRrqwrM87PcnKU4ilFG0edX4FRhgdTziIs8h2JYAoDpCRvYZuEIU14mMY6bFoMVllMsTQ
DON+m7UScVK9iJ52j71t/ooIZJYEZ/xdgXKLmELaJYXQ1RhbbDVDsaC329v7GXabX2g9iTLaWFgB
nAbkQS4Tq+EGpRtq/Da9QyKGxyMx735tgsLNzkI+3yA1byGHngAEstjH0xgD+L4CyEBY9GT3V0+q
p3RPqtTz56OZrX+exnUqR7a5x9W/dLdBEuAXon7bFhwpUG0QcU5DAka6F4cVHiFbBYV2Din9Xn+m
aYeZNEr7HMqarkBZDXMvmtg5bDXuoGn/EsMe89q1TfgQNevDghjkp8DUR4Tu9R9EnoBY1bWOrlag
JtQeQoQCD3yy9THES7atF4vZLoi5OizyBKHleDVTNaTh65AkXyOhxmOyxcepn+OHUcFjBZz+sLfw
V/kCi4UMsD4RIx7afb3IhboXCcowE8P8YedefWnYkFzZ0mC+ghKdpnW1LyytxhiD0ihNB8iJYg8O
sB1JeGz2Fk4IE4HO3waE9k0J7r+FvIr6Zs1mfTHcMlNXxl/Cvf2xeBRQjtqHO6lg5FwSW20BnUp/
hO11X7FidMYcqZd8hWQryPhI/Y8B3+t8htktGHpzHFu4dPtkAuHuHgcMXNBfA3lh6Sd1IzvqgL9R
h2gGqwm8GJYfMZV+DxTejVoXmGilBGUEi1M1dzGMtjPsDCoiyIsY/WpAZmiBCRCe4dE7kLUUTd/i
bywgBCHh+PsQw5jmKaCmvG6VDyoYLNGKF/oQ8uFdxct3Nvl9NcPUEaooudJ2PfZQk5x0AnG7oiIX
jaJVQIQtaYgODQ4pKUwz4m8pwBd4HPDj2dAnIh8WDhm5jwxXqhf4Byb6DXz0nIMefEpQiyuaiC7f
ImisfaOhPxxmiN2j7V6K2x+BaGtcHqCXbTiC4XLsiRNZRRSbqJx6iBc0/sgAqttyixnfaolpi8HW
AsfJjKGXVEubPi869M81h4mcuyQqIUzNzSTvhtDyConyZ2h1eLl6cFKo/+DuPHpbR7c1/Yt4QFKM
kx4wKUdLThPCkUnMmb/+PnR1Ydeu6sbBAe7g4sK7XLYlUZREflxrvSmDJX8HD5dCDHfMgIuuH466
t4jkF7/jkwshR9zloYBnkKxFVk4iKgBFGegmaoMbVcfR7luhMlRMIamhmQgibK9XfimEmwXBDVzO
wTPjoQwfixbXWJFSJAe5sUV4qW43JcwL9G7kUqMt1moWSJ4sVq3dTdCjzEkrtmYYbxO9WWdd9Vzp
abbsZmxQEXvDVv34e4xGJMj94n1QE3HVGtNGuY906GUQOA2OlWVQ3ndVosBSHBScNaIwwCY8ER78
cmkgUqkiHcRQgTui6XplZ1+6kNnBUCi7vBk0B4qKYmWoBhPsHlZF7mHuJxxx/XIknPGXKewZWwmr
ldDqEehZz7C1N7EURo9Y16UdagVHaIhTKGPQGGliA79CgmtW0l7XGtqQ3MACPaGhEmiLAhlIXICn
ZDMbp0HQwwhJMs1noCuuXCXmxmBgfIJEdRVhpVl5JB/uvYKLUEMFF8ulv5RKydWe5SGVXOYz6U4B
XxeG+IUu2+DqaoqeX6nfpZFJbmxAGZSiVRqlAQhINF82apjUZr/hAnro7s1SoS09qnUHPirVO7lC
iHDXAii0bbHrtGqPIRzainzcKl1+P5QTYsV6wjAQDhy4IVxyqxpRlmjdUFKU1LNF0Sg5flfe9JFT
xRDut0JsCy/0e+blYr2daixKc3gZjtqp06HlnYNP02ywaq/sou4QY5jG5PhjAKgWtWt4MatAblYL
s5TpcHHLZyBRAT3Qu8ZV0li6EuGgFkC7mp0xrDAGQRkJH4mlFOvnWB9PvSpSdPo1sqq23MFaaNxM
mU6CltXugi4MRUkBsUFvMtuslfRQFdK47Eb8qipZH5wmnpUoC8PfYM8Y21otykc9x4h+8MXa0wcY
JGGHRWpbLjxZYew+DiA5RQdmYqTdJYAq+JCa8japeN9KKZ7zFUz0Na1bC91TxNtni4E6IcqqnBin
mn4wb+oUv0sYxVIXtlx6479++/lb9/sNP38TZrfUfrEYyB9IBFcpAKPrJt9EgZxvYoSaaI3mH3/+
+POt1I3Yrmutt9sqq5YYbq39sq42sRxXG2GSmjtXDH7/9UddEKtNybXrTqXNjz/3rH2Os7ABZE91
nf67Z7VA9VWNoPc8Os2mrZ9zmUzEnH34eebwZ3d+fhRTEnHQHnAByQrkt39+K7uRKIVfv+sjdWik
xR9CjANXycvbTKp4qfqx9BQ1V5eCXC9/bvt1B7H0NdrWwrBrIJk/9lYKpvpu/ez4z7dwfrF62+26
Moop67Vmk8oD3+a3vef0v6fJuNInP98Aqz6UySL11Pk3M4G7p2mMQufffv7UG4vcqwPlQUnjlBUU
948gSfJ1xIS1YQg/pct8MUYYagGzlinq5En9/Hl4Mn8yhWJUSym71sqC6clAcSzM/mI/LLv/hqwY
qPbAhH+ky/yf/Z9ZXb9HyPwITH7da/mVz2Y39d/v9FsKzf+A2JmZN4uFjiFjgGAsCAX4NwkEDJeh
Jv4S0v4/H/9/dT2Id6Dhqph0Kjpijb86X8+6Hv6gIKYhB+WP1K8/vQFVrHv4O/YGc8jAb4Zc6r/g
LVNWk0Cg/Nj0/ie6Hl7cP+i7v7/0vxGix0g0xq5p1K34JtuSx8LjyktzJeV7XDp0nwPWYgK2TbfD
S/COkHxRABhiLm9FT8FT88LNOmcnMVhTQfW4EHYMQBLcqBxOdTc7abbxRbOW3DEveUyjVXB3a9YS
uhasaF2QeyO3u4eu2WP9jppdDZ1W2u/74RaVh6Ha3/GLJ50rtgL9IBgXufHKM3FTyEvTs7TCp6Q7
VvRZTAM0xGyFJYp24NtaekhlGErSJ+zaFnEfErUpeo+itVZuhTt8DrVzxNJLGHWwowgDKfVNB75n
u1j7zWnqSapyF4pTqssY3PvuFYf+KoBhjXsx3DbxvnuF88ZkfdxSQjMEHro1PAHfFa4MDsXRMcNT
lOwTrggdBTviRHfcZLv80B/YtojjDO/VVbl0ysmA0zcwRi8NZVN4QiseeTO0dbIM3Nc91Iz9QAFh
tZ1gUbJKyPpEG+hvPJNFEq7jXfQYvIFVHKfnLrdozBfPymbfPjJbOQw7f1OchjUG3quF72F/xpdg
YUfAl8gXvMjlZCHUtTOHksbP4JB+pjgWj+X9WAPmxYv6SmqDaJkXgPy9sU6/YgempVUvr5nD4jNd
F051VOMXzKYs8+Brj4iqk0l4qO8XTGaZ9PjLrjdOd97XiNFyD9kYy8V1+bwwDnT25mvU2sB2BcY3
MpN9m9U+q/aSZxprUVoadWOhi0k5Usxq3brqRyq40+I7rCESYLh4HPyj+tyFrrCwjRm/RhgKqReg
xeofGQy78BZ2WnG4ywnCBNXuH3XECwGsyCWfzmLcdsFOKl29ltcp+jYSF4Djr4VbIB6efZES++tH
OOwKblFiIXPPydBxGtAvCOWJDQqdL2fBsbLmAxuWZW8bn82qW5kXnFyrd/kkXSTi47RdsKy9boOF
nFi7rTdszH269o8gnW7npuvO9Y/mOR+2gMVc7TbGUdog2HWRmdi9V7npztwn6xNmI+vKbdweJ6Xe
mzbqWdhrVvjWP0M41fDd+uirNWMcd5RDpMHbsLlE7VKZJKetXch8vX1X9yOn52Rywl0icO4it1Fz
zT73npIl2wQ5fJE6YL4IHBauhi6+lzlqCOgQpE1JKVCIe7E07FgR14wND4Y8OTJT50KGo6eSijF3
HamdJ/jnmrcy5IWVrX2fGAygHTbdBlgeno3VysyRv3EACaI3eXiYmsu9OHTyGc92S0ig6VCs+SjQ
F8W3MsHHXy0gK083ozlX2lVWVzlcOL9CVwyFoXkSkkelQtruYKK0xh7YzUn/ieVduJuwmnxQ+z2+
UIENZJg/ED7HB22uF03yynnr69Y5WtwiSlfhGpke/UEk2LF6SBY3GS0sWuzCcDN8Kwy3hVcUWmrs
9MWcVXjOGRXId8kJbzR/hr+NCEGKwVh1jRlcxNEUHefaSlgJwjLFSANm1sJhpbmrNoEiMNDgCblB
DKWqw6IvwkF0KdanKv5D8vLfcEn/n3YdVhXQWU3XMKUDvZK56v0bQwtT+4cJ0T8e/6e+FodtQzUW
XDZx3sTzDknVLxMiE9+82ZAT6j7e22z0z+vw4l8oSQ1d5HI72xP91aOXcIpZJGdKEmw7Q+JR/4G+
Ftv6367D/3zpf5N89YY4MXsaou29jw+lHiCxvysQSE4BQ8jnICs+zSjYd8M93VRRFLtwgRB6+wQA
5YH2ppLeBruBXkQzDbuIzf0wmOZjoUNNxfe5dJq8xVVOHvHbUjHAlZTXCq3cMkoh9DT+5Y7HSiFh
AhcRw1Wp16htNfcOgwjwwWm16W2MY7IhFzN61PeXSNWZPOVISoKHXOuPi2jUwG1zgQGdyb71/Uhb
Db/lHnbZaxCI72o1Qe66P/tGvGwy8mi6MdO22lQwfyU6o6ANUO/GTSFMsVK+Jrn0eorkkPmhj6mQ
gf9OESUOfZrNzJP4CsT5mbXolkI/bfypBlJuXMmYHuLk7oGTbjNo7GBY3Ys00j34i8lL4zizs6T/
7oQK/5xFd6klYK5KNEC2mwVrmsawrpK/jSx+EDLIfkPXKeeyyyHK0gY4hUzYUizfQpLfhlaxi1II
3kIp//Knwavh/in3egXyg9+Rop5Fv/+ahHy5WEjPeQzZUkWC3+fn8h7ji5ZK3zUtKBu/qf10bjMm
/3EwfN9Dv3O6+J46UTA5izpbRq0sLLHQfQvL6VF4NEq8gcnAODei4tQTNBXI3F4QCivaSKdhwq03
srOgA226S45JkBhRq3WGFjyZtKp6IS3DUjiEJnVXmqugIiaALbN/Icrdqj/fhRYUeuie2i4gtEBj
vizDMJKZpmu9dvTv0AbVHsZW1B3hkV1iUZppMGhn7wtmWwowbCyu+yl4y6ZqS5zAuUBQQkWmLLZZ
mn81EyCXIDEM0BqWzjk3DjOVuxxcweYxFVRhCytfkYLlxNA7HBKOqtx3Wpq5Uvchiu02wJRRnHrD
gle4a7rUi3T8ilQQGqOLz8lUPvcNLiPDsGpN/s9n1as7UzhleCwl+b4HaqwK2OgFe0U2lw97fsQZ
RJUO97aJLKnIkksrwto0x40QDSuT4V8WVFclzN6EXFrmA4IoemFI2QN9LVqydpCszocQphK4JWfa
cRiVNw2OSGpcxG6xHZWBqyrmFdO4NDRltrC2KyIGjUBtnbLVvArKLBfZcbYwGSawerCeitn/YHaU
uNrLpNTvYz0QqOevUyxdwP+zS8t8E4TyS/Dlh5n2NYX+Ac/sE2elW6q5rYjUPDl8viLGh0zZ5gYU
TUD9K7Lf9Qjz3hnq9FEcm0siC49CAefK0EFBUojJ62ESeKbyWmb5JR5bcL7xQUY8MQ6fMwfOrO4v
rZBv45ktRsGAVmsVqtGmUSYvlNMVCcQM2VNL01Qf7qR4He/Sur8nTkXvn8QGaTafcoSVCUFTLUZc
jCARMmCElrhluLhmHOJ4d7mAEzb1nJ36DZRjn/TeeCDoKXb1BXm/OVW1Lzya1Cy9nxzi9jluKCBV
084nDscWZ2qR1EoTgmykrc0a5S7D4LjChQSAvhRICm4KJ4RFHkkbST+J4yXL21XdA1zU8BPF9iVC
XSaq+Zd8zz/rVPPyVlovBmCrst2PWvqYZNmBovDu1YtyrYPlJmW8Qgp9CDmzhKYF+c5zSg34XJFx
GIXwJNxz0fKjOARaN/EYkeTNIsVeqBUpRloRR6s6xQ6zyK5ipjADjaRbGUvUGZLx+N/V6f9PLAsM
mUu0rBsyLrfmv0mFJaj1H2XBPx7/Z1mAXzbJUgT6QdsQ6bTRC/9ZFnAThQIt9h8W/PO1/1dZIKGF
NnWdecEczsE44C/Wuiwb3CSqIoLY/6wsYEf+URb8tuvmrGf+ixIf6E2QQ0lXNqj9At+tnoPv7FnU
nNRkOohT3072d+KZhhuFGG1ZkdjtF5ZM94doM22np+kp/6JTwYYq309PEb1z+qo+5Wd12y+bo77C
2NaV3W4NhZtu0d/0b+XB/y4+5bfpqtyEJ+EdiQ5gNSZ+/a2/daSAhlb9Gj7PRrhCSmacXbur0e7t
bQM5wfdi9Z3lkMnWNySn+05e9htjD+n0mD1LD9xiMvTeL6RPE8emEq4IaIcziZ52m8A2icpCd/Uw
LnH4xaKzIl1rh4lHaD5mBSPkdBfFNqCPUqxriMalg7+ndiOcGbonbDwrXPs8FWHblrHUNqK4mjx4
Eg5EpB2e9Zv+nLRkGGx4GtUBjXMymNnwV9tqxwzdBqe2P3vr8ztoyEA8oOCxGxis07oAZUsdIXCN
M4h48PasWqpTruRVb1MUYD6KAVmP0RK44Y29Zt8rD9MTPAIs/eh/3Z8JcdSVd7NeMo0QO4ddUKtN
wcv+mnLS0KvNfAcwH9Ph3zibD1cHGhycgT0uzE266z75P1bnEpE8RPRZeu2Ii+UrU3Ys/j3pqr1p
Ni3yiu3jAh449Ube45Rqrvjk6tcpIafLvYTehbH0KnYilwYe7ysCan8+//oyjwYGzSU/vcP+d5WV
kCuvuF0KQIsLcIljtJ3JNp1NvDpXgMti15EHtr83GR7gz9JVYgyguPduezc3wwoLR4cUyMihVJgN
keejS/IwSExtPd/V7UEIP9t+JcCT7TwVVvITmjjbvJYrBXGT44suYyYIceUKfeFaO6inemWu70tC
EFbRUXgZn4pldBTxu0QvhNs5ekdL2Ak7+YD5NM/JMChTZ4d16RV3Q3ueWMwvGj4swDZi5m1/YaKu
fEb+Reo/YhbfjgafRq89oCsKHTKYNtXxjru69kgKm50uI/e9o/P2P3r0QLzzVeviIw0BEKQed2g4
CLxaPrtO9HjYAitGt63s7hOxKzdM64WDU/qqZr7iNdpV6I+1fMDLmBB4YuPpCZk76cuiWJ64yzC4
Ovnrru/dtx9PGr5b+nJW/x0rPKw2YEZsi3t/+A8ZTskEvVPXFNljU+2KO3G4zkwU3/USds78InwJ
AU/pYGkKJvXzBX0hzezxyK1zNLzZeFxD30pAPSsgFie0ZTBDV79xO6pQ7Jbj9JM7mW8EvRPAzHsL
vwdQ/AtX67ek54JqDRfh8WPemyUh8kd2jifzUeQhqhJttLPsDRvFNTlaEbKMCXO2BQMtQBew4dLO
MnSbyYLxlAhWTH8Szv/QHTTWPDRZ7A3mkIM7ncVjn3gjzMfX0qZ2WNEAJOf2CwSwJNnSC1fmMl/P
85NoHa2ZMTnMvPbDZTyib9xClMPfmmwPvl5QuVtvFdzuhStr6xyu5gu5p8JZv8nXP+ZQ7PK8q+am
SLe6fcooJmHjy69okpuvqF8Wmw6jbVndyQXid/RkBz4+0k8ojexoCX7FAcKzQYRZ8kQ5Fiof4xq6
chI4pKbe5N3waEpLVCEitBB8UQOP8RKLCjSyixFFpzzZKxfZuj2kH72xZzoxLH+8y+TV3cUvmqNh
k0RLLLtXoGBWzwsR1ojb/G2WbXoHErlpwxGDdi5bzCrcLLzieNyuq8VetcvFSZm2uJ4hNalPw1LT
HvXoeYjO4jZ3hoPB8HffnVN2dHrtH9gMKM2CzeRrwgMauz1hzmpQ4yEY8pLn9iRbQHHDUolc9TY+
dGdiAX4M2jBwc7Cb6M70cp84WffVcQFJONXhhexZxpN38aCGBxEWEx8l7nC+ucIEDZ9rTAYIl8Wn
Drgq+ihjz3jX3sdttvcP5jV4pwJkZqvvYtt/C576yt6ez2fKR2tcd2f5f/f4RGa0AWRgkKcHdPBT
Ev5hkuS8NW9/SyDAWuavMMbPDOLvj/+zTsL0k4A+unfTmKGKOUzgV50kUSLh4KziEfZHMfSrTqKC
UkgfI+nkjxnJX+okbQYw0FApP5XXfxRQZv7uUfP3PZfFv01P4IppmtJL+kYRqsIFwGYeWEtZ7s08
oKqAxreA3SAgrJeSFrzvkOGLOXUBPKOPFNvKaQxX4ZDshWIIyfRS0d4jHYPneVLy3L6bnGvqOyWk
O00xF+WvRQqA6ydPYvp0V4edhGw/vifZMmd63pbDml4ObXnFguYbhCAMaKmC0nggahyMQpFeUZwx
K6xGNMYMGnCm+E7CNlj3jfqN3im0oih60vXmaYr9Rz1ZPOOhZQ3yKQuNLyW4BTFDCyERP6cAFDSu
v5OmmLaCHm+LhDoJ1V3QTBRI9009wm5HMtcR6qTq17BdUB6aSLCErsqIYQqekev6qdTaYjnaYvgG
vfZJb3tPqiunEUlkSmjV04zRp/QIVd7SpVdhIXzVNcmi6eM4TZisTmjYrHIe9/jisI4NTs++Sv9w
UPlfOsZUMcBFyqUC1NHkUtT//80BiQ0TGQb+ghPno/kfj//zPJz7FUyY+PZnVOZfTsPZ7A8vdcX4
Odt+tSvKv1RdB9ZECkugLrPOX+0KN4kgn4ihTAVDPXxp/oMpJsaD/2hX5r3HzNxUca3SpHnK+Zd2
ZRDqhT4MmkASCNQTTCPhqZQ9QlELyoiTP95BcbSlsRzdwRm8jv+A7Txtme2ydXoIVtVadBcO0gjq
JdlV7GBLft2aQDIvfkYh56HhwLk1onuBjXn1v8tDcTWf+2/9WD3XVA1AWt/V84JAAUZ8NtkG1P+t
21CmF465ErbBo3hW9nO5TwjZFhLmTnOrj3DdPCvsw309OJKnrzIv2gQbwUY/aJ/W3muGRW/hpWc+
in18bN6jvYB7LILjVbO9v8vout+TG2xv/xq+a1fkKK72AA9kn+5EcJraUXChbT3wrKPyAQcYUnsa
UVbD4LEQeLr6cvSwarhbcKAJIC++W4+B7SZYz9EYhAJ9YiRRQSJhAPsmPN63pzm+9jXAB24nH38y
PHbK9b6VLsqVWip+x8kC9hR8SbuliMU6QMUOFg2thRbRWlEyx3aFnijy8tIFwAEESjyewaJ0tQw3
3LRP5gvIW/ilr9ELYq5G/4YCvbDANhz/QCu4ihxGnRfTQWJH+oNy0F/0F/9i9sxWrDusiNLK5mAI
5hmgJjw4nJcli6iO6WVx/cvZcvrDW/A3y0H5b6Zefz9faLp/P+paLjMVHj/CZnwsscw9Y52iypby
ODnPR+KWra9qK79khhfcfGGdETx8MdaR9Q5Ein/PpnMYA6/CvRltJZUJqbV4kQ80ri4O5DYDIBcE
bNe+GZu5ZcpO41v9Vl6EiN6mW4vLeA1qqAgcz9stg13ZeVdsXJm4OWTttJAD55H9ukcHxZHNp44X
Mdisd8H+QrYXtKHIsd/RrVrR4ixidJtrW1R5h2LXT/SWkNMlVGGBKXwVmb5t1szBi3CbjtKq3E9l
YqNedVCasGftUhCthLMDPWV+vnvppqRxCdzkRueK8XHx5J/AJGmVSZkpLFyo1mxdsE+n63Gy3tmE
VVqvr6m1fcY70sLm1kot51yvno/vx9fcEnku7kAal3WFr22j27CDPZL1E3kdWwGLZZQP85u9Wy4/
lsvl5Xi9dNbT6WvgSSYrt7Hrt2Ee8lC6SGuyeDP4IvHFvg7WhbvNWHTspftkHx7jY/plvARnaK42
owKq9rv1kePgTH6hi3+zddxjVAGcfae9m58cIaLdWT4uz9DV8HOObnPrR1PjzkcAEwwn5FFIOXhe
TjPnPXZ8BxXMz074wL3amjk5+wA5ikZJO5JTI20qnA2C4jYOG1F3q2zNoDsr3CS7VN3jojlUT4ME
3HpgAp28+jvzkn8NT8262SWb/Cbt6jc0vHeSN3vmIULDmNsqLxI6Y8Mdi7co/BSi43wFr4NNJAyr
RqXlNs66ghUHNilE5ykOrFSTCULvBdohVkAQVs3D5OAy8jCT49ashlbt+ntjWR8wH3jCMpLUr/06
Di3tZQHj8SCCGStMf3xHWc9rBcoy8Op0PmQeseR0JUvCMPv+ZKyHLWfFclqybtk+W9ZIC7e7DSR8
jp5oqTz4DwELUu/I1uHDcOibnWYl0FSb1nHwtvKeMcuDdr6vwzUGQCzi0ha9xzn5Kt7lF+kCyZ8Q
Qpy3wyP/OXC9OOLgDx7pU+x56emcK0NxzruSw6Re4pUXouecrPCp2cyrp3CTj4tzsmNusFbP2rFx
RedN9rrHwZVpn0KCaSyRLgCrZzuwaSSuzXm4dQQ3aVZ8weaos6KT7LUzKg1Ivag8FbQBQGvv49fj
joxrbigVCWuXMxv2MQrKpHe7926LjVEvrAww3TH3uv6TefWUo0hwcbdjukJ4RqOspXqrx5jeAgpY
ZexUUGXmg0lbNyv1IJ+YRQOur5CyOTKhIE5knyzcTRwTBTOG7x1NbENzde4eEIo/Dli5EHxHKt0u
OkAatsqVekJsgNrXkZ7rR1w9diUIzo3xXHtrl91D2J6bcpWZG4YTwXbgSFYewxf5cbHDtmQ1yXZ1
xPeFsOkex/xk2e7Tcq1BncEax8X9xyoHYkIsMjzLZpkzUlC3rYcE954/qe1Ig2q1135nnokvoWlN
PFJy74B4MHmC7kn8jN+FZcEKgOrehh4bICsSvXFhYib0ihEijoWwjT0ayTCYlV4qbbT+oIRbZgTZ
ixp7vuzN2U9veICIFWsP8/PqYRKt9AsOBbhc+ypdhWdWWhKGh12OBwQrCoZbTzFWd47gdZ64mUtf
DpeG0aJBbqXTPUFG0YJHDTkJCz6XQIQPrAgpKwSSXPcJ3oI1e29HzvenAoBhFfv2sxDdTtkaPTum
z47iNLs9URg3icVLQEmHK//63u/5V/WrhQyf2ceIY3sfzvAKIjzWxdoOQT9BQNYVF0QDTd79pX9B
Yo5i8aV6Ny8Fk7dbulfiJdsPx31drMViVT4Aat21w5QTWAIzhU/Hk5KPONyIHFwBV2vCk7iufoFl
3RTYsbkFB2QvjSt0ppO4gd+ubJTwMNAbqwHB5TtO33xW71jDBjFheo1O4q7p30cg27dhfFGmT7xs
CPbrrxVr/xr3l+9kPUnXkBZgGSbryFzCLFGOI4LcDxlt4I5hwWp6HS0M2t8kGzs6R7MItPriSGSF
ZZlmotE81pQ9vdO5o6cu07V+Hp9hp4zZQ8BsZNh3WOo8oBcNAld4DN/NA4EDk25hydGd2xferhBC
ptdsGjBMbHLv31rpdL6rFXu0txRN3fgMNAq5X7kgmP9E1C0zLpTcmjTW6/RCjWHuugyPdSvnqAaD
zBgaWTmj2zB1SNd5MG81q0njGkxc7itmwA4OM2659Xe+V0CUidY5a0xwNZlIrKtHYbTHu02AmYPO
ZpPpjOscshs+9LOPPmMvvKKy6XBS+wD71NEXmLwD4UV7ji/JyYBdfpAeyxOsIqSnwvKWfig7/OMz
G5tf9Vst0fYqJPTAhWpxEnJSYODQU0W3UDdSsdTr7/sTsXE1rvGVJbymzcY/1u1S7Z0Iz47LfesT
BckcZIUNPAbzGCvUOesATj866pYluhdpzxFMVFb1YXKGf3TsMzF4dYX70mphjaR9cSMqjkP3Il+S
JwWTqZ34qt2UPY5fdrzDJE59UPbaTbsR4KdjqS3uBDWHN47WHR9+SDiWz6nVzPN8QrhC7HGc5qN4
lsMnHdK43bw0ieyK0Ip29ZzWscGyxQmcz/PnJ6FCfKnWdBRW2p6OvPrwb0ywSQlsWerCJWxClyhc
ficM3A5GS9iWrrJvNzSr5BZ4+D66i/XDNx/KUnWgdLPL86jfv41nCYZ8e+s3abo0xjUmNy3FWrEH
O5lKB08RmYHcgxhvFPM0Edfpu8wF2BVMrUQXoNbWRPfOBdLfikgKu89P9YSKrfuMMHa+LE4IIFGQ
9Hb6TnRwu9dGJ30SrgarDlim/zX4F/51unvnguFDV5wRyX2Uc0Y+aUKOZwTr9lxXq8O2kjxoGYK2
y5+KW8pIc45XeBGE9Wc138DzjHA3MmrpPkZu4FX+F1KEiVEX/ordSmZK28Lr3xo//8Jhg8zdKgtO
RiJNsjcppqCVMnZjVbdfMqvlbqGcONxbu90J1yBgWMseTTqfkXUXIEu49UrYaQQCrXwT1vkmDDZs
5D5s/NHhh//VOCSmF4ilgPcU0MJ/N1+becS/9/XQj35//F/6epwpiDXTZEUkuJcW/S+NPbAnDfqv
cN5f87V5vIYMBeRyYWj67zikpClQk/GpF2fb1P+kscfW/h+N/W+7bv6NJiyUVZEbyqBs0O5rbxKu
Io8tZjpJOuNStUoWohtsvMk6QiR0RubPDIhO8OlszRaVDWRR2h6hfeDO3SCsFl65yTfwYuWvY3lf
TgINNurkZWRuC+OL0uYAoLWZzpACqEhG0EHSCfsWe4O1VF0y8aytfQcnI43FToUxaNWJp+Jb0QP+
uLhjMcQHpqi2xbal6ki+Kcbyj5AegSAr8ryt8JsVdTxOB7z3tF2zlWz1ouDCRTlETglnU0wvor9E
e/1iCCBxPrAbTfOQoNpdymQpLk7RUqSy86/CDYMyoBd4BT7XntTEOCbD5NR4k3B3tyFbDPSRFeRc
qnEiHg1sYXF1cemJ7GGHERerA4LX6oT3CEicF63qQ3Wih9w1pxCmD3wtu2r2TTc7vljam+ICDSYM
4k9NdQRz8njPAioz6BvI1Zp9DmgXtyvF5VfAMBA7v7+gilZ30zoYLlrAh7RYvTcnaYdQivnEwnlv
jv0+P2fH+3F6KlHtiIgh7JqIMIwCjwHFSG2XBJvKLrFnSeKmsxrajpmp0JAE67rw1tJ2saUpuR9J
LtK3mdfvCw898bJwWjt4StFwsVpj03NpXqCLS+sOwikUTtPe+m4RQ6dyKw9man8m++2VjEr/K0Cr
bp6Qf+4nY8/lCuzY749zSmXVbYmDlF+5bhH8WuKFgooJwC98hUJdjujNcM75rjy8iWzGwNnHDEhz
ZRj3QejBPuKdNGgKqFHOXKD2KSUKLaXKlZuq39JqK6MrN5HEe/wwyqhetq3N1RJnRvJi3cW1xm6N
D2CBIQ05tSs93ALmfo6AULa8R0SFqVUAjrZXX/Cy+ppf3rE/83JNdPinidnUVB2NdDXOl87KY3e4
AYY9fuE25J/GS7bVS7Sd1oo7648yB+AVODHhL/PnCAdoBcrYX+7tWlDs8cA5lXEY29pbdzLeoP56
mAYMVnfqD7hKgedGOm6at6ZfknZd1nymvbXYDZ/StYLIT3A2iPLCwbKYtJoVZzJ/bU7G43y0kVx/
Mb17bOHizfVzBnVlXocHAE3qtdZf/EfG5fNJ7jML5hhjU3PubXdqsLfRYfF47CIbTKDEe+OhO6Xy
sU9XMPGKF/bbeKxe1J26U2689Esx70eyIub7wHZML1lNa3UHy2B+2owj3nhUgiMkGjJnKl4mcKu6
44nYGk90D088C/uay0feN459k70ngZdVQRa/GM+NJ32xFMuV0GAbNKOstblRbymcAyip51R+5S27
sLCxa5+cWUG6xuW3++z955gsXviQvA/1nCoMNKiAw4rISm10j6TuyldAV2BC8m+Fx7Zfzj9XSWgl
7dl8M986FJleRRAj9ISCyjxbsShMB6Jq2QJpwOwLywOr1Bzxy53Bh2OFwxhOAq458Qzl6tNNXONY
lZHEO1yWaT8DlKC7VH3gsuDA8jr/YGvgySTdjhjCdttqeOcvBG6tSRhnsIgIw99V+gOIr4Lyat44
fUq2xQeZBF/zjYy+C09NWBFQsIotGGUzPXogAfHyLhooAdiD9kW34+HCbsnpzodZ7bFt8224sBkY
avULqG+4eAU8ZS94WFg8kHaUAx2WnrDUv/xnNMFOSAWnE6MG4o4ejNLzuRE3heYgGESrX2z4KxHj
ZEFxj7bZl/4HGVHcD3BEwqzPusXWS7lwwEX+i7vzWm4cy9b0EzED3twSAL2nSJkbhEQpYQnvn34+
qDo7lZl9Tk9FzMVERakyJNGBELH3Wut3woP+CsS4r2ty0onqVaf66/0WPQ1b/KWokfiriQtIipnV
CA5GKNwPysUKRptkAXYKkMOKXV0+l/oc/hcjuPx5eIHOJ/Ff9CSWlNDGQsJhc8zspXdXKcIoogln
ctcArvcpCekNxICSv2xjiVsZ6veM1Kn+nDjNiaJ/eMH3CCsHvCFOxDgZH7zB1C5r7MngSNj9skhW
mnEaoOdkc9qqXXHibXmTuexAJ9F4V/UBC8nX8VDKabjGzoekLgaXghPg9j2mVo5h8NyTZo5X5yi6
HdnQZItxGKkdtFP0kxirdTvuzIv2S/UCrosPaoE8ZiM8EPRVyVtevd3ze4yFJLR4w4tEgJsDhAun
zq2OPHkdWfL3jnTlA7o/d9r7u/a+4db7jddUL9zDRUQwJddKrmbcAQ0gpyh/Nj+46XMys+JUMqEh
55EuvbSjJ85af+YdAUlzsNzNIJdreElGLLfmg0eucr/gbypu+ZY3x1eJYEQ/FziiVNYQo34m+2vk
9/e+ZY1713iH+w3EWR7zv8TPNigilsviTOuW+fF5gGN4FbA2yVrliiWSTxsEfgsaDruKo0GOiJ0x
LVV4ZcfoDqnDis4mwhKPNh6KzI09YwwlF8/CC9QfAfbosWdOYy7g31TSblRwwsIp4BeZ7pLn4PlQ
IUEVuvcjdanWyEGeLEg1piODFBQ/QR0iHz0118wvvMdy1e3ZB+tkxdYJxYnIZg69gWhUxKeeRZyD
8c0TPVfdvRHpJ227aqvcD73gsPnJGKtlaPArd0wwM4Yj+yBbpHapaIbnHK/7wW9kvDDXPC3vkxdX
ZDDOTQ4joMU3ZjzepGygGo17HVvtGBTNHlhdhzNRyey6Oa4Xt6Sb8aBEf+V3vE8Vj7pbYr6jCx7z
lRETPWE18P9Mo/j/J3NRl1B8kFUsK/8NCZSRE/zRMYDN/fL4nx2DaEiSrFL+4wD5KU342THwTKB9
8AI/0fpfmYsmoTEG4ORnsidA+k/mIs2ERkgSzEZCKsy/FRim/YnIj6jiv49c/w2R901gx7Ds1JXR
SsNTDK6NDTUUfSX86O8wPYSQqXiUl+9DqodTsYD/aiRM9TrXW6SqjmNKaBGfcs1I5a7T0h4YROCw
txCHZBaj0ZWKlyQJ11q9HCodgvsRL3lI3hAh3Y8o8Sht0bGZJ6GddVq69TBXSFxGE69yac5l5dHs
6TgCMpRJGJrJeJMtquhqFFABFClZGmLo26XkI99XIbqQXSCvejff93K9U4bOMaivegX35SYknM90
j+qEcbxPhERdZy12UeJDxQCUYAoIekpZ3MR23C6LMHb+0d0zUSPwd8HFtf8LdorCR+q37vn3x3+5
FgimQ2QrjRC29Cs5hWS8ERfn3794K1+aZ6S5I6dYV6G2m5BhvlwKRIvLhvAvkP1vYOKyzKt/CcgZ
0Ule4t/vmz7+V3RSq6su03PCjJNlMYuX4CMP4CRz43i/irfhCZeM3uuYeSNXxP8x+cgQtV27GZqS
72W4xJV6kuz1VppPzsg8FWd4MsAoNRVzhRmfUl3EcmPJI/F95qn4vY4ZN3g7bj2v9XeEdBHAz3J4
CshrAolvjxOgEZDCdIEelkWctZ6rhhWetZw9AkouP5r+hp5rOFM5sYWWwrR+U8KxTAjRNiaPUMk6
vHUfRA3b1hl55CJlANZMGkTG8Qlh9Kb3tXaprfX1ur6uoynYKN9er9H083/2cdDkGorvleYqs8ef
x/9AWOZX/F5oB2trMkvZRNmSEfIyWcRTkr1Viec4RXLdUhIzjTQ0dyO7ygxf2Yl68lz5HN+wWLi5
99aSHqhx83qR+4dhLGoBAijNqbxF7BitA/5kzAsAmwjixOkMWGC0LLQlbe2rUPwt7+Sdymu2jB+C
E1m6NtqK7/01A4eoHtJT9VDvmqXy2hEGQVb5lANQTKs+0Rr1Jf1VvUMyo85kaWqskgcTNg2G/La4
4wi0TdHcmEIUJaMFkbPlPo2OzJT0bhs9ddoz7QAeXffgLQZCatoIMutFjTmCNSVTi3sXD6T+o5jj
DzEWfCVcHZLcHyifWIPad2JYIyU/5BxCUbmOntLWH0YYotpKDzx7LDz42B/JW46GdoM6HaIn3Qhn
iIOsAEPBNZgOU3s+uy7gQLWliBTlOcXnM7YjYrErthwLd6Pc+r5YrM6Wtdo5jmNtnLkjW+R+zIyZ
7LhvIrDvzFjU/o4EGjwEZ6o1FnmMK6qj26wYi6uX9p0CMIhf6/SlOTYwHS98Pm2UYHMkI5b3lh3/
2aumqRGBN27Koib8F0kkFcGfq+Zvj/+xasLpwy2ZGEv1M8d7DHb7WUFgz8LQ0BTh8fzFGPqybJKi
qBoYJmBqQEbdr8umzKzRYIE3WQjNvzNz1D6z2H5mSf61cH45dHXURnwhE0VG0uZuwviQAcMrrG5S
tvUF8wfILvWCJqR6116Nq7qJpL2krCYVdoiMzbgE+XBB3F4Y15zeiEoVEOK+YfJ4gNPewffFZZH0
440P/cGd35MV1y5fTMIYI3CX+0KfMYC48xqMD3g2jFckE78mpJZU8+NMjWct2jmzD+jfA4IoXOgW
nmm/cR9uQhTWwrFPnewZixGaviXg5khPANKGhADphMBj3Es4ItJ13PaNCUZ/krnm4DUMyz6xB3XD
gRByNDyA57rXv+YqDHigr4vMSyzmE907Yw5OhzbS8rmDhkAKluA7R838UWcwaDM7qd4xBn/JT8n7
iAbXAW3itIUF3T0rypSJC/NZGVL8zo0xCpjQ5YGrPOdoHyBq0cPuODRGHMMuWSQLhgTJQt6ET3cH
dng1F+Y+DnNsNzdmd8YFXfbq7sQ3ZkgCiTHMhXxue25gy0M6Zxryps8w+LR6S5n3q97Sz6VT8lTw
VUiWImL6TJ9OZ7OC0i1iMUEdNY3hftX8lK+Uy7Dk+XjD6qZtbMaiiM1Hc0ZHRQYSLPjJnBXPWW6H
TyPVvZl+fHjTh4eHNw6FobQ5sbuzwoG/meug3ccz8EcLwBF8uLMavPAafSaC9EHMx4doKrz7AUAv
eSIEXpLRPBtXaiYrLMx6da1j0CV6O0YvtXyADx+2/jFD6x5KCzYd3XR4hFdkTxkTbeQKzAw81Jvo
ElRHWrLwgs5qULlUBe0Z8zwws4aU9qHeD6Q7++jtV+UD1jCQe3YlpcG0r6DB+HdnWFXXbKcvUVfM
njEQiOz8PExGI1YsCjbyi3Qu4nkVnMmeLi94WDa9tcDd8YLjqWLBJEKbLrd2vhHYe+82BDRiszkR
7Z63bZRz8zXQMJziKCG+Azzeo1FiAP+f/QGPCqapI4W/PXibAaAZIozFBIIjZqKBN5QtPKxSO9kl
DunazA0YkiibAIsQ5rUUGPLDcPYeNSdddM9gllxFb55opW9Z0/ASdv42BiyU1uTARyUEf8enyamN
6Up7FHinRymwC2lZ75VN3C869egP4xEdGtw49LnwQqdK4cKgNXZ63CjaAdafuA7rZv45kRr8R94X
4yjeGDvgODBjZpf6B/1SjhtuYa6Hz5ncs+jt2VaZfTCCQKhMTJXlHYaVfgks6AqdACRuYwZZXJW6
t/DeRh1Mpoby6JMtJDq5+SC4uuWdq6pcBaY8JbKhJBvCZOoh17xObEMyUd4N1AnzxBlHV9qwrsXH
+43pU8sopxKuGfTFduE7fr8sUVkP13IZHJJdujT2Ib5ir7qKJwfrmDk5ecKpVZYc8iiGSS6aMZee
3NvwWhwjdeFrZwARYT/BIsQErmE/FS/ipTnBrfe1hdICoWBQiQEgRI7REIUm//4+yZ5o5/sl4wh/
k9wymzuISz4wNrNsCrz4abJmQtIeKfmoCIniA/doNzye+pGvyYyHM2KHzu+Pw4Vx+F5YVInMKagM
ceigmmO2zo/cZEg1Xm4zUYagKfs7c+F+DGfuT2nqu/xQMIIEnZ4c00Xx+QL9okJgQbC7dAsFjIf1
OS+D/QMUINQFXGH+eJCK/NTtkxszDqpSL8KkV1uMOQE47uG2NAcziIQHWKroSvIZYxQC/JKCdeLW
y1v39Z9db6iGgbyR/Fpshv5LvUES45/1xm+P/1FvGN9EQ8SCwYT0r47ayK/1hqwIuoSVgsAA4tOd
4We9IUF/xJ6BmG1I1TpVys82TQIXlQw82hT6Su1v1Rv0oX82aiTukpDDc/IWxsrma73han0bukWr
rWryqPEww+od+p6P98xCNQZwM31WbcJlvfLnTSjgaQKDF5M7wcmvwhz8yonnEfGMUZLDs5qauClo
1daDLIWXLJsqZXSB9bUFIlOl20S4ig9ScMSRKComp1p74KtqJk6VaMAylL0wn+/xvJOnJY7N8oJQ
KhUWHugD6RwwVotpAZ9Uyrgs71wYvpXCZsNOEP++wBZidEDwPOrCiTc6yswNPWOD/g8OW5hMpqMN
EnoI+UCmI9b+zJKmfndC35Cmj/RhYFKf114igIjF/azy1smjfvJW4bm/aFf4tSA5PNM+6FfdW8xC
O8VDYRpCKauurBYVmEqsuFMGkgSS2pW6v1PJY8t6ljA7mKvmDPp0e+i3RTJL/eSpBh7aJGq6EbT8
5MG+RICfCxh0t8nirQxFWrcFcJJ7le4HNzjjB+VegYAoK8wGwtuU8sq8X6iBjGInM7oGH+veW3kr
DtpUnnU2MrT58FSpmy5F3QjBdpZuy9R6iMtHDbWsJK2laJd0cLaql1bleJciqliYfdU0O5fz9iM7
43iuPpaMfSbXch4KdnvpweT8mUKhR2nKdnIwlsM67j8kmGK6JaOBbJ178JiJGy2eJ08V1ocXSPFe
uQNDJwbECM5ZvYilHSVMusLtAaZ2b1O78W/LGBfcNyH9bkS/KMqoe/ji1n6nboLuVEtgYwyV6mBO
idIeEBG2h9EY+I2utsgstzu4yAvp6EaZX4wubqfYFcsldNiTsBSWAawhbVNCebrdNGihkGbbaffa
aLNIBTOADDjJcLrtHTEKzyrBbW4nWLq2nXyEbB4J/P1J9t1kg+wnnRNT0nRw/UPhISW0rUzZYUpq
tVUIY6vvqA+WOl4F1YIHT2NpgQiwBPlKZnXouL5DAukzejY/s7QFkMcSrcmMANKZAclTnHcrFRtt
QtTtyuhAS6WMrpi12gZLwxl4qvnr7kSBIsFGiPQIQlWPuNYpn6lpPPphVJUxuPGoYmTjp2oL+Rw+
gG7Fa04P9+S0aRsF0R6n1+AdUfPSbkRrCksPald/yD3bBfGYBXNYBtCDnYoAkCncK2lZZHMZPOxq
7BM+dwNWtdOOQ8sewfro6IPtMPd39eb+3pNbZesZbNFlWixE6P3VSntIFpAFoeipc2XW7Lp5d2nf
Js+iA5kMZ+iD8ZCtpX2H68lSOw8WPix2XVuiJfARmMqPxb5/KQCsXmCL1ifIZ/ZIsBU+0urFfKQH
4qNTQscopxTOzRlqcJoTkWNla5LAkGEuRr5zsS6N79jgIyKsMOjizU+btffxoOOyZIX1MYO4Oosg
kufpRpFa7C5W6gI7MEIpMM9olv7eICRimwDm1vI2w+VzJp+p9liR4GYusKg9VrOynxKE17f2GDHo
YKYyPBWbmADZa2EuYWvgnYa587Z/0udkDuJQXW7yDZGn1w5OIKFgOtaj+Tyvn70JqTO4dNEEUlGj
2ZwMFwbhFmgjFwPwI4l62VrfVW+eZ9WorlYN1zCU/13jWnzYEEUM0gIyB/3cOcBYS9vHr/FugltH
eEqA9KbG3jgr5/aQKZBY4INZcrgVwy3DYmugsyFuBD4WJmctBV3NOi7tQ1aveGmmZzN7a+TtaDQi
boYOgl8jLM1XaK4K9Dcfp6eQOoS4ICvke+gs2MFAUzGjDzl13JnJ3CuYg0nH5sH09hpVbSVp+MNQ
moVwuyBOuJ3XkEg2NdrK5rKRr2BfNV4c8HgDRmOgj9FHL75XGJnQXkA3ubsvuXfrq23P8arMbwCT
hLkenDFLRWrQOVlqMhQTUGHCOEOuudVBRlm98Mn3dzAvika0e956DOU37uZu0SwjuuEQ0hnyim7y
qumwbZ5RlHnCC4ELzgTmpvE2SZ9duIc4lJCbqF6xkVHTabWZ7Es05/ijDzuFYCsQMijHimPWmP44
8r56IqUpYSvCZd7YSvrOIzg4827UdTIGrFyTE4ywB8aEJlmwBlFxC74rGSXNBtxJr+wL4hlHP3z3
ci4UEtzBraAl6yPJHmjTRZTXpxaftIK/LID6RhohSP3DzMcGK7XRnnraQisdrvqOTbVEBrjuimmQ
byNvnk5WBYEmK4jkfrOJ3uOTmV8zf5sv2yWkWvPFeCRbMlHYBzFv39drk12h38SX/M180FiwUIxA
dcdwL3PK/Izzn7pUsTacZRZNQkvkldQNtqBrrUM0HNt7y8fvJW7jOW7T8454MMJBWGTu6z4XpwVO
gBJneBK/p+YqYpGvhX840kbSo26oWHmZgAGfJfr/qH2VJACp39GF3x7/s27FI8RUgPD+lL4Kn0jG
aNEJw+6rPwglLolMyjixA5H4WrMSAoPiVTQEJKkCN/0NcEETqLb/ABe+HLbxWyZ6r/pRFuchce3N
Gi7viCBjeUmgK+SbS/KUFqfJWniBTHUPV8w3EMwQzouWh+gV5jCUlFOkn/PJGlrucTgPezyznXbF
dGaVbai/Vtmyog+cZXM8nKuP8HhntgNnOrOqWx/bHk4XR/k8kZ0yXAz7cCMAgWe4pX9+gadTBxIA
oeHFQOGiHYuRqWJxed7XtJLjgoPk3aEF5aApkmjW4GrdhbGRd4NFfyxm6x4zUvxMnoYzQPnYN96K
GSshQDwN3V+tXj//BKIb8Z05A7+im0ueCkonh+OgjAaQyJ3kFj+NCMdIIMvt/kh7SdD9X6gDLye8
sOiwyPHU3JyNZxFInauMzjC3fXFDV046HPvaeEBY/4wHmNqpXa/2GC6tVX1/vyZLndM6qqcmHHcx
WnGIskN/eWU4wf2pjwExeoKmZ/SfNMS6vpe9C75/+SxGevMgXaRLbNdzg2Yd02rhGNxxNT6TWFQe
k3fp+/01jxbpxTv6/tTfd8rSF07u5ETS6bSBLCFC77aMo7IKD8EJvuUTjdY06JcIIBYgTMzYrgor
hictunc3eII5CInqnWHk0uDkv2ftFGYCQV0oT9goIrZIanxGGDWjDP8sMtYozAdddAJp1iqPEmMP
d6S/pIOFCwjB3gArDCAJe7SSp2TjnYBEYUywfK6xFkmlZVbA7qMJp2NiLObZwkvyRIsgwS7nxI7E
iWbNn5g/4aR+5MMgvESMb3Jx3THM6ScwVjxqIqq+0WzhmQwL+I59cBxZqHF8CnBk2TV72V0yWW1P
Is4Zj3scayIn9ayoo5ObekeEVUFqFW8u8ybGTtkbkd7JG2ZQkdU/ZwsCsh6pJR8YD1FQhlT27S5L
ZgxD2Ws4KwfZ3htXkjpHow8hsRktM3Qe4PfsIcwf+UR/urAQZRKPUxPeFU52jBt4Y8iNRl33Mrkx
ZeHPz9+eUZU5A7RriK0drGAXSrbmW4Vv4wGeLCR0PctQxjDTSkuGq3WArercvRS3HKdyKPWM/Ypz
G9nIZSjRQuRg8UHlxJuFo0+HCsEdyLi6CxkiroTrsCHXRm5D22/hSuG5YVrahimlWl3HU5sr3jgX
i8x3SilyGiABVsRbBWQvKxanWhUIesneKG7UHKYO9iTQsQR7LHN8xSUYlUil+bAbuWfvlL5Myvr3
KF8COumXhqkWLUl34gXSFj8MWkOV+rzlExemniPpke25+HWtOB6RORHXJjNdwb7f0OJE3Y4JYws2
dCL3G34S4FFOEt2coJKaKTEajsJ18K9gQEiYE8JPf/ps0nOwwmj8GQm+tQyuVRPjDiwihIf2nfyK
V2PWUQSIe8Onax8JUh0fAvrGFOuOBdYWI+4FOwu1Es+bz8yPu7mCUzSS0yDx3IDd2n1z9M1Dc+TX
HAt6IcaR45owUtBYqRz2ZTNYAXchxbh7NjFWSEQ+jEW7F2y86q30ueoWanuCIDa8MgL04D7XKHUY
SHeMeQULottKQAyoWBMKDm6tWNWC6WKhXo3KoXSglnHXq25nFauydiBdAdHyFVNpgD5UkU0sbRFY
sLSK1Uhcc5fmguniP3u8hVmFqOEFCnYl/ZcygWLrzzLht8f/LBNESTIUeC2Yg41Gor+Mt0arUFAx
AVLOOKj6UirIggDbhoETunnmXF9LBeg9UHUURRnBNAzI/kapYI5o2e9o2pcjl6lJvk63tEBpm1xz
1VXYGK+NCkzVe2XsyJ16qYsAlCP6uPfkZihKbdj8nzNglSpHyx/Is6S9bAokK7mOPojoxiCCMZlV
izsc3LQAZq78ssd/OfHeq+FNQ9kkPlaysc/JNlNM6bGKVqIX1SsxwbcaD6Qk1/Wxer12UXYbBiF2
qjIX6IWJPbkrLcMzLJ2HDIA/a17KcRYRmXenVqnFTaOeD6GHSyYxcxkHpRT5ygsGxyNmZSKDqQwX
pSvPhavS6L8WWjmfiMiViQ64A5QZxUluDwqjiVK44K1GvgKjvTzYGveoWCQ1o5ZynDJU5Lx62FF1
WuaAk6LnXBjGR6le7/qwGbRsUWpwavVHzR9ooFwGLj78u3CmCYi+3Ch87nl9z0ep6HH4qeseKwX3
8DQiZIyBTVG4JJSX2IX8Y69FgatPlQxtNJbBnQJT1P+1ZAenprj9UrL/p8f/61o0hW/g0AhqmGGP
aprRu+9f0DY34S08ugCLwqeJBn3Az1EzSQCaBGFH/VHR/xw1Q2XDkliQuVA/lTZ/41qkA/j1Yvzj
0Dm+rxejkN0rmH16spaRVhNQSm9rxivdwzeb3Fahho8jfGSZl2C3qx/ViLaPuICN6Mqn4e6TxOYL
60EWm+fBGPpbnIRPIDglGSyqzn6vb0hg3Yv4tSpJtdcIdrdQ91iVEn13++TU6qCqCsizMZGFS9T4
Zznr8fGKcPLWO3RzxZ2KipA2QhiPvSIuoL3ZnhhYgYfhZYjFapDW866XzyMPTojFTUi4XiOwOXnq
RkhrnPdkfLK7Xt0q8R0nucgmicadRrG8NpQcbUKVr1rqTOIKPlr3vtA6pgOUjjKzroZgC914nkh4
u6vVIaqq10Tq9kXVz6KaQkUQ3X7uk145rX0AqjFfdaBKTotkStCpE5XN0m30g06R6kvdulYxvsD9
Ed2pclSGWyGT9eLqbmvFxeS1xti0NHO7qCviMzNsFfGxE6oxiH3dScBOIsVwIhGXVR5kxoLqPVxO
Bhw/whjxX4FiLqeNb7g1S8uVmuFFF7uW10pTNQAqTeANa0THYwvRyDvgFgbFBzfXsTQFl3LfjUia
x+451A4k9oRlOgu1tzLWpqExWp6W0uQmKOQLCMZScRHl++08HnPja+rdtlqqUknbQE4PM+ioGvbk
q7x7WYIgVTwIidhO9VZ8jlT1UAa4xvcihr36alL0Dncglo145FQ//mOXH7ZoSgAcP9mVJUX8pN7+
Ly49uIr+WQr8/vifpQATA0nUoOGyb4+TgS/EGg2ACx8e0pb+0vn9XH0EcFvBAICSP93Gv1YCAhRC
QcAClSP+u9Rcc9zqfysFvhw5K++vq09sJI008RplJZ7bI7GA7Uo5YsU41SLmaWfdc1zq3ImT3m2D
7plZ4pHMTUh30tVDcvoQUCv7Dt5QFerRKXvryCwZNt4ax4uRmIaFwEy9z0q6ifs0gWGB3+6nGSLE
ln4nOczhoZsD0W6j75MFQBYzfIYJk0W0FxbJyn2jGnipcIB2UttYMJhD0zMr5oGN/H/druvFd9Ou
p+ryvVxQswu2uioZ3VezyiIDTJ3XCyDxZFUxvF9km4SVpVk3+ch2NGW0xcWMlgwzzrB5NOQnEk5a
XPjbl55ZqGGgqnewvISHI26wp7Zw7l1nh/I0bMLncmckjjKMBBrMkiM4N/m+USzB4SRIV5GQh4FU
kSWdE/2LhK1qDNFFstoDXU/2rOBmRFqY9TYmcKgzdeYths391HaviFIs0GjaSygqV6pzFALryVpv
u8/Be3kZClt+SrGpuRAlnsIa1feEx/fEU4yC9Va0tXNjgVpPxUdsBBiMkJN1gg7TntBQrfmGVbo6
mGvGIIBv6CoX+FyyAKYf8TlaZft+yyAAu/M9UD7nY7KWmYWOn4YpkxMdBR7DpAIMETBRaC9etPRO
hX9FQMdUQ0H+dMuas8ogpyJn7y3QppN9sSkI5TCBG0jtOwk4mmbTGsXSY/wWvkkkmF9UJ6hsj8iM
KUnSraXhcT4V4TT1NkYZ6N+bdoNZhkwE20x5x8ZICua1amkMVgk7kffGtj9630NIFU/eVd7HG5zY
sffAFvKJdHgoUtvmLVPnzdt9Wwx26/QODrdLNFxIIFOk8cnI2JnWsB7U+jG+vwONNcG+YgDw+BA5
s2TGMGXqW6UF3MOQKI9tlBvSlhMknlFG5MVJu2DpsmaogwGvipCCA6/eC5RjKiqpcccFnwQ96dsX
2n7N0gXe25aGGdNPHDJNuI5HPiYy1m5rV7o9JjjACd/7woF1BBAboyATlhHG6Rtm2HTFyWLykWuX
ILlIsqPeR0Sq6Jc8mYEkqMchH2VhbWvYxhR76V0wHUIwRWAR4o7n1XJ0LWoOEUQ6guLX/ZbzKD+a
6xqTKG2Gh6+Gsn6MkDHxqemwWxXQqtrDebLoV8a8BvhAs4NGEhfIfbXPBLv8yC/B8aHcVueIKhdQ
Cwt2ba50lsQAfIZlKNAXwxo/XNQCOhT5loF8tOI7PqOYEzSodxLYT4HFjgefBgtIZdHMh616UbkS
bunsoouLblsdUfLQg/MVO7Fzn3X0Kaphx2vODJSRYZrbOdCo5qBAq0YnEuRpDB84fQh90TkVZLiN
ri6wcBpbv+/05DYqgAMIWha34PJpNi8Kz8fjkec1SIpkGwZUe+iOXo7rHmYBnQNvCC8P/mHbX+cz
CWVUu8+fWcOYgiCJ3xZ4O+TolZgNdGA2S8Ydo4qJOQEKJaYH43zAYSVbRk8EpCHFn1dW2c5Dngh1
UrZF4uYSVPycIF6tECl7e/XDe2qG57h7QwZWgkQH5jsTDwYY8JJG+tPcsyzGCA/RAbz2iSXsU84m
Fau6fEZhVuHD0jhRN2NM4ffqzJ3YAr4953AFvLpx17XwAetIbCkonH6Cfnm+Ej9UPtp2wYxYlKbZ
5GVSAP3OjBevnkazjOdZC4tm1sEji5P9pD8IBJ++3rEfsZFvg+/BJsRqILvPomTn2wRTeKMJOnhe
i7rQMd8rQnUcpsyAZ0SfMsbZMYtseEerylzdcSKJ5wGg9aP4gZVHDmZ9DJIpiaLPSn6up1x5DFq6
VSbmFDugH4+4PkdvBFgPBzgS8BTMwMb0o9v/kysanPZFyhlJAHMw/1tDxbTil4aKiuiPx/+oaPRv
KraDuBfQAI2AxpeSRv+mj0aHlCd/xKco32RpZBebcHs+lRk/SxrlG92foGBPIBOeORoe/I2Gyviz
ovnlyNXfYBCj070mTBJjFcDtmOj4GxnyLfIDBdu74olMbUJ+m7Q9dYWPNWAwCR/8u+8S4cF2qXca
KzQth5sMo2iyDxxiAEkOSsjIqH2ZDbsDVq1EiCExGWRJgq1HqObECIXZLQ4jEvvugK/1o6fiUUWs
lOLjz5G7T93o8oGaOAkOasa8juhvtzI/JooXsag05fchQYPeBe+5ig1UnMQnLYgWIxDYJqLLaNTO
dfyOPR+ZbyEzkY80f9n0zSrxWOWCUIGH6r9J44aDw9I69diIYhXZiNQZ+8BPTmHjEbBMN3B3V2J6
d4ht0XOBBiLC4lx87DxKEDUsHM1/mQhSu9bgrtwTAhu9wruqeU1ckhbA3Gsrh2T7u0Vmtzz9x15f
zO7oFASGeIaMAQgmIJ9v9X/CGBWMQn65vv7T438MLMRvAIwyyUT/Ft/9aBmICYSLP1LtsR3B1Xec
JfxoGZRv+Hqq6ItM47NjoJD/MbBQvmlgkiQRAF2Ko6vv37m+aDZ+bRn+OPTfuHFBFnZGLPTDupdW
pr5gS8nwEOjW0a7CdnHyqONgpFerFqP8W3lN4ZjnFs1tl0uz4ERjgybWNvDMxVBWm6K4Ie/Gh/cD
pRSDiFczI1T6MMF1XHtTjr6LPbRFxitiJhUyRW7dKUFqiHPkExMZZrniXC/serDSDg8KK3z/q/1w
GZJcyxNO9oVCRiH0t5RcwkkOOoYnAKYYMdZo+kz1drrQHc2IhAE5AhuoIBYwE9ndixYc3d1KLrVB
KA14snVvgq+dzAu8HYliWDq7Wm4Vk+HtTmZXHmaPEhVJnroj+FSJt1JH7q4u6XfMBrOSwRGL7b1L
5+5kcwdWKr+bzTpIvxd4o3nf4XiFwwwuTGCc78S/JtUcxVTeI3HQSYf132Mt3pax9Fj4+rbBh0Km
PzBAMo36+8Q7y/GumtcJdbY3Kt1JUvCTTeNPZv29OmvU73mKvLyo10a2RC4tjfcUBawvUktEJ5yG
TpjCfspQSrD9Ygu4qo7tvqWczAfMSaDzJV00KzkWHUpULN1p+kRHjz7IU10kEuxczf1QREDkdBs8
Ndv7PjibS3fHPGmqL3WXSd7+O1HPZHGTv1piIsZ3OZm8oFCwdcXRXakl1eYeiFMZ1E9uYfJtPXct
H1zczKUFgi1MuoDEkFBJ+GhpKO4L6xzMoMy0lo+XuzELU0tNZ3yvPk+YPKOPxg4QV4/MIfompCJG
/6YnJw/et2uah3jei9ZoUYoflkfM7lKsyLsqL/L9poYf5Tk/A43m0/ueO0hv6v2Nc7gqYRKpgEld
u8zabUg5vsS2cR8r5AljKs8YughvVfOcA+ngYyU6LvR9PGEv0T4LZI9IrJgYmszpxdJA4iZPj4bz
j11Dx6kLYAeO4JgHG9Ag/vc1FEDk16Hvf3r8jxoFb+RR9czARVcUkYX669gFtMcAlJE+pZ7jTT/W
UJl5sEjGm/FJIf6kcfxYQ+Vvikqt869no+b5GyXKuOL+MXX5+s5VSqivM9+70Q21aeSEhvrxQ6fB
mZfl2T3wA7Q2E9hQxkD4oTaaD0o+pkGUuXG+EJAMuF0wa2VfstUUeoIX+wE0Rzki7UFYqEK/Eyg7
8nCUDylxeCuzMqJDZHrbtAwKtfSuzYXWP/XZxJx5PT2RmecnDMgo6ys8farGXxeFmpx8Caz0XkrG
Imlo6YrI3AulbvdE3di6JqwNsc1ZP9Ot2EbY59C2kHRtdS4RV1nqzVtiudGamjIk4+rSh9T/dftM
SLmCV4HvFFJPo1sftPvkaOZMFGINo9qOLhnEZBOn6ntYijPRA7sOGTxnqa1FwKV9SgdDeJOxyFOw
HvJ2FKeQjasAjbIuq3LWTLDlFY18TjHWvtYM4xytWwbKwTW2gTpv67mC/6CyiCq4i654hwXQKAYE
6XJWtPHdimpRn8ravcWRpMktLWNB7xL5IumNI0mJPtfgE/PW9L0/8cJTnaBrlcDVhZIyrYwH88WN
0FB5uo2Ix1iGIX5J/9irmzLBwEdcw4IcUzLtv1ZIcPd/r5D+ePyPCkn6JjIgl7S/fAs+OVU/IB3p
G/CoIgk6r8x0dRQy/ri6SUtGWfBvSHbsW35c3co3BIyUVD90BeLfubx/TyD4/Z1/igu+iBWL/8Pd
eS3HbXRd+4Y+qBAa6XQGkznDGWbxBMWInDOu/n9AvzSD/NulU5XlsiwS5JBid+/ee61niaQe7V5S
aCVMwWzw+EIsK9Y9Us9jnFXPvocWV943EP0kFVVVsXZrWP6nzkaPHF8x9IRx5MH9BIcbjBdGE2yi
0bz05TPDftE5QlKvc2zadKPJOELF7pWNq1CyqFQSa993dEJGUB3RvO6GpZDss1EXM7sEbSmL+9oo
N2VRLIpGXbEPQYghjDCVd4HR9MBq08zxTP1ZE2kAc0E6UK/RAFUk1gM3Hj4mUqXELL0FOlitGXKs
MwohymTiNKNbv7KnqacsGcrNWD10JpCtYTgXbXXhG+o+UP0bMcJQqBAyBePoL/KhJwAv6GgopTzj
evJOxDTMfClBRSt15als7XiZ5T/DgiZpEQ17SWu50qUKpvZsbPBr+wGptZ2CiCTD1JaZcEcRbuRq
PeyKXlE3ItO6E+AM2bHK5M9uCTAx4KR90xsyYv2v41b7Zcjxy/Mfxy0JZ0Lg20WA+LkhYP0wsOsw
ymACO908vkxYJ8QhEw7QJd8aAhqR5wxlqQneOwy/c9pOcs5vM44vL9zg6/p82qbe4EppQCKIFxkq
ymy0Qng8oyo/BJ62TLv0Li/a6yKVxLUl9AHbZ4xkUKlfuni4kHTyMqq+BqRU04IM9R5yFuOIxMsW
XR3yw+kSZgzouJQQIzMtqLJqqVm0Z+8G7UxUL0bU+6siTDDxlTL+yhjV+zia65xU0ryB2haYeCXW
VNSOnpzyckQPWa4jido4yNcBF1HE6sq5r1kIKIvCX8r5lTWm0I17+9gHeGcVVHONfZfQ9gYNubLC
s7hCa+/WwOEbx9aKeW8ruyKsbsI0x/erXJoDkjhPaY+pwuoNECT7enqy6aJKhXjUW5SRWRoNsLDH
TT1E3Y0bn9v4dqT0OarNZeUzMQjapd0ukw7W7qjc5/mj0YTQ+K6nl6ggiCiIGFBqoqLzU12hHsx6
D0eB9nZeygTAJqfeTy5E41If18bKiOoXvyhuuwBRVI0KXm4btNu6oJfPKMAc8xtlpJnqh3CKqnCF
TgUPTMtlh1RKb9F36NvIC4uA/7MvJvdqBCK6zkhfzYx20VTippBs+/qPPY/fqmVidhRDsOxkauB/
7VhonGJfzuN/ev5j+ROmzOJndaiKsGjgvXcsLOsHuguIBe/Dz/fDmMhkgbHwLSTo00FMmc1lAOAK
+UKmzvn+Owex8Q+KaCTXf3/J33VOehOlplsk1tYfqmVaoHAaqfkqNyFQVELEEJekU4A9IDPdamKS
PxNrJtL2VkJcOZSCdAYiTWfSYAxz3S62BV3Pk4Wmp49/jsaiGhHgRuFGUUogb3FsbGsZw3+C2z23
V5KBnLQV0Q3NWTEfU0vZJ7W4NlsaeMMhDsQqzGSCCrtHPX2JcH8YTD4NTLl+sXX7Yi6hJDV6EHVI
GGOVFgcgF7cdEb5ahuQEiSyIGq1fe5frvS/LJJOmjDmT2OY9sPU5icoVs9Hq3mlU7NiDnSwlN10R
6PdHd8WxBCC61zhzGLCb/MD8y5xfgCf6vgZ+ef5jDeAtEjpRnySEQ8Rg9XwM+nVisUyZz8mbOdg+
alLxg9sp8qMPC8CnmpQG/gQjguX7V6/vNw7BaXV/OwO/vPLpNXw+A61RDMowksZjhN5aT7zXWjuG
mOwCF4FqGeyHWtADA5GY5pC3Gklf6xXuqwhgb/ukZ/fc+MiuWLXFUgtLnAOpvk4MZnqfvsHHXwNc
JvXj95dJn5JwaIvxAqi0b71FGvNq6+aNB90m1I+5nV4UY/SQVuFFYahXVVpMxkvJIkklfpAGbD+s
Du5uJ5l5r6vhQ23Fo6vQvtbRFXhjdZJLAToecHBAL9E+jUT3opORl3LN1bIJ86WeRipVt7aJEHBr
BhSEsb4QIckCWmKS9SdzFVczruBDH2dOC/IhT+Zy2ytPCMSqbdaXxlwSvuPGwP+tfmXKlcoQzUI4
1LsmvvqucwBPGWu1U0Zch+h+stfWU86yldVVZySNdQtVkxzJwkM3AGR3xmDMNmnej4gNQ6QWhlEm
8yZq45OVGClof5/c0zpvbnQh9XddlxsXf/SpxqpTkO8BrtGoIz/9wP1Tzt23Pvx0qn1//mNFc4v8
OrH6WNHUrMT90hJ6M+7wWT8ONk2narWnU9bm4kux+X7L1H7Qtwf6pWgG0sKJMvYbK9r8dUV/feXc
dD+vaC4/YvTSyNh2qQpPVbuK3eAYtbl619Qy6hQpV1+K6abm2XjOfY1cIy/epJ1GhgHaV794CVCu
XaSuCmel8PBD61d6AsxZZT7vo+Hpd1m+Vc1rV6eZQ5aBUMFOlSNSjKfRwruuEfuYtwclvlSMQz3A
zRoIA4W03Jq3OlQKNaB9a8p7ScnZMKL4qexcqkCcorK9FZR3Mz1UpbUQQzxLvJo78Vimxyi2tHU3
xY9LqRpsclQIcbsQHZ6YwEKcxwguqcxDEA/qCp0wm0SXMlOfhMcxCmRt1MRSjqdIvehgRAiL0e7X
k2D5j14jVGeozKbARhqi/7VGfj31puruy/Pva4SBL1UfSw8hLeXa5z4rSClufByEGolyU533eY2g
b/8o8qanPtaIzkfiyGNSRWuY5fMba+SfCsDPr9yYZsWfOjGaEedxmA36VvXTLb5Qs47O8ipEplZl
Hbe6MGX/F9y0hl6b6+pIUAj0JzgFHCqcgsGNWShO7ImFb60T/9VPzw2cl36wCj17q4CeLBsUYOrR
RxlX5vndqDEKrjz9ovAaaR0O/pYkyAveaRt2wzHsrAOYjZPnYyuua5mgW73iJqkhrZHpoLRvv+t6
UphiFyC+MZltPdZoN/VKjARNblI32kbyXG8jfAZXiMtpluh1CRjGrvvNqOvJlnYKSBiDOrWSamsz
kV/zgdQebxQP4XhScmPzR68Ftl+TsS0x8jKtyf84L2wWyyeh+dt58e3597XAzGGihRhIM99Yq9Qu
H+cF9y1co/QsyXV/w518nBfA1fhbB9yq/AVK+7QWmIwgNIdoIpPfoGu/sxaUya7yrbZiLX586W9w
yk+LQQ0SW9Jxom6j0kgWVp9dV+ymMrtqRv5QnZK25b2606bbT9tv5EdiXU5bcjxtzkJtCU1+27BT
eNVZKm1T9vKCPZ0L3c+0LvZln925Mhj9QD/WeBA789Yc/XnAseDL9UI1DlV0W8XJISdqkG8YwKjn
gAPFI2cr5IBJUPqo2U2eb4dQ3Vp56Sg2ZnwwCnW0g5+0GAgVH7x8UYuKXoly3aXIDGN/46svOgtm
9B6yUHfiSdDdGld2rG600ltpCeGuQYsyYspVFU0XLHuFDHe5rvall932gKZMU3pSmgDyj/JcorEu
6melqJq52gF3Ls0wX0lauimqyAnz4WgJY28Zjbzv0uoQRCrhOKENSSG2QHUDnZD9s9L1CJyrbIBm
peRENaMQb8IXdPjpGju+1zyZWbYMtqQPTT5wfNbk3sbtsNUmBqayWCbvSE8GMgHuGuula8L14F3H
WZ0q8yEzfARU1cBgF/1fn/jqeuw0aJ2tjgSec3o3+fSjiuslEVRjAVg9kJdVgNLNq5dmLp3qAuQA
/KhkuLQUbgBDAbfDnBfQXkRlL3P/srRf/OCkdKpjc6+s7GiFzWluedhCqyq4Rd5P32gSvnJlKFsn
11qsLSHBV0KSAI1UBveFLN4MOiEU3qgw+M13Q5humqRd6K42d02iIkM0drL00xQpE+GnAYGbFSDi
NeyHNM+XQeyuct9tZ0jn7OA604PzNLisu3KtE6Ukwy61NEfv+z92OyPSBbOYhtXdZKBJc1ew5/zb
hdaa6uOP7ewfn//fdmYrPziA8ca9W9g4O/+3nfEmUJC0zDn4oSThnfs42o0fvL9s/k+E8qZ3fz/a
jR8GShmI02TUTPqw3zraAVx/2c5+een6txut5prtYHH52fWR2r7acoh4aVBdp/Lqh5p0VFyvRbCN
k+Ja9gzcGtllodoL0fz03esUkLksbo0snTX67aihMnHJO+hMKHzkaRE/Jo/lbYw+JS2NlZQNSDlO
dbr1VfaNoG37pW/D1uk69VYChM/Mkxq6RCsVYxc3lcuafmdejTu/qC89CY6d3K+yyF+lZe/4qj63
2u5UWvLVmDLNAdkxT7uGrqrlWIG56Id20UcDUaxVtS4b1ekG9Orx1MYV/jiv7BgxqLULirqFWW+f
elQXZgdeRGZANL7W7abOcBrHmwAtr8ZmUsYaTSCgEOld2HDJhMYv9+FcFuGp9DTP6fCm9HK+Kekw
mwYB2eJJF9lC9Lqj4Vj1tYHkeWvR8m0s0up80EuwLbjLpXGtJvrBxnNSGOmrzaQZqAr5u4N8pwUK
wbPDMk20M1tTYVyBVEtTiJEDUVayxSZZLYdOLKgtj5odoI+oSKTsxDKMem8+ROFRKgD3Kgx2F12e
3xeZNeFqUu1A72Dh2tq2JHFPi8HLEZLVkFOg5e2SFBhPsONEuned5pwpRVfc9rW7HWmjq3U4a+2r
uqvn9CshiqjQekGDW+T+hMFqMLnpWz7ueKXfhzroSIG4RrnpgUUZXTgbrPQyCUMU88larki36KWL
oYYtbOUHmviOXmvQ/S/bHkymjb7Q1xZegPHQC2CHch/qo2yVIj1YGmUH9jd9yYdo3CZ5HK1aBNIj
5BFjvODKRh+iV2OmcYJRl0UDYfEn12umzAx5kq1ZOHWnq8m/bHATsO3zBjeBY395/qNeM9B5QOX4
Gxn3vsHRtUYfwpv+It6+7WIf9RoCTKxC2vtw6vPdRbBdIq/kQfntMvQbdxequ+/l2tdXPk21PpVr
opAaJW40e9u45b5R0crrUU0ybjaMyyLPfzaZPzh+mzTwRPt7qcmWVWgQeUV766a3g1d/tCfS90Pp
j9yRx11KZ/JAntlGGA/BWNM3Q7ZUhMPWYNC6q+LwxQq9hZlG94PvHX1QAfzAE6+dh7AwbZXYQS2b
pTG6CFXZM+/SY4oGSVSkwzG31nDamteJn40BmnsZ9qop7cfKLZnxlmRUdz5gEc9eudpAIggIcxRa
9SaIonCB+OPP7klbdIWJdWMOANzwv6jOjES//4T/8vzHTzgOsck4bv89aPm4keAd49bO22RUD19v
58xlUGYxK+b68SaheD/CtUnELZC+vjtmf+dGMg1/v19Ivnzl327nwg/0UktKa1vr9VZXAQuWj56L
U1wrOe889yywCUc3pFA/pDDeWwJjg0DeKHq3T6ZJiEzSTjPJOm1EkS0Eq04ufRJ1sIerg6etVTVS
Vp1hQcZLTH3tlgAcu2kGo5rWYwhxLjcFYAiv2XpqtfbSZFj1pCJ5iRrfj3KzKQbUQZJx6vtjr4xz
Lwyc2pTOaS1vO1vcB4O8bc3psNGYeOb0zg292wRStYwgUs1bO1WRK13IPeqjpDiFKB9kIsXiWGIc
DLVkfEojPOwDMN+IoJdUluZhAhpDwj8yQL0xLln592UVPNsjzTK1aIHehvWsCpv7pEUURbqwQJ7q
EY3ql/1G9/cVA9e4JQVaULK4je1MPYq2EzChMWWV0BTNcaaWJYD5ioF1ty7zYpVVKZoUH2fVH3vM
/CXZQZ8wsRe4ear/UUfL31pk//T8ex2NWIki2daxtTPOYfG+V9FIlWgvU8Jj06CI/ipVYiA0ybgV
jTazmA619yUofiCYNCYI/Bsd9fdIEMoEWv28Br+/8Gkf+HzKGKUPrtpAq6TRRZ4pTdYd3N5cNDlw
Jj9K2cuT0kntYWaUA3lGuI3NhBBWt0fNnLOxV1SccQ8haRiWkqEikRNrVHvzThrwf0bYA7kOzlwz
vlOjx6aKTkYfPYgI37Wi9bd2V4obLSsoAxNJXQ3DsNDIUezS27zx17JvVQvdS/nI9aHwA0d3y1fD
T7SNRkCkDYpi2+cDK9ebUrPU/lAgDsQKDrJZGvWCW7VGnyONAcF7mbJshuSnPQkJo8Hat9ygQ4wS
wtOki9iSo8VQugWWjY6x0TAr5XtLPefemWrbtHkp1fswIgItLtc9YgM1P0nirJa6mTXcxFZEOrGK
96O3ATTnEljn0oCUHD6H3KIcnb0gavmDtsqjRVW2xETQbSgpYXF+5KT3EtzQi/vB0/ON2frjcpDC
m3gUew3dVIN+qkVHZY0P7E/lxpwEVvUkteroGIYMFpEcg6CQw308NfsLL/AIydHRVtGzX0e5HS+y
vqr+5LUNS5gJEXoiRi7okFiC/1JCCmMaSn7ckbmq/vr8+9pWfmB1YgiEv+qNR8zqeV/dCoRj4hL+
hzfmc34UkBidpkv7u5j4Y21rP/hzSjCB8ok60votIxQWqu9r++sLfzNyfKogC0xGZadE5a4K2oK+
ThCuLV27KouMKTDpeAIeqh7vJcxhM61ljbsIaHuzOscyAEyKXAJkJD9H+yGH0DiYYqdVwFAA35b4
nwodd/IIULES5MIN+0SOr8HDHtzcP6a5BC3Fq0iZUeNNo6G49W582HSLusEfpefiEMk02BOrJWWh
oU+VuNpPcxLqtWnur3FV1PNALvZjajhx1NDEVnw+e+nO1NyIyJXtya3MunWCmrgyH/PUALIgDzOz
0F9pMrVMuMvO6XRrXfexiTnl1c0i/CEPSYkDFlGQPdZrJfaW6qSmhJVkFw348Ri7q931aJtSZM0x
TGWugr4jxnCXFs0jNcnCt2Glx9JyLIcnF4PXuvMTk3Es39osucNTBk1hXCRavglqY9n141pSXnp/
WAngEB6oh5Rz1gw3VbyP0SUx23VGg4gFqKNdcRm7Z6mRbBsvXozqqlS9bWVn24jgFL1PYDopK+6n
2zyt9l2mb2Qq8w5qZKXyF1rT6KynDUYkt93Q7iV3OOqFta60Bx+9ml9vmuYm8CZlmXcZBmjEhHsT
hYk2i3V/OQqI8a1+oSnkmfcYQYStH23zbhDnNgiqMBRONV2BfWNWB95CWJeqVq5iVV2OQGsHxh9/
bO0wjQQwXU0n+CRxpL/1r/sL1cVXofM/Pf9ewDNDowNnG8Zf/f/p9P4o4DFMMBigVmUQrU1v+thh
oE5N0wRyqaf+HG96rx60H/IUfcWIQtUMjTL+dwp4bgxfd5hvL5124NfqQQsNPJKiEdtg155H6ynB
lbQRskqinU3uUHf2ht8TJLLGF3RYSEWCzwqP76zd5IEzinl+pDoANbF+lGaPGOzpUJOZ68jAZvST
5S07qCkp7R0C2GFCTyEt0++r2eMUigvi75hMKD4aLv5hAjX45DWRNcJHePTnyaI4Efe7WGq34TJc
jrcuaGHhgGCrZ+MjPat9cqpW0ULeL1lbDjXIwuBhaH6woUgJmdJtAUCAw5pJMwjeNSHA99n0P+5r
f1Zv3K1XvKo3GuOJzTkQh11/JR7wWhDmQRimuJWLKRxmux+nbJLhoOnX0F4IIJmsSaljGEwhDir+
8+qK/lzeTuGTpG4sm4sa3oBOmi9hv5LvBAfpYdT2mfdkYTijk8krS+HfnIZnq76Ca002R/YWHUsy
C+0v6xWDWM18/mE8YFwnbwS/eqFNodMTyY8JBaarlQ/PMG+feBNy2CkYS5uCPtaKflIOFTELw3Pg
TvElPYCPi+E5JfuL3Jcp68Jc2irNP15vs+bzRmAb8MMzXmjWBMby/ryJSxmfJl0D2QZIANsBbgLf
yRSx7Rk0G/DMYvpA3dEkY3sn3fAiwYC38wCKNmxu4i0fuMjYTgAACbrgnaU+gRTk+QJfOe+gQm+Q
iHPForWaKHvWmuRR+JPmA0Z7rCvhDv89GaID8wF7Dicw5GORx6sQWbIDh4fjPquAkapPgCyu/UW8
mrIpB/+Wx4rzcDvMPAcAU9YcgAtgi4FQMZO7J9+90J7pdrYnIrdaEjSiaO4vAofoEyeeW/P8CWMg
JAr7pXvma9QO3t7b9zMSvg/eKSR/dHTC82I13nr34Xm/Jr555ZIcbhzNg7HBdrfOQwBCMwk3YObo
h3LKFJ9bm/rWCBE3LF19VXdrL3iuSRTLzmyAZct+AS0IULq26J75UlVHm3PwwW7ZRu1uoqYMl8Nl
r91FNZFzwz5cI589Jk/QAyhu8dMAjijPQaeMEA5J+bos4T0wTurOgQsQJAak1amOb/SVJbkdM4JT
Z9NX3K0D5+QtT4a6GFDw349cMdcog40zeTMxThb8dadrzvt58ZNM12VMJNLswLcdhiJTdhqwJI/R
vir5K/PtHf8tlv2K8oIc2QlryF8cvyT/DGBmEb0GSFKmDphWbvn2QiE5Wdf5U3/en4/nUzBcsyXN
VNrBZgWzidorLcjXgycD6nVKkMsWDrnb5jya7D0b4xrDwHJ6LH0iyrQ7Te8ASTaduSPgW8AeQE9w
RvArvmtg5wLpBFFLPgkZzP0BciuBpjtiUmHFttiypsRWElT4UA1GyHVFZE0SvfI73i0uNvi0IIBC
+QTkQZJLA+Vx9upfV2u2s3GDR3OFaIwfkqUNNtdeEymxKXZMFM+qBbBbQibc/fRvyu8oCZyaNLxy
WeNV5EtoqJJWQlvRUuCVtIS9yEtixAtCaUll4Qvgi1GrF2lKSS/yFaNZLnHBihgUgiHcB35WNvEa
+FZ36k46KXzD/M4+MxY6/FZ7Ld8b8MY70jT9Wc439Y894bkkA2iaEAWTchqH4H91Byb15ZcbxK/P
v98g1B/4JRTGZYb4FoSC2duiJWvQAkAw8OkCgVmJ812WUQa8sekoJ96Pd5zenPiIzOgPMDgB/Pgb
HWhFTJf/T3Co71/3d/20GhVqRKdb3ekIis16XMsBNONY2VWJ/CoZ7PANSyCHYOIWc0pKG/abS5KS
Zh6i6HIsEFYjvA+Xohq2osmPXkKhrinNwW2ymyION7qCFXgsiO8is7nlihyKhZsFGMPlxUDkcKYx
2WKOPsqciERR6edSI2+b9CKFB2JGGSW978R5OTkxWL3ZanQr5kGr0N6avbat/Je6iAhnjshoIMy4
WFZvvWhQ1RgnE/ETC+k6aqG0x9eRLSOkLnARW1rP3MgclhnOQpCS3RTN6K+bViYxXTTxPBy6vR7B
RB4ZzCUBXnOp7jZWlQXbSJqeT0+lUdwbsXXuEVxeuETBjcJrqbTbTThKm0hzH/hBO4Uy4bXV4Ohm
eKPE4XNjN1tNNOdeVeLASsiUiRpwwLsKO9ZMreX2rpfNM0lStqXuEf5Cwlqrn4fdg9lkj6brPnqt
cdtG5YpWZeooyXjbhNpRLWWgNC2qCD2uKGr0/E5uk6PolRcZLz8+kIiECZu4gqzWVMxT8mvQRY8J
mq5Zo46LNo6ufDnrN14smytVSgBoJW4z00RA+rPHj0VRVcrB9pim5obuO10i72MpRSahboPWvB80
4Hpm6PzBG8jUSJ+m4lz9QcdPq/lfWhBTJu63DeTX59+vCPYPG9E5ebcMD97cFH9fESbyJegXPinS
gG+AOZWnUMLTu2CTQF3+SYGn/pj05hp/qCmkN9K1/4095O0e8nUP+frS3/aYT02I3vZkMyhLf+eR
paD09msTtlfelKiAgqhI9F3phSc/bGdiXKkycQvmxIaPF2axbyT8+fro/uwJ8ygTleLOiFZqYbyI
nCVqte6jP4wrEYmJzH2XZoCm9WKRdY2jmscJmqZESF86ddPVMqkt2tK0nkTrOkGPziVxpRulbC7r
LC/mTWcdvbFdd8FYza1M7R8DMPaV9hoZ+bEb7FvZyjaaVb1UbjNHK7DrFEAUuKhwDQ8S1UEPy7oN
mSC0ln0ILOW+F8V1a/XzFIKnAZjNSvNob8ZAwnqmeHz7HzDUAQvrKEfDAqBLWj+0KOxz063APskK
SYEKoGgzWjamesPwI57bEeMNX90aPRm7FdF6FbmOY74WkLcnTI0OBl9EZxFpNGwMsCMl2Jqqf16E
xlk+6GDV5ACkZ0ColFafaTaMrhQljuE7pa4N+7LSKgSHgbgIdRO4XacyuQb0MCKnHeg1DIpNnsWN
3nRnwhANYbWxPI+wmXlyhbVLLkHGUesPyJXQPA1Dfl8aZTuzconOsi2ABsZwrwGO5fVd2ErMGIlY
MrX+Qc2aGPyWzfVEjmqnb5onVJDHrmBX71MbjYC0ylP9Sasl0ym1+pr3PR8S+HJ9QUtELZ6CUqVm
ZnSvD2uZkCHRhfCqQkomtwIWWBBSYngSNveOQBU3dCpVvVNFepWqxiqni5KaQKgy7DcmgoLBRDJc
niUCi2tZbSU7XSU589Ca05odTubWAe2nrB4TBe1owo+iaA1uWeN+aMydItn9MZMTCkKSg6saH0Ix
3gyp7xQp/Psg3oQgy0q+YlGBNqmLmeVxPWrnLe6MVODnk140bgq23u08Qpej6KrS1554Sf0SCyt5
d7TBBpr1dU1Ij8lrFSBS4navhySAeBxbaeC09plwxUwaST+nmo2mOWxyUQwYgYIrqLbgNhhOFSrf
iNLgNw3buT5FQgv3rBmLDa68ZQWmP1VV+uH20hbRqbJTqu8bvTeSecvAESKkuGqbznEjPjqJXT6e
Kk6F9jyTu7swaOCtGeENZ7k6k/AsaCFXmLhzqiYef/qyXjtNYp8mrXpmwnODweRq8rwoh1mF2Zkc
avu8sk7FooYM6JfBWQQwzVZWqk8n3OR2Zy90NN6m7T9kCYHK3dwtaybVPmAlDvxmYldWpyxCiG6+
TN9mZTgxhV7XOrep1hDHMn+Jxr1foUcZ9JGErfZnMrrLXo0ug/S1b7W5Jt3bWcqtk3DM0UJeZMd3
3gC7pIoIKpPgmoWT/1Dd/Z8kDwkIBSJZUzu5T0ElzVRWTgOPSdjDTTr01yP34j/2BJw6RRTBb44F
nc6T9R8nIN6fLyfgPz3/fgJiMZz6bjqKMvAdn2kAk/twchnSwkdei872UxWNx5hYFqyJglcDKYDP
915FT/ZjPuRfJfRbmstvnIDI5L9W0d9eulC+jdj60Wu8TlGMre7ltNj9Wd1AuYTAT8lK56AAr0zP
ZKNo6zFmD56XyvS/NlSvYvpVP3JuHKKVOIqjyj/aIV+PF9YZ5PIr9Sq3HZ0dwCGn2wHe6JRrugg7
9ae3L2/BBDvSIlnhA94P2TKv4Cw1s31xEzwoEpHy2Q2O4Qp/BdJ3Ii/XST1zybG9bOwly6UjZmpm
X5EQyC5c/4yNdcaryQjoSu+UZbVIdqi6nijM6Z7YRyJu+WdqhYQL2iMLWuTTwUYuax5NGNENOXuE
tuxq72m8BEpNSqt6H4HGnCMseZKJU6F9gtfpXj4M1zD1HYVbZ8gM/qTtqgtvuG56pzwP+FS3Eebt
zDy2R5f939+hwE+sOzMqVjqh6sZwpiWOFssPYmOPi8LgIl6SXV7aHKWLJ4lvER/YH/ecveHrE+Qm
bW6f4Jduddge5BFug+gs2ySbiBcDc2TtR6uw+2lvRoLc9KP+09wQ4FDNXbFK7Rvy1B19kz1Cm5qd
/aRYmSebxRk98oVxnnU7RSzjcdPK4GvTYdOvgD/SnyIBguBzmIZwjNbmmU+eCejCRsuX0niqdW9f
k0VvzoIJaKg9p+hoaZ0R7MFQNdpHjz7E603PAwggJljVrEeJC9rouSNLR1mUoeNmt3wzy3InA537
k7ccjCeUvm/lLJO//5T6/9KX/+X5jy0HmT+bhGbKb2N9nvzoy0+EBXQ8hkAIxn8+9+UxHdC1/5tb
8mXLgVrybnqZ9rDf2XKUX5U1X1765Pj5PNUvisrM8yYHWCUhuW5Fc1Yp3mlI4pzY6AEWCslx5DF1
AIbsJtnZFNiT29BdMX3CQ+Y5PXEL6UQAMCYWQCkZj3khE3GdngqaaHoVe44kt0dr4gi0AAVAddx4
4DhH9RrL8cxOLaIYE/qjL4EpHzMaxjLVHTP0SV0Dxiu9CDyxNQkxUbxwUbTiQal1iAbtIw6GvRGn
S4+gHdxjdNCqVZ1Emyx7jlSm9HW0bkbvaOoQmSP5IonEpg5G+O6j7ACKZ3SfEH0+ADurAaAFUUK/
X0kuiK55KfunxPK3cgl6zK68ZWGybgK1kuayBLPOUpKNJRIkCGSWLpo+vMAsMQu4dwGnk+Oj4gfy
PB+YABBraxFUjL4HrmSBlEHQHlb31mhuO7/15pWlbWMvmw+atQ6V/tR1tb8JfIPsCqnbWiVZzxbE
oxjGxKl2G2WrK9WtlJ4rQ/JcMmCd10ZqOWhYowVmPGj2mWdVjp/l7LHk0uCtuAs7OFFhG94HCWg5
kbAzoy+W81xxEqPbEhUAjK1xyp4dDp0gJoq5OU0r+cvh9rmJcuk4KCB3xV1utstQClZuqx8m4/oY
JGiTztIuu/CIKzTGpSJzOzPqq0IlZZuuspnME+85a8iIklFZVVe+WdyhyqKVo+8tnFQK1Zuekz9k
XtbVo5UVTqvu47rZ1L6P+4ky0JiMvdq24FjqmHRWre6ISiXdWYax7BMQm+aHKMvhAxrrYuxcJ29K
El4rmC7+eZNcpSPHo7mI1DGbEZAFOOKumb7xNRphLws26JdvvZqJcGbF60FWZnqtsx2WN6ZS3PtY
Bv6vSOgzKybqM+JT7WDdmuamM5TLlBCUCHYFV8ZD0ZSOKemOGUrXpXkWk1Y2cnP0YneDZWahTZIz
17rOmPj28Dp61dhgSnYADP/Juy6YSUE0xuR+JahDe/tS/39gTPqYbJCfeqVUS788/77rmsgjdBgT
YKVUzCYqu9r7rsugFGmHTn1JMjTCCTbE92ko/QySeKgO3/VX72UerVcEjrRH6HNYfN7f8iNge/yl
zPv8wkH0f91zjdyFOAdohfW9zG6aBZqJ7AZmZbaKHQgyTO7YlxTs6cGlKHZN9dI/M7gkXdO7Nfa2
f2Zcm/EOFjJjDgolmC/rbGD9LqoAmvtegiQlVsPccOkWnHRpmSjaxu4u9XPgmO1dvNHPWVb7kXhM
c8P0kCkmIcIMQq2HEhzhpbn2AdEztADoEuysmwHwPdILeixkzRXWbXsU8SpbLIHPrRlaWC8kKMsw
wS/EAp45aZr8inZEEPOx22ZRmEvNYVoak2FJsCe8Z26x55W87S4GsuxI83tWVKq0S+J8+meCOYc9
MhF5iYPoYRprum9nz4P1wtvdG3MNoNMcKeTePtVw4PJe/uSd+ODj/+PuvJbctpY1/EIHLuRwC4A5
cyLnBjUROWc8/fkgW9uSvMu7fOuSNRoPySEIEmt19582pbiNLRdQtI+wkFpjxE32apzuSIHO0IMl
iI1YCzi66tbR1OHVrlKjcnTKnvRfjN7N/sTpqMRPBUf7YsN7MG0q4UJyMvfPL3SyvCGcA204Z/oD
uHKJjmAj3VO6wZRc55Rs4pLn5168qMx3Y8wR2Gfs9/bGN4Ci2NVM29spcemY1T2mucLziG5gwcSp
3pSsCKlz0FAbfHRsjGVtn4JidlGnKWaHUfZQ5QJYIYLLhsxBTCR329O9Vbs8F3qy0UKYsFC/iuTa
E33iE8+yq4On5C4iVo4dYn71HIObJgCm1Y1v1giuX4mM5sVXN96bjIRvM78bPlC3WtPOeyTOGEcE
XhbZT6Dm5itvgBQ7XcEOV98Ccp3Ygofg6PEBAAQaOeMTxX22JFVbVFZRxEcjvAhk+org+dxLCXbS
Paerzrag56DYexzVhRSflYVKzCCJzNZKkbdsfaO1KrWFfy5eIb4SHT1tFoy0POuA3M5HQIIV7COZ
sIV9Njdlt/BX2J3CiGVgaK0k5VKkbl6cehwROuz8dkmKwemtc8ST5MoPffTlYYKCi5g7Mde51++M
wzisphqaXXcwMTKuPzv8xUb8HIY2XQVCtJLNVbwhx2qVNG9T82aEToCJk7XWPXsIn/0nEaMYa0LH
QVDleGiy9xIhIumUL+B6xk3A0GGSj1XfOQ0QJ5jzEGp3qu3tSfE9aAvB6Z5ip19KDjg8cdbxRvgy
l9VFlRfAxwVcAxeJ4zJcWm60YsLnfvlL/cjrergjKIbuyRZhSahbYiJzOwKXjYG0H9R14vS4KhIx
l4jYpi6aVbQIFvHp6w5PQ4z+I/s9XJHMvJLeTvf3m/vrdbA/iduyE/tp/3Tb3xavGnq9PTHBK/E0
XEpX5717rzPmWaVme8qiCzdRuvIJ7kys1pXIqZHcKbprw72qXMW7HgnU12pwfIF5HZkQpPOmz16G
PavDfYnBnhJ3SL40C9TTSmwxvy+B1t8J4JFe4Enp93Dk+H3tAmuttbwAlrA7N9jAg1b5rI3puhYd
CHQLk9yQ2pKJBRLcxitsWrqNN9617bYgLkNbWFvNkfcd8dQV8RHICeEswErAdM7tC1SqjrhRSeKY
rqQQMCrDE49MTgcTKiIk1KXiEF/pEpZgx3syymzSCd+C+K7mjTS0a6EsiwL+V7ps0nfBOE/Krir3
eOl5XHh9tBxz76kHyCYJaNXJz/0cWbAVp6+JlXR0gVUrCmn4CQSUojeLvHUPhC4ulHsx54uW7tPi
ro+eJeWsNAduoyKX53DMtf4gyhssez1OhcJLIk0j5pMq1LwmsrnTveWRpBAs1XRdBWdiTXmXVKYA
iM7Qnt342ZziOn2M+qINjjErdLArUYsmLFO9tCjTB08v7goMxVmTJsPu8dPKm1eDnMjyeTpg8Qst
hKBWZRuzobAuc4averDX0oH4FXNdbPs7WlqoByQJuOYSfH+RPIsvcEoGXoR34JAYVFprYR++Nclr
7xDTtPKVF3I9Q+VlqG/dYv86JxbOSQ9QEeP3kdBiIDC7b+8GADRGgcvW0/AkFgGnR1JplXtOaGCt
IeHXx3yioFtUQbkSX6v6oE+Lqlkz9h1REOuTk5lU5kRQqbfccpr7wvhQrAgkAXeIu/E1IcMRtgOR
pkcc1Xbm9GD1z6D/JCZMXLbTV8EWbO6q4MlitejeKUFrwHXyrIs38TRtzVMfvIzwCAQ3alqXus/v
tuD7RD2Ugehan8OwYKdnGmtpe9JncmIRyvWlJUfD4wKf/wr/3gKRWRzFmEw7PgvhEbf/fYGoMqD7
qUD8b4//o0Cc89xwuKA0tP6jXPmjQOQmDCUs+nKC4L4B7X8WiOpvDAhNfWbvmVguGT/Q5QgtMAwR
vRdEut9Hi/+gLafe/LlE/MuhM5H4sS33c3x/dWOod1aV7UYVfqmmBo95R5uHeLQazm2RiguzTrcB
3LChLHHllHZVa2yRI5JCLjqi7juKN63iQGRtKhdm1eHpEHwlk74OxOemTmk+GbSJAl1tbhYfnlW4
ctUR2mIR29Gouzoif0eG2Y8u4WYlIYuU7nT+sJikbMaGhksov8e98dX3BVvbyEUhHaP8BlRW24Wh
w7YbYIv1nW34nqtMsPFkgBgceeFq6cyqgnvVTITHyYAUisZBX/C+CK4U42Rcjh1Unscif5GtDHM0
ktjVpxpfbjVu1omiOlaP7MbMiPaNmntUSksTeqCs0InK/YMs4B3e6ftK6sBBqlVLYrymiYj9swCn
cgXV/NgsQbI2o1q66PXdpi3chE7S6HV2PoWcnnH2jDKUbGsEbfFsWv4uzfJ9norbUflimFRd6AgL
iLq0cUMeJK9d1VVfaeqxn+HUCvFWEPKNPtuK6sOhH8i+k3zGtU+TKV3iWr/L/Ibc4golTuoQf9mT
zjyMAiKccFplgwyOMJ20dDKIoMFsrm17bOv9NqD7luxE7NYepGyAv3YphqkTzcT9fKJzyFZkZkJK
6tI7OYc0EXT5NfLJ5cqB53zOdAl6EzX9ohCwtJvC/k3OdCccWHKw7MLwmNBLJqhqbu4jbA+yvnIT
pgieRfJsYyJxDtsAiFXxF02lLTHroRwk20tGjxS07UYmJzoejU1Vi24y+vcWxq9+v/w3d7kafh7E
uOLpMcMa/2O2aKl/6XL/8vjvXa75Gyp95D/YR8n41M1Obd+7XOs3GX6PjGvqjFj8EjNPbCOoCc+E
pIhP6o+zRR3FngzFaBYXzGbk/2ARk+ex6Y+APo3yT4c+s4t/XMS8EYOKGNB7G6pyd7VC3XKzNqFX
KxPir5HjLtJpOirTOQ20YlV5mbrWgxZDRFWbNlCK4KwJZ60fpzU+5pOrD2P50mWd/hkq1Folw33U
A8M6rBUiqqyyWycTwx4tFV5jQhawcdYXwpQTH5e3u1qmUWFdQoeglZREAh/bOrtoE8ZPVpTi/2ld
DW8g+CTHBAfn/t0k14Htyd3CLG9VRV3eeddSgrBjFcvOyHcizd+oSU5ccslpxZPXdQ9tbh7qKl+m
SroSRS9b5zKE3prralTOJcGvGrz7PqZOagf5s5eC16pj3CYYR1n27RYDqiioNqN/8+sOdmqwM8Li
MWy0VVUwQOrLt2kyV6EQg/uLw3siwsMMvaXXPtVhvPDVd6P1Lul0E4pLJEvLUH80FNjLvnYKIgGb
EiwHGs7jpBG7HsUtbihBsdT1r7bPTxrBMIPpr4SigE4pixAWEesOINSzFUf42IjFzjOq1wwT26HJ
F4baP2N7ACL7kRFkq2c9szEL1QHcWpMVChlTbsoXtSCQU7PN2t+MRr/ECf2UFfrRwu1F7j8KZhUy
zKUsUmnszYPYPsdWw3xV2/RmdgTnXwqY6rYRdkp9txrhH0QNWRdKfVXz+i3rxiXJvhuh1bH/QkhS
aHcgxXvDAs6oY1RXej6+GrPHfG+lH5EXIW6x1gGwdG+QONjiclkLOPOxKynJWitfC/zr86DwNnqH
137vTbJjBsKm8eRj4XmMHtLgPdUGYsWUWkT6GZZQiDV//XvGKuHsg2Vdwqk9SHp9mEgCrhlWCzUZ
G4lKbljt9W4e5nNYt89yTWSxAJQmiqm4VE2iciAdOGYV7dReKAgp69BgdEqJuWK6VtJ2k1gKOURQ
ZsNgoybqTaOXHKeOIU94TxbrOtGJ+CoEx5CZ9OjTSShGN5lDxQX/3EWa6CopDHsg5mY7ta1/CKF7
MGtHrLdORbbe/4u6NK5TJaYJwDAlB8LzKgLEGOzLBfzULLZ9ufVtL+X6DYdXXYBYgHp1V3Ti5t+8
xFOeEkkFQIweC5LU3w8yCeb5qU5lnfzL478v8QwyMbf93RH7Gyj9fYFnjEnqMNE/SMBm3hRQ8vcx
JtJrRpj8mE2BGelsF/B9kImvIOqzme/5T8Hqv+hBfz1q65cppgQ8g5g81aj6quZDbdS1kACq5Gnp
EeFXODWhClEm2jVpDbJ5YA4YDGgjGCBWwrlX43WQATM3emmXvUz7mDp5NS0KCw6+pHUsPT52m0zn
vWVgoHrQSJ7yEJZl1WUS+4uSDCEKyjYn8AKVhtSi2MAFWo6K4l0b3nNTe+roqzSyDJUp0kgcBMUm
kVyPRHLsCmGhUD96o7VVMPxtTNrv6VSis7L9ZptioDuIKeMzf6kU9WpIaNgKNTniqL8Ri/QhJTnM
DvvmGpve2oDKMpXPEVkPqFP1JiNP/Fmo7kLr02DF8LrH0HwfMIHrXqpKXRhdfEmj+GHqi0dRa52Z
G4JvilvT1urydFemeyMNHygk3IIRWla8TRyOZT1OpbUa1LpaVDnhogZn7KhYvuvBfNMJiimi4CJb
94L5lZvixVNaJ8oOjZwvscK0xwzNi4/dv5cWdj2vKBjp/1svWBUhNS0cXvMSVmmzgeDf12RYVf9U
k/3Xx//ZWJJqIuHsoWvKN7XVf2qyubHEXkEyVc74jDAAC3y/ZLXfQHq/Z259u86/X7EaFzNSTzgp
MwflH/K0dRaaHyqyXw/8dwrmDxRLNsDUjEQSuPqsKHcMdc2+Wcl15cZ9dBJK4cRusu70dmWW5i7t
ojezp15qlW1RD9uaa6ybh1x0mlNjYU4tAmARvluODGG85RgIR0ukqShnu4/Rp4FItXolxEP9qYFr
vsbVWF+1PH6DxXXsMjh0BaLFgyV7pEpTPAur3h/rXT7MhsLFGJgrK69IVqrgFO+zQlRocwa2cMXT
hosUkr2lxFusSUWnm9LpAHSz6eQq2yhhFD8aDMCejHiK79qyMa5WimVJLmRIbmb73ITiEuKfASFE
V54KiPU7IYxmTkvXXMtBrB7/rVfHbISDThCYC9GgiEHN/7IZ+bb3/IzL/eXxf25nKBQJc+CD/N0O
7PuGhieixAQFO3ciI2fA7vu1gRBRYitjuvPNLHu+6fvFATcZexH47+xqM2r3j7gQSDR+ujr+8sL1
X+hXxiBPhaxgZF1vEROF6UcnfeQk91gL/rcFQ3ovx434IqAEHijiYAMiCUpiuoEVY0z+Q4U0om+y
pNqmzkWjx2iTkW6FYCdEgvUya3EkO9VsatB9vWWSSMyvALNiAaTGj3kmBsFyD9yBZk2BUKkuPXyd
eQ5+k/zC6LBCtcP3yTNPqgFP0W+AcuEpJt4jedIf6i1cDiYE43U4JRsv26V3gOTUnrJ2YcK4Iw1p
M0+HQQu3emGgkALpS2CZLnEYwTukctFtXJgPc3CBNcc51yb6xOWugNS6UrN3crH7y/w81no4KWTB
3WNwX9yQb4oHYwnkxmjW6rZAiTiZ2jogULnLwhVjAbQN7I+Wk66BEBcAdtJ9uplcDYHUvbYHgCyD
+4mdHkYHJYD/6EfPZOzFO25B0gnU19uge4BLZDK7NRhld34DsdL2IFN8WQPV3cZjf+TvNdwBfIGM
6Y61BPk6wRVwQSynzYyuznfV9tPm9O0+m3TdX7mB31GAfU0rOhP+8obV2xGgs3Afk+dHxd7x33hF
nm4mG5YOx8Ldu8E7HPQKvia0WFSIBiCCzODLsMdz26/OyU7fo1jMRrc/92eklkgykftFRNnecz8E
lVV9tkjKQwZJCnEeruCOFSudFHJvDZW9bwHf3iSQxfAPZaQyz69s+Z6nbHBRJGNY+Gy6d56Me/1+
EDyUG1BVQjJQmYGz66/Dw+pTWwxX6iWeFBCkWqubVj7W3Y4O8b2zr6kT2vOfYkmpYBhfnPUCw8b8
idBoTBatOQtvjUqe6C30lYA/79NLQX4hPh8jClTd8R6t6VV64eUiGq1uufFa3mom+h+e/tiT2Rsd
uL1oDiMWaOjwH6s62uboR5GrqkI1qzr50i7as7Iol8XKXG7bs7rP27U5BxFDjyGL/IAI0Z1eKBGr
rbfzCXZEyglrDgdKg+NwxXuR1iWb1Zzz8XFNlDt4dFG/t/K7oN+TCY1UUTpML+XSeLU+4SyL951+
o77jW48nCLYVf2SX7PgKRWNWcN7PtFB0y3OIs7zkZ6lNYDPhzNoDwNsl4lFDdMDFlBGrzT9tdRLy
OwlpXroH6ONa4vocV//WDWWuOpjgQ6+FCYcABZbt3/ZHtFA/0ev+6+O/l1v4S0L0oZKjPpqJuxQ8
3+f4hKPO9BI82w1kc2wqf24pc7mFwOaPjIUfdxTKLVgeqORJJ/6WKPSPJmAzAPFLvfXzK58nZD/U
W6JnlFWFyH434LOI7Em0G8scbUrEy9xIL/JCszH6W0eFegr8WZig2iLeiJFP8o8kDJcuOUyptRDk
SZDQtxcJ10p3miQJVkCdYaxIfEcQL2PgsoyZR2wAOfoPWpocTTSd/XjLh2M74dUBhN3AFsjfxAYN
RyY7GtYW4ltWhWslUvZ9UrzW5HdVCSN2qWTyDYM3ydRNJaPMk89VVV6rhPBUwQhW+hA5PONKmaZV
WD82hHkhWfYGdreyxAdzcHuT1xXHK5GxlEjTlOKXW7L2TUzuxRl/7TJcJQacLEYv31ZNO/jku3u4
2xjkdAZwMNI8tVhcZnZ8KB7GuvqqSm83jMWCOtllrO42+AgLQrcQ5fhJ19hXA8WobCXIwCJyLz5X
IfiFJKcLY7A28G3WTR9sBaO9WWrxaEC6W5Smealjf9qZmXX1TN9yLUF0cYWEUjzCYVTFazTOaZ29
ca6kRN4VVRptxCTFcX7Kso1ZAZj6vp9vanV6N6ppcqux12DZZQ16wDbC68QA32xeEqH/ImBGRGAo
H1RABvpLa4AOmE33ga/YXuUDCs5pZQkQ/ketaKNTqo3nNuHorbG1FzZ+kProsrNHJWmepkzS7J7J
1Sgj7ogXEDiPlYlwIZ8WGRG1rfEgTyYwtk+oaIT4Lx22Sjzs2lZ29AGj4oStv1eyRdSkm7Lqzr7o
fyi6mexaYtfWBUMpqQNQCI6j9dFVmPcmxLBxwAHTylA45rw8OQdmUD+xQ9no2Ak1+nlUE7dvdVdg
/5b1xoVUdRbr+4pu3WwgKn+GpJ2K5QgZr7kCly/CnsJfACoeteY04o/GgC9xY0Et8DcGkRgl0w5r
WV0ZzKUWZhAK69AETG39yL/LmCtuxoEkTFxNUwJ6wFQ7bauL40XzLScsOjdNK3oMFDIiVBJRKBdE
VZMFpzmRgkDdFwGVPAdD1F3kE0/XUOyEIQ5JJfixKOBiReqQK/TCXdFDv5eM+KzEfu2KEgTSkKza
Kdgi+NpYwfRs+PPcutJS3G64dnjz1Dyw+6Ae11UV+ytDb0ZXrcLj/+lZ1XidWig70YMginIJH4I5
rUOWhpUWfIVNdDLHMSCJN/n4t+4Z32rxea6FC/DMyQPL+Ns9A0Djpz3jvz7+zybEhPNsYJ4kkRv5
bWP4sQmRZ8Mlkn/I0/mRko3GmtD5OeZD/H0/+bENoUWXQGC4YR4B/iMdJHbtP20afz30+fYfNg1F
KIJO4NrZChNZMjGsCry6ZoIbdCminoTiOcm7FfR/oqZVwxlawqq0uVugksd/MN2jNYQUR1WMc7sj
CZGd4pg92YX3XsG5UKcHmfK1LjsXzxRJylZzQCTSR4wR9IfxKsoRUVIGluusplT/ePrUTPFMb2/w
NEa9mguqEdDvMknFsq9Oack4PdSdhIWT3Nhleax1e+rs4hzIxy50xVcNe6TK9a/+OjuHu3StrUsU
l8z5BTtRN6lqN0/qTd9IlRNXJubsdngwDNvbRMtkyRIAHx1OBlZD/c3cWEdvkyytp6E6ydiJCNOS
ySG/h55GOA5EwF1lBBrOCyZwXero2/HLu5AAmWEt99JvxUv2rD+Y8mY61evWyfbVM1q/CdXil9dc
BQtNM4DEurS7DQEjvq3AHjvSgRWeXT8G9cZ4DqFHptto6d1gUiexw45Xm4tw0a4ailnLGPcylCTI
N/gmaIi8IMjlaFvmRGwNMYvOacdwYYQp3m7o91AOLAb0z1uivmelJLfB74GiI5MqYcxvqQGPmLvz
HeMKWjcas6S94C0BlYcf0uu1gNTaXg0vPDJ8YeKZB2uUrQWW1Q/tAQrisn3sv8hiaR0NqRpGWI/t
aLcLTDvm0yvrDu5MVrjs29EF0MpceQEFEeZMTcoFb0biFic1XnSnZhMfp32+Vdb1AzvmXsA24qs/
tzdYUga8scCddjkdpuSgScqWPQiI269Kny1wx9EEJ6Dyq/kBge5u2AQ3suDv88vw5Am2r7kRdzDB
v2zPzQ8w2XHTf5rWbD1udRe/pK1broqTTx9n2Oj/JZuPkPVW3KzcVr9MclDvs/pLZFS6wgJH3GTD
te9XjV3IfPxHUgNww5If1OpVb4s9+nuscB20gTRhVddA+5L4AFswhM4DH322ZISvrU13NFyt17m5
0i4+evUagjpCA0iD9F/iJsVrFNNRexx7EzZc4lolNPiF2nZ7aURow44mV+PnBDsdqfeXGeyma7YL
wo2xaOjhvE3gKkd546/8vXZI7JvvJLsEXSAENGe48Kdyiui5p80p32PrQ9QquIUbNcvum8bY9zVN
FlzZ4N5E39QWEJ0+ehEv/o0hZG5J0ZKEmeMfRgWiH0FTuG95idP23nlSd1hC3Qk19Fc8y/BkhDT6
JD81n80nIeaklSMaFQXZkd8aCjoSGdFufBZ4I3wOn9Nnw1v8gEpsq33G7xbIIE2qa1QzJ8Xxw1XL
cpIoh7Q6ebSBii2gUrhs/Xdsh+8YbXSHMCL5h1+2wl48d9sPSA8zP0xaBOt6M/8RVsgj9sKq3Yfn
5Fjv/bNXglNBt8g3/jk6Jkd8Bq7dY3ofXaPr8Jhc07N/a++Lq/JYXZtre+5P3RWHnrZd9CdJAcGa
l6y2vtWt7WcP0kH0HzH/Ub2lRshZGdZ7pZkgl9LZHYO9ubDcO4G11/6A0c99yKa/L3f1LjjI9VEn
1XKHM8NyeOA+puASGeoCIa/TKloxyili3KEmxS78dxEC6dQupgEZMX4KHkEE2bDEo/Ui6I+a/9gJ
F4q8pY8/RgPJ0UTSVwT39JecNbrZhGiGsnRpKTlWK+1uZfql6GjSjIzLIIhwkSLwaPCqh55VhFEI
NliMWtJxoyAZec91N4afNnp7PUQJY9eXVL/T+pmO/coIqXW813obP88tLmQ0lVVonS1a4eLAbVP3
Mo20cpb7+XZtPpH6tKOt5kjotyFbp3h82tgCyRB2Q1cgjxwz8hg7TIcHbF/NNSc5y2yMlLitu/Lz
HigRDiSvrQnuuTzEJwlwJl6Q4/BvrnOwYkDPJakKjez/FEFA6PgVO/zL47/XOeZvGmayVDnS7DZH
VN5/emPUrv+xeviGNvw5a6UyInrsu2k5uMf3WSsxnMivQS2I2/vHnbEk/+I4yZD5p+P+Nb4vz3Wz
KqLR2+KCAE8tWvZlsGo6ljoySwgjgHswFQqO4bN3eFW7+KNS5BNsULAbzh7jeY0af5h9x0eMJCG/
Bi8GI/4Kd3Jttinnl2+JMEPAiYG5pr9OlbChqYVeRsmvIPgKYFUltYJMbUVcb4iVYyGcAi/RH7rS
Q++kJUvVn27JBN4O3Wmp9rg3TrJbelkJgu9FitOKVok1sxq/GWpHHJ+VzPJNoaQI65JlnJnC2k/6
U4hFLR97yAA9m05j7AJsT7wq/MiVD3lsVXtQ4wKfK1ahWH5A6mY5vsRl1eGqoNRvDUZbhIFeykaN
1mr4ODY6kQuGMlzlbPa05a6WFuAxE7GQiom3tuboXMFLYbyo8jrM+xLlU7GJQgEKzNA7GMtOG525
worXAkF8Zt9M+TlVhyMBIni4Cz4U4z6A1t6J0FCDvPzog3s+vO4Q9SRikdES4rOn9yxyAdz+inl1
voOZQQtGwaRvpma+yDsBzZw33gKdFlfU042nSbHt1flC0MqVLFiXWLeWapAHT21Vpud/7SoA3ZOg
URDDGTTU8ZX+e6br3Gn8tAr8t8d/n5CJvwE1ylzQhF3MyVB/ksRmQJKxHA3If1IIfgBdAPxF+iT1
j0jePxcCQBfcJDULpxhDntVV/2hEpv6yEPxx6LMSliaO1YeX/mO3I3rtJPSSmuyCJMAFlYCNPtgV
qnRsEx0lDBNe1D2y4e3HDBVGE6z19qak/quiv1QSMYMaeIMnCJuRmYUZk3M9D1eC4BQFeyvtd60i
7CfkLkWNqZkYrq2UFqSVVnk3HcKxXXR1hRJTAWYZoF5ant2UczY225lv3DpsGGtPudcCQbVVMd0Z
DFVoWd+CtNuL/rRVfXEP3+HZHwpgz2FcKSR+mCKGahWmb22/xmwVIXxCx4Tfmq4Xe9XH/LASD22s
CzDPsrWeFhsxrXdq1Lljom0HE5lO13u3ERlSFlgPlif1jlrEOA02DPTFgx7oziiM914WPU2TdYcx
+KFIschsZqu2CDppLmDhpLYSiW/wVYealJQmf9dotFBoIBsbNok0LHC/duv0LMc5o5XSyXJCG+ph
hTsVKoFhP08sdBqPrkoXQsTinAO9jrhUgW1fi/6jqVRrOeC0qGfeMekBAoQs7VwrKb962F2M32b/
Apz4DSk9BUZwFq1kOZqSZ2tiWDtpOquFICpVo/eG1/6i85NLTIwy6SnxHfZhJ7GUnrSaREjDiBdN
0bHAlNvUHJZY0e6t2Httg+pBqMJdiIdM0VIYmSppYQJ6EkOshaU/UJgWlEJtrK3ECp+rRChDJ/KZ
O0pDvwgYVVWWsfA78dFvoSqXJt1ydvAmdZ+iDWibfN+YwbqopJWOuDVrqF4razrmZnUfyuWB+Q3D
oPe0zPZeaJEwqy3NFv60uo3a8iYBeTs6LGlPih/q0N+nMVzqYKB9pLHL87t6kPFARimrdPIyzD/6
DstNjR0iBH3jrt6ECURLfEaKaxkbj1B4O6POXtUOLh3m3UzLiqPpx2ifjE2oBpep04+R5Lmd8KVD
lYlyAoHgOhasz3HF+1bNcuFgp0/kaSnEDoQv7GcnZbj3cn/dNt6i9t4HWasZqFnvU2e+Bmn+LEcq
eQZ0HSN9chPdBaW2TdP2QlThoxVjWRjX5XGYxTc51ijdqD7nffLWcSFj9aY4/9o1fYbR4ddCw0XE
YEgslH8/wWIh/GlN/2+P/17ZwQqzyJM1YXLNllwswd9RDyo7EfACN0Ck+dDCfiSZQP7ScBYjswKk
nIf9VNzB+xXRwyK30Ofy75+s6Zo8r9k/uAH+cujAKT+v6RqBsoUaTeo2814YUfTAqfoDNRBzGMtG
WvUCf3VfXtB9rWtuAyPbto/JGX/fQ7zARevIEJi5l+Bgrq0OW7N1yWvOV1wfIYu+kztMiWoiaehD
Axv7YJ1gQsYlr90ekXf4Wo8Og29cL/JhjzMGjhjD+DzdWmBicHwMRKXnoXCZjCg7wbs3Ju60rIqN
gA4CSm+ymg2LlGUFPmutx/DgKyvEbj4jGGqbZB2WRytw8fQTgkXw0akOMIMobTLFnWpYl8TqrJBd
JIwFUEqiydRMzA9tEa/wi/bWF/uicA1tlQkOiE5cUjk5PnPnSxq7ibVkzNGBIkgOMxGhXFX5prCW
ceyW5gIdA9/jK2YytHOiJYOnCF2EEZ2m6b3RTv24TQQsXhyhWPiDEw8Ov1LHBRZIR2l2kbYx6jsi
5/FrqOMVVLwoWura0erOY7DOIdN0p7F5EbmpOw7CzQwZ2vGPauf5m94vIvBNmURAVheG37aSHQbR
7ZDxPWrLjjRGgKuB07PgLDIex1E5XBPwyylgTwWZUD9l/Nc4pnLpj5tiOIeYpKYnznZWklFvi6/W
s/r6jTtgSzgYOG24i54i/dIOSyZ/RDTwtqdOsSNbzaDWPQrV0aS/DPstW5CHxGXFSEY69qVpm+EC
9+BsnYD9rrzmXq29rb6XK17foTOWzeQvPTqKRU8yOGAJcyOPWWP9hUkw6LWkHMYPOd2Dewv9qRcu
3rTrz+wl81PdrNdYY3aWXwDJeGIV8l9GXlnfHJgSZetQn5+V5ra+JbtR+sC12N+DzIskfJEHB1tQ
3ep89pNr3F6A+QvVc5njAI1hgIx9ATFLtqasLHXri7uZL6AVQCoL1IsINeeARG/JKAorCVtF2Dd5
zyothTkgC/xAzihugFlMhbdlS6olMHstMmaYlsxJdQSU7Y0MdMM/MUqxhRwieoWb47gRzBngHlaq
/K51LxaFhvU5sg9/efLV1xwGPI5YbXkoF4Flh16OAPsi+w+Y0U6vPLLaMgmYXrxdHC91+R3h+Eu2
GDrERNtUPraMK8UtpjZVtWcMI/AB/BxWfAosW2MQg//DeMdEGfye3wp0z1frE3xzyS04SeT6A2ya
VvysjVU3IKe17P5kKUsGEhKZnBID03kKERmqyz/WZyx9MwRj058/CO0TD2bEwUwvATD7aNh4XeTp
MWDsEn/g5DnPHtmNmWrn1k4oGa3HyywmNcsJ9HUT4TPdBxcoPKF1nglA5kwQY0jbPOrpEZvfRJK+
kXOSK9QeQdyjh0dLiW4Apk43D9uMZQXpVMMYHzQTIsV6XJmFPNtfoJB6lUXUiG4i1/Zwah0cdCtH
2DHQ9T6Z5gsTSaZnAwkibxGkDYVfYlIzRZC+eaoiPTH3jTt6ZcBiS0Lwz6SU+SQzfCb7My+JGfHc
tjWPgbem/GSYr7ve57cXUfGp/fYSW7sRH7En9j59Sm2cgjVO9pZptTe9Jhh2S3cDr6Oo8Sd6nqqF
mjczf0kf3kwzXwBb7vO+3v6bN3kI1rhmzqRqSVP+h98vGR9/gan+8vjvm7z1G9QF2A3SLNeBWg5b
7TtMxU3EfpDQrWK/+fv+/+cEh0ESHAaoe3+QvH+Y4Kgy+XjMhGDgzcrGf7LJzxTYX/b4n478W1/3
A0olEUaglYUiwJHSGkQ9eDVE7UXSB1tOz6zp2bwF9/agEx+rPFfAAoEEFc64CxsX8z7V8xpbex3r
1lVxEzjASYZ9OVio4P6fu/NajtvatugXwYUcXhsNdA7sZjO9oEhKQs4ZX38H5COLkly+pVeVbUkW
2SRIAnvvtdacY2bBnzv3nEHK1Na6pMlI9xFg8lP/D/4rJy3e4YP48t9e/60TQLzU3FugqueHQ6H9
oRNAwJSkEy7Fsf+rY+CDVgbPK4rNOZd9dob9cGpU/0LKPF8mFoXZSKb9zg0l/Xxq/PnSpZ/sYqXk
T30rzPmDERGFLWVnLj+PLZ1uU94BTIT17kfsX0gGSIWKwDf0zPu0skUT6O90Nsih4egDqDnKja2u
AgKVcdqAXZME85BY4VYQ60sdoLlJOmUZjzeq6MdAHRamZ9ojZHSxrd+t/l2GfVH2IO5YcQ2YyjG0
9t44RL3kBgFI+kKxSYrn0IZuZGn6xaE2ulU9aLtGybD0FDoh8v0ZYf55FPbYqLZWFd7JcXMx+WsV
CceUaKUtVYGJH8pfWJ7nFD10aiE/CTrQgdxHS21uS4aOYjQnTKEOKDqc69m5zO9pSBYcxWL8Smlh
LEM/iC5hse8r+SGvz54pX5WKGjCSlpbaA6W3IhK8hbNP2GiT8+w1warTaTNWOhYBr301k9EpRzxe
Vr406uAoUovnrfRglWQ/KMT2WOgsMAqdg6oWbG9Kv+QGnT45Y+vTRqdOMnL1fGHbpqbK6Vr5UjZT
ZXcNYdyUAAhJJmzxUoL4ZiwndIBdj+vKH046d+jSs1IgNnFTbfOMw/CfvJGgZMY+LpozZhLd9X8+
9xgCKCc/PPdzyfXz679tJFiFiJ6iq/+PNf2fjcQEbck2AvKIT81+wWLyfSNhETKZIPxvi+Fp/DAK
QGxHLvNXSrX+ezbRn63uv1z5Tw3AqLGqzlJGfavQzmtVrz6QTAZEhqRHpRJPjajDQLsX1EvJiDbM
u5KEIlyUUkdkEaOP2NEFCA1knK2xwTB2xkd38wPPJwlK7lZhVAprgdCleCprKGIt820YwV3QU0/m
42UUQ2tJ25QDYyOum9xbim2AJlo6KrHRL8tII7o3JTK+DPAq5m3ZofHMyPE1xWTboUB0VWblVsLA
LQN7IkloeIh2EjtwPYU3UonUsrlOBP5UVlp20Uxha5r4JiML4YHRdKihs0o7FDpZOAnHrBG+kz8s
imFY0CZ7knplbeo5BovCLYBf8vqzqnHCzJNWcBLAyPtagNbxRz85eDRQ8yP6I99U4v75jx0Tgtev
fZafX//hyaFhrkJhN7+qgXjltyMYTw46IbZpPvNHWOwcxWCyixoa14QB+kOTBYoYUlWeGYuMCF72
W+cvsh1+OYCZP1w3z+7Hxnndi900SI1MS3RXxR1zKOmY0pMYexFFQjc+aDSShSY/mdXrSA9gxjLy
V0uvjJcy+S4irc2gnI5VgQOB7q1ZKohSJtDLfTYNSwkRAw3KWEweS52CNomN+xiMaJu2t0gNk72Q
tkyjBCJEK3+LjTY5C2bhhJAH9Vyn3iTsrKxapKnJSZUCb6vIdeR4o9QeCqHbmXOQdacEhI3OkYqS
YHX7UVXjnU8HowjxcdckKk1x/yqPzz44qWBg3jcNreeks+WtDmcmuYniM4K5ziLxlOnS7D4Up0cl
tc6RrGTzm6BV9+0lqZg7pdXOSgxvEdXe9FIV2yJANRF5An3zSdnLoj7BzgbMlfWW7YUSqUUoJuIv
hHLaJcVO08O/aWJpIYIZC81uZCSvn5BZRg9FMbwLqeHKnXpVQTREDWlqpYRtb7AQqkeyuNYKHSWq
H2luWITArXNbl6AjtCHRFRpz9bZB6uoT2XyQ0GLiraJvxeDD8lRhEYiyben01o2siZaFweDSANwJ
A6M+15H3rPQ5ELmpvWtipbP1NoDBNh+XqsRfh+oAtFIKnByIxpwKW9yn9CvajHXUH1m2shx1wJ+8
ejDVNhD78dQaRDP+93mbw/OvBdzPr/+2eph/saPiBtS+Byd/Xz3Q+yCERzH498ryfd9V/0KaCLxQ
JihSJUSGC/q27/ImXdfAM8yH9987bf/LrjtHPWPzgl6tgqaYy7sP5VuahtWkVrK3LTF3e2xtDZW/
l727nfqm4KZBreo/SCM9WzdaprblWN1LasGDgxVHMpuSrr1gH0Tb4ahDRE6O5X7YGgftEPeLUJhx
zNI+8XfdPj+qpT0hf1lg/5ldOmzRGjEp6aK/IGtq1/ACcN0GPDzy3ASaQqCp7SMQ07ZcT4jhxO3c
c6ApYvSnQl8O3W68Ti9xTx7y59nQ+yffuowV5nR5xsG6YRr/z8bHXfjzkfGX13+7dWkw8KFpPzBl
QH07OyS+3bqQRSx0zyry2TnI8OPeN7vLGS4wyAarCXjzw943g9J1HHwKOpS/yUm/QRahNP1l7/vh
0n/2ntfUzVZVid62jStcoSNRef2G0ca6rZHKj10Z2cM4TCurgnyUtw2a8pEALP9AxlDgin6irqcR
6H5oLAd05iyrblZ2t1FsjSdvUIe1MgVvfj5auLtNx58GuJW5Auo1bG5xGmzb0F8LinmsM/+xr85j
ITlmU151MhlUunFZ84YXKKIrPMIv7BBSWBJmDUiKc7Cv2CfNWixzSIgpPe2ppEM6GwsiXBGLuofv
DmuhT14i/OuhpjuWNzrJ1LyPnXrJgegFGrSLlGAGRXV4gAy/KBzJA7KTSkWziJrWzi0fJGg5D+wk
aU0ekrD1x+6iRx1BB8QUTw2pS4nH108GmtquOlWlr6u6paYdU09a+koEY9G3NYmmch9L/qljr9Ti
TUgUnEliqLnR9WGp1MdBW9fq5zS9ZP6pojMqJrNWhW6QeKvK9xZwIXj48r7L4Qkv9eCiVDJV4W5k
3xaDz4p2G/jiAuktZJAz1A85toaCCKeR9HMFVY9olOc+7WABpEusy3jZ9BPFDvAREfPbzDE6UVsv
9JroPZrLuQbT13wpzOlTmFou1cG6GbNnugr7wcg+lbOkpfeYgQTtzbRuk3cNq0co1JXLL++9/1SX
PmCNJ31CZNeQdRv7rIwlkRZEQEkEElYqamSjXRMqz7Xh+5eS05+8AGG75Xmm16jQppxXif86eYsm
C8JPNevPr/+2ALF3IjOjJmV3/tpc+r4AmX+xgsz9K3bJX5qfCgHLElWXwV3AKvV97/xKvqDvSStV
Bjb8ezWrZsyH658mnD9cOqeCj9unOiWI4dm+t6anQbp+GQvGal5b3PUGxEYExinpZ/m6QzmvEXgJ
J535Avl/QjjNeFVtj+c19KVlLIuLuYdv0L+voRgWaMhLxGhD8twwDcpRpCqYIyt9CaSMiUjEZmkP
yL9ofqV7gRMqUw9SwBcZo5CMXZYejohDNrxT+ktKKoDTYWdG7UbTfmLc4+HBamflOIP7ptfPDfGW
zBCZ4oeCi9G6Z5pwG6RHv7jOl9oN1R0A2II1IbfkZcFSRS4KFfL8FAB7X9RiQmDYp/jNhwJfqezT
JAW2nyEcLzMWwKwBTdY+T8qRJhxx6iaK4sF0TEyuTjAi1p8wTEO7tDmMfmHuME7P4MgNEKhpQXTK
qr556RsYkMqRr3BeE9PVmTUZ41PlMq6YEnOlNw9l2brDiaTC0pgjGdHHK/d+WG9x0ThDZTJT63Ig
SCymui3xsc7a3r+IDgw5FOqx4gacLXYqQbREHbndmb7CYmD8ZRC/ZnJOHw191bX6dpZlRyJK8vLN
5FzUJgo0oGNox+IXNbu3svf+TN4oSokIcO8WR6xRrwuGcbXi0q5fgBtmfIe3GBc0mfTCAwTf/LNv
bqLXscVw11zG2lEIlwTpc+yDx9m7IfR4s+GTgD72R3I3QsJfr9pVOemFLb1n6qdJdVR4s3PlcJCu
FsWERF8yME9GftCVp160JUBDM/+VbBsaomTa+Gs9um/Xynk619ykF9Op18m52cjOcI9+mIMfwbPj
Lbu2KP4xZ3jBTpDT3aC/hHDqU2By4oWcSI50lmmzd9nIK/VhEz1BXR+jAymsqXVhijlrqxjrYga/
5J9Noj3wJcAPnEg2UZVHMXIoNKu38TkUd+lwrLIHTNOBNR1S2jASiiT2kPAK1tSukfp/wv9smNOh
Dav5hDkmzymegQPDdWhT8FNoz1Ro6hMRUqh+kKaDEqnv1RzOme8o/5p4j1t8mTILrBcJxgLVFqql
xcaHzGZENNnsC+ikd+Rn7qdPhGwP4c4jIrV0yT/wONG+hA7u8OfuBInZlZ+rHQiJMTzCmVkwAC4f
YNFYtVNmThjaHFjTVWnBs3fomzrCteSc6wh7QALSdsJpb95qiTsKA3mzbZ99hYe4f4fuJE2L0Lro
e4a/WLzLDPeFrHyhhWuGSr+o80XwatwNsaP0xOg91vVjmi1E7aT2XzR/xOF5KrWTgg6CTK+I88/M
uUXtUxUrA2fImW8bWrQ6XEki5oPpKNfxC29G1Yo5zVwJKYDuLjgM+nMd9RupfhVh+EFa5dTO+Jjk
VelAHNJGCNdaLbmlfIom/wA4XOSu5mMH4Lcm/VkhqqG/dBcBSrVpXvCJD0yw+fkeCMnFOr5GLbtp
IAR5ZPiK5+nIvD1Z1Uxvh55wN4a7TEY9fNRFS5YkGBDmtDjHMV07LZPuqXkg9pXAWbV+RVJan8to
LdSYvcX7SF9jhi3IbcYI8UyDA6FV/zSuAwe1LoV+/RQ0b4ngZOlydEmPY5CsksTLMPeks/QxB8Ub
iI8fC9A2zunmkQphqyedxWGGEz+aKOZdLo6B1z2Zt0gPvOLpbw9B4T3FiAv2SXYlHLc9cXAg9t7q
12O2aO7q6mTCSijd8hlAs8zw90GeY7gu5UZ1Q/8YoJSHHFc/DoB0WWAJJzAf+6uqPzCtNpB+nFI3
712t34hrxLpr6RVGdtHuQRe9DuDhx2FHfGyMALhSprWkTKuRFDY5cbQAk2Noruf/jbASGEXrelgM
TKC+/Hbr6s9hE26m6fWPPsJQ52AR/yqQl/6/5qE8Mwx/OsL8/PrvRxhRhLJIj1D9F5EW6i26irrO
e/wE7+LwgjN9zjaQviqx/in/AaHAcvwH6PgbBRTZjr+eXz5et/6zMb0u6VAzE9h6/cmobZHwUOsM
Sdmk1gY6Qvbx7GYazsD+2uZWZg8cEaw1mgKw2/Khhu617e8AnExXJA/j4MR45SLxS0ph/0nYTckz
ay8Zydm7F9JUc1FaSiaaV3RC876E5ACvbZqTuxauIaUQm0zsMKFruTMSsJy5AO0H0CuLAVlh9dxr
d8DjcaL56QYEfXdmQZ3BIAYinj1vJAH6SAiBtvceuk8WmI9kcLGQ58WqC98MLPV8OC0AIXshRgFa
OPyQ+8R/N5hV46oMgY0EO96f/IL1vDvbbzPMAoOaPXwqwYW35ArYLYgQfoNP0n2CdWK55qvezKAS
DFiflLlfwoUgdeKi+2MDfXyFi5/MVy6DTKxqj7MamdJ6Zowrh+k4HaUX0OhnfZ8RZpNt23mcKH4Z
SR5QVtiz6JJ0aFairZCbSyH+/PXPswCpXLI3aAmYxjfeQXgYPwmHhLBAu3Y1irtlR7TidFMwFp/J
DpyOhg1IcqGQ9QWZZbHvEXEszFNlgA1YJsm1rzYFPOFsIrvvGJDPuPgM/h0QoY0HYUWLp55HDcRk
L2lYMhr5KoKSN/0ZUPoKTzlcd1YsQMTrciO6GA6Xj/hPV5h7rnMbCB/4PWVvleDWt7Vi0xIuH7EA
wTMnscx6yNiJCDJAY2xz7STqXWJhwWfhX/mepHh0UbSJ+ZVvT5V+QgVOUjxapTvjph0e472/4ei3
Db7k7+/8dVa+Baqrle5KZcXf1Fg1OETYxqt285+qF06tLeD2WwfFew2mZ+4Jv3mPyq27pM/Sa/pp
3GMi24CT3M5J6TJ7Tr6E6H0iPmCX3amPyUt8Cu7Gx+zAfArIbvZ5fOSfXbCNr3jmms844qtVLeoL
k535hM5Lq/bIZmXA/tLSuOXvwg2jVidu2ZpA1ACZWVwulxU2v+ARaKlt7mcLLHz+N+Lcj/lh2hlv
1lsVudE7U2ogOHTe0mLF7azSok423Lot4HeObXpwlI7JG99fQzlk3JVsb5yUaaMV8glVFR4shFLo
hxsQ7MitUF8lx1w+ivcD2+kSWxbfKG9nAlspXWLX1b12M2Gd4D3r7hpbuXk79F1P4j22NOuBj+bj
zqtOmOsOpctnwbOGw4tPVBnzJ+pPjQ0OmrPILuzReTU2M7LQ1m5hcsmQHGNPnPVdfFp0XOyMLtda
ut2s/8KhN18UH5AkY51shQ0QmL+T4Ls7/na8pu/RjvcKEWMRcQSNhoEf6q4A8HByUff9SRsWE2q5
YFFv+UXBYMucXFWepGt/F4YbVFCRtNc8F+wReedUNy/0PhFwAdGAx7cjD15+z4YjLAiqpuyJt7DC
cbiA41SvKC8G9NjmIxa9hOm6w/uUDv3JESoOr27mvAz4T27qpA7nI/5tsOjejQfFWr8VbvJOv917
EA/9SkMh6cYiSB6S2hF+iQ9Gdh+YgAwcP/ncMGzJ009toSykcq3CzSdFSfqUkoNlK4Ot6twNyPjs
SFvU1+pwDe6KW/U5F5f1iVsWqzgLB1ELqS26bPIrjLdkMyyA35/zd84xHLiPWB14RNTJ9che3cmP
GlkXB31XrWjSbPEtPVecTppVoTNBsNuSyExH+mO1OTOHxsKrB9qP5qiBlua/Z/QAb+jIfj8s/Ovr
/3dYwIqD7FqRmWD+LaT51m61JOhnCt49PjMjijlj+Z8JPawaJvrIw0C1/S3a/ueooNG/ZcjIBTOJ
/F1qoDR3kj90O+YLx59DijxnEvhtWJV+7HZ0htnWVTJ2uxl91gyZtAlK/S5VGK93/VFvrFNZPahC
bx5zX0CK4oWyO3Sak4R4RxV/dCa175ZVmz2ovnf2DOz6CaRNPX8jgcxpjYiwi5q2huUkIlEuueka
MYEbbe+qJC+PAHNGcsmD5haJCqM3Ez98t/fl6W4AIZqYA0pYwTvLkJutEaaM3NxN8asmwMlqNJIs
V43IuV8R7Eo0naEN1kYnGLtMKdOQEWJtnbw4N3ZCIQ1XvC2blrxkFZq8brVPVUh+jD6WnIf8Ur83
fINnXjWSbR0BHLHEUdmkIqrnBBVBzeqQhkiUGnW6Wkr9HNLBiWH1vs+STcnoTp6obIzRuo1hcRZg
7S7kFsCwlqOtbse4IRRE+mwVxaUN9rnHKqVlR7mM6VYeGmu0RfSvgikt4qhXLnKCOhf8NPGUWhA6
hq7WTgu30E7FRloX3Gvw/SmlZf9ax9VGk9FoT0qxC1uOQ3iNRW8UXCnKR+x/9XgKksnJU3NTKNHG
7Gq4YuQA+fQsOr13vUFepeKDWkSOntz0LtuZTAYOZS2ywkWPiams1eCSCgnEGH4gFggKNSJeWJNC
pPqRwdhXirdmwRFANtO7/m5qO80tpnE/6h4Z2W2ysWpCXyYzwOSSY4Wi89P4FEuY2r3mC2aXl1gr
n4DGotJgQ6DKqulONVrHoDNctsPUr2p/0hHcFgqcJFmGu2dxtghv+KGTgHqHbpE32kF3L8vPU1yA
0o/xVHM7i8TXdX+2fAKT30wXZczCkkUl8F9NXESuHxc1ahsKmZ9e/70CYjjFqJLVkjUI7eHHJu4s
2CB0nh7vVxTxP6sa9kKGnEyXFEPWZgHS9x4ub5LlOWeed2B0qvwWZwVV1Q+r2i9XbrC0fuzh+oJf
SGIqa1uOBtQo2tekHFt+6UmSnhu2JgW1reZsziNp2XMqvDP0u8l34oRtFVNxjUCJ001x0LVFynEm
lbcSB6YUqgZdBOXTiEElMoCBhGtVFJc07VRiWxFikyubtWvMDl+rlvZSPfPnkqSIh24DHizOd8FJ
f5b8hfgsPIjXvOD5fyytRYP1gVHPk9nl9jSVqBfuM5VWGw2HmZA40DCaT56FY/XHvF+YAA3X8jHM
1iOmjHAvQAvhKcvv12Jhd0SOG+0XgbOK5BGO3W1THie+1LS5DE/AidsvxZ4OKgueNcf+7umC0iAh
WqpbPGnv9MXgnNsBbTMMPNaCX9G11+kSwkjWodB8Eb/o+q7xTmOd2HLY2xa9J7nZm6m6nv9KIyIz
hovBu2/E+SNAyGIdd8Ue6QkwpFX+IFyHZam5woJovMWhW6LgRyRP/dA56XYzUkEkD5t65cZ3crsU
0RfGTtk7slAuR9Px0IYOxtbq3PI26Yf6s/SIZWhqEIlCDET1jnPGpr1HDKQIKjFamABkFurGu88e
50BgVMsL0Iiea+4r0NWMui4YMfj20uQdP3luaFNZ2JRuFC4UZrTAKMxgX9mCHW/6ymluCd8QevEZ
B1CJnc2/11irJOFYQIJon+htGeI64X+SYmfGeyk45ORIehidhFeZmZpw0LuSodtjpNxPiWrnIqJ9
GWkp4mnrNKyU9CxAjpxoQVuvHreUUn+m4NLDJT6WHqJDP5n2QjfzpW9diAdZZF13UO+FbqvpD/Lc
C8oHZ27UfqoQ2zzT5Eso4vucXmFCcmYLc1JcxsOTwNBM8F1ZcSBdjiesH1cLDnx4i1nlmV4otgd3
6DWC3uhaoDEpoJLLZBOwTr9WgskPQZ9vNy35fTRki2w+TkdudySfq1tUk60/5ea6vJ8c3OsB7iUm
axtjFS2S19Ae3QlsJBVGBxp/N1LDK+pusmamjkgjrdz5yqYS3uPWraw5ZQJcCjvC0aSYhnqaSu8F
m6yVLM3izppWIj/lAgxKBoP8jnKl3wwPg0An8Iaqt0i3HeQbOnYrsF5rz5m6Td0s8NomvVOeYBsJ
QT+jXkNSFufqQFjWxpUtv1MYs5TkNhpXzg7cnp7N3eckh+QQ3MXX+KF5SvYkZ/d2wsOzF9icF8Fm
J6yV63hn3tjT8FUwzVDTs2gcqSmSJ+9zIH6paRrENKBPJFoRIZWsGtwZoDbvcga1Tk6o7anmam/S
KazeUjLPjI2idI6gEouXUngBzSSCtTCu1Eq4cRCJGXbMhBOf65rSahzOJPaM/i18wv4BjASWwSIZ
jqyE5IWNweOf3RTEKqFpaCBm6vB/n/PR4v5LU/Cn13/fEiU8HYgA//bifxRWMNfUTU1HkYP6d46Q
+n7SRz0BwdJCV0i8wN+ai2+aIJqCwMYR7n/jI/+WBl+dZT8/zTXleeeFU05YDar+H/dEM/blyKtH
oP5dTEBK5Fqd6vbhcC4ByOhW9SSH5KTVFjtimbjyIN5LmVE6mm84IvHCYygv4/RseuGiZiplEF1q
1q9Coqz7cFo2ZrZXgz0syZXE+iPgazdD9WDhVcuH4jmLyDuxwidpkJajmi+sXrIbZgj5uIiEwVU8
4zAoBGHG8jxjgzMWx7YnTRQG6jVW+21Vm6t88BzUTsuyuWW1WrhhoDTLBj1il5D0JILlSjMieMfB
WPg585BQzG8GyXrpnMwXtumpw5Rnkt3XlvlqgNs7WQo9q36CvAXENSkdKX7WhLZcpjKuq+ap8E0b
2b/ldpX/MOhV7sg9hF8PUP97pAvDps1FVzSl+67lk0+D1jueBZEMK7o9qZwl4Byl2nXshTOLiLwR
o8BfFyp+V6nwlrrYrspOXudwAKLWWk9Tw67bL1r+U5JVFPtrv4YPLZTklrYnX6TNFBePDerFqK13
jSaSQTCHw6vxpkMsZRb+cyR1xsKqIAMJRbjrRQV6exeLOHWAkjbV2jOSeBUrPbnxre+Khv/oA1e3
cDKK+VM1ebjJFJsUS6wVgBnw5HrAjiTvPvXqva5uKys9G5WVkZogLscqePQMHShAiKV286cuKV8R
tkifTJ59FRquYvz3KVsFhf7xlP2vr//WOsC7I8tfhwb/Ewb+c8q25txi7GHME36RGWp/yXOYMbIN
g+L+a3bUtyVFo+UwZycjMxRBwXMC/41RgyyxWn5YUn659Hk1/XjMzntRbQepU3epyuywh7FHfcc0
Yf5Tb/VfplRtafwxQ/c7CtOul/uNEpEVFRZFfJAoShMsAP6QH6Rc3gw9KUENpNpalpdUzgyurUG4
C2rf7+Be0GkeLTr+E4jD9WAU0dIaH4oJk2q3T6U7qQ2AbpOqQ5tZiV/T9nPk75i4W/Qkw9dg4vRL
DPpQeeUtnWXJpdHG9JVzk8m3IIl3olknHPAVJAKpNGImN/NwL1ney5A1D9YoPaGpUy+6r3lLT66L
jY/KeSGZCC84AW/Ag17VyX8RJO1sytU5k5J1qkS3XrlvMt9udZ9YX7JWfeEmic12bPPjIEkbua7X
Ol+tlwz0zM+a9hAT6AvPLhvexSI/i1K1C4uJdSRhATZYe+CSpWldrWIzUwDZhVHuZIUWOIKSSw99
1RxSAYFV0um32IzFOww6PiI3qQIyKD234mSTZhYs1FradKEzUAhlgWyr5bHXREYq0TpITr5mPo6M
dqPyjvjbkTUmVw0nmgAgMRFPUjB9tAuiqZU2sWekYPKGfdjlbmmRbdtI11RGlKcn4F21Z2sgHrCE
ZtvFLdxZE+eE6mGQKuY80n6Q1nK1ydtiPUTVNQFTXw3JwfNR1Kk0l3MNAWqU7EQEKUX/VkyGU3rV
uhqmzs3r7GKJ0lmL9WhfCp1d9D4Jrf52ioyLPpS+O/gh+5Dg9PVanH+yAbMHTPWsWYtMa5e9n5x0
r7qktYZ5PWbegzSnbFwJoothEh1WMV3BAu2Npe2X1q6LlUWlJedErO5lWCOTmMIBTpC067oTkuiM
CENkZpYEK0U5ionvlhBluihZijANZ6JxpZRnIxbWw5Rt8IM1KNFM6pIyvyrGw2jtKxkfPqANTYVR
7vWfSagHeiXiRe7C/sBjFth/6ipL8whCK77T2UUFqfX/XWUllebC9wbtv77++8GN9Rt3Cf6Sb0ew
b4pY8y/GuOS9GDCR+Kzqjy1a1lLOdDhCZgslLYjvqyzT5jm2wiCo6XcxSujDf1hlf7n0Wfr2cZU1
hsJC+6pHuyGJOOd7gXUP58BfKKNljzJxRXkNjWucOT4kzqHrQijqk5LNQ1Pui7mCk6pNmrSrXEs4
dkCKoTIiO2wZ0S+dQsE/YvYTN70norFpw+bZJ0B3RCArkkmqWZ9i8cVQhqU2PDbRpUj9dVNMK0Gf
7sUptIUxBrOskmxcFmuzQYNWVkjeLGqpdmlUPGvJafANoJpgw0LTjmTh3teo1BHLhdrWGD9bpe7q
db+OpXvS/BaN8Kz63VovbxpajbiTQG5UdtLRhJ2Sw9iFdqsEB7xkz5Ei7X3VfFTzd3QtC73o10Mg
QNVgoeqfs2InUcg16JMWmpK/jH6ybqUSGhpHOE1f6UmGcgMarOmDtNX4ThXy2W8AlaQZqqyAqVXK
ZEv1ONBG1KpxfOl1nBtFey27noyLyBFjpjk6Gd4ZXNHAuuvq9lyHHvnOUbzrLLLG9RQD6fA0WRxf
pTg+iU3jhmW9NhHIZSYpFijnA/wgk2oIR93MVt6cvR4lLhUM7hbJabqY1GttH8uga9MqQ2U3COVc
u/b6zsjEqym2xwDlraIjJ4Qdode4doRgwRcxGPnCNAYnivvV2ETI2vSHLldW4yjDzmpwhFJ1UgL4
+0DXXEWvbUVrIVlKx3EkEa7M12RfHjXzmim5G0I1KROGxnm+NK3gruuSO7UAQyIbaAC6BgZEvegI
kBuMg55pOx+yR1Bf0WdsEkTDEeCsnD/r5CCWWbaqKWdzcW5E9G5Sj+fAE/fBIJ9yoHQ107DQbN2y
TNdlhgxAJouCY0VSxltfV+0e/ZbeHluFgEbIM5NF5nnePodpuK5rf11NMfHy6rotGNwmQ0oloEt2
0QgEYMNVtkLhYrSfZ18wINdtrvmHUiMmwhMvgxaDbckR3Bh3kafly674VBUDGE7aDL2yQ3d9BLTT
nNWg5lwS6RonkufUrxYCe4CUNi958wbEf9FnwgupqvRGFNhTuv6U5u8KQ9xwX0bVSvJQosuoJfKJ
CL+jog6PpkdKmZBhTRYO2eTZslCt88I8VI1xrBUiMhoiMZSEwZ+/mwb/TSiVpzGCRxVaR7mIAJUZ
61bJ3xqE01mMHMscCifJ43qX5eKmLOonM7DcXFG0dR/R6NAEjzIHHgQ5jmj2hrM8ap/hkABS1VJi
aXMfPYVvh/DCBOWxV59GEaUhLLolFS6NltqJenPLjYqElZBy4VENKydnIuuxUyoFMAA1dQsT8rnQ
LhXwv5Ey578NKx5yEIXLvIQM2UsbvwCGAQ+nGzBzmc+h1KJW9ZZwuGl5hUe9cCcZpim+5FljziBf
ew0QsiZz9TprCTSWkaDd1kjjhOnZ0+q3Wonvo1Z8HiB+BX5a23VgrWIjderW3JKOKKLtmiFcaflq
zj3gQKPzOeXvnTS6wkC1w+BImwp25RchaInPQUmgkysTIXEkh40vTNjkUxO/JwbnTUmlTZfprb/6
U3fmv4sAcrPxgEjgDbR5iPAfUwa64f9S//z0+u/1D8MmeBfsvPghP6bgUv+ozC1RUWlAD37EuVP/
gFmY/xHV2cjyYczA8JTBBCAE6F08qeZvjRno3PywM//ypX91Yn1wWpn6SEd6FJWdHCVIFCx11wfq
Uqy8gxcjw0iD4pm0PgmRcKvssS2kjsdOQ98gb1Fg0to35OHo9cK4bsxnKXzOkz5bRua0YFqo3zXk
FA1UMK1HG3Bnya4CNkqgjTmgCQWUypDMtFMNBWc2UQRBY5YZ6tVvlv+YoGkKIMG3PtGDAcV8HYvm
qqx71Taxh9hDU0d204voUrSM54VGQVXRw2waUyKZCt6C5emaLWo80qKFPAD1/V0/Bg+Z5sd4mf12
oWUYGjsjDJZahSeHShRie6hfyHm46ZFXLMVR3EmB+ajFQb7XUyaLKrNVY4zXEyBTXSmVnSRh7JCJ
I68TTr8vEV4c2Ufj0DSbIYdGbLL6FdqmCMfVvCmSKa+5RDkgWE0TNE9Dqu4C3etpwggySU3eVRO0
B2noHooueJWLMdyneWWskrmom77Wd8lc6qVz0VcEZZD/sQfqr/fu3AiQiMvB1cVj8t+PrTnrDL8f
qP/19d8eW4lkU0ITeDrBnfKQcWr+34Gax3aOoJ5bFyaGR/xn3zuhX4MSMS6S9vMVfcebvh+o8VPq
UE55dlWkk8ZvtS2+djq/d0J/vXRWrI8H6v/j7ry627bfLf1VZp17ZNDLrDnnggTALooUVW+wVNF7
x6efB06Uv+V4OZPbLDuOZYoFFH/tffd+Ntt9aYj7QdnVif8hTN3ZM7Tnbg4/N/vgo5mEEmajSkiW
EH5YbHwWzRggEUPD6ykQ6qV4VZLuqdBbKVgiGK+rmC2qYL5QnDsLUEnLTFwXsoUggDZIdReptOzQ
T8LnjdVVNt5KjIjC/AgAZGiUSpQw247FTTgI27LRl2aJD4SKnp8eSwlUgGjYXVBsSuEZnJQtlZOj
a9smeeuiwlaQUw3kx5FjUGKvMLFCyPWbZJQnOUkACYC3T1rHj+HRz/XFBL1PIMIUUZZd3az8mAAZ
HZqPxFG1ze9orC+DSnRqqG5pIlwFyB+KUaZztBPnWBqVfJoayEkwB9aMc3SNxvhbV9/ibOZgGyt/
o+C4zOjyC+TehDMcuIhh+wd1u9aMXl/EM+k49Eqceiqd0higmXlXCfmcmZwMSz03L6pa7yZIn6EU
vBhCfpXG53AKNrkVHTmqXaKOTGqLKcTAng2K5l6JhENUh9dDLC3Bn4zs0/BvFZGx0uU3k4gCuZD3
U+DPW4G14k2kMHiuZdSuIVwyc1iozRn1qZiJdhu+d+BbzEie9matffR6Zu2DrDjRKF/4ASw4+b7E
NWG0uovwbIN3BGIEcC+oY+gelrVMMIySDfgREdvKiqDPH4EIkSQ/DM8n7pI9a9G+EV3tahQ4AqrE
FLxsad5cSebTEKtr2uMo70NFdK228pye4orUUXOnYGKM/U3Ge5iJihsbDVXeEAF8lm3ziA9pD7WC
8sitLtKk1dKPyhDQR0y41Zs32atAMom3Ef3eFIUe3UAMjQe/jG7iXDDOok6PMMcGj90k9TU0ntB4
8+lcKexWCZVTaNQKBjl21UrT6j020KXQSrsqDVbCNDlGBhFQozEqlo6F7MXXsfAmtVuRjiFEbPHE
p16IcTTMFGnQcqc40sgT2QdKtvby/hjniSOZGuF4mV1r6rqLYqdKBWXjq7l5TTqkeTXoEeUmU5qu
YHcEjpxP5RLzc4vckcZupdEBENvrUjAA7K+tyMtvhBZPELnFrjjJ+kLsQmFD300PaCVHkViyrBo0
tQW3TZ+IOSFqHlGeQVRAhmgLWCv9StJ4gVQSIEyDQFshhQi2SoFaetSFad+gznJZJIdlMlc6s7lc
Of/ok7QMN6KAiMAc0nhTzTbDLGg4WSseTFjMQ558ncoV/iqfQp1fIzmtx48K02gRCm9RU2lrbchC
DENbLfGHc4Eayq4G79+tZNFAgLBeyezopL8Drs5ttu8Xq1kP8pf7f1Z/jN+Qx2gUlH7PGZ13i5/V
H+M3mKl0yqg6fcr8PxE66m/YFGcFniiB2Bal7xYrlco88jwWVeNb8ecfJZdK8zr8XY39ry99but9
t8dMhloueqHztklEbL0Ri+9+WN/4qnVok1jaZkK/1mLtUQ25NRb5xLE/SpYqDhdLG17kWcvmjdN1
MX+8IUskKIdlnHEdDJDc11GR6fpHmI7i2lLrD7UKEsfSCOcmoo5oVNKCPevZMiNadnTQ896Etowh
N7VQ1qMuiGKCdahjBNgzmUffKs72rjpWm7pMV2KUI9RXQXcTSIafLgs41/vFuhMHu8BWBT7eGBGZ
E2SZDbprJqyh/rGpQpxhTcLKCjI/2DRRXi8xVbwnWG6CKLiEuLSBj2a1bdX1TqO4UeiPMFvoo0cq
59fsrFnja5JwjPSHF2L4VpUYoQ4YmYOrPrQHsXn1KbzafTwhXhaNo0k3dJHoSNSkjMq6VFKy8CmN
4IwMhHujbe7Y5dTLUa3eSpzno9nYOfqWQrkhDG6h5piFvXeRaktAymg7T20yjjRfAfZKmOaQrrya
SGLLQ+aHi6DDoQc7GxSCtQw0KVobky6T6ecG8l2Pzqf1EVFyQmDO9zt9UVEyOZVd5C3+rUfMb3Iu
GmE6Rh6wBYCOf33EVCSNQfSfvepP7/85/IEqU/SlcTeXcGfyxp+jf8YAoVFDqCbNjMavuGVGPFJK
HD500+dw4j+3qrOQzeJMyuzwB1PvH3TYwD7/ZfTT+fvPlc8v4svopxmehnqqbkWicqKNhEfE6Vz9
FO2lI/qR2B053BUP+pO46rf+HYW/xq4etIX5BBImTBZ6YtPFRtVGCyW+S7CEeMh8VYfSB/8yvUYb
/K6d20Fa2KTm8hCYG/OExK28EiZiFlHhr0wig98FKi59uTNJBU5mgiplSpRt/mtVP6rl7NZp6sem
OXyLqLH7M96bWR+PQGoBNJ+43yVJZ0P+pAE7pVSLUKm7jrwnLDntGetNDBeQv/UIgvAH4uSZLtyT
b8SgzFfm3VSJ7HNc/Zl/xiEkLvHpBO0mJkiHm2HqTRxYsQ2RKBwQQpZjf7NsEeXPowrexEMea9fR
IZOvmILABAXBNTRnwjV4pIFdwdJoTvymGCuoS/gYttftFZNmnwsukMcGadJcm3ckKTlz+rBkS5f+
aoaLYSwi8kLZTxfpoiebFpcR7kg+OrNxQ9lzeDdcbQ/T/0p/fqkX+jMvl+AstuUm5dLmmpdQPOrP
XKOH6GwXERLsABtSG7zC/MhJOZYunrQeSd319IVhrbs3U1rT5Rs2Dc7wWjkMb+YdF9C9tbx5XEU9
pyhXjz5lOC7gmVcguWh958faEAbmYGpme/4gvhElLDRubr1Zz7p/ByUZey8pvqa2RwVnPeNu4nzD
vw1no7mjugEDGbsTVETAyznCBMQUuFrHfkWwFneCbIzTh6zjORN5B964VpCfYVbyACG68gUFHf8S
tyd0v0GDmhsFHXlaoJknEcXT9dgcwMq36254wROEWRZd2IQuo07O8BaB9bK7fkQDB4QCBPKs3rgS
NwHFhUVh7Yhn5smFOyxUEcXYOyxayc4TbVrGMtlq+Ni15e+vl+usKVToe3GDi5mUZIDT2RqhA3ju
E2A41MePuXST9Hu8TWQjE7bmxBqyRFwxC9Uer7nmQHzmOnk8dBOq/YqfC+MTJjByWzGBVVs4yOzt
ZxCyuW6Pwbj2r609cV2pcl3zaA84O2Oky4aLgrDYzl9lyw5jreFTZUdm7cKt5q3fcAuBSnwTjyZe
WgI7mwsBGl3uDFc1+cNcU7ecc7aqIyQqD5dNSZzyi07j5sIDcDvfmtIRZvFDAbhGwym66MI205Px
nL7yqGR7zX8q85+CvgjbDa5eBUmNiCg+eeYGDR5QTOL5QiIgQWRhLikctddEN8MoiLrXwIDvs5gw
tCf6/KQyDXpa+qQy98c6fCFqGYWI4nKksaqrUsYMvvXbDXcJHyg2m2vtNj2SEOSZC5O+KJeJ/luk
MY09q1mm5jvZzr5y9vgJ76rgot3yQNOT6m26E7Yg7DEdGXGBuBLCG3lBfsWs/DtCC5FpMuBK1+zU
eOZ9iKtygeP29xfSkbkjKQ9ETctrhDY8srer89mf1PB542EVy8Fyzx/5tSNiZhDqfe+20V71tliv
7u/18FZgp2HQA7kV0WdmRx1R7E3SnOtqI21HV3YrxOy32I1KOxdX8yGLcOAt8eryAd0fgsACoDeB
fvd3obdE3ttfMTxta4EX0WH+xqqUvebWXKAfjtORPRCqQM3mJ7WoVqmdrHMbW4ITu4Rz2cmKGA5b
s5VFu6xsdTWIGgrOSx64ypFtG8aoZfGavRI8QtYYZ7DS5SVA7oduM5KVhpqZcxu4QtSvwT5G+2v4
S1rOAKhb2N4P081dTozXimOPrtBB5N2wcVl9I1HLB9yezaMKslUmyxiuAsjfGdlQTXz+yTdf8YT9
iadUlRUc7pSwvDz+4IVYrAOFfjtbuDCTKi5LSr3FdyB7ey4aw+gslPTid0xd6UbYCbv5+pRNucZr
/3IyNtEBEr/Dpbv/6k0RQnl+U3sHLPw3BTyFBvdfNkU/3v/7TRFpReQDIT7i6MT+5vNMxK4IjCkH
KnjXs7P6u444UkbY0/TJ4QnPdDNu+izgzYwodRZAfooj/0kB7yeAM1hUJHwrMIolREw/HIliFPqp
aVXaVjF7PP/aGG7N+B3WjK0jSQag3mU+/eetlA2LNArgz1Y5vPZlna4SFgzPOs/dPrOgByXSvU3V
TZc8d5JO02vUxdcBrEvZCCNjMgsfYkJppOFUDDvZcHRvO5dnPO3cglrQL3psvmtlqq8GvyshrhjV
69gG+E/r5ChLydNoxWQPznGu1PqYWeLyTDjYrTIo130oDgvBUm6i9uzLHb4D3tGFLqQ5E1CwjK1z
1ToDzfSYrqieXrcd54fhXs3Oaj0m60YZpVM9qxNzNniF/yCLlRM2FvZhrf33UttnnQjQO4Su+F2g
m/0NbHcOu/oyKn52/89RYfzGiJjlHN+fEiDw6opGrwm7HiBPk0H2WSOgDzUjuWeNyHweULjpczzM
Jj66Vhw5GGXSXAb/B6cEyhVfTwk/vmjthwEh5IOmdbEQ7DRmfL2/jdhNSYK8TuTIHZjGZ+IsfE07
H9/DSnBi3fNsYNo3vlxsm7K5URXKiKV6lgrSc6kTqJXp1NgK1Kq4h3WzhRKFmSpejuJJa/p5Y0Zz
S6/sgBKYSfm0yKaHJghh8E5s08mCjMilK6LwIzSwrvnpvvNgm3QytvRDGSe3UU0dXfA6ekdQTlGc
xmdKoYcxFd86ZbyKVKXdyRQu8lS9qv03q8YjEIObprAZj9JK1NlRTcTKRowpTR1WoREmmzKgmpGz
hW5ZXLK8dMQyvNbC8EXVRTz0Y7Qyeo+CW3xUKYx0I9j6rH8PuwzATLOulcIes1k4EQvbLFCOQTys
9BRUQB65AhoxK3W16KXvpfXggSTJ/Ve5045Cma0mmD+BYhwCCRe3oBDkkRdXM0InCejiDyKiSCzT
rKGJ5t/IjQYgFTdP1aGCxHOvsceQ3DL3t5pYPwPZXqkk3cStt5f9Br0bMacFifENJLkGX1ApKW4i
jkj/ZlxMwfZBCi+pXmzhoLIVpwQs7pT8YxzClVYb6GwITuyCBD9GEgUbX1ZvQ1F+laf8ofQGx7Lq
YR0p5M50Q4iI0PBFFH6WifnYOHdtufU9UhexYPKjmxDPNGW5p7GA5Cc3TFsFudbhV6JXMscUs9gX
nPpK1M2gYUE7ifJgN+oWwR/qOhjIKDJAScgqGbBpfzVkd6VgXXUZjJzgKWuCh0ZpL3kFPqolrSR3
RPSgQYpenbuGgrUbWt8pm4vX1shJ4r1hCHaAjCRQ+9saK6VCIV4g/tlAIZ0201rlM1j74XMr58c8
F8+pMS1jCsYp7NzYeI1nVnxxJVuAp1g5BhxKNGcXuleoTuYHPF45vEkaddpmLyYJR+I2fDKt0aH2
tWwn9kP/6q2H+A1xQsIgcep/h1YRpb/gKcm3mhEp/7n/5yTL/mLmKNMhFGeH4NdkU4imIjchoSbi
Yg4R+JxqFZIQCWpHgwAK/Vtf/8+plnBTDBnQozE9fIOr/pOpFn/j16mWjc/Xlz5Pxd+VY5tAKkRW
dXNrwsxyygAGV90nKaij2o2QwVm0pin9mxqFBnWtjA+qtIq0VZpdBeq1xrEdt4fjRUX/XGtogSq8
Tv0oTa5i5a6uCg+DKaiOnrcxgAfo4kUN8TeIEmxsBaQk9LiiXxFEiglbMN7C2oNMRKhbYd3LeKfV
rBNpoQVncgWvhVg8i35GznBcwDXDsQAmyojuqL7mQ3tptdwx4KiIOZNJ412UIrXl0Vv6SrWZysap
dJjteSohPhKCrSw0B1VfRiXcKwHhaqbGJHmj+nH7wJ/WrdeelADbxKj2Oy/yroVa3kYpAAKIGVU3
ItfFJjhMRm4LXZzi1h7ufE3HCx31HPgSCApxeK2jz7sM5IqukywP4KLhTJzM41T1GEuKXQu4yWd7
5KE3tBPaPcycY3EKsjZ5sTwCmoOBnOkyob2jKW4R0dv0VexQWMCJM7WCDLZFnoSmPaWSSJMPjW+b
ntRERO/b26baM+Q1xMPK9NEpOr3BHqP0v3aQU7/kN8gCyMnsso0Z1PorXQ9t9S87qZ/d/3OQW8QW
oGulfqr/TkX483wBLYH0GzwKwG+/AdgpeH4OcuJKqIRaxJ1+juQ/B7n6G5hnaQ6542QgIQ/7J4P8
R/fwX175PAd8N8YnuR36tDbynZlM9bTMBhMzkmdXGJFy6g0VAcZxs++oVi/VDlVZM+MTT6VnklBZ
HpQKSa6OBUFuDYPPqb7Myoiu4kAP1//wUzq7XuxdvAZEKfuKqnnJDd2tYmHZ14NTSypQt3Y5jiJJ
Y1ZjrUa5Sl8qVe2WAWnjazRnNBfiO0/O99lAZ1AuI7Iuy2QjeMUNs6e3s/SipI86vdLS8CneiG+h
FFOxKnBSShWzijXEwCTlkVlnpp7LYXXIWlE6y6nJCl30SfhYsmIvpqlWqEQZunclJ/nklmPy8q8d
EN+kJ3MLglXIgIE8q8F+NSA09euq97P7/2dAiDQhWNX48BPwOK86nwdu6zfSe0yymWEs/+G0/xwQ
+m+yDByaOEiETyym3x0wdA7c0meGB0vKPxkPgDC+Lnp/eeU/DAirzI2Q5bXedR2WuTLxnv0xfFMn
5b7IsKwUuG9iGIlR44RJMCxKI3V7/dHsIflqF5pft1TsFLVwUv8xby4F8so43mgFZjcJGZeQroWq
xOciLcVEhNglY/xBj2CFer7wFWWTEH0m5iq28OCaNG52fCTWDYrsCO1TlSWrMiFfVyU8SBrxJ1pO
H9WbJChWYxHsC0Vdl3LD4LPEYztiqw2k8XVUWhAUBvtLscIhO4joRBAjW6KxLMPsuZwEMrqndm/I
ZwPtjDnN7ZPcwlwLlBGBb0lRNMp7m+AB9oe5O6vQp1urubRI58zpls7doiyKqzQqVRQQA+E8RiFL
w6oNMjPFcA34tcWzP5gRepAQE++bN3C+19E85BFJJHba8cvWZnFH4mcb02MM4rEW7r2W6m6LSFfL
onodyLMmFRNKGrIyN0SWCIaGa7G4F1HLWeBfxTuhBxZK/jrSjf4oBKzzxbjhhZDNmPN+JYsiRPAA
ujWRl3rEGk4X0yhdJOgOBYaV7j2T97tOOmNPax7sprciodYeqvJYKq2b1doiDuLXBpBlE4f84LUT
ssBtkPHAtFQDwptrvdgMySpGmawEN02OS8AX1iWa4alv2P9Q7ARF0Hmvan3d5Ao19mns9POQaIHi
BF2bXAllR02ky1d6TXWaF3wxulkGzwl1UbWkHBmJnU7JvSGBtE/eNW+jTX0MJiz24lNk4c6XtcO/
duqad62gfQxNoWA2FzFYqn8xddEH/bqW/+z+n1PXXAChJiIqOnsES5urHJ9TF71Vlnf4NNQHfpi6
aJPO8yhmaRPVsKx8VyucO6giU9p/IND/oDaizvbLH/QTXy5dnW//bjEfvAJrT6or2+Eo0jYlEkGO
b6qZjecybuh5hKzPh0Kl3d7bI/xA66ye0UtU9A/Xub7T4PAGy1kS5IKf39GyWaYupredcsskQHwH
tes0erDE/mhCLZI7p6MtOcEKKorRTgVv6flHoijzgl7Ok6kWixo+F6lfj8Xj8IZA+A68sSehHpiC
pyp51i2oBGjWVBBqa5CD9C1FZUWLj5YeaLj+rEAB0B2tXokENRCbIOdPKS2tVLrR92UnOKV+S7NN
c8Y3unBoKyJhRSW9eJ2O/dY86Cdx6530lbo1V9G1ufXXhN/awbJewj1eoe21Ezd0pvW0E67iW7rB
UDOqtb8yHGzgm2xdP5qeiyR/iUppXRzbW+wBFT6HpUaXrZx5Iom8MF6jS8CDe1vDtVxtjdJ3F26n
nbepXvhFS+U1Nm3zA5keMCbEaO3ZnJ7pqMECFhXbit9pPILmyPJ7OnKhsTCfzWcgkTPgUXfA5NXy
3PsFtX1h/KdrPUBaVyzCxQvtZX7lK0yPC38Lnfi1HXap+ZLWayfGCCDbBi3vHEDIRoFlyFRYXAsn
eZkd8Q2umvt2jjflfQcL0p748dAz5eiV2d4dz9dsSYYd3+hCkpGhbzISpVT/ll6idA+6Azj+k+65
gBX1/dw99el/1o94NqedGuym4H6sHGJluQlH4w0dSdqpdCdNbyNuhMMrN9FBjCLIkRiTzter6p6W
owGKxHMDMOL+1DgelIwyTVbANGUWGrrHeDG7/IBhkzq4cRoror+FawI7HNkFlrSMVym/BMfbDLs6
xGvv6K/q6/Dhk7K+aTQX9H9KrJBb4xnNTslWJZFYsPMb/aU3F5z4dpGT2sMh20LWvQE2ASKwB2dO
/44OIG3LOqvsUoXc/ZCG+24Nlm5pOKotb3jpyS4VwHMtteqqk8Vl1r0C/NNTCMn31XbuTL5yCws5
rN1hzn+VDixLkC28HZG09KXoUk4nbZOvG5vo+UW9Aha95HpdzWU5s3WnXMOLWc5+YaCIAIgd+ZQ7
qKAqG/lhsDFsn54WXctx+SCbS/1EjOp2Js1U7lvoKoQX0DED8HcHXsBNVkgaMz5F78Tp3fCXlmTl
R1jqtJ0W8kp3ThncyJ46/gKr23Lc0gXFiH8wbLl0sqfYlV/kFx9AKTrW+CKGbjwiQb1Nbqfc7RpA
ObuWUj7BPk0EA9Qu74PGlg+WhTaQYLCImmsjvQXKebrBDB2WoNUtmISpbxdAIHOHptu/dfGa5dpz
QX9OzFTMmQ/FDP6LxQuox5d990/v/8fiBYIPPBZBBIjOf2dv/LF0zTp16A8aJ98/Sv7/OYbqv9Fg
ICeFstKs/JuL7Z9lff031OkY8gkqwJcyhxT8g6Xra1H/28vmjAw6kFyV2Xr6Q6Up6z02eJng7Up5
W/eXtn6Iwtfv3prr3yXv/4vN4HUeZk393//1dW3861P80DeALV4NBkvUTo3X5jVEt3h0dcI+ft8p
vQ7/x3/Pf/I0f3clPyzBFa60LEs8bzc0wcfUYGrWweCyBv/6an72NHObkzoAhyUYyF9XesPQ/azJ
uRq/Rf3QhOs2yveh7vz6WeZH+WoeIDIQXKOKu5dNz2x3+n4/YdVxKJstp+y60ZzWTJdh0V79+il+
eiGk+CK9VNkmYXf48hQUYybGgwazNZAvei3uhCx1KWytfv00c5n2r5fy3fP8IC6bzDJrBsnwdnIv
HQk9vMgmpDPgfXOl4qnP5F3f0bJvEym3EaFSyVPlLeEySMc4UP36xfzko2joOqOQ0igH2h85lKpC
GAI7NUi08MLqCl2OAwRZVNYhcRG/firpJz9C2scKMmE62Zyuf/jYF5JverWRgcyFbhmTJ6O8+FJQ
OpHOKQ+1WBdsMwNFvTlrMBstXEg4E5LaskdMtr9+LYY2n51/+Dx9P7v9iOsuE4Nf6I930qgEj0H8
FA8zTw75mNoeOuV1VBVclfzHZqXjyJxZd0nhL4VMI0OCVkV7aVRVokXVuM2IprfXHopOoBKlQ5S8
JFpnRwYm1Ea+U5Ap+b6Qz4lCKXXecbZLDOyEzWAb9KSVdCZoBqVZJXUZOl5rgWSOvcfMAqZfWUhr
Ug1ygW/N3ANDb4+GVe/5ST6UrT/amYomzCAivvvIlGsEuLVJyylXYDE8Wu0HeAkWxn6dEoZALcPJ
yRnqM6dvSejIx5xc82lZedbBV28GS8dwA3hiAN0nbJqk3ukInVsBOkSEOqbUbQJ9F42WrCmjo6Ly
/Wkr56BEh2q4L9uU6Ipj5UU7IoZ9+RYPnlYPCw16aCmh7sMBmnXgdrEaQLxxhOmod2sDgZtqPqBY
zjdDo6kQSsXqQICga1CfLqXoPQ/Xgi5tqpStGDZ1t+tQCZIHQMefQMHIBqWhLHqNzVHiMedgTEV4
2BbqOtQme54utHSXiuWhreLXoozYyM6tpbHznYI+P+Hvj40kPOaDScSTJ10V0rhrRbJDR33TThTx
Ih8LMqjjIlto1aNuZUstkLeCnttWQDBpT/y7BZ6UXaoQik5P5UTzpG0YvsboibGiUMqOfcHRJvZS
Bhtw8bYEraYp1zoxDNp0P7c6vXSswDLRkK34y9ieElpd8FMXGAIBXqj9KqMzwZBA05RbhwgYqy5k
K0Uadnkw7Cvlua1RO6DTtEqyVUJcKO8W9FGukEIp/AwQoeTUzOWFBACHgBeFbWbWWrbQAHslcYWd
HJ/haoy3yF73mSjuC4jX2Ar3GWhEcz8AawwKYW/S/BTDfhWI4wKh95TJZ8ikOZ6NULuKM+1UxD0j
pr2qQT8V2jZXd3oX3hcjlHoPrVi3FqXswmlDUI3gIWvbVRKK67EpVzzq0Qyvo6K6DafhoozF/dAJ
S5/IFH5aoOTyBTCJho1hcNAi3nK2AyGR59lVlTZrT3o3WzAr162ZnPpYfK3Y0MbWE/SPtvuoh3Ob
5YCV4JuildOkXFoOmquT5lUM64A8rS6vXWpfdliBSi1u4jpnvCWuFvS2bBDvIbkZA6kAMWDAYDBx
Tg8o3vy7HJOWXjme3Nt1WW0qS9gOKWpdbdd7ho0n9smvTABUTpiWl0hV18bY7qP4MNWuFUW7rkdZ
Nqfsai9SuipC75hoW1/K7+OY0EltuMmJp5US3U3nJxCVpe4LHxy7X3MPm0EJabDIcZFlko4qUVi2
ebC3Cu3QG++l9ML4HfNgZ1JoHvg0y5UFdh5HTiCa23QQnq0yvCqxA9CEoGw+4VkdNrG4J9TatUxH
VRH3QPMfRz5HQ4yMEz57Cn0Qm7aUngbvo9RGXKP6fVgQsBm9C53dCq9SJK9KXmhqJm6uv42NuimJ
4hFaA7HD9KhMtzQocK8HOJ6aGOkzZcC8vsQ+hogRsaBubiSFQM6M858E3D6+G6aRrre3a+r7sO1W
EW1rCQxWgYwA9BCRZZ7dExUwJtAnBn81SL4tpmgqqW5abbZQQ+PGU1E3DszIoX89iegD5oKbrJDg
g5AUcKISPXRSuqvLQwdUfgqIaCl79Mga4qBEX9OtueLDjuF1KZJpM4Yl9UkLfrey1cbhuW+Hmg0c
c50x9bctszuB3rYgn+T+lE6IIHlnAr3SiCmS0dwBGNfxtEVLOmSimNz2Y7PsQdFnvuZU1gPbgDX/
8xANpPoDjYHbCm1xKDXr1Kw3rXC0BPGoWlB+oBtjFytp++lrgyalHJJ1BZuxpU0ipYcI2kdEaVeR
tqn0ELUPI7UUPe/QfPJlpQMUQsGuXXsxYX2od1NWGz9WFz3yY4hCC1LE5uG18pNgOTIDhginQx8F
4sh/vIGhtFVlovg8bSWUJ0mj4AEpMqHaPFqaTewqyim463l0q8wH3pyuzmCup9J7qqRq0wzNYxTO
Jco5DS6R7ltLfp/kfFjorYCaWnj3e3MdiAMiBQMpV8/Y1EmwLcOOqkWc7ebzymLU6osxeOcsa/ah
BXaC2jxJeEq86tUEulPmrUj3Wxa8p10wHKas2YUpzhc6M4pW2QVDw/eCddyExzHuruBrbwPZS5d9
N238pgnZfHg6kGdmlbXclMASyIi/60Lmo6RuyC5s3owMDTld4zHdRf5L2KJzoBzT+C0SWN/2MQsS
9wSwILcVk2ClNtxIRuKq+YcFOjXi4v2KZQIwhU4RojqKVJ4ivhnvDhTOo9zzAwmQqyDUbaAvh/K2
NOAwsJimZU7AwLPWVbsA44DQmA4ja5uMgW1Rs+3kytGDnIg/lkJLOKVd4UhahygE0r4uHsoAgxsE
ziE/NbpfH6pWDpyOMvoyNLLnWkHWPc/DAWzrrJEvSqlfCbmwMmfMiFDYFW9V3N5VLRBBXA5195Aq
8+dEXnRNubACjQgzyutaZMuQcNPGeunkpwm8eIvzzxA4y3f5dZMqhIkL1/I0PGcybYXwRjDonAHV
dg3vOshvy2awq0ihxXFpo/u4Pwbqq2QNQNPVRUA22qBf62GxbrHuDyPrpXAaFTIWTcQB0WscXzUj
bcT2NkEfpWes/UPvmC2xbTN4EAq5GONfYEKfMRjNQFXCcmrtKU0Se2i1ZVQorkAqilgLtkQ2xTgo
dhK94UR0OnkHdh23cLDKcBP2sH86b1iSHg0EGD9rLrhZsglaxbFyph3sqUWe0ur2F1r0KmQ38Oed
wjxP8UHIoR7TJEz9bhUDai2KV3xIdh4+j4XpiEThiRoCY7ov3mTZRe0toR6yLFaOqTzH5nitVTuP
1LiRD2VpUs0HkTVInI5wPKQtq/6AGAAvbjowfLXGySxcy+xUvHawE76304FfBdlh6pNlDOTV9Pik
Jjdlf8rNW4N9twisJn3iML/AnDs2SOIRfwlqAW0YAEDBW1IOQGZDF5HBwgA7MozgH5+k9ErPKQ1q
txXnCVoO46miwbJNq0i6n8a++P1I/b+/HHbrb8f617wYq9APmh++/J9LnvL7/873+fN7/ufrl9zl
j4e0n5vnL184WRM246l9r8bze90mzWcNYf7O/98b/7A/Xcbi/b//i8W3eYak8Pb+pUP/rarP8U9C
rIs65m/54CzAf3v/77oC9OM/Tf7fCybnpoCszaar3+OOvmvwAzxFXUPhBESh/K2L/2dlhZtQ95BB
K6LsnJsD/6iy8mOH/4crxyf89YTt5YKeBmWtbifFwU4BNTfaNs0qSzn+OJO0t6cbyMw3JdShk2E3
3tMEW3dcl+JCEXDRk6MEGxjt+opAJO/Vl7ZyxDTEaXF4mfX3OPG7bhcqTylqd1gyBju5D1TtaJCx
BCC+7/ITxnOenJCR4Vib91T/wPJU7kBTYklox6HfCuvxxNi28NlszGW7MJeDq6+Mo4jDpV1ke+Qv
24I/D5pbkXqYXbr9QVgQxo77u1s0b/HaUPFJLv2xWcRrdH9b5hC6CwCRuku9HUgbWIAHttbZA9p8
+SDsWMAhFjNXrAsbfZv3Tr096Ldpfq/vKeQOgAGw8ujznyGVWGIFz/lruRAWmpuehYfD6Pjr0ZFk
jiQ2aXzWg1y7rWMtDk/5VfKt11Au5GW38baq/VRWy8JYpc5LvmXk29O5MVx8PLzWuYTcLKUVTst2
UT4EwTL6oBX5Wn0It8ZBuJWP7QMWe4xM4bJZkI22ljkN7SMOVLQiDbtc0MZwGd338bYmiQXzVyHe
mXf9uepXuLcWrr/YCEtmURxioLWcF6xoIm3jM6nsqnMYr/4fd+e128bVruErmmB6OZ3GToqiRJWT
gYrF6b1f/X7Gibed5EeAnCYWgsQSKZJT1rfequxVT1HfBQ3C1+Uj7GoHAqaOGbc/uYWzNiq079GS
+cICMygHCIJovCf3HbsYDT4YP8ldeIB4mbQzXzFTMo+ZIsaTPZ9ivlMX+9Cov0AB8P/Vsrd71vcz
WG/PkgBFwBcQOh/6woVSnVUvTUns3Whegm3Au2W9Ufuzh94Rsz3HA88Wf794ouAaNKJnGTjddDd9
hhmD73o68b9ms7Jup44PvRAo7LXL/BpV/NoM9FkX8dtAWVTRa1OcSwIWsIG0hKRnHwRLBx+kTKfg
59qeh6e74kN+mITz8h6IweJ1YLHiTdAT6sVUAaL85E/mO7F30Z8a0h3r5MRlJn2q3VNHpjZMQkaQ
V25civR+UjxzLXkwC25FINahey+0VffO5rfbkcp2pfpBovnjeSkhVy/GI61axcd0QgB6EA7ZRmNa
p2kwWrW5o3yK0AOKW+BW26uih9BgmFwixYirEVY5XaRrEBTBB3yv/Tp/lD6j9+Q9eWI10ej1YjOX
3QONxGTXG66ypUWHiK33slWp6yLT/2K9FYmP/02m9zW83u5ulCrFjyaLoILHhWF+TxEPSzwpEBKE
FESPQAcp5scj04S5Gw/FifvEJf9mDc7NtKc1d51VeRaX7x2pNmJ9rrdLWRL/MaG/ZS52irX4JDvz
icHzSo4eCfWrmHXYC/c4l/PsqibO+JhTwXJFL1A/xh46woFGqd0Kcslw7u5MgbYrRK7+zRE5md/I
lt+qsEMLP1Tbjxxm5+bknnWlI2k4c+vSZEd2ZRdnDreHZktXEp/YDmnup+iioZ2Fo9jbs27rMmZm
h64Nca9chS3U/XHahDvM4064Gz6xc9HmWPutr+7T8nfs8r+6zJJ1I5Jfo6JE/c6t/wN/odDG87dl
9q+P/7HM0qVMcs8S6c0vgIrgkT/Jd6KGZRG2HxKDXw0I+kM3hCSWVVQRsSt8tx/8ohtSfiNynBxy
iWCD5Sn/lTHhuzv5J7b53Xf96ytXFuzzF+7dlIgDkPrJ2Haztq101PuAQBjMnucM812Rs2+elv+q
NYKliSa3w6A/Kmyk2hY0p3wTuPKCcWlxCD8S5k1YueJa5SFldMkQHFI9dHJ2AOtKJRJESHH2lmn+
FYpBsb2RMQPSUhuniBCSOmec7EnaFkto6uDYDtqjVkbkb5hLjoieDUjJVXndFDrNcIvuc1gUoPoo
f8mLJrQhp0DQ0cNSXC4V2SN7PEdcVKSDkptu8F1amifxhuxB4g28GbCKZJYSd9VZtaptMOkTuz2c
omOtwrm36UrL+6dRiIC/5mnEDYgiySPy+JqbxuSJcnDsIwUzd96/lGBjavwom8HBmmc/GrNjIlE8
SgLCbmi4xm/6upBj6u6lcG2qgTsRxOflTfE6xBk6wNQU199B6//gxbdQXEhMFE0l8Z/4KMlihP2H
iw9qBzLgZ3TA/3z8D/JQ5OKjyAYR+/9zhD/oQ/E3lSJzvkOBOuKWhc34cfEtHCFk3u/pAL97iX7S
hxKiQX4nEzkuOkQxP0b/P0i23zca/5t0U/9OLPz6zom7+/PFVyuD2pdpNe9awVQ/9THTN61RU+sU
1PO3SqDeJmrF6VuOAuY9FuSbY4x0KE4Kfc49qYg0/Y2w320xvMzZHOKGVRlcRS2ip1zuUMFOl6AT
8ndxSSmWxi54GDvgIJkVwogM6yOSS9Ee2OTqYCfGdJfcYNiHbvb7yVS9SiT0GdUQIm8KP9S4WiU5
05jeQPDhfUNLRjsBDEddylvoFE2z/6unMBZMGSaaDBqTEBXOi4UI/odTWCGF89dT+H8+/ucpbOiK
hGyPxHhOyl/EW1DjOCqI3IEiw0r3p3Y63JymROw85LjMr1s8bz9OYfZpCwFLrhyv9fuq829OYRHZ
2S/k2N9f+l+Yuqas00aa5ozqRWbtLvhS2vox6/TVlDFkCYPo6aAifhySbMyp47YLuBzVN8+A/5HL
9hFb2Tun/54mOYii8WihXtRuEWnhCTESxaE0syOf+1Oq1W8pllFOYebgGhMZgSvVFLxXM+KfbMbA
fcNoURkaMRNR7qdafJdPxams0Wj0AZaPYQExqvGgdBP99qO4SRd9qxncN2np6riL1EnagtEbAZu3
KHuacrYWorTTbhURrlKOmqdaRWTBi2bhB/KrLLIJA44e6s8g+zZRD1PUytGCCUNSfleqVIlq85dO
85lOxroBzFMN9aFg+yGW7Zuc5yH+ePHYTeSVqt1eSDs/zgfYhXaTTchWBbI1Wt5c3FYn4vCehEB+
iYfoIyMdpBdnwzZm7RTIxjqYP7Mph8OqV6YeeKK+VP0K2SZAtIZ6pfNScNUBY5Uayw3wJJXDMarV
ciAS2jzeQsORCL7Ly6dM4aYy69hbwmwXZOw3bzmhC1341jRYUCr1Y4j4zMImwD4PVVYEI0EclVMn
GdWcLbtVLbqbavKc5zhbAvMKcdpZN9rTO/YEMYnHUtI91fnaZH9RhvnSSXQahX2c3jwa7EivozsH
mEnQh3WKm6/XCb7/1JqIcAR9drOGOqNI3Iy3XTkTjFkaZMbiFp4BpeNOhKJhjqheRTM7CXRzKsQe
JQGVnZSRC0XsGm3itKBTXbdkXos2ZsLVtATYash8w8BRIgR39fOCd01R4Q5sLarqw0oeNLl2FfWx
zGNH6DtX65BuddFKJwDpFltrq5k2FpESglKj6Y+4QXMD1qxtCag6a9p66izks4GjiR/m1LlRTI5v
tOvN4cis85HjxueTeY44/yWFDKOkPiQYlMUm2CZx9IjYzRmIyu1yxF2zsEvK+Pj9eyYCrCh51KO3
mzFxR64+Z4GbPvmBpkRqSwdQ3DwoEnl6T9D6ZGWoeCx7RIughYIs+WXYnrO8d9qlvyTR7/MJKkqz
8SdQ32eewz7GeknEFE5oPS42xlKeFZq0QI6PgjCLdhxKfki2cA3aotKPpg85AQrkEJjdLjQnJytT
r60ek7K7LKUxCOg/hlnYGAUhq3Ueep1S71k28Pao9aqqMyenEqbv2+PQxQSYh5tEETaR0vsN8G3b
DIdMezfkcyhccnV6ivNiXS1oD33sLafPrAV7ocq2Unks1B5rN3k1AdESI7ZAqDEdw4gdpNpGoAWL
nEg4AoOGVhJIWnPZsEq7Ch9W0cd+khRvvQkg2YmklVd3sXms2+h5auh6sBgnW3MFJol2UWNgNTpy
q4xYORRDsY1qY9cpwjuZm+N9P9WfhWRy2fm0ytiGLt7r+bwqiHC2Z9D3sNdeMh0EaBIr12AwdDId
x0poHQi23GQDYzGlMl7fn6dU9NNKYWMdWH6UahmHXTrNc/5ey2gR2OyKefsMzf80TZKLqepiCsmq
JcslnNBxy9M+FE9j0G7S6Dwz4Joqe3tYzFyUHsZg5l63TLawXXciO8UgSZ8FEhg7C8MqOv+gNB4H
UA/k3hjc0mth1M/qEK36OTiWqUidmKEh49G3Qlx5bGTH8WSq1RYNyZ3RUmAXqW6R8iHhSnaFgaq7
mFMrwKfWr4vAugxDdl8l/YMyB/dWdU8OpD9H20Eu/bgXTn2OdrSQ3L4leysii2JAB/+fHTMWTHQx
UC3VjNQdkOD6z2OGuPhffk7Kv2/2/vL4H9tUNOL4RIljNlCJMy8wqv7cpiKik5EzQWOS7PWrf175
TWczSoESCvElSo/F/+eYsWDAoMg/Zu9/Mykbf56U//7K/zJlBOig9KgujW0J7qJ2hIDXCGFHMq5u
MDjymFXHW2D1ZB4FaF/0OIQqZFG5CCo1idRqvc1deCgB1VpaWdkYMJnkjb7SxlpfzXmIZcscHHmJ
2AyS+Jgn5invqKhW0GPL86pVtV2mmGfdihGpq8KMiGFMDuIUrvOR7ab50dchPFVIsPRRTjoC7+FA
UG/YgtTR8NzfmWkI6INxE0iaidmT4E4piEG7m9FMo7KEis2w0Fly4ov5inkIDYAFTBbzt2ko+Gmu
KXT4tIIjiuWh1ACN4/wgahXBz9m8G1FTAeiabh5BBXbNZu513bbqFOmwJDG5S+5/9rJZzILsLpnL
OYkX3AQq4R+mc9VQ/zad/+3xP6dz3GDq4ob+fRsJhPNzg7nETpCnshRXs8P8Bd0hfxLpKQpFgp2X
rS8z9Y/LRv0N3xqmiz/S1KFl/sV0vtwQ/jKc/+mVm8v3f0F3csWAFgyadpcxaxZwGxI5BMQig88K
OZlPHdlQt3EtJ0w6t452km4YyfLP8ClnM5nGwakYZbITyYsYJuazHsFDM7/XsIbGWB+yW7sTR/My
mQSdWE8T3ejj2K0GuiejVN1A4m00XMnKXG3kENEJApavpJylVWeRjMTQnaokukhzKL5MUkvXQq5Y
w7dWICTJzF3wGU8tBBIhA6/PUXUiTpLyQ5ZQ4qpVDIiWlLhKIFWUBWWbG4Jgr6TdBEGoNybQq9ie
DmVc3FWRcqM/dr6OWvmqIQJpKQRpGYQMgT6MnJA2PYHhJVPXclQa7WQiC1w+1z2g8X/2osFQCJqm
64vPl0WHVeOfLxoJvu/XteZ/Pf7HWmP+psJmYnVagsJ/7x/+udYQKECeEdED3ysDWAd+oDLabwa5
MctO+HvAuP7LRaP9RggkYb5c3VR84Y36NxfN94viF0j0b6982fH+ctFIVjvOCiUbu7mr71O6+6aU
/QWZa70vlKGFGUfXGWHMQ1+WX0YAx4WwKrnl/kRCV1kXD72ce3pLlosSriPyCxssjbpWncsBnYyB
FUfNVuSCnIKUMmxjIhiPdP7SvJ2C0Dj2YX0WBRXGjkbtM6GXLgEZZRQ7csoPhVwEAeahltrkmrVK
pIzw24ygsmsRMZnKsQnFdRvTo0YFQc642lRlu857iU6CCfatZ5s8ROySZzDQ3ArZpYrrbKR/h+qy
kvIQozafxIeKscufJHUjz8J+HolxSglTsLNZZ+stXjmwa5nJHABKTJ9kfSn8Vif2bvmsHbSAebaD
FqyKrWCU26YrV+U4PyGt+hIG7f4/e0kt4xuWZMPCLAyDwLLxj5eUwo/+6ZL6X4//eUkxgC0qge91
GtgI/38dMmk2pe1bXmao7yYKfuuPS0rBnYwfn0rE37tNf7mkAJAMklNNHvt7zMe/uaQkbVnSfl2J
/vra8V38+aJqA1Ed60LfZvbu+VDYr+8kedoQ3apj2cDpZGCCO7rpZuTfmv181ewrITB25XXOM485
PL8efFJlTu8SBPrgjY1X2JUNO3wM3Y14KE+Zs4lW4TuKNjtY9ezZKa7Guqb4+YPh4+phq+guFcvX
/iS53VVyyV31euxo05vuDN90h2RAX11JJ4QDLoXPSMRI+jMeYrqD47uBTFdGsWZb7ChE3aarwkMx
do82EbGMLWW2cE/BjS0863B/7aPl0l/uks6qXGofvy4BpLe1vkL/pF2yHemLzs5a0y0Qja65Yljt
PO1ZZu99avfq5KUPaAT2xRbsDPHsJt1j2EMZeGd86CsTFYCIN9DwZ/s2OlQ8u/lmOCub7klzr9Yp
sc/h9nwNXtH/hXwrONT7yesxaLXP4j2ppaBctnXRD/NLS+35ekda5/52HM6LbM6enMYbzsFhFzjx
NrYjt9nFDolV06ofyP+7kteDgmF0KQ63PqganP2UavJ4b+w/UwqMHWMvrpRT7xZ2tHs29pHfrro1
emk+diJvqa468nROYDjD1+TMF3ijEpPYcO59oLQHiq2PHTI4jvo1d/KV5dLHbVf0x5K4yA+4+ZYb
3pqYEh+N87qm4dSeT3yMn8bm6/FNfZYgt5EfrzhIaP/QhdrACtaHumoJbAwPia2eUXKvRgqFfBTu
OzRS6r22PMALFedaYWC2v5DKOl8cXioD6ZMmFNe/3TdbDmi3o/nQ20l34quguMqDznzS2MZDs7v5
yJ/0I8PRBcUVv4u3fA0fDI4rlS3Rk3RXu4NH0JYTeGe6rO9Iu0sP1kOnvmZP69x5PCJBsLfxa3Rq
1tb+U1x1DtExkOE98ox83/rNWrgbIOcc40XniYRTceTjJ5/TweXnqvvkcvO5tTvoRrcGn5/8GjjT
Gs5/Xe2wdWNQU6qNWC7HUrn0frwRBH+igf29M9yJqgpHsT/76nnGHIrO9zytovduHXDI9cON84UE
itAxm3eamvT2XQ8u+N0ZIhG8yFeK6iUKPRfpTMJKiBVO3EtbZaXMh6eAN9F9kLtD91vm6EMMBnAP
FkU8l3zC0GHH+oMc6QhXhE0C3kb5dQgEKVwiWVjJGWdf1XxG8prE3VHbp8EHUbtqglKYEJ0rDVVC
6xGwQaxVk4RbXLxKK72MdzlmW1ZM9nxrMi5jyqXIB94sf6Pc7QzykZ9J1ETdM8kbxKh8DWfse/Ri
abhAWSWzYQ/oFQoU1h/ypnEKc3T4rrzoSna8RJI3DXQW4zvG4uBbrFQukpzuXtsbvvkmYVV1CanF
r5tt2Sja2bY8KbvyIu3BQ8/DoXFy31ijb/PmzcN0zNYhv8Js/WQHWG4qqG7drPA6Fc8rYeS3HA2t
rcg2dtxm9qTQG9NXQ//AL5mFB2TMQvzYbwxjrQ4AwHg4be4ZCA25M5WbwUuOsUXgm90/RY/tEy6U
2+I2dQSvRPXtAILecBocRoSOJeLXVQKWl687BuMgkO2PfjZ9NTyCWGu79BT6/ZN+J2/MfbQXHudt
hQIb6ZGN0uiIF2iHO80w7BLBzzF9j0sPCcJ97zSuaUuO5NVoTSBVN0bJ/twJvXaVAWhikCU/2LLW
1XkYPBBR1AvsXJd+jA9Az+orq33l0iKnrR31OAp2MrshqqcN+wwNzJF0uRM52sqlIruRPFPDXzDQ
2WfMJ05OFNYh4bV2cSBmvnDQwdbs12X2Drij2tI1TS/x5MoWUeUeS1CF21UeQLENOyHu9FX+5hOr
h2jR4FjenOqwWFYOqnoE/0/7K0nLdfHE50NhqpsRYDvrL4tRIN8ObEWQPT7inbWii5TdoW1EtUH7
HYjFIyj3uhblLQS/F5KZp1f3hVbsg30/uYDiz1SVjIdouCsdMI52Jc3n4sI+P01Al0+FZpB5T3pT
QI49nR/c0dsrEqKCY1YgGHOH93DaRiC69nDKIm96GB8Ry270++xpBL2o/UJkIZs+o2AN+2i36E3B
hz3LvDd5TllZ3Sbnpt7dODo1uceLXpSnil2ztHEboX/b9rU3IrmS0nyrR25C5E63QU2DcQT0gjIs
biaAMLeCugHsI7Zm+Hq0alhFlXWbk5Rtixik0U6NJGzkOkArKHOvP/CV1jT/VbvQupsumXhtigPS
A1KIy3of28nzQJWvCkTbRw1jJnV0dooPGJp9tzioEaD50QMCGsDzMJLBp2cvWgVrZcX86nETI02n
XHqJ3fqrJ7STVRdiSOQiIOM2JLfqM1ya02XEvxXvJtsZRkrpOGv20JmrbEhXYv3awHuK7SJiEwfP
+tbToUj0SUNAb0gkd636Lfvr+8K5EYJefnKJ29E3bhiFk19uHkcD5zWV6ESoKBvdjZ96m4tmij0K
Uho3f0oeo4QmQTf0EX57xIIDJfnZUSFWnUx150ZYqqMi4mo9zPde7TFpe9QTHg1HtrYarqvPb/qG
yEbRDv3AFV+CdWnLrSeltrWqovuAp/Owh7iZE16q0clWlvPBCbjSVvGx20ef7VG7+eK+MdfDvnqQ
kVB5dCVQX8HBcyayBd2J9FafHh3TcoOj1XsqLfGH7GPxNqwEXqNK3aiNnKMgY/GUXum4kM5osdKn
/F0e7NujwWtOM0/8EF6RD55jEOLXUd2onDvy/vYgDW6WOT2t7l/94HKI5vNH5lBx6DUv+BCOgY/y
sFtnAvfFPbKtYB1tqDjMk0uYeZxrfUmmop3Ei+5RcuXT5MP9TL7Igu/1X/rJyFbq9zN1NByCaFvy
xwruHw6xOJS1IUzcwx+ks1Mh0LvLG4TMu8ov7kLU1mzEQLEtj3oO2idIb0jf63VHesDgVxFPT6Wj
ba4r4iMpIrbRsnit11p3ItHTg1vc1TiKnPhsDDhzbMqEhAcZDO8SMtHcHBlsnXl1NXO3ZOeWbwzG
WOTkn41f7HuEd80m2C3hiS+c21V6YOHUS294qh8LnwxxjDbX6UJa9Uk+Shv1EBwwbnVk03ykG/NQ
LrHUu/ZQbjn4MHFuTeAnp+FKCLzyjXx+LsOHbj+wYPDJ2YmPoyZxtUeKOKTr7VOZWCCCNQrGtLZt
Xp+0FT+UySuvGQlZz80e40LB034gY9xz2Amm0xqC022ZUskZ3nGJylxxGCj3yPajo51poeJJOsFX
zEv1jFL0PnH6Na3d3KHtfIMs9X5cR+g8AXGdB5EUhXuYK0QzdrUP6bOVt9oXl+bo9V60CWzdJ7Ju
RS4XD/H1HfdUaROurau+szaketHI8vZmOHSs2LL9aU6uRO7fi/heJCdsIGW41cz9ZBcXyCcy5NHO
LukOsbzOZSzKDdGg8JCgufuZzP3RFbYomPgT3RE/UJnnGdWoPt8P7+gFIZzTFX4zoXzUFm/jWZ1p
wFo16WWx9Wnlqq/dYNVckWqULYNb5cBgt/sSj8hGdhR/5ghL4UYdW69rHQXWSNYTeGO7g5brZNpW
SEplRc4nqFCUWGzy2+KMcW5aQunJIQmei5yACPJKI0Sfjdt3eCzUx1hBVstUIz6MNH+Nsum13LPG
k44rPaeYgB9hgQ31dUwsOw6sUl6p+cctvghR46KGNgIyKOJnYg8YiYJvNMhmO2WjbKS7m2hrnzgC
x5fEVh7KDx6wEl+XDU61a9Z4GCwMY5kdPpIHvlqm7GmV7pMrRRbFZHeT3T+bhwp5d+uTMB688RIU
PgiZz4Ub8VYPYfLFB16BKHrTtnStte5dkYX6gj+wKxPWL0fvLbadN6hfB/sPB7gnfZ27E+0FERLJ
6gUGMHfiHamMYBrLhsa68hfVSwygb0/mfTeTrrp7A7vgztcrK+bR4TNEzKp7HZuy4pJ169uVSZlZ
m58huYKtAvN4TZ47mXMOxkjG+dT5NJj6P/+z2MZ3jJ2AM4U2T0zxBJ79I7aBpfvP1NT/evwvGLuO
BoYv9UfD9w+MXfoNwIOcBzzi39VYf8LYSRPXdUwTqLz+HF+0RBEai4gT0B4pDGTTv8DY/1b/9LeX
/hduilIshQxeoteGJXkwFynmi8ZzHSSuIBmnIRqOt2F6qIXgCawda7McZ+ubTpaNZUlOaNJz0HKp
pt1BK8z9bBVAAoszUKz9aSCvkLux0rXv7VIdnbQDOVq9q0TLzS4Vvd60vKgv7rNy4uRWAgTTANfK
gmBrQNnhgmkbC7o95yaxZ8yIHcB3BwBOAag7AYgLAOP1gpBXQOUFkPm0YOfgtlRvMPVk1epmkFVo
jLMjGrJncEcqoqaio7C6u6XRURRQYw8WAGixFib5lJomVaMVhq+R/J0JXcBo9bdjQA3EQcnY3VfD
uyJJjiGgyEm17i1jzVDFtjnf2nATqgj5pxKPu44WOqWMXHwm2QqrYjm6TZjs9Tp9N3vxPW0n12jS
s8bArdUZI0njdsMz7VjbAZV4N6YRhHptoHYY6CPUDrhyM7sIY/TvZfWQYRhutYTnzzbhtIuboz7e
1mYUu22MrUpQUztJTW8cRjAfvYHuD5Xnfq5euw6JvzmdBKKo+hv3/ibZzhgH/8tXPtcllPGifuMf
8Z9RTRXC+E+oJpfP3x7/88qHPRNFUE2ZeGCI5P9HNQkhJUyYkgP5j7D3n5CmjrKNKwc+4A9N9Q9q
DU319xfIvecPsvpfXPb4mv6MaP71dX+PsPiFJjAzeVbSVsEMjJ2nubV3JDWw04xIEcVEuBPmR+Um
Uf1528uzsZ0w8M2hiriBZkSDmUB1pWK6Q024yeifKeq93KQNjvsIdkwDRpFH0ovIbLMlAThBn9Nd
FVK021gQ2m3RE9OXsBLd2EaoxVHvM1COdsYk22Wb0ZC8AX9LzpWFkMXXR31FoSbsMsWays3LBWub
d8JTM5AehQuo66gbSVuPIk5m3HwtEDAVMR3L1nyOmMEVrQSaYJ8CK9En/bse90vJ5eXG1Vvf0Ia0
bY+LFN2RBtykFKsxz/GLl/dmBUQXT5tBHO8zszoLMwbFKY72WTwfh7DYjQWRvtMsniorQphCf4Kk
53bUWQ9aM+tIADXsWKKSbTJ13A1CfapU9nv55KvBB812pznFhM1dd8TgP2rP0kyWVv7NRKqSjL2j
EUQYd7edNOuJbWnTk6TMx7wamYv052A8Cxk1PkJ/NJJrD3U+RumXrGZPfZl/k2EGZfmFaDOprfbN
cEZsaWEG7Q5tV9OVQzpElEgizejV9KjD6RBOCUKTbvrxXZdpdLqxy4D+LAXNy7PKLpR0W0r1qizw
bplEMGIxL2954E36lVzZYykwTFQB0ewllTlz3X4WwgJeJ+y9TaWUbclQXpqw8RDv7WNzvDdTDq6O
AE5Hz94mmquxZdCzTrJFPLN2MFj4FOvzMJmMMrpPgg29S/sEtVsZK/Z8A08tpLv8Jo6QSk9amJzF
BExXM4Hg5EutxsdxNN0oEdZqUK5U9qSKkM1smoEjW22bDSNUV2WHxSWsngXS+7WQLVD5dMsoesIP
gLD9zorF86BPmxaUW566dZU29yRzk5phPrSDsp7jYq3SupPlAkc1Wydk1Gt186gU5krvwm2pf9T4
dYzaCcJTzR40IT9tukrDW5bhEu7ZBAlUn97m7FkOrcrmvPcF/L1ywP4qzSDqrHhiE0mEV2XRj7RI
NtQafAC30bwYkAqvuEEddN2l6Id1nuK2yXmTpaC/tMp0sEw6gJdTtrMmdE8UsKkiGSZppDOdDtll
Lof7Xi7wGlql5bJM3pVmBXYnOKmSkK+mRaRxB6vS1Ny8jo+DAMZsaWJK670urGU190Wmy6J/ysRL
I36x4Ng0Vaz0AUlbBCQnY86+yRmNb+OqjZMHC6q+S7sXYk29QkPaeSNS7j+78CyUksKoiQSZ/AQD
YdQ/jpzEajId/kUN9dfH/6DTUEPprDmSSMCsIn/vBfnJUGOMxRwgoWz6nWv+hU5D8KSKi7TjewHJ
z4VHFOkhJZ/7j5qRfzNvLlXaf6PSfnndv1eN/LLw3AahDdIGZ2zDRDNfpnv2gkSlUCJC69n7dF8A
OnA15Fyedb+zVFBqEoEn7PUMhscIDsySPzoqxwzjNFLGkVeBQx7DoGJiyT9UapEVM9m24jUo36VD
Symf8Uaf3QAYFj4R8UgHhv52q96T59ZYAfrTXWW8aY/4QQ/40hqmLHltvo2fIvV5wwq/5bwJ0k3M
bjX/qFLX6p7Y0hJTKNRfw2fhh/byJ3XO3EDBW2xR3bXycWmS6ggRxIIOxwOJ9rkLD91WhFoiRjbe
0tAF6n+L4DHcYLT7ak17R9N/YIqlDIXdKDUkjv7IR8PWln/zpaYrfow3NYxewjNEGzn18NXC4qQr
CAEogJxtcoVLrnJx/eqPNFuxJWb/yZYU393Zwq8P1AYDd+W3jXchADQ5AOxMs+aO3kPLn5b6Qrbi
fNHDaF6THaL4weY+8TncqxTZ0bEHNWbtMHm4RFgS2GH56uPwKsQ++UFIfGn7drRdsR0Oyi71mxVN
I+oW5nAb8b7XpQ99soDVDcDgvNZEN6+Q1POYU/AY7gkn6Lby63QUqx2CcPE6uyPFB/5wJcOC1C4T
vEvwsCcPta+/thaVYKTjbCfBroAVNZ/hZc3LVfbNcYRYZKV0D2RnsPPd8RHyBwyCowSCe98TZcSc
DWGWfP8OTwThCtHpz3tp329C55S6D4R8eoJnebeD/kn7sidfNZrGtvNedTQ/ufn5XYQDUneV+/SJ
DKV6p24SYMkZ+iRaS67mVxDEJAdkFHsfOeSOsd4MK4ix1+bVekdObp9ghV8taMLMjr6EcL+UrCVr
ye5PzasZXoT3zMv9IiRM9lTLTnvif927/XRqbVDiL5DcxrdXt03jL05ml7a+NR8o//XEnsd5+pjP
4um2D0j2WIG8uXdUc/LAyv2QL6v4q/HnM461k3IA7Q7w3X6NYFtbgjAAQbkqWcZs4MkC5g8h94KA
wVeh26BJbXL40m9uTbCrxRNKZ0QUvDhhH5UHyyfWYvfR+dJqldpPCK+20T5onVT1b5vbPnIkGFH5
lK+xsrbmU/MCBwYpfsB67JElxVllkACL5dmrViG8jbRNNp07b2fcogVw3uS3nuX0OLMR+EYe2vfp
NPMpUANErAVoqObFELnt53fHMpgYFmgMy7F1R4njUv6oLbG1afNFpO2Ae96EBHutsx0G2wlzfTu+
p1jtM2NTNFsx+Eh3DGYDemSVzi+aYc414vtqLUScbK+my2x4s8d79WG8t4V6b7BFw/6RrQpjY0Vr
1eWXlwMNfCUvS7oZR6zWavjadx7W3aR6Vphf0lWW+JpHfIThR/pa4kohZYW4cXy0GqNdvpXu+3VP
RfhaZ+vqi+ja96KX4p5aA5kDVrtoz9cjKbizHbvNquS0ont43iiu6nWj171mnrAY4dcpn9QEyQzL
RiDwqvm47W/KAiaXnuxKBwobCY4yyEVxxQfjCqAqqoS8QBD7ITWqVGvuho2w7R6k6wh38FneN7jx
DVR3TnoPwtw9lCgjvoLT/MXEWYQuboyOtkEDA/qlsjgdePenGx0f/nA3nuejNdvMjexTF2LlbiBY
5x0LeiM/pZzGiOOScSv3Z0B1W6su6ku7BpbNzjXORYKAvglP8XhHbiF3nlHcZpsBvubLOioGA9SG
/o7pZEBFusGnRLRABXLKYeHsARqFPDuoZeYjgbc/5M6+ebqLjz3DqH8y8rvRPFqh6tSetJb2VWKn
xPXazXMZeJzl1vAah9RB9q5848yHgMm3CzxdJxSLTKS2XZpN7RCD0m/pf6Y2Mz1W9OqypUldZzvZ
jrDJPRFakx8OYRuA6pT2Kq6rFynlKBDZC9O2dGKOHkFgoIDcfOdd8qzQJ5cz6J9luNo30nH/j7vz
Wm4ba7bwE2EKOdwSJAgmkVSWblCKyDnj6c8He3wky395yreumbJliQCDgL27V68gXqcvEJpo35bi
Y4Nuw8rZKNgCw/S10m9aBuDsVzEz8QQJPhYQZLosFMZDCclK47rdmq7xhMia3zWqO43xRL1uzbue
3XXE8X7eZCGtJ/rfiw/MZRolkYbSDHI5/uO/JxIqwAi/lGlfj/9Rps1EQqotE3ITNPTP2jhYT8TJ
K5IBPGjyEmYL2E8QAfnTion5q/RvHtxHpYYpKWJtTNG/lX1/hAx+8Y38Tlr/eOckQFDIfSrUhG5U
tUnQzW0UZreQ9CQ7mby1aPl2kMIITBJ9q/OxrVj+bOFbAk5E87bNylFhjBivrDktZ8qm6bKNkYNJ
UyVj+qOnq8gfr/spw7EqY+sQ5pKrQkSXdTIGUYPPwEIIFdunhEsmjeWhyRha5N5lHt0qpL12Zvc2
ZkBd2o3MrSfnodP6963MCt1nAVP6xPTeu7SvV7Qt950W3QpR5VCELyplaJZDrDlTIS4TWRcuFISJ
e8lS1b/6Ckf7qeHcP19qJgTW3zYi6Ch+xr7ny/Pr8R9XuAJ8DBWP9uVbDs//I2Bc4bO58Qxwi3QW
kP8+rnAV2bNJlucsFJlfD3fUjyucH+GNa+DSzKGzaPRPehHsgH7pRT6/9G8J7J8v8aYpu0IME38X
4fqO2Y6eYBOSv6pcLgyrY/oB5RoohaL8cbzJqOd6OHWQsbb5Ct9vYJkOVky9He4HDO4nEzU9c3Nh
0a9wkyIKYJJmDl2dLpkV+dEdvLHhnmo0duVpk4UL7xF2K9ozh5L/QnroMRvH3as9gMMpxULbKKcM
c0xM/4DGN0MwOhP8I9TM/kUC3cTUN8V05/cM0GnJPf2UjBetP736enikz0CRJ0sI2Y6QJLoEtyCg
uJpAuso8VGFwTFoirlH0jzjBFBjlhDuJekPYKxtAOrdkOptg0Y+/XSUrWwUuWnCxA1JalUymxSeh
My9Vv3YINBwW507mTeF4UlgThh6wAst4pZmvVHKtuiOLT6ts6ZId3lh5erRivy0918RT5oYQbDJF
Aftb5aBHjD1ha3TLwXvp5Y1gXkYaZmUgVShui5HhKsY1ko4o1Z4o9E4le+4D1B4oOCOkl5afCkAl
2t67Jcac79LA1TCk9uRy8SkDRZbJ0CwibHSgN+4AvMr8IC+wQDOidxDyec9DSLnuj2RTYxkj+JZd
NHCmqO4IGM92GUb0GsPKs4EaYUzdPnUjyg1vY0w78tvl5jbEGCekHRA3uRHbRffSMrAUyVK/xFki
zvAVSsm2FFPRmcnMzPtFvYfCdZavp168wKonlvpjnIspxDA0ApEKM9MdwOKGqcJNaFr08kUsZ2si
Ehykefqq2lq3pricA7e3A1FvuNScKRvwLUOgimU8DFJ73MT3pG+LcMMey/oB9tpU7qw19p0uLvsU
EepeJfb9snQg3LyggbRnK5fkEvsVRvqEnyxuZrMdYVMhi33z7mS8ZLrzsCap4r502hJF/xW4HYfD
qwnuGD7CMpBl8jQd8rL7Y76Ek2263ZmfCOapzw9tfqCsSV+sN15MSH65PV6VDxMO+eCw5/aELbWL
HZC2hX8U30sx8XTbXDjzL/7nWeAikZnL+56f8TG3tmxJ2Ptb/VEBtUMXQt2k2dYb5+gpFpeVDaFk
BR2pWci7/Ahc5hT2DaVWOjh8JlRmuHEctRvKMF4jZzJdYNwadADbrmDRnfnX/CkTDQAIsDKeQLz/
ZtxKQ7KvYE2O+Ic//2O7YFjxtSD65fgf2wX5t9DGLUofA2Dsm1TvB241C/x0QEG24nnZ/+x3QdQt
+bizDQ2VFEfzgj62C5RNjFJMJEkyDvx/tF0wE/p1u9CIusJiRwISQzn1pSIyK7lUpt7ftV0TnJFV
we1oYMjK+XSwgvrYWh3RareFdyOh367neUYgYS6FmGK0/GSlCsGpIg6p88qLEMtESUmfVCU9iu1L
iDTJM6BiRcK1oWBuXCUg6thUqQP2UyxFk9+7ugK1UMzPYsp0QBt3nnYrMLyzcvOyFJZWPzpWlC2z
Ai5KYNZvXXU26c+DgvWqixtW0eLBzFp7SKHDYb6LCp9GX418xyOUBBtrQxBzB+kxcP21yvC2wSE3
TV3JvJ6grqWKhhlCBs3gTZz8taI3jhRaS4amoto8y6MEW7CZZ4p6DQyFX26fQwQNkg0UfRf/joUy
e9ooF40kbUZsLQuAn4JxZGXKyzivdgWEuMD3d5M6MbNJF4WcbZMscQr8Gb2o21b182juJgvaO3Ah
qTo5FMjCZA1k8IRJgknQiV5AWRYzt6lx4WlyEDwys2mHPdpiInHUoF0qWFGGwnKs8W6VQFg6dRXV
9JIZpSEhrCD9q0h97Txk7aO6okzeoDFY+Ewhkon9JS/xyzQeG2yWywoQYQiWZjIsek90NYi59Ukc
UUMq9N2gFUnE1wwsEhTtemKdYsZROEpiE4rDFpO2nk1dKZtDbRhLS2e9VwDx0fevDTgfeZqu6tqf
cLQ0nAiBftBOBJKdJPB8PmQGP522MGMQKFUTXEnGpVvpO5b0dFgoUnvq0rq1Qx/ZfOw14TI3g1WP
YibsrkylPOmBxejPgjpKviZ0cb20cecWXaHUe1v22WUrT3P9ToJg2/HDPJPDTa1CLG16PDr9TMVl
TTIXoTdiXOBvpUG49EwM2nzvgDsLLKxq2clQHIWqI8HgLJHu3Avwacpqm/vZXVPXTL5NsowAT3Rx
Y6Typcq9pCUVnm059rTWlZlwJeut7xTjmzi0y8bCtcUct8EYOujw3JAUaiwELDTx3ZyXm+EmLhrD
qiJIV5oTdc1oL7PTyk2ebmU6mH3lwayP4A/kVfzYdgpCbq054pmE7/k8rohgt6mNmm8imSzgqu2v
FAXnp0xH/CMKBNFV29br3wbsYzd+zCca9P1kDwJWDRj6T9iqeYId6EC6SSitkurU8A8SDyTylc+C
Xq4j8ISIXW/szkaFkWzgFTTnJqMc5nb7GvZELdYhnjayOmzr3IcdFgNUkgB+aLp8UzN++VS+n74L
wz4ndMxr1ie52Fy9/7Scf+3yJKUXsdmhb7NqJ1FFUov6xe+fYvYB+uUpZkNOzSBvAinvz8tma5aC
mUqesE362d13jDdd7faBeS789HGo83XQP/3N+6kuskuBA6D8I5jiPwGGnwkI/AJ/Of7Hfop5Gyqs
edxjSDqclw8Cwtx+iTRghBoDGRCd9qn9UkhOg6xEl2Wx3WIj9bGfKv8grTcNuEfzI3jmP2m/5gnX
l+vip1f+bVL0CWCIIciUIZ3hVlOCdz0S32Srz5a5VBE7FvYh8Rxpcpg83G6KIGV7DJKThZEivBif
mUfT0J8k03JCWNh5WE8zEfHCoXEFUQ1XvZWprpAlynVc4EENSZ0sNaIuYcfnA5yB3moZ/pBDrtUV
RtS1VLCy8NO8JEKpzUbiwn2YQkBwYDGL1qrvFQSUQcMMG45ECNjd6nRWst8luHtgOmeMoZtCTV8G
snqVRGFwCInyLpXhFhhtL8MpsHldhgtbnEZSatZRG1yocnQvZO0T+ckbNOAROt/30aIMkJoJgFDD
DWsmPrarkGyuKqsh+U97rQLLw7DvCqLIFvOXa5FQ5kVfKI8tWoG6zeaELq3LiCkE35WYvsfDHfji
gI9AbGFA4A+Jt9Ojii2GlsGvZpqWgXK6yETnb74PTUUh/UmkhiR85z+IQArBqF/r2l+O/7gPuQ3n
IpXbkS9mF8MfdS1mxSSRQ0wwWQK+c4Q+gD5izYkawi4RsTFD2Y/7kARDMBDcLAxNIuH8z9KIGTb/
ciP+9NJnitNnGKSqzJZnydWtg7E1/3X3ybJSlhNzfLdABtYtpZdgM5GqMZyabje9atfpc3AwTslB
YEBQP6Ps21bX0z5pkfIcGXFaS3GXLmsT5xhQbhk5wlI/m/gWo/J5L/bClfQy3bfvMd9e18YSn+EQ
9SBawY1/wSB4O90r6gpDqtW3qDSLTXHh6he1Cw0EKr9pF0tFX5k3TDS9N3xVKkerttOV98ZsdMLz
OJkHux3xwljAn+Hglvh7tYsQfVy1GM9IqCx0HIfsRQm4cZob8hGLF5AHM3QJMoRvzKGclflq8YJn
Kaa9fr/Xpl0kXaXykXF0TUIrfzXNNytfZpor7xbXKRthTIGUzFsTWuEAPmA4B14Alwm9XWcXjryK
dzFBheOFtqfCAjWY8kfzli9xTu5eLfRX48UAFAV3nUdIV6CTMAoBGMzbeSZNuU3VzXTUvMVcmCAh
DgO54kl9CQ7LPt7xPfNJWYa78aJL9xPowip2fdntL9rLY+yWa8sxnPayZByC8sOzExMJVn8MYSxr
2UsovqMHwoS3GpelKC+C8lkrd8YcKQkv1B9P02XwHD+E/bYLrkuIOJdQeeZFkhGB8KYj6UMHos5/
tXfIsQhYnHlRtwroWPfKHN31iBGCNA6kMYlMIprXgPLP5DIhiFHc4G/W3LTeyywGyjxM78Fk6gdx
QL/V3NbgKGBHidtFh7hlbiHgDZXrEDJRYrnjVXc5z0zwBSPmUHTIyDAc0v68GQIpH6xbzbKHi5jl
lNhe5igh2sKHaHHDyOXQ2N5OmSct0U7Uwf9UEmRS2/PWOpcJ5+Xb4SrDzBYEQN2PV5TG25EJDk5q
1wMJvAvglQbep75iUNOm+wIpCwtrWF8o/g2z98R6DemI0JFjqgW2x+eTDpfI/bjkiuDUoIPS+YgR
8hFvxLULDMY8n6w+BvuqslYPjPthP2jGEdCRIQ1DHTcO16A8iADc5JC8Ccvq8NoUOBIv/l4rzm8T
C5ZXjHvYK7GsVf6rlJpl3l8oNV+P/1jCVZCE2R6RGu2rDy5g9L8hs3MQ9qdJDU4CICUE/X1zlAc3
/wFMIF2fhenQc3Af4uUaf1JIWb/C2NjCfLzvrwm0/tgO8SCpxlaps7s8mXbBKDt5Wuh2OxE724YQ
7Iiry86dKF+Dxl8pNX5BeI/cWZNfIqON3ArehDU2q0SAzAVJmCxTD4ZM3ZVHQ2LKWWbJua2re92X
IxyMmuGtUKqNYJnHSH9WZX9Xa802DCg+9Empnrsex/BCXZPL5wYmt21Q65Vt+fE2piJFHAQk29Zo
tBHoyYLx2EvpZRCjp68xCzJCSIKNtMs8bxvGSB2tEKZIHeJaL8ozEH4psJQ3k38ampicpWjlay91
SuB3UK29etoIeAZCXF/6/ksYlgezSO9KFfpF491VEK/HflwEAkq1wNiUWnEpkKBS+wjIDDSIVmPr
mIlG8VsJNIz1mK7fhj5q1TSmRZo21qDsBgHnbazw+rHbxXW3rDEe1g3mS6aFBCYZq01dDX81tU2b
Wwsd10+LO+Y/7kPIm79Q2345/uM+xChUFEnHxC5Fhaj2uZRiYISHCoQ6jCpmG5VPdyKmK/Qy3MMw
sr+w2+gwDH5Egzp7Gf2RJS444C+l1E8v/dtQ9VNP06Wi5ynp4BFPAyPZ6BxFqH3bHKM9iBwO8D2p
sFrzWgcEvGUg6kEXPElqeiMFVvccZNUxKCNE6CNpNHVfRlsrQqGceOntqO6K9Cyq5buX4RMpiFxu
vWwXYNNekrlJhQwvk21LBnqAvKJlkBe04aEv5FWqXGlzUE6D5jT1lr357Df+OkBOKQcabrmgg+ps
yNUsPPhiehTNmBn7Zupkc9oSs+u1BQITd9aqULzDHNXWBeqtZD4EGIOWCL6w7m9KxGewUpPB1Q1/
102MZocxXqVVbE8VTZUReuk27smgaONTnyGtklUB09JIeqtKdJnNoB498I9AM+/jPLgUm/xVwHLf
qwwXL6qnsgL9mbJS3qVIL7xEffBH4DiSu0LJWqsy4kO04inKPTg8ywYqK7FlLVDKaL7GYXlqoUbg
jONORLMlhOBStZj5oi4mWISqPWvGlZhQpuFdBKn7N4XxLzS0nndRfPJmOF2HZUCzwib5O78xbriv
u+gvx3/cvZjwYTTMbSrOmyib5UcjhPYCpzNdhvQw39kfdy+CJw3tgwmlFY2ODOrw//soP8LinAny
PEz+ti3/gSiCO/XXu/fTW+eF/twIBfqYmm2SCNuwWFsVVqnilQT5+ZghIO9gRD3p7yVy3etochgz
EWiekzJdXNUauGWdrccHn9hv6J0iKd6YtG/6i+Z1uDaHZYsJ56E5qSv5iSacILsHCnWeJIGG+Dq7
LQyLNyQVMNSVyym7BiIoS0fsVoPikv4FH5vhpbzUuwM3aQRzOlpV3hIXvcabE3X94W6aQ/tsayWq
d92d119TYMPxSlYxMXgIkJstEtLoHuzDiSXkqtJKawPsB2wmopObrpojbM6q1bc4U3DLIIqop7MO
Qd6DliZm3ME26V6XJtJg/yZdI7++8fYDVDN15e/QZqjvoWvs/G4psOy8pm67LvlPuDAu9Fcmv/Dx
4Aa68K68PRnn53amDBrQKisXXp4GvWqkDIDqdgX+4Uh2vuS+X9F5mSv6y6XyrqwNw1aSZZiTHbaQ
25UarnEbv/NO8SMhU8vu2nyPL+cgQ5iUl81mzoSHtQUeEsYnRit8lDISk5vsmeTLFWn3hMJfi8kj
+XUmrPbAbhXJnr86e4k93ktn3jWjT2yrHsz4Wew2SANKGMeLxltKz/3Buku3CFwtfgM7z2lfSLRz
43V+qAunc1VS7IFwRrs/lShOkbr3zvCOosuA0feelHbrqMvKrYisUzb+nELj9GSTmG6yAn/fwILJ
1tUbEaPbfo98WZPml5sjCi0AnREmX5H6Ia7ElCVy2fc2ipapWORv8VmLbWxjpW49bNKt9qyJi/As
XNKq7pS1tCbjhDc6tvaD8B6TSV/Li/CaYKGjvgzXMOYaaGOQHs712oDzNsIw9JkBV057q2YrJDLe
1uQM4F9PrJcYXdQX5IrCSN2Wh8G1LprQMcp1OkSERA4HRhTI9sPX7HIYltLTLGBlAHRIdtKjpEH7
I9HRsDMXJmaTbU3/2YP9yKcDLQ7RfInRLzlvz4ZyjQmC2tqm/hI2q4jxx6t5KYEVBJdDcdEGK9M7
SS+z+GQxTphdMGy36Q19ZQE50X9A6NB0sIL0y9CL1yXlXajaZks/7ab5sQZhaNZduiJTdOqX0zh/
HO/o97+7XDuF6OrDThaho99UT92teY83AN2rUBL5th333QNnalfG3ijUhUkGkshtE0Men5jj0OON
wXXnvUgxHXDoJvcJDHKEwEPp1lv5wEY7Ux2cWVOcQro9imtcGRaDUyxWK3u1tW/i5ft77ODWhCy4
2LYn09VuyZI6VUS3bgbcBFaVOtj07SREZyk21U4tLaRyx6Bfxrvbh828CcS1Oe0w7QiRVjtjcKGs
Ol7k3MvSZHYdRPpZGH1GcujfEZP6pljZbgc1c4Dnu6pjLM69faHfTFfaCLGFpFXJKhZCtCFCom9t
HDTirJbsMan+6mqXDHUiTRQmzexr87z7N/sl3L1f9stfjv/YL9mIMRqczdTmefhP1e5c0EJp0pAJ
f8f2fwCHoIOQuVTs1DAjZIv90XTK/5iMwA2LvZQWGXz/T5rO/2WJ9vltz5X4Z9BQ7GQfmaqpbNXK
vIpUb101MtFH+pNnXtWxudL9IL3P+i4v7DhCGLjIs8FN9PCqCAFB8hbRe2HOLtceTk3Fk+zNuq7r
KMsGsrFZ8Ewm240RMTgj9jm+y6VuP5YaXOpGwhylrpHpTlBYsZHtc/zTTZRqVXDdhDD2h25dUIvW
ow60UxblqkubTVMLu1Qr4steUYoVXflFUJt7VVsacfKSCHV1CCL90Gts84IPzPno5f7B7AZaUnk9
1SxZOXIAde4A7/9ulJzeDr06huc6OXv/cbGrlFhfIBbly/EfF7vEdTlXndRz4BnUnR/FIdaYIj2a
+v9Iyo+LnTwI7g3ShExcZ79c7pasorkX4SBSIop/luj3DUT5eYrJgO7jnf8SNWRaqS8XskrWjq3U
YBjmTW9dcD3o2U7xtpLHZevK7KfSlhyGON4K4d7PT3X61k/i0sLEfYzcrlV2jUEC+FpOlnl92UhL
xk7LYkIuzhw5RF4P+j5d+c9yMBv2zXPle+VoYcMc3ZXvyhXOZsWKOJ8oWg/KQrumC7S2JAnOc6Jd
82Ds6+2EX819rS/zcfb1QozU9ZDel3IKXPoIDA6sDUKP6MkEdARBH8dDvU3Yar6Jk1AmxZB3k/si
PRZw6J6wtvCH4zg9zBojvAn1dbEXp02gXUbD1WjL47GunyvzRriaPJVN7WYW2sigLdnOq/fqepL3
sdYtsNE9ydSnBxXJv7HQwHyBsqP2TGDdHMWEnQCyq9G7r2CUEXeHEoIowQrYGd3RED6PgKocgA8L
860TZaaP9N32iyssnyYmcbE2+171l1iImIRTLL1bpbnmzNoeJiFIOpM1nAiWklPj8Iaw+BbxBEiR
yW7mZEfvdmK2bkf3lOU55MNuq/vHQr74/kJi8kideHjuTuDxJnQZSyWoYKGlN0pBkB1uHR549QtD
ApD29nKceS4DgmO2Wh5Gp4nl7wzdT0+Gt6mwI4GaWMob0qTI+pspNIwJsvnP4bV7NZ9CZgSxwVsd
NvQHDAlShdTaFZ8DZzOJq9t47YvlWI4HtWPny0f+pm7n52a3b048tC93oX4tVxfmLWcl/BkupjTt
wh0nIJOiccrKzjJnup6uiR3kJ+WWBwXhOi7w60L0VYtIfs48yiP4MRzd7si656QuZ8M6K95hNQPS
L9wqBwNV2LhEVIPgItsN5zzDDW81vvJNUgREQAHMjLCWwnYIIiWeWWSZh3gdrPmOvJlDA72NKDqx
sE4oQfkVyO7EaKbfv1AbclpJOaTt9SlqHc+Z3bgwNdJXJ55V36NHx0bnEssq8Yo4Q+IDeQBHKTX+
YEx1rSceSgR7T5Cl6Pj+ivnFmtgUa6lC0eTceOaMr1gl0QZh47zQ9z6eeWs92JE26HGB8izTRYQa
+ES5iio6dWWIRwvOzzuHmUk1h/lQMSchqsvpwtzrewOMZEVYCPg+9kEMoWz0WCP2e3R25Jfg91kg
YroPcYzKdhYKvGQ86v6tlM9ACm9AXZnho7Wjx8MeilFIf2SYgdktJMnhkXJrWa3H4lBVyJcXBfIW
C56pU/ROFDnNla444pOYYGspG/heDZLd7l9OeHbpKwil8EsHYoiDkyWhXbLjFypFKJMIqc5d8wr3
ErUxdMdWWZbVsX8tnWg3BjuMmSB45pjL1QtfYyqy4Ah6kYmr9YI/vjvNoHSxbm/0egnvVOZ36orX
AFPRTjp0lzy+58bjluQuKdbGrQFBCWO0mVpZl084Ks7cVD7+2g641dedcOVH6laY781hqeEf1b23
UbfGwDsgI5XQtaVMryv7N1032ZWeXVVZe2tRmSdwgHvpTvOP0SCdDK2/iGSAJVhKXTGsZOG5rAk9
vxdVNJnljsyedFdZ9T7MS8c6YYSzZJJo+xK987SA0gq99G/e6A12T4VJOKCMQa7C7zd6NuevG/0v
x39s9MA5xEEZGuMPylDmIh8b/ZynBpoDbDznk3HSj42eubzI9OVf4fKnwpYagBoYV4zvQYSQQ/8A
BZJlnv8LL+Xnl05B/7mylf0oB43C9UJLhsQ1U+F+qrB+jASsr/z7VJVDJwwxfpDqO75mdtm/hCWS
gVp5ifxqG6XEB2oFnIxKsKybrgYqxX17FZTGWSHIGpFg8WjKbEK6h0dvytWZif6q7vQEEW/HbQYn
jmSfbauIuyR+UQTzRhcw+hx68KFpZD0ah3zVd5brl+UdmdpvsAG3ZRzhKNAWOylLz8Dhbqg0IEUa
361raH6VXpwFqQFRFm1Rvy7b0PEJsG6jXVk8CzFWrrOjZOeoZDjFxG62bbpOJnkdUQfUXg/kOpje
tLKsNt11gNEFY0txhNC0mNKkgKooeacqbDA8MDArHYZNWXvYnE7P0YxjD71/bvvs3Jjm3ZThatZq
7avnkXlL9EQptBcZDXRYDTJjU6obwK5YjK40Ccs/ibwdlcVLgzGbJO9J/CBZFFGs+iYIQ487gQaA
YkKPbQSn8tFQEEi/8IXyoUIJJ47qPtUY2IjIJCavdHwxwb8CY1BBOpV6c8LBoW3RVoze1vMwgs1Y
tK2jKBZ2FjPvDZujOtWO3yZ732N162Kk34Z26ivdbXTjsuyDc6hQkdWWjIGwOWhLPSSLR8zlhhrI
R/krISBpMriVBVHhCRrutnJz8WYEk1cjAPZhDuQdDnVp3ncyDo9aVy+tjH27xQlE1HMGUjEuJa2y
zmrgsCC6xt6EM+pIGlF0CNFSrDp2AgzqcFVoVc0xubji4b1tzokJ793PncFEsMq8ocV0OSpReBJR
FkXmodbZDMbyymdNNHqwCtkbz1Gq7CXRcIc52DnvL+EXPYYyiB0BaAZiwqjp3TAFouGqr9Tsdqie
VOsgVeFF3UgLIwxsr5iKk4VNG65Ij1Jn7OIp3yZCftVO7ITWKC+mQEYU00hvoSqPZ6Wl2O3iljJC
Ta4mCKYJD6BxbPB2b+A7xRoDDymv3VQN3v7mVRmmjqjJrIFzpPrMdf8d1iDPMPrX9uvL8T9WZRj2
kOdNXB4kfR6ssb7+WJVn8v2nEdln8j1LL40XmD4WEd9Gax9ww7wqi4rKuPybcTuspz9YlZV5w/my
Kn9664D9X1blosV31kpCdWstfDe/8N6jB7jiy2cVO5UFVWy/RqYY78jIphCey3iuZWY6na2u4M90
UELAGm6TAfYLeVqQZWDdzI+cv9+9Kp5zxOvhOJZz2wFOD2GbR3mgbclTFq6Lh8CuHgpcz1BWU72j
hcbCsN3wuDrbDnD5ESdRMbppOT9580qHgkaIlgT2iidcFd26f5fQj+Emivf5hnG7bNkYrBIQ0q3g
+HhYtItLNGT4+ZZ4O+f2dZphNzgbE1C8M2/gtVDaV+GzgCuACykJz7DhdXYVoI6lCqUcpWzk/7nW
BvhG0R3a5l7c6Hsq4BnI1/dU59TkbTsr70OKW8pmgxobwwIUTm7mUgobVOilMp9ndpG0yE0Xbgvo
QOGakhrRwMyPry96bAxmI9O1DLnnLnN72qGVfE0NT70sboTb4G4Wwc/1OkU51T1/ep1NUctDynbD
M2QuiibWdc7JyTlPslNw6+j3uPKiU9qo33T76jWH1Q8Wv5RlaFPHN7ZG2AkjggirHnFFUYl5h4Gj
K35DyEwZlVBYslADis7/YKfkC0av3dm6TazdzKPnl7Kemle01J752osYIi1RZhf6tXRAAETxl/vL
pHvRPXRgyxskUrB7+BYecAujcb6Js4FXp8d8yQvR4BB5O05BxWi6c7o2XqdI9iAYORTVnJCjEXpT
cWLZOdOVOCmvp3/lpWTz6+dc/FvExF7YVY73hv8HK7ROciIEOBr2XYFrY4Hj5e3s1fH9H4TPQNhw
yZlBPls5Fv6jHKkslufX4KDf6Gjr5t6eBiOwLmEf9cG1hH4J5ltng5oZtEr7zHrFV8QcsJyoWle/
AR4jFBVf++yFbwIQR+XG8ja8HNAEExsP0mmIAIFcJ9rZ4MzMPuKeHqfX73C2ugu82YMTkxSPVtUZ
gbl5pBwd9BWEOqyz1n/twj2PNuEBifA8YfzQff1+4abw/nnh/l/H/7tw4yUHpkz1+4MLSs3878LN
j0DG4PfLuEh+W9U/ymn1H+gObCLwkOb0GZEX9AMnJsRJxrGOoA92AesPWd4W+8bndfuXV87L+1xN
q0ofWVFllbtBEiYMrlqnEmQiW7w2pgwMtVh5HwC7igTRpiI7luhMQTe5TYu7ue+Xx8bLtLdRKrVH
A+EghTfk7qTD0KvBuSPAaAd9iG8OLnXnzsvEvdcre6W9q5Syx88dRpEQ76IoWemG50xWt/EapnFe
vNLTAnMtwzbKJrCVzruK67h+jvP2SUa3G0jtpd5KMAbjdWfWh0JGI9m/CDV21JRz8ZAESyMIHo0I
Y0ls0XDvt9TXsS6KnV8W8n0jjdsUCy1naijrfYMgh6GOaMh73y5UubtspaDalOTurBSZtjnz36mZ
lmkQWke4ye9ZEAabNDbMBxawJvT8zfyUC0GpZ7aTfBQkxUYguooN4zlKaKy1cY2fZYOnEI45ApNd
XR1mf6Ay2oyyQHvRVJqb9aAgQsipQ7GHxJil4qYIAuUsV7X2/rfenXPGGTcmiTaQhqDzU1z8tqyC
b03x8VFW/c/jf9yd0j+yjhuXhtLdQr74SYNBALKGE9bcYtPYEoUELfxHs6v/MyszEMd/93H41OvO
6d4aiVbA5N874T+pqlDh/3R3/vrKv1RVMg75OhIIdM3RQdZD0WLCi2qrzpkDmwLm9Z4rhsJNVXdI
pjCVmnKniyu88K6KljhZzVxpPiL2LjfxVfL16zpHL0+wmZw227Fq1oNIeKfC7FzVZ+UCUqbeUC6y
XDxKJbluOnqmthWvvJELNu23jUQ1k8e2p3RnrRv2uRIu+ua+xK60xzYwRJEf47tjZBHpb/qFzKoQ
NDB/s26rFYz+ixGrLKjJuLMYPqYuBf7mCi7ipXT0jZOIsiLBJUUhfvdKVHPkasPYmbeqSHOUg85X
yCf9id2rmWrSdoNBPlk9wQ7ouEn5qIxq5mJfmpQZ842UFUm8Zm0dt3WXsUS1+5y+29Gz/K3v8J+M
RjfTVDLl3gn/JDXgNiw0fJoMRBsMmaUrvVE2U2gsFbO4mJoeBpRwKdXeJsRMMIsidzKzKxKpw8E8
TPJ4O+TvWR3cZ1Z3kGnI8QssKW+D9ZhoOFIOdt5LiyZQL+q+wfLv2jMZQUuWPTbeturLu6rSQRs1
/8YS0mhlGFSMhYC75RATtxzWQ7cp8yBgkO3LmzZ4zBPscqKwvanjZ9i28Zr++UZBPVqOKtl0I/r0
dF3IO11+QkzDEF30oJLE1UDSLgukQNLwVlJH+JAVWZGV0pSbJnpTRmx0EknaGtVjpsoVy35x6Ynj
ps1wjbeUq6KWzp4auyx02oKcyIVPzTLV1m3pQX4RTyrm5kF6nBi3FA0277W+Dr3EmTrNMSIZluYs
BqqRv4aM8xn/+TE7A5LR2sjo/KMTQvslzMIdb68DYJkBda88CyJtdxite10ii/uR3OBjS9mDhHNd
zBTVQgndKEyXkdjZg9+5+ixctNpkW1kWNBBfN9uNpufiUkI8C9Fb8bV6lQwtbmj4XHp+IeNKaqey
K9Y7IUzCq791qcXtkJ4UyqCsSwyuQRZZcH7TwTK/Y8X6WGr/5/E/lloKIUOS0HnPWCDD8o8Odi6E
ZOxyRGbpX6flGh2saWGQC7PsOyXtow4CvZIVE9cfzHk43R/0r5JEAfe1Dvr8xmfU83MdlAoQlyGH
1jux6w4k9JXn2qMszrJUdlR1evGlTlbxKEvID9IUfBs0XVhV5Sqs2x2fprdJB+bWvu6bj1WFZ/f/
cXdey5FbWRb9oYEC3rwCCaR3TPoXBC289/j6Waieaqmkjp7Qq1SURLLSIDNhzj1n77Xt0pzlm1mP
HfKr9tFP9NsI/uZFzO+HoeshPoPFyxVizFmjmi2q0rC3boJvLD2kOq/XUmatafyHQv8cZul1TNSN
lX2EpoaZhhjJbFgpA8IWM7xK1bjF2Y3R2lpLGI7bJIWDRaqQFGSELAVdsFVLahHa98q861r9SRa7
VbPEU43yUxjd+5b+0RRXmC9rXT7Uo0GGjnmAGrOK2idxrIjjbBmBNechBPcQZNoqEVSvJu2g8+e1
iT6910tniAgym7DeBdI1HY37NONkG5NEwAUjJhlK4Jiv4+EzL0F8VMlLb5SIkZoJSZ5Qqp4vZceW
KMKtLICBHJbvaqsrbLGUiabQkXGZBfVZ85wWwS6aMNIwx5nIbR9BCdVlt+25fFip77UCuigTVNlk
EIJCq62Nxxfd4PQXMVOcBzvw7/+xBzjyUSqZJZePugak0P8nh6EE+uUA/0/3/9misvCzcubgnx/r
koWK9bNFZf2mcsT/y163aF5+FlIKiyMg+xzC+FalH1OKn4c3GYE6JH+IEhosh2UM8TeOb+YXvx7f
f95u/U+VVDxWqRCRx7pTAvU7IJVnpSup4WrEXNu5GdJQp0fQS/UmCJP30HwNCPTq6BLUWe8KXKsT
NJghyEo6qD46sbbSz0lmroaQPmwe36XZYTBFki9B8EuoD4hMoRMbSO9WILqy9jCHXyMg56ndjIpk
W+W9gDyRS6ZyyBVnHjgOmNfvI+049wSJ0YRRInQ11TnN7pLie9A2cnOKNNoUWPH7Y9R2TtxuLISa
YyIFZ12iU5SkNJs6QuQANhDWeJoS3TNAUEbhsG4hPcfLaSGb25Pvq7sI1HIgLSVbIOz6gpljHUbF
SkOnHudLDEvSvQ5TsRDuRg9qUP1hRCyGOpllG8j6nmpSbni0CtPfmOOYx7n5YRAoTZdH34J/4PLO
eFy3S7+5GDVhHHVCDyeTvqcYyJ1f60B4VBoP2wrL6zDrF0FSHzslrkEV+Mz65eCNlRCKjbndCpME
aqG46aQCdLKcbFt5fKwY/8e+tm39qbHTPgAdK/gMbwNLeauklPknoJvSrx8acs665cofWS2wcLPd
FHmBNlFJFG8srFUaoIWvZ6jlg34KKClpp2nieVCf8vpDR8HZUpnFnFQk8SyrZxOWAdWi9m320a4K
Upp2waYySYOK55ohPcQprMzZnRZBeQLaVMZfwXQ3Jxpl2zrIT5a50rCxNew2FVk2mIjNE/nd8NFn
L4KnQfGyiibeoix9mDkvCoVPmd4dTIH5rySdDSiypdCuTfkhAWHCMeRpTHYjnWVBBXwj657ToLCc
/8nNou9zdFV82CZ6ytJMV11oFKiaG1IaWLj21qDbY9k48kg9iq8B82KZIyH4nIbABRnhmuVXPQfn
IO5BXU1IcvEIVmC30nWMijPp/Qu5VyugJ05aPVbKxTADAEDRtOSGD0dtGE6zzLhplnckN5zlmMSK
HChFWdppwVO3MUTfQ1+sZTFZ/5PPycukFTYgesElNOS/d59Yc/7VGPfn+/88Jy9jA67bBtAeUVmc
cb+fk/kr9FKwBwCkaL+ubzn3LuIsrhX0n7gb9/r9tMxEQWGoIMKvxnH3t07LEpXlX87Lv7x2k5f2
x7rL1LK+rptM3WXA1PcIYQw6oDOwY8hdabSO9t3wUn11std1Kzn45r8QvkB/qY4ySA7rzH5TPOik
Etjsv/azfhKx6WtOLjn6i7kFzgoS2umTw1CRz3gIk8nVTQcZenJ3NIAfV07CJM8t7uhPyy5BHY8d
dNcXFEDyuEmuqeKi/GEuB6BVMXfGHmrcGVD0WnWBLdOHYkDBKCFjkurMHCO1UxEtLq/LdtucQAlx
VmpQqfSOhfCeJjJQlXlvyYXjy/Eq6jOniiavKN6G+DLeN3cLk3h6I2NQJpSRa05jD4/ZKTtFBtgd
iiK3I51z9vLtYnAQ7OPr2YtX92fvdeHzCmfRMemVPau7cuuvzR1TmPVxSm0i57x2NeMer2zJ9lBo
OBPxb8GdugPzXZ6K2VkeWV73HqxH+5VYAv4QN2u/qt/xRd0lp/rQPDaP0V1y1x+yU3iJUXLa0Sm6
K97Se+VZOPtX61wS1srbzf3IabNff1jVV5X9HvG8r/yIfsZ+pg60DbbhlVYGk5N0a9ivQIq5ybyC
g812DYj+1/m2Y5Naol6XP3warupU3EN0JgchHN9x6SP1dNk4WLvE/C63e2bos35kJvnjp/dz5bxj
6HIlfo+fqNxwZYuJp/syXM7LqndZE917ti+C5R7QXK9JK9x8bbezfed2q9S+GO5XYBMBYN+t1wfF
cVUbtT4/ffEQI9989Ta3OnSHw3rbHZFP8UN8OqwvwQ5gnYN+r89sFdKzastnXFl2tk6cr9T+yO0P
6lT78OLbb6ad1KtLvj8cCHSwgWRIdnSQb5HzZbmXy6G0X1T7K1xxt6fgwiB813lwqDymU45/ydb9
xtwuYGuDNMLMMQW7fWo3S6hdeStNe343mWl8KQyK3dKbdGLP8hXUu4TA3lt+DtpX7YnSIAPeIzno
gzEZ9L0HtRzHC9/yimbeAIwdNi+43pNjbwdw5gAXYtZi0I5i304qu9+Pm8DFF0CA0ENFVO+tWafe
wsZOiCXk94z/xM9+8LblGd+H9iQiFXoVK5tmcUAr1G5vxS5GSrEquXzUu/HWnxkQLm786TScmjv1
Dae6ojLFh3S0KiFQyyshXKU6vRGOr8O8Ki/RPuRp/NKZP4AYEJrHfoNn4Xn6Du6CO+35lVNAteSt
76Ar0oFVUModZ2+M7pbdTdyRxMumVo6EJQdmFbPBMLzoTOsgU/mPAa8b8dr4Y/A1XLT4CHVwZNLi
aXvQ38UOhsBKdin2HC6qmufvks0UoAIsvWwnfhW7YkeGupdsLPh3h4zjSN+1h/iCbNqNNsGeHdw1
NrzadQadnbfvDI3oNj7F0jvJDYvzY3CXd/09UdmN6C+xPcV4P0y75DU9J7t0objLw7E6SpvYK8ir
eMfyYSkbbhqeo2vGSQxfTMLOGDgUQ2Nr3aw9SsQQsrzoY42xGYeN7Wf/7iu3fCLNw8E/EwGK/WGr
qSOPNtmqfzIHRqJYEGKH7IhbT1P8wZg6z0qP4oAeQhht/2XctOQ1xc64oWXVsyP5K0JNfSa5op0d
2Ul55B8GKf3Fx5L848tyVRgsuJeLh7p0M2nPcGCRY67Yg3vSptThGlzlW6LsAZ3J9OXD1WTsl3Nc
h7zhKoCtCODDi2/1lhNBcFKkVfIWy8QNE+HMjnqnXptvaGIJgZfRnrcWKtV2Cq7mjovAxJPT6bej
Der17HRMTgXVfLxAQAuiM2z1Kq8nx+AUl/Z2T2F/xznwUt632+zOsstgzzkbuQuf7YxZEZhD/wn7
AbOnQqbye8Gn90pUjqKtlWIThZv5qRegjebPVuRND+hcURZ707RGC+SEIOwpogknHLechSnobJAH
c7mLvrLmdazXYsjxoas7Zd6TZUs4SrUs+TmGZg/1kvhNoxW0WsMIhoyShnEJY0MoMz4TZHIpc7R/
7YvvCKvEC4ezuX/IVrk73ExhGbKCany43W7fn5/oKPmDMaVaJYAkKdIJmPUFoHOwFvgJhGTfr/w9
A9QghYitPJQ7Ply4lhKWTrtHMW3Dxot3FfauTXYjdzknE5Qf6PatlKvOqW7wdBs+5UpxH1K6nOTa
oulLnnk84ioDZz6qOHY+UpfYwY14W6SdrznOcmLEvZwsnlXqRs/x3togqbY21mY8l6OHdFI6Vhya
hcv+nDwz9p1hfOx8a9Mqx4alkMOvFNXGfavKgLzIP7Q7eOnzW3U5ZczJ3wy6O8qKwTMayXENdBOF
sOEwd15AEsvEmMzY7IObMKseDhLX3jNiph030B56quo7ImBQZAoc2ovWcjd80phmTh85WfSOinM4
LxNtXIZuaH8Hq28o/nRYFnTGldhA6xGcRcBQXlmYpxyWD8gzx3XIktByGKoTPYhM819YC345fHIT
lN0QyFmi8KrHNdNzEH18w0bwTsDGZMTNl+xvZ5xmyG+zAzQMpu/phpssDFBoc6Q8Lg+6UMvBl+Kj
0u3uEpPRiy9u6/e7pj77e1gtL5n/wXMgV7/nrdA3GMesr+oFjvohthaHl3Rk32iYKF8qD3S+uLVg
GLByDu5lNKD1KRI9wj+JhuQjZgDA4lg65i42Z1e2tnM1Y3d+CpXjdG/pdvHS3g1byd2Fmxos1H2h
f3VL/OYOgDrjAzvWXoLck1d8JvwZZzinsc1+zCfF2p3QVWIac7dgT2FvwpW5Tq/lcbKn96G1vy2V
XvNqekIv6MlPBEjjeblCeLcf0ANw4pAdjc/2czIhEiIFWNiz6sHcTNsHQPosnxdkr13Ca+ncYh6Q
GbvwSaLu2ijAflc/1AcgTAC0LjhYGnztSSBdiw9xE+7764zWjTrVIHocVbbXX9kp6vqAG6zesQOx
+/n75Nn0uvO0FV/17ITAX1XWJVr5r6J7VMwvlIXlsCMSKUu+gccPJ/1NfeAKCGqmpq3dH6L4GRXA
fIMpKX36X+HgLIeJJm0C7AThgaNYaWZanMQr2foDuw7BFoxahNh+rGmf9atoYXZtCGLBFsdX7c3C
ll2sZRNlDdQKOo7WUdwgnm2JpumaXapEyXCMum32wU5YeUt2C4cnifWuyd7xioABO4TiwgeSeFlA
VVA6oEEQ9ugfymgtkpfyI6jF2iB3oKuXIFlJHe6GYmIx6vE+Nwu1qHOCJ3wUO9o03ER/qD1cBkgu
n3icVMDFzjx4DeOFiHYeE8EGD47NIn2e7njHyAJFe8EzdLCKYmi0vC+4gmn4oqIgd308s2hgXtMt
MTG8QfIRwcQa352MGcM4dE7LS8InxRv3Q8NB+pmLjINktX/4KpbWn64AEpSl/2d0AE2LPuAfRges
NlkJ/nr/n6tY8zf6+8xhcfj8SfvG35iEoxmINpZAvl+1b7QWGSfoywb9oMv+cREr6YQsIb3grsv6
9m/0FkHV/qc17O9bbv6pt6gUiaV2fqDtTCJCgEYy+3fBawYEy3D0xZbdejm456NxGM+gJDk9LRk5
rEddXD/pMxoiH7TBA8cewWmMYK/s1FzMAsxHaKWIeg/3An1J9kL2SR4QwhFqIna2mpUAsHNSipqd
sBkvaupysLGbogIiO4hEJCzdXzw+iiKOHMaz7Nvmg0b0yI2qwGebeJZHbspBxQ2wL3XeY9rdi1ha
qiWOiLXBcADG9a/wXI40jkGeAuQRL0MC6WKTVcS3HbZcp6SHxG/yj/nGQ3LkzLcfCDBeKMeQdMv2
SbblcfklTzufORj7FUlKS4GtkwvEehqh7kLNapC57Rsnzc5MR2QCRKgLH+gKjp/0X9H0iTtPwvKK
2YX1t2+LSCm42A+HDouh9H8RSTQUJlbORDVt+LbkQndXTFvzLdnPi3EHyWFg7ScuiPcsy+sXhMOL
ZGWnurDit8l++T83Y2P0N+2gAO/ixFqLHpuIDlc78Hf+I0LD8ROYOd4ivT5xg2Tf3aXdZmb5kSx3
77Qrf91iD3I7ToFvPuvxJj6iQewvxM6M4SIaNB85WfNC1UWb6MMpJ90JtSPiZ3BlP9ohWOg5iS7g
RX7Lk7I44sH1wENZib6SG2MGAjU2hvvxk9dEp4Oyf0A5yfZ3d5bHTXXHYG29oVva39cXeILDWmiv
egFjd7c8Jbmvbkz/doWFK2i+W5p5dzEn8o2xcM+yzXxPaPw925FsePrpxGbwxhl64ixwAgonzFyq
W6JU5MOyHPo3/uO4lSve7h/BVWRVgWTg0zJJ+EKziRkrFtad/lLKJ4xXxBsi+ZTul0VfJ7pDfOT1
oLwUbM3aoBTNGOp74rF+WVxYfKzkXHncrr9YHq6sR16WbtIYaOx3ChxUhSRlyygPdlP72SlH3Cps
b5AtitAKbrHDLlFhWVN39Qu347fcQjUCJ8LJ4whO92Z+1XiqFlMaoD09coXHJRkIx9Iy9EZ/lxWL
3FE0j0Qk9fIWkabS2PCSEXNCS5Mh4T8Jj0zxJ9Ebr4FPICClUD1tFytUvAO/Nn2GBIw9QnDD8sQy
ky9c8eQdBt5HyefL/ADnEkatML6h0Bz1l+HSvPBUZkRePVJNbsSDrxGF4vcKxH2CaPW+eRHerDfk
nFCJJ8zg+QdSdQkYGlp+J/GyM5bZZMX03aPgd7oNIObGmYpVJdop5TpT9af+2B6Dc/oQHpOnUblg
fT/LO3PdHwqBDDCaZ+ZKbrT12DXbic3ronydyIQZsosD+A09eYI+WK71alsMFKW4FKHZrwfKpQlx
5+rHMACrmT3me3HYD88r1B6oEyTpqp+bD/HJbHba5ETVtYdJFyAiOESplyPHNJq7cd7GMyPY1xCX
e8nS5yHaVgheppMhrueYvZtut109R/p7sKVixcdl3kxrV6tezLKZwvQjyF4EOBcT2U8+geLbvL7D
WNZfkaxSQwKo1x4o5WhxU81ROy+roq/h7APx9lqKG3x3sApTh9qn3vH3fFG26TwSZ9VX7rOUVfg5
6kPbPrDRsXgPCi6dNuaGmo47jmvlIR4OvnjgriyvGKlyMx2np3lkxyLbgPUFq9H2kQURaxXWRAM1
YILoFfyz7e/9PaUnD4QcVlznzDjws/H/5Q8LJspI1i3Zh2qc+6uPQcyINll25mX04y4jfo8LDCvW
jUrVRE8F9hd9tW16jFkSsXgPbr7Bzx2TBcktCJU5xkdjawJ3jNfNHk1P5yFjazbaVr1DynpnnsyT
cVkeQNiSm/QwbIT+RRgcziGyO+1T2YuIxFA3+bQToKMI8V5ASBuvLf77IlzyY1440Zk6PKKmo6Gr
M0NbNe8V37IzWlsuKeRnfCkv+on4uifjfrobL/VK2LSefnyU1wKXiKvEv92u9ZbU9m73WK5kQiuy
Pczp8oOB9TdvyKL9XbIWKiiECLA93mkKfOS9/n5c8/6ni+HNerQeYa+CV+HE+8DHNpxZ6pzUw5L5
hBXE5lCjKGdZxgzvizvw8YAhK6CsgwH3yl3Nnwc+Gj08lPpKS36EHBCDgOpYAG2OKFkDM5GhoXYV
pC5z+NS8qBVaRRa3vlpcIHk4DMNs9gY+MPU4v5qJAyf+vXzlwk0jRVv9UwvMRQynMycmeXkBJqN/
/e9jEm7PDX4vMP/j/f+vwLRkzBAgng2DdOclwIAK76dIV0abQj2LVwLFH/AlZiE/p9caKGaL8AKU
T8Yy22a28XNMov2GfQ6amYLmhW/Q7/6NCpPM+V8qzJ+bjlvewn8nEnf165Skkgt1tuZSx048WU4X
d0ThCm9qAaC1gu/TKIWnNeIHlq6NZoEdI4jWGsMrPITOLvV+m5UdZxkfWFkgovlPgoyA6CFeiwED
30GMvKyEvd/XEt6gjgtPUiG/iEJJ6WxRGl8y8UUS+ks2+RBLO0austu3EIwL3Wmi/GDMtDZwxinx
q6xWbswZUBpFLw4TW9eGlSwzPGG6WQ3nISuvukpTXP32p4Pm57hdw5cqQMilYUCfUZyoLwJxdDMX
ijTL3coSVnojO7E0XzozN1dZ+ej7iRdHwzb0fbdo02NupqQ9giga8C6o86ntVYpZY28owO+HEWtC
0Ow1TPqKMTvakBMi0hDSqfY4VonZ9CNaJM2xUSG5JW9ZlXitUti1elaCfZYInoLNSwhpaM0y5bhQ
NiniHnKwKM20hzFQNjWJ1opmHsOuerDS7ogejh63b11rZbrr+t4pyrh2VLayCubXzExuLGVW00i+
J40F00CgKbem06qJpxvFpibwSM36TSkWG3ES3IFsg8AH2dt8TvVgDybpRfSsK5XTSrceEDGXrdfT
6u6Iul4Sfa0Yu0foD8zB5rtSNl1jlB/L0b8LrNgnlmGF+5Fm21FNPixD7liBc1KSJ6P0BK23Pkcz
xpxh3lc5CoQ50VEb1ME6YP3mDWk82qNfewPztWL0H0tUCDIZEr1oYiwzL0oITLKypPdyFPEpj7vJ
IN2waN+GidjhHkiVnQW4EVMNfn8koyUYFWcoY5wanbIoi2wEU7NbdsV7Fr2a9ckqA8KOzBlKK+sg
9Tm04q88y7bkfH8lQrsNLaAHeWrL9bzLtIDPQd9N6UlP3tOYD1yuN742PvpC5rVsf2ClrjZM62Yu
vk3p25i7J78gZ5u4SHYWR9XH58SffU/Ua7w/pCDbMhLaLK6PAZs/psZKiPS9Hkr7SFzCPxgrheJe
yOuV0Q67joEk8RwPZXcyp3qVC3vT+i4JRTRP/dRsDYomR6mVY2K0ZGsmU40XNEzYvX3fS5qyWCNS
GE+jZTVkk09e3po5SKjj2Ktjbxe9/OXnJhxbi7ZRQ6NSsvAETtih44bqsHiLjJcxVYQXdPhAU5K9
DJlvDAkdwl8IiCGocCn2cRK7+TQy2/DxjTSaq4gKKdFYP0czujcL6VmAwKfou6EuHHXCt6WDReyE
Vd9kbqR9E2EFjgimEBfKsdyawiWOm1UaCTRfejVdJXrAyEenKia1YuIZs6xaF/FJxwfTRyHETtPL
JoCc4mDtqwkJiV5dY/Kd/G4LDt4Tiwgi6bg2JmM9LW0eU7yqLY19USbMQUAgmiWI5cHLtHm6zRMW
PqhnMn3EOBXk627pPteEPzVXzfTXs8IqV3iUDVKRKKq0QNziWfTkWd1Wo+aOAsEjlv7FuNuxmOe2
Kru+1FTeAB8kqWeyf8n3CBSRazJtr2Ih0ZSZ+ZXmnNh6EFqRfkBDQeL2W5JeiWfhFBuy+zdQrDhx
Dm9S9dpK6UoO8YPKTxoFwxzR7pYOjfxg6i0ybH2dlg9TJRyBqLooIVdku59ls1uJHSVCTqAf64Um
3KuishRO3MqL61ckIhYA5qDhdNCxIbK1i/HPxuLNSNhf4B0scb/yixQoXp3V69aPdugE/tHNKdw9
GNa5thu0ikQusP9F14pjhwrg99phoS7+5f4/m1MG3Cb8kPSakFn8u24wkVcgav1D2+r3umEhQFFO
YDcQce+LkJ7+XTcAgaJVReIE+oofMtm/UzfoFDx/FLX+easXye0fxRXByDHfoDzZVa0MVEPS7gp/
PiRZ4oxWuarT+Yy+1hXDTz8uXORTTjUsaq/Bs6albtj5cvvWIM4gLWwrqUQNZ99JgFTipYxfg7Jy
iCagYb9KrK3BRT2MOeVO0E+7rL2bZhau2XMfVft8UnZ6b10sFnMlP9et/Gg0Wn5XdaG/G0pYvz6b
p3UI+7uTGpIgxlpYUDr/czDwfGeMCBoD8gfrR0ttvuRydjE4gn3RQbvlfZASlG2AbWzDnIW8Wbb9
duhabJdGlEzjP3evR42J4sfQ2JUWF4uh/z/GGczFv+z1/+n+PytmEYkQSiC8LkBBl67sv/d81Nyq
iKeN3ir/+5USof6GzHvpyS42ae7GBv2smAkvkXEigyOmvKV0/lvCIln5067/l03/064vCXJei5Of
7f1RoBMmb4fMoMURw/hXBgy4wUqVUWD3QBWa4ST7mSfLcPpTY2MVGD4FnG4xnprKTUNjJ5uJN3K3
uQo+LWl+UQIRhZveMpKCArANUtBQbVm1OPx95seN4iY9+20tufWo0iyVPJGJDVILLP4jacdR5yhj
H7uWzyUusQh+Lru1JbKvill2yPs59qq2fTIjfd0J0j7IrPcs9VfJ4B+rjlIrHySvTW898Y6CX1yI
h+Ag8SEOzUH4wCU2uyaLd2QIdnpijCvBkhOmnoW8GpLIspMQIUEsMQcZEQJk8LcRKcpPU5d4c6Hg
5jcg4QRqghjCb5W1FU7CxkfZhZcP+QudmtigqVzqNQsBwSC8UUxoimFlHLd1I8ev4mJoM+r0PAXh
h4H4k1BXyFcEKgdRt54TEAtIvEkAoOudTAm1NpU4VqK3mSBe25p19V5Cwqqc09p/VfvibS4+UapR
vrPsKbVjHaT3SVSehRGiw2BdRNPn0pnS5QhqbMvWtMoutNR8IW9cLbTWy6vsmKEnPguTNqTP3UGr
G/uKjyTw0pLAGQ1oolnJB+Ti+zZLHpRZZkAtQ5eNJfLGzDXCRkcY1ZugBKt2SEBT3stt9K3O46tO
hGQeW28T+IUO5E0UZ8s7xXI/4VTJmD8Wtor/FYXqoe7EFbXlOlsWBfgFHGIPun4fBn27Tpv5Fkkh
VUZ7LPPioncVZYIOoalaS8Ib57RAye6mYuY8jttJCxkgTgnLN6NqCH/orOSYKlOxN4Wq9WgukAE2
nZMKuKzUbkGErBOlfS90ZTvEPkm8LV6Aj1r7rupnk4H7XGWrNlautfw1YoaMdMPtfMYCRN5L8yGg
ZdIs7WT605Kw7uuHzgqvYqtu1SC7Thg+EdmjW+HTt5M4I/+sa9YBtRDTIjeL2ltg6c9D262l0Tw3
Q7r5Hw0rZmMpVb7XDJYDARGQQGZFCpgQhBGsUYH6RmESGZhoksRe+2fLQw154albnFChtv934jOC
+l/6Hj9yF/58/5+1yzI+Y2nKg4q4fdQ/2B+JoELeSdAOEdjLVO6X6mU5q2OYxB8ECfAPXY+lepFM
on/BEqmYJv9WbgIYzb+UL4QM//7C1eUc/wdaey1ZVdU2k7qTk3g75gNSNWkz+5sCbN3oKQTRLaKR
LXhUKHga8EhiSx6LSdhXm4KBrtzWAFwROlzyw7CTbq3A8a+Pwl5XoTkg+6+VszyYlzyrjv1nR1D1
lF2Q0jtidqmFK+s/WwRRE8f5fl5CnaYTNAoAxI2KSidVsFdu2moDVkLood+Gh2E8qqzL4jxazVar
k4L6HjomNC0mH6xuZH/fxRAsr7QXYDqrON8e9NeusvOb8b4k6KFi5+zVcQEp7sJiK3bnNDgE4bZh
rQNkegVDHeFq9yh/z8JbSTY8QxdV3Jq7YE+SDcALWBjVImRtEQLiu1HBD9vxOyvySLALgLB5nNtl
s4nQ++R7vsIkdgDp6Y4U7iXtUOHYIyJo3ta5x7MNCdc0W4RJNhBB6yhg0O77zi1BQyi2iqKocRBC
uYHrXwLZHjy6NhEgayQ+FZwNekjbOXQyhR8RJA2M3PdGBr4Oh/e6kx8HGXkClyF+OzlSDcFnTWaD
LRwFfHgV20rrBmGMumaEUsPelQ955lqv7Tf6SL2zGRBo8xZ7UIgECgKxHdKCgrT7Zt7gaXiCYzkJ
/xrOojDiZygK2juu1rU6nbIteDzvgujfnpnZG5tgO7sQfGwdJl61UpQapY/uBBFnId4dEshbwmXO
0QHSc3xoPIDYMiYucm2W2QFw33oH02xxvz8jt6GlXKTUwTK6sPE9d5ck2+jZN+3AqzbzZVrnH7qr
rYAiO8w1j5vIU2K4DLZyRZxKJXvzccHaoyOfBUYU5x8/FyZvjquDcHRHrF2nsDiVnGSDu4YJZ70V
WKPX2vO4Kxrs41tDYK8pHW5kTJQXXLA5EHRpBjO4yb/bdfBMZztQkfgECHN+KLmug4gMLNsPWCGy
Wj1G7O55AejCYkJElaE0b8D/9BDJGPYCR2b1EOi7vHwcs29pmu4zRYcCexvM9bwruN7pqNEmT12O
IDQyqflEzzsW1xZXpo6BHtnG78l6fresyg2AxXX9buysNdDzNf4Z3hf9RJJc84RQw71IDkFu9ne8
Nl0CM0W7MF7iaG8Ckjx9Ghdu9DI8TU+3PrmkKWKOV3HffhW35lZfo2f66F3wMOC544sQIYwXtcXY
XLX7l4ieTKNftdwDZytOnuuf+a+skAy9SucXxkHxMwonAHg/JEW+9TouZ4NsTychCy9or+RDc2+J
m/5NGt8EPr9tUpabBaFUqTCoATmd/qnNeo36W6SQ5+qAEkQmWe2/X7RUtBt/Xnr85f4/L1rWD94R
a3gIGSyh/9isX1YlmO9ZWi+yDvyiv1+21N+sZbVNFgERl78uuoFtWAZtAdr0CrIQViV/o1lPZMKv
l60/v/QfVrQ/XLbkcCpZC1TVXiOUwGqREGLY5PLrNE2/LyS0CCox6Ap6A8q1OYMmNqG8NeeNWmnv
g39aepp4r9AUlXsCvDm7Ls0cbZVVd0mUuXQsy5Pqi++Zqp3UgBAvnYAtwT+WanegKbjpaVjVzVM2
q7eATluodNehKVe9T3iZaG5Tn/WGVNF4BgHpX3PU1BJrCrH/ElGSLl3FjsuJDJYxzwQukp2r6ZuM
kHDmnjVbavrvOdJ/KTskydqEpB4hRUgVLl90CDoq9yanx6Dup3QGoV9kza5P9fylKcLO0fs7sBhI
Y4pzbCVuq0THOaGzPjCBEIDcBDcrXDGYIChklZZIe8n8kMu8dnO5ZtI540pLSg3zFt4uczRcuSgu
poGLoa7ETdBMJJObgbEKqF5etMowuO6Vb2OXrw0N7qalbjrJP01596nlTX/jtZq3Yhaia2wU+bfg
B0iUExqsnm7Fyo5OdfssCZm2r4w0u87tnO3DvgPiJgO8dNNJ4PFYZWzl3Ixxfi0NOKwdRTN/5mKN
b4yAB794UpMu2oqxfgV+vTKCr7RSV2MQ39JaWQ9kSRPudkx5pw0BJ0r+lQXDFx30dWvuUzwfqv+c
VILToBf+x55M6GMtpxKqVHg5ogpo7L9276C80434tXv3l/v/PJmYuNKpqg1lUaz9q1nx07Rq/qZp
y0CQNoUE22axhP+c/Km/ITojR0WkfOZEtABHfvYxyDzRllwWHT8X1Lu/aZDSl8ner1zrXzZd+9Pk
r5QDEbafRokXzcV2tIJ4ZaiB4MgKpdeIKcAYmgON70A65Op3idg7DcrSlSbT0U1Z3wy6NKymFJhx
w9nP1arSv461P6Bmme2Q2BNLkGRqxfljbJ6lsTXc3iyrFSUeVnRWZI3w0tb6LowTy/aZmCvJ9CYp
EoIfIEDReGJMe4cV/qjn00tXRZu+Gj2x4ggeB310gyReSXK9EqOayV1wZ8xQsSdzKzZ+9DFrCYKl
A4cFlR0+kEKurEsZBiW2hNS8azl+4TTux2n0wlgLaWoDvSJ2e77VnQ5qDeXfjQyn5C7Amu8mmf6/
3J3XbuNYt61f5WBfHzaYwwH2jUiKypItWw43hCNJMefw9Oej+69dqdEbfdvoQnXZlmxJFtdac84x
vhGuh2uPfQWmyKZQh5x0hTZg0nHQtOzMr9p3p9jHfpmZd7JUCcu467FMVeF0Gw3aZEv5OczHwNOE
/C4JMlQeao4MOE3Z35snPUdULGfqnmaKe82S5zRP1kWkYOUU3dKUXpJB90R5gg0ip4za8PW2qFx1
6CHxmOGciCbfUebRy2h8Tk3xGgw6onFNP+llN6Gj4lFE1X4QWj9yfIZ+c1hjQ97NHJkZ6xxZRm3w
NDqzNm2Sbq0PMeyv0okGsiSJZ+zvjP4Zc6uFkn4gRrsRnmPxWUBdMjQh44IO7vGsoToSIb4wu9EW
zF3oB3Yq5cspfhCsnY7gqp9QgFUnzdqanNyF/Fa8wqqcXia6EjIiQXV8sqBDpYXH77kM2oWe7/uJ
2W+dchRMi2Fy/68udEon9xag5rH7CKIBw0lRvF9Hzuj/5jXMpJ5GwUrfFIbuXFH/3QSC5ejXNey3
+39bw5hAzB1VTVJJjf4zLfrbGjabPMlg0mnt6vRkfyX2chTCl8+RidXthzoeNqQ1x0sTYWFpX8KG
f3Ig4hn+toj99Ni/TKA/nIjUrAzSax6qmKDIj5mLRsxUg83Oz/6eHClLMaEFN+VH+UGTNt5M2/w+
PGP88Z2qWVChkzN/dWHZSr59xSeI+ylHVAQCwk69aRVs8n2wwQITnvN7HEoqsqqFZTDmt1NaY4E9
bOO9fiIE59V/yu+n7bRNHOQKTrZkYkkFq7wSmHQy15HXbIMb2mm5LbiGq6/he9VAahypvwRCZgu3
5hOe6+yM46oEIux2eAee273+ZJDuxA98nQ144ux3GjTYQ/vwyAPIcxuDXYIwYtnvlW1xVh5oXPCM
43vsUSk/OTxaMFSxQJJ3ixzqOSxdSdjypDBTkTa6esPzhQHb5qkEN+Drg02FneY8ANZADvtMxo+n
TRDK5+/YbHFeF8hiWQiDNa6jmKqeGtjcZYVDMyJlVFqgKVxW3SGv8Fo5MY9kc1durK31EE0eVJER
f/h9dazO1zPtvXsyN9xhSZDiIt+nH9Gm9aKVaiMm5jepn7qHYAOkH26mbN+Fy2kVbzjGfnScH1Gi
tNuhX+YAIIGngE5onQGOd+nIxoN6b+FTnbxwOGQ0Y8Jd1FxafgSpu2tYiMvqbrbKrfvb2aPwNOGZ
a1+yk/oSrHrXWsi25AwYP2nNyog1EEMu8d1FvLlohdzS4kQHcKnW8cHfJ+vogM6zW1S0KTiilrbw
JhLzxApLCHKyStJlfNA9ZZne0mJB76/ayrK+YIttCOfWF0KybMyVj830k4+kHEdpNLlXgJ3xKv36
BIdgrFeoRnziGSIUlQsdg+lJI9xTX3SYwjQXCBymXvnS7fpLsQ5ukzUGeO6RqLavoadw55Z3skCY
eye+8DJUp/Q2PQSH6DC6WNTs4l29hBAlMSwD108W5ufkmKljVY4Sgindd5pLz4fm/u3gwKbe5Asy
gG6NFKjy7EIGaQWLakigEzhx5lSopTHapPY4294cP9kw8XeJ8zoFq2bdvtQvPE3xU/yUx4XpBbfY
RTH2im58qwPIfmOYEToBPmE6O9HsssxftEckhbaGx5VMDL67vOcl5ile77odXshtt07eG2vdX3R8
yeVLPoPws7vwHbKAwbc4mChMERRvjEe5tIu72ZKpetbb9VQfxmQ1pHY4bfGv8npSpKQYkot1s5Z2
wiMYHiHw0kNzx8v4Mq2LZb4RHia+auC9xGX6ITxwNnLASt8TuvVafxC5RN/w3lhpDxaKxFemlumN
hvknW7D6TAKpywRDYPt2Lc3jppLvQJGKbqZVTVPvholHOdgF7SXuDBcHiedbIqFmXeiYwC24OChp
N/DJBATswsyMNR4oC8pyFyQet+Iy0FsnKLg2FuaHf5EJoFTpaqAdZzWac8ukV4NeZG6zFqitY9S2
8sqq04lzYJoerDRioksPZyarioVIs19P3ZIHyW3S+241rZbTojhrD8q2ZskYFhItHHZ8zID2lSuf
1s2fVkQWGwzhyIZdiD5tuOrjQ0krrNmyKPMotHwVamsl3UuY8StP70nlYnEjkmshPo3jI/hyjnnF
sOsMIqNhGJHMxiDH2PiParcosfPw+0SBiRZWJV2Cvg6izvAZZSngXBAZraMgSI3tUbBResZkNzeH
q3vdc5dDepdjhubC9vpV7BToWCv7+sxPWzSfQE/kO3JYGEPYRvesKtVGqIKdZeYInV4h18751Aqw
9ouFoMRKadhiPSD7aHppKJb7DSA2GlFofsd3motFdkG4DUwX+C4f5ghOx3dRcZg6INf1V0ZzGcK7
MF2jy+5PnMnkO1rNDlxen3k00jI3QYHRZRvJOCT9Lu4x+9M6VdnfAlirNAnNyGmVEwJtWmjjO0Lx
ZEswxdsM+C2uOMgSNKQL8w2oilYviw7THo4G8gehFZXcZ9OfpxA9DhOi5/BjLDYZqzO+DuxqyQqO
HUI0pFPLyn4ZCCubjWZUwfdmxKLy2FI2jg9huJLzlax5WbG8PtPO018ZCEok934YL+1J3uFLK6YF
lBsGL42yKRbpKVwlt9khOQSn6VOrFtKGI/6CZLxjDPLvrX3MPvNItOud2+5CwiGWWMCCyMXcmNr1
upRO11XPrn4eaa3W5JW74pt6jE6MG6OFfOQFEx+r3sl3uyfBi58mDvNOUO40Av4e5WW/K8etQYeU
lY2FVtn698JJ6W9abMAG+jLfsdY6umAJNr6rsKHDDMxsWIc42TKUPLb2pOIMwTls0wFIwNxiOF4Y
+bL1Hd5+AVf/ygc9kq/6lfU00RyesC6byV7HyJzct3RKz8m+G0i36pYG48KHAOtzGS1r3MhIp2KX
74xSOR2BZJ3bV8t8/9MMYWKkbgjdCLfmtsdgLWZwcuwru99Ds+c9jyLzaPULU1nV/HpeMwzwS7jz
e6nfXzex7vHX8frcjZtsuGP2xU0BraiL/jWgU47/m3kpXnASDh/I6fLiY+V1+2TTedJeX82B5/1a
X46OsckO2qZcG5v0RKQ5v9hluUQhvsk200eyyfmoRNq+bDFWqhiDiXCU0TCT6rgpAQhv2UlFRg5L
lWnFDSUMw3OE/bMtULtHsKgbn4l8pIVcso0vWDbtAjdx48Zrw8OIK990XMTy1dZwyyebyFqXaKdT
+9BcglNw0t+KC/3Wijfap/wmPEPl7zyZMLzmwERlQ+dUY8nFSdoNGFGcPHJElb4KU1XMoPVJ3Un7
WWSNlro99uey2uQV0SFO9JZt6rNGXxdTrjuVi+J5ClfqA6tPfsR7sZzeOw+HEl+8uumS5M1l5cXn
ghveV707P4N+1W5JYwjJl2dl4z2ANXnLk/6EmbztF+8ha9TsnOD9gDO6Zz2rvJZDFs4FetUo5VsH
wav6IHAgO9bnKxJ0oILYTxld58urK4OX+ODtO77m5iI/0+a261X9ML9D7dBjTLUut8aafrtnnXBU
26JXwuTIgGoEt1h8Fu+B897bM/ri8XIx3ffW9u/1vQwEbYOSdPP4mG4vgDiBUHE4wgKvYOdimV3M
OIx3wN4eNjBbvulxPOYuC4hS8IM/hfVlC7/j8dIvPpv9avuYHh4v+CIX758858R+v8GfzJ32k/O4
3d58knv4rrvzLdz9zbhYrd7zlbLYqvb+sYqXF2dT2fb2kpAWutBd7h85QDv7YvXAgejSOy/3hb25
f3oCgnGKvAQExhOMx4W2qXf5unfmXj/EC9qlfLJYvJCajCvj6elpsFuHrZA3WB86g4u2daHYL3P4
4oE0D4+5Fv8dXhS3WjztHvRFtjgcXsLF/ctkc1JeHHAL23CTFigXl9ImPPjH66G6hLfqY3Qqd8On
cJMc2p2xiU/RKb6L75SvB5QdgnfuWvEuF/GGHJ4eKrddkizuqC2k032+ztfBaWDZA+SB4f3liUxY
u3N550TYmVnI6jXMZC9fVxfT4ildDyx664O9OUeOvTnwaCe3cw2vwxM/f9sO9B2pli1MkRw15sL4
lL8W5eiJSFi7PjW33fWU5S8F2JiQ45sFRsbkcEGwZI2xASEHx9fK5pLJ38meFHdJshY7r8SHznAM
F7gtd5jYYJ/PXgYcuowCb2ZZoUuwXn8jcYbAo1U4Qu0E4VI7IXrEimxf1zhh44X4fEke/Y/LzDkf
PXy6Jg6/ejN6oydsxQNmvnqDK3F+f9UbZYENF0/tdFb4DFAWbBkzJ51/z/+YP8lO5/JNmM0ZKL8W
yaNyN7PShWXhaEeWngWTXD7ub5i59BtjXoDUV7n+CMSXTvyY/DeLooFo7NlXNvhvV4ZW3EBvLjxs
vjGLU7nMLWCijvhskJvaP4rPJGbyMcd0tGTiHMLGD7Y4HsFkb3jPkpW9Fic8Sp6JO6b4EDmtsCY8
96/sIBqXn2TXrwqKoo9aPdKPgbfGKcY/BMce75Gd6vuk2NXGMlcD91/b65jFV5h1icUEzakzPPhf
hj+6/nPm5l/d/z+9DsRlsD65wzxW+hrx/Kg7o40LJhoG4Zd08qfhDwHUIvpMdHAqj44H9K1fi+4M
QRoWDkQNFhmh/ygHA5rpz62OXx46Odp8/YdWhziJekvKeb7NBCjIqYgyLMYdpJWQK5SsOYq9fiyF
5hhNxi4Tw3tF7x6Mrl6qfmMbmrwRB+EukxrOFiNbTUTalxS5KdqgNGdC6kdaC1CztyVURDVqoiuq
ItX/kCYLpz5sFzRHFdqjUorXMsfTiLZAjjbJEJu9hlYJqNwn0XPhzB6fQqdS9LPClD6eFU6J7PKy
O/RWofa16X2o9VsDTZSKNmpqJGBAge70qKb4927ocw4ns6AKAQdhN2xLle9Zs+QKh5h4IYnAdJmT
dlfOjmizJDRaOlqtqUjBqhTHGg2XkIM7zIYHnSOvoLwrKL1SFF+GAsfD8WcZmDgLwgJkDQp2i2SW
iqWzaGyq4ufCGGlh+qjNdf9NL2UGvcj3gfBxii3kDPoSAtSrUtzzCi2tQU5fiSAjlbEGTBIqS0lB
PUCcuEs45YucJiwDV1I5Cj3ZR3TT0M/F2zrTqN168y5pgh0sUvR3oxsn6lZnmy1G9aHsSsgIhFxY
wV7g7CEoNKylHn7DLGANYE7Sg1cJnYPlFbU0NiQ66cFo4GlMbpBPHiajQBoWrUAREwVECpQimUvx
GlK8m5juiFiVpWBB83Qvxcpe74NDSeS3NSUYNPiWUkaFzSFWtJyxE2z0W4Yd4kPWI5XGkak8DVmw
TrIQIdb16hOggjU3IHNV7lxaL0pQvyZKh898WucTo6wGPIcv1kcsT9W7jiM7nwqRFp2fF28I2xgl
mmIaAdWIOaZohhMHorUPmQxmgsXmnzyb/UCB1rUfwmx1iOekCUnfRDLleFUMb1Gd0/3Tr+iFJeQj
eh8ejaxXUWZCj22q+Ki1c2CJTvzzZC79LoQh0uhvPu0Usp3STWPh36k1cZ8RHVdwe+NaPPhGk9y1
XBpIFz+0QnDaUty1Peklw7STO5AneokhlMkB9gNPU0LLTpTIU0VhlhiiFREx57N3Som0M1vQIKNy
vuat1wVwzYuBEwA9nUFpnbIWoRrdtD0z0YKdNhNU6ncEFlczjuGPdOHZEBTx3mrX/9qFn0Edwzlg
+qQUQY6l1/31VN+G/xd85M5L8/KfqdzhJf347//iFvLPguO/uv+3Jrc5J8kaTNz+Q3v+ZtBDqEYK
MxwH43e5MUJ7E7zh/KjmKd0sb/u27PMlFGoGj1NjqPgPl31V/2Xm/+sDn3e8H5d9AdUZoCU63Gmy
keWN1EFmQLioez6zrZkQ5ZHUEuzplvWf42eXLGma9VsWbTfxqPE8yp6l70nL6GCUN3pq2cK5qpwG
N3hW7sc55QgjvX/Bg7dSXchhJ2lHg+UpXhWtO1PFMMq3t1fgKITAOKpbkUhLFM4Lms2mOuLtl93i
CSELdJ+57w0UYFpHlnMErQAwLNzCKetO+gtV7Gu85Qw6fAEH9BfUX/0tH4AGSFfcu65o8dlJAt+q
R+I/+/xhCAxrAAmOtoM/Q0wp8Ux8GipBd4qsLYJ8xkrAFcAkvioOjn1+LtFIcyoqab1ddcSszx9h
8foK11F6xhrL4kmXBG1VK73jfKfnIj3je1eD+4rq2nqZSCBd4YIfjzikEDTTvymtjdnc9Sf6PtwV
UBvAaBKXMOOP78Mthntt/q5fuafiGRe/8SUQi23TaVbGYU3P3p+HBuFZdfTFNLpkVa3jdb7TPM0L
D81nvDYlZ1zGoSO/ZZfwxbiRNvJbXjkxC9kxpSYZF+ioTUpbApu2Psl0jtAfo3ItbDA6rBGmWS9M
PaCfnaJ99qrfie9Fui3qE3ZEyQu/6pTkVl8qvKIDdeb1MtctT7a0ojPZFruPeh+46Ue6XxfxMaKq
KzxQXuvKmOVolTzL1IhqDXaa4pGpeh1up9xF9sfLUBCVxBugKxYtmYBlOPew0LVlRLPydmTTQz9R
FbPOLrXeaVE1+h0JUiyJXXTDHwBQyQqUFlLlSnSp/AFDoekyqoPIjyTDaAZTudbFmK3rjmq+Dx5I
rLlG5yuMTNFcoYwwUbkk69mb3oFlovAon4xgmSlIHu7oKeCOxk/Pp7sZkzWwsiKRaU8YpiqsI3Z7
QogV+c/9saLMBzqEUrHRn8iXqod4aVXWBTpRGLi9Aa/5WCk2WKvuhkW6P/JXFTgcqDj1E5RMpQHp
iIjEktwBV4th65YrtKDsVdQu49qonYrG4wcDzTkgTNsaD+0+von4j5HU0ledcJneT68Mbq7n6EZ5
4HgH4jB1m3NzD7cKvBQtHofe00E/lFv5IN5O5+KN9zeCVF42AF+8kERb4exeYTQnjxI/fxzPcU31
BgiRZ61gp4woIPEIMD8ZKID0+3rDU+tvSuCGZz5LzZIk89+jN535H88N7kaO8DRIT0zz7WDk7aXf
0cKg5a4kq+vkNft/67Y026c59yPKmAMIDIakf78toUX7aVv6y/t/r0coGqAPiTKnBWzp3PM/s1cC
ZObP6UihtW/i6m/6Ee0PnWIDOzuVB6KTGVv0bWPS/lAQnGBvVw3Gr3Op8g9mr1jbfqpHfn/oc73y
Qz0SkEkZGpyVt61hzCrRHBUaCn7jo0jzZdUfrN5/EEyO2hLoTSms6R2AC1NxOif6JchOUrOaRiaO
9VMbEWA6nHK1epRa+obM+oNoEWZcrKH/MkWkqrMjKOosqcUT+6SQqa6C82en88uDjHExsYN+mdb2
QHaJUKoAqyeAnFEGCFSkuzk5Pf5c0/+crkdDw8cB+/rOlGONSIEicdGwmGs1VDniEQpCAjQUF0mr
AXE4OUKrqyeztOFyq1MPG6Br6Rdx3TSPZKJIirhJkqcsvSsaaDcIrOmETPB5/OPErCeOkKd6ouRd
jfewZaEpPLVJgPVVC1UqXgSD2XTxJuf60VSSBwuJd649akm8LfzV0K0MqONdvqvY3qtuN7YnEWMv
Qj+e97XWUDin0ACfsl52fRmcA9uWzqQ3CF3D6pdEKc9DUVMIFj1MJGn88A1KHl6qSkbxEkkrJd5N
OcaWSqAGSiHHV9imSwnsWc9zN9LrnApeB2lxTkSVHpDC+NVMD9cuGW9CsYUn1Q6F6WaDle9U0WRz
r5SZYF9UBVLlEf3amXSZZq2HuuXIVUKWngJGJB8wCeUEzg4TYxYlXsaYf7qh29YwW2ReJaUrln7O
8gxyCIONKnij9SqSF7soa5pSVINGexs0DPOiK2zE+16kpyZUq2bS17EqL4ewcSoxZZATJAdz6JaN
Nm4bK3NEYz0MqyT23TIuceUM24alXbiK2zLdxwKkTSOvkQhBFwyE+9yXLYbbTBlM3VV1ddcTRzG2
2b6tKsTQVKxytI+7aWMlsl0Fwq1SM6AVeMMYMWmpH0HP/pumz6Gc7zWldBGXbQGdvtRS4fqw5JD/
LEvkRWMXeaOknwuhW+AQ8wRddThcrppAem6q9kFDM2mY1IJNSNupuB1M7PLg3NsGbWdiUV6v5U58
G0VjH2BCK6Zy1XYFKuuAIWooK2/p9SW7Coc0hePbG04e5Egjmqt5aEKNGYLwEII08mHZGzVYyiCF
Uzdow77p/ZOBIRmJAUg9I9+Y12itSaSOU4hIVXCvMWvSh+iUDEyqivhmGC0YRtUtrRsggWEYf/h1
MdyhaCStEDtI8q/uW6nULARkKAZSQ9H4e52hYoo/7ROz6Pm3+3/fJ5ArS5gbJRlltDiLgr/tE+If
9FUQLdPX4g1q/qjRkdkn8BXTS/uqX+bd5ds+wZfQOv+oTvwH+wTNs5/2id8fOgrKH/cJArOI1PK1
aMv1ECJnsFA3mG5tkfRc0R3F3bLZhmt9Zug6GOud5D3aAj1e6eGG5bs4G5Qv2S69CLMImHxR89ni
TC1pH4FlY+liZjvZUwpDGEEdjuBlTK+3XBPmCpOtXMBVa+ahrLWdJ68NzZ7rI6izzQilIBsckSnV
m4G3QH7r36x7Za9EN/PR36sYszmJeGRtkp323Dxb6nby1HVmLuPbPEaDSyiPhaTvUW52ANIRbCSb
WRp5Xbcgg24kJEjWi0WVr13JX42z+yZ6ZCmTFScespvsNh2CmeYEqhTOzwxjUnhdFuN5fD92Kvk8
p6IEmBTSXn/RDosB1wk9Gc559Ygm4L7daQwwgAatis14ZmSGDaSH8vSh1t54hgo0fvFkFag/M6XU
JD0VTPK2uylAWzHXom9oQXuFwszcehE/NjfdDS035l7L4bk+4t8oDY+uFS0KS2dLhDd47f697Ye5
+UpjmKxAUcW5hmT4b9sPXGy/mQ5+u//369dCKGfwFwSBOYnq+/Ur/SGxWMwxgn+hExYtaD4we/7j
Vfh+/SqzMs+CG2SqxAzOF+Q/un5/aUD8+tTlX855hVaZVVVp1RbtIUEgb+1IMJs4rJRs6Kk6gmQp
15CCBBFVZtyiwM10Wlr1vqHxaQNdkdBSJFCDovI1npjg5/WzOuk7rUWSQR9zMOHypeEmrJXNqLzM
MAlNExRkn2Q99ctERIvWjIOjCjA8anJq5Mo1w6tXIhwIGPHjJQXMsJJLZe23CAZ8LbjR4nu/e57E
CUS+YbzG2TjvjeJLrRGMYqrrsc6ezBBaX/zc+FzKoDN8y1iK2fQQNJ3Lz38o2zR5yFtFUhdWFOCm
M817fIsXPZecPBafJvQlSYr+OAUfFg7HTiuWWTSJu5IYdjTfxXIiXtFWCrn1fI6CzLZHyLaTOTs2
VEDfmVKvJz9dBOXcTcaX0MM97wGHcUQKa3qgOvIsGObGtdtpWh04YQ7avpJa4gYINR2TdVWIr0VP
5HzW+KsSD4XWYyoIZtSy4hn0XCcOwoNsHbur8uTHSIKpSLH63icWJmGtvxUajtT+aGySqHYmv3D6
IDnnUvSA8d+WgL8perSpFHElSEgMdIwO9Kof0jy6tTpdO5Lq03Tqqi4Fd0DSdiVXdSilpTYZG1F+
q7rwRSrlS6OTDtGUy0QobutBf+gRCgdquW0JW62ulZOARtS7m6jSD0P3nssfSZuI7iijXiN7b9C2
idE8VFTQu9Ev13WSvOY5WTdIg4IJlwrN0SpDfJROhqum11ejIT4+VOZlLpt6pwwnHRgf71yllz/V
SBwX/9Zi9cuuy66OKHcG2kqKypX+d0JhUf5dKPzr/f+ziM2eXpTAhvpXHF2ytqg6KWT/7LB+9zoo
f1C/0l2lHv0KQv2hifqVE0N0F9cXAcqWqf6TNexrCveL12E+z/zPM5+7xz+eQRJLEacsk/VN2XMU
GG+zDAXZCFNXerqG6I2YaneYxcfQaWGW0m0lHA6IuVQ6/YS1Jlq2CoJN4zwK2Ojpq2nWekQ1F0Ze
ZqE2lHCTF29C2CwFnP3tCBDLyJ6ybFgxhBALUKNghaSCnPaI6ZlZu0XHDL5xxOudIKXoLB+V/q4s
w43KGSdCw6SaqFIkhKHhMLhCH9qlqOyKoD+G0nTjzwK+zN/jrk8WY2E4VkjLlw5bX4KVamBKh+JF
NoPjEM9jK2yRmQoNndLbMSrUg2mmBIuuQPSs1fVtZtD9KwbombT7BsG8NzrDK8N22gbw6cAl+tPq
2opHQ2d8n3LdSp2naNUOPsJGa4hSaGPjU5G6p7ia3bvX9I72NAc0Jk+L7EqQp6rW2KetBi0hclG1
lpZUKOEIln1M0u6sJ2AcgcXg+dVxK5Rkx+akO0FD8wZcbk1zU0OBp30KPWuEKFnUpo0JyoWOB2D/
PFzR27L2CZl1MxnVMs5MVJYjThH0TGJtx/zipghtqyoPZJYO/WrQ+P0p5UVMQ3nVhPE90aBk0HaL
liZ7w7BsNVzTko0jIROAJMCikaBI+s4oIfuJfZYTTCBqdPV3iVQdrwOpNe24VEx/3/f3uMph5NVP
Ezlwi0n2D6lpjG6ulRdpVPC7pZmw08wB3q9PGOukRNyqQCg+1iRrmEek4F6kJctOTnSnU5oBe16N
XsVslV3SSthMyb6p5yktmLLVlJsmIIQaJqZIrlk4nIMqd/SRIjGuUSWnALcCKQYDiwLQohKn0naV
aNyECsqL0R57OGhdgE5IVpm+1VeCT8BAQK5seIqyVfcbM0KVlxTFss/FhV6h3+wns/Q6veMQLfAU
2k5M3aEKoA/jZ6z3SqKs1KxZM/2cIP2TIalzS3ahGc+G6Vs6aQM0L13CKyJzwRHsQEjGpEZ/rst/
DnxOf/qY/k/Wpqc8Imnsv/+L89YPV7ypAQWBmkTssiUaFEAzlunHKz6LoloSrikCZ3M0nWGSCWaq
4ND+W1f/uV/HkZCxlGji6OBV+fsSVP1CTn23uv3l/b8dYQm0xuJqcBtRmnuVLOTfSlDpDxZ3TQEF
xSTtT47Vt1al/gflKg3Or81IxFj5/Qir/WFKjPtmbLtJ6Lb+jzDqYDF/ejP89tCtX5Z/zvSpIDWS
si2TOPOKcaLRLfjgVtDmzRDnXjlpqUaYOu0d1+/bDiuWttaC1JbhnCzKHq4k2sEu9y9mF+b2NDyq
V9+VE3NTZPAU/VXYwGKvaesnIroF1IW5gLMCr79Qm0zzV91INHbdusmcc5BJ6xp1XarmKAWyG9QA
H+aVsXvbE83QP3YCfVKh2WVGsjdweYwD4uu8+JjKPifG6Fbw62Vj1Qb0R+1IzqMVCgjwdHNb++Ny
ttMOCqnDZbmPymmTKCU4auDuubAvjPd2QgmODjcqgnPVo6VsJ7RfVo0pLy4A+Qa15Ugh+caaXt1O
puZYWNHx2FKlxG45Q+tkE5lvK46Q6sb6o+CLdhJLPatEFW5Qguy0MPTxySYHMcblmkhDf5GwUURN
5MUBYyJTo84vR34yWAdprsiH/N2KpHPHIqvUgq2Tb3hFgzEN+tJijU6H9uxnsIHD0jzECWxRdTqV
qCV6QPA5v1tH6evzkMbJwRr6cMnOWpEf0jXRrpRokkl9F3tlbsIJkMWFmbaVNw5T6oYFZGSMZp0m
uUJ59XR0WaPQuMrEXpBqBUfxZtE3DFZUOVsH1ls0zc3Kk28Uh5CxE2/6hazwRMxwLYiV0wsvSksn
l/THQCxGUOq49Qw1fgraAdFCXEeMPzuZA7xKq09ve5VlnK2rvpYqr4uedJt/6+r0dTZVIHdRA8Oi
Bdjyv5xN8dv/ZmL79f7fzqY41SiFVYvpjDnnEX5fnWaU3jxg1+buGuqueeH6tjrhVNMpvS1VB7Yr
frnqvjXI+JKqGSKagT9HM/9skPK1+vxsxEXa8P2pW/NW9sMg5Wr0lR9IHD7w1bgaLTGU0SZw+3M2
MLyDu+3vqm4rPs9Kwmo5HJFH9jfV0iDplfNfCUuE/0eX6FNY5aRDUM86KiEw8z9W5b70sLpZpPkp
xQbTxqK+Z1hcImfGWO6FXr4aTggyqYsR9D4+67aYOTO35S5ecfg6MZknJyDriSXUm+X01VbDpaF4
Q3WcZ/Grr6iEYLglvEB14dnH1la3mZ8opLioW6aj5DPM4sx8o63gaxIlVu8zEshK5Iz4w06QWuJg
fV1K2znWjTP4m3+BBVU9MSyNt2gKZLIHbhkhMwMfL/4SjgDtcFe57jtObTs60q5g2SXlMZFiZIiS
IAd6Zie+g6sPltyJ3h+3ZHLNABprhaVuaARCFfP9NdYLBtlxz+B/uPUBfioLD859uyJtAZIbfg/r
Pet3zPx9REM2ugC6d1g2eDSRdXs12C9A3M6ekbto/3EL52V8Z2yerTSXZY1dIFvxZcNGPefMf4vr
03T48wMPZYHqEOGFYypd8HDGd5xc2/4kHcwVR7Mc9+2SteElvZuXN7Tm9EKl5jI9M7mmuS8ka3KX
SFYgMWgOI2rfh8O4HtdzjBOODd2BvFUhGbllvC3efeXpDN6fM3XU+JxDD1hgZq27tGdEzJCc35TA
XCt8oDcwmXvebdO9CeCn898CAIjU/cMxGQ4iCkBW7Md21rgC1RWve3JwpEcysjBmnxhsjaQM89uK
vH/zWqajDWL5ByzAEqH9fbMQMSvLzveT1rwW/nb/b2sZdTYnLIWD0Qw5ZFn6n5MWJbjK/gXKnMag
wer4fSHjhMX8eG4FSl+nuu/rmK5p9HJYcPV/jBI3eFY/nLh/e9Sz8vbHZYzk4ChtzMncWEJiLGtx
uAR9nAK4NXKnN1KKFGla9iVeVjLADF+B2u+fJrXfqiGBzy0MWopmnHBqxCI3GMgfKpWuoLqT+2Qd
tHcCso6GeaPRnKv6aMR3hEg7lCQLAZW1mmyG5CkUUZdQJuKvkZnbtZabJLFNQjKiypVyRebdTXGE
f0i6N2eah5nMURufolE9WCG9uyzQA9cKu+RdiUM8tiEfyqFf7tuefpOKBrDGlFfJT1o/xIeiKCTH
N3ElWtYuyXITwUxHVoGUi0+C0ascgshbVfOt4pdbIYRKPpmgBWWGAaRE95Hsr7RWKu/kODpNybiX
RKIodSv8F0c9zc1mmcYUdQF7MmXK/1KkfEHzf7h0/ur+34oUhmGw6Jh4ARCaO0pss9+KFPEPqD46
ar5vCsBv1w5UUY3Nnz+SbMxSwO8lCupuRMLAgMSZxksN8086VF/nmx+vnl8eOCOGn6+eXu5QK8R6
sc1BcoCtIbUz6Xs7vZLZKOSGY1xrxmeWYdd658bXR5P2SgRvq36qgw2NgEWto/FRp/2QKScraOH3
N42jSYzT/z93Z7bcuLVt2S+CC30TUXEfCLDvJVLdC0JSSuj7Hl9fA7LlVGb62uVXn3AcO1OiCFLE
3muvNeeYaR/RkL8TRnxa5requDNqRlfhwBTch2KzTTCQaOq70uCN5vu9+CHBaiuU5Lm6aNQEWv2+
pxCkxDQJjD/vLcLzp6LtNoo6Lgboiq0El15p8Sda8LmiBttvdPVc2RHxfyRtT+mt5CvIF7oNwn9r
BsVuGL211kuOpNyJ0o1Q+Pxs6UWJhMe2NhzKsaM4YRtNxuy9ftQ7Io5K0NmSQb3eoQjzDW1nFAZC
K2lTCNhNS3k3psmiD69yYsozoz0LYnGuVesg6el4GbWG0A7LKE+xSoilFT8ZA2+vHxwr2cT5TNdP
yXSii5JgrVfhMVKLgi0SM0clk3CagkpH7BY8JJm5CdF0eQpCZC3t36xJmlyhUc7QKkuDew9y0trX
qJh90VxXRu8TBOmnBmeKRoyPcho6VtRQNXDBxejlqwTym4hoUkDnp2gbmWCk+AZXTDYod33dLSJN
cDw5W/j0j9w2flFlD7CpmZLZlAbeLvNGYGTtSTD1jo1fPruu8uSXb4PZl3vJE+iyy/ktrbaAHJwc
CJ55iDMSJkGqzPyMgAFTbAiMKgw7iQwcrtK+8ehKxThEO/2Wjx5jjfhbIWnbZCguXWwdIcLMw3iC
tjV3UUimfKsOMx9SYeGXC9MIGc/4u9w3safhENPbbRn08zJWj50+ZbYMIn8J/mRIyfJx03oeSG1/
KaH/GTJHp6i0di6BLrYkAv8UQQg0rTZO3amWEyeDIrVvTLB/1FECB7bKR7qWdP3V6K2lGAgoPkOM
5NrwTW7E5Kh6CPbMzLrWqXcviuEh8IY5K/Q1zGmQNTUAgpI0mdi1SaPfuBGOdVwRUd7wGx9g8OO/
1whxFlTyW3PKZwrAUlOd1MqRHgHH8rN5OBIYNfoP3K9OIWG3J3dGFtylHva2PmaOmGUzCa9noFts
B3XwlHv1EtG7k+vDPUhV9JBUEo+qUsnwEYameC3lsbhr6hFMoJnE1zxKCHBSxxtfsfbG8Nyq4cZU
+02DE9eD5b+N+xL9TrSoULsmFYFpmrRAz+MMk2TGnRJbXaeiaGxQjSQVIc4jKQGkiCkws2daQ/9x
rJtXD15Yy9k4bzyXWRKNUZ2f4w3JpVdRmvji09ir50AHa1AF7GHCwsWnm/vk0an+VheSddLHK5mM
id7qV3kSboYwW9PEWCphsWmG8o26Z5nhkbCN3Oi2Ot4URcSdZzU3Zv/+Xy4XGeGKTGQM1ZpMRP9Q
LqLy+Llc/OXxn+XiBGkxNNBzgPI+Nrc/97xJ3P4HYurHrtyHsl1DEG9xPWxxX7Y8vsQeCZEeABVI
d4rPfzFY1v6iYPx63drPAKpESfq+ogiYAv+Qnrpv5YITRZHeJb5HfmBh3DJfaW58C9P8EnUZUvEK
fbYyE9UNWnGlvgALam6Gg27rz6S/JavJ41gvwiKxBYAW3gJ5esPfViceAXQIjHUAC+o4CdKrIbb5
gQjFu5tkxYmXQydxyeggyFAieq9f8xOLj7R3eUl4iMPuId1iP5wnJL3sEMuTgohZ94Bayibe7ugR
RLvw71F1hPcTJNSqVr3jPwozFs9xNmVCLBjEOJdgdpNDypvFlzixlYeGozud8I1ULJM925oDaYao
7XBR7ZEIb8W9wfRlzZXWCFlOYFPREfMy0YSNF+nSKPuinI7biXxk2uxxJEWVBzVKPrpLJPrxdIUc
zSWE8lwx8YN8S31CYFgek1Ww4YehSURJD0ZWBRo+431d8C9O8SHKfR4xifoBwCYryCN2sTGIj0Ic
DqX0hMg8814VRs32skoXonRPZjqHYs7c03n2GG8BVaLwwUU7930bpgLHdRGoKgj9uUdExfoVaMVG
0c6dBrPGSW9dd6Mtx8N4Mx3xOafzNDUwzvqCwJ5De6/sy/4F2CfRdqmjzbU5Ev7kgf/mpN8EJJn0
i0llztlbp23SMvPS59MpnvBXhcM1P4VrQ7q5SVf8tTXBR2fVIzL/6cRO2N30U/FIe0cfeIIL13tU
t3Qs+Wd60g9Iw0KbjxrJt3RdqkcIDNYz3QHeA56JRTBMvjXu9JaIa3fB0/E+XK+oALEOYIvzjoQd
o4zcSKmDoH0K93WuWGZpJaI356Cuj9vumDBLJL13Lk9pw8Wju83Iwo7JfTzz12h12rPxTLAvp38E
QZOkfcmZn1Tg9kwEdfFo1Av+QDD05oq8vXgkQXphkzaM0SteIrBwzJWFo4ZNh8e2Z+sOgz6uMe+I
tGh8Ii6YpsOkGOLJkcNTGZAOhq2/pv5aWHfkOW/7A6aDeU9msXalmLPkJ2mfOciJXADB5Nsleryc
ulKq2ICywfe0nKJwsdIW99u78XZy3abtLZ0CPLS4yI/VhszPBOAFOz08gyvW3NzmawOTz+YeRT19
pByfrftGAihfkhFg7niO1H1K6OfSX5f3XX0NM8HR1jIdKXByb6jb/R1vLJdI+DENEou4bRL26LBj
GCRZaF7dD6GxTI4uIJlaPPWlE6K9LNc6YNZyLRoOkq49s8+kfJX1rfievgnrd5INl4FDl8u5+pMp
esD7AP+A/7h1tzxdRPEWLPlt0sLpvo1P4xPSLGT0tE80ekgKzpG3SncIUZWhr1UgMqpvYDWE9+jb
ZJB8FspZ8VK8MF3eon7bylt1VSzI6ltX6/ggnFNAHOzMUHoAK9uQiikt5Pv6mh3VlbpC4sWJdik+
kWq5gQ83F+ACWxdjbazDK3DK7bDyoRPgAJnXS2pbe3Jqi466qNbpQVxk62HhHqO1fox23lrZS0+Y
ZCpj+V/emGG6cr7jf5BmtX84jDKu+qWP88vjPzdm6zcidyQcZ5xIFX4yE6s/DqOm9ZvCEZigCzZh
3GMSLZ7P4yiNZ0RotGrwwCkwZZljffZyJkA6J2YDE4I09YW0f7M301L6pZnz9dJRkf54HB2qqJaq
tgHyYRYaZiwiA0dhGWa5rQgWCB+zwFM6BoS7xADMSSxnKNQL8lnh3AVvNYPQRb5aTJdl+oZxjnog
mMeR563CSLp6fXHpqya/sQiAYHpko2MjKiEI6mVpxSW6+QiwQasp69yI7zSp7mZI5DwKVm/t+1ky
j0xhrrThuUhiglVbSOle0e1SCOuhUR11MaRDG4GDNascetYUDia1+otPhpMQ1XfKiO8ocSGbDZtK
x0/Ww68ELk0J0RazPhkDji7SY52a2q3rGzdZZa2Kyl+GQjwx27LjYIHzgJzHGoYNOgXQbcEAwgtB
YjEM22mtg8HIYojK3TUBiQh2H00xOZG5KIN7a6DTBMXCTbeov+yY+PRCS/d6TvO/R2Zezzj7zYa6
n0+5eq7Xk/mGcS1bKvJw4eP6TtjGpuqHSenlH9PuTS+Z2oGfz0NUsJ7LuanwDWVd+5QmfrgqfNbu
4Z6P2iZN600xRmuNxoHhNfGud/1bslbtQDVXUYrhz6vLvTFFVPWgup3EytjFQ5ZsGa9cjuYlB3Gv
BYq3CPv+1g0HIk0StA6tqQGhq/FNebA0IvKqmezCBx9UfdZhhmJQdv2vriTTABq27KTHJNOGlvA/
MasBC38t8f/y8Z9tLYk+lIKvCP2V/ntR/rmSTNmTQBKQe8lThiTq1e8riQ6YWp4EEr8DGmkXfy4k
+m8cRKaB/RRAqarav8qXZHz3w0Lyy5VLNPS+doX7GsdJ3SfmVg00wgfBeVlDv6m5o+uacGKDM67v
k66nm29908BLntJcKrNSTCpH9y1rouFWjyTiyhSXNSLTTb651LcdcpJl7VvILIVvg5nHS6lSX/NU
poYu0amOw3PQo8Zs61kzyY40CzljYHYbND3A6cWHuKMWImuk5xG9+qoJJufXiQI7OpqfL8rkRVIf
C5Vh2ZBY4txq/H1bpeu08896368DtK4Usu2zImgyeWkE4vTDKkXtGbaUD9KyqaG0KSHap5jRM1Bu
CPw4Sm59E9ePFoqPiYzuKFcGxkTFOtaSe8YJu9oAM2VxOzbPQtrgxUSqVWnuW0w0C29IL6/ToPTn
jQ+UFUtJ+Rq40qamFVYmpPxu0zpdpgRW05VmVuVtvMhdB3XjgC6fj4XGVAiynJQsh3Afw5Bu9Gon
trFN8YzQLTznBcgG9JtHS2zXRmPa8uAuGpO2RIBYlZ4kcZOnkuOGIJIqqxyCVt4UbWMPQCO7ANna
FH5kyYuchJ+qPwc+KdwSqgLjrtSow40HkeaPNAnZ5QdZlvF0sm5VwbJrKOegtenjU2sYdq69CzEg
YnkhGreav0x6emYWTzNgxKQ+lcYMGkBigKMhaMiRydUkFa+rjA3iMAB6nvoYWeWlarur5YFs61W+
f5C9aCFFEtEPPiC9IHC3na9dYkHdWs0x7BAtE+CniIRIu7rE27wC1/2md3RCZXchieV+qDVVsaUw
A83TPuixvNImj9axIDwBjLcz0uOTkb6VkmrHHhavCp+N8eDL1yx7bMtgKwgH8Be2RFmrt90wqzJl
2AR5x7REi1edxLzSzzY1ReDU1fS1eisoyEX6h2rA55DCi1SICRL2UjDaWZFcPRrX8NzWva4tUZfP
Yw4kndqsOqhrZvOu9Y9RptyYGXiF4TWsTlX7jmXXbFNxY9VTHmPD502HdiWE2HWVNl23BcLIxFIZ
HtKSEhrL3UVVgd47WYYpUaNeR8Ud82E3UDWuBXmQbNFFJiMQFkU9C8IrEO8IhlpFk8jDvKAgmdcw
S7OAk+7Q7ry6XuSaO0xZigIZzR67VGyZEUPQgp7zf3WD+JA/yHhI8eqorOZMFT5e6v+KN0BN9XWD
+MvHf5aakzQXFS3Wo2ki+VFPfpaajAwlzAyajjjio2r8vkEovyHo4mIMk+7R9LXvOwRVKKUpiAPx
9+L1X00+0Fn8sEP8fOkf1/d1hzBYFaOki/VNKL3X3dJKTioNUgJJb0xL34cBA29/UN4IgN32pmS3
XXmvDrLjR90xEgo+vC21nrfK2A5G6sQEt/hYn6OGg2YhXMtW5kZulxDNZ2783mRkj4yh761Qscnr
nuBPN9FuVe+IdGleDN1hdItjilZsozYwnKKaFoo4Zjgmo3wt0r1E73o3VnW2alMft05InAKTzwWI
ZHwL5UPDss7Bv3EvY5ACfN1WCZgnNXhprJpGTYl8gayPwfMOphi/ZsLwZqbInXTkniP+m7jAfDQQ
kxiF55pqu+4QbJneudHifEa9Sjy7+9il5tUdWwyOvbwqNQnBgAcpTpY6b6GF9DP6woqXRGsRryhy
glU5LxcFhiEIJ4mq3oxEAw3B0UQrlev1k+G2uDOwymccWkOezvS+hcjGvPLUuoAZ04Bem7htBYn1
QVyGhIfOFLF7bwsOoyAAlOaQky6cdEvXHMlm9tdlrSxwfsyNCfKiXc0s3qAlcLqsQVXa24XcroX2
xuBXgth1FqWSYyVQWBhyYHS7aKhTjIHZTgTmrhaIdqTzHrX9C4aO59j1VxlpRvQb8ihbmbpAS9sE
FHBLOuMikv1lAVXXiLK55x6JyLDb5MnChIi+QYIXx+FFWYQhweiCx07bl1tv4tIQKWvB+NGt2y4f
WXnNVSUHz1H91ru7hp5SUp0VN93Tvz3/p9cohTmoNAU+Koo5nXb/1j4wzTC/zGYnodXPj/9cowxU
oiJGgMkdCUlrkkB9rlFTCxuUuDbhxz/UC98Pw2y3LFCT637SdX1pVE/GAg2VhDmFU370sP9Fo3pa
e7+OZn++7p/1WUFhRKNh1tomkkkpLO5yIf7WosEM0Wkx0mAYKp1ZJqBzjHG1YAx0a2Z3Y3uXwtKX
C/W5xLkdjefMk5/jGkCKjzWnFmpzPSUSoJdJ2MQ1LdmkiUxdqdVAbYUoJOEqqJZoEjmetuUK5aoF
AgoVZt8H5iqomdq4g9DNyxzynXzRzUtOk5lqbN9IPqSYFCISQdG90rrwSLHS02rnwFgN9TJKlEU2
Nku5SWhZVxIDqGYeFBlGLukgR+6x9OCdBL26hn1gj36GchSnlCWhGvdwQLRhYBtG6ORNuFJJiwiM
mM404SmV1qmLQgjtvvXQmGmQfOt1CURVo0buWsLTqwYKVj3Us2h6KVlkHaVRm0Lkn/WS/In6KtXV
9j97i8moEthTEcoTMWTIgCX+9hYjz5e+zJdb7K8e//0Wk7ghOCGShMrWPfWOvt9i9I2wNWqTPXkS
O34vAzT0RiCXSN77o1P1vQzQEEj+yzbT1EX6onz8/XLBWICf49I+TJNft35Pq9s693xhM9jMUpR2
Vu35kGdQCmb1/lZ9ce0v78/pV1OANKkofnnCL+/vT20tq3FHy+U8tQnKDHIePNMknrUxQcNBxi1x
n/twPtVTox0S4T7L4Cu4a137XZb7v1sTWJl+uQoibmUAdlAFDYNfxdeX3VlkcyhmJmwSfdRnmiz3
tgQaWAzrg+9Zb0INfrsOwTPL3snQaqdvHwamGaN1l6eohE6eSjBQfWo98dI3AP2EdO63Ag49P1iH
QQxet3PiuHsXlfaqdjCdcnWpN7ltDG++XPPS7qY5jFqQzTdt1Jj9zEB9D5rgkqThvFKbDTmgb3Ey
XGQNWoXchTNEXHCPLZeo1k5zT3//a/nL94OPAAYFS1RYyn98P4YwavWwZvrjlYvayg9ueZaNJ18k
H77Kfj8U/K9v/l9+BPDNovWh0J5cCT8+WWApvtZ7gruRmdwNayXd9sFyDHdm/M2AxJCEU+AsCORE
W5u5T1xNZ5M5+g9X8dOW8vHB/3oRP3VF/MKLYmv0hE3VBjvqbIQDwwwr6vrv39h/epqf3tgs7VtV
k7i/wrrA2QYnHcqzCkH275/ml3bx9HqIFhcJOUMThaVjaid/kTB3ZpEaoVS4m1YULxHAwq6rtoHM
FCOg+HSVMbdLUjaVMNpjJkYqXOgPgUFLZszCRdx7AfHdzGZbt4znckAORV8CcVaqbTimse1W4smE
oW9JAqjk7lFyu9WYxN+SpuPQm6ou4VvM5UIrIbobzqEhk3JBeSwW4TzP1J0QUJbS++1C7yaIxfVA
NABeQXhU40bxilOhdBS7sFfhtwd5tDI13a78co2lEKJZFtD2CFeKauxDKN5SPaw7MdoVomkXOCd4
CeZ9VpJoq9TYVml+QEYvradciY6t3G8CrFkuQBXiy0e71yJUPiPJjO2NmZRonMDkGvSPDP3UiTgp
XMQxQK/8KF5pSQ4mJ/YcPih2neGmGo8ktfAxYQLWSgsFILqqdnZM3Jni0tuZiIFKsGpy3L2w4lv3
UEyMtBaocX6qzLvSePICFCLGVQcArOZIuor02RPLXeVKr3AKFqWiLNSy2fdRfG27bqEbeLkR2JyF
Aq13k++Dclwbiu6McY04rL5GsG7agWogu2vaajnm0hy86KxgvCoAn0HZQylQOpVojscxJaYi8qqJ
qPvHB/3//HBbVx9F3GuWD2Xg+fVPf/yfSwa7P/m/02P+/J7/+fGPPOSPHzkhA3/4wzytg3o4N2/l
cPNWNXH9WTFO3/n/+8U/9uLLkAMhzLOqfo7BIb/9sEej9OP4LJN+S+KYrnych/+mjFYNle3hyx7/
V4//7AWLv0F3msS8f+iAv5fRIKOYNk2brPGnEuSzkFZ/wxj2R/OYFeSzEUwSmUSdz5f+YEn9q4mS
9NNE6efL/nnT8/06hyZh1ttEA62aaAlhsBryI0snoKEgAsIYxYVv6OlezEbv1UcCTUI09PMhqk5N
6bczpdDPXUu7UczUEeGft5U8cTsGnYiSC+KrNrbV0cvxFPjWhogvfdGIPDy+xvlzqvpI0LBd0mkM
lHAeyUS8eNHSKNSHFOyRaJ5zcktSFoSO0ZKpzSwiVKAIzdSINB/j4Ina1ZVNEnIhJM3ltqaTrfbk
9KWFULykQxKtBx+C1MCec/IifaXUMQbYsVxKLa2wAKmBbiUGQ5jxnITGQiHNtvSLd81PN2Gj78J4
jJY+82JChrNKzhwlVVkQS2nm1c1C0F8gaE1p1rYrXQWcukJQzBMvcwQco9gwIxx/s7wMXvJGeuy1
ZiQ4I1ym3q2bmzPJL5dEr21rraGf1+svnfotH/q1K99pQUbywBAz00nKeDF0WseYTvcOI8M/7tZw
11bNrafUEPe84BJJyUrQptZ8Ymelx7tSnNKggkbLb3E04Pz2Iz4CYt4KwsX/fpf5AE18L94mS6dh
4uqdRrKGQk06NZK+bDJyKjQB1Npmm0XvmdzYvkd0G1AmuyszhZy3wtZ4Y+vqo2FknRpL2mPtpX1j
ZSs31tYWPKSgQ0qYlQGUR1OZC77pqHq6hR7lxHrye1nzX1yUPs64HAJkRVQABgGs/vK7+Qu8Klyz
Hxalv3r858EDoRkcOxqGuHB/dyZ8njs++KoaTJWpK8nK87kgoTPTQLgSFKZ9IgM+FyW+BBSAYEXL
kPTJ3vtvFiXOGXxkvn+kPnqP/LA/X/Z03vr6keoVa0xdQVA26evEvhZcaW3CFKoQRrfCGVFafwze
lVvpGMMrIY50pj9Jt9KtsGVWLBHOvNOCeSOvh0MngjHVugfkV7F86L+RbRqhc34YxmuRbkr3tQvJ
cZAP/Ejg9cKWEbG0niLEXdtwmpWMnz5/II4Q26YzCbnkFSqsrKViUJywm0kXLKWbYZ8SKqZt2aDB
R7/AZUPyYi2STQZ7K3fceiOba6CS47KHzIi/CUgjtG2IjTT3sAydspK8Pm8BQZTlCMvTgn8hzeL/
6XH1N0lqdydVxqckX1CIovohHYPCBVi0Pk9XFc4mcY2EihRvsKy7aIscbVybz6jIJJIF9RmKs3QF
JQmqan8j3SiHcmscrIPruI5/xI961u6ba3Ubz6esDADfUC2DW0JThpf46i0sHBOL9Oqf/TPNz71+
r24DgWgNSAhvSGxosEBtE9d4vdCHWQhydYKdlDlLEtIrLFgajssjrw2lGacl/GPtif/r8GDOcGkq
xoGXVuu0Ole+b9xFdbgAc8QRagkdlJASRlf81s9966gQXvE1uQ88JdHVrfuQ9y/RQ8yvI3BxjJCL
RRCLW4ULJXoLt+ZCzx9iYHYRDmFrLpM/ZKDgzmdAb5OVMo6LhNCYAcmNj5DuVbwo8xBaFJi2BG9X
MMsvylpYhG96Nq9f+4a8XGeorzWZA1CXyNfe+7tmMx6JvJ5S58fb/iSgZZsOL6ichG13JsPRburr
CD8wIbSnls35x+39X13JJGyktAw5Wov0Bv9+JRPNX1eynx//uZLRikR0o0Jq+ouVTCXYkNm+QVPm
pzal+hFVrf05T/+zwlIIdJWmaTsjGPJc6bt8Fp2n3xep30tcCNd//Pkr8ADDyS9r2dcLl6a17sv2
aER0Q2MUR5t+QnYIg7Upw27duK0wD1RpqzB/MIf2PTRb5h2FTqsfuR5nF4wNeQYVU2/pheSjIWyk
XpOcKoTkXvX9TeUVSFTQFOoMeAUZ4kOy0HCMFqtCUuyyAimhyJtIgQGfoBzDeBgNyqlRUhai1Ecd
Ujw1mrgoi8Iua/SmojUXu+FYVtWlif2LS+S6GpOrArhEUfO5ytqW6ytzYNVg/ckig9MVPksOOP1x
CMkGRKOjCatU6hZpGWp2brlzMEAODnpHUglawrYpqk814Ee3fIE9R/uxxY45GPMspq2qSRHJcHoj
7kWBPPp8OHmoCuNI3rSqmS2lzghQ9tKd9AbA9CGvRZEwROTWf9edLVpEi9KqUvikSoqFP+tvbypu
Oj6cP5xZfn3855lF/o3hI/cGzUnIER+3zh/1AfqV37GFP9gZOa1wwEGQZ3GE4p6hf/NZHHBiAXzL
AUiisYaq7l8NJuUPjduX4uDnF21ObasvN1Ti06tSO5dbx+znvTw6IKGHRdqS5x2y47nEhhvYD9XE
PQcxxg+l6SVO3yzaUoUfygOiAsq2vbHS7GYkD0PQlJusEcmHU+wEIXVZMi1QtSt0gWXBTaUIUJut
/m0c23mdAgWNosdwcmS0pU9KoRcSNyohsOXUBjYMn42YguUK5ahdThHncVjtIyk9uMz72578x152
gKvtpZy9P3BnftxuZZ3OavfsV/cgyfVC3o+jatdEtmXVcys1j5ZIrLEgZrYbcjbrvKZ0KKpsBedm
AuKLnvU3a2yqZcM0LyY+MEsk8jD9/FYYngZv2I06FRCAM2AUvpY+eCKw6SF/Dqx4KxrCXa4JdmBl
94IP3pGup1ZHGMnFm7qpEI0bqm1xVsIluVDJ+IxGID+4iqPsJURZIOveshrkVRHwyodqdDcgzJjW
PphFBiTNPBLS051kARWa6Z7x+wezQcJAr/RQb4sws0Mo/7NWvYTMIcTcXCXF44hczpCqhYlyXSrz
hSQdXXSNPl2o0n8TBImQsY2VL1utZC1Jl2CZkOSU8xoRkh5lzggYpE5vSmvYqNrRQpcvIHBJYYBk
9b4HuhPqcFsrqFKhOheHzJF9z86N3FYhRumKj9MruUOxePCqkFCMLj0p1bDhBBMu2mgi1qg3qqEd
LH3H6RmCz61beCv2ExQqwqxMxPeepLooLu76MbTVlNNn3z/RBHhB8XLyG/DBQmKs4q6aw9c4eklw
KTJjD8+PpFHqjzqs5qWY3XAc2A9CismoKe5aS55nKkdXyiaYFVsrGG5bU1gIgvFKPMo+VsaK2sNP
sL6D40uoOgMVSkmUpPNayxHExHPPE//TTPBpHZt0d9M6pYlsxH/X4EHP+3WxnCRzvzz++2IJXoe5
EHnPk/+Gn/x9rWTUSduHVc9Aqzwti5/HKY20eQZKeHaA7H6UGX+umBqLr4LLh8B2bD2T2edfVCCS
/GMJ8uuV/9QGFuI4q93a0raZODgKKeaSFPb3aKPuTDV+92rrzpcau5SGVSQJ+1qySLlSnb5mMNkm
0W0vYOHzzl6JosEnqUwMaIg+ehrRNqgw8sLH1vNkKSWnjcKhS+AgV9r58iGl1Rj767Rso6Mln0oP
tXIZn/PgxvAYK9EE6mQ6LF3i1KV3mwYaa82dmfVLsfWWAU1iNU9WDb3MPbffInTBU8lT95gYaGoN
t2mXqooPYpDSGlWF/KLJYB1iLDJYSm3NpZ/srhljxvYQJEuJkIVhyrHxaCiDQ1t9LNwaQue87ExQ
1rjITTm5mlFFREHjbgUckpDRsCK5BP4pOitcTEiGJIbbquBIQqnfNhUp9q4Bft/MbcvknBceLeh0
ofYtaglUTQ6xgtkhCh3Sn9Yx+uuY2k/zR0x6AvD+oh/WDY3rShh3NFi4aIW8NviuQQWDJl8mGiG/
QvjatceoMo9aEl0LC19vUJzi5psH8VMKxRsGJxyC6S0lcR2zv9WbuNEPpVK9jpLwn26eUIcAOOQW
mug1/yTeAtPw9YafuhC/PP77kQMPAO1Gma7/x7j184YHXUM9z6GCOSKt5B/bJ1gBADpgtv6gOnAC
+qyQ5N/INmMETCk3mewZAv+r+13/aXL305Vjrf+xRPKUVhC91GCfxL0E4uRWXYKIIvwjJFX8kB2S
m/yUAPW7IVRm1x2QH83FYKNttS371oYc5NrY6NcImc4gnxm9zNwcLbzSUEE8xsadsTMkEqDDC1hE
bUeUtwOIbon8/xw8KfVMeSHBZFwFPRnfs2pGDCI5N8Od/AywhH/ix2oZO+Qjz1qHbNUTSv1LNTeO
rUMM31pa6MvgIG/inbiU93U4E3b6oduS30q6BiML/Ho6UdGsFcqxyhzDGV68BbfujbBDQro0iDA0
kdUbO9m143avurawpq2xlebPJVmg1SrbWitgk7f+JV8/sRTYeAc2yEMHqLl791HQmegQrAMBz5xP
NDIC1IsZ2gnhpl41CGnFbqMNjt7vNcmWyqWq4V22JQxBPVAJyo4ZHd+0WxD6rPrvbgD+mlOKZPAW
D/pt3p/qkjHufPDX3bgsZLIHp3CClDyqaokdkFrFHW0cyUHq1MGc3IAdweDGAr8kFJ+SxQQ3BB2X
ahbcIM17LA71rr6Ej72/dGmsx+sQ67Q+Q976CJfXDg6t8wAN1w4GsPxOCk92F56CAweqdlHuvG0H
6CZwOpOAcHKeSSOK7sJHDqHP/QO81kfInO/1Dimfpyzj6XIy+uWb5i5egwaxaYDMC0LaW1K5vdUU
Lv4+3A3P/uOIh/0xv9Q7c4l8lPmS+k6Id3dnkhb9UNwVN/mFzYNLz26iG3Opno0HlCj9Il5jj7TF
u+quDGaJe8inarFzhFvplTiJUgYna/MVj7zHdG0aKJhpQtHx8s54KxK6LTgTo6fUW1IU6+ADEAHJ
S5PMzZiW2ly4RZUsSLPkLhNOGCLb2fAu4oTcZ6sYK1xNqgRl+6x9lW6NXR468s34TWBo54Ob26Qn
bHTku6MX90/cRsaD9BoOC4jAWPmDxAEnwME9t8A11Q7fBMyAXLN6l6sodRxKvvgCg5fsoB6A6Ex/
k0kpD87qaXiUMD92zDRmPazNzM54hYualr2/IZlcVGc+AmzNbsKDVN5G3dqH3CRDGHWFd+YHWbf3
/FVvLXy6Xls+fVOIAPI8PtT8oMxRaQV+MI+SfqlZTiIgTNxLxrlSCgz8a/7cmwvU0bbMX+gdaqC5
BydIzVArcNA/elOIHRS5LtzmEoGityrAt5TfpKYtXWNe17P4mGBpnEvV1gSVnHfYeCjVm47i3y7A
IkhbU1hFaKdcu3iTVt6GDVQScoxL5MAS0ibOiuboFdeov5jhSWjfLX61hNK7TvuSvJFiPq0j8dmL
HCSkfEduXfIQGPXwmjWO2p0trql9bIVtUj2Z2Q6NhlZyK2bPrnI7uk5czFsy5LkGvitU18IBDgbC
UC+78Yalm970+SYiU7CUNvxmiOwNunVunsvo0g47rweMAT5rUQzLjOXAPIcMjvSnSt6W9RYpfRFt
O3NOvDrXmQwwQg9ptk78FWQvo8U2TXMEQwX5FU5AFNSTcE/Zf1Hfw4f6Gx8AkZ7gnLVSeWmuzROp
9NqKrLwN4e0snA0r5Nna9rQ48Ff2s+xJvPa33OvfKhTn9byNLyWWAkFdK6tqT4sVt9AS0z7T4SM9
Ynky/6hQT9O7rt5j2+2ycxwDMyS85X6kZeqZ72V1Mkktr91sGeFGEL8Jd+l2ImLhkWX6Ql85nwe0
nUkgnLv8qScc4P9xd15Lbptp170iTCGHUwTm0CQ7n6A6IueMq/8XNKPPsvzXTPnUliVbUrObZJMv
nrD32qxxPJTmJJ1wkpN5CoCLLs3HHQIs1Gteykk8BCRGidnBb5src+GCPhjJ7R7XLTPh1HBIyK6L
yIFwcFDqN+khCsddOk1uIRPrbfdcSZhu4Yk97mc6oqz51h/A+AWfaFKtR/O9HO0lIMvlte4KbnEu
1wQxx6/VDauFPW2qp9BDrZsfLZeDl0CkKOdJci1kBE/5pb3y6ntMN8mNa8XnfCOF/FzkdtXuy4Bc
asK4+mO2MnlL8mrHY7IPXMTL14Z39ctwQecwkyV/MK/1g7zJdwhFDuGmOyto5s5hir/X7G21h9Jh
c1a5KrLobnLhQUjySoLhZtqwYsn9BeSQ3IPoQHoAJzx+Uz+yewknb3vENIpFunPzcFPqTvhKlodG
9IF2WPLmScti7B47ANJYF0AJ03BGMAv3WuU41GeYjPDHphs1Mf/qDO7CPnBJE+iK45x6rAtC22B8
wGuLR0xqCWjeKrOFYdtrbkgeAhZd0nPx5rjWS5CgSnEy2L6kieur5j6S7sY3CLkjaWsRAfCb/DKq
NqLIPPHydYMa3OveY+0U3IZ3mB3Ci7wX3PghcLGDvP949uNX6w7K+/jFC0BBi3Iz38mvAqvuqZv4
Usv79KGhRefqfZ/5mFcc9VWIPG074I/Vl0Tx0SNtrR1cDTUj1wdWz4vzGq/Dc7fiEmV3azLrXO6i
IznjG++BjfCCuXanboZb+dpepnugHJf5YXkV0UHk+BsCZzLt+tLclQ3ROHb/tvgDe7vm+ko+co9b
GLu1RODaRdwDt58PhewN75W6XWKAGUpSclj3sKa4flQe5nlYgU7naG6Gv+kpPgoEyDkMUea7aHZn
wSYmzHfadfTCnjR/Q/ETEOzJWMhB33UXb4ydsptWwXZiSYGOcyOedcntBxbxl164m5j61G5xHzi3
8BivY0fcZckmEGKMOtl6hETXkTmrNl9G8Bj2R4V17ziulXP0aAUPC4QwFRkbIBP9lh5wGF9q+ine
r7fA3MvyWq2cQDy3tVvGVzlBu77K5q3EBqQkr3r7qOCoPs/PBSZ0wTMJei1Olr87Wsa2lSnjrI/g
OjHRTjeQY2YkdOkmIF2G+hDVdwNp2c5OyX5+Vj5YxTX2cM1KJ4idXlwJxpr409rNUK0DEcrPxXe3
TIPtToPgZWPE1FMP0zkBJdDrAPDEZHjyKiW7iMC7blWTZ0dlNOz8Nz935XzH6I+332m+sw7GvXzl
xfRUPJEGYDcb4VMobWWASs2F6t5E8/vQ7c1Ts6csfJde4F+v1RM+AelzvANn/aFQ0u0zgEfU0aRW
D+IuiFmMLdltfvk+jMs7xtqQSD0r+LqezdN4xgyvhs5wwTOvPtXQZfcipSsvnqxzTI4XKdgWGkal
0GnTD0MmYO4NP2bZn7NzwBCdN3/iclTg1gIN5Mh7CUd77AWiy9t4n48vQHaW9w4kIK9YRWe12+ub
QXRTT7yllov6YTm7rb3wlRq2fG+Em1blvNG4BvXntpGPQSO5GoWOprnaWOwD7WGAJMNLp6ygJxI4
Rb7fYCtzuxJLxUX7QUhVa6wbC34raQZecuvLQ5BduFJyvIm8g8tjeBk2w/sgAa8mu+GUUqzjz6Is
H7jKLN5ZqVNtzGIAbBCNOaUK+6Hk76NVFr2wUIAHPm3K9bJ7nI3TdIOWdcx3o7LPL/UaFbZN0vqs
PE838lG4OzyIb43muXSEiw/+PEpEMEFOM19FiTUfuIJ/C+n+iXs29DwswUi9W8ZQdKaLSum/Tbn0
ZR/1p5XAX2//c8ol/ksT+QelEh0lDlQ+9c8xl7SgV7HH6yiZf7jj/xhzqf9SZfQLFisE9Yer9Y+2
V4U0LSnsvv5Pa/B32t7fga1/eei/qTeNUk+0xACQNXYAo3TdqI+xAutKUMVLYIHh0sT+Tk7b7lpN
qXASgHZZau8xy7+l87gqJ+URQEsB7Isi57lcIGC6r9auHyfoeQqSe8JYn7eQ1axNDcamGIMnK6FC
78dJRKKoVpRTwFQt0IS2JUOy0VKzXU1M7z1ravtV0g+qp9QxJ2IkuWNXb9jrfbLRU4BGERHiTH6u
9Gjwh+S9yrI+PWpWeGqMhkruKaUqKlkUiphpGCGhaTInlJ2DqPqPrRXfK8K81uDTE9/s3/vdLB8m
hA2NPzarIauf64jmo4tK7OzGwosdqInHClekjB0ikChWZ32T+hXsRs3EatOcxlr7KBpwc2asmxtj
AENWQ99CEi7vJo0yRbUIxYxm7XWIK6JrLQAAQdyFWyuTwOHLrbJWJvNpkFougcPCrFly/3p05L0S
PIqDXK9iOYahGsnDfBo6YGB+eFFGqAHzpGqO2usfutp/iByUoinc2r57U7pgxEs1Kl/BYmVkNtju
MlQZYxZU60httmUdXLsM8UQw5xQBCMtBYQmaF5nxviPgKZYLLM+cuCruXuhPGQ9H0LCu1ifNkLhA
WyVZ5WxMXT/H5oRzn08FKGKTRRnlDCYZClKOw2qmXQ+QQevkWk0Rs0slXvr8Wlt1owHTiKa+i2DS
QUPDjJESXDBku3nqg101yeOxksHj5tkE89eCKVzKUBkk+cvwOZrTPt0qlbBPO7G380qZPaUk9crs
u8ErB6t5GheW2ly2txTAGmq1hf4Acy3IQJvNoNjahcnWkRYv23JeKtsYdhuxisoq9CWK3yBqyect
45OQy+cg9T9GhTTCdDRusslltQxxG5cJAdoWAeyuJhR7ozRHtxiA0ZnzcBcseLomlcNNVNDzCmN+
+3EI/RPP2x8KKyRRDA81SJTaYqT/L+ctdJA/bRX+LXX67fZ/DBlZGqAMlfV/yxd+gZEgeeA8JUf+
3+PCX8eM2EB1chWwV6n/2bb+35hx4ZQo2LZYFv+YXP6tMSPCrr8qGxY12M+HrqHY+HURayR9hPo6
UpHspw59ERmYsrjTq5WZemxb43ZNlMt4rj9mdv8ALyW4V05PEAvhZdJjKX/1lh3GhyR+GnZtjfDc
nT+qb1o+iZGhtMvY4jEj+mQkZjDIf45O9SHfZifin1ftfXGtrgGap08AWh5bOLCLj1G/AWZPBLWX
pa5gfCf7caes4SG6RD2Wx7hhPRDZ/jHuLv62JVl7vrdWimutAnbD98amQddgOF3vQi4Dtc3oI9kj
VZpOBnrpT07+2UZVBU6TFM8l71p3/Mdkz58Sxo37Xl6gXHwO/5HbGkRzeAMUNNRG7HIZtTVXYxVB
4Va9EqS2sQF6vZdIHR7WhmmnHyHm7hc+L9I1hFzT6cdXDx2/PnHNcJGdzYpLe7OIzsxHvpQ/XJM9
N0p4x+Yg1bxoH+15ULDWHA5cW32IXbBhUMrSeMGPmW+a/qjyfTHAkudu9wibk4npyBPAfZ6384ll
B9zr5qUKPpgSoD5DrqVd5HvlKDxC5dJ+zAAoL1NOULfEi8HENIceFtMKT267a9Lrj9Bt0N6wufQD
6d6QwKZPQF/5Bk6XVi3YLv0ALQyk13An3/uiC5WLutU8dMOaz8PHmzy/b/yR8KgfKgpwKFDO9BkY
/JYvGz7RBesHCN7Au5sVk0W36jbzlfOVuQVgOU278CC6zcV3Lr6Hp5clloWltF1xX4nPXijpLtww
fDsnbolsjn+5E3xZiW8Y8C9WwJEnbvUDceLEZtNycw/KiTtkvfG8cNemzqMFz4SFr4a8jSAVqlXa
1fvhzocIV3MIb9L6CuKqn47UrMkzdITCWrje9KvZR6KCcqMFoYCl/0spzzey+p4vU+qjl0PtQe82
Wx751w+x5+8NRnokoTmbb+rgepez+L6I94X4CDhc3dRriI5P4lOyir03UXIxTvFN9vcStpKN6Sh2
5xAnAXzef5Uv9bNyrp/xICbf9YppBqHS+iuECGETbrEZ617MDQROd2M1XWFt2fnugUbDWGOaPhUA
r+KNb78taKryNBxOHhHjLnmpI2s7O8T6y44NcNXkevNjdid5tf0WfM83WGYu8vBqRdA1v9IsobeU
j2P4JBOHTeDNp/BlOMyXRO8jnzbpXj/w8jIecmQb9gcvPb5v1+6zJcP9K9wpDyavLyZfPHdYpFba
W9ssDXu3rW3P2MXX4E7ZSZ7XIVsMmA6FHn4xl6+JVhPVMdgxb3CLreKIr2H13DPP2WgGCU7cRfU4
7EJh1fFMHOMDl3pbswnBlNeYuPYFvLVoPsbAWmsPMP+t8jBNgOnQCeNWQIY4srSziJFYlQUz4Kx/
KIiVJ6YECuuWo46dCa6QA2cg8gYsmhyJ81m8lM/KDYxdaO/9B6oB5gc41u3H5X+EDWmY6lG8KDem
h/YyYsj4CIWf3a7md3znxDU5na64ZvJsYVTnxtPl+TGjIWzOlUwI+jlHz7Ai/vbdIJPttTuTtQGu
v10oetXH00tpn2Lb2Yk2Y6/3+rV8Raa53uibwJFt9eBnuLHdwHmTPM3RV7Uz2SmTB2Vb7Se2OU/y
FYg3z1x9AikheYEj7IKeZ7+7BwWw0T6Fg+n5nsCg7pa4O2bkm3Av7GZvckvS7p+enj4+ImbbzJdt
6draH8xfnaen1F4/IT2zvZlJzvJDPPDeQBQrQTAN2OUy/TEYYZ3j+B0U8D+5+lAtHYgQ2nAc1f8r
noMP4Rr+S7dH9fKX2/+sPkxUXgtIW4ep9ReBOKIwQs4NREb/0Xr9FDVA5jZAheMZZwkKCv+XJefS
7S3mOtUgPe5H+/h3ur3lM/2mEf/TXZd+qz7GedIxGEzhvqgVOxb6cSfQGDXKgBNbPaCvJL5Se5Z6
MmdHxn7zkz53j/oIaScjwdkUyu9ABtXXTtKdquvfs6Ul3zLQNF5kqMQ7cZ5fkkD9rqVV1dxZPbS1
mXMMnlqBTQ1w8Fs8VxQBuVNnsmdK206DdElas+ZrFAQjWWBgjobHQLrVpbJu29Lp86eEYn65TTmG
G2uuPvwh8opSeI1RHwzqhe8EYY/1eu5F6mrpjvaHcVVwa6D1NqRkzdmp5VI7Rp+piVr6URwLR+US
zRsIwtVX3Ql3apKQCP2lTz0bC/2xQz8d+RYpscIxwVVjC11dPLQB+RcB690xKRfPj9PWYeuU0iR6
o9K81CLQZ9ECJEPSyGA4YZudYQ88qVG6q0BHsjAw2Mbo4op48cxThwwNatXIeMovgSDYjJwc2c/X
db2rEVostV8BFanRSEXjlBxXHceFFZyaMfbxr8lPujw8RDmJlFIzqTYC8oKRJjnXeYPDHmaz3Hev
MqdyuOw985XQvFXzKLyEZuHjckcTUnMRqS/tNG/8SPaM7HMOOSOq/CFvtdsMrbxXivx7CDIcBAKp
ef/kE8PEPYbPjYkMMTn/QwWFguGvOuzfb//HiSEr+mL/gFCzkPf/sLlBNWYeZcoomug//v1XP0+M
H4REYiBlfPCL0pQu5xdZBBJUnaYFQcWii/hbsojFLPPbifGnh748sl/7lQyTUpXnJoE+zRR7MMFy
j0QW2Q/vRiqwftTv4ljdzVZPRAUTHN0fsHWnIamnU/81KFKwRlODyFkRDkYhH8GrO23AH5Oj5z9l
NaD4NtDm55H6zdcSMl41tiMJ5lwAwOZRVXSQZe0WHJ1dwWkCTPuetf6qz7UjUWHBaVCnj27IZ9fq
Ei6OWckF1QpAfSvdSu6W+CE/AP5qAWno0F1ZDHzgtICOHUfTLY2XaXprSm3nGy8JfVc3g1hUO7SV
I6fDnI+A/2HmZia1OrHavvxuZGgOw3nXDeVgm/W4K0KZFIEHg4NGMLYqB+jUODOuYVFlsZbAaVRX
5kLrYiUCrPBMDiT0+2g9chx4ulx/yX6Z3LfWa+JTmoV0faIwuV0boQE/m4J5bI3xKueBm9KOqMGN
caHtM+LwLc2xoK81yUcxV2zFwsl3pKhp7V5GNaDD8jAGlkBR7QkzuhKS3sROfWtYfqhGTOywoL+2
KYFwgpoURzNh68m5GlLpt8QrkYHocsh7pjJ0DtJ3weGkxsffnkWTVYWJ14TVRxnTaxTTdBv6vHbr
Gb5/3n3JHETAQJwc9XzJ928uKeKAOiHyDJyG4d3e0qr3OkIcM1uvHC47pS+GqxYDd2ZrPWh3tfLS
ASZxmiDErxjVn7nItodMhYXAY666pnSV6kPUwWg39CbqHPBUq8PWwJrSw1WDeukUZbHCqUCURH9P
ZvM6TQQ2yjk0WsWicsoUDMbd+A5/P/1nD74Za+BQWwTriqb8Dy28vowrfimFlunx77f/OfjGpCvr
ZJ8w6/ihef9j6g0TjCKHaodb/2YvWeYsULpgaCzo11/qIBJKGOhwHxfHJMPvv3Wq/Zgf/Xqq/X6/
9UX8+YscXkoySU17o8b15Tt5B+ElmwAUJ/MTQ9EayiJ+sRjSqxRtAj/ubNN6xz4/DMleaCfIplOF
GTdHmBFAZ81z5haVzgiXSYTFmlss95UWrcIcaYcQbAIt8zp/qFciplQ4esMoIrOSYKiKLUv99LFH
rCCorIlB81SOwEi8VmjCtZbDUy52Q5WgSKZPUPWtJLQcfOOOGf1amnLSHSZ09sWuz6IditM+gM1d
FbvMP4zVrRMoItjJA3d1S7Xz2pQubFvLCPB92dFMGpNwWtfZ1ziSi9vqq0HWEOjjQployAOP/Itn
rY03Y0jjwMh72lAzfGipsLLQnPtp4MX+8K7N8R6XbOAKXfWpxTqVSkEBRapgBTwx2CuDed+W8C4n
Sdyoo37TQ9SiXR3fzSGtCnrXMEtW+czmzI8ehkZdGVH7UaJ9CnVzF8UfVvYcKbsQIakYjW5NYrCW
1k+ZPrDl9W9qWh4iDsIC/dfcQggzuJQENfvOiEKPDDWJjp+YCuQWyqvcPIcSc2z87ne+T5RIg56G
3EpHSpLUVnyLdKTgk/QYuyXqthYj9bmfoS74BkWq3oQJ/Ixrn9SoyisXQBC8c+EcjoEbd4EnBS+w
f2pdW8mRf1IRWKh6+CYArcWADFS2Az/yFEijbQDSloiUrboJwJsGPVuU0cil0q0LFcSrsSFtmjrZ
5nGPJqO0as+KmYII/VchB2+EP9/nVqTvo8YiD72NYk9AMGsUlmSLUbXWh5xZWZIeY57vWHdrc8oO
StKT0qSRJYWxLq7jXZI1N30YjurQ7rTqmvvNV0YVKhIS7KfXzkcgIgx3YWocAqO/Lzu0fv5TT9i7
05JUmad3PSNGEx+5VZLlMyItqEPm3f/kGpGYCZGTi3qOpnIppP7bTPuHlP6Xo5Su8i+3/6NGxOBP
djgrkx/BZyhT/3OaUiMumbIMtS1NF7UfeZB/1IiwkYDiigsVUVSWzd8fNSLTbpgNrBhlWdVB+P6N
rhKo419qxD/f9d9O06KKVJ/gU31XjMUF5IAUQr8yHR3vbc8ZKa/lbzFfd3BWcybDxMZsamHHSWSG
NYER4rbv1knkoMu8Jjj4dZSTqBQUiiTTKmNvL02r2d8KEU43eTzBzz0mpPdMfYPlJGJCzkTOVEkR
pyV1U9Ti1DS35lE6MKYODyHxDa/xs9W42JzH2/hJBpo9Kc+WeNDy0JPkj25WoRFi+K18Z+jdyLCx
5h0BYbu4nZGkzXuFE4UJKqot0hdH5CLdC066JlqHyM4N+KiSS4Zjy1tmajfCG7PR1ExZzsEWTAQE
E9Hyi+wpzToXHyX1PYbjWAYP5lRuTTQtmbyJsm3sb8z2MR52dXiHHRZFV6S8KtmBVEI1uoSIfGZD
3FMJXabwfu5An9jmbEu3Rj638klbEVVDTkP6UpYqXWPNtF05yIn1DlvCYYINzbT9EGCi+YiQlg5Z
28vtutEK0GpB+WU24q5ovDa5WeJ63A0kLTGBe4xI791JF/XW76JAtTuJTh80C86sCqsRMXOu0KNQ
wG24mlN4NqQS1INASIQbsbUAPIF1LLKtB+VVGDmAEbZ4Zn6fDq/AyZ0Ud1XMJthq3igulddaXWUS
ZafTImJB0Rq4QF4YxE4eud01GbePQsGF7DsmIf7DeJVvfFD4TYJ9V22Tdt2mble5hKpspk+G3gGA
N22nEF/AYrW39omwxekQJmsQljDbpvjM6hGZWzmtw2Qfh1/RKtKPTCa6c1Rs0+SjTE5Tv5rKHb9t
rPu4O1ux25F8p4gbNsZB6YbYjfRhzSb2xYgftfhjDPTtDMSiQfOYMMBrGqfZRNJpybSKoFCSqwcJ
yBWS8mPg1ZCWJmYRtH+ZPq5rxAKsfHviOnd6yruHwYwhgRHzzcnOxhANdXydktdQeErZCk1kA3sm
YxsuYLWjwOwRIle8NihC+Byj/1EVTzjDU/CPBsEOOfPwDsbkxFVSxL5PwGXhXyd2RGhEEq4JuuFv
lL48JfQ1BRH0u+lgXRaJocOQX2QHXS5Ryem1HA7ze1Y4feP078lX9BWB5bJLkeDWVY/AhFT2QtgM
MQI+Ejh5+RiX+mlSXT4i+vK3vI8xlp38mC/iSgCUnxL08oWTn5HhTl86eGaE8x1Xw1p1Z127aGp7
0E0KHmRK457veO8IJyVxWCcEYbcTjOgl77a5nJ/m+qxHF1lLmPDyCSmcwvGqcgvSKvqRd4icneZP
U7vAEln0Y5X0QLCT7ctXHTZheOg5B3gG7DR/0PliJKPoCU8xP5f/9rPpaFytw8OUxTOhq89EMN77
te+1ovA/UFfScmD+4dZc6CAQxJZt40LPwxbxm/1Z1ueMoMcSITmL//pk7LpDcygfeb+Qx4XmKH5V
4erf0ss/+XKrMobFirv4TQgt/B+dC3ObP3UuyxD399v/vNxadC5LgtV/GJ0/L7UWmhxAwRhcAAwu
E9xf5TpwBWFvAA6D08ny+Y9LrQL/A8wouCJ+4XP+LVcal/w/vTKWzfef7rb62ziGqWQlFcgQ9l3C
VM4Mp3pdc+CX/bjgfR0jNc4LL3co1nIYEc4nOsCD9lHHNXWuVQMat64eTF82Drk+7hKz2ajC+MKA
52opLceC9diPlQOBw9bFcltDs+561IrIkfVceMAQTBmobUfFePVL5RYxGK7hz1J3f096c1Jj04sE
48Rd3PVT0h2mjqWVYA4QzRMPhxsZRWK3HWNpb7QQc0tpuKJqIxZ6ZKxhKCkCSJODM648ior7kFgN
ezatk4lBowAWOBOcwReMn0UzvE9Sn02m4Z9C9kKyXz3GqXnFIX8NxhYfTX4xgFrMoarawTxelS7a
lZPBOKF4LQjPc1ATcax2dqZ08qmXeyaoTB46tlSy4IV8o+0gzXbNpBkPUxZ8t9Ng2mKT7ehsd6KQ
odQUc0L1yr0upNj+qBbEV0394B7eK+q1JDrJih4mA4xxwcxsRIDNE4zItoZfaI7PdaCdhji4WGF0
HWTzPHfGQWUOH1KPJ5XmBdGimxbIzFDqqr8r4uLR6JljDEP0CO6+2gBQRqtfhriN4tbW0cWnoXqt
CVKOcMSg/oGK3udEL2btp1kO+ioRtQNpgR5NiTcE8rbowD1XY62s8FkV61gK283UWuIuYpbiahWy
yLYu0QS0wYVwgGUWJDpS3gB1pjZCTGcxFWaZmMJiha6iqFzpxrvKkgDFxs9y1Z2kUL5WM5OxqVR3
OUJVwVfWZZM8RYmygxLotKQAOBXxDexOEYxa6nScKiJYxipbqclIzFEckvVHylCdmBRrakvgj9W3
jpHQOeN/GLh6tBmi7zSWNlkyuylTb3LFum7bKmbv9gU8fSqBwnzoePV5JDZmTjAEF7NTa28oZpB4
Kpju2cfdziSd/LAx2Taacq8YQbH5Jx+vpkagMhBorLT0NZxD/62bYQz0+/H6l9v/PF4x+0EEZZb+
b2XjIsP5ecSi0GFPgen3JxDhjyNW+ReWX4nUWogl7MN0Tt+f3czCcLfgPC2YJZyCwET+RjfDqu4v
R+wvd93kdcvf/zIbCkLDJwLDUHYMG0SnEVDHgtq2/XVywhWlfSCerSpH/B4QDRBxtxi4dFpgiXwa
3Qa0xgeJ3/ySER8r2yk0rnvLsmXqkM5Wa6c+EGj5Y+c8OLWrrlt38Pw16oUtGXWe7mirdhtthGcM
YBE5Qs/Ch/5d348HjLKO9Ty81ffGc39oD+I3idJ33An6me5R+KBKTO9mokgf6+3kTd7o4kE7q7vF
L6jZIJxOIwqGk/ZBFIaOr26ie+fR5MjdduouuC5KIWk1u4ynncY+Hw073Zrr0bVs1ZlOOIMRvCAV
oZFCR4NwJ9QcdDWLk5EAWY+UhLXlBevwCeGKJ9ZnpCvhk+5mD+kt+wp20S5d5efsNbkMD/ktXVVf
1cPi4NHei9fmKO25BvwoAZfwjcpu1vy3WxPT6jVOuoq868eVHeLD/TU9p7f0Ri/hRpfqYflhSIS9
2tJ7wzvc7h4MdOHEmd2SS7Xm0z/lZ+NJ2St7bIbGU0tQICKadXtuz8t/h1OwF716G9/56xrfnb8O
NqAxeETKhiBR+/x6zy9nwZYdbKAr0hI9MqBwh9hQ2C/D1VpJruo1uD2JEyTixH+0nrEHHqPX4QgB
v7tqmwKgVUEuvR2fpXd+7oEneK+T80g+rR3scF7YlVM5ocu5ZMeuZJOIxg/+dB2vCmfcmK7gkepi
w3VaA4ZZzXvU/g+GyIvPznhWOV0d7ArevK+O2a48L0itZh274YowjY1JNf/VPKRnaQP6s9rhs0x2
yp4nkW9Gdmnp2bhNfl5ug9fJbZBBYd50ZjRWyqZb6877OxEA6/mdbwuyiHN+I4h1eoAovGsuFdQw
0hS5t9pmuS36Ep6qgkd2/voK3eXbzp2ClNWs8UFyyh+THR6FtbVH6+PyRJ6xYa3xGW4W+ZXCo1+e
+yWDMtk1x+ao7BOvPmOVccOP9jysG34s0LASD1VrrLKSKuY4NzxL4Vk4ESOL+pdWqlXP0ZfKSvUd
+50+AACxx/fotahsZn/Vl4Xss5nWEuE469GBa+LJ9+INDqHS0A267IppedBxRKh6D82LOTwjrGle
+H1p7VEvhc6H6qqMOB4RZYVYuib/A+wpyYqxg4tA9D+k5isU35Tmiw/Aig7ndZfvh7t8Y63SfWsP
d9bRcAIEXpqn3guPfF0UUSjDPioXz4HDgBJl1t0izvrxPx/8bwvjjK+NfqpF2bP8MddnXGbAW07p
njy+lbgdr5aDEstfGYi27hAIPd41L8jSNspaxWXJfdbvwnBFXiVxkjTBDpQxDyuIeMLfe5DueoRm
3cq3XMXwpmo9xus+3msvIV7PetXtpkv23X+QiLCIb07TVbmzPpUB26OLYcop6Sljm7PPLrEMCy7R
giu2Vo6FCMvAcgxh1utXRI5iW1lgcTompWaTrgUXDsoPd1V2JpdmH51xNzFu7JjYIstDTtjAVoHc
alsv+ZHQwuGYB9s8X6nFDdB2e7cYS7DV+pu497p6VaOPtMge3sbFKofCBqUlO1ab/FjgU95m2jn0
YL+iSuYzeePw0mAWDJIzSILpYPA+9UG8F3i+4JbtSVdqw500bCV8WS+1I9wNs2uobqzanyZv4Nnl
Lg7v+QPjWfld3icrQsjP5IA+IAfKPpoOHxWzZMRzWXeJ8gfFcAYoMKK++7biE4Y5dm3s8TTupmkP
G4Pg68coWslohdhWzc+l6WXsuuTVPGC2XJvvY/yJkaXTthExPvG2WhXmF1RkiE94ZalaB4woTlwu
OVS5M+duxo4MlZcFrHbet8JNG2l8e+RtvS2Y1fI4h/ReGfjeIWtkvZZnd2UNs/rYy4KNHNrx3yjg
CZRgpFB7qJtbDrkv/4t51bRGRCQfQUkRRyHs5xu2p33+IexNyxkudeUOl2ZJwx3P8iviNfGV6Eti
Mad1X23osrH6VOVaI8uVmEiIyiumyvoDwrLOuaBpZQWrcy5wHxZhF6wbNzop6MUOk/P87NaIp0yn
s5fXHVci+8agYeOH90TuotUrvhkBJk8K15R/agG34Es0S1YkCYSDriM6Ymb8Xwo4Pv5PBdz/9/Y/
N3uQednPoSygGFt2eH+MoyHzAt3kLzSwpn/mYOr/omumfwV8qpEJ9Os0mvw2tlDcgI57kTP8rShm
Rtt/qt/+cs8VHtiv9RtpFL2gFr2KTX/dsYlZJUrFFFgo5js9bD3ZGi4UkfvBQESrfwbpZ9KV5Cwn
h6iVO9ZcqFlDSjfljlbLHmjZ0pzzKyfHdv7StI+07JcmAQeMzIpOrx5JhicN9TUmSKLJCXsONXKI
T/DWDnCv5DBfxfnrwDBTwnCeJ/JKTKbHjsETgLZ9vmgV02AlhRYHceOwyXRzfdK9qX5rRd2uim9R
SR7xmrPfGb4SpXNnNWTuTNy48JzgkB/i0e7L29BFh5qBEdApjm4Gw0bP/LeSzNTNquKrDeptJxP1
PE3386CSPRy6ZeJ/lyV9dymnnSd3SKV9q34UK3XXyNSkJRKkIgzsWYsHEnZLHip1MWbDQHgz5ozL
SaH3K0OcaY4ZulVpUyaORWc6aWiM+UiDy6XQ4uXPo3Kry6+B2AGYiAg71v0TuKynLBvRZfBM4azT
qxwmRl2rVJOjfFepeoDTr+52Y0Bc11tbitFFZ1CQFpvCt/IVyLxY8iy4VJqprxDX2aPYh6+GVO0b
pdma6bxWlM9unk9+izeU2V7epW7SqU6hq5cByfo40wMnGYN0HHzFCJwSGHnTtujLsBqXc71X2wAc
Z/VQF8qnhrQ8hYBVSyA7fBmesTIgbq1HD+PO9Z96ziwDKSh12MJMXHNolP5HygewW9q9P6+9/nL7
n40iAzfe3RBtRSwdCwfqj0bRwlUHowaoLnIsBFAcQT/XXnSD6ChNDj9FWbQHv0ijlkZRNXGHLJuy
RXnwN/pEus+/Noq/3nXth9Xjl0YxEsCEVSCQdp11CtExwh+YsF9oXH1q2HQ+QoKhZP3En8kwhiRx
tNU1yAvEyIILwiTauOV2coJvpM3Nt2WujXrbJgc5oyPsVwFz54HIqNQNBdAld2P0HoxXPTi37dF/
pB/7f9ydx3Lj1hauX+XWncOFHAZ3gsQcJSpNUBIlASAAEjk9/f2g4z6ttl0+5amr5a62JEIABey9
1vpTox2s1+bZXJ8DX8baY/AKRB7Bsl/AQaATWWng4nZLclWwaPfdkbSenA0VAnLvcSq5/zZsiuXD
9UlkccTnxt0ROcvkbBMtXjpcI6nFVSrmxEFhteoh5JNsLs+R4BZzdBj+cMoO05wdn4WbE93hg64F
zgiEJtj9ul3jnbBEdkqwNYrf4UbtMKOBzMj23lsoAZ9vy0vkUd3FWISLthza2r4X7BGZMZQiPK5J
7Z5U8jYFvWFPVYxrHPW9EXrtqvGTm0NjQz1n+tT2BldZ26HHfq8iAn6sYUgBUIhurNOTNEc8iHV6
9YXo1fsJXl/Kn/ihWDuMwfFVQZhbOLDSBMnOGwdbZPjh2cWRUJO/XQ7KXtn1u9vUQSNQ10KXb5bB
tSbPrlVgbi3Bx8cECmWKywPcjXOOKLtzFRwQEDQPdvfZ+x0uMpPfcu2O/lNEXWrjMDD5tuQLShp1
Bimbqrig/24X7c2+vI94JxTOdSF7dHpcw3N3vj7IjUMik6wwFazXtBgZbobzTl4Ll2WK/nFoV1KL
V7GCK7rmDHv4a9GbcCPGyAk3MmXSza1zz7igy0Bnh1tPcspO2JLu6fZm9Jer8NA/Ch72IRsaN++G
v08/z04C9femrGl+Fckh0dQP2Rx8snVvN2dB5xUusw+dwLpTQTU5w69DMf1OtQMsFUfef4d5bUJB
TgAUv9nSCXy9mRV4F5R4ni6xN41LV8gpgP148OvMA9prcV+CQoKaaTdFL2cuf9co99iM1iFPGbCU
ekZD2DSOodmdL7yo6PF8negbe/C1Y00lDK/W0w4w3+KFQFA84gKk6KSGnJPKU1GjDB7G9QCvdOD3
7PnVGdGkna350cOTMTjSIX7HxQCzjPxzXKYPVUPM27o03PqzC5acSUiDc9sOTyGZKg8KJyw/cGr6
jlF4VDhtMrdwN15IoNv3ibhvEUGh5lccE70rt9GUlryElqgcAipnZiTWruF8dZeJaIHkYyfuhBO/
6rt6qbyo065oR58wXJjF8kZiDr3W18SzA30jWZk3z8H6ujLv5QXNpGsCCrSMKToJwU9Fc/aubW8w
JCdDG0bcCE3cDz5dviWOuY8/7lUeKZuIaIU3TSXLZE9X+pYsR9LXEUXcbOMQkM+OJ0/px4t4kT6U
D+Vr43b+ZHJycXcoXztXZwwQ2x+QY+xsAargGKvCFtGroTZwTHwgpn4MkrQjsOaB4K1UhRMjrm5T
exaDqlk5L1fZTJG8adlckHxyinwMpEBHmdGfdNVFKHNXe57kZjOTxoRg6xVrQLRjIOJy675Ed+Pq
9sGVQJN5uW2ud8Jj5ainzCuW/HeYFGP/mfdUrKzCnDbBsn3JXoT28eN8Prb2YoFH7kvxoUDefMxm
I8ZCKzxvhC0ny2iGJVYqnfP5fH3kps42IcsNQy8be6sPcy9sjS02puVqwIlmdsxmGGCtYnytVvVK
32tbeS/v+ddzyLO20RetvWesdHGZ5/jJSX42vPIR7/59z3twDPa3WTHLGPXcTtGd4OCt4uAY4mkz
bZPPj9F1+skvGpMkpuh2u4KSpJCD6zEIR39bfSiPGmsehNvHoneUlYBGeRPPmnOMTeZT+Zq+hqRw
48Tgs87fFfymYEn4+lK447clz9InbcEUwHQgw4ozjcd+F9uLEpzBZe5J2hJeYYeSrUVM5uIbfked
PxwQMgr4L+BPgqfXOIvfy4NyypfoCd777fgZc/4WA0THfIaneyGlDctvNFmVY/azttkHFy+bWYad
fGD6k7c+K0jAIPKzTe8qnJJOwovOzU8JWnrpw+BTlIfkWM3Et4GoHOfCtPBNhZ5mHISQvUB4156J
ibqiZmy46ecR89vL2sLfIfb5MGPFxuK1bM/DO3bp2wBSSDZHdKY0A4uNDdpAt040sTW+ZtJdAG/A
bjXHbN6FcteQE+GdzWifv6Ge3pYkrxtn3BPcepbPAlxL2w/OKPQTHy/08aT7PZwyxm3LwBbX5dKs
3Ki080Oygw7CR4SwYHFZ3vx8GYkzSTsgrWPIxLypI0U6o3mgLLazfRtt9Kep0P3MtzreFzAinJtb
iswYivFc6vil4+ewu9UrqHC5xu8+ndXluuEN0NW3EORfdVtxebHc4rlPvW4XLTHyVXyr20FAHG4v
crDg3HKiezGxqu+bBoN8CJCONdezrVz4VvMYT5C/MaPVv0yRnOiwjoq+YBogTX5bN68VPxLxHqQ9
SD5EC6NJxR/vmBrEiAarmYxLsPgCARIaL80+8xmMQRC1FdVlyfF5GSI37EJuHlOG8Y66IQo9uhQc
4ZPLXYTGvrk6Ro9QcN58su4vmCzw2+eaILNM4tj6ZGCmRKXROOMdc4mbh9nZmXmF+NIdmD7UV9/o
nqAncHy47HzBZMZeMaPAy8eaY0KF3M9wkmwhBDCWRR9WjX7CTYnzpNOppXeJRSzVkI4ZqDC8bhk/
COY+gVaQbXvc+LmCK9mGbvAGIIs/b3ESFknhiW//5s6AmHjKdpVpAZDN/3KSJJfvj53Bn17/ozMw
f6PlAHAnyY8f8Q1AmvKBVQL+dOYf9CMih/zWF5jAR0xC/ss7/gEgEcQBJEU0GaMS3bLkfzaAkKw/
8+EmVZmqWEBnWHFbU+PwrTFIiuRWXIpYW6rFm8W0S7iBuLxP0VEzcZhrzPqwx4NmVSzCDHTJIUcr
WnepO+SEgO97zBqspcgme7BwfGPpo/4IKkropnHl49WzoNexnzFXLFaGeRyD6hVtAFW1gk/e9bkk
uxajsMoNLRf7w/F+2CprxN7mw0jU3pTAEQ/uW/4sqstG9FRiKqYpKn+ZEJCJvmC9thzSL0ID1TRc
rvuhWCmQ6eB7xvIuYEABaYksMdExzPfuyEvaPWeSni9XR8PYB+FXMOO0g3p6qm/eAzLMrVrKDiYo
botnpp08a4pf3cUAHJ1/803YPIfaJ81cacg7BonA6XI5ILF1Rp323Ic8lb1f0q91Y5X0L03g5VTs
/Y3IEFybrJ3JipKtIpV15YXDqFv0y53movoAW3mx3qqDRb3zGq7Vq2uIbg/bb5KUN3q2Nxsc5Kjb
xBeSzEvWEhkRKBnDPdpvWn6E5UPh00TRuejJR6G7RrQG/XpLVsmqWPaiP8oAF0jn6a14Y2iy6gnF
KJ/RqbsTpoFviNNt0ZjPuQwDhblIQgn5x+v8OX/mFf0C1jh5K2veeDA1+kKLUF8bl7ryOeaHjAu+
+3Y+Sy/CR2MtobgBDQRTMgnARTCXd9pG3pXmtvH38Tr3xllL9T8ezfvrY2uzMj3HH8hRcchcJEyp
S8mp30oyInVMBZwLhQDT7B3F/G0THsKXoMMzkHxp/l6FCRyjYRnhM4anGTPoVYSbtoO9X9g995T8
4ZLqf8PesbcIRjGO8UY7sifAJOcX6RvbepXM6jnsjUWyyTZAMYbk0ahBATMo53QYgTgcTgeICZVm
6+bdphUK5+xXiO+BSfolv6+eZLlsLt1r6+54RXX0ztvBbQw9C54jf7J5EaAz9GRlNmz5zUDzJMpm
TfPdLwici1ftnl8fv51e8Qz9AbgOFoPu8T5L0ZabgXcfuxtsv5h/aUTBaGvqxjkHwo1gXNDx8kur
9Hu+TR9PSbfmpqAHw8nmy9WAkG8+x0v5gEXYUT14JvW5gJw8JRsXChPG8hVADxE1yYDjIz5eVz+t
PZBiPC7x4yxeE2NVVb5+WzWj06GPHL2xmjeVj0sn/26iDQlVEl7OXPdM4lbNt2Hv9tW8bG30TqrJ
SMs2noaHyd7h+twdFbdkNs52mjtSdG9GK0QyI0RIhan5OvAhquKjgt0khnCzolkg/a97DAShmDbP
8r25ZmZG4LjotwfKA90jdG+sH4iQMQngMWDyZHazzymxkpL5wGZ8CZVxrmTbppizFSZP44vSvgAu
nRR2UEzosDjELw22COYJy0ayEQcU7YpPoPKfGI4IHpcCfTF8ECRYjUdltaxFbN4xh4DGaSd0C4zt
qE3IGh5thcWN57edaRhqri/YqCkotTM38cU5lnkx5dd4KkCF7gw8GwiZQVGP1t5uvSI5Ei9qLNGx
A8+vk7W4u86Dtfx+XaG0mDwacjJ+crT01MsRd55NAQOUZr1eIJkq+6GbaUcA4PDpKt2JyibANemK
rP7JUPYZfMwNgI7bOYODk49twQIgxSPRPbwxj8mz5CmemjlVhfSM5g0eC2u0PyaLPHZuKg50CxgE
VrpsL71X5p+CuIiC3MnCN2VxxdIu8vqdNc+msKVij7oc+VpH9wQ1YTkscNa+QFVYVOvrAy6n0Wt3
I6vEuYAZ32cylyq80J+28rLAKKnc3Iyz2VtoShgik/7jpc2bialfoPIW9K6qfmqfFR6OWD/YiM9R
/6t+euykfV1s29dIXRryzAxXdft2qzal7UhetYDZJZtzWdpf0L7cX7fmE5zcfftwOSrl+QoGZp6T
+zhZ51R5NQQzCmPBu2AbaCezWbw/YRNk15n7Gu9N7gvaPfwZhUdMhgLJJTgK84HOTfDpWEmpXb4W
sp0/WIfhqWF+Qj0oVkvloDiYBHDC18frG/MQP6zmyo29aC9s0odsHS+ugxcuFCDf3rmthY16Fp8u
3PJYkjvmJ40VUj+MUFmT7ncvcOEwaVgYs9ar1jx4fr5tFqpPhtF29PgxpbNdLnWfhCwPkrdvYrhW
LqItM4IYph2qZhjCE1cYwgiWsMeQlUCZbCsFrEZiIWWZcIKdwcRvguLydI636G1xtU3Ou/Y6H1SX
9R3m2ro/hmtl0y7bZfEEFXuGzH9qBnNxA3MbjvbtZmOE+EBwBupAYEZHpF/HkBTVIWbKu9RwZ0Lg
STgoMk+J4MM+S8kSVmnEZu+lR2k2HrTNY/4pW/b1Ya1xTfKaBTa2r9ups7lN/Va+Vbx+Nsy7FXdI
KHnCSt+Q6HtZyAcsXleU428IStx+q/oWdq7emNrCLJpv21ntNCbvgK17Oc55ftlAVaAbm1dvJhM7
xS7hvtk9kkSFtztHH02u1KvsZ/dFMMPa/Xok2TTiccmc8pMONjewWA1iXEXMHmu9+xuHjoJH2p/y
do4yjzRP5SCO++i179web8QZGSevBeTZZNTcRmHn9pTPZp3s822hOs2iW+D4dY8pxvhCTA9kGSY0
F/wfXP6t1w/6adyBVQJm4sWI7ceV1AgvfaIpyM/9rv7qh4TVcBzvsP/A+yMm2seWN4riph0Iki3F
b5RANBDiC4PgINzxf3Qd43vwqr2bW4okw9j1t80wozURX+By83jrJyU85cbr9UyHxI+mJw98VXmC
BVfg5k81BSf71E6A/AzjxIHfAdYWDg1N8Dr1PTQ8d+NdCchrYLB52QDxF25i4+BNU1YtqyViJH6D
p9wdd1fWOSc/Uz5BXqS/vZ7lFxxL6Mxt3orp3aAxJZZMX1S5Uy0t+TzedYfbgAco52VB2Z6JL9Yc
BF5YNcvgIz9TpnENvJ5Tu56DD66xx8PjIL7op34XrcNP8QVA+H2YjTvpLv6cALAXacfg8G5yQ7ob
MrRzdkAN8DId1dhNB4wXtJJWjP2xrd3L22imeyMhCkyC3gaslvfKvsfiR3MYXfA3ys8MZnnt9oDo
uR14+pb7NmD2hTRgUkDZ2Vt78YrV+9XwmsbHU7l/NtasUQ4E+WP4qHusJ7gmutPFVksmWLjYrv/d
nRx9Fn8U0YTl/L/IgCIN0a8YDzGHv77+RycH4+8PWWPfuIDQn8n6kFRCksB0fmnlcJdQLeRQJm2g
/CvEQww26I/6Qw/1DzAeWftzJsD3MzcVrvx7J5cGcdHXIVaDBhiAznN2dWIfo9rPbmChZS7gwtJV
7PlkFsQId9d4w9J8iTsXkSj+hTDyYu7P++rI01ACon70Nl2SqB0kV3ILu3hN74ODfhiW1h24JjMw
W8b5VwQ5cPHH1T0sax19a90Xj9oC89qZOButj8l+i/K1gyMihauycon0vkTbsHTeVFjGybG4eW8j
9jHC/WVX4LRYsgzfjvTMFLJO4VSOEPt6eGeNLh5cMkQ6VvXsnQKWeGofC1TISPSCyppTRHbpyO8S
hfIMtnM6aXpu/nBnPSyTO3hFz7e3fI41R/ecrpT6HavqETYS3L/rXF70TKgsF5Oa6+NH+Ewxkvn1
LDkzAzMSIPKprjB22m2mQMhp9iDi44s5J79QZR+cpzlrciCuzbm2zM7aSdp0dwyppM1lJa9V/pjz
U80YTHZZvfFojjm3w/gSF4srblA3V1yPGOtsiUtxzSl7sPAM2WHxNE8kE/rDrGL1XCn2Q44TTz1T
OBIm29Sf2DaZc3NlgKV5J/hMztL4oAyK8HgtfNE+UXksHYX6cs6Cjt0z7j70cLPMhXbGv5wTr6zg
vKuYPevz+iU8YzurrzCKx17wX7uEILgWkRyCvU6jGZi6/0OuoU5DnW9LyF+9/icdZZJqIHT8Hdj9
RkcRf1MVMGRTwWPwa1T0cw3RJsc/iCiyyLd82WT8l0+sItkwNYuFSdQMHZXkP8GJp8Xxm5ZH++OZ
Tyj29yUkCpKwjNKmXhVmBI1DivLUSw39EChK7g0q3tCSptMFSEi/k5a+ixlprBLMFYy3paJktZNp
iXhIruesBFuMn2rp+tTrwZ0h9Hdm6VcUVaqcv4rKtfgsFIG8grKNz7KmEhRvhZpgV1J2gXkSB/N0
JNQh6y6Hi5kanV3lnfIm9AIqeCjxTZQMYFaX0MuuQrWIpSBwUWini7JMQewMofG7oaIKK0pVCf+9
9zLaIFli27EsZpr4rEybxt9Rq/Ar+OVe/qvX/9gOLSyBpxGkhuUkBzZ55Y/90JqspQjmscjk4Y6Y
HpAfo03tNxMjYR6A3/0W2Cp/jDbJyxJV2YKiMaVMY/XwT+5luBW/3sx/OnWete83syoPSTyaBp6E
8rjF65UYGlkmRVhN+zUmSrDYNRK5b/S9ulKBxSmSRpvabi8KdvByDonzUrD+37DSTWZlC2EoDwDV
0059MiS4lbHQ5a9qCe4vFIkFd1cinM5UX8NEaLxATw5jUM4gXoBrZYdbnpP+YWjhc8SWWYpYnlSV
PIC6XgzGAzHiYL0lsaI1vKKKXmozthxFbIEgI3Fg2GoepYERSpQUm7qrapeMOUL6oo04QLxXeuAZ
MQk3fMsukdp9OBZoGi9E31j1orOQ0gtDtwnqgjip6NQGsMDSSMOmholGTugUhjPxSqn6V7MKucJL
bsADaKVodR2zdKNatOQKY4UyavZNNZzNEV1qK6mQcGPHrCXVySFDEY0Tggxdd7KAg6HYQaYvQaku
GDrcIsWzTByywkw8mJ11iLGSTyQENgjDKgHFIv1VYvqpFkJGHledLMzkOD/qvUGw2LiqilfNQmIr
d/OLRhVj1DSr6S2YJ1f9I8koSWJJJgoGOmwdhIxzr0z+IPfthrx+FbPubbxoj6Eo3rdkx825+Ujw
agsCzG/X10hUyoWShp1vpbLEyLUhh35El2YlML5KDXNRVb2mb7muw7qD715hWp9bI3Z8uoip/eWz
lprXW6H5bYGKoWbwkREoaeRD7JNMuNBuAjYI6lukZfDyawIDK3zCygGdRSHimRMbEZlkFmkQcc34
aWC6k9X4FOYdRvCJtBITgTjBcRJ9t+K8koSGwdJVd8YmDO1eHQ0vSlr9YCB2LZjtGEbx2qWKd9OB
1EJDGuwwAMi/1rfaxaMJp8lceqrwrXagHt0cTIhSIodaOBB5dYjC8V64BqdIjNdGVM6GVjwDHYBW
qekDnkR7kZfkHd1xYHDLR9dsN6bhMRfqj7E1YQvF5pM8xFCmR0W0O/ZWR8nrg3Dtd32a7NNL81qJ
ORyIDKPJODsX/eWUX8R1JNbPAIMPOBPT6gdMfrQu4rAMgy6QVPLycupIMDD78X7Ek9q51YM1y4aG
KFr8r6+nVrE+tbJ8J/oOJotg9owvLvNQ6vYaeRR1TxpNnETdamxRS+fsHFW8yTRgOqN5wgzAF2AU
DXku21aYV+4ABTCVoGGGilnPQyyonYLUyfk4RPg/WoDSqlhv67RbFHqxNrjNdAF9ttlw3pdLO9is
II+WBHlDzeVZWIib6KpsNDleyK34BP50jq9a6/1rCyx4eCbFCgxb2LW8D9P28DebkoI72C+b0l+9
/semhGBLxZTHUjj6F23uv3sSX+GBZLf6D6f3O9z2hakRBwk7D5XuhKn9d0/iS5NMS2TzxH/CQGD1
D3o0Vf+LHu37lU9eaN/3JGUMJDUSKmWpuCr+gcxFQKn1EyMIILN1OOCqDtiWomNizlISRgjgCwPB
7+CTTjzyntlFhRUt9t4OkxKmJmC813P6pOgeYPXNAxHiiEq0taJ1KT7IGzBj/cQgM32qlsw32knQ
ANYk3avhIn9OQBwsoAPVe9NRxExqHt0RLKxvnBJw4ANrC8asWyZGYNj9vjtwcMYpsOjy/mF8tFJo
MyqOub4yrLPkQcLKU3K0HVwnB5cbb4xelIhx4wsR0nBWp7Nj0sSHIdKESO/ZMLfm00US9YPC5ty3
CVAP/CkoS5ptqG+ceGktGfmUHUymz3GH4p8ZT2ztFYo77bZQATIEt0D6y+UUXo4HBpn3mCwCZOV+
KzgDnesJU7d8d7m70Hr1tkXmPAlRqLJyHzoK5w+uBD2MoCR4RHD0GK9O0M/z7SPJ2SdtjaUMBUHv
5IChqAI42B08nXW5ht7gCpPuBd4Gka925KMF6+m0Dr05sSflpeJraMnawitNmym9HW/2N+u9vTgT
BAVGJaSbNgA42MQ0vSpGwbAaDVKWtKO5mGiDkKHE6QT0fTtv0J4l3XzEDeKLU1g+hqcr4VIcDNlc
4MiXWQwNiNAkZU7oFaFVxGCR5eI+pw4bp020GkQoE81SZV+ByOKTseW8Uy592s4dBCUNhKHQuX3w
Cf0ZbfSWn3Q7QWOCs6xe19ZW2EJnW+vlXBk5v0nM5DKKJiYgco9QnO6EY7AAQQaRxVR7GOZRendh
iDxTQA4qsLRr5mkbrfcsAqeiU/Wk0mE0yaw6DfHbjba7aQ4syc227+Y5UZi+cTvS9ND407NWME0m
jCpuDmo60TtwUYgs1/rIUAbihbvVTug1CJgCA+QfUCl0qBY2sQYps0ikwMairF9rB0luuANCwQAE
X2iMnpkhVM9AndI9c4T7nHg8xc2f35K5pr6BomItjf9Vtq71e+wEzflwNxFOeLU0PiNTChYlhiLP
l8EV4TkFsDVfSeMStHli7U2c0AMb4LvkrbdcFFeWRaTRUr7nm66ojuK7+G5YDW+f+ax07jCMLq4k
vLvJk7TBztjgLCFq9AXgUD6TiMnRQWYQU0WPsXN+fAyclbY/kGl8EN4xY94O6xqezjgTlAAVMtrI
7KhdJU72Oj16t2x1NV7N8ZCLss3MkInhsBFWrCbMkRkQs6AwDuVhw9iFd5e3jknvtMqITthQm2E9
nINZ+iwp/+q9C+mupMHXQFLyP62TMHT90971x9f/3Lsm7jjpokSmTO0PrdGPhsr8TeRHwWBXdEaI
XzSSHw0VRHHDpP2H105CMTvcz82LL+n8YVMT/9OF/ZO9S560KD+NPib2PLOJ/165ZEx72zemyFgG
bU66BkwM3dVPX7Ipng+ZeEKnbFdp4rNtpLPgg+E+pKivz1+hhzBMxOrnGK0t0YUdxY6UT/sYTCuW
fGHF1ydOU+kzeU+fRphM1h07DGwt5up5eGYWP8VMgSjygIKXT5QPUkgcGB58gmdqUGYIMXfKuOoB
xRFDVtTVOPiDijPF1CCDTLwEMPUJiF/rr8EDlBHFNV85GEcYF0RUjQAnk7V868C/fuOguClNrggE
amI9LEOYnnfFHMpbw54lzJANCw+oGSdN5GSab5zSbq1UbFiQUTGDmvHvdDXDYP6I5b41kfN4SYhp
jTITF1jQ44XP+JHjMcLkCt55zK1XWfd6zHlAlW2M9RWoHc/RBev0C/o10e+CM9JNvlF44KjBHOs7
PXZ5zZe4MvBxEuCQGNubMTMRB2LtNNYc3rs935kwP3ketygpF/wfsku+A8Ef34QyFZ8M4QEuHwA7
580ruhmH4cuVvMWS35VRffI13e0P8SaZdjsk2F/XkpIliDo02/L9XAxHceVF7eHwIPocOLQX/WoB
BRQ1NOzV0Ftc/ItpFxv417h8Lgl06e2JXerzKZIj4WvgNt8Gz6L4VDGvFv0QH1JracAPt7/iDuUF
pzy9eQgSRMia1XP2hASWK6jaFefNaVnJRxOcQ2ktPMSUDUvrQ7a7ncaCTCDru0FyQXNInlJgP8z6
6UBYazE8TT2Af6qRS7EIPmD5A6r13LesmFRbu8p85E4G4YJsw5fkzQQ+AfTwedh5Ao7zBQnwEx+Q
4oWFlSeCm5wPiYzGnkJF3sDoAxBjS6IGoyqaVmMvW/H/EW0bxP0EZ0aIkSgvmwPxM8Md6z02HYVL
nlt3UO67yTdp2UzEP84jFWacad94FGY8JlMBCM7FT2bZBrnjsKiDlvwQfhpEQziP1Ius8CzpfHCd
/S53oUhOMB3v3ZJT5QIDONVEU08M3aPgHNv59ORpBygQ0+C58IYjr7x5mi3OiJqDcSlvuN7w8est
EfSH4IMz0E9fsGL6xKldz/xYlgMe+4lbueZTnMS/de+Y1H6GLuPjzjKvo0UymFj9Td/DYv8LNvWX
r/9970DMiCTRnCJjFJmR39RY/L538CXLkLHKYb+ahEm/DuPYZmTRkLTJMRrY6+feof2Gfg/aoibJ
fANf+yeNz69tz39OnIE6CJkpqUy36ee+bx0NJjKheUnkVZhLF+JW5WBuSOPNSa1Ot+WkXrS1Ejnf
3q39fzam/3Ntsv0tvtbV//u/yEd/2bD+/Hb9wRxDjwr0plUvQVgy9COx7crK6tJVhkgjHG7YMd9x
vrUXiBUKflPoF0pr7BtLbv1YanrvanS5V6UZFmiE26nVfSF8EPQ002UAcytDKl8Sv0kaF3OdJExD
J9VQkOi1bOL/hwTTbNq1dKtwBEhF0u3HIFyPQQSHOupDTI/FdF7mLfXhLa8eA7QQNyaErF0DKhSl
MPDCSQGa49QXWpV2hmYi7nY3+T3W4GPlAzOuF1k5XyTJ17phoY/6Ryr6ON09JmgLSXbCEUm/nJUs
pQFUyvFDsprc63J4dtFwQkZJ6LB11bE+FS9u1UXrXqr9yGx0W7o8pKVpehBGXSOE+m8SDIHK9CoX
m0CMVyXXJlnpm8xs/oYHgWYITprfBuBA1NTRfVimwrLPVBUXju6gRuWmMJt5G6l3ShQzvMK99ojZ
I2rQBmpIsM/ycUYY1Vpqr4uuwL0Z6zAp1Xz8hHa4rW6G6jWV0eMQu4ZO0woRX+iXzMfHSVgIGQMf
yFj/1jXlqypjXq6IeG6qMlY1lH9/s6agXeYp+QZWTVXdH1//rR5VdJYH+Mu/148/1hSsPFkWKIFF
cUKfWCV+DviV3/AUJVjtaz3h8z+m+8pvsjGZksGxZgrDivJPFhSMm395uP903V9Q1rdqtNeJDxiE
UsMoq16Qkzxrq3vlZmSwaS5eqRR2pkFFJe201pkx57FsNzJ5mrgywCwMjYHAwM/RPNRpeYiFwgtU
Ezk1Vn7WtjaWMCL3kpGVPAPBLLAeRDKrbvlbYZbbSoJUDFqNZFrviWtmh69x5whrsHOtcVq9fGim
iW6bHNob+3D7IonLoiRn/OEqJ3RXH0EJ2e/ZqK+ItRllGDuB8oL5f2oG86Iuj0GFUYOUoyUy0kU9
wG3K4NiWjGNvV8EbxMzPLEaQ0rJM9ZZ59y5XmSwYCnYtEmPIBLvPCJ2yjaVRsImDcyWajDPf5SZm
MJRa56HD/CS8PVZSsbEELfSUpov9PGKCwoTZljMUf2pJxHqhOKleObchOWoJgMBkQzG86AFXnH1c
02gR1gpkcenUqPCEQvi8qYVyQ6GhX8kGxqgWDhtV4eolZqIj+b169paC4teRco8z6ioLgKovl7Q9
mvn1oydTmeQR8joui1C5zSMLFUNOB4wClSixbMSZrA4s0ZeC9HZX31KaYoukdxhCspXNNDiX16Rc
mTD2MOf+11YZX08GIZ2UGTy2WPBJbMZ/tyJIk9jhDyvCH1//Y0XgsQcYJyzmy9r3yw/9Z4fKfsCk
1qAxZEw6SZl/dKhTAIQyfdrSMB2kE/25KMi/YdllMlcFXAP60/8R5GdM09M/dKjfz1z5g+GgEFRx
eBlUZcntnc3wuwPf6OvIHzL8jmIkFbbWFqlzE2KGcVVBNHKZvFbJgHQzRJ8KfNUUMt2n7hd5fx6u
SbcSb2hsiPPqfKNBAQepW+ktyHDRVqnqTTlc9k37IkbCrlNVN77oGyJEy40AqK3A6RcJMktiCF9S
nruZEi2uBtLikWTqMFhXKfF1+Mp6oQGPO+fRE80uXgrDpb4zM5RQYaxj6tC95QZhEhEsHcqSRVcb
tqCbG7E1GXFOARSBhUhj5GGppnCKdIqpkCxUvOq16mYtEqsYUZZZI3scRgRb6eomoU2EUJNrkdsA
ibiplaMDuDGlxHDCk8f6reulpzpo14n4MAbD76XZvzD+8auIlA0MqOGEmPCr5L/fX4lK5O7++TT9
5et/1OwyjA+DAZGIAufLguRnzS5jMyLpKH342u/GAD+eJgpzcAyMInjSv9D1n0+T9hv+8MyH2LUn
PRGV/j8Y+Fi/Pk1/OvOJBvO9aAc+7iOhDlTWcjFfGKEWuMYlje/YIAovJDwF7/sy8qyROKReYU7a
6EQzIjbSfOmawdcfZiYpABfV2opjHvhKKs3J9wpd5TrYejV4RMkutVzxBiFy9bQmskOeZSKppCp5
bLlAulC/DDRhrjZdj3dz7ptFvzFK1BdDdQDDRmhfCuYsI6n20lwwPKtrNti4fihkY6briM6xObnG
WbioEAOZdf+WC92ma8XdAOgPtqc710i8l8Tqzow/wj7aBQMu0Ve52mdVkJ+CVGJ2e0lui1w2smMm
5elnU4zljCoemn5sOEGGkVE+rkepJOL1ts96OKqIirWjVD1Aws8GBEwq/LmqmneSRMd+2xKksLyO
z1ksuApcrxitSdzcJRnG3tgRhOV9Xdy2jTx6MXEofV+vAknbK2P4oli3OyXuFqLJsy5M6O+/uurF
MAiDHp4ebDr+x1NJdfzLU/m1R/7x9T/3ONgy4rR9KgrePxNO+HOPQ3kHkUb+XZf3bY+jusX7WAfR
ZjL8RwP7LxqMBVD+1YLr/+SpxE/kz5vc91P/ooF+K3z1KBiGeEz1JYMV5f9zd167caRpEn2ibKQ3
t+nKF6voqZsERYnpvc+n35PqVUvNbvRAtwIGO9yBiiqKlb+JL+JE35gu3b4EUHSCe1He1ZBbleuY
wH8UBIoye2I7CyEYJTD3bSc9DlJ/FefqqEfIimI27fOi3I1h4Mxd/zYx4ilDA6kpl7YBA8DUGNxe
FbZdBmE2h8LQjXc0NFNrqb6r/U1VVsk2D5kxCg+Z2BD9H2VELuEqWu1NMcP9SUTYPPGxKGGuqck2
yU2nCPC7NCKQykj/Omlk0UWafEILlt7wOS5RYdtxlwy7yjgvyXIZAu0Md+VRLT5r5kmHi1cR/GmC
tyGW39p8IXz2yk3lUxwTfS7D/GDVxS4qQsarTUpWO8wpZsw54AaynG7TCkNGkmsnSQO2FFoA4fvK
SdtkwRfelm5gaCAZBx1CHokqtHp/DBXQg1ooumUNBbjsSaNZjUQ3+HTAK/fUNRMxvLlBDLRWi7zC
I3zSFHNTgFnReutZ6DFzEA9sJ+tiLMWCTeU+q2vQdgpztS6RbrKIgLXSRa2nqy3IjIFHu0rycVvn
dbTR2q811tri2RgeurL1U/Wdymi7LxDndNMLQytFwg1h5QaFJ0A4kNRSIh9ZDU4DadYe4/FWk7qv
ZieQjlZpxGsKQX0o6+EBe9NrSUGsJFJfG8VHYIPdexEHuV0M1b7DXK+2VGg22PDeFJm7xZJQbBLJ
4itY52tqEs6AeK4axudRSKDmGSbEJw4N/LcQz8dWTr4q2FilWKeHtulBVATlUc+Wk4wYEHNwx0A2
2XXGJ4c2cSeIkIfV2WsM9dprdPAq3XPd1J+1NoSSoZE7THZquWas8l0kCmdE3JcqCm7iEEg/yOXR
7skThLeJvm+DOxjF+ZJ7bDhOlRvbQChiiLv4onLp0Khd6cxCDQGrKh5HNGarWSH/JYbCAOx+1OFX
agmcq4KY/r5XCdFCSMR2CkDN4lyhrCOh/7hKcPj5u7jwb6//6fADpkgxsdeuiNz1UvBdsORSgIlj
5eZiFfwmPf51lcDuqsoygygky28Kw4/Dj/qHoUqrX/ev09QvHH4QRv++zH586x/vEpNYl0JqVcpB
SY32kIhUF2eSF4lfu2J6lTkb25NZbs1iBZFIrKcUmZEP9K0EwSrVI2gT5SnKpk2aDjttBFqzDIKf
qdpDUhePkdFhTdVZVIbxEIeUHafiTioIQZdW+zlGgjfa+jwF8oZZIZ3z4WERCMoGD1zmcCmAgptU
Ji1Vcgri4amTKqcPGeT0ymbpy5cKWqLA/Zu4iIS5QBkhoGCkENKdLj1YfBXG5yra5xUD7I1IL3f+
jFd2P00GBrVEpCp7DIaT2Ai3WPXuenUkC5jZBnb6IMaGMVXID2PeXhMB60CXipxvysqfhuwMOI/k
pniY+gQmKdWy9Szc11OIapFBHKa5ytyH6imZH4qBKV4Fe2HGUSFAAG/hmebLcawmL+3zfYg6PMoN
EVJCBQmRVaYo8MsEbHBCaLqafCdLG8YNFS2QKeu6rmyS5JlOE7tfGqdf31SptxgLtdEZSlLRNRtO
jA47cXP2WJGQEoUA0IsgvZYMzUNCWpPOcTHVXtrZmt4jNWtPyWhdsqCXXzIT0rwckMyuh+F1NhNX
rJf7gkxag6tRXp3PXdreZcNQOUHQp/dywJyxk08lxXIqK9MQ0mzZdRRuy2PwZHXsY0ao3/a63HlF
lWCh6N8HqzrHk0LLsj6Lu3oIK5sbKvO2brobJ3U/lRkfq+mur0c3M5e7Nv4sIYL0qXWe6+J9gq5X
kv+poF7kPcCqMfwaEGGNllR2JmHkDJATVEwB+CbPfaVRw1daTgJubxsOge4uKeFVnKl0MWUncRW0
EnkOTss8EDwfFVfvmT4WFM9MQvAWRJwI1HaTa6HfRdbdLPYXS0/cRIYuXyHyaFXL/AgjxtweUeA8
Dced1F+65As/E+RPou+mMkHs5F+iCIvSTzoI9hGWKLX8lI3Ew4AlU3KKuxFiL7m62Yz5Q1l41EKN
UbGsU3IVBJ+HuPmsEFFraXieCq/m/RiTsh9F49in8fjcFvO9Bv3OHPkJud6Dyu2/yBxeOqvfR2b2
pcvyR1pJ3ViE7CdiXk9NEAUB549gny4D0+RKJQfdJjtMkzdC3X0ylOLaKmTMTCHaN0K/kwWYXThx
cSPhioyx2tZqnzndIAZHjIRbPIu/L96TdhBiDWu509oMDCPvf+0iWO1+vkL/6+u/H9bB7jGgYozD
dVj+U3X6fljHgy6xhXA5+OaK+FmQ0rFMyFgPMUZwaucP/dhFNDYY5C0kbSZ169zrVw7r37AgPytS
//jR1xHVT4f1su1TRRWt7jBQpdM0S3UnNcq1W8bHRSmJ41NtF5fgk/LuUinzNWmJ97fSQOvR4tUD
UfzgZIJOqiaw1AF5qLLL/FLJnqtW5llUrW02i9eKwGE4D7hvjwGXzZwSKDE7Kn2+FcN2J1dz5A6t
8Car1Xbqu5a6o54CKeLqdeBpcgONoLCV+ZKIIdEryEIlM3ocXCWVUMr0pS6g5UEfSxDCBvq+ofW0
Kotxze20ss6TlDJSB6RsBE63+vjUaduPuWPSgTBMeBBoMkjJd+d96Oda/S5PEgMxBSDIApYJzOiy
pE9qrz+lLFVtdZikdpfJ/Y6mCtJqWbRvLek+g6VXEoqU5u4MkaldLbvDs6mcxy7a1MGtlTyVcwy5
ULIna7qkQIXFoPda2bhLKurqJfmYdtROhTC7ZKSIjsT8UinnFAJxLBH3JoUmRslO4lJuNd25KGHb
yyyUS30Yu/5moKYi1QJbSBovAXNv4QvsiVlhpAxk6TjJuPAiINEVQK80prLneeBvogaCLKwOJ8ra
BFP0aBpjAKWMtsSuhyqBd3Kpen65whx7cQ1bWTCAutciSHqcdQjmEmnPWRbcPpX4i/TiUlkvDASQ
+AsEEhkWReHIy1MUWH6cQuPLAlgStLNrlfnUa/GjFsUo8TKGeaCyfl0AZkINrEGjWfmdYr4oBAN0
MHZBIlX+LFSWAVsC56SWYXeEkGoLWudEXAwyabTBGrkDrja5n+8aIf/EB9krAkYE2BDmNrozqxin
4ig9/LaqxHpmxD2MYVjnodaZi/33cdlQ/77Q/dvrfxyXRaRz0jZwgf5fQ/9xXEYJwetMbc8Ha5j6
B1EGRnHrJIBAjsb7+T6NU//gcM2SzNtdHc9ASX/htMyP+c/T8t9+8vU0/dM618y5ZAkGnW8CHIum
pWQdjayAoFLj44rRABVnERT8h99IuCpzumOhtltRADUc4+OR41uTloeltEJnWu36cqPbffXVmuXP
1iDBGZ2b86Q0hPebdgEOIPjf6n6lmMy42b/Ldb1SdJZ3fW62U4KhQH/uZow5Zu+bM6j2eUQZP6yH
slG4pBqT+dx6GeP2y6BjuNSbl6b4Okw0zQx1hKW1WM6KWFA3V2GQrTrJIpVAN3NJ+3FJQoPkDwui
QOx10MoLtcm7gTvrWM1fQ7G+Rnq8HTLjYYQcFy+9L0jIK6PxiZ+W9kvhMhSBawbTRR4vhAg2M9H4
gsiCNKlbeV4uUmUwsDRyv6BMUNJSqJNSfh/h64oD9UERco+Dk5tEJ4UDYtTdinntFdNii9jGJxZN
Pd73tM8z0WTMV+ESI1ULoqhZT6Z2wjHUWjwFCl3XS3DZb0L1tsw/90XiEklhuN+5IVpkKae7UMdi
Sy49YSkV4swTxIeozHfpCDMyeYoTzVmUFQcdXfomcdW5uDfU7Byo+rhZ1haiSKt24iy/y8UaF5Ll
kEIORps6kaWdKGDgayMF1deqfRrbnXQFhcRMJYqU/iQuTiHA5mWCn6LRgahddOEgime9GTFjV6hT
z9ReIS18SeRqq4zFLiwA0sgPaiXiGUtXgxhH/DRwBw2IplDhiBhOM6DL4jz1N6O1r+uQ60lxKJHQ
okR2x16/CjjER5EsV0zQa2lqqDHBrmjOIJmdRNVA0Qjsp6bdcYZwtSjPr4EmxR6TSkx7v+26xymH
zwvN8JYhkn3HNvTf6572QY39t9d/P+CZfxAPAcgmrcvXB3yaScsghfNrqejqa/oxcFyDhPxPJAnR
h/90J3xf97Q/qD5jKSVHu4KXzV/Kc2gfLLH/eOPrsvjTstdluHXbVsoOS1T2204AYqRE7XQ7a0Hn
itTVKNpAznBkjxVoZ99mmZg7NGk1x2a0cPJZSvUQItAxBpAD6aEu617yktWtFDfyAD4oghtRDPgf
+8rchZOeO2kECHjS3CoAXBqo26xEcTSZJq4PlJALz/SwKwvsplhxZe5gc8LVTSkCHJ0GRHBOLbL5
kPNGZWjJs3Vtu9SLao5WMbu/nkT5e1rkq3cwNx6UUgpE8ohTICGLVdBUJrFiVf1tP+mrWwbxn+Ea
gwH24f/h4FMkiRHBj2ngn3OHD6//8Umnaxw7Ho/R/w/vvgtiuG04UqiwAnWGCH8aw79PA7F4y4DM
f/J4/7XFE10iGgF1grCtQlT317b4f507/PzW13Hhz5/1eYgtooD6vupYTZuWHMiEH9boNaJwLevt
lO+NsPVGSclsuaWixujmT1w6Xsuxvp0H02uExelUbXTlCATrhIFmgUOhEBQREUGMZdfmE4HKeODe
Dx9ZJ3/BvrKAkJHZKi01dQLW6l7CvGrBGV4aoyHwk3f7ruKgPPTtWtSJNKMRo1A1YQC2tezKXNlK
CVC2CiNtqh3N/G2ZAi9sRMExSJiXg3wYw2ynpACcKN0rnV6PFa9VCs1NhY22CsDBKgVbKFYC2jDq
V+hF8gIYCt24X6rHZRWSC44EjoG2zK4HzWIVmxcgU6jP/UzqyTim810Mu1a8duO1WsXqZJWtF4Ht
RqwoSTEJz9f3pQV2HTVNMYRD0Fi+pc+bfFlgb/V+qffXWQ16/jnCmzo2LmJAtRAXv5AZiZlOX8gy
y46pErrNqrU8xUQYpB9AOSZr9yKrFbexRHASQUJDwtleZpax+50fZhVJW165/fAevhlj/0vdZjby
8WH+x+u/P8xk4wkTysjm5A0/6hKYZ5CwdUQRpOxV+P7+MK+Hcp59AygMyXr0iZ/P6zzliOIsAwRK
14LsXzmvfyhtXdehv711lZvBzw9zpRczUxSZZMTcePxpnpyqI56UPyWpCZMlv6E/ft/psNGHpXjP
Wj51c5JtxRagfJ2DapQXoCdM8HdyArw57gB7h+KhT6qjPM884aSC67V9Kwxvi7Yz3WkMLnHRP05J
8DBaw9mcb+qJoV+eSD6eIteQBGdBlCjn7ClqWv1dGyjxIVo+xJorZIPXVYzoCHdIqIjscPzto3Gp
69ybpOqxMip/bWUshneBNqOUEDtMJfLBL2PYPpZKjvEF11vZAmBUgHoVbfqgyDKDyG+bm5Wt87Mi
jh/7uKzhnFFy/x7OfbU1EzTNOTmGQo6dsK39asSdqoWfjF4gsNcgXDecqi3rGiU6WY++c1ul5GHv
TzrZ+3qov84i+TUE4hRvbV/pvimcJCwLw/TSa/KLVFq31SQPTtUqzTZKk0Mofe7GB3Eeb4MEYThZ
rNwvO+5OcipwUkVbbS1zP1fE4jrVcKVicLJ+OoxTBWK91gGbiulN05pf4h4c6O/8eOPXkfCcr5Z7
VV0nPP/xeGPw+fvwat3rP77+++NNlhgtU13PAmSD1631r716rYVki8YypFv/3Ksx0hICYOT1rU/y
x+O9buMcizlUsGR8sw/8wuONVYjH94MR7qe3jkL698e7sTCRZYIGzPtrz1lTfCfrIX9CAa8WEGqT
v5Df2vj15L/NmgVlntmHO3uqs7iT23q9p29GDyCSuzZJpOCIYLZ5agOm0R1ijC9c4ez+FQYM84OJ
jmvUvtcFj+kafdXHE1FXGW/aGj3ZYbyb7nQwQ3YKYzZesU+PKS186eYrZXa2wox61+76o7Uh7XNJ
d8veNk4YBraASXfxJoYQS/cpWEXYjawmzHqc5qE7FZDI0+dkK+yL2/q+xp1k39f2bnPZHJ/Oe2f/
fhWdL0ikAAGjc/U4Pzfvs6/bk0e+1kndyAvpD6KpxFmoISCVWtuiyPDEbjEGerk/nbpP7aW5be+1
zCYqRCNKzw/ucR6gh+5VJRyZXyyoGoYdkgAIsR7ZQ0GwhzADSVxbksXDQhslYMDN5Nee4EcbYxd4
yQaHsK9vDtRMUBwYevF1eWofqjvrqd6jqzrjpj3HvO3zsjO2Cn2D4d4E6V998Wv75CYY/SwKCx9D
X79dbvLH5FL5lNo+S9FmOTeL3W27S7yPN6pjgfRiaAcSd8dxxC+3ySZwrF3si9sE5pTm9OJTdBg2
sOebl855oJDTeSRyTSViP3b8pjFNOAO+EQqkXrXj/JB+Wg7DIT4RYF4of3wKFHej+bF9S98fwFjW
XmaBN0CYY5ipdEzt+0cMWvWtYu1K4sZ0slHUiCMCy3C/B79ubWEJwo9IAxwdFK8Z80Svu6ONd8t4
0K/4oedBdmbTGXNwxcd6fA2rr/JiL3Sp9/6Q3c5Av+JJvJifFlceqZ93iHf4hFexYXwCBkjuuXd1
GJWLQ29ICaeZnDk0sngLEuUxvg1vhRvjZv0HAjpIe5vhUvxsF46TnAM7dO7eYS2DUatoS4TV8mi8
8ZXE96fH4SutCDefBfsT80uaVrN7fe1aTQZbHF0LaK/pmFdxv1aZHt63HPQIzlLce8M3iC7Fvean
22WXbpmo8cBZ9ugt0HOJWDjlctPRJPom7stH/ZrsimN1VJ7js/JsbgYKV8rb6rIcRW/YLUfwiGdq
V/vH9jU/z97oWW8qpTJsnpk9vhknUmW2EN3vOALe8ytxcAe5nIhhxA6OfTwS89iTs6iPC6WSfMDt
N5LwrY/f3zbd25huBFu+H0R+tWuYkHp5HdArvExS9WvOMPDX7kbALC+T6OXPy5n8IMnGi0ZzBZ05
TnawXrMDWLXb7EDikMSgfiS6F/hrmPHL/EUhukmDTukFNEa4negIrwSai5olKNsi2D+bN5wa7GE/
01c2HCbDb/tdA9qVxFrVP8wqcZQl2Zh2AyexkQALL2dMtp76jNGfyDMQ4OMiPPG4qD4ndU4v6Ino
f88UIlayDxR2gmTLueKL9TWyLlwYTBo2w7sg9huHhj80cAh0XXnbw6OrVDu+CYT7WXCJqTMAuCqT
/QAfV5BPnAow4rDShiQBMbOQ2fNN5t6fGxPNbNNq6nYJadTRrE2v7jS4d+3MWEXfhqmzvPy2mzMH
XDJn6wHYUCzOulhV/2tzRqz5+0X6317/fXNm8LdGs79tzD9b1C3xD2zx0KXIwn0E7jP2MxDtcbv8
hen/oRgZq/+X4ArudUTuXySsra7Zn7bmf7zxD65a2agUMy2n/jD380a3ehdkdkO81xS2JtuMNsh2
SzdzF3yOk8oPA+hlkSmBnmBp1p8j4iaC2ByX7MEKli3HPXTNQ9QQI8sI8xIwsYiqZB1b/AwBeM1E
Y3/DX6tirCuj0SE5vU6uVLpDdPKxQaE6hrVXVzbBAmeaq7sZKm7XBRtpcAbzqWr2BVWxffJF71/r
RT8iA9hVc2mzqyQMbivX22Yt6xDMXYtrgZrR7ioqgaOLc3eqinwji4vXDukTxQAj3eo6yA389qbc
nmcZtUwsfatpHyOMWWGTbAQu//0EbGAOHlIKW/jgvCbKQvqG51AMUYLHeq+SlrW02hUMnmQNGsPM
jj5jY8/DzRBZD1h0/cmCYd/f6L11E5D3EwBbGOGgblDr8LzM4kbtg708KbYFqymCcz0OTtTXu1zg
zaXAtPtziAlRTZfXuQd3DRixCSAKtZdgddQLl17e8Q/jloPpprBrC27vVbIPksIfjHjL5QpQihR5
y4S3TY8womT1Q1cVR9FMDzGyhgk5Nk+aiyCXX6NGfw5pf68lkTXnqWJ/mME6mWV91i0MF5FGf5G1
bzMARUbmG1WzbYcXRFm344JhT3PDuw7nPDnVKe3wQaFt8MswmSudOuxeMVq+ZLJ5mAOkwlj+kiDs
20ELBxN49dTGC79QCpRMEH1dTHjbLEyvLLXTAkCMe+w+Vc6YuLcKaKsooJ0WxH00Rn4ng8zm0yYo
hS8q2d7IwK8Hw2d9wdIpsqv1qTOadMZJ4XnIBj4BNNda6+i4MX1rShjBZNslg5Pe6dQ8dEwmv5DY
tBv5vPA5jLMW7ry0y1IGx/W4E0z9aATgnpvFL5vCE+eMau262goMbwcymFb8jiJ07qboWVahgCZ0
Bej04HJOE5Pgac5lr5E5BFF1kiTJRVODB1OtHQYjoNdwwxikuov0NdXylyGi/ieCWMrZz8w/ifU2
6ctHVcHRqtzL5fCAbQnIgXTbqcpbmjNMblIOlA96kpgwstrq0cgBVJFS5JfEZINHETh0LZ4LRLJp
ZNsW+MsC0Vk647Gq24PU9nQHl1ucrCcJZ2qxXDNJOZc6dUx5sBkM9Nqk35mz5DQmxt283w+t5NWR
6pdFvZMW9aDXE/MJZbvI/W21AFW3jNHVTDa0EeN+Kz+kbLMBPBlZJFI7+7lcXHkLMMpe5/S1GJuD
ODy3pUmtnGrPTX2Z23CX4yGrxgaVSTtZdPlpNwUfwoR/FnKBmyFQ7voi2lYq4f1wdhcQ+nFk+Aqf
ACzDbq28pt3gluWq/YExpYIsb+hDtoAOcdXHHWzXK3mrFyC0zB51NteO31yoi8fYojm0HTaZ8bmM
+Rxl47nuVFjsTOH4sC4JptdEd0NNeS7ptRsQwOfAi8oaaS7eq1nlSVWwfkdytKOH95bCbI7yFBdW
XIO6keG+qFPwMc93YvkpzIz7iTlksbR+kHeHXsceJyj+MIK37TzReM1LkdgNAkMOC0ekd13fD817
qmtOMesYtnZYGoGzZedQyW7MpjnURUW4pnXyNa9gCMcsV8GPbaolPSVNkhyHFFxFNoDCUSrWiUAI
nFDDwTzNu3SWMePV544pmBlDUpoazVVSDrc1BVo6nVFldunK5BNkN0/MRp+bP/12HCva9CSAhl0y
5dTKkkeC0clzye3yKHAq8nW1NO4jrdnniXKrLZsCrn+DQ9BSSq+q8gPbiWc200GL9ZNa5W4cn4pu
tIlGO6zB96F87szsICmUts3wNATsy/Bv+yHfxqvNLpu8AFqNIsL205sdTEFH1m8MpocSqmscgRnP
KcWjvbSf6mMvEMd4+21PQN9GCagSJJ0ZnaFAoiH8lzzxLdL/cZTw4fXfT0A0CxEQImv3bej/YWqm
mOoK2SRe9GdE6C/1EQ3CYKIGMhtnwJ8Q6+9noBWQhvbIK9E8wAv82ijBWHN4P52BPv7o1kd5omvm
ckE63WdSz2wr7UZz04vUAcz6rdFPUPZLHhxTA74l2cMiAeKMHUF7z6QVrKhNdIVVC2sZLYgafLKe
vh80iI5ZWSTsorY/Y2Y+5TJ++FnA05hmAwrFpJ/EqcIBvxcCUDCtntAdc6gr407rnis5P6XZXVgY
25xyuTx5Vk1CThV7I642t2Ji0LbmJlPHPQ2vd4KEIDFQd5fSJ1FmOysMZLvJ9FMqTH4r4vbFcy+L
zoxvKiJSpFvx8zIK+2qqXoJBv7di9bRwH4oGWuabGjT+UcvzY5nODN+VbT0gbo7Pevu1SWLbACmV
5JcpprVzbWWxNA9sJrYtVb4P6syvdKq++sLkIIeXlzVqTIbLVCm+2ILSVRPHUnZBRhGBgQOyiZ7m
THSJEBV0LaSXTtznZXMUg3sBSr2Mo4Gpg92Ogx3j7WmX4FEqnzUVZFo3ncQxeJRrwcsUQNk4PVaj
fLOddeXam6Foh8kyO2OTO5NV27RI0xyVUT//rPTCpz5qtxYogslqX4iY2GmSVbaR0S4TFO7c9Bu5
WIEKoQU2LaCwtAVDN01XWW5uxSi8SU0yCcGEeTpy+hzz1PAslfHe6nA9yVO1GYbxIRnTkxrRGTcL
22HKrg090vIwvrQW6UkU7aFcTrOsOGAKTkIsfrXyiaN16OQQvMoAl12s01HBTQT6tnC36PVIOR31
tEBg1Lb+vZH6zNmZvpN8WpeI/x7vY0b6p5D68fXfVyqEVODB2Df5rn/akH4SUvEzMUCFh4kq+rc5
CcuRIq6NyZIir7gT/r4fK5XJ0qbxgH/jNqq/NN/HEPXPlernt/6xHS0ejGLpykDeV3SAiHW4i7GP
oPKxIWq7GZbIcm/1h7H2dctBDxWe9c0AKYeiFZp1isrur9oZlQ/wLSU7JOJjx5JtMXZmnrOME9/6
H/XxJtxqz8MueqN8tdxYYOQ7T1qj/eyv7P6uVtrK8/Kc3OdoV5jWR82HHtuhzdLUfGdxNaEgJ7PL
x+yY2+oVaLwL7PhpwsjoSy6oxQxFguc9ehReik/m5/l+eDXf6C/JXuU36yRtzPYudbcc7vz8eoNw
K3rpbXhI7tF8sx0rCsJdeztcfO2Q3SBf3fYcixtaQZFoHSd09BvpOn/pqW07crG4V1/gPLl16VOm
6Em+fh2vsYqbnOvU7fJCUxcrzZfBP6GkrVVcrCLuYlMgptnR5EPlGm/b2/gQcSWhZYxFgXKCwC7r
QxMz/sDc46AmMkvhX4g/QIf0kVuwFNscnG2UboIVq+65KqyGL55oLYNPUlEJTQXCRfV0J/XK0/AZ
ti9kxVm/GAM3Gc9oHSk/1dQlgPsnMVR7DGG7/ESNXVv5DT9HdyhTl1EXTElRxXflIHablS98nlM7
edN8w06O455GrGtLIchXzLQBNa0WstkWNbwH/E+fJJNg6MVP8bI3o73xmWhFXx8bkmiaPdABPTtc
xBHL0NnAEnI8VqODXH4Sd8vtCpm80L9LS1l1oL+Xclxp0z6nnPNZuY6ZTcNaZz919nTLL4Kj/mb0
ZR0zyTv/13plz6D0NVwlt2rL1fmRZTihaxPrylnzsoN+jJBwDQcdD20uOwDocQLR1ZgiN4412XxP
/ndgZOIGHtrCzf9F3LUv1PzC3yLVoLq8MpudhKUd2mNLroyTnr9qgt9UQX4c/gDMNKQ6UGOKjRjj
LhSjVSzenFILxmNXvqDvq9iOl5WsBvRs/kJw0Hol17bh07AiH8HFcbEw3umfUn3ZV/12h9nF42uX
d+sYj+MXingR6XvcaOMNTQszF/G9uYXyRYsXV3OTsgnzwteTSkGT14pfC+MOrqNUvCmKH+0Vb7jS
I8WraKkCV8Pnm690BOzzcMWzzfjvhKVmIh13wYNLZpBCrCMeNkRTjhUUZ/CpbS9C8cTXDYbC0lvR
kPcAKHvRTw7WYwlR0dfRHDYmGQYqMXqvox+d11NMZavHFFevTUoHzA5dE+qRV6acDOqX8Uvb4H08
G+OtuQ0j7gDlbUF2MC34xOUX3Bhxe4blVblU51DbSrENqo916Iu9fIIgttzFOdT8G3CPK3Ig386i
t9zhJucyhTuyyfv33/Y8jp0HQw90Cob2TO7M/6VIwrr4mxvg317//7ucJf+hyOQJJBVLGgfrNYrw
w7yL++DfwY6rG8A0voUQvh3hv29x6h8aDGFSxobGhHLFRP7CrFBS8Bv8fBj/+L6/gXZ+8vXUFSCL
yQQ0TvqXhksodH0jc2QFAStFX+WCLCrKYJoX2GOokqelwTHYbyw9fqzF/mEAkpVTg6yoMcfmq9iz
p8GuK5RLsFyxnW8jkTWkjRkMLrBJpfZpQhOKh/Vw1e6IGwHQ6kGCZW4rlTuDkcaYAO3J+kNH5OO+
qPSbXhkzJw8mPyo6T9NKR67jYq8ua8METc5TTgq/z3njXKkzT66qepeZOrNyrKxxsiu7joc5E6Wd
Ulv3YyjOaKbBQD5qcsahPpoyGl0wizeGUV6CtvMXbZv3mRtL1Yp0hJjPUiHu4gUZshEl8MkawwO9
Fyy70I8Vdn6lSe0I6xCorGs2F6cYUXRKq10ZDfdSJz3geWC4QCJoEE2Yf6PLndjtreEaYeCLOfDr
dfJMGJuStJC1tg7eRzj8ttYu92GwailKiDJ0luW496Iw2szLwE2b7jhEMwVLah9oOHq1h7qhiZ1B
hsDRvWCNCTTlVg2FC5jmHcFAZN+akNPUkMmVZ9wCiVhJ23Suj1FA1SY1eYsxXwpC4YGWqG4qSS1m
7OJroFggK4GcsD9znKiNT4m2kvZl6aVbROIccTk5v/HCIcPBUhWNQ+e6bPwPFgFX9o+u/3++/vvC
sXbCWCJnYNWiW8rg3v3XwiH+oWOI5T6uQP76s33ju40IDMjqb8X5z9xkTQ38OB6TCFA0iDui8ed3
/KVhBlLFx7Xj72/9mw/hp7UjyaYmDIy6O1hLpNOjrdqwxPwhLS5WzHm0muFGr1hsIXxpy8ZNsYXb
AYFPOTvR7HKTRrKtE22x8OIR1rsXR+0SR1mHWGfnuRcF94Tty6TkxAw1nD6DPpleFJgaC1dZw+QS
2gv8tVngj0bN1tvvYFt5sSa6FqtVwqAtL8P9MLbPg0nPdRxuxBpfYmutBMBSj3fKapqNmjrZYbE/
kXRV/Xz9/4yZzrUltJKXsrod2u4LWCEYJ72TMOsII0AeqnU/RMpVhaeuhtnFmNETkbPlglSqvrhi
pvtRrrlTRJdInfY3QorAW9O/1D0RZAOkYh6LggbF8GSlwSbpr8FigRS9Vyb5qWkDyKE9MHDzSeWk
SFdDYaheE0LoksM8cBRp5t8rCzw55ayhBJs+zOkmn3aWGV35IXAhTK6U0R0bG+iZb9mkbbu8uBJz
fKYHWRuZ7jQF9Q66UbwJaRd7qjo4CWUFeffQGe20TeU+9Ewtpjc5yhZ01AwnpOJoQfiJ78lgpwNu
5IbBilCZkXL/j7vzWm4b3bbuu5zrHy7kcKrODQkCzCJFRd+gKMlCzhlP/w+4t3fLdpe7fOsq262W
GEAI+MJac47pDcqwh6VGbR8jAzsdKbbcSvoc+GjG+mnTWmQAE3o41eqxUUtEooObG8QsAD+8dlYT
rKJA9jcNlqlV3crRJhw7we6SabSNYtho0vSKF/ep1am1Ao0dQ3OpVKMA+0hygu5KXrY91u/qtJOp
hVheRaE9s1O/PRTDsAprEbLhpRoISbH0J3RaS61sVzJtjpGgPmXUnIqybkbfOgZmjgHMbgIKDWUr
r8Y2WRWeCtIc40BVlhMIiLQNN20KNbiKhmUKVmLTD1a8mjLacJ2kOw1pSLDdpI1htZNjeZa5TzzC
VmTENSZyHCM4SvUXRZnAmtP10F+qDns1QpwgEq+lrl9BoKHSsW5hR+2nUt0mhvwyCs3Z648h25ix
ZD9hms+SwZ2CEbVztHE01nLBCq+0VklM0YjqiIvY25HjiX2o8C6qRNLOaLWgqmhHE7O2+WNH7Ln+
OA+NaLlp51JY/ZfSq6h9P2L/0/O/FTTwK5ChRBuZPHhQhx+VYSahSGjR0KOp8GUUShMfSq/AZljQ
iYzKOFbVD8JPcIqmSkGWutNc8fi9goYk/YMy7MNHt8QfmKg5yRlBZ8TmVkrIczd6UScwE6VKL69a
a/BeMyTBCyCkmI3IevkiKbW2iIf+fRR0lZuIVVUrdjwCBEAsV7ZHsKueG3vI5OxkqyWtyO2kY+DR
sWjn50b5YmHRFrB7apXmttZRmQIna9R7PTwLowJuZmzxTlW2VXRorgcyaiSalHHlUB5+HH1pHgyJ
e7ZiQ0BXRAhFNgnL3ARLaoo5prIJkLQxJpuWW4jwJjaQ5ro15uUZHUFZvSiiq+m3ZfQy5X50zcJC
uEGLwfanQ4tUSuekx/WgYCcritn2A6zQzLaeBXYp76ddFg4nmmP+ZE1PXlIOj4VJxm9NxhBnjPjd
Ojn2xC+grCaWtzG36lgfFT29ryYdX++wSGXI5Y02HGMcb6tWU2K7knx6eD2ogS6St2Y6vXe6fD/6
8ZFsEFuNBBaArJLXnk82iAHaP/Qyp7aoptCLDra9DGBZxkjWRhFp1TLl3bSxCD4dferGlZKuxtw0
F3/yva1L3DGg07A+Wvg0vn7U1+F//S+5fW2u/7FjHK/pl//7Hw2fFvfa922Vn57/971NKZJMUbQg
8Ee+pnx+M5tzb/Ouoih+1XVK8+bx22pMIXdGgcKoACbh/p03f992cgqUNzL3eDmQyDMB7nd2cqhn
vl+NMSx9PPS/7v0Pq7FeMlpkEggF5A4ptpTA6Kl6qdzocSds4DyZTm5Ze69D6VUUXGv9EB+7+HM1
+kv0IKuu58aW6PAfpPkCk+NAO5hBl7whzfZXus8dGLG1MmJiaadh4yf0zEVhU6ponyWeKvSoMCGb
sHoL0UgIvtbashwRf65DFwGQEqBRkCxX98qT1dLhb8uxA2EoyiRzVAnJW3dNpDyXMKsIwcxvymr4
Qq7flzITHdUAAderpWnrBqq0Uql3vdl6u8QCIWo109XQH0TClSU0dlkyuXpHeEZ5rlPsHGRZIg7+
jE4awqLW3FED2ALWu6gVLQqrkfZ1Vh91sV0l/J0IFpsAHAe9SCpGwBbT/II1bY7HKjd+3l7VKH0S
sujYeC1dByFD/aHjqyiJSi2HgISw7sHE1n/TGPqlHYiE66xoDQVgIXeGZ1AkVr7WLRunzRgik+am
HQBHars+fZJ98qNwSQahtxGGdpmX5a6tHq3yKcz9XY5AsPGeGS1soRZtLDBEo+LgFOJ7H058HdYv
Xt+i2AzR9MSFFF20dkIp08kikTYJSQUICEad3SRUMDjNADxaQV55afiSVu0mH0XKhnKe23rTXDsU
sSqJZOsiK7eJQNepsC7ZoKxSvd9YHiBp8nl06pVkLh6EzFgaRcxKjfYJm+46ftHF+dDvdBWve/mQ
JmffACw57MdhIN2R6B0dmFSNtDWNHS4Au1OeSs2gO1SuoFdvDam688UXOdgZqDdi/7NcmftSCtDu
6YQhCaj1O3MMTzUTBoIndhhR4zaeiHTHWgATWWKZWwL+W9TwpFOld+KmsJWWrlT7RUleaSq4JfIi
NLvIqyxsD6uR/tsC6u2LPGXSsquSO60Pb+SKBlUFxCRr7zrUNInCtdeHjyzIHrrUeokyNjOxWTtq
WL1liFMSqUAQqLd3/Xy1WQ1Q/hyhYf4ojlIO/YaYt7Bews7dSR3mggw7PbF34EGIEcgzEC/UT9My
RtZIN6EawJQNpCYV1VmL8rWVEZaXlotGM+f13VIIwJBlAkcXIg2Iwl2sVCpZPliAoapQU54dtaNk
HqT5M016D/vEJFGtvI0a6QZZyN4Mvft8Zpb1Ew1VI20ugh7dV/VLMapXoY7jQ2UpGtN4XO70GjjW
/5vGiHILt/E2i4tVjO/BmNR1QasTpqpEXFqIH2JJ9/HoB+XKzNCRxgyLLJ8l/dCJ8mejZsumNuLZ
UsNTpSFMJpdCJC5XpTupk4eXCRlbtXHl1dZaDIuXylcRfs+WbdmkBOFV/THuCuNeKTNEvZEO6rE0
UGQmRzzyLFjylRlp6zn2ZpoOLZHGYqncyDXNVuqhEfXjSVQfoOi9gE8iKL0gjCJRQu4jj9WERG56
3R/ReV0xT0EEMk8G3Zahzk8VmqPazJGeZGe5am1Tbp3M3EtmRHk2MB7VoccBXt/nkbcsZ6V2qgB+
HvqHqG83npnfDHDvUkWbMISNR9R2aPPMpSwmKKpK1OfmDJqdvB13XE+Ug7URQ3NjKOOqLrRbL9Du
xBkXWZREp7OMsOaQvD96lmdDhBtqrouwMGYq/JV4AirxT7P8j8//Nstbn1iaY95CP/oVU84zv83y
/AivBYmmDEmAE+bF/d+z/ExlRXbxFeTK9P/3HC+jCMAuKhN29xUn+RvV2hkm+7FYO0/xH49b+2H5
XrL0JADSE7YiyneyplDLTYa1kApGl7hH38OIDAyxRZaMFmuKwnXVE3DzNL1p1biaeh8A+W1cv2fS
hS7fkV7AiD4rpdlW2lkXXD6c5tNfio6PEQzW9/Uhk9Okg9LhZEmAbudcIz7OhxUJpdPJCnWLOAAu
8oGcAaRXFGAa40pCUL1N6b4rc2Yw96hDMki+FQ95g5Iu2BgzR6LoF/p0LZrKEflASuWRoQUo8a0U
CBEnhIT0Se8JdSFCI3NcmfFFo5kpPUisVsC5a2GG3HEpZlAgCDk7IqmEH2uyOU7PJZED9B0v4TYD
F2UhgU83hInnwDJZw0AmhENI2Oo72yPOIxUu1xPsEfGtfm8YzSIXnyv11tTtRHAyhoxwASSxSJbK
zeAYr0if4DnarUufpcnPuUWO20qwo23KUqdo7tvq5o+9c9E/AwLn/vq6BwaZ+i/Cb9hN3925//T8
b3eu/mnGnXOlsb3XZ3XT33eu/om7U5NISPm6z2al/d87V4MwAGcQXTiGrr+8XN/uXVDLc7nUhKJC
n0Uh5eB37l1Gh4/37o9HLs03y4ebQSdnpM6m0Ntq5rRuO2a33MOlQRBGj5NPaXaU6O2C5c8ykN/8
jgV5A+4/ojw60CwZJwjCvbeYyokForUtovLBhyNqi/p9bY2L3CPrEFzwsmj6J6HR14MVHCOTpSlT
3q9v63mQ+SDf+uuD4EZVgT5oQN3nQerDBykTM+nHTLa2uay7GUiSqt78+h24CH58BxOFB7h/cI4z
peb7d0grWHNxXHjbjtZMRfMW10lfH379Jj9oO+aP8eFNsN19/yZDTcOrnt/ES+C4EN0n+6AVn6k1
gE7njAP7+/UbzuX6nz8WOhpcNCjszHkr+N2JK5LOC/zY21oIwHNBWFmB7LJFso1hum272w74dWES
f1CabpTFbhSrFAYnCedUdCr9wvVCpEwclzXGrhXEzq+Pb/69/fB7NdmpssdVDUkCtPn94SVinBLf
nHvbMnZlmIjpxLiWc6X9y/VD4/Of3olCGKVuHY751yrVhysoCyiJR8zvCFGhX5N21kue44HXpZjq
aKQw++21U/ZS8NyYLwXZOB7u5LJPFykbqVKgOjpNuBNwDOPcUQdxGQUa1jJalxE6tzFwFLlYRQmN
enN0oy69xtm0aozuXgtyZyLzp+gDAn8VVDbsE1DQqoOBfq2I4PCLe6urHT9u1jl8tJiVPgb+Ze4h
GBD6CyOJ28XqPiWrPovZJGmYerOnovXtFrFfTa5vDAgw6+EGSkRtmad+vBfgGiQcnRhgBqh3Xr4L
RUyCzN6ad9/omJ5KAie72RsRv+WRstFB9RalNy19NgYqXXo/7F+FsrwxS6tZBPr0aqbqextK95gO
joo52lku3+aFcOorDeAmAZZNeBSbxqmixA2S9Dnxq11WtHuQeBupHdnrlKUboXqRy2RbD+HjYGAK
qDQYz2H2QOY28oP8xgjB/MK/yXx/n5hfe5erTs7oMMrKGxtHCz92VNfoiyA20ciZvFmFeBlCID1B
vigkt5KvY5AvhfqWMJNcCk+KzwYGpd7gKWvNOkYBQQXQLs2khNajQzzBqCYQv9YtRwwAWjy5fWtQ
N3/oojvCjFZ5tMvUcV2bA+BrQtbYs6ThzD8DiK2Uj1XmHf1MhdgeXOsaQTJUaEvHlWWxdh78dVug
bbE0lOAsQ9LnAni7HKCUDoKV0TWrXIrcvH/RJbeLdiKqFA8CUU9og6L0y4k0QgutiU5eBNZRQWog
MpXrAmf5GAi2OXTsWNkglN2x85WjUFtPUrxqqmTpsfCpinsy4Jex7MGleDT7fRsGrj/GhP5Fjk6i
bEzZdKJroRcbH96d1MaHxKy2/cA5htpcG++AvvZBlDuVYrq/vvWN71dqM2ORwZAqLab32Zb148Ky
mxRuDSCO24BPFooh294LHepF2JNiZzQbQW6OrYgmKDhn1WPqn0frYcjldRaZxzIg7DEOVyM1VRHJ
TAuT2cg08PxGeBCb8lLII2q16dRnVwVKRs/vS1QqIIO1k3vBklLeAdnESvB7CB80SmqBqme07Opi
5Qfv1KecNAAQZZwlmogjHoa4a12zIHZKD95M0+Qb6GCDmB2kRTqN5vU3k9w/D7KAD/BNKIzVUGeY
RJk5YcdGRcM1JR76UVpIY7bOqmVnDbs2uZhxsqyChxTiiNT29q9P8T+OrkxndB3YWMCm/H50HYh/
D7yCMa9JCGqO35SBayPcNu1f09ofGK4xYyhMKBi0SqQZxsma8MMp/blYi1KeieT7Yu1Pz/+2GERZ
OifOwdz/uvP4wJc2sejLQKogh6oShvyPBA7lk0oThgAASeS64akfN3LkWrG6ZCX4FdHzW8XarxL3
D3Ptj5/c+GFn5KMG18e41bZao9n00bFcyzfqOPgLddaB0OE9R1lxTiZ9l6fM+lbcAnJu7SgWl4Vm
OgS13XT9uCxD6VaVEscPPQpRdg5KqtJXATUWKTrV/kFTjjUdyWKfK/mhirStDxtDoDXcyxsPumNa
XvRGcksUednYuT2wOEK1UOcZFwg/3qJQD4wd6NmxqPgXVc4h+3oBuaiQ6jHi1cRxB9q92uZEGQdm
OrPbhyUFwxNj/TJqxVsx7CDqtztFvw8RUHpydS3g5fWpcZNIerwKdZ0Pr031oetUtIzyokRbEjT1
hmN66jt/EeZsozRa8zCL6RMbyUlVBFtib2sakd2T8RH6QrBqLalflkb8GSrS7cApyuWO4AOz91On
zovkWLZguIY+q12L6uDXK/FPvekg0sB0x3vGLfgvOF4mhJ9qJ6wSv3/+3zcdKjomELgYKlDJDymU
801Hlty8z/qPK+XvHdjsLpHmQGVMu7Mthff7tgPjR/OtSvAwscjEx/2WXkX/oR7xdbyhuAMvGPAO
WKy5r/txAd7N+1GzauFihMtGdCj51sqhgy5+F5CQyzzgPxi1TXzw7Am8Nqit8Cyho9JJtliMx+Zk
+o6yn4373AeSHa/l1Wd1mTwHzyS3rMujIdvVBupL4VpAWWKnA4lxorxh0pYQajvK7glE5c9YZw5J
rqDY2ZzNMk0UFPpiClft7Qj1DU/8dA9QA1gtitLo0J0Ma101BycH8o7AdDI3ATnps7b0s4gggTUw
7RpAG0q4AvYGL2HhSWsOnBernvlH65/QRCTpDRV7KMLEI/N6z0K3jWWiN4DAhhAJUF5noTs/94Hs
5BgWfV0vBoLQOU0E0EHqDW3eZ8VhDW/9reWQtwsrnvjexPxCXmYZ3GFpE6dFWp+0fbwr54R1mwzl
ABPaAvLWVdnfTBv1njf0HpB0T5vScAiPnnGR+2lTPdMWbpwUHyG/kQ2KeqNbUtvnYFDp9Mf+1une
6sXLC397cj+mOQvaMN7Ho2C+qdN12BjTzrw2CB0Qby+x6uTRil5PR5UX6h52tmmFZpBK2WBDXHDy
a+mvRFaw05ChGQeLRdjxeENgHb+ZOREezgF0A3FD4DDYAgpO03FWNdOS1YhlNkhV3lqI5Yv8Mdnx
QM+ZxBU6aepw2brN+E25SromLhqRuoNKmkTlbK3Uixbl9Hii6bMEnaHar6dX/qdZuPwxeDf3RM8E
JTbf5p/5q/lRwWO2ngOcVQTUOBF4AQ9x9fwX5fUdi5i1uOHxvAZC8aVBKrRBl2w+kGLh89J/PXJ+
vrjx3fqZ0Gq+nh81nvjx/OX4Jr5Z15YW+Alltytceepw7k/jiXjnaKEc/P0INyZzXOTfQvEyhyJm
lk0CaIBWBtrEA5+cdwzCzdcw6Iby2E7WV3OLZ4XuHE06MH8Vmw/alNZwT5xfzhGFb0Tic+I1pyY/
84SxORCHPR15NKdtojdnk0ay5LJzqdjndjRLo0sndMxpFxiLZVMt+U+2shLULYswdJXMDraDK/k3
1XY4AkhELU0eq0MpD5W1ugeWOkutHau/QXtNe4GHILqmLodePOSL5jBeultwDv0br4X+ejhqjYP2
S8AOsZ4O+k7dVYfQKQ7Zwb/4NnTkg1i66aYkZhIV50OALuu2wJzvnoPFJbWrBbHY00onNeLKPfOA
oT9Zm0tvGT72JGM/AuGq7PAmWBXL1Fb3E4OAtRpctd8nyxqp/3AWvjCiLFrn+fmKdj1Zp6+cEWs3
hWdzzadvlnzg7ux1BDDapk5OwXN/01c3IF9Lhx6p2W2V9OR5LmnOFDV9fd2xqy0zp38bXF6wBAIz
q81TZEPBHWeUJ3AUZNzxeujOydxu3tpTYjglcZp699kqkOCFayIADNRjsL7PnGIEWJxHHixq+9mk
L62Jcke1T0K06u3V7HUyD4Q2KP49MdSja1UiHHGbr9UDBuSF92W6WDQW6ZcxNDYtasINhveF/06o
dZQsyY+mbpzG7/MoKq9F11z6t7ArSW+vHF6l3jLgygfBoZzMw7N2wzeJqabRNVDt7s980/uCBr4V
t+zIeDiD6Qa18BOvNqo7igmDa62zV2pzR9nm3CEcPly3z9f4dDWfyAZncbTw38I3Oqm28iBsu6O6
55JC4C/rDzGIEhEbSHU7bjgBeebIoS3bhvwK58YzU7S5ZCcswP+BG1iU2Zo6gLfrjTuYNjVwFULt
1/VWcKZL88yn+lNXKHPyHFwHklywqaosC/7FcKbCh/24LfjH5/9nhQIDBF0W1WG2uRQwUdD+t0bM
jzRUWKBD/uM3Y+3/rbujA+C0MJRJM/Vz9gf8vULRP6kkhrB0gUOMr5Yf/UaNWJo3NB9qcD8duvbD
LhFp1tSEfi/u/Mx0StE85RGRWm3amM/J3NRWy8TQbLOFPsN8G/peZ081huup1qAhZOgFCYOdwsEx
GWvEKtqkFnP3JKtuWjKH9WiP9HIjzEAJfLUxVT6dGTCeDbKAJkyrJsxqWmlo5IfoqTRfxHSfJAy5
xHQpPZ6qRl6khMQbGeSvnIKVablKKa6r8tILKpFKGZAnrHA9S4U8dZqpsedNh1eaey8BPzQwL6vN
ucCiTz7VKHgrcUg2MPTp1J/NATkC9BFVeA6o/lkeCgWxQXXBuEsMLFE368YM3IpBGeOQHkGpDj+X
RbceOsRhZr9MIDWlfgzSKqVoUZ+rKTikebAuqfYJXrhG8AVpQvN3I374LLoQdw10QliMbeMqHrsO
YsCajI6612Fxl6CNednZr5XXIZBXUQdzJS1coqO+6EV6yWXeEJOY0SsbJGXVMqyTTQyGylNr4hUe
JwKwEltvH7zerhp0zxTkJka/RySxk9gsJEZdfcjv2HMmiEEMbzPACT4YrUkAQqW9NEkqQ/4Qz1Kb
u8O4SI0cV1MirqRRO/WCuEsk/2GkNtq2BsXJZOy3ZPf4jh95MBhz8SkUR0b+fiF2IAsnJjO9Da6R
74+GXeitvqHnb1JN7jvbrLUnMQ22uag5kZodEHG/JqoHzipy1aFepYQ6LEr6inFcI1aIAjyF5oPV
ysGqhJ+6FKf+YKrtSpEY4ILCLmFn/KmjF4MH9X16F1h3CMRio8QQ84vetAoM9OPo9Y/P/zZ6SRiJ
5p0S+yENn/fH0Uv6BHxbpB3zl0z0Y9yJ+kmhSw7YaNbEfb+/Uj9J/FI4ZIXjgDv8W0UNdR6YP4xe
Px36V6/Rh7p+1U6jMMHjJzY3XAxaBrInugBkwo4iZBtSd2xTjZAu3agCC6jaIDCpxLTppXfJxLQo
TzKcfWEf5OG9NaBbKYeXDnuSU4ZPaZ9k5EqxWGlf+4BwnT5bDa3nTiqScLgYYvQuVZDlDJXdFkjg
TDkrZnYrToqrhg1ojvhLNrAynSJMcFBTsDe1wi4N81tfkF4MZWaYSs9ClAk0H3B8F95tmQANkkgB
H1U8/JVX341TuWZnvPQpKTbNQW1ZN1KwLsbhKLITiNPKNbNHY4TmFrWzUt1SlqLkaXh/wQlXOq4j
COouMdszmsZOVIKEdIa2eDR7aAPGraANdjsykpu7PnoVkvtOSV2fUMDazxyvsdxRDi9lo9+acUHn
ubx0agwjRVpmJnXV1ttX2Zk6drggRsT2BPZC2HqcKmh2wzAcjabf+Cx/pkBcm4m8ayKq3mN1O3TB
iuCphdoNmyjtzmE2bcckW1v6czWX8Tm9URxTGWIYsiZ560M067LIkYaJvVp/6FOR2m6PqrZhhewf
BXV8GUKWbIF+ZopiHElcQ32LdW8pVuaJbPRFEpSbEUBabk4bU2kXQqGxEUX8VJhuQJSMKrCBSpuV
ZfoDcHQ4Jf3oaGwmVWk4RK1q+xYbUE1fzTExU+DvqlFyMiF2zYDG/YTdOAnwqZqqTT5zXUrUWXXU
WeJBEMhbb/jyEvfNzRCzD/WF7KDL3Y2AQ6qTgUAi68dzht1Nu5p1Jx1ljQbh0D7muWdLXH64EMYW
U7bMOtsvK4TJXA7xMbOGtS5UzlRHDymzkwLm2vKUTaIqm6z27ybPguTQfTHSGgrRIeGT5XrqzvDs
iAyHoXzj9qa9dZCQLRYImhsEmNVr3Gb4Y6Ut+UqrUh+WkJwKCLcgrgocXYpyxUGCuSSVw0VTkOQ5
pMJr2HV7L+qMV5p6SBcZ8SdvZbKSGAa1xD6RvZXxgCl9clszW4Yq7Z8boe6Xuibtu8DY+xEbJG2g
9dDEzbMGr26wjGeju7bIr2u/OtY0Bj0z2GRluo/l5rOg9HtxtsQ1uvUStJVqCwpyCTlPErtouo3n
j4syKleZLO0It6VjFK4TIXrz+46I3Wcams+dkBzaNHFV0FxkUWgEp/nVqY/J1vTb86Bpn7WuvkUZ
NfecFGSkkluU2tInp7KWp22P+Kwo4uPogX5ooOmEm0ILt1IV3XuVdvFyWLqp0mQLUdC3VVwtSwlu
SG64wH/fswiZzCA782XYpo+5po2LjtNHp1JYDyXrkzbI3CIzT5bQ3CrWcJ/WjA560UDYkpy2MhZK
691P3ZxABpFwojDZJ/eVaAIdEuBZaJWtS7nbCyhedfCeGsYQXE++x4GmEws8zaZCuwyH7oCaaJnC
bPIV/87Iq11IysBCnUM5pKw+pPrkGnK9VZKkR7ro7Qu6YErFFjivLoXarE0Jh7mJDZ4owUWVHkG/
6sn9NFgbIkafJgIGRDQumVC+Y+JzRXVySfBYJL61afpxFU/oDAPr0AoDPTMKCgH7uZF6bZ4vNKQz
dG6drkAXSpDBmOFD1+OLnPc3uhme5Q5R8RQvWRGxQES0Y9J3y0qwy/F2lBvEnuQUxneikbgTm8Ip
ZcS0ENYp49JoY0JAoEsm5irST22MD4adOW4bcFZISCUyNqgBWTqsEAlb9rWkNh0Le7+a7FGQ1rs0
ydfxkK6s/FCoj6KpQ5/v7TolE7TaCQPZ6V6/KotLm9wUxKoI/rts3MWUkfQGlCT3d+8/+NlGoycr
9uHneLrtWBcPmeeQi7DMW2GVpfKDVGLf/2NXNjQtKN8qqjzHj6Nan/nkv1rZSLPe6/t2zU/P/1Y5
Blk0K+o+8hqJPWAuxY79V8z5R029+kmmF4kwhx//B6/+rWLMjwhKoIEDPWR++m9VjOWvkozv+zQf
D5md3vcV47GQw0iXR3b6/q2ajkxFZF8m79AHldhJci6fq0L9B3RFuOi3sH0Pja264razJTgZtfKU
MMfJN6V+xx8qp/j4u7fqGbY5RcjNsJEgdZDezGxFfbnqFvRarF19ltaZb+cZXppVQClSpMBLDbQg
Y4QoHmas4gKYRvPY0KGQu4dxoVpkMi+pmsZfWv1ZxTNmNRsgzB2Kogd1Fd7FtGEUYr2eOnYQCjfv
eBL0iUsfs3X7pRdIAVPavcfAlTJnNvDYAaEiga6LGpPOdloL4yu4IlsHqHOPVS8RX0pfXMgvUwIb
4wEK0AampBgcwSp05bphzMM59+AzvwpdvDKFmZ9yMM5UY714GZf28Dk23AI7HBS37pKMa/ZD/Y0n
7qnHEQVn7rT7GXwABckt7nFRmsVGOgyuPu1QF0DfOIpyd8AbOr4Xb039PF5DayYgKNU2GY4y/47r
dHAoLw0ZlI3ahcYArCy8+Ij7ik1zL22yJ52VWZgu1TMR18ZD7T90t/AmFxI4hZjEusW4hIx9SKjK
vlrME2voI+GqPGlW68ifZXE7UmS1Ttp791Bc9dfu3S81lwmtvMM1ejbelyFUiEurvghObTgKGiY6
WVCGzyKAJP43yfcsBfrc1u6aV8wB5D4ZMGNAML4w87ZvyhePIbK9p0QoCYt6ssHT/smjD/c6GgW2
ONbcg/316DPr9n4cfX56/t+jDwlpc7vY1NS5cUV955vm1/wESRa3j/4Xamj+0beqEMA0CaMRZCRd
gu4wJ6Z8G4XkT3i26RRj/eFwGSx/pyoEuuj7fRUD73eH/qMyi3hydIOlaGzNcdgMXYfpza9VG+6C
YWvhS6WO40o3qd2YrLkKCVBOSMhqXDDLswoF1VIOyGuSfCf1qIyEusUAHdTkTo6kodPRCQ178ICR
VKnaglZNgZF8KRPftSZrNfaqq859DyVeVcMlr2EJ+ClI57m9k5LJQMpJbfLyqD9iwaRZ1kIcwxIB
7yAoi8VstzHIevRJQksV1FQCtDVxXTb+ppV7R/G7w1RZFN/NoxlodifJztR1bi2rNGY010r3Atj4
yHroKlIicNt1WsYcPx70CEq5onuUqiC9tbWMVVxyvDknrUjujD6+KVXzoo+HLH4p6+HY5PTzAEHG
ZK2V3X0gCxtJJ+xCh5AmN9lFjzCOA+H8jFHcEQYkhxHkMCHd04umorSwItHGCUFa7a1lYQCmhIOv
sQkmAKyto+hvuQIKqRHJZZ71VxSB2nIZjk+SlW9UvDB5yD1dirQVksdSyAC568Gt0ARrv83bRT3S
sSZ3MZhKNgoogvL62NI2TDSwjROMIYV6ViJseJVxOcMaJYwjiZUftUKitaJT086IUDZKV1aGY1A+
jQqI+VGAldkMK8Nv1FMskSQhlQKrP1W9q7py9lBsScxbJV48HoKwCpdDlJy9PN9nymcuHNadYnT2
xvE5SomKEUWqcLiKFppYh7ZOfvJCEWbDhUfXL6L7o8ainWnBfUCNUku1Qyp4Z10Y2CGkLa6lGaoh
Th0bO12Dt9NCWAVvcTXkkk0BEh1czcO1k5sHwunPQf4W+z5uepF6Jmo/C4BRklSyHeXxfcCZIY4o
XBb6AIQOYvcUu50mXMgc2TYN0ZSlUp66pgD2lGR0fPTj1PrJgmIMaBJpjUfa1c0gXFV6cowNEoIY
2nkZ1doEYPM7FvxTWLkWSMEYtW4ilLCemKsnEPotJTVtbaVvQ4XRSAeYymTXe3el0TjDRDuOVqzM
DCZKIPzhEsYkLsd5jKUrW1TxQwHLcEprCLt3uQ+pp4JwRHW1gZI/UTuzUDgaMheEWJzDpBsIttdS
t6yb9VgWMGaTvTyZj1nWnUaPLoRfLEKJ3W4R+BvNOFZmcZTISCjFpzR46OQDvneuUFdgYxnE3dpH
QD808U3Q9HetkLtmkpzCLn9Oks41lPIAepWVcms3OmJMTTqkDfpIKqoiMxLB1533UIrg1MN07p0N
s31vFB6DDBl8qNLLUR5TCydfJWg9Q1XyR4ssWCtTCMTvSfbWv9I96XP8OFn99Pxvk5VFqicoTgmX
6V9u0/9OVjPhXCFGBCjNPwSFIbvHnEKD41u82LfJSvkET0j7hhP6XZm78YPQjQ/73aHPGqqPIgtF
CvAiBkG8K0yiLNJe3ckFcZGqh6AAfR38HiNXV6UXncTAO8pebPuCfPHrdz+M71l2ZndYRRhOPJi2
w0pU65eQJW1TDGslqnZjL9vyMOEJN9puLQsGqKssjOyq1R3YRKikwKblKWy2Qd8P5oRLJD2KQeFq
ACzT/IKqdDHiblMy/UYvSDWaxy4hfI5MJA6ZTye1qOgK6OY2G0S3GmVXnYpr6ld3poJGQOEeqodt
B/YmjerwDMUdbPqMakaUtPz/3J1XU9xY14V/kaaUw63UUucGusk3KjCgnLN+/ffIM/6M7al5y7ee
ck2CBkFL5+yz91rPohQAfV6i+IQ/AR45XKXFEXmqjYOviI8lZ00C00FyTZuxFVCbF4/JkN7oWmXH
Rkt2fZ8RVjwz/x0IIkHeMIv0UvsvRpZjaUkPOuyzYhyAao5uIQOZS3VAfCPWtui2SULo7qBFWuTT
coMgamYaWmQF/SZV2c+xvhes5LWk64RrMu4Vu9Qe9Vrd9WlCkEm19gf0kPAIo85yaTmupkLzSkV3
I1o32XSn1jSOsEuaZeOYgrSSp25vCcrGIh+ERkCnLnZW0RkjHQ59i9zl1gw7T6op2fEqhtKdNqXn
YEJgL2kcrGtXAQntS8EmzlyxlA95opyhT33xgYGoFSgSfeIG0dYRhjjKbvUxtCYMo4mZ7yuj2KaT
vK9AmNW4SQsmvsQP2woRsvXMrBXTM89CZkudr9LS0HcImtxq2mXJs59cCe2rJAKGQ+iLe//RHyGR
gthvoG7UPRkaSGDtbsxvqky6l2N0rL4++UQ4CS+NMZsrdQwaW/CHO3FCuD7NqOtm7Jt+tB+sctsE
/aGAHtejWG+QVGuL+jQX7o2wfUiS2NMCxZtjgd+4/NGOvdsV7cNQKxtVC05iNL1FMh5H4x4fGlsD
Dku0FnrRrdQSAY22OJplF40+4HA8YOhQZq04lSmpbzkTqog2lQGNMAfoYiTbtIyOYY3eRTK191Bm
4iPKXhzPx6Kw+Aao1+kKPfYaD0Dhw/mSogQ0H1l5c5J7Y97s5rJ6KElZTbGjsp0R62MhNwLaeZlJ
GGKe1D1NSuf5XIfRYBMwBfVD8+MX3yi/iIl5mDXtZsgGL8CBC1wIKjzbSx1zliHL6tFK2hvJECmV
sgN7pxspfPEpFQ61aXyZiDIwzPAxrZB0AA5/aJZGcFjdDYh6/ORWDpoJoCw93j/5QMSMyTLQt6qI
4/jzn+0Y5t0cUH5sx/zy+m97DO0YDlAkVdFjWeyLHKW+H4ggnJCG8dVh9bkpg1aPXgkeR1R+dIhU
LufbDsNxSBKxWTFjgs3ABvFbxyHp1+PQDxe+mDs/7zAk9FZmR1dy17R0eFWL3AlB1w5SXpI1oYK0
VISDCYyomsJrvfdJcxhk7j79UQ2OxD0XVvSiRNKXqJ6Jsh83qfJCP/1F6YULIW6nYiwPrdC39mDS
K6jle7I5RdtYTCVk4GmPeQUdNEvoJ8j+klHvc4ISwzFZzSI9HbWnqi327VTVrlEyFKmKRFlrUVjt
Yp45OjLdNuM7iAKtRlmazqbfe1JOe6aQEaeH8rQfNR/FTOlvm7Bgm8nux6R64uquF7mtKJhO0aib
nKGuMiQXJUMtGDEG+7BY82Xo6vBOda+ZtHjTwp5vF9930ak3kdSbe2tZI/J8Nyjpo959dFXlyKHo
ltpzLcUMkFAV4CUrDaa8pofjIg6DTZ3Gp5ruE8kZwKUMCXpEfJ0mYrqyipHhTsEKU8rNdSroJ02l
2YqRMoMnodIxJ/XvC6O9R8Ib2NXY591S8vranN2yZr8LoKQGAVyJMFzHwsWPr0r/aKbPeg61rzik
k7KqSW0mbsfX1INRfQmVZ5gsp5QSOwgN4gAerAxQAhWyHMSeol1kwVOZ9sxNYzfCeaKTY1YtEYHQ
CqytVg1QusRtT2Z3eNszx09zJjQ7ygeDnE3Tz2HCJGAM8YyIPUhN01aCS4jeQaIdN/rzGdH2KRwO
etmQS3ofcA/EIm7RJg8I5XuWKzm5jXraaX5h4C0K19Ri3tRn+M872whAkCaqNyavEu5S2t0gyhqo
//uZvh3+F7O6z0OZLzTtZIYxtjCJOz0zjpIvv2bTvANDQwCHYIv5eNcio1M6UeP9hbqQKOCyjadG
UXZR8lIYT+lorUKNX5+pCKi4FGC6pr7czSrDe6Uz70LWbdlidEFTXnPNLmFSOGDsCeLhS6tkk+fj
PLz8sWsrE3Hqa2uxkVoUxoZEJ/u/Wt26+GOr+99e/8/aakl/0Suic7SIqOlifWo28SGE9ZTp0GL+
gT19ajYtyiNm9CiRYA1+Xl0hzCBMog8FuxRlAJfyOxIkkXX6pyH+Dz/6ol/4vLqGhmoIRmvW+5SJ
u9ASzyaZW7Jadj7+rERPV8HYg0xABRgxZ55zyqPEYz0xACFMtYrxTojdkN64Vt6pOWg81kgIosoE
xeDiQwINZEj8S33bXeuDtZWmZqWH7xKfI5eG0xPbp0z3I9BkxbqRgsTuhuCOzhQzqOEZUrhj8QwM
Q+BhLCR4DjogtaxhJJRbwa6B8rCKRlQFsgguwdLuZhpV5GV0HZ4HtccsMD5UnQiopr+tMxESaU2W
9nQtM7u30rMEODAn2KLwm3e9OmtDuzOG4ZhmELJr8n1UgoYjLeYET6qIOTH81AFlipsOmbYx5KVn
VmgACkuyA7VZ1TLdqKqbLBaAAIGDn8YsgCq9tezYlBzbpeWc3fDrtg1aFEOrfGipvkU8ULiyFM4r
aSLBUBz6hyDCXpeNLbazRnuu+GmQfSP5qjKw0rrYKO5CDfyTn1eeGKLEyMjlD3/9j+d1kc58qoUW
BczPr//2vELapDtM0fLVK7RUPP+UQhy3LYs1grVC+VYlfe8NwxzESQfz4O8Z1fdiSFnSOfCom7SH
6Sr/HvVJ/hlR//OVL9b2z4+rqFedn2ZSti8NFGvNGF8sHA2SgZcyyG05OE5Rg2hAaVZR3q4TsXes
7IZm7FuvvI3pS2EqTyxWhINlq1EVvAzdoFzNt3jlD5MVPAoW/yMZxesgb49G/a6E0BXMYTPH49Vs
bHUI03qRHcU8dwKigVozZ47M1qiN54HkaXPqX4Qev59p3oywWiK1fmzL7tEX+o80rndS3F8n2nhf
ydFVqqU7uSlXEZxLPxAveTpcJdPHPKR4G7rCk9LR8RmMjAGxgrGylvRw1Saiq4C1qEX12U9R1MHc
fStVktKS1Iv8bNONt1NDlINYKcWq7ad1JZAjviRrLELDfolPWgv9ACY8w6YwHSOhOHSFtR1TNIPJ
TFgWnmx6F4pGyyC9pvA17CimOa0JiOUKmA/1wiHNUtXJeaxtZFsvSSR+VIayMWVjN1rPmvAwzOaJ
hkYW3QE0wuOtXQtWddDbYhsVxRY3omPWtdfTki3V6uCjeITUezXFyQbp3UOvEgge55cWnWIPq04o
mouaW14nIT6nWUv7CYpdqzCqTw2gO9Gizd8GIV3+jqafYYic9a8l0lUTCSARum/jvdRKJy8uOmGV
VQaGEheqo00ESPLri7fW9FQRKKdYwaqerJlx/rjSaxTWseZlxVXY3JkQT6V5l1ShR7zKRa57Nxra
Y60RYzJY+OkjjprBJhoRcJbCqhZJbpG61262PF9SVpMkzVtAK16a6QdLrXc1bD8NsRYKiXM4Bp5Y
HOV2YJmWriMR3GhgoFeJREr5ZBelwXnMCaGKa+kjbPR1WFl4VCofzAfoULV3rR5ZFyQvca305xTV
YmG0+EzxofRozvWU6KxCuut91Aqxnpwwq52EJn8qyWG2QmWVJ4nbmdx1dHAqcToEkDTRcJvjRyK2
TOFIb0CeMs2LRUVcD6i5LZQoaTIQNFBgS3jo0AnkvXmtwSZ0ErF7spT9GPbPDF42g5E44VTd1kvh
LFWYhJkm693bxARQavt1KCLeSPX2LEWQu0qBSo0oaSRL+huTefwFZWX3QeUqeb+Zre4Yqt2jTAe5
CbJ1jQVFj41NkJ/0vL5K8DQZxFAEqfSS9UTFqBgcpJYSN8XjFyqv3GRV/yGrFTzFYQzXiTV14GXl
Rz1B25/he89x3WuYgBFrIbGvjj0DmWLSbxJoun0TvBbMk/1wXiITiKLTs6AhSZCxEOjSSApPug4r
EY/eWTXjQzH373/sFsWx10SiqS06zCX/+X/NL7/6Uj9tUf/2+u/HdWodNOjwpxfNw6eSEhEF+xaO
Y12jyft3tfltj+LAjgGQnjANY2aYi5rz04EdKL2IEdygsORTfqek1BeuxY8iCoPvzemfyE9lUZr+
uEX1pRBrNST3XaEX14buX8lzchrSbnYtnVUEMDziN8C2fslozmwUIlKgb6ylKelvQ6lgDjatRlpE
dm+pNtXUWfKT2R5kddUL1KFhrD6TycZ0RC6rnaDNrEboqrpU3yThVK+JS1MOs5QzSDM4NlkxeXE1
qShobN+kXpGQwOMnbwSV+Z6lC0y3MKRkmFwzfTxli4BNLe6iTgKXliqrSi0x0RWRWwYm2bFSikkv
fRNa6T4VGdSbXUagnfGW1IPiDoFJp07Zir7+0JY6gvEpOur9fBVRnL7lun/ojIvfv+cmGcHkmLCR
MaOT/miJEUFjdJ5ggyC2+V8SI4UAoB/quK8PyU+v//aQ4EAl95U2GRQgkeKLicv3nhZVHN5TEVbV
P3qiTw/J4jtf5ipf/SJ8v08PCfJK2F5EGAEaNX8riGE5wP30kHz+ySXpJ6VRW2t1VvH47BpT2RSl
idJfrhKysNvJK6JHLZGVJXi0TjnOZEW3MappA3iWHVHeakuyC60pGfZcJ2ClBDiCQNW05wAUdw/N
gXCXMi3f8W84VRLvGTlHdolOuInWgHTPRlbdC5orZsqauTGnimmVtdtYpsmQk2ceGsEqVbpXcaoR
DqnDaopuYjO51tRdHTSe0dVrDAbGW9OqHLr+5CUeC7PKXA5ZiCwiC/nPUwjEZ2ZnPy7xv7z+290L
WHrBEgBR+wVutcBnkY1DUED6Jn5lTn+7eyHMGpixWcOZRS6Oge937zL1Iyzyq5rm7w/9Rtdg+UI/
3b0/XLlBq/nzKUSrRd2s9MnajXkYu62MBNSfHqBUehlR7g1arjhZdWb/HqPiyON79Jtnq80RcSKF
tQd0IamUK44vZJnn571sMDILXmsBiQfWAYvIqNTVWvmxKvXMledatjH3c76P0Fw0C6MyaKFVVgz2
cuM1MOK7PKov/UK15KkW7sewSJ+zshtvfKEh94n4QZjT3Tk215J6qUaUrRZK1a4hhTBDdKXp5bCZ
ZHqOIpRpMnaQxaF8zhcC9Tj7xp87dVg6Wyo6SWCG3HLcbZyH/7MztpQVn+7xf3v995M2/S0d5pco
4y3B+ff/K/RX3x5LLf04jUm1uXhmvt3ji+ITehcF1aLTogb6fo9jb+Ev6qJ/nprfs7f8VMb8cuXL
Cv7J3bJIYPo0qot9LoYfRHijx0QA7RdMCNUegYWvi+lNLp9L8WluB6eVrH0NlTvAHj1K2A6yXH+m
lw3eVJGGDzEwAUZJZA06Qh8Q8lYWsN6CvHwsM9l8qOv6I7Dm+3lCYLA08Gl7yZAFSkV1skZFaV33
8FPFlQDqWO4Epn2HWS7XQWU8BprlSf2oYp3vvGDRLCUZHj41u0jWhIRfIdGNaZvTzuFHUxLV+iev
2EQAWNw3/F0T6bz+590M/JOb4tPdTL3xy+u/rdgLgUZSKb7BclOnLI2Zb/UGpYghLX4rEaPr9ztZ
xoFqKIvBVNZVEJWUAN9rDXSJyACXJhUQ8d9DEVq/rtY/XLX8050cGZNgZKkp7nI1gBjKgXRguoti
VpIxMj1G3VtJ37VR4tWSKpKU732CSDWq9kX71od36uz26rFNzpoGDmYCxe1p1S5B3TrNomcGt3nT
ratqkUJhSqk1FYfUpZxVBVtNeuLrHFWhtBtUyj0ImrbLnioZ1lQ3lqswDz4smb2iH8f7MZiBctO5
ikmJbdT4MaD+ucgGnL4sLlei3luMk7ONOvZeMufUzhxYrTdZqm18KpvMfySLThauQgY7pJHbvXGM
rPdI07/ojK8ntM5JD4q06MTVEJ5j3ScpWQxWSliL57jQ3IUh1qZuNsieFkFu0kuOFZLabAwlMzao
W3JXEsd803TnUbLeGN/Tm7rSohLEVyRZZ6tncF/p4VWc5Hq++mOfMgbU1ETQZoDDsLp/9U//156h
LjL7T0/Zv73+21Nm/cXSb7HKL0/Yp+asaf2F/VKBGQMxd9kwPj1n2l+ocpfDBdsG+Ur6p5qe7KSF
bIlwVyQqbRnO/EZVJBu/YtV++MG/fvzTllG1RYp8zyz2k5Gith/HB9NE7A+jAolc42jt/GxGiuQq
If2kiPR4V5WpWeh8KmersJI9rcHcNXUIea3e+qvOUgGOxCUBo7JAmm6meKwm17LaX5SxPislg9Eo
zvJV21ZeP5JBGkS0PdXWbXxhjyue6LF4E8ibZB6HV19QyS3E1SBgIEPqRxop2sfopa+K2x4tk1e3
5niwambByhTuOms466WwiVGbSqncuGTPmKBkzHVV5OuhWmjznazPmwJG9iofEE0WHTHmA6XUMqZN
AtnBp4OViqROdazIKQ93lhRvZWzZKflHOseOUQTLEKoHRS2deZydSmq82M+eZRLiIgBOSzxzOc5u
KE1YG6RrMwwIk0R1CF+jduoE5ndSb5kRuGU4bAiTchVFQ4avXuouWXEG9zrSGxsR+9+lNRN36IgL
zfPIRFD14VvGcWo1Gy8ZNEKZUCYd6p9Ah/RcUol2TbHrhye1wCFJ+lHy5pO9qlhkYIYViqr7IXhN
GgzyokcMjB2FB7F90o3ByUldC625dQaT97G2bM14nYoaGpUoPViRTNycwNKz6YsQaTLl6Sj0W/CB
2m0Sgm/ELFDxAvlUoVAyUC5ZxVdNjSONH6YanNS22jYauuXlK4INtfrnaBbvp15HNcuEC06L1RJe
3Qf83Nbe5033U22rS4mTzsEKuOC+KZqNFZVrcqW3tV9eIzc/CP3dSHbfSM7fdE8BsUPhDWU600oO
oD4Qo1p31T5eRf19OFLJYOQfo8IpygcfDYSYYEpNUdxG1sFIGteEiGkEyjHv8WwIMQEqo0hoYAUE
X76RyumqbnNcgQT8tfJeCz/UOF9nVvUaBnFw6TVrQ3jKw5BNJSF0+rZulYPfNVd1lK39rngufQIn
FB9PbL7r5JIozZghnoW5f1MmXGc+6mShVqHgKpNWbbNQa1xhoARKQ/NJLQdXJ6y0xXeYCFwB8U29
LjryAj1L/H0TLoDHrdmKG0UJvLhVbD14tZi74+5gjXfI0rKHTPN8IE6MlO0kIG+DiHArUQnZ9h2f
BG8dQGGW7QKdCPNCr/Y5R3YRzEKAn9sNAGGnRihtemnUtn0QFFtL6lsQ8M1azQmKqtWHuO7vggZt
bqighM7j/R+7nVB0UT0tLA7dgMfBQfu/izbW+B+2k397/bftxPyLqZzMrkEwC73PZUz4rWgzGbMr
S/+WaL2lJcqHvh1BwAZqzPPQYS0DQcz03ws3pn1LvYZgSvp7H/qdDQXW/K/n7B9+dHa1z2cQYVDN
pilFc4du9lRxy7jNYNjynJ5npRRcA4+ai679NImzSYMnC5wkUtfDIuXnBz8XLXA9cSj3nVm9SYaw
r2QO0WNori0hC+22SQ5FjXFKa9dGiydWzYM7oYfFI93hCVz0KvaUR3hE4kWNC5Ai6WLIpdVhbB+k
uN031aMgVa4aE0ukkEE3Ml0K8IXFSnxlNTw4KsEqtj76u0CdTqSp3bd6/mCpxrMszNi36n1i7Yay
2PIWEbENhbY6JL15bvJXtcMEwcRsXNWpefZzY9yUcfheyTom00NpMD8JHVUkimUI4PngsMunjLC5
YhP11mPha0dRWsKa0hGHSSqxHsalV+V+sUI6pJ7EJIRArN31dRXjdA23KjtVrikeyYA11EH1xpRB
IVVKU7syvJ+iD/Ej9Om6jPCGRBbTIggod3PWvRRpxYorsAbi9jUnNGCmPzxzANlbMlv46G98MkVE
n2VKAIPY+QVd45Mlnek+3DPFHXdit/OLdq8ZXekahc5+EFzPcVy6TCyZHsZvtXXSpeYBsq+0S4hQ
vMHCCuSpKVxfGHaw74AojVK4LYi4IRCA6OrpWEzltra+Bug5KpR9TbutwL810gM6FSwis7ETmyOH
lhY9VsSb6OeyvbibHCtHNB32FoF1oyL+0QsP1SLsbm0xwdKfZl35jzpWUZd4tU917HJa/Pn13xYe
46/F5sq85esAhwnR94WHg+Q/+Pn/X3BkPhudP001BklLX/r7gsOHyJ/DAIADDQTj750USbf6ZcH5
fMngun9ccLocgKfRW9LOkr+0belqmCQle5CeYz0m48mlGRwk2yy7IBDSiZSV7Slz0WLn9SowsVxK
u/ygQY7watUNJ3SJNr02+Ua76EfYfv59eIgP4k18mG7U9k4/doAnVspF2CSSrW5COiQJ93La3nJo
U43MKeXW6Qj26aUPJbwWbuXqMtM20bqntLx7i8ub2ODx1d9U/SL2VwqhSrcNQ/jEjXci0DYVYNou
deejeoj34b66lnu7PWXXw6E5CLRpPgaikTzlJuKoitIHV79hS/irUP4pTuSL6A8gJ90ChtZJ1v6i
w9OG0eNIhLM8SraHgN5u1sXNpOyL3XQUj9KtGVxFduJW63lDnO7sr3K8Bl7olVFpVyA1GgcdFLpS
ejhYf8cDsUwBgn5PoF7Khk2WnJJpN0rO+DpuopvqGK+kV01yFDDgGXkzh/RSV7jeN63lKcqayxFF
TyrRNsytFxmgCFcxs/GemfFUcV64DWnFjsUeA5ZeUJU20qpr5KMJ/ULDf7AQWsKNfpcYCF5tKzzA
pyRJHPCaeZe5o7gyNlq3R6bp8V/QJ1S7N1lpnvp95YS451ze2ztln2UwD2UPCddA4h2KetnJGTRf
AS8X1BdT9roUM3EIyZZA0y3zFSfhfCDthZO0UfYNa9MDmvLhWuV8z2TjxGo3PIJYZFvJN1BChs6d
olfKoDD0AuuMfADzGW9YNo54KPZEJrxYgA3lN3i62gmk3UZ+Kl/bDUG1p34PXCawq+E2KIBEssPY
wXu7AUNxKh/yB/9WOZu3/kG8Vk7sP1+UfEfIF9J/HE0RME47xutXuLW1Gq19oh+6blNFa1FxsdFF
SGMgxmnoemmm2B2G5i+GeWoRtnU2ygJoBiL7KvQBBwb0EjOP1xlBpsB9I3jMWBDXZsNK5QugDT0o
V0sI6SJj5hfITGYVnLCw8XZIW90tXtG1Efc1neerEu2N79QKrDvcZCZzzj0nBQgm1rbZw3qvI3R8
T6GwYTfop0etuWqgksRrPiO4wquhv5Y37XAlp1c8dQVSMgdwpulKyQoPdGMeUR8HmHbQAMCD2MXP
xaW+6a6yp2abZLzPB7Y76aZ4jKRDNjiJUwzOe6xsBLJnvXSf3tNTnzBnEI9lfZRnAQrnc31Tv+fO
8JDeBR4B2kj+fPb6eaUNDmALO18HF3EDLWJr7YJr17/qHvudeosQBXblI58g7eIXaZdtAbwXdkQ9
7i0C1tNEHPd6IAJudkUuDmYFJ95+dotbjUr7Vu9s5dkAzoc/p7w31sINH3BUjxw5mjxe8KXedYg/
bgBxqO1efU1v0KQAO1uRmudeiBervBdUJ9l1hq76GZg7pnWqrMBRH/DrqPvQVXS7eYs3uCpfUUOo
+8orWAMxtLdO8ji7yBIZcK/GN/8p2NWbyIEsuc7volU8OcLHcIuhDvDkHShGzBxOuFFeRldZi1t9
m9oPswNP0kGhvTrUjixvxyfpybhuhnfjqYAnKSmOnBy1bbWpiO1mAY28pvfUzSU/5msBHsm+f5Gf
p9d4IIsmudTH8dgeeV78fXvWvXiP1dTNd/U6+tKvFcfSIB/ePR3Qfh0JpHSxH6bP4kpxmu3sql7Q
8y+6Jx/8PRd8Uu4DSIofipM8FU/DpX+W7piCoz7LjwVQEhsB9CZ/Lh1hwDC6QW0Ghy6+QX3kffin
Nj+Xd2TxIiQ7LazIah2Yt/QdDOEtk8jXBRzQ2vlxeNC1dTyvYf+D+78UF+0u3viP4we1CTao9JT1
68B/rRtbgqe0J3fQwKJSg1WBtM8dQWYEOQuUfzBwtqJpY4K8wR0bvncbE/nVvHB4JSz/PHkMgxJv
JFNPXMvP7VOJcc0pQvz678KKa8FLLb2bGxWMCkQBxAL8pPW6uCrDi/JeoI+/1hwOuPo+He30bnh9
i9fSttvdK1f6jXljQCzQjVUvrzR6E6SQNu78GG6li/TWcmRVHhJhjxhcKDx+HdcNxX3hBuAtEaBb
Ni6Fx+ZlzJxon+2S5+44HOvr+Do4y7vsPrrPvwzxjj4O0NXritQQF/hSfLImkKq2tYpWpXOpHdHW
LsF9xm6XeHQsgYgHw6rzXVCmcGCOxpMa2dOhuE1u+8zVbkTVzbYR3vAThgKH3km3rBKy7EpH+LBu
F7rWmg8vjd78stwB6gFa6zHeYdtKVbsh7u5Ofa3XmZe6/Tp6xEreeK2D8N/hNuNsMB2y6/JEQ1Zu
Nkr9JYO93GcrchjlyRMVJz4RPLsPCOurPOtecYR1/oKWSCnvo8XjVtviI9AJl+//px6Iv1IjETQs
nhtmwBg8KQf/oy4lSfiHKca/vv6fuhRJOnnFGl8cDREZSp9UE5b8F3FnCrKmf+QPFLvfDsQ6HVbC
jtEdLgj+Hzqs+l8g/0UVjgOzLUre3/MC/TR4/uXSf1arx4RZ6HC5KO2aqfkiaEKHyye0RFgEFiI/
3cssgGezdgxyyU2Nas8xjtxisvjkrr/nwH/Mi9SrRagGTEHUaUcEjmsGH0KlnDLEkb6sPwlhcR4k
2JVVPgpuL6CBVwAeV1as3vh1uoB9/UlnVhE0+TGEcjbGgHcjSM3VWKwgzmtUaIzZZhNHX5eXCV5D
/Ukf401F2q9vQrMVAgBRyD5BCRTrZEBNSIQgzp0mCkxXoEG66gM+txZi0hY1UjwNstmnQnb0YNxK
8rTVa5jIBsRiqjoyfqjdYk+cd+Dcrkpss1Kh7ye4x6nxoiUz3Sm0t2YtEqBTOUPLjt2zBcU9xNum
w4jjK+FN2mO45MhfmJrjF/09yXNAqnpYDraq3aA1uxkMBZGwnmTXwFOTK4ng9aVOIQqtYMcw2aU6
/bmuJbvVmY72JsbCt1hIdlmOGkUS77VE3Us+ZWf4bgQ1dIlq1bN7y4q+NZPHyhocibIQQ+62lS5+
VW10ZJUJiXBZvJpZPROZE3Ri2qZKdiOwTSEg3AUcmGBRhCfdc5H1T2o1InPR62dREewQGB5RP441
jmRYt0K1U5GSIj5IBJUmMK1p+GCDBLqqD7yWqqQP5FUVHMVsPFvdZWgKFAoTkS7JtmAvj5P0mAXt
Kipw/nPx6SB4wPgOQ0fiDQzsor2uRrSnDF8FpMFV92JVM04kXFfSAO0gVJ9mguibGGxedVuVFHeo
0SoIAD784+WsX8yyHUvascVC24F7xoZgyJFLDvBdI4Y7SQe5rMIOmByFTNNWVJaOqG1O1O9dWN/2
PtukVuyaAfC8/BEbSFjBckexcMqIpw5CptRJ78zdtlrgZ4BIq9bPD3WRwR9Sz3lGT6hgdzPEJqaD
252ldH6s1brZdIp/1LS5txtD26dtLDukOQDmlqVj0w7dWuujJVcT7ytd+ZkBiD7mD00pb7va4pEE
ZyFwmKCba83qc+z7e2J07TnD7gYy0haL0G3HsXbbQagp0sNhXcnNqbHCs0VLS9QKwCA1CZ+TiUuF
8cKUJvxUUwGB4rmYKKmrrhYfU8XPRDetdHMjhGPj/KkbxALmXGQQ2pJwRzvyfwmTGFrTd/zUuPi3
13/fIFDNmewMzOH+Drj81jFdnE60alUJUd1XX9IPHVMGXQj8GHTzTwZ03xsYyl/ITslaUVE0aRB5
fm8EJy/Ko0/i018ufVF1fBrBMfivIHuk9b62kp2hpoyY8CMEKYhFvNQiGJdZ4UCunJuxwCgoXEN5
3heSwB6hdYSa1E4mQONjMjQC9ZhTa0WnQyiqJ7kUyU+4j6orJe+gE8s3c1Nc9WrsVmJkud2II3HK
dW8M4UVW4nxnYuBziDA8y53m5WV0qCzltbHagwhGWGYN41l2NEKPi1Glc9dvc0W765TwaEJgseWl
s2Gq9RbwECgwguyrBRJoxevBmCxbhZeXTcWdSIIaFMNDitEjoQ8TDsMDTUtijuPn0TgbHMHV/jXA
7t1KxSEietCKJ3BgLK2upc1u53/R2q0aSLbYrGcS0kDVvKoJA/ZCfIrS8R0r68NkNFcZ6/psca6q
dbYJMeScEEFXloatomU7Wmi3WhPFGxNHmD347yJczkyWaVIgyB0uHWflqMG+iHkiiVU09aMzq1da
+aRZ2vVEa1SVWA+LXjuLqkCGBjaDOFPsTPXveyU5JHF8iYN603f3VkJ5mrstIExL3xjCcB3o1J9+
/jAq2kON5JhmfoXPktaNQT+jKjiStuBZRY2jgLhsHSOTT89vCPEsoJYBZmSGFjkETnuVWO7D8exn
hFb0lQ76SAc7KhRM5OZNIqTkKosYOYc422u4LZsvKvnlbBvJRkPAiUzfkyzgSKo6POQQC+KZdyIm
3KwW+33PqYzSySaemU8gWKwRQOmwS4Us60r7XOF5C0Kg/yXZx+gxZOxwhubI031NB0zCKxdijtfC
dxkHHVDY2tZzkqvIEctpshNebut471QTzsVdyvdI8OXp/VQujXFbTh9JHvSKEM8rPj6NlV4AXSZa
yPR6DUNvvKvw/c0GA7cp3Te4y9gF6A18NZzN1Z0cYQyKMqaedeMl6XwepuxoYY4F/qSvYkEv1j0k
Sa8dWlIvAs9KypOWBfkZDgQ3nVzAHe0LZdNo7BuDVVSnP3l5XqQKdHL/j7vzWnLcytb0u8z1oAfe
TMycCzh6l0x/g0hX8ADhzdPPh+quo1KpQz26lZQhVVYSJIgk9l5r/W4xn18q5z+v31nGf12e/3D8
b8uz/Fso8b+grO86UwmCPxo19oXv8v4flTsECPwTSfbEZJqQyp9NzVTkbqpusDBDUvo+dP4L3AiK
/T8szL8/6V9ISBQqunHDrGqXNfVdwwysmM4a3JuNWQf4/026sc7NrPCSKGP6lDyYTe3L0u3erBkZ
znxm8wzDRNLdr7UivWRT3i8mKoexp7Ud8K23btS5GDqFvaQxETDya0arH3YC5YJwj6M+QVUUj1S/
jl6lj0XQ4TlSuFKYPNWR+or3u6vAA0q1p1Ky9j2Dn2KsT6YYe6POLQblTkErX0vA+QjvLEShMXOh
YNBFfywp94SwWws42TTBcx8XgHEXKVD8diwPEWmDPUNAOT5HcPHC+gYaJD1E7dnEqR4W8Hoch3XS
6psq6e36dq7ToqTleFTqm/QaJ/VFj5RLGdRb0WBMkL4j59kknEBjGRMCWplc4oY3EjkTz5cQXSKM
NPXGYk6z0G/j6HUU5NUNS+weFFsb5I9SAsLHb9cXxP5bWtwYjBT3Gbr6W6cz8mSsixM/9e12sWMM
wcmjo1JbsBWUaN+TOi9C6PU6XfJ6xoEkvTcMuutgjY/NucikbyEJQ7c8dKfKumdRVsGm7FtQOkr8
qPWixTkql7GS7Lqn9b+1ZAhO1aYLOh/ByyEd0o3W6JiDzCBjWDG0xroMepvGitlrecrjF7kb8fIW
DUfTzUPQaB9hly2GWb44MQSEoUkoQJxadqfEH8GNzKEsR3NseUGXQgvLoL3Uihn4UqJuEhRQetY4
bBGYHjduK2KzHBhD6xlIUxgkmX6KIUEOZaYu63j9t121QLP4x8DrQ8YpZMlH/tNVCzHs71etf3f8
DzTM+geeGtCwCIj9Xh1SOf6A4a1/wDo2lB/Gij8zgRWM7gkTXLQcqi7DCvu5qIScRTFKHfxP2uVf
guEXPtrPReWvp764d/1cVFJpx/kgmNFuodGqxTdiLP2yFl1Jx3KjmNtwl93qdBeXBs7pxM/26Tmy
brtbrZyklPgr/bUYJqK8esaNmYZ1LDmVqhDuLQMn515j1SgzK/f6qidDNqLVzJv5zWqTU7dIPep5
OrX4OqN02aL2w5BW8W/FKG+m+li29SqJcj8Xk9WkV6tqlM5hktypZoREHFPvUPUNYyy2bR6B/+Kw
xRWjSuhBpI3KLkpuDsAiVb7Oi49d8q2RALvmM7GEkndD2bqpgf/LadjIY7uTZbN3I1FZoVvGa04M
eIi4KXRigkjobYb2qqiNkwb6WQhEvwgm8pEGQTtUWB5RptY4NMvv5AGShS3emWJ3NGXWVKXpTJzi
g+3ISlNA3Kz6/EEuilVhkbNUTyhww+q5JNbDyc3ukEBcKrCylId406nDi1B2byPegLWFT30FoJJW
Qruqq69GTkAAWuJ528lNkuxOk3bG3K1KcBaxwBgkDfJrJfZXIU1eO5kAlsiqD606kA0WvsQaISlB
dk5TqG/JqC7qaqljRrAQd/7OqwBEnCUkHTU7JPyl//qT2SOYOMXNT60lt9Ifjv+xCiwM6oWpuTzx
QnvmLvuxCiyYOKxSVTe/e2gsBkU/KpgFGyeM59+xO+V/8HhkN9CsoVhz1n9pFeBc/rAM/O7czYVn
/VNvGeTDrBFgKW3L8V11BILlBm/xfyYWwhZX+Q735lXoQ2S7IoKxbvIqGfYBGMJKXAmgrAx5wNJJ
xULFHWLi+Uh3Mn8Ku5oQl6sZBWSBroSdFBG49tx+Yvzlq47s4SQMj9GLOg+LMPv9fsGEZxuRDf49
H3FzjgjyoYGwcIN7DuLrHB1JSriTxvNcvppwp4N5l+1M1pXCyYhWP050HYCVyguqbA+ySZyt47tq
O64l+x3HdnBlf3pNtSVwj3zBedN+wtVeWG5r4v0I51PJLM7cvj0Q20fE4GQcyZewZ3olxR2VD/2B
cR72xx3RZvHTLH4TygN0E0LUChzH3nEqjVDYu51D+bKu3gavuB8eMaLHkv1t3DNX+gR+tYtzu9Fw
/nM6LzvTfhVtSNCBY4prleKg2yqyrfmGjw0OuPjGIF4Nozy/xxYfILSxxc1tbe5pkU24mZ/Zu/hS
vH+lh/opPWATt2mfRruIXqLbVlA2YfJxk5yMk+g9w7C5+9GEpipMvT1G+cU6OOuqm75NLFHUTh/W
tfx2e66mDar2Xvzqh5UMPulbp/QtzxsU0R4R4k27Nz4YAJOmOFQ+tvPSPlwLJ+bLjAIIRiKXsLOw
odM/OnHNzC8753fVMdIBv13VUfl9iiuYv8kzvode4Tcr7b18wAyEUICystNtd6i2w1F8m0E7r7x+
jDPqBtNAzgNfcQWLX8nuT6FFciVjhTM/lrdm4FnXGhbv4/BYHUmaN19ySlMbx0LVUytiUEi5sLPA
y5kuXKUL1AbnvnISN3Bn2AeaJ5zC2OHDUTn5neFB0Q+NjfWmX4NrvgnPxZEYbCDG5DXbTps2dszn
+nFA7G4LBrSABURvAbfOxjGETcCwUNgFylMn2KD2F2lFCDlpsg2yLNZat5Jd/aOwaWVPxuEcrOVN
uvoa3/OHfLSNnRDbklvd3aCMfFXR9XZicsGHi86WL1C6eSN/TYB2yGu8/OsGkoeHoeF0L/lz2q5a
UjFAv77pEIvrJb0RmBnabL+Ov0LVji/ZCW3E4rssu8JibewYkEMIpYsO8QiMZwsWQ9Cd5oPlhe1H
J6+iM7cuHjnMnYmx3wSPt2tyhZ/BwIDsBm01PpUHzqUA2SwkvBQ/v9M+7m/Vis+rcUzc0vSqh664
E46k365v1/QCAQS1syqsMcGDVf2qrOFTqPbtqhQH3ioKoIfhdbyqb8tHwIhtzGSTl/os3Wv77hiv
zS1uYeFa8c3tYjevz6/NOvAGOzl09nNpvzeHACtBl5zLDybn29yLHGUfr0cOn2BUHKZDc8iu5NQM
3vyePyef4y4krXxVHu61ddv7WexPwrpunHqtbxR0eIDR3EPmSzt8mWf5ZXpR5E3jPFde5pgOLYqL
qYCtbZptspH8+rPdFLmjcfcOD9I9wIb6yHvA9Z5L8YCXgN051VrYWC/5h+G2LoRtxcdDvyXDy4Ym
Y/nabqhs4x129ibl1x3YsaftsBjSnqoQc0x7XldEurxi/5DfKcxuOEQQ7XvBIxnQZfwwr/OL9q6B
+cNfvgSmm+6ij2KA5KJxn0ru8JjcF5vFCg7TDGNTf0DJKB9b2R4eZ83LeTyZ8HC7a21ZQPFwqI63
M8VWvGadZBGQfHl72ysfN/gJtvkqYBFhK/fJPngNLge8LPbBFkhgHV3LlbpwpgcH7x+Mu5ZBH7ea
nz/wmXGar+ZiviW6BxsK8AEYesqAQ5zxWdhhpWn4sbL+hG0Ix5E1i7zFV+2KOykWMA32xVv5rT81
Fz5Nr120RcxIYpAaOvpbax4YWckp7uFe6jXOTVlWCyU7dcOpuhjvC9XoBFEmT1ZI2fXmNOBpzQeT
D2P30sS7GfPiXbDhEViI1DvuHpycEcXQQgYgZo5ymO96ft+8l3fDkzdkoVGXlfsK9xYQesxW+Y1Y
tnHot/T9oWwHlQtAxCqhqX492YXpJG/FY70l8pOPbLLtSGS6ltY2z+5w2W99wixL5Sx0k70kT0ZH
I/RhFIGwUM0uVhd3rXLQQpq71GmD58GcHRHH09CZX9Ev07ITE1ApZ/Zl7aGCPMTA98M07xIwcwa+
KUbaXpr6+nMNV6N0+X6DJUDJv3hokEtQEJ3kw6eInuqtgDMHcu1OuISfMnh9tWQd0PZWAFt3WMBB
GhjPvbrTBZfUSMzRExoILNxsbEWtzN7CCZtBpsa3bLY9JpC6TMwEhAuJWJn7+ZEefu720iZ1t+yA
hLyR5OCqZPS8UCLnNn8yfV5NhG2V7xq4RCNjZiItuWDmeroW0wYM3Vzn+gOnccNFmgpFdKvyMpyy
+q4SiBIV1ffgtpEDBp9feIUYw4m3b6LA2nG3Yf3lQK7JyWlIn0lYIPWCiwJ3xtrWNDqkZjHmIPV1
ws10z+sT7cCMnDcd2SG+689x6ksHvhnxNJ11BiSOvsagK/OMr/mVy8KDcE6dX4kl58y9ejqYu/yD
nxfGlTeVI9tyR+PYX2pxOxtHfjsoTpYnJw7MKV1L8QfIubLTGk695e//+VIF2aQAo6SZGl9k0+pr
2Sb6lgza4cQ16O9aYSW0hwrChy/ed/HOXLMMU2rY+vpGStTz/ApmQGwql4PnjjYK+yhMIOJO51c1
RpzziHnjrF1aPkoxDCvlHvStTJ4FRrfmfJkIy91F5K1Wf+smASKqLgMFgRFhHfrnA06FHv3XJuEP
x/9oEmDsS4i/MDj5FX/C+2QxwwZhQrcJarPEdv7WJNAgYJ+NscPimLdMEX6TWmr8w7BAY9KGVd9f
w58Wzf8vo4Lfnfr3MehPPUISE+7WYPq21bvZ7hX67KrHUkHHvXKSnKhOvMTU/QKk5bZJG7Twc2kn
mXYEFf4gj7GsHMyWrQgS1aM4nfKZIPBVVj3Xz9qpfAtuqH/2hrm6KV+6dK8Ym5kVH7ZgItt15Krp
u0LHK7kQV7f07fKX8ZTDJv0IxnMk7Anh0+Gm4e1AmO4Gm2qWXfWjvM8b1xQOcLzaNwovbEWDAPsg
Urd8HKVGxzgEMv9RVvFm3ho+c9lVyWanY4tU6m57knRPTP2kZ7LJ1t18QWLEmYp4zZuXvWfvltdz
3x7EAfGzPUukxxzT4TJJu3S4h2sr4649LHRBRyi34iyvuceXtaQAR4aD2KcPTboRx7viZRrvULqR
xfBajuVGkhxBZziyWAhK0NYm3uFKsIjw9qkpGPZSLCjDc8hpwaanFKaqahlAuh2DvP5DZiwwwqGv
BLZroosVFiBss5zQN9zap04nrBnEAhITATdTcR+zZKgGTM3y1TBLlicT5gj0i36v4vR/J0IBlRU3
eJFMMLiY+aU96i/mvmWx73kZgqlGcTtG97f+o8leYmahkfbe1duQjinYsNTKpGctK1x+Hil4aorJ
wpsILFZGkv5O1pc0qqQke0ydVmhMn1l6zbUGvrg16PkWS3OH8p/cOvgB/YWci1AzQAs/md82Bp7m
O91ad5vkOPnqNdyPDEhA1KJHKGkwFbtqHU1rgqNNukGepyRFYmaxv5u4YqODzs6JdtY37RvEr+IY
f8IhKO6UFzoYSznGxaYYt4OEGKGjd5WSvy0xS2O4YSLmBtExlzXlP9mIMrr8w3DkD8f/tu4xa2Gm
SWQx6trvcqQfwxG8QrBvlsgHRcuECOB3655h4BMKV+y70Q3qgJ/XPQY5ssVqykxmCRf9C/AOh/xx
3fv5rcu/zEbqbtLy+WbIOLsp887q6n0vCO9kcaCIhLGMeUdhJBfw18fUTPw2sjZJRAU4Ta/k2bpJ
JG1Hcmmw8dferK7/6Mb8IgewX285BZe+ivXbt/hWrwIxeDJL9U4U0AqE4XyA/HMKBXbk8K5Q9Pub
Bpm/ds35UI7x/qbCL6qS8bGIcSpW53sxqq9D+JWZ490tgEkjZ5dh7BDpQFZNIM3ku16L3FqOL8j1
baUWHEkZzlE4I8/t9l0RMFFN728sF1bAWMPEKU9HD1jCz3olcMdL8RZc9Z2Ye+GoMoFJPKVJdSdj
qhCXIAm3GKKAegzTOFjH+ac2PNYyIYri+zAxx9R3c6p7N6AnI1PWWrwUFo2+CclMCTYSeMmYs7D1
WQGveCKsxlBZ7WZd9pSE4EEjw2m9uiEhbTV8WMVU3CtlMrhZfU92irjXhwBgfVyNccDEQVbJPC6V
ZpPcDBi1pvCB8oh1OGxJxZyt1NOm+YSo+iNIm10fDNt5YrexCHgxog81KO+mZfVtpuJgDVX6PGKq
rOcwm0UCD7q80b0UT3sSBOavOlfWdS/eVxAaPbGtocBlBfh+dCsXIly+KkKyazLxsQv6/ThKmEVW
77LRMxPCeTuaWgkyWUW2IL8Zpv5uKMquaSW7ZJpdMzX2E/bfg8YMuyMmohHLb0agvINKixGJC/B8
S/nQp+m2lkhQHBUpXM1T/xUlxuwZwVAckIFW6D46RKPy1uC3Zo3qWgmic2q5pdxRToYyWgM1GBXk
Xm22rTSRaAfraokK9D5FuozGBHs5xJkmgHYSzqs+/FjaETweZ5fcyMwvLWCpSYruFba69EaKQ/te
htuBvr3BX6CYr21cHxrtkFmDK6oS7RxkfUOpuVEY7chQI4z0du1H/CIh8U8DVwQ/SPqHIQITpTad
iuebAjSZHqUh9vs498ifcYXpM1TPGY4kBcZl6qDZBorSRr1mEELyikZEajYmNqB6VvpNlq9NkgLU
2Je7k2JVqyydvQLdRpBSAgsVG9w0cL9O1OpZhXxZeTAJuUmma3bbJvIn7oNBUHrWmDpFEL8lxnQl
NhOJ7MEiJC6ERR7bprJQ/mlailMwfmrUEVHBAORFTogKYEzfCHA5myLbtrGCZRXWCrn4DnHAS7Oz
Aaw6hc0uknu3GhkSqonfzDc7kMjWHVZ06g0dpmJcZPkEl3MbFQG5qkzDFGExc0sfLCF5U3vT6zuU
w5K06+H01wrstkq3h7pyrLjzo0BxWg3ahSL4E2l5wY3yozK9NmHESaxvve0bIbHrpScJhciTalKS
tDb8Uhd3dE5H3MV9AWkEn9522qVFtQurW8fFL07DDcgb94m4RPg3kYNOd8FSwcWyo4xcCzNb4XZu
SqN7i75F6vNUL13YrkuW89Ie66Z3jG76SG/zfSiKnddbLdWLTGwu8oFKf7tlyipqHhaTViGi/Zod
jdIoJngJ0dIQRKuubzajMhRAuyF+e/I+Ghm8Sbf89D+VpMc9qhOULe6a0OINklXgFuoxNklRsTOh
9dyaN5nywtTfVFrdKnuRitiNpIJAP/PvS7ZbwEE84WgfgEWJ6lHY+f4MEcGw+Ndm5w/H/9j0LdTE
ysKpxq1mcZz7CRGx8A6XINrRuCyUjmVn/9HsKNggkeOwnA0OeEvK939v+mTYEQlEbwR0s/RIxl/Z
9LV/A4j87tR/9bso+YiFUoalPqL4D2X0g95Ntrk/n8TK73RWaS/4mk/zNSNKR9pD0x100ny8+VqB
ICxBr9Ta0b54nq8jm5tkl+J98VHDG2BoKL7yh5Jhbe0Z124bERqZ+VgOW67BeJkJyDsyXmtcZfwL
kAJfAAmbfKihnHkldqetg32+5OYTCbyuVF7y5IpDpGIeeE4YB7W1XdQnyXZalTDpnOArYGP6mtqH
Vn8Yq7VUHpTyYFA+ExOWrXjEeCqYHIHsVNg+ftU1Q3MsoXbiJTad8C1+M7gxt9GDdEaRgXEe8bkr
8SKdcuJ935jxN0fyQPM13N34m0yGr2WPfknf1ghorVbY9duKjFmkLZMKGTqd4cjBXj8KS8IfvRS7
1QT9tqz2U3YM0lXYu1blhXDCFK8XXVqnzEN519OpmTaWx4VbTQdr3jUiViDPaCxYnM2320uMHoUF
t3YshjCJn/f4/GCugfjarh5mnKcq9gU7/bJQBDK4Y1eljYJiTLCf5sTKE2tg4Jj3hIb2yildaZYb
NKe5J18Gqd8hZWVXyJW+gaX2G1lzmGjyVbwP2GzeSZ0POX9CR7rk5FyDjfhgrNnd+SUhrXGZeWKK
sm9cwgRtPhm4IQM31S/gSjdB9YW37iWACz3LvrlvKnemy2HiEryS/CHr3iDZwqPONNDRPGaRhCBu
MpiVvpB+GepWJUkcvCbEct5GmNY+LWVIG/uiBWuu97TsIPCGTX98AvkhC0S4Q/CeoY7GXvkuUd4w
hJ7vEEvK+y7zi3aPRK20mbHfy/WGlPSwWauqd3sEsJD32ZturtSP8B5xaddukXMnm2g+FTkejUT2
CSSwMQ7VIgdcmTgf69Kna754nOFO2t1Q2r1XEzE0cOWqPTB4LV+sSyJuDA557tbdTjhDK2+9ct9Y
uF7fw7JkTpd4qNfOQbVKtjDZ5bv5kxmhVNzDU0THcxlPi4KBMZeCbQgSxro558IKeut8gSADk92k
+Zyc9tuQ+XP6ZIUHmsH7LnKZBJiyJ5h70qFDOxs2THsP6FK86al+KKlyjG0jdEj+d/KTDOrRvjKp
rgRnETVt1MQR9iNKTSxoEL+603RYfzKwFlaAoeF7BSxhIuskI2xferSa5hPxWO/Za/GFdixFf6ja
hLH0B31NQwrGr7wxwGxccU/4IePR5M4EollhDXOU/fQ++Ag/03P4iQL4rbZh/nqib63qR+EicfFl
TK+dgpCtx5D5Ido35wEGhyfDgnSbF+p44VM070n3XSdfgeX2qms60QqM67xEsZr+OmKJURfNokZZ
v0H24IZu4Ay25orbwe6ewB4AgpnFryBPnoUNd66Dt6AbHJtdDI9pU+0CD39kbr5N8iVsbqvbStg0
a9ReLhGU8CgcwRVepvcaHMoXCWK6+fgZ4EYOI47LkEBDKlg0Se/+W2+31jJWxGsft33k9f+BhoTp
2q/b7R+O/7HdLgQEqEbs5Br2Fr+zjOVHC1sTA9h/0iTZiX9st7AM8GK2UGJxSjAift9jY9+5/Gzx
AfiL2y3v8hdy+0Ke4G9ViUqDHCjF+KXJhkbXTUPWSFu2h+yZ/asqHgm+lyt/vpoxXhg+W1QnbuEW
TNGTFvjsqXN5aLbWWo6ehJ01ntknY3bCzAFfZn+WD+MpJa0DSJ6nE9agtP5CZ1hm/ds+fgW2u2r2
dVovstXIvt6cB/MpJ3jMNoH2hB0vyWvwStUNLrvDpm+M57HjGQyUsrho4lhySbhPHuc9Re9G5E79
lpyRzz+bF5TPSDDjyGndZziFyGj99li/KbUdb9L9mLm6LTkIGEM3WjZp0NrMxjjLOmX36V3xqb8x
4yPJsz/na7qhI+y95i7BRJ4WCZhyV3drAoAcpOv0O043evyML7J9WljOy6ZYsFEc6ZxgK9gI/UnU
a1fDWWsfUkzzNaDP8aJ54WpUDmqA6pgrqXxIvTuBz06np9gpV/lXcpWWk6gIiWPvED1sfB4T32QW
CNc6d0IPsXPv9etyG3sJhvun6qt7qJ+CTb9mg3fR4Mwea+MeMpbbcCVI/PyGawvRttANItdo1oI3
PZo5CUTOtKXzt/HT9uo1lEWeGoC/X2FiQMEEWNE7NEwRhk1HADYAV4JN+E1CifAeyfrBU96R9xPm
ZETFfmjEa4uvLZc43QRXhJXdOnl4exNPcevcCPFzgfW31jmF8+pGBsv31URP744H09mykl8+NdXG
LQDvf6ezfCKuklfLQkGRrC2WVQUi7ELZN+2FR4CqjZi6o+6AkQJoh17kt08hyYFP+Sr0mgObljuu
rWN0KmG3hF6GtcD9XeRGPtew36Ed2CZ+5mIJhrNCeulnvLphs9iZ/04DZGORDAnORlMQjxDh8cG0
qy+lcbIrfIGC6ZMNDC9oSADdFiXwVln38z5/zVzp5io7vMu48AtTgpKFz8voljaoszeeGL+2Lp0v
Ei4baDF6LhUfDNW6wYcF5wdUrbBdkz7U8TCNIJC+YrLZ+8JTcWrAAoc16VLorvRhoxMgQQxA7VH6
kPCiO3KJJsBl1jKAkK3ponkoOpTXigQr07PeiXDMtHU3r/BcEOHor9pTTFGLyQyXEA/HD52Qjwcq
0PFaSOiXnVrfLL34hyHgyrgaXgcmwAsholNW5htm68OdPFKu2gobKNv4h1i4MeR9KsScmbnLfUEF
abI7BmgKvQlySfAt2ObH5JxT5xzHfX3mOPrIcROsiIN0wl39Eq9fDR+44Y3gijuDKRhX7r69p29M
aBc/LdgSuGPZIzfm0dK8ItvDlxhGFwbHsKJWxDJgm94x656f0fYN2Ubaz/f6I0UqTKT5XnLLO7Bq
/S14VPZMK5R9cykCn3pXozjRbPXt9ikwXWECAsOGD/1JX6XrhbKEdUi8Jo4U33gF3BmXEgLvt/2p
PXHJLJOhAoQFbh5GRJfyqLh4k8z0EKPNH8beATvfq9vWLfavLE7XdPRYW6SACp0PGYFIbqQ6yWfz
1j0WL7AMLD97YQQ5tmsV9nRMUJpd3Jur8g2QQPcUSGHrdm9uNZ9P3duNdXB60ykadZwabDl3jc7R
ntOj8pE+RvfB6uZXr9Fz89rdQd3YMkDRqAjv65fqCPuEDOMpxlqPLhzgHKMwJ8T/4S3VjpHbw8ZQ
N9TWcKmYDDGzuq9czSOa7LW9OUlzHMSvqTzcmrPmkVMJ9ly4OosSz/YVk8b5obqUyol1rgxfWwjl
51A+sUrCDieg6J1XNBGrrnmnwaP51dBwRI4xK3YirizDja0V8UilU2gHFK8IYYX0wMKXevBeJ5mA
72exu8QHSbQjwVVaIjOJfNRX1sNw1vfo1bE6iJD5eQKWEpYTLEuyUbx2ZD3FF4PM8hVfAExIOs3W
J2DJJseyLp/QlVDcS6y7yCUpKwMgC64IiZbGUQJKXgBxDfE5sa096tkHkYW8edHAWKyvrHwKKCXp
UTyZSrC7B3r3JldYQd0rjsa2A1c6j2gaHXgEe+PbsJ/BS5aiMdrdMF3EsuWlij3FS3bZGszeH665
C1qyfPD4f+nnbu6qe9kdNvWx2TSb2xGa+17bKltpYjy4UbbzN/UZ7T2ONPlZ9yXURsRIoUk9Kibp
BI6ek2qz0W7QLJz+KGxT8gx0u78zd/g4XNgwd/PDjH9K6WTxlpEjeldINyBoZ/WJJD3Lp+gNN73u
lAsBZA0FKb3G8I67kyA+y+9yf46XO3V0Up+i+7XHx6G9LBYPNYNTem15RUfaQzlw0LK1WMdyqfo7
yXKyYhsEK8gTivcdLyIaL1uD5vOIwhNYgK7aQ/wMOJdoMAEGLC5YP2EC9e5c+dAI6i04H0A+3ACl
+BhXQWCDufN3c7DnEVgWBvZkxwwVbOgMQFSS/SAdhtMDLAJ8ucTYBaSnsUEjh01BsXiMbIEN+4tm
eZAbFv6DdOhhO8Oig8gBrBX7wPxQ+3cymzCboraQD2Bw8JrSIcCGx7JlSCdMJWAecIYcAglhuvL3
9RbyIogbZJTvhIb4eThxGBQLtpADh/CN9iCHD3zIPvhz/gFpIj4vvIc1fAp4EQG/LwghTbWut1zL
jHcEAYX3b3wRmIsbJA0cLygdpitvfmFoCCZq8M6ekcYZ6RfXZnwNxW9QHXhT8EuMeG199dFTqVHP
4XD4AfkB05GP4WTib7Egid0JFoTB/I8rCqECFJC3x9RSX+c8iiuAdy8dovjahHY3vk8icCMTGyeM
Toxc6AdZAAtfbz9TRGb1qQFo9LJnJi0MT6gdvw/B/tfH+L/Dr/L8T4Fm8x1g+ihvE3dA1P7y7X/d
lzlf/2c55r8f81+//5ZD/vWU7lv79rtvvKKN2+nSfdXT3RfR8u0PNGt55P/vD//FVL6fbl//93/c
yqZ9w0H48+t3DQQKU2yxloAIC1MDtITU+3827+Nx//H4fzUg2J4z6CM8RcHx8PtI74eCS/wHNmTk
WFiM9FSwOvgLP9oPRnqkwdBi/POI32gNCB+WqSFcbYTAsvxXJn2Sxgv8TGv45U2bi2D4Z+pzrbaF
metxsssjK2bvbdCapl0IeVCHmEgSJkF12J+M8rlvFN1WoY4ZkjZjnwxhSEFmvumhVd4qHUwiuQoD
lMlyzFMvSOJsi/8/ezh2qLamVCb7WhW6ckq0YKTToWTBDDGp9Osxtzg634m11dhKUsvrG5IksYY1
1XC3mdklFIaNkAbnDpeExHgWkvpUykjHskh/HaJoV0zcP3FjudhxQf0LrdY2Y/K1DfNbWapbqP5Y
6AJ8KNUCTGjZRb5VG5o+ykbrM59lxQkJV7tVOdOHtNSdmFusUcWTLPbnygpR0Q+7KhSddLYeQrRY
5a1bt/HNi+OrUaTXMCDrOgvPjUrjos/pc1LGkE9NYZ8GkCd7DFnaBkxxFAFQmmNZjdtZIse0i+EJ
Q8Ac9W2vvHTy+1zsCjwwDBXXIM5lbBTKG2CX1HxsCtS5GdWsBs0CiseAYHNTlvVagnMgBt1G4HoQ
NeWU4gd5WnYPcqYTesb19GsLaSssPE2AlIILxj7G6y1Kj2PzUaV+Gh6F4q0Irxm+vIll2VJGIZZ9
jFLznnQsgoHhkhnpNfpEVZKMz0OpXasaWXQIZU4ax8LLs6DZyxEYZBmbrjyRp4s14bjranbmoIVV
nFfbVi6WE2VkeTP0rdDdmq+xCmrvb7viLLQCGU8WHc/IZS6xcI7+bMUhouZ3K86/O/7HyMPEAJu5
BQoqEw2ouqxVP9EKWFkAGRg44Cr9e83Fst4s6TkWaw/JJ78hDGQ/4/ptkofyT9fUv7TuWL8Yav96
5t/tCn9iUwlFFClJlWjbeK6VFejb4DRL1LI27iYV2+GJDOY0hsxqxJXsBcQB8gEGRbgBNfLxhAYY
pNtIQXEwxBcLbYEoQXQvPdXqNkaerwMGk7JRxP4Y91HL0zV4bgwA6EyDLTTSNyE6ly03sr6Zgunm
5nIMHxUDp1hy06LVjnU4JZ+6iplonuMCmJribmIOcBV1QghNWbi2kuEhSsQHMaP6aE0klQwjkzjq
oLwy6ZC407dCoMvbDonquovuzVQFOO8ykckIXqN9HDyw2tIeRuKmbGid0L2BPCTBsHiD2vVE9HNB
tF4utMjDm9BTym8KEdFo3mUSoxGtOKogr2eSpBONfCBFvDay8FEvadOCLuhbVt5V3PeCJy651AYB
1fI03IkJI/GMvr4nwrqXsMuROvW2/bvehSpev0z3FLZZUtJJclhgtT+5C/Hj5AG/KZ/+7fG/7fuY
YzDPxDaYyJPv/kk/dn4Jcs+SX6VgoATnZLFy+rHz47qEyz4pwWRV/YLz4bqEpQbKyR/snr+0+5u/
3/3/eOq/aLdVLWjCpDGUHWY13UqQpL2kFHeB2Ks+wmr6WFUjzrKu+q1VxjpKFHKqNCSTa+oWg34F
M6BH7f9xdx7NcSNrlP0rE7OHAt4sZlMFlGc5Fu0GQSPCe49fPwdUM0RKL7pDW71Fvw5JxS5SlYnM
+917bh8lyxiGr2fneRMLsIjKdNl4svldgv+SGR3qWNg2xbUqYzCrxYR5nqfp/q5T9ZT6Q9UkAoTi
NZBI7rZdGyGVYBaIK1x0RfEWFOMwG6J0E2TC3vCbx8ql2acIm3nqUzuB8WBmIgdJ5Z2RGo+lrs9x
hS46ydhKWnnfuxgUR01hAEaIhklVlZvXvbYUq3in9Y6Qu3ZOrWGuGDvP7bhCxnxfnKDyua/L21K4
SaXwWlSSp6IjHCKqTJVg7ZNN6nEmxKV+DloTZUtojpMLo6/AkOjhkW93p5nlqxhn6ywiUxKOdlQ2
Ti3X3JNMRwyI3CSWuMVY9dZ0XcUtVwCNqFoXfejJchcx4RQq8FBm8vaqCi51mr9ZpZjPyh59NZXB
pR+97sXqlEMuwKrv+8eoVZdZEi+8PjnLpX6iqokWTH/bMccMQ4NpJ7ejjjq8LnQsF3CbfKyVO7Ni
1qheUxTykIbhziz50gkG/dLXNo17ygqy0v2VYLYbQUBZQcRS/eyNBmNmUeq46Po3FUNOawR2wARD
5Z5YFdUhjoBbyhxcguouqa191lpQpKkC5f7kPogC98Gy3mlEhrL8VE3yb6/ALyIwoz/7XNq0QXPy
4aqU2gUdnPM2kdZqHtpx0+bIxoIEiKqMn7rRyi6pIXWbPudoqbu84VIwI0Z4XonebVoLNb/2g2Se
Dhymmd5OfZtWtcvHx9BLdzX639+67/0wNbLhAYQzgfvI/0VBln6nIE/WhS+v/zh9UIyDAxGjJEV3
/9iyf54+4L1P3VOWytDlfRbzse8xcIECL7Ifwkb/0bTz89bDnWfanylPw/kg/hFtTpK4yn2+9UzH
j89vfZo1fb71AEcbA80VpI3f+MOmTfqN1ZMp1gUV5IlrnIcGCkMZPzRju9WHGzFXhLk4apswSHEP
DqzkOAr3cJ2RTxCsq3ipGptk9BZyxhiQh23a9RsZLoyMb9ELLq3U41/qQcLw8o6D+XgTFK+t+b33
m3kgBLuoCqCJZ0ueCZBekJjybl4QaewKZtbpWbf20Bi6bGvIbH3G/ci0J+a+ZkJ0aLmWGdm042Gr
xEJ2q/T5EhhgDLWBsYfm6q8K4WgRiSGlXb3O2YtklMwyBP6olNKuGlSLBEqmPNcSfDC3F45pRf27
WR7EyOpOcGMwOpMmdyrNV496bM4rBA9M94sA4OAsiZRu6ecBuaXgqguoOrCOodHYWoqsp+oColkV
9uRVF66p0o/gicdW8i5+EeqkJZN07/J8nom5teYZwx2Uwg1duR/7K7V+1afJOjYq6oQUKV4Iw02Q
mkDb5GUmvYw4MWLsjmnNS+siOYquOvzl1wk4CyprCxcQosK/HmQUUeLM8fMg874hTJyGz6//WNAm
RxIWLB8/4/248smwNLmUAZVPcRCTTgWF09HHgkbC4FPAksWNPF0seEM/FzRFnTrvk9qHH+iaD13n
i6j0U2T6P2mTHDO6zav/93+5tfy+oD+/dYk38XlBd1YR1org6RzCN2mN1e2i1tghwnV7Xzndhvsq
WjYqeuwwlTQamMGYiGLmrFK/8q3XgmniKXHQBsRiCixyvVdJmnlHcgUMU1HGhJcwYqQJqBnkvlsE
Vwxk/aRYMhjQ6u/a+MBvFePc9E95dsNEzkI9ySBIKjPplYY55ojJLHNsH4kWp82r6TTZxtSwKtnN
+Nz3Sypp9HpKFMNbqo/lEXGdAYR/HzczY4WYoDSz/qUsVzrA6QU3+m4bN3PzMQDNx0Gmmfm6U5yZ
HhW7gFVF6TMMLHOe68Yy95+yqtvztAXXFyMrZioAcw5zmnwFcFd5yymDuLA7yMGdlgNGZnZGimHG
TJW0BAyo1KCM8YlvQY+ZmNqjdKd199AqLwaiNgGFWfoQbYcr4rpTuPRRqLYegMklNtNrJnRQV/JD
R/R02Hd7dI0ysJn4ED0vMme8IIYwicrXOY5wIusmEc2iIS2eHqv9eFEh5tITs6jmnoQpmZn0ZACb
ebfQvvqD/8hNSrokcruJSd25E5qxf7ZgTow7xWqdSrbWamv3xwrx594ImeENi9qz1eGK1P68OzMT
quob8WwodievgmfvGXLcMcr5C+iWrrTCkxzy8yJwU5ClpXnhlJzi6+KqMp2JzEhPhh+R+135B5OR
AK2u5k6QHE1ENNaQhknP18q4Ay5uqZtnIjWVPA1ZaEqrmZeO/C0ozU2izKVTDdY4hAN64e/h7KVz
obfTBhbRbRU4Nbzep3Ifn5NjfO5v29vwDG7o7B2ztTkrb8vb4IKJSHCSqeThmlnovXyfzh5ah86O
pkMXT9dQAeJTtFDPnJaxqjxCUJY021rnW+Ncq4sjwc2ECIn+al7iO+msX7wll0JuloOt5Uv/uQcz
ttZ37kLZx1txLe0nmrt6yThYn70lRtTlmbwoRHb/UFwFp+AEj2w+3nkn1tbByOz2TtjjxCrDAxle
cYP5HdwBhUOONMMKQKSJMPN8XLQLAEcL9MW1uR+e6xu4BnOFIXXh0EfF0OAGrLe8GtxdXH+PsviJ
riEGxA2ZpGzRyquscghjtnsKezSgxXP3ME1muoN6h0+WcQPhdWOePISm3ayJ+AmbbleVdrfo7HGj
LMd9eidM6Sby7wT+rEdlI94Px9ZYeB0k9Jlud9WhCJc4mrMFLVNwHi6t2uzdvtx2e9Q8/M4M2BuJ
OeMYjND6jZVMfRYZnZl1NRp2uEfcGxbGabJpJfPKFm7Gc9dNPjzuR8qK+S9WyVlL5tHZPzRrd8vb
Hu5cTq0wQIlqavN8b1LAxH/pqVrox3pLPZIjv7SQ7c6tg+J5WSbzTOJnnx+a74Tk95CmR88xosUz
UNV5aNgEQIklRwvt0ZqbO/NSSYtQPkyn/d4Z1tEDWTG2hAzhNX3jk8UnLj3X9aJ40Lt9v9cXxQWP
O3dDu14Clp+OzzI1I/JgobyfLJ9pOKYKUO6Z0nHch9W0s9p0BalVPliPVrgaq3bbMwZrW+qLEza1
Q7wPz9MoZAPe3Rcv5ophD43b4oV8/pPxZJqvzKK4VISEJ7wG1H7ALFBYesKS4U67YR4YwbVx1xuj
3DeN43NuyvN590omllkSuU6RBhqMh+zo3jy5DMyyT8qy3pRvwlJdcBuSZ5i1hJnxQKB92b+Ijxm3
KKeubeWheDaNmX8zEEazrYvMJnw0du3Cn2czf22tuMotGkc+0RCjHOTHnEz8VeFA4sY+EZ6tU6H1
jOLtTNtm2W3IfDFYDznFhgC2XgP/KEPd2BMjs6x6yclp6Xm2hJO07xyyXU30oEW2121C8WIlCnsZ
IAe4X35t0xSgzAb1StY22qt2CQAagnewZltKBbxw7d364PKvJNDsYmtHlOlYJeFC6jOWuv40NHcC
RvjCYgYugtxPDmYO1WNpbnkTL0zNCDozy2O6qo005ZyTwkbd4qceLZhMTTO6bb98IpTIvBDLwJK8
R4Ubx1hqCSp0u5Ww9JbKlh+f7iVHsuyya26ino4dIc99sMgo7T5ylQ/abBlyIh7NKyAp7KYQeISd
dqzuuu2wglK7dTnfduVhuCYCZ5BJHBtrmvPJW3yKc+2BDcxiKxWYGETZejIT9xSB5Evptdj6zAWx
3dSHeNndhScoJskqeFHv/ua7nj4BsyRO0romIUn9x9Fw+gNfj4a/vf7n0ZABlcn8apqb6aSDPyvN
yvQr5jRVQ8z63N2ofDM1mh6xwGuqKCpTUPjjaAg4FiwYYzJJlsX37q4/OBrqnGl/uep9eef6L9a6
POb8OeSqufESabgkvtCcyzHWzhXEbQbk+JxcvFU0MNpeMC6T6sWI9JWVmsvEDNGA1AViuVPEqkSk
xHQ1p+jdB6QeWwmIpER3qqXYYj88pkq2cjvYDV63kOV9Kscr1UyNGY2GFM4k+zjGvyRWkmEXhmBe
WUEXOLlUJqsm6leZjAdEnZ48o/ZAMStJonpTF9RI5L0ezwarOgo0k3KrC3gmlFKwkeQQn4inNbYc
MOiRrBxBRKJKBM2LJ4ZsnBIRo2qMSTWC5Aq2JWDiVWVgWKrAuBGxhhBrw1PuUWGQSjdWrnSONxru
X66HcE/howrjTlWnUei/6MCgM/mkf10jSMlfX/+xRiaXKZArUVfk916oL9MY4MkMgKide68E/qQD
0yMM5op8u04dtoGG8bFC5G9cxujMo5f4H+ryH6wQwiW/LZEvb3y6Fn6+PIXUN2pm20kbfaq8jcvD
yGd7eG/CPctTMa41VeTqU1muPLXmTvW5+lSk28jKImoSSleeovee3VI8ayFBwYAO3qw+Z1MlL5HI
p56O3gBfDxVuLz7+hvTao/59rqADepT6ysURl2vT3dfU/TaE51JaeK14HpWgJSkFLsJkNeot3sep
L1giRmH5hrvvCJePsrDT5QJV2lGTXTDVcldKtnarSFkZZJ+9K1WLl7qfmY8pQ2rXWtNQR8JjO2oc
8IfChJeCBtLkxbBgmjbYCRqJOGBhJEqtop0Mk4hS516yktFVhL6jNwuhxURxMXyaXFBg+goVJsc3
Ut+jedIftyn1q2Lce9QNKNWsRMfJOZcgCM9d9B2XSkzR91dZmm4LcP89z+9UPNT1jSJ7tkVN0egj
FQWXJFNOTRjS9Yr42hH7V99SNCYNqQnFCZltLmhU96FEyZMkFU3ilOgz7q5p+AlA7Qn1ljRXP4lZ
wbuqNZLdmYQuwSU2OHij/loFonn8a5+LyBMYr1Eu5HcOpfVfjRtgfb+s+f/1+n/WPLUaPN0msVJ/
78fQkCw+Zj/yN8XSSZRZwDHJbH2ewKrfUA3xgrPi34l4nyQTFa+ISEElpvR/1JQ/WPXsMF9X/a9v
HSPJl1WPIUGING0Qt+TTUTSYwjbSrdhpjpKEhE1pBmICEGV0hHf9k2bEAIpa+TqUgqWfNLaHz8JA
KdSs0NESiURMKNljKdiDoFwDO2ihLPn5zvf88CwCcow7yF1DW4uz3JKvM26qwogRbjx4hbbxjHCu
TjWOqBtuK5NJis2Fr+gHNYQJ5CWbrsXZ7ar5UvYqRzWeG+MJrRaHNVii2tiNUbEJa6EBP1mHdmt2
m0IQ143iR8u2davFGKo6Z8jYacD7En2c5g1h+1plGKrE2BbV08A7yAfC3H05r9oHEr47C72HH8Ui
7JpFZ/VrE5us1UkU+mYLr44WvnWOuwIjHAWTBdbTyN03RKRKoCAppq0sEq/kUp5PE14vNTdqmrzh
oW7ChJN3saM3eulHiE26eSB4vKpD4uJWgoAsbXBpbGpwnQxaGM3YYr1I+0B+EjSJmBTts6dmOnXI
At42V1hLbbOIVHBu+MojxkqjTxOfe8hJ1UjyqStAIBW94ymjXbQ547hNKCHLZMpTWhy7yFznOF9M
c+nRQJWM3/PSu0tLY++O5rrtgKt1BsFeyXKsNt5K0kU125tOiJiaM/4bXRBVLp7n4nuWSDathLMo
eewEF4UIsSdTceJnLZsuthUVUVtsl4kQrJUpskMPWlkxCSzx1QnGOFdy5a2KvFMX9usx09RtbmVO
WqOVCH64Dmo7MvHTKTnHmLBXqIlOUuJNSUKFdqAR/GHYhRVl3Kh4Jr20dmKX2KJJRViS64dK1+SL
1hN4pzRGB6zHTrBKhc6uzNpp2URjsMg6JvPBpEZJru6MjkAsVZ1zCc956fP3lp3C6hinXDAank/h
CYsPMQO6tckwS638mI3jYyPmTmEVdlTjQpTQrmTlTfa/V+oxpILK7ein77hCeVjypI7K62rkZ6JS
udcGgeOJZMMCyed6EwhbxUuoSbU0bf3Xbs5MaXRsMZQLyWBJVU3lBPQvBzIOWPyBrwey317/6UAm
o2Wb0EXVyWHHkedjQMXsCln6H/QwI3u+6IeerZKyxafD9eT9iDhtmR9HMuWbxYCf4ZVIoTGb+h8F
cCX19yPZl7eu/aJn94LlZ3Kfwfkrim2ojrRZS9CDIUk6pZJ1d4laCXYWTdsjI12nI6tL36SaXY0Y
6jBizVTFlWaBzudHSyvjZKUrrS1X7tic4KrzkdZr8rsolHCwj4Kg+Y4nAwCMwpyQSK1TVdYlN1hu
B+5HFYVAYAqaAhrneNUiupm0KJjenVVkmAaU7LvmkdzPE5xsXCCM3LQHGUFX6XgfIwcfj312TLaK
RptkZkI+bJAGFY5ZYvVsTRg5bZWKJ08mL9EkttgBYyvPevTEyWZVk2HH3wSeo4/uFElaCrD99JyV
mzTZ1uzu08ZT7SFAYSBCP0tba+kVwk1D9lFzRYI6SrLt5elnV+KVH1oP33jRzesOScnzL6y3g5HP
g2ap9Jeolxa5R2hCalrAZVZ6zrz6JWk0QJuiucTRM890hSrweBGhWNCBIKk1UdsGGsC4Nt30xHl3
rXfyZuRfVkrdgxx0T1XjrgPfhBZt2oU7HHwjX4l69z3Qui3YmFlWu8u4U275Mc+rAInZ0OYZ+EJZ
pjOyfPLbdkeHM2lbYlV91aL9lPPBJEiY1Q4je/jp/VXXpZtEhHXWFyeYSEUr2RiUk/Za4ilhJPsy
4amUidHWggW+ygorZr9pn/7WvWVyvrD2GSQbJOZFAvD/Loio3Ak/7y3/8/UfBz/xGxsAOovEmPuf
i9vHwQ8fMJZehnPcBNnepjPhx96ifeOcqHBkFMGZ8fJPe4tGLTl3Q0Niy8J/x4TtDw5+79fUT4rI
x1vH6CQSszTEaUz4+bo3xMBm1KZsttrQJtdSaarrRktFO0c2mCuyQFCZ0aFMOEWOlWPXENEOvIMl
jYD9GHzXV27+XBpnT1TQSYp5kIqvnaJUN1Idk6MfiOS3gEW+l+7F65u3KtAu2SCueDNLWlE2aini
vvU2qQU+Ni2W1FDNI1nQ5kiclGC7BYTiMrFOtS/3rK2pL1HAvoODhjpMU3luNPm6KAKCNtbFCOtb
f5gCMUnULepkLBdxV9pCFizcUT2HZXjdVpUTjPhoopKaSS1dN/wHhKTaduDU1Cy/5h4IvzElA9ND
uyof6tQ6ZwRdJELojQsozCfGK8szuZ0mPgADKI3Qw/s0EFd6oi/zlspeai6acSPQvziA7FS1diVJ
+nGsvSWwAHYribxUaNxpZrrnZ7QsaRD2lWyjgh7qi2CnD80izZQrTMkwT9R9ZZY7DHrzEXsM5W22
4bPrF/vAwrzcNJl7xc8VdHOj3mQarRdZJ+8lMQy/y7L0ZAmI/iW7EwoHgzZeQIA+iKjzagdYjt1F
MGP/ImkVCZAQC1Pp+i9aU93kybkah7tQocLSHFdZHwECICiiRiswJ3RLxLO84Fhi3mntgVKeuSG0
zCsiGmVLPdZuOnmo/9575GQokSethpCxhqXP/A/tSOR88MtR5bfX/zyqUNpIBQAnkR87w8+jivmN
fYTLIMtY+WfP+NhOFAgj7BSTm5cL4/sB5+dRZfpliTi0ybmKXedPthNluiZ+6uX65TtX3q02n5y8
ahCoeumWOHmTmEtUaxIgqE0LMzq4L4ZQvR5e6UKYP7hRlp7ofWkp6I5IC+LzneFGwP8aGhuVZibK
B/II0Ih3oVFgaYXVWppyZDWg5IjmQzYkxSJWatYzN7n1E5nhpqZ32VlXou7JY7d745LBBz9w/tbH
Goq6KiHv81iTTZ2AyHR4/bcjMxL7l8/h/3r9x+fQmqIqmMXQNH7V+S3y9Zi5iMKTmpmE/p+PNQyr
FISavELC9vWly0P7hsqP+IJp5Iel/I8+h8YvFpDf3vr0+58+iFTqeNhPu2Yrt/qSgzI9vu3JVL1T
lnvU9Exqd6AtB9GlzQ1Sg/6iB9KjS816W/c7aeydmppbwRucUOk3sZyuoxJsXVg+RlzT3cya9/4u
D7jH1fJGbq+iILjzezxRCVFYiSYsCcmgLRlUlgjztUxXs5QvtClSQYBDNh96P7+OIxrANnkWzocI
99aUl0vv5UpZ9TVeJz+ItrUW3NayeycIzSZxtR0BCcZ0LmWL/n048TdVZQ2lepljcsysB0tPj20E
hXyQPUceSWSOOMFx03eV5DAwRPkMMKjJDEKHvJmSedDRI0gyRj0zjI5RbWOEt4JbUR2Qo7j2w4uC
PlhCpAQWx603tVX/moPJXKyifUGIV2wXknXyPXnV69qpoZ66wYEb+9GLIQM3dcHpB0s90RiLenY0
krnsQFG24NzqYDXUz6WSLtnsHE7YPbHl3AAFowmOYDgaVhJN8km+ZMeE1qZGXhshFwJdAzQYW8sw
ksC5K/0tfSAF5N8cinc1keD8qghfLYh37VsjCfPGfRusdCuPRFW5xVvUGyhSuVSrcK55zTkX4mVk
pPtcly85cW2K5sNcWtIRQlC4MFE08mcF0LWAeiEFKEhmdYwCNGC8/jxumZLc1QWcfwm/RQRt4Qyq
bacW4lZuqmVA17xpnhItX8cpkd/gtgCymsneytWpYw+VKz8iIVD7XKKa+DYvsJvIjl9OGWVpbrTl
ta9hP0raraqHDnU0N6lwZ0XsmDyE05DMYV7zmSBw4F632PJy90Q9Ep3Y8NT4Qp112+M+RDGKmoaC
xJvO31WaSZvLFG2Pd1lDUXOEkUh4NNqzHlw6RKMaDVrVX4zhhcQBHS28NaHbyGRKq8Jb6651JY9E
12n382mv8zyRZJOMCg3HOodTW9mjKPBZ1mZBfVfxuRpVPlUeNVTms1diZww8YIvHzLpp9WtAZbi1
X1XqdYqJ6XBIw2HRqBTHGMk2H5N1oYLZU6gV8IORUVW5LbqKQGwZLo1GLC+pIpKppbwvhwztvQZ9
5QzU8PGptD2DQhvEPpdZcVT4+2HgyVFFIazdfJeFHpe3CsBLl5GB18RNE2aHwHWdABySMjC7R7vT
+lMQ4Oni494U2MGEYumr1pOHWyYcs2VZkxXPVh2mHiMig8JEcV6O0ksXYAcPpRuj7S9yUC77kJEc
UZpTnOENj+2S+L2leqsulE6tSGFEgn2pdQES0jNW9+uyfkuQ0QLrquzJ04HSRBBlOSckV5RShIWX
3cpRtrI8huWRS9T9rlcNPBDxfc0HWafRYARoVaviuhLhc1ajI/rjjWnyvYfq1K/FiT4RVwnvGRye
rdcXCRdGSo2jqdd27RYLqogcsYc8SaVIt60Batce3e6KdaViTDL6+74elJPSeRhN1IFuryK5jkLl
nGegJuLhqkfma8xkVhKmobwrPmbYOyqFMHFFP3ioU+pQrHJDuImBMPrqXZX0O98SqEjul6rKjllF
kLOEo8z7Gfvy6q99gk/nKSYABLR4jEKIm0iy//IER/Hg+vZV9Prt9R9PcJyamLjxUMOZgab9mToH
YnsCbNPDI3IFxSXw8wkuf7O4zpJSo0bw/fr5U/QiEybLGEM5mCo/in3+5GI6HU5+PUryreNF5x1A
1dEwmX5+grekmkqIqtpGDshR8F6oUo07E0oYBh5zHyk7LaYiA2hiIlH5jIxTJJuBiZpV1E4Ftdgz
I0fPva3ZnKl1Wnlw21rcOyaAd0Pm0EmCGw6jpzwK2ougqbuhpGugvcpH2fbCYmfwzBcfY/FKCA8t
rcsTW14WZsLozWOlq2f054kOMZI0jhXHs/QRFb+/Hw3hRfMpB8oFO6zBL8TBLhEgvGnCLIRAJZWX
KDEOTRzaSnzvZiTwu8ZaxQVuMUAxQe8YGcRabQBdRy+1B5pTeum16kFu8/t0rBi8DvtigIjft7sx
VxaiyhO1RV32DJSyHrqALB3lJH0ipPHIyAGH5yhCUGNUMnjxRhsyWNWjspdkWC41ZrOBJr6Zb8bt
JslaqLhdg7+plx5H1DDMV2DZKn+c1YN1NgaCowV7ep0Pdt0We3GI2kukydHSqrgeJhpsL9mSh20q
lxdT5OJYJDEuuIBdwDW8dYopZe6Sqb2q4oJdqFEfFSOkIzyB59GoT/404iiUtZYMtt51KzkOx7+e
gcUZHmFW5X+s7X9d/NMS/rr4f3CkPr3+Y/FPFgQWFUuc+SF7DIvvQ/HmGskocjJx/yNXfVwiJwIW
10tD5CLBfXGydn9cIidvAsQqaJSEMt6VrD9Y+sa0sr9eInnfBqk27EL8mzTJ4Z/O7pkqlELmi9Im
CcB1JJsxN2xtmtmHpQj2SDRSCC5ecO8ObYvRUtoRTr+jiW+ZJ76T1+WxKYqzp4RVCharia580XVt
MPIAbyQ9coQSKqQltQeZfpquYwgWbThpukBY0kNZNgsjTAzs27ASY8ExjMwhjxkfrdLbKIFQOW7S
rAI1iDn/12Drab4oLZyQA+AlMb4b5P1AnwehcwhDY9gurEKBzoh+VOXClvjaPhJNfyVnV3IT2oTg
bLQ0+jY4gZdPY58cpIQvlNanWAO7F8OeTSJpL/rEs4wKyrNqzlIhXmPOX7tifaqmkIY4xTXoYa7B
9WFkwO34Nz8x+eDS/w29wTQNBvn/vmjEScL4umh+e/3HopmaJxjOMIj6EUjilT8XDdY0ns8M63+Y
234+MZVvrAuepkS7tcm/xqs+lg3VlibaH6zWH3flP8ox/Y/Uw9d3/ouSK2SxpLm5ZW4Kg6lMYRm3
uXmwPChNzV0CFDXS0F1r2DA4ucOkONV6uevS742VyrMoIHdZRM1imCoXc5kXKf6iQdab6aG8aS31
UbXqTW9ZB8gCdoetuuuPrn7KB9W0zbJdI8HEj1bjXWmiS2G5y8hBj/dlqN0wtqUPb8CBXkkcI1uN
YU+FNdrp3XafWEPshOCzWlWbG0N0k6k8VyACMKZpud+F82jAjN7B9KqBKlLGjqAUToMvzL6a1z8G
bdLMgUoMdpnnD+lQjosq4F5b5mSV4uHFb637Cr5iMkC5ktvSkYrOu/fqVf9uhn3NU3xCmi2V7mvS
jv2qiM0zFzvaycwYqILuNEqOBLWTucs1sE7bPFvHVOOUiFDCeGQ7fPTb+E7ncifwaNZ6d6NKozgz
q1qZBUp4+JuXIg8JxrWaaHG/wePyr0uR59xvz6/fXv9zKYJksbDqiO9+URKAn5bi1HbAjETGFDct
uJ9LUfuGR06bok5IoDyneNXHUsRpoyNM/ayl/BP5CUDMb4+wL2/9/fc/PcJ0N1N9xcSDHJsc7KAm
i8Gs1KKdNtxlxFUiPsWIZ3bG5XjIp7AsRCrul2OQr4T80Uy06V7cQghVgfCo43kwdTuxYmzhfFS7
/OBmoMBjIOnc1trwxfStuUWzgXttpmdZLWZhcRiGVR+KqFG5rbXFfFQgtTI+kLSj7CqrbnjKiLLo
Hrw6KmwkqktyuHZCZAF/1WZVkG8EmMZS9zbgKu/EuZB7RBiOknUjT02Hw5sZKrNnQZHlXZEVd2XN
kdlN8fLYHo70TGsu1shlOpIxxbv04EivVqrMe6N2hpJmHDNzgiK+IU3I6u3do2wM9hjKe93TnprI
JJi9y4ViZQiu7Qb1BpvqLb255yC4lbHHZmUMbFe0TcrVqhaHkXbxDc0ufWWtjy6hq2TRY38tDXfl
C2xfKThmncyx2BGK1N3Q5qi+C6J02yXNtteVRZsJTyMgwFzpH8o4oxaqwZsv0SpuNv0zn7KQmXdr
OWHcRk6m6tGaXXOXqVR/W8awFwx07rQN0V08RAeR9JEzcTVWYW2UjqfT+qUmMW1uLsd9Qb9VBWIs
ghzPW0EpnEY1KYqTmA0lTK8V7uUDO7HhUtGmxK/jyBfkGmC81C6epWxdxo3jkhupsqWWX3I6txIP
PGYGBlto83GWyM2zYjZUHU5NDBZp1iBaBbSmcZ4mWoSzpCQMWq+6WCRSX7drLWqxXQ4UFxkjuQuj
22OAtIOILJNnLIP8QSTT3eUwpgoQG0CyqoIsEHCbvuwZ5TffrR5umsJ1IQXCXRMhN2tlZWJsJMmw
8bhJct5XlZUsdb5jJL5fMZ2HBBdlDa1cMCONG0httpHXa/oVrpT3dkjM2d1MEI+Wckf7+tpNQxPs
AB8KuNjaUpEoEvcOYsy6grVj91yUyE0tw5QKnEBzwKGNuExdw9o2g7vtqgl0r70UIAVMq4zumoZn
UDoVSaryRU1qfE/0IjcYCRoEI73ggUX5Xz5Kxz4Li5NrlAkzwJzGecb8rEOha9VTlzdw0jKGjak1
BI4gYifya7rukj57w0tNNCa9NbRsFeXNws1gS1b0ESUp3XqJj+VV6SmTSAgOZcADpl6RwKPZYHDV
+KaJCd/kCQe9qMtUuxyTxd/8HMFlA3h3sjlLZIj/UwT5asucRJRfX//xHJnuQRhGMFj+OJt9ugfx
W+Ykv3A8wxRKnuHncwQRZDrRkXNQNcLrJs+tj+cIvyVDu0C2AAj8biX6g5sQpOPfniNf3rr6yxij
CoLYGqng2JQLgkXRm3QId/XCvSHxDUJ/kb6k6cS0pzlzYa26k7Wq8iWEXxrq0IH5F4TAnkCfzCGN
ZwpM/HIB/43/D4s12l936k4VK3TBU6YkXxUQf50B+OUPZA5gfhiv0PuBx23ER0G0p8I7Y+l+JwEL
2BsiMP8FNZmBA87tZiNs+XVemdsx8oV8NVUe9wdhC4eH4uTHmKLQbEU0B7icgeeINw/3yxff+Ke6
3CrynK85XiszkmCzemFrM/2K8FJV0q3przNHs/nq22pFD4B9qztc5s7VRm8fs2TCbvP9QEvOrU0M
AB0WKX2BCPbYoMq5Ry6QtJY6p5GNvKlCfwfjBGveAISdxQ8j4TsezoGTWitqOIt0QoBWvABAKBmj
2/w42jwgdvQTx6/tTnRkyppJEG21dkYoqSFM4dHLyj/adb02N0DOqtSJiv04LqR2CdasOYHVIQ0n
35Astsi2lkSKZ+1r/OLTldDP+2u+dr8ebpLH/LrYNPviLO3ya7RS8Xv8QvYXdYcsGK2j6f/n7kyW
G7eyrvsu/xwO9M3gnwAg2LcSKSknCLXo+x5P/y1mVZbT6YpyeOrItEMpiRRIARf3nLP32i/lqXpN
35G4g5hlyWJc79Vr8YvoWrJ6gJ6+lZ60jT7TBwOgukDWCcpU5jIkUm5rbS0PC9C46ujc4bAIHYgq
wFYcg3Nl4P/KVP9bike6spUncT+u1Zt6JnjWC58RRzjTgqbuAsvhsltCVR0fuyXhSTpA1xErC1hb
+Vq+GJ7yhtSed6e4YAG+FhuYwivJ5U74wOZg010UNzxKb/N6XmdQfkEov+CVDQV0CyBE3fShfxgf
FdJuFghMEhKjYPyuLckpAYYmyypxywfhrTxWm/IO/JVWypP2ZoDE7JTTCDJxsJV98U6qDTcVu6ev
X2I1e5sZ/CASpc5OQdVbr6BEcfLyz3xVdas0+8jV1O3gn0J/jiCpEviaHZuXGj/eqL+o7rtqIxLd
i8y9yJBObvK0SyyvJCSFQoMd3XhD/4xXk4jJ4TSdhmoFcV+oDy15B8ZnpbDSs+2AYHn/w7vtXHOy
OwGJHuuNdVOC9QR1me+tM7eIbXEt3Dhu+REslL7T2ltubdXwwJNzcKpLwreqL4Sb9drIh0hztNxl
5jEXi3sUAkHH+ONyF7z1It3mK15jD2U12JXs6Ty2QRgH2g1J1wPPzzMSuix6ATGb2nV6SCQYuAcz
43WcPlpcrlW/C1Ro43EFszs2oUwDvhUJWk2PBXGAMLDzb2qzN0kRJBnBsUQQt9lGxnCnACT10u69
Sy4h0TjZtT8k5G6QW+TCC2e9YmXx5zMQ8yRbiweZyGLD5iSTKydxsyN5XXa8JzWAq/6fet+7S7O+
w0/QpOHVM+W/RFGh3fiplfFfH//v+x52BCLkaK/jNPouFfn9vseXGMKLd6wU7Tw0cdxyfnQAtd/Q
iCCG1SnV7rP9n+onDafCvV2Hq8n6F8jlb9z3ULL94b7350P/xYRkAVIR5j41tvL0rZE0TxtVy0ka
620spX04KNbWl67l9CLBYVwobRk9JW2H4rGT+2QHpWBOfWatluG12nsW+5l9nwMWEvfQSb+fsB+m
tNST4s30n0sLdm2irtBQuCNzdNSqgI1K1ExkXec4+Hss37JpTzDXImUpU0fdv3wfs4vTqzms6ZZw
SRCU3mAAUgXqKdwJieqUIRhbmdxK3VH8l7jBLECLvtDOITJanfSSlnu0Vj3KAqm5+h7Fe41/FXFd
oYs8tWaXwmdrvVo+ePtpn0eT11QsZZatILQNpHVoYgwwP4VcXKCrdac52mbmrUs/sjIzP5Uue68r
Ov+9Mn8FgIWzADW7MQzOGNQLKzEOpUnx5wPHr6key/ozmCnsLDbS96IP+AJbHk8PxLUVQ50fFNsX
bjS/ePH+MlDPk4yVO3vutHHGhwEucx4Wcc0CoMXrtmW6rqhBsogG4RRP0kJtBbxU03nmzk8C3pLo
zmXiB6siZSno1jk50r7enHWifqXBguCpk7sumoSfMZFIaie1kk3evGRJwOv0IVXw3LkgQZCPhJLc
msqLNXMTC5cpJlQ9lM4Ro+26BSjW4T0rYOXrlTNgEJH1jSEMq8Qg7loOHtWhPJMm2xFzrkH/5tcz
jQZEPlzjpVnPjhA9hGbmSfe6qdBWYlzs2mEO3mPjZSKoNS+WE5WNLRMw02b8lIx5e2AqDFdDfOd+
/lHSsQWn1XW7OEe7HFjWsuuUfTpw2pIxSSYoGYFD3C1UqUXeFFf+ymwleT2kL5MknaS0dkaQYWAF
0W2Uz0YLqF7lOCdtUki4p+yY/JE6u4pG2EBIBMN+lTBuj2jAjTHsP78fn3UF306h0EwfKNJqkaJM
USh+8vafW1XQk8JsjOBVv49BZQRL/7M7hZjvjyK9//b4H6srml+gwayT5nfX1k9+gjv7l4kmmR66
hk70D5pfGsV3kK/I0SCOweX5e1WBfs9SIHMxA/p3T+vvrK73JfznAcuvh67+4oKuhio0cODDaTF7
aR31xvQiZvnjTH6lQrIrgIJcqm11WkkRfVPmCRTcurYKsrcmYLNmrAr1Nehe53k3qy0NhQzhg7ow
SKMfS1clySYZjjoWaXmkIJa+Skv1eigm4J1Yw7laOmmZsmpJ0q213iUoMlZoLvOmGpZqNn/kgrob
gIGOxV4VwM8o6SaQx0sYR7sOam9nYVvsWYXr3HdlPVxOkULjQ2bE2m3EcUAS3xe3WlXZYkf1Wz2z
oEbBYi4SR4NtgbLDBi98MZV76BBU4JQGDcjvcfBXY0FWWPqQjia+CsHtU/ExbQ22idKwGhWJrkNG
oK6+QUn90Qn9qqyfJwNbRFQH4AcZDc3EfHazpK1Tua1sGuxO2g12YfZLjPjtotQk4nelcmnM/qVJ
xXVLz8bQwk0VNZs4s9iRmYeW4fQklk6uRId6bJ5Gbi89YippaDbRYH1mrB/rUbZOZZI8lDOGoUrO
eyI6dFZLMkoz0X9Er3JvFd01kuSEjrAEpcSduvFLV7XNgBTEsWD496J66vvBG4uGTVcjrydkKYlQ
7geix0gXJTprWJYlgSwI3SQ4752KJGwAlXTsTf/V7LghFgisYbIawkcHwqaNZYd7zlmE+BEB7SuS
NKVIFJ2hqjbiRIRVE/t7MwiJ9exkWyX+swLZMmtZiyECR26fmJsyn656Xp9NJFvQIx/aYLomA9iv
qOwXkeQvkk786Luit0t5upG3Tc5pFJ4rUEGiyYzAkkpCJHHFt5OHmHovQVPrI2uRBNlRl/F0IEbC
PFj4hINJCHQ0pb21MY+pcI4Vo7jI22mJlYKX3q66hiTN9N4es8zrPJPf0CSPQ5idW2P5T92Zsmwy
W2OnZ7J5vNOE/8IvgY/hj2vnf3v8Tx0Z7Hc08E0d18T37efvQzYGe4QjsWp/77rQdvmxM5V/QyUi
0af5vY/ze0eGZ8HSIap4b8lJVv9OZ19jS/3z0vnrkVu/bEyzmfRQM8zlTVyKFtxu5slo+Wjd3WfM
atV060Klyznl85aRMlV0SrpcUMZg/mtjRZTmOmjxYrdR4+Z9vo/v4bGt4NMCMSiOYOe8prnQH2ZF
pPgT0tlVQRrH3dGC0aBUI2geFM2CWSU7tiHHTJfQrIj6czRZT4A5alscqe5TP2K/OnY++cSluBjb
ct3V5AYqNRfz2I/WTmvEfpebYrKom5I2ex8Ei0Lot9YkdZjVxxIYxKITcLYzJ/+nnuffyxCGvQrq
I7qOtPz+YoJFWtefKrBfH/9jjyD9xrkIDE9hHiVzVnIy//AFSb9ZfELm/P8+pfqjL4jNA+oLjunX
zuP34dbdEyD/uDr+xh4BNOcfTvQ/vfTvF8JPEyxJLSJ/ViJpOwcE0fUhBFrRR7+keWExca7Ey4B+
kVTJq37U34ZUwkk3xUgBaTCYJB+RoCRAiA8H9YB8CW2qTiifFJc6WcMT1wfpt+B/dNUnZSQ2iKYk
N7xjgdfwxE5NZS1V2Hxoq0IH5Qa76xqDN/ODF19qDTBz8T6kC9LDQ5CEOxpJXQUpczTDXFcC2VoB
oCjuRUVjerPx1hMvRA+1Eo2NxMiiVaNHLS7RKSfGtmTY5iadwQakvO+QjQbjtKZuMoHWoVHTLvMV
umWlhlkd2+NlLIYz4ml3auNV1TZOVRpPkWg9EtKAblFcply1cF7mi9gT0Rw308qIJNuomkNSqNu8
jCxaKMwXEkS2si8yIDSYjhgclVislAA43V2+WwwviFkEG8IFzp+BLYPSPHTE4ehJswjbCEmKuCxH
IGwsRpdAZcoYSRJRO7g0UUtD6WcKE9fJyvTLLSKzrSrMN0tv3hJUZab0KbapWyk3CwB4REQKvT/h
MS+KrTojJKalp1mHQeu8WKSBlckOFizSdopwp0lJtIh6f3RUfyeE5bEzyluhWU9GHz4wjZEWKQIz
t8PPsYihqo8Chsu6TwGEhd+KKYfDNGonXaUQY10DOuV/aweLLhD+buIko69yNE+Rlq1g3nyqMXJU
OXv/p64/dwOHrOsKiisVGzG3xf+tAFPpEv28/vzXx/+4z5q/UaDINP5hLv2bxvTjPmv9dv8ElkQU
WHcRGE/64z6rUYhITEvQgN2lLLRtftxmNeKIySlm+oHc7G9bno0/Lj9/OnLlPhj5afnBpaz2Bszb
rWXVOQCltsBBlLoZIeA+A/PKHFmPmAubzb6wHjW58YoIXD6KfTHAci9WGHJ17HqQjdoXcG9prJx0
PXW1PpvgozGBo4OiZuNgZ1OTbCxDUBF/I8bPk+5ueMQmOzqt9jAX4kkJZC9MhY2RYIqOCUe3Kx/C
dVhgGTFqjZxhIjFAzKCU7w79cFMLBDUM1wEA0Caqn6u6uGZqtqEfJdJQroR1XaeeQm5KI2a71tKf
0ix4SzP9XLctxl3ShjvxqydRpJ4KUJDThAinA7IQUyQQdUQtu9CZMIfKvK6LeFUqANbCcV34+SKc
aYA0pbQtu3mLWmk5dOB5rG4jS18IELwQdoKMFVHCPA0CgXiPhkaWgIMz1eAFYv0Ok2SdJsNB0+EV
jtG2MlVCj9QtofaEQKanLE6eU5/mt2QWB7+XDm2tL9N5WkUAZiZl6JxElSMk38TaWR2iZmwJ9Xib
Qxk8QpI9xuI3k/FVZ0a275Moa0y2302V16jR8MZEOBfJdFMltyn9Lb/XRWyZHAgd9LEovSkgSN4o
ZvKe+vLiz+0DCSknq1E9Xyc3XumDcxrjjO5M3qcxK3zX0icCFcQuXxih0TuaYkToFEbTt+dkkHZB
+qoJBB1m1lWbubOkY1cvU1xP206ZJuTtBUFXQSfQlbkPT7BRGlZwmrK0WutY6OXAPyeBuYoUEtwy
BjBBnSwbdViTreCMwmi3rKB3fAj1qkxfsB31ZRf7oSvNfbz4xy5s9230fSRLf1mjjSz+VfMF8tsf
Frb/9vgfCxtzW/0u7sHLqP9bvP5jYQPmgN8ak7dlwt767qr+sbABJ5bvMB0Vm/afdO33ke49aJ27
598Vt6IHZNP4awnx82u/J0v9vLSVUyU1xlQqm/GoBdcZFw8hpid1uqbzNhsupfUO+YVhnwz7t4dJ
3juDRWwlI0lV3pvSN1NaD8TjBfmRmSazypzzKlrFIgEJVu1F4bij5/A5yyf6prV8aDD4Pvo3hknB
EstYi0ybFrXXi/fJkR5BarAZBCXAJYEYEOCd03Ghy3GfKKXbod2PF+p3o2RJ687W/KqG2/sYaqE7
Vit7dXbJyRk16JYE4rIj0fuQnzQv+LzIsX3RT0vBYam1udyd4ImQAIOOMhrDRT0sMxie6LwFmpcI
W6dD/UL6ItTjrnYe2VYtEfu9zVvSRR9ij6WIafGVcRHRZVa4o/dJPIwwXEKDdAjM2idfIyZqk793
wFwb86lXeBXP8PnyDZPj8FvYnTlgT3qc14nlKsG1qYmihtpc6m49vpne1brdg+as2/QQb6eHBpnx
NwbKjJUp9Hk0Q+u+PuoEiArG6xRvmC5nRJUaNm+f/EjTQMpWhp7w9vKBf8NwGLP7+WDnCKZHrHEQ
OBgIJu2Mg9epMcNBEMtd2oiwwy615VVXGisJBNlvbXfO4xkO4Vt9bZPlgPXI/CZ31zLxLHRUx5h4
CDJbCvRCU7Zigs342J9Xg3nQSL0ldNq/BA/B8Ry4QWhbArG6wwpqT2yup3n1LJKEPtjWQSdS7yRc
+je2W9fyTR4c4RBsQuLasavHzgCsvl/f+8rFzlxbi+qabBLSWWH4etmyXzGvdY4Q2GzLDuzLiRm3
i8fA1U/1W4ghnsRzNygc7sj9Wwgx9FjZ5rKyHy8pceqneaU9dftkU+2FQ/RJHmzvUT5ES4lYd0aT
TrCPrjXefFyCzBv4Hipa9FIYx96U1s4fpFWz5w8Bs8i6ecfv01nmo4vpRQbGiN0LqJotvYFaSs6k
fG0lVHDoG/qT9EShEZWe79ZPoRd7uQfpY8tVtzRPyd7i6ZJNs4c/wunkRRciraDEVjY5lxv9QSIZ
fWMs6FHh1xRsGS9XufEZnguml3rTgd//in35EvtGNeA2ORUyP2iJU9QRjVW7GLz30J1tgbdMKxnt
O2/ZJ8U/ZkAxPr2NnRM+trU7Za3rozzPCFG38/C10gg+3Uv2mkdyfNX4yDgoSEC6PoVH1e089aHW
tm2TEJy8wuNRETXMFMFNe0JPw004feLPtMjgULbyOmcqWx56tH5ztWjJ4CrQEfA+jiv82Xb8mDUe
KUilxgaeJPs1kyaqqltVX5ki2++5vYOijl+7MN9qursZU/r1BYkf6Z/dFXMLtVLu3Z8p8x80I1nm
69E9vkmEUm8q9CrHS8Z7sXuZJnGDfZGnvCB/+FSTJZp8e3RJoJUwow4WYQv+URZOw6L5RhWI1OEB
fbDdXdcVpx7JHYSPyryP6pJ2amuSXSK52TNQpT758lkcPsQXUNzw/kYqSOlFdskGZWeUu/2CbLdO
+7BG7GhrpHLajYjlbn0IV91j5/jOGShxsZRe41W9h/riqjDFvdfdyOWzH97yzzr64KIKv8GRtQdX
29QDlxmWIWsx7NJL/xqyZIeZm2JrdFYv1pIdnqs4MgxQ2/jqIeUSFe8RQsoEnorXmVwCQZszuBcb
6SFncXtnaU/9FimBg9qDP7V9BcvDoYFxecswW34UT8CLXQDYV99mE7NIL9Ym+RhNaIOub5cHuqDe
gs7nETmD05NIdTMfil14aNxoh0Jm8TR5k5ejyKHd7SjLaG3hXkYcEDnagrxXUjpLy9Uu42VeIpKg
+4ny5FF/VN1gGTKdh0dOIjYiGw++dvyGKtp65fsIsHmWvgmfIaQdci+rdbC2zohJMQGTuPkASmTv
r8QHmD+r+RBxGHzkGQ6ptQfxQzrc9SCd125I5PHEzh48f6Vgh9pl79O68qQ9CLVOemravfVpeskz
KaAdGZ+B5tQbBhWIRLzqhZjO/hIPO3SJ2hnN30c2D2SsPnHISrqsN5ly6vA7A5XbGvUXz4UNWgYu
D+E8ICsTsnR3khFnAAZn+Y+6M7DlwCvHt/HAsxqBZ31Oa2sZbvuL8So+TuvxwL2bgFQeky+I0wGW
tDE++YBo1SXZpFT7fAG95PxNqciOhVI+tx/SXqi/eBCziGCwrzG/SMSlr05/ZuzxEUE553fz/SjM
e8Yn8aIo3ZVr8sw/wx3IMTgcimeuuPVp95xU5WquNvF2/uZvuffJOGNcjZvkJ0dGjOMJqnI6uZH0
0BJx23wCCrIFluUluuFz9s6UVHaZkloOMo+AdgOYeYnyHyu6jgjW0a68ZSoCEm6yK+0787kmtafO
N8lzKK90EpwcAl+T7KhlB7985kUl9/9pkJC6FY8tyG8lyXV4YD+e33N62brX+ks5raXoDJlkDad/
ED2nj/eCtBqOorYDhc1hmasgv9a1w5N1JwH5GtkJOYmOS0lxU+sDYRtyMbQkCNYqPDjcqLmbC9tp
2cqHrZxBob7r34Tt/etwtlG8OUy6vfs46719sVaJ+DjgVD3Wn/k7YpScIfQIL4bbfv5Oi5VtGWjq
Rj5W05qNhZwu+BrKXSHcGeMJ6ZuiLxCuzfXR/wyiNfQTdjdRdj8uPt3lGzRvVfmPHhFYcE3Y499D
DaErsYH/X+Y1WvS/7vD/9Pjfd/gGFAkFL44GX027b7B/3+GTOsJ4lXku7ZLvXdUfO3xGBPRbUXFA
p7gTM3/y4eBs05jXMgumSwe1zfw7IwKykn6Zr1J8/HTsPO29ufFT88Ko6hm1+Cxtppu/aU9o7BBL
F2j/ZDtgmvjBHHQKSNq0w5f41D/OhKze8l3+UVys9wC2OYCgZ/E1Y+BqzySKK64huMbgoXMmgd2W
z1DYnGyJRNENtiyxZ9Gp9nfd4OTUXsd2u7KLM995kNn8PhtbcfFmPZdr4xiu6/d4R5K5rXhI+Mxb
/YG+ca0vcbtsirN6rS7WcdwZEWJCOXLacEn4eHwCnci4w5YgtET29EUrRj0rR/PaLPJ1yEpJInu3
0LzqggayfEQEj8RybB7xkC+ibb+mi8lHaA3lGwS0Q3ZBKu/O7ltljzttN5HTwAeS16NWJeprF2zH
XbIyvGRbXbAVndBJu5pXnroDYnOP5LSVsuOt42dxVCd2aY/JITogOvEm55vqENh9NG/qzb+RwVJ+
tB/tyd9M+B9IVT+py3BnOh+TM5I0ofLEKvswzZYdiYXVri7+ud2V60m327X6xa8FDgZZ9+vyg98f
L+NQ7zwfWKmNJXA1et1lfsTXh+CzRTzyXB2aS34igj7sSDd1VZi6uh3eA4kWRFrc4g+c+XG76Bqv
V3YjI+NidlJG58SPC4ci3CP0fCuRoWJNYs66k2QXhSkRrn3jNiAOZk8Q9vlElusOTIO/VOC7If6s
aUjYWeXgZQzSlVK7bbhoXuMPf1mI63JdrzOKR+Sd5VoYH0wyzxH629Hr5CjH8Tgfo1sirhq0MaaT
CQuAoVAoZw7qQ6uOqGaRNEmhSyXjSp66JCKGOdaGBpjohC/ia6Ds68eAtTldycm6Rr4nL8feHhbV
TahcXXkuGDd55gZq+QjrfPRtM1/Uj1YLI9PWb9kKAp217nfljmSFxrWG0Cs/EOOWBKOHywrSKcgT
ZWleu83siYvUg/qFIrS5cgZ5w6U/RduWPAda0/I6MuxWODfxvv+gOISPRzKMxd3Tsapj0tjBpV0T
cJUDBLKHedF9ZSlTY1teTuTmCNU6mhZENshn0vEULMvsvXkTsIe+jq6/jNC2hukLhK16p0YPvlQy
P2dfR2FRDEc6P1zaR5/6d6E6MwURRUq+fWcSvVg2rj06iJly+yS8KjKFE9Y10cUMzg7ALp/GLVRY
1LP3qzY/3IpsKXCMuT0w/jtYOWBFOzrGZ/2tOlYvwqY8ZOtiLdui/RXvxeUWEOoFCzZFBphR7O6o
r3fmUiPyLjXtokdMrUG1vVn8rMsJRvwKW4hEuJDm6GtwrjHf6BxCGw3UJn1WPpIno7SNE+LLK3bW
jD363tyyzbkVj1TraJtgR+RfQu9K2XY+P9V2Lz/7b7FNSvuaNJNvcBZN8ctkYEDXT4MHa5vsUEkT
8QYv2aEk759oVkwnc3dh39g+UEY5hM0/1C66BYqATNiBrs937PwPGQieo8ylk1xmFy0x79F8Fxuc
G2HBOf7OImY3t3yyzV1m3Az9pVY6XEpQewlRiepz3CJAyZ7n/qjoD239kVcxcojTZ1Ze9e5FjKFp
VA/BVQ1Pc/rVyV+tRSWUYPOo37XgMUYVmEKM1FZIfOflfJ6Qra6iXUACyLHfiPzXbrQre7VoJ53l
Y/5lMvhC1D4tarhz9rwJ0NlySUP4bb/wK7ITJ25ENteZfqFhCJiuNkjW4L6Qf0Olqwe3sqFVkb8P
w1JqPmXFzbq1dR3etXP6yjuvExnyrKmudbJW1CCCsQPmoZHoPDi6wVB3kQy3QmJz/u4r66DcZOEL
1+oTWDqUtNVTvP/I3uaX5E36MERP6xbGrlg1GxT7MYH0iHhUD6V/+d0XwEaWRsOCJkSabVRzlbTE
W9/Z6qQE3AsMygzMzeGqPtR25o6vvm1tghfkwZwGj/FlcPXndpU4CJGdSGAa+CRHb/RLxL1eMxTa
KVRp4g0wQGt4NW7Tx7Z4Z6M7Eb4LgnQ0Duwm+fdQ7NPUZVN/34YSUEOgHHcVW3s1V2wo2RbGADC/
zYvKI56TImlYlZvoNFlQGu4H4nblC3jMSls0u1JcsQdMapv9IXnaEON7/UUcT/2ZXbBC/MIDZQLF
REv4reWQxjIIb+TM2CyUbrl/YH8OE5h2mLgoXGUBHsIhasfVXoXwWWPIsKWzI9Z0QqzLXXUtflDE
lfktUAV3vFiv/HY56eXHedlQ3YCmV7RdTvu9/EIRvwy9aGks8m3jvbfUPaNDVo4DzcEZojdaSbG8
Srd+w4SS5EDe/fiZnpP6mLIu6F1s5+lFZF5ZPA3FwnxFI2t5AtDVvbSs5zXNk2yH1nOvLeNbELp8
kDz4qbxGj6X4J0Z0Oj+Ruak9HdDW2s1IyiaeKXoWvHERGYUI3LfyI/rzaBc+3VXnlHnvvnnP0+FN
E9W3PONkqR0aLG6+5JIJHlUUUG7w2JA8+r09c2/RmC61fr3CJrIagcCwxY/vbQJJWbBQ6xhL2CEl
wnIKSJa1EfLe9ztkko3hN/Oc78SzoTJgpmGxIqet69/N5rMJn6xtVdGOmL9EfxcOmxKN7/Bszdd8
S9zyYVBp9ACxcqKXOX9IW8+gjrXqj/LCV/QKvZtX43uuiB7S6XJRpqcrHfpztCf5VCN6MV9ApBN3
OeNpaWVZDu/51veGk1hyRyb5YxI9YWxXCjIpbaGjtsRa6lI5ctUQrLHgKo7Mr5BdHGeB1Xp6uCWT
ySQciAjDbl6g85/G2O3Si1Gh7rfbaa9xU9T6b6LMzSBK9ikeQSo3lUVYXHCWdpwynXwU/eeGzZEt
UpIVMr1b4kXex24hzFvsObL/XOS3SBewVNgmYA9BcJluUA9Z2o5qSUkyW1T2lFEUPFFzEL9xr8G8
k2Pw8THd0PZ9EL/pV4qsUnqg6an5HnLqOjxNy+CpIxjPwhmEyO+u5td57cP41qevYryPrcv8IHG+
RcvCouoia4w3nTdr9N8FgXaJvB6pxxXbCJkSLai25+aTYpwrPWUTxVAIk8bUXmVEtzZ9bRqkBYhe
bD7Gga6wDNjLbx1yghprK3IhsjTkTlU8Ud8CToOM7ImYgmikGB5/Kc6iMwZsRXuhTJyWZN7SQyGo
S1sCd6ISlPfDuXzWmcaAYwMrHggAiO1wDxK5lp+rfkldSjBuv/ATkjaBKzuZto8hsuynhL7SoidA
CZ9rnxIMujA+tStwTdMzwyVjwKscLSh9uTaK+qhJR+pWKva+OFNIQgwD/P7wkYtU3ukCGRsCBoPC
lKpyIlQu+eK3QpBx+a4vao982kdcqfyFecyrWWvre/Mn1g7/5NGRruqwLLme8ERof1VYIvv6tbD8
0+N/KiwpVRl9fh8OMZf5qawUGcFLxFcyh/+OS/lRVpJPRE7tfz79YxzOp+FR8mz/xiT9LUovVsc/
zYz+cNC/ys4myeqztOx1zp++YwvuR6vmSxB3WX3h8uTcSeEBrvPEg3aGbMWTb9q9qkI+9jUIaF9J
ZbPb+WBOiyFz/cG9M9Myb8g26C3WQXROBNGuhTdw83gA2lle6MFj76+T0gl6NxQ5/5kYO0JMr5iM
Q7tsHONgHICk8ZepqUVcHRhqTuSkf0jErThsrGFHArVluXjOu8LTjQUP4qE9HfiEzzgD8SQ0ojBx
UWLwOFef+Ti3Q0e+5uXCytZw8MKElmd5xrEszYyEiw+TrbdkZ19TvNIr0quLDyP+pvsLf28cRdWu
2WfSMVYZneArJn8CU3jLKuJgFhufGu0BVp1heVhZbrV0qYZ9zD7nCx/BSGJLX7yrrPRtxzjCsHX/
nRfHQBw+DHmESQTUXGah+BpLW2Ff96lgczds6UFeYmy8TTcKVAYMW5BKs7TQB4eBBQY5nLtTQyou
DgSn4fU+qOoGoARUxXtlmTUnhbU54SZqeGrxrVHp84Yn4TYfumF5nzigWs5d5kvsKSI0sNxXjPam
Vdsm9zCFlRaD/mzZkCHIHuM+Z0JqpWjngGUxpiMlhDjhsvV8Hf1ntXxOcDobeYATTqHRZ32WG7N7
kglvYEF2QpFtOKuXBLVqXKY01TD2w3H7VKWnfJsSMKgUC8OZjsLVfJg34S0RPLVyjb2Q9BtJfeox
1/dy4JTJQo1xnZv9Qfdhb75M64E7b3SkkNlMhsO5a+U2G052nrPohc3dqXiWFSjM44KzGUXWm6WP
HqLjgVQ6Qy52DSM64n1o2BU+WM5/NN7mrgmkWcWgGrXNXzA17my3X1e/Pz3+x+p35wf/7u36zm39
sf6Zv0lES0l3LSO9re8dtx/r37+Ut3d7NgN0BePY75Ig2mqsZPgcJFWBYIWD+m8oEg0O/Nex+R9e
+S9NtVlCxCHUprzxC+2T+W6sjgIMjGCVjSGo0I5JHBqc3kHUf5570h/b2H/xh+ZkVlXDxgFJrJkT
COPrWY9kR3F8X2WPJIF0m+hNBWLghXMx7f2ahlR+t9f4XUQDZvAfLHCxURp6eW6qnl7qpFWVnbiq
u3BYpFb+0iDqcRShBG+Kk3wxRwmVgzB8moko2bKQ6gty0WnLZ5Bzotg1h4oRxpTvR52rWvGLi2aE
75MFvXMy4BoMm25kU+jr75I0Hom154IKWgbQFf23MLPeo9Jg7tsLzbpFMeTEksWYhbw6fQjO0RRK
O81/kImCcMncnnfg3E96oSfLMU0u8RjFcMiLIwt/7GYih5WPJYtFO54an6H88PyP3VrcfTHsK3Qa
wKQcQa75C7mvrrNF+MzbqJ3WH////90xN396/L8vLnw/QJjJq1f+BRP42RIk/YbIDnGx9R9kwH/k
dspvqP/uTGTZYPtBP/v3iwu3kCgSWkJH+zvE7W9FjCAy+OPV9euhfwd7/9SyjvNAQ7br59tyMo5a
lL2nDehX3ygfq44Wo8j2eLIWAkjjqa6gl4XLsZEXpQIJpRHYAqdJyrZAhZMyqwze406nBzqdpahv
XSinezlKD6FYZA4t/ZZs5MqwI+xp3AYIIwWZAXfKLqLukqiTa5mYU4IcdgCx2+SSeQG0GDWXt+IY
v03lW4zezc9valg/yugBzUl4Hud8D5cDXXIN4yBrPsJW/UxGel+V7gRgHrNpFB1yoOmtEuJb3sXt
xfBM3hKhqIRExcQozYyx5xfZYK4eU8eL/royBxKTRfQSEpeIlRMpCqFQCcqVQWsimYptayZ4zDOW
H7rZ8ZFRyHocvgTjhYRG6lGfFCLhTnJB1fakpvs4Y/JarDU1XvVDsq6q4SCP+lsJfGa6pcZZEHoC
jo6WQe6Uvkvrd6MLCQYwl3rdXFMAqtb/cXdeW26b6bZ9IvRADrdEYC6ySFa8waiInDOe/kxob7Vl
a4/u4XPpltq2JLPMIokfX1hrrmyT5+zvtNbaKV1JSp6y6UXzJk306EV3Gc1kneH/tpR478fifScr
b4Mvulb5JJpLQpTmMo9JxaullkB+emK03jUi9ny8DLGxbsT2LTKo2eSlypQUtu1hepfVxV6Y6aYs
E3d829+0KEGCxIlEXsx3ViYXjCIksI4dCkgoMaOAqlI3H6OevlZobxF4Xh1lX5CMe1+zbkNcv3PL
QO4cRhcxJC1Gi16S0lwnVgtYZnmtR5QXea8OjpKRoJVUCjlVnYuAmE9Tkx5lds+tbl7HVHJrP9r7
Kl6esMWEO4g9pVtlbbUBYaE2ktwrqnaHTm9dEdAggX5OjHm7AGFi9pmRqq2LTHrw0aDkGPHbJHP6
rFnJ4zaM6IKBToyKO0T1M+ETdlhHnLvL4L1IN+ZMr3fN9Utnaqs4ZCuqJsAuZu1oxsKqVspdqJlw
eRiZF4WykYa8PEYBNTG60buZsZxg+AeRIWVqANwsgr2s9OlqYNZRltm7bw71qovQckpsc/KK2ApK
RSBryAMM3HXCYJykXniscvFjMue9GbUgNL5r0XL5zNwHYuUZ9eQVanxOGR9xH6SNzHtaBAp8U88P
NWBhGU4xdlzZzpCcz1HgiNW8UcwcAT4wooF49sqZmZvMvep1LRMLQnlEEsl1jgkEjcYYb+KR4K2J
0WCdLNJNcAtNsBYC6Qk93U7KgHxCjI4K9Q7xsltHynuBWcgOpfghlITvJOCt0FIcZdWhmaJV1BQb
KdQLuFM1HTejKgpZ5sDWe99tyuKuUcWLFbIHmq1TXwmXrDUhd8O21sR1bBI+nVolyvLP0pImN2iE
F6ms3EyQvKAv0IeROZfcx9w7szLaFCSSsL2aM4T5sMjrHotscyehVGkK6uWq20oxqawEMOZttrZK
87FSYZn7MJCL50aKnlVYXG2FIK0d7nXuvvFEhvs4GK6SshIfFF1wBwELQ/BtzXUKtZF+vo/WNT1K
21tbKbvOWenoNfPUYDhhYbOVvnPLGE9cuyuTz6QynVr5qnN47hpwrUzEBk2GEnSRoXqpAxbcjeak
+tNEcGahBZBoUQ1V9W4C3ZyQGGf4VX8ae7RXafk2Gu8q15PPEiaG+2QqODsmaSycsgiAZYmuaCrI
qUFODsUqQfk1F3dxZ7hqecqy1o3i8M0ICpLcJeUtm9vNP7ZKWKSlmGwQCoNOBoX83wYQUEz/VCX8
X4//WYKjXUV8qmBj+1+B/R8jCEpwYA3YABD5k5GwLL3/KMGpLDSNEpxgIt2QfjEOL0tvuKy/7MP/
RgnOfv3PVcJvTx1nwK+L7X4suon4V2U3Z8K5EOnq4loEuLCY0mTcaaGEHKw7BWNyry3mtVxEaWU2
cbLtJz3yIsG4G0MJZXSi7v0lipBjPE5eZqvd5hK3D6kLuMFLiStFH7KE6Em0nAQJ3Fi8kpX1InIx
Bswz6pn1ksFkz9oG2ryNVRRHJVyFIUeUVtB4RyTd167S6xyCJa4avrzZrS058AZOiipUzw2D/o50
+4FWu5eeB83pQeRY5tDYujQjrCuK2dOZHRDl7FbmTIyaSEbqWzOxDrRKV1S3eksqTvSpCZLTxaHT
Relalp1mJORBBnmw2PzzEP8P0dFnvcWMmuqFttbY/KcD6l6JsMESHhhK8PupPYqRfq1mwR5CxD8l
LcKqrthAyF+a0rxoAWGuUeI/IKfPr6r8rHW5J2VHfotEHl/jvBROgh7aesN6dkGQETXxHgPKYITf
y5tcEizHCMLsOQkNVx6uvv6mWBOKltbi/qdf/fE5yKVtVQgO58xJTgiv5+Bop86eumHGQcCB2pjS
rkkkIloY9Mi8CCHZZLr41egjkRiLSBh+tKn03PkCvYG8xzo99oEQyTpamF3U+POrmRIKZ2U1viuA
a0N3wbkITUpmM/uPPlFkEcC7gk3V4Or/L1oZUeO6+6XvWC7Lvz7+54li/gsxDJJ2YC9LZ2P9YTM0
AcDj8SGl8N/J6v8+UZR/ERRG6Dr9/F9PFITyBl+JfoQAT4Txf6vvoNH5P46UX5/7X0mZvqnHY2XS
LkTSfaYLN4W7eKcviQlut+Zy36T+anqMNu0ZLqH+FopefStv0UV5npVv1XBCn32+Lb5Fe9ZXEyrZ
4FxLnnEzEHq0HxUbWXhcrsIyCrLQQ++7gg4Dc1Uc4K98FSfyNSUvtffGTVnNXnqbp333rXmd3ey1
M6530Jo2U9P0LDn9mXqW/4Cxmp/4J+3g74rVa+/BSUM2Bt55JYNZJJts1Q+r6VI/Q1yvQNOuhKu+
Voa9cMpDVzsNdr4VOtbe7TNRNBlrbqd4o7FPNpXdfU2mWx3X8b5liWW7/bq0u422zdfX7rRgqZ7X
D9+6+3Z4AyjlSqvKfhft+Wlc6fYrlakHjcq1PDaMTn9tb+IxAVYm26gGtxRiKKazLwQJkR3w5F9b
Rz0uI0gkAC/oCFi48wTia8ue6vC2RmaRuPMi5j7XxVZ5kr9mqlQPzCWvhsbu3dh0la0+LjKJG/Uy
wvhRXOklAJmXrDgEwW5eecf9VF2H8UBtRcvGvPTx0epsvV5pJ/2VVY2watT1+JKA93fYQ8XbRvMm
N9wihvZhzn0X6I2p31bxITfeIMdRS9nkt5AmsQlziZ351tojGyJ4BRNjbWwrCKZtcElYwJtvSHZa
mXmJdGAfVUvXXli34r7Rdirf6nSpCidFR4HFp3HZ4jST3dnzZ/sSveexo33WqCOJNWEinby1p5l2
teOLxZlykPt4M0BcSzxMl0IZEbcLpuBJeIxwDo2RO9TogKK7zmWauq+d6jE/ExHrTOqq9Ip1DEyu
AIpBd/OIyD55kBBI870QRzwo+/asbeSvZl3cVyjPucveI1g3yl3w6m95JA8Ldumpui9eARlUDxoM
uFW+9eH+kbuLah9psH6h4WRW5KGV4u1V7R4FFXrGvUA7rzr+NgVedky+CB7KV2ZxyB5M1s/vwVe0
Bk3Ot2ismmfVkW8Nba+d2bmHBgPU+Uo4TaGNU/NNXZcf80k7gXOVd+U2u4yO8oGvoPdYtSVPutsi
FUruWkQvZ+B6Sb5DDzaZTiGv+2Yb6hcJk+4jr/yIkGzXb+cDcDtjn4OFk57SK9p92gmhtmUF7T92
g9eOFPXlL0G0IzqZFysrbV1hMhy+IdtRGKUzz1sZuptAgVo1776t3SSFQpZGxTEfkm8sf6OFfxB/
i+vf87nVkV5ktuWfAJwFq+4iMrEw73wvZJd+YMYhXn3RoQMwiYdSAA/d6yJIO5YTwytbPBh940GW
1tmd8KzM3vAoXEMgZsV4EPZ85xV5nDbisUjaLtORyAYRWDKdl9DTFBeOM/JHy3MWrJq7agUGCGWT
uRulc6R7c43lbZN1jd0IlDDocbFDLCUUPfMqfTJvercVwCMppxj2U7yo96E3IU8BncFGWQ0estsT
5wZiKxZDwk4eDEfiSzHKr7Y9Uoo+B0TnsgJnmV8ySgeXqiOJXkkiUjgf6VrkqFwNfFe4qavsieOw
RVTeoCHq5HVMjKtih2eKDmQ5Gx5PmZL7nuoGe/Am3RsqQcWpr1pjF3g7zG3RuxBTWL1s0OysJPTw
g5Neqi0FxYmCZv3xNNWO/JF/U7GARNZgPX5QlKF1aagk4kMXrYJzfpcwFdlVW/OjOyjBva/C+XrL
kS2Cq7Rl11/PzsD7mm4NXs5gj6YP1ZDk8Gc2oK3vETnjneRFaAo5Dd1eXPkvOD4cVA525SCucwgC
QxMveqMrewNSps4hQcTpPPk0vMXqYWzdcTnmqjtLc/t2U8pna/aMfnVqzzrcEtBVpB8tYD5xW72M
6k7f5Lv2yGHVYcfhlmBHp2Y/oiL55NDbCs+v+/lY+eyJ9+Y+rG0kNjWF8OgYjTeiv0uq0+guL8NH
Qlv+GNjta3eC5m6RAQkYeaW8mbxc6SXcJGcuu3W+Ljws41veSRwB5BE8IKUcHVnETrXtWRw/xhsR
RcnkKDWbHmrUa6mgawLlmNwlD6ETvLJdt0XF48jfjE8tyyU73VeOds+r4mDbtPEVnWEcZqf6FTm+
a33PM6IcpOTyuuzfVdmxukt2BkWsgPmZ99Vn8YJWSMc0hufxgqJ+4tpp1ukGpUWDxvGiCG4lM4FC
GBde4ksor83nuzFdkWfk1c3qAYwP9Pg3ay3tiOP1T3pnt3yEWHWh1RQ0hKXiMXZCj63YUbqoTumq
J1RSUuZY86bRLjSxXXWvrUPNY94w3zWpbTzET9pdyaJzk2+UdQkyc1vehXufNaEjT575geZF/JA/
TEZ3oyfBAFBWZFIZ51hldfkUpuvqlDXQUx+as7wv76Hzko2yqjXAcQ/SXfUMBSzg04fB5zVD/oT9
IXtuXnzPPIyXLvhYdnWr2FPhNFqW2yPFqOn3VU9DywhV2l6+n+WHf87WEXd3600/IAxyRmRhz+US
Ho/Dedp0Lwh/CmHl3ywWdXsmj73lxVfOdyYFab5JJ5S7tvgh8Wxu4oemetNzdHMt0P8FqamFlx6b
PTBq13JSu3oSDtJLsa821YZhl605UMld1AaAvPUH5Tbc48K6FBv5DhjZWeFHvNbv4mPzzmaRnyZJ
y/22kmx2LFN6JAWWX1o4DGGR4rvgM0+WazfYFug9NeCgmdDFw863bKF4CpJ7VUJ1KeD6avZG8ZDn
uRMbdkBgW53xzcCJemR2qIZOrjGdZViFvBZnwqIKwxCd3wrocCYyGb61lOi11/k4YHqD/BSMcAc2
44d83+IRMPgG6oOmuLkyEMJMSYZUAyLrP7nl0GWRQQJKCn0B5VOW/yd5vmj8Js//7fE/Ww6GGHxB
iCJEwmhg0/jSv+wRIfYj3JeXVKkFH/BzhqHg2pUZE5MbCZ3/B2nlDykFgaZwfVB7/H/Az/6PiNI/
PfMFYvnrDCPTxljIK83YgR4WA/hUsSl/qgMAkKF9yELzq63PIVx+QRaf6Z8elXx4qtrkSS4pq9Tc
/B59LbnzQW7l9dsQZ2dzUjemRQMrqMZZl7l2kV8x5nHl9pINxKBLk9fmFSF2Ovv7JB5vltoF62RJ
cWn7z740OVK17DyRdqNk+l0wjXYNd1EIKD8z/D/jOL1BNYeqVt7NbZm+dG7o6f2RnUbuWj7JiUjy
k7hbGyVmy7E2qFGGCeVtgRghQdLVIfELE6G15Wn6lsZhrTfAuZrc0DZxNqMI86N3gtYVfjWN+1AQ
7kM1q6+BzP28CRtM7PBqpflg1ZkbM+aRw+8qbu8mJh9NrXlNgVgKxnbimoqor7Qh30cyMl9wsgVH
I2GaMAyeZw2/b8PlF3N3Ksf5EETJTknmE8nw66F5LqbOmRkIJXOzMafiwsyeGL7SFpJhZSbRoejx
BkZxhD1Suk45Age9RAI6dVZ0s/wMz2mWit+FGHMTS6vG6wZR3U3pnaDc/DjZ5H7kWBoM9o4asc3o
6hq0MjFmXdUEn5S+WzVmOKUErc8pq1tnAn3siNuoWCj3Pl1GGczIuhpxoxbBndRfwyDcNoVxkvX1
QIMjUQ/o/rCuSixQFJxDubM6WfAGugQ1Hnjn84CUbPSObX/ohOrBF4eHuGr2pShu6y6/lqFx02X5
DUzmYZZ8FDVz5phVeW+NxtZYEiH6hvdUYzYsTYTgFhtRHlZGjPUM+nNf9hD3I0wPPbF72LvC5jY1
L1VWbVMS9gQyxrS4XkN2dSLZPAQtfV4VX8EkEH0CEqLAzJsG59BCBkrBFjUvkQBigxo0XCqRiuHc
PJePDIpZpaPq6WIJRbaB5K2r4CuAnkkL/TWNrL3C8jvk2gmN/KXtpOeQW34vjl6f5k9E82ZNsE3U
5WMCIdoMno0CHV9sha2rKkP+rSTI4X2VxAPJifV4V8wTkdnJulhcvUa8j9ty/kfLPwCzMJdlXSwz
gfmvk6IFLvDnSdFvj//j2AaMwAsPZV/ib8vh/PPYhpugSrpGLtj//P4vhzbjaM2UDNQfhvqrpWrZ
XGOlAq1vLqAF7e9IP5hH/TZ3/tPT/iGP+2U7rctRIIm1wk65zGLo9iLdtRECQpPl2gS33r2pMRGW
Uz54fc2ZKGW12/iQnCqr7r+Lsexdy0o/CkPYhRCR7XHu0EapvlvUNUpWH8eC6pPNEZXYTTQ+fmmk
7AQSCN+LFIzM0Jj3AQF5cqs6uV+y9k4JGCO+YpsG6DdlHCBdwGouaGovrMVjSdLnSk7EZ2FhS1WQ
1nvxQW1R8uY4bcPhFrfSS89BUYJvqBPJ0ZTn2NRXfVIfIlP/7qLCrpg7awVHV7iTqRSzYj9mt1ps
V3LzqjNCwcX91nUswgdyPSbMS4NwFATD69mXa/q4npnTtKMmf/E2JW67HNE1Z/XIma0X9Z0Ufkec
5BrLJIOTfZwzt+akD5cjP1oO/3EUD3Ux14cENPVm5g4RLbcKIlT1jbbcPma8PMYAYLgd484Wl3tM
tNxtlHFvNbK5SvwUHe5UKLa53JZS7k/ARuWMuNqQF3i5d2n9EUH9YCQvo7Vo7TSKw47V7DnCcz7k
0PJlcTz203gSW+OgK+lKkzI77Y35n125SQBGdaLamenq/wWdolrK70fAXx//8whYhsUaCyQFEAq0
wF9OAGbFpsIYWUGo9D/cp1/PAF1kOSj+kM3wmD/qNkNhl8WaTP2fbdbfOQMgX/1+Bvz6vJcZ+K91
2zzFWZYihN11VbxWMsRNieiV3sx21J7sZ0axr6/e6cb/xtXlcvEIF4CFkHoassKNAO+BoXII38kJ
3jT6GxOTfvAWZGQosYnItY8wdGCTquticJBnGJUDanlKHVV34vKoMG3sZSf6rgOgItVarkIbz2N2
3/Qnq9hyaSM7od2bVmppt05XrwaM8KfxQ4WdTZGCnxqH0+PoHamAlPiAZ09SGMUQs3YAuUAxCUyv
lJ0eS8JbmHm+iL99rafxtVHuLS1k7Enb9JgKJxEPPoULNtIGN+EWj57WrzBrvlN/zLdozyb+81RQ
083Lz0Sn59/p7aOabsqz0eFjArSw2OP6HZtgwWQ79R2JTJ3or1uGu/UJRox644At+LuyuP/zbIvL
n98OfVt4QwYXPonX8T577qOtyZbtVTm2O+ELKVsqb8j+iVxtcSGQIsChSnIEwnqP0d4Ku7/6kmqv
mvQgJ/sRjS/el6OIWeuYHCUGn9ODYEAK9k5kGXqhQBpQ84KtIYpJNFgVG4JLdEaspJxgo8CcTajG
hFKEnNUPQloHT+iuMxhZPGejYzXHRMTFmL7w/xCXVOYF+/i52mWuIY8uw7Nr+Fzsprv+RIZTyHCA
mAQMOpSqtQshRld36hIPMlxIa24u77CxAhHDJn5ccjYgr+gr7I6wd+PeLu4S01HLO4mVl2pXM68T
io/vDDerOtLMXprhLRdZx3vMBVX8ausgu4rzqaIdTrVzJKWbBlE/EfV26Op7EAFY+PHSV5UT15fh
ytDBi67GlkZ9K76K4Y1a0PIZrcR2sR/2u+/N96d2E5DR1v3aMBg2YGJrbhIxXv3TuCkeGiSzoAjb
axm/kDeJ83eW+W7tjDj3/Gk6pY+ijAJoHW4EUiJCJ8o8uXsO0kPW7ZjFRC+UenK/6yHR6HJPO++Y
AJVr1EMWA7fMcrekwqc9S4H8pdc+uv6BWApQQsN5gZFFvsgcM8Pxi2UXOP1MfQpLnuR0Rn42iw/F
AyoWPFMG46uQTZufUe72477v1s9oLcUYP3TgpuaWn8KVv5Q1OfS2MwzwAFaG5DB85h/k2vOztQyN
KEYAeeSyYsBsdHapX7T6fuICaDf1TTqEuivJZ/Lsi9ruP6NE96x2o7VbReAPMPHMOGtClJRgFJm/
JbwaenmK4WR/zjb7jaOxfim24yPtTHrB7SM9igduroteOhh26bTNDVtAiV6+FyWgCs1eDJDZLTiL
XnrBxOdwFsASWiWpPZZrIkdaJsEP3SsqrBGpW7rVp1V/07epYEcA+/u1iuiCJs/aYIvVQkd7YkKu
8YeFi9TfUpG3cZAsfm4vMJbXgVm4hAkr3Wj+Q9vcWuywBk6crSG72XQT+vN8w/ocOiIWtMwW+MwQ
mWjYhWGDYzJw4MFOeTfTO0M+T4zlZjuXsRV60bSGosOaV3XfW9Gz/DX+8CzdWs0WWo4UXWbxLs08
xt9jisB+11SPmvpZZdeMRAGNN1mMWbHJ/athWxPjt0AMyWL+tvR+HQeMg8YtGOZHOYsM6EPztyC0
F0BH5SERNSS+3d0c6czvd52Sf5ePUOaiJTlYKzgx8wjdC/EC4Upnqt+xBm/ii2gy9FQLJwe81K2q
ZZy/L5sHzISAM3SoWaSnYV8M1l3qCfPR5OMafJmDDRcLixYnGFx+zc2GXY3zNXxiip++KRjPXua7
jC5u4DzXfa/Vb1jBPtnQ+7DQ98Uhl8kiYix3EbDYp85cuO1mEr98rzDeBAxeOAjS4TCcdfZrwhpN
WeBvJKaTF/UWrM29n90a67W7JvN34ZX+oc3uMvVdFw9kMMAKdYeWSazi7RDmYwxrarczjyT14bwb
Iof5GLZINJaYUFOX77Rmchht5teSwQYZaa+ojHSwn27ItsBDfKkwE6YoXafpeog9gq0bfHcPiYfs
Ta55H2nAn5rBi1ghco7o6+QaunUCW4gdXQAUByFkLjwq4y3eRdfZr1fhvUw/WnYnLT5X80dw0ttg
E4BOSbnhVVDXDUxR6XGU9qZxP/sMzKu1SG/8Y3dlvTRPAiLDTHQYufLeb2Qi6CPGgMPNRJgksIhM
lesorD5nwC9r844iHktZGhZuvJ64ndSvch3aqkipeuz1swmR2X/RHuWWUI4RX+VVOinRmtRAadV9
4iCbzSN3FpAgIe81OzNjHVurNvFodtWj/yB1FOgOx2gR2m3gmnxwR8+IRXzIuEImQAwjnyblU+vY
WB3C+dw+p/JXnt4pDIJNE8ncqmmILXoyKFGen7UVqhWHXRafAOBFdsX+BItGThQP8YrSNdxrBPEo
+gpgTWOs02nT2ivbtq/YbHdvdglSRuf9ab5YMIdPWVK6/+TxpSpKzC4Xein15dKs/ofxpaouteyf
++DfHv+zCLZIsjEoqy18Czrh2KipfvbBFkNK0t4QU2iEv/3wOvwsg9V/afTAJMbRnP8QWvxRB6v/
QktBbDBdMpk5i6/ib2iwYJH81Qbxp2euoBX5tQwuKqXMSknL92pgprAk0Zp2UrEJFTRLqfmsVsI9
KZJePI4rIcP1lRrCu6SEdq89kp6yHbBp533oDVG47gPj3lTDo5W+SoP0PvjdVm6yk084QY3XuG6K
rZl8KQ3BmfEMfbAV7oSWM0YXZEcqJ0oiFFCdAcNCAXMRjPpZ08TzGInYYIPFIDmN5xZXF7sBkOd1
e62tvH4N0nYkrUDmADRxGpFnn9ppU7EUGoUQ4kIexm7WpZUXzAIFCfi83mqLtzzMyIAYBYthIEPK
fKGCDst37xtcFXnIYdXzlXjTcI36kVtNUBSteCCWTR+2cSAwk636+ESS6rqTki/DqPHHg5EtOQ27
MW5OsTb9o9tKPtCKRRY1jRyjeD72/+GK4spDgPjnK+q3x/+8opAuGpiGMDhAxPjrQgD5NZcGVwhX
HPkmf2wEyKHCM8TiAdi59ufhkvwvhlQLxVORuVJphP/OFcW647dL6k9PfdFI/XpJRaROTn2QMfFB
dTBHbA5jANUhM8oqf/RjkDgn2T+UDEoteCzr0OKUpnaALMXdHcoVjcFG8LcWedXD2szOmQUAS8yc
JPu05I+EdVy3wpud+up2AX72+Hr00RWD8CLl9aGNzE1nPuVZTjoHafTdhI8noazFKE7OtMNcBDjI
M5EBdKnv+KpHeXSEvTRl98QkfWgz/JrjtBZLHXqO+k7Ng+ADAcG9+YYYv/0MFdIJkSrddY/hWd5Z
p/mZdUEDIaB2uu8e1ctzfph2AbQgddce1B0sS6fYFbtsZz3RYA3jqj2JR/1Nf2MORezfnXKwPG3D
Mo4fktcewrO+Sy6a154RcmDlN7/grS/WR5yQPF0Wcu81JDuM5njl35N7fJ351XjS9g27/OVfNIsl
HtF4wlHQPbDPRNeSn+oT4YH7kqhF5SCDFwrtdzzftPQLyHPcjlu6OmdYC0/Nq8zE/qo90YVL7LFh
sDjlNj6DVjoE6MR4iaEMKd7gzh6ZXS+cPvCTEALs09IdH6PPkv8cyhqkDJJtXYg+2URrpKT99C5v
1VvzYjxUH4O+UYZXiyXicaooKldV+IBfHZfERzxBW3Hk0/JDv6on/SQck238htvBTO3iIBz9a7Qt
v/WrdI9Su/lge/IBrzBE4A6jfUkmLLGKg1BTnk0+L6k9iF/4aFlTsD2BoVQyAqcBuACSEM2juE3w
gab5YvD8Hi9q8KgjQQhjO68vnbEeYbhRXJI05m/qlzg74Z+PSoVFPHIaa6M44pHfUS0XIsdqpAYf
1H2KbnZs3PTDfPMYHSg4gA4MD+YtYfB1wTjzvn5RFvYHHWniLeqbcdWp+6C+jJ8kqrPkCcc7UpS5
OYyf3ejyx2LqKs0aCPbydZi1knscr/xDUL1OzUmO7mBJUbKrTvpOBwqPEvJyS7PmTQBDNsZCj62f
2idk6ERQnMF1MxHtkddrx3Z2Lnl6X/Zo0Tz+oEbZ8MWPh/JJfvE//dvUQpwYfqzHh9zLo1O9l8G9
AIza6Oo5K7y8vasqda9d2sLh3+O/rspXk8/t4F+wA63HmE37SWKlldt16aJh8W/qGY/g9BI/fam3
Cg7JzGblxMsMywkVSelO2pW2afqK9W0rXWRS3xiAdjcSkfIn4d16Er/6fDdHT8PZPGXhveR49Sly
x40BSzTYjeaLhoYNSOK+eahShbbX7o58nOv9Nr0yerL9tb8mJFR2cy9h8YU6AiWjhTSmHkeoSx8x
M6ZetytjjWCBy2QBD7IO59f1DrRE7vJPjLNZy1+tt0q68pmjvxEeQfta1R64CNMbTVnnm6EFRtFE
461PpI98RsBSP8o3Az6g+SW0Hl5iIfDkbUHCNuCKREOswmc/OwTi3vS3CGEAXeBLlrgbg8Gj2Ukd
UI0G9vIMlDDSmH6nMVNI9ZsRnAA3xNk+F6X92L8CCNQekn4vNmtyeEDvdD9+mow18BSPdnjvB/Aa
DxVabUCUBQzVkU/LnOyQgE+Nm2wJ6Xk28r1srq0Jcq9t3PMXAWFfsfJptr8P5SOCQjRFZLet1Gf1
mbHYMy4hct4WTwm6LXnFKxs3K5V1XQucZD/SvI9vJYI0GUsYaFD+JaCd5vOEOsqeypcIVFe6S8cH
UhN8MsP9FbOU6DO/CN+1AfRQP+LVTgDRZBBoqgKlN5RbNmTqQa8QV7Y3AhsQN5INp1f/6L3WUhxb
sAIxfqEb+M/OSwKFflNA//b4P6oPDbigSoXxv5uof5fz5r9Yo2kmzmb8HJgnUAL8LOdROZv4OUXs
l7DHGXn/Uc7/CH/+lSL+d4qPH37sv9ia//zM/yJHMEu5VqckMHZTHgu2BlBzmB+CDthRLQGX5JMq
FE3rjaOKUAEP1hzQspaFsm6tT3VirIF9pyuAfMKUwv8zapdy+XghMKpNa1WiiYpTrErBZnH/BtZV
5rYQwJnDKqeVW39GkkOEmvHaMArrPhXroTBe/Izzp3sKStOJNGMTMkDpAq8d8zu1WtQCzG0j6yxP
0UnPlgGoMdwLHMj5kng8hVgnYZhZTeXpc78R23d9yUPQ9K06SIo3JvGL1YenNCFrbNolQ2qX5H2k
HbaJuq7eh2R47gLBE0z9XrD8yRVCTwDNVad1DUJf/ZJbNNEpz8iUrlE7IqQrDqQt5FgMMkqVnAZn
bsDxGqYjqv2BHbUTdD4Tj8HHddgeUiyb5VTeS4XyZlUSGlnmi3VpMbQKg2c9JuWyTtcsNp/buUw3
fp98yUUD82W8SyQkb2aW8p6IPUjBHNSE1VVXUuEPhkJcMUSQyhWWPMaoEw5trWwFFWNoIjwkC5AB
4jdajVU3GsyLY09WrLVBQoWZmwe1VstN2Hz34a1M4r2IZ01LvoqxQ1/lewK83sFYCxjIx9F//Cf3
/YZEdICI2wkFjbxkJP6nLoVO/a9dym+P/3lOkHqiiERB/nsD/mvfv0iPmAhYKhSEv+Bf8FaoMotu
5Ycri63Vz/0XBwXcU5Z0BDL97S7lRypAkU5Bkf/wluPx+NMzXyYevzYpeeb7gaHNoGi5awbLx7Wo
Oq/U4DGHgkcoav0itGnumRxdrqDaxjydRCI6kOHpd4Wl3MlVhd03q7dD8mW1x1k8zEI/bLQOG3dA
Wz3HGFsTv2e4nJCyPldHFSDdkH9NEbfZNNFzVzRrxstzHWzjMgRZ0svxNpN7was7YR1Tj6UTePQI
cbUku2JiKZumBaEc4v+OuQ+rA1LbPq5wI1fzmqFADE4qE7aiYBIZIHbmqhMsCr+2Zo0xYbCFhZoW
yItH6SY2LH11VPFEVt5mS952VY0MWwM3loPPlkvCWdX3zG+2YtM8JVJMeVRMGyWVLuFEzOA4yW91
Vh2RnjhmyqhSlyj4h6A6RUKK50vG2xDGwBfUSzgU+v/j7ryW4za3bvtE8EEO57KBzoEdmG9QJEUi
54yn/wdo06Qkl3bpViWX5TLVYreEL6y15hzzAhzgoUtQ/Pypa+09AUzWLX2ijVB+Ez/0y7U20Qi+
rrX/fP0/a22Kn2arNFg04EGmgfK/a22Kn5amr/CD1fsdwVf7S1VVBtA6SRxTI4E7wMdaI5dIQaIy
IXxptU1H+W/02JC2fNcR+Omt02D4brHlUgsIMAy0bUF+ZqDq40o3h00mqUeGzzTArssqptWvbkXk
q5pSKFtlEHjYdcC1arwJdJK0Ij/byb55ZybydshA8hdBdDMm5tk1gffFbRPSGm63XlZ2jsAIunTT
jZwdBwOrhJeZb6FuLSQsy3J2EYMB9FgVt9hkBlzBQ6ywxoAg6k08F2M938ViPGxqxk5eXEnzBBzC
UqcnzRIg7Qz1W68jDyaHKLZ1v+nWkF50INXJ7ZC45qxthnbelH2+L6VcWgUJIPgkXYxDvMl9mcFl
hhUjjhaNPkKJ83eeAHmlbGEVDOFeh1000KQX1HbtSVAZmWg1anMK1NcGQn+dRwj2Wo4vqqXaHAlW
slLUaadeMG+ElNlXPcb08YmO3ja0KtPpRC71EtkY8ASrdEhT3egp7DZiYkXrWfAvlURcdcowGGah
I+oeQji8ungVpZyBN1NR1YXtSRSKOBzccacjwzaS0uEyI/lH5CU0bo65p9wSj2xbWC3wfBKrdtNq
91I6lAcXVzyTkeItFLGXWoLNKOSgp6QfmVUNuyIO8C1pRXdJPJkSwffsotdu6iFcG7W08gDpekO3
TUQKRrMqV0lMYdN4xdyw4Mi8aAHgiwneqKd20BaI/Mr9AB9XibtlqxJwjXVsIE6DSFuthbosANSV
lrLlIssDNJWhBhdID6pIqwINgRBnzlYJEL7yHLxUf+pmpbHmzSluGX0KGBX6jP/DQskl4utm9Z+v
/7gYTFwkU+KYV1TkMf/uVPgnJwU1CBYuDdO9gLvIR/kA+UidxgTYsv9Od/zcqdjfeJloTTmO5tTy
/K2dyviv3uXXzz2NC74o41rLKLo0KuVNpBQkFuc9BkPJu04MTzzKikbe+SKuwt7Wpg2gLOgURUbj
dANt+moZKsE+rkNOPpNUQYusdVeSF5Gfr+rRtMVePuatSmaaTstNm0gr8SqtxuPo08F35dZz6l4J
nZriNZqwQkIlnBGS4tFT9FejVpem2ouLbsAp3MQo3+op3nDKPhT1tRA/pZW+tqwU0w4O5Ywp6ySj
9QLvUonPKTN4tbtt3Bcv1i0iJtWDmflzcqsXmgvTedK0dby/phGTeaRm9F0BtCriQ4tJS091W+vp
hopkwykLNbquU/S0Ztbg9hrPmjwc5ZIeEZ7qVPZOHUP1eEi2pXJdE3za9mReyPFpIo3lwng2kIgr
TX121fHaqPF9hP0tGa+MnftgZ+b7EOa2FZ0zRb8WxBOfAcpKdSUIw749YaFFQV3pZ9n370s+fTgI
S7kmMGZ4TSdKXB+sE0yBPfTdLNjIorB0STrzkuIxscDxYoyYsoAKgYwVeTNgaqmNGz23kAsZamD3
DckKWsT+d8qqwVzViXhf5dHOMsNlKYLRjMJj53n7BmORboCXRXOTh5FdJN+IZCTbrW/PQ5ZddJ+6
U/eKZWINa7OFUGWAn/Y1wi19jFMdEL6y9x0BL3dR4TKCXte0bPlNucvMo+s+hBlJdwKjWRqjTXfv
1QXSl5rgpTtlgAtYFjOd3ooKQMfti40l0h8XTPES+fG3P3nLYhQByQ1AA6Fj/8v1jbr2p1rmp9d/
bFkG9ElGNKL2nnRAjOznroU7wzRFFH6K9sFr+9i11L+YpzCGYVCp6Aqy3c9dS+V+xfiGbZA3LE9D
0d+4X00q5R96Ht+982kv/rppKWmTFW4TWZvQROZOECgSWvT7BsD1UMvVQ9PE0NujdI1SOSY/dWXC
yR5ksdqpfbgpYw1YTDYf02jdi2U+6zO3WwlqZG0JdZzJavgchjiTQ0aMGRV6bsr6SkqshZVhV6vz
dJ3XytvomRy6MW3yjuJHbwHGiUjdgcB0WDl6FxpNVrYP1oRoayRMBdg3EcLloBVAQlxXGXY4w9Tg
WEoAdstBZ/KChdszDuUAlj8xnqKuXFV+4K2bPsGIPb2LOKBpOHTYEk5/8nNP+AYoQTpuMqhVC2fR
r2p4GoI/HtU/vf7zuecJpQ5Avf6e1PdZV5iTK4mgQYnFQE3z46QRy5HyX94jTmtFR8fOGuXN8rLf
eu7V6cH+voj/+tZViRX29cE3OzwYkhBLmwKGcr0o7/sX99F7Cp7i8KYwid9clNhF+a/uLbtF+oSL
PF+rG5SgG3Q0/AhWET+S1XN7tJiMEd+7jzBJWJ5TtlueQxzYjCW7kkstlmbmRCZewfi+bGC9S2vg
mvCgszlylyC/TA1p8niuhG0xd2/caKbvlav6vpmEq8OGch32tvSS3Lon7zwlQABL3FBJrLUVs4t+
FRp74zmfxh4kNhOYOnnvxV1nHnN9rfk7xko+CCt+0po711+7t/yrT69lwGMgyhXyUztkdrNKnDdn
H0nLt1Lhfy3Lbwg34wcLnXcer3m7zabbpOuA2RYm7m9YRmbRQdt1ZwZkF23HkC9DUameegfv+mLS
bJI1Yu+9+TVYllP/zeIesEuP5rJ2xE27aDbDMiRV5LG7HXflWt6ciN1jHKht40t6le0VIh08IHVM
I43VNLXYTHo5baVtJ1cWc9B+DVggQUZ1zog6zJlGEoJ81m9NpqdY2h1lBWjmOdrS9/PQ+5h7ZKXM
b5hQkswyF2+SjbRtXoNHj/i7iFwUULsbyiRHJT1CumZgZr56W1SFfAwimqcJ6zXDh2X6QgXBIIhc
xMfsNXvFpVsutS1/F7K9RgQJefcETn+HKGuVX7DAQnYgifaNZMGNsuooDImRkRxM+cPjcAuK1kYQ
eB+/MPK9Gtf1Fcpo3qDwLKKoja89VGtYEHjjDEXXKu7NSW0bOsUy61cRn8AblyUj1nZX7tgR+cdv
Zyo8/tge+NDhjL8sEXMxmc78YHLLbc4W7eEg2tuVPwuMpw3RFLNu6dtwO4x3qANCjWN7lSAeBisn
US7Z6ewlRtlZHTHjY2rFXw0kFwJWEsHcB3UPpR4YgHX3XNjX/OU72c24uiaT/EQnWXzwyk08g6mP
M9gZl4iRoenSap2NB30nKhOAnayyQDlTl2K+i7eNeJuuxDWxY3wLvhGzLCD+ASRjsqyiBWq9/szP
6PUK/YbfDuADei1KRSz4DDhv0T2La7m8MlvbqL/B57HUjbdEAOgD9LNsIGwjHPf+eZJ7PpS00UU6
eE53RRrZq1eso54+2XLyXF0N8o5gljdE421LSoQtFGeTZZud+PUj8oLsxHDvihQDMrvmjOtIGGPg
BxUuEm/bE4mW/OpKOBH41V26K+7jTAdRC3qxHTAOzrSZzyw4cPGiExFmrvgSLyCAF3PyrD4hh8G9
gRhw7G3cYpkINN4RdDtE2L4UWMjWin97+qo59kt+MtjHdEckYM5YjtjpEPcab6SiYPzGHE12GEIG
3mF3SrncCo42DevrG4qqmQvbgNk35PsbAZgefhiZ9sF1su24SldOJ9pm/cf2ut+bUBSR6MlokhFc
9b/6b6b6c//tx9d/9N+kvwwsv3TswLxxSfyicbP4kokLkLYcVa9C0PFnVav9Bf/XRB2EFfefedln
/w38rykZkxyP0xK86O/cDyeU7+cx+dMn59T97pjU07J2WzVXtuB7SjzkZoKE4aIGJxPtxkCOEBrv
RYmxUtexbBFdCqC7y1mfI65+wpJWibBQStuTLyKT1wp0D+o0OlVzVwTGj4sB1ATPZgfOQL5iWm0M
e1/YtYo35bmoOaFAuZO5S7Fiy4ycEqHZBO59bggiTabdXyb1QtLWHU0u5vd3f/JVzkS6PbVdmccY
tF1+fZUTp1/wg2jsx9d/XuUsGea+Cm0Kiv77fe1DhklDhgw3IuWmju/3jRcF0Rgssil+jTc1PYf/
togB5tLEUZBhiqqEPf33WsTS9y3i94bR17c+cba/XuX6QQNra+raBvdzsRY94zaLfXwAleDmq8rr
jkrkXimVdNAbTErNXBawRLu6wMxmbJYm872wGuplPSFzWVhkXraIhXVBBSIrVvtR6ZxIL7N54of1
LjNSYZ7JLfwpnegZQXO6gmRcJV9YwDJlILBSUN3X6M6CGjGNvxNwtWQ62skuLbV9ZOJDTHI3P6oj
yPugmgdCCOEz7d+U0FuFOXCdaNBuMj/YFWEALrbD6IAVoIEBLLXxVR/kTjuOTk2Ppb/S8W634xTx
FtJtrSx8PYxtRhLUXF+x1bJZuC4yHdfL5VUfNGODIRquTAm5yXLxjWSanUjdQhdWOrOsPpRtxE+x
hqpqwNRl3FmoUqLRcmrmN7RxRpyQCbr3DCU2TfmtLLgXIS6uxbG78uGdAiV2igK5eu0u0kR+0I38
INJKqpV0Hw7KUWB7SJJoFyotI1d5U1TtPMd9BcdY9UFxJgtFkOdqAwMlJEaL1BFENec/eVHrEgIL
UJNU+hNr8n8s6ulg+n5R//T6j0WNjZDT5R+G/FeHMVIMRjuMfKR/EZYfXQmSNGi8goAwRP2fs+rj
1JlMxtMmob1/YZrL/s6p8/OK/v59/6DEKCXXdQvs0Zs0b/qTlMrxY5B5GGArDwiEt49q6WpMqrMW
mDtR57Iyohdso17Ys011uKYCFA8aox0Fa5hWIoTq0mCRp4IdEgUtY3bq8UjVCfcfLm3WRG8u6pM2
lPq86veVahZ2otHnwD7i5am60QLUzXJK4qnmLstaX+ujOpdKZZ605kqIjUOhC7uyepLqrruWh6Z4
6UfWX+6mRTbzJMnxDH1mvXPt6ZZo3vigiNFihJy1GIqsXVpCNYqzP/o5pyPAvGDCGQJX/R8jAyyu
Pz3nP77+4zmn/4YigOnAe+7Bd05a+hAAGXVmBsZHk+3zSUeKxBxhcjS8j0W/Hl6kzIhQ2ulTTFSV
3+pD0PP47oI1HV7Eyfz70ZV3v/2XqYHUVYI4VJK+AZcNFS2rQc3RndKmag6UT+OvavxI+k6hizDZ
FHvhaKRXhA0bvXiUQANZyrjWTAINZr6YkgfdrDJf3RlpvS/G4qKGqbkITU+fgVHFCV+ib7UMdHtC
XJ69sN70eseh4LXFvPFGnJx9d+tq/TCDM1+hfuWaF4XWs+WCdPM90Egcr6e6SIxTEOCvBTJy48Ex
aiVdnCmkaArMNf2g+1Yw+chrSVoVkX4pE2uywMLmlmUsZjVsSK8UzkoNjLuwsktNZzoEcoyRaTb1
6aHKrrsRX1ShqBd1iozAqjvg8sNpf99NEBN0rkm6HUOmi0186KxCPIu47HXc9mUiLgxajCUufAk3
voUrH+a20+DS13DrS9VjIdKAT64TYSNFZJWNwro2L4Wczmu0rbqvQhQsd21C4Gb8UMAEyGADSCi4
q1h8iLLhOkSUqKAJbcQbs6Pf7nKmSzAGsgk24FnFWcIebYsTjCCCSiCE4AmyUCtIvPSN+z92mTNp
YxlyZ9Iw5mAUkn8tGaJ6oWn45Tj7r9d/lFHIGLiZMm/8ONH+bbMjY/h6Zn0nGdImgqpKE51wlH86
kR8Hmgr/mUrPpEn5rmL4PWPDdAX9LKO0H9/5RAr4ekUtcrExpBj5gZYp3ansJXkNywGiH11Fg/52
DVLHnsxOc9MPoAJOmJ82lbCQemobLYciGvZB4a0y5aFoERz5jVmePAHPp5fisxPQ/EZMzEEcdpPf
ZvKNTnetbmg3egXOuPYHWDweMsPRkx+HvF5XXu5UrgWHyxBe6rLtAfETFxS3OiB0Ro5KYvLgh99A
GEH+kaxeQDFvGm/y0LlOWEUaXvXCO1mFjmeC3yJT1GYjxLSM8tBdi219VgCxa75/1pRynXsGk3qh
LxHOwb8xwvwpJ7ZvCNxwi4F/PDdN1OwMjVPZYHVCjnP3jUJJl2SIhHWtI9Oq7qJicP7Y1TPN1Wl9
U1NpWII0SvNfXwYprr5bPf/1+o9DElsQk2OYMtbfxiCq/M8Kj84ERyCdiAkGNoUKfRySdOSZd2P9
mWbn7/P4j8XDV5gHcZrz5d8u8LRpfP919fzwzhH5fb96sP/EnRRq8maUdrmwEE9IuS/YgR3aZHa4
E1bhzmovbUBy9H6on4z+wFqZp9Yeqi8unQE3/66+a/x0lah3Q7azZFqyqb+MFyAxm0WHsEh56Q4p
IO9xO17j0DuK+27f3TCohfpaF/MO43e2rpbKVtsaq8mksdK9BQOv/GFqDI+74ZYksZfiyXgZF8q9
e0KuT11DvnMNtpuDSTphkZ+GtcPkC093tUMGuO9UbyKk8GSpCAtdXURguTikTbgMyFIwDmAQDGbS
i76UN/oyXUNJe4M+QaYwQdcBChsQyPIU8d0QQkZOCZSHmx6AuA3ecOG/0Ommh0ysW/GYX+JFeimJ
sVx08iKPsNpNLqBmXz3SvJeYr6mOgTnENY/SNeHm5iv8BQQwBJ7R/RXX+o700wbeZXAaQaFpXEY6
MkBvWcM0cHVtBxA5WLbyOimhDQYr/ot266SZEjr8Gyu6tT5J4ZyKmK8xzwhPlTJFg7bE246gPlty
ics5iVFOi3k/wf7n7dxFs5CW0TrZZTv/oFkX8d698jEIHDQl3onCcGWBFSFIUrCxOYcRs3sbb/wi
7/ZueNXkhV2pq6F7k7jy9M2Na5Ngs1Lc29wWCZE9mLPdrqrwNzr9VjgLZ/3BXPcYWErz2lw3Crbw
reFgL++Rde4CZTVCTvymHgCe0Jr1Vi45qcoTVsbhrrAWUXRV7tORDD/iu2feRV0Rgrlt2kV7k76C
0e6ezQOpOpFdviqZzajS3KrBPDua9xWoinGOTAQbPVYSHo+3+G23tB4BAJdz2Vh77cy/7W0xoAX9
NPfTuYuuXNr38wsNr1m5fNrpV96xcaRTtM6Oc2kb2dUCK/WRuyJQVWGuO3eiIy4q8B+vCWxLadlv
+IM8+0/9Rr50x0Pgzh4oVk4KU6Bw2eknsXuRmrX7hI2OURQnjzvvrxglJFt97i+n6EsTm/fErYzt
E2HKgE5JHj5cuhmSKTrX+ezhZvMWOPjvZ4d89rTx55ebw+7u7m53uPFnb6sn/qp3oy3h4BjI2CUH
gx/l5ubpsNsdz8vzcT4/rN4u9uYw8ngwnKZpP3vCfH3zMN/d1bPl/GDz3S6bw0FcPGxuSBS+ivh2
04+3bvYN7LBj7MZLK2HzhhwKBwZ+w6wltR5pxAKlYPWmEbiunsDEYG5fpvflYlhK6wFkM/Ap/k74
cK5dPQPVFJxgkS7FVXj6k8+eaT8XZZkmIA1pifvLLwbFkMjYor/c3NjBf3r959ljmQyW6VvSEPxb
Svpx9lh/KVPEJ+IJ2tkTpfLz7OHmNmkf6DuaMmKIr91Fbm70FbkHIkr/W9H6G60Iehg/HT4qIinS
Q3GtYJ0VOVW/Xt1E8p1L2AmYmbBIJ1J/DmWdDJbcKQNmO31d2Gkam2dpMLjpS8E6QqYlEPlSSuQ9
YjJsPOwG7kmfMs9TEqS8mTfASJAXUn49NFcSEAOruDKSh7I7JJLnGBM9ZiTcK9j7Irkd1onYiemX
qOrWLL6lEiNpZVhY5EPHbLaRAvpZgnbwVtJja40rfCOC+Rin1iFCtK1pbxHopDKKbDO6abzXhOB0
nCb4fmaJkEFW8ogfxWcaVKskrFcevpYeJhMEHy1PGV2a6nUnkoqrsc2OfsArxNzWYPQEohTuDebc
iblpkoIo0cKRVXeZKoXjRVcW2PiJ45R6dilPHb6dIZenAIxLHz43Lj7cOmEYpuhutFZ84a0K4Oi0
gxDvUX0+iK6gYDH0kuWYc1rJQeLNuwh6UKXnDMgsmYzQcR3U7M9JUO4Ba8tLqRoJKk2dsaU8i2nu
mvyBcgeNEPp6GtnksncdjPwNaHtZGu9Mg1lh2wvrpKDVA0V1P7QMZ0NOQdNn58oVOEQhhXanYp3U
jglSVkO8KQrFri1pKRjJ3KuB9ADPSURjiUh5rk0u0UBxTErdMnjQwZtbhBhZqucEIVj4Tl1Usm6r
arSuYcibHpA11X3yqEoVn0tF1zzHyVULR8XV6SlFrbcqw3bMbTc1fAjok1vXVNaVms7p7DGVLsix
UgDyjMZBCFz6vM2dGIDkDzXSu6KyDc6ebwpvZt7ETmd6JhmjRuQoXvWtCF3fMbJLZ3aiMwaSbsdt
FnR0CQovBkvH3Dhr4fcnSBKbzqNc4AKfykpzM6iabneu8ppXFRhvK5Hn6MFpDYfB2S1jf25ZJLdI
Puq7vudEawmbCoOFCP7nj90/3+s/WUPYQneLa/z/GiAyE/lu//yv139WvhB5aXDRjXrfQD/v7u8C
fkPlu01tLmgX/KYfd3f2TyCS/wn5Zf/U0aOKAInf4XPm77Ry9Wl7/LHy/frJf2zlagZml9GUt+lU
ydVTTdfX3kF05doxp3qvnSo/ZaoB+6kaLLhSmpSHXkqdqE8VYzY9em5Tra0wPBuluETLfY5p2hgR
Wux8qjtbCtB+kl2GU03aFqL2Jiey6+ia5XHdUyQSArlSx4q+7zWRpKJk7/fa3Ff0dcPWuC870o26
Tu7WcsxOE1pDtU4aDNQ571lOBmSvSe5x7+tpF9XoKqTKIucdgxuygyjaiCVOuFE7mRCFpzDPwKqe
FJcwjMjsC7uT/fRidurR79wjIuZyn5ettvpjV8NUzxnTkc6jySmO0/SXtwk8KT/PKn98/edtArsK
3SVVZj5OL5lS8uM2wWBjmotKKD319+vE52qQ/5oAqSBmINmgg5Np0n6WstNggy//Tcn+jasEk5vv
18JPn3vqBX/p9RqtKpu+i/Va9dJL7fpLz7qK4IDxQCUKE0VLRMYC99cOcvgMRUTspe4/IlO7eIO4
G1oKBDwpTMelkyvCR85q6zJYkwVSWBReVmyaLhpvXE9tuFmYNB+b/rlP0FCOClPBYJCbre92hFsP
kDPo9RqPIRcNj6lowDlXuAberJq93Vt7Mc5Vo8XyaBJ9ZUwkOUJaNHOhidBdwH319lgSAd4bgBJz
Ibbb+NFojSNh0TM9PKhIN89p5G/0yHtSDO7fufYadWq5LVPKH1yeKYsSu6uOxAtSDP9TFtOl2ZSv
gtrDw6qm/GvxUoQ4/KMeOByt6cpt5k1YX7Va68Qjs5xUbV1b9SpiF5jcUEYXQJgn/HSq+gwUG6gz
WkQsx9RlOiVjywEtBcZKL3GuC+LdOCWWqlpvgURIx1mtu/ErbTUii6WIlBZRaVZy2FVzI6zspr01
a2rkqE1XmcAdLvMzmFR6yQVkEOdGX8X3Ghh2sIU4SjXRQ7TtJdGysszrwo+pic1gkxnmpkTT80cv
fIX2DhprrCHy+4H0izICYOnPLawfX/+x8JnzoGT97DhRK3ws/ElnjQ2Bc5CR54R9+lz4jC3ZLMAm
T7zlH0UKtMR4B3TcprYXm9RvrH2dHevrMTgt/a/vXP2hiqhSywVuamibvq6lTejGyDKjNplELPQ4
eqNbcRiVuzIV870eDHjPPSsHUJ6H8BCBx+nDeKSby1OudE9Fk7sXdyIrj4AgDcvrFllPSh3wZU+Z
MMyRJ/jzJkqRqsVmuun8USDjl2xuo+slwrKbYWOI4EI6Vxg2XMNRIfhYMOLUPLJpn8qmZuRENkMU
pWcGsXbZqLOsGTdlqSeEbGnnVMEGnZrJvdfSpiiPRQP3BN5n4FkbWMManSzyQGP/LRZXkafO9QLB
Y3CrYF9INAN6TvsnXwZl7l6I+BU4TMwfxF8ff9Oj88Nl8OfXf1wGRaTVIMPJrvsXi/bPKkBNxhmG
ho0alinJu6Xg8zIoKQq0YZO5JqPCSWj2cfypf6HUZvngOf0bOPw7q4Az+PtlwNT0+48+nZBfTsAa
i1RowZ/exmJUIbzsOm1E/xmysyatWzhx4u80MfLvfaF86WNiakroYwHRbHKR+JuhhqADI6SRhmUO
mbRy7wfOjtR8BuG/0Iig8iBbauMdEgd0Zc3KGEOCxYRNORDN0hR8l3wxGN6mnUiefboMI2lWYvOx
ukc1i4FapkuvrlZidSMlkQTePHREMVz1YZcd1HLETCOFhbsCGwALzUXibWh7D3NOqtYLfwqVUKOK
RIQGRVvTQRnN1CX9A81WtREMrzjiY9KINsIyJVB418rRUt/S4rGsmntwcHuhCO3AVJbYqOZMredg
4zQ7L5mAur4BVaHwnLiQimtMWHdlTUgNEiNRhjs8VrO2dtd98KzIwUsWVLdC/eZiq65rYnA0mqNe
kW1F00eew4S2cZt4HQgId81ul/oyLigvzVe0WUjV1Tg6IxTs1JSCtsjbgDO23urgK2sVlKYZl9JN
gD7/W9shnZKl3LTdCClqL0stSWTDNo+ARAVudBI8rhKKHFqLsWblR61KiIaGN5XudTzGm7GpYddY
6absipAACmPdSB3E21Ezj0piRQvRvac4RrPLKWwiGZoqYwvE0ZhmEI6YVtHaDRraxjKCbIKgBGBC
bj7F7cLPE3cSLW6COBA5j1dMMch9Kp1SMTcGI6yy3LHlOULizvPemFmZ6tSRO6djYw/oOqxg5obl
Wrde3FJbtzLJcPIpapEvgaIBsPtEFDhNko6EJPXFz7ybcMx3tQ6CSGKGJxMGPHrzQh0eS6Oa99p4
qWsa8mW6E7t7qR33GjqQKHbtFO4YqWT6oQqyXZvS+GbXflamFn94aeP5UAZHbkEO9xK7V7a+5d5W
Liqvsa2uajoZQm+O7Uxk/qdGiNUzdZy3LSQxudBPdYkUvI+qoyxVkq1Hpv/n1hzsPPQYdd1kzKWj
65igDr+6emBe+XHT/en1n5sumigVFMY/FfNnzWGJcG2wq1Kgv4/BvlbgzMiICmVvxXbGFeR7ro0m
6haeVYtj4n2y9htXj5+4Nj9+dOuHu4eJSgpxSeZvGzfKtwyhfUMOyIBkGBsi28XRRQsxMM6VZFQz
wxvWUcZwJo6IXyA13EsjrutT0TsM5jZABhGIwrzSOOX7fueq7gw2dWvEx1g392oRA542IOR0SgO+
O0Sey5cE2eXKrJTHPKb7PoGCJZ3MiC7ul1Kf44F9DUN3FgONyV1CctoHk1IeSlkgihsVR4pCIneY
hGsTq7+XLhLlOaFwUQbknPlCTb4p8bLScFsAsARjZTb25P1sAw0zuBg/hlVpAYfNtnmc1hRYpPq2
AWmIdYBf7WGI63Zd6wkK5mI71P1GUJliZNmiabJNMIgl0VnhrucPoTSspWZNYGkd16eZnTNjXkPj
zBh91Qq1VGOHojJTqwsJyldlD6Qep6/Z3knu2lQcHSiwZ8gLtXoQmcuxf80SE96dkM/8yiAPvXqu
O4ZLoS8SAgMjm+LDjoM7I0zgI5MlE8s3eUU8/KAm+35kpJH7qDGt+TgO10RarIf8Xo1dWD5qBz2v
ySVbadLB0YoQknaRvQra4DpxmJMxo4jnpkblH0VjuvXleBHkpEdjlxeKY9UG5esYQSQW8mIRiln9
EPZm0PzR+jRDonEgIWWGn4n469ebB4yr7zYPrnA/vf6jbjHZBjR0MabEfZCMLu56H3XLpMSkWBIl
lZ7Gu9Pz3/ad8pdC4gw+OUM2xYnN8XljUyYljAFny4QY8j4Z+Y3NA0P89ze2H9/6jz65pK5DK2s6
WscC9vN40erSrrRuRpzWzdKT1hEcJp+EKW8xqpCim3lRvbbZoyqIToCepIbOmfsQr8nodVu4Fwc5
6eymq8EuLLqRGaESzdMHqV7n5pkwlLG4IuKSoEsKilI8yLYIgwOywj0akuu9tJOJMkSceRbHOdJO
s7xtR3g59dytuDbYUYJU8znkvhVg/z7rKOoSxi0z5gga4bQyWlD2pJW/G8U38M/jFZ7XWVTOshmJ
lWS1LkXyvHfVAWgmHjMAczfSbJZhVnp9varIsixOzaO7STBkgSGZKIRiMctOBLcQgtfNg2gZ3agP
4bO4rhbRWgCpd9Y2yiOTn2ahOtJdsVRW2YYAg+bwXNln4753vG0O9svp11fiXF9Wc/UEBnAWAJgn
4JRJwgYjbr3GdnvbHhtiNCpzF20wPmSnfi2Se1GNayVaVPP7Qt+SBdwRLUxUFXsjfUu7EaBlzMVq
IYorSzwC3bVjb6v3N4p7wwzB214ZC+E5vzJGx3iWrXmrzM14nS4IyCU5xrVzqBqaUzSEYizIpx1J
EJjzZVoxtypCuoVsR6sSh5shzYvXilDjZ9QJ4jx12nCBQsC6c7t9sOG3qDCvEcDsP4iMWKsFMaAI
kXakbM6iGbtQgwmzXwig8K9oquCbGx2d8fpzQbzlztj5a6NeKpee6/tgExZcP4i49EiWuJfzbdvc
V+OcfT/DFhmh3OgOMUj8LU/hJT9CX/eWxr0gHVOoBnJsgpRk6lzgkSxaJ+S9YHkD0cREx6lQIRI2
gUuRCUhAPzd6kKKH0HrscFoZKBP5DEfR2sChiQl1THbcn7V0I+K3T4CPwnC0mODMAKululM96Dvp
ROAjUspm163Nhb5NGMMBSQR4ro+LxLudcoDQSURTECjXTWC38qy/xSlKzpFky463QLziwaU05F2j
byHzp3TbGjtS7yUo6eGLDlI9ezK1ZZYusnqt9TcDbTjOk4SGdfPihwBSOQe1h3g1VqwKX21XACYh
SNa4refz3PYuWXOQSd2876NLmjjajQfdvbU5XRKYk1zjUYpsAKZ1xktivzSLJOHstGPoabdCc66Q
8p9F5nb5kWCUWvI2QmnEC6JGtBH1hR3oDPdfrFO0U/YAJExGfOmAGQh0FLXfImydodnCkRn7mdTT
POB2vjetl9C/NqIezG9F/WTyp0q+m6sMN0rwbI4nrUV2A5LGZQrGbvBmcmem+5DYrkasqn8W6mV/
H40rAUI8/6gTqO/sQ9WAZlMvg2QpJlv31SMjg1uDsSStkvFZKdo0IrUbtTpWeDnEMbajkELC2HoP
lrE1CssGPkkvFIzX0EmzzOpsEk79JnCGUsGdt5DetDeCbMTx0o0XFyeqB8pfofvfdbPSdKrxkh1V
yjzxUOevnvbaiyo6upeyKZ3ET/AKkx4xN8iizbyjTNAIhasLIKxeYLAHHRa+DtqqUnnE38+m//fS
/3/vNfs/7s6sKW5s29Z/5cZ51wn1TcQ950FS9g2Z9PCiAAzq+16//n7C5W3AFVXXr47t2GUMSYok
tdaac47xjdP3UUz9vgW85AXlgh80Xz783+s85c//nR/zn6/5388f8pC/vqX71Dx9+mCRNWEzntvX
arx8rduk+bHfzF/5//vJv9QC12Px+j//VYBRfILH++310zbKFMxSdM7DJnA4iC3/2jj5Mjf4u8f/
OMNLMyEOeAw78XwWnw/qPxon8n9DpSKMSZa1uTky79A/Gid0R8go42IM2NhzkObPbXim0BuGDMj7
L97l7zROmF183oZ/ufQvjZOgRzw5hOW0a4rhgJHBzcgTSaMidVsLhEvYrbwUokwjpNd1Ei5CbZhZ
Ud+KoHqYkjpYo3NFF8QxU+Xu7mtEYTEDsMonbMiYMACLAik75kNsjGAVg96ZOLlHQuVKBOvohJl0
0gDL/bJQym3NOtdi4CmNOzS+i94UYVxKM+7xmGjrWBJWdQTSkoUv9ollVwRHjIsX2bM21oBN450U
3/i8yUXK8XHOHok6dbCnIg54CsKXfLUGaF+Ib9Dm8TvLOt8/3AY6VOzEVE5hAILSdA2pe/SIca50
9moBmU8Gq9aaFXdyeCmHoSMJvpur9VrLDaC4rS4fBFHud8r0khAZZcro5/UaGeuI/yr1k2kDgkUs
hsBJtORNCzpIe0EZv7VQgK89Khkk3OoVB2S70cSVSAI7BcTW01iehnGlluatQNt27NWVVvvXg54D
9ediwoMCFXPI7kx6FKVGqAbmrLghqRrZVT6G9xbhQpoZLGuhdf30ItOJfUwKZ7BKKLYFhMp83RvK
YqxBa0qg0Il69/WdQZ9LFdF3VAbovFMpMsdBhNEyuBf9Aq0+m6lYrGIRbGbQrv7YNWPunkqGISIU
glfHJI+y/p/qfsZ8n9acv3v8z6M7y4XJQZyCwJjn6/9ZMwBSIdIF4UJY4/cF5eea8X50p3mH0vY7
GePnmsHRHZERVYbCKINz/2/5IvUvvdavV/7ei/3Qa01r2RqtsDS2vtHTxZTfhsksV0YFtdqfD+1t
uTRCVIYKgX/b1PfT7ZRTXTYRVLO2TUl2nwfvo5HWx1pEAU6bLRy3SQvBMWA8jp1XVZoSLl+7luSS
8YMYGZdQnUilik84At2612UHLEzwWrXisJggMHvU3YJpTI6o9YcgFDc9tUEeZW6g+9GFUFZvWlQU
wKXo2yJPug+z6Ay+BKJa3ZUXkeXFADSmbhEL4pU5woUGW5EMHI8nHwjsON3JNcFBijRdhQPJWoJn
LPOgw3tlkMAVZzk7bsTJgGn9n3xH0OiHJYmibcaoamwl/3RH4NT9ekf88vifdwRKFIvsFek7+vHT
HUHeGeUoz4h16pMLQ/5vg7pTYqfEGDIbjH/eEbPEnG9IL4yx/dwM+51ddLaRfRnCzVeOmo9RBg7k
d6nfhzuirYJEmvxE25ZVgEA0B0VoCowTSD8h1jMYcSL5Xgd0mEogB8wFtqJ8rjVxqdNNYakFYhSQ
SaAoD7oJqqt7JJAzcgLZX08zHViwUuU8hQCOfWSEUDzmQXGMHKv2EoTN3W1Wzc0kRsqMItu1OI+Z
ZfzJ53YePfsiQ+jcbAhymwfTnCrvNCbVwzQRnEgY9KKU2E3lxxrov9IZb1zGoiYaMU3kbdfBhQA8
IpvTSRnju07zObpH+8ofMAqbsEP8kIAaPEnmK3bTVclR21TeItRxaUpVKMthdRQtjaTDJu4OYW8R
AQAU9tXSJvFa6zjXlqgBOUBECytWX/1oyG0xnCzcu33klGV2EYCcc+Je2+jCTdg0yMH7bxb+/SZF
EjjU9V5mRFKNxaoRfJ/06yla+LoOa7OECl3WgJzHRIJ+M+bSZe3HIr6VQf6z71KZrjHH3JkAiv70
n+9S2j2/3KVfH//zLqW5POMs2Bc1Njy2xJ8tJ5PNB8DS9+PsR8WtgkeEHU0kiwmWIqP0n3cpiHY4
8JbFpf72pBz97q936Ycrh9nM5z/cpV7edXXYBCZtDkZy4Luu8O1vDct4icrY8dK3VL4xpQcBhnhP
kyiLHE/S8Ah1Npma2pgsIp+YuCQgwTNaqo1JlUtcbcrQydczshV6deHLxF3o0NfHemWIzWIqBHCy
hs2QyK4bBjLqtScRryg9tibGX926GtqQECUyPWNyS5ORzSlwR11Zm02417LArUqfczUi0sl7TBqT
lBDE8ICZQyl78HN5y7SeFIWKLTOxLXbMKMA/aMn5YxZ1QJiqdYRQRcS6odaxLSRkIVWCbVj8EMHR
t4yj2Qx3fdwSE4ka045UeTwHjfSqdBx460mWwS57tqanV2ZUbuWOstWiOVAVrpflxUmhOo9D2Rar
8Ojnx7F6QkN661eI3nnZABVg2MBfIEtuSWMv78THmGKvH8loEWEvmereA6ioTETGYce0fYyljS6t
lUI/mGQexqDoMY2SHY4txCyh3xfLQeT8qp6T4c1iZIDoaZlJBpwZoEAVbCEBsiERl4kirv0SfX0Y
blsfpShz2UE23yRYChIsXNybte2JceP2MnBF1bvPsuGgEGSjRTlK38ApxBvgh+tRz9dleqTfzTec
iSI5OE5HNAZ+BVpYOhAdNMTOMtTdDoBB1QfnWjcuu0pfe4Z2qlK6RxbYHcDde19rlkrYXKSxAiiI
RtB4YQrFjR4MW0WZnnOrWCFwSF05NrZKRyY7WooSe9pY0jmLX8VyrtWZzOYqBhI52BNz70PZnPue
jbjoR709qCMongr88B+9wjH7UlhuKKln2+a/nMzfa/LPnoJfHv9zhSMCbl7ipF/CkzXa998T474M
42asASp/mguf++kcQbA9IADEnIDIFm3gj/7Gp+bKz2bL/8na9JSHFOD/818wen5Z3T5f9Rc9rDb4
IprwXt3Wta2Qp9ScGvG548aXvRHCB7R2FcBYDsEqOniJsvR1RO/GssAVIDUHkbbVJJoblUZihO8s
Jc9cOd1G5cZjdy3dQUrnjKCQx5OkK/k3eLnAHSwnqmxm+s0ZTUSR7k4gsIgFmkhvS6qlPiwB+Kj0
LMeLYdttIXPl2jPwLPFC4aYH2+VdxXtxE7wRGK4qiy7a+lQHS2VlLIxFtVY3tavbIiauweEscaU8
JrOXzeEPKUjCLcm7wm1wV2eOuSdeYaO6RMK7DYvofnyp3vqX8aUguEmzw31LALA9k18TN973S+sw
Oc2ig6pns2AbtraQVuEm3DR01TNUuGftIG0pzPfqhR/awmCPF7JkKwctYbjuaLEtXoEH8wWIqPZ0
yQ0IVuxijoUKboPbrpiZYdTPultgNCVvVEXMFPrbZieClICDRxzHIEHez4dtlNGBPHqFrT5U4E4c
/S06zT0G3Hg49PYcjRwVTSSrTYU4iq6trS5Q9EPis4hrXRftmkaMOyxbOTuCJ9NDwOLBIr5XsmcI
FFFxhZjD9Vxw2mubzYcsIxhrpdttkXxw/eZwmvNLK0xxmPEEV/Eid1v7jy15UPLFbK3zph1//H22
hgeHTf+2GxbF9MAQ1oI419r5RaEcOH+aS5QkE6PP7hxUl23y4JUsyXak3+SLke64HTLooMdOK7dj
+Q2d/lp4Q9hS0G/HK0XalrWS3ppbuXL9U3BJg0K2R9mebgXeCZ70JimiI+L98Bc16VnLyQlP0mIM
EVpsZdUJ/IsSSz5YvxDXP4v6cTrSSZ+OEVKa5nasFipjEugd9TNUjJg4ozP7yvAkIRgjQyW+jq89
hZYyoIPwG3UdzjlneoofzNSpLqlQA+NWTU9GZRFY3d3mbkksq0RDi/FAu541rstOIXHLzfjVEMad
rArynSdcaLwIkXKJK6WTvpE/Wgb+0usvRONYJL6jl7IDCoAsxyY/W95GQ4xeI8Y1RZd2iz0o9yS8
Fg7E9ZX0LQK8Nx7y/A7Yu0NgdgfcjVu4u42T0vHN5VBqDrqPP7olQ5IPpAtkZTP7Yj5//lMBqhmc
fT8v/L88/ufCz/JNv4dxKe5jBrYfj7aMUrFKYCOjZ/tJ/0ZLZgZYgVObuy7vjZwf+jdaMjMFhOCF
75mhv9WSoV39y+r/+dIpdT+ebeWuqWJJIjpEEE0MtdmwMPXZ0tobrjyO130QnK302c+Ci6YZt2qc
uzWDgaDxHoKivonppxBBp9oBC29MXHB6XQUXXj3u8hYYTTGhayJYLskLHUNRdYw8TJGKRvybzOGy
pS61SHseAWuIHrGjsDTSfjkEiKObFjDAMZ7Z/MZzblwRHXlf0FOsGeIgxzrIWg+joLlPNdxgytoP
BzufGkZLEu4ubi6xupZFGkK+tPTLXd7nl82078pslUzeqq2MYyyEq9LolkLyMEj5Mi6Cs65rmwF8
uRCJ65aW8yjAk9OJeAO8EdSEj4s1kBOYJQQed4Lhxsj7KuSDduq1Z60I3bgXOP+Zyn1ATO+cG7nM
s6Bh6cKVS36BaqDPqyRpMQgEBNcGBCuQxT1TaL+qF2NebUKNWVaIQs7tWOXxeNWmNHLvA1YJzEXc
jCBP2Ud8mcj0SlmKZFXPV7IbOGHQ3aLyVax7ySS92NK4r3Gke+hWdPOhFwYSK5P0YTIYSWVYzDmA
CyURbtCxOPeNO41fvTBdZz6WLo+2bomSn0b3KI9HTSy2oZBSdvQAEoxDTmizZ9RkLEbppUoaVWk+
aeOjQB5Vm8ubPjI3eXkR98YmTVHoKHKAUs+KoHXRsFBqg1hyLR2ceoA4ZPR7g6fLooPKFjBqqtN3
V3EUriIRI5zerdOSpn66S4l4ycmnYgBnx2q5KeN6KQCJHCmtKkzhw6RvioEkJzE9Nl1E350w7OZh
CMTNVBwjpV/Q9WuV/h6Bw8oKsjtpUBelYC2iot+kVr32NOPlj27BYVFFiMvCokvYWP9tBeSU+GUF
/Pr4Hysg2UnIzVixEKShOJ/F7j+Ke+y09J3IT5JmL+unFZCUBA2wH1fD6ke/78fyN4vUVCYTKoog
sIKi8juH35ll+bX/9uGycft+Xv0CM9ew5ctzR1p/K8MoXVjwPdZ9mweoLbVLn3HLGMusHIH0IhEV
1NCWqsd4Tc9rn9dUWiIuy0hpmdfc17PlKq48F5PGs5gQSakq6XEc5W0T+I+W3mPBYNVBHCz1rjKO
V0mfnr0oQoDQ9q5WRK4RjQdeLaDiooJtXRK+gfG7Aa9/22XDXmp7JweewmArzze5UPgnEdWqgzcS
3VipoGspenHLMoCRXQbPYKr3yDMT26sDDVxfd6F75jVl6rOvigd1AJnnM8eWrcJCIxBCVsHMUCGE
pYA3iL1PYNJqHL6iHnqLKU6kO5vy5IqTsf+TbxRaLsoMBcMuRlLIvxwV5F971b88/seNYvw3OCJs
vV9LRP4dI5iKqVylp4VZ8+PohtoQhBfUE3AoX2xiOEwoEA1kpsDUf69RjST1lzvl43Uz7/58p2TY
pMIBp9oWHsmmX0nXIc2p13KrE01KZQHFmq7Lzlg2p3CHNOjbdA0ZZRPuSkLss6WiUVYm/ktBBtnt
qJ2ZE+qWozuB015ykO5OfvdipDekSvT5olYOivGm7dvKgUXchud4lxcrWCJ+dO+hyKSHre2T5JJy
VdtP12rm6k/WEgkSVdVORQKzj9AR7qqHGblv89288J7PjkcKn93wTSHK1NpJj+hO4ImAbO7z3p2O
RbEiJ5e2O/UNJSaFmB4y1Vm1YMdhblwSjEpMK9xm68ngGUOXfyVthG9RP1DEVRdUg8muoZS4UPWF
em3M34svSxFb0MvPHKjPyS4XVnzPhvgQ+vfWk6y4Gtb2W55tuuyVE4lvmLO3jHZx2Pv0mE5cFj+l
uoAlzo+WhCuDmkpexzvzybvVcPkHu+7ESyiWO20/BMdEPo5HXivUnc2y5wbeB7xujqQvrNoFF26t
pWteDNJ6Q3ktpDemsuxO45F/mjYk/MZkl5IF0694CUn7BcZe1Q/9pTqdca0R7tyv0JrtZRaVuNlq
Gp1He3wRHkf0NdadvzGlW0nbUThL6auW37aWHfXuMEebAJKz6TYqjyC2GYOB6mDgjyA9XnrVdkh3
lMopGbTU+HH0zBmS6BcZFG+hkmlEK3U7pnYxHcp7P1nWBLSqDJQXATy01M2vB5ZlR3Hqa6o6MdhJ
h/TeW0MHb6CJbBunrhZp6ZLtNq67ReVIB3Su3TlfDqsgcaPtuMw3HYeIVbyUd90BIsKOaFowLLP8
x4uW3aNyUy4VQL9Aud1kYe7GDa8WxDjN6c7GU3emc8YUcCteRxY8bJs//It0KJd8URqc4NR7QOsg
zQBBJxGrIIo+ryPKx/Uw3UyXK/AhjX0Sbk/I6N25ng4te25nyLYxrcjX9HYgeNbdeVhxmINKsjXX
M5t7WBGz55hr2XZyN1tsswXVJEriy/lrxg3XdVD30iG+n7/U26Hf8XbUnjf9hexWjsYjFcsBz02T
UToUBrkzbrW1XnvpTptuEFzjB6GeDKUrPuHtiuBa3THq345X9AdmyDjPbxAlXBdzKQvLm5d+hPTN
mGkb3xfZtvBteOPgdA6Iu63bDsL5Ja+QRY1K4u5F9uIOzUG3Ft50psyl7u3P5BWAm1h15RrV2VpN
VnlOVEHiKIxtq0W1lKFoAnXdBf4iuU/HNXRda+2CBOQjere8rgRHW5yNcSuozyg+dx3iwexWPczK
SjlZDKf+LF1xDPeeduLjWjvJnZu9TN+8V6jOC8XeDafCnf9auMSmPwrLejv/nUWJbABCspc81Frz
XPNX6e+f2VFOu7f11lpba+X6+1fOXz2cakD21XJ+/HBhrf27+W8z/eWWr4/n/1dsPtjVW33BN+FP
vpj/Pea/fAWBwVxuvW0eeHUsPHIoJrmo1kmICUrXvEwNHPk1PzzXhOVzXE0KLw11/nu+Q7+l1f7a
8pYC6RDbw0VnIDXbkFFfb/lCXmLxkc8Wrojm7ZwvhPwAlqqLGKMRQxqmC/V+WHQLCQw7ZZ0bNmRG
u0HokHMvakxCFkq//ZOPAZgkqM8RYRMbgoHjn8/L0jxC/nJe/vr4H8eAWakxM9XYvZmEzWffH8dl
5Nc67D+QaJY6S7P5nj90X+/eDXQlGO3mONG5zfDzxAwpe/bSvcNsjN9yjWp/Mwr7eN3Gl2ZxbRiB
RHuEXVCoSszKQiISJ1p03eOED+wYDAOHV3rHNS1kZSVPxX0gDqfOV9+A5Sk4R9k0i3xlhM2tSU9s
FlqM6tkwU7fGD6AOxZlsv62XJNeVFa+UhNhuuUNK6kYmZSDa3ElwRgrFQtfPk1IyIyPzR57OBq3G
eg7f66xBcbRSv68ayDeB315k8xg9mgfqXPNEpRnQU5jH7V1cCXYV6T2xqToGsDBFgZla2eMf/bZG
PCjzfkFBCPqWt9E/NcLI0/nlbf318T/f1hid0BdJGIn+evP+fF8jneQ+gmXE0OX9zfvzfQ0ZYUYx
zUimXzxJMzAEQ/Rf7+3fqgS5rb5Wgh+v/KslSRk1zCj1BLLd0B5j2Q8ulbxcqvouCGU2zMCw7plm
SLW6HBPFX4ShQZizOY6oANEMpEYTLdpZRwBfeTVOxSqvhI6c6eyhQHYQIT/Q61tR0PE4okqokCeU
s05BmhULwaxd8BAxmHW8CKUKj42eI6TLM/FaBJA0qeVNxGA5Vh4CL8guY78tt2Lu1RzLrHKTZMk1
hQrPIA9HoniXg1cPawX/QxGUOcJEcaPmQrjgaCVBoucxuIky1MKESB6z3Fp1YiIwbaiC2EnMod+V
be5qQbiMfNlVKvRYORZsjES9/cfeGLPadWZRmjRI0ARZ/4Ybg8f86cb4u8f/dWNgg9Zn8zV2f8OY
U6S4pf66MfgUPDEWfO4B+Xuy2n8WfNS8aPwAgAGFhl0w53v8WPDnPLY5dVJHAsjWREDt78wHv6r2
vl76zMj92CGuw8FHLaf2u9bvrG3bxO6YKwSUC0zFLJxrdQPkapgec9VfDApnclbY0UG6vKsM5SQO
/b4pMfzfGuQF9CWHj1R0UoEAQ1HZ1l26HYZvVZooex11qkuPg6HK7O1T6n6hYpMojQn9xDex15eW
FlwJZnTXUCVVEuf+oVjHDcA8tYlRDKNTqGtCqLsGlUYcKQ9QV7biHBMZS8up7vFhQ2oXZY52Tfts
5gMsvr64GoF/9B7RWiIda7+s7hViDuwReUTKnaKKiexYatntW7o8TdMvoO/AkCoZWUXkTeYImVEq
9+lqSOEiJvhktaEmaoQJTavIJPxkzMLUVK7dKATo7A/1i6AJRyGfHjwrWPoInxOvvazyeFOWuCmq
aVWLGiAE88IQ/ZqsRHVYIwbnHC0FzTqhuaPWpCXgsBA5+NXjtLfE2E2Yp1ZxtIyt9GXCc1spyXqW
gUymGdnAcdNF1JItGXbWsouLV6/TBlpCAhaRnCGfV3ZrXaQo86GJWFQqOs53LVmPxbjKrWrTqcLe
07x6LUOKk0JxnVff+ubB9FKnD169lqKzJ8aiAAtHM8mKDCJRomwx6eQEDV74kgzplkDjpV4L60IV
qeL8Q2ONrq9DQAyrVTnpO4TrJZYp9QIf/T41NDsnWaWLzszeNBTKRcHpvYQlTJ0tyJxS49shv5My
ya2IFRoV+Zjr5P8WNXF++aWV9cxzJ9rbhz4NHQs2qq+Hy4E6NzEY1mLNErPMzWPzVOvykoBjp0VW
V80ZFWkfLIouXRdVImxp6Dm88MfIbO56XBHDmKyVnBc7E8ddWWjHUSAkw/BetSm5bOKJs4e3GH3K
2oHJOAcZ6LAdyR/FCBMd0KkeboXAw/TZcuQJc3sqlWUbtI8CZPJpMh7qSXHrjPFBbqorpbBWSqid
af7YHS6uRjkSQH5pTcGVEmffQKD53CPNWm/6nSBTlBTDppZKfenLBFXkOqNB7CQE1ujlHulejPxU
Zsze8XutdmatdleGch321HPjWN9mEylfcAyZVQwJld400f4Xkb/Tsj/4qnIKmvSyToZty9Qd6+nd
mND3VJSnQVJXgy4VwNyn0s5JxJ7CGSqo4sUj84Ax46nE4MRcJt2WFjJ+rycknm6mUHlI4JVjqDZv
Fl0SzSQWVTR5F1GW9t09hJwLpsHbwTtpKUaV27BTCYh/i6M9v8Etzf3nzujWDWB4TPEYuiyIIY2b
NJlLu8wpkBLJ/nGSzpN1PeAaVXgfqchtPYnrEwylXWrjCErQW855kl57q/fPHedNz9JW9Olewe85
Le/jSBC9RWcQFytFk4McuXCFqQGPlNWFa2Y1tCJ6v4BQaBrlxMBFxXYKknoz9fA+m1reSkIxuUKH
JGDSZjAtCsQEY5RVPaihR85I2XLQHcRn1eOnCo2GFi+drzknZdCuhjCMmfaGu2hKNwG2qqKoGgw+
GzXFkxZIi9ZqwQ5NVHOGRNMhyu+M0bODHDP0jJvnVKKSZ6KXfbLQxXKRj5Yj1TCEu1DpnaQMMVGH
qMpEVpo/d4unu2rgXp0xXiiG/zXaBJzX5y3+7x7/4+yr08HlfMt02fo+0PjPFk/05NzvnVX72teg
aHLrUTCih0TQP8exftji+RQJXB8jUX5jiwdP+vnw+37pAOdRQqA0YgwzD4k/CBx7VY9Dv8+8LSLB
YB0lGmHvutOa/mNWJFdSwQLzlEnJjUgMSR7ctanqCIwevbyGjPXksw2JAXWfYNE81BaGflJRORTK
VWC1ZLM/ycQwSvRM+mKnac+Kv/M8/8SmRVRidigTGitRtTZxvfXe2ZroSWGqr2nvxRElGw3G6CCO
6bIw8As1ss2YcdOQXhTmEufY9K4UzVtDSpfR2Jxq1m/JYsXKCE4nAVD1TnqaXAcY/a1WtMvId2Jc
6GajX8Rls/A18egZxbKSjaUEOMAJp2zbMiwpJn0hGTVwbHSPZrby6ucUEz5SvHKKVkUXLKuRXLGU
+XBSbwdQZFMmEZ6UIrHzIXIkhzR8abtHzQzPIpWnAn5VVYKLpKyXJnQXNdSWeQvkaKzcITWWaSut
NdqmiqdhGFCWntisWm7qyoxXJMoMhrQdw2FTesOympTLsee4QtmwkjJxldb+0qiqGzUsUXOGMP56
RrnSxKGLyXCliM969A20qxFts7HZRuVQ2Fmncj34tRCLljX+Ugz8vpnwiSHZ9YF0aWKwaFQEUSbZ
Nj7U6IF8SiV99RL6dXxnfxnq27bI7XRk8zCfdXkjDreal7gtptxKI6pSaTx0N7FrxtM5D017kAmO
EkwcvUWLvZnQzTDeBDqbBMKCiKGTOoAjFzTNGWrvgO68csoBaZARjxtOGCCZJQ6cPV2r5EqJlI2S
X8lIOjuiD+uVGkDA3ZXa5Pb1gyVsRbHCutgu26lYT6NyMwy3VokRqphuQyJW+4e+7O+qoT6marD3
suTCGyfIi4kFE5XjmuzNiR3EA9Pjra1dNtJfGzS6ilEtosuxEgzWzVBuuoIgDghv4fd185MF8qMq
78u05f2GxA9AtAgVAcLBL20W3u6erxSCxeQQ1uq4VZLAHqqXWtl8KNj/UgN+fJ73AecHGOb3J8IT
yCSVdU/VvzxRFxp6kQ66tS3C7lQnG81TOI7KzB4su+lC5n+qUxeEwnsPf2zxN/uWFByYlCyIOKnV
6B38U1dEVlg/Pzf7fnn8j53hfeZHkaZZOjO+99nej64In6KGAx2JSgh1C0/6oymCuh2V0rxOo91h
BP5hY+BT8uwJna1ecyPw92o/je/0pSvy6cqNLxtDlYxCpgWWspVHW7mH9+8km4O8LfbySgBaMEcK
Zy/6TeFOF5K+SciaQV528vwly8situ85kznm2bhIn6alGm28c3Atbs2Vvkpvl+1ZPHQXxjpz6TBs
ceerpY2SJbCDl/bRWBuopnFOOpjcn5eMCwk4yFycK+TxWktMx7W9sZbqDRG2RMiS9Eq8rxKgGzRn
MEJtPxtLHmkxrCyMFbPG1GAkNrntikOSc2LiMs9ZvOUcACuScT+7wEuk6bbo9AT1PqqOsqyPiqsu
UE22TMb6y1k8ifs9csALu7rzzBj02B9bhmLjkbHZcDUevdvhW7Mn/Ujbm0+4Yvgb8avK+2iNs1p7
WR4IqYUOGZxAN9S2iZ6wtpOXdsWIlCr0aYOyaJVdVjvVRnCqXrBT2LjcyKgtX/QrP2SWj3Jw/i+D
/EV/mueGR20hX4tX9YNWwsTamxkjxGY5XFrljkGkeJXYRBW5ZbiCCzBFDnPH8TRGdrYubkdihaND
qfDTuyGSWI7gGHgEoBc0hu58863HK09ItDXd1A8Dg1QcCOItTaQ54patlDrOiV900+5WlYNNF6AA
SVGLnOjZxhk32IFO/Ubbolek93ToziQMMEQbr7QbnD+5G8xiA6coHDDP1RY0jsOM6l0TSVtheuRf
zXX6wt+lAzr/Ch6XPV41Dv9jaGMwVHT09XiF/7VkMIeQ8nJYDUdrU+fndF+8IZ7l+LDnJICPNdok
+2rri29J4srgsHfBKujW0mxZdboHnwCZldLMO3wnrtT4UF96JAIjDyYwm6UfEwETVX2RM7fVEETn
IoMdutHeayle1yPiYIeQBQNXU7TU7yCB63exO73+sSumCFUPaTpbF61btAn/smKquoze6MOK+XeP
/9kug30rqfR8ERV98grRLpux+DjjEUiyXn9YMWmJITKCh0WzjJynz7Z4Eay0hALz/ZBNnMzvHKV1
LvzjismVgyxktwCGg0aftfjzURpWWuJ5klnvSvNKNjs8eu1WL/1NnCLU0RmkRjhU6D5JM7yjZ35K
zVXrUEEyEY0c6gMh2VaIGOUuWuWyvMt5gxq54ph+ci70duVp+kaKfQUgu74qgZNEk+6ILa2v9LVs
CpIkerfUtQC4U78YTdNupbCwy8xageumnxu/Dr66orK4EobpELfSJg0gnQTJTow9Z1KMBfG+mOWn
2E1bQT6AhodXbQ0PStncNwM290yNHisTtFvMwTTML2u8UE2YbDwZNlYdDAtf0ZYJ36zxCZbpTXC2
qjmrOmAKz6HzFkIlqebI1kcrmbE+v7NjVaYXRdD4bkTGfE2yaVOTCJMZK6MtX0VG8TLp0LUq44sK
7lQ5pobu+0VXxytDrR8kvwLUMVTIxsvwEFW4dHhTpq4lDPINLblZBuqRJ9o6lfIcQqQ7tJrULIye
Q3HL6oW/LFiCpbO9snlKpxE0S7qSJfI+axqA/k6L9HOr0ACNx30rQgluUnuqiZYL0pUlp7vWTF+K
aVhZNKPknGwVIb+Og3Ep6NGFIUPSQJ8oV+yEIeHoUnuw6CF5KlhBECi22vou/d1VJ6BkLIRdnIAE
bIbeKa3nEtKpOIi7ThrXuRhvEo15L8kuZdDsahMaC20HWyhEFwtRyC/5nCvmPoUBHgSSY/D6Ej97
ReDbUi/Uy3H0r7zIXJnwUN41Zkq6qrTrLnqRp11LU9PAlR0UxmUymqgl9cpfpGp2TnnlpZBeR0xr
kCDyUZKpCAtQQiQajGXkqvzUiRWd5CxYk/11VIvytlF6uxOsTaI3zTmTgBvSdxBrLFXekrML2XTR
mXf0GjEr7UgQzXRnUWHmN6aM+Wxs10oygYc+dOGNZQi430gP4qyBZWlRZ0BIAhkDNYjpErvKJPVr
S+J61Jc6NzaVINIT8150Y2q2Xuw7puSdhAK9j69SfoCwzbR1GvbUKwgiEmOTS/45F3ughmhksLAY
CIMZzNqEZpJAiMpXRUshoHAYlU3WtPcqtBaeoFmQOfSqGeA6DagvjaJtStTOJnHtciE9iSjrsiG7
RR8IQPOKbMJbrc53CrSXiicsvYRCEBmCT/E3kMeB4JDCjHZq/TZxp/yxWweHbWaPzDYQzH83Of3z
YduabZ8fto6/e/yPw/asRJ0DzEWZCednLT6fov3CidqEzAm97MNonYxZeAqUYswa3/MMfk5a+BQz
SYi5UBJmI9ZvJZvPdIaPW8fXK5e+1GJRl0KgVWIEXWLqCsiyx2wpoBVisYUUtpFpvujXGfz/sN8a
uudKI1Gbh3Cf35P64Q26YyqXgsH7nQ9oE2zG5fDWEmKlu8TD7gEj7UxtHWH92eLEKakrU/RYdgUv
cep9znORo9UrodjEi9ppON0gl8HG7eCNYQlA31PiTplOwt68zG7U3ZjZRXMTvyB3d//Yd+v7cOz/
cXcey22jaRR9InQhhy0CMylSWdqgrIScM55+DtztsWVP9ZS3bvdMldumRFIE/i/ce65F8p0Ei49W
TaaB+pfWEA3050/r/3r890JH0YEQ/NcTzcfl+14QK4KMReSf3AD+6FtvuOwFcQaCcVYIM+Az+f3T
ShEE4sNg1MjT/SoW/Z1KZ5GE//hx/eWp//RxLX1rarU66/cSbHkWYc5UnuhxbUt7S7LKy5rZlpER
tcMaCQgTueshZdDUn634Ofbzbdw162Lh0uTatuy07WIN6YAki018bwjIpqyR4+GEmcALGWxlXAg4
dwqihQxHs14HgmZDhX6hj5L2Oi0DKAh0ESSuzY1FcR7a7J6uBD8/DksoRzy0VxHrDqRNsXSVSFDp
Fp5fJe3a/nkyoT2H8iaY1cw2Qpx/luFV3X5uMgwK2canQ1JN4McmXWZLvno3H1UlcnN5Xg2GhS0Z
3Fw23unlcMSi5+hmvql1eWOpCXa9cl2rul2mQPawbhATYE9heKsR+ZVGkmc0vSv3lhe1dK2iuBpU
wU2U/iBO4wvDtsfW0F71MHjsEYFbKiLbsEmf+pItkp+8EOOKnS0vV8UUbCtZi9Zli0/FGoZ7KvML
K7hdmJpXs9x8CP70VMjaweigzIXz0UjIi5baUy5W6OaEl7QtPa2ZWewJ92Ux309RvBMGcwu+5IIo
Bt7S4DM2pDukTnPaWvRMUjWbHksZ+bdXNd5ou02i3k3GBIVn7OSdv5emkRwFRn3cwgbb6qv7gnWm
m3TqJY5QNOSd8Tjr1UVOlw5csXWJe9DQb8va3Icli9BiGWsqNYIIwj7NSrXbLLpO9flVF3RHruMA
S0l6X3QFnsRUJkRbmJipVvuYWnCy/HVRuRTd75WAAVJPV7Weu53MKI2XsFSJgtQ5eZhguEu8Mus2
2HDINA71DU9sW6QGeVkyOQ6kl+KUjutjDWnbj7tdWzMim7rkyleSQ1dCQOz8KzObN6bc3FRF64yS
f1Lj6tTMEpLacW+mLYBxNn1Wf90HuL0bc9V3/IRa/2wON1VpXevTqRhbsNosZqfxLQ3gYDWNQsMQ
vhFidKqK6SK3/VWRZeeoSgS3BDvj8mN16lbFmoMH30BekgJtLtKHUiqvjYQBetICwBA1t0D52QLY
omhhN+Zzc1e9oVHYzpp2GAy7SvbPkwi8RgkgRBoAK5kAWkaxirIRVHdFQOUUhyS2lqErRoh5pYkr
kKyw3ikDdavnebmzpr4F3qsJhIdk12QIPOuphVF4ckVSJJ+kSvQW8qaeUWnH3cMYFDspwYljIgcP
OjK+ZtU8TINy8JvBGYijVB9ak01oIq3LhEVylL8N4zIlklMXMJCXlFRn7L6tuDdew74/DJnw2pSB
D5oXesAQJJhsA/EyWOWC9DK7lR6QW6jrdFvSLskIPTShqRz/2OOLkgPDDz06RxcjSIab/3p8kS7O
+fa52Prl8d+KLQMSHQPTb1EV384uFl5LwABIqb+hHYvE7NvZRTlFSoAKwGoJyvlK5PmmaSEWA+bs
kinFN2T4af1Ol45A5vPZ9fPrNij3flx4MRrC5agI2g5QemWHSik6c1cpl9xs2pVQmo+hn18HjbVO
EazZ7L2fTLMG1JbjaiZtTZxWZJOCi1EgzbIYUQkSL2iT4wWF2a5zdXbViiUuTUw9n2NDZU0WPQ0D
n9XCFNe5bz3pkfFczwwI9eihydpzLsjnvsFgNMnbcVL2A1kthX8nK60nskPvBwQnHfANSr0ksjaR
pm3lUCL0sz0LQ/ss5fiNWYgpzfKUHgYE5wqKmZLgddwC0ZLD3tblEsmOECEsTTTT4pmKj1A+q7rU
xLgbDBYF3ALpna5Gm9QUnTKuDiLR7wHG5CFH160B+fdZBih8NQWSfWKi6KFjStjQoRK6F6zwTlEQ
goTGPLoV/VU6opRjqEoagEBpANh6rRbdXZxM+DXGwrVwUJkNRkxaoUBMINGiIUIt4EfKeqix/GUi
Gz0oRczaVN+bU6QjQk5waOHvwjJ+VceYoNbQ7D6COJh3BlEkaiXqjjbNZ7UlpURb8kr+1OubutRi
d0FiJaIJ1JfiohL71/J0KRe/X9//8/Hfy1NIckgvLeVr3OUSw/y9PDWhWYGgXORsnzYX2l+o3JA2
/xzPrP2FA5AHLBUvpxFV8u+UptpnpMWvT3u5/H/YZ48S8Rd6ZhFBwKQmozJJhrc6znvyJKxDlCir
QQByPPhWzhUSHaKaJI84C8Zr0QjPZWU+jmZhuHWHFYbjVlhUknYAU5dMRbV2Yiout5KaN7ESUUmJ
No1UC72y+NLmqWVr/JUyYW8d1qI9Sf1JnsbrEbzRdjATL7DcuKdMrOsrJbur1euBECedlM0mY7RW
haswZmBfzU5RVZsIyGsBX5cL4CBkpHBmIRwYc2spjM/VAytpNqwgeofypUUm1BjvQerv9RrNUkxy
l5nkz9RGsK3EE9cnfuWUWB1UbxMRwyw8N3MdN5E3qtnDLPX+I5ObxksqaVXm02NQy7tm7uykIsQZ
tI4cxZWXJMFG6tODGQPUtPTmRhRnWw/zFYc9u2dKlrJwDfUtbSpb79+ylBQQTQjOclVj7LHQyPSi
Hfm9ib0ynTObiMeTlEdePzD/GNTWy1i613W66aX2TddfGwE8s6kKy1475fWUriTSaBRgPOd5PBOb
gfYvtyVGxgcpLlcaOCGlxwTS1EmwDjIh3ar8FKxaHq+UrgG2xIwm3uqdiB4unvwNUStLvJZ2bOfx
nnrSlRjkNybpvtG0kmPCRCV5o8a9U4/EVCpULiJGlLh6yA343tZ7wxy0CWxz2kMhD7JtHK56fqCW
WoKtYHCG/aTpbiOeuI/jB+HXXg9uNFPY65A55mTY6EZNkZYys5sCxHKRbmCzKpW1ld6Y2tEPJNax
hsuUEl+M5qBIJPb7PrX2WdSF21iq3qa48zezsg5zfRONyJ2qQj40PcvpWhRkF0YvBlb+hpkcYwnj
Txmd+ijedEwFI4HsZuFpZprWWjitrUu26Iit3mIbE6eICEOW4ZO2SEBQTamFAkG0ZpvDEhyHnR/G
uwh14wrxpOZorWxuNQtkTBOUgSMGCIebsA+cMEeBqOdscxT4xqXwPqnNrQGEwixSN2MI64VSN6IX
GfpVPGjn1hTGbbeEGMLmg7WiMqkuTimaAVz1+7ENlX00RjezMG2py2/b+bEvm2IjMYG0Bmivivae
y8Iu6KeLVbM4jBCPmZMnju9WJthDGj3+yeeByYHAoh/gEKNJjX3uv54HKgXh5/Pgl8d/Ow/Ev7iD
o2/6hxT6g8172csAKrb+xyZbg3OBphoYqslsYuGL/lfFzJHAWog6kap0cYD/zoGgfK73lgPh0/PW
f/J5tyxKCi1rxj3xSz3Rt+V+mu6KCtC/eN8ZyrqDbABFy55Tbnh9z70tSbeBbG3bHAulLk9XsV6V
mwnz9JoCFsq2iuS03KsyIYncbrdScFO34oYsR19YKhlnEKv6rNDsRhN6/jz48Ot50xbyvaK2B6WN
taeqE7f10LtMJVddK4EkS5T7pk8/yOncCXm/1ue8PWfjoqXS5cd0vi+1EG+nIdCNj2rzEaHavR06
cTMXEsj6PtoqaYyqXwLKiF+WgYWvIuPMOOT82mkndIy6spdHDdj54lQXPUWIOa6uFOYzhDv74ytc
OYX5o3Qnq9g1WVlLU233EOLMsFlWOXYFDYP7tp77NHrVhuTQmY29kJD4Mxtoq7COg7UDwrDu524X
L0GMZi1mcKSiWUA4c9vFPaDLwci25vyFuAXtVM5Z9yFEyithIA5NvtMK4YreFfVNKX5RxeahzeRd
TvjSlIjXiZysrToiciUobuvZP4pdC85Zrp1oFLZmPzn5pJz4gXtDxxYNo5zekhnDWu5QpNgajd6t
sutOu5mD7kLM0bYrjIMwh82hMZEyqUjMg1HZMGNz1FJmP8RTByDkGzX3K2nfsYEIynqbgavPpWad
pBFprm+oaC4tzsRsSta+VD/FMTI2s8iBjpCBkE+Zx8LgeuoThj1ytzaz5AhDVnIklAA9ULsyPUeS
gPJc2pe1tLaU8rYy6RqKYlcIevDC0JqAPF8qdkkR3WvRombW0J69FbKw9a1BdfMyWkWmgbXkwPLD
ik8cQ95gGAQAfAi8sct2T8KSpQrCypD2dfQ4VGzwczb1DRUCS21FwvASGLtC0RI2iqQ7RR81mu25
N3kL3nog+T3vCr3SqgnFtRaVR1axKxM6bjYCACtDi5x6osauychVVoWiUjkI7WMSrizlFplWMBCQ
XWn3kalkbhqmH0lhWbtJHTpHLx9rQV0HRuaEWVisZI4QT1f65KQWfeWxuoUa1urbpC9vQW+TCRRk
LsGa4h9tQVwc+QsJA3ehBSboX+/lgKZpcr/fy6mxF1XT58d/793JeeKeLFGsc1f+4V5O+87GZfGb
yMo3msf39h2GkgZDiaQ/9Ssa9783c2RJbNmBe6qq+rf56zdu5+xlfmnff3zqIHw/1/eVWqnJkGsK
Lls8GasON3G3Q2p61+3mK0qtuyx0Bgd6e3g77JppK9Ue3mCDO8qr/AzzBlHOq8qC8SUEEsNn3iZY
Ac982zkCdl3tVrulKOs8/p6wmW/UayZd2Sb5MN5rvpfIRW9rV2gWtxNMSJaitr4omux2hdD+2HjW
FeCi+/4RX0lmOq5+0ddHc52d0rPsVKbbVk/mB1kSt8pKdmTn5WW26es35YP/llPiv0BMcvi69gur
SH4x31usxuqekTYOFpupHLcLJn7KBW6mB8JtcSsfZC9dkWfixG8ErTDa9tez23i9W24LhFIOueeh
z1XXr+O38rY4VZYH7hpk0KU9DF5jjw/RcxjaTfRWvI8vyXEanEemn6Tr4nUZ3ebIUPZN6df99lpw
Ike+b7fkzlSbY/pkyba5G2NGIwVptc68SgENUMlvZGLWnxlzt4jR9YDIXHUba9ZaRAXfauomiDmj
vPqFZkWkkF6RVbPWt/WDfwucyYmOBsQC7BZU/AwbnNfSsMuNdom2+pV/FV7rj1+oOYkKuEBUIWWX
+TESIYrP83QTwTc4wYGjr7IxsjSP0bZzrSPFvJM4WzYAHyH8cUbGndO96m68KtB+TasnAfN/aC8a
pu5qPrYXx7+ZViLBOdbFv1IN6AHyo3A0r3Q7tQ+veHlYROCDR7GE1b2Xt8rRcORb6wsSK9gD87pb
LSxAT1ujDVrX9/iDxPfUNR6qxDYe6ngFBnnEFgH6v3X0/HZ6YzhrY4tiDi57JVoj9FtEDb/CYbEQ
InU5bgunOWvJsVtkSoteKVmHvjs8aaIj8+G4G9c6n23PXClfCAevzsW5vJ493oqDsVZ21aG8F/Xt
8KZ9Gdd8EiAlkGQ2X/oLzV+A+RUVCTDZcm1hRXRRYJkbrCHScbjC+lDrtykqBEAKCH5vgkV5RU4A
yYS8fEIQ98tOkdAXdyFfHbX61CIX24MEQMY7XGkYhodr7W5+rnfAApRqD28AbW3rABCIQUA16+Ei
gGAEukBloFL/ABNTztM11vX0kdGwpODTRwLQ8LaY0SYX1sIe/ztrTFCvdCNa5BpsJF3lFp1Wnl3h
1d8ncAXJasToTuUCi48riL/GDiB/5Vt0EAqkm/mG/4opnq/JvpPvRnhlxQ8pX7ADPK3xalAGN4i2
fAmiXspXKzy0xlo+zsWx26lrUqnFtbwOUUSaG3MjnuY38bSAAf7UJmM5WJY8QxRQoNVlluLcnf+l
yUB19Itc9pfHfzuYTJSvEuLXv0VcXyVe3+Sy5l+Mo1CGsdzkLKQm/3GuzHHB6pXpscFQWuGk/D5X
NkT4qzQZSLa+Wup/42DiDPzlYPr01H/WbXOLDWoSDgjJmpGkltWTFSuPKp8RZrb7UTOfVRiUaJrE
LQ0aeX58sLUpXlb5cBbU6t6oRmAcOm6vmX2OsMwDnhIptyPLss00OCsMokomsJaUuGOX3owz6iQS
9hysmZux1R/qrNqORD3l3S1c4vWE9qlpk/uh7DcjIyl9MeXJdOJdvpEMAlS0difOhWnr2DPITt/W
SXWNEcGxwv0cMDyTR/Ewz8Hb2ESXfsgf2pjbnNVi1hvu5Ly9i0hFCokc7/PgGpA8SxdWaqj1hdUI
BWQa7bpcItAHPBMDCvbeU/R1klnABKPtGN8oigo9S7zuFI20Lm1EO7qgt7rAYoc0GZypYNxmPCko
nRlf1GBUSuFaCtJ9bXUHwJVrCvp1RQpjFREZ2BaFby/SGjHCM5nI17pgEsmq3HdsupoyX09NtTXy
8FnND2rWn1Kru+7kAReL0FiPJcl211OC3iG2lum3tovxbzIb574Sj97Y06IZ2gXbNLysqf8QeogG
iSYFRD35BYj94UYo+vWffOFT/GGjAvemw7X8P9MFFJqfps1fK9KfH//9wpcNhGEI4eWFELAwsL5f
+BiXqFKXFHcSk3688BcqxiLLYAHzd9zp9wtf/gsqBmMQ4x8q828J5b/aJH6wUSy19Kdnztjkx4Gz
0efaOIijstM6k2vaQsp1hAVPLzux+zf1uPWw3ADN4VCJFjVdz/bLLizdKdL9jJvPSp+q8CMRJzce
T+yJ1lHquwVyyVnKyU2Pt528Zdt/z+TSHcvprA0EHFRlh99xUX0P+4DNZsy0sZ1LcV9U5BWqbfAu
12Lg5ZUWeoo27eSsWrftiDwOi+Ucqds5m99HwOp2VZjXjRX6nho0iz/HaUcCjlmvK5l6IqXvxRBH
un6/tY2UlOxC4D4S6O1HwraWLb4c7HWx88TKf0BoG8KyI96w1N7DjNHfMFbJHztyQ8iGFBp6ACQX
cQEI/L8VDFuaT23a/3r8t5GbhAuQIJJvaNkfLgpGbiikOe0M8b+7lm9tmsquhYGa+bff8Kctq8U/
PFkABxpf97cuCvln98jPT1376aoY54H5vR8jfUCq3wgZddScbHpmwqWGShJXoKF2TqUUOw5vW1Jb
e8KiXlfQttjR51136DRmcbnGujQG9KUqJ5J6oTv1J1WZT8SOG9IpAPqCfeZQKr5Xj1TEmrCWAu1Q
6kDxVWsXaky0i2g3VsKmlodtKq4nxYL12n+Iow/oAsVISIxeCpPGiaz+XQy4lwv11sAqHwv5Bx45
r9WnS8zzF8Diqhy3cHJtUSqcWBM3JnoP2LZbBeCj2KarSSw2flpdBuIbCc4anzknHBAEEOiAOI6J
1bqicVOSqStgX/N9WjDRcqPCPLftFy2t7LH5qBcpaE+lneGLk3NzJeIW0Zl69VJ0maHY6mhJYzSl
en9DKopToDQdZW1nBPKjhQJ1GiyXM3UrLOkO7NptqcjffcHinqJAJheT5ywUNgOq1nRRt6Jy9a3S
I0XHNlG/+ux0lUwgMbO4Khb1LCpZiW0uM3xOT21TQz9oJBXBifJsImYVUNkai9xWY/TUoL9t0eEK
xWsZ13YHMGgzp+lJJztcbRChoN8NssyTRCaL6HrLQMC2fBtOR3VZl+ftpol7wjGyOyRZ23mWR3KS
0lUiE3qfhBfVpIIJ5INCTw8g080WhXHdC1BnWQ6Z6d1UVIdsithmxGcNabKeJW5fEdW+aJZRK9wg
JVn5iJnlr6Lm9iSJ1rrR/d7TBKBAzJGh142yCUWIdb45KQhG7k0SFkSGpcU0nuKwcFSNrVt8FMhb
NsTBMwvcUMs4rzBXBa2oWAgHI+mPpZC7/OTf5Fp4GBp0lBZ+7LafNhnZd4wanQbps2+NrjoobmWN
66oaaYrvtPBSRSTL3hpq6YSszepxiYOeHyTwGoqfrIQuPBKCSEj8jGjduITNMkND0jk+SoCLC+vV
ErT1XFpbZSQ6dAQGRqvad0+UiGW6VYbM0zEbZISazkX04AvFKQh0wn6eZoW463ZdD9V4tIiVMzRK
zqmIk/sK+/pKTPSbShJOvRaFT3HLdSWmKhn0aXYKYjmmWxyD0v6TSyCdWaxEACM2CVn9v4KaX/Gg
vzz+Wwm0CGqQRKPSMTCwfOp9FhchA77vxLBv93oFgAxSZ04fjDGf8UnKX4vSRjQp1WQCdn7vXs9g
8NfO59MLX0Z2P6zcdTUUcIoUxq7JGAPXfEzSwpJIDQ5uAwhIc5A5c4SVpfQJZ5TISBf1u6lmD9FV
mXHJxcC4mJYwu5LF7C7oEWxR1ZwCQ31p0xEUdjlddTDw8edVVTdt1b58NzMVuIRCRySHW1OQ6XQK
pxww1NUgILPuTpoqYBrh8JLHvunqYq8RwVDGqaeFPiVOHJz9CQde+CI20raiUUkaOowibx9TgN1F
tZX62m01ac1762D6cCcxXrcy9MgcbkrjBNJ9UWlANepj4WsJq/ti2gy0cVpmOX2nunxAhi+K0sed
3XUsaQUSC177mftPA7VhQhFaN0elIRYmb7aygUpvBpABmiKydnmxrB4qiwNFyxW3kObrDPGAUhAI
BOaBEVpEFEXFYIPVbIfEVWhPRbdmZ+Rk5mBLIfwdOXaDtq4gikuoihSzIE0gGUi3CvKARHolZ/9V
V9dFbl1H0FLsSJb7deP/2faDpYNfmPjMqVGk/L/hxa9RAL88/tsFzISCfhavmQTi/u8JxfceBvUL
WGHE3oAePvUwXML8nqNX/Qce8b2HQRRnLuoeeGrccPjz31mSfk3R+1HQ/c/c5r8v/WtUwA+XcAMC
Wh/73NxxIhC7BUyJ+N8sgljLjjGku00jrSC3katurhtlMwnDR6DTDAt0xdPSHS/1VMfmsJqYrBrF
KVeItk7D0KmW1rrR9OwczCGDOfpuhf5byQ+CEj9PUYPff9yOVX5JBE62Qr0Wu2mzFDzzIJ4SZN33
kRjjsIlkiDvLJdzJM0HksT9FnhCN7QaDl0XAsefrL6KVzq6Stu2mULNTJqcbST6hcV1ZA2YbpdiI
kfSsWApp2w8ESNrBoLtVGD4LUcrgLlUJlm0W/sMMhyEhyyvHM5XoFBQvgTauh0xx5dki3RudeUQ8
ewCm6T4NCZ8epGK6Jdv1yYjpe4jzmhLNTdLEqTvLk1sP2r9Tl/5KKk+z/1hYbO5yShI8vESF68lt
01zp7U1Tmp4PYb+piccaulXQqIe5So5KpSLoY1Vp40XZKhii1f6YDFAdMuqgSsevNlWtJ8j1Vowq
Nw8Mp/Fv8wUdoIa3Nb3in3wsw16BlYbUVQbFsny0/20kCWb7UxO29Pc/P/77VY0JFXC3CkKBkQY9
zveLmii5xduvaAs1bhk7fjuXGUwo5pJ3abIvQ+zKsPLbRHIZTCCWoG0UVW4IDFF+YyKp/690px+e
+d/olx8u6ryx4mycWaBLt4NxI4iHJg8dELOklX/InrEiSfxBe5neC4bde0pCCX263eruTFR7+gRE
uXqUwxuEr8XEej/xqG6JgmRe4eQhTs9b/n9sdyVYFq4G3YZ3fw8QdLWYiTDCW18AfqbZG8zrrNt2
upMkp4wlDAZNFyO+14e3esNCJttOb/AJhWjVMqDXvmYGNSu/eIHyhOTNOIrjwvK2HkzNZRPCMu+e
e4mW34rVamjvJEFaMcaf1qbDRIR1UOCGXuyVu3JX57vJPLKjyOWrcpetEjdaGdsLsgSPRfhhvmHY
zx5hEX6M/A+6CGW1Ji3zETTurUNYGkhIJ6crClGe906A3MsID2LzHlZbgQR0AzYT2SAVziuySV6W
3xTgtyyrcPrmyZfYoKVPhWRiPrTZY9iznbqTCZZrJYLRFo5SjeKYLI4aWBnoXxgDaiLa8STYJds3
DZN74A2PhsZdM9yGMeybpz7H4aCsRi85FHwN7g62amznnbbh7pDS7QFSqKFsPwzrLtqpDi9M06/M
6ZKPAh4JNzZsUeEGpxJI4LPCSFDJ7doKFN3cEHjA9mm8VsM9sVC2NivAz/kphg/iWbkOjoLTbuoH
65TgzMSJttE0+oRjREaM4KmAiD/Cc3cfvpm76mTJbgMN87461dvk2nrsCdHeiHzo0PPBUMjd6lln
AnYZjjzxLVZWVXl0IWrC9w6uiDTgdUiufwG9chPCtMZpeYax3rrJw/ym3KTb0Q04l2ycPc2H9TDR
kL4SI6w6md1j87xTj9G9umYLiwRj8pK9dEi8/ibawI8PNu0WWc6KCXcXwaPWgrtxZ6y/yAQm3ey0
S2+fvwjuTe+Zmy8jaPHxuva9oN7mm3eCS6oLEHQ72mh78yxuR/6+uko90Waujh8JnJDz1FlXSbdG
Q2gc5x3UBndKSHuUbf1VxKhrbbIzqVHmqnSaTbPrvDZ+V5UHBNGma3kWwHZbPPS5OwereI/TNDtj
PD5ou2JL2tRVWp7I3CbNvP4QnlHZJQfpwodgjd11M58E1sozS9iczxOioiKCoutp+auVpY5lJGdp
tg2LCfdZCChYb8Lyhouz6fWdCKy9cjSw6ffGB7ohgIULsmmrpeeBRQMrAodBOnPF0DPu1dA1hMwW
T9M6AGKoroyK3hn+tz0eg1cUo/tMdgg9ZEpgyaui3DBh6eZDMpw7lg0v5fOQk0ZpC+w4c+B4kPRR
ynOwsfywhV1efQT9zheu+vwmeqpP45fqlkFGcUuMEOUF2sozBMAqOQCmZucQ4zMnRc+Jid9CtGq+
YGSeSbycVnq7y2fOXIKElj/Fm35OT5P7xACVANlGZPvJjQsiCL/NwxXFPEvW1rDzB+Xav+XXWwkl
6FDfi51DaAfh9tFtcpvd8t3Tk7HuPb6RN7k4Znb1fXA2dvkpP8Hsc5adKBVUbqsPxQ3Vev3sP/Tr
wq3tdJNuFkx7ssrcxL2TbcmT3Xg/rnFp7/NddZVdMQhrKfDveP/0B021DW7OvI+qXV/Uvf6Q3fBm
xhf1BQxm9fVf84X3kvd+ypmoIXi2jXeccSylx5PkJWcYsSdtN3qED/GkVL59vJcP7TX2oOqpepqP
zVU/2riQzYd0l/NLc0S3ANxRbJcou4g7S06inyO/5jznDrilnd+Hp4wvm90Oh26r3LezrX1B5c+C
94Jdy+MCZNRdr8JROFpEmsYit3uxB+pvNQeJUmXsdPQTusnet5Kna8SjBCCp6471rqUd2NFKW1S4
iuzUffaK8/RILvLqjy5gmEPRq5OlszBoqU/+rYBhT/JLAfPz478VMMZf7C50/NaYnxfbzafViojp
5mtDQl3zrXih7VhS5A1JVxXMUj+iZ5W/WLYA0YPK/M+a5jeKF4sq6KeGBAXS9xetLTOHH2qXuDBn
TcxkfadHk7CR+QAEYflkMJBdJUHaX8/mMRY74mCpRoTgCnsLqYk9rhFdyhyDG4bUGodhGknNo+Ag
j3JgfeJUU3vXD41x1rUJEZ+YCJ5hRe40Tl/yEXOkyb61CQiCR12vZvopCkQsONm5VoEram3/FqMq
98E2rAdRHm5hhyN0zqlD+nGV467zEaeYMlpL9Dtytg404wzmDyjPpG7GmKDO+kvH80na/t6qk49+
SfRRTGW6Q0fqErn9bEXCQnUwb7SxGLzIN0kN8AdeWgHRxxh2FsWVkNX5WuyTQ6KNB2NJWpjbOzXT
Vkrz3vfRCtaJN3EvC+F4qAPwuVHG3idAss2AGrSuxmJ6pyX9DajRvSXP6wScfy0JqzlDX+Mnpymb
iS+wkNL47Z/roFl2kgbNN2MyMOPSIpr+9wuPjcLPF94vj/924YHzhx2g4L+jhzc+NQ4MlFQM1gsR
bPmD71cePh4CYa1/1Hc/yKVlxgRsOYHuaLi/l2bjN648+Wuk9eeF5qen/bNg2lQKcMaVoe+EYDq0
QX0nh5mbSfOpSLPIhbBrlxZK51YgVsWQ/Yfoa8SUlm2wWVIIyazuh4IPF0uGWDwkc0ucjNV4EDE8
DZaqJIpU/aLSuPOImEiYQYWgEzl3U7mVcLSUcnvuNEr6zOoPRk/Fxmrnvsuh6arGy2zdGEzWRXAs
ERVYbKZOJdAeCFV4EllPTssJ6E9scFARMR3tARiAaor6vVVY2nU5YWlTXKtVSJDBEpKReREu5UXC
tL2eolVAVLcAUiedEq+dLxXCLUsi62ZA6zvoeMlfzPwpl+8y5R0nLjkuxmvk57xV2o1WadKGzTOG
1nnoAGZJHsuOwZETKdiadXxgPuTOGm+HOS1k9+S9W1KaBX+umI1S3viyudOXLOdQ0SOmmYaXRPUe
drGdqtpKz3r8tG8EeW5kqXI7rX2sLeO2n4fZTnTAw21FBkrUvGBPXwtGsC0S0owywIcx7yoxFvIq
D4Dwyh8N9hdn6moLvwxQ61jOOiq68ZCF4bWEditiGplp+PkSImCSRcOB00cWFOSReI7tVM7JdNG6
2RZFwSU5wdjK8fCkiPHFUHtg3Mqz7JcHK84vbUKmYeIn07ESG0+uqHH66i5TVZo3AZULE198ua16
nlhN62WMsr7DrUjeQxNfAcFc+T7LrzAxt21DY6JUp7G2VhiD93m0sLcka1uHl3LmZp5oPEcAPVVX
nXpwz8Fc3ZKNvhZrY1WEdEFzHDAUEi4sZpBlW/mD3MrX0YxNqVBvtbrahhifOiqdFs5ciY+wFbe5
Ejg1uOupW5VEBDM4xIXe2qO0ncVLg2bOj7GBgU4rk23AQMsoPB9HFrCacAUw9VkffNEdijE6/8nl
C2NF0FvYgRdql/h/yhfYFr/eRX96/Pe7KEsR9uDEoaDi+qr7+jaAAerCYJRoVQ2ps0ao96c7KXaU
ZcyykP2/xrJ+H8Dwn7iTior6lcn4e1NVhdv1T0XMp5cuMQX6sYiZ5TI2ExiruxzO1lT2W2AE615r
SOtLc/UwtAxVIrk5l9OoeHUd7gZNuFHqeB2BlK50FJ2CAcAcla3QZ3ckqrIAX5RZpSijKTH/w915
NMdtbdH6v7w5XMhh8CYInQObZDNNUKREIueMX/8+yFdXlOR3XZ66LJdlUU12wDk4e++1vnXUl4u3
Hi9VKh7q0XIbtbuXl1u+LuMmGNhBVhgHtkUffSGgsXG0ihXWCeW7XF47tes3CYKN3CIGbBautdKC
M2K8O4ISy5nRELZ2HxTg8EeIWOpTEyXPXQBO0fdb0ts6ggHHOo93ZpjYUbkS6eX48l4Js2M/hU4O
CH+o0r0itg+4rXubrmeuHPuM05AYAJTJlU0k1zBtlFWbMFTsw2NqFNu4Kj+ygM1XmVn5gah7c2Sc
OixtI7ywYISI2D60MoysdI7O8LedfpwTR1EW8ngxr2ZZgrmhXkZswRhQNAl5TJEcg+k0pAv0od+P
mQYER90USruzzBuToZEaLeBXpYm9AoK6W3VBaSdGwwA8W9jah2paCqwMa9vch5fYFLwgLHARKuF2
0jQQ29JyjzNS5qSasp0pcTD1XKpB8TTSutvK3Gj50DN1oS/bxu2wiwZMiGpYo1TtpVPfCIVt+jCO
e0RmaH2TrVG1bjBIwtu/ed9grMFEVJWYe5Jg9L/7tsQj/rZv/Pb47/sGM1PEX1gI//QqLJvD930D
lSkndENTNaSWf9ofvp/A1D90HkU2E5UJ33oplr7vG5B38KEsgyMdf8Qyw/kHJzCUbb/tG5rCi0aG
w4vnVMBZ7/O+UenyYOWxIOBrUNfH4tTS7kq3wlN2ql7Npd/o+GtU/cOr+aC+Z5fqmq5AcK+N1byF
iUrW4Lk7GvvyHJ/Hx/hcrWl2nYGhnq3W3hpvwzUW3OJChAU3L1J5iVVSKo/EehOWT7XrBXfQcPAT
a+oMCMsku7tiJMYja1bXYTjW2bGEvpqcWENp/KwylAk/wngVWAe9AxGzg/Cfxyt12k1g+uh7rovE
ZaRElgbcAHQLMLh5cH/qtOWni9f+zJ/LnatCW7m22/CZQOUDwksinfO79lxv24O1Kl6SCzvYcOWJ
34z3dD5zXMV7bvzdFVDrBwyE8WA+QMCudvDbaCkA3lMMlw0ObiE5xfTENB1Op11BNU4OpeARCAVT
aCQ08l0myrpbmlLUW5Rp9Q72tP+W3dWdmxAH0OyF54FQnMRL+2cpPgWY9mzhGTmJXV6y8BD2rqYj
6CAkfk/fJ94HN4BTvkR38nHYJ1/w7i496XW6RnK/hox6R/ttnR9qN0eKH53ztWwzXNsQfQ0Bd0f0
nmeechpH12nT7au9fBIO/HPf7GFkw/K2dRRT8VrQnJk5c+Euo3DUeYye7OKtiqlcbf807PP38oXe
jvbODkUtR4h89AwfvfranjBPPEikTT8BUEXCMQLXAYgCEgLkrLq8D8mTckWS4z9JD4tVYL5Gkj2+
E9II3ZRuHn1tpPhv47v6BkE8f+EkZNLb0q7NV+M9pTcI0e4uvZhY4+/Ex/Rq3RSPyRubLNDKDmDZ
a0efFnUvk7IrqqeI9+w9fe/2wp9tnv8vS1vS5AXn8XM1w1o1EJAydYHxtviZPq8lIjqkHBRgQM6B
Y2F/zFztSXREZ3QHb14xN8NGA9Ke1jHHPrrOmWfsJf5PsGVn8mS8RI2nMfdovHArbETYx/FBfuFP
d90uYWbADKEz7ibkN3aABSdu1qiTjFWs2LK0SYy7dkDm01x7A8JjheGhcnHj5Tfquv2C42GsNrgu
nPZYXgAoOyby0U3tok5qOxdbI8XNmcH9yPEWkOd98TiXtsmTz7f+bt4G++GkreqDftHA7dtT7zYI
fl6RfO+aHfONZ83t7GAl7hOum22wkk/DZQ986It6kXBZ71QMS9FJ/UhmO7/3L8ZdofHtX9R19WDu
gs1wshgXYK8QuRSN14ZuH599BG53E9yxWpi30FxYiErv+Atvms2wn8yL3J2E51gF+ZTfauANbgEM
QJob7FDcByYdCPxU2NE1wgSc6A13lbim6c/dNMe7dJXfJdHVhCXsFBqdmZ5mvB3IwrKdgq37ViWs
+WkEZUoQfLputQ2mSljLyd6/EP7DmHO6+smacTJZLwgn2t6x6BXD8q/s7KW6nXZ0UM7zU37P7/F7
afdMpdgd87vkmK3bPVDTW+NoORGffepWR+asXgg7mn3MfXsjbMR+R+C7b+/wffmr9C52Q8fY4IDa
SvZijUJFwRUEPd2FiMDjYpf+0il0JZed6iG7zU76uvOWq6pxKDMxekn4kgrnbXSBau/7VbtN9hyl
jqSvQkm4mhd/rfN9yHS3gQB4/mY6h3zXxib8A+/JdBnP/hq01DplegBhbLzVD6FbrvpzZferJX9S
2FubigsYTYtD0AJ5Rl79GNlE7xGpGTuJ266lbXjAJctaoAB3u2NxrEV73qS8uOnIYIcfTMima6xA
Dx6EvbAZV7NbONF6vEwSqa7tPvIIU13Fq8hT9v052fd8qIsfbnUOvH5TrQU8Vjc9b43qMGtw+Li9
wSHKB543qUXH8I6PYNXexG6xhlLjaKv+4K9x6Tj6tfGydfQevPeP4TnaVXwggGDdcRVuaVFtq8eA
K/Juccbxeb2HrB+Dcs4GQZG8gBo9ZLchKSigD76293BlaDrgmz3JHyTbRLfS0+DxUjreY94X3lFu
JvY1dWKn4s2p+dj5EDfzJlkH9huUIDs5jhsqTCfknlrsIJNbewh3TuRlTmvf8xtGSyo3oIh5k7Eh
MsYpzySaEovM0f+k7pSn+AY31ZaLsr2nzf3GYY9LrVsnIM+jjb8WP6TQjfi+Ty2GMThmzSr+OuFz
drXKK0t3mZbxrV6525nkLN0Ot90xvzHO/guGx3FclV+qu/IhvZUP9dE8zV/yQ6XZsrHkgNJEHKWV
8TV7M7bTRnTnnbgS1uqhusuPG+Vm/iqdxVO4k932wswhrVYgran/w73icXc6T3vrHrxttpfuio/8
oB+nHdvOKj8DMtn4N+ndbOwQbmnYsZbkgBUSV0u8RbbRXKGQEZhnTuupXAHs4Dnfzls6CvV9R0Pl
pjkyetZJ6fL3Sr5pY8c45S6gvNkZn3GXlNJqjLFjOjBQQugaJA3dgqWj7zrbUokbxlGJ/DLy45ie
p/i97+60PUOH2/kUHIR3FsRWOegP5I1lzYM27TPprKTXUrhSVImRE5f4Ho8GAXopGHnOIYNqKyQK
sXENdvlIPNHg0Pot+ru2hCMnHXKZOZt0KQ7mGYyYE7vSKnq17tQXTD891wYv5ageMVC72htAORo6
OxkjWf407MazdI7XLC0n2uJWLKE5bQssoTZ33WI/dh4+HHE3ee15OoLGhdL+HrH99G568K/pE1r/
EyRyBlbKidHZRjTt1DPQjtg906gVy+WVzrPb78OZFCTbuPXZNyYWmnry0Rgz/OGMuIdTsJEPHDPI
s02f4kMH8T7Z0SsruLRojNnCOWhW+YEoCIeOmC0/VaE7cgkkq+Uuzb3sndscPzRklpna8AjPLVM9
XEcwm4mJrnSw1+7cuAFB2RPWfzt7IFCqqFdt4HElMr7nXsBtLDNXeI203iNtBofNPIJZtHEd6Pvq
HJytZ25oyzD4wki+vJffBdFuqcFg6IdfuV8Nr+3NfN+8GPtsN72Kr3Lu1nfyDcdOj4xaR9hgF1wa
cW7rmHukd1tMSeeeLY7B83p8245v0SXavUcOx0yP089O3pItzNtHhNy5Wwee5cVv/T57KVfyzvSa
N6a7ZPXu0tX4yHZ1lzHDTg/jU/OaH8SLsS2P47ULv62TwutXxBx8GKvpmL0Qr70iX+UYvEt7bSVh
2pT20P3Xwy54MO6CE7eCtb+NjuUes6p7Y7rpSvbYR6DWyw5nkquyqY4k7jmIbPe6syb7BUevJ+0a
l+gp6eC7HIpvaYASpoB7xIZNaD88tVv2Vobo7R7av3IrP6fnbNdvzXXy4F/GbY8LeNgB+EkPwjna
HJUz2w1vpuRYXEjcgLhd7jppm7zU5/EQc7QGo31lyM4xnot6/FpFTvOqX9QKIJJXPhM2RYv0Xn0g
s9Uf7OpqrJpX84JPdVfSDGschBANC4vUM5SgzGwRU9i01R6mdXwJj90DsJrOBH290dAyKoc5oo3m
RigjSHdrV032GLZHo3ThpUM3r2s3yVz11eJOJ9tR6DAuJKF8cmXDbi/hu0Kg9FNCVjNPhtaGsJIH
F8D35IVfo323lt7mt6Bw6BwkKnp7h1mNysQVcQbZ9oJdsSFzPCMU/MAx6pUXLzz19yhbvOgFbWW0
UZ4CBGn2+Gx1IA9siVvg/XgjX6YPfaed48N0q20L0g1O4gdycoJAv1a35aNOaxOz+EN6LyOUeIhv
Oo/2RICy/4Gs9eFoPcrjxmo3HZv+ZFsszw0eCcoc3rq2JULJFm5zl7vessGQ1bLhFle8SI+a/2Td
0mMgyU9pXuX7Xr/3GxfU4qriks2y6lgN0SUbYE1m1moRAqDxYYHvh2d/ZU7dEcVNUKo20b7AFleT
crPE8RjzlT/nVy/uOuBFdYRdefTK5qYBhk1/wyAZIt0bXnDIZ26lfCp0rKIe01NEaJly1IN5q0fe
9HWGjP4YIBlA5W7Wzy2h5yMvh0zCsgvR3sMhYV8/WOONMN60CQFzjlTnXpF9rXMn6VaK/JhDDU0o
EsxVInmzsA5jkiSwXyDOZyof22O2MXsbXBBEKDNwI9XtOZ+RW8Pmw2FyF0DFfFSO/NSd/9S126C9
NI0rrIP0veBVqw2Aepo+mwD46501nDP9WhA4KDwglwDElU5bK4DosYHOmupuGqQnXg+RrINxA4iA
Pv2Geqhp9sZgpwUAVircFeR365Dpl2mpF7ZZ5Sx+EFRHzcYq0CARERCuuj2h9NdlS2V8UdrERElf
mZf7r4LiYn3R/E217/bBXfzSX83Z1QZbNC7WlgeQmkhiwLEzdwNWk0U0hPvZ4iBRLsEVWBdICw8P
3JH4NSE1LGzro8QHnt0pgge1BJ4JPzllJR4i3PDSrnzKn3BMLwXaDf3tML6JrQeEQxS7/Va31pH+
IeYvTWcrGY/FLQ58ZfpamB/4L17A9dcobJKH9h1xQo0eaWO8d4UMzatamCeVa4pulmKBGE65fzCC
R2a18lG/miBVzqPIfHaf1LulxYang01/1Fz/cdEjVGee5S47o3RQaU6ixpFXROj64q01bNt3NBB8
lTpJtu8+7u52u9dX3kbnAAV3kz+pZwKfbXGFDNVVHIJEWxzqLX9Xdim0Vhx0lBPk1E8zv5s/68qf
Q5X+st7EAq0zZjWW3Lef601ViMccuqSws6JDrnHSttajdY1vJDClzGQ5MrB9srSDEqaNVw0bU1tO
Dk4n73PTLut1AJNBdwZOXzBaAHujMRq+jj4uGww68BZ37Fng2Lpwk2dHuA0txXiB2N6JEi87dsmN
gdNnYNuCH6Gcqiy1Mxq0iW35aNKQujA7bvf9BXVOnnpy6YnyJiFX54OLuG6ZjJ1j0Ha+chZLD6dx
N7ukLDaKp4QbCRZ55aA8r7W9cIhmV4TiSEpC4ebxXmnOQM4MpjjrvlhVjTMOWFhOXLVZfddVj3Ow
0YoVeRFJgv4lcfML1w2/n2Y30NadeanVv/ss9KW2/632//FZ/BrsXBhTN6DvF3atS/XPzcII3eo1
ee0+ug9j2OuXdCutgn11Sm7rALTHbvAImdO5pHy7x01sAy/iFgRtLSIp8mt3W6Vwq9EqkZYMqnm6
KMFB1Fyt2KrJTboKG8nJ9WOxbrRH0Tz0rFl6b5wHU9ktIUH0G4xWzXCPnpTLYjXSeIiZDq2Uaj0N
97WwLzp3yX1UXUICoGF3To+SyY5PhZXYgX/Oy5s4PArExY1kTW4AbU++C8K48d25J7/A0/29oB8I
lSxj8kGcaS8wvIMPpDv50STWxhZu9MJlk8LiEFNYFqvMdxPgvZi+2X2CXU4FfDXpDq7m8VkL0G9e
5utIyM74rr8Rp06Zt2v2IIWyVUWLS92Xl9SDrJQ43R2fX3QnbsR7LEqDfddiYD9XuIY4kmARW2f3
vg15uSN3laBswuaceHdVV+I9eWsoiIqvqgX0FNnGSt+wwbfcVf/NvW8DdQDcAkuWlaUF/mkXcl/b
1//AfE6v2fv//T+4BiSu/J/5Pr89/nvv2/yDb0zEDC3s79OvH71v2uKwO6EBLzkIP8/M+GOcP0tL
erFa/4RRwC8KWR6dxLeosn/Q+f4mxv5lxf78xOnpf+7WYYAB9qVmPsyvSN9LWQQYsyfKMBkFWxhV
usq529LoiFvuFSGBhHgpOZNo3Lq1mxmOOUEyqhtqjJ2JjnkdCuNa+UICjpeOY9ana0ZLdEcpkSpx
qtEi0FMW1GATS91NIGc1NRhlu0LhEYdkAlbQ4EbtKsGxUoJYPVU1TsMM2GQmQfUZGanXYUWH3Shj
T2vydlvn0rqTmGE3srFWB/wO6UBqg9j4tVdVhnBkdPWchwWnYLV4mIOHSSZeDXpD6BRxsJ4ZXE+h
MN/2Fsu5bX1O19WXNIluGuWdUWJ1DBmzaTotVqVXsCdq1DeZdatpbeglYiN6+ogtSC2qt8SktiL0
2kss4RgF1LSU3LkhwXAbrjVeJ7VO3SQuVoHZ7ELhrbTALzLTr8SYsKJiV9EGapWNkJB+O8PLwY8u
NjurM46RKtxU5H2SEENv7j5KwXoDfS8LqqbqUVfidRIxwjRjT0zpVQn5vq5ppxuPhX+rk1LcceCt
ymqtjQ+FZhXemJSvLcM9VNN2qoXHJjsz/XBygYmZTMRzCiTHbFYjlpQyCSJbV4qnnBjsKVEbR9Zb
r1ZkIEndJkouVShx8O8STkwRhixixTn8ifsyqA6KKVAQsu/Ggc/ezKS/1wpQpV0XO0yQee7mTkUQ
qlWBp5jURjRDBzwZvVGdcchudfVaxNCA/OVsp0/OUEmIZn2crbF2mktO6GlavIGhnKRdGAjZiWEu
KMA5XTXttNUpRWRr9gyVzS+T/Aa9sIAla64PHa9JrFHOs8vn3UsuctbRGkQpDWFPx0BHKDEklNuD
Fa0U36S3XEgeYeN70qacIlNe/937pGiilyImV4Ml+Xf7pILM8Nd98pfH/9gnUSugIGAC+avlcgmM
ASezBK+jEfsFNwNqxkAshnISscPnsDEFEqYpqqDVMIV8s4D9g51y0XT+tlF+fuaL9OCTPhIATB4F
pgWHyx/crOUkKZbOSMy3X9NIjNA1awCt4poLPISqZGDBhDqTgjyK30j9csOGU6RagxKG/KdxNxa7
18TkvK95bTR6PVbwpmtOMluPwaQ/6tKLleXnxDAvklCdO4kyttNpVkrEKg0G7Q41Q0RslFjBfHJp
EgpSGX+n7UvdVpvbl9kAS67NZ80EQmHSEoBnBRR0yVmd003bFmcDM7ssvlbFzFHNWMexRt0yR0RR
qEv8O9E2rLrOAEE5hAZSo6vAqhwHiUUmbXo1oCdlMUQa1r6g70ex3ZCj4CUyEbxVqjBqspQiBKhh
ROUuT6yz6Df1cbQMxlxTUI4bLYxQwavcAxSrGh6y4ZBH00mV/JVspE98sqjAlXUdc0rS1HZlYjn7
agkCDbnSXP9rlyCgBxUxMP+KpKRyCvibJYh5+acl+FeP/88StEQUxRiUCa0R/8wS+O+Yni/pok7M
IMgKbQnRpsr6PqZfwC8mcgBRU7Bhszx/jOmXLyHl/Abk+PNR/2AJmr9Uer8+88XO/XkJirJYZ3Ej
RnuIzlcQ2yzAGlJbiPfCptynPSRZdmU6kuLQ1eGX8iR+TPyHYYsP93lTnGj16zvck3RNG/R/0/IF
0z+l0z5ViQ5zh+CihN4kbhThGFB3MF5CCxR6tKdmdx0EHi6OyEGgjMxshBQn9fTNGeev+f/csMO3
6XnE0oW3BPLzK1wZB1oqx58OIiDEgPLZb8bN1JyYvVG+P4FEO+MX7JqbeViLpxRPSXqLL0nesJBR
ZA6Xf+t1/o0rrxHHTPYuobxobP9GjsL5+vN1/peP/36dS39AU8DCa3H2/dlHaMl/kIaG3oSbBtFN
3Ol+XOfw9NGooWHBP0t0+/Kl73IU7Q+O+DIrRIO8yS3qH+Vacs/76V7z+1P/ZYQ+Krk5aFWh7HMx
JwuYaHA5hsphoV5KkTsMXdMSn8v1nql6vqpjYYva6ZBGr51qutmw6yLsWd1j0yse8H07o4/kq8wJ
GM7QCGnxKFkyHdjy4tenMgiOY72bw5e2ZdKnJtu5Fc5+GF5aDRttKjOTDgu4ibpQc/RSMmMzyrFK
egfyhYZhQTWmwmlYTO5ZqbzGY3vbNCAmRyAfbWPMrp7C+i/xWswwyTLDNbS6t8tBo+GriXfCQGd4
wNlmZKsgCr+MekPDuWtXc9GhCCURvAiOUhxshyHaBe1TLB3DpIGj1ntEZigHLXnUuwuzIpx14Ih7
PfUw4d6WudLvyFavvJj+GEeEVRJ227KfnyMVVqSEoCevLkEa3Utp86AHyAka2Ccyb1gYXsvqQ4Ch
aVbCES6cravtroPJ5JkyYaKtkm0jf8C0M48VOpthRSv3HEk8C3yHyiB227Rjapb2fEr/1uX7DUxo
mSL+Xx1pF4uD1fm/TDQ4Tz4v3798/KeTorx4Xlg4yxL9rCbjpCixAhf+LX+Ftf1j+eKkQWjK7Ys0
HJI0MPD/d/kqf4DKJSZHhO70zQTwD+5Sf2nt//zKlV/450qrJrVBQbKbkY7j01XQUDPkoMKRQutU
gmGGouYhcYydYSmIZmuiNFKEQ4D+Oi7iFuVWfajFaR9Xw8Esg2njLwVWVGP5jJPLRJJBLisMcDpP
HzjZ1QVjtLSGRhOj9kJUmUQdLSGZ+9hE8CUhpOA6jATmxzesP2NY/Vai/4bycvbTjzhCri735mWY
r6Yinat2OEV4VAdLA+znU00XAeFXgAtFBZdvSGM+kraCOaPvWahDElEHdiJBQSMhb9yWFXzS4kku
MhY3oom2eBBgEloGaRR5pG+0WEMsYKXt1vRNjsTawyRl2xY1ru2bIlzfIp7dVhQ5guKjycoYSYOs
ppsknBlAxQU2Q4ORBsLTWXTNykJZALCZALi4anjVxWXMdGsz6H25w9JksfgTxhWLeFZhQJkjS0tm
34Arahlrg1YEdoZ0dgZVodsdDiRd6zCCKr8MOOoWl26WRbsyEBPFiX7rF0n1os1llBOEU4gxkWWc
dke/YUDSboDG7KGbBhyK/9XrfmEGyiY1IlLwv4XyqD8fT5eb56+P/77uMc/RFKOUg1D2n8X9o5OG
BnSpSbHEmchCP6179Q9MciKrns0CyghxN5/WPY01kKR8YfHWEavzTxa+/sv59Nen/g0P8KlEVPJG
SPR0NHdCEa5SaSY5flQV6UUYkXjWDRQPMcfcbYR0Z5SopJO8CKuW/gpkKBLnY/OUMvGsxWLlA/A3
Yc00NJfKGlutOU0oB+HRROQxD5Mhr3VlErGS608wTe1RwYseJ4y7UwaFQ/A4a9GNEp5I5plWddZh
tcswoOO5jZTKtQCeGvKC0nzqB8mW5a0mQhu1XL9IMYkU2poMEqeMcMnCxVAsfxsjdTR7UbhijJmc
ElKOl3Mg2hQkJe8V06e9fGKDhUB2J+le1MnL+HGaGmBDS2ROvhvz8ViQYyMVrTeb0WqmFJ4aLNO0
5mvFIjgy2QmxcR/nCGKNUy2mL9WA+ijuVylOmVpN3bK4hLLOwDO7EHuHuFR7GBRhTRaCDVBnn4ei
DU/gLjLKjaBajzXsgDg0nbbzt6N/UdtRctmIxU0kiLucPAjDzy+Cj0RMw68rtO6cN96sJyt1kNdl
Yzl6b5hruVNu8qD9Quzwbc3Y9S5F1KOO95W09rth5ytPvUbmycS8tSJGegnwzmtGs5PMMDRXsr3u
i9CVy9BRA+taa/5aiLBBl9XZCtPsYPZBcNakkJCv2ALexjbtlmoK5mA2cE7JaCPUnjibbN/XSAu1
3MGmuBotwrvnfhOatQ8v6SMQb1K9Su8nM8XMDpKP6CGBnwp4uSr1dZsxN85I+yqHWfVkOXX+zdsT
mCGLBU+pih1wafP8r2MJZ4JfjyW/Pf779mT+gSGRtsRv/kINoglZsIu2fFGqfyqc0a5THXP2+JMm
9mNnkpdAP51CBNzQP+/yL0SVX5tXP73qX2akqZinmlZg7u0KfV3FDLuragAcUAvtri6M4MQF/CFg
Hjs2ooFiOGzrU5pVPdcytG5se2VEz9m01rP53uNlq4NoHYahgX8CobyawI4MvNjPHiVzvvEZnHY9
13HQyTsRKr4Od7jyP0Qq4NR/qbolFEAdPWYj23TuY7aLMrmkQ0SYOx62VdwSdmISOOFpWTUgLS9r
JyCxY52ONbIJ2Ut8tUEaocIBb4jCLRm5MoCfN0Zf3s9tUDplQyBVERcz2A0CUvUFKJ/dyFYmoXwO
HXkEs5w4Qv+e9XfzGGBszuqvRj+fE5JZSs0n98nXH8VW2Y6B6SQDZUGU+V+tDlumyMw+6KQHJU+/
RpaEkzEw36ci9Gq1nBxsBj3abwazin4bkRcyRde6Hx2OnXZXdF7djKciedOLoz7pd4oYnfnL9wLw
D1GEJGkGpWvESE4qdToOGkNECIExYonEegjimhTpgxYOyOaYlfpknDEPCRq2bCHz2V/6Yy8PqygQ
NpUsbnrhSW7Eh3DuViYkUM6xOxpyME8SR5vAoOgdM1VzZdIN8ZcjmaDrwJqyjYIBVCgQozXSNk/v
VDn2Am5S86Cu/dnypiZc+9H7qNH7z1RUyT67fxKB6ozxSE3bdAjYrzoSpOSh11dmWuyliommGjbP
3L/Rv8+y7EgyzlZRQixVG7ELmoeNKy4JpmLwAIt+cIlIDQ4qyQhz0ixf8rESSMKEeROKAVbKNRCJ
sTDGtdGhPSixQ46BtfclpbTrVLhPBem5oMIHetHc/6t3O7YYrMqKugAH/q4IQ0Hx22736+N/7Hac
wpYy7Fsn8icroPkHDjkNlgHRowwwlxzTH71CnoTMjmZBNfhzN/zeQ1lYTGzKFjsixkV++08OY8Zf
tOs/P/NvTsFPZ7HS5E4aJaK202dOHUOfbVXUj2EsHaRq5oJ5lCTaBUFQl7A4IAAKjZpcEpMTmIES
PNFlL5AwuJKy+2HBQ2hoc66yvDpXNfNIc8TsMdRoS+ahErAx++tmkvZmu5LFsmAQir5LDoyHhA2h
ECKviXrIsJo+rM0WbFra9YLTmQr6uyQ7yth+KstyylaxlZA0q4Qm00NVjPgOBvYESyW/U8e5M26S
4OBnkydp+ZWc7ceGEmhbIpGaoOT6xXwrVq3iKG1mbuayHFy9Ss5VkpVeLg1ntrV31turb1JUtSNi
XAUHtiZyMql9SA16GUkXXa1uergNjW12sLa8gszQ0P5Xrx9qieUejZGF0uLvmhgKl+Gv465fHv9j
/dCxpJrRsdAw+v8ZSUAQG4196sUla8iizvi+fmhiEN5JJ5zgn2XaxdL6vn7AgZA0b5r88Z9w0n+y
fhgl/H5k+Oml/9KDnJRR0WJF9Xc6Q98ygCMVdESRBV76bc7NwNtYJt8JVYinL9NwDOa3IixCeZmT
q8vEPBVQRS8z9CT/SJhrtdqXZpmwj1KcY1QKhZUiWJdAr9Y+CkSy1BKIRLQCYqTisUyGehf2wJFp
ZvaEbWsZFLSZkIJqH/iAkwLcW2jGVTSKZkKRQf6DOTBJV90xvJfTfijd0ehSD8XY5ApLZ2FJJpyj
qrT7VnkwlubD0oVIF8BnQWMiLGAUgYhez7QsfFoXapBdYrzm9PX2s5BMaOhH3w4ZYNrhjC7PX1og
KrnCBT0RMyt2g4HgJsbKFIAZIYli3IT0UaapO4k6jf7sKtFlGTOOIL2SPVsh7y05Qer4UDKdb5nS
a0zrc//WMh7zkLAaJvmYfd2QyX7MhB9h6dqsHs3acAL5taAblAqaOyBZ1GApIhAIEQrAvz9XA6Lv
PnTnQvAaNAXZcFaneVeiNNBQ0sJluEmHt6CudyZ59gq6hAp9gmBFeI7AJzD4+FcvecnURRoFIukH
0Hq+vdQ/DXB/oQTCCf/bkv/18Z+WPCO0H9qdTy5Y6w9Rw8yKP/bbdG2xuv5Y8oALqUMYhmCTRXr0
ecmLVBxLyoqhLDPuf9a/MJYl/bN6j8bNj5e+vLLP87W6rUlxbzNrB65a+uilsTtSzAMyv3RpMrDy
sudGV8uLrmFcNUSRSVZrYJvXAAwrIO56fd9IFv34fjtNgUyN0a7Lqdi0vTitCWvhiAwm3EJMMpFN
UlBZGBzqdWzsXSLfABa9NCiMRYsmI2l/E//1WcphKTz6Q3mRkFWzAcR0/96ELEDCV858F9S4VQnE
xEw3IVnhNOuLx0GKt8loQPGBb9zP4jHV8ZuWzTW1jOeEnDAtKXCMT7sgjs9+9oZs6Mavh3sJOGlS
Wgy9U7yKGk1Fv/e/yGO94aa41Q08rp3iMfR/5ANbc0x9asJ3YD6eMOPJFbd++xwy+O96mididpIA
2Kexuc2xjOpjagfCItxtkNc3W3Z9wCv+JoegpGjZPq8eu67bJKKwTeNorRp3s6YyAEEy3B5Nn5jJ
cTokWIiLElkuaA1QyAZWQA0Na00eIUBW2kBR1+u3MPLvGpOYq0Kx9Ke4gvscQlrZxq1gd3J2mwBu
TzsTY67EdCnrJVfTSpQ/dG8G1cvEhzyrNr4whG+aVZ3rGhPRTLyjOrPZCIr2OEzijRDKgFkne8LG
ExhkjEn9LlFr3HtNdm0lrEvoxpREvgtN9dDNNHMrmuJrOSv8NXGOGJyML3pBhFOrB6teJL23FuLV
iDfHNL+0rSV5UaB+qHJ0Ihz0MReXqVVJE0naBJLijrkM8Sa/zdLy3FJLGaHR7UsdMZUVTHc9FASj
qNcdVARIOsd4PJb0YCpibv7N25qKWHA5NqgGB4u/acty7GCb+fkk89vjf2xrOnuPCP7jG/jjl5MM
7Qv4/ep/eSHftzUc/P+Pu/NYjhvZtugPPShgE8C0qlCe3nOCoCgR3tvE178FdrNpdKM7NNXgRkdc
qqQiWcg8Zu+1NdvEvs9oREUbQP3xVsmY39A1UOf8LTXgMPyNsSw7hl+OtbmxYKisC8Sdryf6x2Ot
MnWnrqIMK0pkX0fIVfogOWkUO7uEMBFfFYXQvFpgzw3akM+hZoPYwKix5Oe5j30N5nGd3wwm1Mqa
gBcNHwj5tKuiK61dNyoJvYHdonVBg6iKAkd4BRt0xOHY4yYq8OZJPnyhFe3aLsGON89RfigAkdW4
3iRly73fndQaqX3NswgRJAwjHKTTWNNgJbtLdczXav29HJF1F/k2mUwS0LEVWvHCHI+F9A8DuQIt
yx+QkpMd7rJgNhDrmwj9TNmcZdEQeegiSVhQapuKQI92PWfdSpkhUhOjBZuFZSDD24ZNJ1HuI0ad
fGdghDTxndWKcxNULu6aAeNUKRbCPVV7fJp6ztrjJMiMdaIO532IVN0IOWCGpjqKuj7BVFTLAFor
Kyd6+wDgFGeiv+mSq86Z5dNXQ615iPhWSi8YRD92Ll4ahHhxjVYq5XRr4KNRaWUNeuriAayKVxYl
g6BiU7cXgnT3oTKoXYhqgOpRMkKP5PWQ6S+GrizjMIfcHGT8SGjIVnWVocqw87LyBPL+qK7ai5Qh
axk/NtOh9S/bwuvMaBkWP8G4GOaVg8+rvJPBZWWgQxf3Eae0GVwmnZfbLpxNHA02dSI3TISlckyv
muE0AcuijBeBe9nj+NAUQlhrI+GfTWKyJzTMgHnnG5BIcvWszbVoX1utflYZfLJYkiHzj/GQJ9Zz
FqPvLConfu6KmHEL7Vtte2qHwbh0m6twZBiTVWENgIkoy1CPT5txHAiRbJdKIbZjiS0uDHN/Ofj1
kyvd41Q+M03DMK3X93GQLgWF4zjgPkIY7uv2yqivODnoT0/7wj0zMZro+CiJKxkJmVSA9MbKds6t
bacN/gv8X5soxllXSOZGr4G6eToP/lGDuiuUuPOPZhfAkC1IXbRciNih6mfbNmyhS6mVcfDN/soF
J1zm/oskd3mn1Pq6Ndz8tC/xOhPO2CGpMyetQBhmXvtTdDIE5Wao6ufaivnopLvEqneIdG87xz3J
DYwvsa7zSjaT3RylS94HEZla+aKp90kgPDO39pP9TG69rEuvzG8ClvllrGzq3l77drMb0m47VPqu
EMMhdAZPlvW+zAgGabMtbMAEO54Dsj80Tgflrlcmvl3y5mn12yDgD2DjSqczpythZBDjBnVVyzLw
4dTpAAIEPwvHDU+E6LwAt0ev/ESHkJGxMtjZrU2FY5hsIuEIM69bmD570tgnflfNUef9RKhFSgJ9
hsI+IagXk/FQdjxnrTwqSXli2rd9hVcrwejH2DE2b1UoQ7HihRoK2kz3qkz1ZN0Q6JBAbuVjxA/V
Ub53Y36SBtM6zwWuPziv3RAeKp1P9598RzLbZ21k6zal9n92+6hRv96Rv7z+/Y6EccMgjli1GUE+
y+feVpeU/kQKcC8z8P8rWOCf0l//hhqWCRr1/Sywcz+sLucFgYMAF1oNk1smCL9zRwL4+eWO/PTW
v0rropFMQhguaOO6fFhXToXKUvNx1io8kY78CfqLYL4Ba6TmHxJz0H7YhlNv+nkSa6hiz0IgWytx
ZMPfLrHSMbit5wnukI2r+frUa/cqGHqY+9H3nDaIrlXnXhr1Zis0bD16NOJAoBFtjDsZq4zpoQ8W
SngvZU+gwVmX52tBavDg37oh/uPyOQyAw2BeR2xfut2zbbG20CkLUzjDSnEyOu2mCrIHNeeMUgp2
YN11O0Zns+Y0SvotUl5GBiq37/UUnKbhbaneq7ijqJZPWwxwYbCLNbguE2SqaMBnUBAPn4s718WF
XJUUv93etQlVnZrTKlK9OtT3qV/CEPAdTj1mJZXbAknQi5NkIsdW1RZWEh8sRo0GXOfcsc6GQD3o
WB4WUZQ0ZCuFPwPd7hhaTN1K1cND7uJmTaunrGquY5Gtcx2f9ZC2W1WyNDE1LABT3J52Su4sRxJM
tnbQKV7O1lTkmpdNeyMiAxzPWRGRNSfKh6ZG9C8MuW566fWGfpFO5qOVhgdrbC5Sy1mW4oapP6uM
Lto1CXFHGt4Ou98XcL3tgnAVsc+iq4Fdho5bXBDjgOKr0TbFhNO2x/VBQb7IRn2nJ0wrG4A3heKA
k6xYJ7QTnuNAN0GSJ7Ael3/qMTNLkByHaNR5tcdDbc6j639ZQTIQ+DSU/5+v//uYQaULJRjGFsoL
Dhs0df8cM7OAl3kiowIGEOCHP04YLNiokHqYJvLQkiH7oRRH2IgzCZUxAQmw/Zg3/kYpzuD00zHz
61v/MmGwEzP32T4OsIF8DO9RZuwK0w4uklElHsdMbDpK3VhXHWVzZW2trDuEVnVeGemJJTCTcJ+P
rfIQWAYmXsu6SKXeH0q1pmIkN8Qedy1Dt1tzVMszXyv1deRXyxH3u+J0K9kE5xCOryPexXKQ+NDH
+wwfc+tMpBYcbByxZFqsTLKqVVPbOhETDRd0Zoc0WFsWOeguxb7UOqIOYnulN2iG9PJ+cNQXHbmV
6Vzh+cajjPszCtZuSFHOTlTBmacPMC9Ca+dO2KgaKqdWxwn6cwxhRyQVS9jOS104Na5+zDH4p8J6
7i3tqS3VE7PN1jIWcNetTSoNumMlxaxYOdoqVN31QLEADejQ9pC8/PzYU1eMEc5i116R7XJIDO3S
acfzLLIvhwosTCLrQ24N0cGpm2XVyAYMaZ4dGc5KNNEmlIjCIprC6Pl1KPpAIFOhoJcyqEzb9Nio
mbuJcdhcC7VdOS0+BCpshzFEWkI9cp6kASHh1g3SrV4SAuDgHIA7K7c5VqglYoRaQWEqB74dfzNI
pgkgzjUqpqKU9/ObicLiKBnZNqrpdak8AfXnjUKaTyFHnx3wi5wVbp1RLXO3uOyhF7rCODpCWSbp
gM/RvlYUhUP8Tz1b6O1RIDPVYQngqsCU/7vNp1n+3Ob/8vq3EoY6BZEUywV2FrNW6v1scdxvrPQ+
GAD40lubT6KSpnKqc7QQufSqp35r841vNgMAJo6IsV+Zob9ztjAz+HS2/PKt2xRLH9t8W5kqhell
ePCb6kwA6EizAq5mnHQ7e7KMVYnTV+fmDmLlRxlYZ8LAe5ffRfpMwjlPpwfR+RdF/qPG1t05d2Pk
09oSD6+Oz+4wspdvSE/oa+k1jX/i5vkpuINDkbKhDh6SsN7FBmit1ly3ze1UR4caWZJiJfAlONSa
ksXByE5h38XS32Z4c3a9lp1kBWlCJoERXRasB9Hdhw64LsdG7V00+U04DWiT6ZO1FgVV5K6qCLml
8eQ0zw1gm+ICpdCZXuKcrgPLWrkV1cWA99kW18FoLEyl9CK+S9zxPNfRhsNpo+C/NKuJFUi/ix2K
rdJZhimto53tBK4kLaooVFCHu61GrEBSwR4IbQf9uM25U+wdN4IENASng8MpSjp2bQWXrlj75nOf
iIagWlJHsvaelnQTlqc6eDZH89GdtGtlvInVBytvOI6D62ROU7AhxFjpRUbF545PKodkooNoqo1D
aGieK5t9M16YMPSYwjRICsoeuMLYXyaTu7eLcwWcoD/Q5NeBV0c6FstQv8qy4iyzmk0chpfNmEHV
0xkHAtAq+keySNXAuKiTYSMa+8woxFkQ0Vk7St56hnqTOSH+UWK6mfoK8X0AQO0k2S1F5YmiS08m
+mlZNedugBS0R+hQqum5SZXozmIMDN5dUm7iZBqBC1joRuqNUozhUi0ysLGt/SiYzmaVONFyJqCh
D5tJmO0RAQUYjyxG0oaVRCLGdc1+3RuQJtR9QRBWHkL24a+oK7lqAiZHBiMD2oxiGUb+ISibU+Rq
N+NUnaiVs/L1yFgFgVPj2U0PZdxuxqK5NfnlsOUak+1IuOFSSdWdO8+ZaRj/5NPS1ilK0BugJUfM
wJHyL5UYG+BfhqK/vP7ttHRIfGSFRKodk0xmkrzyreFDHsGWVgNtqpGRNSfJfTgtNcGgjrBIVSev
cOaUvp+WKm7wv0rHubKzfue01P4HpfHTW//a8KV1l4hQnZx9D+ne0/OZpZQJayUjH//FzCuvYDEU
8MvZjutrc0aa14O1yWGc12W0M2CeB9ghGNmnlCzEAWfYnY2EGJdsuPdlvTLgpmv2j6oZ1pYv1ibW
7rwRD6UyIoQ38x26nnJhNtDymuSyodkYh3sFzH1WEFtVErKWimtL0c5HywFuRsy8X601gygsiwQn
TZrHBjxa0LUPHcrxJnCgo5fTKVnaq041V1XPKgcLugXrXXUPBXLIQPXXHaT5LGK5peee2/XLVI2v
Ek7MuAHjUo8QUwGXR2IAjxywFklWWqw8jaTmuk29cZpin2igWof6oiss7Txhd0Wu8WZS2G+x09KG
7D4XIYLRmilTKzcF26+SLdg0r8Ns9mKsRu5U9mRmD4BaTOZaSogj8yqNsL2MUSPrNStOHtp54eaz
eZOG19lkGvts/27TEQ4do25ErTMX2pnCB7+6n8BFuzkG1F49ww9wzoZ8bcQTEAmD/bsT3mYAp2O4
rH6Q91utvKGZ/smvAz7UzKjOgVX/0UcA/mFsXToTGKwj/96MGaBNvxZMoBg+v/7DEYA+ii//oy7/
5wigluLx0y2HKFiOgtn78lYw6d94L8CI30zLNH9vR8DsptRnovtfrdhvHgHmr3uRz299ngl9kEgh
q2RSaUuxz6MOIExg35hVCfAmiOzbOoNS26K8MBBYthKCsFk7p7Hjb5sc4XhpPJr2mWolCwsxg+tc
ulE6eaOigjnxf7bRk9XYSM5j9wx9C4QasCp1o256P1wmRCHVRbLHNbJsUM6ucwvSwRhVAt5QkK2H
VBababDKJ6mcZgm2FQtZw9YotSdFT28txQX1OU+jJGOpgfEU5UXhlfPEqptnV87rdCGcBw3dPHKw
ctShSlfOhxNDiS4wUTWWxB44MJyYWxCxVBhPYvQfDGYaQwLkL7qaUmvvFE9Dp2EY2etMQZwRCF7D
XCTVezK5ppuMeYmY5yaTss+Yo3TMU2rmKtAM1kkn558G6s9kQnhlHrrSVmD3qeXBNIEP2ll4X5Xt
i+VXjz67zraI4S9CzLHC76lUNj58xCBSLoI2PYuj8jXeppM+ElJLrK0SA7jWJU9Qj+AIEoJd9uup
CzzL9tdF0u5iNfL0sblD3TkuOllAPmBfmjRsW/3u3CDhWrfa/SjTk26yFpYO89oK90USrkJqmm3M
HEfVrqPpIVe6EyWzThMTzipx5mWfnLudARMRpEfZ57uqcLwx7fdjEumeb8by0tZR8rBsCTxHtMO2
6EjJykQ07oxONGdBaABJxYTwJ5837CwMBN+kTQI7+Q/9uUnM89fz5pfXv503MyWBSfI8Q34Nsnmr
N9xvhin4v4z3XOq3w8YkjmpmLvyThft+2Jhga1ib2ggyiWyY/8LfmPzM5c4XaQmSe75p9PEUzmhc
Pp81ma00CQkR2WEUg3pZqMx82tAAe5thhXPSYE+U9HVn4jyJ5FRvNecmLB6VugtO0nzwUiAP2FuE
u0LXfxGXZvESNjw3gwWysGDNn9lD6/XzejbXgoGsygn/CUjo3aijqC7y1LmsqVSWVYSZFaKMIi2P
C/tyypBfKf0xlpjlWPJYfYca2h2aZaYr4DMr2Vy2iJQzZWouOqMZPcsP3EWjT6ve5ahohNOsqky7
1Umz7fS4X42yWwWE8E7s7FjHL3slv6uj5raXe5J1dopSWItovGsbs17ZaeMViZGRfCs8rLwXuQLK
d8p+FEWwCdtiWPYS8F6lyVO/Zmq1qODtpAN24Eq5Vn1/YQ/4yntoW00PnqWarGr3Jz9ZsJTw6iBE
MJDi/GfsiflprDrPD355/duTNVfsfHo1680f+uEix2+KhOFv3/eXixytAZX8uyXt/SKfjeQuvksE
EL+7vHH/1z3+4Rt/1T98uMedgbVpFjb2Xpmvkr59jOLhxZjie2O+axIunf71+qm4iCYuJMnFlNl9
tHMs8ywpy6MjTa8v4zW2SgwZe8JNPNsol868TpDzYoF22lnmfgdhR4CwrrQYo5TbbAs6yabJ171v
vpQlt05jnIXSwKtd7Zq+Os2VWm6tgMRov8hRAM127IntaBIG54GNd6nTiJu3ehD6PI3KuhqU8yFj
hKLBPkicZoeNZOko/olWPWksV8hUWlgdubIZ0P6qPZms+oFv35uG9NgWxkbJ7TvwjPvQqs8JYD82
qX5hdHbHAhj+E/ZyL4WEl9cFt354N9rWpVZYa18byVLkrfu1v0vaWVpasfkA/YxK1UiGi073z7K+
OzZc0VzByd7MawYXIl7lSXlsKCSsoLggpIlLsbjTVbk0nR6Ik01ZA5hqvtz/1MdyHvmbrqqShWww
BsRvxX32Lz022IVPesr/+fq/H0tX+zYDH2dIxN8ehH96bL5EFc3N9qaF5r55u/PEN3uOjybLneYc
r+mHbYfAwYXCEp6QPv+16m/FQaP6+HTp/frW5wf3w4PZ1qEclGqyD6HQ64PrSHVpoIu+SPOtVu2L
ENf3BJphhJqvQHbMh/yu1IedXhIrRgKtUpwpUnoz1JSVR9xt1LDedkV6pkarOOmZRarLQE3WCALX
JqDJSAcMW5lHNyAASD1LLJJWnRoOOcU2v5n10KXVVuQC/GtFL22Z5fnEDZwCXVvqhr+0YpuQXyfa
irZc5f1LgsbIH+m1DUZYKgm3vVxq7qOrTZ7KFCBz7hp5VsjngODqCRFSEqpe6IPrDh/YHyykSaYi
e0rTXJU2gpIgWkdCXUdgI9LpGAFqkPVPM1cWIWTkot3lol5ZNhkMoe/hiFwM5SHJFPxBJ9JmBwuK
s/DxdWOOzfJEbgubVNsss74rWGO9PrY2TEt3U/5g+MljxzivyOqax5dghM7XggvAc6w4fJj0hEpv
ks5eyarApxXEANHoXE6DtGzZjro+yUkp4bZNjOFd077z8QMRzCB7I2pJ6MDUg9NmU7Fx9ZokhKp9
1NF4GhPJd/qgPRsqtLx2SoyXJh2A2SvqNq/0WYUTnZEYFaa3xdSDlclGJOIsQlaYombcE0Rwqxzk
zo1kfo0cRYdKDM6t3AbJde9X/sqS/JE/9RyZr2ecEjyX8B5mzut8e//LOYLmgEf+82bjl9e/X+9M
2xBfz8KMT5Wz803DVa6q80hO/DXEeztFcJXjssC2wWvmKNcPp4jxjZHi3MDj6HldqP5O5Wz/Wjl/
et/iC03C1EWpOTWi7NQF9u2GLuojOXKVtUj0BtYJaycI9aURRasxglrOfDicT5reiIbjAD3L67D/
SgUCOg7AmDmYLGao8zR7hbPZNVwo5zYe4tlLnGAqHjAXp93IxKhYxXxIldzc9ZiQQ8zIeK3lVkmx
EpOPTvZiyBY37oti69YRWrJxq9bpsWzG1ZRgDTQkcHcwS+mU/Exm8DfscvSXWJn0R4WJfN0wE9TU
50r7qbiwKNCoVSPpEb62GaZ+OTokpw+SUICuoBzI5XSlKrM9sOQP9La8cgvrRJfjwTSgTyqDpi1V
QUKQKIwg/aOfFNpGPse0mUQYU57+65Mya2O/Pim/vP79SeHDaJLMyshq9gq+tZgUyLNDAcHLLGl4
Zau8PyjUvxgpqMot869/7K0MRgLMg0fGqmnSnULq+50HBb3Cp+t2PiE+ve/XJ+nDdatO0WiGKXgw
EYD04KMTXge1XIeRehKF9bJ0bHA91gDkVwGEAscRAIKvX1pxPG2KWuQErKKstx+loj2KpNqaMYVb
m9r7KsFO2xTsuc0Iyf4gMTv4oL9ntusAJUhvH408Sg55o5vUoOaPNg+1dQHJflDCvSHCa6XL9w4U
3wEkRK0VC9vK1oXW115UQqpEgZ/hmQK+gD5InoQTIt+G7Xhi6/uwmVjM9cu2yrntK/VAeOnatxzP
HaPtYJFj5KesEbt9myXLpovXoUOABPkWzjin/5xHfnvSCP/Wh7pX1MauDZMChwFxy4Vfw5rPrhtu
vMF9bIOWdpPwHhN0KHGHITZtf7oSaeWpFBiZpMAIcRXn4MlyaO7OSk7fW4ja6khqiRXXoRf0N2OG
StJOzwIRY6BKnWR4crUBgWFNRLrpRvtwlr9msxCWDxnhE7M41nBCmGlADdYtloTVgHw2iK8CeREj
qQVGo41XMTLbosYADVF2JE+WX8kyko9uNACdudWAROSbwLxLytuiv1aVo2leldpBM372yHrLzuv8
S+AsqfaQIfsNZ/0vWMS9mBXBf+qVOtenNmg1lbuK681iCvTvBwXyn48Hxf98/XtpjiiRp978i8by
4aygNJ9HQRBcaKi/6B2tb/iG8QJwTNAfo0d6H0dZ32ydM4fpEVgAavTfEiLRZn86K3556+4sVPpw
VoS2kkyGO2qHqk+Q2xYi9wIImp4Z1ZLKNgy3dSCshVM1CI7jHhp4FT3Y0bQJCHno67VemMZiSuyz
KZhu4zQjt9dB+1+62b0DrXi0qFbL7gmtFvfRWPcEtHR4gKqNUaqkTmSOh/x/WAETyfaZGbZb1wni
y0g+2E1OQoFCbqfesAtr7XAZmuqZNB4dhU49A2rSD6CRevdnWxXXDTZ4077zx+oi68gGNuJThQI7
g76ST4Th4SnWrXTVwzyWer1OpusSEWYU/RAjzgM5rqMogKdLGqb7InpzXRO8O4mDjcTfnlx2gGiG
tcHgm4EV2hdyl6QtAGPgZzmpHUQMW0a7tsfJcwO+ZSO1ViUG6TgrqZ+hQQfpvdrHazkFBP+kpzMP
KqYTtwsr9JyS1bhsU1Z0CiBV/Vwf3WUwEUNN7nI/nYj+gcZvOVo9h7KrH7RervWefsHNXNT6Pr+m
aGlPARHUarwpg3DdiuqY4OPURzj3ztZn+MeW4IBift3Dppkwsg4hXH/yNnx4xwPZpn6SUYbHgIUJ
QMv9J7dZGRPw+uxQ2sjCAFvZI4auhiimnr3gg8/2TH1h5rFobbEap0uXlQM0lz3xzSdJ027jJGc2
bv/QlZ9SEkZmuGgAztmFMt8v1qpMlxo4CF9eVWw/Y/qMfLzQo4bT+IbFwqIlNr5Rn8NoXDmIPLMU
DVt7QeD1kWropgYBRhc0LbOUXQAus76NDnGXeM1kYOB+kH60KoyCX3f3g3HpjaXeBuBUg2FaSnMX
Q8Scz/yaxoqZZkm2nKYmSD8MZ99YBmGV/qrio2DaBPOJI5urTcGPyQ6446wsXfnSWfodcd1Z3ShY
Am2HrtSOGXPuY1Hv5BDdMe5aSm6fgY99YQ3fo0pb2eC38mytt+pN2vPTDtIntRJ3zKY8YfwYLHoi
WMx1dWtq/U3hIB6OllWshS8dtM9Vo2OhCBpZHsZR21R5dsdNc8JiiwnN9DNWJuM2BBvmAYwmxIQl
0Z98nDNpYdNPzipzD2Zh/3Gcz/yq9w5pPhN/ef37cW7rrAnQr//j4/q79OM4d1UWnAQ+zzQILOOf
Ji0aTjNX1W11vmi4X95KPyYtSMaY0sKaZUH6u+StX4/zz2/9i/YrbjE/hqNuHwzwL3DlSCUNDLpt
f26mXWnKXSXRG2HHJ1AzYKw35TGCwZEGJUpvB4RbdOd2BKdcpV9PQtPYdnML3yosGKLZ+mGFWr/s
rJ6NOkf2pDTVyqzHn9RsKvLJ+DIujKOtl+vEzk4tICTzhtIi16NS4hXyqKa/QkXhp8qyLV86217K
9DFjmtB36aZMw43h8GYNbZXrqNDJ6ZTqYmjvK8sA9XzbakQDhrhVxgv4c0vWNuz3g1UfAbInQY36
E4CECt3ltC6YcaQkSyTludJqXgVUJmMIjPx+bUw2SoOeBaZ1hkdtNsbGF3pC4Oq86hXNcRwTT/OP
vpYhFG0XskINgv83JBmzUJ2dniu7zgbYTyVYp9mmmg6iJtyzP1bolEznu6i8rJDXdZNyuDuFvuOK
O0gVmbrT8hP0Z1+tnS/VxDpabXIXs0sVRr7KfImFaqqJwDMs8NaVe+Vr8DKSwjmaMelXfUugVUNm
X1/DJm03INa2AT7ZukTvXzjNU5ig8bPGcZcN4UWHe23M4pMxc1WvMl3Ok+yxyb6LsFyXGRJAgdVO
cXZt+axFIwx84uwJuBTqPbDqYKlHzrDH02gxBQ4W1ZxzJeSxnuRTUNPJmiSBjJH9XHQ2I+6A+KgZ
4yhVEEW5dlWKhDmY7G1MyX3veqNl5mvHLxjEZcYzOi/9j21LX0suJE8YHVCUozGfLSj/MsAxnc/o
+P/5+vfjSZtxoILNKr8ahjL/dKYcT/TCJGUYuq2Zf7FC3zpT8c3U5t0MrSm94yvB5v14Qp0BVR6l
PI3tb7Jovnamv7x168sMRzpTrqptYh4iEabPQZasJk3f9e3sC+zXlTxBoualGDir8hlhgtcaCJGS
dGGqF4LYIiPsjw7C8th/yJx0oY8nQe/D6lNOnba7qzpYTZO+S/LuDKkmmU4V9rSI4ykiQuxF90lk
KsggK+zqpQp8z1ZRcnXjvgDIR33T+xf9JPa+RpBkoxkbCMBHQFdwcq8cXKydcVeEF8xjGW4mXk45
bKXkKMY2NjsMIywf7Zg0+FpchGN2WWbpOu3NTT6Oj5UClGPSzsLhWelYyeqbZiRftVZLAtfLlza6
jsqe+KSKzEkB1V2oaSVRnAU3ndHHt05CfgMeS55vX1CAq4Z4Hn2OusZJPcdXzt3UBBBF4qstv6tR
8aQZ6r3pEvAmq/GgkkmaCqRqgszSzLigUbnuCTwzBuMk6rVb5AhPvYIXt3av1TQjjdEoQYbjChgq
uSlVsu8yCbWbyTX5lyzBllPnHtzaPA1U86xC8xBF8iDcwMcVJZ1FpjYTxlD/GFBIXmnNgdhKH8RY
UOpIVyD+yXZ4kBOaiTTU2rNBCYoHBiLkD2kDLtmiirBMVuV14j8qPh90fkSmsfqzaxkWKi49J30k
AfD/cVjMp8nXWubL698PC+v9kf90UsC+4NmFTfVqneFL7ycFmB5Gz3S0f0+I3w8Kk9mw6moIMl9V
Wb81wnolhL4TOP4qwT6+bSZzH9tSv9LnJliIg2CpuxhysFB2k4qzTBlegiCc/dTaS9wToEKsDdk7
r7E78yIkt8H0hoG5cBOMr7kO9qVbtP609iNtGTsbvUNkVaGArm0wEpo4LSIQGQ55jBqFg16tE/xf
kDahQ2TGaT443sQbiOtpFXYJQSlPin9Z2PeyzLwp1q6xEy27CtSlNb2Eun/hD/0hZkdNAFqcr6zs
Slg5DAtiiLN82bUK7S+xgSbLppR+L1ingAFpWYqqnRfWixoPiMPkqAW/K/DAltq4tJrodFSuB04R
OalL04et3z/Cx/AU/vGgdrDNsVz1v7sulZwtlzaMTA3te9Uux4xERY4dgfKrdXdBTGkAlVuzICOj
UNOhdxIaaBDrzR3vopQfY8CB361gp4t+1RKhFhXNqiX4L2M6AAsxysdNnRSPqk36RW3gPsrsHLu8
blzrAAQ9Me9m+l7NvNHtu63B7sZOgsJz50q0Rq8CLpnLX1AFuHM5IOfCYKBCmF5rhTabEH8W2hXW
aeT5kgGYo9ZbKxFHxW5Wc20L/Cc7lbWekcOITQdf5bAbGApuHORxp1PfTMcce36GmUntNfJsJtw7
uTFY3pSwNrOspgRTFOCyiuniR6IUp5oocTvqkb9HNn+FHRwCl8g+PjBVjzXRwVsgDUTjBrHl7t63
7rALrir0NJ081aWFL/Q+bjDRm9f9YJ1N1c/RbpZqfUKTtnXVwqto7aqRRV6bwwvQN1opLpOm2dBg
B3c1nq4/uhhC+0lVIrACIg/X/msrPocNfD7ffnn9+/nGqJ1tFtgNcHqvcRzvvRorARvyHnTmL2N6
gRKM+Tmt2v/o1QSA/FkcM//3d8f0XxZa8xn36a3PDePHM670LUXnCiY02qkpanLbuOyNF9Xww0M5
EBqTtv5Sd1N5m7VmO7LrKvd2bkc7Zchu9A6w/kA2apSTVDqpNxUEsMayGH40i8TEpW8Gq6l2vIJZ
jx+1yzQOTuueTzQ1VwkSR04NNtnsNJ8YXTGkR+u6dq30UtXKK+Hk68AUV7oVPJAcQW9R5Hgneoxl
nJHS2WtRv9LUqCewmiWcPrJISyt8xJYgLEpjABVXFhtofdfozl3WGNfG1Jy5kik7exqM+8QeOukl
Y/CVXvC/QT818LDkVxlDKb8PCCTrj3bLaltAc3bYEC+dum+YkYHwKyWJv5UfPGiNdSGKvqJ5Isuh
TiUzrt5tgWH69yD80qXqRzd5rJ74omLZLhewPYiIEAsGMDRV2nReBfV5JxCS+um9b4hFW2HOK8d1
Tu2+smZschjHD04W7YUivkdgTnroQXlroJInTrXRC+yTvWdHNq7nOW+iW7cRKQ4pISm9Jq+bqjpt
0vsS+3MGzCNwlXXcDBtMMMs2ra/Iczw0KvnogXkFwYD9N0P+xg1mCtSyH/Q7rdGJNE70kQRrQTRY
vdeSy9iVi1izN5jTFo3Skmg6Xrj6uKoH+zCG6qU0/JPWurOIKJ3Muyxzma3eGN1DqbuemRVXDkiR
JKtuymgfc0xZw1MdtE9Cd1djGUUsYrQpvDFFlWuL/wvKVuFJkILpMBkXXbEqtHLro4QuNMfCPxCt
IFldAJLyunwUq844/5MrNQu3ITYaNt6zqua/2rrPgta/joMvr38/yVTNteei7C+yEOuH95Nsbs5Y
r+M+YdnO/OhDsTbPlCCIMlbSUAJSQ71Xa/R0qmBzT8E2u3J+q1p7Fa1+rtY+fetf2zrmJWkT2dKC
8U1sAZSwMm1KmqE5y7iJwxc1Lq2jnOLvvq6d+Wm0zdMOKI/V7P6fuzNbjhvZruivOPyO68QMRNh+
KAA1ksUqTiL5giApEfM84+u9oG5ZIiW33K8dd1STJYJVQObJc/ZeOyhv1EHC5Z+crLzG0GVC3Ruc
dpycIIlxbiikV8+Z1xv3gNXlTGSO3ZYkd97l9OgJpyOzGldzF2zDpjsV4byJ9MHr9eRCVdsdqllF
SndB0ZwGvoTJA1ADPV0GDmOsr1if3bKiROoJyJ566ynIp73Qz6UtVWfkPzo62pUwqnOYA7jxtfk6
s+TLmfKkMnHUmGYGRQcweYbUPA9v9SlyQ5OAVcIjV1o+YFAMdmxCjEmStVXrF3hy7zHuUdHdWRr0
s4hhRGtTtAoZX41cuzaxMAxas2MmPk0s3nNAWAO4x0itvxZgc65Sik53RtiuRxZ/ddkF4jK567M5
2hkBrsTKzJHxVAX5fOwh+LfDw5y/ZewtAOiIiiiFIyvBlexHQE1J1ZiKpxqRot+WGnuHfUhY9f7R
zzBdE5gA9DoYpfzONczz/lM18vH1355hIsWQnlPjLEIahOk/PMPiX6Yto8HDzLYAwH6MFKMaQRQg
aClDO12YBO+eYRSz9KoBHGCMIvDvb+jSeeZ/GgQuDaPvv/qHQSBMLCNXm0g7aDUCLnXq782WIT2L
y97qzHvcLhwEUnqZjby2sY42FYG+Upy9TFH6FqjdF0mq7oFWJ540iC23/S5Q9NBp+T8JTs8lgG/I
is9mPF1k03SVpQwxtIG48cxhsg+4W6cYP0p2sit0QnqBAkN7ugylwovs+iqsSP/mKNJEAfX6Taea
Nzb84pWizqhm5s+dIThMRXN1YHBqujpUvz30A5WIMaKkwQZyGBzKmxI5j6bJB2MuPLOQyYjBtDMS
qZIA4ph0CZ2fb3DkEkzO7JlFKJPFVQvGIPH1+0RRPLO1UFXMuptH6mMTKMda5yDXUGGtKlkeN22r
3RSRiY/OhK9SB8pe6kTIdJ/Wch1lNE4V3V9lOeHx2UCxUralzP/zVXRww4bzqkNH6izH01UwV7ue
fmyu+UfwRet4ARUaKADMPH4clP4xK6pkxRG5cpqIMknOitcZfNGAYlgkkkvw02qc+g3Q11VPzqdk
XUv5hJBJvGWBvYYbQDTbZR3fhzFhof7rEL9p9me/ic6zJXzXxmRTYnz2VZK0SW1UU65qb7dPPe5j
eR6u/6mLBEABHpJFKAA8RFawhPzmyAL++8dF4pev/7ZIKEt82nIqAPkHCG457Hzb6PG8oa23TZWP
lErgR4E95pWlq8udTe/3D3Xet40e8wqLBIEETJ6oIfS/JeTl1PRukfjp0rUP/dsgEljPyBg6ZKjM
YfANFN5NtsDNUKtZpBmFjwoNAKLRDO1OiodtiRJPsM2J2CYjcxdqk2eJR3RrK6PNXGvGC8a93dv2
GjWQi0b0Mg7afanpnwxGp9lyJ6Mqr6I58nz9IejsTROYx2TUthpbXzf710x3jlaQrk2RfjbEgGst
rTR2QOlUmIydSSBMtOJkR7W0Aky17/pzAFu4YFw0LvU3Ut02IqgF4GYVnySN+DTEsIs+hvNEDlo8
vqr79FOrx69TvjPmo9ldVtXZHOZjlTbFbmac74EOA6hMaGFTxVB+guYzFLPMQ5QTYDuQ53UVJqfc
Vz1EVaIvd3ZvDSspIHMgM/gtQAvw15AOPAAeatj2qTG9Ev8tXFVBBksc0TvqNoZyE3DMSOlu5PNr
kq2b7tKMgaf3rSsTHlrl+XWsqYDO5gsZGXSQvUpTQTZpWfEpqZ7k34XaZW7tqyoEB5g61cgyMUm3
AWZaW4O7RiLLIdQsTy7zIy6hdTjpshsRtef0WXO2pQw6mi/vdJmYRgZTapauWm3w7MG+kWvpWhl8
khf0oeasCgrVsOJ9nD00+oMybxRBQvJeCo+jXK9M+c5It8bcrWoONyOhQD1qi57DDvdQb1ePVadu
Mhx9nQyTLeo/6WN4OWnKDgr7Z7LuCaga7/pgPIk6ONgpNNeKI10E/i63m5dpimY3gS6h9fOhzg+z
AqOhus3hUcfE40x0jXJzcAUtcwu12eDvM/9NqnhxclO1V9UidzYv6uAl8a/LlJAb69lgUZUSEI3m
jRKfJvsKp2RRPs5K5+G/riYORgitZwOd9ZRcFf1IZF9TrZsQuR0zP5KFRhxeQbCuIm7q2nqZuuxA
pPdaH/L7XE/5ZfvrQUX/nWSHWlAoS7y3/9Ql9utZyKYFY+gqJxQKsd91vZdjz4eu0MfXf1tiqcN4
fCjEMJ19VW9+X2IRZNHUWXh3S6rl1+nZ98b3YrD4PsBnYf62xC7TM5Ul2+Ko9bd5BMov6jAKRGiw
8LAQMLBkv+8KFV0XGBwM5IMoG0DGcZwZ3pi3UE5j7VWdJT9xBYHGVijPhNJQTISxX16gBdG2QdZb
gQMGlfirtA10eQETwKJMGgPdSaYHuHaW4VSOvnND04z08TTzhizH/ErWijOmxQgLhVtVzsEjpv5c
HkJkYdvYCvStFBGzF1tEcEWMrGRjukGAGQyhmwJcLzOelgFjcNPMbtQVjROBfIUBr6/MOje3QEOi
I0npszMD7XCTRB+3Q+1ftXG0Hvz0ETcUIX8mJCnQ9IZNOVXb3fAch4GADZ81j74ZP8iiBW7VVEAB
pGMdhs0hS5Rnzc/vWtFsp7hxi7YlDku4dorcRh7fGKJjWpYvuqrzzE7e6MNMMr1yiBNx2TI66+L5
bFbGJs6j27wswN8FdynnU3UstrNf7PSa7D4hiPKDZ2/767HWPktKWR1r385XjVU4RhG4VTXD6k/W
BtYoOZVeO+idVQasCr3DPLfZKlOhsLJ778RQX9qV5OlleIqldB1Pozc06qNkME+wLPpYVdYLqK0q
m97A0KNTmPv7Nu02QolochG4x3zdvK7r0QPVsE59BV2nJMDdMtbEpcLwQB/bFDFBs3R0FOHCVa2c
wAoqp/Tjmz4qD42f1v2jCjPsOs4tIHxMqwt9Z/Z8YpCzzFWShDlxIIYg8CiSQkjjRorkQKdpP+P1
asxp6UvhKumj2F8PVuG1JguXUdb2ZRXlaKqQmk2u6BQEEL6Vu71V3ZhpfxhUJreKfjdOmqsXMGO6
xAy/5GNbHzof4UVr3KrcdYgRRgad9vTaxsZeHmu4QlB3RuM6KH1W1YbQ4+RSxNy4Wl9vWw3iRqEa
Z6nPsYgbBZ8Mev2hMc7dsg3D0DDSFCyEfQGX6dSP9WEu4ScWmOdoWKRCOaaGvQ+zEei3DV1U2J4q
5KOBNH/OkCuCjRg09UKK47ughuoYjukFhzbXyOKdsOf7uff5wVqwkaqWBodpBV7W1vpWEKHC6amF
Wmrm800ga0uD1rqJJrkmJmLyd3lOR4PYJzogal64MpaZxAwKpypyYy2lQeYFUxE/ZCj5Ca1TCYbw
I0Mv/rEDUZ2GPaIJi6M0yv7/x8CAIvrHreGXr/9za7DMfwm44BzNgeAA8l5K7D+rb74kQ7dg7Gkb
fMtX5te3rUH/l8IRnEHfH/6X5fT+bWvQ/8WAAREv18yoAfPM3zmiLwfw7022ny+cVsCP44JGqkY9
ylV/L+xjQFaVWUVrg/gnSVt/LRT+SG44/fFX/lveZaciytvmv/6dN+jnH0Q2rCXYeTlZLIeAHyTB
8hgFSubDqhL5xiaQi8XA++ufwF7yi58BzFVl3LUcyPWPOrWZ2pFRg7/v8+zFMv29Zk/GtrV4XuyS
jKJcs+BWSwHtQJkYombq0NBD5WprONRKW6auLQlmjI1D7qjTGbO3zA3UqF4bRDoKqkscBxsA3U5n
v05x7g3JddjK1wZUr4C1ITVzIlNVBxAoSSCY8nTfTQU7Xa+vK4WWoE6dr7bzfrGvw22gijai9YJ8
KMTZDr6YPfmB4UBy5RLs4DZ65VnY9Wz1hPqOzuZRLzPwiSihu/6zMbgd67Lq964uIII1b0OELq/z
iUm81bu3erqZ9HkT0+NQpHNsm1stUDf4pbEtGUfJbB02bC/ny7o5e/k8ejDZNpXonDGhdYfYopDn
CTPj/DbiYbJ4ZwYz3gB5OUzjrZQnwF2Vo9Ym6wp4FrPNxdjHhPQq0o8Fa/4Yp26AgGVmw9GT10F5
nBieZwh6Cx8sdE/ZKj2Jchun8U3X+I+9AZW8Vi+nrgy3vYUy2qzAuhGmVO3Is4WYWBLyYM8F5pKJ
VJzWPshLqnyEPMQyDjkuRq23EaE9MHp1mqo+Lx4NAdXyZtLe8JSkEoI9VtlreGNb2I24LZN1HK6z
ct+ymxBqMUqrHPXheFlHn3O0xKQtIAG8Jx67aB4z46rK7qzEXnfNOTDdLPLSsvDgtgyJo1RON+26
2gBXxy1mY8Ry/HYl38rJOg92AT9IWWfhU2bjhQYdxnmudQNxg7hINT27OCQx99jkDOcov625B/F8
splxcOnSdUd8tn+WJshvO7171WqQvCtNchV7Y9ueYaDBUzbId0NrFxuezdGWmFzbvMCsWvYGDWon
a7Zx90yOcajSCd4aBGMYKGH2pboV6klbtFDSa14RTgNfAVa/YysoHZPmShkKV9FCL5NIrlOIseAY
A//JS1NtU9JUKyBaebp0ImfYYelgtL0dCuEGg2vRFqp7VOsD16cFyIwLn4ZcMPK/t1oAXHca4QiW
15IR7+jSh44VkpiFUvqsaePGTjZ53d3kk7YVXXNtxc9xDiO/QgLlyVLu5kZ+box5L9twYqweyJ7Y
9XFwHVGl+tG8LgrtIqmxz/T/bFGgIWjtQIDEK0Knh7L/L0WB8rttbTkx/fT67ycefCZsaNZPvk5E
gSTTcdJBiWgvid/sKd+2NTZD5ILL2QsdznsLCsZxYsVRGurLWIlu2N/Z1hao7g/bzdezHjNENlYO
UYss8sN208QQD6qhNA5dq64zgfDFf4sZeEz+fYscRi1atw1kqrdHyfxk/qkF+z83O3NpWX3fVv/4
8RwzgYRyESqh6O93u34K63CIQ+PgT/kW4/c6HKenUCF0oi5I9Z0PY11fmLN60hEVdXrkDv58lDRt
049EAICpDoMmc0PasL3UbcLAJkY3PPZmwBpEpgRWhkjtvbwN9zEKoyn+nPhvc5E5sm9uFWIkQ6s8
NXhBk4KKm7ZzoKdONksXvpHvAFq63cKklwfpTvYDN0deW3TKRW/H92WSnuIWP6j6ZYJXtwyv29ai
3JdW0mIZ15ONrINji5hOVf6qn8HHSJlTW9KbjVGtkLSzKeMrkGUiMJH+iIuBv8tGKDT9Zrsnfunn
95izvIlVkneYHf/9e1zayG9EUesHv1aPUf9c5OVLqMnPCcQZtvybdqj2c3vXIa7son4zK+1tqjYX
cZWvlaC+Bpr6mxLnA/Xvj08dlSzTE4RkKMkWHf0PNU64TFUawcSyBos3qgNLIlL1niY/k4EomF3D
lG46KDN9S/te61JG89wjoR8d66T2VHsgd+exb21gedFjEciuLEMJSHvjtrBkr2/iu5K4xR8e8l8U
ZotZ7Kd7dUEyALbGfwC34f1Vy3E70JDK9UMCyDS0uxMmJIcsl0zdjzgus0w+meQ9SFmzGVPU2D44
EyQTftlsiUV+Mo2HLiE1NNTJnU2P/mB49Ps3M/5nG1dyadcL43D71xf9C9Q1QV/0p1miWGZoXr+/
6KqaSsPAEHWA1gz3fJOke23giL7koPQ3xugqVkEr86Vucm5YrDkS+Hm82dG6kePnenqR1OBiKvW1
bbwlxDLkSeq2Zr6qM/Jfy3ljkAPe8b636niREN1S80w0/fCJwzL1RzQp6CnEHtkxmPpTqKEyqfhY
e3lvKvOqrnK3bo0L0dGKDqb+WYkBTmgUiQyf//qNWBiZHz89wjEBBy+hnzZzwPdvRFFrWYs2VzvE
gA1XBQ2bNMkI/hYFg23rSlanc17zCORSdmlp4cnvLUKvfMK6g/YmGuQ9WRqXKdwHp5Osz11CTGfV
okCcD32i3XdVeJEzkU4n2ynaPMaUB8k1MjeBStJ3FO+nYHzmnmLS5I9XXW2ToC0iKjGhumY9PkKt
f6qa/MGa0PnoKbEZioOCadOGQDqK+tIXyWfTT/ezHr+NdujmwXABaHEV29d//T4RkPqLN0qGZIKK
AsOi9tHpj66yFCzhGr1oWB9zf5CSaD8o5pvs06QtfdzwwdU8SW5hWDd1Jg5DMwOr050U8SA4/1WQ
X9bSetKVyyq07qYlNHxsDxM3jNxmqpvG2WNKcTpJjDSN6jFrJcz76aqy10ayJLg/LO+81dzYhL3j
ZHDyvNmEgJMV1Jldzn8iN8sRlgdOgypzAPaXUEYnJCDY9kw8Q3iiscYQs8BdoQevaW7tqmYinB11
FEf4dAKrk0zHcCbUWI66M7y+VaaIeNXGvhMS2wNfj3GhtZHGL8XCDzaSjWANF1WHkrTMNmEf3SmT
tQ7y6DC20Skt1OsYenolHJ0I05HAodyczkVLISc6e2cD6V0lc+IZVIOZnlzGhnmRqN2yW1DJTemu
6giKNnva3haVtwHY2VAva0KrRURYg08GZG/caWX/ZGbGIZbOpSI9JzFJT532BZLRfaBL7ti1HBgH
1/Ctp2K+mZruqDTFrWTCa8+j8A6f46pVdFcNow1iXiKsGQOBSkZfmQT1shPtK0NsS4Ji++JBNgMk
EvNF1+nmCs85cdjB1q+0vZCsSyL5rjuBLklbPvIaiW4hkKHOtqtN9l5P/UtAyxp9/O5U2+pW1Y0t
2/NEbcFwua3GE3mTl6nJ/TT4fkWjbGQeFGQnvC23cSNdz1J515YtOJVyM3fFlmSeVZvfJ0nvyC0L
u5Akgi1M60Jo8TUucmBpGjSVqYmvx0rbMLXZSmW57iOohCrnN785lal2Y0h26bat/mByu+ncj1ar
eFnzyYY/q9C77Lr6JILssa6T+zFDBKwtEpRE2hSLJMWcz1I27aNQeorLAWks+pWBDmuNngXFPq6u
ZjNQkUt5czKKdKcoF3XZ7OIkvlhqkIIvBahkfNQyI6qZapHPxNJaqcn8qG/LYMjQDh/r9t6YUi/6
6p2XyhURA06X946wDEdUlTuj1TEH35WimwIFT7FIeToz2No+yRxW02IBwIrKHmS7s91JzxJHKL80
qvtJjwkAyLG422VBaGjfbcq4OMxRTJjAzGMpEwBQlJb1m4XX+nnbfF8bf9iBCpOsLz1S1EPln5h5
chDFHd+xUQZFtA17scms9sWYiNUj93FFMvFuoLEwh0+WWpxlK9lJUXCcWhD8ZeipcbcqOOOrYQp6
unEw3Hkd8KFMUW6FSuR32rKjzLtMhfMxGZdFV135io6ujlq2LDdKCNJSN26TkeZxVoHSlo6V3K9s
pXjyG5nmAonyqbkWM6CTWoeYvqBu654LLaAlFStDgdrVl2twDVs5GdZ2LJMfQKOBQ7djlzH+4BkN
KPd3R4qzEdCNlc3+zQzqTTlj9LDtW2uGfoIT+KzD/Ha5MXeyRXt5JgANwRjOPoijU11vjcA4VlB/
HCYgKOnx0HFTOiF5yCgLmN9hphHka43G6TdbwPsW1NfyzEIlT/oQIxDwU8vXfyjPfM0qg6iptUOr
hfdVA4hTb6kS5CSD4zaM0k6ucJY1Y7zzlad+TvYpwHGkUdLn5Q6dZvWqVIoXrOl7uZD5nVvlM6ZC
qAlafFt09pOfPwIGLpy0tq7++tKXdt+HXR5ZnYIkB5YH2SYfu2czGWTsJ+py6WR7Dt0W/zRtomv+
8VG1+0dhxW5qWyxtnQN2HdGKzQGb4XSunhNV3/p4fUezP0Du8jTDb5zfXN/Pby3XR8GLhtVG/Pf1
PPTDWyubkSyypQoBVHaIliNXr+8hlq4ivV53ZgNvyXphPo0RUKeBNT9JbXiuZBML/fmvL0X95Vtl
oaQwURHRdP3wKS9twSniVHjwTcF4BUd4LrkTro4Vh5PTaCLmEWLVRbhDW/OFguokJfkhV0FaScVR
6rF/RfVDzQxplU3JBb6xXRbWe2HQm2OIP2RQusMaIK35oC7LStvhaETchPVjn422QJzUH4IM4Jec
bFm/r+px8ITa0ofECNtX16Vd7P/6d1Z++TsTeCMIp1AN7Wtj9Ie3vy+wleHg4ne21VfJR5ittcyU
hycxFp8ntb8U9rjDi/JIPrqrDUw7EGwXRrUS9Db9ongOIOzVkPyTObjMJABaxdQ6shacba14CdQ2
25W+dZhKc9PSgezjDsQhtLPfHOl+cYBChCIDYFbpEP/cJAaeIvci6ihm8diQQLcxCij8Ir5OUtp6
fbFvjIdRu2MKtckU7SrU0EXPX1KDikEFYhxUV5Rie4aNV73V7C06h2Z/LeZqrzZYfuuOIITfvPNL
S/n9QZ8rxs2IsB8KPQK092tKEdDWnodBO1hRlXiLfFrz6VrmabTDb3sV18OugBUFlLRzBi1ztDK9
zOXq0h8oG5Vok47SRauUx0YXl2PuIxjNsepZldszr1ci6r12bO9sWl9scbkzSRTHI2L13zzAv4Dp
8XssABDkQYKn4+Mxgul2GnSZdjDyliwPG2tevqRWnLMov2ntvHSyUvd8M72VQtttZxNVreEC5Fjx
5GyTMVvXnKezvtroMeE6uvXW9cTK2l2N7VF/qOfQtdnbdP95yur1kjQriPpBVLIDDwHRIGpvRK3f
JApnXzM5TYWvOdoIlJJ3EuPRk6b3u84OIcpnnih/8/zYy8H846e4/N70rOhMAWt5/ykOAD5i34q1
Q6kHh8gMMBjO7HB1KZ0ySayFWhyw8xwYi2argJN6NwjVqWSx0+N0L7rudjnw56N6laQx7mvVbSPO
i6ZO9pcZ5uzQ8nWek88Fb1PrlF2o51vAvHr1pHWMDrIJ19lIH9Oed/0wH5SxG7Ccz5+bwt7kgKUz
CCbpxIKPiXHVJuLw4GMlypkU5KG/sabmshXEkhV0hqJoX3F3KPWLHA1uqWtEjtXc+Qil/OwsT/Vd
oh+7UncCnyFurj2myRWNlDUQ6eum6plOCoLhcEthjyhA+qVm8qmq8jeQKzB9R2bqlCC7OVXaK3b3
9ZiMkUeyy2Nvg+FIRk4IRfI8SN1Zr1qCiDDbp4VSrNuw/zJz/8q+vbINI0ELlV6Zo3yXacQP6Mnh
N4/lrz9QOgMq4Hk0ah/GWpMVxcRI5dpBsrXNlMZEOYemJ2flzZSHTyPrgNFOd11vvUgGvtuxW1ta
zDmmuUo1skxbIOl+ox4su8Xp3rGEN8dpUNblhIHBAhIwD9nrX1/yr8pJjvFobw0NVf3HbtaoRKmi
Bal6gOrkjvqbhUw2UWT3r3/Kr4QgdAtMmcYRdm6wEu/vdPJfSOGVc/WQG9VJCeyNiAkkjEGklNg9
AhVUDfYxDfVmUOmHtjPXEavWIETiCMAuQrOZP+e5k8XDjZYkXgDSvtJJF8ev36SvUVm/EKIFrtWX
Xv1OfcoGfUTGtJy69G3TyztTzKdWUcM/em//8a7l2nzVIr+SV1VHQdh++ON/3xYZ//7P5TX/+z3/
/f6PvOTPv3IJm3/3B7qlUTuduy/1dP2l6dL2m/B5+c7/7xf/1AvdTuWX//r3smjaZ2Cin7/8OCxe
6lBoh8ROovyBtojA54fPcPlhf/4lx+eMvwRk6tKxe69D+un137vySLo1XB1LT+hdipQtmCgTikf5
i8wUrTg/9VtXHrERHRHcFjp9wGUQ/X3YzJeWshOUMvQ5vuNvDZsZ9v680P74q1sftsuhyTSz0+T5
0IHpSeh2mCOzzZHDc4EukYyBak06ri8/Rd1rFNBUYnZkYP101LjaGPdA0laxG6/VjuGmStBJu6ui
h/qkeXVAKmb6aQqZyqocYjl0KvHnwibhuIaVw4HHASmH4C68aNdio16lF9Ne2xgbZT+84f2KjmIf
71BF7sKd2BRe4cFLPlieuQvvzJ11TRu2+WTuUsfyyLd3mIqtUi9z241crdKn4kZ8ar/Iw3a2w1XN
eVQRngSw1L/AU2WNnkRFpjoxEDpiU5iNpRxiwTnR5nVx9XYQxzn2+R6+Vv21ZvB5st3ITTemG26m
zXxKHySJFxGbyfyU33Ov5y9h/0ykQMRl3A8PvHsxAANWDLRYKd2l9RgYK/PROBrXDCDm3Km2Mr8X
UsDK9e/GK+VS3smnahtfAkjhX6TQraEuxfs2cGoHrffquVylq/ncoSa6apgd45MlaEFxhptpOCHT
R9t5xJ4/2Zf6fCkln77e4//Ux3mJBFgIGOj89N89zsTK/vQ4f3z9t8dZYZImFus73Xn2svfKbWV5
mIl/Q1KyrBDfH2aeU8GzvwjKOQvwiH1TjhgIwVke2BS/qb2/rXGnP6qhP1bU4Evx559/FHSwAvz8
MP944R+JkLo/g6rEQnII535Ycs0wBzlZzTAOcHL61FWjVq8k8xh3qhcUOg1EsG32PdndKwmdti8r
DLnVVV28alp3GWWSJyhybPlRTGrIfw3la17H8iepS6u9MSnTua8sDNp3EbN+BZep9NRKd5y9XJWw
xHSI10k1ruSS8qsY1/VY4efH1RmOK5WGX2PSU31qtLUBRKYo78vhbOJ78NFZQEnLGZ5ZenE5wEAv
w5hIk9HFTeIVduUaJEvnQMwHggckivuOdm4MBmiSMyLCYoZfqRMxMLdRg2v1oTHFyVafw672Btac
qsFwO/sLNcxjEuEkJcHwpeVpw7NkSG6rvabYXf1i2LTRkveG+Sy5bIfr2LK8WNwY8WtSkh5VZO6E
A4z2nmsPrHftri+k9QADCfmx0/mUawlu8qCh5o52JukJvoLkIP48DZobYhQRTeDFJnw7OHRTR4kY
snzpT36wHqveMSFeW8w9INiTFJU509IJSQzylwbPCGU8/zTlzTul+FSSRV/Hrxg6GXEFTtKtuyFC
izfDkJ3p2oA/oR1Zj/pKscdDmu2E/5Ip93V828Qq1z26UXGXV+dJLXGOLfix8qbABJNl4jmKIQxl
6mYCpYA7FdsNSsrkGSjXi5LER3p9bszhtMwRXXMPzAPLO03txH5YNAxqMazT7r4Pzb0pla49mpeU
JxutgsfQKrecK+lBZSMzHTDYLcx7aNyoakg6Di2lvkztUyrbUP7a63aCntArbhG0XliP+26oPCSL
1yq+/CzYp9qMWxZxTh9SNtEJUtK93wINXTJkKgib0kYP023WCsB/ygqdJ8QDixK09OQB5564shMT
NVLuMrPFR3OlMKb124dCNlBJRiu/0VaB/qVUcfjxYSoWaad8c+qHngbru5PIsota1y+hZ8lwRcdn
2tM+LCaDyqzwX2WCNWDSqRP7BcawExOZhZhQbEKZO7sOyTJsdC11Yz2XCletuYjRl8AMNsC7/9lO
PbpGBgAYFlYVsRrHir/USyjUNx8qs4+v/7aUQ0oCFgBxBYMP9OD/FQGiluBnUo8ZqNL/pCt9X8pp
Vul8O/mdMjBPmg8/LOUWp3TY2QgBv1Zzf2Mp51D081L+7sK5vh9bo9mEdTSaWuMwxPW4q5d0Fn0M
cHWygl5PQt5kcx4adCfkMHJmElPmXk33Jm7SKei3iaBA8zNO+Mm2imFIKqHidqPOUxaeMvmp0BV0
QvEmoCMmpObcgfdd2UISK22uGtoNnLQkxANTemIGu7btwAuGaRvNHXS4aGKaQuqcDegsxveDlm6K
cpon5kZGsSeQFCqNdOjFSzkb1yCa7kMzWjKfVoHWgExZcvJa9UyM2E2f5ztJQKtLS7JphnqdGkuI
hL+ppYR88/gLoq9qF7ZTtlE03LulQg6otfTl85bwDpTilEjyaz/YGVjG5wpq5pRvimZa1xPtirwD
5p/eFQbipTp5QX9yJ8fk2SSFJu8q5M8rY6aNIZM4ycSKjFLL5H0oMvFQErvFWn3ZLuZ/JIGB0cBW
ilYtqz2cV0w46rEaZy12AqN+4pZgCTR3ZaN+MgsBpq4JLpjibYu+eMokZoHsg0Dfkrhf/IYNY0Gy
nBGKHIOvOP4FzI/oneT4YBOVlbqx8qFfxV1AZoBh+q62UP3Lhe/f4z/R8+rOV08jqe+QYzeBTR4A
7M8XTeHdSJesABo962K0EPRzFiwZAZmXcYbwKzi0KbuZzV5H8EBGAAEhBDul3qvcIhHD5irzkvkC
SLETiXltEmGQ4j4EH+S2tBVGjTEs89TwUR5pF8UyV5etBsac5fQq8qvU+jQTlGAtgQn2E8dXRyZG
QQ8W8+WSHEAUYf9mIGALcV0bS/qCTAzD2CFvy9V5pRHQwBG5Ap+qCLr+duK1wzjvixkyA8EOKQEP
EUEPfnAfo6SLiX/Q8T8B8lprQFcH4iFoxDOqcJUkv5IJjwjjjqzCx9w4B/PktXF+BeyLHjId6J4d
Of0Us4i3CCyHJZciYPUW1T6hPO+M9KyXjFj7AfxF1cu3KEkZPC4knHlh4lTAcaJh2ujyUQHzU/LP
JyZCHSgdBburEezoZAzxbQiMEMTXKpxkp5SBN0d3QpNWpWZ41cTAacQ57u98Zi/G8IrZYmUsFgRm
9VKPgHJyQmukGoKPivq/ssDXQDcCCTQS7QogaAQU1C+jaemW1eJoM/nUwQmNtcWEb0bbx7QzAuoF
dmgGPxRK+zRfZzhZ01bGgMUwiWlXDbJoYKKlgzCyp5txIRr1wIlXmd0eAmBHNTCmFvjRzA9Xrel2
xMQArDGQrvP+OQBiEYFNot2EwZUCCZxSAlapKZlbh1PJ3GreW8xzcgBMIJOOSTBdlFQTjD2jlSo2
fsEgW+OBBeAUUt+VuITtiiIUxD5CJW7paKE+Nf/D3ZksxY21W/SJ5FDfTFMpZUfSQwITBdigvjvq
9fR3iboUNlXxV3jqUUUUTpyG1Dlfs/faC/9Je4/uAAkVhhJusKx76wfTuBga3VmIKBVctXqnF+HG
rJENYLp9EBjAzb9GzH9oK4S0D407t6e5qCz+4/7EEfX1/vzH6z/uT5lBBEhTbue/hIMMqD9MrDJc
a5xSkMLowBaz1M/NEEMPBUXWMth+9159XqAYshhq2IgO3y1WvyU3XGJ0vkyQsdFDSWWmximI9PHX
CxQlci2bvYT3EzG0kWN95GkoJH+0qk04VPuwFeuInUxTumFL8liFLEkYe8FIjC27eoiiEg2NCdqp
SNbohsByAsTUZ8XTuvxHnwcDXvAwMP08Nhovkpvej/uZLCY+115qSOOuroS4KtDqpgpiHbX2DJnR
RBisp+5HqTbenFPHtgc5mFbdkGwaRdzUCnbXqQRDmKf7si23diKd69Zj0KHSTY9W3TPdZywgFTbj
Y6DapkAtDeFztBz6f4eti4GZdsR6NU/qGvyptM7nakSTUoR+0KQynE+LDDcrktG+5FMcPiQhTQPd
TL9mCJg8EErdn9tGVVy0WTLedqxKTNxAed9O/mAhh4g0I9vKMzMfNUmZwmMgzwmXSq3rCf70GOr3
kQKTAoHGWW2OJw6CY1BBmhVsAKO2f0gMe6MmBof0cHLajDNlqFngsWyO9MBHrQ9bXH8VQ3OGFfQg
0vSyLeR1yhljYgQK2xrX8Vhx95kPdXcKnUYCj8+g+EgSgYGSu8Ik6qJGyPchDaiRRnu0LOIix7ub
0HllunJlG9t+Uns3yWmyup621khiUgrUJLuCWxaWq5G9LNSiXK/YpEep4nXNBPK0ZcQ0tWsVwQdu
rAE38kFYAReE7s6Z8CfuLdY1biXeyuCx6DJicrqThACdQJutlZ3M8DyjZTKYUf3R4xkDkg2raRv0
IMfBf9T02j9r+q+v/ziTGM8ss1bTIIl6MXdyKHycSeo3kqZxz3MiyToi6F+mrRozULYSf+fM/l3V
G2DC+D6U+qTb8LLfi+zQ/2UL8stbX77+01p47qJu0s3eJg9ZLjy5U4ptO+ONLCzzinjmraIUdz3l
RYIwFAQzWxERIdBPhal4RSoOOqYVF8MmbrxSfhjJTUTsSxRimoSjpwrTYxD1EE3qMWgBJkdlTkSM
bO/1yKBEzLX2EOUGBTONQzvLh0ZEWAwrcj4CgB571kL306i/oL6IaWWdy3Fpe2H2HFGZjisrYZTr
dnY0w+Uy5B8jYjscFA4mVUuFqtybzHnndE3QXe+WKv72ko2J3YJmpee9Hoz+1m4Nj3HBxuhTdETq
jT70P8LK+N5L5qWYA9XNbDZdk4pHPZQL4apEQtbadF3PTFdKkd4FdX3LfYfuqKCwCs3+LM0yKJGy
nK8SswEtUoUMlcxzI5kZeZBnguoUoWNDJd3P002emBAKRqDZKfrL+sJRUGdn4qWMLAWkRtBcGZLU
skRM4edXcdRPh8wZgGINBfLZO6MYkgLxmjXDT5nYT9l1WF60DGDWZc6pkU8EAWRkAbNdXqrXGQMG
dsaaMLDle4CiW7Nes8+jzJiOg44zt5VxrJRIJEBLokA2yuol1qzYl40M8LLZq0gPcclCrOS01o3H
sIkmN+n7DOdM9hIMzXSlmWWx1rVk2qDuzfbI0SuaEsbeRaI158MY27t5FmLd9kRiT0p/EZmExnhx
k8A06/nBpgvNYFJg5+cqAz+sl0acB+d/9AGFMdvgGOFUYH3zH0UTRo6vRZP59fU/HVCYNEAOIqhA
ELPIij4PKATf/140cQop4OQpupHVL1jnz7EDOSFEdXLWgW5elDS/Z9J4J3t82bsTKUuhaAAoWeqm
Xw8otUw7OwAweFAl4TtTeOwvmAZGSnNaUi0NgQBSKL7Iz8zhZcQeLNMTUAWySQHu8EMogx+nzQtP
2fdGS9H8Sc8GduKp3hbJFob62K5YkWziTZlf4NeGJRfq3qmnu5d8hy8Pa7jnxbNNvtybjjb3Ri1O
tCxL9vtoI28J75s4PdrmjoGwIeNTT8PtOx3LDnaTfZStFD84vMJ2hj+yBh3omUpJ06PsJnb/q86u
MHmNF60lMeW0WFHFBsOIMTq0TgscS13n/Avwva1N/OlxRD5HcTfHV4R2SvJey18hLbfV64hffjxS
UobLUNILxJPm4A10zXbD25+Sp17eguVv5u+T2GB37NdSvibEPpt3Azd/1Vza+YXB7HjM1jFau7dA
7CzblaON3bmtuo9lUiXSsxkaQKVscRXP5IHpzU5jZtvTq3EAVwPgNCSj/QQdECZ02mLeS9bB/FyA
KevrrTNeoud5nJ34Uq9il5TQP7riWJh5TOYWbh8qpv+oOIB+fn2g//H6jwda/gayT4egjDtlYbGz
vv94oOVvGvIiwkD5W3X+frZMH3NE45vsMNSkz8E4jGH4lwdaxnKlci2zEvpdFLvK3/GlC/r1nX8Z
I+qR0CFGWQ3jPHPJmc0TPxPO9GboCReoZpTbqm4wXLAb2Q3xQL2K3Ekf1ct4Uen2GSFZbK+2VhFN
1mqup204ZOMRgXjt17V2qKQ0vAKKd0ZypfYSg9CFGDDgWJjnzJeK0f+jLxGbxFWM5HTfzJf/6xKx
+ANfJtdfX//xmVsY/0SToDt999L9ZGB33veT9M9sMUCqIE79/MwRQSLj/UOUuEyu302An603K0tE
VkToEVyL9ve3Wm97uSS+XCK/vPUvlwgxoOCki0Y/0FDhRQi+57JUPRpJPrzqMZoqdnhd+ZgvYHiR
hzK25bhB1cuiqq5e87GDuR0EjSeqzVgghEYBhfHO7nZSUoTsmN5H3tn7+LsW8kZdJuKZZM2utuBT
5R60PQxZstFrBkBxXDi+ijoKc3UenvAHbarWvi5D8iE7zMJ4FaolkketGMgVW1lBudW6hfmadBZL
obuisN22fuwkcxvY5xU06GpiW2OccJsMg3mcaqoznA11qc2HklmWrjW+VOI0gTFtv9OmNQxvqwkC
dbmgqKsFSp0RWLKTF1B1iWfOc1rqM2XBWBfwrGnoV7DxFyBUfHIW3DWQJsi8CwI7XWDYcYadPYkY
EzA/NZlupEqwKbp0AhoXvLZ2o9kUyHi7h66Lr6zIfIWk4krGX/pqBn09m69hr4saD3CnMSFZDOM5
PuX1zKZ3N0UyEZm2gOLStdeTo/fnapXEV/Qd5Z2J07qLs9ktIe5lDSAuJRF7Rxl3qfVcQ6GTS/Pg
9NUhzvuLmdlfxKRAMVZ9mSFhHFeGMFxQYTtisndjqboEY7LU0Ni6WULfAhdnMZYN5pqgHcvT9H45
UVSC3vOFUIwKcZ1IDjvpBKgerYeJFwVl8Klfkm7k2pdtUXl2yVR7LLj9o04tYdwBwRySCwX8JrP7
4qgDEExZ2s66x8bYuDKMZXdaOQlWSQn0JtkQ63rht/QKc+tZyq5hSD52heOK3Di3Qk5PgB3FuGeS
XMsKTJYMRSIEYn28N2ciu6n4B9l3VNQkRlEdhlT25Nk4Fk6+E2jB2dCziG5w4EjMNs9mZ5Ja8h74
yStNbGIHZcLbwaX/cweXnFQqaA7uLm5VcyElcYb8j8XfMkf4+fj819d/HJ9c2XxrjkAiALErLvfy
55XNYW0SmwICBMfzshX8uLI11oWcjDLCj7+IUp81+PIl+Hvv1mpe8ht7v/fs+s+j8+Ntv48tdZk+
YbnPfxoQDEVcx3WD/HKcJbwnT1azYX1SWM8JXIL5MFyzI17323YbbxgdILHyRHMJtN5yy8IdC2rU
LcqLqMhAXnjQheL+5k+9gtnOLgUU4ecGKTko5hbD0P/8DC0OxM8r+F9f//+fIdv5BsRHsxZhPPnp
YGH+/gzxJW2xzZvKIhNiBk2x+fkZWsRDnzFgfOnjCta+QU9RqCX5DOC4xzX6Gx8jvP2/XMH/eOsO
/7KfP0dGp8c5KhJpr7eT9WQBLyR2xsWAwWQz8wLk4feyDWTCQtgeRQoJjoG6IaaQwW4DUTE+qFZ8
xvi+vCgGPO/O4FyWNv1eNI9nmQ7vdKyn16GJ/VRqsmvNxJwUdLkMkqKmdAxvixgZ6mjSL47doWdS
EkR4dsdhvui1h9F2/MmxSGiNInXGX2kfyv5YdCysiW5l3RjUbl6MIDsKhLfjg669WfK4k4LyYAdt
s5JIlAC2tOibtvZYruvOPiYDljQ5xuxFol+j3avoC0uFzWI6yls9gK8RXwyMsLGKk2y1oK66lyIq
d4HICCGDPTOoFZkaRudp5j4qXidIy0qqrc34Tev1XT7hX35z2hu4GPumzLd1ZarrvnpoEf/Z1lk3
Pc2VAeKm20YOPyerEnRslZdIsBTtAdkIN/q6VjtMXGWjsWrofuhSELzItbbkfgQ70Tj3eh9sTdJ3
/GHUL1GUnnVlPoMeEQGW0fGxEuP12Ae3opM2fZg+hxrvu9YTw51CiW/cDgl7sxjhd9mhNBmG+Krk
R2mb/YVCn5o1xPUwBGsBjiRl9yAFIQOz7ErWY31fTOZ5PLKhnAtW3ZOlYfec7ipInB2f2R9mTNUS
t7L43syTr4/x6P2x5wp3E2pttB7obxd9ofy/zxW81pziP50r//b6j7tJ+ca3Rj3IaGhJWf95PrRU
/UhPTG4o/HLLCfH3uUI4O9cYZT2gbwPL0S/nCjfpYt1B42zYeOx+51yhOf31XPn61pUvpX04yTMJ
NXVzaJnA2HH7HUgyKaV35YzIL86Rudp4iaPZVavscpL7Bdhm32B02jYwT1fqYN+WKcEr4P38lvH1
Wk/M0eeS/h6lyCtGSimUb8rkNoybKnuaXHy1vmbh2sfU2AzZNohUXI/SQTW6Xak/IwhZD+NbVPXW
WW/Y23YYoE0vWynHUMz15LQDKbFs9vmiwp4/fAkYVDdFUq21ProxQudpiCuoScaTmPBxg63WxYOW
WYfOglChu3mXyV6YvzGqjsA0Gf1VbmEIp7TL2bANojl0kXMxDzNgxTrfjmyh1Vq915zgSVG/m7O1
V/AppDmG4FhGnBeSWG3w/KHyCjw5agFGjXW3CiiNHQOMq11HAvLy4u+UocPWrPOw+1oqiRcjBWIH
o8pEgROX1UFB9FtGlzYqRTlMrnrEwEtYaqWqBxlekUUUakbDIWX7BltQRJS9MCdPpGgVFNNNWzzS
afjiJHQxi8ygmdzJCbaK2dCC9KuotC+poNaB08GKrlwH3GrT3+jWuO3xAqyKDrxsMZ4NS7jqooRp
s/FpZE22krL6apaxsbYZygwCfiKxc8rWTQ2ZDUfp9kgpwjJ0Z+Z/BeP5yhiuggbPbZa9SaXt65Dq
lbBcJ07/mlukmiQRQmtFGjybjMs4at+o3q5Ga6Mh42gd0n70cN9qjdfm9j7DKWJU2hnAww1KVD5/
8Lp4Ezl5ZnYTuro9nsuiPx8GhagO5bwuoCgaDjQpIpvyrjubNYPBR+WbOe5cvV2ZuoW+o4RPiZoI
dGMmqp2FhkOa0m085JHXypBkM+vSyshbKic4fyZ8x2Ar2gHqZn3e8ztXxLzYLvR7Bx2OaX0PAqLW
S2BZBhBA5S1d4C3drqqClWRc5SpL4DDwyylkiQK3YcbQqNp+jPk+d/JHs7bg2eqzp5CKsGvM+FjV
YiDUyXIJwgM4pZQjGY3oIGszRyapjDjk55WJ9jZEd5ipp45BI8DdVRAl26HBH5SAnoyDc0hsvmM/
yyHLy8gDmw49LbrUB90t9HrdYbTCxW00Ueo6Vo/udgbqVMux/tBZk2clBG+ibxW6dFRT5J/oUfDO
YRnrkuZGw5xxGdLiduaDVGhPdUgHZylr+A99jElaqs2zzEKcNbXzthQgMhsEpFl1ZtX2Tc6pomfi
BIKXPM1hjS2HWx9dyUOUfA9N+y/72R+q8GDESKlLwYmogqb4fxa5ZDCxcvi8jN69L19f/3kZsRQl
zxYXJXJ6brmPNokpE4Yl7KuARGRwL3zpo8Q1v6nYWXhLSID/um/+LnHNb6gP6Go03ib6+N+ob7HC
/HIP/eNdf2WHkBCmd/LInsJE1zClzTnADs0P9Lp047rckE+2snkTqIiKM7mqkA84aM8XzYY6NDcI
BfJ1j7wLT/xh1udLkHebsLbPwcO0q2zsbuxI3U6j6ff66MZZt844YzDDkMJtx8qNUYgfpBrkKyKi
0TGg7M0krj1V+iuaOyd6RxmHe6PXOHdFY+QpOqyJbcZQ69h8xzjywhgUj1Sr9raqbG6YWnXmh3Ao
o3U4PyXJVK7mKUvXWHG2fREc2On6ilEamwruU2NJV6ZVn4e12W+6QRJuN46CsQf09AlqRVGpnj1Y
XJPBQSj9q5kt7aG56qDudFPAqUZIpFOdpL4+DMDvRhMWuMZVQ6x2t5EU5ZgrMOLyFnVna2E6E6gR
ORoPkFROSUjouZrND87QXZtyk3gDwpqkxtEH0fO6d9Itn47ibJ5Tf9I0H9hAJTq0mD1ORCR0hQPH
HWOkifusYQAlJ3eQTknUzm/6SNyO4WwTQfsqkvAEQ9iLZ+RtAanuJrtSpByKdldoCcGcN33iHLqF
x6IYR/JAVwYuhg7XQ5VSBGvKqiLgcg4IQmrWSDG9PtIfmdtAgIIENfYGWrGnMCe7PC/Rxjd+1V4K
qdkOKn10SsbxIPksZ9mhQ44NW5Dg+VFnhdSIdIeM3hvkwrW7GzQ81xMAx1CFjQxUQkjeMFDaIFsT
hFFkko614F7Lwus8LgX4ptZaschbQL1+GklMw550LQQYY1Iz5E11JykQFgNrHTSFF0YZvRO2ZA2p
f29xcKMC5JrL6ngtp8/WQgUDNin3MH+1gewN8p0ItEjhyBq7Dil+wT/ADIXXRq+j4CYjkdWpCRqb
MWB0yR7UT2A72474TQ3lSudoT2SUEaYceIhNfRyhNHGpZcQHBt3ZJQRjKLs6gTv4SRKHyb+uQvjv
jPZFwekUtJKbs1NvuyXWLFSk+Kofa8mdefyqqsZrm+PE38mCuNXmrFOeZ7s7q1Vl00cS3uNzYjmw
VJPfxYTMmpMV0iSgGPucMNGQJAsLmUMlgV+jdBHNRaE8GC2XWHZCG7uJQDDH4bTOEfQbUnvocrbq
s7rWQsihOWZ0NfNH1etV/aiEkKZIAgAtGWmXqfiuLjKnwByoELDsZuAnQKzx6905ZOVo8BgZi6rS
SE48OKtZNOvQrlYiSW5N/jvwq2OM6o4B+3Yp2AZccIE4dSPJrsZ8lnRXEvhR5lyuyk9QS8MjU3se
0FQ9BzPkq0ufBvp3Gwpt9hxE3inMow5LSyQV+yjLIeaAZZGIdxbOVYJguQ3C18o4qWlzMPT0pkqm
fZBXrmZin1NNHp1ocEvAZlb4XEVEX4ZU0KWy60VytCLpBHHmkuCLPdlWB8UI3dqAYZw6qyS6QWSy
mkvVq62DCjhDdWIoodqmUdu1lbUXYzFe5EOMZPTStkf3j+3+uGoZ0bDw4waEWALC/X9fuLRfP1+4
y2jmH6//mCrZ32x6OP4AyA71r7Xg/1+5y8DJpPfD9kmKIoJOWsqPK1enZ1wspKyaWHC+i54+p0r2
Yj5dPHAof5gr/86tS5bIL7fuP966RQv681RJTixNnpwuPFhatO8qADqzdmPYwUUqicwrUYITCya3
K1TDA24aHcFlBn5W9Du5jR4a2fCsgkU0MaLMf1Rz2yjTOm5gk5TiaYrCk0Kcjh856muIJ8uzRtlZ
J1H2Kip1WCODeFTV4FCShN4hjULPI1K8W7hJ207fNDZ5qRFCwXgerkYiAe2ogkXRisJN4T5uVEJN
c6VzrSGX5bVMtiId47XEgl4i6N5Y8Ou1spqaLRaiVZVtG21RJGTnChtS1DYT1SrZRnt0mZgQtqM8
+ez9tuCwYOxNG1PO1xYUdUM8SyH83lxC0Y6Y4FVL0nWqC8+CBDLsdCQQqeasLIZX+hiRgwxiCjk2
ig/WKGLDkMWtOsmHY1+j+cGzETrJcDuB8TXRc+ndAEFf0YHGO2J+tafuaqQVL6iu2zHdGmb/oLGw
qY3Fvlo+jJE5IDK9SctOgXamn6rEINp+uQPV4Lwnd3mdi0jzSWHbjql5rXcGqSOwOePvSYv/NSXU
ekgrUGVD6HhlaG1UUPQVpCpJap5rPHatLvCnJs+lmLaKMyLBT38kgN/dYCiH815vpdmTUI9XFeTm
tietrO3ih4xIDdbSD4k6s+hj7JhMLiXopSQXhBwlGoMoe4TJP3nhCPMPwZMF1qoleDKzw+3QUhBg
PSiKZyXrqNjgTGk3kmOwmBtXTfWQSAq9beabuljrReWnfDoy/tSM59do7oeieciLem3MFn9Z/p7Q
Ww13EjiSIWpeu/wq0aMfvdyAgC5B98DTUJKjbEJmp+g0rmidoeq2JoDlXdETBoK9Qt8WQuU6ZYJn
iXU9TrtyGOl8ci/QcqKZrFXUD36ipJcqtaSOAWRqexcMtqdb+S7IJ8wROAC63kvbc9g2xEGkcKSj
c0E8SIguDS0aJqCFqEJMLnO7xziWGUUoZ5H2Vulo2wbEL7G1G8bmDvjYqqnv2xz0irYlO2c7zS+l
LD+YIwWrbKLGO2k5jRcVImEPEEA6v58qb2gokWvFZZTuRybTCBVpbpccU7M/NlJ5aRgJfhb75DTB
yp5DYxeDDPJCqaSGmxuVnASeuL1ARpZGLTFbjpx6k1MhbbFUOGyVLy25m8Ps5wOMkWF8DQxliQKt
V+hsne2feqH81cuw8cE8bL4LQv5DnQLf9+cL5V9f/9nBgfCV4VPBlaeE0/jWP/VwjAvlhTFqLh67
X/SwS3tnsdYwVeT/iF7/7uFQoi1IAnDCTBkXQM1vXSh0ff9QCnA/ff7Tl6//tO5SUXXpETfaoYSD
5I2pNBBnBDN9ZnctmEERu9ZhLA3KVWRrD8gd0oMVTdhDZYb1jeSovt5dlN1LIAsUq8lO0SaXDhQv
U0PFXp1n3SXwbL9sfugs3EeokCuJkU7QO5Wrzzh7IjSQeJjmKd10huItWUVxRZk3EkaZCo5kaTkY
RGmfqUOPiUzhuZ2GJMGb38smK2g18iO90fZ2b79XulqRnzXRDL8AzAzig01AHB7ulVADzdKcJ1O7
GSPhFVRSExWVTWXVUmGZVFqj81RXd6S6nOLpIGGFyajI0uimoD4T1Gnk9LoBdVtVBnvakMtCsU/W
HB0r6ruMOs8h57GfnsJ4Wtdl76JutGE1ZGc57Ee5po3JWFfn3TmLoUNtnIw8+NFD0x+q4TzXsqNs
jK48qEd+ZpSu254itNUTmDksWShMqWNnL6JU7YCXcoUvfCHcTzZOBNEGZ52VXOIGgcOCZLW8kqWn
NCmAJ08rSZwkquJkcrYTVTLZNghw+dfXFRak8FavQAp1Aq/hvNaWMjs1MpwI3EiGy2R2RzPm8md9
ompcWn4XActwm9ovjricWBZZFBXR9Cwc9TioXmrlvkK9n5SCEl5Zt/QBWcMVSV9QB9O6VQ0/o18Q
88nJUSkrD01zMcO5r+kspAXHTqfRAYxt6Tym6YTzgTmo6Zf0JZmGb6w7F7KzFUvXkrdnvfIc0Muk
8Vmk7KQOaXZDxAf9zrA0PtHSAlmBLXzcvjrGNFZmSoW9LZn4xAF4MWJSO5O29wltZ1XbvfG5jxnc
JYc2ndC5zOLZSGXEuUUa1fsimzRfZaLni54UK7UVNWYH1NcqFvM5FSgV0BBgmapfcyWUrrgwE29s
NGOTmNkt89h+HWeCtVA1KbAzkrTwI5HcqGF4Tin6nR0npLSZzK2WH3g1on6I7WM51CcFBNmffToD
813K7kUQ8B9LZKSDnLFf52tfXv95OtM3sySWcTdzNi+n4+fprKAdw5y8FPbvbuK/y33jG/+LS1he
4kiQHP6iHURnJi8qRHhFy7f8rdN52VR/1XGBm//7n/41o4o7fTKluMS2ozj9rVYE8ovsMGiOtDZY
iwKpimTW92VyMRRT9xBOjliHOfa9Jc+2Qns+C+WiVqeDERHqrcnPc/A6Opxlcb6WxcnpKsufm7nZ
i9JggTptl0A3u6oOqlx6quQc4zTbOh2JS33VoU+yrZdUpeJeGVkBlVUnVAIA8kAioUFsSEpm6Cpa
PM7sPNPHKs+vtYqYUhDg6SHrlId4uUaa5UKhuWcvwPkccdcA5hxWxXL9qHzOKz7vSWUe8UxRnPEk
4D12SwFvwajDH50ZnWd9dkMKVOGP789RsjxS8vJwFWF5q+iBsemWB69YHsGMZ5F5KJqo5fFMI3gQ
MU+ssjy6zfIQa8vjjD5E88vlEXdguFJNLQ8+ai5AncmhVATHGUdDxxGh9XnPQG24tfNuhXH0ZRzg
FDgNk484YIc0M8bv6Irk4LnSlENekj8aa9+zyFoRveEEJTOn4rwaU9QAjLQYFSq6eFJSdhBDsu8y
JmOVfR1HT3pcbXTlrE8bkq30k6JW+wYQW96mB6Q1XjfaZ4GkUDcKk9Fm2xzDrr4ToXWsiSQl8WVr
5dpdCWkXJGyT4S5QyXkJY24bfcLClkq+pe1r/WLk8Mdh7BvKU4OzGMzeMQxwW4/kV4DO7ZrRU/C9
EOk4u7oDMLKtD+OIGlzDNIeD9ND1Os3QeB6Y5ipZpGMQGgbq9dYk8QM9q+NIm1zpEzx48+U0YcKF
J5HmhTeRNIVX1VvY+4r+YCXyMdarTaBEj2ZQXErTmU5hay14uby4qoYLtZ59hGGeafVrfpMrov58
DTd1p1XerDwWPbqEmiVYXJwVKPOGtlh3geqZcbcrSIBSpf4yzx9nZXwUyYiMW5G7dGdEkMvw6DVM
9JA22Dt1nmmCotQAEaKaI28TuEdJaFVHg1CY8nVh3uHZxrmrJoy84jl0szYj6KazDjwR3I7iOUhj
TPSFwwbQWOyzdbFn66R5+lBtsozoWFlbxYG868ZwH4jzuqxAtjwPI9EnUXSpdOMmHe+nDoBmfVfZ
tTukb0ZMg6rN6yzmYTSDUyHBxLCB0mqMIMlzY/G2Qp7Bg9TDDemf9XTYYKvyZ6fcijTfgoS+KJgX
NDyIK6c0V2poVtcltsgwkbQdt22IiTpcL3VYM1Zrq0WFPMu+Iu3kcPCxjQLNxB+DVnlXqdIbukTs
iaMKOIBf50BI2598QSFDooRfMBZsXZZq/X+onHTYFV8vqH+8/vOC0ljxgLWQkRAsN9TnBQUkg/3J
os2jOPhlA8T9hIyJVCn+POzQZUj0MY7CrKIqfEucf0TW/6bOWDXoe77cT7xzS8OADFuCOdsXMULS
zV1ejwMm0WQ676glI3v4Idp4r/QNpMucHWsnliQNPKwAjAm+CdeWnNpeRrj8rqmZCDPaUKEM7Jyk
eYGqA1NLSCO+X7mxDunIRMectOeUcRHnVIaJfVK+IzdGTOCs6+LVKHQv1ezTMD8bDflInarepZzo
Pek+tUJM4fwyMq1hbocdlsQT0I192e40aS/FFmcSWuHnuUoeNE1Sn7sgeXTobtwkru+Ser5QwwSv
3pMGH1wZ2N3r5OJZ6cZqzWGlO/29nuFgZSkdjKyIpZI50NKwx8wd1ActIjHVANOmmvllQFb8RHpf
ynmkK+kmsBh/6OT3VC4YVeKQ0psQcqAT99c6YPQSQuOMxTBtlLNGhgnqLAnWIyOXxZw8t67VWduY
3JLGLLcmS5KVFuH9kYznEZpREXQub3UfEdiVa6VPWelbKCZGZmJ4i1ZWWd0SsLmSqsPClohMuQMb
FLzokRP78xJAGE3diFSt9DknycQsr2UHYJMj71qQv8RY4KXWNc7gGbnsTeUUp3mkF8BAg6p38LVO
zzfg9+8GQSNAIHC/IlvsexBCehhBKYEBwpSBhXFbFz3jEXNfMt2Sx4e0JCthdqz7weDXviRnLUG4
WZW5cL13+Zj2x0QvC0/JHDojbdAuAfuMENIbKVi6F5UfvBTfRblC4EN3mkulcS29xkGZO4tPWnR7
KxhvpHy+7JzqrC1rLzEuuSR/2Fb2OGYNp6MBUr6BP1pIF86s3WcFKnhbWc3oZ6aC4LOOiCt+y8KU
mYWdocI4ho5+NTr3lQ2GQc8AooZ+WN4bIrofJuFrTdtvkgoZS5RqV0pWbMzuKTZBHpEwcm71+7zE
2G5A6ENsn6n8EbYrcZhuerqzGKFImr9mqb4uFsWyfQxANgTslRStpsWWL4fB2enCcnuUDtNcrCej
civ7LtWkTVzE27G6ECTcrnJ+xV0bXKCQ28pRgITVklhoeCEFo5hOaOuXcJLLsUnfWk1ER6uc7G1Z
lz8EFpOS1AaWmi/4pRDFwuwL34ahZdEJVGVIDrpa76Vw2TJl500vfW9Dws0yBqfo1UTXvZlSEv25
ywpcRsxvgN3rnI4cyP/VvbBe+PlyYFHxz9d/Xg64qEHasdPXmQUuU6mP7mW5HGhtPm6ARcX2sawg
RhGbCYZcaMTvd8dPt8NvdSv/Ar9b9hwK39xkOAXw4tdZUhYHppV38nRQdYhv5tEoHMmv4hRGvERe
ErMCxwDGKIvbOLEcIp+fJHgC5Cn5LWmtKnu8YvDyul9GT9MqQa7TW/HtOMirPvKKbJF3PaXmg9Oc
pgFlikITUzpom8ghYY3dt/m2Z1BbmKbbZIC7ConNY05weLg1Rr0/hqXDkr8Cj937jNyogjrsw2R8
l49pL0FOsrgn5CuEfrJfk3DiipS/hj2RF9uWmxzt4TlLTAeV57nzjIAGFidnv26c5tq5rWGAk1y4
LWGj9ENwmQvkR41EQkG6b6I4AMuCSLRJzmabC6ah6AND0Q6bZQKRJ/0u7gCMI1tKjXwTFrfcDNrK
6qY3LRR+pTCUMQf1e9kjHqrT10lSNwKXYy3sda9LrlhILj1T5IkV7ahFbIGBJSkwgxwINv0Sxieb
OyN9mTnTi0Ds68S4MpP2qpq7K60X1b5XwysDOUXUkI8e28lxIF8l49ZdGYWxrZ3U7U2e9374YZrY
4UOTNB+0b060nMRs0hvjFsWkW0HRlSxH8tjOernyf9ydR3Pb2LpFfxG6kMOUAAhmisrSBCVZFnLO
+PVvwd2+ku1bt8tv6KruiW1KlE2c84W9195HlfHW5uRZsG33iN+2R4mRCcDBoWY63ylrizOtCrOb
WVHdTA1W8NmFjg2UcBNrvs0AC8+1cJhltjR1vV2iu9DYyuvGyikkBu1tmCyEvYarlvoml8bL5LOR
CmRYn1NxU1S1RgpwXnlCPGY7NFs5SjdauhSdhqQ8UqWjqpjg9KR6Iu6qBHNs3SG18us5eJZFppMZ
AU/SsZmQYWUEOJB463fFezSCFEEdbGcROI5ZqPnXGM6RJJIVgSjZQqx2q0qQtspIpyrXVpavucv3
ier3ZGIZP4SXmB56VZkSXdSoHawMKr9uFHG96tSydlVLF+5kI3eL0NqJYbVWM/OeAodhXlgspGYu
R1ZxARO+yGxvuINu2ZfCtJe9aYSrYTSqK2QvXVkvcFTA4Qxci2NY1jwPvX4V+gPoSeCQjXyPXH5k
ZY/uovgaLSkoU6azUtTidVlaKDHe9Ml81+qAGySk2YH2UdtiFAVba/L3rVn33hLjNKUZHrGlYcoD
FQqJ5HfdH3vqLxsBnCMmg38NGAJo4n/bKCw28B9nVr+8/vupL+MiZAOB2lhj1fyt8P9+6suwMvDh
4JtBEo3O7JP3kJ4AUwRCcY0GZdlRfzr1/8IkixUWF72qLZbF37oFlm/yS0/w6UdfNh6fNwoMd2el
jQU0DByoJE7vorJBQCrzDCvjeAjD60zG4jWKuxFwhOrf+J167mtqtU5OvEAL10atO6TO93YAQwFH
Ye7iLHmmtYAGDENL09G/G7FT680AOz4odlohGs6oNtd5d1Gn0LP08F4WZU58/SxCEnNLXI8R6YYN
4dZDnxaELfnnymR7JkEDWTVMOuaxO069dZ4ADcWDf9u00VZjoFzqcEAQM2fSdWXcVP56rg89gQar
Jg8WXLvXVJzGYfUIPURw+ER053gc0KKwOh/7dJN0BiHmwmEo451sTEzIhKewqHZqla8YhyR2AQXA
nQoMd11NzLUOqrkasLsLD5kPjG7s+qdOMhUPYAmkvhZTA/T8RH6IlAns51jB+0yYRnSW24tveWeE
diupoOK0SXGCZa0OB4bDonxMUplZG2LxtLZnSbrqmyerlWTuhcjfFJGke0XaI06mMJcxhG01PPwd
UjSQ6JaX5Nm5ChDnJlMEdK0+1hPRNqk8r60SfbAs5Yh6u6HwjMb313IewgFoZjjTjUjAD+Bods5r
RX+KdGjxXKkNl+RaLRSXKuZcVPfpgsDQFxiGlRPckjG88bV6V2tR4+C3h21IJFgwjjZsOxEEHBSN
JmMDWjIrMZaJEZIzA16ZnyENn8uNBXwuqgY3juKDHgRO7Stv6jjZNbpEJnMe6g8TRGx9K9QqrFiV
BA09f++osuXJQhjcH8UMAHydrJq08Vj+IKXK5F0wE5ApVK6caLeSRqUTm1sxY2qJs8NnT0JBs+sY
0GoB/zikGCHak7dAkeh40lvDSPflaJhwBZV1w/Mgp8l2Qny+VnPjUobhRazEJ63qbrWSm8+wFn29
+TVpyk2YxZ4adABTY/1glIZNN36axpz8umrL0XtDkL2x6qT4WRFneIEJ1YtWx/CVmoYCIDfsMhJv
6oCUkC6N7pg4fFUT+ruiO3dpsctL66xK1T4Kp1Mrnnt+3ELJ7olAdGBC3TDPQ2uXFY+CAbBXJz83
TJ3GoOEK8+GkzMlLWebrfpZIUmInz6cvL8XTDEhhHKKDH+tMR0W6qLCRzxU8WdvSkf9ZMg15X+9M
AVGzLzUoLJBHZQB2AbloSuxY/Xwg6mPTF9aVRA5S0NUvpjG++8RtzNO0G33mp1Mt3U6xdD8UDJdb
CX46c8FjqdSnAZH5arKGm4ispnDQd0rf+hiM5nezk5D0aaHTBOXCKsxuyy64qUmRdvSacHp2Li5v
0e0t5ImioV24tI+a1lL4CFyBhlJuFH/0/uyJF2MphWkXlxCV3f+eeJGD9Ov19tPrP11vOPbw09HP
LEotXvlxvRmLk4aFOr6cH6yh2l86jlEVQ8l30+jHwEtDmL+YRjEMSYRc/c7ltjRrv9xtn973z3jv
TAv8sGjQ5zUZpVGjE4QIB9oYtj2BjakqPg3htDaywZU7fNepWBzgKbskmwGKjmsUsMpNwngJU/4K
EMRz1VDQasuiY65QDqKjRPIvStGqakfWHdO2kQbOupysXt+yHnyf8W74oGaNkxbpZtJf8jla92ni
phEsiUGrvJ5ZnadN2M4EmZX26DWsTuxS0piEAE9fzSECJB9NJimxW2uO07UCE3qpu0eM+w27BN8a
XpqqJcKkau8mv3xPx+wlTC9W8tQ21nYWS9S6U5ZsZ6ABKywL53EKMaFbiSkdJyMm1RumeYs5k/x3
IkhLoTxYaJ9WUqhdMapHl6XdDsp0l1qHfobbr9R7axqvUDZ6vh+mR9+qDTRSYggUS2bJMLX+Hz1b
pizjAw9J0UANYv5LIQk06Ocn7ZfX//OkIWikW8eELTIPQJj4ebYsAtkHIMGceBE6LmvR79MDLASU
inCSxP944D4eNciR/Ca7z2/0yN8y0PIT/vKs/fjOf5om0NkZVtsM/V5um71W3vrNQBxUvwaSYstj
dG4JTJH6wc0Bt4vV6FqzTxjjLiTSGDZgMDRonRmSEvZMmdcrPINq+UWKeVYV/772tUPYNG5Zq9e6
zvomH2GXEsmSjdO0KmeVjAfdHZh0xnLNVoxus8Yo0AqulpZuJEe7iOlhO/nu4OO/CunZ9ccq1h2R
ZWkjw0lIqTlaCMhVd8LtapfNa9QwCbRCQkbFQ2nNp5rBYRiP7tjBCB5Dp8arN8LELKz+SlCsYzdc
rHk/gdEoCybmQIxq5aVLTaemc9Rzc91LKt9+cnDJbvwx2qDSv9FNzeuThcUmY2Q6++2xm2iCu4q/
pw5Ckb+Z6+qqoqgVY8turMdiqPfR/OIXL3Uir1M5v+TRhJQbOgalZcwCVpHUu3wQHNWkMSdGuJgH
EMRydz1X2kafJ08Gxlbm1bYO+Wtj/WQq/a4ys23SyrZELpoxV+gRoc5r6tU4aKdivsiRvwb6d0yb
YiND/mXAjdDeukeVaJMfymAhWxkhli//1BBnL7Jq0xQk3Hm+FgYfSbRW3seKJeyBZMDHSpwmLbxO
Vb5UgYSmtNgoRX8Hri4gFCrpivtm2iTSsxgQPpzNrAzDp1jLlv9fEgN9EyzNeSQGBEJG1fAFEkKB
k8ptZJ8UWMWVYv+hplQv9doWhOTsz8qp9OPHxqhPfkSIerSEmLuZXG3MZb2s0Lgr9bzOx2oVi2xq
1XEbFuF6ZAUqmYhkxlOVMgGPrqcIMwlSRgGGJcGFmzJPDzkzjSI2kbvD6OrS/kEQg1Nv4g2E9DuL
g1tF2arz+1c91d0Z5ng5m/Cqn2mz7tMmWNeIZwO/2qh8/vNU2MRLFLi5y5kC5IV21BAMuWzhW5Tq
4k1L2Dou8nlVchVl5vTUN+waCk1902d1FdY+0VvmUxm0lHiImCJsYqa+I6Xy0moeB/whrG9yzTTX
FIA+6F8caDWl+tSdc/1NVHqmQ9dd9CWKaXRgly/Cf92fIrcMFKfrziax0k1NUZbtgZ87tYiLgYCb
yT+m0XlURzfWnxtJwthCMMZUHXBM2n6j3zTD8IqpXdqNQnlMw9I2S8kV+Ow1CquE2EIfXO1bcQRr
Bm1Er1cKWwwQlBhUanUf6f5eWeI42FuTyvgkd9iS0HKJaXZvqVguzFlwfWl+rOlUSyLAs15EPMa8
RjftIiJEw2hPihI6GibPQGhsH8551103EWP+iqbV6CLPlH0YsLE9iuptQHh06hQJSqOgBFVWxyKf
xAAh+lVUZyZL2FqDbJujMBjGenQTq+l1ujx6mPwQE/0EgFJ0hqkj/Ty4WBiX1DA+TgNeTD+0Q/Ry
JZG06RKtgdO/5fBBqRC4yswfjHj7YbilS/NM8VZnA9OqnYGLSkcwF+JYFHDDhxUAFJ2YL9YRm2CZ
4iTZDbgbe1TGvSY+Tvp7WKhOpqfrIDvIOHayedgO0L3/8CIYluASKqXq0Cj+dxGMfOnnq9kQGZJ/
fv1HESzri7KIu/ZbOgLj+48iWCewhrpY+a4w+s/dTBVM4A6DI1X+jp76uJuXap2hlEEJrIu/pxr9
ttb9YKT8Pd36/M6p0T+PePqE4eesTMY+41gFohNk2wGZdglTXeozp45eNWFtDve1da7mix8Qlzud
qiRdV2Z4JIUNR16IOhTyZ3foFyoGWaGZqa0LMMB+yjASg4H6rCjkmmS66HSiciUJ/qshxmcD6HCN
ptFSmr0IIcDFIlk5n/5lrv7+QX6I8fkWbvjTDwifBkYk65jF2PlT7TEXhNj2Ua3trZCMQnkWMcQZ
J73ME84zBvPYBXUycRkwr2WR40KSj4UWH+I0uaqT1yTXz7j9zizCz2EaxIhPsy0z44tgtNtgFK5y
cdy0Yn9V1v5OxAMfQEyUQlVhTszFMymVDcaNEXMVLPkEBgd1n5O0Ok7XPNHbQAiI14rzTTxK6wqz
MDV11r7nQ3vikX71BSwaSITM+lLnFRfTYkHovCw2HvxwZxGuGCn3psCxkbyo6MI69ZRK6OO7fQTn
tKmxxjcPZmh+aYR7GblolbDr7Bq2e4UeqldmnupXfTIRTx3BK62i7RQZz3omjhfV9OJJfalL3YsS
6QszbFjy/UbJZPDXBfZ6tCztWg8ZEgW5x9+73VHLJajZ64FFYW7IHpBslpSMuXPpUPvrTLrJpWuL
qEZp8QsyjjP1GKlt9ySKw4PZQp8lMT3kAV2ZOcVftTQm09KilPAozeQpSC+QVl5IzXyfovquXhqb
DrEA8UtzjPoGg8ZwE6Kntc2lGZrpimR6pWlpk8p6zrbt0j8ZNFIlDZU0BZdh6bB6Wi1SQLk6ab5q
hepBfwnnbMMJ7xThQ8YESKBh67uexZEFOlylmStp6vylu0uimoo0JxlHXXq/cukCRzl4jpa+sOlI
P1+axZHZEzENfHkpgJeumg75mErpR9smg6Mg5phWlg2weJ4scL1tVVwPU79tOli4xKq4DG2sk8bg
HlW3uUEX1xI/EbhGN+5RtB64m2cC1oq70SoFp6gH08Oeu8FcSmClBsQItskqkrTtGI4O8ZRe2Ems
KGYIDTLbKsaMY3aw0mogMl59HaW89RSVEoExqNdE9Wpm767XykrRM0clDsQXzOSoivlmIhSWQGtv
EoU95HY+ccENLn5nENTDrIu2GaD+kC9DHV8EvDtazS6tT85ZuI3xoEv1qavyQ0HWsxhVjqkgO7ee
i4oYKlynRW3uEv9pSUWNwu4ARHefKKPri/OT0hksj4Tcy6ce32h40iyGnWS7FfNdoAr3ohC9j20X
8y/OAjLTZa8rSrdGWtX3MbDSP/qekxREPkTkIB1iTvfpNP0v2YxcWL/ccz+//uOeU1kV4Jr/3mn+
cM8RIYwbj6aScnL5rt97UI2FBfJbjnpUuHwBWt5P99yyZ+euJciT3/wtWvgCHf153PPpnbMy//Ge
q5puGHWeJe65yStUBq6SzWzktjVk3KQF4VbLYdRi/u72sRYdda0GDaIDg2VTULMjnfOYyFjko2U8
e+Qc62zuym0xYWsgjRAsUq591VqLNJt+dJtudvWes6AKLFy/dKpZR4jhbGylAoK30jhoBVPMcUr5
poHFV8z4bJpEipekEqOp7ZohsDlwmhyeeC1Z8X5Skp6GA1CtZp4QBdB4DIFDpPy247Qgf0viBDrj
sghtNSgDtyCiax/KqnTNlRfb3eAXO3MB+wNfvVar5LkOW5y+JA+1zTXT/V0dRocmjU1m8xwwrtz3
gHt1WhCp5P1EXlJabL3rYdpOWNHeuC2IIIlwm0XaePUnP1Gmibr82xQF388SPfU/BYPWL+PTX17/
/YkSqQGXAQ386OXR+MyMgGyENp1xNcJA5Cg/akKoM5eJK2Mg5jcLFO/jidL5BVin/5+pDgbdXx6p
H976Ag38XDqGSUVqchVM+7lYTtVhFMggzOpL1I0pxqHwJaHqioXx0JL8wASjejA1RIRdcdOWlQcN
7qoz49ZVBX07J8PXUKBlz8N0G/r9Vy3Mm1XHymEzGvLXSFxQD+CSaJxmkLlSW4mbAvRzqhFDGFg+
ydJpwHzfLBbmTejEuvFcBvFDHVFQmbJxivLBcPQRBTJj5/FohtlJaqdF7q3q4ArCQU0pm8r+pEVW
PN5UMykGRPs1NdowWR46thv5PfoX9h1VDJZghL8USll2K2bQdOQmIRFMQHIcj7WOfz0teTTDU9Sl
ql1H+nOZQBSslBAKd2Jc4Uq9VQIQ823/ElfhrWziVoUXR1c5PephC/s+xiPDoAsfoJzgNx0Etjdz
cWX2CQJB4g5suQdvk3eFafepgomfEoBSZ1TWURN2K0E2ECwbOnKuzL+z1Cxbd/Gs23hUntnU5a7W
Y7tqS+GugydE3mOHrgPRpy0rKVIwHn6kEGjhZO3KqMsHC97MPcOGRl+Tgn1bdVrPfixLMbiQDaLE
BREFQnv4U08BuguZhowNPvotxq//yo1BSvD5Xv2vr/9+Ckh/Qa/GJ0gC69+z3Y97lVMAa6HFA/0f
/v33e1WFm8jFCcmeIdTidP84BXC4Y0ThlyWkDSpy399Zo3B9/3AK/PLWl/3R51NAj+UiVRuh2TN1
o+lh0zqoiFRN60ESlLVSlt4gd3sL5awF4TVmdjPJsiOkZysWGFF8VaJ6R51LtFUMmt08JgIorFhp
gLwbPYp/4VrTsMGUVbEWNeWmNuH5Lkh38n6YQjk5iNiRnLvK3CfCBKcCmXG1MP4GM1S2hBJmNhFv
Ww1pDZ/rYt+O+SU2Y2j6eAHAVd025nRfp80dqxiamJRnQDdCZ2BKFEOJT2Ot9PJA3qh9jvwqVl3i
1qmGg/pmIEjLz8NFNobUMyQx1WeUZuQm2aSqcitNB702BZekjQ7AYHtMonGT9LRsQcvML9bfGLCt
taaP4KrlE1JQqFKzj1R0apKN0JOXnE+7SNNh5Y8gnToAZetxNqZ9tVDDc01HX2DdDbPx2iXW2fSZ
smp5hotePNVTv+4UVVsR0+IRlOdpseqIVnnXKaGrFwryjci8Gjm5xhIFUEF+GTSxWk69XARtBfi/
7NqWg1PFWJ1lG2FAvUQaaF7MO7rp5375BTMgyI1gDhNAjmYV3mT6KNeI+ctn0DiU5IEj5AgemsTL
h8GNSmgoZS54VjDftAbqtz/1uPg2dEFVieFMZr6DBOhfigZWs5+Pi//6+u/HhfwXMHM4Uvi0vpEt
eFw/xk1UBJS4xCPDm/qpDGfpqiA0YFtLdvtSoX8UDaxoMa4hVgYAu5Qav8Ga+laZ/FqHf/zoP7NU
G7JbBx8Mzr4q7v0Ej37w2A/xJqrTU2gM+6ksd37U3FSotitEpE/TeGcNDVI9OnnuGavS7uXo0vNL
cnhloSVNyN9KrJUwHxLrJAwNDhbqZgNW6fJxVJnqhthirsBx2nLABJ1qNVnKVrnQo+28lLLzUtSa
QcQVKMeeXKDPb2ZPWQpgWDO+S3QXVTHKz8Ok93tFmZG7Gg6hNG5gZM/cCNfGUlhnSV7ulKXYlqZE
vs6XAjyQuwB7ctB6KjTVlmZfXbp+UonVyDcdXY1eFNbLAn8RPetmrZieBtbPSIU3rFPQ4BeuomDl
IjAwK5fJ/rddqtyPhiMsC1ZZib1wmq90Nq8DG9jMOozsY430Tp47wS5D40r36S8mJVM22IlUNkCA
tXQhYcifYU8W0/y2+qaoIvEhdbHnnrmHjuMo3Gmor4rukoXiBaWG5sB/rdx0lntPQbGVxlA7RjRc
qc+EuTOfAxEjmIAzja23T/VgbAU1XGd+6k1SexW35aPQyIdWWg/TjcWarBemHQs5MnwyVIdMlMJF
W5YhMtN9hLxR9MTcaGq0G8kIyo3MgsWS0kPBuDqJ1COBJNOMmVBW1+lokF/NgYsTEjXXV903yLNP
99E4JBSJYbsyIBbKPTE9Asj5dd8SiGga8J4rNX2BHEb8cF0ftdpC2hYk7XJotrbfIcaqBsgUg/Iu
TdKeIYtlGxHDpra8gxbl6WF1ZON96hCCTcOwAojmAKzchWNtp8MMgrdbaYbXlAyQ+sZVRXIjVTjA
gSSsjIAlyizOV4M0zCstlp10bEuc8uYLZrIYLKLJdSI1p7KIqSLlPR39l6qpj01vvkBp3qYd037S
P92oEBhLqYcCvxofax/kSn4BYoU4mdJTDdimPBCafhjqjskWygbkPuNILKYfr81ypkgcbAs/hUO+
RNNU2R/dyrEMpz/CQaQBZFhG5f+zlVv+wE9Cz59f/3EqI6VXFYb5qPWXNfznUxnWrK5a0qIE/RtS
+72IW+KIwEzRb4vEUyyV2qdTWWPagpWMrwY7kPruN05l1g0/FHF/XyiffvSfWzlzzJq28lttrwai
edVgcGQhlLixr6zTJaWQ+Hg47h5SFddPp3MalRREB4ojR9QuIAJNyKsqCvs6fgkS2a7YiJkp0Q0M
UcpOsTWpdhujcfsp3phT4qjibi4AwfbS3gd/pmvNgZPb8wVspF1gl0bmKL5XzteJyiq8mjUAqe0w
48wMQw4JDTEBA+gIMalAIHkYoRpQp5exvfjZm9CMK0EUd0C7XR0gt9UeNPWU1dBoo8c4hCYt+MdF
R4nGyDPnl6qy1mNUrhrQ1kHP2c/iTw/mE5tIT8t0QPH5OjWZ4ZKQm3IOm9FrxODXD/wdnaZtTtLB
CPM1EzdPiQJygBuvCkfXDBEQVJU3ZaecJFnBV1xFujWEDK8q7IYmXFf4DyZMDsglOSdURKjrJjVI
LXsQzPoAX3QtwPBeMH9LYvQCo2vLS8YVIuDdLZujCa5U6Rqvb1u8T/Tfxehoemjr9cHI7iMlxTKx
h142rVRM2aavojeHAGjsg/FSlNq+qfYSabWzZRK0FLoDu2KNry7NyY6QByxDhsuicZuVd/qoocNt
AT7cxQ0+5tFpyVDq5AclLFcYSNZF8DLhe5KwoAVQtHtRwuB3kcbnOEHgEemHNt/pQbgXy8GZ8XN0
5lep8rdlcJELimMgbqLxUqBVEAvi8QZb614q4esoDHYpHCKttekvVm3+nrFGyGlsw90kM8lW0EXw
SWuWVN7uTtEcTJIb2X9aGBRBiGBBvO0WYJxBQy2ytKbf18tjGy0O3xx41TZJXlKJ5TlFt4QLCwDk
hM+jCJjm9wPOE9EdEmkBZjDT54+gN4Uz7YiKjI1icQI8zuL0Kgr1XS7xY0982vOYOrysWJIrxprn
9p6CfYR/qMFUVNsyehBZBBGO8iRId9GgWHvO/yPunldLnnFid+q6S55JvVyHikLzL0a7foAQMhSK
5BowQ4R+fKQOAq5icmcgrozQUobluuqQE2MO72868a1FQJwiJG6NDNnHoi0Gy/mgIDb2+VOoS+Vd
vGiRfYLC5vYRlw5fO7L7RbPMxgqO8KJjZoyT2ArS5gCJcyA8dcGAMwfpMyOFgzhpJ9TXmxmmseSH
b1IgIUERx6tCLr8YjXkWWfK1LPswmzuG1iyl2LPOMhAvIBF9r7KkruWE/C1Whll68Fkg9swzGV4B
VgyONQvGsThZrBvL+dJPZ2tgm79W5heRpWQqARVmSSmEWzEX+WAwvHwwReLPTZIGwS0TXiPxEOee
xoKqWDZVJDFBKJBTHjdh4G/MRKysfMlnw0tYcxXwvpatVzWqz0U+RVtzDO9Rj0I6bSBuGlKCFYmF
GcuH9FQuSzR+5lUt3Bvs1qIGaqK+Cdm4Bd0+JKZRHb8MemNL0rPBbq5KHkw2dVa4S9nbTezvBMTM
WFlWjXLJ2e5ZbPk0tn0ZW7+8fedCL9kEUrCuczaDAKrSZ5ldIRzi6Xpc1ocziOWdXLBJ+VNbKArC
RSVKYhP/m9K/e/FU84e56399/T+XtWn+hS1MAf7xjx/7w4uHzo5BDxYBFsrMXaiVPzYZ6l/MWpnJ
8s6gfHxrfL63UOpfOownnWksB9DvbuxledlYf2y0f3nr1nKZf+I89ak81FPjJ/shhUVZRYLnpxUy
rnihXKQN0YDVsV8UnRbhk2Ltqc3rRJZBOtMmaVwLndpiPZil9qY3Cmdu85PVRO85YNwqqDcSA1uF
03PfRD6BE9b7EINFIFJVDRA3aV3UbFWiDvAQhYh5ih6abPhOyimmYoYO/ZMiXkc4mPj8Vy2PDXy/
xZggKul21sz3FC3MAL5J8SUCi8Yvima+ZIKsX6oOoF0YZMFWClmpGirZCr2CYWnwJNQ61hDcDNFx
tJ7y5DkPQqcHQucDha0ocftM2GTVNczS9VQSO8gAWOCRDTWYQl+0nEpah7peJwj9bouu2Ap5dB1m
7TGsCIHpUOwI7z34FfzU0XA9GNJdLCs7MH2rIp62vWjdKcMJDDgnCr6GvFwBxFs2NgvKb6XAaq8i
5UZpDonB0id6EcV5jdv8buJAiOdMXTcAmgLlolv9SahU0AydRrcTmndBZgBeKD1BujYamIhpqpT0
reC3cGZs8LHHdiZhT1n0s1QJIJymhZq+/A0OhzmXnDrB/QCzeQQGZ5SvKX2MU+l3WRO81pqGfql3
45GLrYEm6dPdgsYTsFlmdbMaDEKfwoBtlKH49iQJEkavBICWxg+XLJbK4IslJ4fGegrUGVGbvO4i
3J3lrZKN9oB9Hxk/g2kDbDPa4TpdGXCNcZU52fh1MCzsZPqtgdi4gI8UTA+1fK77V9V8aQVxZYh3
elWz3w43tSQeciW9aEG8GU1W9nm7JWgq2M9GTH+YO0V+q/oSLNhgY0RvVI+rNtW3Vc7QyRgRGDKv
G4VjrmTGhsarSOMezE17XTJmQKD1OPVO1Yy+5OLr7ZHWNcld6SvxoS6ajYGwNBBzpw+a+1YanhKp
ddIEfWjhZf27APmxMEoIKOV9WWWuOEClV2Y68S7U/9xZN+cbqmAKZDxrDKT1fxteoXX+3CYtx9cv
r/9+8lp/4bFT6WmQPiFmXvxo/wyvOHkXDzTuA0bsPyIyVI5rQh6ZTyz3AL/70SVxJmMjYOSl4RpY
errf65J+PXh/eOcLHOSHg5erOBQj4BAqgaZ1cemm8hyNKxmupASXCRzRjbHVU6yweEryda0lq07c
NSjxLFB8tEmhtfJTfc1nUh+A3sh2ZrzIaOMVNjAMBUyob+F27HW7P6Phk/bzK4b//GCd/aN2Vm4o
nRglOeboHwxfOuht+Ew4HrFrO7mtNrM2X3AhA9pcKVO/I/eKQnwXMQUTEREv/6vDWZjvIWoXymOA
e1rQ7hrj9Np5uGpdw9V4T11xkZYQjdyBBFfezIXL6e1G4q3Kb4rtG1KRNyhRSuQEeybe2mFJvTPW
iYV/1cZw9DZcz+TZIo6JbMm8DuUTvCi4d+tsk6PpEO2huMHpEzRf2YEL+TO4WPUe/o1u2RDrNpW3
DVzf8ZLjSIvlTReIClSIqgvZVA6fc2ufTrhdj0htY+rUkVIajUvBk6qG+0Y+wYHdo9mx3vTCUans
y6TiIUZi/YiyCQQG6qX0/pC/EG+4i9MdalkU1hvykMBNzF5aU276DcC7ve4foYHDIgJ979/F8SPH
Qj/vDJZ7YL8L4yCHaKC/TkOyrwxQnqW8fTKKU0bWLv0wP6i+i+pNEqDiPKjq21xJm9oYt/qg2Gpf
u9jgVtJWHvKVfJxShmDiLfo7JFRrOi8UN+1aoK/RV8+AVrJ7AcN1tmYroSV39BHKmvWc9dhiaAQe
uptmW3+3Hq3HRF8z4JnrW5ggj/Q8oxO/lbfxVXzFn+Ml3UsOUlBeyXZiOqrgBoz6M0d/nx2+i688
1da2rRyjvBVUF+KLvpHA+jqo2od1so1fJLu1q3U42RULSd3hH/XSvojr3pXs9BSg59+0G8Zg1S1I
C7dT7Qbm0TXQFRcjjJN61ptwiL3SK87W1XSQ7pV7eH3cQ+f+ubwsJkvIxQAK79K7+rl9DnATQv9L
bAjH6WuW2vyLl0dsNiVYcgRSKyAZ0KrKZFVTH3iJw9m/qDfyVeJUIrAYO8RYN9p3bGNoItRDvVMP
9HFhtkKVAQuG/0bTKXGqyVRGK3jh7xqKcSaXsy1gzQYzFuLFsfv79n5+Eq9B1bmZE64ub6TBrcnb
ApS8UvVq86eW4H8PjciyECXYeSpyon8TzS4Cgp/nZT+9/mNeJmtQiNhiGAszdeGpfmwx+M6U1wsT
Q2bnyh3xMS9jFqap3xh/3+QS3wtw7S8FKuC3JGATqaL4WzsMJnc/FOC//OA/52VMijBr8SBq+xGW
O8g2M80ukUqaTpoOTksjHEQ3YvPFHFQHsQDFlbYD9ccA3bIrvX6sB5WBxBB96RG+horU4dmKKSVb
Wb+L5CvTyr0QcxByz4ikBgoeLSVVJ9e9xdWqDZecBaQgDqsSHKlc3fjjk9/Bqe+R6od8KVhjSea7
QXOqlvxhkz2KTryNORzCrF+Jo2qLnbAz24eWlO0eTphKVk+Kg9JXSHkdk7VSaY466gdkE37J0dpJ
JQOA1AL9KlUOFb0zVzDAyTH1D5Ovb/SkPZQ9tWUqeeTfUAheGQv9Gk4rJtrs3NaVdmacqDkNglp0
tSX6WvSOx8xHwoDutkqibR+D+UCPO5UJ9E5BO+ENZtELtXv4ptlrFvUeKj45VlHzIesTMiM+hYU8
PODH2wbMg0RJuGqU5kvW6aewbWF8glbQ+QGsmlE8GIlrrgc36d66qLqaEM9LXcZAyzz3/dkS4i+Z
rLojt7TETlTpY7BFbDcC1TaL6dC30xat8hbVYeRE/8fdee3GjaZb9InYYA63TMVKKuV0QzhIzDnz
6c+i+7hldzem4VtjBpgB5AoqsX5+Ye+1x5iR3Sbv6tF5tei9wERInoICbIqQgsVS86pqEyMIodwr
m1Qs20RjFdqscUpwIm9yMkG909CXoeokNz059+jOYiZdJjq0RWW7miPqQJ9G4tKV1VbJYeqtt2Fb
Z80FJNvf9dTRMM+h4d4kTialJMfHf0gYtY3X8HHq/Ovjv5efNP5Qdk2U9TLdP4r9v04dyk80WJaC
j1n8s/P/OHV0EgMY7jOkQ/gBjYHT4uPcIaxaxF9HWvqG9fmlc4e38dO588+3/jcpO4XuwqUxkhcX
paGbLAILUiCJMqAoMYf8McbkZwn6Meyh5ArXcdzeSPhECqz22Qg3mR2rJZC4mLxoofBZzOu92usK
pqU+kJI4IJY4tLO1YUh8HxnyPacHcOfJ0Y37KSGaBGxawddj1rn6E+xRQ89M/SHsrePYcLIVVGkh
mbxjGvRZ6ljrCjF+E0NJePqiQI3DT7NsAs9ZQNSw+wzlQJDue+06BFUwbFa8Ub7ptF0lJCcVLcQw
t7iuqISyzyYgh55llVJ0XkzpNCYnsoh3hXllkeCsmdl9p4a23ALvmgMjvJOl8bHkXSM/NuH1lEzH
U27h1q3ZlwCOBWablp+UGoknQIKq9UXG7kYIJ3FH8LKFhMXZlUVGTd+ajtYrz5sLcanDi0HKjJNA
l9OBWSTJzbTIXi2IR8A2t6X8FBnTzZQajwPPENJ/N5riG+w0ODwIvVv9Wezeayt54GJpnRix5TYz
ZnYtkOhpftW1Q4ltLI1Nu44/SWxS0/p+lBt7bEs343i0wkW8GUJxPhXiS61ShTGHtco7cfYGPZtI
9on28QzSRVPf5OKZ0JmY3Nuia12xb67HUHM69G/gNpyu6O666S0njjsUVFdOGKTD2l/pESxcawZc
ffBPPlknbyWZOHWdwT2b3bj9nEMj6OXbThNZFsSnUH7tWoNIGTTf6uJOyi5LwWWK1lGlVg2rZada
JBwslYd69Djr5w4MmmjEwVrFgWZMwZDObpTKB7M1fSmKL2KonXVr2fXc30Y5dmVLuF/mwhvT21az
7qzotrZiX+NdTKHpMDQis8nIu8ZJ+nZ0RrUUAAGmhCRpe1JorpZJPM2FVDpLoh2XYXiCkerMg+wp
2haqtNn7NJdoKtb/EKhG3c2qz1HyRQISammdPjJpkdVTgSauG1+0hUT0Rav8XoRLIn3uuhKUnoYF
YgumIi+40JRKw/qNQ8zLw5oU7iqDjWuOPBmNBxkweXOP+H1OoXjMuVuXsJDSzitZiSVsrMe6oWUA
+bua18YW4KPUt2lDbJ1uODnkPzNEOM/sJmwafxDWnVUBMIlTrbEH6O2uvtxwiWcT2xRC9FppdlWG
Pbn0tczJuiFGvrwBSnSwBnMDgC/HYTXemPmXThqqb3qjNKB/lGQ6AQO0rZqIhBXkn5pfTDYla2L6
pOoI0AW/5CmGR7wAbOaVB10XmH2FN2rHL9ROsYOzHQzD4JNQEcjKAAmCJfWC4EEQSVPED9rq0743
OhvJ4Hpax4cifUzBRS3iAUNcY89jcqtmoqtUZNHmlVfSc6UFIqxwLxUNM/wGtwBKh85CfURjFBMk
X5suIQov0Pk9pv9XiwKPC113BXF9qplWsQvRUHOoQ0qGGVFFq3GbW2R5TOKuXrKbvpsPMuhuOlmA
x5wGGdd0Z6V4IyM7KYXDOpDQgvazhLWkrS1arfZo5uZuloUHvWzPvSF5LRVcWQiuFUdcdpofa4E1
FvdCSUUHgFaUCUCxp3VO39K+I5qyMyy+/xMRVqkZ+4ArARU+qy1skDp5lWMdYL0El1w5DdNgZ2ji
QovUh+IlxE8ijvg5cvVFRMvRA4GVUImX09MUD4FeEURoyghCB3fSzhGXmMQZydHhYpV0JegkuRBh
f45Z3YYuMSG3g1ZDUMcqmysQaV7QcfAMiVOOd+XyLlgXwk0QeZUnFZMG6UnuqM3gfXFKStl9r6RX
4oZ/NK1r8tbA+bd+JxIhwNJqgNGVd7PfxjJ6wNg1Ydw2KdA1g9SkdJdb3dPM1Zz2FWz6fp8rcZBB
TSbb603TCHxJQ69jYTMllr3S8XUttC2p8mvV8PMQ+M7SM5Hl+OccH7cLaOkOKyd+HwvEw5ioGuaH
qVFcibFnpb7V8aHC/ysPLPC6zm7Gt7gOd0SIkg6ZfyYEhdXlNk7ODgh5rwu+2lmaDcSGL5ItwJjE
Sa4RNSKTCCnTyKtGYBjgkVPTkZSXdelvBZSH8/wi8CVhb3XVrhy8QkOWWaFeLFlwhF4Empf7Vm9c
NQ1cMC16kQiXIt/Nxo3myfPXaLao6ie7XQDAgMYhv8pZS26QaIekxpsKy5N4Vj0d7AndPqzlOhgF
6dEk0xIr8Izfqv/asTZtpWrf8/VVYZKtqmXLIdLeOASuX9KaEyqKO0n9tt9CCWLGXlOYXrGqjiEO
J0ZX6H5A9SALxMsVRI1mD8X9uAbKZOF1gHSf6TdpbDw2UY4BDUQkc4WY5WhMukMxEketxCdjm6W0
xikd+QxrvyLPDTm7Xyump1r5MZVWX4vb6zn82k7ZeRjVKzPUP6lD+U4mDIw5UMiCBDB8dRKr3hWI
mYSey5Mw2zxpnTSXjmYZnYUBUplWIJNsKdMbpNH3mfo5DE1vyWoPT58nxGHiIIVZzPkuRNjYJodY
yCxQoeTEtj3ROIaCTiG7aUwMxCmXgJC2l4o9hvq+LUWNRd8b/RdBqw9WTNPP7C4r58O01l4Bpa8s
cJqJyhPjc5g0E5Tzxi2yW7EDwWeBcpe9Svg0ZdU+X2NsahctQWpWyYHChd9qqTtIRWDwJ+XO8ZjE
csZC+3m7U2/qCT7OPR/ERhvdcQTPSwdQ6aqV8kuaX1d174Oxdukjb0eQoDLBG3qtOJGU3Ff41tMm
vCq4L4pZf6wyTHSt8akT6SUXOIit4nMuMgNC/8PknogJizVGYcKFZ0e07cAZTFbtGqhGfyiEDO4P
8eLjrbHu5KYKprQmWXdhaFcwIrFOqTSDChx2Wlfu2rrbrWrFF8M6kkjyrpjXYjS+SCz3x37wevWg
lJjuKBiTRkXR+2rOkz1o7C+sKxRVxVkgJ+wcNcVDSBoIS/F897v2Ot8GDbQhGrML6hBK9f/SiYqM
YD56nX99/MeEBcMyIlSDKbsB9eej17HkPxTNsDTG7Jty/BuL9GPCsjmPCVTbFJz8g5/MJZIK/h8L
2Bbj/YuzdtwsP/U6/3jrEl3cj7P2ZFoQ2memfFzLrvHUKKdum+Q34Fx78naPsZFe6rx/FSBJ6BJB
ogaA5LEA8yAFVUeyomjKQaYrz6K2eka4pYSFroZnMobZoJAaTwQ25UgK4ifByJ/vDbl5zGr1k2py
MxzLqxBEfNIrNOQslqLmMSHYuU3VYxo1dxY1vJHX1i3Oq3b5LNUB8I20X5zJq9jmxaajy6ij6hps
6KtWx37aMbDVhFuBrgsY6UARnNYTcpiBc8mCY8A8MnmROUKL5KITtSgBAY2Gz+BNt2csUTRk4fMo
W47wSIE/+EIXToe5DNNbaBOBhmpxN7ZmTf6I+VZuFtq+PUkNYQo9PmanrNOJRLWVm2ZaWblXFEOy
15fGdPucsojvJspa2bytJwQsK4FVlfme1L1J9X1R+uJgYF9FljqRhFO3AM6q5ayp3IMgcWZeZKaP
uA1v1g1MsmqsQeqS0DKBtCtbi1HhNC2YfEWAXppFzX1M4poz9R08s7gu2S8XoLsXw9z1dHB9BJZe
ycvMifXbMHpqjc+RQrJNplKG0RECYRs0WrGFOdGWT1DhqavQjcl+2h6HGm716NQaNSjeB0c1QuqN
6GVsHsp8Kl0M2di/E0bZCbZXglu6QOql7LDC1ljg/u7VsH2v0OS3cXb/u54525AByyW2Ml1HuWyq
/zVfQTH+45nzr4//Pl8xNteaxOGgERv183yFH3GkABdBfrnt8H6a6kroIhnqcgxu2HzOuI/5CqJI
A7gYMkmdDeAvBWjp28D6R2HFn7+6tElKZOTzsrIZ3n4QVsDnbSfYPOGB+W5Pmcs6LGQfX1qyDX7o
cYDvegUG6EF9bL8ShGso9vyifW0ryuKCyMJQI2p7uAuz3ewjAXAkl8VYgGsivsYNTpeFXby+q3K3
sY4d6RjNcR08WW8jor9f8mFfVE+TdsPN9GaZ0hv2aRm4D8MXVCeffaO/N/O9dVYvxrl7rthH0Ta6
irKz2QiSh9K9DEDGw0BN3HA9asMTWEpcd6n5BuKQtaBg2jKxSXV4z7Zr29+phNvFLa2DAV7c05Bd
U7/Ky2vzXo70SInhEdP1lTeXUy42fqaSF++bxEyGh3gNUnYlX7ZpTHVdN5B0YtZS5bHODgtJj2d+
YEFGZoVnXSwKajctPdAAqEglwZM+SRR1hLIGzWV+JM9FM9xe8/Gyhwuc4iBNnO6eFN64s8tbC6+/
rbwrhot/VnQZa/v9jtO0p7bV0HChIXVU/jwH/hkPJAqGjhurv4lWwq8bx3KH9yEInfpR9AfXvEiH
ZA9/k+2m6SbONri11WdUctG97Ff33V44NPvuBMAZU3xxvzB9Pgk35qU6sUaMndQjDc1PX+uH5Ri/
mp61F1ztegqyi3hEMHORHqjllbf5vJ4TV3Blm8/tGVx/e9PckXO5q14Qafvtzgxy/jPth/1wjX/I
qzzkKggbXsfXYZ8G1LRe6A3H6ELOjUsA8m1/216lV3flF/Woue/ycQoIXXH1I3CFXebP5/lcXNQA
Fqqr+otLtEIwHzp3dT6VvB6fgTNxb8KPfyPvSGW2LRfWsCsGCCKObKFZik2XZc97YA9X34hBfkBx
/u09xsHicko7TPyQ8jqyPe7Q7/kMw6+SlzSQT2mgOItr7Eav8y35sq3VkmNEGA/Eakc/j3yH7MVm
HXdkl3ZrHudr2WZ6VvhNcNce1leiwHaIav3uXuTz4jVs0x5ci3FJeZ0Mu8jftqPTa3uub0heWVgz
2rVXXplHOuLuQMjWpRJvqkt9099ULiFkrrLj0rIZhDp8jMEnCGDs62KbzsRPA/yLDuCdw+S2duEm
LgOoz6Id4vTmq46o1lZ945BdKzxP4ZdcPdC+nHGn87dtbyq/8gu33jWeZn8tz9PR2LOpYSvIxI3f
QHvXr/pPoUM0QS35xjWma6fyDF6DMPDkLvl2jURYrR40LgbjFdsbd0LeRvtK3qZ1QNjIdccVTJpd
FNrihayxK/OOkDYfGrcdjXYd1F7vyc2ZMh+gdYutwymFa2lFYrUb2j1a177w2taP7gfV455ftSR8
7hgEsNV10EIroD4htrR2VtnGWb8Yr4B5T8p5Yro7cPe1h5f0M0rXBk+ASBaO3dIFq67pVjtcA3Z7
HEn5dKNdG8xY2CY7PEE+lWg8HHkv3U4vLJLwtsnX/TE6rEHsq67u1qiM7eiBEaz6or+gZ2Cvw3/h
H+I5bXY0XirZA/v8jpB2u3AgcwXGVf25xq7XkJp6U0R3GfPr2gejGqtBQuT7g3SsLwNZCo4UZAeR
zMu3baDymn8xH5uDEkjHmT+3yjVAmA4SCCQCWgEZZdPoGpfJQGmluzKb5agdXeiPrFvoaDR/5YhC
6oR9mJw3/vbngeuxMpjjcdxJ7W+rtvxWjcvqxnDAGYHt/L+sEWAIfywK/vXxH42I+tea9yePu/yH
AZpY2jSexjdv7cfKhX0uHYqFiVSVTZYrP0h+NAoJC58bHlzwSRQMvyL5kcXtlv+htfzHGwdC8VNJ
kK89oiMp048D0iQKT2aXwqqTRTlSTaKij73Kqiqv7bLXRjYKhkAd+sIcB1TZhfVDKg3YXrGtR2Ny
MZI3UexIaRVxfPdsRorEHUfxUgnT2ehnVqP8f0CIwrIGEjezhfkZ/IgdLJ9HJJvU8ZWQOzlylqYV
zJ28JeooG/Xf3MbI69kQGwJbptml1Qhwl60oQ0r2Amvxug7zDvePLa/teeGur+nY0fkC6An6vfxL
2dz3UUMuA7cAq2sDeUW0Fy/TsWotp9TlIKZDanTj4RvOAjssbKjlbo575sEzsV1tu1J0r+ubrl5p
LH9sc8ixzYVe0zMPX+a72iw8ks32ayu8TmGInAfOdGN5goVTN2KjapyydhZdvcm9FsTvhPIdQ9iV
IoL0yU9rFi63iG93/Xw9JCSohPu4BntoDPs4AYtRI+XRCt8yXywkNcNEVrHM7Q86YC9WD0JbSwQy
MLfV63upLmBbUAQMye3K0Dyt2XvUd1KiE1OsBn1lvTBNo/yhJ6umm2GsyQNWZ9ZXXW+PNZRG5J39
Wh96C67r4Dfc3scuOiYmc7op/6y1GcyQiIHuO9GgYM8bwnvjOxG9uMSZKkuNLfWK1xOYTJXMH+Fl
oE0JC7Kk49StimQvIFsRxHQ/4Q92hmqAf9OwE+daFWy1ib7Mpsk1xWkohnz+mjbs1VpX0Dqy3Q+B
denEaKclVGRIl+LIIC0sWoh/UuGEjXCWQu6zcXXfGExZMO/biyk4OqS5umVNIaOm7TNGQq1kPUs5
b3Ymm7QW6zdr0XdILC7bhdzOUjDTj2FEYXlD5EJKpRMSiarxbdCOmnUyE4RApe7/rm3UdnCYYN2w
2JswVzk4/2N0g6L87yfmPx7//cSU/gA0R6+EYfd7RP13cYz0BxcNxFYuJRXZzIbT+RjdbHkBiNDh
2+El25bbH20Uhzonqkmjxf/+WhvFDOmfZyZbco0JkcVr8VI/n5miNKULxBjxONAZqFhqrY4dkKpr
ftcQ3CsVj8q0OLVU7moGmIKZ3EeALnCU+OKiw8AgfGnAL0TibNjJ+4UtXVFQtVgXvSeRSst21Xwh
9F6JQsxZR6VlZt4cala16ShdLYt5l9VPmvqIEGYbKDgGejy2W7aoZ7xA4kRd+2qGOcG6n5YoOVao
YLr2QVb7S7o0blLNTgIuq9zyqtau0phTWAg1pXQ/lsNxFGvN0TsyqKzFSulvjMxBydIP8XtdIavJ
AQG8h5PSg9oXhEtlpV/CRnwGuT85kvoVMQ7og5wATFXySJIfgUEm8Rdr811N1BlJL74nADHvZ/G9
yp4Yz7FsKgamowm41MVMpDMqUcCyoyQlFdCDsTutySZvLlOTJfoZIfd8o4RMYgrNE5iTRBzWCuLr
wlQD8jTtb3Ag8MQ368DCq8014XmDbxW4TuizD4mU9c5o4kwDGGlts5TZVAVbHJR90nxtu+lrKRdB
McAV1QePyTXwkzIhpbC6EnIwDUm/BT1oowjopHYYQY3OoAnR9bBg2xq/aqyaxvqrDtVNSQZs2jqB
k7nfIUU09e4ug7Bny2N+QoWNJAG/8e98gBi4nWCKYIXiW7slMP0vN6q4FUF/m/3+/fHfDxAYAaal
KFhRdZWCbnOxfD9AKLpEFfQOHlXsKn9jBKib9MXki6oB9Ns8pD8eILpBsSX/WXP9ks5a0n7WufxZ
dH386rzNnw+QIS4E7ITo60KWR1US+aUV43ru9xVlRKasd4C5qA4E9qAFXrqJYLk1gW64VSFqTBSI
XUvaSngBAQ8La6CQ2EBBntmw1mm/H8L6DhnAIS9HPOLp1dSIB5IWgzLB+pp1uChHUIYGcpNST3yJ
RaeWZa6ItHZm8qoVysmqnzpulEKs4sZoTt1Uk8DEErRG1lHy85QvE7wgr9hM2iZu7RbXdo17W8PF
rWvikeOC4Fj9VozIoVtC3pmI8xvve81uT3bnzRSOjeTa3GziKZoOW8Q5rnequ8k7dIaZPVwP7v55
jIGTyFIvztNTFRWqvdZS5idr8iCp0U7DJhobTIeiVf5Uj9qzqbE0TY0QZcjkjxYW3K4pXWVlrrSi
mqACwZTnjtvgVH+xSHidB5O5u+pJlAJcSc5KHTNTzzDlI5f7ddTeDUpWfMGuQPETUwQNFEM1RZE6
+B0lUp21h0ln+ELppGw1VFtHSyCTylBONw158rZBudVRdg2UXyJlWBN3x0KSEA3MHtZ/d+0WT6Zq
a+R74og4RqIe5IvZPCzUdwp1XrGSwMhpaJovI1Ug6kKcdv111vdkiqi2Ie17asZuxr0h7patlJRI
tKGy7NcrtQH43FBxLm3hpVsJGhsn0g0h14e2RIX6ex9A2NVwYmCgUPjG/8cBtA1m/34A/e3xHweQ
hlYORd33oe5PBxDpq9g1DFP5/5TUjwpGhttHWfOdcv/jASQi+9VEFW8JHnrqnl+ww/+rwJeVxV+/
+rfsiB8GwTFr8AEiuXqU6mZflhWq0c3Xa454xtrYJRMsaFrtwhcEye1wq5rFpYIyKs+GLQESCxNE
8bmECyCIZAIhrMRtirj3y9K6HYrokIuxnxSkFmPZO6GvvlaH+rabybLTa6R4iORy4bNkDLaJKCiK
GC1RTg+VVrLJKc+aTAacZd4scXwQc1UJ5gqRR6OGBE43EGYppthsW9FRmwVkXMZLTuNXyj1OP+mu
tTg/1hpZ2nyCmFuAtR6k/WrcmfOWT4nqAm97uRReJAEk30SwiaOE1wSeulOnP0X5pU5gktTyuSC9
2CAgVeukPQFWm+t7deReeolX3P6lLERebmbiTQ+TA3V+fx56MXprOK73hYnFpaU9sPi9dAuCPlhG
mgcosTHD3AqFn0Ew9EKLgSIziMg7blTltVjKY46xt5VbCaxFfuot7dZY2rNIww1mvT8iAdh3mhYk
69u6Sg9ZtHyqQ/wwo8Ak3swuc5jhEKSWTJKvfZxafh0vT10f7pVW801RPDalArG0V8go6unyK+1x
jEh0isXJjWPDb2BH5gaWexXEba7stMpanaZiEKZ+XsaVO0asIwEOqReLvTSV+0jtlIOihbuYoCby
bI2aykiZmvvUkDGrNeq5MiaG0KTcNt1jPhO0pkfIctppWp3f+uhBR2vBKNssXxwV//vowVb7j6Pn
74//OHqIXxaZDlHJkI+2bbA/ah9wYEwR2Hqz+1E308HH0bMlrZGzySyKJurngRPPZ7EVJzT3z6XW
rxw9G9Tx7wOnn9467+/HHdSqK4s5WrqC0Ulkrhxl7DWiMboz6GYW4nOL9X6aRQLUj9vwKVTHAPSf
Rz4U+yfJW4Svajzb42Lda/NyXVrINtCHxVtHg6QjbbTGzTZyZy2RXVjgFmaur0kBqWR2Ik83EvPR
UZ/9SUVmpzeyCD5DIf0h7T6PIjJMQ+0PmQCRgklCFMO50d/nOH5o4ZFu3A02aNgIQvkJBbLTxNKu
GteXNB6QS5l+SWxHLxZuH6rDs1Gmt8VInJvZrs5Q81UabvLlqUkb5SSx9U6y7lAK4P6f1Sg7yGm0
Nxeo3eihxIq+YegZb5SxW7YFWzYpuySlGQd5OZnujIfHqNS7aTaO+vpMPXYcx0c5pYaaUhbeHG9J
NwRihn2NEC2PwGFvrXVfFCoAiosHfcqLIEvE6AMq6TmMHuCi2b111zbrLp7WB0OYyGhrraBatAdO
N+K5xMk3tsTehaxlI85orCKF1LNM0yjsrNseNR3wO9RrI2F4WlDjKh0y4iHFyosYwaQduGtr2Vxk
BAO0brx5LQD9Nwc6MJaO81Ula1g9NLcQUj9UkOdg1yCOCHVj5A40sFb/lJnWQcLcIS1EcEwnDNQe
TBdUa3hA4u5KTJi2iYMzYxFBgIWkDZVYaPhSeGpGARCDgURtaE/FlIuvQuSPsJ3sJpa55yTZIcex
MNVt0G32hmOILfZsDN3oLSnivGKuHhst356/su6XtS7uhER6y8eBFWZrsi9Mqmr/u55m20YcVxIj
bFjGSGOgIP/v04zkxh9Ps399/P+fZlvuD0krf/kLfogN5kebcUqSZBH4wJ9k5e+nmf4Hc/VN/iNu
KCJe7XsftyUCgVMwGLpvVRSH0y+cZd+UAD+cZf944//wSUmgtsK1n45tSWJgo4Si6Jm9ZvrRILuK
VoTXxpLt6qnrb0ypOxpphVbHyP2FkyOPq71kFMdRZa+JTCdjQxkR2Y6bVfkyjhgH9TuyBmXlWoO6
g+3GVtsvI0AUBZdfz4on7Z+sWLPLliNj6UAOlXtwLEhj/ThiixsRjwUUUVlNLKRQJ60wUOTetoTp
0I5MRRuS5pcvUfN1aDVHXahIknvFuBWm13z+AnoWOaNcnJqsRtZqeXN86s2HdBgQB/rcxu3Regxb
BRwlWTBAg6rwxkARqzX3NQ0UqTinKlXwO7F1YtFsdM9RkT0oeurl+nTMCSYcxf4u6WSnR9lr8kS9
dG0N+ePAt1eassEuTfUsEGFTy1HQUm80yWMMyKfU6j2lYaqxSlP63RrHsBv6cwgKUuqKp6SAm1eo
6y6Jn1OBlBXYsv2gPBhRfK1ni28JcH/Ma4mo+LVjnS/X3hDHO2N8trT6i5KWIE7GBZmBtls5z6SF
9aX0aOSghoh4N8sTp8px5Vwa6Wvn6C0VvojClTxBwyU30qzYMa7v8pS4cXZep0/T/FyLdyMhx32P
fSvFUxCKYK+fOlg4Ur5fFgvZFBM4jHCxnptfsiWwIkKaWs8UE/y3EVvc0nKbRN61SYE1RAhgFe3L
BdeEnm52ZknFTvCl48BXdeEM7+CFOOa3XgU1RBZkWCW7qVyv23lGj67pWLlnkHVmUKhY9Bp5eqjh
mVaVdRd38b7l40DrZeLaErXFMXX1lEZ9EK8YmuM0P494TfVRuTaiAyBfsqBYYEKnz4g8St1F1mAI
LgQyZmS1lN3sKVMZKKMARSoy7tKlFnYU6qXXMPh8H+esCn7bExNEgIbKELQAFaApy+p/tJ6Uaz+d
mP/2+O8npvkHA2scqyaUPOq4H+o/uC9M2tAZQTL7cy72Uf+pf8gSQ3y6UgZyW832/cTkB3SeKjtK
DYnYZlT9hRNT24q7j23jhkaA5UuBSeurkRrzdwxbrctFl0krd8yTvBMPYZ15xH/tmcj41gVNjS16
qlf6tG9H5aT4i7c+8+9uele56w6CRdwmejvxxfAK4QpGkub3e1VHygLwvnYlskmFFKZUg+vgnOSO
WN4rgr7DL7p6YZztGTMZbzoC6BzrB3pqOt48YIWuPTDeYSL/u16P3waSKtcGwwUuR+ObpfB/zWJZ
Sf94Pf7r47/3IxLYIOBE2x/9T2Drj/0IbQi8IXR4WwL0dql+v4Nrf9Cn6NsmHp3aN7HtX1ckyUFM
awhiYILx67zWf4vJVCWNV+IK12mZ/jaLrXWrMeKxJ2gLiweEL9NwsoV6sdDS5SxF5Jrbk9TB++11
k3uTWqL6qr6R0A1dD4r2CQaCP+QzCKChvzSy8F53kIv1GQ1QbHxdo8mXhT3YVF/vS56/wjOR7mY1
x2GGG0Dd1wvAmooByQwWVGpVeABKfkfIHtG2WTAuZZBHl9KoCCPSnLUDkzbmkz0DphllhXi/J2w2
Lp5CphrhbWSGOw2jGi2+rYpvjdk4XYOFZ0Ji96jl0y6XL4SC5qySPjVR+YBsZIiFfTKu+1kkP2wl
gn1Cugcg0Uub8mBqPdHPpYWH12TzbCR4sYBpOsVgHIut10gTQmalOmy9UCtwfekPlQ4gCeU+zpLj
GgOhTmQyukg8VN21KpDKdqKIzAd+m9OopCYlExyKXGz0fSxiYSKgGQ/nPi8ZS4/KYZ1Ebxg/w2py
CTWM4OWAbfMyo/EybfCqzeKhKrwYvot2B6tfCOqEEO462kLfiQ+2jXqOnYGhuTtNaA8iyiW5mtKd
mObuasy1LwOwZtkz7gW0BjZgtBtQoy5uV9oHUi868UurIAjDCwe6EEJCIXySlfZJNGeBPg3qRJig
26qZwRIHSuHCqisOrxtrckywhgV4Q27dbitj/umfBSXxC26bLSBE1Az5rNkovfkMoD9suMQJNRu8
xjV9mFAVtclDCFeREGm0FFcrtEUD6mIj8HlBYZSpC+OEVCdZ2Im1cqrwwwyrcEiZcBlAHENsR3R2
mt54zCKvM3iPkbk5EY/MDXCgYNAACTmBhmxmosK7T8Sp7IweQB0AyQSQZAdQcljpba9m5aQhr6qr
xGvT9RDSCsvKlzy5WcFS9rhj9I1TWYTFGKRDvuuhwoTT53KCKxjvjeR6wXirERXV40KKgVmOsO0k
umsC4VozC/dhgS5DQB0W4apDfMJoXZ3u5MLYmd170Rh2I0jBWPQsUT8L5udQb5nlqzfiAhMcSJfG
c44a0R8R3qR5LiApPzS8R/iBx1LHcYsKUgenEqKBK6r+1PQYvqSQiZjqLjkhcpNOP0jmrVF8ksFU
zlJ0XZkvuXi9xb5XGPs12uskZ7s4PLIOhKWp75oSfVpzl42rq7fSfpFGz7Ky8XZUn0jpdJdUxqGa
HudcvS5b/WrOQj/Zoh0QX3esTEa+QVZZgmPm42u0Ym/ihIlGktp/X++7yIkuq2zoyaViMEaj9r87
STwjP96HYPX/8/Ef9yGDOsZCFG1tgIwf6iL8IBBmZcRYKjClb8P1v+5DsJeIH7BwbqHr3u6OP1ZG
CLlRFHxvJ3+NUItu66fS6B9vfSudfhjJV0ltjeawrEfUOC1uYiV9CudoxyzbYfHuhjKMm0xFWCjV
CuCjsPPLpHCSSN529BZw1exBgptRrYgCsK+uUuwrqUYqcnknLzObahQI6npqDMVbEAskZFDWPdLb
NjvG5K6beJfySjitmgXDge+JlbYPNdrpwgwdq4xFpJIkllQ9FgVkSEo/7rPuNQnlUzWUQYweYIQn
I/UEYvJnOszN2dKSXdeRuclbFiQXO7PL3dSfuq/rer0m9WVkedj3qRNy/s4T1JupT/eqIR3LntgD
VuWYRcglGLTPszZfkWi/tybwHMR7CVK8w/nsLWZ8N3ELmCyCxciNnwykaXBN5adEeRYS7FcFOXVd
Q2Lu1uVsZCnS8Qr0r1ZzKjrhxWzWkLSirfW+a+r/4+7MdtvI0mz9Kgd9fcId89A43RdkcCYlihqt
m4BkSTHsmOcdT3++cKbTQyaqOm8TKBTgtCiRFrn3P6z1LSAVVYJ9284+V+F0KpEHrbouQuqmGeOy
Qfv/lPXKm+I9G9ZbY7ubMChePaveWIHctYb5GXbGc9Clfkvoe1xG4s0opH3AHtqt8qnAkT/bP9rW
xSuYDrV76gCmELCGFnXOVgBaGBuq3xKm5OY5yKrQ0le1ZouVqbkFLTuKEh+OwDIhpalz7fBSq9C5
oJ4XvkMmilPSaWtRu3Wz2f+JuE7BhFqOYPBSdsx4pAly+xhUvPBFuu4T8mdKuKBsmc3HrADHAUn9
XudaDtJspVnVchrMdUStoVXJ2hqyj7BNd1gbOoRe2FGJR9j3ajKn0ZHx2o/lAaXQa6OYd1VtM6aI
on7V2+pt1javTgVZ1wMfLtKT0SYYykNf9P06dp1jHllfWKmwsIz81rhjhiGB/mKGH/1AEiXY3Ym0
W4Z59FbWCKKN7l4xVd9VbGPXqR5xOOJ17ELpyxARjhuwWIYxaFTNfTmvgj3Fxw9waAcKvPpxlstI
piCBy97YCnhDtNZHEYsOXEl4MT3l1Wu7S9IOfJnhHivi5va1CMXWcLhcLa6RLNAXXZ4JX8ckZGj2
NqmN4zy1TBRlj7+KCQvLdMt9NLvgfoxwmCbFMVYN1rPmqTWnL1GfuDeqoIGv0VOCHA6DTRDm1kGE
5kcygJ7QM5QjVQlWtuD32LZI8cPx2QqsfDvZSCGNrMUBj9Y3mgIOin6reOVdU8oPkZh3MgiBQ4Ho
ARTJt1K5rLx8IocuIrQZY+ZO0d/tPqAI069FqiAFaN7UzPucWP3RGJSzFzwIQpZTJtgsniq3W0cj
HMbi84CyoAoQ12d07yq//6BWlfe2ktshVa75rQ8DWhfzneHOqoHLFgwBy6xqmzLyWJlc6Wjve38s
upeu7e2LTTDRKWnN8h/edSFhgdmLBZI76d/cdmBgf7ztfuu6fnn899sOhCEkF2JBoUS7PytgaBR0
rjtmp7//1feuCx2IarEg+u0q/EkBY0Fot9lnYyycXUp/Zw7wK+L1z0+dVdSPt10jGfg3XmAcosR+
7LPswSXP0cCAD1rKvSu95DqZol3QX/TeODbWcGVE496S6pVT8NdEZEHMLkJwaO5D1gkfwvwiCqr1
FIXm1oj03RQIbRVZ00fTslaNsf6SV6A5CgUz6VNGH2xqrXpJG7IW+y8mQy+FVIx0IOQFQRqh4asi
zLfDeHIag6QEwl26ZM1cktRtBT8AIVmeevSwItXYc3Qs8AxQ7vK5Y0zn3rGdu8ho7iejrwUdJ+Sy
psTrJOz1Age1Yg30MNiCKAR1CsKEwhDhxrqgUJRfC0YCfCggq0DAHXkszaG/eLg4JE4Uas2UmnOq
buMKVERubTKDyWv3kFCf2tSpJfXqHEARlefS/SypZSFjo9cVLwmqlIhaF0T5lneb70KJqamFM1kz
2QwWsrb8sC7phvim1M41NXQ13MMnYVFHae2M3SmlXHWpuUWUsT4xb/Sm2iXdqyZfB+rzmjq9w57p
NR8NabQd6SdCRNsC1ThLOlpnj0rfaF1vV+YoqukBBINVLDoNnUGrQBOk/3BpGKJdQfeQkc7ryr2g
p7A4aUy9iUPfzWr3EmbRLY3uqVI/UJnH3hzIdq8FNU+hat8gfGyNNEJq8GGpeb9wYV+z1g7TfA9y
mhfSw+fnjVC5eFE0xs2jQmfAAQaO97ZG363SmI6zhKCrg5VaD+ras8eYEAtr2+TKc0nYSYAYYgLA
kdnIltnz922zquia8lkFjVcNfWW66J0S9o0onF2i8g5jejBiuI0XbU/HIsS6JaW36wDeloA1O8iZ
VbeJtXSphPWyhT4grfo2nEbvKHL3QwT2dEwi2qj4fcpVnzY5jC+FO9Kx3Vl6ve4RGDgEzIOlPYBK
oy/Xj7B1QRe9F4mzySXbhUTlQpmp7/w2sO0pp3/q1OvrNJItOWMfeg5H/beh2PrP5+9fPv7bFNYB
yOfMmdjfk69/38K7zicb1TAjMRcBjvp1PfXt/DXZdqFFQlr926jsh/MXxLbJ1xLB/XvG6N85f7Wv
7vJfBrE/vfRZofhDt4HT1Gl1RfP2DLVARqQZjCSWuJPWJCsCz2ClkKi1tdJkI5owgW6Shz7MbLIV
pnzOyEU362TIhnSiOJdjr2arIISAPWJJQKpXJrdmy8xVS46RmPKDnOc8TugQx0M+sGiNGikhhwFw
fawXaa/syFbFrW5eqzT4RXQ2A4NnYH90veZXgXHbYmQoe2ORTcwIvIK4d0wBI9meJVMwPsKJZyx6
s1YAWhOVFgLFtwlhjNOVEtQbNS42AzhNY3Dv0RO/hqzevXba4moguMO8Az/hV+gQNRdiXmGfYZ0t
GSQD0isOkZL5SjelflKglKrN9ujowljXFVEEi6JRwwXul7OW4CgIrPHVaiPElBxGqUq4M/g7Cn1N
/1yTLJ01jrofAuc0eOVt7+nvsqlijgbaIh08eTUjEuNVM+aGDxCfGYgebNOpYuIdG35ILgjy6h7n
BSxQT18bSryO49swaK7zTNJ0VKvKzJE4MFGosoCCVbfS615Xl7lO9fxP/Yz/VmhgC2C4C9aedQur
jX852daxDfwi8jN/efy3Gkv/NH9MvjHvOUV+mmwjvTGZGmDf/rNNgU35X4v8+FF8NbshU6MQ+1u7
FmxafIa/f8a/vfT5uPAwkVkzAePHzziVYaHJNDIPqVc7PrldNT7VglDxfkhgN1nRewPfIWnkh+Vq
+UnRCheXCyEQQr1CvXiFNhUNcEympwcHYefSX86dJOle8y2m5jQEsOo+9DoYlx2vmPglgFdOxgK4
zKaIzArb3IRR6JMZPiMRUOYV7K4AOamrZP7owC3b6upzmynrPnBIEVbBnNmGWKnZkUh7ZScsycpH
SYN1gJcySILitjS2NTGsmtqdlRqxT+SZO7dVPpcV42tFJdazj27ZZ+07tT/XxUC0n3KecGYlDHbV
It1hloQPR9p9Seq98ArCYWrwnbUorsdahkujx9Q5nMHHk6E1bTQNdDKykV7HZc7chBHhXolnR3u+
CsYKola5LhtW+Ehf5uSfZj5FkcQkSGMUHY2MEqnIZaZZOWMMDP8tYqhmTU0+i2sQ2diz2iZEdlMh
v7HKu4qRrd7e59rTDPAIGwYYCHZs8HiuUdLV2WuRhCTn4ID4qvCxpm4b6eSuNuyrqf66/iFDEmSB
2UEglHc2TLnZRaW5fjRriAwLo17bv7chZt9h2CYA4ypLvS0G8MCEQvf/2PHj10+MoxECOGt3XWaQ
/6Yhc2alyy+Hxa+P/3ZYaJ9mXa/KUYLOjh0r471vsjw2ZFwp0B/MPxR73woCfKAGD/hj+shH/Nti
Fh+oruLCQrRn4kOy/pYPlCfw58Pix6c+L5x/PCyQrYbSq3r1QP5DdRgYbsWdk2CkbCLAM/DAycRF
GGFB6iqG6EZowOuc9zHD1xJYbCgo+Q2y5PrBWrjIh+/MxNb9SFNxJGVvwJ3qGKFfPHRQBjJkCGZ0
1RX1R9uQUJxVftPFjNihw3SQAvgQe/UUPjfdwGR8INFH2ELdp3L+YSyLFjJ4ythEFJaaHPTEubQW
BoMJ/cEefWm1gbhrnYZQFrdNhh0rEMsM5IRR2tsQxIHddEsnDfCaum84OD2w7fu8oXzvyuBWeh1J
VvF5MlomPR44hG5WyAU7r2RlBWHds6uTWmkw7NT1oEJ7D3XGs2/YEBdK0K5l/KGhOwtdD8KLsze1
olqjYFqNeIXSnIxRrnGlf3K1A/MsCMPgJEMF80KAD+FjdBzmVvGKZKhQ+dJUx4Qusm6Ttd7qWELZ
Isr0DRGHr2XRWh3FQy/JPB8CKfdmQSJGCMIL48iaZdwd+vONWWlgyJSnKsWdRPZVCie9wprlZPDI
lH5TmdDPnWi4JJxlHYNfbgeBGEdlquz6vcrIMVC9ZtFg8cTEvBdGOr4HtXYV4TbwcsCiOpRKp3hW
kfg0erJGdrpQqEJ4VywFmzGtfkjLx7i1b5WJvLHBWRK0NGkMp6tDnaKAgdKVYUqDmo6lIccDRyLs
InMNPHEYV9nIw0peNhNcZYVJJB66xAjvKjx1rleuBhlBeI+O0dBcFaq5Zo/KtHDMDwl4pMGQSxV7
qgh5x1mQF62eRlRdm7WDpoe+dtaSBviQKwm8gzFdSrFYacrSYMZQIAr0RP4sVALhWQ8uQ1s5iPoj
Es7NMJSv6kQmDMzZMD6FvExrmkWWLRARfZnEvV9r5bHA/2tjLQmVYmtiBoR+uagzwuYzsBy2suxr
0++bS2LfdXV9HffDaTD80RUriSB8p8nxMmr9laZPi0JAyp95qk2eehCJihcvo8u18IhMgOBLrXmL
4xyt6yynVRLSl7ICw2CGQqLpCC8Y3MLxU9d6Uj3lWmTheImZvu4r0j7HwMvXppmhJ2vYlDZJ3m/T
4S2zx0XhposxjZ9YBC80futU804cnIO4e8EPc0gRBL6HcX8IQhAM3fTkee2dVJiCT2p3xcALKqGK
5pLBRItoKK+b1RA3PsBTQBVBhfKIBTDpKhFs1jZeSxsgJ53HWD73GeATaJ5jrOPLkUvDOCdZ+ELH
0a3RzEse5x21QNlHBrkG4PuWlcyN0zhpxyDn8zhyZQ9tz/Vqr/Q0M3ZOdQ5MhTH7sNL666kvl7HW
7QrGDSKs32v3sWPgIbqE2T+FDkB8I1ZvdO/Z5SwU5RPe9Wrxf82cEaxk3HaQDhBgTg+lxsU0fSQk
xwWj3GTkA6VKoy1iMi2hvR3LOYAN8ard4vAaE8qY8MGNp50lnxvG6niHb8NErmxSuzq2GlZq7TMX
KYupHP6pxTp7oflm1ODAzXYccNL/5v5FQPTj/fuXj/92/6rcv1+7ABsKE3JRBo7f7l/1k+XwXzXd
MRHB0JF/l6EYn/Aowl8iG9i05uTz7/ev8QmfIImW3qx45W/+liXQ+FqMfy/W//TUf1VGJTIWrTr1
2UEYN3YhSXZDyUjC61Oqktthx6cpjjchEa+F0M6Z8ti5RGYPX9XJBtniEjKpiUC71f3cPNX2l0kj
W9DhAPS0M5ZZsSTx9sEKzSc3/UicCXcKDlY98QDhCtxo5q0rCngh+jbospVkTqg7yTFv6os2qIsk
O8d2tDGJpBqsZG0IbzexwyJdi+47xF+Wa5+HDhaLOWzY1JPUq7xbGqjJRmSbrB1uivp9ZFsZRNBA
Rb7T7HQd0NIL21O3xM3COSq1JafEVmucddkBYOmctW1U1UJVw5vBEjCB0/AQdsOt17iMErhkk1i7
HhGXT6az1xqt27JkMveuA3A2qM2A7PMeYHGzZqzCXoI1qaxXiUKs4eC8uClJyxrwXhfNjN2LVW4G
mwStA425sbCEvp4UnL/YIWr0tvVbbmU3UVE8T3V0dBkVVHY2ka05Ghu3U5dql5QvaRTv3Sh8HOZg
vGB4r5v6SlBGpVYMiWbIzEOGg6puQV1RMXGxV+M+N4JHpYfQOij9VeVwuDX1CoTbchLOcx6JK9ts
7gjP8YU73Ud2Rk5kkJCxCXRLEHvGvxqmpPs0tvaGEHIxeIiHjGpa25KlaJjX+0RES7VVlxqpJrWb
clsTkjAhFEb7ziJv06bWbtDdDWXNVa8ggPD0QzFZmzKO78guXhqc50d7nMAK16TNKAn/pytk6VjP
yTDgXsjOLSqhjqyIGaCX476u+JcOx0PKGNLEbFHExjZBBswaCK42F2Vjf26m8CSUGuxdBXiJbzk5
7p1qSJLbIhjIjGuDeXepkIWpEIw9HRs2xePAK07MmxZWtLDErTPjUt163PVD/lQ11Aeq9xqN8ITy
8szydZXmt7WtnuMkWLIvvsqKcmnXh0T1rrOQc9lpt3E0ri3ebDpwMz1JEObeBUJcQAVvdbM4e46B
ozw605fOngr7Mim6cyTDNSUVzulXVRevEqM9tIb30FGYYNjYQD/PFuOkXremOyz7qCAcaLoak/iY
xEG3ZO94g8/kYqvDTmUPYHf5pW3TKxIqN2pXbif4zCUmht4hl8ce9E3gdhunIkkhIfhS9K9xjMBF
BWZolYeIilrzpptoLJeBUHwlzvkMwMRI21XbibWio/Bh7zlF3iOJlfsBX0VuSb8gQxLn16ZjDGd1
yXEA7qzCPxHR0DLuV+KNDLKrODR2pihWUVO7uENikGZaaO1qe0oPI245Q4e6Oyu5sRtjByFXYINP
tcGxckwjuUURuFMLea5TE9DxVsYRLjNzPU7ipE3OPhvDox5qV8F0L9A8FIEqF1huo8X8YiXFhz0b
QHKUPxJ6ml7JlyIfN10i7mJ33ChjfjJ6jjxaCYcDiGoU/Z0Wr82uVxjSe7tqLPCRzFuKcCW8jsrI
FMRqJnvXTG8NpdtpOWjvVFwHWYaHunhh7XEZACg06OJBlOerXm8+i952V+XQrksvQ4bRN3u0Agcv
GzD/6Kj7I6p2Vrn3ghFkz9IWMrvBbnlsV//UO/y3qRPgIhwWTNu40blo/+XAzUFw+UsPbf7y+G93
uPbJnqsD4A0uOh53DqL4dodrZKTNoZWUDvbXqfr3OxwpKchDBKYOxI6vjfIPPfS86PT4jzY5Fn9z
4AZi88899I9PfVZ1/9hDg/pUFK2KjEPRJ/KcuOhDKR8/HPcm1NqlBJ3kJ6Z6ManxKmER0BxCmTC8
R1k1a8sd/NCLgQi5W71wFkP3OqXBoYzuuxI/mo5hXmQYCMxKv249RkaGGZR+OIpVMMQHKwUZDhbH
IsrSC8GR2eFNmO/U4anOGl8IGwrJFzMjyD225cbpwMyb+qaXDyZu/EBDmAJeDMVlp5HfZev5JdQZ
XfdJsm6TrUVhjFxzWdgICuqbQaFtK/JlNzQ+Ts+tQg8jy+UES7CGZl0n9KUnq4HLjZzS6j53jK/x
OTCLW+tueOpjQmgiwx9cdYMa/axU5OQMXE0U/nUuSbp3dmZFWELTkWFD6qLbnshY2Oh2fwJ1jfIp
Xo8C8Wq7tdwa/SlQJcZ1oIaE5b12armnL/E75wwU/8Uy023npVj6rE0YRjtiJNZgmZcB5bqip29q
KPywK9d0FwQaDC9dF+7aetwMQF2K9C0DJ76oMuK/S7nIYV3jWjhaUiMHqXiKHIUp5XzZW8uUOSM2
xNLTENYmqwoaOc3CtnE1/BvNyp2MhyyNzq7Zg3zr7Y03tTu1QlSRJ2/COncF9VZeHJ18PCtWf9uY
MPa0bIawpNVJkzqMquJBp01X9Zz3joTHOW57VJk5Qpd9wBpkrdWPc5y29BDRB++Tob6kJcdUPB54
85/cVr8ohlhO9VzWhPrkj7nsnkr27JjbGm63nRsFBCMXUi6culdfc96irxKxEKT0vH404CNty1n3
HGUGdhWiCpBDm1MJXVs28h2lNCyvfumyFEdkfVTnJTnLcpWleSXF2mOJ3vNC+vGUs1rPWbGPrNpL
s9wkLpnNrOD1/otgIV+xmJ9Sb9O6ZbFQyGi8OH2gXylR5+ZQd83Jd+Pxi0JQ0U7gcV4EE7nI/+jz
FtUiiWGwSdg5MAf81+ftX8wsf3389/OWtMrZRjcvHrFusED4ft7aHJ3AlHSHVebXceb3mSVzTtBN
RBhpzgy2+94zWZ84nfkbVqfazGj6Wz0T6T8/nbesSWi/GIcAD6f/IrHzF+k+Bk0SeK1cP8SM8pPu
RjdKytHiDiT8FXMOMtxXA2ieOr9vvTX78tD2s/4IDXvLXMTzdlzZK30VqbcBh1X4qtmo6y6y+eyG
9h1q3EXZxoj6QQ8IlOaEoKsmGbJZPC7hj1KhmCsA8hqSSQLOvROfF+JmTyXOvnxFiWyJnZEuWFcm
RBAinbYH4iDfY0PzvQoJJR5UJkVgRMk2mtySU/sJh0ol11p2YDhqOvLIVnYxNIMfZxl1HtZ9b+3V
tg94ZSlG42xbx6DTvzgFOq+8J9pCS1f3bXIawN5N4ZcyCPH1UWtKekOnBMR9caS+dhttrfDaLJzB
HoYDj1JuLICojIvJPanJyXKupYdIf2xWpiDLgG5HEaAdWu3Yz3G26YV4gH/sjuBrow54kVk+7735
3f2vF4p8HvlAfq9v/vLxv3/eZkerBfuD/K/Z1zK7U//4vKmfDCYT6AmYUvxmw/pDomx8mlcHDpXP
N2XAH/WN/gkMEps3Kp+v3JC/JdrCf/PT5+33p25gluHQnVFJvywUieAqrXGwosNQE6RXK+95Fm9i
xo4kAOEEHPtDP1YqQlu3I+pZcjk92FBm4gwjJtO/LmLmyhW+FRYDCBHG5qVqDGK0LQPsLQxUGzyQ
DlInyZsrGJGAMqQFFDaxj0MCfHd6U5i+y2LYTzF6gnyMN65smU3L9mpA59nMXL8sJD6avflwWzTp
Zqqrrd0j46UO2zUqBUmpZpd20BesFUqqGXHumvSomCdo0c7gPI1hfY147iZCQ5UkynFsTT8mFoN5
/1LnrtNYARpYgtTWvAxq/5khArxYh+DrjCsUrpRCb+3eOmr8YMeSQcGUg+NVrIOHMlTh8h4dUu/H
EXyK/RL2qU900TGKh13MiTImHTB3DLHOFMF/cvLdVJbPnV1eN+oMg3aaiLvUml4Si/STwjs7Fh13
MbrLOm5XZvTe0YYLw74rB++sA0mJ3fCSiYANA6PUBVjyU2aJO1MwIikGb9UwfRk1uR9taynsepVF
AaeISTy2E9800riOB0Ce+dGgoZwdLkit+acfFx3JYQ5PnK4TU2z9oczThoLlBaIKQOfrxH4Z9eM8
bwiteFEnT61ibHKjW3VMvuOAojcnSsCpV+FMUCijJ0mBkIvpGESAHPOjywBaUcVJpPfRiF/WdV8a
kSt+aZLkTZzBXmJxRUmTLORYE8aKCMsZE3TIOKODyVnVIYvq8qaBVBPl3Ypug+dva5fafLGneJcl
he47fX7UvHwfe8GBGfa+sokGkM5dWw03Io8+Yz17dTSPzLbsQ0ne1BL5MeK9lJF3fzBTSfBI1R2T
IWNTUO4IrAJp4lATTzuPrIVgbYZHyKaj5SYMdIyFE0RbG7nHRH5u0+ylmt5IW3llEenbDMGb4NkJ
9Lum78BMiZtBq2+IMdt39uOoGIc2S5YDZ3Irh+1QmaswQDnYkhLHu0SRYhXbDCPaYRdV3XU8B52w
1t4aVXsc0sRvknLLPvwsSs8XQ4qWfMSBVn4OtX5TRx7kZs3klhNfumbyW7bliyIgzIpsIiz2RExl
RrGwTHEQeFqMOlvXjmQ4z6I5cOmJq6axfNUc4VxAJFtGhD/jz+J6bO8w+dzpsVwqHrdtVl+LRC6z
pIOTLhc1Oz6rM4blZEbDMjPsj9rMTuzgH51Q6RZVynRRCxqy25NkVxiZWLMSASyobsEXLmz4oqJp
v3iTvpEhMwCrVa4Npb/XW8Loitz60k3BJuX26qsWyikKHRYFX0iHQfDdI+LWKxqLsMvkS5i0z+Dg
GZE+KljbsjL1yRPp0dKz0OE90S9GWT7/UHKdfxvq/p+8y85FnLfNf//Hz2XLn2+AX7RXChtR0SJH
OCjMaAs53luefAhIjc+Uic+gHROnnf32M//zy/hf4Xvx+w9tvlpzMefLOg6j9pc//s9dkfG//zc/
5o+v+Z+f/8hDfv+W/kv78tMfVnkbt/Kme6/l5b3p0vabD3j+yv/tX/5+E97J8v2//6MsmvYlXRZv
7z/ekF8nCKAV8OFgyrFM/KE//PPOP+z3b3L1kvFNQGzNa4LvN+xfPv57RWs4ZB/8tmf/8X7VwALC
W0YqY4My/WkHYH2ilIVG6kEENGYx9U/1LDBRilwVmyoG0r93vxrc7+X3HcCfnvgsN/xxfpCFJFaq
RaTzWaPzEVBmLfRbifHU9wNBJ9jrIZbzBaSsZS+Mmo6Olmxd9dW0bhDbLtUynuP9LGc3dIzdC50o
xKtefnYQiHJx386pWhlpuwlrqTQCbqXAWWnoqVxyFEzCtToL8dkk84SfnkUdgb4hBgsgBRyPLTaY
rLTDs+3W6aov2e63kfow55ONA1KYVFc3bqVEmz6b6lU1jjasHpfslV4z9tLKOBQbIiXIdSHFpImv
x0ZfTIXxUVn1TSiDJbFNazuOl201+k3NNHPIOwhZlD43hdebB5HVtN8mkZ58C2dlcqk1hImFwzyb
VdEYqZFcJHa2t734JmfBmabdm24Et30xXJE1yIa66z4irKF2ii459JZtr8zEh6sJPrClV/t0SA6c
prycdiXCDzkZLA2fpqrGgzu9sFHaK5p2MKf0jbxcdzuOWsR1mn70xF/02MwV8RgRgkyifB8FpyRk
L0Iv9OTKCWsKL8wxtwHb6NYJ72IPTk5w1RT5ITbqVdvfq1FwmDWK5mAvzdDd2a4860a1UChVdKjz
De6M5KYbDb/gPTBUz5Z1qAgjr8E4JKHYNPlne3Kf9LoknIrQKjDveb4nWZjMqdbkrH22CJoSGhnn
sdocMCiGDJpZH6fjotHr69C5V/QQg6I4VK5YSu8BXs5NFLUnt2CgbQHAn0cdSXCMzJSdFNykLgNb
rXHu8+5iRJIqSAWGhmSFVL3Xy/yuUbWroizWjUj8KUzeOqT0sjeWGUoBE59uwkymZTZjMqPpmdW0
zrnAiKMnxV4VzusQAIUdzmKe7zDnsdV6m+rPmG3XOv5WLDKnQUc3JprTnNKmMi0S8/S5fx7wfeUp
YbEMlHSyeMDTnjQGTT0Dp4HBE3ztFejok9KOBIASDE9Uawe3H9UJlNbBODXJQ84qmfGK3zLYCuy7
xK23Qdv6eSJvHGKQGmqf0uB1K83GHAkArazyktUa7xgy2pU6WxrM1Tr5oHVEgbH9iEdmSjN2haS1
Se9BXj6hLVw0wVMEQ80OzmNPjcnwbvQC9sgWjI7wkI4OAaCITMjwW+rGPZpPtnXuzdCq17Vul2QO
XRwc4tpdP48INfUOhevBVF405oda6Gwj5onI1rEKNOuSOaPOvBFzgMtPCg5cQ5dxHkmG7NATYqgC
poNGwJSHUQ+BCHWW7PoWpQoV/5kApXhZOfpFd4nACwuyWVDmKm7oEbtE6qyny0Ppuje8rfBgmeVD
4HSfmyFCdzHix1B2o0FTXKA0kEUgzojiZ78GAzE3J3GjEu8e3HYhvwgUdZLEK+mSFVHi2VOpbHJ9
myF77V3SYmrMfmwFdYpIh3TJpv2IlXt9mohvhQZKERgAg6hSgMJVXV3+qVOhucZAFjYDqvH4YFU3
/80das9j+u936F8+/vsdiqqVZTqYxq/iVh75fSpE06rRwnJVuhbspe9TeDgi3J3z0N5gajQjuP/o
Us1PKogHjSk9I3oAvH9PyfYXm/SfXvq8X/jxFi2igWuoabrDoHQvanZVWFdt4zw7Ax7tkeycjMO4
Unug/kX9UErJLUrgSu0eWTX7g5Je6Em3saJsplDB3Y0fvUqmAxYOmgxvMdQlIp56byhvITNnVFz5
8NBUV2qH5bL6MuDnaIuaILEXEcMmSEhq42TpU6iR4OOYCNVWA/yR2NqRRbAZ+pjzSh1KpHJMPJYE
KEWc1jqmWb2VJBn2eDq7urp1XNJbOMzgBuzYwi7s9IteNQ8J13eeqVskR59TYdHNwXobgQZpM2ex
u6CyhcELoNzgbjPcjyLTH0KyahPPAdoTr9HW+9oQP3uNQ6u0G9oH9gU8ARvtq6TRvQujj9SZ1n16
XaNat9WlaV1i7c2NrtpsWLjt4DcSd775GClgglMSFortCNEqqie/0Y4xg39XYW0OaNez/YiRcdTq
K6WcVVNiIc12FcgXYeOzd0k6ImWGvWUza7eC7IyEfmG4WJMnPvzijj3jcoLyiUht72itXxmwh/N6
raS4ngnj7GBuxZ640VN5HSvZbewQIaNmy0RNtgQMrO0EnByFVSthboAarfk30D3pB5F3SqdiS/w3
Lba+jgPQRzSmrSM24AA/NFQPrBcJKU6eeo4yKe8TddPwxhqYW8cTszIMPYUJ2LRpb6WdLUdfg3UQ
qvZuKGpUyXm37xJtE4XdCSCGyQI3MhduUR+KMbjtBg/7GplvZntCOAluVFAMfQmUiJwccp3YmxuT
XI9pfq018So1dd+ySLwGtA6shKHBkN43U+JXXbY10G6EZfHIFueqK4F0ccx2WXpOtfa2ztR7MKuX
KnfPfZRvZKWjIItiZTtZ5pci11HeWQ+Tas6rfgaN/S5SYpjvzqZyAy5xnFoGMwg98ImIxQxOXGEf
rGI+O2kfnSwV360ciVMvrpWkWyedPOgFNuXheizszWBGhxAQsS2ukjhCJTZhMN42Tr4kx3VwgodE
VMu6fB88Fzp7MeHiYvrPP8D4ElpcqRkvLp7q9zIt/GBAkaluBE0vzTpgDD7J6GIGrTqwXTs3Uw9A
GgaHY704Jbpo1RfYYZFH06wW+0a3COOYVnVjPevVLHcxjyQ7r/kE+dir8Ph625J0IgJ713rm3ITK
dUmrHZTeVdEGH5SmgtmWWDq8qjS0bit21m6MIjVn8rBx0/LDsRv9Jp6z0OA7R1z+Nunux7YrCCtB
GJumsf1aiMC4CdSj1pjIB2Z1vAZeMaIDWzvm+OgpCB7sMrjJI8U5eUHj+LZSxYSHjeGNDZ3EBYe9
KCu+vGn4PQ8pmVTclx6/Qu+Wy9VcWamBlMLeGK13KmX/XmEHsyWSicT2GFRb/bnUnCeFp1HXdsuS
DOmnJ3DY2M1zVBom++zmJq9GwqrYpXPZ2ltzKk5KXqBCjf8/d2e23bYRZdEvQhZQmF8JEhwlUvPw
giVZMuZ5xtf3hhK36KGT5X70WxIHEkmzqm7de84+iHwV4yiP8VMwNCHaVE1dJDEBh2UXo61Qwke4
keg6wI87PkGsJt/IhdLX+fJPPZL/vt0xoUb6ZUKiwN/x79daDrHzI/mXz38eycSccg/WwWvNfpOz
I1n8xUk8Q7e4KIOvmI3An4Ma8BXchyl+P/6E6+inuJxrtwI3AloYaEVuyt9u+9+1Gj5bD+f9jl86
UbDffL71uSNy7jaDBdz2cMH2JENoV1GXa5ca33dSpJe1IS9NDedJPaWrlINQG1FvJlWVOaLW5qih
AtB9GxOlVWKS4gDzELpY3teeSgItjV5uA8UkFo65ZoqyNLSMFNsn/eGcQKOVYQevKQzjbrK3Xi5n
bmvoKIKzDFr0HM+ZYBxTo8QVGmPPEA3VIIZmqc857dNYzwroPIR6McNk5dwIt13nlcshfLXzioOZ
xB1++EIbmPZXHJYkhg3Sm4G2GPsKERbtKm3aDVvESgT0xuVjMt3OXWGr7ZgVFf5NE+GuCTL0JEna
5wQnJ9JOr8rImUwVwjOg0SiwrNuwltvtyOXK6Q3JXwBaijZejhdYSIcUhzH3GnrsiKQXFOHDjt5y
cbBfIrUnvM1eqpIVPYZzLqrxEZFKSADH9pybKs8JqoFyMEcoairRqiaT6BuAtM3aI3Y1gc927c1J
rHJIJ6z0iCgc5HZZ949RT+p1guKH/FbpJWAgbARk1fX+MiDnlRbWQOzrxNQpJAZWcFG1sBFEw6tF
SGwdctVKfLau58DLNjpRsh6Rsvw4qUTrn5J7BIQQ7T95Gb3tHf7oLQMsANNdi9WNUOW/Zrvz6v6s
4j+2jB+f/9wyCDFGv2pzN5uDcXjys4pn/IRIliAduvXwUs+3DOAAgOgNYbDhgIk63zI+4NJEln14
Wn9jvxAyv/ynRphFcwvLjK4ILhLf7xd5CjRZeKrYd6V859vUz4C6VmNtgj0v6EeURvTFYiAhq8w6
U7N5GBo3ZMWgtN+GikLa1Fsqnk17XBiEuGjJu5CGY49/NCINOMpSbAez00EezU0a9ZR3xVC/2/NU
1DKrh7pAWuY3VrLR/AZDWKOHu5Bs4UOayKOr+3Tc7RClYlxXX/sGuKcaN1tJwsWdeRRwCJXYNyZa
51MAN05SR/oVcWlYCz3rl6oRh8fW5+qOPoiZVWh4G0n1Ef77nbYesbalEm69RNKKLfrjeBkSBkoD
5GgyFMGInyySwV/VU3Vt1ROINnzc1deJMMGauYV+W1raSTUavLqMeHizIT+hNU5GJS2rdkSR91XN
Y8dnqK16/lEKaEVMw6oabvpqWgz2W19dzo2eEis/sJIRQWKS7vMyeitLpCkGVwQtX6W4bqOMjbgg
W4z0jhUJsgt4uxhfJlIqZWuL53TVI11UEkYwZn7V2l/MWSdM8r1CJlAkF8squyRmnYn7m6nvgkZm
869hu71OXbmNZWtZIrkJ0uMcTxLHoJzJkxs9ezcVN9WU7wwJDSMfRml9Der0EEl3ibbOht7RwAnE
2mWn3Vtjt0hS6vVJ2UxAVdtQuQZUIBulI4G5L4PW0SoYazp+IJA0kspHTyaKDqzlwQtRnjKE+Brl
Gh2jiXxYuw+++kEHzk4yvMsIv0RqWZFD1aNe6SoZ2nHIttfTMGWcRKqQnxBQZysj5EnppHb2Eezf
Vi+V1WA89dXOzr0D8D1IcR4oGCIPVimaZqMTGCWJBKcN2SqbsH1AMQ+XYudp5lKfnosAOtJ8rumz
fZpvULoRFbhLE59xDsycAWC57cORpqlIJOdP3Tk/Zixwo9nDGIwCkfyvnRO/3/nO+cvnv+2c2AUY
0+OppUMHqvZcFSMzwGcQP6fEC40J/tnOiV0AEQ22BngDFpvkmZNPnePOvvU+2O5+p9YSc613tnf+
/MrnPz+rtdC/pJPR1Ok+Me6bztacKVcOGjHPEmPrjN5n2xiX9kC7VC5veqVjvxIx1EJ7ZSB0XlTt
5WC8t/hVV5KlXErT+BVTOVjDKt+2Vb5uwJBlA7W9Ufc7Yeg7wbQwbuhSF1wV+oMWEprrqW5aPOhd
vxob89A0/YMKbJI2sr9pO5uYUxhSUyddT129hS2/MYd038OLbmrEjXXwkqnK1gClUZlimwzTc0m2
vQX50BvCjREUD0oLsd16M33xHFW2ttNx45hKeKF5c/CYx35U33sBZ0EjLmSt+cKAgfSAblmCn8pV
JohZ1j5XdA1TZWLikT8nAJzikPzkoDgKZgReitessdd2UyEriG4tAc8sIg63TlAWmbvG907US45g
M+tjhgalUhz92iNwrPeDZTImGxvvcVXxRsucHnvSKD7xKXaE2lJyFH4FL35VV8RuKPlOiPoypcQz
peLGl/2CgfhU72rJ8vYqyKrLJEg5pWyQbfCxoVwWG6+rKFBnIr23DIdyKZTsNhiAdttN9AXEzzGb
mo2sqC+Wn+dOFPGZps2ql49xaxKbdjnnmlFx4s5Cy9Dqu1GTV0kNMo48Dw6qET412SfLTk8uWtte
i1Jy+yJ4iJXhgK0Q4X3L/GWqbzrQMKE30TSIiR4uFcLSkpU6AqSMxSVyKcpLT15kbJILRkiXXgVF
JukIkW5s6RSayVUkBUeJpJcFZ+UxyFWsWHT4p11dkSRd33njsYp0V6+Qw2cD+b6A6ATwsNHrHG98
aqpt3L0ppP2OU+QYA7MRCl3yCm4UzH+cjJUPDDJWlnq9LfVT1wOZiQFm+VSyE99oMwtfaamt9EbN
HMOwzYVmF4dWD2/Ad7leXt9AR3UDtV3Df7hptcLNuJ4Tt7Up5OQocm+Za+Wh7co7k1TiDi8ILpGt
3uRbD8JcbuknieGN197JeFMn67JpHnv72RTmrsBcgHb1KwOulyIknEUYd6Wm1I6oZnEvOahNarpB
JBjeoPxBRZadhP6SkzWjsgQjS3nrE4BpuU2fJqdfiISmwWHT9c7MjmMa7paRyrztvZAYVhjtLsQq
7wx1yShxuA28dKMbw5r5+r089hdRPbwKMpyRyugGkHmfIb4Zrv7UA+Tv0lkgVuQMQebB3v3xVv8e
t/9iCA088vwA+eXz3w6QWas+W8ERMKrnM2h4EmgirVnn9XF8sHOfXdU5VYBNfIutO6+7ub9zReDm
TwGu29rvHB8fEq4fRtDU9v/7tn+UVOppWpW915D13ryK2f0EYX/PTVpdWSCrAGyazsTa0SP5RIt6
b1bjc8cyAalN5TtGmDgyZRlMLYM51B5D+VgEnYTRbHoXrYH3ORa4NvT8NaepZ0XKpizMyBmUDGI8
oKSuhkchZaehyhWkvmgzg7hlFq2Y91WbQDhMjZuQfdU36ouaYGBlxJESVFyah+A2LCVmu9mDEomd
ma+zAgpyH10VZfSq1pqThsEegMRFWWNVghdr+BFOXYNgNeKoRHTfCFgTo9LAzY8OoSWTN2NnBvGv
9BrysaftGUoFzD4JCLPlT8h46E7Ec58ijws6FrQu5JG9z4qtGRwB6hBpuUr+1NztiOe+R11J18QZ
kNpU3tTKW9HOhjv7Ljb0TWxKHNR22buxaXBUa8lXrOje3qNpPjGrDhiA5pMrgvT0py7Jj8pmZjVx
+aRlBav+PxpofI/Pl+Qvn/+2JCncoOJbGERMeUbAnjXQlL/A5Vlco8lp+rjcfq5KCjeo+SaqERbt
TMX7XJXqB1KWrQOowsey/J1VCfPh56Luu7c+X5jPiroQMmtrzjRjlRuRcuqomaoIdkIU5y/9FLtV
Bq2zUfe1Zd4hB2AJGuYynhGSaDlaBWViOxBYXIVODsZalK+KQqRargzHQL70K5AmvX/RJv5Kw0xl
cGKHWb6pYuWhqW678DrNv9R1f1FVTG3Vzo1UaVsXENrgk7ddc5k2/qJg6B0nkVtOmu60DYzlLFgZ
uY0VPwp2pmF+qYGvREV705Z3WZGsQosxi9Xu205em32200sgtiHgI0mQSCfcSFZJEsP3mAfWnaFI
l8ZQbBFAnAzmV3aavkuedwVka+kXOpKWvZ5Z17VUcreGdR52V55QXK2wVlXHrEULKQ4s4NX1o6nt
vG6bqdCdr8Dw3fR2Ay0wdSUlvUy08U5ryTFp5eQBNd3eF+Kh0Jsrb4DAi9EG+1g/C8dcAW3WaOSN
HYvXSMsOrT/jOuMMG8ucUjC1t0Xg7SILVG9fa4dETM8kr2wsJvHdmO9LZlWSRA+evx4zmC+fJ/Ta
G0zK7th/ieSK6O9ngq3lYK1yvdS6gxbbziTB3umIPbLBx0zVwWsYPgiEnFWZOap/nw71dkgjHYq2
7EQ52X0GqZG5JY5WCKsnGXeMZuAI6JvOJp+4S7Z8WIsxoqWY8V4UUn9RR+RvaRCeQiWHAxxdTVDy
dALhzTh9AiYBtbT76qfbLDUwyo8OJG3H0qOl7lEDa2QuoESHGau8qErOx1A6ZlYdNesiVBn3TPLK
s7pVwawnJCJLttsLDeRA74PZNRLUdykBKeWbaTdo7yS1dUWIxjOwYR/qYw4Vp1tPnklh+iYg/4jS
fqxzfo0/lrcdMcVdm2/GoHuGKpnI7ZNhYijNO6Zd5KXWwWMpcneAyu6VukPpA5hLWU3UuZKecCRV
qHPvlKkyHLsV21JLLobacJnNbCNvO3rvsvFgc60P7GmHaGihxo+5Sbd5oA1ahTUzUeFx5+4R0Ue7
vMUJCzgfo6u6VpEXdXgWUx0RvTCWQzriZfIuCwNSRpcI15SNkxcdvS49ktdOxzp5N1o8AxZ1v94t
BHLXhFGmaGA2TcmVmZY735JOJNVf1Dqjlb6BLQtaRHwJE3lR+ohILMarcbrt0m2FkGth0c0pvWeL
V5VGqeMn5bqPwetHF2mVX7fMaEplMHjpxkMR025iIvpSmp1rmWDQA75jKZxi0ag3zQB5bGpQg7Ug
JdRsEcuoLOyeT0yQgrzsCyQqfSi4vSHSIjTQkBBjdNd6YqzzvHoK+2ktrOhAfM+af94VTeq2obks
SqRUdXclytSn24NRN+5o7usRBo4xbp4GCia63nFK7R89Znl0I2fFo9F6+V7zCU+VmMx6BV0kpUAz
pKyHIdpmeQ88nr8ARCzA/mVK3/xUNuHjn3qA/l2TYi1Q8cqQ8mfNzoR/tWaiZ/ypnfzD898O0DmX
Hf8kRgR+LH1hDrDPdvLsraQtohJlhFGHY/uzrP1AHuHZZDPH7Pd9O3luoMzDLGZbCCx/5wCdmyjn
XZGf3vr8+s4PUM+MMUHBy90HSUrwnoEiPLOvigIXnQBaIz0FEnHGCUke9C/KIqTxoS5lixSnGA7f
xOYlS/gb8TdsQ4kA5EH4l7iONpK3RrXvbbg4vSVzU3hID6pyLwSYT2Lr8A+TimAuJV8h6OkiGG80
ogCNLMUTDtbTkS3K5tCkHdv1w2ZGE9kkbekMhsp6DxHFCcjfqlq01Jkb1v6qmJt9oGOCqFnQ4hy5
8NcYweW9HZ+mllZA+RBDoxEqKo5yoAC1OzL/tA3hrEs7HF1CnB3RM2yLiNWbhnvaWxelOvRX3dyH
Nls4jkXvRazmOYcg1NPiyke0gdEPOmQECVGx10AcHvnXrRzswtB6t/KW6Vvs10thxicuDygrKvsm
kmR8D9W4qaDgRqFRbLQOrSigiAqthmqNe9+2nZKkMrVSFtlEQc4tngNmpYz0XcS45H6BdbBqlwYF
sCmPV2Ga6ggpZqpqczF2NpLOeLi1gRjVjaBpYVvRyxg2zNbwGbaWKV9hsKV/n6tEsJnjZtCTG7og
vJkomf7sqy2mPYjTXNfIdvovhzYty5+2gR+f/9wGDJJH+VOLSprHPvcAhshMk8hW/3mkpFDRo7Bm
jRszkPqziAZxZlBbs1UhlDV+UxjGcv55Dzh/3Rq/6XwP+GT40Lgb8SUkjn2kTC7EIqVZEuK4qVcF
WGfrVak2TQ34/VCLNaoVW3quxNIWXA93GanGgI1IBb+KPSIqnbi47O+lhobXchhu+A9Tc6HkF7km
k5U2OROj0GrbGXdKcUVZ12Lnw8r0xfNWVOF5/5xDp6h2cnOP+HrhM1WonrK5WCags7UXWrOUrnWY
9g2orbFDJ1LBS/2qzvojmRTQk9nfyflTOroJpoWYOXYDAuzOtBzciV374mXHVBw84TNWdVvvGIOz
zy8FhhmYEF2mMTi+1NK7vqObBs1tbdAhWkeLeBk8WM0mUTZatW5pCuvLaqf1FHZLkPV6cGFJbkiM
u/mnryJssUj/4aWbqBb/9TA1Df6HH2azpvL985+riA6gzheeROZ5NHu2kOgR0XbBksv29c9F9fMw
ZRY0P6XNLkIcgd8tJPQcJvDgf+jtv3WY/jBi+DhMz1/6vD+cL6QszOtAM0mTHkrNWgiDg0HH1tpC
POnTEX0bEC4vUBzbmg7VTOdqTLN2tOhS9SKXOKZ9C8MrM4oRhN/YuqoavmjqyebMHEPmX5BBZxgA
vpsBwdsEG0wUgZtjkwpGgr8F3h9OwRklNuAqVLXMxRu5EvDGuIBqS6VhGlHLQP5m2J6FI08zotQN
vGY4ZKUyUQi+hCDwpjI9ikR3RTE6Q4kHIEi3CTLGrJjWjWydONfXM3FBb6W1lTJLzqxiOc6dqZgW
FVqmaxMIoW2G7CaJGjmyOm16GAocU69VhOnWq2l2mbS+yrkHltAMo9xZF5G9gUbnDDB7CfmmsyOP
/hMAIxe1PtEbTCxosPWxjLqR4OMksRRXz0NMg8k2JWXYIFHJkMv3MIudFu02JNLXru+RRyeHOg+W
QW+/m35/pY+qU3MCLyJUdn3bOBgd78cSZgHjbLRqm5JUTTGBiGnxSDVx/jwgC2khcDjTEG8nubqd
fPneNNFtePmi8m1XYqtUiHORJNVpbXUtd6DxfPK/hBXAsdEkN6vlddNEmJ/rVctQWjAhaNpincyU
0SZJJOCvT0xZ6UH4yOhlmgyJiUzWMi8mELQQul5CmSlClQIDZPa675L20ggpELRpM0F6dlEGXMcG
SDybX8V7XYymdFsU5kPR1Gy9FG8ZtpG8v1Kz/jrXGxkuJf4zo2r4pspW6UQ6DYCC4fKUR95N7QXa
9R99I0AdZsE+s4WBopu+17/eCFT+hx82sR+f/9zEKB6xRn1MOz8kIWfVgMJ2SOmPtINTfdaefNvE
jL9ULicgT8n8+7gtfG5ihPoiVuE28P+pBkxe+NmY9GMPO3/lPza64wbDUVRF6j5EK6IZB19Ld2oh
r9TSXg5GuON7fZ9L4/VYjVurdnPIQ73iXxpQvSa6SXEH/1vGLpvqI7UmBN80ew0swmH6rmH4WSy5
JqxjlfFcJb9ZfY8rYrZ4DAWKCCXTmAS1/daU4fR7LBd7rG6Qox3tLn9t9ULeRxUqhB5hycDlG2xW
boqviS3vpxD1+lhaqxoldIZe00jzTRbrRDrk2yQt3sKuPXRWgKERmy3WSN/rT2EXEEnTWtdNy8Sn
A/8lV25S6gvK4r1cFC+pEt10451vQP/KCRhiURJJkHUIxgL8RKClaEwkYnjrcX6YkXDTVFkzi9gQ
j/FGAsXNn72CECkpKA1k1Jf/peq0ZrnAjyvoh+e/rSD5L9DdGtdi2cRrwczovJ5W5wQXyByoKr+3
Kxp/oXqArsGL0cT3iWWsIJKiFPAFmDB0qoXfKQNYl79YQmcvfW4nnJcB9mTTlxrBb0yRHbp5DahL
IuVqFdlRutZ9kyKasTKWKstur5ImDxcFwF0cSKmjhZoG+oLDx8wR/ZjgVIOLKa0uzP6hUdpTl8v9
DPDba7F3tJRkH1vYH3UOETt67hiVLcIuJ1t6ClRHL6yb0BY3eZEc1RDQEA6pekJqjtdiXj6I3bbB
aEsvcZ1z8hVc5nUh+auqByBo5voy9y6C8pi1g6tl4/VUZGspQUNexyiWQy6crWMlb4g4t7liMmxP
DkGnujnpLUQOrqJhTswMCQu7QYGwoQZzCXJxkMY3tCrbMnATuu6VtsWXuujHx7q2Nn1Ox21UELg+
p8gCVFLZ6BeDwU1lcakkqFX9q9acYNL6y44Wmm2SoNIpjL/AHONc0NqnhMO1kwV25gersw99cYyI
OgtKbynkZDVqJ98ymUe/h8YXjzhm2SyXJRfmmDt2bGCCiDpu+qpxVXneRZabFyAZ3Kaql5WNv0t4
+dHoPFdR8GtV5GAy38dpQj6bdl3PWdDixR4q1wSb26Bdj2jUZ8mXBprBnC5N+y5rmWaBfgT4xsVv
FqoDwo1WzfBVYpwe0zShUbQYG+MWCPRh1FKohwE5lE1sBu9NISUnZdCXgpgq5MlIzck8VTIEwOSi
4DRX9X6v5ijJJn1re1a2ZORG9Fwy0TNQGvWWRgCg9BhbBxukW3XNQVTYCvA6XKij5RaK8iSjYKHv
klULizbshEZtx4lEvHpbbcO+jHaKFtMAwRzALSudwpVcjgI75QSlXjeeqrYDGxMupkyXHulf1EwX
w6lcdq0aMyOspPgmVvm74lOXjJNZKseOcAwJRMLE35lKhJESewtySyFedTstii4SQZNaaY1LI4vc
hJTySKcS1rvrAgBMbj76ebTQuuFgq91VjYKvVjDJKS3Bo0xbivEmMWTyjsuGg2M85r64pOBhwBOP
h1FFyzzK8jGM6rVQql2rxEtZqUA1GrdVpmNnUJBNTMIEaMj3Ur9uY7iAU+5mlb0q6241YbHD4UAn
R9rUnGgLOTVOQYjjL+l20qQdrQrBXR67KS9QWP2jIHU9N/kkRDLDHmSzWHbluG7GGgcEEA2rQHld
TtJtKyGKaY2XoKNlhvOylYaTJYlbI9Ov1ILRrgiWpqRivEWzmAMBHRL1cQpzgoyUV3WMllaiHUxP
OsGaWCmV2ThyY38RJoKcrixfFOJuNUxEOpT/B/wgS8vHBDZE1avPWavNh+7A6StlGeNujmOZc1n9
OKHN+bDGjUFy6K4z7HnD4P6tCOL0eC+c8OTs0jZMste24QOkBrDmNTIXBSPVgU6V0FEtZFQNdepO
1BAFtURATcFIZhdVFvJHLDDquFYi6NxiPl1JZuU0tdgfPGtas+u7VtbCSvHufU+sZDtfGkmxMZT2
S66ahzwKr4EULOWe/oO+rtgELaV1cxjXo64C45SZR+vVY6cQMyopbsfc2sjMZ5nA4qlfmGpPPLHe
zJxu4Cyo0LOhei5r+zKUk12pdeOi77OvhVns6gLqnATzJ/f7vc4rppsgMs1yOs3A1KkZwaGWU6gl
f2oRAKyAkxZFByIMVK4MZv5jMs0Q+7wI+OXz/xQBZLZzmwdSCFzgAz7Aj/6nqQYuiPN9TgDgWk9a
6pz/8a2M1v+CY0ALgK76TOlCFHJm7TAZdXOTmkNWabf9FoNLGN831X5+6T8WAWpbtjjwSozxw5Zw
oEWqWjee2Z/yHm2w0p2mqjuKsr9MovrAWP8qrZhzDvapK6ILj/xeH9NFMQ2c8PEmgmml5zbPFXxD
lc1oplsFJPfEjJhJ43WXDwkQYb7NtrehvznbETLCq+1tUgXlAnrfXuI86GzKaqyWUV3jStp7Glps
iVQPLxs3Y0Vl5GRJVi60dDLNxVBWp9TXd3EPEgCjFaMMhgRvoqJzrgVY5l+6oN71Ves0xuRaoMmR
gT3w344WyryGJsYAccAM5phqlrWvI0b+0qSvRX+dkbqcdW1/kcQ+OsExXCk2489eZpIKKm/URhqD
6tEI7WCZKuKhTmywJIFBp47VFkxOS1xpJDgYEmkdej10vgD2oUVj/kkE0q1a9VjQ6fY9GcwF0uSS
aAETC31JcKSTWNmtkGtk4KP1yo0bbYD2bgr5rgEAM5hMj9lVyB5+nJpmpYKGFYHqJthhEzU9IZ4J
tlUebQPaGzNzwt5JwZcof617YPxxsgxDnahWHW9JvxB6drArheM9d4ywfghbBrBSnzmwJg+S0V8C
0t3KZbhttQx0cGFj/anavFt3nuUkTeJQmXAqX5V410z1ysBGmgr7djKYUbCLGfLA2Fe/0GMJHY3p
DjlWSll1NbPfUCOvJCVyUkk4cSAtQDNdIi5fqXjy7Xxc+2N41w3KLi4bh3lgjhm+J/cbZe9C756V
QdpbsQwA4XrAW2PrryFetbBOXNW/miyyK7zpa1vby6Zt4MBEBwv0b9UVQA7fh+Sr3fROUJNh27/3
JufP5LswJ51Gm0XllCcN5HlSsQnOc0TsquljUryHgwQua5A2jRETrKoU9+jA0f0x+37qPHngb2WU
ryyGmn2VLXuk4fJUYVlNgFzwqaXJBrV8W7+XlFMTTqaGsG9wbxr5AIri34GkIss8K59Qt5+K9D1j
0NHTYo4l28lr+znOlddhZNw0BnNDBlTcvjWM8qaRpuTBrOEiV0b7IkWTA2KiQqap6EW8KFC5ilxz
uC4uB8qeFolm5b22Hm8rNVAq6tLWbspVEvOSCaPvbH2eXK3/2ANBgydPexZuIio/2WYm8vFW/0/1
IPCQ7w6EXz3/7UCw/2K6Kgx+uI2/f9b7nR0I4N5w8wBWxPY/b+3/eyBo9FW4RhJLyav52yH4zevH
H6kCGyBj4Y/869+C2AhlnqR+Kgg5c75/69YP9vsqaUgYTCCdjWvVJ0ES0XYMEWWVMNHA80YVry6a
fvadRMu8oPuJ3NVMrxVj2jYfsRFwF4NTl5IiH/AtosTpLMNNatQFaGGFRchKda0AYbS8lVQ/IqjB
oAdEI9l20XUn0A1+4ZKZx7BhMFZjxQ7WEowJH7yc7wbOdDsSE6o8lMNcuiEeugn6nfYi7tW9uW/K
DZqWMdPfLUVeYKzlDiiCjdfLCxI3SdU20Zc/lA5SxHoh4yBC6nNfXlKY8hoKqvHm0VYdMa5qZ9hJ
9wxpRfrU0kM2pzsRXHaR8k4vSQHpzQ8YFxLItfoQNbsw3vbJxmetKut41vc4durOaSEwLXzoGqtB
3mv1YrqpRwctszjF1aU16Qs5hPWFkqMvaMGjEemZMFV9urAB3fUnpN11eBlMF+MwLEAH+ItBvRDq
Mqn2SoYIylHxBxdoKgilnriPiTxa9e1CnciOXkCNvI/bq6xq1hH+yFECg5mSeePpWKa4L5EAQ8jc
9FwjZCrD/SygoTnfPgrum/Kqaq7LHrd7FPIluEtHJJMXon7RgCM8KRSdqI/glCMBrZfg0ojGIIcD
59ATAiLtUPKZhqvimpZ7ewiuh37ZfJ2Iv1Nu9aswWGbm0uNVxjt1XKXjA8KlJlvhiheTm76120Q5
NpdBvgr5uz6awd54nRta1vufuhn93erkjmxqmFZQMs4A2H9r8uq/4GnNCRjnz5+1qBggY4OBifhP
nflt5IukcpaYgNWiJP57x/lWndLkxZODBOWf5Ayq4W+bkYHaksmtSebGLGYmJus3jIQzwPt8M/r7
rbPnQdSE4AV4lrd+3qIKasuIpVxV9jYaW025YmDkyHW/lkGaMnxqjmFebBHEXaVe/gR0Ztc13pqO
0QUKxnUq5K2R2se+il59c7QWXta7Uy9f1759rNT8UaWPUzcSkkX0eSI5JGS/6eWwt1LxFEMgyiHK
VSJYlcSsm8pwJ5HfXjfjqhzG65BUYnJ2aV+ZvWP6dzCxFnpdry0oFZFgi8GGHFMGNwpqtPZlHF9H
cVUlyrIOAGQNwPb5BYSWU+owppKTtRXQDI7fB692ExibIOW6Qj8w8nCDESE17Gga68tGOeVJvQBI
BV/PvJQyIiWSAeaU/kQTOqedrJyGoKRXMUJoaDYl5XROT3ogcoj4mpu41Gh1k5vhlU6XVAcJlZqo
sHBn9fPkxze2lz4Ufbbv4ZHN6Z6L2CTFuNEvMhkoigi3VdUigwwovyXTStbe3DDM5tYhMZZgjVqB
+rtNSpb+CCfpT1+0MHM4lZFSzAXCvy1aZhnnFcS3Rf/d85+L1lTRfjB7/liYs0vtfNFi74U/M+dQ
zgqOzzULuUfHtcDkGe7yuUzjo61sQv1hZvO73l88C79Yssy8v71x64cLZdOMcc+FV9mbPqJlRqt+
RE3Ot0eE6HdVYiDnpEcZ3rEmezbXCfrKUxJOV4Jgej+DDJmh0wTh4RrqWK6qOa0jjNbVwHnQqE4Z
eCv0q2H6RUzBMe+TK9u6HmVXmQ6GV6/kmkpdnzAJ38oV+RGleQWTN15oWr9PPJKzJc+V7ScGiM4Q
RTW31yezlcz9QELWciRX/LXKM8OtJ1jlWmIgY31DqWFf2O0cdWdUuhMO+ZL5bIpztMH7H8mhM+CO
MkY8BNTdsj2QeMlpipMU64/ypHCrqnWY/lYY73Xa4ePU7OlPQT4R9amLHmTa5mRQc4swgONnKDQA
FpT0TRXuNPncca9t86LTRE+3y4dIX6BsdhBW9ZuCBUm65LJggcaF/phVPgmXLF0uonuiOh5GlrTB
0mbqu/RY6i1L3mTpS1RAEVuByZbQzHtDlr+OROXKbBlmOqx6tpAxm060K/OFVj1V8x7jsdnIbDoD
m08fFI4OeI0tiVw/CHjKChm9O43qwRrvYzawRq9cPX432dZ04sO4qXC4LaL29s/eEwBy4Je3oK+b
1n/cKoA+/7wn/PD8556AchMuCVeEj6HRZ5vJZgyFtQj5JvrI2bNEwX+2KXDLmLmZlvwRu/H9QU5X
jDEUvSuFC/VvHeQft4bPW8XHdmZzrTEIkVQpN+arzflBDlYm8HwxKHiRYteLfE5qGE2JE1m9UWFv
S+qL1AxJGcgmsOrtg5o/gQzIL3zmLWvN791CoDYkiqGOUUpq+Jv6+mBkX+1SlZcoJD30JfpK68s1
jEsFRz+W1UhfAssjFkp5igiot7S9zbZyqIrxojCGB3W0Dz4Oo0Xva/cGMus+Nq/zNHjoEG6Zoo73
qP9dpQjSTV5EeNG7BnoAt56UXn5XWW+KViCWBBqVLTO5fqCXVzlpQwqcE0dlsajTjCyLVvnShOYz
XI/FaKcviOXI/jNY/oj7K/GQeletDG8ToLIYNLy80EGwg9bExSp6dQqFtDezQ6USzMAlgxZIar+o
kb2f94axzzdSAu8v/CLJ1mvEUd/8D3dntts2tkXbH7ossG9eRVK9LEu25eaFcBf2fc+vv4M55Wsn
KVQh9zFA4QCnXIrlmFp77bXmHLOLPGRl/FBN37IKi0jQVtpjGmW73KiPRHQeK0YtcniVDyRbYp0v
i9KxrP7kKQ2XtWohx8CuuDCynRFb11f9Q+UbArpz4US8IuiGMZUck+Gc37xjnslZDPV0SSb+gZ7s
0EgkCrPOD8AEBsypVnLpLAsmWlxm74mRXAEBtCUOAl0Gw/L9aJhyU6FsFo+ZwmyoD52K5qhGykLU
pRNWp2l80YWnIpU281SxMAK3Cln7iDXbpmoVAn3IxNsmxDZJMxbmgGPKtj9XtGnEAjkdAUUF7Vsm
gzyknYuj3jVo7zyrXo5wwRsRLyXtX0UbOA2hnZXpA1KZI7/rcxt23JdaEzaYz2TJOKbZtPFitjCR
eagia8WkaWtK1fWofTMT5RSCVzC7YDfE0SKB+TTnIG7/6GpHYeGkV+jddfm/HJgoTn+pdj+//rPa
gUQENvglLeijA5LIGNJmsbqiqgb+dUroZ7VD0MIdihEHtEJGL5/VjoyhuQYCvfp7If871e7HCcr/
at3XH5y38LXWKYMlZJFAeGtrdhyYkjN42eFLe0gHP/p59gOS6Z+MnpgmmI9K9IJEjv/UZk0RT6iZ
lGRnRHRJXZ5vTUXdgCC9R7VzrEpvWwQFojE5XSZBdg0Cg2DecZdG+l0bs/AcQ4VQC9aYKy2vMdPA
yo9lUv+wjehaDaZDRM0dKhUIvixdeHFziRJfRdBKuWW8kPTNe5tG5zbjvqO27AAQntxYyOoZXiSP
Y6cvGf7vwiZc6RPNz2hp+yEy3VhKUY/DP74a0dCJjQH/ol+aaYe1SjRXZg5rSSpaNwPs28n5tvMT
IGcE+1j6gzzmGnTyYB0lzbJSpk1fz6QlYHQLHR9QQW4HabDLUulPQeiTaaw9eBpflIthO4zV+zTk
40Ie65Ni3NdKcFVJogvr67YRdXa4ioITqAa3l63IIIQsJRqY4TLX9KLx0MnxlZWDQABOjU/cF08i
9AGpb/WbYdBrLN6FgGAgR4XYZZdUlsEriU1QoyH2Yc3Dlsev7eWgBxZxrtKDan7FZiMV0kSADSkR
j6v0kb6VjNzcJq3HBkY9jVlaun5fiD6VJMzEg+WDHXfT0JMLGPLRlVhpwVaRi4pNca0zr7feaIph
j/SdHm2mKL0dSrSUHlmIpMN6mJRqq2a3SJqvm4fgq4YRVULKgyCa1d7kLDwEYjwDlQ0XhOhtPnfU
RjN1Gyy/d5LSXyDGcmVO+Z2zeX5vxuyU4KIleQponbdps/BWq3DZmoHsmjNyKtAkAaGGkIIrjPul
F8aWHffiRrLKq1rU1RVbuYtvBSkwFtyL2by/B24TLc0mN5c89WAWi1tgLiyClHyZa+kFLSoL9r53
0AYW3CMY+TEDkOT4Rsr61iFN7sxH40mp9FsCswKXAJRjXKgsWbu3VMuvTQ2xNBBmF49Ew3M5LrOp
3DWJdN8ZdeYWJpugyFfuw7C8CyrSLLwueJQVQX4WNP1b5Odc9P/Uov59XcjIQcLiDiYWZvp/zKKY
dH8t6v/4+r+LOutQCraE9wh9IF3pF9U0XzIIUWdeTprrTy2sRoyrxZ/LC+W/kS0fsyjtL3ps1n2M
j5Aysk/9naLOTviHi+2vb32eVX3x8Jb6wCarGKrdoPYMlANJwfBaZFtlilU7CNSjVuNMjJGCVW5c
dVji25LosHKs7CYYVn7kG6ukQcva+uPCilo2ljQ7It2i1G3LpGcDNkYSY2NFIn2MHNW2HUhDoJJE
rLvGXsndwgsck6A50ozV9Zxp1hjaJZprLgjtAuyUp1RONhI3N0cvGOKlKKSFGo8rT5btRmgOndXs
kIRsxE5jrxTtlEl/DQS6tVdRwHcY7nQtL8mlUAQC5rS1wmwrT4KNCClXI7c1hItCKdxU0MeFrlwG
0iX021VgpK/WjH3ue8pvIa8yvXZ0ObErPKdeuGLz/m0CNNop50ZvCSnigsuMHL3H/Kdx+yeBvAWe
lx5zKPWmmpHsmbujDvESw2o+bUnFtNvYOpJit5CUcBmFxkIfLmNUoJmR12r9EAKbrrroTmgek/ZB
SLW1LHQHWDJsIrorLRvWkFIoycA8kh4LL327xNQZAVGIgyuCRZp3TyTZ28XEMgCenwB1o224D8y2
knt9/uH5e/ahbATddoLEb8XSvoTRZMXgNQOpc8wxXHcBI/hKW2hwyiXrvkjLBYV+JRGoPhrnRMHa
ZE7XCVP6UDHtuhYdk9PVTNplSLisipOzDllceNWm0baacSiTM2YSP0i2gSzu9ZiQTKgemsnfDKMF
gWVF2yGmAv3PdKKeYlvV3WEoVnN0pglDvmOe0rXBtadHLqKwiC2F2WJ7lenIw9cQergo3QREAw8Y
1NSSjE/xKiTYWyiVu5gxoRAWrlgVdlSaMratvLdD8mFjoo3RbLkU31ObezspyV0FEeAoeKcpHZWl
n91NsmgzvDWXfvyCbGW0QAeLjWRsIkvb+UI9Yt6D9jaWicc2W7vxregkx4bbyk3Oel9eWGOG9wvP
c6gyJVWtUD6K4m2WEVkcNMcufjd5F6XELw7aLMmLjsLvKEOZ7DRiqj51kbEX/Ok+lVFYKal1zy2v
s0vPOBqoy/IoeMm1im2R+aR30j7Rm+uinpAIj9fiIIAFY0EtoRMi0J4Vt/juq3q1sFjfJhKKqwhw
WEpeQdWkrgDl3WwDZxYDqeNZ88tn9uxi6220VKYdiGcuJfHNkvXSeHWLBIq4lgDXhFC4aYonx2y3
INHXUSBcCKtZeAx5CFYX1hWaSCvXJ1ecJ1JBbvzBqV207PBRgJ0q1HkJxTnzg38bpxID/sO580+v
/zh3TAirzGLYZWjfZyCcWB8KHZPVKgtZBlN/K90/LxMqanYOJV75dxzJ52WCLxloekTEGKxXZy/t
b+xAZGnu5D9HJ/NC9ocffb62fD13ElPmMTEkYatbxAxk9qS71SNUqZU4LspLpt/1jwEmtAsWjHGh
HWoLvcnZstNVtASowgjEzsMVMBW5QgXpDKdJ3uTF4NIGLQ1pxDaD1m5tFQ9Fu5Z0FxWfV10RUqpp
+9QimW8HZy8c3c4HhKfa6H++ReRAIJgTT21wXyXPgsfiY1V5r/Gukq+MzpaT1YgZrnrsGJAW6U5u
SUQ3nXblu8HS2xOeJXO6qYV6FDdAmpbJDm3PQrIl21swgFgMJPBdiDxy6FVjbaFk2WJZdDttn9MG
St6DVJK+8ZyN1Esu25VtPXvTrminLT8qRcX2dmR4FEyc1dDl3ONzQ9RFtc1cSu14o7jJyLJiMT1J
jH+9xlYApmdUa7jcnZ2u4WpMG/1ZcV4Ce/5nFs27+synXBTKtbbXobyzh02k0PF2cQtIA30iCdVr
7c7bVfNPjMRoXrfyb0mVsi66t+mPZrDnrYwK2AwfRU8OiICob9mm7C985Uz68ei9egAUBfQy06Zt
DpHkiAN8sH2V3Rn7wltzdlmUcX5FVNIzghFFWDXqLmcd37yp4yFWUDuJL5K/qe60/tHvOscbX8d1
Nm6rot43dXzUJXqRxiHS2ZrnWODe/IFUmvY9hUgOPfuPbWznS7uJV4/jgVKAv97iU/hvBQbL69cC
84+v/5hWSH+JKspCtpsMH6hMP/gAZEWTccvImOe/O24/hhUoAEXEIBhu6bVnnchnfSHQiFUNbGdi
O+fq8Huj2e871M/68us7/2nHyiawMcQQz0oi9cGB5BdtreLL1rNQekKfX2/0cuxu8pwQs6m14g2E
I9idWukGDBN9wc3oIsIpXSUQZLLAOCGTdqNOuFRCvUrqcuXLodPEM5OmZU9JLMkWCZaxnLnEKw2V
gqAr7/XQnIY8Y+2p+09pxX/oqSmTi9A4ZO03OCbV1leIm40r5rRR7UF7Udby7P+qs33H5zYouo3a
agthKt2oUfH144BJq8jO6uhN1ssry+tdpTTvk67F14vkgj6ryhG5WR1CZyY1yz5JnajRM0Twycoy
n4a+O0NC35UJGcQiEw5jgPxHTFtfZ2t/FB+apu7tYsxgRlUroYtuUbQtGoTp7dCsq5EGF8BbbI7r
nBSJUd2GurVhNAk9AECftZriWwnpdJKCM5Veh0S0vb7YZnK1HoRg6Tf6ES2gLbZUKTRcEy3wqEMM
GuuzH9eQbUru2vHGEvRt4r+GkBf7AUwQnVmKVC8oS0beYf0oMlDxpzusnPwx8qLUTVvFSlf7/I2S
Es9lb69PAkpOQoP0hmz02DF0xj+j27bHwVJu07jjPl+hf3sfvbeepyAW3qLYXxO9toiU0fFl3w50
jJ2EJrd0SX7r2Ty7du9i4syKlPbuILeqUwXCKouk+2zY+Z6K88A7ilKxUjPChUsdtyA0MfSFAyjV
iMkN2nttKBy10JkmYYnsYtesSKqPy3w/KU+hKh7bCngvJ2MlLDrFOgjkDRLfbZylwHrosvg2zkvb
w3ydFCZVnZnMjGLtGU+IgXXnZ911ruWOUoyrGDiSYKB16WY5TCQkhES04cmv1OkGo0dMlEM1ymcv
/HOdUnMfglqZ26uGXgRt7n9F0vDff62Q//j6jxaMqz9NHYq7z/S2jxbM+gs9Grvs2S/1fT/9tQWb
g991pry6yTQYxMj/k6Gos8iO2RHjO0r6bzqlJP2nq//PP7r+0/ZKFOOiNus038XsFiA19S8RmZS2
1GYwdLAJqyxeSO7s/VuodvhexNVoEFhujsuUKCaZXBrFH50qkvbKlBGBbrLmYmeiofroATVqZXEw
cuGVux/MZBHzSVs8mWE+W4uT1TD6h16TTvGUjAQqjS+hEMgr028nl72ZSTAIKyyoyYr40A2IPUMF
XidAL7YdjYbwU71rRHZOzBFgsQfV+0w5zURrkyrnjK4lLhcDHYuSsQALU4IuL0Mn3E1j/jINr/3w
PEiu16DInd4j8PyelSy9ZLrWkd3CfrAjxChljV1HEZYoDNgBreNmzg4l9YrPV8idm1GgQF5qSqlV
9LXpFYsgf6jDDJM22pQW1JEuArGiCEuoZFmMaeNDp5ZuyHW0g/bRGuzGYoHNlGqX0Y4wOSelaEZa
xyXWJ+DLxLjUaRiio3Af5/19FHfEW7Wk5x3LZLBz0P11Bhm1dBvtrMRYK3k77LXD+NlXrz1Je8ws
a0901jrRapQHFR0s3aA4WXel2TlMOy9WvqtBwYYRnEOB7BUvXyZc4PvCTNei1eGlSjPw4UoUOxDv
n3QTjlIdFkiLIqbc2nRSw2En5gNNOQ+yA2J42xvttFACeU+CK3xxq0Wcbn3PoTUWzfREhukysDRv
IQyYpmV+oUPBzlDlaKZ4t5i3Q2Jhe67IIaLCP3Ug+b17kbgOkt7IP/zf/xhI0k99rUr/+PqPvk1k
lcQVbq4wP1k32Kkjovmxpfto3PS/eCfoazR5hhz+EJSFbk6ed/SspizUvL/JRJpdKV8uhr++9Z94
KIJfC60GEndH0MUhZvE6R6nW8yY2mHeyaMqhZqYvskSn0wNIKLUQe0cSnMt5owu0/oA67MYrINt3
88bXYw7pswL2KBWBMJ7GlJgiVsS5XC2l8KpkcZz4xTFjkcx6ZuexWM5CSIA1q+Ysn+aQQ7bPgpo7
KruPBbFVvKF1MAUEWkB/Y2tdI23J5OI1JC1RZr0dB6jUxMLReLwV1t9xFtrWeM+Gz87AsUkClyuj
VNDvyCRhLXxBD8ljzNOtmpBzwU6d5blPxzMreIL4cZwVPWmIK4/9NLTc5aCAHkb5w2cNJ6QOIDTM
bitjdCZkQqXFhZjMYmUZDGcfVJ6EoEhplngAFxBeXY2Ba834JSMJo0SFZMxypBJdEhy2AGiozDV2
/CaI8njSZxETf92WO6FraobxGLHvnropnn8hLMH1eR3+p35Iv48wmN3gWLaQlGhcd/71csXli0f9
02T9j6//aB1MTnrMVR9golny9tE68CWDJTFu6l+EL8pffAXyCyp8AMHc+T5bB76ETo5weEhopsln
/3emN4T1/fAh/d9bp7khO0diL43P66fpzdBJWdUrwtaYhE0FAUhtLgjLlmPSuZTxTSG9kYWwz1t8
Jbin8iFCLCdsfKYWfesO2vTqs8r0HhRcwcmzdMUAu6DbCFaaRNxbtG4EaRG40/WlLNzC3560TQrU
s1q24zoai4Vf3nsmlhuMoKdghuquiKkxCF4o7voCJvBWIxvsJeCbEcrlKNqC/03RUYQL0sVyC2z8
YjircLtdNXRK/U7LXiNjgeAcqwkNhvpCOCkxasajzhLiVrjFEBbc1btk5TtsS/t7VP9YuBZpsxsh
eUQL8zw9NiSq1kO8LIRTwqc69RmkJImDV0dRt4pbbYPRrk71sSUc/aV5l1lWz0DTRf8CjlyL+MNI
WncksAtk10bUtkW6GxDnIZ2rubghCGE9YcivarKiEK41DXijnMKHrFd/6kfwf4eFJmpMDubOmEHH
v34E6av5IH1+BP/x9Z/nJJgC9nXgdxGTf09N+FBjkLUwn4MGeZPIzNjufXbvnJOougGMqMSgyN/d
jx+Lu1mQKiLf+P9Kr9LmY/Cn+Yb05SfXfjK0aC1r895Qpl05+UDik1FiS6fjksjUCJBmkRBiLjMv
bIt1pYaaO9CJ1cg2bCW7NoYRiai+0AtANMPUgKmpqvexxeeX9kO+HGF/5r6xrCZmfgG3VYIAY6XB
S9YfxokruNeiH5dS81LEfLJ6PVtVpnROZW3VJd1bUn+b+QNxEa5IRYb5qb7GanZQG3UppcEWj/JD
aPWdg4LddI2p1Dd41ZFelfltEHZJ6HBPrwiIKIHd5gwumpLFVipY5r6G0X+ciIm7kpRgRm6mnfNH
P/zM1VkGo4smX+2/tgecCL88/D+//vPhl9mEa7qJBYuwklnn/fnwswTgFmpKHFA/5jDx8KszQGeG
0/+NBvny8MPSY6mgceX9LmD6je3B95vpTw//13eu/KRFgn5Z1Z0STLvQCh8nFfpCP1blMvK6W9NM
tUVTioZT1szkSRBA5yF1slsB+Ki74S4ZbyKNxOFJfst6IgtyxXI0HbEJm8F3ffIKZNL9WSyNHavx
l5ZsJUNslwZ3JC67JEezcc4Wk9IveyO/o5VbVdxoIV+uc6jvQhBs5FFEoMQBwbWpCj3MC3zKhDJm
R23k3sNEzgkIMNWYU8W/tdletbhWFZHAgjm90WQwW5bmP8SMy47mVJsvYzoFbqE1j76uEAuHFvOq
lPTxKcxka/2nPv1zC8KTpuLYgdUkg6T7j90ZBsOvT/8/vv6j+7L+Qn02d1kWTzMNFX/0R/fF4EYx
mBlZ6AzmDosvfVyRcCziM+CSxOINF8P8/T6efnWmtTO1oVP6n2rjd7qv2QnxpfT/+s7n1doXyUbk
B6g2ciHewYsoHobBGug8LDF2g7wJ7EwlSqBMd2KVYAS2smVlGCvPElfCnC2Q1wn0YrQnC2PkaBAK
CNiY7+I4ZpXul8KaAU2OkEK/QxWyD5JpGO3GZMxticKp8ANpLUXMU/S41WwrL/Ac1qkbkVnSxIq1
ypgZ72tNO2kCsmUGzt6U2m1giE9FJmtklmdk85Wzzx2rXDgxSFe6dRKBrJaa6bmWGvx+Utaiw5rS
eOM1Wb4KZQUgrWamp5B4XLiXrbBW6jFyR8VLzir74xuBdHIrMIDIV/uOU6Mup/ZcjjFeH4O0rUHr
r8JYvif81NbFYJnFlm+T7roWSqHcqoW8qdPmRuyxUjGJxVulQOGZrAIxXDVsp6of5MX/SVKpk0pd
jncRFuIm8hG9YF5MiWE2UAYEllOGHdLg7o+WxnJcKAjhucnS5vzHfQjSA7eKn5qxn1//eR7BsiLU
QAPQNu+GPrfZDC0UjMUcOAhGZ8Arn5aPTyTQKZnmjVsKg10uTLzq4xP5vRmTVYuSaXzPBvydT6Si
z/ednw+kLz86voIfPpIQqL0UXtDIfR3JdaLUR+xnT6onbzwGBoFB8kiK1oYeX2aawRTfFrHhVFO/
DtRDI77J4/VorSNI/R52N0Un4ZpoD/z1XaHYTCYq5W4yQ2YYz2qxCjUFdRFC9AENiHotECGVc5oE
2b7wd21puCNhAy2mXUXv7cYo7VadWIMNNsZXIkeHRdhkpyjaiegzCtLGzVIBmEKRMIV7OoLXxvSX
kpIu1KIBPsMO14LIFBabIrb2U0ARKZqceKrxOsHvLICGJjYpvMaO7AwmUlPp2S/f8vKllaNtoE0k
06H0tNAIcXYmIry4NUpdtxmD5WTeqTOpoBYvIlucKBpvZJOAFil30TfByJqLSLa2hsyety1k+CKs
2ZW5CIXZBD9wCRGRGt5x6t4V7Rx0BVTFxPaNaNUL38T0NSuO+DPWASd8muPsxZobYu/11XAzqrek
DDPYfanN0WEVY0ftfawaC4Uh7DiPWqmL4ZVFOkwUW84o8aNTnIzsyZtla8Frm+wC5ZvRfFPnFJT2
idZ0WY0vYl66et08U33tQOWHh5NRMT5uBXE9EKkyKWdLxP0cOzQhGIWfLQv/GAPurmW/L74q4j7K
KtfIzIUUyKfGZGxbIazzu7M4adsp2yid7HjFcwtqwfBwog2jUw53BYmU6k06ec40voVJ5qjafW1e
sqLZoTdd973iij2GLyNaB3hOPBXylqAtyay1hwFySQS/FNhWCh/bH7KXqCpPfg5/2BxJsWgvfdW7
kaRt2kK8wh8C8QJHmzgdMkhnutwtydRaVDrcDQbE02urOMq4iUbG3JJ/6LBTRNJtM0qbxkeLMPq2
li4ztlh6XsH/BD1lXrqY9IK0s+cQWLM9elm67uZkuKZ2sJyx48zXE3CxoqToav7FDHWG/u216QtL
GCvoY1tbG1DZBea1RU7myJRL4IohR+GNEVlLX213sYjCA8uM0Fp2mwm4SgWuQEwFTR6sBDnGMNRH
I4wIp/1GsBnrh0DexCozg/CZ4MtFwS4hAL/hRbUbjN7S95vnzB9cbicbZSQbfHgLhXCFeqOEK2ug
nhynXcw20gvvLBLdZemSaQejipbjFLtCOV+aznpbr7tKPEjTuKqMU9u39yF7UCUxHIu4Lb5hZOce
st7MW80bYdVMloOP+jmYsPnMzNpxy3IgIHE+KmFgdPeN9oTmYSlG/W1MvnmTvKdDAMuRDY4RuSaA
5rHWhsWQDYIb+NSOULqxWhX6XZTqmuPFehmQ15YqK21uTBuqiv5No75oamCLOiIa2XtAmckw0guS
gUtify4jMsgi+mchQ+48qck6pbVOzOktpNUO0puKxlvB3DPMnTir6W5TzN15Pffpxtyxh7TuapCU
y3Hu5oWybxCy0+SaHWz3sYzwP9azcTGYQiJL3nhMac/w5DzWwq6YRZAe+n+NQI1+Xlg1q7Aoi5s/
tjlmcMiAn3kfSGaFYeDcpv6b7kNVfrgaflcF//z6j+Z4Hk3OljcdV8nfw4+P5hgqFC0w60va8b8J
0R9HMdB0w0A7LNMez9e/L0cxX2KKQiPPm525kb+FfuI2+cNR/Otb/+ko1vuBm6EhpTtSiKAb2eGT
gYa/fhenbejWqFvhmWIpg5Ie2X1OzsoBLHGZ25Lmls+41oHx5mcxxUq2UF29POccX2b+Jl9MyBYE
5wqTXZXaIuh3gX+Ohh00jHo6ehPokIsx5+Y4UNkJ65LRIKU88p5/mATHqnezBIvEvmBGrcdA/4Ai
a67mu+NkG+UjWZEREZGxW053qrLqVcX1GVP22cUgFaHBfxtHEnRF8zJAh2/U68E7i+aJTGotp5OI
F6CNTnLiZkQ+NAxkLQqJOoW2LK0L/RKn5m17bqWNJ5/KkuNkQejA0WudWNYPrSlCJnHLpll2+SZT
FrlyCPSHZoS15DTGSY4QkU3n6uhxSd4JZ9TWjfc6padUuzJQxhgGx/NjoBn4ijdKtVcGN9C2qXIl
Amk3pLuheyP8j/iwQzWeB9Bt6hWBKooTHuJdK+0KSm8Bz9Gr1WVegewiHUhq0kUi47QoGcvmJ4iN
dcHPonhQimI7EO9EjYNk6+nQYoXbSpgWYeIWRyjRZX87hheRxOJoAA5ATJp1IVYj6PYBE7Ie9IcQ
KfskNu+VxLwEwcxs7s9FXrypO3kd3JG8LkfGU4yYTU/uzATDnbQ22mMokl1qtsAb3QCyilXvtUi6
bst1mt+lq8Y4WIXr0YFkxY3ZbhDv1qj1aqc8y2xyLgVraArgzhu2huT2w1K+MRhTuOlblZImwVm8
sdKr0DqmyTKTVqxeEzAxaDrYNm0VAjOQ+fX7UnLG9uAF8K3zsyaRQR2wSNp5TeAIxYsYvQzS3dRf
vMfSe7OU0Ok9NuA+wUvCOryru0PdCRipp4rJm/Ytn5ygcqbXTN7rT2nhnScFqjkHgIEkh7B3LFIV
zOHgbkTzLOwi6wwiRWdeX+2z92CbrcR17BR27MRLWkrzPj/KO6I2ki3NCMeLuhjXKLaBpu+ig7Ux
rwwW+F23MDhYmaI70HsdEpr8pefC7PJs47rdZSvcPsvAZYhuF3Z3B5vThuffuX9sIeeyQ9lEl8Ki
RWfiMUNQ/qWQc+/i+vN5p5pnBb+8/qOQW3+JEvAVqu5cxplZfJ1ycDVC1cc5wtd/yFqX/wKCYjBu
EVl9/TjlkP9Cm8I66FNy/BszPnlOBvhyp/rlrcvzDurLmCPxjKCX0QhvPUIw2oFWRL1EBZ+weIdE
beFTuONvaqzbjJEXmYmAwCAC6qGXN32ruDKXp6TorvpuXIue7szwXKDuS2Mg8EaurjuzuZKEbKlh
NquQM3hU0abMDorWbGfSiWj11zEs6cmk2TKx0KUC36KlrHZiRFhYA6LAXyktVqy2X0attTQKdLt+
9twMeMVS31y2XYikUEcugd+g1bRtJXr3ssX+y/TXpbJSEe+17WSXXX6fKgGmuvwEpIpaXOxH4gu0
rOqWvkiHiu5j38neUY37k57RBmvDIR6fa2yNEgG6WScdkRfWsJI0DIraOUHDnJCNvBCAS4V0f9k0
+xmN1oWBdVLNfC8JEUl85ionhsrPjfs2R3vRJ3vm8i6AzsegbA6aMhABJqyCoVyIg2h3BnfAqiXH
/lWbymU+dFuGIDeNGR0tPd11VrjwpWQVFRU3UGORJCtMFs2iFTLua9lVWPfXEUbljhZUqXIIqIaM
gZkTQu8fVTnPNqlpkSGu0yt35PqA8uwtC9OJjkEz54zAuWwXcqu8GTXU74WIaKnNhn05BBdPKe5C
SXhruOMtJNVAC1T1B6lhuydPvWNF0Sbu01PeDzcpjkAHnm1kF0ynFkQXP01QdAMlvWKE9f077AsL
zEPVFECz7kOFq0U+gpgrGRClBdkR8TrIiytNawk+ll5VizV8j34m4jos4kadDG+VmeGqGtPYlbVy
3Y0VyDqGuD0CAiXxloO5DwxHGV6U9B5rGNOrikKeLXLsnZfI3AnT7Ix/L7lERT2xSJuIqXDivxQ4
OIO2dQr5iW2JPTSXorWcItjGBESUezavhHyGdlE9RPrBUFxDvxrqF7U9cTcXMWr1YmyHqKVTglPz
67S+qcK9OlULhRsPD6DHPrELUPVYtjRsDHRH0lWpFwuJgObgTpC3XBNtv3ztyndNBe0Y3/2fMvfC
yUSCuk0C5BdGZDyzA3MCAdTXiIEniQHx5dXEkwgBjPCKI3xjiGV9tvhTi/r3rSPIUqAVjIvBSqn/
0Z1TCr8W9X98/WdRp8Vmzowq7WM+/XVxQ6P/EWr246CMsR2XBXY9/yNmfR2U0ZlDy5LRc9OcI/P+
naI+Oym/FPVf3/pPs+sy6sM4rYVhV1o53LyoNQoaQzaWynSdVisNfrHR1oiBNfkRfes+iBP9Ws27
+BiMibnpcDXlA8aEcnxPEzhz0oh6T6mdSX1PQY2TL+CEo2EXWJeigESk/Lm2NJ7ZCa7qPZZYG2ue
I4rrEk2cV+z16CXIbvXmBQMUaIvXOLkv9ZMMzSI2PFS2qVuZQDGNhQAgQatHJxWGS0riSheEmya9
VCkt3hCs/BrOhBnD2sr6jWp6yVKT4WmirpnOqhda5ywYhBWTnPp18PVkPxXIcYgNp3XO1AwhA0VO
OAmTUFSOjzHuzar4ywgROI6nbmyhaLhae5S8K7YTAL8eNLa3BXOwgXlY4VM2/KWMwW0alE1KxlIE
aS8VM1dimpZ53Q1s4EUQjhd1IB+zuxtaf8lw2y24G8TfRsZredmRCO/bPvO6NA23vfGs6q+d9CwV
TPRmZQMTvqhUHtPU4x2rDzkjwC40QidpjH3Xl5tSME+Mhze52m5Ehoc1Q0Q25K8WQ8Wo01dxLrtC
rNyKkozG+mpsitMEpVVkJKm1o90xomwZVVZBb6cZXF0SrRpGmY2yDZlAUNT4dTqqet0y9OyYXyTD
u2LcAlRwMPWZaLeE3q0yjDekwugEj0ZotrHseNZ1Lb756qFk1hr32qJl9hrFwkMeluTShdcIq0Bn
T/tBL49SjLYxmicHyTxDaBgmyEIrapBu1Yy9H5K0R5H7XxJJi9CMwyd4UaEtGEN1pbUtnr7WaE4c
f52jdZV2NgPYrnljpxYQdE9d61RAQU8Rxe6tNsZ2Gu3G+JCYLCENfanK4W4KCDpPNNeYhW696gjj
N43v12ilLeEDbKLpelQfQMmCOgwYtCAcCVsnJwlPrnqgb6wURdGV0/ioDbx56FI3SWvtm0I6i0hR
sfvZtVgu5vmPoTEImoO8BPoiLdqYnKi5yXlIXFIlWq9aqD8ZAGikWkG8Hi5xwC8E6734v9ydR3Mb
Vxdt/8sbv+vq27kHbwI0Mgkwp0kXRYqdc+5f/1bT0kdKctmlqQZWuUwDAkDccM7Ze23OBQFRPwZG
RWu1K/GW61em+TQUdHKMF1nsRoCYjnGaD6jCsHdiuE09Un4bDJ0Uu2iDkLJJOlOWoP5JN44KmHHA
8loQ8cmoJTZAztn3maa6Ja7VgUrErFXI7SkuAXI4K2thtMqfrQ0F9MF+zLQDx8F/gxN/HbP8/PiP
McvM8waOCE/pG2bk4/RwVI4rLmMADOZhyucxC9NNLlWIYr7J0v83ZsHvg+iF2oI5jMQj9FuyM+zv
v54en1/63EX6XBJ0gVFNajiNhzAPNrrMtqWMHr1Yvco0kr6ceFOJx7KaoPw+NllG14VNkIXFBmdZ
0bqiMTx16lc1GM5kqhHHzkimI6xSrZqt0mO6TVMyc1gBGXzVTE5cVVP7a0mKwSKe2m5blOSqY5Nf
e2UHPTkNrIuyZcZCmu16cHIsy6Foj9hx5Gh2C41iu6wlSmp7U0r70KjDgd6/OuIASp5M8jKdzN+a
Te9aOF6y/k7T3wTXvbCH40HLvzb2ji4vW0/gJ7awVGNc7o4Wa6Gx0IexNiImtw35XQUltaltG4tI
TdKuwFuorC9pkr6t7Sy6v1XDXAi8vneLcGKrqpNrG6cy0BdKsdPKl6Q0Xct8auqrlvWsTThaWN+d
TWsCerr31WTtSzNaD52+EkKsE8V+6kr/1WOmhFZ8AQ2AHNxkVxk9qqOGwAm5gCi5UBzo5zKjNcUH
H5j70Ru2o6auaws8k8Yu1bJbzXFkIMOXGbtYkjS4+95Ky3FjNjmzfCji4UJl6wuCcumQQcJP9UED
gMRP2SgVNkw/RgqvkDXUwiYKgvMAagAVDnzY85LujmTnzdiBC3bi2Gg35rw1C2xQrlpHWC9bq0pX
YeIx3Ii7djNgfL8XdcyuP4YB7YkwpdQopHAjygS3VjhxJhSFrE2GyEwSSpXoCQl2ysQgNjIiGomR
6LQWx+S5mG0Q1mOcO0dmZtsujfcTESGVdGjt9MU19cDKg6454mlvDhlKZR1s1tS+pr7nEqe20ErE
ug2UbJ3qAZHWZWKIgSwQ7PKmVwZ7X6m7dTuHq8IAM9c9Oy2DCD16NSbaTE2FUNfkd1OFrmqm26Qk
mqkb1YPwCoC9Do6ogA04MSlB53jua70r3Vxke6WcdgWu7aTj5KI+MCW3fbo1YXXMpntRelufnDvO
73tCpXeF95hYbxYcvRD7mZJQOnX6UpAlYhMNZQ5ruOncc8ZmFiivuhpx11iLUOIeC1AiO57qM/MU
Su2Ouoj2adn0h0op0aFp1ggwATAMdE9919XIGVZhWDtvseNg2wB934Fxb0HpjlUYQbHClIfU4d4p
w/JaBJ6AzpepiwoEKmSFaqPm0OjV9K5DQKkN3saHJe4XISMknZ+b53XmHADRrJDTURO1F0Hgu0QX
hUsuoSZJs6NPKrtVr0B3FGwJIwgyo1z/qYWModA3MjRMptiI4Uwxav/X7pSO1epzIfOPj/90FKFY
pubAi07VAebkuwaHib9BbUOv6++CZP7R9zGDBhVwBn4Sx/ae3MzR933ir/2FqoXnYuAv36WZv1XI
aD+NGX5+6z+TqmSZZh64j/Sg04ThnyOy+UVZxXcsye2chK4LdZU28XkOpFKXEXI0fW2i+s0ITO59
Y91a/cFHpxwWLRaZaN8UCqwUPWNMl9DsSiukyEG2i3LsnxgLR/FWYz8XsnkgVYIgneytV8Q1uKzm
nAbeuPPT4SluOiKZLoM+fatbHKEawYT4IEbAlaFVXBCizDTaZNQ+9N7S7pVgmQjx2PniMgztbaqM
pCIl9e3otDstR8FMAiIQv3BL4NqDbWdb2HQrUtFvbc86sJmcgu5NIYctIZmxKrUnMVqHsG42Zeft
rFHByMVlPi/Oaaus9Cm5EGm9EZncK3bi1q1KpWPQHBuyjEidOR+qSLYiqM+8uNgrFoGw2M6TbDqz
sS8kHhq/0NhrsxnMBjtoJTlTa/s27bWt4zXbsM8vbb0gtqJ8IHqIs0dZWfjT50u8r73pkFSN4Mwz
7RUpXalCGzudmzVPY5kCPk2wrD90xZs6vQzsY3kDp71CGBRVX5LQ2QRZvYsRofplf9J7ZeWIkjg9
bcwPPbPcc41p42KKK/glAY0xKUMT+Sr9dS29artdMDy3Y7GpQWqgVKE20Jdt2F8EiXzWTAbLIUhx
oTc3RIDsNaz7GHnXqtndp0pwi6rIOpa0o45xFj2AWRlfNC3rHpNmPFRzyEIqW1xxlrwyyfhoQh0N
fGdcNomTQqMZvpK4QFDCQTBHCVsydMaiI7iE6K8hvyqH5Fn3k34hCPLMJ/sYRzppUoKET5PKWel4
Ku81M/I7wyj2Q6qdhV65043sRgtDd1DtQ9UDRsiDatWI/Mwcaohq9gqj7tXQRMa9P9RPhiAcSDTa
gqVyXZt8ApF+2ffVpoosZlTTWZKJBU1GJmKZW1C2NsGunlOjRsu+CRl4Ib4clhGBoVrfZEgqGppa
00adkvMu9M8HFPZ8fHslJ7lNDzl5m56TO9KHQ2bbRxzWp7qlzytW3jw9Kyv+MAZMPSjnij+2hph7
6zoVBPW4znxAx6v/rxs3Bhf+hx/HCr88/qMDBRKA2cD/9usZgYWbBSLA39axz/BCba4PYBTIGW+o
vyvpP+3X2GqQ3uvzBPs3Swdtrk8+NZ5+ecfvjpZP0wQ9QMYTG7NiorauPV3Ba09eJvohEYftsm5P
zGBuMtLpgQBEZwbm8S4jeKES5qtDHINQZ9uZgbwoCiYmAqI+05MVd2vucYDD7YtK7c9VgjIxjetb
T+B1Keu9xSCaL+PXKU/BKcNys7BDmqDsGptMNFrQmk+OHUl4PZ/gqiZUbZzEtnT6VR7XuzSc7rOi
dT1hklgniGNjiqrTyipl4WpKBo3cU4/24O97tP5cgRjr+v3g7ZJQnMzyudCSbTGYXPv9Q6nmmxwJ
5qyl0hOSBxOAWE76anojbNZ8fO4dNymyeqF5+NKadA7vM65zH6GXZ+2Gqt9Fclpref1FavVVZkyo
mQLX6LtNmiUnL5WLxGnP7Uk7b/J2yw6FCK66V5Xw4DE70frXANFlXpjHtIpPk9WvFeFtJ19bOr1z
E5uFi0kb6RA+G1D3ozrsJmYwevk1js2VqfcPsi1WViBWads+10pxaMK7mYVXpZhnpkpS/zCNobZQ
lkU4xFs0gbdRpT51XDzLqNnEDXItHzGVUEPUrjDFGis/R3l627flMWnsAxd7NACWddt0/R5kHq08
v2cLfck9uY+iK0/v0O2AiGRWCSJSLNuR+srSGzZFuvJqFvOt6Okz1fpV0VhPMscV6BfwvRN2O4Kv
iMSYhiXal80QAYJAGmgQyQNo4cK2puy1Uvppzo26AvxGamBnrFMLPn3Yw4wq1Us1UIe1lz+POf0P
J6q3NXTxpdJnV6JL2bGtBgrs4Kxi783s/S8mvRlIu9aiquvSzaL2JinGG56I37rqXxrqdKbSAJxk
cAwU52Snw/NU+2dp6AfwFeg06U+9JAGg7LYemcdTFbga3+dRafi+FfhK+mQX8qmMzpemmjYjBsqp
nF50mP7EUWbLVnpgfSM4B6VyUH3IimOpujLBFkLfQaz6xHy0+D3lnkpmPC1TTIqjUod7KyLZXu9j
GozepaixQBNsJCMalWX/7KXlJuGTcKUK5duLtwW4HMVgeFx2myK8DVJxNyY4zttwZ87fycoM+dv7
iLAQcF+dII1L0aq9MIo3gFemyzgRFZpeLMjYvWyM4lQEhEcHDJvEsBV+vPDoAk9ttvGT5OBngILi
aSm8+soe1JM3xx4QLKIq+8hBMhIbW0Djl7gmzuxWXGVVfOnXJlaB+BA75U3v38EwQ9V10ES90VLm
X0wU76fGd02rWMepxYhGX8dBhjYOp4HEeRq1rp+exZr/rNKuy0xzmSP49ABG51Quos1ddDiukWCC
AG7ZmSNb0Cb1ngIIqk26UayKWlNum7G5zfpmY/bS7RR0oBrz09CUri/KK7LI143F6F0JXVuA3vCR
gqEZB2QHUhIxpYgX/9c0oyjrUj5OfrLIe39naKQzVv0Xr5QoMWhXzkXsn1oJvc81NB0jmsGwhIHJ
7Fj5lzk97kzqiY8D9R8f/3GgzpEltPs4qmeeDjXUR1POUhF3GQxvuBxiwP6ohIgswSEKAJ2t5b31
9lEJQdph2GPa/BwY+zz4/42RDrXTDyfrry/9J8GV3ge0DTzmnv68RWSErNCpEUhhk6BjRbTboE6u
Or0+T2r91ErrKey5c1Y6kZuWGC/CtvkyEiC9LG3zzC4Gf5kpxXVj1XLRRx4Pxs4pW+Moc2sNvhc6
pK49gDNFqivS7utE/s/OUYd+XxAKdjUwjVx5th2tPaJSCzpKebBsCnyWMbtunKroWvr6RUhAKErG
PTcGkQpy+Ku0fSA8A7EI7iQM+QjMJ1kCuR0ROPq+trd7OBVNi3ALF7hk8DBNW59c2m1l9aegZFSj
dLbtKo3mr7uQ86JNVvzXjc5RyiYvyNUDdVVrGmCf7MmQ4SUyyZPoMDtQRh5GSxLIhifYgQU5OOTv
TnXXbeqkKQxioiLCI6YwcyriCRgupfOYSabRGSo9yEGKvyvUhBYHA6rJLjmSGRPH3qWpV9tUb9ej
X0Pv8Q5+0xHbZH6Zmv6i8X0aGglergtRjEq4L+aBXG8ar/AcHoLWeFK79tZClV4O06ald8lM/zCE
dMyUubtZ2Pd+FjD2KqApjYu6J89YFbrRLkZZOzSl6BdxN+ogGeaYQCavGq6ynrZM5HkPg1oli1pa
cCVouexqD9ZGO2WPnM74q8BPWpWkzUk3BjTEeSbV8ykTx2nqtkE7cWsagwwGYcWsUCpMZaxCe/Ii
hlGxk0t/lUgPcapd62a9VmyGInXqeEdr4LgtJZ3U2jKOWRqLZSL9+9C0nqoswHRo529t4lM2TSrd
LzuvVllRXyh4ybYdcvvztKrAsP/ZWxxzAURIM8OLFsx/bHGzYOfnLe6nx380e7jjMxD/5Cn82OJQ
Is1zBVSn30YS35s9Bs0empQOU2kbcu88Rv9ePLDFOWx8YHKYSrynQ/zGFmdT7HyqHf7e4T6/8nkH
/FQ7FMQd1KndDYc2QBkBGMw0w1VTkQCj6u2p6Ck2M/sKNtbe55iuDDNdNimMP0k6NaNGvwXNFwen
2KJJDfP6ZCZy42SW5upadw64c+NUTbtSZsyKF6/YI0hEZsqVt0e/ya5FWy0iQXN3ehia5sEiwNuq
uBCmO4PrD7305QAi0fG8U5QXm7aaZkj1gt71rlOurU6/qkOmu2l4mYR9v6n1OevaMufL1a2svJU2
AowmPsHacyt87pIC7wde3YGG7XQRKvpF2d+aDhdU3buMqii8LNg/lZQaOmFHbeetNZ032SJiRjqm
Qf6Y9mq0ziV1u2pmR2juyz5lOL7M28F3La+hzTu6TZFs4tLEjhX02a7MAagT1+CgnE99+uwO+O5G
0gH/o9fbfOSTauQgq+ab/O/rDajDL+vt58d/X28SNfYs38PGS9P2vez+vt7k7GLEpz5jSWmYfp7z
sd50Wms25kfcwe+xZZ/WG81YnhREDJ7537lQ/EMGANiLT+97Xo2fVpunV3E4xaE8BMaXsVDp5sBa
Ef1ANlE9XYYQNGOwoegJF0aiLnl36PNaWPVPHcO2sVbXxRiuU12bHXlg2T1wLuGKlug6Th5tg8ut
aFfYLg6FMiVrW4OvAH4U1+RGyxGpQZwBEzVj0mKAaRbsf9dHy5XAUtNhquVqwZV8uHBm2FqhTfCJ
NWJxLVq13OdnKhu+lh5KW1VFh9gMN14FOZr4s3Qfm0nvBggDVxPXBmMoN6JtXMQDnTtZZBD6WvWM
7gAQXbZuygKPfBItNN0nmsAnoTu2TjInkika1wEp7ib2SVGE0GFmFm9Z02D2UUNnVC2YMoNrJS0Z
s2CTGvxrguh51+S/hgNjDUrAFAdQYNP4q4xVVlUeWi3YGFZX5U8aq97x107FZxrXxk1nUw2Rt9gd
pqrgMB/qP3feMdsqsBmil6VPa+naf8Wfvct1P47Ad2/Cz4//uOXzxOhqua2b37zz35Yk/TMIvqx/
Vizr730q/nEEosma5V4mOVTvwYSfjsBZAkbrn2YffovfW5M/dc/mN66hDJhfoS7BWnD2f16TRWji
x1es4mAnb3n1pXdyFK6wkJalujOHhSPc4dXAFsxc+gud5wFDroXsfF0/GuQO1MvGoQsvzwQVNN0g
RJCu5ooGnrbNd7zQZgb1UtmN1Wk8DSMu+qU1wwldhblmuUT/BGcMwng3rYZsFd+YD7mzGdorurx0
ijsNn8d0AaszT9YtgtJyPMagxpVNRMRyu2Q2m22LJFhYgIyAH+ULwz838LU1Z+RrqwwpXYRibXsR
Z+cjV8/mKdm0nbdlH9pnQi5VS10OfrxOzJo+wrEj4syxwNksGh/PcX7/Z59QM/tIQz6u8u3+j6KX
cJpfT6ifHv9xQnHiEYvAsO7HbrIj/9JVpoLfzqAftOnc+lg+AKy5SWpELnya/hl/kTFKjxk00jfX
0m9cCOU/ASj0z6/8Jxlj6qWR0+YN+bcl0ihrfEsQHka6ug4ie2eXzbZPDVJeSIzFA9uUS828GvR6
XZhYO40aqkr9MnOOwb4bwcGbk2mUcq1x0SNRaqu3+bKtMNS1iEikxOFKkpRK+G2Zu9kQ2CwYnQzs
KqmWpRRIJXSt2ZVBnV/nVeGhJmusg9cbTM+kHgUHUVEcCyCfw0z7NDUvCgjJ9PSWzlZytLAN16yq
NLLydYmbBHj0Kg45bJPHkEMz5/BMOERbsNN+gBuSNj6W/WfB+eBx9pqcwXi2Cf319qNu4SkZLr35
sA45tcN+NBZJ+aXg1EALzvExHyT9fKTUk3UzGMiECxQ6nDkid7KnYT6GqLO8hV8bKzEfURYU8Kqv
AKxBc5qpMgyvRv96ZAQo5yOuKMVV3xTmpQ5VH8ppzo0WBOPKtHwiBwr5LJwC0QAxgatYTNod+PrL
ATmhiJ9M7F+9VuMPTm8UHgc7YNAWLZEyyzEYDcZUpLbZgqznuhxcIwyX+pisBZtbYVSXY6699Yhx
hjo8WeVUEMnggwzWvBj6Va3tyz403ZJDZDVFBtkZXLw3IlGVjezSlUVrItCGu8hS8FbZVbKKSmJx
qCnQpk8mWsk0VmOGCUj4zkTJld7QNwGcYhiX+cnxJoBXLxmjXJqCxsbEIjNaJZDveGLwmdEhLrtr
XOjbYQbMVXa19voIBxHC+wZDsb75o/esOaWc8hACIi27f5986QAHftmzfn789z1rjiRk23E4bd+z
SNkOP27VbGcA779p5z5LFtiZDJX5FL0dgonZtT5XsUze5tsGzkkN6cJvOSPnNtxPiIJZcD7f0WdU
1s/AKIZwuRkW5nhw1NhASUu8k1kucjU6Bdn3OuvvqPiLv5/2hyQvheLj57/u8+c0sxc+3xjSmtwt
lTjhQ2q0OykxPY/BJtRRe5cxQrbA2DRxsq8o87QQuyOJHlrKxDljF7/vgU8tUuJADd0XM5rUwQed
+6umbKyrspHNtVXq8l4Po/jOGqNsx6e6I31rOq8wl2xRfOfXcbixLezYUQ/8VEZLYePxURldAy6k
c2iXi77sHwXR3rWnvM7j4y4qzliPq2Rod3iS9+Gk7Y0a3nSKe0E/qwkNbEFYM9y5CVO84EL1b40W
UF2uxqjLMJcKZ9mY+bnT5xdBOu176CCt+UyxtbLjZDMhvghIVRnGZulAW1x6aI6XfjMKF7E52vaM
XENFjmgpWsVeONgfk/ElBi9nMOITLRLolIhAxAJKKPdN94yblj24Lo0nH4HVJYmrm7Z5jcY9tcGK
IsLzbgVQEsKdllXIL4GtgJAuCnJSDPr7qQUBoNzIsLpT4VwbngBahzbFSW03VSe56Dokg3/2RkGz
ix3CxoHH8nx/q3+vAPe5ef7W2zo+p1//3/9h7c4UuI+7/nvTaCaSfH78941C/qViw1BnFzXl6Wfn
3Xy74S/jVNcViRL3M1rOAD1EPhWV8TecyeeNgl8wMCQp+cPmfv47BTiv4B/W7ueXPq/tTxV4Caen
0PgSHXKjd4tkus1FcsYRB+40yLdDK5dBo66mxjgqBYiLAKZbR96pbJulqP1jmwJxN/MMWVOyMTP1
CpXhutC1fe9399zrngWdY2xh4OAdxm8j5+kY+sgt1WpR1NgY/KI7T4d61abJIc8JlzP06zAYLlC0
rush2qlWvs9acwUDjgia3r5ASj+ej36auTYtN9F5gEConeuHNjDAuFMiHf0exLDawa1uGAcK/6QO
z7CFXnJfskpLVMDSq7YBHAw4H+dap7yIZic7b4MFcTlkyRrz+jrOmbfi4SImfpUU3C+0/n4YtCcl
tLYR3tlg8jbOyGzNsq9DLdqUhrFKK1aioruKWq5wwQNHUQ8JF4KkLc8DLX8KuNx08murJ7imkpUR
PimDurT98DirDaZJwWg8Wyaga4QKdHsyYQnsAad0hskZK+G08umOYh4Utz2+YXyNFEWI/SuMBt1I
y9Jf2R5iobikXyhW47CN431h5u7A9dUaunWgVzdzKw8vyzLnitAOiDQDJFfDwI7AJSKKI9zwcFGs
3p8WExcNHrbKuXjk8w2kN74YctxYWnoK5xsKDKxN1SCS0szgrI28KCegSMtIewfy4PolIP4SuhkC
3m5gSzTDLFunBi54Q5KF4Gt3Mn5LYnzcbdgob3N/0U5Bcldh8JK1Ek84RMK8qeDy0me1ROlGFZDR
KkiXqTM8FE70koaKOHk0S89Jyk1fVSi+Z3UbvNnlORKOeGmPbKplw7erQhOytKb6oGbhTlSoKDoZ
8V+MKF+MPnFhOaTtMdwgPEVZpbUNwS1EgSNHJS67UpbQdb6QV+UsHVk9ZmO8CTzUo2ZxGWdfIwb0
Vl1tEkihIqcgTbj35fLg8C6NQS5NhFtaod5MCv5qVGyaEVxX9ohCL6nqM3wuyLnM3ei3TKavi/Tq
T92KZ+0OdH6NKgJ3mmHK/1ArwaVlw/rYiv/x8d/bLvZfktGpwiAUPO8sM/rfnc1+j0midcJmTMOD
qL2P4arOeIG5gsNI4u8wpI+tmB/JeShBO+ZbwslvFJrWj5e2X175/MY+78RmXheUDFNwCEIHPkGo
jduUiWGZvyme/6An9D7h5Psj2kyj1Z9z0R2S/MnGVWQFu6Z0VgZ6/yYXrqYOD7lZ9Yu+QChdkomy
VrQk2yApncCz5ZWvb6yEVJ5ZqtEnzV7z76QdbzTz62CVx7ROz0rxEHfkoAuKUhBIQ3HfR87SLuot
giIDlb2WZqqr+6cWln00KNRnOZYiFFYlkCCUi+sypaWqTnHHOFBPbiPuPrQnsa+lBeA6JwP80KQ3
OiPg1mSx2EKZXiLRuhHxyraMDx7FLQ3IRSdStPZt2q1TFCEyrUEsOE5wg9pn3RE3NHalwM3aI9Is
hFbd/rErZ/bvMwFDos6qkVxS/qva+TXY8pfHf6wcns/gAvM/fd73aoeVQ2wlA0IaMe8VzQ+yhHd1
BBdyGkYOt5aPlUP3Bg05pRO67ln0/VvVjq7MBcZHvTP3Wn946TzdD0vHGc26D4e2OHT0cg9muG9A
ilm07TQH8t8m1TtOKAArldx6MJ8jsl2SQVsq2bHW9G3gg0EBNpXa0DrRd6VBv5dT/qSn9kURogLi
WmM5uyij+2lUNj5G2utwOBBH3RtpVOlET+iv6NGXTnWHv+emisXCMI625j8lxuQ6hGoq9XVaHfoE
6jWqvKAgvUsCH7NVMOzOmZ8EF1okto2XPIIldUNDwcmgesFNEkjlzW6kukvsnD/6OoJH0wJm45sA
+Ck6kBfWrRtk0FeV0J1zG1rkelKjceXNMjU9TWJsME8ISGy3bIYXr4qeqrhxZVuhD0pPEmmhRUFT
RYBgajTaaWmsbdVbGnRKhK7vZNa9gnZbqHXgUqftY786Rqm6r/JooztfrLBzR+KJc3xKg8SgqAGv
KqxlB/BAJ+XXVF9spOEJm1lar20hQG8nOzvO97iFMj5LY6M40Uovy8fReMmHbOMV45IEQbdXQ1T2
JH2pNHBH4W/bgETnKbWOZhItu+gynR4L58YU+TYS07k0z5X6pRrS29ZIDpoHdVKfhU0YasW48cNX
NWU0K2x3gBhgpsc2uOkRZ5EzvE4Vmtt+tg2sU6uSMl0am6TsVpWlHiZgV0XX8CBjnxnWSoH3oljb
sLQ3ysDuE77ZtuP2lX4qZzfwOOxrQlUzkza3tJEg6KsAQ/zondJS3tXG0UNYJpSrAV8zSn3cQOFq
rFuEeqCCJrBxcbYi6BlkOYEmauMwn2VvRpw4RmKnJtmhzgysL8ohUyqSHeV5lRXrWSAX5PZtGaEB
dPpNa7S4W0D3jdq2LLLljP63Y4/mdnuZaGQ8NuW6ku3KG5U5AP7Bq6v1JCCO+5O1giL9wlXYFX56
qDS0H3Bo9a5d9VW7Uivv1sy5CiuPZf6ga6krSWnl0OViOE6bihK1E8gsWmdhIfCZpuQSAMCeqylZ
I+WadIYlap2V2mRuGZTXhGgf+q59wG5IFgpxr0SWOB3/rpunFNhR5HFQtM2xUGjQt8q6AIu4jBtg
CcLXDdzOuomtJx3TWZJpBRfmlMllbyv+Hek0Z0GdbnpJhJzlhwRuOavByOk+mgA/kdRzT0Mgvoi1
9MKw+jMZaGtLA8PYQNjI9Ad8Sggzy7NaDm7WjreVrX9tPPuQjfaX1qBMCdTkprByLB5ZA/n3IUmO
JS4l04YNfxvpHUQ/cRNWj7LldxL769DvXTURG3zgsBzR9wVYfRkm9sh9q4Q2RSLV+0aL8CiFpDWY
ifdgx0Ac6pgoWn8T9wG/CT7nzhTXleVfJRkZLK3Ew0FqttOP54rwb8MUq5zRGI+ofJbloOOAJlev
b27JYF+qUnG9vH8a835jq+GrkStkI06uL5tzEbza06WXZcvO57JaFoxZMS7U9yhQT5X6haSBRa48
OOOzbqSXA7pJHC3cg/Gne8FWR9EjfIcorYxORr0SE5HV1SltOtS+d4Wh3irUT2WtkMSlr72qpRgs
Mi7JFmytysZgVk14yZzuCWFCXhaImyJnZVm48ihEkfon18A8UBIQvob6IdfZsYz02Kjp3VhFO0oP
mFmZ246xm1UkcKWboaOiaIo1woxnTeRLHSPEoASPLSEXVfilS7NLvvt2M62DDjXzeNEKotcphLdZ
EtoYRLQx+XMdAxyncI8xe0FdhkeEYv/f2yHv1+VPd/B/evz3m4Q1j21M4reB1c1TTK4L30ef9l9k
ViBilLO6kfnnxxWcbggyAVRB/P/fdEEfYgTGRuD3Z00Q+sffmnwC5PjlHvHjG/+pkRmPbcX4VY0A
/x7KriJ52FFZDLWMiMqyxxNOSBJnCMkcsrNMibVloPFjpcZ0o9wHCGpRGO5yIluE7x1Lv34ykfwu
8CyuDQW2ixGdCk1cF1JyrqvruNTWPSvSMARfT9F9KdvknDrwXovAHcr4hBfgJimry06NMIrCUxbq
rqXDR+DNTsiBcnrfxuNm0sOrCT3i7EZFhkNXI403cTFuR79CMNyd/LQ5AW45p3+oc5IRsK0mNvaB
9sFovF2W+1/sLn1ABxGmnCpoezWP3F+DklWaL0bsHAMrR/Mou/Ome6mn8ggC/Q571ZKhVvSoDfnc
gdBt0j9ARBbJlUGXqHGii7pi22KcSmchKd1p2ou03XnS3vbSXDeAa2Vorx2tJVZY2w5a1W3bloon
8hEEduxtgWZf6CFnUp+uDCvdl5FxRqW/ybMQ763TIoJqVv7QnWEqAkjXwJEY4cu26BOXgSRYw+vA
Jogy2oTV9NCA49Nibz8kwTbU269VCzaiorNBM3rthPmz5XHfUD03tdtVlDnrvmiXOt2rZLZfUNjA
ZpLcHpUGIjURtIn1bKfOvFs52MaKflwLuFGbaaiNt0I/2CHj7mbEDJJslai6zdMCtYhl7zvvDnM0
9r8b0Qxr4tCIVqv3dX9Bc/yRyPLU8HFoJcucqRtaMOLLzVVd5C5mJ9fvGr6OMN66LnyJRuyGTsn8
vQXB0DQkpZEfGYX6lpjuVSZ0pPaAFYhImwYobaOyVeI3OTvkmW81roK8c5LNOm++ThXn4VjwjavS
M6tJlqIBfaeABVZeDf9r7+huV8RHw79FaoIVr9SJhSNBCDcL9bZb2u1ab4NtJMmFTJGWt+mL7ZER
b8bpVz2oX7Wy2w2yYZsN3ypuMUoStovAa7feJNazDDbJNFwv8q20nzx6IYh6Ar1wrZYJme0cuJsy
LICMnDdrEdtfCyV+YFj82JHvXRj9ArLMAUrOKdSUyxCIPzdIRgTtxaidDQ5efmI6Vg155lrX2qS+
Z2jigpXml2+O4k9uUUl/3zUjqtfQVMA9BaskbfepkgBikuFs43ZImTOq9mZ0+rcAxTE6g5TY6/Se
2QRtTPHYWlOxDIJX6d/4c+CvDHc64bxWoLtechu2XCYFUZtGO9THP7VCfW+TW2y6tF7YsM3/VLnR
Gv/c2/nHx39vsyt/zboYg3ODxrj1Q4ILAjhHA2NHtos+x9B+qlCNv/S5RIXv/22M97lCfQ98Iaub
bxiOtt+qUCnAfzhZfn7pLIqfKlSzsKZ+KEcImJN3Lwbjtuz6EtPJGINlcIxwLax+WIZdcJVa5pbg
so3sKAPGwO0qe3DzML7VJBMyhXjopk3vGvVaIWgsyf30krav0frh/+fuPJbjRrYt+kXogDfTKpQ3
9EacICRShPdAIoGvfwtU65KSOrpDb6jBnahvSVUkKvOYvddeS4y4DE98oEs+ZxLn97zsMct7u7gV
+FGU+CFnIRRyokvyyloWRSnXySRYLTX3ISb8cFyl4z4Pntug2pTQla6ABbvIziC/NI+dcSniGv/V
p8JJllG+Dd2LqLvvUMQhPyByrWqWLqXfCoL7bQV2sx7OGh4Xp/natAoTcq4uGqqF2cGWDMqR0Go1
CcWNmGLrPLWfRTfluzoxHN+0hberYC9cE0GYsdLq9pWab1pGtSkXH5kly0kiP8eTp0QnNSi3o/QW
PWkFCA8E8D4nAidjwvQxk0WZ5+h34Em/9Npd6e1HedOJS3hMK9O8KFkeFOzQ6hTv0QxZz/SDlPmq
DECnxfmaCGNQEvbK6cuNo6joKOJl4Nrs5DVm/6G96ru7CEbI7WC2r8D/rN2f+v1+m2Ay6gFJhj4b
9dx/7du1HxOa/vH13+vGeXYLAOfvIu9DzQjl7ENCDTOv73I5k9hVUwMNwLZsnuhSy30vGk2+9izl
VI4DTKc27/M35rb8lT98t3952/Me7+PgNiotm4TTKTwAzBJngl9UumdChjM3Y5s8VicthBucesss
sA92c7Rq0p6Hm8T1bstiK8KznXPji8avhOeX+oU36pDcwzTYsprF5SzvJ0UeWdvQKZU8yG7XWFsR
D/BWZWpsyWfSfYf7F3x91DlrL3TCDfu5nXCdXdsEvkWDzDRuYXqPwo6+kq68xzSHNwP6H9yOcNoq
jXEhVcYusrguYRe33bA2qCH0KngM6JmwdRA3/YAncuVN9jIelb2S9XeDuhZhH+6GfOuJIfD70mv4
wOblKMW2LewbHPwLEGPs/u1upcxs5pTSNutZE2WF+clpzF1Q3kzii0VXfwmbAKpmngATSFjlaQ52
1TZuTp3R7AyzvY6yAAw+c21LUpoHFene6tQy6ArZ6E9K8aARDen3aop11ECI7sTrTrgkdnTh2W1R
QhWZtS7L0tdrps9FxVjOdrNz5URrd4pOQSooYRAY9mkQbIORoFQ1IZA+j/Dm6Hnmp1na7xDd7uDV
bNQ6uRotElAq/cUpcacwxA7RGuUtgwurO4bJ+NkakhyQsXeO41IjOaXpT1WeTzdlqrC1TNUIVPTs
jt23NR48UWfudabo5aHSa4+MhXCZeWa7qrvlaKWrqQ3iZ1ysO3t2plbh9RQjmtQbkGCp32H1Y241
JAsnBVnEsGw0mXJEwcnVDEwB8lxX0xZV99qEJZrw02F1SYZ2AxZmLl9qKArTtBhcYD267BxALQ9B
zLRQ0aBANt1JMsXSCjncm3UVXLVCGvT4CaggT+98WwXsr7ly86cefd/ud3b80LQ4/UhO/Y/h+1ti
0HvL/I+vfy9tbAdZwi/SyFk0qcFqRKTLf/ypqqG5ZqjDcupn7T7/d1TErsU7sLHi/9bJ92akf5+7
//Ku53rt48knk7bVNdnLg1bc9qV+rzTTFiveazQSijBYDIO15nIgHqMRYh302FOFVJulYYKtIrk+
ZianMbnNAv26DV3jOvS0hSbkqvdgufcng6F8ahXnCqaviI6yba47x/jaN7K7M0vAfEY/oddliNX2
6VlCbLelPBmVc+cVVrogc5PGSUbPNlinCJAGXrsbMloQLnvtJo09v3fKbCVDx9g1CS41XRjZvnB0
AFJhbaP8YSdbI4xckqjwOOdd9F25Uh3I6pUmb4ADPLZtGm4Uq2c7bcs6PY+jEEelaidl4YH43cay
WkUdNZNOYnPoiXsxqmcm57uRkyF37XUPnqSS49qzxZ5adA84ZKZyf4HVzsIeG2/Rb5POu8iGhF1b
7bdlu8khG0e5czFavXU5dgns8JrYrENjDmJhkupqorJqUVuRPbahNY59ZuTLCU2WJIlZr7vdMMt9
oCTOTYyaXalyeOj1GytN7zXKS4yvwXKABj7Mlaemk6ZCKVpTEfa9tY075WpqWgw/c9Xa924JPmou
ZcvWLHfpdN+X1mPfB4CBB7e9bJRu07Qu4uv4tbfV+65jrQ8AYF1D5ap6dYdGg4GltP7ww+MtRsGy
wB+5GouyfzMUOzOg6OfD46fXfz88NMDfpNGCVTLcH+dtyI/QGao6CbF/Z9a/107WLFoCE8s+ERws
e/H32sn6S0W9iHxR/X+E+2keU70Pm7tvJ8jHt/6T3c4KSayRnUvAMXEt8QJyhHqbFgp8HvLR2/Ki
VJx7taxQqCnDGtgqQzSs/sox7k4mKHrDftLaKzGaADyfInoVkgqoQpZVJzZjhK20FFhYUVEHyrGp
LtJGXrpRvJiY2nF2ogiGk491Ve50gEpktI72wQK2l1nPLoiP7ksQXZIIlPYE2NYV4SwZit3srOdf
EsYJYTxsvewWCfemTIMVDf/0ScRZ7g89f2dZ3OaBuQMfxiqrreqVY4j0HIDwWXlhSRC1o+0d9EUl
J4GhGRunerTrloSaWvX20i5ehaTVqCxQ36Gi7hLvUqZ3WbRuwsfKMFFDN1ZqrFF9e+sOJtxA9US6
fEzuy2iA0gmjy8nr8TpUwc3EPiIJD7EpyHHpBqB8bBKmpgHfiSNDJw2ems+FMmCoyrJrbpMpYbf+
1JeYN1RjVRHqIg37NJb6WjQ0qa1JZEG1zC0GRdSaUUgg2xgFL5l2qJNklYFSW5eFcQh4R257O+Nh
3cgLFnXNNMvLfYaW/Pvyk5N8cVJauMojVJgQJikbZv5tdUelIaEkRI+6aMiQAPF221ev7PVwMcMb
bKRyGiQsFuYyLhuosLucAu1O4Vekt8iHKFGZ1K5kVZ9kwNAsvWhJi1CHx2CeCYYwS2znuVPv8zLS
1hGiioqgiZIUBoMi0VA3TeDtBntmB0erXDYX/ZQtClKhuqH72kaFXwzak8RP3PNZWHYlfu8SXCdH
5TadgeOZmcTXiG4BchuSsgp0SKFvdVPGy0Fh4ecBCta6C2tyHV9msr3pc9KsYh0SWGkOxevoOOmy
NhVr8afWUzMtjpENKmpORKoY9z9aSWKwf5Bu/+Prvx+JIOVQCzD0QSfxS94pnisGQrNkc8YlcBp9
byf1v2ZxBVQGaEqYVT7mbROTgNMLIxcGeuq/31Nk8s/8cCT+8tap0X4oqoTQh8Ax4vRgd19Auqzz
Oji2YbMtIbYPiDTh5S+0KdlO5MSYstuyOfAd6KA1fsfc4XJVo5Opd5dV9LlnyuMl1+UIIyBxJA90
/mLg/FtK58WpymObO3e14n0x6LRUTVk0oT4zKiUL6vSO0mNZzMDMUAdAYF9541M9vlRV+NAVzgv7
2Qm/JgYX323is5KQN0kqjBvdUvf4gSR1Pr0sCBPuwNOYBKSYTnqVGC6EN/3eLDJwDbqyDHtiHdpu
L7TXKY9WMSeuAvqBJXGuVL5KcOdSt2h5U4oXL65XTSsWg2ZdT1axykrLJw/seQCRErk2zknb1+SA
hq+DpVmMq7yNHgYz341BgGDUxJ42kMSWXVQjyiRaIa9X91av4+HhrETkGsbduaiJEQCj007VJh0z
0LII+OzYF1AdpJJtjTK5ZHi+CsAlG0WJHrHcelhK3DN4FTPf5oSEtQAiDI673jsIlphN+DkPLxpK
SSPx4f2RL5vtQldfWQE1qvxkjmJZ9PtRHy4VI94Y+kxGMz2kgTbbyt45RQIuNMKBl7J50Ah60Mdu
YyU5x555FtK9irL8JnbNAd0kqnrPVG+9pjlqY/fkGfehoZAAxzkFhtSUT0p/0AZjX5YMp4MMQlu1
LOryIu2zhayAihe8AdntEPz4ZvQKG2mT9s4Kc3u2dMUcY6hCykOSdYnt3DYePS4TETF5Myc4U7i9
5WTjVuJaKVvxiNH8Ikm7dV/Te8OrGIjTbN3uKoImZJj9hnA3qbg0kVP2LG0ExWZ9SEX+bNchZNBd
prgeQ8MMkQ6tcJAMS4J1p4WTV5+R5mxc1QgWhgj3nsc7zzoN3FbtqzlcKNkPe+xRV73BImHSENHp
46nvi7uywxrs1SwfkuJGZRbRTv1VECFNBbh43bTOWY0Ja8/Mx1omWwVFK49SzfcsbMlukhDneOTz
nGuQ+IVKQws6PgmDgDiWF6sueah1D4B4TT5wexta8UYLjsINN0mQAW4UtBo1Ma35Eh/IQiUtMArY
Z7H7d6u9w7ctqocli9FliWIhUE5d/sUcH9Lc+qRjt0/dboHPaqGzNA8HpAuwt2KHCKHBvKnpxIPe
8tvieajAiajBKra0axF0p2Si9s+awqA0Ck/VMCyMkZ9HlK+qJiXFdLom24Pap7rI84cy8TZ6rHGV
YcIyB/7+/glW2jJkLFv2JFOSRvhUl1/H5BQRahGQb28bjCakM5w6XdspAMIAvZgPqpd/YljLWLrZ
eomCZMRr7iwx7T1pniejYW017qYEMczURz27+QY6ZbfWJ3E1TsHONsPj2LqfYwAypJlEott6Q/5k
2aQFOfp1mMhtGLNiieGjQcuNh3gvCJ/Q9aNjxssi7ShzeNSCU6DcokOEB/Olzwkcvx2ROSsCBkKT
39hUflnz0k2Zr8b4o8NuZQTOCqDJqvEesvjUeQe1bFdTEQF5LvaaDbQrY18EdcXR0q9piMxmUq/j
2NolLqY/pb4QSLQnpd2bcL8WiRh3HepsL33MarjNDitSJy+/uqn7lPQY0sBhHoUNUq0dNbbI6bOA
oR514pyFLUEySNhy8+zp451tJdc1gu4hENc9miK3Tm5V+VVJHPMqDxn4xCYnWLPV2/LQ4lLh+fpa
5+0TkvhmFiItswhnjJluFXjuZFpfafV9xW5A7ze6S9k3fh7118Ji0BgFV5FkEDR1O88TB7Q1q9Ft
VtzS+7xXXq1MQymGKy8d+fWj6QZn3zZEtgSYzitcOJzVTdws01A7T3qxpeT9rAS+2qP7UIqDLRiE
Ft3nhOxA5E3NCSrkYYRWHOnN54bsyKp+DoPcbwbQLJjYdRc9lOk1/d7Ny71STsCus3Vd2Fs9GY62
+KRXXUxAT7Q3TOb3mZbtBxu0n+xrCrbp2JkjYDndj4X1NSBQTCTxo96fJQ4cTbT5smyUNYI5qlsQ
x6PXnnpV3jnG/IfBqh0U7HjW1oOHU1B55iO2ROnll7E9uGhhnXWKYI0LknWqvlfs8X5UUcHqXnHd
qhT+OdsOEfll0G+IbV2UVbrqi5ukiI55Dvo6eFR6x7fkwcbGkCk2G+Arx33W+cq6z7MCvS0CuCDR
SyS96zYgF5P6FvcQ2VoDli+kSizbrcgPA8DJhYiShS4J5kHYDzj9bNkgkpt+EyfRmp823oI75IhA
AAYQY+ap9GijtES9zEfjrm7clVqlC1mSE9P36z+16nzrRl1N020XCxCq1P/yASEJ/6UR//n171Un
KhVEsozs+BX9RPbCxqNR5NL9z4Yepmjfq04Lshc4MDp0G+cgr/uhESflmBdpzGN+F8QxR4f93Id/
fOf2T/vJQhaiRFAlDlWKN9gIm10zWi1HYJnCnBpZv19krkOQouLk102jhkSuGvfdxHmfCGDZalQt
umDYC72/c9FbgtVYN/b0iUnktk/u66b2MzGAsAlb82gGIyzwgq6qDtN4paaVr5efYnEbpcVO5C/U
VgAufWbPGD6g6ea20K/cKnC3IZ0RTBLo5EBzr7RC5S7t2uqKmgAqDaHMZOCh8Ovm1JAmnbGVf+rD
/LaWMpjszGYK4t0If/v3qRKyq48P8z++/u+HGdG3CVabdbpuwMAzZzbGu4qLvok1vEZkhf6N8vr9
YTb/shyWgqr2dwfFc/6+kcPnNpNk6fa+Pee/sZHTZ0f++1j62zunLJmV5bOW7E0u/sHTZivCoIny
0HCNW/uuzl8oVuMI/evZQSfUeXt1PBl5t6vClpra8pX0qz1gCPtio9kI42zRLR2mlLZDhDfl62Rd
/bFP0cw+JwUE5wsiiVlZwc/6X2aThL7yLLzPJudu9pfXvx+JmqWpDpIQEO/zEfa/pwjsO7tZ+Chc
Q7Oa46MYEOy7ZUJC5LF7+/PvjxDMd05Y/JRYcWYOym+tNgi8+vEZ+va+cQswjeXcBYfCf//wDDXe
1ITKNOaHwYCUXs7tU9fCDarzbZvmt1redIRJ63e56fmW2d42RXyG2/Okw99pW9Dpc5yBrKZFKiTB
oZbjF95+QjPWEUs6OvoRre9uygPkGCJ9KEPYCXQAHhHXA9CeHmZAoWwCBFU1AeptjY8HrErusLOb
QwCjeG9VA6SAjETR7NyZkM8TINgy7BcZf7luTWsxZIBb7H3JSExp67VaxP6Ya6tSL78wZLvMAqIB
c6i8Tr6N2+DaHQlAmH2BJn+HZi+7KVxEmLlN9oyROh4HwkxGdPydOfe3CNWM0nk2unDjTOQI6WV3
P0rcORDRdz0qbmkr8BOI3p7aCsE9m0z8ARbvJtvVcCTsMj41KQoNqfNZy+ZF9JeaB5Y3T5Z87HVr
wqMwk4chH646b6Lx6NdpYa3QjxATEa/TioQXynJa0mTAV2Ae7VpoS0isq9DAkChVHxIFBLdNVrF3
Fg9x5jzn9kC/29V80KDeSHD7mUkxpLR3ljWQ/qfTlWl+xpZH0/LTQKpgQumkr2JH3DQhEw94N0M0
XIbEpTolVoWpQ31JcK5Baje+T34/8J+AR4/jiVEM4VM5bKnpJuYWLckMyeqsfclwVzb44d8KcOle
yK7Hc2g/koVxrYkIYSTadKPbZEmOZaqll+6TfD8NmGUtxD5aRzqGF10NzZ2ubBKKRKMIjxMI/B5l
jAUS3wGNH82IfFD5GWbDHnR+gQzHhRBlzkz9gQlADmRfHZkuAd03wIcw1zx7wPiTtj7aQbKNZ0o/
jX68qQMy0FSh+WmY+WGp7Sd+doOWXDpkTGIsPdfCW7hEADREAYxJu8FGcChgdKVEBUxEBoTiNSVA
AJjdoSRQoCVYwJU8c07wYJOOifR35TSkb8QCtAmRBCC+QF8RUjAF7lWuKJ+8Ob0gz3RMsyGS+YmP
kBBxMBF1kArdXVjGuul7uuL8tRBXCcEIEQEJ46SOu3bOTBCEJ9RZ/RplyXkqm0d1DoBXXgOiFmKe
AZPohYwIBl3MI9jWycl/FPpS7eK9nXTrcPTWPe5aQZBD0xKwSbCDPVprg6CHAgUmuZgngwAIxVEu
land2lF8r5vsJgiK4H/rVjQT9UqzBK9yW0zWpvf0QxLUTAOqs41vYjBwyXb8hgO/IguZIJR9mYlj
jRBdjcbl1OEZtaNlaLZ7a8wl8gW+3J6JNdkJjn/yzTRnhlBjoBnH1DnHD/7bzYQf6ueb6ZfXv99M
oIXgDnEvzca1D/UNNxPFOLoix0bgxKz3Q7Fu/GWw+Efa+HfMLjfh++WEiYXRMqUPtdHvqdT1H2v1
twHxxw/uzuXPh6upDO0ya0QJ5dwU07bKJYaFqNqFmL6uU2B4WxvzzqOeJgdW6aBt8aYFF7G1JLz0
tgBG/lx50yHWnbsyQpxObHOS2vtKv1Zm98n4OBjRl7xZBgRO1yqLbTyzj0VlL+JC5TKsL9Wi3Nnu
HM09ezonSFuK3V5w6GyqRCxgyO3joFwVksQ/ozNPQ6O+FPPmCdnPKS1jf6hL1xeDWJrGo2NZbOEs
y7qH/6pOk1jHUtubSnstIuNAceBxugmiqKPr2MmfpiG5Mhxg32BEGQWQt5UUjKHVU9B4pxS5djF9
Sady5yGR0VQw58WuaoNhIzOlZ0AifDIpb50QCJ+LEqgpHzPUf65MHsZZEMRqxkQ5ybDiEBTTo2Vh
R9eq+JUQIyZT4XEoa2L/UA/UHGCC+NW6PWneU0tzr7E0JJmJ9Xx6OVjZvvaMC0ut9kLYm6yINq1j
swkbX2kBGQLgbK3Q7CTGUpT5Ka69TcNPMMuSnYdAayFM/QQn+D5hjFdUD0ZgrK042YrhqCsug04d
fX64NmwLdv2wL6VJzgWCoj4pMOmXu7oCupLY4tWJ1HOvtv3Kq7/W/dlCe4Up0kXYPaXo67me1PrG
lf1l18Hqj81V4BQApUqgQc4p65UR8/xX1zpGJFvZTPUX9lSttPimleljZyI98GT/omTegnHHk4lc
KUJHqdNz5YkBJl5eK5KY4gy6aFV9wYG/re1mgwCKgTv8/4jI4GQ8F1q/KCPR4vGVGwgHzEc1f+q1
sz4dKuWabh2RiLGdDLxdngivcr11g2UmXBYZ5ol+An5UTn5wLZ+IHSMMIN0EKdFX7oB5rakJGLc1
rgN3k8lkrartU86JK9TwoguRx5MtyWmuoWsbxdrSupU0W2B1ctdLfT0NNTGeyToR5hpp6ckrSWxT
+U55SbRQwUSNPVG8XIJtWm5D687sqfBEtCGw608+lQEHolaCbEj9jpDjv05lCu8f+4VfXv9+KrOv
Q/XESGQGr89/9XfmEv2CptKfoNkmLQoRxfsIRf9rvh8Iu52nLnMj8f1MJsJ8jlkHjU4/8RZ8/hs9
p+b8urb78Y3/tLbD5BoJp3Sjgyvrx9QYm5QYVrjiwRgfk0rFTjipz64XFgdhb2vzdi7zMuWkZ+VW
fXLS8RgxC2FooYXIEnzNIDy7bEu/DShSdeIKle7WIM9AUhVSXtT3aRXuMM8dQ/1Qtfanbpou+V7N
+UiEp1WPXjKWC6LuYLZg70yrU2ITWsG94IXTo4loUx+vBoXMvuYVrg0LnCvhMNTp1BQnXrRSGgSb
OBZMcSxa5cmO07Pbeasyd5b58LnvSeyzgBYRdN4On+E8puKmZtkdeCSmQhw19Wwtp3ylp85V16qd
3/XZ9CmAotwEVFQx389EgmO0k3th1C2O0uHRcbqLmKSWBTrxY0d0axwUGy8ybwd2rj6ZMyMTnnnn
oXxp7W4Xm4y2sVnZkbePHRLgHYHobGKQr7cYoFFkmtRkMseL5W1tZ48haGk7fb+DvjZug8xdttIa
96mLjNUEZ+etMlEcca4tYLFuZZ77QaP4TR0jCX8Kct3vtVOI3nQ16GKtI8uqMuazsrxz0g4LMSkp
BeLMLsK9rYEdIVB8DL2XUqi+i2RqkSTOLZakXdamV1XIT3modMghxRVkwdM0Wcu6LOy115qrcprO
Dfi7VcBLZQ2S9s6q5BVU9R1KuZNFT9jyepcQichEp6GvR6+KntM2JJui8tAQdEtJqopVu+0ylIOz
sCvU8BX9Y2GMd13CvF7rr9SUSbFjNrsMzQHPHVp/V1ceZD3ttS5dU+hs/9RT7Nsg2HwjHLPwp5f9
99rSpED5eIr94+vfTzHAB0Q5oBV9O47ejzCqSWYNKDpnZN1cc34fnFlv8HMVpqaFc2KmJfzvEHtj
XSLGQuTFnGV2Yv7OIfZPPGZmJzPZ+dvn5k18LC0trbJFaWnDARzwevC8fiWc4FNfsL2KswqXx6h+
4tvYbcExi5D8y8Ba1f24qVM3ORkOXjS6GPaNVXKlpeGTbbQXREPcmaK90kQPzHlCR1msdce9j9XU
b4iXMeAMiRiXeuoctYQwIM95dDN1a7TlpkaKGbnTJhDWYeqmJy9KPztOsbaSAu6r5XYXCDGHRadj
Kum60V7KKK0vQRtwEsXWSqAPJYWn9rUyIlG4aZ4N/sRXAstgJZpsk9IjMC9mtwL3rVkP45xlwDjR
r23M2276mWPcXKr4ynfq5IRXNd+zapnoirXMVDZGkUrvP2nqZrQpC2PTAyQUh9nXPAKCwHd8U7fe
Z2azL66S2/f1lAuLZVVN76jN0RGDk6bI2DHUlwYI7GCOmWgRy916RUHKSlEQJr1jEuauDI3kZmRy
9WrEIdfqJVmfY/h1clq/z6FSdLzXKi0jH3wFv7K2SxcT+r11kdnRhchZJindSIiz69tNWyztquqW
NQj7KbGvO1cceowLx3bktup7spjxwSlAqw2xb2qjOtSSIAYAoKBFjTCYiH4gi4MkH2cha+0xCPFo
t7LcY9c5x3OCx6C7nJ9o9oBt37RVR9xHZh3Z6yqL2q6/GKG8bOdEkFgpByh58iknLMQZ+lPXszrL
hq2WkSbiaZV8NdoK30IUt3shnTZDJaV+ZV4Ub+nZGdUGZIJMya7zMma2gm20dAxqtl58isoyXCBX
JzFoVfRIu2IsFIBVD0Oefh4nDXtl0V0NiGfZGHiwK4aAlaSLiUPEYq+14exJPWAjeACwRey8Wblr
OOoHojaCxTSAPog7nKhGz/PUBPV4qZEUxq/ceM35aPki74furCrUnwmmhhQm36IX06darZAxW6ss
bnkEXTV5RkrssoU3r2TRg8mKu5vUs4GEdH+u+uvb8clpyPSXKg9T+L8Xkbjzfigi//H178cvmxA2
Fkjqrb+lre8nMJIR1WTerH7bqX08gckzdSj6rDdS3ywM+15GWshoOSxxpn/DQ5m/cwK/QZ7eVxdv
7xwbI2/D4/NjvWcm/vEAbu0EU0xkDETToqXHzFrExHQq3ouazGk5mUfwlXstPGl8Kocx2JaZLK8o
fbeFUFYJg62d6vTBPpau8Rp1JhBJr+TUUTD7YitRumMWdHiYsx6ZPvL5wYT4MLa4Z7XrPFQMBd2O
V576AvXjoJVns0y/JM3YXptDF31Oxqj9WiDu3+Biafd6rdT74E3sDjOq/WNHUX8/b3PbY6FU/O+9
MciCX8sFnq6Pr39/Xi0kguzGeMjnFoY9xPvz+lYnWHQ9sGNni+qHigEZOUmOWECYO1mzhvCH55UB
FvMwFRMurdLvVAzzFvHDru3Xj/5z21N6WWiLfjgkMj2mFPgqemcLoN0wVruSrLQAWkgMaUwUqFyd
uoSv6ipfTIstbTaeWoMCAkiyrVdHnjOf2f1jFRWLoMj9CWU0Pj4IhOEW2iLKNmak1kSSI2g0lWxn
XKsT1LN8W8cP0li3zZeoi9ZtGy8kQXZpWJMo2vnxoE63eF29jdtlxzRv9kzbm2Uim8ZPartYlV7a
HUZF5xoDyQqHu5f5MR9aseqrQtNgtbhMYDWJoNDx6/KasCZya73iQeXM1/JZRuR010babDq1pyoY
vIu+TM5jUWwctbz3pvwoTWVfVgmB5+NyTLTbcnbtazHBpe1VM/SIfwik4h+jzQN6L4pVgqprQPbn
6ixPprFcuZ5Cy6W1S0EMekP7xcR6nXjGslenCyYfq4F7S5JZP6keeyJ4rya6bpOpPO96Fw34Srze
zVC+zUfD9HZIzMfFRCwMHOEt3UK/pSMKfWVEFd3PJwwsimuUTXdpwh1Owee9WFWlP8a9dM7pUA/G
HytQ/vbcg3Z6M7JDIDH+fS9Kh8AX433O8Y+vf//KA65XPdiZ/0OqvX/l6RvmNsHQzPkbz/Xw3iTY
bOTZeet47uYK/uNXnnU9d957eNJvfOUZjfzDV/7jR589HR/mz0lSpkmTT5SN0LvmRdFnlie5GNlR
ckEsDb6Y1aTtEic/xMjhE5hfetGRr0LqZSGC9WBvU5PUdWW2sOpjGK5iBfcV6CD63+xY6iM0WWuZ
Bw0DiSxPWNcPG6vqGFmYwTHOWmYpGejWu2xwlhG41lRcMN3YuuyAsDz5rSj9PkLkxzY/V67N0eHP
SCq+UJXhVQ+8u9DUfHdKOnLuaxqA7EoO9jHVt5okL7QP/Z6+p5AA+rvpMKlfy0Sw4dP5EPBCtGir
ttce+NpplIsaftMiroxzg/S0ZhqbIOiKenhmLstSyz426LgzoTHmFEuPQYepgsCX9XWEhmVgJwT3
3q+nCFttflGYF/RW4K/BmDWErQodI4rim7W1y0pinIuS41DzEz3zXZgZMQwQKLSmveCDF4c0oLAX
F039WNfKIcMKX87GsD7bTrE+Oxx8OYxbg6lRXUQvhOLctUH0jBZ52OhWq2+S0QrxL4y3NF/H2NNP
LNwWDXNtxUBYmlLsEw2/MHTtM5Tg5Gsx6OchGsulbdh3ytAz+e/L4JR4rIAN9ezCJECjs4mUad+O
3VHRzLNRcSAPxcaUDGvQB411fCT46hgb5b7lZJOu2NhucQ5TB6sx4yEbpaHKgjnSzcuw77d1y8ya
XwaqwX2PVZDEUlCZaI1sn20NuMh+RfjrJrBsqAA6HL+G8Ui8rni4qipd9oV3HXTq3nGqfcD6Pkbf
pMakf0NsCzMoOQCKgyAhJDR0GA/DL4cOxY9wbjGjhMwQgxd3uivPg4sJ2ruV8pGrj4GXu7FTmoSA
WRHwlECLdr1jQP5NcE0zW6GLdbAMp6O21VpnoVdPg1HsdJrduuOitE5BD2uXTHmD9XxCX0xi3Y6o
bX8gKdiqaWQcAzOyvSQEYdXh58E6F7vxdU66Sk9mg0Pj2YDaGdX+Qo/1Ze9aC67clSDZq1RfenIJ
6qZ61ILuQtbxAYRgzcCHjr3O5KbxJJeJhTPGi3J6en7gnxpr6n0npkVlbTSvxFthrsys2mZxdkkw
4ipC3lo3/KrG+jxM57bk6jkrZbKYYLm56Np1wo670twKV30VevU4X3xl4uD4i1e14lwX8MuiAC+4
2R+s4c6JDSKRVaboCv11uSE5fjvMFiz8W5Z8FPhJa+Mizgk5NdX8VrbhpWMLf0BdC3yBq7TS14ZU
q4s2HeV92g3QeWwAFnCHlpNynZGI0ZOn9GcPtDwAnYZBXgpMk//oqEzrBxnPt+vqp9e/X1cMtHQb
1RenE1cS18H7dcVkDPsgYp63/NEfZlosMl2MO7x4FvNQV36sUAk59RBFzh7l35xpvYUd/NRSkdXw
v4/u/LQuNZrCNKpCFwe39tJ7zGEQpcq4bS+raawe9P/j7syW28aWbftF2AEs9K8g2FMiRVntC0Ky
LfR9j68/A3L5qnFdV/jVcfaJqLBNmbKIXLky5xwTqO6yCqdo502iIb/Ivm27XLuz5Iok+1YaQCBW
msFEWW/cPhn46N+I7N6Ad4fo0B2V0FiLXJEvR3rHnPpYR8tiMkj0pTEjQ1ITUp875SjMRaPzoZcr
8gsUwADXvmE3Jxp77WYk9ZcVP9yIhn6dQwUTSszGNKbS1yCcOiT8KSdAbhjblBMh42SoOSFCTooG
K0CqEUyYH0lWxcMC4JJzhWBzuvDyrHPe6HbtjFrJNlY56h5BaQqi6ZiDquLAqjm42kowceYkU73e
KWKCB/xzzUGncuANHB590s4auWQ+DoEcCrOBkDTgfQGYyMkJ5jEvyazpzKvBsjjjhHCZptwqHLcg
hIOjOp/AiXRGyuQ0HMx1TQY4BzXT+PlNbSIQZRzjRWUtRvlG5nDvAAV7eWocGpOpN8e/n9IH8Cv+
MobZ3fcEZNMqAIJYlXaOc9s2JPZ2UUTF2lZCWhlzs5GKdltI34ci/57TkIi5MZk7lLZBT4VECZL8
k6eaVClqw5CZ1zJRzggCcJ2PfF6oGFcB9lRnbKSHPBvvbWZOI9nsBD+cEkDiCdiysA2WJS4Yk3+J
0UkG4mgKjVlhYFP1CbYubqDsRa5RoHjtiQU3/u4iZFu46lAac5llj/fb3SB5LFx2P/XMn1//TxEi
Nw0GMA+5wpf+EUv4rggh48CyzFj7X1IOhaaTKGr8SGf40DMzftKYxnOL/pHb8Ac9MxrEX3vmD2/9
U89siQ7JUzc2+8Lyj5rwcRdom8IcMBk3rpU0D7KinLLOaF0jgjRLJgpIknVq5zde4B+QLy6NPtoa
Kcbk0sfyx468l40ldmMFXkkN3iNe2nD4Ii29DbF1mF1zEw5EOHX5eNEp1hmv68I3LLB5kN8qBSx/
v47kIVnWjU+wutkoS6ahpL0H4SEsYf/5zXCJ+GoHJ/IpauAFCAgiVhFtwKAsJP2mkdZDmF6ntrWW
anEw4AxGcAUd1JGxG1LBWppDzYSAU/vurMTGXxa4sXhiLrdspf0EHsBJmwZqjuk53RgWizjrlmaL
BtKQPTyB/NSWzPLvuoka1iN36bw75tOFa8xGaqG52iSDXYjo7hQbHUzypWrLhZLw99t9e86kcWvo
6lWn+OjOsCsTHN/O4YtAoldZB1G0nMQFK7Av8FeJJB5PzWwVK8hwT8orLfIHSAw2KsdmZZn9smGn
IfePQ946UHkI84rijdXkmzKRL8rouilrlHLhodU6lyPnNsCE3A5wosLwclLaQ6yra8X01nVbuKrx
dfAmdO/9ZgSFU8eg9BBoBhERMUG9I87+GWrXoq7mSlddFMgYnLFL3BC81ySSp8YkCNrPtpGw1019
LlsbgxG5NF3hppmKPtVblUzQwfRBRrS/dX7DRlZrCVZubs3WuDAKVJ7kSyv6uBftsIsrTOb6WCYB
Zhu00pICf4hfyqpx5zfeUZTWMtKmRz3qLodu+GZ3+ErHUV5pWrTrxxGv3XAvmTF21eTZsml505jy
q8nhhIlfZRHOKxZ6G77g4ltN8bgM/WKLSImdDOeo7sO+iMAfpcpODb+juWSPPND54+kEB1mPyFlw
AlpStZu1P400PhZe3ziWEhxTkjV0u0I15/dL1TjGarCwqnKryRLLX4Q++EDHcVi0BrmADJ9ULqPk
OzhCZaHSZfuep3HKv9jSsJj0DjfZQS9S1wiNC0sa94gQF2puHQK9wGIjuZNnL4xpnUXqOdSrXaX0
uxLGEweXvchSLpXopvDB4SPTLnxW5VodX0ihBFqxgrRG/IaHW0nzH/MyOkWV+mDxUxOxvWIWpbty
wVuq+3Wi5pfJKHYae+tBydxR852shx9CHvawnBRceHEVRYS0xBddzihW23exd2hxiwICWBQZ4MSq
2ksiOdZmdEnftsmNbaXqixo/fmW+NMauEqObpxItzIjJSnbq8rnnfOplEpjUFSKkXWH6DOTiFSlt
CMe0L5Z4ZGp93WXtZSLRMfB67g2lTYibDR+dfmqJVOHQq96tMhYHcpxKVnL+kngZJLMHNVCdmH9N
AIkEugSydVLKYZm3+kJ0/bJVg5VQ/GPOPwFoyBXKA6wn16lR7oeoXXvBuFVJ4ei7A+3aSq6Nw6hi
ysLsO/jjFWbnVZZP85zQCUupoXSpGJ/MGXPpbaooIwwJdGx7PYWjsjLnXZyhpDdq/lX1x/1QUUjM
ZF1ZVop6uUYmMHiZ/MzLvllZuSBIbtN15zF8LqKLnNbHUqa9F/pHn5CYViTqKZA7oCv5a9MXerGy
/luvGbM0kZmyTSIa9nohUOD9/oTXzA/XjH99/ds1A4sUczRuDLM1f1byvF0z5l8HD64o2mzNfzcI
1+gLmJXNe3WM5a9yzZ/XDABxOslwyED+iZ78o0H4v6gyP3zrs5vm/VSMvJw4MJD57u268S6U1LA3
nadvStm7EIHhyAw3isi4HRtvGQUWGQTSRpYPgVqam35Q9UsVuQqyFUhE+cFPWXs25UbyWmPzAxnC
Q+USVIi8xVsBjVCWme0l6zHu3DiVt40gAoRFcGL536XauA6jdoUQfy1njJCRfwcBgY8dvFf1a2SV
blwfdGnkfmGtxoJUVUt1i/7L6AXrbmzdeaOsimCTvJoDbLfIYoTP8HDVhzG7DckfaecokfBmGkK8
nWkwmk4R5sUqDCqm9SGTG1/XrnxiCrZd7p2VsaYA6JN6UJPOpq83wCtGybBpR2nTFyQ4KfyH3yvt
cTSPur73ubYDUFH3U85RHja3XdZnrp4xXLejcBMmmOvjAXxUAhdgm0n1U6be1OW3qW5xWeRMY6q0
efLHVF0budHsmgg1Enzxpz4Aj1KIInuKrTxddlKTmxybcrvklA9gBkcuUPAtQZFwdAfP7dp0OWkt
sKJau0kalJcReVSO3QWXA9z3sIF0b0kZM7u06r9OAjObbVf7rvaTFeqEYNlWfrQic2/XtHq4S0e/
WUsCqqXWiP6vtabN0wRcYDZduYV9DLwHz/JvpNuzFvvzReCX178rEwhkLObnBsqKeb31rkzMIDUY
kvoPuxF/69vwnG6f64ONhWiuEjy8P8sELCT2xRZz9Ve5N+ONP7gI8AZ+uQh8fOvzPu3d8JxE1lIW
od3uR/LJZk9PxCh3Usf2yrTL1dgYNAzGxpi2YYyXOulDe6ebanQa7EpbGCyx5lxWu6QfgYFq+sP3
ymfimpXmDvtv4uixpl1iXHLsSj1wZ481Y2dZ2VKRu62Bo7ysho1UfDUif933a2kcUsfEUX5V8/l0
S4VWY7Lsm7pRD74F1bXODQKwSuuu1stkY1aZv/LGmsQh9nx97zYh0pmWRwjPUjWRGED4oixqtxp5
wsQXNQgfLNSwEe5pBoyLySeTLHshCXbTlcNzliaa0/aCiQfCG6NIrorCfgllVgOJre50SVvDKV+1
nnAjlcgJs77oZegOOukNSyPX8hchGepdFpi3LTYPuBtMcZR5nmPDF7nLJb8+QbYMSO0o+/h2eL19
V9nEkx6Gin9up1RuFkxJ4suSQLdG0mfHhQFZopO3gL2fhyE+e3VH0qygJSyPuEIc4gXCraWm/NC8
EKG1ldDsOXbBcy5pwSM5S1iy/Pak4akZ4G6oaFeMPn9R++GcCnsV9vE6kbLbXAKaUsdOM0S7tpb3
utdea1b4kBrFelCsPR5YPck9ul1rkWbFok39p6i1vycaknW/r9bBVF5SxdxUD0LHr8JHb7CJB8mW
f2v38aOs4FBkSz7nIGkzXva3ZUWnUfg4XyCU7+Pr38qKrGPukGlqfqrz3roPkzKDc1uhgny2b6vU
Luwg/DrCrffQoB8cNRPe0I/f+TO+tD13Fx+HnB/euvmp++gVuQhU3WwIVCEqKwuqYNnFZrINFM9z
CVwB6eIX/jJvzOJCM4hJ1yYpvOoIumAfIRgDELvBdYMpwdIIRps1cm2NVzxBUOOLzGC+L6DIau0Y
Eg/C+e13Jgk2WrsMPFV2+m7QWLfIsPLnSD1Cqk99ZN0mJr43o6mJZwyi5w72M+a2TsKEhsDKSRmn
cd0ITrBYtokKZtFM/Ts5ElsvAkcfe4m+S1QRg3L39avAy5tdiJeSgFk14MvK3U1lhdi8axYlftJt
pFK75kv5TpPWF1OZPWomNccLPQlRdCFl7OlmWv8UDtBsjakmtCwmQT7mIk+iQuIf055RQk4lleZW
qcvb7yzegWTUvv69mHRrJ5ctyU9CmM8m+Ji+Ur/Kw4gvTi9gYVSBw/fNBkQnM4Yr+MaYH19BZK2T
t/6DwfPtiRTvBj4dSDcSyHxKg1W2m2ouF3PdGCyp2xW2gqvQnCuMHw/RJZJFXHp6gVuEIVLUX1id
ZO5HcPulbC3NJN6lIG1zz1r6rfWoFBXB5ARwMumMb0oifxd9A8N1zG02pvWCsdOFnhaFE6fZt7rN
btWugsOIfXCdEPS5qacMnXXfM7PWpLHeqIlM8H2WX2hW4EaduhRTSeKBVp1bCVHg1KUTXCMOCU0p
lz7Rh06YtjcxSedaqwJSG1ZC8r/A1Ow2I8ECTq1G/oJLZESCUX/ufXUCgV5fFVJ5RdgkOvAGIeUI
McongsKYgmdywd1hKMIFOJlvOFrSeQILjSY4KZwCbUasl2YUqy4syNA0r4k9xsao7IZUubcEM6PE
dCQJkjFO3moYXDXjthlgpUTmRFamfFXZ7bk0yNwNwju8UqhR/FbaRFpOrHgbI/JES9Es9TYHhmfN
j5BKJd80OkFBql0mgLEUFnCtzOfOz1U+t391+Z3vXxRKTPwWbdZ/lF/z167u8+vflV+2Bv+fHRMT
eV37x/cxb5/eNXWz6oH/k2khkUW8b+qwlSNy1lXiXF7puX/S1L3e7T5V3w/v/HNTJ3qCcoHU77ts
uCAkjalMPFt+gW5P5Ld3ebdSUn8x6PraEuMR//LCwPUbJ/ewqdnuPufCX7UG22TCOdjcBhtiNPrN
wFippnVZJaHKGV9ftxikp+hWYrZoRPbezttd4HGri25YcfEllS0r3B3KkVs2YoxeIOmYRgp8scGs
h6Ki19zWY7vat94y8SNiVlqR0YbWRg5kl/jGAg9j4IR9oi8iL40ZJUYaOKnXzda85CoLk2+BvZfJ
3E7N7hvxpY/6pdSisyq7NrisU6tx7UaKlt3cqlX0bGo2PuBSgHhjrBKhrqlQOyMk2y2n2xuZqhZ0
f54y4uRuA/7BRPts0CEa6nf4X0vmuwsJ16BNH4kQ+EEuvnR+8jTRZTZ0myVdp403v+afJCAjd6Ir
DWyytozyohONj2c8Sja9rd/VGYNIX4K6xUL70E0mVCUFwHgnh25mFdqVUID+BJWQ3VgW1ZXoM+1U
87Fyi3il0mjlnkdAytC2uOjhoJtH085mmgRvXCukwyjku3ic9olMswt4C9X0nYl5u8QmE0AO6nlX
dvGYwrtsu1uTuzVii12feRtd5thOpVVUK2jPyFswHzSyIEY9PJo1xh4Vmqc/7VsEf+vcSjBjNxTc
pC+jXdSR52D6nrJuw+gynk/Lv7X+vA6PiPmgGsgQfBA48hT+tv2bp1Nv7d+/vv5d/ZkVllwOkXr9
iOp+a/+UufawqMbvxqaIHdLPAjRPmIBbcKv8x+vx807JbwjGVZjOGGP9QeXRZwrFW+H55S2/rp3e
3SanzlaaUU5KsD3Wcay6rRoujRsVpSVO5I0OxmfQB5ZBC/5XV4v+HO8bPlL1Q2B/UyJtnxrtDoSj
E/fSqcL5L1m+Gy+aJLsXJwzmo0QIBsF6vn+yv3eJt5GUTbXTVtNTOiP+aF12eNXC++5c2LuS9WoY
XVM6pqOcDRiOztP3CvvaoHf42aqtGZt/7/aTnxWfDY4bDaqJanAh+I/ZKOKHTx/PX1//8+Mp/scQ
BZ2vJsuz+XE+BH9+PGf746xbn7MwfhEJM7FkK8pB+OMUfDsfGZvyNhG1vzJ8/vBTStzO54/pp7fO
+3s/9GjKIPemaOLzJvcnM3tUpXobjmT84fJjGQVBs17EogGk0bQHs8fVUhIKFkSrpujWnmo5veR9
nTWzOgM1h/kPWU5Tc5JMi4CDCFicVGcXamNddGYGHg0BmduFebVJA1jQXaG7Sn9fe8Q5tTh1Ace7
SvYQTrFYiEg4Yx59b5ElAT90elrUho1/GJcv6OEvAwsVxvBcBIIFX+9qynTd58mK687OaIZrOxg0
F60H7XQL/Fydke/VHDHZkO6VatWpK7sbW07Bh2IZktQbfF/ICebAU7uy7qdouBY18aBhjXotSPY1
xuWmhUBCd+8F09cJHnIHNFnzVBd2DMRpKJPGV7Cq24BcaKsfj1oRoSdRVddGGa2U15l1HZSHVtxJ
402Wfw15HNmIbpl9bVQtPxVKfiGPcEuzmK6ff9hJAcv5dahD9mvXqrYOsUQRdyMGm8vZyH1JTAGR
5SXm0+zU8/6C0t63pLCrJiaruCfRM8aalC9GEpgDAjDYIq8aBjtGoxKuk5OuC+TR0i4TGgonzbhg
Kn3cL01fJ2mN03SRyuZ1kga7JMGr2vmLichMtYF4koMX9Dv5yBVqTwA8okEcqgKSGBOAVVRWTkfM
ak1Al2Bpak35qkKFtCzG+qGV9S+iMu9pAns3l3bmK8izHreSnFfrXB6mhdbEj1TApS8rl12dZ04X
kQEvGsAdyox36WS2sa3K9MfM+iupZB+ZkY0RFvLWq+kbpB6xdmfeGwMxb/DQ7gJwpZA7/Ych6TSn
yo0DfIkc+5merCPJPti9X32xIu2xqlR5Y0sQE6v+tg9rV+VrTnLA6kuypr92KjwfZoDKKFamgL2O
NOz39wfMkJSZj+f3L6//WSDl/wlW/a8E/E+mS5AdXCzYGqmQROYrws/DG+AzChQDtPM/yra36khN
tcgRmy86P9h7f3KGizmY+9MhjnSFwk0GM9cUQsw+VsdBlNE4pXa4B6Sr1ywrE5peR2rLryxemqJ8
EP0BoyGTxlUEICGBPB+wb4Zfn05OjiZJKu+rZnzhKq6PNLxkCIG+nFi29spC8eh48xLlR1duEmnl
JSxJi3zR6vcWhNsYIQP/35aNo2keG+L40pT3QYYb0FWSh8A/W+Iog8VV8WJozqBuRn3hX8SEAZpX
UbGxYjdhpV/co9vytwFoK/mxoKdQb/N426q74bpeBwuMFhd0w66803bZlnK8rZfxmTuNeR8TL385
uep9spUXqmt1jxEGUl12w3SvKuPCvq/PuJ15Dn1x7M27IMvOmUcmcaWydXqwDAcxm7mqM9dc0aqf
ynN9GTxY8iY52ffIOYJv0leSEZncSuqiQlH9RTrKL2KEVL1gRGugdgAc2yMQdwfydF7yJ/srgCZi
gMjOWJBv6BpL0sXWyjV5Y9I+u49KdunzmKdzh6OFaOWyOGkeKbJYJMNF0tsncBB33FEu0i59Ko2t
2nxrAR7zho9AVuruAgJ1clbtB+mOTfogFlq/9LqLFPe/HS1QFhdgWADA1hyXwDrowvrjbMoWrs/c
Cm6vxp/4ktngr3rQyg7ORP/m9Qp1TJpTQvw42A2p+57AU50M1CSVQ1R43+SO1W3iQZwo/wV/y3Ch
lGLhJe1LEE2uDne7GTDhRH24DO2zBinP6w1iyRvDEXyzyV4HJIDixVVrrmkUbhjVWn9narswx8F6
GPR9MC2ppAlIpa9ocUW364pvlv1U6fdNdtsUDOvEhhw5Rt5eeNk9mxofpOesgQxWrie4MSjogChX
/WM6rnRlXVzZ2jXqhH5T6NdDvEQGk8Vrq76zT7mbrP2WmOy1QSaEvW6DM48RbDPiQ0GcNceUmZ4T
SxspehmRP4fPmdEt8jJd/MX3I7owNl8UQC5JGtPs39+PcMN+qq+/vv5nfRX/g7g3O81+xArNZpe3
BpRsRZTBjL8/l1hm4MykFcCCUD0+aoC1/1EJDRb+gvfJRemPItqMef7y4Zr08Z2/0k/fXZNSs26K
SjHUvVqqO8s3sAHkJfGy4A7oPhZ2SmkzUAvlOnG4ZvE4KZJ5HXddsQATed0nooS/bgHGqXGGtBnc
ewbNTp+y9cGpVrLpR9fupIn8LbbHeqvY8XQqjSr7Iqdai5SsffF6iacl42k25v8STbARnUZiGxJA
aA7jQjFxu4RjZq6VPnnJ6fCK6isOsOVI3wcCiJbYWGSCB6/uv+qRv6npEyv6sYy+cZgbSOJHiIkf
rskouGfbHcHvoJON566zpmRoCV+iu0noSmu603JuU6NMzzZ1qcSs/pIbtQWp1xbwuP/qZ4SDnd6D
jyXpONp/PCOsmn55Rj6//u0Z4brFSY9Q5add8+0ZwZPMpIAnhYXQKwnzZxsCAdjSmGYgVLHmToUn
622KYNsgxUxeivXGFuJP2hCajV8fkvdv/bOApUgn0rCGQOxN8wmqJeSB5mwiKQXKgA0xXbakSfdg
aeos0lZ5AVl/MJd9cZ/nFleG/t6SCJiXDuxkqiukfCreo9JaV4OI1+T/umMijiLKN2mOTCvII2Jb
yku9UEjRDDjFcll2VFta5DFBc9MhSSt3YIsR9vtcLv0HfTCIravXsu2DgkRLHeezCJL0TuxEtVsk
ClNRNGYjVphaDDdtW1xMQXyZmzpiv+y7CiAr16Rlo5XPiLYOvrzjYnL2Irh+NumfmX1hdAXHW7Nq
8vuunq6kPLvUJ2M5G2vC+ikER274UIaHdBxoN6xrXWCp8pRTMAP1W7JcZImH1iOGwMNPNDYrxczu
wJmlO4l0vVqqlm2bLOM4XYTCdj1VI3KmefTN6NhY7T6vvS3BMN91PykWXZWWy3pA3yZLQQNvyt9M
SYJX4cswkmuB0mmt5eXsDfJUUmzK4U6PLUSV4VMDXkaJn702uodrwO0t9gHTj/M6y16UithMg7Jm
eLuOvRlkRj1KbIsRtDdUF7GZ6nirSFGT+k3Ee9bmnwIR1k5YldHCnn/cYxL8tRuO1xEOqpX5SmDL
7Hz/S96GYfvX6vDp9W/VgTsAzz6VZ54ivpe3CRQouHaoNfMf+RBgzDE5q+nxfP7DLHhfHRiGorY3
+KLGLIr/k+owl5nPJ+iH75wp5/sJDqqaNMoJbOaOgpYqkJd9rqIdjUZjN6hiI/sGPjxZd8DiOgVr
aCN6yft6M4phM+TJdkySgIE2zmyUT81tLbYFp813dNRPiWnT7g1bcyAVQe9vWTBdyiBlaru+QIS9
as3hmEVpgVorvszyHsK/oeIdL0ilmLxjGXv2psl1tFZDpmzbBGvkYsizriQ6kHt6pkiXmpaFi8DU
vyHPU7aV/GLm4Vrv6k1CUrChquuAePWw/BZayZof/CPVyZVakj5UA7eLMsaI8rCqShNynZLYLSdR
4SF6cYVyBT3GxuyU8Zzd/N2npj7z3lDHGEKd8Qa/m7wzWvyX5+Lj69+eC3jh3Jkt/Ue2EqfW+1Pz
dYDJwO+HT+z/Xd7pLFkCEHT5hpZ+OzUZw/IFeZfgGtBr/Mlzgfb03x6Mt7eufRJeGGOmqGHUK3u5
NC7CSaOHLA59oLDJ8W6aEphB4kaFRnYLXopyiFdSoB8m4LbKbMzA6OmmLHhY5mCrmkIoSH68KU0C
do3WO2S+gtypZ1E+hl9lyT/jY8CY2egvISsmV7IQOogG2gE6++oOmsfekod9bEtuo9ckX9Q3xAgv
bG9yJp80lr7F6uGB9BjCKuPePpJwbXJdaw651furpC2vEFnOqTkPNXl3S5BNN6JpNQTRT3lgbyzl
zuirrT2f8Kk4TD0HfnFfzOf/UNyHnA85AXXN3B90NAoNDQMWtiVGV0zhueMpqAZya0sAyGRKwSbX
p3Yj6cro6iNuAcnXlpM+7CY9vUznB7718IUhGWuoBDJOVbgpQJ/62843Htuo36ZUDkEFUSKp/U40
rzqXFsNkZmnMcQA2ERhw0DYZdUiPXpSs3qdAqEHJItSgVfhrH1euaoizmeyzL4Dgj3Hqt4/rjMT5
8Lj+2+v/eVxJBuD5Z8WhzFv196O2+XegqPMgs5ubsSM8KD97XJXp3LwOgwX/Csh9Z8Pit2DE84Ve
WT0sNv5gWzbrwN8fYvP7RhwEVQG6mcw2ZD7k3l0DSzTZIfcsa0en2uCdx/cMstVwBqDO7YLA5ypw
hX2tlFe2feS/MzIARqc79LfpOTu1l43qCv0q8ZeleT3CBGCoPz72xkK6iySNDT+z/615U1rf+7Nk
ndtyD0FLW/ZmuRrEEZp0YrhqsmECLns7ccyImDEPMRdBXCPc+1goLGx9q8ZfYv1kng3VNePdBHRQ
geJ650skdvkrE+Rukq+n6Uh8DWFoMyFMhwGpH6oKlWf43GBP4oSS9q1pbiHPF+P2b/6gk4QzR5nO
RwhQ0v+cKPMH3k2U+cD88vqfH3T7f5qQoTSpc4TBj8nxP+cSXkRjFhMzb+beBmOaK+LbJ51IDtbI
P7SKPClv/RqfdF5CK4c1UkD5+KOJB0EKv3zWP7z1uRN9/1m3mgjLva77+6lQnseknyD05svCHpgj
h5dJKqOwD6E6qASSOp6sL4pCem4raT+UNq7fjHChrDqEcQC0TQnRLGicLHUfM38IZAICvGE4k0G/
9fAlNRoCLO5tIPu2/pBipxantCpIF2OiHYzdEgyd5QprugjIBsV3ZSyjMtKYXeuRkxbSBqmJhgg4
vQtEmR3KCNsN60CUv+PCHDEgxNFlIt8aQtrTJpB8Zm3iMuWcmy7JVF7ToTkzVFmqu40184Qj0Z66
edNkGJ22idXOZnqqodJSrgmy0x2j6GuUu6PfH2sCrXw9Xcrkg/hKiKo5nIMS9G3rT1edCgfTqvKR
feDKQ8G3rkuA7m2dm84oCgFnOmmQlzXrAsiwyMEuRPUMt5BLhi9VvZBaX9pqvsYwEyqGFXA+Judw
ZDhEqo1g56Za8cpPynUZXDajLrYdM349gthpWru6M9flNB4bfd55NtExqacnz88emcsTLcb8qVJT
mM3gQCNQgyX1qsR90gMw9c2zBH3Vgo2EQFO5iNtwFbXjLq2SsyXjgPP1LZjUdR10bkWhw/62Cov0
FvQooVv+sPcKl6xT/rJlGKYnJOYn08hXMbfASke4LRX3LZBUvcoh/klEdXfhWbGWdnwyarGwBmbg
kkk067D/a2vPvO5npgmtRyaAh7yn39ee+Wz6UHv+7fXvemJTZtcFeV2nhqicl289MYt+wHGcmT9x
YT9rD3dFRZGpSP/0vVSMt554nt5inIIs9ANq/wfHLHfPj7Xn81t/zVZ5d84OalboWktPTGb6C8fw
bDSAFaIXXwRrZ10KTyP4S4ooS4i7qI83tpJtPfnGC4mcQKyZ5f7Cn9qFH6fb3NQcKUZzNUp7Ec1o
lGc/JrrxyPxzBajcAX3FR3nevQwVMnm2CJrmyMBbEDcsmgEpXbizFdClgMqnRHYmRiu2dp5TR6Ty
IsYICc9y6aXNRk5etGEbE8JoGzn2WXMi1hHrcUo8pMJDW2DnwiExEo+4LqCVq/3J9oYTEi7X16ST
IiEOnaR7q5HdaGpXvq84UwttyABXKddXLO+/R7ZxJTf1Nh8ssiJ0pHtE9jkEwXss+saXKq6/JAXh
hpNHjGDg9FblOeSjcm32mNT6/vDI3XvfTeiTq4KtWRq2i7gn+y3xtRfB2HEf5Lq9rgUhFsjLSocj
IDkmlbJBv7pq06QAAV9ari17K020hB2Ha4bI5kU132NTqTXw6hLzWZaCjI3YABmco1BspzLeihql
XCEmsp/xGk/rZsLJXONXmb+PPOcXhFiSbEP4NhzrsJtdlaRsf/flQzSZ19h/t2k4ofnl0Ml8pEdA
bJIvne07vXKSSFYuN54ots0YLcLySljcTvL6WxzVJxG8ZOmtVpZ7JcLsYFfpcIxHyfCI0LBgbKSx
/tCjqZTMYZU1GmoR5cmSvJGqbiDwLpmU1ZbeOmZmr0pD/ubFs5ZZQ5H8mHpzvnV8imRlWukZ32uW
9ulSLYpvcZKCSMSZZprduJTKiMAUdoie6JS1BfTGUK6s9qL0LsHDelG0N3r11jJ0YkCPZnWfEalb
RI+1hO0l1LH+nUZo23VoLC0WVH097bMqc6R82DbdFdPhnRVWEjRu1r+ZKS2V0j7pEvoEQmtZ3Xrh
N9mvD5kcItzHEq0xl60SD1wPCYEczgLonpJlJR/86aUO9OLvbfqoPrZM58XADPUdntH/KLyyQiF8
1/T92+vfCi/g+XcAeu4wb4WXcYNuMnH4QYxgwvFWeE1+nWWWjZGMW9G76w1CQAWxom2Tl/YD2vYH
hVeddV7vLzi/vPVPF5wqzMRgFUzphiF3yRdfeC1RG3oJLVwyv3QqFu/JPg95eKlnW2IcCmDom3TM
LgrrylZ8ZL0W2UN5Q1jRwagJvx0sJVx0cO3Jk+UGr2QM7uw5/iBQihqKaOKOBGTWDZbx8mSP8rFu
WrrHrjyUag/63uuWU0zfk4W2t/e0Lj5Ehk7F8a+apv461aCWUeWWNbP8vkxd0bKgl8JtJoNq0CqU
vcYiSntXzwE8K9V42dvNt8R+DPUaVXJLXmoFgUaGnR6umio/DGN+LPCl0pf6gXpZ9oPlTFBlRORt
zdS+xOp5U0GACGp+rKShlgAXPJpIH01EexgzcncLczf25RJDDRPB2aHunYvwDKB5IRcnSfAN+CG6
C5YUwWWnUUNEujJDsIms3DiwAmdojasQw5hWmew8in1Ix9unGDaOAUKHfDtUw8UwAN6nIFmx52LZ
dYBuo+TwZGcQN3lD0xum21gUGxF+q4iGFToErGIzkqgSS2TY7SdVP5GG5nT8WTnpV7mHQCFKXNuX
3docSVySFy12wiZQG1eRQCH/H3fn0dw2tm7RX4RbyGFKAMxRVJ6gJEtCzhm//i24r69lu6u7/Iae
tKttUyYl8pwv7L22ZaaYgRpIaBrnxyAifJpQKfnlSS+HraqnTt0Pu3yYCHKJZsdN6UqxwLtBD7I4
nd2ED6SqbpV0OnRq5oAGXwY+EdpkOBpN6pQIIMz0KVRHVxI3Eko6CYlFCYvM6Ia1od6l0WY2DSfB
k2eCn1VCJNt1ukwmjCby4Csk0+JeVLjd0ZntBqXfZll3k6Od0vvsviKFY2pJN21exxkbkfj+Uhoo
dBu+O1UySXYogWQeDbD2KDqKrAEqWjglGb7tesyKZRpynK/7KbGnIHNKLCx99dpglYm8G2VgHLUv
NXNRNKeqvxoW72zvo8925MLZ0xg51LzOMJHIxt1rWIzDzBIROrSl0EBVEZfZfapqd4mcC0uE2wtR
ajY+8ypVJdxFm4KlF8UHUyIJauhgDgUtrD0kE2bP5eSL72IouqSbrGtafFeLy7UkRMtQ9Ptzluon
c8zsIXnqvfYYdqVHbhebXRPwkKT7gCgiO8pfZ7kQ0Sau0hHwNZlLs5vVMvAe2jpdNPmI3ZgGwert
SSILxcofJMuzxd66D8t41/rZi280tq9ljwDWdhERDh1pnMq0r4KXMq2uLPM8WOeNLZdUb6pUr6QY
qlzL+7Qblx7GAlXPK0eu+cl6SN5MkZayldqnrH4JuP9GNPpaKR+4nvz6IRBeZLIxwqTbVRpfF9Wd
2XSHjJ9fP6BEMvHmdMVxMJoDqT0A5KpuZWa4KQQdU0GjpQvJI6kn8hPfbqsgtYUyg7zKRxvilr/r
AyWlZJpuy8niu1JTQOkeHwBdSR6DVFn7nrpumvjmj21M6DRUVtCiZiqzOYYB+T9O/xBm/Lji/rvH
fx+KYGZEFQdw4dtN930owsCdGNu5LfqJXKoy42NYweabX/6al3xvTJjTsTLHks1clt3X78z/pJ8o
TOCcfnzps83781AkUpqh9XM9hHd915CqZ5datApTst50guV8aViP+njwSy5KtVPPJcr4agoqdwrR
bGDb9pFgjWeDXDslYfnTJsSQGCNZHhpkR0neRCPB7pJl1EtTnIK7GJgC6ymGdLAczISdug7IsOve
fFG+yyB0RmKnrKugHxc+oAZLiPde8+rl46aQ96liDW5FfgdF4XDCBhTYOML5YGGUlNlUgV2ZnBo1
cD8SKm+GywELWhzzVfvhKvHMFbVcSVJMOjqJlJq/rrpJXCQlOV8DymtPWRnFm6CYjhSSH6ZJ+7jS
VrJfrylVrrFREDyiHcXUmhYRaHEzm1yvkg+V4fUgiNtgVYQt7JldKYOkUMdtlgQbb5TgCn2YFhDm
8ZahgFsQ/B2XPog8RXETfHc3pjeabjwpNeNXgzGKIt7SKhZ2rVfA4IhgYkABkY3hU0EEWQqsrogv
4UgizWguqzhfVbh8GnG6JhHMC0tPzm2mHYrJ0+3JUC9GGHFfFkSl9/xos7R5k4ZmbQrjY5Z8iai+
4f4QGnVTVvNlCwJ2ZFMAl0m5xmNSrn09vte7LuFkze+RGndns05AVgc0Y1GpuX7fbDEAumNr7Eke
PJlBeINw+FLyvRpL8VGs8Kw3IGR6xG55B8TOF8E0y/5d0n0x6hu/965S8SVMn9HjkUaWOF6T7YRU
hKchpOthTFbGMB3bmY3V6PpHU1bSnRCnhCtA0mJUZms5kaBt5Xp6efvHnmEyujBZBDWJeXrefv+b
TIcD74ca/+8e//0Mwz0OP+K/68a5xv5+hllMdDFaAMRmq/4jfRn1joT8DdyMrPOUvg9XCAjANK4a
yNn+P8G08+D2k5bt56f+s1o4URN1aBWh2oWhLp6jOnhpLMxkhZ5y2BhDboNNJAyOiI40Mmq7moSH
3mjUbY0W7TnHru6kuXI1x/TaB82Jj66jWaF8Cti/ubIB4XzQO99JcmKGekO7wqxLnkZPFu+nRjI2
fo8y1agKmemHRC5f1azGILhRcsMB3LaTIKcNfvBgBANNPAZc8Ky5Yotxcg7y5j2DvIyzPDpXtOR6
p781lr4TQv+pUXPqBCUrCZNNGdDCZscQ4R0yGW5vOeYC93cARVmvb7OANCVTn/a9WWAGlv1jII3r
XOlPvqYfzVS7DWPvhrzTYTPCiRdYVjqmkexFS1hpciouypi/7vv3nSy8iZ33FkrjlrjUKyNpDAn5
EkQxNnDEBgiftn0Tr3VP6Xa9QnvEopeYxfacltE6Z9JrVz4ZSwht3xjsfDTekN2lQi72S75z1krx
ED1Yw3Tr++qqrKI7Py4qRi/53hqjG6VuWd9ENBa1KEC59RTOUKYmhZr2rFMHBM1NsALVG9phw+/L
KHQXEbbmLGfyU5gaxk/wI0h9tW439sMBos6tAYmuy8pgadaoq2lgzAUovMIWEund88RzMDLV1uhS
1NRzVHTnNnXyPtO6qF10Y4A2coDvV+GSL6JdPsZrvJkrMD+PleqvZX1C8ZTKd5rJm0uO7khv9GyO
+Y/IoJ41Qg+T9zRwqDcquRIKpNEI20lYoHqyEFh0QL/iCkZhWz8XXbOPa8/WzfGFLDmST4LxlV5Z
hVRqkotFFoqQjPmKWBaA/Fb45MH0VVoyhSdFek8ZyVuaGjsyeXt2VatPSlXe4xt3A23y7bGoz50G
nu4r0i5UGo7NSEFVXvRvChy8AUnZSpAyMo794gomOofgP4w3/uABSE1fSzGEy9jvS1UW5piz0FFz
/xj11VWF7NdB+EvaHqe7UHAwF8EFf/+RTnuNn6B32HCcCwlJmDyK54H7aBFU4BeamTyYJtq1KAkl
96xL4hmY56RLBSzIhd1BUrSKkUgiKO0YjeZbEJkPUkV2hzbDEGXUamtUAMQXz7jEDG4iVHTSoFX9
GMdRRqhjAOfI3DYzfhEZUejkpvFlhNCo6qab6/VbE6Tlui871S5hPAJfoTKhY1ql6vRkJty+PYoE
HaDtoggC1p4tsFy8M7I6EheZVdWxKQXt1EXaS9eO7TEd6K7qDg56SXA0eotTX4OJK6tyYcjYZdpQ
OJei0q2GNLCBGHRbs/dOQt28ZoHnpTZhOej/5VDDZTgwoFC1i1yX3Mqi+EDuQsY17Z3T1ryFYXUw
PagEZZ6YDlOy2VoovQazaCAQYslNKkwIw3Dye33L9PYmjcp7va0fxJDNa1Ho69qQooOQd9s/9sKc
J0MMmlj6Uz3Rov1LWC6F8q9DsZ8f/30o9nWnPot0/gIr/e/CtFCuMd1SEYb/d4H/w1CMUdpfQtj5
jv1e8Wv8Jhfo/2w3vzERIw/2x9vy59f9lZvyaRURSWNaiaI37RpPkB8iK+k3gSzEb9DIEIfpATQS
hkYf8Yz/asCS+8lEFQ93PszMD0MexHNcBraMFQ9R5C7PRaVEk6ngTbE8x0oLjnCk4G4523bgC7dO
kqygqSlBzpoTXY/lb8YecnywkponDSpLzWyk0MR1pZsn7JwIQz3BHo2VlqUfqCa2ZciKdZDsIhYP
RhYQkgAclSBGcTqWmbnIpgyzbmnYWDTABy2rnFzvXtqY+odkdWts7Us5jZbkR2FwafZyw3S6t/Ox
R1kU2Wr36GUFCt7MVqPuTQtj7I4WS1idzUtW4aEnUaReCkx+VhNBYK3ZbwFjheSWGOO6k6qt3DAq
qThKETyk5atafpH82uUIBX5KBmOCI4mhl6tE+toHx2ni+ZdzRichJ5fPMkVlYuGryrbwx1OWDW4v
iA9T14i8KLYVpFtkm7iok3Wg19wJ4q2lke4i6vBoIrawkwXzX9/WsUD9mxJ2np0a0XcKMojD4EXG
yqKOVnn8sz/m8+ibtCrUUP8uxJs/eT/NvqWfHv/tYy4RQoiH468W/bOyh085vS2jb+U7AP7b6HtW
r8NNwtQHmxEc2w87R6YB5HsxDgAB/5sOD/JP/uaD/umZq3hXPrf2zNhxvQkFOrwKQyyfbkdS2ruy
qrdCGrxFSWtL7a03EUwdR6NDTbDSjPsgvpP70AknaRcpBmhEYy9SvemIzCspXjVmeshAnSnTTP+r
X1tdvMpB0LlFpecLMTVuSQl/bYdih3QvZfwUBbY2ZYeugj7LDPY4CKW0KXv2YyJ1QKkPjU3/vBgS
aWYDv4oldijCEgohWlmg5U26ZVm0CC8hGdoPmG/J6Zc8rZ1Sb95DrMvJ4J1HNflICmTubW+J21zM
vWevjy8wxux00M7ZOG+BzOC5r2hjm/wm1gdX95/8st93/ai66ZgzN0CwQIZ1cC0066Ezins/LE6J
iq1Ql4AYjla4r+fW32Q2QmS9M2gt/MjwxN4Sb9ptnue7QbitkxeJ+1szb8b4YWoShw1qAqLE0+tX
TZjui2ragV4iy0x16OEWioIqFyboQiR0KGI2YYdisJ903CkKHKACupoPIc0D0ztlxKeK99SBtyPj
Frk1sTImHWCl/LlugQQpJJNUMIKEyVjLrHinUth3dXI/tI0dG5ndSEKFekuxTb+/hL313hCP2JvJ
vp0nrB27jW4YYGcMACRVc5kPyUZni1AC0xNaqp6GObLovShBeo4ixdGTI4OHRaofR5ItwjHxdhX3
RhuZtZsF7KqtDM+wlBz7kgK3UF90ubwH4NtZzTIPI5c56F3D6H8JhiuwmWmzg3hhprOQeg1hCl+9
Gi51/mhgQAirfFlgSGgxJlgYFPjEIucgeSTZ19gXMmwMVeFB/X9TQwpmEZtDh92BKerdxPuiwiqy
sPTxXsEYEah6tIqJlMO37XnLGAuFipUimz0VpbbrsVgMUe2I0z5DwBOFAjkj4CxnR4Y6ezNU4RDO
Xo1kdm3IKodxLsKDJkl99nWgfgguZSktxnpYGBIoPmsNZlOaNaMi4tFqQkXaICdVkZXGbXnJZp1p
jOBUGIBA48EqxOHPHcXO1QnKR6KckERS9cyn8T/qppUfiEmzH+GXx38/rgmLReBJ4T0HyM1Ykm+r
yvkkJzXU+pZ8/WlVyXnN/AJU3VfTHVXb58IMs5Eps8OUIerO3offKMzkr6PWT2OMn5/61/P8U2GG
2r+gmxanHcTElTZ6qs3mQnVFX863KqqGDsVUoieYBkjP6P19Ile3jAiXBE+wnhR28WiZtGUggIra
q9xU8u/TPqPJ0A+GNnVHqTwIpTgjZsnsfC5TXL5W6pcrUBi8idmLDGXP9OAQcDgL/VIOG/jUks32
a6146C3y984c9lY606cfFIATRndUKnYeTZhqh8yEWdC1H4VZ2WSuXtpOXAbaXRDK6WrCvMDZUmIh
IG7NBFjbGqnLGPFKM72HNPmam2DloLDhPsbDaozmxxi/SfHcDWusfmrzGs06gN5L3gliJYZicMVA
vG9QcUkQF8ZOP5NRnW6EjqzGKjNptgvEBCxyhEJxp0HuQOmrK94ghzw2bnW/v/oVTKrK34+s9Ko2
FheiDmZTS817KaBJIkNbNhGIm8R2CHMkVDaOyjUpHuNYptR9VkPx4iWziSKEeJkcZJBLcfSY+NV7
wcB1TJuNiFtS7k5xPLgyNZkgnRUAwpuIDrbrImVRGaIj6RFwKJHZpheoN/2c0Ru1hrnqSTh0fKTt
uT45dO80//F4K1aDM+UE40Z7vxWJsL3pE2NJti5Xgf9WCMk+MMyNEIfkACnrAnFQlQGKEjXXC6OD
rBcGcV198FRXKuo9Jkrp7EJRetP5qnbpis5VjehCgduDwu94aopsT9ng5Og95KjANqxjHElI/eX0
rO+CzFsaXPIMfEJp44vjEbmG4KoE+i3qUXgU6mSj9umHWEaI+pDOlArf2dKOSiJ1sdzrmXHHW5BB
tfqQpAh+4nU1K5cAivQF3yDlI46hY+jIP9KCd7kfEyzMYtbM64UuBc06CIgsK3JW2qz3GVIMBP/q
/s28BeQHYqP0zBwsdtnFLBoFt5ceu3ms1YhyjOrQjeoWS6u8bIv4tRRU54+tkulukeda2KJmD5eC
L/mfj124nj9UyX/3+G/TY+M/s2sUea+Es/lHWbD5HwKPqKDBU31TuX8rk5Hm8d5C5YNZi5p47mK/
98Oz7xPCvoa35uty7DeOXUX8ycf1y1Nnt/e5TM4lwskkzEw7c4ZAJGU4nQm/q/Zq0D6UTbyrB/9j
lG+rMGHGiuevIVwrzAgzwATZxET+PJgmNaZwianpyH5dwKZo64b2dGOmuhNA+49i1bFk4t1qY5GD
iksm86BFybYL5jiLFrAnOX/dJsizM9CTzSxRkTT/KTdI+snHRw/naAyZRuOQ8ifQ5nr9ENW3MsuU
MBpc9AQLwQQeJ3VMPgP+TtDbMLUdsQ1tyydVOmvOPXM7ZShwpLHEp/lYmOZ1JAkuLD4yXwS4UG0m
nbaeZxhbRBtd1MJatsjaaCDsMXuQBNM1c32VAVGuBbZzE4WaoNvmGJ4qobtMSDV0MjCUEU0JL8mP
Ejuuc9sAKpqb0o52mszrziEIfCFXKGTUaD9BARfyBitZzf5unUbiJqpggutPnrVTBhbd/X4Aj54C
3ulKcjvV3jZGeRFo756J6JjSzENtPETKY9/rm6Iwd4XAxn1O3pZUYh5EV6omWF8UlbIJk5ipx6Nf
FgcZ8TdKwgJkRnvq1eh9yCIQdswlaYQ61XtKleIlA6sTSBKjBmEdjJmbEacB6BQOPIV4k84p1ptG
+DJE6oDKpSHNqbHHijuVb24oD7Zc4H7yLxM5H7Hva4s2uG3B3ISyfgAQyCI+zPRlKHTD1kjCxnRA
sbqhh1VHYkitLKJp0I/QmC9wZc+iAvYDM1CBUnnqvqjjLmgAJuKninxLo6mKchzFZk8iHQ1XifWX
dQDQdfWhEE2Q7wBUt54nybfx9FxUgqOhk94IKYq7kJwtBAfCog8F/xhHVPSGF9WLUqWCYD6S8+oZ
QvdukAqrqhE/GhCzIClo3voOM0grQp9QD1GgoaPJoWz3Zfk0+t25De7q/jXWR7suki/eVDEGqUxg
hlqxKHzjRkthcsj+l9ALV5Ep3pUeXlqdVEnKHqM9l1CmF0Gbv5Wm19p5HvULY/IudaCwX9acSQCz
mDVXI7hKg+RkVbLh6x2D8L4tuxtRUe+x7251wYN1VK6rYp9I5aIcp9UsN6yKF98zUKCmK8Cop6St
b3pkngWGZQ1J7iJkbFQ00lMmJU7RaHZY9TbxA28Mq9ayOjT4AEjd8sMudQJCv2pjJicQOtl44i5q
FKb9BTTr0cStgpRHle1ee5bMDJKLvzD62CZDCOOKaOe9t6iCR4+iKlQXUn4JOpSvCfGIAKaSvnaj
WFi13kGMdhShqwHBmOHkCdTtzH/IKyLtoS1cxrw+WKyZyVTctlKnrYJW4+MdtdLij73P5loaZP3s
gRTRd7Od/Of7zFC4X36a+vz8+E9tBEF8GDahgag/TH3oIjAkc4F+VXPQKHy6zDQS0Wk8Zt7BV6PX
p8uMMTGgJ4tUQM5d43d6CJauv858Pj9v+afLrNBabqBgGncZA8Eo4MTSorseIFgtcafI5SaOvAPD
nFuhUF2hCExqLO+eMMmlGoPnIeXZt7K1Evuv6Iv2fboxS3R9nJ95dpLqq6GqT20kUnwadl03q6Sr
jtiN43XnI0hvjGyaUQOvHvMl31szmQ25AIydpyylCYG2xsQjKW5bsd+2aWPn7aui30W6f/Aq7BIW
2DQWX+u67ohV9fohA28K+SdsigQhFP8rV4SwhyoLs14c7j1fAhjGeU9mUAe9mRlsmuLtrGO2WHof
rtKRqXDONHbhc025k1+xCPMNjmjpqbWsneGNACEPHUqpo6UfSNTothldUzm3T9rcSNWzGqQQCOSi
+DTotbSuuK3ovUbirmJ6sXZ2sdCbSXOT5rdYar42H2FjOKkRrjoKy2SuMBkzbae55tTUILsa6JJX
mthuRnVy0hrSVGCldhSClkShGveVeWiZtIG98oAHjebYk14lt66cj/ouQJz9VgfWzCUgVDB8rhX1
SfXGjalVKySjr8zRV1X55lnPBDS91WalPMKeGOymDUgMz7vSLfzpMOnpU11Gw0LS+iO7pBujnJBe
1sKTbJX7rozupPAdKNmCcCB7YB05pVBXTfkIb7wSaLnSnTXBZbDEU6cApDaD69CLLsXUKlY7Vn0T
OQLRQRKVZ9TX204R9kXkO7XHwgoxe5O3tsb8MVQZsOnJi5dr3aJX+pFwFpZygTgf+EG0aqFKpwhD
1JS3TlId/tgjDZUDEL+5VkajhsRDZtz7T5MRKNs/HGl/9/jvJfpXQqyGDgv+M7jM/01G8KiiqSaY
hFPl04FGAggppBYLtG+e1m/nGTZzNCiwYrAWzoyj3/KS80V/PM9+ftLKT/JtS9Lwq8kGsfDot4ki
7dKN10TjTT6RB6zFrbWOGU+a1XRrhAWBdtKbNaIzGlPSK5QKYIfQXNiREyIxgOlgRCCcW7+Td/oE
5xhiQTB5D1rN0LpcEtAClDLfEHBORVRtRlMYHpFY0CT39dYK2m3FImiKYU834korcbV6By1H+ZT6
S6iI6zhNXutGrRyJjxVsRHPRRvmz3kbhC+Nv39WQdGwCjruFQu4ftaIKJ785gVHS7d5In2NddpF7
8cdtKu1zjkG38qjAySXEraEyr/cmbTNkYuAUHpl0iCy2XiTwSoZyFGCt3FQ9gwRCp+9lv9xkdXgd
JUKP6rrfm3WqXURkuXV9zcpmO+aXLOnXKdObqr1v2wfLugq5CbbaQ/jtZ+suiK81NvxQb69lL61G
pVgALH1gyy50X7gRNiYCsMmw7FzMXvP43SyKZe/hX+J8NZP0qgX9JlTalsnGqBYQuOuPIbai5Thn
Fo2aWLhmHCPw4OUj0rEA2iER7/eCIfpHiPiIcnunHQS3NHpbhamXJe1qlKpN6TV2We6DiiOfIGzD
Y2KKbUefTMS/NbtL2WAsO1o2meP8jEvJvLVqpHBhKFACjrmx8lhfimQuUweLfsYyHpA4TZ2Rg68s
pGtotLZANyN7KIO1HjoAqoBZRRSSvEwO05eh8JdWbq1UGahHUW2HtuKHma7ZxdsVQjfNiO/aqkfs
BtNmkteWb8dWh5igE11TBUka5McpoZCeWTTCpsXXL6e9O8jTYUCOG0QBs3a+TsdmQQuMhcg2lRk6
wjkL00zHMUhOFkHavtYdgmZiRu6BQp3A7emOqJdsWWmnpvJWg+Cd5knF5OtYtx4tHUsT2+iH2P5j
T9G/CkPOUVXClY969l8GHfMB9mth+OPjvxeGFHEq5d1/pXCcl9/ny7Oq+LsMmLLsU22IbI/xiEKd
yjCCE+7bWar+Z7bnz3JfLNDwkX+LVyPPyJHPMrlfXvrsUfw0XxaI7sjRn427UcULIWovQmMdzVwY
l2ZpnZicLhPDtXomd4QGsaC8FboAUGJRfEz6eGq7U+ofRaG4YPpzFPZyos6WHFehqZwERV0OOple
s2pKC3tHULqGTLVa3UpmdQ4spMSdso9yNnkYIrpRfxlkHd+dsGwTFbMzFn6PYEXjnivqVfHJR2kG
BdyuMj6nVarjo9avopAcpLh0gXH1UXNoAWF50UPd0YnKOack9SG7Hll5yotrk/kXM+ybC2xKwcPG
0Qkvoj9tU4GDMx1lz/G08hk7+IsZVI+J0q4s+k1e2T4cpnvB8i0nHoiXnuI7qdY2pTAdMP90Cwq3
ZOEBSCiHwS6ra5MnuxE2aI5/IlGiHXkzblJkO3icjtDX+6pQyar+gnbsNiDAKWOANCjJxSpzZtHw
FhCEGYqA6aFUVDckxG4vzwIMTwL3mFlZue1AC/vKUZoMxwjHF3hgS4S6jFKFcQYZTFTUZeHZDcNw
mcbdbo0ONOhkbeORwU0UhjdGHW7kRmMPGyby2qithxG9njfLsHST9r02YUMnqNWGWL4zlHd1LO4z
kuL70c0YtqRhZuuGZ8eluB895l3tuy7jDjcRSoRJ+JYOj7E/fniy8IVmye2tdlUWkZt0oW7XYXOb
hQbiLeW+UdpN75ubDsyq5kflwsg3BC4s04zKeuCE9Zn3ItOcr4jWgz96M2KEwQVvK8ggqhEFeJwx
+iqcLn+XSpJcSBbRBqwY7HSBP2vpGV8RuTWqHm/USiMu2Ef4icXSt7ZAZWzIXbltza2CMjcNXira
HV1EKLQFDn4hdubtpxvWMc2GRRNuzQ2ImLByor7Q1h7diTW3KTH9itHc9cJLRw/T0cto5lXn54Dy
jjBscZmp2i4aEMz44caiE6roiIKW+YdAq2pXej2s0WWLC7XXlymbXnXo133bbPUOw7o+jObCFKVz
biHIG+qbOH2vsQYHqckcjVlNyTxxyqd9qPp3f/YxjjNbUdgzobH6N0cjVfOvx/hPj/9+jM+UCkgw
qk7PjlH98zHOOBotNF0+xo2vu8Dvx7jJOABWM938L1DCWdIx01r4U+wW6u+0+CjF/uYY//7U9a/z
7E/HuAEcNov0doAFfKxE8p0W2M/s3rLNNyGoHQSKThacS+xBXvHKdEmHfJLqyUplbW/cvXLC4VBL
CP3RbeVsurJyqoaVLy66HpuEA4NYHGN+d92UjtZeUvy/eg0PN1moYbQrh2VXKw9qQjnUDXbwWHlP
1cecePvsrZt0x+2RKjeFeEs4lp2yq2TaG67iYatpm+gRZLEU7KITTgrF8Zia63d1Ny4MxRmzbaoQ
AOzhPrySDRMcogMaqTxbNz1hLgvjjbmcsNePuZu74qq35a25UpbGkrh5N7oKx+oBG1T4zlFKYnef
30Qn4YZCUH0CEqPeRhVM5I14ko4FL2FV4qFTFx11KOXpeFY1W6dwfSga/im2/Qv1jLlSVhbek/cE
TIJgB5GB7GlojhER5fxT6knSDikpyOlGK3fpY6aIF5Wsr6y3zpBO1qWs3mvdbE3hHiKzWyFZKWRE
saRSlUunFVao0hTPRhQq6nbiaMY2jneCvhWUTWYuUUeECHcLF3GKgQrvQ1AOsbgbtK1BKd88GfrF
p3EAwTM51s0moBx1zMiJTtO6Yq77MvSOmOHWfI+7S0ZEwFFIGle/NfcyETjAQAidkt/z2m0fPfR3
QvYe6PHSQLeqFTcBeP8mXeNt6zNmD8SH54Qkgpe3kjdDv3reqj23Z6j2xrAgDv1L2brVNvcdyzwb
7/EjERuWHQ9LHh/2C/6rZwspPZONI4T2nbcgwOzAYB0MT2sPwmWsbNAfO4mBqJOTsA3BjrUm0JD3
MDppxp50V4ydXXRmjdB061zElXrsP/zimM/mRnZ7qz7fQ1ZZgpS/a/qLad7G0alC1UQMFj5SrDHR
SnNklIMLFLHsRjCiPLanfNlem4vGyP7C5jywvTvfc5GFF1+Gk3SFn3eVAYEQh7yIV336po6HghnE
GjyMeEPEjTMs9RXNJ9Ha4PCDRQmx8sQb0DympG8d1IOPHNs4NTaY6Wu1HRmgLYdDeU2X8bIrF9HF
R+7C/vNobGisMMZ3BdbXRTwuxsBmB4AiSHrExy96u7JilYrVCOnREWbJCjvSxti0a9Ot14AeliBs
HuVVt1RX6HVWbI7hiDeb+uht0QlUO33T7JAlN+wxWFNgzUTL7ED9xvMqpXbBUJtbVrwTUgKp5/30
Qo+CTfgarKp62eYHKVmBbHGUu6h4lc2HkWorbN+Uaus05ocggUm/9/E57izHvElfrVuklcNZc9qt
VDrRXl6hhVpk+11aHw1vWYyMu5R++WffW+p8fYg6TCNWov88xIED/eu99dPjP91b3FlcMBJEr7+s
OJ/aDxOrn/gtKZrK/9O9xZTcMggYAA0wX06f2g/WqzLMETa0M6f6t2C6ikT780v78empz/Orz+2H
XIWaGXrjsOui8KFWOj4BXSTSe2fVVQwIxdErgyVmS8591xhwwXT/RezAlCh9xIA16u+zpDvGxLNK
5nMipS9jXa0hudlWd+DmnZYjA1VUYOGmCaZuVfuywBanLVexeGumTbMOLXUT5+km0eNT1hk9B6gE
nLAwFTtv+pSepXHhBy7D9mAVR4zhyxjTeiq/qb7uZOEqYQPse707F6+C8VqFarCpo1efrVBLNkDF
IEYBPdhAp0ajtO6F9zq/Zydn5Pcq8gnTeC3LFv9tutS1kU8/M+4STEl750kEoVXvuNPVAA+K8GWs
CcVi3tk9tMqLaK2AcnIK3wj4yFWOC70OMT4MdsZVVVcchiorqz2YNgNI0UC4gZYuc6Jd8OXYwvAq
jq1d45yUJyBuZ7Vf59TAgfEs9CfFy/BSYlQv9pJ37qSHCqR/KrpD1tmEPi0y+QOAIIhmoFainfjH
If3wyueG8C7mUJKrz3MKmYGaLU3kKlZCRCuCCyoIN61x0YJTqMVuHG0x3WeLYhI4vr1un0/ysg6w
SKQyAJCYDaieP8qELlpwCSWxR493jSkF2vDS16PrJQMFN2X7UD2U3lOp9ruk8V/9PtjRxdyrc71S
dytJfS5NfPH+HoLNxROcnm5TNU4Z45EwDdxQqPYZh4+aGic/w8WS/x9359HcNrZu0V+ELgAHcUqQ
YA6isiYoSZaRc8avfwu+7efU1V2eum6PWs1rmgLP+cLea4NJ8dTbvNcvlt3uhr6/1TkyTWzTgUkR
4Gs3oficiReJ4VRjk42SlA5TIcA6qAjbkxdkCBkrV+tKN4GTUMrM6vzhwZyISRl3o5EANin0VVuq
qyKZaoz2RbRgBfRmsJ+MPXKDyYvR1I1BG2z7mGdpixva45A3LgzdRZ210AbxWrNj3k19SYwc4eY0
vC1j/Gk3DVzK4jz6hSNjH69y4Za05goteluemo5QvfGs0r6Hofji+TQk66QQeFdYMhmOq4iYhLgx
8dNro1uN5kkNxKuAoqU1xrM8txhzr9FjKk96rjyaEFn95I9YNpUCKKxyKRXKJ3PuWpCY7vrAcys9
2oc85E0evkRSCGRgnbIisqJ67SOl9+rxwPbsWa5vEbvLrJVYOiyGdJuybILL/EZA+UY144PfRMeq
qdya5ZRZxM+43DbWkO0UA2V9mC0xCO1IAFwgwljGxV3Xm6cE+BGmvE3XR1tfr5wc/ZyaeA5xnTeR
qh81v/CdyO9d4Vdu5s/Mg3HchOB0DWSgziQmuAlRf66i+Bq1PBt+ECa7ajbQzjVwn6fJagQzGrR1
fc1tvmV+pWfXuuzYUOWS9oc3Y4YJLQuii/zfmwlsn79eaj+9/tulZkITtNni/q/nYk379VJT/4LC
Oe8toMRDkJ7Rlt8uNYBe/Dv++Rqw8G2mxh1HN278nWr+W/hMdb6vf7nUvn/r88+/a8aKEU9aN3kj
nBDLnQgB0XuQDKgDWZC2qrzSYnBz8jXtIXmYDzL+bwV5yMTkLB2TJbpSpjo5AQizlugOPktHAyIn
t6N9lw4vFe70ESontIhFoegPoptefIF0pQwyW3bqXD8PbDqeq9hbDwmyO+uQRgz8s9SNEgsMWAMn
BZMJgTL69KkMSfVVm1ChkM7PgEyWYf6IBczBhb8TPZebOcoPXdKSf84qEYW8fDKxaFqh7dgjCrrJ
WntTuOwC9UTEVLSo+9bJrPbAvUncWBzbzuz2TEYFM2jVOY2l9E4vGKT4wVlQeksas/hBy9ZT9OJZ
ySUxPuEG2MaSDVZXWnXgdXAMcBmyJEkUmIbcDdqxIUE8azdo79/irKxXEChfwoCalP4iJ/Oc3Usn
hoMkS/ue9XMrLnojwHNZVBHXsdIdlavbylM31aStMmWuSaiPr6muwpWv2aVTqwU4RX9jN8FVnqxD
HQbxMcZfm4DNkEfDqcQb9uIF3Pl7yaYwx4COww+nq165es7dEMc96wIt8RYKZ7TOVtQe/LUyldFj
NY3VCi3NotJKQt/jZRODCpJQ1Cx6I6eeAHR/UPww2A6hdx6iSGIIiegWCdhWiYv3yiKBiFDoYRg5
nSJW3d461jd1Zp1ITyJfV2Z/y/ViPjaic4GmObkod4N3BYfo6HDFCr90uPmWGVYkmV92xC8ZoVZ7
TLpoS7DN0mDJ040D0LQWAk5ezyEeHZH1BilvWozoGBxrM+bPYpg+gdtxqiRc1VJ6l9YGj5VSfLRB
nC7NtLyrZGNjRcwgpZESAb2BNQ47CFCT0+iS0+o+KxFRrT3U/rWn7KLmuU3xwNrv4BBY00skDBXb
IU5OEg9NWubLWCkJdXtNu+6xZL7HL+Ptz+4cAI8AEhEYXv6T4YW78NdD9qfXfz1k55NUMPQSBjAS
4lt/OGRnVixRivP64YcVsPaXjgxGk+ccmy8yzO8bB20+eJnLIeH84vz/DYEmI7J/OGO/vnMuAplR
3vdnrC8Hzdh45riX/XAzasElxEIt4F+wV1xMyoDueoLEhfF1baZ9Py/uinswpBpZu+KzH1pMyLLR
QN8dukmRckaLKXWMRiKqXbHhl/C0+hSinZ2uMXhc4tR8DOfKBVcJBDBmYWRmpXyNyBXrq4uCaEbH
ZG6h4Ba+sQ9l4YATJKT4MJhi1Q0EegRsGjlaZCTIuQHwNT3LQbs0rMDVG06bMXwiN2eRkCOlKzTp
uligOFrY8qPm5YeiPvaMD5ABrus8vI1iVn+1TbKF9dDnw1piwFLb0U5hUtDq8jpsgAh5yq0XmJCP
Z9pJhu9xW7MhT50qr2JnsuOnIfFO1HYPZtBjOQcpUoVUifbOUBCf4ULnX1uFQeKg2Fq+uZwsi5YE
m1cN36RbN7q1V1har3I8LouAet+uMR/2iuv3kBJjsInlHgi6U0KKQjjuWP07Q3TM2DXRjTEL+al/
rJP7ugk4H/snonnvB0NZE/G2UyXULpWTWOrC1NZxbu78wto0db5qUGSOoU+13zCc7+gdwpVHqodg
xTGQMxQOoA99S93jrl/m+bNaJisuwNz1g5il9iiXR08GcEiQCPliSHJCPz12sj+6iMRZ4VjNzR99
noBFJUmH7p+htEG7/m9yElyOv5wnP7/+63mCDo7/XxYj6jw//0Eix1FjYW7Eb41+xPheUsJ5gi2S
dFWiyRGFz2PvbzUb20/KwPntchZBC/yN84QD6Nfz5Pt3bv5Us4E7wkbih+MeRIe36tiuExPgMFX5
sG0d40XnhuGb7rUPSYbawDXG0eQpE60rKSF0yWjaTHxpFdE9U6ZlwdUrT3YNh05RnbTJlqhSllPJ
QotpRmLWi1gY29bTXysl2PRyApyNhmHU0bY9aumTTbNmpjvmaufcfiog5CEWbtjMdTdexTBu6D83
Qpy7TAbmEZCt5/Xbyqbewri9wxuIGqC8JLZOgNCobWXeYJ8qm1RWS2zYzMx7hbmgEK8D8pHStB+x
mSwIXN/5TXqVhLgg+D4OMuWpMk0Gf1wC300T0iKdCrLkxvoh6HHKdTHkpri/HYpqPyXdxiO8XKvU
2NHLQ67k6KSNdZkbN5LCOrgbDLcshq0vdEh4/V6Xmk3jE1SqxdknbwpuKdyu9aic+uit5bOtYvMG
be+6sLR13eaZU7TlsiEISFbCDTFQr5TI7oClbiKjzw9n/YcR7vAN4BcZt7GXLNKopoMe+DQGn3zI
VloVHqmQKrmIcvA5LMONEZunKpd58wKu4pjAk+UzzPpHjDgnOaZdrBJpJ0/eMINel1WROpqhngI9
XGRyvNYR7SRtc0x1iqEBP6NPDmXtlW6LSFDXme60aoslPLtB9uNYVM1GMp6ENFUrfj+vhZx/ykwe
Gj2xdmaHWsV4mPx4GUzpOdXRmtCBYkWfPvXtrBOnZKd0Z0QFLjVxPbt2hXWwA2+F1HLNjjPwF6VU
W7ITzM1Ano0vSikevBxSyBAsa7oGL3yZ7DtZv/b0E6E4jfqdSY8hYbLMyc2UhmRZGd0iYuqmZw0c
clAoRMHLV79UuBAxpdOtt/ZLQ/Ih+x5E3URJjm/VXIXZsfHJStSd8NK1Ub4bGBKgW0A5B3nBdL2s
P3WUdXFDl4+8n2KvoOjr5uoPfIVTV2JypOZtatn1NkPHCHpA/CyrgRs1iLDzEO99yb2ddbnmeGlR
3HeCb1dDrFXcTPlinC/8Yb75YZuEpQWfTDpPVAapNCONB//U1niB4g6BUK/6BysJWLFK0a1l4/my
ZiOpAHg+EdA5NewwkPkjIuouk5qcBwPRNCMnZaEp/AUzQupa60FqtWbRsgH5Yy8LZClzJizHNkJp
ZH//lWaDnuWHy+KfXv/3ZYHAcK4w6fLBV6G2mV2Rf3f4/EjHH48RXljoYH5at8KORS7NGwJqizzx
+9uCNIsvkRZfX/UbtwWqoB9vi1/eOsXx99Vn1HeJ1k9FuB+KVqy8vtNuBvyZslxcByCwBO68eYqy
T1S8vPmkXKqafQ6LkaoNKYXaftnYMdacdqtQW5FjgSmxtZOXyu/3k26++7W1ZEmI7s3eyxMuFH8b
EmtzZ9uxxXhyNhGEQ3grWpZ245ykKIXAY/FgS5sqYdZtqN4+97LH3lJvh1kUOWjWrmOIinQs2rfT
dEnmMO62thwjIHI5TDatGR39vGTZU69AS98EPdBJVMosyOp8M3CVKLp05SLeF2x7yCWv5IeI1Eb8
R7p3BVTDnnPIb3Rmkf0YOz4GSBnPeC4k1xrRuOElmnIHvWJ1J3rK3aEw9kqL5R4TS1/2j9IkHywg
fk3UM5vPXxga41vxQYxj9LAI/IHcN8O2Y1u5dGyYDSrN6s2MP5IkyjAc2czPGa22uCn6PLrpKn2n
FM3a8D0nmavSpHbqYXJVCTdJHd8UyrlTzLs4y10j6peKmSxhQnGCaydsNwqwnIw7sS41JICpUTij
mjPdzv1jbldPhqfeNSE8Q2WqTloxuQ1GW7nIz22x1YTF/BX3Vg1BhWyBrtBubZGf6tS3Vp2sNqu2
Kybke3eyVvROrcm3WYbxh4LiVhG4gchuqNqcMf5V01mcy+q4GUea/HJoP4RpbdJOENQV2ovWarem
+W6h65eTj1oWx1zrdnLJzexDWFgbYINXekp0PAPu9M89p2aJGxUkHE/0Fgrnwn/aPtiE/WT7+Pn1
34pamlpZlaF9zDK9uRz+OolU/qJmnUXZPC06KpAf1H0mrE6FbhxbJa7zH6pakKDMi0DaMO+fhX+/
c06ZP51Tv/zVfzqnQA7YbQY2bS/3zb0PjD7xvb3Wd9tUFyiluTCH4FozjoyopOwwhQmJ20io7WaQ
IePL64oplTyB5cVxN8S0u6rnlilDdTTFU8A2psakZtbiake17aQaFm91dBnrb9VIuSnVqV9EJscb
3rIzRHh7K0ypuJoW9WYLd3KYtkGaraUmuhSN93nMQonDrtpI6jUyIwVSxHBRdG/Nkn7JXbwKZWqf
yU6viQ7OYrzXG1YfOctwqzTvJ98Ce1Ps87KVnEBu1zpNsDr2GorfZDKe5MKDPdaM4qaeF4IDm0Gs
QpNLqDSzAmdic4g5+lW2XhAVLnL2ioPePFSRxMJ+ZFmvsntsG5aQvY27z5wXk1YGXboPi9t2Xloq
UZnOIwejQvJrv3V9epuMgMNp6x3Jfspr/5PWwbCAY3HpKSAnazrkHDrlym+HZVA2LaTp6dR3hisZ
DYyw/qoXnekkQ7dPmKgtChTKVt3g5TZcm6HhQrPSSx+Eu6FhSpr1GPJsakTfeou7nmhqlqmjfKcZ
Dxw10ULp4vTsyfTJJRLtRVOOH01Rl6suhGNcDnqJOqGpMbNO5rznWwE6PSn5cNM39jLvo03oVTwr
3eMwYK4vNWzVfYzEYkyHRdqa2yIwNlJZc6+l7aadohUTBuIDOqceSbhBZOyhqc5Evuy9lOeHiYsx
fiD6wcG27uC0jgmCARITtYyIgqxFPYJx8qFN2XfpeEpjY3qv0/AKF5vBt2bfiFBUzh9bfWGCmPlF
SIABAstM/2ho/61V1391fvzy+q/VF5lNMnYNGefVTLD43vlh/6WzPGE4YPysdTP+YrxnIxr4VTPA
jzghOXzxu81qgt/SujEv/LH4+uVvPh96361X1Dwb9GrSm32cjyD+Cn1b6/amMPUSqc0yn86RCuJG
45w4qgpVwDPCzrQ7T+p3PzOyk1Tv9OSF5MpwvIvaG72XEOZj0N7hal4SAMi5RIA7HIRHmxVOWlzo
MzTgD6SrEDAdEwAFZowgDe8FrD6t3rnDoUSziZM1giuKodkJtWM+qvtslFcFeHJY7rgQXqr38abf
YTFFCdM92Qh3JNfT3MIEElHw3yimg3U03+p4VlSdmYF1Z5o7803Vl5H8EbKztw8B320tRFl8U5ev
VWud4E+E0SXKQRYd445tErvS7qPPXCW4G/QnSTrIT+xFwV1MAzuhczIxtCfp3vlo+wUH5H3J8HIN
6D/bdtIuGUERrit2/drR0HYNI4MUHZxyTXFopbsatOhku7WBn2JjVpz5W7nfzuqykWND2mj2R90s
i4x1kHkfoKAzwEiJnUEQXIguI9tm9j5WP/FupeaSiHvmEkqx9fLXttvqxNyzuim0tYlakJTxRWe6
pf8p8B6leOfFL+gXRiNcePsuQYR3jb2Xtn60AkLq2rPJ7A8Ej1OGcJDf1OzQFJtSd9oMhe0xlD4o
MgV6uxhM3dryzxnpqKa9tQgzxo+9Cu6kms+n5hPO1zCVsd0++tYFWQqKXte2eteyAh4iKkEEikMK
DgXuRNFkbtUQgaBgC6c8e2aJ3G5k9GxduvfjN9sVcOcbCVWgJXEToWoDSEEfq+oGsqnVEHw0aCWV
6abNnthpPfYqHl+8w+RiZcybNVdCIDytJG2XoZT3XuJ9Mb7zN5m9S/ENH1lUMUtlR6QdTQhvQbYu
1cWIsEp19Xuj3gltPTx2E5JzdIWAl/akQnQq5fNCX2rFuuIqEKvh0UZMZ+KRh2333Euli0wwZdVv
ZvsqvZ19MOp4ShWIkcekvDXym4iSf4zZ6dyU4UGTXKV5awEOkBmLY36r+ivZfEUdLdGdA149d0jg
EOmc8EXm9kO9HhlMIKHU3wb9aEWV07fkdKoO8APberOzY0iW5V5SVoKMsMjlbSnDymvW4O8pWrql
JS+l/FJGBzlYQTYxarKTHE27xKPvaOJkh466JDwhfNY/w2NB9+KhO40PPDgR+ryCWp/pAp/BVlUP
8zKgEmtkAGm+GfMdTuzUfBas0IS/Se4zqFPH4AjphJIn2k5o09X8SVorMvI8a9qhD/D0tWbNqhnI
vq+C0mNqV2Z2YI5l569MvXQEOgGkFvtOyw3HLBem9GEMIUO3V+y4kXAj/7HiKCrUvWf4dEyHnkXn
gPIvCzYJJVkMy9ZKnqKak4KUM31VTU42Hs1x7de3AckEyTGJHoz4SbVuE/JQ14hxRv0ihcAAz917
wm1s4rA4hu1CfZR8pzrlDLxXTXOv5ivkUrmywJYrGtczF4bx3HI25MnSRwWpzgkYTniGAuu7I1+z
Egnwg0z/SlmkOXFHpN3gRMEnjMQgXIk4adpl1h5VlXPtBWc9Gk997VdvWQiEouB6vxTjpYDsU41P
ZfnIER5fVIQyK3VNRBuwd1Qd00Z//8JTm9yXAc2mzh8X2K+ZTeg2end8+Ast+xyqa3sCsObKthtb
sxplX9xgYL3zP5nqjTeiXs35VdPMjUQw6ZDZFtaTvSuu3cnjv9QeEV0yU9P2yarYDetsVVzbO1U6
y+2umVZGxZdtXBiJS9pKOMG9QMVYu3NiVLg8qXXnGOFNHN3584BqurYw6rguuFhKRMJ1e5l8NFds
kEM65ruKEyEiBIm3w9Z38ceWLXNLA7HURujI9m4mIf5r2cK6miHOd83YP73+W9kyT6Fgi/9vVzCn
GnwdGtlkuuGnp/SwzS8DpW+yEEGfRp+EVMRgzoOs5NvQSGBz5b/nhTZlFj3c7zRj6he04ncor5/f
ukFH+H3dAomjm8YxDPdQjBSUZ5e6yYEexXhi7BJARNrKZBAfA+tBSAiuKyPAbV00T2MqvWURe7yq
UzeZKC+WSrWP/IrrKME0yPQ951nTPOyFZfimzQ6TornkXbjjztIfA0uHWa5BS1W4ZUp8iWb1rFsx
+Cflvs4HUBtRctek3qaTMXp2cqTBvZYaqFDqrupBWKWN7XPiQLEmDOklIvJEGXIyLNv2Kcx1oprL
UwLqe5KHNQu8Q8PWYVkHBRSA4sEI+yNmlpXKFN3Oo3008q2Tg/QjCibCap5lRFdNr+mLqhvXZqvf
ag3m+zcL7Zw83pmwwwgos9V1EoiDHxnbbFC2CUpzOcpJTxZ0skjL4XF0/lMP4U/Xsk052Q8GIm1A
U5syilY4b3dFZDuZh2ZrIMGyTSgRWqhPDWp7Q74TEKDsKljINrhD6zmYdPz7pWPY71FkLYVXLvIi
Aro17DIzvU2bdHC4Z8jP6bZVbUGPrNcR+XSD/CQYYKch13le8FsARJboPiKWp7yI6xUqsswN86mC
q5ncNomxYR/gieKGPKB7Vur7ycyxJXmSAjI3rhY+glbMTqnkhuPSKDjUdXEpfOJGIYhnGBl0xvf1
aLK55Lhq9WudXPypk1wEaqbjdZb9qvBbTTP4LVqhnaOp2wSp5kRyvm3tPF35aXYeWEE5oy2ukE9O
AxpZya9Lql7pgjLgM/zzDVpgMkv9RCZogoio5n1UxbxgPndgS0bu7DxvAJDJexFJHOZ2nsMxT9Ef
KkDY/VwCUhOS8eSxT4HuMnjdUkgN+d8zN0kkKGwHoohEyAomkJ0oapZQHo6hol606NnXyoMGqVPp
0fVVFrxbmDdDA6KzXXY2VjpdXUb6C5/boomtx64qOiwcqrWUugggbrqLar5ZUqmeAJstrXi+17KX
hoQSk216U3TM7sqlQh7IzhuKG1K2eGziqebj7ClLKR3Y/Jyk6H0CGtnYGAKTTewHBzjI0LerTaJP
bw3o0UMy6I6oViRtoWohs8eCJbxF9JjHobz9k497HcyXBtyWORejd07zf+tSIVr/fNz/8vqvx731
Bc8IZ5Fd9ffrZHKFZVbMFiwwa/bkzvfAVw2g+IvlgIweEWstPIJZHvh1nyz+Yr8sYIuZ2u8f9sRW
/Nikctj/+MZ/OuwDISpd4jjdm/F4yHV9VecUl6Q3reO+cD0yG1ptuC+S+jEG3z8RsSUQYpltuS/t
gnI3uxkm/1bqB9fSnj2tX2UGeL1cx26ViJxDxuifuqK8TWR9EXbRRzYNe4CO5zIvd8Z0M+rmCvz2
KW0fisq7hHV7VweP/YB0HYg8F9C6aKUl6/qlpQfHphiOKflrZpttjaC+sQKw8qI9tbF6zQNqRkLc
elZ5vSAOxstvydfhEEn3ATTWba6ATMBCS+hP53eg0GZbFNE32aJmKIGjZc5Vg6JGne7Tqxeo2bTQ
eMQLurH87ALcyiBBw1hNiX0sA1QiY0CkXHlURL3q66OaIhYxH/0m3/Xp+DRNb0grN3kasxr8bKCZ
1Mkc6ob6PoaDEAmD18VM7z/zzTyEGefrpG0EgmJzbJyohzpOKVc9sQehDcFCLBUrxCLUvHddoi6t
MrR3EsSCJcIWfEmJeY7lmypaW/abLF4xYzLts5dyk+10v+ISn/qHXC7ubZO5pJ0X9rIz2ic1RHYZ
J+8tZ/GyVdJjMpnDNo1Lb9PDIN5ZZUPyyCRoluJ0kxVzcGWEkeshlnW3b27bIbnJaHPzLH5NS/2D
zGg4UuhYioAPIjX/3PPky0Ab1yROGb7HM4Hk388TkjV+OE/+6fV/nye28pcOml+BBaurs0LlRxIs
k3zWhza8j19m+eZ8aOi89IvF5tuJov0lsOprzPqVeZTPcuA3ZvnEFv94ovz81lkN/FA+sorrW3DA
/d6ohLb04QrxxR/Xnom0KaZu8Uj2xio+giVdTFp3LTQM8yKBEjIgW7X15ajK29yQlz7KZBExnLFF
dTWn7NEwioMosXOUlBONtvBppRtBfMfoFdKySNOLwDhAvvdNnQSn1Ig+CXMQy9RvnWnAX6oPRI8g
wADyV9jX2L6NGu/St/JNxpCowofa+uN1MDTcggztAMw1k0J8d3kaFQ8BRgMdr76102mTtN5Z9b1D
26QHo0zPpNLhNVe6HZktjuG3V9+MNxRtS72YbuCKnyLPWgUd4op5bl19GWFXvp0/t/Ncm0T1j2qe
dEvzzFudp98kmzBvzx9zebjtpSvbZOix1j5nYk7JDAgkdvOeEbY2RLvczC/WPGSfKtOtTXa1ckRQ
V0wnmgwwPhjMW814nYL+bmBiXzO5D+cRfsAsnw83m8C1WCRkNdlFzFP/Pow+UXhn8zZgsKtNz3pA
Kvx34kIqRyIcCJOudt9AZHgrZieBQpLt1SBeIQ9q8p6DHjVP1J6C+ECOebjr+oRx+pyrlbZnEuYV
bBNYFkoJRUg6bEhaRcmMqyFmrNHPIYDx7HfA95AGEpQQnUlL5URevA0rst/xSbDAOcnKXcCUMMVF
YfUpdMAMX0izsnFZEI3CegRzk15e9NpYy4VFQEyxZc+1zMdwp8AUy1BPTlgmw15axa2M5cgmgiVf
mr11z+qmx8cPxmmYgU7SjHYyYTxFsJ4aq79rmSxGMwMKFlQJEyriOag7sRsi5SUxgqOAHSXHHQoP
rJtEKg+qch4ssZlsNiwe3XtIc1Trt2S2L3JGEH0m731aoYZd6MLjnoCG7vSRCeWlOHc5Vvp3STHd
gT9OpeBWVKyU4cHTw7XiH5vQ2umNyVgIRI/iVceszTaBpx6iGnAVViP/NorUz9IUU9DKAOB5agnR
NoDl5/fRWHoMX2hLculgNhC6+AXnbU1UBGc50IhJGBu1RM6s906hFi6W8yWE/Hsx+O6AwCc0p5Xc
mE6M1pyHgrakZANXeoegj65p6wFHx6Y9S0lRq0tCdTuZ0R4CnQQ1uzmr2rtoPaByr/RrCKt+BgmG
9qVDCR+VwUGdpfEh1oCwIw/ni2q+tr0X1fOCla1gqTHewLVv6uAl0Y4JcygYYTi4aZ62LL2QkqoI
86MuXSlZcUyM/QSKDGJjA8FfOmsI2YDQ9zBTkfvH6P55eO5jq7ccU4fbFqXNoRaAUCM86oVfHH2M
3oUa3WuzYCou7EWPgFTieq9nSVWopevQBtqOhJRALFqtcLYOHEN7OHgz23TCGaD1ZbAqA4GkXHab
amDYq7pZbF2mDNCvOjmx2ewajW8+giJIwG6XgmgOjjhoQScQJRWn16qoN5kBrkxQ7mfeQs4UvGKP
E+E+zOSLhEleGa1yMpoUJFuwoNvoJge6lJg8bmF2UCbtHKSIv8Lc2rMGW/saebzmBEs/OAJ4fiJi
eysXvasHOdOl5J3ILtzUiZ+TNMBpUY6MsNTF0Lcru1VPXfARZyluhWffeh/QAKRVuFYjUW+iwDv4
XbkdihHRf8KbLpeZPZNAs40uzzmwgQWQ1WeIbflb8EDDYrKqj3lxG8KPIxtQT1ejxchTywJihRPU
09MqsjFtx5Eb41e3ZAjR43SIe+D2UUpWK36qfnLGma3MNSdWvt4PFFV2xa1jnetBW415gywar1ke
I75rrxLln02+oZdPz54uncCevIehmq3+5FaI7zF7OkPQsNBrcL//Sysk0Cv8ULpQQfzy+q+tkD3P
sBgQGAQIzey1b6ULzRAyfSL3WNkpBIvMu7xvzZBQaYFsCxvv/4RU33ohSitTtQTShv9VWb9Ruahz
D/e9H+rnd67PP/9uYVcKI5hKwrT2ShOfh6S671Rq8FSzEb2XroiSWx3Xv1Dw/ZAnjd3eSB+CqICp
A49YG9R7ry2uldxdjCIrYYlhTm9wrmRRcTYILR6By4eRhDaoSDDP+MGTr6oPhgeKzLdv2w4XfVgn
DcJ/9jBTJo4I5pczq9bP1LVfFuuEq6oR1Owcp7KlX8K8coRvffgSrADRolRvkuGhx8SVzBRF2NAc
bNhbWqIsBKdMXVzQQSBXUpZR0t3qBNotojF4KCZ7JdUeRMXBW5h6e0i/OEKl0lsOIpDcccjeu84D
AlaZ1jIYGfPTnLGX8Q3vPRxZ7Fk2dlT0BCjdTQbKhXBi7g/LN9wgpB7ImINPOfbYWHZ8Pq94YkAe
TvzxQS6vVHhCWud6fXEzmWjh59FJpT20RufmUvFU68NbDRtHiplcWwylpGKpyuMez/fsuIoehtCt
CkRLxBzKUbv0ycQYBrGtKTS9nMUbdlZCn8ghUY71NKQrU87QiNhXD+MTmox9hQe0ieK1BC0DNgkg
5SGrHGaRB80qP5Guvoiov6bS54CVjJcBeLHdKGffLvZRF1/COH0NctMJijDem3Ls72Wj4qSs5CXa
LDceH6fkw26rZisUgpSFmWIer8HyrWwvuZQkHovee7KwEMkMAo+darlg5F7Grrm19PgWQ5y8LaC+
ZWQzGso+jpJr3oxLDSaIPV8zs6kBEPyiCAPQVUDy9bR590pWFaCWdgCoDqPWHafYRgVs2+91qB80
vyQgOp/ks23mB3Nk51TA2ITgG5085LZSGD/3Qbaxp/5Wlea+tfcf6Kk/+H24WWrd6d54l8lDfyMb
aY3cQ1sqif858PVkR9405QjKr1VqWpeyR0TGUu4xtaPDSIKequXWYlDytVX1Z7qcNRx7psuBskN6
P0OhL5wT2znLl4VXoQeXwaMC0buW49nb9f20jBqBfTCUDkBF10ogbxC+IO0hKgJClJeqa0mqLpmp
Y+y1Cb/TOvPqJ0UMsnq8kDxYMVXAUILBnG/P1MrAlGa2HjK5dR8M5Z+78sDxIBiV4nsQqDVUQEH/
fvBTMP9w8P/T67/2rPJfJFNDNNZsQpx/NGnxo9loIdO4fjnfv8M7qEzB0M+i1/gyH5szT76e/PyI
XlXQAtv4OXFj/FbP+tMQ7Od3bv508CdS3ooqIP1Y76rHBPn5mxQ8E9cARX5iUGO7JoEly35dpidz
U3sH7d7cINZoma5QszveKobUfQMqMcyqhUr652jcTbL9uVMLhPFz5MjWbB8BBpUq1AJXtj4CeW14
+obeUa9fC3BH1ex9aG5n15CnXptm/LOFkGghGZrwlWd6ov2Hu8dQUdZ8t3ubJxA/v/7rg8jwhMwb
1nW4r7UfH0SMPzPImv9ppBXi7/lWgTAhYdjKJAeJNxNbWIb//yBqJKLx701b/nse8zsPIt+zH0uQ
n9+6/tM4tgrIyy2tjOEJHJ0hMW8FWYJxAlu6ytDDqfFrPFW3LfFaKq7exjT2uNzWpQ96rpQ2kjGh
AEE9000uwn+GJSpAav0lmhs1xcCuWuwgTBN4YsMMYAZIk9JYr2GlItxAPCLUi1/Ue8EAYe7sCSl3
6IhWaams7f4pT0gpqdqPVM82fUKh4iv/x915LDeOpVv3VW78c2TAm8GdECDoKZKi7AQhC+89nv5f
yLpZqczqqI6aVkRHd3VWUqIo8pzP7L329BKaFZxadoOLUOxFW1AJNivtzvDuWd5UBHeJ2loaWsdK
1K0WH1UmDp0a7Bp+rKa/kfLQ9rx676fwi2rY8DNLsZgbcpbQcrkcu8yNcDSUNegij49lzlRWqLRb
GZdKSUxYXVnLPpyOjS6dBhOrjjxt/ZoAR9Q0hiet4loBdUpTpnf1ZdS0515DBgJcBWXrtYy4+Mp5
SpWkcCKM4Mkc4yc9ehK4TmMhescPv/ZEZs+whHqtgkuFNTLx10Jf2r5MVLAxMLuSLLAUQee/iVAW
kc6PezPtnw0h27dltFEC7U5K8+ipBLNiJHAqB+OZ+folLgFHBVkNQTDLim2s1uUimRCq9+mKL7TF
7r3uCqBJLDZlYBtt0y87pbWLNOj2ipjIdolqlepjUTUsIZF8PZo5+DBdwHmFFcSqsltzovLStepV
1HKn6b09MUwsqLzJFVXjTdINXEPik1FRj4ozNiJllOArwAyTht/EOBTrWsoZeaD7tyJc2qCuQYGY
abpAGOzmhJqpdb9MmlGjBJmHv2ogO2WaKPt+eDe9eNuE8jYRIKbVvDPLGkwgi9vgvi63TKr2taGc
FE0jeg1GjC8CPEf7jqo13gS8uJIwFPaQK6hqhMihJLC20qAOpJqhT0rL0Nz1oQJMrW6AgsPMHadi
aZR9suz9gpE9mvwRr1M+7HW0G6xhHwQ2GsoE3KCxgDRScywVfhIRQmZRNbakVZvIDPNV0Bd7aOox
CcgNnl1peBaG/FSpENsMMF26mlwGK1LPRdcRXaXw+rT5ZBtmO+0h9iySEY3VuBamna7X8tlIQJDO
4OXWUIfXf21byR07R/Ngg+SAJbzkv+hAaSs5Gn851P/6+B+HujgHVvIlcXpL3+ML/hRUWOI3Ytoh
S1FcwOGY64Q/20r5G42qyfbLYoY+934/D3X5G/CNPyHgs3P8H/SVuLx/P9R/ferSfOh/6St1NZXD
WguDXUAyVW2onbaoIcncR30OhmgwJwGnCqOaiFiy2KhcA+8jEp5Bh7EULxVMfzG4ZYFhlZV7EDWA
b0SQunWALhofOsmYcvbabLeyaQqWDWQNvhGOvsZ/LKfhZLUot9MqRtpT9PtIUhlBm1HAiE+4GYvp
6OvpHlDCayBXK8U6N3F3kQnF9Pt2M1QmgqxYczRBIeFxvFE7Ze01036SRgyFqf/pDc0FcLfh4Hvs
mX2lpAR65BVEWS6/iYOIUVLT0q3RQAaVWiw+XVsgUQw3mG3aTWk9EC+SVecmA9UmyesoSe9DWdzO
igJffatSQjfbhvzDSr4pNTbyeZqtPam71MRvG2QtYvLDQekzOYUuTuuLPMNbJ8RlK9lt2XYLz7tO
JYO6onFK71mJ4Le2natXSAXUqbFxIYG3KABGyBj9MPnETltL0b93/MPnlCpHRfaEBxW99n+zVn+3
Qf/6Of3L4398TqVv6ozZoYjiM/fHjOenC0XTFIK5KNx+NAg/xj9UWMix53yvGU36vS770QWobNDB
yeJd+cPV8o8gb6ZGhfd1/vOXH50y7+vndBLUJlLlod3J6I1TjUpeIX3jM/Y3oC4ZLeOkQjjCjlac
bM9wWIIGybMgl7tAkWxBU27A2m4txbYSVxMoQxYQh+yZRYBCF+xTb7rkAylU/eE6DKGayDaRQmBF
fWuXpws+Fq46rEN1Nw6Hzm82pA169+qLIi8wXjPHCbHSVpvMu4F+KCOAfkJUqH9Yr0azQGIriaxC
iFsn1hknmWDHGBfQiATZwvSWQBFAPQKFNPRNf5bP+srb5tukd9u7DiDEetqM9+pn693Kpo0EirR4
hKg+wUEUW+v4RXrkYxNSDzhQ5grVbjBKyHgk9l5P8CJqmKY8QFwWkL0KbiJ/eORZmwwsHCmvHcrB
0faP3WP1xq25C8zPKHJkf/GOVzaltfdhxSyTO/0oH6K91lK9TpLDDAioNKhKgwUUyUZvRbA0V/n9
aAPyCeO1PC4NhAFeQ+FiFuzWE+qjfZr5iLEW1pv42b4MlGFOtalDG15NDPJzdNWR316LSblaCMhp
850sHviJqdqik77lr02A2uDk88tApg39tXsuqhu/WAFcQP2gpDZcDpVvCYNUXI/ZqhofwPib41Ii
4ZdMkMRGIJYj2CFcJdrG9+pWXDY3IKBTJJsf0pwBuIg/+L0gZpev5Ztxl+HLgfgTLSL+JTLPaDG8
spq5GT9qGEfn4KZ5ZXAjMIsxFpQb4fNYuNKDx3zplbyqVMDK39qNflYB1QLeWYvo9w3gubx5AXHD
NFtVIAGoHsuF9mq9NjfDexE6REMvrMfgHTi51WxjcV0Xx1g6RBODcYyfPGyJyIrXQ17wqvQvOgSo
76/LhNiAGvdpfEZFCwuOFat3FfSDSrhUv0SvBMwbOtS1P7D1uUOOxDhTOQ3vgEsFxebmsnk4py0+
GhRR5AnIBK0tGNpTUWvtKkIOnOvKpiCcizhLBo31wuC3Z+6MlAEeni4+R+fkNvwQn9DI0T6L7/LT
8JDc9IeKT+wM6kN98kEONAYFVgdlavdPhCgcxbf60Yj5ae/l4Bh8CgfjKJ4SeFOX8SmJzwMQNSpT
5Irphg+9xROVNeReRN719Pl2MV7CbmO+i+/E+WDiR3mX7vvHWAacDWY+XbaP5ZuZXcvgxJZtIFOS
+tVbym/qY3YhUFoNloD1Qt5HZr7AfItEGcQwkJcJPvk6vuqPU0ZCyIIpwnOVrsxb+VEAe1qjiw6x
ri4aKFTx5Ii3ypkb+sUQjsDXud5I8cLPa8TbKl4XIiutPcETV7GzM4CE8RJnRjSAHnnq7sQ90krk
f5wVZ+MzkFeMcRX5On323k0dOCQr94qtjbYH4TcBxGSrb+O+WxV3FVSl4i7ZwjAnoo4rnmUUT3RO
3iRhE9V8ayMMSS6eEZ9EeY5uT9/LjVG7ZeiItQ38yJYydW3CxoWgCcc2Xjapw7XNfxTT9jtzbZmw
GGw+w/27lVb2toZR2J3z5GlQVkRABJXtBxPgsUVlOsnAD7YW0qVpojN8a2QE9qQCZrtUextslbYV
ormRHUPFFu4UQGZuPp6M0iUsubvtTx0eGFFh43wnTXzK4+Vb2m8bw421RSdQJ/BOmq4GE2agldPK
i5cTOrmBLE4wEQzlF5zYhr4KgfIs+g9NpFt18ImYWfQiGd8/1e0au5fXr+R+WyWT0worBPd1wcec
5adPn3YDi4OgIAO8jN0TnoQRTWAj6KDZmV/pZ449ryRLxWlFB7k7Wnem0aabEOfarE3MQbjS5EXB
exRrh+OnbDBtAPmM1XVvO9bLeLjF9eFjeuwlxA4iW4FlhYHaXI3apagTW38r8l2N/VZLblsMHTZL
uqW09G0Febl0wOARJQ4yqL484OIWnKh41aCCaE6KQ8RGWLV8N/ONvOs4tn2bUIZFHV/5E9INStd3
2x3/nZ7FdTnu/XIL0bu7u8WdoDvShMfu4RjwNhLXmr4zCQNnnfhYtwtMN0gyOdgYhC9A63RL8qm1
xAE8nT172mFcq8O7Zi6N6YwOoxhsgPZ5fyoLp8bd5N+WSs4qpLL15Kxisa5XVvne6pepRQF5wDGl
yTu9PekpR41D6Ayts8OMHtwi84lVXq69YqnEr0iajWAnt3daehP1dgD0MXK1e76WUNHq0U0GnNAE
n2dkRPL+diPMD+pDahLzfieyjcgW073cbskI5rG8HsG0lSVbL1eJegudmAgesTqPxhtYSd1c+/ob
KJVE3gACCTh5dhI0l9mP7lL9KtmG6oGzXMWOX0OHfB3ju9xk7ng25OsoO31wnLFsh7RaZtI6qV25
ONTXZhU62WHWNKAk2CUHYYMAbVEtoku5Ca+9wxrUUZ3Qfott3VFP6WpYEGFjv2HGXxir0VHsYC1g
MsgdhLELXlwywoZV0+yBV/K28znAiVskwuWQaytLt6MlJwVvok+9vFr9zRSdJK62cW2NxyhwWq7O
zpVrZ/w3a8HkOVWKwBaiUkRAZX8/V2f4yMb1t4r698f/rKgpiVXtT1s3Fe2XipqZJDlXmormazYz
/tn5EnPFcpc+FZM5USgW4/CfFTXTTYj/hsYWgHWr9U86X9n6a+f764/OJPdrRd3LFckCodfv4ik/
NuN0VtOaRNYkhzYRnPqiuMhEPXJkBZ9yXe6Ttnwrqh7KuNVsSJPjwh4kbSujl1m2CBjmmOpoLotF
pA46ti6K67qlEZyjOPyXpp1WTdlwrb36cnMyzIsPhlWSeRcbpZ6z+FOQbcSRSpS3jqfau4o903sL
xUGWIhHIV5F4rwaUT4bsGmTASNFNI0JLU7viyNL17AXKwWysDxR4a9VvcHBF0Qb56kz579BCsiKN
GYdGuuUKE2WdYPTNUutrnqlVO7XWrUePXBgEJ0j3NxgYsAT57ZtVVy1/lzOweJ2ZM2OdP4OLoGYK
jGgZNyyr9CR384h7r9be8K0cMCkZxM7OGahPVZiDWKrXKr4hvTHWLLUWw7TlpY9xX8Qb9j4HL8IE
6NebWfhVd1QNfQmkUlPOsomIBhG+JC/rGJJSlWipLWLxcEdpPI8iSSRweyr90SoZR+TtzAzBRtS5
aVnYfeWhuWq7g9AEa0+NN01G4xGNy0rQUMh7cNqBFemfPlNIDPh2xIlesgA364e6fhzL54lCGVHR
SOPSGiGFZI92Fzdpwk3YJd2ywIo9IIApcb9TKScK09nOuvhidS0YkMMOXeQg2Jy21HejETWrOORg
GiPHbBratAIqjqrUL8TWDstwZCOrq5i/5LhbBcjpxJA49iEwuK8HQV3LU/1eEunO633bzRHvuKKq
EFVxO5D+rijTSkJ+svK1uwabpVQn55yNfkpsfG4at/WcIx9Z40j+2kNN6yGL92barlpzQFf9rnrc
ZG24jnPRlgin93o3YXU61gdLZneLnwwvc7r2synF0daEy16gVksr1Hu1ThykkVoUdXMijMFFPSfE
8IIlmwCiEiq59BSIm5YVppTcFkTLDGN6F6kfNYEzOcEzwII3Fd2FzGJ+IJjGiy8DE1AzcsGXEDQA
C9AwidVoFjGfJD3fSHlaIscxHvPegnzQb0JCcAzLPFZhc43ndByd0ilPe+hDYPyJz0mI0UmGx4BQ
nel7us5MQWg/QoAl4jTu2VDYGWE8pBfh/x+Xqb7yi+w+yz+aRr2LwciaJcgTbc70seZ0n1HqT3pt
Ee1Ws9WdvR+dAF2GSKBozgbyRNyyc0oHE3uePACqQBnwFbJEV0GOyJukrkoURaiJur6DYQVOhSSi
1tpNQ19uWx+OnjSHFaGRlPZCQYCRFkyAtILq4V87o2UIOkuHvzPuOPpx7v/tBpjd7K8b4P/0+P+7
qcAhsVybaSLfIXgGF8FPzxvSHSZObHElcA2znvjL6EeFJosLz0Tv/NtFhYUfBZGGpWJOp/lHC2Dl
+4b3V8/brz/5byNaxYuDIULqset78xSUj0O1zBFtjkLxqUiJ60ePbosrFcVJPKNGDPwD+n3Toz/Y
xbsU5ckcWTPyuQgZrpIFRReuLIYn8LT4bfi4m/j0sV++mOf43r8vHrPHKO9WefypRsal79sLxEtI
uPrd0Mk5zdihQ2zHsgiAR+tv4njVxIc83I/FWSdvBvVkRFkZvMnFM2qfTCXtpTEXVrbBC6xOV9/f
jMF2QIAiXmDzJaE7eY/hgEnuvo/fIO1Yrha6A8WzvEsRUnvKbe4hLXTU0FbzfVKvSGONHGHJiVLM
FDi3TTHf0T5Lt5TNEYZcfzmlF7U5+v17168gDxHXjvNCPyoaMkbq0xsTuptsU6Ia4OpDx9uS16Y5
xMRmFjuXVTsxN2bpgw/cTqxFDelSXUPfz3DXsSeUliInsr4N8jtPfIrbo4TB3joU/lrqV6zXq4gg
cTK0wDIhns0g4xf7WD+Z4FCDkWDXHkh/Tqux4EdMBHxqVwZkYbqjrI5MUFgVCdZWtBQFTPJw4RTt
WcKdDlFfsIAh1XZBPLvv4khJqE4Y+KFXmWlSQ37jD05Vp+ugrJkoH/tpSXDs1B61vnWnjX5VmPLo
rJWK+hRaN9ZITOOtZD0hx/bSrXTtMZeTcJQX0gPW89ZKD3G1MQp+bJjR+OQX/l6+Hc7DxRcWKwse
S4qWWKj1TWdE91JbAjF1tSK0i4v1OdwDc8mO2jbkEOe+XCQvyUv3KW3p/wjhHi2sy0vrWaP3fBQf
pd6JuMJb3p/bDCLzSGaOifFaNQTHWL6RsWKjVVs8mfSWmLnXdbnWAndSi2Mypx/HB0E5KA0jGIxo
UbRNilVb3YBcCcZ9LLw30ZYwTBvNJmFyejXaSfeinP2VuvG33CXWkk6czaAtP4qJHVUu6iX5SX/y
zxELSmImhB3aI1DcRMXFc7r5RcXJ2aPvXOg31sE6SNve25Siqxq3OWkb4rbWFnCz8sCWV6gsSh2P
+7hGIpWTluQ7EA6T8hGjG8VGyd5uFfLExKchZBnISPChDB/4i8ptOC4opMrspB/4/4XkKIPbEmqB
h78DEslcICKmvntrit3ovbRavLIYOUpownX1k2EDcartW7KWH8xmgTcJH5217a3whGJuDIgTSt7/
tbfJPE5nZs/xbdJq6IrCZfE3QlL6nl9vk//0+J99D/tpqmz4+d9tdUzqf/Y9sgk7i7sJbRBXx5fr
RPsmiSwWeShGP5isXzZ+KtRXws/gwigiwCvjH1FaJf76XzYJv/zoPImvfU+bDrkhJlK/E8CCBnPb
YfTyqfFbYZ0U4wepHQFC6PpVnTNUxCK8JCaTHaEfix3t4WJS2qpF62wIm8EPT2n2oSV7koD5PE9u
l0Quu2oGYUQx0XoE6bPYoQeRIV81EYpNi0EQoeZEVpGMvQphSoigj0btUWkfNROMRuBLqt1l2jrS
0DLqWa87XluVdppxfHRytKGuFVxfor4UKv68k5iIm4l0Mk0dDSdZXYa5RzjAzAIPXCsbtmZ2G6sW
9lna7c1J3UY6cQHtdYTw6QcVASfVjVz6yyEdAXTWG508X8UL9gWZ5mbEGI+pd6WQTKZ4B0LosVLD
1bLKbNsGPgGboQyCoksLpqBJfWsl0HPk5kYTh8sgsGqUVMIu9QxbBeeoxLzT7AVQTkO6jkZs0Gre
0T3mpCxibvOFmCU91molrA9+jZemaWY5Rn+bJTA3Bxkxruh567bLrkZN1oZyFfwAcYiZZEuzD00w
Mh4nlhIgFshOlUAXVYObyqtwraAQPntzN6jQFubBABh+fgANIxaAQw52sJey41DgLhajG50Gk2gj
V6HhDMX7lvYzoA31ZERntKUa7enkGdgWLQWKyPxbnXtYce5mBZ6Z0F8CmlxZfh1gadW0vnL7olO+
g9deDDTGFpNwi0ZZIP29rXjxaKA9lBpcVvq2TE3jQBjftgpUwZGw89Fxl3PrHdODK3MvTk+uzM15
R5cO4P7GD8tjQByN7COfMUZmXBie3Ub3XiZ+IVbVd+6/9qyj8kXfqFDGIjfAzWv9/YwH/hSl9ZcZ
z396/I/K2fqmQKUCoCSBmObQY5Dzs3TWUaxJOvi3+W/8LJyBRSC1ILhRZOpEUDCP+THhARZhmQx4
dIXo8e9f7h9oG+TZDfB1Z/rbE1dnTejXk07JCgVHH2lGBrauG0h9k5MpzfDomzGj3VI4otZZCSmL
qkKEOFrQLjvi2AyrMaQ4TkrtaprtUsL2wfz/+9GV3RScUwPv1kIUbqJceRTiVuVDTR3cIDoLNY6+
zu5HXEw4QLTgEsSZE4oDWRPmcpw9gZ7ZL3Q/OAoWg09Vr8nJYko9lqMTZ4r/4LH+BhTgU29hyCIH
luDB8M7qAIsSFauLBJFI+0QGrJlI5kY3mnXCVw3nEYplLVv05zHA+8I0UeIPdq+WL5IauAqnePg0
lkdF723iLa3h2MsJUDxYV2G9MeP3ZhiWfh27aq6dCoYUelIuzCk76p4CPEc7JMFlyER7zHvXyrJr
IQe7wQw+Iy8HCaS+e1bLVnJKIFz0dkRCey2Zt4EUM1a5y8PYzVir+NrTYCauwSSqkPeJwtwE4Qmb
6+BR1pgUy8J434qVuq1Q7BWS74IPRCOVArnzYB00NyYvnZhVsaMLtOtSVeQY8PJTFpPyBaiHseFH
UqjPzFGYWOTKts6q2pFzxhRoWSiNRs2XdjqTpxx9Z7MoM5nTalql5kz2uRVa6rr7Vr0PxXav+Ii5
q3CHaJgat+6EXeERIFWI0zoY3vVSNJxOI1E+SVtyCgrHF3FpWxzE4HlkhTUMtXSH16pCLMuQ9Da3
2EvVuvHWjvlFD3OCUt7k6c7ydEcOY7syz0KduRkLzrhE1Bi8GkTTSECGeFPuENWdy5otnaa89YNl
3ZeRdRj5sNuDPBjEngeXwtdfSo9JTVMgcc8qE5WLYCZbBogndHaPQlcLjzFYHrysheEP/AaCo2UJ
J/RHImhmbSKtNCuYpiN0a2ukBYK0HmLdQYztDKq/qjwYgpJaOF4GCIzM3VxBP8y+XR4oT7V2I9Nb
jFV5F8bdQ1FEK4m7IDXLdZ1Q2xf6vmSi07Kwzblukq5J8JfTe3X9Uz1aJzrvraEau2jWHbSxk5CM
qFOaA7aD7yStArM9KEJ2ak1jY2XVSmAZDrrwIxVLp0zODZqdKYBjK/IkQ6li2SpBdB00pxxwq8El
04v7f+0FMMP+kK5woPIS8g/mfxmdQJn45QL4T4//cQEwOlFk7N6krPMwCK5fLwDELzr6GIXvqP/i
mtK/AY+gBEYizyn/HTzx4wrQ8FrJjE+4Mr5P+f+RbEYy5tnIl9nJX576LKv5Im9TxlxNoiiqdjhg
olURFZa+iCCkrgroBytSBdRomzY+H64cws3RqMucosQfz3hTMHx22bHxu4U13cm4iLzm6md3efcQ
I3QQyCPNMD5WCp0+snol07gQrLUxGS05QB4A6YuHpm0cKUpLsXjp+YltUe7YForvjdWdx6laUb4f
BqUlJaGU3oC7ZovKEm8KuUFroKhr3Qv3cVCscgJ7asMkPvA0qT4nWdY6NbI0v3seFXkZqmxMBbld
jrWAbnlOYywdNZM3XqgT3B4WIHtGccP1sYgYUE5qvkuFFKgq1xUT3phc3alYqNo18xkLkQScbYW6
vVPrq8H0u5uedDlxQ7TERCU1SxkMj5lNZxIE7vtMeqBJfytHAxcyt6aiHcLRV7BRusaYXeRSe0n8
+iYqQUcoTWrHE1EkgwrGRj0JWXxIM28v9EgzNMy6suB3hNunwdYrOf+0YLZikV1LNMSi9TW7bppb
YDArqZdvRm1wmjR9HKTp1pTBPobVKsnjO7PI3SQOT+QrudqU3zVafa4l8D8KGmJ+oYWdFmAwYuM0
pOqqaWM3tfLHFppuEikbXzVp/7Ulzo6zWYo3SmqtkEjeJp7o9l0YLitNPRbdxFiJ8JRTxovNDSOt
vI6qFyl3XUebIpTdUTfsDEetoVWXTCHtafJOIgmbhlitCeHapYj5pqheJjhqE0IDpMZA/LDRrNsY
7F5AT+RX7badAyWLgNFDVehWBlHT92n+g+INWaWKHHvKJPvffK4Z4HBIbMIvQfCrSf33d008Lf/v
59pfHv/jXDO+0Ymj+pMQhcxywy/nmvFNJo8cEo9CsfrH4fVjJkwTb7LQZGZs8GBrNor+ONdUzjVN
MmBf8DUh6hj/ZHk5F66/nmq/PPHvq80vp1ohBqFeNvOdmTyrNbKL4dYwWMQ110J9+PIinf74ov+T
tekJg3VT/+//+2/f6jf7kSCYE2EWfKscpOqo3IryZ8swMvIfs/78999KEX8bTVCwa0z5JeSUOg4Y
XshfT2t8EAymAo2fK+QgDGEVo2lIhGOPzyHDjlTeJTjyO2ATjWALhXZNPJl1jdEsQ0mnrNI/CAK9
go8BcxBS+3kWGVCQ9AvSLzv11eD4NJVx3VsdAhBprSfFIcpbR9PCu74TIDkPu4nTtSZxVVPvmY+O
SerUFlIm6r/usRNIf0K24ymoLuWtV7xaEqK6eJFRvqHMLCibeiR9lrhta3cIToKx6VgKceLy0U/b
K9ZdlMvs11Z+DADirBsciJgepDF6nOSUQb31SjV5jhPBTdPwinmCU4Kh3U7PzjDAWSthWslcTwTt
scqi507/FLMj2AbCAtDotR1aamM19NwcfrlrSgQxek5uIfP3QTrKYreT84e21Z2ImjeHfOYV96af
ky7nb/ICiBz6ax9ng9ndaYpiYwyrGd2iaYYOJGys1MCoca82wib3WRNKtU3On5Mw85dxzU/GVSne
lS7dBmOwqr3bvipvtY5kVPLHTUwrCvCJeIEB2e1oC3o1+iCz5KYSMtfXiG8nGhjmAEF3Jz186YQ5
zsYNaF44i+0yMlaE+7Fy10mqeuRaWZUM5D3s9hylCMnKDah+VyQsZszhL4SzX/e9MZ9zn38rv0Wp
fyiMdz/70LPBibtPWflQRvCp4usE0m/qjGWYnMmscdFPUjwSVMvcQCEBx+9mxJ2TVE8Ts5ZBadZy
qtitfmLxd9IHFXPTrVaId5loHrwk4CWZ+YFMwutgM6nv+swf1QlH7FFZTiOKWZFqFAUpCFBPr85+
aq2hndw2qeBTmRCjpXTXQrC2pHrYWkz8oeE5ogQhtPfXJk1MEjebaYDT2rB+DgmraECCUlKzrbBY
lgKJt3WQfDW0hUyQjgHjKSPEQ9pIl7y/TIQyyfW71MHhFIKVpCcULIThkrYrp+wx9WnZsvRoZFDj
AvbnOk6cugL/ForgY2KAhq3KVdlMno5EkH/yii7dBLUSbHu/0teGgXhXUXDaSiZMQzldtaO6jDMV
4XuLJH5Mk3fR69dR/1RMyAcNcBZWLZ4qzYc2y2JdV9wJe4+ZZw8aiblJEiDp8apk2QhaaMeMHPkF
R26QVzq4QXZZabQb9Z4VRPNgKXNCZN8C9wuHnW+VOzNSYYsAXg17GrgYDWLtVJWsrvoezX/SlOgq
DYSUTCSeIvIrcarnQOr7qacGgn7YhM2dnlLvDCR4bKI+tRzBQ4mpD8a4FttmZ2ZFuRxY9Pxrb+Hv
o3ASCfHBooFnD8oN8ne3sKH+egv/p8f/3y0MTorAGwT20txJ0EH8IiFiRDSHl3FZzLwGWpYftzDz
cjgODOAVlcnX9yn7z1tYN2hJ+DeWNHNK/yGNlG/y9R7+/ambv91XZFCXJW+Pfsf6GCp50TcMWFo3
ij27M6z7WHo2rAHLFwN1adh6sDD9GBV+KD1VNQxQ7I9nY5CAQVPfKhrnmYTYIPDQsWPvWhi1/5am
5KAne37IQ0dC+tig4G/Fc9CXQKtME3Yy6ksz+owJWutCf0WeKpmmKlpWKdLWev3GqKLjsOkPXogA
3SMVB9VwODEwGV4alcNRE2fe0Bxz0OcgqgG8DcVr2W841W9HXaqcZqZh+uAYCdq6gLG8GikEZc9D
PaId+DU0S1LfCBvjUx1n7SYdM2capekkSShx/IG1AbmxMPPmVYKPq7Noite+RTSh9d1HO68d9Hn/
IE9EruXqCgJr54pMbYcmeNWY4nbMYdbKPNgFIMrgbRjOymzgyf3o4qM0VlngBlOx6pXkPA0YSCt5
G1bRyfLxGRqSKwIk6Pg7SQckScycymiXNYOayOPK1mBP4YXMk11V3eo49lhnQrcs0dGL5HhVkCIK
S9n0VXgX6wHLQa6FwULAlDSHiLSzoW1Wopg/6oL8YonxOSCFXet7JGBzjqPpbUY1IpDupjPOCS0c
v+J6jnIX51B3SReq3TinvVvdHbu5tqLylw/WgAqHYHjZv6/ST5mw+KYFGI+6iWYAp2CAyLLYpz7y
bkLmDTLXjWcVBbzSr4vijELWY2eJLA3h0KsPUowYCLaObi990oQ5XDVevrHYU/r6HewBBDoEUYTB
WlSVguYTIO1FyEc7Ttad8qIFD7IV2al1brEvKQHQjcFNjA9L8u3AuEv5dfpgQ8MWBXSdugWwTpMR
PRQiQbo3+mVt3FFXaZHJGMgAI8TQjdumwW3aE0FXRa9lqAabqHkNUKv6JuVLmADhJUqcuVjyAR+K
2ydxC/EYhKdJqdxKrpdZA2ME4h8fhVSCydEZ/U3ghTe1Hm+gYfAqJ4iRmysEq3LVzG+coigJiZ+j
SwRxD6O1mNXhEQmm4WWenI7AVU8qKRuZoO3biFvz33yaM8XnSFWZRsjq95n5353m+kxg/rIs4Ej8
y+N/nOYiqWMiUlPM6r8vRsVv/BFDPrA+HOnsC36e5gquePom6Kd/HOdcLz9Oc4WMDazvJohAlf/5
Z5kY8neEzpeu6venLrMn+ToriqnEM7GwUlj9bMImcxN3NfK+5FrQSmSKt5LVjNF8thTb4hrWwWPD
0mtbCv4qnPJDZ0qHoEDxYXSfShKgFlC0TZ+CAvHeRV24tnGzHoTXnONtUavTsfTUXTjKridRtIX6
BpnfRrBMgG4I9lEpVDd5a50Scr53wdhspEHgZJYWYpWcBjkiyGsiXALZ9+RBzJER2mQ1GHWYzOm0
rPhMQvh9ba2PKGdojmDtKbVmElVHNAAukV5p06UYnrNEI6c7oG7syRRIcD2YxnQXDu1nJafeKRhF
JDFKvyu7emuoMVqGvnGTTjeXvVw/xdBiUCJGaGkit8+zS9IlbhOobuNNzthMx6HX7qq23xgqthhx
XJvxoWkGO01blqFBtOoBreYSGSItkE8R0LPnw3ZF7leDEG79q2o+SAThKCpO+/lz7AHnsvPSAgkw
BMcSyQ796So3JfQ9RbTJMCuUJnLIrDn+f+7OqzduJI2iv4gDxiL52t3sHJSDXwjJsphz5q/fU97x
WrYHs/CrBwssMHB7Wq1m1RfuPbcOFLavzY2vaZ+NrLupJSlwQg2emOpESW5jinKnh2qm8/Cd4tgZ
0wmV33OTZ/PCRUde9sO26rrbMlBPbFy9fi62YeiuNNyt+picZFZoNGI+qi2tWTGhQgXMoMZHWjRw
6+gWMlG1ah6jXKQYVwSBiIJVCjJLPtodpCQrPdnZI6uNrQp+32WtyuhvkalkURQtkqFtZ7y1JTh/
J9lrtFdK5W5mLd+WIUB+Tdk7Gg6azhwGtj2EpKr+Dgepp9nYsuCFTbGHKx0FS7RsRv3S6I40rSou
jhAUtiHBv4VKvIs+3hAqvmX0tS6S7jYf7GeNoFCMsHvVgDaEHClz7y3iWmDl3QBaulCo32md8+4M
4xcYlNyjQUa4uDgJP1879GEqAS4Gy3OdMjy+aLKrCPFuwLGJ0Q11VM+lWezV6Sa2rucsJZZ9ZNfG
Rxeg4o3m6W4O1K1fBQeACp5JuqkT2ZtC2rBQ7qj6FVTpEDweaQSaus0ygcSsx/PUnAzL2PjjfKUi
51bJ37Ttc5UXeL+gfLcO+mZdeesV85OvdCnNL/+21MAYkr+60Ohw9QDBduBfKYO9/2PPfzmCITCS
E9fGsq4yif/3ah6N/g/n/z+9/ttMjdRJKD5fxZICEf/3TYHzF1sAYlXIHfjZCC8NtvLO+Aai/uH0
l1YAXvL3IO73ZDGGHGR9OP1/fuM/n/6pG/fEdjcK2A4A/sIAeQytS1lFkn7aWcZd04enickVxJI8
EuQ6BvZFG6q3OBsJ9LU6lMBjdBp0fHuOeki128yoVnOVHjOtJo7HeGolMqpr/WMr4hTjwGpQ90kt
RYQ6B5rZXLlmCccYsaWxKJvY5W8dJmORhY6LvLzxMdUB5CIvzBMBp2gTDCjm6uI+tSu5qlBOoQ/B
ncyv3BEP1tRv7PiLlST7nnsELuIXnxVGnd6okDQDy181bbYJ8X51UvZc4lSLw3JptUoLPs0HEWcE
iBa5IuSsW9z0qNH8ZrgzlPc0y4524RyNcdwZRnPQQtjyUF5mxvhMQJYG/wGSACyoVqAeJ72+8tUZ
lV4x7ZRKd+C9Q5du9Z6VhR0o+0pL/AdGJCstVM5iqFaUtc0q64Ivna/lp4Q70g1tqj7Y+aAwFKWh
eMua7YRNPqte22bepUa9JzQIqMpKEYTJh6I7kleQmCOJmn0Nqpd19tLQg3RV1smDqxMzqhHV7IL2
oJC29y2idNxS45pAqnxZKF2zL6r0GT0WiWthuA6hE2/53V8bSvKArjuAPUJYQWxyXyuY3v7Y80K2
wAijDSzzCNMkF+nfzwvoRT+cF//0+u/1oms5nENE2PL3StLFN3EJgwHVQbVnclJ9LRc/yEuYwSM8
QdfnuqZANcdz/q1eNP/6eqpRZcogErl2/B15ifRGfTwxfn7rQu4eP0zhVXcCRzwl/YGAaJyuPLmV
4s3aY4mVLxmOBtY+o8T2GNcrOv1DZWoEADFdqqki1WPfDjuFRLOgNg8ihuUsZRtDvNKGLyHJadFM
rKriipVBzJTj9OtRab1Q1BfNfzIzNwEWYzlXrUYqqZ4wZg6ZEyOy2OdBnq1jlBj7IGb1F9i7uCcF
umWSaOqxu8Z7GeywPSXXGoyZulYPk671FzfxXYRlHSlZRaav+WKbb01oavedqcCWsaKtFbQHCGDL
ObPXc+Gegzzdljo6tiFkead5Sqc6i0hHV6YVO3Me6lWtvkzJVZdl6dKI8TTMg3sPfIkeO38OtRF5
wSdIuATOQvI4mYHrmcTFOeldoXfbKDRWWvYqrPhshtg0MPQkeOprsXLDK99/sYdTWH02OVaqkTgU
LDrxJyR0bY9xcjoJzH+9WSxklFnS9FeGf3Yz/zgz8ws1trMN1Ka2Z/3rLKfs2u1zauBPDCo3ZXit
i08mgufIOEHmpbbDUETVopBbNqcIJVTrgQn3xR5Rz+TKU9owEBncCZhfbSrWggzt7DavIljP6ARn
9IKqNl5PcYkG0bAe9QpDGNoIley3MjiqOLEzu9uE6A4n9Id6RZ5A3e0Mfu8TPBalNp5dLg9tSPic
26ODjJEjZ9fZAuhxsHJ0Djglto+4A8DLWls1m6/sia1pHEH5VFRUkqgKlXUnlZOdFr3AeiSTRa/4
XukotTuEloFUXJpSexmHT6J+gkQMfxsjzjBuOoSaQKe3E+qndowgPLv09FAMjOcILaGFl19F7tkh
+6yQf+rIQFvnoBtvAx11oxnKrvZKMskq3EB5aF9lcx97QpuknDk9xq1cXfmbNoLoUhTrBie5/LEi
fn2oHQHPud1t0ZYbpYdOikdb74pVTax6KXlhfL1HJ9mO2n3PwCNoOaWVYdGEjZeZ7UFhvwwbejfK
69tvCLMzQ01c21Gdqt6ffVxLfR3/0OST+fF/jmtpRvmxvUe19+Prvx/XIIvYlGJiMv7We3zTPcNR
ZF0hY0R+iY7iuKbth3TEO8K08zE6iuOaF/A/E7kg6pLfWpmSb/4Px/XHt/6T7pm1kwPJZe4OYgxk
JHWUmBchXMVTsk7DSWh9djXZ+Sjo4MaLkvSXTuuesqE+lTHFSWv39NmYzPvR3dd6+jDMYIwiIhYV
vBgQuUxpS2DfoBudTfDl5G4LWy8W3eDeTL64y+eCpO6UNDVYoO5WS1njDEX6UsbDrnUSfAR54L4B
49rjHH1KIJJTvvirRJ7nPjiiRGupozJtb4RN/6opc7MucLDtio5WD0j9Lm8mgLWjr42LGiGF5xod
fS4hO0zqjPJaz9VsGeuivx51PyZgHHejnIjlotevk9pHyWvmg7ssnaK6y9xW0Dei7nKM5yqoLux7
kF+wfDM5/rtEweweLSfI9z3Fb572d0X1KRN40t1gnYHoK6zRa3xjQZYYerEydcyllJv33aCux7zD
3580t0HI/LCiA16b7lJYpzlHU9OOdgQCN/JhFcwtWSGQqM6NkrCnildqlrBMbe6Vptkqfr4xCvpH
5RPi9GWUaAujZN8EsnWqlR0Wm3WNjUhRSpyDPoEuKC2Ab0/8itrsUYlYuwL47vqe5MnXiTtAHZ5Y
ksP6GzcVC7Zoss66cIN9GGWZV2bE9LrVJlLqz21kBE9JFh7DwqzNRZI1ykmvyxsSqSy5HA7XsXH7
x54xdFK2wzwOqwICYIF84l/PGOZ9P54x//T67y0k8Ez5d3+NCflYEgLpRjJsY0ZHfPE3iunbQgia
GsseVMfkiEiA94eSUP9LHjqEj1iCqF6p8/idklAKPD6WhD+/dUMujD6UhExZGjwCg8BkUAKktFvt
uh9ndZnqPIZJ6GJFi9FAdo55pU/xS2X5XwptuNRJJvGAySWfuwGsUOdstYpVj0ImosghQqRilbj+
vHNKqZXN77Nyhm8BMbHfFjhTO4AdQCXD0OjXZieaizYxULM1Gckm2mHrGOC+57Kdd4oZTzdTEune
lPb7ukBSZjRXPohZcA7OgxWSqF0bZzqgUzg/J+WdbAfV4NmVe2Jl07uFlyJbm+bqM1HUxwotfj2u
sszZ2E0HVYZg73jcZmV/7ojfM2vdG/VdZD+19r5wRihBIKATsVTi99A6WWZPttdB4ZQs6wdr+OLP
yXIY7gkfx6f+JbBfh1hf2oy62vtRuURMO1Xl3FsHfdwNGLrs5lrB9ajnGMXc9wHLsmIe8ubWcS85
aazjvIwQWAQUAvM+TL+ocC4w3Rnq1dfm1YskPvcRRy/tMLrU6thoxyrcM9xaaeIhmJAYJy9RhzUM
dM84viQURY29ZWOAlmNnR18CVmt9euzzBxUH3qjivQyqlR3faP5nLfAm52imeNIGsENsMVYhjvCu
A1s5ZQmClfx+au2LUQzLnozaUtb0Spm8u7F108sttE9O8BbVYsbpbr6nxH7OSjp7rjrj6xjkoosY
wmwG4mSzpUrMoX/zi15fGeZtUY/x4xwql6Y5V4XhrrgGEMaWn9ATGptm6upNFm2KeV7ZVaztohLS
dAYOiWBda6tbnH9VC5gjSWlulU0DW9VmQxlGDRqTuvV8Pz7GyvQlUQDOJIcZ+KneK3w5d5yAgISY
3apcHbm60DhxjYXaGJUquZMDeo9PYW9hbeFZ3ERhp9z/seek7B9pQmXhwyZaFkD/ek7iQft1cf7z
67/XYjjyv6WLf6vCtL8kQpjtDlZnli1S0/bthPy6Mmfjg57tb4vZh6YZJiYqOOiV/920/9YJKd/z
xxPylx/6pyospiv3RRr2B5SW+7xyCLp86VORbJJOHFsZHCya9xispF8668TQrqdOtR/dCPCV2ver
jMNHb8HVKLHYVqZQEOdgYmCJTsZMCHkGG+rnolKq10L2Nkbf8sXPI1AV6Ahk2Ax2BPtsJcZKYQUc
VqheHWthkrVTzPsqmUlXvrYh7DmV+aRB2U718Tgxrmq6lOcgWhbAsoIRSnw6bml085WdlBe/PGIx
WtYx8746uoLyqvS3NrYmOsTXIbewz+IAbiNxjoOmXqoBcY7wYEeU8I3/pNQsoNvwM5EItwrb9KrU
PpWwMhNdrGZTeGQNcBHUR62P7vlJSK0e16aPuL4nzJcxedonSzu8sSNjS1+4i9o3N653Pg8w5VpI
VHI2RszQZd9jyRZIkc3Q8LUtyiekRFLJ1B9q+iYXkm9AYsHsIFrQ7ts821bIYc3PGnYHjC4ripzV
hIiYvIRlTvKJigIMdMXJNVjbRqa9lJ67powvZkP+XjKwJSJBesab4oQXW7Z9qWwAI9kK1oLmVJQj
Sv9JygXIeFvF6AcqdARDHNmYDfgwWjQGLloDUP5rk1Z79o0bSnNopQXZD6qcMvgyp6eGI1e+CuQL
ekeez5RuJqlp0HRgTSbm8DToXwafiBc9KfjoCvZLYuxOkcPWV5BLh1hikqqJQeonattfpwgqMIa8
41daK1JpEUnJBdKLiNTxOZi8UVVOQ3f0p+A1N91Xt1caet8GpApL+RSSTMTv3ZHqjkjqPBoEH+M8
PStxQAC7/XlMhr1ZgstgS+5kn+bBfjAKokGRjxhSR0JiK3qwqKb2neB+KdVZq4Oja550DX42l4Zl
XcVMQJUhuo0dJ3srFCVBUgEApeJ5CB8Tw8nObRkS3WrV/SZhNqSyxF+Vehe/DDJPULGnZkdMlb0i
PxdqsiW4ogx7PRXpH34qWxyONJzAQDWV0eK/LcCZKP7SIZs/vf7bqazhlmOSiQFY4t0/rkAYaEJC
orU2DMhHztfC9vvZLIjNQ1jF2uC/9t8PZ7M8k6lcGYMC5WX4+hvVK2/gH87mD29d40f/WL1yC8yE
ofU9cGhACb3YNajUE1SuZr5ryU+DhI6rFi1hIhl7XotXogFe2WEPtnRzB+wGwIsVbDLByru2xaoa
IsQhUbAW+nQYdRzvob8ogQkZMpLKT/em3m3MIjknQXTb9dC9kvk5n4/NALFCH4pT56ebKAf0Uyj6
gx8DpxxCQRGik94RVhfXTK+1cvgShRzyge0NI9NQdpWZrXoBAZS9cZyrcS0olKIKDY3lXlTM9qI0
kdXyzkznbdArYqkm6ACdelMm450Q+dKBvTa25a0Rwdmop+6Y2rOzr1VEj93M7C1iZRkr3dlnxtjW
IvMInGOBiOxFd+vz0M7oBYjrNabydgyScxOyT3ZCf1ezu94iM9ykeJeXmUGn2VUTG55i05uB1KEE
m3lmcTIB3OjTDGFO5FmlBUhRiYsNwSYcWuTcGWxnBFnL6XBEDyCe9CYw2XHaGGmhDGSmBpcwGVD+
pCRMQUkC855Iv4rZ9is/vU8sezu52U2skripQDhNxnE1gVLqtPGKu1JbydllUG9nnDIrd7Lf7T68
Svld1NG0a/IIyRNzbFspb6weyVDbMdnWUW+KjG10F83XQ2ztdHJXUzO/dgjFW4rGuGmb1kHGTXIf
k+IqUNdR764HEKx273pgyE9GCvWh2QwqN0HdbjVAr2UXaYsIHhQtEsFq1yY3KaWBjlGDCrOgTlCs
4jrr7KcoGrD2dOZ1gHEGomz1UJoxJNFK34S2Vixryzk4Adi4or8wt2QmH+ByHOpry3pNxXsy1ZsR
sV5nDCcRA2xI3hWlWv6x1SnOKQNEAokStPOWNGv9+zmInPKHc/CfXv+9iydRRWAP0i3p9IKP822x
A4qHRlzgJgbFDudcWtW+nYPiL1X/rgTlbPq21rH+kkcjAfMmb1cOGX/nFER29OMp+PMb/zpH/NDD
Z20/p4QkZQcRYDC1/CcYy0U26suyhx6iIaNpiCTQYxu3lLvOA6KncgpSJ3hwDZr8mHj2tOr3fB/X
QWG+teGNGN1NYlVPgxMtDVABqqKuq9BZ2cjuBuTo0XyhvrltmFCh8SMVuFkndrQaxJvorzQU0maF
2j4tKdCYCQx0aGLRoP1TdeK4pfSug13CIdkrkGH7coWlZd1pL6J+rTTyP1/9KNkwQbtKRwMrNA8X
VoNhxk9RXyKVYKoZd1Vi3bSO9tRk1a1q+XdOJEhKTMyFmIZVUGCUtY1LU3XtUszKfZlocFzpcIv0
HE39oSRLcwyKdQxH3p8QAGGDab2mQVoXaDyiynxRzafYHm6ccj5ZzV0Gpt2dbmPfZFYHszXEqarf
mSmAWvDoNYF6PNpgbLBEOLlXNJS7LtETUnvTJeVeZKw4KMkf20S/bkpAFQMBnK5SPZeOclJrZW9K
sxd5Nc2cbljqY/oKDOYCKYCgDrhaOiDMHA9YzlLOF59IjSi7wslKgNO1y+xUMYnnqPLEw2m7HdEm
tmG8HSyIZeA9w7R9yCaKcpvNloDE20eUfrCbW+urxDY9VG742ZjaM0rEneZ2r2Vd3IbYuwqzvyog
ItQtUxUldC8lBhctrj0zH9HPoxpuwa5JXmuR3SUmfoZEWbBIuhYdYZkJEJ4sghMxmAe7HV7GUffa
vrtOqmw9gIUia3Y2+L4kD/l8X9oqzrH0bEXpFavbTVLY+7BS9m7dwfWD+NCrgKfTRW9Od43ovTrk
arDNpQ0XVrCCCmzlORLTrRHDdGLyFDjDzje7Tzl+AkqCDAFoN5LyGC6MgqYDr6EzhyvXgeLJt0Z1
XpS5OgIBz6zp0CXxJmfvVxtkbo/GFhQ2wPDgpgDEaY4jPReE4+5hQAwUjLY32uV5Qu/qdPH9GApo
qyY3O6MW3Xno5+A4pOo7E6bNyMRXt6xTyZ8pte6hAL5XNquSKa01S0Yg+PAY5FORjy9aE5C+qntF
XUJ6RiLAYYIOSWJChmBVEMZBPc+nodWLUH3IYzIDiBcoSgK5neno6sVSrdRlFbzjquQzS5fD2C4L
W1lNeLnTQoP5CvNW7Ro6u/FdSYONTj5mX+ZPRuPuuFQIKQlZhE1eziCnC/q15ZTHwkg9OJlrBzK2
YzZrt6y26hxf4/FghpaAW81IESBpryj5OMYMYHuMPgVhiOop42c7KFZJbez8UOyqoF22OUg/PcVF
+Bxp6q1LLF9n55tBt+6DXuctVPSqBNBESXClls+Nrq0N/ZTM5xiioBAT6SZiPdliPboV43XXCziN
+HTfnLw7UyyDNik+mRkNl5tDl550aIr2SCOmWJ17ajpA1C2Z32sH5IKJ/8MFA0gwqBEhNlZ9KW3X
Fb7wallzLVvQhRWJsC5HD1koGkr24YpyyGsNNrau7jMGiJoIP40hGmYSMzd9WdQoKkHJOMmdbUnr
je+jtvMJ5FSCcpHn2sEKg00Lq3CI/Z0lEpB6Sv86shIh1IesvLSD92h5jtZ9EVPhtUmx641U+kfZ
J9KydT2ec4VyJR4oRTrxVNJE2uaNFLcXIVBzs1S0ZSGiVTbAtTeHh1DEu5Z9pQWYDCM+oOsIiTnJ
b1pnUQAKfyt698lP+SAK/1p3K0KbSXoB62VVuFdUFxpbMOKWyr90tvMGbOJJJ9yixvZSRqAKlCr3
tC5ELN7aj1aux3cVqfWDCpQwbwiGVq5U9g2Yhx7D+oUVy0E40Bvd6hMOCLLniRyc2RVPcrAKx3nu
fAKYyJbztRSkTwRvpdRAxucvHdVTK8YDzzhJOcWa+/uUTf5aY69qafEqa8NzUQ3LlO/8IH1manVU
HeOuHvzPY16cwlQ5+IKEinF4nUmtW8R8TScXDEHfHVoOWKMlS8M4qcnYXNQOOKdpTMQB/LEF1tdJ
mOAf7ICUO//XvYqP/ocC659e/73RJKkCDwxb1//qY/5XYMlGUwUDQKOJAFrKar4XWOZfDF1Z1+DL
x3ODwuN7iUXIGLtRFOGa+dXn/1sllv7zmuSnt8706MdGE4dn5SaT2R3U3nh0AjATceEf7KTCF0cM
Gb3X01An8K8Z6Re+dKAzOWJqtPZjSNaYPdZG6pNwTVhT3TKC6m+GqFzNApfrIG7KjDwIzY2Z+REo
oMjw49xdavOhgzJ7kzeYvuogRrir18F1lypI4eaCPs+tXh2sD7d1gxSnj0KsEObBtTFf03IylTuM
MXjCzHGuw5yBOR4cBdr3uJ3Yzkx9fdBSH6xMjhrOnmxvnhAeSL7RkCdXdUbauaptsyn8XDXG7YBZ
IjfMXU8saRbXQINdz431rdVAzcW4XuUXs0uu9KTahlynTiOIDlXuC8bzacQSwHLhA+rGDWCbu5oE
VjE8qs6D4miebvVelafTkkqOEgYh+OCHX8bW3AQx4pkxAiSl4mwLkXAouSYVtw0cmGmrI4ax4esK
WjiG9utuvBKBstPafC3scSM0XBnNqXb0fY2Rx+zaF9LgL/WsE53mPltKCbCwx44zAWvy5+y1cNFy
Z1m5VadwXaUmfBptFaWcQWQf+OKh9LOl1fOWZsh++j6ss11cvrZMHFTFJJLQWOTuITOHxZi8RyTI
9zRmLcOylEatrN75ZUX0iYPeU+Eq8TJRgWixFZtd0rnAsK66gTCHzGWO2DjXZNftxog8+mJ+UOdw
MY/NUrXf5qm6TdrSw2/7avN7U7X2LBLTUyz1JDoSfZTdRP9cEfHl+9PzpDfvUepciIrYu7A4+V49
pvnoLCNjijYTOqXWKs4TRzXBcckrnsZ960bPoS4Ykowh27XgqbHRGaTu0zyNr7HRH3sQVzV5ZSHf
Y40+GMDCS2CGlLgzCm0L5yt+qpS9HkgziQle22a/mlX/2hnjY5gzYwb54Eep7/3ZJylSEcG4jtYR
WOq/t6q0s7+epD+9/vtJqpo0woaDCIUZnCT2fV+nwNOiL8Ym87eX8H+tqvkXIzvW0RrbFCQCUhT5
rVnlkNUwSkIrQCsFOO/3Fs7ynf+yTvnw1qXa8ePITgOXXepUhIe6TLuLo8wQ9SdUFVZIWs9cPdWK
c0YtG5x133xRG+EvC7kKhA0OLFYFIFSKBiYIC+TATS/UvLuZ+Veblcc6Ko9xIlNpHFpcvcjxV4mj
MGlxWhmyl9Fo5rGFcUE59rXiOUlBmTbjWY63kC9WKU+BDZ62UdwnbqsHzZmvYO71yHyTm9GsjyrI
QVqmHnhchseLWJPBg4zkr7LkMQ3pOIov6ShexyD1jxTGB6CmG1/BvhjcdkFMYASdb9Vpz1UdvULn
Iu4i9uBmbXKq4iAG7coMUdHuy4wgF5YbcfMatt2adHFC22HJRqoKGp1RdyRn3mDsV0Xe1HvKfUiq
cjxeyUG5JkfmjpruazlELykivaSbsnNWPJbM2bWMLkIO3hM5gg/m+LYv1IWwrupoXPIlWDvmCcPE
MRDNOSgx2vkaqcFTgboO/5mJ+/kJbvtSmC2BgHfEOhYbDZ3OqmTuZ8MfV7tA9xzMeqMcDXbMCFNm
hZ2OY0IOD0lVIWW7czdGGbnbZHIwXxDcqGXRue7y24wZZC+HkUVDHrZD/8yE0pejyjLFucOCedEn
7TlkmtnKsWYlB5xkGjv7ipmnLoefaZnf2kxDLb4VdLJ3Wj3dmHwkwRSIRcj8dGKOasl5KnPVDjNi
yJy1mjAVaclmcjdF1npFFHohYIGe6WzsWl7ItFZlauswvRVJcSl0cVVoeAMVOeAlvPFhqtlj6HqC
4yo7tXIYnM1Hn9lwy4w4ZlZsMDMelB6zqHsws2LlOHvRJYdR5lrV0UZg/65836tmBgdzwNhllleT
KS8pk9uq4tYqRHNlJy0cyO7Bd8p1S9JHTJASfLXFSGOiyotvCPb9eNXO5nqCtGuM+dJnSVO6UMC4
NueIQUzARZoO7LzJeUIMHqGA4LLtuXRjefvWXMOlvI917i6fC3p2Hir/EfbYRnB56/EtAjhA+vJW
x364NVv3XqVSH0nYSTWxJTr9Kpous5WuTYoDhyLBpVjQByJ+ZfEgiwjpvKSoYPn2GQnYtmci01N0
yDSCEVwY8FmbzDvutxbZ2HqynLtOTW/DpnwKm+Tmj743qIEddigYXjjF/48YEl3jL/fGz6//dm+o
QA5dUFs2uBemkzbjym/3hhRD/vfffJtsInREGMmEDmETVaCch36/Lti+axplua2ClfnNDY+cyf58
Xfzwjn/avjf6oKVJpbaHvrfs26DVD003RfjEm3HpqnR/cbvCLTcj0fbvQpIRSpijWhd7WR9j2TOt
5yC+DcgHkF5lJcxe+esIse/YAvcHq8vuwzY/03rgM9FpKXVW4+k2L4g7R56kaNp5srT9JMZ7VWYY
uNMmQIg+k7IkcyR6O/QaxUID6W4td1xnhBzNardRefBTUaH7G9/M9mhEkKWLtF6rtbpW81jmGPmb
uIe23PgEKFVg5Sr2M879HCvpjsltsksMY7xvNBMByzD49lZPHHB6+PBcRU9fcn1mvhMZuzohka0B
EImxcTHCoRviz1U57PtYuxXUWpVWrISqeC4aZFMkiyHQ32ARnppChkRVFy121rbk5OTjtnTKm5rc
NTM76uO1DwsqSyzgdvO17WMAR8/gq+QEmeOKiWl6p+D/ZP1MNCzTj8QqHxvAkrMHK605hQNZZyHq
p04TO+SZWzIpCFh2tVMAO2/sGbGmrrUeTYh87HM9BwCe7r6OEnEbaRYEsTy46wmLKsuGEN0/+4G3
2L3iVwFV8X+pz+Alfn3gf3r99weeZtsCCqD9z8H87YGHYoE7GY2AiTjxq035Q6FIrgALFt0khpU/
xfP6/ck3+MPshG3UQahifmepoQne+C8P/sd3LuvID0sN1odKNkV+c+iwrmW6eUUb8Tmaxl3mBJu8
ci04jnyNjEZdJWnrqe4jPdE5Suz57PeK9dy0ZELaxrsVqA+R8ZQV7vw+Gqie09TxQoXcwWjobjq7
2NljsI2as1scIsAwc0nWYq8s+765K+yCWb5FB59IoGjc3fl+DntFK+k6leGS+U+DRSajpWzl6L3I
+lWrvmXgG9xefVVqG/Iqxt5a2/np9JJAjU+dpSmC5VwSX2d2LD1bEGpq21zrNm1uPb4AO6bZs+GW
hq/qkMNF4CnyGS4Cv7kBokfuJGWp1dsPNWVqPyZraGvLjPLVpIzNKGdtylo79z24zceCcjebUFdY
MSQ3WQk3sXU0KI2Z8cGoTx2sBgwC0m7eIuJA6AOk2kkvkayvB1lpG2mMlm5ge+EMmk9InnMTlkF+
MWL7TIzOk4ug05gNBr9TS9LQKNpLU2ByKdGAiIZRfB4mnjZGb8bgfwLnfAg6MEBxGnBA51dKFecL
jjam6BiC3WGTps1VooeP2C4e+0IcsboSxtu9t5F5VcTBUhstLyY0oe2ACFVTrO3HfNr7ve+NTUIe
EPIod7DnBaAKFaUmuyIrNgFyiLcKFs5CDesF1fC2C9oTWNaOFlhXPHU6+qN2V2bUXp1lXlsiyEkW
NXDWOC1EWsAfQX3rBngW04rLQSJay8e8nE56UHyunNC8SfovZU+qL13My+wot3/2icXcTXpjXUcw
nvv31hZo2q8n1k+v/35iYaqlt7VMrHJUJLzy24kFjoFaQ4Bh/uXEwq8ho1K4xTAK4/xD3/f9xEI1
Q4gKBLevSde/he7UbamV/mDIlUNCAsK+/egUUj8eWbmZF2o+x90hJri1NHL3KNxuXpe6vmt8Lmwu
w/WU1+EyqOLUQ3+Q7Aw7J5Ok0dZfw4iU1p7h24A1h7VQLKs+86KRL1XEOH0su1XqKzjEXCZlCiZ+
sZ5dmczseKLqvIRjRXPFEx4ILLV3YUOiPIRk3exhpedMg+ozUdMU/4e5ea+FttLcF8UlnBTrBclS
DopvzPmUAsngPrW1/tkpx509mNMqltLstsOPZYkw8qJQD3aDOYSelHS8lHa5G/xpY1k1ME/zbISZ
p2fahpXxzq2yrRG/WJ2/KXnAm5pVJHkvekrKRTER+QE5SBDWsWqn21YV4ObFuUz021aw1sNaB4+Y
VA+L2C+VvdL14McGf7rLvSyYYKQUnKJK7+772t9mdX1ks4R0kHwOR6cm+kJftUzne1yP1z2L8KB1
F6MRPQkGinr71hOxokPCntVr11gnDhmE9o0xZYfMfnXh4kUQggwyxkprn1iwAYYSHg/uO1zFOQay
2ZgXSfhiBNpSHiwlC7U0q7eVvW7rYVdMHCLlGmOiV/hYLbSHPARk326rqlg2zafY6Ly6jVZkle9K
R7tkaEucQkoAtVOkVhu1CdZqYSxiIggUQ9ulgrDgXix6h0mk4l70CGa1nV1PpU7V565HKGhiZjbH
SjVWzYXiPs9wVf3iWkmTvUUslYl00xKE9o6osif1TOnulUl3HboRNMBKeCk7LpKaWfYkmxrkqtLh
HCGCkKZ+gUx/xdUVer5KOgvBNHknNqVztrmO/Ap5Af2qIGKnielm5f9rIf1e79moHe2iYRHYnqLx
bVBLD3EsaVeE9QzPPUlu+X+4O4/tuJG0277QRS24gJmmT2YmvZ9gkVIVvAt4PP2/g1VqUlRd1dJU
g+5BS9mCqETEZ87ZJ9JvJB6X0FAjoCI7Rwe8CHt41QgAeCI3fk4C59DCYW1NF4Wms8Int7a8iOGH
c9Zn+052Ny20IwzwCEj9tOoIsvW2CBBIatAEzIShyz1eqLt4cC9qvTtnNrmF3HCVWDTFqYSZWMKM
Su4LIIS1Mz9NU7fBp8jQortrgoHknwju/xQzdC9ACw7WvabEuzVbXUbyI4qEadH4tPxJqnV/llmS
77FCsuoq/O5VUwaoBkd5l7d7bwwZKCiTVIJbiliBxwn3VCQGphKwpVYNtsDIZzGInuNmsCrMD9lG
5yszxsSq9ZHvPXR6ufytLxeHYADkIhB31ObnPy4X1U5+MgN+/vz75cK+CJYhVDiVZqJa2vfLxSYd
xcb5pbssjT9GAwBJRWUKQo5fBvrAcPTj5QIQmlsKTRCipF+bm/5bOfzxyd9gEB/K4bodHWmUlMN5
EFVfkyCKoRU3LO110pNaGV6CKdm6VvFFmvkJD4TJolaER5I1GMKP0pwXSe+YpzACcDBGpGBJQXnN
/Aj72+yPRGAP1UyGSWEExOjVR5Zx9TOmWvbinhtgh25WbpHuMLlvLY/Nl1RrEegDuDOMKPPYr0/h
NhJJQ9Bvaf9Z0MdGDfyXoTHqjS2zo26OwZpu7si4EroXMsuSxc1NUJN9fRV56eXUwHsGZJG6UwpG
2thPnZWv86q7Sd1kj7TH2g05idm5bMnMtnDzRRI+4sBdZi/KZPwieyKHZdAbC6Zm9dVv+5bg6bLe
GMBwRhjPsDj9j7fE/r4E+7fP//OW4FkjWMgQpMSxLIBI8F6C8Us+9TAjp/+xCv7XNFKCEUjHnpbC
DdeI4LX9UIKxVaDDfesmFTDxVwTBKt7uYwn2+dEVufFj12gH4SDaCZIsre102RR9+xzlIfHWWYGG
klhOkQAajLKl7Ivy2ixwywuDPMrZbcx11Pf3FvJVI+vYzrnDguqnO2pOFSwzPyDNPERyULqxSYHV
3UifzMw6LDzURxAP8uTU16LZRjGii2Rq9dvKQrMPcSHdTxksI46Ybh8JJO9RDPHtto4gAtc2wFtD
FsRCwhUwMjcgTwilMlrWcDm5Kb0oiJChJoCsUxASqCUhChr0w9FWdOMh9f3XqmaIrGc+86kuJYLY
aU5OIU49YHAZECleIcepB4qf+LaIxnUFFNFFOPpXwTZ1I8Y83cvAsTdUT/F5nZOJGSXoLKowDvec
lTRo1kiqej8ZpP9EZgDTypru8tnqdqnrAFBVJMkyUjE/k/1SwQuwie10qMXmfjrkeXqeWKm1sfv4
sumpW6f2Jm/rs7hjkGSF6UuXuxMJ4lW4TryCrXlRXJfa/OpqBtyj5gWv851PKVi+pq23DqMB9u88
nzdp+tSZ5dGs4TKmwnvsLB8D4Tjma4iS+Vr2w10YWNFVgH5311d1f4l5ON7/tqeC6k4c0hQ8LjeT
NkrdMD+zCWDU+vHu/PT597tTMMBh7MMd+c+k+P3uROgqdIfAnW/urvchMknKUHUNFPwCK+t3p4Ij
oKXiHkBA++Z//ZVTQZ0vH0+FH/7qnFofT4UAuhxUtbE52DEiCaD485Wee7zGcUY0SCGPdctCIklv
GHph9B6dC7wx6DVJ2tmETUf8VJKiwUyVlsOPm6NDxOLsPsRae5xi8RB041rjntUjb5NgqRqZcOjJ
vdNo2ykjnMQJNoGGzbJq8G0mxKfg2HdJhewpToO+vR7cZhdrzoNXFxbGKzqrphzQeWFSWpIPaG1D
bPqgmatFWWl/BWhO+jpk7sMRkIf8UbW/zkcgGdPk7loLOZvTh3iiamc5hflK15vlZARnuWu+6rV9
RhzBsR79ayeYXgovW0J/f9FRN1kheLjqi4rTNa152et/FkaCl4e/oz6tRkT+Wk/+K/UnQEDvwW+B
JulYTmc93YzUqkVo38SqeG3sfm3pmbY0gADoihiggw7wFUPA8fMSByhcgRHAQAtooDRmiAPKZWAo
CkGreARlsMWwyQwn3HTC3PZgC2rwBR0YA9eN/SNDo1U2yFML7SCAeqBRhJOXtI4QaPhQEcICPEKT
pMl6MhitybK9mVDx9o62nBzGa63XrwTxEcP4XJTu6zRPO21gs1z7m7ZA65X4WHjjE0Xh15CvwZgB
XGeGXqPRiElGLEPnYPBzZ4B3RrIQAzl9k1koeRFf6DPt1MxgHtsX3AQ1qx/bYt91ZrQmjcFDLJkx
0ve8erwLui7dh5Hb7BPo/ZANJ8jlVubTj/+2pxQXONMdFKRQjyGrCbXA+tkpBWvtu1Pq3z7/rXbx
/qCIV3Ppb4U92n1Kd8Xj1F1DxRVS878fTmodhtXedJ2/UR4fSpa3HsGjHfDxuEJR+oXDyVQ4qY+H
0w9P/OlwwrphJmSdRwcZxBH7m3hXZ022yl37KklJVSkCXgFXl9eVoQMn61f+4DgLP5FavKq56zkc
SPsszyKFlRD2ZQid6KyImtdJspueRga58YxiLGZH63oVhAhsR1NjLcvEzK8NkyaYRE/pGS9xb5A3
Spyrke/TInseEftahX1yrAxyTjg8WXlOZgraerZNQIm08jbLcU8J/WZKAhIMina+Tj3CYDsbhI9d
eLdTGnirNmOznQXVjVFegDMJF5YmzFPWaZcW4TKGf9sTJyMsbdtSybfNHRSTY19vjArxbJJvfGJJ
8/y+kjdxKU6aue+z24lNsT3k6cHJgpwywoNlLZxdR3XUCdQCFGSYacgQBr6ucq58ompPFHFMfy9S
6rakOSTRoZtDxNe3YXlTdFddl5F1hpnrAd/Qwpj/bCpKmUQiIL2faIGEeLGNp3Ck9bdyazrLVZi5
ZqPcHpcxw/qR6Kip95glhQPo7KSMz8vRCVZxxQ9kVNKvLBAvIi7Qwg4EbgX5JtIlZH+bnEIyyp3V
COqNJDZ7OWaOwdSPWquRXEg4wfQd3RmDnIRVIRK7qZufJ/e50cZlIZ0CI5WrNpPmdZGjlOs0UiSs
wsB4Ventqp5omgJgoym5NBmnUq3dzKGxnXSID3NCJ6alabRI+DsOzfxXNN2WFsB404SGkC/L1Ny4
XrrWoisNJUc2lEuas7V0HvPWWlmJCatI27S1vYzhKnQ2vH1Tv0ViEDCvMuxsFVZIvytSwgt9Vwaj
tYzxNJADs2imcCm7o5DyZFPJId8BWxUh00+N7tKmlwv5klqxTdzwmc/Uk60zfyFC6ITj3oU1W5RW
MmLzN366jW3AeFIbFwPBvn2CMFu6qwAb26IDz82Ex6TmBuO0CEnw3Ljc4flc+QTCkVXAu/JV2ONW
AMNYEMG11dsRklV4yls/osIPLzqBg65p1znfOtfoVr/t8fx3JYVSjHNRnc9K4fuz45ky87vj+d8+
/15EItSlUvTQrHGqfj+AgZqphAkGAm26RQbv7+e0QucDB0CeRsnoU7S+t5bcJcjdKEwFG3z917ym
b9P7T9N9bor3v7qa/n+YwMREuwzB0DUHOJC4SvkC7pE3wSuZ4uE6LyJeHgT5msM7Iw0PkK2TZ5tx
JHFhLOJ1WznDF1+DMEFwItx4VVNUyXnvBVhk2hb9QWPfRa7WbfJA7qcSUWkBP4x16z5GzE7SHdC6
zunWbjAVmIC8EnchZsWXUvAMBh7YF0tlvI6BPPUETBkmrajb6YjLCAGJtTpYdb3OApCR/mWfxreV
CFC7kXUKWq4YkgsrO6HwonhLGMHIemUMwSNjrXxR4kVArkk6bnYZ6WJjxsh75wjrYi/bfVEQvOE6
TGOkqlnTmDrYi6QFzVnczZ2O1cC7MsT0dezuoFHDrrKTVTHC26Qi7mZG11TIgkp5Tu4H6uaY+pm1
0saVeJqoq1EsPSTU2br74FJ1B7y581sdXqiSXJMU51KV6Z0q2G0qd0uV8NTrNxU1fU1t36kiv5GO
uXBHc/p9x0Jv7x5jU9SmrkMzpmajP3131X7t8/D00+ff311USQyb0JequawqpN4bQJs1PqRNREu8
pZ9iLxggsIJzzDfR0XcNIAIjTOeOjTAcxtovxV44KtXi86v78ck/qfdbU5pVXjfNIU5xqYxdsnMU
0UvWRgFYur/XyIwhfvMQamWNKPM4uxdlGfYXYxYwOuiRZWvhvkggaPgl3um5Y3liEkB5NKcmOg5l
cK2FjFQ1275CyAf9chi2o6sPfLlxHeWkCDwKDVW4LeA4Y1M3T3VuGfPClVm0rqEaP/VBevKY3qKO
3XZMcy011tV0XFn95EabIu3ZcDSwgBrb1tdZhuhUhlm49Ik43VbQcWbHuPHNFjxHsgVDYWEh0NsX
XNDkxXYtKfBfcusuaeuXKHOiva4Web/3LYammh2XxyrhTcTy0zdBIRU+vwmfPv/xTVAdA6NOZJCg
vT6+CYAUsM8AGzSECh14v8XEHzoiHBYF3j9xAh9vMULUufWExUUHCeeXjCxCXVKf3wSX8EsL8K3q
ez7NRw3hNw1ji+bARhGtK1N6KH/2n5Y5OQhuBXg83JjB1q3MbeNo1V92WryMuFI1yqdsE7n2V9fK
Do1RPJr6Q9DWAFC+FIQ+XckU0jHujzMr1adN0vs7v4ZZWFkT40+SXNa5x+ZxRF1B4Fm2diKzJ4uW
ucG6Gbv+VNckxdh3E2aUpSEbvC1pss+Y/b8N81o26GnrgBRlPzCyJ8Awd5mbV5jGCrVE6NQ6wVd7
hcQ/Nq7OMIONQ69WD7/3l5zzkwGah8KLlvo/jvtPULu36+LT57910mwBbBeBOv/990bs45ecASC1
IdPsvzUVH7/kPAl6C4b8Ljkd30vH+JK7vivo+pVr4dfAmYY6zz9/yz88uuD1/ViqOXWe63roy0Nv
tfHSnQAR61ECW0EHdr6wkCLhVCHPJsm7xzaER2dXAc1K5cR7u9IFNiIU/KP0b02vWjJIWrtGWhxd
yDseozZtREBgysUMZG32SpbUUuBZHY1L0djVxnTPZyXl7gpuF5Not9ngi+9rxyAyd3Zc097or25q
bZnUnk2yhcacOQL5Vn47TacpC+dDq4pLqG1M4dU8PlOT+UbN6G01rc/V3B6m2viXEVjXEkvrEN9O
kE5KNehXE38SzzZx5J4GxgNuQDhoiv1yTWWa7HE84iYjOpZ8shzDGjXjDDWu3dSkEd1EgeU+aVZ1
WTkYdlhJ9+l6CrRxXqdlTGys7Pwcrm6VPPYBwvPRore3lymDzdhDbYZgszSmq9JqbTQDzBCNp9ys
0U6Qym22ayv5ExPd1saclhrzUzzqOU55dBja7GE2Gzd6fmSrzyhDWJu4yBN9HYVmeeYjR7mz7aSA
XDlG84ZGYN4Uso+/ZGYcbCqKj61mc3bFQrfZ9zCS6NlmLqPKOxYaf32JLN1UG5Xf9jRQjAhHXXgI
oXThsAH4+WnACO67K+/fPv/tNPD+YE7HKB9ZKKDLt+7sn+KPAZtN98UcDdnVm6/z42lAWaiy0t4v
ym+Nm8C7SSfoszAwVKrPLzmODIee9ONp8PboStrOCUOuNAv8708DI/F9tEZecshIC48ShjFzWDOw
b8jCUttvq3mZfO8Csv9fPenkC5FH87mZus+hnPEdSHBapXhtI3gDrOA9oBTDtGcSg6iGam3Kqk2f
hZd0aPRwexsaQZtiP8IHPxrokzrCwULkPN4UPRf1KfCbpdumy5bnKKcJ2c1j1u0rgmpEdFt3k7gK
rXvZkgwcyOcSn46peRBuIVX2aKGaYdCXSe2zh9CdelH5KLdN/zk3G3LDvYVh1feTp7NiwI0UeCg9
m/AlMqYV8AXehDJcqzFHHeS7WERrpxM6ESNpRgionIdnyUbzOQrYUIy96f5Zud3ALBClOdbSICck
0ZwuZJkEJ5aJ7tKezPooiBZcAmjXdklPDKkt8EZ5E3YUEbQ8RDNeNyLVrmWYu4qfeC0kOwaa3dq5
kGN/5pLukmXWVvewLI4H15yvegmWvpqSZwPtVKq3V+S3XbSlKBYpfxhZkuQPNXE2LM1JG46hH5JR
pmcPnFtrXRXFUOPhsjHDj3czx5PR1nstNdd4LG/TQFzaDH16YsJa3TyHlrI1LdJ0LClfm8LYNWJY
VZ1PmoSM131LLHJKjJxzqrtka9ZM+WYJBSU7FW19gseG88ol71E7I2XC2872wFKyv9TSv0CiHLxy
oB6ywuHS9vU7JMYbzadJTjrCb/Uc7Hc8aDsAaUoJBII/ipDm5+OC+MdiKSY/OfSGZkF20MMHPZzr
3zrfS+fgQvGjUyOjzeGy/2mxbn6/EVB1zOfPvxfrVCLIfuw3p+Qnzwu+cQiLlOlvwygK5feRE9Rd
6pS/t5Zvn/p2ctkEhhlU+AaZysp2/kt1jOq3Px5cn59cmTI/ljGhSwhCN7r1QcvrE/9JLgwv9FeO
V+WLgVSiMb6vnAdOe/uhtEbu5VSch3rbL8NeIwEmcs67xIz2NTnvfekytTHbq65Ntq2IljINAde6
lyRPoXiY+j+TOIxWIMoQFHKEGZK1QWj4RBeP1UavKn+lR27VozMIk5dWxO7O0I+pr+0Kfufc4lxL
nHtv7rZ5IxZwx07uaO+EYopXBUeGaM1hlQgprtEJtVskXsyl67A6BF2Df6YqrTNI50ttTJ6TMYPT
SNZKwMS1G760ibbrvObk4c6Oa+s8NJDtw82sXPhAOpFTZh/c9BXzMRiMS5FXqyFI113ZQyfr98wW
NjHFjtTSAxlPC63IOTu6h9wxjt04HSE0HzQXSzxJGFXE3o5U6rBlah7FlF+/bb3w93ePmBTTNLiJ
31hZP33r1Lj2U4tMof/d59/fOiRzQgDT+jtynFfrfVjk8SqiIvB5j3Ch8UZ8fOtY3nESmGSsfEpJ
wRyjCBD8z9QNv1gvWKoH/tQ9fPfon6ZFKQxrynYPPELMAY1XAY0mwhK+nsbMqBd7qnUF+F3fJ9A8
z+akBpM0EHOfRcQJt1IP14WMEyLkxgyaqSnI+yQEiYhHAsJ1VnkBXNjg1c5NcDySbXFYJOuMLz3L
pLphS+N6T1j7o72RhOFTovusxrqvNlc872yxDjvjMVLanEAW7rX9ti5O3JDVcSEr58pvI1wxxkxc
uE1xnzOljYa10WJmC8nMm0vebRSpcQFDQK3iyvRoGd1XEdV0AfOTBo2vwMXm4GbTcbUZlWctRpY1
Fm+87cdXjT5uDaxw2OfunEI/Y/R7PmGVy7HM5Vqy67HQWdP8olRSGKRJMUnv6qA9EAawNLHezV3y
2ukQ/rHkhT5eEuupyzXy4bp4XWPdaxFE4X+9nXUK+C4nER2Tn9vg9vPcLtyBhjgWhU/7E+lPIu7D
6yirVrlINn0ZgWAdJMS+3gjrpVfGzdXEwLvK9TPsskd9iA+Vp1ePOTLJM22cvE0V+neFjxHGJqrE
HZONQbxJAN/MKsU+N5g+IwUwzBwvm+cmKJABHSb1tjaoBHvnaGhiqxnDnWGV1wgGkIu7WE3aW7cI
afj65vh7Hx8MmVH9cXSYrGH+49K26Uc+Hx+fPv9+fNBuMMHWGUE4Fj7Yj8cHslTqBFxoyh/LH/p+
enA8+NzbNp2FctN9HLAxZubOZvTw67hoBEr/cnp8eHKhZtEf1kRq6li71VAfREwT39r5xNtHJ8uY
Bi6eKIr5Os6QzTiss0m7T/NTCHMo1wDy5USJE0exNiVJzFqXH2ZWX+tgwMJPtVt9iVC8F9D4NMM+
d4pp0yQOpu8AHYu5CqUBayA4p0+7DCFrWUO36gJYJAOCvGBszoZRbstqazNYfrEG012GMMIWTpHE
V3YBsj0MRzavreds2qknkMzVo5cuAYGepnGyDMfm2nGaXaMF96OYLgQrsBwXShLEp3CADCrRAafZ
TV5DsiQHLQ5XmDnIimfvqpUPYmSGkhYD44HhqyWnchnHZCwVXrLq4rIkglmzMY4n/dqfoQEt+qbO
oezn1RUBoySYG7dmUSziMd9Nzt1QPWFcY7eTbgKXeEhpLm0z2uUdbtSpW81BtK2H28GzVvEEc970
NoaciHY7piRt9iU6YQaFHroCDLdeO3H0RJx3zWYu7JsxDb6O1OENdVPCEe/kRKaUVrHN9NhfYyUj
Y4MfKqjVlakki6HWOYSo7MIus/F35MiczT1S8XU/WuK8sUYCjMpeNOz41HcgNaqNnZFZMjLKH6iz
aotuiIg27HuqBlObwp6qrKY6G+OIcLp4S6l01anyrVJ1nCroAs89D1tMHbpP1VKo0s9WRWDtPEzx
fYh6wRHwLnRVLCbz4J2CIArW/2/ufaOd9AxxLMJNRF5yP9f9KjQr4C/Og61cuSIML+2Mr2HiP7l2
BBQWtZtSn1a9eegsJl4OwS1CIjTDTBR0w7T4vQ85l1G/x8BS7az/Y6YCdOXHQ+7T5/855N7E1Mgi
gcO4KIbYXX085JiU/v8WauqUw3bPspxZj2oYPnQmnH0+0Xfemz77lxZqaDD/5ZT78OhvNdSHU64t
LA1KUV8dmG9Mq9JsLglam/KyfDLdiMSfkcy2OXQhVTqJs4Hlvm7ATZop2RqBK14CWW0MDfhEMrmX
7dBFCoo3PBcRyWWyH42dyQY5qpw1a0UOQOdSy41lbYKsMF4zTxwqa+0W7dIuvWusVgHZ420cbUba
ji5ziqd59uXZNHZ4s+yDBM9MlbtKsfxWybiIkJ8EJK13XbGFnIn1/UtKeuTMPIWMNHiVcjME46b2
Xxr3K3TkhUQHpEHU1Pj/c6UkAOwyMXnHMB+4+lVnVQQ7esoDdz70gFym/j5ppqe6eZhHY1mRVWvM
xQ6R7MLqoCRlwOILb2POQP0DTMKlXp0noEiy+joBA1wiUmxr73KyqkM/0Yv4GijCc1EzgRqmXQDF
swAF3E3lgdiLVW2L46SRwGRIJhb+dozGK5P3WLf7DazSVQQWJnS7jTY014k6yLs6nHZZm0cvomgA
6agDX9PIwRw6P1sPmeWekPBvkqjngXMrI9cPtsD+937J32JlkXviv//vl/xfxg+fPv/+krP7VkNJ
oEusPr6vZAywMUxs//G68v69lzJMW3WfucM/Zc7Hl5ytCyeRzlpTvf7GrygT32bCPzRCHx7dosX7
WMqYQ1IaiamVh7LTjWsjJjahaqM7WHjZ3vLmTTCm5UqXBKTyBYKtO5fDSnPd10RHqGhamUGeGDIO
mec+ME6bhG0wZbtSmvZKH5J2PRj1omQj7qfZhvzHnTDTRSPkl8wgOrkasJNWF3VIHoPJKnw+C4a9
o/Rv7OhD+DamSbhyPy2ThEjvTF/5Rr0CA39y7X4htQEnPth11MS2jFYWIdaF8dIRNwY5HUwNQMlC
8tt3InosuyvLfDKty6ntdnWfrSb3jtdiVQU3wXwoYXa4PUChmZt/PVj1pZvgGSRDOiSKQLkHfUnm
uK1KKrW1f+kygi+MTRDKswyS3sKsB/qLTsGalmngXOapT0KkvrUnPLhUb15L8jPVXEBVB31uEVLl
DX4tKWIwpqQ2uw2AdItM8D4WijAQBTWRQCymoJBkMQ5L2FJ1oZ3FOa71CjJyER1Y8Cw7UKNZZqxd
gnsLiqNmlHeaN9xN9kH3cYy4JHdkkHxTfm55eKhM+35Iqi+jeSet5GhYzV/FHMYrezQLvPeoqQts
uQEIbnI6CJoIf++bn2bCF7y5NgJg1Wn8bDriGD9ORz5//lt7A3vDNG3d4ULwkD9/kCtDwrQ4EHTw
P/+DZL4fCixUXUuJ5Nin6OrPe7/5GYCC6+RBdRNK+S8dCj/IldVg6OOjW6oy+HDzC6+Ock3K9jDH
s7Nq4S1kyq9srVM/XXuFdTtoQ7G2jf6ZYc5ZBeQGfzSE5HTHNqhHTAuGuEYWOoMda8xsO3AkGKUB
LRMSMWGzduxduiVKNBMrluFXd05iryZ4zPzEtr1li0Uz9ZtI6OeeIO5F+bLM3L0Iy+CVUIV7t/T2
ztCPJxJ65kPQjw6ZejGx64NzCgtzmQXWSQcokQGWGABMFIAmMhPgBOCJDACFDTULmxtjkxwyRVtd
pqAqIsWs0IBXILh7tDt/x7L2QvryL8MEOJEk7SkFDbCYnBA1dvXYR7h1CYEAeCU0e10B4qzZeXqA
ObXWBmjCTLaB2MmufLyxqvK1VTRPnOtoUZswvNIClSQ6MrvIfXTfIyQ5xQMtAYN6I+0JzKBSEUPt
xr4ucE72oETr5LpVZFEJYtQGNepb9aYr0PFGKt3PDYlSqJATzqR+KU6prz3EoTCW1gzoq2D9mg6k
TyBgfMhJE1+zBbnwIfbqXnSEH30ZSgt+MDp0hls5aMeOic3cI4vWdIz6M0jMGTuazWg624T8E7Vp
BjzNW3lz8uhkiss74IgISf1JMUOnX8KBdC1XbqOWH7cirpERvnG0fpma9k5jjjNjYtdZo2Uy3Cal
s9PKca94YLP0LvWAsXT1dR6ybUSIdxw5V0McXiSt8Sqb4OSIdlV2wLdznSpqOOkjvKUiocqJ+Pub
Z8E4kQeSYjOp02UdgSV2niocdC1La6BHh0Hq113PMtnDIKSQ8WFJWi3qliSj9tMOncamC/HD1iII
yMwKAZk7Z72XcUl1Jzc2Dl02L30FXiLqjfr3IommTY9Y3ij5EhQGJpdhSwP6xTPzA0C9LU+6rDT6
f9z8gTMfe2s42HTPdnXw2BTBvyNFCl3YpF/6dfvSQmIyDDvaWBJgSWHJW7ZfRC2X9nyqrVcRgXCa
vV2YIYT3NI7z37p4Q4SlyjbDAgzyX24Sx2GY9GkM9fnz7+e0ZXLksqT+YQxl/MHSm1BHtcJWvdt3
cyg6OnB3WM0t7C0siP53Tlt/+C7bc6o3zlhXjah+wVbCLurHDu27R1e//uGclj1PrsWc04PHOxpU
ODoe6oxxtiiJXIAWmOJmkl8DhjhD9gAVGMSEBHw75vV50w5UbcEu6ZxFVk7kvwpKLP8yF09F7LQ9
+an5eVN76dLyh/hsEHH0JA3t3EidG6m8Z+jtk3tPQBMMhL5thno8sSrXrYRV9tMASZ335rz3tfuC
5HHXz8HbFuu23XfOw9A9oYhcJ+NwxgB9pVf+PmDOOjRfI3dA70hsSr3Msh52mn8VlIgo/Xgx475N
sIpAJFnU0aNVm/Ai2L4X2OKs7NaRx6y9aqr7ep62lT9u7d5e5d60giVHbQYmhL/K6M67PDPxdyWY
be3oMUqNr+isiQfoT0ZJjjUSzJEAmMDipxE0/L92+sozcrkm0WYZ5pCRmNmFaQFjXxAMk7rRksCA
5xBMqNdCa2GGFtvVqaopk2WxClu6zBrumltfCMJv3Cm7lu2guBEV4bBHq7qHV/Q1i6gCLe0hatQN
ya/7cXvJbbmwvHBZ1JLpWHBnk2wUptEurqOBgdZ4KRM92mtDhocZFHSBjcXO7kTvkzRkLULMOrb2
tTeqM1iUG8vlvitZwffjoamacqE53g0CoK20ml3pJ9eerZHx4RwtVES+OxwR/9w7FviODP/hckQP
5QzGvmnc50Kcz/l52TYvWYkyqjK9F71SF4PQCRENdblL7OlPIkVJXXPFvG1HNQLUzGspkmFRTFZ3
6NAq8Q8c3oahDk4k8m9F7VpLFgvHKiLmoTinPNo483A2lRZBCNpqDDFYFqci+fI7n3S4MTjkXFZr
nHfqIPtpRaqc8d+fdD98/ttJB/6R2hHx6T9iP06Sb/s6ilWPCFtG7Szt6FgpO98rUpMM2/9FYX/v
7tVBbKD8MS0gFCA1fuWkAz/ww0n33aO//fqHky5PurDyYPIQ6qI/uSWTntK67z3vDkmZuA6pikiZ
yo0HGOcrQie2aAKfEweLFIBTZDQMwWH7iGRcGlAZBZVNbZZrOxlXOCse4eccxqhcmzjV5r5WoVg7
jcwOvR6OjTPuQbJ9bWLINERJ6H2xtjQaMUNiIPPD11C/sFNJ6tO8THBSGHm3bTqxKXv6WgH925j2
EWTW0vaJIm0wA0/eAXnOwWEnH9XtWhsGf2sKIuOttd/Ti/av+dQ9lnWxYji+DJN2kRS43BztMtL0
G2nU14g22dGXC1IQyGOlDJUpnTv2pRj1kO9lmFMJt0DdcNsH8jBFiJPkbToTLUF4w7bXmI2NSIwi
j1UcYTbBhGm6YBKNsPnSrJuDbmp3KgyxKihsTebBnWngyCI9tS3ydCVQGV3ElrZ0S051c5bnjl7p
SyklMWozFa1HUmM8HwYwP3OgL4gPXsX2dEZ3S9CQs5iFdWNkxQa5ALVTFtwa7rBCSImNOVa4oN45
CYiXbPg27lidmfbXgJFAAGvOMlZWml+P7OlI27jsze5gVhUYKmuTp/XrYCfrauYELTSomJaJBS1w
D+aYleteeyijNgQjWl6Ek3WeR5heqnhbpXKb6jpIgiAGOCIWRVMy8AcjJeIcWhFc3WGwN43WrzVT
18+Ejhelq86yMCew2OP81s6SMnqOtMxbwep/bLr+KRzCaon10TyNc7pi/Y622vHWKQmbYZwdADRs
ss7YuzW4Jl3cZLWgJfnTDBE81L5LnqNWLiYYzqIb1pUjIn7iZIyO/qY07nU/WRS24N+6I7VGbKOO
EraPqnM7v9Rxgzt6cbDq63HY6x02ZT8Ue7ugMUnbdltmyMnaeU2Yy8GtweRxe/NbXLqhkXDjOWLc
T2a7dl2U8XVRjQ+uIPuGje6isfSd7cRnle4stNlYDmH2gGz8ZgqqVRo3Ko3tLGhtCTZruB7NYYnL
gjmE3AVGc5bM4qnVtQur82Es8viRvo8ift5B9Vjx5+ZtsCuHol7Wlf4qpmw/wK8hzK7j/dK2suz5
Z2vZ3QbFMnHYtDUOQfYFSA1wXMxsYvpIrWJGQ5dIeN1eQKFgDDvMy9EUR4ftfsDdR5pbRzVfymVV
DPQho73J41k/dgLIcjRezLlzPgLAIQV5+TvfMEo76ghPrRCQd9P4/+SGYVLxvYKUovaHz7/fMLBG
mVmCl2eR8hbx8X7DsMkAMQRJiZKZMOD3G8b8Q/1WLiV4N/+kA3+beZh/kBfCpMLEH6emKL+kIOVW
+uGG+e7RlcnwYy2djnOrT7PAbVxY5llXco6VkXOtyuipGjaFi+dPM+4NoGGJA0kgI7qMnca4cFt7
ZbryDA7LroXHCWhpjfp8M9rZo+YaVzLr/4+781iO21y36BPBhRymSJ27mdMERUokcs54+rvAc3wt
yq7j0lQzl6WWWk30H/a399pvQ91fVY3gy0ObO3Ng7pT+3IzpU29a7ETyO4dZYrUzo9PlWE59bU+6
cpdL2V5X81srme7KlArwarVxDc9SMh6rQt/mVg7ZT/REpcJY1fR7yUzxjkwFJV60s+mF22nfgAM7
ody8ohr5QzufRvqw52Rk5V/M76lV+VExn1JJ84PAXaLiVYmqbRZK52z6aPGA2GHJSDkVHIXgst1P
aJlLyh7bJrHTlbLHKvchDcoeiKu35IWnTdMhjIddlxGCjILrJREf5pxqk+hNMdfv7KbUe1tTHnqh
uF5MmtRUdj6+lYFkAj+jtqzJ2xfZst4b2nqktjzMXbO1YvUKMI+flio0Ow675pjd9armjdF8Ezeh
H5vZzSSI93qunqfWALWuH1s1ukTlci+0mFVHPbsweT2mPdlmIxwxXIK758dBVwoa8iyW7/Ec70D6
fFjLuMmb4QnXPveKkyBiFQkObcGezUUeyAUU+Eml/0Iyy8d5al2ppQskHLT91NSDn8GNFVuSz4G4
6YrKWfvDxjLaLOGLFcovfabQCa1JjTvUj6UQ0BFi5m9Qi8h/PZbicNVpqeyEabxV8+WwmO+qOh4W
DPezaH3QYnBQKeAK5UdFyTb6rO50rf2QcL8QQ79qljz1ZVMIr9qo39fC0EGSpLeKde1E7R00OpGn
WVcnwZGRLljEb2ex8GgE4WmmLKng7oSpRnrrmKXH3XsZmptChTMpo3It5X2ZqhusddhxUtj/jXTM
pimEPFYNQDgQwdo6GBjeM3vDBrFs57CZnsSEz4KqGkCM7TA6inyGHX8WusjTEMipkA42dUkTdEBV
aDogYIsk8SJyG5HBzamQnFTgoYffWgJVyottO6q7uDFulFFx0/qKEcrV77xcI0GsB2xWYpOjNqf2
/7FcgwP6W9rzb6//c7nm1I+azPj3s8GXw/+PFwLMNbj3yfCAkucX/rwOKESGUEIA5a2hOxTsH4UP
hGnVIIyG6LEK3r+ie6jrUOqre+/r+/5prbYweiqB0dTUOhY098pbKYqPggLuJZDHJ6Q6N5qSMzUM
OzPt7Kkr/RTbpzxyFpDb2dUyDdpvglsl3GRWCLPBrDCFzx8V37GkT+4yJb+2psZj6kM9QWFu5zbZ
aFZ3IB/NKW86L8jfhS4cZWtdr42HqBMAVIqPObCHni7ZOkE+WFjrx7F/GoRnOP9exTdR0rptRU9Z
1gYI4oWXxPV5GGlQ7HPqd635QQ1lvzPQkjmUlSYVDLj6MAF3WvXaDOa9kmsr6msfGJXTWCuwwnoO
Is3nJGPPCdVFCh22eridDGlr0hiXjxhvxwpcat3fRvNQPpvRiKo5S6Oz/v0ppFO+ulcwNQ5BMLlL
3tH8KHkCfGliEL7QhbNrxll5Q3koJPlMY9aGTukg2j9mNHx68yyY/rKYz2StADOM+z7qX0ZWDXvp
q4PIWlyOJtAzwhiG+Z3zF7S/5ULjQ3jPKn+d0G9Rz7cFYLMOMIjZ3kZWu5GZaFtYlbphX3NClaeT
lQ0+8kxbze9qgquvLdvas0CC9F15LaoK/b6lm1EsZ1At05bMGIy0pURUz2+l5KofJ4CHoFXrXQwd
PGbePlvtczJkm7quXoOx8Akh3dYV5r+qU37jDBGkGjhEkojbReNIhhn/fy8pwHG+aAz/9Pr/Lilr
iy5jLZYp62e0M78EP5P00meuEFPwl1E42MCVX0+pAJgxjL//r6aqf1D8hmgBkVCR8eP9Gldw5Rr+
uKr8/NZV/uk/ngCrdliiEso6T20JN8EKuSWee5UoGhwdAPVqWXsch5jvbOtmLwXFplV7JxIE+lyv
Z0PZKWOuQx5csQ1ANSW/DUrDnblUlUu+r0r9savKS9GYTiB3V0oq7GoKE2alfRY6KQxdq5AVW1vh
vYZBixDzIGIrMXZgQatm/kvo7SBArTXHi1mq+9hS77LAWJwq615MKziYCGu0u9wFxbANoyxwYi29
b4buo8X4WwtLHDi61FcAdHUAyenCPlsekj7FDitHt1X73CIXKpHsti1aW6ArFKem2m7MowdSuh77
uh8aw7xN1jF4pxTXnbYwrBhum1WKFQIIO1LslIrA8TUk58SpqxxooADuIskuvCXGF0RgJqqamttl
TPhIbqwWID2yjJUDiM5m2L7ppg83yuCIenunjO0tIuepZ9G2ktOkMGrPl4c6fI5wVuvg3xc0VQn+
FtH9lTbTCjsaO5kz4lYsFtbNxha114EIjwCIv6k3TU2hW5K6k+E38hVhgZ0QNpegiXxJvTMpHI/L
3lWjwKnT6xIGcsLEnZEYtW1Xk5UgNbQzsUfyi7Ymj/dZLz/+1qcPQBOsFIwzUCSlf1kqcCd+WSq4
LLLtfX39n6cP5EgMwJRMWPyGz0D8D3KkqJD7hRiBBPozz4tfkjHOMSP/KXzM0QSfHXWWTM41ftcv
DsjXAfhPB5Avb/2nAXlWWWmbxlF9GDrV06v5OW+W09zOd1kPZxR3SFopgx3VO1ppCnQZAxdWvYie
bCluLTBGbspVDFGjMwVk6IzSpo0kb1RVu82VnZg3OEoeMkzrGruqtVTnPgDxDXoAWFUGR2ZqipXZ
sosYSa6x3DupTZ6KDKEkVd1eEY+ZMHF6MV9EHW+rmDwakbyRldmBwYkvVbKH2bzTp/KxbgUiCa3g
hqncA/jlwGG2EMpiVEu6Y8e4oaqxrpk5GOnNiCnGrmG9jDAmwqlxtdRvMmRCeIAU7rQAr1ICktbN
TGd4nWbSYTBjXxGUwzgkuyF6ixXrVBvSTZ1yJbTy7B4DUf49k2amxXrGVJcJSDd4YFkfcUdCAp/c
iBhgJD+nU7mf2uKZ4douVStvHKfXrJgNJr/6myguXMGjl0y9C7SAG5Q+UnY57xNuhh26b4E5WY42
c7s3Ijqfpdpb1lMgqmE7T24uTlwt5Mnv8mvegcIlVbMX5RU+1z7Lo/1skiqixKYjvcBff2zK9iVb
2p0Z12/6wLx4sECp6yJKWw/BZ6uXynhdBMpzqEB3z8yh89tPZa1Sz20PySzM6sQzk+B+ULZm12c7
i740xkulGzTChUHHsQ4m8M+w+DWGYwv3ICZUBY4qIhL2wtoTE8TQjbl+14uuBeU2Ee2mICzLtEtL
bouo53hhGOPoGLiW7hvCB0boYossTL4k2aVygR8AfSA1TyBeXwdRvxG6FCx5uQl0mXYeiWGO5E6q
dm+A/jHLYp9lybpAexZbmFTnTkYxdDnxYIiap4WA+qdmS7Ge15vKpid8azdm5hk55ahjsAMECYnO
9CdBt0ex9wczPA1V6zF33OiLummVoLU1On/7lTmn6m2K+an86MXYqcLxMEnyLurF7RJilkw4l0PH
rzL92Aztc6Uu37Uk9iwG4wU+zJry7FgyaQ+wvFkWHFHbdhE0N1m8/OYrNbgGlbERp+p/owIxXfqH
lfrr6/9aqUGWaIQ0wIqs9FdWwj9lvXWmBMbpPzToT5PTXxdFaokkUhKfjsj1bvmnqLeu02h9eCYp
FvkMfvzCRfHzMPr3dfqHN/7TOl3JlarTgV4dQvpdylMyX4WzjRc+l+5GzebyYwnX5j1mCvPUPXG+
qg1XJf/7gdxyo92ZXtydqw4ZjWYOnDh2Xzlpf9/NVxLaNKcDhfJ4px9dzkwFkV+n0DwMyKt6/zp3
fhja+ke+eMY3eWZO461ThtjO+e2KU30L3tPAmTlRvFDmjdbd46hZ9XHV1fjDb7MnWXmiVJX3O2QQ
T7H3eIAq5pmeV3uqT7THPoUfAUDq51Q9tY/z8uZW2kzmnJXBDiMkLf62zKHZvBWc7JqhD5MwNeC8
eqMaGKOvkvtwcZvRIbGRFUcgFMh7NzGoMrHG9Yn46fQzvFR3MaENwsS9C858chlLQ+apcXAxpqs0
8mnJIOBy3U823Lw3KTrg6Fqi43BrvpcjWVZ7bmpP1M8cmzJOYQbjBltCQDOAabs5mDLk1YQSB7vD
uUR2RHfamn6JfSzIflQ3nqafEukmmh8Mqt8g8x2sxC+k73idmmeJZabyyXaKmLRJjtgAZePehU8P
zXtSXtR2wLh1LRUc4m4W3mvFyuHCBtQlPx63OLebcseqf1eTodtJYO1VO+zdqWSVvNZNLN4Oi65i
Uq+02RXGC7jbJSY2wdzEoW2SyZxY2akzM4HHfuZkjGTMnBvyUPgpLRgiKhtVio/NELmUuOjLS5ag
Up6mhqaqD814S6sriSx7qxXuILwqweu0Blcli7KNvnTVvnbKDlyh4hr+GF9PVLjPqyyxNXGOxUce
4GI+140df0TGTryeG0wedn8uhcZXju2D9A0zVEGRb3bMz8lzF9GEbs/nINIdMWVkZOcmBN0UfcNW
9M18ip7ibFPc8vFTXAy1eAgrqJQ4EPyqsyFO5mVPN8lzJDmc2ecOv5XTcJKg2M4seNa36jOaokAx
1ymieZQ7QHto1hy93Y/OgOjLj5kiTfqlmkd0ZYokicdU5Q5S6JsYbSPFS77pD/XNhOcNPlB1V74S
tr8Xboz0qUzoMvFtPbHDzzdkBhFFqq5QuvwZieDU9X1f3ysSXYDbMrodLAwLqwPYjtUDlTnlHjxo
/ZK+8CPWQOAFghtbshcQyBfR+0vfHPgX91d1tNdoT9Wwr/lqdJvQnTDSJ59tq2EvMH6cN7VK52nn
6I7G7BTXxdHyqbpFwVjOigb2y2pnu8S7ktBLyu1EbYEIZjeLWlz1c3I7x9eUmkBE8msRx+CIK84e
bvVXflwXq3V59Nf/E8pUi5cnJQCu6kI3uFvyYxto3L+85VI9rUsPTV35Q/ugPkC99grxYaglkPLf
0psX4RI/rIuJIwWZ0xq3VnQE0rJbFG8o+m1sxD5kmEGi3k/L/alMvPEGhioztO/heCuq3+anPNqI
1q7vTpa8WdJdKZDsSO1K3+P+1gJvwM+BsYSjKaZtWtrm1BdY53aN5EmVQ4lDLgF+sdOLVTpAWQyf
K+56xqwfkX17y4vGffcoPOLX42Ewy1Otv3WFJ/bO4sXhRhdedP1bN9Gt5lUMBerreTx08Y7RHxO/
CnErZeoPDJSIkjs/QbUoO4rWr7T71NoMxQHJS0NMNp1lx6NbzB5Fb0K+bWlNJ99xz5l7vsPzwrrA
aLA4Z7UzpNXrbODDU9+qygF/swTHIL+fpcdpY7zDXp1eDMUHc3jC/lr78N5ul/vSD59uhxfpnta1
l/FWOg3XxutwY277q2Y/XvhT4oLmChv/dN5dS6+liKEHcQ4DbUF7kZ9ijTRyaScFx7g1/JzpOZCS
YIQPDOZtvp0Y8M+7Uif2J2HY8h7RDCDyTrlrGa4wp96E+fCjDs8U6lCcpIfrv6jSStqXQuZJZLZs
OoVfuv1Abq74MK6rVwHDE7dx02A2auj8xIk6mxz300hEtrssUu7UbfheW/r3YL0PcIIMgH/ZzeiJ
b41+FVUTDCA3txZ75mfvjo8aoZWUxgFG8w2PGiwCf04ckRbJ8XtN3Da047fCetfv44eovh75NJA5
2UCe6EVK4is58pnS9yIPLjcSHiESgpEdTbaGAwx3KD7KkKIs1AmBz6yZ7GKyp/vw29o7XCTGi3Wv
Yh3NW3xqtvYCFZbjfJ/YkApQAxt+sv20kfn3nYJdMN5p/HS36UvwHM3fBKQGCv64khnoxTSMUpng
NBpXq8HpG0bknAzooCoO0xL4RXkuZnvtThddiOhxx88DjqCXB+SpJVsu/ELbSzL+z8tEZ3zd74KW
M4QXNARtBmfMmHugRdgT1WCyN6Ig6ZsOxpFpm9k1WJnmXRq3Gizbo3VFq0uVumrsx+UuibaldoER
YgzPVrjlQwqEAyazXtss43Wj1jT7MnpkEHc3o0vMAQ4Ut9f3eCyE71Yu2PHigsLRRYfTC1tRYHm0
cAsy9M0ZMvKespiGtq7uLMFID+0xoljVXUtFn/nBcVgw3xTLM6AI3uaSiytkN37DA0IYtR/s9k7q
/DnY9RfpfVmboewQLhv/tj51Vp5y5SLLB4f4uXqVL3LtRq/dQ3+nPWDAm03AT3b81MrOcmLIB/GX
bCT4qMjF5ountmPuyhSwXZPlttm4jemy2qnDhtrEj3Kw6+DCLwfyUQQcXeItcSKsItEpBQvPta1B
Yrezj+k64/F6Z7EdivMcv9CMEQ4EQh2KJNj1qGfj68A8EtCVZpD6cKryu/AyP+Hp2UYD57Lkbo1V
PpnE9IvX2ER5666KcKuIQF+8KD5oIKn0bdj4XAy1VtwvcXNf1zGBUR3cP/8WT639JRrvRnFvyd+6
+SQOOhoe3bEKiEpaqQAyOGZbnxcQFyVPXjHv4NxgF5QzsNCuifcP371+nDkpYfkO9wvfNyj/tF5z
x+a8VDi/94VGU1alh7EXzgDO9f9z8CX/w4Xmp9f/daGBeYwr/4f51p8XGmZi9FFh6NVFVOwv5AoF
AXulEP/XprBOxf660lBZyEUHKC2v+bXRF2H1f1CefnjnaN5fROo0VopJ0YPqoGXm1pijg8EjPVG+
FzXsNhb9bTFTVCnklFBWPOLpQzeF43UpzN+LXD6a7Rs2akLgVnEu4+EcEZEA1+53dMVoxVTa1sBG
MypGRrGq9iDNHCiC+ikfeP5GKtsZHhX6WaaBHL8pUBVtl2HPHUEzTihUc7L4Yxk74TLfikvJpicl
DsrW3poDT0yybaNUm4jgg2G9ZzE6hTrsU3qQWc30gmAyC12SjJfQuBWWapOOHHjbb31pflB37Bhq
Q2Ngz3I17/RO/sgoX0gBV5Vd/xiJlhunI3Xp0bYvEzsam8eBKZ/Q6BTH0FkKkq5olH0CbrmtLZqB
NA4jwbvc6TEOaWuTdyS71B4OhoD0Xk3LPpoqbjrjXT9Pp1kfnpda8VRUhB41QdK29UwwIAm8BK2h
QXMgjbrVJumko0V0g/y9RZuo0SiS5aIMgC9X6SJGw8CkuCvRNHorclQ0jlJnxew+ZQ/0j7RlWzJQ
RHKUkRGFhOrlE+1C3tIHBBd62k91R0BREeLQb1FYhlVqCWYZVQtKNc2l0mJtY9rzwrzaRrCsZLSa
qcsvpGK9qIrZuuBiwCeb0XZmVeZWIrvBgE5Fwgfhkvi7eSNUiGvmidJIJKKeT5ljnYh2FKAhYeNB
NUsf5Ga+6VatKUd0ahCf8qThyluKnAOpPSF7K2W7OP9uaos3rLphz1ySi5fkaEJ+DJWPEEcIxwRp
uNGk59qsIIWm/aMI2DkXBycBvNvOiZ/X+X2ogRU0A9b1tt3NceZ2jXUhNRNyU613QUIHQNrx0AcC
eEJFu6/EYVdNWCPk6KAtqpNblmMmJc94BxFefsP3d5SwaA6KfJPmPU+DuNzPka6TF9T9PNNjX29M
k48i9ooxvwixfK0WDEDES5s89oa0T8gfyyaVT5ZradxbjVPGD8WNosbpcTv6Rieue6uibkgKl8+4
f27ndQobqDwYK4Kf8ayOxcPixl8buRNxh7YY46rWMwZAtvK11pxrwMgkm5MkE+7Hrtde5kX4rgfq
PohUDoymcDEZ5mBtv4CrYoRS6SXFUOEp1bursjMfrFqW+KapL1nYnS2B10xp/17IE1ds8aFjH5Ya
9VbLz1pbOgKH/CEdfHnkSCm0pzSRNmo78Y/u3GzmpmzIZwrAD6km3gIFve6G4I7c5kYJjd99HzLg
/Cp0G+noYP+2D/0te4Kz4uvrf9iHdIX5hojbG0qoxfDkh31IW7cg7bMm8TNT/JeyZqxjUjbGTwLA
OuP8YR+C04J/GwL/p/D2Sx4M7R83oh/eOu/vx2lpqAZK37fEl9bhXxIO6mYKZeEo0SVWjvWdMEvl
W25ddVPxKAKiBvmEv5g73KQ+j4q1L8bvwdjsxDEg3Kt7Slyx7gFBEZgYBPTcVxR0VrBGp4odTU92
9aIbfiIC/Rl1aKhtED1MWLkmdIRk/e6z8XUElEmlkaUlhQaK8QB/eG9yFG54TnueV/zt1xnPb8Zz
3PI8r18j+GuuxnPOOrWZeO71/lI2+TZMMMYCbNT3OYCTXTTpt2vRBP6Wh3F+UboyxupsiY6m9+BY
1Jdg/a5VfOkyvnxrRjBYv43ESidW+fCSslBGa6drv1CN2ir7ha8yleY38+rsAMiW28Xq9qiwfWgD
kPKCihHsIH0S+jOtsugnH2RizuLq2cA7QvbNE/GSkN2mZkPxeuF5wGnSrJaTCu9JzoVxYjTR4kkx
BcEhM7MZc+0hL6ChxcFRoXV4iMdzKSZey71ZhmUrgl1sAoAN4GQ8YtrXRRndlThiOnH4oOIFpy9e
GcVCl8A7k7EZS0xRpNVUk+CuYWPxDdw2Fq4bZrfPaQYg3ayTt1wXWmYeLQeNmESpuUBrEL/Jg/CA
u8i4TINBA61CLC5a2quiqCG5YjcrKZih+8O2pOStLOQ3SYF+ZZbhITUqd+kmJzCC40yyqF8k7/c+
COOrZRrKQqLSgf0vC5D+1a7xOYP96fV/LUB8/iYhxxV78hVPIv0Byx/jhYFF5NPN9aMFDDoT7QNr
Eo+X/ZBRVv7QeJc41UTxP1CDX1l/4Lr+w0H4h3e+DhF+XH+mVk8g5xjlQRGaV2NRDnpqPs/isI31
dh/l4x1QNLtAxRUn8pUWz3WVDRyQTc3NqvQmX8yPISRAodLdSNztzjRjL1g6TkJNebCM/NzwyG1N
eejhJFluA2m/TtId7lOnAL6hLILfCLCaZIH1A8WrswKvTAcYreEumyx3CKJzLHdvgRxCQk+v6+jR
GNWJpPSyU8vRGQcaxeiPTpsjc123pFeOoay9tNW1NXJZh5sKpRYTxcqna1ONNrN0q1WGZ2Rcgwth
uZG69thELUKZ/myu9SJGilU/DGL09Kb7XsfEVgFKJkycqZic6xNcEFvr4NRaNUJY9laI6rbRiFtR
LZ6kpDsiIEPmrDgp1cSz2ewVoV2bIK+nKEM5X9FyCEd5xZc43xRaxX2fWeokXFF58r3ryouhNJ4u
PNQ1LGlMpUNaPiXUK9CTdhN2yx4awWOD9EUIhFrwVnm0kn7TBJWfE2LpUuEUc2yMDIa2aUhPw7Kp
J2YE0XapM2RltLrWukCqyoG0gou0iv0S1ZdcH1+laHITI6MQCMwtYTE9FHzMXO4yxRe5Mh5zTQE2
J70tU7UhOI417Za8yBFI/WTrbXQW00HYBWKwbDmNA7tK3sKRmfDSbBTCOTORxgbFbSrqXUS42Oo/
Iv4zjovQCYl96Nb8EUiXrFnCU6cO3yr9xKXBwI7dXQkRJd9Ft8kFeaMO5qs5y4+VpbttSjiQpcuV
5+g2bi1mNgP3nNl6S7j1GE25EfRb+uIv3ULBIOp7wh0pNTEF92splW1a71ZHqffAb0yaTZWdjchY
9XjenSDYNSAwYZ5vBy5jC5eyrE/2E5e0nMtaaGq7hsubHApIjOdqvdItDWC/gFB9+UTg9bKMhKvW
O6C53gbV9V7YckEE/emHXBgLLo4JF0jp8yYZvC6DeCzL8btm8ZnH6x4dq4vhz2286+BnfSLD2c7l
VRViexfqKPFkNvyYjX/hAGBxEMjH72EtYGNWn3WOCSLHhYVjQ5TD/SXpqOflW4i3aQqfCnL0PWVl
oQakAg/Dpg0RzdQE2VVAAIab2pkYLHpQO7fGsomDZFsBKoT3C6GLAvpSKp9ktLhJVd1OusNF0cDu
iqLCXdKYET5e/1y6j1RtE2vxNmxNHq1lJ0p8yrm+0aWCU73A9zatAYIYs63V1i4cFyZbfKoonMMq
VaaHDHd8FAq3CsovHcYMp4uORBfez5rtf60pywd1xIQdOqpUQSMriYBrRcfdoyHKpr01Y/AmR/EN
hC9r8zvvcAr0LSpiVuwF//W/Q490aKAFfQ09/u31/93hAHBxXmO3gpeHrPN5jv7ziC3+wU7FXqCC
4WFEvOo5fx2xKRPRZVHnUP45o/7xiI3taMWk8wtAemg/+IXpNWbrv21xP751RfxJ6xGlrhtLbGeH
uqzeGetfyVAleOxxJFLhxnSvqcIaJN9gx1yfTZq1kPONO6UbjqumQUbDD1QldeVqhV0s2T6KmE3z
RfejDsVFN5xRDc6pkXVeUpZHipLdQUcElRdqktEWeP6qpbWJf9/2/EaDoUyYL5scjGk1VMwPi2dr
GImqBb4eC/vFUm6saoL7mReXwcIFmYrlTgo1ZJphq1TqJU8S2tcInVuDuaK3VN7BKLORZldar920
5uI1s+HTjmrj3WGs1m/LsDliwLzSKqZDLRbfXPCFVIJ5MVIknLQZc3dyiHvdEA/Eju8pNrjWijOI
sG1tFLcEQDgFD+AukGSrKm29pnxmb/Ii1diETY5SoRx65rtNSie6+JSSjI7CZtO21J2bo8cSsI9r
bVtUuVvgmAn5DETm/pgYrhu06WX6HrDe1Zl4S1mBo1f1DXn0OykJ6BKSwx2MNwCCNfVCQJYezKG5
seL0oU6L1G0bDfp4KZ2UsKWcNL1bx3Fxfd+21ogiBK5kjegpVfoU01rYmsa3JROOicLwNrZ6r0nK
I2ROBprDdSmnT22sN5hJBT8T1vFgwmBFAb9K+BO32HWXTCfBqL7pQfKa6sYHOyX0FUtz8P/4Rt8/
i5Yw25TasF7xF4gM6qdyTq4Edcztuq1djWx/3k9+uw7VMeYQ4xRar66a10iXnD5Sj1k63dT0VeY9
PjTce04GN96smsXWlwx3vuyMwevMvGBscQVlOXA4+v0MqbtSNWKfeMqY24sI/0FqXJrVjxAIjasu
IGKtgvoX8In6+oOR3LpNxPdAFz46UzxDkdvStvQx0sVh96nhDbUR2VbAh2sQWjRS9B8ZfW4Q5/ch
So7R0Ds9lZtcvpSa/OwYHjp6BUetQTac8mtCg5uURbnV1e3UBL5MRqod1bu2Xw9YqJRDyFsrC+L1
1ETytVuq6zB6UZR8WgPF7MHJtunyQ53Ip8WSroYZd0TbnMagOLRium9ai0+mXAlTtqqqp8mYICw0
xM6ifVn1m14LRbQz1TH7EoL8OjAegIKoclNgtqdsTeWcQYHVSy7GJ4mvXiJ8iAGEBRBYPcfXuH6e
2/yaNBqzTKO9dHF/rsMYCY38KnIQ/YiBFi+UjOaBUzQcMJM8fMia4JQudPEC1hKy5lCY8iYKXq0k
md0xC7fGCuYrhdj/nTei9fICDgq3E6bUf3PGowf9vBH97fV/XbXAPfKnYqGiB+qL1iP+wQa1zjj+
Y3Zdrzl/bkTqH0RwwEjRnwFn+8tdS/0DgDYaER4rqq9E/dec8f/Qrf31rf9011p6FSmwzEDVDOLy
EBeUgLZI6A4X88BVzfQchD1mURPrhVBRiLgY4Udq9cHBkuI4dZJZiZxsKfya6WrXRDnrJKYkMwOe
0RCPPi71xMVFua/SGu7SkuCKJx32JELhzlFvDMomSti5Vqui/lQJKUO5uCI0CkMeglkNyWyU78c+
Z0QpPxhwzuhPxfW5uC32K3HswOsc8jS/zcRjpCQ3Tbxwfys5bcFwBaA2YljJ9figAlZLAKzporU3
Aa6BfnNbk3e0gthWIlswNASxgbSF0kprA9vWrPy2Kl23tBXhK0JC8LIV66vA9xXg/BbwfosV/BtB
AM7y00wg3mhukxUPnLXGfMPMCGawvKJjIyUk3kyKfyesMNdsGDO/KlX1XRCqC453kz8A2L6syH6d
we2eQ782RPkj70T8tPR88ykuSudDMzcWryy68C6RxvRtCgoFfEdq4OlVVQYfnXwZmrOW3eh4sjJt
xfTJzUM6NseUKh+BUfzYGRp+snJnzNYddV/cD8VtJD1N6tXCz29UhQ2Rq6Jifps2HhhgNqjwsAhX
VrjXWzgjAXH+qRb3JEKgRInSQRVCjMtlnuHJqF1VE14Ldcp95qNjl7oDu4adjQtuBoYtxWNfxr4J
0VgDa2vPEKrMqf8WijRSpqF5hjcqMMPpTbfSmUrrdb8JtY1ZbrrpTqiAseuXttUEkMG/t+mTzIwG
X1ZnjAgg6X9LQ3Rk/MN69fX1P6xXRINQhkjsAJ37avpU1m4w43NF+pmLpDCpJS7AdPW/Da9/atOs
V6uSxGkIwWlVu3/l4LyCx392fX75l/8kTWtpL+uCFFWHSjUEtn8TQpCqNQrH2jD54FuCb4ibGCYx
Y05xFCTKPrP8fpCVK6MWvwefi5ZIMeSBa134ATQ+8wcWN2td5RSWu2pd97p1BUzWtVBqpumxWx84
Tb+EgPL76c6MNpG2MXgy6/URbdeH1Vgf22KuzmXJgXxslVddiIlLg8IpabzqTc8EKCmK/UQl8dif
JDOZGRoN4eT+ttsuw3aNehZ8xCuYgPngvzzGPOxfHuN/ev2f9z9zxTCaKqVV/z/P/+/9by21UqmN
MYmorBmTr9vuCvxSuTmuFRXr3vr/IxZ2ZJ57tl2+AzzEv4gk0H6C3vztra/3wx+gN2kQpJliSqyr
s35FT66ZD9scXiHgl8pbgvt0nutdTkx8brkUmsM0vkUtlYvEBni6ErgxlceZDRsarkLMMpK5bTEc
lzcNfjXsd83wOE73gXFtrYXiDP5044nI9SZJZ6DMR6N/yEYcxQEGgzBmgHvpdRowdKqnxhog3q2e
PCW4hcbxmBix3Y0PQoevCAoVvavhKvUF7pRTGa8m2xHWagkcYe6uNGycbfa9Dh5TiiKXp//j7jyW
5DayKPpFYCQ8sK1CedvebBDtCO89vn4OKHHaiCEFt9zMRlNkNRvIfObec9X40Y/NWY3azSXcjp91
HuftzAzOAhdpo2KxM0eUwwiZ09feZca77bG6mv7RaNALNVBO83jeRbs6uqLT8cSTnxmLrGVnuxiA
SOPNJTUvcXJyl+vqWpefFH05YWw9EQUs2NsjJIzHOBESxET1MtDltWqVJ9uvnuusWAbKaRi1nMsJ
r7sqEmMTSBo7JV15DGTzrjdZ0NZ5YR+ixmjhX2Z0uKN0KL0HXZeeLdlNVqXc+azGSR5MDURXitLf
9+RYGaSTNYW90Gv6xOjggyiU2p3RaE/+YKX8puHPMCXLqvhh0N7SJpjJgTqsycHUdoWkljdSV9RL
gEVMAjpUZyR2Lc2hLOdWi22vr9xyCUiYLJAYzTX+VmSpXb/RM1QVGvd+Cthm4TPURD7sydyVZMnb
SPKEuy3AUvj5o6YycGxbgAmi2rWmiGGnbMNAnWW6TOpBvq76ZKf1OGvaYQNQCZynibAyZyUlqNGA
9aiW4+uyvmlb5HPq2LTHTvam6DKYAci99XFumm10WZiGcWXZtIM+DfGiGaWj0fE77mTxFOj1vlGL
tW8GVIzJAgfYDK/N69DWe6uILyoL4QKTRoqeZlORCeqEid+uEhH6NKw2c2XXpX1HSxW1/roiwpD+
kLT7+BgOKETISyO1NESJnDlZrC/tCmWYlgTHprXUJb/dpWvJ81ZEEvIJelAhTcUJ5MpoIPXBzgP5
UetLdZE2TEIgyC0olS8bsPslKGVflSdZg02Gb2iPi7Ad3ZXq2x1cpmfXujRKzEyp9hCRwcD3JC2O
pdZG1apFohXxVmGSaFXWFey19R97/k8bKk2o1LQQr5mtMVP7V6kX7uVP5/+vPv/z/Le/0e7qFCu2
Rjv3pe3iprEEZpS/C5lPbRdmYzbsROwSOD8B/z+UMRhbfsIiuTR+Y/wnT07qr2XMx59c/9J1UVp4
DHXSDM1FEJ1Fpuk4R8yV6sbRvnPZR+kFKGwxEPiDhDd3+rzYxJK2KdG4jCRsTUEe8yKgQCkGq2d8
V7MW18O5Vhd7n11YOnSw0UIXhJ/tXiWuucjZumYEAqpieKw6dsuBmj2okblLkB+B4nVMrWZy78/h
2vhzMej3dCarUM5iRKDFwlK9ba7YjptkL64UrII0eyzItQukbp16JJtW/qUyuvexojutnK1bAhZn
GgnYK58VvpI11anw4Q0zjrFMDspWjt5GyyAdIwpP0LMQvJYtgh/0qoEfpcsRSK4rjJy0xOk+kD2+
lwEqcPpjS8oqxwKjsAt6Nmkjv82F7QfS2rMy1Lu2Ldapid6JfL/noAg7R9eyYoYOqXYIln2180sv
4ALQxxeXoZ6T8+rusMxdqUYQbxSJsGOOemZet5k8uXTGPlwXGuxj4D7xc9Um9mocAMtYQQOkEm0E
EgOJRbwXWMvUeqZmX0m1e9VU3o2fqGJZlYhhET+bOXmwaHiZg5sOOTMsGvnCcyCwjo0FuVYcqQvW
ZfUcJNhXRLivbOYyZTYrtG6b8G8f4s1msliO2FFYKPjqjZia62pqs6OIPlyfWu/qRxNus1KiK5dZ
cyhjL86VuMynYri2ZBpJUSKsxeIgkaz59mefP9hybTYQ6Gb+s40iZeif58+Xz7+3UQrZzTjkmBZP
WBTqu/f9A53VpH/4C7n4uf4E+KIRu0Zeokmfw6fezx/28syLdE7LaTX/e3jZH1rSLy5nYA3vP/qX
A0hIlRbVapHtch4wgtn2hon4vZDDF6uM6bAJtifxPnocFZW6QkQIL6NIYXgvAhX5RsxyTLGHpwiG
VZxg16kYSfYVYG/emZnHjtYvzPu2IWQ43ysuWZusPiUYf1rRn9NKw2kmGgUcvats8kabS2GvYY0Z
/Y1JrPCsVkMbYlJ5r/v5g5F1By2Nq1ejDdK75McgoZlmCj3DBa3cZtOsgYLsCYbQ3KvYbCoRwp9p
JtFN0wnomHMbRqHE2CLIcDPwdaTiImqDnWC4YTLkqGHNJu1hHBnPUHAO2jkgpc0UDtSYTVuyd0kP
Ep8MjLZcFIp5Lwqxk7wOdeyZGJVT3sLkLgb/ZLgdq3Tb9MgYmib7VcuLGLZXDVYMQ6nObVSYr5Ep
vShj7S2zxL0tLG/Zx4x+1MQr4nk/JOVr5Irq1MLjykdMT964yY36ZJG3iMqwWyQh+VDkgwShexp4
+Jj59vINUWkbyVIfzEDr+Z7lMa4jFhG2jImic9hJMlPyWVIWTi+bu6Ed0bXHey9BsJl+L0btbgxh
aTOxWiohiia3aS8VN1gPZr6JTfOoYTPsTagrpbH1m2zSNGFQMUZj74e04LFCFp0o9BIioDVJcGe2
7R1ofRd5W6yyQbvTKwIkY20XdsMiNVsnqr09rLXrMtUnn1e0G7rEvMiwildNWIRsORJHKd2nGlri
Qs+GzeirS1vGkVK5IRx1JXkOfPKc1PxG5TDMlBStZWjRq2gGiEq3E47uvgwygbt/7AFHA0yYgMUc
R/C/nB2UIf+mpUeN+OmA+9Xn3wssJtQUWIrGJuqvqMefDTa7Vw1l4//FRZwtP+faxjfBuScEcY9/
J5z8/4DTv1mQp1DT07gLoLK/tWClVf5cYX396uaXHDfP4OGCH1vvdLle0HwtOBWWWijLJ0+jGlJO
VQr+2pId6rCZPCAcCaJDrTYHbcgvhe4eQ+M1Tk2HpT8gNg9GJ8syMkdqBD0iD5Y9uSRIdS6ibjKn
5xBGFVoNUwCPJv6w66K1WmBRry+RneCixztUxLdDL1AkSHDh7ll8stKS5kGRAz1rv/e+TpYwXYNb
lcoNVd1OQ7dudfaVVb8Zg4oam9ZsJkfsUL2RQK+y2wXdc5ZIhNjH6ymHDFLU3Cve5OGNwJYkuGJ9
SNs2wDxF7Oh525D2LCgt3LT6Ukfm44X9g1aQg9kETxLZKZyupdArFlCBhSmvU0llQmfUYsiVwczY
dr9pCQxwcyKOBhKh6ujO9r53UbyJdSTt/l7BhRNjD63G7DHqDJw3yUaNu63psm3N4b4FFnusfm/b
2ZL6/IWsmADtz1DbOK1U7DN+Ns9yybE0SA9efRG77tGN9ZXoy4Nq1I5mo0eqonmHFijir6xTfy0G
ibF1ujJq+VH2qnWZWpcKfR4Qm63GLjnW03PlDjlJuKhHcGg38XAoMoFhV73EHHwFjhHv3dieGz30
36z+3tdJ+NZnEUCLnv2nrzDNMHZWvKODgeWwVwipa9xiafONMgUrM1CcwrjWMoQ2GcamgdycumW8
AfLDtsKT27bTRbSmUJiVKNGrot73qbIRZrUKkAk1Znr0hvBeboyVXtz5kXvqU+OgRtla5MmtRoCN
mvh4ak0SxDvBldG7hAIfY+Q1Rf3drvvN1OV2rXseMV01wltnwXhhad66sIJ5l8H1nXbaXagjvjTy
FdMkjGXyjSaijWoPLz7hXKmAo+X5w56w0HVV4xDJV5kwgPvaTxHOjgCLqtcr84JgG6O/mNg+CnyS
gpfAQAfVhtmJ53bbheLoRRJq19Bz53kz7IiKPQ1ZzoCi8I8D/i5dL5e+id1btLgT2rnfVwvVe83K
rWdoy4wd+JnBxVL1DMp4JW4WrR5dh6jT+IU4Q5ltlax8birb6V3YTfinYv79BwmiWyPvDIaqqo9d
YuA3jwqPGR+Sd3zvTXYVlP4215gYVW12mxf3ijGyPXLNh0Ybj0KKjl1j3MMHPqtAo/H3ejQExG3g
KC4KjglGAjFzZyJFsbrYi7KWF1XKYifP5p2Uk5dcydsqGp+bwbryeV0Y4O2llL2IjFfZeEQfCJLt
ZGTI3RhMi3jmy8yJdLbJopgjZqpRJ3tkHmaQQIHyLDKMiUZJamnw0neXiRQ5DYspnULCrO714lpN
hhSZw1XHFV7pK+oIc5GpVnDohpKfWOfvZwmtOmX7YOQlCOoIhytfxd56ejAvdKxwtB/FMeqjpY/P
wkPdIZHJOEpe6pARdVHhdyOkkcjFIqCZYPBIzonkqHgmU9lbiCKo540ZrBuJ+Kc83LKUmocEy7em
E6aBk2PlgSHFMyeJildwLageC6/cqNH41AnCAppjxXeEOI2EM9sMXTsvPJ6Fxt1WRQprlbQZNA8B
tK1Qlw5JGd+EDJQM9bEyiVmy8u3If+4VwPMgny+qspkLL3r5Y2/7aRzC5cmWBZA8HcQUKfFvt72h
fb7tf/X593aGzTgIN3CUk17qvZWZKB+KwB83tRLc2f+/6YnDQGVF2JGGnHj64HsrAwhEAdaE6oui
5EfM4W/MUhR1alW+tDIff2z7CwjENYxWcmGm74riqHj1cz0ajMSrHJc2oGgJP75qRquAujMQ4dwN
7wq7WDDenIkOSIjCsCOTtnqACZ3UaoT+TFtla1WX2dXYvJUC9oEGyxzfguW/xjDislidydW1QE40
WAPJoiDHims7gsLkvqa4jl3soFV4zqE4dOrRICesk81jkmawiazFj1QMI9nXVcrzqi66pDqXVjmX
mNuqYuzm7ggYquZsVkAN1PxXldyjhiz3ThHHtGp20eTbIVgRNLhTNPUcNjm3mriKSolkxkmnIuDn
gkq6d2390OoDb73S75iJLZXWPsdVuxFFhy4M0pQ0Mu3o+nXrS47tN1gLZXdYRQVirqoeluU4EsxT
P2l6fXYVwCCl9FBjaTdqdgMt3Crko62brHkI3rCNzG135DJSWjxn6k63EF75JlT5OLkeBr6K6oZO
ZCTLeACkyTxkZajSTBicL2rrbrR+3DdxsiYwZ2/nriO14q2JrJXS+vG1yIu7uA1OoRg4NpRDY4PH
68oo2U6XSlsbLw3BLbMGzz2rynHthh5sh+DkdW5OOCSRs7XuWJCUS4UixeckHjps+w+JVmdQxMvz
oDfsIWhbh2u2Q8dSZBdWe5F0GnZl5TplT6iiyWYuz7Zd3jJ+WgSmvu86bB0i1RokotGW9faCJJaT
FI8rpgNTRBEUPsPhTXjI/fHZLDAYyiRC3cajcIpEWkd1ti9Yw1BuYJMw2+4YmOmiMYqtq8GS0Llt
2f80JXIn1SZC1wuXYurPJCJoVvTCHukBdY3ns6g4Co1ZrwDkr3J0cN0hKVRHYVClVcm+A7lcmf0p
uVUEXj2pv5B9/9DmDbycbpOD64TaPJOBZGoNraGfrSzSO6zK24vWOGmgIkTl7eQiQ1dc7bw+uO8C
KFFFuY76XNq50DN0Dy+ZGsg3ljHJzITY54q1Con2G1Ze81axqSqsGgwMCQ2asmvT3Glo/fuy4aKq
qG3+8JMbMDu7UE5GyLz/cXJPEM3PQlhO/s+ffz+5DWZKWD2m43maNb2f3TaSW9adQnBVTAvND2c3
a/xpeWrKP6ZXLNl/jqHUb1wbeFKAdbLwlxnZ/8bZTR/6q7P7/YtPA/6Pa1DSHQomGJzdnlQMN5qk
JEjYvJH5g2beDkNAoJq5TAvpYHOYctCvG5ONGE0/5sikMjYRtF5yaxuYITx8Nk9hPD2OOc9lz/Pp
85zmPK8Kz63M86vzHMs8zzbPtc3zLXjOdZ53hee+5fmPJenCDYdNx3uh8H6YvCcpt4RmvXEunDVY
LJlKsg8vlZGZc7fLTyEv28BLZ1MtRWVULY06r/km7cKoynEHlHyig/DqKqq8NnmXGeByUQxLdEyb
lHqn8pVTPL38XsP6t/R9Z/Rq+6wRBpcW9rOewG7IkGQqzbyToaMMPaPkgaO57bZW+Gil1qwFXSG5
7NIq+pZA6teEwa28anIhlOTl3hMfxNEChj6ep9jkLHuG2SqB/aT7/UIlFaOyb8zq1R1TyOI3ZYqf
K+YjBa5wVMWJE2fymSSyQ1VbaxVoAcSC3L0fhrsKOWpp3VWoaT3bnBthBb8BMGocAurIFAhU4E8X
Xc74Ho9BbjeXmqj2Zlst9YD1J4u8o97nd6L1Mcjg1YDkUjUMEIH2nF30G1mTOKOsHHUl3hT+ALoo
fe5ZUgIAnu5VOmhy3WJJdVSNM6QtXgvtxk7BDEkiv6Wd26DjXUT04kxcFyqQB5PIJFbD8SyIGdiZ
sDxEietOd0ZJceoQE7obnb1g3BtVOFcm03jCzjrwuYQaOXC4jd6kUT1GrQU1H8yGLm+1wV403uVA
qIyLJd0stDlTwrfEqDeDy1pa4CLRxAMBx5zx2dwYx+9ZsVEthm2pzhKAsdxVQjwI8eqpk+EfMfGR
qPhJYnwlI/4SE96FwG9ST8aTzDhU+FB82NZUxFNsyncpYhP7w7CCc8Vqvnv4WIjc2BSTrwV/i1Dy
5WjEW0koMyl4NicbjNskMPcmawx+m0M8sp5ommw/NFc6HpoBL03rjYTV4KHAY6PW0SnH/2HoNiYR
b2GC9ENavtGlHuV095S6JaLwdOvj3YmKJIHGKp2mPA41ok31AQiGTpbJq4HEdP7SdRzTzQ4slvAF
xfiDCnxCFn6hWtPvlMlAFEnjAkH1HZfrNgUqmQ4STVd8H+I8CrJhoUu3rVKw4U5OLv4kmhXXMwtc
3dliYLBhDOmupWOsfIhtOYNAdDu5qe1xpS57vE8+zvMyKMgYBElYmzCsNd5/+y2Vy7Vh1nvfO1qY
WfBBLjK8IV3AqZF4jkxibRKbt7oCTKZ/Dq2YnBcSD8xy9sdeXZOQBag04lZ7WuAidf33q4tO4dPV
9avP/xwxWt/EB4/Gz+ki8h2haYZGbBXbXXCC7/cWUjOuOBCypoLwB4Xa+72lMXhECWTSvvy+Q/GH
8Ohjz/GPb81i6OO9RTSc0TVgm7eh7easaC+6LpBPZS9fN0EHySpZSu5jKT3nBNgIYG8aAaR6TOGj
ZG/o1+9op8Z7nLywACZLQAhiwtEIJq2ZoVN9JWuGHqsMWSpWt1kKji32n4x8QtvcDzC9iPPCQ+wx
mDgn8v1Qm2trZN1aa/PAy9GawqmAvlRHJCnLxo0aS/o6lyG68/sTM+Y2ZE9NICjErR7ym56w5VS6
kYuo37MVZrIVVbDgjepGC3PVaRjLAaXzTp2RXrhuckbXcBkOAKAIPsI4Mkk/o5ll+Y4vZzOzof8A
ukQ+uhfpl/UoXZdFsfPUwrGQr1basq14Hc1Svxz8uziIPMfIYYVF6qYPEDR5mXY/oss3wNVHI/C6
QoHwiEmuyQ+eIPJYqZ9KYAakpvD6jjs/QV4MXkx378O+WSZjt+iHYEVJ7lSetJrAEOlAIlUO3cpT
EQEb0iWBH4sheku0/rk1cvxhxCW1m0xX9naj33bZnT92sPl0FB5arpuzPDBIsBhLBbT80MzNSqzV
vo+/R+DLjME7ZCaAh3TsQFrEizTFaRCbrOYJPY1mjQ1ETo1CCVxhcEgmCYo6sn61euZCyBXR/ZZr
BVrYoEUr4YcX9cBt2HSpvPHMyN6ZYzEJrFEZjW2Ec/DCa22nq+KFH5mI/Jtnw35VRbgKzHxhGQOF
QtABKk7hOXqkPkPLjUV/8ceeTww11Ol00kzBy88K9T/OJ/S0n86nX33+vbS2bJxbyASxFrO157j5
WVyDEyKDDR/ZdFJ8khiq3zTS1IAJ0QD9iBd9P6PUb2wtAKNqhjDsSbTyW7W19s/a+vNPzg/28Ywq
KSz8ykJjIg/pBsc+ZZs3H2Ca5MrLOB5TcJoBIzuhDo6BpzRolcdcKrbWGF80JKsXwsUNpG1Z3M0I
/zgOpb5kuPASknumjNFJCk+prJ1LSSxrGQij61pHdFOrEXWDO1bLziJNyWcF4ioM59OHvJkgoVWM
rbpj9qm4F2HcVJfBZLo2ixk2p5ChrWePWwuG12jc9e6bSiqlmm+6ylgOXnTQJZYVKM04YAGsyE/U
lLZH5htQl0LsB9d3lDqeZRFB1j4wbq5pb/qL5eAYGdExDDUYZpl8U6DHDzkKrMlQmsEnjCjbR/NS
MsFLMKA2L4fS2slZ6JQJI3wIPqAKzFUaa9+7FBCcH3uXTRdtmcfgL+jnPi5gBycDmVHMAoaDLXyg
njB0bPDH2bB2WVInibFvoEzLMiRKV0DyNtylmvfPaULyJ07aQWo2bY0hWg+XXeICtc/2YUcytVSt
QkV+Cqr4xN6HIlLyTxiiYYZ2T5LVPlluAGEmNC6J8GEwxbBH60OikiUVIy9YszRe1J4MpRHGhjtq
rCLIVh2rK0RuVLtsuMBw3LGrWrZ4UUmtPkhF6Mi1ZjMNHjyWAIzVI7GVepcroXXk6tkak6fYzmdt
4rUnBhhzY+A8NScEd4qxgPECsNKEXyDpWRUMmU57UMsEYQ4UV9SIo17sK9ihavoGPd0potdAgUHd
LQyLcbpZXvZhvqgH67sXC7KuYhYVnnVhMBZJm/KKaOplQ6qKWkGuhBeZZZ7JAAZoqCycrg9uzBHk
6kSqjvJ2zoR+ZhYIcqQeD5yZ6/z/qnRtj8mytFgaaRSeuFo0j+FEMwb3KY7hVN6RFLBXNcZm7ZXe
3ysQ+nzBaMwUKxVIm1QpzFW0VdGUi1CAieXfPIQaEgt5zRs0C/t6O+YvCfnmM8l1l4WNUl17YaHV
lf7GtYF3wwmVfGWuC36n+QIT2FIBJGhIbPzsJ9eraWOZluQ8fUSboEjmnR3nSVWs2pYTvnwZ8yuh
XViQ/4I4nrUacVK2xa5CmWsqilGq5mYf1v2iZPMmknEWdXcphUkdkdWUomTSz5b7PLKoMCRCYQri
x2HHK+tquI2a1jEJAauRu+sp+CHMGtwnhq2sdXGtARUJtHJVD5AI6iEmKVeN53WVLM3OepXs7tZX
7ltTOneZvfPNfuUyxyNDGFkzwE6A+rJ6r3gWUL5BpjsvuJtvy3IkFSZaV7wmeDrXY6U5UDRfpTh4
7kuL4ZN+1YCpyutyp/H6oZ9kLZPxD19H4iIaRXOMLBWsTN1wMNXbvJSXcq1ekcY5T32dN6Zv9qLx
N7ZvP2URHse00+6MVjZmdR/OYUJcauEhA5yV1SWQdDK++NOM6kkPkz1qsFOTbP7k+xMZJV40GRkl
US3TBOlflwqT0v3raOrL59/vT6ROlooaX/n7kvx5fYpveHqJ06Yt/2tu9V7jszywSZ1FRqBjUkEI
9fH+hManqJY+9QA/hP2/MZvCTveL2dTHbz5pOD9I9GVUyWanKylz7NSa563ZLppA4m1Dtrc3Y+sy
DgVVveufu9JcE0htENMZyGtyTi4b85rkeCJRE8cg8yQkFtQ067WLgoaTiDH6rsFabLbhcXDdOVbx
cz6SUTTZyMozd+OVnHkvkpL7z2kRXNLhL9gvzggPJUOZzXtntvO6dHca5DbPK64L6GncNnuZ8Jow
LG/txH/zVIxhQebO6rZeJLG2yUfr6CF6RtWNsVukN/AO3hQpZK/HdMSrEAp0DBjkEV9pvSDR9Wx1
8oOcypwbqgwlNn20TCId6vGka+MsCeqV3JdL3a82gmBa3+3wz+HWQojT4kfj4l7UivQSWS7LAgtJ
kKRtVVJi+txch5TRIwuU3LtOWadErFVM/3WiSAiWLQVLl4GJMSuYllWM3ZYOal/40gCoIsXe+iDf
ZcZyFr+NwMoXinLrs9rxWfGElMIjsiMbK+3cS+EkVqyDZNZCgQcMjSnzMM2bWwbPHQNoN5W3Q6fP
CwTyFkeu37wFlu2gC1lqdXlUwvDWzrL1ANvBKlnY6NPQMdAS9ElgqbgfGvK4NFAs0mGMKVJgnSa0
ENI0wmyaSH+VA6TfPeVQKqoDg1h7VnYXApXuRYTFnUB2eo+xpxeJ8jvbTL+HLLat6DY0+qObMEfs
L5rGuE8K0owH+cim/k6MBi7xxttpXA0hS1IT8YqivooxQRDx0LHyHwhHHqC5A7U5BYE8GxR5Mwhx
jrWebbP6Bx9nlONTvh37L84V4A/yvyuiSLnmfPlwnP3q8z/HFTZ2Xtiixo8Qmr98RT9nFqjRmbWb
NBfyD1nnhz2p8s0yUZzTRnBwgR79MLMgBdVgqCLwAU87Adn4nX5Alqd6/8Oe9OtXV/jJPp5n9tDm
Y2u47lbrU6R1RLiQKMPO0YMZmoxls7Jq7aqWkJL4MS41t66uLAQPIgbjHuGmGAAc+dap6d192xjz
IUswk4TgvK01jc556Bim6UDJzdYAlIv3xlegLHalcvxBxMH0QQRvBs2CogyQftAAVorBRAZlAXgC
ptgqKBCKSmUOpQXos4xC0EyJ7Lb62MlkHaWHEa6qNAPg3iJISU9hBBAzqjdK1Hpr6MICKtNNHV+N
CjABS7oDwLbMOqQFaFrnY0bGsFpc5p2KXoRaQmGGMbhq4Oiyv4K48+ya0qYcOKzq+K4yn/IBgXQr
+Ycwt/0lYIkZkTKHkK5+jsLl1NdYig2CAyMPYWaQuhbhUQqKEgbGruc/WDbI4xb6Y9DCFB/7Q6IU
55ijrAyVXWnD5EbgE+QkI68SE6sVG2msitPAmIUjJDRQe+2dnAA5gOK2TieOApXQSaAgISvmsYka
BhOQ6aj497mAq2OPqOhzEjoVskOlPHzC4I8vrNuIcExmGDSlP7yM0Rn9aZQVNrbW/ypjVA6GD+/9
D23El8+/lzEKam5Z44+d3lKdWeB7HaPwCgtikf9SSTL7/KmEhCoMh9hGfGwof2cmv+/YcB8i5BB/
sRyZK/xGHWNwtnx87b9+c/PLqFKv8ryy1SLdGd2l0TuAykeSJDxlE7V7ouueV3Fz6z9pm8YngM32
Z4p8Z2g2irFTxvBSJfrDvWxxOBQzFUr7ilDHbNGfGwaa1ZaI+BU6ijlg9jlUizcJK8lb3czEEe+3
cRPHc3Xj75rztiewY4WkcecvvBP7uCPehGbb5cafOzn/8YuBK0oROxlRlf+6iqh5//lIfvn8+yPJ
dIlR+2TJ/ktL+/GR1ClffiXORbJjYW/lkTR5mBX1U2ltYZi1UehyIU0SoN94InEP/OKR/PjNv0ym
LICajCbdZAc8Jb2NLPrrTtOHtRA0s1lC98W3+yGr4HgLIvZIkv+UMGSxRLIyJY9tMHWtL2qINEZH
jPxwV8BnYZINCbkO5a0/2C1TgvomToJum49EPo72oaH8nve239KxR299gci1TwWEU5Vda9TEa9+f
5ChoObTcq0i3YOCaMrBqSipUpcSqq62klJyLyN73RgRzRkvv4EjHs1yC2NMj13FtO1l1KlE0BHEj
kieYw+89NlV2h92pXKVZv+zod107mY1hsjXFyOEdMeF5LvSBiMd0jrz9Nkr6fSJjcjeHfcKZM8xT
7KkoGQHdj91eAgmhJ9oG3LybNBtSUzd5EZESoKHrg1nYpduseYQivExcIglyhbCjGxZkeJluAqua
9513G/YRBO7bnuRIxswzk/RbdBuL2qiXSXttG7e+S+IMsTiyeRG4A+ks4WISGVvciHMNeytQs1mt
uCxstV2cp7eDWnG24Lt2csBUiyaMpZlukTHnko67cNVaJuUilQ30xYprLxOur9Euzs2U/dBfJZ28
NHqm7kKxDnGM+Ce2n5NS7MzAWOV1fZew0FuiVdznEd5JAU0ntLOtH7G1LyduiIIba3Bf4cnO2CLK
zW1kj+Do1KWSEaOuubOGf4ZUdhVqFFYLUsSWuCmTYaMYdTVTPFEsEjl9NO3gZVA79Ejha0q8US+C
RZWsrIyduaavZYVcizKFeNFggascJbFoa4gVTRFBtwqXsCdvcuYdekR6EbEifR3Pm05sBPbnP3mI
oOqMtNkPEtDIufQfVTexYl+Pun98/r3q5s9Fvkze5HRkfTZa4fPEAso1SjrkZJn6cPtqE1WVdaUG
tuWT0VP9xjxNQxKj82dOEIDfOuumH+3L9fvxq7OB+Fx1awTr6W7ahejAKA6zKHk0+vGgtBIrZsjq
UrnpSau3xuwwhPVaAAZj3seELi1PQ1S8pUXBapxs1Ly9SENpw22+69vmUHY6fEsrWuZ5+1A0vMFF
Lu4k1kyupF+FifVCYbwI+2GvEZYqkoeYoIu+AKbGcVXo0UGYyQuytWWc8PhjQl2ZVrKcFmOVRayW
fYdrcB26yVLR9b2kd1eAp+ZZT8BLQECzfenFEMQKY2j2fvUEe9xpgijb6O64TOtJpNI8u9gX4oJE
Er2nPA4DnAHBOemJWUMerknhXZc9pXW9zWx7mqjvkv46HLBdcpB5+VVGaD09yjkK7jMCUGIP3luO
38nTLxsM352q905ekIjWJpzXXR0OS1cAdc70s1fWtDAobVSQer0rzkWXvOXwrfBeFbOsrU0o/k/m
IK+8pNy5LElj6Fh65B3bNrjNSvoSkgbduataw0IqB+bGBea0gpNzkQccIJbRT2TqaB+gDbWdEZ2/
DEOvSkt5r0PPKSR53/XNEXcq3TnpMzULXDUu7hI1OPYTcMhE0FlaxyCxr/OgQuqXgX12F2UsNqrq
Xbl2saoLq1jmulQvUouEFINoFqOcB0FVzMq0NBZVyE4y8wG1kU+CKkJDxTD91pp1kyDASabnCdE0
NtpOBfcugbAHnVn7BJmhFb1GiulEvbXI9MuOnKWuc9dSQCJuXOIQ7hwRaDQyyaXweii6jIuyaJ4G
3oKPHc0me67yLuK3ZuMA8IpTaCWPhVGeusbcI2WB40NqqKfvNMZgDYFqcVStW9eAXBH13nzMmyst
MM69abGGNvcoNpiVdHMPhkSfedd/7DFJhw59DLwkVi0Gj/pUyv/LrJX9M13MhyblV59/PyYZSzA0
nXz2/NmTgPB9OEFXRNL25OKaxN3vHYqMjoLvY2oqwEsOwg8qQGFwak4hLT/+y291KLI1tSCfJxOf
f+4vLYokgZ4Uo+fDIGt4gw8T/gwGIU+SHpC41D7WVnXyO+zoZbep8Qwk5GQHIGTV7G5MH7zqu5RF
O+Doc81q74fOnanh/7g7kyU3ji3b/sqzmoeeRx9R9qoG6NsEkB0ycxKWDenR9/3XvxXSZTFJXpNK
U5nVoHglkGAK8PCzz95rZw9D4++Qtec+J5c7BQxxjVEAS/S9T7xuNiYUUemgXav3WnJKFdEqqsuV
7N1joZ3SEKewgV05yA9NW8BEwaNru/EhRw5Vx7hfa9QsZZF6riR0jDRXtmYxUEtqvYSd9eZlR5Uy
1M6QlOUleAxahwtlTt49O1kIhcUIkCO2SXu027Es5nlNcCWwra+Rqd13LW3Z/ujttJxvfUdpW9Qu
DT17c0pwQgCXTadftggrfJXGC3BqTMCGNU8Iu3XdxIjBYR0ZVOe5j2nhLGr2aLNc2PRjvcpR3ih9
fLGxvPsyXloJSg8iyMVOK7aqJ89+DPguZ3BYBoJlUCaLwOQ6PhYXvsgLmjq2ZT6pCxulJbtl7zWi
YmfiI+9lGsz9qeCp++BORvWr92hQZStrWlrc4qqqSOEhXZAVdzCKhi1aXJUlJKeb2JAX2I7qDEIi
BS4heTO6N2N6A8zhRB3OvI6nct5+pafu2wDV2NBp/7OC9FUa6ly6EJOHDkrB4AfjLiijd0J2rLZY
6tC+7vM47cYBL3v+LtF8Bz86JF37oZTylg/d42C9a5LTuVa8aJ5F9SkqKFyz9xEakVcSJw5p9JD5
xqE2MBPAj3njVjcVkCVnKsw+KhAwljKwQGLFVMerukzpF4i/pMTzkF25svM/8uAjPljPpUYkRgbn
lgghPpB/9H1QhXqIoqkKmC6m/Zf3QSbETwfdNDr//PrvB50zmcZwDf/B/f1kyhC/aVBqsId9vyp+
P+u46E13RABm07n6w1nHgG4zEpNpnRwbf+s+qP981v381h1uup9VWDXOoiwO03gfeseMCjnVruEg
1hmY6jZfumO40QiBJlV5l4wP5KPWIVWtncfREgO6VXFu8UC1E21rulwaEvtW63gKi9g4C5iCsG7c
R8UWx1ZoKzV2tr3qfIl7YEsm/okuT4DSBEutYm/CXkDQe1TE2lwB5FEBjE05goliUQaoL4VVXbj/
PaSF/zho2FPDnY31t4GiC5jJ3tVZfa36dunZ2tcU+oUldT7o4crx66vUelLwZr2mvwn7aXfo3Xxr
A86uqP2Y9QNAtMGdS6V74G5YzWp7dBZ6orwqFlc9HZPnTGuUtbCSJRUjF1ejL22smPPYvZMvYCnC
BTBKnkjfvCEZzG3nTYlOzfCSDzvgnssqdnai8QxuMnYyS6Jqq7fZSeMiV1lVgMCwriKP5Ui2iQaN
GTvbxpGT7tXWYHYNjCfgTVyJXWvVmOKcCR3WEG1Bqf+e5O01Ht2douIkzsQaTPEyppTOkNmzMdj3
dX0yobKbQbcWnPejvK+483cBSVi2UTWGghobgaO99hWj5NDsbUXlqkXOD/bs5PZr4gefZ1FM/K/P
TLhSwcJv3GWvM6FO3fBRtW5i6PWlsYvT5zQyELIX+Lso/3VO4JCpNZSvXghIlk861gl9XUThOgJw
TiLKvDWD9mR1Ppv1TM7sjlyHr7/jpcH4Tr5z1k4qet9eh6njXcb0EqcW8K3+2VKyeMLa8wBg07g2
svxr4Xf+IuXKjSBBvXjrkkQpOxIhera2pAXkpXoYgCqjRdOAPHirTrYvetd/7Y10NTT5waXfI8jG
ZFO/ufgOU9SOGNUDLMpjgApSxNBdqAapyPqjkQi0EgXNJE2zRWE7G7Pi2liuJbJKMOkrCUJLIfkm
ychyF5oSpesOOSabdBlzUmhCNP04UfsvbmUfRvapA2JOiKjTaMRu7JAsIWoPJOpqVSF5BpMSVIXR
Jpi0oWFSiZpCBOthUo/aSUdyEJQKhKVkUpgSp3gA4t0ClMIhrej0EU96FOafK/7odTApVd7vmlXc
HCCJIWNp+MXDRnnxDaWYV4NQKY3kP2Q+qV8RaAaIvP2wgdtLES72SiUc74JoMhaSihzwGOFVT3p7
rak6+4tqiVV9nhP0DZGHDCAPrd+dB35gZQnpKpAPab8h4DTz81ehUkXZ5MtKBehf6fibmmuqVA++
oh27zGSJUa3LopWLJqT1NbDdd8+5Rrm3Zbdb9JN4pIKRoOS05PrgjTQdataBpchKDCkLybz156xB
V62eLUNKs2FxkJAemNO6S2qE19JIwDhQUAujUVAk2zRn6bwP2jQyRAbe2V4ec84khLftSOklNn++
/j2K11jima/p7Wwg/WtqsB17vqcedSCKVOmtreXaHoz3EhM4JcLWMiA84FrwLrKSsEQy14rqGozm
qrLGWYtiZJhYwKLhbMFBj8niBr5Yat6DmyvaPPDMs9b7nI7NxWDBbdJwOxQdu5UAdg+gD57ls6oK
IN7xaUlEvQb8sU3s7DLRXTOVj4R971BOkrrNWhjxHsH1XTGbfTbm+4Gb4dAUr55fl3Orac+G2nD7
6lTmOzcFIWkpzqyxi12PJpoQEbCD9qjTRc4HRDzQL/DPRjVzak9mFFoXSaTaf+Xn1LkA/Hh1+OX1
31Rz9TfERX5T9jUMPb93QH5b5Ki/sePBkKILcqvcPn5Y5FhE75i9vqEhP49JSE/TbYTbyh+73b8h
m+Mr/XFM4urw41tnVvt8dcDWx2hXRpip+x4cVk5djLNNqZ2Dm+8Zz4lD4mFi5ovmsdMIm2YX1/WX
VQB23YuWUQ74yT+ko7LUARmkOs+S1lokpfoSSQPuwu1QlAuRVHdZTXdxO9Lft3Mc74AnaxtKczsO
d8OoI5r0yxxXHynPS4Y/wXPFa623cp6q6XFQjBiE33BO6iNOBOpvzAcEl51ti1vHKF6arttRWnLO
zPvSKMNjrNjDUu8+egA8kWPUwKEFVNVmkdbOTdkAncYtwyORIgDtVh2I6NMP4r5l7rBsBLsltUX2
9kkUhlW2wZRGq2p56M14E0PNCVTla6CGD7lqA84K9DfTUEm9GjcRDYiIbrLKJ4jR1hbDVXJ6TJay
IoKDIRU8Y3jY0zTY+BqVw3Dde83faOBl0lzHKUk1V7qwTI46YGkGiwS1oPY1kIt09LBzaqSD6E2s
gDW4VnrIbf4k12ww+3SA/BkHOi0+O+WwksAQQsohe0IzdqAttcRYlGVgLpKRGIzQ5VvkZdwmyuI5
1v2b3Ik5e7snu+t461Ca+arcuDpZJatlgHSt8U7pYHEbyWvUxmsOmefQpS+YXvuS8xLDSAvmQQvP
lRbdKWwmYH3jF0wj+6YnZ9bCVeOrN6Pv5+LTtiwijJ2dYgAg9dUvnXroZbNS+yNUbvYPOw8xRzO+
Bm61dqs7QjbsD5Pl4N1FLAnJi1w0ZZQPBilUK28PsaJ5S/x5R40hbVbqnPcGqKK8xV+ACHktooIs
wgBZQNP9cTHkHnlUJCfL6F6lRtMEdRE3BajulTDDW8TgreKLJyqMxELr0xB42nDsupqwXvooitcM
/22Q3uQee/MaAzSU0i9qVK9JHPxzd454yzlDVGYdwp1gmSc1+k8UJvAQPypM/+713wcvbHdTga6F
ev47v+eTwmQxUzFCfd+Qfxu8zN9MDICA8f9wvE/y/bc1uEklL0QifDEuL5yWBn/j9CTk8+Pp+ctb
/2nw6mWfBTjv830KmUTpqLDK0zXAaDZ/2YYZxRtzdVMFqnVQxUDXONmPutrD2KXcNcHqUq1cL5iN
YJ57irpTbhwRVblY8ZCGrJk22hwPVx/PMeq1z8Iss8Si1+BE12LT+9vIquaeSVK6C5b0Vc2NMZs7
sl3mDcSgZsAL3pFn857LyIGvFo7VMmtUWGW4RuZR4SvL0gDwUURIv3kI61ALcXskIg5wEe7GLCa1
w9nSKMVLWqRrrWxOaWQeVOlsjZoecEbO60jePJYt+nJXvxn0UFn+1zgw9lFSL6sa6EciTm6qXULk
WqsXK1lx6RL40xXTYOVKHJyOlcDyDhlrWjVS5wo1bHl+HaBcaz2VsMAAwvZREh8deZvSCAAE1w7x
F5WGXEfLd+XwOASPMVZn23kItHZjR9k19MutE+SscasNTB1iRBEt7sLdByScvNpZB9jZRh3jOFwF
QglPSX7XpdG6jauFYuEnrMVeOuXWxcfcNG2/kom8LYW9JO5zqj2uuhr9bbbSVkuniZZiEOB53atO
xjAK8dqU8SoMvYfSn0KsXD5LytaFf4ppKOShMRPwAQQp0Z78p1eU8ToaQn+F/4v8KgOYBJ1SacW+
FtQoQ8KxC3sLOGemMhqZfXIwq0d2f2x13bmXvBvebWF1c+4LMEuCw1C+5EB9LdaTU8ZJMHsXxqNj
4VIv125MCoArpyufsBAR3aSrHgpPUud4nYDx9jdg3nay9+aq3i879zHirZRMGvQw3qV2eJcyO8jQ
WkS6RjIjP2VW2u30Yex5BBmkg9LZ9KQN7WTtpuW7Drmz6qJzws7X18u1AzMJzB6uI4XMhk16s86v
ofJgDt1b69ZL4SuXzmfOx9PIgvjAtbmZKf5wdp0rNI6djlXb0oJtLM2jX4ijmWvrsB02hh8zWmTs
Zsdr29Me3FnazCob6ojBi8ZMVPA2UyEXOS6xplCXbrU3dMYRN527MIMacE0jTNGqX5PsmAlHWxYG
giN2/oCfO3fkfFmW2PFhTNBpHIlnqx1B66j1RgdgbRewKES6Ddr7Jqx2MtFnoa7cDsq7H1p8lR3Q
2QVQA2qKDG1Zi2QVpu+2me/67rY39bleMWSG+Rq6EJAPRhOqPSvYv7YdH6yUE8VywEDxCR/KfpN4
1YlQcLIC6nQbpB9R7y0aklk5eHkDQnHrPZZBtBogZ8S+4DvdrBP4nEUDxcghDEEsLOCp2YJI6vmo
QoFScO5O++xxbeq+SijHRTOtVq1tX6vM3xS+zn88i08swrkTqYdYbzjLaIML3ooEfFDlcO25GqTp
Nf9WSliHejG3nlC+Z05CDd/4nJceILJsbtLBZIpkOWKIb2S7IhE7a7jpuHa76ZL2xjWcM2P30UvM
DdVtsnmu2vDB8lkmWU9qoZGkzed2/xgF9sy0wxXCxUxL7FOKCJyOu6JGGbcIVviMa3WySX1vJqqI
PEm9bfXnRuPHgGNa9g4QNA42qzmO5W0rMpSpgc7SYN0aT7YWw5OoFiWfrb5rVt6gE4FksxnKhg/1
Y4iXUG9gy2bhFiT0xuKvTxXgPI+JhgcdHmpjw2cYo4IJIXYI9k4m55b67oojq+N3Wpv2le5/9ehg
j9wWK7e7MCJJrHlYZ9za2n54hIm5IGUxA9q9mL73IS5iK7lXuNWYnf7oqD1bOmlsHI/+SBJK9O9l
y1Yx2T3UoGBLezGCOIBCoqEp8DRcDZOwTxp618KKjYTPuFntpg1FDuKRU0Da68rv147C8FgX1TIs
W+zphSgXY4jCXU7k22QEaeujfswGGyQufQgsEnB4mJF1MOrGv9EGPTtrThJvLb/0l3haL3YOxr3t
FwnG6pg2QBXRaPBxEHZUeuS3pscOAjRV7ptbxaQTHnyA4M6otOHKIK9kRzAsfXMcNm6pwOAiNh01
y6FjWdPQ1MdOJjOHhVF/hdi8r8HZTY6IQRc3OVYdQJhzx/MWAk+1DZPBEh9p8M8un8aTQBBwCjlP
JgauYX92T0PR/mXK/fn1n6dcbmo2uchv2YpPU65OygMv/TTj/rQM5J425bwh5Zr0DnFx/HZPwzBB
7NogXyUcCB+4vf7GPQ1w1I/3tGnK/fzWJ6bU5yk3biA2UyiX7RvSPcM0k5lT4MfkcVLg2m1JApkk
gojonWQSvJUi/8DsupQkhxgpdypJogKHVTI8SvJFGTkjhs+9YZETHrynGslbI4vEDhzXvrsIyCj1
ZJU6MkuB9iS97tEhydSQaMoN+cp9guHE2is6mnNI8ClTo2XtPxSFsYmqEsRouPKJSdXEpVp/GROe
Cko2j1wzuI1I0lVKdu/U77159mQ3b8hfoRfOhMtlDBVKwqQipWXrh7bfZTyzOhJc+uiSuyTZzC2r
Ak4Q1Zchv9MBHJH9ismAZWTBbA5+h3kuzwHvIOC6ZMZE9WaTIGswdXckythXLVXlJAPauae8Gbmz
nvxZZ1ya9CMAaWmmxARGc456iT/YeA/Irbk92Sqpb3SDItKEVT4//5KcG8LIWoKoNtDgNXJwU4EY
/F6rf4rVu67plrpKKK8lQmdOWTqXUJ1NuI786dojbOcQukul4i+dqWrbQ9vB5iLsNcUg+Azqdk4U
Yq13cPrN6KEV6kIl0YdH0MYs5q5sHCUNW9aK7J891HcmWUBCOBcWgQ9KREiwIi3oETxszKchbxEx
ck7NuxxMZm/Fq651LyUypKkCDS694GuvEPUSCpg9cORG39nLaOB2Xns7M0X4NKWJnaV/TCuujnTb
eignCY91J3ceQ5VHvJMttDBYDkWzrbPxwbQjwt3NzVhSIEjkUiRQK4kIenJDrwD5m8eq/DqO/SFM
u6WWF8s2L/S1Ud23UX9uUUSqLHuxzeak9pCOUUyy1D8k+lFFRxknQSVDWWkmiUVBa8nRXAa0lwIN
RkaANQtt3SZ3OvpjbPZbd1Js0p1lYdnTnIOKnsOjdpECNY11qrCGl6QzFxnqTxig+qAGDf5hujmy
AV2KWp15aEape+7UdMkK+7Hkb+JBN/aK5xqdqfKA69rJwrYyPlyHkkMchXfdM133UbItpnGb3f9N
PtyOxathPRRckOZGS3NYKL8KJ7ur+slRab1HMQAeTXHw2FvWwul0ODZVi4bQJJuYHU2qs5yS6W1q
mke7HA9h7rMXswtKHMNcEghA8YYlRiRXO9C2lbESNjexGRwYG96F2d3bSlDN9Sy+eH28LJMRIs1Y
s7rOacKMrO1gF7cKf31pVS26L9zT3FDpPc68fmeFWPeqSL8VLWnSkSpkhHVl8/sh/X/f+/+UX7Lz
HwaH6vez8D3LBwgJfv3TL//7Pkv4v/83veZ//p3//vGXvORfv+XitX794RfLlCTWcIFCN9x+qZq4
/nbwTv/m//Yf/ksdvR/yL//1H3lW1a/cmT6+/PI8gTvObD+5RHDF/fnCFns9/8JPquvPr//2PBI0
tU70EIQJ90fdwEWQVaEMk+qb1NPfBdlvugFZeX3y/ZFIFIQBJ/zv9+cRcX+BtR6PComqvxejZzX8
6/Po01vnN/3xeVRL2hbTXk/2fdeRk85WLUxcloYZEKV+PwVx2U25uN7mUQgUtfCe0ipdT/SbzhkW
WlUdY82vZkZPjh7d9F149LA0/mvaDs1F1Ws+Xv6DklGbEKRbZazw4obuShm6bVkhE0RvtffWBZE+
d8EUdZa+zvxnT6GlOQ1Y7xTBgWDayvXhjFRnyzfv8qau90M9viqNk+yJteogNonbRYHJulDaJfBa
bmWKP9JO3KvL0qSuNffX+WBdwjE7sCs9jrjlrA6CRMRKTU9weVlsPFPxVLUNxpWOXpgW7kWqhc8G
8bppRO668EJbBInb4OyV8YdWudGCU3YzhorkScdmp423nUvpUGpuZNTMg3jYuUG97WN5alR8bfTD
AAgQ8y4JTXqWK1BzPGjRVulMr7Phze45Cn2Qv/BLlJb2PyWA1OUwPreHMrztCcDZex6/7ZSp695N
XV2RiVlL4+z44ZpVMmB6tmItPMaBHnjGJl9MrUvjS18ZBzLE0cxtnF1Ek5BRmhY/IpnyuB6A4KYH
sxvfTP46LUFEP83OLkIOT8uGJ1Z9UVTtWmvVvhXxVQ5gWiPqaj01uUkZdBmWt6zNn8z85ImH3N25
zpur2JfEeXKyGt8mDpkevcjP3lmAz4v+tYVPFDJWj5W3i0IO08w/1KSrjBgIZOvOnSJ6mP5ZpbFc
jcqjpldzH4dMkKRPrtOshJe+N053Y/rR3g+/2ACLDfFu4GnEJ/QO+n/DH7YoKmWHr28G7HHmMb2Y
oDCdatgqgbsx/YZCIH9dGF9L6bI8bhYxIDPNeDC0ksHyvrDf+kIDNgL7v+kXrXul6HIdg3XUZT0f
rXzVp8raJmtCVgzzgTWz6ghySrAQcGaFyYM8x/JARFVLy0tVvKh8mqOG20Ah0V0Q2O3cXrp2iLix
swOxjQF6mjYTRBWAnrTfS7bqprL0rA7RSCWnQhYFx30Uy2WdH4M+PWV+erBRoov0H35w25PYy7GN
xPpXThtK0X49uH96/feDm5CIaUxbMcvEes0I8n2QIPSBqMvBOXVV/MgWxHctXJc4yfQg+ewq1H5z
J236U1rq2/Psh4fp94fr/0mb5JwBKan+6z9g3/6bg/vTW58eEZ8HCQuwd2UU7F7prP4atPVCc7Jr
ZwyT0OnMaOast2lrdpvapg2iYI21SaPwJhn0V5GhjZUpHyvfad5T6cJkI0fttNcCcKht+geLhEcZ
trd6amzbxrvP5VvCF9b2rBVfH4iF6UFV3xvm46KpjkbQ3LeGemMD14ZUCJ5AaOvG8TdJCAHBAlI7
GgdNYX3GF1xaw4bY+aMuOfVqm+VGt1SG7ITmQ8VGgNgWwDQoBX9Kpi5KkEtp7556IG8i2HmtvvKK
2xETMZCk+75LqH1x72CuBR6mjNC5yD66sWrK6RMZUmFjQGUalriizq5R7Grn5CoLGXFFDa1dkdkb
2q+xV4/eTWaE69wun/Q8fhQkjg14uZ40H/xBbLUq241yXLhR/DRSvNYK78zPkfHfG4mLCfU+zXhG
YdQWEFd65hmv3rreSR/Q2hGee98A4THFl+O7otfgDVrXSG2f2sjEohB+FWP6RrL+FMZmMgN6sfKD
0mACVLnaX9CglikJ/BObvW3nu8fUAvnEI2ruDAJFuA03tFG/MGNvJXTcmZ2Oa5Iut/RdzHp7ldN4
YdvZh+fo/S2CGyHu1lc3gRt3mzIybgonIlY6Ypjp+tScuxNEp9X6dqfRUg1/XN9VTfRQ+xXB8eqs
4ecXeaQzkWSPNVeBBDuOyQgJ7dWsz62gdg/4n3pNhIubonkPC2T8nvLqGVfQYa7W6mGIKx5OBE56
zO5mdO4bjKaFww18mhYj9NKePpMPDc/pbDSjPZbW00hHnJHDwWU7yR8Ihxe4ajxVrPuvntc9Qa6c
awPEQk8aj43DiV+4zUngX6KRaWP21O06UrHT2dhfXVVbOXH2loVhhOvlaioWtQexLqmw1F4G+YKe
xcSB14z6uNITVLSlRHjo6cM2svJla+7+0Rdl6n6wHlK6NAFU//yirINZ/eW8/fn13xdsTMNiOsth
xP7hQfh23uJsRIEBHgs245ekC5oMJO6J3kE4/UfhRrAMFGzXaD+aQN5/R7ihwejX8/bzW//Z2chZ
E2VJGQR7le/OIvAylk7wPJ36vta+qEq0bnx7YavtBYWSMyZe0S4yC6ZIWSDpcRkWJVvy3o3mhe69
Fvmbl1QbTcQHN8pnnnC/4Dib6UXL7aPGJlUvFf3BcsmQpgujN04OHOY2ooQaNtreUwxJWtzcFKq6
S3GaiSBdxZ67p1GT4KCrHDA0zC0nORQG2NSwuFcDDGwgiu8UgHsVnjK6Wk2qmK+6e+ntaT92CuJ0
7aLPDObF7F0q1j4KKhXN4s7TuLgmoVaxTc8XNVwfnFernN2RK0ndMohzjUlqdRMRw+sKACFbtWLH
k0j5NfOdN0MbvqQeDtChDoJ5gwJi9lxnkyLCgiHBiI7NqyMgZ4AgzRHs1afS7MJ5OjaLVk7ReEFe
bRyRa5tiotNl/LMEokbvsuDX4VpWKmjRMqysjWjbO0j+d+EQraM6/qjCwgbkXcxVnkzEZ+ogwvcR
DGc/RvQwW/t2oOd7lvHMAzRSnZVEYy+lbZyq3bV+vejVYVPX9boOlAN9UqAuOh4DJoyBtnnuvIIV
fq8eveI9sZN5Xzlbrc6OsYkazvrUV3fdYGRzT50KnoeT6uZrmo+cWTEO59QNDwRwrmVHzL6xrXNt
SQBPXjEnIfM6qDjRKnQcrTbWntIfID4xEzwMLIlqG/t7+GEaXGEDa5cNT3gE5tJLuSN7c450n2dD
Ifq3oY0XtteA4Zgsra8pzkpPAXs13nnFU+S5M9W5JgYcoYgL69UAfaC+eYU6y4J4MZr9eVrxdXpy
odPyK61v2D3Eqet6tDF1A7dkqkFZldLZ1QCNiDRuZOycopaID585nA/dmK8Hq0QgYpmI/ya4ykKh
GC9dq9zji8za+BkgtLZdMADPRiOgpAJYSzZktxhvZ7laXUy33PIImodW+6op3r2JAaSOAHwNdQwi
y1dee+/OV/zwqETaixTGSYiC53NLsDEnHTv1g6DkNNhCQvwsrdzlQGwqyhoAK1PZkYPCUgxqOri+
e2/IrbvUp7bJ6meAwj5UeurwTnbMVV5OH2u/V5QKD6G7CsfLNMNZYFQ6pTiAGD6LZrhx/ODKIZGv
ND4Zu44JflNY7LtquDKLTufQYE9hCMDC2JiXtAfuKlVfdwnse0OjIUMo25FLRE4vni5QUnF9OJim
Kx0uK2ypmiBWoXWEpDrKQVh2BQCwUlanVhOfyDPAdlKxh/QK3RWkLVA4gYhdRekwaFIbD17rgb50
LH4Z6d34hs6+PS1X+wrC7cTuzMx+k1eZXOkRnHVozrAht5WSbVyz5vIRsU5FCMxHJnq1W/VWXgCO
bJeZqawUPdklnX8KQtZxelF3x8KNjNWg7IegPoPPBdoJ+1L3nW2kM/T6L00m1wpF6YrVXcJgmG5/
xPk0G56zI29VhsGsc8+hbt3XYqo8+UIbx9IIYNtb5DXyTDlHNLzngzm+WmbP093yqASw8lNqJi9x
ndDNQeF6Q1/qrAubZz+NoWh224T+SYXjWcTWa9KzVbaRz8NkP1mzhGLu8zFtFj6B13/0Ex5HCtF6
erUIlk5K15+sZojaIxj9LIX99PrvE5WNbEX6CwzMLyQJF0oWwVj+4N9xWZ9zWrhjmOzYwCCiOZ9L
A6eJyqUCzKJnVWWx87dyWv+uaYNW3+9/9d9vAJ+IWGUky1ERbbzPcyqoneipCnPwJsMWtxuYuq7Z
Nc6IYaw46YpzO/TWVmjabSLYq5pYRVTs61pPmLrq9rWmv5aKv3LleCmdcFMO+lxlM9KM8aK3Pkpx
nwpvU0dHpktqke/b5D4M36YJX1HuLdAujXKwDJ6W8kgBFSnEiG4f4BJgHbs23EqMBqpn3MZ00wCm
uWvFnWo1mxAsU2i/KI3xUhnNvgjDHT+72y7y150o541GV4RTqCTj83EftOaLyrZXC7qjopgqQSAV
M01BkgDlPekps6G9o0Qej8ut7T/nFkSvzlolXXOyzOiWcvojg9hrRz8e0PCFYnKdllDNReRugzg7
gK5b5VrMlhzmTNggZEAzp1FxYTgJB7C2SVib0E1hP7lRcxoNuIVtfRii8EXx8KKE7c7yFWNWe/p9
V7D3kfazrZPC4owJU2/WFSxZhPeQVmRE7RwoQrPstP5oRYKVV3xObQBewlmnRbTwGv/oJDSK+Qc1
Vm66Dph9bJ8xBc4sMfBui2dQOHuvJTEVkrDK11LRNtBN9ipLoh63RlIZx9gdb0xX2bW9dQjJ1Iox
0+cdv8i7+I1H/VNOK3StgEUMwGhJGwtN1ViPadIApbd2eh/fdQohaTXaJjmCpxE/CUDoHSmtQYP/
I+oPWhGXSiY3Rn9vjtqpFM+O7kB3MG4ay99rZQ/Pz98WLrcf5Kko02Ak6/tO+arQzKaHJOT09KFs
7W0XZy0Qf3Q7D8IYjsQh9Z9D1dnzTVoYyVQnlVILluNVoEoK0+B0peycamYZ7zjFVi7/5XgKajeZ
c4tZcy65VCTSZxdVe3TqBjgh2kvewmxOlfRZz+k+aoOLhl5QoBuY6Ad6JKG5BScKJK8EX2YJOkMv
Wau7KdjecdIgXH180SznxoKCuckdNvtFrqfLTvbmNDDuPcH6JT5y22MDVb2wrVjCNZBcoNx1L7Iv
hlcN/1y347RKpnhmqneFvEUf4V9t0c1fveI/v/77UW05TFSsJgCj6Kb7SfxioYE5B54XO/F/wVe+
by3IvGEkZyRjA/9TKRImx6mMg5IhKMWc4n9D/FL1f7O1wEA+vbfJ5snD4Ufxqw/tUXRmnO4jtnxa
H0wdRZakHT7j3CpdCjOaGq/vW5SCkGpksMqzftNUREnLFCe17t403Csq79ho6gVw7loLSYjTeBc7
HFatky/shnnM8S8ZmKucoiU3sNemLbGdB8CCJFr4sCmq7t4vLARzNsyFB7cD2UCPcHLfFka286iP
0HMP5BBjm4/FyoVwHp6S4BBS9Kn6LknyajuE+Srx7aNSp1srJh4DGOyjbX2caTwYmtY7aW5BAjOa
J8WjdIiu8W0oIRkLiF9ZZz/LvLtLQn1VeuVGN8dbPigrtWgWVtomXGb4KlJ3nczUQny0StY9+Tnx
IMNejXm/SUmT0lvY37QF5sNhXAS18aVKqo9coY5ec+PlMKZHd1Ce/IL9fmZcuABSUMJolL/x43zr
RtyJ7KsBoGLSlysl6U/UWWP+hGDQKeXtQOpHlGw+9PreD5kkfYeZjFOonkmREVvJQmhK8igmCZP0
8cUtWmBNbJEyAx+2H/s0YvNmuC+DN+P/dTz4tU61w3ydPxGxuUPC27Ljv6mjdFeW3aJN9W2umf/s
gwEKmGZyO5rU679CLznqL+gl/efXfz8Y+E01dHFOhl9CJBTxTNAvgvMQwziNvp0LEwSQKD03Shjl
YAmRVr5tM4EATnVu9KUR4J+wpn/rXBDcTj9H7acj8fM7n+T+z6J4KQv6cQwz3jc9RR99g3lRnYyM
2VrB8dyRLVWzpe/8f+7Oo8ltJN2if+hhAomE3ZIEPVmG5TcIlYP3Hr/+HWhaoZK6oyd627OZiA5R
IquIzM/ce661GIL8rhhJNcen1czg7Mp8nPoGhp5Zb5Up6BZe5HFpgtVvuY+shT8126COb0ZzSF1T
4bYe0TAr8Ynv4TlQ9fVQGudO9o/5pH3WGgZQL1Ze0PmtRUSZM/nV8FT3yrglqwS2cOl120koujsO
UeeSsUH2JXyNBK7EoopaHmJtExj1M/kDL3npbKLmY0Y8O+LVRFEbZg+FLE81eSEjH0iPs4s2cmbR
/C0TJ4XobWTBU9WBEe9bxtKauWynyM1pWNUuxmCDgJeAkSkYd7liYp5AZeoPmC6aBEzIpI18GsH1
ry8nr1lnFUuGvF9ncbfqJ7DR+ZWRNMgExXrMDAQLVW7DpqYeJdrnbDTTo1HkCDg4QBGHPlam8hxX
zNNDVe+WrJiRUevdpsd5C93UIhwbtWxrpK4SzDWqRSDECHBa+Xc3YTqdCAAK1kjcqfix/q4J43H7
UxP2++t/PsBMRE0iRn5I4H4OWSGHEszxRwM2a/J+PL9AiVHTAbEA+f9HNfDj+ZUYHDTmwMZ/acWs
wv7BvU798ufn9+sb//1er7JJLZ1ETQ59QpBISmqIRRbpEG8oCW/hyxygqEDBDBW3GZFqlRnOJdtc
61W46uJuWgZx/EzX9thUMLaMaDxVnXoFXPzZ140DSM9L50Mba+x2W3EpM2tY2XpxX9b6ZvZ6NQ2U
3VRdVgFkHJynoSZ3Y47U05A7vfz0ovjGzHyXCv+bopXEiiYfEQizchIvHuHEwD/dRIrFlBlrbYwv
Zp6eOQlAoXWQeyL1VJqO65XoHNo0fivr7MkADp/C9E8YcsnxgjhAx+MaIx1GJxeRNmIH62xuI6y7
wHiMskvk2wsH5fqkXUbeYFAMy3IMlyDJV53mL4QDpt18JUsI6P+4ULhksUksNQ+3saNs4p7E2/G+
4GrP5XPDkC5GPov98kp0ptsBOItibe105GLhkdpPE6vuGYthIwupwGlgI73S4/LYYd6s/Qj9up3K
82gZiEH8kd6hGa69eqiWE/ZPwOXrAjuob7YHbqo3NYkPE07SGKFIZt1x1e9bz3Y1M73RAm2nVfUG
/T+BRdhOA+ynJjZUiR11mn2pJgbVfip3FYZVbwhdNGvX/Oip/aoH0KqI2NVlBK3NwfBqYHyNYE03
GGFHAllarX2sMcjym1x7GGYZuLtRmEyu0bHJIpx+243pWjj9UYbVyukhQDEsL0xj6fN2WCatIMiR
TW+lzMe0Zerlx1pGt10jQE4B/o+Y+BVoWYogIlr4nQxwiKfakbkxuhCcZwVBE+UQgSAgqBgbTMT0
vWHAnyb2Yiz6OVqGcVXltjFxDcomyvGDKOQPELrC8m9ZcCPoUfg4pjjGyMzcDfzlsguIm7K+pc6+
pitq9cBmEMAMWI9bEnhJq59K+1HRu72aCGvZ6V6/Tox21diBfkAcre2SAnxH1fJzwwCMydl5wC+3
D3RPdcmUUSZAc5Gddys2HguPms9IHRTTXhMRr9Dbe4dDPQBFWHo6jJpxJbToUav+3bxLOObE0grS
YFEQ/w8N2Vzx/OnM/v31X85sDu1Znzwbxb7XTz9PbVLqhUahJxA2/xIXRZYhbCOD0D11ljR/lSLM
KS0aYmfO8/9GuPyTU5ul2p9P7S9v3RC/ec80L0lBKavxwbC+acA4UpncdhN64QhTaasNV8JDuqJ8
aqkHKDw8BeLZqOZszzxVd4ZWZa41aEx7kcfHHmQZggYRXGHiKIp2Y2XBXneqQ8LB7Y/mqdOqRdrl
1zKDnaPG+87LDk1dnawxvWGbc11E2qlsyJ3mcYxpB8NpMtywmljpW3sZ32CJQdovaGd6f05WrBhq
6I18laQyjZW3bkx9G/XXcR4eRR/fDAZL9RohLZ66Q8Q8OTB49IcF85WlpcXHLI6nj8zRWN7BMi4t
detBEfo+eW5iy+3ajAbU1D5FJbc1OTM8OJ9Q3DEE5BAqmlqsDLMiji5AZJRdjAm1hFKt6oK3psTW
VanW2kIPyAHPyYldmKK5ZgXts7jO1oRyoYkisbd5JY92iYT8qNps09O+3CTJ7BtRIPPEw20X6EdH
4V4rqm9Z0LptmxIOodcUudO41rt0MxaAmwk+YcfWFhuHxUcm6kdOpH0j9XVlgvUssKkm+rKYMEdR
TKPDMJJlAaGFDnkXEvjewmlTIEmEIQxRMeJispZ53W7a9J5l/kXCfSkKKtImd5UwqReDTtesKT0p
T6iXW6OCnVlE01ZiJQzn+2cYqxWSYKRUwlW5oEwuqogLa4gxnRTPmNVWZXJvo/clwNVlBSq456ZC
Z+MGwI77j83UIss3w3gK4PnalbEYJgeYjLcMuThHYmpUjf1XscxoSTMIFMZjY93lXLhxYLj6ykJT
lynBKhqXU3oxMK5E821txu8Vl3fHJY7KzlgxncG0qJ5Urvlmvu8tLn5JAaBSCKQUBHlB+jAFQhlO
L6mBWlfAnYvGYu1RSRhUFA6VhW99KBZfGLY8viVWJgycSGqrTOndpJ6WLbXJrI2uqFUcahZHBqua
Gsbom23U9eNyoLrpI/2AfB6rknqVVP2pncuginrIpy6qxhKMRBesHGGsw5rMB9MP+Nx9wtR4ym7s
2ppWM/8GdDlzRdt61u0WwbW1c/rXIIfyCsNcbUy6HvZ5ylORbiVGl0FYa0Oy9qUv8arHJgQMMkcW
j/kSD8bZ8o6mYz5GlkHXRN9B+zYHm/AmmEWSUWw7tFsnbbr1+ovhFXtRv4z4ucOyWhRGztOInaA+
Y4xaQLG5DszgWh/joxH3a8M0FpMmUPYlAU51VsYiQ5IPJ20hcgABQTrizURH75H/tGhyzS20rEMl
rZewsOJLpitb00Df8399FpYhv0k6I1vHE2rcR/V1QLTbv3kNpGPQgRWFig3fs/r3s0UGgn9SRP/p
9T9vM4RxuH4YCXwPVWcq+fM2w4o1G4J0+tv/qud+9CDaf2g9WEgxRoDNR0/0dYaAeQdxtf09YWDW
Uf+THuQvHDq/vPV54fR1hlCrfqe3fhQetL44yLR3lkacv7ShYdz7EIrD1G6XjSGShR2F27yAh/ym
EkEqy7XHqZbJV1y/67o7yineTTAUJOonM9H2IXWsHe/U7lmIeBmwZe4MD1zUh0EAUd+OmwJUNNO9
TiODfVhnspozyZFtWMm1OuORZ5uuNZEfWwZd/TnjAiADyuJsVKjhbiMMMLZ4YMy+rY1gW3GZKpp4
U4rWW5aKszAYIS50Pd0OjoZOkPrO1rPrApDShHcgUod3H5GdoUHZscP83aw0crjSa8sswkVQV8GC
A2UfgvYBakGeWT4uZcsxy7tsei0jXkSv0L+xaE58uqupXNe4Qw5RUJQ3SV4Oj8yToo0aAfKrbGfH
1tbZyJQkkzE8NjZGx1oEXPtqnD9xeW61Jl4ntrpXo/BJ9ql1M/ZJt2py/75rlYXftP6Dl/rpjSej
FpRpe9KjKtnFSFkKtdi3tdzGkbqSFuRr79aZS2qI0GunJD6lKb/1Ejmu2jBPtNNYWRbALExWxHZZ
bmyyXkJmpmZyjsOXoEzWJdblFPGaYr1mxJOTlJr3Brzbj6J107xZeT7hXyNaRTQglZgNvfVZcdgO
yaXqPyWGnCsDqnv6MLNVMR6v1UT9VKyOG94rrmt4oeGA8sHpbftQzoAuqbppyKlMlfmR5zP1qzs6
dbqzugEft3blF8muC9JzpMlNwBzabhLqHMW590t5DpVqmarVsazV2zlPChLTPG7CdwUxTBg7h9We
gFjlqFe6hmPIE9k+IkGNuB9Mwc74oCbtBzKW3IYHCDKsziBsiPY6lKyxFJZEWnQmPIMqD5VQL4e9
R+3jh9WOsf8uqMctQb9rK4x3gXfGNL0am96NKSI87y0g1iVhLw9VA9cBegKM0JYrrGIV2biGSf5M
9Iuo7LWZGccozS6BX27zWm5UsCpd/mH1yeCmkM6WdogSO8GBNBVPOoSzzlTvksZx+bISANCsQCae
cnzLzJL0+wZRhayyDewv/D2EIAvijXU02F1U6kir9WXU6XgPps9GVhilnGgrw2lV98yfh7h+dQIb
4SD4Mn5jNXoONR+RVjwrprYesS1bclVou9p5DHACZL1cVSMRQvUlVLEm1IS0yRe9izYGWW0Z9zvo
xniEd6s7/b60nE1jaIvIiI+lo/OLUwqswwXglJ5f6LhHXnvAGAuwKe52wnyaHaQt3ucsUImaT8g3
/DdfUdLg4pm3QLjg7f815cav9+eG67fX/7yiGEfTGgkDZfnv1G1pqSbCRlorgVvoF1QSERpcahgE
EXrjv/h5RWEiZZuGsJHLy55DBv7RFaX9BSrp60eXvzVceQWPbnRouKYJmkGh3mdtc/Ghy8ZdiRXa
H9yxc3bQwcxVlrJ1L5GA8X1zsxzorDqFGD79Q9nqxZ4agFlvudcaBgHhnBze6a5q0Per5GRGoMJq
pgPKe5UL1ywJuYXnMXXBq59c9WMP1pmOoH+qK4FjnIqtglpQYR1K52uiOE26v20tuXOIil1FYlhH
qnntxWjichoFZg28EcEB4FzypD5PKBBbzP3sh98Nhg+wnfAiDXW5HijunDTBWTHXe9QQnGgD2Yjp
MdGj65TCsOeEFzVbcow4lI0R5ePY4civX0RX7VPnIqdbkJSijKjI1VXA048Bd9WN0LBncVvmmW5Z
gs3IT1yJ55bqNQa/VmjELlSPnAJLh2Bu3wGvwmobbGUGjKkhD/Fp5qkJqmKnGTYhVbJBLHJj7vIW
ZWNtABckmR4T55KEHXUVU2eDxQwX+hSwkytrG5yayr8XBwcFhGHJqDOHdU2SIw0ZXhhPHb+pzFcq
5iwh8xZU2c9G6O0Js0+Xae+JGyRt04YGAtm2chAyebH0+CZS83dK9WqR4SskWUxdRym3fKYMu6hF
mt1FbtzZt+RltCToIv4qX+H8o5hSa7ds5ELvCJ9n9F9k3d4BFAwWobEWStfo+36Q2knToOzl8cnT
FPIN/NpcdZ13iYocavnNGFsndegvTK3sTVXBPb9r+3kwxso1jv2tLOJz1mQkGST1Jz8nN3fuIyTk
RS4OihPsMxtDWZSKfWsYb2ma7SfuZcdfB8U4rivi1TK2KmaiTovSzokq0xTfFRrABQPPgSUxSOvt
ORljN9RfWf0sUAg3QEyilaynbexzQhtT114UdqhT4dwPQ7Udx+4SYLMGhvvhWeQXm9a09EYVZZj1
poUGh/xwSJlGkNNAnKx6EH0CTQHWRhkt4QHuszJhuCdJk5wsZ5Ho2mNiaO6/9nCmd9Cg1+GDweZs
IODkhPqbDQblPg3GFxnZX73+j8PZtr87Ki2OZyybvxzOtoOjEnEZoggUYebXFYbBxIsFpK2qmvPH
CO3HCsP4DyM07vu5zwGNy6v+Sfsw706/riD/9M75YF/bhyboOJm1jkCisTsUykQ0OQPhSp4DWZ4L
rSF6HB1Z8ehM2bWlRmsAF8fAdO5kHPP4gsNUhjMEInXBTBgzvo7RwybltPJeUMWcK/b0YT2uZ6yF
7UNxjiFo9JueA7iF4u/PbjJ4ayGrPG3YarHJ3tx/ipp4a2uEixEqHsVu3b81PKoNwSVxKHfohtxa
QVoUPTZztl5cQKct32e67dTotyajMqDSDPItGgl5tsxyjY5OXfcWSqfuwVC17aj75IsU11aDE18t
iaG5q8uz73TLAaXTULaHypxPb2sGEnULQz4pZeVmsntPhPZOyCRGIY160BOMHLRYs1963ztXcfyA
Dekx452QRLuagHbndbCylODGjMyt5xibgDiAtmOZape37FYQmplrtHA0MqgCMv2jYhIleoCb2byW
MFHfUbubyl0sCyJO8O/1iMjBzNpqjHVzWNVOilTMP9WJRUNmrBMUzAmAXE2lizNTogaSR2umpast
pJDU2RJu9oQo1c1r1PmVx9KCLeeo2B8+qip8CYcxE49OyK7UoRPSBv46Mzxr8N+ZSGGjbxlylQo3
Nxdb9S1tC0zdNaYZOJ85ENWwvSSNWDdKt1HG5h7jzkQKmn7u6/kAhYBXDP6uy8Bx+wzqy5Lxhb4U
Wn5T6M+dBM2jVWuHISFbnYWvXEmt2sgaV1iEGFEqLJSiZwHWLhz1W7qrde+UD2oaXI2ZNbLycL6l
Sr6BxPqEBANFenjjlXzNIkdc1RMcsbH0tnOaliI/ZZzCnOAMvzYL+7UiuVnhn+HLCEb2Ek34s0jr
oXhtz0IWtybWfAyOvSDh1mBs5vS3dg+oTGrExIuCS0VhW0+jJ6YNpKLwekB/+e8udhFPMbKnJKUe
Mv7+PMV48+ftwu+v/1nscmBiQRdot/6Af36ZxyCvsk3jj+g3RjU/5jEsfjnZOdi12bo+qz1+nKez
d53oGfQnaPeoiP8R2A75xq/n6Szp+OWd/yb1qqygHFL8NQcE2mzUCsQUBWAyZco2VlEsRSLuaA9O
ZQ57qk3dqnhFs7lKCufoBUCicia/Tv8U4rdTIg7lQmw6JgO10r51ebau0te6+WzAsnmiuC1iWkoj
d1alaXMMRq+o6CncmE74CVJHE9mmayd1vMV76RohCcy4C54n1IqDRLTgjfdx+ep01nXfNu+YKoEs
iyY4Dg3rQhM7vNFf+bkP5s7DcKDuRmmQuoUHXZNUWCp+tigCKj5uskF1ZeWAjwqraycgdprtqN6S
DOVDHsp9QMH1cBspllvICB5Mfxr9aS1Hfz+oBOzas86tbI9FGN04Of2l8MVD3+bAXlr1XcwRqt4c
joA0BuLzKqn0O2cuW6y5gMmpZCYqGjOIqXnTO41KJ0y1Q0blk1EB2VRCkorIbr03nCf7VsGaMsLo
7PP0Q6COM5vmkqTlluXnfdQV+1ETCuMSQO1z6aVRgyU4tlOvfdcCgKX6qzEmbjj1ZxzqW5MSTptr
OUz28IkdtDLwaSfAhAmbcKI4PX2kKl2rlIQZpSEUqbeYUjEavWqB0BhXJ3nuFJN5+QAqwDXmEvN7
rUnRmVB8wmkADmaU7/F4p3gXY65RAZNcJopWx7sOuRfR3F3GuaZV5uq2pMz1x+LYpPIpENFhQBuU
lniFoJsvS8d6hYV1yDtKVhVfqCU5guvWWpfkImugr3KyxAyjEMuuzt2ENMVtrehrC6uOxLBESOfK
KZOlbhE8THKujRLR4rQOLGfXpuPZqr2VHXhrMo13+FYfrSYC0tgw15bvYEtYjDEmswibr5N1nF4D
VrDbhVOWt9KKjn6i3OTtDCEk7rTTLgH6CdtQiPQaJ9I4sChpH6avP42D8sAnxR4UsuVgxDkKljLV
W6qfBpg4Ju4VlBIgdf11HNB7+T1xwnFb3dsp3P4w3MRmeIrVaTNG7ZMOSNFMmbao1Y1uDQDGrnnj
49qIOpJyHKQNon8eMlj7GauvpH8lrRzLGmMgsLJ8ey9ShK7qiVUGEacAyDvColn7Uf3o4b0a83Af
o3E+9K11bVXVlW1zDfqe3S36ot/rlblFuLEo6WpBH5HNlsCZhMECb78205MwiLnvXz29QoDu3IXe
+5AqR8bNOxCJM32Bo6CDZii6o+8bG5X1Rqgr1BIDWWzMvgy7xaMarTvzORFo3jkYqfzbWzpoNh7d
HO83OoRfVG9Bo53iAMZ3pz3quudKTyxNEZ50lntZmhp7E7OpUb+rbbw3guKxzWhdAhMwpE1Dc7Yr
5PuF4zKv2ljkWbNF2tV18K2utasukq7XNfuoiNdtjZ2vahmg9fqwTGdUD+p0QH+BlXOnI9quG+tj
dIozfROssgbUbzXAVy7HYKM31Xbyr+bBJI007L0p0Pnx96vMjzap8U2VEwY0YrGCZVW1+zym6IlX
acTze403IBPhurIpBkrQmPp10aXtkiHzTWZr6aZl0+LoY7fC8jstgrRowPuHRGfDkliL1NygZx4Z
gBKY0JnhRQZypt+X1GLO8KaO3pWFmXs0mm3tMJiNeoFJXNwVlrkewqpfqopPP6h1L//aDuv7vfg9
yY2Bk5Tctn/bYTHo+rXD+qvX/6wIdFTatq0yzfoegPR1Q2Pj3wE9M+u89e8zrp8VAbMyHLrCMQ0p
EYh/LQnQdop5lPbfLusfqTwRjv9FSfD1o88lwxejDiP12M6TNDlgkaSdcpp14ylQwFgFcO6x2/So
wDtuy8pmQW+IFbTrBwvSiQOH2xlb79TZ6Ws2R47UJtnEUpBvrpCJbpC5FDFAi9iP5xIoP9EQ6zJP
bzur+tZo4jUh/bhOI4gC1qrsEFU3d/GcD2GTlAGmDAPzuu3JVqsM11a5AFL/yKTnaWxgzcqk3kjf
onWzP2TTniNPu5TslCHSPRAZnSwHpM64POqwOulT9yARMTRyOus56/w549gY7ebkUWco/gimRyBy
dZZhn7qFYo+LLO138cNoRMsOkVEfO/vCb5cDsZQ1HsssK/BvVJsoUnn8nqEhLMpxN5YkLsXPPZC2
PktOInnWJAl2w7MWlQtdoqCtTvZMecMSyppicu7t6B35UUb3MEXDVjYXEAx6hqOouzLLaqlDUQlL
nvUxWaugFaJkAn9wDLC1+OG7yYeQ+Pcq+7aamndysbMAL6My3KQh83G56ab7rktDtv7dvqmcK7NQ
jeXQwIHTtUWooW4bp9ANGjNkK4bdp36vDXU532+tiHZBBcx3EmqwTVJsVUiYh9twynbA45Jl42XT
1ka7r/FPtc4+MO4bEqojp3MnzFaCCHoPZIIgC9jL+XhdmJ4iFuWGMbgqggqewbXfDrtRrwkqwHLU
rQdNZxtRL/UMpKS8J0frnI0TpqP6JWhmaYYNLlVsOdWYZKpUDa0vF0XDFiwwt0YVuiLvs2WiDB57
bO2UdvZ7pjERXHqdf6PKTODFllvUP26p3Hr2oZumc+OpzF+nZcYuvmANiB+hm5mf57hIN6rCGgf4
a4WihOJ0FSTVWe0BkybjZ5W3xF8NF9MHrtzlK3QIeywTV3ZLBx8318VY7NO0+WyL9sksiyfRm5vJ
tm+iwl6Trf6NELWjr2HtSeOHoU13eU94bZYt0TqcLCOEDE8Q93Bl2T0IXN/trI8ga07RoF5XHV8k
s/ceESodvWi401JyXgdvrcc4MTW50mvxPCbfEkoCOL1x/GqnDDA78rZwcMl6VY7ZsPS0Y8QDF/Bk
BjA06ia49MgXXMOOjo6fPQXIfUqwhjEgEjsOjwq6zUmr1QW8zXQGRMHsBHXf4xkZoEeRwwhGytYu
or72WNA6UKZqaFPkB5Gpk7TnInj2B21jNGyGGGHT0d/L+LVE5wd5ZGfCsGr1CB1Ol2896FZJ6j85
av6YRu1BgnZLJP6mtHhkDrpUQNmFpX3Oip4BcLIXZK74plNvB6vF2WusUcm4iieshVRStjzcs44J
FteuNq1IV8r0rmjWthtggPQkugG4c5U4eZta4zlw0kdZ1FcFbEGP06u1mMILiEyyHtZV1a1hFx7b
MNiHhnrm1zWnb5rPZaITYMvRaEa7kILF8Ea+hv2nI0MSYXUm9GJPkXeeWPK28j233yRbxrosmLJw
HkoOVDPfiEKgnPLLszKJw5BlqzRMH00M5+bgylHsQ6TiVVKscPDcxugc63DaBV1BAaL4HQpT1D9G
5s2DjHVd6Q7KjX0EGYr6alf0ackBnG1lal/Zw/tQI8Ts6Ts6C3U8kchE0ao0f12abQOAvrEgtCEZ
djHOH0E4k1I4fFUAJCEimx1qXg9GXIfn2EAFi7POTWz9heb1MJr16Io+vYnJ5ltUjagWidJhVmui
wv3X1hYz5d4RjFJNFN8aPf7/MAEbs4biy/T2r17/Y3rr/Af1OSYRVIQzk0P8VH8wvTUZ6PJff8TW
fp02wE2CdWcw2FAxn3Dj/xg3zCZgXGUU6SoLO+ufcfRhhvxaW/z+1mfP3NfaYnK8yVaMUqGjNA+I
tu7gbKxSYKmnCYOjFfof4fgkpcHjNmxr7qoS064PkdMz4+uJmmA1ULo88meldSFtA/PLdU/cX2vU
R4INl4VnLdSuX+dojz0tXYl6M7Fuaz3xoqXpraUD50na916E+GOL6FgMw8rq46fKzEDdkIFiDny3
s3kdLQ56591PRN6udE+fM73iTUWFM3kKcVbGk1+gX49h+ZgwXxFJdFd11u8sLT/7Y/IIhj1bhfFt
XejqTvFA0pXWKWHiqCXlp5Mp2OfiK0jLaPHIuSe+VQVoWti0B2noY5e35QdpQS9T/VzKk9KFHf2N
E9zGveKvms5iGImSU6KUjNV+YZZjeaiakwVtQ6/fdKM/j+0b0a5IoysSLli3Y4NdmuPe75yNOjvX
tKC6jIHt6t0IxiK4CRgPrEJ8dczDI7n3qhLIeBrBlAW4XtkrzLineiCitiCnSVp55g5avUkJNtKB
PoWKQrprc85TB7UCf4z4zXvD7+wVG8gHKTiVEd84/mPJml7vz2lxn/HrrhC5j9gIRBPugBPt1AmO
NffXGRvqp54ieBwa5pXNduqg0nIwitrfaQkXnB8oUM/hQoukOXO9HwI0AHkN1yGy5UZk9RbgiKsl
3bqq+eELzsW84ca3+yXl3GKqCBEQLcY6H9WC0fvrYUAQC/ec7rRZtXTcWhW+jM64MkfrIQopSrui
WekCXe2kmWSe9ZgYovIbkyFMPv66Vrvgiln97TeOy0Y/q1GjHf+1R9z39ud77obJ/7j0OFH+ZkHF
QPPXI+6vXv+zfYIjQD1IapJlfPe0fRW4zQeVKk0TmbjzKzmOOafNf9Mw7P0+UUX2hlfdZjulIjr4
R5wD/a+Qn4CSZhOQYVvsxPhkX484G5WLE9ZpjCcE1Jro39Oe/I22X46FRJ7mAz23WJEqS94RwySe
YuVuzKOj1rxkrUXEIqIg9SkaoOgyhav4OxJu/cTwL01d37aUIREDvs6pcKgzAYgbfxcVbGFwrYs8
2ijO51SYF58i2zCefWtCo4sLDIVVJMu3RqMA6xBpH9KJx8CLz0pWMqKs1+2Uuu28nqJpqZqb1FRA
3iDWtmxOVOS8kXnuTeua6BLSxtL8BvHBsa9710TFYLZwXhyHZ5ScwRRGblnXlBLUeb5OehxhC6Fa
xcsJurbuDcT75QeREWXOv2glGyt9SAffxy90XwhET6rn9nhdZ/9DUsurosoOeRG8VOQg7chqlfeV
w2TKn7a+4Tw5hG/0hIdHSnfAUnmT6aOyB4sMyxvsHZCIfZ4UOxrZO5hb2zSoMOF0CIectVm2j2Og
b72SVXbRLKVzQiNwb1YGG54WnX0AA8AbxnTjOUNJgkpwTLpUrmRDs9fr7Xs3tTcagnBLPWrEiy+a
fjSOY/QZMdW2hf9axvYiKewV82h0GlN2O0BUaprPOn2NGrS3zMh7ZuWjr26QXrHIap5q5z2D6Ao8
tOZWdI4as/a6eNUanMLMzdVInKgm7+QwZ1YhAkFHECUF2IBJwzfMwEbMk5tkSnu2SdguE+NNjgRR
zFOeiXHPzPBDnXalMwbK53lQlcC34mtwmUpiwLuModFomZt+niN1OKyXjZkAtZmnTIyGO67hbsFe
mtxaRlFcx+1yxFsQpDt2TYvKgGcu3SC71qzNFK8QZM/Kj20x0w3A0zHwyoxvOeMvnXtOSc1LylhM
pEeYc6RqHSqmZvU8PoPZ6CzreaQ2MVuDY/gx9k2wNFLcmBAh0JN8H8UpE3+0CvyV2bQxX3PogJ4g
p8DLti19Ux3JpU/I+6ykmwzHtVPxWWtkj7Uhj5W1EUm1R+xy1dGrVTmOp6le+V0FhftFHUs6c23B
4JEpOSrsHDGDoe1N4g2HXvlwnAS+QjY9Ta1+0GtMa0aFwTJZWEP0GCNs6/XyKYustSS4ISzHOyjl
KxGo7bVewoy3+mGnqt/sWRk65bt0eo0KyLiVcxo19TRFvP8apwOtaZQhnlT76MYmuVEQphkpaDUD
Ak8t4lQDeZBKfRsMAjcZLbMTHHM/Mx+6QLDHbiy0R3hHY3a6BJCdckDajBzU90nVTtNojG4bauuQ
O7jyyivKeNf3ScCijOJRzfJdrtXXpSUQZqApFOIptDyysLng+b9OBq/K8FSNmKq0W6MjGMSWtPfA
w9Bzhg0Ycmc6VFEr3+IwevE1eBL97H0CGOiAXVp4WbizsYrUyrTMnTfVaFzRMhAuMbaMkglEg/av
ZzZhzEMKonMuZZRsA711mDWwtWCckSIOZrjBCntVfA+JuC2biS3svcYQpOScU4J3n9FIHxzxo63q
AJorg5NQwlOmb6FmWg7dVV9Fqy691ZqLlPB8OTaz5mhF77K/z5nJoNfFUwJO4JRzbkgGN61xr+Op
QXTI/H5wkf6PSAjTducx9TH0p8zBq8/6OwJw2DAbEj7fo3lWxMyIKbpbhgTRDsU+aQyMuDhExhSE
fEFga4BbJBGMjOdxlGQupcXekXP+6HsDUS/VyQgOSUX7NI+zePYfwoFco1q5je3pKhmNjwg2QeWU
m3GEHG9owPBLIjKg+TtMzBomZ7icYCxqa2so69XUGB62FopfnSm/TPxr5EGuLah75LdUQBsYTVeR
9kcBJ06r/aPl27uwLm+NIjwGzP9lnIM10MuCZ9haEpp7h8bc3/xrqx66GwxksBIRyZhYw0y6n7+p
ehj//lr1/NXrfzR2/8/dmSy3jWxb+13u+IcDfQKDOyHAXhRJ9dIEIckW+r7H098PdvmXrKqoCk8d
58QpH6toUTQyc+fea33L+iJkcCK4hH+Abz9c7OYvISXDJKxym6SWeb/Y6dz5ZAEuAMLTLMz5cLHj
S4DWbdngmmj+LjLku2r/B6N++/V//4cp9K8/+WdnMYxzuL35GO0T9CSJY91WPirAhXJtQtOIV1Pp
Vq99sMWFfg/YDkxItEwLZ5BIecaBgrR+Ez5Ei/hVL3nRbay/eFOw+GMfpO/lr2GplI/C4EnS/2P6
gBTglw7BP73+Q/kMSAKD+g+8zDzYeNcjUFSjohW4R8wfCtuf0wfaADbzBQpaQ6e+tnnGPnQIdOOH
c51n8HfUXcpc9X9Ud/3tfc/K3A+jh0GO1RDGcrRngouycAyYfdMn8LJVo9UpCgTClgblhuqLLnfu
AiXW483wah3SFim8FLmY2S+k4MJq4OxZR6UQbu/bOLXLr2G4HWQiKJjWy3tDm7ZAI7dYOzmWUU/d
VXLqJm9peSCPQhU0GNNFYd2U7Wbs7/mtACKmrRO+17/Kaol7+mHQn3qJaje8awKscUtMWWRUrlrs
XKbLcLXpn7WRqlgjJkUiCnVDhhrReFg150nAyyR9y431sKOhGKRVQk8NTQSmwTcoVkz7yQdLGGT3
HDvTMtOhJ3JU5ns13pnTwYAQAa1MQrsGcBP+1EUyEIuVVtcGzTU7OPbKtSjxHtCI7tOjwURv0J6k
4B4fvA5sK39EGVF6pHTlS686atpBrzjH4OZwQK+UbC+XZ026VNAtGc4U3kjmoxdeetp96b2ZEr16
0lbcZg+pMTri5sM/i57qkOJttx+p7xccfnIT8YloCyhWwSaYNQGRE5EHFaUIviRg1QTAuRPkoAZV
/1TZNdZUjBDdmxofxFc31j23q9TLRuq/6cxFo3appOUuGSAAKeTxGUWBeqPRUBKPRG/xjMwClQI7
emqgxZvORNmsijT9w2/gc8Ix8F4Gitp/Nhnne+yHJuP3pfjp9e9bCO5mzg2ilub78izSf99COGVM
mT7hXyrR97MI4ZKqK+wif20unGA/txC+BGiLc4jEWTGrTn9nF/ncY/zxzpGvmrLKD8+V/9dNRIZu
zjU3j/d7Jpcubv+FugS2CjuvPieZcKk+kwfzdrq2N0rjEAqYvWaA06Dm7TN7F9v77iSW3grtc/1Y
P3Lz4ZGdA16gh19ErPI77mon+3n8yr8hPZsXnQMV6oYsSf4rX0MUddFQLTTnVnaTjXJgm9rU191a
3RBut2W8T39xWT7iyvZX6EdmOWN60Z3Lfk10YBGceEP07v/Ys29W+NJoBi6tQkWhPvn37rgO0vqX
B/efXv+ziLK/KDpFkhCImGc///uDS3dcw64vCK1Fc447hafz59mHuFlXcJXQHTI/dceNL8TIzF0l
S/xVev2GuJmi69fjb37reC0ti2+n8xh/f7I/HH9yGgPEH+JiX1vXsn/T4pvKzR6xU+xWuXldwZf3
k2aZNMMmsKxlE1fbjLTBqtu3pGu2+Nwt7aQJPX6MGX1C2p3WeZ5j6Q0f0yAgYRTlF1K6nZm/kXJ2
r+R5cxX7096q9Hs7b8hk5kzQp+sxHi5qG5lS1/WHXoJgDJUDMvCdlWibgOnZWigbqbcZMNoZImRR
LtUB7TFpMWUo72WzXkxpulWN8TKXkMLJNbJlCz92dRIJhNsOSTUNsArln5EWq3iMH2DQ0+GeiHIK
3L4ibLKTmNoZ4tYiYbVuSZbqwIUgg3JrsFPYPuplS2BqPSe0khHAIWYtkYpdqZE6kDYpQEL1Z9+4
7SuaX6PmCpwnaHvNnuUOIiVEKoXBYO3VtnHTS922mGQoycngBO2GSfLSClmv+XRvpjnewfqlJjKt
b6Zt0ncNBkDi5JQB/fZjBPNSJZTMXCWIhfLuBcl2GlDumikdMTo50dcgQy8nn/v+MbXxn9VUFulV
ZkmO1wrHjNWzznAshIHa0oLKOejTLLSWXcsJXlvxnzsn+76Rs65o9SqGzML8ryrY+Icq+NPr348w
BbIS/DaVybr5nd7xfoTNzjRWCc4KZmKfmsjkFBI7r8L0QozzyxHGHwMr8i/27u/ZHBSVnehvhfD7
W/+h0fmwExhkveaW1ZEgilRRBzTtkc2gAZ/2aroGtoWOFix11oxUyTEyQRTzoT+4JvI6oyEGjSF2
BdgaCu2RKQtCSqoupkEtEGwDGPYwU7HRx6/7QUXTaS8NGW52BEC7z5GMpFW69WdqqErmyK6VW9Zo
A+y6kC91aNwDVG5mj6sMFkA8nfvOW3mwu5mWYDAqlp1PqB5hXUTYw/k2UdRUanDR6ajwh1mrkeNf
iJfpgBIuTQ/caMmTqsi306YLpQ5XqGNV1wfzv+vsa36Ag5LL4+U0GPFuCNIzGJMzgRR7vw5fmwRo
j1EEMctH3xskbqNnuyAy6SIrzKumCq6gOQYMo+jg6Fr5teiNUw3WJ721E7KDNQ5wgcKYrc9ySpUa
WI7jTQhnGwUAguRUDaHbzV1dvcNVV3vqVT6b0NGaXhW9PAMX76NCEJgh9KU0aM+WPzqZJ53SSX9k
dHWvt/qlQqneEJXiqLG4ywdpzRgW0WnyjSH8CcVB6CpaqR6zIqCQLeGB+/Wr2WfH3mAyOpqEbfy/
94oG5AU8PfvSiuwjupqF5kXrrPZWf2y18H2PsIWYD20ua/8dmTFzej6XuZ9e/2GPMFXV0BGU6LYJ
IuhjmYuSHjAb+8DfI4pmXBDvaNbosfV/rHLnVgy/K3DWzl6o36lycbz+wxbx4Z1/LhbaGjRVbnkk
Zsx090yajpE1wjlBGmX56yp48jEolho6q9HchgDi85kUb0bVaZL2lQ1BfiIs9RDNVPm0jo4wg3do
ftYJsZBKSKWATnlF6KE71gkDEwiDhtodjQhfjqg2TKk3VWrBUmijVcaw3sTnCE7kGTzbHhf2rYmF
VAOGH0TgsnK5qdD5SgnXSbJQPZ7xiWedsQ6sg/nxR3Ucsu+UyPGTb/QmXD/z1p6h39k9QTVloK4i
K7lPQ+2ySQ0XJtk5Z53ZrDefZqXH+uvoQDkhK7IpZuk5iBVDQ0dtTluRkVgg4oh+kx9obhb5zGvq
cmnPsx2fIY88T3toO5DIoybXvvGSY/YhSXYZKuoGw/99lVgrDDKLjPFRVSqbRldv0M9syfvc9TX1
lF0/C5Gmq0oV0g45xTkw+n2Pc76UrFtJtx/qXL0whgIcfgyKub+tvOaushXoamzMo3ejI/Gt4LUy
4SgWHQPuAh6TTGqSrEJJ7w3palLFqbCkjaUoW7PhUp1KN4VWLueQdSMpl82ErpEpS29pt+zATy0F
mW+U9ONNLsY9fIldhILax1/Uajc4Zd1QM3Dzn/2628p0Kah2FtgZ0ADetDFXk6jesoUZxss8fowS
OG0teWvEigT5rcVlPQ1iNzHJiMvBNggZXxUQuD48REa3DApjXUYPivfcZSrZgxeh+UwzckUg6kbK
BGH2gxtb34h8mskQkM2nHPIU/gt93BEdz4y/Wba4AoL+xuIIq0V8LtBqeXpA1pOolw3zjSSTd9Wc
u0XAX18UgsaHds+PiNOX1JRg/INjBuZ2LPJh9MOyAi+a2/9/NKLn+LUPu+I/vf7nHcr6ogsdcib/
O7PYPuyKWEfndgMGfPH/r1c/71D6F77C9R4hNaNxUt3et0X9CzUYmyUmVZn+Iq3F37hDkd/567b4
t7f+qYXYQpvHl1AGe4CVnguQqXWrlLAWDEdEE0Z6th+5XZDRs/Ib6FJ51t4JEzuNTfvNLLZW2aN8
DxlyxgtUhNAoiS3HG4VzJ+e2UuLGQfObYpckvCMHXk/tIaX3jbYVKbBBIB+erDiK8VyP4tjZ47Lq
/AIfE4S0JGKSGsnrwr5jDosIkV3JVJi3pU6i2ahQifogRFpTIbfJpB5Oq4ClWYoyZh1oJ1mvtrqa
Gyvmojj0Rb2aEN5FFljOwL5NREV8ZhQx3ax25MY4RUebzI+uGgOfotP2ZnIGhca3UnqybL2ZJzke
/BY1n4l4eM3Qb6GNj2rV0ChpDnL8HKMr9YurmmBp3d4L9dRN3Js0sfS9C2m458dyucQDibvA3eFE
bA6+epliuw9sunXfR93ZIqruovyu9y9z41go9EcQ7EpPU3/T5vdhLV8acQkHLN4i9Oi2QNyYJ4cT
ul7IIV7Y2VdUkWsNlPYCO9y5SurE7cACab4HWlRp3ZZGcFSzV8jCIVvt2Jbs3KJEUIQwtGaQLUkE
SBYhR01Qfx0t4bmRmbQIzKGbyfRnwj5clvUxwtXZYPLNSBrNWn87eBZ6r/uB4Xie+ezcCF7JufQx
+k86cLpso9gdaMlnZchWAQyjWAG9XVwOXb1JYo3fqg+g0Nd+XCBDjZeD+NZmPv3reFVY2oEAul1T
SCuk1UutQzgJu1L1x4M3lV8t/U2pg2mOtcGPN0icFy1RMTFozcKkc6VyOR1QVURxcptlvH1PE7t4
TlYtFYFlSednzIo02plV2ABvj0KgwOkOOpkHGPgaY9xuiCK4SWNeXhcN5ucx5c4ZRMRR+UW5tQLj
qgpT+zKtVd39owtLxmqIJVU6P8p/baEaZeIvW+hcmH5+/Xthyf7IUEfBAYIL5EMbypa/AOhlnCYY
w8wIYehYP7dQ7QumERDg1I+ztumjJ5TpDGRww0YPNWs0+QN/YwvVZivJ58vnL2/90xYaWZjGhFJF
+3FSQEOAkq0Unck/U2cJedxCzZI94hFaoXK39sri0ZdHGjfp0qIJb+jeSW5LZOqxK/zuos5LWkbA
h+y0P4bWsA155KYpWRI/tDACGRgrQ5rGWNYAT2YQXQEzPKnUfWPe91W465TqXA3puepaV0qMG6t+
NgLggdyOJlN6mQCp6HW9I2GAqmFpeRgcPXZQhOtLUd9I3JpV0sfQ/3WV5aR55QaAbuM+dRQsnH6v
lk5qcFbsOfGcqUAxEH9FCf9mKfayGP1XWYke27I/IyC5KSiofaPeBba3p/G1M7vsIolyFTVXuC31
ZxKirjjhGmCJLWiBeVRxqv1gofbwSybG5NYQOQaz9jGDQibnKr/q0m9W2O2w1HlI39GFgql6DokN
sIZbXyHBhuszeaDAu5/zeLooqbZ7y7vHtLn27XpZZHPmLwW86rvTXHyRpCgHBJZRlKUUZ7gYXXue
rOSoImCSsUsTDOXGlHR2+dI3975SblVfWg7TTeaBHKYIlEn/mk+ebjqHsr6skdF65Q1SJVJdOEZR
Vulw/igre1jElN2LnnJzoOw0KD9bylCTcjSjLFUYK4WUqaUOl5KyVZEsl+vtw0A5C9EWDuQQrhUx
OBFBn22b0DTviRcf1ZM/eTcxah0q5C7v70oqZovKOemtreaXx77W1Vu87MU2N7zHhJRWo1XIx1J2
7IyrYRaQpQmsAWhSVnoXwtgRNQKMwXJNA+TidRRZKwMhGt2BDX+JsTOr3gM2VWtq9k1Mjl6CiG2s
oASXF7leZEsDlVuH2g0Sw0WB+s1MiRmKwheii2hNEAYIwh6xXDKr5sAnxChCWkg9Kt7bGHGdh8hO
09PLZBbd9YaxlyYGgRKhzT6hzTkCvQChnp09BREHUKxf+94b0Q1rFVFfjLjPkjxsgfDhf6j+kP8h
AzSK8qpQvKv5L1PCpNMhFwyRDVaoBxERBqHKoHFrcT9R56sCRhbuawm0mYkJpUX/FXjEtkSYmCBQ
lPuvoU/kD5Y1H54G+GHZ/8bIxvW0ausbyVlF08cYRF1PIkd2leu7XEephjALItIBDRRs6bLJHfhZ
pNvSUMlJbhpG6wlKGmrlqDpK+WPjD1sv9k5YBrbq0KCHIdl61BeWMV2OgDa4KrmVYOIn5vQ7NFpe
1NxlIzMVUNeRFl8PUracCgn17lBsWsxltVZtmHyykwQ0qhyr4NxnivpHn1tzggztBaT8kFf+vfSf
/82/nVufX/9+btFv4NBCPvt57qd84RtaMhlj2Ixkmn/v59YsHbBBGdgyUaGzSfG99Ce5wiBbZ06X
/n4p+K25n6J8Kv3nI/eXt87k6KN6IJKiQrLDJN13PV4YNp9gIF4+TPfo6lfeFC/lgYXmsV3merjP
5e7a93Px0NQ9o2vRHAD5Em2Ld25BRvFOsyT/VCMAW/mDdaoD6Svhmqojy8rwZs6Zty1aNoUQXAJx
jt2ciisRj6vNObkGgbk84g8FAbqMLQisxKfjGbNLZmUw8ZcJ3FX16SjDRG3zBBxJ8dUPBie04C01
hKCR5GyHMGri00iMr0eHdhEi8Q9okWpz0i8pw6hl5vTfihjgjDhgXbkPwmJbZXcVUcEpFn2J7mye
Phf1o0ansJAhKo045NqhJOGqPBVF8U1Ow1tNqwTBFDa4hFYQIkpWcQc0EhTbQ2YgfDMJTe1l+aoQ
PhIv21s3g3hkihuhbZWuhgpQQoiO1zzHSnvlKyqRqz1GqChuyZCcoP+prf7YZ7XOWKPJF/6cZmE2
FvT9UkXu1uBKOOY5kD5yFynbcfRzg4+6VQlKsC+hO895GUblHXzIfQuJFhC9rj+chG4h3dK4ZFOb
8qt/vduzwJktfLjbf18ln17/vsCpPBncM8j4uYrfpyKCDqtuCsjmfNdfC1MWN+J6G+k8vYZfIwTp
ByBa+6uD+pv5FeZceH5Qmf3trX8qTC3RmmYFnoyINJOjHEu9Yl6PUgoWrNvoMfdy30RSGeDJbam6
8LIo4jH3H9r0JcU9yt0Q74bjQ1yyQP8HTbWz4RKE3uxLXKi2vbAhydX0JCMTfJGXHEQUgl04SHq4
1tP2JphZZrW3MPp7S1KWrQbocwyKfTggdUlnHoCfolmSya+xo2RL8pPvkL/peMHDUPqvoYGNKAZ4
rpqXlXYVtMGqqYadpVaXQ66vLaBTka1vSMR+yEf9yQLKoTXesKrz4jaUrWYDkvIY++nTGHYu4TlY
IHnZZOTSqx/gJ1Tjm7ofFgLKpaTHl62Xh+e8st76Ll/6BoQlAYCNz2S6zqT2shPNjU9Qd7lCukew
4V2cKcvKiJVHLRjWWeLVF+owZEt+ilWa2OFqyI3rIBoeGpNkiHQcl4UXLuMWxbhSv5jJq5pA4OND
TOecWf86qzAkRE+KeA3jy8iPt1WdXpgS6j/fN1fMXcldqFalJtHeLBcdIqJCfjXyyQEOvIj7ZjuA
VSzyaqNP27S/q1NCCY1LJcEiTq8msu7aInHGWmM8y8c6xzkKdEBav+/Ulyl56iNr1wFUMNvwtUuk
rS7GnYBcZ1Fbt8QEwyqHFeVZj0PiXcyh01trFsX6kr61A30t19GyCOjyglGhuYr/p9AMIoGnl6oo
nmnVksKXU4pHlCAEBSP38l4iyz40s+M9n73vPSZ4b3bDDzbQqZi8Lmzyk8nGnEYXdJVhn8yPm6ib
TZoOBioQa5GpmSsHqQ09cYCvGxsNhAkF1+TsnxShUS9Nvb+B2+jo5aG3iazXfcA4HqN6xG03cTC9
Tb7F9jyhd5m0HQh+PLHl3tSzLej0TVcOw2IKYyeCQe7jKB+JmEyImjSInFSwfeDLXrYUqwNzNxlL
Z0Q16MkCzv10pjW993pCZDtMb2nZ0iRChEXOJeCqB72bdolS3A6doHdVoHpvYFsUQeA2ItPhAyrb
cRBE12rY+1tCf4nzVoCX61/t4kkaKLbroxRsuWZTCrdPqU6gpTSDkAl+metA/Q6i+zEbuqd6uurD
ASEDgFh1DMlZxs/ReReGEmpOVwqsEWl9CAyFcDRsvgUmh+z1j64HuVvRUsCQP4+s/l1Ow3HBpvrp
uPj8+vfjQkAmRxBKjxkS1cc+hvJFZjhmY3K15m/6az1IviFJZcQVovH5VA9yriElNRjL/2iM/EYf
A/XM34+Lj299Fq1+rAf7uJIx/YloXxVxuw5tLP9WEvPEGJ6H6ASXPuwdztiVXq6AhpMNLzmtZG2m
CR5TUuB5/qb6c15tSnejJL1PkZf5AEsqYdV3FsjWMeOsYO40jvpBzku3VRnbCDXkcRZuIrCCev0z
3obMKWl4plLpZt29NhF4KGLroEFEGhPzqphxhHCZtXFsHMuP0IfQYX0VJO+N+rjMvFNX6E5dPTTT
4BI9ttW9V9UKSS1TIQIQmsgMqynqyiEHFW11OjhtNLkzxkKjMxxPr5bFD10/1WrxjC81pmsNdGAz
QnJIoFG14VWVJXdc6daMpXZgxzbM5O8TINAWLtCYfFvJz06SIq3CcDilIP0Yxq18MCDB1JPl01aX
NdoVp1eJyanIYKsfsrw7U2esJhSkdh1cx1PqSLp4SJRklbKFTPhBF0aLZseLVvXQumIaNz2dBgAJ
i2YWjoaPiiztyWVYZnG6JjZvowXqKWXfIq/BLYvcAZXn0vq+zMhQnFR7J0kKQ6XwWBEZm5Me13zz
rb1q2JzmECx8DQxuqd2St+uWuC4GHkP+igQ0VqksXMu0llyeIecFX2MMQyntG6l+VZqD1rxW/Tlo
jJ0BHE3J91MHu8p7UPPalQbeorjS82g5jf3Cz/q1R1hWIAEEbqstIqhHs2nVnWeJUwyNMqEXnJbx
DUfcUcljJ0lXiRSSM644AJVWkAEy1KwhRjNEHgQ+8jaCZc44ovJ7hwHaxpjSC820t7C4ljqpTXV2
64c8NbJRqHitApq9rC5KGx/D19Dc4hK5VBqNEsK8RND5mmU08nrIlGq0D0PzEJC7B6NxEItSJthJ
bWxyI0FwxWa9kefAPpPpLGadkhZadS4Y3ckE4gVcZRBFVgT/VVDOZoBjGjW8ili5CtMXlw38JDOf
IJuWqaCxT+LwhBs7k9aiox3QW/ajzDPjRHZAeCid8b5xokbBatdhfJPcUrSbgrZIF1aOLIjOm2pi
kkW75yS8FMldTzc7Z1xTysTfJMluHMdjo4mTZBjrUM1WRlqt0klaRXW3w958bQ9W6+aWANxpg+vV
NDpOdqM/+PmQrPF5H3uhnDrkxnRfgGeNOZ+3VNkXI+h5el3hqTLKExk44GhhcSrdXLWoYBFiALuL
EecWy5OAlrZRJ1dr9dniBQ10UpLAlSE7LKrcr99KxeydP/YkmidzpCXBmLTmdEsAR/9+cbFN9vMP
J9E/vf6vk2hWbzI9xNLAxYVG7azZ+uviMmMPaI6j+KPWn/PNP3QmNNrmzCMFjMXvKjC+9K5IxlHD
3YVr7nwQ/V7oBa/89ST6/NY/S5IF0UDpUCfRPujVTU+QDcwct2i8c64lD1mI3W2S63CnTcER2MZW
z7gNDPEmV6zHLEDmKCdk5QylCteP1eMPxML2dex2ireFf5s5vcKt2FdfkTUe6wpUXP1aJslV2Sdb
eyjUJclwl3pZ77TZfkx5aZXdBlIcrTKizGkKhj4RLzi8amN6tgfp2HXRZaowZ2+Ui0kNz8NEiR4g
eRJFf1OnkvVQCelVFz5pv4aGHxXvfrEuBwaiiebxtOuEhE+u3dKEYWPBPDFJxpWGz74O8lNU1Ksi
mK6m1rqv2/K11dWrTABfaEMhP9VxEBELWtT+S1uZ/iboUw9HqP84ZpW8jpTkcupIWve9lpgGX5rO
pVF/k4yaI640lI0Msxz8igYhTQIf4/RFLLm+lWdv1RwDOpDRYCRMD1t/Myok/8blGqKT2zXNCnLl
W8unk1ncAmUDDp30IjBPKsGrrniIE0I37OHAacVWY+wqm/glyreAKChlujGx8aKLSy1ljcx4S7j2
MSRFeE79yQlkkAGKeyLY0WlhjAwrZt3XQ78TnZYsFbU6Fdpwb6mpUxgjU2BgrFWGLi4A8qp4Bl1g
4RGFClI3Fbd52T//sbsIPQBdQUeA0nK2Nfx3f3NWYH3YRf7p9e/1rIFegr0JBNus02I/eG9/gBTQ
2F1QgWs/RnY/53L0N1GJolGlL4rpb56m/dxF6G/ihKDKVcEBfB/Z/UY9q8yJCp/aH7/+6J/6m4mf
gWAP/HhfGInONT/Y8W68BRQfGufVcxE3eBUyn+Or1ahLkws/PWhzx56SMg8xjprAUKl2Vpn1ZE/R
SiH3efQATenfwjI4kda0zjihJCk9lQpYETGZO4WJkazdMY9rZ6yqmR8qYgwSLO/RQ2uTm9YhDzDK
JdZFQLA9Ss5dED4TN83kJz6pWrINNf8+lgWkF2YysrmvelZvnulX2aDPXb+bKW4u5awMVr0x4JyG
ylHQtOjm7oVvxJcaXv6GtoZMeyOgzcF2Ir3OxeoYwuEw49ZFJ/tEaMuR+zREQz+7rXSNrgl9oYw2
ykg7JaStEteEl/AyQbslMLtdUvqrrrpSzMua/ZdUrpr8X/ulle9DWjZKqPhOoUZbi3A4o01TJ29l
PvQcsIFRFqscAS333+t8QCyhJ8tAgDKBVKaBHUnSAc1rxcYaWtjTEv2hJilHytBtiuIqlehD1XJ/
5voEE7u4jkt6KFmTrpo2uy3U8WDLXGvbKViVhXcGMbXrRRy7gSZt/+xlr1JBMK2mz/hfrpD5Ovr3
Zf/p9e/LnjsedBAbgo7CpoKq+33Zc60VwJpANs1cJe7GH5c9gxDB2mfyzeL/ZdmjBCfrV/u5WfzG
srf/LgVHaPX+k5vsLx9vsUNjEjehUjsQSHjMp6cmJB9DJWLaq4WTqeT+jZLdnmtuk64RkuIRzrke
FaCUe7vwd2Oda4iQpuvAOPU69DWlgx1GarWn3hftjq9etG1725gec7xibY7jhpBJwLPRhdbKzPRN
nQHiXKJAI4eeYRnVt6YQ5k7WmI8OsABUJd/ZjVi2auPfMlDp96YsoYNS++4rOGdI+HXMENa7Iz5j
G7ArWD4CoempinYFKpqAnm2vc9tmJ1FJAtGih1i+qNlliqK9SfqLtHhT2YW0wECHwLY0BclJUJ+b
PVyRWjoGxTe4DwvyrZZGF65S60ljjytJmvLjzFvI7H5VpICyP2gC1vJ8rKb1uK00H+B+dCkVnNww
9dpxS2zGlmCwYtEKf1eXr3K5lKfipkcael9EER/G6EtnGqg5kWMPOtejP3tBapjRZz8EVrv/ygdi
oPD3Bfnp9R8WJPIWau9/SNHWVdSHWMP07wKYD4uR98G7kHF0sCo58z+cwXPIHv+hCcbk4re0MQgT
/+EM/vi259X6wZgRl3JeFL0d7vs8XngYJ1RH+lry60asWzZ1ctAu4g5bVQLmIcaRbEVvDUesynCB
56Uygcs08xGL4phiPyk5aV6L0nq1xskx14kBJesqhVuK2QjAsnfFDXJs7goDlLe/sFgqWLS6N8AQ
vn0i+W1lhptsXLUdacy0oeER866uc7rthCrAHwn3JpaKfJUMa9q2jm+tlDIjpXFc5MahnKNXyoW8
AP98DwMZ8FeMWZ9uTHalWygWu+UoXxQTo0aLIPn7kituomy96XrQsX2A3xgXqcCGTPBbGu5gvdDo
XXum7JjJtXiVyNuT2+XIQAV4LMBkDNssrkjQHUD/Iu57ZMBCAglmEScaRPSTmjWeKe3afDKuq/6+
dybzRYEKMsbWKskebd+tqwV6dY/PnviHa8D04OFeGKkoxSK97/OdHAh+0LWPqMNrmZKUCO6QLexN
JqoB3wzB5EJ+9Oq11SGhPvSHGhUh+piexDV/V4xOaq/Tca8Gz6G/JEATrULqiBa0LCJ4DYgpH/Ga
iMISOKRrco8ABk+GtbllW4Zsuxi/IWQ3rvIqcNMOTuwSj3TVfY0di0SI4CbtDvPX9TuYlzPrSJHW
JoC1dHKi4Zrnir74oYgvetIidlLuIgEcM1cjrKhaqt8qzZUqagk3sQ/VY6RvJHEYxM5W0ZTsabk0
BuLDm85f2Oll1n3z7bcif7X8O19Z0cos+Luyj513b2JjLyhSDrzvtj2TXAsZzTNo6r1mqutJ5Mdi
lCMTVTDfgFU7W851Y+UpB09Zx8/+dJTGVUI+NUkZZ+Eh6HITqKaDa4NQa6OF/FV6Rgsryyv8gHLm
dtahPac8WezHi7y8JTJ2j+sbgA3c9j6nV4NzlqhwZelF9AMdhVRBvLrfejbqBie8Kx+KgtJzoa2o
YQfYv0PrCH8NDh0OKBEejIHkTa5B+l6W4JbqBZczP1+C8ymCyyl0/TBzcrNzwuHFRPYbv8lJ5Vij
4UDeCgq3H4GTjhNi0unKT8Vx8NS1Yq0iezr0/doGmjvqiDA92IN9veuls8cDHI05nbf2MjYpllci
/haxXuFohg8i3JXZDVzgKEUEtxjW08HaW/v6unny7lFF9biDnzTsRBly4YXVIMqiU2Q6Xb+slIe6
4PkN3qacUcbC6k7Qm/haKzmmvFBfUC4zCuTPeEE+ZNw1l+pFNQ3HyYRhDP3QZJXpsfEoAm/h4X/n
Fs0kbTGSfo5Nf1rkrylRkp0jfeubg3qjPI1f+TKdvLlBqp3ELWgc/h/lg/LEF5Qn6S62FxrStJqP
1NaH0Cmy9KjCMUWgWjnCOuWdRG4X30hDyQDUA1mRyjMRG8ODmaUM7sUm79VTAoRPRhzdH/lI/thD
czb4InWZMS6cSVh8/30YwxieWvTD5fWfXv/eAsMlqIjvc5PvB+B7DSuj1uTA/F6mfi9vfx6bOJvx
N9mWbXKZ5kylZv55bBpfZpKezVFrG9w6ld8zKxmfithPbxzY3q/HJh5iprm2VOzlMM8cuQevIVtt
6dRScQzUlhiQjCsrDBI8PGaawcjLLr0uK5hi9icjla0LkkzjozwOJ89vHwlkh9LPNlWqebGNS3ta
Vr2VsfMhSNnZgyk2CjL0nRHJHKvKjJJuGwy7aMqjBTwMBKD9qbULkkWMvN9lKBhfeqrDtrTHxSQa
UgLkcUe4D55/G2ehBGxcwlqtj29exWlhMK3gzLI3ejm1K0WL72L+meE7aWLtiDb1bGo92m4rpQHX
4xVDO25dMxqG+S3I2A5zKSISe/L2mSwny4EwKm9l1kxbZNIfVo2YZKyeuTkt65D2XxwQIZFZmBGt
mmRRAtA9thrdmDTm50hmcyV9EBalv8mEqfbr6FAW5kYJRbkazfY+i8q7uBmv8tDapcNwLH0yC9ue
bAvy1pDxgB+riOIIVUkwLm8Im7atUxtG9BVl+V6pSwoETTtDEo8X5hzXJk1M0fLAo/j3m+bF7iHK
aS1QcZssA1nr1jCRz1mGGdUuiW0aav2mFsZRLkc6/XVHbt4QHvp2bC8xTD0baWlyRnb8jgiXdcY4
ABC8h1ohPUrxtKlj6SxS1P6KopwstXxEMQjcpInOjS/BeY/JnAlBq3W1RLRogYqLPVYoxo0UjGSH
REXHX3fyf9yd147cVtq1r4gCc/gPi6FiV+d4QrQ6MOewSV79/1Aef2rJxgx8aljAwGOXRUnFvd+w
1rPG8UbJ6aeTWlPQbinAXIA0pq6q4E8rYFy7IxEcOGc1GQwETrmRyIV9N+mvUmEAzEqua2k4WpH2
pmvRNal4mOvGeBtOyhWW1MLXijIY2uz5X3u4/ZisMZZD0ofSz2Ep/OOX+jb9v+ij8l771/+cZOfX
4gNkFLP4v+kIfvv8z44AdSErY8p3NH4/hvg/jzdmbOvPyrQeJeFXYZL6zVoHhfT2awLdj4bhz+NN
/bbKFVEq/h8M+R+06Ajw/6Yr+PnoyjoD/NoVcIZUo3Cs5Jh1iuLKpe3qcZ8HetGCj8uySya9JUG7
CYG7Y1NjwjBP0+wEhX6rjERLyg1LLgLYYBg06V4ivFdFhgf1aROR6euEb7JjBBNJv2TDe0p1aZL/
W5ADnOvLLs4xZMbtfkDClFXaBWnrykaI/ByrjAJ0gYZbXLWkDM+65ZWkDpsZAAPrrp/fBNlCw2w+
1emwm4rhaamm91CaYegKw+snxQMkDMWQAWJcuMTTXwpVYwu5MhY8HBOoKEdCfjWXuIUDk3u3Lais
VWCI8vd8iE525AClXIjfnrO9VvR7PdOvVqh9pSxXacye3eBwzuLRTwvJqyPBsWhusl61N2YyUvu3
CnBUOb0c534zdOQ+yqT/OJEmudHaOw31d+6UZM0ScEX7UJXFMUpYQEYx0uEP0xJexDoz1S8jB4p/
7BCCN8GbHCSajRBDQB7NrzKJCiVcSmWMXE1TAgCB1C45TEiiWFT9ZQnR7+jFvuziR70pZ1+rUIdi
Lpoik60CwZwlkZ5x85ZBqUfh7Y+KcYMzF/cSM9FFu4As84BIgkmNBBYVU8JMalETvmJC85f80+j6
gy7Hn5MJig/NAd2F/CBJ5klYyfWKGYxlacsayIVPKU0LzJjKc+K72rA2Vpl4TpucHfbx2O7ogFiV
6O+9nDy283sdv8rmtZ7N+8pqC99A7+Zod0K+KeRtE6l+JoWo06n8Gut75+j3pUxITfeujtjIFrl4
73UFxVJErapfD/KnM78Yan/VOdJJZbMy84WQNL4F8egZU7+TnQn7U7Ij23MjLHiMarHpo3YXzvYp
ydStTk6oEdHJQiPB1cpw1PZDldRyJ72sHQNSgDAZLM+nNWxijB4yZPSYlAKpHbZ9le/NdjlbFJza
VKxhUOkmDq3ZtxJ486raOLfaGsPKpl+fj3X/0bD978xTFsWXUaR6ZWYfKjQCfW6dTQPtAA1lmN3r
THnRa0DCBmCaSLu0K7chaSPwBGD6P0+RjqgCqTBOWTTRVLLoxgbUaIgW5lW9gONukyFnwI33BLDR
HarqDg+DWxNl0RMj7pC3no3mYYHh0a/yiAadBEFc0UbPRr5sxAvJEo7l8coUERF+MYv677EqNrgb
PEmsORFiV/fdYR7yXe7Ez60lXxoVWz/mx1FYFpsuK1+J4IW1tcmXt0U371eE5Ij2o0MDUqxikAnm
ijuzwjfRiSToRYgn22rhm46KpENNAsc8JaFoqa8nlCZjKvbh9ObY3HPY3dhj068jSKyMJ4uSIO+L
06xVmmvFjzmVhj5NJ3gIL5GMs0/J05twrm+GKPMUA0WHjdDCbE2guqabZgoFXysF9iqdKdHQxGhp
sJOwHENdo6CyceSPAs3NjPamR4PT1aEro8mpssAaQcdopZeNOA5X6Y61injiVc6jpU6/zWOaOEnM
gJSUFEEMc8QknLBX6IBMVUgagR0hI1uw2YR6elkK67HT9Oc2DW8aFcSO3BbKXq0zohDiPVKhdGtV
zgVf83dLr8bdv/tCJwxxzS5kt4Ws5H9c6ApV/Zdu5UdB8Nvnf17oyACwAtNh/OYixgJnQkjAaWCa
BCf+srBf92krv4keimYHfMvPfkX9tvYwlAcs3/8oA/7Jhf57v/L7o68Dxa8XOiL01Mm4UnGwZNts
wraJ33XDN4ZNOieTzExbQz3VAvYjKKdY8r0eSac6EzTXRVRgqreiB8FgKRbJfWOgoVc7VCyZJSd7
oxq58scb2guWePJ9jiYzkbOOF1+2iLqhOkdttJN0ddOOQP4yO9w3oRm9iRCfQkjeqOX1+I57kAy1
JF1IXb93Goz89UNGzCnSaFTAJKbq0zlumP1XpRnIC5KdQT/1zXjVSNVdPKzTdt2mqM32sRnf56vq
tGTYMkXOu9XXyAFyd4hDz5rt/QAKZpzYGJpTdd+nHS4v0oTUMZCWBQ5Te+HAqV60Z05mwpkifkNQ
zOXpDjMJR2B5mnTHH2X9kNUP7WTMB4KjPKePxA5Fz7BvmUOVknHoWsuXtWknGUeFYD6Mz8wqOje1
5nyj0w/FxfJgrtOdioSYMXmTGfuFs7aPamzbXe+tfjDURbtQGK9JQhaviehvupGydteg7CtH41aD
MD2TpeLUC3au/C7R1OuIoFUtFjt7jXnC3scSojU4n/qRyADMz1OqytdlPNev6rpxGVlX1OSzREiM
5ehy1fZZ+RN8sJVXyXagWfcEbPGrp9lZbpTGT9p9FSqnVkB2iNcWY5aN9yWvjwrTrdTu3zXYV7RU
1saMHlLBBDSKb3q7v55i0sq72RsbMJhhS1FjXJbd+KQlFhBJ0n/hRSYHON9BSlaizVqogzzdSwWU
dqa0thLjfumgsaaDBdCm2GrxJ2+610J2KFfQh0rsi51trL64XFb3OP+qQGxshAShD0eRvgC0Vto3
VSk9o7bdub0jMPOF5fJBjowHzRbES7DIdLHc3IrJRiOnn/uIpJqm26q43+r20Sn192iE8dwM1sWg
5N9jFHC6yv4JNcUWy8kViT0aR7c2PSt9tpEs1S/Zupr5FBC+SVLoXlXO0vQiLGMzOseWhQ6+5k0R
jr5R7KL2JpvPdnGXtKTblqT0TE4ws4KtKDxK/S5JnGCA66GbideV7YaL4Fm2ACTXjFQL/vMMWJeh
3pcwpG1WSYok72uHzh9vQUFZKMOJNvrxVR3wjg7wK7GdSZuIUlLiW0h64WWVshVHtKbVHw2FpxRL
GIuyY94kyNINLuH2NUVGqE4PkhZfTg4T6GwtY3t52BJ6fEnK6MRO3hmwrkEAnWes/SGzciriTup9
qeUpEmpluPtXMrWzRg3dQgKYIeYONd1+j/GuS5IrZSbET52eE9yfi90dkMC4FBobRBTI8FXPGW9G
yvecoCoJ4XxBWW/rdBRFu52c1g+b8aKN8xPezlNZzQfGRh+lKflA1I8ZOuq06F/7uVi8tJGIrxzj
V0XXru0svLYJAeVbNzO3t966sKhJEaV1aHo3Wx6XRXNDJ5jK4dwoio9U0w0FDxMVvoravmcUMmAz
1I5LAZiUuO7+e46/qQYiHjWA38SLQScjkfo4FKwqGnLMMBekCgomJsUZHcFm1EB9z33z79bEkH2n
MLCDh8Hd+D8uajTWf7mof//8z7Gig5NwldRZKrKbXzUxGjIZSEboZVbdC03xn4NFLmruYXx/4NPQ
8a3K7C+dNxNF+KAaM0kmYf9osIi/6K+d99dHN34bLC4Eigu9okvWjRIg2PI4TgGgmmDJTawujnM9
W9T4hflkDeyCFIHxrhv9vs2fZagSnTS6tR4N25BtBN5adh0p02/aFeVCtW/Zb3mZnHvEaV9UTX1V
zu+odYVKTnqls1ta+cSAaOkAyD+F2yNiXjnhVvQmqaEdKqxCS3cIFes+mp134GJc6B1K2KmHIwHo
vtDMzNec2CQhrR+Y4eOfL6XGj+Rok7JEnIZyt2TEu+YrGT+k7pcSsW+trWZFr07ugGKzl7dQ01yV
wDJlhIOR4IMKQeM7+wYxrpTFD8OYnUeN4RRM+HKevDTi/Awz9cWWSs9uyKEj541Gbmuz7o4AoIkx
vk44BEtT3bW8YKF8p6osYCZ5q00DhN8zZf0mAflODcfqaXpq7bs2FNcayzkhWWiQ0+VqND8tvc85
0TDSs+LJs2WrqmwgDfvSWoKaHINw10iX6XKaksdBzl6GcDpy9rm63X3IQ7lnQvLIn+JVx1w37dJd
KNv645JSiiQLcpp53GGsv8Ic1bhqO9wWi/OQNB0UC+EQ0oEdiQiLXuasUfYG1kbkAhuFq1EMXoPc
oKgm2B5PRkYcUUSuYGdZ37Ua5Xc4aR+MTzO4I8ur0jl7J7WfB85p/J0Xmp75OCKui6X1seAr2HK4
Sq/NSTtihzhEXUP/Nd7Jk/MpVqiyeszM3B8loI99Vj4tLSPdpcLTDDLTxG4toraH4/IIJtqXzeYB
ekBAYIC0C8N+T/AguSHLla0332WpuUxr0o+S/kGkxfxQSc1B1du7TB0RKRjshVFaqJpgG+M169Oq
KqvlOFlDIi+0vNrFygW9GUaDO4bXsq0Vx8kZh13e2s5eSU2WOQvBHFpKQdAu4bYUec+tw5h0Lgai
EBqShwX4F9aa7U3ROx8cDv2F0+NIHbVdosyXuqT5s5UZnqC7l0YCEbjAumy8UZ3rSOWamcJXkeWn
qV7OSxxejt0Sf8w9i71BVa//tW3WegiSMGuBlLQchIfmfzd0suPhoP3SZv3d5/88ve1vMs5rfvzM
kf/P3BRYE6rEL5PRP49u/RumnpXrhHv8R4bcz6N7TROgw4LU/B+G8z/BjFBZ/np0//7cP6Lpv0gp
ajOasJWaEemGIxv1XCL8q8g0+WqQzJeMUJwSr++QNJRGds9KCF6yhOJP1suN1qISFDo9TCdnPeU8
y/daQhIwWst9ysDFGuqDudo6YAJJ2Ng0uIssSQ1aprEa0VE3sNCV/HFiAtGMUnqhp+leZwpkJK1f
1cMtOPQkfmhaxfQt281zEWSddWj530hhVdAkDPEipk89AQeKXpiuEwmOyOboVImrCrZakcGWIdsu
DAmN5cbQs41ooZdpb05hEChzqCmo1MZvoKXPjezPfexVqELQpMNVAhoyFQSziStVRgtof6/T3sWG
4Ve5A4QeeUgeod4mWcR81OU1S8gz5mu9YIFPWN1Od3YyySdStJeSkKO6fExpWwg/Be5xaqWnpItP
hc7hPRHKWpn3TTH0B64yhqn2UajIz7VOe8nzlKL2mTDQs2ESZpQO5rgzBtm5YDpJOpRiPTaG+hJL
+hpuPZqsWQB8/mtfZJacFEOY22DVgl5T/+eLvILTv7zIf/f5Ly+yukIdFKizf+ibvrzHOrUUQAa2
uAQ1fpEoGt9gs1OZMfn8Y8ry81U2viGGAj+kswH5YZn4R6/y76qovzz5WqV9eZXlHukTFiP6HsuJ
DrYcLQCQu8/UislSLwN1pH/qYC+OseQLZxh3TXwxLcOVVM8QSKbAVOZrZEPM9K1jYzACLbC72vZz
I2dPaWd8dFUfVHZ3STfCSyYdTXJrk7h0jUTGaHDR2i9ElX1mo7M3rW5n0xkqecLVPOdHVc8/hdJj
4BF7bYWAyf7otK+ZYAtgDcVbn1TkrktkMMa71mb3uiieaBy3pLgTaaMHBA8EuXyHj+A8OTqanw9D
flfIf1qG3C8d4VL6HBfGh3JLFjDj5zBHTIj8RCJnKEl6Lw45MWz5Y0alojkw1CyiyxTFQ/uPe2Pw
tcHYFRmR2BYN9dRZl2ETulooZK8lh1Ym300aQB/oC/n1deXVxF1mkunW9rCpl5xIrYgY5V07G8+9
uNKj7hCpE7xwEchc9VBuRPgwWfahLiiUOm18amMNukTOEL3nih/DEriEtiZHxuuZ4dhZdNG29dS5
qtNQqEpRi7KnTHwIn+plW12NGaokjR1HHArWAURluwQ2dTuz1BhfwWGZLVy8BUZ137ZETF+fx1dY
M8i9cCLLY9rEufWvPSXW0eIPsxKhKRwU2uoF+i8hQRhy+Re+nBJ/9/mfU1XUGuggNd74PzhgX5TM
5LawP6WX+7EN5TL+88ZnFwqgYSXW0rRxK/PyfmnWAKfzT1bVCvLKf9SsmT9sTr/yG77+0ql1fj0m
em2OdFNKYTO2m+HA3eczPPWdTfeqBEqAtOw8BtS/t8ulOCi38cm8EAeClr3MLwMOD8zw18veOTaH
5iAueuXDbr7rJhNLLz7NuVflnygHL+KT+mKVcBY26OnddoJJuBnKQ4gmqmBwMiA0kI4CbcKosF5V
Pai3N+FDTBxKGBESf85Qe1VQDPdtMG9JVAS5be7z8KVxrhBCX6jbPlC3LJj8KVh4ansLljE/pO8M
cAkBVNSN/UmMola8hJ8Vw0q0jvxbkzf4o9d7rQdXauvsCtLbXCydG4CtvuwjKdlN+6jkUTRP5v+I
duOpviOhrNP67WilD8mo+5NxLMHZA3PFlB9Y94Y/bpYNqxC3c5PNR+a+5RuC2NzWjdzZ0w6k8l0Y
W3SBG3Qafh4gRvRir3ysH+vv24/ENTfP7aZ2kwAl38bcPDaeuo+2Nsa0DVMqt/W7QFExpm6wFguR
bXT6xQfcYEs2e712ZcIHQy/p10FzGC81r9iJG+VOXkdn5h3jt6Ogx94M4Y6AnKJ4TRXUgDoe6XAn
nrWzvo8ujLNx1q/y4TMOtcCUeTr7DihaM/pNFejPaL3NPciHCMUm+xx+KDfmnX5HNfUjjkOs2cGl
m4CJjIeNRpx2OssXEqa4VC62kz0d2rC9UJoAj1WZUt98V3zAuTudlB4zMNy1V7sonAMbSr8sH8L+
2g5UT/YUn8zcAO1r0HlDwITAX85jzy5quC533bP0mh/7w7Kt/XBHwM9D3SdMhD1G+wg7+Z6deKYw
QN0ucPTaFxnjB4fOE6UJZB13PEjZ5s14WU0gUqBjPHF1NmIveEcsvkJGeVZZWylwgamzyu6EulGr
XfBume531j6dN1fcWEwcmUZiJES3o/csvkg0gFnKlN3F3e320UZ9rwyXF6DqPdIgJZlIo8uJCQBe
unLXxkF9ZFKxqLvevDZ5u260St80ugM5T2KgWW0r65UNL7tgt6skrxItNlf1cfZVV/OSI3W1MY6u
2m0YHN7H4mUYj+iSFBjQkwvTUxa7qA7grEcbhhvto4F2GY6xEnTjToEFeGNf2Vdoa8/Fx/Qd4BKy
UGitTPsL5g1XtLT285jEfFs7/Txyh3vFxfh9WM59GT32r9ldNp27IzOa5S2Nbkf9MWNj70ZjvOkX
vsqOh7smxGewUQivYFhBUrTe3ibTWwO9kA26flWGGRPda6V1Q/ugvKQdv9+Y9rxyFy7Hub3Mxtty
9sLi3qAUKDaO+qKgAFIvNXKepst0NrZj7lq6y0hyqu4SKKXceSKNYRSuyafZxoBt7IQ3kR5gz55I
zsxc/ST23V6c8nN6Vp/wCEElUN9qXlDLY7xdnRbhoUOWn+Kb4VSfncO8t15t3IvNXkT3MBUXUiu0
5dqqv/d9GIzD9G62uteU7am2bqvEB043zmRIeikKMPBoW4cp+YNKMhIveRQMO1abXrMj1S9ojA2J
TG7uRh7ygU270QPSMvlr3Oo78zhuS1/1Zi+9UVwOiUO6Sf3MA4oTSJ7j5a7jWZ6jXIGYMwwKg011
Tm4a+pmN8oTI+YHMjJje5HN5u5inF5iE/NAiT5uvSiSm676/hZezoXpJHtTuxOH62T8x+oa+chNF
1GSnUf1Im71Zlgc8qrPBGcoBA2EBUFS+t9BQ9AjLMpobswM5jjYs3A/ovpLrtaSJzuEBfkpSB/VA
XulyCzFAGy+U7By/lMbZZnmWr3+o/XPfPA24U00OOAQYK1zfizpXQPOTNxG7AVTl1iZhcXAPXr1i
kO7FHyxZmu+hK91Vj5NAcuDNQ0BkF8aw6lgd5TMs3/ZQHvDYH7H3+1VQedKJZswrL+JpM++wfm6Y
XW/A/R7/tWUQLQO9DKxokG10TT92uf+lDAJmzbL3Sxn0d5//s1lyvq00kq8iWFzgzC3WibShmb8t
lc1vkJ0s3cLohYB2rXH+r/wxodrZlGnrbH3dKv8j78iPOc1X/+ZfHvm38iePlSICeCCOVTQQoTo3
e10TJyFubIfDoXlXZxKUoyeHSJuJXWSa9NvWGq7khOB5vu3gIvk+g2oyBTYmx51DXFbjrG5V/Vip
nLyxcZda5TnHXKykVBJ8KVWl3ZLo6bU1EWyi9ianZMb6Sd6yR9iake172UjfZaUkqbe2a1fRG+UQ
p92j0CLTjefybuL4WsnNkQo0mKDQjngcFtChot5BXjdubClfblm3vcsLIB6H7fcYyNFYHWvJwnk9
p0o4bUUuVWT+kHO/U/PYsoDF8w5Wqj0FEdIDr03iox0vFxGrQa+d5cvGtJHeYp+xhjhzxZA19ISL
b0eHZjSulhk3jVlcOBMJ9cyCdvZknlCTuVZienLN2BLgVQcnJbFuFWRDtSruh9CqVt7TTiv4SUcL
l7dMg1YoV4NIt9nQb+twCWYjP4qQ0eXA9F+mGNTHXdK/q4N5MWdAlZjlNcQRWLhapZ3c9pdLTkwA
V2ZpYf7o7HQ7Dn6La12qXtKZykdNz2bfJJ5mJRtDNiGBgw/r9/0CLsV6xFjoZjry2n4iDS9mO3c7
Tk+l9BplF6rM7bd8ElCyEbEUqEvlZco5k97m6MMSEk5bZEyDOFrlqRD8ZuXs65PHWEKdNeMWDY3t
KnRT0xKHgVG/lckTmd5Bzm8NgcfHMKy3S9XujQy/eZhcAeO4R0kLzFxBg4NPYTXMMfKVu4KnNDZ1
evGvPqvwc66wI4dThWnqf23ZADv/ZbBDQ/br53+eVQhlIVRgMqVz+zG++XOy46DOd3QEMDRuvwUR
cTApRNyTWA9GQ2fY9PPMMr5xmKmGraurwGYNMvsHQhimV78Oadcz65dH/22yk8yKiLNa6o4jGw/L
Qh+mo45s0HnU077DUzJpiTiZWr1ex6H+IVqq33GxPiyreZhGyHOVDJ0Z1f91kcOLzZR3ARyWrx1h
XoUXs851yOVieNlLDkyylPdLahQWa7pAqZYkK9+BGnBMEr/O1CDq9FtLhNuMWURo2ddDYvixbgdF
qu3DjlFp0z6tmPVcGNsqc/AOdK6S5Qe1I17ClHlnZNJRanO4dqzm3jLoirIEYHUNs51iTxquROJc
K6ZyOy3Vk6nNlLLqpd5yRMzjbc7kwukJUeGJGWUgJyDhq1mR8F0RHzQpGr3B6C03AvwXjvYpqrIL
fcL+AswyX/St3hdu6UBGm9LmMtTUVwDU28aBV/cRz9l8P+tzdm0uImM1rqJ8eLepOMolfzTDjBX4
7OcTKhJ7pIxtFru+SyBZZBz3UTsi9h2H/FwP2RpUaGJVK9UreyzuImM3CVIDqvCiQFXQIEDsLAVF
KLIdKX6wcnvriPaYx6iRaAnCKnTngSEO66yJzVvWJwclazkvl2cRrYoG5zO2xoMyF9epYPwW17fR
Yt00DsKIEAiH0L0xS+lNJvhv+LgsFYgQNWM9nglrxNCQErjkeEVsn6cs2aqLdCd64XK+4TBC4UcH
YCn7hHTvliuozitfrSpYeLInxgRookOB3x4kHi1PH0b7Xo9VVoi02lq0QFpNvEZqYoDNlT9kSCPG
ajdIEJgjwS8d7H03rWHW4bVhSre86fepVN1aoUofENqV+68945j76ExUEeMx6XGw2f/3LdSagfZL
PfZ3n/95xsGGI0Hxr2I/6jISP0le5JT5cfrxH/1zLKV942jDtWQSJ4JMQOWB/hxLad9Mm82QQ1Si
oRIN8Y8iQzg4fz3jfn90Zf3nX6bXeUeJsixZegS/NV3B3b41R/pBqQ0PiH8u2ca/dEVxU0QtLVKB
hwSMjp65U9OgATfrTyhz2AJxuWZpW7tDpBHK1WdHIyxAYA3Jfsmlt6Q5RY1+rSh3sHe2WYgcmP5y
cLZqZU3HqpLKG2zomnxhFLhPNpIWKm6kwYHJpSXICE5qAMSogGJmo+49k59sXPkx+kqSGVamjARc
RlopMxXWAVuPZJQ6h1AbLy1oNCVUmqg9JY3C+3aXQKwxzE8OuVVCjf693s+qcGP4NgacGzV+k9CU
D9BvcDFvRZS4IxMMAPCfAkqOgJYT9e2WbIAbB4qOyRk0K8Z+cUp0FJDb6XHG9lFv7W0cnjMWx36e
aOZHYc2nOEaxXTAE/8jjqDiwomCigZRtH/bhQYKYidOYUR0lTZ7DjB9eOGHBiljbHL9nbD3Y1MGc
c1brI+3/YO3hA618tyfrScPG43dNJo5pwzVgp/Et4XWfpc5Su1rQLEdQCrdkwri2Od2gEBGoOefP
okFTFTpyMI3rNh79VBHrNWf3dEyyPDBi9TY0yQvBSxqK5bBUW5sVYtffpREaqspxlfVgDrEl1HIQ
IQ4ZUf9pBD1p1YdgcKXn9n1VLsdIGTgKFdsv7X4LT8A8Ak9lCKok26UEJdBi5MCDhhmifGn0sXF7
gZkstBy6SKnDU5nM5hVwlsslbG6TKNv+aw+qtSJZhcHKGmsvr3ut/1GMrZKg3xrH3z//86DCJCn/
5IgxJP9ZjEE/Jipy1UL/BrSk4kIGpQP8MCxKP4Pq8M+DyvjGtH2VTXGg/rFM/wfFGNjdXw+qv/zS
f2sgUwqfvsIycmxNmjNGFNKSv/XVavwAkZ8zILJCKqzkNkwwwqtuq8vXc3GbkXphAB4jHZyY7xzG
1OIVXbyJc8lvINXOWR3kqGUiu/aGKjoKgK1ZvRzVKHxK8fVLkflYFHmgpiLQVyYGKV3dTEyxQUPU
cBfbb2Ni700NBG/1WY7PK+1/qBhTNtpybs3iGkVBQI+zr6dmID5HOFfQzgadjIZyuMNQmBKw5NZN
6y9Zzco/9HP9uz7eORUYI6N1lbo6RGiTOym+yHLlWEAFFLzKacroFG90k7dbp5DdVQcrePtnYXEM
Np9OaL6Oo37uRHYxh+95ioRrnAO9yY7OYvmZogeV+qnXAbhKt0+cE2+va3bpqSDJPZnljcPMpwdh
mWLfmCeIkK3zEGXmdZ5XgSoc2vMdFZaQGN6xGp8qZaO3PRv4Eo9FdyoXHU+U7Xd27OdtT9bt5CGw
2hRtB3Kt9IfGPoUlWHXGroYyA3hLAVPP24yOWK4519qiP49hd1RbxAEd8wIrzXc6K/zBPqrYb8wW
TujIzkHAY5av21zaNZ3KqSOypxncEn55060m49FKUClgoyeeqNAXX66HXdnSzuaquBak8qZV7OUh
o10Ri+2wiIe6Ua7LCjjRsv40QrnvHCCls0hvi2nwq1AjZ0r3G6l4URcZnRwbzAHhL4YtJEenFGVz
3lH8mfm8tfJwZxoPqHZ3oy29aI2MKGF61u1iG09GELdgkqLUM6LooBdMILTZ72e+JcmtOp/l+UOY
7zFTaJXh4mznhD2seYDfq5YxioRznkYXmRezuhhVa6nIT6Okc2U4t/psurNjHp2uVe/LNgWWHBv8
WnisXqm2a50rG9omnTN/pruVmvzBjIZ9U6e+Hd+oVXGOu+hG6OphnLIbQkGuut4+i0VQFLCOjR2w
1Fn9nGbiewe87qRl2Z3Gn2hDkodKQqJwXiQUdHFMZF6T/rAD9SGXzXw7jISz5KXXqeBe2XSrOdSb
fnok0m/Dn/Lh33y2k6hp4jlfA+aALv13Iesfje+vZ/tfPv/zbCe/mwYeb6qhQh3+5Wx3VKQVFL5/
EbJygCv8JSMt/NFPfxkOGt9Q2q59OZXtKnH9R+EV6u9se872Xx7dWs/+L0VojbJQG1qtP46sHBMO
ML1NarY6GLmqvrtzljE74hogr23NlBEKKZQQIsxMu1cpqrZmiZeZ8dnNUjvekrb7xGDeNUCNSDB6
j3UhPmYNdoyWxK/O0PrIWPCDl7Rd6MfjeMU1ferGSaqfcgzphjrt8vSlzAG6ybeGVryStHuQxevE
xiiqKSXbrvSE85yZ4qmd7O90fK+YLy+sZnLtvgpkmVWoRLqPvrykDl53/r4vMXN0N2GrtdSYUnEt
arK9DTPeImo0Dlk8rVFnOt4YAYyjfCij9irKpk1oMFIbzUDtmg3IOfDjC/AMkjjSep8XbHpnDu24
h9xqbBr2TY3gjQq9LFFJ0VbQMoUD8iziKJLJuhTD5ewUu2ZoglY372MpZCRWMnME/2zMt5GtBqHR
eAYe3EU0ByVi9MXRnWkwn5JMe811ERRzeD9OQwBNgJVPsl3b1rDtHqYhuTCi+prA0YrVgRlM3SA2
zBceNXnx87HcmkrVXyzwNOqlv25NbphasvdN6nijzAWIy9dUkc3ycyNta2z91ESvmXG5kAU1s6JJ
GUTc5CMunjrAB+uVwO+XCMdG4niSfBh6rHnsAXXjMwM0IrHO4V7TIVjaEt5LDYNPc8SHjBxfBCEG
jVgij6ob3KjF5lAfpYZELvhfkn5HGtwJEPAm7J6g5hKtycUKEQ9IT02p/N3uEEmvGVbYRzjUdxo7
ce2URINHH8eXiHnxNIgXkwbIggioJQcLDb/d3IVsGTuGLgidiOiERph8NAV2k7RFWDMeshaWyEJY
YzKX+zGZ/Bh6kaJIH4reZm7W8acSUba7w9QtTDWlAgNK/j20su9NPT2N83wQVXKYZjngEXDajGzI
0pEp7sK9Y/txH15W7XxwBjgnSQd8YbqZ6u5KdZhjDTpu5Zltm9kfTPtu6LlBlCCutK2yMF35/9yd
x47cWNptX+XiztkgD/3gTshgeJfeTIg0Er33fPq7KP2CTBf+Qk0LQndXKxVZEcqIcz6z99pl/daM
+rKrs3aZTI+jKl+YdrPUNFPVYZJNvkH6gpqGIXgMQbslYbbVym2pbAPfPApStzGD4Ilo98Vg3evh
9D5iewwb7cCSeszzl7jx3c6v8L8ItsLN6zjBpmZ+T5wEAa2J28J/FVMFXfVWjfPVv/uWWAyJGlwT
0L3y33UAS7r6n7fEH4//eUvo5G8LbpbvayJGAT87AFiessIKyfoRB/1jVIHQjqglGoT/iUf5xZeI
0I6JMXJqwAWIfXBC/KMOgKHHHyskVHu/vPQ/RhUMYpVRKtXmIE8lIHT1YpTSq7yQQVKYSKLddTjn
tBA7tFw/NKHpZhEhkNDtKo0TXTbWcxm7cwNntkdy6pdHPPtOXeGCVsnKaz1zrtaRMe6UYHaw97pK
DSw4462LzYlpIboxPEo9WZS+MpGeOZIuX3P35Ccp7XYFdr1TFLAUtxp3NsnNNKkDu9HJNflsgXWS
mpTQ6f5mGCkgRT1RVSIojcJ1yrOSjJgECHFMQ6BmUIimwX8mw+xOiGk/N/O6S4k865qVmj0TB+QN
OJTB4V4qK9mGcvYoxWJdQBBdKzLw9TZCGeITlJk+ToBlmsxyRx2ErtqSlZmBRnqtm4ucNRgvo2MR
f2giP4fWKSSDFa+Em5XNjQmyrdKmC6OYg4FkOIiz10DXCHfPsVv3K1OpOB/bmjsv30eNdVOzT5oL
6Vo2ILiGCU5oVK1qbhFXmzbNBGM9phGjwdr0jWq4WXPkQG/DmaeWzbtaeZq7YN+H9SawohepGLN9
JckHY1Im/PMIj0TEoY2fQas3fZLs5rF7GIcerurwPNovDRdyuNzMaa5sk+htbLO9nSZvZnGXcY2H
yovBpT6SgpXGz0N88gn9jLj3GTe1JKQC5RnlW4vKQFAhjEupMCui/xJSPfhLPsFERrZMXSGV1gqp
2a25FBwC3cQmsuSHkKlso7QKMkQcLR0nIqR65KBL6ZJS7jKCoYJPIleKaC4Hbf6Qh+Emjc19VTPg
5UEWEHkDk1eCvFsxeiSOlC6a6Q1S48mNfknQbuURfW0TkuRHWLgtvLRC2MONPVNEq5W/GYmVK9Tk
JdDSt2n4KhwzSNdpck5EdQuUdZNPyZZa/xBhagtMcxc0SKBT2QutkExvdGijTf4pYgzCddBE9eUx
x4eSNPOmtpuLmvkryc4384ScgmATexhvhDRdNXk+C31Yiiw6ExnP/fCA2dS1+d+Y4R6Luu3o17TV
MG6jnMX/2O4a0EJq2WJ2CXFf4OuLVjN6p9F4l2XsRUYL3uymTJ/7fumgqouRTKUjlDjxjF7r/727
uGVYK/CNMy02LM7pv8kzWebKvx3+f/X4H4c/+dVMvjncvwsBFtrrj8Pf+g9zIQEeln0crmX7F/kk
pCzBxNxmHiXDnVoE2D/GP9p/8ErIGg2EKfRlh/dPDn97USL8evh/e+pCXlj2gkQX/un3FiFsujYq
5SE9aHV1n0Hai+1PrXyHANnK1Wfj1qpTgoIGbCTDHdlV6i4CiGRtRHu04SEngBwuIymgvn+M7S9d
sQfocS5uhTuuZNd0wHYcpz2CRGbJm7Bwkq/dPom3yGOGPah4r13BU3TbI3OWK39WTlwKMXxU13a1
wtm26txenIvt5ycDi4CsC1dlUhNfmCSLt8+O+cOapwZHcgve5mb5VvO6R7QJjdbLd6mNU2Inu9+k
krOrZSuSWSE2fntykqesB5Siyhqsov4xr/H4sbr3CMJzMVahqzTtk9xnDhgUvaXKvrdO/Xpw27XJ
K2kUR+XpUY7xBxP7rvdPKfnxgaE5PXI4X5w6OvbiQcaeYUif/gqHGGYG48XqT2PwIpBcjAFbN3E3
BVuCl+80914iv9tyvoxPyqG5ibbVA2zoyWIxeK76naqe/PyikvTtKdOudXRzHWcgFhtmLJ5+0l8/
pgpop9tUK1tGFKlekewhFmyjnf26BMicRgy3j0jqrpww1dZfA70oogeT6OaAL+t79H3Gipgtv1q1
07YwPYRznlpum020n7tzvI48uz1w7G5ojebnwuU0RyhKQX1/f/sFa1t96mXoAC/jFHqSNW4oCiAE
7oT5MoFm61CG5eM6I1YVqVgjs11Yx7wv+jVUXsDbvBkA/TkGwlOTn2Ne7yxtHcmn2XaQl696JLud
i/mGb1N1X3xUZt1Bks11L92mG981bu17e9gv+rPOhagY71M0VcgF0ag2my64y8RdnlVuhQy3b+7s
7q5vt5N+nwcfKa1cgAZSjK55oKBwon1xwnLGfKtAA7v8Wr8+y+6pcC6v75n3/bdAdFakJiCWnZ33
C3tK1LXSc31fOZrb4YqbPFvZsxKuokNZmzXwfxAzwUYSMqvsYN0ioFEzlQGp7KHCve+vwyYvTvwo
7IOeE/21adx0TfiqF3jFCaI/LEu3+NKIdd4euGIJCzpI+TY6+QCTo0tjHvtDE1+hFvU78wx/sws+
221LGfNeigd/N26DfeHeg4Z1WOOKkwo3tcekvoIoRWaP9lC58Srw4uSeEZp+SrQzlxHJ7+99ue+G
0uX/iTfplmAg6EcPHAfThg2Ehyew306Sg/jxXdvZoF0P5VaaH5QzLawLG4dntAgzw0vVv9i3NrBo
a7f8AjbUJzftwU5O6E4wuiqmk6E9IkTC+szfLYBpTG2VdfDQRxejeNDP4johzDmj8hVns2H85YAC
RXmCN5wikNAjzNyeeg5Oso6myG2AqGovFv/cVo660TdPxOB0brbrVrNLuvuqxaDq2tnG9D3DwcLl
YUbKGwfAQe+pewiu/Erl0xAf/TtlT+7RvubLFoGz7XtzbI7ZrjpWR/MmPJs30ik7ahc+PNANIphZ
1sY8aRfEQ9Jp+Vcre9rRS/mY9Q5qzJXC6sUR6/Is7cWK1OjyLNbmngUNOlA/dcN8U4l3VT/fAbN2
xVP7Rd6GN/KB/flWfpqeokv5JeLFHIYDsr8t5UXsKvo1Q/1kxiyLzuGDTtoxBJzPxpgdc4d7xdPO
KFilo+FZnrpTrsq1OKjXsN9VB33nu5bXbc0dBTB2NpJD4w3BVijPF34dk1GktBxXVNXXeNNsm20t
WEvykyRxEO6vuTLOoJkMpgNhTI4Gpxif+0h4an1+AIaA0+SDWvMp9qGCf8qwLeaquq00psMZU9qP
WlMRxWdhfgw1cdPVx6ZXZTcpAs8w+Slp2F4w/m+4iJRPw+uciiduhBfG79KRjRthTosCtdl2B/+M
HnID9sst3fZBe8rWPKX6aByS1eR8+4u6tVfhSbmWGcd6fKPdFqRtcAq7Euu4Y2G+qN22J87UHW6K
S4zKkpfNZNfNPQbt6FhrNK24tz+z5oafFKp4ilPh6K6g/NrVMojiw0Prvi3C9+XdM++hCKLEhvuH
9D1yfSK73eXXooSXwCVs6oN2FS8SMN7ltxK+pO1oyp3lPyK/n8Uu4YNAqtLBbK4RX2YbwjfsXcDB
zpF37FvsPJBmBCvhsXQzMrjX5X6R6nMho7/nU+UOKwFPagMQTd7lBE25y2+/0QjU1gGvoSOcfsPF
uJW3JIw5KHHJdQB4Rh5ztM75iySkcDxp236TepKurZTTdNfiBki9dpOs5C1qvG1+KjrDScEz6Sf4
KzDh+T5f8830Pm150zoThoAYmclJ/VLIn6kntsp0r1RYpb79qPiTg5FhrNqY8dWWvkgraUWc+Mqw
1xTFK8KvV2b4aQlUPat0Y6++nf1O6lquJT3/uycWaLuExaKQjeXfeH6YPvzFxOKPx/8oWlGJLYtQ
xtP4fhCL/TaxMEyYEOhXIRIuWrCf4grm2hZcV/CHPCPyj3jUj6KVYQbBfJh9CEPRvrEb/sHEAgXP
70Xrt7n2z6fO9OL3otU0erhu8EoP4/Ogy+s+bRi20gsHtcFRSO1jluaFCcSDZGqeRZ6eOfPB8VEn
jNhwbKc01WseTGDkeuOGxtH0sjH6FJIOtig+Wtm73e4zu9kEcA0w/XDh9/I2kGcDZbbxkgKE1hKF
cckLuS7O5GeRkyHQ4md0jf003arRFGwKg+WUmdhbwIoPtSxRPeKlwq4wHKu0YADfPZVJflJECYHB
NN5z215bSussLiK/CHayJF2LaoKLpASvgdAcDTl/xIdwiVvFgTD76znoj2SaSXS3ov8cjYmAj4Js
Wd/p5cbNebHtwPOzzsANHB9Ymx4BOcPfyDhd3TF92uZ9w3RY4zDkE67DpknhGeivi0WRFRv8cLEp
w8PQdnTw01rp7K8wYx6NVnOkXNkFkrQaBBlwi/BOWUALxqn1ceghixvjkva52A7DeylzyoACZHKz
LxEljNE7uVBE8JGI1zMnGIgOxQVjp44uMTMtx1U5abTYVOFcaa2mkUJTrJSkZc5cYQTxzyWYjVCJ
7qtEwybIvc+ANB+i27ZKV3nZrpP02ijppZzOcLh31rBjyr4JeA+kodjZabOudUo++TmK2DYrYf2Y
w43pCJ5q9Hi1kJPsgjNqnHdTfGER4g1msQu6d6L+PKWTGBvc+P1tUNcrDcB2Gisk1eHJYp+DETw4
hKy8Q0leG1K+NkLba0Pf8004wgbeB1blRMN5baJsrQqKpXGr6uJmZrFuR/tkJOI2Zd1uFAhVKG3s
fBtL0UfAWr6XcBKwyIPigztnfOLt75rMKIglxkqer8ScrDPpruPSDm1ap/iiAKzHUKpsR/uVnOxt
zRJxno2jxlKRiTNvdLP/mObkOWLtyB4fdVKRH9V5POpG5+oVAiSWlCPLyoilpdIiyam7kySD0RKE
6kB0xG6kjqdMukktRItyGq4721xFvC4hLRnIEldeu0tyc6VWn4SsnYshv+1UUl4jtMhT7ywz/xiH
TAtaH0MnjbCnxopy6eCTayaoIj1zR6xjSpB8NIjG8zC7mZAMgEWhe6kL6F+lY6qvSZ/com45xUwQ
W5IUHIoKL+iwMvW99aSwuZl81shogWYohjHLnVEGHqjkhJsLJv+A6QccbRI6bJZCmdZ6xbCEgpTX
znhA0gxSsGOLlNAYKcteSWPB1C+bJmXZOWWRvKirbvWudjOWUjmy7TgA+FUya/OXoRsAkxezbNjg
I6jKnxR13IEvQrIaX0R07JbR3fzvNrkz1NBVHTi5jCT6b1a0yjKg+X34rv75+B9XmclGFRvG96Ss
X0YvCkJnlc2twIf6G2aI4fpiH4Hy+11485sMWhgALnB8MLXhv/6RDFpdogd/Hb1wi/32rJU/trOt
Xo5BV7cRor6LgmqgCuhYck1d4cK2V6NkiRdu23jfZB0xBlF6b1QKBmtZfASS8ZDE4a4L04qWoo2J
j2SITvrUqZQPWtkeJ3s65JJ8r+TxTR3Lmx5jnU2FpmOUHYV93+jZMTe0hxk8uGJdknlYl7ry4fvF
KSvKtYLJq9HSW12eb/2OwDsLNl9v3E22uikC5Zlx/Snz7W2UFxs5YaXmZxvNLDbS+DWX0hsAtUiT
iYv2EQb7oXa2JWs9JvJ6sCw3GeKvvmG96dZ0sYMLH6yLSNgXjuMuHr8mMLukvmLNPJA3KCXLenDG
1jBjp6hObaBWrDSnQ2NPkJaq+JZp8b1kD/1JaO1d6Ru7UpieblYQh+aMix73e1GuzOBZrYF+ldxU
msB9WkXG2SzAmPWNtolNa11FhTfUlJexicxaR2BTG1zrwM6qcvD0Gd9LZ76JHiauPLrA3bmQDA8r
vtMbKjpvbRVW1rptZMZgrJZbC+ccB1YTCze1X1u1uFRp4vW+jDdnfE8HCozC2Bp9f5a64TE3sPTD
Lmo6+ziHFrR5iTUpRrG6pK4oyfoGhZzh25mhPOtxuw2qkZ2KtMLJf2umqednozdE8YXLn2DxdO/3
jKy0ZG34yqWozK8tIJ9yZrnAVMSrhHioJrlbTYGMPzD0hG0R1dI/BVHlmoiaO7DYOJ2t7SRLj1Ux
sSbvvLQcmOx3rGjIj7Vn/J1SucsMws5N8ocrjJtmexsVKYqcettmuPP8fj41FlkjOmCUeDZXdW8S
HU7QSfca57InVNMzY/yLig5mzrhKOPia9qNRmpsENThwFRfY1FapbDJjYQvM6nyAA+Gx/mVQIM1v
hS+9wnjekWLpSdp46lLO6CjD1T3eFcUbhewe/R03DGB7pdgpXXYNw/jVakfAz2n+lY/6joLFafLK
3gZDuOvL2fNn+7WJEUWEURuv50EL781xvuPMZkfgE1LLLEaNy2PI26hlISxgFSQE08BVUVuJemUG
7RDtgiJzla4+yBoegXF6jaTsQbHrXUhkgNo1N+A+vIik4VZ6Nutwr2cP8HdPGdTtqq2vFQxcVwoa
fV3owO28sup6dZWIKD7kBLkpbXOWI3B4XRY9zLX6JPzo66S2/slPtZvRZD+cMbcz2oModcaHdnFs
bGDDfouSAy8YCF5WeygKMkS0jc+4L3kqu0m/4cWSruVG1S4pn/Np8gAruUaLr5XnUwcnK5JeEBZ7
QT/065QQeiXTaRCZRwK9yZMdLikHjMzVCMhg6bNNnizqwXGYdmpjm9cmBO7sF/q7r5G+0/UM/3rK
1SZIP1S5vOgw79lqNDqTQom5n0o9N8UanHPx2NjDNiVJXp7I6UmP7SjDlPrw+eJcN+upD7eieqmZ
16r4mscCdHFBetG7We3NMmJb1l90zSdLoWRwpFRY2oPolNYJho9g3VPJ2GW2D2fEvw1ZNcE2Ib3e
LcL6FODzzcoYGrBvCVcXyr6I9cbLa+YuLUOrTqDYlgfNLYaF10Ym2bAx0BcWffbvXqfjxdRR1GPI
XFrC/11Qqxn8gd9vdPHn43/c6PZ/2Imr6KfoNbmEF1/Uj40Kkb3Id4nfltVvtzod6M91uo6xybRM
HJfftP+/NqffSIRc+uKb1PafKf/N/77Wf3/qy7r9F9FVXEfFbEpqeaipZsMEpV5YtXiKkf+sct9U
HptZeVUaPNhm/Cly/1GOQzAMkGLG5jMJyIDggrOg3tQfcTMdMyABGRQJlZwsVZkvqDVuAVeuUiXa
RyIFG2WvJthMojAYoo0c2/eZPx+jyd4w3pNyVvoJM1sTIAKoThmMBA1VPEXrImEWGebe2OwmEFhT
i+YHD5KNp14e0buOt5nYSWxklCGA+naoWShAvcfTgrM0ktO92WbNHqmshphWVhnfzcoVpHiCG9tn
P25hB+84Gab4PA7BflHHF9O5zuNx+R4EgPfU8nxuJqbygeZ7VQCsvGR7oQMI7ZDvMlRs1fYhSlA1
MtWMYxOhGrc+tckAdM4feVwCgHDh1xdm8F74D5mt3qV6Et7rhXWQAzdkYEFyE9NJ2bxDG/wpTdO9
YAVUtsUGLdk66WQyPxFPiapMr22CVdSSBBLhpMK7pJR4IiJVQZDU4jSipdSDguE8qEATjpU89C8Q
h5x2ZJDJqtg0CnJTAuMxNdONOpRvrVKvEz3cAWHetzPSpzEwv45mcFOyxkqneN9ZxmHu1EXeI5Y8
8unR9tv3fHogb/EpMyEASOm+hRLrmCyIA7XeCBjm9ZBcZ1WDzlV8wO1dnGcrv9M5H62YxE8DoWrX
lCWqnmnAa4aRbomrz3F2JodgDpy5Da4Y/sjFkoDbootrzJNkMkOplUs1sV0S86sRAUdhzFBhrGVN
/O81lS8b0mUHaxESyFFm6fQe/5upHNn5b0fZXz3+51HGhE2DhaN/Wz4va96fR5nGhAurOIKkb1al
n0cZND2T8N+/MmpqRJCY6oLpAa7zT+dsRKD+3qH8+dT/1I9ac6RbZlBnBxkRBRZtVqXACsI2d+xI
/zoLeJX+QxjkvJv866gjZzS0JiFfQ5U8ofEhDotmby6Ea0ZFwBkQl2YFHx4rwu8j2NENGTNkgbKn
GsheaqnrY6otmUDeJYEsKtA/kOBhmAeY04/C8O+bmLlxHACZqJMGSET/nuQROvp2WBeh9CbxZa/O
jI1aHAcZsFc+Z4zvwLhGj0Njh+yPJfVTj7RtnV7TOdpGGJFqPoUOFhxow5WJZ0Ap0zcbiuCrMowI
SpsBg6PU9usY4EgQdq5Ra5R5dXAnuuY2oqBeWWG51WvpNmRJYVr3ua+/cXKwZjDwGZa1E4/qV3m2
s3WHpgeUlTKfUFyADa+osbMsz9cDXhzOxzlLncSG86A1h6FciK1lQvqckd3mul9466rjEMk07YNM
DYzmtUUF16H6CCA5Y4LE8mR7Vmkd2u6J1QTOhQxrOMMvpwlJNQQT4ALWlDYVRNTJstY9pJFyJpQF
2O0xnUhXT2IanKE/1iN8bh3+uKkHmymxQyeK6UBkZvMdjv9M+WpKAwu5ZNv4oGHxTkzAxvOo20Du
Y9oiJWLfyPUujaFwGFSsRj4n+6jWN6Ud3uoxJjdtypHADiDaDS620cSozoqqKezHUQE1P2oqWCPU
p2Xkn5SOXBING7ovbrnwUMLquF6HKE0Zdb7mI2hBBLWjPNI3J1xkSWRtpcj0eniEUngF8Xb0I1Dg
wxTsijD1jALPl9Lns2vGSu38q5cISP9MOIAcbOhN/u5wE/9lfKLY+f3xPw435C2EKKnYNL/HK/22
RCDuSCXD3FCYkPMnfh5uxMfhT0cUKUhrNS1smL8sEZihaDxSVgUiTesfyR6V5XD9Y/yCzNMyCYYw
sG9+M6f+WqfZvWU3HEslF3AN1k+wI1OB50/Js1IT9UtpVfTBqtcIOY27lcjaK7Bgmu52zYjDU/Tp
3Mv5Tm6pcIRyCCPNUUec3BaE3qaBSTza6UqlrbQNf9MEDXrEE+kpj2WsHSV/SSZQLoHVwCfi8uUS
XobpPpcyHf2VmTNjkwzOL7c2qUjo4JabvP92qXfL/Z4tN72cqsMmC2AqzRYAc6nfj1l5iVVxlmBW
ZJRFmRnfqfgN+zJeJZhUevtRVkdPAkwTYnjOrHOX08Jo1VYHKbyIIEKawrF79gfEE6A9jZqqJvSm
9MmCGCUxoYJsSrXSuGP9mmLLobog15OW1r+1sw9L94H0IZmfJZBUsiMzwA8q0zEqc9czHsacvbfK
5hDwXDpKs2ZmVZzkdrAm1C3dDIgiEtF4c1ugpVbxiQNck0P01eBurOC7Qu17ONj1OyPu/+T09HgO
2ub//d9vOV7/9Rb49d277Jl+KdWtUm/H1pCKQyalq8jPXqflp4vsn1ZuZc71zYCLU8+mVVkGnx1+
9RFQ0JSG+6KqXcL7GBCpBdcRgiI7Q1tAHFMxlitYGJAVpfvZqmj3MTdUn1nyNU0euvhLjI6qFGTo
tfEGuiz2UOUwJcLJC/bmYIKm4gtCyVt7Ng6SNWxM/RM4pDIfGhmglIqW3hi9sdexrUExQs44Gq+l
fe4h0zEqcYaqXY0NTMkMyQuhCLO24qRzEAImo7IlFORktZceiHTp3xdjtB7L/JCRBESHIIZLStNe
lV8g/kHXvEwk9wnk9L12a4tTNR4Da3yg9/L0ViCaNdyE9FeSAlYachaj7VwF87GJYtZE8Jr43YWh
vpPqljsHJfBYATpJp5O3McGddBI787h+96VUZl0xHCwSAkMz4f6xP5SFPjlZA1IkM94M88RbsitE
/DIl+V5auo+QNmQCocvgfWWN47pTdSfh7ZQRRSZZrzPtTJvspvq1b5F4hEQcaW8Kt0ZEB5TQCWW8
3oCxYGtbe5FPhJUjzQeg5KNDqtHZs+CL+fxntFgtrZZKyzVrELoUkr7w1vHhWKns8TJaNMId6dWW
rq2hfZto4xTaOVKwnqz4U1cFkQvR/GpqnfLIADyBu0UviDgT/5Y2EroL79w6tVN/y4DnCHL1ztcB
e2L+DnMkGIWlSfdmop7sWmGu1+57nbI+G6WdOkUvOclXvB8YjRZosbQsfekSA9icRuFTyMq1ndlb
EPCV2iSZI075115z3wpZ0+ZK+baf/lvYivaHv/evHv/jmrO/oZ7ACnwXcapckD9reJVhAzMQeATm
d3vYj3EEhbqsoTelufgzdUjjBhTfnqsiDJy//2gcsXQnvxxxgKYENxxuMtYcGl4D7Y9phJ0DRE/h
pEKnzNCKN5sYaTBCdQ9edHmvmscUOLuFWt70cgP/bvrKJHKYH6pNDgCeMei5FEu2AWg+xMfOFEoX
GflhTh4KgaOr+VwgykIxjaWJcXv+OE4n6lEQufeMAbSe7Zw7Gi96du0NawMfLffq2pWqW2tLtvrR
2pbFEYcpyXwdz0GINcHF/9736bISwtVt0vKxkzI17W9cKIr4XYj8V4//8T6Fza4jJtaEKWM4+Yb3
+fE+tWCw6xRrxv/Y0KnUfrxPF6+iLJO5YJjftSC/lmN8Jx0Ih/5jh/YPNB1/vE/5FhR9rMPQQ5NQ
zOv6Q4ccxVJal3FUHFi7A5lMsvQBagvlj0wjU2r6udPyLW0o4skvnS5z02G3wnkh6scqZBiEBi6t
6d3mu2pSrxq6386A2Gygc5XCdSK0wSkDTJCj5ig9y/h2mAnIzMQjNrqdLAZUbUmkbVoDpVeVvHbk
Qw2F2JsVyYK+Fh2ksWPri/x2KEcvLUxqAYVvRXPXNj0R2koJ9otxXyp/zespvJckOEaBqnl6H7/M
gjowly4qoy/choLNsBWNe0sqTS6zpmy3v8wc/qqyWdJZfvnYL3+dv7+R/lDIhHmRtnmd5gddhI+B
yr2XNwWRH+FxJud2QG6gVWhbwiB5ZujhYAHCVz+sQ2hi/gKQh0VPLnKD6o/wiqnx+iy+hh3LtaJ9
yfpqIL8wGZtLnegnrQXUif5C0bZ6aGCgZkdWj8ZdQ5RWghYzSqUDZcOxDZpPXEj3uVwdx673yhoF
idzfGuCIhJrvMjaYMT7ruUD8sKQ9aOi7q3CvYf+U1fKtj1vQJ2Ps0VjETLXgqaYogHq1cYNuMSX1
q0BXz3rbvprWANus2zWy7ORS8KSQotRo0pXTcD3gUayxtxhEQt0LozWfZBzffkW4WWQmSEANh8Xg
To7EMyKJz9rPvwwBgevsoLSqxtyqg4wtiH2xq3VR+Dd2CuGkt5/rmf3dSPRfrkzbOMJNEpfZThXT
KpPitZKnO509n84ay/TrYWXFGhtff9hKzS2gFsfujOfKYAHWJjbLLmypyPJdW9SrQU3vRpHtDJpi
2a6/gHzx+rr+2k3g3xQmvrYUv9G6VM68QPNNzKJdphOaJZ3NrkN0DQaAfJgXOClHXdUusrFSKtWd
DESM5MWHlQytJdzqLYJFJfPwztzPsI5lM10vBFMLyCg9PuEBekG1b9z4SflSzD7rscSx9fyqYyL5
11YWy7mFaIGtwhK2wRHKB/F/mw7qCgfbn4uOPx7/88TWsXiYfJS/cz545I8Te9mBUC4CjjO/pXD8
1kBb0EzgtJmEbTC35FE/VXjELi5VgG1+1/X9E+sIy5z/OmN+e+nL3PPX7smfefpJFpd0cyTQQXUW
87xGvXOShNhSM2N2sglJfc7FLXI5Yjo/1FFbJ4thPJd2cy6v567ZZZqu3ZoFzWga74uoWxuNhC8C
yG9Pl9lLE1qerxON52Q/G7SNpTKuLVLPdDauVPvGR8n7UMNkJS+zep/PDHWzMb5ysuRAbnJD3ZfS
/bL8zFHpGLS4NVgMSZRLkb4hMW7dW8Z+qqpLk3a35B6tZ3X4SPzppVEL/1XNUmZVKonw2dAaq7xN
07siyMGj2G0BSixrBNNNgSO8GpHhVbOn5f3drGg7mrsuxRzSFJtIatwC+6ERkdmLorjSZNRY8bWc
cUwW5pJ9yBUWYfUrczUnUY74W/A9427qrZ5uQuQqeaqN8jKzgpSVzI0otjB3pHVzymuSDe9UQtSw
letIzKzcfzH0MwnnjtwUOw4XN9QfWY2hiifKV2orbCWleOrhdS4RqgawDOzBo9Mru0zc1kLGqCPu
K7a5ZksOYPilxKXo991+tEte4nguKxZAgcp2Rts29kknFaiPNNcGs1dI83ZobmJ2KTWet/GlxwcT
siPRo33cj+ZhQseL20S3GK+U6rZLA/KI82sLVIDcnzVC7zhLb9T5zYedtCwrpPpD17Q9Tsv1nBdu
YAZ3srpEonT3TBk3c7zt8dmXRrFClEUTH+70JnlU0bmZxT5rM0yDKJBn0y0HSCl5fmeMrFr4ZDkV
Zs6gAO2imnuraV8DtZfZY/tbnItkH8VStRPA+NZ5oq3rRr5PfBmCiP7Q5E9529/rAGligzklMjX2
Pj4uc7UpKZJDSluThKuRiSY/d6O4GcP3XCYtDPOneA9Km5iiJ8GPNEJ8PhuKKwGMSrqbIPoMlfYU
52j35Yn9VfBpSN0GOdorwYErNUDNXdQPmf9Rj+Az64F/gy9e4gwPiCIFD/4wnSoD31+nqHgwYduY
wEZg0lUqm+kU+UZhBJuxSTZ2Ym4m1cQLayFJzVXVmbVplygBRX4wvegmPBZcPKMgDyLuk+FUWOo1
tW677B1YaF8yTkXKkXfBTrGkQ5mPnpVOZzMBQMjfjszgepSn9YAAZgibfaq8zUy7fUiAUQp+0DyE
fJTSwYaWre7turxaMup5NoaoZcaarAHXzNt5hxN+fAstlvN9XclbJVh4D+FnKKrPDq0p444JaqxB
2FMQAC/spV3AZ1Dp5HXU0LbsiuFVbg+MwxKbePLyyfffutwgSl2BJv8F2hfzZcttfYXqrSXey1+1
1sEPuIzNYKfK3I3mXaNU58oAnjtUXj9I+yUzpx9mWpjISWUyxKPbRqHLETk52phDzZv/z915LceN
rFn3XeYe+mETQMTMXJQ3ZBW9u0HQwtuEf/p/QWoekVRH9+hWEedEtJpddCpkfmbvtXMVY3+IYJVZ
fKUZS9sMmHc4+4Ksc6tbj3V2qfj1BB2cZQajd8Vfm3X8ImWPF+FEdN0V8xfVOC3V0j8Oidza2rPQ
+U2bI1e8dLZGHt1qQ3Rpobnsho3bFuqytGRPEsoZGpDuD7+N8cNzKQJkJpiCbvcfb+Nf+yfd/PL6
n7cx02yoSSgD6ctYCX6+jZlyQ5exmCVPSOcP/dM0X+baFWxLfowAft7GLP2I1AAIpOvTiu93bmP9
e87FhxyM74XIx299uq0/zDLN3GHDkirZvu95/EpPngeFvhKjcYvQca/QI5WJ/taxRpZecNQUZE9I
qZdQ/e5EOGxafP5p13EYeuatr1hgAyMGwbg/aJbK2FqRdL7mladSy09l1i8kWb76QPoEKJAA1LNU
SsJgw+tO8NUm+LxSzdmHzUm8WySZ+Von3VYVzSpsJoEtPhqnvKjbFqES1HfXWrMT2gglOM9zLB8E
IGY9Rve0nZdRe6vU6U3rewdk+Ife84E7ldxzMlqO7nla4wT0iesrbkpmB5WtLm0vmjq9hDx58l4h
M7UEF4uTpg2K1TB23bGQ006/zBOkYnQ3qImZjhmRBPjE4bPpHXMTpbk9b5pQYTio8AtVHLLzKFls
w91iJ59XlYFE/tmE78ylmeGHpNipfJ7QUttkzniqY0xQoV/1iNu64KyaHlBr4L5n2J5YwczSk0uT
J7mEMeZ6xUXgm4ehUDZCey6Nctvze0QPxSk9XIFUqDkdLE4J31RWo4lh30DBFNQXZdKfKfVlxF+c
WmWzsjtqtbfn5zlVEJL6yKcIOXZs5tI0x8I+x0kyU6jyK86stLmIOcFG2oiGEy1xphTqYO/21XIg
ShDwwiG0L0fyw4oi3E4gcSs5GWv8VbDxG05NAavQhA3hFW8aZ2rL2aqjXihuY50ACh05x94PH6bo
DHnA8brKJ7aK4u8UUozAqc366fgmlJCT3EjJKSj6ZthpXbcOcbKTpvhdWhKUWb3I1PTF9CrnANWr
BozmDO0uiH31IJQ+uOh9foKsm2lc/qYr71uZofHyxSGYMMCV3V4Xeb+Oa20VNZdmWi80i+ovp85M
kMJZ1aPDe80rFYTg5cKu9IU2UnbGIjz80X2NpbroHTi/0CD8S/wrNfqvfc3X1/88SX/QDif66ntD
4wBmZVL5Yx1I8fXlBKW7ApCCy+m7S/7DCUp/oznvjMTfmpRqf3eCfvyWrS+j0sq1fGZGWrZ3qFn5
zbjaPGn8+1oBfho43kmaY/n2zE3pUcZ2eKWD8S7oRTpPLXebt3jngaSQzl7p7Thry8y+KPIS6ba0
7esRv8FRaUMiTwCry22IxAk/hYPjAELfVqmKC7+3LrxBf6td7bZuirUtq11oF7uMPxK1mo+TK3dy
uTYab9NeTW69Av4T2RUGzftNNjK68hSO0JlXJfW4bKrKG5f51LAgNxaLYGpiRgO1oiyF+5DQ4bCv
f9Z7faWGCBmaHMuUtYPQtNLojGystSWdkkXHNKKFAhMyz5WriqFYSl/lRBcDSlp6rTCGFMOg1wfX
WNKLsRTxFWCj5bPLPdN2K8EITbR3PT2c3gYr6I4sYYQ/s3gAfZfFKI0ferldmFG76jRtJ+F0+Hac
wv50HI8tLqGo9RNyfzismYOli/z7CS5E0h3r6VjPA+tEcs5704EfTEf/MJDuoRVyo0qkTIbaFD+G
bP/v0/5Qfp9pPufFUIWcp1/++L9Xecr//nt6zX/+m//9/Ede8tenXDzWj5/+sMzqsB7Om9dquHiV
NIPvA9Tpv/y/fvCvacLVULz+z38Vuawf6ZxeXn+ZMljMdqaSyBEWosl/rotMwQj4y5Ti6+t/Ps3s
9yl8GDYwCf7CwKO00AFxY6aAWOrwVX/OlU0Bj8uGYyG+0+Y/TimYgDOjIEDMZh5s/N6a3+KLfJmE
gsn48KN/eaql5XRWZlT5vuxyGltvXRnkzkOvgahjLkasgw6tSgi5/RAJx9+MEa1hHow7QYRD3o47
D2GLUUX2PLT8KxkSE16BM3Mfia9/SopcOwugc0YxrgMgeSXJVKM6TKaAY6rYbMD7+HyEAJrBE86U
CRFpky1jDzMVtX6X1TeFDFaDJi5UF9pCk9zXhnIpcTjpstvAZl77JcR1ib0NVpvKErVqt4VRng+q
Scr0qF8mBH0eOnwgAPGdnItQDYmpYnmqTmvUiH2qz15VDYsNtPR9WgdEubf5U03zELCrSZA0GMaO
98yi1bJNyr62mfa27G8N01sB4F6xIV0Ilbk4e16L7EGsfjOT/W/CThLQ/7Ib2+uqh8N8GOVFGhCq
xeZYa4+JAXrOeuntdKV1x2nnqrvrWk/2OeFduXcVGeXSro896BknVje5vzDJImJrtmhixIeNse7k
wa/RJYJ+i4xq5mbHTjw4pTqLu2JX47nQSJtvcezLaHwgJ9XyX9vyxWNvXijmHjbhRWi9FHk1ryAn
iVab5aHK5ABJVBqua4jKIdv4OmLjflU6r6Z41nKSoJtim0v3Ct7+rOObcVkq+427tUVUzbMRSpru
DKQtpiHkuD+6QBAa97VwkQ6xxfyXwSfJhL8cKV9f/36kMN1k+8VHobEbhjWBcd7rBD5Eu2QDamdF
9LXVUpHC4N0yHQN/is0R9l4owMxhpYo72WH/xUT1twoF8WXuOS2DIXuqHKQceRod3OdOK/ZkM5JG
me7HcBlv0CRobXr/1Eo0FvWGaboD3WNQNilmmiB2jixIOVdwRyI0i4Gm+QvIyJicRLjUUiwxi+Yq
2A9bKyJwhehSP2lmVe2S0qerM29fmABTFsYIf1ahmepxJwzWSrHHU89jAmagOgmemIflFvXJAwEG
gSZe9aK/NXLrtGeox1SfWF+hJFu5Y3JoztXuAo7ajKeiR5GTscQdDIVuahHNdkTf5E4HYH31x76x
+eu1wbO6qIU0zH7/5qs3LAhMH+/Kv3v9+xsbSRzydZje32/Dj/Wv+w0MOIJdQyNDFwoV77n3q9L4
xn4VqQAWxh97gJ/va+Mb8irUvrzxoZdj1P+dEQK4889X5ZfvnBHK5ze2T7gAniD6WEcS21Qr5o2n
tA9TnolVuVeN6p3qWbJyu26ZqiD+3Rrhq93s+6E8TZLi6FPE1o5OzBkJhjBdOXh3uZpPWoGLRL1J
LP+EKKbXHvE7ErmXxEbWxmosKgBkqiYrOqG5m47zm9UcIlffY6Q+2OtGIk1LEuNkVMbLjkcmaOyr
JI6v1b5Pl/CvdySpsL0csOx1y3wcziZDFKHwpHhCDZ2PqPcUn+CQVBKA6CAy3RiiXJGph+O5N3so
pk19l9nmmalXGdQStKyDu8I7ljfLItOWQp3K0nxH+iKg5b5Ye+YN88kT6ZFIUlraRkTxhQ9RusIn
1dYD/oV2BETkPFGHr1S3YC+pH0MMb51/Jh33xjOcQ2p664R8l1yU19xoOKr4h7zAhzb6ymNqdf1m
EL59N2g91m6dcL1Wj7YcfBLOa+RvHY+73sxzqFFWzGDRPO+89M7tTBivGkyZEL0iP9NK9SzOgA6u
UrHM5VCyF62CN09LN4xjbwKbONSyh9Hjkp0KZCUsGPWif8utjUzinW3VtwqmN/YZPgKPloRJ61bR
jPkfezxMczZBaUrBSwGL6od68p9GjNrUy34ppb++/ufxQKUKog3889dSGokGwGhK5ffkkp/ng4Xp
ieuOlR61NHPJD/ee9Q02hmu5Dp+Sqaj4rREj38Ln8+GXH31S1H4YMeZ5ExTM9tN9EagcDeOrXWf7
thoYcb8ogZIvHGKOojLfdhZESE+9KCxxTxV6qg41NgBnLppXKw0u/TbCVltDFmJAhrP2wraY7HMd
SgVzimsCkAIvI/3NYPubJG/uVRfYPbtxeF1p9mY3B1948zYaFnqtbS0k8T78ihJrbEkJG02B29T3
PqACv9ePPp7bWJISGXYr3+9gPHTLss3XAm9SZlpbpSMErfVmxvTPbMnG4bocjX1nnzaNT7Ypbia3
QZ0gVn5ZxSRsZ+euG5zXBAhVSXASZco8N9BWFFfImQ8C5oXwWWt2BgDHBuAC+wKNmCvvvJ2KS6Om
hE+2dZvt+i667WsgpZLhlDcscT+xxjl19GtLSoAb5UwXSPsrkMhtd1Ckfim0Ir7JDPJG2NtZAIZ1
NJwoYfDpNndaQ5gL8oLUZZFoyHon8/zIigapS7twBeAfJ194pnsWZ8CAArEYLbkqNG2WtGTHeTkU
yycRl8vJyVnq8kmMOXBM/9jwO4n5i2Jfs1CTPVHL1zqJq6JT11pQ4G4mKrYrjxVrpU4ah1BCOKqQ
jrkjycd4fc1oHoyktmYkyTpheIgCt39Nche+l9szjC0jQrqWpedk0bzKSTn9k88WkDo8+3TL6rRr
+Bc1vjYdPp/Pll9e//NsQYXP8oL1BaXw9wLjvaZ2yIQTiAUo5CfZ2fRJ32sPuD06XEgUaWzcP+dY
wknAhokan2rcQVdp/07t8TdHy+fv/Mv2wgs1zaNvTvaNm6TLqbyeFz2E78yYQOEQatQGEoKai1mh
Ehw3GkTFd2TGtyNW41E/9oxawLsSK29MAfOil4suQxaM1x3Fkptsqzw4a5hs15aD16eBH5cGK10r
lgkJrRXSp8pk+YsUKhmDu67G8NIikhoQSwWhfzJi0QkmFVVdK9cCwQsq3bOQYVeBEAYh+F1e1ioJ
25NFOPeilGqd7LFZbjf4mrpWt199D7RMWbnFQ5Pf/tnvcN4w1L/sP3gX/ssgij7r13f4l9e/v8Pt
b5BDgH0gxnlnevx8h1Mko2PEjEzC4RfSqsODxq3K0Bk17sSzeu8aCWPAoIJ0lzuV5hHry/t87i8J
3o9poP+a//Xnj2YDxl6/3J6QfH7+6O5X3IfwrF6BaLTXia6ah4aOJqNqGdmie1OwXIU5IYBuc8wy
wAKJ3qxLIdj75LsE4ZeBmcnVvbNps9/qpj5rJB7dpB3bTVBZG8donvrCXVlWN+81QYqAh+Cw2arj
Dp4/mCH8snWFAKBxozOXB8uoyAZzGXAxnEY6XlGKZzkheoLRWN3eeGp+Y2jmm9oWi5C8rHVivtlB
tQ8He+lrBPvl/UHVzGObZe0uUe0NMcrL0WsuuCDMRnmAeT1Xi5IlC5FhKuL4OoQXmGEQZoC07zGw
mBJiUidssBGTcgInxnkLT0c0FTqP0Tiv4mLmVv1apuFcjvpB9XJ8ddVdOJKJkHvHeppjB94+64Nz
K8dl0qU3KhM4H45HYPYnim8CAErWNejRFF9FkikHR0fQqPErcbRl6L6BGEdYIE/dQV1YlUBnVAJ1
KtdVA0Ao8HEdZCzNFMebS/smkfGOGCdImcmis5rzdMD2p1nrGHlNYVEKSHlXkrmL05i8CJ+Uj1mA
SMTN72JVvYO5hU5B4nsGUVmjYso7JIvhWK4HM9x6usPPyOfKu6dW41qPByiJtGNnSkGwe1AACynV
VWb0903WnsQuaeCdv2wGuSrHbOnB40gza1uYRLulkM+0UT8dShIp+VlLzz+EoT6nx2BSgKYmHeIH
n+DGmZ9ouw75h2zjFc8GWZQAY12QIdqmTMZDUiSrIoGDwiqsNJW5qI6ITU5D7Ob4nxYclfs4iM4U
goRV53Eoj6H72GqPrHlW+kBFRV7BJNdVoZJpqBgHi2DvYyKe/Z5PD6BQbVYmEnEdSZHdnvnla2KH
mAur1Vg183pEJpnKyxK4MLvm1lTWRUCAkTWuRjrK3uFNka3MvLuye3dtaey6BVvhaQoquwA+agDH
5MaEBTKLMGilvrvSIvuqwi8Y1qKc5URhdL3U53RSpndHwAZ8dyOy90ag1t4yMDQQUgGAsqbAF4YQ
1nrzUsVZJ/oIR77kl2URwDuL7cdB3471wCZaAsWMXAijQNagTaKIa2FsZD6YC1EvB92FgUX6Wpg/
mqm6koKw95iZplCq155Vixz21eDs8L8ugmq8G4d4nfcuVWi69jVoW3/0lYEwnZ2FRlnkQHb4/qP+
2NJMi5K/KqDDY8oChD3k5MD4UhR9ff37leF8Y3MBbkrViZGEEfVh0OiQsaBx3LG2+JHa8LEoooiC
5w15kdEnndXHK2PCMXKjQE+kpPq9ooif79cr49O3/kXFnbKSdz2S5ffFYABwigYRnBiDQr63y78B
b5KMhHSV0MwiHeGT0R+RJJ0HsUY6YvBAUGwz612f2K49LrhZmhhrh8gU2be7kjPdaZ7LIDpGEIAs
jjiM2bNmKtD72CFaLL4Og2g+UMFnAJh6SjDROQR/aYeSSj9U82MRY7nlwbGmToCOwKMzGJO98L1d
N96YjXuPIxzJuHwKfXJfoxACUbaxaI5Kuo5WhY1AF5LQjSh0JS7jlcgO9tziUMZ7cLYoVHIlnOv0
NT39TUufo7M5MDkgJXBAJHFzN2v1GekVIGq9WMKG1vV4I3IbrUe8qUZ9SQb8TMvSlYuY2nJAkpq2
cvABCQ8q/oFCwlVokUDLzUgKZabF8dHICAIu1DtnyE8jvT9VWVgEfYsUtcvP3FA5jzJ7rlg6sXIl
3D8EMjAAwelcdhV66D6GzTxUwJdKv/5zQ7eYNZgOVHmLxgEQKAKof3xoDUabnx7av3v9+0ML5IUB
6sRow5jCjJaH5r3Oc8EfsDMANwMj4PN2wPhmAyBlGgMs1Z2WCj8fWpJfGeOgmCZLhXHu7z600xTk
gxDr67cuvtR5RWn7QVo24R6jenfgAFmO2kuk0FSX3Yme3ObZjS0ulOwKWsfSIweCTfXMKkJBMHqd
bivMhY1N/LJro5VuD1bjo29KF74X28Sk6AvbbNaWaK+NwNhogMX7el17xl6Xjzg5OzGcKqELGSG8
12xsjAORWiGKxkwuTUM/q6BIpkRv8GdGnoT32Qt/vLYSbSELB4Ul3E00ObZdrPAhL3y3vzXTFH21
Itd8Da0pF119k7jlFeFB5AwJ1gjxudsoF/yKTzSKOC22NrFLAAA6gVp/VvjM7jSEwebgleQASAOm
V7I30smh6s19dGn+sCHKm5iLtpo3VnE0C/VcR1BQlYGtwLB33XM79YaVL5V7k+zcCPSoEuKcTh3c
KknIT6nG2NXA5Xc+dmTHSXBOtuiVQiNf9IPcE++E+Jp3KwOhl1wdN7lnDuR/KftO8bM/l23CRA8j
ANpEDlW8hs70LP3TMBMJzqfH9O9e//6YcoFa2CIEC0IYxbBMfj6mrEFY8eNvI23jF70kw0zQi+zq
bDI5pj3Iz3aMhSCXK5sZIjoYVPxWO6ZPd+eHx/SXb/3LFi8TTa8qRZDs7TGGMD84xTqIof5HhJH2
CZSyKH1qXGsDceNkTO2DaADJuURBeu4jne3Szp4DSHAO0wFpAMLP3YMJqSKt6g3umHnVKacDvYHr
sdY2e2A+8AbHBbHAp31n3SHsWVvmvqoOqfVUCXHXGD2iAhbdvu48WJAuOu8RofMDDLulPnl73HtU
adbC1A3l3OlHKvkhVnPCEOxAwY9d2qzYVWUbmYOrLrPBEBpY3Jh4ZG98SY32xSMJVUvue1xVmeeb
s5qoCleX+6TFCxYBKPcPnYtlvZhnOe4pPTsbTX9ZM7OM2ht2+OBt0QI4bE7CWD8EAnWkU+/tsptn
JbF/6AOk/RwVyloOOK377rZWerJ86mUUGrjgSQwo8kXdPXfEzaDinqskVtfxhmznWwOSYq/oiyEG
TpXKleRgYFO/Ft0aU/sC6c7MLf1lIIdVWYq5pqA0qLwHh0SfnkrfHK2MA0/0/P0ohOC0i6BHBK/A
BfTQlhYx2QmZuCkVlIotXYMG8rL2wT+h+XZJoGUrZLH+aBtvztp3nTfjvio0SEmRNs+8bOkn6SHm
3ElytrRMp3xNX4bpJCBtwp0VNVsl0emRBrx9YbEcG/UtUZt9WRMLlYpzgJZPQW/e4qM60UEswzlY
CaNKl0EfQ8nJEpjI+bWTFXe1CqcJFIWvaggybwxQfQPFUWNB35dmvJVeYz9VHm1SDA1ipjEDZmcM
IBCi3TRqto0lYS70TeLGSTSU5OahjL0ZDz/u72wDhPBODi/MkmfMcAFU6TWiiDK/qie2JV93UINL
YMYo6S1nq+TG9ZBel8YRPA++PHL0oOc2qXFuQR3wFJPBr7OuO/2aywcjpTMrumRtxYAvNCIGgPpl
XrfC/LIVmdx5Vm1eaApI3Y4VNRlZgz0LQTqSrgT7AguMmsec9E1zVhhWpS5xdtp/7pRs2tSorIHZ
6rJ04Iz+l5ZHVzm8PrQ8f/f692PZhsrC9JR5ljqRVD62PHwIETui+f9sk/8zBza/0SBRz6lMyr7T
XH4ey3yIhCPO94mi8v0T/saUTPuObv9wLH//1tmBGUziDO6mCRz4ccdkJYmtKWPm4rw1dk56KCf8
2CblwCCPMnT3KKNSG/LJ0jpJGrRWT2pqXGK25IDbGSuQC/A4zPnY6EvfgYh7FR7E2jy3LvWHmkZe
XY7V0Vy6m3hPPlY4HUPhuZpu1HFG6i4pal53l5vVrtaUA0jNa7O4q4Lb3HntSYYmxo5LAOfp1n7V
6JW2RCiulkQ/37bX4+vkrlk56gkdy0S+reespeqH7Ly9TnbVqXnLYiMl9YEMmIzh3ZxQZbq29YjX
LVgFp229sF6sKxbZWIGYJFsxmqv6Rk+Wjbiq0DTGz+kzX9S0j14dbf7oaQD2eI33LzvY/8P6VePe
//BoTNf+19f/fDQmvBvyIU75qfigRXhvLBgUQArSsVNO7/XvH/q5IjGYZVOV/FBgTCXUh4rFgH/k
CIyhP3Yuv/FoYGH5tWLBevKjuZlEV18aiy4mohAXfLhvIntbeEa2yEomVi5o5ZH5qDWT5Uumo92z
6dltoMmVjqC4PMZD/JhH1QxL1UZxNCCO+tZE41dPNj6zu060ZmlrlC1ZunE6OTc7QX+v7BWN0A5T
7LCJnLqEwSfuc1EVWOaA4pdY36K7PngQY0YYgr/X1BsjGA6hzqgO2hAjUOzJ4OHKFQECKCxxQ0O5
KbQCbjs4mmBoziXIs5O2bfGD2m/UAMQwJkk8L3x5EhgOo1FKAsWtWGk2TbmrnORSdBjVul6dhndh
sPQtMsxnScFFaX3nZqMwRn5D/syxgL5qQ2HNDIKYuiKtSTSHNYlLQCzcCduaV+62mECuHGoQXROM
08U0IvEYXYKLV6S8iCYELF9hY5H5BBnWgxAbwfxRIMYGpBJ1uX+qQ5Lt8xqJ1wSXxd9xVIDTiXLn
Faiy2Ocaz+MQoD/BOGne91Bqq4SxrWLucK5Sgc6gvmgDRwNk2xrCLeC/mx7i7Wi2CewWILiDN/Fw
BWRcE0JuDSk3mpC5wi2WRmwThxuMh07viVNKnbfedY5tUj5qkeHTL8nNMPol5GaWv363jiu3PIRs
8G87TeHXNKjRXjojxnagBtDwGV3Ehr6UngsqX9mNKRd25vQ6VSvZCYYWrLrUuG6N0j3TRMXENG73
tvomo/6sHYeD25fjWsuQoJJoz+prBZ4OP3B+SjziaUg4soaTX6C8NCvzFKX4ij24KINl2TA2l3a7
iO1xE5n5k15o0In9Yt2o+qFrDaS27l5Nwqcsi/ZVqFEs5gBwIN0MqHeNbj549V5BdO/k7kKHuloj
js/qdF3zwLRzexrFRI4RL9UiWlmNy0BXI9bDe1ODdNU5HNwF4VJWedI4voAsUWJ0QQrbMaLtQzJ+
yjWMgk2dpQ+YEQmag9RVDfu8uwdMvdSwHttFt6m5mUzrqavEbQtW22zLe09RTgaTO8aOTvvWWShj
NXcSde1OVpry2vDbDS1tnzczNb+y0fs6pViJ4dXpjB3UohkwBMMNrmVI0o3QaW7tRZocBasKbKEL
1FIABKsZIgzYxNmmdQcEyHY0Vx14BmK8ksW4zlN/YxnndXxrWEAHkgfhvsRtBNDL2ZjwDJuxJF+Y
twQ8ALO1ljg0nIfeUjE8ZriputjlN2bKNzmYxS4wmsbB5NBt7SS9zG2iLCJQHUmORfY1U7OnwYZn
hAFBBaXttc+SeK8RjQP8MtRP60A0lxLwq+oUWyOMboYifkLPCbGbDKLmtmxuPIB8Ud9vQvU8JX6i
lpdjmd3EHMvnqpTdyag1Kwy7l4Zfbrsmvyk71YF6cOGiHCG4SMEu3KPH5G+KfMFMDRZ/9D3JdJop
GNNtxm9TXPE/dfaaitjnyz359fUf7kldn9gvKnNuGnLuqZ/3JLWj6zBq49r77OJhrkaQD//y/TU/
b0kACkzU/5rLMU7/jVuSm/rXW/LjNz4NFj8WkDb9etbYJQfFhFAPZX2WwFQnY/U0EVcC0rpUQJ54
iHOMpdnIc60ZQLAQntoCTq6LWxuSfSzDE5ec4RSOez9Q4aFVYoZ0xgVrQHtvoL6HIWmRUOCdCQc/
IJEr+mFOX345TMB4cgEidjySLLHEf7TpaIKJLm+YwaFqK2OZmUQDAmqTiuwIv2mX+nDtBLBDcMaZ
WrgNYOgF9ZWR3NUelIOSY8LBtq918a1epqvQI0dBRM2bBpj0yqg1bROMyQ6aFPlzjpounNTZYF1f
jqFQN4WTKbeqgQ7HisLqCrSCvVBMDQtBT7CcFeBI9NKNQWBjSZBEoGzbrNtO7DBd+o+uY53onbrt
nQm6YpQ3RU9ZrROXE7a3Y6SzrcLy5OvBNk0YktTtvmvqdQeB3p1I9N+R9EbyphjWbdrE1/yW63mR
N4cUJqiqW+EeixRke+kmljn3CkLjvS4gKm1C3/+xT+/UBaFiQAmIA4Z6819kEuRx0SZ9eHr/7vXv
T6/7DV/NBAJDbDxlh1Mf//X0uiq6ewtpPVpBRBTfrTzvVS4i5GmhRdFJ8QuQ+INMAhEyn40AWZuW
bfrKv/P86ur0fH5pAD/96JMI8YPIMKkyp7UDFkEaHFz9B1kk3/XklDRqd16H3qXue6shcLdW4d+X
Rj6tgt2LQug3faitWQipkAYb9vCwFVLwkhqRPlxS5c6Kw3Oe0m3noVrEuKYVdyICLhC2CslCpErF
ZD5IAp305rQV3o4r+zjo9SIXhKMw3CBwYQ6OYxYX40UbKLsAYfAsk8lElIKYGxMPpoo4mrlmQzUh
l4HaXLZ+jrPYy+eO9GCshSuRUWyL+kSBQht2w83YKHiKrQ1VHuJkJ/AXxCfciqiAv6mX+wKvUpOb
BTBesU/TMAItkC5crT0U+A2zJFuVTJF65cVM4nsVWoNjhgej8Naaluj7REnvCqe90zvlChxBDC0y
uRsMeZs1dc0kKl54/LwObj9LeUq1/tkOyDrpKYgSwdYhqVZ9wPwetwAhMOAZyImAdZlLGMtxsfSU
CCQ5vUTBpgDnlNFpkEEVUhrIN1NUqkk2D1TguIEinNwM4MVJlIOHab37JC3Xsc1XiixNLsZuWNVu
fk0G97FLI6Z5IngrRNDPMQaZSxQ6K7N1XwcXZEmeEh7sSCafY1MSKltijCo0Yq6jOF7kY7OQVsfH
DO1Ol/zeVTPBa31grvVQFKbcJimdj9YGF0gnr4fKQyiAB4zQiOE1C5wnkstfA1LflkG9zSeOU33t
+erGjKK5zcxN91YuoweiCENU8Q0KMdnki4auaeHquTYzy8sQFWc6vLB8mYXNuePp8xDWfFUfXd4S
unsemjdxA1Ak7H2aBH1W+emlGlK5pG52VYbypMySk5YgE1KrTvQMYSrvgX3sJas+YZDYEEY+nHS2
Et97VZ1siJeC289Gx46zNQFWJ/0wJnPXLKqTP/b4pMmH7Kv9WOlpU0j2vxQ/5ufj8+9e/3582tAZ
Jx4emjCKq++sh/fix/7GcAGRpIXyifXndLK+H5+TEFsFu+dAMP5hQPrPkABvEpMMVpqsMn9bZfZr
8fP5B592kx8OT1bgXtPHg7IbaM8hiTenski2ZZu9aTn8bgPt0Q8lyScT7Cdd23fd2ucD25qWpvqk
h5j0bfzYH7+mFobhkIGB2Xmed6F2zUtbE63qDKtBlEtZ83/V2SWW/WzKmrBU4zgOub9Dsn4UFtxi
PUdpbYb+TRGqmziioTFSDBuG5xDSVC1zvzrxbIKV03u6tX3u99dR0OOY3DYj7Pc3ZOYboGrz3mRJ
0BJA3D5bsXPmB+pa9Z+arp2HDoHWI+kJZj632TMWA/jwjsshqWeK+tbL6BoG5sp0tpV3avmoNNFy
zjXnRW9t9puxsXW6o9miDg3MZW2Wt2NHzHW3s8YJGxdtC5vcVaEa/DciZ/iiI1Dvl57Rzg3TXznR
uMXTfOLoPpKFUC5jv7/QlefK0a/6gEFCQww6ePJmJMcv7bxrO62WTVNfDdi+Cst/FE0GB1m/KIIn
q+jzWauN9+o0ZJBqdBsSk20N2p1VwYyX5n2gkx7NNkUmj0ODXzwPT+yQUI9ENbdCyy/w4Kz6Epo8
gYplBVdPE+sIrZ6S5TXGbQarsX/eRGI1EjLOJhvtkbFyq9NaXBk+ksKcbjDtt37ckzViHJNY2fUZ
DZ8Ev9QhFJPwLbwkXuuyuTas/in246PoPK6OcE3lAYIiDJ+0MjzL0Qt6+LiTMFsI0qBQ3L66LRHY
ZQDFCgPRKPwzJ4e3qEIgQuhrERtV+S+o4Q+NiIkfNpp9ZwyHMVVfQtM/lV18IbRaJ2mgJau6SbiM
A+86Tk7HBkOpx9LJT08Gq1ompfJqAF4aiOzYmBCyZ7IzW1YOLI2wO8Z0rlPwVKO1AL1NduKoY2zh
dWRFD+rG5WM+RnX+exe4dZ2RM6LLszJsL8u0nseQDxegPEKSmSRDDD4Euhu4cmvPCr/Q1sK0FGJB
w3nL/o01/qF3LGRhzZnfjEuFROqkt1fUApDp85QozWivx9Y6ArrtiMgEZgGUuaxP22BYtbD/EvwD
nlkcIoI9g8y8BYUB6w8keQV/sLTWHcgsM2FpybPF91Fo/qLk99NrLMfth4yqyup9wAXI1BBNEA1j
b7PWWEZWvTLyF21oll1CTCfxmCEJYlFtLLnYLxlBLLxQWehTeHezCJml5x6cr7xayw4/dD4LYmKt
lXxjFXwGPTrp/XxeOvjBJrMFVJghOQ4uZshxn9lP/5+781puG1vW8BNhF3K4JUASDJKobOkGJckW
cs54+vMtzXYpeM52+dZXrpoxZIrk6tX99x+cZNiXpX2bBLYfwFbtxswbZOWm6xwsaxv+isbNPnhl
16xruNWtomBkcN4NmGdmA6iL7GfdbqAzWJutfV+ntAQ2H/cKIVjw9zLn6MU1W+G+QVLIPgVs+39f
g7owXf08Rfzy/M9r0PmP+WacLtyNhJksXfrPa5ABA10wkmAUss4/Rknv16CMXBj+DereN2/jd6xc
/w+wO0YCwK2ICoTv/x+gAG8LsC9TxMeX/s+U8eEinBxDCnM7qw5GK0zXCir0fKUqDUkjhfRNeMPI
RHmwVq1cM83OVbNyWcjtYig0cdFfaVpyUom4b1TNszAl3MI6RctfK9sEdt1qwpBvlwNdTUGJq02x
TRJ8xBzyTmZ4OOldbYK12dKtliGrn5Ne/D1CT76ZTumpKliCsQUiAzKs75yRwLw8P5u16hGpwsWA
GWmVPdrEn5NSkpBHpITLqcd0dil7xEfVqmbdO9QUGBvTNTCDRHoOsvIuSO6q6hSVkpsYOmlQ3Vbp
zAtdi9HnFyTuzQwWy1qdZrDyh6nFPkjv4Twn2J1o5ctQz0eOTchN+VK18T4q94nzXKnBKolvkljC
eCw9yqlyqxDjkTYzBFjgBO2OkYS8V5DvwbwscIvSQopIdlvnF1qnkT2UF9+zHGOiuOOaDqDZ5fEp
0ZMJ151079CPW8MAotoH3hLaZ6mhbfG1XZWOfWbb3zRnP5oPamS5dfa97nTGl3aV86eGbzw2jtNl
zMquoRtPMOyrQ8sd0n0Akc+A5NBE3+TOQLHEZZHidJjM24ztm0NYXNDMrlNOXgwqHxbGBje9p5GN
wa7Ei25dOH1+0M01tnjIv5wQrycDk8Ae+J2sqSZPdskol+thAZVttHxd1iHMrZIyZg4H05A2svW9
CuLIS+zJBZiNPXDxyF0k5tI4tN05JMkrDKVoLSNBXYV5TiK6sRQ7Wix5ZRK73Iw3nYzhW5S6pJH2
uylj9T73JtbdDIireO7kmzAmK3lhl7DtjSM6AnWl38hWSTCAQ6C0kbTX4ZSrCM5Hkz4QKmVgkhxV
5lV/jJOhfJj1wnPmLKb+A2Q11zW2Scnojp2FVEbzgff9UVsb5X1d38Q4fQV/7zjxTx1FHCLMBcCa
f+cqh5rqX+ro5+ff6yiWBICibPX+S2r6WUdBYwSSioMKSXf8q4JA9aGOCrU3nkj/OM5RfX+iqSIc
igg89pfOf9Px/qCOKgLX+bWOvr/0t7C7D3U0iUlARZhXH2KH6Mvc2bSOTpULLiIzWMuUsnaqfWdC
W9zTQM6pmybZZZp22BoH0yZ3um391vk8RplQTSkAoHkLSJgSrXgvFbnjRxh9XrbDeDv3HCbAURZh
miN5iUEBqGmI8rY+dmn6YOvTOe1oyV1vr8fyORq2Qd7fFh1eB+1+DquHSlqerSkkS0XtoS7lFsEd
MhQdIjOSnrSFua23XbHXuuba1iHGDPEJ6hX/lAq7EVlBinqrxZ5VS+QDfQZkxcXt8ITuZv2piILA
xyyOiF5aZXux1G1fS4SvG9p8a0Rq4DesGa+tZbZ8x2rDfWXbD1JmGt7U8PtCPN3bhJBnivxsgCNJ
kepneXAcqCS9vfhDobBHbQjV7Gx8Scp5OWnVXCCtAO2QCdzq4SorwlBGw1tNy6382ECk6lMEmKl1
E5eWc9Qq2ThV5RzvwgFPTAfTCJ/s9QRlwxh4yqhy38l9TI2ZpW4dNswurWL6cKwNlJjmMW3wuSMM
byvl40ZrdU+3A4jj5tYuIFPnjRdGBOU57RQdVNWoH5WpOsaFgnI2bPgxJVSKEvtsAq3Ig2nqeWBf
23zvlOB8RtNrEoqiwPosqiedUDlpNRqN8pA1lunpXW376JlkH+rKXiHVwpqsdVo666QCnnasuX/M
hTY/aKNmrZLMHaHFwN+0IqUmclwjvM74KHAs3Mxp6LZafOawV7WlUzETAPUWTx/iP4vXr5J322Lq
/17K51sxo5IRkQk+IorO75rCz9jIvz3/Xsz4eYAYQhxBmvsHaNmmXwQWcRw4gnB73mCT92KGiQri
dpLrfm0KKWJA0bhx/EMu+qOmUIc8+ksx+/Cr219WQ8VEyI5GIuZhsPFddRzY2JxR7TTPT6qIPXLG
tZ6epu4qMZnBERiVALAZac/RaYmHlZSN61Se74kpOPaG5Vus6JMQQ82Y7ocEgtyNCOapkkOOvbqC
/XJnzW7fYZ9Zx2vICGtz/rYQSD0o2WpJqlWHIVHRDyumeq+ty21YfpPbagV84dM3sRZd1jANMSN2
s+E0qIqbdOpxGH2TbGIzQN6F27CEhCrGersmEiHPlFMfk8vM+IPPBjb961Eh1Olpnl7YiD47enRn
B3ehDG+Q/B0HgpKeCtGSnyfXSSqBf2Djbf4wMPicnhL7FgcsfIFvIyxla7ydRXmoSWUCYVrp8jcU
d6sWw5gGZOC2SZtyO2jkDE/ygkdImTONVyzgS7eBbQFfdee0ynrp5G+drrhB1Gwd+RhlNlk4FYTx
eV+MIx7YpbbJmaCNePKdhA/IGIrd0hD3PI0QtWLpe5DhqGcNeFaWsnYz6iIQOIndKrKSdR8OxDNZ
mbEO8Iok0alHmNXU6PcEM2GUgmhdQnLZcb/ge+co0a7r1NiPhtxhXDfjH+mUS/JakZvcrxq530cy
1Xyq5GnfjrYgLqK9p8WdXluwaw8Bygqy8k0R5qfAZPsfQbVAqB9iWLAMJyPQkgsY8/axntW1WdC+
EpOXT9bjnBisDLdjDu+/fl6aAtI9udOI6RsF1b9TjedKXO0sqd/ZeeTrknRRt+ouqYOnkDeXc+3J
GJa7+lScA5BvJ/R0U5C5IZq0dZjru8jODGIGzIr1xKIBon/Lk7O6PLex+7QQSoNUXcY4fmd070p9
ZyP0SejpZXr7hR5/ptfXGlyy4puSCaDon0NUqHa4b5eXdCGgPZHHox3nLzXTA55d5mpmnnCMbwrT
RZnM60pMG3z0o0aTyxSiMI3ETCUh00knn5zkzmFiKcZnWWW05zpfhNTIiFc28w1iHg+eDtTe6aQx
Q2DtYGNSlGkPPbMRP+oCQsFjz8yEy5nfMkNNCCBbYhnyUILJW/69W/+34uywekfGQi+Hqu03xd36
l4n/y/MfizvGJTaUVEBe84vsBmktsrefzkbvnapw3tIJPzLhzb15eX3sVOEJsPhHd4fJ6B+aF4mc
hV9q+4dXrnyt7W0aVmhdy0OYAsta1zJIV2YRvFYxMSHA35IjB3Uz46umrote787LCF5KinePV8a4
UbbFbJ3Nllz745AktYf9RfCsVNqwVwjPW+TEHx3rNcIJM41LYXyHNUCaCW4L5Ivv3RhezqJOKaJi
Ga11dFQUcZPhqbG6WQayJ+Vm2k+E2GQ0xPBEVaPaVsQVDJb6bRrUNYmq6OIolQkXSlBvbUroKGrp
KKpqD97pWwIjjGFg0PvMz2kcze6E9pUp8rjM2daK6RWTvnoM5fS6i3EhNEvpRa+rM2vscQJzQjQ3
do9Xs7rA0qoT5a+e6YgZAr1ih4ObD2qI/31S3iwzP2Njvzz/flIYyxziOXRcB/6hwbxjYyIKjFUP
IheYOUI6+rMNIvYLjrXxb8oX/T88hBuI8OJ9Q9v+pA1yfu2CPr/yLwxrO5Smjh1BdlBEc1ySOXNt
C3iWVw3ZLe+uSdHZNapa7yeLqYbUW7ctD7gf4qCp33fyfD4L0WRFaqErp1J/lcjtfVWwpgGoWQzJ
NUprup60ILvSWy5gPe4ln0a+2C6GnV+qQFlSNyBC6IpyWy95iq92j9xa6WSBkatPeWKRcddqgw9x
ZltmRb9SMeVyzGLrBCaIdczGtUNTTTP3QvAT/jMgc/QYS7RWBujbBI9M14QNZyx5ws7v9Pk5q4/4
63ozZmb8EJAilqrwTjVknnm+spURg4BUX9fcsb5uL6vCrH28cuttG9fhrpXG10ouil0S2T/alpQC
+D0qrDaFvqUngEiq8TCLS4xul7h6UbP+dQji7yMJZ45cNO5QWaByxJmMIcaAcVXh8bcsSnOaTWQk
rZNbPwg2WoWDHmSrCklNDgsOpAh1/6WRVszAWf/NbCdz28VGve2LfHit5zj+q7FtQeS2VVjXLCYI
jP3N+RW2WF/O79fnf55f5GmGjj5NxtQSCZqgsb2fX3wfUafJMgl9nO1P51cY6Mg4T4LKCCOdjzed
5iCfcBw4bqSb/ZlyDQT9l6vu46+OKSD//wMmMySlTkq8khwq02InWMLLSpyLCoRVVl5IwGo7WVtp
JrYJrXZhlMk3JrXOzzS72XbmdFnZEBFyA3pGXNivehbYnhNKO5zV0Zu+tvZwaNPHBexTZc/iN2pa
HEXkVN9gxQ9rJjP9SYA0cw0FQ+mmayci9jOK6v1gDjGk89bwuKj2o8jlUSbNIVDMt1NMpdlEK6kM
7QZ+55kkT54Gut1w6oyRfjgkNdowHmOrf9Rjg4CC1rlIlZFg2HbTyRJry/teliPWXBHmq0UCwbfx
CuEDppJ16yybSgTupuUF9ea8M63b2GnulNE+WUZhe5hPXxHayv0chVfKPHsd3L08lA+sOY5KAjFZ
TvqIuC4WxWZtnKfLbMDpToCnDEgmZvramwEZulinxC07zVb2babJjVXlvE9ilafj6R8quIGPyM5x
6JPWixzA3dXPgvyhUINnXe5BrhG1ujVL5oDggLA3JujGkJ6RlHcFoAkMuaYzCDgiH06AF+VKqk7D
bNKxL4dw5u2XrcYjhW0TmkpBT8O00GEZsZTZUyerFKSYADFrrQTqhm0la8nmWxs5fD4sl+2rmo2l
WViHRrsPwIWb8DJC7ui+Ha2/0Rdb9MtcwuLaxWgarcbvNmTiLH6uIr88/7OKkAtq0gBgSAE7Dw7u
pw0ZQloqBa59/5SX9x6AhRkJJDrcEiRgCmjsB1xXiK8si9f5j7vtn+C6Ajz+2i5/+sVFk/Chhph6
WRnkJBWHepEH3NPJqZVH0u7h1OnbAT595Jpzkm3QBByKdFilRN820k0+6vPKQXrgNFaqs06ez/t5
lN3Ohsc6DtE2X9TnqdV3AXjBPKIhgYwArw4HaGNZGWikmkIh1j24D6TSWGV2sbeS5SEg4o7DvZYb
S6xT8N/sSc0rBwQh5hrRx11j4k/LlSvSAZmlhWNQr8/TOm6ayavb1toMgfYjngLTtey6v+1CAMa6
H0P4XskGT9PwShofHQxZ5pyk4VjttTMSmiOqGf1/JSaBJe6785nhYGFImPTQW1pzy2LqdUrL75NC
6sdi+4NprUdsYvTsYrKMrTLI2wbKmY5vxBxji+rgSa32IsMrtYjTUMPxOQxntk3iTZqG8rzsunzT
SQhEUlktr4yBXKTJUnDzzRJ7vywO5N5Jg61TNasyN9dlVJ/ywHgy7ZsM0a7eSFdp0vmJgwW/0rdX
bRNeGw2xf6AOrggq+LvPMgeKXQpzrwnb6n93BBBgfz3LX55/P8swmxzEX/whgud58r0jAOhkTcOB
xgRb3O0fOnpaASJNObBvQ/On04zPH/0+vkqGKn7in3T0gg38y2H++MrFbPzhMMdptoSDMpWHgnOC
JrKPLxnz8GHANcwvujDegK/IG0VpyHAbIxJr9EhoFOMI1KbQHusJXycoiK4lz+mtkSyT6hYCmF+s
3DoNFZLLotzklfZE6Ke6S8N+5UDNUkPH2MyhBe2RUJ6dYkXK3ozMcDfQIvMD5M2sH5T6prVNby7v
lokwtDncK9rJSh+L/rIbSB7aSSnG2UrjBrO9CmplnStPjZH46Ny8UofrAWQ1OKKXGaHLGCRpVdhu
skqFJYrAxVVUTCUMAy8oVDsJ0fTjLsD1LJt9Rgmy0KsLXv86VRa2uM2Ljjwutm9Ku7/IhxiZt3yN
Z7iG0Zeqe3UGv8dOApw68tw5V0JVvvy7jxODsYq/4xuA87vj9IVD+Xa1fnn+/ThBFEeAjDAF93Ru
tY/HSexD2SIwJMMC+bj01LHA5T/ItPz4c3O3frwcOU7QRoCgAAz1P5SQfBVafn3p1pcJuY0yfSzn
rDxMRZSsMamztFVAtQ7ShsnzVZGje9nODlOMEVEw7SIZ7LEffyRBvMpLlnZSoEGARgpJ3oDtl+0C
YDMG92FPCosq1clRTRvzLKych6wwXDz0yHCZ93XO9ShbwUsqXzrVbjQJaihnFHNysJ6let0BlTra
dDbA7p7INlnM1GtzSHcWvWE2YYRrOduggKBuW6Frz9luCaNbOZj8IodR3Q9ntCn7IFvnuXrhxL1n
tBKif5sgCKfByrqdnhWZTUQSHiO2HWllHqukLrx+Uq6SIHidGa3darZ9I9HhvCV3dj7d5qberRS9
2xsN0G6jnkoRcRzNvpqqnoGzAhkVONbXmGUr1xLutbOBdYAzpC2ROpXnDK+KUvpTbokECr/VEngp
sXNKtP68zbSNFqUXikFEhZSgsLG6e0Xt+CwCw1cKcm5sA/p+mPf8G1arkbYL9/A2EZWsoqTZlDZk
ovaq7SXjRxZGu8VKl80kxf1eFgUxF6URRScbW1EuRzOK1z2xnk+BgV+FxKie9Vm9+ZtrAJwwLilM
lWTEWwoH4X+JyAhz+Xql/vL8ew2AkIa/C4ftK5gMIgyLWiMLGnM1MX2/t8cmejZEbVjKgCmTDPOh
PRaXr+a8sZCFK9ufXKisH3+5UT+/8C83atE6LTmzfXEwZ3EHLViOlWp9AwQE5jtuatbQdYHrY2lk
ZDCX1sXSWtd5NmAaMpwttnwwylvgmpUxy9usS3uvse8qNoVFclS6myiJZlbYNU1rj6PKeArt4CzN
MJIHmx3D8bXXuhcjTw9KYBlukAgDI0bGWXZcKeumVatq28ZYLnRzwZqGbImssOkzGxLTxmOjIlUN
1fN6CW/y7F4LqnUjvySy1q/KTtl3pr0xhD4ySAIv6UcvcpRd43CbN+PeWSxviboQwIpRuQfkWOuc
JFeesEOpnadIMUpfq8/U6SE2AL57ldR05BXkTA0j4us6HawDviqnLhjPHT32F7W111PQ+Q4oQkCS
dBPMEiTNhUFAmh9bZLaqCnN77mcq6OgVRnDuDK0Q6K7n1FxhwoYl+KzXnl1W+yTpL1W89iuZDRHO
LU6YunZ+NeUzgrMHfJVx2rkfnB3RuVte/HMrE+RSeC16t3R+rZS7QrmYO2R6lXEsxnRtkmog5cSv
5phkT89RCxe4DnOmAsnqVxXhvUEpX+ThOmmXvUEBzSmkCwV1prBaFFiLQtsTgIgtA5aQlGCTUmyl
6WasLQK1zmdKNCETXgNdoZKGs8lWvYVSblHSZVHbx5C4kGonl5cKhb8RN0DKVWBh7cIU5UZcEZq4
KzRxa0gd9wcU8ftK3CjcsH4oJqJQ4rbBm6bARJyk1PEHpiy5sAzfdbyrcpUepmiXoFDs8e3r7FeH
WwyxylWtyU9py8YQBktGWgHy985Ro5WU8hUjp6J+hD1/Xct8kxH5uyYrzZbkou0Yy5abGepJB1xR
o8HtlYgAAchnf/XwQZ+P9TCSRTI8KFu/qZQGZe0zkPDL8++VEsUJTY8Osvhm8P+xW8Lcn36J7A8N
09+PwaPwaZHpoch4J5a9QwmgHrRe7PLe+q8/cu5mE/EvtfLDry6Go4/Tx4TDAJIkuTgYVUE626x5
qRNfN6nykpfSbdUE0721ABlUaetLoy44l1Zm0c2HPSHQaoF7t5HKzj4tArcLe20bB2k6sVkfCM9i
6Z6oyYa4sADFfrwxoqdQ+CNH2HTvlQW4K2kQ25fNQgKkBQusgbgeZCgU0ivWj35Uza0fL+aTOaW7
UF0ubRtt3ALCJsMQA5Ws1B6XovOlUs6V+SUzX6v6McKvRbM9cEYNe8u0xF6KvOF9bmKkH/BLuhlk
4tnIOdv2ysSIhtOh3uglSve1BXGyhUA5QaS07NGtzQejuVYKW6AfIoIzx2kvgr5qKhnAIm6cuuN1
MFftVNkqY1t7WmEoq3Yo8NCLMlS+M1ZdYj+YFReOiELpiqF7lJd+PtnQTHdBM2BODMUsYD1+To4H
isfs3CBxXJXb7aJp00bWG9+Ok8sBcwDSxnkl5TrNoV2wLydJYR3C50tLfSVJFsLKQDBPjmZFKFoy
rCMnPNgY2vIVRVEhnzBUOMYOzLOwvLCmm3n43hT35mQ+t3G0gf+zK+bLsQ2uzKJzS22d2sZBV55n
impApVUFHuvgzFyZa0JxV5pcKT4OFtJK7/rHduwjKBVJAAEECwncQydqrxM2lReksuL1fc3eMoK7
ojaWL4tWMCvG+0g0h2hXNyrdYkPXONjteRlbp9aSqGmT4neysZfpM+3hNaTrrLCkAp1KyVRfcI1O
9GtsUo4lXaSjwIChc62mbIsFiJvkk48ZW0EZHyt7rc/m8JcXOQuY1IRdKvaXv0NLVfrFr0Xuy/Pv
RY5ChVugjgLgvyEm7wgLeQjgpG/iuDe7zw/9IDaB1DnSEmCJfekHGRZhFhhi4Sr+1x/Apf/IBT5r
3FgIoXJ2IKLpItPwc41zYizmCDfJDqlCi5bMXeWOGQJjR5q8qERhB098NWcmfi5juQH8NHdlNCTO
aunLET+aHrfZYZDWpcAZNII6e/iILZFfXm5jBhVUbU1DiMYnaLEFL9t9NLAi5MqQ1rhvANVwFhiY
7JMSZad6ki7C6dTY5OZiq36Hia+X9TiZSLNKwiYeGibLTyhR2brMJL+P6xSev3YM45MVk5WeWNgD
2z75SySqyJPj6W3DYZ0gEDyFUUxyoNHlbl9j41fntrpKLNY0ZXvBfpNABE1MbVqBM6BzlxOm5NEF
sr1oyAPUxn2kzxTDxPQ6KblCRLmdDSvdtyZq/2GuX/rkRh7T7SSl6j6U9MDL0VbQ7a8yqFGK1Zys
mqynvDgp4MgJxTCnTMeOjP8NGb+2EW4dCYevdiKED8v8DCJVPmOrWPXhsV4mxRtZ2S62vcH4xU2k
QNo2uRONrqwdI9TdweTAQXYrx2/7+1QxD47IaI/JX5WXU96U+WrM+PF5VmLvFasv84RCOQr0ct2Y
+VVapSySKlhwsd4eMuTp1ZJnq0yL6mesx88mI2b2NsJhtaQwYJVieNAjgm8KeFiqRGSTrgLaYsiQ
1pcybuH1dMCMfavl6QZH8AzHWGdSEKho07k2sGNOrO7MJEi+6A1WdKbWrm37pRUakgRL5tugSSoo
hcibiTTvd+oQP86tcu3EZOjU1nWl8k6ggotszeed+YbcCiOlqILGgo8zoMzlyEYO3NhxJzOJicYx
H+U5lt2qL7yAaryMLZoqQl9TTPrNpNv0srONGQ70pe5XMfD9AOO36FB7BU1wKeFmO2DcoknRlaHh
QSFHaOSqgznmLwOhlY3hsB13dKYnMX4YxoiOBZraYD0xafXwYJZdL6fPf/W0TU1lHBZqYN34HSWF
5fcv5fXr8+/llUGa3TMqY8IuPrn+wczVLRlPVU0VXqyfV9rCE/f/q6+sxmG56G+hzH+GuNHM/tpD
fnrpXxC3GtqJiYYqQ2agVC71kt7PAAvGk2qVtNzWjYMEsJv9ujGv8raJCWBBbo/sZ7k0FsgfybDk
z2ZlXw9deLfUERbGdnUDwYUsKeWmtsd1NFzr9nCuKPetNHFEyWpHzSthD95qcrZyrAKivfh6DgbS
6cQcdwbf3JpvcFusubbwE4vSK4afS3Iz1hLfeHY5pSDFXiacBT3s8ZxIIncQp6TqsUTi2Cz9QjhS
u1OD8bHmXDHwyq7ea4/z25GDuz6IQ2jY0uUIIOKqbe3XdoI9OSc25uQWlol8rd7KnOhAnGxOuMZJ
p7vvd4ygjGuiDKSiIHSiNKTtd4MMdPQYFA0YYZ4Wt2e6KCcIXM9tUWCiKD0E5kan7hTUH9zhF6qR
rFyCKayDhiW1lqluD/xli9Kljw28tfZBFkXNEuUNbwk+FipeLkofSwJ6ekevfUnTEIKIhj+j89f6
+SWFmt8tqrgNaDtF96SKPqqPlCxDZx1vw651tS69ZIdHMt2zDJKYCUjRAltcwBi7QT10meXXgI4u
6OAr7dxVKWDJBHwyBKeEpLSpCrxjaC/rRbopzdnTOvusFl5S4QmeaTa/sg/0CqCAlJIGMGAAECTK
TtPv8bX3JuthBkKw8qtKT6Emw/sGYEAWeBUDOFgADxMAhPUGRcSDgV+IjDtWw08ILzpAixnn2Twg
zbABzhj68dEQ+EYtkA4HyGPsh12LvSlrXVxAaDytJly3OHMYmXmHiatxTBr88nRAFA1KtgmoYuY0
8dODFZ6FAnGRKueJEn5Iqk5zh9lxkB3DzygVjfQOUN9N3YFA45Fvr0bBL1IJGE9NvCSlMRq3Q/ug
Sw2fHPJkFb2HRgxYYtvTBhNYKIzLmG30ZCTnKx3SdYrp7e7vLsEM04KqQ9Oo/RbwNBmGv3S4LCI+
Pf9egpFwKRBzf+ZsfRzj3+x+RIouC0TBrH3vcKH94dID7++npcT7FI8WDaqRBhX3zVLrTzpc5asd
NjAs60j4hTjng7qiDPnc4aahEzh5m+QHOZ7DXWFNontofQMu3BzPATG3EHXUMymldxCUuSV7KAWF
zhZkOnbh2bbEWjHHf6RVnou296c3/l1vGcnGtspyLU3w1RTbGeCxayhio4XxDzdpWEbO1SC+e7TD
4UUmvo+p+GZquTptSuxVgtJAIkuLOuow6LIHSyvHbSa+3/EYNDud1irT8WGEOSOofHGwKcTJYA2P
qUpoyGe9QDOLqIIlL5ueBtApWfU6BPhMAUCZNz0liBtMDOxNAUQaC6y0ll90oNNAu6sAUqtMPtea
2A+0/hgJoBXAFc9jziAO21gkXtitug1zgLMFkHboTMz1DRqshVmACaHQDC61+JDHrCDz7tVgiLD1
xY/AfW2rPwm5vZIy4HYNOlbrR6XcSvwsI5tQ5NO2RsOKxhhoOPPapfFlp2VeR69KwupCP38tCsja
oRoRPHoFzrzr00haqZXZrfBPOGYTft1MthgISojI6nYbY1GOXK9FiCJkpV06jNxEfDYRjMYZeTfF
7I3mCN+xFMRHGUrj310WSIhQYAzCEwKG+w26J7NP+FoWvjz/XhYUAq0Zp+mlftmECPNnKIXaW8/2
kSxs/EdmPUrLBIVZGOXTCb7XBej0Kta4WEgL/uIfbUL+Nev64yv/UhYQOhfloADu9fZ9KFbjdngR
aVK4TqGVx2z8EV6UmCobu9bCL1JNivTeSeviulr0dbZwbaoV7o5haN82cWatpGLc4trq45XBirTs
X6Igd+u63NczzhWT1qPn0fPqEt0mmLP6pmiEW4XF1+icZFnS/dzqJBaFKHgqoeWZhKqnE/qeFqFP
JBQ/0pv4ZxI6oE4ogpQKI1tFqIR0jZG4U26GiZjcsW6H68i2UI+/EfoXGDeJ8SpVMeBd7MkV1P+2
YRRe5epMtssM897FKVT2JPm6SYLI08P2uzxwKEOjsvewizKMXm3pNWmGmOT5bvaWOM39v/vcGIAw
mNgh9YAx+7tzw1/4em6+PP/z3AiSrkCvNfB2/gFxON4BIxTYgl1PlRdkAgDpn/cpPkxMOBp3+3/t
zz+dG0i6WMsgXeSW1v8MFdcFIvQFMSK8UETV45kinJ0+36dygsxjHGacBJJqM5eiXUto1DUiAA99
VBbTqrLr4QqPymup0yN/tOXdYBINXa/S8TgtcNUl1jDz6KbFvIsaPHVS1B0aJTsLbR/N3aU1ND4+
eNXOdsLTpCH9x4hsja2F5E9zX8DxJeQkGmX9kE99s81l7AUSlC7ofZFnLU9yOirHnNaECEtz0Mhk
w+zoSodN5CYMY+vEljO3G9Nh22psxtM43kLZWGXp/agikaYPVrFZTfApCrv0cQSEoy8tbqqh6HZs
A4kBViZjl1MkQDwqkgkiqZmuxrZUL7QUfuAydbZnJ/rFrDfrZBxPIxBzF4CA2K9mVz4i+YPQijyg
j5D5YtJDWgKuHatOSPUgYThuK+R7lh2YvjxazqkUlUIRNQMtMuVjEZUkm+QcDmGGT4VV7R0FO4dg
fCkSdMtSV266oD4fnNJa1V2dH9AX8zbYqGXKhu7ddFD/deVV2KaDJzWFXMGinUMfPsF5j+VCml/o
0pNl4hEhGbwX3bMVYuasIqSIdenQTpaba3CkApIlkB/pLV6FM/kK8YO1GLjjaV7WWV7HPJkH9lbG
hX4EoFvah/KNEBWszVSH/3HbT+gF+K3ABNOlz5ADSOgVFrqd7iUw4zWSCkVD2B3lzKBZSLbEaOU7
uZXUbaMofzdirZAxgzOZA58WOu5vCpDzLwXoy/MfChDmOkI89C8xVLi+vwU3gFwDknwoQOjhCKij
j6DFZhogU/TDxQ2HTzTheOQgaeCpP4GsNaaGXwqQSMfC/YgsOlzrPxcgukAzH9QxP8TabLpFFbI0
C7H7cBKS3U/dYKAr1b7TRWCPliffSTZ8DfMUGWYbakecyU4Q40zo/xEG2LMb14SLZObO4ettx98l
BVvpQPGr4kaaS9bJx7qDpdOr4SFX+x0RvDs9TPxcyy5rRT7KSewbdbPjqxwRbjI2z0XwbFgXo3TP
3bwq4uKyt82byXLI8/zh9JFnj8SyOcCTAMcJ4SIqiiN5odnl2o2c6yGGPW+rm0hfWFo/TFFyDMKX
zCHQpMs8Oc26i9gaVBS7nJQ6hd4fAxzDGaaEktTjSvxKTTnOgQvbtl6F9bAuZNPtpfgZw+m8axrP
rp67FNJuE220Tt1icecN4XiUkXqPBh62UWm4GYVptMDvRd8ilfG2WiLPxGoUJinsiFZZafGTWY3q
GXA+uyetDdFqlOqxULAzjb53fQpPErtG9ohSrbiKrro4F6xNGEz57OlKv+J+CORsxwJ2VeCNp0Qj
ZmYElTMOJEF5OVeGb/W130GEQjJ0sMN2bSEer5TqgOjtFFe4xPQUEay0hNUQK+wVfhowSNxhRKEe
Rd40PrI3K7UaS6/QT9KaYK2adb+5J2EgNprkzATJ6ql9qC/+j7sz2W0bXbv1vZzxzw32zQH+iUhR
vWTJvSeEY8fs+55Xfx66drYdp7ALOcOggBokUSLb1Pe9zVrPQh+m+YKtevqiNtWb97mO115LIDRz
M1zISrUuFIgg0bQkb2jqRHcS5MVErnIlKXbdXUEAQSYSk2WYEM3zFsHOGSrj6JlPRn/bDdqpzA5F
+tZJD/CQF0JQLryC78RAK8h8TDRe+m5X+CcLAVlqnSWJmAx1r/gzEpTlC+6zEge2+sAfKQDCD+2p
sK4HGUEG2Hn1Tc62oc6t4p1l9KQCrsxaImZ95FbT/PwYzdyQzOibZTGSK9RDbfJrS1oKbZ6/ZYp0
1pjuOYPATVckHS5z4GRxoS7T4tEovW4t14G2soryxkh8kIcWgy6lEunBDP/cE5h+qSat3MSa7gYR
23vEGclzYWihnQD0u/zRdSIb/PmMZgsoW3Poy3/TmTGn+KVO/Pr6j2OaAgwa2V9K05/MXOa/wIxh
SyZrDNj3F60pPS4KVU7Ov5yaH8e0Aq+TrmtushCj/m6dKP+NeuKnt/5ls9jrWhDqIBR2ZZRcCRkh
teKg3rdZvBzEcisI0UM+jJQqcoUVXonZR3EwRbHRO0mJ2FtSpnl5VbPWqtl3t8BpY5YqzQRpoPNt
sfcxIXiLAKOQrNQ7PkebojH2aZruVeFNnsabPsQnnF6nU7+q9fhMpUpkWElogkfA7aSIey6FJyI7
tp4qLvV5zckOvg+uOF2WbTYjvo5NUi6UHpxmCY3PKK86OL4LoMUrCAnUhues8Bwq+Ce5D5aZX8/w
9NjlsGagi1dMvG9Zp9aFssqDm6q/E8V9N/S2VMmE8oC/9fhLxWajRNISIautgGoriva5ILOsoIz2
JckZMGBVfP2Si0nirZ2S6THBhLnkw4f5Oy7jN2ZpZBhIV33MyV+n2VvajU9lGjJpnto7LbkPLR2d
VLGJVflBLmFLDuq+UvrlVPgbKxm9K7UxYISEInYwdBbmYPqrKCWsxwjQiIxkBY1FuRuLh1SogG0p
/l1lBt/8oFqHWEjJ5gJWKPcZhLRK2SKj2mLiB22WcmCF0sKwpid94GzxPWA8f/RBwGeVjx44esal
s8b7vx0E6uyQ+tIwfn39x0EAR0vWZ/3B3C/OutKPhhHmOTRfdKXvjIJP9Zr2L8TmaGAxg4rvNq6P
gwCF1Vz5mSgTFOvd+fEb9RrYpF/rtZ/e+nxQfDJxBKNaQLGukBiUUWxrhY6JcXrrGaomarTUfAVD
EzZPQxwQSGkHY1TAhubeRZiv9ra4ikfTrYuC+CvFXI/6A5v76cHXUA4V5aHF1RyqmU1WGxurbMTt
xE6XQNEZdSvk8TdmrIseUpNGj0HO9ylH19pPxAplBx1ld2YF34qiYzVkoHaciMzpOh9UTTfVJ1kx
8HFrKXJqL9nKRv4SCSi3K+k59OQ9R8FlMoItmajbCLujiu5y9EzqruLos1zL2PCN1egWEqEEGtED
8lOnNU40JWuLUIKyWQlCPqzjSii3RpJJ50g+Wlq9aYoSnWYEELcpB8J1UGNKk7EJCnOjlMOqC6Yr
wGU1SSmhmxridZ5OQLtpEsOZ5qjW36YGIzWUby8CT1gJwSmfJjcSiC/v2Jc6XRciph8XPkJTO04H
RE/pNYUqeOJROYVDcBUAExvrZyVWiBUqGqeUrfJBiC23l9BsGUaZfyd4PXrEAmdNy6KKwud8bvmb
9+5fngcBgm6VyxBMJQINvRAgNCJzU0IUp2JRcF5oEBsgCyq219YKSAfCU8Djv6m6RxpgivihYVGP
++YSUOYxE7nKKft0DsmqaZ0AvJAvnuV8sgNSizK9Wpcy6x+vPGvatyCRdlrUMbEnQQZQoEWRGdfX
fcjoG5+Bo1GCmpSi5NRBOZbsgKfMCFN457HdBK9Rr9vTXMn6euY77Vzd6o0ZHtvyxteQnaqQfUIp
3zYKRrogWLVeToBRWJNBjwoA73EKQQfpqqygQBsOJhtbrWpLopNqnyxn6dI3Hjma+XGU2z+7MGKU
y8TZwCVGwOY/9K/WjLz65Tz8+fUf5yEpEAiaiCZjxqx+NuEwW5vF9GQso9B/70T/M0Dj0GOYhyeA
HMB3hMXn83AeRFvkVfwV6yr/Tv/KV/d35+Gnt/6lf/W0tOsShEK73DO8czs/+553bwbGU13edVGS
X6SyeFD716JXdxDlbEjbGHaMU9gRJj5cvXtwZNPWpgop+dlgPW/ytKnKN5Cg7Gx2U1a4as1J49uN
SK5Cgsbfu5mEa4O9jlTSCckrzzIHZ2oqwKEZEh7CPfGJpDXlSUju4KoGkkQ75ICS9hG4EH4ZlK1y
Mqmy9JCzLe+umhLPgGEKxUUncbk0MJilCJhAbbfeCVksbdl8iPvQWrCaH4SqXxUc8/p83mvAW3Oo
FS0Xgc6FEAqStZBCQP95t2I3feyrM2k0LI3DKVXdgWpG8qNbyla3HJ4TY1pW8r4Ileuoj22/R0or
0njRIIes9TX0+qYEnqt5JcIG1Ey/6SQT9qG1gryYm8aljC9T6i1afSN4b1VIcBxnRZnprjFE9v/4
ul6GU6/FO62r1Tcyl8WbCU1A07VPel086jXRW3UabIwG75832knYk2s6qa4eCY6qCxepiZ4NiszZ
htTDRFMkxGmklIU4LjJroagdse3JqhhvckE9t9K9WDYcGapTmLdlf1d6G1E/+9m16RGnJbGDbypi
GUizTdJDpFmLDE7aH15K0VPhalfpqP5p9g5d5u+Ojp9e/3F0mMBgoErzSf9cR80NFfGg4myn/7rH
5ojhcDCI9JTnqdRPxwZwKGmmqyJ+mku+3yij5L8be3Fi/udtz9Gpn8uoj6dSnRQeI1f1vhsNwYOx
LUUnM2UkUO2EdDeIQG3c9radVlWzQ48zfw5X5RVxwi0qCMWtJsQ6dtyurczJc1cSnSqlDHJrY8n1
nN35KtB87lhoe3vZ2FcenQ0Q50X8PVAWfbby7lAthxofO5I/sdyMG5GNbLglSLkXNrpyTJSUAcSR
1DeFSfFt2q8tceE/KfnGvzWfg2zR8C8kdi3daIQske6b8uwzu2dZu5WBqkOsnxy9fI7w3UF9M3bj
sahWTNnmr1U29/F3OVjL/Tk394iYp1290gnDSfrXDAXeBYG9sps8lDJH0hbMciFBFs0QobZrT7g3
tcXQXctvfMk0R1J2ZDZuW83NuIr6bfKgH6K9eYhGt/5O0nrJAXXLgn383lwXja3eqkt1GdCdJQQP
lLojGaeBXx4WpXmnA7S7NB15K2a2MH2NIuG71GOCkq9Np0P/v67GC2BjDuqKNMbGUdtlndkpye2K
/tib32XyG9jIiRB4GINbW3JWpWQ1lOj5HX4lBx6PGHVYFpiXn7r6md+RoSPicyTih0RFFpKKq4Xr
Nj/kxopXFIZrEVYngPZwpWTJ/xWL5J5VNNrEH7QVWYJbgl/5p/h1/ir+Bn6LP28KThBtMVaKDr9P
LcYfUYM9MdxouOAThOUmHFztVjCvsEP05oHf75TGJRszspUiWWbsK7Np2CF32pfkC7h/9lnFxg7Y
MbFyCAr/ocyhP/z1rPry+o+zypABcfyY1vxc5uCogdQjUbP8AvOZO0EJdSPt4tzlfT6vTDpFlJQW
cvV38/JvnFfa33V9n975vMj/fFypIRayIaTKESupKBylLYFbxXwUZDtRX0svhPVuTMrJ0Eey0nWV
RNNGPvlStcn9Nb6rAsGxsldyJXLSbCx4aEWjuc67Nr2PNXOOmYjLfVc23bqgQ0PgkK9AydSnfm7f
cB0xqaahK+fWLqfHM+j1pOzQg1pWKSuK6WT1enPqWM7BeWRcLN41dWpLXb8c6SCFEGdIwTWr/NVc
Yjw8CCotZzxNV0Ua01gVzdXYZTuDkkhSEfN0DeKfvve+/eFPOyZXdB2ozFg3//chB4X23zztP7/+
42k35+0Snn2Uu9ovRf38ESMo7N1gwRX8YysOM3wec9I9zG+K6cjnp503CCQYOcm7jeK3llKs4f+m
qAfz++8vXRK/UBoDuRygmqrxDuG8yvZSOqEraYHI5qMjHxgG0nnK5+rBoqQNbJRNyLIMDl1oNAft
ZB78Z+LUwmeNVcJdjmvgSrwL1/WlPZrPxaNKIlqT7kVlVbRrgxuPpnYvBUfROAZCuugYu2eSwDbH
5u82qlPlGvvptXlsHlUFga2rglDU9oDYHO97od/28kbz77SOUjl/6oQz4lMlHEgBNxczd2lkA+MH
tnItn5sHdWWehZP6Nt1ow1VYv1VsavmXpWCHF83DT7sJ1ySqSY5ud7V/zMJVal1DF5cW8m1gc9vN
5YnN1lmxo37BX+B58K+PyqLT15r6zWNA4FX7TPtWKK9eusyEE59ms79M0hXZ5wTWjrfApcboUJtO
9DKQQn7hKlYkW8MXbM+kuuLQpauO/FkifZEX67vEvO1TZwLA3pKzviLbyEr3pZcv5emxrVz6EVTS
Q3tN3KovbYhx0fkGOyX5mZnTgUGwk2oZ8K1Md1QJAXqaCVNbVDvV67BWdhGGfg/kpVuax1hdkXzm
uxnflBL2OUObmQyiAONyJic0yWhYyJqb3JjbYU9Tc+yD+4bhbbBw+0N5IJ1oyapbuGNUFdx7e9PB
QLIOt8pavhWnW9Lbc8NtTtOuDNb4Ea7TpeSk6mEK7pRvQu4MOwbHk3Gj43UbnUTeJ6wVGYkNgVN3
jmb5TM1SNufEOduq6gTx2cxstpwt5yKeMmB8ur8c5TfC8FSFFdkqpIhU5NvEcgH/aekVI0eHzGHR
IwnKjeoro1osYf+UQ7xvggOhQ5EWL3NLBwz20KvXxSkhl3q4z6M7NRMcRd0aqMWZmPns6RZ5ezal
+l4mB85I1A2x27tqOHVIBTMYZuFFaPEoLup9Ma1HiTWgZcs3OBBr8a4kOrSw+OnuSPN7lkvLbVSx
sztfZ7kVJldmeS2EnNT1yTLvvPDMokG8Fdvvc15vWN3TDCNlHMWbVtlEyTdysFAKbjzFLao1g5lF
xzauGa+ayMG66Q2vgrmUza3crLsjfytcXyXfS+yYBWOp6NdGzkO3HT3HIM2+CRZkaHUUessuWare
cwUPg0HgNUtI7bl9lZsFCXu17WubqnMyIoT7WwN6xbRtboPuUIFn6bd6ulC+Z8fWOkTpwhBWAfIx
dVFOrp5gHSGH8KXG0Hk0Qt/l56XULhUg3xircdWb9lG/Se7VV0L2OiZMYCAWyTHd1Pv+Qb/OH7BR
ZeO6lmv4SmG90ghLcro62o5ms5laax23m6S+YhlachaMrb6t+uHaQPvF9vlCqjk6kVH/sztNmCsK
0yQDdbPxj6LpObL3y5Dq6+t/3GdA1HA2k8eHjOEXojxYJfSRFGE/5lcf9xkWF4NucxZIz73o5/uM
X0DjjG7j97tN6T1M+IvK6/NbV76Ub00kJZ0uMbRvmZXXskFTg1e062r4fgR16ckpUb+NmYojhKgL
Zc4NQx5A/pxOkzWcvNJ3PVVDDC0svMlY6lpzU/YtbrfuOg/j28Rn8y7n1sUrxMd+eJSJr4vRKxU6
djEdhTTHjC7ZVVd+16xmI5Y9nxYQ7DWSLJReKCGFszQPqcK2fdFb4aIV7PL6CbNf5Qoe1WNH2CQh
bU6fysU6b+I+x03Gxl7N93Wqr6YMiHzems9h3rlJFvLZTLpvWuNVS3iRhOhQn06C+jTV2V2gG7se
1pIAw0yUu5OisT6wvGtP63djIy/brjLsOSLsHbbU44b03n2R42yRzN7dksJsnEylgvGVLLIWQKyG
L2ijBfCfZrslyTeFHb1bMCf/bRDHU+9F41qqjvIkrKxU3PlezKZuD2XxteLaa/oydnzfSgHk5Au5
VI5dVxw9gZgfCd6BaBTkjExYPxJ0Yyp6lGRT1PKpLsp7ZercTJ59wgIRSimScGVq9/w8xKFx/scC
rB4kmpTsUs18LitR4WorBKDrMwM+PCewQLpYO47sZ9uGG3eQg5Uo4Jv5o+teZsoKqkhaKjSY/9Dl
YcH49Zz48vqPc4K8Tx36E2MsTQIo83m5R/tHYwMM4S9r8ee6d0Yz8pK/qFHzKOtDRY2xDU+xjCOG
Jg9X3G90edJ84nwVY33+0r8mT+SWlsq5WcW7VBFuKLYZFGegNgJZGWwl9EeetPS2hQAaQwJFzExR
xq7MiyW3AvwSNYDvlRkfmsIR9cTHBqqoCF1UnDGjuQylxUBGjSSNm3aGkZpUNLHO2KnvGtsY4nu1
qonoVZhiDyycBLV069p8ldTwJJQ64X05jsyC+KrZiBlozE4Kqu7GMrdMmbEOBYLnMHbZxTOfUIjA
rInSeCms20D6ZskxNtqsOGgcWiXFtcYhJvf6MuHcST3VTjMBf9pJ5Mgz5rOvb6m5BLG7KjSJqxvx
JpPz5TAgVFTJFPeb0l8MFjY7UQc4gie3TksHkcQ6k8clOBjfLfNiGZiI0rp4VUdkW8mT5m8Nn8T2
OgjXYyN8F6zOqQVKgOJOifJdUwRLAbFCPA4ljW7rjDIlBCsF1q4W9/dg+0MzYr+eXlKlwMWRim+Z
ZvjOaEbXBUFyf/THlsefjQ83PGZQZZ6g/JedPOuiX9rVX17/8bFV5nExnzK8+n8pcD528ghIJMSL
0nu84KdulShyPBhsoVTcQu979/98apV/wZTiZFH/TVf9rRXUe7f85VP70zufrbGfhzOZmXdomWth
q0fbLr8R1uKKp65zx0v6TdkMJ/ksrCs3emxustd0PWzaS6Is0nWHxJcMDqe042VJTwqGvDyq22ov
bs0DCdbquXP952wjucGj4QqL8SjtFek4Xiq3R2G9UJehtggeDO12qlexSB1K8bmQSUPS1oXnph3a
xIsMZg1gMKFK7aG6juQ1RfCLpqwssEHxDgVntfQat2ZWqmQ3KSxjG3jbjfUgp47iyiWRMivDixcI
P18HbyF1q/iCvbSWOHkQfl8ahqUWf6Q+1Oo2rezmVQ9tRH8k2lpuAj5FcePoVQeQFaCz3mjh0vNd
IuWaggSCTZG5FYkL9HChQ3pqKW8mfRmF0EgcERPmrn7E6WtjlFpYdsp/gm1uQDk5Vy/AHu3JJmlr
W7tWvEgflKdWeoVpcsWSJ30YT8mOsCp7hXB8w8jLjld8xh2mvkuYsy6Kee0gXg9n8XrZu6Cu4fIZ
K6925MbGQnnMqVaObb/yrQurgYrqIuSP6Y8mBcQyPRrl2cps7JHKlXwUgr18UPxl/iad9PRo3tLn
0/iSDOzWF7peQb6o6pYiyK8uGgGHw6U9J6dNdN3dQwsbr4T+lBcriSkBu77+aliVTbEc6Rvc8drU
9kFxzXZAFIFxOXlmq4uXCvkixOzokLzwbVM41saq3SlbuhyHlB/jFj2lzQR/SauE4N2p95NNIuRq
zhY86uhwHWtZxiQjL4zDC0zLwK2RztoIM+3YTsZl6chX0yrciC8Tvf1yWqavqeNdMpv6k9QYu1nS
lu1Kh7wj1PaL6nidu290U0eiiNyAFLTDMCzEHUHr3VJYq6u79fV06BfxInkI7037+tZbEBu2Reqw
xcLt3AWb1jaX/jWF07Ww7h4NYuXXvlutkKW5ko0TB9ewQxt5SGxG/C4yy7Pa8hUqy7fy3ncq+xYX
7FbZPqsdX3Wy5cldDnOE8FIRFBvRJFucpWHZzbZAcI8gczecywfxBIr0PG2FQ/NmTGtt1Zm2f1NP
uotRIR2/V2HOTYnxrWqRlcFALxcIMMCfDQDNzg2hBnWXr6PhvC7K2/Ge/FwRjDErXheAl0rVTUjl
ItQPI6OLE1rV3Ear14/7yNzn8U2oPwFmLydniO7Sca9EqwF5ST++GL09Dnu0DaPXXgYLHbLPxQp1
EWdyHzzy027872250ow9LTRgw4WcbZC0kvn7h1eMtHcqzSXhYco/VIzqjAv92llij/v8+o+rh1sE
lT4grBnWL/1UMTK4ZDj7g+jLb310loxsZyfTv7He6NM+KkY2rfJsyqPrnO+l36oYsRv9TcX48da/
UrX0UG8js5PiXZn4/nZCfbRSZx9urvk4Zf2oOtQiKixBZgTVrpuBx7vz8P0ggUIYNnn6lVx70JtM
ZvHCyiv8ZzXH/K6xqPPwyixiVXwqQ3+pqmdj6MVl6U+IkpvGCUyysSRs/7J2TkK1XCpzcdXMZVZE
vRVyA1bUX8VciOVUZCGVWUOFVs2lmjqx7fLks58Te6ZRzcExkBaCliz7udAr/GFuTKFUoeqfO2JU
HatY/SbRKFs0zNFYOWIVOdXcSZPYeJTotcTGnqx6P8wt2DQ3YxUsAZXuzLSy+5xuraNrk+nexDGx
hW5cSXR1I1kiLYyrJZAbrDrSMaX/w2Kf7tq5JazpDWt6xDxGBhteaeO4a8GqBvIxaMRTMwMiZOle
gRfh04n3KjNC66JX2hpXJlgJ1EotnAlcf9fhDJ6AiCIt4u6ollN9TpMEnUObhwsyvy55MKxr4BWQ
TOtFNvMssI3NnW+30KehsE2Rl5KGDngLQ3Rmjq3NxoB5sTmOW3MsyFXvmn6HfK7bxt50KAtBQGBb
PSqet9HKg1d4SzVJ3KpqMBlVakHEtk7moVWerJEld6vYPukJvoaJt4rbcJMUgnjoOrNa+57YgOyC
OCSZhWSbOhEDA0Ffviqv/uwzhzmWCKPGpPv7p0iAd2PN1zPny+t/nDkm2ax0v+jNIfL8LLmy/jUv
PmX2M1+FExpqKmz5/PF3rcXHccP5ZEHLoqGefb6/VepK6t81qJ/f9by4+aQ+rUjREfRgjACD5Dsx
1h5AXjyGRCXm+X2bJykAFvaCKquMQkqu6TYl9Dkv3mjt1b59bszKs5MUcTpgt/XUN3Y1DP2hD+To
GGmBE+P/I4r43Mvta+VLPu7g2M6B/U91sezyiF24GeHJS4iWM4WXMVA2UlNCLAEXuBA6z1g3VdC9
BjpCJkScZMczg8/DWz2qgmXMcAxWH8le07eJbLu4cfosRtkqrbOxhhU1ulpSotq4STKmaYqyrFSD
KzlfFPh4BuvJBD9Xd/VSShFghDdkdyAsReteVhsZENTU6ws9qF8KHQEAbaUek1jYFQpj4DtIfhiQ
Qm9ldXeh6KmOPnz3JMotvX2Qa20VJ3us9hvVc00Mk5oBlIpvTmFUdl8D9IpArpfDwsyvJOmSRvd1
IaCZv2uHc4PsckJP2qMmEeXeRpIVtFdyFNkVota8yUndPojFuugRSxTJxgJlKMhrDSuLPczJKzoR
LF1FFkuvk8qiNBwMWjRwmBLNNCe3WMOQ4nJZlx7Fa1GQHagts4xYWWlOfenmsMPxSczbXdJj0onc
YLA22pwVo9faWzKnx+RzjkxNoIw2StXKUMmYUQmb+bNPDoBzc+2gyyofyvcv9WX4v/733Hlunv9d
mhyf0+//+384ArRfwkSoc35+/eeTY+6SaZY5lTgjPs+35l8xVZ3R+wxw4l/9qFbec/eQvcP7AFzw
016XP87ZRbHy/5GsKv6NWPPzW9d4f5+Pj6C2kjLOEzo7VcTOtwoVEdvuvpX1VcpHoW0SxlDf60G5
E4SUYUvoPRhT5OrVQOq8krE4VPS3LPasRZcEbh5axgbW4lyrBCBqQAWkubSqtFdZJrmH2VImx/ML
CeSkdSxfZhG5IV7JmAZVqdsmmTskD431jbD2p0i9Izp4UY+jO5rqQu/pxs37fnAEJf6GoLxfySEO
rCqRnic+PETbUvBfKhG588zOmZpXnyZu14Wm9WaRpnns82GwA+YlCxIE0ZPyGU74QOVytSOF2FjE
tbocNIhF+asoQ/mRJ7s3wi03wr7X4AC3IyI0VXoluhV6kyUYDfe/1rkwx22huim8mxIpahY/GnJI
EBhjfSW048BHhoY7M843UzNtsxzpEl2a4ktuJMo3agctQZs2ZpQ4FbKqOHJzhSwi1cLuHDmdlq+q
Wlkgdj1L4AB1/tHJf9VZ28oTIwlAqtKFmdj9lDVOMwzlJZyAamaCrJ/ZzDyP+fAie9Km8+n7cUCO
mvk2KQzLU2mTFvLMrOLorO2xupHFS9M9whJxxYoY3OAt16ESUuQ0TcPb3ehtWG8Uv9EXg6aeB47A
0XoTpxkN5QfyThSGfeWzcxzNnTYJ37spOU4ePXJXNNdyXTJaUdDlTbFFUiLice9ZFSu2127bUHEF
6LpkNV9L6cobAGxj+xNWvcyAQo66M/GofF8ZQSrEcoctIt5YddWOYN6an37TYBaS4ySc0RD3NUWT
SfRUxYRAnLOoFEKpAsKpBkKqBsKqGoM5KzmRaUswd/kY94Pd8TyQXvpQc3g3w9mKIJoKrifdidLF
RNPLUe/z9XYc/TlXQGr4wE5H948+MbHVoCUVlRnUSc/030aLVDkcbl9qra+v/zgx8ScjD6VuUuac
JV75Y7SIvF1G6yJpFE/v+PmfTszZL40gjEMTYMHPJyYcFs7aH1KY3+nv5Pnf/zJbVH96619mi5B4
6qEWVcKiI7W3h6TON1lFSDIf/Ur37ka5O0RG56hCs4rqeD0C+raKR/JZ3DqN7VbrtrmXHBDUnPsW
I55lLT21cnNP2hVWJSIDs5sOBoBuhBFQ+kldJCwHrTzZJYpij63slBDuMomHn1nDPNN3zC57MI3p
Hljc1jdQfmaB5Pq5+gqgSl2Rx8LpPsWIu/lB9qhBMbQluvCt6Zp2WoRNHOF6U+4TlCH51C1a0tv5
KNc6IvA2hpRQL7CTIAbd1Ka4avm4G0lAENRDltcrL0yPE6vEWC5dn/j6eFomaG0FYViJtefU5gPh
wx1DRo0KleOiHyVH6lQkvMmiC0enDQsn7a4ZL+ZIEIj8vJg13zw5HvbTwPELJUmq38RcfejH56Sm
PcKIJ0bMW5WDFT950oPo67cBzsRA+27gSO/bfln7a7OGw+DDvBj6bKllnVv1CohRhnEjfA6vQ+hL
+eVVLylNeTtJJR/26nsaSeZqiNMbLR83pt76LqBAd+zUYesZ1iZoMUCm2k2BLUbo621njepRMccd
Y6htp47hOqmSx6JglBp0crQJuT3Ilo5CpwtqDSjzrjLlV19oNmDgX70ueSGE08CfUO2UEAO/wo2U
cRL58xXVzZfVYOVcW/MF1otBsuvnS83sV5lnsry96IFI4JZll5yB0nwVxvOl6HE75rVTmPdqaHFN
iQuxRiHLTSqUd5nsPw3ttz550Hy3j9utxM2rFOT6zOEj3yRu5RjDuuFH+4K6kk7eEYpXIu9W8HOJ
tUzwB01TbU8B88AUgUrM9Z+8FwKVoOHvllzLbO5bRZ3sQckbdEgdymmMreglD9pcgMs4YC3LW2pU
5iMVOt94wrQrJFsTP1l+kOKzQbJJb6Ee8Spx+z9xNsiamPMANdJEWz6tE8u/sJzY/NHnL4cg2te5
9USWzyH1X1Y7VLSch1/O36+v/3H+ghWltqTbBXqnUXryyh/nrwWaXmIsR8TGD5HiR8VKNi2sZ1bE
7+k/jN4+Gl50IJTAGmtZkTP69zays5P06/n7+a1/9QmUSqfHhKylO72FqIaRkLzVHLFX8J7BWg7k
2s+xrNMc0CpORLWGvTkjmf1SWCtxDoiOTFdNIJe2J+yZv+uxaMWlBWfNJmER8dQcNqmQf7tRxI76
dgaukVFfr4Z3CJs30thWx8Sr962FAKqdnX+NX4F0M6ZLlp4yv/BB1F2kWe2AWfDGnOE+DMJOMKLR
lydOxlZSgAynQYiT2BaP4a5IBMCVZI4wDyT8+ZYslR363UPJIkGsjeug0k6qQYEzRiT9VKSYiELr
1nMHKJc3sa/Pgn2RukZr7ouoTanndNIrNPri0TpqPUSFCGZPbL3W3Fc1qOi0Ny9tH5/8vtkM5vhN
Ux7rwD8Ynnr2G0Tyw7A1/fJgtJXjAVdYRGRvzuAKKlMcpmYcbSwBo+WQvCD6dsxM2MQGI4EJ/h+Y
v1XJbZDq08kTrLcmU9eQEBexlYJE9ojuqyLkjGO0MKL+qUdhwkXEjkpfMoK5Rv2DdDRsekCa7aLh
7kgxTynWiLVyPHYDTFL/oYrVno6jXoFZ3RhZfgwBJ7lBFh7Srr0ysYe+hMJEqetF+apNu3Xasa/v
2M8Ir3qpupZXl6hUu+QVmMC5kwYCADoCQ2mBatPGC6r/2cUdn2UDf+Gc9MO29h8OF+1XucfX138c
LlDdIbKj7P8pPMgSsWvLpFog/vqxUP44WlCeMF9jcfxXbff5aJFk5mimRebYX33y74g95lPzl6Pl
8xc+z9o+zdKGxAyh+3K0DIrpfSdANDgnmRddInSUK0MPHA89UB+kBxPZURwivtIUcAjTKgcOTD5D
vFA0AfVYFW0FaLyqh95CFf03RTDDg4bKbKWXGcjcGNyNbAnR2k940PL5kevnhw/sFs9hZLQD92zn
06wyYZN5ZOXuJeEBbniQx/mJjuZnG9pO85LxuBe0VGIQfBsZRgup8cYZ7g4QlhncqbObfBO2yb6O
hfNcq+g4ItlFC/IT//ayA+BlZebBMrP7TAszzp7+kGmXdqQ0lba5jz1S65RNX5Sbgem8OXiM39SS
PL8c9POz0ZvRPml0dgEUVr5FwLDNaoDu1JfuEZq9qekk7cakHp/81M+XY4saNR9E0ngYWT1DaIe8
EAr7KQ7ZkFjwtEaV9myQio0Cc8uvgINaRh0tdG/EQsW3e2jUHo4fuOIob55GkGem/Ezyke6CeSAw
iVFe2bEC1tM8WEqVXp8kjBoLZCtrDyFLEAirIU3v0pnHNsoNEPwZRVFY274OsT96y9z0jsZg7uWm
WQdSz2ZiitnltTlmrcysOIpqjyvAr/Q1EaQBGWWEETd867Xo/3F3JrttY9G6fpWDOz4ssG8GZyJR
nSVL7rsJYTsO+56b3dPfbzuViuMqVCHTAEEQJJFNyeTaa/3rb5xqIRSh/N57P4unFess8sHgdf1H
6bAl5fRzX/Lp9R9KB8wzpj+mPE2FKvZXX0LxIMNE0sTA/km3kM3Oj+IBDUxHf02V+HOa/N6X4AcD
nxRA37a+1aNfmQv5qv9QPH5c+jt39WPxGEj2HtIYH94BGZndhLfVWG3mMeXR0KA7CKsgcrOw9rzJ
aaV3JM0EONIt2CCgJmSIs7LzKrOvSUxHn5bqLZli8XnbWmTIT9VGN7IBqpMC5JRBBlODaFg087sH
U6o8EEt86QY5T0/QDAvXjR8HZo+VogbzNpDRM3pcghgPgDlW7lx7Shu8Bdhc43vOPTtidNgWxry3
C9BhJ0nYBJT8ybOxDiCnMF4lokfbq/UIK/O43U5EBVm9daom9eARm6MP6TkUU5/sUhhYPFSFfLo8
N7kbRAUOX9VnGIyT6FtvB5huMebBjtoeAjJ7JwWrXOAassb1DZQ+ssU1E8kgWz4lKNlE5ntWtovE
i28YLvaxggbJUM+IgffxYFnmdrgfm2mXz/0y1p3rHlxoTgqMCJ9b4a3tKDplDQaCo3rjlu7WzaZj
LKJrnmBI8yY2fHN921TiviDSy/BCzC2i66FgV2Iz0efaE0u+ZdBMx9I2fIfeSomZIYWZraaivxgL
b5cjjwRb3AxBeKCtWlkSgFf0+jrtiO6BvJFB9iE/7dFWxnHjYZUaoZvoy/gaE99bhfWGnda7ULTs
JWO6Pxo1rZxOIcIOaaTQtsWpFyQhTjaZlaKFhOsoNlziAu/3LmFJ0k+Xk03ooetmW1EoDJydeaPO
PcHjAVBhh8TkfxU1JwVH0fJ9HaI6MI0vtZEsSZHW6ceMFIeJNvI5U9BNtGrsW3qzU7rsQmi13FHf
paa99Bw2Cr/1vGVjQArjwJJR3v/pcyX55p/q2ufX/6hrCL9YBTI8qTQfH/EuRjGH2x2zQgB/6X/6
sa4h1jbh1+Py+aeY+0NdY2/AFMYuFFYDku1faooonp+bop8u/RPepfZK1xjAtntryC/pEepl0RdH
e2BYIYbzEce9YNlD+EZ+bIcvpAoiHg7aSnvKHTdZ5pp6pSb0KU5wz+h+FVcgs1F5MasR6Kx1ZcPW
hlKQTtCY6oL0g+qOgJHlUKZrwRafkiJ2ud7DIyvSGcPNpwJPHXIJkWOl47IOa8osWiYPuqxqdimV
A8PTaGmNq9xu36x03Ew1ydwhnPrAnM6rNqkvG7N4jYcCV4YZYVJbnwhp3Y2ps5tzYiDcetq6ufpQ
NwYUIPVkq80xZHOhTN5GpLGfa9cqprBtXDJpWXj82Is+J6RABlC41Ze8Nfdl1h91iP9jHZ8nHcGr
jU5eWF0Nxhb0JFqNRucscJo8JCKBS1gaNg6yefNSj5lynAe0VxRYBfvlKb7CJ5YsQDhwcX2qzNLd
o37trowJJoinjbhYOc0u1adj1hnHAmQNN3iXrDP3STXUhWZTU3Lr0R6p0xZL28JYdAn/XszQRYKn
Ej+/sgJ6gkObrBK7N7dVor0N8G+QZgdooIhXqGOaLKdzkN7hkrcYjWra4CipLtyhUle/d01glLEw
tQOJoS78+5iELvnvNeHT6z/WBLwfQLRZSWIjwzP3AYNh+Ce0jagDxDIfvcXNP3R49O9wPEkG78yo
7zXBpEMi0NyBlfuNq/BLNcGWas9P6hl4vH+9dUfWjA+DktlbPT6fYbrPVHdnd+1OI2Wqnkzg67o6
tjxf7/eSnbKuES7seMg2yzqyTqnVnWw93OVMO2NlntUO6d+kNl+JbDjS4zzAVtgl2nhhDdIx3DSS
dSAYrsbZ8+Cnln6VVJAPjYG/wuMoFOGlaKrMN2toS+Ckg9/FnjgjwziAcq5a5YOK5ktfaHMznpEG
W13WI9F0Ld5wlhw5nDEE0dDD5jqCo7ZoJiAWvdHF10hT4Tmm5ZYSY2+aPGhuNcDajfk+yjHTWXK4
C1GeaUx7c2E7OKMg9iwjHJfUaTMyqrhZ4qdOikgoJ3AF0IQJMpajpOVV6ZXi4BsVdwFASukNOFAi
985bvxjKk1JNSP4sOppprQ8vKeXjsigda5Nb6Af0EqtAgmBwoCuNZwui/jwnvgDrGdsJ27vuqW5h
WjJM48vVY0HlGDdBZh6qnC4zqZf5iH0ok1bd4asu7hq8oXrHXPZ6s2JwWpZDTqGwth7uCnx467qK
fa3o2DT0NArBXYIpbV2PKxaAvOXzMVUWwL0La9Lf2vYFA1SgKIHuSV/UI52c1pIBbQdHYqfoUwfV
zzSFcpfV2trorcMgSyGi84hkBtXY9glEBU4TQs7i9Dy39MeCWppRU4WsrdRYQa0d8VrG8d2HEXrv
EiddO9cdlRlSy6ZEjGVRsTsxnSoquEMld6jokyztv3etsqgOOiwFE6ENpejf8GIyS/5eqz69/ket
YiVnOB6JBsQ/f1TwMJfB93dhMBh/JqR87F90E0NlxOsIAd/NGP7Ci5nLwPh0FaCZL6o5v0aQQm/w
uVRBCAMi4nvhUvoOJ38oVT9a3zGcBDoYZ+kNw13QNcumLS5sWt3GQ4mdyu634WbyS9kRE91HlqRs
kmmWK5rmD5/nxbdK+T+FyC/KGJnB//2/f9wi2h8+0Pck+w+X1ZdmopcR042h26cwJf+zmS9i1UV7
VlwUZRWSgtIoQJwDzs3TUxwamOuqm9ruN7ni7Gt3fB1tQRJQ+1K6mMxodPwWnX8vRwCPWQD8O151
TAeqHBMy5gVXDg6EXU3rgAaGdCPGio75YmTOiJg3rEw9VTyKi0BNNkMDNCInk7xeuUwqAxNLzOQS
MME4cpRRmGlyZpu0ZOXHrBMa9bVWowDqmIJGpiEVhmjeTriOerspHy9yK1+FCeMT+/edYiUokr0V
jKczVno3lWZfV/H8QFuIwH9assiCjF/fZnJI65jW4im5dkP1iN5lG5v6TVUkvu3Fp1YL1nHzMjHz
CWY/sgJfMKg7D9p4Lyx6Sq98spQbFdr2ULKoNcIbZJt0TgVLuxjJQ1fDP+GQCpGYi9DcND0BNEx7
W5cBNVaadQj1YBybrc4Ai1HoGTuT1yz3DoBKrLJAlnSJMTkSbapjPULQDQI1WmLlTZa19vRnm7cT
Olb75MzlapDoVUJ7t475oNt3aEvBl4ChezkAepEQaS4KiYMZSR1sRVulqyzLIkA1c1+Ybf5cfQPP
wuZQ9/b0ZCUFI3GQOuU6NrTha+VmKMLIVziVdQh0pW1J6UHFOeA19JTrV/QUGdyNYb6ARVPjhISl
QGnAnxgFzq7GfJ9JCVpBniHKCO0qibhJBrlv7LRS9wM0Y0sLA0Actc/YpUw7rRjzS4h9F7iDtEvP
6DR9IaY+WZkSKtOlslIbSJ2FM0gEo9HqK5zh7hph7ls9WDQlivym3Try4NE7Hf4GyhtoNqpzCT92
qQEjhO5V6t1Us7NJsA0n8mee0dkCebJoXk7KbTyCww7hXZ20yzK/VWw0Z92tlWurIrA3FvdHIZ7M
gcxHS4HzYbAswlNN47nKyV5s92Zu7hIaequaDmHLdnseEXDYeo77Yjn/3iEgljwtSBjUJY3fpbT+
26GhafyHn4fev73++6HhUONxRmTJ+A7YfWxw3T+A63Rptv9uYfhzg0tTbBHSzUW9J2593AQQGmKx
4mJGl0Yov2R3YnisKz+dGj9f+qehV6vVSnVMEUiLB9W3hhAD4Vy8VTxti5ImZQGIkq6ULKy+zqVp
xezY39wqxrgktbZppV4OMVailribDLGpizOze46mN8e51SNWaeVNLA5GgwOqhcG/UTWPFukTqxrx
5FmavikJHh4dzutTf6dPSJyCeiZiOsODOXIjvpXY9bEFSULsotZ+sBK45MUxMYZr054WNfv0GhO9
uSN9NdSNY6U1EBKs7igahAP6l06JtXWnPQfD/VxdpRlx0unLaLyAoYPs47sxWKsmPRnVF6W7D/tt
Eg3bInsI9adZQJ0rD1W1K8noM6cek/UBYh7+p2Dv2qytmkisnSI24fB1TyEu0Svif3yvVZ7TpNBh
f6EEaCSNLZgOWpxviMF6oOKGrPqtt8Z0ofiRJx7BQcw13NmdYoMkHjvThyF+FRNKM7RobSDOmJ1L
FpTKo810nGNsNLr50jIyemzyfsRZjhF2lzrrSoxnWutcJTDrE+gjhYICwIicQ5Ilh2gkM0TNYffJ
nGyBv+IidxWkdaPiJ5n12upYTTA32GmBqgs6DJmANXS+GdsPm4tdaMLQFkWR3DvBSBIa50mNILZX
3acRm7BMn4AakO72VrRxc/2sJugwwDnHYW5fq920MlgfRAa5thAafDHfJljsx/GEoV28atPsrNNy
GL5J5duG1FaUjcxCuyztcY+pa0VgpXnXs3RC/LoA8GjTlMxYNHxafijrJyFQNhACh11HZuw15X6q
nkICMichjrFLA42FZOXuiTtflJS9urAOk/bVK+jbFSJu8dyrxVIKk233fCItOcXWpXR1Rof9EF7b
aCvR2FfIyzTiYDXNW6bVjZ5f2t6p4X1G7GyG+NiHvV8qV+F0bKcvvT4uByTGzjrAuWOmDJtF8py4
3fWgnSdBayzIQ6gRcvlVGYklUTBnagjdzsP3QJ9uaCTOXeXNbjd66Wp+COlgWxbruQ9e1Hq2tu/6
YytBasPlHtrxLhATtg6R65FsgGfv0Jy03vXDqfbjRFk1+nlVbA3VufGSa1bN2HkfxsqCZGIuht7d
BlN1LuI+OONAZZ2dvU09esWE4Kl2kabhlknVFxhkZsxzE5u9CA9L/Bhw1lzHUHc6HS0m/l/dVITb
zkZDM0Tjq6GFEw9JaG4dqC6F3XdXBZmoiqudRlEuAzPdelVCIDMfdm/WAP1nZhvsvfopGRy/FtrS
pFvLxCXP80odbuW8OhJmStMKH/Qx6dKtlVproVsPidGvS0Abznt5XUZxGdbA9yHackIlhbiIG/e5
sQ+Tc96WxhOg3EoF3xeatvfeBvaCohv9IcGnBo+YYjK+TESGQOqtGucwefkKDi3sT24uMPkFWwt/
ygmqg04UpMhSo5OpnXndheWdhu401tsqOur1NopvRXUYlIfBuBbEO1vuUySSZe+Rjde3R3aCW5U7
px1IKVGyM4sWeK7FqtTEYxKhH0Wy1JrhE5sEwuCrMcXdBmKXbWNyCJtMGidHVgJprRvhGSi92a88
jGPMFHMevJooo6tgqM8aGAYTwXk8FCYiesWjc3GTXVTug+GYxs0lXOO9ZgT+bz0wMtIZJMghfMEz
mG3Xv5z9HKB/B7w/v/772e/9gVE8ajwI7JohPUU/gls2A5XLhg9I/P0U/2uRZ/xBuI40gMGCQgaS
cUHfwS3+yWSwg/zpkMPzq2e/dHH7dPaDt//11un+fwa3igqIzWiiZB9rGUkD+bBETX6udUt3jtpl
gnHZtEMwbXU7Xduyd2J6jOJNVLPfOoX5ztmSFryMV2zN1kOx74d9cG5XS4dEmANHvvGqnNKuPhXO
SoV2xA3rPTvjRa0+Tybe61tRE9mzBKZ132zbdxuIx0u2a5wzLGu6TevetOk5ueY5fqcuPMoVfp0k
skQeorWtrIjW3lXPFA3UZWm7i6xblzg5qOteutucd6YvxoNBjjxyHG3R6r4aL5qn8Nr6QgZ7gq0C
rcyxehOn8VgZa83CZQXMbZ9Nwte156zfqngxMCAAKS+SV+xHhyfDfKkg6pTnGek1s7VQZmYqsoaL
YOkaN9Ruu12TBqEzNPQbL3lmOO2CTdut033yOjzhAY+p+RhKD6wN3m6nXMJ5e+yUu+5cRZDN4dbd
RN6XzH2bMNhPYdur87OlvNTQnxouZiwsnM5DPuDowrLrJRnDNXE9sBoIBLzCaWva6Ydoi775CM6f
LYpnLOvJkCf4q8n9KVsXC34zCOYo9xwMurPNnuuD+eC+EvlyIw7pBWTXq/amvZmR0lOFICtZuFKs
kCYXIfJnYm7W8wqPmY1xFpyyOynIxstu1S+LrfaEKRVmVhkbyJGwt3PVWOnRMUquHfOs726hK/gV
Eu+rHiu5eKmjK0f9jQYSpzoFS4C4qR6S0v0aiHtqffQcXyRhuqm1cN8ED7e2uQ3z86YkYd5D/C0E
zI3oOnW5ieytHj3ZGp75ybXhYXa2mdyTmq5rji0N41hUCYvqqxkijVqE89FzkqWTb2xnB81+Wg/+
8Xk2Mx+NwNLu1VM0BRUdlXGjaE+DsWzUR75gneE9GxF3j+G1WMXlzQSzjUTsHEChuu+7t0b+9Bmj
ifIgHA+dPB5cRoa/ABnMRbMMvO3QrEwv2cOnXo38xIt1yyGbL7x+ye9mu4jvw/vxQr3K9/OFyEH6
Fo217NiAD0s23Wgn4IlhPo+6aoAbvIYNzU49fumK5cB5MCyD5/Eie9DP1acm9HtS2KJlTWDCtE3a
s854xXy7S9f9uAZ1KYuja+5jVJnjKgtXeJKIswwGLXjz+6/iASE8/VDxGuDwMpwKTGKdkw5MbC0a
9S6M1jUxkq18FKVTYX90Y1rYdDlPZxBv6GBoOBd9cJe6zuG3PlhYWbqMaig0Tbir/3GwSO3Tz0Ol
XHn+9PofB4v9OfLjx9aE0wSjEkitf/fQhHnGnoVTTrep+1zQj4MFFgvScEBM7f1lv7I1gZf794Pl
p0uXQ+dHzC8Foaq0Dib/ZDvbvMC+Q511QgmBH5bMvWBn7vAs1IkF4j37vnUYEvgjnJuOMCDFdcnB
4HPBt5UUIeCsQ2kK6hjyxGBQj01Qv2j5vNOU4LKy7Qt1Rls5JZeGHu3SLHqlz6/3VRtNZxZxG+vU
U3OfVkdZJLYCY2FMd70ZdsfSHLNVJxvUus4pymahui+JYyv+PBEJR22pK88vnNg8C7peWVZJN1/V
0lhokntBphUcS+SukNDYeRna/F2WhsdmdlEeyC+TyiXjJNeNBGVg3s8Gsu7JpVPGJbp59gVogwJ2
lc54gFD8qLPBTHmLChtNa2SLmrPjHEuLxK/pWJBWV4Hl8WyxDo3ZRC/cPjW29ILufmoiP4e1MrGg
sHB9YF3RsLaQic4la4x5EBg1dOu6Q+Wa9+txCHeKYmwHnA4H0KhEq1cOXuEGTTNzfE2cngCW0+0A
6Q8uLNj9KixVFJYrTQrrDdI00qQWtyKzfppYxAQpzHsWMxlJkJXxrLCu0fleWfm1d66F25rniTtb
m0wud4LopR7GdcNRnWTDtTPnp6RqMA+pD4VhJku9CqdtMLOSIn1s3vaS3APv7LHucWBD05usBm26
HBqoQLUkBZXv/KACppAyQBnSJHlI2PUGAO4xVVQso+Cp3HuKcQ2L8dyhg+EhWOgRSQOGZCZhKcsb
aGJrn0jeUiIZTBNUphJKU50GN2UEaBDoGjyZfpN50yYutPMoHp4cMgR7CVw3HdOASoQ2sO+t0Vln
us7k3lYbnFgfRzkDmAW7rfErE+LTIKZgrU1o/GAIO057i8qCpqvY1EO7Fh7uj1aycQfvdXTf4jp5
aUM6CtiEQh+nZae8drN1NZkru4vvneitU9u1ljdMHwxTZksEjwhQhhHONXP8/OaV14WeZ7CRYVnz
73CeAcnuHyrvz6//UXkh+9mQ876L3T/UXZbUmkmr/62E/tgAsebBb4P7CprxN5rKx7oLmAfl9z2n
6VcZLP8kkec7/fXGpTvdx7qrlWPNE5Nley+LTsWsb8gaQjZaRveuR7dQDd5FBUTkpr7b6b4hp+NA
Yw8U7hJ1liwVZCyzhRZeu3RqzBoUr15qQXg+O+k+FeZGd6rbpoFj3uL+0IwXU8i02kcxt7DOIpNU
klU3QHmNponkoxIFE4SRO8OZF7lhH8bgS58Kv8mo8cab2pQvsTvuyJP7UsXHZsBXSU18xp8zNZce
xIU/99VWEMzNo5oROuSxRtbSsFgFbv7A/8X3UPe9gIabjO9aeDBnAFLiAkpdNxaX+Yw3/xysWqMH
0YhSHypxvSlj1bhvnYhTaV62RmhddjKTsx/TDtgq/CpaDGr1Wui0+PKESDq9PWYOGid5emTyHMnk
iWLKs6WUp4w2pM0+4eDpG9N35mcWOJepNvtekz5nRX1mGSN5T+WLwtklAx8LeZj15aELCgcvTqxQ
nLHhxLMsHDYRXYUV+JQ8E807EQKA1eIZLjJHpjw83aQPt9n7gepigDnyrHcdeUVjxIcdSFBEw9uo
b9Zu9BZb6b0dIPqC5ay8gklNSzuPD3JLBjPhZXLf2COiTBptPw/UFIhrADIsq69O3bYbar3lW0pJ
FEvv3oYV0XkqU2FWWuvQc8vffMWMMl5VHZnH5qr/2dj9w4r50+t/lBeEAQYcfxVrOQkZfEQM2D3b
EhrQLevnxF6Z96irmsQvMF55TxP/0djR7CF/5ir/7Pl+hSL3Ljn6RIdB1kBXytICpanH9X0sMGaW
Ok1a9OkepsFbbzvSWGHYlmO37Tqx0a1pTaLWGy1X94ywdRsl+m2pyyyMpPGrvqwWjRzyiDxcpWHw
oBPs00UKzl7h16h30HlqPfOcc4fseBMVNizSchGIJ6tPtpZeHjL2CyH498LrgrM4C70d7CBnN2Lr
c1YY3vCmRTwiOt7iaWzYb60YhpVWnozG3dROd++FM/PMUAfzbRlb+dexShU/7Pty2SdGwRwvU+zU
2tK2jgFVbxr7N72PAqYuOj9OhOohJXrIr6LriQ4xlj2eWdfdZd15b0LWj1ZWkkbWFNFhQUSRMafc
uA9k3UkivfFLaBxelGwLSpOgRE2yaEn0184pWrkyr8aSjQsAhaC8BX36gNssoWSy8s3yUjpZDVXK
4kB51CiTtqKeDZTNPpHG5UenIZGhG4iIzF6a8s2Aou/kHTrQL3loEQKDcnf07kaFXqHTeij9slqn
sm5XsoKnspbPFPW47S8KinxLsTco+smMet7plCc7EMrGSRmfo8l3ojD3xzoZ/DgcvxpGSkamo5Bq
W942ebnSCLqsMrrcaigve6vdFom90w3tYVLKzW/dnWDsDInfxrz1v80qGdT+1p18fv2P8mGakHZh
6OEdLSmxH8sHrtIWf4/USc5+jGTflQMG2Qro0D0aG3KJ+PPHuRDDDouigoe1NKL9peQjOWB+wBtd
Cw9bHUmDy76Chodm6OfqYdtJUvS5HYM94e8c64scLlyjHyyxGbtLAzU10cTzFQso1oPqgKtpuK4W
j/hsYZ5oT6Aq+Xl0iX2WcAKW+ZDXxyWQvYBaPvvVb35LYefG+pqNMRGhfLD/gmEjBOEn8wlqwIX8
p9d/v6VwIpB+pYAJ36jZYMg/Wl5CUN8h6m++T9/vJ/MPzOkwLZa+qe8xWz/uJ/MPXFrptzGu4jQj
2/iXcAaXO/PDDUWwsUzNUTXpu85ZBIL/8w0F1zlOVBPUFuG1PxnGwe6Ng05k0mwwultf+tLaIAtd
IaW6osZD5CXlPRmiZQWYZZr1RsXfxPSuUbnlzI4hFIx4HSKYzSNStnppQqSq08sM7lf24SFRshcS
C1kEqsCsI5KRbjqp+iVRONna6TXMQzGNSaIzx97HWcVKuIyObevt6kYlgVPV6gXCO309218cngAx
AV7jmLKYOAUSlVAGBS8ponaeceG+tsJig1zm1FnzVzVP8DYfDN0XTWEvQD/yrSI4JmIr0v3ca560
MhX7VgtvYDjcmpVznlXupp3qG9PQ03WidZwbtuuXQc5mSl/1wBjCIRq4nyBgOUpI5IgGu7rd48lD
rHl0Fec4sFrsAvqyh9l0ZZfIybA1cUO0f2QJuDyOJv6QbJc9EgoFPjHmIS1yeJ8QrGJsMaV4Nvli
NJdm/WKYxUpvNSI140VVvoaWuZing0MivI7jU1CcTAX/1ZMFRI6128rU8FCHj2NYGC54voJ4vjWA
WfHotHcNrWpeXsMFI+XT82k4HoJputADfS1SZ5VoLAoVbdHbxXOFWIWjFOKtrTFj64SkOQ1gETCn
AOHX4fKPyW3SauUir0LvSygdrxVBJoXeezexGp0apT0ve+eslE7LbNCJWMd72cOEOZJuzPi7L2Pp
z5xJFmgbbAAh/Ew6OIfExVToo02snW33FusyPzSBoMgxbTCANhAPoTDCu7DUjEtNq7j1xGso3Q0n
G+9a6XdYdpeh4S29ydhAa2Ib0fGzCqN2q7Cuj8tu7ZbBBhX7Cp3eyh6sYx71yyYPiYXHb1Hgu9jg
v4gAuDkf0HWvBkm08pJ4eEhFiIH/eiiH1E/b/mbIszXOZmfCgTSb3lokoloi37ujiZz7wkH8bcHW
iswXNSJoBBfEKLX8Dh7u7IZ+OGcvrZkipKm/NugLcf7gqRqCathilpPM46kJS20JanaoNbGG/3+s
VRwvPPYFt3Bl9wMTlxaDKKfVoR2CBX6GYxwcA9LlOjO60Tt5UiTcCrJxZkCkVZLAVK0XG4xFloGb
nCr3YiRI0w28y9GwH1vR3ydmgmdQseshU9Uxs1XbTq3vBBN2k1HWXwWqvkrqkCazMDAsjlbNdON4
0brwvuadvsyzaDfX6lmlD4ss35dE8iahFpFPY4PvsVJXkTz1ZOqVECcgZtyjL6t9W/Ouw27xezc3
JF4gw1Ola4NEIP79JPqH5ubT63+cRCxLVQQZf+mAfhxEoDG0Npw4n5epnEWaY+B56qrMTO+R2t9H
I0QEYC9cKKOcScjaL7k16M7Pzc23s+jDlUsO2cfRKDAVL0w7mhtSXTV8ReSzTxDaU2UiJmqgekCe
kuoSWPFqkjxlAJVJBIkps7kr8TBYWOp+mr50RrDPK9J3qse6NHeGCf4cZfmdNjFguN2AQNgzT65K
BtOgK1uvfwbrWE8dHseM6L3FGnH0vapyL5sCHa8+5Pau1pp4KXIwzUVdipNdssirjFUIDdOlxZr7
LYYpPSrkiDQ2gY7Oak+TgADRVdswVQ81Y4SRPTmUfAPSbVFgbEzEj0i/pm2JcZ+LE9rMgqwe+E3V
F6FhMh/clFl1F4TZdrAfizL+qrSnGC5Hm4f48IPXNmQdKs6yirO1JiCGhoj9onoxZ/NJC4mOMuN1
rKuYWCm+wMIwnO5j46iijk6wPtXKm9oscHVNEAW2Z0oIl8ILBz8UFOVBbMBk1m3vrOtE2ZRDtqqL
25lEDU899O0rWQxYiNorXX0Yra8DBFDPgu2J2xbQ2Kqd0pMZefjtxHCUVL5kdNBmmwDoeodPxq61
Eul59DqG1UaZ4/NZx9vM7EvsxaNtp2Y3DTycSMzF0cm0NbzrYoeB6Vdrzm5ytbsG5TX2dj8Eay80
cgLykmgxutDN+leFRCMFzyOrTvyqKFb9KPwylQ5cF5YLWaoQK2Sd7D38kVFLB8dvkmdNb94chUxM
5OqqOZ5c+zJoOcCaa4FdRVWmy2mwcMmAyxNmGNtchTTOZSfCu6q8t+dir1XlY5Amx8LE8ZLthY/L
mLEg/lPTXk1GTXuciQhm3+hl1oui4P5qNth9c0Qrhr7SEpao9slQdvrEinDwe/Qf03QwUZKzdsw4
8EWEz44BJxoWTnjpJF8qHfEmLUIVZesWqUvTH9CqYqT3LHxjbCHytAudHsOh1xjoOSzZexRXiSYg
fLfLSLYmLtsfrbEe1LjZ6/QuoHPr2QCKZ3JmJUp/E9LnFPQ7ZIXH7/3PUA/puqMnyumNLHokTGFu
G3omXTZPels9YQSqgwjQWBHJnG/FmOClLdsu9HIsTpTha0BHZtKZkSR2PdCpOSWwalwzxae8Xzm5
dB1IfgfbYSbgQnZ7tg2XCCa+3cbnxJQjnu32gtSqPAouoyzcjf0jKsKFgEf5e9NwPIIUVFpndOqO
HHr/9eCQoP6nEebz638cHOjLEJujjPi2FP04wkjZBTCni/+ki9Xkj6mY44GJCJ7t90Dgj1OMastv
Rvrmt03qr0wx+Ab9fYr56dI/nRxlROJop4TxfpqT/jKxYmdrGk52luTKCtHs+aySXxDCx+1FHO7i
7osjPE6Lq6Z9cKv7hJxgz8BAph60tdrLBZDLPKE3X0hne5PEz8ZR1ungcHAI4xADRu1HNUGGhWsQ
a7RQQYcKQ1IaWOtutJrFuLAn7U7rIM6NwW06ipVeWVfB8JDN7kOAHt1MU7gj5bmuEDM7Ggw17ToL
h73ZsnlouvghU0gSDvL2iEbqPBmHwc8Vcsn6R0C7Xd/PN2mS3NnpazI0WxPFQhU32kp1nV3JwJS8
T07pgdp6RhrRY2HpiM6ZsNLmMh+GEyLhBQKgA+Mso0iTvFSMZioj2syoNsiZbZrmdcFRNqh5ttD0
1k91aBmzPWfLoOqvbNFfTEm+DTRjXGntIafk5spzC7gGxTfNfS8O+5UzZIuyUW9F/8Wa2iUfJr5o
Y1ZvEyxAE1hCqpJHt5hz8bgLNokRlpeTbV/bbn+r0eWnao8jf3Klt4V5kZviZaR5nY2wJkOB/ngc
8a5sCQpouWK/kxzRIURWF3bdKu66PdvJPbzyM61BruPOMJZTLFd8u9IOuOfNb79ziynxZwThgBJI
yf+jUkiq/OdK8bfXf68UyNDZ4AFUSYD9vVn80WJiqiG5GH9acvwEnyHw8jQCvWknIVHwT99bTMJe
iDlFUgC37l2h/iuFAqrG3wrFT1fuSLHqB1pFwnfJi2iO9opIzgebAbucIC2p1fOADH0xlvaxcZUX
wx3XIsOEXleWQVE86eMIE5dx04b621qnZsZSIVC470mLKJOdBhiS5mRhGghpdC3P/cyr7yOU51YZ
+V3tM9bfJEqxMYcvmRSE0/95bf5KeG55AW6/D/rXoNrWlblzAmvXuZbfqu1lXRCgPRnDOquwm7C1
s1p98pw7Sbi328UYGJdYfGHHHWar3gn3GGxdKlN41MKXLA0eI7VUFw4MjMq74/b3O4Wg9P/P3Xks
142lzfaFLirgzRTA8Yfec4IgKRJ+w9un/xdUrabrqArdoQbdEV3qUzqigG3yy1xZMwbjcMNCaXma
1b/oVFtYBfl7fd+l+3lQ11Px6hThc19UHvBnKNujp8/dJjUmjkDtlTYubJFy26QH7hLlKrCabdvL
RM3p1RACyR3QPDWYQSJvrGY6B6N2VvQa3eMN7ngCZSaxrqauNk7Xq666+PG7qX4Qkln7QAESFobq
KTKDF0sDOLkAhKAh+F0fEAIexcugRdK6lqoAyYP+WC1pjzZQfKAf1kM1OyutkG5aM+LgkPVXRqb4
fdOuRF2f11qAHt8gLdAwUiZcT017E44QHbPxdg4W7E9gg4YNcQ4yQiHhQq449ztNWuWd7EZVyTyF
HgMAlmMBeSQ0TkwIjmQB2R1i4AUCrhoBfO7tGLwAwd3JAnSaGdmsm3btxUmxLpLyzEjQyRT8dFYp
Kq+R+/OuEZdhyTKpmVdttKy3Q3pbNAO47tFMzmOILkloP3SUi5QzRTiZcRRO3LtJRpB4jAUBJQAs
pUk6GWv1NrFld8jRR8rQl1QVunniVWm5Ek1Fe73qLQlXpwOXQjPOECl+S+fpkKqhp48oNxIHZGV8
cYZnawrpGRpWcU83mQU4AUPInSKK+7EhN6EM0rVTTvepBPyY/MmfzfvATUwEFRiZzRrH4eMfz13L
ovPt3PX58++rKRrAhwUVf9v7cop9mUHnB/Ttu3r885f4KsrXpudlzklMgSQV1o6lQ+93llO8b9+W
U0aY71/d/rKczgS2oB2K+KD3Oiqj6kx44nOVrqE6/aE647qQhm0XJk+dXjOO2PbzW9dvdXO8T+cR
Aqi1iYcQcTklv5eN4yNmZ6quJOk5L9dhZ2KAsi9HB4hnHWlEEXBa2GpwOtBj5JhzR6+xeZcUZFe0
iWhBOK6mqbqfWnIsXXvZFtM9M8WtJbqrLGgPKfugmy0nAExCJqe75VTA8UDnmIBoSEymXXEhpRN4
OUnYJZylYjldTBwzgmXSRxCWCmaOINgPnrvM1s6VJL3MOKSMYFCrbLqJQ+dKCeQ9jMB2byxj1hF0
9sg4lCwu+YOs3elZDbQRB10xyecpHGl4KDPG0SiDq9+i/bIGab1+nrZRswIsxIJwDOuJiC4rFNc2
zxxjaOuB8RQ4LflZxS1lmdUnLh6diUq/INxL03gJYwCHVLMQ/cXFkDXbMkaQzmwaxdrbsEu2EzzX
WNCOVCqF4XVaKy5KmtBwKhj8FIcrR5HO9VbcOJO6/pMPSsTKHeD5DHzwQf0bOhVqxvdX+8vnf73a
9sLrgUzN5ehXPvH91WYmJBtUIRH71sg4fLxSaTKJfKTBn3rb8kL+OikxGCKzTzzeZDT0kwPyGz4F
khv/49X+8NV/TiI/nJTYZZokJi5+GJGNjZFZDqC+hMAz5asbB6p0fJSphkjCzA/SN1K+OqbFea5d
s36SOOJMo2CLnjYwDSE30+1hzjQJITel1IDP+xGNV+nSlVxso0ggSi2bDVocgAZ5qzJ8cCiGC9Xe
C6Z6w/jgUtaLm17jqR60QrxNNo6b1rgqxc0ULYKa+kNCrGimeRtrFw120nggF5H1yPqaJD3M1tNE
DQ4pNNMJvKQzH8wo3Zk5eiGzGZV3Jet92jL8MrsJ+ngdhPUZUga07vPBWvdSyksvdlVFV27jMfaB
xfo0tDW5YoxZcY0rCLQX+OokQ8sJd2r2JDkDyCGFKChDhPBBzLeORpjRTk7aZiIbJp+oQ3M1m801
w7JObOyUwnNj4s43+XMyenbD54tLKcz2TX0FiMRFyXdVSwNZQYqp0n0dy3pMDMNproswIZ/QJN5s
5ldNpdLVThX52CbbzsALT54rHVR6ea1+2lpZss5peh/z6Bb+tLHLybL7dRMAUUK7qaUfbXDvqNFV
3KUNaH8uUXFKrqJ4UGMOToxlqByeB+fUiozLCNZja1klf+tk1Jw25pwM2ehKSUWEaqbuaW1124qT
nl7le21MSC0kznHOSyL6YsgvrSI+qagpbGPruubpZkyRHBJCqAUmNHQqed2VJaTZVnpuqNbTw5j7
N6fnIOGcrA0CgBMa+kUFEw3htrSpXsNn0SDojsFTj7xrLTqvgeDrLMovaPV231rJLdhJfY+HdqdY
93BXXLtWT+fphykf7EVJrhdNOUVcHgOiX4jNohJk9xb9OV+UaEdLL4xFm+b2HK76gUIs7uqOGBsq
nhGiAzO+h2t3SLnTR1q9Dmy4Mtz11UScaNz9O8btUWbeO8O9gjKQoBBEKAUyigF+oNsJBUFBSdAo
I4alTAt6cNvMzR0sDLe0SK904U0TkU00lnL63DXS9tqUqOZzkMycecCDE2ylaVqlzrDWO4I69jAc
tFISHiMHz8w45Tkh+PXmqinhrVQPjLeoKjgzY7/6efzmwq+S+unXTQU1J18PynkTUFypxDuBXAJx
3q9azMNcPRpV7FGxt32gr/qpvoCgfA6q786e031VgDOkOGYQjCvB/f7JWwkLPcv50kpgIeH/8ymR
azBL++dT4rfP/9pKuHMvu4KJJYbR3U+k5ftWYkOMQ7djlMTv+OuEqP2FIYXrvwG8BYzuR7+K+hce
CEwJChGInxOf3zkh/uyN/eIv+PS1tWWb+bCN1G1kFWotSftUlh9DB1dla7tk5LdlG+8cxgKycVVk
2bYsicSYxB26+rUMSz9S8gcZGqMRy7kbFNF9HDJvYSlX8dfW21nC4IXjPmALifX5VRfKltV9IwfV
waqtwlMmXFMZpJ+TtuiPafVsTHfVBPjJsaBP6/1rHz/J8psER6JPiX1fobqRor2Rm71t3KnjvaY+
18wB6HTVmUCX/izvra5dlbDEB8aavadX5T7NzSNzBUL0BWEfDrwsP7NxMI1TxqaGRJgqJc+a8+yr
TEfNbNrP09zuFLPbiLR5NvC3iTw/Ving2VvZIMGlA43Lq9uyra56aaMVC4alrAc/kt+iJi3WNPKt
kQR3ido85QOca5X/BykNSAGiI6SBvT8ujNuKELZWx4+9yQ9Aaf3GgmVOWJ80shaux2a8s5VOrGRI
/y3E7Ji0ddmSxM6Q1HKISTkwpyFqV6potlpmbGwrWrc2yqiipptJpcEla0/TZdLsJGQV5rLHIBDt
CpWQYM/uqLScWJkhgclUrPhNyfvTRjZDj9Dxjmn0rrJnrs8MOOb2IitvjOHUtMimhHeLfqor2T7U
lVszJII9jdbGkMlFwyBdy3bCkMq+FQUTbHvGEjnXsqviY8SHxxapji3nlQFHQaYFbqnJV7NYbiPY
Tty6D64glZ8zDwScNRz1CVSMJPWnosRM2QBg9pOp2atXyXytD9wDNE1Zd+FETv6l1AjZWYbbq8Sy
OhUaeTVGLPVSeogRMDjheXMX7XEq3Mz8UIq+vVeWfIYaHwr7VTPu1QKacLxqi/QkSd8GpJBwKDck
O860/lGPG6TQSXXlDINNCS6ZYkcrz3elqRyCSroIxnin5Gw0eVgeBKmeSWv2ZZCeGfoLfp1VKDX7
ukF/sKkhSqVhj6TmGT2FwD3281mKfEaBq4pkX1ymWD7uxhgWTZ6t7LDZKlIi1pGjX/VZDhlU7IFx
7Nq2fou75K5R6/Nyjs6XRofcTo8Q9Fuwyk92HHsNu3Q1stlGtqfE2s6Oz3LYXBBgPI2+4EKmXhbL
hwMutWxmOpMJgiQJZXOMakZGdoVyGkrpsW6e7SJam4266ea3YnpJtNNopuRb7xa/xTLjSqk8ibe0
RGFtlbWTcCoPU1dus/GGArQTmGX1TaPkPo4E7YwYbdavemcT9Dixj9Aa8/YUz3iSAHz2hO4nNCN3
tzpFw9p2QmOaqg09dwJ8xyuPWsD81TzyU7M5LVBxFNR+LY5ZekqjXBZxdNjQHNxK6zwHIgQKSmRr
szsfOsZtzItreV2T+IzFTuIsmCCtJS3coNyV5GtoH7pfBtZDWwIWwP3U6C8x0X2M7jAsk+Vr0/6S
p6sa2bwe8daQj9WkyfalziEvUBcED01v2ZejEZaAZG76Rr2NcSdtIlMDU41/2a2XmkyTQYdj7BKO
nqirV4owTotSP5Uaw6s5hJh9iAdEPTEVjDhzJSBRKK9GOaz+5N2ZEnBGQsTJdXbpf7H/gVnElfF5
d/72+ffdGSM67EXEdkhl7H/vezOdSArqjgOh8fM1j/ZzTvHs0XQUkV9UkLF/XfMQxJXFrAdS8fcD
7ID6v13zPn5xFqrP+3NipnGfdbK01wflMUYfd9G4jqbRc8/b00Vhi1edd4L+n3slZCuOaR2UB1Rw
zA2RBQ29fhulApDEMVYpNQ8X7inqicmjPHF4LKilHqA4VpxKI18Oq21bNeHKNLNTdqdaI3cengV5
tamVOx1baqjr/kT9F1lkLwUBTQNavYqTDLcZV4/CRjZtHb8LZIAmr4Y+P7Y4BjQqO3piHrLpRZW8
krli9r3lm9irnXSTF8faOErZ+QRBRVeYqtnYJsDv1CTOjFDC2E56ur7X9Ir9S3ebpfKD/V3r7pgy
4ZWQlKPFRH60hZeUpRuXOmuCTUKcTcmEn1J3iW+kCpls9ipX089G6axO9xTerQHm+CaQ516/U6Sz
oJz8Irpwqhba9uxJob3PQ/R7p7D9RnLUdYnbEau63G6nut+pw8TuTBq+Aig5Gc7KFCXSVmCkp1WC
ME4ZztMkCccVRav5KlJSG5uePHa9O5dKsup6vpOTU2/GRZvcPz9dmZC7XYJnrA5JlftDzHakKKx/
3YU0X2vE58GM3TtGcdKlzgqg9G0wV7afBNUbpgOT9hRT6vFicofWdK5nffvsdCrMjOZcZtzaBPGT
OSQnHTDrna22O+1nmi4P0q05sMy008FIhmWsgp0/AwUzwBwf5qn0e5tWYFeQtWqoYgmm6M0UTBHG
JgY62zvbMLkitsPgZDTOA7MBKmlRPlRtC4rbbEJDUSpZ2zqUsLs1f7gFYDGJk5XGH07d2r9I0Yvd
9/MyhtD1+fO/ljH0KjxpKuM7Hbr0Ihf9Wsf4FZPfDD/+fyAd7/eMRZPSsQ1gDPjpff4kVzHYXczH
DOk42ULE/Q25ignSt3WMb45DAScCbDFN53f6eM9QB0nAkxrCgzpBZgq31nQ5jsdqIi/Tvc0VYkQO
XU65KcQlJ8ay3MOTb4ZdF20XUcYE0gBqb6vMGEzlazO/scKz9nI6ppvATz3a591+cWRyAfZSr3cl
b3RZ+9zYfRZ+pp6O4W2TXRrGxdi8ctLK16H3tHqY1nQh4pK+1uHGDL55n7xqysHkhs5h6q7zIsmt
Vt3KcPND6HN9cCf/iOAVrHU/PWr74YihB7qH/Cg/wpY9GOeSQXqNM4xbn6il35zpB8nPNn2/Mi+1
6x/RitqLXX5gpH7Ke3RnrlrNnX/oYPPcaS/ulZ1WuoN7kbqGK3a33cH21BPbi/mS7rw2XPU0dS03
PL1Ag1uTu3Y7T9piEJA3/Uv/UvcHZaef9tiSkZ84HVMI0h+M6AAroXZ+tJ0raX50kt0kXninn5gr
yjAY1Ln5s1rAvPVYOlb8T0LZh2Y7bLMNC/SNcv4nHzkYkoMtxXZpwaHT/tnnCY6A3MDnd/Xb53+9
qw5nBMImNqzVX0UWv15Wfolzhba8eN9DtosWwKAdZ46j4ML/eOig7R6qgYzYxMvOeeQ3Xlbr+7u6
fHMEdcPgj2+pX84celKb8ZTbUEl86cqMPFTHx/povdRHdS92Oh6TtNpET/YVyXUNoatpXK7u7oI6
537toLDyH5KtbhVdxwnnkttguFz+u7gyKdcSCKgFZDVvktcp9CvtUXIYAbvMft0eZ5wnkl1w1fnG
puugmnnB6YwL9KKqTuinQcN1NvMbQux4S4PpqhXcpTd1+ZzmZ6WHi6h9NqMnoV3rC5Ehmrz0CpPl
Otv8yQ8yehZPhoaBg2Tlv/CCNQPe4pcH+dvn3x9kyuAW/QpU+X9imf95kH/2uJDi5J/+JxP+vuuo
VH/ChmLIicK1+FDeH2TULSQ4Cw+KDpfAAhjyGw+yon1/kj999YU/8nHXqUyJNAJ23IPiTG/jYNOk
YfVj7CXLpSzR9NuJW1o4jTsGmR7kh4Wti2eJq1zIoUbqneBo0dBdiGjlkCG2Mk6g+Poh7rUji2XV
DRAW9SMeSI8CX1cJg6MeATCLI/rW+YMz6e+0g4wCXADpsYSNVJXvG0fazkS2k87aKW19xllhjZv2
uormo41FbOytR5nmhUopb4o8OpW7bJOpyv1iObDnwlV06pKV/txkuEMxJnBJksy8O5TNqFN7ahcl
0ClnqfJthWtFsEGSbmXF5Yk9/4hLokF1eOyXAImdsp3p89lgIxRxQQ/pMpcam1x3vqpQE6pe3s9j
T8lUstRPNvCZaGimDzWUKYIeWAgcSBwpFceJaJ8kyUKXUoqV1DqqB736iTErlJwh2eqlITbhXJDS
YGaDacfpqUk36vNQN+/hTbh6LtNrH/tNkq8ZUFymSnlLDGVdciQPA6oWChTx4IetQPnDzJFNkMIF
53pHNBTzUV1tpGjgJoz2Yd6nCW1RE87oMdnrnUI3j33RATW0sTJTvveYFWiJciv2ycDGP4mbcsg7
b6mhkYZsAZKfxiGHdGd6+JMXDfoKiFGy/eFGwCn2jydVVHNeva+735fPvy8a7H50r1gkrPmvpQnl
ffdDg8eD5lCi8rc77V0R500mWIkKwBb4qRMYZBwMZDQBeLG/7ZmgwfJr4O7TH1xffv2DIN4Gk9zb
dRYdGieKDBp4grVdqt1GhgWDfN1cCmdeRVlx1DRxngPc6ZlNltlLSF2SSncZbv8CECiZL6stEyrJ
uPSOWAMCjqx7QcHInJ1YU+HbcrfTwHFa1TjspYICJku5jI1wK8txFa+CJpgfhQGewc6jl4Yk37bS
C1+rZvqCYD2rBl5U3VnPsL1zdbgL1WpXAW4d2SvrZvCVOjK4Yas7ke5pF+ACHeN1aw5BFu8iiXxp
JG9NR7nq5snTY1xsMuM5qWz2jiTtQlBkdgVsrbG0k0qdD4keAtnUWVMYG59a8UAeqM35Mw83tYxU
YD1V1AFcGcHwZgd+nzpHexZPrZOu/+Q3iBMcRSEqza4LMuWf73oEu74NlL59/v0N4uVAl/pbfEK1
+u8btGy7GjB+EAs2pEf2/PdtdxkqcZnjoPpzpoS36L+iFTsyTz3CsbMoVyhOv7Xtqt+DQp+/+rIt
f3iHMjUZVDUT0cEI1G0/5T96Z97Pjo5Z0ZGxsIRUIg5PWAt3Q4xM0WTY3KLJuKtIPLoLoqUm9OjM
z00+rK0RryUJu0zol04g3vI6O+205pBX2k7Nh5NcV++SxtzbKVkZxT5Vrew46kyMl42KvpLCFcyj
SdxlvlwCfRsTKLTYpzlmStVRsiHYjbRxUYzEO9JmWzMT4UOnYmSgIe3QpXXlWuho2qif9aXwsSQE
Grtyu7LSFopK74cDCpHsvNpp6fa2vZutbj9qhxyxfHJST5gFgGmQu1KwkFbgGppulGZru8t8W+kv
+oisoZ5sjPzVVurrHOIpzay8imPhK/NepMlTOIBbGSomQfHZhGdjF0tgIiSzPzUUm6ROMj2ko3mp
YnswJGpoy4waaOpbuGkrDSCrRDqGpBlRDy4GfBPmYDH7vgl0nA7ZUanT816m5roZVEANObNuBuR9
MK5DkXllTyvSTDmbpNZb0WQ4S1pwYDeG3VxGncMVU3oY64FmtK5y/+R33cB8hNHO4NVbdOF/3C25
VH07Yn/7/K93HfUGsDpBDUJ+6DSLo+jXbmn/hfbM685d8HM8HRch/4TD/uIkXJBL/33Rtb+4Wxoo
O9wH/j6w/875+qdq8xmW8ul7O/xOH190J5qYIpqNhBI9nVF7fuaMDI9wtMLtN6sDHj6xsiZx14q6
ObT0N3oiqHLsriB+6lLcdoF90VKTsA0sk7mpKXtlReu61LEPxagy+BXXo8y8Bd8uDaaNPjL+dJ4R
I29mLcv8Oa2YnylQ9piYM6oZ9w6G43lI6bnHjJj1D2Ve7Udn3HVsUbTZRNRAbMOw9XnXiYjJXhDR
MZPjb6EO7ER04WuetY0f05Q8OuFZohV+5YzBLUInZEh9gkSczNH9IFf7VqQrBTgRVUiUHs/qWxHG
aC7WsFPSHzpOSrDnRMFT4zmI6od6mm7VrqWW+gzfhZvphzSglQEYIEzw3cxIzAqdvQG4KAsXs3DP
PPSiYGysO8+G/AMGagQlNkzOcmuNn6OJSvyO55183ug7PUY7v4ySbp8YdySg/Vo1d8A5kKoBqvOl
JPB5gRkeTXGSard2wopT/ZCK3CWf76bJzBKonwzGcGFOeXwTp3G0L+Ru68gZJ3UTIw7uddIz3X0k
hzciKBxv1uc7ZYgvymCC+qZD09T3qjSeGW1GxbO9IqyPmTk6KbqKeWWwyyZpJfQMpxbpwnxeEnP6
bYvbqNCCk6R3Vn/22rGEdHExLm/tv9uTv5EtuNJ//vyHtcNGwvrpavnJZfu4dnBEkAmF4TT+e8f/
YD6BtYQLmdPFTzWZFed9uPWBvMK68huLhyovl++vi8fHL84V4+PioaetJmVChIckCMzXsc1CX+lN
bw4wCRKCDQEWoCPJZeRwMrVLeK1F7DwoI0dzKi/3JpPcVZVLj3oTnQqM+K2Eu0xAhwejLOerXqPE
hFiyl80ZM1smuVNHkcwIfJGIUz611YI/a32HygPdkB4GHk1rTtc5j6rCI1vy6BY8wkQnV4JHGrMK
1avD2aSHsA3Oaru+b9MBVSG80FL1rlheC7wUNzLvycD7Uoamto/GSvLCcNjGshHitprjm0HvLkqm
uxnvXQDlJSxpxTF+OLyVTXpniRNSFsdkCH3Bmxsy8olDeyVl9k4CkZQadyyx+2q41OLzVt+p0vms
nbesBprYd8gILME2WFywy/IPvXkpWUGa/gJvHaJ7tCTFXJN1ZlT7VTtWGCxRA6xHih9y/eCwLk3T
We4kPvSKq2RsnorQesxj7A8BjPaBpa1c1rixNTB45s3ajAmKLTZBLCfOraoVj2amrlNtxPmtmtuY
tEpf8xfXQFmwQ1oL7HZXZPZZrjPe11t12FEfzd/ZMFXrhLQ0RTPBWT9rV2AgdqYW7bUid7YiChgA
GspVUcqvuSTv6BBYW6nsGUFJTaN8ThVcvaNvI11FadQSc25vu8mS9gZXtyXoK3VhjxkgkLyhb2GL
zPO4G4OAHpoHHCHyMnT0JvtElylZzSP5MnOa05RtyoiaCwkKeEdoyBj6kyYOTwqL5sqOO06pbQTM
en1S/Dq6mzJMnjUJlu420KA/qObKmC/qgrJcezwrMNNXGnuLDK64rK6SLlA5UWq3NS4jWjjEDeUJ
GJZUKutXKV4Fu828yu4PwVwIfwjthsxi/IKD98noB0QYp+q3UQOu2dGGcVvqJIa1MfL/7EXU4NZj
Ix5AAF4CqP+Q8YDy9F2sV758/sMiSjkrbdTq16J72/6L30+HSMQyiiFj+Ze+6xVYFX7ODTgY/kQv
fFhEoVAt/gBmb0sV7O9N1pbT3Ldl9ONX/3LZwjCLFXwS0n5uzWKlxXjT9GRr9+FFSRnVbD2rIeYc
KY9902jZuVv9xsG2yppR4sLrqLbPX506/hEiwWWtdVicwYVcMuafOHDE01kq0nDXygoAILmqz2Un
EytTJ3WEk5bKJfFijW8z1cmtxOGFBsO2BG9AyevEAUM2LmV67mfaADk/ZXF1HjdY+3gNeEeRRE0C
UyAtIT+S90VaTRRq/zo8XVPsguR9CGizkkWlHup6QaigKUq1tQ1Agqda9iPNpYvYsO8lAl8dF7SG
eaJnUHqq6YsPUTiaq0vFtVzhvOYvkaAZtDv4A+GdnBunDE0frWUTqZftRGVfMZcNpsZVwB1q2XWo
DyjchrXYZT9iU2J3QnPlfqpG6gxpCK69LZcE8xuAEjVCYwAi3F5aEIkHbKfF1WYbkeMtP3x1rLDq
Wdp4+f+ysVcEOxKmjsrSaKayryNAd1GAbQNVKIKHUEgXEC4u7Xza6+i7JSdbpWafSkNfa+GBNZA9
p2sePJ+lxu3L2sVOdlFP44GyrxYoKmicMDANUnRQBv7sdcHUIXWRueci9C+zD93ROOx8kTEJl3z6
/Pu6QHjeMkCv/I+BO3PD5ZZHRuRvv++HZQF7MabZX/agz2crG2vT/1c+5H9F7hkFfvjmX0YfjUgS
OavlAPVvNVnpXTkq3swrn3TDdcqpKBf52mnSs3kU18osFI+84fO8mNVtQSPMQL0eDUoGJ4OIJj0e
TanOAVgP65YTTay+DVS9hDD7HdrbopkcRdJugppXvuVMVWhpjfFft894PJkLAqUO4uCYhY9CST21
wgv03PflNbEt6E31qjaAoGv3yqz5WZ6uRUMDDV19RRr4lTattfEYGv1K0Han3Vp66wbadYWYWafP
LTQqiWuOAI8WFhRCVuLEiqcFK+4GAfHXYoL8qwN/lK7GSF4FUSKvbWyPlT2QfMgMWjwSAfz1si/7
C7utCXqYN+NEhEFmjbLq8YfIk8MEdpL334JOVebrVLfhsyij9NyL7K4bW7FS8vIwzlwseQ/pY5rq
fVNlBEfontrkZUHwK103Ax0IcXbuJMzeGetbfUq2lsUmAji7/ISbcDPUbPOB3xGZ1fuI8qCrosFX
XcgPLSWyaUdtREL2gP6tEQABS/F2sSBrFdWwnHQIOGRuKom3Ir8IZiAI6a0Nd4pEbFPvxbLYhxU5
kFDUZ3Lk9M9/9MJAPBPxRIWbtJjy//HAgOeQbffLwvD18+8LAw1ZOGAIpGlf5hv04RHsg26LfEvf
8+LS+bUy6H8t8EoZUIe8hFSXeMGvWxeEJ7BfgDTBFP50Kf7OvQsD4/cDw8evvkxuPt67RK8lQVqX
4SGUw8e6XSq6um28VHYN9Umv1VcaTV4TGcuONivNWofmdYJlu51+DPapkC5rnLt9fErLkru0oJnF
uZZfyMo1OBFvtPiH9IiZJR7B4tCHV41zKABoELYm2jX5sTgteLNt8sp1cmYuGyfRmykLcdGZR4Cs
S6c5ZL0juUeylJZL0/ppWKc0TD+W7X2uHchwZlSh5SSrRPXoVMVRqYZdTWGao63A1oGD7TGu2TeK
GtFvT8GaFdUXVcEWSRgI9E9BeoEgvC3neyoOVhElbRrjRDW/SaluUzJr8ntU36GADCdaggXZnpy7
J+R6h4D7kowZYXqnWwf9TH9MUtyHuBgVCph7Sl2UZAdGHAVHnTc9GD87x3I4hAD50554vznHxyKO
z7JsX1H1lZUFUBODewuRieYFYo9rFT8G2WHO8gYOChO6Z5lPnBxk09iMVuZp+S5LktpTzLa47aeG
0gTuVbSi4gvbRjbiD47JgS7tXWGt6264mSRnHxmGZw4qIL5b8Pze8v06y7q3lA7/aL8egBVlfUaf
6IhNXgG9NULfJeoF2yPrGNqa0Ws43MtoyxktdjLqvJJa3AWbHfGPcCNsQOFBUemgeKVXjl0nynRt
UxfTQG7i5xaj3Klnf/RagyVYYREBlIHxgbf+Hy4nyLn/Qx3+8vn3tQYODIIz/9bFh7zMdN7VYdRo
xGH9P0ggFpRfa43xFx5q+Lkqd6VF/WHxe19rHOYAHBz5DRfu6G85ibghfV9rPv3R+Z0+rjXlbEuE
BqfkwNdMXOzW8gpg5QYRZ6fXZBUp5FDiwbfG6iK3UAr01AgAc+q00LH5ksLGfBBZ9Qkk+YuFDbnk
2IwZ363TOQHyZXKhZ80qKqrznLmq0ebb2AiOKm2yhpUDyZ/nc0VOD50iD65TBfthztOdHhlXIhB3
hhocJDIgOzXKmZoaBEA6WA09M5p6rRsPNkYCr8wFQRAyjioNVYWd9fvW1vdaT63lkC1tYTolLCkN
JaQ6tBpzSFPSM4JzyR5GpIjKbD05ntML2z6hhbD2NG422oQuMFfXU99Qo1lTgUVCXEl8uaBfsx6Z
0nSIDYkX6Q6R284NVGszViUkMm5eEUelEXBoq4xIW/Ee/jaADwWdalz1eblS5XAf2bHbK2+mTWBk
PDg67S2TQqSQf1dFiViF6aUPIBZxpeLwI7EmlJntTaoAvN94Jri5oeoP0RxsQO+vw6Z4mWgBkzg+
BnkckNInvRRQmMa5L7E6T5TKVV+rqwhNLcOKrYAPq2pCO3hBsHbOhbWp80QnMKvoNBrnVrQq5zZl
rC3topIfMthsMvwkHKkyC+OOb/JozgwScqw6i53SmtdzUb+Ei8G8yXVP0psnqcTqPo+tDIPM3GdW
Tg2CtWkXgn/bA08JxodaS68do3lOsLLTTtxm+9mAPmCgfqVk72MeCmE8WQoU1daPtVcNDppRrtUm
Pl0CkUkc+CYTSdV+sFK6EAPG6AXOlkHZkXyi6mbkb+ya+cAm1uYVkafNHBV+o+frPjYvhv5BL2PX
iGnFGu+4kO6qBJNOHOwrHtmOxZSqdb8aSZ/o1X2o38VAsPpBcu0ivOyN3PKDLoE+ZaivhjaeB6MO
ccm2en9QhbVRQd5tZjIweSv7IopWFjGYMqtOZ8OxoZwmAsDdOCv70HgV8nibzlJzkCyA9isYblFI
yZptau6fvSgv0ACixSpHtX+T3ZHYvx0A8dN9+vz7ooyxk9SmQUgTI+fip3tflPkVE9cnzsrl3PlB
MWJRBrbG0I5Z3zLS+2Dv1P+ysWJScADA4G/n528I76Ct/8eijL8OgjUmAsSyL1SQXNjyJOqRHDfG
FI0TW99FPLYqDYXlurHk+0nJrzRwviZZrARvcMnkrLIDTy3bDUyPvV5kF2mFQj+B7reRWUuUD4/a
5Mp+EjmRjP4+c5TzWk3dGty0aID3hBsrfM0SKk+EtJLT+rFsxo2c0b42y0fMcw+RU1DeW/shLAMx
OgzgADUbKyubLWuVakV7KHiO9eKt0itlP+dzSiWKZtTyyio0YiUcsnCOm1ZVvPYKhc1B6qxL1anu
/4+782qO287X9FfZOveYRQ5be84FQqMzm2STFHWDohiQc8an3weyPZZo13h96xqNbYlqEo3G/xff
0BVV53ajytQ+uoS1L0fizVBEFyNNaopUHS96fZvDEHWS4SUpI39pEOUs4/odOwCSVgSsDK/erb4I
r1PXAgHs3BQCe0S5h10C5/WEzOP7VEVfOlo55J2Tu3yKL5FAuUbCS8zmxdDEOyWgTawnNBwRWxpm
d5qkR7ORnGkJ9oIcXdoar+OZmX/QnbA0fo3IfUK5PA7JlyTFsL623Ka+dEHpzUp9FobXwqzAvX0k
MeA8ddEmp0WBM3aKoc+f9GHo7ql1F9OeMm0Cw16r6nubnUcLcFwoMeHKsSqO/FSsPXmYD5lQQ7O1
Hgvos6OVnWJKYpgcbOqA7FYqsAQtxGY17NRyB1FNC71/dOxgb6at9gZguNn4/0VBt/K3PzWPn1//
Q+wA3g0uViVK0D0SIH6IHawHKSPBZP8KgfutoCNAGOIKgZMIEsykAK39XtARh4gn/1YI/jvNo6z+
UcmRbeIPb/1T8xh0uaBHrRkfpFRb1XCAcY9ZiGZPUtISAsa56zVorXoBnDW0JkoVuFQhxpU5id+C
7bmiDfEdzrqtoPeoFUZHdMDZvpOkl1NcPmsUUvpi3RUayh9ywlyK8gp2mqY4MhtkbygZjbRG5urm
chTgqct0lMbk5Hn0pYxOc944xDwfjaDeluboGIcRYDfjIVAEHzETGVcyVcu2WRJeqiz2Y2THWfkh
3Vrdd/Nrt7Ze5UMpaduSgJDGmpeUigcz7JR04zGUC7c0AmzIGsU1I1J3HHUvDKmvKgLCWfDKUtWO
l/eQOY0YrNpEN43+OAWmOybjSbCCXRs0uzYbj9kYnXJJcVoAOp2Ze7KebcoMhTpNj9H7SrJWopzi
rEGyHp1MRSdW7tudsJ5IrI3siSO6QELTIuMRmSIYxePBnCsEJSI/mjNH5IgPHHXQUsV68i05IQhY
AQTCpQQ0lCYwXMEE25DkMJGDhCvfCJraOCAac2SUBERbtPKNRZWD8XjpDqqSW+7YKT3i5yG6dVFz
H5iNBUgZ7bUvEAbCHSBBN4WtHom54surQMrcF9oWNSdMs5T2GjTpV4ELQI7tuTP6BS1n02c8cxyM
eD8INU5XxqOBuJquNnaK0FGQlq9irb4JQbcrMvFNqay70ETaQomS2AWMseK65GTXrfK0QKCfe3WO
EVCp9sYokt0s7U4qY18JFVa0jAxaE2y1Ou01rMbFTMLuVVl2S1Fcg9E0/bzv37tFqhH6BNkRNK8D
4jFxM9jKgpiL0sBhlN0u7jfSkHuCYdmpqjVox2yHfvR0CTpy9Z6wr+D9PljSF01+HuYTHPiNjnFV
2up2mL4spfpFbD/QlKLDxx+hH45GS03Hqb4rQsyyRLc37ru4cpt0wiX+u0K101l2yc+erA+VVipZ
JezZY4xqBy9ZRF4Qr0aswNVoJndsmff5ZpjfG0LtS8oXPQP7wUSkMUW/Wnao+gE7k5gjBK5ZBPj0
oAyA1qAMwTNTpNsBGbxBRJsHUOiXFBmrf3aUX+WlwFlSKeEq8xdRXvojMAPZzJ9e/3uUh3GHaJWl
wytaxT9+jPIqrbcmISEF/+47tvPHKI+QCKiNXxCcvOr3KL/GZCYHIiJwtPTG34nyoKf/WCH+dOmf
2vZSTmKpz8r40AUpwrdI6tg1lpNC1A0b3JYMr0JIp4erG83CFlqFrViLz9CpRC68tkX6XPyUy8aV
Ah2e6xrb12E76xcvEpPIFwuAmGHR79nOn1L5zRQQv2lfgw79NSMwKQmlM/MOevnmXV9CZIHqCaYb
ktPQA1ORYdwgHCYruWrzfE8lyNFTxXtJrVYtoCuLBeQE5LHzuhzoRDXXZ1DY9xZYNFOfdhUnms3O
Zqh2mcgoXRm8GBUpq79PAuWxj2eml4p4RYL2SzYFxzqnRjUxr3LSUOTgFQGydIUuIlKxhutcyDct
8VtsUMMjnudCei6jaQ9ec5f01i5s+hPDSNS2byPpKpETInJDsry3NIDR8FqqeJCSPyLySJqx21fJ
LCNWEDgRo5iQzEdUHE9CrXoJuaggJ4WIdU3lQ8V9audXIb7vAYlHaxqzrNBHheKikd96Hfcs0h3u
3L2qPuiqsJHkeTOrAFYFbZvHWnJUp7HZh+mk4RlbUslbHe5ZYoe4lVZZGRpFUea30YK/eGfj+8Io
FMXhthLoUjF9XpimQkbnw8RVPVSuRcjwVBHuVflFqpszc1T2NJn4z9YUYsy2tllQCGHz/QUqQUXr
4Y914qfX/xBBqD6Z4+M1xbn/uU5EZcyyVJWtAWNfk7D0ewQx+AI6mL/ztX6IIJYGG2vVP1JX+sXf
iSB/Bkr48Z1r61zwBwT4EGlCKyQJ8ioaM+HGWaKvJcOnRLkzcIe9X+229V2Ew7h8SgAKRY7QP+WL
uQHdaDKbb6pxy+3yAumMX6TTl6GP+nVWPP6zsxHJxGR3TOKAQv1X2Yhb/rnn+PT6354lAxgLowe4
pXz23wEpP/QczAcowehTvytGM8r47VnS/kXHQSrS6Eh+mRT/kI3QRuTR09l/SzKbrr/zLJnrpvoT
TpDH9fd3Th7+8VlaUgNp4r6NsNo2utt4mW5JT55gbpuk9XX1VlmFfTMvm2QaC/mipbIX6tgg5mEL
5G0WTLauI9sIAGdQsPs+2Q3B+J4y5Awl4bHUlw9j/YqqCMY95c9X0UIBS0dWuetQksjy7JvaDls9
Fjy9HL3GDE56/cDYzRdTVtVzs9HGdp/x/0SdGrSEhemLNVW7QDOdsSh3k4kqql5vuvDa5eZTV+H6
ACpvoHKFjZMIF3a2DL57PX5e4ttVhMpecl1zceOe7EJ6M2PGruihX1sNPcMcQFy1DrHlGSgJzkb5
Tk/77BwVjUibHm8Xa9rHpsawl/ybteE3JdiJ5vpNcat7qDO5+qpoo8oiTlW24BEUvJYXgWE3tfOu
WEUkJWbr7j/6oCH/thZTgGCpqP6q7PsT3vfn1/9+0HAZlETpzzQa4EOyGVq5O+uB+fmcwbHlhCLh
8MvK+PeQzfSB1bVFmw7Wgyryb4wF13nmH46ZDkN4TVcMLeVPU8FaW+CVs6w7iEAdeRpvkmAn95hH
VTdBeURrkrFypO0C5cmoLkU0gra/qlbhLVVAA9fsdECnJCxXo0EHFcJUX22eczYpksKpbDpIP1Wi
xPdy05muaaWmPRaZ4uXis5jSX9Y7KxY9BRDwxFI2l39pPF6n/xO+l5dfwsX/Kvr8UsZF1/73f/0Z
VQFHI2R7oEWJ8Ag/lbQp6AezGlveXo1xCkw21OucWHkOETmuJyRBc0aPBjpny+KhdeVYYSQUtLbd
sJsycV+Y/Xa0jOVgxckhQzizXVvQspB2Peugat0LKSyIsDw9lS3wNL1HxhGPPXSnWIF4XcZpUxc8
diIl3ptN6Rudsp0K01lWJRxFYmNczkeBwDQ2kyupid3UqNGA7fghD/zJffhTYNBPz+enCU7LYrYo
phJhiOmMLGqL9451J7DwrtMQkYkcLa42KF4TfXbE6Fves0EeL6PWPqslHkUwm0GY5PpJ69GdGAa7
T1Bc7xnz2m0nfsS54EMZGb1RC+FcJI6OBm1RFVjzCLFpl8gIQq4VBLuM8bFFzghVLSHfdQ3daPo1
7yr5ij3Bso/qhh0Hixd0pLESUh61jAeqadAvHYWk9FFy1s54wT9kKTAk8zAPrxYoXTPEzk2B0dhb
l0LsbnP4Ok+pih6fscY463u4Y6OkbOXvMTAoqq+ri+eDtEbIKEWBKFi7h76EkZbReJQLVG/rvo18
GU2NFl3Oodz1AabZ7avYeUPP4x2uFoB4RwvtxkAEWsuRaxWl2OlUs3YS5PK9TJCx+BFqbxD0RxkI
sa3kmS9oQ+wYrLK8MZMjpkIhYyDgnJt8SJgDrRfTGL18DpF4rnD8VfU428XZkHrs/lAbEpk9z1E4
fRsqc9oaOss8tdpKHKgB2GIDo9Mu9QHgcXkItOkYrYKtoto7Uq2xWtSRaSpmJxTk/dSuGkbPbdB5
dB9Pc53gEZA2b3M7Draqj5dWURGxd/ED9oZlfmgXY/vPzg9AflkcYRyLQcdf5YfVPPtTIUb5/dPr
f8gPoP8gR2MRTPW+kjd/H/4i7MHoF2oG5qLfF/2/FWIMf6nYSSo4+axLpZ8WRxR1AA5leNFr0pH/
ToaQ6AH+kCJ+vHTzU1VfDdW8jJ2OnEIIqCzAFcruxLTDqys5JxNL6qDqAM71BrvfTkH7tivxjWTJ
tGD4GCE3Gxv9E696ENLwJiJfJK2YO10vhJCDUKutajQvMZxG08a0HktjuJmt4MA231+Sg1ye01Tw
87H1BpP9pQx9aijtyrpo6OgI01Hov+CGaQv5ArUThT2ecgu/m0krWSV9BQm2cv0B7BtuvVSPw7Sg
GRmIB0S57HbJMC5N0RpIMb4v5jD0gqzpNl2EruUkvak1CgxqZs8tLm218lJP/bbDh56tmOFOPXqc
fXsXpNKNJuY+W8Mz39Qr5XYbrBqBii7aQymeewtixGRepBRjz6TOHhqr8pQCKql6AB68mafGUwLF
a4kswQLWUJ3bawhVAI+QwLirzHm5C/mQj5cC4UL2x/NHb862Nj5IySWoQjyV5l1IfagmcDSrPY3E
ugWzO+aHYj6CrBJRU0ycUseJoj/ms0wYvCCVBr1Do7E3KZGJoeKHXm8H4SyptW0Ud+Z0XylXMTcd
zYo9DQKIo3QEwyoIIYX1ySbs0D9mr5W0xl7j30rEumw5RuM0OVH0KHbHourvVfbgIX5uSpKwyqrS
05ghsbw8kR4xji0H2WWHaGeU9EMUbSmAncU4a9BOFKbbMaZ1vbE8/LOjjkbeZpQARJga5oe07750
L7+GmPNL/v7f/6WB+vmTqPPp9T9EHQndMI0KFAmxT1FHxKiMeTDd4TrC4MD/EHUgrDGjtBgnrPLF
Pw4jWVApgPHpJ38JSH+jLkUd7E+iDpx0mPTMRFev7p/7P4Z0FWPIITzUVczou8BEjhrGjo3C7YKM
gVV3EGVEwDDBqSqB3QUwtkpWHTMztoL2WrWlm4B4M3prb8adE6Gp2snJJmiygzCCqVfL53mS97l0
EHW0YSEyVR+99bVukC7W6xvuDhruXXIFTvyUqZGj6clG7xp3mNmiJtGhEyAwmKxRa8x+qfgW2xrv
++Said+02rBjBPi6ChTJeCtZr0o8AFUyUydN5TtpUTdyYziF0oH4lbyk5+rr6mKxOTZz8VwvbYgX
5XOdg6q0sjtVLBk0zndaFr0PmXIpaoOf3Gvod7UAb7r7Zoj33RR+1CGSZXLzNKcZF2nqaemY6gRI
W0alQseuC1nj7gx6/JpMypEfY6A6G27zNQjTpYSsKwjMMRE6IFKzCn+oh/YpJIILIoxcQTn238P7
GuiF7zEffJHlLVPJjDXHZIi6NTDCjWF2uAyIGRChxJQ9s2XJon7NUkW8TDD8QAadtLYIfqlx//dP
xX77/Zl6Lau5YYXXffrt/1zLnF//d33Nv//O//z8W17y67dcD9BPv/EwDu3m2/6dm/ne9ln32wO8
/s3/3y/+eiSvc8WRrKj6XzKnfHv/XA3AqMQXgt4EsJ76F9WEov1xlfyH1/92rq1/rd+P9QIVAFOd
n3VWOMsI/0noUvzSOf77XMv/YqRIhEFs1cC6aY0jv/Wb8r+QHuRKQSIzFVp55b/dll8bj18+hD9v
yOS1DvrUcP506Z+riaAYxSkiP+37SR7u4kEJNtTJAqC2PgSCh8+TUr6IcfhRFEiXJrX1YCSZC7QD
NeBK4j+KgzZXu1p/NptWxC/V3M0jIuRJamwsc9pXzZj4aTNiHpGP2qkv56uWFRcwfGiHFv6QPUwS
stxT9aU2QsSd4V6bMt3K2NzVGohas8i3IQi8CJAyDqLYLL8izghdL/Mw8Xkxl+rFwHdwmlHgZ/s7
plpPChdOra7D2kYrXJkvxsj2mTV4T3SJLN2Vk1I+VjlLuGkYJJrNGI9RWaX3Tek/inFbaAYlk67d
luNVmjDkNkt5V3YRHtSixzIxvh+K+VFNpSetMD+qSpE8Kwu2cdvjcoNfuzgMz6UkL1sgizp0wuIw
qmKCkiii6AEMyapfyRRwMqbxDRVSNxcrGpVqdbnxYT/gogP9dbFGDOL1/mjE5c1MIyg0IAk1cG7Z
dJ0A9S0PE2KCS7WLc8AhFcqx4OESLfVUwa37+iABCl+3JSgA7bsZmbiG1s4x8BYqJlhlYycejCF2
s2jaDHNwkwKJgu4gOgIWsVORn/MQ02tLcQpZ97WCyW94asucqiZnxYNi1V0kY74WM2xItddYRPBi
JHvhtKF9gSMoXuQ6WVwrqhkCGtZXhboF8zcFg935nHQKEPHawop3Eiglq/BjEGtYIOAOVNW4CzXL
bzNY7EXyBPyn2AxtVW8Vne4170eMw2rrUpUIccGxT4EhDCOW68iyJ1YoOnGwPCkjlq5y4AWW4c8N
w+ywr4+jFQPSTO/ioHRmyjQ31YvnRC/Tt25Jy61lQWWNhmjYI4K+9nuYhh+RUHlT5meQRGPyYi1f
4uVJCzLQ2ZJN0JRuayh8EnqyGgMFXZkeemvMaeSmevH/yXWSQa0A7k7BHYEQRjP0H7DWq536H+Lx
59f/Hk/B7uGyCuDH/JXt+Vt3ZmHbpa0wG+Q4Plk5yP8Cm41ZA00YG4t1Fv5TPCWg/5sp8rfG5H+i
2vjTO7c+lUlyl82w4VOcHORQj+2m1PQBcQmpfQzMLnfyaBLshSccrTT8fdp0VqBvFFtcYs5KaXzR
k+lOKoaHWtQfATZHdj6FviyUx2FWjyOERXtoFA+D1Q3KUF5aKU4DMMUYvtTCHeJ2Gw0nkQxIQ74Y
fqUB4e1Z27bPIQ4G8vic1+CBzGMNem3TzLDs1QYStp7ED1kYIkVTdrbV4JEDtEi3a6zmxQhT7TsT
Bmsfq6AH6xsybAtJDHdsspNvMX3TmvZYgZEFsCs5+DICCx609y5U2WJGA0ZDrTvCjpcyXLjQJPIb
dXbXrZIJcwXBd2lezt2UZfc60xcTbaHHuD3/k0+OhuyowhQaagA7QNL1fzg5KvOEzyfnD6//7eSY
/6K7polAwQ0XPiqHH+ca9DMoE3/3Ff1Ft/iHDgNsKpI3ImcEf2M2Xr9VIitZCm4VUqi/kKulv1OJ
fB+efKpEfr70TyPRLpv0btCDCO5zHO8MaWpOBqhNxLzFLHHlpR/OgTAchGI27xvFQhFJhLksen2B
7gLWE3W66p3OO2y4kFLJDz1zuEqTdmkMJW/YJ8xMnaHsD8owlIhxk66rr1ioO2JxAJ0A6QHbUvAW
khNPRf2BAzBTTBVNdR32fzpOuxh1N4RRLYPOYsGjd0aoQGbHrskvMhv3JUXZoL62q+FUI/nzupgf
1xV9x65eZGcPWKtwZ7TSmRYBQWWtr64Lfmld9Qfr0j+sWP9H35EA2goK6MUhAU1+F0st8wEDChNH
TlBaGJ84pkeTU4O6Q9m9zuejGaRuv4Ly5J4tXAQN0UGlFgFisHv5CuLTQPOpZNdYfhZ08dSCBxkm
r2+OwQoALFcoIKEc/jdLs3mFCYKnw5qk9+pBm2yjMuZrB6awXTkcjE/qbauLrhW+aqPR3avYk3tq
8axqL3EYYJH0qMCOapmfi8u71ma2kT21wXNAg1j2t6F5V1pX7hkizfu4PYj0hUl/o5E35eJkWgc9
Kewpjt2uYPY7YBQ1f22xslEqTd8aNHNzAiqj4fz4U4tJGsL2fXYN5F1U4grS3Gf5I14ZTgi+TEaT
Yqxp78ajbjDeuY14WIir275XHdG6LvG0TRYtcSGCZ3sJ9unmHx17wNGKKgxHhhTSX9G0iQp/iD2f
X/9b7DEQm1VBWmnEn8+66OtP4msinGsktMjMv4ceCNosr1G3/XWC8UPowR6KEoEyUvsFavs3miB6
rT/Rm/zx0leHwh+320gWwHCuSNsNPJ/HG1nxl9gdGfRjkRtiVIbdJXPO2y4zz2UPNwV1ELU6W5nh
QezPu9fMLPeR8FZm4yFcjchMpqiusWGEr2yy+VCnoEeVCfvLrQkmcFdvmw2QrX3wUDc24AzxvDy3
7SGVHxZc026iq/kVpUp9Fz9GV+Gmug5cyOQmTHoneScpJ+ul0ICiDkjLbaaNVFx7p/Smm+UteC9e
l7el2cfDjNMC4uLg1KdvhjQ7xascHMuWPu4BlfJ5wHIBc8AATcytHHxBKHo7MwDVbsWvsYhVylaj
0zBXZBZ4d1fN/KK/5TK2pP+5GMCUfZugh3KTYCotXm8e2sHcEIzVW6sRkOkJT3OMLx5DXZuIAclF
HJ0BL87+HH4NR69LblSKkA5o8r4Q7fhBCO3+vdK2UXZjfJO2pZ/63bbZijuZUWxi62/BW/w+fUMF
E9MbZbN8C8AAexF6mcZZuJuKymtPyDfkp2CnPwfK2XzWSwwKt8GIqxs0LE9MaFg96NnjaAdv/bQH
UpCO12K9oNIvNvNZ9paj+CgWR71C395GkxNd+sa4D4vjUOMA7Mz7kc6T0udmMXawUmwaDNyVYvzW
X+uPRH6c4Xw98IdRtmkR5faSndFDiFXswGUO3oz4Y9BVN2Pgic/zcwhZ1RUdUdvU1XnthXF64hSx
w8JuGXsHb/SEm5Caz2KE1uzqx0Smdd0p8rEBZtbbC9GamX3vQKRPR1ecneSo3dPCGpBNrVOWoYCM
1JnbhK8Iifh6hsEc3LvnoHuU8y3Dcz12mn6TxdcR0OswviLECwN2drmXDVN7m886Djed6mSBjSG0
2h1Hb9pku/AcLo5xIwf4yt7gpP0av+Bmn3d3Gs4fXJWu4n7kY+G3mVGQo3Y9g8/I8ACS9nJ50eQj
v+bZzno/sR7Y2+64BYwQDBPXql1hbkXB68yt1txO6dH4Ui9ObYmks40cepZXsn2Y4ea3NoaYm+as
7Mud/GWabamh4bc1Av+lOBdnQNT24vF3vkRn61b/siAolbuTh/W4jRXZBdXyFz6QXPMw7OhZEhjb
5KUEeHE77ctjcI+1gKtuxqO01zNHfTUidFpskVVHZltfpdtgi1H3TccaQ32L0SGw7vVmG3f7uHFr
idG7Yz1UXja6VvZBF6md1Ctwk+LQ2eoVwkizpcl0UIEutpQ6t9mjcRJvpLN2ts7yDkk6+Ua8T3ej
S3Rw5UOyR0zEu4/sZ+F2+KiPz+LG8oszE9hNfanu9E29GzfLfti3m8AGuGnDSbTPs924o7NsJhc1
CU/ZYWdk67whxJ1Y4kYODjM1lJvooVlXtTZ88OaxuKt38waRWg8/lHO3N079a/8l+ej2yGRt22e6
XuGFi7fx7LYVX0UsvvFSZ9rWp9Q3vGIr3kxOv0kdDNVym22HdtJv5I3JdWGQjrB86xqn5MN6mO64
D8f+Wd2lfukvdunkzuA0XnBfH6e94kPs5jKCjeU0B6x8t2gruXghe4NjnBRfv493WGzfjr0dfayD
nefwZN0pdxFz4ZPq4hx1mm4HZ/Emjx9qp/toQ7FxaDfyjeSjkOvp1+JpORu3ozt4isMyeWM4CGp4
74ZjP6VO4n4rHSDrvsS7Xvxn0Jc2n5y73OXOZJc+YjqXYjs4tctVb3UXBrpnusFxvCz+ssdhzvkW
8Ya43D3maj7SEI7ioBDDxy3uGDhdtTMSNVxn7lcH6IMlEdLF5u379cJdcHS+RuHrtE7u69f2OT3q
x9Bn8v1UHIzWHnI7elLv0T33Oi/mymtff16d3d76Te1euKBzyuuO9ZXy1WasbFv4cWDdxv0ERe8u
fu1OnA+cc+zcCb14P22Vc3GgJj5GZzZxLuWqY3gC/0tcjAUcyyMobAwvfjB3Oq8d+BO237tgM26C
rb5agOxKIvZl/YglnxvicAU78RL68WnaCvweKv4e/qYbuc232Fd3yt106/N8uFzbNjxV22K7PiP+
+3rvnSNaqFeuAVsRy7uzNjmfof7GA3OVL7zTxqtdeSc+W2eTJ0i7M87ypeO5wWfeI5MltroTnOu3
xeYTi7nV13dwsO5g86/YeX1anMWxL86L/fp+Jzivl7vrjk+pdXX76f1uB07/QJaonlIfD5ND5mKl
c1Iv0h28++oJSRbzbUAjwOMTta+0uH7q2NEmchlkNgB3QGNQDDvddCyeEu2EhOyc+NmwMUeWfk4J
ihuJt9XryRVEu/46bdd7ggDm5KEOT429nsTzuFH24HKOPXC6CIoC0fKDPakZ+wJzq2lvYX0YX6do
Y52s81T7gMms9BSmftvhm+vNxVEUdkZwUGq/Tj1WB35n4+XgXgW72GQbaas6irscu93sHdAycw37
q2V/+YZQ3YYq+al6kp/13fQU74mzrmBjiXSUndm5uePZOA576bvHS7gvT9NBv4TvFqzwh+5b9Y3c
OY826g0SKSVwyLqk0uAKHZwTC9E8m72jcIL6uzP4sHR7dCv7fD/bb2+I1rjxOdsNbrH7gn0FP210
4AxS4WANt61c/TT71nb2hY2wMVz5LnM+cK8Cd34bkFsd8/t/I67tJb5xMaknnvrDvOWn80Pa47y5
F9xL6sC4dt43X+58/3l/ezva977/NDnWqd+EOw4sMRrpff492McjHo3OGiIkh5BtP1T28xpdzw/4
w/T2m/EmPU+jXWMRY9jr1dee6eA4s8V4q+7OGC7l+NqdAi90SToudKO75DxhjVMdBKaUArSPb6GA
XsQ1EBiaw7OyuXtFZ19Yx2/98KEr3fejD4TpYvLo4gJms4N3Lru7zQlt4pvN1a6+vd+ccJUGWIje
+TW3E0dzH+lQbXbnLg+mTyz3lX33WNVOy0oYn+KEvBJfMWGw4fZcU47c4gweKYVoKNovolud08vk
Gf7g7QvMPD7O+VV0tX1Cuk0v6WX5HpYXv3Vb1/Lji7ZHTXoz4a8LQAWs+VaShf1LtJVm7RCm1vsk
cohhJ2Q0u6bGCXqH+Cw7ZuHPezo+O/KiffYQ3nCXNjgBuNvYDd2Pj/uP0f74iL4WD4V/j6mIXzi3
jnP/8bg9325vvchLbsWn3GVgb3fviJ0kt8n+/nbP0xTxR9D57WovPeBvaVOa3GA2FLnjl1lxhGfZ
sCXjIqK1jKNj7abpVUbbMgq/V8TV/Wqh1t0F5qYvtwYSANs53mD7p6TuHHvigGraMZN2D8HTbNps
MnPztlUwnrzJduDww2ZTfMHCwmr2aLPhOY+8dtocovfACbyaI5jYW88/Hvff397hy+HW8Y5e5ie+
eYYDPG5pIEz7A3Wn0rSL1JWFQ1JtEBvi3W4bH25T6OCAmN9nt81Dc8KAyITJdd/5KW1FuJH5LDUv
JTSHnK/SHXcyVBG3eRSyfYkVS3zH5wPEIHsx/BThEIAZHgiUXVO/JbIvtl7e+1Pu47sd4ZqBlWZy
bLW7tebQENtcHLPDOfM5Mi78E+MZd9tZhOX4pg+uonQJQ94DFt+BPyAMcEZGBocYj80C0rowip+G
5ElDA8aWJdcH/mSnlE8xIfBGFRwTBzyU3eoX48Y6xua1Y+TDlHF4VMhT8IghWe0T6aDsIr/dmig0
7Ae/vC9Q4o/Q9X8PmkMYXnQZtkrvMMuQpMuI8GdynhEoRw/iRfiSS7sx2wZ7Zpa40hidJ8ansUZD
k/1F61XsUIIGYPNTZGyy/jgem/A2lS5LdDL2tcS3gD5GOoodPF83x5q6MLgpd9SZCnpYPFHDWyRR
U71Z6lfAi62OEHK3zeLXMW9uBgJoeofvKXy1+iV5o29KUXQIYDBCe9noJ/k2AmByRLSKUnuS7VFC
tM5yy29juZfMx7m+n+LlKHeXf/Z0YkXeGjjZ4M60kh3+02QU+tUfpxOfXv/bdML817pRRQ0AXi84
w5Wr8dtOwUQPAJ1KbHJAdv3C8PhhPMGVQP+Q/lQrarXOAbRhQA5h3fC3xhPfxaA+ge+hZf37va9o
6B/HE5IKYNwYZmHfO8ur6WvsBMje9ak+fRNs0ek/6tGV/eBdPbNegDWOstC2fLK23aZ5Ff3pFV+d
hMP4Wi6octjTcdiNPn7Oh+gGeFh7qzrSBky9W7lrruoexm1CHrPu07PsBI/htjh2G5Q2DnLiGDsE
LI4avsJe+q0+WG+Pyo6cAgoMJ7X4m3gnbOClTs/ohiz3Q4UWGiRVG8AtCQsawG20w/FGvi0NYMjU
Sc7yPN2sWgWRG6fbOfCsrXHUniPGsYYdPZRbcS/v6zNzQPVBfBRu4kf5XACx3CEXhQCWTIvW2BBx
Q4ybS7fZcGaUS/2U+cE5AUt2yk7Ss4lBW25DSiNCV8d1GPkqfliv3bGhwy08GJ6zl58B0aYjxCqc
cypkYDW2uNL8xBR3U0snvGeDniRwmzfA6DCiLV3jrd0CEJ3cWtwCP0vEs0a4ajQPrhXKXuxpTujj
mbPN1/vaiS4FzTsXPXvB8NKFPh1+ZvkpmjCLR2uLUzCbnhStHeU5MpmybFIRtErHFDVGtwFxfxNK
nDyqjnGPZNXUuO1jjaz76wAVGBO6xu5iG/NQLBh8rd1iZzlsRL/cYmdXHE1n2hj24lbhJWO0QYX2
UlP158Ib5QcAvGiTeiHds4NBqRbxk9bvpL2Os82v8OWRUbN16berOR1sYic9ix56u5KNcAOelQya
kGD5KHEwGh/qxzx3xb1wnz8KvcPsVtpIBHxWwy8KJhAXcz97/4+781py3Eq69RNhAt7cwtKzaMre
IMqCcIS3T38+6JeOWpqJmZjbiW5JrepikQQ39s5cuczsDoHlG/7NeZOd/kHxRcqBpci+fsie5OPt
QtkXrZhQe5Pz8rb+JI/cPl4/rphhsdpH1z9fY/sNokBwX6MfvNa7jIu7WYpYZu/O29Xffr3oAX/K
Qex/lvBA4IYqs1+ukOko1CRfD+pdz/dPPGHrQo1J1vc1hZTDhXqL7ONSeb68GfZ2mziny+PqtIVO
T4EirKlKbvYPxtABQS9h4cJZNOXHDHNpy78HX6HTORTUo0IEDbUcWcirCDN8XurudpU33Q/cpYVY
hAz8Mr+A6VyxhjTCvdm/sxg6zdcnT99QO7u8vE9Wq5qsy/BYcXXb3SS/8rV70O6aJ8kPT9Hhvh68
8qpvUmgG1K68idkPsXLqnPwQKfycghLba2zoUJ7YuuUH7YlVb5tcsFXzic8eWC24vmFiyK/J43ji
Gj9FLub0gfYVeiPf7iaBwD/Lhx86K4u/E4NulfKNmMk6l82FeGvT+/F+eO88/um0wTd5VbGJPPGz
3MvPKXNevjobp3x+GFxCbsYnd+Ws3Jft08o5nE5Ub8v3UkibXuK8PH2d+Op2S5W7fRoc1snb8cqN
R5LkEXczbjqM8Nzlnn6q+WkdX9q/Hd98cm9pYfjP236LpZv98XGkqYFTz6LAKfYQnzXfv+7hZQOk
uor/tq9YVwv4kD5SY9NIWgc6uu/1m78ORnt9ZH1WNmumsF94BWf/HHi7paNkw7F9gafxj2v/o7L3
x8K+vu2f3vzj/uXpZft1etm/uVvXPXiuO9gsivwDZldTej90NkDMjuH+bL9oYL6Wl8+/mhV5j/bm
6+sl3uqOZOeeQm+muPEq3fYPb5LdfN+PIx8ia1Owu315SQ1HQnzqWFvNX+4nvsUpQCfW1zMtM23+
XOJOGTSfjf+pr79H+wp7M/Bf/Lu/LIfjsfEa7uWfYVPYqQegsBZWyqXxKq/xWhbfm+Gvry9vyG7X
9ap8Frx1wQVHTUXYJrBlxn5C1OyH4iorZZV7upO9zruKr3IkDYHuIEXgF192Udq6SxLod2SvI/v8
8Pzc2/51feRSvM32CyRWt/Bwl1gNTudJn9iK29ez/WEtnzP3Qk/gIX5L3nJ/Pm35xAT7+Gaw9ljc
fLBc+YfXM9McT3WOfFay88ErMOlbGZR5hBjby+rK7S/IMw6hiTxw+fwtFlP+GHmF8/Y0OW/LgkD3
nNn3ZRd8LJtTn2OR6lR4XzUu3GJL2OuNL7yUtCwMric3Hzf8IY42abQRLFdjiH+I9hhqsK/e7MWh
D/xEoCuLSjt6zA8d0MRWVR+iPbPLtvsewN3xInzlh+T3d+7EGv/gyKztmOa+3vJbqLeQmYAb8BlX
+Hk9tbPfhN/azR/hD4eYHHQ3O0MWzHnlfUfRBrODErlaeqoey+fI2PEXDRuqNm57lR6aE8TgFZXA
ti2Q3z5NgoFI17zwBwYZ4ZnfVfiN+RUWkURMPNPFi93edO8fA/MLvCTX6oNxpp83+q/yWX/4pujl
jd7DbS5hSw3Gg6x0kQ95IixHR1eWQMlhesCmcD511VqEaJRhTuHehV3eBlbliwTPUzGsh9sj7346
yhdxPQdwxQDbdPpXkDz7qq4NLwJS4gW0TriKdpWbbYH+KJbt0NddwRG8aB/TKC+IoQHsJl+UN4Va
fTcHyj6zPz8/v7/P3zdgFqYRYFbimqaVI+4med2rUjsgkeKT9ai9qZQ/qMZt7e6SSY/SBpqSogSt
7uaMHjuc2YadAU1i+pKv8jXaSSeZVO0N9t12tJMB6sydhv/2s3IeXqVD5RZg0FUO6nuXVyIh2Kq2
7Xt3kp7HQN3encg9ZdZX9FIVJ+LDHAH4BO0L6hQU7acGT49k0ymeTId7khi9sC0QI5vsocMVUJqw
xLuxXF7S8XCHwBY5OhicgpeITbcNh1S44zl8NmaPMGmByDPtlE0rpgJDvZuz17w+z4oX4Y0CMGwc
JBzyKp958HR7FnYd99e6w/p3bbUvTYvFW0xPspcpl5aZgK1g7tn6UfXRSl9TTl3XUCsALMAQw7HI
Kq8QdXg5y3wg6+3i0J0zXtjox0zTbjtzlXlYBiDGx7sAUGw1sgtSoGhOGNFe0/tIEM/jB+6qhzII
P8ytOn93x/7UH6ad8SOUD1nK/rOkA36JnEJQ2S+94RmlXaIWWnTyQ+fWCtaClzj3k/PQrPVGdBrz
5smvof88+c06jR7yhQi3A8uT1VMkYX/O+wdJMROf34OSs25Ry/FxXSjDFHIl9vq2xtYD2nDlIrnb
11sUsXZbbM45GFHEjQWKE35xpwDizGzynBPfMhbtAFuAwrpD9GXYezD2pWRV24bmN3CEtOKngDmz
1nA/xH+cc5WpWYc3iEejrmy6Hc3n3WuD6SPyUxeL1HYbfdH0ag8GpnwbbXNfqVfNYBwCgNAR7Grz
nIQXOAFjhSA5DLv8QiTs3WtekyfVZ9itPk8v2MQbJ40cBkxdn0CtAf6+jZSTpyRjQuWeKl6sEvY/
74MhSv+Uc9b0h661kUw95Bdxa62NNT4r2pryO3u8O/GlDtTVGFjMRwItgAgY73JQN9HvcCXL/WlX
rWmaaXjv64qbPRG++H2jpS8ek2hVMLiR69OrOj3P3blJH5VlWFMYn1FyUOVL0a+n2to1CrhkKm01
LN5zRQsEcErWDuXivhHWi52XiJ+Wa0CCeowBynUxOTTX9rzcNwcNPCW2JnwoGrvrySfxsYUuhE2v
QhyJy604H8zPcLzgrG8wIertkpp1S847zT3Wse1DNi7NeMoITxxJkcaDohmx005AYLYs3uI5a73b
Q1+zvWMjvREzsNPavcs2+UgkYZTp3c6zFaZqXXdmhUMlISN6L0zqYMeNjkj63ZrsZkcT8JH2ONyY
T+SLsJyTs7HwUlHDOFJxyM21qi5/FpjuUWOjxstCNG5gCmfhKG70PUnYHncZNkwemb2rapsFka9u
5zeOi3KfBbf/aWoipn+00qaFrFhX5P9AsFIWFsTfhGN/f/wvMAJwAFYQCCQWmTAAxJ8wAqRDvGH+
MIiFOfEnjLDoNBDqSwZ6qt98Cv8kWOFNaCK1/P+Exv8CRoBVCUrwr1CE39+6tlDBf7GDGNGVj0Iq
suDN9NjVEkMK5QsekWckyUrBW1MjCqoi1EDHITXmWCCEBsvShtCpMijrVZcuoGF7wCiV+5U7YDHn
i9tjCZNvxqLTmVngYdFRc+iUNTjXw7NNq2N8m1F8Qfkjk+FR0gTa7pGbqezxMC3GPZbz7Qwy2g2P
400K7pwZknn3NLX1NGqeENGTa4nz+lYh7S0F5t63NBj7dhPWDE5qOVCB9SYIzYZMVZOvS8axo6Ti
Q5vuCLly5D6noElf+nvvoLR9Kgp5P+ageSESZHDDfsKTCyeuRzliwqXde09WMgftqz0t/vKd3YDw
Yv0q7muTMpFTudRswRqRZ7bKEVuEIC44yLrEcmdDWWnx6IaNvLrHzwiJ8BesPWKPiQck3X5+w9oK
uqbgjngs5tLTFMGmNJ6G+KI14tmy0NvdKNoiI+afEE3FVzwgaq1OEjC0TgcjdnbE/a7u72Ccv+lt
VL+/FddOJ64e2CFPNW8wU4CQGwSG774UVrLBGEajnEmK7LvVxEtsfiV33HsAkUu8sRsYBzBcpvAx
vPuKeUOzR7HJ/KSQID0MpI0K2bcJXqqVz2bGOLGcTvkQXQf9kuTruas9bZGQG00XaJgjSCK0lEy4
Xwsh8xqQktLgEJv1rXy7SM0cZJKE+/DNE3J4MoMaiOaNkxNmuKvO11pkjoFG5mtGLyihWSzhubQD
cdBd71tq/y2SdGq3MkzaMh1QvWNLaVf1cQQkL7vyow0r7MzFFXYPkBF6wWEm8dab/UHANccTi8EN
J1+V3m8RlrStXxa457UC0gTcKmLv3p+iQscd6T2LTuNw6dNtOqVOw3kRw6AxIRLUmaPXmyF8TdXP
GaJ+BG+PjCsOuMI2mYWwXLB1gUI/urc0tOOMA1R5jWf8xk768NxNQBHWVzkIu9HUCVrOVi2M9TsK
qFv7rLE/KzgR19mmGZ565oDjsBOo54zkJVQvOdTcHBvMHie3XDpOEbaQ4c0Z5ZFz4MmwdgL3MuT3
IO5eeqgNGo8UjJOaPgq3ZwXf5qY/zcW5LQNNJFYbtj0g1B2LuRhijGrENpZ8cBsbRnnYQX+Q8Ynz
Lq62djJN1Rpu+4iVcCaTUom5+8rQkFmnY4K1nHC1mpdusUEXF0P0dLFGl4kVxSl9xjE9JuRWfxf6
0hmE53n8UauQNutLIqla4XzHdb1qyYZQuLuBtrR2A/8TtKOKd7IEhy8hP41nRCeKkzvJ30GyWKdr
EPuw/tRQnqtpHpg4wGOMqnHvQo6+p/dtr8yfxeIWv7jGp+lGXGzk1dhLAC+VculO8jX2hHACBkYb
WOinkrjptFtQLSbZN2k4DSUK80R/09UEmg/ImUAsVWJGzzfMUHgBqkmoVY9QnOIihDSgDrSOd9c0
p41YZGv9t+C0dH4qBDV3/qeBe3TPlqLLqAeh3v2nE/dfSLX//vg/TlxohXCSSWsg4Xfx5eDE+/PE
JQcUWRW+m38XA8BbloHyDdGA57iIqH6lNKO9XPjOCLOwdFf/y+T7f5Vj/etrt5Yj+Zcjt9dvoxRm
mbAxRpRHHyDOPfpIDBPf1ZNEAptfrFI6cuBwdU+luIsP1bvsLfhM4verkCWHeJcWmkVpjx/5o3XQ
ziWNBcV7vppuDyWr/4uGXEe5k3hx6s0fXeGEA5CM/l1/Kcm5vXIw+t2JDjO14zdodi205QGhlZ19
kHSgwe5I2LS5H2xTc/qPeRVvxEe5sZUddiKb0LoYLViL4gxM9N7NjfgEvxpsnW2gzHbQwkT51FCr
T35tfEDyysh8Ynqf2d37jYHmWfw2WruoYCLjifukqAESIFqhan+HINkc1B9wWfBXUbPr+zGxjh0R
o/O+M3yaQvwUKxhSJG5jgPmT/1Q/0UHe6MHMuELxuZq1eFDT3r01LkDNTfdgG96yc3OAeGlZNmBK
924RbLHPT1Vlo03oDfhLHZWN5PaQS/CY0JDHuyk8wenFuq84dfK9KKwkbR+mT8MyFg4S6SETYUEi
TmPO8l5Od0dCjNYAbWxmJd1NHkMAWuSc+WhxsGxDPzexM4vPqlNKJJUCEE9iucrUI5mFAv1SEYT5
JW4+QZ9B3etasxMlZfhKjBTMkC2e4xMurRdjeB7CZ6UCTg9P+1a2weV5v8mXma0UyKRFdTCjUx9e
DeavjGHXZuxeM+E1Nh74N9ieoDhSeIwPBIg02UVudgUGqyJlwl5qgw4i1OT1VqBoX2MprCVf5YAQ
AZC1T8wqlxlEdy54H91GeRFqNwyirQIzY9gA0Xq1z0V3br65zi5dYMaXGbemVbNvHvPT/TKosGad
6rsJpFV6SjkmSl8RtkXqlqZdE8Vo3zBE3o4rCkcLplIe7F/2gKu7gHk00Or1+PKy3SNMsSGIwkFy
4u+s3rb5WkoYw+LJtCEmxXgcUh+ivRbczEOrwBs8QQ3ldQjPH6O1xqeAWqUqPDV1KyqF2Ifg3u37
YiWY/nA7s+jv5QX1chST5jXjO3CNIQO0A0CqbDww0Y3eKtOJ3iOsCPz78e5aQIvyI/7MAIucmQtf
5ni+ppv0hAV+9834BaYMRien2Nuf1+e39QPvxPfPhVMElXMtguIxZrTw+1tc/nBzE3e9QJALeeh2
zB/jDc6EjD/itRkFVA/LRbSoxnKoE4NMRbTR7gSxjFtxtPypRn3HlD79AEy6O5iVKPbJGXZ4YzMl
+hFdOba9A1P/JndMxm9YB/zM0B8fM6BOOwigtkDzwzUyaHzqf4+CvXowX+LXGu4k7Ih1+EJ2uCPC
f4E54A4uWORBfYW9KAPUxNsYyhaoEuw56WfYPaLtXptnGC+WsBauuelLr9X2i2nJZsfecc1wfsWK
tzm9V9eWhz1Vua+BKMlYRbgUBIAEWAFZ0SmDKYlNGCLuleS8Q0Z7OCyskIwnKO33V9C8/DdO2Dc8
vc/X1BXchenZrOHnwPZ4v2wiXnLknAr76QJd5/UOSni3D5va3rwHD1TfweAikFoz1V/DUoLZ8+ie
LgirvNt7BwnvvvpUARA+d5N9eN1tVheGGnwCjDV+Vj+8H3p1QJjUbXlW6gS7dfqA51acd7Iun1on
8zB0WBXuY/GlEDrBBYI5CP9OtV9XoVc8VyuDGdJhd+GSH2YHv3C3gkkzn2bYhs+J9xqtm0/Qm8bd
bBiM2rnv7Jw2SLwLgwRtjStHkP6gahSITgbRNhlPMTmAuctnVvl9IHnmlj+j1TWc4tLued8/pkeC
2LH+Fu3DcKw3ul+4txUOSp7Iy5/Wu+9vZgvtil/2N9DhgtRDkuJuNAGCevt1x6lRejGT4A/BYZRg
M2+x7cA+eLvzd7B72Hkb5/DgHS6vG+/90VltHO9Q287PT+ac3Jc9JJfTZXPYvb5f3qFPbXi9W+Y+
q69LZ5sH2Fpr7SEBQprsy+adiwLf6p1S1Ls4kofukvVj2u/vMHs2j4/vr4F3eHUe4Wa9OofNweOT
4xX3zoNqw+MC0HJwLrQ3DJv5qHjWg8zlfwhevSA4v/nn74cdLgVA1cEzZLDPM19bPwQ7e+2vbX4E
eWAwxDDceYAruMudM/ew/bB8aw0bPYf/9vC+ULEie89U0oNoeD1e0dzZz5/9qvEhgboQD1XIgWmA
gD8IXSBBPOuYspnAzw/PvA0I1izlGtrbLbC+Jqpg86lmIGfW23mwi4+5dU1v+egHUiZYu0UHCNhX
wGPcikbAr9puAJXW2ZlJXwBZ+Th66VXbkFx2f5+K14hDqTi281E1VjhVM12A7njnAXqDt5Ev0qHf
3hVxn9OFneLr/Uk7pZTYeIWxx33ma+tE5L0UDMlunFfYDbQ/1uQ8QyXjwy/gbPv5sLLkRxyqhcIF
0yyCGzg9Vc2ye8PTDFk1wXn9cT2nTgCv8rBbiJ2bn8PddsA+uQWVQGM65Yze5N65Q5TN5I8eseLc
vzvaHjp46gcXNC5zDqY9+bvvwLnwJ+hxfNT5Whtc2D1ni4sh+slC+bqc+MGm/Vzal8cLLLCf1F4d
dgu/kM/fR2G10KI92X281E7qLjRpcPEjq5EMWG+5bxRnctlFDnNmR69snWS4gYwwCq+c8GKc0nUO
R+GqJo9DcTQ/ad8BCCsreK9oBdhxGp5r+dgXMmv4EI/Ow/AS9Thj29m7Yjrss5npEuwZ4dJiJ17k
87kL4SoTvgS3dOJXUipvcAilI3pru+XHqHcokyVrqvZwJc+ylQjN+56/GwPUivJtFIK6t45NLnqm
0NpjPh0LsAnFJEPPbxILKdxJPeuHZSYr57YLYTFkuqowdJDIvTt0oOyDHWGDszIVx5CC6CERVxl9
jEQTNoVUBf0p/5AjO0S4Gf0oD7KUOdyrrM3+CadGkbNnHpkzq0919NKs7oMTJ1dgTas5GuqDCbrT
RK8dTzq5NfKYqeeahueCKBorz2EO7Iv4KIPjLs9Z19hk41iXaJOT9WvwJWCYLPzR8vOCrzJM+J/u
n7A61oAPF988Wpd/T3zCZeqfEMu/P/7P/ok+SDM1cQkah/f0iyTU+Af9moTVBc4qiyHbL16I6tJ1
YXkIdqL/Ltn6E7FEJIrRBaE5v7vY/BeI5b/AK//ywnl1vzZPmVHG4kiwyeYmlYEM8mWwHRbgbsI0
0eKHXq9Z7i8X6+GfDQp/k6b/HSQFj7Xgg+HliAPY31SomT6HSVtq1qaa1mGRX/JxZDKUqnZjEdEX
Kpe8k91I13+KWD+r+cMsTh+FejREbXawhRPWd+w7VpnMajdjgcn5RCl31839qC43QGsSf5VV+6HG
Jj4rk8swz+zCkZKthyUvvYsy5nh5cfOKClGXIcFemMBxCFRi7Ib14meP20vJ/VqmkT8CUhZq5BSx
4Q295YXyRMwR577CHhHJstuLm2kJcTensX0u8u3doDS4XYReP4YtsGaPTKjsjzWxVlOpU5ybynce
lTzDnap4IlYijo619to27c4kvK+d85U4psx8DZwxZqMn6gV2SLsQMFXnJsuBghOD3g1+VC80UjbW
snyR781azuCoaYV1uBk/pVmfi7w8EdS2bkYiFPL2klT1dazEo24JgdqlTziMHHIGI0Vcv9wk3csK
Lehrdqz63Na7Fi1OmiwRvPrbUCcfGOqPjhwqooMhCN4OoV/P9YM1hsEY35nm0zeM9ZtU3L5Jzlhb
qbia5fyp6Reu71zgzW9atZ9i1GqTmsU3Z6Y/3cnFuN8CIbwKOhrUmY68UDE1igpatBQj79xt7kzf
7hkKInkLssus7H3sMz/U0GelmmvU5uNkNUGby0GUzZdWpc+fCuDG+FBayqaUEMJE99MwZi0JG52x
m5Tyasn4UZozyLm0gl/o1XEIom4dS1G6CJr8FkbZS26GWy0a3jWT+IRm9qX8TZcaR5LIVxxkf6jO
AkvDaMpVZeaaXXb3B/IPcFAxqrUA6bTuejI9rI840V1U46RVC46R7fKaqW31aEHGJlo5rmjOOACa
+PMOvXtSEMTp7XNjMcS6RWkRRKJare4NQzI5G7PVSNJQUlcxJGLMyOZZuO1CcTxE1W2dNZxtCjYr
Vir93BIjcm4JU+kxIrBCaCb8nyyUCEuMe2xZ34Tds+dLalDk3blTK0zu8Q4YEvrYgaFd1R1jCSu7
ZnezzK1Q5EE9ENCuk7mYJBKG1uVGrucT6PsxqS3HXOZ9k3rbKRb6EEDccMY3T83Hbavqb5YhArD0
LyHVzIQ7mpYRDybBeTARuwhYZpIg9x5LFd5vyUqdoEffzrcEifKuz74qM7lksIYz7YYWWlxb5Z01
cWpl2gThKuc/QvqMrzyZF3PQkueE12Z6yEbRchbPTUozBVj+3nyl2uwZuOTLVRlMKpAtCq1qRshH
zUCO7jqTJj8pGvrAK0jYOkJLKXUqPSvloXXW1ZVwu+rtOuqyx3b22miwMxF3z/E85mwdDSVtHch9
4ovwrI10VVinZLZWdXyxQv6ncw3aGZiJ+rxTYykotJVSm26WQKC39lF5vA2IIOKdqRS4fK6n8UuR
XCOR9wVcivu+jQ7htMuSHMN6UXXvcb/qEghj8ZMybOEHRDF4UGXJrwkVlFaEzszDsXZ2S1RytRxu
SO7E28+aVmliuAL+m0l7ThkeSB2ktuwbz4y1QMxUnz+PwmPRpl6iiF963h9KwWWaJakPie4vjs5y
tpXuj5lwFIjHa0jpnns8AToBOSDrW0A4GwOnSCPUueaU5mfBOP7my2yucyMOQvUpkzZZj8RU3Qny
Gwa8TXgJhVXRa25SefGIXzNm6Xfl3bi9a/l3L7zPluwY0CmsdVygkbgL/jx/5mQh3vpgkqu1jNz8
Jn7M5ALIJfi2KH7e2C/EAqfWexhoKDPhdwC2zY3gq22/qeY3MfwSwae7uNnc6sbXaf7pqUsuWbUk
lD9E6RSEZra7xXnllmIdiOp0CLvnpk2I38qchvwCDHlMi6dOCpdgsEbdiP12zodgBtoRBmQthL+3
qHF6ZeQ8EB2tIyQsye3u1ruqvAVZHFEPZ5rIS9hL1k9xrzBbRQcs7+PUcibjoTa8hkp9yKDOGlyf
DBEIVXm1JA2mybWMoR00qR126UOOy6IN5ropCv2pJh6hMcCQFPO5DIfdfNMISU/MtVFoWxFcrSf6
S0fumbPDQaqCsU1nPmUPHXQCsbT7hBzAslwbAqkyRI/h5vpTzjN76i6+A2bcHszwVGvUnEN4FvXP
DndfC5ms1QkvklTtsmKv3D1R33UVbgzwNAytxlP42Rw+euMkjD9i+ZTcjXMvDhuDrTOVmWUOnNeA
KCCXGK/J1uvcd66useASDJjuhtNRH0QlO6OBQlQ/JVPjtsRQLIYP2Tj4atMEE/ceIwjsNRcDl/FF
Th8XLxi8GZBYA/2qBa4RfP4ivbzA1ru/48xoltKmpxNWuuF4B60soYiKEdHXdwsbJQC4qVhr6sm8
D2chnb1p3sKmmsoNidrbMj7J2jnDtynUGJckzANv6iGTqlXOKWGmGFkhqdCJDBmgV1d8uFLh30bT
rbPZuQHBmNEu60QnkR5HOdDGt7neafqmRsyj+vH40sk6M1uQEDJ/xxmCsTm6WruoU2qGxqeiHvyp
2qrdatZX6bCK5KPMQMxEG6VW13J8U5KFw9Bh7dS5FhXOSCExckVm4ZIxsRVJEU3Lk9VG/q1VoKmw
kek4GZcc/NV2MHZ3sn7EgeA2Afys9fRhP5cX8hYFzn4RRGzuiPk+ZfKurTaqXtiW9hnpb4RpxsIZ
5xAZ1rnWXNThQ2oAYKF6DWPhDFWLRuqtKuGaiWthejBFmDzjXuzdefIZjYEcT8D1EO7afauDzg+v
yOXDGvP7SFrnkH1yQb4IinxVzOzQqjRrHLXsG9GqFqetlcDDF8bSbXmLnFh2rKn7pCrxOC1mdl2U
xvWVNCpbycr1kqgpJkwL0qLwBc24irfhHGLUeWNXK7Fm05SkceQU4xxtAkJv6lgDB4yOBpnn+aj7
uRq7PUCwNb0WVLHpXXOk8UWJ4LvfAISY3ibJh5FCHSpV7mTc8UsgWrlYhwSwBjGjNLwyZtwC8RwZ
CwXRjGZ5uVGYgbmMuRJGnrXxrk1tIDFrRfVOeT4bkEmJ7Zzk/PmWT6jBqJVDUKdBzchtyt2kK7as
gkPP80ij6McUZ1GquKqkXg0JFKSdV0LSbIy++ZAH87FvF/QWzJwzrIkzTzfPAhE3hJUyEVRrlDUW
DCDGnW0JkjI2/9cR/I/aGFIPQjTBdQvvQE1jsPVvJDK0fHzDX7kt//T4PzpF8x/UWwqNooVboUJn
+OukTZMNnlGT9T+S1v/gtij/kLEnxWaPXvJ3R64/OsXlr/AaoefEaFnEj+i/kcj8Rl35k9pCAysz
WdQZAGKD8/vL+0urqGvtDSjE2BjSD6G/UPUFtxd8veg45uCyWU+34SmXja3ZvWb1hROXgdVC9Xus
f+izaipu2Itw9p/mHzDbZIUs0RbcJnwckwezBGoVbZHlpTCRgNTpTIyYEKhNH2oZNNv42D9m7KPY
lQsGcAqWM89j9VJHX//bqIWqMmIl3ZRkEv0/yLVkEeOXv67FBUH4y+P/WIvGP5BkAYYw99WJXZB4
5B9TX+Mf0J6I5FHw8fx9IPzHWiQphb/BSMbS/2+2++vU97f8FPwiRWVp/P+rCAeAkV8BBIbcCMJ4
/kUZpmrANn9FLep7IUayQJooMcYpUNqA/+Ev9+m/ACkocf76HOoSSfbrxfkbSNFUUqxrRD5szHmC
ULm0UtHSVGF+/VNGkIFz+q0bfZdA/6VEZbzrZE43Nbqr3lj35lUtMYC4Le1btDRy9dLStfJtWEtd
uzVGY1pFAidUOhA32HLcrI0cjaRW9Y/3u0I/M2qDp3YFp79BdFaP++eARZTNbJS5ltiZMIp0JoYD
AOgNuaoOZeVoNY17kzBwMHssMuhcuAHvDfFCShsI0tPMLFukJDXy4fGedO5dQRzKIXzvyv2dqqXR
lE09ksaqtOV5MKkelihWtKdJm5HaTCqLBAVKX8y2GSWjqWnQHDAuptKbik0uEvuaKX6eC/uIyXa8
i8WvOcKnBeeKeaVzYt103jm1Ay1w+Zoqx9B4S6QSa0nd7VOSyugpjKT2pFYnEH0gPfery/oVPqdu
CCY1la2rVdChUreBVjPDv0rQxWhi6msW4G8NVz1UnZyjPM0butpxX96lN3OQPrpc9sV7uBFbyqts
fq5NXsyce2GXq5RD3XdDb9U1gluQfCCrpmcMRaDomWgLvZXbswwjedKlXTUmV12M/JqsBbtvmVJC
7k0bLFAgN98qsP9YXpGv2DskjzSuQstdq/xYHDUv/9MbFWnP+OpAFgHtVP79oYmx+z9vVH9//J8b
FQxTeKbLTiCp2OT9ulGRLwvCKFmoRBeCyl8IoYSDcSRKfAs24zzfH4cmzBVoojKmVwbROBzD/82h
KS3w7q9b1bKN/PrStb+5XlVzrIpW2IUIWWJyP3v5O8+VyFOazlz1tUh0fIRUvxCH2svI99vBh6ha
eNosHFNNPks994u+D7QYbhxClrrz2ml0Df2JvhNLcDW2djo2sWUu3ZxERJgykDYC0dTpq0W+cDP2
FByVk4ZMXmrxJSMgU9C/9A7eSHPX7VFlVNIZBS0h0I8V0Z6GeMSMD7lOvS2RQC+LyNV6bYWH65aL
fMW7H4y2o53JKvgozSHu3y3fVM5qBraZqZcKdlzT4+oa1lclDvcWgJc6zcDLNURydBSDYaxR9n71
SVZerBuSkqm0hxqqaJ3C5etuLR2qCvFeKckDaCp93tAGo+s0+sDE7vhGt5M0OPqpIDycUL5h6IFa
1bVPeERAnPdTe0eia4709Q+tMLuQV7e63nnJrXRKARZGAvV9Cr+a6P4+WtX/4+5MlttG0237Kjfu
HCfQN4M7IQGw7yWK0gRhSTb6vsfT34XMqrLSWXEycprhqqiyJYqURPz4mr3XXild8Z4UFXbLgdWN
Re+eNuhkpPpz7DDXkjEqrOPYPKHEs5xeFIbLNN8OUqajv992/qGVsGbwW0DpjJ+bgvV/B9Cq8n/R
nP36+J8XNTEeBPiBrZszPufL82f1oVGOkImJCpwjdJaj/bv6UP/HoDxWqU91C7i/TFXw5aJWOBu4
pskphY/39+JBDL61P13UnCxsdaiAiJ+ZP/5FchbJfhB2U2dtlVYnZM0wMcFlNYyssvoRoY1UtQGb
VF2/YZLZaRZmh4x8lTVvnz1pkW4FqIZRMqS20sI5JmgLQt9oWaOMxVztqHRxaC4RE48EdShFjVrB
qG7x4IGNLfnMKWt9nDb5IRGqfaYKp7IozlUj2P4clqvBj5rVZCiz/GltJTSYXFCW/tlrJFohFmWk
0n0LsI9pYrlMEhX1BGHKC/DetpmjBmuym2JxlZtxtRBjZRHRDXrxKvL8G4/k6ZthlZvjU10od0GN
T17t3xvPe9WYZecahUaLcNoslafEapaZwcQqL4sNKW0oSaezEJ/qcDoWCG/CCO9njGOoZiVCFBUl
DUuSeF6WsDSxWJ70XXjUgh8pKxU12FnzhqWMehBA1lZoDZkCpliosr60WMp0LGcyljQZy5qeyXyS
By7LHULuCYfWog/pt/WOFTOu9fMqZfKQwVuTaxoWk02MKWihqyfRytcjdU0JLF5HqY4cJTTDpeIj
UQrBl+QyQ4Ae4OdUxag9Ui9eR3IGZoUsAFS7TpqObwLb2SC8yULoRpbsejHCM5U00tjyl/Fkyrbm
42dWDN0N5Q9tkj/aIFxJergtEgPb+2S30MInOJtjLxySUAtu0NCzSz7fKPp+gDpjZjqFxtUIypNo
VPem6Ddl6BknaVDdVpnwy2S2SojOWo+Ma54Y59RXHmEZEbmcLGUUizERpp0pEf+Ee7El/6pGIpAU
KXMREsACbP9F6bV2w9xiyJNVy1S6FlvpH933c3YQTUe39Nvh81clzNyT/NJr/fr4n6cdJGIIm+CB
LXCbPPDnYUe/rQPz/Fnc/DzsmD4QPKKpykwMnuuOL4cdr/ELa+NvVTAm39mfD7uf3/mcrvCHwy6o
G6USBmtbBMOaQA/aDbAEHXQhwA2erC3TPmhxzuoHvWtW+mgt20Q45AGcmFJiWGxwcw9h5wXAkMZw
UQZleNJypDZF6rIkZioQkRbEZW3HnrTNWOE8TbwdhezUKcABeZeawBc9Lbl2vHvLNKaY1h5+Yp0N
3t29V+OIi1Lb88c9c1+3TCbjpOnthjCOe+dVJ4xgoc+Uu9Khhua+JSzi+XIi8T64TVxhIldaxxU3
cOWVXIEyV2LHFalzZUbyR1dnborUNvYbhTB57vuKVUMJzXQNrGWIVmaKC1sAO6ojmW9HCZy9UGJv
1PZjldoyiAZVeIwqXjLm0N5AnDJarBANH8SQUqBdEuK1zyIUF8vB62XbFCMoucmqMqJLhsI2r5+K
5JF0DEUCk0ROwqZGFtv1U9pYrsA6NfXeA9H6YMFpl2O8acN8F3fjMq0sty+werSbctpBSd+OsYb7
8hoZFXgPnxl/3uoO9wp5WCQ1gc1NL8JfG0IOZEHINlLIzqSp14oYr7XgaGCIlrJbPQ170tZFFmBh
e6sJcpHGOfEAnEl1HoLQrlCeFLVs58UtRIgam/S4hrTMaUXzeekjrAJCU3S131W1dZta1Q0UMVpz
o1jpKcI5g1ozIc4qYe+lGq8yplszC580ld1c8yMdcFmXJlN9Y9xkBrlu3bBQkFyTDcIGX5AXXUI2
6YxMJSlPYeIUlXY06sdy7DnqjE3XSvc0PmEEFM2JaC99kXvGMgUu+c/uzzRKLpoe/pDA+WVYMgfB
/Osk+3fmkvJfAuDpsP7w+J+Hm2EyJSXjnZEpPoA/DDVFGRcAuS2McH5Xxnw53RRimkQyPyVFNLU/
9GfMfrA4KCruPwq+vzVIUqRfRkm/9WdfXrr1SymXCXJLZkrJZCDcBMV0TUdQ5uUc6ukLRJslVc4k
P/dscUJGRzC5HJqmrc53yCTAZDzM0hItQ4M+zkeDpiTyTjHjyQ2kAEQATAylldwxL1GXyQ2WL+W1
JF9eH0LibgefbgM2VkYIoxtoTbkT5y8yzB2GmFvAFALvRE8mrMeSSyamIcloTIK5QwEwnS2HtLZl
mhcrqVf1WHyryuC7b8L0ockRchCPWuPkSrwLgslO5WRbAlHQx+gmwTDMzaFyrShei5m/UuikWBIM
y5Deii3T1qLX8r0CzBtGPMxG4tYwCcs1BAV+btHToAkYKvqKKi6geyssazmlQ3Gbhno8o5w/KtWL
L+s4y+n+KlM4pEn71NAVdpOuHJsKD5evCofBE88U2ORF1XsvljllLax4YMoSkQGUUIKRHWi0Up+9
biKh/uO1av10sEQ2vVGU8gPTVg212VAb93hQkZ3O3j5RS5+VbJuOmeuVcD578zZ0xlY3xWU14pVS
cCbcSxIjmR4RXQ+UahEwepI1QOcoiamu2cc8tHQdhBeha1+i7DgZDyF+64e9qH6XxV2qnUS67TA9
5BoOsGy80v/Y1cBerhtWdekoouPzupetoHOfqne1Cu7FhDLbvaSzRsVMsnMplsdyjm4uNALkalQG
KCj14Du5oWu9nznNJtCzajyUcrIu64FVfVhtfJCvxSiyYPa0VVYn9sRrJg5jkSEyHMzs2bSmcQWM
AjBbte1IsfPzjiUoJj8lJOiickw1tVsGiGMF3EPoXtv8kCeIUFIkhL4Clh7mNjdGBU0HNxDXC9Sn
YDTdtsvRrnKT86EcBuYjzp/17ppl6qtCsl6nek8h2ylIfNXspleax7zXbaXquSnmr+kBK8hgIJ2r
/jNGQdTW6BbrfKlbJba/8RR1R1qMNyakTjr8sNT+uUPN3jbDekCWkfv6Szpq69ggbIYdMPuyTRu0
qy6/ClQAVirum65aCVGzD5Rdapl2lB4NvTsoVbHJC2+XJGehh+3P0MMQMK10s3PddzE4IQNQlzok
Pgl3WUvGdt+My7zYZPleARetZm9pgpcfwmq79hpwo59lfJImnVktGm9WtL3yHsXvdV+uG+8Sei9F
eJfypHZTEd1Lg+E3j5Qt1RJCc/ElSaSLbhnNEgHcIuQ788mhDZX+lsbFUY0Ofq0/pLjlNq7ZU90i
icUuKiYB+8RaWkmjiXy2u7eURV4komCOvxeDJW7REmhLJQgOeD+RmL3McaqBvOK+bDdEsOIPXpei
m0Weq5FH+Q8fW+js2AxudODw1b+413F/+nMh/8vjf97rdInEQpEQp39t4n4W8txaWdGx3SNIkBno
H6YWkoWDjoR5Ekn0ubz+WciznEGTOutH51vn35payPNN80+F/NdX/stGQ+CIa2JxtLb+4COkVIz0
NhXZdz0pw02ljPGlVVIDuKMfO0Opm+s2xJzph2GwiYOhuvhViaghqxpj6dfUWHFW4aRVWIhoO1P8
hjoFAku/9ImY0LvRKaiqBKoriSqrbN+H4d6wBGiCAHKDsamoxmKqsoHqjGSajdF9iNRsEag5aS7i
MuJEVaq6gOoup8qj0ttwG4FvQvmXIZaH+2BRFXq5v9SM15RaUWBQshhzY60r9TanmpSShrIyV1xh
EG4G9abPTbQic9PHVkM1Wksg0ahOI6rUoriV1Kw1tetIDdvIZ5OKVqayNfGPRS23zB7FNi76AUzn
zaQW1oOjSmUsUiHLVMrVXDKLvQ/qyshuQePL1yKKI8foEuprpRN1QF94mufiu41vA7V4p+vb0dwp
LTbefAFx3TVneiD1e+inm4QFTVL6n0QfMGHh6IADrT611P4jJiyGZgfBoidIHqr6lNMn1PQLxBWs
yEHhzifZDGoPfRcvW4rrij5D4xen03fwk/QkYMjkQJO9QlrzQ6FHmehVWAbupbl58UVxE/QcT6G3
VvJEsvVcYXigV0xe5shmIS+bS+N3OlnebbjofAMlnDXS0twt01XiXj5KWRutrRa2OCJaLNzdWkKt
7qOz9CamQgBQawmnga8ghoDDFml2mb6b5qnCE6D195zbDPKlRalgoEfvz0A351fFhg0x31iSNUay
jNJYULKzkRfUG6lDk/3RlNFe9qEPTpgFRdjhXfiDtJ4FeXh2ERaI0vR0wdrvNS+iJxMTcgNmwV/1
cJ2YfZfcJDMNTdqYawTPTgfu0LYhj08dtZln6GuJYXgRYM2qObRLpuRJt0SNyinsYxSn2ZI6+AUm
sANkO5CrhsDxhPw2KZnNlB7dvmUcqhSEQziP6CeNNzQO73we3ofY6WtfM/dNgDxSae41c36Jeb9Z
vqpM/zO2AEQ3uaRlf2gJpBYeE6QIhrJ5d1DPfW0kt0TEzJuFZN4xeAnIAdQ2GGZYlrKWg2BN9Iwz
NhR+cV64FfEEEBYKOUJd6cWbOgwK8IuyubYKvHvEZCurf3ZTxKiZpChazr/2VPOZf75R/PL4nzcK
VhPo/RneqL/lRH0d+RiiCoWUxNl5MTXfDn42RZpGtJrIZNtQyGX7w8hHYQGmQERR/5WA+Tc8AZI0
789/Sj0AqLC0+vnSuWf9ceRTjUPfWqNsbiXPV6ifJyqbLCUE2gda6ZGlpsXDoU4JIUhZgyo5O1Sp
NRVnsLi+fR0tXJJDYcgHkGqZ2RFDkSWn2kDT3oQSMScThXFoxaDfhJqSXQlfgkxi/PMQo+AyV2FT
CeWwvsoI7nJ23iVCXA1rTBzeBFl60bP2PbdCmPpskOxWIKJWLSggPRlNvCxTGVfDpxmQsJmbTIsY
qXPEExVAznzRYcFq2sJGTBUjUAZI2LEenyAWWaO+1udZvcjQXmB4nysNk1+lccXKfAurJzSWwaad
h/1GPTJYyBhZqUy0jPwseupGnSddESOvgtFXxwjMYBRWZnRmsnqQIw+RGxNuw1NWoSRhOZcWXUVN
LnEy5qajdriaTbJsWABa4re2VwByKcuEm2ww323z3+67NMvceKekuvSB7iOpbeF9i97EKnFZBkbk
dPMtnJwdHLLZGG6SXrRsWQ2NtaWNMmfDUG7aLGJKTG8bJpotW5BMi45VYTV4oVul4Ws/dv9sBLLJ
ZURxSBGusjn+30ch1qwb+WXO++vj/33Vm/+jWjoFHWtl9uDsqn9e9Ui/KEgVlaXX7xPgn9c82CL+
mZRHkQTFuVr9WR3KJC2yepMZlCDH+VscBc2ar+lfrvmvL9ycz4QvO620UAlZbnzsyNU2i12gdYNw
YbexIsaowSwYUi8I7YsxnANRX4Qi6l85PejN6OaJLajvViDuMh03Be9xqg52R6QhXUfjlj36C4JJ
/blyK9fIDw3p1AOMBnKK8MzbPBdcPLB14WbgaTzFNfznwrcjyDQVa5ADH1WVx1QYdttQASiPmniH
qbIQd79lIYTfYGEWMnSvo0n0aH4Rjzn+QvHYB08G7nh6fYwNj/Fawu8jGoXS4YUDyiS8tHLHVVXi
3su2/EvPJYR5wtsUjFE3KE4LKuX6KJPrjFqZ8wq1/sLC4cjmbKgA/0KRCXmmtlpSEVTeB8LYCYbB
fEzCgw2kG6j+O0y8vCB+RUOWDT09owMPL+lod/mhO0v5W46IyIOx4kkbIYxsASiALongjSE4sLbu
+D5RlKD0FrzJEYeGZjhyJqpjQuJNbT9Pp62Jz1WIX7mLBgttFoR+0iBmBT/L5/Gm2gv3GtdrRdZQ
QQ6FfGIAQVlYLhTEuzNW08bA04hLT7/39St/TYXVFB2Eil39HhpjVcsnNvrO/GRGGR782YqB/L2P
rb01ffORE9fNstJvAUW7uFfrCM2C58h4h3qXd8VqIIhLXMQuqGJOHciIi8h/xLAbQqyNe9EWwb23
LA6fQ8kO7pWDGv0qMZDrC2xY+/I9OBSUae+tNP9VCe9CoGAkOTEe8m4y76LXYC5mj6iSsTvo6nuL
3B2QsTuuo2fBjl2y0NcisyRa+5PyLH1TCD8il2lyimOwG1bdMbniAmBKYjbbInPCdJYqQnokJklM
bSNN0I1j9pZ6N55iPKHFVquIe0owTfNWn4DTaJ62eIkGbj1CZMfhatDqw6jYog6VbrqYUfTW0qqQ
NFQq56AHMsz7APD3Lp9YAkhEGeIJqL8rMq+aF/nN3xlEseeL6AxqH6mTfilxqiAfZ23nIjaG+mq9
KOukRLOw4FxPtqbg5McZ0yzc/GMK3TFxM4J09gahW9rOQlo5XmKHsfk3/QeDdCd+nhbv4Trdxls/
cTo2EiiUiUxZ4lhjUL9oyAgB/n0xeKr4Mq3j5/h5ZCLxgv0Y5AQzqaO+lQlscuf8HGxRbrZP9owx
l8IRz024GO/Etol3T1+8mRfuue/lUoU92y/Fi85ldgJ8cofwcedJtMXkTra2i07fNZJ9ALisE/ep
YSgH17ba1Pfh0TvvLJlIyXqqNul9snX+m214wlPrFBsJyINwjJ14PYEtNhb5+jPY+nYNazncqc/q
0lxxciybW3FOt4TVkNlhLPfGVnUdbL07qGxkhRxwYS2SJ9ERgKmQ0zbwjtHN0SmZIHZVhy8YK1Gw
FZJ8aSWf4yUpHz6/8JnkGwOkBXA4/oC/3aasu5cFrj2gMP1NvfS6U13w8r7Yo8gYDqDmrSNwgV7h
hFb+FP4YzmZFE+vQ1cAanZIVWRcIbDEwae/jyDOMvl0Ke/AU74X6QsvGpDFFai7TcTyJH4Z0ad3g
TqKVBH30x/jhP3m+I9f8JP10qVy6LbEL+sm8ebdiMeDFTpzmyhOFr903DMD33tYfjeMEvCd49+2V
A4E4H9ZbdEROl8NRdBuHC20kAo3pKD5zMHLZh7+JNyLlSez+oxuEGfNHa2Ayo/7LSZI17x5+LRV+
efyXUgFuEhMjrHF0Ckx+/rMTplRAA064t4Tme1a8fW0Q0N6iitG0/6TPfikWFPhQBh+gltD/ngDG
NP5bsfDlpeu/7IRb1c/VIs/93Yz9zxDgEgtwEFfiqrOth3CSaqg3J3llPkcIxN/oRWGIfzJcdSpO
KFwY0sNbQdrbzacGkm9XQ3O2IY0ICDUMMCj1xRqmki8fKoSUBtTQZVzs4Pd7zRVc0qr4RO4RcKGS
G4NG5Ucj296F600WD8WGWQw8Ii5l14fVXRAaBlJ4kcqL5oe/CZfqZtrVB1FxlXV0ikvSpDIQKxkE
go+Chntpfgg/ZMgj0IYuuwev91NxB45C+Kf3ehsRMZMt1V1aOkjTtoJLq3M110dtFZvPeLdgNBCs
yMbTYWJDlMnMW8g/8WdtBsd0X60tNJKtcngBbKAvgGqsVTvSd+2DTLAZMyXUR4FQIZYbNDffw/K5
e2/m9ABFetbPxUu2xkJEeNJTs47cp6fDiTipw67dyhd5m20qW3sa+w/1Wu8iyGoMuMk5WClPQISp
UpZoaJfxy3hhKHzqnVPzIq0ZbZG+Kfjv+RHk3xw8GEObJ15mfJ8p3o3dkv7oRNAdxjn7QPkgiXH4
qAmGC5bJPtvn5YcAd5pDX/8+wC5n8ftQjSNkhDjaVh8seSZyb39E+yB4ljbSWfY4GB1hB7DPlctl
eJW3DbEw9UMnH7hdFsqyjV7Q9kj6BqeJXfU3mq+LKDri+C7JR606pdSdpgXdYZKOhVqmAJh+eJor
jm+oj7EN6mzgETU64bjuPlVHZLQOMlKxIWn1VzxYRbuOhBV/mza9yCG5aEXHu3fnCmx+bZvfMMuM
ucO9qnC7W3FSdhr7KELrZiBRZnPcU7pR3knEG2AfNdy8PpfyiS/l+Uzfd+Nb1zo8XTK4OEL5/zzl
/KwgQKIt1t3qlb81e77ItNH27bW/siIUk5X+TXpixhOdWvx2+LQ+DQScVIjNwbfOvMr+Om3i6EEt
e2YyWGVsCzEhEQe+SPMXnsZyC/xbTy1Vj+VGDzxq6/5q7bgZv4jfsQj6EJWkBcx2ks7m62xZPEG9
X5OUth0+u7PlTk8q7vhjTSYlxNB2fSo2yrSbX43+an4Ty9048eLDHYUwv3o3Yvk/09QXQXsRUFyv
T+Y3+LwM817jnQpDmS/eiUufNARrl+yqYhXzCHEX1EeJl1Zmdwawp0AZrx7QxymcwSsy1N0fah9d
KENzyhphPHTZuTaeRfwm2ckyj3p/UwLWNyNpR/F0DBCxL6LmXeU+5B3b6mIG3xJjN7JWrAgQZZIK
hClfiRScFiRjO69fLXD3tzrHPYiIotjU0qfWCiuBPE9uiImnUnfDp1mmdqxOGx+ZadWsQuAyoEKH
3M3dZNdEj7aul17AjC5RoWUdxH41nokq1HJHSRmodW4M5LmOBKjTzSJG/PoEwH2ObizW6cN4pkRt
aHsK5VnDhzl+mt+e0sRWPFcJsTJmUDdXJXNTfrel/sSblZ+84BENux4+9ero3fkZGuq27fGMbXAd
e5uURTBAS/ToGUJZBqwu0YBze8P4/IWCn98CnzJdhbs00T/ZRYHB+onrhzpcOtIDxJi666NFE5XS
TFU/jO5t4J1UMx7V+4cHoTujBvLLB1MGxdtrTmYRP2ctM9TAopvQyoX6unH4qGExibSVmpk67Qut
0laYP5+1+ZPgn/qz8Vx2N+VqfTPRzajR0oRPWY1rrRl3UfmOlS7M4dd7MU1i+xRKt2YgGC/Z5IN8
juHFMknS0nN51iHZSKztFvi3EabMLnzsCAtfWNADnTCYr0zyhSFrY+h9WLxhv0XHOUKNZC23WJF2
dvBvyYF5MrY20VjANe8kF6yW8pq/5LsaGhtWPlASEdWmQYpKc+bdzo9fL9eSULmKVBBcJu8VfmIR
HVbd2gOSwKiz1tG4RmxpGgNJaNg4BZjf0xOpH8x6kWMyCY+zu9qfiGHVeXO0dA51tC1wwp+I8IEF
wX/8FxyhvbEcx0OmAY9tGVtBkVfY6fe9eaaB9QpoM+aYH/H86c/y3CHTlg8FP3Cts+e2vd9awZ7i
TGcHGq5LbhrjBqu+iRHBJ054lVZOq61zKP3GQfqehWshXsm7/KTATwfuxDYawlazalbDEZg9v2Al
90xMmoDg5HyL0aTkRfWXiq5yEt1W3NZ87wGGWdUlxnhKnEnTSe0p7oN/NxqOrsNAd8+hl73i9zXL
Xb2WpJvUrn3Ytf3CfFF3+rv6Ersl+X7FlmZKv4T3fgs+1pbf/BeW9u/s6mvJwXE9RzIjrCJGFnb3
UntOuHzz/DJpF09bg2Dl9tANB6w6NcKEa/dNmLmy7JXg9IHrmDEc3i5j2SRyP9SAlAIJ2jT9Wkwf
/XvUXondpZaHBTVxluzBHr/o2qEdXjDWvgvW0Rn+2dMxS2TqZIqSLut/GV8uKX+eif/6+J8lL4Yu
MNyYC2dd91cZpInjDIXQvCUljfwXI4cMu1u2RNn8TV30h5k4c3Io4UjCf5ce/R0ZJMbJP8/Hvr50
a5ZJfpmP9V6cek2qAaCzFg0r9lfFfrfc7qztxQNlBndEtyamIY5djoRxHh7pxEMQATAkrw0EMW7Q
SYUOmws1eRV2mX8ebula2zdnfckRH1rcs0cO4Q1lQvnc9KvqlTLFu1s7HknVoDHsOQsAC+V10N1i
yy6JZEIL8cYQQIDuZC2EmyhitKLo6ukVJ2EhPXwoM4nNLTe1dggHGGBN+mbDLEpMHOW9glSZKMFK
zQ9jETn6LBGJpqVMGksvj8vrlIGh0yB2V7V+LcRv1XDtZdlZ+fAuy2UXywB/Nda31PPJ5yCBNLhS
STuIh8LXUj6CJ6yOJjmmwMeN5VE6ZE5Ep3Di+CPxZlfpthzspmd5V7ATswNxpSLcfAbPbZziD8LR
791FRr6xpRcXduNqullrYEBUj/WKQZ0fuJBlEuogZDrEhV2m03QK4DMvYrz8i5Sqc1wJ+xIgoEf5
BlJ8KdnEqzrUtJvc0flj2FjhNjD9bRg5a9QojkZ0UvWRkPj9IR/Gq//O3tFo16QlvgyvtUoN5K1H
qAvadoZ6U3zYvrqK9Ysqn/i3CLDAWPDj+Wc3xbSgoH1NGWOI8VeuEC74PzXFvz7+5wkhM25HF8j/
sJ2aV2P/1lcwWgdRjEEaG6yk6TJf9OcEXYb9z7z7X2fHH08IIMTKHCcw5w7yBf/G1mxueX+dn1sy
2nCSDCVUQ7+0xFFZF7lqpv5OfssixuXpfZ63DsYRlMTpy5Lh/PsX/T9wps55mDX1//u/qBz//GRf
f0rzEuLrYRRMFmx2oxW2nBNeWgH91ink7JDqVaNZ4YZXA/LP6dkMb9PVMsW3bH0KzGyp9eYBL/dc
bzMCtyU5ZM2xQNFpPBRQs6/xSB0EivS5uiUSco+HoccUwG4zoWXG7bmog2dSOVQYVgtMl8Z71zB/
XwjfU2WpvelPRDFnjATzvUojL5aL/kw5iFyCvzaG6yNMe/eLW+RS7tLWNE/jHcmEOumripkhmYHG
AydlOJ51xqPVNn00auOW1zB3+CrNGmLDot6mzngARwGrC0vJEnkFCTGf01Pd3FuDoBX1VEB5CMEt
Psub9pkzldlhdOMnIpLrDSck69FskmOCAYOzY8ugu8m2ZAe1yjl8HbyH9E3/YD0Ye83BYz7c3yrp
lOwmD0ngWQgITvQgGgI68jhgEVRAila3njt7YjMXt9gCofGCM27i0f2pdJ+hHz9IFrI0ZIYuTrh4
JpBoW00+Jfol4ARpbKtefPBPE2xZb91w0oyv0Yu3NwmZJMDnfbrqe+vbAEnqDRUH4ckC8cXeJmHw
CVmH8G2ieRyVVPDWHiEvaktIyvyZw8WrtX/w3G7bflTV4mPOmVcOyqE/h/1S4MagLVn1B4FLi0Bj
kOxyYhTXw9Wj1/GmHT8Xfd9fk1djnXwUxql49e5ZcJaVFREs5UHZic9yueNuZDGkWXTnnE3BQnXG
45sOwoaFrroN5COdpo/XN3w98SFym3HWgLP6rAqnWRN4tfHZjyaLMtzJfbmUdAYnIwHoybZLhaM2
6IcC1WmlYS8kr7BYJMNJZ9lkPDMM8dkstUX/qWXHxlNJkl32ona0khe/0Taad873EyARMbLHALyT
shlSVtM2Nu0zz8u8m9zb9mBN8xtUftWO4ianBqX1ah/Vj7bayOZKXyR33tqqdPfYNAR29yOD1LQV
Ty+9XS0YNGUL8oHZbCwTgGpbSEXkS3EnVW2PrPWBbGvJQZ/6XM3JMGRsPiXAeMwa6lriltpHGQGJ
SVdCR/YWuZVz8gYzDGwFdfyWThCpfiRjOo85Jppz+NrSYOvVSUZgw0iEwcipcLL4hkvN7uQNKLpU
vnP1Eyuke2zvX4bUSTfhGfJvB8U12ZWdo3hL+SxvGvGp2/YfXYBuf6G8cRxk88b+OOPSpJNGRnpo
S+Mbm7iEFDVHXkoPgx11eNcP/g81+5CYPaSn+MH7nDt589pPrxE0t+/Trb8MuFRZjIzBUy/mICob
ewQmktkgXuYV3DxIY+E2r/O4kRuho6NZXcqomgnymG60MzC66CYUbtLNp7WW0ek3Li1R8vDDDdmk
DVcFcVv3IuI916/4+PQ5wVBfIjpgGhnfWSkwY5cvcx5qsWygnAdw1Zyk3HhEo5ioel3TSQiU2mgi
SedUXMYtz+7puC5s8oqa7cgSoV5+MqrRNxX0rAWgIQYDuF7d/jS9ebtnZ7mdNUYfSHus73Qdw7Fb
JY7nLei2UBXfWMyvzXVPotZwTD94tPW9fIXRspUOTB/iR0ZoH3aW0g7P6AX4aZJtYu683fxJ4226
kRfG6gelGhfCtW4+fBI8oN1Gy6RdkRHWU8gQaiHZ7aWs4XEgWm8/45eI5GbtNcKeAjj2dWTYme+R
OHUCb3VUSwv8Xj1n4kJwCdBGLrzqLtVFfCsz0iQOBkQDbwcYnovvlFarcR0SyALWWlrAOFwSdZTe
QR0doo3snQl3sQN2pUNU7/vPLNsqJqxkEGA73WIhNU/56hWr15J5mGPIH7yRBKDR0a01X+b5D2MC
TEO2QG1HeUzjaKhsOw5UZilyigcr4uKjNZbZByNmyw58ZzhlYN7Et+yDdRyxb1g/gLXb+rNFaiqx
LKSpKLdgL77xRlGVFXOEfqXy2+YtwytB6+R9b/WnFsQkXXHArSw/GD1SW9Y62CxlD9rRLTJ/sEFu
Xqkzy1wFl0rjCFCaQUktkR6bsIIKL6NymP+mqw04LBY21Yka+ZNePJ18t0ZvLXvBP7xHlCDZWHM0
BBYOarH/hZCjIln5LxXgHx//swKktJw9IbBJfnO9fa0AKQxFUDeWaYLO+WMFiAUUSdXv//plI4Jn
ebYvU/ihePpbPhL5v21EqGX/810bc/v4pT3UNL1PhakkgWz2pw7pgPR7QHnjBIX3BJL04OdZuhkt
Fnd1KHtrrWuZlmficBlNQt4jn0y/ijglO89b9AXNZ1tQRMj47CWmiUp01RWD+4+ByDaEodPf/PQu
559JBI2riZZN9CkEZ0W9e0HFeXftpPMoOoGwan0EPSg3cFBkJvoFgoDihFF+Q1CnichKpzs86c1O
zUH1wLTKe+buPFPpuzoKDDy/KmEKYv2tIi1+Et+j6hjoid1p36bstcxHW0060i2v6PMhRL0r6b43
H1MQIfeEkNjcNPlHrR5HWPODMjlyiZ/innjnMkmdQTC3YRDMiX2lBZXvZjIzjZlRgnddRNiSIwJ/
1ObH1AW2wry1B2wCcZBpqOlU8auv1ehBXyuJ4Cv/e4o9LKJ1ztkDT+FOZAikMfSBA7IoJeiLw44I
zTDewxmauswp2u8+A79S3yfCS+5xtsuc7tVzTfumI23xgdESDTK2ZC4Aoy3TdukDKfHZrLd0+VAT
/fw68D0LKdrJrejfuhDAY/8pg2zWRMSmFNTM06VXi1AlzhxFwFgi4gcxaw5EhZCdflnJ1lLUgZcg
KauDBotN+YGB+Dov8i59omMHl6Mzgg4wp2Ox06m/taBhzxuSQ4jcmL0CGlvtEQU+VD5l2IZJ8dy2
hX41CRqoA19dt7rU243PUKDVPR0/S0fos8z9fdSvo0LSdNO5OpilsmM0keur7v9zdyZNcSRdlP1D
HbIYPKZe5jyRzCLFJkwIiHme49f3car4QCBTtbZayaqkgExId3/+3r3nuvm6tW8NT10kJHYkBT8+
46rsTX4kyZOfB+sBAG+xsJFuFHauEihli03lld7CrB1tyy5Yw+b5kY1s0sZZ2dLg03KuAXobTmhn
DeRpfdMdxr66imAbTjXxKM60szLG2UAsV8aQKMcxtVa+514ilhioELweTTGGid69gM3agvUNh4S5
erjqqvMusJc0SibO6CozNzpSP0SvqxEQI4RwK79HmZPGYpfw4WoUkpRsYhJKGqijrzYETYVnAe1G
6ZayhotqCp7NwN2XyG/8hPz1lL6hwwN+QXqSXa5CG95LFgenDvhUyDmWc5cIkKT03dCfAfuhTsrL
KxNZ3yzgyqWplPqplU87x9WtzV89LH+5HVsuhj924//wT7smV9oPw/KPz7+dCrpmuLZBdBuMshck
xLu+gA1KxCGfSHYQpbHxXV9A4JEg2gj990ffBZo6C1fGK1HtD9oC9BF+cVeXfYF/37klZ+nvToYS
KIOVFaGyK51yWTnx2nQfI/fBVRRvnjfI1ltv4VmXYxcTVd8Hq0xrmdtZsbvPx+/WiH3XqJpkY4/P
FYk09XDq8LsJWJl5mZ+naMXctKL+S4KVpEjUkcpdB75rDNZUs3eeQyZgiAgqahiKglxTMpIJILRE
8XEcdKr7slQPCauspFIuEhlyy1GEiqC68grSyUorcOcN/YZZlbfcie2KKblVFKjtkNOXQKAE3unO
fwoTi6ELUhM31bBrReCR4CADPiQf1/+m4AhxGCWMV01TbXRUNMvx5ZBM8oZGglwcU28zWY2SAKKE
BRAf49PO1Iht1+212z4ZE/E8yLFocCh9s+gVJFQxgzF4n323VxP2RetGF9BO7yqf8JuMyj3fNSTx
qIgRBzxeAU1Wp3ONQ5B+HUobrvadSeE9sE+MSA/LIKELeRuQ25CRugv1uQyubG8fe9MiwEuOmzBT
6cVq2de4xOcsvmr+1iY5uA/CWe7eqgrQugSdnbgailvPQySUeEzkfFITeTl5v8qJjph2Lkm2DlOi
CeJOGPCyx3rf1A7s3v6sbdEpZOHKHctNQTWQDu2mVe9Sjw6zM8xR3s1V4V/b7JaWB5xTIRRRYzYV
P+Z1gMSaStra6DXJj6IlW/HeFRFCS2ZnIZ+2inygdI+Qzw+V+nve+8MinkTm8e77FqODhWLrL9+h
pAMLIb3L6OA/lL+apNJ82qF+fv7dDgWdymUOodqy0/iOZ8NsQxUo8BFaS2n/z84wBiLwb+SD7JrS
mvxWvMr5Cxg+uoBwbcw/aVzSl/3VDvXulX9oXdppUHoh29HOuc3NGUpLALVbXcWGf/AY5LoywGoZ
PXoti0Jd1QQcbUhxh/aWk1RCTw4BwFVurTqUdekdsWDpFYlWqBfRv+4ad+0jyCFDd8ALZTOA+BGJ
eiWLATz35BV99zVvWfWbPkaX9s2JZDgG0sz2TOfu1urnEZj/ub+e4rOQdl8VrAgqtw58vOfI8meO
fhxRW4KsG5olIaYKDAV7b4z7HBlFeso450n8XbrLAcVMtlLrp9I7dY+hfo5KIbdueu76ZnNjp/Q0
YT8xYFaxA43MNYfJWfX8yaAdJYMKn8+pVPw905xB+GDdlExIHFHt3PpJzUg5Dpd9G1wn+V2LZWfT
b+QU6KY5HlX0rdy0PRpEqEcEQc8musN0ZcyNZb66TVfJMrmMdsHlOJNBHfEMUNZDtU75J+11dekR
K880w4MoQeMkvcjwluuuP9Nxz2qVRBqgvRzcuxAnt+eGAHyX8wFRQnOTWDchMLDBWNvfC0qxfg3t
ocR7bqwF70LlR2N1p6iYa/ESah+dCyLNbaruaRkrV2lPxNVsvB1ijFCrSJuNZ/UTRuNyOKF5cJvV
xKg4XLUaEu+dyyFTmca867dttdacZbgKlvA+aKGE0wIZgXKYvqHs5mbEb8qkV/HAbb0ggSdHNnFg
AossiLIaa1yDuophfr9DXEV7Ydz2iHz4dsqtTfeUODWFTKXbPrksRjQlnBzKM1+kYIhkzav4qOYb
pFnB0j8hRG7CjeGctwCPhqW4t1Tu82tQgvp4PhDHcq2fUco1C71YE9vVbhUdUNjCsgiAnzU3bjIv
DqY2E6SbnXkDVpEZkoyNyTBswEt/NUFhXvFGkoVVStYizhN6AWlIF1UoC8/QLhvubX/5boouUtJD
hYor6eWt/hj+r/+U/wIp4cqN79Nu+vPzb7spXxCgLf0FVe5abFdv9R7bK9ZHG4zOJ5+t7Am820DZ
bUmZ/tcy9UfW2pe598fhD5ER/3u3snj9qcajNaFPuqKw69EtjKy5xk7XFE60CHBg7zJ3oHAqlp3p
BTj5DDEt/KGh1e31MmtPHsSBPJLtZAXmqmTaGeFK4NTG0trOhu7eV/DEKu6mKYBf+1immmBv56eo
OeY+GAZy57KuQQZDZlBGqeAFJ8/BV8Tst/AIlaag6CgsAhKeFbV5LtJ2byEsVmXag08TWzGXXciN
/cZJpBP+phU3wraXk10RwxJcQxHc+Gx3ZaqeWuxVocc6TvxZZVdzpUuYyhLPhthDs8qVi8V4ZvmI
8eyqIrB1TI/NMF50NK7R2XT6ozcSkNBZS5c5Su0NyTJt8rMAK0nW9t8YoGEEbRQUx9zzY/gO0ois
uHawTtDLG1r5bCDR6NWDUpBX6WbdxtC0y3yCXZi129Axd3nS3Js9gb9lbN/YudjZ9GBrXvHEVhRp
NpMZJnBzPfShlZY1lXPL+F0Umf1D6WKDQHfS7k1DKSjZjPYC6+TfTb3iFmRKM6Jq/n9Mc1UuPx9X
8Yfn369i/Ay20KEyfnJDOQYmeX51hBx9rIlAfdoMc1/sUFL9/LqkDSKTVFUAjMEr9XLX+4NrmyNv
ZR/Gue/fufhQEzWDhkM4IhgJ1yJEmFiMtjofTK+nSzRNMDcSVnLNjS5nbbtFGu2GAo+0KYdprP9A
FLuefvikZrcUCTp5hmCjiAKITu4QeGdT8k0vgT9A2D8kBkOA7hqX137Q2xVlxnQwE5Ig+3qJqmDy
FHIjsT236KtigoaQZezChqiiaoTkMLF+0/47crQp3BnhlQRamMrBKVZOsFYRbbjUA2B1EYhYhsye
Rlts448BdZn4eLX0DhIFi2K6im0yXyqkH3xpO2a2GzKJpSluV2dhaCzCaW9ldBIH9TyY9GOXMWzu
YLJ4DCQyc4oXrdFk67Cg8El7h/xUbuTa0oiBCPzNxyA4CFuY3CfgFcFN//0xSHP74wL69PzbAlId
bgCaDiXp0zGoaaioYCThDfy0gPAQc/DpuilRFO8WkPjCPYRjzBL/NFL+yFDofgYr8co1NGJcfFT6
7B/aHnauh4kWKZj9/HOmN3LOIpJHNT0ynqkR9gHO3vhftfOaSg+UypYNvwl/9Dn79bqyNlRt6NB9
exdht8FhU89Nqt4w246enA7m7n4QgZR5S7fcRG6COqDf7qSYemjmxmJlXzv35nmlP/nNwcSFpA3L
6ZK5rPKd8Kliw7xxaxwJSlcxEhEJ3IYLCwlusrTn60nszVu68GNz1haMzMirtOczGtMhaqMqPmuz
q5kr4gLY91dvFdZiNZUrZR+rN2X3w+EKlaukNHQvFAfQOHMlMq/+7iXAoMWS+jwH6jJHxG/nQdov
lsCH51+XANnkLCsb/w3HCJhECry3SlDnvEKKw8lF9++DTYbxNYcIN33ZMOST+3qGCAD2/G/URQDh
5cToTy7WmvX5Yi3hsP976/qHstARnWHl3M52hV9tI6RhVukU80TxlpwV1a4Hr5wBDQ1GRWyCIk4h
9LnnXbMsCpl/oFblVTL5JVJ17cK14p3Qm2wRiJ4okOjUjBmqQhrZmOUtBhq6vk2SmDjpsxFj/SDK
7lAGzq7xPXNbxsNuSOPkqKMA0As05RWNrKSEyKHK6LqkLtOrGrLEzBhCdeOn7oMY1A0mmdIx0FAH
4ZKkQibySWJ2+HdgnnUVl04tVZhTZ/OoSM6bwGPkHChziBNc+CKpWpaTLfKTh0utrqT3n7lX6MeA
0uUsLPLLQ2mX2ygeoZpc5XQHI3Np+d+q7qpOC0hrUsJIQ3HMyP6bkpBheXimAtzVhyF5NoDbWl3b
cl+t8LSl2vN0bhT0Gyv5jsKpd5jw3hWx8ZVQpguNY7I3uMfXydchfqrIWgot5UqE4FqQfwB4zFa1
2xwqAs6mTCySClnkGOx6BxE3UuNEoX1KunubTfueBB4FQUKhN9+F1pL33WwCZlOq4hyCotnQ0Jh5
uOjBXioheULG1izyszgkLAvNgjSISCoL6S5MC23dnXmThZIQqpxKWbHuBfwrw9+PCK2ZuZwEbv5F
hFxZNDh6B3kPUL1dSWZgYwQ5lsTCWBhWfevENSEAKNT/T2HpxEJpxCNk0amoPeIJT4M27ZIQS661
rlGFJehn9D7c6erRartFlVvEDtI5+WGjtvq7tyqOaXpqIAv/P5DWn0fXQHV/fv5tq7LhT+P9/ydP
4+dLqyqIVqGlLhXVL7kv74YUJiNq7s//G3i/26oEIAHU2C/nOPfnPyh3eSWf6t2fXvrHejeLGl9J
uVfv8gxuoDuA/gTQOu8KdyFIjBoVY12rEDWivnoy+65d2/5djINjomefeOqZ0uIdrgFwzixIeniT
fJHf5o2VL5sYk4eqqPeigXuR21gLLP+k9AL9h4etdKwcZy2SIFtNFTPNziov7Sx4YkNb6wZDkb7W
iFvw3E02mivXwUQ7BGQloYEZIB21bT5vGAgHNi5fxM0FeqSCwAU9wiRM5nlqhNt2NOaxrsKTxUIh
4iVBNiuRVjSCUIPBhO/swxQTWTw9lMFwYTd3qYElOY4PHsTmZvQ3bTluksm6bCNTX9rqgbkIy9Aa
Fm1XrFLPpQ7xDgqjc0YuLRoV9Wko9Nsq4GqgZ+nKcaILL6my9SRzS01P19a1Nl6OOPnrHux9h69M
IS0ihGU/EMcRBeIhBCitxfEOeklx2SUMLoFuAbLODXOjRoO/KxjlkjTIPN8x5KAAGoFmROFVpnjB
kqwoD5Viv0mSgZkQaYMqQ07Xv0Ua2m0IxiJqq98NRIEYaGM3aA1iJtCWsmlb/ymWoGonHH4UybVS
O9mhqA2Myxkd2QbVWrAqwypRl2MMLWjCR8lJoSTyxODoqPMAAfbLcSJ1EKk8Ykq151cNaUzj9wqN
jsAqgIn3ljaSps3pFHbWzk2Cjl9COe/FIeUYSzJty90fcLo84YbEt9eB490byOsNeQo6HIc1x2Is
z8fh5aQExz+fsiX5b0dY7Py1Iqfj/amQ55rd3JYO8+v6pimfp9QAY/tgp8rJjmmwaEAFCVbsFx4J
cZQG68RN72wFXaeZ5OdJHG3K6XtkXDHgmfX4uxUt2NjKZWBuHGZXk1o/uCMFLXtvM/XLJog465KB
sjX5q/FJXEsYawCUpZBCrfP7sk83KI5+bh18ev5tL0X/w5UKzD83/pep7mvZR0VoyFRhQpzJGcFA
/X7gS5wAU12TebCtqfKv3u2lsjZlfPzPFOaP9tJfVn3v3vnHm09kALDLS9XZmWLpK8vU2pPUIeAS
2FsrB2SPdrI5U7B/WgucsrV6o3JvITQD2akbyixJZG/JcES/k8bPMMq4zdDyWltP002MPNg4Ey+D
CgUmgXXI/YUbXkMAy+oLdJbGNFPJPszv4drOwx/eXX3dZjOTsBvuTrdhvwvuJlAW/qGxbgRXMj0a
1uVN/A1kBYqZYvd3n/02gjUuzFB1OHB//3l17U/jPws2/E/Pv35ecSfgB4CrTDDWP7eKd9cUS+O7
2dR5r56G17OffhaESmlvkrdnmtpvn1fji3yZpsuNh1u+rBj+4Oz/5ef1/Sv/0OqyFGvKldbwdq2d
AQIEkGdF9FITc9nrKorldjIIHS606DoyK2Z9KiLqWAfBleEGz7LbqNBXpcv0rFEXTIFIdJNRiBAu
/H3h3nXVXVGW+wgnvzsoWwVnpIFcaUhPVrfnZF6kSXPeZdoMqhczlKz9YTVqSgBBFK5FEcNNxvHn
VrdxbB88mobU+7ZLaU2CZ5pGe0VtaSqQgUB08dyOrds+JP5qhFNG0gtIDkxlMwcLaJs33dYorJBu
ONKwpvle6zlWhZG806RqtwjzHhpFByuAdODvXgXsm/RcTZNGq/ofuzY75udd+8Pz71YB+yuxKcQn
Wpj5fhqCm+Rd6NAu6E6aDGV+2rWZcJMF80+T+P0Mh1XA8mD+w0Kgu/CHq0B+yn9u+MJGfXvnGo2x
9yMcvXQjbpyVt3Pb0sIJHQLGpMeTLGUAnbbMZEszks3NFnkf+c00PBU6n7ZiznrZCg3pifoj4erT
AJ9+H9ExVYKzHE0xXVRHtlMH2ViN6LAmNv/qKqfr6sjuK0oUvyBgla6sGeYzmy4tmlXcIh5az4Wm
fnfytV2stOIMRQDhTpdquPP9s1y0pxZp5jKuUT9HsiGshBohdRNZHrFLn1rHgI3s39zVbveo9uVj
4ov+WI01YM2xbK371vXJzzMPlVbcxqwzg/WWs+7MlxVoZ7EJrykH0fA3LwjqC5lxpEPnNdmmf3ss
SA3yxwXx6fnXBeF+IZSTjCOCyF5mlSyl1zLG/YKdjSLmFxRI/QtIGIQhKvBiSYvjc/xaxugA5nix
mHNpYclz4U+OBUYtn1bETy8dwNxPK8LuxpBAWNPepY4661RB/0VCWRPcJVtd8XfGqD848T5RxCxW
xifFg/NR0SYJSTZycGY0OG18mk11nODC6KMZ62tdyatMytgtKFCF2gGka9Wi41GsqxHtwFiUxjoo
7q2mcrdNTbM4V34Ica3knU4QOQK2UFPzp5YWFSWVsjGHHtcV2Rxz23Nuuq47V5DLQuEKUoCx4jT4
zrrq+2neTva4qwggmpUpGmxVLRByeKp/UWd5vm3bnh6wmpfIhe224NaFaSe2t0nBRbiPsT2Mas59
k4C/yTR7bBKu2EdjNa3KcfC++zl+gLIaHoCNiCKCpm7gy9PF1pxCWFd+oh0bN+8WWsSYxnct8E3t
hWLku1JXL3phzuMeyGUVHLvYhLfUwukY8ksD4q/i5pcjLE5YG8lR2LKL08UQ3asON0+D1hlwv6dW
wZNCkBLOlom2XyHlw4XjRsvAD5BvmJNnLAFktqe/eRlTZzEaRCbKwYZu4PfLGGnAx2X86fnXZSyb
0DjTNU62T751KVT4RHRUWbws7peTTrasX5evLPhMQoUhOv7bl/6Dqk4z+EofD7T3b1mTB9473Wnc
x5mvDTkQQ67El7Etk+J72YGxpnCup9PeI/imt8frvvBIyVLwM8dUSldeixYydpTijuYn6TYdoeza
uhhQwyPs9Pj0hsmzqv4oa2adngzNCfT7BK4EzaplNNT0UeKntia5HTbqGKNeyutBkrUPrj5sgihi
6df5ZkwU//vQafV57Y02xP4BjHObLSc3EQu752ZuVutkMCtkmAKSnHOmCI0MIuXcGug51Y0BClE7
KC2KHbpuyiGlk+7XxryUrfUBEokpm+2Bl68TUC9VHxubwrD6Q5spt/7YL1zK0XHWRxSSeh2Ah80s
VXoFUOTKParWLNLjcUr5HPn+tBi6C91EjWXTcG9wQ2qnUjlPOEAzMa58hU5Ke7KLYG6O9xUtixFK
pMCwR2rOGj0uIs7SJC7O3cSTC6jJMXFHVPL1+f10GkbjLqzdrzqTLk88WOO0svCPGG60b9J9Sv8i
ypvpqvPwGOPSoKFux6rzYL2MpvH/KidAKT7VgkbGpE9M81JY3apz69MIZgx3LZth4y9agXuqJEDI
ceyY36wocPBiQ+k4TWa6HnfrIGe/QyGJCq1BuSEUzVnVUV48R/CIb0TQ1c9/9x4iL1tQXA1hSdXl
7wZZBuE2n/eQD8+/7SEy7+1XOwg6T1oVNC50WhbvC2N2C/xLju28QWPfNhLuixihaIPw93L29Scb
iYrO9NNG8u51fzSbh1QpSprHzg5Lot5z2DsnIhbPSxOnsS9onPlXrUAt8zIdNdbRmDyguj8lUboh
j3hWcPtqYkoCE25r6oULGTozxbdDArPJFTsDncOqUKN46Uaa+ux5abQcWje8sUIcqaNAfKeYGv6a
iOisDsVCHJIVA4CoxtmpI64e86toIqYKglo2tovcOul9gDZ8OqclufOK4jF12LS0S2i/xAtmOt6d
mlodh4qbE0AK9nCoDEZofkbAXtw7ixEvI47xRtO3vgEJptZRaenWPoico2pd89oS3OVW7B2doKK5
jcZ7ZsgNhpRiZeE2hXYftGEIp6Y3l0MK+dKwwmc3l45NiPdjqM9FyA+ChA4k3QSVFiDZBxm8VWi5
QuUkEfAu7+AYEHCzjapo+KpbvVjFfYNHM/SiFWL6Q0ZIjwuAIssaoPfJvk7cKyPOB1rwGliqYOMh
qPSJ5WEDIzswk2HS9ciMe6yD7vGvXsiMfUnVYNzCaFj9fU1PcilH54fW5Mfn3xYyE1+A6Qb7w78L
9rWmp06gPEetzTf9RLER2Fa4bQv+/Kdr+bqWxRfSzrkhGBQGUsvxZ2vZ4K19XMvvX7oMN3lfFFgk
Mrj9INyd7faAYRhjqCmz2E5j+QXEB8x6a/jWe5zcURQKXOh5hQm7VUHM9YoLzi+ErsKFNW+M57rI
tpkXGms1dVe5nCMEnr7GXRhu9cy2ceUF/mpUlHnmSPOsUuE2SzZDkV1V4DowRCAHyfpLDDL1s92n
rP/GfTI8OAZFs+wzXOsG3kUUGwIPY1qs6FXuwaTf+nF9Zwd46kW4caLiB8Eq7VpQMI9VBGmyj8xN
PwwXNSzzWkLNS4k396ag2cR4w8ao23QSge6PZIlb0YhB2YKkTj5rq0Gzt9QuvR4M4j+Z5ULvq4hD
UOUQxo5y5zsSKn0/yJQurgakK8hReCqDwHpBxKfX6c4iJyVsIi2sFO4ilfFhgQwSKyNy7HKfSBNt
6EO0jRNf1d5NrbcN7VVEPE9LTI8xIhQjtqeBmRCdUqJ83MjalbmG2DtnRuPKEXrauhqys7WpY0fG
nj3GB8O+1pgEKS2VzVOu3MMuLn3sz7hWwoiQoEK9dGJzg2uP+038ZIwZvF9vkLID04iXhuUx19IF
amtNJ0C1y7alZgykRqOrdA+d+5h6P5ioVQsvMk8B6DChR7vE0a4TL1lq4Q8DpauO4v8v31OI6URc
xaAXWPtviwOhSaTLpz3l5+ff9hT8ySjD2Ku4vLw0gl/3FOcLWcb/E0LLy8Rr91h8Qfzl0Db7lc5L
xyunEYpOi09GJf9JefAr5zPv9+2V6x/aBCbqXwerpbtrUPyrJPAd6p5iNE6w9vZxGM0pNL/XzG6t
2DxOIkbOazz0rYVci5JgXvsAlcMitdaGtIzID1L4I+VjFRjTdZ+G8stuPE0/6YWARtw89u6j5x4i
PpqV/Izm8tOaC2PpyM9vpcTGshnceBlqrb0JZA5K0ZL5UFLnz4K0fdIqFyu0i3V1MBQuGsXeCZtL
pT8mA0HAEYauBlQEMv7mNHX4K6yKdJlyV02w56QyOG4vvS6a252HiyuwG2/mCh9wFpcHUjEWYcT9
YCzhwI84PyuGDfOGrJgotI8elEQyWVaKV96pZbtMOwqovlsbjbJKsfbldrqJtfLIlrQJSR8Szn2a
wwE1rgcK/OLQAPhkDm2cueGma87d8dxpmPns1OBcRxva9d1s1J8TwyFNdRTcPBSqge4xV5qtWzEZ
J7AoK67VmuwNlEIzTy/BTdba3Ox2deI9Z463ipRkGZf6SjWruSNvMfRSCh9mCM7libYO754rHsjf
9MiYoPagRneoBYp53T/aXryY/OvY3HkpBMJs3iVHDxiOQi0jMBCjOsfaYywGPNUxaL6s4mZig+iE
h1PdDi6AVXzYZn0qrIOC0yTH8sdlLIfqAYbD2xv5vsDJXaPksXB2S7YQ2Xl7oR5DfN9pBbbIf8rA
f2jDN5/XWsbfJkTstfrcIc6Zeg6uCVB785whTg+xl9tg3BzgQ3Yk9Q3XZbq3caJj10vbkZorXg0F
v+qvqX7ZY10voY1V4uimz3FzHdBrGTG504IV6UEPHkRpApa58snQbjxzYZin1vyu6bDAg+0wHLW6
WXRY1yuD26B3Y4Grl2cCYnTR4evBdy/UgSH1PnCOhbWIHTgwo809TRZs31S94lgjeeBBFxca3CF1
WZUXQ3XlYvafqq8+R2X06POR8ZlmmO5d2t75/vdqUudOyp225A4eiUsdQ4q0CDWSLOA6j5kkDYSp
MDgXLkMgKvWLhKuOzhnUE1DiXrdS5FXIMy6Wwq/pRQPWxCR2l1ORXlfpuWgN6uloMvNTXoQr9Bwg
2bKzv/scMCkB6TMhzeFq9PtzAGPw53Pgw/Nv5wB7Pezuf/Xy8v75eg7YXxxZbzIFkcFAL2i0t4OA
QblsM/8rLqLL/FZbQj/DjE0UEQxFytU/OQgcvtCn0vLdK38JGHnXb3JRo5kR88qdojo6ihD0LjbC
l5TQiG4E1dKM4raOnxupC/FetDKWc9AtByhEvrIdUuKlqsZSD5yE6t4CYl0uzFy5xEZj0GRJF6PM
qTSIMPVDIAp9PXkLt8uKM1XJ3DlwBGLME5vv02uPTmGoF1PT33mpsRzbcUH289KsjWoz+tW6G7S5
HkMnKuPnLhERmRRVfYAFSjG8yaMh2QRxttUNUiZisxBHy65S/HKEwQ+9f5kVNQJG/I9SSlOoN3Fh
zhoUNkMO4AmDwEaX4ptUynDMQARXulXO/XbQNqVU7ExSu1NKFU9OD33Zy1aTF6CkURH7WAb6J816
0Ap9SwjoCsTFoiIpoO7JWZ2QC9FzuAQ+pv3duhLdlNNvh/YH4t3/mNPrv+jkfnz+3QJThUN32EUm
Io217xcYOjsgAvi4LJagdPC+W2A4eBkR0dKFJShvk+8WGJnujDrp00g/2p9d3uS18/MKe3vr1odK
S+RhKya/d3ZJu8tOg/pUEkwclNs+3Drdop9bZ+JsKreKw4GLpCxzz6R6pJIwF1Sue5BbeKb8+4ag
1VVogHli0D9ztiX6VrN71NMDkeXHURK6OWHA4fnRMiV3z7vq3IXizk0T7ocEm/nbae1wdl7HWwhn
3tK4rPscYr0Cg05ngukM265clmcak8wExhtNID9+Vs1LSIAIVGIoXIjkgWCr9IYNsh0XLMrWvckB
nDqYXJKbYdwR0V00M09ZRNGuB/7xIw55Z+7cN65iMG/6dfFseCTFkrDaLrzkssy3xVkz3MTcXdWH
3N714coUC/rTQJ4t45z1+JdfT2SDETOmJmMg/sOHwr/6fCx9eP5t1ZiqBX3on1C6l7Pn7ViyaYO+
XjM+QJmgg3JE4m5/mZH8vGqwrSAVQBLwogf4k2OJRukvVs3bS0cw9nPLI8inLO4x6exahf6XqeXt
ro0b59j0lr41I6l5NoNN6XnjonWnaolZDdDCpBlUU0LdiJgGYB/14zwN4DxMGWgdxYiVWag4w2Io
dXeRVUi37Y4PdBum/mpKvYtAaZnsM+Occ5t+pFVbYh0v0ZIX9grU0rnu6iqAPN2lXfgC5kHesqwT
52poNFOaLp+awKAs9Yx83vkauT3APJdKNgEArq1vSguoPZmg37ola0LoY3QzVnCCRJf3V6o9ETSU
F6e6gGOjp9qPSo3W4RCsPCnFLG0/w6DaN8vWkxyzsr0WgXfrxVqCHSxHAaT0+7C/97SiWo7+BMkT
NHeQ7p0SKlB+o+dExQBCzgz0l52/joLsKjZTh8Cw4tmifz7vc47BXiUfYMyIlRyyZdcaBzAZu1Ye
t6P6lE7aBCut3wIcxn8aLx3wOXmL5Cgjf0AqNmtbIwHce4ho6Vr4tr1BrIpWKRex/b0h/MNG8YoX
1j4XNW4e6ARdQCLYQCvlWkkm0hOY7067cnBOTDyAkdSOzE2uQ/I1Itmy3Y3g9/QX2tVK1fONIdrz
ITC+Z202V02CsTHK6clg7Hyd22alBvNY++qX2zGnAAkealM7OVW/L4opXfVpo99HLnUNlKx5nhNF
QjoqdnBVvaC9vQva+kHohGc1JqyUGIqzObXr0ay0bxTlSz4/G6bKxxqVNQZ4q0fJ3CyJ1Zo3DWb0
ImdAzuXx+q+uqi3iMg0GUy4Q8P9wk1N9f66qPz7/un25UmZnGfh0ZL/2nYXIVb+8iEU1qHKmHOO+
O/MNiOQo+ajHXeRMqM7eznzjC/8t4zN140WU9EfOcl0WFh/P/Pev3GRfft+wLcyQUZ7uhnvbue0J
eFeU4WA0Yt0MOG3GOp2bXvjcTCZMHrQLaPP6Sy3RbqbGuykUIl5j46nt8dkpdG+dqb/ugmwzDem3
1LJv/C6Pji47myGIPPPs/KAVQ3MMI2tAzdCjUqjIa7F+VEaJK0+sba9YRHEDFYuQHMW89tkFq0K9
q1pGKIlVw5uMVp2C0zsx6rNYz/bV5G7L7pLhDnEUSbFC4f00ZdW54EaupchJQlFtHDs907CVe325
RZHC2mgOMMSO7kSM+RQfVCtZGaKej7l/E/TKoWsJCHXIzRP2YbRxu4bWhVq0vByMOZFD0eGl/rqB
xsOO9li11nZIypmfxbOhtQ8V+FTaufdWlJ+HCZiHRg0f2RJll5T0t8k465BL2K2zrDN5wTBIE5CK
Da1YM4E6+FN3JYxkZ7JnBWNwbFKNhiyjniqJ+nUgrDVBm4ui/THkX1GbLNtEXceGzlaSzqtgWNBD
QtL4zDh4UTqYiftzU3gLXc0XlrPremOpTIR2Kbzb6dAr94X4Dl49xoaoJIQTiM3kGMSDkDhNeM9m
Iv0oB3Ks0adW5E80uwlom5GabZ7ZxU3hQfWJSydEednd2jImuKJzrUzi3Iv1e9esIHmUN7YaPIRT
zjUjHmBtKAQzKN5NaHXfBeO9pG62id5eVkNH8nJ+NSmgeuH5EX5tQxjqFkDh5mxRGwYJp6kBZVsA
YFPju5pRyHywSCERdrmmv6UDzIw6davEznmBdmeozEXtO7TWcsgg1H2etulNIhlV9XxkrNZMyjMu
kktVjWejOVwIL1nosEg77UFkF5N51+JfSMR1UZ4iz+XLnwjebm1vjoFg7gTOygKnSzrzolCHB38I
5pE4agaEUrSqLlfAbDzlobUToGSi6DHw89XA3/zVmyx+fHY7VG4oQP8L0QaB43ON+OH5103W/oIA
moYzg3O0Mi+j87cakd0XewBqt5fexbtdltkXOzD9bVRuL8+97bIYNeX/ZsD9j8X5j25W6Ls/77I/
vXW5C7/rXSR6MDppYdi7BAu79f+4O6/luK1ti34RXMjhFaFzYjPzBUWKEnLO+Po7IB8fUrLvcelV
Va6yLLrFbgp777XXmnPMcFgzpYIzMwrBPpZDV5zUSxkNvSu2UrqdRabQ0dCGF+ha17Apvikdm4La
PBi99G7J9XsMFw2WGuE0GjhESqwciyEmnbQOnITYmlFK9jHERcUiHrKdzjpz2qhVCQGaLymhDk1u
3Yowm2tapKkeuU35VhFdgtPENrJSwFSfJpsq1l5zooWZLt1aRTB6ZQGGOKRqEDEllgqognopKCSR
cGP6DQqVRoQH4lno6UbqJlpP3YBlXhH/SX0iU6f44nTplsJlyIh2FJZiBi8QWm3Km2opdCwqnpbK
R+3frORr4Z+DxlwL6vitiyVPMK+FOK8GjAQTXgZEpI/6EBLEYjkSkUltUXlpI9o1d0U1BHPmy+/g
j4mD35SEzFigTsUIOjTB9tFSbgmSdcgCXdnNVGIifd1FVmN14isq21OQLtjpl4EXYZgwAdYn6llt
HxtpZ1HeJZThU//QUfRNJcihSfCfhGmng1cfkktBmShQLvo0TdVqk1NEmks1WfaBlxqv1VJlpku9
GUnrhPJzpAwlEOqKQCAEkW0Ri6h6FgWrwiHQUcCqPcxyE9mUzyTSgEGVdzUuDAhZI72niZmaEnaP
ZtyIl4bulLS0qbSlYTUvrauyHctjv7SzgiBqPTXWLXeSsyOkShcvp+JamXWDsMdo9laZor3Hidbi
SCMXcpMhWZhwqqU41vT2kRbTJZ3fAN6RIIQZteDSktlDWblWuVjyYq/DAxfjhWvxxKV44yYRzjZe
ubYB9Yd3rkm0bcu2H9I6h/XC6Uh2mJR5gG0cfzHfEey9ahY7Xg86W1oMelYjresYo5VMCNY0MzZU
AlI0pyhhMhwSCD5i9ZPw/OV4/1RtkBxx1AoyZ+vGjWf/MoXIS5Etn+fIR1kpDjdqT1WQb9S8MW6m
dtS2BdxNGOCDLUDYp7VYOFXgdzd6TlegDj19JiYVf/NNEwQrDXxiFMEQF0jsmphwiiUBVjEJfwjO
BsEpZ9zM9OQ6vde+Dn3t/dY7/iItIu0duMvSF/j+Uf8/SJNCf/lvO/7Pr//Y8UnewZ9FduWfRObP
vTSToeMnz/5HJ02Eu4ml/z9MTnbhvzpp39VOfO2/espfUTQtB9XPRfUP7/snaWSdVLUW94axE6x5
QNXQam5Kcj02k4eUuPpN6WsJgPT2mFeaU0SPy0ywI3yRORPglbXYZi4+YDI2pHXYEpYzbRNAjKrY
P6VNzcZUDrbUSNtueBMmuChxgP+cJ7SNsBNE6Axxusvg3jGBvo3hoLg+/pZymo/F0AAazx0Dl3ch
h9tYIeU6D1MwSAzdqhzhZpGZMSnE8iXXA3ec5IA9wY/2ERsPewMkvBrhcqB9TRY/6EzHWmAc+RK3
BPZEy0JQU2SQrIyqxFHOSiGUeuXH8Y2eSp2TqAOLCfPpOHU3aQjIbEhw9BJ0H3lFbix0XdSSkygO
LSgA6JUq99RBvxO7MHjIkYMarbU18B1IVrYap8ihlF5bBaioho/b5o+KvIXLgCbpSeFia5KOFgK/
0fgpCzQmikzrrmp4mrTo0gePOlcYPT3EFRul0kSeMpRv9PvOWYFOxY+gKnA25fNOMqgj0XLITeVk
c3VEueh0legZ7bAypy+K4rsEBpQtu+hvvdR1XCOYIhc3OYaD/73U6YD/ban//Pq/lrr1h0lrGyHi
n4aET1dok8s139CA0PrfUK+/FrvyB8Oihcz7F27m82JXaQvifFPx/SBlNH6lAajJyxX5J2fPp7cO
4+bH4i4M+07qpCbeq1QmqoYOmoQCTh8ns/ChJxAl22m0yRcNyKSATNYYa32UdyOpnvmgejLj4nmo
kAajXNj4Suqm2iEVkek/ZcpzKrsy0LR+eqQ6cK2JcLCScyfGsz6vSJRcdZEjFpaTQGy1/JScScCX
GybP2oG2e9LbxVOzEm9H9bzdXumxg4Taoxu8qUh2IAO2AJxtf1WuiAJl40H+HvxckXBBfAiTZMKp
rjljr/NIynNYeOJbp7ikKMJxJEzC1V7gzL8k7W4UHc372sVutAOTO+8JbhFI7Ta34YocHPGW6PTN
cEGvQbj5BjqtcAo80zgI1/4xW1vIKgWnWI97GlPieV4zAwBAtY22qrEVXs3DOj1LeKPX0fqickXc
pPsFDEVouWJHTtit6tfBNTeKR418mHw392g/Nj2+QpLEmS9gs/a3deMQrgWvfK1stL2214kHzjYy
uKlzelduixMxjJts16ylfXKT7BT+RzTYBF8ik4ZyXzFiiGT9nrERXUBY3aKK3TB5bTIdpTiKCxs/
CQxHiHqxuhMFgmazzK1X1A92o3NBxPAlrks9u6gk4IICIidkGwjvpYZyOv4yhe/0A9r5QForCi5h
3wMG1cZk22v5JdYTJyMXFbSzQ7U3l2yLax3byI1ylz/h5WXo2YAMjm9nhpnAMEl6rMAH2fh/C3AA
jO3nqNsO3cq3NC+FXpTlJnQ/GHXmYU6PNbIXmc+YpY3np691ILlWaG5UdleEtFj+N+IW+Yshevqw
07TdhN5TiGqE5sxjSkDPbohGv37JIRRlK6l+GKVuW5Il0t5oAJAzFxcMn5mMIvmW6BgxII/GrWcn
PY0FVS6RmnFt+1g4Q9Pprv17NiYrYf4WjddEDQjRfDX9r+jTgngti/upOkOGr8xthNhDOCSMhci/
IqNgcCLjRmjP4+jQT+/HTabf+wWame5Q0Sl/7fEOEPNh2Nl72qx8myzm7EKCU8LzfBVuNLFdk/ta
m3ddv+nGnZ68KSW5NTwCZn/TFIiL3gJEKgaczkqG2hq76kU7qZfgGKzLffwmnQwv3ct38l27a3fz
Ta6S08dP/iY48Dx38PGf1Tv/MDyXG/kicecBwCOAVrA5OKXdsMIBQZjvroFbq1einYy6F8fbMd5o
arHHGzW4wlry4g0xMFcSY4121Ws3fCLSXliKFfnBldubj+ah3NCAOxkVYpOXtj507DJheYuGkIWR
eyGBDABkhWXIYPJbnOI97nDyj0yYF9V9kTh5uMWPm+WrMt/lPlWIwZVjWkmQDiuSRMfJFaLbnJz7
xtVgLJb6bVOfY7Hb6oniRLL6oM0wCo4l3oa0j86lgcQyhTsUhS79EsSLsSzdSPN4s8TilhAr2P1y
OjqhHfS3cV26XcbStaSBuO1uS5f6DmBvqV7zHiA1jPYH2QDHn6xa9I89QT0JRN/sNWhgmh+KAeLR
uPJH2S36jDsQMd1P4aEfTwpyHr07NfNhTL6kE8LmYtWJdjh4Vn8UhCstLfKk2LzKVZU+18HjLDz4
vuwktyi5sEXJJXDMVS/vjfBrH26EZ/8UE/83SreJ8vJ7H/tM/Zim4U1SmE//y7G/9Jd/kiUuU8PP
r/849g20KCaXB4r2H3s6HPswq+klfHzp49iHZ4N1XaLlQGlgMsP+qPHx+NJtR4+i/8nB+YUin277
Pxz7n9/6T0U+Nj56Xb0W7QXta1oJ7RoKlqvoME8HYmNrY3ht1eFZYngeK/M2igg/Mzsq/iHElFM9
zfXEZmSlR7kv1pVS3CMtJDPCdxNf2M3ZbDpJGUJb6IeTWctXa4CxQulc53BcyklZtYOgHWNsi3ac
yivQAJeZrT2R+lv4kZiwjFWViFtaAaRTWuYRCPhaUWkRRbq+L1v5rS9ralZY9nW7lyQCjKJi25uI
n79MqXpSqoWHpUz3QTo34GcQXArI1eQEJE7JGsVXSRLdBNaOvF/pJYkRrEwL470XT/1Aorwep7s6
jTZyT9C6Ec2dHY7+o15Y7AAvkfqMgOZapnchTOqw6A+RTtySam20lIRBDPShWh20+HkS1Ytczkcl
6NwBQGY7p0tYMdYKhMSxE0etKwV4+ReckE8DIYgMZnaF4MAvfIKygnAwigsCltAEznJxVKvGnc2l
bfxc0kjQ4mw9ScmWW9U3RVMfZyXtvKbpbpUocQbOXpUzmNw3ZqKMN79NWvBQWqgbJ8IKWuMQicgP
yyDYzFQDGVXBJJjZWla/icaLlb22XG2weKxCDsyeDlxpIYKmUYV10i7C1jWHK01vJxHHrcyxEsl3
EX+DWird5FGwMQXlhd7DfnmPIp2e0u/3oQAjtND2E5u6QQmpSdzh0ODaPqAgZ2yVyRFSIp17c9pa
vroZBZG0+mwEQ+A7ovjYtfGlyHNaerdJlbDzZ4d0vAvSYJ9bsNLbdpeH/bdYiCkTSkpKosOgHqjj
AtqJJtufdEcXXuOGxEYLV1rnGzlgg9aNiO/Rp+5QpHl8qQvrakzQ0MenkfmRrw23NIMPSlSsaElt
yvqpNuObhZDWh8VKpYuTZC2jJbVbzUb2pdSS48RSGMjsWXSKovis0N5cnHU68yFcKqyWalcwN2om
qiDTdOOaHNiquy9V/hijgnmiQXCfg/c+oOSOAljvUnIAGbezFi0KV/AvQIJOSc3kQsRI+Ftv32i4
uT5xVQJH+2+WM3bhv23fP7/+Y/tGO0XTB0gPF2Tmah8NGuuPBdupa4BJvkcS8Id+bN/kHmB++Mth
zqs+tm9crRjTyXxF5fer7vN/iE3RP7917W9ipwFVXGsKu6Kwci8N5qepqB6bQllpNZQ88SiBd5Ll
+QC7XyZUuOg2is5CLtgNn4Zas5sOad665J6XG6uoF8/CEta2MG+WYCXRkQkO0ufQ1rPnsHyKVNFT
JkQVgrIvB4qJ4NJiZOtqhnL9qm7Fw1i8xiYm2TwvbRPuYFW1XPsksCfcXPCeDjqpT1oDlf4QWvOm
bc1LkzwuO1VAz5oCvXGLbibuJUEkVdnRKDu0jSEcVlD9UkBhNGBL1IPLfG88zXnw3snNXa8Vpt1y
QI3F4E5zTojlN0kNXV2YX0iG8oT0pdFlYOM51K/RQ3R/YBiwLuT8XcImFkBS8dPbxG8OWWmucn28
VWnV63RQIoxupja7qkL2nyKdo8i6kfrkBU2lh2PmGFfJ3grD1lF7iltDcCJAbhuzQYwZDavUIKAE
QUsW0dkftUUIEtiBxRjE3EwNH7qCfekIU/itJTEp5hoU5+NIDss8la7KXTqEkM6PjzyCpbtUacN+
bpVsiz/1qrfMudl2HSmavUk76gW1ILIMob9v0DNPY3MOa0YGIm32OxO5sZSEgC7HE55hz1IBX/bD
JhoBJfXxTT4nxBCmZ9XyI84n+Tkl8YSfdnUKTCUB+hreKAjxK1/3pLC+nXPgaEQ/McZFdmZAYZ/c
siZTJ6qRfAtvgdCdVOstp/vVx98zKn7r3Ym+jq5id0GXISv/W1SGg42G7k/F5c+v/9idmEEuVngT
fBiAF1b/XwND6w+F84jNC2McqSg/yjKWMSKjQmx2C1Kcjetjd6IchWjz3xHkr/SUzH+oLTHzEViv
ILYG7sQ3+jwvzEfaR9ZC6WyJaJdpbwA1haPpx98yD72lWgTbbEOI8cRT24sTmKQHhuFxcSwbqp3d
sBarTX8+M4PCL4+zJLiE2e0krkiNw5rltIvvlUuaIzDVEw5sZgOT7J11BOKvPSj36kYlKXQ6xNfx
IbjT9d0cf8ntg1a8V2fhnveyDL6nBQ0u3Ktbgdy95KZ9YEYOd0PSuMwzZXON0iEc4zAd8IrKDrED
7z5djKwZEUzD/ZZvl18OIz3loaSTI/ze7i4excVtjUQISNG/uLv+vGf9+KT/7fUfTzpnJpqmfwCD
Aohh/g3kSMH6xf2NG8xf57D8B5p+3hDsTxqegCc+nnS+REsV4h5ra/GL/VL31Fie5B+bpwxcscDK
MErBZiwXyM9PutUX9FmUCvN3BgqMJuaUr62yd6bywq9y4ai3cBszJxaOI/HhIRNPUgvtpxnkZrIR
a7RxHrPbkOFCamffWhfpLt6jVUD+n9x7y7i6XbojNpkMjXxqsvBQRebGX4XZtumppAMHqOi5JkKx
n8Yz26+tnJq3KXxJwnVZ7rVoo1ehG9W511QbgTTrVbXqISRRA09roC2NRyxxjEAnz+9JAV4SWsiW
bfa82i02v/nmrS3eD7ZZ/nL/bfNeCrAfH2lk8D++/tMjDWGRf7D5y9hR2PY/Nm+V7ZlQGDoKP8Vd
KTzSAKyQy7Of4hP8cfOG2I0mGDy9sYj+f2Xzlr9r5n58pn946+qyu39Se/TVqFR1Ywb7wW+FN+Lf
3k2fDpqMp9hcyqwk60sX68zDpD2bTYD28n0qaS7lOWJZWKIZ3Wz0m2n6kqJja6n9ouKI+uy+si6R
NXwd5ms3Blir82EzldpblrwYTONrcdeVT7pC0FAz55usDndmeyuZ38belXtgQdE3McEfN0dbSf4q
6zsFP9oolyiP/Y4l1GyFaTyMHSyShGaknlJv+Y45VN7oq05rcqmv6Y6ZohvBTJiRaBmgF8qW/V0b
H2Kr2qdp/TBLLfiXebq0RPotHe+wLXUMcWgAZJNuW5gfe+h5yFrOWslaT4a7Wk4OETILxdj03N4R
ah2mTHRzglvDGrNgu/JlMmlHEJeqsJq7gasqGcxq4Paacs5z6z7T6ffT6d6ZYwNPRQuB4qbV65BY
B8t3JXX+No2JeNvB56/67tyW+Y2VINjvZ2hqfKqTJk7yPkCeMaf7PCyJ+dYAUfkyPMLRzG4rQX8f
8rbapKhH6OseimpkzDNKd3WH1o1mdExzeFE707daBZ1yLxU9/rqAJqlZKDtdyhc9ofSSxtLXYdIu
zFAdKvNLklcIxaTeIKn06yAHfERzIDXqLEVJ5wq8Ct+3XUjBSlBgaIs1PAthevDNoPY6SbyLFBUR
dKitFy1aqghrVXlLEajkUbKKtHuJ4QphOLf5CP9pHpxxSjw+VEmgn/oeTqCNY+FrJdNlCNO7KO5X
Ujs7o3STIfCrJnkRBp4MxI0JUropeY6HbCtgXGzG0TOS90SstuEAToI7+JifuIXX4YBy4pREz11E
utcoMEciBZazxEtlYD8ku2Y4siarW2VMXQ2j3WSSuc1ItGYKLB3GkUieOXJL+iFqVF8mPdj4/rie
DTOn5UCvOM6V4HGsJjcvZfbcUWrcYLF1BuGp8fnRwdxx2pxvwTDJIhA8Sg+6SoxQ4nuBhXJT1dY5
seBjg6JSbTxY6oGjB/Olla1zynlnS8GT4efnupgtO8xHn6gVkSe3Te9akbBchvYGaQ+FL23bYQgO
Gs4vp89GhtX9/FoL2UmBVfx7b/tAppBmfB8DL2Pe/5HGoFjS3xvCWJl+eP3Hti+T8wWV1yD4g5Lk
h5qdEASF5Nf/iqz/KmRQUuvU8dZfWEjqi4+SnXIdJiRwFA1oBeXPL/SDjaXd+/Om/+mNfy90Pm36
caKGCnDuYG/q8cNsHhsCAgotEGHwWv1ayoPSU1V93vSL0SKdq2ajBnLjiQW26qXVPdqtStqoIt5X
ov5VCXiw41Fi/Uw6NmfQ2a1WZzjCLQjoA4wVsYkdy6qiuypIBifDkD1B5Nf74qS0erLhXoMTIQdG
EbdfKu3GNAtXnjVIEl1ekOKlNBdRZ0QTtP0mQ3KmSBNTQ/ITqumQKMk+kawNBn9bDwkoFR+KJD7l
s4n5eEJb0q6QUJAbkYr5QS/KR4EAZLIUg22wZICHGU3cgUF3mqWh48fTMSxMPFhTDwMcIXddkoUa
yZdiAH7ZFNsBaB7qRNJe2dOwbCRprh76iEzw0Ro1l5Fm/Xtzg0Gb8KQCcFFJHPmXOgrL09/qqJ9f
/7GgzP/QG/42XsETwLfCJMTgYFloH8uJuoSyDB4d+lyqu4/lJINLVaUFl0qD7lfNiLLMN/l5Pf3w
vn9SVdRVKPhiwxU4iLV904WSXQlWyMgRKSTKocNEV9oAdDRAdC+7wW1G4CsFM5VSJhGn3Zaj4ZY0
rWCReGXfD+9IpMjuAFmGWmGM873iH0xuCC3hvhFPWJYITEv6O9boVhHmnBE1ZBmZu4MEvZFWUnJL
afkWS8M2Cqf7Sg92gjGhDJq7c92Id9nsHzrJv3aDdtEGdPx47tOS67kq3XRDTP4lWd+gjbmSz8ZG
S5R9IeTrmIGIicN9HP3tPHK+TImj+7xBldonmVjleATm3InqVzl7EoeMocqzLHd7iTHSGNIKQGRl
i8C4dQIEXMJAXvSO7p+J5UzXgwYOq8hbUO6HusAvFOMX0sTTpNylOLIsK3qMg2g9pcZBS4xVK1Wy
XZXyFeRcbFexvEub/LEUQ65G2lZgDqLKR3VCQ9JDqIjLZR5uCeqqTaAv6FQajb+OFHC0VZzsM9G6
SiR4Fr7mTSH6ktI0thkQXHRi3S2+DC/Um4ukJzGaUBJK5L4/IMtl1oKulchjYZeW89WihQF0zqmG
FPnEsJrl1p168zzo/i6Tu2PUDF7F/N8oznpoIMrMmL+J5VMHhKP3830xTluZ4MEBUteQQ7sY4rjl
5O9XWS+LrlXLVKDaQ51b11IpmHWUwfMYWlsp8LGP+bfd3N1MyMdk0lKyDiGDaOW7UYprV2zUECBO
6lrNkjTYLCy+EtqDZKSHRjLpFeabqNF3qSrDS+iOaaVsSbvdZ2N8GnFoaLF8beT+rEyqawb9KirH
t8pya0JgmpTi0opNT2z1faMaoosMunQ6P0Go+qq3FhOe3KJnaKmLpXAndUieDZQ2MzYVkhRkTyjS
e1+VV7rZXBXpThpb/rZjbH4dCQ5xNK2M9D0qK8cSy5e5S9d5Fp6qNr+fERsPvfEiNtaW6eMh6OY7
TEorBvRZldb2pPRfa0tAFZLtdKosIxy3v3Wtw+hEITyZDgukA7ao/1XrMAf5h635x9d/bM00GZl0
0Pb8D9/z44ZrInhDp0r8GY5xkcvlp82ZElj7k8m3zHL+qnTkP7CLLb4L3LKyqv8aiIHR/j9tzf99
39997J/vt8HQpnVqTcG+z+sd5/SuTGDbkCuklLnpTDlQp9D4wh4dku6Sdv4zbCjVncP7pM0g97Y2
42InCHdxvu3j2WlqcaWYN2O3sHEvaZ6uCC/KM8RX6soqXEVZZ+FuHtGdnpr8wDSz658tcL90iVRQ
LqKNBcr8Wks7IO9ztZ4xKOWovHJb6R4SZVWorqA6SezFZKu3JwNdWXGATRPLa6Rog78TlDPJBxPq
OkOp75XU35vpLWzibTiV+1EXTqrPDowKdlOFQFviqmTDbT0MaSjRT+X0pZ+/VYxVzCZa5cbbgLNd
FU5TTHC7z8BIrvYdrSMpVhS6sUs8K+x4nBazBtI+FiAHR3C3znKkbFskUPWIT8EqOdsiJzVfk3Fs
V3rsH6EXvUSM4MMufmza+ttsyFvLzHdDmnltZNyOXUXEVNNulIyyarlQioRDya1tcajlkkZ8VOji
nXD0PiOxWCYDQhh2FodlrsFmCZhERa1MssuXNIrPU1bv4oyRb5PvNaMAJCFUm1HM76RO2Stivk0K
c9XGy5/IeB9ATChP23zRliWRO7YpGzXKtpKpdxinX7s630j8phZ3B7RE19rvt6OipfYYdZuqrLkz
mpSCS0SOslLrajP4PvYQgr8YXiUTpI5gnSftuRF8xD4BTW+9fA+z+SFogms+9O9zmBzCjiZFW35h
AgQtCSPFUD+LJoayUXwb07I8CHl71DP5LmQgFYn9zSS8R0WwMtBTpiSv+FJ/svzMzUA/OQSR7bXO
jz1KgRNc9dAuwdjV4Oo8f8AGs1hqp05Y6enwMCX1xmDYlxAikxjRymh8PNqF0wWIItLlxKP83c7L
Gag0midyKKYcjhVhaVwZEGlybZfIwcYa4VK1YwtZTtaBI1bNETCpzdHn6B1C41ZqpRfKl53B4Mnu
5vGY5hVlQLZg5bqSkVLwiGnxPqrvCHU6pZz2/XLsd5z/I3VAlCYsMSoDwg3IHaRWoH2gu6LV8g7r
BXTQYksOnbSrOBFamx5CEqQ7JXsK69fQxILSWGgDR0+SO09PRCdEQzFXwmmgeklmYD9UMzlVjUp1
gwiE+JoyxFle1TZu9FVHJaT6Se4MuCPU4eAPykUezatvmIeKCsqvhIte8qNWcumlqoTtpPb3fcaj
UqpvplzdczZyg9dmGw/hyqqsK8NBd6poLExzT2OBGNLf+zBiksUuv+DSuCX/y2G0kOZ/6rfy6h9e
/3EYMR5YgENcssH5/Nhv/W62+ziBwCog/gZ6uRxNn88g5Y9FHc44gQEHsy35l3zLgDT/4Qz69Ha/
X8c/XbeFRBrmsh2IACkVx4qGt3is8LPRsCxN6VVR2m8dKbFujTLWz+GITdVRrP2nOMcdQLEuDzc9
MMk+So5RhUQ1rvYDkbZDGW7GlL5+hyxJgxvbwvayyaeOvXnseruJdEdhLh8rBIuMmKtsQapf63gq
IKoj7cHYWtuRER0iAtvhTqNPAWjoq8iKdNpCPRDkrSFWl7Ypbv1J8iRpbrcBElsSzgqirSWCR7j3
6tZgQoWOqD7thq0p1UjUToAujnJGcIpFcANtMJx3FPhtLeyLUnhb5nrykg5m4jcD0oWiPGmCE5u8
C8HOm4xwfukxhEAk24Oody2yqHITCXdykU1Pb6vw3A35jdav5ChfSymT8cGAQjTQB6actLVqRmje
bJIWr3NKv270hbWOjKauqzXlvE0BuyqNfqdmSC3rIjvrzcR6jnlX0lYDFtPI0XvtG6RVmPXT1Bvb
XKhWBkAJfnbDWzbHXyOluqKLOzZF1SMGYutJmsvvvaRNEzIjskU0jf9WXxpLLfjzkv7p9Z+XNPQT
FQjKX9bXjwJTBWAkYuP4jzznc4FJfCmh2igsUeJoyk/qHMKH6LN9Z0gSG/ELzTQ8Gv+wvD/eOiHE
fP3T8q6TbJC5vwm7pn8FtCycaR67mT29CP1Od2hgRwatYCfZT6glHBT+JGFaydPVuGY7qHe+5WBt
xSGFed/N5E2BAKMEUHzT+k/ZI4jjaT1eAJsk2Xaqdx1FZk5M23PoSNzFVmNxJB/L8NcIgGlDbyhI
mp2R2yFTviWXkykOyk1Ag155jDf9etqOJ2oCDQwXwEJ7thyF26q8TUTFLrs7lV/J2/xZ1w5CfdK+
qF7kqXS6nNydvGAjOzP/HjzZkT2MHls9WKHI1g7xUho5RuRNvSs0bhcfpcjrxVU2nmTYfsANi1s+
pA94sNNukn2/lQ4ABpavwMCPnMT5QvlhM0CysUB5FIIOKEBP3qruIjaHib0J1n54yTGm2SxTHVsH
U5QtTrCILv5gD5eIoIh7DPZEFFO593zEcu0PSAgc5P98CxR7ayN3h/GJr3Fgp8ZdFrtSvU8BoC0m
DAJB7fKtfFQv6tbwKndY1V5ymNfMYSLywkN7YscrbfmOvwpCk/XLfMNvKrorYcW/49vGmdd9waWC
6STfl3v/oFgumVEQGlK0/ddQov+DqyT4arrJGjNFu7FOfIX/JXFU2z9rDkGv2+hY78eb+QTRYG2s
01PrpA5j5MO3dCcds4u5mg4iweRum3naouf3jMnxD9I139Sb+q3f82OBvetkA/MSp27tfqOqSGCx
uCRrP8Bq4GCGnqdDQbyfk7oAp7SLfu2d7jIbp34de3huPJzJjr5H77VOk2/p5Jqb4Vze51dzxQDt
bvS0ETLFvY9UTDjE5VGOb0WiMgeR/gM2l3bdwFMWblKFRsUVi0cMs8fAzeq1pmPBtHPqgeaGg7uv
2Zs87vv52awJs9rqkacfhou/yWlIEDSdGa+cJJLloXCqPHkdH+KDcmsmdv4EgrKHu3U/h9ixsS/t
tPmmk+z72PutN2FL/o7d5eLMrvcv/Vfm0n/bhH9+/ccmLKNCQlCk6qB0KZc+z7FpK5DWgcTiT6nR
500YUeXCg9PpwyKNZ9P/656v/MH1n3dAE5aNeGnc/sIm/J3+/3ML9tNb/44p/7wJB10WmTQi/V30
jesipvBVTQesSt1Qe8up5/EX1Vd8RzrLEmVjfzu3Tr3S4caw1nchAjqeemz8gck9wgXlQfywb2Js
suFwl29i6zT41KC5aHa/pkXZgsxg6hEhwVsjdqyM1RRCa/qiHXRlxYaPd6Vtb/RStvHjT9xZDRsQ
UmpcUVmGmtOf5ewyXKNlhnoM0ls0H91WHnNX4T+rYNu0qJW7yjE7dPG3g+76r21nt9WTG4P2N0nF
qbzSHc8EaD1hiTpiw0J+zKxQes/y1DGCez5x501esmlOhEHPJ4QnOE9QR2Nqktob2hvbCkGIuOOy
efbXlS07wtOQ2aJQP/k4zN4xYRkqwxb9ICPaSqTd3JxJSEyllWzcTeFq3CZ7zPQZTQ6/uBVhx2I+
6YnRMK8JscpQAfpd+ay/Fpx4u/oOIk/D3hBBobP7ywT+kt7hRQexldt17QUFqR+XxnCGF+uRVjWX
MYlQj43xRYvvTcEHG5wbt6qHaqXwV8m0yTkS+RmKXYSYVdwo2AKeLPNsis9y6QQTVNZjQraXeDNL
bEDWsRLX/ANINgod3TjV+n0xbYyGM4E73F0T2AQBUKo6sb9JsSz7X3JwChSVQnfL31fZ7+UY9Sop
v4RWj2js5QLfL++hU/cL5QEvWEb4EmN6IXbFAXTyOZ2uUkzkPYcSQgM7+zozbAacmz2NG4Htfy8F
QAHc9CIdUpcSuMX9cKPqG1Uio4Ce0zYYXICXWu+ch/g4vguedJgcXF6IDKTTzG+pEdBMc812r5Qj
jdS2sMc2oOVDG0cItqlerQTxNi8ZeY9e3Kho6zeFxvBsZ5jXqvlKRBPP5RziT6xPwXAw68buihum
71TmAO+f071Qxeu6hBponBEryOma4v//uHuv5cbRq237iPAXcthFZiYlkQo7LEWAiEQOR/9daNs1
PTMuv+V/0zWy3K0WSRAEnmetdad15jfBHM7huOk31xVbGXvYdas/Sfv4Y9nPLZuaW8g3UOOTH75B
enhJnjO21mh+nsxLXbrmbTOrQc12ZXl1trjKec31AdKySh0uBZ28LlbtuJFG1Wtydxkjd2z212QF
89/WJp+MZSfRvq6vt9QzSrdFq635ZoXy+oRbw/X2oiMOt2V1zTsDBIhu2zL1rSxoxAszL6n5TmLL
ERFCysKpPyYvYhaUOVO41EkxOOrfCu7DettkQfc2jPY19SYaBQjSsi/gop98KZav6hBOPFO18/nJ
0vH6CQ1jF5Fpf/WlGSLYQT/3XQINY8SUw64+ix+26rzalZierHOVD5t4UiqKSbGVegOKMbxObH2a
xxkb2xpCShADngivlMbOhE+xwsgLiR73Qq4jInjSqkueGL48jGuxtKF5hJrBhTSG6WSdNSSs2R5t
aX1jdGeb18Cpi/Vc96sc0dmSLzRxyXf4Y28QDdYHpcB5iVpGcKj9TFKFVMSLKZv967U9AbzA8GV7
hVAjSCF+5QLEGWIqbZNgbK31meeNXEG24iE3sWXbBAqz29EVJhvJZsLdZ98es1Of8m/1DUb5ayq4
IkPQSXA0ouUFJ/XBn6tom/rJOjGOJcacp+Iy5t1oxxUOBEl6yuGGUE9vo2hbPuaPHXBsvpu0g1Tg
MuUwkXMTTzM9C3vw2/d9fFUixa+M7IKf9eC3lulkawaYyOx9bvXysQjvJwbaH+Y97FAjubV8R5+0
aed1l/jjuR3DK3QisO45EAbvvlZDlLEui7oJzLPOa0+LHO2be1+AnZ3jJ+6MgRkuk03pGRISw6Nx
Pz1CFSzQAKGDvG7OXJHI9F6seo+wEeXi8HVvvpEAE3XAxmJd5jceBZFGHF6azqv6zX3a0fGDs5lg
1k6F5i/zinUHyoI7Ftdf5Qmda6UBATJFtR3nno1m9mKLWBN8n+ARttmRvw3DsTVYYUZbTC2e7yBC
7we+kwVnIkWmPrfYqVXtc1Z+NIPPP8RMovltFpHcxT8kk1Rgo3WZUqJZ68WCm5s78vE8y3Fjy3aC
/GC+m90T+1IefelCgPd2De9lk1pf01fc2lPidkIYQzWcuZP7p3QXP3bnwl24NIZtPll7fnKoUJZ/
twwKLFZlmYcZSuSrhaNxz/3SeH+J47ro/UTYSNYrNLFR2ExH4R10a/nssx2j+2lz88nePuREN6JE
nZ3BFw934nZQ7nZGULnk7nnmYfawyXlpT0X/xl4OLR9TdQuaEpsoNGauTX0Vw2vnaO/xSo6XCz+u
bTVsVbulidIzBof4PjikSJX4sioPJPBAriwyN8dnkucbYYMiCLKH5zbZG0Bi0/RcAS/CJ4Ax2rhc
CJDgDDJYa5FUVqhDAR+5gCL+6oniGuGWLQA14m0pHeIVfWIGcWs7BdqTcrzu43V/1rHQpCFjt3Co
cy7ReKhUKEA7Ch3KAKSl/zjCkThZnMJmxes8Ay6p8lAOQWIL8crC96x8NCIfU34uxsJruYKZzKwE
LGuqTVs+q0hxo2DqPE2ovJu4Ma4virJjiR9pVDSnCAfJjq9e+SmxaFr2ERoe5DdPJXnLCCXuLvcG
GRwfAGkt86hr6t8bumPEyqfkoh4I4rlxHWqBMjxpyQY6hyIwLz8YF27QTkCPhcPPYT5jmiE+1b3b
B/1bvdzofh0wu2bYtIq3Yx1Wk8cJNh77l+tZfeOMFNsBF48AMa68oyWdCHyfHyduxZblw8JaQH9V
jGeuDXfkOlAczVEpKlDEsxHXh3u9jcVAUfwZHUpL3zs+6p2jTF4/h4n2fN/VZ5QmhV2xbECRe5Ru
4f94WrQJkwLbWJxzRDSw/3maC8H2b13HXx//W9eBTcEf2c5/6jpUcsIQHvyjffidEM74FmtMxj6I
Wv/JFf+t64DDrdOr/P+IECIq5N+Ofv711sEs/zz6AaohK/rO6CeLx7CYJgp208YcJGyNDLxFzexm
MjfqDce/anzIdQr/fi1GUC+vHyqUxwTUQjfbTadvZIMKOrq9i9Pk15EQ3pNh1aUVUqQuENX0XLAO
dncoUn0WCreDLjds8fp67B6v6n1tSd1prjs/mRMEoHLqTnFVelkqT47ZMpGZe6pgiznS9TTe2kNW
T5ELURSHhsy+ZwxQksZ40eNY3cZxWjITwtCqUc3PJnolTww+pkDxl4t+yo2pT/oG6qvlDHn30lSC
e0tNW6cmMFTdz2aGN/LZKvqguFb2oM4HMZ7gYjUULiaZpqov5Nm5MnW7agw3AUG1qtnPcexIp73e
oGxHbVmJMEIosz3V3JHrW0gKAOdDlXyXGC4acwWJHdeSB+wWWcfSX1ChQaZQHmGuqCsroZguSn6R
4N/Xd4NSWgVsJffw+nxnF5zqcqULeBGxQHdR5pZYYlQ0i1F+VPptVm7jhd9ruQlt1wzFQSpmL9M0
J8avYdT7UFfnNwrIDlCp6Mg4woNEVpeQKPxEyjJjd9HLkE/VmRQKT0LA1XwMhOLZyqugkve/GLBR
uteEEXuJqApjyMGaXNn4X5IW41yn3hdhpfWYBaiyEdwiRG/GphWLsDS+b/iS3aiGRaWlmWJ3sujZ
4lv9UlJiNeqXMWApwtC8p1IwtnqnsAP1sNMkPBMKhaK7z3Zxn3sy6rYqMk43Kzr0UHkbmKMM0V2D
qXwZE6qBOLsjjSkt661hGZ4V6Y6UUDmDPEr9ZyweSFNy7rfy3C9ZV9qPkT1ovQkCuDStBk4P+KTj
P1nV6zgy/DsclWxOXO6Nc2QtIl0rvwInK8/GgG1xMuwXU5iC3a4tZI7dRE9hqpQZeZjh46bpK7jd
7qC2m6mvgEArDDY0W6Xszwrdvt/ogfv5Fa63I5JGp7ErXN86tMLljHwYNNwocTj+nx4MsUwSq2gZ
SKxxFPrPSzTygr8v0X95/B9LtKbrovoHiPbHbB62jaIsay3jIhgevwFvoqThV4n6gYES6NrvQyH4
ryhwUTj81+QPSVsm73/huf7pbS/L92+TeQFrz6YlDGzTqjPePbUOGX8KpUFwVZWAlhqi5y1zI3TW
eYKnRqo0yjquAJsUJJFdNtyQgKXPakTpMiCbnOskiIbslCCnrJFVXpFXQhfxmmjci8guoTXtgEjq
p2y4M6/sugPB1jZmxR0I+4Qlx6yh7p51J9WsFcTYxm2yftVlROxMZbYrm4TVuhBYlYzoO762H0rE
KKIEeZpBoCyQqGaBpNKIEnvBqG4TTt20zpLJlDrWHRFK1iS+42Ky6YY6vBrj3avTjYCEVx6XMTme
JdrkDCZ1FJ0UiBpSzglNa/5+0776SvKvxDwb6tos3whNcOq8/QQi35tl61VXv0zjg2HksiPhwZ1e
lQcTqkmZ5h/mrYOaGAe51RP9fl2X13iCCiE+6ZH6U7YTCj6cYyatXZmZ4Vb64keIgTmJkQIjAKXm
fqb16tWoomDG+mfa3Qb9o8rUN6kcvZqT1eigltg7HLsbFP75pgdT9VYk1V637hij3LfGjEOUoeOd
Ml0jv0u1zf36ZXSv5tQfq/76OJDmBNzPBtya8qOeGOTVacPkdBmMSoVoIT1iQl1Ax2k6JIHYltMF
mBfToo3NF6PyslI9RYlXk2EGhqGe1QITdwiJdqe0+1gQPIIEBTdL9xnJ3VhsyP/bqw2gOmNf+F1I
6v8veN/4N1yzvz7+j9UGOB4PFkj3i4eLRSn5x3pDyaeLOJHDBf6HiP+PFYdCEKIvJF3WKkn78xga
chqhvuq/ck7+izE0i9TfV5zfDh3rlj+vONa16HrwcGEd4y9E9uNOs65eJgQC18YLGVFy5U+BFc6P
8ZY0NGFjXfHdknfy7jqf+EHxCVqCbRfDXJThC8xhhbBDQTkel/6Sya3iyTsrBL5O1nKIhq+OXLR7
UzickJVLy6wY3spWP8Obyl5My+shKJ3i7QashCaRp+Z7O8Dubd778pRUL3XlSo9KdC4+eQX+wlFA
fCdSpfawI7JsfpSyRqR2vG3oonm98cCT3T+tUHcs3wo70SuxPWSCfcMh1s2LtS6/Gb1TyQem4vPT
bc24N/P0d+Xm1da69CJaW9xKb7zJWNpaTVBpdL337b3dJIcepW8Dajp/DpjpOorb4E6Aj0nImBQ0
ntnle13v8gfpyjw9vwc9HaoxvJT03VPYC6fFMmB999N1tEbVgykiX9mhOskkek9uumn29N3bul1L
pX0LZ6wa3cyP/X6JfvvGJr0KukD2NP9WfwlN2B6VsPww4iOFVu0xSGsOVvc1aM6nYMHmGJyS2c2X
5i298F23awItKFtPLCOAgBm0PwW156oVfbX1RSQ3jMN76blTdkb1mWufi6tdA2io1wTPyJRvD3OI
0ElFEjR4Ank2xk4w1uLdR4hGR1qyDlV4yIFvdI+T+pHMmDYcTc3BMc5AA23XvAN3+WKMvUdBXX9e
jVDf0tjSpxtetKsMUmKe2x9cDJLcpXAynWPdHNNrKDavBtueK64wGhlXRchQWfOuPmWbgXXdp78Y
XaX2pQbOBhTYKXIQO0Xha6CRzApde0G5hdQRz8lnWvnxnRfMXBxtIwzr0U03W4HLq96W8RHJFzlY
yUfxXKen65dFe/Nzf88eMNBKbFzr8XDrdM09WjeHiYj4NKcooxy0btZG8+6eeGBejdnKNXO0YbFM
Wcf7eXDRhJhQXOadwRA+wqHC676YpBVcs1Z9FC70J0w9ReNHgL+N0stWWpIG7QrYnFlreY6geIIx
2NMucTPF7t7xpyiemM9PMA4t67NMXM0q7UR5UxW/P/RMIQgUNn8sQHcD6+VEd5vH9pxcjN0cNK+Q
AEGSmMe2P8oPorW0f6lFBhpe+dXBX1Y8KcWJ0y06hs10ii/ZuTjHp+QtWbe7cTc81pWvi6934zAx
JXyToOxpxEu3OyHeGDfXBJiQyhN0m751IUHY1dTy2YgXoND5sYwWvgGi30TU7fSG7d26x+8QJMJv
pjCWGLOCZ8ObtK+X5a0CYbcO4ZBkP7vzSip3seBPJ3STPeatyVGqEQ3YTCJpZ4rQwHb1MO+5zvnc
+RzB96eve76ZvtoHDJnRn/nRMZfd+AHuHmMmsr6UY3UcturL5Kd4SyGfr3z1myh1W3szupzBpgVA
49K/jSMg8pf4xBiukA99Z+EGeIK9FGlOcoLXTXBYqhz5SJ6qR15LP2cv98+mfP6fLuwhvzBzwRcL
OxH9/6B1/+LD/YV289fH/7bVMmHB0oGUGuJGFlrLb1stuc1spwSnIkH+8+yFPRgqOEekKQoNwB/F
PcxuS14czbDIQD7/34nxFxLe34r73w/dWv79t+J+LIxGTMpaWHOhFjiE5gEJmcnkj2YgU1JC/GiS
+UMvNsV1J+JfmNHptqLkMnEYdq3oDrtaSg83bNBrjMKuG2wKr/26a3d59jDFG5acGXI2JJKNkh91
4lSbdTw8WmnjxqrHxZv/VOmjfGIkfu3xlLRht15vTBIm55aEKfJ8Mi6XUWykP5UYA2boe+RudMgh
GRuI3nc7Xr1HF/HEfWqCBXMTHiwCHRpvwgcL0fH3CAzJGP22yQGi9QHvHn7Sx4GCqEj3RI/7+KE9
Nmzldnss9Vd2mpKQkmPxlT80783sdCBiyX2V6y8pmFOXrBDvSGC8bi/bw6Ve6T+xdinioK9e52lz
/Rnei6NRP9yLI2aCBg7/1ytBfW/1bcXA4c7LiiMog2LPJa6EC1w5QEFqg+QSdUHXOXi+o2NqYleg
LKHeV78NMKiYFAspi85JuhIuDeoXy4ErM7S74Qhc+JxtgHGfSIl2p0szutlX8pVl56xF0AdMjf2m
I+JF+YO2edCxB4NATIrUttyDwPGW3odyY32O1/PMHkygGktKE/Ir1x1AGAU/jsxYnX9SOcimo082
J0Uvgv4gsVC9DtZ3HSb7AeixXM32aH+P9kNvE7dqPl39+7P+xZzivpEexKP6dAdV5foh+ETcJM/Y
6IRXtwyU545yY8QGSA7j2Be/gHmGA9uOxMEwKpv0bg1HSi6wfpOIASbkVm6CVl7Va/adAVhum90f
We6q1/4UEeMLCtSwwllfd4zrLIWo6xmf932BkSy5J4vPtPVeZQ/RNeSrmFzgQ8O77ShyBOTvyeYq
2NfI05C1o79pKCZsxAgs95Q/gvEjsqKCsmOgCgUNGXD8lKyGtXiiSJRu7lB68asuQBqIqd66rZit
UTT/KFv6TCtkjE7BtszQr99Ug8JT9CO+kcNzarg1SIFyYFkw6iIBe9leKCLmxu1XXH2i04jM9ty6
48Pw0UiRKkt2AJIDjLTxfnpL9F3pZDXgw9WlZlPuXiI5WJ7qqDMdPC6mNXdXCmmztsE4WmIShjbM
unCCa9Xqoz3e78tpalBcV9HnRN0KzMqwdAii7YR3a4LhvgcP1fLzkAjg8rlcX0vHDBSqxPwbido6
7EwCJ+R9PPbIEuyy+ZJvO3Agw2jtCG5TUPv55NQQtZ7TZyasNNNL0hnA1IMIHtQ6Fmov/Ea1sNsn
t31cbLGVpVKT4am2XEO345S+GMIqWTjh6S6S32PlsQbnHy6323PRNJjpgnx+IJPFMpdNV/ri1SEX
SMt9CLlpU7+iEVkazMXml/fR2Cb1NJW5O94+1CW1nRQNSqtupeIxd/NSCHRrSIFFoCnbKVvziZqN
P42uhh/4jG0h8o7AnE6MAObSQ5oFsY0d3fDz1M9xDGFjp7yhUuNEpvJAKdi85hnYzj3gvFIbjg9Y
9DSwZzvpi4eZ7RMjUYJFYyAo6oSa+HThRDhzAV8GapcY3FBCFOUzzy+TvYzxq/TGhzbvsR5oMAJu
16wKC5ewcHlV4cJRGWf+xGfJj6hgrfdWfxpP/AXr2MQ6Ntm7BvZaRS51CN95sqBds6jkIbC6cGGd
kp8iCTbZePoFVg3HoaJ64fUiwVbCdC1VfkF1DDWiJ2Y44y2Jj5D9KHHOHAsmXTXdji18W+8cBLQI
fatvrfdY9bPNAqyuRzh31+WEKcZe5kbDQyLeUp4d23GnfKt79YEBbOGaXvHKKZd3xUv0k4WA5N3x
usF65Vy9pi+3F8BFKSBcY3tfpy8YY3+DPq6BhxuSV/ZsQcMX5U+9BnBnccg/h0fHuki74puP5xxv
5G39QEn5FIfVU/4FusgXrUT7Dn9Zt5UcAw+fECYzCjozNGu3n53JCvqL/lK/mxl4gYdksiRmKSe/
z8Hyfnx/vdrdVlsT7+b33uTnK92eNrnmcdelom8+TasIZ5nzuB/fOMz5DfQVIkDRTcGCr9lmmL7w
Iyo6Ct6CRVC+LX+iIuT+dXgvnfRMSEDLQtlSRPOWr5vukffWnuCzlK84oA2rZJPgkl0CyIec1shp
HxK2Np7F1sP0k1dPPy1iTXQPpTjRMQ6vJurg3m52D1h7xZv7asuv1Ss2b/xKS1XZkAaNFvxxahcw
vfRxqL59nvWwO7D8wkcJ8084XfwyntzOdZN/rlmtITmOQfdlsBSJXvWFw/EFAeaD9g5iiM0oat3I
7k/9Kf0ks6vyedawCr8u4CETOIW9yX9M8/YKNx5yaQ9UYVftroqPpAOMyv2oobKtymdBv4jIRutr
TLn7kQvDk8qHVvWfw1KDE1ZKg18SF+AoGPZV0+qO8NFCT3Y75bKIGP7ZXNqPYd3DM+nO1PExGl0M
ITr0Li5TgZY1AznXK6xhhVRfUhXOkwSFtYUD4msPUXuAe0I24TZu/FvDO+jB/5P1fUL+ThiVeEYP
g9iLlqs13N5rtgU6rH3+NOCGDOFiFe/I3ALKWU9FKAIfUKVIr/O6cQltnFv3nrhp6Ub/40U6lTJl
tIh3Ay4O/3n6Toje36bveAT/6fG/FekS5hU6wSUU138KHLX+P/iYmE9qJq50f5+HSZZBTIGKFBS1
5R9FOrRMplYM1hjc/fLC/G9ombLMW/vrBP63Qycn8M9FesQsrBm6O/MwM3c19hEFtyyGOBK8ghna
Asm3mK8+l9a+GlzASka8iKKt/FXuzq0/mI8jm8mQBy3u6S3gWIb3z7Kj3z/nR/py/Yw1OfM0nsg6
CBC9uY0ooihzG094RKdpfKTeB1MYfT4V1prNDDdd8ZG9YgnoODP3nUkLoOr3K5daVba8Csn07QNj
b0qIsFsPJ4ZzmbeM32tHfK03FljmBr44nujN4GDze93eqXiJRyBpSWC3aCmg64dYPDWRC99sIp83
ItG6LzCWfCiEbSVtteFFii5ULpJvXqZ9GtZP1bk/4mupYE/7MwTpxtgg0LFzL9+k3hCY0aF7gJJl
sB/vGGiUKjIX916GkQpVCA6VrR/R2DAKhxljwH433ILNJJahbWOoBKwgKRTh3gADpH+jAo9W5cpY
W+t+iVWF++Bgoxs9/opIsunBs9N4zn09RAoqswNDerAHGUK49E1QKzLHxF72JXdP5MuOevvmrEfL
uZLnzTk93tfj7lz6mBUlo9d8sbpa3/1pOMCoIXWPdR7N6kY7x+NDFnar2XufXCOQ3SlIbWPbvhaf
8M2okLXzCG1M3pfZAyzwND5Ggvu/3edLyzAdQwtYD6ii/6N8m+b73ywhf378H0sI0m1SSxbR9T8X
gz/6fFwlUWMzcEdCjYH47yAe0B3tvGz+E+H70xLCsmOI//Lx+6/Uc0iH/t0S8sehq3/p86VkIPAy
vgnr6Ord2dbKZR+Fe3Wn83AINWNifttcLyYhOhaiiQYn5xdDvrTVLlqcwB/lydM+9TVq2eyrV/am
R/SVwRhgO7/AqlJIAT3ruL4GahDtlRczKFbZKjsqtUu410gu5t48CY/CY35BDYOrwEQL3Xkvbx9v
ZAS4fQhL0L3TEDKtdWM/8pieMU9mIqvSjR2FYlWeb2+3t/k5QakMlxYSrPRAmMW+aLbKjnyQJ0Rl
JQSkL/n4iwPHzLu/+bRHs4iRAUmcbrlbMc1GUe1ArsAj0N6yLjq31M2HV0UL0rci2kYZKp0QJsMN
LTNxSEQxzYy5w7IMhncJ0iXCErpey0ud0aZosT8Nyn7VbVC5UP773Yuw61z5kxQ0H3N1XDgr2c2f
ENz5mL5yszMsxoLMAehfq34cCj/DNsNc4wIzavZwLHcKfsG0C/uVvjvfJT6jbN98LCYblzR9+03E
wQSt+NhuZvlckwzVivDSCD2CWyfYMKLhBOzGDSHtOgxgOyLyLeR88/iUaD97fqGveoLHZR2aJLjC
dC5K2BlogCxnsRd1u4VAAp/EKQAOwCZaP4UqQTQFSS63yr5gqOJCmHynP9VYSunKB3kvJTvGPpSN
sraNWveKA9rNY5fo8xArocmhwEzCiNoVuNCdIIpdbZXzkbsdskYPayIve0d+JV+3xsVsV5pM1/eU
iRAAr6sScAIQgLeyjGrYs9rjbTME/araQagrLJcGCwZf69+Qat0ZSKyqKlRuocVkoFcCun4o3hS1
EPIoZdWis3vecb3O8hUMNpjCPjonLE+a17I7ccx3+JZySEIizNwVgxZS6iHaZWv94WRCOaXjZ7qu
OdLuX70EYwo0EOx3bxMGIiY/nx4p1Fmk2TOWojhyoSPSkSjouHy+M4ZaOJBXbguogtAs5vNwrFvo
yIzuxU0bNvEZRJT01LE/181HrPmYggg7wXzk4sKJ9VNhY/Lgi6yLQA4RXGDV4Y5OIDm6f6YgxwfO
5bzMLl5SxrEJTScOtJV0XLbjzjHcOBBC0+vCziH3w+5szbVCompcwlhCJu1+7Qu+sDWelCeJyVx0
sR6Nx+JFPBUv/MsGlrJHnLQzHjvnArGQ7eYOeDYfkSJpR0shHcce1vLeemKNGT97IPzJRk16F/xf
AlB/wAIZkr/hnRCck3nwPCWIs+4BOisXcZvDTsx/6l5vj7WxNR+GTQT3x4ZMSkKN3Tz3zL7fec4O
69ouOQi9h9I/ixxE9mR95AIlyIqMvgp+q+lUj+KHiLrrmOGaGw5bwwVIDPSH6lk5ph8dLMpX+UH7
stD2ct9BNLryWTp8F2tafWoFMHkiCwnRJreF80IlUzJR4+N1jO3/9kYqIxdF1r34kpj/50bKAPuv
A/O/PP63jVTGntkU/0FdWabiv22kqibJuFT9mqT/iQyDcmo5Dk3CkAr17J/2USgtf1ik/BfAtKQs
Aq2/VeJ/HLghU/P/Pi4nBE6vEjUS1gmzQGBo8baaK/OhfjpILxXU+NV9W6yi6hLpxCvD1GUVlbf6
TYeM4g4/jOHwZmIZ9mWGEJfqYr0sACrkPtbnvRo7jMA1v5JPrbliuU/Xv54ofR+Kn/ySXtCWvkxB
9AEZjiynxtpgRovWRnzTz8oTV2SUAC21X5N+0eOR5bY76GF+EEP+kn2rpZsxyuQGANNeFbWLcqGZ
bPhf3SJKWpO3M60nIj0nuMHHlM7b6l90VEff+EkYI8mla1l3h9tzJ76aCfVAKIF5H3JtU5jvCaM6
lgISPZD62GUwS/uRN3R168/aT67EVqCACiPWns6R6w8JoIGliL5Ys1PY5dVK6e+eghlSI2yB2+U9
ic+NiG1Ma8/dDs6eMaxpj7sw3s0YmpTPxgo/dl/c4Agfe3HJylMxM5gmN/oQFiWUW1d8MOES7lzk
B+7tzLh0uAa4AnUBClXWC7gCIlsxml7xZEg2Unb9IZUKG15iLdsEekmMcW523dvdpXy/av70fj/W
x+vaQCXyjuq/uSDQuquUEiUiSi/R11j+2UoMx7N4l2hkkiBPUGJGg9OPH0DAz98FWSCUO+PG+ISf
P8t2/Aq4yFQV+0+oClNgyn6+NnWn7NEjOJL1Riz3DWCdAKJeepzjxtMYcDQzy9ldtSWhWVShhcyM
OTm1r9NWWG/zL9nFHBWpSv9mMcLJX9s9NQY6lNuR6oIhRaw/wYTArkUTxHXNvC1XfZ2Jlzoduh+5
Pw9IrT4704FOSEHWnNEN5Otx3ib+Ubf7NV4nkc37azDVYSqBv+iqdHRGzgypzsKz7N39cl0cpA1q
M1dXjneMyrthTfxbrO9Ec9smr+0KjPQx9SosUOzicH9MM0QOcNzXzIC18JoGZkpkABulm16mtQrd
anxV43CosP75ZKhPYZccxtaOn6NXhSEJ5Ytj7QkJO+srzYtW5qOYOXVmJxdkQNiXJ++3J/3zbu+5
RRqqMMkx7avde/qndcpXAKoOsSzLc3iGp+xuW+0N9eDL4CtrY12uSAzmNQa39Yixdz8XITQXZoDQ
2lPt0Svs1sOq1VYCRNsuemxXd7EJQkpcoF/WXXj8K0RqKKLNLThD63avtyD7UFcMTJHnVrfA3FL7
7OsNSuRwfqBZV960N/mRA1cP5RahiCetO9c8TJ/5dumytZ22U07Gro6d6rP8pA2Xv+Z999ow/f2K
End8UJ/QazWv2L3DOOALyM7YldwCJ3DzbXFpLxZlzd4KLHbSLQG6bhzK2/69PKZP6ifuYgodd28P
L6Z0AaYCjj8RcvYACqe6A7p3VGZP97Dd3O5nzOJQsEXBuNbEANT+n6dXeMuY3tGoPpZbLYgfyidj
zfeV/ILMCkh/pMLVbfMTVM4eYVqoL2CISJ6QPdmdKzm9V/8Ywta6LwUY1dqOlBz+kDnyAeLEzuLM
aXvjYSzdOryhgSta++G2S3fWXjJ9RfJo86lYpWxHe2++3k6Zj81U0B/TTX28H8V37OeZ5/cIryAy
MMwnxckzg2qPH5FnbYAdu71FxX9ExWFHD6JJEqhzY4BwyFa4h2+XCclSiWQxExfwfRzndtmhCaJ1
tJuOtzGoVA5MRYc/Gw5zl+5lPglnEY9z9CYgm2vCDJdFr3TJQ8b0iso9/UbQiN5OIKletK8o98ul
BWLE2CHLh6jEaB63Da6uepM7s/2QosrXV/fn9mMg8F5183N82J/3Wy7CCzgin2L2fn00TsbJPFQo
Nvb6hE+Ri/lxYASiX1/K7eAjUKWYgSBy4jwXl5l4EpeAV+ROyn58v8Zutcre8S01TpHyM0Y75X6x
rs8CLPA0NOUf7TythG9z3EPV1qzjZ/IDzNnCKlY8E1UJH56jlN5wjALN6yg3+cIvvfMsqiupdkhz
borlu4VzIWxBxdW/lIfhFTsr7pBj/Yy/QyB4EMT3NdNlxzxKd0/6qB9TqrtbxWJxi7EVcYlStFim
mKmjbBu8Hg4U9aEO7vUy/7TPaAikEEgPlrc7bqyHxtgaLXF+YCdAlks3uNz/VcBppRp9tpzlamoM
j35LhepEtN+8alUfAJin5K6z3niX1ydlH61QUqJV0o/MssSjwVVpbj+fjzd6CwtDgor1IINxY5zF
g3FWTtpJfZRJ11SfzKcI54GFi2PSAC+Xc7MgKXgytEAZLEih5c1EYJq0IouKXz7qq1tgOW1oHskj
zGYaZ0g2PvvExy0c3U3rkrsemE/3j3bd+OCGPwoSoQBAr2C9m1wWeV/cii7sTdoOLBPsu3N3xHAK
GSP6RAM6Nx9pkYPy0JccTKrxkog4kGVBu3ud3/jpdlwjMl7lLEmDj4zOAc/9BW+U25YlavIHV1nn
q0US9KpzX5MOzL3Nkh4sKAg4Mn1yQ68yOvTHrGQ175C1cWXsBp8aiQW2cuHz8p/Ok5M3xZ96h2WE
/y3/jlckh0M9v+NwXC1QeQW6bv95+T8wRChUmX3s7ZylHE0s9hcY2PI7z6hdadCXs4KG8ddhVJxW
011OeOMTF8lhzb/2hO1z7qDTtL9vznF5em4QF5His7HJ33RuMTwmViYUfOsy0IK+cEU0bnZBm6jO
x0mV7egJ5aNfvii7+QF21gcLUgmtymtAz+uVVKe2QpQP/dPiWbZRIfDZXeaLyjeO3ij8VoAn/v/j
7rya28bSLfqLMIUcXgmCOYmSKFEvKCUi54xffxfc09ey3TVdfvXM1FR3WZQpmzjnC3uvHd5Fc8Wp
cVjFM1TDFZbidfQcAfF+1TOGiES4skedbG32+KhvjU/WMlVrE5pVaTfTZ03+nCvoj0H42ApGZ0eH
b+ngBpl0AHYlzPu9i6V1063ypfce9Asa0u4Il3O8t+oHgg+N4mTiBchXYQMhiUEzHTAShbuBT8gt
4O9tgShqxQlG95016/CtOeHD2bNvYrc2wS3UXW2Lu1feApMPdvQuXgudc/6ZBUxoco7HHs0fluOS
7c2gsT+lQgn3tIK6chSxguo+eXe2SsZzsKUXU8RF5i+GeN4E68x19H3NyUd9eN9sGSGXZ48dMfv5
JcgABIAbXORKssMPWiQ7xRkvrxVF9zDjlvaUdUNdN8y6YUFQXn+ryDyx7qy7+hYFZ5WilqciJOQe
q9FnHZFntOyRXshblUdCXwzVgeZ1PLVXYcFDn9rqlWGVXdk6HJDqopgMiO8Cp3iMSJatltmdiZeC
NTOfz4vxjjpzl900AxYHqLWVv87nWC8Zr4lbd2lmWxQW7lJ0VPuoMr9K5xpymlngPhnWfkAnYiNr
2Khn01GuOq3pacp66mZA3vWzR0DASu97+J9rOv7QFq71Z0nbzU5RcTi4uOaklcv+slzJ0qXFVATd
jrpAGdO7P7yPlUxFwi6B4Er8N+GX+E997I+v/9LHAnBWkFKj4vorfOJ7HwtdjTxLBGH4N74FpX3R
WJPKNuVn/IVbov/8YrpTQYfAHzW+dbPS7+yU6Kj/qZP98tangfEX4Rc8szSxRsvdjMfxKN81SB4Z
Bd1rR3nDQDfHqZnv4XqOC+ibDuA/29rS2R2yV+EIkNcWbfEGfY/2FfeQSV32qppESlgm9i0SH5Z9
mB29yYDs74azMqPdnRFGsBg21mxw1E1FOVXY47PePppMZOhGnXbOGGftPzS3AZXKQURgbB0BF/Am
JKS3G4s5U/msDYegPvuFYvOb0ojNLDBRJrEsB52Zs4Vc1n4Z6KOfLYad5l0M4YjoIbppfAlr/yS8
C8fkkD88q5t+Dr70Wb65w4zezuA68KgdmaJ6L9kj9Zd5JRie81yeS9o+RVYA3zF+w7mmsetR50Fm
5+O8fKvquXaQr8FecHRUPdRx15IyI+0uXXiQDtaip/hNYS5MNzb/K98Ud7s26OmaG1+XN0t/4c6N
M0qpU7sVDvUTMiS+E/IrxKYISrhrWJNXNjNdD08NS/YrsCUTxaprG6FdR/vSQkxhVYe2WfhzFte2
skM/njj97P00XdGs9YmrDA+IvWf3VA42Z2+uHFSip3fWHAXETOYLlqNDxgMZTzZqn9knTcSssD1u
QGAFLLniQ7YDuEqrQw62fS7s5Yn9PDpVidZoyb56S9hJTyFlOaoAi2madCtUGniM5+KMl0+3Od3I
wn2PTtotexDAMsmLbqdcopO1SflnwqEYkl/LV20jLopdcKJtlS7Djq7w5q/gBTjy7IrUonZchIMf
XC7s8NvXHkb+XOLT5BibmqzKmXKjseBcp/6gCFFsZZPtSPVkho6wg+s/onzh0uZHe/Vnj7vrTCMn
8q51Gp/pNDfprtiZ79naZ4ZzFx9I2FgodnIaHcmOHsyjstGWjA34t3D2atJDigt5kVmgTDiqZ6Rn
DnQSEARO4iJ4GG/pK7FDlDFUERd00fOr9/B0vb7eH6rd0/tU50Ae2Hh2fsEbSo1QXnRqnGI+gGZa
m+RiG/YSKw15Iz2/To3yrSQCtTOTXjD8v4pr5AUlUkkbZLZd8EDwZNrM3O2XcfZeU31NOwWTvwo0
4VxtsDhhmJICQDskLQlXIY++amz1OG5ibTFSp/BI7Q3+S6c5547kb8kCIZFwFPg2TtXFVItN37V1
jCXNAq0xV6TNb/UkMdifPgGffDKm4nFqlymlE4rXqbZCNchPEO2mAnAq2hSKQm3pPXwrChfKy9RQ
TzVat+g3Bg2ueCwxnN81C2/tI2RB7FffCbDPmMqr5hlrhs6kyDiI4b7FD0rYHjojDbHzCymKvMdT
TPuHhocYcFYYACU8fRXmaPYY7M5lEFm8j6VpK2sU3Ek2t5ji4EzzDzzz1t3UIlMwiM9MhqZmeFwJ
Ow3ty4kM2m4b711v1q0MzgqMJnRulTgrWMYM8mOFcgnpRpPMPmQYAjNeH10wWjGtSpK9xt+Pwd8Q
5xTHlmhD1hht47kn8AVM8Qwy5KrdUQWEKl/C0AMx+eC4y+jcXHRsdudxAYplOWyaGzvoo/siLzOn
XeBpcDJHd2BCzG48zjYccRqdvbAkTti7ZohdcTtvcrhtLqGLLDBgCbDmipzE24UvsraMuysG4Jph
y/M0gkcGz8zQfxHWq3Qf5HPyYAbQI9AEIEgACfGOoOlOygcAyhRayYOwHY8GWS5HYyee0ak/9eFy
Qgo/+S/+S/rocjCfFMgElU2fsSCN9lu/gTd4mT1xAK2aFQiduXeMH1t13maL6i170tbFKrTvkM/Y
xVabZ06483fCwpRXNfcQhDtW+9kCTy1/9q4xMzh7k1n4yV8MuRejt5Ez5HiOBhqvRyW6wog3nspn
5d59qUrAdvNykTkETkJ16yEDCjthXS6jY7svz6hy2snTwSN4o4fahLTLwr4IzlTdAD68E76feXvI
UaPtqg9zmzqQM3cg0+fWTUX5SnhnYHMe4S6ImL21BwrtY73EpL7w74yrgHwI9zDh5MZMpio3F+Yh
3Pv7aR1SECKG1Sib62f1MG1k/vDSDAobVjQJyOSkrvlfqHVjmvn/smL48fXfSzNqKPAFFGeKho+N
IutLaYaxlyhIki0mtf6POwaWHZphSfhwv6VdfC3NKCGJ3PtvHs1vUdgkMiT/qTb7/t4nqdPX2ixX
i6wwKjyglT3ACKSkSpNqpWmCbUQFoHS7MLZZs2tbXKyMpQtv4YsL95LltmJuQlAmy9KcRZtxnb0w
u82ZV5KOZEsVTeORlCT0wlVm90+wtOK9qUxy7aUv40dq7Wq5Do8o4yFV0kPfcRJRBrgf/uKBeOxl
vuiPkDBhoQirjFw+XLl7Vn8SazOHGXLFNN91VL5Gn3tUAMaM7ix0zBcGZSrKAO1YP6t37bNxT4UZ
B4z5yoVLikTubhofVvUMK79274UTsqteqMz3ZpeEvDHP8W51tMhYW69Q4nUIUWHMKnvdffbFrQpU
hSE+/RgmNmwsbrGFkYiJb57grVMdgFQTBz5d+NJ9Hr96XMfktS/D/iwoU0kiOkGJugZAkj9p6q16
EScfyG6DPfumyaZzQhcbEJyJHNcOFLt7DDYQ4k868vZ2o30bT0pLbe/f4py7G9SRyVWlOB4bAtFp
kpUZr12Y9SJ6Y3EDBU3v5zqjxBHFkRN4zylHRUNCxJOEy5kJwF5mJM5ESU3nfkjGoZ2W5zJjDn/9
6w3q7iLYYhUgNn3FEmpU5gzeC38tQtjkD9oAJRZQEdHH8j0sR9vx/cC0Z+1Lcwcf3VEW5l27EFYF
fK9VixwRta54py5b6mH+zPIlu4gVwoPtNO3YRw50S87W1/7UCdtGXYvWNRC22K3GftMLH2lIEREs
FJxSUIYkaEMmRX/DdiP/zOEGc1MgLnmYwJXRxH169O7Dfd0+eDCBvGpbC6s+nFOPup9m9JkArwGm
wZW6jL0PznmjeRhfXPmsx/s42LLqiCN2IVu5d/QEKoG4BqjXF9osRHSKen4N5ipgQD1Gdt0tkuyt
rJ8ajmyzfBwpgQSbX5AGaBfRUYLgxFc3BlnJYE+BFsUnC0HyCPGJf2OiPuKAMw5gvLAlmp49/SGP
sEUIEecbtMtasDvW+7XDiLvhjnpXJ+4PSlZxB65Lfm7g4VDC1GiGCYZBWyqfgsc436SvhEk/07+I
x6zZIgMrSsf4tD51EbRIvYA9z98VHlBW4vnScHeay2Bz1dePuvc4fDQMND/4CuikmCTXDFdbccO+
AKPkOOzzYZVAC7VOnjTni6SW+VaZT7ZF/AsaqyjhE9gqZVKyTJaErEXqoXxrAqwza3fOTEQjMq29
d1fK3SRnD+aTqvzbHI9/sF7V9IGnhP/1Z+Ox3jC5jAlin1Tj/RmYFb+nFi9bqD8+InBlP3ygIHfF
OSJ4ZY8QfiOTwFBS5wUQRuyGAUQ6izjd0Od4tubOtQyR8oKHIISZMhvfvBcmK7qNMXFhMkWvV94G
8gfz9ejTXVc2VZfglFtzHYpAAIWDPn8v7GDmbcwTOC6Gge8cOnb71M8i9izTjNefc6I4bF1YyqFg
oIWLZmuBUAMmqSdWR8xWmaELSCc++xUdBQPaT94A2w5ygxi6v4O8herLxHDaEvm3aXuDxoYpWLCX
T9PChw8SvUO0Fo8d1sVJGjQuxzO70DvrUaQCUOxJJOlfjJfOOxNeKiyKd/TzQFpifyGzmaRoPtXM
N6cOIMfBOZzyb+0WUmLmmDUz0GnvpCN5ajfeWs8eWM2U5YzJdDV/ur5O7F8QY/yc6rx49tYFK7V3
xOSsjqYRqCUuk8pR7lSq82nroh6bynkS9t6D/j7eknUbz/ypyKF7EhfWkq3sJo1pxfLZIzfQt4Gs
Pns6sUW8Xq9EFNOqXbyHbEfbkqwdf8YijF87+LMrI9jl09QkGGT9zlk93E2zWry/NNMOVHX3vbxg
NrWz9Q7H6i48lK/xwVjyjekpbhproGN6yWe7qWU4sInCREKzUGFBW0wN7fXKCklqQbn55zo7CI8G
f0XeuscxdYM05R8Yfs6K3YSUYb+nLVlw0zfRn4qQmMNHAPEgxxR+96ndC9bTFo8JMn+053ojTOdX
x/TCZIphTuMMZRpsqJv4od11l/ghXnuH5KJYsxy3wjvBTUxD0MmuQEjGFKjNtkGw4ud0AtlKexCs
c0uVzB7oYTj7YHeVI8vwKHzyXjvWaoyNGb3eqkt2Dj+aQ70WHTw7h16e5Uwr8namPU+aLevoP7AE
VY6Rweqf0Cs6BEd8Uel1WeUKwdz4wFdTX/uj9MGG17sFN4Q3ypEAiaN0nJi/7r64mXeNk+/aRbvw
Durd5KJ5rN/L95oz5Zyt+DBu9YO1Q88ToAZCzTNX1tGbv6yvfj3XHWOnrMcTDeOmcJAM7TisV9lK
PmjzwqkXOC2cEDnRwJDHQJI7DXvKOblBcNW4xQCt1vN+0fFV6a7cqRuin3bq0nzpNvW7vh+PumM6
pOqiAWpscSNv/IfhhkyCXvavP19qnReaoVtxUd555zgH2+c2A5xoR5duUy4Q0D8aa/MQI02qnHLX
vXpPHcPTI11Lkc8j8b0t2Gmu2h6hlx2wILYYJqczI3IA/6krkzk/MmEf/NwWLOKROT1zYKc/S7a/
qsLraO48fU/oat1tMhbamnIK5jSI2+SYbrIF2rYn6RETisbDZVt4lBwpnJfZTiSqAioqzOXBvgSL
btzFGzdYlI9T96PuZHLpXzDIxaigpVko7+Q7QdoF4RPqDA72mfVQq3PrlEbz9NO6erRfZFl1E6PE
EhfAgrItU/LirduGn5KBpov4TffAcLh7Av2BEO7bGkdueHaZJCWL+hy9Z/QvzCoUc9oXxPU7awWc
xCsAmdfU3kjeOt+Yi9hBykyXZq2Z+GNKMLDD86jQar1arOu6h2HVPGlo38JlzpkCDWtmjm9/drei
fNPxEg7MlJY58f/uVmhnfu5Wfnr9926FSHjswAiXieEGAvS1WyGhQ2aGbInfXMJ80y+DZAN0G+Q2
yG/TAPr7IBkHMYA5RMoGaqkJGv07g2RZoc/6RRL15a2b4o/NSt0OeVNoIoPkXLx4Bk9mGvsfZBs0
M5NwO6w1/UtFIZpG8lPkQ+Es2xfXbA9R0WxlobFdL5rLoTUTGUR7t0HM1wQLz1NhESindPBXebXO
SScWw3UVs7V2EeQirpSZCXuF61RMb/TKP0mxNk/pRASlod6yDnmW3I1FfF+qyUqKzLXWIVaOsoXb
XRH/zKyGW6d1V+X4EZjD1jfgjlZ9NsuldMvoHomnsDYyprVm/1gYwcGDHSZqjJIJSz4Znduu2qA6
hFwpoyKsA1F5LBW0OUoBSn8EW9qjIDWU5l1IdRX/IYtJ75RVqmPE0WtRKydVGReprgH+QZ5ijCRl
jHdyLfvLMSdcU2w/A9weac7AJIBTEFZrLWYwVseO7zJqcj8USZzrGhvf/CRJ2zTD4dRHpzoJQKas
2XXYarLLtatL7k6qrkodgrfuOVFZbmuX3dZQcal2Juc7hqqMaWo0rfO03cC+Uqt3VXkTxtcgVha5
aZ5V7vc8LO/q/Hkc1NvAVMsdlYPRWY4wEiogcXGHvBa9jpFdqdPd4bW2hlNWKIc2k3cSLUkyZs8m
Za/UXjJFPxmqdBMADONw83zRJkixJYaG+lEBQyLswzSoLzEL/mpkuWDoTpuhFlFCZrwJkrRB/ij8
4C3wzfe+1HeNIqEFBizhjVetOOd4wcrJQS6e9LFfDZQKLWQFrcU1Ljw1YXSvRDj4GowzOo7xytt3
Fpd/VzzwAK5lQqD7nAG7JqXLjNClsntuBI7wTDl5hnanmWcBYIQw3OUCrJelFjyHHqay2l8kcmkz
yuBLa/+zYbakx448vbE0EZ08gVdqEdRtTAr2tGxmVgXiyBw/EqB1pE/OdIyhoSjCP8m5P4Y4gA0q
BZc6jo+ljIpYwagrIn8Ro/zVTIb3ofKguGI5NZghNh4B1gDpQulVE3cpgG2p/ugT4dkfFMQsRv9n
h6pYigqNTUIiyu7sX5Z82uSd+OVs/vH1389m4lQ1FcEpeUX8Bj+czcoUiAybzGTb9zPdYbokOJqB
Nk3ohx/OZoxjIgxQTVcgu+m/czajff2ns/n/37ouTmf3lyVfqkW9oHgJ5HjMwV5FPSl5iMq0hK1c
6eJ8+Az4OJod2kpVDDeR6iH9s8QHrSVenDaxppxQKXPr3skQQ/UGTUS/K1hV5FDaetoolTg/jdjN
hA+gOexq/5GRnrWIOAjTEuSzuUkFHKP9xPCPUwZMObrZUVmqsXR2IS5Vbs4hrjZPqVutJfWtkfXV
SAPt1jSGRgFlIgullWjJPBIBs1qkCGNP/hBQ2b1Q52sNDbdGIqxtwPjv5ZxAuHStScObXG4UxUQW
odvcG2eh4ucRjYHE0eGu03T8AuE5kJhsc2jeiaM8L/vh3g92Rg4eAV1lU+Y7PwSinAAllw2ns5qt
Nmj3o5d9GGBrxZ7iKhDXo+wtLawiFQIBnelcTJBdxrTOwB5nFBJzn+jdLZkClT4lnaYCk9C3JtdP
LXENdddRSMBsgI3s0ZRx4vaedV8V8JhbBIFtvRw58EUuN6HD4J8SSBWbtme95d0EHy+cKEP06UpL
sVyLebUQ1Re3RVzS07QWb0Ftbesa2Rhczkq+a5Xs3NTi0Qp6YVZayq6q7xSrmwkhVr/+wfUhmPol
N+ws1LBS/NnVnMZ0D9jZtLn/N6upJf+DLOCn138/MUSFNHMNIfvfELXvs2dSR36ksn2v5ji4VGLN
OVD4oimP7bssQDU4YQwMZN+CnX7vxNA4e36p5r6/dWWaqn89MSKh9OqymkLNRU9+DwPW5akkECRe
3emWGyNt1gnr6LK70s29tRCFw3ziU9pZjtKl6LmKwBEyz8mmdnh0kdkJ3IoB1opoYPpmqtEq4ueb
dQ28XSPR3JknWbfpwlKaxh7wWPErzMSUI5G72yhDHuQ22MCmHtxTqYd0aaNXkGGTZCdAUnZyqvJV
VeYZObjs+TwmiKXVH9Op5MkFO9H75RiWK0vzHgaxv9M76Aixei2RDfZB7iRYP0SLia7HMzTlmOl+
VgLk5km2ynAbd9g8ZXRT6RR2ZhlNeTasiH1dqcWnuk12aCic0a3OcUdTmJrKVVLmMvuj0MVVa0po
IHgPDN8FvZ0pPZkGSm/zebKjFOGetCj1xokzJkUBIFnSn4PBWgheuMvd+sHyk6XUgolSmCcU8V7W
WycMR6alOaoey4hOFa5+lzpnkGp0cUZ2UfJ8W7XtpRbHvcDofFDxe2F/L6KzhxgwSNmtmQZJw6ot
Ij7t0F0mpL0FirFyG/6kh35nhWt4K7NyhFigN28kV2y0znhta4DKmrcNe3EVGQiL5UsOFEsCdydG
Tx46kAofkmC0DKk4ms1mIu9lUHkZyeWGLeb9hLMocKaNaxVHYaf1z37DliFGhaG54G47qPcN/sJu
PGse0aPRH95O4kY3gY5JxDv+6wGkUNP8XLL89PovBxAsSf1LYtCX5RfMKQn8FecM9nmNZ//7AUQX
OSVB8trpBKLQ+X4ATXxKzjQS5KaX/dYBpPHGfzl/vr9zQ5kqmi8VC5Rh0tw939taxlIrng1KhhGS
QptCZG7Zzg7rTIWswc6iyYoF+mKzmmblQYKgCFO5uKinrJhrS7FMzEqILLlaMoRm5t2dAJPg/dqB
USl6FDMyBwLRrcywLJIJVxhewpvPVKvVT4QXBR1LJOx+qbBKSgJfImXn3cgAAsR96KkYCP3QMw2V
sfqHX5RUsXwsJMxgfFr/99gDnPyvn9OfXv/9cyqr3JSaoWLqkr4h175flBqV85eRyNfPqconGGT9
f2/XHz6nzEjY0Yomb9ecmGq/YQUz/2nq8eWdKz9NPTo3k4csteCmeYFH4Rqomw6o8VjA6BnQ+zfP
OZMHYRju+9Dbi1nrmAq3Eged2kV3XglIvgqsDNaQESAkHTQ4ZD6oTiSD2GjAj4ikN4OhcR8Qlpyb
sL92JV1tmyXInExx5w3yyZAH0JFMMVrfuEittbZyVX5MY7RWZvfaJbiX6gEQgR9hbc5dad1m4nMu
+6em8+MHUW8vRdmi4S0hq8du3szF0b32ElPl3GT3YLjXoSdiIiHKStfGeeh5/XNVYSzVrUglJBia
05gG2lqsfHD0zClKz87U2DED0RHLsjtqeVdxlaTgCvRGutdIz4h0QuZIzanEuYFQQyc7xHxvhKJd
5THLbEPw45XWZoee7Xc8qLPcizo2YQpSqoqRdKfw7X0SL3wvSZw/uUI1xL9CG8Ak0/38y4PH4/Dz
g/fL6/9+8Mz/wEgBDcyEEHnoD3BgfgkGCo/QJFqVeZa/Xw8QFSxMm3Sz37DBX6+HKc8ONAKP8F+X
ym88dv9wPfDgazKyDUtCr2v99NgpmSLVaetbG7OkNavXcbpQuzM5CkRGDMsu3wqXCB+39YEnXbi4
IEJeWKaawXOJ3S18zq/dmXN8W6/3NfncT+WqFYln2k7ucOg6WOvibUHzhwtcnWdRtq42UuQum+zp
dbDeWza/utbPcjLh2WXhwwMFsOqrq0qomZ4cNO/yR38iJVGBzCNCpCfekE/H/5qAc4L/8on8+fVf
PpFIqcHj0+T8NGUx/wM+k7P+G7bH+PETqXNzQOrXkfqY0y99L1gUibwT/vPf1JPfuQgk81exDh/J
Lz/4dFN8qVj6xAzCuM75SCZQ6vTsnnScF8h9Vi0dQPy1LjJUryImVlwMh1EqT2Hh2m55QItCSJoE
DYD922cR8XlDkYBC88j4ZDVcYrB91ujScTHhTnsklc2pjAU4xG8ydjC8GyhD7Oauw952Kt+Ga1gd
9A/1WuDxz+2MHBJQOjKkSFxghBpVmzE9qKr+1piv7mWEwiORnzIvx0tcOKkKbKG6h5esjNsofRLJ
Qo1BtUvvkAadMPmQDvxsfgctfgN2YWzrCfSjlYRrIImdpeF6EhjQClivcrvPxRkOUV4wMfCayt2Q
iDJnHaZ0XEWOKzlR4bTspKFVomgiB1eYTzhhZrb+solRNXdsEM38qcxvNbcdiX3xk7EJTaIwnrEw
ZA/uszXqc2HJUxrR5gHyujEBIiY37nY8up4Az2c5QMkU7bpkQ46PCyp/Oh/ThVHvU+SNJFE26DVw
H+mvvfxs4fQhatIArz9NWt5wqVi1d6g2taE6sfuSui+Y/iuh3dbXikzC5zEA2GCmc/1xohuGUnTv
dkdyEC1KzWbVfUxo4baXN0VhzjRZujP4jpVBpGV8cntxp+jdGtJ2VBFc0L6rQ75mCStJT3/28UGI
qSbB5aHw+9ch7dQY/Njx8KT/+Pq/jw/rP6LEE8qIRDF/CbPn7ACCr6vSXwPcr1cac1hmwaKkoPj7
doH+fYB8Q/AySma0+xcU7LcOEOmfDpDvb53z88cDxFIYqeiUb5tEfMjagcWry76hyR8tWvNcqTeh
q63Y5G2MvN96Gr5O8yCk0V6Vuq0qJ8iQbpWq3g2ytBwyduaKPq66nmGL6NV23kbHSga1maYXgdlH
HJEJJ5Tr1DUPmWI4pVsz61SViIcyvyVGtg7TcJ/jpyLE0FFd805M1LVXZqsmUXDW0/zE16iLBCcV
R0KQ2eibFqll4amOjIdWAnzZ1i9kPV1c7Ed2kaTzesivROm8pD3EGA9SlqnVT3UcbfpMW3Uo0Fod
J524dK0GMRfc2Vo090k7XFyP39UwvFtmqeTG+/j+mKJEucaDjXI6LU+l1CX8iEinezd5FsUkeNQG
EalyiGPWUz/UEr6Mke1rrViZLu7oIVSQhAeGNYsryRkE8kcGcefW+zb6tJJyLZvMbrxAPripTuyj
BoVhHI7wXOA4s6+qqTd0sSuvLnDv2gcXA590kP11ZTEw5Us3RswCsZvC54ChRxJTEfUytMzQ+6LO
/+hO0YCApU9x8exJ6Jz+d3nAMfDL8/3z6/9+vs3/0CSKFkXmfy/6v/tEylUeUYJ1ZBMCF4Lfr083
OxbYfXSE6jecyPfygKdbob00NYoNRi/ab/WJgL5+GWj88IPrjIq/lgdukyVaOxr6Jgxdw/ZjZB5u
p36QV5iw2BUWucE6MRpSsCEC4PyiAuUREPDStd5jwFAz1IxVl4OMbJ6ERGfKdzW6x7D5qNuP0Xhh
kWEhmOy1fF0g7Ff6V8ldqd39EEfnTnaXQfxsdc2MZxSelekwYpxJ9dlDuVdUyGl4jDNxnDfWR5Hh
FPaQPkVmzWPSo9aS43phDRnuz/Io1HSp8eA9szbCH9C7Fw8ElAfWCZAeOtpOJFdWjz5NNhixEm2l
9KHrcD25crwKmPnSUthyo6y0PGQFb1L2wOAaMii1uCYi4dHTYOCWyprnltaWc4IpVUHLjDYABvnO
bQD5pEh5QoHYMisBYBiTmT0zpjSD0Dg3lbItc4MTI5bnna8fSmVvWljXS46BpLdV7AGS22OjQjAL
F8Tg1OmT5EUxc96k1aw0hRWwwvK+BxmgHTIZpa6UXtWssoOSrQiJx2lHxqWyrwoPkV2KmLAOdr2u
rGLBn5caWi5wFIHnb0GULxnW37dYyaL0xZJaqj12y7xvBZouC14FhWY6Vo47JuiPvXzhJuan2hBR
bLaIInV3WJPYOhtpL4wohIUCCjqOGXu1cj6pBXZ5kyH6dWGSxjgirPRJMsNbbLW7WiObJJNxtrNu
a+hfIliap642rbVSdffoFPBT5/hTeo8YkS5xVIOgtZC9j1cPO9aAq7q69A0r86A10VVqyaoYKY7+
6LpEUSwGV3QYBARY/yLsYavzy7n18+v/PrcsGm1OLHppVr4/LI8tkZIFXQ8LKOXnk0v+D4IHTeX/
/spl/GF5TEdMCCQzIlRIv3lyyRbH40+jWCqmLz/6VLd8aWy8tLeUMdOFjZh/eKk+N6TuKYqhKlg6
1uhw0aHCTxQYY17CsiRHNCx1i4i8zxyda8PwCgC2Is4TP1+mmb+1zPYiUX2YEVHf3iwcoD9bE+3s
PetYpZYxsm8IGA2HTYg+u8OIFovYTocUSUe/rL34qDXtow8DRmnRN4QZgBdl6RUa1u9yqZiOhzOz
U/mdVbF46nJ9QaIUy9FXH9X40JAlLLUzgxgvOP4vrmscTGWYm6l6GML2QdD6revht+fq8qmwsnmb
xHRtFqdMoDSfRQ5eJ2pfjbTcMbNDjcEOSPdJjAFAI2srQUMlX2nDvBPP3H9zPXC8cJ+F5COMlxH/
d5Rj1SM7RR3wUPoGCNTq6Mtvgz5cOst8LvOlD3qBlcngqU99VYGhK05qOe71MUc2iB+1nXQebUiS
NPDtFE1REBEiwzIGfWHfbnHUo+cTwmMkZL0d8cqAZYzCybpvRSGzo6HaTtz8zoApKHSfTRM6LpoT
UYCrl2G2yk3Q70wjncR0n2qhA6bX+vNASq6Fl899Ofss0oiKs3biwFiJonbP6WsRbqx23sqoTQou
oGsiOKq8I29M+owQbYYWlihZEPeBKNgNPJ/AZEeuhjtyx45WmhxCksY6S1srOsgnATKVJOu45nj7
Uie3jhZ2OHRpatm5DYF+8HqSlxSGpcRm2t6YPqZqgtYFu2tW8idSai/WCHVewnZo6HddIMIHCTby
YCzikJjDDseiHs75MC2klOpagvwyCQuSAZj+iG/LLJJV4n4kGZz9Xl4VtJNh1OGVzC9KqZ8JdF9o
LvDDRESlRGyvqj/rWgn8Q1qNumv3wOc8I9m7g38bWpmOE7wDm9FOLR6DcnzpTOswGkjv5T4WYxLt
MfOoJdzqWoxerPYpGHdFcerdVQSl2lLitdUTnq4Hq0xLZv1gObpa87LiNkb9ieARKIWTnQ05UgFS
vOuf02/AfzAkpT7LxIPcN1etFwEYYAMWVcqJ0d92oKokhHjZkKGsyA9ZRuaEhLemWCWj5LRthSKL
3kIp7Q7ExJAXgZ22yovA30GFJCJB3OaJNTQZTCaqgBDtsVCPFpkVIxSdMkLjq7+1vTX3J08D9iNt
cs40ny23cM8aNS5urvWgsCDF3UlSU6bXK1fJbcu81NG7YQHXN8CWJ8+FhksxE1HPpSGm86R4c7Nx
JcYiDX7Dze/3l0jLL1bfP+rQfD03fv2zbyr0ATLlpqlCnv6XkTAX2q831U+v/35ToSI1FdXSGTpP
o7S/K2zrP6au6Bpapl8EqPJ/mL+xZaT3nuaB09v53j/rjPLQRf3/N/yNkbA+tcc/xlOioPr+c0uT
ouHLNdVbWeAKbSVsOpX0ag/ESVHPsiKY10/5N/iTfo0e9WsNYkc5oKu5GPCJwk0/xTltGCONy3pj
wim4Yaa+j2/CY3qvvVmcnBhOPNg8EHdmpx1x3OwE5R0Cnh4vs2I/loCLmFjNmGFl+Up4+D/uzmy5
caW70u/i64Yb8+Bo9wUHcdAsVamkukGoJoAAAQIg5qfvL6lDQiLkU1EULjrKv8OO/+BQiURm7tzD
2muVT0DuZTie0+mGSrj9V9NDkqnFFzEpCujab3s3wcn1t+LR77utaKlql9P9ZyMKh0nG61FUvCZV
7Icu1FP/c4exswxTp5Au6tOvNyJVBEUWnPK6KgLEP9iI7ztMr17bOapda6HH/dO47hJAdHxWNGuy
HCB2DWeGjBMtUtWykOlJKRLvVwDEbCqVHmBpD8lqL5ev3Gqlj1RnNV1bzlf692hOU0Eg+6uNcuNb
1qNXe/AFykhN66HxvTFioij/LrKVuxWNm0nhggRWLnMf2ReAMp98LwZqdqN62OBVcmFaEDFra71l
7xPzWIm+SGTKfiDiVhGdz0LJtdzc1Os1jOMh7GdmTH9LKYPOzVTCPKuZaUU60qX1rdyEyKskCGPr
bkBVkL4HS+fKZjJVRAeiF+Z3Wez9slNSu7BPmaioljGEOHF87os8CTCCaNxk7bT0rz3jJyfRM/Ge
glSfl5X7WAb08RCgaUiqSXVykTbb59RMn0w3QxsF+JGcoz2rBcvKQN1HuGuScNw8sz5v8eQcPDrZ
qCcSHt4aT8/G4wvw/Fo8wBWeYAaTc+xe1PiHBn6iBzBvVMEFjF5gpCezaqtdb/ErVfxLXfiZTgJE
MP+chMF1Tt+fmdqAj5qLNiZJJ9WrpzqEIQLP1QdFrKf6OPO/b/FrS70el/i5Vnjuw7BsNPlDq4Dp
xhu29XZSkxnHU41L+JC0swbPOZChO7FubIR1x2vc6oZbN0oBCYZlCh9lsov/J1vzu881t3LhoeLa
W3P9Qfb5oHAdKuJelLggWy5K3NF8Eiga7SJcokn0WHKlagqCPsAR7QcVhzDh2i25fsP21so/S84n
y/ruxPOtXU9b+h+D4ue6wdZxf4s9ZNX2JIPuhNtdgvTKr2mh168tcfVLk3SdsTXzqxjPgPQYWT6B
gJK/pnG0GlfyinYZOJzS8rzCtwCmP00KtJKkuW6BSMUDSfBEVDySGs8kxEMBF33hR9vzrHjwvVs8
N3SyzAvdNc+qUrohPpjLbcLJymcymn6rmJa3FWDTUP268mhFiZDoCYMCjTz7lxv6D8lGOl+DqvZK
aeYm/nxjp8sVHT/ZRnkw4k1yo1rec2rN3FW1WPmuP9JiKEUDc03YEM9xe+58EJROSdEPTtMkjRHO
dnxIWtQSxvBVC0pdqb2UxG322VeArKnhFsaxePW5ycLPlWzVCy90q8+JfUEl/5NtZGNdpurvQPNs
oJHg2LOwhnWlptnXTs8S6S5ePaYlfT4CqFV4Z2nAyxY6rhkEpUWjXyjS5mJde7NyTVIkkc0HNa/J
kGyvEmWtzlqnpuaSXORr4fZjWlR7rmw2d/+ruyzJAY8S0amdjoCQkg1dWt697q2vohYKjTgI/vKY
nx4JbhkDcDdokn/PVYIp6V9fR7/vri8d+iZNQXZXiPeJlGTnSxHQC1wWec5dPuD1FQYbwf/UzMPt
puJ+4QG96A78wRUG1usdZ+rVqwsF89fOlF/rDeFJ5i69WHuqde+bnPs39nq9ObdLcv0yqp26XrMJ
w7xYRAEM8TGKSlt4lBJ2qrKVMH/YU8V7cmnM8QPjobHhXNdBam9t+1sdlZ9VbzPRM+9iZQN8Ttbu
xK6sGwuSON8zQYZsMSZQzGQ56mESmc0iQD4pWNEvUajWOKutH1Fbn8u+O7Kr8HFT15PYToILL0O7
qch+xGttDjIFnHP7VbOAtGxnahvT+gPOJS3PNlCF6MRjubG9qNfmVNU0LO48gJw0v22Qcfwip2U0
cczwRlonExPEawayxTHqeQvpk988mivvZ1OubuNE9y59i3+WN59WDbIeQQ4fyDrQr75l2/LGcLXN
ONj+8pOsoumD2kklzdI8vY+j9CGguVox9LFqPWTh9QYsq2n586hUvysanD9ZliPWvW6WpYpYcSP8
gvBal4J7l2bflaSdKw7JxmRDsk+3YcsKIlqC0wTtogKIzCIvz80CniZnqaF74ElT1btKzVtV/abU
j5bxZQuZrP7ZlyiDbu+DHF4d6CC58gP5Kyhk2pkd+5chG3d1DCusBcuznsAtoKV3IJ7GtZ1hpaoN
vJfriWIuMlv60qjZrK7vA/VzraTylRKW3jwI80UYOvPAjK+rFDWWbXJm+OtZrBjo7NqE8WaccpV7
F1EEt4LkZgj0prS0hGtqt6sAMXYDRpQ2B/HvFL5QAW5aeoCiLUJbHmnMDI551R2vTZRcG6m4sksT
Xt+Nd2EGIQRmtn7jB9Y8gasxVFHdq0raOL2rMjCvG+S0yk1Rk+JJCBmM+EZqanpn5Lx5/KvjR10B
TEGrDJEbpZrfWD21X4E9/n1n9QSuXXsplu6AQ53Rg0HesATEFbPoiAaVPaaIOgyRI/x5sLo7IvJ8
7bdbEOQBNBG/JNL4I20UW1RgjgNIfH9ghpSQxZBHNs+IVraThe6yDDePTl54lxn5yunaUz1Y10oP
QmutiGcS8oYLBV3kczWRYNo0k0WceBu8a5IS46pKIAMIv6wcH9zDKvzsZoG+KNbUOgwAUjClUPGQ
w4q6gZrA2d7q12kkNVPVjyBvKrbfigRhkWI7TfPWna7CRWVe2J65cNxkkuvgAgEJTMiX3XmN/rxe
4yZxZQdlCe9DArWHn1PZWXN9m2E8Se3oCTcHks0Gui75WxqrX0gzw3XrKfcNJQDqYtdBqC5Crb7b
2jm017hYsNw6l23q3ulSZk0aTUhKSeca1rrCamdYbx0dlkwnLyhtaTJHzWJlf0qFuW+F4Y9KhA1d
+RG3B20pDj43hA7xCXdFta4hayk+rQRXlkTx6e8+ZQJazX2ukB/5LUzKIt1xhHOgSeTN77tTxt7V
KFEcqIu6UwYkVDYtHWAF/85rYDfRMUyUBp4Ox8nG93h9ysAAOhYJbzASMsjvP4mOqZ/2j9nrNz9G
zJZK7kTUFt2l7dZPa+oXIzOBunHtzqXk0U0MTtxK+uXV2herlh/KUFvdS42MeiEhRVyrC7uCPMJf
T7gHx2udVtzKyJ5NbXun5ZI1scJ8nJcuvRj2LNgY2nXim1DzhjpM1FKGTsMmujLpSVFaR4POTb6M
5EqkfqExMzYIj8QQJgn73261aGpzJVTibjDdtkQGUZp7cjET3XAS6i2y8ksu4nMp397nG2I436NN
VN6o93GbFbPAa5G6CXVEWUJbPm+MkMgsIAJU7WpBuwwdKsGz1uiLFDEbt5WkUSrTzuET8aQqysUh
DW35lpZpL77a0AZj2QlQ4TCaq5GF3GBVfnFDC78IZQPTCiBWqKoHT/2WWwgyJPK9B9ekEcNDSLkh
pqaStg96WlxuoAFaT1M/nKe1YiFfW12qDtz7BXF5am/nagJaing9JW6XgvyO4sdqZIuQvoDxOCTG
j0SwnxL1KyL8N8gDZDaqPE090zK0232HftpVJHptMYC54sMUQz4hlP0z06FNNqwv8qyameQdjJjE
mSpSEYZIShCnxGv5R4PumUKDtqRtP21FEsOwW1E/+RKuTPi5MzseR8w58OwZwL5xhCJuRfnA3ZTf
NUCcgQrVW9G416Ff40AFE91Xz/EqfbjGadYuAdbViR9M/dRdVltUMI30xvS35waZBANMcQrVExJ0
PhgQr00WQmO4/ZwXU39df7KMeuZm9jQr4CzhrYqqutA2SjZuYXDapmyBglZHA5HktZyQLlcmFXKj
ELtsCq2+kFQzhCCBxdezhS9wY9EqPleD3ERwW23nf7ktdMBlkSCGq+B3IGZAQ+/Ywre/72yhBu4D
/Ba9G4DKhMXrjCGAO0QdufL/iZheuRyIOVJ2hZKNuO/YGFpCGlJFQn2HQv0TY/gejJl842HmIl35
OsxypVULU66KdGBoXGWrlTt1mnpeV151DTT/stEmSVZ/8zcKREAbT3ouN0175m4gtJRQi6gU9ak2
aEIPaBtVggQpt2RWhxUWIUieXcmH5VEXfoufOXTfpcKbcYVfYzQhwYK4hC1uYxAmJDVEbCeXkPqu
3efAtW9iIbbr1upkhW0sfLarirWUhdk0sJ+tMKRxnp3lwrRuhJHVglC/1jbubIv9TaAaU4VBNrDM
elY8Jyb0ATTxjje1gf3O/+68AgzOkAea9FeRF8ej/VeItKDaOL77j37f7XfQiviwCh4x6H2xobr9
zkgKBSHays2XRprOxbZ1UxMnjw3/ltKQ8g1wLaRQZd2hC5TO8j/IK1gibXDkYr+euXBqXu/3VeQk
q3VB50eZZQCFmjAli5ibcAiG0YMvy/SEy8ZChS9Pk9Jlu0kj0P2Bq/1Ii1UJ5zGqPL6pjwrytJRT
VwEy9KaDUpvtoOymbuKFrZjVk63GKqJ82WYWtkUL8ZjxFIJg0VryhGoGqYeJudW227GvbH7ZeCOX
bOJHNUW6iOxiroTcqPS0puc1Cjxtur23og2ke+3cis07Oi+n2/yzFWnb++26uUvy8syWyrEE2UkY
RcbSUnPylFK5GVeJO9vgqWzqtppWpiJSrJJ/HYjQwCBGKIkVfBE0ZFJJ2TknktBESKGK4MIVYYYV
/mzaBtUAgwOtGPCauBzxbaH+VCrE1EN5okBV6EXyUxv4M8vB/f67rxFqTHB6oupJ/Ye49F+PlWBJ
OD5WR7/vjpVjELoCxhH++usmNCpOiibgMY6padDsvI1cTcCDoiRqE00LEodXFScSJ7QjWAraYhod
DX9yrBRxAfbO1atXF3qlr8+VkdJWmwRraUnf9ubBAohaUMFBnKu9av3Pdi7Yd9SpprYTA5YrCElw
MFvtxicGbH0SIh5OmGeUxk9uUwTnlXFaBM2ZmW0v3GA10VV5picQVTpNCW7Oya5p/8BNtKnz3OPZ
zbMILcoiSKeptgk/SXUG8yJwwJr2G1n7pDdX2/xe8puFhjcYW820ykqUoJCSRJI89vVZ1krUpuD+
jCFt9IDte8E0agRq92ZV1ZeBzBnyEaWs7o1go1wivYacEOWopYS4j9JwrENoVZQEFkF79aRtkQJs
IR1zsvSs2D62yLdNWMDbqlG/0Vz3y0rP/OhLlHo6xMhmMs3a+gaYPzF/JtjhrOtIZPLrTPDfWS1Z
ypbWjZhyAOlKNBVovW7tciwLCkWObZEG03WDF1fqeH0hYnCxqk628kVi2dBIKjCGR/7mTM4TYgYk
L7LPKldq/Jfff5wlEt/ggGVACr85qKLL+PigHv2+O6iivQzW3vfy6sS8FiQJu8LwDr7Q3X/ccCKR
BNL/Rab77UFlg8O5YFMe/jMU8DtiC7SxdjM/vv+8rbcu9HzjLg0nBk5HTdRdX4OmddtHr3luVjd6
8xTlmx965V9uyLG7CDLEcb20Sf+cFS2osLolgnGMMrrZZuunVge6tk4T8GDhXQ0/qF+kF3Vs/zBF
rY3qaK26UwuS+MBtgXL5MP/G7TT2UMXKkcmMjcW6EvoFqXNTOv5F0HrN2G9MnWPvzmEjuSqoHK2I
zGQqSYYJUakj+feVvf1q+sZVgqh3FjbQyxrtUstiel1UH7ZWR6SSoGvZPqShN8chocPF2tL8+Vff
TYjGoxxPc6Ql679Nqhr9dM/x77str5Gy5DJ5j8UatA68JSKE2aVbX214ERCRCDLY2TR3vr2Z8PVA
SLxgTv/oZnoPlPPmvY9yqoXrJUG+KmySC04wTUEV3TptWlKmCe0SvZvM/7kt1XM/8a+riHRAokmI
N0fa1GjhzimD+MrYwFvs2tozF+LUttERXk/UZLNQoOH3MntuJx78zrXzqc2Tu60CjJm6c2aBkQjr
5DGH483SP1lRNEvstQBK36iwFtp62czNdiWPNqv8a5pViCDb9bJ0DC69QKOibBKmb6BYo6mTriw5
gNmIeF4mUTQCw4C6h/U5ilWSQInzs9Y2SKrbP/E2vRFIdyhmSw1B4Vot71Qja1GRtbNI+buznST9
aW6iD0PGffldTUFgy44s/vHvu+1P1VPBdhO3QOHOD7uAB/gbQdC+tQN3b7//NQETAvCzZ1PkUQdK
QyNHoQqgvnQw/1HAg8Js3zN7/eb6UduHpyZqFIYK0h6VMq1sIziDAgWnISqcUbwt78mGUtbXq6mh
ZOxGFWGMoLpVsxyauJUM21tVEcG4anYZFhB+kyUFcDJuXP/e9or1hbnePq38iHR8sSS4W9brL41p
ngV+MCfIQfxq3CaOMgcdiUaUSx8p6XrSl6v61pLDcVtDUq7fxrJxUa8UcLeVcrPehLNSpY86vU2E
+CG0UQH0UZH93EAmpYcmnKuPirtGCOEWPbwQjsYWrkYZnM/mWoO/UQ2DSeQ6+EbqhajHbcuva0H3
WJfF3Ua16eMsflmCEDIvVXCopfvd35FFSvXDGn66lSCqc2T/yXd+CMYPXb5YKc9BFU9LqMW0UIbB
HLK7xnYXFux3chM9t7DhWXSZbAU9XpIE13Kta5+l6MtWRWTSpavUTsZrFS0K30tHjlQmE62E81Y5
t1zITAuTSoaLVpbhgo5dU1WWDP2HodTIlYiCcyVKz0VK0iWiGp1QlYZ5DDfVXDqSMwrWa4lyY76C
GWyFXrql30qyvChd5brGvW4otRB5t6OE4ospfwN9feaImkxCccagSJPQMJ67CLM3on4j5Si1BpR0
Qko7Uq0/25R6No6WwCumj22KQBbFoNKkaj5PRIWoaKa5qBjFlI4UUUNKRDWppazkSdv1333jgtsQ
DiY9EAACf+dkCva9Y5Nz9Pu9ybEFcSp5FgcFaECDb5OKcLTSeLFjwHkxR3ubQx1TF3wFBpnDf1KR
nc2hCQ1awi418wdJFkWQzB5Hg6+nLkiBXkeDjWvWMHxm9pKjdLm2t4tCASFQo8yQVBJcqqV0tm4L
JKMUpOerLcQGge/drNoCMnDPSsF1xdNc0/N5JMF4YydbFJyzRe4bi4gmCyWBN71ObjYOqjwq/RyB
USAo45UTtw5/BqtwO9GKDDp9Tz63DOtaLWh2WDlLPQzOhctrb/0rgJGXG9CJQNnN6RYXZqIa63Rc
09MRt9rSDJVp5EOqHU8TxYhmTeHUX0PlVgugEXGBcMg+WvMWenq0auUItSO4PNHlTzIUxAAfx9vw
QZgUz5kYSTFbh/CFIkyQq+Wi8ogRcSgIGkHxbs9qeFXSbFKZNo0kyGCqPxRjDpBuVAYSNCroIEho
E2+QzEvA1KV0TVCbWUXIMUbLJE/GKgCpMFiUcnyllb52Dpxggn+wqFwLEQxTC8dBhD6VJbdXm4ja
SlDJ0TTZhtWyzjzgLQaRcO2Y81wrl02uTqNte9sazeY8dYDS6asVGSsVqlOukHFq45PLq+QO9sNP
/IPP4GmlWRna/tTYFKh2RdDFZD4wvMLIYCq3ytu1i6LDFnZ9Ly+0hSyCZCcltxbebpUrz1O8+yz/
XK6RRlLyKbndue4akKza8yz1xmvfHuWIu3rFD8U3gX/eu/V2lqxB0MTGhUK6rCBtRutcdFm5CqBH
MmpQsbVzF1AOHGHFLCRgCTXrKQ1S6LXNtUG9p2ku6E6+9reofq3iyVYDIRetZ7WHTG+STSV5PbPI
FNsIO2xtmljy8D6uy6VTJGcR+cG/OoQgUYGjo6iqjoPOqf/X9JbIfx0ZtOPf7w0anfF46f90n73x
oGSL5hETkP6OO/qVB0VeGNOnQYsoANc7dpjOmpnUkAWcg1rzLrj4E2smuFOPrVn33lSnxfNXuP41
WF5A25m1LC5bmnHWkwxVtFuAB8GFfBv9sj+baL4gC7VQZ/rMvKxu9a8OQrfX3sPqAUXTBf3y8M17
V/DZLf2FBL89bBzSmXrpb1AcRY0wQ18p/u4+GyhmCtZ+jXZyuoLgLvwcfVl9KZ/a1ew2Qw/rGemS
1S/vFz2s2NMCHv776Ff4XMEY9rj9Zd0Xy4rE7ieH9zIgvW4X1XN6JdFH/rNcXf+0xTWdpc5TXMXX
oXmztadGceWhIhb9CLU7afUrktawyPy0VnP7TEc8dPtkz31rZPsXCHVZ8nlWz/T0HqLCmoxT/neH
E1Q4bGgdKcLBqsuW/dejIP6Fo6Nw/Pv9UbD/E9o7wmlHoxLJoWDL7+MJOGYUqiQv3QPHd7sBPFQE
2nafJEInnMBTsBAXVeBt/5NMr/7OYXj95s7R1V4FSRCUeWksARujHnDmOB6qIZu4hQIlcuKvqZQ4
IzeG60UzV+SNWgP+lVAGT5lbIjKeu1HuPK7BIl5X9bkVJGeB6vl3tkD2lQGIcz2DFzhE7NL0V2dq
KuQvCvNMXD3Gtvm12RBBBKY6rbmauH3dqwzE0S2ZPnu58bwsAb9Qj6Pki5y2cy9QLqi5jHV/vVgp
HtTCYb26/5sNuE1MqVA2pkBnkf//910L6dbxru39vtu1GsxIeKV7v/P1rhW9u6RaiU01mPQYde+R
EgWrIvGpYuDFMcID7mw4PVvoF+j7QuKf7FrepWfD37y6Ip6/suG1HiVF7kjGslxHc8ekjrXanJfF
OKFL5Ll81K61+4yeg5F6WZif6GJx9DFd8AVlQFkZIeJcLmiAuVEe6zN6TzKQLV9aig9UNeLRCpgM
3Oclclp4VyPFnNJIWl7Hj0G6iGNgofMQMRJnBKvo1FS/It8E2H6c1Dr5VPTDFoH6ILhAYM3XQvxc
2jima1Q26rGKN/OErBoR8rV9tf0WfWkJFtG+HDfmpILJjuLd+sxwRrZzr6K9U4y3zWj1oOpnyvUq
mCsUGiECy83PxdK9bM+UMyRdZPoW4CX4glhXMok20iONm6Vpz+Lv6KrQ6ZkhPmQaE/TGdPppg/v2
C5pn4SyWm9FWpue/Jla/gwsh2oyFdFMMcRkSVyO6VoADIMeUP8BPMEe0CQ4otxQyZhBlriF6fW5u
YjqV6x95lNDfOpeXa8ThfznSGWg9NEbqxw21VL6TficvUdolcXgG7HuZ+490mo7AEY386WqyHrfI
Y1bIs9CwFEjzvAHrYkfwyqK9BkshKi3Oc+k9b71qLN1TXilm5i3V3KgEGbmZSiP/e/1jdQ4dVXpn
QYNFI2lF+88nfVrN0q9r+aK8FnieWXwWnCH3RHvRPF9utLF+n35P5hkh7wge/Yw/a22mNpS5LfyJ
WnUeJg8re6xGs/KMYhCieMvyukH/5LqxrmQyA+yQ4BHBNNpZnPaZ/5U1pNzISbAZ9M1YFhDv5LlQ
HkxnbD6IJiE6W1wEqZTLxlzE8A2HMI0qAKWMZVUXV07zNa/MGf3qm/UZEpq+OTHSC+97egMNMEJL
9dJsCWweocKi2cmYZlOE4bVg7nzNkDkvR2xKpFcfI8SA2dxX9ZXpz7xKiJPmmyVQqrL9puagzZfl
ZulMK/eHWyzyJar2Gd86GNFJ/YO0ewJ/WKqPwFKkm8+yemMiaMME/a96/tNDM8bZzFASAyly2aJg
ziOJonH2jEwYilykSgzlujLJbMyDZqz4KWu8nq5vTYIE0hxKPffWOTzLc7OwZhXsZarmjuJIm+uJ
PlXtO2PqK+xHh1Yk54xIcvxXW3aqu1z9uuB/w9T+xrJbPUAHNA5vf99Zdp0SMfnIF/ZTG0RF54/o
ADI0Q+X/Cd47Mhx7yy6abnFhbBtiGwgSBRlFZ9nJR9LnaMHj+6JH8Afe+Q6s2QE6bFAoFNpweSxU
zE3B/PvWsG/szHEdKUfIe/1Lo7+DzvnqTiLgbz9X2mWhLrZPFpp3uveQLBMEean3Yn6Q480+xwT+
Ezvh4IzsOddCoU0aZ65e1LO/eyM51ChlGbD775FBfPeei2Ad/b7bSCrrA+QAOA9hpMNl320kVaXy
QnEU31clpHu9kfiHgoLEVpEJwnt5vZFo7mWP7YDE5N3/YBsZ/JmjGM8GfixQRhbduWTr3m4jLSjh
XCkkbVlAE7SZedFShwkc0coNgovZVDboUHnm7qXkuSG1tGrmLfWVZgGdM4ntzDpLt88yNxsSjiaX
uzKClMgPUJkY5ddAHMjL1jNaI3FFL7aFIFkYp4JTAqra9LyKlxUEB9m4Xj2u5/Zcn3P9z7wzjOvU
vPqr9yKYFgCSmBLaL0Q64d+CLGKc3l48/n23FxXyCpRBd3yc3TaEVFNQxOovFF6Yus6egdWk14MC
vuroJFBfb0OD3m2w63uL9icbkYp+fye+fmtxFt54qnlNKtlT1WWM7p6LZOIDVeyHPIP3ZBK2Y+0x
urJn5gzpPzrCtlN5e0FGlHg+WABKrqnp4B6N02akXfuL/KzCWwQVs/uPSE+oOCj1Gcrq/KedSKNv
j5fW6PJ6gejsxF24KIMmX+g13gRA3cfepfpUVWNSnHowsmiXvjNvzBvpKrr07+s5CdSvOVlPc1zS
J3yd/gR0Bs+L444hUHGfUEYZfUrO0Pw5987rTzreDv4nfpw7892Zcqe7GOPIpcppj30UwOPtOJGX
0GGSxF1YWbmQmwlesS+URUgcjnDO8drp+UBMjlQfkPoFuJ+RsiiabyVKcLPtPJjZd5EyplmP/4s+
nfnLeUSwC3WvSYbmfDVqn7TR/wfn6X9/r/8LRc/Jc/48jfNV3twWP7Pm7ue2WOfbvZUb+6v1j93j
1c/tn/wL//MfeJWiIEQkGnvzr35qkp8vo79kMsR//7/JZps/r8ebHz//j3jrV092/51Z7N7zn9/+
M7H+q78ZaD+p/T+cr35mz9l3v9k9aP55y6vn6Od//4dAR79BKujw6QppEi4hmauB7rHDDSVe4r//
o3vjV+bkN0NYHNKXqS1+/Pd/vAyh0YOpoTdAMVk4Hd3MTxtC6J8cDeGQaiRYl1WdVpoBZmG+NwSA
QswrPNr4ePs3OP1DCSTV8SwUAObAP4AvyiKZ9dEPJZArb4cAYkJLEWASE7eye4MPzKL3oRCiEDSM
uLM0RIs27I/OQiitH88CXxbAtIDn7BBpHx0CSGdviBcQtQo81eyy86d/KOGNHc2CVgahI4+PZ+z6
KD46i7c4JHH0CCvA11GsdOiD6HbD6bMQiNnjWejkpGiHJKNFXLN/fPoQggvo7RBgpcDzGohp6nS8
Hfb0yUPAC9gbQkDp6TshMsKF+vgskILrDQGjHB17Du32Kq2z+8cnz4JSz/5v7C0t7rhtqfQSCL6C
QYbo3RfAdsg/EmLQsEgsu3+D02chSmNHy02PD1hrFgRoqMg+fvRc6P21oHWZViNWCVe1e4PTZ6H2
PxTctYT6gn2SiQwwCw0X++hDUcqDj8ISZ3uQDyXACcdDQBTmEORRXSGk3D8+/UO9c/Q4EfS4iLSJ
PIgHItIuR7MgDIEEja3L1hriYu0uhMPRo9mdMAmWEL5TV8I6/UO9RdUJYw6MhRIXdCOk/3dixR89
F28zWy9DiHAOrTrqDLiF++94+iz03rlAxVj4IABrEMsc4L6gbL1/zf1aWLtCODOgiDLIrddt/FdD
UHQUys5kXDr7cvqHUnu3HkYDR1OkBDV9CG+Q79H7UNDkQ2qjkmSED2eAK8l6k1bY7Sj0TWHiB45P
G+YQ90Xn3R/WgmPBZmK5SXl1j09fi7dasi+zwJsF9MW2fakFfvToKf1zsaMV5urWySEPsKMItXrL
jc8PnI3vJGKYj59uYLz9IXA5cXAovCMq9PH7YpfJemvMYQOkFxM3R2hODODT4r32Z7FTh8FS2ZyO
wyRP3lEkZPtDgPNntwK5Eb01+8enD9F3OEWHKB8K42HAif9xV43rZ/+ah6MH1giW0V0LAjnp/eOT
ZwEiY/83uiGIU7EdAqBElXv/+OQh2Pr7v9ENIfoxTBYCvcTO1n9giMNrdkPgqeEMUtLnbj1M8uQh
MEe9WQCfF/pfSKcSyRwenz5E57QeZiF6YgT0FZcQCP/+DU4forsQuiFo2sRCCWM+yN39zunGL8AQ
shxiYx2W6vRZdBaimwVmEPwRPRQ4OgOshWg+OzKD+Gd0qhIhsZ+6Nzh9Fl3y7zALToRNkkKkWnYw
kQ/feoct0w2hspUJZen7GCQ3aPacf4BhUOgY8ErIYlvtv+PpH6qz1t0sbChqZdIHJEK6Y3PyECAy
96/ZDUECREQw9CSCkN8/PnkIWsz2f+MwBGeaBSe25wAOcHeTJ+gPARyWJAs6CMQZh8cnz4I05jtD
YAVJFOGwccj3j08f4h2fFo4FTRgQgFpDJIso1+5fs1sLUAKaQATADN59x9NnITiijgwIVQscHC5V
k572j+8oOrp6Q5CK4qoQxObUAT9+68GU9c4Q+OSULwQwboC7G2vxzhAsBpac5DlcHPvHJ68FAtH7
v3FYbijx6LXDheJcDpGW7yzEYQguC+J6cnfDZDhJAPZmsSOcp+RKQLnr4fnofSGadY42LcuAm0YA
M8zFSgd5fwgb1gjCeqGd3e2G05f7rX7yLpwkJa/iHcAnM0ieFk7a/iwQdoWoWwBIIFPaPz55FsC3
93/jsKNI4ZAXdKj1IP53OJknD4GT0R8CMANBPVESgKWPz2LHDnW0owRNJax+OwhtF36cPov+lSTU
gkhAsgwY9AEuVuz28Ydiy4ocLeAPnQ12WKqTZ0EvXn8IHCgazeEp4uY4HP7Th+jXL9DY0QyubsTA
OX6H3XD6EP2K2EvQLVLmiMt1VvL0Id62IorTDXpaAxNgMhULF2H/HU8fol+dxN0kqicvT5/CEHc3
Idf+NfenGy4C/BLwAcJfG8AMUmnpD6GzowiKByqpE9b1h6Dbidtol/4fYi36VRjyadDZklYT7GBD
FBfe4gR3O4psGlyzxBd4agOcbk5Z70PhpLFvBVmeMUiJRO85nLagZbcpSHO7Qh24f4PTz0XfG6Qt
TsBbCcbgJxwgzQIQY/+ah3PBUlOKBlMPhfEQayHagt5eSVR4ROnTJigmXftxS0vGpj8Ep4IvJNLa
3Br7xyevhSWwd0ezEJVoKiR4UUQAH7+SiBj7Q4CmFt2OfC6K9/vHp8+i+xKH5cYxF3cql7dgKvv4
EH3nn7+NAcR3pv650y14+Y4nz4Lq//41D7MQ/oGYCGVcrPn+8clDQNG3/xuvhuDiJtssNFsHWAtU
HPpDoECFC0ewRIB/mOTJsyCM6A9BLClIxbFUOOn7xx8Y4vCa3YeyQMfSEcnpG2It8MH3r/lqCMEe
qQkdSj7Z/vHps+gHYnwdUO/iaFNbGMD5J0+wf81uFsyA/8VtFv7g/vHps+gyc4chgGawYwXRDTWS
w1KdPkQfNyjsuNhKtF+LUu6HZ0Egsf8b+1lAqSOaBgkuSMwPEOu9Cua6ITQcBG5XYdMHOBck+fuz
2FW8dVEhGaKuB2a9NwSLjb8ssIMkYQ5vcPJy0/vxzhDU0rGEZIuGAAbs2oG6ixXRPgwT0QXeJoG3
pg7gR9EW9HoWL0PQTkpugi1LseRwMk/+UPLbDOfLEFTtBVwXcN8QawEfYH8WIqoHzSJSUl2i5/RZ
vLW0u1nsYCx4UTu+rIMhPn0IwZhwtNwOwEFgXgQy+IMfXws84/4QAgCOg0OUQYCxf3z6LDo7JwzI
y4eCfQdA6u7gDTALMlv713w1hHAMRG+/UCbZPz59Fm9TXi+z4FwQXQBZGwQmyiHev2Y3C0MFv4Qr
CNfsACANSi39IWzI1Dgw6E+x7PvHJ38o3nb/N7pZ4APiHhCFkag9nMyThwDdfzwEXFEKyAON9B0s
K4fvePoQb3MgYrkFxxOlQxBM4KQGcDghE+3PAt+AqxssKgCjAdaib8zpKYX3ShV+Od7zAEO8zart
PpSghzVFXyI+bXf4T16LV3CV/Y6i6knkTXMjalbYqf13/MAQhy3TDUFKTXwpzMcQ2QOSpfvX7IYQ
q03qX6OaO8TpfutH7dZCxZjTtEA6mEruAB+qe83DLBgCG0guBwM2xFq8DcReZmEKHLsgcRmmjPs2
N/gyBL2JKlkvlJOGwIGQ2+8tN2xoZCjEAeSYD7AWfScHnAl+P3kQdDGGsLTWW9zg7kOxU0VOGyuI
V3vY06cfvc5pPewoQIMca64lcs5DGJB37gukzMDbsRiiCWqAWbytX7x8KMDTtGYL8vkhQBoQDfZ3
FDwAqFDh+ePcDjCLt6H9bhYAUEUIhtiKTgV0/wanL/fbnPnLEFxENuAlRxHG9uNDvE0WvQwBYp4N
RYxGdPxxDwQGtf1rHjYtVYWdQp4ukGQDDNGPkvhAOM2iZs80BkjcsT37s6DII9RzBFajOzYnLzcM
BEdDqMLXpH+EW4NC8RBD9C5WhsDVRA1cUCIMgRvEmenPAncZiDnYH2cIkAbtIr0huIxIGwiQuTZI
Wv6dWYiiAnAZRZUFunn/BicvN1n+/d/451wI1IHgcKVXRRY6G/vHpw8hmNXeBMUMIZC6wKP4n0E8
kLeFHgwI+0gUkTgUpMyHMCDkfHuzAALCF6LsBqPGEB+qZ0CgsmMjibtbFo2HAyz325TX7kORzLMp
X+B2DgJlxx3rfSiQzYDuqKbvGk33j0/fUW9bPF5mwU0EYyCZZuqUh8N/+hBvkai7IQQDj8jKgwUZ
AhgA4dv+SxyOHvTJmELhSYE//vgsSDK+MwQuiAjFgKoN4dO+RbO8fChRXYUvkqahIWI9oBj9WXBn
qxxwDMgQNorU+DtDCCQqowBNHMRVO07coa8F2yp5Wi4NuuoOS3XypqWjvj8LUV+leZJUKqxX+8en
DyFkJ46MuSmyLCIgFuCDAYZ4xz3AfYMsAP+Au3UAS0tSuT8LDjd9aCDVAM0PMYv+rUeQB7iBNhXQ
7APE3dwN/VmQkic7wf0NzutwbE5f7ndON2EFXVWmaFoeoo+VYk5/FqIfkLUGrzuET8s36Q8hQMH2
zkwN0dgIUKI/BK3ERC+cikFw5sSN/SEI8iiQ4KsNAgIHLtYbYpewUynAkMAbAJNDn0hvCL4SB2+X
0h7kdPeCYpxleFNwN0k5D9J/AVasPwvEUUSBhHbBIaDsr/hdDu4BACkLHh6CPRpuDhvuA6e7v6Mw
s5TbgOMDoRggZw6SvP+huE5xQDjeKB8dTubps+iF9iw35QV490hLkfsaYIju5jysBZcExRFQ2tzg
A8AboFDofShx30FNCOU62fmPLzelnP4Q+FC7dDY8NgMsN5DW/hAUcQHVCoL6IUDgtLv0hyDPgj9L
R7NIr+0fn7yjiFX2f6Nbbjrp2EsKHKBDYJuB7x0PAb0WgRjNY4RiQ3jm3Az9IQBpgNmlz22gTXvY
lfsPRaQKRJT7G7WzIS5WwLm9WXDh6dhYwZ1CaX3/+PTl7qXld5gDWQAfqVcNQf/C7bZ/zcOHYiVE
Qh4fhHrP4dicPosuXuyGgLNNQOFIb0KXs3+D04foZf75UJDbCoJJENRDoLywqPvX7GbB0YP/hV43
OAMGmEXfPYB7jkQRmHzRCdPFzKd/qF4xmhsbIwjHFvc3PVAfj/U4wr0PRVoTTABnG6h5F+GcPote
MVr4HRSJRWsjItbdhvvAED1LyxCUq0TdHhh4N8nTh+ghKJgFcHwah4QXNUTmnzftrQXblatbMOkN
0l1FUeedIajC4DeQfuRu2j8++UPpb6HsIpMD4E7Au0QlepiLtbucD6ebCi5kg8BpyXAOYaPeWQto
GQUCBGvLQf/4h6JXfP+xu1mQGATs50BIPgQVDx5TbwheXlShkcAWeiz7xycvN/nY/d84zIJMMGlz
oEv0eA8xRA/eQABGyZ59RYsV/s4As+gntBnCZiGoTYpWlQGG6BVAmcWu+EkyB8BdBwI7fS26+79b
C/wbCodcGcOcC+WdHYWBFaxkWMEBQhjgBf1zQSIYQ/7/qLu3HUmO4wzAryLoBTQ75zEsAYasW8EH
GL5ekAtpAXIpcFeA9fb+ooaVWV1Z7hxkBehJkiAE9qqjIyMPcfjjD1GgpNr5bLP0Wbtpcb/wnBWL
mbvekqO2cFG0C6XK88C70VvgcUpw1S67SOKmvbuBlyEFZ5gYKuGOagAz2Er5aLqeKJICJPPu7C+Q
mE9wp2Sva4E1ErSoD8J6LoiQPo1Ge8OZUpyc5u0G2KWbf+S8pKZWJUd3lFetbJmihUdVR5R0TpyM
8vG4iMsGrmVHKRvGTF77CqbltAhbpl0oEcxNxPYvQWxy+qa922Cs6kKB6zoQJjllZNVoUexZRQTz
o84IGe2ELhIiymJXEbIrdxF1L5xkZ3eUhTqwRXi00b0cKcLyC8Z31GXD77KjZKDDjYrDkeKqNYg7
fj9305sqU/Q64eS11DSuRYOWj9BC/iAahmys808S37/J5AjC+ORiVZiZlExOg4+KeFWnvdRgdHqc
j1id4PYyj95lwZ4j4/Er7+6oLQIIum78ci7M6EV7Fh0xGWXcuO9aEX6+18IA8ow+Vk5OWYmqRbAy
BsGrbpvz3VWcjHZHcTijvVQOJJ6lVclxW7QOZ/AdyNHq80DMeD5KYovy/teFcsM6EGrFnu/zWghX
1pWoImT+nb7okEhw1e5snUaEr5Zv1iIWua+i5LAt3EWtiCBLx9HjVCRESeFWtiJkmZVx/ZUBNZEW
b5+kGHGkTUy+OW6r9RcML9SGE72YWyyOXEYdCWvw+YjVGWhCmFeHXF0PaD4BagIpcbBQYNuBTYyG
mAwtLkmVl7fbGqGx0Ssr/ZjgDcptrfYstpAmgjSBHJSTSrhApMZbEQHIeVDI5bFlaFF/ZtUCWkBH
cXRHeGTXXzC8aZXm1++oItxRPGdtKhmMZIEGbURAZ0dRHVoei3Yx1bgWtfJftAAo4kSpiMUtkrBQ
l6yJy6ZVjHaHcJqjMbC8u+Na1JC0auEOlxh09jBuJYg4OHowx95WCfOU7ME2dl+18Ghz+vkNrqgM
c0s97XeUFI55cYaQy6slxBce1uZcyHFLzcM/yqtt2IrHzd1CTczYNUJAi6bEWkKe1iFr7qgog0WU
p30sAx8l1mvcZiLEFdYIv8zm8A8vlB/amhvgWeIxmlllndePh0VwXdfvqJvW0VNdDW75hFqSh7Xc
c1WEVh5IVDGrC/H8HeXtbLQQWUTbZDB1pLhqLbwB/CPK9hAtHKnz2WabtrjeZaFEMEFl7mwQVJQ8
Ye6yZYoIAxdc5MqGQc14XoTSV2MLWVQ0nC50efn6KI5r0QIDvNhephgjllMp3vjFy0JFGZ27jr0h
vLWMmza4dC8WahHhPKjiRlo7IRDTQXB5R4UIpHTanqSKhK4JhR7FkEYLexXKXP5DEiZDxK6ut2gB
PL0c7mAOKHt6dEe9zivewKcXEUEVwM15Vms9v2nZongxZUfpLFVhpYnQu4aCJ7RobcFlDoyXfzvc
ZcONi9jhQGKhgPQlN/Fg5WA4N9WDslB8NGooiIkBzr96geRqNq1nFahP5tEQjAxz71y1WKgYEu0G
oUQK249f22gBh7/QfEquJXjmMCvlbK22CAwqKGog+lA8lT09vqN2pUMLxQ3keiBcM7gxhdJwl9Be
RECJ8tKi+paBG1Sv3dtiKejFOiHJl3JePx5eKGx563cUW9ipejvAQJTEznsghuQ0O0q6X6ispyCo
Uc+H9mBQByJkN+NEsEvG/ItNar8uVLCVLrPKeArnNy2nrLGF0qo9FSUrsLuyG4bNrdbZighSFvsp
2MISRAh9GxHh5hjbEpyrkkbrx8NaWI71O4ot2EdbhJMHxplxLnb17jjd7o+oEduxKUwaPPBWC6VJ
bwZYflDArB8PL5RTvH5HXSh3rBJrUibHq9dqwWkWAmJGxT+dcYHsSiRhCynJcH44hPz/8wsl9m0W
Soi55Mw5tRkAS2FEIyJI+twctlRGrLdtAivmVklHTCBW0rSX4A2q57RayNotOPOcKR6OWSvCZorx
wYGOqk/78LmQ2joQYa4eJ0qBBJXN+vGwCB7A+h2rLVxPeB+1kcfUyQQtQJQaEdE9opwkvQn0Wp72
E1o0C6WkLk0UNQxebT38wyL0y7VaxNhuNVbBN0dh/XhYBHdm/Y5iC7evCozQ3p7KWKg2EBNux1iH
wAVDm5RfMK7FDmDpGlSIw0YmWNV/kZC480w3R48hVGGCLEBb3fnigveg2LPYIoqS0REIk5ORPfCD
G3MLuRnaAJ0l27J+PG6LXf0ibBHeU4DlJe7kWc6L2PUlhQhZRwfv3jJFW+B5EbvOhUWEAEmvrBs9
hctLCn79mcXcksxAB1JqOU1DKl+tCM0EcEs8hBSfFnq5EeGGBXt0fSixZpi7hkFloQCzZb0EN8rd
58tV0hCNFmpIQX0bs2EEGAk7alcptqPiBoeUAYcLnt3z16BBontbQDw6fryD28AoJojYAcloESTj
MbAdfSzf+fzDqpDQaBFV6IWWPYds3KXdiggnMMadcKYSzC1t04ow1EGIBJ3FYyuHf/imxSt4IQKq
QVOSKjTmA1nCFCaNGvUuRy9EOBUGzgMo6t9K2LTcskYLbTbBKBR4uAyApe6dVoTvR4zq+EXL2/rx
uC2eLivFy0IZHRgHnH+QQjlyOehcbjYmc0apKqh8c6KkHbnTIkJVwZMH+pjDe7BLBYcIrgFuKpE9
qPZ5qImkWrFn2bTRA8/P8ezBB5TdMG7uXbZ50UKaSJesfvvIGp3fUbv3YhHhTEfX3sLOmCCipgfW
hZL+lRq0Zb2qCWgWOeXy5mxE8GqjwMomNfwYt0W9rTciJOaD4FrDbAW7jIvYAY/Zwp0SYLvgf+Ta
lg03LqJmIKoWrj+wQecvh4Ni18e6aOGO0uoWOG0n4/ym3ZWrXkVoXPBgyG9mpFmsyPozy0L56QiL
zFrmEdbYYNwWu1bZ0ELNLbhK+VPBILv+gnERO8DMIkJpAYkGAsjIBp8XsQthFhEQUkCDkfJK6BGL
0Uvrz6y2iBQnTK1E6qZLbXyhXg5E6MFRS3JBpRBESHY0WkTLLwBWdC2nVGF2jSphC91VHm+EnyKN
hGTRvl/vVUSMtVSwzxmnaFR3u1DwgkEGaL4eg68fD5vbiqzfUXYUqjBpfyAQxbeE+ALw7UBETM/R
skdKgmduQVoR/iOjGyr7kNBkaoxNua3LQoVvYDP7eumD8vGwLdAmN1qAVSoxhN+ZQjbuJmpFBKKI
I2V0VsYdteFVrQsl5EY+Aachriy/YHyhdmDXOHrS/jFvHgmMg3FehGazdqEiW+RdoksGeOlllxtc
tIjaSJCVRq/6+R2174xeRAiJ9Y/ra0ypiG3enGJuV7n+ldfZMBUcOWxupbXGFuFAhT/Ls03oEXOb
NuGkIhk+Ak9GAAQSbtpN1FsWSuY/ZsoGpCWjfrGpDW5ExFhIgZJQJsFV08Pd2EJkwV+OWm4K7Ieb
0YoIMA53M5o0E2I9PRCNCL4NRiRBEqtXJcc37a6uF0fvEdGW1qToG8rAHuw73RYR4WsiJKbEpm1p
XIsD5192M4AgkW3OcA8sS2sLSRwY80CaJHAWyXe0pxvJTwCX3LIZdT3dCa1PC3bsaNwFxCshtKfF
wUK54U0BjRxCAmCG/90ulJsjeqPlvjKIfJ3h9jLHisSRCgSTgu7pV08bR2uL6JgU7kVS2+lbN9zo
uWCLVgQDBB6Hu6bEmiCivpzlMtey6emGo3hK6Vw48kB4Huwdk6NTRvgpD66LXbUAu7RK0ZKbYAsA
g/ZJcs1KSzoa7sEEh9Pb1moRZOxCGKlgddb149Edde9b1u+oC7WAUNkhhwXrpVb+i4gYAmq2TTRP
ZpCeAUo0WshCgcFx/ZVy6y84sVDtjuLxozORodfGlSFiR5IZD6v4D3jCEY/5mWXDjWuxm6iyiJAs
t101MKTAGwBWWlvwDVy0kTDK8GntmlYEJFlQecW5TDkXZbHrpo3eCOWRyIAkFBekS1stTGv3cJsL
k9HA5XQ3tvBwS5gLuYV7KUdvx6RhR+E7kFGTH0RCnQH72dNcLCJEkaZ4BGkY93ldx9FzoaWmsYWA
OFqfZDedi/POv7e7cf6JAKQNa0SYVH7BuBZtjVU0qf+MjJgUfl4EIFRZ7PVcWCW3FGdQjjMDBA6l
tNqziIjWz+A8A27IYGU/cDiXzjAmF2TIgxRTjdoCoq55L8QUAgwXIeaihCeJPY9EPOmAt21TcCDR
atbaQoeslkY7V4YiYdPucINxunXTSUILlDysGa/ejoBuESF3h4NT0C0PUvb0CXMfbNpoKLBzmVt7
0rqOwyKATdfvqOcC17HeQ7X1x01r5biIXf/FslDxagcUTi00wclBDNxogfxKPByJlpQkqrC3FWHu
TEQwAfpJeLtFvq0IjLJCG5wESGDOe+bq/60IcRjszzJBJ+FcqEK2IriZmJFQ19u6569BKM1WhHWS
p4X4R0Nx/ujpgG5EBNAc2yDUTwonqq6/VgTIDxSZMhOnsOyG8aNXXYxyuvmZfNllLkxCJkdlvvzM
KoIXCHUMrAYZnLBpqz03IqxRXB4Bm08wdy2iVhGcWV0e6iOPGb2T6pCtuaPWAw4X6KL6C8bN3eaj
4BpMGXL6oqH1/MMa6MNGi6A70y0bs4wy8FEKkAciFCa9qWhRM6CJcPGtCFbQJIbtM4U1cZN3LzuK
jRXcZKVyWshhrVotQGrlNnH+RKf3+vH4jqpnq2oBWaRpL6a66bs5LQIdzvodVUQER/xa+fSE9KMr
4mChPBaIwiJiTVmoFuUlihQfKe7h4jRJeFVy2BaIKtfvqAsl/AIKDm8zgTgFq+eBLUKETJFkM4zA
+guGtdC8s35H0UI8KZQMkouYs7F+PCyCRdfvqCK0FCgkRT9JBkJbk1MrIqD+AXAQpSVgm/UOtCKU
ieXTYpkyQhg9L40I12wMQY6Goow0C2+mFcH/kG7WXSWsLKYaNvcmdi/mhmhWSYrbHLN5+QXjIqrT
WkRgTbFKWIQfUtDyGx6LKgLjmZOHkMAVVXbDuBY1hbkRYTMFb3pwTJbDPywCgqExdzTbkMHkmifL
x8MiNnXaqgUAlmSzf3mbMkS0HkgMUeStqSykXCDAmu1C8TVjaCPnOQUwsyOIiLg7GtAsk+s2pdde
nqDRIp4KSxQF6QxbIP5rRChWAWGpuyl7Z8TdbTFaSjA6txS7AQirqYY3LURoq0UcagDwgMMlXIOb
n1nOBSdUiiXuWpD88xeIyPpAC6yGsGSuqZR8VFuMDl5J3iYUFlxAwmV+ULWPB4/fjJYxp3S4gXFV
WyBX4JhLEKbMvwCJaW0BZqIOExyW3u/14/FNe/DqvUiiyo1I36VQjqjXrj+zLhT8KUSO/GDOjjoo
LqBk11X1wbHwhpdfMLpQUvsNKhiNkOOgmTWc5wTnnx+zX6gQoZ6u2iObk3FHtbAf3DLBuSpfLl1b
TTW6UFAM5RJazQ2qJl0OiqfFKoEynft9sFBWyA0cRe8UP6rN/Ltj5YnCx3mKRrHVVOMLVb+jLlRc
49KDz2jN68fDIpyB9WdWEYF6XLBqDxn5KJWQVgQPRG0hxoglQE3ExAdaSHnhoPOqprBgYaJqtFCX
RPoeTVzwicWTG7WFjv0jEbYS9cBZMnbUpk5bzI2XArJhITZJqE4Gp1a7UMFHsHQVpADJOMYHIuJF
MgAUArlGOCdsUR6EulB2q9A+IrGEJtMYRtxqIWkgPRFM/Ak5c9mg9hoMARwpPOAZVJ+C+PYy5xxw
DCIoFsGUj8dt0b7dgTwIhLZ4LGWKB0bP1haKYVEjtqUSWjy2BYqyo2BxlMFFShzPjE3bRkkA2prp
cENAzSTkozg57R0VvHA8Tung4CZY13HU3NyD1o+C3wQr8m7ruM/wo1o0i8cC4xI/8Mn/Om8L5YOy
EtXc+sp1qgdqfnNsxheqRRbFsGh9Q4qHXqXamz0u4uCmBTqODRVha4Z74ACvW6YuVCBZFGDkQTJe
vY13X0VE94IYKVqvE7IHfmyrhXQ2GIu+BeQsGe5B+Y6iRbBwqo2IkTJayL3d7em2Z+NFjTFiCUwa
LpADLYKeNqYRQrueT1B4WFv3IG5ZWDL0sV6kcjJHzwUtWvcgaOtNEQOXMXWhrOOwCLXgZkf55qBL
B0OVxisv1riICi4oOyqIFaSy+ZwZzK7uorLYVURM1japWKcHz3NVclyLHXWbpfEYBduZ/ITX+3zO
nBbtHRUzte3baDTdeNXDWmxYB+pCSU+IJ2EcBDFlww2LOChGWynZ8gDLB7tJMdW4iLrxqxYyzvIf
pGTQ6EEylC1TRKhccD+cSv5gQiAGd7/uyo0IiP+liyTmFawfjy9UzaNUETbTgnNVUD//JGngKlum
inA9AQUvh7se/mEtlKTWldiKgIH15iEEzzh6B++FOSRy8nfK6YrqZTeMa9FiDzQLCV/URyL0Tjh6
dn+7UHGq47LCfJzgHsgLNSIAEoWrMVWKNc4/SbzKVgQiDT9fSjtl0wL3HIjwsoZ/EGmvBC0OnBwx
sZSXJVw4NdZfML6jWhyI+AtAW6SUw5MTDfvrzyxHT48YvzwCGNdt+Xhci5f21VO7lWQBp83p19PC
2Grh4Q6Etms2IZwEVj/YUZ67GOMB35zhcEKtHGjhAnFLSVQkEDMiaG6fJN1nWnrC+Zc5LEoOm9sj
2moBLsO9YY+cQYQHsR7/IwYIx9DohMkREmcHO0qlyiIJ9B6Bj1clTyxUWexy9KQlNNK5QZQAEo6e
cG79mRsR4q/gj4U3qW7WsBabmnkVoR1QdgJZMDhtUXJYxCantRERferibm3FCQ+rLrB2obTzxMgk
SaME9mlcE2XLbLQIQyNdDbKtYqrxhaqFuyoCLmsB/avdn4fDuUCK07oRwUcziZx3sjHVCS0ObOFF
VXOzhmqtxVk8IaJ9kiRxIm0HXRkU0etuOCGi/My6UOgCAP4BLLlA50V4EdafuRGhiutxBZjPeC8O
mun4/TaSaDVpZjTHuNWCmeP6iO6L6qAM2+Ko6BbtvkwhuolXY/0F4yJaBIXUgYKe6kWkKRLeCx7A
+jOruaMoGYgW13DGQh3EF6gGo8Nb+eI5Y6Cz37nXQgt8UFBz0x4EY+XYjNuiBtbrQrm2vEiBNtE/
eT4tL3tQju9GhGz9B/jwhS9nVXJci5bciYOm90LWf6mJlV8wLqIlA0RvJ9wWrXr1NvnuYRFc13Ul
6kIFze4jijtvXsKmNaWvEfHB5YG8UqZIVv786d5PbBRuYylFQQfIEoOEE063pFCrRUwQUJwMwtIE
90B/9ZEImUFEHRDaCUfP4WpFgPPFMEJrltDiEYi3VgTXX2wvkLF5E8zdFt0CywKQYzI1lFeCLTh9
rRa2q94LHLg5Q+d3Yx2WTcs1gPfX8hsVq/UXDJ9ujuX6HeV0y/tbJ26zhFSCwylZ04iwU5dSsRcx
41zoeTkQIeEVfZP8wQSH0948EBH1ekVQKdaEO8pF1IrgbwaP10KWWTbcsLmRTbQi7mOzqraDDib4
tObPHYmIqdrwujyRouSwFqA9ByIgOCO9GbNbysfDIvgyrQjE08HRrVaSEYgBxrQigmxQdBF9PQmb
drMry+mW4JTJUSXR6ZFhi5p334jw61VJdJjmiGg37VJhDbR8zIQv98uwuQF8GlsI6tVh4A6SppC3
1ArB/y22VwUNXvaEc3HgqknRumSBwKWMUt6L9qaVXYENcNdiksp4WNsMp2kqAa2UO9Byk3Au1Jtb
c4uKtS0vdD8Ztqg9HOVchOcfyGZVsYRee8Xo1lWTI/L1am4gWNXNGj8XLWSXcyOgBMOSpE0YyaQs
374XCGpv444iJIHtB/FpeRCqLeyjmAIqPZFBLym0bnZUHGpwk2jRzMANQt60InRMwOS40FMQFPsp
geFwRr0eho2zuZ18Ob6jWoZ8Lcv6ZN1RGqQzkEVgUM1Cee/45jzBYAQsH49rUf3isqMcOyxVzoYj
mHHTHoSTYQ2m9uShZy8X8bgW7Rgg/FeSXUJ7zn9GVm0DuikLpTtFHKkBO3o0E2xRux82IrQU4Azw
biS027hA2vfCiQi6jmC6kHReN9y4LarTWrWQKJLLjsbiBDJAN+2BFsJtWFRkW57XBC0OsmrGrfE9
OAjkJJgbqee62HWhuDbSkiRkYDiDKLsVsUyUBeHUQ16zkyfMXTZ+1UKXqUueh7PFiA+L4AM0WmC5
CCCtUA/I8vwFcsB7EAXie9+unE5Qwo5q8bRERBt8TI6zr85rwVtqFwqODLP8QjWeIaK+OcXceiM4
/tLB6Kfrx8Pm3hSLNiL81zh5ooAEwIyel2ahIjMYJN3RS5cAJMMc2oqIGamuQIylYBTrx8MLhTNo
/Y51ofDLxB0fo4ZSaklysa0IBF9BGQBlmUCcAqHdXIPmIGvvkO8KXqGEoFj/YqvFEqsiLNUAVX2g
cVu0zXRBDRHuJudf029Zx3ERbQgjDxVsBJqW9S0knG4MCu1CeZKi8ZqhMgKxTbtt3bSKuNIf3F2e
8/kciNVuteAXmL4FLq+sd/4y9741ImK4L2I4by4we4K5q+tdFooI9JUszbGt6arxHdV6ICZFB1uH
9IRDnlC/8IPbhYokSBS8o+kgwRY1Y10XahlqCXZnLEICski01Wphmfx+N23O6W7TLEHihTAA+Ry0
Sf143Nxt4o4IsEfAA06OZM6q5LiIlsFywdm5pGBaJBASRLScqETIrzh4wW+d4B5Y8XUl6o6SYQEp
ioELm1BwfKFa8FI0VqnkRkFa8i7hGmzT8kSoqnstVGFSigvV9a4LFUzHjp+9m4Ft9oS2tgDJQS8T
715K23K9hIoWVkexGzEL4GDGuWjxUZxAOPMoEkvLJ8QX8PDNQgHK44fQbo/CMuNhbbmCzSFBXhnh
vcOR4YHU76i2AFh0sAOWk3G6IQTbhVL4DJCGpFdGJoerdCRC+iP2bQZxisC6SaIG1j/YAiK2T2Ak
0zZ3oIXcqbYkdQzkB+WWHL4G3RLtQqm+xNTXR9dUfdrHRVTvvu4ohSTAaVmcoE1ff8GwiA1n4UYE
TjIxhvREBirYaq8/s4qQv4Hp40kBWSZo0ablzZRVJbGhAg6S4Q22+aiAscdVC+ae1M5fdmVdqKV1
XGih2y3hpr1pq/ZBMugfwQWcaIYt2r4kIqKr6jHGImRUijfEaXWhXOcSkEqHikkJO+rl4I7SU6At
IrCiGZ65lHJ7LmKWijhM9i4jk7NpsKgLpYjEHsL7GFq2/oLhC0TCd/2OjQhZNdA+CEUZqfXjEyLK
d2xESJVHTV2JJCFBIZOy/syNCPb2eodnm5Az9yociJCJ0l4VzfzVexhfqBqjFC2ANHhSkd7k2JZ1
HBahMtVogSsJPZxSuKVKuGnVWg5EcAwcbf55BppFYNqKEEqqXASelqj14+GFsnHW76i2iHvDOCPH
MiUVfPAkeVXVi4MzMaW7Cii+1cIAwsjm+CvDM/dtByJQBmjdgq/MYME6YHaN/pGoHoqXuUAlThs2
N8j6gRaiYZk1pdYcLVr3wFuHi8eWDVblYqoTWrTJoujuAH5UiFYaO3+BHBAKRT5N3p9BFtb0dR3H
tTg63a7wyA3iZ0y5zNsSiQZ7IiQ3Y09lPKwH+ahFBJKqAFAn5GkRaq2LXe+oYL51YNA3wImuH4/b
otZpL0RImVusgBidF3FQXBBdhAAkWCmAmQNWdubmNoswIO5yjl5Zic1CqVQp7JnZmIG4O2DBogXm
OU659ygDN3jAH0WEm9wIco55RunQ1ly3zGahFGFMrYCrFcqsHw9v2k09aiMiQphQAbioXMTDIg4o
qsTcAGQuc65ORqus8uC6ElUL6dMA9InuZWzXj4e1kDlbv6OKsJk4gjKQyCjKnh4X0SJRDSd2Q8lP
iIpTCqDVL65acJ8kQFCa5FyDB3naGN4dlAS6GjIWCqy1sYXEhGVCQYdSsT6Kw7Y4mBzBGw8ZoJfS
tQnmhqRsteAXqPAE6WCKFgcJinA9KCADCRmQcIEcZDilThf6W938GTVWhL3NQmkBddWyhSCjbrhh
c6unHojwWkBPg+1mZJuF1q0I6CjQaabOmEynY/VAC8goYHmhWEpzhKa/VgtvBeAgwIya+vlrcFNE
LXdUTJtn6YUxLOPoHQBmwAaXGMwyZaDldYm3CxWNPEtZz7YqV9j4pj0AzEDBwbsGLXsG1SdYT5ug
iFxaoA8MXthkJ8e1aMe1u2H1hmny5h5kAPI3HFRlR0Fme/U4hDl4WumOxtwaP4OnI4kJXO9Om7iL
YtK9hmUxZcK4kygStlp4Kty0y1T4WqQZN3fbU6yTJ0DBSlYL/8H6C8ZF1MxcNTcEFt4i0Q2n9nwO
BMhq/ZkbEUj0JGlpkZF+NHCwFSFtF4icIMHNuEDaDlBrBMWug4Szk8HNYjVaLaRAgp3WiN8MBIV4
qxEh04WCHzOL3GDGpq3PWjE3z9/hXga2J8y/0FvY7qggS5dxVmAIjplVyfFz0c61h2JRTIq8V8QZ
Ceei7YwOEQBekZsXARQfaFyLgyhpyalxQLx6rsPzC9Uy5D+/xBR159rLmgETPRi/ywvU8xS8cQpW
dcMNL5RM6boS66ZVcosgKcYypSyUTOaBCKM5XVORgExAeXnYWhEBfIwxYopJCTkQVZADEUEVLFxV
hknIgUDFHIh4EopB65pvmfEktbzN8ESyLEtkrGc241w07kGI8Fb420yShKo977hZKGUT21XZUIU1
4wJpUV7w5YgANR4GRW3npv3dd//zT3/59NMf//r5h+//9OXb52+fP339wz8f/dd///unn//xH5++
/v2Hb90/4Ctev/ffPv786cu39Ys3X9H/E1e+4je+8/O3f8Q9ILMRD+bv1j+9iPrHL3/gzx9//PT7
3/75p5+//fU3//Ljp58/f/dxNcfrPfTdT77oi2/bfMPmJ6/fE4JweYc7SdAvi7P5c9Zso9r6U0b+
wFazOAHX9PqvL5+/ffr+N//57eO3T1/3ev39y7ew1l8+//Rl8y2bn7TVrS7ir6RbUBN1tPvvz19Z
5+tnP//V2q8W+/j9j5+//Ovnr98Y8w1Wg377NW1WN8nr9j/YjZfq/O2Hj18+verxKy29/DHQk+KE
S0gvuheHn3Rtm0W61iJujfC3n75++/jDH3/6/tPm//p/7K1q6l9RQZAo/uxmbNVVBbVOvOU1eVcK
SrciUuFb0TTynlcVFFMXn+CKA/bOFLwc2XVVwe3Qr2kU3A0Mu6pgZEVmO4MBpd2OK7uq4Hbg2TQW
3I0Z6yhYw7BpFJTe3U4g6yj4Jof5fV0yu/lnHQUrF9s8FrycvtZRsOY7ZlFwP/utp2CJx6ZRUB1s
Oxauo+CbchTv6gxKrAQLDzjy62SsjoKVRnwWC8KVyUiGqy330nO2wbem26L7qWAdC9bMzjQWhMMI
GnnwvaV/oKNgzeDPouCeqvu6gmodk/miDcV2R8FaJ57Egg3Bd0/B2S4ZCl7Si3cUrFRK01gw+nI3
zOMdBWtTyiwK7knJrysIEzrbJYPI54KvvKfgbFm1YCq6YEvvKThbVi0cNGV2LXa/cLVfVxCocbot
umOKv67ghmt+mktGjXNLv35dwQ2B+ywKIom4IH/vKDhdyiKGxV9Qz3cUnC5lQcFL4vvrCm6o86fZ
ojtO/J6C072DqooXjPwdBStH8zwWvJwHcF3BzUSBaRTENLadRnBdwc08g2kU3M1CuK7gZprCPApe
jkm4rqAi9myu2p4Ru6Pgm3Ch7ynxi4zjkma6o+Cbelrfl4IC+i09dEfBSjA9yxnck1N3FJwvJwPS
eEGNfV3BDbn2NBbcEXNfV3BD7T2Ngjta8I6CFTs7i4J7UvLrCm5ozedR8JISvafgbEin6L+9oDK/
rqBWtdk8mT3L+XUFNzzps2zRlx3H+nUFNyztkyjYMLx3FKwc8dMouOOX7yhYG26nUXDHbt9RsDbz
T6Pgjlu/o2BtNp5GwR2zf0fB6RC/zVyBjoK1WWsaC+6mGnQUrDx00yi4m6nQUbDTmtR0EG1bVv5f
2go0dF9OdOgoWGdCzGLB/TyJjoJ1IsVECl5Ms+go+KYGvfeUdGpmafQUnK2EjSzgcpJHT8HZwqVl
kAGS8DJHpKPgdI0hCOUup5h0FKxzUKa5ZHYzVDoKvonP7X1dMrsJLh0Fp+sfbObHdBSsjJ/TbNHd
9JqOgpXxfBoFd7NzOgrW6TvzKHg5VqejYB3MM42Cu6E+HQXfNBnkfd2impS3I4U6CtahRLNYcD/Q
qKPgmxh73pUF9+OUOgpWqo5pLBjkmpthTtcV3IyDmkbB3Sip6wrquZ+s+IIP63KQVUfBN7EDva8z
eGfawGbGVUfBOi9kmi26m7DVUbAy2M6j4OV8r+sKbiaEzaPg5XSxjoJvmkHwvs7gbrZZR8HpsGpo
zS4nq11X8G1M1O/Lgru5bh0FKx3wNGdwN1Wuo2AdZTSNgruZdh0F6wiieRTUlxXDun+ZqNdRcMJL
ZjfPr6NgnfA0jwUvpwl2FKx0/9MouJtl2FEw2CCm4lV7Rj98MUmxp+BsPbyqLpdzHK8ruJkEOc0W
3U2R7Ck4XfnMEIqLGZY9BSfcopcTNHsKzkb14Axezu/sKDhhRI8MaDs9tKfgdEmn/ezSjoJ1+uks
t+h+cup1BTezV+dR8HJu63UFN5Nfp1FwNzX2uoKbubPzKHg5s/a6gpupt/MoeDkxt6PgfAEvHoSL
eb0dBeeLB400vJgWfF3BzbzhabboblZxR8E6znAeBS8nJfcUnI3qwYTjyznNPQVnazOPEc4XU6J7
Ck6HF93PqO4oWMeSTXMGdxOyewpOF9Hv53P3FJwvXAoLbqaDdxScD21oqvfFbPKOgnW80DxnUAi0
mYzeUfBNk2rfVX1wP5e9o+B8zVkUfPlgLryha8swQgr+igNLmqH0vfWdz5G6M00Sg6TRWo+9iU0x
cH7CV+re/FUz1J8fTJLtTGQR2k1X+7m7MznVeMqwTozr7GzROipznkvcbOk79IPGuscgvusKfrib
zxW+i/prmM+wwe4WfdukwPf1SsGqur8NhTQgsEu1f1unf0+zRe/lTAxh1uz+FG1D17fo7XydRYaS
QsV7ih9vH4Pp5LqCy0i+uSrodzGaNmaq3cVEzq6CderpNFv0UVX8xUSB+6en4GzrWHC+nNfD3cOd
BxATtneiq+Db5hC/q1t0GbH68mDoxZMpvj0LmmM6G4rFBGoc0Q/PQb30BgvOR6XxYBTv4/3LvR64
N1jQ+J35LPgSnSmYZ01377pqt/MhyR6eb+RMnh/89Jv77kP/YT7Qv5Eswgln8OH+ORq/rj8Txj7P
tkWfbkSDRnfdYsns36ImK0ynoJTlBy89Oy6hQseC8yX1xEgCwuf7Z93uMduwo+B0FMMBpb69ueHH
3D7KQHcVnC9ckmyK+yUGsGnh6Cs4nSfz5H65j6H1z2YE9hWcj7fuKZyYO2V0Wr7hDM5H6/b08nD3
ghDlw62sYf+SmW4qUgxKEA9KjT49Ss10z+B0Ayyfn1V+TO5a3LWnvoK303kyz7f3LHj39Hx/w4Rd
C85XQX8WSPBFNTd4LLo5mQ9P04VLMCyI6HXZYrDrp+4/3E3ni3riH5+dxBuAsjecwfgjc6UNnx/v
7hXQhIRKTN2A98PzdF0NnFHtby93+N3W+usrAeSfvnz7/G2lfvzzxx8//f638m/hzU1mQTVeyYon
yaenNzjb9/Nt0Ze4ZgyH5c9EC3snXJqvPvhyc/fyzIY8GU9FV8HpxgA/q7xwZJ7hWB443V0FYxfP
dQZfHjVoBuIxijB9V+3xeUIFX5SwxbsKFH0LTjc879kdc3MrYyEe5JP2t+h0OJkXo+IVQe9EvPdB
kNy5Re9ne+ilC+/MB8SjfPskpO8q+DCbBTUQK+9SUvPGG7bo/XQVXgq+wMc83SG1kXfqWdB5newW
Vdm1QZ8DJHP/2AcCiYrnU/Ah0Aeipuc3pO7vp3voWdDorls534egpO9vUU/lVJ7Mi5yvCZZRxvZX
/x28n+4WjaT2Q/z9wX3atSCSwtksqJ3NA/H4AD9hxlxvi364n26L3iqffbjx74ebt3gyvxY5Zg/V
/fUV+P3dD58+/vyH/wUAAP//</cx:binary>
              </cx:geoCache>
            </cx:geography>
          </cx:layoutPr>
        </cx:series>
      </cx:plotAreaRegion>
    </cx:plotArea>
    <cx:legend pos="r" align="min" overlay="0"/>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entityId">
        <cx:lvl ptCount="172">
          <cx:pt idx="0">5476827017913565185</cx:pt>
          <cx:pt idx="1">5476827875363520513</cx:pt>
          <cx:pt idx="2">5476825883454996481</cx:pt>
          <cx:pt idx="3">5476830954553081857</cx:pt>
          <cx:pt idx="4">5476833191274741761</cx:pt>
          <cx:pt idx="5">5476809597324886017</cx:pt>
          <cx:pt idx="6">5476813670832930817</cx:pt>
          <cx:pt idx="7">5476811952594354177</cx:pt>
          <cx:pt idx="8">5476832469569241089</cx:pt>
          <cx:pt idx="9">5476814510582923265</cx:pt>
          <cx:pt idx="10">5476801541643960321</cx:pt>
          <cx:pt idx="11">5476826742129688577</cx:pt>
          <cx:pt idx="12">5476819081451536385</cx:pt>
          <cx:pt idx="13">5476829617559961601</cx:pt>
          <cx:pt idx="14">5476882424937840641</cx:pt>
          <cx:pt idx="15">5476810904085463041</cx:pt>
          <cx:pt idx="16">5476824942521614337</cx:pt>
          <cx:pt idx="17">5476827276987334657</cx:pt>
          <cx:pt idx="18">5476827327386091521</cx:pt>
          <cx:pt idx="19">5476832571960590337</cx:pt>
          <cx:pt idx="20">5476806606484144129</cx:pt>
          <cx:pt idx="21">5476829445710938113</cx:pt>
          <cx:pt idx="22">5476831173797740545</cx:pt>
          <cx:pt idx="23">5476820179168002049</cx:pt>
          <cx:pt idx="24">5476829342782717953</cx:pt>
          <cx:pt idx="25">5476802586646413313</cx:pt>
          <cx:pt idx="26">5476800354840477697</cx:pt>
          <cx:pt idx="27">5476817157054529537</cx:pt>
          <cx:pt idx="28">5476833875332169729</cx:pt>
          <cx:pt idx="30">5476832675090137089</cx:pt>
          <cx:pt idx="31">5476832261095555073</cx:pt>
          <cx:pt idx="32">5476807932404301825</cx:pt>
          <cx:pt idx="33">5476831676778676225</cx:pt>
          <cx:pt idx="34">5476833052644605953</cx:pt>
          <cx:pt idx="35">5476879471325741057</cx:pt>
          <cx:pt idx="36">5476824235512954881</cx:pt>
          <cx:pt idx="37">5476829067854479361</cx:pt>
          <cx:pt idx="38">5476833466051985409</cx:pt>
          <cx:pt idx="39">5476830029138624513</cx:pt>
          <cx:pt idx="40">5476830625635762177</cx:pt>
          <cx:pt idx="41">5476872941499056129</cx:pt>
          <cx:pt idx="42">5476853531619098625</cx:pt>
          <cx:pt idx="43">5476819629814841345</cx:pt>
          <cx:pt idx="44">5476805027194470401</cx:pt>
          <cx:pt idx="45">5476614330076102657</cx:pt>
          <cx:pt idx="46">5476834084174954497</cx:pt>
          <cx:pt idx="47">5476823718674038785</cx:pt>
          <cx:pt idx="48">5476828926405771265</cx:pt>
          <cx:pt idx="49">5476836121549733889</cx:pt>
          <cx:pt idx="50">5476724488018067457</cx:pt>
          <cx:pt idx="51">5476833052594274305</cx:pt>
          <cx:pt idx="52">5476829960788246529</cx:pt>
          <cx:pt idx="53">5476833772303286273</cx:pt>
          <cx:pt idx="54">5476609623983128577</cx:pt>
          <cx:pt idx="55">5476829892186210305</cx:pt>
          <cx:pt idx="56">5476906927373942785</cx:pt>
          <cx:pt idx="57">5476905344359727105</cx:pt>
          <cx:pt idx="58">5476832847174041601</cx:pt>
          <cx:pt idx="59">5476886343961280513</cx:pt>
          <cx:pt idx="60">5476909435869724673</cx:pt>
          <cx:pt idx="61">5476816743546486785</cx:pt>
          <cx:pt idx="62">5476815250810470401</cx:pt>
          <cx:pt idx="63">5476833569181532161</cx:pt>
          <cx:pt idx="64">5476832984025792513</cx:pt>
          <cx:pt idx="65">5476873320009826305</cx:pt>
          <cx:pt idx="66">5476831265485225985</cx:pt>
          <cx:pt idx="67">5476833121213087745</cx:pt>
          <cx:pt idx="68">5476857655458791425</cx:pt>
          <cx:pt idx="69">5476816330642423809</cx:pt>
          <cx:pt idx="70">5476823170210070529</cx:pt>
          <cx:pt idx="71">5476822914089091073</cx:pt>
          <cx:pt idx="72">5476833155522494465</cx:pt>
          <cx:pt idx="73">5476824462307360769</cx:pt>
          <cx:pt idx="74">5476832915406979073</cx:pt>
          <cx:pt idx="75">5476858031285207041</cx:pt>
          <cx:pt idx="76">5476804546829221889</cx:pt>
          <cx:pt idx="77">5476815783117979649</cx:pt>
          <cx:pt idx="78">5476834324743454721</cx:pt>
          <cx:pt idx="79">5476872977284857857</cx:pt>
          <cx:pt idx="80">5476880124966076417</cx:pt>
          <cx:pt idx="81">5476870056958754817</cx:pt>
          <cx:pt idx="82">5476879539525124097</cx:pt>
          <cx:pt idx="83">5476799425449820161</cx:pt>
          <cx:pt idx="84">5476779075223683073</cx:pt>
          <cx:pt idx="85">5476833052946595841</cx:pt>
          <cx:pt idx="86">5476826331658321921</cx:pt>
          <cx:pt idx="87">5476922971022950401</cx:pt>
          <cx:pt idx="88">5476711190967091201</cx:pt>
          <cx:pt idx="89">5476906549534261249</cx:pt>
          <cx:pt idx="90">5476909538898608129</cx:pt>
          <cx:pt idx="91">5476875624108785665</cx:pt>
          <cx:pt idx="92">5476896237485555713</cx:pt>
          <cx:pt idx="93">5476910875757510657</cx:pt>
          <cx:pt idx="94">5476825596229058561</cx:pt>
          <cx:pt idx="95">5476898402098741249</cx:pt>
          <cx:pt idx="96">5476823924429815809</cx:pt>
          <cx:pt idx="97">5476619141781651457</cx:pt>
          <cx:pt idx="98">5476899193513574401</cx:pt>
          <cx:pt idx="99">5476828239395553281</cx:pt>
          <cx:pt idx="100">5476870605456277505</cx:pt>
          <cx:pt idx="101">5476856554957307905</cx:pt>
          <cx:pt idx="102">5476910841565544449</cx:pt>
          <cx:pt idx="103">5476710022366887937</cx:pt>
          <cx:pt idx="104">5476857926494715905</cx:pt>
          <cx:pt idx="105">5476886068882046977</cx:pt>
          <cx:pt idx="106">5476857929145516033</cx:pt>
          <cx:pt idx="107">5476909779282558977</cx:pt>
          <cx:pt idx="108">5476646319948824577</cx:pt>
          <cx:pt idx="109">5476884727946280961</cx:pt>
          <cx:pt idx="110">5476720624728539137</cx:pt>
          <cx:pt idx="111">5476882253743128577</cx:pt>
          <cx:pt idx="112">5476820627337773057</cx:pt>
          <cx:pt idx="113">5476620894631624705</cx:pt>
          <cx:pt idx="114">5476623145664249857</cx:pt>
          <cx:pt idx="115">5476611066672709633</cx:pt>
          <cx:pt idx="116">5476890398360076289</cx:pt>
          <cx:pt idx="117">5476728598251438081</cx:pt>
          <cx:pt idx="118">5476896823329161217</cx:pt>
          <cx:pt idx="119">5476922661265211393</cx:pt>
          <cx:pt idx="120">5476815369005957121</cx:pt>
          <cx:pt idx="121">5476516716122996737</cx:pt>
          <cx:pt idx="122">5476611789049298945</cx:pt>
          <cx:pt idx="123">5476646029199671297</cx:pt>
          <cx:pt idx="124">5476884556952895489</cx:pt>
          <cx:pt idx="125">5476875175486029825</cx:pt>
          <cx:pt idx="126">5476835196219162625</cx:pt>
          <cx:pt idx="127">5476711121979179009</cx:pt>
          <cx:pt idx="128">5476817707414323201</cx:pt>
          <cx:pt idx="129">5476781647992979457</cx:pt>
          <cx:pt idx="130">5476725415831666689</cx:pt>
          <cx:pt idx="131">5476887373293813761</cx:pt>
          <cx:pt idx="132">5476720322889646081</cx:pt>
          <cx:pt idx="133">5476833396711751681</cx:pt>
          <cx:pt idx="134">5476724438542057473</cx:pt>
          <cx:pt idx="135">5476781029450579969</cx:pt>
          <cx:pt idx="136">5476833122555265025</cx:pt>
          <cx:pt idx="137">5476647300459659265</cx:pt>
          <cx:pt idx="138">5476836224998047745</cx:pt>
          <cx:pt idx="139">5476888336037576705</cx:pt>
          <cx:pt idx="140">5476833327421849601</cx:pt>
          <cx:pt idx="141">5476619518597922817</cx:pt>
          <cx:pt idx="142">5476889847295639553</cx:pt>
          <cx:pt idx="143">5476642711052222465</cx:pt>
          <cx:pt idx="144">5476793607111311361</cx:pt>
          <cx:pt idx="145">5476619572033355777</cx:pt>
          <cx:pt idx="146">5476613849861849089</cx:pt>
          <cx:pt idx="147">5476896892300296193</cx:pt>
          <cx:pt idx="148">5476808977255759873</cx:pt>
          <cx:pt idx="150">5476703422143004673</cx:pt>
          <cx:pt idx="151">5476810956312936449</cx:pt>
          <cx:pt idx="152">5476773372798959617</cx:pt>
          <cx:pt idx="153">5476728808570617857</cx:pt>
          <cx:pt idx="155">5476707337492234241</cx:pt>
          <cx:pt idx="156">5476700844038553601</cx:pt>
          <cx:pt idx="157">5476698096165453825</cx:pt>
          <cx:pt idx="158">5476617182840356865</cx:pt>
          <cx:pt idx="159">5476777939322273793</cx:pt>
          <cx:pt idx="160">5476713763098853377</cx:pt>
          <cx:pt idx="161">5476791445434138625</cx:pt>
          <cx:pt idx="162">5476703146191355905</cx:pt>
          <cx:pt idx="163">5476718605540261889</cx:pt>
          <cx:pt idx="164">5476720114566955009</cx:pt>
          <cx:pt idx="165">5476777565727227905</cx:pt>
          <cx:pt idx="166">5476724891661107201</cx:pt>
          <cx:pt idx="167">5476778767529541633</cx:pt>
          <cx:pt idx="168">5476771655013367809</cx:pt>
          <cx:pt idx="169">5476712936082767873</cx:pt>
          <cx:pt idx="170">5476764509999726593</cx:pt>
        </cx:lvl>
      </cx:strDim>
      <cx:strDim type="cat">
        <cx:f>'per 100000 raw within (100km)'!$D$2:$D$340</cx:f>
        <cx:nf>'per 100000 raw within (100km)'!$D$1</cx:nf>
        <cx:lvl ptCount="172" name="Zip Code">
          <cx:pt idx="0">53046</cx:pt>
          <cx:pt idx="1">53007</cx:pt>
          <cx:pt idx="2">53033</cx:pt>
          <cx:pt idx="3">53122</cx:pt>
          <cx:pt idx="4">53295</cx:pt>
          <cx:pt idx="5">53040</cx:pt>
          <cx:pt idx="6">53095</cx:pt>
          <cx:pt idx="7">53090</cx:pt>
          <cx:pt idx="8">53226</cx:pt>
          <cx:pt idx="9">53037</cx:pt>
          <cx:pt idx="10">53091</cx:pt>
          <cx:pt idx="11">53022</cx:pt>
          <cx:pt idx="12">53069</cx:pt>
          <cx:pt idx="13">53223</cx:pt>
          <cx:pt idx="14">53108</cx:pt>
          <cx:pt idx="15">53075</cx:pt>
          <cx:pt idx="16">53153</cx:pt>
          <cx:pt idx="17">53089</cx:pt>
          <cx:pt idx="18">53051</cx:pt>
          <cx:pt idx="19">53213</cx:pt>
          <cx:pt idx="20">53002</cx:pt>
          <cx:pt idx="21">53222</cx:pt>
          <cx:pt idx="22">53005</cx:pt>
          <cx:pt idx="23">53017</cx:pt>
          <cx:pt idx="24">53225</cx:pt>
          <cx:pt idx="25">53010</cx:pt>
          <cx:pt idx="26">53048</cx:pt>
          <cx:pt idx="27">53059</cx:pt>
          <cx:pt idx="28">53129</cx:pt>
          <cx:pt idx="29">53183</cx:pt>
          <cx:pt idx="30">53214</cx:pt>
          <cx:pt idx="31">53151</cx:pt>
          <cx:pt idx="32">53086</cx:pt>
          <cx:pt idx="33">53146</cx:pt>
          <cx:pt idx="34">53206</cx:pt>
          <cx:pt idx="35">53150</cx:pt>
          <cx:pt idx="36">53072</cx:pt>
          <cx:pt idx="37">53224</cx:pt>
          <cx:pt idx="38">53227</cx:pt>
          <cx:pt idx="39">53209</cx:pt>
          <cx:pt idx="40">53045</cx:pt>
          <cx:pt idx="41">53103</cx:pt>
          <cx:pt idx="42">53217</cx:pt>
          <cx:pt idx="43">53027</cx:pt>
          <cx:pt idx="44">53035</cx:pt>
          <cx:pt idx="45">53019</cx:pt>
          <cx:pt idx="46">53220</cx:pt>
          <cx:pt idx="47">53029</cx:pt>
          <cx:pt idx="48">53092</cx:pt>
          <cx:pt idx="49">53004</cx:pt>
          <cx:pt idx="50">53036</cx:pt>
          <cx:pt idx="51">53205</cx:pt>
          <cx:pt idx="52">53216</cx:pt>
          <cx:pt idx="53">53130</cx:pt>
          <cx:pt idx="54">53049</cx:pt>
          <cx:pt idx="55">53218</cx:pt>
          <cx:pt idx="56">53402</cx:pt>
          <cx:pt idx="57">53154</cx:pt>
          <cx:pt idx="58">53219</cx:pt>
          <cx:pt idx="59">53182</cx:pt>
          <cx:pt idx="60">53406</cx:pt>
          <cx:pt idx="61">53024</cx:pt>
          <cx:pt idx="62">53080</cx:pt>
          <cx:pt idx="63">53228</cx:pt>
          <cx:pt idx="64">53208</cx:pt>
          <cx:pt idx="65">53120</cx:pt>
          <cx:pt idx="66">53186</cx:pt>
          <cx:pt idx="67">53203</cx:pt>
          <cx:pt idx="68">53235</cx:pt>
          <cx:pt idx="69">53012</cx:pt>
          <cx:pt idx="70">53066</cx:pt>
          <cx:pt idx="71">53118</cx:pt>
          <cx:pt idx="72">53202</cx:pt>
          <cx:pt idx="73">53188</cx:pt>
          <cx:pt idx="74">53210</cx:pt>
          <cx:pt idx="75">53172</cx:pt>
          <cx:pt idx="76">53050</cx:pt>
          <cx:pt idx="77">53074</cx:pt>
          <cx:pt idx="78">53221</cx:pt>
          <cx:pt idx="79">53149</cx:pt>
          <cx:pt idx="80">53185</cx:pt>
          <cx:pt idx="81">53156</cx:pt>
          <cx:pt idx="82">53132</cx:pt>
          <cx:pt idx="83">53006</cx:pt>
          <cx:pt idx="84">53505</cx:pt>
          <cx:pt idx="85">53212</cx:pt>
          <cx:pt idx="86">53076</cx:pt>
          <cx:pt idx="87">53158</cx:pt>
          <cx:pt idx="88">53039</cx:pt>
          <cx:pt idx="89">53404</cx:pt>
          <cx:pt idx="90">53405</cx:pt>
          <cx:pt idx="91">53191</cx:pt>
          <cx:pt idx="92">53105</cx:pt>
          <cx:pt idx="93">53140</cx:pt>
          <cx:pt idx="94">53189</cx:pt>
          <cx:pt idx="95">53104</cx:pt>
          <cx:pt idx="96">53018</cx:pt>
          <cx:pt idx="97">53057</cx:pt>
          <cx:pt idx="98">53142</cx:pt>
          <cx:pt idx="99">53097</cx:pt>
          <cx:pt idx="100">53119</cx:pt>
          <cx:pt idx="101">53211</cx:pt>
          <cx:pt idx="102">53144</cx:pt>
          <cx:pt idx="103">53032</cx:pt>
          <cx:pt idx="104">53110</cx:pt>
          <cx:pt idx="105">53177</cx:pt>
          <cx:pt idx="106">53207</cx:pt>
          <cx:pt idx="107">53403</cx:pt>
          <cx:pt idx="108">53044</cx:pt>
          <cx:pt idx="109">53139</cx:pt>
          <cx:pt idx="110">53098</cx:pt>
          <cx:pt idx="111">53126</cx:pt>
          <cx:pt idx="112">53058</cx:pt>
          <cx:pt idx="113">53073</cx:pt>
          <cx:pt idx="114">53085</cx:pt>
          <cx:pt idx="115">54935</cx:pt>
          <cx:pt idx="116">53181</cx:pt>
          <cx:pt idx="117">53178</cx:pt>
          <cx:pt idx="118">53168</cx:pt>
          <cx:pt idx="119">53143</cx:pt>
          <cx:pt idx="120">53021</cx:pt>
          <cx:pt idx="121">54974</cx:pt>
          <cx:pt idx="122">53065</cx:pt>
          <cx:pt idx="123">53083</cx:pt>
          <cx:pt idx="124">53170</cx:pt>
          <cx:pt idx="125">53121</cx:pt>
          <cx:pt idx="126">53070</cx:pt>
          <cx:pt idx="127">53034</cx:pt>
          <cx:pt idx="128">53078</cx:pt>
          <cx:pt idx="129">53115</cx:pt>
          <cx:pt idx="130">53038</cx:pt>
          <cx:pt idx="131">53125</cx:pt>
          <cx:pt idx="132">53579</cx:pt>
          <cx:pt idx="133">53215</cx:pt>
          <cx:pt idx="134">53094</cx:pt>
          <cx:pt idx="135">53114</cx:pt>
          <cx:pt idx="136">53233</cx:pt>
          <cx:pt idx="137">53081</cx:pt>
          <cx:pt idx="138">53013</cx:pt>
          <cx:pt idx="139">53147</cx:pt>
          <cx:pt idx="140">53204</cx:pt>
          <cx:pt idx="141">53023</cx:pt>
          <cx:pt idx="142">53128</cx:pt>
          <cx:pt idx="143">53015</cx:pt>
          <cx:pt idx="144">53184</cx:pt>
          <cx:pt idx="145">53079</cx:pt>
          <cx:pt idx="146">54937</cx:pt>
          <cx:pt idx="147">53179</cx:pt>
          <cx:pt idx="148">53001</cx:pt>
          <cx:pt idx="149">53020</cx:pt>
          <cx:pt idx="150">53963</cx:pt>
          <cx:pt idx="151">53093</cx:pt>
          <cx:pt idx="152">53538</cx:pt>
          <cx:pt idx="153">53549</cx:pt>
          <cx:pt idx="154">53011</cx:pt>
          <cx:pt idx="155">53916</cx:pt>
          <cx:pt idx="156">53932</cx:pt>
          <cx:pt idx="157">53956</cx:pt>
          <cx:pt idx="158">53042</cx:pt>
          <cx:pt idx="159">53190</cx:pt>
          <cx:pt idx="160">53925</cx:pt>
          <cx:pt idx="161">53525</cx:pt>
          <cx:pt idx="162">53933</cx:pt>
          <cx:pt idx="163">53594</cx:pt>
          <cx:pt idx="164">53523</cx:pt>
          <cx:pt idx="165">53563</cx:pt>
          <cx:pt idx="166">53551</cx:pt>
          <cx:pt idx="167">53546</cx:pt>
          <cx:pt idx="168">53545</cx:pt>
          <cx:pt idx="169">53590</cx:pt>
          <cx:pt idx="170">53589</cx:pt>
          <cx:pt idx="171">53031</cx:pt>
        </cx:lvl>
      </cx:strDim>
      <cx:numDim type="colorVal">
        <cx:f>'per 100000 raw within (100km)'!$H$2:$H$340</cx:f>
        <cx:nf>'per 100000 raw within (100km)'!$H$1</cx:nf>
        <cx:lvl ptCount="172" formatCode="0" name="MS per 100,000">
          <cx:pt idx="0">1104.5029736618521</cx:pt>
          <cx:pt idx="1">871.93460490463224</cx:pt>
          <cx:pt idx="2">661.05769230769226</cx:pt>
          <cx:pt idx="3">631.8859364873623</cx:pt>
          <cx:pt idx="4">552.48618784530379</cx:pt>
          <cx:pt idx="5">551.87637969094931</cx:pt>
          <cx:pt idx="6">511.11030557871464</cx:pt>
          <cx:pt idx="7">494.98015409759518</cx:pt>
          <cx:pt idx="8">491.88131379912204</cx:pt>
          <cx:pt idx="9">491.17882919005615</cx:pt>
          <cx:pt idx="10">485.17520215633425</cx:pt>
          <cx:pt idx="11">477.91607583635312</cx:pt>
          <cx:pt idx="12">473.93364928909955</cx:pt>
          <cx:pt idx="13">461.60302140159467</cx:pt>
          <cx:pt idx="14">458.71559633027528</cx:pt>
          <cx:pt idx="15">454.82110369921168</cx:pt>
          <cx:pt idx="16">451.93097781429748</cx:pt>
          <cx:pt idx="17">443.84105268654378</cx:pt>
          <cx:pt idx="18">437.42868010650437</cx:pt>
          <cx:pt idx="19">431.58161970043159</cx:pt>
          <cx:pt idx="20">419.63911036508603</cx:pt>
          <cx:pt idx="21">414.95341204873813</cx:pt>
          <cx:pt idx="22">410.41041041041035</cx:pt>
          <cx:pt idx="23">399.16695591808406</cx:pt>
          <cx:pt idx="24">394.93293591654248</cx:pt>
          <cx:pt idx="25">391.49158293096701</cx:pt>
          <cx:pt idx="26">388.63976083707024</cx:pt>
          <cx:pt idx="27">381.88761593016915</cx:pt>
          <cx:pt idx="28">379.93386336452545</cx:pt>
          <cx:pt idx="29">376.97052775873885</cx:pt>
          <cx:pt idx="30">372.2504230118443</cx:pt>
          <cx:pt idx="31">353.95408163265307</cx:pt>
          <cx:pt idx="32">352.75513927746016</cx:pt>
          <cx:pt idx="33">351.77098495875788</cx:pt>
          <cx:pt idx="34">351.40121233418256</cx:pt>
          <cx:pt idx="35">343.45484349387249</cx:pt>
          <cx:pt idx="36">339.15684032022716</cx:pt>
          <cx:pt idx="37">334.74670832403478</cx:pt>
          <cx:pt idx="38">330.6684525553556</cx:pt>
          <cx:pt idx="39">330.37732568249004</cx:pt>
          <cx:pt idx="40">320.79594588311869</cx:pt>
          <cx:pt idx="41">319.82942430703622</cx:pt>
          <cx:pt idx="42">318.66776315789474</cx:pt>
          <cx:pt idx="43">318.01350468307561</cx:pt>
          <cx:pt idx="44">317.08283789139915</cx:pt>
          <cx:pt idx="45">316.288877174486</cx:pt>
          <cx:pt idx="46">312.99509254607983</cx:pt>
          <cx:pt idx="47">312.60206224047033</cx:pt>
          <cx:pt idx="48">305.97121958215803</cx:pt>
          <cx:pt idx="49">298.50746268656718</cx:pt>
          <cx:pt idx="50">295.08196721311475</cx:pt>
          <cx:pt idx="51">294.42691903259725</cx:pt>
          <cx:pt idx="52">291.43473319150172</cx:pt>
          <cx:pt idx="53">289.7023966289176</cx:pt>
          <cx:pt idx="54">287.81579788935079</cx:pt>
          <cx:pt idx="55">282.84244974287049</cx:pt>
          <cx:pt idx="56">282.42646396058046</cx:pt>
          <cx:pt idx="57">281.78444884635775</cx:pt>
          <cx:pt idx="58">278.9238189319542</cx:pt>
          <cx:pt idx="59">277.80635867887639</cx:pt>
          <cx:pt idx="60">276.5189338658883</cx:pt>
          <cx:pt idx="61">276.25933109974721</cx:pt>
          <cx:pt idx="62">275.29249827942186</cx:pt>
          <cx:pt idx="63">273.51567711807871</cx:pt>
          <cx:pt idx="64">266.27119215342617</cx:pt>
          <cx:pt idx="65">265.33644661430696</cx:pt>
          <cx:pt idx="66">258.1729758938489</cx:pt>
          <cx:pt idx="67">258.06451612903226</cx:pt>
          <cx:pt idx="68">253.24469768914213</cx:pt>
          <cx:pt idx="69">251.93055479489564</cx:pt>
          <cx:pt idx="70">249.15516352597513</cx:pt>
          <cx:pt idx="71">246.77817384151356</cx:pt>
          <cx:pt idx="72">245.55188793172852</cx:pt>
          <cx:pt idx="73">243.02354814380288</cx:pt>
          <cx:pt idx="74">242.75415624540238</cx:pt>
          <cx:pt idx="75">241.83223481435817</cx:pt>
          <cx:pt idx="76">239.55681988321606</cx:pt>
          <cx:pt idx="77">239.32679688103141</cx:pt>
          <cx:pt idx="78">238.75251809296424</cx:pt>
          <cx:pt idx="79">238.48183478790341</cx:pt>
          <cx:pt idx="80">237.7304664800042</cx:pt>
          <cx:pt idx="81">235.92854735422986</cx:pt>
          <cx:pt idx="82">230.94045631608236</cx:pt>
          <cx:pt idx="83">229.22636103151862</cx:pt>
          <cx:pt idx="84">226.75736961451247</cx:pt>
          <cx:pt idx="85">223.06274852099702</cx:pt>
          <cx:pt idx="86">220.48015678588928</cx:pt>
          <cx:pt idx="87">219.89777724949482</cx:pt>
          <cx:pt idx="88">219.34634788330774</cx:pt>
          <cx:pt idx="89">216.27122956554925</cx:pt>
          <cx:pt idx="90">213.28826109702604</cx:pt>
          <cx:pt idx="91">209.79020979020979</cx:pt>
          <cx:pt idx="92">206.08108108108109</cx:pt>
          <cx:pt idx="93">205.34583661316265</cx:pt>
          <cx:pt idx="94">202.36087689713321</cx:pt>
          <cx:pt idx="95">201.83486238532109</cx:pt>
          <cx:pt idx="96">201.61290322580643</cx:pt>
          <cx:pt idx="97">200.13342228152104</cx:pt>
          <cx:pt idx="98">197.39439399921042</cx:pt>
          <cx:pt idx="99">192.03072491598655</cx:pt>
          <cx:pt idx="100">190.70735090152567</cx:pt>
          <cx:pt idx="101">190.4335162988686</cx:pt>
          <cx:pt idx="102">187.04613804738503</cx:pt>
          <cx:pt idx="103">186.21973929236498</cx:pt>
          <cx:pt idx="104">185.29620142787073</cx:pt>
          <cx:pt idx="105">181.81818181818181</cx:pt>
          <cx:pt idx="106">179.8947481473526</cx:pt>
          <cx:pt idx="107">171.87380643189979</cx:pt>
          <cx:pt idx="108">168.84761502743774</cx:pt>
          <cx:pt idx="109">156.31105900742477</cx:pt>
          <cx:pt idx="110">152.93118096856415</cx:pt>
          <cx:pt idx="111">152.46015246015244</cx:pt>
          <cx:pt idx="112">151.83723048891588</cx:pt>
          <cx:pt idx="113">149.12221243136989</cx:pt>
          <cx:pt idx="114">148.26443397871969</cx:pt>
          <cx:pt idx="115">147.24392618804475</cx:pt>
          <cx:pt idx="116">146.29605000664981</cx:pt>
          <cx:pt idx="117">146.09203798392988</cx:pt>
          <cx:pt idx="118">144.3522194153735</cx:pt>
          <cx:pt idx="119">140.62899514190744</cx:pt>
          <cx:pt idx="120">139.74845278498702</cx:pt>
          <cx:pt idx="121">135.68521031207598</cx:pt>
          <cx:pt idx="122">134.16815742397137</cx:pt>
          <cx:pt idx="123">133.438766432737</cx:pt>
          <cx:pt idx="124">130.15184381778741</cx:pt>
          <cx:pt idx="125">128.30107986742223</cx:pt>
          <cx:pt idx="126">121.31014961585119</cx:pt>
          <cx:pt idx="127">118.27321111768185</cx:pt>
          <cx:pt idx="128">118.13349084465446</cx:pt>
          <cx:pt idx="129">118.10778889786785</cx:pt>
          <cx:pt idx="130">117.86892975011787</cx:pt>
          <cx:pt idx="131">114.94252873563218</cx:pt>
          <cx:pt idx="132">112.61261261261261</cx:pt>
          <cx:pt idx="133">108.30680363648297</cx:pt>
          <cx:pt idx="134">104.65177123122808</cx:pt>
          <cx:pt idx="135">100.56989607777405</cx:pt>
          <cx:pt idx="136">93.48290598290599</cx:pt>
          <cx:pt idx="137">91.547146780592001</cx:pt>
          <cx:pt idx="138">91.130012150668279</cx:pt>
          <cx:pt idx="139">84.058841188832176</cx:pt>
          <cx:pt idx="140">83.505127736750083</cx:pt>
          <cx:pt idx="141">80.775444264943459</cx:pt>
          <cx:pt idx="142">77.769136762581937</cx:pt>
          <cx:pt idx="143">74.377091855708443</cx:pt>
          <cx:pt idx="144">71.208165202943263</cx:pt>
          <cx:pt idx="145">70.372976776917668</cx:pt>
          <cx:pt idx="146">67.134889485643455</cx:pt>
          <cx:pt idx="147">54.87721223761833</cx:pt>
          <cx:pt idx="148">54.794520547945204</cx:pt>
          <cx:pt idx="149">53.676865271068166</cx:pt>
          <cx:pt idx="150">50.432276657060513</cx:pt>
          <cx:pt idx="151">49.285362247412522</cx:pt>
          <cx:pt idx="152">48.405313827784653</cx:pt>
          <cx:pt idx="153">47.846889952153113</cx:pt>
          <cx:pt idx="154">45.766590389016024</cx:pt>
          <cx:pt idx="155">39.868875697705327</cx:pt>
          <cx:pt idx="156">37.693177534866187</cx:pt>
          <cx:pt idx="157">30.138637733574441</cx:pt>
          <cx:pt idx="158">29.65159377316531</cx:pt>
          <cx:pt idx="159">25.93495513252762</cx:pt>
          <cx:pt idx="160">25.82311168495804</cx:pt>
          <cx:pt idx="161">24.307243558580456</cx:pt>
          <cx:pt idx="162">22.753128555176335</cx:pt>
          <cx:pt idx="163">19.801980198019802</cx:pt>
          <cx:pt idx="164">19.470404984423677</cx:pt>
          <cx:pt idx="165">17.84758165268606</cx:pt>
          <cx:pt idx="166">11.494252873563218</cx:pt>
          <cx:pt idx="167">9.7694411879640484</cx:pt>
          <cx:pt idx="168">8.5106382978723403</cx:pt>
          <cx:pt idx="169">7.488019169329073</cx:pt>
          <cx:pt idx="170">4.952701698776683</cx:pt>
          <cx:pt idx="171">0</cx:pt>
        </cx:lvl>
      </cx:numDim>
    </cx:data>
  </cx:chartData>
  <cx:chart>
    <cx:plotArea>
      <cx:plotAreaRegion>
        <cx:series layoutId="regionMap" uniqueId="{C2C1A1C3-26B4-4365-ACA1-8F78355526AE}">
          <cx:tx>
            <cx:txData>
              <cx:f>'per 100000 raw within (100km)'!$H$1</cx:f>
              <cx:v>MS per 100,000</cx:v>
            </cx:txData>
          </cx:tx>
          <cx:dataId val="0"/>
          <cx:layoutPr>
            <cx:geography cultureLanguage="en-US" cultureRegion="US" attribution="Powered by Bing">
              <cx:geoCache provider="{E9337A44-BEBE-4D9F-B70C-5C5E7DAFC167}">
                <cx:binary>3HvZdtxGsu2veOn5Qk7knL3a5yETU42s4iCResGiOGCeZ3z9iZItS5T6to9fvUhRVQUkKpFA7Ii9
Y+PfT/O/nvKXx/aXucjL7l9P82/v4r6v//Xrr91T/FI8du+L5Kmtuuq1f/9UFb9Wr6/J08uvz+3j
lJTRrxjZ9Nen+LHtX+Z3//NvOFr0UjmP/aNb9km/nIeXdrl+6Ya87/7r1v/Pxl9evhzmdqlffntX
V13/mJvq+eXdH59vnn97x6jgkiDFKGMESVsy8e6XX78/3h87Hx8LOAgjNsZ/Of7lset/e2dJ+R5x
DsfERBBEuZTvfplevm6ykRKcIqVsDC/pu1/Kqu3j395RAqPgB2GJBLeFrd790lXD102ESYYYpgph
Qumfi3aq8iWqyj+X6Y/3v5RDcaqSsu9+e0cIfEn9+37/8dQvk6ifHq/hysDu9v8Tq7WkNnzXdjmj
2qhYj7a2dq1XO5ETvTaFLtFrX3rVrtmlPJiEGXInKVw5a9pp2XhppWulG3QuWq0cthHWeSbXaNlE
iy5xopfyg+iNzDS5uY0NclniJgvzqkLns7d6q8NN1L0O/CGetjEz9u04uO1DEmTX8sN48qgpggQH
Q+Uuq8bEX7qXVGRmKoI4eppg1D1/6dsrrkybD3rsHtjekro54NyXj51GxC+Vk+/C0Uy1Zi5Zdeip
IkAwxJmvlxNsYJ2eTuuxSfXyLAx/4PvI0gs5Rb3D9xkzoYfgcxnvhiGI0G4gGg7Z1z69pc4yuMIt
cZAYq9mteFOVppo92A4vRKfnSFvKwDFk4pbFhu/lfjph5Cl1mY696jj2pv4gR6NmrR47oqc8MsxN
u9fMtEuvFd3O60NDdGb5baGnJqhSXdzTxGHNDqNYL+0VDEXFfiYHvoerQ05VcbU8l4vTPazH6TQM
cNowTTg9y/VhNpfTLT28sV6Gh/V6PTI3F7rcxR8TI8zop7ryxkPh8V0Sekl+lTl4h3ZBW3t1tKlo
kNTO0pm80WnmhqlJsFtzM3TGSnfJVRHrNoLPTIe2NdXLx+yquCrP46G7upPIKWZP6ng3H+9wsOiF
u1V+LYNwV8A55dfJpKdnqYLSHYuAtqMe0wO8jYWeij1fd2YhDouu5mPLna7Wpds8dAPcfNVlR4yN
DDXW8zHdRWY8oj33Vrc7lfgwHpV0FHOSwVXb0QlN6Oa9E6+xqdU2VtpuK70SWKBts5j6KWo/Z7zW
wzTApGK41rpvHJY47b267YJuG/srOdmTn1C/mTNdpCYPuRFWp/l1fEjEg0pXnQ2eLB0Ec6tcej07
3Q4f6sSfr74Az6+/g+CbeH6q6qVNovgPFPzz7f/cVgX8/vsy5tuHb98CIvxxyAuuvnnzE8h+D3v/
143/R4xlCKBQMWEDygpG/ivGUsXRjxj70/ivGKsALTGnVDF5GXfBsK8Yq94TzjBAu41sxjH7BrH0
PQJIZoIQRDDGnH8PsZLbmCIiueJYKvvvQCxmMPEfIJYKAWlOCoTxZSZvIZbkuVqKfEl2La16zZsm
dpYl4wdl96ZfaAookGzCiF83TXfiFjlGZHHnHB1UVnyYJ66LUX1ew6ds6rc54BBGd1nY964VD43G
Fb9aGnVVdSzTa7LH6lxW4yderU624l3HqrsyTa9z1vk4aa6ikt6UK5s1aWO3KEOdjrW21lPbhdsQ
zde5FW7aodIxQNhY6HY+x9mwjYjthhbdpZjpbOabOfqMCdITy8+1GL20KbVI0lubd7pMPonwrq96
T9jhtuh6v6fPFEkvQ+P9lCXBkPHOLapnFvsdi66rcnQqwkw7RcdO5ImmvN4OVDoRAWDDESQlVBSR
7opcrzQ9ZmmmMZx33h/FMLpoyYxVLIZh6VVkNE1re2zu9JCOTmZnJxvNXporZwjZZgmf83HVKiZO
KQYj2egVdX+dKrJtaWB1ja5Gd8q3bc81X3BiwqFj58xCkV5VfKCQs2pUmQl1JqPx81icKRteohXp
XN0Vea4lKrQapCnLxpnL7l6xD8jqTbZGOh+oH6WVJ2jr5H3uZZZt+vq+DycdhcwJyc0Ie8Vtd6zK
xyhG7txjzWbLH6TSlj24Y7yYaKAubxe36adNnxJ+DFHZGCTUiaeLkTX2E7y6DbXvs6oGcEzuu7EK
TVPzFS7f9FpY447a9V1oW6d1mW6SjroIdVKPrKV3VpkQQ3h0N6rovlRLpCO8nFRKHCTVMemGWtdN
chtljRvLzJVwXwdklhJOIC91Y0/XsgdAhHJi16Jhk0ZZp0dIEhKQdB4INm0k+j2ulm1qieMUCTeJ
2iNZp9dLRMQ5ZLua3LR8xVoKSHCldTdUoz+OYmNZqSNQvVmWWqesNpn6IElvmzXl19M0PqCpDfAQ
73gnqjNqqWh1Y4lR10Ls4nY1dpw4U+wvdubzXFwhOzPVODtNDeevmtYfq4k7lhKA7vYodFMnQZKl
n9PwNZ2VK0Tf6HAsLLiS9TWy68TMtAnmqhVaVY92jCGvNfhcJBPWuWAHlI/Ms2bi5kt+3Xf/aNCX
UhLCAWqZ4AIB/v7XwppC5f17wf5ndfrj+K+gL98TKNylAgCXkn8pkb+CvnzPmG0LoYRkP6A+fs8Z
pUwghfGXjd9QH7+nCrYoYjOgAHDsv4X6GGb+A+q/PXXIL98X1su6qGxOKNmipnCbdb5SuZVqO5Ev
9lz6C2ojZyjG+2Tt3WrA0a6rEdEUoqG00tLleVfoZBk0R3OhaTN+7jN2lClgBAwQ9WBI1Lm9ikM3
6cLrJWsXqALXF2tmm4muL3mdFdshXfnGbiSgpPSbfDep0oRh5NeImyQkpq5Gb24bMzZcd6QLpno2
lQ3huzYeGyVgRvqYifgurdFeNTN27VaZkPEtwVdYnDtII2LZxLVv2a3TrhCbKPE4DwE4Rifpm10J
c0/zUzKUbok+21aoh4QkWpJiK9fY1l2/OAVFupYPeecMXaft+TnC54Uthli5KS6JpfDC+arKdiHP
dCaWm2gij3UWaius3Kw0pHjO6q2V32RRCfmK3REAg2EFwhDbn1ROlVOGgkEOjc1cIDctOt8erjiK
vTR6Cbtpv3S5mcraG/pma89SI+tj1X5MV9tk+WQKO9cxjY1FTuHyPMQKFt5yBi5chd2kRWYWn0LO
zBxDwZrUOsShR/NZN3TSbXg3RuVNg+tcDzFwBNl5yyAmLRdsajE7NPnQ4nSfljct7QJqt7qMtpn1
2IZM4ynRfLRuKMkruDpr7qm2XZ2FlXqKnoZohTq02gmgXZaSfsqmDcdKd7Z10zTWQ5uFG54Vpa4K
qkyTcFOSMYY8RnW63EbVqQtjf5LZTRdzpxZyG8pk28ZQ1/dK3oqoyPx8UTksRisczoj0izBh9yRT
T8yOxRFbyWI6SDx2bVI8RFp20a4a71cEZEIivYjKWFZrgORlEQ16K0417QdPFLNec2LiuYw0ZgVk
reHKXvpdEY8GqSuSfY4SdK1KIF9t7kL227Zp/0RqckwF3S1yItdJfj/VQ6K72robp/xZsSooshT4
ZyQOPA51Ww2PpGqAMI2oIL7AT8s6da37Ty6+pW0rhpmigJoAjf8dh5H6qfj+afw3HEYYQeFtI6jA
L9rIt+IbIJpjQRQU3kpKLO1v1Td5z7CgUF4TqOpBBHlTfVMox6EqtxEcF2b8d3AYzvJnHH5z6pft
3wkcjGRZXNCKb2cuPtd5GptwEW4fl7rvMyCe6nGYR49WKftkRTUOrLBfHdYOnhUTM9qVpkMGQSGM
1SUmj24pX7RY96u8qgc3tRdnAUqMx/xqHCM9T7YOgdonRYXcMk726QKAVENZlA5xIMr5NbXSxGRJ
5yYh2y8W6gAoqfLQYJ0XGTK/7eG2tXMV6m4uMneiGMS1FCrbblJ3ik1HWyxBLkgGFVOcaJWHsZ5J
jJ2wj71ulVDWVsGCGr32ySYSI92NaGr03InY5AmA0BrP+0UktxkUaLuC5nLTLX5MIFwzbvp8VZ8y
mnZG4F7oAWU70a3RU1rPkE5EnegwF6FuEmAPVTuyoIb17LMpPNQlrOjE7JuuApKjyiHVQrZ64JYe
59s4rfZlx47d2oF0RKfIzaq+hAIuuqtYFvTyZajvZbL63RgiJ89RA0sagh41pecehIe6y/f5Kjc5
gqpqxWNj+kHln9ZySswUDQ9ZR52qjdyqjhJNpmzVUZPurTAzhZA6SVW9izM8mX80AmAuKLaxAhGS
/SUC/AeJ88fx3yEAJwQTBQGNFFR63yOALTnEsA26Kvt90zeJE0OBBsDBoD5UNgVw+CZx2sqWwM5t
4C5A3PnfQQDxM/2WwO6JQgxRIPyXL/oeAHJcj/UwrGwbYYQqbVu2V6MRsjCv1+lxjS1v4tYU6pFO
vRsVrNGEDtIZbGGZNgN1Mel01dM7XhaQkFgBkqhkj1aXzqZrQxlkCYG6pco2A10OdRieRemQCmqZ
Cks3CtUOZZBCL6KQyiqdNM2pXXdTFUR9Weo4yRKdjR+yZvUkak68s/ZFTL2C7gvENVMdhFejmwyq
ixnub5rpaij8GWda8MaJq8hAtu8myHpTVjldur52HdukGEE91PlhlV+qx4L7swCZaxjcML8BSHF4
ubOFm1e7xJ7PkKSLlTT6nxwdHFR6hRXwAml/yVT/jacwDjfRW57y0/iv0aHeM8hxQC2IhD4DpMJv
0aHegyxEbIowk8BkECTBb9EB3MYGnkLJha2QN9FBsC0kjBCQdSGG/k50QET9lB/fTP3HBoBMlyQf
mzDeNWSZ3boDGacifdBjHu4EHTtT4tYtB5TDPS6ZTqfiabYA4pd4wRtcdkKjMJ68Ii5APM68IbQq
SJAi99Z5embJcMh5/SFGlhNW0ptrtGuGkeklWT8nqn6cm1GLdvXa/DzMrdOMIKggIO5TByxFbqhV
nhI5HBS2fc4UkIFGF0PkqCFzshI0Xyp2Yyq3/QKl6Dg9FKWl42rN3SomhyENoQ5lblbz/QwZJeuR
j0HtaOoUZjp+XNvmjtg9xEcPsUsP1UhMZFUQ1au2ytIwu3FKVkd6oZHfYOmAaOfElh2MENxDI0xX
1rMvSVuYpSN2plmXso+TlW5ZNZ6qId0k8+cJtAVNOhVplLc7JfNjMQlP4BSkIlKfmhEHbbTmm7Ww
PuOk7u8bHt9hK851Ij8wdMgHZHqAraSxG+QsEPcE3zQ1LEMVm1U0uipzkCN4/I+OXkg8lIMSwCiU
mvZfScsIasC30fvT+G/RizEVjBLonP0kLVOBITgv2RTy6qWz9zV66XsCOoJQGHa4pETY9DW30fc2
u4yBEVDjQlL8W9HLLsnrbfvu7dQh936f3OJlxlUCZH8H5XflJ81CPBZGwLp5tCv7xV0vcmSb74c+
8kZS2NDP4Oc+oq8L6CS6ZuUpS3G8GdB6QxLldlnlC6a8ZklcXGdnSxWjGaexNt2csgAzu7/uynHQ
JLGphkLR6Yfx40L4gwrVecHSNPJkyfRqHmxTLPnZBjkXeJ4UTpjIFGTZAus6TG+tnpolCY/xeNND
7o3yel8XmUPrSVdZuLPQ3aw+tWgF0TA/tvbg8bjad1EFpByklATvJlDbgtAGTmvxXpm17F+zothM
RfV5pCAnDraOMubMoXDWOHIj+plaVHPca6s6S8RcOhQ7e42dcLrrRQNcP9pCg9trkLqmC6RSEXsq
uc7sEsSaNY1fadxsFbShsKxtE6pOmDhEvTeNsg2K2kKHMi2STczKcgNo58mKAtFAZuTdVTlxrpUV
Nduu7UPD8twbCuWq6CAGtZnm9qGuLeuUh+shBhjdLukEyz9WtNXTusbuihpbK5n2prEr6ym1inmj
1sKQOfepxUCKJee0WNv9kBHlZ221KYaucNlUmaWvmYljKwemwFAQr+ocVwLBgq/zYta53q8jv5Oh
VW5wtFhBJ+rUtYkT1oQFY1jUwcDDfB+JKHWUQv44cz9Spbe2oI3Q0YqNXdSxaRXKQKLuLZ3YcR/8
kwsJiSExMwLEFmjxX0ARQZd0/BaKfhr/FYouTgIwKHAK6wx9/wuofBM8kQB7gYSY/V3y/AZF5D2w
X9hEhc3FpfT/BkVgMlCcQhVuCyoBP/8eFMn/4CT4/tT5pdD4jmhjVTdNu4Z0i5mlww9dsasjh3A3
7L1uCTjx5xN0UobsFbwDxFEe9OypmyhnurZvww9T5RZBgzexGa7bB957M3HWDVr1cM0NSVy65Sbk
OtsBM55v5KPyShi5HGW+6U/EsXeqP4/TfVJ9LIKawCddayK1W5Kz7YzxscIbbtb+VrncwO1aaziM
NCT0J1eMW7aXiYm2wqO61+F23tROVvvZLo1PRVC4JIDWj6WLIByghNYJM4lRj213qhcn6kC+VDsC
1oRncddGl67+dKoLXZR3K3LxbfyxGTb5Dm2gzS5Wza7bAILKfm63A/Kgie2BEKYiT30Qjzb0kEcD
DW+QNcNQw1sJjYhW915taXILCuSxPfTQoqeXfsvHWcwmn/a1z7sbyq5S5UAjvUeA+aluhgB+Aa7y
2i+GANp5yw1UEbS/bQ1GhhDHspwJeU3jXAoc4iaZR6d78bgUeyveQKu9eFIfSP9hPE9XYfkJbszz
PzuqFaR/yNuQ0KGf/OVUv1mV/gjhr/4gSO0/R/UP479GtXivwBUESRyBBQm+ABL8d1GNBJbwtSDY
iYvT588CA6IaduYK0QudvzDur/UFBLWA/gVIZ0SApwhQ4mtH/42dADxWf7z/3h5E/2NQf5s5dHDe
BjXPe5Bvp5Zuw5c0N+jT2roQ1eGsa8eOP3Hllk8s1uEL3E2LXyzB2AQJ8qfZ7ba98KNkQ3O/ETfl
E83d9QYfdtauHzRsmuFAaguvLbQv7xe/9VpPBcvo5PcwJLf8MHuB41VLkOEg5gHu9HJUxR0tHVw6
lfCG7kV0jiWfiwBiOUpB3d/XD9M16jSEdz+4ELPwwksnXYKpBd6wViMIDcCd8EMIQhh3AVeIA/q4
DS6k8MP4DKBC9PwMMLQc7R5sF9Bk8JdjBbYh4XEDh7Jvh/SQ7UApG1xkbZirkgB+IfwH4Sc8CDvg
4PoURZm2YWLgknLwLaAC+IFot2oCEny8jzPPBp8L/CSTWZ7z4hk6iteAGYv9cSj2PR00hP/ok7vm
ge5J/9zIF/AUNdM271+ofKmHD8tzY98w4kOfA8fH7qFpahPKGKBHTJnuHsqAOtwRbrjfcy1MDhum
E9iO5k20Wx3rkSfOiDdN4l9QYt+CmykBmxTpXuLUZJMGCUM9wgkwFyFvCp/gZWH58H0DGF8MdXoX
NA/mJqZ2RzN4MI9tsSf+5d+8feqccUt1u7P9EM6RHMog8gHJAT+9yJcB4FofJHeR5pMegzmYdeGD
vwlmYL2AEyIKgxQHcMoZpAt4lRj4Uvjf+tA1DkwE+tBja3zYLS42VnvMDPinwN4kweFwC02WDzB/
+G1rA+cyXw/VGVYW6j2HOmCHmnz1iDbUqcG4BVdmucAyxWY9wpW6/KhHWLhSw7JnGpA4Gs7z6KS7
4ql0K6IbqHw+NR4IKOIRDE2A1jIYgHkaK9/A3+IJGsABu+vNXWTiVs9+6Sa5YXSbM02hVIXuRz1/
Xm5kAA17KzHj2YbLBSBMVgLZ4ZHkPuyfzR7WjSce2V24W1dtHyoHJhLuSOkkIOPe03CfFM8zeoEA
Gycf0Z0otUIO/oQ+DSbJoouLD+IwW4zNNwW4KpyaQFIodjFkMBt5HdSU90P4MLivpUFB/VIfEm/R
NzHMz4+3SwAEEz4C6dQLLOc1KO9eLSeYdsFrJzyGPIgSz95Ubn4PMYpzt5yP7Kp2ILi/BD1EduWm
Jj7APeqA7ym/53dwox6QOLbDZX+YdPgCwQ/bqhxCHqYPB4bpwma4k0HlAm+MDWl4vkKfoF6Ad9M5
fLE3KoCdYA8BBTIcBtCm1YvfRYBHAEZg04I9YVHWm/wecGkOn8bwKSReUmz+ydlL2EQA24QmDIit
fyX9qotL6m1N+tP4r9lLvpfQL1fcRgyMXV9kqq/ZS72/qFTgr+KQ2ZR8m70oaF5YMOC/lEIn/vv0
BToyJhK6RsgmXOC/k77gkD/R4zdTlz/Q4wnFJBVdDyWdVGBf6h5AB3ZpF+p8acwcAu4X0DiP60jo
XOZ3Iy6uMyAxfceTTdbIGtycrbhvpewN6sebphP8mq9x/DGfxCayr6pVbTAhm2itdB4/Ju1nkhCd
FtX10i5EY95oVM5mTcSB8MnjUwm9nXY74+UIx9I29Her0DZVBMi9XDxS4gj9/Yu5Egyr0NtI+9Gz
2OokqHqIuM21VYPaC6KzEvO2zIRXs8JZ24dysDonYuyRMcvMXbMjDXZTnoLiphJvzqBTFHMr0r2d
RYdQ0VxXiPYgJX8iHXTVZ2J6aJysqt6nWAxgkUKLZuUCUnebeo0FlXmNvBlBE7qyIyev6/LIu204
BSKxn5ZYJrq0n7gYJoegRzIm0N8trlTf5kFTiSeR50ebT+4qIZzFrPO0/TSU/Qa3ZaGj7gKM0/iK
63gv+2LUkgJMVjFoFD2DTM5jp7cx5G6ruUqFPMuivOJ9eh55akiWnOTaHCcLzJXZ4uIU7KzyIYse
OSz7VCaNl1CoeKETXaQTqPCf4/JmEbDSWWESlG2itG00Z+UWl9IMcRyAScPUYDrDXeo20eTIWvox
zqjpsGU9tcUCbCaNtngiPlRnBg/pPR2UJ5beH3looFFduottg4ErHgefx4nSSRXPAesnqjFuTiEK
14BXF71wqmIvX8aXgkZ4G63zvpQLmAMmdSom3hjQpaqroYj3sB+kATCzShLktu1HsV17VZy0TjYU
0JvsYx8KS+mBMwHmHpmyztw8U6bIwCpll0daJkEJQk4Y9T34R8rJG/O0dgG6Jw7r1SsPpN1NpAYn
Wfn1XE1PNTjQGincLAVD3vppFtWmn8ZNWVb1aRJhpQWLK7M21XVW9n0wd5dvHMq7oWF20I0ZeBKG
fVF8nIB9WDcWcB1ab3lXGVVjF1qjmG0XFnpt1oFzry1daBCDzjveg/MeFBloMULFVDXePxmzQbQB
jz+QA0BW0Pn/inEAhr7F7J/Gf8VsAZhtCzBNKZt/McV+YxxARgC0oSMHTx5AMwQUgTeMgwj49ItU
8CPluPQogJAQ/LsQ+jcoB7v4fH+QNL+fOmiobylHP+FmtHlItpDXa5CXTBmC+u5J6gyPYCkCD9Fq
rMEwy0Om7O9Lsu8B7DjT1SPFjVuFx5Fyd0zrABnBM6hwAdzFHQC5U1peO2xAfy/YLmm9dN9avZbn
5DEKyj4QYNRP+8iE9sG2j1VxwpHJ2kHTqTZzflvHOlJgBFz0moFOkJaatbed3MW1JiP0A2KQ+R1F
S5OB3ScRJrEnB0Q4QK4I4ctDDspj7SYNvZFtKJjj02f1WbQ+mlyKvbJ2wKcl13sKTD81aeJF4HE8
zUEsNadOyMwAAlyhw/QIEgOYGeZUr+Ag6+/y4dxxpyca/DtDMD9Pvkfvqm19lejcIzvyOYOW4d38
GdC/Xh0l9AvMHhZzXp3o3JnoE8Y7PG2GeAu9xLXfSQdO1FqhnoaB1rKnJs6u+hkeNZgeqskFTTV1
mgM8z8Cuom0dPlSHNkiLQ2yZijpZBYrCJhXgKNVh5mUj2ByggIcC3MxHqGSpvBaRV8GTBNMBupmH
8CEB+O2dHAwHQLagbu3Bs6PBSpBerbvuUF6NYOqClQ0it/D7gG8E1O3UGc3HzmndxlFGOtKxTOgU
JnZSL3UiN3EbAw+x6A5+GlPB56xywI4VPtPTem0f17N1Z/vi0/C0XIVAceogOfCHKd0tqb82PhWu
pRwxeJOl8Snc1zv7CJzuwh44CKOJe6FSnRcCsRm3HPTgbe72ny6PAjgZcdOzPQfweIL6EAJ1vEV7
7MQAZifkQFtrAs021y7YkuEOofC0zexa/b4qTCp2M0zaCEds2ENhG8XA3OqI4/7hdRKabco7ewwS
bwXtxl4NUPD43A+OHb3C3x579Us/PSybWng9sDoPHqVAvQG+AqXG6EQG6+LJLp1IASNJ589kfRwr
lxXH1f1f7r6rOW5cTfsX8RRBgOmWodlJ2XLQDcu2bDAABAmQBMhfv0/77LdnxrM7p7693KopjaSy
1GyGNzxJrhyyIfvkzpJXL07lI2btKdsSSD+K1JYjgH+IrL1MlDXLb4DUkZbYH2zhSvZdqCrYX+ah
wHbTwqDi5+FX7Ey1yKMjvCn4z+KEdGdsQqk4deEN3eoy7CEHFVf95wAnicGOE7zhUCCFv21MQznH
uZsO51nnZ0jp4q+YDqYDD3M4POrLjLeyPGI/Cl/x/Xg+UFSEUuvbj/7nwoYTJ4/63Awf1wo4GiAx
9eWV5vZEP8p3e2WHMZs+YN/A4rC/YGfAtdJnzCH9Zxx6+Np/F6Uo+4N/aSEQPGEF6vrHfizGO7Sy
B33XnXXVlew4nGPswVjrsYvW+6WzVyxuMDrtF5rmA2CBHOYW73bqXYWjl/LB2AqHiLeXHLFGDmU3
VjhwLIHuXhXJYXuZ87PfFnN+fx0ykYHcbw7bI27Oqq1sV4wsg35Uv2JhC8ZzW0zpIS3Garwzx+mi
PwyVPR7f5acVJAswVdwm2JVEf/Au7gFr0kzevcv6BZuTOo7f2Jf1KF4exi/kw3jQabZgoYKqofLv
yTsX+XhGIbzAT7PEeR//HyAWv77LFquzgZbj+/zHRkqhCgDs9j9rAT615jssd+3w3/zU/2u40T8S
+FOgRP4Xzf+fS1Ia/CNJCCjL/1IH/Kvhxv/A3oRuS6AbCG7w37+WpJtSmULCHAK9h/YeR/j/0XBv
lMQf+i1LUmxu6PgBA7VwIyWBXf4Jtyc+LB5hE11SrvQxrmf3wObnkAz6GE5uA5MF/DwEhjaSnZ4G
DpHw4G9lC0KiWpi9+8Pp+28gR/Ln9v/Pw4mDm4uHYD+MCN73Hw+nx0kZgxENGgQLKPexGQ9d8H3d
4vHBH76mI1RhYSJB463jg01h1/j718eI85ezAR0Tzm4K8DQJfgM80y7aDWYSdtEOvS1Zl5fQ1cdo
NsPF+rUobTTLYh3nqwnXtvr7177BxL+/OG4V3CshxiJoP35777qxDV96wi69tOFXVW/wK2CNlBv0
SJ1ugw9eB/gOtUrF+9nruvdIinOvOonVls0VNShqMI80ubRm/ycL9yer2R+xYHLblf9FNf+6MLhX
Q9xviU9S0El/vjAWGqQNcmB2ETW0tJ2ZvoRiGtHva3KQpvWyxaDTccYLLxzQk1tZiYWLol+DF6G8
7TSgHVuX/HOq/x+Pi4HB+v248DQQwBbRTWx2e17/eMM4Bal8DKX9pVlrmGymGna7efQh+05/+n3P
X5nfVTQQXtHtzBYG5oyzmGR4hhe3rfqj6VhwpGY9RGLaLts2xwfPr5fcgvOEVeScpmvB3KJfICkO
ICiBXj3iLbnYyL1HjY6eFvUlwjZ/THvYI/cNhbvl6g2s9KvXBezZ68dH2H97+L1gCZw78hT53UFw
VPElhf+Z1z/NwPRTrTzIPExCT00Xf/Gi4JMfDOn139xifxYM3K7ijWqIAMoQGDJYcDubf2DpOtLU
i+A1u7RK+QdeQzgZgdXH5CYwL4kaKICb4OtUETTdg/6u6gYWo//lgcCkAcUwnnQ8UL89aLyjvmi2
jV3CZLbgwpo76df0eV9cNQbzy7b3VThu5sJqdppneZoTz334+5Px1zsHCxA4DwgyoDTGtvXnc9HO
o/YitUAiWzc/veDI4mHP3bKdQME+srY74Br9u/L212qL14wCcrsO5Gas/vNr+mvH4jkQ7ILt7+i0
CgvPBC+KJ4+qlt6hS/39IsPuPpgxI/Z7fOcDrNEToR+1Dv/NoxP8td7AmRPEBHLrm3T7Rg7/8WZI
akrW3SP0onqMob2lV5rCjiz23Idp7tlPtu9h7LWFHGJon1u7HvZ1uCNO7SezD21Bm5HcwbaeZGYL
w7NNNlGmkXim/hCe1NYt2XQzIiSzukpttgNsaVBVrZiCDTQkf38xbyTcb3UAIiD0Mf9WPCEh/+3N
1JC+1vCIsItlm7oM+1g/aM1pFroGgsnOz6Y6Ta6jZ7x8CgU7CRNCDrlFb1SN07PBdmJH32bj0g+H
ZI/hhbO6L9TYrKfF0ssaBt69MLysfbCpkSSy9BdATt7G4wME2QDXoh6o2WjaqkuNPv792/szkvnP
55Yxmt48SlDv+r89Lr1II+jBR9w3fQjvmTfKHBs5LNPDAm/++nnhTpV//5I36f5fziiUs/BJAT6i
we/PhxsTDY/bRC9tmLpnyTnG0VY/knHqszTUGEBl0lSNoFiCbx+SIGfRez8N8t805d96Dxo9AOMU
YmCGCSX+65M6NrMSoLi881z33qEl/gsTqajiiPeAGltXBbbzDyOMYpnkHr0LjEEnNJoek8AsVSoQ
ZsA1fxnIqv9N0/5dgoVji6FV9jEq4pGGveK3vjj2OwuQ4ZCep1TmkSfikoQzWLRVYuHh6VasUD3l
ODbQH4G5EGxso6yTh1tf4VYEZTDdBDkr9S42bOsscu0xXDkFRzhd+jpMK61wGw9DGB+dTcoUU1nW
cpOWLsAPwmEAYHGrL44s4dVNgt+l3UTukzaajtucpIVj9ZPPk2zkCfhaE2K3GjlQzMSvXOP7WXKb
+2CSaCuJzWrSSpYYj/pi29ug6DpVEm9Nj4yP/qM9tkSpy9/fZ7iEf77TbgEcN70cHtzUhxoc09+f
C9GQuI45SdmZcyJyE0av/t7sB9VG3gG66wfqapCfE5bSzptNtuPYcxUBAMaE1gAV0b09dx36yOQ7
UG4JuB9fTdtZ0q0/dV4Eu/AWnNvZdgeMXW+SydPe9Rb3DoPXeXQAm7qInmFUeXLWB2HVQ5bNPLUW
xMHA2wfxeUhMV9nI3k+847nka4CLfXOMMg7aKkUWwr6zHipZp8dzJ4dtz1najrCU4WvXCShSUqyd
vqZoMnBcJYd61zndx+bkiRXG4xF2rra52eNanZ6tg9rEbveD3Q+1gFYtsHzIocqdDxgPcAvZ/jJP
AO73LTmibrRP0Uy9aqIdAOfhEySB62lvhmdodp9R15rjbSzSYn3bWlduojEvTTCBSW38oEwnz+Uj
jHsPPVyc8BGyxxk19MF6syrWCQq0yB/tCfN/NXWNuUqTwAodwsHbUwGx72bS68xBtqsUnIUJA3dm
wwLj8S5YHrsRY4/0hjM1JO+m4HPswx/X8kXkdHVfDZrwixBv3dB9puFR7KQtyTKLIl5bdzUMIrbd
+p/UyvlpIeHXZV7ETaYcZIguQb4CqVUF4/hQuBg4BfgDej6oYYKXcmzZKVzv24VGdyYFtuPUehk0
0itg53mxfE8zFdWHKZnnKt3r6AzP5ms3tPbqOgqto9+cfBn9GFyyHkyTTgjKMCqjqm0PjACOi5uZ
P64rUBF/gQRAmOatH7YHlgxHmOXW5zjANbcUg/wMEVO/9lcYpaOMhzVkPx145141H1g/xU8NqXWe
cAweUmqoJ6IZwMOEoJVB/DSR4c/eWv+s/aAubdhLCO1EWrl5xjAbiv1u4B/7MdVnhVoDq2VzP9dy
y4I9SeCTg/agG+6mzsaXumFjhUF1yfs6tiURKy34tukPCzJXUmgAFg8ERmK250Q2VQjW4t4LIb6S
bVju4ERAn8jhRNJe53PskTIZ74NpH0pfhPsR9xqFBWfBPENwbcAIgj8HqYJHSdhi4sv4zztcD345
yxp3aorPyFT/TFttLmpX7ylHD07TXT3aRN2jkgWAIve04rTrEVvib+d0iUhhzDcPj8ZrTb90g31O
+za47haTBYzCrBob1l3ssN55izjYaZteDOUVZ7Z+nAE0dpvxUD4kKdLoRzskM2AwrQ/Ga4C59SuU
kxy4o4A7hHVdc4j2jj9t3fSVUWeO2qTj0XDxtQYeiIKRAmlm0yPeIKwVnY5PMH9+ZWm9XWapfnps
BcgJth3Kd5rkPq5qxvQCB32IO2xoz4a0GwCwFx20uCuWJX6fr+G+Ns8quInKEgzeMLToBzP0xR5J
eRb+QPNo+pla4t0h0eGrEfP0wGB0l8v+jfuDPQ/LZsqwp6rqW/25hepMTPEno/RbS+rCqLB5iBSi
FHjNkV6TpP1dzS2oxpieQ4MXdCqW+TyhBO4TAIB+EfcL01vle7havgT+nfoNcPfY665q8j5qrMNV
aCGg1cBwUQjUd4mRIutBK0pCxscRNpTTmvRXqdr6Lmhg4g324cV3TQ0FID2t3v7WhBCgddMGQtSL
xWlaAXhP6xtw326BXTeFySDHbqT5DPsBUhBIdG0TctxMfdelzjxR6HbqJDhE87rkLNQdHjtlSm1m
rKEqIB+GGG6bmH9YCJD6UMhXzTp39Uhff5wYg+PAbVmybxD8GRzJOiz0CRxnksnIph8X2HbuaY2K
1MViLYbGDzM0a4h3YpY5LaDPqKdPDhNaRhjXR70s7orIjg/NdtPXGOh4HGEPXhOVjsmkmJyBAHII
YcOFLWHFdM2gWYq5f9+qtH9b+ZRb0vEDYdipJfzcxkzeaZ3J41RP+HG2XGtjkjtvv9NrYg+/lrMB
m/EhmGecMq3BSJCkVZVehji3wS4wL77sJlCZQ3DBKUV1eoKBelaDK4lMwsvW74/DrHHKggGhGLLV
pd+ZDwDH4guXiSqnPn2rZaSe5Q4PeTd3toyshbIqcPTTysh6GDtXOg/Fie49OkRgfuyb4cVgKWjD
GiZFD9tQZsNpKQdVWewMwDfZVqqod7hJgifumS2PQuwSaVAjFmnqQ9CCMyvHQXyIPSeu1Fy3VXvH
VE1LAfcv3y7LDgQ0GN2jAVqp2QjVjYGvcgy811RDoV57q8tmzsPKLSPW+F6j5+vYA1mJmhLpJHee
J88O1NZDYPsFBnNzCCabfp7M9nkVrT46yZYqSKcv3oQxm29sB0Eko9LnvSyGya+P/V4DHLstFwmz
5n3rwBvNcetferVP2eKAGk1s+CkNbYrEC+l1auKnOZrkQwK7dpbOozvIJbmu66yfMIfveLmUl2kd
HsSom4swbCo4YorOXngYYzecYQ9hJ4TEhP5OD5G6ybsH2pgDJIalbfroZDeH7ZLOELd5a9XugOwd
yGDPIW0mmJ27rrrryrnrNK7jAoW4U9j+GfAbxAXo65R459C58dKugcj1vtoz6rA/YCVO4y3GPr6C
TFfgbaANedBqQoaAAlXcsWY+bVCLXGCIvU8XDSkd3d5afhvAgko3m3fnEDrC+m65NzVEaDXp01Kv
6X03UQB9+6gqN1CQcjMgL9i1INq1QXeY3QCye0NZ5GuPyCglHVKiQEclJtBI7mBB1lFZHyRtu7tN
AHCAqArK+F+v2E3NUo1RC6Nd+EVwYq9dnfo5kDxW7FAMXJt9bTN03uDKxJlKWBPmYQtPTTMgA2GJ
+juHDl7RyIA/0TC3a+FBlRGR0u7pj3hOfjZqtSeTsLd1iN7HEWZXPNPlUHdzQVL/W+/VLVYS2RTW
Wx9XOYfw8jvc/0F6GDXVZa33q0/X+yGCt4mz+UvgpafZXbwN97ck4w8WkjfoZvB0BSA6a9dVxLXo
HQyRULYp2So/L6pvjmvfokwrxOUQEPnSuUOdhFExDdBqRpcbGOYaCrWAchu2lJ9ugG4FopdvSbx8
Ck1/iv3oELUOxIKSHENceNhtyzO9mxeHR7Y08QDD7fhmkrGvpCN7uUGwwSc3n0TKQehDnqm3ReZ1
Q+7YpOt87cydFyTu6IPzWMh8SD6sliAnzNGPCf6/EVw2O29voeujQ9u4UxJOyMsJ5w3XWn315fZ1
Id1x2cj3sFwJEiEaX7ysm+XFmHQsZyM7Sv3RWxA7JntIHNvQ0FyH74EIh9z0WsClPUFHLvrM4WIo
ZjBip8GUqTEYIMcL77cVYgY7zSMGY3DAdAQnNHQeLsu053aDk6PhSDHzp7yNEaVG6FzW1CPQhuS9
v7U4Pchw0m1fNvF0nVziih7am8xYrotBTJh+o0KZRRXCZ6awrbpXHZtLaHti+IpwKuaXZdz7TEzB
eoLNoq0LGApJbgiEbcwKRNGt4rDu7kiQS5Tt64jdg4dlE45YdmZzhC0MTbYeAIqHfTl6kPtIDlvN
PhqWkQ5c2uTqgrTEK7H0qbm1mGVFk3dpi0Cq/WHq7z3af1l6/w0+vuTAIndTuHo5DYcHDyT1AqtL
vqYo6NjUCsyIySE17VJAuADmu/2BjffIhmYuNauHYtXsIxrDI2bRd7ZHCjUJnZvHY4G50xbMi58S
r22rwLAD1SEk8Pv0LAYylBTRSWWfNAdM6Jmb+5NUVKKEosrFkCl6048txIpBVV+hbH7SNUQ1KaCk
kCLaY+YeyRQPXvwG1ULKJc32WF0YIj9ySfsXbBVn5ECoMh6HOceBVgOStlDHomO6jG3RGTpkaFop
0ppiCQHye9KEP6wL0TOQaAYXQ1dtLv7Q1tNW9lODRtDVpZTIk4o4v0LPNh3oHPjZmsCgjh3/SY79
fZvY5xFDMOrHzLBTpt9XRABAwgqYHrQPlP8uixLvu5uigq7hC0V8S+bb+tVq+k5HqS50AXAuY1Ho
qV0LSCFcilglEsE+rxQmR4X2Y+YIsQHLNzo87gIqTpt6YdHHJfei3MIcVfQhVYVcQ/ir1DfhbSKb
EQEJcfV7v1pTpgqMvdgFguymkmyDuaqEZ3YmX9Yg1Hk0wwOEQRA2qfU4xMi1Y+EYo9K65tNezZO5
R3YBBEY25blg5ikI8Du9GkoCHMgprPEujA9Z7boitwW/bl8PPRv1vYwEtvX4aVgbU8BSIzOfiHMY
fQk18bOQKfewrce6CwhUEUgL6dbGyyxctRlu3QTnv78PVi5LTbCOM4BVJZPsnGCbQKn41r4pl5qM
OfcV0Qdo9Skm5QQWsGShaRZCPWIw54eI8PM1W5BmGWPj4s8sWnQ29hQq7K0JSsOja6fRXSUJq17E
nyjRoKirlWtyDMAcx9H6VYefRTC/e2mP8WQ+31pY4LYF9hB2MRTUMLYcWqmdXFsN/Urjz3PhLf2Z
WcRCSP5x8MefhKM8Lw4xOjbFOhwm+Qy7KEeXqwPZIPQqevTmbTxQ0ec74OljHO0gmGFYs4igEPDl
XQGB2heeKlJit9jLIAVKRPdJl2EyKHSfHuYuH7FdhPRTTjco4VP2BsTTP+uaIgUjSOoCujVxJDwB
97s6/7B4g1eIDVEK0xRvh9i2QeXU9CNME3IXReq6ogyfSYtBG+qSg7/qKAt8FZUJc909fk93/+sz
4YbuvuHykW7NfvrX980MaYa3bwRVR7XYqPwkIwGei19f/vqApWT0cZrRcUdqunxhnUCixQrJnZia
+5HS3sc0u27nqUYy2u17+tf3trl5bwbZHCHj5Pc28BDgiWjKeGr4/a8P4X99FtEaWT58g2ibJ8gQ
imBDoCvcbw6gk0D4xqnh3hWcD76M7XTtR9iRwx4ZkgQ8wXTLwYQP8w0CyRECdeMJeRza1WJNhJhi
iFeoC72+zgPpv2ErdkVMdntIR6iFIlxCAtWKHN8NPITQ3cDoZ+r1KbHHdMD+E8P1DweQB3iFYIZp
fHLZDPq3H8VnvKV1MIclhCwa0PadDu2hWeeuECAPUTglK+LIew9Dfd1ZY7KeAx8L0Wb6cHnpOv6w
iMavGISI+LUPAGUQ37ljm0sJwn8ysLT9oe2QK6TX7YOZ6NethdgI68nPZQ8ElEkTHqAbxthQTP+I
cZMhUGp4NHFNRx3rk2F785yQ9WoC2jzCfdGTtrmzbKhcC0SUmmiF8bN+sttG0bk5xtqhoxePW4Sm
wlt1Cntsg2o3kPeINLm4cZmviZn8bF+GB7O3+/3IoUNBk3JVS/Hw1F3rPYcLObLABgWW6OBkfBde
hNzfN6oaqFz2uziYITZNJu+oRw9zwVanD9GSDaHRT4hrSI8ao0W2SxK/kBDNpOZkLbymlwhUhJIj
RNai4MJC+LTJY99vKSr27Kp4QIDuNuIRbSYOMQfpTk51CEJKGCr0jnBd07SVhrXz0QdUlkFXCd1T
aq51t5dxYD/JxuMF6I3waobhJZqmh7Dt+qvS8HRMcXRnx7Y5JAEOeeBBUqFv2iqaHgffxGVTJ+Qp
bJ57kUylrVv+aTXyHm7V5psaD3PiALpFbVyMUwj3VzCvJZ6WL8pDjJ8U854JN3l5vAl9VPFrF88o
79btd3gt0RN10A59gC+tfhHdSQRMXSAB/a4nbR6YUO1xX5MRUCC6axC6t3SNP+5BgBwsTeQFb72p
RhmspXP8rCw9Y1DtKw1fFDYUFl3cMBxiLLc9S/md3R6DnUIGxJETA0oyRTBgBFuDIXUORtBmJtTb
84jxfubLdFFcfQqU9PPWifAYx713TabhJd36Q+pBRJpE6P/zLCSEVsBP+IrFx6X8kx7rr14StOdI
Jc+bZfoKwcUrESG5EBfsCOrsxHncvVd/a9Qzgcob63ZSqIlADHxbPgM18dO8RndAivjjYiDiRqIm
CjXlUyWBH94hZwQOftaRO+MjxQt8bHowxt+37Nc3f/0bO4TrXYJQTkxvLDJPDfObF2t7c2jBAQOw
wgiQWyjitkHOT2vK5hNaIQTcTqipWBQLr6pGKo6M6Jalkg23pBAwAXSxQEcGDmnwBzJCgss6wBi7
2nI1KGRIYv05Wht9SGuaHpGVtRWx0rDkIFhstFOaJQE4cBw6eK3A+qcRgZpM1EHehJAE4T5+bnby
2XefO1svBRWtyRntr8b3V1yDRuExcF7u8bop4FohLQqWjz0UWi14x/E04mhR5AJZ8K7GZAejo+0i
xPWo5r2lMF7FWxGw4Q50PkPcUDggEQUpnkg7xkKWWbch12Tqm+80aki5ex5CJZFxtjRRekyMF5xZ
sEQnn38c12U7//qA5+gZAaLfmZegkiaQ2wU+oJY9AUa/WGD0vz5T7obhj11gygG4QQY9qLr4WPqL
lML15uJow1we4qyIBJBmsyt7XoUHmw0578S0lxVxS3BtT5idsnBRXrEmJAst/DgRdz4SRgeo1kfg
Jwm9RgOeDR+l2eeeO6QNOUkKEdqcCnEyGktIsEUvm42+Gx5DkRX9qq/kg51cWK1kfLJ6W3OHcl26
EKb4jgOTWrOmNjjNFEIwtUD1xBnql6HQsHoLpHgUaXcxnU3ZLD/kxNwpZubi7RZcFUb1IpLhqe+B
Rk9c/Qx17yHzNT0ChYPIFfk2xz6p2hEr3xZRWw2LFudkTF/HPW6fWgRDJSH/sbApOisEb+Qu9Lpy
RTYHkjHoLf+C35FogOtHpkiN85DYNg7ID5eqpkdssVzEbTahcsIWVG/nZnIMa5W4A9DUl/6M4B0f
UETm9zCmrh4iAIT34rR/Q0Cy2ONRmcYA9xM+c/Bk6YPfA6BKhX5bsUueuhbAOhEoUStu7m6rIdll
5eIQ97MbH7klQuJ8d36+2X6CqAUw2BZsZ6ydGdu6/ZGSk2edqYDyVzxizyMorTzcl6n0FghLEJkb
zghQWDofCXuI44DuHTxGOLKiw0zib0gzJPEOYNOjX1oS+JUn4OVlWp6EIwXI27pqRlGBUkjyRo5R
GbjvgOY8bGuA9CKMocAXY459B36Hdx8gkRQxINzpBvk4OZfN+DXu4QVs3NPebOy49/4j4eNcQTlz
i/xO7lvJ6EkFTV0sHnyXyi65Uho0NunKMUB6FsCQFQG+EuHYvrqs0YL3ljSY6gb0mzH6MTGJBL+0
f0IMYIrFB9HXnvoUoTEcuMXWQ9ixDusvMoWmeSIpvI0SmWiy36HNRl3K99G1pYsLt2Gvxi8DmdIH
CNce1dPa1/WBjN8MwPBjlNqjauDqlNEzZ6so5qB+15H3I+QUpq86ERkGv7cWeh4YDTBcMwEqbYqx
B7VNfPaR63pAgXhtiHxBxD7SH6L6i5XRXnRrMhycBkpgDXQNPcp+pQfwNLOMj8KnZTrQjzXnX1JN
bT7SbcyHKOHIa25JoVLEtg3YVpsWbp++BplK62L2EGGTDA7+VuztxtDgPt66j3NDwXj0+rnTy/fd
zbgVf9oW08IE2ilo7XiphxHR5oh96gCKIJwcjrxdt4DwERGFX89RhpLtsKdrW3oKXk5kMl6wwEfO
fk/HG8QBRrqwrM87PcnKU4ilFG0edX4FRhgdTziIs8h2JYAoDpCRvYZuEIU14mMY6bFoMVllMsTQ
DON+m7UScVK9iJ52j71t/ooIZJYEZ/xdgXKLmELaJYXQ1RhbbDVDsaC329v7GXabX2g9iTLaWFgB
nAbkQS4Tq+EGpRtq/Da9QyKGxyMx735tgsLNzkI+3yA1byGHngAEstjH0xgD+L4CyEBY9GT3V0+q
p3RPqtTz56OZrX+exnUqR7a5x9W/dLdBEuAXon7bFhwpUG0QcU5DAka6F4cVHiFbBYV2Din9Xn+m
aYeZNEr7HMqarkBZDXMvmtg5bDXuoGn/EsMe89q1TfgQNevDghjkp8DUR4Tu9R9EnoBY1bWOrlag
JtQeQoQCD3yy9THES7atF4vZLoi5OizyBKHleDVTNaTh65AkXyOhxmOyxcepn+OHUcFjBZz+sLfw
V/kCi4UMsD4RIx7afb3IhboXCcowE8P8YedefWnYkFzZ0mC+ghKdpnW1LyytxhiD0ihNB8iJYg8O
sB1JeGz2Fk4IE4HO3waE9k0J7r+FvIr6Zs1mfTHcMlNXxl/Cvf2xeBRQjtqHO6lg5FwSW20BnUp/
hO11X7FidMYcqZd8hWQryPhI/Y8B3+t8htktGHpzHFu4dPtkAuHuHgcMXNBfA3lh6Sd1IzvqgL9R
h2gGqwm8GJYfMZV+DxTejVoXmGilBGUEi1M1dzGMtjPsDCoiyIsY/WpAZmiBCRCe4dE7kLUUTd/i
bywgBCHh+PsQw5jmKaCmvG6VDyoYLNGKF/oQ8uFdxct3Nvl9NcPUEaooudJ2PfZQk5x0AnG7oiIX
jaJVQIQtaYgODQ4pKUwz4m8pwBd4HPDj2dAnIh8WDhm5jwxXqhf4Byb6DXz0nIMefEpQiyuaiC7f
ImisfaOhPxxmiN2j7V6K2x+BaGtcHqCXbTiC4XLsiRNZRRSbqJx6iBc0/sgAqttyixnfaolpi8HW
AsfJjKGXVEubPi869M81h4mcuyQqIUzNzSTvhtDyConyZ2h1eLl6cFKo/+DuPHpbR7c1/Yt4QFKM
kx4wKUdLThPCkUnMmb/+PnR1Ydeu6sbBAe7g4sK7XLYlUZREflxrvSmDJX8HD5dCDHfMgIuuH466
t4jkF7/jkwshR9zloYBnkKxFVk4iKgBFGegmaoMbVcfR7luhMlRMIamhmQgibK9XfimEmwXBDVzO
wTPjoQwfixbXWJFSJAe5sUV4qW43JcwL9G7kUqMt1moWSJ4sVq3dTdCjzEkrtmYYbxO9WWdd9Vzp
abbsZmxQEXvDVv34e4xGJMj94n1QE3HVGtNGuY906GUQOA2OlWVQ3ndVosBSHBScNaIwwCY8ER78
cmkgUqkiHcRQgTui6XplZ1+6kNnBUCi7vBk0B4qKYmWoBhPsHlZF7mHuJxxx/XIknPGXKewZWwmr
ldDqEehZz7C1N7EURo9Y16UdagVHaIhTKGPQGGliA79CgmtW0l7XGtqQ3MACPaGhEmiLAhlIXICn
ZDMbp0HQwwhJMs1noCuuXCXmxmBgfIJEdRVhpVl5JB/uvYKLUEMFF8ulv5RKydWe5SGVXOYz6U4B
XxeG+IUu2+DqaoqeX6nfpZFJbmxAGZSiVRqlAQhINF82apjUZr/hAnro7s1SoS09qnUHPirVO7lC
iHDXAii0bbHrtGqPIRzainzcKl1+P5QTYsV6wjAQDhy4IVxyqxpRlmjdUFKU1LNF0Sg5flfe9JFT
xRDut0JsCy/0e+blYr2daixKc3gZjtqp06HlnYNP02ywaq/sou4QY5jG5PhjAKgWtWt4MatAblYL
s5TpcHHLZyBRAT3Qu8ZV0li6EuGgFkC7mp0xrDAGQRkJH4mlFOvnWB9PvSpSdPo1sqq23MFaaNxM
mU6CltXugi4MRUkBsUFvMtuslfRQFdK47Eb8qipZH5wmnpUoC8PfYM8Y21otykc9x4h+8MXa0wcY
JGGHRWpbLjxZYew+DiA5RQdmYqTdJYAq+JCa8japeN9KKZ7zFUz0Na1bC91TxNtni4E6IcqqnBin
mn4wb+oUv0sYxVIXtlx6479++/lb9/sNP38TZrfUfrEYyB9IBFcpAKPrJt9EgZxvYoSaaI3mH3/+
+POt1I3Yrmutt9sqq5YYbq39sq42sRxXG2GSmjtXDH7/9UddEKtNybXrTqXNjz/3rH2Os7ABZE91
nf67Z7VA9VWNoPc8Os2mrZ9zmUzEnH34eebwZ3d+fhRTEnHQHnAByQrkt39+K7uRKIVfv+sjdWik
xR9CjANXycvbTKp4qfqx9BQ1V5eCXC9/bvt1B7H0NdrWwrBrIJk/9lYKpvpu/ez4z7dwfrF62+26
Moop67Vmk8oD3+a3vef0v6fJuNInP98Aqz6UySL11Pk3M4G7p2mMQufffv7UG4vcqwPlQUnjlBUU
948gSfJ1xIS1YQg/pct8MUYYagGzlinq5En9/Hl4Mn8yhWJUSym71sqC6clAcSzM/mI/LLv/hqwY
qPbAhH+ky/yf/Z9ZXb9HyPwITH7da/mVz2Y39d/v9FsKzf+A2JmZN4uFjiFjgGAsCAX4NwkEDJeh
Jv4S0v4/H/9/dT2Id6Dhqph0Kjpijb86X8+6Hv6gIKYhB+WP1K8/vQFVrHv4O/YGc8jAb4Zc6r/g
LVNWk0Cg/Nj0/ie6Hl7cP+i7v7/0vxGix0g0xq5p1K34JtuSx8LjyktzJeV7XDp0nwPWYgK2TbfD
S/COkHxRABhiLm9FT8FT88LNOmcnMVhTQfW4EHYMQBLcqBxOdTc7abbxRbOW3DEveUyjVXB3a9YS
uhasaF2QeyO3u4eu2WP9jppdDZ1W2u/74RaVh6Ha3/GLJ50rtgL9IBgXufHKM3FTyEvTs7TCp6Q7
VvRZTAM0xGyFJYp24NtaekhlGErSJ+zaFnEfErUpeo+itVZuhTt8DrVzxNJLGHWwowgDKfVNB75n
u1j7zWnqSapyF4pTqssY3PvuFYf+KoBhjXsx3DbxvnuF88ZkfdxSQjMEHro1PAHfFa4MDsXRMcNT
lOwTrggdBTviRHfcZLv80B/YtojjDO/VVbl0ysmA0zcwRi8NZVN4QiseeTO0dbIM3Nc91Iz9QAFh
tZ1gUbJKyPpEG+hvPJNFEq7jXfQYvIFVHKfnLrdozBfPymbfPjJbOQw7f1OchjUG3quF72F/xpdg
YUfAl8gXvMjlZCHUtTOHksbP4JB+pjgWj+X9WAPmxYv6SmqDaJkXgPy9sU6/YgempVUvr5nD4jNd
F051VOMXzKYs8+Brj4iqk0l4qO8XTGaZ9PjLrjdOd97XiNFyD9kYy8V1+bwwDnT25mvU2sB2BcY3
MpN9m9U+q/aSZxprUVoadWOhi0k5Usxq3brqRyq40+I7rCESYLh4HPyj+tyFrrCwjRm/RhgKqReg
xeofGQy78BZ2WnG4ywnCBNXuH3XECwGsyCWfzmLcdsFOKl29ltcp+jYSF4Djr4VbIB6efZES++tH
OOwKblFiIXPPydBxGtAvCOWJDQqdL2fBsbLmAxuWZW8bn82qW5kXnFyrd/kkXSTi47RdsKy9boOF
nFi7rTdszH269o8gnW7npuvO9Y/mOR+2gMVc7TbGUdog2HWRmdi9V7npztwn6xNmI+vKbdweJ6Xe
mzbqWdhrVvjWP0M41fDd+uirNWMcd5RDpMHbsLlE7VKZJKetXch8vX1X9yOn52Rywl0icO4it1Fz
zT73npIl2wQ5fJE6YL4IHBauhi6+lzlqCOgQpE1JKVCIe7E07FgR14wND4Y8OTJT50KGo6eSijF3
HamdJ/jnmrcy5IWVrX2fGAygHTbdBlgeno3VysyRv3EACaI3eXiYmsu9OHTyGc92S0ig6VCs+SjQ
F8W3MsHHXy0gK083ozlX2lVWVzlcOL9CVwyFoXkSkkelQtruYKK0xh7YzUn/ieVduJuwmnxQ+z2+
UIENZJg/ED7HB22uF03yynnr69Y5WtwiSlfhGpke/UEk2LF6SBY3GS0sWuzCcDN8Kwy3hVcUWmrs
9MWcVXjOGRXId8kJbzR/hr+NCEGKwVh1jRlcxNEUHefaSlgJwjLFSANm1sJhpbmrNoEiMNDgCblB
DKWqw6IvwkF0KdanKv5D8vLfcEn/n3YdVhXQWU3XMKUDvZK56v0bQwtT+4cJ0T8e/6e+FodtQzUW
XDZx3sTzDknVLxMiE9+82ZAT6j7e22z0z+vw4l8oSQ1d5HI72xP91aOXcIpZJGdKEmw7Q+JR/4G+
Ftv6367D/3zpf5N89YY4MXsaou29jw+lHiCxvysQSE4BQ8jnICs+zSjYd8M93VRRFLtwgRB6+wQA
5YH2ppLeBruBXkQzDbuIzf0wmOZjoUNNxfe5dJq8xVVOHvHbUjHAlZTXCq3cMkoh9DT+5Y7HSiFh
AhcRw1Wp16htNfcOgwjwwWm16W2MY7IhFzN61PeXSNWZPOVISoKHXOuPi2jUwG1zgQGdyb71/Uhb
Db/lHnbZaxCI72o1Qe66P/tGvGwy8mi6MdO22lQwfyU6o6ANUO/GTSFMsVK+Jrn0eorkkPmhj6mQ
gf9OESUOfZrNzJP4CsT5mbXolkI/bfypBlJuXMmYHuLk7oGTbjNo7GBY3Ys00j34i8lL4zizs6T/
7oQK/5xFd6klYK5KNEC2mwVrmsawrpK/jSx+EDLIfkPXKeeyyyHK0gY4hUzYUizfQpLfhlaxi1II
3kIp//Knwavh/in3egXyg9+Rop5Fv/+ahHy5WEjPeQzZUkWC3+fn8h7ji5ZK3zUtKBu/qf10bjMm
/3EwfN9Dv3O6+J46UTA5izpbRq0sLLHQfQvL6VF4NEq8gcnAODei4tQTNBXI3F4QCivaSKdhwq03
srOgA226S45JkBhRq3WGFjyZtKp6IS3DUjiEJnVXmqugIiaALbN/Icrdqj/fhRYUeuie2i4gtEBj
vizDMJKZpmu9dvTv0AbVHsZW1B3hkV1iUZppMGhn7wtmWwowbCyu+yl4y6ZqS5zAuUBQQkWmLLZZ
mn81EyCXIDEM0BqWzjk3DjOVuxxcweYxFVRhCytfkYLlxNA7HBKOqtx3Wpq5Uvchiu02wJRRnHrD
gle4a7rUi3T8ilQQGqOLz8lUPvcNLiPDsGpN/s9n1as7UzhleCwl+b4HaqwK2OgFe0U2lw97fsQZ
RJUO97aJLKnIkksrwto0x40QDSuT4V8WVFclzN6EXFrmA4IoemFI2QN9LVqydpCszocQphK4JWfa
cRiVNw2OSGpcxG6xHZWBqyrmFdO4NDRltrC2KyIGjUBtnbLVvArKLBfZcbYwGSawerCeitn/YHaU
uNrLpNTvYz0QqOevUyxdwP+zS8t8E4TyS/Dlh5n2NYX+Ac/sE2elW6q5rYjUPDl8viLGh0zZ5gYU
TUD9K7Lf9Qjz3hnq9FEcm0siC49CAefK0EFBUojJ62ESeKbyWmb5JR5bcL7xQUY8MQ6fMwfOrO4v
rZBv45ktRsGAVmsVqtGmUSYvlNMVCcQM2VNL01Qf7qR4He/Sur8nTkXvn8QGaTafcoSVCUFTLUZc
jCARMmCElrhluLhmHOJ4d7mAEzb1nJ36DZRjn/TeeCDoKXb1BXm/OVW1Lzya1Cy9nxzi9jluKCBV
084nDscWZ2qR1EoTgmykrc0a5S7D4LjChQSAvhRICm4KJ4RFHkkbST+J4yXL21XdA1zU8BPF9iVC
XSaq+Zd8zz/rVPPyVlovBmCrst2PWvqYZNmBovDu1YtyrYPlJmW8Qgp9CDmzhKYF+c5zSg34XJFx
GIXwJNxz0fKjOARaN/EYkeTNIsVeqBUpRloRR6s6xQ6zyK5ipjADjaRbGUvUGZLx+N/V6f9PLAsM
mUu0rBsyLrfmv0mFJaj1H2XBPx7/Z1mAXzbJUgT6QdsQ6bTRC/9ZFnAThQIt9h8W/PO1/1dZIKGF
NnWdecEczsE44C/Wuiwb3CSqIoLY/6wsYEf+URb8tuvmrGf+ixIf6E2QQ0lXNqj9At+tnoPv7FnU
nNRkOohT3072d+KZhhuFGG1ZkdjtF5ZM94doM22np+kp/6JTwYYq309PEb1z+qo+5Wd12y+bo77C
2NaV3W4NhZtu0d/0b+XB/y4+5bfpqtyEJ+EdiQ5gNSZ+/a2/daSAhlb9Gj7PRrhCSmacXbur0e7t
bQM5wfdi9Z3lkMnWNySn+05e9htjD+n0mD1LD9xiMvTeL6RPE8emEq4IaIcziZ52m8A2icpCd/Uw
LnH4xaKzIl1rh4lHaD5mBSPkdBfFNqCPUqxriMalg7+ndiOcGbonbDwrXPs8FWHblrHUNqK4mjx4
Eg5EpB2e9Zv+nLRkGGx4GtUBjXMymNnwV9tqxwzdBqe2P3vr8ztoyEA8oOCxGxis07oAZUsdIXCN
M4h48PasWqpTruRVb1MUYD6KAVmP0RK44Y29Zt8rD9MTPAIs/eh/3Z8JcdSVd7NeMo0QO4ddUKtN
wcv+mnLS0KvNfAcwH9Ph3zibD1cHGhycgT0uzE266z75P1bnEpE8RPRZeu2Ii+UrU3Ys/j3pqr1p
Ni3yiu3jAh449Ube45Rqrvjk6tcpIafLvYTehbH0KnYilwYe7ysCan8+//oyjwYGzSU/vcP+d5WV
kCuvuF0KQIsLcIljtJ3JNp1NvDpXgMti15EHtr83GR7gz9JVYgyguPduezc3wwoLR4cUyMihVJgN
keejS/IwSExtPd/V7UEIP9t+JcCT7TwVVvITmjjbvJYrBXGT44suYyYIceUKfeFaO6inemWu70tC
EFbRUXgZn4pldBTxu0QvhNs5ekdL2Ak7+YD5NM/JMChTZ4d16RV3Q3ueWMwvGj4swDZi5m1/YaKu
fEb+Reo/YhbfjgafRq89oCsKHTKYNtXxjru69kgKm50uI/e9o/P2P3r0QLzzVeviIw0BEKQed2g4
CLxaPrtO9HjYAitGt63s7hOxKzdM64WDU/qqZr7iNdpV6I+1fMDLmBB4YuPpCZk76cuiWJ64yzC4
Ovnrru/dtx9PGr5b+nJW/x0rPKw2YEZsi3t/+A8ZTskEvVPXFNljU+2KO3G4zkwU3/USds78InwJ
AU/pYGkKJvXzBX0hzezxyK1zNLzZeFxD30pAPSsgFie0ZTBDV79xO6pQ7Jbj9JM7mW8EvRPAzHsL
vwdQ/AtX67ek54JqDRfh8WPemyUh8kd2jifzUeQhqhJttLPsDRvFNTlaEbKMCXO2BQMtQBew4dLO
MnSbyYLxlAhWTH8Szv/QHTTWPDRZ7A3mkIM7ncVjn3gjzMfX0qZ2WNEAJOf2CwSwJNnSC1fmMl/P
85NoHa2ZMTnMvPbDZTyib9xClMPfmmwPvl5QuVtvFdzuhStr6xyu5gu5p8JZv8nXP+ZQ7PK8q+am
SLe6fcooJmHjy69okpuvqF8Wmw6jbVndyQXid/RkBz4+0k8ojexoCX7FAcKzQYRZ8kQ5Fiof4xq6
chI4pKbe5N3waEpLVCEitBB8UQOP8RKLCjSyixFFpzzZKxfZuj2kH72xZzoxLH+8y+TV3cUvmqNh
k0RLLLtXoGBWzwsR1ojb/G2WbXoHErlpwxGDdi5bzCrcLLzieNyuq8VetcvFSZm2uJ4hNalPw1LT
HvXoeYjO4jZ3hoPB8HffnVN2dHrtH9gMKM2CzeRrwgMauz1hzmpQ4yEY8pLn9iRbQHHDUolc9TY+
dGdiAX4M2jBwc7Cb6M70cp84WffVcQFJONXhhexZxpN38aCGBxEWEx8l7nC+ucIEDZ9rTAYIl8Wn
Drgq+ihjz3jX3sdttvcP5jV4pwJkZqvvYtt/C576yt6ez2fKR2tcd2f5f/f4RGa0AWRgkKcHdPBT
Ev5hkuS8NW9/SyDAWuavMMbPDOLvj/+zTsL0k4A+unfTmKGKOUzgV50kUSLh4KziEfZHMfSrTqKC
UkgfI+nkjxnJX+okbQYw0FApP5XXfxRQZv7uUfP3PZfFv01P4IppmtJL+kYRqsIFwGYeWEtZ7s08
oKqAxreA3SAgrJeSFrzvkOGLOXUBPKOPFNvKaQxX4ZDshWIIyfRS0d4jHYPneVLy3L6bnGvqOyWk
O00xF+WvRQqA6ydPYvp0V4edhGw/vifZMmd63pbDml4ObXnFguYbhCAMaKmC0nggahyMQpFeUZwx
K6xGNMYMGnCm+E7CNlj3jfqN3im0oih60vXmaYr9Rz1ZPOOhZQ3yKQuNLyW4BTFDCyERP6cAFDSu
v5OmmLaCHm+LhDoJ1V3QTBRI9009wm5HMtcR6qTq17BdUB6aSLCErsqIYQqekev6qdTaYjnaYvgG
vfZJb3tPqiunEUlkSmjV04zRp/QIVd7SpVdhIXzVNcmi6eM4TZisTmjYrHIe9/jisI4NTs++Sv9w
UPlfOsZUMcBFyqUC1NHkUtT//80BiQ0TGQb+ghPno/kfj//zPJz7FUyY+PZnVOZfTsPZ7A8vdcX4
Odt+tSvKv1RdB9ZECkugLrPOX+0KN4kgn4ihTAVDPXxp/oMpJsaD/2hX5r3HzNxUca3SpHnK+Zd2
ZRDqhT4MmkASCNQTTCPhqZQ9QlELyoiTP95BcbSlsRzdwRm8jv+A7Txtme2ydXoIVtVadBcO0gjq
JdlV7GBLft2aQDIvfkYh56HhwLk1onuBjXn1v8tDcTWf+2/9WD3XVA1AWt/V84JAAUZ8NtkG1P+t
21CmF465ErbBo3hW9nO5TwjZFhLmTnOrj3DdPCvsw309OJKnrzIv2gQbwUY/aJ/W3muGRW/hpWc+
in18bN6jvYB7LILjVbO9v8vout+TG2xv/xq+a1fkKK72AA9kn+5EcJraUXChbT3wrKPyAQcYUnsa
UVbD4LEQeLr6cvSwarhbcKAJIC++W4+B7SZYz9EYhAJ9YiRRQSJhAPsmPN63pzm+9jXAB24nH38y
PHbK9b6VLsqVWip+x8kC9hR8SbuliMU6QMUOFg2thRbRWlEyx3aFnijy8tIFwAEESjyewaJ0tQw3
3LRP5gvIW/ilr9ELYq5G/4YCvbDANhz/QCu4ihxGnRfTQWJH+oNy0F/0F/9i9sxWrDusiNLK5mAI
5hmgJjw4nJcli6iO6WVx/cvZcvrDW/A3y0H5b6Zefz9faLp/P+paLjMVHj/CZnwsscw9Y52iypby
ODnPR+KWra9qK79khhfcfGGdETx8MdaR9Q5Ein/PpnMYA6/CvRltJZUJqbV4kQ80ri4O5DYDIBcE
bNe+GZu5ZcpO41v9Vl6EiN6mW4vLeA1qqAgcz9stg13ZeVdsXJm4OWTttJAD55H9ukcHxZHNp44X
Mdisd8H+QrYXtKHIsd/RrVrR4ixidJtrW1R5h2LXT/SWkNMlVGGBKXwVmb5t1szBi3CbjtKq3E9l
YqNedVCasGftUhCthLMDPWV+vnvppqRxCdzkRueK8XHx5J/AJGmVSZkpLFyo1mxdsE+n63Gy3tmE
VVqvr6m1fcY70sLm1kot51yvno/vx9fcEnku7kAal3WFr22j27CDPZL1E3kdWwGLZZQP85u9Wy4/
lsvl5Xi9dNbT6WvgSSYrt7Hrt2Ee8lC6SGuyeDP4IvHFvg7WhbvNWHTspftkHx7jY/plvARnaK42
owKq9rv1kePgTH6hi3+zddxjVAGcfae9m58cIaLdWT4uz9DV8HOObnPrR1PjzkcAEwwn5FFIOXhe
TjPnPXZ8BxXMz074wL3amjk5+wA5ikZJO5JTI20qnA2C4jYOG1F3q2zNoDsr3CS7VN3jojlUT4ME
3HpgAp28+jvzkn8NT8262SWb/Cbt6jc0vHeSN3vmIULDmNsqLxI6Y8Mdi7co/BSi43wFr4NNJAyr
RqXlNs66ghUHNilE5ykOrFSTCULvBdohVkAQVs3D5OAy8jCT49ashlbt+ntjWR8wH3jCMpLUr/06
Di3tZQHj8SCCGStMf3xHWc9rBcoy8Op0PmQeseR0JUvCMPv+ZKyHLWfFclqybtk+W9ZIC7e7DSR8
jp5oqTz4DwELUu/I1uHDcOibnWYl0FSb1nHwtvKeMcuDdr6vwzUGQCzi0ha9xzn5Kt7lF+kCyZ8Q
Qpy3wyP/OXC9OOLgDx7pU+x56emcK0NxzruSw6Re4pUXouecrPCp2cyrp3CTj4tzsmNusFbP2rFx
RedN9rrHwZVpn0KCaSyRLgCrZzuwaSSuzXm4dQQ3aVZ8weaos6KT7LUzKg1Ivag8FbQBQGvv49fj
joxrbigVCWuXMxv2MQrKpHe7926LjVEvrAww3TH3uv6TefWUo0hwcbdjukJ4RqOspXqrx5jeAgpY
ZexUUGXmg0lbNyv1IJ+YRQOur5CyOTKhIE5knyzcTRwTBTOG7x1NbENzde4eEIo/Dli5EHxHKt0u
OkAatsqVekJsgNrXkZ7rR1w9diUIzo3xXHtrl91D2J6bcpWZG4YTwXbgSFYewxf5cbHDtmQ1yXZ1
xPeFsOkex/xk2e7Tcq1BncEax8X9xyoHYkIsMjzLZpkzUlC3rYcE954/qe1Ig2q1135nnokvoWlN
PFJy74B4MHmC7kn8jN+FZcEKgOrehh4bICsSvXFhYib0ihEijoWwjT0ayTCYlV4qbbT+oIRbZgTZ
ixp7vuzN2U9veICIFWsP8/PqYRKt9AsOBbhc+ypdhWdWWhKGh12OBwQrCoZbTzFWd47gdZ64mUtf
DpeG0aJBbqXTPUFG0YJHDTkJCz6XQIQPrAgpKwSSXPcJ3oI1e29HzvenAoBhFfv2sxDdTtkaPTum
z47iNLs9URg3icVLQEmHK//63u/5V/WrhQyf2ceIY3sfzvAKIjzWxdoOQT9BQNYVF0QDTd79pX9B
Yo5i8aV6Ny8Fk7dbulfiJdsPx31drMViVT4Aat21w5QTWAIzhU/Hk5KPONyIHFwBV2vCk7iufoFl
3RTYsbkFB2QvjSt0ppO4gd+ubJTwMNAbqwHB5TtO33xW71jDBjFheo1O4q7p30cg27dhfFGmT7xs
CPbrrxVr/xr3l+9kPUnXkBZgGSbryFzCLFGOI4LcDxlt4I5hwWp6HS0M2t8kGzs6R7MItPriSGSF
ZZlmotE81pQ9vdO5o6cu07V+Hp9hp4zZQ8BsZNh3WOo8oBcNAld4DN/NA4EDk25hydGd2xferhBC
ptdsGjBMbHLv31rpdL6rFXu0txRN3fgMNAq5X7kgmP9E1C0zLpTcmjTW6/RCjWHuugyPdSvnqAaD
zBgaWTmj2zB1SNd5MG81q0njGkxc7itmwA4OM2659Xe+V0CUidY5a0xwNZlIrKtHYbTHu02AmYPO
ZpPpjOscshs+9LOPPmMvvKKy6XBS+wD71NEXmLwD4UV7ji/JyYBdfpAeyxOsIqSnwvKWfig7/OMz
G5tf9Vst0fYqJPTAhWpxEnJSYODQU0W3UDdSsdTr7/sTsXE1rvGVJbymzcY/1u1S7Z0Iz47LfesT
BckcZIUNPAbzGCvUOesATj866pYluhdpzxFMVFb1YXKGf3TsMzF4dYX70mphjaR9cSMqjkP3Il+S
JwWTqZ34qt2UPY5fdrzDJE59UPbaTbsR4KdjqS3uBDWHN47WHR9+SDiWz6nVzPN8QrhC7HGc5qN4
lsMnHdK43bw0ieyK0Ip29ZzWscGyxQmcz/PnJ6FCfKnWdBRW2p6OvPrwb0ywSQlsWerCJWxClyhc
ficM3A5GS9iWrrJvNzSr5BZ4+D66i/XDNx/KUnWgdLPL86jfv41nCYZ8e+s3abo0xjUmNy3FWrEH
O5lKB08RmYHcgxhvFPM0Edfpu8wF2BVMrUQXoNbWRPfOBdLfikgKu89P9YSKrfuMMHa+LE4IIFGQ
9Hb6TnRwu9dGJ30SrgarDlim/zX4F/51unvnguFDV5wRyX2Uc0Y+aUKOZwTr9lxXq8O2kjxoGYK2
y5+KW8pIc45XeBGE9Wc138DzjHA3MmrpPkZu4FX+F1KEiVEX/ordSmZK28Lr3xo//8Jhg8zdKgtO
RiJNsjcppqCVMnZjVbdfMqvlbqGcONxbu90J1yBgWMseTTqfkXUXIEu49UrYaQQCrXwT1vkmDDZs
5D5s/NHhh//VOCSmF4ilgPcU0MJ/N1+becS/9/XQj35//F/6epwpiDXTZEUkuJcW/S+NPbAnDfqv
cN5f87V5vIYMBeRyYWj67zikpClQk/GpF2fb1P+kscfW/h+N/W+7bv6NJiyUVZEbyqBs0O5rbxKu
Io8tZjpJOuNStUoWohtsvMk6QiR0RubPDIhO8OlszRaVDWRR2h6hfeDO3SCsFl65yTfwYuWvY3lf
TgINNurkZWRuC+OL0uYAoLWZzpACqEhG0EHSCfsWe4O1VF0y8aytfQcnI43FToUxaNWJp+Jb0QP+
uLhjMcQHpqi2xbal6ki+Kcbyj5AegSAr8ryt8JsVdTxOB7z3tF2zlWz1ouDCRTlETglnU0wvor9E
e/1iCCBxPrAbTfOQoNpdymQpLk7RUqSy86/CDYMyoBd4BT7XntTEOCbD5NR4k3B3tyFbDPSRFeRc
qnEiHg1sYXF1cemJ7GGHERerA4LX6oT3CEicF63qQ3Wih9w1pxCmD3wtu2r2TTc7vljam+ICDSYM
4k9NdQRz8njPAioz6BvI1Zp9DmgXtyvF5VfAMBA7v7+gilZ30zoYLlrAh7RYvTcnaYdQivnEwnlv
jv0+P2fH+3F6KlHtiIgh7JqIMIwCjwHFSG2XBJvKLrFnSeKmsxrajpmp0JAE67rw1tJ2saUpuR9J
LtK3mdfvCw898bJwWjt4StFwsVpj03NpXqCLS+sOwikUTtPe+m4RQ6dyKw9man8m++2VjEr/K0Cr
bp6Qf+4nY8/lCuzY749zSmXVbYmDlF+5bhH8WuKFgooJwC98hUJdjujNcM75rjy8iWzGwNnHDEhz
ZRj3QejBPuKdNGgKqFHOXKD2KSUKLaXKlZuq39JqK6MrN5HEe/wwyqhetq3N1RJnRvJi3cW1xm6N
D2CBIQ05tSs93ALmfo6AULa8R0SFqVUAjrZXX/Cy+ppf3rE/83JNdPinidnUVB2NdDXOl87KY3e4
AYY9fuE25J/GS7bVS7Sd1oo7648yB+AVODHhL/PnCAdoBcrYX+7tWlDs8cA5lXEY29pbdzLeoP56
mAYMVnfqD7hKgedGOm6at6ZfknZd1nymvbXYDZ/StYLIT3A2iPLCwbKYtJoVZzJ/bU7G43y0kVx/
Mb17bOHizfVzBnVlXocHAE3qtdZf/EfG5fNJ7jML5hhjU3PubXdqsLfRYfF47CIbTKDEe+OhO6Xy
sU9XMPGKF/bbeKxe1J26U2689Esx70eyIub7wHZML1lNa3UHy2B+2owj3nhUgiMkGjJnKl4mcKu6
44nYGk90D088C/uay0feN459k70ngZdVQRa/GM+NJ32xFMuV0GAbNKOstblRbymcAyip51R+5S27
sLCxa5+cWUG6xuW3++z955gsXviQvA/1nCoMNKiAw4rISm10j6TuyldAV2BC8m+Fx7Zfzj9XSWgl
7dl8M986FJleRRAj9ISCyjxbsShMB6Jq2QJpwOwLywOr1Bzxy53Bh2OFwxhOAq458Qzl6tNNXONY
lZHEO1yWaT8DlKC7VH3gsuDA8jr/YGvgySTdjhjCdttqeOcvBG6tSRhnsIgIw99V+gOIr4Lyat44
fUq2xQeZBF/zjYy+C09NWBFQsIotGGUzPXogAfHyLhooAdiD9kW34+HCbsnpzodZ7bFt8224sBkY
avULqG+4eAU8ZS94WFg8kHaUAx2WnrDUv/xnNMFOSAWnE6MG4o4ejNLzuRE3heYgGESrX2z4KxHj
ZEFxj7bZl/4HGVHcD3BEwqzPusXWS7lwwEX+i7vzWm4cy9b0EzED3twSAL2nSJkbhEQpYQnvn34+
qDo7lZl9Tk9FzMVERakyJNGBELH3Wut3woP+CsS4r2ty0onqVaf66/0WPQ1b/KWokfiriQtIipnV
CA5GKNwPysUKRptkAXYKkMOKXV0+l/oc/hcjuPx5eIHOJ/Ff9CSWlNDGQsJhc8zspXdXKcIoogln
ctcArvcpCekNxICSv2xjiVsZ6veM1Kn+nDjNiaJ/eMH3CCsHvCFOxDgZH7zB1C5r7MngSNj9skhW
mnEaoOdkc9qqXXHibXmTuexAJ9F4V/UBC8nX8VDKabjGzoekLgaXghPg9j2mVo5h8NyTZo5X5yi6
HdnQZItxGKkdtFP0kxirdTvuzIv2S/UCrosPaoE8ZiM8EPRVyVtevd3ze4yFJLR4w4tEgJsDhAun
zq2OPHkdWfL3jnTlA7o/d9r7u/a+4db7jddUL9zDRUQwJddKrmbcAQ0gpyh/Nj+46XMys+JUMqEh
55EuvbSjJ85af+YdAUlzsNzNIJdreElGLLfmg0eucr/gbypu+ZY3x1eJYEQ/FziiVNYQo34m+2vk
9/e+ZY1713iH+w3EWR7zv8TPNigilsviTOuW+fF5gGN4FbA2yVrliiWSTxsEfgsaDruKo0GOiJ0x
LVV4ZcfoDqnDis4mwhKPNh6KzI09YwwlF8/CC9QfAfbosWdOYy7g31TSblRwwsIp4BeZ7pLn4PlQ
IUEVuvcjdanWyEGeLEg1piODFBQ/QR0iHz0118wvvMdy1e3ZB+tkxdYJxYnIZg69gWhUxKeeRZyD
8c0TPVfdvRHpJ227aqvcD73gsPnJGKtlaPArd0wwM4Yj+yBbpHapaIbnHK/7wW9kvDDXPC3vkxdX
ZDDOTQ4joMU3ZjzepGygGo17HVvtGBTNHlhdhzNRyey6Oa4Xt6Sb8aBEf+V3vE8Vj7pbYr6jCx7z
lRETPWE18P9Mo/j/J3NRl1B8kFUsK/8NCZSRE/zRMYDN/fL4nx2DaEiSrFL+4wD5KU342THwTKB9
8AI/0fpfmYsmoTEG4ORnsidA+k/mIs2ERkgSzEZCKsy/FRim/YnIj6jiv49c/w2R901gx7Ds1JXR
SsNTDK6NDTUUfSX86O8wPYSQqXiUl+9DqodTsYD/aiRM9TrXW6SqjmNKaBGfcs1I5a7T0h4YROCw
txCHZBaj0ZWKlyQJ11q9HCodgvsRL3lI3hAh3Y8o8Sht0bGZJ6GddVq69TBXSFxGE69yac5l5dHs
6TgCMpRJGJrJeJMtquhqFFABFClZGmLo26XkI99XIbqQXSCvejff93K9U4bOMaivegX35SYknM90
j+qEcbxPhERdZy12UeJDxQCUYAoIekpZ3MR23C6LMHb+0d0zUSPwd8HFtf8LdorCR+q37vn3x3+5
FgimQ2QrjRC29Cs5hWS8ERfn3794K1+aZ6S5I6dYV6G2m5BhvlwKRIvLhvAvkP1vYOKyzKt/CcgZ
0Ule4t/vmz7+V3RSq6su03PCjJNlMYuX4CMP4CRz43i/irfhCZeM3uuYeSNXxP8x+cgQtV27GZqS
72W4xJV6kuz1VppPzsg8FWd4MsAoNRVzhRmfUl3EcmPJI/F95qn4vY4ZN3g7bj2v9XeEdBHAz3J4
CshrAolvjxOgEZDCdIEelkWctZ6rhhWetZw9AkouP5r+hp5rOFM5sYWWwrR+U8KxTAjRNiaPUMk6
vHUfRA3b1hl55CJlANZMGkTG8Qlh9Kb3tXaprfX1ur6uoynYKN9er9H083/2cdDkGorvleYqs8ef
x/9AWOZX/F5oB2trMkvZRNmSEfIyWcRTkr1Viec4RXLdUhIzjTQ0dyO7ygxf2Yl68lz5HN+wWLi5
99aSHqhx83qR+4dhLGoBAijNqbxF7BitA/5kzAsAmwjixOkMWGC0LLQlbe2rUPwt7+Sdymu2jB+C
E1m6NtqK7/01A4eoHtJT9VDvmqXy2hEGQVb5lANQTKs+0Rr1Jf1VvUMyo85kaWqskgcTNg2G/La4
4wi0TdHcmEIUJaMFkbPlPo2OzJT0bhs9ddoz7QAeXffgLQZCatoIMutFjTmCNSVTi3sXD6T+o5jj
DzEWfCVcHZLcHyifWIPad2JYIyU/5BxCUbmOntLWH0YYotpKDzx7LDz42B/JW46GdoM6HaIn3Qhn
iIOsAEPBNZgOU3s+uy7gQLWliBTlOcXnM7YjYrErthwLd6Pc+r5YrM6Wtdo5jmNtnLkjW+R+zIyZ
7LhvIrDvzFjU/o4EGjwEZ6o1FnmMK6qj26wYi6uX9p0CMIhf6/SlOTYwHS98Pm2UYHMkI5b3lh3/
2aumqRGBN27Koib8F0kkFcGfq+Zvj/+xasLpwy2ZGEv1M8d7DHb7WUFgz8LQ0BTh8fzFGPqybJKi
qBoYJmBqQEbdr8umzKzRYIE3WQjNvzNz1D6z2H5mSf61cH45dHXURnwhE0VG0uZuwviQAcMrrG5S
tvUF8wfILvWCJqR6116Nq7qJpL2krCYVdoiMzbgE+XBB3F4Y15zeiEoVEOK+YfJ4gNPewffFZZH0
440P/cGd35MV1y5fTMIYI3CX+0KfMYC48xqMD3g2jFckE78mpJZU8+NMjWct2jmzD+jfA4IoXOgW
nmm/cR9uQhTWwrFPnewZixGaviXg5khPANKGhADphMBj3Es4ItJ13PaNCUZ/krnm4DUMyz6xB3XD
gRByNDyA57rXv+YqDHigr4vMSyzmE907Yw5OhzbS8rmDhkAKluA7R838UWcwaDM7qd4xBn/JT8n7
iAbXAW3itIUF3T0rypSJC/NZGVL8zo0xCpjQ5YGrPOdoHyBq0cPuODRGHMMuWSQLhgTJQt6ET3cH
dng1F+Y+DnNsNzdmd8YFXfbq7sQ3ZkgCiTHMhXxue25gy0M6Zxryps8w+LR6S5n3q97Sz6VT8lTw
VUiWImL6TJ9OZ7OC0i1iMUEdNY3hftX8lK+Uy7Dk+XjD6qZtbMaiiM1Hc0ZHRQYSLPjJnBXPWW6H
TyPVvZl+fHjTh4eHNw6FobQ5sbuzwoG/meug3ccz8EcLwBF8uLMavPAafSaC9EHMx4doKrz7AUAv
eSIEXpLRPBtXaiYrLMx6da1j0CV6O0YvtXyADx+2/jFD6x5KCzYd3XR4hFdkTxkTbeQKzAw81Jvo
ElRHWrLwgs5qULlUBe0Z8zwws4aU9qHeD6Q7++jtV+UD1jCQe3YlpcG0r6DB+HdnWFXXbKcvUVfM
njEQiOz8PExGI1YsCjbyi3Qu4nkVnMmeLi94WDa9tcDd8YLjqWLBJEKbLrd2vhHYe+82BDRiszkR
7Z63bZRz8zXQMJziKCG+Azzeo1FiAP+f/QGPCqapI4W/PXibAaAZIozFBIIjZqKBN5QtPKxSO9kl
DunazA0YkiibAIsQ5rUUGPLDcPYeNSdddM9gllxFb55opW9Z0/ASdv42BiyU1uTARyUEf8enyamN
6Up7FHinRymwC2lZ75VN3C869egP4xEdGtw49LnwQqdK4cKgNXZ63CjaAdafuA7rZv45kRr8R94X
4yjeGDvgODBjZpf6B/1SjhtuYa6Hz5ncs+jt2VaZfTCCQKhMTJXlHYaVfgks6AqdACRuYwZZXJW6
t/DeRh1Mpoby6JMtJDq5+SC4uuWdq6pcBaY8JbKhJBvCZOoh17xObEMyUd4N1AnzxBlHV9qwrsXH
+43pU8sopxKuGfTFduE7fr8sUVkP13IZHJJdujT2Ib5ir7qKJwfrmDk5ecKpVZYc8iiGSS6aMZee
3NvwWhwjdeFrZwARYT/BIsQErmE/FS/ipTnBrfe1hdICoWBQiQEgRI7REIUm//4+yZ5o5/sl4wh/
k9wymzuISz4wNrNsCrz4abJmQtIeKfmoCIniA/doNzye+pGvyYyHM2KHzu+Pw4Vx+F5YVInMKagM
ceigmmO2zo/cZEg1Xm4zUYagKfs7c+F+DGfuT2nqu/xQMIIEnZ4c00Xx+QL9okJgQbC7dAsFjIf1
OS+D/QMUINQFXGH+eJCK/NTtkxszDqpSL8KkV1uMOQE47uG2NAcziIQHWKroSvIZYxQC/JKCdeLW
y1v39Z9db6iGgbyR/Fpshv5LvUES45/1xm+P/1FvGN9EQ8SCwYT0r47ayK/1hqwIuoSVgsAA4tOd
4We9IUF/xJ6BmG1I1TpVys82TQIXlQw82hT6Su1v1Rv0oX82aiTukpDDc/IWxsrma73han0bukWr
rWryqPEww+od+p6P98xCNQZwM31WbcJlvfLnTSjgaQKDF5M7wcmvwhz8yonnEfGMUZLDs5qauClo
1daDLIWXLJsqZXSB9bUFIlOl20S4ig9ScMSRKComp1p74KtqJk6VaMAylL0wn+/xvJOnJY7N8oJQ
KhUWHugD6RwwVotpAZ9Uyrgs71wYvpXCZsNOEP++wBZidEDwPOrCiTc6yswNPWOD/g8OW5hMpqMN
EnoI+UCmI9b+zJKmfndC35Cmj/RhYFKf114igIjF/azy1smjfvJW4bm/aFf4tSA5PNM+6FfdW8xC
O8VDYRpCKauurBYVmEqsuFMGkgSS2pW6v1PJY8t6ljA7mKvmDPp0e+i3RTJL/eSpBh7aJGq6EbT8
5MG+RICfCxh0t8nirQxFWrcFcJJ7le4HNzjjB+VegYAoK8wGwtuU8sq8X6iBjGInM7oGH+veW3kr
DtpUnnU2MrT58FSpmy5F3QjBdpZuy9R6iMtHDbWsJK2laJd0cLaql1bleJciqliYfdU0O5fz9iM7
43iuPpaMfSbXch4KdnvpweT8mUKhR2nKdnIwlsM67j8kmGK6JaOBbJ178JiJGy2eJ08V1ocXSPFe
uQNDJwbECM5ZvYilHSVMusLtAaZ2b1O78W/LGBfcNyH9bkS/KMqoe/ji1n6nboLuVEtgYwyV6mBO
idIeEBG2h9EY+I2utsgstzu4yAvp6EaZX4wubqfYFcsldNiTsBSWAawhbVNCebrdNGihkGbbaffa
aLNIBTOADDjJcLrtHTEKzyrBbW4nWLq2nXyEbB4J/P1J9t1kg+wnnRNT0nRw/UPhISW0rUzZYUpq
tVUIY6vvqA+WOl4F1YIHT2NpgQiwBPlKZnXouL5DAukzejY/s7QFkMcSrcmMANKZAclTnHcrFRtt
QtTtyuhAS6WMrpi12gZLwxl4qvnr7kSBIsFGiPQIQlWPuNYpn6lpPPphVJUxuPGoYmTjp2oL+Rw+
gG7Fa04P9+S0aRsF0R6n1+AdUfPSbkRrCksPald/yD3bBfGYBXNYBtCDnYoAkCncK2lZZHMZPOxq
7BM+dwNWtdOOQ8sewfro6IPtMPd39eb+3pNbZesZbNFlWixE6P3VSntIFpAFoeipc2XW7Lp5d2nf
Js+iA5kMZ+iD8ZCtpX2H68lSOw8WPix2XVuiJfARmMqPxb5/KQCsXmCL1ifIZ/ZIsBU+0urFfKQH
4qNTQscopxTOzRlqcJoTkWNla5LAkGEuRr5zsS6N79jgIyKsMOjizU+btffxoOOyZIX1MYO4Oosg
kufpRpFa7C5W6gI7MEIpMM9olv7eICRimwDm1vI2w+VzJp+p9liR4GYusKg9VrOynxKE17f2GDHo
YKYyPBWbmADZa2EuYWvgnYa587Z/0udkDuJQXW7yDZGn1w5OIKFgOtaj+Tyvn70JqTO4dNEEUlGj
2ZwMFwbhFmgjFwPwI4l62VrfVW+eZ9WorlYN1zCU/13jWnzYEEUM0gIyB/3cOcBYS9vHr/FugltH
eEqA9KbG3jgr5/aQKZBY4INZcrgVwy3DYmugsyFuBD4WJmctBV3NOi7tQ1aveGmmZzN7a+TtaDQi
boYOgl8jLM1XaK4K9Dcfp6eQOoS4ICvke+gs2MFAUzGjDzl13JnJ3CuYg0nH5sH09hpVbSVp+MNQ
moVwuyBOuJ3XkEg2NdrK5rKRr2BfNV4c8HgDRmOgj9FHL75XGJnQXkA3ubsvuXfrq23P8arMbwCT
hLkenDFLRWrQOVlqMhQTUGHCOEOuudVBRlm98Mn3dzAvika0e956DOU37uZu0SwjuuEQ0hnyim7y
qumwbZ5RlHnCC4ELzgTmpvE2SZ9duIc4lJCbqF6xkVHTabWZ7Es05/ijDzuFYCsQMijHimPWmP44
8r56IqUpYSvCZd7YSvrOIzg4827UdTIGrFyTE4ywB8aEJlmwBlFxC74rGSXNBtxJr+wL4hlHP3z3
ci4UEtzBraAl6yPJHmjTRZTXpxaftIK/LID6RhohSP3DzMcGK7XRnnraQisdrvqOTbVEBrjuimmQ
byNvnk5WBYEmK4jkfrOJ3uOTmV8zf5sv2yWkWvPFeCRbMlHYBzFv39drk12h38SX/M180FiwUIxA
dcdwL3PK/Izzn7pUsTacZRZNQkvkldQNtqBrrUM0HNt7y8fvJW7jOW7T8454MMJBWGTu6z4XpwVO
gBJneBK/p+YqYpGvhX840kbSo26oWHmZgAGfJfr/qH2VJACp39GF3x7/s27FI8RUgPD+lL4Kn0jG
aNEJw+6rPwglLolMyjixA5H4WrMSAoPiVTQEJKkCN/0NcEETqLb/ABe+HLbxWyZ6r/pRFuchce3N
Gi7viCBjeUmgK+SbS/KUFqfJWniBTHUPV8w3EMwQzouWh+gV5jCUlFOkn/PJGlrucTgPezyznXbF
dGaVbai/Vtmyog+cZXM8nKuP8HhntgNnOrOqWx/bHk4XR/k8kZ0yXAz7cCMAgWe4pX9+gadTBxIA
oeHFQOGiHYuRqWJxed7XtJLjgoPk3aEF5aApkmjW4GrdhbGRd4NFfyxm6x4zUvxMnoYzQPnYN96K
GSshQDwN3V+tXj//BKIb8Z05A7+im0ueCkonh+OgjAaQyJ3kFj+NCMdIIMvt/kh7SdD9X6gDLye8
sOiwyPHU3JyNZxFInauMzjC3fXFDV046HPvaeEBY/4wHmNqpXa/2GC6tVX1/vyZLndM6qqcmHHcx
WnGIskN/eWU4wf2pjwExeoKmZ/SfNMS6vpe9C75/+SxGevMgXaRLbNdzg2Yd02rhGNxxNT6TWFQe
k3fp+/01jxbpxTv6/tTfd8rSF07u5ETS6bSBLCFC77aMo7IKD8EJvuUTjdY06JcIIBYgTMzYrgor
hictunc3eII5CInqnWHk0uDkv2ftFGYCQV0oT9goIrZIanxGGDWjDP8sMtYozAdddAJp1iqPEmMP
d6S/pIOFCwjB3gArDCAJe7SSp2TjnYBEYUywfK6xFkmlZVbA7qMJp2NiLObZwkvyRIsgwS7nxI7E
iWbNn5g/4aR+5MMgvESMb3Jx3THM6ScwVjxqIqq+0WzhmQwL+I59cBxZqHF8CnBk2TV72V0yWW1P
Is4Zj3scayIn9ayoo5ObekeEVUFqFW8u8ybGTtkbkd7JG2ZQkdU/ZwsCsh6pJR8YD1FQhlT27S5L
ZgxD2Ws4KwfZ3htXkjpHow8hsRktM3Qe4PfsIcwf+UR/urAQZRKPUxPeFU52jBt4Y8iNRl33Mrkx
ZeHPz9+eUZU5A7RriK0drGAXSrbmW4Vv4wGeLCR0PctQxjDTSkuGq3WArercvRS3HKdyKPWM/Ypz
G9nIZSjRQuRg8UHlxJuFo0+HCsEdyLi6CxkiroTrsCHXRm5D22/hSuG5YVrahimlWl3HU5sr3jgX
i8x3SilyGiABVsRbBWQvKxanWhUIesneKG7UHKYO9iTQsQR7LHN8xSUYlUil+bAbuWfvlL5Myvr3
KF8COumXhqkWLUl34gXSFj8MWkOV+rzlExemniPpke25+HWtOB6RORHXJjNdwb7f0OJE3Y4JYws2
dCL3G34S4FFOEt2coJKaKTEajsJ18K9gQEiYE8JPf/ps0nOwwmj8GQm+tQyuVRPjDiwihIf2nfyK
V2PWUQSIe8Onax8JUh0fAvrGFOuOBdYWI+4FOwu1Es+bz8yPu7mCUzSS0yDx3IDd2n1z9M1Dc+TX
HAt6IcaR45owUtBYqRz2ZTNYAXchxbh7NjFWSEQ+jEW7F2y86q30ueoWanuCIDa8MgL04D7XKHUY
SHeMeQULottKQAyoWBMKDm6tWNWC6WKhXo3KoXSglnHXq25nFauydiBdAdHyFVNpgD5UkU0sbRFY
sLSK1Uhcc5fmguniP3u8hVmFqOEFCnYl/ZcygWLrzzLht8f/LBNESTIUeC2Yg41Gor+Mt0arUFAx
AVLOOKj6UirIggDbhoETunnmXF9LBeg9UHUURRnBNAzI/kapYI5o2e9o2pcjl6lJvk63tEBpm1xz
1VXYGK+NCkzVe2XsyJ16qYsAlCP6uPfkZihKbdj8nzNglSpHyx/Is6S9bAokK7mOPojoxiCCMZlV
izsc3LQAZq78ssd/OfHeq+FNQ9kkPlaysc/JNlNM6bGKVqIX1SsxwbcaD6Qk1/Wxer12UXYbBiF2
qjIX6IWJPbkrLcMzLJ2HDIA/a17KcRYRmXenVqnFTaOeD6GHSyYxcxkHpRT5ygsGxyNmZSKDqQwX
pSvPhavS6L8WWjmfiMiViQ64A5QZxUluDwqjiVK44K1GvgKjvTzYGveoWCQ1o5ZynDJU5Lx62FF1
WuaAk6LnXBjGR6le7/qwGbRsUWpwavVHzR9ooFwGLj78u3CmCYi+3Ch87nl9z0ep6HH4qeseKwX3
8DQiZIyBTVG4JJSX2IX8Y69FgatPlQxtNJbBnQJT1P+1ZAenprj9UrL/p8f/61o0hW/g0AhqmGGP
aprRu+9f0DY34S08ugCLwqeJBn3Az1EzSQCaBGFH/VHR/xw1Q2XDkliQuVA/lTZ/41qkA/j1Yvzj
0Dm+rxejkN0rmH16spaRVhNQSm9rxivdwzeb3Fahho8jfGSZl2C3qx/ViLaPuICN6Mqn4e6TxOYL
60EWm+fBGPpbnIRPIDglGSyqzn6vb0hg3Yv4tSpJtdcIdrdQ91iVEn13++TU6qCqCsizMZGFS9T4
Zznr8fGKcPLWO3RzxZ2KipA2QhiPvSIuoL3ZnhhYgYfhZYjFapDW866XzyMPTojFTUi4XiOwOXnq
RkhrnPdkfLK7Xt0q8R0nucgmicadRrG8NpQcbUKVr1rqTOIKPlr3vtA6pgOUjjKzroZgC914nkh4
u6vVIaqq10Tq9kXVz6KaQkUQ3X7uk145rX0AqjFfdaBKTotkStCpE5XN0m30g06R6kvdulYxvsD9
Ed2pclSGWyGT9eLqbmvFxeS1xti0NHO7qCviMzNsFfGxE6oxiH3dScBOIsVwIhGXVR5kxoLqPVxO
Bhw/whjxX4FiLqeNb7g1S8uVmuFFF7uW10pTNQAqTeANa0THYwvRyDvgFgbFBzfXsTQFl3LfjUia
x+451A4k9oRlOgu1tzLWpqExWp6W0uQmKOQLCMZScRHl++08HnPja+rdtlqqUknbQE4PM+ioGvbk
q7x7WYIgVTwIidhO9VZ8jlT1UAa4xvcihr36alL0Dncglo145FQ//mOXH7ZoSgAcP9mVJUX8pN7+
Ly49uIr+WQr8/vifpQATA0nUoOGyb4+TgS/EGg2ACx8e0pb+0vn9XH0EcFvBAICSP93Gv1YCAhRC
QcAClSP+u9Rcc9zqfysFvhw5K++vq09sJI008RplJZ7bI7GA7Uo5YsU41SLmaWfdc1zq3ImT3m2D
7plZ4pHMTUh30tVDcvoQUCv7Dt5QFerRKXvryCwZNt4ax4uRmIaFwEy9z0q6ifs0gWGB3+6nGSLE
ln4nOczhoZsD0W6j75MFQBYzfIYJk0W0FxbJyn2jGnipcIB2UttYMJhD0zMr5oGN/H/druvFd9Ou
p+ryvVxQswu2uioZ3VezyiIDTJ3XCyDxZFUxvF9km4SVpVk3+ch2NGW0xcWMlgwzzrB5NOQnEk5a
XPjbl55ZqGGgqnewvISHI26wp7Zw7l1nh/I0bMLncmckjjKMBBrMkiM4N/m+USzB4SRIV5GQh4FU
kSWdE/2LhK1qDNFFstoDXU/2rOBmRFqY9TYmcKgzdeYths391HaviFIs0GjaSygqV6pzFALryVpv
u8/Be3kZClt+SrGpuRAlnsIa1feEx/fEU4yC9Va0tXNjgVpPxUdsBBiMkJN1gg7TntBQrfmGVbo6
mGvGIIBv6CoX+FyyAKYf8TlaZft+yyAAu/M9UD7nY7KWmYWOn4YpkxMdBR7DpAIMETBRaC9etPRO
hX9FQMdUQ0H+dMuas8ogpyJn7y3QppN9sSkI5TCBG0jtOwk4mmbTGsXSY/wWvkkkmF9UJ6hsj8iM
KUnSraXhcT4V4TT1NkYZ6N+bdoNZhkwE20x5x8ZICua1amkMVgk7kffGtj9630NIFU/eVd7HG5zY
sffAFvKJdHgoUtvmLVPnzdt9Wwx26/QODrdLNFxIIFOk8cnI2JnWsB7U+jG+vwONNcG+YgDw+BA5
s2TGMGXqW6UF3MOQKI9tlBvSlhMknlFG5MVJu2DpsmaogwGvipCCA6/eC5RjKiqpcccFnwQ96dsX
2n7N0gXe25aGGdNPHDJNuI5HPiYy1m5rV7o9JjjACd/7woF1BBAboyATlhHG6Rtm2HTFyWLykWuX
ILlIsqPeR0Sq6Jc8mYEkqMchH2VhbWvYxhR76V0wHUIwRWAR4o7n1XJ0LWoOEUQ6guLX/ZbzKD+a
6xqTKG2Gh6+Gsn6MkDHxqemwWxXQqtrDebLoV8a8BvhAs4NGEhfIfbXPBLv8yC/B8aHcVueIKhdQ
Cwt2ba50lsQAfIZlKNAXwxo/XNQCOhT5loF8tOI7PqOYEzSodxLYT4HFjgefBgtIZdHMh616UbkS
bunsoouLblsdUfLQg/MVO7Fzn3X0Kaphx2vODJSRYZrbOdCo5qBAq0YnEuRpDB84fQh90TkVZLiN
ri6wcBpbv+/05DYqgAMIWha34PJpNi8Kz8fjkec1SIpkGwZUe+iOXo7rHmYBnQNvCC8P/mHbX+cz
CWVUu8+fWcOYgiCJ3xZ4O+TolZgNdGA2S8Ydo4qJOQEKJaYH43zAYSVbRk8EpCHFn1dW2c5Dngh1
UrZF4uYSVPycIF6tECl7e/XDe2qG57h7QwZWgkQH5jsTDwYY8JJG+tPcsyzGCA/RAbz2iSXsU84m
Fau6fEZhVuHD0jhRN2NM4ffqzJ3YAr4953AFvLpx17XwAetIbCkonH6Cfnm+Ej9UPtp2wYxYlKbZ
5GVSAP3OjBevnkazjOdZC4tm1sEji5P9pD8IBJ++3rEfsZFvg+/BJsRqILvPomTn2wRTeKMJOnhe
i7rQMd8rQnUcpsyAZ0SfMsbZMYtseEerylzdcSKJ5wGg9aP4gZVHDmZ9DJIpiaLPSn6up1x5DFq6
VSbmFDugH4+4PkdvBFgPBzgS8BTMwMb0o9v/kysanPZFyhlJAHMw/1tDxbTil4aKiuiPx/+oaPRv
KraDuBfQAI2AxpeSRv+mj0aHlCd/xKco32RpZBebcHs+lRk/SxrlG92foGBPIBOeORoe/I2Gyviz
ovnlyNXfYBCj070mTBJjFcDtmOj4GxnyLfIDBdu74olMbUJ+m7Q9dYWPNWAwCR/8u+8S4cF2qXca
KzQth5sMo2iyDxxiAEkOSsjIqH2ZDbsDVq1EiCExGWRJgq1HqObECIXZLQ4jEvvugK/1o6fiUUWs
lOLjz5G7T93o8oGaOAkOasa8juhvtzI/JooXsag05fchQYPeBe+5ig1UnMQnLYgWIxDYJqLLaNTO
dfyOPR+ZbyEzkY80f9n0zSrxWOWCUIGH6r9J44aDw9I69diIYhXZiNQZ+8BPTmHjEbBMN3B3V2J6
d4ht0XOBBiLC4lx87DxKEDUsHM1/mQhSu9bgrtwTAhu9wruqeU1ckhbA3Gsrh2T7u0Vmtzz9x15f
zO7oFASGeIaMAQgmIJ9v9X/CGBWMQn65vv7T438MLMRvAIwyyUT/Ft/9aBmICYSLP1LtsR3B1Xec
JfxoGZRv+Hqq6ItM47NjoJD/MbBQvmlgkiQRAF2Ko6vv37m+aDZ+bRn+OPTfuHFBFnZGLPTDupdW
pr5gS8nwEOjW0a7CdnHyqONgpFerFqP8W3lN4ZjnFs1tl0uz4ERjgybWNvDMxVBWm6K4Ie/Gh/cD
pRSDiFczI1T6MMF1XHtTjr6LPbRFxitiJhUyRW7dKUFqiHPkExMZZrniXC/serDSDg8KK3z/q/1w
GZJcyxNO9oVCRiH0t5RcwkkOOoYnAKYYMdZo+kz1drrQHc2IhAE5AhuoIBYwE9ndixYc3d1KLrVB
KA14snVvgq+dzAu8HYliWDq7Wm4Vk+HtTmZXHmaPEhVJnroj+FSJt1JH7q4u6XfMBrOSwRGL7b1L
5+5kcwdWKr+bzTpIvxd4o3nf4XiFwwwuTGCc78S/JtUcxVTeI3HQSYf132Mt3pax9Fj4+rbBh0Km
PzBAMo36+8Q7y/GumtcJdbY3Kt1JUvCTTeNPZv29OmvU73mKvLyo10a2RC4tjfcUBawvUktEJ5yG
TpjCfspQSrD9Ygu4qo7tvqWczAfMSaDzJV00KzkWHUpULN1p+kRHjz7IU10kEuxczf1QREDkdBs8
Ndv7PjibS3fHPGmqL3WXSd7+O1HPZHGTv1piIsZ3OZm8oFCwdcXRXakl1eYeiFMZ1E9uYfJtPXct
H1zczKUFgi1MuoDEkFBJ+GhpKO4L6xzMoMy0lo+XuzELU0tNZ3yvPk+YPKOPxg4QV4/MIfompCJG
/6YnJw/et2uah3jei9ZoUYoflkfM7lKsyLsqL/L9poYf5Tk/A43m0/ueO0hv6v2Nc7gqYRKpgEld
u8zabUg5vsS2cR8r5AljKs8YughvVfOcA+ngYyU6LvR9PGEv0T4LZI9IrJgYmszpxdJA4iZPj4bz
j11Dx6kLYAeO4JgHG9Ag/vc1FEDk16Hvf3r8jxoFb+RR9czARVcUkYX669gFtMcAlJE+pZ7jTT/W
UJl5sEjGm/FJIf6kcfxYQ+Vvikqt869no+b5GyXKuOL+MXX5+s5VSqivM9+70Q21aeSEhvrxQ6fB
mZfl2T3wA7Q2E9hQxkD4oTaaD0o+pkGUuXG+EJAMuF0wa2VfstUUeoIX+wE0Rzki7UFYqEK/Eyg7
8nCUDylxeCuzMqJDZHrbtAwKtfSuzYXWP/XZxJx5PT2RmecnDMgo6ys8farGXxeFmpx8Caz0XkrG
Imlo6YrI3AulbvdE3di6JqwNsc1ZP9Ot2EbY59C2kHRtdS4RV1nqzVtiudGamjIk4+rSh9T/dftM
SLmCV4HvFFJPo1sftPvkaOZMFGINo9qOLhnEZBOn6ntYijPRA7sOGTxnqa1FwKV9SgdDeJOxyFOw
HvJ2FKeQjasAjbIuq3LWTLDlFY18TjHWvtYM4xytWwbKwTW2gTpv67mC/6CyiCq4i654hwXQKAYE
6XJWtPHdimpRn8ravcWRpMktLWNB7xL5IumNI0mJPtfgE/PW9L0/8cJTnaBrlcDVhZIyrYwH88WN
0FB5uo2Ix1iGIX5J/9irmzLBwEdcw4IcUzLtv1ZIcPd/r5D+ePyPCkn6JjIgl7S/fAs+OVU/IB3p
G/CoIgk6r8x0dRQy/ri6SUtGWfBvSHbsW35c3co3BIyUVD90BeLfubx/TyD4/Z1/igu+iBWL/8Pd
eS3HbXRd+4Y+qBAa6XQGkznDGWbxBMWInDOu/n9AvzSD/NulU5XlsiwS5JBid+/ee61niaQe7V5S
aCVMwWzw+EIsK9Y9Us9jnFXPvocWV943EP0kFVVVsXZrWP6nzkaPHF8x9IRx5MH9BIcbjBdGE2yi
0bz05TPDftE5QlKvc2zadKPJOELF7pWNq1CyqFQSa993dEJGUB3RvO6GpZDss1EXM7sEbSmL+9oo
N2VRLIpGXbEPQYghjDCVd4HR9MBq08zxTP1ZE2kAc0E6UK/RAFUk1gM3Hj4mUqXELL0FOlitGXKs
MwohymTiNKNbv7KnqacsGcrNWD10JpCtYTgXbXXhG+o+UP0bMcJQqBAyBePoL/KhJwAv6GgopTzj
evJOxDTMfClBRSt15als7XiZ5T/DgiZpEQ17SWu50qUKpvZsbPBr+wGptZ2CiCTD1JaZcEcRbuRq
PeyKXlE3ItO6E+AM2bHK5M9uCTAx4KR90xsyYv2v41b7Zcjxy/Mfxy0JZ0Lg20WA+LkhYP0wsOsw
ymACO908vkxYJ8QhEw7QJd8aAhqR5wxlqQneOwy/c9pOcs5vM44vL9zg6/p82qbe4EppQCKIFxkq
ymy0Qng8oyo/BJ62TLv0Li/a6yKVxLUl9AHbZ4xkUKlfuni4kHTyMqq+BqRU04IM9R5yFuOIxMsW
XR3yw+kSZgzouJQQIzMtqLJqqVm0Z+8G7UxUL0bU+6siTDDxlTL+yhjV+zia65xU0ryB2haYeCXW
VNSOnpzyckQPWa4jido4yNcBF1HE6sq5r1kIKIvCX8r5lTWm0I17+9gHeGcVVHONfZfQ9gYNubLC
s7hCa+/WwOEbx9aKeW8ruyKsbsI0x/erXJoDkjhPaY+pwuoNECT7enqy6aJKhXjUW5SRWRoNsLDH
TT1E3Y0bn9v4dqT0OarNZeUzMQjapd0ukw7W7qjc5/mj0YTQ+K6nl6ggiCiIGFBqoqLzU12hHsx6
D0eB9nZeygTAJqfeTy5E41If18bKiOoXvyhuuwBRVI0KXm4btNu6oJfPKMAc8xtlpJnqh3CKqnCF
TgUPTMtlh1RKb9F36NvIC4uA/7MvJvdqBCK6zkhfzYx20VTippBs+/qPPY/fqmVidhRDsOxkauB/
7VhonGJfzuN/ev5j+ROmzOJndaiKsGjgvXcsLOsHuguIBe/Dz/fDmMhkgbHwLSTo00FMmc1lAOAK
+UKmzvn+Owex8Q+KaCTXf3/J33VOehOlplsk1tYfqmVaoHAaqfkqNyFQVELEEJekU4A9IDPdamKS
PxNrJtL2VkJcOZSCdAYiTWfSYAxz3S62BV3Pk4Wmp49/jsaiGhHgRuFGUUogb3FsbGsZw3+C2z23
V5KBnLQV0Q3NWTEfU0vZJ7W4NlsaeMMhDsQqzGSCCrtHPX2JcH8YTD4NTLl+sXX7Yi6hJDV6EHVI
GGOVFgcgF7cdEb5ahuQEiSyIGq1fe5frvS/LJJOmjDmT2OY9sPU5icoVs9Hq3mlU7NiDnSwlN10R
6PdHd8WxBCC61zhzGLCb/MD8y5xfgCf6vgZ+ef5jDeAtEjpRnySEQ8Rg9XwM+nVisUyZz8mbOdg+
alLxg9sp8qMPC8CnmpQG/gQjguX7V6/vNw7BaXV/OwO/vPLpNXw+A61RDMowksZjhN5aT7zXWjuG
mOwCF4FqGeyHWtADA5GY5pC3Gklf6xXuqwhgb/ukZ/fc+MiuWLXFUgtLnAOpvk4MZnqfvsHHXwNc
JvXj95dJn5JwaIvxAqi0b71FGvNq6+aNB90m1I+5nV4UY/SQVuFFYahXVVpMxkvJIkklfpAGbD+s
Du5uJ5l5r6vhQ23Fo6vQvtbRFXhjdZJLAToecHBAL9E+jUT3opORl3LN1bIJ86WeRipVt7aJEHBr
BhSEsb4QIckCWmKS9SdzFVczruBDH2dOC/IhT+Zy2ytPCMSqbdaXxlwSvuPGwP+tfmXKlcoQzUI4
1LsmvvqucwBPGWu1U0Zch+h+stfWU86yldVVZySNdQtVkxzJwkM3AGR3xmDMNmnej4gNQ6QWhlEm
8yZq45OVGClof5/c0zpvbnQh9XddlxsXf/SpxqpTkO8BrtGoIz/9wP1Tzt23Pvx0qn1//mNFc4v8
OrH6WNHUrMT90hJ6M+7wWT8ONk2narWnU9bm4kux+X7L1H7Qtwf6pWgG0sKJMvYbK9r8dUV/feXc
dD+vaC4/YvTSyNh2qQpPVbuK3eAYtbl619Qy6hQpV1+K6abm2XjOfY1cIy/epJ1GhgHaV794CVCu
XaSuCmel8PBD61d6AsxZZT7vo+Hpd1m+Vc1rV6eZQ5aBUMFOlSNSjKfRwruuEfuYtwclvlSMQz3A
zRoIA4W03Jq3OlQKNaB9a8p7ScnZMKL4qexcqkCcorK9FZR3Mz1UpbUQQzxLvJo78Vimxyi2tHU3
xY9LqRpsclQIcbsQHZ6YwEKcxwguqcxDEA/qCp0wm0SXMlOfhMcxCmRt1MRSjqdIvehgRAiL0e7X
k2D5j14jVGeozKbARhqi/7VGfj31puruy/Pva4SBL1UfSw8hLeXa5z4rSClufByEGolyU533eY2g
b/8o8qanPtaIzkfiyGNSRWuY5fMba+SfCsDPr9yYZsWfOjGaEedxmA36VvXTLb5Qs47O8ipEplZl
Hbe6MGX/F9y0hl6b6+pIUAj0JzgFHCqcgsGNWShO7ImFb60T/9VPzw2cl36wCj17q4CeLBsUYOrR
RxlX5vndqDEKrjz9ovAaaR0O/pYkyAveaRt2wzHsrAOYjZPnYyuua5mgW73iJqkhrZHpoLRvv+t6
UphiFyC+MZltPdZoN/VKjARNblI32kbyXG8jfAZXiMtpluh1CRjGrvvNqOvJlnYKSBiDOrWSamsz
kV/zgdQebxQP4XhScmPzR68Ftl+TsS0x8jKtyf84L2wWyyeh+dt58e3597XAzGGihRhIM99Yq9Qu
H+cF9y1co/QsyXV/w518nBfA1fhbB9yq/AVK+7QWmIwgNIdoIpPfoGu/sxaUya7yrbZiLX586W9w
yk+LQQ0SW9Jxom6j0kgWVp9dV+ymMrtqRv5QnZK25b2606bbT9tv5EdiXU5bcjxtzkJtCU1+27BT
eNVZKm1T9vKCPZ0L3c+0LvZln925Mhj9QD/WeBA789Yc/XnAseDL9UI1DlV0W8XJISdqkG8YwKjn
gAPFI2cr5IBJUPqo2U2eb4dQ3Vp56Sg2ZnwwCnW0g5+0GAgVH7x8UYuKXoly3aXIDGN/46svOgtm
9B6yUHfiSdDdGld2rG600ltpCeGuQYsyYspVFU0XLHuFDHe5rvall932gKZMU3pSmgDyj/JcorEu
6melqJq52gF3Ls0wX0lauimqyAnz4WgJY28Zjbzv0uoQRCrhOKENSSG2QHUDnZD9s9L1CJyrbIBm
peRENaMQb8IXdPjpGju+1zyZWbYMtqQPTT5wfNbk3sbtsNUmBqayWCbvSE8GMgHuGuula8L14F3H
WZ0q8yEzfARU1cBgF/1fn/jqeuw0aJ2tjgSec3o3+fSjiuslEVRjAVg9kJdVgNLNq5dmLp3qAuQA
/KhkuLQUbgBDAbfDnBfQXkRlL3P/srRf/OCkdKpjc6+s7GiFzWluedhCqyq4Rd5P32gSvnJlKFsn
11qsLSHBV0KSAI1UBveFLN4MOiEU3qgw+M13Q5humqRd6K42d02iIkM0drL00xQpE+GnAYGbFSDi
NeyHNM+XQeyuct9tZ0jn7OA604PzNLisu3KtE6Ukwy61NEfv+z92OyPSBbOYhtXdZKBJc1ew5/zb
hdaa6uOP7ewfn//fdmYrPziA8ca9W9g4O/+3nfEmUJC0zDn4oSThnfs42o0fvL9s/k+E8qZ3fz/a
jR8GShmI02TUTPqw3zraAVx/2c5+een6txut5prtYHH52fWR2r7acoh4aVBdp/Lqh5p0VFyvRbCN
k+Ja9gzcGtllodoL0fz03esUkLksbo0snTX67aihMnHJO+hMKHzkaRE/Jo/lbYw+JS2NlZQNSDlO
dbr1VfaNoG37pW/D1uk69VYChM/Mkxq6RCsVYxc3lcuafmdejTu/qC89CY6d3K+yyF+lZe/4qj63
2u5UWvLVmDLNAdkxT7uGrqrlWIG56Id20UcDUaxVtS4b1ekG9Orx1MYV/jiv7BgxqLULirqFWW+f
elQXZgdeRGZANL7W7abOcBrHmwAtr8ZmUsYaTSCgEOld2HDJhMYv9+FcFuGp9DTP6fCm9HK+Kekw
mwYB2eJJF9lC9Lqj4Vj1tYHkeWvR8m0s0up80EuwLbjLpXGtJvrBxnNSGOmrzaQZqAr5u4N8pwUK
wbPDMk20M1tTYVyBVEtTiJEDUVayxSZZLYdOLKgtj5odoI+oSKTsxDKMem8+ROFRKgD3Kgx2F12e
3xeZNeFqUu1A72Dh2tq2JHFPi8HLEZLVkFOg5e2SFBhPsONEuned5pwpRVfc9rW7HWmjq3U4a+2r
uqvn9CshiqjQekGDW+T+hMFqMLnpWz7ueKXfhzroSIG4RrnpgUUZXTgbrPQyCUMU88larki36KWL
oYYtbOUHmviOXmvQ/S/bHkymjb7Q1xZegPHQC2CHch/qo2yVIj1YGmUH9jd9yYdo3CZ5HK1aBNIj
5BFjvODKRh+iV2OmcYJRl0UDYfEn12umzAx5kq1ZOHWnq8m/bHATsO3zBjeBY395/qNeM9B5QOX4
Gxn3vsHRtUYfwpv+It6+7WIf9RoCTKxC2vtw6vPdRbBdIq/kQfntMvQbdxequ+/l2tdXPk21PpVr
opAaJW40e9u45b5R0crrUU0ybjaMyyLPfzaZPzh+mzTwRPt7qcmWVWgQeUV766a3g1d/tCfS90Pp
j9yRx11KZ/JAntlGGA/BWNM3Q7ZUhMPWYNC6q+LwxQq9hZlG94PvHX1QAfzAE6+dh7AwbZXYQS2b
pTG6CFXZM+/SY4oGSVSkwzG31nDamteJn40BmnsZ9qop7cfKLZnxlmRUdz5gEc9eudpAIggIcxRa
9SaIonCB+OPP7klbdIWJdWMOANzwv6jOjES//4T/8vzHTzgOsck4bv89aPm4keAd49bO22RUD19v
58xlUGYxK+b68SaheD/CtUnELZC+vjtmf+dGMg1/v19Ivnzl327nwg/0UktKa1vr9VZXAQuWj56L
U1wrOe889yywCUc3pFA/pDDeWwJjg0DeKHq3T6ZJiEzSTjPJOm1EkS0Eq04ufRJ1sIerg6etVTVS
Vp1hQcZLTH3tlgAcu2kGo5rWYwhxLjcFYAiv2XpqtfbSZFj1pCJ5iRrfj3KzKQbUQZJx6vtjr4xz
Lwyc2pTOaS1vO1vcB4O8bc3psNGYeOb0zg292wRStYwgUs1bO1WRK13IPeqjpDiFKB9kIsXiWGIc
DLVkfEojPOwDMN+IoJdUluZhAhpDwj8yQL0xLln592UVPNsjzTK1aIHehvWsCpv7pEUURbqwQJ7q
EY3ql/1G9/cVA9e4JQVaULK4je1MPYq2EzChMWWV0BTNcaaWJYD5ioF1ty7zYpVVKZoUH2fVH3vM
/CXZQZ8wsRe4ear/UUfL31pk//T8ex2NWIki2daxtTPOYfG+V9FIlWgvU8Jj06CI/ipVYiA0ybgV
jTazmA619yUofiCYNCYI/Bsd9fdIEMoEWv28Br+/8Gkf+HzKGKUPrtpAq6TRRZ4pTdYd3N5cNDlw
Jj9K2cuT0kntYWaUA3lGuI3NhBBWt0fNnLOxV1SccQ8haRiWkqEikRNrVHvzThrwf0bYA7kOzlwz
vlOjx6aKTkYfPYgI37Wi9bd2V4obLSsoAxNJXQ3DsNDIUezS27zx17JvVQvdS/nI9aHwA0d3y1fD
T7SNRkCkDYpi2+cDK9ebUrPU/lAgDsQKDrJZGvWCW7VGnyONAcF7mbJshuSnPQkJo8Hat9ygQ4wS
wtOki9iSo8VQugWWjY6x0TAr5XtLPefemWrbtHkp1fswIgItLtc9YgM1P0nirJa6mTXcxFZEOrGK
96O3ATTnEljn0oCUHD6H3KIcnb0gavmDtsqjRVW2xETQbSgpYXF+5KT3EtzQi/vB0/ON2frjcpDC
m3gUew3dVIN+qkVHZY0P7E/lxpwEVvUkteroGIYMFpEcg6CQw308NfsLL/AIydHRVtGzX0e5HS+y
vqr+5LUNS5gJEXoiRi7okFiC/1JCCmMaSn7ckbmq/vr8+9pWfmB1YgiEv+qNR8zqeV/dCoRj4hL+
hzfmc34UkBidpkv7u5j4Y21rP/hzSjCB8ok60votIxQWqu9r++sLfzNyfKogC0xGZadE5a4K2oK+
ThCuLV27KouMKTDpeAIeqh7vJcxhM61ljbsIaHuzOscyAEyKXAJkJD9H+yGH0DiYYqdVwFAA35b4
nwodd/IIULES5MIN+0SOr8HDHtzcP6a5BC3Fq0iZUeNNo6G49W582HSLusEfpefiEMk02BOrJWWh
oU+VuNpPcxLqtWnur3FV1PNALvZjajhx1NDEVnw+e+nO1NyIyJXtya3MunWCmrgyH/PUALIgDzOz
0F9pMrVMuMvO6XRrXfexiTnl1c0i/CEPSYkDFlGQPdZrJfaW6qSmhJVkFw348Ri7q931aJtSZM0x
TGWugr4jxnCXFs0jNcnCt2Glx9JyLIcnF4PXuvMTk3Es39osucNTBk1hXCRavglqY9n141pSXnp/
WAngEB6oh5Rz1gw3VbyP0SUx23VGg4gFqKNdcRm7Z6mRbBsvXozqqlS9bWVn24jgFL1PYDopK+6n
2zyt9l2mb2Qq8w5qZKXyF1rT6KynDUYkt93Q7iV3OOqFta60Bx+9ml9vmuYm8CZlmXcZBmjEhHsT
hYk2i3V/OQqI8a1+oSnkmfcYQYStH23zbhDnNgiqMBRONV2BfWNWB95CWJeqVq5iVV2OQGsHxh9/
bO0wjQQwXU0n+CRxpL/1r/sL1cVXofM/Pf9ewDNDowNnG8Zf/f/p9P4o4DFMMBigVmUQrU1v+thh
oE5N0wRyqaf+HG96rx60H/IUfcWIQtUMjTL+dwp4bgxfd5hvL5124NfqQQsNPJKiEdtg155H6ynB
lbQRskqinU3uUHf2ht8TJLLGF3RYSEWCzwqP76zd5IEzinl+pDoANbF+lGaPGOzpUJOZ68jAZvST
5S07qCkp7R0C2GFCTyEt0++r2eMUigvi75hMKD4aLv5hAjX45DWRNcJHePTnyaI4Efe7WGq34TJc
jrcuaGHhgGCrZ+MjPat9cqpW0ULeL1lbDjXIwuBhaH6woUgJmdJtAUCAw5pJMwjeNSHA99n0P+5r
f1Zv3K1XvKo3GuOJzTkQh11/JR7wWhDmQRimuJWLKRxmux+nbJLhoOnX0F4IIJmsSaljGEwhDir+
8+qK/lzeTuGTpG4sm4sa3oBOmi9hv5LvBAfpYdT2mfdkYTijk8krS+HfnIZnq76Ca002R/YWHUsy
C+0v6xWDWM18/mE8YFwnbwS/eqFNodMTyY8JBaarlQ/PMG+feBNy2CkYS5uCPtaKflIOFTELw3Pg
TvElPYCPi+E5JfuL3Jcp68Jc2irNP15vs+bzRmAb8MMzXmjWBMby/ryJSxmfJl0D2QZIANsBbgLf
yRSx7Rk0G/DMYvpA3dEkY3sn3fAiwYC38wCKNmxu4i0fuMjYTgAACbrgnaU+gRTk+QJfOe+gQm+Q
iHPForWaKHvWmuRR+JPmA0Z7rCvhDv89GaID8wF7Dicw5GORx6sQWbIDh4fjPquAkapPgCyu/UW8
mrIpB/+Wx4rzcDvMPAcAU9YcgAtgi4FQMZO7J9+90J7pdrYnIrdaEjSiaO4vAofoEyeeW/P8CWMg
JAr7pXvma9QO3t7b9zMSvg/eKSR/dHTC82I13nr34Xm/Jr555ZIcbhzNg7HBdrfOQwBCMwk3YObo
h3LKFJ9bm/rWCBE3LF19VXdrL3iuSRTLzmyAZct+AS0IULq26J75UlVHm3PwwW7ZRu1uoqYMl8Nl
r91FNZFzwz5cI589Jk/QAyhu8dMAjijPQaeMEA5J+bos4T0wTurOgQsQJAak1amOb/SVJbkdM4JT
Z9NX3K0D5+QtT4a6GFDw349cMdcog40zeTMxThb8dadrzvt58ZNM12VMJNLswLcdhiJTdhqwJI/R
vir5K/PtHf8tlv2K8oIc2QlryF8cvyT/DGBmEb0GSFKmDphWbvn2QiE5Wdf5U3/en4/nUzBcsyXN
VNrBZgWzidorLcjXgycD6nVKkMsWDrnb5jya7D0b4xrDwHJ6LH0iyrQ7Te8ASTaduSPgW8AeQE9w
RvArvmtg5wLpBFFLPgkZzP0BciuBpjtiUmHFttiypsRWElT4UA1GyHVFZE0SvfI73i0uNvi0IIBC
+QTkQZJLA+Vx9upfV2u2s3GDR3OFaIwfkqUNNtdeEymxKXZMFM+qBbBbQibc/fRvyu8oCZyaNLxy
WeNV5EtoqJJWQlvRUuCVtIS9yEtixAtCaUll4Qvgi1GrF2lKSS/yFaNZLnHBihgUgiHcB35WNvEa
+FZ36k46KXzD/M4+MxY6/FZ7Ld8b8MY70jT9Wc439Y894bkkA2iaEAWTchqH4H91Byb15ZcbxK/P
v98g1B/4JRTGZYb4FoSC2duiJWvQAkAw8OkCgVmJ812WUQa8sekoJ96Pd5zenPiIzOgPMDgB/Pgb
HWhFTJf/T3Co71/3d/20GhVqRKdb3ekIis16XMsBNONY2VWJ/CoZ7PANSyCHYOIWc0pKG/abS5KS
Zh6i6HIsEFYjvA+Xohq2osmPXkKhrinNwW2ymyION7qCFXgsiO8is7nlihyKhZsFGMPlxUDkcKYx
2WKOPsqciERR6edSI2+b9CKFB2JGGSW978R5OTkxWL3ZanQr5kGr0N6avbat/Je6iAhnjshoIMy4
WFZvvWhQ1RgnE/ETC+k6aqG0x9eRLSOkLnARW1rP3MgclhnOQpCS3RTN6K+bViYxXTTxPBy6vR7B
RB4ZzCUBXnOp7jZWlQXbSJqeT0+lUdwbsXXuEVxeuETBjcJrqbTbTThKm0hzH/hBO4Uy4bXV4Ohm
eKPE4XNjN1tNNOdeVeLASsiUiRpwwLsKO9ZMreX2rpfNM0lStqXuEf5Cwlqrn4fdg9lkj6brPnqt
cdtG5YpWZeooyXjbhNpRLWWgNC2qCD2uKGr0/E5uk6PolRcZLz8+kIiECZu4gqzWVMxT8mvQRY8J
mq5Zo46LNo6ufDnrN14smytVSgBoJW4z00RA+rPHj0VRVcrB9pim5obuO10i72MpRSahboPWvB80
4Hpm6PzBG8jUSJ+m4lz9QcdPq/lfWhBTJu63DeTX59+vCPYPG9E5ebcMD97cFH9fESbyJegXPinS
gG+AOZWnUMLTu2CTQF3+SYGn/pj05hp/qCmkN9K1/4095O0e8nUP+frS3/aYT02I3vZkMyhLf+eR
paD09msTtlfelKiAgqhI9F3phSc/bGdiXKkycQvmxIaPF2axbyT8+fro/uwJ8ygTleLOiFZqYbyI
nCVqte6jP4wrEYmJzH2XZoCm9WKRdY2jmscJmqZESF86ddPVMqkt2tK0nkTrOkGPziVxpRulbC7r
LC/mTWcdvbFdd8FYza1M7R8DMPaV9hoZ+bEb7FvZyjaaVb1UbjNHK7DrFEAUuKhwDQ8S1UEPy7oN
mSC0ln0ILOW+F8V1a/XzFIKnAZjNSvNob8ZAwnqmeHz7HzDUAQvrKEfDAqBLWj+0KOxz063APskK
SYEKoGgzWjamesPwI57bEeMNX90aPRm7FdF6FbmOY74WkLcnTI0OBl9EZxFpNGwMsCMl2Jqqf16E
xlk+6GDV5ACkZ0ColFafaTaMrhQljuE7pa4N+7LSKgSHgbgIdRO4XacyuQb0MCKnHeg1DIpNnsWN
3nRnwhANYbWxPI+wmXlyhbVLLkHGUesPyJXQPA1Dfl8aZTuzconOsi2ABsZwrwGO5fVd2ErMGIlY
MrX+Qc2aGPyWzfVEjmqnb5onVJDHrmBX71MbjYC0ylP9Sasl0ym1+pr3PR8S+HJ9QUtELZ6CUqVm
ZnSvD2uZkCHRhfCqQkomtwIWWBBSYngSNveOQBU3dCpVvVNFepWqxiqni5KaQKgy7DcmgoLBRDJc
niUCi2tZbSU7XSU589Ca05odTubWAe2nrB4TBe1owo+iaA1uWeN+aMydItn9MZMTCkKSg6saH0Ix
3gyp7xQp/Psg3oQgy0q+YlGBNqmLmeVxPWrnLe6MVODnk140bgq23u08Qpej6KrS1554Sf0SCyt5
d7TBBpr1dU1Ij8lrFSBS4navhySAeBxbaeC09plwxUwaST+nmo2mOWxyUQwYgYIrqLbgNhhOFSrf
iNLgNw3buT5FQgv3rBmLDa68ZQWmP1VV+uH20hbRqbJTqu8bvTeSecvAESKkuGqbznEjPjqJXT6e
Kk6F9jyTu7swaOCtGeENZ7k6k/AsaCFXmLhzqiYef/qyXjtNYp8mrXpmwnODweRq8rwoh1mF2Zkc
avu8sk7FooYM6JfBWQQwzVZWqk8n3OR2Zy90NN6m7T9kCYHK3dwtaybVPmAlDvxmYldWpyxCiG6+
TN9mZTgxhV7XOrep1hDHMn+Jxr1foUcZ9JGErfZnMrrLXo0ug/S1b7W5Jt3bWcqtk3DM0UJeZMd3
3gC7pIoIKpPgmoWT/1Dd/Z8kDwkIBSJZUzu5T0ElzVRWTgOPSdjDTTr01yP34j/2BJw6RRTBb44F
nc6T9R8nIN6fLyfgPz3/fgJiMZz6bjqKMvAdn2kAk/twchnSwkdei872UxWNx5hYFqyJglcDKYDP
915FT/ZjPuRfJfRbmstvnIDI5L9W0d9eulC+jdj60Wu8TlGMre7ltNj9Wd1AuYTAT8lK56AAr0zP
ZKNo6zFmD56XyvS/NlSvYvpVP3JuHKKVOIqjyj/aIV+PF9YZ5PIr9Sq3HZ0dwCGn2wHe6JRrugg7
9ae3L2/BBDvSIlnhA94P2TKv4Cw1s31xEzwoEpHy2Q2O4Qp/BdJ3Ii/XST1zybG9bOwly6UjZmpm
X5EQyC5c/4yNdcaryQjoSu+UZbVIdqi6nijM6Z7YRyJu+WdqhYQL2iMLWuTTwUYuax5NGNENOXuE
tuxq72m8BEpNSqt6H4HGnCMseZKJU6F9gtfpXj4M1zD1HYVbZ8gM/qTtqgtvuG56pzwP+FS3Eebt
zDy2R5f939+hwE+sOzMqVjqh6sZwpiWOFssPYmOPi8LgIl6SXV7aHKWLJ4lvER/YH/ecveHrE+Qm
bW6f4Jduddge5BFug+gs2ySbiBcDc2TtR6uw+2lvRoLc9KP+09wQ4FDNXbFK7Rvy1B19kz1Cm5qd
/aRYmSebxRk98oVxnnU7RSzjcdPK4GvTYdOvgD/SnyIBguBzmIZwjNbmmU+eCejCRsuX0niqdW9f
k0VvzoIJaKg9p+hoaZ0R7MFQNdpHjz7E603PAwggJljVrEeJC9rouSNLR1mUoeNmt3wzy3InA537
k7ccjCeUvm/lLJO//5T6/9KX/+X5jy0HmT+bhGbKb2N9nvzoy0+EBXQ8hkAIxn8+9+UxHdC1/5tb
8mXLgVrybnqZ9rDf2XKUX5U1X1765Pj5PNUvisrM8yYHWCUhuW5Fc1Yp3mlI4pzY6AEWCslx5DF1
AIbsJtnZFNiT29BdMX3CQ+Y5PXEL6UQAMCYWQCkZj3khE3GdngqaaHoVe44kt0dr4gi0AAVAddx4
4DhH9RrL8cxOLaIYE/qjL4EpHzMaxjLVHTP0SV0Dxiu9CDyxNQkxUbxwUbTiQal1iAbtIw6GvRGn
S4+gHdxjdNCqVZ1Emyx7jlSm9HW0bkbvaOoQmSP5IonEpg5G+O6j7ACKZ3SfEH0+ADurAaAFUUK/
X0kuiK55KfunxPK3cgl6zK68ZWGybgK1kuayBLPOUpKNJRIkCGSWLpo+vMAsMQu4dwGnk+Oj4gfy
PB+YABBraxFUjL4HrmSBlEHQHlb31mhuO7/15pWlbWMvmw+atQ6V/tR1tb8JfIPsCqnbWiVZzxbE
oxjGxKl2G2WrK9WtlJ4rQ/JcMmCd10ZqOWhYowVmPGj2mWdVjp/l7LHk0uCtuAs7OFFhG94HCWg5
kbAzoy+W81xxEqPbEhUAjK1xyp4dDp0gJoq5OU0r+cvh9rmJcuk4KCB3xV1utstQClZuqx8m4/oY
JGiTztIuu/CIKzTGpSJzOzPqq0IlZZuuspnME+85a8iIklFZVVe+WdyhyqKVo+8tnFQK1Zuekz9k
XtbVo5UVTqvu47rZ1L6P+4ky0JiMvdq24FjqmHRWre6ISiXdWYax7BMQm+aHKMvhAxrrYuxcJ29K
El4rmC7+eZNcpSPHo7mI1DGbEZAFOOKumb7xNRphLws26JdvvZqJcGbF60FWZnqtsx2WN6ZS3PtY
Bv6vSOgzKybqM+JT7WDdmuamM5TLlBCUCHYFV8ZD0ZSOKemOGUrXpXkWk1Y2cnP0YneDZWahTZIz
17rOmPj28Dp61dhgSnYADP/Juy6YSUE0xuR+JahDe/tS/39gTPqYbJCfeqVUS788/77rmsgjdBgT
YKVUzCYqu9r7rsugFGmHTn1JMjTCCTbE92ko/QySeKgO3/VX72UerVcEjrRH6HNYfN7f8iNge/yl
zPv8wkH0f91zjdyFOAdohfW9zG6aBZqJ7AZmZbaKHQgyTO7YlxTs6cGlKHZN9dI/M7gkXdO7Nfa2
f2Zcm/EOFjJjDgolmC/rbGD9LqoAmvtegiQlVsPccOkWnHRpmSjaxu4u9XPgmO1dvNHPWVb7kXhM
c8P0kCkmIcIMQq2HEhzhpbn2AdEztADoEuysmwHwPdILeixkzRXWbXsU8SpbLIHPrRlaWC8kKMsw
wS/EAp45aZr8inZEEPOx22ZRmEvNYVoak2FJsCe8Z26x55W87S4GsuxI83tWVKq0S+J8+meCOYc9
MhF5iYPoYRprum9nz4P1wtvdG3MNoNMcKeTePtVw4PJe/uSd+ODj/+PuvJbctpY1/EIHLuRwC4A5
cyLnBjUROWc8/fkgW9uSvMu7fOuSNRoPySEIEmt19582pbiNLRdQtI+wkFpjxE32apzuSIHO0IMl
iI1YCzi66tbR1OHVrlKjcnTKnvRfjN7N/sTpqMRPBUf7YsN7MG0q4UJyMvfPL3SyvCGcA204Z/oD
uHKJjmAj3VO6wZRc55Rs4pLn5168qMx3Y8wR2Gfs9/bGN4Ci2NVM29spcemY1T2mucLziG5gwcSp
3pSsCKlz0FAbfHRsjGVtn4JidlGnKWaHUfZQ5QJYIYLLhsxBTCR329O9Vbs8F3qy0UKYsFC/iuTa
E33iE8+yq4On5C4iVo4dYn71HIObJgCm1Y1v1giuX4mM5sVXN96bjIRvM78bPlC3WtPOeyTOGEcE
XhbZT6Dm5itvgBQ7XcEOV98Ccp3Ygofg6PEBAAQaOeMTxX22JFVbVFZRxEcjvAhk+org+dxLCXbS
Paerzrag56DYexzVhRSflYVKzCCJzNZKkbdsfaO1KrWFfy5eIb4SHT1tFoy0POuA3M5HQIIV7COZ
sIV9Njdlt/BX2J3CiGVgaK0k5VKkbl6cehwROuz8dkmKwemtc8ST5MoPffTlYYKCi5g7Mde51++M
wzisphqaXXcwMTKuPzv8xUb8HIY2XQVCtJLNVbwhx2qVNG9T82aEToCJk7XWPXsIn/0nEaMYa0LH
QVDleGiy9xIhIumUL+B6xk3A0GGSj1XfOQ0QJ5jzEGp3qu3tSfE9aAvB6Z5ip19KDjg8cdbxRvgy
l9VFlRfAxwVcAxeJ4zJcWm60YsLnfvlL/cjrergjKIbuyRZhSahbYiJzOwKXjYG0H9R14vS4KhIx
l4jYpi6aVbQIFvHp6w5PQ4z+I/s9XJHMvJLeTvf3m/vrdbA/iduyE/tp/3Tb3xavGnq9PTHBK/E0
XEpX5717rzPmWaVme8qiCzdRuvIJ7kys1pXIqZHcKbprw72qXMW7HgnU12pwfIF5HZkQpPOmz16G
PavDfYnBnhJ3SL40C9TTSmwxvy+B1t8J4JFe4Enp93Dk+H3tAmuttbwAlrA7N9jAg1b5rI3puhYd
CHQLk9yQ2pKJBRLcxitsWrqNN9617bYgLkNbWFvNkfcd8dQV8RHICeEswErAdM7tC1SqjrhRSeKY
rqQQMCrDE49MTgcTKiIk1KXiEF/pEpZgx3syymzSCd+C+K7mjTS0a6EsiwL+V7ps0nfBOE/Krir3
eOl5XHh9tBxz76kHyCYJaNXJz/0cWbAVp6+JlXR0gVUrCmn4CQSUojeLvHUPhC4ulHsx54uW7tPi
ro+eJeWsNAduoyKX53DMtf4gyhssez1OhcJLIk0j5pMq1LwmsrnTveWRpBAs1XRdBWdiTXmXVKYA
iM7Qnt342ZziOn2M+qINjjErdLArUYsmLFO9tCjTB08v7goMxVmTJsPu8dPKm1eDnMjyeTpg8Qst
hKBWZRuzobAuc4averDX0oH4FXNdbPs7WlqoByQJuOYSfH+RPIsvcEoGXoR34JAYVFprYR++Nclr
7xDTtPKVF3I9Q+VlqG/dYv86JxbOSQ9QEeP3kdBiIDC7b+8GADRGgcvW0/AkFgGnR1JplXtOaGCt
IeHXx3yioFtUQbkSX6v6oE+Lqlkz9h1REOuTk5lU5kRQqbfccpr7wvhQrAgkAXeIu/E1IcMRtgOR
pkcc1Xbm9GD1z6D/JCZMXLbTV8EWbO6q4MlitejeKUFrwHXyrIs38TRtzVMfvIzwCAQ3alqXus/v
tuD7RD2Ugehan8OwYKdnGmtpe9JncmIRyvWlJUfD4wKf/wr/3gKRWRzFmEw7PgvhEbf/fYGoMqD7
qUD8b4//o0Cc89xwuKA0tP6jXPmjQOQmDCUs+nKC4L4B7X8WiOpvDAhNfWbvmVguGT/Q5QgtMAwR
vRdEut9Hi/+gLafe/LlE/MuhM5H4sS33c3x/dWOod1aV7UYVfqmmBo95R5uHeLQazm2RiguzTrcB
3LChLHHllHZVa2yRI5JCLjqi7juKN63iQGRtKhdm1eHpEHwlk74OxOemTmk+GbSJAl1tbhYfnlW4
ctUR2mIR29Gouzoif0eG2Y8u4WYlIYuU7nT+sJikbMaGhksov8e98dX3BVvbyEUhHaP8BlRW24Wh
w7YbYIv1nW34nqtMsPFkgBgceeFq6cyqgnvVTITHyYAUisZBX/C+CK4U42Rcjh1Unscif5GtDHM0
ktjVpxpfbjVu1omiOlaP7MbMiPaNmntUSksTeqCs0InK/YMs4B3e6ftK6sBBqlVLYrymiYj9swCn
cgXV/NgsQbI2o1q66PXdpi3chE7S6HV2PoWcnnH2jDKUbGsEbfFsWv4uzfJ9norbUflimFRd6AgL
iLq0cUMeJK9d1VVfaeqxn+HUCvFWEPKNPtuK6sOhH8i+k3zGtU+TKV3iWr/L/Ibc4golTuoQf9mT
zjyMAiKccFplgwyOMJ20dDKIoMFsrm17bOv9NqD7luxE7NYepGyAv3YphqkTzcT9fKJzyFZkZkJK
6tI7OYc0EXT5NfLJ5cqB53zOdAl6EzX9ohCwtJvC/k3OdCccWHKw7MLwmNBLJqhqbu4jbA+yvnIT
pgieRfJsYyJxDtsAiFXxF02lLTHroRwk20tGjxS07UYmJzoejU1Vi24y+vcWxq9+v/w3d7kafh7E
uOLpMcMa/2O2aKl/6XL/8vjvXa75Gyp95D/YR8n41M1Obd+7XOs3GX6PjGvqjFj8EjNPbCOoCc+E
pIhP6o+zRR3FngzFaBYXzGbk/2ARk+ex6Y+APo3yT4c+s4t/XMS8EYOKGNB7G6pyd7VC3XKzNqFX
KxPir5HjLtJpOirTOQ20YlV5mbrWgxZDRFWbNlCK4KwJZ60fpzU+5pOrD2P50mWd/hkq1Folw33U
A8M6rBUiqqyyWycTwx4tFV5jQhawcdYXwpQTH5e3u1qmUWFdQoeglZREAh/bOrtoE8ZPVpTi/2ld
DW8g+CTHBAfn/t0k14Htyd3CLG9VRV3eeddSgrBjFcvOyHcizd+oSU5ccslpxZPXdQ9tbh7qKl+m
SroSRS9b5zKE3prralTOJcGvGrz7PqZOagf5s5eC16pj3CYYR1n27RYDqiioNqN/8+sOdmqwM8Li
MWy0VVUwQOrLt2kyV6EQg/uLw3siwsMMvaXXPtVhvPDVd6P1Lul0E4pLJEvLUH80FNjLvnYKIgGb
EiwHGs7jpBG7HsUtbihBsdT1r7bPTxrBMIPpr4SigE4pixAWEesOINSzFUf42IjFzjOq1wwT26HJ
F4baP2N7ACL7kRFkq2c9szEL1QHcWpMVChlTbsoXtSCQU7PN2t+MRr/ECf2UFfrRwu1F7j8KZhUy
zKUsUmnszYPYPsdWw3xV2/RmdgTnXwqY6rYRdkp9txrhH0QNWRdKfVXz+i3rxiXJvhuh1bH/QkhS
aHcgxXvDAs6oY1RXej6+GrPHfG+lH5EXIW6x1gGwdG+QONjiclkLOPOxKynJWitfC/zr86DwNnqH
137vTbJjBsKm8eRj4XmMHtLgPdUGYsWUWkT6GZZQiDV//XvGKuHsg2Vdwqk9SHp9mEgCrhlWCzUZ
G4lKbljt9W4e5nNYt89yTWSxAJQmiqm4VE2iciAdOGYV7dReKAgp69BgdEqJuWK6VtJ2k1gKOURQ
ZsNgoybqTaOXHKeOIU94TxbrOtGJ+CoEx5CZ9OjTSShGN5lDxQX/3EWa6CopDHsg5mY7ta1/CKF7
MGtHrLdORbbe/4u6NK5TJaYJwDAlB8LzKgLEGOzLBfzULLZ9ufVtL+X6DYdXXYBYgHp1V3Ti5t+8
xFOeEkkFQIweC5LU3w8yCeb5qU5lnfzL478v8QwyMbf93RH7Gyj9fYFnjEnqMNE/SMBm3hRQ8vcx
JtJrRpj8mE2BGelsF/B9kImvIOqzme/5T8Hqv+hBfz1q65cppgQ8g5g81aj6quZDbdS1kACq5Gnp
EeFXODWhClEm2jVpDbJ5YA4YDGgjGCBWwrlX43WQATM3emmXvUz7mDp5NS0KCw6+pHUsPT52m0zn
vWVgoHrQSJ7yEJZl1WUS+4uSDCEKyjYn8AKVhtSi2MAFWo6K4l0b3nNTe+roqzSyDJUp0kgcBMUm
kVyPRHLsCmGhUD96o7VVMPxtTNrv6VSis7L9ZptioDuIKeMzf6kU9WpIaNgKNTniqL8Ri/QhJTnM
DvvmGpve2oDKMpXPEVkPqFP1JiNP/Fmo7kLr02DF8LrH0HwfMIHrXqpKXRhdfEmj+GHqi0dRa52Z
G4JvilvT1urydFemeyMNHygk3IIRWla8TRyOZT1OpbUa1LpaVDnhogZn7KhYvuvBfNMJiimi4CJb
94L5lZvixVNaJ8oOjZwvscK0xwzNi4/dv5cWdj2vKBjp/1svWBUhNS0cXvMSVmmzgeDf12RYVf9U
k/3Xx//ZWJJqIuHsoWvKN7XVf2qyubHEXkEyVc74jDAAC3y/ZLXfQHq/Z259u86/X7EaFzNSTzgp
MwflH/K0dRaaHyqyXw/8dwrmDxRLNsDUjEQSuPqsKHcMdc2+Wcl15cZ9dBJK4cRusu70dmWW5i7t
ojezp15qlW1RD9uaa6ybh1x0mlNjYU4tAmARvluODGG85RgIR0ukqShnu4/Rp4FItXolxEP9qYFr
vsbVWF+1PH6DxXXsMjh0BaLFgyV7pEpTPAur3h/rXT7MhsLFGJgrK69IVqrgFO+zQlRocwa2cMXT
hosUkr2lxFusSUWnm9LpAHSz6eQq2yhhFD8aDMCejHiK79qyMa5WimVJLmRIbmb73ITiEuKfASFE
V54KiPU7IYxmTkvXXMtBrB7/rVfHbISDThCYC9GgiEHN/7IZ+bb3/IzL/eXxf25nKBQJc+CD/N0O
7PuGhieixAQFO3ciI2fA7vu1gRBRYitjuvPNLHu+6fvFATcZexH47+xqM2r3j7gQSDR+ujr+8sL1
X+hXxiBPhaxgZF1vEROF6UcnfeQk91gL/rcFQ3ovx434IqAEHijiYAMiCUpiuoEVY0z+Q4U0om+y
pNqmzkWjx2iTkW6FYCdEgvUya3EkO9VsatB9vWWSSMyvALNiAaTGj3kmBsFyD9yBZk2BUKkuPXyd
eQ5+k/zC6LBCtcP3yTNPqgFP0W+AcuEpJt4jedIf6i1cDiYE43U4JRsv26V3gOTUnrJ2YcK4Iw1p
M0+HQQu3emGgkALpS2CZLnEYwTukctFtXJgPc3CBNcc51yb6xOWugNS6UrN3crH7y/w81no4KWTB
3WNwX9yQb4oHYwnkxmjW6rZAiTiZ2jogULnLwhVjAbQN7I+Wk66BEBcAdtJ9uplcDYHUvbYHgCyD
+4mdHkYHJYD/6EfPZOzFO25B0gnU19uge4BLZDK7NRhld34DsdL2IFN8WQPV3cZjf+TvNdwBfIGM
6Y61BPk6wRVwQSynzYyuznfV9tPm9O0+m3TdX7mB31GAfU0rOhP+8obV2xGgs3Afk+dHxd7x33hF
nm4mG5YOx8Ldu8E7HPQKvia0WFSIBiCCzODLsMdz26/OyU7fo1jMRrc/92eklkgykftFRNnecz8E
lVV9tkjKQwZJCnEeruCOFSudFHJvDZW9bwHf3iSQxfAPZaQyz69s+Z6nbHBRJGNY+Gy6d56Me/1+
EDyUG1BVQjJQmYGz66/Dw+pTWwxX6iWeFBCkWqubVj7W3Y4O8b2zr6kT2vOfYkmpYBhfnPUCw8b8
idBoTBatOQtvjUqe6C30lYA/79NLQX4hPh8jClTd8R6t6VV64eUiGq1uufFa3mom+h+e/tiT2Rsd
uL1oDiMWaOjwH6s62uboR5GrqkI1qzr50i7as7Iol8XKXG7bs7rP27U5BxFDjyGL/IAI0Z1eKBGr
rbfzCXZEyglrDgdKg+NwxXuR1iWb1Zzz8XFNlDt4dFG/t/K7oN+TCY1UUTpML+XSeLU+4SyL951+
o77jW48nCLYVf2SX7PgKRWNWcN7PtFB0y3OIs7zkZ6lNYDPhzNoDwNsl4lFDdMDFlBGrzT9tdRLy
OwlpXroH6ONa4vocV//WDWWuOpjgQ6+FCYcABZbt3/ZHtFA/0ev+6+O/l1v4S0L0oZKjPpqJuxQ8
3+f4hKPO9BI82w1kc2wqf24pc7mFwOaPjIUfdxTKLVgeqORJJ/6WKPSPJmAzAPFLvfXzK58nZD/U
W6JnlFWFyH434LOI7Em0G8scbUrEy9xIL/JCszH6W0eFegr8WZig2iLeiJFP8o8kDJcuOUyptRDk
SZDQtxcJ10p3miQJVkCdYaxIfEcQL2PgsoyZR2wAOfoPWpocTTSd/XjLh2M74dUBhN3AFsjfxAYN
RyY7GtYW4ltWhWslUvZ9UrzW5HdVCSN2qWTyDYM3ydRNJaPMk89VVV6rhPBUwQhW+hA5PONKmaZV
WD82hHkhWfYGdreyxAdzcHuT1xXHK5GxlEjTlOKXW7L2TUzuxRl/7TJcJQacLEYv31ZNO/jku3u4
2xjkdAZwMNI8tVhcZnZ8KB7GuvqqSm83jMWCOtllrO42+AgLQrcQ5fhJ19hXA8WobCXIwCJyLz5X
IfiFJKcLY7A28G3WTR9sBaO9WWrxaEC6W5Smealjf9qZmXX1TN9yLUF0cYWEUjzCYVTFazTOaZ29
ca6kRN4VVRptxCTFcX7Kso1ZAZj6vp9vanV6N6ppcqux12DZZQ16wDbC68QA32xeEqH/ImBGRGAo
H1RABvpLa4AOmE33ga/YXuUDCs5pZQkQ/ketaKNTqo3nNuHorbG1FzZ+kProsrNHJWmepkzS7J7J
1Sgj7ogXEDiPlYlwIZ8WGRG1rfEgTyYwtk+oaIT4Lx22Sjzs2lZ29AGj4oStv1eyRdSkm7Lqzr7o
fyi6mexaYtfWBUMpqQNQCI6j9dFVmPcmxLBxwAHTylA45rw8OQdmUD+xQ9no2Ak1+nlUE7dvdVdg
/5b1xoVUdRbr+4pu3WwgKn+GpJ2K5QgZr7kCly/CnsJfACoeteY04o/GgC9xY0Et8DcGkRgl0w5r
WV0ZzKUWZhAK69AETG39yL/LmCtuxoEkTFxNUwJ6wFQ7bauL40XzLScsOjdNK3oMFDIiVBJRKBdE
VZMFpzmRgkDdFwGVPAdD1F3kE0/XUOyEIQ5JJfixKOBiReqQK/TCXdFDv5eM+KzEfu2KEgTSkKza
Kdgi+NpYwfRs+PPcutJS3G64dnjz1Dyw+6Ae11UV+ytDb0ZXrcLj/+lZ1XidWig70YMginIJH4I5
rUOWhpUWfIVNdDLHMSCJN/n4t+4Z32rxea6FC/DMyQPL+Ns9A0Djpz3jvz7+zybEhPNsYJ4kkRv5
bWP4sQmRZ8Mlkn/I0/mRko3GmtD5OeZD/H0/+bENoUWXQGC4YR4B/iMdJHbtP20afz30+fYfNg1F
KIJO4NrZChNZMjGsCry6ZoIbdCminoTiOcm7FfR/oqZVwxlawqq0uVugksd/MN2jNYQUR1WMc7sj
CZGd4pg92YX3XsG5UKcHmfK1LjsXzxRJylZzQCTSR4wR9IfxKsoRUVIGluusplT/ePrUTPFMb2/w
NEa9mguqEdDvMknFsq9Oack4PdSdhIWT3Nhleax1e+rs4hzIxy50xVcNe6TK9a/+OjuHu3StrUsU
l8z5BTtRN6lqN0/qTd9IlRNXJubsdngwDNvbRMtkyRIAHx1OBlZD/c3cWEdvkyytp6E6ydiJCNOS
ySG/h55GOA5EwF1lBBrOCyZwXero2/HLu5AAmWEt99JvxUv2rD+Y8mY61evWyfbVM1q/CdXil9dc
BQtNM4DEurS7DQEjvq3AHjvSgRWeXT8G9cZ4DqFHptto6d1gUiexw45Xm4tw0a4ailnLGPcylCTI
N/gmaIi8IMjlaFvmRGwNMYvOacdwYYQp3m7o91AOLAb0z1uivmelJLfB74GiI5MqYcxvqQGPmLvz
HeMKWjcas6S94C0BlYcf0uu1gNTaXg0vPDJ8YeKZB2uUrQWW1Q/tAQrisn3sv8hiaR0NqRpGWI/t
aLcLTDvm0yvrDu5MVrjs29EF0MpceQEFEeZMTcoFb0biFic1XnSnZhMfp32+Vdb1AzvmXsA24qs/
tzdYUga8scCddjkdpuSgScqWPQiI269Kny1wx9EEJ6Dyq/kBge5u2AQ3suDv88vw5Am2r7kRdzDB
v2zPzQ8w2XHTf5rWbD1udRe/pK1broqTTx9n2Oj/JZuPkPVW3KzcVr9MclDvs/pLZFS6wgJH3GTD
te9XjV3IfPxHUgNww5If1OpVb4s9+nuscB20gTRhVddA+5L4AFswhM4DH322ZISvrU13NFyt17m5
0i4+evUagjpCA0iD9F/iJsVrFNNRexx7EzZc4lolNPiF2nZ7aURow44mV+PnBDsdqfeXGeyma7YL
wo2xaOjhvE3gKkd546/8vXZI7JvvJLsEXSAENGe48Kdyiui5p80p32PrQ9QquIUbNcvum8bY9zVN
FlzZ4N5E39QWEJ0+ehEv/o0hZG5J0ZKEmeMfRgWiH0FTuG95idP23nlSd1hC3Qk19Fc8y/BkhDT6
JD81n80nIeaklSMaFQXZkd8aCjoSGdFufBZ4I3wOn9Nnw1v8gEpsq33G7xbIIE2qa1QzJ8Xxw1XL
cpIoh7Q6ebSBii2gUrhs/Xdsh+8YbXSHMCL5h1+2wl48d9sPSA8zP0xaBOt6M/8RVsgj9sKq3Yfn
5Fjv/bNXglNBt8g3/jk6Jkd8Bq7dY3ofXaPr8Jhc07N/a++Lq/JYXZtre+5P3RWHnrZd9CdJAcGa
l6y2vtWt7WcP0kH0HzH/Ub2lRshZGdZ7pZkgl9LZHYO9ubDcO4G11/6A0c99yKa/L3f1LjjI9VEn
1XKHM8NyeOA+puASGeoCIa/TKloxyili3KEmxS78dxEC6dQupgEZMX4KHkEE2bDEo/Ui6I+a/9gJ
F4q8pY8/RgPJ0UTSVwT39JecNbrZhGiGsnRpKTlWK+1uZfql6GjSjIzLIIhwkSLwaPCqh55VhFEI
NliMWtJxoyAZec91N4afNnp7PUQJY9eXVL/T+pmO/coIqXW813obP88tLmQ0lVVonS1a4eLAbVP3
Mo20cpb7+XZtPpH6tKOt5kjotyFbp3h82tgCyRB2Q1cgjxwz8hg7TIcHbF/NNSc5y2yMlLitu/Lz
HigRDiSvrQnuuTzEJwlwJl6Q4/BvrnOwYkDPJakKjez/FEFA6PgVO/zL47/XOeZvGmayVDnS7DZH
VN5/emPUrv+xeviGNvw5a6UyInrsu2k5uMf3WSsxnMivQS2I2/vHnbEk/+I4yZD5p+P+Nb4vz3Wz
KqLR2+KCAE8tWvZlsGo6ljoySwgjgHswFQqO4bN3eFW7+KNS5BNsULAbzh7jeY0af5h9x0eMJCG/
Bi8GI/4Kd3Jttinnl2+JMEPAiYG5pr9OlbChqYVeRsmvIPgKYFUltYJMbUVcb4iVYyGcAi/RH7rS
Q++kJUvVn27JBN4O3Wmp9rg3TrJbelkJgu9FitOKVok1sxq/GWpHHJ+VzPJNoaQI65JlnJnC2k/6
U4hFLR97yAA9m05j7AJsT7wq/MiVD3lsVXtQ4wKfK1ahWH5A6mY5vsRl1eGqoNRvDUZbhIFeykaN
1mr4ODY6kQuGMlzlbPa05a6WFuAxE7GQiom3tuboXMFLYbyo8jrM+xLlU7GJQgEKzNA7GMtOG525
worXAkF8Zt9M+TlVhyMBIni4Cz4U4z6A1t6J0FCDvPzog3s+vO4Q9SRikdES4rOn9yxyAdz+inl1
voOZQQtGwaRvpma+yDsBzZw33gKdFlfU042nSbHt1flC0MqVLFiXWLeWapAHT21Vpud/7SoA3ZOg
URDDGTTU8ZX+e6br3Gn8tAr8t8d/n5CJvwE1ylzQhF3MyVB/ksRmQJKxHA3If1IIfgBdAPxF+iT1
j0jePxcCQBfcJDULpxhDntVV/2hEpv6yEPxx6LMSliaO1YeX/mO3I3rtJPSSmuyCJMAFlYCNPtgV
qnRsEx0lDBNe1D2y4e3HDBVGE6z19qak/quiv1QSMYMaeIMnCJuRmYUZk3M9D1eC4BQFeyvtd60i
7CfkLkWNqZkYrq2UFqSVVnk3HcKxXXR1hRJTAWYZoF5ant2UczY225lv3DpsGGtPudcCQbVVMd0Z
DFVoWd+CtNuL/rRVfXEP3+HZHwpgz2FcKSR+mCKGahWmb22/xmwVIXxCx4Tfmq4Xe9XH/LASD22s
CzDPsrWeFhsxrXdq1Lljom0HE5lO13u3ERlSFlgPlif1jlrEOA02DPTFgx7oziiM914WPU2TdYcx
+KFIschsZqu2CDppLmDhpLYSiW/wVYealJQmf9dotFBoIBsbNok0LHC/duv0LMc5o5XSyXJCG+ph
hTsVKoFhP08sdBqPrkoXQsTinAO9jrhUgW1fi/6jqVRrOeC0qGfeMekBAoQs7VwrKb962F2M32b/
Apz4DSk9BUZwFq1kOZqSZ2tiWDtpOquFICpVo/eG1/6i85NLTIwy6SnxHfZhJ7GUnrSaREjDiBdN
0bHAlNvUHJZY0e6t2Httg+pBqMJdiIdM0VIYmSppYQJ6EkOshaU/UJgWlEJtrK3ECp+rRChDJ/KZ
O0pDvwgYVVWWsfA78dFvoSqXJt1ydvAmdZ+iDWibfN+YwbqopJWOuDVrqF4razrmZnUfyuWB+Q3D
oPe0zPZeaJEwqy3NFv60uo3a8iYBeTs6LGlPih/q0N+nMVzqYKB9pLHL87t6kPFARimrdPIyzD/6
DstNjR0iBH3jrt6ECURLfEaKaxkbj1B4O6POXtUOLh3m3UzLiqPpx2ifjE2oBpep04+R5Lmd8KVD
lYlyAoHgOhasz3HF+1bNcuFgp0/kaSnEDoQv7GcnZbj3cn/dNt6i9t4HWasZqFnvU2e+Bmn+LEcq
eQZ0HSN9chPdBaW2TdP2QlThoxVjWRjX5XGYxTc51ijdqD7nffLWcSFj9aY4/9o1fYbR4ddCw0XE
YEgslH8/wWIh/GlN/2+P/17ZwQqzyJM1YXLNllwswd9RDyo7EfACN0Ck+dDCfiSZQP7ScBYjswKk
nIf9VNzB+xXRwyK30Ofy75+s6Zo8r9k/uAH+cujAKT+v6RqBsoUaTeo2814YUfTAqfoDNRBzGMtG
WvUCf3VfXtB9rWtuAyPbto/JGX/fQ7zARevIEJi5l+Bgrq0OW7N1yWvOV1wfIYu+kztMiWoiaehD
Axv7YJ1gQsYlr90ekXf4Wo8Og29cL/JhjzMGjhjD+DzdWmBicHwMRKXnoXCZjCg7wbs3Ju60rIqN
gA4CSm+ymg2LlGUFPmutx/DgKyvEbj4jGGqbZB2WRytw8fQTgkXw0akOMIMobTLFnWpYl8TqrJBd
JIwFUEqiydRMzA9tEa/wi/bWF/uicA1tlQkOiE5cUjk5PnPnSxq7ibVkzNGBIkgOMxGhXFX5prCW
ceyW5gIdA9/jK2YytHOiJYOnCF2EEZ2m6b3RTv24TQQsXhyhWPiDEw8Ov1LHBRZIR2l2kbYx6jsi
5/FrqOMVVLwoWura0erOY7DOIdN0p7F5EbmpOw7CzQwZ2vGPauf5m94vIvBNmURAVheG37aSHQbR
7ZDxPWrLjjRGgKuB07PgLDIex1E5XBPwyylgTwWZUD9l/Nc4pnLpj5tiOIeYpKYnznZWklFvi6/W
s/r6jTtgSzgYOG24i54i/dIOSyZ/RDTwtqdOsSNbzaDWPQrV0aS/DPstW5CHxGXFSEY69qVpm+EC
9+BsnYD9rrzmXq29rb6XK17foTOWzeQvPTqKRU8yOGAJcyOPWWP9hUkw6LWkHMYPOd2Dewv9qRcu
3rTrz+wl81PdrNdYY3aWXwDJeGIV8l9GXlnfHJgSZetQn5+V5ra+JbtR+sC12N+DzIskfJEHB1tQ
3ep89pNr3F6A+QvVc5njAI1hgIx9ATFLtqasLHXri7uZL6AVQCoL1IsINeeARG/JKAorCVtF2Dd5
zyothTkgC/xAzihugFlMhbdlS6olMHstMmaYlsxJdQSU7Y0MdMM/MUqxhRwieoWb47gRzBngHlaq
/K51LxaFhvU5sg9/efLV1xwGPI5YbXkoF4Flh16OAPsi+w+Y0U6vPLLaMgmYXrxdHC91+R3h+Eu2
GDrERNtUPraMK8UtpjZVtWcMI/AB/BxWfAosW2MQg//DeMdEGfye3wp0z1frE3xzyS04SeT6A2ya
VvysjVU3IKe17P5kKUsGEhKZnBID03kKERmqyz/WZyx9MwRj058/CO0TD2bEwUwvATD7aNh4XeTp
MWDsEn/g5DnPHtmNmWrn1k4oGa3HyywmNcsJ9HUT4TPdBxcoPKF1nglA5kwQY0jbPOrpEZvfRJK+
kXOSK9QeQdyjh0dLiW4Apk43D9uMZQXpVMMYHzQTIsV6XJmFPNtfoJB6lUXUiG4i1/Zwah0cdCtH
2DHQ9T6Z5gsTSaZnAwkibxGkDYVfYlIzRZC+eaoiPTH3jTt6ZcBiS0Lwz6SU+SQzfCb7My+JGfHc
tjWPgbem/GSYr7ve57cXUfGp/fYSW7sRH7En9j59Sm2cgjVO9pZptTe9Jhh2S3cDr6Oo8Sd6nqqF
mjczf0kf3kwzXwBb7vO+3v6bN3kI1rhmzqRqSVP+h98vGR9/gan+8vjvm7z1G9QF2A3SLNeBWg5b
7TtMxU3EfpDQrWK/+fv+/+cEh0ESHAaoe3+QvH+Y4Kgy+XjMhGDgzcrGf7LJzxTYX/b4n478W1/3
A0olEUaglYUiwJHSGkQ9eDVE7UXSB1tOz6zp2bwF9/agEx+rPFfAAoEEFc64CxsX8z7V8xpbex3r
1lVxEzjASYZ9OVio4P6fu/NajtvatugXwYUcXhsNdA7sZjO9oEhKQs4ZX38H5COLkly+pVeVbUkW
2SRIAnvvtdacY2bBnzv3nEHK1Na6pMlI9xFg8lP/D/4rJy3e4YP48t9e/60TQLzU3FugqueHQ6H9
oRNAwJSkEy7Fsf+rY+CDVgbPK4rNOZd9dob9cGpU/0LKPF8mFoXZSKb9zg0l/Xxq/PnSpZ/sYqXk
T30rzPmDERGFLWVnLj+PLZ1uU94BTIT17kfsX0gGSIWKwDf0zPu0skUT6O90Nsih4egDqDnKja2u
AgKVcdqAXZME85BY4VYQ60sdoLlJOmUZjzeq6MdAHRamZ9ojZHSxrd+t/l2GfVH2IO5YcQ2YyjG0
9t44RL3kBgFI+kKxSYrn0IZuZGn6xaE2ulU9aLtGybD0FDoh8v0ZYf55FPbYqLZWFd7JcXMx+WsV
CceUaKUtVYGJH8pfWJ7nFD10aiE/CTrQgdxHS21uS4aOYjQnTKEOKDqc69m5zO9pSBYcxWL8Smlh
LEM/iC5hse8r+SGvz54pX5WKGjCSlpbaA6W3IhK8hbNP2GiT8+w1warTaTNWOhYBr301k9EpRzxe
Vr406uAoUovnrfRglWQ/KMT2WOgsMAqdg6oWbG9Kv+QGnT45Y+vTRqdOMnL1fGHbpqbK6Vr5UjZT
ZXcNYdyUAAhJJmzxUoL4ZiwndIBdj+vKH046d+jSs1IgNnFTbfOMw/CfvJGgZMY+LpozZhLd9X8+
9xgCKCc/PPdzyfXz679tJFiFiJ6iq/+PNf2fjcQEbck2AvKIT81+wWLyfSNhETKZIPxvi+Fp/DAK
QGxHLvNXSrX+ezbRn63uv1z5Tw3AqLGqzlJGfavQzmtVrz6QTAZEhqRHpRJPjajDQLsX1EvJiDbM
u5KEIlyUUkdkEaOP2NEFCA1knK2xwTB2xkd38wPPJwlK7lZhVAprgdCleCprKGIt820YwV3QU0/m
42UUQ2tJ25QDYyOum9xbim2AJlo6KrHRL8tII7o3JTK+DPAq5m3ZofHMyPE1xWTboUB0VWblVsLA
LQN7IkloeIh2EjtwPYU3UonUsrlOBP5UVlp20Uxha5r4JiML4YHRdKihs0o7FDpZOAnHrBG+kz8s
imFY0CZ7knplbeo5BovCLYBf8vqzqnHCzJNWcBLAyPtagNbxRz85eDRQ8yP6I99U4v75jx0Tgtev
fZafX//hyaFhrkJhN7+qgXjltyMYTw46IbZpPvNHWOwcxWCyixoa14QB+kOTBYoYUlWeGYuMCF72
W+cvsh1+OYCZP1w3z+7Hxnndi900SI1MS3RXxR1zKOmY0pMYexFFQjc+aDSShSY/mdXrSA9gxjLy
V0uvjJcy+S4irc2gnI5VgQOB7q1ZKohSJtDLfTYNSwkRAw3KWEweS52CNomN+xiMaJu2t0gNk72Q
tkyjBCJEK3+LjTY5C2bhhJAH9Vyn3iTsrKxapKnJSZUCb6vIdeR4o9QeCqHbmXOQdacEhI3OkYqS
YHX7UVXjnU8HowjxcdckKk1x/yqPzz44qWBg3jcNreeks+WtDmcmuYniM4K5ziLxlOnS7D4Up0cl
tc6RrGTzm6BV9+0lqZg7pdXOSgxvEdXe9FIV2yJANRF5An3zSdnLoj7BzgbMlfWW7YUSqUUoJuIv
hHLaJcVO08O/aWJpIYIZC81uZCSvn5BZRg9FMbwLqeHKnXpVQTREDWlqpYRtb7AQqkeyuNYKHSWq
H2luWITArXNbl6AjtCHRFRpz9bZB6uoT2XyQ0GLiraJvxeDD8lRhEYiyben01o2siZaFweDSANwJ
A6M+15H3rPQ5ELmpvWtipbP1NoDBNh+XqsRfh+oAtFIKnByIxpwKW9yn9CvajHXUH1m2shx1wJ+8
ejDVNhD78dQaRDP+93mbw/OvBdzPr/+2eph/saPiBtS+Byd/Xz3Q+yCERzH498ryfd9V/0KaCLxQ
JihSJUSGC/q27/ImXdfAM8yH9987bf/LrjtHPWPzgl6tgqaYy7sP5VuahtWkVrK3LTF3e2xtDZW/
l727nfqm4KZBreo/SCM9WzdaprblWN1LasGDgxVHMpuSrr1gH0Tb4ahDRE6O5X7YGgftEPeLUJhx
zNI+8XfdPj+qpT0hf1lg/5ldOmzRGjEp6aK/IGtq1/ACcN0GPDzy3ASaQqCp7SMQ07ZcT4jhxO3c
c6ApYvSnQl8O3W68Ti9xTx7y59nQ+yffuowV5nR5xsG6YRr/z8bHXfjzkfGX13+7dWkw8KFpPzBl
QH07OyS+3bqQRSx0zyry2TnI8OPeN7vLGS4wyAarCXjzw943g9J1HHwKOpS/yUm/QRahNP1l7/vh
0n/2ntfUzVZVid62jStcoSNRef2G0ca6rZHKj10Z2cM4TCurgnyUtw2a8pEALP9AxlDgin6irqcR
6H5oLAd05iyrblZ2t1FsjSdvUIe1MgVvfj5auLtNx58GuJW5Auo1bG5xGmzb0F8LinmsM/+xr85j
ITlmU151MhlUunFZ84YXKKIrPMIv7BBSWBJmDUiKc7Cv2CfNWixzSIgpPe2ppEM6GwsiXBGLuofv
DmuhT14i/OuhpjuWNzrJ1LyPnXrJgegFGrSLlGAGRXV4gAy/KBzJA7KTSkWziJrWzi0fJGg5D+wk
aU0ekrD1x+6iRx1BB8QUTw2pS4nH108GmtquOlWlr6u6paYdU09a+koEY9G3NYmmch9L/qljr9Ti
TUgUnEliqLnR9WGp1MdBW9fq5zS9ZP6pojMqJrNWhW6QeKvK9xZwIXj48r7L4Qkv9eCiVDJV4W5k
3xaDz4p2G/jiAuktZJAz1A85toaCCKeR9HMFVY9olOc+7WABpEusy3jZ9BPFDvAREfPbzDE6UVsv
9JroPZrLuQbT13wpzOlTmFou1cG6GbNnugr7wcg+lbOkpfeYgQTtzbRuk3cNq0co1JXLL++9/1SX
PmCNJ31CZNeQdRv7rIwlkRZEQEkEElYqamSjXRMqz7Xh+5eS05+8AGG75Xmm16jQppxXif86eYsm
C8JPNevPr/+2ALF3IjOjJmV3/tpc+r4AmX+xgsz9K3bJX5qfCgHLElWXwV3AKvV97/xKvqDvSStV
Bjb8ezWrZsyH658mnD9cOqeCj9unOiWI4dm+t6anQbp+GQvGal5b3PUGxEYExinpZ/m6QzmvEXgJ
J535Avl/QjjNeFVtj+c19KVlLIuLuYdv0L+voRgWaMhLxGhD8twwDcpRpCqYIyt9CaSMiUjEZmkP
yL9ofqV7gRMqUw9SwBcZo5CMXZYejohDNrxT+ktKKoDTYWdG7UbTfmLc4+HBamflOIP7ptfPDfGW
zBCZ4oeCi9G6Z5pwG6RHv7jOl9oN1R0A2II1IbfkZcFSRS4KFfL8FAB7X9RiQmDYp/jNhwJfqezT
JAW2nyEcLzMWwKwBTdY+T8qRJhxx6iaK4sF0TEyuTjAi1p8wTEO7tDmMfmHuME7P4MgNEKhpQXTK
qr556RsYkMqRr3BeE9PVmTUZ41PlMq6YEnOlNw9l2brDiaTC0pgjGdHHK/d+WG9x0ThDZTJT63Ig
SCymui3xsc7a3r+IDgw5FOqx4gacLXYqQbREHbndmb7CYmD8ZRC/ZnJOHw191bX6dpZlRyJK8vLN
5FzUJgo0oGNox+IXNbu3svf+TN4oSokIcO8WR6xRrwuGcbXi0q5fgBtmfIe3GBc0mfTCAwTf/LNv
bqLXscVw11zG2lEIlwTpc+yDx9m7IfR4s+GTgD72R3I3QsJfr9pVOemFLb1n6qdJdVR4s3PlcJCu
FsWERF8yME9GftCVp160JUBDM/+VbBsaomTa+Gs9um/Xynk619ykF9Op18m52cjOcI9+mIMfwbPj
Lbu2KP4xZ3jBTpDT3aC/hHDqU2By4oWcSI50lmmzd9nIK/VhEz1BXR+jAymsqXVhijlrqxjrYga/
5J9Noj3wJcAPnEg2UZVHMXIoNKu38TkUd+lwrLIHTNOBNR1S2jASiiT2kPAK1tSukfp/wv9smNOh
Dav5hDkmzymegQPDdWhT8FNoz1Ro6hMRUqh+kKaDEqnv1RzOme8o/5p4j1t8mTILrBcJxgLVFqql
xcaHzGZENNnsC+ikd+Rn7qdPhGwP4c4jIrV0yT/wONG+hA7u8OfuBInZlZ+rHQiJMTzCmVkwAC4f
YNFYtVNmThjaHFjTVWnBs3fomzrCteSc6wh7QALSdsJpb95qiTsKA3mzbZ99hYe4f4fuJE2L0Lro
e4a/WLzLDPeFrHyhhWuGSr+o80XwatwNsaP0xOg91vVjmi1E7aT2XzR/xOF5KrWTgg6CTK+I88/M
uUXtUxUrA2fImW8bWrQ6XEki5oPpKNfxC29G1Yo5zVwJKYDuLjgM+nMd9RupfhVh+EFa5dTO+Jjk
VelAHNJGCNdaLbmlfIom/wA4XOSu5mMH4Lcm/VkhqqG/dBcBSrVpXvCJD0yw+fkeCMnFOr5GLbtp
IAR5ZPiK5+nIvD1Z1Uxvh55wN4a7TEY9fNRFS5YkGBDmtDjHMV07LZPuqXkg9pXAWbV+RVJan8to
LdSYvcX7SF9jhi3IbcYI8UyDA6FV/zSuAwe1LoV+/RQ0b4ngZOlydEmPY5CsksTLMPeks/QxB8Ub
iI8fC9A2zunmkQphqyedxWGGEz+aKOZdLo6B1z2Zt0gPvOLpbw9B4T3FiAv2SXYlHLc9cXAg9t7q
12O2aO7q6mTCSijd8hlAs8zw90GeY7gu5UZ1Q/8YoJSHHFc/DoB0WWAJJzAf+6uqPzCtNpB+nFI3
712t34hrxLpr6RVGdtHuQRe9DuDhx2FHfGyMALhSprWkTKuRFDY5cbQAk2Noruf/jbASGEXrelgM
TKC+/Hbr6s9hE26m6fWPPsJQ52AR/yqQl/6/5qE8Mwx/OsL8/PrvRxhRhLJIj1D9F5EW6i26irrO
e/wE7+LwgjN9zjaQviqx/in/AaHAcvwH6PgbBRTZjr+eXz5et/6zMb0u6VAzE9h6/cmobZHwUOsM
Sdmk1gY6Qvbx7GYazsD+2uZWZg8cEaw1mgKw2/Khhu617e8AnExXJA/j4MR45SLxS0ph/0nYTckz
ay8Zydm7F9JUc1FaSiaaV3RC876E5ACvbZqTuxauIaUQm0zsMKFruTMSsJy5AO0H0CuLAVlh9dxr
d8DjcaL56QYEfXdmQZ3BIAYinj1vJAH6SAiBtvceuk8WmI9kcLGQ58WqC98MLPV8OC0AIXshRgFa
OPyQ+8R/N5hV46oMgY0EO96f/IL1vDvbbzPMAoOaPXwqwYW35ArYLYgQfoNP0n2CdWK55qvezKAS
DFiflLlfwoUgdeKi+2MDfXyFi5/MVy6DTKxqj7MamdJ6Zowrh+k4HaUX0OhnfZ8RZpNt23mcKH4Z
SR5QVtiz6JJ0aFairZCbSyH+/PXPswCpXLI3aAmYxjfeQXgYPwmHhLBAu3Y1irtlR7TidFMwFp/J
DpyOhg1IcqGQ9QWZZbHvEXEszFNlgA1YJsm1rzYFPOFsIrvvGJDPuPgM/h0QoY0HYUWLp55HDcRk
L2lYMhr5KoKSN/0ZUPoKTzlcd1YsQMTrciO6GA6Xj/hPV5h7rnMbCB/4PWVvleDWt7Vi0xIuH7EA
wTMnscx6yNiJCDJAY2xz7STqXWJhwWfhX/mepHh0UbSJ+ZVvT5V+QgVOUjxapTvjph0e472/4ei3
Db7k7+/8dVa+Baqrle5KZcXf1Fg1OETYxqt285+qF06tLeD2WwfFew2mZ+4Jv3mPyq27pM/Sa/pp
3GMi24CT3M5J6TJ7Tr6E6H0iPmCX3amPyUt8Cu7Gx+zAfArIbvZ5fOSfXbCNr3jmms844qtVLeoL
k535hM5Lq/bIZmXA/tLSuOXvwg2jVidu2ZpA1ACZWVwulxU2v+ARaKlt7mcLLHz+N+Lcj/lh2hlv
1lsVudE7U2ogOHTe0mLF7azSok423Lot4HeObXpwlI7JG99fQzlk3JVsb5yUaaMV8glVFR4shFLo
hxsQ7MitUF8lx1w+ivcD2+kSWxbfKG9nAlspXWLX1b12M2Gd4D3r7hpbuXk79F1P4j22NOuBj+bj
zqtOmOsOpctnwbOGw4tPVBnzJ+pPjQ0OmrPILuzReTU2M7LQ1m5hcsmQHGNPnPVdfFp0XOyMLtda
ut2s/8KhN18UH5AkY51shQ0QmL+T4Ls7/na8pu/RjvcKEWMRcQSNhoEf6q4A8HByUff9SRsWE2q5
YFFv+UXBYMucXFWepGt/F4YbVFCRtNc8F+wReedUNy/0PhFwAdGAx7cjD15+z4YjLAiqpuyJt7DC
cbiA41SvKC8G9NjmIxa9hOm6w/uUDv3JESoOr27mvAz4T27qpA7nI/5tsOjejQfFWr8VbvJOv917
EA/9SkMh6cYiSB6S2hF+iQ9Gdh+YgAwcP/ncMGzJ009toSykcq3CzSdFSfqUkoNlK4Ot6twNyPjs
SFvU1+pwDe6KW/U5F5f1iVsWqzgLB1ELqS26bPIrjLdkMyyA35/zd84xHLiPWB14RNTJ9che3cmP
GlkXB31XrWjSbPEtPVecTppVoTNBsNuSyExH+mO1OTOHxsKrB9qP5qiBlua/Z/QAb+jIfj8s/Ovr
/3dYwIqD7FqRmWD+LaT51m61JOhnCt49PjMjijlj+Z8JPawaJvrIw0C1/S3a/ueooNG/ZcjIBTOJ
/F1qoDR3kj90O+YLx59DijxnEvhtWJV+7HZ0htnWVTJ2uxl91gyZtAlK/S5VGK93/VFvrFNZPahC
bx5zX0CK4oWyO3Sak4R4RxV/dCa175ZVmz2ovnf2DOz6CaRNPX8jgcxpjYiwi5q2huUkIlEuueka
MYEbbe+qJC+PAHNGcsmD5haJCqM3Ez98t/fl6W4AIZqYA0pYwTvLkJutEaaM3NxN8asmwMlqNJIs
V43IuV8R7Eo0naEN1kYnGLtMKdOQEWJtnbw4N3ZCIQ1XvC2blrxkFZq8brVPVUh+jD6WnIf8Ur83
fINnXjWSbR0BHLHEUdmkIqrnBBVBzeqQhkiUGnW6Wkr9HNLBiWH1vs+STcnoTp6obIzRuo1hcRZg
7S7kFsCwlqOtbse4IRRE+mwVxaUN9rnHKqVlR7mM6VYeGmu0RfSvgikt4qhXLnKCOhf8NPGUWhA6
hq7WTgu30E7FRloX3Gvw/SmlZf9ax9VGk9FoT0qxC1uOQ3iNRW8UXCnKR+x/9XgKksnJU3NTKNHG
7Gq4YuQA+fQsOr13vUFepeKDWkSOntz0LtuZTAYOZS2ywkWPiams1eCSCgnEGH4gFggKNSJeWJNC
pPqRwdhXirdmwRFANtO7/m5qO80tpnE/6h4Z2W2ysWpCXyYzwOSSY4Wi89P4FEuY2r3mC2aXl1gr
n4DGotJgQ6DKqulONVrHoDNctsPUr2p/0hHcFgqcJFmGu2dxtghv+KGTgHqHbpE32kF3L8vPU1yA
0o/xVHM7i8TXdX+2fAKT30wXZczCkkUl8F9NXESuHxc1ahsKmZ9e/70CYjjFqJLVkjUI7eHHJu4s
2CB0nh7vVxTxP6sa9kKGnEyXFEPWZgHS9x4ub5LlOWeed2B0qvwWZwVV1Q+r2i9XbrC0fuzh+oJf
SGIqa1uOBtQo2tekHFt+6UmSnhu2JgW1reZsziNp2XMqvDP0u8l34oRtFVNxjUCJ001x0LVFynEm
lbcSB6YUqgZdBOXTiEElMoCBhGtVFJc07VRiWxFikyubtWvMDl+rlvZSPfPnkqSIh24DHizOd8FJ
f5b8hfgsPIjXvOD5fyytRYP1gVHPk9nl9jSVqBfuM5VWGw2HmZA40DCaT56FY/XHvF+YAA3X8jHM
1iOmjHAvQAvhKcvv12Jhd0SOG+0XgbOK5BGO3W1THie+1LS5DE/AidsvxZ4OKgueNcf+7umC0iAh
WqpbPGnv9MXgnNsBbTMMPNaCX9G11+kSwkjWodB8Eb/o+q7xTmOd2HLY2xa9J7nZm6m6nv9KIyIz
hovBu2/E+SNAyGIdd8Ue6QkwpFX+IFyHZam5woJovMWhW6LgRyRP/dA56XYzUkEkD5t65cZ3crsU
0RfGTtk7slAuR9Px0IYOxtbq3PI26Yf6s/SIZWhqEIlCDET1jnPGpr1HDKQIKjFamABkFurGu88e
50BgVMsL0Iiea+4r0NWMui4YMfj20uQdP3luaFNZ2JRuFC4UZrTAKMxgX9mCHW/6ymluCd8QevEZ
B1CJnc2/11irJOFYQIJon+htGeI64X+SYmfGeyk45ORIehidhFeZmZpw0LuSodtjpNxPiWrnIqJ9
GWkp4mnrNKyU9CxAjpxoQVuvHreUUn+m4NLDJT6WHqJDP5n2QjfzpW9diAdZZF13UO+FbqvpD/Lc
C8oHZ27UfqoQ2zzT5Eso4vucXmFCcmYLc1JcxsOTwNBM8F1ZcSBdjiesH1cLDnx4i1nlmV4otgd3
6DWC3uhaoDEpoJLLZBOwTr9WgskPQZ9vNy35fTRki2w+TkdudySfq1tUk60/5ea6vJ8c3OsB7iUm
axtjFS2S19Ae3QlsJBVGBxp/N1LDK+pusmamjkgjrdz5yqYS3uPWraw5ZQJcCjvC0aSYhnqaSu8F
m6yVLM3izppWIj/lAgxKBoP8jnKl3wwPg0An8Iaqt0i3HeQbOnYrsF5rz5m6Td0s8NomvVOeYBsJ
QT+jXkNSFufqQFjWxpUtv1MYs5TkNhpXzg7cnp7N3eckh+QQ3MXX+KF5SvYkZ/d2wsOzF9icF8Fm
J6yV63hn3tjT8FUwzVDTs2gcqSmSJ+9zIH6paRrENKBPJFoRIZWsGtwZoDbvcga1Tk6o7anmam/S
KazeUjLPjI2idI6gEouXUngBzSSCtTCu1Eq4cRCJGXbMhBOf65rSahzOJPaM/i18wv4BjASWwSIZ
jqyE5IWNweOf3RTEKqFpaCBm6vB/n/PR4v5LU/Cn13/fEiU8HYgA//bifxRWMNfUTU1HkYP6d46Q
+n7SRz0BwdJCV0i8wN+ai2+aIJqCwMYR7n/jI/+WBl+dZT8/zTXleeeFU05YDar+H/dEM/blyKtH
oP5dTEBK5Fqd6vbhcC4ByOhW9SSH5KTVFjtimbjyIN5LmVE6mm84IvHCYygv4/RseuGiZiplEF1q
1q9Coqz7cFo2ZrZXgz0syZXE+iPgazdD9WDhVcuH4jmLyDuxwidpkJajmi+sXrIbZgj5uIiEwVU8
4zAoBGHG8jxjgzMWx7YnTRQG6jVW+21Vm6t88BzUTsuyuWW1WrhhoDTLBj1il5D0JILlSjMieMfB
WPg585BQzG8GyXrpnMwXtumpw5Rnkt3XlvlqgNs7WQo9q36CvAXENSkdKX7WhLZcpjKuq+ap8E0b
2b/ldpX/MOhV7sg9hF8PUP97pAvDps1FVzSl+67lk0+D1jueBZEMK7o9qZwl4Byl2nXshTOLiLwR
o8BfFyp+V6nwlrrYrspOXudwAKLWWk9Tw67bL1r+U5JVFPtrv4YPLZTklrYnX6TNFBePDerFqK13
jSaSQTCHw6vxpkMsZRb+cyR1xsKqIAMJRbjrRQV6exeLOHWAkjbV2jOSeBUrPbnxre+Khv/oA1e3
cDKK+VM1ebjJFJsUS6wVgBnw5HrAjiTvPvXqva5uKys9G5WVkZogLscqePQMHShAiKV286cuKV8R
tkifTJ59FRquYvz3KVsFhf7xlP2vr//WOsC7I8tfhwb/Ewb+c8q25txi7GHME36RGWp/yXOYMbIN
g+L+a3bUtyVFo+UwZycjMxRBwXMC/41RgyyxWn5YUn659Hk1/XjMzntRbQepU3epyuywh7FHfcc0
Yf5Tb/VfplRtafwxQ/c7CtOul/uNEpEVFRZFfJAoShMsAP6QH6Rc3gw9KUENpNpalpdUzgyurUG4
C2rf7+Be0GkeLTr+E4jD9WAU0dIaH4oJk2q3T6U7qQ2AbpOqQ5tZiV/T9nPk75i4W/Qkw9dg4vRL
DPpQeeUtnWXJpdHG9JVzk8m3IIl3olknHPAVJAKpNGImN/NwL1ney5A1D9YoPaGpUy+6r3lLT66L
jY/KeSGZCC84AW/Ag17VyX8RJO1sytU5k5J1qkS3XrlvMt9udZ9YX7JWfeEmic12bPPjIEkbua7X
Ol+tlwz0zM+a9hAT6AvPLhvexSI/i1K1C4uJdSRhATZYe+CSpWldrWIzUwDZhVHuZIUWOIKSSw99
1RxSAYFV0um32IzFOww6PiI3qQIyKD234mSTZhYs1FradKEzUAhlgWyr5bHXREYq0TpITr5mPo6M
dqPyjvjbkTUmVw0nmgAgMRFPUjB9tAuiqZU2sWekYPKGfdjlbmmRbdtI11RGlKcn4F21Z2sgHrCE
ZtvFLdxZE+eE6mGQKuY80n6Q1nK1ydtiPUTVNQFTXw3JwfNR1Kk0l3MNAWqU7EQEKUX/VkyGU3rV
uhqmzs3r7GKJ0lmL9WhfCp1d9D4Jrf52ioyLPpS+O/gh+5Dg9PVanH+yAbMHTPWsWYtMa5e9n5x0
r7qktYZ5PWbegzSnbFwJoothEh1WMV3BAu2Npe2X1q6LlUWlJedErO5lWCOTmMIBTpC067oTkuiM
CENkZpYEK0U5ionvlhBluihZijANZ6JxpZRnIxbWw5Rt8IM1KNFM6pIyvyrGw2jtKxkfPqANTYVR
7vWfSagHeiXiRe7C/sBjFth/6ipL8whCK77T2UUFqfX/XWUllebC9wbtv77++8GN9Rt3Cf6Sb0ew
b4pY8y/GuOS9GDCR+Kzqjy1a1lLOdDhCZgslLYjvqyzT5jm2wiCo6XcxSujDf1hlf7n0Wfr2cZU1
hsJC+6pHuyGJOOd7gXUP58BfKKNljzJxRXkNjWucOT4kzqHrQijqk5LNQ1Pui7mCk6pNmrSrXEs4
dkCKoTIiO2wZ0S+dQsE/YvYTN70norFpw+bZJ0B3RCArkkmqWZ9i8cVQhqU2PDbRpUj9dVNMK0Gf
7sUptIUxBrOskmxcFmuzQYNWVkjeLGqpdmlUPGvJafANoJpgw0LTjmTh3teo1BHLhdrWGD9bpe7q
db+OpXvS/BaN8Kz63VovbxpajbiTQG5UdtLRhJ2Sw9iFdqsEB7xkz5Ei7X3VfFTzd3QtC73o10Mg
QNVgoeqfs2InUcg16JMWmpK/jH6ybqUSGhpHOE1f6UmGcgMarOmDtNX4ThXy2W8AlaQZqqyAqVXK
ZEv1ONBG1KpxfOl1nBtFey27noyLyBFjpjk6Gd4ZXNHAuuvq9lyHHvnOUbzrLLLG9RQD6fA0WRxf
pTg+iU3jhmW9NhHIZSYpFijnA/wgk2oIR93MVt6cvR4lLhUM7hbJabqY1GttH8uga9MqQ2U3COVc
u/b6zsjEqym2xwDlraIjJ4Qdode4doRgwRcxGPnCNAYnivvV2ETI2vSHLldW4yjDzmpwhFJ1UgL4
+0DXXEWvbUVrIVlKx3EkEa7M12RfHjXzmim5G0I1KROGxnm+NK3gruuSO7UAQyIbaAC6BgZEvegI
kBuMg55pOx+yR1Bf0WdsEkTDEeCsnD/r5CCWWbaqKWdzcW5E9G5Sj+fAE/fBIJ9yoHQ107DQbN2y
TNdlhgxAJouCY0VSxltfV+0e/ZbeHluFgEbIM5NF5nnePodpuK5rf11NMfHy6rotGNwmQ0oloEt2
0QgEYMNVtkLhYrSfZ18wINdtrvmHUiMmwhMvgxaDbckR3Bh3kafly674VBUDGE7aDL2yQ3d9BLTT
nNWg5lwS6RonkufUrxYCe4CUNi958wbEf9FnwgupqvRGFNhTuv6U5u8KQ9xwX0bVSvJQosuoJfKJ
CL+jog6PpkdKmZBhTRYO2eTZslCt88I8VI1xrBUiMhoiMZSEwZ+/mwb/TSiVpzGCRxVaR7mIAJUZ
61bJ3xqE01mMHMscCifJ43qX5eKmLOonM7DcXFG0dR/R6NAEjzIHHgQ5jmj2hrM8ap/hkABS1VJi
aXMfPYVvh/DCBOWxV59GEaUhLLolFS6NltqJenPLjYqElZBy4VENKydnIuuxUyoFMAA1dQsT8rnQ
LhXwv5Ey578NKx5yEIXLvIQM2UsbvwCGAQ+nGzBzmc+h1KJW9ZZwuGl5hUe9cCcZpim+5FljziBf
ew0QsiZz9TprCTSWkaDd1kjjhOnZ0+q3Wonvo1Z8HiB+BX5a23VgrWIjderW3JKOKKLtmiFcaflq
zj3gQKPzOeXvnTS6wkC1w+BImwp25RchaInPQUmgkysTIXEkh40vTNjkUxO/JwbnTUmlTZfprb/6
U3fmv4sAcrPxgEjgDbR5iPAfUwa64f9S//z0+u/1D8MmeBfsvPghP6bgUv+ozC1RUWlAD37EuVP/
gFmY/xHV2cjyYczA8JTBBCAE6F08qeZvjRno3PywM//ypX91Yn1wWpn6SEd6FJWdHCVIFCx11wfq
Uqy8gxcjw0iD4pm0PgmRcKvssS2kjsdOQ98gb1Fg0to35OHo9cK4bsxnKXzOkz5bRua0YFqo3zXk
FA1UMK1HG3Bnya4CNkqgjTmgCQWUypDMtFMNBWc2UQRBY5YZ6tVvlv+YoGkKIMG3PtGDAcV8HYvm
qqx71Taxh9hDU0d204voUrSM54VGQVXRw2waUyKZCt6C5emaLWo80qKFPAD1/V0/Bg+Z5sd4mf12
oWUYGjsjDJZahSeHShRie6hfyHm46ZFXLMVR3EmB+ajFQb7XUyaLKrNVY4zXEyBTXSmVnSRh7JCJ
I68TTr8vEV4c2Ufj0DSbIYdGbLL6FdqmCMfVvCmSKa+5RDkgWE0TNE9Dqu4C3etpwggySU3eVRO0
B2noHooueJWLMdyneWWskrmom77Wd8lc6qVz0VcEZZD/sQfqr/fu3AiQiMvB1cVj8t+PrTnrDL8f
qP/19d8eW4lkU0ITeDrBnfKQcWr+34Gax3aOoJ5bFyaGR/xn3zuhX4MSMS6S9vMVfcebvh+o8VPq
UE55dlWkk8ZvtS2+djq/d0J/vXRWrI8H6v/j7ry627bfLf1VZp17ZNDLrDnnggTALooUVW+wVNF7
x6efB06Uv+V4OZPbLDuOZYoFFH/tffd+Ntt9aYj7QdnVif8hTN3ZM7Tnbg4/N/vgo5mEEmajSkiW
EH5YbHwWzRggEUPD6ykQ6qV4VZLuqdBbKVgiGK+rmC2qYL5QnDsLUEnLTFwXsoUggDZIdReptOzQ
T8LnjdVVNt5KjIjC/AgAZGiUSpQw247FTTgI27LRl2aJD4SKnp8eSwlUgGjYXVBsSuEZnJQtlZOj
a9smeeuiwlaQUw3kx5FjUGKvMLFCyPWbZJQnOUkACYC3T1rHj+HRz/XFBL1PIMIUUZZd3az8mAAZ
HZqPxFG1ze9orC+DSnRqqG5pIlwFyB+KUaZztBPnWBqVfJoayEkwB9aMc3SNxvhbV9/ibOZgGyt/
o+C4zOjyC+TehDMcuIhh+wd1u9aMXl/EM+k49Eqceiqd0higmXlXCfmcmZwMSz03L6pa7yZIn6EU
vBhCfpXG53AKNrkVHTmqXaKOTGqLKcTAng2K5l6JhENUh9dDLC3Bn4zs0/BvFZGx0uU3k4gCuZD3
U+DPW4G14k2kMHiuZdSuIVwyc1iozRn1qZiJdhu+d+BbzEie9matffR6Zu2DrDjRKF/4ASw4+b7E
NWG0uovwbIN3BGIEcC+oY+gelrVMMIySDfgREdvKiqDPH4EIkSQ/DM8n7pI9a9G+EV3tahQ4AqrE
FLxsad5cSebTEKtr2uMo70NFdK228pye4orUUXOnYGKM/U3Ge5iJihsbDVXeEAF8lm3ziA9pD7WC
8sitLtKk1dKPyhDQR0y41Zs32atAMom3Ef3eFIUe3UAMjQe/jG7iXDDOok6PMMcGj90k9TU0ntB4
8+lcKexWCZVTaNQKBjl21UrT6j020KXQSrsqDVbCNDlGBhFQozEqlo6F7MXXsfAmtVuRjiFEbPHE
p16IcTTMFGnQcqc40sgT2QdKtvby/hjniSOZGuF4mV1r6rqLYqdKBWXjq7l5TTqkeTXoEeUmU5qu
YHcEjpxP5RLzc4vckcZupdEBENvrUjAA7K+tyMtvhBZPELnFrjjJ+kLsQmFD300PaCVHkViyrBo0
tQW3TZ+IOSFqHlGeQVRAhmgLWCv9StJ4gVQSIEyDQFshhQi2SoFaetSFad+gznJZJIdlMlc6s7lc
Of/ok7QMN6KAiMAc0nhTzTbDLGg4WSseTFjMQ558ncoV/iqfQp1fIzmtx48K02gRCm9RU2lrbchC
DENbLfGHc4Eayq4G79+tZNFAgLBeyezopL8Drs5ttu8Xq1kP8pf7f1Z/jN+Qx2gUlH7PGZ13i5/V
H+M3mKl0yqg6fcr8PxE66m/YFGcFniiB2Bal7xYrlco88jwWVeNb8ecfJZdK8zr8XY39ry99but9
t8dMhloueqHztklEbL0Ri+9+WN/4qnVok1jaZkK/1mLtUQ25NRb5xLE/SpYqDhdLG17kWcvmjdN1
MX+8IUskKIdlnHEdDJDc11GR6fpHmI7i2lLrD7UKEsfSCOcmoo5oVNKCPevZMiNadnTQ896Etowh
N7VQ1qMuiGKCdahjBNgzmUffKs72rjpWm7pMV2KUI9RXQXcTSIafLgs41/vFuhMHu8BWBT7eGBGZ
E2SZDbprJqyh/rGpQpxhTcLKCjI/2DRRXi8xVbwnWG6CKLiEuLSBj2a1bdX1TqO4UeiPMFvoo0cq
59fsrFnja5JwjPSHF2L4VpUYoQ4YmYOrPrQHsXn1KbzafTwhXhaNo0k3dJHoSNSkjMq6VFKy8CmN
4IwMhHujbe7Y5dTLUa3eSpzno9nYOfqWQrkhDG6h5piFvXeRaktAymg7T20yjjRfAfZKmOaQrrya
SGLLQ+aHi6DDoQc7GxSCtQw0KVobky6T6ecG8l2Pzqf1EVFyQmDO9zt9UVEyOZVd5C3+rUfMb3Iu
GmE6Rh6wBYCOf33EVCSNQfSfvepP7/85/IEqU/SlcTeXcGfyxp+jf8YAoVFDqCbNjMavuGVGPFJK
HD500+dw4j+3qrOQzeJMyuzwB1PvH3TYwD7/ZfTT+fvPlc8v4svopxmehnqqbkWicqKNhEfE6Vz9
FO2lI/qR2B053BUP+pO46rf+HYW/xq4etIX5BBImTBZ6YtPFRtVGCyW+S7CEeMh8VYfSB/8yvUYb
/K6d20Fa2KTm8hCYG/OExK28EiZiFlHhr0wig98FKi59uTNJBU5mgiplSpRt/mtVP6rl7NZp6sem
OXyLqLH7M96bWR+PQGoBNJ+43yVJZ0P+pAE7pVSLUKm7jrwnLDntGetNDBeQv/UIgvAH4uSZLtyT
b8SgzFfm3VSJ7HNc/Zl/xiEkLvHpBO0mJkiHm2HqTRxYsQ2RKBwQQpZjf7NsEeXPowrexEMea9fR
IZOvmILABAXBNTRnwjV4pIFdwdJoTvymGCuoS/gYttftFZNmnwsukMcGadJcm3ckKTlz+rBkS5f+
aoaLYSwi8kLZTxfpoiebFpcR7kg+OrNxQ9lzeDdcbQ/T/0p/fqkX+jMvl+AstuUm5dLmmpdQPOrP
XKOH6GwXERLsABtSG7zC/MhJOZYunrQeSd319IVhrbs3U1rT5Rs2Dc7wWjkMb+YdF9C9tbx5XEU9
pyhXjz5lOC7gmVcguWh958faEAbmYGpme/4gvhElLDRubr1Zz7p/ByUZey8pvqa2RwVnPeNu4nzD
vw1no7mjugEDGbsTVETAyznCBMQUuFrHfkWwFneCbIzTh6zjORN5B964VpCfYVbyACG68gUFHf8S
tyd0v0GDmhsFHXlaoJknEcXT9dgcwMq36254wROEWRZd2IQuo07O8BaB9bK7fkQDB4QCBPKs3rgS
NwHFhUVh7Yhn5smFOyxUEcXYOyxayc4TbVrGMtlq+Ni15e+vl+usKVToe3GDi5mUZIDT2RqhA3ju
E2A41MePuXST9Hu8TWQjE7bmxBqyRFwxC9Uer7nmQHzmOnk8dBOq/YqfC+MTJjByWzGBVVs4yOzt
ZxCyuW6Pwbj2r609cV2pcl3zaA84O2Oky4aLgrDYzl9lyw5jreFTZUdm7cKt5q3fcAuBSnwTjyZe
WgI7mwsBGl3uDFc1+cNcU7ecc7aqIyQqD5dNSZzyi07j5sIDcDvfmtIRZvFDAbhGwym66MI205Px
nL7yqGR7zX8q85+CvgjbDa5eBUmNiCg+eeYGDR5QTOL5QiIgQWRhLikctddEN8MoiLrXwIDvs5gw
tCf6/KQyDXpa+qQy98c6fCFqGYWI4nKksaqrUsYMvvXbDXcJHyg2m2vtNj2SEOSZC5O+KJeJ/luk
MY09q1mm5jvZzr5y9vgJ76rgot3yQNOT6m26E7Yg7DEdGXGBuBLCG3lBfsWs/DtCC5FpMuBK1+zU
eOZ9iKtygeP29xfSkbkjKQ9ETctrhDY8srer89mf1PB542EVy8Fyzx/5tSNiZhDqfe+20V71tliv
7u/18FZgp2HQA7kV0WdmRx1R7E3SnOtqI21HV3YrxOy32I1KOxdX8yGLcOAt8eryAd0fgsACoDeB
fvd3obdE3ttfMTxta4EX0WH+xqqUvebWXKAfjtORPRCqQM3mJ7WoVqmdrHMbW4ITu4Rz2cmKGA5b
s5VFu6xsdTWIGgrOSx64ypFtG8aoZfGavRI8QtYYZ7DS5SVA7oduM5KVhpqZcxu4QtSvwT5G+2v4
S1rOAKhb2N4P081dTozXimOPrtBB5N2wcVl9I1HLB9yezaMKslUmyxiuAsjfGdlQTXz+yTdf8YT9
iadUlRUc7pSwvDz+4IVYrAOFfjtbuDCTKi5LSr3FdyB7ey4aw+gslPTid0xd6UbYCbv5+pRNucZr
/3IyNtEBEr/Dpbv/6k0RQnl+U3sHLPw3BTyFBvdfNkU/3v/7TRFpReQDIT7i6MT+5vNMxK4IjCkH
KnjXs7P6u444UkbY0/TJ4QnPdDNu+izgzYwodRZAfooj/0kB7yeAM1hUJHwrMIolREw/HIliFPqp
aVXaVjF7PP/aGG7N+B3WjK0jSQag3mU+/eetlA2LNArgz1Y5vPZlna4SFgzPOs/dPrOgByXSvU3V
TZc8d5JO02vUxdcBrEvZCCNjMgsfYkJppOFUDDvZcHRvO5dnPO3cglrQL3psvmtlqq8GvyshrhjV
69gG+E/r5ChLydNoxWQPznGu1PqYWeLyTDjYrTIo130oDgvBUm6i9uzLHb4D3tGFLqQ5E1CwjK1z
1ToDzfSYrqieXrcd54fhXs3Oaj0m60YZpVM9qxNzNniF/yCLlRM2FvZhrf33UttnnQjQO4Su+F2g
m/0NbHcOu/oyKn52/89RYfzGiJjlHN+fEiDw6opGrwm7HiBPk0H2WSOgDzUjuWeNyHweULjpczzM
Jj66Vhw5GGXSXAb/B6cEyhVfTwk/vmjthwEh5IOmdbEQ7DRmfL2/jdhNSYK8TuTIHZjGZ+IsfE07
H9/DSnBi3fNsYNo3vlxsm7K5URXKiKV6lgrSc6kTqJXp1NgK1Kq4h3WzhRKFmSpejuJJa/p5Y0Zz
S6/sgBKYSfm0yKaHJghh8E5s08mCjMilK6LwIzSwrvnpvvNgm3QytvRDGSe3UU0dXfA6ekdQTlGc
xmdKoYcxFd86ZbyKVKXdyRQu8lS9qv03q8YjEIObprAZj9JK1NlRTcTKRowpTR1WoREmmzKgmpGz
hW5ZXLK8dMQyvNbC8EXVRTz0Y7Qyeo+CW3xUKYx0I9j6rH8PuwzATLOulcIes1k4EQvbLFCOQTys
9BRUQB65AhoxK3W16KXvpfXggSTJ/Ve5045Cma0mmD+BYhwCCRe3oBDkkRdXM0InCejiDyKiSCzT
rKGJ5t/IjQYgFTdP1aGCxHOvsceQ3DL3t5pYPwPZXqkk3cStt5f9Br0bMacFifENJLkGX1ApKW4i
jkj/ZlxMwfZBCi+pXmzhoLIVpwQs7pT8YxzClVYb6GwITuyCBD9GEgUbX1ZvQ1F+laf8ofQGx7Lq
YR0p5M50Q4iI0PBFFH6WifnYOHdtufU9UhexYPKjmxDPNGW5p7GA5Cc3TFsFudbhV6JXMscUs9gX
nPpK1M2gYUE7ifJgN+oWwR/qOhjIKDJAScgqGbBpfzVkd6VgXXUZjJzgKWuCh0ZpL3kFPqolrSR3
RPSgQYpenbuGgrUbWt8pm4vX1shJ4r1hCHaAjCRQ+9saK6VCIV4g/tlAIZ0201rlM1j74XMr58c8
F8+pMS1jCsYp7NzYeI1nVnxxJVuAp1g5BhxKNGcXuleoTuYHPF45vEkaddpmLyYJR+I2fDKt0aH2
tWwn9kP/6q2H+A1xQsIgcep/h1YRpb/gKcm3mhEp/7n/5yTL/mLmKNMhFGeH4NdkU4imIjchoSbi
Yg4R+JxqFZIQCWpHgwAK/Vtf/8+plnBTDBnQozE9fIOr/pOpFn/j16mWjc/Xlz5Pxd+VY5tAKkRW
dXNrwsxyygAGV90nKaij2o2QwVm0pin9mxqFBnWtjA+qtIq0VZpdBeq1xrEdt4fjRUX/XGtogSq8
Tv0oTa5i5a6uCg+DKaiOnrcxgAfo4kUN8TeIEmxsBaQk9LiiXxFEiglbMN7C2oNMRKhbYd3LeKfV
rBNpoQVncgWvhVg8i35GznBcwDXDsQAmyojuqL7mQ3tptdwx4KiIOZNJ412UIrXl0Vv6SrWZysap
dJjteSohPhKCrSw0B1VfRiXcKwHhaqbGJHmj+nH7wJ/WrdeelADbxKj2Oy/yroVa3kYpAAKIGVU3
ItfFJjhMRm4LXZzi1h7ufE3HCx31HPgSCApxeK2jz7sM5IqukywP4KLhTJzM41T1GEuKXQu4yWd7
5KE3tBPaPcycY3EKsjZ5sTwCmoOBnOkyob2jKW4R0dv0VexQWMCJM7WCDLZFnoSmPaWSSJMPjW+b
ntRERO/b26baM+Q1xMPK9NEpOr3BHqP0v3aQU7/kN8gCyMnsso0Z1PorXQ9t9S87qZ/d/3OQW8QW
oGulfqr/TkX483wBLYH0GzwKwG+/AdgpeH4OcuJKqIRaxJ1+juQ/B7n6G5hnaQ6542QgIQ/7J4P8
R/fwX175PAd8N8YnuR36tDbynZlM9bTMBhMzkmdXGJFy6g0VAcZxs++oVi/VDlVZM+MTT6VnklBZ
HpQKSa6OBUFuDYPPqb7Myoiu4kAP1//wUzq7XuxdvAZEKfuKqnnJDd2tYmHZ14NTSypQt3Y5jiJJ
Y1ZjrUa5Sl8qVe2WAWnjazRnNBfiO0/O99lAZ1AuI7Iuy2QjeMUNs6e3s/SipI86vdLS8CneiG+h
FFOxKnBSShWzijXEwCTlkVlnpp7LYXXIWlE6y6nJCl30SfhYsmIvpqlWqEQZunclJ/nklmPy8q8d
EN+kJ3MLglXIgIE8q8F+NSA09euq97P7/2dAiDQhWNX48BPwOK86nwdu6zfSe0yymWEs/+G0/xwQ
+m+yDByaOEiETyym3x0wdA7c0meGB0vKPxkPgDC+Lnp/eeU/DAirzI2Q5bXedR2WuTLxnv0xfFMn
5b7IsKwUuG9iGIlR44RJMCxKI3V7/dHsIflqF5pft1TsFLVwUv8xby4F8so43mgFZjcJGZeQroWq
xOciLcVEhNglY/xBj2CFer7wFWWTEH0m5iq28OCaNG52fCTWDYrsCO1TlSWrMiFfVyU8SBrxJ1pO
H9WbJChWYxHsC0Vdl3LD4LPEYztiqw2k8XVUWhAUBvtLscIhO4joRBAjW6KxLMPsuZwEMrqndm/I
ZwPtjDnN7ZPcwlwLlBGBb0lRNMp7m+AB9oe5O6vQp1urubRI58zpls7doiyKqzQqVRQQA+E8RiFL
w6oNMjPFcA34tcWzP5gRepAQE++bN3C+19E85BFJJHba8cvWZnFH4mcb02MM4rEW7r2W6m6LSFfL
onodyLMmFRNKGrIyN0SWCIaGa7G4F1HLWeBfxTuhBxZK/jrSjf4oBKzzxbjhhZDNmPN+JYsiRPAA
ujWRl3rEGk4X0yhdJOgOBYaV7j2T97tOOmNPax7sprciodYeqvJYKq2b1doiDuLXBpBlE4f84LUT
ssBtkPHAtFQDwptrvdgMySpGmawEN02OS8AX1iWa4alv2P9Q7ARF0Hmvan3d5Ao19mns9POQaIHi
BF2bXAllR02ky1d6TXWaF3wxulkGzwl1UbWkHBmJnU7JvSGBtE/eNW+jTX0MJiz24lNk4c6XtcO/
duqad62gfQxNoWA2FzFYqn8xddEH/bqW/+z+n1PXXAChJiIqOnsES5urHJ9TF71Vlnf4NNQHfpi6
aJPO8yhmaRPVsKx8VyucO6giU9p/IND/oDaizvbLH/QTXy5dnW//bjEfvAJrT6or2+Eo0jYlEkGO
b6qZjecybuh5hKzPh0Kl3d7bI/xA66ye0UtU9A/Xub7T4PAGy1kS5IKf39GyWaYupredcsskQHwH
tes0erDE/mhCLZI7p6MtOcEKKorRTgVv6flHoijzgl7Ok6kWixo+F6lfj8Xj8IZA+A68sSehHpiC
pyp51i2oBGjWVBBqa5CD9C1FZUWLj5YeaLj+rEAB0B2tXokENRCbIOdPKS2tVLrR92UnOKV+S7NN
c8Y3unBoKyJhRSW9eJ2O/dY86Cdx6530lbo1V9G1ufXXhN/awbJewj1eoe21Ezd0pvW0E67iW7rB
UDOqtb8yHGzgm2xdP5qeiyR/iUppXRzbW+wBFT6HpUaXrZx5Iom8MF6jS8CDe1vDtVxtjdJ3F26n
nbepXvhFS+U1Nm3zA5keMCbEaO3ZnJ7pqMECFhXbit9pPILmyPJ7OnKhsTCfzWcgkTPgUXfA5NXy
3PsFtX1h/KdrPUBaVyzCxQvtZX7lK0yPC38Lnfi1HXap+ZLWayfGCCDbBi3vHEDIRoFlyFRYXAsn
eZkd8Q2umvt2jjflfQcL0p748dAz5eiV2d4dz9dsSYYd3+hCkpGhbzISpVT/ll6idA+6Azj+k+65
gBX1/dw99el/1o94NqedGuym4H6sHGJluQlH4w0dSdqpdCdNbyNuhMMrN9FBjCLIkRiTzter6p6W
owGKxHMDMOL+1DgelIwyTVbANGUWGrrHeDG7/IBhkzq4cRoror+FawI7HNkFlrSMVym/BMfbDLs6
xGvv6K/q6/Dhk7K+aTQX9H9KrJBb4xnNTslWJZFYsPMb/aU3F5z4dpGT2sMh20LWvQE2ASKwB2dO
/44OIG3LOqvsUoXc/ZCG+24Nlm5pOKotb3jpyS4VwHMtteqqk8Vl1r0C/NNTCMn31XbuTL5yCws5
rN1hzn+VDixLkC28HZG09KXoUk4nbZOvG5vo+UW9Aha95HpdzWU5s3WnXMOLWc5+YaCIAIgd+ZQ7
qKAqG/lhsDFsn54WXctx+SCbS/1EjOp2Js1U7lvoKoQX0DED8HcHXsBNVkgaMz5F78Tp3fCXlmTl
R1jqtJ0W8kp3ThncyJ46/gKr23Lc0gXFiH8wbLl0sqfYlV/kFx9AKTrW+CKGbjwiQb1Nbqfc7RpA
ObuWUj7BPk0EA9Qu74PGlg+WhTaQYLCImmsjvQXKebrBDB2WoNUtmISpbxdAIHOHptu/dfGa5dpz
QX9OzFTMmQ/FDP6LxQuox5d990/v/8fiBYIPPBZBBIjOf2dv/LF0zTp16A8aJ98/Sv7/OYbqv9Fg
ICeFstKs/JuL7Z9lff031OkY8gkqwJcyhxT8g6Xra1H/28vmjAw6kFyV2Xr6Q6Up6z02eJng7Up5
W/eXtn6Iwtfv3prr3yXv/4vN4HUeZk393//1dW3861P80DeALV4NBkvUTo3X5jVEt3h0dcI+ft8p
vQ7/x3/Pf/I0f3clPyzBFa60LEs8bzc0wcfUYGrWweCyBv/6an72NHObkzoAhyUYyF9XesPQ/azJ
uRq/Rf3QhOs2yveh7vz6WeZH+WoeIDIQXKOKu5dNz2x3+n4/YdVxKJstp+y60ZzWTJdh0V79+il+
eiGk+CK9VNkmYXf48hQUYybGgwazNZAvei3uhCx1KWytfv00c5n2r5fy3fP8IC6bzDJrBsnwdnIv
HQk9vMgmpDPgfXOl4qnP5F3f0bJvEym3EaFSyVPlLeEySMc4UP36xfzko2joOqOQ0igH2h85lKpC
GAI7NUi08MLqCl2OAwRZVNYhcRG/firpJz9C2scKMmE62Zyuf/jYF5JverWRgcyFbhmTJ6O8+FJQ
OpHOKQ+1WBdsMwNFvTlrMBstXEg4E5LaskdMtr9+LYY2n51/+Dx9P7v9iOsuE4Nf6I930qgEj0H8
FA8zTw75mNoeOuV1VBVclfzHZqXjyJxZd0nhL4VMI0OCVkV7aVRVokXVuM2IprfXHopOoBKlQ5S8
JFpnRwYm1Ea+U5Ap+b6Qz4lCKXXecbZLDOyEzWAb9KSVdCZoBqVZJXUZOl5rgWSOvcfMAqZfWUhr
Ug1ygW/N3ANDb4+GVe/5ST6UrT/amYomzCAivvvIlGsEuLVJyylXYDE8Wu0HeAkWxn6dEoZALcPJ
yRnqM6dvSejIx5xc82lZedbBV28GS8dwA3hiAN0nbJqk3ukInVsBOkSEOqbUbQJ9F42WrCmjo6Ly
/Wkr56BEh2q4L9uU6Ipj5UU7IoZ9+RYPnlYPCw16aCmh7sMBmnXgdrEaQLxxhOmod2sDgZtqPqBY
zjdDo6kQSsXqQICga1CfLqXoPQ/Xgi5tqpStGDZ1t+tQCZIHQMefQMHIBqWhLHqNzVHiMedgTEV4
2BbqOtQme54utHSXiuWhreLXoozYyM6tpbHznYI+P+Hvj40kPOaDScSTJ10V0rhrRbJDR33TThTx
Ih8LMqjjIlto1aNuZUstkLeCnttWQDBpT/y7BZ6UXaoQik5P5UTzpG0YvsboibGiUMqOfcHRJvZS
Bhtw8bYEraYp1zoxDNp0P7c6vXSswDLRkK34y9ieElpd8FMXGAIBXqj9KqMzwZBA05RbhwgYqy5k
K0Uadnkw7Cvlua1RO6DTtEqyVUJcKO8W9FGukEIp/AwQoeTUzOWFBACHgBeFbWbWWrbQAHslcYWd
HJ/haoy3yF73mSjuC4jX2Ar3GWhEcz8AawwKYW/S/BTDfhWI4wKh95TJZ8ikOZ6NULuKM+1UxD0j
pr2qQT8V2jZXd3oX3hcjlHoPrVi3FqXswmlDUI3gIWvbVRKK67EpVzzq0Qyvo6K6DafhoozF/dAJ
S5/IFH5aoOTyBTCJho1hcNAi3nK2AyGR59lVlTZrT3o3WzAr162ZnPpYfK3Y0MbWE/SPtvuoh3Ob
5YCV4JuildOkXFoOmquT5lUM64A8rS6vXWpfdliBSi1u4jpnvCWuFvS2bBDvIbkZA6kAMWDAYDBx
Tg8o3vy7HJOWXjme3Nt1WW0qS9gOKWpdbdd7ho0n9smvTABUTpiWl0hV18bY7qP4MNWuFUW7rkdZ
Nqfsai9SuipC75hoW1/K7+OY0EltuMmJp5US3U3nJxCVpe4LHxy7X3MPm0EJabDIcZFlko4qUVi2
ebC3Cu3QG++l9ML4HfNgZ1JoHvg0y5UFdh5HTiCa23QQnq0yvCqxA9CEoGw+4VkdNrG4J9TatUxH
VRH3QPMfRz5HQ4yMEz57Cn0Qm7aUngbvo9RGXKP6fVgQsBm9C53dCq9SJK9KXmhqJm6uv42NuimJ
4hFaA7HD9KhMtzQocK8HOJ6aGOkzZcC8vsQ+hogRsaBubiSFQM6M858E3D6+G6aRrre3a+r7sO1W
EW1rCQxWgYwA9BCRZZ7dExUwJtAnBn81SL4tpmgqqW5abbZQQ+PGU1E3DszIoX89iegD5oKbrJDg
g5AUcKISPXRSuqvLQwdUfgqIaCl79Mga4qBEX9OtueLDjuF1KZJpM4Yl9UkLfrey1cbhuW+Hmg0c
c50x9bctszuB3rYgn+T+lE6IIHlnAr3SiCmS0dwBGNfxtEVLOmSimNz2Y7PsQdFnvuZU1gPbgDX/
8xANpPoDjYHbCm1xKDXr1Kw3rXC0BPGoWlB+oBtjFytp++lrgyalHJJ1BZuxpU0ipYcI2kdEaVeR
tqn0ELUPI7UUPe/QfPJlpQMUQsGuXXsxYX2od1NWGz9WFz3yY4hCC1LE5uG18pNgOTIDhginQx8F
4sh/vIGhtFVlovg8bSWUJ0mj4AEpMqHaPFqaTewqyim463l0q8wH3pyuzmCup9J7qqRq0wzNYxTO
Jco5DS6R7ltLfp/kfFjorYCaWnj3e3MdiAMiBQMpV8/Y1EmwLcOOqkWc7ebzymLU6osxeOcsa/ah
BXaC2jxJeEq86tUEulPmrUj3Wxa8p10wHKas2YUpzhc6M4pW2QVDw/eCddyExzHuruBrbwPZS5d9
N238pgnZfHg6kGdmlbXclMASyIi/60Lmo6RuyC5s3owMDTld4zHdRf5L2KJzoBzT+C0SWN/2MQsS
9wSwILcVk2ClNtxIRuKq+YcFOjXi4v2KZQIwhU4RojqKVJ4ivhnvDhTOo9zzAwmQqyDUbaAvh/K2
NOAwsJimZU7AwLPWVbsA44DQmA4ja5uMgW1Rs+3kytGDnIg/lkJLOKVd4UhahygE0r4uHsoAgxsE
ziE/NbpfH6pWDpyOMvoyNLLnWkHWPc/DAWzrrJEvSqlfCbmwMmfMiFDYFW9V3N5VLRBBXA5195Aq
8+dEXnRNubACjQgzyutaZMuQcNPGeunkpwm8eIvzzxA4y3f5dZMqhIkL1/I0PGcybYXwRjDonAHV
dg3vOshvy2awq0ihxXFpo/u4Pwbqq2QNQNPVRUA22qBf62GxbrHuDyPrpXAaFTIWTcQB0WscXzUj
bcT2NkEfpWes/UPvmC2xbTN4EAq5GONfYEKfMRjNQFXCcmrtKU0Se2i1ZVQorkAqilgLtkQ2xTgo
dhK94UR0OnkHdh23cLDKcBP2sH86b1iSHg0EGD9rLrhZsglaxbFyph3sqUWe0ur2F1r0KmQ38Oed
wjxP8UHIoR7TJEz9bhUDai2KV3xIdh4+j4XpiEThiRoCY7ov3mTZRe0toR6yLFaOqTzH5nitVTuP
1LiRD2VpUs0HkTVInI5wPKQtq/6AGAAvbjowfLXGySxcy+xUvHawE76304FfBdlh6pNlDOTV9Pik
Jjdlf8rNW4N9twisJn3iML/AnDs2SOIRfwlqAW0YAEDBW1IOQGZDF5HBwgA7MozgH5+k9ErPKQ1q
txXnCVoO46miwbJNq0i6n8a++P1I/b+/HHbrb8f617wYq9APmh++/J9LnvL7/873+fN7/ufrl9zl
j4e0n5vnL184WRM246l9r8bze90mzWcNYf7O/98b/7A/Xcbi/b//i8W3eYak8Pb+pUP/rarP8U9C
rIs65m/54CzAf3v/77oC9OM/Tf7fCybnpoCszaar3+OOvmvwAzxFXUPhBESh/K2L/2dlhZtQ95BB
K6LsnJsD/6iy8mOH/4crxyf89YTt5YKeBmWtbifFwU4BNTfaNs0qSzn+OJO0t6cbyMw3JdShk2E3
3tMEW3dcl+JCEXDRk6MEGxjt+opAJO/Vl7ZyxDTEaXF4mfX3OPG7bhcqTylqd1gyBju5D1TtaJCx
BCC+7/ITxnOenJCR4Vib91T/wPJU7kBTYklox6HfCuvxxNi28NlszGW7MJeDq6+Mo4jDpV1ke+Qv
24I/D5pbkXqYXbr9QVgQxo77u1s0b/HaUPFJLv2xWcRrdH9b5hC6CwCRuku9HUgbWIAHttbZA9p8
+SDsWMAhFjNXrAsbfZv3Tr096Ldpfq/vKeQOgAGw8ujznyGVWGIFz/lruRAWmpuehYfD6Pjr0ZFk
jiQ2aXzWg1y7rWMtDk/5VfKt11Au5GW38baq/VRWy8JYpc5LvmXk29O5MVx8PLzWuYTcLKUVTst2
UT4EwTL6oBX5Wn0It8ZBuJWP7QMWe4xM4bJZkI22ljkN7SMOVLQiDbtc0MZwGd338bYmiQXzVyHe
mXf9uepXuLcWrr/YCEtmURxioLWcF6xoIm3jM6nsqnMYr/4fd+e128bVruErmmB6OZ3GToqiRJWT
gYrF6b1f/X7Gibed5EeAnCYWgsQSKZJT1rfequxVT1HfBQ3C1+Uj7GoHAqaOGbc/uYWzNiq079GS
+cICMygHCIJovCf3HbsYDT4YP8ldeIB4mbQzXzFTMo+ZIsaTPZ9ivlMX+9Cov0AB8P/Vsrd71vcz
WG/PkgBFwBcQOh/6woVSnVUvTUns3Whegm3Au2W9Ufuzh94Rsz3HA88Wf794ouAaNKJnGTjddDd9
hhmD73o68b9ms7Jup44PvRAo7LXL/BpV/NoM9FkX8dtAWVTRa1OcSwIWsIG0hKRnHwRLBx+kTKfg
59qeh6e74kN+mITz8h6IweJ1YLHiTdAT6sVUAaL85E/mO7F30Z8a0h3r5MRlJn2q3VNHpjZMQkaQ
V25civR+UjxzLXkwC25FINahey+0VffO5rfbkcp2pfpBovnjeSkhVy/GI61axcd0QgB6EA7ZRmNa
p2kwWrW5o3yK0AOKW+BW26uih9BgmFwixYirEVY5XaRrEBTBB3yv/Tp/lD6j9+Q9eWI10ej1YjOX
3QONxGTXG66ypUWHiK33slWp6yLT/2K9FYmP/02m9zW83u5ulCrFjyaLoILHhWF+TxEPSzwpEBKE
FESPQAcp5scj04S5Gw/FifvEJf9mDc7NtKc1d51VeRaX7x2pNmJ9rrdLWRL/MaG/ZS52irX4JDvz
icHzSo4eCfWrmHXYC/c4l/PsqibO+JhTwXJFL1A/xh46woFGqd0Kcslw7u5MgbYrRK7+zRE5md/I
lt+qsEMLP1Tbjxxm5+bknnWlI2k4c+vSZEd2ZRdnDreHZktXEp/YDmnup+iioZ2Fo9jbs27rMmZm
h64Nca9chS3U/XHahDvM4064Gz6xc9HmWPutr+7T8nfs8r+6zJJ1I5Jfo6JE/c6t/wN/odDG87dl
9q+P/7HM0qVMcs8S6c0vgIrgkT/Jd6KGZRG2HxKDXw0I+kM3hCSWVVQRsSt8tx/8ohtSfiNynBxy
iWCD5Sn/lTHhuzv5J7b53Xf96ytXFuzzF+7dlIgDkPrJ2Haztq101PuAQBjMnucM812Rs2+elv+q
NYKliSa3w6A/Kmyk2hY0p3wTuPKCcWlxCD8S5k1YueJa5SFldMkQHFI9dHJ2AOtKJRJESHH2lmn+
FYpBsb2RMQPSUhuniBCSOmec7EnaFkto6uDYDtqjVkbkb5hLjoieDUjJVXndFDrNcIvuc1gUoPoo
f8mLJrQhp0DQ0cNSXC4V2SN7PEdcVKSDkptu8F1amifxhuxB4g28GbCKZJYSd9VZtaptMOkTuz2c
omOtwrm36UrL+6dRiIC/5mnEDYgiySPy+JqbxuSJcnDsIwUzd96/lGBjavwom8HBmmc/GrNjIlE8
SgLCbmi4xm/6upBj6u6lcG2qgTsRxOflTfE6xBk6wNQU199B6//gxbdQXEhMFE0l8Z/4KMlihP2H
iw9qBzLgZ3TA/3z8D/JQ5OKjyAYR+/9zhD/oQ/E3lSJzvkOBOuKWhc34cfEtHCFk3u/pAL97iX7S
hxKiQX4nEzkuOkQxP0b/P0i23zca/5t0U/9OLPz6zom7+/PFVyuD2pdpNe9awVQ/9THTN61RU+sU
1PO3SqDeJmrF6VuOAuY9FuSbY4x0KE4Kfc49qYg0/Y2w320xvMzZHOKGVRlcRS2ip1zuUMFOl6AT
8ndxSSmWxi54GDvgIJkVwogM6yOSS9Ee2OTqYCfGdJfcYNiHbvb7yVS9SiT0GdUQIm8KP9S4WiU5
05jeQPDhfUNLRjsBDEddylvoFE2z/6unMBZMGSaaDBqTEBXOi4UI/odTWCGF89dT+H8+/ucpbOiK
hGyPxHhOyl/EW1DjOCqI3IEiw0r3p3Y63JymROw85LjMr1s8bz9OYfZpCwFLrhyv9fuq829OYRHZ
2S/k2N9f+l+Yuqas00aa5ozqRWbtLvhS2vox6/TVlDFkCYPo6aAifhySbMyp47YLuBzVN8+A/5HL
9hFb2Tun/54mOYii8WihXtRuEWnhCTESxaE0syOf+1Oq1W8pllFOYebgGhMZgSvVFLxXM+KfbMbA
fcNoURkaMRNR7qdafJdPxams0Wj0AZaPYQExqvGgdBP99qO4SRd9qxncN2np6riL1EnagtEbAZu3
KHuacrYWorTTbhURrlKOmqdaRWTBi2bhB/KrLLIJA44e6s8g+zZRD1PUytGCCUNSfleqVIlq85dO
85lOxroBzFMN9aFg+yGW7Zuc5yH+ePHYTeSVqt1eSDs/zgfYhXaTTchWBbI1Wt5c3FYn4vCehEB+
iYfoIyMdpBdnwzZm7RTIxjqYP7Mph8OqV6YeeKK+VP0K2SZAtIZ6pfNScNUBY5Uayw3wJJXDMarV
ciAS2jzeQsORCL7Ly6dM4aYy69hbwmwXZOw3bzmhC1341jRYUCr1Y4j4zMImwD4PVVYEI0EclVMn
GdWcLbtVLbqbavKc5zhbAvMKcdpZN9rTO/YEMYnHUtI91fnaZH9RhvnSSXQahX2c3jwa7EivozsH
mEnQh3WKm6/XCb7/1JqIcAR9drOGOqNI3Iy3XTkTjFkaZMbiFp4BpeNOhKJhjqheRTM7CXRzKsQe
JQGVnZSRC0XsGm3itKBTXbdkXos2ZsLVtATYash8w8BRIgR39fOCd01R4Q5sLarqw0oeNLl2FfWx
zGNH6DtX65BuddFKJwDpFltrq5k2FpESglKj6Y+4QXMD1qxtCag6a9p66izks4GjiR/m1LlRTI5v
tOvN4cis85HjxueTeY44/yWFDKOkPiQYlMUm2CZx9IjYzRmIyu1yxF2zsEvK+Pj9eyYCrCh51KO3
mzFxR64+Z4GbPvmBpkRqSwdQ3DwoEnl6T9D6ZGWoeCx7RIughYIs+WXYnrO8d9qlvyTR7/MJKkqz
8SdQ32eewz7GeknEFE5oPS42xlKeFZq0QI6PgjCLdhxKfki2cA3aotKPpg85AQrkEJjdLjQnJytT
r60ek7K7LKUxCOg/hlnYGAUhq3Ueep1S71k28Pao9aqqMyenEqbv2+PQxQSYh5tEETaR0vsN8G3b
DIdMezfkcyhccnV6ivNiXS1oD33sLafPrAV7ocq2Unks1B5rN3k1AdESI7ZAqDEdw4gdpNpGoAWL
nEg4AoOGVhJIWnPZsEq7Ch9W0cd+khRvvQkg2YmklVd3sXms2+h5auh6sBgnW3MFJol2UWNgNTpy
q4xYORRDsY1qY9cpwjuZm+N9P9WfhWRy2fm0ytiGLt7r+bwqiHC2Z9D3sNdeMh0EaBIr12AwdDId
x0poHQi23GQDYzGlMl7fn6dU9NNKYWMdWH6UahmHXTrNc/5ey2gR2OyKefsMzf80TZKLqepiCsmq
JcslnNBxy9M+FE9j0G7S6Dwz4Joqe3tYzFyUHsZg5l63TLawXXciO8UgSZ8FEhg7C8MqOv+gNB4H
UA/k3hjc0mth1M/qEK36OTiWqUidmKEh49G3Qlx5bGTH8WSq1RYNyZ3RUmAXqW6R8iHhSnaFgaq7
mFMrwKfWr4vAugxDdl8l/YMyB/dWdU8OpD9H20Eu/bgXTn2OdrSQ3L4leysii2JAB/+fHTMWTHQx
UC3VjNQdkOD6z2OGuPhffk7Kv2/2/vL4H9tUNOL4RIljNlCJMy8wqv7cpiKik5EzQWOS7PWrf175
TWczSoESCvElSo/F/+eYsWDAoMg/Zu9/Mykbf56U//7K/zJlBOig9KgujW0J7qJ2hIDXCGFHMq5u
MDjymFXHW2D1ZB4FaF/0OIQqZFG5CCo1idRqvc1deCgB1VpaWdkYMJnkjb7SxlpfzXmIZcscHHmJ
2AyS+Jgn5invqKhW0GPL86pVtV2mmGfdihGpq8KMiGFMDuIUrvOR7ab50dchPFVIsPRRTjoC7+FA
UG/YgtTR8NzfmWkI6INxE0iaidmT4E4piEG7m9FMo7KEis2w0Fly4ov5inkIDYAFTBbzt2ko+Gmu
KXT4tIIjiuWh1ACN4/wgahXBz9m8G1FTAeiabh5BBXbNZu513bbqFOmwJDG5S+5/9rJZzILsLpnL
OYkX3AQq4R+mc9VQ/zad/+3xP6dz3GDq4ob+fRsJhPNzg7nETpCnshRXs8P8Bd0hfxLpKQpFgp2X
rS8z9Y/LRv0N3xqmiz/S1KFl/sV0vtwQ/jKc/+mVm8v3f0F3csWAFgyadpcxaxZwGxI5BMQig88K
OZlPHdlQt3EtJ0w6t452km4YyfLP8ClnM5nGwakYZbITyYsYJuazHsFDM7/XsIbGWB+yW7sTR/My
mQSdWE8T3ejj2K0GuiejVN1A4m00XMnKXG3kENEJApavpJylVWeRjMTQnaokukhzKL5MUkvXQq5Y
w7dWICTJzF3wGU8tBBIhA6/PUXUiTpLyQ5ZQ4qpVDIiWlLhKIFWUBWWbG4Jgr6TdBEGoNybQq9ie
DmVc3FWRcqM/dr6OWvmqIQJpKQRpGYQMgT6MnJA2PYHhJVPXclQa7WQiC1w+1z2g8X/2osFQCJqm
64vPl0WHVeOfLxoJvu/XteZ/Pf7HWmP+psJmYnVagsJ/7x/+udYQKECeEdED3ysDWAd+oDLabwa5
MctO+HvAuP7LRaP9RggkYb5c3VR84Y36NxfN94viF0j0b6982fH+ctFIVjvOCiUbu7mr71O6+6aU
/QWZa70vlKGFGUfXGWHMQ1+WX0YAx4WwKrnl/kRCV1kXD72ce3pLlosSriPyCxssjbpWncsBnYyB
FUfNVuSCnIKUMmxjIhiPdP7SvJ2C0Dj2YX0WBRXGjkbtM6GXLgEZZRQ7csoPhVwEAeahltrkmrVK
pIzw24ygsmsRMZnKsQnFdRvTo0YFQc642lRlu857iU6CCfatZ5s8ROySZzDQ3ArZpYrrbKR/h+qy
kvIQozafxIeKscufJHUjz8J+HolxSglTsLNZZ+stXjmwa5nJHABKTJ9kfSn8Vif2bvmsHbSAebaD
FqyKrWCU26YrV+U4PyGt+hIG7f4/e0kt4xuWZMPCLAyDwLLxj5eUwo/+6ZL6X4//eUkxgC0qge91
GtgI/38dMmk2pe1bXmao7yYKfuuPS0rBnYwfn0rE37tNf7mkAJAMklNNHvt7zMe/uaQkbVnSfl2J
/vra8V38+aJqA1Ed60LfZvbu+VDYr+8kedoQ3apj2cDpZGCCO7rpZuTfmv181ewrITB25XXOM485
PL8efFJlTu8SBPrgjY1X2JUNO3wM3Y14KE+Zs4lW4TuKNjtY9ezZKa7Guqb4+YPh4+phq+guFcvX
/iS53VVyyV31euxo05vuDN90h2RAX11JJ4QDLoXPSMRI+jMeYrqD47uBTFdGsWZb7ChE3aarwkMx
do82EbGMLWW2cE/BjS0863B/7aPl0l/uks6qXGofvy4BpLe1vkL/pF2yHemLzs5a0y0Qja65Yljt
PO1ZZu99avfq5KUPaAT2xRbsDPHsJt1j2EMZeGd86CsTFYCIN9DwZ/s2OlQ8u/lmOCub7klzr9Yp
sc/h9nwNXtH/hXwrONT7yesxaLXP4j2ppaBctnXRD/NLS+35ekda5/52HM6LbM6enMYbzsFhFzjx
NrYjt9nFDolV06ofyP+7kteDgmF0KQ63PqganP2UavJ4b+w/UwqMHWMvrpRT7xZ2tHs29pHfrro1
emk+diJvqa468nROYDjD1+TMF3ijEpPYcO59oLQHiq2PHTI4jvo1d/KV5dLHbVf0x5K4yA+4+ZYb
3pqYEh+N87qm4dSeT3yMn8bm6/FNfZYgt5EfrzhIaP/QhdrACtaHumoJbAwPia2eUXKvRgqFfBTu
OzRS6r22PMALFedaYWC2v5DKOl8cXioD6ZMmFNe/3TdbDmi3o/nQ20l34quguMqDznzS2MZDs7v5
yJ/0I8PRBcUVv4u3fA0fDI4rlS3Rk3RXu4NH0JYTeGe6rO9Iu0sP1kOnvmZP69x5PCJBsLfxa3Rq
1tb+U1x1DtExkOE98ox83/rNWrgbIOcc40XniYRTceTjJ5/TweXnqvvkcvO5tTvoRrcGn5/8GjjT
Gs5/Xe2wdWNQU6qNWC7HUrn0frwRBH+igf29M9yJqgpHsT/76nnGHIrO9zytovduHXDI9cON84UE
itAxm3eamvT2XQ8u+N0ZIhG8yFeK6iUKPRfpTMJKiBVO3EtbZaXMh6eAN9F9kLtD91vm6EMMBnAP
FkU8l3zC0GHH+oMc6QhXhE0C3kb5dQgEKVwiWVjJGWdf1XxG8prE3VHbp8EHUbtqglKYEJ0rDVVC
6xGwQaxVk4RbXLxKK72MdzlmW1ZM9nxrMi5jyqXIB94sf6Pc7QzykZ9J1ETdM8kbxKh8DWfse/Ri
abhAWSWzYQ/oFQoU1h/ypnEKc3T4rrzoSna8RJI3DXQW4zvG4uBbrFQukpzuXtsbvvkmYVV1CanF
r5tt2Sja2bY8KbvyIu3BQ8/DoXFy31ijb/PmzcN0zNYhv8Js/WQHWG4qqG7drPA6Fc8rYeS3HA2t
rcg2dtxm9qTQG9NXQ//AL5mFB2TMQvzYbwxjrQ4AwHg4be4ZCA25M5WbwUuOsUXgm90/RY/tEy6U
2+I2dQSvRPXtAILecBocRoSOJeLXVQKWl687BuMgkO2PfjZ9NTyCWGu79BT6/ZN+J2/MfbQXHudt
hQIb6ZGN0uiIF2iHO80w7BLBzzF9j0sPCcJ97zSuaUuO5NVoTSBVN0bJ/twJvXaVAWhikCU/2LLW
1XkYPBBR1AvsXJd+jA9Az+orq33l0iKnrR31OAp2MrshqqcN+wwNzJF0uRM52sqlIruRPFPDXzDQ
2WfMJ05OFNYh4bV2cSBmvnDQwdbs12X2Drij2tI1TS/x5MoWUeUeS1CF21UeQLENOyHu9FX+5hOr
h2jR4FjenOqwWFYOqnoE/0/7K0nLdfHE50NhqpsRYDvrL4tRIN8ObEWQPT7inbWii5TdoW1EtUH7
HYjFIyj3uhblLQS/F5KZp1f3hVbsg30/uYDiz1SVjIdouCsdMI52Jc3n4sI+P01Al0+FZpB5T3pT
QI49nR/c0dsrEqKCY1YgGHOH93DaRiC69nDKIm96GB8Ry270++xpBL2o/UJkIZs+o2AN+2i36E3B
hz3LvDd5TllZ3Sbnpt7dODo1uceLXpSnil2ztHEboX/b9rU3IrmS0nyrR25C5E63QU2DcQT0gjIs
biaAMLeCugHsI7Zm+Hq0alhFlXWbk5Rtixik0U6NJGzkOkArKHOvP/CV1jT/VbvQupsumXhtigPS
A1KIy3of28nzQJWvCkTbRw1jJnV0dooPGJp9tzioEaD50QMCGsDzMJLBp2cvWgVrZcX86nETI02n
XHqJ3fqrJ7STVRdiSOQiIOM2JLfqM1ya02XEvxXvJtsZRkrpOGv20JmrbEhXYv3awHuK7SJiEwfP
+tbToUj0SUNAb0gkd636Lfvr+8K5EYJefnKJ29E3bhiFk19uHkcD5zWV6ESoKBvdjZ96m4tmij0K
Uho3f0oeo4QmQTf0EX57xIIDJfnZUSFWnUx150ZYqqMi4mo9zPde7TFpe9QTHg1HtrYarqvPb/qG
yEbRDv3AFV+CdWnLrSeltrWqovuAp/Owh7iZE16q0clWlvPBCbjSVvGx20ef7VG7+eK+MdfDvnqQ
kVB5dCVQX8HBcyayBd2J9FafHh3TcoOj1XsqLfGH7GPxNqwEXqNK3aiNnKMgY/GUXum4kM5osdKn
/F0e7NujwWtOM0/8EF6RD55jEOLXUd2onDvy/vYgDW6WOT2t7l/94HKI5vNH5lBx6DUv+BCOgY/y
sFtnAvfFPbKtYB1tqDjMk0uYeZxrfUmmop3Ei+5RcuXT5MP9TL7Igu/1X/rJyFbq9zN1NByCaFvy
xwruHw6xOJS1IUzcwx+ks1Mh0LvLG4TMu8ov7kLU1mzEQLEtj3oO2idIb0jf63VHesDgVxFPT6Wj
ba4r4iMpIrbRsnit11p3ItHTg1vc1TiKnPhsDDhzbMqEhAcZDO8SMtHcHBlsnXl1NXO3ZOeWbwzG
WOTkn41f7HuEd80m2C3hiS+c21V6YOHUS294qh8LnwxxjDbX6UJa9Uk+Shv1EBwwbnVk03ykG/NQ
LrHUu/ZQbjn4MHFuTeAnp+FKCLzyjXx+LsOHbj+wYPDJ2YmPoyZxtUeKOKTr7VOZWCCCNQrGtLZt
Xp+0FT+UySuvGQlZz80e40LB034gY9xz2Amm0xqC022ZUskZ3nGJylxxGCj3yPajo51poeJJOsFX
zEv1jFL0PnH6Na3d3KHtfIMs9X5cR+g8AXGdB5EUhXuYK0QzdrUP6bOVt9oXl+bo9V60CWzdJ7Ju
RS4XD/H1HfdUaROurau+szaketHI8vZmOHSs2LL9aU6uRO7fi/heJCdsIGW41cz9ZBcXyCcy5NHO
LukOsbzOZSzKDdGg8JCgufuZzP3RFbYomPgT3RE/UJnnGdWoPt8P7+gFIZzTFX4zoXzUFm/jWZ1p
wFo16WWx9Wnlqq/dYNVckWqULYNb5cBgt/sSj8hGdhR/5ghL4UYdW69rHQXWSNYTeGO7g5brZNpW
SEplRc4nqFCUWGzy2+KMcW5aQunJIQmei5yACPJKI0Sfjdt3eCzUx1hBVstUIz6MNH+Nsum13LPG
k44rPaeYgB9hgQ31dUwsOw6sUl6p+cctvghR46KGNgIyKOJnYg8YiYJvNMhmO2WjbKS7m2hrnzgC
x5fEVh7KDx6wEl+XDU61a9Z4GCwMY5kdPpIHvlqm7GmV7pMrRRbFZHeT3T+bhwp5d+uTMB688RIU
PgiZz4Ub8VYPYfLFB16BKHrTtnStte5dkYX6gj+wKxPWL0fvLbadN6hfB/sPB7gnfZ27E+0FERLJ
6gUGMHfiHamMYBrLhsa68hfVSwygb0/mfTeTrrp7A7vgztcrK+bR4TNEzKp7HZuy4pJ169uVSZlZ
m58huYKtAvN4TZ47mXMOxkjG+dT5NJj6P/+z2MZ3jJ2AM4U2T0zxBJ79I7aBpfvP1NT/evwvGLuO
BoYv9UfD9w+MXfoNwIOcBzzi39VYf8LYSRPXdUwTqLz+HF+0RBEai4gT0B4pDGTTv8DY/1b/9LeX
/hduilIshQxeoteGJXkwFynmi8ZzHSSuIBmnIRqOt2F6qIXgCawda7McZ+ubTpaNZUlOaNJz0HKp
pt1BK8z9bBVAAoszUKz9aSCvkLux0rXv7VIdnbQDOVq9q0TLzS4Vvd60vKgv7rNy4uRWAgTTANfK
gmBrQNnhgmkbC7o95yaxZ8yIHcB3BwBOAag7AYgLAOP1gpBXQOUFkPm0YOfgtlRvMPVk1epmkFVo
jLMjGrJncEcqoqaio7C6u6XRURRQYw8WAGixFib5lJomVaMVhq+R/J0JXcBo9bdjQA3EQcnY3VfD
uyJJjiGgyEm17i1jzVDFtjnf2nATqgj5pxKPu44WOqWMXHwm2QqrYjm6TZjs9Tp9N3vxPW0n12jS
s8bArdUZI0njdsMz7VjbAZV4N6YRhHptoHYY6CPUDrhyM7sIY/TvZfWQYRhutYTnzzbhtIuboz7e
1mYUu22MrUpQUztJTW8cRjAfvYHuD5Xnfq5euw6JvzmdBKKo+hv3/ibZzhgH/8tXPtcllPGifuMf
8Z9RTRXC+E+oJpfP3x7/88qHPRNFUE2ZeGCI5P9HNQkhJUyYkgP5j7D3n5CmjrKNKwc+4A9N9Q9q
DU319xfIvecPsvpfXPb4mv6MaP71dX+PsPiFJjAzeVbSVsEMjJ2nubV3JDWw04xIEcVEuBPmR+Um
Uf1528uzsZ0w8M2hiriBZkSDmUB1pWK6Q024yeifKeq93KQNjvsIdkwDRpFH0ovIbLMlAThBn9Nd
FVK021gQ2m3RE9OXsBLd2EaoxVHvM1COdsYk22Wb0ZC8AX9LzpWFkMXXR31FoSbsMsWays3LBWub
d8JTM5AehQuo66gbSVuPIk5m3HwtEDAVMR3L1nyOmMEVrQSaYJ8CK9En/bse90vJ5eXG1Vvf0Ia0
bY+LFN2RBtykFKsxz/GLl/dmBUQXT5tBHO8zszoLMwbFKY72WTwfh7DYjQWRvtMsniorQphCf4Kk
53bUWQ9aM+tIADXsWKKSbTJ13A1CfapU9nv55KvBB812pznFhM1dd8TgP2rP0kyWVv7NRKqSjL2j
EUQYd7edNOuJbWnTk6TMx7wamYv052A8Cxk1PkJ/NJJrD3U+RumXrGZPfZl/k2EGZfmFaDOprfbN
cEZsaWEG7Q5tV9OVQzpElEgizejV9KjD6RBOCUKTbvrxXZdpdLqxy4D+LAXNy7PKLpR0W0r1qizw
bplEMGIxL2954E36lVzZYykwTFQB0ewllTlz3X4WwgJeJ+y9TaWUbclQXpqw8RDv7WNzvDdTDq6O
AE5Hz94mmquxZdCzTrJFPLN2MFj4FOvzMJmMMrpPgg29S/sEtVsZK/Z8A08tpLv8Jo6QSk9amJzF
BExXM4Hg5EutxsdxNN0oEdZqUK5U9qSKkM1smoEjW22bDSNUV2WHxSWsngXS+7WQLVD5dMsoesIP
gLD9zorF86BPmxaUW566dZU29yRzk5phPrSDsp7jYq3SupPlAkc1Wydk1Gt186gU5krvwm2pf9T4
dYzaCcJTzR40IT9tukrDW5bhEu7ZBAlUn97m7FkOrcrmvPcF/L1ywP4qzSDqrHhiE0mEV2XRj7RI
NtQafAC30bwYkAqvuEEddN2l6Id1nuK2yXmTpaC/tMp0sEw6gJdTtrMmdE8UsKkiGSZppDOdDtll
Lof7Xi7wGlql5bJM3pVmBXYnOKmSkK+mRaRxB6vS1Ny8jo+DAMZsaWJK670urGU190Wmy6J/ysRL
I36x4Ng0Vaz0AUlbBCQnY86+yRmNb+OqjZMHC6q+S7sXYk29QkPaeSNS7j+78CyUksKoiQSZ/AQD
YdQ/jpzEajId/kUN9dfH/6DTUEPprDmSSMCsIn/vBfnJUGOMxRwgoWz6nWv+hU5D8KSKi7TjewHJ
z4VHFOkhJZ/7j5qRfzNvLlXaf6PSfnndv1eN/LLw3AahDdIGZ2zDRDNfpnv2gkSlUCJC69n7dF8A
OnA15Fyedb+zVFBqEoEn7PUMhscIDsySPzoqxwzjNFLGkVeBQx7DoGJiyT9UapEVM9m24jUo36VD
Symf8Uaf3QAYFj4R8UgHhv52q96T59ZYAfrTXWW8aY/4QQ/40hqmLHltvo2fIvV5wwq/5bwJ0k3M
bjX/qFLX6p7Y0hJTKNRfw2fhh/byJ3XO3EDBW2xR3bXycWmS6ggRxIIOxwOJ9rkLD91WhFoiRjbe
0tAF6n+L4DHcYLT7ak17R9N/YIqlDIXdKDUkjv7IR8PWln/zpaYrfow3NYxewjNEGzn18NXC4qQr
CAEogJxtcoVLrnJx/eqPNFuxJWb/yZYU393Zwq8P1AYDd+W3jXchADQ5AOxMs+aO3kPLn5b6Qrbi
fNHDaF6THaL4weY+8TncqxTZ0bEHNWbtMHm4RFgS2GH56uPwKsQ++UFIfGn7drRdsR0Oyi71mxVN
I+oW5nAb8b7XpQ99soDVDcDgvNZEN6+Q1POYU/AY7gkn6Lby63QUqx2CcPE6uyPFB/5wJcOC1C4T
vEvwsCcPta+/thaVYKTjbCfBroAVNZ/hZc3LVfbNcYRYZKV0D2RnsPPd8RHyBwyCowSCe98TZcSc
DWGWfP8OTwThCtHpz3tp329C55S6D4R8eoJnebeD/kn7sidfNZrGtvNedTQ/ufn5XYQDUneV+/SJ
DKV6p24SYMkZ+iRaS67mVxDEJAdkFHsfOeSOsd4MK4ix1+bVekdObp9ghV8taMLMjr6EcL+UrCVr
ye5PzasZXoT3zMv9IiRM9lTLTnvif927/XRqbVDiL5DcxrdXt03jL05ml7a+NR8o//XEnsd5+pjP
4um2D0j2WIG8uXdUc/LAyv2QL6v4q/HnM461k3IA7Q7w3X6NYFtbgjAAQbkqWcZs4MkC5g8h94KA
wVeh26BJbXL40m9uTbCrxRNKZ0QUvDhhH5UHyyfWYvfR+dJqldpPCK+20T5onVT1b5vbPnIkGFH5
lK+xsrbmU/MCBwYpfsB67JElxVllkACL5dmrViG8jbRNNp07b2fcogVw3uS3nuX0OLMR+EYe2vfp
NPMpUANErAVoqObFELnt53fHMpgYFmgMy7F1R4njUv6oLbG1afNFpO2Ae96EBHutsx0G2wlzfTu+
p1jtM2NTNFsx+Eh3DGYDemSVzi+aYc414vtqLUScbK+my2x4s8d79WG8t4V6b7BFw/6RrQpjY0Vr
1eWXlwMNfCUvS7oZR6zWavjadx7W3aR6Vphf0lWW+JpHfIThR/pa4kohZYW4cXy0GqNdvpXu+3VP
RfhaZ+vqi+ja96KX4p5aA5kDVrtoz9cjKbizHbvNquS0ont43iiu6nWj171mnrAY4dcpn9QEyQzL
RiDwqvm47W/KAiaXnuxKBwobCY4yyEVxxQfjCqAqqoS8QBD7ITWqVGvuho2w7R6k6wh38FneN7jx
DVR3TnoPwtw9lCgjvoLT/MXEWYQuboyOtkEDA/qlsjgdePenGx0f/nA3nuejNdvMjexTF2LlbiBY
5x0LeiM/pZzGiOOScSv3Z0B1W6su6ku7BpbNzjXORYKAvglP8XhHbiF3nlHcZpsBvubLOioGA9SG
/o7pZEBFusGnRLRABXLKYeHsARqFPDuoZeYjgbc/5M6+ebqLjz3DqH8y8rvRPFqh6tSetJb2VWKn
xPXazXMZeJzl1vAah9RB9q5848yHgMm3CzxdJxSLTKS2XZpN7RCD0m/pf6Y2Mz1W9OqypUldZzvZ
jrDJPRFakx8OYRuA6pT2Kq6rFynlKBDZC9O2dGKOHkFgoIDcfOdd8qzQJ5cz6J9luNo30nH/j7vz
Wm4ba7bwE2EKOdwSJAgmkVSWblCKyDnj6c8He3wky395yreumbJliQCDgL27V68gXqcvEJpo35bi
Y4Nuw8rZKNgCw/S10m9aBuDsVzEz8QQJPhYQZLosFMZDCclK47rdmq7xhMia3zWqO43xRL1uzbue
3XXE8X7eZCGtJ/rfiw/MZRolkYbSDHI5/uO/JxIqwAi/lGlfj/9Rps1EQqotE3ITNPTP2jhYT8TJ
K5IBPGjyEmYL2E8QAfnTion5q/RvHtxHpYYpKWJtTNG/lX1/hAx+8Y38Tlr/eOckQFDIfSrUhG5U
tUnQzW0UZreQ9CQ7mby1aPl2kMIITBJ9q/OxrVj+bOFbAk5E87bNylFhjBivrDktZ8qm6bKNkYNJ
UyVj+qOnq8gfr/spw7EqY+sQ5pKrQkSXdTIGUYPPwEIIFdunhEsmjeWhyRha5N5lHt0qpL12Zvc2
ZkBd2o3MrSfnodP6963MCt1nAVP6xPTeu7SvV7Qt950W3QpR5VCELyplaJZDrDlTIS4TWRcuFISJ
e8lS1b/6Ckf7qeHcP19qJgTW3zYi6Ch+xr7ny/Pr8R9XuAJ8DBWP9uVbDs//I2Bc4bO58Qxwi3QW
kP8+rnAV2bNJlucsFJlfD3fUjyucH+GNa+DSzKGzaPRPehHsgH7pRT6/9G8J7J8v8aYpu0IME38X
4fqO2Y6eYBOSv6pcLgyrY/oB5RoohaL8cbzJqOd6OHWQsbb5Ct9vYJkOVky9He4HDO4nEzU9c3Nh
0a9wkyIKYJJmDl2dLpkV+dEdvLHhnmo0duVpk4UL7xF2K9ozh5L/QnroMRvH3as9gMMpxULbKKcM
c0xM/4DGN0MwOhP8I9TM/kUC3cTUN8V05/cM0GnJPf2UjBetP736enikz0CRJ0sI2Y6QJLoEtyCg
uJpAuso8VGFwTFoirlH0jzjBFBjlhDuJekPYKxtAOrdkOptg0Y+/XSUrWwUuWnCxA1JalUymxSeh
My9Vv3YINBwW507mTeF4UlgThh6wAst4pZmvVHKtuiOLT6ts6ZId3lh5erRivy0918RT5oYQbDJF
Aftb5aBHjD1ha3TLwXvp5Y1gXkYaZmUgVShui5HhKsY1ko4o1Z4o9E4le+4D1B4oOCOkl5afCkAl
2t67Jcac79LA1TCk9uRy8SkDRZbJ0CwibHSgN+4AvMr8IC+wQDOidxDyec9DSLnuj2RTYxkj+JZd
NHCmqO4IGM92GUb0GsPKs4EaYUzdPnUjyg1vY0w78tvl5jbEGCekHRA3uRHbRffSMrAUyVK/xFki
zvAVSsm2FFPRmcnMzPtFvYfCdZavp168wKonlvpjnIspxDA0ApEKM9MdwOKGqcJNaFr08kUsZ2si
Ehykefqq2lq3pricA7e3A1FvuNScKRvwLUOgimU8DFJ73MT3pG+LcMMey/oB9tpU7qw19p0uLvsU
EepeJfb9snQg3LyggbRnK5fkEvsVRvqEnyxuZrMdYVMhi33z7mS8ZLrzsCap4r502hJF/xW4HYfD
qwnuGD7CMpBl8jQd8rL7Y76Ek2263ZmfCOapzw9tfqCsSV+sN15MSH65PV6VDxMO+eCw5/aELbWL
HZC2hX8U30sx8XTbXDjzL/7nWeAikZnL+56f8TG3tmxJ2Ptb/VEBtUMXQt2k2dYb5+gpFpeVDaFk
BR2pWci7/Ahc5hT2DaVWOjh8JlRmuHEctRvKMF4jZzJdYNwadADbrmDRnfnX/CkTDQAIsDKeQLz/
ZtxKQ7KvYE2O+Ic//2O7YFjxtSD65fgf2wX5t9DGLUofA2Dsm1TvB241C/x0QEG24nnZ/+x3QdQt
+bizDQ2VFEfzgj62C5RNjFJMJEkyDvx/tF0wE/p1u9CIusJiRwISQzn1pSIyK7lUpt7ftV0TnJFV
we1oYMjK+XSwgvrYWh3RareFdyOh367neUYgYS6FmGK0/GSlCsGpIg6p88qLEMtESUmfVCU9iu1L
iDTJM6BiRcK1oWBuXCUg6thUqQP2UyxFk9+7ugK1UMzPYsp0QBt3nnYrMLyzcvOyFJZWPzpWlC2z
Ai5KYNZvXXU26c+DgvWqixtW0eLBzFp7SKHDYb6LCp9GX418xyOUBBtrQxBzB+kxcP21yvC2wSE3
TV3JvJ6grqWKhhlCBs3gTZz8taI3jhRaS4amoto8y6MEW7CZZ4p6DQyFX26fQwQNkg0UfRf/joUy
e9ooF40kbUZsLQuAn4JxZGXKyzivdgWEuMD3d5M6MbNJF4WcbZMscQr8Gb2o21b182juJgvaO3Ah
qTo5FMjCZA1k8IRJgknQiV5AWRYzt6lx4WlyEDwys2mHPdpiInHUoF0qWFGGwnKs8W6VQFg6dRXV
9JIZpSEhrCD9q0h97Txk7aO6okzeoDFY+Ewhkon9JS/xyzQeG2yWywoQYQiWZjIsek90NYi59Ukc
UUMq9N2gFUnE1wwsEhTtemKdYsZROEpiE4rDFpO2nk1dKZtDbRhLS2e9VwDx0fevDTgfeZqu6tqf
cLQ0nAiBftBOBJKdJPB8PmQGP522MGMQKFUTXEnGpVvpO5b0dFgoUnvq0rq1Qx/ZfOw14TI3g1WP
YibsrkylPOmBxejPgjpKviZ0cb20cecWXaHUe1v22WUrT3P9ToJg2/HDPJPDTa1CLG16PDr9TMVl
TTIXoTdiXOBvpUG49EwM2nzvgDsLLKxq2clQHIWqI8HgLJHu3Avwacpqm/vZXVPXTL5NsowAT3Rx
Y6Typcq9pCUVnm059rTWlZlwJeut7xTjmzi0y8bCtcUct8EYOujw3JAUaiwELDTx3ZyXm+EmLhrD
qiJIV5oTdc1oL7PTyk2ebmU6mH3lwayP4A/kVfzYdgpCbq054pmE7/k8rohgt6mNmm8imSzgqu2v
FAXnp0xH/CMKBNFV29br3wbsYzd+zCca9P1kDwJWDRj6T9iqeYId6EC6SSitkurU8A8SDyTylc+C
Xq4j8ISIXW/szkaFkWzgFTTnJqMc5nb7GvZELdYhnjayOmzr3IcdFgNUkgB+aLp8UzN++VS+n74L
wz4ndMxr1ie52Fy9/7Scf+3yJKUXsdmhb7NqJ1FFUov6xe+fYvYB+uUpZkNOzSBvAinvz8tma5aC
mUqesE362d13jDdd7faBeS789HGo83XQP/3N+6kuskuBA6D8I5jiPwGGnwkI/AJ/Of7Hfop5Gyqs
edxjSDqclw8Cwtx+iTRghBoDGRCd9qn9UkhOg6xEl2Wx3WIj9bGfKv8grTcNuEfzI3jmP2m/5gnX
l+vip1f+bVL0CWCIIciUIZ3hVlOCdz0S32Srz5a5VBE7FvYh8Rxpcpg83G6KIGV7DJKThZEivBif
mUfT0J8k03JCWNh5WE8zEfHCoXEFUQ1XvZWprpAlynVc4EENSZ0sNaIuYcfnA5yB3moZ/pBDrtUV
RtS1VLCy8NO8JEKpzUbiwn2YQkBwYDGL1qrvFQSUQcMMG45ECNjd6nRWst8luHtgOmeMoZtCTV8G
snqVRGFwCInyLpXhFhhtL8MpsHldhgtbnEZSatZRG1yocnQvZO0T+ckbNOAROt/30aIMkJoJgFDD
DWsmPrarkGyuKqsh+U97rQLLw7DvCqLIFvOXa5FQ5kVfKI8tWoG6zeaELq3LiCkE35WYvsfDHfji
gI9AbGFA4A+Jt9Ojii2GlsGvZpqWgXK6yETnb74PTUUh/UmkhiR85z+IQArBqF/r2l+O/7gPuQ3n
IpXbkS9mF8MfdS1mxSSRQ0wwWQK+c4Q+gD5izYkawi4RsTFD2Y/7kARDMBDcLAxNIuH8z9KIGTb/
ciP+9NJnitNnGKSqzJZnydWtg7E1/3X3ybJSlhNzfLdABtYtpZdgM5GqMZyabje9atfpc3AwTslB
YEBQP6Ps21bX0z5pkfIcGXFaS3GXLmsT5xhQbhk5wlI/m/gWo/J5L/bClfQy3bfvMd9e18YSn+EQ
9SBawY1/wSB4O90r6gpDqtW3qDSLTXHh6he1Cw0EKr9pF0tFX5k3TDS9N3xVKkerttOV98ZsdMLz
OJkHux3xwljAn+Hglvh7tYsQfVy1GM9IqCx0HIfsRQm4cZob8hGLF5AHM3QJMoRvzKGclflq8YJn
Kaa9fr/Xpl0kXaXykXF0TUIrfzXNNytfZpor7xbXKRthTIGUzFsTWuEAPmA4B14Alwm9XWcXjryK
dzFBheOFtqfCAjWY8kfzli9xTu5eLfRX48UAFAV3nUdIV6CTMAoBGMzbeSZNuU3VzXTUvMVcmCAh
DgO54kl9CQ7LPt7xPfNJWYa78aJL9xPowip2fdntL9rLY+yWa8sxnPayZByC8sOzExMJVn8MYSxr
2UsovqMHwoS3GpelKC+C8lkrd8YcKQkv1B9P02XwHD+E/bYLrkuIOJdQeeZFkhGB8KYj6UMHos5/
tXfIsQhYnHlRtwroWPfKHN31iBGCNA6kMYlMIprXgPLP5DIhiFHc4G/W3LTeyywGyjxM78Fk6gdx
QL/V3NbgKGBHidtFh7hlbiHgDZXrEDJRYrnjVXc5z0zwBSPmUHTIyDAc0v68GQIpH6xbzbKHi5jl
lNhe5igh2sKHaHHDyOXQ2N5OmSct0U7Uwf9UEmRS2/PWOpcJ5+Xb4SrDzBYEQN2PV5TG25EJDk5q
1wMJvAvglQbep75iUNOm+wIpCwtrWF8o/g2z98R6DemI0JFjqgW2x+eTDpfI/bjkiuDUoIPS+YgR
8hFvxLULDMY8n6w+BvuqslYPjPthP2jGEdCRIQ1DHTcO16A8iADc5JC8Ccvq8NoUOBIv/l4rzm8T
C5ZXjHvYK7GsVf6rlJpl3l8oNV+P/1jCVZCE2R6RGu2rDy5g9L8hs3MQ9qdJDU4CICUE/X1zlAc3
/wFMIF2fhenQc3Af4uUaf1JIWb/C2NjCfLzvrwm0/tgO8SCpxlaps7s8mXbBKDt5Wuh2OxE724YQ
7Iiry86dKF+Dxl8pNX5BeI/cWZNfIqON3ArehDU2q0SAzAVJmCxTD4ZM3ZVHQ2LKWWbJua2re92X
IxyMmuGtUKqNYJnHSH9WZX9Xa802DCg+9Empnrsex/BCXZPL5wYmt21Q65Vt+fE2piJFHAQk29Zo
tBHoyYLx2EvpZRCjp68xCzJCSIKNtMs8bxvGSB2tEKZIHeJaL8ozEH4psJQ3k38ampicpWjlay91
SuB3UK29etoIeAZCXF/6/ksYlgezSO9KFfpF491VEK/HflwEAkq1wNiUWnEpkKBS+wjIDDSIVmPr
mIlG8VsJNIz1mK7fhj5q1TSmRZo21qDsBgHnbazw+rHbxXW3rDEe1g3mS6aFBCYZq01dDX81tU2b
Wwsd10+LO+Y/7kPIm79Q2345/uM+xChUFEnHxC5Fhaj2uZRiYISHCoQ6jCpmG5VPdyKmK/Qy3MMw
sr+w2+gwDH5Egzp7Gf2RJS444C+l1E8v/dtQ9VNP06Wi5ynp4BFPAyPZ6BxFqH3bHKM9iBwO8D2p
sFrzWgcEvGUg6kEXPElqeiMFVvccZNUxKCNE6CNpNHVfRlsrQqGceOntqO6K9Cyq5buX4RMpiFxu
vWwXYNNekrlJhQwvk21LBnqAvKJlkBe04aEv5FWqXGlzUE6D5jT1lr357Df+OkBOKQcabrmgg+ps
yNUsPPhiehTNmBn7Zupkc9oSs+u1BQITd9aqULzDHNXWBeqtZD4EGIOWCL6w7m9KxGewUpPB1Q1/
102MZocxXqVVbE8VTZUReuk27smgaONTnyGtklUB09JIeqtKdJnNoB498I9AM+/jPLgUm/xVwHLf
qwwXL6qnsgL9mbJS3qVIL7xEffBH4DiSu0LJWqsy4kO04inKPTg8ywYqK7FlLVDKaL7GYXlqoUbg
jONORLMlhOBStZj5oi4mWISqPWvGlZhQpuFdBKn7N4XxLzS0nndRfPJmOF2HZUCzwib5O78xbriv
u+gvx3/cvZjwYTTMbSrOmyib5UcjhPYCpzNdhvQw39kfdy+CJw3tgwmlFY2ODOrw//soP8LinAny
PEz+ti3/gSiCO/XXu/fTW+eF/twIBfqYmm2SCNuwWFsVVqnilQT5+ZghIO9gRD3p7yVy3etochgz
EWiekzJdXNUauGWdrccHn9hv6J0iKd6YtG/6i+Z1uDaHZYsJ56E5qSv5iSacILsHCnWeJIGG+Dq7
LQyLNyQVMNSVyym7BiIoS0fsVoPikv4FH5vhpbzUuwM3aQRzOlpV3hIXvcabE3X94W6aQ/tsayWq
d92d119TYMPxSlYxMXgIkJstEtLoHuzDiSXkqtJKawPsB2wmopObrpojbM6q1bc4U3DLIIqop7MO
Qd6DliZm3ME26V6XJtJg/yZdI7++8fYDVDN15e/QZqjvoWvs/G4psOy8pm67LvlPuDAu9Fcmv/Dx
4Aa68K68PRnn53amDBrQKisXXp4GvWqkDIDqdgX+4Uh2vuS+X9F5mSv6y6XyrqwNw1aSZZiTHbaQ
25UarnEbv/NO8SMhU8vu2nyPL+cgQ5iUl81mzoSHtQUeEsYnRit8lDISk5vsmeTLFWn3hMJfi8kj
+XUmrPbAbhXJnr86e4k93ktn3jWjT2yrHsz4Wew2SANKGMeLxltKz/3Buku3CFwtfgM7z2lfSLRz
43V+qAunc1VS7IFwRrs/lShOkbr3zvCOosuA0feelHbrqMvKrYisUzb+nELj9GSTmG6yAn/fwILJ
1tUbEaPbfo98WZPml5sjCi0AnREmX5H6Ia7ElCVy2fc2ipapWORv8VmLbWxjpW49bNKt9qyJi/As
XNKq7pS1tCbjhDc6tvaD8B6TSV/Li/CaYKGjvgzXMOYaaGOQHs712oDzNsIw9JkBV057q2YrJDLe
1uQM4F9PrJcYXdQX5IrCSN2Wh8G1LprQMcp1OkSERA4HRhTI9sPX7HIYltLTLGBlAHRIdtKjpEH7
I9HRsDMXJmaTbU3/2YP9yKcDLQ7RfInRLzlvz4ZyjQmC2tqm/hI2q4jxx6t5KYEVBJdDcdEGK9M7
SS+z+GQxTphdMGy36Q19ZQE50X9A6NB0sIL0y9CL1yXlXajaZks/7ab5sQZhaNZduiJTdOqX0zh/
HO/o97+7XDuF6OrDThaho99UT92teY83AN2rUBL5th333QNnalfG3ijUhUkGkshtE0Men5jj0OON
wXXnvUgxHXDoJvcJDHKEwEPp1lv5wEY7Ux2cWVOcQro9imtcGRaDUyxWK3u1tW/i5ft77ODWhCy4
2LYn09VuyZI6VUS3bgbcBFaVOtj07SREZyk21U4tLaRyx6Bfxrvbh828CcS1Oe0w7QiRVjtjcKGs
Ol7k3MvSZHYdRPpZGH1GcujfEZP6pljZbgc1c4Dnu6pjLM69faHfTFfaCLGFpFXJKhZCtCFCom9t
HDTirJbsMan+6mqXDHUiTRQmzexr87z7N/sl3L1f9stfjv/YL9mIMRqczdTmefhP1e5c0EJp0pAJ
f8f2fwCHoIOQuVTs1DAjZIv90XTK/5iMwA2LvZQWGXz/T5rO/2WJ9vltz5X4Z9BQ7GQfmaqpbNXK
vIpUb101MtFH+pNnXtWxudL9IL3P+i4v7DhCGLjIs8FN9PCqCAFB8hbRe2HOLtceTk3Fk+zNuq7r
KMsGsrFZ8Ewm240RMTgj9jm+y6VuP5YaXOpGwhylrpHpTlBYsZHtc/zTTZRqVXDdhDD2h25dUIvW
ow60UxblqkubTVMLu1Qr4steUYoVXflFUJt7VVsacfKSCHV1CCL90Gts84IPzPno5f7B7AZaUnk9
1SxZOXIAde4A7/9ulJzeDr06huc6OXv/cbGrlFhfIBbly/EfF7vEdTlXndRz4BnUnR/FIdaYIj2a
+v9Iyo+LnTwI7g3ShExcZ79c7pasorkX4SBSIop/luj3DUT5eYrJgO7jnf8SNWRaqS8XskrWjq3U
YBjmTW9dcD3o2U7xtpLHZevK7KfSlhyGON4K4d7PT3X61k/i0sLEfYzcrlV2jUEC+FpOlnl92UhL
xk7LYkIuzhw5RF4P+j5d+c9yMBv2zXPle+VoYcMc3ZXvyhXOZsWKOJ8oWg/KQrumC7S2JAnOc6Jd
82Ds6+2EX819rS/zcfb1QozU9ZDel3IKXPoIDA6sDUKP6MkEdARBH8dDvU3Yar6Jk1AmxZB3k/si
PRZw6J6wtvCH4zg9zBojvAn1dbEXp02gXUbD1WjL47GunyvzRriaPJVN7WYW2sigLdnOq/fqepL3
sdYtsNE9ydSnBxXJv7HQwHyBsqP2TGDdHMWEnQCyq9G7r2CUEXeHEoIowQrYGd3RED6PgKocgA8L
860TZaaP9N32iyssnyYmcbE2+171l1iImIRTLL1bpbnmzNoeJiFIOpM1nAiWklPj8Iaw+BbxBEiR
yW7mZEfvdmK2bkf3lOU55MNuq/vHQr74/kJi8kideHjuTuDxJnQZSyWoYKGlN0pBkB1uHR549QtD
ApD29nKceS4DgmO2Wh5Gp4nl7wzdT0+Gt6mwI4GaWMob0qTI+pspNIwJsvnP4bV7NZ9CZgSxwVsd
NvQHDAlShdTaFZ8DZzOJq9t47YvlWI4HtWPny0f+pm7n52a3b048tC93oX4tVxfmLWcl/BkupjTt
wh0nIJOiccrKzjJnup6uiR3kJ+WWBwXhOi7w60L0VYtIfs48yiP4MRzd7si656QuZ8M6K95hNQPS
L9wqBwNV2LhEVIPgItsN5zzDDW81vvJNUgREQAHMjLCWwnYIIiWeWWSZh3gdrPmOvJlDA72NKDqx
sE4oQfkVyO7EaKbfv1AbclpJOaTt9SlqHc+Z3bgwNdJXJ55V36NHx0bnEssq8Yo4Q+IDeQBHKTX+
YEx1rSceSgR7T5Cl6Pj+ivnFmtgUa6lC0eTceOaMr1gl0QZh47zQ9z6eeWs92JE26HGB8izTRYQa
+ES5iio6dWWIRwvOzzuHmUk1h/lQMSchqsvpwtzrewOMZEVYCPg+9kEMoWz0WCP2e3R25Jfg91kg
YroPcYzKdhYKvGQ86v6tlM9ACm9AXZnho7Wjx8MeilFIf2SYgdktJMnhkXJrWa3H4lBVyJcXBfIW
C56pU/ROFDnNla444pOYYGspG/heDZLd7l9OeHbpKwil8EsHYoiDkyWhXbLjFypFKJMIqc5d8wr3
ErUxdMdWWZbVsX8tnWg3BjuMmSB45pjL1QtfYyqy4Ah6kYmr9YI/vjvNoHSxbm/0egnvVOZ36orX
AFPRTjp0lzy+58bjluQuKdbGrQFBCWO0mVpZl084Ks7cVD7+2g641dedcOVH6laY781hqeEf1b23
UbfGwDsgI5XQtaVMryv7N1032ZWeXVVZe2tRmSdwgHvpTvOP0SCdDK2/iGSAJVhKXTGsZOG5rAk9
vxdVNJnljsyedFdZ9T7MS8c6YYSzZJJo+xK987SA0gq99G/e6A12T4VJOKCMQa7C7zd6NuevG/0v
x39s9MA5xEEZGuMPylDmIh8b/ZynBpoDbDznk3HSj42eubzI9OVf4fKnwpYagBoYV4zvQYSQQ/8A
BZJlnv8LL+Xnl05B/7mylf0oB43C9UJLhsQ1U+F+qrB+jASsr/z7VJVDJwwxfpDqO75mdtm/hCWS
gVp5ifxqG6XEB2oFnIxKsKybrgYqxX17FZTGWSHIGpFg8WjKbEK6h0dvytWZif6q7vQEEW/HbQYn
jmSfbauIuyR+UQTzRhcw+hx68KFpZD0ah3zVd5brl+UdmdpvsAG3ZRzhKNAWOylLz8Dhbqg0IEUa
361raH6VXpwFqQFRFm1Rvy7b0PEJsG6jXVk8CzFWrrOjZOeoZDjFxG62bbpOJnkdUQfUXg/kOpje
tLKsNt11gNEFY0txhNC0mNKkgKooeacqbDA8MDArHYZNWXvYnE7P0YxjD71/bvvs3Jjm3ZThatZq
7avnkXlL9EQptBcZDXRYDTJjU6obwK5YjK40Ccs/ibwdlcVLgzGbJO9J/CBZFFGs+iYIQ487gQaA
YkKPbQSn8tFQEEi/8IXyoUIJJ47qPtUY2IjIJCavdHwxwb8CY1BBOpV6c8LBoW3RVoze1vMwgs1Y
tK2jKBZ2FjPvDZujOtWO3yZ732N162Kk34Z26ivdbXTjsuyDc6hQkdWWjIGwOWhLPSSLR8zlhhrI
R/krISBpMriVBVHhCRrutnJz8WYEk1cjAPZhDuQdDnVp3ncyDo9aVy+tjH27xQlE1HMGUjEuJa2y
zmrgsCC6xt6EM+pIGlF0CNFSrDp2AgzqcFVoVc0xubji4b1tzokJ793PncFEsMq8ocV0OSpReBJR
FkXmodbZDMbyymdNNHqwCtkbz1Gq7CXRcIc52DnvL+EXPYYyiB0BaAZiwqjp3TAFouGqr9Tsdqie
VOsgVeFF3UgLIwxsr5iKk4VNG65Ij1Jn7OIp3yZCftVO7ITWKC+mQEYU00hvoSqPZ6Wl2O3iljJC
Ta4mCKYJD6BxbPB2b+A7xRoDDymv3VQN3v7mVRmmjqjJrIFzpPrMdf8d1iDPMPrX9uvL8T9WZRj2
kOdNXB4kfR6ssb7+WJVn8v2nEdln8j1LL40XmD4WEd9Gax9ww7wqi4rKuPybcTuspz9YlZV5w/my
Kn9664D9X1blosV31kpCdWstfDe/8N6jB7jiy2cVO5UFVWy/RqYY78jIphCey3iuZWY6na2u4M90
UELAGm6TAfYLeVqQZWDdzI+cv9+9Kp5zxOvhOJZz2wFOD2GbR3mgbclTFq6Lh8CuHgpcz1BWU72j
hcbCsN3wuDrbDnD5ESdRMbppOT9580qHgkaIlgT2iidcFd26f5fQj+Emivf5hnG7bNkYrBIQ0q3g
+HhYtItLNGT4+ZZ4O+f2dZphNzgbE1C8M2/gtVDaV+GzgCuACykJz7DhdXYVoI6lCqUcpWzk/7nW
BvhG0R3a5l7c6Hsq4BnI1/dU59TkbTsr70OKW8pmgxobwwIUTm7mUgobVOilMp9ndpG0yE0Xbgvo
QOGakhrRwMyPry96bAxmI9O1DLnnLnN72qGVfE0NT70sboTb4G4Wwc/1OkU51T1/ep1NUctDynbD
M2QuiibWdc7JyTlPslNw6+j3uPKiU9qo33T76jWH1Q8Wv5RlaFPHN7ZG2AkjggirHnFFUYl5h4Gj
K35DyEwZlVBYslADis7/YKfkC0av3dm6TazdzKPnl7Kemle01J752osYIi1RZhf6tXRAAETxl/vL
pHvRPXRgyxskUrB7+BYecAujcb6Js4FXp8d8yQvR4BB5O05BxWi6c7o2XqdI9iAYORTVnJCjEXpT
cWLZOdOVOCmvp3/lpWTz6+dc/FvExF7YVY73hv8HK7ROciIEOBr2XYFrY4Hj5e3s1fH9H4TPQNhw
yZlBPls5Fv6jHKkslufX4KDf6Gjr5t6eBiOwLmEf9cG1hH4J5ltng5oZtEr7zHrFV8QcsJyoWle/
AR4jFBVf++yFbwIQR+XG8ja8HNAEExsP0mmIAIFcJ9rZ4MzMPuKeHqfX73C2ugu82YMTkxSPVtUZ
gbl5pBwd9BWEOqyz1n/twj2PNuEBifA8YfzQff1+4abw/nnh/l/H/7tw4yUHpkz1+4MLSs3878LN
j0DG4PfLuEh+W9U/ymn1H+gObCLwkOb0GZEX9AMnJsRJxrGOoA92AesPWd4W+8bndfuXV87L+1xN
q0ofWVFllbtBEiYMrlqnEmQiW7w2pgwMtVh5HwC7igTRpiI7luhMQTe5TYu7ue+Xx8bLtLdRKrVH
A+EghTfk7qTD0KvBuSPAaAd9iG8OLnXnzsvEvdcre6W9q5Syx88dRpEQ76IoWemG50xWt/EapnFe
vNLTAnMtwzbKJrCVzruK67h+jvP2SUa3G0jtpd5KMAbjdWfWh0JGI9m/CDV21JRz8ZAESyMIHo0I
Y0ls0XDvt9TXsS6KnV8W8n0jjdsUCy1naijrfYMgh6GOaMh73y5UubtspaDalOTurBSZtjnz36mZ
lmkQWke4ye9ZEAabNDbMBxawJvT8zfyUC0GpZ7aTfBQkxUYguooN4zlKaKy1cY2fZYOnEI45ApNd
XR1mf6Ay2oyyQHvRVJqb9aAgQsipQ7GHxJil4qYIAuUsV7X2/rfenXPGGTcmiTaQhqDzU1z8tqyC
b03x8VFW/c/jf9yd0j+yjhuXhtLdQr74SYNBALKGE9bcYtPYEoUELfxHs6v/MyszEMd/93H41OvO
6d4aiVbA5N874T+pqlDh/3R3/vrKv1RVMg75OhIIdM3RQdZD0WLCi2qrzpkDmwLm9Z4rhsJNVXdI
pjCVmnKniyu88K6KljhZzVxpPiL2LjfxVfL16zpHL0+wmZw227Fq1oNIeKfC7FzVZ+UCUqbeUC6y
XDxKJbluOnqmthWvvJELNu23jUQ1k8e2p3RnrRv2uRIu+ua+xK60xzYwRJEf47tjZBHpb/qFzKoQ
NDB/s26rFYz+ixGrLKjJuLMYPqYuBf7mCi7ipXT0jZOIsiLBJUUhfvdKVHPkasPYmbeqSHOUg85X
yCf9id2rmWrSdoNBPlk9wQ7ouEn5qIxq5mJfmpQZ842UFUm8Zm0dt3WXsUS1+5y+29Gz/K3v8J+M
RjfTVDLl3gn/JDXgNiw0fJoMRBsMmaUrvVE2U2gsFbO4mJoeBpRwKdXeJsRMMIsidzKzKxKpw8E8
TPJ4O+TvWR3cZ1Z3kGnI8QssKW+D9ZhoOFIOdt5LiyZQL+q+wfLv2jMZQUuWPTbeturLu6rSQRs1
/8YS0mhlGFSMhYC75RATtxzWQ7cp8yBgkO3LmzZ4zBPscqKwvanjZ9i28Zr++UZBPVqOKtl0I/r0
dF3IO11+QkzDEF30oJLE1UDSLgukQNLwVlJH+JAVWZGV0pSbJnpTRmx0EknaGtVjpsoVy35x6Ynj
ps1wjbeUq6KWzp4auyx02oKcyIVPzTLV1m3pQX4RTyrm5kF6nBi3FA0277W+Dr3EmTrNMSIZluYs
BqqRv4aM8xn/+TE7A5LR2sjo/KMTQvslzMIdb68DYJkBda88CyJtdxite10ii/uR3OBjS9mDhHNd
zBTVQgndKEyXkdjZg9+5+ixctNpkW1kWNBBfN9uNpufiUkI8C9Fb8bV6lQwtbmj4XHp+IeNKaqey
K9Y7IUzCq791qcXtkJ4UyqCsSwyuQRZZcH7TwTK/Y8X6WGr/5/E/lloKIUOS0HnPWCDD8o8Odi6E
ZOxyRGbpX6flGh2saWGQC7PsOyXtow4CvZIVE9cfzHk43R/0r5JEAfe1Dvr8xmfU83MdlAoQlyGH
1jux6w4k9JXn2qMszrJUdlR1evGlTlbxKEvID9IUfBs0XVhV5Sqs2x2fprdJB+bWvu6bj1WFZ/f/
cXdey5FbWRb9oYEC3rwCCaR3TPoXBC289/j6Waieaqmkjp7Qq1SURLLSIDNhzj1n77Xt0pzlm1mP
HfKr9tFP9NsI/uZFzO+HoeshPoPFyxVizFmjmi2q0rC3boJvLD2kOq/XUmatafyHQv8cZul1TNSN
lX2EpoaZhhjJbFgpA8IWM7xK1bjF2Y3R2lpLGI7bJIWDRaqQFGSELAVdsFVLahHa98q861r9SRa7
VbPEU43yUxjd+5b+0RRXmC9rXT7Uo0GGjnmAGrOK2idxrIjjbBmBNechBPcQZNoqEVSvJu2g8+e1
iT6910tniAgym7DeBdI1HY37NONkG5NEwAUjJhlK4Jiv4+EzL0F8VMlLb5SIkZoJSZ5Qqp4vZceW
KMKtLICBHJbvaqsrbLGUiabQkXGZBfVZ85wWwS6aMNIwx5nIbR9BCdVlt+25fFip77UCuigTVNlk
EIJCq62Nxxfd4PQXMVOcBzvw7/+xBzjyUSqZJZePugak0P8nh6EE+uUA/0/3/9misvCzcubgnx/r
koWK9bNFZf2mcsT/y163aF5+FlIKiyMg+xzC+FalH1OKn4c3GYE6JH+IEhosh2UM8TeOb+YXvx7f
f95u/U+VVDxWqRCRx7pTAvU7IJVnpSup4WrEXNu5GdJQp0fQS/UmCJP30HwNCPTq6BLUWe8KXKsT
NJghyEo6qD46sbbSz0lmroaQPmwe36XZYTBFki9B8EuoD4hMoRMbSO9WILqy9jCHXyMg56ndjIpk
W+W9gDyRS6ZyyBVnHjgOmNfvI+049wSJ0YRRInQ11TnN7pLie9A2cnOKNNoUWPH7Y9R2TtxuLISa
YyIFZ12iU5SkNJs6QuQANhDWeJoS3TNAUEbhsG4hPcfLaSGb25Pvq7sI1HIgLSVbIOz6gpljHUbF
SkOnHudLDEvSvQ5TsRDuRg9qUP1hRCyGOpllG8j6nmpSbni0CtPfmOOYx7n5YRAoTZdH34J/4PLO
eFy3S7+5GDVhHHVCDyeTvqcYyJ1f60B4VBoP2wrL6zDrF0FSHzslrkEV+Mz65eCNlRCKjbndCpME
aqG46aQCdLKcbFt5fKwY/8e+tm39qbHTPgAdK/gMbwNLeauklPknoJvSrx8acs665cofWS2wcLPd
FHmBNlFJFG8srFUaoIWvZ6jlg34KKClpp2nieVCf8vpDR8HZUpnFnFQk8SyrZxOWAdWi9m320a4K
Upp2waYySYOK55ohPcQprMzZnRZBeQLaVMZfwXQ3Jxpl2zrIT5a50rCxNew2FVk2mIjNE/nd8NFn
L4KnQfGyiibeoix9mDkvCoVPmd4dTIH5rySdDSiypdCuTfkhAWHCMeRpTHYjnWVBBXwj657ToLCc
/8nNou9zdFV82CZ6ytJMV11oFKiaG1IaWLj21qDbY9k48kg9iq8B82KZIyH4nIbABRnhmuVXPQfn
IO5BXU1IcvEIVmC30nWMijPp/Qu5VyugJ05aPVbKxTADAEDRtOSGD0dtGE6zzLhplnckN5zlmMSK
HChFWdppwVO3MUTfQ1+sZTFZ/5PPycukFTYgesElNOS/d59Yc/7VGPfn+/88Jy9jA67bBtAeUVmc
cb+fk/kr9FKwBwCkaL+ubzn3LuIsrhX0n7gb9/r9tMxEQWGoIMKvxnH3t07LEpXlX87Lv7x2k5f2
x7rL1LK+rptM3WXA1PcIYQw6oDOwY8hdabSO9t3wUn11std1Kzn45r8QvkB/qY4ySA7rzH5TPOik
Etjsv/azfhKx6WtOLjn6i7kFzgoS2umTw1CRz3gIk8nVTQcZenJ3NIAfV07CJM8t7uhPyy5BHY8d
dNcXFEDyuEmuqeKi/GEuB6BVMXfGHmrcGVD0WnWBLdOHYkDBKCFjkurMHCO1UxEtLq/LdtucQAlx
VmpQqfSOhfCeJjJQlXlvyYXjy/Eq6jOniiavKN6G+DLeN3cLk3h6I2NQJpSRa05jD4/ZKTtFBtgd
iiK3I51z9vLtYnAQ7OPr2YtX92fvdeHzCmfRMemVPau7cuuvzR1TmPVxSm0i57x2NeMer2zJ9lBo
OBPxb8GdugPzXZ6K2VkeWV73HqxH+5VYAv4QN2u/qt/xRd0lp/rQPDaP0V1y1x+yU3iJUXLa0Sm6
K97Se+VZOPtX61wS1srbzf3IabNff1jVV5X9HvG8r/yIfsZ+pg60DbbhlVYGk5N0a9ivQIq5ybyC
g812DYj+1/m2Y5Naol6XP3warupU3EN0JgchHN9x6SP1dNk4WLvE/C63e2bos35kJvnjp/dz5bxj
6HIlfo+fqNxwZYuJp/syXM7LqndZE917ti+C5R7QXK9JK9x8bbezfed2q9S+GO5XYBMBYN+t1wfF
cVUbtT4/ffEQI9989Ta3OnSHw3rbHZFP8UN8OqwvwQ5gnYN+r89sFdKzastnXFl2tk6cr9T+yO0P
6lT78OLbb6ad1KtLvj8cCHSwgWRIdnSQb5HzZbmXy6G0X1T7K1xxt6fgwiB813lwqDymU45/ydb9
xtwuYGuDNMLMMQW7fWo3S6hdeStNe343mWl8KQyK3dKbdGLP8hXUu4TA3lt+DtpX7YnSIAPeIzno
gzEZ9L0HtRzHC9/yimbeAIwdNi+43pNjbwdw5gAXYtZi0I5i304qu9+Pm8DFF0CA0ENFVO+tWafe
wsZOiCXk94z/xM9+8LblGd+H9iQiFXoVK5tmcUAr1G5vxS5GSrEquXzUu/HWnxkQLm786TScmjv1
Dae6ojLFh3S0KiFQyyshXKU6vRGOr8O8Ki/RPuRp/NKZP4AYEJrHfoNn4Xn6Du6CO+35lVNAteSt
76Ar0oFVUModZ2+M7pbdTdyRxMumVo6EJQdmFbPBMLzoTOsgU/mPAa8b8dr4Y/A1XLT4CHVwZNLi
aXvQ38UOhsBKdin2HC6qmufvks0UoAIsvWwnfhW7YkeGupdsLPh3h4zjSN+1h/iCbNqNNsGeHdw1
NrzadQadnbfvDI3oNj7F0jvJDYvzY3CXd/09UdmN6C+xPcV4P0y75DU9J7t0objLw7E6SpvYK8ir
eMfyYSkbbhqeo2vGSQxfTMLOGDgUQ2Nr3aw9SsQQsrzoY42xGYeN7Wf/7iu3fCLNw8E/EwGK/WGr
qSOPNtmqfzIHRqJYEGKH7IhbT1P8wZg6z0qP4oAeQhht/2XctOQ1xc64oWXVsyP5K0JNfSa5op0d
2Ul55B8GKf3Fx5L848tyVRgsuJeLh7p0M2nPcGCRY67Yg3vSptThGlzlW6LsAZ3J9OXD1WTsl3Nc
h7zhKoCtCODDi2/1lhNBcFKkVfIWy8QNE+HMjnqnXptvaGIJgZfRnrcWKtV2Cq7mjovAxJPT6bej
Der17HRMTgXVfLxAQAuiM2z1Kq8nx+AUl/Z2T2F/xznwUt632+zOsstgzzkbuQuf7YxZEZhD/wn7
AbOnQqbye8Gn90pUjqKtlWIThZv5qRegjebPVuRND+hcURZ707RGC+SEIOwpogknHLechSnobJAH
c7mLvrLmdazXYsjxoas7Zd6TZUs4SrUs+TmGZg/1kvhNoxW0WsMIhoyShnEJY0MoMz4TZHIpc7R/
7YvvCKvEC4ezuX/IVrk73ExhGbKCany43W7fn5/oKPmDMaVaJYAkKdIJmPUFoHOwFvgJhGTfr/w9
A9QghYitPJQ7Ply4lhKWTrtHMW3Dxot3FfauTXYjdzknE5Qf6PatlKvOqW7wdBs+5UpxH1K6nOTa
oulLnnk84ioDZz6qOHY+UpfYwY14W6SdrznOcmLEvZwsnlXqRs/x3togqbY21mY8l6OHdFI6Vhya
hcv+nDwz9p1hfOx8a9Mqx4alkMOvFNXGfavKgLzIP7Q7eOnzW3U5ZczJ3wy6O8qKwTMayXENdBOF
sOEwd15AEsvEmMzY7IObMKseDhLX3jNiph030B56quo7ImBQZAoc2ovWcjd80phmTh85WfSOinM4
LxNtXIZuaH8Hq28o/nRYFnTGldhA6xGcRcBQXlmYpxyWD8gzx3XIktByGKoTPYhM819YC345fHIT
lN0QyFmi8KrHNdNzEH18w0bwTsDGZMTNl+xvZ5xmyG+zAzQMpu/phpssDFBoc6Q8Lg+6UMvBl+Kj
0u3uEpPRiy9u6/e7pj77e1gtL5n/wXMgV7/nrdA3GMesr+oFjvohthaHl3Rk32iYKF8qD3S+uLVg
GLByDu5lNKD1KRI9wj+JhuQjZgDA4lg65i42Z1e2tnM1Y3d+CpXjdG/pdvHS3g1byd2Fmxos1H2h
f3VL/OYOgDrjAzvWXoLck1d8JvwZZzinsc1+zCfF2p3QVWIac7dgT2FvwpW5Tq/lcbKn96G1vy2V
XvNqekIv6MlPBEjjeblCeLcf0ANw4pAdjc/2czIhEiIFWNiz6sHcTNsHQPosnxdkr13Ca+ncYh6Q
GbvwSaLu2ijAflc/1AcgTAC0LjhYGnztSSBdiw9xE+7764zWjTrVIHocVbbXX9kp6vqAG6zesQOx
+/n75Nn0uvO0FV/17ITAX1XWJVr5r6J7VMwvlIXlsCMSKUu+gccPJ/1NfeAKCGqmpq3dH6L4GRXA
fIMpKX36X+HgLIeJJm0C7AThgaNYaWZanMQr2foDuw7BFoxahNh+rGmf9atoYXZtCGLBFsdX7c3C
ll2sZRNlDdQKOo7WUdwgnm2JpumaXapEyXCMum32wU5YeUt2C4cnifWuyd7xioABO4TiwgeSeFlA
VVA6oEEQ9ugfymgtkpfyI6jF2iB3oKuXIFlJHe6GYmIx6vE+Nwu1qHOCJ3wUO9o03ER/qD1cBkgu
n3icVMDFzjx4DeOFiHYeE8EGD47NIn2e7njHyAJFe8EzdLCKYmi0vC+4gmn4oqIgd308s2hgXtMt
MTG8QfIRwcQa352MGcM4dE7LS8InxRv3Q8NB+pmLjINktX/4KpbWn64AEpSl/2d0AE2LPuAfRges
NlkJ/nr/n6tY8zf6+8xhcfj8SfvG35iEoxmINpZAvl+1b7QWGSfoywb9oMv+cREr6YQsIb3grsv6
9m/0FkHV/qc17O9bbv6pt6gUiaV2fqDtTCJCgEYy+3fBawYEy3D0xZbdejm456NxGM+gJDk9LRk5
rEddXD/pMxoiH7TBA8cewWmMYK/s1FzMAsxHaKWIeg/3An1J9kL2SR4QwhFqIna2mpUAsHNSipqd
sBkvaupysLGbogIiO4hEJCzdXzw+iiKOHMaz7Nvmg0b0yI2qwGebeJZHbspBxQ2wL3XeY9rdi1ha
qiWOiLXBcADG9a/wXI40jkGeAuQRL0MC6WKTVcS3HbZcp6SHxG/yj/nGQ3LkzLcfCDBeKMeQdMv2
SbblcfklTzufORj7FUlKS4GtkwvEehqh7kLNapC57Rsnzc5MR2QCRKgLH+gKjp/0X9H0iTtPwvKK
2YX1t2+LSCm42A+HDouh9H8RSTQUJlbORDVt+LbkQndXTFvzLdnPi3EHyWFg7ScuiPcsy+sXhMOL
ZGWnurDit8l++T83Y2P0N+2gAO/ixFqLHpuIDlc78Hf+I0LD8ROYOd4ivT5xg2Tf3aXdZmb5kSx3
77Qrf91iD3I7ToFvPuvxJj6iQewvxM6M4SIaNB85WfNC1UWb6MMpJ90JtSPiZ3BlP9ohWOg5iS7g
RX7Lk7I44sH1wENZib6SG2MGAjU2hvvxk9dEp4Oyf0A5yfZ3d5bHTXXHYG29oVva39cXeILDWmiv
egFjd7c8Jbmvbkz/doWFK2i+W5p5dzEn8o2xcM+yzXxPaPw925FsePrpxGbwxhl64ixwAgonzFyq
W6JU5MOyHPo3/uO4lSve7h/BVWRVgWTg0zJJ+EKziRkrFtad/lLKJ4xXxBsi+ZTul0VfJ7pDfOT1
oLwUbM3aoBTNGOp74rF+WVxYfKzkXHncrr9YHq6sR16WbtIYaOx3ChxUhSRlyygPdlP72SlH3Cps
b5AtitAKbrHDLlFhWVN39Qu347fcQjUCJ8LJ4whO92Z+1XiqFlMaoD09coXHJRkIx9Iy9EZ/lxWL
3FE0j0Qk9fIWkabS2PCSEXNCS5Mh4T8Jj0zxJ9Ebr4FPICClUD1tFytUvAO/Nn2GBIw9QnDD8sQy
ky9c8eQdBt5HyefL/ADnEkatML6h0Bz1l+HSvPBUZkRePVJNbsSDrxGF4vcKxH2CaPW+eRHerDfk
nFCJJ8zg+QdSdQkYGlp+J/GyM5bZZMX03aPgd7oNIObGmYpVJdop5TpT9af+2B6Dc/oQHpOnUblg
fT/LO3PdHwqBDDCaZ+ZKbrT12DXbic3ronydyIQZsosD+A09eYI+WK71alsMFKW4FKHZrwfKpQlx
5+rHMACrmT3me3HYD88r1B6oEyTpqp+bD/HJbHba5ETVtYdJFyAiOESplyPHNJq7cd7GMyPY1xCX
e8nS5yHaVgheppMhrueYvZtut109R/p7sKVixcdl3kxrV6tezLKZwvQjyF4EOBcT2U8+geLbvL7D
WNZfkaxSQwKo1x4o5WhxU81ROy+roq/h7APx9lqKG3x3sApTh9qn3vH3fFG26TwSZ9VX7rOUVfg5
6kPbPrDRsXgPCi6dNuaGmo47jmvlIR4OvnjgriyvGKlyMx2np3lkxyLbgPUFq9H2kQURaxXWRAM1
YILoFfyz7e/9PaUnD4QcVlznzDjws/H/5Q8LJspI1i3Zh2qc+6uPQcyINll25mX04y4jfo8LDCvW
jUrVRE8F9hd9tW16jFkSsXgPbr7Bzx2TBcktCJU5xkdjawJ3jNfNHk1P5yFjazbaVr1DynpnnsyT
cVkeQNiSm/QwbIT+RRgcziGyO+1T2YuIxFA3+bQToKMI8V5ASBuvLf77IlzyY1440Zk6PKKmo6Gr
M0NbNe8V37IzWlsuKeRnfCkv+on4uifjfrobL/VK2LSefnyU1wKXiKvEv92u9ZbU9m73WK5kQiuy
Pczp8oOB9TdvyKL9XbIWKiiECLA93mkKfOS9/n5c8/6ni+HNerQeYa+CV+HE+8DHNpxZ6pzUw5L5
hBXE5lCjKGdZxgzvizvw8YAhK6CsgwH3yl3Nnwc+Gj08lPpKS36EHBCDgOpYAG2OKFkDM5GhoXYV
pC5z+NS8qBVaRRa3vlpcIHk4DMNs9gY+MPU4v5qJAyf+vXzlwk0jRVv9UwvMRQynMycmeXkBJqN/
/e9jEm7PDX4vMP/j/f+vwLRkzBAgng2DdOclwIAK76dIV0abQj2LVwLFH/AlZiE/p9caKGaL8AKU
T8Yy22a28XNMov2GfQ6amYLmhW/Q7/6NCpPM+V8qzJ+bjlvewn8nEnf165Skkgt1tuZSx048WU4X
d0ThCm9qAaC1gu/TKIWnNeIHlq6NZoEdI4jWGsMrPITOLvV+m5UdZxkfWFkgovlPgoyA6CFeiwED
30GMvKyEvd/XEt6gjgtPUiG/iEJJ6WxRGl8y8UUS+ks2+RBLO0austu3EIwL3Wmi/GDMtDZwxinx
q6xWbswZUBpFLw4TW9eGlSwzPGG6WQ3nISuvukpTXP32p4Pm57hdw5cqQMilYUCfUZyoLwJxdDMX
ijTL3coSVnojO7E0XzozN1dZ+ej7iRdHwzb0fbdo02NupqQ9giga8C6o86ntVYpZY28owO+HEWtC
0Ow1TPqKMTvakBMi0hDSqfY4VonZ9CNaJM2xUSG5JW9ZlXitUti1elaCfZYInoLNSwhpaM0y5bhQ
NiniHnKwKM20hzFQNjWJ1opmHsOuerDS7ogejh63b11rZbrr+t4pyrh2VLayCubXzExuLGVW00i+
J40F00CgKbem06qJpxvFpibwSM36TSkWG3ES3IFsg8AH2dt8TvVgDybpRfSsK5XTSrceEDGXrdfT
6u6Iul4Sfa0Yu0foD8zB5rtSNl1jlB/L0b8LrNgnlmGF+5Fm21FNPixD7liBc1KSJ6P0BK23Pkcz
xpxh3lc5CoQ50VEb1ME6YP3mDWk82qNfewPztWL0H0tUCDIZEr1oYiwzL0oITLKypPdyFPEpj7vJ
IN2waN+GidjhHkiVnQW4EVMNfn8koyUYFWcoY5wanbIoi2wEU7NbdsV7Fr2a9ckqA8KOzBlKK+sg
9Tm04q88y7bkfH8lQrsNLaAHeWrL9bzLtIDPQd9N6UlP3tOYD1yuN742PvpC5rVsf2ClrjZM62Yu
vk3p25i7J78gZ5u4SHYWR9XH58SffU/Ua7w/pCDbMhLaLK6PAZs/psZKiPS9Hkr7SFzCPxgrheJe
yOuV0Q67joEk8RwPZXcyp3qVC3vT+i4JRTRP/dRsDYomR6mVY2K0ZGsmU40XNEzYvX3fS5qyWCNS
GE+jZTVkk09e3po5SKjj2Ktjbxe9/OXnJhxbi7ZRQ6NSsvAETtih44bqsHiLjJcxVYQXdPhAU5K9
DJlvDAkdwl8IiCGocCn2cRK7+TQy2/DxjTSaq4gKKdFYP0czujcL6VmAwKfou6EuHHXCt6WDReyE
Vd9kbqR9E2EFjgimEBfKsdyawiWOm1UaCTRfejVdJXrAyEenKia1YuIZs6xaF/FJxwfTRyHETtPL
JoCc4mDtqwkJiV5dY/Kd/G4LDt4Tiwgi6bg2JmM9LW0eU7yqLY19USbMQUAgmiWI5cHLtHm6zRMW
PqhnMn3EOBXk627pPteEPzVXzfTXs8IqV3iUDVKRKKq0QNziWfTkWd1Wo+aOAsEjlv7FuNuxmOe2
Kru+1FTeAB8kqWeyf8n3CBSRazJtr2Ih0ZSZ+ZXmnNh6EFqRfkBDQeL2W5JeiWfhFBuy+zdQrDhx
Dm9S9dpK6UoO8YPKTxoFwxzR7pYOjfxg6i0ybH2dlg9TJRyBqLooIVdku59ls1uJHSVCTqAf64Um
3KuishRO3MqL61ckIhYA5qDhdNCxIbK1i/HPxuLNSNhf4B0scb/yixQoXp3V69aPdugE/tHNKdw9
GNa5thu0ikQusP9F14pjhwrg99phoS7+5f4/m1MG3Cb8kPSakFn8u24wkVcgav1D2+r3umEhQFFO
YDcQce+LkJ7+XTcAgaJVReIE+oofMtm/UzfoFDx/FLX+easXye0fxRXByDHfoDzZVa0MVEPS7gp/
PiRZ4oxWuarT+Yy+1hXDTz8uXORTTjUsaq/Bs6albtj5cvvWIM4gLWwrqUQNZ99JgFTipYxfg7Jy
iCagYb9KrK3BRT2MOeVO0E+7rL2bZhau2XMfVft8UnZ6b10sFnMlP9et/Gg0Wn5XdaG/G0pYvz6b
p3UI+7uTGpIgxlpYUDr/czDwfGeMCBoD8gfrR0ttvuRydjE4gn3RQbvlfZASlG2AbWzDnIW8Wbb9
duhabJdGlEzjP3evR42J4sfQ2JUWF4uh/z/GGczFv+z1/+n+PytmEYkQSiC8LkBBl67sv/d81Nyq
iKeN3ir/+5USof6GzHvpyS42ae7GBv2smAkvkXEigyOmvKV0/lvCIln5067/l03/064vCXJei5Of
7f1RoBMmb4fMoMURw/hXBgy4wUqVUWD3QBWa4ST7mSfLcPpTY2MVGD4FnG4xnprKTUNjJ5uJN3K3
uQo+LWl+UQIRhZveMpKCArANUtBQbVm1OPx95seN4iY9+20tufWo0iyVPJGJDVILLP4jacdR5yhj
H7uWzyUusQh+Lru1JbKvill2yPs59qq2fTIjfd0J0j7IrPcs9VfJ4B+rjlIrHySvTW898Y6CX1yI
h+Ag8SEOzUH4wCU2uyaLd2QIdnpijCvBkhOmnoW8GpLIspMQIUEsMQcZEQJk8LcRKcpPU5d4c6Hg
5jcg4QRqghjCb5W1FU7CxkfZhZcP+QudmtigqVzqNQsBwSC8UUxoimFlHLd1I8ev4mJoM+r0PAXh
h4H4k1BXyFcEKgdRt54TEAtIvEkAoOudTAm1NpU4VqK3mSBe25p19V5Cwqqc09p/VfvibS4+UapR
vrPsKbVjHaT3SVSehRGiw2BdRNPn0pnS5QhqbMvWtMoutNR8IW9cLbTWy6vsmKEnPguTNqTP3UGr
G/uKjyTw0pLAGQ1oolnJB+Ti+zZLHpRZZkAtQ5eNJfLGzDXCRkcY1ZugBKt2SEBT3stt9K3O46tO
hGQeW28T+IUO5E0UZ8s7xXI/4VTJmD8Wtor/FYXqoe7EFbXlOlsWBfgFHGIPun4fBn27Tpv5Fkkh
VUZ7LPPioncVZYIOoalaS8Ib57RAye6mYuY8jttJCxkgTgnLN6NqCH/orOSYKlOxN4Wq9WgukAE2
nZMKuKzUbkGErBOlfS90ZTvEPkm8LV6Aj1r7rupnk4H7XGWrNlautfw1YoaMdMPtfMYCRN5L8yGg
ZdIs7WT605Kw7uuHzgqvYqtu1SC7Thg+EdmjW+HTt5M4I/+sa9YBtRDTIjeL2ltg6c9D262l0Tw3
Q7r5Hw0rZmMpVb7XDJYDARGQQGZFCpgQhBGsUYH6RmESGZhoksRe+2fLQw154albnFChtv934jOC
+l/6Hj9yF/58/5+1yzI+Y2nKg4q4fdQ/2B+JoELeSdAOEdjLVO6X6mU5q2OYxB8ECfAPXY+lepFM
on/BEqmYJv9WbgIYzb+UL4QM//7C1eUc/wdaey1ZVdU2k7qTk3g75gNSNWkz+5sCbN3oKQTRLaKR
LXhUKHga8EhiSx6LSdhXm4KBrtzWAFwROlzyw7CTbq3A8a+Pwl5XoTkg+6+VszyYlzyrjv1nR1D1
lF2Q0jtidqmFK+s/WwRRE8f5fl5CnaYTNAoAxI2KSidVsFdu2moDVkLood+Gh2E8qqzL4jxazVar
k4L6HjomNC0mH6xuZH/fxRAsr7QXYDqrON8e9NeusvOb8b4k6KFi5+zVcQEp7sJiK3bnNDgE4bZh
rQNkegVDHeFq9yh/z8JbSTY8QxdV3Jq7YE+SDcALWBjVImRtEQLiu1HBD9vxOyvySLALgLB5nNtl
s4nQ++R7vsIkdgDp6Y4U7iXtUOHYIyJo3ta5x7MNCdc0W4RJNhBB6yhg0O77zi1BQyi2iqKocRBC
uYHrXwLZHjy6NhEgayQ+FZwNekjbOXQyhR8RJA2M3PdGBr4Oh/e6kx8HGXkClyF+OzlSDcFnTWaD
LRwFfHgV20rrBmGMumaEUsPelQ955lqv7Tf6SL2zGRBo8xZ7UIgECgKxHdKCgrT7Zt7gaXiCYzkJ
/xrOojDiZygK2juu1rU6nbIteDzvgujfnpnZG5tgO7sQfGwdJl61UpQapY/uBBFnId4dEshbwmXO
0QHSc3xoPIDYMiYucm2W2QFw33oH02xxvz8jt6GlXKTUwTK6sPE9d5ck2+jZN+3AqzbzZVrnH7qr
rYAiO8w1j5vIU2K4DLZyRZxKJXvzccHaoyOfBUYU5x8/FyZvjquDcHRHrF2nsDiVnGSDu4YJZ70V
WKPX2vO4Kxrs41tDYK8pHW5kTJQXXLA5EHRpBjO4yb/bdfBMZztQkfgECHN+KLmug4gMLNsPWCGy
Wj1G7O55AejCYkJElaE0b8D/9BDJGPYCR2b1EOi7vHwcs29pmu4zRYcCexvM9bwruN7pqNEmT12O
IDQyqflEzzsW1xZXpo6BHtnG78l6fresyg2AxXX9buysNdDzNf4Z3hf9RJJc84RQw71IDkFu9ne8
Nl0CM0W7MF7iaG8Ckjx9Ghdu9DI8TU+3PrmkKWKOV3HffhW35lZfo2f66F3wMOC544sQIYwXtcXY
XLX7l4ieTKNftdwDZytOnuuf+a+skAy9SucXxkHxMwonAHg/JEW+9TouZ4NsTychCy9or+RDc2+J
m/5NGt8EPr9tUpabBaFUqTCoATmd/qnNeo36W6SQ5+qAEkQmWe2/X7RUtBt/Xnr85f4/L1rWD94R
a3gIGSyh/9isX1YlmO9ZWi+yDvyiv1+21N+sZbVNFgERl78uuoFtWAZtAdr0CrIQViV/o1lPZMKv
l60/v/QfVrQ/XLbkcCpZC1TVXiOUwGqREGLY5PLrNE2/LyS0CCox6Ap6A8q1OYMmNqG8NeeNWmnv
g39aepp4r9AUlXsCvDm7Ls0cbZVVd0mUuXQsy5Pqi++Zqp3UgBAvnYAtwT+WanegKbjpaVjVzVM2
q7eATluodNehKVe9T3iZaG5Tn/WGVNF4BgHpX3PU1BJrCrH/ElGSLl3FjsuJDJYxzwQukp2r6ZuM
kHDmnjVbavrvOdJ/KTskydqEpB4hRUgVLl90CDoq9yanx6Dup3QGoV9kza5P9fylKcLO0fs7sBhI
Y4pzbCVuq0THOaGzPjCBEIDcBDcrXDGYIChklZZIe8n8kMu8dnO5ZtI540pLSg3zFt4uczRcuSgu
poGLoa7ETdBMJJObgbEKqF5etMowuO6Vb2OXrw0N7qalbjrJP01596nlTX/jtZq3Yhaia2wU+bfg
B0iUExqsnm7Fyo5OdfssCZm2r4w0u87tnO3DvgPiJgO8dNNJ4PFYZWzl3Ixxfi0NOKwdRTN/5mKN
b4yAB794UpMu2oqxfgV+vTKCr7RSV2MQ39JaWQ9kSRPudkx5pw0BJ0r+lQXDFx30dWvuUzwfqv+c
VILToBf+x55M6GMtpxKqVHg5ogpo7L9276C80434tXv3l/v/PJmYuNKpqg1lUaz9q1nx07Rq/qZp
y0CQNoUE22axhP+c/Km/ITojR0WkfOZEtABHfvYxyDzRllwWHT8X1Lu/aZDSl8ner1zrXzZd+9Pk
r5QDEbafRokXzcV2tIJ4ZaiB4MgKpdeIKcAYmgON70A65Op3idg7DcrSlSbT0U1Z3wy6NKymFJhx
w9nP1arSv461P6Bmme2Q2BNLkGRqxfljbJ6lsTXc3iyrFSUeVnRWZI3w0tb6LowTy/aZmCvJ9CYp
EoIfIEDReGJMe4cV/qjn00tXRZu+Gj2x4ggeB310gyReSXK9EqOayV1wZ8xQsSdzKzZ+9DFrCYKl
A4cFlR0+kEKurEsZBiW2hNS8azl+4TTux2n0wlgLaWoDvSJ2e77VnQ5qDeXfjQyn5C7Amu8mmf6/
3J3XbuNYt61f5WBfHzaYwwH2jUiKypItWw43hCNJMefw9Oej+69dqdEbfdvoQnXZlmxJFtdac84x
vhGuh2uPfQWmyKZQh5x0hTZg0nHQtOzMr9p3p9jHfpmZd7JUCcu467FMVeF0Gw3aZEv5OczHwNOE
/C4JMlQeao4MOE3Z35snPUdULGfqnmaKe82S5zRP1kWkYOUU3dKUXpJB90R5gg0ip4za8PW2qFx1
6CHxmOGciCbfUebRy2h8Tk3xGgw6onFNP+llN6Gj4lFE1X4QWj9yfIZ+c1hjQ97NHJkZ6xxZRm3w
NDqzNm2Sbq0PMeyv0okGsiSJZ+zvjP4Zc6uFkn4gRrsRnmPxWUBdMjQh44IO7vGsoToSIb4wu9EW
zF3oB3Yq5cspfhCsnY7gqp9QgFUnzdqanNyF/Fa8wqqcXia6EjIiQXV8sqBDpYXH77kM2oWe7/uJ
2W+dchRMi2Fy/68udEon9xag5rH7CKIBw0lRvF9Hzuj/5jXMpJ5GwUrfFIbuXFH/3QSC5ejXNey3
+39bw5hAzB1VTVJJjf4zLfrbGjabPMlg0mnt6vRkfyX2chTCl8+RidXthzoeNqQ1x0sTYWFpX8KG
f3Ig4hn+toj99Ni/TKA/nIjUrAzSax6qmKDIj5mLRsxUg83Oz/6eHClLMaEFN+VH+UGTNt5M2/w+
PGP88Z2qWVChkzN/dWHZSr59xSeI+ylHVAQCwk69aRVs8n2wwQITnvN7HEoqsqqFZTDmt1NaY4E9
bOO9fiIE59V/yu+n7bRNHOQKTrZkYkkFq7wSmHQy15HXbIMb2mm5LbiGq6/he9VAahypvwRCZgu3
5hOe6+yM46oEIux2eAee273+ZJDuxA98nQ144ux3GjTYQ/vwyAPIcxuDXYIwYtnvlW1xVh5oXPCM
43vsUSk/OTxaMFSxQJJ3ixzqOSxdSdjypDBTkTa6esPzhQHb5qkEN+Drg02FneY8ANZADvtMxo+n
TRDK5+/YbHFeF8hiWQiDNa6jmKqeGtjcZYVDMyJlVFqgKVxW3SGv8Fo5MY9kc1durK31EE0eVJER
f/h9dazO1zPtvXsyN9xhSZDiIt+nH9Gm9aKVaiMm5jepn7qHYAOkH26mbN+Fy2kVbzjGfnScH1Gi
tNuhX+YAIIGngE5onQGOd+nIxoN6b+FTnbxwOGQ0Y8Jd1FxafgSpu2tYiMvqbrbKrfvb2aPwNOGZ
a1+yk/oSrHrXWsi25AwYP2nNyog1EEMu8d1FvLlohdzS4kQHcKnW8cHfJ+vogM6zW1S0KTiilrbw
JhLzxApLCHKyStJlfNA9ZZne0mJB76/ayrK+YIttCOfWF0KybMyVj830k4+kHEdpNLlXgJ3xKv36
BIdgrFeoRnziGSIUlQsdg+lJI9xTX3SYwjQXCBymXvnS7fpLsQ5ukzUGeO6RqLavoadw55Z3skCY
eye+8DJUp/Q2PQSH6DC6WNTs4l29hBAlMSwD108W5ufkmKljVY4Sgindd5pLz4fm/u3gwKbe5Asy
gG6NFKjy7EIGaQWLakigEzhx5lSopTHapPY4294cP9kw8XeJ8zoFq2bdvtQvPE3xU/yUx4XpBbfY
RTH2im58qwPIfmOYEToBPmE6O9HsssxftEckhbaGx5VMDL67vOcl5ile77odXshtt07eG2vdX3R8
yeVLPoPws7vwHbKAwbc4mChMERRvjEe5tIu72ZKpetbb9VQfxmQ1pHY4bfGv8npSpKQYkot1s5Z2
wiMYHiHw0kNzx8v4Mq2LZb4RHia+auC9xGX6ITxwNnLASt8TuvVafxC5RN/w3lhpDxaKxFemlumN
hvknW7D6TAKpywRDYPt2Lc3jppLvQJGKbqZVTVPvholHOdgF7SXuDBcHiedbIqFmXeiYwC24OChp
N/DJBATswsyMNR4oC8pyFyQet+Iy0FsnKLg2FuaHf5EJoFTpaqAdZzWac8ukV4NeZG6zFqitY9S2
8sqq04lzYJoerDRioksPZyarioVIs19P3ZIHyW3S+241rZbTojhrD8q2ZskYFhItHHZ8zID2lSuf
1s2fVkQWGwzhyIZdiD5tuOrjQ0krrNmyKPMotHwVamsl3UuY8StP70nlYnEjkmshPo3jI/hyjnnF
sOsMIqNhGJHMxiDH2PiParcosfPw+0SBiRZWJV2Cvg6izvAZZSngXBAZraMgSI3tUbBResZkNzeH
q3vdc5dDepdjhubC9vpV7BToWCv7+sxPWzSfQE/kO3JYGEPYRvesKtVGqIKdZeYInV4h18751Aqw
9ouFoMRKadhiPSD7aHppKJb7DSA2GlFofsd3motFdkG4DUwX+C4f5ghOx3dRcZg6INf1V0ZzGcK7
MF2jy+5PnMnkO1rNDlxen3k00jI3QYHRZRvJOCT9Lu4x+9M6VdnfAlirNAnNyGmVEwJtWmjjO0Lx
ZEswxdsM+C2uOMgSNKQL8w2oilYviw7THo4G8gehFZXcZ9OfpxA9DhOi5/BjLDYZqzO+DuxqyQqO
HUI0pFPLyn4ZCCubjWZUwfdmxKLy2FI2jg9huJLzlax5WbG8PtPO018ZCEok934YL+1J3uFLK6YF
lBsGL42yKRbpKVwlt9khOQSn6VOrFtKGI/6CZLxjDPLvrX3MPvNItOud2+5CwiGWWMCCyMXcmNr1
upRO11XPrn4eaa3W5JW74pt6jE6MG6OFfOQFEx+r3sl3uyfBi58mDvNOUO40Av4e5WW/K8etQYeU
lY2FVtn698JJ6W9abMAG+jLfsdY6umAJNr6rsKHDDMxsWIc42TKUPLb2pOIMwTls0wFIwNxiOF4Y
+bL1Hd5+AVf/ygc9kq/6lfU00RyesC6byV7HyJzct3RKz8m+G0i36pYG48KHAOtzGS1r3MhIp2KX
74xSOR2BZJ3bV8t8/9MMYWKkbgjdCLfmtsdgLWZwcuwru99Ds+c9jyLzaPULU1nV/HpeMwzwS7jz
e6nfXzex7vHX8frcjZtsuGP2xU0BraiL/jWgU47/m3kpXnASDh/I6fLiY+V1+2TTedJeX82B5/1a
X46OsckO2qZcG5v0RKQ5v9hluUQhvsk200eyyfmoRNq+bDFWqhiDiXCU0TCT6rgpAQhv2UlFRg5L
lWnFDSUMw3OE/bMtULtHsKgbn4l8pIVcso0vWDbtAjdx48Zrw8OIK990XMTy1dZwyyebyFqXaKdT
+9BcglNw0t+KC/3Wijfap/wmPEPl7zyZMLzmwERlQ+dUY8nFSdoNGFGcPHJElb4KU1XMoPVJ3Un7
WWSNlro99uey2uQV0SFO9JZt6rNGXxdTrjuVi+J5ClfqA6tPfsR7sZzeOw+HEl+8uumS5M1l5cXn
ghveV707P4N+1W5JYwjJl2dl4z2ANXnLk/6EmbztF+8ha9TsnOD9gDO6Zz2rvJZDFs4FetUo5VsH
wav6IHAgO9bnKxJ0oILYTxld58urK4OX+ODtO77m5iI/0+a261X9ML9D7dBjTLUut8aafrtnnXBU
26JXwuTIgGoEt1h8Fu+B897bM/ri8XIx3ffW9u/1vQwEbYOSdPP4mG4vgDiBUHE4wgKvYOdimV3M
OIx3wN4eNjBbvulxPOYuC4hS8IM/hfVlC7/j8dIvPpv9avuYHh4v+CIX758858R+v8GfzJ32k/O4
3d58knv4rrvzLdz9zbhYrd7zlbLYqvb+sYqXF2dT2fb2kpAWutBd7h85QDv7YvXAgejSOy/3hb25
f3oCgnGKvAQExhOMx4W2qXf5unfmXj/EC9qlfLJYvJCajCvj6elpsFuHrZA3WB86g4u2daHYL3P4
4oE0D4+5Fv8dXhS3WjztHvRFtjgcXsLF/ctkc1JeHHAL23CTFigXl9ImPPjH66G6hLfqY3Qqd8On
cJMc2p2xiU/RKb6L75SvB5QdgnfuWvEuF/GGHJ4eKrddkizuqC2k032+ztfBaWDZA+SB4f3liUxY
u3N550TYmVnI6jXMZC9fVxfT4ildDyx664O9OUeOvTnwaCe3cw2vwxM/f9sO9B2pli1MkRw15sL4
lL8W5eiJSFi7PjW33fWU5S8F2JiQ45sFRsbkcEGwZI2xASEHx9fK5pLJ38meFHdJshY7r8SHznAM
F7gtd5jYYJ/PXgYcuowCb2ZZoUuwXn8jcYbAo1U4Qu0E4VI7IXrEimxf1zhh44X4fEke/Y/LzDkf
PXy6Jg6/ejN6oydsxQNmvnqDK3F+f9UbZYENF0/tdFb4DFAWbBkzJ51/z/+YP8lO5/JNmM0ZKL8W
yaNyN7PShWXhaEeWngWTXD7ub5i59BtjXoDUV7n+CMSXTvyY/DeLooFo7NlXNvhvV4ZW3EBvLjxs
vjGLU7nMLWCijvhskJvaP4rPJGbyMcd0tGTiHMLGD7Y4HsFkb3jPkpW9Fic8Sp6JO6b4EDmtsCY8
96/sIBqXn2TXrwqKoo9aPdKPgbfGKcY/BMce75Gd6vuk2NXGMlcD91/b65jFV5h1icUEzakzPPhf
hj+6/nPm5l/d/z+9DsRlsD65wzxW+hrx/Kg7o40LJhoG4Zd08qfhDwHUIvpMdHAqj44H9K1fi+4M
QRoWDkQNFhmh/ygHA5rpz62OXx46Odp8/YdWhziJekvKeb7NBCjIqYgyLMYdpJWQK5SsOYq9fiyF
5hhNxi4Tw3tF7x6Mrl6qfmMbmrwRB+EukxrOFiNbTUTalxS5KdqgNGdC6kdaC1CztyVURDVqoiuq
ItX/kCYLpz5sFzRHFdqjUorXMsfTiLZAjjbJEJu9hlYJqNwn0XPhzB6fQqdS9LPClD6eFU6J7PKy
O/RWofa16X2o9VsDTZSKNmpqJGBAge70qKb4927ocw4ns6AKAQdhN2xLle9Zs+QKh5h4IYnAdJmT
dlfOjmizJDRaOlqtqUjBqhTHGg2XkIM7zIYHnSOvoLwrKL1SFF+GAsfD8WcZmDgLwgJkDQp2i2SW
iqWzaGyq4ufCGGlh+qjNdf9NL2UGvcj3gfBxii3kDPoSAtSrUtzzCi2tQU5fiSAjlbEGTBIqS0lB
PUCcuEs45YucJiwDV1I5Cj3ZR3TT0M/F2zrTqN168y5pgh0sUvR3oxsn6lZnmy1G9aHsSsgIhFxY
wV7g7CEoNKylHn7DLGANYE7Sg1cJnYPlFbU0NiQ66cFo4GlMbpBPHiajQBoWrUAREwVECpQimUvx
GlK8m5juiFiVpWBB83Qvxcpe74NDSeS3NSUYNPiWUkaFzSFWtJyxE2z0W4Yd4kPWI5XGkak8DVmw
TrIQIdb16hOggjU3IHNV7lxaL0pQvyZKh898WucTo6wGPIcv1kcsT9W7jiM7nwqRFp2fF28I2xgl
mmIaAdWIOaZohhMHorUPmQxmgsXmnzyb/UCB1rUfwmx1iOekCUnfRDLleFUMb1Gd0/3Tr+iFJeQj
eh8ejaxXUWZCj22q+Ki1c2CJTvzzZC79LoQh0uhvPu0Usp3STWPh36k1cZ8RHVdwe+NaPPhGk9y1
XBpIFz+0QnDaUty1Peklw7STO5AneokhlMkB9gNPU0LLTpTIU0VhlhiiFREx57N3Som0M1vQIKNy
vuat1wVwzYuBEwA9nUFpnbIWoRrdtD0z0YKdNhNU6ncEFlczjuGPdOHZEBTx3mrX/9qFn0Edwzlg
+qQUQY6l1/31VN+G/xd85M5L8/KfqdzhJf347//iFvLPguO/uv+3Jrc5J8kaTNz+Q3v+ZtBDqEYK
MxwH43e5MUJ7E7zh/KjmKd0sb/u27PMlFGoGj1NjqPgPl31V/2Xm/+sDn3e8H5d9AdUZoCU63Gmy
keWN1EFmQLioez6zrZkQ5ZHUEuzplvWf42eXLGma9VsWbTfxqPE8yp6l70nL6GCUN3pq2cK5qpwG
N3hW7sc55QgjvX/Bg7dSXchhJ2lHg+UpXhWtO1PFMMq3t1fgKITAOKpbkUhLFM4Lms2mOuLtl93i
CSELdJ+57w0UYFpHlnMErQAwLNzCKetO+gtV7Gu85Qw6fAEH9BfUX/0tH4AGSFfcu65o8dlJAt+q
R+I/+/xhCAxrAAmOtoM/Q0wp8Ux8GipBd4qsLYJ8xkrAFcAkvioOjn1+LtFIcyoqab1ddcSszx9h
8foK11F6xhrL4kmXBG1VK73jfKfnIj3je1eD+4rq2nqZSCBd4YIfjzikEDTTvymtjdnc9Sf6PtwV
UBvAaBKXMOOP78Mthntt/q5fuafiGRe/8SUQi23TaVbGYU3P3p+HBuFZdfTFNLpkVa3jdb7TPM0L
D81nvDYlZ1zGoSO/ZZfwxbiRNvJbXjkxC9kxpSYZF+ioTUpbApu2Psl0jtAfo3ItbDA6rBGmWS9M
PaCfnaJ99qrfie9Fui3qE3ZEyQu/6pTkVl8qvKIDdeb1MtctT7a0ojPZFruPeh+46Ue6XxfxMaKq
KzxQXuvKmOVolTzL1IhqDXaa4pGpeh1up9xF9sfLUBCVxBugKxYtmYBlOPew0LVlRLPydmTTQz9R
FbPOLrXeaVE1+h0JUiyJXXTDHwBQyQqUFlLlSnSp/AFDoekyqoPIjyTDaAZTudbFmK3rjmq+Dx5I
rLlG5yuMTNFcoYwwUbkk69mb3oFlovAon4xgmSlIHu7oKeCOxk/Pp7sZkzWwsiKRaU8YpiqsI3Z7
QogV+c/9saLMBzqEUrHRn8iXqod4aVXWBTpRGLi9Aa/5WCk2WKvuhkW6P/JXFTgcqDj1E5RMpQHp
iIjEktwBV4th65YrtKDsVdQu49qonYrG4wcDzTkgTNsaD+0+von4j5HU0ledcJneT68Mbq7n6EZ5
4HgH4jB1m3NzD7cKvBQtHofe00E/lFv5IN5O5+KN9zeCVF42AF+8kERb4exeYTQnjxI/fxzPcU31
BgiRZ61gp4woIPEIMD8ZKID0+3rDU+tvSuCGZz5LzZIk89+jN535H88N7kaO8DRIT0zz7WDk7aXf
0cKg5a4kq+vkNft/67Y026c59yPKmAMIDIakf78toUX7aVv6y/t/r0coGqAPiTKnBWzp3PM/s1cC
ZObP6UihtW/i6m/6Ee0PnWIDOzuVB6KTGVv0bWPS/lAQnGBvVw3Gr3Op8g9mr1jbfqpHfn/oc73y
Qz0SkEkZGpyVt61hzCrRHBUaCn7jo0jzZdUfrN5/EEyO2hLoTSms6R2AC1NxOif6JchOUrOaRiaO
9VMbEWA6nHK1epRa+obM+oNoEWZcrKH/MkWkqrMjKOosqcUT+6SQqa6C82en88uDjHExsYN+mdb2
QHaJUKoAqyeAnFEGCFSkuzk5Pf5c0/+crkdDw8cB+/rOlGONSIEicdGwmGs1VDniEQpCAjQUF0mr
AXE4OUKrqyeztOFyq1MPG6Br6Rdx3TSPZKJIirhJkqcsvSsaaDcIrOmETPB5/OPErCeOkKd6ouRd
jfewZaEpPLVJgPVVC1UqXgSD2XTxJuf60VSSBwuJd649akm8LfzV0K0MqONdvqvY3qtuN7YnEWMv
Qj+e97XWUDin0ACfsl52fRmcA9uWzqQ3CF3D6pdEKc9DUVMIFj1MJGn88A1KHl6qSkbxEkkrJd5N
OcaWSqAGSiHHV9imSwnsWc9zN9LrnApeB2lxTkSVHpDC+NVMD9cuGW9CsYUn1Q6F6WaDle9U0WRz
r5SZYF9UBVLlEf3amXSZZq2HuuXIVUKWngJGJB8wCeUEzg4TYxYlXsaYf7qh29YwW2ReJaUrln7O
8gxyCIONKnij9SqSF7soa5pSVINGexs0DPOiK2zE+16kpyZUq2bS17EqL4ewcSoxZZATJAdz6JaN
Nm4bK3NEYz0MqyT23TIuceUM24alXbiK2zLdxwKkTSOvkQhBFwyE+9yXLYbbTBlM3VV1ddcTRzG2
2b6tKsTQVKxytI+7aWMlsl0Fwq1SM6AVeMMYMWmpH0HP/pumz6Gc7zWldBGXbQGdvtRS4fqw5JD/
LEvkRWMXeaOknwuhW+AQ8wRddThcrppAem6q9kFDM2mY1IJNSNupuB1M7PLg3NsGbWdiUV6v5U58
G0VjH2BCK6Zy1XYFKuuAIWooK2/p9SW7Coc0hePbG04e5Egjmqt5aEKNGYLwEII08mHZGzVYyiCF
Uzdow77p/ZOBIRmJAUg9I9+Y12itSaSOU4hIVXCvMWvSh+iUDEyqivhmGC0YRtUtrRsggWEYf/h1
MdyhaCStEDtI8q/uW6nULARkKAZSQ9H4e52hYoo/7ROz6Pm3+3/fJ5ArS5gbJRlltDiLgr/tE+If
9FUQLdPX4g1q/qjRkdkn8BXTS/uqX+bd5ds+wZfQOv+oTvwH+wTNs5/2id8fOgrKH/cJArOI1PK1
aMv1ECJnsFA3mG5tkfRc0R3F3bLZhmt9Zug6GOud5D3aAj1e6eGG5bs4G5Qv2S69CLMImHxR89ni
TC1pH4FlY+liZjvZUwpDGEEdjuBlTK+3XBPmCpOtXMBVa+ahrLWdJ68NzZ7rI6izzQilIBsckSnV
m4G3QH7r36x7Za9EN/PR36sYszmJeGRtkp323Dxb6nby1HVmLuPbPEaDSyiPhaTvUW52ANIRbCSb
WRp5Xbcgg24kJEjWi0WVr13JX42z+yZ6ZCmTFScespvsNh2CmeYEqhTOzwxjUnhdFuN5fD92Kvk8
p6IEmBTSXn/RDosB1wk9Gc559Ygm4L7daQwwgAatis14ZmSGDaSH8vSh1t54hgo0fvFkFag/M6XU
JD0VTPK2uylAWzHXom9oQXuFwszcehE/NjfdDS035l7L4bk+4t8oDY+uFS0KS2dLhDd47f697Ye5
+UpjmKxAUcW5hmT4b9sPXGy/mQ5+u//369dCKGfwFwSBOYnq+/Ur/SGxWMwxgn+hExYtaD4we/7j
Vfh+/SqzMs+CG2SqxAzOF+Q/un5/aUD8+tTlX855hVaZVVVp1RbtIUEgb+1IMJs4rJRs6Kk6gmQp
15CCBBFVZtyiwM10Wlr1vqHxaQNdkdBSJFCDovI1npjg5/WzOuk7rUWSQR9zMOHypeEmrJXNqLzM
MAlNExRkn2Q99ctERIvWjIOjCjA8anJq5Mo1w6tXIhwIGPHjJQXMsJJLZe23CAZ8LbjR4nu/e57E
CUS+YbzG2TjvjeJLrRGMYqrrsc6ezBBaX/zc+FzKoDN8y1iK2fQQNJ3Lz38o2zR5yFtFUhdWFOCm
M817fIsXPZecPBafJvQlSYr+OAUfFg7HTiuWWTSJu5IYdjTfxXIiXtFWCrn1fI6CzLZHyLaTOTs2
VEDfmVKvJz9dBOXcTcaX0MM97wGHcUQKa3qgOvIsGObGtdtpWh04YQ7avpJa4gYINR2TdVWIr0VP
5HzW+KsSD4XWYyoIZtSy4hn0XCcOwoNsHbur8uTHSIKpSLH63icWJmGtvxUajtT+aGySqHYmv3D6
IDnnUvSA8d+WgL8perSpFHElSEgMdIwO9Kof0jy6tTpdO5Lq03Tqqi4Fd0DSdiVXdSilpTYZG1F+
q7rwRSrlS6OTDtGUy0QobutBf+gRCgdquW0JW62ulZOARtS7m6jSD0P3nssfSZuI7iijXiN7b9C2
idE8VFTQu9Ev13WSvOY5WTdIg4IJlwrN0SpDfJROhqum11ejIT4+VOZlLpt6pwwnHRgf71yllz/V
SBwX/9Zi9cuuy66OKHcG2kqKypX+d0JhUf5dKPzr/f+ziM2eXpTAhvpXHF2ytqg6KWT/7LB+9zoo
f1C/0l2lHv0KQv2hifqVE0N0F9cXAcqWqf6TNexrCveL12E+z/zPM5+7xz+eQRJLEacsk/VN2XMU
GG+zDAXZCFNXerqG6I2YaneYxcfQaWGW0m0lHA6IuVQ6/YS1Jlq2CoJN4zwK2Ojpq2nWekQ1F0Ze
ZqE2lHCTF29C2CwFnP3tCBDLyJ6ybFgxhBALUKNghaSCnPaI6ZlZu0XHDL5xxOudIKXoLB+V/q4s
w43KGSdCw6SaqFIkhKHhMLhCH9qlqOyKoD+G0nTjzwK+zN/jrk8WY2E4VkjLlw5bX4KVamBKh+JF
NoPjEM9jK2yRmQoNndLbMSrUg2mmBIuuQPSs1fVtZtD9KwbombT7BsG8NzrDK8N22gbw6cAl+tPq
2opHQ2d8n3LdSp2naNUOPsJGa4hSaGPjU5G6p7ia3bvX9I72NAc0Jk+L7EqQp6rW2KetBi0hclG1
lpZUKOEIln1M0u6sJ2AcgcXg+dVxK5Rkx+akO0FD8wZcbk1zU0OBp30KPWuEKFnUpo0JyoWOB2D/
PFzR27L2CZl1MxnVMs5MVJYjThH0TGJtx/zipghtqyoPZJYO/WrQ+P0p5UVMQ3nVhPE90aBk0HaL
liZ7w7BsNVzTko0jIROAJMCikaBI+s4oIfuJfZYTTCBqdPV3iVQdrwOpNe24VEx/3/f3uMph5NVP
Ezlwi0n2D6lpjG6ulRdpVPC7pZmw08wB3q9PGOukRNyqQCg+1iRrmEek4F6kJctOTnSnU5oBe16N
XsVslV3SSthMyb6p5yktmLLVlJsmIIQaJqZIrlk4nIMqd/SRIjGuUSWnALcCKQYDiwLQohKn0naV
aNyECsqL0R57OGhdgE5IVpm+1VeCT8BAQK5seIqyVfcbM0KVlxTFss/FhV6h3+wns/Q6veMQLfAU
2k5M3aEKoA/jZ6z3SqKs1KxZM/2cIP2TIalzS3ahGc+G6Vs6aQM0L13CKyJzwRHsQEjGpEZ/rst/
DnxOf/qY/k/Wpqc8Imnsv/+L89YPV7ypAQWBmkTssiUaFEAzlunHKz6LoloSrikCZ3M0nWGSCWaq
4ND+W1f/uV/HkZCxlGji6OBV+fsSVP1CTn23uv3l/b8dYQm0xuJqcBtRmnuVLOTfSlDpDxZ3TQEF
xSTtT47Vt1al/gflKg3Or81IxFj5/Qir/WFKjPtmbLtJ6Lb+jzDqYDF/ejP89tCtX5Z/zvSpIDWS
si2TOPOKcaLRLfjgVtDmzRDnXjlpqUaYOu0d1+/bDiuWttaC1JbhnCzKHq4k2sEu9y9mF+b2NDyq
V9+VE3NTZPAU/VXYwGKvaesnIroF1IW5gLMCr79Qm0zzV91INHbdusmcc5BJ6xp1XarmKAWyG9QA
H+aVsXvbE83QP3YCfVKh2WVGsjdweYwD4uu8+JjKPifG6Fbw62Vj1Qb0R+1IzqMVCgjwdHNb++Ny
ttMOCqnDZbmPymmTKCU4auDuubAvjPd2QgmODjcqgnPVo6VsJ7RfVo0pLy4A+Qa15Ugh+caaXt1O
puZYWNHx2FKlxG45Q+tkE5lvK46Q6sb6o+CLdhJLPatEFW5Qguy0MPTxySYHMcblmkhDf5GwUURN
5MUBYyJTo84vR34yWAdprsiH/N2KpHPHIqvUgq2Tb3hFgzEN+tJijU6H9uxnsIHD0jzECWxRdTqV
qCV6QPA5v1tH6evzkMbJwRr6cMnOWpEf0jXRrpRokkl9F3tlbsIJkMWFmbaVNw5T6oYFZGSMZp0m
uUJ59XR0WaPQuMrEXpBqBUfxZtE3DFZUOVsH1ls0zc3Kk28Uh5CxE2/6hazwRMxwLYiV0wsvSksn
l/THQCxGUOq49Qw1fgraAdFCXEeMPzuZA7xKq09ve5VlnK2rvpYqr4uedJt/6+r0dTZVIHdRA8Oi
Bdjyv5xN8dv/ZmL79f7fzqY41SiFVYvpjDnnEX5fnWaU3jxg1+buGuqueeH6tjrhVNMpvS1VB7Yr
frnqvjXI+JKqGSKagT9HM/9skPK1+vxsxEXa8P2pW/NW9sMg5Wr0lR9IHD7w1bgaLTGU0SZw+3M2
MLyDu+3vqm4rPs9Kwmo5HJFH9jfV0iDplfNfCUuE/0eX6FNY5aRDUM86KiEw8z9W5b70sLpZpPkp
xQbTxqK+Z1hcImfGWO6FXr4aTggyqYsR9D4+67aYOTO35S5ecfg6MZknJyDriSXUm+X01VbDpaF4
Q3WcZ/Grr6iEYLglvEB14dnH1la3mZ8opLioW6aj5DPM4sx8o63gaxIlVu8zEshK5Iz4w06QWuJg
fV1K2znWjTP4m3+BBVU9MSyNt2gKZLIHbhkhMwMfL/4SjgDtcFe57jtObTs60q5g2SXlMZFiZIiS
IAd6Zie+g6sPltyJ3h+3ZHLNABprhaVuaARCFfP9NdYLBtlxz+B/uPUBfioLD859uyJtAZIbfg/r
Pet3zPx9REM2ugC6d1g2eDSRdXs12C9A3M6ekbto/3EL52V8Z2yerTSXZY1dIFvxZcNGPefMf4vr
03T48wMPZYHqEOGFYypd8HDGd5xc2/4kHcwVR7Mc9+2SteElvZuXN7Tm9EKl5jI9M7mmuS8ka3KX
SFYgMWgOI2rfh8O4HtdzjBOODd2BvFUhGbllvC3efeXpDN6fM3XU+JxDD1hgZq27tGdEzJCc35TA
XCt8oDcwmXvebdO9CeCn898CAIjU/cMxGQ4iCkBW7Md21rgC1RWve3JwpEcysjBmnxhsjaQM89uK
vH/zWqajDWL5ByzAEqH9fbMQMSvLzveT1rwW/nb/b2sZdTYnLIWD0Qw5ZFn6n5MWJbjK/gXKnMag
wer4fSHjhMX8eG4FSl+nuu/rmK5p9HJYcPV/jBI3eFY/nLh/e9Sz8vbHZYzk4ChtzMncWEJiLGtx
uAR9nAK4NXKnN1KKFGla9iVeVjLADF+B2u+fJrXfqiGBzy0MWopmnHBqxCI3GMgfKpWuoLqT+2Qd
tHcCso6GeaPRnKv6aMR3hEg7lCQLAZW1mmyG5CkUUZdQJuKvkZnbtZabJLFNQjKiypVyRebdTXGE
f0i6N2eah5nMURufolE9WCG9uyzQA9cKu+RdiUM8tiEfyqFf7tuefpOKBrDGlFfJT1o/xIeiKCTH
N3ElWtYuyXITwUxHVoGUi0+C0ascgshbVfOt4pdbIYRKPpmgBWWGAaRE95Hsr7RWKu/kODpNybiX
RKIodSv8F0c9zc1mmcYUdQF7MmXK/1KkfEHzf7h0/ur+34oUhmGw6Jh4ARCaO0pss9+KFPEPqD46
ar5vCsBv1w5UUY3Nnz+SbMxSwO8lCupuRMLAgMSZxksN8086VF/nmx+vnl8eOCOGn6+eXu5QK8R6
sc1BcoCtIbUz6Xs7vZLZKOSGY1xrxmeWYdd658bXR5P2SgRvq36qgw2NgEWto/FRp/2QKScraOH3
N42jSYzT/z93Z7bcuLVt2S+CC30TUXEfCLDvJVLdC0JSSuj7Hl9fA7LlVGb62uVXn3AcO1OiCFLE
3muvNeeYaR/RkL8TRnxa5requDNqRlfhwBTch2KzTTCQaOq70uCN5vu9+CHBaiuU5Lm6aNQEWv2+
pxCkxDQJjD/vLcLzp6LtNoo6Lgboiq0El15p8Sda8LmiBttvdPVc2RHxfyRtT+mt5CvIF7oNwn9r
BsVuGL211kuOpNyJ0o1Q+Pxs6UWJhMe2NhzKsaM4YRtNxuy9ftQ7Io5K0NmSQb3eoQjzDW1nFAZC
K2lTCNhNS3k3psmiD69yYsozoz0LYnGuVesg6el4GbWG0A7LKE+xSoilFT8ZA2+vHxwr2cT5TNdP
yXSii5JgrVfhMVKLgi0SM0clk3CagkpH7BY8JJm5CdF0eQpCZC3t36xJmlyhUc7QKkuDew9y0trX
qJh90VxXRu8TBOmnBmeKRoyPcho6VtRQNXDBxejlqwTym4hoUkDnp2gbmWCk+AZXTDYod33dLSJN
cDw5W/j0j9w2flFlD7CpmZLZlAbeLvNGYGTtSTD1jo1fPruu8uSXb4PZl3vJE+iyy/ktrbaAHJwc
CJ55iDMSJkGqzPyMgAFTbAiMKgw7iQwcrtK+8ehKxThEO/2Wjx5jjfhbIWnbZCguXWwdIcLMw3iC
tjV3UUimfKsOMx9SYeGXC9MIGc/4u9w3safhENPbbRn08zJWj50+ZbYMIn8J/mRIyfJx03oeSG1/
KaH/GTJHp6i0di6BLrYkAv8UQQg0rTZO3amWEyeDIrVvTLB/1FECB7bKR7qWdP3V6K2lGAgoPkOM
5NrwTW7E5Kh6CPbMzLrWqXcviuEh8IY5K/Q1zGmQNTUAgpI0mdi1SaPfuBGOdVwRUd7wGx9g8OO/
1whxFlTyW3PKZwrAUlOd1MqRHgHH8rN5OBIYNfoP3K9OIWG3J3dGFtylHva2PmaOmGUzCa9noFts
B3XwlHv1EtG7k+vDPUhV9JBUEo+qUsnwEYameC3lsbhr6hFMoJnE1zxKCHBSxxtfsfbG8Nyq4cZU
+02DE9eD5b+N+xL9TrSoULsmFYFpmrRAz+MMk2TGnRJbXaeiaGxQjSQVIc4jKQGkiCkws2daQ/9x
rJtXD15Yy9k4bzyXWRKNUZ2f4w3JpVdRmvji09ir50AHa1AF7GHCwsWnm/vk0an+VheSddLHK5mM
id7qV3kSboYwW9PEWCphsWmG8o26Z5nhkbCN3Oi2Ot4URcSdZzU3Zv/+Xy4XGeGKTGQM1ZpMRP9Q
LqLy+Llc/OXxn+XiBGkxNNBzgPI+Nrc/97xJ3P4HYurHrtyHsl1DEG9xPWxxX7Y8vsQeCZEeABVI
d4rPfzFY1v6iYPx63drPAKpESfq+ogiYAv+Qnrpv5YITRZHeJb5HfmBh3DJfaW58C9P8EnUZUvEK
fbYyE9UNWnGlvgALam6Gg27rz6S/JavJ41gvwiKxBYAW3gJ5esPfViceAXQIjHUAC+o4CdKrIbb5
gQjFu5tkxYmXQydxyeggyFAieq9f8xOLj7R3eUl4iMPuId1iP5wnJL3sEMuTgohZ94Bayibe7ugR
RLvw71F1hPcTJNSqVr3jPwozFs9xNmVCLBjEOJdgdpNDypvFlzixlYeGozud8I1ULJM925oDaYao
7XBR7ZEIb8W9wfRlzZXWCFlOYFPREfMy0YSNF+nSKPuinI7biXxk2uxxJEWVBzVKPrpLJPrxdIUc
zSWE8lwx8YN8S31CYFgek1Ww4YehSURJD0ZWBRo+431d8C9O8SHKfR4xifoBwCYryCN2sTGIj0Ic
DqX0hMg8814VRs32skoXonRPZjqHYs7c03n2GG8BVaLwwUU7930bpgLHdRGoKgj9uUdExfoVaMVG
0c6dBrPGSW9dd6Mtx8N4Mx3xOafzNDUwzvqCwJ5De6/sy/4F2CfRdqmjzbU5Ev7kgf/mpN8EJJn0
i0llztlbp23SMvPS59MpnvBXhcM1P4VrQ7q5SVf8tTXBR2fVIzL/6cRO2N30U/FIe0cfeIIL13tU
t3Qs+Wd60g9Iw0KbjxrJt3RdqkcIDNYz3QHeA56JRTBMvjXu9JaIa3fB0/E+XK+oALEOYIvzjoQd
o4zcSKmDoH0K93WuWGZpJaI356Cuj9vumDBLJL13Lk9pw8Wju83Iwo7JfTzz12h12rPxTLAvp38E
QZOkfcmZn1Tg9kwEdfFo1Av+QDD05oq8vXgkQXphkzaM0SteIrBwzJWFo4ZNh8e2Z+sOgz6uMe+I
tGh8Ii6YpsOkGOLJkcNTGZAOhq2/pv5aWHfkOW/7A6aDeU9msXalmLPkJ2mfOciJXADB5Nsleryc
ulKq2ICywfe0nKJwsdIW99u78XZy3abtLZ0CPLS4yI/VhszPBOAFOz08gyvW3NzmawOTz+YeRT19
pByfrftGAihfkhFg7niO1H1K6OfSX5f3XX0NM8HR1jIdKXByb6jb/R1vLJdI+DENEou4bRL26LBj
GCRZaF7dD6GxTI4uIJlaPPWlE6K9LNc6YNZyLRoOkq49s8+kfJX1rfievgnrd5INl4FDl8u5+pMp
esD7AP+A/7h1tzxdRPEWLPlt0sLpvo1P4xPSLGT0tE80ekgKzpG3SncIUZWhr1UgMqpvYDWE9+jb
ZJB8FspZ8VK8MF3eon7bylt1VSzI6ltX6/ggnFNAHOzMUHoAK9uQiikt5Pv6mh3VlbpC4sWJdik+
kWq5gQ83F+ACWxdjbazDK3DK7bDyoRPgAJnXS2pbe3Jqi466qNbpQVxk62HhHqO1fox23lrZS0+Y
ZCpj+V/emGG6cr7jf5BmtX84jDKu+qWP88vjPzdm6zcidyQcZ5xIFX4yE6s/DqOm9ZvCEZigCzZh
3GMSLZ7P4yiNZ0RotGrwwCkwZZljffZyJkA6J2YDE4I09YW0f7M301L6pZnz9dJRkf54HB2qqJaq
tgHyYRYaZiwiA0dhGWa5rQgWCB+zwFM6BoS7xADMSSxnKNQL8lnh3AVvNYPQRb5aTJdl+oZxjnog
mMeR563CSLp6fXHpqya/sQiAYHpko2MjKiEI6mVpxSW6+QiwQasp69yI7zSp7mZI5DwKVm/t+1ky
j0xhrrThuUhiglVbSOle0e1SCOuhUR11MaRDG4GDNascetYUDia1+otPhpMQ1XfKiO8ocSGbDZtK
x0/Ww68ELk0J0RazPhkDji7SY52a2q3rGzdZZa2Kyl+GQjwx27LjYIHzgJzHGoYNOgXQbcEAwgtB
YjEM22mtg8HIYojK3TUBiQh2H00xOZG5KIN7a6DTBMXCTbeov+yY+PRCS/d6TvO/R2Zezzj7zYa6
n0+5eq7Xk/mGcS1bKvJw4eP6TtjGpuqHSenlH9PuTS+Z2oGfz0NUsJ7LuanwDWVd+5QmfrgqfNbu
4Z6P2iZN600xRmuNxoHhNfGud/1bslbtQDVXUYrhz6vLvTFFVPWgup3EytjFQ5ZsGa9cjuYlB3Gv
BYq3CPv+1g0HIk0StA6tqQGhq/FNebA0IvKqmezCBx9UfdZhhmJQdv2vriTTABq27KTHJNOGlvA/
MasBC38t8f/y8Z9tLYk+lIKvCP2V/ntR/rmSTNmTQBKQe8lThiTq1e8riQ6YWp4EEr8DGmkXfy4k
+m8cRKaB/RRAqarav8qXZHz3w0Lyy5VLNPS+doX7GsdJ3SfmVg00wgfBeVlDv6m5o+uacGKDM67v
k66nm29908BLntJcKrNSTCpH9y1rouFWjyTiyhSXNSLTTb651LcdcpJl7VvILIVvg5nHS6lSX/NU
poYu0amOw3PQo8Zs61kzyY40CzljYHYbND3A6cWHuKMWImuk5xG9+qoJJufXiQI7OpqfL8rkRVIf
C5Vh2ZBY4txq/H1bpeu08896368DtK4Usu2zImgyeWkE4vTDKkXtGbaUD9KyqaG0KSHap5jRM1Bu
CPw4Sm59E9ePFoqPiYzuKFcGxkTFOtaSe8YJu9oAM2VxOzbPQtrgxUSqVWnuW0w0C29IL6/ToPTn
jQ+UFUtJ+Rq40qamFVYmpPxu0zpdpgRW05VmVuVtvMhdB3XjgC6fj4XGVAiynJQsh3Afw5Bu9Gon
trFN8YzQLTznBcgG9JtHS2zXRmPa8uAuGpO2RIBYlZ4kcZOnkuOGIJIqqxyCVt4UbWMPQCO7ANna
FH5kyYuchJ+qPwc+KdwSqgLjrtSow40HkeaPNAnZ5QdZlvF0sm5VwbJrKOegtenjU2sYdq69CzEg
YnkhGreav0x6emYWTzNgxKQ+lcYMGkBigKMhaMiRydUkFa+rjA3iMAB6nvoYWeWlarur5YFs61W+
f5C9aCFFEtEPPiC9IHC3na9dYkHdWs0x7BAtE+CniIRIu7rE27wC1/2md3RCZXchieV+qDVVsaUw
A83TPuixvNImj9axIDwBjLcz0uOTkb6VkmrHHhavCp+N8eDL1yx7bMtgKwgH8Be2RFmrt90wqzJl
2AR5x7REi1edxLzSzzY1ReDU1fS1eisoyEX6h2rA55DCi1SICRL2UjDaWZFcPRrX8NzWva4tUZfP
Yw4kndqsOqhrZvOu9Y9RptyYGXiF4TWsTlX7jmXXbFNxY9VTHmPD502HdiWE2HWVNl23BcLIxFIZ
HtKSEhrL3UVVgd47WYYpUaNeR8Ud82E3UDWuBXmQbNFFJiMQFkU9C8IrEO8IhlpFk8jDvKAgmdcw
S7OAk+7Q7ry6XuSaO0xZigIZzR67VGyZEUPQgp7zf3WD+JA/yHhI8eqorOZMFT5e6v+KN0BN9XWD
+MvHf5aakzQXFS3Wo2ki+VFPfpaajAwlzAyajjjio2r8vkEovyHo4mIMk+7R9LXvOwRVKKUpiAPx
9+L1X00+0Fn8sEP8fOkf1/d1hzBYFaOki/VNKL3X3dJKTioNUgJJb0xL34cBA29/UN4IgN32pmS3
XXmvDrLjR90xEgo+vC21nrfK2A5G6sQEt/hYn6OGg2YhXMtW5kZulxDNZ2783mRkj4yh761Qscnr
nuBPN9FuVe+IdGleDN1hdItjilZsozYwnKKaFoo4Zjgmo3wt0r1E73o3VnW2alMft05InAKTzwWI
ZHwL5UPDss7Bv3EvY5ACfN1WCZgnNXhprJpGTYl8gayPwfMOphi/ZsLwZqbInXTkniP+m7jAfDQQ
kxiF55pqu+4QbJneudHifEa9Sjy7+9il5tUdWwyOvbwqNQnBgAcpTpY6b6GF9DP6woqXRGsRryhy
glU5LxcFhiEIJ4mq3oxEAw3B0UQrlev1k+G2uDOwymccWkOezvS+hcjGvPLUuoAZ04Bem7htBYn1
QVyGhIfOFLF7bwsOoyAAlOaQky6cdEvXHMlm9tdlrSxwfsyNCfKiXc0s3qAlcLqsQVXa24XcroX2
xuBXgth1FqWSYyVQWBhyYHS7aKhTjIHZTgTmrhaIdqTzHrX9C4aO59j1VxlpRvQb8ihbmbpAS9sE
FHBLOuMikv1lAVXXiLK55x6JyLDb5MnChIi+QYIXx+FFWYQhweiCx07bl1tv4tIQKWvB+NGt2y4f
WXnNVSUHz1H91ru7hp5SUp0VN93Tvz3/p9cohTmoNAU+Koo5nXb/1j4wzTC/zGYnodXPj/9cowxU
oiJGgMkdCUlrkkB9rlFTCxuUuDbhxz/UC98Pw2y3LFCT637SdX1pVE/GAg2VhDmFU370sP9Fo3pa
e7+OZn++7p/1WUFhRKNh1tomkkkpLO5yIf7WosEM0Wkx0mAYKp1ZJqBzjHG1YAx0a2Z3Y3uXwtKX
C/W5xLkdjefMk5/jGkCKjzWnFmpzPSUSoJdJ2MQ1LdmkiUxdqdVAbYUoJOEqqJZoEjmetuUK5aoF
AgoVZt8H5iqomdq4g9DNyxzynXzRzUtOk5lqbN9IPqSYFCISQdG90rrwSLHS02rnwFgN9TJKlEU2
Nku5SWhZVxIDqGYeFBlGLukgR+6x9OCdBL26hn1gj36GchSnlCWhGvdwQLRhYBtG6ORNuFJJiwiM
mM404SmV1qmLQgjtvvXQmGmQfOt1CURVo0buWsLTqwYKVj3Us2h6KVlkHaVRm0Lkn/WS/In6KtXV
9j97i8moEthTEcoTMWTIgCX+9hYjz5e+zJdb7K8e//0Wk7ghOCGShMrWPfWOvt9i9I2wNWqTPXkS
O34vAzT0RiCXSN77o1P1vQzQEEj+yzbT1EX6onz8/XLBWICf49I+TJNft35Pq9s693xhM9jMUpR2
Vu35kGdQCmb1/lZ9ce0v78/pV1OANKkofnnCL+/vT20tq3FHy+U8tQnKDHIePNMknrUxQcNBxi1x
n/twPtVTox0S4T7L4Cu4a137XZb7v1sTWJl+uQoibmUAdlAFDYNfxdeX3VlkcyhmJmwSfdRnmiz3
tgQaWAzrg+9Zb0INfrsOwTPL3snQaqdvHwamGaN1l6eohE6eSjBQfWo98dI3AP2EdO63Ag49P1iH
QQxet3PiuHsXlfaqdjCdcnWpN7ltDG++XPPS7qY5jFqQzTdt1Jj9zEB9D5rgkqThvFKbDTmgb3Ey
XGQNWoXchTNEXHCPLZeo1k5zT3//a/nL94OPAAYFS1RYyn98P4YwavWwZvrjlYvayg9ueZaNJ18k
H77Kfj8U/K9v/l9+BPDNovWh0J5cCT8+WWApvtZ7gruRmdwNayXd9sFyDHdm/M2AxJCEU+AsCORE
W5u5T1xNZ5M5+g9X8dOW8vHB/3oRP3VF/MKLYmv0hE3VBjvqbIQDwwwr6vrv39h/epqf3tgs7VtV
k7i/wrrA2QYnHcqzCkH275/ml3bx9HqIFhcJOUMThaVjaid/kTB3ZpEaoVS4m1YULxHAwq6rtoHM
FCOg+HSVMbdLUjaVMNpjJkYqXOgPgUFLZszCRdx7AfHdzGZbt4znckAORV8CcVaqbTimse1W4smE
oW9JAqjk7lFyu9WYxN+SpuPQm6ou4VvM5UIrIbobzqEhk3JBeSwW4TzP1J0QUJbS++1C7yaIxfVA
NABeQXhU40bxilOhdBS7sFfhtwd5tDI13a78co2lEKJZFtD2CFeKauxDKN5SPaw7MdoVomkXOCd4
CeZ9VpJoq9TYVml+QEYvradciY6t3G8CrFkuQBXiy0e71yJUPiPJjO2NmZRonMDkGvSPDP3UiTgp
XMQxQK/8KF5pSQ4mJ/YcPih2neGmGo8ktfAxYQLWSgsFILqqdnZM3Jni0tuZiIFKsGpy3L2w4lv3
UEyMtBaocX6qzLvSePICFCLGVQcArOZIuor02RPLXeVKr3AKFqWiLNSy2fdRfG27bqEbeLkR2JyF
Aq13k++Dclwbiu6McY04rL5GsG7agWogu2vaajnm0hy86KxgvCoAn0HZQylQOpVojscxJaYi8qqJ
qPvHB/3//HBbVx9F3GuWD2Xg+fVPf/yfSwa7P/m/02P+/J7/+fGPPOSPHzkhA3/4wzytg3o4N2/l
cPNWNXH9WTFO3/n/+8U/9uLLkAMhzLOqfo7BIb/9sEej9OP4LJN+S+KYrnych/+mjFYNle3hyx7/
V4//7AWLv0F3msS8f+iAv5fRIKOYNk2brPGnEuSzkFZ/wxj2R/OYFeSzEUwSmUSdz5f+YEn9q4mS
9NNE6efL/nnT8/06hyZh1ttEA62aaAlhsBryI0snoKEgAsIYxYVv6OlezEbv1UcCTUI09PMhqk5N
6bczpdDPXUu7UczUEeGft5U8cTsGnYiSC+KrNrbV0cvxFPjWhogvfdGIPDy+xvlzqvpI0LBd0mkM
lHAeyUS8eNHSKNSHFOyRaJ5zcktSFoSO0ZKpzSwiVKAIzdSINB/j4Ina1ZVNEnIhJM3ltqaTrfbk
9KWFULykQxKtBx+C1MCec/IifaXUMQbYsVxKLa2wAKmBbiUGQ5jxnITGQiHNtvSLd81PN2Gj78J4
jJY+82JChrNKzhwlVVkQS2nm1c1C0F8gaE1p1rYrXQWcukJQzBMvcwQco9gwIxx/s7wMXvJGeuy1
ZiQ4I1ym3q2bmzPJL5dEr21rraGf1+svnfotH/q1K99pQUbywBAz00nKeDF0WseYTvcOI8M/7tZw
11bNrafUEPe84BJJyUrQptZ8Ymelx7tSnNKggkbLb3E04Pz2Iz4CYt4KwsX/fpf5AE18L94mS6dh
4uqdRrKGQk06NZK+bDJyKjQB1Npmm0XvmdzYvkd0G1AmuyszhZy3wtZ4Y+vqo2FknRpL2mPtpX1j
ZSs31tYWPKSgQ0qYlQGUR1OZC77pqHq6hR7lxHrye1nzX1yUPs64HAJkRVQABgGs/vK7+Qu8Klyz
Hxalv3r858EDoRkcOxqGuHB/dyZ8njs++KoaTJWpK8nK87kgoTPTQLgSFKZ9IgM+FyW+BBSAYEXL
kPTJ3vtvFiXOGXxkvn+kPnqP/LA/X/Z03vr6keoVa0xdQVA26evEvhZcaW3CFKoQRrfCGVFafwze
lVvpGMMrIY50pj9Jt9KtsGVWLBHOvNOCeSOvh0MngjHVugfkV7F86L+RbRqhc34YxmuRbkr3tQvJ
cZAP/Ejg9cKWEbG0niLEXdtwmpWMnz5/II4Q26YzCbnkFSqsrKViUJywm0kXLKWbYZ8SKqZt2aDB
R7/AZUPyYi2STQZ7K3fceiOba6CS47KHzIi/CUgjtG2IjTT3sAydspK8Pm8BQZTlCMvTgn8hzeL/
6XH1N0lqdydVxqckX1CIovohHYPCBVi0Pk9XFc4mcY2EihRvsKy7aIscbVybz6jIJJIF9RmKs3QF
JQmqan8j3SiHcmscrIPruI5/xI961u6ba3Ubz6esDADfUC2DW0JThpf46i0sHBOL9Oqf/TPNz71+
r24DgWgNSAhvSGxosEBtE9d4vdCHWQhydYKdlDlLEtIrLFgajssjrw2lGacl/GPtif/r8GDOcGkq
xoGXVuu0Ole+b9xFdbgAc8QRagkdlJASRlf81s9966gQXvE1uQ88JdHVrfuQ9y/RQ8yvI3BxjJCL
RRCLW4ULJXoLt+ZCzx9iYHYRDmFrLpM/ZKDgzmdAb5OVMo6LhNCYAcmNj5DuVbwo8xBaFJi2BG9X
MMsvylpYhG96Nq9f+4a8XGeorzWZA1CXyNfe+7tmMx6JvJ5S58fb/iSgZZsOL6ichG13JsPRburr
CD8wIbSnls35x+39X13JJGyktAw5Wov0Bv9+JRPNX1eynx//uZLRikR0o0Jq+ouVTCXYkNm+QVPm
pzal+hFVrf05T/+zwlIIdJWmaTsjGPJc6bt8Fp2n3xep30tcCNd//Pkr8ADDyS9r2dcLl6a17sv2
aER0Q2MUR5t+QnYIg7Upw27duK0wD1RpqzB/MIf2PTRb5h2FTqsfuR5nF4wNeQYVU2/pheSjIWyk
XpOcKoTkXvX9TeUVSFTQFOoMeAUZ4kOy0HCMFqtCUuyyAimhyJtIgQGfoBzDeBgNyqlRUhai1Ecd
Ujw1mrgoi8Iua/SmojUXu+FYVtWlif2LS+S6GpOrArhEUfO5ytqW6ytzYNVg/ckig9MVPksOOP1x
CMkGRKOjCatU6hZpGWp2brlzMEAODnpHUglawrYpqk814Ee3fIE9R/uxxY45GPMspq2qSRHJcHoj
7kWBPPp8OHmoCuNI3rSqmS2lzghQ9tKd9AbA9CGvRZEwROTWf9edLVpEi9KqUvikSoqFP+tvbypu
Oj6cP5xZfn3855lF/o3hI/cGzUnIER+3zh/1AfqV37GFP9gZOa1wwEGQZ3GE4p6hf/NZHHBiAXzL
AUiisYaq7l8NJuUPjduX4uDnF21ObasvN1Ti06tSO5dbx+znvTw6IKGHRdqS5x2y47nEhhvYD9XE
PQcxxg+l6SVO3yzaUoUfygOiAsq2vbHS7GYkD0PQlJusEcmHU+wEIXVZMi1QtSt0gWXBTaUIUJut
/m0c23mdAgWNosdwcmS0pU9KoRcSNyohsOXUBjYMn42YguUK5ahdThHncVjtIyk9uMz72578x152
gKvtpZy9P3BnftxuZZ3OavfsV/cgyfVC3o+jatdEtmXVcys1j5ZIrLEgZrYbcjbrvKZ0KKpsBedm
AuKLnvU3a2yqZcM0LyY+MEsk8jD9/FYYngZv2I06FRCAM2AUvpY+eCKw6SF/Dqx4KxrCXa4JdmBl
94IP3pGup1ZHGMnFm7qpEI0bqm1xVsIluVDJ+IxGID+4iqPsJURZIOveshrkVRHwyodqdDcgzJjW
PphFBiTNPBLS051kARWa6Z7x+wezQcJAr/RQb4sws0Mo/7NWvYTMIcTcXCXF44hczpCqhYlyXSrz
hSQdXXSNPl2o0n8TBImQsY2VL1utZC1Jl2CZkOSU8xoRkh5lzggYpE5vSmvYqNrRQpcvIHBJYYBk
9b4HuhPqcFsrqFKhOheHzJF9z86N3FYhRumKj9MruUOxePCqkFCMLj0p1bDhBBMu2mgi1qg3qqEd
LH3H6RmCz61beCv2ExQqwqxMxPeepLooLu76MbTVlNNn3z/RBHhB8XLyG/DBQmKs4q6aw9c4eklw
KTJjD8+PpFHqjzqs5qWY3XAc2A9CismoKe5aS55nKkdXyiaYFVsrGG5bU1gIgvFKPMo+VsaK2sNP
sL6D40uoOgMVSkmUpPNayxHExHPPE//TTPBpHZt0d9M6pYlsxH/X4EHP+3WxnCRzvzz++2IJXoe5
EHnPk/+Gn/x9rWTUSduHVc9Aqzwti5/HKY20eQZKeHaA7H6UGX+umBqLr4LLh8B2bD2T2edfVCCS
/GMJ8uuV/9QGFuI4q93a0raZODgKKeaSFPb3aKPuTDV+92rrzpcau5SGVSQJ+1qySLlSnb5mMNkm
0W0vYOHzzl6JosEnqUwMaIg+ehrRNqgw8sLH1vNkKSWnjcKhS+AgV9r58iGl1Rj767Rso6Mln0oP
tXIZn/PgxvAYK9EE6mQ6LF3i1KV3mwYaa82dmfVLsfWWAU1iNU9WDb3MPbffInTBU8lT95gYaGoN
t2mXqooPYpDSGlWF/KLJYB1iLDJYSm3NpZ/srhljxvYQJEuJkIVhyrHxaCiDQ1t9LNwaQue87ExQ
1rjITTm5mlFFREHjbgUckpDRsCK5BP4pOitcTEiGJIbbquBIQqnfNhUp9q4Bft/MbcvknBceLeh0
ofYtaglUTQ6xgtkhCh3Sn9Yx+uuY2k/zR0x6AvD+oh/WDY3rShh3NFi4aIW8NviuQQWDJl8mGiG/
QvjatceoMo9aEl0LC19vUJzi5psH8VMKxRsGJxyC6S0lcR2zv9WbuNEPpVK9jpLwn26eUIcAOOQW
mug1/yTeAtPw9YafuhC/PP77kQMPAO1Gma7/x7j184YHXUM9z6GCOSKt5B/bJ1gBADpgtv6gOnAC
+qyQ5N/INmMETCk3mewZAv+r+13/aXL305Vjrf+xRPKUVhC91GCfxL0E4uRWXYKIIvwjJFX8kB2S
m/yUAPW7IVRm1x2QH83FYKNttS371oYc5NrY6NcImc4gnxm9zNwcLbzSUEE8xsadsTMkEqDDC1hE
bUeUtwOIbon8/xw8KfVMeSHBZFwFPRnfs2pGDCI5N8Od/AywhH/ix2oZO+Qjz1qHbNUTSv1LNTeO
rUMM31pa6MvgIG/inbiU93U4E3b6oduS30q6BiML/Ho6UdGsFcqxyhzDGV68BbfujbBDQro0iDA0
kdUbO9m143avurawpq2xlebPJVmg1SrbWitgk7f+JV8/sRTYeAc2yEMHqLl791HQmegQrAMBz5xP
NDIC1IsZ2gnhpl41CGnFbqMNjt7vNcmWyqWq4V22JQxBPVAJyo4ZHd+0WxD6rPrvbgD+mlOKZPAW
D/pt3p/qkjHufPDX3bgsZLIHp3CClDyqaokdkFrFHW0cyUHq1MGc3IAdweDGAr8kFJ+SxQQ3BB2X
ahbcIM17LA71rr6Ej72/dGmsx+sQ67Q+Q976CJfXDg6t8wAN1w4GsPxOCk92F56CAweqdlHuvG0H
6CZwOpOAcHKeSSOK7sJHDqHP/QO81kfInO/1Dimfpyzj6XIy+uWb5i5egwaxaYDMC0LaW1K5vdUU
Lv4+3A3P/uOIh/0xv9Q7c4l8lPmS+k6Id3dnkhb9UNwVN/mFzYNLz26iG3Opno0HlCj9Il5jj7TF
u+quDGaJe8inarFzhFvplTiJUgYna/MVj7zHdG0aKJhpQtHx8s54KxK6LTgTo6fUW1IU6+ADEAHJ
S5PMzZiW2ly4RZUsSLPkLhNOGCLb2fAu4oTcZ6sYK1xNqgRl+6x9lW6NXR468s34TWBo54Ob26Qn
bHTku6MX90/cRsaD9BoOC4jAWPmDxAEnwME9t8A11Q7fBMyAXLN6l6sodRxKvvgCg5fsoB6A6Ex/
k0kpD87qaXiUMD92zDRmPazNzM54hYualr2/IZlcVGc+AmzNbsKDVN5G3dqH3CRDGHWFd+YHWbf3
/FVvLXy6Xls+fVOIAPI8PtT8oMxRaQV+MI+SfqlZTiIgTNxLxrlSCgz8a/7cmwvU0bbMX+gdaqC5
BydIzVArcNA/elOIHRS5LtzmEoGityrAt5TfpKYtXWNe17P4mGBpnEvV1gSVnHfYeCjVm47i3y7A
IkhbU1hFaKdcu3iTVt6GDVQScoxL5MAS0ibOiuboFdeov5jhSWjfLX61hNK7TvuSvJFiPq0j8dmL
HCSkfEduXfIQGPXwmjWO2p0trql9bIVtUj2Z2Q6NhlZyK2bPrnI7uk5czFsy5LkGvitU18IBDgbC
UC+78Yalm970+SYiU7CUNvxmiOwNunVunsvo0g47rweMAT5rUQzLjOXAPIcMjvSnSt6W9RYpfRFt
O3NOvDrXmQwwQg9ptk78FWQvo8U2TXMEQwX5FU5AFNSTcE/Zf1Hfw4f6Gx8AkZ7gnLVSeWmuzROp
9NqKrLwN4e0snA0r5Nna9rQ48Ff2s+xJvPa33OvfKhTn9byNLyWWAkFdK6tqT4sVt9AS0z7T4SM9
Ynky/6hQT9O7rt5j2+2ycxwDMyS85X6kZeqZ72V1Mkktr91sGeFGEL8Jd+l2ImLhkWX6Ql85nwe0
nUkgnLv8qScc4P9xd15Lbptp170iTCGHUwTm0CQ7n6A6IueMq/8XNKPPsvzXTPnUliVbUrObZJMv
nrD32qxxPJTmJJ1wkpN5CoCLLs3HHQIs1Gteykk8BCRGidnBb5src+GCPhjJ7R7XLTPh1HBIyK6L
yIFwcFDqN+khCsddOk1uIRPrbfdcSZhu4Yk97mc6oqz51h/A+AWfaFKtR/O9HO0lIMvlte4KbnEu
1wQxx6/VDauFPW2qp9BDrZsfLZeDl0CkKOdJci1kBE/5pb3y6ntMN8mNa8XnfCOF/FzkdtXuy4Bc
asK4+mO2MnlL8mrHY7IPXMTL14Z39ctwQecwkyV/MK/1g7zJdwhFDuGmOyto5s5hir/X7G21h9Jh
c1a5KrLobnLhQUjySoLhZtqwYsn9BeSQ3IPoQHoAJzx+Uz+yewknb3vENIpFunPzcFPqTvhKlodG
9IF2WPLmScti7B47ANJYF0AJ03BGMAv3WuU41GeYjPDHphs1Mf/qDO7CPnBJE+iK45x6rAtC22B8
wGuLR0xqCWjeKrOFYdtrbkgeAhZd0nPx5rjWS5CgSnEy2L6kieur5j6S7sY3CLkjaWsRAfCb/DKq
NqLIPPHydYMa3OveY+0U3IZ3mB3Ci7wX3PghcLGDvP949uNX6w7K+/jFC0BBi3Iz38mvAqvuqZv4
Usv79KGhRefqfZ/5mFcc9VWIPG074I/Vl0Tx0SNtrR1cDTUj1wdWz4vzGq/Dc7fiEmV3azLrXO6i
IznjG++BjfCCuXanboZb+dpepnugHJf5YXkV0UHk+BsCZzLt+tLclQ3ROHb/tvgDe7vm+ko+co9b
GLu1RODaRdwDt58PhewN75W6XWKAGUpSclj3sKa4flQe5nlYgU7naG6Gv+kpPgoEyDkMUea7aHZn
wSYmzHfadfTCnjR/Q/ETEOzJWMhB33UXb4ydsptWwXZiSYGOcyOedcntBxbxl164m5j61G5xHzi3
8BivY0fcZckmEGKMOtl6hETXkTmrNl9G8Bj2R4V17ziulXP0aAUPC4QwFRkbIBP9lh5wGF9q+ine
r7fA3MvyWq2cQDy3tVvGVzlBu77K5q3EBqQkr3r7qOCoPs/PBSZ0wTMJei1Olr87Wsa2lSnjrI/g
OjHRTjeQY2YkdOkmIF2G+hDVdwNp2c5OyX5+Vj5YxTX2cM1KJ4idXlwJxpr409rNUK0DEcrPxXe3
TIPtToPgZWPE1FMP0zkBJdDrAPDEZHjyKiW7iMC7blWTZ0dlNOz8Nz935XzH6I+332m+sw7GvXzl
xfRUPJEGYDcb4VMobWWASs2F6t5E8/vQ7c1Ts6csfJde4F+v1RM+AelzvANn/aFQ0u0zgEfU0aRW
D+IuiFmMLdltfvk+jMs7xtqQSD0r+LqezdN4xgyvhs5wwTOvPtXQZfcipSsvnqxzTI4XKdgWGkal
0GnTD0MmYO4NP2bZn7NzwBCdN3/iclTg1gIN5Mh7CUd77AWiy9t4n48vQHaW9w4kIK9YRWe12+ub
QXRTT7yllov6YTm7rb3wlRq2fG+Em1blvNG4BvXntpGPQSO5GoWOprnaWOwD7WGAJMNLp6ygJxI4
Rb7fYCtzuxJLxUX7QUhVa6wbC34raQZecuvLQ5BduFJyvIm8g8tjeBk2w/sgAa8mu+GUUqzjz6Is
H7jKLN5ZqVNtzGIAbBCNOaUK+6Hk76NVFr2wUIAHPm3K9bJ7nI3TdIOWdcx3o7LPL/UaFbZN0vqs
PE838lG4OzyIb43muXSEiw/+PEpEMEFOM19FiTUfuIJ/C+n+iXs29DwswUi9W8ZQdKaLSum/Tbn0
ZR/1p5XAX2//c8ol/ksT+QelEh0lDlQ+9c8xl7SgV7HH6yiZf7jj/xhzqf9SZfQLFisE9Yer9Y+2
V4U0LSnsvv5Pa/B32t7fga1/eei/qTeNUk+0xACQNXYAo3TdqI+xAutKUMVLYIHh0sT+Tk7b7lpN
qXASgHZZau8xy7+l87gqJ+URQEsB7Isi57lcIGC6r9auHyfoeQqSe8JYn7eQ1axNDcamGIMnK6FC
78dJRKKoVpRTwFQt0IS2JUOy0VKzXU1M7z1ravtV0g+qp9QxJ2IkuWNXb9jrfbLRU4BGERHiTH6u
9Gjwh+S9yrI+PWpWeGqMhkruKaUqKlkUiphpGCGhaTInlJ2DqPqPrRXfK8K81uDTE9/s3/vdLB8m
hA2NPzarIauf64jmo4tK7OzGwosdqInHClekjB0ikChWZ32T+hXsRs3EatOcxlr7KBpwc2asmxtj
AENWQ99CEi7vJo0yRbUIxYxm7XWIK6JrLQAAQdyFWyuTwOHLrbJWJvNpkFougcPCrFly/3p05L0S
PIqDXK9iOYahGsnDfBo6YGB+eFFGqAHzpGqO2usfutp/iByUoinc2r57U7pgxEs1Kl/BYmVkNtju
MlQZYxZU60httmUdXLsM8UQw5xQBCMtBYQmaF5nxviPgKZYLLM+cuCruXuhPGQ9H0LCu1ifNkLhA
WyVZ5WxMXT/H5oRzn08FKGKTRRnlDCYZClKOw2qmXQ+QQevkWk0Rs0slXvr8Wlt1owHTiKa+i2DS
QUPDjJESXDBku3nqg101yeOxksHj5tkE89eCKVzKUBkk+cvwOZrTPt0qlbBPO7G380qZPaUk9crs
u8ErB6t5GheW2ly2txTAGmq1hf4Acy3IQJvNoNjahcnWkRYv23JeKtsYdhuxisoq9CWK3yBqyect
45OQy+cg9T9GhTTCdDRusslltQxxG5cJAdoWAeyuJhR7ozRHtxiA0ZnzcBcseLomlcNNVNDzCmN+
+3EI/RPP2x8KKyRRDA81SJTaYqT/L+ctdJA/bRX+LXX67fZ/DBlZGqAMlfV/yxd+gZEgeeA8JUf+
3+PCX8eM2EB1chWwV6n/2bb+35hx4ZQo2LZYFv+YXP6tMSPCrr8qGxY12M+HrqHY+HURayR9hPo6
UpHspw59ERmYsrjTq5WZemxb43ZNlMt4rj9mdv8ALyW4V05PEAvhZdJjKX/1lh3GhyR+GnZtjfDc
nT+qb1o+iZGhtMvY4jEj+mQkZjDIf45O9SHfZifin1ftfXGtrgGap08AWh5bOLCLj1G/AWZPBLWX
pa5gfCf7caes4SG6RD2Wx7hhPRDZ/jHuLv62JVl7vrdWimutAnbD98amQddgOF3vQi4Dtc3oI9kj
VZpOBnrpT07+2UZVBU6TFM8l71p3/Mdkz58Sxo37Xl6gXHwO/5HbGkRzeAMUNNRG7HIZtTVXYxVB
4Va9EqS2sQF6vZdIHR7WhmmnHyHm7hc+L9I1hFzT6cdXDx2/PnHNcJGdzYpLe7OIzsxHvpQ/XJM9
N0p4x+Yg1bxoH+15ULDWHA5cW32IXbBhUMrSeMGPmW+a/qjyfTHAkudu9wibk4npyBPAfZ6384ll
B9zr5qUKPpgSoD5DrqVd5HvlKDxC5dJ+zAAoL1NOULfEi8HENIceFtMKT267a9Lrj9Bt0N6wufQD
6d6QwKZPQF/5Bk6XVi3YLv0ALQyk13An3/uiC5WLutU8dMOaz8PHmzy/b/yR8KgfKgpwKFDO9BkY
/JYvGz7RBesHCN7Au5sVk0W36jbzlfOVuQVgOU278CC6zcV3Lr6Hp5clloWltF1xX4nPXijpLtww
fDsnbolsjn+5E3xZiW8Y8C9WwJEnbvUDceLEZtNycw/KiTtkvfG8cNemzqMFz4SFr4a8jSAVqlXa
1fvhzocIV3MIb9L6CuKqn47UrMkzdITCWrje9KvZR6KCcqMFoYCl/0spzzey+p4vU+qjl0PtQe82
Wx751w+x5+8NRnokoTmbb+rgepez+L6I94X4CDhc3dRriI5P4lOyir03UXIxTvFN9vcStpKN6Sh2
5xAnAXzef5Uv9bNyrp/xICbf9YppBqHS+iuECGETbrEZ617MDQROd2M1XWFt2fnugUbDWGOaPhUA
r+KNb78taKryNBxOHhHjLnmpI2s7O8T6y44NcNXkevNjdid5tf0WfM83WGYu8vBqRdA1v9IsobeU
j2P4JBOHTeDNp/BlOMyXRO8jnzbpXj/w8jIecmQb9gcvPb5v1+6zJcP9K9wpDyavLyZfPHdYpFba
W9ssDXu3rW3P2MXX4E7ZSZ7XIVsMmA6FHn4xl6+JVhPVMdgxb3CLreKIr2H13DPP2WgGCU7cRfU4
7EJh1fFMHOMDl3pbswnBlNeYuPYFvLVoPsbAWmsPMP+t8jBNgOnQCeNWQIY4srSziJFYlQUz4Kx/
KIiVJ6YECuuWo46dCa6QA2cg8gYsmhyJ81m8lM/KDYxdaO/9B6oB5gc41u3H5X+EDWmY6lG8KDem
h/YyYsj4CIWf3a7md3znxDU5na64ZvJsYVTnxtPl+TGjIWzOlUwI+jlHz7Ai/vbdIJPttTuTtQGu
v10oetXH00tpn2Lb2Yk2Y6/3+rV8Raa53uibwJFt9eBnuLHdwHmTPM3RV7Uz2SmTB2Vb7Se2OU/y
FYg3z1x9AikheYEj7IKeZ7+7BwWw0T6Fg+n5nsCg7pa4O2bkm3Av7GZvckvS7p+enj4+ImbbzJdt
6draH8xfnaen1F4/IT2zvZlJzvJDPPDeQBQrQTAN2OUy/TEYYZ3j+B0U8D+5+lAtHYgQ2nAc1f8r
noMP4Rr+S7dH9fKX2/+sPkxUXgtIW4ep9ReBOKIwQs4NREb/0Xr9FDVA5jZAheMZZwkKCv+XJefS
7S3mOtUgPe5H+/h3ur3lM/2mEf/TXZd+qz7GedIxGEzhvqgVOxb6cSfQGDXKgBNbPaCvJL5Se5Z6
MmdHxn7zkz53j/oIaScjwdkUyu9ABtXXTtKdquvfs6Ul3zLQNF5kqMQ7cZ5fkkD9rqVV1dxZPbS1
mXMMnlqBTQ1w8Fs8VxQBuVNnsmdK206DdElas+ZrFAQjWWBgjobHQLrVpbJu29Lp86eEYn65TTmG
G2uuPvwh8opSeI1RHwzqhe8EYY/1eu5F6mrpjvaHcVVwa6D1NqRkzdmp5VI7Rp+piVr6URwLR+US
zRsIwtVX3Ql3apKQCP2lTz0bC/2xQz8d+RYpscIxwVVjC11dPLQB+RcB690xKRfPj9PWYeuU0iR6
o9K81CLQZ9ECJEPSyGA4YZudYQ88qVG6q0BHsjAw2Mbo4op48cxThwwNatXIeMovgSDYjJwc2c/X
db2rEVostV8BFanRSEXjlBxXHceFFZyaMfbxr8lPujw8RDmJlFIzqTYC8oKRJjnXeYPDHmaz3Hev
MqdyuOw985XQvFXzKLyEZuHjckcTUnMRqS/tNG/8SPaM7HMOOSOq/CFvtdsMrbxXivx7CDIcBAKp
ef/kE8PEPYbPjYkMMTn/QwWFguGvOuzfb//HiSEr+mL/gFCzkPf/sLlBNWYeZcoomug//v1XP0+M
H4REYiBlfPCL0pQu5xdZBBJUnaYFQcWii/hbsojFLPPbifGnh748sl/7lQyTUpXnJoE+zRR7MMFy
j0QW2Q/vRiqwftTv4ljdzVZPRAUTHN0fsHWnIamnU/81KFKwRlODyFkRDkYhH8GrO23AH5Oj5z9l
NaD4NtDm55H6zdcSMl41tiMJ5lwAwOZRVXSQZe0WHJ1dwWkCTPuetf6qz7UjUWHBaVCnj27IZ9fq
Ei6OWckF1QpAfSvdSu6W+CE/AP5qAWno0F1ZDHzgtICOHUfTLY2XaXprSm3nGy8JfVc3g1hUO7SV
I6fDnI+A/2HmZia1OrHavvxuZGgOw3nXDeVgm/W4K0KZFIEHg4NGMLYqB+jUODOuYVFlsZbAaVRX
5kLrYiUCrPBMDiT0+2g9chx4ulx/yX6Z3LfWa+JTmoV0faIwuV0boQE/m4J5bI3xKueBm9KOqMGN
caHtM+LwLc2xoK81yUcxV2zFwsl3pKhp7V5GNaDD8jAGlkBR7QkzuhKS3sROfWtYfqhGTOywoL+2
KYFwgpoURzNh68m5GlLpt8QrkYHocsh7pjJ0DtJ3weGkxsffnkWTVYWJ14TVRxnTaxTTdBv6vHbr
Gb5/3n3JHETAQJwc9XzJ928uKeKAOiHyDJyG4d3e0qr3OkIcM1uvHC47pS+GqxYDd2ZrPWh3tfLS
ASZxmiDErxjVn7nItodMhYXAY666pnSV6kPUwWg39CbqHPBUq8PWwJrSw1WDeukUZbHCqUCURH9P
ZvM6TQQ2yjk0WsWicsoUDMbd+A5/P/1nD74Za+BQWwTriqb8Dy28vowrfimFlunx77f/OfjGpCvr
ZJ8w6/ihef9j6g0TjCKHaodb/2YvWeYsULpgaCzo11/qIBJKGOhwHxfHJMPvv3Wq/Zgf/Xqq/X6/
9UX8+YscXkoySU17o8b15Tt5B+ElmwAUJ/MTQ9EayiJ+sRjSqxRtAj/ubNN6xz4/DMleaCfIplOF
GTdHmBFAZ81z5haVzgiXSYTFmlss95UWrcIcaYcQbAIt8zp/qFciplQ4esMoIrOSYKiKLUv99LFH
rCCorIlB81SOwEi8VmjCtZbDUy52Q5WgSKZPUPWtJLQcfOOOGf1amnLSHSZ09sWuz6IditM+gM1d
FbvMP4zVrRMoItjJA3d1S7Xz2pQubFvLCPB92dFMGpNwWtfZ1ziSi9vqq0HWEOjjQployAOP/Itn
rY03Y0jjwMh72lAzfGipsLLQnPtp4MX+8K7N8R6XbOAKXfWpxTqVSkEBRapgBTwx2CuDed+W8C4n
Sdyoo37TQ9SiXR3fzSGtCnrXMEtW+czmzI8ehkZdGVH7UaJ9CnVzF8UfVvYcKbsQIakYjW5NYrCW
1k+ZPrDl9W9qWh4iDsIC/dfcQggzuJQENfvOiEKPDDWJjp+YCuQWyqvcPIcSc2z87ne+T5RIg56G
3EpHSpLUVnyLdKTgk/QYuyXqthYj9bmfoS74BkWq3oQJ/Ixrn9SoyisXQBC8c+EcjoEbd4EnBS+w
f2pdW8mRf1IRWKh6+CYArcWADFS2Az/yFEijbQDSloiUrboJwJsGPVuU0cil0q0LFcSrsSFtmjrZ
5nGPJqO0as+KmYII/VchB2+EP9/nVqTvo8YiD72NYk9AMGsUlmSLUbXWh5xZWZIeY57vWHdrc8oO
StKT0qSRJYWxLq7jXZI1N30YjurQ7rTqmvvNV0YVKhIS7KfXzkcgIgx3YWocAqO/Lzu0fv5TT9i7
05JUmad3PSNGEx+5VZLlMyItqEPm3f/kGpGYCZGTi3qOpnIppP7bTPuHlP6Xo5Su8i+3/6NGxOBP
djgrkx/BZyhT/3OaUiMumbIMtS1NF7UfeZB/1IiwkYDiigsVUVSWzd8fNSLTbpgNrBhlWdVB+P6N
rhKo419qxD/f9d9O06KKVJ/gU31XjMUF5IAUQr8yHR3vbc8ZKa/lbzFfd3BWcybDxMZsamHHSWSG
NYER4rbv1knkoMu8Jjj4dZSTqBQUiiTTKmNvL02r2d8KEU43eTzBzz0mpPdMfYPlJGJCzkTOVEkR
pyV1U9Ti1DS35lE6MKYODyHxDa/xs9W42JzH2/hJBpo9Kc+WeNDy0JPkj25WoRFi+K18Z+jdyLCx
5h0BYbu4nZGkzXuFE4UJKqot0hdH5CLdC066JlqHyM4N+KiSS4Zjy1tmajfCG7PR1ExZzsEWTAQE
E9Hyi+wpzToXHyX1PYbjWAYP5lRuTTQtmbyJsm3sb8z2MR52dXiHHRZFV6S8KtmBVEI1uoSIfGZD
3FMJXabwfu5An9jmbEu3Rj638klbEVVDTkP6UpYqXWPNtF05yIn1DlvCYYINzbT9EGCi+YiQlg5Z
28vtutEK0GpB+WU24q5ovDa5WeJ63A0kLTGBe4xI791JF/XW76JAtTuJTh80C86sCqsRMXOu0KNQ
wG24mlN4NqQS1INASIQbsbUAPIF1LLKtB+VVGDmAEbZ4Zn6fDq/AyZ0Ud1XMJthq3igulddaXWUS
ZafTImJB0Rq4QF4YxE4eud01GbePQsGF7DsmIf7DeJVvfFD4TYJ9V22Tdt2mble5hKpspk+G3gGA
N22nEF/AYrW39omwxekQJmsQljDbpvjM6hGZWzmtw2Qfh1/RKtKPTCa6c1Rs0+SjTE5Tv5rKHb9t
rPu4O1ux25F8p4gbNsZB6YbYjfRhzSb2xYgftfhjDPTtDMSiQfOYMMBrGqfZRNJpybSKoFCSqwcJ
yBWS8mPg1ZCWJmYRtH+ZPq5rxAKsfHviOnd6yruHwYwhgRHzzcnOxhANdXydktdQeErZCk1kA3sm
YxsuYLWjwOwRIle8NihC+Byj/1EVTzjDU/CPBsEOOfPwDsbkxFVSxL5PwGXhXyd2RGhEEq4JuuFv
lL48JfQ1BRH0u+lgXRaJocOQX2QHXS5Ryem1HA7ze1Y4feP078lX9BWB5bJLkeDWVY/AhFT2QtgM
MQI+Ejh5+RiX+mlSXT4i+vK3vI8xlp38mC/iSgCUnxL08oWTn5HhTl86eGaE8x1Xw1p1Z127aGp7
0E0KHmRK457veO8IJyVxWCcEYbcTjOgl77a5nJ/m+qxHF1lLmPDyCSmcwvGqcgvSKvqRd4icneZP
U7vAEln0Y5X0QLCT7ctXHTZheOg5B3gG7DR/0PliJKPoCU8xP5f/9rPpaFytw8OUxTOhq89EMN77
te+1ovA/UFfScmD+4dZc6CAQxJZt40LPwxbxm/1Z1ueMoMcSITmL//pk7LpDcygfeb+Qx4XmKH5V
4erf0ss/+XKrMobFirv4TQgt/B+dC3ObP3UuyxD399v/vNxadC5LgtV/GJ0/L7UWmhxAwRhcAAwu
E9xf5TpwBWFvAA6D08ny+Y9LrQL/A8wouCJ+4XP+LVcal/w/vTKWzfef7rb62ziGqWQlFcgQ9l3C
VM4Mp3pdc+CX/bjgfR0jNc4LL3co1nIYEc4nOsCD9lHHNXWuVQMat64eTF82Drk+7hKz2ajC+MKA
52opLceC9diPlQOBw9bFcltDs+561IrIkfVceMAQTBmobUfFePVL5RYxGK7hz1J3f096c1Jj04sE
48Rd3PVT0h2mjqWVYA4QzRMPhxsZRWK3HWNpb7QQc0tpuKJqIxZ6ZKxhKCkCSJODM648ior7kFgN
ezatk4lBowAWOBOcwReMn0UzvE9Sn02m4Z9C9kKyXz3GqXnFIX8NxhYfTX4xgFrMoarawTxelS7a
lZPBOKF4LQjPc1ATcax2dqZ08qmXeyaoTB46tlSy4IV8o+0gzXbNpBkPUxZ8t9Ng2mKT7ehsd6KQ
odQUc0L1yr0upNj+qBbEV0394B7eK+q1JDrJih4mA4xxwcxsRIDNE4zItoZfaI7PdaCdhji4WGF0
HWTzPHfGQWUOH1KPJ5XmBdGimxbIzFDqqr8r4uLR6JljDEP0CO6+2gBQRqtfhriN4tbW0cWnoXqt
CVKOcMSg/oGK3udEL2btp1kO+ioRtQNpgR5NiTcE8rbowD1XY62s8FkV61gK283UWuIuYpbiahWy
yLYu0QS0wYVwgGUWJDpS3gB1pjZCTGcxFWaZmMJiha6iqFzpxrvKkgDFxs9y1Z2kUL5WM5OxqVR3
OUJVwVfWZZM8RYmygxLotKQAOBXxDexOEYxa6nScKiJYxipbqclIzFEckvVHylCdmBRrakvgj9W3
jpHQOeN/GLh6tBmi7zSWNlkyuylTb3LFum7bKmbv9gU8fSqBwnzoePV5JDZmTjAEF7NTa28oZpB4
Kpju2cfdziSd/LAx2Taacq8YQbH5Jx+vpkagMhBorLT0NZxD/62bYQz0+/H6l9v/PF4x+0EEZZb+
b2XjIsP5ecSi0GFPgen3JxDhjyNW+ReWX4nUWogl7MN0Tt+f3czCcLfgPC2YJZyCwET+RjfDqu4v
R+wvd93kdcvf/zIbCkLDJwLDUHYMG0SnEVDHgtq2/XVywhWlfSCerSpH/B4QDRBxtxi4dFpgiXwa
3Qa0xgeJ3/ySER8r2yk0rnvLsmXqkM5Wa6c+EGj5Y+c8OLWrrlt38Pw16oUtGXWe7mirdhtthGcM
YBE5Qs/Ch/5d348HjLKO9Ty81ffGc39oD+I3idJ33An6me5R+KBKTO9mokgf6+3kTd7o4kE7q7vF
L6jZIJxOIwqGk/ZBFIaOr26ie+fR5MjdduouuC5KIWk1u4ynncY+Hw073Zrr0bVs1ZlOOIMRvCAV
oZFCR4NwJ9QcdDWLk5EAWY+UhLXlBevwCeGKJ9ZnpCvhk+5mD+kt+wp20S5d5efsNbkMD/ktXVVf
1cPi4NHei9fmKO25BvwoAZfwjcpu1vy3WxPT6jVOuoq868eVHeLD/TU9p7f0Ri/hRpfqYflhSIS9
2tJ7wzvc7h4MdOHEmd2SS7Xm0z/lZ+NJ2St7bIbGU0tQICKadXtuz8t/h1OwF716G9/56xrfnb8O
NqAxeETKhiBR+/x6zy9nwZYdbKAr0hI9MqBwh9hQ2C/D1VpJruo1uD2JEyTixH+0nrEHHqPX4QgB
v7tqmwKgVUEuvR2fpXd+7oEneK+T80g+rR3scF7YlVM5ocu5ZMeuZJOIxg/+dB2vCmfcmK7gkepi
w3VaA4ZZzXvU/g+GyIvPznhWOV0d7ArevK+O2a48L0itZh274YowjY1JNf/VPKRnaQP6s9rhs0x2
yp4nkW9Gdmnp2bhNfl5ug9fJbZBBYd50ZjRWyqZb6877OxEA6/mdbwuyiHN+I4h1eoAovGsuFdQw
0hS5t9pmuS36Ep6qgkd2/voK3eXbzp2ClNWs8UFyyh+THR6FtbVH6+PyRJ6xYa3xGW4W+ZXCo1+e
+yWDMtk1x+ao7BOvPmOVccOP9jysG34s0LASD1VrrLKSKuY4NzxL4Vk4ESOL+pdWqlXP0ZfKSvUd
+50+AACxx/fotahsZn/Vl4Xss5nWEuE469GBa+LJ9+INDqHS0A267IppedBxRKh6D82LOTwjrGle
+H1p7VEvhc6H6qqMOB4RZYVYuib/A+wpyYqxg4tA9D+k5isU35Tmiw/Aig7ndZfvh7t8Y63SfWsP
d9bRcAIEXpqn3guPfF0UUSjDPioXz4HDgBJl1t0izvrxPx/8bwvjjK+NfqpF2bP8MddnXGbAW07p
njy+lbgdr5aDEstfGYi27hAIPd41L8jSNspaxWXJfdbvwnBFXiVxkjTBDpQxDyuIeMLfe5DueoRm
3cq3XMXwpmo9xus+3msvIV7PetXtpkv23X+QiLCIb07TVbmzPpUB26OLYcop6Sljm7PPLrEMCy7R
giu2Vo6FCMvAcgxh1utXRI5iW1lgcTompWaTrgUXDsoPd1V2JpdmH51xNzFu7JjYIstDTtjAVoHc
alsv+ZHQwuGYB9s8X6nFDdB2e7cYS7DV+pu497p6VaOPtMge3sbFKofCBqUlO1ab/FjgU95m2jn0
YL+iSuYzeePw0mAWDJIzSILpYPA+9UG8F3i+4JbtSVdqw500bCV8WS+1I9wNs2uobqzanyZv4Nnl
Lg7v+QPjWfld3icrQsjP5IA+IAfKPpoOHxWzZMRzWXeJ8gfFcAYoMKK++7biE4Y5dm3s8TTupmkP
G4Pg68coWslohdhWzc+l6WXsuuTVPGC2XJvvY/yJkaXTthExPvG2WhXmF1RkiE94ZalaB4woTlwu
OVS5M+duxo4MlZcFrHbet8JNG2l8e+RtvS2Y1fI4h/ReGfjeIWtkvZZnd2UNs/rYy4KNHNrx3yjg
CZRgpFB7qJtbDrkv/4t51bRGRCQfQUkRRyHs5xu2p33+IexNyxkudeUOl2ZJwx3P8iviNfGV6Eti
Mad1X23osrH6VOVaI8uVmEiIyiumyvoDwrLOuaBpZQWrcy5wHxZhF6wbNzop6MUOk/P87NaIp0yn
s5fXHVci+8agYeOH90TuotUrvhkBJk8K15R/agG34Es0S1YkCYSDriM6Ymb8Xwo4Pv5PBdz/9/Y/
N3uQednPoSygGFt2eH+MoyHzAt3kLzSwpn/mYOr/omumfwV8qpEJ9Os0mvw2tlDcgI57kTP8rShm
Rtt/qt/+cs8VHtiv9RtpFL2gFr2KTX/dsYlZJUrFFFgo5js9bD3ZGi4UkfvBQESrfwbpZ9KV5Cwn
h6iVO9ZcqFlDSjfljlbLHmjZ0pzzKyfHdv7StI+07JcmAQeMzIpOrx5JhicN9TUmSKLJCXsONXKI
T/DWDnCv5DBfxfnrwDBTwnCeJ/JKTKbHjsETgLZ9vmgV02AlhRYHceOwyXRzfdK9qX5rRd2uim9R
SR7xmrPfGb4SpXNnNWTuTNy48JzgkB/i0e7L29BFh5qBEdApjm4Gw0bP/LeSzNTNquKrDeptJxP1
PE3386CSPRy6ZeJ/lyV9dymnnSd3SKV9q34UK3XXyNSkJRKkIgzsWYsHEnZLHip1MWbDQHgz5ozL
SaH3K0OcaY4ZulVpUyaORWc6aWiM+UiDy6XQ4uXPo3Kry6+B2AGYiAg71v0TuKynLBvRZfBM4azT
qxwmRl2rVJOjfFepeoDTr+52Y0Bc11tbitFFZ1CQFpvCt/IVyLxY8iy4VJqprxDX2aPYh6+GVO0b
pdma6bxWlM9unk9+izeU2V7epW7SqU6hq5cByfo40wMnGYN0HHzFCJwSGHnTtujLsBqXc71X2wAc
Z/VQF8qnhrQ8hYBVSyA7fBmesTIgbq1HD+PO9Z96ziwDKSh12MJMXHNolP5HygewW9q9P6+9/nL7
n40iAzfe3RBtRSwdCwfqj0bRwlUHowaoLnIsBFAcQT/XXnSD6ChNDj9FWbQHv0ijlkZRNXGHLJuy
RXnwN/pEus+/Noq/3nXth9Xjl0YxEsCEVSCQdp11CtExwh+YsF9oXH1q2HQ+QoKhZP3En8kwhiRx
tNU1yAvEyIILwiTauOV2coJvpM3Nt2WujXrbJgc5oyPsVwFz54HIqNQNBdAld2P0HoxXPTi37dF/
pB/7f9ydx3Lj1hauX+XWncOFHAZ3gsQcJSpNUBIlASAAEjk9/f2g4z6ttl0+5amr5a62JEIABey9
1vpTox2s1+bZXJ8DX8baY/AKRB7Bsl/AQaATWWng4nZLclWwaPfdkbSenA0VAnLvcSq5/zZsiuXD
9UlkccTnxt0ROcvkbBMtXjpcI6nFVSrmxEFhteoh5JNsLs+R4BZzdBj+cMoO05wdn4WbE93hg64F
zgiEJtj9ul3jnbBEdkqwNYrf4UbtMKOBzMj23lsoAZ9vy0vkUd3FWISLthza2r4X7BGZMZQiPK5J
7Z5U8jYFvWFPVYxrHPW9EXrtqvGTm0NjQz1n+tT2BldZ26HHfq8iAn6sYUgBUIhurNOTNEc8iHV6
9YXo1fsJXl/Kn/ihWDuMwfFVQZhbOLDSBMnOGwdbZPjh2cWRUJO/XQ7KXtn1u9vUQSNQ10KXb5bB
tSbPrlVgbi3Bx8cECmWKywPcjXOOKLtzFRwQEDQPdvfZ+x0uMpPfcu2O/lNEXWrjMDD5tuQLShp1
Bimbqrig/24X7c2+vI94JxTOdSF7dHpcw3N3vj7IjUMik6wwFazXtBgZbobzTl4Ll2WK/nFoV1KL
V7GCK7rmDHv4a9GbcCPGyAk3MmXSza1zz7igy0Bnh1tPcspO2JLu6fZm9Jer8NA/Ch72IRsaN++G
v08/z04C9femrGl+Fckh0dQP2Rx8snVvN2dB5xUusw+dwLpTQTU5w69DMf1OtQMsFUfef4d5bUJB
TgAUv9nSCXy9mRV4F5R4ni6xN41LV8gpgP148OvMA9prcV+CQoKaaTdFL2cuf9co99iM1iFPGbCU
ekZD2DSOodmdL7yo6PF8negbe/C1Y00lDK/W0w4w3+KFQFA84gKk6KSGnJPKU1GjDB7G9QCvdOD3
7PnVGdGkna350cOTMTjSIX7HxQCzjPxzXKYPVUPM27o03PqzC5acSUiDc9sOTyGZKg8KJyw/cGr6
jlF4VDhtMrdwN15IoNv3ibhvEUGh5lccE70rt9GUlryElqgcAipnZiTWruF8dZeJaIHkYyfuhBO/
6rt6qbyo065oR58wXJjF8kZiDr3W18SzA30jWZk3z8H6ujLv5QXNpGsCCrSMKToJwU9Fc/aubW8w
JCdDG0bcCE3cDz5dviWOuY8/7lUeKZuIaIU3TSXLZE9X+pYsR9LXEUXcbOMQkM+OJ0/px4t4kT6U
D+Vr43b+ZHJycXcoXztXZwwQ2x+QY+xsAargGKvCFtGroTZwTHwgpn4MkrQjsOaB4K1UhRMjrm5T
exaDqlk5L1fZTJG8adlckHxyinwMpEBHmdGfdNVFKHNXe57kZjOTxoRg6xVrQLRjIOJy675Ed+Pq
9sGVQJN5uW2ud8Jj5ainzCuW/HeYFGP/mfdUrKzCnDbBsn3JXoT28eN8Prb2YoFH7kvxoUDefMxm
I8ZCKzxvhC0ny2iGJVYqnfP5fH3kps42IcsNQy8be6sPcy9sjS02puVqwIlmdsxmGGCtYnytVvVK
32tbeS/v+ddzyLO20RetvWesdHGZ5/jJSX42vPIR7/59z3twDPa3WTHLGPXcTtGd4OCt4uAY4mkz
bZPPj9F1+skvGpMkpuh2u4KSpJCD6zEIR39bfSiPGmsehNvHoneUlYBGeRPPmnOMTeZT+Zq+hqRw
48Tgs87fFfymYEn4+lK447clz9InbcEUwHQgw4ozjcd+F9uLEpzBZe5J2hJeYYeSrUVM5uIbfked
PxwQMgr4L+BPgqfXOIvfy4NyypfoCd777fgZc/4WA0THfIaneyGlDctvNFmVY/azttkHFy+bWYad
fGD6k7c+K0jAIPKzTe8qnJJOwovOzU8JWnrpw+BTlIfkWM3Et4GoHOfCtPBNhZ5mHISQvUB4156J
ibqiZmy46ecR89vL2sLfIfb5MGPFxuK1bM/DO3bp2wBSSDZHdKY0A4uNDdpAt040sTW+ZtJdAG/A
bjXHbN6FcteQE+GdzWifv6Ge3pYkrxtn3BPcepbPAlxL2w/OKPQTHy/08aT7PZwyxm3LwBbX5dKs
3Ki080Oygw7CR4SwYHFZ3vx8GYkzSTsgrWPIxLypI0U6o3mgLLazfRtt9Kep0P3MtzreFzAinJtb
iswYivFc6vil4+ewu9UrqHC5xu8+ndXluuEN0NW3EORfdVtxebHc4rlPvW4XLTHyVXyr20FAHG4v
crDg3HKiezGxqu+bBoN8CJCONdezrVz4VvMYT5C/MaPVv0yRnOiwjoq+YBogTX5bN68VPxLxHqQ9
SD5EC6NJxR/vmBrEiAarmYxLsPgCARIaL80+8xmMQRC1FdVlyfF5GSI37EJuHlOG8Y66IQo9uhQc
4ZPLXYTGvrk6Ro9QcN58su4vmCzw2+eaILNM4tj6ZGCmRKXROOMdc4mbh9nZmXmF+NIdmD7UV9/o
nqAncHy47HzBZMZeMaPAy8eaY0KF3M9wkmwhBDCWRR9WjX7CTYnzpNOppXeJRSzVkI4ZqDC8bhk/
COY+gVaQbXvc+LmCK9mGbvAGIIs/b3ESFknhiW//5s6AmHjKdpVpAZDN/3KSJJfvj53Bn17/ozMw
f6PlAHAnyY8f8Q1AmvKBVQL+dOYf9CMih/zWF5jAR0xC/ss7/gEgEcQBJEU0GaMS3bLkfzaAkKw/
8+EmVZmqWEBnWHFbU+PwrTFIiuRWXIpYW6rFm8W0S7iBuLxP0VEzcZhrzPqwx4NmVSzCDHTJIUcr
WnepO+SEgO97zBqspcgme7BwfGPpo/4IKkropnHl49WzoNexnzFXLFaGeRyD6hVtAFW1gk/e9bkk
uxajsMoNLRf7w/F+2CprxN7mw0jU3pTAEQ/uW/4sqstG9FRiKqYpKn+ZEJCJvmC9thzSL0ID1TRc
rvuhWCmQ6eB7xvIuYEABaYksMdExzPfuyEvaPWeSni9XR8PYB+FXMOO0g3p6qm/eAzLMrVrKDiYo
botnpp08a4pf3cUAHJ1/803YPIfaJ81cacg7BonA6XI5ILF1Rp323Ic8lb1f0q91Y5X0L03g5VTs
/Y3IEFybrJ3JipKtIpV15YXDqFv0y53movoAW3mx3qqDRb3zGq7Vq2uIbg/bb5KUN3q2Nxsc5Kjb
xBeSzEvWEhkRKBnDPdpvWn6E5UPh00TRuejJR6G7RrQG/XpLVsmqWPaiP8oAF0jn6a14Y2iy6gnF
KJ/RqbsTpoFviNNt0ZjPuQwDhblIQgn5x+v8OX/mFf0C1jh5K2veeDA1+kKLUF8bl7ryOeaHjAu+
+3Y+Sy/CR2MtobgBDQRTMgnARTCXd9pG3pXmtvH38Tr3xllL9T8ezfvrY2uzMj3HH8hRcchcJEyp
S8mp30oyInVMBZwLhQDT7B3F/G0THsKXoMMzkHxp/l6FCRyjYRnhM4anGTPoVYSbtoO9X9g995T8
4ZLqf8PesbcIRjGO8UY7sifAJOcX6RvbepXM6jnsjUWyyTZAMYbk0ahBATMo53QYgTgcTgeICZVm
6+bdphUK5+xXiO+BSfolv6+eZLlsLt1r6+54RXX0ztvBbQw9C54jf7J5EaAz9GRlNmz5zUDzJMpm
TfPdLwici1ftnl8fv51e8Qz9AbgOFoPu8T5L0ZabgXcfuxtsv5h/aUTBaGvqxjkHwo1gXNDx8kur
9Hu+TR9PSbfmpqAHw8nmy9WAkG8+x0v5gEXYUT14JvW5gJw8JRsXChPG8hVADxE1yYDjIz5eVz+t
PZBiPC7x4yxeE2NVVb5+WzWj06GPHL2xmjeVj0sn/26iDQlVEl7OXPdM4lbNt2Hv9tW8bG30TqrJ
SMs2noaHyd7h+twdFbdkNs52mjtSdG9GK0QyI0RIhan5OvAhquKjgt0khnCzolkg/a97DAShmDbP
8r25ZmZG4LjotwfKA90jdG+sH4iQMQngMWDyZHazzymxkpL5wGZ8CZVxrmTbppizFSZP44vSvgAu
nRR2UEzosDjELw22COYJy0ayEQcU7YpPoPKfGI4IHpcCfTF8ECRYjUdltaxFbN4xh4DGaSd0C4zt
qE3IGh5thcWN57edaRhqri/YqCkotTM38cU5lnkx5dd4KkCF7gw8GwiZQVGP1t5uvSI5Ei9qLNGx
A8+vk7W4u86Dtfx+XaG0mDwacjJ+crT01MsRd55NAQOUZr1eIJkq+6GbaUcA4PDpKt2JyibANemK
rP7JUPYZfMwNgI7bOYODk49twQIgxSPRPbwxj8mz5CmemjlVhfSM5g0eC2u0PyaLPHZuKg50CxgE
VrpsL71X5p+CuIiC3MnCN2VxxdIu8vqdNc+msKVij7oc+VpH9wQ1YTkscNa+QFVYVOvrAy6n0Wt3
I6vEuYAZ32cylyq80J+28rLAKKnc3Iyz2VtoShgik/7jpc2bialfoPIW9K6qfmqfFR6OWD/YiM9R
/6t+euykfV1s29dIXRryzAxXdft2qzal7UhetYDZJZtzWdpf0L7cX7fmE5zcfftwOSrl+QoGZp6T
+zhZ51R5NQQzCmPBu2AbaCezWbw/YRNk15n7Gu9N7gvaPfwZhUdMhgLJJTgK84HOTfDpWEmpXb4W
sp0/WIfhqWF+Qj0oVkvloDiYBHDC18frG/MQP6zmyo29aC9s0odsHS+ugxcuFCDf3rmthY16Fp8u
3PJYkjvmJ40VUj+MUFmT7ncvcOEwaVgYs9ar1jx4fr5tFqpPhtF29PgxpbNdLnWfhCwPkrdvYrhW
LqItM4IYph2qZhjCE1cYwgiWsMeQlUCZbCsFrEZiIWWZcIKdwcRvguLydI636G1xtU3Ou/Y6H1SX
9R3m2ro/hmtl0y7bZfEEFXuGzH9qBnNxA3MbjvbtZmOE+EBwBupAYEZHpF/HkBTVIWbKu9RwZ0Lg
STgoMk+J4MM+S8kSVmnEZu+lR2k2HrTNY/4pW/b1Ya1xTfKaBTa2r9ups7lN/Va+Vbx+Nsy7FXdI
KHnCSt+Q6HtZyAcsXleU428IStx+q/oWdq7emNrCLJpv21ntNCbvgK17Oc55ftlAVaAbm1dvJhM7
xS7hvtk9kkSFtztHH02u1KvsZ/dFMMPa/Xok2TTiccmc8pMONjewWA1iXEXMHmu9+xuHjoJH2p/y
do4yjzRP5SCO++i179web8QZGSevBeTZZNTcRmHn9pTPZp3s822hOs2iW+D4dY8pxvhCTA9kGSY0
F/wfXP6t1w/6adyBVQJm4sWI7ceV1AgvfaIpyM/9rv7qh4TVcBzvsP/A+yMm2seWN4riph0Iki3F
b5RANBDiC4PgINzxf3Qd43vwqr2bW4okw9j1t80wozURX+By83jrJyU85cbr9UyHxI+mJw98VXmC
BVfg5k81BSf71E6A/AzjxIHfAdYWDg1N8Dr1PTQ8d+NdCchrYLB52QDxF25i4+BNU1YtqyViJH6D
p9wdd1fWOSc/Uz5BXqS/vZ7lFxxL6Mxt3orp3aAxJZZMX1S5Uy0t+TzedYfbgAco52VB2Z6JL9Yc
BF5YNcvgIz9TpnENvJ5Tu56DD66xx8PjIL7op34XrcNP8QVA+H2YjTvpLv6cALAXacfg8G5yQ7ob
MrRzdkAN8DId1dhNB4wXtJJWjP2xrd3L22imeyMhCkyC3gaslvfKvsfiR3MYXfA3ys8MZnnt9oDo
uR14+pb7NmD2hTRgUkDZ2Vt78YrV+9XwmsbHU7l/NtasUQ4E+WP4qHusJ7gmutPFVksmWLjYrv/d
nRx9Fn8U0YTl/L/IgCIN0a8YDzGHv77+RycH4+8PWWPfuIDQn8n6kFRCksB0fmnlcJdQLeRQJm2g
/CvEQww26I/6Qw/1DzAeWftzJsD3MzcVrvx7J5cGcdHXIVaDBhiAznN2dWIfo9rPbmChZS7gwtJV
7PlkFsQId9d4w9J8iTsXkSj+hTDyYu7P++rI01ACon70Nl2SqB0kV3ILu3hN74ODfhiW1h24JjMw
W8b5VwQ5cPHH1T0sax19a90Xj9oC89qZOButj8l+i/K1gyMihauycon0vkTbsHTeVFjGybG4eW8j
9jHC/WVX4LRYsgzfjvTMFLJO4VSOEPt6eGeNLh5cMkQ6VvXsnQKWeGofC1TISPSCyppTRHbpyO8S
hfIMtnM6aXpu/nBnPSyTO3hFz7e3fI41R/ecrpT6HavqETYS3L/rXF70TKgsF5Oa6+NH+Ewxkvn1
LDkzAzMSIPKprjB22m2mQMhp9iDi44s5J79QZR+cpzlrciCuzbm2zM7aSdp0dwyppM1lJa9V/pjz
U80YTHZZvfFojjm3w/gSF4srblA3V1yPGOtsiUtxzSl7sPAM2WHxNE8kE/rDrGL1XCn2Q44TTz1T
OBIm29Sf2DaZc3NlgKV5J/hMztL4oAyK8HgtfNE+UXksHYX6cs6Cjt0z7j70cLPMhXbGv5wTr6zg
vKuYPevz+iU8YzurrzCKx17wX7uEILgWkRyCvU6jGZi6/0OuoU5DnW9LyF+9/icdZZJqIHT8Hdj9
RkcRf1MVMGRTwWPwa1T0cw3RJsc/iCiyyLd82WT8l0+sItkwNYuFSdQMHZXkP8GJp8Xxm5ZH++OZ
Tyj29yUkCpKwjNKmXhVmBI1DivLUSw39EChK7g0q3tCSptMFSEi/k5a+ixlprBLMFYy3paJktZNp
iXhIruesBFuMn2rp+tTrwZ0h9Hdm6VcUVaqcv4rKtfgsFIG8grKNz7KmEhRvhZpgV1J2gXkSB/N0
JNQh6y6Hi5kanV3lnfIm9AIqeCjxTZQMYFaX0MuuQrWIpSBwUWini7JMQewMofG7oaIKK0pVCf+9
9zLaIFli27EsZpr4rEybxt9Rq/Ar+OVe/qvX/9gOLSyBpxGkhuUkBzZ55Y/90JqspQjmscjk4Y6Y
HpAfo03tNxMjYR6A3/0W2Cp/jDbJyxJV2YKiMaVMY/XwT+5luBW/3sx/OnWete83syoPSTyaBp6E
8rjF65UYGlkmRVhN+zUmSrDYNRK5b/S9ulKBxSmSRpvabi8KdvByDonzUrD+37DSTWZlC2EoDwDV
0059MiS4lbHQ5a9qCe4vFIkFd1cinM5UX8NEaLxATw5jUM4gXoBrZYdbnpP+YWjhc8SWWYpYnlSV
PIC6XgzGAzHiYL0lsaI1vKKKXmozthxFbIEgI3Fg2GoepYERSpQUm7qrapeMOUL6oo04QLxXeuAZ
MQk3fMsukdp9OBZoGi9E31j1orOQ0gtDtwnqgjip6NQGsMDSSMOmholGTugUhjPxSqn6V7MKucJL
bsADaKVodR2zdKNatOQKY4UyavZNNZzNEV1qK6mQcGPHrCXVySFDEY0Tggxdd7KAg6HYQaYvQaku
GDrcIsWzTByywkw8mJ11iLGSTyQENgjDKgHFIv1VYvqpFkJGHledLMzkOD/qvUGw2LiqilfNQmIr
d/OLRhVj1DSr6S2YJ1f9I8koSWJJJgoGOmwdhIxzr0z+IPfthrx+FbPubbxoj6Eo3rdkx825+Ujw
agsCzG/X10hUyoWShp1vpbLEyLUhh35El2YlML5KDXNRVb2mb7muw7qD715hWp9bI3Z8uoip/eWz
lprXW6H5bYGKoWbwkREoaeRD7JNMuNBuAjYI6lukZfDyawIDK3zCygGdRSHimRMbEZlkFmkQcc34
aWC6k9X4FOYdRvCJtBITgTjBcRJ9t+K8koSGwdJVd8YmDO1eHQ0vSlr9YCB2LZjtGEbx2qWKd9OB
1EJDGuwwAMi/1rfaxaMJp8lceqrwrXagHt0cTIhSIodaOBB5dYjC8V64BqdIjNdGVM6GVjwDHYBW
qekDnkR7kZfkHd1xYHDLR9dsN6bhMRfqj7E1YQvF5pM8xFCmR0W0O/ZWR8nrg3Dtd32a7NNL81qJ
ORyIDKPJODsX/eWUX8R1JNbPAIMPOBPT6gdMfrQu4rAMgy6QVPLycupIMDD78X7Ek9q51YM1y4aG
KFr8r6+nVrE+tbJ8J/oOJotg9owvLvNQ6vYaeRR1TxpNnETdamxRS+fsHFW8yTRgOqN5wgzAF2AU
DXku21aYV+4ABTCVoGGGilnPQyyonYLUyfk4RPg/WoDSqlhv67RbFHqxNrjNdAF9ttlw3pdLO9is
II+WBHlDzeVZWIib6KpsNDleyK34BP50jq9a6/1rCyx4eCbFCgxb2LW8D9P28DebkoI72C+b0l+9
/semhGBLxZTHUjj6F23uv3sSX+GBZLf6D6f3O9z2hakRBwk7D5XuhKn9d0/iS5NMS2TzxH/CQGD1
D3o0Vf+LHu37lU9eaN/3JGUMJDUSKmWpuCr+gcxFQKn1EyMIILN1OOCqDtiWomNizlISRgjgCwPB
7+CTTjzyntlFhRUt9t4OkxKmJmC813P6pOgeYPXNAxHiiEq0taJ1KT7IGzBj/cQgM32qlsw32knQ
ANYk3avhIn9OQBwsoAPVe9NRxExqHt0RLKxvnBJw4ANrC8asWyZGYNj9vjtwcMYpsOjy/mF8tFJo
MyqOub4yrLPkQcLKU3K0HVwnB5cbb4xelIhx4wsR0nBWp7Nj0sSHIdKESO/ZMLfm00US9YPC5ty3
CVAP/CkoS5ptqG+ceGktGfmUHUymz3GH4p8ZT2ztFYo77bZQATIEt0D6y+UUXo4HBpn3mCwCZOV+
KzgDnesJU7d8d7m70Hr1tkXmPAlRqLJyHzoK5w+uBD2MoCR4RHD0GK9O0M/z7SPJ2SdtjaUMBUHv
5IChqAI42B08nXW5ht7gCpPuBd4Gka925KMF6+m0Dr05sSflpeJraMnawitNmym9HW/2N+u9vTgT
BAVGJaSbNgA42MQ0vSpGwbAaDVKWtKO5mGiDkKHE6QT0fTtv0J4l3XzEDeKLU1g+hqcr4VIcDNlc
4MiXWQwNiNAkZU7oFaFVxGCR5eI+pw4bp020GkQoE81SZV+ByOKTseW8Uy592s4dBCUNhKHQuX3w
Cf0ZbfSWn3Q7QWOCs6xe19ZW2EJnW+vlXBk5v0nM5DKKJiYgco9QnO6EY7AAQQaRxVR7GOZRendh
iDxTQA4qsLRr5mkbrfcsAqeiU/Wk0mE0yaw6DfHbjba7aQ4syc227+Y5UZi+cTvS9ND407NWME0m
jCpuDmo60TtwUYgs1/rIUAbihbvVTug1CJgCA+QfUCl0qBY2sQYps0ikwMairF9rB0luuANCwQAE
X2iMnpkhVM9AndI9c4T7nHg8xc2f35K5pr6BomItjf9Vtq71e+wEzflwNxFOeLU0PiNTChYlhiLP
l8EV4TkFsDVfSeMStHli7U2c0AMb4LvkrbdcFFeWRaTRUr7nm66ojuK7+G5YDW+f+ax07jCMLq4k
vLvJk7TBztjgLCFq9AXgUD6TiMnRQWYQU0WPsXN+fAyclbY/kGl8EN4xY94O6xqezjgTlAAVMtrI
7KhdJU72Oj16t2x1NV7N8ZCLss3MkInhsBFWrCbMkRkQs6AwDuVhw9iFd5e3jknvtMqITthQm2E9
nINZ+iwp/+q9C+mupMHXQFLyP62TMHT90971x9f/3Lsm7jjpokSmTO0PrdGPhsr8TeRHwWBXdEaI
XzSSHw0VRHHDpP2H105CMTvcz82LL+n8YVMT/9OF/ZO9S560KD+NPib2PLOJ/165ZEx72zemyFgG
bU66BkwM3dVPX7Ipng+ZeEKnbFdp4rNtpLPgg+E+pKivz1+hhzBMxOrnGK0t0YUdxY6UT/sYTCuW
fGHF1ydOU+kzeU+fRphM1h07DGwt5up5eGYWP8VMgSjygIKXT5QPUkgcGB58gmdqUGYIMXfKuOoB
xRFDVtTVOPiDijPF1CCDTLwEMPUJiF/rr8EDlBHFNV85GEcYF0RUjQAnk7V868C/fuOguClNrggE
amI9LEOYnnfFHMpbw54lzJANCw+oGSdN5GSab5zSbq1UbFiQUTGDmvHvdDXDYP6I5b41kfN4SYhp
jTITF1jQ44XP+JHjMcLkCt55zK1XWfd6zHlAlW2M9RWoHc/RBev0C/o10e+CM9JNvlF44KjBHOs7
PXZ5zZe4MvBxEuCQGNubMTMRB2LtNNYc3rs935kwP3ketygpF/wfsku+A8Ef34QyFZ8M4QEuHwA7
580ruhmH4cuVvMWS35VRffI13e0P8SaZdjsk2F/XkpIliDo02/L9XAxHceVF7eHwIPocOLQX/WoB
BRQ1NOzV0Ftc/ItpFxv417h8Lgl06e2JXerzKZIj4WvgNt8Gz6L4VDGvFv0QH1JracAPt7/iDuUF
pzy9eQgSRMia1XP2hASWK6jaFefNaVnJRxOcQ2ktPMSUDUvrQ7a7ncaCTCDru0FyQXNInlJgP8z6
6UBYazE8TT2Af6qRS7EIPmD5A6r13LesmFRbu8p85E4G4YJsw5fkzQQ+AfTwedh5Ao7zBQnwEx+Q
4oWFlSeCm5wPiYzGnkJF3sDoAxBjS6IGoyqaVmMvW/H/EW0bxP0EZ0aIkSgvmwPxM8Md6z02HYVL
nlt3UO67yTdp2UzEP84jFWacad94FGY8JlMBCM7FT2bZBrnjsKiDlvwQfhpEQziP1Ius8CzpfHCd
/S53oUhOMB3v3ZJT5QIDONVEU08M3aPgHNv59ORpBygQ0+C58IYjr7x5mi3OiJqDcSlvuN7w8est
EfSH4IMz0E9fsGL6xKldz/xYlgMe+4lbueZTnMS/de+Y1H6GLuPjzjKvo0UymFj9Td/DYv8LNvWX
r/9970DMiCTRnCJjFJmR39RY/L538CXLkLHKYb+ahEm/DuPYZmTRkLTJMRrY6+feof2Gfg/aoibJ
fANf+yeNz69tz39OnIE6CJkpqUy36ee+bx0NJjKheUnkVZhLF+JW5WBuSOPNSa1Ot+WkXrS1Ejnf
3q39fzam/3Ntsv0tvtbV//u/yEd/2bD+/Hb9wRxDjwr0plUvQVgy9COx7crK6tJVhkgjHG7YMd9x
vrUXiBUKflPoF0pr7BtLbv1YanrvanS5V6UZFmiE26nVfSF8EPQ002UAcytDKl8Sv0kaF3OdJExD
J9VQkOi1bOL/hwTTbNq1dKtwBEhF0u3HIFyPQQSHOupDTI/FdF7mLfXhLa8eA7QQNyaErF0DKhSl
MPDCSQGa49QXWpV2hmYi7nY3+T3W4GPlAzOuF1k5XyTJ17phoY/6Ryr6ON09JmgLSXbCEUm/nJUs
pQFUyvFDsprc63J4dtFwQkZJ6LB11bE+FS9u1UXrXqr9yGx0W7o8pKVpehBGXSOE+m8SDIHK9CoX
m0CMVyXXJlnpm8xs/oYHgWYITprfBuBA1NTRfVimwrLPVBUXju6gRuWmMJt5G6l3ShQzvMK99ojZ
I2rQBmpIsM/ycUYY1Vpqr4uuwL0Z6zAp1Xz8hHa4rW6G6jWV0eMQu4ZO0woRX+iXzMfHSVgIGQMf
yFj/1jXlqypjXq6IeG6qMlY1lH9/s6agXeYp+QZWTVXdH1//rR5VdJYH+Mu/148/1hSsPFkWKIFF
cUKfWCV+DviV3/AUJVjtaz3h8z+m+8pvsjGZksGxZgrDivJPFhSMm395uP903V9Q1rdqtNeJDxiE
UsMoq16Qkzxrq3vlZmSwaS5eqRR2pkFFJe201pkx57FsNzJ5mrgywCwMjYHAwM/RPNRpeYiFwgtU
Ezk1Vn7WtjaWMCL3kpGVPAPBLLAeRDKrbvlbYZbbSoJUDFqNZFrviWtmh69x5whrsHOtcVq9fGim
iW6bHNob+3D7IonLoiRn/OEqJ3RXH0EJ2e/ZqK+ItRllGDuB8oL5f2oG86Iuj0GFUYOUoyUy0kU9
wG3K4NiWjGNvV8EbxMzPLEaQ0rJM9ZZ59y5XmSwYCnYtEmPIBLvPCJ2yjaVRsImDcyWajDPf5SZm
MJRa56HD/CS8PVZSsbEELfSUpov9PGKCwoTZljMUf2pJxHqhOKleObchOWoJgMBkQzG86AFXnH1c
02gR1gpkcenUqPCEQvi8qYVyQ6GhX8kGxqgWDhtV4eolZqIj+b169paC4teRco8z6ioLgKovl7Q9
mvn1oydTmeQR8joui1C5zSMLFUNOB4wClSixbMSZrA4s0ZeC9HZX31KaYoukdxhCspXNNDiX16Rc
mTD2MOf+11YZX08GIZ2UGTy2WPBJbMZ/tyJIk9jhDyvCH1//Y0XgsQcYJyzmy9r3yw/9Z4fKfsCk
1qAxZEw6SZl/dKhTAIQyfdrSMB2kE/25KMi/YdllMlcFXAP60/8R5GdM09M/dKjfz1z5g+GgEFRx
eBlUZcntnc3wuwPf6OvIHzL8jmIkFbbWFqlzE2KGcVVBNHKZvFbJgHQzRJ8KfNUUMt2n7hd5fx6u
SbcSb2hsiPPqfKNBAQepW+ktyHDRVqnqTTlc9k37IkbCrlNVN77oGyJEy40AqK3A6RcJMktiCF9S
nruZEi2uBtLikWTqMFhXKfF1+Mp6oQGPO+fRE80uXgrDpb4zM5RQYaxj6tC95QZhEhEsHcqSRVcb
tqCbG7E1GXFOARSBhUhj5GGppnCKdIqpkCxUvOq16mYtEqsYUZZZI3scRgRb6eomoU2EUJNrkdsA
ibiplaMDuDGlxHDCk8f6reulpzpo14n4MAbD76XZvzD+8auIlA0MqOGEmPCr5L/fX4lK5O7++TT9
5et/1OwyjA+DAZGIAufLguRnzS5jMyLpKH342u/GAD+eJgpzcAyMInjSv9D1n0+T9hv+8MyH2LUn
PRGV/j8Y+Fi/Pk1/OvOJBvO9aAc+7iOhDlTWcjFfGKEWuMYlje/YIAovJDwF7/sy8qyROKReYU7a
6EQzIjbSfOmawdcfZiYpABfV2opjHvhKKs3J9wpd5TrYejV4RMkutVzxBiFy9bQmskOeZSKppCp5
bLlAulC/DDRhrjZdj3dz7ptFvzFK1BdDdQDDRmhfCuYsI6n20lwwPKtrNti4fihkY6briM6xObnG
WbioEAOZdf+WC92ma8XdAOgPtqc710i8l8Tqzow/wj7aBQMu0Ve52mdVkJ+CVGJ2e0lui1w2smMm
5elnU4zljCoemn5sOEGGkVE+rkepJOL1ts96OKqIirWjVD1Aws8GBEwq/LmqmneSRMd+2xKksLyO
z1ksuApcrxitSdzcJRnG3tgRhOV9Xdy2jTx6MXEofV+vAknbK2P4oli3OyXuFqLJsy5M6O+/uurF
MAiDHp4ebDr+x1NJdfzLU/m1R/7x9T/3ONgy4rR9KgrePxNO+HOPQ3kHkUb+XZf3bY+jusX7WAfR
ZjL8RwP7LxqMBVD+1YLr/+SpxE/kz5vc91P/ooF+K3z1KBiGeEz1JYMV5f9zd167caRpEn2ibKQ3
t+nKF6voqZsERYnpvc+n35PqVUvNbvRAtwIGO9yBiiqKlb+JL+JE35gu3b4EUHSCe1He1ZBbleuY
wH8UBIoye2I7CyEYJTD3bSc9DlJ/FefqqEfIimI27fOi3I1h4Mxd/zYx4ilDA6kpl7YBA8DUGNxe
FbZdBmE2h8LQjXc0NFNrqb6r/U1VVsk2D5kxCg+Z2BD9H2VELuEqWu1NMcP9SUTYPPGxKGGuqck2
yU2nCPC7NCKQykj/Omlk0UWafEILlt7wOS5RYdtxlwy7yjgvyXIZAu0Md+VRLT5r5kmHi1cR/GmC
tyGW39p8IXz2yk3lUxwTfS7D/GDVxS4qQsarTUpWO8wpZsw54AaynG7TCkNGkmsnSQO2FFoA4fvK
SdtkwRfelm5gaCAZBx1CHokqtHp/DBXQg1ooumUNBbjsSaNZjUQ3+HTAK/fUNRMxvLlBDLRWi7zC
I3zSFHNTgFnReutZ6DFzEA9sJ+tiLMWCTeU+q2vQdgpztS6RbrKIgLXSRa2nqy3IjIFHu0rycVvn
dbTR2q811tri2RgeurL1U/Wdymi7LxDndNMLQytFwg1h5QaFJ0A4kNRSIh9ZDU4DadYe4/FWk7qv
ZieQjlZpxGsKQX0o6+EBe9NrSUGsJFJfG8VHYIPdexEHuV0M1b7DXK+2VGg22PDeFJm7xZJQbBLJ
4itY52tqEs6AeK4axudRSKDmGSbEJw4N/LcQz8dWTr4q2FilWKeHtulBVATlUc+Wk4wYEHNwx0A2
2XXGJ4c2cSeIkIfV2WsM9dprdPAq3XPd1J+1NoSSoZE7THZquWas8l0kCmdE3JcqCm7iEEg/yOXR
7skThLeJvm+DOxjF+ZJ7bDhOlRvbQChiiLv4onLp0Khd6cxCDQGrKh5HNGarWSH/JYbCAOx+1OFX
agmcq4KY/r5XCdFCSMR2CkDN4lyhrCOh/7hKcPj5u7jwb6//6fADpkgxsdeuiNz1UvBdsORSgIlj
5eZiFfwmPf51lcDuqsoygygky28Kw4/Dj/qHoUqrX/ev09QvHH4QRv++zH586x/vEpNYl0JqVcpB
SY32kIhUF2eSF4lfu2J6lTkb25NZbs1iBZFIrKcUmZEP9K0EwSrVI2gT5SnKpk2aDjttBFqzDIKf
qdpDUhePkdFhTdVZVIbxEIeUHafiTioIQZdW+zlGgjfa+jwF8oZZIZ3z4WERCMoGD1zmcCmAgptU
Ji1Vcgri4amTKqcPGeT0ymbpy5cKWqLA/Zu4iIS5QBkhoGCkENKdLj1YfBXG5yra5xUD7I1IL3f+
jFd2P00GBrVEpCp7DIaT2Ai3WPXuenUkC5jZBnb6IMaGMVXID2PeXhMB60CXipxvysqfhuwMOI/k
pniY+gQmKdWy9Szc11OIapFBHKa5ytyH6imZH4qBKV4Fe2HGUSFAAG/hmebLcawmL+3zfYg6PMoN
EVJCBQmRVaYo8MsEbHBCaLqafCdLG8YNFS2QKeu6rmyS5JlOE7tfGqdf31SptxgLtdEZSlLRNRtO
jA47cXP2WJGQEoUA0IsgvZYMzUNCWpPOcTHVXtrZmt4jNWtPyWhdsqCXXzIT0rwckMyuh+F1NhNX
rJf7gkxag6tRXp3PXdreZcNQOUHQp/dywJyxk08lxXIqK9MQ0mzZdRRuy2PwZHXsY0ao3/a63HlF
lWCh6N8HqzrHk0LLsj6Lu3oIK5sbKvO2brobJ3U/lRkfq+mur0c3M5e7Nv4sIYL0qXWe6+J9gq5X
kv+poF7kPcCqMfwaEGGNllR2JmHkDJATVEwB+CbPfaVRw1daTgJubxsOge4uKeFVnKl0MWUncRW0
EnkOTss8EDwfFVfvmT4WFM9MQvAWRJwI1HaTa6HfRdbdLPYXS0/cRIYuXyHyaFXL/AgjxtweUeA8
Dced1F+65As/E+RPou+mMkHs5F+iCIvSTzoI9hGWKLX8lI3Ew4AlU3KKuxFiL7m62Yz5Q1l41EKN
UbGsU3IVBJ+HuPmsEFFraXieCq/m/RiTsh9F49in8fjcFvO9Bv3OHPkJud6Dyu2/yBxeOqvfR2b2
pcvyR1pJ3ViE7CdiXk9NEAUB549gny4D0+RKJQfdJjtMkzdC3X0ylOLaKmTMTCHaN0K/kwWYXThx
cSPhioyx2tZqnzndIAZHjIRbPIu/L96TdhBiDWu509oMDCPvf+0iWO1+vkL/6+u/H9bB7jGgYozD
dVj+U3X6fljHgy6xhXA5+OaK+FmQ0rFMyFgPMUZwaucP/dhFNDYY5C0kbSZ169zrVw7r37AgPytS
//jR1xHVT4f1su1TRRWt7jBQpdM0S3UnNcq1W8bHRSmJ41NtF5fgk/LuUinzNWmJ97fSQOvR4tUD
UfzgZIJOqiaw1AF5qLLL/FLJnqtW5llUrW02i9eKwGE4D7hvjwGXzZwSKDE7Kn2+FcN2J1dz5A6t
8Car1Xbqu5a6o54CKeLqdeBpcgONoLCV+ZKIIdEryEIlM3ocXCWVUMr0pS6g5UEfSxDCBvq+ofW0
Kotxze20ss6TlDJSB6RsBE63+vjUaduPuWPSgTBMeBBoMkjJd+d96Oda/S5PEgMxBSDIApYJzOiy
pE9qrz+lLFVtdZikdpfJ/Y6mCtJqWbRvLek+g6VXEoqU5u4MkaldLbvDs6mcxy7a1MGtlTyVcwy5
ULIna7qkQIXFoPda2bhLKurqJfmYdtROhTC7ZKSIjsT8UinnFAJxLBH3JoUmRslO4lJuNd25KGHb
yyyUS30Yu/5moKYi1QJbSBovAXNv4QvsiVlhpAxk6TjJuPAiINEVQK80prLneeBvogaCLKwOJ8ra
BFP0aBpjAKWMtsSuhyqBd3Kpen65whx7cQ1bWTCAutciSHqcdQjmEmnPWRbcPpX4i/TiUlkvDASQ
+AsEEhkWReHIy1MUWH6cQuPLAlgStLNrlfnUa/GjFsUo8TKGeaCyfl0AZkINrEGjWfmdYr4oBAN0
MHZBIlX+LFSWAVsC56SWYXeEkGoLWudEXAwyabTBGrkDrja5n+8aIf/EB9krAkYE2BDmNrozqxin
4ig9/LaqxHpmxD2MYVjnodaZi/33cdlQ/77Q/dvrfxyXRaRz0jZwgf5fQ/9xXEYJwetMbc8Ha5j6
B1EGRnHrJIBAjsb7+T6NU//gcM2SzNtdHc9ASX/htMyP+c/T8t9+8vU0/dM618y5ZAkGnW8CHIum
pWQdjayAoFLj44rRABVnERT8h99IuCpzumOhtltRADUc4+OR41uTloeltEJnWu36cqPbffXVmuXP
1iDBGZ2b86Q0hPebdgEOIPjf6n6lmMy42b/Ldb1SdJZ3fW62U4KhQH/uZow5Zu+bM6j2eUQZP6yH
slG4pBqT+dx6GeP2y6BjuNSbl6b4Okw0zQx1hKW1WM6KWFA3V2GQrTrJIpVAN3NJ+3FJQoPkDwui
QOx10MoLtcm7gTvrWM1fQ7G+Rnq8HTLjYYQcFy+9L0jIK6PxiZ+W9kvhMhSBawbTRR4vhAg2M9H4
gsiCNKlbeV4uUmUwsDRyv6BMUNJSqJNSfh/h64oD9UERco+Dk5tEJ4UDYtTdinntFdNii9jGJxZN
Pd73tM8z0WTMV+ESI1ULoqhZT6Z2wjHUWjwFCl3XS3DZb0L1tsw/90XiEklhuN+5IVpkKae7UMdi
Sy49YSkV4swTxIeozHfpCDMyeYoTzVmUFQcdXfomcdW5uDfU7Byo+rhZ1haiSKt24iy/y8UaF5Ll
kEIORps6kaWdKGDgayMF1deqfRrbnXQFhcRMJYqU/iQuTiHA5mWCn6LRgahddOEgime9GTFjV6hT
z9ReIS18SeRqq4zFLiwA0sgPaiXiGUtXgxhH/DRwBw2IplDhiBhOM6DL4jz1N6O1r+uQ60lxKJHQ
okR2x16/CjjER5EsV0zQa2lqqDHBrmjOIJmdRNVA0Qjsp6bdcYZwtSjPr4EmxR6TSkx7v+26xymH
zwvN8JYhkn3HNvTf6572QY39t9d/P+CZfxAPAcgmrcvXB3yaScsghfNrqejqa/oxcFyDhPxPJAnR
h/90J3xf97Q/qD5jKSVHu4KXzV/Kc2gfLLH/eOPrsvjTstdluHXbVsoOS1T2204AYqRE7XQ7a0Hn
itTVKNpAznBkjxVoZ99mmZg7NGk1x2a0cPJZSvUQItAxBpAD6aEu617yktWtFDfyAD4oghtRDPgf
+8rchZOeO2kECHjS3CoAXBqo26xEcTSZJq4PlJALz/SwKwvsplhxZe5gc8LVTSkCHJ0GRHBOLbL5
kPNGZWjJs3Vtu9SLao5WMbu/nkT5e1rkq3cwNx6UUgpE8ohTICGLVdBUJrFiVf1tP+mrWwbxn+Ea
gwH24f/h4FMkiRHBj2ngn3OHD6//8Umnaxw7Ho/R/w/vvgtiuG04UqiwAnWGCH8aw79PA7F4y4DM
f/J4/7XFE10iGgF1grCtQlT317b4f507/PzW13Hhz5/1eYgtooD6vupYTZuWHMiEH9boNaJwLevt
lO+NsPVGSclsuaWixujmT1w6Xsuxvp0H02uExelUbXTlCATrhIFmgUOhEBQREUGMZdfmE4HKeODe
Dx9ZJ3/BvrKAkJHZKi01dQLW6l7CvGrBGV4aoyHwk3f7ruKgPPTtWtSJNKMRo1A1YQC2tezKXNlK
CVC2CiNtqh3N/G2ZAi9sRMExSJiXg3wYw2ynpACcKN0rnV6PFa9VCs1NhY22CsDBKgVbKFYC2jDq
V+hF8gIYCt24X6rHZRWSC44EjoG2zK4HzWIVmxcgU6jP/UzqyTim810Mu1a8duO1WsXqZJWtF4Ht
RqwoSTEJz9f3pQV2HTVNMYRD0Fi+pc+bfFlgb/V+qffXWQ16/jnCmzo2LmJAtRAXv5AZiZlOX8gy
y46pErrNqrU8xUQYpB9AOSZr9yKrFbexRHASQUJDwtleZpax+50fZhVJW165/fAevhlj/0vdZjby
8WH+x+u/P8xk4wkTysjm5A0/6hKYZ5CwdUQRpOxV+P7+MK+Hcp59AygMyXr0iZ/P6zzliOIsAwRK
14LsXzmvfyhtXdehv711lZvBzw9zpRczUxSZZMTcePxpnpyqI56UPyWpCZMlv6E/ft/psNGHpXjP
Wj51c5JtxRagfJ2DapQXoCdM8HdyArw57gB7h+KhT6qjPM884aSC67V9Kwxvi7Yz3WkMLnHRP05J
8DBaw9mcb+qJoV+eSD6eIteQBGdBlCjn7ClqWv1dGyjxIVo+xJorZIPXVYzoCHdIqIjscPzto3Gp
69ybpOqxMip/bWUshneBNqOUEDtMJfLBL2PYPpZKjvEF11vZAmBUgHoVbfqgyDKDyG+bm5Wt87Mi
jh/7uKzhnFFy/x7OfbU1EzTNOTmGQo6dsK39asSdqoWfjF4gsNcgXDecqi3rGiU6WY++c1ul5GHv
TzrZ+3qov84i+TUE4hRvbV/pvimcJCwLw/TSa/KLVFq31SQPTtUqzTZKk0Mofe7GB3Eeb4MEYThZ
rNwvO+5OcipwUkVbbS1zP1fE4jrVcKVicLJ+OoxTBWK91gGbiulN05pf4h4c6O/8eOPXkfCcr5Z7
VV0nPP/xeGPw+fvwat3rP77+++NNlhgtU13PAmSD1631r716rYVki8YypFv/3Ksx0hICYOT1rU/y
x+O9buMcizlUsGR8sw/8wuONVYjH94MR7qe3jkL698e7sTCRZYIGzPtrz1lTfCfrIX9CAa8WEGqT
v5Df2vj15L/NmgVlntmHO3uqs7iT23q9p29GDyCSuzZJpOCIYLZ5agOm0R1ijC9c4ez+FQYM84OJ
jmvUvtcFj+kafdXHE1FXGW/aGj3ZYbyb7nQwQ3YKYzZesU+PKS186eYrZXa2wox61+76o7Uh7XNJ
d8veNk4YBraASXfxJoYQS/cpWEXYjawmzHqc5qE7FZDI0+dkK+yL2/q+xp1k39f2bnPZHJ/Oe2f/
fhWdL0ikAAGjc/U4Pzfvs6/bk0e+1kndyAvpD6KpxFmoISCVWtuiyPDEbjEGerk/nbpP7aW5be+1
zCYqRCNKzw/ucR6gh+5VJRyZXyyoGoYdkgAIsR7ZQ0GwhzADSVxbksXDQhslYMDN5Nee4EcbYxd4
yQaHsK9vDtRMUBwYevF1eWofqjvrqd6jqzrjpj3HvO3zsjO2Cn2D4d4E6V998Wv75CYY/SwKCx9D
X79dbvLH5FL5lNo+S9FmOTeL3W27S7yPN6pjgfRiaAcSd8dxxC+3ySZwrF3si9sE5pTm9OJTdBg2
sOebl855oJDTeSRyTSViP3b8pjFNOAO+EQqkXrXj/JB+Wg7DIT4RYF4of3wKFHej+bF9S98fwFjW
XmaBN0CYY5ipdEzt+0cMWvWtYu1K4sZ0slHUiCMCy3C/B79ubWEJwo9IAxwdFK8Z80Svu6ONd8t4
0K/4oedBdmbTGXNwxcd6fA2rr/JiL3Sp9/6Q3c5Av+JJvJifFlceqZ93iHf4hFexYXwCBkjuuXd1
GJWLQ29ICaeZnDk0sngLEuUxvg1vhRvjZv0HAjpIe5vhUvxsF46TnAM7dO7eYS2DUatoS4TV8mi8
8ZXE96fH4SutCDefBfsT80uaVrN7fe1aTQZbHF0LaK/pmFdxv1aZHt63HPQIzlLce8M3iC7Fvean
22WXbpmo8cBZ9ugt0HOJWDjlctPRJPom7stH/ZrsimN1VJ7js/JsbgYKV8rb6rIcRW/YLUfwiGdq
V/vH9jU/z97oWW8qpTJsnpk9vhknUmW2EN3vOALe8ytxcAe5nIhhxA6OfTwS89iTs6iPC6WSfMDt
N5LwrY/f3zbd25huBFu+H0R+tWuYkHp5HdArvExS9WvOMPDX7kbALC+T6OXPy5n8IMnGi0ZzBZ05
TnawXrMDWLXb7EDikMSgfiS6F/hrmPHL/EUhukmDTukFNEa4negIrwSai5olKNsi2D+bN5wa7GE/
01c2HCbDb/tdA9qVxFrVP8wqcZQl2Zh2AyexkQALL2dMtp76jNGfyDMQ4OMiPPG4qD4ndU4v6Ino
f88UIlayDxR2gmTLueKL9TWyLlwYTBo2w7sg9huHhj80cAh0XXnbw6OrVDu+CYT7WXCJqTMAuCqT
/QAfV5BPnAow4rDShiQBMbOQ2fNN5t6fGxPNbNNq6nYJadTRrE2v7jS4d+3MWEXfhqmzvPy2mzMH
XDJn6wHYUCzOulhV/2tzRqz5+0X6317/fXNm8LdGs79tzD9b1C3xD2zx0KXIwn0E7jP2MxDtcbv8
hen/oRgZq/+X4ArudUTuXySsra7Zn7bmf7zxD65a2agUMy2n/jD380a3ehdkdkO81xS2JtuMNsh2
SzdzF3yOk8oPA+hlkSmBnmBp1p8j4iaC2ByX7MEKli3HPXTNQ9QQI8sI8xIwsYiqZB1b/AwBeM1E
Y3/DX6tirCuj0SE5vU6uVLpDdPKxQaE6hrVXVzbBAmeaq7sZKm7XBRtpcAbzqWr2BVWxffJF71/r
RT8iA9hVc2mzqyQMbivX22Yt6xDMXYtrgZrR7ioqgaOLc3eqinwji4vXDukTxQAj3eo6yA389qbc
nmcZtUwsfatpHyOMWWGTbAQu//0EbGAOHlIKW/jgvCbKQvqG51AMUYLHeq+SlrW02hUMnmQNGsPM
jj5jY8/DzRBZD1h0/cmCYd/f6L11E5D3EwBbGOGgblDr8LzM4kbtg708KbYFqymCcz0OTtTXu1zg
zaXAtPtziAlRTZfXuQd3DRixCSAKtZdgddQLl17e8Q/jloPpprBrC27vVbIPksIfjHjL5QpQihR5
y4S3TY8womT1Q1cVR9FMDzGyhgk5Nk+aiyCXX6NGfw5pf68lkTXnqWJ/mME6mWV91i0MF5FGf5G1
bzMARUbmG1WzbYcXRFm344JhT3PDuw7nPDnVKe3wQaFt8MswmSudOuxeMVq+ZLJ5mAOkwlj+kiDs
20ELBxN49dTGC79QCpRMEH1dTHjbLEyvLLXTAkCMe+w+Vc6YuLcKaKsooJ0WxH00Rn4ng8zm0yYo
hS8q2d7IwK8Hw2d9wdIpsqv1qTOadMZJ4XnIBj4BNNda6+i4MX1rShjBZNslg5Pe6dQ8dEwmv5DY
tBv5vPA5jLMW7ry0y1IGx/W4E0z9aATgnpvFL5vCE+eMau262goMbwcymFb8jiJ07qboWVahgCZ0
Bej04HJOE5Pgac5lr5E5BFF1kiTJRVODB1OtHQYjoNdwwxikuov0NdXylyGi/ieCWMrZz8w/ifU2
6ctHVcHRqtzL5fCAbQnIgXTbqcpbmjNMblIOlA96kpgwstrq0cgBVJFS5JfEZINHETh0LZ4LRLJp
ZNsW+MsC0Vk647Gq24PU9nQHl1ucrCcJZ2qxXDNJOZc6dUx5sBkM9Nqk35mz5DQmxt283w+t5NWR
6pdFvZMW9aDXE/MJZbvI/W21AFW3jNHVTDa0EeN+Kz+kbLMBPBlZJFI7+7lcXHkLMMpe5/S1GJuD
ODy3pUmtnGrPTX2Z23CX4yGrxgaVSTtZdPlpNwUfwoR/FnKBmyFQ7voi2lYq4f1wdhcQ+nFk+Aqf
ACzDbq28pt3gluWq/YExpYIsb+hDtoAOcdXHHWzXK3mrFyC0zB51NteO31yoi8fYojm0HTaZ8bmM
+Rxl47nuVFjsTOH4sC4JptdEd0NNeS7ptRsQwOfAi8oaaS7eq1nlSVWwfkdytKOH95bCbI7yFBdW
XIO6keG+qFPwMc93YvkpzIz7iTlksbR+kHeHXsceJyj+MIK37TzReM1LkdgNAkMOC0ekd13fD817
qmtOMesYtnZYGoGzZedQyW7MpjnURUW4pnXyNa9gCMcsV8GPbaolPSVNkhyHFFxFNoDCUSrWiUAI
nFDDwTzNu3SWMePV544pmBlDUpoazVVSDrc1BVo6nVFldunK5BNkN0/MRp+bP/12HCva9CSAhl0y
5dTKkkeC0clzye3yKHAq8nW1NO4jrdnniXKrLZsCrn+DQ9BSSq+q8gPbiWc200GL9ZNa5W4cn4pu
tIlGO6zB96F87szsICmUts3wNATsy/Bv+yHfxqvNLpu8AFqNIsL205sdTEFH1m8MpocSqmscgRnP
KcWjvbSf6mMvEMd4+21PQN9GCagSJJ0ZnaFAoiH8lzzxLdL/cZTw4fXfT0A0CxEQImv3bej/YWqm
mOoK2SRe9GdE6C/1EQ3CYKIGMhtnwJ8Q6+9noBWQhvbIK9E8wAv82ijBWHN4P52BPv7o1kd5omvm
ckE63WdSz2wr7UZz04vUAcz6rdFPUPZLHhxTA74l2cMiAeKMHUF7z6QVrKhNdIVVC2sZLYgafLKe
vh80iI5ZWSTsorY/Y2Y+5TJ++FnA05hmAwrFpJ/EqcIBvxcCUDCtntAdc6gr407rnis5P6XZXVgY
25xyuTx5Vk1CThV7I642t2Ji0LbmJlPHPQ2vd4KEIDFQd5fSJ1FmOysMZLvJ9FMqTH4r4vbFcy+L
zoxvKiJSpFvx8zIK+2qqXoJBv7di9bRwH4oGWuabGjT+UcvzY5nODN+VbT0gbo7Pevu1SWLbACmV
5JcpprVzbWWxNA9sJrYtVb4P6syvdKq++sLkIIeXlzVqTIbLVCm+2ILSVRPHUnZBRhGBgQOyiZ7m
THSJEBV0LaSXTtznZXMUg3sBSr2Mo4Gpg92Ogx3j7WmX4FEqnzUVZFo3ncQxeJRrwcsUQNk4PVaj
fLOddeXam6Foh8kyO2OTO5NV27RI0xyVUT//rPTCpz5qtxYogslqX4iY2GmSVbaR0S4TFO7c9Bu5
WIEKoQU2LaCwtAVDN01XWW5uxSi8SU0yCcGEeTpy+hzz1PAslfHe6nA9yVO1GYbxIRnTkxrRGTcL
22HKrg090vIwvrQW6UkU7aFcTrOsOGAKTkIsfrXyiaN16OQQvMoAl12s01HBTQT6tnC36PVIOR31
tEBg1Lb+vZH6zNmZvpN8WpeI/x7vY0b6p5D68fXfVyqEVODB2Df5rn/akH4SUvEzMUCFh4kq+rc5
CcuRIq6NyZIir7gT/r4fK5XJ0qbxgH/jNqq/NN/HEPXPlernt/6xHS0ejGLpykDeV3SAiHW4i7GP
oPKxIWq7GZbIcm/1h7H2dctBDxWe9c0AKYeiFZp1isrur9oZlQ/wLSU7JOJjx5JtMXZmnrOME9/6
H/XxJtxqz8MueqN8tdxYYOQ7T1qj/eyv7P6uVtrK8/Kc3OdoV5jWR82HHtuhzdLUfGdxNaEgJ7PL
x+yY2+oVaLwL7PhpwsjoSy6oxQxFguc9ehReik/m5/l+eDXf6C/JXuU36yRtzPYudbcc7vz8eoNw
K3rpbXhI7tF8sx0rCsJdeztcfO2Q3SBf3fYcixtaQZFoHSd09BvpOn/pqW07crG4V1/gPLl16VOm
6Em+fh2vsYqbnOvU7fJCUxcrzZfBP6GkrVVcrCLuYlMgptnR5EPlGm/b2/gQcSWhZYxFgXKCwC7r
QxMz/sDc46AmMkvhX4g/QIf0kVuwFNscnG2UboIVq+65KqyGL55oLYNPUlEJTQXCRfV0J/XK0/AZ
ti9kxVm/GAM3Gc9oHSk/1dQlgPsnMVR7DGG7/ESNXVv5DT9HdyhTl1EXTElRxXflIHablS98nlM7
edN8w06O455GrGtLIchXzLQBNa0WstkWNbwH/E+fJJNg6MVP8bI3o73xmWhFXx8bkmiaPdABPTtc
xBHL0NnAEnI8VqODXH4Sd8vtCpm80L9LS1l1oL+Xclxp0z6nnPNZuY6ZTcNaZz919nTLL4Kj/mb0
ZR0zyTv/13plz6D0NVwlt2rL1fmRZTihaxPrylnzsoN+jJBwDQcdD20uOwDocQLR1ZgiN4412XxP
/ndgZOIGHtrCzf9F3LUv1PzC3yLVoLq8MpudhKUd2mNLroyTnr9qgt9UQX4c/gDMNKQ6UGOKjRjj
LhSjVSzenFILxmNXvqDvq9iOl5WsBvRs/kJw0Hol17bh07AiH8HFcbEw3umfUn3ZV/12h9nF42uX
d+sYj+MXingR6XvcaOMNTQszF/G9uYXyRYsXV3OTsgnzwteTSkGT14pfC+MOrqNUvCmKH+0Vb7jS
I8WraKkCV8Pnm690BOzzcMWzzfjvhKVmIh13wYNLZpBCrCMeNkRTjhUUZ/CpbS9C8cTXDYbC0lvR
kPcAKHvRTw7WYwlR0dfRHDYmGQYqMXqvox+d11NMZavHFFevTUoHzA5dE+qRV6acDOqX8Uvb4H08
G+OtuQ0j7gDlbUF2MC34xOUX3Bhxe4blVblU51DbSrENqo916Iu9fIIgttzFOdT8G3CPK3Ig386i
t9zhJucyhTuyyfv33/Y8jp0HQw90Cob2TO7M/6VIwrr4mxvg317//7ucJf+hyOQJJBVLGgfrNYrw
w7yL++DfwY6rG8A0voUQvh3hv29x6h8aDGFSxobGhHLFRP7CrFBS8Bv8fBj/+L6/gXZ+8vXUFSCL
yQQ0TvqXhksodH0jc2QFAStFX+WCLCrKYJoX2GOokqelwTHYbyw9fqzF/mEAkpVTg6yoMcfmq9iz
p8GuK5RLsFyxnW8jkTWkjRkMLrBJpfZpQhOKh/Vw1e6IGwHQ6kGCZW4rlTuDkcaYAO3J+kNH5OO+
qPSbXhkzJw8mPyo6T9NKR67jYq8ua8METc5TTgq/z3njXKkzT66qepeZOrNyrKxxsiu7joc5E6Wd
Ulv3YyjOaKbBQD5qcsahPpoyGl0wizeGUV6CtvMXbZv3mRtL1Yp0hJjPUiHu4gUZshEl8MkawwO9
Fyy70I8Vdn6lSe0I6xCorGs2F6cYUXRKq10ZDfdSJz3geWC4QCJoEE2Yf6PLndjtreEaYeCLOfDr
dfJMGJuStJC1tg7eRzj8ttYu92GwailKiDJ0luW496Iw2szLwE2b7jhEMwVLah9oOHq1h7qhiZ1B
hsDRvWCNCTTlVg2FC5jmHcFAZN+akNPUkMmVZ9wCiVhJ23Suj1FA1SY1eYsxXwpC4YGWqG4qSS1m
7OJroFggK4GcsD9znKiNT4m2kvZl6aVbROIccTk5v/HCIcPBUhWNQ+e6bPwPFgFX9o+u/3++/vvC
sXbCWCJnYNWiW8rg3v3XwiH+oWOI5T6uQP76s33ju40IDMjqb8X5z9xkTQ38OB6TCFA0iDui8ed3
/KVhBlLFx7Xj72/9mw/hp7UjyaYmDIy6O1hLpNOjrdqwxPwhLS5WzHm0muFGr1hsIXxpy8ZNsYXb
AYFPOTvR7HKTRrKtE22x8OIR1rsXR+0SR1mHWGfnuRcF94Tty6TkxAw1nD6DPpleFJgaC1dZw+QS
2gv8tVngj0bN1tvvYFt5sSa6FqtVwqAtL8P9MLbPg0nPdRxuxBpfYmutBMBSj3fKapqNmjrZYbE/
kXRV/Xz9/4yZzrUltJKXsrod2u4LWCEYJ72TMOsII0AeqnU/RMpVhaeuhtnFmNETkbPlglSqvrhi
pvtRrrlTRJdInfY3QorAW9O/1D0RZAOkYh6LggbF8GSlwSbpr8FigRS9Vyb5qWkDyKE9MHDzSeWk
SFdDYaheE0LoksM8cBRp5t8rCzw55ayhBJs+zOkmn3aWGV35IXAhTK6U0R0bG+iZb9mkbbu8uBJz
fKYHWRuZ7jQF9Q66UbwJaRd7qjo4CWUFeffQGe20TeU+9Ewtpjc5yhZ01AwnpOJoQfiJ78lgpwNu
5IbBilCZkXL/j7vzWm4b3bbuu5zrHy7kcKrODQkCzCJFRd+gKMlCzhlP/w+4t3fLdpe7fOsq262W
GEAI+MJac47pDcqwh6VGbR8jAzsdKbbcSvoc+GjG+mnTWmQAE3o41eqxUUtEooObG8QsAD+8dlYT
rKJA9jcNlqlV3crRJhw7we6SabSNYtho0vSKF/ep1am1Ao0dQ3OpVKMA+0hygu5KXrY91u/qtJOp
hVheRaE9s1O/PRTDsAprEbLhpRoISbH0J3RaS61sVzJtjpGgPmXUnIqybkbfOgZmjgHMbgIKDWUr
r8Y2WRWeCtIc40BVlhMIiLQNN20KNbiKhmUKVmLTD1a8mjLacJ2kOw1pSLDdpI1htZNjeZa5TzzC
VmTENSZyHCM4SvUXRZnAmtP10F+qDns1QpwgEq+lrl9BoKHSsW5hR+2nUt0mhvwyCs3Z648h25ix
ZD9hms+SwZ2CEbVztHE01nLBCq+0VklM0YjqiIvY25HjiX2o8C6qRNLOaLWgqmhHE7O2+WNH7Ln+
OA+NaLlp51JY/ZfSq6h9P2L/0/O/FTTwK5ChRBuZPHhQhx+VYSahSGjR0KOp8GUUShMfSq/AZljQ
iYzKOFbVD8JPcIqmSkGWutNc8fi9goYk/YMy7MNHt8QfmKg5yRlBZ8TmVkrIczd6UScwE6VKL69a
a/BeMyTBCyCkmI3IevkiKbW2iIf+fRR0lZuIVVUrdjwCBEAsV7ZHsKueG3vI5OxkqyWtyO2kY+DR
sWjn50b5YmHRFrB7apXmttZRmQIna9R7PTwLowJuZmzxTlW2VXRorgcyaiSalHHlUB5+HH1pHgyJ
e7ZiQ0BXRAhFNgnL3ARLaoo5prIJkLQxJpuWW4jwJjaQ5ro15uUZHUFZvSiiq+m3ZfQy5X50zcJC
uEGLwfanQ4tUSuekx/WgYCcritn2A6zQzLaeBXYp76ddFg4nmmP+ZE1PXlIOj4VJxm9NxhBnjPjd
Ojn2xC+grCaWtzG36lgfFT29ryYdX++wSGXI5Y02HGMcb6tWU2K7knx6eD2ogS6St2Y6vXe6fD/6
8ZFsEFuNBBaArJLXnk82iAHaP/Qyp7aoptCLDra9DGBZxkjWRhFp1TLl3bSxCD4dferGlZKuxtw0
F3/yva1L3DGg07A+Wvg0vn7U1+F//S+5fW2u/7FjHK/pl//7Hw2fFvfa922Vn57/971NKZJMUbQg
8Ee+pnx+M5tzb/Ouoih+1XVK8+bx22pMIXdGgcKoACbh/p03f992cgqUNzL3eDmQyDMB7nd2cqhn
vl+NMSx9PPS/7v0Pq7FeMlpkEggF5A4ptpTA6Kl6qdzocSds4DyZTm5Ze69D6VUUXGv9EB+7+HM1
+kv0IKuu58aW6PAfpPkCk+NAO5hBl7whzfZXus8dGLG1MmJiaadh4yf0zEVhU6ponyWeKvSoMCGb
sHoL0UgIvtbashwRf65DFwGQEqBRkCxX98qT1dLhb8uxA2EoyiRzVAnJW3dNpDyXMKsIwcxvymr4
Qq7flzITHdUAAderpWnrBqq0Uql3vdl6u8QCIWo109XQH0TClSU0dlkyuXpHeEZ5rlPsHGRZIg7+
jE4awqLW3FED2ALWu6gVLQqrkfZ1Vh91sV0l/J0IFpsAHAe9SCpGwBbT/II1bY7HKjd+3l7VKH0S
sujYeC1dByFD/aHjqyiJSi2HgISw7sHE1n/TGPqlHYiE66xoDQVgIXeGZ1AkVr7WLRunzRgik+am
HQBHars+fZJ98qNwSQahtxGGdpmX5a6tHq3yKcz9XY5AsPGeGS1soRZtLDBEo+LgFOJ7H058HdYv
Xt+i2AzR9MSFFF20dkIp08kikTYJSQUICEad3SRUMDjNADxaQV55afiSVu0mH0XKhnKe23rTXDsU
sSqJZOsiK7eJQNepsC7ZoKxSvd9YHiBp8nl06pVkLh6EzFgaRcxKjfYJm+46ftHF+dDvdBWve/mQ
JmffACw57MdhIN2R6B0dmFSNtDWNHS4Au1OeSs2gO1SuoFdvDam688UXOdgZqDdi/7NcmftSCtDu
6YQhCaj1O3MMTzUTBoIndhhR4zaeiHTHWgATWWKZWwL+W9TwpFOld+KmsJWWrlT7RUleaSq4JfIi
NLvIqyxsD6uR/tsC6u2LPGXSsquSO60Pb+SKBlUFxCRr7zrUNInCtdeHjyzIHrrUeokyNjOxWTtq
WL1liFMSqUAQqLd3/Xy1WQ1Q/hyhYf4ojlIO/YaYt7Bews7dSR3mggw7PbF34EGIEcgzEC/UT9My
RtZIN6EawJQNpCYV1VmL8rWVEZaXlotGM+f13VIIwJBlAkcXIg2Iwl2sVCpZPliAoapQU54dtaNk
HqT5M016D/vEJFGtvI0a6QZZyN4Mvft8Zpb1Ew1VI20ugh7dV/VLMapXoY7jQ2UpGtN4XO70GjjW
/5vGiHILt/E2i4tVjO/BmNR1QasTpqpEXFqIH2JJ9/HoB+XKzNCRxgyLLJ8l/dCJ8mejZsumNuLZ
UsNTpSFMJpdCJC5XpTupk4eXCRlbtXHl1dZaDIuXylcRfs+WbdmkBOFV/THuCuNeKTNEvZEO6rE0
UGQmRzzyLFjylRlp6zn2ZpoOLZHGYqncyDXNVuqhEfXjSVQfoOi9gE8iKL0gjCJRQu4jj9WERG56
3R/ReV0xT0EEMk8G3Zahzk8VmqPazJGeZGe5am1Tbp3M3EtmRHk2MB7VoccBXt/nkbcsZ6V2qgB+
HvqHqG83npnfDHDvUkWbMISNR9R2aPPMpSwmKKpK1OfmDJqdvB13XE+Ug7URQ3NjKOOqLrRbL9Du
xBkXWZREp7OMsOaQvD96lmdDhBtqrouwMGYq/JV4AirxT7P8j8//Nstbn1iaY95CP/oVU84zv83y
/AivBYmmDEmAE+bF/d+z/ExlRXbxFeTK9P/3HC+jCMAuKhN29xUn+RvV2hkm+7FYO0/xH49b+2H5
XrL0JADSE7YiyneyplDLTYa1kApGl7hH38OIDAyxRZaMFmuKwnXVE3DzNL1p1biaeh8A+W1cv2fS
hS7fkV7AiD4rpdlW2lkXXD6c5tNfio6PEQzW9/Uhk9Okg9LhZEmAbudcIz7OhxUJpdPJCnWLOAAu
8oGcAaRXFGAa40pCUL1N6b4rc2Yw96hDMki+FQ95g5Iu2BgzR6LoF/p0LZrKEflASuWRoQUo8a0U
CBEnhIT0Se8JdSFCI3NcmfFFo5kpPUisVsC5a2GG3HEpZlAgCDk7IqmEH2uyOU7PJZED9B0v4TYD
F2UhgU83hInnwDJZw0AmhENI2Oo72yPOIxUu1xPsEfGtfm8YzSIXnyv11tTtRHAyhoxwASSxSJbK
zeAYr0if4DnarUufpcnPuUWO20qwo23KUqdo7tvq5o+9c9E/AwLn/vq6BwaZ+i/Cb9hN3925//T8
b3eu/mnGnXOlsb3XZ3XT33eu/om7U5NISPm6z2al/d87V4MwAGcQXTiGrr+8XN/uXVDLc7nUhKJC
n0Uh5eB37l1Gh4/37o9HLs03y4ebQSdnpM6m0Ntq5rRuO2a33MOlQRBGj5NPaXaU6O2C5c8ykN/8
jgV5A+4/ojw60CwZJwjCvbeYyokForUtovLBhyNqi/p9bY2L3CPrEFzwsmj6J6HR14MVHCOTpSlT
3q9v63mQ+SDf+uuD4EZVgT5oQN3nQerDBykTM+nHTLa2uay7GUiSqt78+h24CH58BxOFB7h/cI4z
peb7d0grWHNxXHjbjtZMRfMW10lfH379Jj9oO+aP8eFNsN19/yZDTcOrnt/ES+C4EN0n+6AVn6k1
gE7njAP7+/UbzuX6nz8WOhpcNCjszHkr+N2JK5LOC/zY21oIwHNBWFmB7LJFso1hum272w74dWES
f1CabpTFbhSrFAYnCedUdCr9wvVCpEwclzXGrhXEzq+Pb/69/fB7NdmpssdVDUkCtPn94SVinBLf
nHvbMnZlmIjpxLiWc6X9y/VD4/Of3olCGKVuHY751yrVhysoCyiJR8zvCFGhX5N21kue44HXpZjq
aKQw++21U/ZS8NyYLwXZOB7u5LJPFykbqVKgOjpNuBNwDOPcUQdxGQUa1jJalxE6tzFwFLlYRQmN
enN0oy69xtm0aozuXgtyZyLzp+gDAn8VVDbsE1DQqoOBfq2I4PCLe6urHT9u1jl8tJiVPgb+Ze4h
GBD6CyOJ28XqPiWrPovZJGmYerOnovXtFrFfTa5vDAgw6+EGSkRtmad+vBfgGiQcnRhgBqh3Xr4L
RUyCzN6ad9/omJ5KAie72RsRv+WRstFB9RalNy19NgYqXXo/7F+FsrwxS6tZBPr0aqbqextK95gO
joo52lku3+aFcOorDeAmAZZNeBSbxqmixA2S9Dnxq11WtHuQeBupHdnrlKUboXqRy2RbD+HjYGAK
qDQYz2H2QOY28oP8xgjB/MK/yXx/n5hfe5erTs7oMMrKGxtHCz92VNfoiyA20ciZvFmFeBlCID1B
vigkt5KvY5AvhfqWMJNcCk+KzwYGpd7gKWvNOkYBQQXQLs2khNajQzzBqCYQv9YtRwwAWjy5fWtQ
N3/oojvCjFZ5tMvUcV2bA+BrQtbYs6ThzD8DiK2Uj1XmHf1MhdgeXOsaQTJUaEvHlWWxdh78dVug
bbE0lOAsQ9LnAni7HKCUDoKV0TWrXIrcvH/RJbeLdiKqFA8CUU9og6L0y4k0QgutiU5eBNZRQWog
MpXrAmf5GAi2OXTsWNkglN2x85WjUFtPUrxqqmTpsfCpinsy4Jex7MGleDT7fRsGrj/GhP5Fjk6i
bEzZdKJroRcbH96d1MaHxKy2/cA5htpcG++AvvZBlDuVYrq/vvWN71dqM2ORwZAqLab32Zb148Ky
mxRuDSCO24BPFooh294LHepF2JNiZzQbQW6OrYgmKDhn1WPqn0frYcjldRaZxzIg7DEOVyM1VRHJ
TAuT2cg08PxGeBCb8lLII2q16dRnVwVKRs/vS1QqIIO1k3vBklLeAdnESvB7CB80SmqBqme07Opi
5Qfv1KecNAAQZZwlmogjHoa4a12zIHZKD95M0+Qb6GCDmB2kRTqN5vU3k9w/D7KAD/BNKIzVUGeY
RJk5YcdGRcM1JR76UVpIY7bOqmVnDbs2uZhxsqyChxTiiNT29q9P8T+OrkxndB3YWMCm/H50HYh/
D7yCMa9JCGqO35SBayPcNu1f09ofGK4xYyhMKBi0SqQZxsma8MMp/blYi1KeieT7Yu1Pz/+2GERZ
OifOwdz/uvP4wJc2sejLQKogh6oShvyPBA7lk0oThgAASeS64akfN3LkWrG6ZCX4FdHzW8XarxL3
D3Ptj5/c+GFn5KMG18e41bZao9n00bFcyzfqOPgLddaB0OE9R1lxTiZ9l6fM+lbcAnJu7SgWl4Vm
OgS13XT9uCxD6VaVEscPPQpRdg5KqtJXATUWKTrV/kFTjjUdyWKfK/mhirStDxtDoDXcyxsPumNa
XvRGcksUednYuT2wOEK1UOcZFwg/3qJQD4wd6NmxqPgXVc4h+3oBuaiQ6jHi1cRxB9q92uZEGQdm
OrPbhyUFwxNj/TJqxVsx7CDqtztFvw8RUHpydS3g5fWpcZNIerwKdZ0Pr031oetUtIzyokRbEjT1
hmN66jt/EeZsozRa8zCL6RMbyUlVBFtib2sakd2T8RH6QrBqLalflkb8GSrS7cApyuWO4AOz91On
zovkWLZguIY+q12L6uDXK/FPvekg0sB0x3vGLfgvOF4mhJ9qJ6wSv3/+3zcdKjomELgYKlDJDymU
801Hlty8z/qPK+XvHdjsLpHmQGVMu7Mthff7tgPjR/OtSvAwscjEx/2WXkX/oR7xdbyhuAMvGPAO
WKy5r/txAd7N+1GzauFihMtGdCj51sqhgy5+F5CQyzzgPxi1TXzw7Am8Nqit8Cyho9JJtliMx+Zk
+o6yn4373AeSHa/l1Wd1mTwHzyS3rMujIdvVBupL4VpAWWKnA4lxorxh0pYQajvK7glE5c9YZw5J
rqDY2ZzNMk0UFPpiClft7Qj1DU/8dA9QA1gtitLo0J0Ma101BycH8o7AdDI3ATnps7b0s4gggTUw
7RpAG0q4AvYGL2HhSWsOnBernvlH65/QRCTpDRV7KMLEI/N6z0K3jWWiN4DAhhAJUF5noTs/94Hs
5BgWfV0vBoLQOU0E0EHqDW3eZ8VhDW/9reWQtwsrnvjexPxCXmYZ3GFpE6dFWp+0fbwr54R1mwzl
ABPaAvLWVdnfTBv1njf0HpB0T5vScAiPnnGR+2lTPdMWbpwUHyG/kQ2KeqNbUtvnYFDp9Mf+1une
6sXLC397cj+mOQvaMN7Ho2C+qdN12BjTzrw2CB0Qby+x6uTRil5PR5UX6h52tmmFZpBK2WBDXHDy
a+mvRFaw05ChGQeLRdjxeENgHb+ZOREezgF0A3FD4DDYAgpO03FWNdOS1YhlNkhV3lqI5Yv8Mdnx
QM+ZxBU6aepw2brN+E25SromLhqRuoNKmkTlbK3Uixbl9Hii6bMEnaHar6dX/qdZuPwxeDf3RM8E
JTbf5p/5q/lRwWO2ngOcVQTUOBF4AQ9x9fwX5fUdi5i1uOHxvAZC8aVBKrRBl2w+kGLh89J/PXJ+
vrjx3fqZ0Gq+nh81nvjx/OX4Jr5Z15YW+Alltytceepw7k/jiXjnaKEc/P0INyZzXOTfQvEyhyJm
lk0CaIBWBtrEA5+cdwzCzdcw6Iby2E7WV3OLZ4XuHE06MH8Vmw/alNZwT5xfzhGFb0Tic+I1pyY/
84SxORCHPR15NKdtojdnk0ay5LJzqdjndjRLo0sndMxpFxiLZVMt+U+2shLULYswdJXMDraDK/k3
1XY4AkhELU0eq0MpD5W1ugeWOkutHau/QXtNe4GHILqmLodePOSL5jBeultwDv0br4X+ejhqjYP2
S8AOsZ4O+k7dVYfQKQ7Zwb/4NnTkg1i66aYkZhIV50OALuu2wJzvnoPFJbWrBbHY00onNeLKPfOA
oT9Zm0tvGT72JGM/AuGq7PAmWBXL1Fb3E4OAtRpctd8nyxqp/3AWvjCiLFrn+fmKdj1Zp6+cEWs3
hWdzzadvlnzg7ux1BDDapk5OwXN/01c3IF9Lhx6p2W2V9OR5LmnOFDV9fd2xqy0zp38bXF6wBAIz
q81TZEPBHWeUJ3AUZNzxeujOydxu3tpTYjglcZp699kqkOCFayIADNRjsL7PnGIEWJxHHixq+9mk
L62Jcke1T0K06u3V7HUyD4Q2KP49MdSja1UiHHGbr9UDBuSF92W6WDQW6ZcxNDYtasINhveF/06o
dZQsyY+mbpzG7/MoKq9F11z6t7ArSW+vHF6l3jLgygfBoZzMw7N2wzeJqabRNVDt7s980/uCBr4V
t+zIeDiD6Qa18BOvNqo7igmDa62zV2pzR9nm3CEcPly3z9f4dDWfyAZncbTw38I3Oqm28iBsu6O6
55JC4C/rDzGIEhEbSHU7bjgBeebIoS3bhvwK58YzU7S5ZCcswP+BG1iU2Zo6gLfrjTuYNjVwFULt
1/VWcKZL88yn+lNXKHPyHFwHklywqaosC/7FcKbCh/24LfjH5/9nhQIDBF0W1WG2uRQwUdD+t0bM
jzRUWKBD/uM3Y+3/rbujA+C0MJRJM/Vz9gf8vULRP6kkhrB0gUOMr5Yf/UaNWJo3NB9qcD8duvbD
LhFp1tSEfi/u/Mx0StE85RGRWm3amM/J3NRWy8TQbLOFPsN8G/peZ081huup1qAhZOgFCYOdwsEx
GWvEKtqkFnP3JKtuWjKH9WiP9HIjzEAJfLUxVT6dGTCeDbKAJkyrJsxqWmlo5IfoqTRfxHSfJAy5
xHQpPZ6qRl6khMQbGeSvnIKVablKKa6r8tILKpFKGZAnrHA9S4U8dZqpsedNh1eaey8BPzQwL6vN
ucCiTz7VKHgrcUg2MPTp1J/NATkC9BFVeA6o/lkeCgWxQXXBuEsMLFE368YM3IpBGeOQHkGpDj+X
RbceOsRhZr9MIDWlfgzSKqVoUZ+rKTikebAuqfYJXrhG8AVpQvN3I374LLoQdw10QliMbeMqHrsO
YsCajI6612Fxl6CNednZr5XXIZBXUQdzJS1coqO+6EV6yWXeEJOY0SsbJGXVMqyTTQyGylNr4hUe
JwKwEltvH7zerhp0zxTkJka/RySxk9gsJEZdfcjv2HMmiEEMbzPACT4YrUkAQqW9NEkqQ/4Qz1Kb
u8O4SI0cV1MirqRRO/WCuEsk/2GkNtq2BsXJZOy3ZPf4jh95MBhz8SkUR0b+fiF2IAsnJjO9Da6R
74+GXeitvqHnb1JN7jvbrLUnMQ22uag5kZodEHG/JqoHzipy1aFepYQ6LEr6inFcI1aIAjyF5oPV
ysGqhJ+6FKf+YKrtSpEY4ILCLmFn/KmjF4MH9X16F1h3CMRio8QQ84vetAoM9OPo9Y/P/zZ6SRiJ
5p0S+yENn/fH0Uv6BHxbpB3zl0z0Y9yJ+kmhSw7YaNbEfb+/Uj9J/FI4ZIXjgDv8W0UNdR6YP4xe
Px36V6/Rh7p+1U6jMMHjJzY3XAxaBrInugBkwo4iZBtSd2xTjZAu3agCC6jaIDCpxLTppXfJxLQo
TzKcfWEf5OG9NaBbKYeXDnuSU4ZPaZ9k5EqxWGlf+4BwnT5bDa3nTiqScLgYYvQuVZDlDJXdFkjg
TDkrZnYrToqrhg1ojvhLNrAynSJMcFBTsDe1wi4N81tfkF4MZWaYSs9ClAk0H3B8F95tmQANkkgB
H1U8/JVX341TuWZnvPQpKTbNQW1ZN1KwLsbhKLITiNPKNbNHY4TmFrWzUt1SlqLkaXh/wQlXOq4j
COouMdszmsZOVIKEdIa2eDR7aAPGraANdjsykpu7PnoVkvtOSV2fUMDazxyvsdxRDi9lo9+acUHn
ubx0agwjRVpmJnXV1ttX2Zk6drggRsT2BPZC2HqcKmh2wzAcjabf+Cx/pkBcm4m8ayKq3mN1O3TB
iuCphdoNmyjtzmE2bcckW1v6czWX8Tm9URxTGWIYsiZ560M067LIkYaJvVp/6FOR2m6PqrZhhewf
BXV8GUKWbIF+ZopiHElcQ32LdW8pVuaJbPRFEpSbEUBabk4bU2kXQqGxEUX8VJhuQJSMKrCBSpuV
ZfoDcHQ4Jf3oaGwmVWk4RK1q+xYbUE1fzTExU+DvqlFyMiF2zYDG/YTdOAnwqZqqTT5zXUrUWXXU
WeJBEMhbb/jyEvfNzRCzD/WF7KDL3Y2AQ6qTgUAi68dzht1Nu5p1Jx1ljQbh0D7muWdLXH64EMYW
U7bMOtsvK4TJXA7xMbOGtS5UzlRHDymzkwLm2vKUTaIqm6z27ybPguTQfTHSGgrRIeGT5XrqzvDs
iAyHoXzj9qa9dZCQLRYImhsEmNVr3Gb4Y6Ut+UqrUh+WkJwKCLcgrgocXYpyxUGCuSSVw0VTkOQ5
pMJr2HV7L+qMV5p6SBcZ8SdvZbKSGAa1xD6RvZXxgCl9clszW4Yq7Z8boe6Xuibtu8DY+xEbJG2g
9dDEzbMGr26wjGeju7bIr2u/OtY0Bj0z2GRluo/l5rOg9HtxtsQ1uvUStJVqCwpyCTlPErtouo3n
j4syKleZLO0It6VjFK4TIXrz+46I3Wcams+dkBzaNHFV0FxkUWgEp/nVqY/J1vTb86Bpn7WuvkUZ
NfecFGSkkluU2tInp7KWp22P+Kwo4uPogX5ooOmEm0ILt1IV3XuVdvFyWLqp0mQLUdC3VVwtSwlu
SG64wH/fswiZzCA782XYpo+5po2LjtNHp1JYDyXrkzbI3CIzT5bQ3CrWcJ/WjA560UDYkpy2MhZK
691P3ZxABpFwojDZJ/eVaAIdEuBZaJWtS7nbCyhedfCeGsYQXE++x4GmEws8zaZCuwyH7oCaaJnC
bPIV/87Iq11IysBCnUM5pKw+pPrkGnK9VZKkR7ro7Qu6YErFFjivLoXarE0Jh7mJDZ4owUWVHkG/
6sn9NFgbIkafJgIGRDQumVC+Y+JzRXVySfBYJL61afpxFU/oDAPr0AoDPTMKCgH7uZF6bZ4vNKQz
dG6drkAXSpDBmOFD1+OLnPc3uhme5Q5R8RQvWRGxQES0Y9J3y0qwy/F2lBvEnuQUxneikbgTm8Ip
ZcS0ENYp49JoY0JAoEsm5irST22MD4adOW4bcFZISCUyNqgBWTqsEAlb9rWkNh0Le7+a7FGQ1rs0
ydfxkK6s/FCoj6KpQ5/v7TolE7TaCQPZ6V6/KotLm9wUxKoI/rts3MWUkfQGlCT3d+8/+NlGoycr
9uHneLrtWBcPmeeQi7DMW2GVpfKDVGLf/2NXNjQtKN8qqjzHj6Nan/nkv1rZSLPe6/t2zU/P/1Y5
Blk0K+o+8hqJPWAuxY79V8z5R029+kmmF4kwhx//B6/+rWLMjwhKoIEDPWR++m9VjOWvkozv+zQf
D5md3vcV47GQw0iXR3b6/q2ajkxFZF8m79AHldhJci6fq0L9B3RFuOi3sH0Pja264razJTgZtfKU
MMfJN6V+xx8qp/j4u7fqGbY5RcjNsJEgdZDezGxFfbnqFvRarF19ltaZb+cZXppVQClSpMBLDbQg
Y4QoHmas4gKYRvPY0KGQu4dxoVpkMi+pmsZfWv1ZxTNmNRsgzB2Kogd1Fd7FtGEUYr2eOnYQCjfv
eBL0iUsfs3X7pRdIAVPavcfAlTJnNvDYAaEiga6LGpPOdloL4yu4IlsHqHOPVS8RX0pfXMgvUwIb
4wEK0AampBgcwSp05bphzMM59+AzvwpdvDKFmZ9yMM5UY714GZf28Dk23AI7HBS37pKMa/ZD/Y0n
7qnHEQVn7rT7GXwABckt7nFRmsVGOgyuPu1QF0DfOIpyd8AbOr4Xb039PF5DayYgKNU2GY4y/47r
dHAoLw0ZlI3ahcYArCy8+Ij7ik1zL22yJ52VWZgu1TMR18ZD7T90t/AmFxI4hZjEusW4hIx9SKjK
vlrME2voI+GqPGlW68ifZXE7UmS1Ttp791Bc9dfu3S81lwmtvMM1ejbelyFUiEurvghObTgKGiY6
WVCGzyKAJP43yfcsBfrc1u6aV8wB5D4ZMGNAML4w87ZvyhePIbK9p0QoCYt6ssHT/smjD/c6GgW2
ONbcg/316DPr9n4cfX56/t+jDwlpc7vY1NS5cUV955vm1/wESRa3j/4Xamj+0beqEMA0CaMRZCRd
gu4wJ6Z8G4XkT3i26RRj/eFwGSx/pyoEuuj7fRUD73eH/qMyi3hydIOlaGzNcdgMXYfpza9VG+6C
YWvhS6WO40o3qd2YrLkKCVBOSMhqXDDLswoF1VIOyGuSfCf1qIyEusUAHdTkTo6kodPRCQ178ICR
VKnaglZNgZF8KRPftSZrNfaqq859DyVeVcMlr2EJ+ClI57m9k5LJQMpJbfLyqD9iwaRZ1kIcwxIB
7yAoi8VstzHIevRJQksV1FQCtDVxXTb+ppV7R/G7w1RZFN/NoxlodifJztR1bi2rNGY010r3Atj4
yHroKlIicNt1WsYcPx70CEq5onuUqiC9tbWMVVxyvDknrUjujD6+KVXzoo+HLH4p6+HY5PTzAEHG
ZK2V3X0gCxtJJ+xCh5AmN9lFjzCOA+H8jFHcEQYkhxHkMCHd04umorSwItHGCUFa7a1lYQCmhIOv
sQkmAKyto+hvuQIKqRHJZZ71VxSB2nIZjk+SlW9UvDB5yD1dirQVksdSyAC568Gt0ARrv83bRT3S
sSZ3MZhKNgoogvL62NI2TDSwjROMIYV6ViJseJVxOcMaJYwjiZUftUKitaJT086IUDZKV1aGY1A+
jQqI+VGAldkMK8Nv1FMskSQhlQKrP1W9q7py9lBsScxbJV48HoKwCpdDlJy9PN9nymcuHNadYnT2
xvE5SomKEUWqcLiKFppYh7ZOfvJCEWbDhUfXL6L7o8ainWnBfUCNUku1Qyp4Z10Y2CGkLa6lGaoh
Th0bO12Dt9NCWAVvcTXkkk0BEh1czcO1k5sHwunPQf4W+z5uepF6Jmo/C4BRklSyHeXxfcCZIY4o
XBb6AIQOYvcUu50mXMgc2TYN0ZSlUp66pgD2lGR0fPTj1PrJgmIMaBJpjUfa1c0gXFV6cowNEoIY
2nkZ1doEYPM7FvxTWLkWSMEYtW4ilLCemKsnEPotJTVtbaVvQ4XRSAeYymTXe3el0TjDRDuOVqzM
DCZKIPzhEsYkLsd5jKUrW1TxQwHLcEprCLt3uQ+pp4JwRHW1gZI/UTuzUDgaMheEWJzDpBsIttdS
t6yb9VgWMGaTvTyZj1nWnUaPLoRfLEKJ3W4R+BvNOFZmcZTISCjFpzR46OQDvneuUFdgYxnE3dpH
QD808U3Q9HetkLtmkpzCLn9Oks41lPIAepWVcms3OmJMTTqkDfpIKqoiMxLB1533UIrg1MN07p0N
s31vFB6DDBl8qNLLUR5TCydfJWg9Q1XyR4ssWCtTCMTvSfbWv9I96XP8OFn99Pxvk5VFqicoTgmX
6V9u0/9OVjPhXCFGBCjNPwSFIbvHnEKD41u82LfJSvkET0j7hhP6XZm78YPQjQ/73aHPGqqPIgtF
CvAiBkG8K0yiLNJe3ckFcZGqh6AAfR38HiNXV6UXncTAO8pebPuCfPHrdz+M71l2ZndYRRhOPJi2
w0pU65eQJW1TDGslqnZjL9vyMOEJN9puLQsGqKssjOyq1R3YRKikwKblKWy2Qd8P5oRLJD2KQeFq
ACzT/IKqdDHiblMy/UYvSDWaxy4hfI5MJA6ZTye1qOgK6OY2G0S3GmVXnYpr6ld3poJGQOEeqodt
B/YmjerwDMUdbPqMakaUtPz/3J1XU9xY14V/kaaUw63UUucGusk3KjCgnLN+/ffIM/6M7al5y7ee
ck2CBkFL5+yz91rPohQAfV6i+IQ/AR45XKXFEXmqjYOviI8lZ00C00FyTZuxFVCbF4/JkN7oWmXH
Rkt2fZ8RVjwz/x0IIkHeMIv0UvsvRpZjaUkPOuyzYhyAao5uIQOZS3VAfCPWtui2SULo7qBFWuTT
coMgamYaWmQF/SZV2c+xvhes5LWk64RrMu4Vu9Qe9Vrd9WlCkEm19gf0kPAIo85yaTmupkLzSkV3
I1o32XSn1jSOsEuaZeOYgrSSp25vCcrGIh+ERkCnLnZW0RkjHQ59i9zl1gw7T6op2fEqhtKdNqXn
YEJgL2kcrGtXAQntS8EmzlyxlA95opyhT33xgYGoFSgSfeIG0dYRhjjKbvUxtCYMo4mZ7yuj2KaT
vK9AmNW4SQsmvsQP2woRsvXMrBXTM89CZkudr9LS0HcImtxq2mXJs59cCe2rJAKGQ+iLe//RHyGR
gthvoG7UPRkaSGDtbsxvqky6l2N0rL4++UQ4CS+NMZsrdQwaW/CHO3FCuD7NqOtm7Jt+tB+sctsE
/aGAHtejWG+QVGuL+jQX7o2wfUiS2NMCxZtjgd+4/NGOvdsV7cNQKxtVC05iNL1FMh5H4x4fGlsD
Dku0FnrRrdQSAY22OJplF40+4HA8YOhQZq04lSmpbzkTqog2lQGNMAfoYiTbtIyOYY3eRTK191Bm
4iPKXhzPx6Kw+Aao1+kKPfYaD0Dhw/mSogQ0H1l5c5J7Y97s5rJ6KElZTbGjsp0R62MhNwLaeZlJ
GGKe1D1NSuf5XIfRYBMwBfVD8+MX3yi/iIl5mDXtZsgGL8CBC1wIKjzbSx1zliHL6tFK2hvJECmV
sgN7pxspfPEpFQ61aXyZiDIwzPAxrZB0AA5/aJZGcFjdDYh6/ORWDpoJoCw93j/5QMSMyTLQt6qI
4/jzn+0Y5t0cUH5sx/zy+m97DO0YDlAkVdFjWeyLHKW+H4ggnJCG8dVh9bkpg1aPXgkeR1R+dIhU
LufbDsNxSBKxWTFjgs3ABvFbxyHp1+PQDxe+mDs/7zAk9FZmR1dy17R0eFWL3AlB1w5SXpI1oYK0
VISDCYyomsJrvfdJcxhk7j79UQ2OxD0XVvSiRNKXqJ6Jsh83qfJCP/1F6YULIW6nYiwPrdC39mDS
K6jle7I5RdtYTCVk4GmPeQUdNEvoJ8j+klHvc4ISwzFZzSI9HbWnqi327VTVrlEyFKmKRFlrUVjt
Yp45OjLdNuM7iAKtRlmazqbfe1JOe6aQEaeH8rQfNR/FTOlvm7Bgm8nux6R64uquF7mtKJhO0aib
nKGuMiQXJUMtGDEG+7BY82Xo6vBOda+ZtHjTwp5vF9930ak3kdSbe2tZI/J8Nyjpo959dFXlyKHo
ltpzLcUMkFAV4CUrDaa8pofjIg6DTZ3Gp5ruE8kZwKUMCXpEfJ0mYrqyipHhTsEKU8rNdSroJ02l
2YqRMoMnodIxJ/XvC6O9R8Ib2NXY591S8vranN2yZr8LoKQGAVyJMFzHwsWPr0r/aKbPeg61rzik
k7KqSW0mbsfX1INRfQmVZ5gsp5QSOwgN4gAerAxQAhWyHMSeol1kwVOZ9sxNYzfCeaKTY1YtEYHQ
CqytVg1QusRtT2Z3eNszx09zJjQ7ygeDnE3Tz2HCJGAM8YyIPUhN01aCS4jeQaIdN/rzGdH2KRwO
etmQS3ofcA/EIm7RJg8I5XuWKzm5jXraaX5h4C0K19Ri3tRn+M872whAkCaqNyavEu5S2t0gyhqo
//uZvh3+F7O6z0OZLzTtZIYxtjCJOz0zjpIvv2bTvANDQwCHYIv5eNcio1M6UeP9hbqQKOCyjadG
UXZR8lIYT+lorUKNX5+pCKi4FGC6pr7czSrDe6Uz70LWbdlidEFTXnPNLmFSOGDsCeLhS6tkk+fj
PLz8sWsrE3Hqa2uxkVoUxoZEJ/u/Wt26+GOr+99e/8/aakl/0Suic7SIqOlifWo28SGE9ZTp0GL+
gT19ajYtyiNm9CiRYA1+Xl0hzCBMog8FuxRlAJfyOxIkkXX6pyH+Dz/6ol/4vLqGhmoIRmvW+5SJ
u9ASzyaZW7Jadj7+rERPV8HYg0xABRgxZ55zyqPEYz0xACFMtYrxTojdkN64Vt6pOWg81kgIosoE
xeDiQwINZEj8S33bXeuDtZWmZqWH7xKfI5eG0xPbp0z3I9BkxbqRgsTuhuCOzhQzqOEZUrhj8QwM
Q+BhLCR4DjogtaxhJJRbwa6B8rCKRlQFsgguwdLuZhpV5GV0HZ4HtccsMD5UnQiopr+tMxESaU2W
9nQtM7u30rMEODAn2KLwm3e9OmtDuzOG4ZhmELJr8n1UgoYjLeYET6qIOTH81AFlipsOmbYx5KVn
VmgACkuyA7VZ1TLdqKqbLBaAAIGDn8YsgCq9tezYlBzbpeWc3fDrtg1aFEOrfGipvkU8ULiyFM4r
aSLBUBz6hyDCXpeNLbazRnuu+GmQfSP5qjKw0rrYKO5CDfyTn1eeGKLEyMjlD3/9j+d1kc58qoUW
BczPr//2vELapDtM0fLVK7RUPP+UQhy3LYs1grVC+VYlfe8NwxzESQfz4O8Z1fdiSFnSOfCom7SH
6Sr/HvVJ/hlR//OVL9b2z4+rqFedn2ZSti8NFGvNGF8sHA2SgZcyyG05OE5Rg2hAaVZR3q4TsXes
7IZm7FuvvI3pS2EqTyxWhINlq1EVvAzdoFzNt3jlD5MVPAoW/yMZxesgb49G/a6E0BXMYTPH49Vs
bHUI03qRHcU8dwKigVozZ47M1qiN54HkaXPqX4Qev59p3oywWiK1fmzL7tEX+o80rndS3F8n2nhf
ydFVqqU7uSlXEZxLPxAveTpcJdPHPKR4G7rCk9LR8RmMjAGxgrGylvRw1Saiq4C1qEX12U9R1MHc
fStVktKS1Iv8bNONt1NDlINYKcWq7ad1JZAjviRrLELDfolPWgv9ACY8w6YwHSOhOHSFtR1TNIPJ
TFgWnmx6F4pGyyC9pvA17CimOa0JiOUKmA/1wiHNUtXJeaxtZFsvSSR+VIayMWVjN1rPmvAwzOaJ
hkYW3QE0wuOtXQtWddDbYhsVxRY3omPWtdfTki3V6uCjeITUezXFyQbp3UOvEgge55cWnWIPq04o
mouaW14nIT6nWUv7CYpdqzCqTw2gO9Gizd8GIV3+jqafYYic9a8l0lUTCSARum/jvdRKJy8uOmGV
VQaGEheqo00ESPLri7fW9FQRKKdYwaqerJlx/rjSaxTWseZlxVXY3JkQT6V5l1ShR7zKRa57Nxra
Y60RYzJY+OkjjprBJhoRcJbCqhZJbpG61262PF9SVpMkzVtAK16a6QdLrXc1bD8NsRYKiXM4Bp5Y
HOV2YJmWriMR3GhgoFeJREr5ZBelwXnMCaGKa+kjbPR1WFl4VCofzAfoULV3rR5ZFyQvca305xTV
YmG0+EzxofRozvWU6KxCuut91Aqxnpwwq52EJn8qyWG2QmWVJ4nbmdx1dHAqcToEkDTRcJvjRyK2
TOFIb0CeMs2LRUVcD6i5LZQoaTIQNFBgS3jo0AnkvXmtwSZ0ErF7spT9GPbPDF42g5E44VTd1kvh
LFWYhJkm693bxARQavt1KCLeSPX2LEWQu0qBSo0oaSRL+huTefwFZWX3QeUqeb+Zre4Yqt2jTAe5
CbJ1jQVFj41NkJ/0vL5K8DQZxFAEqfSS9UTFqBgcpJYSN8XjFyqv3GRV/yGrFTzFYQzXiTV14GXl
Rz1B25/he89x3WuYgBFrIbGvjj0DmWLSbxJoun0TvBbMk/1wXiITiKLTs6AhSZCxEOjSSApPug4r
EY/eWTXjQzH373/sFsWx10SiqS06zCX/+X/NL7/6Uj9tUf/2+u/HdWodNOjwpxfNw6eSEhEF+xaO
Y12jyft3tfltj+LAjgGQnjANY2aYi5rz04EdKL2IEdygsORTfqek1BeuxY8iCoPvzemfyE9lUZr+
uEX1pRBrNST3XaEX14buX8lzchrSbnYtnVUEMDziN8C2fslozmwUIlKgb6ylKelvQ6lgDjatRlpE
dm+pNtXUWfKT2R5kddUL1KFhrD6TycZ0RC6rnaDNrEboqrpU3yThVK+JS1MOs5QzSDM4NlkxeXE1
qShobN+kXpGQwOMnbwSV+Z6lC0y3MKRkmFwzfTxli4BNLe6iTgKXliqrSi0x0RWRWwYm2bFSikkv
fRNa6T4VGdSbXUagnfGW1IPiDoFJp07Zir7+0JY6gvEpOur9fBVRnL7lun/ojIvfv+cmGcHkmLCR
MaOT/miJEUFjdJ5ggyC2+V8SI4UAoB/quK8PyU+v//aQ4EAl95U2GRQgkeKLicv3nhZVHN5TEVbV
P3qiTw/J4jtf5ipf/SJ8v08PCfJK2F5EGAEaNX8riGE5wP30kHz+ySXpJ6VRW2t1VvH47BpT2RSl
idJfrhKysNvJK6JHLZGVJXi0TjnOZEW3MappA3iWHVHeakuyC60pGfZcJ2ClBDiCQNW05wAUdw/N
gXCXMi3f8W84VRLvGTlHdolOuInWgHTPRlbdC5orZsqauTGnimmVtdtYpsmQk2ceGsEqVbpXcaoR
DqnDaopuYjO51tRdHTSe0dVrDAbGW9OqHLr+5CUeC7PKXA5ZiCwiC/nPUwjEZ2ZnPy7xv7z+290L
WHrBEgBR+wVutcBnkY1DUED6Jn5lTn+7eyHMGpixWcOZRS6Oge937zL1Iyzyq5rm7w/9Rtdg+UI/
3b0/XLlBq/nzKUSrRd2s9MnajXkYu62MBNSfHqBUehlR7g1arjhZdWb/HqPiyON79Jtnq80RcSKF
tQd0IamUK44vZJnn571sMDILXmsBiQfWAYvIqNTVWvmxKvXMledatjH3c76P0Fw0C6MyaKFVVgz2
cuM1MOK7PKov/UK15KkW7sewSJ+zshtvfKEh94n4QZjT3Tk215J6qUaUrRZK1a4hhTBDdKXp5bCZ
ZHqOIpRpMnaQxaF8zhcC9Tj7xp87dVg6Wyo6SWCG3HLcbZyH/7MztpQVn+7xf3v995M2/S0d5pco
4y3B+ff/K/RX3x5LLf04jUm1uXhmvt3ji+ITehcF1aLTogb6fo9jb+Ev6qJ/nprfs7f8VMb8cuXL
Cv7J3bJIYPo0qot9LoYfRHijx0QA7RdMCNUegYWvi+lNLp9L8WluB6eVrH0NlTvAHj1K2A6yXH+m
lw3eVJGGDzEwAUZJZA06Qh8Q8lYWsN6CvHwsM9l8qOv6I7Dm+3lCYLA08Gl7yZAFSkV1skZFaV33
8FPFlQDqWO4Epn2HWS7XQWU8BprlSf2oYp3vvGDRLCUZHj41u0jWhIRfIdGNaZvTzuFHUxLV+iev
2EQAWNw3/F0T6bz+590M/JOb4tPdTL3xy+u/rdgLgUZSKb7BclOnLI2Zb/UGpYghLX4rEaPr9ztZ
xoFqKIvBVNZVEJWUAN9rDXSJyACXJhUQ8d9DEVq/rtY/XLX8050cGZNgZKkp7nI1gBjKgXRguoti
VpIxMj1G3VtJ37VR4tWSKpKU732CSDWq9kX71od36uz26rFNzpoGDmYCxe1p1S5B3TrNomcGt3nT
ratqkUJhSqk1FYfUpZxVBVtNeuLrHFWhtBtUyj0ImrbLnioZ1lQ3lqswDz4smb2iH8f7MZiBctO5
ikmJbdT4MaD+ucgGnL4sLlei3luMk7ONOvZeMufUzhxYrTdZqm18KpvMfySLThauQgY7pJHbvXGM
rPdI07/ojK8ntM5JD4q06MTVEJ5j3ScpWQxWSliL57jQ3IUh1qZuNsieFkFu0kuOFZLabAwlMzao
W3JXEsd803TnUbLeGN/Tm7rSohLEVyRZZ6tncF/p4VWc5Hq++mOfMgbU1ETQZoDDsLp/9U//156h
LjL7T0/Zv73+21Nm/cXSb7HKL0/Yp+asaf2F/VKBGQMxd9kwPj1n2l+ocpfDBdsG+Ur6p5qe7KSF
bIlwVyQqbRnO/EZVJBu/YtV++MG/fvzTllG1RYp8zyz2k5Gith/HB9NE7A+jAolc42jt/GxGiuQq
If2kiPR4V5WpWeh8KmersJI9rcHcNXUIea3e+qvOUgGOxCUBo7JAmm6meKwm17LaX5SxPislg9Eo
zvJV21ZeP5JBGkS0PdXWbXxhjyue6LF4E8ibZB6HV19QyS3E1SBgIEPqRxop2sfopa+K2x4tk1e3
5niwambByhTuOms466WwiVGbSqncuGTPmKBkzHVV5OuhWmjznazPmwJG9iofEE0WHTHmA6XUMqZN
AtnBp4OViqROdazIKQ93lhRvZWzZKflHOseOUQTLEKoHRS2deZydSmq82M+eZRLiIgBOSzxzOc5u
KE1YG6RrMwwIk0R1CF+jduoE5ndSb5kRuGU4bAiTchVFQ4avXuouWXEG9zrSGxsR+9+lNRN36IgL
zfPIRFD14VvGcWo1Gy8ZNEKZUCYd6p9Ah/RcUol2TbHrhye1wCFJ+lHy5pO9qlhkYIYViqr7IXhN
GgzyokcMjB2FB7F90o3ByUldC625dQaT97G2bM14nYoaGpUoPViRTNycwNKz6YsQaTLl6Sj0W/CB
2m0Sgm/ELFDxAvlUoVAyUC5ZxVdNjSONH6YanNS22jYauuXlK4INtfrnaBbvp15HNcuEC06L1RJe
3Qf83Nbe5033U22rS4mTzsEKuOC+KZqNFZVrcqW3tV9eIzc/CP3dSHbfSM7fdE8BsUPhDWU600oO
oD4Qo1p31T5eRf19OFLJYOQfo8IpygcfDYSYYEpNUdxG1sFIGteEiGkEyjHv8WwIMQEqo0hoYAUE
X76RyumqbnNcgQT8tfJeCz/UOF9nVvUaBnFw6TVrQ3jKw5BNJSF0+rZulYPfNVd1lK39rngufQIn
FB9PbL7r5JIozZghnoW5f1MmXGc+6mShVqHgKpNWbbNQa1xhoARKQ/NJLQdXJ6y0xXeYCFwB8U29
LjryAj1L/H0TLoDHrdmKG0UJvLhVbD14tZi74+5gjXfI0rKHTPN8IE6MlO0kIG+DiHArUQnZ9h2f
BG8dQGGW7QKdCPNCr/Y5R3YRzEKAn9sNAGGnRihtemnUtn0QFFtL6lsQ8M1azQmKqtWHuO7vggZt
bqighM7j/R+7nVB0UT0tLA7dgMfBQfu/izbW+B+2k397/bftxPyLqZzMrkEwC73PZUz4rWgzGbMr
S/+WaL2lJcqHvh1BwAZqzPPQYS0DQcz03ws3pn1LvYZgSvp7H/qdDQXW/K/n7B9+dHa1z2cQYVDN
pilFc4du9lRxy7jNYNjynJ5npRRcA4+ai679NImzSYMnC5wkUtfDIuXnBz8XLXA9cSj3nVm9SYaw
r2QO0WNori0hC+22SQ5FjXFKa9dGiydWzYM7oYfFI93hCVz0KvaUR3hE4kWNC5Ai6WLIpdVhbB+k
uN031aMgVa4aE0ukkEE3Ml0K8IXFSnxlNTw4KsEqtj76u0CdTqSp3bd6/mCpxrMszNi36n1i7Yay
2PIWEbENhbY6JL15bvJXtcMEwcRsXNWpefZzY9yUcfheyTom00NpMD8JHVUkimUI4PngsMunjLC5
YhP11mPha0dRWsKa0hGHSSqxHsalV+V+sUI6pJ7EJIRArN31dRXjdA23KjtVrikeyYA11EH1xpRB
IVVKU7syvJ+iD/Ej9Om6jPCGRBbTIggod3PWvRRpxYorsAbi9jUnNGCmPzxzANlbMlv46G98MkVE
n2VKAIPY+QVd45Mlnek+3DPFHXdit/OLdq8ZXekahc5+EFzPcVy6TCyZHsZvtXXSpeYBsq+0S4hQ
vMHCCuSpKVxfGHaw74AojVK4LYi4IRCA6OrpWEzltra+Bug5KpR9TbutwL810gM6FSwis7ETmyOH
lhY9VsSb6OeyvbibHCtHNB32FoF1oyL+0QsP1SLsbm0xwdKfZl35jzpWUZd4tU917HJa/Pn13xYe
46/F5sq85esAhwnR94WHg+Q/+Pn/X3BkPhudP001BklLX/r7gsOHyJ/DAIADDQTj750USbf6ZcH5
fMngun9ccLocgKfRW9LOkr+0belqmCQle5CeYz0m48mlGRwk2yy7IBDSiZSV7Slz0WLn9SowsVxK
u/ygQY7watUNJ3SJNr02+Ua76EfYfv59eIgP4k18mG7U9k4/doAnVspF2CSSrW5COiQJ93La3nJo
U43MKeXW6Qj26aUPJbwWbuXqMtM20bqntLx7i8ub2ODx1d9U/SL2VwqhSrcNQ/jEjXci0DYVYNou
deejeoj34b66lnu7PWXXw6E5CLRpPgaikTzlJuKoitIHV79hS/irUP4pTuSL6A8gJ90ChtZJ1v6i
w9OG0eNIhLM8SraHgN5u1sXNpOyL3XQUj9KtGVxFduJW63lDnO7sr3K8Bl7olVFpVyA1GgcdFLpS
ejhYf8cDsUwBgn5PoF7Khk2WnJJpN0rO+DpuopvqGK+kV01yFDDgGXkzh/RSV7jeN63lKcqayxFF
TyrRNsytFxmgCFcxs/GemfFUcV64DWnFjsUeA5ZeUJU20qpr5KMJ/ULDf7AQWsKNfpcYCF5tKzzA
pyRJHPCaeZe5o7gyNlq3R6bp8V/QJ1S7N1lpnvp95YS451ze2ztln2UwD2UPCddA4h2KetnJGTRf
AS8X1BdT9roUM3EIyZZA0y3zFSfhfCDthZO0UfYNa9MDmvLhWuV8z2TjxGo3PIJYZFvJN1BChs6d
olfKoDD0AuuMfADzGW9YNo54KPZEJrxYgA3lN3i62gmk3UZ+Kl/bDUG1p34PXCawq+E2KIBEssPY
wXu7AUNxKh/yB/9WOZu3/kG8Vk7sP1+UfEfIF9J/HE0RME47xutXuLW1Gq19oh+6blNFa1FxsdFF
SGMgxmnoemmm2B2G5i+GeWoRtnU2ygJoBiL7KvQBBwb0EjOP1xlBpsB9I3jMWBDXZsNK5QugDT0o
V0sI6SJj5hfITGYVnLCw8XZIW90tXtG1Efc1neerEu2N79QKrDvcZCZzzj0nBQgm1rbZw3qvI3R8
T6GwYTfop0etuWqgksRrPiO4wquhv5Y37XAlp1c8dQVSMgdwpulKyQoPdGMeUR8HmHbQAMCD2MXP
xaW+6a6yp2abZLzPB7Y76aZ4jKRDNjiJUwzOe6xsBLJnvXSf3tNTnzBnEI9lfZRnAQrnc31Tv+fO
8JDeBR4B2kj+fPb6eaUNDmALO18HF3EDLWJr7YJr17/qHvudeosQBXblI58g7eIXaZdtAbwXdkQ9
7i0C1tNEHPd6IAJudkUuDmYFJ95+dotbjUr7Vu9s5dkAzoc/p7w31sINH3BUjxw5mjxe8KXedYg/
bgBxqO1efU1v0KQAO1uRmudeiBervBdUJ9l1hq76GZg7pnWqrMBRH/DrqPvQVXS7eYs3uCpfUUOo
+8orWAMxtLdO8ji7yBIZcK/GN/8p2NWbyIEsuc7volU8OcLHcIuhDvDkHShGzBxOuFFeRldZi1t9
m9oPswNP0kGhvTrUjixvxyfpybhuhnfjqYAnKSmOnBy1bbWpiO1mAY28pvfUzSU/5msBHsm+f5Gf
p9d4IIsmudTH8dgeeV78fXvWvXiP1dTNd/U6+tKvFcfSIB/ePR3Qfh0JpHSxH6bP4kpxmu3sql7Q
8y+6Jx/8PRd8Uu4DSIofipM8FU/DpX+W7piCoz7LjwVQEhsB9CZ/Lh1hwDC6QW0Ghy6+QX3kffin
Nj+Xd2TxIiQ7LazIah2Yt/QdDOEtk8jXBRzQ2vlxeNC1dTyvYf+D+78UF+0u3viP4we1CTao9JT1
68B/rRtbgqe0J3fQwKJSg1WBtM8dQWYEOQuUfzBwtqJpY4K8wR0bvncbE/nVvHB4JSz/PHkMgxJv
JFNPXMvP7VOJcc0pQvz678KKa8FLLb2bGxWMCkQBxAL8pPW6uCrDi/JeoI+/1hwOuPo+He30bnh9
i9fSttvdK1f6jXljQCzQjVUvrzR6E6SQNu78GG6li/TWcmRVHhJhjxhcKDx+HdcNxX3hBuAtEaBb
Ni6Fx+ZlzJxon+2S5+44HOvr+Do4y7vsPrrPvwzxjj4O0NXritQQF/hSfLImkKq2tYpWpXOpHdHW
LsF9xm6XeHQsgYgHw6rzXVCmcGCOxpMa2dOhuE1u+8zVbkTVzbYR3vAThgKH3km3rBKy7EpH+LBu
F7rWmg8vjd78stwB6gFa6zHeYdtKVbsh7u5Ofa3XmZe6/Tp6xEreeK2D8N/hNuNsMB2y6/JEQ1Zu
Nkr9JYO93GcrchjlyRMVJz4RPLsPCOurPOtecYR1/oKWSCnvo8XjVtviI9AJl+//px6Iv1IjETQs
nhtmwBg8KQf/oy4lSfiHKca/vv6fuhRJOnnFGl8cDREZSp9UE5b8F3FnCrKmf+QPFLvfDsQ6HVbC
jtEdLgj+Hzqs+l8g/0UVjgOzLUre3/MC/TR4/uXSf1arx4RZ6HC5KO2aqfkiaEKHyye0RFgEFiI/
3cssgGezdgxyyU2Nas8xjtxisvjkrr/nwH/Mi9SrRagGTEHUaUcEjmsGH0KlnDLEkb6sPwlhcR4k
2JVVPgpuL6CBVwAeV1as3vh1uoB9/UlnVhE0+TGEcjbGgHcjSM3VWKwgzmtUaIzZZhNHX5eXCV5D
/Ukf401F2q9vQrMVAgBRyD5BCRTrZEBNSIQgzp0mCkxXoEG66gM+txZi0hY1UjwNstmnQnb0YNxK
8rTVa5jIBsRiqjoyfqjdYk+cd+Dcrkpss1Kh7ye4x6nxoiUz3Sm0t2YtEqBTOUPLjt2zBcU9xNum
w4jjK+FN2mO45MhfmJrjF/09yXNAqnpYDraq3aA1uxkMBZGwnmTXwFOTK4ng9aVOIQqtYMcw2aU6
/bmuJbvVmY72JsbCt1hIdlmOGkUS77VE3Us+ZWf4bgQ1dIlq1bN7y4q+NZPHyhocibIQQ+62lS5+
VW10ZJUJiXBZvJpZPROZE3Ri2qZKdiOwTSEg3AUcmGBRhCfdc5H1T2o1InPR62dREewQGB5RP441
jmRYt0K1U5GSIj5IBJUmMK1p+GCDBLqqD7yWqqQP5FUVHMVsPFvdZWgKFAoTkS7JtmAvj5P0mAXt
Kipw/nPx6SB4wPgOQ0fiDQzsor2uRrSnDF8FpMFV92JVM04kXFfSAO0gVJ9mguibGGxedVuVFHeo
0SoIAD784+WsX8yyHUvascVC24F7xoZgyJFLDvBdI4Y7SQe5rMIOmByFTNNWVJaOqG1O1O9dWN/2
PtukVuyaAfC8/BEbSFjBckexcMqIpw5CptRJ78zdtlrgZ4BIq9bPD3WRwR9Sz3lGT6hgdzPEJqaD
252ldH6s1brZdIp/1LS5txtD26dtLDukOQDmlqVj0w7dWuujJVcT7ytd+ZkBiD7mD00pb7va4pEE
ZyFwmKCba83qc+z7e2J07TnD7gYy0haL0G3HsXbbQagp0sNhXcnNqbHCs0VLS9QKwCA1CZ+TiUuF
8cKUJvxUUwGB4rmYKKmrrhYfU8XPRDetdHMjhGPj/KkbxALmXGQQ2pJwRzvyfwmTGFrTd/zUuPi3
13/fIFDNmewMzOH+Drj81jFdnE60alUJUd1XX9IPHVMGXQj8GHTzTwZ03xsYyl/ITslaUVE0aRB5
fm8EJy/Ko0/i018ufVF1fBrBMfivIHuk9b62kp2hpoyY8CMEKYhFvNQiGJdZ4UCunJuxwCgoXEN5
3heSwB6hdYSa1E4mQONjMjQC9ZhTa0WnQyiqJ7kUyU+4j6orJe+gE8s3c1Nc9WrsVmJkud2II3HK
dW8M4UVW4nxnYuBziDA8y53m5WV0qCzltbHagwhGWGYN41l2NEKPi1Glc9dvc0W765TwaEJgseWl
s2Gq9RbwECgwguyrBRJoxevBmCxbhZeXTcWdSIIaFMNDitEjoQ8TDsMDTUtijuPn0TgbHMHV/jXA
7t1KxSEietCKJ3BgLK2upc1u53/R2q0aSLbYrGcS0kDVvKoJA/ZCfIrS8R0r68NkNFcZ6/psca6q
dbYJMeScEEFXloatomU7Wmi3WhPFGxNHmD347yJczkyWaVIgyB0uHWflqMG+iHkiiVU09aMzq1da
+aRZ2vVEa1SVWA+LXjuLqkCGBjaDOFPsTPXveyU5JHF8iYN603f3VkJ5mrstIExL3xjCcB3o1J9+
/jAq2kON5JhmfoXPktaNQT+jKjiStuBZRY2jgLhsHSOTT89vCPEsoJYBZmSGFjkETnuVWO7D8exn
hFb0lQ76SAc7KhRM5OZNIqTkKosYOYc422u4LZsvKvnlbBvJRkPAiUzfkyzgSKo6POQQC+KZdyIm
3KwW+33PqYzSySaemU8gWKwRQOmwS4Us60r7XOF5C0Kg/yXZx+gxZOxwhubI031NB0zCKxdijtfC
dxkHHVDY2tZzkqvIEctpshNebut471QTzsVdyvdI8OXp/VQujXFbTh9JHvSKEM8rPj6NlV4AXSZa
yPR6DUNvvKvw/c0GA7cp3Te4y9gF6A18NZzN1Z0cYQyKMqaedeMl6XwepuxoYY4F/qSvYkEv1j0k
Sa8dWlIvAs9KypOWBfkZDgQ3nVzAHe0LZdNo7BuDVVSnP3l5XqQKdHL/j7vzWnLcytb0u8z1oAfe
TMycCzh6l0x/g0hX8ADhzdPPh+quo1KpQz26lZQhVVYSJIgk9l5r/W4xn18q5z+v31nGf12e/3D8
b8uz/Fso8b+grO86UwmCPxo19oXv8v4flTsECPwTSfbEZJqQyp9NzVTkbqpusDBDUvo+dP4L3AiK
/T8szL8/6V9ISBQqunHDrGqXNfVdwwysmM4a3JuNWQf4/026sc7NrPCSKGP6lDyYTe3L0u3erBkZ
znxm8wzDRNLdr7UivWRT3i8mKoexp7Ud8K23btS5GDqFvaQxETDya0arH3YC5YJwj6M+QVUUj1S/
jl6lj0XQ4TlSuFKYPNWR+or3u6vAA0q1p1Ky9j2Dn2KsT6YYe6POLQblTkErX0vA+QjvLEShMXOh
YNBFfywp94SwWws42TTBcx8XgHEXKVD8diwPEWmDPUNAOT5HcPHC+gYaJD1E7dnEqR4W8Hoch3XS
6psq6e36dq7ToqTleFTqm/QaJ/VFj5RLGdRb0WBMkL4j59kknEBjGRMCWplc4oY3EjkTz5cQXSKM
NPXGYk6z0G/j6HUU5NUNS+weFFsb5I9SAsLHb9cXxP5bWtwYjBT3Gbr6W6cz8mSsixM/9e12sWMM
wcmjo1JbsBWUaN+TOi9C6PU6XfJ6xoEkvTcMuutgjY/NucikbyEJQ7c8dKfKumdRVsGm7FtQOkr8
qPWixTkql7GS7Lqn9b+1ZAhO1aYLOh/ByyEd0o3W6JiDzCBjWDG0xroMepvGitlrecrjF7kb8fIW
DUfTzUPQaB9hly2GWb44MQSEoUkoQJxadqfEH8GNzKEsR3NseUGXQgvLoL3Uihn4UqJuEhRQetY4
bBGYHjduK2KzHBhD6xlIUxgkmX6KIUEOZaYu63j9t121QLP4x8DrQ8YpZMlH/tNVCzHs71etf3f8
DzTM+geeGtCwCIj9Xh1SOf6A4a1/wDo2lB/Gij8zgRWM7gkTXLQcqi7DCvu5qIScRTFKHfxP2uVf
guEXPtrPReWvp764d/1cVFJpx/kgmNFuodGqxTdiLP2yFl1Jx3KjmNtwl93qdBeXBs7pxM/26Tmy
brtbrZyklPgr/bUYJqK8esaNmYZ1LDmVqhDuLQMn515j1SgzK/f6qidDNqLVzJv5zWqTU7dIPep5
OrX4OqN02aL2w5BW8W/FKG+m+li29SqJcj8Xk9WkV6tqlM5hktypZoREHFPvUPUNYyy2bR6B/+Kw
xRWjSuhBpI3KLkpuDsAiVb7Oi49d8q2RALvmM7GEkndD2bqpgf/LadjIY7uTZbN3I1FZoVvGa04M
eIi4KXRigkjobYb2qqiNkwb6WQhEvwgm8pEGQTtUWB5RptY4NMvv5AGShS3emWJ3NGXWVKXpTJzi
g+3ISlNA3Kz6/EEuilVhkbNUTyhww+q5JNbDyc3ukEBcKrCylId406nDi1B2byPegLWFT30FoJJW
Qruqq69GTkAAWuJ528lNkuxOk3bG3K1KcBaxwBgkDfJrJfZXIU1eO5kAlsiqD606kA0WvsQaISlB
dk5TqG/JqC7qaqljRrAQd/7OqwBEnCUkHTU7JPyl//qT2SOYOMXNT60lt9Ifjv+xCiwM6oWpuTzx
QnvmLvuxCiyYOKxSVTe/e2gsBkU/KpgFGyeM59+xO+V/8HhkN9CsoVhz1n9pFeBc/rAM/O7czYVn
/VNvGeTDrBFgKW3L8V11BILlBm/xfyYWwhZX+Q735lXoQ2S7IoKxbvIqGfYBGMJKXAmgrAx5wNJJ
xULFHWLi+Uh3Mn8Ku5oQl6sZBWSBroSdFBG49tx+Yvzlq47s4SQMj9GLOg+LMPv9fsGEZxuRDf49
H3FzjgjyoYGwcIN7DuLrHB1JSriTxvNcvppwp4N5l+1M1pXCyYhWP050HYCVyguqbA+ySZyt47tq
O64l+x3HdnBlf3pNtSVwj3zBedN+wtVeWG5r4v0I51PJLM7cvj0Q20fE4GQcyZewZ3olxR2VD/2B
cR72xx3RZvHTLH4TygN0E0LUChzH3nEqjVDYu51D+bKu3gavuB8eMaLHkv1t3DNX+gR+tYtzu9Fw
/nM6LzvTfhVtSNCBY4prleKg2yqyrfmGjw0OuPjGIF4Nozy/xxYfILSxxc1tbe5pkU24mZ/Zu/hS
vH+lh/opPWATt2mfRruIXqLbVlA2YfJxk5yMk+g9w7C5+9GEpipMvT1G+cU6OOuqm75NLFHUTh/W
tfx2e66mDar2Xvzqh5UMPulbp/QtzxsU0R4R4k27Nz4YAJOmOFQ+tvPSPlwLJ+bLjAIIRiKXsLOw
odM/OnHNzC8753fVMdIBv13VUfl9iiuYv8kzvode4Tcr7b18wAyEUICystNtd6i2w1F8m0E7r7x+
jDPqBtNAzgNfcQWLX8nuT6FFciVjhTM/lrdm4FnXGhbv4/BYHUmaN19ySlMbx0LVUytiUEi5sLPA
y5kuXKUL1AbnvnISN3Bn2AeaJ5zC2OHDUTn5neFB0Q+NjfWmX4NrvgnPxZEYbCDG5DXbTps2dszn
+nFA7G4LBrSABURvAbfOxjGETcCwUNgFylMn2KD2F2lFCDlpsg2yLNZat5Jd/aOwaWVPxuEcrOVN
uvoa3/OHfLSNnRDbklvd3aCMfFXR9XZicsGHi86WL1C6eSN/TYB2yGu8/OsGkoeHoeF0L/lz2q5a
UjFAv77pEIvrJb0RmBnabL+Ov0LVji/ZCW3E4rssu8JibewYkEMIpYsO8QiMZwsWQ9Cd5oPlhe1H
J6+iM7cuHjnMnYmx3wSPt2tyhZ/BwIDsBm01PpUHzqUA2SwkvBQ/v9M+7m/Vis+rcUzc0vSqh664
E46k365v1/QCAQS1syqsMcGDVf2qrOFTqPbtqhQH3ioKoIfhdbyqb8tHwIhtzGSTl/os3Wv77hiv
zS1uYeFa8c3tYjevz6/NOvAGOzl09nNpvzeHACtBl5zLDybn29yLHGUfr0cOn2BUHKZDc8iu5NQM
3vyePyef4y4krXxVHu61ddv7WexPwrpunHqtbxR0eIDR3EPmSzt8mWf5ZXpR5E3jPFde5pgOLYqL
qYCtbZptspH8+rPdFLmjcfcOD9I9wIb6yHvA9Z5L8YCXgN051VrYWC/5h+G2LoRtxcdDvyXDy4Ym
Y/nabqhs4x129ibl1x3YsaftsBjSnqoQc0x7XldEurxi/5DfKcxuOEQQ7XvBIxnQZfwwr/OL9q6B
+cNfvgSmm+6ij2KA5KJxn0ru8JjcF5vFCg7TDGNTf0DJKB9b2R4eZ83LeTyZ8HC7a21ZQPFwqI63
M8VWvGadZBGQfHl72ysfN/gJtvkqYBFhK/fJPngNLge8LPbBFkhgHV3LlbpwpgcH7x+Mu5ZBH7ea
nz/wmXGar+ZiviW6BxsK8AEYesqAQ5zxWdhhpWn4sbL+hG0Ix5E1i7zFV+2KOykWMA32xVv5rT81
Fz5Nr120RcxIYpAaOvpbax4YWckp7uFe6jXOTVlWCyU7dcOpuhjvC9XoBFEmT1ZI2fXmNOBpzQeT
D2P30sS7GfPiXbDhEViI1DvuHpycEcXQQgYgZo5ymO96ft+8l3fDkzdkoVGXlfsK9xYQesxW+Y1Y
tnHot/T9oWwHlQtAxCqhqX492YXpJG/FY70l8pOPbLLtSGS6ltY2z+5w2W99wixL5Sx0k70kT0ZH
I/RhFIGwUM0uVhd3rXLQQpq71GmD58GcHRHH09CZX9Ev07ITE1ApZ/Zl7aGCPMTA98M07xIwcwa+
KUbaXpr6+nMNV6N0+X6DJUDJv3hokEtQEJ3kw6eInuqtgDMHcu1OuISfMnh9tWQd0PZWAFt3WMBB
GhjPvbrTBZfUSMzRExoILNxsbEWtzN7CCZtBpsa3bLY9JpC6TMwEhAuJWJn7+ZEefu720iZ1t+yA
hLyR5OCqZPS8UCLnNn8yfV5NhG2V7xq4RCNjZiItuWDmeroW0wYM3Vzn+gOnccNFmgpFdKvyMpyy
+q4SiBIV1ffgtpEDBp9feIUYw4m3b6LA2nG3Yf3lQK7JyWlIn0lYIPWCiwJ3xtrWNDqkZjHmIPV1
ws10z+sT7cCMnDcd2SG+689x6ksHvhnxNJ11BiSOvsagK/OMr/mVy8KDcE6dX4kl58y9ejqYu/yD
nxfGlTeVI9tyR+PYX2pxOxtHfjsoTpYnJw7MKV1L8QfIubLTGk695e//+VIF2aQAo6SZGl9k0+pr
2Sb6lgza4cQ16O9aYSW0hwrChy/ed/HOXLMMU2rY+vpGStTz/ApmQGwql4PnjjYK+yhMIOJO51c1
RpzziHnjrF1aPkoxDCvlHvStTJ4FRrfmfJkIy91F5K1Wf+smASKqLgMFgRFhHfrnA06FHv3XJuEP
x/9oEmDsS4i/MDj5FX/C+2QxwwZhQrcJarPEdv7WJNAgYJ+NscPimLdMEX6TWmr8w7BAY9KGVd9f
w58Wzf8vo4Lfnfr3MehPPUISE+7WYPq21bvZ7hX67KrHUkHHvXKSnKhOvMTU/QKk5bZJG7Twc2kn
mXYEFf4gj7GsHMyWrQgS1aM4nfKZIPBVVj3Xz9qpfAtuqH/2hrm6KV+6dK8Ym5kVH7ZgItt15Krp
u0LHK7kQV7f07fKX8ZTDJv0IxnMk7Anh0+Gm4e1AmO4Gm2qWXfWjvM8b1xQOcLzaNwovbEWDAPsg
Urd8HKVGxzgEMv9RVvFm3ho+c9lVyWanY4tU6m57knRPTP2kZ7LJ1t18QWLEmYp4zZuXvWfvltdz
3x7EAfGzPUukxxzT4TJJu3S4h2sr4649LHRBRyi34iyvuceXtaQAR4aD2KcPTboRx7viZRrvULqR
xfBajuVGkhxBZziyWAhK0NYm3uFKsIjw9qkpGPZSLCjDc8hpwaanFKaqahlAuh2DvP5DZiwwwqGv
BLZroosVFiBss5zQN9zap04nrBnEAhITATdTcR+zZKgGTM3y1TBLlicT5gj0i36v4vR/J0IBlRU3
eJFMMLiY+aU96i/mvmWx73kZgqlGcTtG97f+o8leYmahkfbe1duQjinYsNTKpGctK1x+Hil4aorJ
wpsILFZGkv5O1pc0qqQke0ydVmhMn1l6zbUGvrg16PkWS3OH8p/cOvgB/YWci1AzQAs/md82Bp7m
O91ad5vkOPnqNdyPDEhA1KJHKGkwFbtqHU1rgqNNukGepyRFYmaxv5u4YqODzs6JdtY37RvEr+IY
f8IhKO6UFzoYSznGxaYYt4OEGKGjd5WSvy0xS2O4YSLmBtExlzXlP9mIMrr8w3DkD8f/tu4xa2Gm
SWQx6trvcqQfwxG8QrBvlsgHRcuECOB3655h4BMKV+y70Q3qgJ/XPQY5ssVqykxmCRf9C/AOh/xx
3fv5rcu/zEbqbtLy+WbIOLsp887q6n0vCO9kcaCIhLGMeUdhJBfw18fUTPw2sjZJRAU4Ta/k2bpJ
JG1Hcmmw8dferK7/6Mb8IgewX285BZe+ivXbt/hWrwIxeDJL9U4U0AqE4XyA/HMKBXbk8K5Q9Pub
Bpm/ds35UI7x/qbCL6qS8bGIcSpW53sxqq9D+JWZ490tgEkjZ5dh7BDpQFZNIM3ku16L3FqOL8j1
baUWHEkZzlE4I8/t9l0RMFFN728sF1bAWMPEKU9HD1jCz3olcMdL8RZc9Z2Ye+GoMoFJPKVJdSdj
qhCXIAm3GKKAegzTOFjH+ac2PNYyIYri+zAxx9R3c6p7N6AnI1PWWrwUFo2+CclMCTYSeMmYs7D1
WQGveCKsxlBZ7WZd9pSE4EEjw2m9uiEhbTV8WMVU3CtlMrhZfU92irjXhwBgfVyNccDEQVbJPC6V
ZpPcDBi1pvCB8oh1OGxJxZyt1NOm+YSo+iNIm10fDNt5YrexCHgxog81KO+mZfVtpuJgDVX6PGKq
rOcwm0UCD7q80b0UT3sSBOavOlfWdS/eVxAaPbGtocBlBfh+dCsXIly+KkKyazLxsQv6/ThKmEVW
77LRMxPCeTuaWgkyWUW2IL8Zpv5uKMquaSW7ZJpdMzX2E/bfg8YMuyMmohHLb0agvINKixGJC/B8
S/nQp+m2lkhQHBUpXM1T/xUlxuwZwVAckIFW6D46RKPy1uC3Zo3qWgmic2q5pdxRToYyWgM1GBXk
Xm22rTSRaAfraokK9D5FuozGBHs5xJkmgHYSzqs+/FjaETweZ5fcyMwvLWCpSYruFba69EaKQ/te
htuBvr3BX6CYr21cHxrtkFmDK6oS7RxkfUOpuVEY7chQI4z0du1H/CIh8U8DVwQ/SPqHIQITpTad
iuebAjSZHqUh9vs498ifcYXpM1TPGY4kBcZl6qDZBorSRr1mEELyikZEajYmNqB6VvpNlq9NkgLU
2Je7k2JVqyydvQLdRpBSAgsVG9w0cL9O1OpZhXxZeTAJuUmma3bbJvIn7oNBUHrWmDpFEL8lxnQl
NhOJ7MEiJC6ERR7bprJQ/mlailMwfmrUEVHBAORFTogKYEzfCHA5myLbtrGCZRXWCrn4DnHAS7Oz
Aaw6hc0uknu3GhkSqonfzDc7kMjWHVZ06g0dpmJcZPkEl3MbFQG5qkzDFGExc0sfLCF5U3vT6zuU
w5K06+H01wrstkq3h7pyrLjzo0BxWg3ahSL4E2l5wY3yozK9NmHESaxvve0bIbHrpScJhciTalKS
tDb8Uhd3dE5H3MV9AWkEn9522qVFtQurW8fFL07DDcgb94m4RPg3kYNOd8FSwcWyo4xcCzNb4XZu
SqN7i75F6vNUL13YrkuW89Ie66Z3jG76SG/zfSiKnddbLdWLTGwu8oFKf7tlyipqHhaTViGi/Zod
jdIoJngJ0dIQRKuubzajMhRAuyF+e/I+Ghm8Sbf89D+VpMc9qhOULe6a0OINklXgFuoxNklRsTOh
9dyaN5nywtTfVFrdKnuRitiNpIJAP/PvS7ZbwEE84WgfgEWJ6lHY+f4MEcGw+Ndm5w/H/9j0LdTE
ysKpxq1mcZz7CRGx8A6XINrRuCyUjmVn/9HsKNggkeOwnA0OeEvK939v+mTYEQlEbwR0s/RIxl/Z
9LV/A4j87tR/9bso+YiFUoalPqL4D2X0g95Ntrk/n8TK73RWaS/4mk/zNSNKR9pD0x100ny8+VqB
ICxBr9Ta0b54nq8jm5tkl+J98VHDG2BoKL7yh5Jhbe0Z124bERqZ+VgOW67BeJkJyDsyXmtcZfwL
kAJfAAmbfKihnHkldqetg32+5OYTCbyuVF7y5IpDpGIeeE4YB7W1XdQnyXZalTDpnOArYGP6mtqH
Vn8Yq7VUHpTyYFA+ExOWrXjEeCqYHIHsVNg+ftU1Q3MsoXbiJTad8C1+M7gxt9GDdEaRgXEe8bkr
8SKdcuJ935jxN0fyQPM13N34m0yGr2WPfknf1ghorVbY9duKjFmkLZMKGTqd4cjBXj8KS8IfvRS7
1QT9tqz2U3YM0lXYu1blhXDCFK8XXVqnzEN519OpmTaWx4VbTQdr3jUiViDPaCxYnM2320uMHoUF
t3YshjCJn/f4/GCugfjarh5mnKcq9gU7/bJQBDK4Y1eljYJiTLCf5sTKE2tg4Jj3hIb2yildaZYb
NKe5J18Gqd8hZWVXyJW+gaX2G1lzmGjyVbwP2GzeSZ0POX9CR7rk5FyDjfhgrNnd+SUhrXGZeWKK
sm9cwgRtPhm4IQM31S/gSjdB9YW37iWACz3LvrlvKnemy2HiEryS/CHr3iDZwqPONNDRPGaRhCBu
MpiVvpB+GepWJUkcvCbEct5GmNY+LWVIG/uiBWuu97TsIPCGTX98AvkhC0S4Q/CeoY7GXvkuUd4w
hJ7vEEvK+y7zi3aPRK20mbHfy/WGlPSwWauqd3sEsJD32ZturtSP8B5xaddukXMnm2g+FTkejUT2
CSSwMQ7VIgdcmTgf69Kna754nOFO2t1Q2r1XEzE0cOWqPTB4LV+sSyJuDA557tbdTjhDK2+9ct9Y
uF7fw7JkTpd4qNfOQbVKtjDZ5bv5kxmhVNzDU0THcxlPi4KBMZeCbQgSxro558IKeut8gSADk92k
+Zyc9tuQ+XP6ZIUHmsH7LnKZBJiyJ5h70qFDOxs2THsP6FK86al+KKlyjG0jdEj+d/KTDOrRvjKp
rgRnETVt1MQR9iNKTSxoEL+603RYfzKwFlaAoeF7BSxhIuskI2xferSa5hPxWO/Za/GFdixFf6ja
hLH0B31NQwrGr7wxwGxccU/4IePR5M4EollhDXOU/fQ++Ag/03P4iQL4rbZh/nqib63qR+EicfFl
TK+dgpCtx5D5Ido35wEGhyfDgnSbF+p44VM070n3XSdfgeX2qms60QqM67xEsZr+OmKJURfNokZZ
v0H24IZu4Ay25orbwe6ewB4AgpnFryBPnoUNd66Dt6AbHJtdDI9pU+0CD39kbr5N8iVsbqvbStg0
a9ReLhGU8CgcwRVepvcaHMoXCWK6+fgZ4EYOI47LkEBDKlg0Se/+W2+31jJWxGsft33k9f+BhoTp
2q/b7R+O/7HdLgQEqEbs5Br2Fr+zjOVHC1sTA9h/0iTZiX9st7AM8GK2UGJxSjAift9jY9+5/Gzx
AfiL2y3v8hdy+0Ke4G9ViUqDHCjF+KXJhkbXTUPWSFu2h+yZ/asqHgm+lyt/vpoxXhg+W1QnbuEW
TNGTFvjsqXN5aLbWWo6ehJ01ntknY3bCzAFfZn+WD+MpJa0DSJ6nE9agtP5CZ1hm/ds+fgW2u2r2
dVovstXIvt6cB/MpJ3jMNoH2hB0vyWvwStUNLrvDpm+M57HjGQyUsrho4lhySbhPHuc9Re9G5E79
lpyRzz+bF5TPSDDjyGndZziFyGj99li/KbUdb9L9mLm6LTkIGEM3WjZp0NrMxjjLOmX36V3xqb8x
4yPJsz/na7qhI+y95i7BRJ4WCZhyV3drAoAcpOv0O043evyML7J9WljOy6ZYsFEc6ZxgK9gI/UnU
a1fDWWsfUkzzNaDP8aJ54WpUDmqA6pgrqXxIvTuBz06np9gpV/lXcpWWk6gIiWPvED1sfB4T32QW
CNc6d0IPsXPv9etyG3sJhvun6qt7qJ+CTb9mg3fR4Mwea+MeMpbbcCVI/PyGawvRttANItdo1oI3
PZo5CUTOtKXzt/HT9uo1lEWeGoC/X2FiQMEEWNE7NEwRhk1HADYAV4JN+E1CifAeyfrBU96R9xPm
ZETFfmjEa4uvLZc43QRXhJXdOnl4exNPcevcCPFzgfW31jmF8+pGBsv31URP744H09mykl8+NdXG
LQDvf6ezfCKuklfLQkGRrC2WVQUi7ELZN+2FR4CqjZi6o+6AkQJoh17kt08hyYFP+Sr0mgObljuu
rWN0KmG3hF6GtcD9XeRGPtew36Ed2CZ+5mIJhrNCeulnvLphs9iZ/04DZGORDAnORlMQjxDh8cG0
qy+lcbIrfIGC6ZMNDC9oSADdFiXwVln38z5/zVzp5io7vMu48AtTgpKFz8voljaoszeeGL+2Lp0v
Ei4baDF6LhUfDNW6wYcF5wdUrbBdkz7U8TCNIJC+YrLZ+8JTcWrAAoc16VLorvRhoxMgQQxA7VH6
kPCiO3KJJsBl1jKAkK3ponkoOpTXigQr07PeiXDMtHU3r/BcEOHor9pTTFGLyQyXEA/HD52Qjwcq
0PFaSOiXnVrfLL34hyHgyrgaXgcmwAsholNW5htm68OdPFKu2gobKNv4h1i4MeR9KsScmbnLfUEF
abI7BmgKvQlySfAt2ObH5JxT5xzHfX3mOPrIcROsiIN0wl39Eq9fDR+44Y3gijuDKRhX7r69p29M
aBc/LdgSuGPZIzfm0dK8ItvDlxhGFwbHsKJWxDJgm94x656f0fYN2Ubaz/f6I0UqTKT5XnLLO7Bq
/S14VPZMK5R9cykCn3pXozjRbPXt9ikwXWECAsOGD/1JX6XrhbKEdUi8Jo4U33gF3BmXEgLvt/2p
PXHJLJOhAoQFbh5GRJfyqLh4k8z0EKPNH8beATvfq9vWLfavLE7XdPRYW6SACp0PGYFIbqQ6yWfz
1j0WL7AMLD97YQQ5tmsV9nRMUJpd3Jur8g2QQPcUSGHrdm9uNZ9P3duNdXB60ykadZwabDl3jc7R
ntOj8pE+RvfB6uZXr9Fz89rdQd3YMkDRqAjv65fqCPuEDOMpxlqPLhzgHKMwJ8T/4S3VjpHbw8ZQ
N9TWcKmYDDGzuq9czSOa7LW9OUlzHMSvqTzcmrPmkVMJ9ly4OosSz/YVk8b5obqUyol1rgxfWwjl
51A+sUrCDieg6J1XNBGrrnmnwaP51dBwRI4xK3YirizDja0V8UilU2gHFK8IYYX0wMKXevBeJ5mA
72exu8QHSbQjwVVaIjOJfNRX1sNw1vfo1bE6iJD5eQKWEpYTLEuyUbx2ZD3FF4PM8hVfAExIOs3W
J2DJJseyLp/QlVDcS6y7yCUpKwMgC64IiZbGUQJKXgBxDfE5sa096tkHkYW8edHAWKyvrHwKKCXp
UTyZSrC7B3r3JldYQd0rjsa2A1c6j2gaHXgEe+PbsJ/BS5aiMdrdMF3EsuWlij3FS3bZGszeH665
C1qyfPD4f+nnbu6qe9kdNvWx2TSb2xGa+17bKltpYjy4UbbzN/UZ7T2ONPlZ9yXURsRIoUk9Kibp
BI6ek2qz0W7QLJz+KGxT8gx0u78zd/g4XNgwd/PDjH9K6WTxlpEjeldINyBoZ/WJJD3Lp+gNN73u
lAsBZA0FKb3G8I67kyA+y+9yf46XO3V0Up+i+7XHx6G9LBYPNYNTem15RUfaQzlw0LK1WMdyqfo7
yXKyYhsEK8gTivcdLyIaL1uD5vOIwhNYgK7aQ/wMOJdoMAEGLC5YP2EC9e5c+dAI6i04H0A+3ACl
+BhXQWCDufN3c7DnEVgWBvZkxwwVbOgMQFSS/SAdhtMDLAJ8ucTYBaSnsUEjh01BsXiMbIEN+4tm
eZAbFv6DdOhhO8Oig8gBrBX7wPxQ+3cymzCboraQD2Bw8JrSIcCGx7JlSCdMJWAecIYcAglhuvL3
9RbyIogbZJTvhIb4eThxGBQLtpADh/CN9iCHD3zIPvhz/gFpIj4vvIc1fAp4EQG/LwghTbWut1zL
jHcEAYX3b3wRmIsbJA0cLygdpitvfmFoCCZq8M6ekcYZ6RfXZnwNxW9QHXhT8EuMeG199dFTqVHP
4XD4AfkB05GP4WTib7Egid0JFoTB/I8rCqECFJC3x9RSX+c8iiuAdy8dovjahHY3vk8icCMTGyeM
Toxc6AdZAAtfbz9TRGb1qQFo9LJnJi0MT6gdvw/B/tfH+L/Dr/L8T4Fm8x1g+ihvE3dA1P7y7X/d
lzlf/2c55r8f81+//5ZD/vWU7lv79rtvvKKN2+nSfdXT3RfR8u0PNGt55P/vD//FVL6fbl//93/c
yqZ9w0H48+t3DQQKU2yxloAIC1MDtITU+3827+Nx//H4fzUg2J4z6CM8RcHx8PtI74eCS/wHNmTk
WFiM9FSwOvgLP9oPRnqkwdBi/POI32gNCB+WqSFcbYTAsvxXJn2Sxgv8TGv45U2bi2D4Z+pzrbaF
metxsssjK2bvbdCapl0IeVCHmEgSJkF12J+M8rlvFN1WoY4ZkjZjnwxhSEFmvumhVd4qHUwiuQoD
lMlyzFMvSOJsi/8/ezh2qLamVCb7WhW6ckq0YKTToWTBDDGp9Osxtzg634m11dhKUsvrG5IksYY1
1XC3mdklFIaNkAbnDpeExHgWkvpUykjHskh/HaJoV0zcP3FjudhxQf0LrdY2Y/K1DfNbWapbqP5Y
6AJ8KNUCTGjZRb5VG5o+ykbrM59lxQkJV7tVOdOHtNSdmFusUcWTLPbnygpR0Q+7KhSddLYeQrRY
5a1bt/HNi+OrUaTXMCDrOgvPjUrjos/pc1LGkE9NYZ8GkCd7DFnaBkxxFAFQmmNZjdtZIse0i+EJ
Q8Ac9W2vvHTy+1zsCjwwDBXXIM5lbBTKG2CX1HxsCtS5GdWsBs0CiseAYHNTlvVagnMgBt1G4HoQ
NeWU4gd5WnYPcqYTesb19GsLaSssPE2AlIILxj7G6y1Kj2PzUaV+Gh6F4q0Irxm+vIll2VJGIZZ9
jFLznnQsgoHhkhnpNfpEVZKMz0OpXasaWXQIZU4ax8LLs6DZyxEYZBmbrjyRp4s14bjranbmoIVV
nFfbVi6WE2VkeTP0rdDdmq+xCmrvb7viLLQCGU8WHc/IZS6xcI7+bMUhouZ3K86/O/7HyMPEAJu5
BQoqEw2ouqxVP9EKWFkAGRg44Cr9e83Fst4s6TkWaw/JJ78hDGQ/4/ptkofyT9fUv7TuWL8Yav96
5t/tCn9iUwlFFClJlWjbeK6VFejb4DRL1LI27iYV2+GJDOY0hsxqxJXsBcQB8gEGRbgBNfLxhAYY
pNtIQXEwxBcLbYEoQXQvPdXqNkaerwMGk7JRxP4Y91HL0zV4bgwA6EyDLTTSNyE6ly03sr6Zgunm
5nIMHxUDp1hy06LVjnU4JZ+6iplonuMCmJribmIOcBV1QghNWbi2kuEhSsQHMaP6aE0klQwjkzjq
oLwy6ZC407dCoMvbDonquovuzVQFOO8ykckIXqN9HDyw2tIeRuKmbGid0L2BPCTBsHiD2vVE9HNB
tF4utMjDm9BTym8KEdFo3mUSoxGtOKogr2eSpBONfCBFvDay8FEvadOCLuhbVt5V3PeCJy651AYB
1fI03IkJI/GMvr4nwrqXsMuROvW2/bvehSpev0z3FLZZUtJJclhgtT+5C/Hj5AG/KZ/+7fG/7fuY
YzDPxDaYyJPv/kk/dn4Jcs+SX6VgoATnZLFy+rHz47qEyz4pwWRV/YLz4bqEpQbKyR/snr+0+5u/
3/3/eOq/aLdVLWjCpDGUHWY13UqQpL2kFHeB2Ks+wmr6WFUjzrKu+q1VxjpKFHKqNCSTa+oWg34F
M6BH7f9xdx7NcSNrlP0rE7OHAt4sZlMFlGc5Fu0GQSPCe49fPwdUM0RKL7pDW71Fvw5JxS5SlYnM
+917bh8lyxiGr2fneRMLsIjKdNl4svldgv+SGR3qWNg2xbUqYzCrxYR5nqfp/q5T9ZT6Q9UkAoTi
NZBI7rZdGyGVYBaIK1x0RfEWFOMwG6J0E2TC3vCbx8ql2acIm3nqUzuB8WBmIgdJ5Z2RGo+lrs9x
hS46ydhKWnnfuxgUR01hAEaIhklVlZvXvbYUq3in9Y6Qu3ZOrWGuGDvP7bhCxnxfnKDyua/L21K4
SaXwWlSSp6IjHCKqTJVg7ZNN6nEmxKV+DloTZUtojpMLo6/AkOjhkW93p5nlqxhn6ywiUxKOdlQ2
Ti3X3JNMRwyI3CSWuMVY9dZ0XcUtVwCNqFoXfejJchcx4RQq8FBm8vaqCi51mr9ZpZjPyh59NZXB
pR+97sXqlEMuwKrv+8eoVZdZEi+8PjnLpX6iqokWTH/bMccMQ4NpJ7ejjjq8LnQsF3CbfKyVO7Ni
1qheUxTykIbhziz50gkG/dLXNo17ygqy0v2VYLYbQUBZQcRS/eyNBmNmUeq46Po3FUNOawR2wARD
5Z5YFdUhjoBbyhxcguouqa191lpQpKkC5f7kPogC98Gy3mlEhrL8VE3yb6/ALyIwoz/7XNq0QXPy
4aqU2gUdnPM2kdZqHtpx0+bIxoIEiKqMn7rRyi6pIXWbPudoqbu84VIwI0Z4XonebVoLNb/2g2Se
Dhymmd5OfZtWtcvHx9BLdzX639+67/0wNbLhAYQzgfvI/0VBln6nIE/WhS+v/zh9UIyDAxGjJEV3
/9iyf54+4L1P3VOWytDlfRbzse8xcIECL7Ifwkb/0bTz89bDnWfanylPw/kg/hFtTpK4yn2+9UzH
j89vfZo1fb71AEcbA80VpI3f+MOmTfqN1ZMp1gUV5IlrnIcGCkMZPzRju9WHGzFXhLk4apswSHEP
DqzkOAr3cJ2RTxCsq3ipGptk9BZyxhiQh23a9RsZLoyMb9ELLq3U41/qQcLw8o6D+XgTFK+t+b33
m3kgBLuoCqCJZ0ueCZBekJjybl4QaewKZtbpWbf20Bi6bGvIbH3G/ci0J+a+ZkJ0aLmWGdm042Gr
xEJ2q/T5EhhgDLWBsYfm6q8K4WgRiSGlXb3O2YtklMwyBP6olNKuGlSLBEqmPNcSfDC3F45pRf27
WR7EyOpOcGMwOpMmdyrNV496bM4rBA9M94sA4OAsiZRu6ecBuaXgqguoOrCOodHYWoqsp+oColkV
9uRVF66p0o/gicdW8i5+EeqkJZN07/J8nom5teYZwx2Uwg1duR/7K7V+1afJOjYq6oQUKV4Iw02Q
mkDb5GUmvYw4MWLsjmnNS+siOYquOvzl1wk4CyprCxcQosK/HmQUUeLM8fMg874hTJyGz6//WNAm
RxIWLB8/4/248smwNLmUAZVPcRCTTgWF09HHgkbC4FPAksWNPF0seEM/FzRFnTrvk9qHH+iaD13n
i6j0U2T6P2mTHDO6zav/93+5tfy+oD+/dYk38XlBd1YR1org6RzCN2mN1e2i1tghwnV7Xzndhvsq
WjYqeuwwlTQamMGYiGLmrFK/8q3XgmniKXHQBsRiCixyvVdJmnlHcgUMU1HGhJcwYqQJqBnkvlsE
Vwxk/aRYMhjQ6u/a+MBvFePc9E95dsNEzkI9ySBIKjPplYY55ojJLHNsH4kWp82r6TTZxtSwKtnN
+Nz3Sypp9HpKFMNbqo/lEXGdAYR/HzczY4WYoDSz/qUsVzrA6QU3+m4bN3PzMQDNx0Gmmfm6U5yZ
HhW7gFVF6TMMLHOe68Yy95+yqtvztAXXFyMrZioAcw5zmnwFcFd5yymDuLA7yMGdlgNGZnZGimHG
TJW0BAyo1KCM8YlvQY+ZmNqjdKd199AqLwaiNgGFWfoQbYcr4rpTuPRRqLYegMklNtNrJnRQV/JD
R/R02Hd7dI0ysJn4ED0vMme8IIYwicrXOY5wIusmEc2iIS2eHqv9eFEh5tITs6jmnoQpmZn0ZACb
ebfQvvqD/8hNSrokcruJSd25E5qxf7ZgTow7xWqdSrbWamv3xwrx594ImeENi9qz1eGK1P68OzMT
quob8WwodievgmfvGXLcMcr5C+iWrrTCkxzy8yJwU5ClpXnhlJzi6+KqMp2JzEhPhh+R+135B5OR
AK2u5k6QHE1ENNaQhknP18q4Ay5uqZtnIjWVPA1ZaEqrmZeO/C0ozU2izKVTDdY4hAN64e/h7KVz
obfTBhbRbRU4Nbzep3Ifn5NjfO5v29vwDG7o7B2ztTkrb8vb4IKJSHCSqeThmlnovXyfzh5ah86O
pkMXT9dQAeJTtFDPnJaxqjxCUJY021rnW+Ncq4sjwc2ECIn+al7iO+msX7wll0JuloOt5Uv/uQcz
ttZ37kLZx1txLe0nmrt6yThYn70lRtTlmbwoRHb/UFwFp+AEj2w+3nkn1tbByOz2TtjjxCrDAxle
cYP5HdwBhUOONMMKQKSJMPN8XLQLAEcL9MW1uR+e6xu4BnOFIXXh0EfF0OAGrLe8GtxdXH+PsviJ
riEGxA2ZpGzRyquscghjtnsKezSgxXP3ME1muoN6h0+WcQPhdWOePISm3ayJ+AmbbleVdrfo7HGj
LMd9eidM6Sby7wT+rEdlI94Px9ZYeB0k9Jlud9WhCJc4mrMFLVNwHi6t2uzdvtx2e9Q8/M4M2BuJ
OeMYjND6jZVMfRYZnZl1NRp2uEfcGxbGabJpJfPKFm7Gc9dNPjzuR8qK+S9WyVlL5tHZPzRrd8vb
Hu5cTq0wQIlqavN8b1LAxH/pqVrox3pLPZIjv7SQ7c6tg+J5WSbzTOJnnx+a74Tk95CmR88xosUz
UNV5aNgEQIklRwvt0ZqbO/NSSYtQPkyn/d4Z1tEDWTG2hAzhNX3jk8UnLj3X9aJ40Lt9v9cXxQWP
O3dDu14Clp+OzzI1I/JgobyfLJ9pOKYKUO6Z0nHch9W0s9p0BalVPliPVrgaq3bbMwZrW+qLEza1
Q7wPz9MoZAPe3Rcv5ophD43b4oV8/pPxZJqvzKK4VISEJ7wG1H7ALFBYesKS4U67YR4YwbVx1xuj
3DeN43NuyvN590omllkSuU6RBhqMh+zo3jy5DMyyT8qy3pRvwlJdcBuSZ5i1hJnxQKB92b+Ijxm3
KKeubeWheDaNmX8zEEazrYvMJnw0du3Cn2czf22tuMotGkc+0RCjHOTHnEz8VeFA4sY+EZ6tU6H1
jOLtTNtm2W3IfDFYDznFhgC2XgP/KEPd2BMjs6x6yclp6Xm2hJO07xyyXU30oEW2121C8WIlCnsZ
IAe4X35t0xSgzAb1StY22qt2CQAagnewZltKBbxw7d364PKvJNDsYmtHlOlYJeFC6jOWuv40NHcC
RvjCYgYugtxPDmYO1WNpbnkTL0zNCDozy2O6qo005ZyTwkbd4qceLZhMTTO6bb98IpTIvBDLwJK8
R4Ubx1hqCSp0u5Ww9JbKlh+f7iVHsuyya26ino4dIc99sMgo7T5ylQ/abBlyIh7NKyAp7KYQeISd
dqzuuu2wglK7dTnfduVhuCYCZ5BJHBtrmvPJW3yKc+2BDcxiKxWYGETZejIT9xSB5Evptdj6zAWx
3dSHeNndhScoJskqeFHv/ua7nj4BsyRO0romIUn9x9Fw+gNfj4a/vf7n0ZABlcn8apqb6aSDPyvN
yvQr5jRVQ8z63N2ofDM1mh6xwGuqKCpTUPjjaAg4FiwYYzJJlsX37q4/OBrqnGl/uep9eef6L9a6
POb8OeSqufESabgkvtCcyzHWzhXEbQbk+JxcvFU0MNpeMC6T6sWI9JWVmsvEDNGA1AViuVPEqkSk
xHQ1p+jdB6QeWwmIpER3qqXYYj88pkq2cjvYDV63kOV9Kscr1UyNGY2GFM4k+zjGvyRWkmEXhmBe
WUEXOLlUJqsm6leZjAdEnZ48o/ZAMStJonpTF9RI5L0ezwarOgo0k3KrC3gmlFKwkeQQn4inNbYc
MOiRrBxBRKJKBM2LJ4ZsnBIRo2qMSTWC5Aq2JWDiVWVgWKrAuBGxhhBrw1PuUWGQSjdWrnSONxru
X66HcE/howrjTlWnUei/6MCgM/mkf10jSMlfX/+xRiaXKZArUVfk916oL9MY4MkMgKide68E/qQD
0yMM5op8u04dtoGG8bFC5G9cxujMo5f4H+ryH6wQwiW/LZEvb3y6Fn6+PIXUN2pm20kbfaq8jcvD
yGd7eG/CPctTMa41VeTqU1muPLXmTvW5+lSk28jKImoSSleeovee3VI8ayFBwYAO3qw+Z1MlL5HI
p56O3gBfDxVuLz7+hvTao/59rqADepT6ysURl2vT3dfU/TaE51JaeK14HpWgJSkFLsJkNeot3sep
L1giRmH5hrvvCJePsrDT5QJV2lGTXTDVcldKtnarSFkZZJ+9K1WLl7qfmY8pQ2rXWtNQR8JjO2oc
8IfChJeCBtLkxbBgmjbYCRqJOGBhJEqtop0Mk4hS516yktFVhL6jNwuhxURxMXyaXFBg+goVJsc3
Ut+jedIftyn1q2Lce9QNKNWsRMfJOZcgCM9d9B2XSkzR91dZmm4LcP89z+9UPNT1jSJ7tkVN0egj
FQWXJFNOTRjS9Yr42hH7V99SNCYNqQnFCZltLmhU96FEyZMkFU3ilOgz7q5p+AlA7Qn1ljRXP4lZ
wbuqNZLdmYQuwSU2OHij/loFonn8a5+LyBMYr1Eu5HcOpfVfjRtgfb+s+f/1+n/WPLUaPN0msVJ/
78fQkCw+Zj/yN8XSSZRZwDHJbH2ewKrfUA3xgrPi34l4nyQTFa+ISEElpvR/1JQ/WPXsMF9X/a9v
HSPJl1WPIUGING0Qt+TTUTSYwjbSrdhpjpKEhE1pBmICEGV0hHf9k2bEAIpa+TqUgqWfNLaHz8JA
KdSs0NESiURMKNljKdiDoFwDO2ihLPn5zvf88CwCcow7yF1DW4uz3JKvM26qwogRbjx4hbbxjHCu
TjWOqBtuK5NJis2Fr+gHNYQJ5CWbrsXZ7ar5UvYqRzWeG+MJrRaHNVii2tiNUbEJa6EBP1mHdmt2
m0IQ143iR8u2davFGKo6Z8jYacD7En2c5g1h+1plGKrE2BbV08A7yAfC3H05r9oHEr47C72HH8Ui
7JpFZ/VrE5us1UkU+mYLr44WvnWOuwIjHAWTBdbTyN03RKRKoCAppq0sEq/kUp5PE14vNTdqmrzh
oW7ChJN3saM3eulHiE26eSB4vKpD4uJWgoAsbXBpbGpwnQxaGM3YYr1I+0B+EjSJmBTts6dmOnXI
At42V1hLbbOIVHBu+MojxkqjTxOfe8hJ1UjyqStAIBW94ymjXbQ547hNKCHLZMpTWhy7yFznOF9M
c+nRQJWM3/PSu0tLY++O5rrtgKt1BsFeyXKsNt5K0kU125tOiJiaM/4bXRBVLp7n4nuWSDathLMo
eewEF4UIsSdTceJnLZsuthUVUVtsl4kQrJUpskMPWlkxCSzx1QnGOFdy5a2KvFMX9usx09RtbmVO
WqOVCH64Dmo7MvHTKTnHmLBXqIlOUuJNSUKFdqAR/GHYhRVl3Kh4Jr20dmKX2KJJRViS64dK1+SL
1hN4pzRGB6zHTrBKhc6uzNpp2URjsMg6JvPBpEZJru6MjkAsVZ1zCc956fP3lp3C6hinXDAank/h
CYsPMQO6tckwS638mI3jYyPmTmEVdlTjQpTQrmTlTfa/V+oxpILK7ein77hCeVjypI7K62rkZ6JS
udcGgeOJZMMCyed6EwhbxUuoSbU0bf3Xbs5MaXRsMZQLyWBJVU3lBPQvBzIOWPyBrwey317/6UAm
o2Wb0EXVyWHHkedjQMXsCln6H/QwI3u+6IeerZKyxafD9eT9iDhtmR9HMuWbxYCf4ZVIoTGb+h8F
cCX19yPZl7eu/aJn94LlZ3Kfwfkrim2ojrRZS9CDIUk6pZJ1d4laCXYWTdsjI12nI6tL36SaXY0Y
6jBizVTFlWaBzudHSyvjZKUrrS1X7tic4KrzkdZr8rsolHCwj4Kg+Y4nAwCMwpyQSK1TVdYlN1hu
B+5HFYVAYAqaAhrneNUiupm0KJjenVVkmAaU7LvmkdzPE5xsXCCM3LQHGUFX6XgfIwcfj312TLaK
RptkZkI+bJAGFY5ZYvVsTRg5bZWKJ08mL9EkttgBYyvPevTEyWZVk2HH3wSeo4/uFElaCrD99JyV
mzTZ1uzu08ZT7SFAYSBCP0tba+kVwk1D9lFzRYI6SrLt5elnV+KVH1oP33jRzesOScnzL6y3g5HP
g2ap9Jeolxa5R2hCalrAZVZ6zrz6JWk0QJuiucTRM890hSrweBGhWNCBIKk1UdsGGsC4Nt30xHl3
rXfyZuRfVkrdgxx0T1XjrgPfhBZt2oU7HHwjX4l69z3Qui3YmFlWu8u4U275Mc+rAInZ0OYZ+EJZ
pjOyfPLbdkeHM2lbYlV91aL9lPPBJEiY1Q4je/jp/VXXpZtEhHXWFyeYSEUr2RiUk/Za4ilhJPsy
4amUidHWggW+ygorZr9pn/7WvWVyvrD2GSQbJOZFAvD/Loio3Ak/7y3/8/UfBz/xGxsAOovEmPuf
i9vHwQ8fMJZehnPcBNnepjPhx96ifeOcqHBkFMGZ8fJPe4tGLTl3Q0Niy8J/x4TtDw5+79fUT4rI
x1vH6CQSszTEaUz4+bo3xMBm1KZsttrQJtdSaarrRktFO0c2mCuyQFCZ0aFMOEWOlWPXENEOvIMl
jYD9GHzXV27+XBpnT1TQSYp5kIqvnaJUN1Idk6MfiOS3gEW+l+7F65u3KtAu2SCueDNLWlE2aini
vvU2qQU+Ni2W1FDNI1nQ5kiclGC7BYTiMrFOtS/3rK2pL1HAvoODhjpMU3luNPm6KAKCNtbFCOtb
f5gCMUnULepkLBdxV9pCFizcUT2HZXjdVpUTjPhoopKaSS1dN/wHhKTaduDU1Cy/5h4IvzElA9ND
uyof6tQ6ZwRdJELojQsozCfGK8szuZ0mPgADKI3Qw/s0EFd6oi/zlspeai6acSPQvziA7FS1diVJ
+nGsvSWwAHYribxUaNxpZrrnZ7QsaRD2lWyjgh7qi2CnD80izZQrTMkwT9R9ZZY7DHrzEXsM5W22
4bPrF/vAwrzcNJl7xc8VdHOj3mQarRdZJ+8lMQy/y7L0ZAmI/iW7EwoHgzZeQIA+iKjzagdYjt1F
MGP/ImkVCZAQC1Pp+i9aU93kybkah7tQocLSHFdZHwECICiiRiswJ3RLxLO84Fhi3mntgVKeuSG0
zCsiGmVLPdZuOnmo/9575GQokSethpCxhqXP/A/tSOR88MtR5bfX/zyqUNpIBQAnkR87w8+jivmN
fYTLIMtY+WfP+NhOFAgj7BSTm5cL4/sB5+dRZfpliTi0ybmKXedPthNluiZ+6uX65TtX3q02n5y8
ahCoeumWOHmTmEtUaxIgqE0LMzq4L4ZQvR5e6UKYP7hRlp7ofWkp6I5IC+LzneFGwP8aGhuVZibK
B/II0Ih3oVFgaYXVWppyZDWg5IjmQzYkxSJWatYzN7n1E5nhpqZ32VlXou7JY7d745LBBz9w/tbH
Goq6KiHv81iTTZ2AyHR4/bcjMxL7l8/h/3r9x+fQmqIqmMXQNH7V+S3y9Zi5iMKTmpmE/p+PNQyr
FISavELC9vWly0P7hsqP+IJp5Iel/I8+h8YvFpDf3vr0+58+iFTqeNhPu2Yrt/qSgzI9vu3JVL1T
lnvU9Exqd6AtB9GlzQ1Sg/6iB9KjS816W/c7aeydmppbwRucUOk3sZyuoxJsXVg+RlzT3cya9/4u
D7jH1fJGbq+iILjzezxRCVFYiSYsCcmgLRlUlgjztUxXs5QvtClSQYBDNh96P7+OIxrANnkWzocI
99aUl0vv5UpZ9TVeJz+ItrUW3NayeycIzSZxtR0BCcZ0LmWL/n048TdVZQ2lepljcsysB0tPj20E
hXyQPUceSWSOOMFx03eV5DAwRPkMMKjJDEKHvJmSedDRI0gyRj0zjI5RbWOEt4JbUR2Qo7j2w4uC
PlhCpAQWx603tVX/moPJXKyifUGIV2wXknXyPXnV69qpoZ66wYEb+9GLIQM3dcHpB0s90RiLenY0
krnsQFG24NzqYDXUz6WSLtnsHE7YPbHl3AAFowmOYDgaVhJN8km+ZMeE1qZGXhshFwJdAzQYW8sw
ksC5K/0tfSAF5N8cinc1keD8qghfLYh37VsjCfPGfRusdCuPRFW5xVvUGyhSuVSrcK55zTkX4mVk
pPtcly85cW2K5sNcWtIRQlC4MFE08mcF0LWAeiEFKEhmdYwCNGC8/jxumZLc1QWcfwm/RQRt4Qyq
bacW4lZuqmVA17xpnhItX8cpkd/gtgCymsneytWpYw+VKz8iIVD7XKKa+DYvsJvIjl9OGWVpbrTl
ta9hP0raraqHDnU0N6lwZ0XsmDyE05DMYV7zmSBw4F632PJy90Q9Ep3Y8NT4Qp112+M+RDGKmoaC
xJvO31WaSZvLFG2Pd1lDUXOEkUh4NNqzHlw6RKMaDVrVX4zhhcQBHS28NaHbyGRKq8Jb6651JY9E
12n382mv8zyRZJOMCg3HOodTW9mjKPBZ1mZBfVfxuRpVPlUeNVTms1diZww8YIvHzLpp9WtAZbi1
X1XqdYqJ6XBIw2HRqBTHGMk2H5N1oYLZU6gV8IORUVW5LbqKQGwZLo1GLC+pIpKppbwvhwztvQZ9
5QzU8PGptD2DQhvEPpdZcVT4+2HgyVFFIazdfJeFHpe3CsBLl5GB18RNE2aHwHWdABySMjC7R7vT
+lMQ4Oni494U2MGEYumr1pOHWyYcs2VZkxXPVh2mHiMig8JEcV6O0ksXYAcPpRuj7S9yUC77kJEc
UZpTnOENj+2S+L2leqsulE6tSGFEgn2pdQES0jNW9+uyfkuQ0QLrquzJ04HSRBBlOSckV5RShIWX
3cpRtrI8huWRS9T9rlcNPBDxfc0HWafRYARoVaviuhLhc1ajI/rjjWnyvYfq1K/FiT4RVwnvGRye
rdcXCRdGSo2jqdd27RYLqogcsYc8SaVIt60Batce3e6KdaViTDL6+74elJPSeRhN1IFuryK5jkLl
nGegJuLhqkfma8xkVhKmobwrPmbYOyqFMHFFP3ioU+pQrHJDuImBMPrqXZX0O98SqEjul6rKjllF
kLOEo8z7Gfvy6q99gk/nKSYABLR4jEKIm0iy//IER/Hg+vZV9Prt9R9PcJyamLjxUMOZgab9mToH
YnsCbNPDI3IFxSXw8wkuf7O4zpJSo0bw/fr5U/QiEybLGEM5mCo/in3+5GI6HU5+PUryreNF5x1A
1dEwmX5+grekmkqIqtpGDshR8F6oUo07E0oYBh5zHyk7LaYiA2hiIlH5jIxTJJuBiZpV1E4Ftdgz
I0fPva3ZnKl1Wnlw21rcOyaAd0Pm0EmCGw6jpzwK2ougqbuhpGugvcpH2fbCYmfwzBcfY/FKCA8t
rcsTW14WZsLozWOlq2f054kOMZI0jhXHs/QRFb+/Hw3hRfMpB8oFO6zBL8TBLhEgvGnCLIRAJZWX
KDEOTRzaSnzvZiTwu8ZaxQVuMUAxQe8YGcRabQBdRy+1B5pTeum16kFu8/t0rBi8DvtigIjft7sx
VxaiyhO1RV32DJSyHrqALB3lJH0ipPHIyAGH5yhCUGNUMnjxRhsyWNWjspdkWC41ZrOBJr6Zb8bt
JslaqLhdg7+plx5H1DDMV2DZKn+c1YN1NgaCowV7ep0Pdt0We3GI2kukydHSqrgeJhpsL9mSh20q
lxdT5OJYJDEuuIBdwDW8dYopZe6Sqb2q4oJdqFEfFSOkIzyB59GoT/404iiUtZYMtt51KzkOx7+e
gcUZHmFW5X+s7X9d/NMS/rr4f3CkPr3+Y/FPFgQWFUuc+SF7DIvvQ/HmGskocjJx/yNXfVwiJwIW
10tD5CLBfXGydn9cIidvAsQqaJSEMt6VrD9Y+sa0sr9eInnfBqk27EL8mzTJ4Z/O7pkqlELmi9Im
CcB1JJsxN2xtmtmHpQj2SDRSCC5ecO8ObYvRUtoRTr+jiW+ZJ76T1+WxKYqzp4RVCharia580XVt
MPIAbyQ9coQSKqQltQeZfpquYwgWbThpukBY0kNZNgsjTAzs27ASY8ExjMwhjxkfrdLbKIFQOW7S
rAI1iDn/12Drab4oLZyQA+AlMb4b5P1AnwehcwhDY9gurEKBzoh+VOXClvjaPhJNfyVnV3IT2oTg
bLQ0+jY4gZdPY58cpIQvlNanWAO7F8OeTSJpL/rEs4wKyrNqzlIhXmPOX7tifaqmkIY4xTXoYa7B
9WFkwO34Nz8x+eDS/w29wTQNBvn/vmjEScL4umh+e/3HopmaJxjOMIj6EUjilT8XDdY0ns8M63+Y
234+MZVvrAuepkS7tcm/xqs+lg3VlibaH6zWH3flP8ox/Y/Uw9d3/ouSK2SxpLm5ZW4Kg6lMYRm3
uXmwPChNzV0CFDXS0F1r2DA4ucOkONV6uevS742VyrMoIHdZRM1imCoXc5kXKf6iQdab6aG8aS31
UbXqTW9ZB8gCdoetuuuPrn7KB9W0zbJdI8HEj1bjXWmiS2G5y8hBj/dlqN0wtqUPb8CBXkkcI1uN
YU+FNdrp3XafWEPshOCzWlWbG0N0k6k8VyACMKZpud+F82jAjN7B9KqBKlLGjqAUToMvzL6a1z8G
bdLMgUoMdpnnD+lQjosq4F5b5mSV4uHFb637Cr5iMkC5ktvSkYrOu/fqVf9uhn3NU3xCmi2V7mvS
jv2qiM0zFzvaycwYqILuNEqOBLWTucs1sE7bPFvHVOOUiFDCeGQ7fPTb+E7ncifwaNZ6d6NKozgz
q1qZBUp4+JuXIg8JxrWaaHG/wePyr0uR59xvz6/fXv9zKYJksbDqiO9+URKAn5bi1HbAjETGFDct
uJ9LUfuGR06bok5IoDyneNXHUsRpoyNM/ayl/BP5CUDMb4+wL2/9/fc/PcJ0N1N9xcSDHJsc7KAm
i8Gs1KKdNtxlxFUiPsWIZ3bG5XjIp7AsRCrul2OQr4T80Uy06V7cQghVgfCo43kwdTuxYmzhfFS7
/OBmoMBjIOnc1trwxfStuUWzgXttpmdZLWZhcRiGVR+KqFG5rbXFfFQgtTI+kLSj7CqrbnjKiLLo
Hrw6KmwkqktyuHZCZAF/1WZVkG8EmMZS9zbgKu/EuZB7RBiOknUjT02Hw5sZKrNnQZHlXZEVd2XN
kdlN8fLYHo70TGsu1shlOpIxxbv04EivVqrMe6N2hpJmHDNzgiK+IU3I6u3do2wM9hjKe93TnprI
JJi9y4ViZQiu7Qb1BpvqLb255yC4lbHHZmUMbFe0TcrVqhaHkXbxDc0ufWWtjy6hq2TRY38tDXfl
C2xfKThmncyx2BGK1N3Q5qi+C6J02yXNtteVRZsJTyMgwFzpH8o4oxaqwZsv0SpuNv0zn7KQmXdr
OWHcRk6m6tGaXXOXqVR/W8awFwx07rQN0V08RAeR9JEzcTVWYW2UjqfT+qUmMW1uLsd9Qb9VBWIs
ghzPW0EpnEY1KYqTmA0lTK8V7uUDO7HhUtGmxK/jyBfkGmC81C6epWxdxo3jkhupsqWWX3I6txIP
PGYGBlto83GWyM2zYjZUHU5NDBZp1iBaBbSmcZ4mWoSzpCQMWq+6WCRSX7drLWqxXQ4UFxkjuQuj
22OAtIOILJNnLIP8QSTT3eUwpgoQG0CyqoIsEHCbvuwZ5TffrR5umsJ1IQXCXRMhN2tlZWJsJMmw
8bhJct5XlZUsdb5jJL5fMZ2HBBdlDa1cMCONG0httpHXa/oVrpT3dkjM2d1MEI+Wckf7+tpNQxPs
AB8KuNjaUpEoEvcOYsy6grVj91yUyE0tw5QKnEBzwKGNuExdw9o2g7vtqgl0r70UIAVMq4zumoZn
UDoVSaryRU1qfE/0IjcYCRoEI73ggUX5Xz5Kxz4Li5NrlAkzwJzGecb8rEOha9VTlzdw0jKGjak1
BI4gYifya7rukj57w0tNNCa9NbRsFeXNws1gS1b0ESUp3XqJj+VV6SmTSAgOZcADpl6RwKPZYHDV
+KaJCd/kCQe9qMtUuxyTxd/8HMFlA3h3sjlLZIj/UwT5asucRJRfX//xHJnuQRhGMFj+OJt9ugfx
W+Ykv3A8wxRKnuHncwQRZDrRkXNQNcLrJs+tj+cIvyVDu0C2AAj8biX6g5sQpOPfniNf3rr6yxij
CoLYGqng2JQLgkXRm3QId/XCvSHxDUJ/kb6k6cS0pzlzYa26k7Wq8iWEXxrq0IH5F4TAnkCfzCGN
ZwpM/HIB/43/D4s12l936k4VK3TBU6YkXxUQf50B+OUPZA5gfhiv0PuBx23ER0G0p8I7Y+l+JwEL
2BsiMP8FNZmBA87tZiNs+XVemdsx8oV8NVUe9wdhC4eH4uTHmKLQbEU0B7icgeeINw/3yxff+Ke6
3CrynK85XiszkmCzemFrM/2K8FJV0q3przNHs/nq22pFD4B9qztc5s7VRm8fs2TCbvP9QEvOrU0M
AB0WKX2BCPbYoMq5Ry6QtJY6p5GNvKlCfwfjBGveAISdxQ8j4TsezoGTWitqOIt0QoBWvABAKBmj
2/w42jwgdvQTx6/tTnRkyppJEG21dkYoqSFM4dHLyj/adb02N0DOqtSJiv04LqR2CdasOYHVIQ0n
35Astsi2lkSKZ+1r/OLTldDP+2u+dr8ebpLH/LrYNPviLO3ya7RS8Xv8QvYXdYcsGK2j6f/n7kyW
G7eyrvsu/xwO9M3gnwAg2LcSKSknCLXo+x5P/y1mVZbT6YpyeOrItEMpiRRIARf3nLP32i/lqXpN
35G4g5hlyWJc79Vr8YvoWrJ6gJ6+lZ60jT7TBwOgukDWCcpU5jIkUm5rbS0PC9C46ujc4bAIHYgq
wFYcg3Nl4P/KVP9bike6spUncT+u1Zt6JnjWC58RRzjTgqbuAsvhsltCVR0fuyXhSTpA1xErC1hb
+Vq+GJ7yhtSed6e4YAG+FhuYwivJ5U74wOZg010UNzxKb/N6XmdQfkEov+CVDQV0CyBE3fShfxgf
FdJuFghMEhKjYPyuLckpAYYmyypxywfhrTxWm/IO/JVWypP2ZoDE7JTTCDJxsJV98U6qDTcVu6ev
X2I1e5sZ/CASpc5OQdVbr6BEcfLyz3xVdas0+8jV1O3gn0J/jiCpEviaHZuXGj/eqL+o7rtqIxLd
i8y9yJBObvK0SyyvJCSFQoMd3XhD/4xXk4jJ4TSdhmoFcV+oDy15B8ZnpbDSs+2AYHn/w7vtXHOy
OwGJHuuNdVOC9QR1me+tM7eIbXEt3Dhu+REslL7T2ltubdXwwJNzcKpLwreqL4Sb9drIh0hztNxl
5jEXi3sUAkHH+ONyF7z1It3mK15jD2U12JXs6Ty2QRgH2g1J1wPPzzMSuix6ATGb2nV6SCQYuAcz
43WcPlpcrlW/C1Ro43EFszs2oUwDvhUJWk2PBXGAMLDzb2qzN0kRJBnBsUQQt9lGxnCnACT10u69
Sy4h0TjZtT8k5G6QW+TCC2e9YmXx5zMQ8yRbiweZyGLD5iSTKydxsyN5XXa8JzWAq/6fet+7S7O+
w0/QpOHVM+W/RFGh3fiplfFfH//v+x52BCLkaK/jNPouFfn9vseXGMKLd6wU7Tw0cdxyfnQAtd/Q
iCCG1SnV7rP9n+onDafCvV2Hq8n6F8jlb9z3ULL94b7350P/xYRkAVIR5j41tvL0rZE0TxtVy0ka
620spX04KNbWl67l9CLBYVwobRk9JW2H4rGT+2QHpWBOfWatluG12nsW+5l9nwMWEvfQSb+fsB+m
tNST4s30n0sLdm2irtBQuCNzdNSqgI1K1ExkXec4+Hss37JpTzDXImUpU0fdv3wfs4vTqzms6ZZw
SRCU3mAAUgXqKdwJieqUIRhbmdxK3VH8l7jBLECLvtDOITJanfSSlnu0Vj3KAqm5+h7Fe41/FXFd
oYs8tWaXwmdrvVo+ePtpn0eT11QsZZatILQNpHVoYgwwP4VcXKCrdac52mbmrUs/sjIzP5Uue68r
Ov+9Mn8FgIWzADW7MQzOGNQLKzEOpUnx5wPHr6key/ozmCnsLDbS96IP+AJbHk8PxLUVQ50fFNsX
bjS/ePH+MlDPk4yVO3vutHHGhwEucx4Wcc0CoMXrtmW6rqhBsogG4RRP0kJtBbxU03nmzk8C3pLo
zmXiB6siZSno1jk50r7enHWifqXBguCpk7sumoSfMZFIaie1kk3evGRJwOv0IVXw3LkgQZCPhJLc
msqLNXMTC5cpJlQ9lM4Ro+26BSjW4T0rYOXrlTNgEJH1jSEMq8Qg7loOHtWhPJMm2xFzrkH/5tcz
jQZEPlzjpVnPjhA9hGbmSfe6qdBWYlzs2mEO3mPjZSKoNS+WE5WNLRMw02b8lIx5e2AqDFdDfOd+
/lHSsQWn1XW7OEe7HFjWsuuUfTpw2pIxSSYoGYFD3C1UqUXeFFf+ymwleT2kL5MknaS0dkaQYWAF
0W2Uz0YLqF7lOCdtUki4p+yY/JE6u4pG2EBIBMN+lTBuj2jAjTHsP78fn3UF306h0EwfKNJqkaJM
USh+8vafW1XQk8JsjOBVv49BZQRL/7M7hZjvjyK9//b4H6srml+gwayT5nfX1k9+gjv7l4kmmR66
hk70D5pfGsV3kK/I0SCOweX5e1WBfs9SIHMxA/p3T+vvrK73JfznAcuvh67+4oKuhio0cODDaTF7
aR31xvQiZvnjTH6lQrIrgIJcqm11WkkRfVPmCRTcurYKsrcmYLNmrAr1Nehe53k3qy0NhQzhg7ow
SKMfS1clySYZjjoWaXmkIJa+Skv1eigm4J1Yw7laOmmZsmpJ0q213iUoMlZoLvOmGpZqNn/kgrob
gIGOxV4VwM8o6SaQx0sYR7sOam9nYVvsWYXr3HdlPVxOkULjQ2bE2m3EcUAS3xe3WlXZYkf1Wz2z
oEbBYi4SR4NtgbLDBi98MZV76BBU4JQGDcjvcfBXY0FWWPqQjia+CsHtU/ExbQ22idKwGhWJrkNG
oK6+QUn90Qn9qqyfJwNbRFQH4AcZDc3EfHazpK1Tua1sGuxO2g12YfZLjPjtotQk4nelcmnM/qVJ
xXVLz8bQwk0VNZs4s9iRmYeW4fQklk6uRId6bJ5Gbi89YippaDbRYH1mrB/rUbZOZZI8lDOGoUrO
eyI6dFZLMkoz0X9Er3JvFd01kuSEjrAEpcSduvFLV7XNgBTEsWD496J66vvBG4uGTVcjrydkKYlQ
7geix0gXJTprWJYlgSwI3SQ4752KJGwAlXTsTf/V7LghFgisYbIawkcHwqaNZYd7zlmE+BEB7SuS
NKVIFJ2hqjbiRIRVE/t7MwiJ9exkWyX+swLZMmtZiyECR26fmJsyn656Xp9NJFvQIx/aYLomA9iv
qOwXkeQvkk786Luit0t5upG3Tc5pFJ4rUEGiyYzAkkpCJHHFt5OHmHovQVPrI2uRBNlRl/F0IEbC
PFj4hINJCHQ0pb21MY+pcI4Vo7jI22mJlYKX3q66hiTN9N4es8zrPJPf0CSPQ5idW2P5T92Zsmwy
W2OnZ7J5vNOE/8IvgY/hj2vnf3v8Tx0Z7Hc08E0d18T37efvQzYGe4QjsWp/77rQdvmxM5V/QyUi
0af5vY/ze0eGZ8HSIap4b8lJVv9OZ19jS/3z0vnrkVu/bEyzmfRQM8zlTVyKFtxu5slo+Wjd3WfM
atV060Klyznl85aRMlV0SrpcUMZg/mtjRZTmOmjxYrdR4+Z9vo/v4bGt4NMCMSiOYOe8prnQH2ZF
pPgT0tlVQRrH3dGC0aBUI2geFM2CWSU7tiHHTJfQrIj6czRZT4A5alscqe5TP2K/OnY++cSluBjb
ct3V5AYqNRfz2I/WTmvEfpebYrKom5I2ex8Ei0Lot9YkdZjVxxIYxKITcLYzJ/+nnuffyxCGvQrq
I7qOtPz+YoJFWtefKrBfH/9jjyD9xrkIDE9hHiVzVnIy//AFSb9ZfELm/P8+pfqjL4jNA+oLjunX
zuP34dbdEyD/uDr+xh4BNOcfTvQ/vfTvF8JPEyxJLSJ/ViJpOwcE0fUhBFrRR7+keWExca7Ey4B+
kVTJq37U34ZUwkk3xUgBaTCYJB+RoCRAiA8H9YB8CW2qTiifFJc6WcMT1wfpt+B/dNUnZSQ2iKYk
N7xjgdfwxE5NZS1V2Hxoq0IH5Qa76xqDN/ODF19qDTBz8T6kC9LDQ5CEOxpJXQUpczTDXFcC2VoB
oCjuRUVjerPx1hMvRA+1Eo2NxMiiVaNHLS7RKSfGtmTY5iadwQakvO+QjQbjtKZuMoHWoVHTLvMV
umWlhlkd2+NlLIYz4ml3auNV1TZOVRpPkWg9EtKAblFcply1cF7mi9gT0Rw308qIJNuomkNSqNu8
jCxaKMwXEkS2si8yIDSYjhgclVislAA43V2+WwwviFkEG8IFzp+BLYPSPHTE4ehJswjbCEmKuCxH
IGwsRpdAZcoYSRJRO7g0UUtD6WcKE9fJyvTLLSKzrSrMN0tv3hJUZab0KbapWyk3CwB4REQKvT/h
MS+KrTojJKalp1mHQeu8WKSBlckOFizSdopwp0lJtIh6f3RUfyeE5bEzyluhWU9GHz4wjZEWKQIz
t8PPsYihqo8Chsu6TwGEhd+KKYfDNGonXaUQY10DOuV/aweLLhD+buIko69yNE+Rlq1g3nyqMXJU
OXv/p64/dwOHrOsKiisVGzG3xf+tAFPpEv28/vzXx/+4z5q/UaDINP5hLv2bxvTjPmv9dv8ElkQU
WHcRGE/64z6rUYhITEvQgN2lLLRtftxmNeKIySlm+oHc7G9bno0/Lj9/OnLlPhj5afnBpaz2Bszb
rWXVOQCltsBBlLoZIeA+A/PKHFmPmAubzb6wHjW58YoIXD6KfTHAci9WGHJ17HqQjdoXcG9prJx0
PXW1PpvgozGBo4OiZuNgZ1OTbCxDUBF/I8bPk+5ueMQmOzqt9jAX4kkJZC9MhY2RYIqOCUe3Kx/C
dVhgGTFqjZxhIjFAzKCU7w79cFMLBDUM1wEA0Caqn6u6uGZqtqEfJdJQroR1XaeeQm5KI2a71tKf
0ix4SzP9XLctxl3ShjvxqydRpJ4KUJDThAinA7IQUyQQdUQtu9CZMIfKvK6LeFUqANbCcV34+SKc
aYA0pbQtu3mLWmk5dOB5rG4jS18IELwQdoKMFVHCPA0CgXiPhkaWgIMz1eAFYv0Ok2SdJsNB0+EV
jtG2MlVCj9QtofaEQKanLE6eU5/mt2QWB7+XDm2tL9N5WkUAZiZl6JxElSMk38TaWR2iZmwJ9Xib
Qxk8QpI9xuI3k/FVZ0a275Moa0y2302V16jR8MZEOBfJdFMltyn9Lb/XRWyZHAgd9LEovSkgSN4o
ZvKe+vLiz+0DCSknq1E9Xyc3XumDcxrjjO5M3qcxK3zX0icCFcQuXxih0TuaYkToFEbTt+dkkHZB
+qoJBB1m1lWbubOkY1cvU1xP206ZJuTtBUFXQSfQlbkPT7BRGlZwmrK0WutY6OXAPyeBuYoUEtwy
BjBBnSwbdViTreCMwmi3rKB3fAj1qkxfsB31ZRf7oSvNfbz4xy5s9230fSRLf1mjjSz+VfMF8tsf
Frb/9vgfCxtzW/0u7sHLqP9bvP5jYQPmgN8ak7dlwt767qr+sbABJ5bvMB0Vm/afdO33ke49aJ27
598Vt6IHZNP4awnx82u/J0v9vLSVUyU1xlQqm/GoBdcZFw8hpid1uqbzNhsupfUO+YVhnwz7t4dJ
3juDRWwlI0lV3pvSN1NaD8TjBfmRmSazypzzKlrFIgEJVu1F4bij5/A5yyf6prV8aDD4Pvo3hknB
EstYi0ybFrXXi/fJkR5BarAZBCXAJYEYEOCd03Ghy3GfKKXbod2PF+p3o2RJ687W/KqG2/sYaqE7
Vit7dXbJyRk16JYE4rIj0fuQnzQv+LzIsX3RT0vBYam1udyd4ImQAIOOMhrDRT0sMxie6LwFmpcI
W6dD/UL6ItTjrnYe2VYtEfu9zVvSRR9ij6WIafGVcRHRZVa4o/dJPIwwXEKDdAjM2idfIyZqk793
wFwb86lXeBXP8PnyDZPj8FvYnTlgT3qc14nlKsG1qYmihtpc6m49vpne1brdg+as2/QQb6eHBpnx
NwbKjJUp9Hk0Q+u+PuoEiArG6xRvmC5nRJUaNm+f/EjTQMpWhp7w9vKBf8NwGLP7+WDnCKZHrHEQ
OBgIJu2Mg9epMcNBEMtd2oiwwy615VVXGisJBNlvbXfO4xkO4Vt9bZPlgPXI/CZ31zLxLHRUx5h4
CDJbCvRCU7Zigs342J9Xg3nQSL0ldNq/BA/B8Ry4QWhbArG6wwpqT2yup3n1LJKEPtjWQSdS7yRc
+je2W9fyTR4c4RBsQuLasavHzgCsvl/f+8rFzlxbi+qabBLSWWH4etmyXzGvdY4Q2GzLDuzLiRm3
i8fA1U/1W4ghnsRzNygc7sj9Wwgx9FjZ5rKyHy8pceqneaU9dftkU+2FQ/RJHmzvUT5ES4lYd0aT
TrCPrjXefFyCzBv4Hipa9FIYx96U1s4fpFWz5w8Bs8i6ecfv01nmo4vpRQbGiN0LqJotvYFaSs6k
fG0lVHDoG/qT9EShEZWe79ZPoRd7uQfpY8tVtzRPyd7i6ZJNs4c/wunkRRciraDEVjY5lxv9QSIZ
fWMs6FHh1xRsGS9XufEZnguml3rTgd//in35EvtGNeA2ORUyP2iJU9QRjVW7GLz30J1tgbdMKxnt
O2/ZJ8U/ZkAxPr2NnRM+trU7Za3rozzPCFG38/C10gg+3Uv2mkdyfNX4yDgoSEC6PoVH1e089aHW
tm2TEJy8wuNRETXMFMFNe0JPw004feLPtMjgULbyOmcqWx56tH5ztWjJ4CrQEfA+jiv82Xb8mDUe
KUilxgaeJPs1kyaqqltVX5ki2++5vYOijl+7MN9qursZU/r1BYkf6Z/dFXMLtVLu3Z8p8x80I1nm
69E9vkmEUm8q9CrHS8Z7sXuZJnGDfZGnvCB/+FSTJZp8e3RJoJUwow4WYQv+URZOw6L5RhWI1OEB
fbDdXdcVpx7JHYSPyryP6pJ2amuSXSK52TNQpT758lkcPsQXUNzw/kYqSOlFdskGZWeUu/2CbLdO
+7BG7GhrpHLajYjlbn0IV91j5/jOGShxsZRe41W9h/riqjDFvdfdyOWzH97yzzr64KIKv8GRtQdX
29QDlxmWIWsx7NJL/xqyZIeZm2JrdFYv1pIdnqs4MgxQ2/jqIeUSFe8RQsoEnorXmVwCQZszuBcb
6SFncXtnaU/9FimBg9qDP7V9BcvDoYFxecswW34UT8CLXQDYV99mE7NIL9Ym+RhNaIOub5cHuqDe
gs7nETmD05NIdTMfil14aNxoh0Jm8TR5k5ejyKHd7SjLaG3hXkYcEDnagrxXUjpLy9Uu42VeIpKg
+4ny5FF/VN1gGTKdh0dOIjYiGw++dvyGKtp65fsIsHmWvgmfIaQdci+rdbC2zohJMQGTuPkASmTv
r8QHmD+r+RBxGHzkGQ6ptQfxQzrc9SCd125I5PHEzh48f6Vgh9pl79O68qQ9CLVOemravfVpeskz
KaAdGZ+B5tQbBhWIRLzqhZjO/hIPO3SJ2hnN30c2D2SsPnHISrqsN5ly6vA7A5XbGvUXz4UNWgYu
D+E8ICsTsnR3khFnAAZn+Y+6M7DlwCvHt/HAsxqBZ31Oa2sZbvuL8So+TuvxwL2bgFQeky+I0wGW
tDE++YBo1SXZpFT7fAG95PxNqciOhVI+tx/SXqi/eBCziGCwrzG/SMSlr05/ZuzxEUE553fz/SjM
e8Yn8aIo3ZVr8sw/wx3IMTgcimeuuPVp95xU5WquNvF2/uZvuffJOGNcjZvkJ0dGjOMJqnI6uZH0
0BJx23wCCrIFluUluuFz9s6UVHaZkloOMo+AdgOYeYnyHyu6jgjW0a68ZSoCEm6yK+0787kmtafO
N8lzKK90EpwcAl+T7KhlB7985kUl9/9pkJC6FY8tyG8lyXV4YD+e33N62brX+ks5raXoDJlkDad/
ED2nj/eCtBqOorYDhc1hmasgv9a1w5N1JwH5GtkJOYmOS0lxU+sDYRtyMbQkCNYqPDjcqLmbC9tp
2cqHrZxBob7r34Tt/etwtlG8OUy6vfs46719sVaJ+DjgVD3Wn/k7YpScIfQIL4bbfv5Oi5VtGWjq
Rj5W05qNhZwu+BrKXSHcGeMJ6ZuiLxCuzfXR/wyiNfQTdjdRdj8uPt3lGzRvVfmPHhFYcE3Y499D
DaErsYH/X+Y1WvS/7vD/9Pjfd/gGFAkFL44GX027b7B/3+GTOsJ4lXku7ZLvXdUfO3xGBPRbUXFA
p7gTM3/y4eBs05jXMgumSwe1zfw7IwKykn6Zr1J8/HTsPO29ufFT88Ko6hm1+Cxtppu/aU9o7BBL
F2j/ZDtgmvjBHHQKSNq0w5f41D/OhKze8l3+UVys9wC2OYCgZ/E1Y+BqzySKK64huMbgoXMmgd2W
z1DYnGyJRNENtiyxZ9Gp9nfd4OTUXsd2u7KLM995kNn8PhtbcfFmPZdr4xiu6/d4R5K5rXhI+Mxb
/YG+ca0vcbtsirN6rS7WcdwZEWJCOXLacEn4eHwCnci4w5YgtET29EUrRj0rR/PaLPJ1yEpJInu3
0LzqggayfEQEj8RybB7xkC+ibb+mi8lHaA3lGwS0Q3ZBKu/O7ltljzttN5HTwAeS16NWJeprF2zH
XbIyvGRbXbAVndBJu5pXnroDYnOP5LSVsuOt42dxVCd2aY/JITogOvEm55vqENh9NG/qzb+RwVJ+
tB/tyd9M+B9IVT+py3BnOh+TM5I0ofLEKvswzZYdiYXVri7+ud2V60m327X6xa8FDgZZ9+vyg98f
L+NQ7zwfWKmNJXA1et1lfsTXh+CzRTzyXB2aS34igj7sSDd1VZi6uh3eA4kWRFrc4g+c+XG76Bqv
V3YjI+NidlJG58SPC4ci3CP0fCuRoWJNYs66k2QXhSkRrn3jNiAOZk8Q9vlElusOTIO/VOC7If6s
aUjYWeXgZQzSlVK7bbhoXuMPf1mI63JdrzOKR+Sd5VoYH0wyzxH629Hr5CjH8Tgfo1sirhq0MaaT
CQuAoVAoZw7qQ6uOqGaRNEmhSyXjSp66JCKGOdaGBpjohC/ia6Ds68eAtTldycm6Rr4nL8feHhbV
TahcXXkuGDd55gZq+QjrfPRtM1/Uj1YLI9PWb9kKAp217nfljmSFxrWG0Cs/EOOWBKOHywrSKcgT
ZWleu83siYvUg/qFIrS5cgZ5w6U/RduWPAda0/I6MuxWODfxvv+gOISPRzKMxd3Tsapj0tjBpV0T
cJUDBLKHedF9ZSlTY1teTuTmCNU6mhZENshn0vEULMvsvXkTsIe+jq6/jNC2hukLhK16p0YPvlQy
P2dfR2FRDEc6P1zaR5/6d6E6MwURRUq+fWcSvVg2rj06iJly+yS8KjKFE9Y10cUMzg7ALp/GLVRY
1LP3qzY/3IpsKXCMuT0w/jtYOWBFOzrGZ/2tOlYvwqY8ZOtiLdui/RXvxeUWEOoFCzZFBphR7O6o
r3fmUiPyLjXtokdMrUG1vVn8rMsJRvwKW4hEuJDm6GtwrjHf6BxCGw3UJn1WPpIno7SNE+LLK3bW
jD363tyyzbkVj1TraJtgR+RfQu9K2XY+P9V2Lz/7b7FNSvuaNJNvcBZN8ctkYEDXT4MHa5vsUEkT
8QYv2aEk759oVkwnc3dh39g+UEY5hM0/1C66BYqATNiBrs937PwPGQieo8ylk1xmFy0x79F8Fxuc
G2HBOf7OImY3t3yyzV1m3Az9pVY6XEpQewlRiepz3CJAyZ7n/qjoD239kVcxcojTZ1Ze9e5FjKFp
VA/BVQ1Pc/rVyV+tRSWUYPOo37XgMUYVmEKM1FZIfOflfJ6Qra6iXUACyLHfiPzXbrQre7VoJ53l
Y/5lMvhC1D4tarhz9rwJ0NlySUP4bb/wK7ITJ25ENteZfqFhCJiuNkjW4L6Qf0Olqwe3sqFVkb8P
w1JqPmXFzbq1dR3etXP6yjuvExnyrKmudbJW1CCCsQPmoZHoPDi6wVB3kQy3QmJz/u4r66DcZOEL
1+oTWDqUtNVTvP/I3uaX5E36MERP6xbGrlg1GxT7MYH0iHhUD6V/+d0XwEaWRsOCJkSabVRzlbTE
W9/Z6qQE3AsMygzMzeGqPtR25o6vvm1tghfkwZwGj/FlcPXndpU4CJGdSGAa+CRHb/RLxL1eMxTa
KVRp4g0wQGt4NW7Tx7Z4Z6M7Eb4LgnQ0Duwm+fdQ7NPUZVN/34YSUEOgHHcVW3s1V2wo2RbGADC/
zYvKI56TImlYlZvoNFlQGu4H4nblC3jMSls0u1JcsQdMapv9IXnaEON7/UUcT/2ZXbBC/MIDZQLF
REv4reWQxjIIb+TM2CyUbrl/YH8OE5h2mLgoXGUBHsIhasfVXoXwWWPIsKWzI9Z0QqzLXXUtflDE
lfktUAV3vFiv/HY56eXHedlQ3YCmV7RdTvu9/EIRvwy9aGks8m3jvbfUPaNDVo4DzcEZojdaSbG8
Srd+w4SS5EDe/fiZnpP6mLIu6F1s5+lFZF5ZPA3FwnxFI2t5AtDVvbSs5zXNk2yH1nOvLeNbELp8
kDz4qbxGj6X4J0Z0Oj+Ruak9HdDW2s1IyiaeKXoWvHERGYUI3LfyI/rzaBc+3VXnlHnvvnnP0+FN
E9W3PONkqR0aLG6+5JIJHlUUUG7w2JA8+r09c2/RmC61fr3CJrIagcCwxY/vbQJJWbBQ6xhL2CEl
wnIKSJa1EfLe9ztkko3hN/Oc78SzoTJgpmGxIqet69/N5rMJn6xtVdGOmL9EfxcOmxKN7/Bszdd8
S9zyYVBp9ACxcqKXOX9IW8+gjrXqj/LCV/QKvZtX43uuiB7S6XJRpqcrHfpztCf5VCN6MV9ApBN3
OeNpaWVZDu/51veGk1hyRyb5YxI9YWxXCjIpbaGjtsRa6lI5ctUQrLHgKo7Mr5BdHGeB1Xp6uCWT
ySQciAjDbl6g85/G2O3Si1Gh7rfbaa9xU9T6b6LMzSBK9ikeQSo3lUVYXHCWdpwynXwU/eeGzZEt
UpIVMr1b4kXex24hzFvsObL/XOS3SBewVNgmYA9BcJluUA9Z2o5qSUkyW1T2lFEUPFFzEL9xr8G8
k2Pw8THd0PZ9EL/pV4qsUnqg6an5HnLqOjxNy+CpIxjPwhmEyO+u5td57cP41qevYryPrcv8IHG+
RcvCouoia4w3nTdr9N8FgXaJvB6pxxXbCJkSLai25+aTYpwrPWUTxVAIk8bUXmVEtzZ9bRqkBYhe
bD7Gga6wDNjLbx1yghprK3IhsjTkTlU8Ud8CToOM7ImYgmikGB5/Kc6iMwZsRXuhTJyWZN7SQyGo
S1sCd6ISlPfDuXzWmcaAYwMrHggAiO1wDxK5lp+rfkldSjBuv/ATkjaBKzuZto8hsuynhL7SoidA
CZ9rnxIMujA+tStwTdMzwyVjwKscLSh9uTaK+qhJR+pWKva+OFNIQgwD/P7wkYtU3ukCGRsCBoPC
lKpyIlQu+eK3QpBx+a4vao982kdcqfyFecyrWWvre/Mn1g7/5NGRruqwLLme8ERof1VYIvv6tbD8
0+N/KiwpVRl9fh8OMZf5qawUGcFLxFcyh/+OS/lRVpJPRE7tfz79YxzOp+FR8mz/xiT9LUovVsc/
zYz+cNC/ys4myeqztOx1zp++YwvuR6vmSxB3WX3h8uTcSeEBrvPEg3aGbMWTb9q9qkI+9jUIaF9J
ZbPb+WBOiyFz/cG9M9Myb8g26C3WQXROBNGuhTdw83gA2lle6MFj76+T0gl6NxQ5/5kYO0JMr5iM
Q7tsHONgHICk8ZepqUVcHRhqTuSkf0jErThsrGFHArVluXjOu8LTjQUP4qE9HfiEzzgD8SQ0ojBx
UWLwOFef+Ti3Q0e+5uXCytZw8MKElmd5xrEszYyEiw+TrbdkZ19TvNIr0quLDyP+pvsLf28cRdWu
2WfSMVYZneArJn8CU3jLKuJgFhufGu0BVp1heVhZbrV0qYZ9zD7nCx/BSGJLX7yrrPRtxzjCsHX/
nRfHQBw+DHmESQTUXGah+BpLW2Ff96lgczds6UFeYmy8TTcKVAYMW5BKs7TQB4eBBQY5nLtTQyou
DgSn4fU+qOoGoARUxXtlmTUnhbU54SZqeGrxrVHp84Yn4TYfumF5nzigWs5d5kvsKSI0sNxXjPam
Vdsm9zCFlRaD/mzZkCHIHuM+Z0JqpWjngGUxpiMlhDjhsvV8Hf1ntXxOcDobeYATTqHRZ32WG7N7
kglvYEF2QpFtOKuXBLVqXKY01TD2w3H7VKWnfJsSMKgUC8OZjsLVfJg34S0RPLVyjb2Q9BtJfeox
1/dy4JTJQo1xnZv9Qfdhb75M64E7b3SkkNlMhsO5a+U2G052nrPohc3dqXiWFSjM44KzGUXWm6WP
HqLjgVQ6Qy52DSM64n1o2BU+WM5/NN7mrgmkWcWgGrXNXzA17my3X1e/Pz3+x+p35wf/7u36zm39
sf6Zv0lES0l3LSO9re8dtx/r37+Ut3d7NgN0BePY75Ig2mqsZPgcJFWBYIWD+m8oEg0O/Nex+R9e
+S9NtVlCxCHUprzxC+2T+W6sjgIMjGCVjSGo0I5JHBqc3kHUf5570h/b2H/xh+ZkVlXDxgFJrJkT
COPrWY9kR3F8X2WPJIF0m+hNBWLghXMx7f2ahlR+t9f4XUQDZvAfLHCxURp6eW6qnl7qpFWVnbiq
u3BYpFb+0iDqcRShBG+Kk3wxRwmVgzB8moko2bKQ6gty0WnLZ5Bzotg1h4oRxpTvR52rWvGLi2aE
75MFvXMy4BoMm25kU+jr75I0Hom154IKWgbQFf23MLPeo9Jg7tsLzbpFMeTEksWYhbw6fQjO0RRK
O81/kImCcMncnnfg3E96oSfLMU0u8RjFcMiLIwt/7GYih5WPJYtFO54an6H88PyP3VrcfTHsK3Qa
wKQcQa75C7mvrrNF+MzbqJ3WH////90xN396/L8vLnw/QJjJq1f+BRP42RIk/YbIDnGx9R9kwH/k
dspvqP/uTGTZYPtBP/v3iwu3kCgSWkJH+zvE7W9FjCAy+OPV9euhfwd7/9SyjvNAQ7br59tyMo5a
lL2nDehX3ygfq44Wo8j2eLIWAkjjqa6gl4XLsZEXpQIJpRHYAqdJyrZAhZMyqwze406nBzqdpahv
XSinezlKD6FYZA4t/ZZs5MqwI+xp3AYIIwWZAXfKLqLukqiTa5mYU4IcdgCx2+SSeQG0GDWXt+IY
v03lW4zezc9valg/yugBzUl4Hud8D5cDXXIN4yBrPsJW/UxGel+V7gRgHrNpFB1yoOmtEuJb3sXt
xfBM3hKhqIRExcQozYyx5xfZYK4eU8eL/royBxKTRfQSEpeIlRMpCqFQCcqVQWsimYptayZ4zDOW
H7rZ8ZFRyHocvgTjhYRG6lGfFCLhTnJB1fakpvs4Y/JarDU1XvVDsq6q4SCP+lsJfGa6pcZZEHoC
jo6WQe6Uvkvrd6MLCQYwl3rdXFMAqtb/cXdeW26b6bZ9IvRADrdEYC6ySFa8waiInDOe/kxob7Vl
a4/u4XPpltq2JLPMIokfX1hrrmyT5+zvtNbaKV1JSp6y6UXzJk306EV3Gc1kneH/tpR478fifScr
b4Mvulb5JJpLQpTmMo9JxaullkB+emK03jUi9ny8DLGxbsT2LTKo2eSlypQUtu1hepfVxV6Y6aYs
E3d829+0KEGCxIlEXsx3ViYXjCIksI4dCkgoMaOAqlI3H6OevlZobxF4Xh1lX5CMe1+zbkNcv3PL
QO4cRhcxJC1Gi16S0lwnVgtYZnmtR5QXea8OjpKRoJVUCjlVnYuAmE9Tkx5lds+tbl7HVHJrP9r7
Kl6esMWEO4g9pVtlbbUBYaE2ktwrqnaHTm9dEdAggX5OjHm7AGFi9pmRqq2LTHrw0aDkGPHbJHP6
rFnJ4zaM6IKBToyKO0T1M+ETdlhHnLvL4L1IN+ZMr3fN9Utnaqs4ZCuqJsAuZu1oxsKqVspdqJlw
eRiZF4WykYa8PEYBNTG60buZsZxg+AeRIWVqANwsgr2s9OlqYNZRltm7bw71qovQckpsc/KK2ApK
RSBryAMM3HXCYJykXniscvFjMue9GbUgNL5r0XL5zNwHYuUZ9eQVanxOGR9xH6SNzHtaBAp8U88P
NWBhGU4xdlzZzpCcz1HgiNW8UcwcAT4wooF49sqZmZvMvep1LRMLQnlEEsl1jgkEjcYYb+KR4K2J
0WCdLNJNcAtNsBYC6Qk93U7KgHxCjI4K9Q7xsltHynuBWcgOpfghlITvJOCt0FIcZdWhmaJV1BQb
KdQLuFM1HTejKgpZ5sDWe99tyuKuUcWLFbIHmq1TXwmXrDUhd8O21sR1bBI+nVolyvLP0pImN2iE
F6ms3EyQvKAv0IeROZfcx9w7szLaFCSSsL2aM4T5sMjrHotscyehVGkK6uWq20oxqawEMOZttrZK
87FSYZn7MJCL50aKnlVYXG2FIK0d7nXuvvFEhvs4GK6SshIfFF1wBwELQ/BtzXUKtZF+vo/WNT1K
21tbKbvOWenoNfPUYDhhYbOVvnPLGE9cuyuTz6QynVr5qnN47hpwrUzEBk2GEnSRoXqpAxbcjeak
+tNEcGahBZBoUQ1V9W4C3ZyQGGf4VX8ae7RXafk2Gu8q15PPEiaG+2QqODsmaSycsgiAZYmuaCrI
qUFODsUqQfk1F3dxZ7hqecqy1o3i8M0ICpLcJeUtm9vNP7ZKWKSlmGwQCoNOBoX83wYQUEz/VCX8
X4//WYKjXUV8qmBj+1+B/R8jCEpwYA3YABD5k5GwLL3/KMGpLDSNEpxgIt2QfjEOL0tvuKy/7MP/
RgnOfv3PVcJvTx1nwK+L7X4suon4V2U3Z8K5EOnq4loEuLCY0mTcaaGEHKw7BWNyry3mtVxEaWU2
cbLtJz3yIsG4G0MJZXSi7v0lipBjPE5eZqvd5hK3D6kLuMFLiStFH7KE6Em0nAQJ3Fi8kpX1InIx
Bswz6pn1ksFkz9oG2ryNVRRHJVyFIUeUVtB4RyTd167S6xyCJa4avrzZrS058AZOiipUzw2D/o50
+4FWu5eeB83pQeRY5tDYujQjrCuK2dOZHRDl7FbmTIyaSEbqWzOxDrRKV1S3eksqTvSpCZLTxaHT
Relalp1mJORBBnmw2PzzEP8P0dFnvcWMmuqFttbY/KcD6l6JsMESHhhK8PupPYqRfq1mwR5CxD8l
LcKqrthAyF+a0rxoAWGuUeI/IKfPr6r8rHW5J2VHfotEHl/jvBROgh7aesN6dkGQETXxHgPKYITf
y5tcEizHCMLsOQkNVx6uvv6mWBOKltbi/qdf/fE5yKVtVQgO58xJTgiv5+Bop86eumHGQcCB2pjS
rkkkIloY9Mi8CCHZZLr41egjkRiLSBh+tKn03PkCvYG8xzo99oEQyTpamF3U+POrmRIKZ2U1viuA
a0N3wbkITUpmM/uPPlFkEcC7gk3V4Or/L1oZUeO6+6XvWC7Lvz7+54li/gsxDJJ2YC9LZ2P9YTM0
AcDj8SGl8N/J6v8+UZR/ERRG6Dr9/F9PFITyBl+JfoQAT4Txf6vvoNH5P46UX5/7X0mZvqnHY2XS
LkTSfaYLN4W7eKcviQlut+Zy36T+anqMNu0ZLqH+FopefStv0UV5npVv1XBCn32+Lb5Fe9ZXEyrZ
4FxLnnEzEHq0HxUbWXhcrsIyCrLQQ++7gg4Dc1Uc4K98FSfyNSUvtffGTVnNXnqbp333rXmd3ey1
M6530Jo2U9P0LDn9mXqW/4Cxmp/4J+3g74rVa+/BSUM2Bt55JYNZJJts1Q+r6VI/Q1yvQNOuhKu+
Voa9cMpDVzsNdr4VOtbe7TNRNBlrbqd4o7FPNpXdfU2mWx3X8b5liWW7/bq0u422zdfX7rRgqZ7X
D9+6+3Z4AyjlSqvKfhft+Wlc6fYrlakHjcq1PDaMTn9tb+IxAVYm26gGtxRiKKazLwQJkR3w5F9b
Rz0uI0gkAC/oCFi48wTia8ue6vC2RmaRuPMi5j7XxVZ5kr9mqlQPzCWvhsbu3dh0la0+LjKJG/Uy
wvhRXOklAJmXrDgEwW5eecf9VF2H8UBtRcvGvPTx0epsvV5pJ/2VVY2watT1+JKA93fYQ8XbRvMm
N9wihvZhzn0X6I2p31bxITfeIMdRS9nkt5AmsQlziZ351tojGyJ4BRNjbWwrCKZtcElYwJtvSHZa
mXmJdGAfVUvXXli34r7Rdirf6nSpCidFR4HFp3HZ4jST3dnzZ/sSveexo33WqCOJNWEinby1p5l2
teOLxZlykPt4M0BcSzxMl0IZEbcLpuBJeIxwDo2RO9TogKK7zmWauq+d6jE/ExHrTOqq9Ip1DEyu
AIpBd/OIyD55kBBI870QRzwo+/asbeSvZl3cVyjPucveI1g3yl3w6m95JA8Ldumpui9eARlUDxoM
uFW+9eH+kbuLah9psH6h4WRW5KGV4u1V7R4FFXrGvUA7rzr+NgVedky+CB7KV2ZxyB5M1s/vwVe0
Bk3Ot2ismmfVkW8Nba+d2bmHBgPU+Uo4TaGNU/NNXZcf80k7gXOVd+U2u4yO8oGvoPdYtSVPutsi
FUruWkQvZ+B6Sb5DDzaZTiGv+2Yb6hcJk+4jr/yIkGzXb+cDcDtjn4OFk57SK9p92gmhtmUF7T92
g9eOFPXlL0G0IzqZFysrbV1hMhy+IdtRGKUzz1sZuptAgVo1776t3SSFQpZGxTEfkm8sf6OFfxB/
i+vf87nVkV5ktuWfAJwFq+4iMrEw73wvZJd+YMYhXn3RoQMwiYdSAA/d6yJIO5YTwytbPBh940GW
1tmd8KzM3vAoXEMgZsV4EPZ85xV5nDbisUjaLtORyAYRWDKdl9DTFBeOM/JHy3MWrJq7agUGCGWT
uRulc6R7c43lbZN1jd0IlDDocbFDLCUUPfMqfTJvercVwCMppxj2U7yo96E3IU8BncFGWQ0estsT
5wZiKxZDwk4eDEfiSzHKr7Y9Uoo+B0TnsgJnmV8ySgeXqiOJXkkiUjgf6VrkqFwNfFe4qavsieOw
RVTeoCHq5HVMjKtih2eKDmQ5Gx5PmZL7nuoGe/Am3RsqQcWpr1pjF3g7zG3RuxBTWL1s0OysJPTw
g5Neqi0FxYmCZv3xNNWO/JF/U7GARNZgPX5QlKF1aagk4kMXrYJzfpcwFdlVW/OjOyjBva/C+XrL
kS2Cq7Rl11/PzsD7mm4NXs5gj6YP1ZDk8Gc2oK3vETnjneRFaAo5Dd1eXPkvOD4cVA525SCucwgC
QxMveqMrewNSps4hQcTpPPk0vMXqYWzdcTnmqjtLc/t2U8pna/aMfnVqzzrcEtBVpB8tYD5xW72M
6k7f5Lv2yGHVYcfhlmBHp2Y/oiL55NDbCs+v+/lY+eyJ9+Y+rG0kNjWF8OgYjTeiv0uq0+guL8NH
Qlv+GNjta3eC5m6RAQkYeaW8mbxc6SXcJGcuu3W+Ljws41veSRwB5BE8IKUcHVnETrXtWRw/xhsR
RcnkKDWbHmrUa6mgawLlmNwlD6ETvLJdt0XF48jfjE8tyyU73VeOds+r4mDbtPEVnWEcZqf6FTm+
a33PM6IcpOTyuuzfVdmxukt2BkWsgPmZ99Vn8YJWSMc0hufxgqJ+4tpp1ukGpUWDxvGiCG4lM4FC
GBde4ksor83nuzFdkWfk1c3qAYwP9Pg3ay3tiOP1T3pnt3yEWHWh1RQ0hKXiMXZCj63YUbqoTumq
J1RSUuZY86bRLjSxXXWvrUPNY94w3zWpbTzET9pdyaJzk2+UdQkyc1vehXufNaEjT575geZF/JA/
TEZ3oyfBAFBWZFIZ51hldfkUpuvqlDXQUx+as7wv76Hzko2yqjXAcQ/SXfUMBSzg04fB5zVD/oT9
IXtuXnzPPIyXLvhYdnWr2FPhNFqW2yPFqOn3VU9DywhV2l6+n+WHf87WEXd3600/IAxyRmRhz+US
Ho/Dedp0Lwh/CmHl3ywWdXsmj73lxVfOdyYFab5JJ5S7tvgh8Wxu4oemetNzdHMt0P8FqamFlx6b
PTBq13JSu3oSDtJLsa821YZhl605UMld1AaAvPUH5Tbc48K6FBv5DhjZWeFHvNbv4mPzzmaRnyZJ
y/22kmx2LFN6JAWWX1o4DGGR4rvgM0+WazfYFug9NeCgmdDFw863bKF4CpJ7VUJ1KeD6avZG8ZDn
uRMbdkBgW53xzcCJemR2qIZOrjGdZViFvBZnwqIKwxCd3wrocCYyGb61lOi11/k4YHqD/BSMcAc2
44d83+IRMPgG6oOmuLkyEMJMSYZUAyLrP7nl0GWRQQJKCn0B5VOW/yd5vmj8Js//7fE/Ww6GGHxB
iCJEwmhg0/jSv+wRIfYj3JeXVKkFH/BzhqHg2pUZE5MbCZ3/B2nlDykFgaZwfVB7/H/Az/6PiNI/
PfMFYvnrDCPTxljIK83YgR4WA/hUsSl/qgMAkKF9yELzq63PIVx+QRaf6Z8elXx4qtrkSS4pq9Tc
/B59LbnzQW7l9dsQZ2dzUjemRQMrqMZZl7l2kV8x5nHl9pINxKBLk9fmFSF2Ovv7JB5vltoF62RJ
cWn7z740OVK17DyRdqNk+l0wjXYNd1EIKD8z/D/jOL1BNYeqVt7NbZm+dG7o6f2RnUbuWj7JiUjy
k7hbGyVmy7E2qFGGCeVtgRghQdLVIfELE6G15Wn6lsZhrTfAuZrc0DZxNqMI86N3gtYVfjWN+1AQ
7kM1q6+BzP28CRtM7PBqpflg1ZkbM+aRw+8qbu8mJh9NrXlNgVgKxnbimoqor7Qh30cyMl9wsgVH
I2GaMAyeZw2/b8PlF3N3Ksf5EETJTknmE8nw66F5LqbOmRkIJXOzMafiwsyeGL7SFpJhZSbRoejx
BkZxhD1Suk45Age9RAI6dVZ0s/wMz2mWit+FGHMTS6vG6wZR3U3pnaDc/DjZ5H7kWBoM9o4asc3o
6hq0MjFmXdUEn5S+WzVmOKUErc8pq1tnAn3siNuoWCj3Pl1GGczIuhpxoxbBndRfwyDcNoVxkvX1
QIMjUQ/o/rCuSixQFJxDubM6WfAGugQ1Hnjn84CUbPSObX/ohOrBF4eHuGr2pShu6y6/lqFx02X5
DUzmYZZ8FDVz5phVeW+NxtZYEiH6hvdUYzYsTYTgFhtRHlZGjPUM+nNf9hD3I0wPPbF72LvC5jY1
L1VWbVMS9gQyxrS4XkN2dSLZPAQtfV4VX8EkEH0CEqLAzJsG59BCBkrBFjUvkQBigxo0XCqRiuHc
PJePDIpZpaPq6WIJRbaB5K2r4CuAnkkL/TWNrL3C8jvk2gmN/KXtpOeQW34vjl6f5k9E82ZNsE3U
5WMCIdoMno0CHV9sha2rKkP+rSTI4X2VxAPJifV4V8wTkdnJulhcvUa8j9ty/kfLPwCzMJdlXSwz
gfmvk6IFLvDnSdFvj//j2AaMwAsPZV/ib8vh/PPYhpugSrpGLtj//P4vhzbjaM2UDNQfhvqrpWrZ
XGOlAq1vLqAF7e9IP5hH/TZ3/tPT/iGP+2U7rctRIIm1wk65zGLo9iLdtRECQpPl2gS33r2pMRGW
Uz54fc2ZKGW12/iQnCqr7r+Lsexdy0o/CkPYhRCR7XHu0EapvlvUNUpWH8eC6pPNEZXYTTQ+fmmk
7AQSCN+LFIzM0Jj3AQF5cqs6uV+y9k4JGCO+YpsG6DdlHCBdwGouaGovrMVjSdLnSk7EZ2FhS1WQ
1nvxQW1R8uY4bcPhFrfSS89BUYJvqBPJ0ZTn2NRXfVIfIlP/7qLCrpg7awVHV7iTqRSzYj9mt1ps
V3LzqjNCwcX91nUswgdyPSbMS4NwFATD69mXa/q4npnTtKMmf/E2JW67HNE1Z/XIma0X9Z0Ufkec
5BrLJIOTfZwzt+akD5cjP1oO/3EUD3Ux14cENPVm5g4RLbcKIlT1jbbcPma8PMYAYLgd484Wl3tM
tNxtlHFvNbK5SvwUHe5UKLa53JZS7k/ARuWMuNqQF3i5d2n9EUH9YCQvo7Vo7TSKw47V7DnCcz7k
0PJlcTz203gSW+OgK+lKkzI77Y35n125SQBGdaLamenq/wWdolrK70fAXx//8whYhsUaCyQFEAq0
wF9OAGbFpsIYWUGo9D/cp1/PAF1kOSj+kM3wmD/qNkNhl8WaTP2fbdbfOQMgX/1+Bvz6vJcZ+K91
2zzFWZYihN11VbxWMsRNieiV3sx21J7sZ0axr6/e6cb/xtXlcvEIF4CFkHoassKNAO+BoXII38kJ
3jT6GxOTfvAWZGQosYnItY8wdGCTquticJBnGJUDanlKHVV34vKoMG3sZSf6rgOgItVarkIbz2N2
3/Qnq9hyaSM7od2bVmppt05XrwaM8KfxQ4WdTZGCnxqH0+PoHamAlPiAZ09SGMUQs3YAuUAxCUyv
lJ0eS8JbmHm+iL99rafxtVHuLS1k7Enb9JgKJxEPPoULNtIGN+EWj57WrzBrvlN/zLdozyb+81RQ
083Lz0Sn59/p7aOabsqz0eFjArSw2OP6HZtgwWQ79R2JTJ3or1uGu/UJRox644At+LuyuP/zbIvL
n98OfVt4QwYXPonX8T577qOtyZbtVTm2O+ELKVsqb8j+iVxtcSGQIsChSnIEwnqP0d4Ku7/6kmqv
mvQgJ/sRjS/el6OIWeuYHCUGn9ODYEAK9k5kGXqhQBpQ84KtIYpJNFgVG4JLdEaspJxgo8CcTajG
hFKEnNUPQloHT+iuMxhZPGejYzXHRMTFmL7w/xCXVOYF+/i52mWuIY8uw7Nr+Fzsprv+RIZTyHCA
mAQMOpSqtQshRld36hIPMlxIa24u77CxAhHDJn5ccjYgr+gr7I6wd+PeLu4S01HLO4mVl2pXM68T
io/vDDerOtLMXprhLRdZx3vMBVX8ausgu4rzqaIdTrVzJKWbBlE/EfV26Op7EAFY+PHSV5UT15fh
ytDBi67GlkZ9K76K4Y1a0PIZrcR2sR/2u+/N96d2E5DR1v3aMBg2YGJrbhIxXv3TuCkeGiSzoAjb
axm/kDeJ83eW+W7tjDj3/Gk6pY+ijAJoHW4EUiJCJ8o8uXsO0kPW7ZjFRC+UenK/6yHR6HJPO++Y
AJVr1EMWA7fMcrekwqc9S4H8pdc+uv6BWApQQsN5gZFFvsgcM8Pxi2UXOP1MfQpLnuR0Rn42iw/F
AyoWPFMG46uQTZufUe72477v1s9oLcUYP3TgpuaWn8KVv5Q1OfS2MwzwAFaG5DB85h/k2vOztQyN
KEYAeeSyYsBsdHapX7T6fuICaDf1TTqEuivJZ/Lsi9ruP6NE96x2o7VbReAPMPHMOGtClJRgFJm/
JbwaenmK4WR/zjb7jaOxfim24yPtTHrB7SM9igduroteOhh26bTNDVtAiV6+FyWgCs1eDJDZLTiL
XnrBxOdwFsASWiWpPZZrIkdaJsEP3SsqrBGpW7rVp1V/07epYEcA+/u1iuiCJs/aYIvVQkd7YkKu
8YeFi9TfUpG3cZAsfm4vMJbXgVm4hAkr3Wj+Q9vcWuywBk6crSG72XQT+vN8w/ocOiIWtMwW+MwQ
mWjYhWGDYzJw4MFOeTfTO0M+T4zlZjuXsRV60bSGosOaV3XfW9Gz/DX+8CzdWs0WWo4UXWbxLs08
xt9jisB+11SPmvpZZdeMRAGNN1mMWbHJ/athWxPjt0AMyWL+tvR+HQeMg8YtGOZHOYsM6EPztyC0
F0BH5SERNSS+3d0c6czvd52Sf5ePUOaiJTlYKzgx8wjdC/EC4Upnqt+xBm/ii2gy9FQLJwe81K2q
ZZy/L5sHzISAM3SoWaSnYV8M1l3qCfPR5OMafJmDDRcLixYnGFx+zc2GXY3zNXxiip++KRjPXua7
jC5u4DzXfa/Vb1jBPtnQ+7DQ98Uhl8kiYix3EbDYp85cuO1mEr98rzDeBAxeOAjS4TCcdfZrwhpN
WeBvJKaTF/UWrM29n90a67W7JvN34ZX+oc3uMvVdFw9kMMAKdYeWSazi7RDmYwxrarczjyT14bwb
Iof5GLZINJaYUFOX77Rmchht5teSwQYZaa+ojHSwn27ItsBDfKkwE6YoXafpeog9gq0bfHcPiYfs
Ta55H2nAn5rBi1ghco7o6+QaunUCW4gdXQAUByFkLjwq4y3eRdfZr1fhvUw/WnYnLT5X80dw0ttg
E4BOSbnhVVDXDUxR6XGU9qZxP/sMzKu1SG/8Y3dlvTRPAiLDTHQYufLeb2Qi6CPGgMPNRJgksIhM
lesorD5nwC9r844iHktZGhZuvJ64ndSvch3aqkipeuz1swmR2X/RHuWWUI4RX+VVOinRmtRAadV9
4iCbzSN3FpAgIe81OzNjHVurNvFodtWj/yB1FOgOx2gR2m3gmnxwR8+IRXzIuEImQAwjnyblU+vY
WB3C+dw+p/JXnt4pDIJNE8ncqmmILXoyKFGen7UVqhWHXRafAOBFdsX+BItGThQP8YrSNdxrBPEo
+gpgTWOs02nT2ivbtq/YbHdvdglSRuf9ab5YMIdPWVK6/+TxpSpKzC4Xein15dKs/ofxpaouteyf
++DfHv+zCLZIsjEoqy18Czrh2KipfvbBFkNK0t4QU2iEv/3wOvwsg9V/afTAJMbRnP8QWvxRB6v/
QktBbDBdMpk5i6/ib2iwYJH81Qbxp2euoBX5tQwuKqXMSknL92pgprAk0Zp2UrEJFTRLqfmsVsI9
KZJePI4rIcP1lRrCu6SEdq89kp6yHbBp533oDVG47gPj3lTDo5W+SoP0PvjdVm6yk084QY3XuG6K
rZl8KQ3BmfEMfbAV7oSWM0YXZEcqJ0oiFFCdAcNCAXMRjPpZ08TzGInYYIPFIDmN5xZXF7sBkOd1
e62tvH4N0nYkrUDmADRxGpFnn9ppU7EUGoUQ4kIexm7WpZUXzAIFCfi83mqLtzzMyIAYBYthIEPK
fKGCDst37xtcFXnIYdXzlXjTcI36kVtNUBSteCCWTR+2cSAwk636+ESS6rqTki/DqPHHg5EtOQ27
MW5OsTb9o9tKPtCKRRY1jRyjeD72/+GK4spDgPjnK+q3x/+8opAuGpiGMDhAxPjrQgD5NZcGVwhX
HPkmf2wEyKHCM8TiAdi59ufhkvwvhlQLxVORuVJphP/OFcW647dL6k9PfdFI/XpJRaROTn2QMfFB
dTBHbA5jANUhM8oqf/RjkDgn2T+UDEoteCzr0OKUpnaALMXdHcoVjcFG8LcWedXD2szOmQUAS8yc
JPu05I+EdVy3wpud+up2AX72+Hr00RWD8CLl9aGNzE1nPuVZTjoHafTdhI8noazFKE7OtMNcBDjI
M5EBdKnv+KpHeXSEvTRl98QkfWgz/JrjtBZLHXqO+k7Ng+ADAcG9+YYYv/0MFdIJkSrddY/hWd5Z
p/mZdUEDIaB2uu8e1ctzfph2AbQgddce1B0sS6fYFbtsZz3RYA3jqj2JR/1Nf2MORezfnXKwPG3D
Mo4fktcewrO+Sy6a154RcmDlN7/grS/WR5yQPF0Wcu81JDuM5njl35N7fJ351XjS9g27/OVfNIsl
HtF4wlHQPbDPRNeSn+oT4YH7kqhF5SCDFwrtdzzftPQLyHPcjlu6OmdYC0/Nq8zE/qo90YVL7LFh
sDjlNj6DVjoE6MR4iaEMKd7gzh6ZXS+cPvCTEALs09IdH6PPkv8cyhqkDJJtXYg+2URrpKT99C5v
1VvzYjxUH4O+UYZXiyXicaooKldV+IBfHZfERzxBW3Hk0/JDv6on/SQck238htvBTO3iIBz9a7Qt
v/WrdI9Su/lge/IBrzBE4A6jfUkmLLGKg1BTnk0+L6k9iF/4aFlTsD2BoVQyAqcBuACSEM2juE3w
gab5YvD8Hi9q8KgjQQhjO68vnbEeYbhRXJI05m/qlzg74Z+PSoVFPHIaa6M44pHfUS0XIsdqpAYf
1H2KbnZs3PTDfPMYHSg4gA4MD+YtYfB1wTjzvn5RFvYHHWniLeqbcdWp+6C+jJ8kqrPkCcc7UpS5
OYyf3ejyx2LqKs0aCPbydZi1knscr/xDUL1OzUmO7mBJUbKrTvpOBwqPEvJyS7PmTQBDNsZCj62f
2idk6ERQnMF1MxHtkddrx3Z2Lnl6X/Zo0Tz+oEbZ8MWPh/JJfvE//dvUQpwYfqzHh9zLo1O9l8G9
AIza6Oo5K7y8vasqda9d2sLh3+O/rspXk8/t4F+wA63HmE37SWKlldt16aJh8W/qGY/g9BI/fam3
Cg7JzGblxMsMywkVSelO2pW2afqK9W0rXWRS3xiAdjcSkfIn4d16Er/6fDdHT8PZPGXhveR49Sly
x40BSzTYjeaLhoYNSOK+eahShbbX7o58nOv9Nr0yerL9tb8mJFR2cy9h8YU6AiWjhTSmHkeoSx8x
M6ZetytjjWCBy2QBD7IO59f1DrRE7vJPjLNZy1+tt0q68pmjvxEeQfta1R64CNMbTVnnm6EFRtFE
461PpI98RsBSP8o3Az6g+SW0Hl5iIfDkbUHCNuCKREOswmc/OwTi3vS3CGEAXeBLlrgbg8Gj2Ukd
UI0G9vIMlDDSmH6nMVNI9ZsRnAA3xNk+F6X92L8CCNQekn4vNmtyeEDvdD9+mow18BSPdnjvB/Aa
DxVabUCUBQzVkU/LnOyQgE+Nm2wJ6Xk28r1srq0Jcq9t3PMXAWFfsfJptr8P5SOCQjRFZLet1Gf1
mbHYMy4hct4WTwm6LXnFKxs3K5V1XQucZD/SvI9vJYI0GUsYaFD+JaCd5vOEOsqeypcIVFe6S8cH
UhN8MsP9FbOU6DO/CN+1AfRQP+LVTgDRZBBoqgKlN5RbNmTqQa8QV7Y3AhsQN5INp1f/6L3WUhxb
sAIxfqEb+M/OSwKFflNA//b4P6oPDbigSoXxv5uof5fz5r9Yo2kmzmb8HJgnUAL8LOdROZv4OUXs
l7DHGXn/Uc7/CH/+lSL+d4qPH37sv9ia//zM/yJHMEu5VqckMHZTHgu2BlBzmB+CDthRLQGX5JMq
FE3rjaOKUAEP1hzQspaFsm6tT3VirIF9pyuAfMKUwv8zapdy+XghMKpNa1WiiYpTrErBZnH/BtZV
5rYQwJnDKqeVW39GkkOEmvHaMArrPhXroTBe/Izzp3sKStOJNGMTMkDpAq8d8zu1WtQCzG0j6yxP
0UnPlgGoMdwLHMj5kng8hVgnYZhZTeXpc78R23d9yUPQ9K06SIo3JvGL1YenNCFrbNolQ2qX5H2k
HbaJuq7eh2R47gLBE0z9XrD8yRVCTwDNVad1DUJf/ZJbNNEpz8iUrlE7IqQrDqQt5FgMMkqVnAZn
bsDxGqYjqv2BHbUTdD4Tj8HHddgeUiyb5VTeS4XyZlUSGlnmi3VpMbQKg2c9JuWyTtcsNp/buUw3
fp98yUUD82W8SyQkb2aW8p6IPUjBHNSE1VVXUuEPhkJcMUSQyhWWPMaoEw5trWwFFWNoIjwkC5AB
4jdajVU3GsyLY09WrLVBQoWZmwe1VstN2Hz34a1M4r2IZ01LvoqxQ1/lewK83sFYCxjIx9F//Cf3
/YZEdICI2wkFjbxkJP6nLoVO/a9dym+P/3lOkHqiiERB/nsD/mvfv0iPmAhYKhSEv+Bf8FaoMotu
5Ycri63Vz/0XBwXcU5Z0BDL97S7lRypAkU5Bkf/wluPx+NMzXyYevzYpeeb7gaHNoGi5awbLx7Wo
Oq/U4DGHgkcoav0itGnumRxdrqDaxjydRCI6kOHpd4Wl3MlVhd03q7dD8mW1x1k8zEI/bLQOG3dA
Wz3HGFsTv2e4nJCyPldHFSDdkH9NEbfZNNFzVzRrxstzHWzjMgRZ0svxNpN7was7YR1Tj6UTePQI
cbUku2JiKZumBaEc4v+OuQ+rA1LbPq5wI1fzmqFADE4qE7aiYBIZIHbmqhMsCr+2Zo0xYbCFhZoW
yItH6SY2LH11VPFEVt5mS952VY0MWwM3loPPlkvCWdX3zG+2YtM8JVJMeVRMGyWVLuFEzOA4yW91
Vh2RnjhmyqhSlyj4h6A6RUKK50vG2xDGwBfUSzgU+v/j7ryW4za3bvtE8EEO57KBzoEdmG9QJEUi
54yn/wdo06Qkl3bpViWX5TLVYreEL6y15hzzAhzgoUtQ/Pypa+09AUzWLX2ijVB+Ez/0y7U20Qi+
rrX/fP0/a22Kn2arNFg04EGmgfK/a22Kn5amr/CD1fsdwVf7S1VVBtA6SRxTI4E7wMdaI5dIQaIy
IXxptU1H+W/02JC2fNcR+Omt02D4brHlUgsIMAy0bUF+ZqDq40o3h00mqUeGzzTArssqptWvbkXk
q5pSKFtlEHjYdcC1arwJdJK0Ij/byb55ZybydshA8hdBdDMm5tk1gffFbRPSGm63XlZ2jsAIunTT
jZwdBwOrhJeZb6FuLSQsy3J2EYMB9FgVt9hkBlzBQ6ywxoAg6k08F2M938ViPGxqxk5eXEnzBBzC
UqcnzRIg7Qz1W68jDyaHKLZ1v+nWkF50INXJ7ZC45qxthnbelH2+L6VcWgUJIPgkXYxDvMl9mcFl
hhUjjhaNPkKJ83eeAHmlbGEVDOFeh1000KQX1HbtSVAZmWg1anMK1NcGQn+dRwj2Wo4vqqXaHAlW
slLUaadeMG+ElNlXPcb08YmO3ja0KtPpRC71EtkY8ASrdEhT3egp7DZiYkXrWfAvlURcdcowGGah
I+oeQji8ungVpZyBN1NR1YXtSRSKOBzccacjwzaS0uEyI/lH5CU0bo65p9wSj2xbWC3wfBKrdtNq
91I6lAcXVzyTkeItFLGXWoLNKOSgp6QfmVUNuyIO8C1pRXdJPJkSwffsotdu6iFcG7W08gDpekO3
TUQKRrMqV0lMYdN4xdyw4Mi8aAHgiwneqKd20BaI/Mr9AB9XibtlqxJwjXVsIE6DSFuthbosANSV
lrLlIssDNJWhBhdID6pIqwINgRBnzlYJEL7yHLxUf+pmpbHmzSluGX0KGBX6jP/DQskl4utm9Z+v
/7gYTFwkU+KYV1TkMf/uVPgnJwU1CBYuDdO9gLvIR/kA+UidxgTYsv9Od/zcqdjfeJloTTmO5tTy
/K2dyviv3uXXzz2NC74o41rLKLo0KuVNpBQkFuc9BkPJu04MTzzKikbe+SKuwt7Wpg2gLOgURUbj
dANt+moZKsE+rkNOPpNUQYusdVeSF5Gfr+rRtMVePuatSmaaTstNm0gr8SqtxuPo08F35dZz6l4J
nZriNZqwQkIlnBGS4tFT9FejVpem2ouLbsAp3MQo3+op3nDKPhT1tRA/pZW+tqwU0w4O5Ywp6ySj
9QLvUonPKTN4tbtt3Bcv1i0iJtWDmflzcqsXmgvTedK0dby/phGTeaRm9F0BtCriQ4tJS091W+vp
hopkwykLNbquU/S0Ztbg9hrPmjwc5ZIeEZ7qVPZOHUP1eEi2pXJdE3za9mReyPFpIo3lwng2kIgr
TX121fHaqPF9hP0tGa+MnftgZ+b7EOa2FZ0zRb8WxBOfAcpKdSUIw749YaFFQV3pZ9n370s+fTgI
S7kmMGZ4TSdKXB+sE0yBPfTdLNjIorB0STrzkuIxscDxYoyYsoAKgYwVeTNgaqmNGz23kAsZamD3
DckKWsT+d8qqwVzViXhf5dHOMsNlKYLRjMJj53n7BmORboCXRXOTh5FdJN+IZCTbrW/PQ5ZddJ+6
U/eKZWINa7OFUGWAn/Y1wi19jFMdEL6y9x0BL3dR4TKCXte0bPlNucvMo+s+hBlJdwKjWRqjTXfv
1QXSl5rgpTtlgAtYFjOd3ooKQMfti40l0h8XTPES+fG3P3nLYhQByQ1AA6Fj/8v1jbr2p1rmp9d/
bFkG9ElGNKL2nnRAjOznroU7wzRFFH6K9sFr+9i11L+YpzCGYVCp6Aqy3c9dS+V+xfiGbZA3LE9D
0d+4X00q5R96Ht+982kv/rppKWmTFW4TWZvQROZOECgSWvT7BsD1UMvVQ9PE0NujdI1SOSY/dWXC
yR5ksdqpfbgpYw1YTDYf02jdi2U+6zO3WwlqZG0JdZzJavgchjiTQ0aMGRV6bsr6SkqshZVhV6vz
dJ3XytvomRy6MW3yjuJHbwHGiUjdgcB0WDl6FxpNVrYP1oRoayRMBdg3EcLloBVAQlxXGXY4w9Tg
WEoAdstBZ/KChdszDuUAlj8xnqKuXFV+4K2bPsGIPb2LOKBpOHTYEk5/8nNP+AYoQTpuMqhVC2fR
r2p4GoI/HtU/vf7zuecJpQ5Avf6e1PdZV5iTK4mgQYnFQE3z46QRy5HyX94jTmtFR8fOGuXN8rLf
eu7V6cH+voj/+tZViRX29cE3OzwYkhBLmwKGcr0o7/sX99F7Cp7i8KYwid9clNhF+a/uLbtF+oSL
PF+rG5SgG3Q0/AhWET+S1XN7tJiMEd+7jzBJWJ5TtlueQxzYjCW7kkstlmbmRCZewfi+bGC9S2vg
mvCgszlylyC/TA1p8niuhG0xd2/caKbvlav6vpmEq8OGch32tvSS3Lon7zwlQABL3FBJrLUVs4t+
FRp74zmfxh4kNhOYOnnvxV1nHnN9rfk7xko+CCt+0po711+7t/yrT69lwGMgyhXyUztkdrNKnDdn
H0nLt1Lhfy3Lbwg34wcLnXcer3m7zabbpOuA2RYm7m9YRmbRQdt1ZwZkF23HkC9DUameegfv+mLS
bJI1Yu+9+TVYllP/zeIesEuP5rJ2xE27aDbDMiRV5LG7HXflWt6ciN1jHKht40t6le0VIh08IHVM
I43VNLXYTHo5baVtJ1cWc9B+DVggQUZ1zog6zJlGEoJ81m9NpqdY2h1lBWjmOdrS9/PQ+5h7ZKXM
b5hQkswyF2+SjbRtXoNHj/i7iFwUULsbyiRHJT1CumZgZr56W1SFfAwimqcJ6zXDh2X6QgXBIIhc
xMfsNXvFpVsutS1/F7K9RgQJefcETn+HKGuVX7DAQnYgifaNZMGNsuooDImRkRxM+cPjcAuK1kYQ
eB+/MPK9Gtf1Fcpo3qDwLKKoja89VGtYEHjjDEXXKu7NSW0bOsUy61cRn8AblyUj1nZX7tgR+cdv
Zyo8/tge+NDhjL8sEXMxmc78YHLLbc4W7eEg2tuVPwuMpw3RFLNu6dtwO4x3qANCjWN7lSAeBisn
US7Z6ewlRtlZHTHjY2rFXw0kFwJWEsHcB3UPpR4YgHX3XNjX/OU72c24uiaT/EQnWXzwyk08g6mP
M9gZl4iRoenSap2NB30nKhOAnayyQDlTl2K+i7eNeJuuxDWxY3wLvhGzLCD+ASRjsqyiBWq9/szP
6PUK/YbfDuADei1KRSz4DDhv0T2La7m8MlvbqL/B57HUjbdEAOgD9LNsIGwjHPf+eZJ7PpS00UU6
eE53RRrZq1eso54+2XLyXF0N8o5gljdE421LSoQtFGeTZZud+PUj8oLsxHDvihQDMrvmjOtIGGPg
BxUuEm/bE4mW/OpKOBH41V26K+7jTAdRC3qxHTAOzrSZzyw4cPGiExFmrvgSLyCAF3PyrD4hh8G9
gRhw7G3cYpkINN4RdDtE2L4UWMjWin97+qo59kt+MtjHdEckYM5YjtjpEPcab6SiYPzGHE12GEIG
3mF3SrncCo42DevrG4qqmQvbgNk35PsbAZgefhiZ9sF1su24SldOJ9pm/cf2ut+bUBSR6MlokhFc
9b/6b6b6c//tx9d/9N+kvwwsv3TswLxxSfyicbP4kokLkLYcVa9C0PFnVav9Bf/XRB2EFfefedln
/w38rykZkxyP0xK86O/cDyeU7+cx+dMn59T97pjU07J2WzVXtuB7SjzkZoKE4aIGJxPtxkCOEBrv
RYmxUtexbBFdCqC7y1mfI65+wpJWibBQStuTLyKT1wp0D+o0OlVzVwTGj4sB1ATPZgfOQL5iWm0M
e1/YtYo35bmoOaFAuZO5S7Fiy4ycEqHZBO59bggiTabdXyb1QtLWHU0u5vd3f/JVzkS6PbVdmccY
tF1+fZUTp1/wg2jsx9d/XuUsGea+Cm0Kiv77fe1DhklDhgw3IuWmju/3jRcF0Rgssil+jTc1PYf/
togB5tLEUZBhiqqEPf33WsTS9y3i94bR17c+cba/XuX6QQNra+raBvdzsRY94zaLfXwAleDmq8rr
jkrkXimVdNAbTErNXBawRLu6wMxmbJYm872wGuplPSFzWVhkXraIhXVBBSIrVvtR6ZxIL7N54of1
LjNSYZ7JLfwpnegZQXO6gmRcJV9YwDJlILBSUN3X6M6CGjGNvxNwtWQ62skuLbV9ZOJDTHI3P6oj
yPugmgdCCOEz7d+U0FuFOXCdaNBuMj/YFWEALrbD6IAVoIEBLLXxVR/kTjuOTk2Ppb/S8W634xTx
FtJtrSx8PYxtRhLUXF+x1bJZuC4yHdfL5VUfNGODIRquTAm5yXLxjWSanUjdQhdWOrOsPpRtxE+x
hqpqwNRl3FmoUqLRcmrmN7RxRpyQCbr3DCU2TfmtLLgXIS6uxbG78uGdAiV2igK5eu0u0kR+0I38
INJKqpV0Hw7KUWB7SJJoFyotI1d5U1TtPMd9BcdY9UFxJgtFkOdqAwMlJEaL1BFENec/eVHrEgIL
UJNU+hNr8n8s6ulg+n5R//T6j0WNjZDT5R+G/FeHMVIMRjuMfKR/EZYfXQmSNGi8goAwRP2fs+rj
1JlMxtMmob1/YZrL/s6p8/OK/v59/6DEKCXXdQvs0Zs0b/qTlMrxY5B5GGArDwiEt49q6WpMqrMW
mDtR57Iyohdso17Ys011uKYCFA8aox0Fa5hWIoTq0mCRp4IdEgUtY3bq8UjVCfcfLm3WRG8u6pM2
lPq86veVahZ2otHnwD7i5am60QLUzXJK4qnmLstaX+ujOpdKZZ605kqIjUOhC7uyepLqrruWh6Z4
6UfWX+6mRTbzJMnxDH1mvXPt6ZZo3vigiNFihJy1GIqsXVpCNYqzP/o5pyPAvGDCGQJX/R8jAyyu
Pz3nP77+4zmn/4YigOnAe+7Bd05a+hAAGXVmBsZHk+3zSUeKxBxhcjS8j0W/Hl6kzIhQ2ulTTFSV
3+pD0PP47oI1HV7Eyfz70ZV3v/2XqYHUVYI4VJK+AZcNFS2rQc3RndKmag6UT+OvavxI+k6hizDZ
FHvhaKRXhA0bvXiUQANZyrjWTAINZr6YkgfdrDJf3RlpvS/G4qKGqbkITU+fgVHFCV+ib7UMdHtC
XJ69sN70eseh4LXFvPFGnJx9d+tq/TCDM1+hfuWaF4XWs+WCdPM90Egcr6e6SIxTEOCvBTJy48Ex
aiVdnCmkaArMNf2g+1Yw+chrSVoVkX4pE2uywMLmlmUsZjVsSK8UzkoNjLuwsktNZzoEcoyRaTb1
6aHKrrsRX1ShqBd1iozAqjvg8sNpf99NEBN0rkm6HUOmi0186KxCPIu47HXc9mUiLgxajCUufAk3
voUrH+a20+DS13DrS9VjIdKAT64TYSNFZJWNwro2L4Wczmu0rbqvQhQsd21C4Gb8UMAEyGADSCi4
q1h8iLLhOkSUqKAJbcQbs6Pf7nKmSzAGsgk24FnFWcIebYsTjCCCSiCE4AmyUCtIvPSN+z92mTNp
YxlyZ9Iw5mAUkn8tGaJ6oWn45Tj7r9d/lFHIGLiZMm/8ONH+bbMjY/h6Zn0nGdImgqpKE51wlH86
kR8Hmgr/mUrPpEn5rmL4PWPDdAX9LKO0H9/5RAr4ekUtcrExpBj5gZYp3ansJXkNywGiH11Fg/52
DVLHnsxOc9MPoAJOmJ82lbCQemobLYciGvZB4a0y5aFoERz5jVmePAHPp5fisxPQ/EZMzEEcdpPf
ZvKNTnetbmg3egXOuPYHWDweMsPRkx+HvF5XXu5UrgWHyxBe6rLtAfETFxS3OiB0Ro5KYvLgh99A
GEH+kaxeQDFvGm/y0LlOWEUaXvXCO1mFjmeC3yJT1GYjxLSM8tBdi219VgCxa75/1pRynXsGk3qh
LxHOwb8xwvwpJ7ZvCNxwi4F/PDdN1OwMjVPZYHVCjnP3jUJJl2SIhHWtI9Oq7qJicP7Y1TPN1Wl9
U1NpWII0SvNfXwYprr5bPf/1+o9DElsQk2OYMtbfxiCq/M8Kj84ERyCdiAkGNoUKfRySdOSZd2P9
mWbn7/P4j8XDV5gHcZrz5d8u8LRpfP919fzwzhH5fb96sP/EnRRq8maUdrmwEE9IuS/YgR3aZHa4
E1bhzmovbUBy9H6on4z+wFqZp9Yeqi8unQE3/66+a/x0lah3Q7azZFqyqb+MFyAxm0WHsEh56Q4p
IO9xO17j0DuK+27f3TCohfpaF/MO43e2rpbKVtsaq8mksdK9BQOv/GFqDI+74ZYksZfiyXgZF8q9
e0KuT11DvnMNtpuDSTphkZ+GtcPkC093tUMGuO9UbyKk8GSpCAtdXURguTikTbgMyFIwDmAQDGbS
i76UN/oyXUNJe4M+QaYwQdcBChsQyPIU8d0QQkZOCZSHmx6AuA3ecOG/0Ommh0ysW/GYX+JFeimJ
sVx08iKPsNpNLqBmXz3SvJeYr6mOgTnENY/SNeHm5iv8BQQwBJ7R/RXX+o700wbeZXAaQaFpXEY6
MkBvWcM0cHVtBxA5WLbyOimhDQYr/ot266SZEjr8Gyu6tT5J4ZyKmK8xzwhPlTJFg7bE246gPlty
ics5iVFOi3k/wf7n7dxFs5CW0TrZZTv/oFkX8d698jEIHDQl3onCcGWBFSFIUrCxOYcRs3sbb/wi
7/ZueNXkhV2pq6F7k7jy9M2Na5Ngs1Lc29wWCZE9mLPdrqrwNzr9VjgLZ/3BXPcYWErz2lw3Crbw
reFgL++Rde4CZTVCTvymHgCe0Jr1Vi45qcoTVsbhrrAWUXRV7tORDD/iu2feRV0Rgrlt2kV7k76C
0e6ezQOpOpFdviqZzajS3KrBPDua9xWoinGOTAQbPVYSHo+3+G23tB4BAJdz2Vh77cy/7W0xoAX9
NPfTuYuuXNr38wsNr1m5fNrpV96xcaRTtM6Oc2kb2dUCK/WRuyJQVWGuO3eiIy4q8B+vCWxLadlv
+IM8+0/9Rr50x0Pgzh4oVk4KU6Bw2eknsXuRmrX7hI2OURQnjzvvrxglJFt97i+n6EsTm/fErYzt
E2HKgE5JHj5cuhmSKTrX+ezhZvMWOPjvZ4d89rTx55ebw+7u7m53uPFnb6sn/qp3oy3h4BjI2CUH
gx/l5ubpsNsdz8vzcT4/rN4u9uYw8ngwnKZpP3vCfH3zMN/d1bPl/GDz3S6bw0FcPGxuSBS+ivh2
04+3bvYN7LBj7MZLK2HzhhwKBwZ+w6wltR5pxAKlYPWmEbiunsDEYG5fpvflYlhK6wFkM/Ap/k74
cK5dPQPVFJxgkS7FVXj6k8+eaT8XZZkmIA1pifvLLwbFkMjYor/c3NjBf3r959ljmQyW6VvSEPxb
Svpx9lh/KVPEJ+IJ2tkTpfLz7OHmNmkf6DuaMmKIr91Fbm70FbkHIkr/W9H6G60Iehg/HT4qIinS
Q3GtYJ0VOVW/Xt1E8p1L2AmYmbBIJ1J/DmWdDJbcKQNmO31d2Gkam2dpMLjpS8E6QqYlEPlSSuQ9
YjJsPOwG7kmfMs9TEqS8mTfASJAXUn49NFcSEAOruDKSh7I7JJLnGBM9ZiTcK9j7Irkd1onYiemX
qOrWLL6lEiNpZVhY5EPHbLaRAvpZgnbwVtJja40rfCOC+Rin1iFCtK1pbxHopDKKbDO6abzXhOB0
nCb4fmaJkEFW8ogfxWcaVKskrFcevpYeJhMEHy1PGV2a6nUnkoqrsc2OfsArxNzWYPQEohTuDebc
iblpkoIo0cKRVXeZKoXjRVcW2PiJ45R6dilPHb6dIZenAIxLHz43Lj7cOmEYpuhutFZ84a0K4Oi0
gxDvUX0+iK6gYDH0kuWYc1rJQeLNuwh6UKXnDMgsmYzQcR3U7M9JUO4Ba8tLqRoJKk2dsaU8i2nu
mvyBcgeNEPp6GtnksncdjPwNaHtZGu9Mg1lh2wvrpKDVA0V1P7QMZ0NOQdNn58oVOEQhhXanYp3U
jglSVkO8KQrFri1pKRjJ3KuB9ADPSURjiUh5rk0u0UBxTErdMnjQwZtbhBhZqucEIVj4Tl1Usm6r
arSuYcibHpA11X3yqEoVn0tF1zzHyVULR8XV6SlFrbcqw3bMbTc1fAjok1vXVNaVms7p7DGVLsix
UgDyjMZBCFz6vM2dGIDkDzXSu6KyDc6ebwpvZt7ETmd6JhmjRuQoXvWtCF3fMbJLZ3aiMwaSbsdt
FnR0CQovBkvH3Dhr4fcnSBKbzqNc4AKfykpzM6iabneu8ppXFRhvK5Hn6MFpDYfB2S1jf25ZJLdI
Puq7vudEawmbCoOFCP7nj90/3+s/WUPYQneLa/z/GiAyE/lu//yv139WvhB5aXDRjXrfQD/v7u8C
fkPlu01tLmgX/KYfd3f2TyCS/wn5Zf/U0aOKAInf4XPm77Ry9Wl7/LHy/frJf2zlagZml9GUt+lU
ydVTTdfX3kF05doxp3qvnSo/ZaoB+6kaLLhSmpSHXkqdqE8VYzY9em5Tra0wPBuluETLfY5p2hgR
Wux8qjtbCtB+kl2GU03aFqL2Jiey6+ia5XHdUyQSArlSx4q+7zWRpKJk7/fa3Ff0dcPWuC870o26
Tu7WcsxOE1pDtU4aDNQ571lOBmSvSe5x7+tpF9XoKqTKIucdgxuygyjaiCVOuFE7mRCFpzDPwKqe
FJcwjMjsC7uT/fRidurR79wjIuZyn5ettvpjV8NUzxnTkc6jySmO0/SXtwk8KT/PKn98/edtArsK
3SVVZj5OL5lS8uM2wWBjmotKKD319+vE52qQ/5oAqSBmINmgg5Np0n6WstNggy//Tcn+jasEk5vv
18JPn3vqBX/p9RqtKpu+i/Va9dJL7fpLz7qK4IDxQCUKE0VLRMYC99cOcvgMRUTspe4/IlO7eIO4
G1oKBDwpTMelkyvCR85q6zJYkwVSWBReVmyaLhpvXE9tuFmYNB+b/rlP0FCOClPBYJCbre92hFsP
kDPo9RqPIRcNj6lowDlXuAberJq93Vt7Mc5Vo8XyaBJ9ZUwkOUJaNHOhidBdwH319lgSAd4bgBJz
Ibbb+NFojSNh0TM9PKhIN89p5G/0yHtSDO7fufYadWq5LVPKH1yeKYsSu6uOxAtSDP9TFtOl2ZSv
gtrDw6qm/GvxUoQ4/KMeOByt6cpt5k1YX7Va68Qjs5xUbV1b9SpiF5jcUEYXQJgn/HSq+gwUG6gz
WkQsx9RlOiVjywEtBcZKL3GuC+LdOCWWqlpvgURIx1mtu/ErbTUii6WIlBZRaVZy2FVzI6zspr01
a2rkqE1XmcAdLvMzmFR6yQVkEOdGX8X3Ghh2sIU4SjXRQ7TtJdGysszrwo+pic1gkxnmpkTT80cv
fIX2DhprrCHy+4H0izICYOnPLawfX/+x8JnzoGT97DhRK3ws/ElnjQ2Bc5CR54R9+lz4jC3ZLMAm
T7zlH0UKtMR4B3TcprYXm9RvrH2dHevrMTgt/a/vXP2hiqhSywVuamibvq6lTejGyDKjNplELPQ4
eqNbcRiVuzIV870eDHjPPSsHUJ6H8BCBx+nDeKSby1OudE9Fk7sXdyIrj4AgDcvrFllPSh3wZU+Z
MMyRJ/jzJkqRqsVmuun8USDjl2xuo+slwrKbYWOI4EI6Vxg2XMNRIfhYMOLUPLJpn8qmZuRENkMU
pWcGsXbZqLOsGTdlqSeEbGnnVMEGnZrJvdfSpiiPRQP3BN5n4FkbWMManSzyQGP/LRZXkafO9QLB
Y3CrYF9INAN6TvsnXwZl7l6I+BU4TMwfxF8ff9Oj88Nl8OfXf1wGRaTVIMPJrvsXi/bPKkBNxhmG
ho0alinJu6Xg8zIoKQq0YZO5JqPCSWj2cfypf6HUZvngOf0bOPw7q4Az+PtlwNT0+48+nZBfTsAa
i1RowZ/exmJUIbzsOm1E/xmysyatWzhx4u80MfLvfaF86WNiakroYwHRbHKR+JuhhqADI6SRhmUO
mbRy7wfOjtR8BuG/0Iig8iBbauMdEgd0Zc3KGEOCxYRNORDN0hR8l3wxGN6mnUiefboMI2lWYvOx
ukc1i4FapkuvrlZidSMlkQTePHREMVz1YZcd1HLETCOFhbsCGwALzUXibWh7D3NOqtYLfwqVUKOK
RIQGRVvTQRnN1CX9A81WtREMrzjiY9KINsIyJVB418rRUt/S4rGsmntwcHuhCO3AVJbYqOZMredg
4zQ7L5mAur4BVaHwnLiQimtMWHdlTUgNEiNRhjs8VrO2dtd98KzIwUsWVLdC/eZiq65rYnA0mqNe
kW1F00eew4S2cZt4HQgId81ul/oyLigvzVe0WUjV1Tg6IxTs1JSCtsjbgDO23urgK2sVlKYZl9JN
gD7/W9shnZKl3LTdCClqL0stSWTDNo+ARAVudBI8rhKKHFqLsWblR61KiIaGN5XudTzGm7GpYddY
6absipAACmPdSB3E21Ezj0piRQvRvac4RrPLKWwiGZoqYwvE0ZhmEI6YVtHaDRraxjKCbIKgBGBC
bj7F7cLPE3cSLW6COBA5j1dMMch9Kp1SMTcGI6yy3LHlOULizvPemFmZ6tSRO6djYw/oOqxg5obl
Wrde3FJbtzLJcPIpapEvgaIBsPtEFDhNko6EJPXFz7ybcMx3tQ6CSGKGJxMGPHrzQh0eS6Oa99p4
qWsa8mW6E7t7qR33GjqQKHbtFO4YqWT6oQqyXZvS+GbXflamFn94aeP5UAZHbkEO9xK7V7a+5d5W
Liqvsa2uajoZQm+O7Uxk/qdGiNUzdZy3LSQxudBPdYkUvI+qoyxVkq1Hpv/n1hzsPPQYdd1kzKWj
65igDr+6emBe+XHT/en1n5sumigVFMY/FfNnzWGJcG2wq1Kgv4/BvlbgzMiICmVvxXbGFeR7ro0m
6haeVYtj4n2y9htXj5+4Nj9+dOuHu4eJSgpxSeZvGzfKtwyhfUMOyIBkGBsi28XRRQsxMM6VZFQz
wxvWUcZwJo6IXyA13EsjrutT0TsM5jZABhGIwrzSOOX7fueq7gw2dWvEx1g392oRA542IOR0SgO+
O0Sey5cE2eXKrJTHPKb7PoGCJZ3MiC7ul1Kf44F9DUN3FgONyV1CctoHk1IeSlkgihsVR4pCIneY
hGsTq7+XLhLlOaFwUQbknPlCTb4p8bLScFsAsARjZTb25P1sAw0zuBg/hlVpAYfNtnmc1hRYpPq2
AWmIdYBf7WGI63Zd6wkK5mI71P1GUJliZNmiabJNMIgl0VnhrucPoTSspWZNYGkd16eZnTNjXkPj
zBh91Qq1VGOHojJTqwsJyldlD6Qep6/Z3knu2lQcHSiwZ8gLtXoQmcuxf80SE96dkM/8yiAPvXqu
O4ZLoS8SAgMjm+LDjoM7I0zgI5MlE8s3eUU8/KAm+35kpJH7qDGt+TgO10RarIf8Xo1dWD5qBz2v
ySVbadLB0YoQknaRvQra4DpxmJMxo4jnpkblH0VjuvXleBHkpEdjlxeKY9UG5esYQSQW8mIRiln9
EPZm0PzR+jRDonEgIWWGn4n469ebB4yr7zYPrnA/vf6jbjHZBjR0MabEfZCMLu56H3XLpMSkWBIl
lZ7Gu9Pz3/ad8pdC4gw+OUM2xYnN8XljUyYljAFny4QY8j4Z+Y3NA0P89ze2H9/6jz65pK5DK2s6
WscC9vN40erSrrRuRpzWzdKT1hEcJp+EKW8xqpCim3lRvbbZoyqIToCepIbOmfsQr8nodVu4Fwc5
6eymq8EuLLqRGaESzdMHqV7n5pkwlLG4IuKSoEsKilI8yLYIgwOywj0akuu9tJOJMkSceRbHOdJO
s7xtR3g59dytuDbYUYJU8znkvhVg/z7rKOoSxi0z5gga4bQyWlD2pJW/G8U38M/jFZ7XWVTOshmJ
lWS1LkXyvHfVAWgmHjMAczfSbJZhVnp9varIsixOzaO7STBkgSGZKIRiMctOBLcQgtfNg2gZ3agP
4bO4rhbRWgCpd9Y2yiOTn2ahOtJdsVRW2YYAg+bwXNln4753vG0O9svp11fiXF9Wc/UEBnAWAJgn
4JRJwgYjbr3GdnvbHhtiNCpzF20wPmSnfi2Se1GNayVaVPP7Qt+SBdwRLUxUFXsjfUu7EaBlzMVq
IYorSzwC3bVjb6v3N4p7wwzB214ZC+E5vzJGx3iWrXmrzM14nS4IyCU5xrVzqBqaUzSEYizIpx1J
EJjzZVoxtypCuoVsR6sSh5shzYvXilDjZ9QJ4jx12nCBQsC6c7t9sOG3qDCvEcDsP4iMWKsFMaAI
kXakbM6iGbtQgwmzXwig8K9oquCbGx2d8fpzQbzlztj5a6NeKpee6/tgExZcP4i49EiWuJfzbdvc
V+OcfT/DFhmh3OgOMUj8LU/hJT9CX/eWxr0gHVOoBnJsgpRk6lzgkSxaJ+S9YHkD0cREx6lQIRI2
gUuRCUhAPzd6kKKH0HrscFoZKBP5DEfR2sChiQl1THbcn7V0I+K3T4CPwnC0mODMAKululM96Dvp
ROAjUspm163Nhb5NGMMBSQR4ro+LxLudcoDQSURTECjXTWC38qy/xSlKzpFky463QLziwaU05F2j
byHzp3TbGjtS7yUo6eGLDlI9ezK1ZZYusnqt9TcDbTjOk4SGdfPihwBSOQe1h3g1VqwKX21XACYh
SNa4refz3PYuWXOQSd2876NLmjjajQfdvbU5XRKYk1zjUYpsAKZ1xktivzSLJOHstGPoabdCc66Q
8p9F5nb5kWCUWvI2QmnEC6JGtBH1hR3oDPdfrFO0U/YAJExGfOmAGQh0FLXfImydodnCkRn7mdTT
POB2vjetl9C/NqIezG9F/WTyp0q+m6sMN0rwbI4nrUV2A5LGZQrGbvBmcmem+5DYrkasqn8W6mV/
H40rAUI8/6gTqO/sQ9WAZlMvg2QpJlv31SMjg1uDsSStkvFZKdo0IrUbtTpWeDnEMbajkELC2HoP
lrE1CssGPkkvFIzX0EmzzOpsEk79JnCGUsGdt5DetDeCbMTx0o0XFyeqB8pfofvfdbPSdKrxkh1V
yjzxUOevnvbaiyo6upeyKZ3ET/AKkx4xN8iizbyjTNAIhasLIKxeYLAHHRa+DtqqUnnE38+m//fS
/3/vNfs/7s6sKW5s29Z/5cZ51wn1TcQ950FS9g2Z9PCiAAzq+16//n7C5W3AFVXXr47t2GUMSYok
tdaac47xjdP3UUz9vgW85AXlgh80Xz783+s85c//nR/zn6/5388f8pC/vqX71Dx9+mCRNWEzntvX
arx8rduk+bHfzF/5//vJv9QC12Px+j//VYBRfILH++310zbKFMxSdM7DJnA4iC3/2jj5Mjf4u8f/
OMNLMyEOeAw78XwWnw/qPxon8n9DpSKMSZa1uTky79A/Gid0R8go42IM2NhzkObPbXim0BuGDMj7
L97l7zROmF183oZ/ufQvjZOgRzw5hOW0a4rhgJHBzcgTSaMidVsLhEvYrbwUokwjpNd1Ei5CbZhZ
Ud+KoHqYkjpYo3NFF8QxU+Xu7mtEYTEDsMonbMiYMACLAik75kNsjGAVg96ZOLlHQuVKBOvohJl0
0gDL/bJQym3NOtdi4CmNOzS+i94UYVxKM+7xmGjrWBJWdQTSkoUv9ollVwRHjIsX2bM21oBN450U
3/i8yUXK8XHOHok6dbCnIg54CsKXfLUGaF+Ib9Dm8TvLOt8/3AY6VOzEVE5hAILSdA2pe/SIca50
9moBmU8Gq9aaFXdyeCmHoSMJvpur9VrLDaC4rS4fBFHud8r0khAZZcro5/UaGeuI/yr1k2kDgkUs
hsBJtORNCzpIe0EZv7VQgK89Khkk3OoVB2S70cSVSAI7BcTW01iehnGlluatQNt27NWVVvvXg54D
9ediwoMCFXPI7kx6FKVGqAbmrLghqRrZVT6G9xbhQpoZLGuhdf30ItOJfUwKZ7BKKLYFhMp83RvK
YqxBa0qg0Il69/WdQZ9LFdF3VAbovFMpMsdBhNEyuBf9Aq0+m6lYrGIRbGbQrv7YNWPunkqGISIU
glfHJI+y/p/qfsZ8n9acv3v8z6M7y4XJQZyCwJjn6/9ZMwBSIdIF4UJY4/cF5eea8X50p3mH0vY7
GePnmsHRHZERVYbCKINz/2/5IvUvvdavV/7ei/3Qa01r2RqtsDS2vtHTxZTfhsksV0YFtdqfD+1t
uTRCVIYKgX/b1PfT7ZRTXTYRVLO2TUl2nwfvo5HWx1pEAU6bLRy3SQvBMWA8jp1XVZoSLl+7luSS
8YMYGZdQnUilik84At2612UHLEzwWrXisJggMHvU3YJpTI6o9YcgFDc9tUEeZW6g+9GFUFZvWlQU
wKXo2yJPug+z6Ay+BKJa3ZUXkeXFADSmbhEL4pU5woUGW5EMHI8nHwjsON3JNcFBijRdhQPJWoJn
LPOgw3tlkMAVZzk7bsTJgGn9n3xH0OiHJYmibcaoamwl/3RH4NT9ekf88vifdwRKFIvsFek7+vHT
HUHeGeUoz4h16pMLQ/5vg7pTYqfEGDIbjH/eEbPEnG9IL4yx/dwM+51ddLaRfRnCzVeOmo9RBg7k
d6nfhzuirYJEmvxE25ZVgEA0B0VoCowTSD8h1jMYcSL5Xgd0mEogB8wFtqJ8rjVxqdNNYakFYhSQ
SaAoD7oJqqt7JJAzcgLZX08zHViwUuU8hQCOfWSEUDzmQXGMHKv2EoTN3W1Wzc0kRsqMItu1OI+Z
ZfzJ53YePfsiQ+jcbAhymwfTnCrvNCbVwzQRnEgY9KKU2E3lxxrov9IZb1zGoiYaMU3kbdfBhQA8
IpvTSRnju07zObpH+8ofMAqbsEP8kIAaPEnmK3bTVclR21TeItRxaUpVKMthdRQtjaTDJu4OYW8R
AQAU9tXSJvFa6zjXlqgBOUBECytWX/1oyG0xnCzcu33klGV2EYCcc+Je2+jCTdg0yMH7bxb+/SZF
EjjU9V5mRFKNxaoRfJ/06yla+LoOa7OECl3WgJzHRIJ+M+bSZe3HIr6VQf6z71KZrjHH3JkAiv70
n+9S2j2/3KVfH//zLqW5POMs2Bc1Njy2xJ8tJ5PNB8DS9+PsR8WtgkeEHU0kiwmWIqP0n3cpiHY4
8JbFpf72pBz97q936Ycrh9nM5z/cpV7edXXYBCZtDkZy4Luu8O1vDct4icrY8dK3VL4xpQcBhnhP
kyiLHE/S8Ah1Npma2pgsIp+YuCQgwTNaqo1JlUtcbcrQydczshV6deHLxF3o0NfHemWIzWIqBHCy
hs2QyK4bBjLqtScRryg9tibGX926GtqQECUyPWNyS5ORzSlwR11Zm02417LArUqfczUi0sl7TBqT
lBDE8ICZQyl78HN5y7SeFIWKLTOxLXbMKMA/aMn5YxZ1QJiqdYRQRcS6odaxLSRkIVWCbVj8EMHR
t4yj2Qx3fdwSE4ka045UeTwHjfSqdBx460mWwS57tqanV2ZUbuWOstWiOVAVrpflxUmhOo9D2Rar
8Ojnx7F6QkN661eI3nnZABVg2MBfIEtuSWMv78THmGKvH8loEWEvmereA6ioTETGYce0fYyljS6t
lUI/mGQexqDoMY2SHY4txCyh3xfLQeT8qp6T4c1iZIDoaZlJBpwZoEAVbCEBsiERl4kirv0SfX0Y
blsfpShz2UE23yRYChIsXNybte2JceP2MnBF1bvPsuGgEGSjRTlK38ApxBvgh+tRz9dleqTfzTec
iSI5OE5HNAZ+BVpYOhAdNMTOMtTdDoBB1QfnWjcuu0pfe4Z2qlK6RxbYHcDde19rlkrYXKSxAiiI
RtB4YQrFjR4MW0WZnnOrWCFwSF05NrZKRyY7WooSe9pY0jmLX8VyrtWZzOYqBhI52BNz70PZnPue
jbjoR709qCMongr88B+9wjH7UlhuKKln2+a/nMzfa/LPnoJfHv9zhSMCbl7ipF/CkzXa998T474M
42asASp/mguf++kcQbA9IADEnIDIFm3gj/7Gp+bKz2bL/8na9JSHFOD/818wen5Z3T5f9Rc9rDb4
IprwXt3Wta2Qp9ScGvG548aXvRHCB7R2FcBYDsEqOniJsvR1RO/GssAVIDUHkbbVJJoblUZihO8s
Jc9cOd1G5cZjdy3dQUrnjKCQx5OkK/k3eLnAHSwnqmxm+s0ZTUSR7k4gsIgFmkhvS6qlPiwB+Kj0
LMeLYdttIXPl2jPwLPFC4aYH2+VdxXtxE7wRGK4qiy7a+lQHS2VlLIxFtVY3tavbIiauweEscaU8
JrOXzeEPKUjCLcm7wm1wV2eOuSdeYaO6RMK7DYvofnyp3vqX8aUguEmzw31LALA9k18TN973S+sw
Oc2ig6pns2AbtraQVuEm3DR01TNUuGftIG0pzPfqhR/awmCPF7JkKwctYbjuaLEtXoEH8wWIqPZ0
yQ0IVuxijoUKboPbrpiZYdTPultgNCVvVEXMFPrbZieClICDRxzHIEHez4dtlNGBPHqFrT5U4E4c
/S06zT0G3Hg49PYcjRwVTSSrTYU4iq6trS5Q9EPis4hrXRftmkaMOyxbOTuCJ9NDwOLBIr5XsmcI
FFFxhZjD9Vxw2mubzYcsIxhrpdttkXxw/eZwmvNLK0xxmPEEV/Eid1v7jy15UPLFbK3zph1//H22
hgeHTf+2GxbF9MAQ1oI419r5RaEcOH+aS5QkE6PP7hxUl23y4JUsyXak3+SLke64HTLooMdOK7dj
+Q2d/lp4Q9hS0G/HK0XalrWS3ppbuXL9U3BJg0K2R9mebgXeCZ70JimiI+L98Bc16VnLyQlP0mIM
EVpsZdUJ/IsSSz5YvxDXP4v6cTrSSZ+OEVKa5nasFipjEugd9TNUjJg4ozP7yvAkIRgjQyW+jq89
hZYyoIPwG3UdzjlneoofzNSpLqlQA+NWTU9GZRFY3d3mbkksq0RDi/FAu541rstOIXHLzfjVEMad
rArynSdcaLwIkXKJK6WTvpE/Wgb+0usvRONYJL6jl7IDCoAsxyY/W95GQ4xeI8Y1RZd2iz0o9yS8
Fg7E9ZX0LQK8Nx7y/A7Yu0NgdgfcjVu4u42T0vHN5VBqDrqPP7olQ5IPpAtkZTP7Yj5//lMBqhmc
fT8v/L88/ufCz/JNv4dxKe5jBrYfj7aMUrFKYCOjZ/tJ/0ZLZgZYgVObuy7vjZwf+jdaMjMFhOCF
75mhv9WSoV39y+r/+dIpdT+ebeWuqWJJIjpEEE0MtdmwMPXZ0tobrjyO130QnK302c+Ci6YZt2qc
uzWDgaDxHoKivonppxBBp9oBC29MXHB6XQUXXj3u8hYYTTGhayJYLskLHUNRdYw8TJGKRvybzOGy
pS61SHseAWuIHrGjsDTSfjkEiKObFjDAMZ7Z/MZzblwRHXlf0FOsGeIgxzrIWg+joLlPNdxgytoP
BzufGkZLEu4ubi6xupZFGkK+tPTLXd7nl82078pslUzeqq2MYyyEq9LolkLyMEj5Mi6Cs65rmwF8
uRCJ65aW8yjAk9OJeAO8EdSEj4s1kBOYJQQed4Lhxsj7KuSDduq1Z60I3bgXOP+Zyn1ATO+cG7nM
s6Bh6cKVS36BaqDPqyRpMQgEBNcGBCuQxT1TaL+qF2NebUKNWVaIQs7tWOXxeNWmNHLvA1YJzEXc
jCBP2Ud8mcj0SlmKZFXPV7IbOGHQ3aLyVax7ySS92NK4r3Gke+hWdPOhFwYSK5P0YTIYSWVYzDmA
CyURbtCxOPeNO41fvTBdZz6WLo+2bomSn0b3KI9HTSy2oZBSdvQAEoxDTmizZ9RkLEbppUoaVWk+
aeOjQB5Vm8ubPjI3eXkR98YmTVHoKHKAUs+KoHXRsFBqg1hyLR2ceoA4ZPR7g6fLooPKFjBqqtN3
V3EUriIRI5zerdOSpn66S4l4ycmnYgBnx2q5KeN6KQCJHCmtKkzhw6RvioEkJzE9Nl1E350w7OZh
CMTNVBwjpV/Q9WuV/h6Bw8oKsjtpUBelYC2iot+kVr32NOPlj27BYVFFiMvCokvYWP9tBeSU+GUF
/Pr4Hysg2UnIzVixEKShOJ/F7j+Ke+y09J3IT5JmL+unFZCUBA2wH1fD6ke/78fyN4vUVCYTKoog
sIKi8juH35ll+bX/9uGycft+Xv0CM9ew5ctzR1p/K8MoXVjwPdZ9mweoLbVLn3HLGMusHIH0IhEV
1NCWqsd4Tc9rn9dUWiIuy0hpmdfc17PlKq48F5PGs5gQSakq6XEc5W0T+I+W3mPBYNVBHCz1rjKO
V0mfnr0oQoDQ9q5WRK4RjQdeLaDiooJtXRK+gfG7Aa9/22XDXmp7JweewmArzze5UPgnEdWqgzcS
3VipoGspenHLMoCRXQbPYKr3yDMT26sDDVxfd6F75jVl6rOvigd1AJnnM8eWrcJCIxBCVsHMUCGE
pYA3iL1PYNJqHL6iHnqLKU6kO5vy5IqTsf+TbxRaLsoMBcMuRlLIvxwV5F971b88/seNYvw3OCJs
vV9LRP4dI5iKqVylp4VZ8+PohtoQhBfUE3AoX2xiOEwoEA1kpsDUf69RjST1lzvl43Uz7/58p2TY
pMIBp9oWHsmmX0nXIc2p13KrE01KZQHFmq7Lzlg2p3CHNOjbdA0ZZRPuSkLss6WiUVYm/ktBBtnt
qJ2ZE+qWozuB015ykO5OfvdipDekSvT5olYOivGm7dvKgUXchud4lxcrWCJ+dO+hyKSHre2T5JJy
VdtP12rm6k/WEgkSVdVORQKzj9AR7qqHGblv89288J7PjkcKn93wTSHK1NpJj+hO4ImAbO7z3p2O
RbEiJ5e2O/UNJSaFmB4y1Vm1YMdhblwSjEpMK9xm68ngGUOXfyVthG9RP1DEVRdUg8muoZS4UPWF
em3M34svSxFb0MvPHKjPyS4XVnzPhvgQ+vfWk6y4Gtb2W55tuuyVE4lvmLO3jHZx2Pv0mE5cFj+l
uoAlzo+WhCuDmkpexzvzybvVcPkHu+7ESyiWO20/BMdEPo5HXivUnc2y5wbeB7xujqQvrNoFF26t
pWteDNJ6Q3ktpDemsuxO45F/mjYk/MZkl5IF0694CUn7BcZe1Q/9pTqdca0R7tyv0JrtZRaVuNlq
Gp1He3wRHkf0NdadvzGlW0nbUThL6auW37aWHfXuMEebAJKz6TYqjyC2GYOB6mDgjyA9XnrVdkh3
lMopGbTU+HH0zBmS6BcZFG+hkmlEK3U7pnYxHcp7P1nWBLSqDJQXATy01M2vB5ZlR3Hqa6o6MdhJ
h/TeW0MHb6CJbBunrhZp6ZLtNq67ReVIB3Su3TlfDqsgcaPtuMw3HYeIVbyUd90BIsKOaFowLLP8
x4uW3aNyUy4VQL9Aud1kYe7GDa8WxDjN6c7GU3emc8YUcCteRxY8bJs//It0KJd8URqc4NR7QOsg
zQBBJxGrIIo+ryPKx/Uw3UyXK/AhjX0Sbk/I6N25ng4te25nyLYxrcjX9HYgeNbdeVhxmINKsjXX
M5t7WBGz55hr2XZyN1tsswXVJEriy/lrxg3XdVD30iG+n7/U26Hf8XbUnjf9hexWjsYjFcsBz02T
UToUBrkzbrW1XnvpTptuEFzjB6GeDKUrPuHtiuBa3THq345X9AdmyDjPbxAlXBdzKQvLm5d+hPTN
mGkb3xfZtvBteOPgdA6Iu63bDsL5Ja+QRY1K4u5F9uIOzUG3Ft50psyl7u3P5BWAm1h15RrV2VpN
VnlOVEHiKIxtq0W1lKFoAnXdBf4iuU/HNXRda+2CBOQjere8rgRHW5yNcSuozyg+dx3iwexWPczK
SjlZDKf+LF1xDPeeduLjWjvJnZu9TN+8V6jOC8XeDafCnf9auMSmPwrLejv/nUWJbABCspc81Frz
XPNX6e+f2VFOu7f11lpba+X6+1fOXz2cakD21XJ+/HBhrf27+W8z/eWWr4/n/1dsPtjVW33BN+FP
vpj/Pea/fAWBwVxuvW0eeHUsPHIoJrmo1kmICUrXvEwNHPk1PzzXhOVzXE0KLw11/nu+Q7+l1f7a
8pYC6RDbw0VnIDXbkFFfb/lCXmLxkc8Wrojm7ZwvhPwAlqqLGKMRQxqmC/V+WHQLCQw7ZZ0bNmRG
u0HokHMvakxCFkq//ZOPAZgkqM8RYRMbgoHjn8/L0jxC/nJe/vr4H8eAWakxM9XYvZmEzWffH8dl
5Nc67D+QaJY6S7P5nj90X+/eDXQlGO3mONG5zfDzxAwpe/bSvcNsjN9yjWp/Mwr7eN3Gl2ZxbRiB
RHuEXVCoSszKQiISJ1p03eOED+wYDAOHV3rHNS1kZSVPxX0gDqfOV9+A5Sk4R9k0i3xlhM2tSU9s
FlqM6tkwU7fGD6AOxZlsv62XJNeVFa+UhNhuuUNK6kYmZSDa3ElwRgrFQtfPk1IyIyPzR57OBq3G
eg7f66xBcbRSv68ayDeB315k8xg9mgfqXPNEpRnQU5jH7V1cCXYV6T2xqToGsDBFgZla2eMf/bZG
PCjzfkFBCPqWt9E/NcLI0/nlbf318T/f1hid0BdJGIn+evP+fF8jneQ+gmXE0OX9zfvzfQ0ZYUYx
zUimXzxJMzAEQ/Rf7+3fqgS5rb5Wgh+v/KslSRk1zCj1BLLd0B5j2Q8ulbxcqvouCGU2zMCw7plm
SLW6HBPFX4ShQZizOY6oANEMpEYTLdpZRwBfeTVOxSqvhI6c6eyhQHYQIT/Q61tR0PE4okqokCeU
s05BmhULwaxd8BAxmHW8CKUKj42eI6TLM/FaBJA0qeVNxGA5Vh4CL8guY78tt2Lu1RzLrHKTZMk1
hQrPIA9HoniXg1cPawX/QxGUOcJEcaPmQrjgaCVBoucxuIky1MKESB6z3Fp1YiIwbaiC2EnMod+V
be5qQbiMfNlVKvRYORZsjES9/cfeGLPadWZRmjRI0ARZ/4Ybg8f86cb4u8f/dWNgg9Zn8zV2f8OY
U6S4pf66MfgUPDEWfO4B+Xuy2n8WfNS8aPwAgAGFhl0w53v8WPDnPLY5dVJHAsjWREDt78wHv6r2
vl76zMj92CGuw8FHLaf2u9bvrG3bxO6YKwSUC0zFLJxrdQPkapgec9VfDApnclbY0UG6vKsM5SQO
/b4pMfzfGuQF9CWHj1R0UoEAQ1HZ1l26HYZvVZooex11qkuPg6HK7O1T6n6hYpMojQn9xDex15eW
FlwJZnTXUCVVEuf+oVjHDcA8tYlRDKNTqGtCqLsGlUYcKQ9QV7biHBMZS8up7vFhQ2oXZY52Tfts
5gMsvr64GoF/9B7RWiIda7+s7hViDuwReUTKnaKKiexYatntW7o8TdMvoO/AkCoZWUXkTeYImVEq
9+lqSOEiJvhktaEmaoQJTavIJPxkzMLUVK7dKATo7A/1i6AJRyGfHjwrWPoInxOvvazyeFOWuCmq
aVWLGiAE88IQ/ZqsRHVYIwbnHC0FzTqhuaPWpCXgsBA5+NXjtLfE2E2Yp1ZxtIyt9GXCc1spyXqW
gUymGdnAcdNF1JItGXbWsouLV6/TBlpCAhaRnCGfV3ZrXaQo86GJWFQqOs53LVmPxbjKrWrTqcLe
07x6LUOKk0JxnVff+ubB9FKnD169lqKzJ8aiAAtHM8mKDCJRomwx6eQEDV74kgzplkDjpV4L60IV
qeL8Q2ONrq9DQAyrVTnpO4TrJZYp9QIf/T41NDsnWaWLzszeNBTKRcHpvYQlTJ0tyJxS49shv5My
ya2IFRoV+Zjr5P8WNXF++aWV9cxzJ9rbhz4NHQs2qq+Hy4E6NzEY1mLNErPMzWPzVOvykoBjp0VW
V80ZFWkfLIouXRdVImxp6Dm88MfIbO56XBHDmKyVnBc7E8ddWWjHUSAkw/BetSm5bOKJs4e3GH3K
2oHJOAcZ6LAdyR/FCBMd0KkeboXAw/TZcuQJc3sqlWUbtI8CZPJpMh7qSXHrjPFBbqorpbBWSqid
af7YHS6uRjkSQH5pTcGVEmffQKD53CPNWm/6nSBTlBTDppZKfenLBFXkOqNB7CQE1ujlHulejPxU
Zsze8XutdmatdleGch321HPjWN9mEylfcAyZVQwJld400f4Xkb/Tsj/4qnIKmvSyToZty9Qd6+nd
mND3VJSnQVJXgy4VwNyn0s5JxJ7CGSqo4sUj84Ax46nE4MRcJt2WFjJ+rycknm6mUHlI4JVjqDZv
Fl0SzSQWVTR5F1GW9t09hJwLpsHbwTtpKUaV27BTCYh/i6M9v8Etzf3nzujWDWB4TPEYuiyIIY2b
NJlLu8wpkBLJ/nGSzpN1PeAaVXgfqchtPYnrEwylXWrjCErQW855kl57q/fPHedNz9JW9Olewe85
Le/jSBC9RWcQFytFk4McuXCFqQGPlNWFa2Y1tCJ6v4BQaBrlxMBFxXYKknoz9fA+m1reSkIxuUKH
JGDSZjAtCsQEY5RVPaihR85I2XLQHcRn1eOnCo2GFi+drzknZdCuhjCMmfaGu2hKNwG2qqKoGgw+
GzXFkxZIi9ZqwQ5NVHOGRNMhyu+M0bODHDP0jJvnVKKSZ6KXfbLQxXKRj5Yj1TCEu1DpnaQMMVGH
qMpEVpo/d4unu2rgXp0xXiiG/zXaBJzX5y3+7x7/4+yr08HlfMt02fo+0PjPFk/05NzvnVX72teg
aHLrUTCih0TQP8exftji+RQJXB8jUX5jiwdP+vnw+37pAOdRQqA0YgwzD4k/CBx7VY9Dv8+8LSLB
YB0lGmHvutOa/mNWJFdSwQLzlEnJjUgMSR7ctanqCIwevbyGjPXksw2JAXWfYNE81BaGflJRORTK
VWC1ZLM/ycQwSvRM+mKnac+Kv/M8/8SmRVRidigTGitRtTZxvfXe2ZroSWGqr2nvxRElGw3G6CCO
6bIw8As1ss2YcdOQXhTmEufY9K4UzVtDSpfR2Jxq1m/JYsXKCE4nAVD1TnqaXAcY/a1WtMvId2Jc
6GajX8Rls/A18egZxbKSjaUEOMAJp2zbMiwpJn0hGTVwbHSPZrby6ucUEz5SvHKKVkUXLKuRXLGU
+XBSbwdQZFMmEZ6UIrHzIXIkhzR8abtHzQzPIpWnAn5VVYKLpKyXJnQXNdSWeQvkaKzcITWWaSut
NdqmiqdhGFCWntisWm7qyoxXJMoMhrQdw2FTesOympTLsee4QtmwkjJxldb+0qiqGzUsUXOGMP56
RrnSxKGLyXCliM969A20qxFts7HZRuVQ2Fmncj34tRCLljX+Ugz8vpnwiSHZ9YF0aWKwaFQEUSbZ
Nj7U6IF8SiV99RL6dXxnfxnq27bI7XRk8zCfdXkjDreal7gtptxKI6pSaTx0N7FrxtM5D017kAmO
EkwcvUWLvZnQzTDeBDqbBMKCiKGTOoAjFzTNGWrvgO68csoBaZARjxtOGCCZJQ6cPV2r5EqJlI2S
X8lIOjuiD+uVGkDA3ZXa5Pb1gyVsRbHCutgu26lYT6NyMwy3VokRqphuQyJW+4e+7O+qoT6marD3
suTCGyfIi4kFE5XjmuzNiR3EA9Pjra1dNtJfGzS6ilEtosuxEgzWzVBuuoIgDghv4fd185MF8qMq
78u05f2GxA9AtAgVAcLBL20W3u6erxSCxeQQ1uq4VZLAHqqXWtl8KNj/UgN+fJ73AecHGOb3J8IT
yCSVdU/VvzxRFxp6kQ66tS3C7lQnG81TOI7KzB4su+lC5n+qUxeEwnsPf2zxN/uWFByYlCyIOKnV
6B38U1dEVlg/Pzf7fnn8j53hfeZHkaZZOjO+99nej64In6KGAx2JSgh1C0/6oymCuh2V0rxOo91h
BP5hY+BT8uwJna1ecyPw92o/je/0pSvy6cqNLxtDlYxCpgWWspVHW7mH9+8km4O8LfbySgBaMEcK
Zy/6TeFOF5K+SciaQV528vwly8situ85kznm2bhIn6alGm28c3Atbs2Vvkpvl+1ZPHQXxjpz6TBs
ceerpY2SJbCDl/bRWBuopnFOOpjcn5eMCwk4yFycK+TxWktMx7W9sZbqDRG2RMiS9Eq8rxKgGzRn
MEJtPxtLHmkxrCyMFbPG1GAkNrntikOSc2LiMs9ZvOUcACuScT+7wEuk6bbo9AT1PqqOsqyPiqsu
UE22TMb6y1k8ifs9csALu7rzzBj02B9bhmLjkbHZcDUevdvhW7Mn/Ujbm0+4Yvgb8avK+2iNs1p7
WR4IqYUOGZxAN9S2iZ6wtpOXdsWIlCr0aYOyaJVdVjvVRnCqXrBT2LjcyKgtX/QrP2SWj3Jw/i+D
/EV/mueGR20hX4tX9YNWwsTamxkjxGY5XFrljkGkeJXYRBW5ZbiCCzBFDnPH8TRGdrYubkdihaND
qfDTuyGSWI7gGHgEoBc0hu58863HK09ItDXd1A8Dg1QcCOItTaQ54patlDrOiV900+5WlYNNF6AA
SVGLnOjZxhk32IFO/Ubbolek93ToziQMMEQbr7QbnD+5G8xiA6coHDDP1RY0jsOM6l0TSVtheuRf
zXX6wt+lAzr/Ch6XPV41Dv9jaGMwVHT09XiF/7VkMIeQ8nJYDUdrU+fndF+8IZ7l+LDnJICPNdok
+2rri29J4srgsHfBKujW0mxZdboHnwCZldLMO3wnrtT4UF96JAIjDyYwm6UfEwETVX2RM7fVEETn
IoMdutHeayle1yPiYIeQBQNXU7TU7yCB63exO73+sSumCFUPaTpbF61btAn/smKquoze6MOK+XeP
/9kug30rqfR8ERV98grRLpux+DjjEUiyXn9YMWmJITKCh0WzjJynz7Z4Eay0hALz/ZBNnMzvHKV1
LvzjismVgyxktwCGg0aftfjzURpWWuJ5klnvSvNKNjs8eu1WL/1NnCLU0RmkRjhU6D5JM7yjZ35K
zVXrUEEyEY0c6gMh2VaIGOUuWuWyvMt5gxq54ph+ci70duVp+kaKfQUgu74qgZNEk+6ILa2v9LVs
CpIkerfUtQC4U78YTdNupbCwy8xageumnxu/Dr66orK4EobpELfSJg0gnQTJTow9Z1KMBfG+mOWn
2E1bQT6AhodXbQ0PStncNwM290yNHisTtFvMwTTML2u8UE2YbDwZNlYdDAtf0ZYJ36zxCZbpTXC2
qjmrOmAKz6HzFkIlqebI1kcrmbE+v7NjVaYXRdD4bkTGfE2yaVOTCJMZK6MtX0VG8TLp0LUq44sK
7lQ5pobu+0VXxytDrR8kvwLUMVTIxsvwEFW4dHhTpq4lDPINLblZBuqRJ9o6lfIcQqQ7tJrULIye
Q3HL6oW/LFiCpbO9snlKpxE0S7qSJfI+axqA/k6L9HOr0ACNx30rQgluUnuqiZYL0pUlp7vWTF+K
aVhZNKPknGwVIb+Og3Ep6NGFIUPSQJ8oV+yEIeHoUnuw6CF5KlhBECi22vou/d1VJ6BkLIRdnIAE
bIbeKa3nEtKpOIi7ThrXuRhvEo15L8kuZdDsahMaC20HWyhEFwtRyC/5nCvmPoUBHgSSY/D6Ej97
ReDbUi/Uy3H0r7zIXJnwUN41Zkq6qrTrLnqRp11LU9PAlR0UxmUymqgl9cpfpGp2TnnlpZBeR0xr
kCDyUZKpCAtQQiQajGXkqvzUiRWd5CxYk/11VIvytlF6uxOsTaI3zTmTgBvSdxBrLFXekrML2XTR
mXf0GjEr7UgQzXRnUWHmN6aM+Wxs10oygYc+dOGNZQi430gP4qyBZWlRZ0BIAhkDNYjpErvKJPVr
S+J61Jc6NzaVINIT8150Y2q2Xuw7puSdhAK9j69SfoCwzbR1GvbUKwgiEmOTS/45F3ughmhksLAY
CIMZzNqEZpJAiMpXRUshoHAYlU3WtPcqtBaeoFmQOfSqGeA6DagvjaJtStTOJnHtciE9iSjrsiG7
RR8IQPOKbMJbrc53CrSXiicsvYRCEBmCT/E3kMeB4JDCjHZq/TZxp/yxWweHbWaPzDYQzH83Of3z
YduabZ8fto6/e/yPw/asRJ0DzEWZCednLT6fov3CidqEzAm97MNonYxZeAqUYswa3/MMfk5a+BQz
SYi5UBJmI9ZvJZvPdIaPW8fXK5e+1GJRl0KgVWIEXWLqCsiyx2wpoBVisYUUtpFpvujXGfz/sN8a
uudKI1Gbh3Cf35P64Q26YyqXgsH7nQ9oE2zG5fDWEmKlu8TD7gEj7UxtHWH92eLEKakrU/RYdgUv
cep9znORo9UrodjEi9ppON0gl8HG7eCNYQlA31PiTplOwt68zG7U3ZjZRXMTvyB3d//Yd+v7cOz/
cXcey22jaRR9InQhhy0CMylSWdqgrIScM55+DtztsWVP9ZS3bvdMldumRFIE/i/ce65F8p0Ei49W
TaaB+pfWEA3050/r/3r890JH0YEQ/NcTzcfl+14QK4KMReSf3AD+6FtvuOwFcQaCcVYIM+Az+f3T
ShEE4sNg1MjT/SoW/Z1KZ5GE//hx/eWp//RxLX1rarU66/cSbHkWYc5UnuhxbUt7S7LKy5rZlpER
tcMaCQgTueshZdDUn634Ofbzbdw162Lh0uTatuy07WIN6YAki018bwjIpqyR4+GEmcALGWxlXAg4
dwqihQxHs14HgmZDhX6hj5L2Oi0DKAh0ESSuzY1FcR7a7J6uBD8/DksoRzy0VxHrDqRNsXSVSFDp
Fp5fJe3a/nkyoT2H8iaY1cw2Qpx/luFV3X5uMgwK2canQ1JN4McmXWZLvno3H1UlcnN5Xg2GhS0Z
3Fw23unlcMSi5+hmvql1eWOpCXa9cl2rul2mQPawbhATYE9heKsR+ZVGkmc0vSv3lhe1dK2iuBpU
wU2U/iBO4wvDtsfW0F71MHjsEYFbKiLbsEmf+pItkp+8EOOKnS0vV8UUbCtZi9Zli0/FGoZ7KvML
K7hdmJpXs9x8CP70VMjaweigzIXz0UjIi5baUy5W6OaEl7QtPa2ZWewJ92Ux309RvBMGcwu+5IIo
Bt7S4DM2pDukTnPaWvRMUjWbHksZ+bdXNd5ou02i3k3GBIVn7OSdv5emkRwFRn3cwgbb6qv7gnWm
m3TqJY5QNOSd8Tjr1UVOlw5csXWJe9DQb8va3Icli9BiGWsqNYIIwj7NSrXbLLpO9flVF3RHruMA
S0l6X3QFnsRUJkRbmJipVvuYWnCy/HVRuRTd75WAAVJPV7Weu53MKI2XsFSJgtQ5eZhguEu8Mus2
2HDINA71DU9sW6QGeVkyOQ6kl+KUjutjDWnbj7tdWzMim7rkyleSQ1dCQOz8KzObN6bc3FRF64yS
f1Lj6tTMEpLacW+mLYBxNn1Wf90HuL0bc9V3/IRa/2wON1VpXevTqRhbsNosZqfxLQ3gYDWNQsMQ
vhFidKqK6SK3/VWRZeeoSgS3BDvj8mN16lbFmoMH30BekgJtLtKHUiqvjYQBetICwBA1t0D52QLY
omhhN+Zzc1e9oVHYzpp2GAy7SvbPkwi8RgkgRBoAK5kAWkaxirIRVHdFQOUUhyS2lqErRoh5pYkr
kKyw3ikDdavnebmzpr4F3qsJhIdk12QIPOuphVF4ckVSJJ+kSvQW8qaeUWnH3cMYFDspwYljIgcP
OjK+ZtU8TINy8JvBGYijVB9ak01oIq3LhEVylL8N4zIlklMXMJCXlFRn7L6tuDdew74/DJnw2pSB
D5oXesAQJJhsA/EyWOWC9DK7lR6QW6jrdFvSLskIPTShqRz/2OOLkgPDDz06RxcjSIab/3p8kS7O
+fa52Prl8d+KLQMSHQPTb1EV384uFl5LwABIqb+hHYvE7NvZRTlFSoAKwGoJyvlK5PmmaSEWA+bs
kinFN2T4af1Ol45A5vPZ9fPrNij3flx4MRrC5agI2g5QemWHSik6c1cpl9xs2pVQmo+hn18HjbVO
EazZ7L2fTLMG1JbjaiZtTZxWZJOCi1EgzbIYUQkSL2iT4wWF2a5zdXbViiUuTUw9n2NDZU0WPQ0D
n9XCFNe5bz3pkfFczwwI9eihydpzLsjnvsFgNMnbcVL2A1kthX8nK60nskPvBwQnHfANSr0ksjaR
pm3lUCL0sz0LQ/ss5fiNWYgpzfKUHgYE5wqKmZLgddwC0ZLD3tblEsmOECEsTTTT4pmKj1A+q7rU
xLgbDBYF3ALpna5Gm9QUnTKuDiLR7wHG5CFH160B+fdZBih8NQWSfWKi6KFjStjQoRK6F6zwTlEQ
goTGPLoV/VU6opRjqEoagEBpANh6rRbdXZxM+DXGwrVwUJkNRkxaoUBMINGiIUIt4EfKeqix/GUi
Gz0oRczaVN+bU6QjQk5waOHvwjJ+VceYoNbQ7D6COJh3BlEkaiXqjjbNZ7UlpURb8kr+1OubutRi
d0FiJaIJ1JfiohL71/J0KRe/X9//8/Hfy1NIckgvLeVr3OUSw/y9PDWhWYGgXORsnzYX2l+o3JA2
/xzPrP2FA5AHLBUvpxFV8u+UptpnpMWvT3u5/H/YZ48S8Rd6ZhFBwKQmozJJhrc6znvyJKxDlCir
QQByPPhWzhUSHaKaJI84C8Zr0QjPZWU+jmZhuHWHFYbjVlhUknYAU5dMRbV2Yiout5KaN7ESUUmJ
No1UC72y+NLmqWVr/JUyYW8d1qI9Sf1JnsbrEbzRdjATL7DcuKdMrOsrJbur1euBECedlM0mY7RW
haswZmBfzU5RVZsIyGsBX5cL4CBkpHBmIRwYc2spjM/VAytpNqwgeofypUUm1BjvQerv9RrNUkxy
l5nkz9RGsK3EE9cnfuWUWB1UbxMRwyw8N3MdN5E3qtnDLPX+I5ObxksqaVXm02NQy7tm7uykIsQZ
tI4cxZWXJMFG6tODGQPUtPTmRhRnWw/zFYc9u2dKlrJwDfUtbSpb79+ylBQQTQjOclVj7LHQyPSi
Hfm9ib0ynTObiMeTlEdePzD/GNTWy1i613W66aX2TddfGwE8s6kKy1475fWUriTSaBRgPOd5PBOb
gfYvtyVGxgcpLlcaOCGlxwTS1EmwDjIh3ar8FKxaHq+UrgG2xIwm3uqdiB4unvwNUStLvJZ2bOfx
nnrSlRjkNybpvtG0kmPCRCV5o8a9U4/EVCpULiJGlLh6yA343tZ7wxy0CWxz2kMhD7JtHK56fqCW
WoKtYHCG/aTpbiOeuI/jB+HXXg9uNFPY65A55mTY6EZNkZYys5sCxHKRbmCzKpW1ld6Y2tEPJNax
hsuUEl+M5qBIJPb7PrX2WdSF21iq3qa48zezsg5zfRONyJ2qQj40PcvpWhRkF0YvBlb+hpkcYwnj
Txmd+ijedEwFI4HsZuFpZprWWjitrUu26Iit3mIbE6eICEOW4ZO2SEBQTamFAkG0ZpvDEhyHnR/G
uwh14wrxpOZorWxuNQtkTBOUgSMGCIebsA+cMEeBqOdscxT4xqXwPqnNrQGEwixSN2MI64VSN6IX
GfpVPGjn1hTGbbeEGMLmg7WiMqkuTimaAVz1+7ENlX00RjezMG2py2/b+bEvm2IjMYG0Bmivivae
y8Iu6KeLVbM4jBCPmZMnju9WJthDGj3+yeeByYHAoh/gEKNJjX3uv54HKgXh5/Pgl8d/Ow/Ev7iD
o2/6hxT6g8172csAKrb+xyZbg3OBphoYqslsYuGL/lfFzJHAWog6kap0cYD/zoGgfK73lgPh0/PW
f/J5tyxKCi1rxj3xSz3Rt+V+mu6KCtC/eN8ZyrqDbABFy55Tbnh9z70tSbeBbG3bHAulLk9XsV6V
mwnz9JoCFsq2iuS03KsyIYncbrdScFO34oYsR19YKhlnEKv6rNDsRhN6/jz48Ot50xbyvaK2B6WN
taeqE7f10LtMJVddK4EkS5T7pk8/yOncCXm/1ue8PWfjoqXS5cd0vi+1EG+nIdCNj2rzEaHavR06
cTMXEsj6PtoqaYyqXwLKiF+WgYWvIuPMOOT82mkndIy6spdHDdj54lQXPUWIOa6uFOYzhDv74ytc
OYX5o3Qnq9g1WVlLU233EOLMsFlWOXYFDYP7tp77NHrVhuTQmY29kJD4Mxtoq7COg7UDwrDu524X
L0GMZi1mcKSiWUA4c9vFPaDLwci25vyFuAXtVM5Z9yFEyithIA5NvtMK4YreFfVNKX5RxeahzeRd
TvjSlIjXiZysrToiciUobuvZP4pdC85Zrp1oFLZmPzn5pJz4gXtDxxYNo5zekhnDWu5QpNgajd6t
sutOu5mD7kLM0bYrjIMwh82hMZEyqUjMg1HZMGNz1FJmP8RTByDkGzX3K2nfsYEIynqbgavPpWad
pBFprm+oaC4tzsRsSta+VD/FMTI2s8iBjpCBkE+Zx8LgeuoThj1ytzaz5AhDVnIklAA9ULsyPUeS
gPJc2pe1tLaU8rYy6RqKYlcIevDC0JqAPF8qdkkR3WvRombW0J69FbKw9a1BdfMyWkWmgbXkwPLD
ik8cQ95gGAQAfAi8sct2T8KSpQrCypD2dfQ4VGzwczb1DRUCS21FwvASGLtC0RI2iqQ7RR81mu25
N3kL3nog+T3vCr3SqgnFtRaVR1axKxM6bjYCACtDi5x6osauychVVoWiUjkI7WMSrizlFplWMBCQ
XWn3kalkbhqmH0lhWbtJHTpHLx9rQV0HRuaEWVisZI4QT1f65KQWfeWxuoUa1urbpC9vQW+TCRRk
LsGa4h9tQVwc+QsJA3ehBSboX+/lgKZpcr/fy6mxF1XT58d/793JeeKeLFGsc1f+4V5O+87GZfGb
yMo3msf39h2GkgZDiaQ/9Ssa9783c2RJbNmBe6qq+rf56zdu5+xlfmnff3zqIHw/1/eVWqnJkGsK
Lls8GasON3G3Q2p61+3mK0qtuyx0Bgd6e3g77JppK9Ue3mCDO8qr/AzzBlHOq8qC8SUEEsNn3iZY
Ac982zkCdl3tVrulKOs8/p6wmW/UayZd2Sb5MN5rvpfIRW9rV2gWtxNMSJaitr4omux2hdD+2HjW
FeCi+/4RX0lmOq5+0ddHc52d0rPsVKbbVk/mB1kSt8pKdmTn5WW26es35YP/llPiv0BMcvi69gur
SH4x31usxuqekTYOFpupHLcLJn7KBW6mB8JtcSsfZC9dkWfixG8ErTDa9tez23i9W24LhFIOueeh
z1XXr+O38rY4VZYH7hpk0KU9DF5jjw/RcxjaTfRWvI8vyXEanEemn6Tr4nUZ3ebIUPZN6df99lpw
Ike+b7fkzlSbY/pkyba5G2NGIwVptc68SgENUMlvZGLWnxlzt4jR9YDIXHUba9ZaRAXfauomiDmj
vPqFZkWkkF6RVbPWt/WDfwucyYmOBsQC7BZU/AwbnNfSsMuNdom2+pV/FV7rj1+oOYkKuEBUIWWX
+TESIYrP83QTwTc4wYGjr7IxsjSP0bZzrSPFvJM4WzYAHyH8cUbGndO96m68KtB+TasnAfN/aC8a
pu5qPrYXx7+ZViLBOdbFv1IN6AHyo3A0r3Q7tQ+veHlYROCDR7GE1b2Xt8rRcORb6wsSK9gD87pb
LSxAT1ujDVrX9/iDxPfUNR6qxDYe6ngFBnnEFgH6v3X0/HZ6YzhrY4tiDi57JVoj9FtEDb/CYbEQ
InU5bgunOWvJsVtkSoteKVmHvjs8aaIj8+G4G9c6n23PXClfCAevzsW5vJ493oqDsVZ21aG8F/Xt
8KZ9Gdd8EiAlkGQ2X/oLzV+A+RUVCTDZcm1hRXRRYJkbrCHScbjC+lDrtykqBEAKCH5vgkV5RU4A
yYS8fEIQ98tOkdAXdyFfHbX61CIX24MEQMY7XGkYhodr7W5+rnfAApRqD28AbW3rABCIQUA16+Ei
gGAEukBloFL/ABNTztM11vX0kdGwpODTRwLQ8LaY0SYX1sIe/ztrTFCvdCNa5BpsJF3lFp1Wnl3h
1d8ncAXJasToTuUCi48riL/GDiB/5Vt0EAqkm/mG/4opnq/JvpPvRnhlxQ8pX7ADPK3xalAGN4i2
fAmiXspXKzy0xlo+zsWx26lrUqnFtbwOUUSaG3MjnuY38bSAAf7UJmM5WJY8QxRQoNVlluLcnf+l
yUB19Itc9pfHfzuYTJSvEuLXv0VcXyVe3+Sy5l+Mo1CGsdzkLKQm/3GuzHHB6pXpscFQWuGk/D5X
NkT4qzQZSLa+Wup/42DiDPzlYPr01H/WbXOLDWoSDgjJmpGkltWTFSuPKp8RZrb7UTOfVRiUaJrE
LQ0aeX58sLUpXlb5cBbU6t6oRmAcOm6vmX2OsMwDnhIptyPLss00OCsMokomsJaUuGOX3owz6iQS
9hysmZux1R/qrNqORD3l3S1c4vWE9qlpk/uh7DcjIyl9MeXJdOJdvpEMAlS0difOhWnr2DPITt/W
SXWNEcGxwv0cMDyTR/Ewz8Hb2ESXfsgf2pjbnNVi1hvu5Ly9i0hFCokc7/PgGpA8SxdWaqj1hdUI
BWQa7bpcItAHPBMDCvbeU/R1klnABKPtGN8oigo9S7zuFI20Lm1EO7qgt7rAYoc0GZypYNxmPCko
nRlf1GBUSuFaCtJ9bXUHwJVrCvp1RQpjFREZ2BaFby/SGjHCM5nI17pgEsmq3HdsupoyX09NtTXy
8FnND2rWn1Kru+7kAReL0FiPJcl211OC3iG2lum3tovxbzIb574Sj97Y06IZ2gXbNLysqf8QeogG
iSYFRD35BYj94UYo+vWffOFT/GGjAvemw7X8P9MFFJqfps1fK9KfH//9wpcNhGEI4eWFELAwsL5f
+BiXqFKXFHcSk3688BcqxiLLYAHzd9zp9wtf/gsqBmMQ4x8q828J5b/aJH6wUSy19Kdnztjkx4Gz
0efaOIijstM6k2vaQsp1hAVPLzux+zf1uPWw3ADN4VCJFjVdz/bLLizdKdL9jJvPSp+q8CMRJzce
T+yJ1lHquwVyyVnKyU2Pt528Zdt/z+TSHcvprA0EHFRlh99xUX0P+4DNZsy0sZ1LcV9U5BWqbfAu
12Lg5ZUWeoo27eSsWrftiDwOi+Ucqds5m99HwOp2VZjXjRX6nho0iz/HaUcCjlmvK5l6IqXvxRBH
un6/tY2UlOxC4D4S6O1HwraWLb4c7HWx88TKf0BoG8KyI96w1N7DjNHfMFbJHztyQ8iGFBp6ACQX
cQEI/L8VDFuaT23a/3r8t5GbhAuQIJJvaNkfLgpGbiikOe0M8b+7lm9tmsquhYGa+bff8Kctq8U/
PFkABxpf97cuCvln98jPT1376aoY54H5vR8jfUCq3wgZddScbHpmwqWGShJXoKF2TqUUOw5vW1Jb
e8KiXlfQttjR51136DRmcbnGujQG9KUqJ5J6oTv1J1WZT8SOG9IpAPqCfeZQKr5Xj1TEmrCWAu1Q
6kDxVWsXaky0i2g3VsKmlodtKq4nxYL12n+Iow/oAsVISIxeCpPGiaz+XQy4lwv11sAqHwv5Bx45
r9WnS8zzF8Diqhy3cHJtUSqcWBM3JnoP2LZbBeCj2KarSSw2flpdBuIbCc4anzknHBAEEOiAOI6J
1bqicVOSqStgX/N9WjDRcqPCPLftFy2t7LH5qBcpaE+lneGLk3NzJeIW0Zl69VJ0maHY6mhJYzSl
en9DKopToDQdZW1nBPKjhQJ1GiyXM3UrLOkO7NptqcjffcHinqJAJheT5ywUNgOq1nRRt6Jy9a3S
I0XHNlG/+ux0lUwgMbO4Khb1LCpZiW0uM3xOT21TQz9oJBXBifJsImYVUNkai9xWY/TUoL9t0eEK
xWsZ13YHMGgzp+lJJztcbRChoN8NssyTRCaL6HrLQMC2fBtOR3VZl+ftpol7wjGyOyRZ23mWR3KS
0lUiE3qfhBfVpIIJ5INCTw8g080WhXHdC1BnWQ6Z6d1UVIdsithmxGcNabKeJW5fEdW+aJZRK9wg
JVn5iJnlr6Lm9iSJ1rrR/d7TBKBAzJGh142yCUWIdb45KQhG7k0SFkSGpcU0nuKwcFSNrVt8FMhb
NsTBMwvcUMs4rzBXBa2oWAgHI+mPpZC7/OTf5Fp4GBp0lBZ+7LafNhnZd4wanQbps2+NrjoobmWN
66oaaYrvtPBSRSTL3hpq6YSszepxiYOeHyTwGoqfrIQuPBKCSEj8jGjduITNMkND0jk+SoCLC+vV
ErT1XFpbZSQ6dAQGRqvad0+UiGW6VYbM0zEbZISazkX04AvFKQh0wn6eZoW463ZdD9V4tIiVMzRK
zqmIk/sK+/pKTPSbShJOvRaFT3HLdSWmKhn0aXYKYjmmWxyD0v6TSyCdWaxEACM2CVn9v4KaX/Gg
vzz+Wwm0CGqQRKPSMTCwfOp9FhchA77vxLBv93oFgAxSZ04fjDGf8UnKX4vSRjQp1WQCdn7vXs9g
8NfO59MLX0Z2P6zcdTUUcIoUxq7JGAPXfEzSwpJIDQ5uAwhIc5A5c4SVpfQJZ5TISBf1u6lmD9FV
mXHJxcC4mJYwu5LF7C7oEWxR1ZwCQ31p0xEUdjlddTDw8edVVTdt1b58NzMVuIRCRySHW1OQ6XQK
pxww1NUgILPuTpoqYBrh8JLHvunqYq8RwVDGqaeFPiVOHJz9CQde+CI20raiUUkaOowibx9TgN1F
tZX62m01ac1762D6cCcxXrcy9MgcbkrjBNJ9UWlANepj4WsJq/ti2gy0cVpmOX2nunxAhi+K0sed
3XUsaQUSC177mftPA7VhQhFaN0elIRYmb7aygUpvBpABmiKydnmxrB4qiwNFyxW3kObrDPGAUhAI
BOaBEVpEFEXFYIPVbIfEVWhPRbdmZ+Rk5mBLIfwdOXaDtq4gikuoihSzIE0gGUi3CvKARHolZ/9V
V9dFbl1H0FLsSJb7deP/2faDpYNfmPjMqVGk/L/hxa9RAL88/tsFzISCfhavmQTi/u8JxfceBvUL
WGHE3oAePvUwXML8nqNX/Qce8b2HQRRnLuoeeGrccPjz31mSfk3R+1HQ/c/c5r8v/WtUwA+XcAMC
Wh/73NxxIhC7BUyJ+N8sgljLjjGku00jrSC3katurhtlMwnDR6DTDAt0xdPSHS/1VMfmsJqYrBrF
KVeItk7D0KmW1rrR9OwczCGDOfpuhf5byQ+CEj9PUYPff9yOVX5JBE62Qr0Wu2mzFDzzIJ4SZN33
kRjjsIlkiDvLJdzJM0HksT9FnhCN7QaDl0XAsefrL6KVzq6Stu2mULNTJqcbST6hcV1ZA2YbpdiI
kfSsWApp2w8ESNrBoLtVGD4LUcrgLlUJlm0W/sMMhyEhyyvHM5XoFBQvgTauh0xx5dki3RudeUQ8
ewCm6T4NCZ8epGK6Jdv1yYjpe4jzmhLNTdLEqTvLk1sP2r9Tl/5KKk+z/1hYbO5yShI8vESF68lt
01zp7U1Tmp4PYb+piccaulXQqIe5So5KpSLoY1Vp40XZKhii1f6YDFAdMuqgSsevNlWtJ8j1Vowq
Nw8Mp/Fv8wUdoIa3Nb3in3wsw16BlYbUVQbFsny0/20kCWb7UxO29Pc/P/77VY0JFXC3CkKBkQY9
zveLmii5xduvaAs1bhk7fjuXGUwo5pJ3abIvQ+zKsPLbRHIZTCCWoG0UVW4IDFF+YyKp/690px+e
+d/olx8u6ryx4mycWaBLt4NxI4iHJg8dELOklX/InrEiSfxBe5neC4bde0pCCX263eruTFR7+gRE
uXqUwxuEr8XEej/xqG6JgmRe4eQhTs9b/n9sdyVYFq4G3YZ3fw8QdLWYiTDCW18AfqbZG8zrrNt2
upMkp4wlDAZNFyO+14e3esNCJttOb/AJhWjVMqDXvmYGNSu/eIHyhOTNOIrjwvK2HkzNZRPCMu+e
e4mW34rVamjvJEFaMcaf1qbDRIR1UOCGXuyVu3JX57vJPLKjyOWrcpetEjdaGdsLsgSPRfhhvmHY
zx5hEX6M/A+6CGW1Ji3zETTurUNYGkhIJ6crClGe906A3MsID2LzHlZbgQR0AzYT2SAVziuySV6W
3xTgtyyrcPrmyZfYoKVPhWRiPrTZY9iznbqTCZZrJYLRFo5SjeKYLI4aWBnoXxgDaiLa8STYJds3
DZN74A2PhsZdM9yGMeybpz7H4aCsRi85FHwN7g62amznnbbh7pDS7QFSqKFsPwzrLtqpDi9M06/M
6ZKPAh4JNzZsUeEGpxJI4LPCSFDJ7doKFN3cEHjA9mm8VsM9sVC2NivAz/kphg/iWbkOjoLTbuoH
65TgzMSJttE0+oRjREaM4KmAiD/Cc3cfvpm76mTJbgMN87461dvk2nrsCdHeiHzo0PPBUMjd6lln
AnYZjjzxLVZWVXl0IWrC9w6uiDTgdUiufwG9chPCtMZpeYax3rrJw/ym3KTb0Q04l2ycPc2H9TDR
kL4SI6w6md1j87xTj9G9umYLiwRj8pK9dEi8/ibawI8PNu0WWc6KCXcXwaPWgrtxZ6y/yAQm3ey0
S2+fvwjuTe+Zmy8jaPHxuva9oN7mm3eCS6oLEHQ72mh78yxuR/6+uko90Waujh8JnJDz1FlXSbdG
Q2gc5x3UBndKSHuUbf1VxKhrbbIzqVHmqnSaTbPrvDZ+V5UHBNGma3kWwHZbPPS5OwereI/TNDtj
PD5ou2JL2tRVWp7I3CbNvP4QnlHZJQfpwodgjd11M58E1sozS9iczxOioiKCoutp+auVpY5lJGdp
tg2LCfdZCChYb8Lyhouz6fWdCKy9cjSw6ffGB7ohgIULsmmrpeeBRQMrAodBOnPF0DPu1dA1hMwW
T9M6AGKoroyK3hn+tz0eg1cUo/tMdgg9ZEpgyaui3DBh6eZDMpw7lg0v5fOQk0ZpC+w4c+B4kPRR
ynOwsfywhV1efQT9zheu+vwmeqpP45fqlkFGcUuMEOUF2sozBMAqOQCmZucQ4zMnRc+Jid9CtGq+
YGSeSbycVnq7y2fOXIKElj/Fm35OT5P7xACVANlGZPvJjQsiCL/NwxXFPEvW1rDzB+Xav+XXWwkl
6FDfi51DaAfh9tFtcpvd8t3Tk7HuPb6RN7k4Znb1fXA2dvkpP8Hsc5adKBVUbqsPxQ3Vev3sP/Tr
wq3tdJNuFkx7ssrcxL2TbcmT3Xg/rnFp7/NddZVdMQhrKfDveP/0B021DW7OvI+qXV/Uvf6Q3fBm
xhf1BQxm9fVf84X3kvd+ypmoIXi2jXeccSylx5PkJWcYsSdtN3qED/GkVL59vJcP7TX2oOqpepqP
zVU/2riQzYd0l/NLc0S3ANxRbJcou4g7S06inyO/5jznDrilnd+Hp4wvm90Oh26r3LezrX1B5c+C
94Jdy+MCZNRdr8JROFpEmsYit3uxB+pvNQeJUmXsdPQTusnet5Kna8SjBCCp6471rqUd2NFKW1S4
iuzUffaK8/RILvLqjy5gmEPRq5OlszBoqU/+rYBhT/JLAfPz478VMMZf7C50/NaYnxfbzafViojp
5mtDQl3zrXih7VhS5A1JVxXMUj+iZ5W/WLYA0YPK/M+a5jeKF4sq6KeGBAXS9xetLTOHH2qXuDBn
TcxkfadHk7CR+QAEYflkMJBdJUHaX8/mMRY74mCpRoTgCnsLqYk9rhFdyhyDG4bUGodhGknNo+Ag
j3JgfeJUU3vXD41x1rUJEZ+YCJ5hRe40Tl/yEXOkyb61CQiCR12vZvopCkQsONm5VoEram3/FqMq
98E2rAdRHm5hhyN0zqlD+nGV467zEaeYMlpL9Dtytg404wzmDyjPpG7GmKDO+kvH80na/t6qk49+
SfRRTGW6Q0fqErn9bEXCQnUwb7SxGLzIN0kN8AdeWgHRxxh2FsWVkNX5WuyTQ6KNB2NJWpjbOzXT
Vkrz3vfRCtaJN3EvC+F4qAPwuVHG3idAss2AGrSuxmJ6pyX9DajRvSXP6wScfy0JqzlDX+Mnpymb
iS+wkNL47Z/roFl2kgbNN2MyMOPSIpr+9wuPjcLPF94vj/924YHzhx2g4L+jhzc+NQ4MlFQM1gsR
bPmD71cePh4CYa1/1Hc/yKVlxgRsOYHuaLi/l2bjN648+Wuk9eeF5qen/bNg2lQKcMaVoe+EYDq0
QX0nh5mbSfOpSLPIhbBrlxZK51YgVsWQ/Yfoa8SUlm2wWVIIyazuh4IPF0uGWDwkc0ucjNV4EDE8
DZaqJIpU/aLSuPOImEiYQYWgEzl3U7mVcLSUcnvuNEr6zOoPRk/Fxmrnvsuh6arGy2zdGEzWRXAs
ERVYbKZOJdAeCFV4EllPTssJ6E9scFARMR3tARiAaor6vVVY2nU5YWlTXKtVSJDBEpKReREu5UXC
tL2eolVAVLcAUiedEq+dLxXCLUsi62ZA6zvoeMlfzPwpl+8y5R0nLjkuxmvk57xV2o1WadKGzTOG
1nnoAGZJHsuOwZETKdiadXxgPuTOGm+HOS1k9+S9W1KaBX+umI1S3viyudOXLOdQ0SOmmYaXRPUe
drGdqtpKz3r8tG8EeW5kqXI7rX2sLeO2n4fZTnTAw21FBkrUvGBPXwtGsC0S0owywIcx7yoxFvIq
D4Dwyh8N9hdn6moLvwxQ61jOOiq68ZCF4bWEditiGplp+PkSImCSRcOB00cWFOSReI7tVM7JdNG6
2RZFwSU5wdjK8fCkiPHFUHtg3Mqz7JcHK84vbUKmYeIn07ESG0+uqHH66i5TVZo3AZULE198ua16
nlhN62WMsr7DrUjeQxNfAcFc+T7LrzAxt21DY6JUp7G2VhiD93m0sLcka1uHl3LmZp5oPEcAPVVX
nXpwz8Fc3ZKNvhZrY1WEdEFzHDAUEi4sZpBlW/mD3MrX0YxNqVBvtbrahhifOiqdFs5ciY+wFbe5
Ejg1uOupW5VEBDM4xIXe2qO0ncVLg2bOj7GBgU4rk23AQMsoPB9HFrCacAUw9VkffNEdijE6/8nl
C2NF0FvYgRdql/h/yhfYFr/eRX96/Pe7KEsR9uDEoaDi+qr7+jaAAerCYJRoVQ2ps0ao96c7KXaU
ZcyykP2/xrJ+H8Dwn7iTior6lcn4e1NVhdv1T0XMp5cuMQX6sYiZ5TI2ExiruxzO1lT2W2AE615r
SOtLc/UwtAxVIrk5l9OoeHUd7gZNuFHqeB2BlK50FJ2CAcAcla3QZ3ckqrIAX5RZpSijKTH/w915
NMdtbdH6v7w5XMhh8CYInQObZDNNUKREIueMX/8+yFdXlOR3XZ66LJdlUU12wDk4e++1vnXUl4u3
Hi9VKh7q0XIbtbuXl1u+LuMmGNhBVhgHtkUffSGgsXG0ihXWCeW7XF47tes3CYKN3CIGbBautdKC
M2K8O4ISy5nRELZ2HxTg8EeIWOpTEyXPXQBO0fdb0ts6ggHHOo93ZpjYUbkS6eX48l4Js2M/hU4O
CH+o0r0itg+4rXubrmeuHPuM05AYAJTJlU0k1zBtlFWbMFTsw2NqFNu4Kj+ygM1XmVn5gah7c2Sc
OixtI7ywYISI2D60MoysdI7O8LedfpwTR1EW8ngxr2ZZgrmhXkZswRhQNAl5TJEcg+k0pAv0od+P
mQYER90USruzzBuToZEaLeBXpYm9AoK6W3VBaSdGwwA8W9jah2paCqwMa9vch5fYFLwgLHARKuF2
0jQQ29JyjzNS5qSasp0pcTD1XKpB8TTSutvK3Gj50DN1oS/bxu2wiwZMiGpYo1TtpVPfCIVt+jCO
e0RmaH2TrVG1bjBIwtu/ed9grMFEVJWYe5Jg9L/7tsQj/rZv/Pb47/sGM1PEX1gI//QqLJvD930D
lSkndENTNaSWf9ofvp/A1D90HkU2E5UJ33oplr7vG5B38KEsgyMdf8Qyw/kHJzCUbb/tG5rCi0aG
w4vnVMBZ7/O+UenyYOWxIOBrUNfH4tTS7kq3wlN2ql7Npd/o+GtU/cOr+aC+Z5fqmq5AcK+N1byF
iUrW4Lk7GvvyHJ/Hx/hcrWl2nYGhnq3W3hpvwzUW3OJChAU3L1J5iVVSKo/EehOWT7XrBXfQcPAT
a+oMCMsku7tiJMYja1bXYTjW2bGEvpqcWENp/KwylAk/wngVWAe9AxGzg/Cfxyt12k1g+uh7rovE
ZaRElgbcAHQLMLh5cH/qtOWni9f+zJ/LnatCW7m22/CZQOUDwksinfO79lxv24O1Kl6SCzvYcOWJ
34z3dD5zXMV7bvzdFVDrBwyE8WA+QMCudvDbaCkA3lMMlw0ObiE5xfTENB1Op11BNU4OpeARCAVT
aCQ08l0myrpbmlLUW5Rp9Q72tP+W3dWdmxAH0OyF54FQnMRL+2cpPgWY9mzhGTmJXV6y8BD2rqYj
6CAkfk/fJ94HN4BTvkR38nHYJ1/w7i496XW6RnK/hox6R/ttnR9qN0eKH53ztWwzXNsQfQ0Bd0f0
nmeechpH12nT7au9fBIO/HPf7GFkw/K2dRRT8VrQnJk5c+Euo3DUeYye7OKtiqlcbf807PP38oXe
jvbODkUtR4h89AwfvfranjBPPEikTT8BUEXCMQLXAYgCEgLkrLq8D8mTckWS4z9JD4tVYL5Gkj2+
E9II3ZRuHn1tpPhv47v6BkE8f+EkZNLb0q7NV+M9pTcI0e4uvZhY4+/Ex/Rq3RSPyRubLNDKDmDZ
a0efFnUvk7IrqqeI9+w9fe/2wp9tnv8vS1vS5AXn8XM1w1o1EJAydYHxtviZPq8lIjqkHBRgQM6B
Y2F/zFztSXREZ3QHb14xN8NGA9Ke1jHHPrrOmWfsJf5PsGVn8mS8RI2nMfdovHArbETYx/FBfuFP
d90uYWbADKEz7ibkN3aABSdu1qiTjFWs2LK0SYy7dkDm01x7A8JjheGhcnHj5Tfquv2C42GsNrgu
nPZYXgAoOyby0U3tok5qOxdbI8XNmcH9yPEWkOd98TiXtsmTz7f+bt4G++GkreqDftHA7dtT7zYI
fl6RfO+aHfONZ83t7GAl7hOum22wkk/DZQ986It6kXBZ71QMS9FJ/UhmO7/3L8ZdofHtX9R19WDu
gs1wshgXYK8QuRSN14ZuH599BG53E9yxWpi30FxYiErv+Atvms2wn8yL3J2E51gF+ZTfauANbgEM
QJob7FDcByYdCPxU2NE1wgSc6A13lbim6c/dNMe7dJXfJdHVhCXsFBqdmZ5mvB3IwrKdgq37ViWs
+WkEZUoQfLputQ2mSljLyd6/EP7DmHO6+smacTJZLwgn2t6x6BXD8q/s7KW6nXZ0UM7zU37P7/F7
afdMpdgd87vkmK3bPVDTW+NoORGffepWR+asXgg7mn3MfXsjbMR+R+C7b+/wffmr9C52Q8fY4IDa
SvZijUJFwRUEPd2FiMDjYpf+0il0JZed6iG7zU76uvOWq6pxKDMxekn4kgrnbXSBau/7VbtN9hyl
jqSvQkm4mhd/rfN9yHS3gQB4/mY6h3zXxib8A+/JdBnP/hq01DplegBhbLzVD6FbrvpzZferJX9S
2FubigsYTYtD0AJ5Rl79GNlE7xGpGTuJ266lbXjAJctaoAB3u2NxrEV73qS8uOnIYIcfTMima6xA
Dx6EvbAZV7NbONF6vEwSqa7tPvIIU13Fq8hT9v052fd8qIsfbnUOvH5TrQU8Vjc9b43qMGtw+Li9
wSHKB543qUXH8I6PYNXexG6xhlLjaKv+4K9x6Tj6tfGydfQevPeP4TnaVXwggGDdcRVuaVFtq8eA
K/Juccbxeb2HrB+Dcs4GQZG8gBo9ZLchKSigD76293BlaDrgmz3JHyTbRLfS0+DxUjreY94X3lFu
JvY1dWKn4s2p+dj5EDfzJlkH9huUIDs5jhsqTCfknlrsIJNbewh3TuRlTmvf8xtGSyo3oIh5k7Eh
MsYpzySaEovM0f+k7pSn+AY31ZaLsr2nzf3GYY9LrVsnIM+jjb8WP6TQjfi+Ty2GMThmzSr+OuFz
drXKK0t3mZbxrV6525nkLN0Ot90xvzHO/guGx3FclV+qu/IhvZUP9dE8zV/yQ6XZsrHkgNJEHKWV
8TV7M7bTRnTnnbgS1uqhusuPG+Vm/iqdxVO4k932wswhrVYgran/w73icXc6T3vrHrxttpfuio/8
oB+nHdvOKj8DMtn4N+ndbOwQbmnYsZbkgBUSV0u8RbbRXKGQEZhnTuupXAHs4Dnfzls6CvV9R0Pl
pjkyetZJ6fL3Sr5pY8c45S6gvNkZn3GXlNJqjLFjOjBQQugaJA3dgqWj7zrbUokbxlGJ/DLy45ie
p/i97+60PUOH2/kUHIR3FsRWOegP5I1lzYM27TPprKTXUrhSVImRE5f4Ho8GAXopGHnOIYNqKyQK
sXENdvlIPNHg0Pot+ru2hCMnHXKZOZt0KQ7mGYyYE7vSKnq17tQXTD891wYv5ageMVC72htAORo6
OxkjWf407MazdI7XLC0n2uJWLKE5bQssoTZ33WI/dh4+HHE3ee15OoLGhdL+HrH99G568K/pE1r/
EyRyBlbKidHZRjTt1DPQjtg906gVy+WVzrPb78OZFCTbuPXZNyYWmnry0Rgz/OGMuIdTsJEPHDPI
s02f4kMH8T7Z0SsruLRojNnCOWhW+YEoCIeOmC0/VaE7cgkkq+Uuzb3sndscPzRklpna8AjPLVM9
XEcwm4mJrnSw1+7cuAFB2RPWfzt7IFCqqFdt4HElMr7nXsBtLDNXeI203iNtBofNPIJZtHEd6Pvq
HJytZ25oyzD4wki+vJffBdFuqcFg6IdfuV8Nr+3NfN+8GPtsN72Kr3Lu1nfyDcdOj4xaR9hgF1wa
cW7rmHukd1tMSeeeLY7B83p8245v0SXavUcOx0yP089O3pItzNtHhNy5Wwee5cVv/T57KVfyzvSa
N6a7ZPXu0tX4yHZ1lzHDTg/jU/OaH8SLsS2P47ULv62TwutXxBx8GKvpmL0Qr70iX+UYvEt7bSVh
2pT20P3Xwy54MO6CE7eCtb+NjuUes6p7Y7rpSvbYR6DWyw5nkquyqY4k7jmIbPe6syb7BUevJ+0a
l+gp6eC7HIpvaYASpoB7xIZNaD88tVv2Vobo7R7av3IrP6fnbNdvzXXy4F/GbY8LeNgB+EkPwjna
HJUz2w1vpuRYXEjcgLhd7jppm7zU5/EQc7QGo31lyM4xnot6/FpFTvOqX9QKIJJXPhM2RYv0Xn0g
s9Uf7OpqrJpX84JPdVfSDGschBANC4vUM5SgzGwRU9i01R6mdXwJj90DsJrOBH290dAyKoc5oo3m
RigjSHdrV032GLZHo3ThpUM3r2s3yVz11eJOJ9tR6DAuJKF8cmXDbi/hu0Kg9FNCVjNPhtaGsJIH
F8D35IVfo323lt7mt6Bw6BwkKnp7h1mNysQVcQbZ9oJdsSFzPCMU/MAx6pUXLzz19yhbvOgFbWW0
UZ4CBGn2+Gx1IA9siVvg/XgjX6YPfaed48N0q20L0g1O4gdycoJAv1a35aNOaxOz+EN6LyOUeIhv
Oo/2RICy/4Gs9eFoPcrjxmo3HZv+ZFsszw0eCcoc3rq2JULJFm5zl7vessGQ1bLhFle8SI+a/2Td
0mMgyU9pXuX7Xr/3GxfU4qriks2y6lgN0SUbYE1m1moRAqDxYYHvh2d/ZU7dEcVNUKo20b7AFleT
crPE8RjzlT/nVy/uOuBFdYRdefTK5qYBhk1/wyAZIt0bXnDIZ26lfCp0rKIe01NEaJly1IN5q0fe
9HWGjP4YIBlA5W7Wzy2h5yMvh0zCsgvR3sMhYV8/WOONMN60CQFzjlTnXpF9rXMn6VaK/JhDDU0o
EsxVInmzsA5jkiSwXyDOZyof22O2MXsbXBBEKDNwI9XtOZ+RW8Pmw2FyF0DFfFSO/NSd/9S126C9
NI0rrIP0veBVqw2Aepo+mwD46501nDP9WhA4KDwglwDElU5bK4DosYHOmupuGqQnXg+RrINxA4iA
Pv2Geqhp9sZgpwUAVircFeR365Dpl2mpF7ZZ5Sx+EFRHzcYq0CARERCuuj2h9NdlS2V8UdrERElf
mZf7r4LiYn3R/E217/bBXfzSX83Z1QZbNC7WlgeQmkhiwLEzdwNWk0U0hPvZ4iBRLsEVWBdICw8P
3JH4NSE1LGzro8QHnt0pgge1BJ4JPzllJR4i3PDSrnzKn3BMLwXaDf3tML6JrQeEQxS7/Va31pH+
IeYvTWcrGY/FLQ58ZfpamB/4L17A9dcobJKH9h1xQo0eaWO8d4UMzatamCeVa4pulmKBGE65fzCC
R2a18lG/miBVzqPIfHaf1LulxYang01/1Fz/cdEjVGee5S47o3RQaU6ixpFXROj64q01bNt3NBB8
lTpJtu8+7u52u9dX3kbnAAV3kz+pZwKfbXGFDNVVHIJEWxzqLX9Xdim0Vhx0lBPk1E8zv5s/68qf
Q5X+st7EAq0zZjWW3Lef601ViMccuqSws6JDrnHSttajdY1vJDClzGQ5MrB9srSDEqaNVw0bU1tO
Dk4n73PTLut1AJNBdwZOXzBaAHujMRq+jj4uGww68BZ37Fng2Lpwk2dHuA0txXiB2N6JEi87dsmN
gdNnYNuCH6Gcqiy1Mxq0iW35aNKQujA7bvf9BXVOnnpy6YnyJiFX54OLuG6ZjJ1j0Ha+chZLD6dx
N7ukLDaKp4QbCRZ55aA8r7W9cIhmV4TiSEpC4ebxXmnOQM4MpjjrvlhVjTMOWFhOXLVZfddVj3Ow
0YoVeRFJgv4lcfML1w2/n2Y30NadeanVv/ss9KW2/632//FZ/BrsXBhTN6DvF3atS/XPzcII3eo1
ee0+ug9j2OuXdCutgn11Sm7rALTHbvAImdO5pHy7x01sAy/iFgRtLSIp8mt3W6Vwq9EqkZYMqnm6
KMFB1Fyt2KrJTboKG8nJ9WOxbrRH0Tz0rFl6b5wHU9ktIUH0G4xWzXCPnpTLYjXSeIiZDq2Uaj0N
97WwLzp3yX1UXUICoGF3To+SyY5PhZXYgX/Oy5s4PArExY1kTW4AbU++C8K48d25J7/A0/29oB8I
lSxj8kGcaS8wvIMPpDv50STWxhZu9MJlk8LiEFNYFqvMdxPgvZi+2X2CXU4FfDXpDq7m8VkL0G9e
5utIyM74rr8Rp06Zt2v2IIWyVUWLS92Xl9SDrJQ43R2fX3QnbsR7LEqDfddiYD9XuIY4kmARW2f3
vg15uSN3laBswuaceHdVV+I9eWsoiIqvqgX0FNnGSt+wwbfcVf/NvW8DdQDcAkuWlaUF/mkXcl/b
1//AfE6v2fv//T+4BiSu/J/5Pr89/nvv2/yDb0zEDC3s79OvH71v2uKwO6EBLzkIP8/M+GOcP0tL
erFa/4RRwC8KWR6dxLeosn/Q+f4mxv5lxf78xOnpf+7WYYAB9qVmPsyvSN9LWQQYsyfKMBkFWxhV
usq529LoiFvuFSGBhHgpOZNo3Lq1mxmOOUEyqhtqjJ2JjnkdCuNa+UICjpeOY9ana0ZLdEcpkSpx
qtEi0FMW1GATS91NIGc1NRhlu0LhEYdkAlbQ4EbtKsGxUoJYPVU1TsMM2GQmQfUZGanXYUWH3Shj
T2vydlvn0rqTmGE3srFWB/wO6UBqg9j4tVdVhnBkdPWchwWnYLV4mIOHSSZeDXpD6BRxsJ4ZXE+h
MN/2Fsu5bX1O19WXNIluGuWdUWJ1DBmzaTotVqVXsCdq1DeZdatpbeglYiN6+ogtSC2qt8SktiL0
2kss4RgF1LSU3LkhwXAbrjVeJ7VO3SQuVoHZ7ELhrbTALzLTr8SYsKJiV9EGapWNkJB+O8PLwY8u
NjurM46RKtxU5H2SEENv7j5KwXoDfS8LqqbqUVfidRIxwjRjT0zpVQn5vq5ppxuPhX+rk1LcceCt
ymqtjQ+FZhXemJSvLcM9VNN2qoXHJjsz/XBygYmZTMRzCiTHbFYjlpQyCSJbV4qnnBjsKVEbR9Zb
r1ZkIEndJkouVShx8O8STkwRhixixTn8ifsyqA6KKVAQsu/Ggc/ezKS/1wpQpV0XO0yQee7mTkUQ
qlWBp5jURjRDBzwZvVGdcchudfVaxNCA/OVsp0/OUEmIZn2crbF2mktO6GlavIGhnKRdGAjZiWEu
KMA5XTXttNUpRWRr9gyVzS+T/Aa9sIAla64PHa9JrFHOs8vn3UsuctbRGkQpDWFPx0BHKDEklNuD
Fa0U36S3XEgeYeN70qacIlNe/937pGiilyImV4Ml+Xf7pILM8Nd98pfH/9gnUSugIGAC+avlcgmM
ASezBK+jEfsFNwNqxkAshnISscPnsDEFEqYpqqDVMIV8s4D9g51y0XT+tlF+fuaL9OCTPhIATB4F
pgWHyx/crOUkKZbOSMy3X9NIjNA1awCt4poLPISqZGDBhDqTgjyK30j9csOGU6RagxKG/KdxNxa7
18TkvK95bTR6PVbwpmtOMluPwaQ/6tKLleXnxDAvklCdO4kyttNpVkrEKg0G7Q41Q0RslFjBfHJp
EgpSGX+n7UvdVpvbl9kAS67NZ80EQmHSEoBnBRR0yVmd003bFmcDM7ssvlbFzFHNWMexRt0yR0RR
qEv8O9E2rLrOAEE5hAZSo6vAqhwHiUUmbXo1oCdlMUQa1r6g70ex3ZCj4CUyEbxVqjBqspQiBKhh
ROUuT6yz6Df1cbQMxlxTUI4bLYxQwavcAxSrGh6y4ZBH00mV/JVspE98sqjAlXUdc0rS1HZlYjn7
agkCDbnSXP9rlyCgBxUxMP+KpKRyCvibJYh5+acl+FeP/88StEQUxRiUCa0R/8wS+O+Yni/pok7M
IMgKbQnRpsr6PqZfwC8mcgBRU7Bhszx/jOmXLyHl/Abk+PNR/2AJmr9Uer8+88XO/XkJirJYZ3Ej
RnuIzlcQ2yzAGlJbiPfCptynPSRZdmU6kuLQ1eGX8iR+TPyHYYsP93lTnGj16zvck3RNG/R/0/IF
0z+l0z5ViQ5zh+CihN4kbhThGFB3MF5CCxR6tKdmdx0EHi6OyEGgjMxshBQn9fTNGeev+f/csMO3
6XnE0oW3BPLzK1wZB1oqx58OIiDEgPLZb8bN1JyYvVG+P4FEO+MX7JqbeViLpxRPSXqLL0nesJBR
ZA6Xf+t1/o0rrxHHTPYuobxobP9GjsL5+vN1/peP/36dS39AU8DCa3H2/dlHaMl/kIaG3oSbBtFN
3Ol+XOfw9NGooWHBP0t0+/Kl73IU7Q+O+DIrRIO8yS3qH+Vacs/76V7z+1P/ZYQ+Krk5aFWh7HMx
JwuYaHA5hsphoV5KkTsMXdMSn8v1nql6vqpjYYva6ZBGr51qutmw6yLsWd1j0yse8H07o4/kq8wJ
GM7QCGnxKFkyHdjy4tenMgiOY72bw5e2ZdKnJtu5Fc5+GF5aDRttKjOTDgu4ibpQc/RSMmMzyrFK
egfyhYZhQTWmwmlYTO5ZqbzGY3vbNCAmRyAfbWPMrp7C+i/xWswwyTLDNbS6t8tBo+GriXfCQGd4
wNlmZKsgCr+MekPDuWtXc9GhCCURvAiOUhxshyHaBe1TLB3DpIGj1ntEZigHLXnUuwuzIpx14Ih7
PfUw4d6WudLvyFavvJj+GEeEVRJ227KfnyMVVqSEoCevLkEa3Utp86AHyAka2Ccyb1gYXsvqQ4Ch
aVbCES6cravtroPJ5JkyYaKtkm0jf8C0M48VOpthRSv3HEk8C3yHyiB227Rjapb2fEr/1uX7DUxo
mSL+Xx1pF4uD1fm/TDQ4Tz4v3798/KeTorx4Xlg4yxL9rCbjpCixAhf+LX+Ftf1j+eKkQWjK7Ys0
HJI0MPD/d/kqf4DKJSZHhO70zQTwD+5Sf2nt//zKlV/450qrJrVBQbKbkY7j01XQUDPkoMKRQutU
gmGGouYhcYydYSmIZmuiNFKEQ4D+Oi7iFuVWfajFaR9Xw8Esg2njLwVWVGP5jJPLRJJBLisMcDpP
HzjZ1QVjtLSGRhOj9kJUmUQdLSGZ+9hE8CUhpOA6jATmxzesP2NY/Vai/4bycvbTjzhCri735mWY
r6Yinat2OEV4VAdLA+znU00XAeFXgAtFBZdvSGM+kraCOaPvWahDElEHdiJBQSMhb9yWFXzS4kku
MhY3oom2eBBgEloGaRR5pG+0WEMsYKXt1vRNjsTawyRl2xY1ru2bIlzfIp7dVhQ5guKjycoYSYOs
ppsknBlAxQU2Q4ORBsLTWXTNykJZALCZALi4anjVxWXMdGsz6H25w9JksfgTxhWLeFZhQJkjS0tm
34Arahlrg1YEdoZ0dgZVodsdDiRd6zCCKr8MOOoWl26WRbsyEBPFiX7rF0n1os1llBOEU4gxkWWc
dke/YUDSboDG7KGbBhyK/9XrfmEGyiY1IlLwv4XyqD8fT5eb56+P/77uMc/RFKOUg1D2n8X9o5OG
BnSpSbHEmchCP6179Q9MciKrns0CyghxN5/WPY01kKR8YfHWEavzTxa+/sv59Nen/g0P8KlEVPJG
SPR0NHdCEa5SaSY5flQV6UUYkXjWDRQPMcfcbYR0Z5SopJO8CKuW/gpkKBLnY/OUMvGsxWLlA/A3
Yc00NJfKGlutOU0oB+HRROQxD5Mhr3VlErGS608wTe1RwYseJ4y7UwaFQ/A4a9GNEp5I5plWddZh
tcswoOO5jZTKtQCeGvKC0nzqB8mW5a0mQhu1XL9IMYkU2poMEqeMcMnCxVAsfxsjdTR7UbhijJmc
ElKOl3Mg2hQkJe8V06e9fGKDhUB2J+le1MnL+HGaGmBDS2ROvhvz8ViQYyMVrTeb0WqmFJ4aLNO0
5mvFIjgy2QmxcR/nCGKNUy2mL9WA+ijuVylOmVpN3bK4hLLOwDO7EHuHuFR7GBRhTRaCDVBnn4ei
DU/gLjLKjaBajzXsgDg0nbbzt6N/UdtRctmIxU0kiLucPAjDzy+Cj0RMw68rtO6cN96sJyt1kNdl
Yzl6b5hruVNu8qD9Quzwbc3Y9S5F1KOO95W09rth5ytPvUbmycS8tSJGegnwzmtGs5PMMDRXsr3u
i9CVy9BRA+taa/5aiLBBl9XZCtPsYPZBcNakkJCv2ALexjbtlmoK5mA2cE7JaCPUnjibbN/XSAu1
3MGmuBotwrvnfhOatQ8v6SMQb1K9Su8nM8XMDpKP6CGBnwp4uSr1dZsxN85I+yqHWfVkOXX+zdsT
mCGLBU+pih1wafP8r2MJZ4JfjyW/Pf779mT+gSGRtsRv/kINoglZsIu2fFGqfyqc0a5THXP2+JMm
9mNnkpdAP51CBNzQP+/yL0SVX5tXP73qX2akqZinmlZg7u0KfV3FDLuragAcUAvtri6M4MQF/CFg
Hjs2ooFiOGzrU5pVPdcytG5se2VEz9m01rP53uNlq4NoHYahgX8CobyawI4MvNjPHiVzvvEZnHY9
13HQyTsRKr4Od7jyP0Qq4NR/qbolFEAdPWYj23TuY7aLMrmkQ0SYOx62VdwSdmISOOFpWTUgLS9r
JyCxY52ONbIJ2Ut8tUEaocIBb4jCLRm5MoCfN0Zf3s9tUDplQyBVERcz2A0CUvUFKJ/dyFYmoXwO
HXkEs5w4Qv+e9XfzGGBszuqvRj+fE5JZSs0n98nXH8VW2Y6B6SQDZUGU+V+tDlumyMw+6KQHJU+/
RpaEkzEw36ci9Gq1nBxsBj3abwazin4bkRcyRde6Hx2OnXZXdF7djKciedOLoz7pd4oYnfnL9wLw
D1GEJGkGpWvESE4qdToOGkNECIExYonEegjimhTpgxYOyOaYlfpknDEPCRq2bCHz2V/6Yy8PqygQ
NpUsbnrhSW7Eh3DuViYkUM6xOxpyME8SR5vAoOgdM1VzZdIN8ZcjmaDrwJqyjYIBVCgQozXSNk/v
VDn2Am5S86Cu/dnypiZc+9H7qNH7z1RUyT67fxKB6ozxSE3bdAjYrzoSpOSh11dmWuyliommGjbP
3L/Rv8+y7EgyzlZRQixVG7ELmoeNKy4JpmLwAIt+cIlIDQ4qyQhz0ixf8rESSMKEeROKAVbKNRCJ
sTDGtdGhPSixQ46BtfclpbTrVLhPBem5oMIHetHc/6t3O7YYrMqKugAH/q4IQ0Hx22736+N/7Hac
wpYy7Fsn8icroPkHDjkNlgHRowwwlxzTH71CnoTMjmZBNfhzN/zeQ1lYTGzKFjsixkV++08OY8Zf
tOs/P/NvTsFPZ7HS5E4aJaK202dOHUOfbVXUj2EsHaRq5oJ5lCTaBUFQl7A4IAAKjZpcEpMTmIES
PNFlL5AwuJKy+2HBQ2hoc66yvDpXNfNIc8TsMdRoS+ahErAx++tmkvZmu5LFsmAQir5LDoyHhA2h
ECKviXrIsJo+rM0WbFra9YLTmQr6uyQ7yth+KstyylaxlZA0q4Qm00NVjPgOBvYESyW/U8e5M26S
4OBnkydp+ZWc7ceGEmhbIpGaoOT6xXwrVq3iKG1mbuayHFy9Ss5VkpVeLg1ntrV31turb1JUtSNi
XAUHtiZyMql9SA16GUkXXa1uergNjW12sLa8gszQ0P5Xrx9qieUejZGF0uLvmhgKl+Gv465fHv9j
/dCxpJrRsdAw+v8ZSUAQG4196sUla8iizvi+fmhiEN5JJ5zgn2XaxdL6vn7AgZA0b5r88Z9w0n+y
fhgl/H5k+Oml/9KDnJRR0WJF9Xc6Q98ygCMVdESRBV76bc7NwNtYJt8JVYinL9NwDOa3IixCeZmT
q8vEPBVQRS8z9CT/SJhrtdqXZpmwj1KcY1QKhZUiWJdAr9Y+CkSy1BKIRLQCYqTisUyGehf2wJFp
ZvaEbWsZFLSZkIJqH/iAkwLcW2jGVTSKZkKRQf6DOTBJV90xvJfTfijd0ehSD8XY5ApLZ2FJJpyj
qrT7VnkwlubD0oVIF8BnQWMiLGAUgYhez7QsfFoXapBdYrzm9PX2s5BMaOhH3w4ZYNrhjC7PX1og
KrnCBT0RMyt2g4HgJsbKFIAZIYli3IT0UaapO4k6jf7sKtFlGTOOIL2SPVsh7y05Qer4UDKdb5nS
a0zrc//WMh7zkLAaJvmYfd2QyX7MhB9h6dqsHs3acAL5taAblAqaOyBZ1GApIhAIEQrAvz9XA6Lv
PnTnQvAaNAXZcFaneVeiNNBQ0sJluEmHt6CudyZ59gq6hAp9gmBFeI7AJzD4+FcvecnURRoFIukH
0Hq+vdQ/DXB/oQTCCf/bkv/18Z+WPCO0H9qdTy5Y6w9Rw8yKP/bbdG2xuv5Y8oALqUMYhmCTRXr0
ecmLVBxLyoqhLDPuf9a/MJYl/bN6j8bNj5e+vLLP87W6rUlxbzNrB65a+uilsTtSzAMyv3RpMrDy
sudGV8uLrmFcNUSRSVZrYJvXAAwrIO56fd9IFv34fjtNgUyN0a7Lqdi0vTitCWvhiAwm3EJMMpFN
UlBZGBzqdWzsXSLfABa9NCiMRYsmI2l/E//1WcphKTz6Q3mRkFWzAcR0/96ELEDCV858F9S4VQnE
xEw3IVnhNOuLx0GKt8loQPGBb9zP4jHV8ZuWzTW1jOeEnDAtKXCMT7sgjs9+9oZs6Mavh3sJOGlS
Wgy9U7yKGk1Fv/e/yGO94aa41Q08rp3iMfR/5ANbc0x9asJ3YD6eMOPJFbd++xwy+O96mididpIA
2Kexuc2xjOpjagfCItxtkNc3W3Z9wCv+JoegpGjZPq8eu67bJKKwTeNorRp3s6YyAEEy3B5Nn5jJ
cTokWIiLElkuaA1QyAZWQA0Na00eIUBW2kBR1+u3MPLvGpOYq0Kx9Ke4gvscQlrZxq1gd3J2mwBu
TzsTY67EdCnrJVfTSpQ/dG8G1cvEhzyrNr4whG+aVZ3rGhPRTLyjOrPZCIr2OEzijRDKgFkne8LG
ExhkjEn9LlFr3HtNdm0lrEvoxpREvgtN9dDNNHMrmuJrOSv8NXGOGJyML3pBhFOrB6teJL23FuLV
iDfHNL+0rSV5UaB+qHJ0Ihz0MReXqVVJE0naBJLijrkM8Sa/zdLy3FJLGaHR7UsdMZUVTHc9FASj
qNcdVARIOsd4PJb0YCpibv7N25qKWHA5NqgGB4u/acty7GCb+fkk89vjf2xrOnuPCP7jG/jjl5MM
7Qv4/ep/eSHftzUc/P+Pu/NYjhvZtugPPShgE8C0qlCe3nOCoCgR3tvE178FdrNpdKM7NNXgRkdc
qqQiWcg8Zu+1NdvEvs9oREUbQP3xVsmY39A1UOf8LTXgMPyNsSw7hl+OtbmxYKisC8Sdryf6x2Ot
MnWnrqIMK0pkX0fIVfogOWkUO7uEMBFfFYXQvFpgzw3akM+hZoPYwKix5Oe5j30N5nGd3wwm1Mqa
gBcNHwj5tKuiK61dNyoJvYHdonVBg6iKAkd4BRt0xOHY4yYq8OZJPnyhFe3aLsGON89RfigAkdW4
3iRly73fndQaqX3NswgRJAwjHKTTWNNgJbtLdczXav29HJF1F/k2mUwS0LEVWvHCHI+F9A8DuQIt
yx+QkpMd7rJgNhDrmwj9TNmcZdEQeegiSVhQapuKQI92PWfdSpkhUhOjBZuFZSDD24ZNJ1HuI0ad
fGdghDTxndWKcxNULu6aAeNUKRbCPVV7fJp6ztrjJMiMdaIO532IVN0IOWCGpjqKuj7BVFTLAFor
Kyd6+wDgFGeiv+mSq86Z5dNXQ615iPhWSi8YRD92Ll4ahHhxjVYq5XRr4KNRaWUNeuriAayKVxYl
g6BiU7cXgnT3oTKoXYhqgOpRMkKP5PWQ6S+GrizjMIfcHGT8SGjIVnWVocqw87LyBPL+qK7ai5Qh
axk/NtOh9S/bwuvMaBkWP8G4GOaVg8+rvJPBZWWgQxf3Eae0GVwmnZfbLpxNHA02dSI3TISlckyv
muE0AcuijBeBe9nj+NAUQlhrI+GfTWKyJzTMgHnnG5BIcvWszbVoX1utflYZfLJYkiHzj/GQJ9Zz
FqPvLConfu6KmHEL7Vtte2qHwbh0m6twZBiTVWENgIkoy1CPT5txHAiRbJdKIbZjiS0uDHN/Ofj1
kyvd41Q+M03DMK3X93GQLgWF4zjgPkIY7uv2yqivODnoT0/7wj0zMZro+CiJKxkJmVSA9MbKds6t
bacN/gv8X5soxllXSOZGr4G6eToP/lGDuiuUuPOPZhfAkC1IXbRciNih6mfbNmyhS6mVcfDN/soF
J1zm/oskd3mn1Pq6Ndz8tC/xOhPO2CGpMyetQBhmXvtTdDIE5Wao6ufaivnopLvEqneIdG87xz3J
DYwvsa7zSjaT3RylS94HEZla+aKp90kgPDO39pP9TG69rEuvzG8ClvllrGzq3l77drMb0m47VPqu
EMMhdAZPlvW+zAgGabMtbMAEO54Dsj80Tgflrlcmvl3y5mn12yDgD2DjSqczpythZBDjBnVVyzLw
4dTpAAIEPwvHDU+E6LwAt0ev/ESHkJGxMtjZrU2FY5hsIuEIM69bmD570tgnflfNUef9RKhFSgJ9
hsI+IagXk/FQdjxnrTwqSXli2rd9hVcrwejH2DE2b1UoQ7HihRoK2kz3qkz1ZN0Q6JBAbuVjxA/V
Ub53Y36SBtM6zwWuPziv3RAeKp1P9598RzLbZ21k6zal9n92+6hRv96Rv7z+/Y6EccMgjli1GUE+
y+feVpeU/kQKcC8z8P8rWOCf0l//hhqWCRr1/Sywcz+sLucFgYMAF1oNk1smCL9zRwL4+eWO/PTW
v0rropFMQhguaOO6fFhXToXKUvNx1io8kY78CfqLYL4Ba6TmHxJz0H7YhlNv+nkSa6hiz0IgWytx
ZMPfLrHSMbit5wnukI2r+frUa/cqGHqY+9H3nDaIrlXnXhr1Zis0bD16NOJAoBFtjDsZq4zpoQ8W
SngvZU+gwVmX52tBavDg37oh/uPyOQyAw2BeR2xfut2zbbG20CkLUzjDSnEyOu2mCrIHNeeMUgp2
YN11O0Zns+Y0SvotUl5GBiq37/UUnKbhbaneq7ijqJZPWwxwYbCLNbguE2SqaMBnUBAPn4s718WF
XJUUv93etQlVnZrTKlK9OtT3qV/CEPAdTj1mJZXbAknQi5NkIsdW1RZWEh8sRo0GXOfcsc6GQD3o
WB4WUZQ0ZCuFPwPd7hhaTN1K1cND7uJmTaunrGquY5Gtcx2f9ZC2W1WyNDE1LABT3J52Su4sRxJM
tnbQKV7O1lTkmpdNeyMiAxzPWRGRNSfKh6ZG9C8MuW566fWGfpFO5qOVhgdrbC5Sy1mW4oapP6uM
Lto1CXFHGt4Ou98XcL3tgnAVsc+iq4Fdho5bXBDjgOKr0TbFhNO2x/VBQb7IRn2nJ0wrG4A3heKA
k6xYJ7QTnuNAN0GSJ7Ael3/qMTNLkByHaNR5tcdDbc6j639ZQTIQ+DSU/5+v//uYQaULJRjGFsoL
Dhs0df8cM7OAl3kiowIGEOCHP04YLNiokHqYJvLQkiH7oRRH2IgzCZUxAQmw/Zg3/kYpzuD00zHz
61v/MmGwEzP32T4OsIF8DO9RZuwK0w4uklElHsdMbDpK3VhXHWVzZW2trDuEVnVeGemJJTCTcJ+P
rfIQWAYmXsu6SKXeH0q1pmIkN8Qedy1Dt1tzVMszXyv1deRXyxH3u+J0K9kE5xCOryPexXKQ+NDH
+wwfc+tMpBYcbByxZFqsTLKqVVPbOhETDRd0Zoc0WFsWOeguxb7UOqIOYnulN2iG9PJ+cNQXHbmV
6Vzh+cajjPszCtZuSFHOTlTBmacPMC9Ca+dO2KgaKqdWxwn6cwxhRyQVS9jOS104Na5+zDH4p8J6
7i3tqS3VE7PN1jIWcNetTSoNumMlxaxYOdoqVN31QLEADejQ9pC8/PzYU1eMEc5i116R7XJIDO3S
acfzLLIvhwosTCLrQ24N0cGpm2XVyAYMaZ4dGc5KNNEmlIjCIprC6Pl1KPpAIFOhoJcyqEzb9Nio
mbuJcdhcC7VdOS0+BCpshzFEWkI9cp6kASHh1g3SrV4SAuDgHIA7K7c5VqglYoRaQWEqB74dfzNI
pgkgzjUqpqKU9/ObicLiKBnZNqrpdak8AfXnjUKaTyFHnx3wi5wVbp1RLXO3uOyhF7rCODpCWSbp
gM/RvlYUhUP8Tz1b6O1RIDPVYQngqsCU/7vNp1n+3Ob/8vq3EoY6BZEUywV2FrNW6v1scdxvrPQ+
GAD40lubT6KSpnKqc7QQufSqp35r841vNgMAJo6IsV+Zob9ztjAz+HS2/PKt2xRLH9t8W5kqhell
ePCb6kwA6EizAq5mnHQ7e7KMVYnTV+fmDmLlRxlYZ8LAe5ffRfpMwjlPpwfR+RdF/qPG1t05d2Pk
09oSD6+Oz+4wspdvSE/oa+k1jX/i5vkpuINDkbKhDh6SsN7FBmit1ly3ze1UR4caWZJiJfAlONSa
ksXByE5h38XS32Z4c3a9lp1kBWlCJoERXRasB9Hdhw64LsdG7V00+U04DWiT6ZO1FgVV5K6qCLml
8eQ0zw1gm+ICpdCZXuKcrgPLWrkV1cWA99kW18FoLEyl9CK+S9zxPNfRhsNpo+C/NKuJFUi/ix2K
rdJZhimto53tBK4kLaooVFCHu61GrEBSwR4IbQf9uM25U+wdN4IENASng8MpSjp2bQWXrlj75nOf
iIagWlJHsvaelnQTlqc6eDZH89GdtGtlvInVBytvOI6D62ROU7AhxFjpRUbF545PKodkooNoqo1D
aGieK5t9M16YMPSYwjRICsoeuMLYXyaTu7eLcwWcoD/Q5NeBV0c6FstQv8qy4iyzmk0chpfNmEHV
0xkHAtAq+keySNXAuKiTYSMa+8woxFkQ0Vk7St56hnqTOSH+UWK6mfoK8X0AQO0k2S1F5YmiS08m
+mlZNedugBS0R+hQqum5SZXozmIMDN5dUm7iZBqBC1joRuqNUozhUi0ysLGt/SiYzmaVONFyJqCh
D5tJmO0RAQUYjyxG0oaVRCLGdc1+3RuQJtR9QRBWHkL24a+oK7lqAiZHBiMD2oxiGUb+ISibU+Rq
N+NUnaiVs/L1yFgFgVPj2U0PZdxuxqK5NfnlsOUak+1IuOFSSdWdO8+ZaRj/5NPS1ilK0BugJUfM
wJHyL5UYG+BfhqK/vP7ttHRIfGSFRKodk0xmkrzyreFDHsGWVgNtqpGRNSfJfTgtNcGgjrBIVSev
cOaUvp+WKm7wv0rHubKzfue01P4HpfHTW//a8KV1l4hQnZx9D+ne0/OZpZQJayUjH//FzCuvYDEU
8MvZjutrc0aa14O1yWGc12W0M2CeB9ghGNmnlCzEAWfYnY2EGJdsuPdlvTLgpmv2j6oZ1pYv1ibW
7rwRD6UyIoQ38x26nnJhNtDymuSyodkYh3sFzH1WEFtVErKWimtL0c5HywFuRsy8X601gygsiwQn
TZrHBjxa0LUPHcrxJnCgo5fTKVnaq041V1XPKgcLugXrXXUPBXLIQPXXHaT5LGK5peee2/XLVI2v
Ek7MuAHjUo8QUwGXR2IAjxywFklWWqw8jaTmuk29cZpin2igWof6oiss7Txhd0Wu8WZS2G+x09KG
7D4XIYLRmilTKzcF26+SLdg0r8Ns9mKsRu5U9mRmD4BaTOZaSogj8yqNsL2MUSPrNStOHtp54eaz
eZOG19lkGvts/27TEQ4do25ErTMX2pnCB7+6n8BFuzkG1F49ww9wzoZ8bcQTEAmD/bsT3mYAp2O4
rH6Q91utvKGZ/smvAz7UzKjOgVX/0UcA/mFsXToTGKwj/96MGaBNvxZMoBg+v/7DEYA+ii//oy7/
5wigluLx0y2HKFiOgtn78lYw6d94L8CI30zLNH9vR8DsptRnovtfrdhvHgHmr3uRz299ngl9kEgh
q2RSaUuxz6MOIExg35hVCfAmiOzbOoNS26K8MBBYthKCsFk7p7Hjb5sc4XhpPJr2mWolCwsxg+tc
ulE6eaOigjnxf7bRk9XYSM5j9wx9C4QasCp1o256P1wmRCHVRbLHNbJsUM6ucwvSwRhVAt5QkK2H
VBababDKJ6mcZgm2FQtZw9YotSdFT28txQX1OU+jJGOpgfEU5UXhlfPEqptnV87rdCGcBw3dPHKw
ctShSlfOhxNDiS4wUTWWxB44MJyYWxCxVBhPYvQfDGYaQwLkL7qaUmvvFE9Dp2EY2etMQZwRCF7D
XCTVezK5ppuMeYmY5yaTss+Yo3TMU2rmKtAM1kkn558G6s9kQnhlHrrSVmD3qeXBNIEP2ll4X5Xt
i+VXjz67zraI4S9CzLHC76lUNj58xCBSLoI2PYuj8jXeppM+ElJLrK0SA7jWJU9Qj+AIEoJd9uup
CzzL9tdF0u5iNfL0sblD3TkuOllAPmBfmjRsW/3u3CDhWrfa/SjTk26yFpYO89oK90USrkJqmm3M
HEfVrqPpIVe6EyWzThMTzipx5mWfnLudARMRpEfZ57uqcLwx7fdjEumeb8by0tZR8rBsCTxHtMO2
6EjJykQ07oxONGdBaABJxYTwJ5837CwMBN+kTQI7+Q/9uUnM89fz5pfXv503MyWBSfI8Q34Nsnmr
N9xvhin4v4z3XOq3w8YkjmpmLvyThft+2Jhga1ib2ggyiWyY/8LfmPzM5c4XaQmSe75p9PEUzmhc
Pp81ma00CQkR2WEUg3pZqMx82tAAe5thhXPSYE+U9HVn4jyJ5FRvNecmLB6VugtO0nzwUiAP2FuE
u0LXfxGXZvESNjw3gwWysGDNn9lD6/XzejbXgoGsygn/CUjo3aijqC7y1LmsqVSWVYSZFaKMIi2P
C/tyypBfKf0xlpjlWPJYfYca2h2aZaYr4DMr2Vy2iJQzZWouOqMZPcsP3EWjT6ve5ahohNOsqky7
1Umz7fS4X42yWwWE8E7s7FjHL3slv6uj5raXe5J1dopSWItovGsbs17ZaeMViZGRfCs8rLwXuQLK
d8p+FEWwCdtiWPYS8F6lyVO/Zmq1qODtpAN24Eq5Vn1/YQ/4yntoW00PnqWarGr3Jz9ZsJTw6iBE
MJDi/GfsiflprDrPD355/duTNVfsfHo1680f+uEix2+KhOFv3/eXixytAZX8uyXt/SKfjeQuvksE
EL+7vHH/1z3+4Rt/1T98uMedgbVpFjb2Xpmvkr59jOLhxZjie2O+axIunf71+qm4iCYuJMnFlNl9
tHMs8ywpy6MjTa8v4zW2SgwZe8JNPNsol868TpDzYoF22lnmfgdhR4CwrrQYo5TbbAs6yabJ171v
vpQlt05jnIXSwKtd7Zq+Os2VWm6tgMRov8hRAM127IntaBIG54GNd6nTiJu3ehD6PI3KuhqU8yFj
hKLBPkicZoeNZOko/olWPWksV8hUWlgdubIZ0P6qPZms+oFv35uG9NgWxkbJ7TvwjPvQqs8JYD82
qX5hdHbHAhj+E/ZyL4WEl9cFt354N9rWpVZYa18byVLkrfu1v0vaWVpasfkA/YxK1UiGi073z7K+
OzZc0VzByd7MawYXIl7lSXlsKCSsoLggpIlLsbjTVbk0nR6Ik01ZA5hqvtz/1MdyHvmbrqqShWww
BsRvxX32Lz022IVPesr/+fq/H0tX+zYDH2dIxN8ehH96bL5EFc3N9qaF5r55u/PEN3uOjybLneYc
r+mHbYfAwYXCEp6QPv+16m/FQaP6+HTp/frW5wf3w4PZ1qEclGqyD6HQ64PrSHVpoIu+SPOtVu2L
ENf3BJphhJqvQHbMh/yu1IedXhIrRgKtUpwpUnoz1JSVR9xt1LDedkV6pkarOOmZRarLQE3WCALX
JqDJSAcMW5lHNyAASD1LLJJWnRoOOcU2v5n10KXVVuQC/GtFL22Z5fnEDZwCXVvqhr+0YpuQXyfa
irZc5f1LgsbIH+m1DUZYKgm3vVxq7qOrTZ7KFCBz7hp5VsjngODqCRFSEqpe6IPrDh/YHyykSaYi
e0rTXJU2gpIgWkdCXUdgI9LpGAFqkPVPM1cWIWTkot3lol5ZNhkMoe/hiFwM5SHJFPxBJ9JmBwuK
s/DxdWOOzfJEbgubVNsss74rWGO9PrY2TEt3U/5g+MljxzivyOqax5dghM7XggvAc6w4fJj0hEpv
ks5eyarApxXEANHoXE6DtGzZjro+yUkp4bZNjOFd077z8QMRzCB7I2pJ6MDUg9NmU7Fx9ZokhKp9
1NF4GhPJd/qgPRsqtLx2SoyXJh2A2SvqNq/0WYUTnZEYFaa3xdSDlclGJOIsQlaYombcE0Rwqxzk
zo1kfo0cRYdKDM6t3AbJde9X/sqS/JE/9RyZr2ecEjyX8B5mzut8e//LOYLmgEf+82bjl9e/X+9M
2xBfz8KMT5Wz803DVa6q80hO/DXEeztFcJXjssC2wWvmKNcPp4jxjZHi3MDj6HldqP5O5Wz/Wjl/
et/iC03C1EWpOTWi7NQF9u2GLuojOXKVtUj0BtYJaycI9aURRasxglrOfDicT5reiIbjAD3L67D/
SgUCOg7AmDmYLGao8zR7hbPZNVwo5zYe4tlLnGAqHjAXp93IxKhYxXxIldzc9ZiQQ8zIeK3lVkmx
EpOPTvZiyBY37oti69YRWrJxq9bpsWzG1ZRgDTQkcHcwS+mU/Exm8DfscvSXWJn0R4WJfN0wE9TU
50r7qbiwKNCoVSPpEb62GaZ+OTokpw+SUICuoBzI5XSlKrM9sOQP9La8cgvrRJfjwTSgTyqDpi1V
QUKQKIwg/aOfFNpGPse0mUQYU57+65Mya2O/Pim/vP79SeHDaJLMyshq9gq+tZgUyLNDAcHLLGl4
Zau8PyjUvxgpqMot869/7K0MRgLMg0fGqmnSnULq+50HBb3Cp+t2PiE+ve/XJ+nDdatO0WiGKXgw
EYD04KMTXge1XIeRehKF9bJ0bHA91gDkVwGEAscRAIKvX1pxPG2KWuQErKKstx+loj2KpNqaMYVb
m9r7KsFO2xTsuc0Iyf4gMTv4oL9ntusAJUhvH408Sg55o5vUoOaPNg+1dQHJflDCvSHCa6XL9w4U
3wEkRK0VC9vK1oXW115UQqpEgZ/hmQK+gD5InoQTIt+G7Xhi6/uwmVjM9cu2yrntK/VAeOnatxzP
HaPtYJFj5KesEbt9myXLpovXoUOABPkWzjin/5xHfnvSCP/Wh7pX1MauDZMChwFxy4Vfw5rPrhtu
vMF9bIOWdpPwHhN0KHGHITZtf7oSaeWpFBiZpMAIcRXn4MlyaO7OSk7fW4ja6khqiRXXoRf0N2OG
StJOzwIRY6BKnWR4crUBgWFNRLrpRvtwlr9msxCWDxnhE7M41nBCmGlADdYtloTVgHw2iK8CeREj
qQVGo41XMTLbosYADVF2JE+WX8kyko9uNACdudWAROSbwLxLytuiv1aVo2leldpBM372yHrLzuv8
S+AsqfaQIfsNZ/0vWMS9mBXBf+qVOtenNmg1lbuK681iCvTvBwXyn48Hxf98/XtpjiiRp978i8by
4aygNJ9HQRBcaKi/6B2tb/iG8QJwTNAfo0d6H0dZ32ydM4fpEVgAavTfEiLRZn86K3556+4sVPpw
VoS2kkyGO2qHqk+Q2xYi9wIImp4Z1ZLKNgy3dSCshVM1CI7jHhp4FT3Y0bQJCHno67VemMZiSuyz
KZhu4zQjt9dB+1+62b0DrXi0qFbL7gmtFvfRWPcEtHR4gKqNUaqkTmSOh/x/WAETyfaZGbZb1wni
y0g+2E1OQoFCbqfesAtr7XAZmuqZNB4dhU49A2rSD6CRevdnWxXXDTZ4077zx+oi68gGNuJThQI7
g76ST4Th4SnWrXTVwzyWer1OpusSEWYU/RAjzgM5rqMogKdLGqb7InpzXRO8O4mDjcTfnlx2gGiG
tcHgm4EV2hdyl6QtAGPgZzmpHUQMW0a7tsfJcwO+ZSO1ViUG6TgrqZ+hQQfpvdrHazkFBP+kpzMP
KqYTtwsr9JyS1bhsU1Z0CiBV/Vwf3WUwEUNN7nI/nYj+gcZvOVo9h7KrH7RervWefsHNXNT6Pr+m
aGlPARHUarwpg3DdiuqY4OPURzj3ztZn+MeW4IBift3Dppkwsg4hXH/yNnx4xwPZpn6SUYbHgIUJ
QMv9J7dZGRPw+uxQ2sjCAFvZI4auhiimnr3gg8/2TH1h5rFobbEap0uXlQM0lz3xzSdJ027jJGc2
bv/QlZ9SEkZmuGgAztmFMt8v1qpMlxo4CF9eVWw/Y/qMfLzQo4bT+IbFwqIlNr5Rn8NoXDmIPLMU
DVt7QeD1kWropgYBRhc0LbOUXQAus76NDnGXeM1kYOB+kH60KoyCX3f3g3HpjaXeBuBUg2FaSnMX
Q8Scz/yaxoqZZkm2nKYmSD8MZ99YBmGV/qrio2DaBPOJI5urTcGPyQ6446wsXfnSWfodcd1Z3ShY
Am2HrtSOGXPuY1Hv5BDdMe5aSm6fgY99YQ3fo0pb2eC38mytt+pN2vPTDtIntRJ3zKY8YfwYLHoi
WMx1dWtq/U3hIB6OllWshS8dtM9Vo2OhCBpZHsZR21R5dsdNc8JiiwnN9DNWJuM2BBvmAYwmxIQl
0Z98nDNpYdNPzipzD2Zh/3Gcz/yq9w5pPhN/ef37cW7rrAnQr//j4/q79OM4d1UWnAQ+zzQILOOf
Ji0aTjNX1W11vmi4X95KPyYtSMaY0sKaZUH6u+StX4/zz2/9i/YrbjE/hqNuHwzwL3DlSCUNDLpt
f26mXWnKXSXRG2HHJ1AzYKw35TGCwZEGJUpvB4RbdOd2BKdcpV9PQtPYdnML3yosGKLZ+mGFWr/s
rJ6NOkf2pDTVyqzHn9RsKvLJ+DIujKOtl+vEzk4tICTzhtIi16NS4hXyqKa/QkXhp8qyLV86217K
9DFjmtB36aZMw43h8GYNbZXrqNDJ6ZTqYmjvK8sA9XzbakQDhrhVxgv4c0vWNuz3g1UfAbInQY36
E4CECt3ltC6YcaQkSyTludJqXgVUJmMIjPx+bUw2SoOeBaZ1hkdtNsbGF3pC4Oq86hXNcRwTT/OP
vpYhFG0XskINgv83JBmzUJ2dniu7zgbYTyVYp9mmmg6iJtyzP1bolEznu6i8rJDXdZNyuDuFvuOK
O0gVmbrT8hP0Z1+tnS/VxDpabXIXs0sVRr7KfImFaqqJwDMs8NaVe+Vr8DKSwjmaMelXfUugVUNm
X1/DJm03INa2AT7ZukTvXzjNU5ig8bPGcZcN4UWHe23M4pMxc1WvMl3Ok+yxyb6LsFyXGRJAgdVO
cXZt+axFIwx84uwJuBTqPbDqYKlHzrDH02gxBQ4W1ZxzJeSxnuRTUNPJmiSBjJH9XHQ2I+6A+KgZ
4yhVEEW5dlWKhDmY7G1MyX3veqNl5mvHLxjEZcYzOi/9j21LX0suJE8YHVCUozGfLSj/MsAxnc/o
+P/5+vfjSZtxoILNKr8ahjL/dKYcT/TCJGUYuq2Zf7FC3zpT8c3U5t0MrSm94yvB5v14Qp0BVR6l
PI3tb7Jovnamv7x168sMRzpTrqptYh4iEabPQZasJk3f9e3sC+zXlTxBoualGDir8hlhgtcaCJGS
dGGqF4LYIiPsjw7C8th/yJx0oY8nQe/D6lNOnba7qzpYTZO+S/LuDKkmmU4V9rSI4ykiQuxF90lk
KsggK+zqpQp8z1ZRcnXjvgDIR33T+xf9JPa+RpBkoxkbCMBHQFdwcq8cXKydcVeEF8xjGW4mXk45
bKXkKMY2NjsMIywf7Zg0+FpchGN2WWbpOu3NTT6Oj5UClGPSzsLhWelYyeqbZiRftVZLAtfLlza6
jsqe+KSKzEkB1V2oaSVRnAU3ndHHt05CfgMeS55vX1CAq4Z4Hn2OusZJPcdXzt3UBBBF4qstv6tR
8aQZ6r3pEvAmq/GgkkmaCqRqgszSzLigUbnuCTwzBuMk6rVb5AhPvYIXt3av1TQjjdEoQYbjChgq
uSlVsu8yCbWbyTX5lyzBllPnHtzaPA1U86xC8xBF8iDcwMcVJZ1FpjYTxlD/GFBIXmnNgdhKH8RY
UOpIVyD+yXZ4kBOaiTTU2rNBCYoHBiLkD2kDLtmiirBMVuV14j8qPh90fkSmsfqzaxkWKi49J30k
AfD/cVjMp8nXWubL698PC+v9kf90UsC+4NmFTfVqneFL7ycFmB5Gz3S0f0+I3w8Kk9mw6moIMl9V
Wb81wnolhL4TOP4qwT6+bSZzH9tSv9LnJliIg2CpuxhysFB2k4qzTBlegiCc/dTaS9wToEKsDdk7
r7E78yIkt8H0hoG5cBOMr7kO9qVbtP609iNtGTsbvUNkVaGArm0wEpo4LSIQGQ55jBqFg16tE/xf
kDahQ2TGaT443sQbiOtpFXYJQSlPin9Z2PeyzLwp1q6xEy27CtSlNb2Eun/hD/0hZkdNAFqcr6zs
Slg5DAtiiLN82bUK7S+xgSbLppR+L1ingAFpWYqqnRfWixoPiMPkqAW/K/DAltq4tJrodFSuB04R
OalL04et3z/Cx/AU/vGgdrDNsVz1v7sulZwtlzaMTA3te9Uux4xERY4dgfKrdXdBTGkAlVuzICOj
UNOhdxIaaBDrzR3vopQfY8CB361gp4t+1RKhFhXNqiX4L2M6AAsxysdNnRSPqk36RW3gPsrsHLu8
blzrAAQ9Me9m+l7NvNHtu63B7sZOgsJz50q0Rq8CLpnLX1AFuHM5IOfCYKBCmF5rhTabEH8W2hXW
aeT5kgGYo9ZbKxFHxW5Wc20L/Cc7lbWekcOITQdf5bAbGApuHORxp1PfTMcce36GmUntNfJsJtw7
uTFY3pSwNrOspgRTFOCyiuniR6IUp5oocTvqkb9HNn+FHRwCl8g+PjBVjzXRwVsgDUTjBrHl7t63
7rALrir0NJ081aWFL/Q+bjDRm9f9YJ1N1c/RbpZqfUKTtnXVwqto7aqRRV6bwwvQN1opLpOm2dBg
B3c1nq4/uhhC+0lVIrACIg/X/msrPocNfD7ffnn9+/nGqJ1tFtgNcHqvcRzvvRorARvyHnTmL2N6
gRKM+Tmt2v/o1QSA/FkcM//3d8f0XxZa8xn36a3PDePHM670LUXnCiY02qkpanLbuOyNF9Xww0M5
EBqTtv5Sd1N5m7VmO7LrKvd2bkc7Zchu9A6w/kA2apSTVDqpNxUEsMayGH40i8TEpW8Gq6l2vIJZ
jx+1yzQOTuueTzQ1VwkSR04NNtnsNJ8YXTGkR+u6dq30UtXKK+Hk68AUV7oVPJAcQW9R5Hgneoxl
nJHS2WtRv9LUqCewmiWcPrJISyt8xJYgLEpjABVXFhtofdfozl3WGNfG1Jy5kik7exqM+8QeOukl
Y/CVXvC/QT818LDkVxlDKb8PCCTrj3bLaltAc3bYEC+dum+YkYHwKyWJv5UfPGiNdSGKvqJ5Isuh
TiUzrt5tgWH69yD80qXqRzd5rJ74omLZLhewPYiIEAsGMDRV2nReBfV5JxCS+um9b4hFW2HOK8d1
Tu2+smZschjHD04W7YUivkdgTnroQXlroJInTrXRC+yTvWdHNq7nOW+iW7cRKQ4pISm9Jq+bqjpt
0vsS+3MGzCNwlXXcDBtMMMs2ra/Iczw0KvnogXkFwYD9N0P+xg1mCtSyH/Q7rdGJNE70kQRrQTRY
vdeSy9iVi1izN5jTFo3Skmg6Xrj6uKoH+zCG6qU0/JPWurOIKJ3Muyxzma3eGN1DqbuemRVXDkiR
JKtuymgfc0xZw1MdtE9Cd1djGUUsYrQpvDFFlWuL/wvKVuFJkILpMBkXXbEqtHLro4QuNMfCPxCt
IFldAJLyunwUq844/5MrNQu3ITYaNt6zqua/2rrPgta/joMvr38/yVTNteei7C+yEOuH95Nsbs5Y
r+M+YdnO/OhDsTbPlCCIMlbSUAJSQ71Xa/R0qmBzT8E2u3J+q1p7Fa1+rtY+fetf2zrmJWkT2dKC
8U1sAZSwMm1KmqE5y7iJwxc1Lq2jnOLvvq6d+Wm0zdMOKI/V7P6fuzNbjhvZruivOPyO68QMRNh+
KAA1ksUqTiL5giApEfM84+u9oG5ZIiW33K8dd1STJYJVQObJc/ZeOyhv1EHC5Z+crLzG0GVC3Ruc
dpycIIlxbiikV8+Z1xv3gNXlTGSO3ZYkd97l9OgJpyOzGldzF2zDpjsV4byJ9MHr9eRCVdsdqllF
SndB0ZwGvoTJA1ADPV0GDmOsr1if3bKiROoJyJ566ynIp73Qz6UtVWfkPzo62pUwqnOYA7jxtfk6
s+TLmfKkMnHUmGYGRQcweYbUPA9v9SlyQ5OAVcIjV1o+YFAMdmxCjEmStVXrF3hy7zHuUdHdWRr0
s4hhRGtTtAoZX41cuzaxMAxas2MmPk0s3nNAWAO4x0itvxZgc65Sik53RtiuRxZ/ddkF4jK567M5
2hkBrsTKzJHxVAX5fOwh+LfDw5y/ZewtAOiIiiiFIyvBlexHQE1J1ZiKpxqRot+WGnuHfUhY9f7R
zzBdE5gA9DoYpfzONczz/lM18vH1355hIsWQnlPjLEIahOk/PMPiX6Yto8HDzLYAwH6MFKMaQRQg
aClDO12YBO+eYRSz9KoBHGCMIvDvb+jSeeZ/GgQuDaPvv/qHQSBMLCNXm0g7aDUCLnXq782WIT2L
y97qzHvcLhwEUnqZjby2sY42FYG+Upy9TFH6FqjdF0mq7oFWJ540iC23/S5Q9NBp+T8JTs8lgG/I
is9mPF1k03SVpQwxtIG48cxhsg+4W6cYP0p2sit0QnqBAkN7ugylwovs+iqsSP/mKNJEAfX6Taea
Nzb84pWizqhm5s+dIThMRXN1YHBqujpUvz30A5WIMaKkwQZyGBzKmxI5j6bJB2MuPLOQyYjBtDMS
qZIA4ph0CZ2fb3DkEkzO7JlFKJPFVQvGIPH1+0RRPLO1UFXMuptH6mMTKMda5yDXUGGtKlkeN22r
3RSRiY/OhK9SB8pe6kTIdJ/Wch1lNE4V3V9lOeHx2UCxUralzP/zVXRww4bzqkNH6izH01UwV7ue
fmyu+UfwRet4ARUaKADMPH4clP4xK6pkxRG5cpqIMknOitcZfNGAYlgkkkvw02qc+g3Q11VPzqdk
XUv5hJBJvGWBvYYbQDTbZR3fhzFhof7rEL9p9me/ic6zJXzXxmRTYnz2VZK0SW1UU65qb7dPPe5j
eR6u/6mLBEABHpJFKAA8RFawhPzmyAL++8dF4pev/7ZIKEt82nIqAPkHCG457Hzb6PG8oa23TZWP
lErgR4E95pWlq8udTe/3D3Xet40e8wqLBIEETJ6oIfS/JeTl1PRukfjp0rUP/dsgEljPyBg6ZKjM
YfANFN5NtsDNUKtZpBmFjwoNAKLRDO1OiodtiRJPsM2J2CYjcxdqk2eJR3RrK6PNXGvGC8a93dv2
GjWQi0b0Mg7afanpnwxGp9lyJ6Mqr6I58nz9IejsTROYx2TUthpbXzf710x3jlaQrk2RfjbEgGst
rTR2QOlUmIydSSBMtOJkR7W0Aky17/pzAFu4YFw0LvU3Ut02IqgF4GYVnySN+DTEsIs+hvNEDlo8
vqr79FOrx69TvjPmo9ldVtXZHOZjlTbFbmac74EOA6hMaGFTxVB+guYzFLPMQ5QTYDuQ53UVJqfc
Vz1EVaIvd3ZvDSspIHMgM/gtQAvw15AOPAAeatj2qTG9Ev8tXFVBBksc0TvqNoZyE3DMSOlu5PNr
kq2b7tKMgaf3rSsTHlrl+XWsqYDO5gsZGXSQvUpTQTZpWfEpqZ7k34XaZW7tqyoEB5g61cgyMUm3
AWZaW4O7RiLLIdQsTy7zIy6hdTjpshsRtef0WXO2pQw6mi/vdJmYRgZTapauWm3w7MG+kWvpWhl8
khf0oeasCgrVsOJ9nD00+oMybxRBQvJeCo+jXK9M+c5It8bcrWoONyOhQD1qi57DDvdQb1ePVadu
Mhx9nQyTLeo/6WN4OWnKDgr7Z7LuCaga7/pgPIk6ONgpNNeKI10E/i63m5dpimY3gS6h9fOhzg+z
AqOhus3hUcfE40x0jXJzcAUtcwu12eDvM/9NqnhxclO1V9UidzYv6uAl8a/LlJAb69lgUZUSEI3m
jRKfJvsKp2RRPs5K5+G/riYORgitZwOd9ZRcFf1IZF9TrZsQuR0zP5KFRhxeQbCuIm7q2nqZuuxA
pPdaH/L7XE/5ZfvrQUX/nWSHWlAoS7y3/9Ql9utZyKYFY+gqJxQKsd91vZdjz4eu0MfXf1tiqcN4
fCjEMJ19VW9+X2IRZNHUWXh3S6rl1+nZ98b3YrD4PsBnYf62xC7TM5Ul2+Ko9bd5BMov6jAKRGiw
8LAQMLBkv+8KFV0XGBwM5IMoG0DGcZwZ3pi3UE5j7VWdJT9xBYHGVijPhNJQTISxX16gBdG2QdZb
gQMGlfirtA10eQETwKJMGgPdSaYHuHaW4VSOvnND04z08TTzhizH/ErWijOmxQgLhVtVzsEjpv5c
HkJkYdvYCvStFBGzF1tEcEWMrGRjukGAGQyhmwJcLzOelgFjcNPMbtQVjROBfIUBr6/MOje3QEOi
I0npszMD7XCTRB+3Q+1ftXG0Hvz0ETcUIX8mJCnQ9IZNOVXb3fAch4GADZ81j74ZP8iiBW7VVEAB
pGMdhs0hS5Rnzc/vWtFsp7hxi7YlDku4dorcRh7fGKJjWpYvuqrzzE7e6MNMMr1yiBNx2TI66+L5
bFbGJs6j27wswN8FdynnU3UstrNf7PSa7D4hiPKDZ2/767HWPktKWR1r385XjVU4RhG4VTXD6k/W
BtYoOZVeO+idVQasCr3DPLfZKlOhsLJ778RQX9qV5OlleIqldB1Pozc06qNkME+wLPpYVdYLqK0q
m97A0KNTmPv7Nu02QolochG4x3zdvK7r0QPVsE59BV2nJMDdMtbEpcLwQB/bFDFBs3R0FOHCVa2c
wAoqp/Tjmz4qD42f1v2jCjPsOs4tIHxMqwt9Z/Z8YpCzzFWShDlxIIYg8CiSQkjjRorkQKdpP+P1
asxp6UvhKumj2F8PVuG1JguXUdb2ZRXlaKqQmk2u6BQEEL6Vu71V3ZhpfxhUJreKfjdOmqsXMGO6
xAy/5GNbHzof4UVr3KrcdYgRRgad9vTaxsZeHmu4QlB3RuM6KH1W1YbQ4+RSxNy4Wl9vWw3iRqEa
Z6nPsYgbBZ8Mev2hMc7dsg3D0DDSFCyEfQGX6dSP9WEu4ScWmOdoWKRCOaaGvQ+zEei3DV1U2J4q
5KOBNH/OkCuCjRg09UKK47ughuoYjukFhzbXyOKdsOf7uff5wVqwkaqWBodpBV7W1vpWEKHC6amF
Wmrm800ga0uD1rqJJrkmJmLyd3lOR4PYJzogal64MpaZxAwKpypyYy2lQeYFUxE/ZCj5Ca1TCYbw
I0Mv/rEDUZ2GPaIJi6M0yv7/x8CAIvrHreGXr/9za7DMfwm44BzNgeAA8l5K7D+rb74kQ7dg7Gkb
fMtX5te3rUH/l8IRnEHfH/6X5fT+bWvQ/8WAAREv18yoAfPM3zmiLwfw7022ny+cVsCP44JGqkY9
ylV/L+xjQFaVWUVrg/gnSVt/LRT+SG44/fFX/lveZaciytvmv/6dN+jnH0Q2rCXYeTlZLIeAHyTB
8hgFSubDqhL5xiaQi8XA++ufwF7yi58BzFVl3LUcyPWPOrWZ2pFRg7/v8+zFMv29Zk/GtrV4XuyS
jKJcs+BWSwHtQJkYombq0NBD5WprONRKW6auLQlmjI1D7qjTGbO3zA3UqF4bRDoKqkscBxsA3U5n
v05x7g3JddjK1wZUr4C1ITVzIlNVBxAoSSCY8nTfTQU7Xa+vK4WWoE6dr7bzfrGvw22gijai9YJ8
KMTZDr6YPfmB4UBy5RLs4DZ65VnY9Wz1hPqOzuZRLzPwiSihu/6zMbgd67Lq964uIII1b0OELq/z
iUm81bu3erqZ9HkT0+NQpHNsm1stUDf4pbEtGUfJbB02bC/ny7o5e/k8ejDZNpXonDGhdYfYopDn
CTPj/DbiYbJ4ZwYz3gB5OUzjrZQnwF2Vo9Ym6wp4FrPNxdjHhPQq0o8Fa/4Yp26AgGVmw9GT10F5
nBieZwh6Cx8sdE/ZKj2Jchun8U3X+I+9AZW8Vi+nrgy3vYUy2qzAuhGmVO3Is4WYWBLyYM8F5pKJ
VJzWPshLqnyEPMQyDjkuRq23EaE9MHp1mqo+Lx4NAdXyZtLe8JSkEoI9VtlreGNb2I24LZN1HK6z
ct+ymxBqMUqrHPXheFlHn3O0xKQtIAG8Jx67aB4z46rK7qzEXnfNOTDdLPLSsvDgtgyJo1RON+26
2gBXxy1mY8Ry/HYl38rJOg92AT9IWWfhU2bjhQYdxnmudQNxg7hINT27OCQx99jkDOcov625B/F8
splxcOnSdUd8tn+WJshvO7171WqQvCtNchV7Y9ueYaDBUzbId0NrFxuezdGWmFzbvMCsWvYGDWon
a7Zx90yOcajSCd4aBGMYKGH2pboV6klbtFDSa14RTgNfAVa/YysoHZPmShkKV9FCL5NIrlOIseAY
A//JS1NtU9JUKyBaebp0ImfYYelgtL0dCuEGg2vRFqp7VOsD16cFyIwLn4ZcMPK/t1oAXHca4QiW
15IR7+jSh44VkpiFUvqsaePGTjZ53d3kk7YVXXNtxc9xDiO/QgLlyVLu5kZ+box5L9twYqweyJ7Y
9XFwHVGl+tG8LgrtIqmxz/T/bFGgIWjtQIDEK0Knh7L/L0WB8rttbTkx/fT67ycefCZsaNZPvk5E
gSTTcdJBiWgvid/sKd+2NTZD5ILL2QsdznsLCsZxYsVRGurLWIlu2N/Z1hao7g/bzdezHjNENlYO
UYss8sN208QQD6qhNA5dq64zgfDFf4sZeEz+fYscRi1atw1kqrdHyfxk/qkF+z83O3NpWX3fVv/4
8RwzgYRyESqh6O93u34K63CIQ+PgT/kW4/c6HKenUCF0oi5I9Z0PY11fmLN60hEVdXrkDv58lDRt
049EAICpDoMmc0PasL3UbcLAJkY3PPZmwBpEpgRWhkjtvbwN9zEKoyn+nPhvc5E5sm9uFWIkQ6s8
NXhBk4KKm7ZzoKdONksXvpHvAFq63cKklwfpTvYDN0deW3TKRW/H92WSnuIWP6j6ZYJXtwyv29ai
3JdW0mIZ15ONrINji5hOVf6qn8HHSJlTW9KbjVGtkLSzKeMrkGUiMJH+iIuBv8tGKDT9Zrsnfunn
95izvIlVkneYHf/9e1zayG9EUesHv1aPUf9c5OVLqMnPCcQZtvybdqj2c3vXIa7son4zK+1tqjYX
cZWvlaC+Bpr6mxLnA/Xvj08dlSzTE4RkKMkWHf0PNU64TFUawcSyBos3qgNLIlL1niY/k4EomF3D
lG46KDN9S/te61JG89wjoR8d66T2VHsgd+exb21gedFjEciuLEMJSHvjtrBkr2/iu5K4xR8e8l8U
ZotZ7Kd7dUEyALbGfwC34f1Vy3E70JDK9UMCyDS0uxMmJIcsl0zdjzgus0w+meQ9SFmzGVPU2D44
EyQTftlsiUV+Mo2HLiE1NNTJnU2P/mB49Ps3M/5nG1dyadcL43D71xf9C9Q1QV/0p1miWGZoXr+/
6KqaSsPAEHWA1gz3fJOke23giL7koPQ3xugqVkEr86Vucm5YrDkS+Hm82dG6kePnenqR1OBiKvW1
bbwlxDLkSeq2Zr6qM/Jfy3ljkAPe8b636niREN1S80w0/fCJwzL1RzQp6CnEHtkxmPpTqKEyqfhY
e3lvKvOqrnK3bo0L0dGKDqb+WYkBTmgUiQyf//qNWBiZHz89wjEBBy+hnzZzwPdvRFFrWYs2VzvE
gA1XBQ2bNMkI/hYFg23rSlanc17zCORSdmlp4cnvLUKvfMK6g/YmGuQ9WRqXKdwHp5Osz11CTGfV
okCcD32i3XdVeJEzkU4n2ynaPMaUB8k1MjeBStJ3FO+nYHzmnmLS5I9XXW2ToC0iKjGhumY9PkKt
f6qa/MGa0PnoKbEZioOCadOGQDqK+tIXyWfTT/ezHr+NdujmwXABaHEV29d//T4RkPqLN0qGZIKK
AsOi9tHpj66yFCzhGr1oWB9zf5CSaD8o5pvs06QtfdzwwdU8SW5hWDd1Jg5DMwOr050U8SA4/1WQ
X9bSetKVyyq07qYlNHxsDxM3jNxmqpvG2WNKcTpJjDSN6jFrJcz76aqy10ayJLg/LO+81dzYhL3j
ZHDyvNmEgJMV1Jldzn8iN8sRlgdOgypzAPaXUEYnJCDY9kw8Q3iiscYQs8BdoQevaW7tqmYinB11
FEf4dAKrk0zHcCbUWI66M7y+VaaIeNXGvhMS2wNfj3GhtZHGL8XCDzaSjWANF1WHkrTMNmEf3SmT
tQ7y6DC20Skt1OsYenolHJ0I05HAodyczkVLISc6e2cD6V0lc+IZVIOZnlzGhnmRqN2yW1DJTemu
6giKNnva3haVtwHY2VAva0KrRURYg08GZG/caWX/ZGbGIZbOpSI9JzFJT532BZLRfaBL7ti1HBgH
1/Ctp2K+mZruqDTFrWTCa8+j8A6f46pVdFcNow1iXiKsGQOBSkZfmQT1shPtK0NsS4Ji++JBNgMk
EvNF1+nmCs85cdjB1q+0vZCsSyL5rjuBLklbPvIaiW4hkKHOtqtN9l5P/UtAyxp9/O5U2+pW1Y0t
2/NEbcFwua3GE3mTl6nJ/TT4fkWjbGQeFGQnvC23cSNdz1J515YtOJVyM3fFlmSeVZvfJ0nvyC0L
u5Akgi1M60Jo8TUucmBpGjSVqYmvx0rbMLXZSmW57iOohCrnN785lal2Y0h26bat/mByu+ncj1ar
eFnzyYY/q9C77Lr6JILssa6T+zFDBKwtEpRE2hSLJMWcz1I27aNQeorLAWks+pWBDmuNngXFPq6u
ZjNQkUt5czKKdKcoF3XZ7OIkvlhqkIIvBahkfNQyI6qZapHPxNJaqcn8qG/LYMjQDh/r9t6YUi/6
6p2XyhURA06X946wDEdUlTuj1TEH35WimwIFT7FIeToz2No+yRxW02IBwIrKHmS7s91JzxJHKL80
qvtJjwkAyLG422VBaGjfbcq4OMxRTJjAzGMpEwBQlJb1m4XX+nnbfF8bf9iBCpOsLz1S1EPln5h5
chDFHd+xUQZFtA17scms9sWYiNUj93FFMvFuoLEwh0+WWpxlK9lJUXCcWhD8ZeipcbcqOOOrYQp6
unEw3Hkd8KFMUW6FSuR32rKjzLtMhfMxGZdFV135io6ujlq2LDdKCNJSN26TkeZxVoHSlo6V3K9s
pXjyG5nmAonyqbkWM6CTWoeYvqBu654LLaAlFStDgdrVl2twDVs5GdZ2LJMfQKOBQ7djlzH+4BkN
KPd3R4qzEdCNlc3+zQzqTTlj9LDtW2uGfoIT+KzD/Ha5MXeyRXt5JgANwRjOPoijU11vjcA4VlB/
HCYgKOnx0HFTOiF5yCgLmN9hphHka43G6TdbwPsW1NfyzEIlT/oQIxDwU8vXfyjPfM0qg6iptUOr
hfdVA4hTb6kS5CSD4zaM0k6ucJY1Y7zzlad+TvYpwHGkUdLn5Q6dZvWqVIoXrOl7uZD5nVvlM6ZC
qAlafFt09pOfPwIGLpy0tq7++tKXdt+HXR5ZnYIkB5YH2SYfu2czGWTsJ+py6WR7Dt0W/zRtomv+
8VG1+0dhxW5qWyxtnQN2HdGKzQGb4XSunhNV3/p4fUezP0Du8jTDb5zfXN/Pby3XR8GLhtVG/Pf1
PPTDWyubkSyypQoBVHaIliNXr+8hlq4ivV53ZgNvyXphPo0RUKeBNT9JbXiuZBML/fmvL0X95Vtl
oaQwURHRdP3wKS9twSniVHjwTcF4BUd4LrkTro4Vh5PTaCLmEWLVRbhDW/OFguokJfkhV0FaScVR
6rF/RfVDzQxplU3JBb6xXRbWe2HQm2OIP2RQusMaIK35oC7LStvhaETchPVjn422QJzUH4IM4Jec
bFm/r+px8ITa0ofECNtX16Vd7P/6d1Z++TsTeCMIp1AN7Wtj9Ie3vy+wleHg4ne21VfJR5ittcyU
hycxFp8ntb8U9rjDi/JIPrqrDUw7EGwXRrUS9Db9ongOIOzVkPyTObjMJABaxdQ6shacba14CdQ2
25W+dZhKc9PSgezjDsQhtLPfHOl+cYBChCIDYFbpEP/cJAaeIvci6ihm8diQQLcxCij8Ir5OUtp6
fbFvjIdRu2MKtckU7SrU0EXPX1KDikEFYhxUV5Rie4aNV73V7C06h2Z/LeZqrzZYfuuOIITfvPNL
S/n9QZ8rxs2IsB8KPQK092tKEdDWnodBO1hRlXiLfFrz6VrmabTDb3sV18OugBUFlLRzBi1ztDK9
zOXq0h8oG5Vok47SRauUx0YXl2PuIxjNsepZldszr1ci6r12bO9sWl9scbkzSRTHI2L13zzAv4Dp
8XssABDkQYKn4+Mxgul2GnSZdjDyliwPG2tevqRWnLMov2ntvHSyUvd8M72VQtttZxNVreEC5Fjx
5GyTMVvXnKezvtroMeE6uvXW9cTK2l2N7VF/qOfQtdnbdP95yur1kjQriPpBVLIDDwHRIGpvRK3f
JApnXzM5TYWvOdoIlJJ3EuPRk6b3u84OIcpnnih/8/zYy8H846e4/N70rOhMAWt5/ykOAD5i34q1
Q6kHh8gMMBjO7HB1KZ0ySayFWhyw8xwYi2argJN6NwjVqWSx0+N0L7rudjnw56N6laQx7mvVbSPO
i6ZO9pcZ5uzQ8nWek88Fb1PrlF2o51vAvHr1pHWMDrIJ19lIH9Oed/0wH5SxG7Ccz5+bwt7kgKUz
CCbpxIKPiXHVJuLw4GMlypkU5KG/sabmshXEkhV0hqJoX3F3KPWLHA1uqWtEjtXc+Qil/OwsT/Vd
oh+7UncCnyFurj2myRWNlDUQ6eum6plOCoLhcEthjyhA+qVm8qmq8jeQKzB9R2bqlCC7OVXaK3b3
9ZiMkUeyy2Nvg+FIRk4IRfI8SN1Zr1qCiDDbp4VSrNuw/zJz/8q+vbINI0ELlV6Zo3yXacQP6Mnh
N4/lrz9QOgMq4Hk0ah/GWpMVxcRI5dpBsrXNlMZEOYemJ2flzZSHTyPrgNFOd11vvUgGvtuxW1ta
zDmmuUo1skxbIOl+ox4su8Xp3rGEN8dpUNblhIHBAhIwD9nrX1/yr8pJjvFobw0NVf3HbtaoRKmi
Bal6gOrkjvqbhUw2UWT3r3/Kr4QgdAtMmcYRdm6wEu/vdPJfSOGVc/WQG9VJCeyNiAkkjEGklNg9
AhVUDfYxDfVmUOmHtjPXEavWIETiCMAuQrOZP+e5k8XDjZYkXgDSvtJJF8ev36SvUVm/EKIFrtWX
Xv1OfcoGfUTGtJy69G3TyztTzKdWUcM/em//8a7l2nzVIr+SV1VHQdh++ON/3xYZ//7P5TX/+z3/
/f6PvOTPv3IJm3/3B7qlUTuduy/1dP2l6dL2m/B5+c7/7xf/1AvdTuWX//r3smjaZ2Cin7/8OCxe
6lBoh8ROovyBtojA54fPcPlhf/4lx+eMvwRk6tKxe69D+un137vySLo1XB1LT+hdipQtmCgTikf5
i8wUrTg/9VtXHrERHRHcFjp9wGUQ/X3YzJeWshOUMvQ5vuNvDZsZ9v680P74q1sftsuhyTSz0+T5
0IHpSeh2mCOzzZHDc4EukYyBak06ri8/Rd1rFNBUYnZkYP101LjaGPdA0laxG6/VjuGmStBJu6ui
h/qkeXVAKmb6aQqZyqocYjl0KvHnwibhuIaVw4HHASmH4C68aNdio16lF9Ne2xgbZT+84f2KjmIf
71BF7sKd2BRe4cFLPlieuQvvzJ11TRu2+WTuUsfyyLd3mIqtUi9z241crdKn4kZ8ar/Iw3a2w1XN
eVQRngSw1L/AU2WNnkRFpjoxEDpiU5iNpRxiwTnR5nVx9XYQxzn2+R6+Vv21ZvB5st3ITTemG26m
zXxKHySJFxGbyfyU33Ov5y9h/0ykQMRl3A8PvHsxAANWDLRYKd2l9RgYK/PROBrXDCDm3Km2Mr8X
UsDK9e/GK+VS3smnahtfAkjhX6TQraEuxfs2cGoHrffquVylq/ncoSa6apgd45MlaEFxhptpOCHT
R9t5xJ4/2Zf6fCkln77e4//Ux3mJBFgIGOj89N89zsTK/vQ4f3z9t8dZYZImFus73Xn2svfKbWV5
mIl/Q1KyrBDfH2aeU8GzvwjKOQvwiH1TjhgIwVke2BS/qb2/rXGnP6qhP1bU4Evx559/FHSwAvz8
MP944R+JkLo/g6rEQnII535Ycs0wBzlZzTAOcHL61FWjVq8k8xh3qhcUOg1EsG32PdndKwmdti8r
DLnVVV28alp3GWWSJyhybPlRTGrIfw3la17H8iepS6u9MSnTua8sDNp3EbN+BZep9NRKd5y9XJWw
xHSI10k1ruSS8qsY1/VY4efH1RmOK5WGX2PSU31qtLUBRKYo78vhbOJ78NFZQEnLGZ5ZenE5wEAv
w5hIk9HFTeIVduUaJEvnQMwHggckivuOdm4MBmiSMyLCYoZfqRMxMLdRg2v1oTHFyVafw672Btac
qsFwO/sLNcxjEuEkJcHwpeVpw7NkSG6rvabYXf1i2LTRkveG+Sy5bIfr2LK8WNwY8WtSkh5VZO6E
A4z2nmsPrHftri+k9QADCfmx0/mUawlu8qCh5o52JukJvoLkIP48DZobYhQRTeDFJnw7OHRTR4kY
snzpT36wHqveMSFeW8w9INiTFJU509IJSQzylwbPCGU8/zTlzTul+FSSRV/Hrxg6GXEFTtKtuyFC
izfDkJ3p2oA/oR1Zj/pKscdDmu2E/5Ip93V828Qq1z26UXGXV+dJLXGOLfix8qbABJNl4jmKIQxl
6mYCpYA7FdsNSsrkGSjXi5LER3p9bszhtMwRXXMPzAPLO03txH5YNAxqMazT7r4Pzb0pla49mpeU
JxutgsfQKrecK+lBZSMzHTDYLcx7aNyoakg6Di2lvkztUyrbUP7a63aCntArbhG0XliP+26oPCSL
1yq+/CzYp9qMWxZxTh9SNtEJUtK93wINXTJkKgib0kYP023WCsB/ygqdJ8QDixK09OQB5564shMT
NVLuMrPFR3OlMKb124dCNlBJRiu/0VaB/qVUcfjxYSoWaad8c+qHngbru5PIsota1y+hZ8lwRcdn
2tM+LCaDyqzwX2WCNWDSqRP7BcawExOZhZhQbEKZO7sOyTJsdC11Yz2XCletuYjRl8AMNsC7/9lO
PbpGBgAYFlYVsRrHir/USyjUNx8qs4+v/7aUQ0oCFgBxBYMP9OD/FQGiluBnUo8ZqNL/pCt9X8pp
Vul8O/mdMjBPmg8/LOUWp3TY2QgBv1Zzf2Mp51D081L+7sK5vh9bo9mEdTSaWuMwxPW4q5d0Fn0M
cHWygl5PQt5kcx4adCfkMHJmElPmXk33Jm7SKei3iaBA8zNO+Mm2imFIKqHidqPOUxaeMvmp0BV0
QvEmoCMmpObcgfdd2UISK22uGtoNnLQkxANTemIGu7btwAuGaRvNHXS4aGKaQuqcDegsxveDlm6K
cpon5kZGsSeQFCqNdOjFSzkb1yCa7kMzWjKfVoHWgExZcvJa9UyM2E2f5ztJQKtLS7JphnqdGkuI
hL+ppYR88/gLoq9qF7ZTtlE03LulQg6otfTl85bwDpTilEjyaz/YGVjG5wpq5pRvimZa1xPtirwD
5p/eFQbipTp5QX9yJ8fk2SSFJu8q5M8rY6aNIZM4ycSKjFLL5H0oMvFQErvFWn3ZLuZ/JIGB0cBW
ilYtqz2cV0w46rEaZy12AqN+4pZgCTR3ZaN+MgsBpq4JLpjibYu+eMokZoHsg0Dfkrhf/IYNY0Gy
nBGKHIOvOP4FzI/oneT4YBOVlbqx8qFfxV1AZoBh+q62UP3Lhe/f4z/R8+rOV08jqe+QYzeBTR4A
7M8XTeHdSJesABo962K0EPRzFiwZAZmXcYbwKzi0KbuZzV5H8EBGAAEhBDul3qvcIhHD5irzkvkC
SLETiXltEmGQ4j4EH+S2tBVGjTEs89TwUR5pF8UyV5etBsac5fQq8qvU+jQTlGAtgQn2E8dXRyZG
QQ8W8+WSHEAUYf9mIGALcV0bS/qCTAzD2CFvy9V5pRHQwBG5Ap+qCLr+duK1wzjvixkyA8EOKQEP
EUEPfnAfo6SLiX/Q8T8B8lprQFcH4iFoxDOqcJUkv5IJjwjjjqzCx9w4B/PktXF+BeyLHjId6J4d
Of0Us4i3CCyHJZciYPUW1T6hPO+M9KyXjFj7AfxF1cu3KEkZPC4knHlh4lTAcaJh2ujyUQHzU/LP
JyZCHSgdBburEezoZAzxbQiMEMTXKpxkp5SBN0d3QpNWpWZ41cTAacQ57u98Zi/G8IrZYmUsFgRm
9VKPgHJyQmukGoKPivq/ssDXQDcCCTQS7QogaAQU1C+jaemW1eJoM/nUwQmNtcWEb0bbx7QzAuoF
dmgGPxRK+zRfZzhZ01bGgMUwiWlXDbJoYKKlgzCyp5txIRr1wIlXmd0eAmBHNTCmFvjRzA9Xrel2
xMQArDGQrvP+OQBiEYFNot2EwZUCCZxSAlapKZlbh1PJ3GreW8xzcgBMIJOOSTBdlFQTjD2jlSo2
fsEgW+OBBeAUUt+VuITtiiIUxD5CJW7paKE+Nf/D3ZksxY21W/SJ5FDfTFMpZUfSQwITBdigvjvq
9fR3iboUNlXxV3jqUUUUTpyG1Dlfs/faC/9Je4/uAAkVhhJusKx76wfTuBga3VmIKBVctXqnF+HG
rJENYLp9EBjAzb9GzH9oK4S0D407t6e5qCz+4/7EEfX1/vzH6z/uT5lBBEhTbue/hIMMqD9MrDJc
a5xSkMLowBaz1M/NEEMPBUXWMth+9159XqAYshhq2IgO3y1WvyU3XGJ0vkyQsdFDSWWmximI9PHX
CxQlci2bvYT3EzG0kWN95GkoJH+0qk04VPuwFeuInUxTumFL8liFLEkYe8FIjC27eoiiEg2NCdqp
SNbohsByAsTUZ8XTuvxHnwcDXvAwMP08Nhovkpvej/uZLCY+115qSOOuroS4KtDqpgpiHbX2DJnR
RBisp+5HqTbenFPHtgc5mFbdkGwaRdzUCnbXqQRDmKf7si23diKd69Zj0KHSTY9W3TPdZywgFTbj
Y6DapkAtDeFztBz6f4eti4GZdsR6NU/qGvyptM7nakSTUoR+0KQynE+LDDcrktG+5FMcPiQhTQPd
TL9mCJg8EErdn9tGVVy0WTLedqxKTNxAed9O/mAhh4g0I9vKMzMfNUmZwmMgzwmXSq3rCf70GOr3
kQKTAoHGWW2OJw6CY1BBmhVsAKO2f0gMe6MmBof0cHLajDNlqFngsWyO9MBHrQ9bXH8VQ3OGFfQg
0vSyLeR1yhljYgQK2xrX8Vhx95kPdXcKnUYCj8+g+EgSgYGSu8Ik6qJGyPchDaiRRnu0LOIix7ub
0HllunJlG9t+Uns3yWmyup621khiUgrUJLuCWxaWq5G9LNSiXK/YpEep4nXNBPK0ZcQ0tWsVwQdu
rAE38kFYAReE7s6Z8CfuLdY1biXeyuCx6DJicrqThACdQJutlZ3M8DyjZTKYUf3R4xkDkg2raRv0
IMfBf9T02j9r+q+v/ziTGM8ss1bTIIl6MXdyKHycSeo3kqZxz3MiyToi6F+mrRozULYSf+fM/l3V
G2DC+D6U+qTb8LLfi+zQ/2UL8stbX77+01p47qJu0s3eJg9ZLjy5U4ptO+ONLCzzinjmraIUdz3l
RYIwFAQzWxERIdBPhal4RSoOOqYVF8MmbrxSfhjJTUTsSxRimoSjpwrTYxD1EE3qMWgBJkdlTkSM
bO/1yKBEzLX2EOUGBTONQzvLh0ZEWAwrcj4CgB571kL306i/oL6IaWWdy3Fpe2H2HFGZjisrYZTr
dnY0w+Uy5B8jYjscFA4mVUuFqtybzHnndE3QXe+WKv72ko2J3YJmpee9Hoz+1m4Nj3HBxuhTdETq
jT70P8LK+N5L5qWYA9XNbDZdk4pHPZQL4apEQtbadF3PTFdKkd4FdX3LfYfuqKCwCs3+LM0yKJGy
nK8SswEtUoUMlcxzI5kZeZBnguoUoWNDJd3P002emBAKRqDZKfrL+sJRUGdn4qWMLAWkRtBcGZLU
skRM4edXcdRPh8wZgGINBfLZO6MYkgLxmjXDT5nYT9l1WF60DGDWZc6pkU8EAWRkAbNdXqrXGQMG
dsaaMLDle4CiW7Nes8+jzJiOg44zt5VxrJRIJEBLokA2yuol1qzYl40M8LLZq0gPcclCrOS01o3H
sIkmN+n7DOdM9hIMzXSlmWWx1rVk2qDuzfbI0SuaEsbeRaI158MY27t5FmLd9kRiT0p/EZmExnhx
k8A06/nBpgvNYFJg5+cqAz+sl0acB+d/9AGFMdvgGOFUYH3zH0UTRo6vRZP59fU/HVCYNEAOIqhA
ELPIij4PKATf/140cQop4OQpupHVL1jnz7EDOSFEdXLWgW5elDS/Z9J4J3t82bsTKUuhaAAoWeqm
Xw8otUw7OwAweFAl4TtTeOwvmAZGSnNaUi0NgQBSKL7Iz8zhZcQeLNMTUAWySQHu8EMogx+nzQtP
2fdGS9H8Sc8GduKp3hbJFob62K5YkWziTZlf4NeGJRfq3qmnu5d8hy8Pa7jnxbNNvtybjjb3Ri1O
tCxL9vtoI28J75s4PdrmjoGwIeNTT8PtOx3LDnaTfZStFD84vMJ2hj+yBh3omUpJ06PsJnb/q86u
MHmNF60lMeW0WFHFBsOIMTq0TgscS13n/Avwva1N/OlxRD5HcTfHV4R2SvJey18hLbfV64hffjxS
UobLUNILxJPm4A10zXbD25+Sp17eguVv5u+T2GB37NdSvibEPpt3Azd/1Vza+YXB7HjM1jFau7dA
7CzblaON3bmtuo9lUiXSsxkaQKVscRXP5IHpzU5jZtvTq3EAVwPgNCSj/QQdECZ02mLeS9bB/FyA
KevrrTNeoud5nJ34Uq9il5TQP7riWJh5TOYWbh8qpv+oOIB+fn2g//H6jwda/gayT4egjDtlYbGz
vv94oOVvGvIiwkD5W3X+frZMH3NE45vsMNSkz8E4jGH4lwdaxnKlci2zEvpdFLvK3/GlC/r1nX8Z
I+qR0CFGWQ3jPHPJmc0TPxPO9GboCReoZpTbqm4wXLAb2Q3xQL2K3Ekf1ct4Uen2GSFZbK+2VhFN
1mqup204ZOMRgXjt17V2qKQ0vAKKd0ZypfYSg9CFGDDgWJjnzJeK0f+jLxGbxFWM5HTfzJf/6xKx
+ANfJtdfX//xmVsY/0SToDt999L9ZGB33veT9M9sMUCqIE79/MwRQSLj/UOUuEyu302An603K0tE
VkToEVyL9ve3Wm97uSS+XCK/vPUvlwgxoOCki0Y/0FDhRQi+57JUPRpJPrzqMZoqdnhd+ZgvYHiR
hzK25bhB1cuiqq5e87GDuR0EjSeqzVgghEYBhfHO7nZSUoTsmN5H3tn7+LsW8kZdJuKZZM2utuBT
5R60PQxZstFrBkBxXDi+ijoKc3UenvAHbarWvi5D8iE7zMJ4FaolkketGMgVW1lBudW6hfmadBZL
obuisN22fuwkcxvY5xU06GpiW2OccJsMg3mcaqoznA11qc2HklmWrjW+VOI0gTFtv9OmNQxvqwkC
dbmgqKsFSp0RWLKTF1B1iWfOc1rqM2XBWBfwrGnoV7DxFyBUfHIW3DWQJsi8CwI7XWDYcYadPYkY
EzA/NZlupEqwKbp0AhoXvLZ2o9kUyHi7h66Lr6zIfIWk4krGX/pqBn09m69hr4saD3CnMSFZDOM5
PuX1zKZ3N0UyEZm2gOLStdeTo/fnapXEV/Qd5Z2J07qLs9ktIe5lDSAuJRF7Rxl3qfVcQ6GTS/Pg
9NUhzvuLmdlfxKRAMVZ9mSFhHFeGMFxQYTtisndjqboEY7LU0Ni6WULfAhdnMZYN5pqgHcvT9H45
UVSC3vOFUIwKcZ1IDjvpBKgerYeJFwVl8Klfkm7k2pdtUXl2yVR7LLj9o04tYdwBwRySCwX8JrP7
4qgDEExZ2s66x8bYuDKMZXdaOQlWSQn0JtkQ63rht/QKc+tZyq5hSD52heOK3Di3Qk5PgB3FuGeS
XMsKTJYMRSIEYn28N2ciu6n4B9l3VNQkRlEdhlT25Nk4Fk6+E2jB2dCziG5w4EjMNs9mZ5Ja8h74
yStNbGIHZcLbwaX/cweXnFQqaA7uLm5VcyElcYb8j8XfMkf4+fj819d/HJ9c2XxrjkAiALErLvfy
55XNYW0SmwICBMfzshX8uLI11oWcjDLCj7+IUp81+PIl+Hvv1mpe8ht7v/fs+s+j8+Ntv48tdZk+
YbnPfxoQDEVcx3WD/HKcJbwnT1azYX1SWM8JXIL5MFyzI17323YbbxgdILHyRHMJtN5yy8IdC2rU
LcqLqMhAXnjQheL+5k+9gtnOLgUU4ecGKTko5hbD0P/8DC0OxM8r+F9f//+fIdv5BsRHsxZhPPnp
YGH+/gzxJW2xzZvKIhNiBk2x+fkZWsRDnzFgfOnjCta+QU9RqCX5DOC4xzX6Gx8jvP2/XMH/eOsO
/7KfP0dGp8c5KhJpr7eT9WQBLyR2xsWAwWQz8wLk4feyDWTCQtgeRQoJjoG6IaaQwW4DUTE+qFZ8
xvi+vCgGPO/O4FyWNv1eNI9nmQ7vdKyn16GJ/VRqsmvNxJwUdLkMkqKmdAxvixgZ6mjSL47doWdS
EkR4dsdhvui1h9F2/MmxSGiNInXGX2kfyv5YdCysiW5l3RjUbl6MIDsKhLfjg669WfK4k4LyYAdt
s5JIlAC2tOibtvZYruvOPiYDljQ5xuxFol+j3avoC0uFzWI6yls9gK8RXwyMsLGKk2y1oK66lyIq
d4HICCGDPTOoFZkaRudp5j4qXidIy0qqrc34Tev1XT7hX35z2hu4GPumzLd1ZarrvnpoEf/Z1lk3
Pc2VAeKm20YOPyerEnRslZdIsBTtAdkIN/q6VjtMXGWjsWrofuhSELzItbbkfgQ70Tj3eh9sTdJ3
/GHUL1GUnnVlPoMeEQGW0fGxEuP12Ae3opM2fZg+hxrvu9YTw51CiW/cDgl7sxjhd9mhNBmG+Krk
R2mb/YVCn5o1xPUwBGsBjiRl9yAFIQOz7ErWY31fTOZ5PLKhnAtW3ZOlYfec7ipInB2f2R9mTNUS
t7L43syTr4/x6P2x5wp3E2pttB7obxd9ofy/zxW81pziP50r//b6j7tJ+ca3Rj3IaGhJWf95PrRU
/UhPTG4o/HLLCfH3uUI4O9cYZT2gbwPL0S/nCjfpYt1B42zYeOx+51yhOf31XPn61pUvpX04yTMJ
NXVzaJnA2HH7HUgyKaV35YzIL86Rudp4iaPZVavscpL7Bdhm32B02jYwT1fqYN+WKcEr4P38lvH1
Wk/M0eeS/h6lyCtGSimUb8rkNoybKnuaXHy1vmbh2sfU2AzZNohUXI/SQTW6Xak/IwhZD+NbVPXW
WW/Y23YYoE0vWynHUMz15LQDKbFs9vmiwp4/fAkYVDdFUq21ProxQudpiCuoScaTmPBxg63WxYOW
WYfOglChu3mXyV6YvzGqjsA0Gf1VbmEIp7TL2bANojl0kXMxDzNgxTrfjmyh1Vq915zgSVG/m7O1
V/AppDmG4FhGnBeSWG3w/KHyCjw5agFGjXW3CiiNHQOMq11HAvLy4u+UocPWrPOw+1oqiRcjBWIH
o8pEgROX1UFB9FtGlzYqRTlMrnrEwEtYaqWqBxlekUUUakbDIWX7BltQRJS9MCdPpGgVFNNNWzzS
afjiJHQxi8ygmdzJCbaK2dCC9KuotC+poNaB08GKrlwH3GrT3+jWuO3xAqyKDrxsMZ4NS7jqooRp
s/FpZE22krL6apaxsbYZygwCfiKxc8rWTQ2ZDUfp9kgpwjJ0Z+Z/BeP5yhiuggbPbZa9SaXt65Dq
lbBcJ07/mlukmiQRQmtFGjybjMs4at+o3q5Ga6Mh42gd0n70cN9qjdfm9j7DKWJU2hnAww1KVD5/
8Lp4Ezl5ZnYTuro9nsuiPx8GhagO5bwuoCgaDjQpIpvyrjubNYPBR+WbOe5cvV2ZuoW+o4RPiZoI
dGMmqp2FhkOa0m085JHXypBkM+vSyshbKic4fyZ8x2Ar2gHqZn3e8ztXxLzYLvR7Bx2OaX0PAqLW
S2BZBhBA5S1d4C3drqqClWRc5SpL4DDwyylkiQK3YcbQqNp+jPk+d/JHs7bg2eqzp5CKsGvM+FjV
YiDUyXIJwgM4pZQjGY3oIGszRyapjDjk55WJ9jZEd5ipp45BI8DdVRAl26HBH5SAnoyDc0hsvmM/
yyHLy8gDmw49LbrUB90t9HrdYbTCxW00Ueo6Vo/udgbqVMux/tBZk2clBG+ibxW6dFRT5J/oUfDO
YRnrkuZGw5xxGdLiduaDVGhPdUgHZylr+A99jElaqs2zzEKcNbXzthQgMhsEpFl1ZtX2Tc6pomfi
BIKXPM1hjS2HWx9dyUOUfA9N+y/72R+q8GDESKlLwYmogqb4fxa5ZDCxcvi8jN69L19f/3kZsRQl
zxYXJXJ6brmPNokpE4Yl7KuARGRwL3zpo8Q1v6nYWXhLSID/um/+LnHNb6gP6Go03ib6+N+ob7HC
/HIP/eNdf2WHkBCmd/LInsJE1zClzTnADs0P9Lp047rckE+2snkTqIiKM7mqkA84aM8XzYY6NDcI
BfJ1j7wLT/xh1udLkHebsLbPwcO0q2zsbuxI3U6j6ff66MZZt844YzDDkMJtx8qNUYgfpBrkKyKi
0TGg7M0krj1V+iuaOyd6RxmHe6PXOHdFY+QpOqyJbcZQ69h8xzjywhgUj1Sr9raqbG6YWnXmh3Ao
o3U4PyXJVK7mKUvXWHG2fREc2On6ilEamwruU2NJV6ZVn4e12W+6QRJuN46CsQf09AlqRVGpnj1Y
XJPBQSj9q5kt7aG56qDudFPAqUZIpFOdpL4+DMDvRhMWuMZVQ6x2t5EU5ZgrMOLyFnVna2E6E6gR
ORoPkFROSUjouZrND87QXZtyk3gDwpqkxtEH0fO6d9Itn47ibJ5Tf9I0H9hAJTq0mD1ORCR0hQPH
HWOkifusYQAlJ3eQTknUzm/6SNyO4WwTQfsqkvAEQ9iLZ+RtAanuJrtSpByKdldoCcGcN33iHLqF
x6IYR/JAVwYuhg7XQ5VSBGvKqiLgcg4IQmrWSDG9PtIfmdtAgIIENfYGWrGnMCe7PC/Rxjd+1V4K
qdkOKn10SsbxIPksZ9mhQ44NW5Dg+VFnhdSIdIeM3hvkwrW7GzQ81xMAx1CFjQxUQkjeMFDaIFsT
hFFkko614F7Lwus8LgX4ptZaschbQL1+GklMw550LQQYY1Iz5E11JykQFgNrHTSFF0YZvRO2ZA2p
f29xcKMC5JrL6ngtp8/WQgUDNin3MH+1gewN8p0ItEjhyBq7Dil+wT/ADIXXRq+j4CYjkdWpCRqb
MWB0yR7UT2A72474TQ3lSudoT2SUEaYceIhNfRyhNHGpZcQHBt3ZJQRjKLs6gTv4SRKHyb+uQvjv
jPZFwekUtJKbs1NvuyXWLFSk+Kofa8mdefyqqsZrm+PE38mCuNXmrFOeZ7s7q1Vl00cS3uNzYjmw
VJPfxYTMmpMV0iSgGPucMNGQJAsLmUMlgV+jdBHNRaE8GC2XWHZCG7uJQDDH4bTOEfQbUnvocrbq
s7rWQsihOWZ0NfNH1etV/aiEkKZIAgAtGWmXqfiuLjKnwByoELDsZuAnQKzx6905ZOVo8BgZi6rS
SE48OKtZNOvQrlYiSW5N/jvwq2OM6o4B+3Yp2AZccIE4dSPJrsZ8lnRXEvhR5lyuyk9QS8MjU3se
0FQ9BzPkq0ufBvp3Gwpt9hxE3inMow5LSyQV+yjLIeaAZZGIdxbOVYJguQ3C18o4qWlzMPT0pkqm
fZBXrmZin1NNHp1ocEvAZlb4XEVEX4ZU0KWy60VytCLpBHHmkuCLPdlWB8UI3dqAYZw6qyS6QWSy
mkvVq62DCjhDdWIoodqmUdu1lbUXYzFe5EOMZPTStkf3j+3+uGoZ0bDw4waEWALC/X9fuLRfP1+4
y2jmH6//mCrZ32x6OP4AyA71r7Xg/1+5y8DJpPfD9kmKIoJOWsqPK1enZ1wspKyaWHC+i54+p0r2
Yj5dPHAof5gr/86tS5bIL7fuP966RQv681RJTixNnpwuPFhatO8qADqzdmPYwUUqicwrUYITCya3
K1TDA24aHcFlBn5W9Du5jR4a2fCsgkU0MaLMf1Rz2yjTOm5gk5TiaYrCk0Kcjh856muIJ8uzRtlZ
J1H2Kip1WCODeFTV4FCShN4hjULPI1K8W7hJ207fNDZ5qRFCwXgerkYiAe2ogkXRisJN4T5uVEJN
c6VzrSGX5bVMtiId47XEgl4i6N5Y8Ou1spqaLRaiVZVtG21RJGTnChtS1DYT1SrZRnt0mZgQtqM8
+ez9tuCwYOxNG1PO1xYUdUM8SyH83lxC0Y6Y4FVL0nWqC8+CBDLsdCQQqeasLIZX+hiRgwxiCjk2
ig/WKGLDkMWtOsmHY1+j+cGzETrJcDuB8TXRc+ndAEFf0YHGO2J+tafuaqQVL6iu2zHdGmb/oLGw
qY3Fvlo+jJE5IDK9SctOgXamn6rEINp+uQPV4Lwnd3mdi0jzSWHbjql5rXcGqSOwOePvSYv/NSXU
ekgrUGVD6HhlaG1UUPQVpCpJap5rPHatLvCnJs+lmLaKMyLBT38kgN/dYCiH815vpdmTUI9XFeTm
tietrO3ih4xIDdbSD4k6s+hj7JhMLiXopSQXhBwlGoMoe4TJP3nhCPMPwZMF1qoleDKzw+3QUhBg
PSiKZyXrqNjgTGk3kmOwmBtXTfWQSAq9beabuljrReWnfDoy/tSM59do7oeieciLem3MFn9Z/p7Q
Ww13EjiSIWpeu/wq0aMfvdyAgC5B98DTUJKjbEJmp+g0rmidoeq2JoDlXdETBoK9Qt8WQuU6ZYJn
iXU9TrtyGOl8ci/QcqKZrFXUD36ipJcqtaSOAWRqexcMtqdb+S7IJ8wROAC63kvbc9g2xEGkcKSj
c0E8SIguDS0aJqCFqEJMLnO7xziWGUUoZ5H2Vulo2wbEL7G1G8bmDvjYqqnv2xz0irYlO2c7zS+l
LD+YIwWrbKLGO2k5jRcVImEPEEA6v58qb2gokWvFZZTuRybTCBVpbpccU7M/NlJ5aRgJfhb75DTB
yp5DYxeDDPJCqaSGmxuVnASeuL1ARpZGLTFbjpx6k1MhbbFUOGyVLy25m8Ps5wOMkWF8DQxliQKt
V+hsne2feqH81cuw8cE8bL4LQv5DnQLf9+cL5V9f/9nBgfCV4VPBlaeE0/jWP/VwjAvlhTFqLh67
X/SwS3tnsdYwVeT/iF7/7uFQoi1IAnDCTBkXQM1vXSh0ff9QCnA/ff7Tl6//tO5SUXXpETfaoYSD
5I2pNBBnBDN9ZnctmEERu9ZhLA3KVWRrD8gd0oMVTdhDZYb1jeSovt5dlN1LIAsUq8lO0SaXDhQv
U0PFXp1n3SXwbL9sfugs3EeokCuJkU7QO5Wrzzh7IjSQeJjmKd10huItWUVxRZk3EkaZCo5kaTkY
RGmfqUOPiUzhuZ2GJMGb38smK2g18iO90fZ2b79XulqRnzXRDL8AzAzig01AHB7ulVADzdKcJ1O7
GSPhFVRSExWVTWXVUmGZVFqj81RXd6S6nOLpIGGFyajI0uimoD4T1Gnk9LoBdVtVBnvakMtCsU/W
HB0r6ruMOs8h57GfnsJ4Wtdl76JutGE1ZGc57Ee5po3JWFfn3TmLoUNtnIw8+NFD0x+q4TzXsqNs
jK48qEd+ZpSu254itNUTmDksWShMqWNnL6JU7YCXcoUvfCHcTzZOBNEGZ52VXOIGgcOCZLW8kqWn
NCmAJ08rSZwkquJkcrYTVTLZNghw+dfXFRak8FavQAp1Aq/hvNaWMjs1MpwI3EiGy2R2RzPm8md9
ompcWn4XActwm9ovjricWBZZFBXR9Cwc9TioXmrlvkK9n5SCEl5Zt/QBWcMVSV9QB9O6VQ0/o18Q
88nJUSkrD01zMcO5r+kspAXHTqfRAYxt6Tym6YTzgTmo6Zf0JZmGb6w7F7KzFUvXkrdnvfIc0Muk
8Vmk7KQOaXZDxAf9zrA0PtHSAlmBLXzcvjrGNFZmSoW9LZn4xAF4MWJSO5O29wltZ1XbvfG5jxnc
JYc2ndC5zOLZSGXEuUUa1fsimzRfZaLni54UK7UVNWYH1NcqFvM5FSgV0BBgmapfcyWUrrgwE29s
NGOTmNkt89h+HWeCtVA1KbAzkrTwI5HcqGF4Tin6nR0npLSZzK2WH3g1on6I7WM51CcFBNmffToD
813K7kUQ8B9LZKSDnLFf52tfXv95OtM3sySWcTdzNi+n4+fprKAdw5y8FPbvbuK/y33jG/+LS1he
4kiQHP6iHURnJi8qRHhFy7f8rdN52VR/1XGBm//7n/41o4o7fTKluMS2ozj9rVYE8ovsMGiOtDZY
iwKpimTW92VyMRRT9xBOjliHOfa9Jc+2Qns+C+WiVqeDERHqrcnPc/A6Opxlcb6WxcnpKsufm7nZ
i9JggTptl0A3u6oOqlx6quQc4zTbOh2JS33VoU+yrZdUpeJeGVkBlVUnVAIA8kAioUFsSEpm6Cpa
PM7sPNPHKs+vtYqYUhDg6SHrlId4uUaa5UKhuWcvwPkccdcA5hxWxXL9qHzOKz7vSWUe8UxRnPEk
4D12SwFvwajDH50ZnWd9dkMKVOGP789RsjxS8vJwFWF5q+iBsemWB69YHsGMZ5F5KJqo5fFMI3gQ
MU+ssjy6zfIQa8vjjD5E88vlEXdguFJNLQ8+ai5AncmhVATHGUdDxxGh9XnPQG24tfNuhXH0ZRzg
FDgNk484YIc0M8bv6Irk4LnSlENekj8aa9+zyFoRveEEJTOn4rwaU9QAjLQYFSq6eFJSdhBDsu8y
JmOVfR1HT3pcbXTlrE8bkq30k6JW+wYQW96mB6Q1XjfaZ4GkUDcKk9Fm2xzDrr4ToXWsiSQl8WVr
5dpdCWkXJGyT4S5QyXkJY24bfcLClkq+pe1r/WLk8Mdh7BvKU4OzGMzeMQxwW4/kV4DO7ZrRU/C9
EOk4u7oDMLKtD+OIGlzDNIeD9ND1Os3QeB6Y5ipZpGMQGgbq9dYk8QM9q+NIm1zpEzx48+U0YcKF
J5HmhTeRNIVX1VvY+4r+YCXyMdarTaBEj2ZQXErTmU5hay14uby4qoYLtZ59hGGeafVrfpMrov58
DTd1p1XerDwWPbqEmiVYXJwVKPOGtlh3geqZcbcrSIBSpf4yzx9nZXwUyYiMW5G7dGdEkMvw6DVM
9JA22Dt1nmmCotQAEaKaI28TuEdJaFVHg1CY8nVh3uHZxrmrJoy84jl0szYj6KazDjwR3I7iOUhj
TPSFwwbQWOyzdbFn66R5+lBtsozoWFlbxYG868ZwH4jzuqxAtjwPI9EnUXSpdOMmHe+nDoBmfVfZ
tTukb0ZMg6rN6yzmYTSDUyHBxLCB0mqMIMlzY/G2Qp7Bg9TDDemf9XTYYKvyZ6fcijTfgoS+KJgX
NDyIK6c0V2poVtcltsgwkbQdt22IiTpcL3VYM1Zrq0WFPMu+Iu3kcPCxjQLNxB+DVnlXqdIbukTs
iaMKOIBf50BI2598QSFDooRfMBZsXZZq/X+onHTYFV8vqH+8/vOC0ljxgLWQkRAsN9TnBQUkg/3J
os2jOPhlA8T9hIyJVCn+POzQZUj0MY7CrKIqfEucf0TW/6bOWDXoe77cT7xzS8OADFuCOdsXMULS
zV1ejwMm0WQ676glI3v4Idp4r/QNpMucHWsnliQNPKwAjAm+CdeWnNpeRrj8rqmZCDPaUKEM7Jyk
eYGqA1NLSCO+X7mxDunIRMectOeUcRHnVIaJfVK+IzdGTOCs6+LVKHQv1ezTMD8bDflInarepZzo
Pek+tUJM4fwyMq1hbocdlsQT0I192e40aS/FFmcSWuHnuUoeNE1Sn7sgeXTobtwkru+Ser5QwwSv
3pMGH1wZ2N3r5OJZ6cZqzWGlO/29nuFgZSkdjKyIpZI50NKwx8wd1ActIjHVANOmmvllQFb8RHpf
ynmkK+kmsBh/6OT3VC4YVeKQ0psQcqAT99c6YPQSQuOMxTBtlLNGhgnqLAnWIyOXxZw8t67VWduY
3JLGLLcmS5KVFuH9kYznEZpREXQub3UfEdiVa6VPWelbKCZGZmJ4i1ZWWd0SsLmSqsPClohMuQMb
FLzokRP78xJAGE3diFSt9DknycQsr2UHYJMj71qQv8RY4KXWNc7gGbnsTeUUp3mkF8BAg6p38LVO
zzfg9+8GQSNAIHC/IlvsexBCehhBKYEBwpSBhXFbFz3jEXNfMt2Sx4e0JCthdqz7weDXviRnLUG4
WZW5cL13+Zj2x0QvC0/JHDojbdAuAfuMENIbKVi6F5UfvBTfRblC4EN3mkulcS29xkGZO4tPWnR7
KxhvpHy+7JzqrC1rLzEuuSR/2Fb2OGYNp6MBUr6BP1pIF86s3WcFKnhbWc3oZ6aC4LOOiCt+y8KU
mYWdocI4ho5+NTr3lQ2GQc8AooZ+WN4bIrofJuFrTdtvkgoZS5RqV0pWbMzuKTZBHpEwcm71+7zE
2G5A6ENsn6n8EbYrcZhuerqzGKFImr9mqb4uFsWyfQxANgTslRStpsWWL4fB2enCcnuUDtNcrCej
civ7LtWkTVzE27G6ECTcrnJ+xV0bXKCQ28pRgITVklhoeCEFo5hOaOuXcJLLsUnfWk1ER6uc7G1Z
lz8EFpOS1AaWmi/4pRDFwuwL34ahZdEJVGVIDrpa76Vw2TJl500vfW9Dws0yBqfo1UTXvZlSEv25
ywpcRsxvgN3rnI4cyP/VvbBe+PlyYFHxz9d/Xg64qEHasdPXmQUuU6mP7mW5HGhtPm6ARcX2sawg
RhGbCYZcaMTvd8dPt8NvdSv/Ar9b9hwK39xkOAXw4tdZUhYHppV38nRQdYhv5tEoHMmv4hRGvERe
ErMCxwDGKIvbOLEcIp+fJHgC5Cn5LWmtKnu8YvDyul9GT9MqQa7TW/HtOMirPvKKbJF3PaXmg9Oc
pgFlikITUzpom8ghYY3dt/m2Z1BbmKbbZIC7ConNY05weLg1Rr0/hqXDkr8Cj937jNyogjrsw2R8
l49pL0FOsrgn5CuEfrJfk3DiipS/hj2RF9uWmxzt4TlLTAeV57nzjIAGFidnv26c5tq5rWGAk1y4
LWGj9ENwmQvkR41EQkG6b6I4AMuCSLRJzmabC6ah6AND0Q6bZQKRJ/0u7gCMI1tKjXwTFrfcDNrK
6qY3LRR+pTCUMQf1e9kjHqrT10lSNwKXYy3sda9LrlhILj1T5IkV7ahFbIGBJSkwgxwINv0Sxieb
OyN9mTnTi0Ds68S4MpP2qpq7K60X1b5XwysDOUXUkI8e28lxIF8l49ZdGYWxrZ3U7U2e9374YZrY
4UOTNB+0b060nMRs0hvjFsWkW0HRlSxH8tjOernyf9ydR3Pb2LpFfxG6kMOUAAhmisrSBCVZFnLO
+PVvwd2+ku1bt8tv6KruiW1KlE2c84W9195HlfHW5uRZsG33iN+2R4mRCcDBoWY63ylrizOtCrOb
WVHdTA1W8NmFjg2UcBNrvs0AC8+1cJhltjR1vV2iu9DYyuvGyikkBu1tmCyEvYarlvoml8bL5LOR
CmRYn1NxU1S1RgpwXnlCPGY7NFs5SjdauhSdhqQ8UqWjqpjg9KR6Iu6qBHNs3SG18us5eJZFppMZ
AU/SsZmQYWUEOJB463fFezSCFEEdbGcROI5ZqPnXGM6RJJIVgSjZQqx2q0qQtspIpyrXVpavucv3
ier3ZGIZP4SXmB56VZkSXdSoHawMKr9uFHG96tSydlVLF+5kI3eL0NqJYbVWM/OeAodhXlgspGYu
R1ZxARO+yGxvuINu2ZfCtJe9aYSrYTSqK2QvXVkvcFTA4Qxci2NY1jwPvX4V+gPoSeCQjXyPXH5k
ZY/uovgaLSkoU6azUtTidVlaKDHe9Ml81+qAGySk2YH2UdtiFAVba/L3rVn33hLjNKUZHrGlYcoD
FQqJ5HfdH3vqLxsBnCMmg38NGAJo4n/bKCw28B9nVr+8/vupL+MiZAOB2lhj1fyt8P9+6suwMvDh
4JtBEo3O7JP3kJ4AUwRCcY0GZdlRfzr1/8IkixUWF72qLZbF37oFlm/yS0/w6UdfNh6fNwoMd2el
jQU0DByoJE7vorJBQCrzDCvjeAjD60zG4jWKuxFwhOrf+J167mtqtU5OvEAL10atO6TO93YAQwFH
Ye7iLHmmtYAGDENL09G/G7FT680AOz4odlohGs6oNtd5d1Gn0LP08F4WZU58/SxCEnNLXI8R6YYN
4dZDnxaELfnnymR7JkEDWTVMOuaxO069dZ4ADcWDf9u00VZjoFzqcEAQM2fSdWXcVP56rg89gQar
Jg8WXLvXVJzGYfUIPURw+ER053gc0KKwOh/7dJN0BiHmwmEo451sTEzIhKewqHZqla8YhyR2AQXA
nQoMd11NzLUOqrkasLsLD5kPjG7s+qdOMhUPYAmkvhZTA/T8RH6IlAns51jB+0yYRnSW24tveWeE
diupoOK0SXGCZa0OB4bDonxMUplZG2LxtLZnSbrqmyerlWTuhcjfFJGke0XaI06mMJcxhG01PPwd
UjSQ6JaX5Nm5ChDnJlMEdK0+1hPRNqk8r60SfbAs5Yh6u6HwjMb313IewgFoZjjTjUjAD+Bods5r
RX+KdGjxXKkNl+RaLRSXKuZcVPfpgsDQFxiGlRPckjG88bV6V2tR4+C3h21IJFgwjjZsOxEEHBSN
JmMDWjIrMZaJEZIzA16ZnyENn8uNBXwuqgY3juKDHgRO7Stv6jjZNbpEJnMe6g8TRGx9K9QqrFiV
BA09f++osuXJQhjcH8UMAHydrJq08Vj+IKXK5F0wE5ApVK6caLeSRqUTm1sxY2qJs8NnT0JBs+sY
0GoB/zikGCHak7dAkeh40lvDSPflaJhwBZV1w/Mgp8l2Qny+VnPjUobhRazEJ63qbrWSm8+wFn29
+TVpyk2YxZ4adABTY/1glIZNN36axpz8umrL0XtDkL2x6qT4WRFneIEJ1YtWx/CVmoYCIDfsMhJv
6oCUkC6N7pg4fFUT+ruiO3dpsctL66xK1T4Kp1Mrnnt+3ELJ7olAdGBC3TDPQ2uXFY+CAbBXJz83
TJ3GoOEK8+GkzMlLWebrfpZIUmInz6cvL8XTDEhhHKKDH+tMR0W6qLCRzxU8WdvSkf9ZMg15X+9M
AVGzLzUoLJBHZQB2AbloSuxY/Xwg6mPTF9aVRA5S0NUvpjG++8RtzNO0G33mp1Mt3U6xdD8UDJdb
CX46c8FjqdSnAZH5arKGm4ispnDQd0rf+hiM5nezk5D0aaHTBOXCKsxuyy64qUmRdvSacHp2Li5v
0e0t5ImioV24tI+a1lL4CFyBhlJuFH/0/uyJF2MphWkXlxCV3f+eeJGD9Ov19tPrP11vOPbw09HP
LEotXvlxvRmLk4aFOr6cH6yh2l86jlEVQ8l30+jHwEtDmL+YRjEMSYRc/c7ltjRrv9xtn973z3jv
TAv8sGjQ5zUZpVGjE4QIB9oYtj2BjakqPg3htDaywZU7fNepWBzgKbskmwGKjmsUsMpNwngJU/4K
EMRz1VDQasuiY65QDqKjRPIvStGqakfWHdO2kQbOupysXt+yHnyf8W74oGaNkxbpZtJf8jla92ni
phEsiUGrvJ5ZnadN2M4EmZX26DWsTuxS0piEAE9fzSECJB9NJimxW2uO07UCE3qpu0eM+w27BN8a
XpqqJcKkau8mv3xPx+wlTC9W8tQ21nYWS9S6U5ZsZ6ABKywL53EKMaFbiSkdJyMm1RumeYs5k/x3
IkhLoTxYaJ9WUqhdMapHl6XdDsp0l1qHfobbr9R7axqvUDZ6vh+mR9+qDTRSYggUS2bJMLX+Hz1b
pizjAw9J0UANYv5LIQk06Ocn7ZfX//OkIWikW8eELTIPQJj4ebYsAtkHIMGceBE6LmvR79MDLASU
inCSxP944D4eNciR/Ca7z2/0yN8y0PIT/vKs/fjOf5om0NkZVtsM/V5um71W3vrNQBxUvwaSYstj
dG4JTJH6wc0Bt4vV6FqzTxjjLiTSGDZgMDRonRmSEvZMmdcrPINq+UWKeVYV/772tUPYNG5Zq9e6
zvomH2GXEsmSjdO0KmeVjAfdHZh0xnLNVoxus8Yo0AqulpZuJEe7iOlhO/nu4OO/CunZ9ccq1h2R
ZWkjw0lIqTlaCMhVd8LtapfNa9QwCbRCQkbFQ2nNp5rBYRiP7tjBCB5Dp8arN8LELKz+SlCsYzdc
rHk/gdEoCybmQIxq5aVLTaemc9Rzc91LKt9+cnDJbvwx2qDSv9FNzeuThcUmY2Q6++2xm2iCu4q/
pw5Ckb+Z6+qqoqgVY8turMdiqPfR/OIXL3Uir1M5v+TRhJQbOgalZcwCVpHUu3wQHNWkMSdGuJgH
EMRydz1X2kafJ08Gxlbm1bYO+Wtj/WQq/a4ys23SyrZELpoxV+gRoc5r6tU4aKdivsiRvwb6d0yb
YiND/mXAjdDeukeVaJMfymAhWxkhli//1BBnL7Jq0xQk3Hm+FgYfSbRW3seKJeyBZMDHSpwmLbxO
Vb5UgYSmtNgoRX8Hri4gFCrpivtm2iTSsxgQPpzNrAzDp1jLlv9fEgN9EyzNeSQGBEJG1fAFEkKB
k8ptZJ8UWMWVYv+hplQv9doWhOTsz8qp9OPHxqhPfkSIerSEmLuZXG3MZb2s0Lgr9bzOx2oVi2xq
1XEbFuF6ZAUqmYhkxlOVMgGPrqcIMwlSRgGGJcGFmzJPDzkzjSI2kbvD6OrS/kEQg1Nv4g2E9DuL
g1tF2arz+1c91d0Z5ng5m/Cqn2mz7tMmWNeIZwO/2qh8/vNU2MRLFLi5y5kC5IV21BAMuWzhW5Tq
4k1L2Dou8nlVchVl5vTUN+waCk1902d1FdY+0VvmUxm0lHiImCJsYqa+I6Xy0moeB/whrG9yzTTX
FIA+6F8caDWl+tSdc/1NVHqmQ9dd9CWKaXRgly/Cf92fIrcMFKfrziax0k1NUZbtgZ87tYiLgYCb
yT+m0XlURzfWnxtJwthCMMZUHXBM2n6j3zTD8IqpXdqNQnlMw9I2S8kV+Ow1CquE2EIfXO1bcQRr
Bm1Er1cKWwwQlBhUanUf6f5eWeI42FuTyvgkd9iS0HKJaXZvqVguzFlwfWl+rOlUSyLAs15EPMa8
RjftIiJEw2hPihI6GibPQGhsH8551103EWP+iqbV6CLPlH0YsLE9iuptQHh06hQJSqOgBFVWxyKf
xAAh+lVUZyZL2FqDbJujMBjGenQTq+l1ujx6mPwQE/0EgFJ0hqkj/Ty4WBiX1DA+TgNeTD+0Q/Ry
JZG06RKtgdO/5fBBqRC4yswfjHj7YbilS/NM8VZnA9OqnYGLSkcwF+JYFHDDhxUAFJ2YL9YRm2CZ
4iTZDbgbe1TGvSY+Tvp7WKhOpqfrIDvIOHayedgO0L3/8CIYluASKqXq0Cj+dxGMfOnnq9kQGZJ/
fv1HESzri7KIu/ZbOgLj+48iWCewhrpY+a4w+s/dTBVM4A6DI1X+jp76uJuXap2hlEEJrIu/pxr9
ttb9YKT8Pd36/M6p0T+PePqE4eesTMY+41gFohNk2wGZdglTXeozp45eNWFtDve1da7mix8Qlzud
qiRdV2Z4JIUNR16IOhTyZ3foFyoGWaGZqa0LMMB+yjASg4H6rCjkmmS66HSiciUJ/qshxmcD6HCN
ptFSmr0IIcDFIlk5n/5lrv7+QX6I8fkWbvjTDwifBkYk65jF2PlT7TEXhNj2Ua3trZCMQnkWMcQZ
J73ME84zBvPYBXUycRkwr2WR40KSj4UWH+I0uaqT1yTXz7j9zizCz2EaxIhPsy0z44tgtNtgFK5y
cdy0Yn9V1v5OxAMfQEyUQlVhTszFMymVDcaNEXMVLPkEBgd1n5O0Ok7XPNHbQAiI14rzTTxK6wqz
MDV11r7nQ3vikX71BSwaSITM+lLnFRfTYkHovCw2HvxwZxGuGCn3psCxkbyo6MI69ZRK6OO7fQTn
tKmxxjcPZmh+aYR7GblolbDr7Bq2e4UeqldmnupXfTIRTx3BK62i7RQZz3omjhfV9OJJfalL3YsS
6QszbFjy/UbJZPDXBfZ6tCztWg8ZEgW5x9+73VHLJajZ64FFYW7IHpBslpSMuXPpUPvrTLrJpWuL
qEZp8QsyjjP1GKlt9ySKw4PZQp8lMT3kAV2ZOcVftTQm09KilPAozeQpSC+QVl5IzXyfovquXhqb
DrEA8UtzjPoGg8ZwE6Kntc2lGZrpimR6pWlpk8p6zrbt0j8ZNFIlDZU0BZdh6bB6Wi1SQLk6ab5q
hepBfwnnbMMJ7xThQ8YESKBh67uexZEFOlylmStp6vylu0uimoo0JxlHXXq/cukCRzl4jpa+sOlI
P1+axZHZEzENfHkpgJeumg75mErpR9smg6Mg5phWlg2weJ4scL1tVVwPU79tOli4xKq4DG2sk8bg
HlW3uUEX1xI/EbhGN+5RtB64m2cC1oq70SoFp6gH08Oeu8FcSmClBsQItskqkrTtGI4O8ZRe2Ems
KGYIDTLbKsaMY3aw0mogMl59HaW89RSVEoExqNdE9Wpm767XykrRM0clDsQXzOSoivlmIhSWQGtv
EoU95HY+ccENLn5nENTDrIu2GaD+kC9DHV8EvDtazS6tT85ZuI3xoEv1qavyQ0HWsxhVjqkgO7ee
i4oYKlynRW3uEv9pSUWNwu4ARHefKKPri/OT0hksj4Tcy6ce32h40iyGnWS7FfNdoAr3ohC9j20X
8y/OAjLTZa8rSrdGWtX3MbDSP/qekxREPkTkIB1iTvfpNP0v2YxcWL/ccz+//uOeU1kV4Jr/3mn+
cM8RIYwbj6aScnL5rt97UI2FBfJbjnpUuHwBWt5P99yyZ+euJciT3/wtWvgCHf153PPpnbMy//Ge
q5puGHWeJe65yStUBq6SzWzktjVk3KQF4VbLYdRi/u72sRYdda0GDaIDg2VTULMjnfOYyFjko2U8
e+Qc62zuym0xYWsgjRAsUq591VqLNJt+dJtudvWes6AKLFy/dKpZR4jhbGylAoK30jhoBVPMcUr5
poHFV8z4bJpEipekEqOp7ZohsDlwmhyeeC1Z8X5Skp6GA1CtZp4QBdB4DIFDpPy247Qgf0viBDrj
sghtNSgDtyCiax/KqnTNlRfb3eAXO3MB+wNfvVar5LkOW5y+JA+1zTXT/V0dRocmjU1m8xwwrtz3
gHt1WhCp5P1EXlJabL3rYdpOWNHeuC2IIIlwm0XaePUnP1Gmibr82xQF388SPfU/BYPWL+PTX17/
/YkSqQGXAQ386OXR+MyMgGyENp1xNcJA5Cg/akKoM5eJK2Mg5jcLFO/jidL5BVin/5+pDgbdXx6p
H976Ag38XDqGSUVqchVM+7lYTtVhFMggzOpL1I0pxqHwJaHqioXx0JL8wASjejA1RIRdcdOWlQcN
7qoz49ZVBX07J8PXUKBlz8N0G/r9Vy3Mm1XHymEzGvLXSFxQD+CSaJxmkLlSW4mbAvRzqhFDGFg+
ydJpwHzfLBbmTejEuvFcBvFDHVFQmbJxivLBcPQRBTJj5/FohtlJaqdF7q3q4ArCQU0pm8r+pEVW
PN5UMykGRPs1NdowWR46thv5PfoX9h1VDJZghL8USll2K2bQdOQmIRFMQHIcj7WOfz0teTTDU9Sl
ql1H+nOZQBSslBAKd2Jc4Uq9VQIQ823/ElfhrWziVoUXR1c5PephC/s+xiPDoAsfoJzgNx0Etjdz
cWX2CQJB4g5suQdvk3eFafepgomfEoBSZ1TWURN2K0E2ECwbOnKuzL+z1Cxbd/Gs23hUntnU5a7W
Y7tqS+GugydE3mOHrgPRpy0rKVIwHn6kEGjhZO3KqMsHC97MPcOGRl+Tgn1bdVrPfixLMbiQDaLE
BREFQnv4U08BuguZhowNPvotxq//yo1BSvD5Xv2vr/9+Ckh/Qa/GJ0gC69+z3Y97lVMAa6HFA/0f
/v33e1WFm8jFCcmeIdTidP84BXC4Y0ThlyWkDSpy399Zo3B9/3AK/PLWl/3R51NAj+UiVRuh2TN1
o+lh0zqoiFRN60ESlLVSlt4gd3sL5awF4TVmdjPJsiOkZysWGFF8VaJ6R51LtFUMmt08JgIorFhp
gLwbPYp/4VrTsMGUVbEWNeWmNuH5Lkh38n6YQjk5iNiRnLvK3CfCBKcCmXG1MP4GM1S2hBJmNhFv
Ww1pDZ/rYt+O+SU2Y2j6eAHAVd025nRfp80dqxiamJRnQDdCZ2BKFEOJT2Ot9PJA3qh9jvwqVl3i
1qmGg/pmIEjLz8NFNobUMyQx1WeUZuQm2aSqcitNB702BZekjQ7AYHtMonGT9LRsQcvML9bfGLCt
taaP4KrlE1JQqFKzj1R0apKN0JOXnE+7SNNh5Y8gnToAZetxNqZ9tVDDc01HX2DdDbPx2iXW2fSZ
smp5hotePNVTv+4UVVsR0+IRlOdpseqIVnnXKaGrFwryjci8Gjm5xhIFUEF+GTSxWk69XARtBfi/
7NqWg1PFWJ1lG2FAvUQaaF7MO7rp5375BTMgyI1gDhNAjmYV3mT6KNeI+ctn0DiU5IEj5AgemsTL
h8GNSmgoZS54VjDftAbqtz/1uPg2dEFVieFMZr6DBOhfigZWs5+Pi//6+u/HhfwXMHM4Uvi0vpEt
eFw/xk1UBJS4xCPDm/qpDGfpqiA0YFtLdvtSoX8UDaxoMa4hVgYAu5Qav8Ga+laZ/FqHf/zoP7NU
G7JbBx8Mzr4q7v0Ej37w2A/xJqrTU2gM+6ksd37U3FSotitEpE/TeGcNDVI9OnnuGavS7uXo0vNL
cnhloSVNyN9KrJUwHxLrJAwNDhbqZgNW6fJxVJnqhthirsBx2nLABJ1qNVnKVrnQo+28lLLzUtSa
QcQVKMeeXKDPb2ZPWQpgWDO+S3QXVTHKz8Ok93tFmZG7Gg6hNG5gZM/cCNfGUlhnSV7ulKXYlqZE
vs6XAjyQuwB7ctB6KjTVlmZfXbp+UonVyDcdXY1eFNbLAn8RPetmrZieBtbPSIU3rFPQ4BeuomDl
IjAwK5fJ/rddqtyPhiMsC1ZZib1wmq90Nq8DG9jMOozsY430Tp47wS5D40r36S8mJVM22IlUNkCA
tXQhYcifYU8W0/y2+qaoIvEhdbHnnrmHjuMo3Gmor4rukoXiBaWG5sB/rdx0lntPQbGVxlA7RjRc
qc+EuTOfAxEjmIAzja23T/VgbAU1XGd+6k1SexW35aPQyIdWWg/TjcWarBemHQs5MnwyVIdMlMJF
W5YhMtN9hLxR9MTcaGq0G8kIyo3MgsWS0kPBuDqJ1COBJNOMmVBW1+lokF/NgYsTEjXXV903yLNP
99E4JBSJYbsyIBbKPTE9Asj5dd8SiGga8J4rNX2BHEb8cF0ftdpC2hYk7XJotrbfIcaqBsgUg/Iu
TdKeIYtlGxHDpra8gxbl6WF1ZON96hCCTcOwAojmAKzchWNtp8MMgrdbaYbXlAyQ+sZVRXIjVTjA
gSSsjIAlyizOV4M0zCstlp10bEuc8uYLZrIYLKLJdSI1p7KIqSLlPR39l6qpj01vvkBp3qYd037S
P92oEBhLqYcCvxofax/kSn4BYoU4mdJTDdimPBCafhjqjskWygbkPuNILKYfr81ypkgcbAs/hUO+
RNNU2R/dyrEMpz/CQaQBZFhG5f+zlVv+wE9Cz59f/3EqI6VXFYb5qPWXNfznUxnWrK5a0qIE/RtS
+72IW+KIwEzRb4vEUyyV2qdTWWPagpWMrwY7kPruN05l1g0/FHF/XyiffvSfWzlzzJq28lttrwai
edVgcGQhlLixr6zTJaWQ+Hg47h5SFddPp3MalRREB4ojR9QuIAJNyKsqCvs6fgkS2a7YiJkp0Q0M
UcpOsTWpdhujcfsp3phT4qjibi4AwfbS3gd/pmvNgZPb8wVspF1gl0bmKL5XzteJyiq8mjUAqe0w
48wMQw4JDTEBA+gIMalAIHkYoRpQp5exvfjZm9CMK0EUd0C7XR0gt9UeNPWU1dBoo8c4hCYt+MdF
R4nGyDPnl6qy1mNUrhrQ1kHP2c/iTw/mE5tIT8t0QPH5OjWZ4ZKQm3IOm9FrxODXD/wdnaZtTtLB
CPM1EzdPiQJygBuvCkfXDBEQVJU3ZaecJFnBV1xFujWEDK8q7IYmXFf4DyZMDsglOSdURKjrJjVI
LXsQzPoAX3QtwPBeMH9LYvQCo2vLS8YVIuDdLZujCa5U6Rqvb1u8T/Tfxehoemjr9cHI7iMlxTKx
h142rVRM2aavojeHAGjsg/FSlNq+qfYSabWzZRK0FLoDu2KNry7NyY6QByxDhsuicZuVd/qoocNt
AT7cxQ0+5tFpyVDq5AclLFcYSNZF8DLhe5KwoAVQtHtRwuB3kcbnOEHgEemHNt/pQbgXy8GZ8XN0
5lep8rdlcJELimMgbqLxUqBVEAvi8QZb614q4esoDHYpHCKttekvVm3+nrFGyGlsw90kM8lW0EXw
SWuWVN7uTtEcTJIb2X9aGBRBiGBBvO0WYJxBQy2ytKbf18tjGy0O3xx41TZJXlKJ5TlFt4QLCwDk
hM+jCJjm9wPOE9EdEmkBZjDT54+gN4Uz7YiKjI1icQI8zuL0Kgr1XS7xY0982vOYOrysWJIrxprn
9p6CfYR/qMFUVNsyehBZBBGO8iRId9GgWHvO/yPunldLnnFid+q6S55JvVyHikLzL0a7foAQMhSK
5BowQ4R+fKQOAq5icmcgrozQUobluuqQE2MO72868a1FQJwiJG6NDNnHoi0Gy/mgIDb2+VOoS+Vd
vGiRfYLC5vYRlw5fO7L7RbPMxgqO8KJjZoyT2ArS5gCJcyA8dcGAMwfpMyOFgzhpJ9TXmxmmseSH
b1IgIUERx6tCLr8YjXkWWfK1LPswmzuG1iyl2LPOMhAvIBF9r7KkruWE/C1Whll68Fkg9swzGV4B
VgyONQvGsThZrBvL+dJPZ2tgm79W5heRpWQqARVmSSmEWzEX+WAwvHwwReLPTZIGwS0TXiPxEOee
xoKqWDZVJDFBKJBTHjdh4G/MRKysfMlnw0tYcxXwvpatVzWqz0U+RVtzDO9Rj0I6bSBuGlKCFYmF
GcuH9FQuSzR+5lUt3Bvs1qIGaqK+Cdm4Bd0+JKZRHb8MemNL0rPBbq5KHkw2dVa4S9nbTezvBMTM
WFlWjXLJ2e5ZbPk0tn0ZW7+8fedCL9kEUrCuczaDAKrSZ5ldIRzi6Xpc1ocziOWdXLBJ+VNbKArC
RSVKYhP/m9K/e/FU84e56399/T+XtWn+hS1MAf7xjx/7w4uHzo5BDxYBFsrMXaiVPzYZ6l/MWpnJ
8s6gfHxrfL63UOpfOownnWksB9DvbuxledlYf2y0f3nr1nKZf+I89ak81FPjJ/shhUVZRYLnpxUy
rnihXKQN0YDVsV8UnRbhk2Ltqc3rRJZBOtMmaVwLndpiPZil9qY3Cmdu85PVRO85YNwqqDcSA1uF
03PfRD6BE9b7EINFIFJVDRA3aV3UbFWiDvAQhYh5ih6abPhOyimmYoYO/ZMiXkc4mPj8Vy2PDXy/
xZggKul21sz3FC3MAL5J8SUCi8Yvima+ZIKsX6oOoF0YZMFWClmpGirZCr2CYWnwJNQ61hDcDNFx
tJ7y5DkPQqcHQucDha0ocftM2GTVNczS9VQSO8gAWOCRDTWYQl+0nEpah7peJwj9bouu2Ap5dB1m
7TGsCIHpUOwI7z34FfzU0XA9GNJdLCs7MH2rIp62vWjdKcMJDDgnCr6GvFwBxFs2NgvKb6XAaq8i
5UZpDonB0id6EcV5jdv8buJAiOdMXTcAmgLlolv9SahU0AydRrcTmndBZgBeKD1BujYamIhpqpT0
reC3cGZs8LHHdiZhT1n0s1QJIJymhZq+/A0OhzmXnDrB/QCzeQQGZ5SvKX2MU+l3WRO81pqGfql3
45GLrYEm6dPdgsYTsFlmdbMaDEKfwoBtlKH49iQJEkavBICWxg+XLJbK4IslJ4fGegrUGVGbvO4i
3J3lrZKN9oB9Hxk/g2kDbDPa4TpdGXCNcZU52fh1MCzsZPqtgdi4gI8UTA+1fK77V9V8aQVxZYh3
elWz3w43tSQeciW9aEG8GU1W9nm7JWgq2M9GTH+YO0V+q/oSLNhgY0RvVI+rNtW3Vc7QyRgRGDKv
G4VjrmTGhsarSOMezE17XTJmQKD1OPVO1Yy+5OLr7ZHWNcld6SvxoS6ajYGwNBBzpw+a+1YanhKp
ddIEfWjhZf27APmxMEoIKOV9WWWuOEClV2Y68S7U/9xZN+cbqmAKZDxrDKT1fxteoXX+3CYtx9cv
r/9+8lp/4bFT6WmQPiFmXvxo/wyvOHkXDzTuA0bsPyIyVI5rQh6ZTyz3AL/70SVxJmMjYOSl4RpY
errf65J+PXh/eOcLHOSHg5erOBQj4BAqgaZ1cemm8hyNKxmupASXCRzRjbHVU6yweEryda0lq07c
NSjxLFB8tEmhtfJTfc1nUh+A3sh2ZrzIaOMVNjAMBUyob+F27HW7P6Phk/bzK4b//GCd/aN2Vm4o
nRglOeboHwxfOuht+Ew4HrFrO7mtNrM2X3AhA9pcKVO/I/eKQnwXMQUTEREv/6vDWZjvIWoXymOA
e1rQ7hrj9Np5uGpdw9V4T11xkZYQjdyBBFfezIXL6e1G4q3Kb4rtG1KRNyhRSuQEeybe2mFJvTPW
iYV/1cZw9DZcz+TZIo6JbMm8DuUTvCi4d+tsk6PpEO2huMHpEzRf2YEL+TO4WPUe/o1u2RDrNpW3
DVzf8ZLjSIvlTReIClSIqgvZVA6fc2ufTrhdj0htY+rUkVIajUvBk6qG+0Y+wYHdo9mx3vTCUans
y6TiIUZi/YiyCQQG6qX0/pC/EG+4i9MdalkU1hvykMBNzF5aU276DcC7ve4foYHDIgJ979/F8SPH
Qj/vDJZ7YL8L4yCHaKC/TkOyrwxQnqW8fTKKU0bWLv0wP6i+i+pNEqDiPKjq21xJm9oYt/qg2Gpf
u9jgVtJWHvKVfJxShmDiLfo7JFRrOi8UN+1aoK/RV8+AVrJ7AcN1tmYroSV39BHKmvWc9dhiaAQe
uptmW3+3Hq3HRF8z4JnrW5ggj/Q8oxO/lbfxVXzFn+Ml3UsOUlBeyXZiOqrgBoz6M0d/nx2+i688
1da2rRyjvBVUF+KLvpHA+jqo2od1so1fJLu1q3U42RULSd3hH/XSvojr3pXs9BSg59+0G8Zg1S1I
C7dT7Qbm0TXQFRcjjJN61ptwiL3SK87W1XSQ7pV7eH3cQ+f+ubwsJkvIxQAK79K7+rl9DnATQv9L
bAjH6WuW2vyLl0dsNiVYcgRSKyAZ0KrKZFVTH3iJw9m/qDfyVeJUIrAYO8RYN9p3bGNoItRDvVMP
9HFhtkKVAQuG/0bTKXGqyVRGK3jh7xqKcSaXsy1gzQYzFuLFsfv79n5+Eq9B1bmZE64ub6TBrcnb
ApS8UvVq86eW4H8PjciyECXYeSpyon8TzS4Cgp/nZT+9/mNeJmtQiNhiGAszdeGpfmwx+M6U1wsT
Q2bnyh3xMS9jFqap3xh/3+QS3wtw7S8FKuC3JGATqaL4WzsMJnc/FOC//OA/52VMijBr8SBq+xGW
O8g2M80ukUqaTpoOTksjHEQ3YvPFHFQHsQDFlbYD9ccA3bIrvX6sB5WBxBB96RG+horU4dmKKSVb
Wb+L5CvTyr0QcxByz4ikBgoeLSVVJ9e9xdWqDZecBaQgDqsSHKlc3fjjk9/Bqe+R6od8KVhjSea7
QXOqlvxhkz2KTryNORzCrF+Jo2qLnbAz24eWlO0eTphKVk+Kg9JXSHkdk7VSaY466gdkE37J0dpJ
JQOA1AL9KlUOFb0zVzDAyTH1D5Ovb/SkPZQ9tWUqeeTfUAheGQv9Gk4rJtrs3NaVdmacqDkNglp0
tSX6WvSOx8xHwoDutkqibR+D+UCPO5UJ9E5BO+ENZtELtXv4ptlrFvUeKj45VlHzIesTMiM+hYU8
PODH2wbMg0RJuGqU5kvW6aewbWF8glbQ+QGsmlE8GIlrrgc36d66qLqaEM9LXcZAyzz3/dkS4i+Z
rLojt7TETlTpY7BFbDcC1TaL6dC30xat8hbVYeRE/8fdee3GjaZb9InYYA63TMVKKuV0QzhIzDnz
6c+i+7hldzem4VtjBpgB5AoqsX5+Ye+1x5iR3Sbv6tF5tei9wERInoICbIqQgsVS86pqEyMIodwr
m1Qs20RjFdqscUpwIm9yMkG909CXoeokNz059+jOYiZdJjq0RWW7miPqQJ9G4tKV1VbJYeqtt2Fb
Z80FJNvf9dTRMM+h4d4kTialJMfHf0gYtY3X8HHq/Ovjv5efNP5Qdk2U9TLdP4r9v04dyk80WJaC
j1n8s/P/OHV0EgMY7jOkQ/gBjYHT4uPcIaxaxF9HWvqG9fmlc4e38dO588+3/jcpO4XuwqUxkhcX
paGbLAILUiCJMqAoMYf8McbkZwn6Meyh5ArXcdzeSPhECqz22Qg3mR2rJZC4mLxoofBZzOu92usK
pqU+kJI4IJY4tLO1YUh8HxnyPacHcOfJ0Y37KSGaBGxawddj1rn6E+xRQ89M/SHsrePYcLIVVGkh
mbxjGvRZ6ljrCjF+E0NJePqiQI3DT7NsAs9ZQNSw+wzlQJDue+06BFUwbFa8Ub7ptF0lJCcVLcQw
t7iuqISyzyYgh55llVJ0XkzpNCYnsoh3hXllkeCsmdl9p4a23ALvmgMjvJOl8bHkXSM/NuH1lEzH
U27h1q3ZlwCOBWablp+UGoknQIKq9UXG7kYIJ3FH8LKFhMXZlUVGTd+ajtYrz5sLcanDi0HKjJNA
l9OBWSTJzbTIXi2IR8A2t6X8FBnTzZQajwPPENJ/N5riG+w0ODwIvVv9Wezeayt54GJpnRix5TYz
ZnYtkOhpftW1Q4ltLI1Nu44/SWxS0/p+lBt7bEs343i0wkW8GUJxPhXiS61ShTGHtco7cfYGPZtI
9on28QzSRVPf5OKZ0JmY3Nuia12xb67HUHM69G/gNpyu6O666S0njjsUVFdOGKTD2l/pESxcawZc
ffBPPlknbyWZOHWdwT2b3bj9nEMj6OXbThNZFsSnUH7tWoNIGTTf6uJOyi5LwWWK1lGlVg2rZada
JBwslYd69Djr5w4MmmjEwVrFgWZMwZDObpTKB7M1fSmKL2KonXVr2fXc30Y5dmVLuF/mwhvT21az
7qzotrZiX+NdTKHpMDQis8nIu8ZJ+nZ0RrUUAAGmhCRpe1JorpZJPM2FVDpLoh2XYXiCkerMg+wp
2haqtNn7NJdoKtb/EKhG3c2qz1HyRQISammdPjJpkdVTgSauG1+0hUT0Rav8XoRLIn3uuhKUnoYF
YgumIi+40JRKw/qNQ8zLw5oU7iqDjWuOPBmNBxkweXOP+H1OoXjMuVuXsJDSzitZiSVsrMe6oWUA
+bua18YW4KPUt2lDbJ1uODnkPzNEOM/sJmwafxDWnVUBMIlTrbEH6O2uvtxwiWcT2xRC9FppdlWG
Pbn0tczJuiFGvrwBSnSwBnMDgC/HYTXemPmXThqqb3qjNKB/lGQ6AQO0rZqIhBXkn5pfTDYla2L6
pOoI0AW/5CmGR7wAbOaVB10XmH2FN2rHL9ROsYOzHQzD4JNQEcjKAAmCJfWC4EEQSVPED9rq0743
OhvJ4Hpax4cifUzBRS3iAUNcY89jcqtmoqtUZNHmlVfSc6UFIqxwLxUNM/wGtwBKh85CfURjFBMk
X5suIQov0Pk9pv9XiwKPC113BXF9qplWsQvRUHOoQ0qGGVFFq3GbW2R5TOKuXrKbvpsPMuhuOlmA
x5wGGdd0Z6V4IyM7KYXDOpDQgvazhLWkrS1arfZo5uZuloUHvWzPvSF5LRVcWQiuFUdcdpofa4E1
FvdCSUUHgFaUCUCxp3VO39K+I5qyMyy+/xMRVqkZ+4ArARU+qy1skDp5lWMdYL0El1w5DdNgZ2ji
QovUh+IlxE8ijvg5cvVFRMvRA4GVUImX09MUD4FeEURoyghCB3fSzhGXmMQZydHhYpV0JegkuRBh
f45Z3YYuMSG3g1ZDUMcqmysQaV7QcfAMiVOOd+XyLlgXwk0QeZUnFZMG6UnuqM3gfXFKStl9r6RX
4oZ/NK1r8tbA+bd+JxIhwNJqgNGVd7PfxjJ6wNg1Ydw2KdA1g9SkdJdb3dPM1Zz2FWz6fp8rcZBB
TSbb603TCHxJQ69jYTMllr3S8XUttC2p8mvV8PMQ+M7SM5Hl+OccH7cLaOkOKyd+HwvEw5ioGuaH
qVFcibFnpb7V8aHC/ysPLPC6zm7Gt7gOd0SIkg6ZfyYEhdXlNk7ODgh5rwu+2lmaDcSGL5ItwJjE
Sa4RNSKTCCnTyKtGYBjgkVPTkZSXdelvBZSH8/wi8CVhb3XVrhy8QkOWWaFeLFlwhF4Empf7Vm9c
NQ1cMC16kQiXIt/Nxo3myfPXaLao6ie7XQDAgMYhv8pZS26QaIekxpsKy5N4Vj0d7AndPqzlOhgF
6dEk0xIr8Izfqv/asTZtpWrf8/VVYZKtqmXLIdLeOASuX9KaEyqKO0n9tt9CCWLGXlOYXrGqjiEO
J0ZX6H5A9SALxMsVRI1mD8X9uAbKZOF1gHSf6TdpbDw2UY4BDUQkc4WY5WhMukMxEketxCdjm6W0
xikd+QxrvyLPDTm7Xyump1r5MZVWX4vb6zn82k7ZeRjVKzPUP6lD+U4mDIw5UMiCBDB8dRKr3hWI
mYSey5Mw2zxpnTSXjmYZnYUBUplWIJNsKdMbpNH3mfo5DE1vyWoPT58nxGHiIIVZzPkuRNjYJodY
yCxQoeTEtj3ROIaCTiG7aUwMxCmXgJC2l4o9hvq+LUWNRd8b/RdBqw9WTNPP7C4r58O01l4Bpa8s
cJqJyhPjc5g0E5Tzxi2yW7EDwWeBcpe9Svg0ZdU+X2NsahctQWpWyYHChd9qqTtIRWDwJ+XO8ZjE
csZC+3m7U2/qCT7OPR/ERhvdcQTPSwdQ6aqV8kuaX1d174Oxdukjb0eQoDLBG3qtOJGU3Ff41tMm
vCq4L4pZf6wyTHSt8akT6SUXOIit4nMuMgNC/8PknogJizVGYcKFZ0e07cAZTFbtGqhGfyiEDO4P
8eLjrbHu5KYKprQmWXdhaFcwIrFOqTSDChx2Wlfu2rrbrWrFF8M6kkjyrpjXYjS+SCz3x37wevWg
lJjuKBiTRkXR+2rOkz1o7C+sKxRVxVkgJ+wcNcVDSBoIS/F897v2Ot8GDbQhGrML6hBK9f/SiYqM
YD56nX99/MeEBcMyIlSDKbsB9eej17HkPxTNsDTG7Jty/BuL9GPCsjmPCVTbFJz8g5/MJZIK/h8L
2Bbj/YuzdtwsP/U6/3jrEl3cj7P2ZFoQ2memfFzLrvHUKKdum+Q34Fx78naPsZFe6rx/FSBJ6BJB
ogaA5LEA8yAFVUeyomjKQaYrz6K2eka4pYSFroZnMobZoJAaTwQ25UgK4ifByJ/vDbl5zGr1k2py
MxzLqxBEfNIrNOQslqLmMSHYuU3VYxo1dxY1vJHX1i3Oq3b5LNUB8I20X5zJq9jmxaajy6ij6hps
6KtWx37aMbDVhFuBrgsY6UARnNYTcpiBc8mCY8A8MnmROUKL5KITtSgBAY2Gz+BNt2csUTRk4fMo
W47wSIE/+EIXToe5DNNbaBOBhmpxN7ZmTf6I+VZuFtq+PUkNYQo9PmanrNOJRLWVm2ZaWblXFEOy
15fGdPucsojvJspa2bytJwQsK4FVlfme1L1J9X1R+uJgYF9FljqRhFO3AM6q5ayp3IMgcWZeZKaP
uA1v1g1MsmqsQeqS0DKBtCtbi1HhNC2YfEWAXppFzX1M4poz9R08s7gu2S8XoLsXw9z1dHB9BJZe
ycvMifXbMHpqjc+RQrJNplKG0RECYRs0WrGFOdGWT1DhqavQjcl+2h6HGm716NQaNSjeB0c1QuqN
6GVsHsp8Kl0M2di/E0bZCbZXglu6QOql7LDC1ljg/u7VsH2v0OS3cXb/u54525AByyW2Ml1HuWyq
/zVfQTH+45nzr4//Pl8xNteaxOGgERv183yFH3GkABdBfrnt8H6a6kroIhnqcgxu2HzOuI/5CqJI
A7gYMkmdDeAvBWjp28D6R2HFn7+6tElKZOTzsrIZ3n4QVsDnbSfYPOGB+W5Pmcs6LGQfX1qyDX7o
cYDvegUG6EF9bL8ShGso9vyifW0ryuKCyMJQI2p7uAuz3ewjAXAkl8VYgGsivsYNTpeFXby+q3K3
sY4d6RjNcR08WW8jor9f8mFfVE+TdsPN9GaZ0hv2aRm4D8MXVCeffaO/N/O9dVYvxrl7rthH0Ta6
irKz2QiSh9K9DEDGw0BN3HA9asMTWEpcd6n5BuKQtaBg2jKxSXV4z7Zr29+phNvFLa2DAV7c05Bd
U7/Ky2vzXo70SInhEdP1lTeXUy42fqaSF++bxEyGh3gNUnYlX7ZpTHVdN5B0YtZS5bHODgtJj2d+
YEFGZoVnXSwKajctPdAAqEglwZM+SRR1hLIGzWV+JM9FM9xe8/Gyhwuc4iBNnO6eFN64s8tbC6+/
rbwrhot/VnQZa/v9jtO0p7bV0HChIXVU/jwH/hkPJAqGjhurv4lWwq8bx3KH9yEInfpR9AfXvEiH
ZA9/k+2m6SbONri11WdUctG97Ff33V44NPvuBMAZU3xxvzB9Pgk35qU6sUaMndQjDc1PX+uH5Ri/
mp61F1ztegqyi3hEMHORHqjllbf5vJ4TV3Blm8/tGVx/e9PckXO5q14Qafvtzgxy/jPth/1wjX/I
qzzkKggbXsfXYZ8G1LRe6A3H6ELOjUsA8m1/216lV3flF/Woue/ycQoIXXH1I3CFXebP5/lcXNQA
Fqqr+otLtEIwHzp3dT6VvB6fgTNxb8KPfyPvSGW2LRfWsCsGCCKObKFZik2XZc97YA9X34hBfkBx
/u09xsHicko7TPyQ8jqyPe7Q7/kMw6+SlzSQT2mgOItr7Eav8y35sq3VkmNEGA/Eakc/j3yH7MVm
HXdkl3ZrHudr2WZ6VvhNcNce1leiwHaIav3uXuTz4jVs0x5ci3FJeZ0Mu8jftqPTa3uub0heWVgz
2rVXXplHOuLuQMjWpRJvqkt9099ULiFkrrLj0rIZhDp8jMEnCGDs62KbzsRPA/yLDuCdw+S2duEm
LgOoz6Id4vTmq46o1lZ945BdKzxP4ZdcPdC+nHGn87dtbyq/8gu33jWeZn8tz9PR2LOpYSvIxI3f
QHvXr/pPoUM0QS35xjWma6fyDF6DMPDkLvl2jURYrR40LgbjFdsbd0LeRvtK3qZ1QNjIdccVTJpd
FNrihayxK/OOkDYfGrcdjXYd1F7vyc2ZMh+gdYutwymFa2lFYrUb2j1a177w2taP7gfV455ftSR8
7hgEsNV10EIroD4htrR2VtnGWb8Yr4B5T8p5Yro7cPe1h5f0M0rXBk+ASBaO3dIFq67pVjtcA3Z7
HEn5dKNdG8xY2CY7PEE+lWg8HHkv3U4vLJLwtsnX/TE6rEHsq67u1qiM7eiBEaz6or+gZ2Cvw3/h
H+I5bXY0XirZA/v8jpB2u3AgcwXGVf25xq7XkJp6U0R3GfPr2gejGqtBQuT7g3SsLwNZCo4UZAeR
zMu3baDymn8xH5uDEkjHmT+3yjVAmA4SCCQCWgEZZdPoGpfJQGmluzKb5agdXeiPrFvoaDR/5YhC
6oR9mJw3/vbngeuxMpjjcdxJ7W+rtvxWjcvqxnDAGYHt/L+sEWAIfywK/vXxH42I+tea9yePu/yH
AZpY2jSexjdv7cfKhX0uHYqFiVSVTZYrP0h+NAoJC58bHlzwSRQMvyL5kcXtlv+htfzHGwdC8VNJ
kK89oiMp048D0iQKT2aXwqqTRTlSTaKij73Kqiqv7bLXRjYKhkAd+sIcB1TZhfVDKg3YXrGtR2Ny
MZI3UexIaRVxfPdsRorEHUfxUgnT2ehnVqP8f0CIwrIGEjezhfkZ/IgdLJ9HJJvU8ZWQOzlylqYV
zJ28JeooG/Xf3MbI69kQGwJbptml1Qhwl60oQ0r2Amvxug7zDvePLa/teeGur+nY0fkC6An6vfxL
2dz3UUMuA7cAq2sDeUW0Fy/TsWotp9TlIKZDanTj4RvOAjssbKjlbo575sEzsV1tu1J0r+ubrl5p
LH9sc8ixzYVe0zMPX+a72iw8ks32ayu8TmGInAfOdGN5goVTN2KjapyydhZdvcm9FsTvhPIdQ9iV
IoL0yU9rFi63iG93/Xw9JCSohPu4BntoDPs4AYtRI+XRCt8yXywkNcNEVrHM7Q86YC9WD0JbSwQy
MLfV63upLmBbUAQMye3K0Dyt2XvUd1KiE1OsBn1lvTBNo/yhJ6umm2GsyQNWZ9ZXXW+PNZRG5J39
Wh96C67r4Dfc3scuOiYmc7op/6y1GcyQiIHuO9GgYM8bwnvjOxG9uMSZKkuNLfWK1xOYTJXMH+Fl
oE0JC7Kk49StimQvIFsRxHQ/4Q92hmqAf9OwE+daFWy1ib7Mpsk1xWkohnz+mjbs1VpX0Dqy3Q+B
denEaKclVGRIl+LIIC0sWoh/UuGEjXCWQu6zcXXfGExZMO/biyk4OqS5umVNIaOm7TNGQq1kPUs5
b3Ymm7QW6zdr0XdILC7bhdzOUjDTj2FEYXlD5EJKpRMSiarxbdCOmnUyE4RApe7/rm3UdnCYYN2w
2JswVzk4/2N0g6L87yfmPx7//cSU/gA0R6+EYfd7RP13cYz0BxcNxFYuJRXZzIbT+RjdbHkBiNDh
2+El25bbH20Uhzonqkmjxf/+WhvFDOmfZyZbco0JkcVr8VI/n5miNKULxBjxONAZqFhqrY4dkKpr
ftcQ3CsVj8q0OLVU7moGmIKZ3EeALnCU+OKiw8AgfGnAL0TibNjJ+4UtXVFQtVgXvSeRSst21Xwh
9F6JQsxZR6VlZt4cala16ShdLYt5l9VPmvqIEGYbKDgGejy2W7aoZ7xA4kRd+2qGOcG6n5YoOVao
YLr2QVb7S7o0blLNTgIuq9zyqtau0phTWAg1pXQ/lsNxFGvN0TsyqKzFSulvjMxBydIP8XtdIavJ
AQG8h5PSg9oXhEtlpV/CRnwGuT85kvoVMQ7og5wATFXySJIfgUEm8Rdr811N1BlJL74nADHvZ/G9
yp4Yz7FsKgamowm41MVMpDMqUcCyoyQlFdCDsTutySZvLlOTJfoZIfd8o4RMYgrNE5iTRBzWCuLr
wlQD8jTtb3Ag8MQ368DCq8014XmDbxW4TuizD4mU9c5o4kwDGGlts5TZVAVbHJR90nxtu+lrKRdB
McAV1QePyTXwkzIhpbC6EnIwDUm/BT1oowjopHYYQY3OoAnR9bBg2xq/aqyaxvqrDtVNSQZs2jqB
k7nfIUU09e4ug7Bny2N+QoWNJAG/8e98gBi4nWCKYIXiW7slMP0vN6q4FUF/m/3+/fHfDxAYAaal
KFhRdZWCbnOxfD9AKLpEFfQOHlXsKn9jBKib9MXki6oB9Ns8pD8eILpBsSX/WXP9ks5a0n7WufxZ
dH386rzNnw+QIS4E7ITo60KWR1US+aUV43ru9xVlRKasd4C5qA4E9qAFXrqJYLk1gW64VSFqTBSI
XUvaSngBAQ8La6CQ2EBBntmw1mm/H8L6DhnAIS9HPOLp1dSIB5IWgzLB+pp1uChHUIYGcpNST3yJ
RaeWZa6ItHZm8qoVysmqnzpulEKs4sZoTt1Uk8DEErRG1lHy85QvE7wgr9hM2iZu7RbXdo17W8PF
rWvikeOC4Fj9VozIoVtC3pmI8xvve81uT3bnzRSOjeTa3GziKZoOW8Q5rnequ8k7dIaZPVwP7v55
jIGTyFIvztNTFRWqvdZS5idr8iCp0U7DJhobTIeiVf5Uj9qzqbE0TY0QZcjkjxYW3K4pXWVlrrSi
mqACwZTnjtvgVH+xSHidB5O5u+pJlAJcSc5KHTNTzzDlI5f7ddTeDUpWfMGuQPETUwQNFEM1RZE6
+B0lUp21h0ln+ELppGw1VFtHSyCTylBONw158rZBudVRdg2UXyJlWBN3x0KSEA3MHtZ/d+0WT6Zq
a+R74og4RqIe5IvZPCzUdwp1XrGSwMhpaJovI1Ug6kKcdv111vdkiqi2Ie17asZuxr0h7patlJRI
tKGy7NcrtQH43FBxLm3hpVsJGhsn0g0h14e2RIX6ex9A2NVwYmCgUPjG/8cBtA1m/34A/e3xHweQ
hlYORd33oe5PBxDpq9g1DFP5/5TUjwpGhttHWfOdcv/jASQi+9VEFW8JHnrqnl+ww/+rwJeVxV+/
+rfsiB8GwTFr8AEiuXqU6mZflhWq0c3Xa454xtrYJRMsaFrtwhcEye1wq5rFpYIyKs+GLQESCxNE
8bmECyCIZAIhrMRtirj3y9K6HYrokIuxnxSkFmPZO6GvvlaH+rabybLTa6R4iORy4bNkDLaJKCiK
GC1RTg+VVrLJKc+aTAacZd4scXwQc1UJ5gqRR6OGBE43EGYppthsW9FRmwVkXMZLTuNXyj1OP+mu
tTg/1hpZ2nyCmFuAtR6k/WrcmfOWT4nqAm97uRReJAEk30SwiaOE1wSeulOnP0X5pU5gktTyuSC9
2CAgVeukPQFWm+t7deReeolX3P6lLERebmbiTQ+TA3V+fx56MXprOK73hYnFpaU9sPi9dAuCPlhG
mgcosTHD3AqFn0Ew9EKLgSIziMg7blTltVjKY46xt5VbCaxFfuot7dZY2rNIww1mvT8iAdh3mhYk
69u6Sg9ZtHyqQ/wwo8Ak3swuc5jhEKSWTJKvfZxafh0vT10f7pVW801RPDalArG0V8go6unyK+1x
jEh0isXJjWPDb2BH5gaWexXEba7stMpanaZiEKZ+XsaVO0asIwEOqReLvTSV+0jtlIOihbuYoCby
bI2aykiZmvvUkDGrNeq5MiaG0KTcNt1jPhO0pkfIctppWp3f+uhBR2vBKNssXxwV//vowVb7j6Pn
74//OHqIXxaZDlHJkI+2bbA/ah9wYEwR2Hqz+1E308HH0bMlrZGzySyKJurngRPPZ7EVJzT3z6XW
rxw9G9Tx7wOnn9467+/HHdSqK4s5WrqC0Ulkrhxl7DWiMboz6GYW4nOL9X6aRQLUj9vwKVTHAPSf
Rz4U+yfJW4Svajzb42Lda/NyXVrINtCHxVtHg6QjbbTGzTZyZy2RXVjgFmaur0kBqWR2Ik83EvPR
UZ/9SUVmpzeyCD5DIf0h7T6PIjJMQ+0PmQCRgklCFMO50d/nOH5o4ZFu3A02aNgIQvkJBbLTxNKu
GteXNB6QS5l+SWxHLxZuH6rDs1Gmt8VInJvZrs5Q81UabvLlqUkb5SSx9U6y7lAK4P6f1Sg7yGm0
Nxeo3eihxIq+YegZb5SxW7YFWzYpuySlGQd5OZnujIfHqNS7aTaO+vpMPXYcx0c5pYaaUhbeHG9J
NwRihn2NEC2PwGFvrXVfFCoAiosHfcqLIEvE6AMq6TmMHuCi2b111zbrLp7WB0OYyGhrraBatAdO
N+K5xMk3tsTehaxlI85orCKF1LNM0yjsrNseNR3wO9RrI2F4WlDjKh0y4iHFyosYwaQduGtr2Vxk
BAO0brx5LQD9Nwc6MJaO81Ula1g9NLcQUj9UkOdg1yCOCHVj5A40sFb/lJnWQcLcIS1EcEwnDNQe
TBdUa3hA4u5KTJi2iYMzYxFBgIWkDZVYaPhSeGpGARCDgURtaE/FlIuvQuSPsJ3sJpa55yTZIcex
MNVt0G32hmOILfZsDN3oLSnivGKuHhst356/su6XtS7uhER6y8eBFWZrsi9Mqmr/u55m20YcVxIj
bFjGSGOgIP/v04zkxh9Ps399/P+fZlvuD0krf/kLfogN5kebcUqSZBH4wJ9k5e+nmf4Hc/VN/iNu
KCJe7XsftyUCgVMwGLpvVRSH0y+cZd+UAD+cZf944//wSUmgtsK1n45tSWJgo4Si6Jm9ZvrRILuK
VoTXxpLt6qnrb0ypOxpphVbHyP2FkyOPq71kFMdRZa+JTCdjQxkR2Y6bVfkyjhgH9TuyBmXlWoO6
g+3GVtsvI0AUBZdfz4on7Z+sWLPLliNj6UAOlXtwLEhj/ThiixsRjwUUUVlNLKRQJ60wUOTetoTp
0I5MRRuS5pcvUfN1aDVHXahIknvFuBWm13z+AnoWOaNcnJqsRtZqeXN86s2HdBgQB/rcxu3Regxb
BRwlWTBAg6rwxkARqzX3NQ0UqTinKlXwO7F1YtFsdM9RkT0oeurl+nTMCSYcxf4u6WSnR9lr8kS9
dG0N+ePAt1eassEuTfUsEGFTy1HQUm80yWMMyKfU6j2lYaqxSlP63RrHsBv6cwgKUuqKp6SAm1eo
6y6Jn1OBlBXYsv2gPBhRfK1ni28JcH/Ma4mo+LVjnS/X3hDHO2N8trT6i5KWIE7GBZmBtls5z6SF
9aX0aOSghoh4N8sTp8px5Vwa6Wvn6C0VvojClTxBwyU30qzYMa7v8pS4cXZep0/T/FyLdyMhx32P
fSvFUxCKYK+fOlg4Ur5fFgvZFBM4jHCxnptfsiWwIkKaWs8UE/y3EVvc0nKbRN61SYE1RAhgFe3L
BdeEnm52ZknFTvCl48BXdeEM7+CFOOa3XgU1RBZkWCW7qVyv23lGj67pWLlnkHVmUKhY9Bp5eqjh
mVaVdRd38b7l40DrZeLaErXFMXX1lEZ9EK8YmuM0P494TfVRuTaiAyBfsqBYYEKnz4g8St1F1mAI
LgQyZmS1lN3sKVMZKKMARSoy7tKlFnYU6qXXMPh8H+esCn7bExNEgIbKELQAFaApy+p/tJ6Uaz+d
mP/2+O8npvkHA2scqyaUPOq4H+o/uC9M2tAZQTL7cy72Uf+pf8gSQ3y6UgZyW832/cTkB3SeKjtK
DYnYZlT9hRNT24q7j23jhkaA5UuBSeurkRrzdwxbrctFl0krd8yTvBMPYZ15xH/tmcj41gVNjS16
qlf6tG9H5aT4i7c+8+9uele56w6CRdwmejvxxfAK4QpGkub3e1VHygLwvnYlskmFFKZUg+vgnOSO
WN4rgr7DL7p6YZztGTMZbzoC6BzrB3pqOt48YIWuPTDeYSL/u16P3waSKtcGwwUuR+ObpfB/zWJZ
Sf94Pf7r47/3IxLYIOBE2x/9T2Drj/0IbQi8IXR4WwL0dql+v4Nrf9Cn6NsmHp3aN7HtX1ckyUFM
awhiYILx67zWf4vJVCWNV+IK12mZ/jaLrXWrMeKxJ2gLiweEL9NwsoV6sdDS5SxF5Jrbk9TB++11
k3uTWqL6qr6R0A1dD4r2CQaCP+QzCKChvzSy8F53kIv1GQ1QbHxdo8mXhT3YVF/vS56/wjOR7mY1
x2GGG0Dd1wvAmooByQwWVGpVeABKfkfIHtG2WTAuZZBHl9KoCCPSnLUDkzbmkz0DphllhXi/J2w2
Lp5CphrhbWSGOw2jGi2+rYpvjdk4XYOFZ0Ji96jl0y6XL4SC5qySPjVR+YBsZIiFfTKu+1kkP2wl
gn1Cugcg0Uub8mBqPdHPpYWH12TzbCR4sYBpOsVgHIut10gTQmalOmy9UCtwfekPlQ4gCeU+zpLj
GgOhTmQyukg8VN21KpDKdqKIzAd+m9OopCYlExyKXGz0fSxiYSKgGQ/nPi8ZS4/KYZ1Ebxg/w2py
CTWM4OWAbfMyo/EybfCqzeKhKrwYvot2B6tfCOqEEO462kLfiQ+2jXqOnYGhuTtNaA8iyiW5mtKd
mObuasy1LwOwZtkz7gW0BjZgtBtQoy5uV9oHUi868UurIAjDCwe6EEJCIXySlfZJNGeBPg3qRJig
26qZwRIHSuHCqisOrxtrckywhgV4Q27dbitj/umfBSXxC26bLSBE1Az5rNkovfkMoD9suMQJNRu8
xjV9mFAVtclDCFeREGm0FFcrtEUD6mIj8HlBYZSpC+OEVCdZ2Im1cqrwwwyrcEiZcBlAHENsR3R2
mt54zCKvM3iPkbk5EY/MDXCgYNAACTmBhmxmosK7T8Sp7IweQB0AyQSQZAdQcljpba9m5aQhr6qr
xGvT9RDSCsvKlzy5WcFS9rhj9I1TWYTFGKRDvuuhwoTT53KCKxjvjeR6wXirERXV40KKgVmOsO0k
umsC4VozC/dhgS5DQB0W4apDfMJoXZ3u5MLYmd170Rh2I0jBWPQsUT8L5udQb5nlqzfiAhMcSJfG
c44a0R8R3qR5LiApPzS8R/iBx1LHcYsKUgenEqKBK6r+1PQYvqSQiZjqLjkhcpNOP0jmrVF8ksFU
zlJ0XZkvuXi9xb5XGPs12uskZ7s4PLIOhKWp75oSfVpzl42rq7fSfpFGz7Ky8XZUn0jpdJdUxqGa
HudcvS5b/WrOQj/Zoh0QX3esTEa+QVZZgmPm42u0Ym/ihIlGktp/X++7yIkuq2zoyaViMEaj9r87
STwjP96HYPX/8/Ef9yGDOsZCFG1tgIwf6iL8IBBmZcRYKjClb8P1v+5DsJeIH7BwbqHr3u6OP1ZG
CLlRFHxvJ3+NUItu66fS6B9vfSudfhjJV0ltjeawrEfUOC1uYiV9CudoxyzbYfHuhjKMm0xFWCjV
CuCjsPPLpHCSSN529BZw1exBgptRrYgCsK+uUuwrqUYqcnknLzObahQI6npqDMVbEAskZFDWPdLb
NjvG5K6beJfySjitmgXDge+JlbYPNdrpwgwdq4xFpJIkllQ9FgVkSEo/7rPuNQnlUzWUQYweYIQn
I/UEYvJnOszN2dKSXdeRuclbFiQXO7PL3dSfuq/rer0m9WVkedj3qRNy/s4T1JupT/eqIR3LntgD
VuWYRcglGLTPszZfkWi/tybwHMR7CVK8w/nsLWZ8N3ELmCyCxciNnwykaXBN5adEeRYS7FcFOXVd
Q2Lu1uVsZCnS8Qr0r1ZzKjrhxWzWkLSirfW+a+r/4+7MdtvI0mz9Kgd9fcId89A43RdkcCYlihqt
m4BkSTHsmOcdT3++cKbTQyaqOm8TKBTgtCiRFrn3P6z1LSAVVYJ9284+V+F0KpEHrbouQuqmGeOy
Qfv/lPXKm+I9G9ZbY7ubMChePaveWIHctYb5GXbGc9Clfkvoe1xG4s0opH3AHtqt8qnAkT/bP9rW
xSuYDrV76gCmELCGFnXOVgBaGBuq3xKm5OY5yKrQ0le1ZouVqbkFLTuKEh+OwDIhpalz7fBSq9C5
oJ4XvkMmilPSaWtRu3Wz2f+JuE7BhFqOYPBSdsx4pAly+xhUvPBFuu4T8mdKuKBsmc3HrADHAUn9
XudaDtJspVnVchrMdUStoVXJ2hqyj7BNd1gbOoRe2FGJR9j3ajKn0ZHx2o/lAaXQa6OYd1VtM6aI
on7V2+pt1javTgVZ1wMfLtKT0SYYykNf9P06dp1jHllfWKmwsIz81rhjhiGB/mKGH/1AEiXY3Ym0
W4Z59FbWCKKN7l4xVd9VbGPXqR5xOOJ17ELpyxARjhuwWIYxaFTNfTmvgj3Fxw9waAcKvPpxlstI
piCBy97YCnhDtNZHEYsOXEl4MT3l1Wu7S9IOfJnhHivi5va1CMXWcLhcLa6RLNAXXZ4JX8ckZGj2
NqmN4zy1TBRlj7+KCQvLdMt9NLvgfoxwmCbFMVYN1rPmqTWnL1GfuDeqoIGv0VOCHA6DTRDm1kGE
5kcygJ7QM5QjVQlWtuD32LZI8cPx2QqsfDvZSCGNrMUBj9Y3mgIOin6reOVdU8oPkZh3MgiBQ4Ho
ARTJt1K5rLx8IocuIrQZY+ZO0d/tPqAI069FqiAFaN7UzPucWP3RGJSzFzwIQpZTJtgsniq3W0cj
HMbi84CyoAoQ12d07yq//6BWlfe2ktshVa75rQ8DWhfzneHOqoHLFgwBy6xqmzLyWJlc6Wjve38s
upeu7e2LTTDRKWnN8h/edSFhgdmLBZI76d/cdmBgf7ztfuu6fnn899sOhCEkF2JBoUS7PytgaBR0
rjtmp7//1feuCx2IarEg+u0q/EkBY0Fot9lnYyycXUp/Zw7wK+L1z0+dVdSPt10jGfg3XmAcosR+
7LPswSXP0cCAD1rKvSu95DqZol3QX/TeODbWcGVE496S6pVT8NdEZEHMLkJwaO5D1gkfwvwiCqr1
FIXm1oj03RQIbRVZ00fTslaNsf6SV6A5CgUz6VNGH2xqrXpJG7IW+y8mQy+FVIx0IOQFQRqh4asi
zLfDeHIag6QEwl26ZM1cktRtBT8AIVmeevSwItXYc3Qs8AxQ7vK5Y0zn3rGdu8ho7iejrwUdJ+Sy
psTrJOz1Age1Yg30MNiCKAR1CsKEwhDhxrqgUJRfC0YCfCggq0DAHXkszaG/eLg4JE4Uas2UmnOq
buMKVERubTKDyWv3kFCf2tSpJfXqHEARlefS/SypZSFjo9cVLwmqlIhaF0T5lneb70KJqamFM1kz
2QwWsrb8sC7phvim1M41NXQ13MMnYVFHae2M3SmlXHWpuUWUsT4xb/Sm2iXdqyZfB+rzmjq9w57p
NR8NabQd6SdCRNsC1ThLOlpnj0rfaF1vV+YoqukBBINVLDoNnUGrQBOk/3BpGKJdQfeQkc7ryr2g
p7A4aUy9iUPfzWr3EmbRLY3uqVI/UJnH3hzIdq8FNU+hat8gfGyNNEJq8GGpeb9wYV+z1g7TfA9y
mhfSw+fnjVC5eFE0xs2jQmfAAQaO97ZG363SmI6zhKCrg5VaD+ras8eYEAtr2+TKc0nYSYAYYgLA
kdnIltnz922zquia8lkFjVcNfWW66J0S9o0onF2i8g5jejBiuI0XbU/HIsS6JaW36wDeloA1O8iZ
VbeJtXSphPWyhT4grfo2nEbvKHL3QwT2dEwi2qj4fcpVnzY5jC+FO9Kx3Vl6ve4RGDgEzIOlPYBK
oy/Xj7B1QRe9F4mzySXbhUTlQpmp7/w2sO0pp3/q1OvrNJItOWMfeg5H/beh2PrP5+9fPv7bFNYB
yOfMmdjfk69/38K7zicb1TAjMRcBjvp1PfXt/DXZdqFFQlr926jsh/MXxLbJ1xLB/XvG6N85f7Wv
7vJfBrE/vfRZofhDt4HT1Gl1RfP2DLVARqQZjCSWuJPWJCsCz2ClkKi1tdJkI5owgW6Shz7MbLIV
pnzOyEU362TIhnSiOJdjr2arIISAPWJJQKpXJrdmy8xVS46RmPKDnOc8TugQx0M+sGiNGikhhwFw
fawXaa/syFbFrW5eqzT4RXQ2A4NnYH90veZXgXHbYmQoe2ORTcwIvIK4d0wBI9meJVMwPsKJZyx6
s1YAWhOVFgLFtwlhjNOVEtQbNS42AzhNY3Dv0RO/hqzevXba4moguMO8Az/hV+gQNRdiXmGfYZ0t
GSQD0isOkZL5SjelflKglKrN9ujowljXFVEEi6JRwwXul7OW4CgIrPHVaiPElBxGqUq4M/g7Cn1N
/1yTLJ01jrofAuc0eOVt7+nvsqlijgbaIh08eTUjEuNVM+aGDxCfGYgebNOpYuIdG35ILgjy6h7n
BSxQT18bSryO49swaK7zTNJ0VKvKzJE4MFGosoCCVbfS615Xl7lO9fxP/Yz/VmhgC2C4C9aedQur
jX852daxDfwi8jN/efy3Gkv/NH9MvjHvOUV+mmwjvTGZGmDf/rNNgU35X4v8+FF8NbshU6MQ+1u7
FmxafIa/f8a/vfT5uPAwkVkzAePHzziVYaHJNDIPqVc7PrldNT7VglDxfkhgN1nRewPfIWnkh+Vq
+UnRCheXCyEQQr1CvXiFNhUNcEympwcHYefSX86dJOle8y2m5jQEsOo+9DoYlx2vmPglgFdOxgK4
zKaIzArb3IRR6JMZPiMRUOYV7K4AOamrZP7owC3b6upzmynrPnBIEVbBnNmGWKnZkUh7ZScsycpH
SYN1gJcySILitjS2NTGsmtqdlRqxT+SZO7dVPpcV42tFJdazj27ZZ+07tT/XxUC0n3KecGYlDHbV
It1hloQPR9p9Seq98ArCYWrwnbUorsdahkujx9Q5nMHHk6E1bTQNdDKykV7HZc7chBHhXolnR3u+
CsYKola5LhtW+Ehf5uSfZj5FkcQkSGMUHY2MEqnIZaZZOWMMDP8tYqhmTU0+i2sQ2diz2iZEdlMh
v7HKu4qRrd7e59rTDPAIGwYYCHZs8HiuUdLV2WuRhCTn4ID4qvCxpm4b6eSuNuyrqf66/iFDEmSB
2UEglHc2TLnZRaW5fjRriAwLo17bv7chZt9h2CYA4ypLvS0G8MCEQvf/2PHj10+MoxECOGt3XWaQ
/6Yhc2alyy+Hxa+P/3ZYaJ9mXa/KUYLOjh0r471vsjw2ZFwp0B/MPxR73woCfKAGD/hj+shH/Nti
Fh+oruLCQrRn4kOy/pYPlCfw58Pix6c+L5x/PCyQrYbSq3r1QP5DdRgYbsWdk2CkbCLAM/DAycRF
GGFB6iqG6EZowOuc9zHD1xJYbCgo+Q2y5PrBWrjIh+/MxNb9SFNxJGVvwJ3qGKFfPHRQBjJkCGZ0
1RX1R9uQUJxVftPFjNihw3SQAvgQe/UUPjfdwGR8INFH2ELdp3L+YSyLFjJ4ythEFJaaHPTEubQW
BoMJ/cEefWm1gbhrnYZQFrdNhh0rEMsM5IRR2tsQxIHddEsnDfCaum84OD2w7fu8oXzvyuBWeh1J
VvF5MlomPR44hG5WyAU7r2RlBWHds6uTWmkw7NT1oEJ7D3XGs2/YEBdK0K5l/KGhOwtdD8KLsze1
olqjYFqNeIXSnIxRrnGlf3K1A/MsCMPgJEMF80KAD+FjdBzmVvGKZKhQ+dJUx4Qusm6Ttd7qWELZ
Isr0DRGHr2XRWh3FQy/JPB8CKfdmQSJGCMIL48iaZdwd+vONWWlgyJSnKsWdRPZVCie9wprlZPDI
lH5TmdDPnWi4JJxlHYNfbgeBGEdlquz6vcrIMVC9ZtFg8cTEvBdGOr4HtXYV4TbwcsCiOpRKp3hW
kfg0erJGdrpQqEJ4VywFmzGtfkjLx7i1b5WJvLHBWRK0NGkMp6tDnaKAgdKVYUqDmo6lIccDRyLs
InMNPHEYV9nIw0peNhNcZYVJJB66xAjvKjx1rleuBhlBeI+O0dBcFaq5Zo/KtHDMDwl4pMGQSxV7
qgh5x1mQF62eRlRdm7WDpoe+dtaSBviQKwm8gzFdSrFYacrSYMZQIAr0RP4sVALhWQ8uQ1s5iPoj
Es7NMJSv6kQmDMzZMD6FvExrmkWWLRARfZnEvV9r5bHA/2tjLQmVYmtiBoR+uagzwuYzsBy2suxr
0++bS2LfdXV9HffDaTD80RUriSB8p8nxMmr9laZPi0JAyp95qk2eehCJihcvo8u18IhMgOBLrXmL
4xyt6yynVRLSl7ICw2CGQqLpCC8Y3MLxU9d6Uj3lWmTheImZvu4r0j7HwMvXppmhJ2vYlDZJ3m/T
4S2zx0XhposxjZ9YBC80futU804cnIO4e8EPc0gRBL6HcX8IQhAM3fTkee2dVJiCT2p3xcALKqGK
5pLBRItoKK+b1RA3PsBTQBVBhfKIBTDpKhFs1jZeSxsgJ53HWD73GeATaJ5jrOPLkUvDOCdZ+ELH
0a3RzEse5x21QNlHBrkG4PuWlcyN0zhpxyDn8zhyZQ9tz/Vqr/Q0M3ZOdQ5MhTH7sNL666kvl7HW
7QrGDSKs32v3sWPgIbqE2T+FDkB8I1ZvdO/Z5SwU5RPe9Wrxf82cEaxk3HaQDhBgTg+lxsU0fSQk
xwWj3GTkA6VKoy1iMi2hvR3LOYAN8ard4vAaE8qY8MGNp50lnxvG6niHb8NErmxSuzq2GlZq7TMX
KYupHP6pxTp7oflm1ODAzXYccNL/5v5FQPTj/fuXj/92/6rcv1+7ABsKE3JRBo7f7l/1k+XwXzXd
MRHB0JF/l6EYn/Aowl8iG9i05uTz7/ev8QmfIImW3qx45W/+liXQ+FqMfy/W//TUf1VGJTIWrTr1
2UEYN3YhSXZDyUjC61Oqktthx6cpjjchEa+F0M6Z8ti5RGYPX9XJBtniEjKpiUC71f3cPNX2l0kj
W9DhAPS0M5ZZsSTx9sEKzSc3/UicCXcKDlY98QDhCtxo5q0rCngh+jbospVkTqg7yTFv6os2qIsk
O8d2tDGJpBqsZG0IbzexwyJdi+47xF+Wa5+HDhaLOWzY1JPUq7xbGqjJRmSbrB1uivp9ZFsZRNBA
Rb7T7HQd0NIL21O3xM3COSq1JafEVmucddkBYOmctW1U1UJVw5vBEjCB0/AQdsOt17iMErhkk1i7
HhGXT6az1xqt27JkMveuA3A2qM2A7PMeYHGzZqzCXoI1qaxXiUKs4eC8uClJyxrwXhfNjN2LVW4G
mwStA425sbCEvp4UnL/YIWr0tvVbbmU3UVE8T3V0dBkVVHY2ka05Ghu3U5dql5QvaRTv3Sh8HOZg
vGB4r5v6SlBGpVYMiWbIzEOGg6puQV1RMXGxV+M+N4JHpYfQOij9VeVwuDX1CoTbchLOcx6JK9ts
7gjP8YU73Ud2Rk5kkJCxCXRLEHvGvxqmpPs0tvaGEHIxeIiHjGpa25KlaJjX+0RES7VVlxqpJrWb
clsTkjAhFEb7ziJv06bWbtDdDWXNVa8ggPD0QzFZmzKO78guXhqc50d7nMAK16TNKAn/pytk6VjP
yTDgXsjOLSqhjqyIGaCX476u+JcOx0PKGNLEbFHExjZBBswaCK42F2Vjf26m8CSUGuxdBXiJbzk5
7p1qSJLbIhjIjGuDeXepkIWpEIw9HRs2xePAK07MmxZWtLDErTPjUt163PVD/lQ11Aeq9xqN8ITy
8szydZXmt7WtnuMkWLIvvsqKcmnXh0T1rrOQc9lpt3E0ri3ebDpwMz1JEObeBUJcQAVvdbM4e46B
ozw605fOngr7Mim6cyTDNSUVzulXVRevEqM9tIb30FGYYNjYQD/PFuOkXremOyz7qCAcaLoak/iY
xEG3ZO94g8/kYqvDTmUPYHf5pW3TKxIqN2pXbif4zCUmht4hl8ce9E3gdhunIkkhIfhS9K9xjMBF
BWZolYeIilrzpptoLJeBUHwlzvkMwMRI21XbibWio/Bh7zlF3iOJlfsBX0VuSb8gQxLn16ZjDGd1
yXEA7qzCPxHR0DLuV+KNDLKrODR2pihWUVO7uENikGZaaO1qe0oPI245Q4e6Oyu5sRtjByFXYINP
tcGxckwjuUURuFMLea5TE9DxVsYRLjNzPU7ipE3OPhvDox5qV8F0L9A8FIEqF1huo8X8YiXFhz0b
QHKUPxJ6ml7JlyIfN10i7mJ33ChjfjJ6jjxaCYcDiGoU/Z0Wr82uVxjSe7tqLPCRzFuKcCW8jsrI
FMRqJnvXTG8NpdtpOWjvVFwHWYaHunhh7XEZACg06OJBlOerXm8+i952V+XQrksvQ4bRN3u0Agcv
GzD/6Kj7I6p2Vrn3ghFkz9IWMrvBbnlsV//UO/y3qRPgIhwWTNu40blo/+XAzUFw+UsPbf7y+G93
uPbJnqsD4A0uOh53DqL4dodrZKTNoZWUDvbXqfr3OxwpKchDBKYOxI6vjfIPPfS86PT4jzY5Fn9z
4AZi88899I9PfVZ1/9hDg/pUFK2KjEPRJ/KcuOhDKR8/HPcm1NqlBJ3kJ6Z6ManxKmER0BxCmTC8
R1k1a8sd/NCLgQi5W71wFkP3OqXBoYzuuxI/mo5hXmQYCMxKv249RkaGGZR+OIpVMMQHKwUZDhbH
IsrSC8GR2eFNmO/U4anOGl8IGwrJFzMjyD225cbpwMyb+qaXDyZu/EBDmAJeDMVlp5HfZev5JdQZ
XfdJsm6TrUVhjFxzWdgICuqbQaFtK/JlNzQ+Ts+tQg8jy+UES7CGZl0n9KUnq4HLjZzS6j53jK/x
OTCLW+tueOpjQmgiwx9cdYMa/axU5OQMXE0U/nUuSbp3dmZFWELTkWFD6qLbnshY2Oh2fwJ1jfIp
Xo8C8Wq7tdwa/SlQJcZ1oIaE5b12armnL/E75wwU/8Uy023npVj6rE0YRjtiJNZgmZcB5bqip29q
KPywK9d0FwQaDC9dF+7aetwMQF2K9C0DJ76oMuK/S7nIYV3jWjhaUiMHqXiKHIUp5XzZW8uUOSM2
xNLTENYmqwoaOc3CtnE1/BvNyp2MhyyNzq7Zg3zr7Y03tTu1QlSRJ2/COncF9VZeHJ18PCtWf9uY
MPa0bIawpNVJkzqMquJBp01X9Zz3joTHOW57VJk5Qpd9wBpkrdWPc5y29BDRB++Tob6kJcdUPB54
85/cVr8ohlhO9VzWhPrkj7nsnkr27JjbGm63nRsFBCMXUi6culdfc96irxKxEKT0vH404CNty1n3
HGUGdhWiCpBDm1MJXVs28h2lNCyvfumyFEdkfVTnJTnLcpWleSXF2mOJ3vNC+vGUs1rPWbGPrNpL
s9wkLpnNrOD1/otgIV+xmJ9Sb9O6ZbFQyGi8OH2gXylR5+ZQd83Jd+Pxi0JQ0U7gcV4EE7nI/+jz
FtUiiWGwSdg5MAf81+ftX8wsf3389/OWtMrZRjcvHrFusED4ft7aHJ3AlHSHVebXceb3mSVzTtBN
RBhpzgy2+94zWZ84nfkbVqfazGj6Wz0T6T8/nbesSWi/GIcAD6f/IrHzF+k+Bk0SeK1cP8SM8pPu
RjdKytHiDiT8FXMOMtxXA2ieOr9vvTX78tD2s/4IDXvLXMTzdlzZK30VqbcBh1X4qtmo6y6y+eyG
9h1q3EXZxoj6QQ8IlOaEoKsmGbJZPC7hj1KhmCsA8hqSSQLOvROfF+JmTyXOvnxFiWyJnZEuWFcm
RBAinbYH4iDfY0PzvQoJJR5UJkVgRMk2mtySU/sJh0ol11p2YDhqOvLIVnYxNIMfZxl1HtZ9b+3V
tg94ZSlG42xbx6DTvzgFOq+8J9pCS1f3bXIawN5N4ZcyCPH1UWtKekOnBMR9caS+dhttrfDaLJzB
HoYDj1JuLICojIvJPanJyXKupYdIf2xWpiDLgG5HEaAdWu3Yz3G26YV4gH/sjuBrow54kVk+7735
3f2vF4p8HvlAfq9v/vLxv3/eZkerBfuD/K/Z1zK7U//4vKmfDCYT6AmYUvxmw/pDomx8mlcHDpXP
N2XAH/WN/gkMEps3Kp+v3JC/JdrCf/PT5+33p25gluHQnVFJvywUieAqrXGwosNQE6RXK+95Fm9i
xo4kAOEEHPtDP1YqQlu3I+pZcjk92FBm4gwjJtO/LmLmyhW+FRYDCBHG5qVqDGK0LQPsLQxUGzyQ
DlInyZsrGJGAMqQFFDaxj0MCfHd6U5i+y2LYTzF6gnyMN65smU3L9mpA59nMXL8sJD6avflwWzTp
Zqqrrd0j46UO2zUqBUmpZpd20BesFUqqGXHumvSomCdo0c7gPI1hfY147iZCQ5UkynFsTT8mFoN5
/1LnrtNYARpYgtTWvAxq/5khArxYh+DrjCsUrpRCb+3eOmr8YMeSQcGUg+NVrIOHMlTh8h4dUu/H
EXyK/RL2qU900TGKh13MiTImHTB3DLHOFMF/cvLdVJbPnV1eN+oMg3aaiLvUml4Si/STwjs7Fh13
MbrLOm5XZvTe0YYLw74rB++sA0mJ3fCSiYANA6PUBVjyU2aJO1MwIikGb9UwfRk1uR9taynsepVF
AaeISTy2E9800riOB0Ce+dGgoZwdLkit+acfFx3JYQ5PnK4TU2z9oczThoLlBaIKQOfrxH4Z9eM8
bwiteFEnT61ibHKjW3VMvuOAojcnSsCpV+FMUCijJ0mBkIvpGESAHPOjywBaUcVJpPfRiF/WdV8a
kSt+aZLkTZzBXmJxRUmTLORYE8aKCMsZE3TIOKODyVnVIYvq8qaBVBPl3Ypug+dva5fafLGneJcl
he47fX7UvHwfe8GBGfa+sokGkM5dWw03Io8+Yz17dTSPzLbsQ0ne1BL5MeK9lJF3fzBTSfBI1R2T
IWNTUO4IrAJp4lATTzuPrIVgbYZHyKaj5SYMdIyFE0RbG7nHRH5u0+ylmt5IW3llEenbDMGb4NkJ
9Lum78BMiZtBq2+IMdt39uOoGIc2S5YDZ3Irh+1QmaswQDnYkhLHu0SRYhXbDCPaYRdV3XU8B52w
1t4aVXsc0sRvknLLPvwsSs8XQ4qWfMSBVn4OtX5TRx7kZs3klhNfumbyW7bliyIgzIpsIiz2RExl
RrGwTHEQeFqMOlvXjmQ4z6I5cOmJq6axfNUc4VxAJFtGhD/jz+J6bO8w+dzpsVwqHrdtVl+LRC6z
pIOTLhc1Oz6rM4blZEbDMjPsj9rMTuzgH51Q6RZVynRRCxqy25NkVxiZWLMSASyobsEXLmz4oqJp
v3iTvpEhMwCrVa4Npb/XW8Loitz60k3BJuX26qsWyikKHRYFX0iHQfDdI+LWKxqLsMvkS5i0z+Dg
GZE+KljbsjL1yRPp0dKz0OE90S9GWT7/UHKdfxvq/p+8y85FnLfNf//Hz2XLn2+AX7RXChtR0SJH
OCjMaAs53luefAhIjc+Uic+gHROnnf32M//zy/hf4Xvx+w9tvlpzMefLOg6j9pc//s9dkfG//zc/
5o+v+Z+f/8hDfv+W/kv78tMfVnkbt/Kme6/l5b3p0vabD3j+yv/tX/5+E97J8v2//6MsmvYlXRZv
7z/ekF8nCKAV8OFgyrFM/KE//PPOP+z3b3L1kvFNQGzNa4LvN+xfPv57RWs4ZB/8tmf/8X7VwALC
W0YqY4My/WkHYH2ilIVG6kEENGYx9U/1LDBRilwVmyoG0r93vxrc7+X3HcCfnvgsN/xxfpCFJFaq
RaTzWaPzEVBmLfRbifHU9wNBJ9jrIZbzBaSsZS+Mmo6Olmxd9dW0bhDbLtUynuP9LGc3dIzdC50o
xKtefnYQiHJx386pWhlpuwlrqTQCbqXAWWnoqVxyFEzCtToL8dkk84SfnkUdgb4hBgsgBRyPLTaY
rLTDs+3W6aov2e63kfow55ONA1KYVFc3bqVEmz6b6lU1jjasHpfslV4z9tLKOBQbIiXIdSHFpImv
x0ZfTIXxUVn1TSiDJbFNazuOl201+k3NNHPIOwhZlD43hdebB5HVtN8mkZ58C2dlcqk1hImFwzyb
VdEYqZFcJHa2t734JmfBmabdm24Et30xXJE1yIa66z4irKF2ii459JZtr8zEh6sJPrClV/t0SA6c
prycdiXCDzkZLA2fpqrGgzu9sFHaK5p2MKf0jbxcdzuOWsR1mn70xF/02MwV8RgRgkyifB8FpyRk
L0Iv9OTKCWsKL8wxtwHb6NYJ72IPTk5w1RT5ITbqVdvfq1FwmDWK5mAvzdDd2a4860a1UChVdKjz
De6M5KYbDb/gPTBUz5Z1qAgjr8E4JKHYNPlne3Kf9LoknIrQKjDveb4nWZjMqdbkrH22CJoSGhnn
sdocMCiGDJpZH6fjotHr69C5V/QQg6I4VK5YSu8BXs5NFLUnt2CgbQHAn0cdSXCMzJSdFNykLgNb
rXHu8+5iRJIqSAWGhmSFVL3Xy/yuUbWroizWjUj8KUzeOqT0sjeWGUoBE59uwkymZTZjMqPpmdW0
zrnAiKMnxV4VzusQAIUdzmKe7zDnsdV6m+rPmG3XOv5WLDKnQUc3JprTnNKmMi0S8/S5fx7wfeUp
YbEMlHSyeMDTnjQGTT0Dp4HBE3ztFejok9KOBIASDE9Uawe3H9UJlNbBODXJQ84qmfGK3zLYCuy7
xK23Qdv6eSJvHGKQGmqf0uB1K83GHAkArazyktUa7xgy2pU6WxrM1Tr5oHVEgbH9iEdmSjN2haS1
Se9BXj6hLVw0wVMEQ80OzmNPjcnwbvQC9sgWjI7wkI4OAaCITMjwW+rGPZpPtnXuzdCq17Vul2QO
XRwc4tpdP48INfUOhevBVF405oda6Gwj5onI1rEKNOuSOaPOvBFzgMtPCg5cQ5dxHkmG7NATYqgC
poNGwJSHUQ+BCHWW7PoWpQoV/5kApXhZOfpFd4nACwuyWVDmKm7oEbtE6qyny0Ppuje8rfBgmeVD
4HSfmyFCdzHix1B2o0FTXKA0kEUgzojiZ78GAzE3J3GjEu8e3HYhvwgUdZLEK+mSFVHi2VOpbHJ9
myF77V3SYmrMfmwFdYpIh3TJpv2IlXt9mohvhQZKERgAg6hSgMJVXV3+qVOhucZAFjYDqvH4YFU3
/80das9j+u936F8+/vsdiqqVZTqYxq/iVh75fSpE06rRwnJVuhbspe9TeDgi3J3z0N5gajQjuP/o
Us1PKogHjSk9I3oAvH9PyfYXm/SfXvq8X/jxFi2igWuoabrDoHQvanZVWFdt4zw7Ax7tkeycjMO4
Unug/kX9UErJLUrgSu0eWTX7g5Je6Em3saJsplDB3Y0fvUqmAxYOmgxvMdQlIp56byhvITNnVFz5
8NBUV2qH5bL6MuDnaIuaILEXEcMmSEhq42TpU6iR4OOYCNVWA/yR2NqRRbAZ+pjzSh1KpHJMPJYE
KEWc1jqmWb2VJBn2eDq7urp1XNJbOMzgBuzYwi7s9IteNQ8J13eeqVskR59TYdHNwXobgQZpM2ex
u6CyhcELoNzgbjPcjyLTH0KyahPPAdoTr9HW+9oQP3uNQ6u0G9oH9gU8ARvtq6TRvQujj9SZ1n16
XaNat9WlaV1i7c2NrtpsWLjt4DcSd775GClgglMSFortCNEqqie/0Y4xg39XYW0OaNez/YiRcdTq
K6WcVVNiIc12FcgXYeOzd0k6ImWGvWUza7eC7IyEfmG4WJMnPvzijj3jcoLyiUht72itXxmwh/N6
raS4ngnj7GBuxZ640VN5HSvZbewQIaNmy0RNtgQMrO0EnByFVSthboAarfk30D3pB5F3SqdiS/w3
Lba+jgPQRzSmrSM24AA/NFQPrBcJKU6eeo4yKe8TddPwxhqYW8cTszIMPYUJ2LRpb6WdLUdfg3UQ
qvZuKGpUyXm37xJtE4XdCSCGyQI3MhduUR+KMbjtBg/7GplvZntCOAluVFAMfQmUiJwccp3YmxuT
XI9pfq018So1dd+ySLwGtA6shKHBkN43U+JXXbY10G6EZfHIFueqK4F0ccx2WXpOtfa2ztR7MKuX
KnfPfZRvZKWjIItiZTtZ5pci11HeWQ+Tas6rfgaN/S5SYpjvzqZyAy5xnFoGMwg98ImIxQxOXGEf
rGI+O2kfnSwV360ciVMvrpWkWyedPOgFNuXheizszWBGhxAQsS2ukjhCJTZhMN42Tr4kx3VwgodE
VMu6fB88Fzp7MeHiYvrPP8D4ElpcqRkvLp7q9zIt/GBAkaluBE0vzTpgDD7J6GIGrTqwXTs3Uw9A
GgaHY704Jbpo1RfYYZFH06wW+0a3COOYVnVjPevVLHcxjyQ7r/kE+dir8Ph625J0IgJ713rm3ITK
dUmrHZTeVdEGH5SmgtmWWDq8qjS0bit21m6MIjVn8rBx0/LDsRv9Jp6z0OA7R1z+Nunux7YrCCtB
GJumsf1aiMC4CdSj1pjIB2Z1vAZeMaIDWzvm+OgpCB7sMrjJI8U5eUHj+LZSxYSHjeGNDZ3EBYe9
KCu+vGn4PQ8pmVTclx6/Qu+Wy9VcWamBlMLeGK13KmX/XmEHsyWSicT2GFRb/bnUnCeFp1HXdsuS
DOmnJ3DY2M1zVBom++zmJq9GwqrYpXPZ2ltzKk5KXqBCjf8/d2e23bYRZdEvQhZQmF8JEhwlUvPw
giVZMuZ5xtf3hhK36KGT5X70WxIHEkmzqm7de84+iHwV4yiP8VMwNCHaVE1dJDEBh2UXo61Qwke4
keg6wI87PkGsJt/IhdLX+fJPPZL/vt0xoUb6ZUKiwN/x79daDrHzI/mXz38eycSccg/WwWvNfpOz
I1n8xUk8Q7e4KIOvmI3An4Ma8BXchyl+P/6E6+inuJxrtwI3AloYaEVuyt9u+9+1Gj5bD+f9jl86
UbDffL71uSNy7jaDBdz2cMH2JENoV1GXa5ca33dSpJe1IS9NDedJPaWrlINQG1FvJlWVOaLW5qih
AtB9GxOlVWKS4gDzELpY3teeSgItjV5uA8UkFo65ZoqyNLSMFNsn/eGcQKOVYQevKQzjbrK3Xi5n
bmvoKIKzDFr0HM+ZYBxTo8QVGmPPEA3VIIZmqc857dNYzwroPIR6McNk5dwIt13nlcshfLXzioOZ
xB1++EIbmPZXHJYkhg3Sm4G2GPsKERbtKm3aDVvESgT0xuVjMt3OXWGr7ZgVFf5NE+GuCTL0JEna
5wQnJ9JOr8rImUwVwjOg0SiwrNuwltvtyOXK6Q3JXwBaijZejhdYSIcUhzH3GnrsiKQXFOHDjt5y
cbBfIrUnvM1eqpIVPYZzLqrxEZFKSADH9pybKs8JqoFyMEcoairRqiaT6BuAtM3aI3Y1gc927c1J
rHJIJ6z0iCgc5HZZ949RT+p1guKH/FbpJWAgbARk1fX+MiDnlRbWQOzrxNQpJAZWcFG1sBFEw6tF
SGwdctVKfLau58DLNjpRsh6Rsvw4qUTrn5J7BIQQ7T95Gb3tHf7oLQMsANNdi9WNUOW/Zrvz6v6s
4j+2jB+f/9wyCDFGv2pzN5uDcXjys4pn/IRIliAduvXwUs+3DOAAgOgNYbDhgIk63zI+4NJEln14
Wn9jvxAyv/ynRphFcwvLjK4ILhLf7xd5CjRZeKrYd6V859vUz4C6VmNtgj0v6EeURvTFYiAhq8w6
U7N5GBo3ZMWgtN+GikLa1Fsqnk17XBiEuGjJu5CGY49/NCINOMpSbAez00EezU0a9ZR3xVC/2/NU
1DKrh7pAWuY3VrLR/AZDWKOHu5Bs4UOayKOr+3Tc7RClYlxXX/sGuKcaN1tJwsWdeRRwCJXYNyZa
51MAN05SR/oVcWlYCz3rl6oRh8fW5+qOPoiZVWh4G0n1Ef77nbYesbalEm69RNKKLfrjeBkSBkoD
5GgyFMGInyySwV/VU3Vt1ROINnzc1deJMMGauYV+W1raSTUavLqMeHizIT+hNU5GJS2rdkSR91XN
Y8dnqK16/lEKaEVMw6oabvpqWgz2W19dzo2eEis/sJIRQWKS7vMyeitLpCkGVwQtX6W4bqOMjbgg
W4z0jhUJsgt4uxhfJlIqZWuL53TVI11UEkYwZn7V2l/MWSdM8r1CJlAkF8squyRmnYn7m6nvgkZm
869hu71OXbmNZWtZIrkJ0uMcTxLHoJzJkxs9ezcVN9WU7wwJDSMfRml9Der0EEl3ibbOht7RwAnE
2mWn3Vtjt0hS6vVJ2UxAVdtQuQZUIBulI4G5L4PW0SoYazp+IJA0kspHTyaKDqzlwQtRnjKE+Brl
Gh2jiXxYuw+++kEHzk4yvMsIv0RqWZFD1aNe6SoZ2nHIttfTMGWcRKqQnxBQZysj5EnppHb2Eezf
Vi+V1WA89dXOzr0D8D1IcR4oGCIPVimaZqMTGCWJBKcN2SqbsH1AMQ+XYudp5lKfnosAOtJ8rumz
fZpvULoRFbhLE59xDsycAWC57cORpqlIJOdP3Tk/Zixwo9nDGIwCkfyvnRO/3/nO+cvnv+2c2AUY
0+OppUMHqvZcFSMzwGcQP6fEC40J/tnOiV0AEQ22BngDFpvkmZNPnePOvvU+2O5+p9YSc613tnf+
/MrnPz+rtdC/pJPR1Ok+Me6bztacKVcOGjHPEmPrjN5n2xiX9kC7VC5veqVjvxIx1EJ7ZSB0XlTt
5WC8t/hVV5KlXErT+BVTOVjDKt+2Vb5uwJBlA7W9Ufc7Yeg7wbQwbuhSF1wV+oMWEprrqW5aPOhd
vxob89A0/YMKbJI2sr9pO5uYUxhSUyddT129hS2/MYd038OLbmrEjXXwkqnK1gClUZlimwzTc0m2
vQX50BvCjREUD0oLsd16M33xHFW2ttNx45hKeKF5c/CYx35U33sBZ0EjLmSt+cKAgfSAblmCn8pV
JohZ1j5XdA1TZWLikT8nAJzikPzkoDgKZgReitessdd2UyEriG4tAc8sIg63TlAWmbvG907US45g
M+tjhgalUhz92iNwrPeDZTImGxvvcVXxRsucHnvSKD7xKXaE2lJyFH4FL35VV8RuKPlOiPoypcQz
peLGl/2CgfhU72rJ8vYqyKrLJEg5pWyQbfCxoVwWG6+rKFBnIr23DIdyKZTsNhiAdttN9AXEzzGb
mo2sqC+Wn+dOFPGZps2ql49xaxKbdjnnmlFx4s5Cy9Dqu1GTV0kNMo48Dw6qET412SfLTk8uWtte
i1Jy+yJ4iJXhgK0Q4X3L/GWqbzrQMKE30TSIiR4uFcLSkpU6AqSMxSVyKcpLT15kbJILRkiXXgVF
JukIkW5s6RSayVUkBUeJpJcFZ+UxyFWsWHT4p11dkSRd33njsYp0V6+Qw2cD+b6A6ATwsNHrHG98
aqpt3L0ppP2OU+QYA7MRCl3yCm4UzH+cjJUPDDJWlnq9LfVT1wOZiQFm+VSyE99oMwtfaamt9EbN
HMOwzYVmF4dWD2/Ad7leXt9AR3UDtV3Df7hptcLNuJ4Tt7Up5OQocm+Za+Wh7co7k1TiDi8ILpGt
3uRbD8JcbuknieGN197JeFMn67JpHnv72RTmrsBcgHb1KwOulyIknEUYd6Wm1I6oZnEvOahNarpB
JBjeoPxBRZadhP6SkzWjsgQjS3nrE4BpuU2fJqdfiISmwWHT9c7MjmMa7paRyrztvZAYVhjtLsQq
7wx1yShxuA28dKMbw5r5+r089hdRPbwKMpyRyugGkHmfIb4Zrv7UA+Tv0lkgVuQMQebB3v3xVv8e
t/9iCA088vwA+eXz3w6QWas+W8ERMKrnM2h4EmgirVnn9XF8sHOfXdU5VYBNfIutO6+7ub9zReDm
TwGu29rvHB8fEq4fRtDU9v/7tn+UVOppWpW915D13ryK2f0EYX/PTVpdWSCrAGyazsTa0SP5RIt6
b1bjc8cyAalN5TtGmDgyZRlMLYM51B5D+VgEnYTRbHoXrYH3ORa4NvT8NaepZ0XKpizMyBmUDGI8
oKSuhkchZaehyhWkvmgzg7hlFq2Y91WbQDhMjZuQfdU36ouaYGBlxJESVFyah+A2LCVmu9mDEomd
ma+zAgpyH10VZfSq1pqThsEegMRFWWNVghdr+BFOXYNgNeKoRHTfCFgTo9LAzY8OoSWTN2NnBvGv
9BrysaftGUoFzD4JCLPlT8h46E7Ec58ijws6FrQu5JG9z4qtGRwB6hBpuUr+1NztiOe+R11J18QZ
kNpU3tTKW9HOhjv7Ljb0TWxKHNR22buxaXBUa8lXrOje3qNpPjGrDhiA5pMrgvT0py7Jj8pmZjVx
+aRlBav+PxpofI/Pl+Qvn/+2JCncoOJbGERMeUbAnjXQlL/A5Vlco8lp+rjcfq5KCjeo+SaqERbt
TMX7XJXqB1KWrQOowsey/J1VCfPh56Luu7c+X5jPiroQMmtrzjRjlRuRcuqomaoIdkIU5y/9FLtV
Bq2zUfe1Zd4hB2AJGuYynhGSaDlaBWViOxBYXIVODsZalK+KQqRargzHQL70K5AmvX/RJv5Kw0xl
cGKHWb6pYuWhqW678DrNv9R1f1FVTG3Vzo1UaVsXENrgk7ddc5k2/qJg6B0nkVtOmu60DYzlLFgZ
uY0VPwp2pmF+qYGvREV705Z3WZGsQosxi9Xu205em32200sgtiHgI0mQSCfcSFZJEsP3mAfWnaFI
l8ZQbBFAnAzmV3aavkuedwVka+kXOpKWvZ5Z17VUcreGdR52V55QXK2wVlXHrEULKQ4s4NX1o6nt
vG6bqdCdr8Dw3fR2Ay0wdSUlvUy08U5ryTFp5eQBNd3eF+Kh0Jsrb4DAi9EG+1g/C8dcAW3WaOSN
HYvXSMsOrT/jOuMMG8ucUjC1t0Xg7SILVG9fa4dETM8kr2wsJvHdmO9LZlWSRA+evx4zmC+fJ/Ta
G0zK7th/ieSK6O9ngq3lYK1yvdS6gxbbziTB3umIPbLBx0zVwWsYPgiEnFWZOap/nw71dkgjHYq2
7EQ52X0GqZG5JY5WCKsnGXeMZuAI6JvOJp+4S7Z8WIsxoqWY8V4UUn9RR+RvaRCeQiWHAxxdTVDy
dALhzTh9AiYBtbT76qfbLDUwyo8OJG3H0qOl7lEDa2QuoESHGau8qErOx1A6ZlYdNesiVBn3TPLK
s7pVwawnJCJLttsLDeRA74PZNRLUdykBKeWbaTdo7yS1dUWIxjOwYR/qYw4Vp1tPnklh+iYg/4jS
fqxzfo0/lrcdMcVdm2/GoHuGKpnI7ZNhYijNO6Zd5KXWwWMpcneAyu6VukPpA5hLWU3UuZKecCRV
qHPvlKkyHLsV21JLLobacJnNbCNvO3rvsvFgc60P7GmHaGihxo+5Sbd5oA1ahTUzUeFx5+4R0Ue7
vMUJCzgfo6u6VpEXdXgWUx0RvTCWQzriZfIuCwNSRpcI15SNkxcdvS49ktdOxzp5N1o8AxZ1v94t
BHLXhFGmaGA2TcmVmZY735JOJNVf1Dqjlb6BLQtaRHwJE3lR+ohILMarcbrt0m2FkGth0c0pvWeL
V5VGqeMn5bqPwetHF2mVX7fMaEplMHjpxkMR025iIvpSmp1rmWDQA75jKZxi0ag3zQB5bGpQg7Ug
JdRsEcuoLOyeT0yQgrzsCyQqfSi4vSHSIjTQkBBjdNd6YqzzvHoK+2ktrOhAfM+af94VTeq2obks
SqRUdXclytSn24NRN+5o7usRBo4xbp4GCia63nFK7R89Znl0I2fFo9F6+V7zCU+VmMx6BV0kpUAz
pKyHIdpmeQ88nr8ARCzA/mVK3/xUNuHjn3qA/l2TYi1Q8cqQ8mfNzoR/tWaiZ/ypnfzD898O0DmX
Hf8kRgR+LH1hDrDPdvLsraQtohJlhFGHY/uzrP1AHuHZZDPH7Pd9O3luoMzDLGZbCCx/5wCdmyjn
XZGf3vr8+s4PUM+MMUHBy90HSUrwnoEiPLOvigIXnQBaIz0FEnHGCUke9C/KIqTxoS5lixSnGA7f
xOYlS/gb8TdsQ4kA5EH4l7iONpK3RrXvbbg4vSVzU3hID6pyLwSYT2Lr8A+TimAuJV8h6OkiGG80
ogCNLMUTDtbTkS3K5tCkHdv1w2ZGE9kkbekMhsp6DxHFCcjfqlq01Jkb1v6qmJt9oGOCqFnQ4hy5
8NcYweW9HZ+mllZA+RBDoxEqKo5yoAC1OzL/tA3hrEs7HF1CnB3RM2yLiNWbhnvaWxelOvRX3dyH
Nls4jkXvRazmOYcg1NPiyke0gdEPOmQECVGx10AcHvnXrRzswtB6t/KW6Vvs10thxicuDygrKvsm
kmR8D9W4qaDgRqFRbLQOrSigiAqthmqNe9+2nZKkMrVSFtlEQc4tngNmpYz0XcS45H6BdbBqlwYF
sCmPV2Ga6ggpZqpqczF2NpLOeLi1gRjVjaBpYVvRyxg2zNbwGbaWKV9hsKV/n6tEsJnjZtCTG7og
vJkomf7sqy2mPYjTXNfIdvovhzYty5+2gR+f/9wGDJJH+VOLSprHPvcAhshMk8hW/3mkpFDRo7Bm
jRszkPqziAZxZlBbs1UhlDV+UxjGcv55Dzh/3Rq/6XwP+GT40Lgb8SUkjn2kTC7EIqVZEuK4qVcF
WGfrVak2TQ34/VCLNaoVW3quxNIWXA93GanGgI1IBb+KPSIqnbi47O+lhobXchhu+A9Tc6HkF7km
k5U2OROj0GrbGXdKcUVZ12Lnw8r0xfNWVOF5/5xDp6h2cnOP+HrhM1WonrK5WCags7UXWrOUrnWY
9g2orbFDJ1LBS/2qzvojmRTQk9nfyflTOroJpoWYOXYDAuzOtBzciV374mXHVBw84TNWdVvvGIOz
zy8FhhmYEF2mMTi+1NK7vqObBs1tbdAhWkeLeBk8WM0mUTZatW5pCuvLaqf1FHZLkPV6cGFJbkiM
u/mnryJssUj/4aWbqBb/9TA1Df6HH2azpvL985+riA6gzheeROZ5NHu2kOgR0XbBksv29c9F9fMw
ZRY0P6XNLkIcgd8tJPQcJvDgf+jtv3WY/jBi+DhMz1/6vD+cL6QszOtAM0mTHkrNWgiDg0HH1tpC
POnTEX0bEC4vUBzbmg7VTOdqTLN2tOhS9SKXOKZ9C8MrM4oRhN/YuqoavmjqyebMHEPmX5BBZxgA
vpsBwdsEG0wUgZtjkwpGgr8F3h9OwRklNuAqVLXMxRu5EvDGuIBqS6VhGlHLQP5m2J6FI08zotQN
vGY4ZKUyUQi+hCDwpjI9ikR3RTE6Q4kHIEi3CTLGrJjWjWydONfXM3FBb6W1lTJLzqxiOc6dqZgW
FVqmaxMIoW2G7CaJGjmyOm16GAocU69VhOnWq2l2mbS+yrkHltAMo9xZF5G9gUbnDDB7CfmmsyOP
/hMAIxe1PtEbTCxosPWxjLqR4OMksRRXz0NMg8k2JWXYIFHJkMv3MIudFu02JNLXru+RRyeHOg+W
QW+/m35/pY+qU3MCLyJUdn3bOBgd78cSZgHjbLRqm5JUTTGBiGnxSDVx/jwgC2khcDjTEG8nubqd
fPneNNFtePmi8m1XYqtUiHORJNVpbXUtd6DxfPK/hBXAsdEkN6vlddNEmJ/rVctQWjAhaNpincyU
0SZJJOCvT0xZ6UH4yOhlmgyJiUzWMi8mELQQul5CmSlClQIDZPa675L20ggpELRpM0F6dlEGXMcG
SDybX8V7XYymdFsU5kPR1Gy9FG8ZtpG8v1Kz/jrXGxkuJf4zo2r4pspW6UQ6DYCC4fKUR95N7QXa
9R99I0AdZsE+s4WBopu+17/eCFT+hx82sR+f/9zEKB6xRn1MOz8kIWfVgMJ2SOmPtINTfdaefNvE
jL9ULicgT8n8+7gtfG5ihPoiVuE28P+pBkxe+NmY9GMPO3/lPza64wbDUVRF6j5EK6IZB19Ld2oh
r9TSXg5GuON7fZ9L4/VYjVurdnPIQ73iXxpQvSa6SXEH/1vGLpvqI7UmBN80ew0swmH6rmH4WSy5
JqxjlfFcJb9ZfY8rYrZ4DAWKCCXTmAS1/daU4fR7LBd7rG6Qox3tLn9t9ULeRxUqhB5hycDlG2xW
boqviS3vpxD1+lhaqxoldIZe00jzTRbrRDrk2yQt3sKuPXRWgKERmy3WSN/rT2EXEEnTWtdNy8Sn
A/8lV25S6gvK4r1cFC+pEt10451vQP/KCRhiURJJkHUIxgL8RKClaEwkYnjrcX6YkXDTVFkzi9gQ
j/FGAsXNn72CECkpKA1k1Jf/peq0ZrnAjyvoh+e/rSD5L9DdGtdi2cRrwczovJ5W5wQXyByoKr+3
Kxp/oXqArsGL0cT3iWWsIJKiFPAFmDB0qoXfKQNYl79YQmcvfW4nnJcB9mTTlxrBb0yRHbp5DahL
IuVqFdlRutZ9kyKasTKWKstur5ImDxcFwF0cSKmjhZoG+oLDx8wR/ZjgVIOLKa0uzP6hUdpTl8v9
DPDba7F3tJRkH1vYH3UOETt67hiVLcIuJ1t6ClRHL6yb0BY3eZEc1RDQEA6pekJqjtdiXj6I3bbB
aEsvcZ1z8hVc5nUh+auqByBo5voy9y6C8pi1g6tl4/VUZGspQUNexyiWQy6crWMlb4g4t7liMmxP
DkGnujnpLUQOrqJhTswMCQu7QYGwoQZzCXJxkMY3tCrbMnATuu6VtsWXuujHx7q2Nn1Ox21UELg+
p8gCVFLZ6BeDwU1lcakkqFX9q9acYNL6y44Wmm2SoNIpjL/AHONc0NqnhMO1kwV25gersw99cYyI
OgtKbynkZDVqJ98ymUe/h8YXjzhm2SyXJRfmmDt2bGCCiDpu+qpxVXneRZabFyAZ3Kaql5WNv0t4
+dHoPFdR8GtV5GAy38dpQj6bdl3PWdDixR4q1wSb26Bdj2jUZ8mXBprBnC5N+y5rmWaBfgT4xsVv
FqoDwo1WzfBVYpwe0zShUbQYG+MWCPRh1FKohwE5lE1sBu9NISUnZdCXgpgq5MlIzck8VTIEwOSi
4DRX9X6v5ijJJn1re1a2ZORG9Fwy0TNQGvWWRgCg9BhbBxukW3XNQVTYCvA6XKij5RaK8iSjYKHv
klULizbshEZtx4lEvHpbbcO+jHaKFtMAwRzALSudwpVcjgI75QSlXjeeqrYDGxMupkyXHulf1EwX
w6lcdq0aMyOspPgmVvm74lOXjJNZKseOcAwJRMLE35lKhJESewtySyFedTstii4SQZNaaY1LI4vc
hJTySKcS1rvrAgBMbj76ebTQuuFgq91VjYKvVjDJKS3Bo0xbivEmMWTyjsuGg2M85r64pOBhwBOP
h1FFyzzK8jGM6rVQql2rxEtZqUA1GrdVpmNnUJBNTMIEaMj3Ur9uY7iAU+5mlb0q6241YbHD4UAn
R9rUnGgLOTVOQYjjL+l20qQdrQrBXR67KS9QWP2jIHU9N/kkRDLDHmSzWHbluG7GGgcEEA2rQHld
TtJtKyGKaY2XoKNlhvOylYaTJYlbI9Ov1ILRrgiWpqRivEWzmAMBHRL1cQpzgoyUV3WMllaiHUxP
OsGaWCmV2ThyY38RJoKcrixfFOJuNUxEOpT/B/wgS8vHBDZE1avPWavNh+7A6StlGeNujmOZc1n9
OKHN+bDGjUFy6K4z7HnD4P6tCOL0eC+c8OTs0jZMste24QOkBrDmNTIXBSPVgU6V0FEtZFQNdepO
1BAFtURATcFIZhdVFvJHLDDquFYi6NxiPl1JZuU0tdgfPGtas+u7VtbCSvHufU+sZDtfGkmxMZT2
S66ahzwKr4EULOWe/oO+rtgELaV1cxjXo64C45SZR+vVY6cQMyopbsfc2sjMZ5nA4qlfmGpPPLHe
zJxu4Cyo0LOhei5r+zKUk12pdeOi77OvhVns6gLqnATzJ/f7vc4rppsgMs1yOs3A1KkZwaGWU6gl
f2oRAKyAkxZFByIMVK4MZv5jMs0Q+7wI+OXz/xQBZLZzmwdSCFzgAz7Aj/6nqQYuiPN9TgDgWk9a
6pz/8a2M1v+CY0ALgK76TOlCFHJm7TAZdXOTmkNWabf9FoNLGN831X5+6T8WAWpbtjjwSozxw5Zw
oEWqWjee2Z/yHm2w0p2mqjuKsr9MovrAWP8qrZhzDvapK6ILj/xeH9NFMQ2c8PEmgmml5zbPFXxD
lc1oplsFJPfEjJhJ43WXDwkQYb7NtrehvznbETLCq+1tUgXlAnrfXuI86GzKaqyWUV3jStp7Glps
iVQPLxs3Y0Vl5GRJVi60dDLNxVBWp9TXd3EPEgCjFaMMhgRvoqJzrgVY5l+6oN71Ves0xuRaoMmR
gT3w344WyryGJsYAccAM5phqlrWvI0b+0qSvRX+dkbqcdW1/kcQ+OsExXCk2489eZpIKKm/URhqD
6tEI7WCZKuKhTmywJIFBp47VFkxOS1xpJDgYEmkdej10vgD2oUVj/kkE0q1a9VjQ6fY9GcwF0uSS
aAETC31JcKSTWNmtkGtk4KP1yo0bbYD2bgr5rgEAM5hMj9lVyB5+nJpmpYKGFYHqJthhEzU9IZ4J
tlUebQPaGzNzwt5JwZcof617YPxxsgxDnahWHW9JvxB6drArheM9d4ywfghbBrBSnzmwJg+S0V8C
0t3KZbhttQx0cGFj/anavFt3nuUkTeJQmXAqX5V410z1ysBGmgr7djKYUbCLGfLA2Fe/0GMJHY3p
DjlWSll1NbPfUCOvJCVyUkk4cSAtQDNdIi5fqXjy7Xxc+2N41w3KLi4bh3lgjhm+J/cbZe9C756V
QdpbsQwA4XrAW2PrryFetbBOXNW/miyyK7zpa1vby6Zt4MBEBwv0b9UVQA7fh+Sr3fROUJNh27/3
JufP5LswJ51Gm0XllCcN5HlSsQnOc0TsquljUryHgwQua5A2jRETrKoU9+jA0f0x+37qPHngb2WU
ryyGmn2VLXuk4fJUYVlNgFzwqaXJBrV8W7+XlFMTTqaGsG9wbxr5AIri34GkIss8K59Qt5+K9D1j
0NHTYo4l28lr+znOlddhZNw0BnNDBlTcvjWM8qaRpuTBrOEiV0b7IkWTA2KiQqap6EW8KFC5ilxz
uC4uB8qeFolm5b22Hm8rNVAq6tLWbspVEvOSCaPvbH2eXK3/2ANBgydPexZuIio/2WYm8vFW/0/1
IPCQ7w6EXz3/7UCw/2K6Kgx+uI2/f9b7nR0I4N5w8wBWxPY/b+3/eyBo9FW4RhJLyav52yH4zevH
H6kCGyBj4Y/869+C2AhlnqR+Kgg5c75/69YP9vsqaUgYTCCdjWvVJ0ES0XYMEWWVMNHA80YVry6a
fvadRMu8oPuJ3NVMrxVj2jYfsRFwF4NTl5IiH/AtosTpLMNNatQFaGGFRchKda0AYbS8lVQ/IqjB
oAdEI9l20XUn0A1+4ZKZx7BhMFZjxQ7WEowJH7yc7wbOdDsSE6o8lMNcuiEeugn6nfYi7tW9uW/K
DZqWMdPfLUVeYKzlDiiCjdfLCxI3SdU20Zc/lA5SxHoh4yBC6nNfXlKY8hoKqvHm0VYdMa5qZ9hJ
9wxpRfrU0kM2pzsRXHaR8k4vSQHpzQ8YFxLItfoQNbsw3vbJxmetKut41vc4durOaSEwLXzoGqtB
3mv1YrqpRwctszjF1aU16Qs5hPWFkqMvaMGjEemZMFV9urAB3fUnpN11eBlMF+MwLEAH+ItBvRDq
Mqn2SoYIylHxBxdoKgilnriPiTxa9e1CnciOXkCNvI/bq6xq1hH+yFECg5mSeePpWKa4L5EAQ8jc
9FwjZCrD/SygoTnfPgrum/Kqaq7LHrd7FPIluEtHJJMXon7RgCM8KRSdqI/glCMBrZfg0ojGIIcD
59ATAiLtUPKZhqvimpZ7ewiuh37ZfJ2Iv1Nu9aswWGbm0uNVxjt1XKXjA8KlJlvhiheTm76120Q5
NpdBvgr5uz6awd54nRta1vufuhn93erkjmxqmFZQMs4A2H9r8uq/4GnNCRjnz5+1qBggY4OBifhP
nflt5IukcpaYgNWiJP57x/lWndLkxZODBOWf5Ayq4W+bkYHaksmtSebGLGYmJus3jIQzwPt8M/r7
rbPnQdSE4AV4lrd+3qIKasuIpVxV9jYaW025YmDkyHW/lkGaMnxqjmFebBHEXaVe/gR0Ztc13pqO
0QUKxnUq5K2R2se+il59c7QWXta7Uy9f1759rNT8UaWPUzcSkkX0eSI5JGS/6eWwt1LxFEMgyiHK
VSJYlcSsm8pwJ5HfXjfjqhzG65BUYnJ2aV+ZvWP6dzCxFnpdry0oFZFgi8GGHFMGNwpqtPZlHF9H
cVUlyrIOAGQNwPb5BYSWU+owppKTtRXQDI7fB692ExibIOW6Qj8w8nCDESE17Gga68tGOeVJvQBI
BV/PvJQyIiWSAeaU/kQTOqedrJyGoKRXMUJoaDYl5XROT3ogcoj4mpu41Gh1k5vhlU6XVAcJlZqo
sHBn9fPkxze2lz4Ufbbv4ZHN6Z6L2CTFuNEvMhkoigi3VdUigwwovyXTStbe3DDM5tYhMZZgjVqB
+rtNSpb+CCfpT1+0MHM4lZFSzAXCvy1aZhnnFcS3Rf/d85+L1lTRfjB7/liYs0vtfNFi74U/M+dQ
zgqOzzULuUfHtcDkGe7yuUzjo61sQv1hZvO73l88C79Yssy8v71x64cLZdOMcc+FV9mbPqJlRqt+
RE3Ot0eE6HdVYiDnpEcZ3rEmezbXCfrKUxJOV4Jgej+DDJmh0wTh4RrqWK6qOa0jjNbVwHnQqE4Z
eCv0q2H6RUzBMe+TK9u6HmVXmQ6GV6/kmkpdnzAJ38oV+RGleQWTN15oWr9PPJKzJc+V7ScGiM4Q
RTW31yezlcz9QELWciRX/LXKM8OtJ1jlWmIgY31DqWFf2O0cdWdUuhMO+ZL5bIpztMH7H8mhM+CO
MkY8BNTdsj2QeMlpipMU64/ypHCrqnWY/lYY73Xa4ePU7OlPQT4R9amLHmTa5mRQc4swgONnKDQA
FpT0TRXuNPncca9t86LTRE+3y4dIX6BsdhBW9ZuCBUm65LJggcaF/phVPgmXLF0uonuiOh5GlrTB
0mbqu/RY6i1L3mTpS1RAEVuByZbQzHtDlr+OROXKbBlmOqx6tpAxm060K/OFVj1V8x7jsdnIbDoD
m08fFI4OeI0tiVw/CHjKChm9O43qwRrvYzawRq9cPX432dZ04sO4qXC4LaL29s/eEwBy4Je3oK+b
1n/cKoA+/7wn/PD8556AchMuCVeEj6HRZ5vJZgyFtQj5JvrI2bNEwX+2KXDLmLmZlvwRu/H9QU5X
jDEUvSuFC/VvHeQft4bPW8XHdmZzrTEIkVQpN+arzflBDlYm8HwxKHiRYteLfE5qGE2JE1m9UWFv
S+qL1AxJGcgmsOrtg5o/gQzIL3zmLWvN791CoDYkiqGOUUpq+Jv6+mBkX+1SlZcoJD30JfpK68s1
jEsFRz+W1UhfAssjFkp5igiot7S9zbZyqIrxojCGB3W0Dz4Oo0Xva/cGMus+Nq/zNHjoEG6Zoo73
qP9dpQjSTV5EeNG7BnoAt56UXn5XWW+KViCWBBqVLTO5fqCXVzlpQwqcE0dlsajTjCyLVvnShOYz
XI/FaKcviOXI/jNY/oj7K/GQeletDG8ToLIYNLy80EGwg9bExSp6dQqFtDezQ6USzMAlgxZIar+o
kb2f94axzzdSAu8v/CLJ1mvEUd/8D3dntts2tkXbH7ossG9eRVK9LEu25eaFcBf2fc+vv4M55Wsn
KVQh9zFA4QCnXIrlmFp77bXmHLOLPGRl/FBN37IKi0jQVtpjGmW73KiPRHQeK0YtcniVDyRbYp0v
i9KxrP7kKQ2XtWohx8CuuDCynRFb11f9Q+UbArpz4US8IuiGMZUck+Gc37xjnslZDPV0SSb+gZ7s
0EgkCrPOD8AEBsypVnLpLAsmWlxm74mRXAEBtCUOAl0Gw/L9aJhyU6FsFo+ZwmyoD52K5qhGykLU
pRNWp2l80YWnIpU281SxMAK3Cln7iDXbpmoVAn3IxNsmxDZJMxbmgGPKtj9XtGnEAjkdAUUF7Vsm
gzyknYuj3jVo7zyrXo5wwRsRLyXtX0UbOA2hnZXpA1KZI7/rcxt23JdaEzaYz2TJOKbZtPFitjCR
eagia8WkaWtK1fWofTMT5RSCVzC7YDfE0SKB+TTnIG7/6GpHYeGkV+jddfm/HJgoTn+pdj+//rPa
gUQENvglLeijA5LIGNJmsbqiqgb+dUroZ7VD0MIdihEHtEJGL5/VjoyhuQYCvfp7If871e7HCcr/
at3XH5y38LXWKYMlZJFAeGtrdhyYkjN42eFLe0gHP/p59gOS6Z+MnpgmmI9K9IJEjv/UZk0RT6iZ
lGRnRHRJXZ5vTUXdgCC9R7VzrEpvWwQFojE5XSZBdg0Cg2DecZdG+l0bs/AcQ4VQC9aYKy2vMdPA
yo9lUv+wjehaDaZDRM0dKhUIvixdeHFziRJfRdBKuWW8kPTNe5tG5zbjvqO27AAQntxYyOoZXiSP
Y6cvGf7vwiZc6RPNz2hp+yEy3VhKUY/DP74a0dCJjQH/ol+aaYe1SjRXZg5rSSpaNwPs28n5tvMT
IGcE+1j6gzzmGnTyYB0lzbJSpk1fz6QlYHQLHR9QQW4HabDLUulPQeiTaaw9eBpflIthO4zV+zTk
40Ie65Ni3NdKcFVJogvr67YRdXa4ioITqAa3l63IIIQsJRqY4TLX9KLx0MnxlZWDQABOjU/cF08i
9AGpb/WbYdBrLN6FgGAgR4XYZZdUlsEriU1QoyH2Yc3Dlsev7eWgBxZxrtKDan7FZiMV0kSADSkR
j6v0kb6VjNzcJq3HBkY9jVlaun5fiD6VJMzEg+WDHXfT0JMLGPLRlVhpwVaRi4pNca0zr7feaIph
j/SdHm2mKL0dSrSUHlmIpMN6mJRqq2a3SJqvm4fgq4YRVULKgyCa1d7kLDwEYjwDlQ0XhOhtPnfU
RjN1Gyy/d5LSXyDGcmVO+Z2zeX5vxuyU4KIleQponbdps/BWq3DZmoHsmjNyKtAkAaGGkIIrjPul
F8aWHffiRrLKq1rU1RVbuYtvBSkwFtyL2by/B24TLc0mN5c89WAWi1tgLiyClHyZa+kFLSoL9r53
0AYW3CMY+TEDkOT4Rsr61iFN7sxH40mp9FsCswKXAJRjXKgsWbu3VMuvTQ2xNBBmF49Ew3M5LrOp
3DWJdN8ZdeYWJpugyFfuw7C8CyrSLLwueJQVQX4WNP1b5Odc9P/Uov59XcjIQcLiDiYWZvp/zKKY
dH8t6v/4+r+LOutQCraE9wh9IF3pF9U0XzIIUWdeTprrTy2sRoyrxZ/LC+W/kS0fsyjtL3ps1n2M
j5Aysk/9naLOTviHi+2vb32eVX3x8Jb6wCarGKrdoPYMlANJwfBaZFtlilU7CNSjVuNMjJGCVW5c
dVji25LosHKs7CYYVn7kG6ukQcva+uPCilo2ljQ7It2i1G3LpGcDNkYSY2NFIn2MHNW2HUhDoJJE
rLvGXsndwgsck6A50ozV9Zxp1hjaJZprLgjtAuyUp1RONhI3N0cvGOKlKKSFGo8rT5btRmgOndXs
kIRsxE5jrxTtlEl/DQS6tVdRwHcY7nQtL8mlUAQC5rS1wmwrT4KNCClXI7c1hItCKdxU0MeFrlwG
0iX021VgpK/WjH3ue8pvIa8yvXZ0ObErPKdeuGLz/m0CNNop50ZvCSnigsuMHL3H/Kdx+yeBvAWe
lx5zKPWmmpHsmbujDvESw2o+bUnFtNvYOpJit5CUcBmFxkIfLmNUoJmR12r9EAKbrrroTmgek/ZB
SLW1LHQHWDJsIrorLRvWkFIoycA8kh4LL327xNQZAVGIgyuCRZp3TyTZ28XEMgCenwB1o224D8y2
knt9/uH5e/ahbATddoLEb8XSvoTRZMXgNQOpc8wxXHcBI/hKW2hwyiXrvkjLBYV+JRGoPhrnRMHa
ZE7XCVP6UDHtuhYdk9PVTNplSLisipOzDllceNWm0baacSiTM2YSP0i2gSzu9ZiQTKgemsnfDKMF
gWVF2yGmAv3PdKKeYlvV3WEoVnN0pglDvmOe0rXBtadHLqKwiC2F2WJ7lenIw9cQergo3QREAw8Y
1NSSjE/xKiTYWyiVu5gxoRAWrlgVdlSaMratvLdD8mFjoo3RbLkU31ObezspyV0FEeAoeKcpHZWl
n91NsmgzvDWXfvyCbGW0QAeLjWRsIkvb+UI9Yt6D9jaWicc2W7vxregkx4bbyk3Oel9eWGOG9wvP
c6gyJVWtUD6K4m2WEVkcNMcufjd5F6XELw7aLMmLjsLvKEOZ7DRiqj51kbEX/Ok+lVFYKal1zy2v
s0vPOBqoy/IoeMm1im2R+aR30j7Rm+uinpAIj9fiIIAFY0EtoRMi0J4Vt/juq3q1sFjfJhKKqwhw
WEpeQdWkrgDl3WwDZxYDqeNZ88tn9uxi6220VKYdiGcuJfHNkvXSeHWLBIq4lgDXhFC4aYonx2y3
INHXUSBcCKtZeAx5CFYX1hWaSCvXJ1ecJ1JBbvzBqV207PBRgJ0q1HkJxTnzg38bpxID/sO580+v
/zh3TAirzGLYZWjfZyCcWB8KHZPVKgtZBlN/K90/LxMqanYOJV75dxzJ52WCLxloekTEGKxXZy/t
b+xAZGnu5D9HJ/NC9ocffb62fD13ElPmMTEkYatbxAxk9qS71SNUqZU4LspLpt/1jwEmtAsWjHGh
HWoLvcnZstNVtASowgjEzsMVMBW5QgXpDKdJ3uTF4NIGLQ1pxDaD1m5tFQ9Fu5Z0FxWfV10RUqpp
+9QimW8HZy8c3c4HhKfa6H++ReRAIJgTT21wXyXPgsfiY1V5r/Gukq+MzpaT1YgZrnrsGJAW6U5u
SUQ3nXblu8HS2xOeJXO6qYV6FDdAmpbJDm3PQrIl21swgFgMJPBdiDxy6FVjbaFk2WJZdDttn9MG
St6DVJK+8ZyN1Esu25VtPXvTrminLT8qRcX2dmR4FEyc1dDl3ONzQ9RFtc1cSu14o7jJyLJiMT1J
jH+9xlYApmdUa7jcnZ2u4WpMG/1ZcV4Ce/5nFs27+synXBTKtbbXobyzh02k0PF2cQtIA30iCdVr
7c7bVfNPjMRoXrfyb0mVsi66t+mPZrDnrYwK2AwfRU8OiICob9mm7C985Uz68ei9egAUBfQy06Zt
DpHkiAN8sH2V3Rn7wltzdlmUcX5FVNIzghFFWDXqLmcd37yp4yFWUDuJL5K/qe60/tHvOscbX8d1
Nm6rot43dXzUJXqRxiHS2ZrnWODe/IFUmvY9hUgOPfuPbWznS7uJV4/jgVKAv97iU/hvBQbL69cC
84+v/5hWSH+JKspCtpsMH6hMP/gAZEWTccvImOe/O24/hhUoAEXEIBhu6bVnnchnfSHQiFUNbGdi
O+fq8Huj2e871M/68us7/2nHyiawMcQQz0oi9cGB5BdtreLL1rNQekKfX2/0cuxu8pwQs6m14g2E
I9idWukGDBN9wc3oIsIpXSUQZLLAOCGTdqNOuFRCvUrqcuXLodPEM5OmZU9JLMkWCZaxnLnEKw2V
gqAr7/XQnIY8Y+2p+09pxX/oqSmTi9A4ZO03OCbV1leIm40r5rRR7UF7Udby7P+qs33H5zYouo3a
agthKt2oUfH144BJq8jO6uhN1ssry+tdpTTvk67F14vkgj6ryhG5WR1CZyY1yz5JnajRM0Twycoy
n4a+O0NC35UJGcQiEw5jgPxHTFtfZ2t/FB+apu7tYsxgRlUroYtuUbQtGoTp7dCsq5EGF8BbbI7r
nBSJUd2GurVhNAk9AECftZriWwnpdJKCM5Veh0S0vb7YZnK1HoRg6Tf6ES2gLbZUKTRcEy3wqEMM
GuuzH9eQbUru2vHGEvRt4r+GkBf7AUwQnVmKVC8oS0beYf0oMlDxpzusnPwx8qLUTVvFSlf7/I2S
Es9lb69PAkpOQoP0hmz02DF0xj+j27bHwVJu07jjPl+hf3sfvbeepyAW3qLYXxO9toiU0fFl3w50
jJ2EJrd0SX7r2Ty7du9i4syKlPbuILeqUwXCKouk+2zY+Z6K88A7ilKxUjPChUsdtyA0MfSFAyjV
iMkN2nttKBy10JkmYYnsYtesSKqPy3w/KU+hKh7bCngvJ2MlLDrFOgjkDRLfbZylwHrosvg2zkvb
w3ydFCZVnZnMjGLtGU+IgXXnZ911ruWOUoyrGDiSYKB16WY5TCQkhES04cmv1OkGo0dMlEM1ymcv
/HOdUnMfglqZ26uGXgRt7n9F0vDff62Q//j6jxaMqz9NHYq7z/S2jxbM+gs9Grvs2S/1fT/9tQWb
g991pry6yTQYxMj/k6Gos8iO2RHjO0r6bzqlJP2nq//PP7r+0/ZKFOOiNus038XsFiA19S8RmZS2
1GYwdLAJqyxeSO7s/VuodvhexNVoEFhujsuUKCaZXBrFH50qkvbKlBGBbrLmYmeiofroATVqZXEw
cuGVux/MZBHzSVs8mWE+W4uT1TD6h16TTvGUjAQqjS+hEMgr028nl72ZSTAIKyyoyYr40A2IPUMF
XidAL7YdjYbwU71rRHZOzBFgsQfV+0w5zURrkyrnjK4lLhcDHYuSsQALU4IuL0Mn3E1j/jINr/3w
PEiu16DInd4j8PyelSy9ZLrWkd3CfrAjxChljV1HEZYoDNgBreNmzg4l9YrPV8idm1GgQF5qSqlV
9LXpFYsgf6jDDJM22pQW1JEuArGiCEuoZFmMaeNDp5ZuyHW0g/bRGuzGYoHNlGqX0Y4wOSelaEZa
xyXWJ+DLxLjUaRiio3Af5/19FHfEW7Wk5x3LZLBz0P11Bhm1dBvtrMRYK3k77LXD+NlXrz1Je8ws
a0901jrRapQHFR0s3aA4WXel2TlMOy9WvqtBwYYRnEOB7BUvXyZc4PvCTNei1eGlSjPw4UoUOxDv
n3QTjlIdFkiLIqbc2nRSw2En5gNNOQ+yA2J42xvttFACeU+CK3xxq0Wcbn3PoTUWzfREhukysDRv
IQyYpmV+oUPBzlDlaKZ4t5i3Q2Jhe67IIaLCP3Ug+b17kbgOkt7IP/zf/xhI0k99rUr/+PqPvk1k
lcQVbq4wP1k32Kkjovmxpfto3PS/eCfoazR5hhz+EJSFbk6ed/SspizUvL/JRJpdKV8uhr++9Z94
KIJfC60GEndH0MUhZvE6R6nW8yY2mHeyaMqhZqYvskSn0wNIKLUQe0cSnMt5owu0/oA67MYrINt3
88bXYw7pswL2KBWBMJ7GlJgiVsS5XC2l8KpkcZz4xTFjkcx6ZuexWM5CSIA1q+Ysn+aQQ7bPgpo7
KruPBbFVvKF1MAUEWkB/Y2tdI23J5OI1JC1RZr0dB6jUxMLReLwV1t9xFtrWeM+Gz87AsUkClyuj
VNDvyCRhLXxBD8ljzNOtmpBzwU6d5blPxzMreIL4cZwVPWmIK4/9NLTc5aCAHkb5w2cNJ6QOIDTM
bitjdCZkQqXFhZjMYmUZDGcfVJ6EoEhplngAFxBeXY2Ba834JSMJo0SFZMxypBJdEhy2AGiozDV2
/CaI8njSZxETf92WO6FraobxGLHvnropnn8hLMH1eR3+p35Iv48wmN3gWLaQlGhcd/71csXli0f9
02T9j6//aB1MTnrMVR9golny9tE68CWDJTFu6l+EL8pffAXyCyp8AMHc+T5bB76ETo5weEhopsln
/3emN4T1/fAh/d9bp7khO0diL43P66fpzdBJWdUrwtaYhE0FAUhtLgjLlmPSuZTxTSG9kYWwz1t8
Jbin8iFCLCdsfKYWfesO2vTqs8r0HhRcwcmzdMUAu6DbCFaaRNxbtG4EaRG40/WlLNzC3560TQrU
s1q24zoai4Vf3nsmlhuMoKdghuquiKkxCF4o7voCJvBWIxvsJeCbEcrlKNqC/03RUYQL0sVyC2z8
YjircLtdNXRK/U7LXiNjgeAcqwkNhvpCOCkxasajzhLiVrjFEBbc1btk5TtsS/t7VP9YuBZpsxsh
eUQL8zw9NiSq1kO8LIRTwqc69RmkJImDV0dRt4pbbYPRrk71sSUc/aV5l1lWz0DTRf8CjlyL+MNI
WncksAtk10bUtkW6GxDnIZ2rubghCGE9YcivarKiEK41DXijnMKHrFd/6kfwf4eFJmpMDubOmEHH
v34E6av5IH1+BP/x9Z/nJJgC9nXgdxGTf09N+FBjkLUwn4MGeZPIzNjufXbvnJOougGMqMSgyN/d
jx+Lu1mQKiLf+P9Kr9LmY/Cn+Yb05SfXfjK0aC1r895Qpl05+UDik1FiS6fjksjUCJBmkRBiLjMv
bIt1pYaaO9CJ1cg2bCW7NoYRiai+0AtANMPUgKmpqvexxeeX9kO+HGF/5r6xrCZmfgG3VYIAY6XB
S9YfxokruNeiH5dS81LEfLJ6PVtVpnROZW3VJd1bUn+b+QNxEa5IRYb5qb7GanZQG3UppcEWj/JD
aPWdg4LddI2p1Dd41ZFelfltEHZJ6HBPrwiIKIHd5gwumpLFVipY5r6G0X+ciIm7kpRgRm6mnfNH
P/zM1VkGo4smX+2/tgecCL88/D+//vPhl9mEa7qJBYuwklnn/fnwswTgFmpKHFA/5jDx8KszQGeG
0/+NBvny8MPSY6mgceX9LmD6je3B95vpTw//13eu/KRFgn5Z1Z0STLvQCh8nFfpCP1blMvK6W9NM
tUVTioZT1szkSRBA5yF1slsB+Ki74S4ZbyKNxOFJfst6IgtyxXI0HbEJm8F3ffIKZNL9WSyNHavx
l5ZsJUNslwZ3JC67JEezcc4Wk9IveyO/o5VbVdxoIV+uc6jvQhBs5FFEoMQBwbWpCj3MC3zKhDJm
R23k3sNEzgkIMNWYU8W/tdletbhWFZHAgjm90WQwW5bmP8SMy47mVJsvYzoFbqE1j76uEAuHFvOq
lPTxKcxka/2nPv1zC8KTpuLYgdUkg6T7j90ZBsOvT/8/vv6j+7L+Qn02d1kWTzMNFX/0R/fF4EYx
mBlZ6AzmDosvfVyRcCziM+CSxOINF8P8/T6efnWmtTO1oVP6n2rjd7qv2QnxpfT/+s7n1doXyUbk
B6g2ciHewYsoHobBGug8LDF2g7wJ7EwlSqBMd2KVYAS2smVlGCvPElfCnC2Q1wn0YrQnC2PkaBAK
CNiY7+I4ZpXul8KaAU2OkEK/QxWyD5JpGO3GZMxticKp8ANpLUXMU/S41WwrL/Ac1qkbkVnSxIq1
ypgZ72tNO2kCsmUGzt6U2m1giE9FJmtklmdk85Wzzx2rXDgxSFe6dRKBrJaa6bmWGvx+Utaiw5rS
eOM1Wb4KZQUgrWamp5B4XLiXrbBW6jFyR8VLzir74xuBdHIrMIDIV/uOU6Mup/ZcjjFeH4O0rUHr
r8JYvif81NbFYJnFlm+T7roWSqHcqoW8qdPmRuyxUjGJxVulQOGZrAIxXDVsp6of5MX/SVKpk0pd
jncRFuIm8hG9YF5MiWE2UAYEllOGHdLg7o+WxnJcKAjhucnS5vzHfQjSA7eKn5qxn1//eR7BsiLU
QAPQNu+GPrfZDC0UjMUcOAhGZ8Arn5aPTyTQKZnmjVsKg10uTLzq4xP5vRmTVYuSaXzPBvydT6Si
z/ednw+kLz86voIfPpIQqL0UXtDIfR3JdaLUR+xnT6onbzwGBoFB8kiK1oYeX2aawRTfFrHhVFO/
DtRDI77J4/VorSNI/R52N0Un4ZpoD/z1XaHYTCYq5W4yQ2YYz2qxCjUFdRFC9AENiHotECGVc5oE
2b7wd21puCNhAy2mXUXv7cYo7VadWIMNNsZXIkeHRdhkpyjaiegzCtLGzVIBmEKRMIV7OoLXxvSX
kpIu1KIBPsMO14LIFBabIrb2U0ARKZqceKrxOsHvLICGJjYpvMaO7AwmUlPp2S/f8vKllaNtoE0k
06H0tNAIcXYmIry4NUpdtxmD5WTeqTOpoBYvIlucKBpvZJOAFil30TfByJqLSLa2hsyety1k+CKs
2ZW5CIXZBD9wCRGRGt5x6t4V7Rx0BVTFxPaNaNUL38T0NSuO+DPWASd8muPsxZobYu/11XAzqrek
DDPYfanN0WEVY0ftfawaC4Uh7DiPWqmL4ZVFOkwUW84o8aNTnIzsyZtla8Frm+wC5ZvRfFPnFJT2
idZ0WY0vYl66et08U33tQOWHh5NRMT5uBXE9EKkyKWdLxP0cOzQhGIWfLQv/GAPurmW/L74q4j7K
KtfIzIUUyKfGZGxbIazzu7M4adsp2yid7HjFcwtqwfBwog2jUw53BYmU6k06ec40voVJ5qjafW1e
sqLZoTdd973iij2GLyNaB3hOPBXylqAtyay1hwFySQS/FNhWCh/bH7KXqCpPfg5/2BxJsWgvfdW7
kaRt2kK8wh8C8QJHmzgdMkhnutwtydRaVDrcDQbE02urOMq4iUbG3JJ/6LBTRNJtM0qbxkeLMPq2
li4ztlh6XsH/BD1lXrqY9IK0s+cQWLM9elm67uZkuKZ2sJyx48zXE3CxoqToav7FDHWG/u216QtL
GCvoY1tbG1DZBea1RU7myJRL4IohR+GNEVlLX213sYjCA8uM0Fp2mwm4SgWuQEwFTR6sBDnGMNRH
I4wIp/1GsBnrh0DexCozg/CZ4MtFwS4hAL/hRbUbjN7S95vnzB9cbicbZSQbfHgLhXCFeqOEK2ug
nhynXcw20gvvLBLdZemSaQejipbjFLtCOV+aznpbr7tKPEjTuKqMU9u39yF7UCUxHIu4Lb5hZOce
st7MW80bYdVMloOP+jmYsPnMzNpxy3IgIHE+KmFgdPeN9oTmYSlG/W1MvnmTvKdDAMuRDY4RuSaA
5rHWhsWQDYIb+NSOULqxWhX6XZTqmuPFehmQ15YqK21uTBuqiv5No75oamCLOiIa2XtAmckw0guS
gUtify4jMsgi+mchQ+48qck6pbVOzOktpNUO0puKxlvB3DPMnTir6W5TzN15Pffpxtyxh7TuapCU
y3Hu5oWybxCy0+SaHWz3sYzwP9azcTGYQiJL3nhMac/w5DzWwq6YRZAe+n+NQI1+Xlg1q7Aoi5s/
tjlmcMiAn3kfSGaFYeDcpv6b7kNVfrgaflcF//z6j+Z4Hk3OljcdV8nfw4+P5hgqFC0w60va8b8J
0R9HMdB0w0A7LNMez9e/L0cxX2KKQiPPm525kb+FfuI2+cNR/Otb/+ko1vuBm6EhpTtSiKAb2eGT
gYa/fhenbejWqFvhmWIpg5Ie2X1OzsoBLHGZ25Lmls+41oHx5mcxxUq2UF29POccX2b+Jl9MyBYE
5wqTXZXaIuh3gX+Ohh00jHo6ehPokIsx5+Y4UNkJ65LRIKU88p5/mATHqnezBIvEvmBGrcdA/4Ai
a67mu+NkG+UjWZEREZGxW053qrLqVcX1GVP22cUgFaHBfxtHEnRF8zJAh2/U68E7i+aJTGotp5OI
F6CNTnLiZkQ+NAxkLQqJOoW2LK0L/RKn5m17bqWNJ5/KkuNkQejA0WudWNYPrSlCJnHLpll2+SZT
FrlyCPSHZoS15DTGSY4QkU3n6uhxSd4JZ9TWjfc6padUuzJQxhgGx/NjoBn4ijdKtVcGN9C2qXIl
Amk3pLuheyP8j/iwQzWeB9Bt6hWBKooTHuJdK+0KSm8Bz9Gr1WVegewiHUhq0kUi47QoGcvmJ4iN
dcHPonhQimI7EO9EjYNk6+nQYoXbSpgWYeIWRyjRZX87hheRxOJoAA5ATJp1IVYj6PYBE7Ie9IcQ
KfskNu+VxLwEwcxs7s9FXrypO3kd3JG8LkfGU4yYTU/uzATDnbQ22mMokl1qtsAb3QCyilXvtUi6
bst1mt+lq8Y4WIXr0YFkxY3ZbhDv1qj1aqc8y2xyLgVraArgzhu2huT2w1K+MRhTuOlblZImwVm8
sdKr0DqmyTKTVqxeEzAxaDrYNm0VAjOQ+fX7UnLG9uAF8K3zsyaRQR2wSNp5TeAIxYsYvQzS3dRf
vMfSe7OU0Ok9NuA+wUvCOryru0PdCRipp4rJm/Ytn5ygcqbXTN7rT2nhnScFqjkHgIEkh7B3LFIV
zOHgbkTzLOwi6wwiRWdeX+2z92CbrcR17BR27MRLWkrzPj/KO6I2ki3NCMeLuhjXKLaBpu+ig7Ux
rwwW+F23MDhYmaI70HsdEpr8pefC7PJs47rdZSvcPsvAZYhuF3Z3B5vThuffuX9sIeeyQ9lEl8Ki
RWfiMUNQ/qWQc+/i+vN5p5pnBb+8/qOQW3+JEvAVqu5cxplZfJ1ycDVC1cc5wtd/yFqX/wKCYjBu
EVl9/TjlkP9Cm8I66FNy/BszPnlOBvhyp/rlrcvzDurLmCPxjKCX0QhvPUIw2oFWRL1EBZ+weIdE
beFTuONvaqzbjJEXmYmAwCAC6qGXN32ruDKXp6TorvpuXIue7szwXKDuS2Mg8EaurjuzuZKEbKlh
NquQM3hU0abMDorWbGfSiWj11zEs6cmk2TKx0KUC36KlrHZiRFhYA6LAXyktVqy2X0attTQKdLt+
9twMeMVS31y2XYikUEcugd+g1bRtJXr3ssX+y/TXpbJSEe+17WSXXX6fKgGmuvwEpIpaXOxH4gu0
rOqWvkiHiu5j38neUY37k57RBmvDIR6fa2yNEgG6WScdkRfWsJI0DIraOUHDnJCNvBCAS4V0f9k0
+xmN1oWBdVLNfC8JEUl85ionhsrPjfs2R3vRJ3vm8i6AzsegbA6aMhABJqyCoVyIg2h3BnfAqiXH
/lWbymU+dFuGIDeNGR0tPd11VrjwpWQVFRU3UGORJCtMFs2iFTLua9lVWPfXEUbljhZUqXIIqIaM
gZkTQu8fVTnPNqlpkSGu0yt35PqA8uwtC9OJjkEz54zAuWwXcqu8GTXU74WIaKnNhn05BBdPKe5C
SXhruOMtJNVAC1T1B6lhuydPvWNF0Sbu01PeDzcpjkAHnm1kF0ynFkQXP01QdAMlvWKE9f077AsL
zEPVFECz7kOFq0U+gpgrGRClBdkR8TrIiytNawk+ll5VizV8j34m4jos4kadDG+VmeGqGtPYlbVy
3Y0VyDqGuD0CAiXxloO5DwxHGV6U9B5rGNOrikKeLXLsnZfI3AnT7Ix/L7lERT2xSJuIqXDivxQ4
OIO2dQr5iW2JPTSXorWcItjGBESUezavhHyGdlE9RPrBUFxDvxrqF7U9cTcXMWr1YmyHqKVTglPz
67S+qcK9OlULhRsPD6DHPrELUPVYtjRsDHRH0lWpFwuJgObgTpC3XBNtv3ztyndNBe0Y3/2fMvfC
yUSCuk0C5BdGZDyzA3MCAdTXiIEniQHx5dXEkwgBjPCKI3xjiGV9tvhTi/r3rSPIUqAVjIvBSqn/
0Z1TCr8W9X98/WdRp8Vmzowq7WM+/XVxQ6P/EWr246CMsR2XBXY9/yNmfR2U0ZlDy5LRc9OcI/P+
naI+Oym/FPVf3/pPs+sy6sM4rYVhV1o53LyoNQoaQzaWynSdVisNfrHR1oiBNfkRfes+iBP9Ws27
+BiMibnpcDXlA8aEcnxPEzhz0oh6T6mdSX1PQY2TL+CEo2EXWJeigESk/Lm2NJ7ZCa7qPZZYG2ue
I4rrEk2cV+z16CXIbvXmBQMUaIvXOLkv9ZMMzSI2PFS2qVuZQDGNhQAgQatHJxWGS0riSheEmya9
VCkt3hCs/BrOhBnD2sr6jWp6yVKT4WmirpnOqhda5ywYhBWTnPp18PVkPxXIcYgNp3XO1AwhA0VO
OAmTUFSOjzHuzar4ywgROI6nbmyhaLhae5S8K7YTAL8eNLa3BXOwgXlY4VM2/KWMwW0alE1KxlIE
aS8VM1dimpZ53Q1s4EUQjhd1IB+zuxtaf8lw2y24G8TfRsZredmRCO/bPvO6NA23vfGs6q+d9CwV
TPRmZQMTvqhUHtPU4x2rDzkjwC40QidpjH3Xl5tSME+Mhze52m5Ehoc1Q0Q25K8WQ8Wo01dxLrtC
rNyKkozG+mpsitMEpVVkJKm1o90xomwZVVZBb6cZXF0SrRpGmY2yDZlAUNT4dTqqet0y9OyYXyTD
u2LcAlRwMPWZaLeE3q0yjDekwugEj0ZotrHseNZ1Lb756qFk1hr32qJl9hrFwkMeluTShdcIq0Bn
T/tBL49SjLYxmicHyTxDaBgmyEIrapBu1Yy9H5K0R5H7XxJJi9CMwyd4UaEtGEN1pbUtnr7WaE4c
f52jdZV2NgPYrnljpxYQdE9d61RAQU8Rxe6tNsZ2Gu3G+JCYLCENfanK4W4KCDpPNNeYhW696gjj
N43v12ilLeEDbKLpelQfQMmCOgwYtCAcCVsnJwlPrnqgb6wURdGV0/ioDbx56FI3SWvtm0I6i0hR
sfvZtVgu5vmPoTEImoO8BPoiLdqYnKi5yXlIXFIlWq9aqD8ZAGikWkG8Hi5xwC8E6734v9ydR3Mb
Vxdt/8sbv+vq27kHbwI0Mgkwp0kXRYqdc+5f/1bT0kdKctmlqQZWuUwDAkDccM7Ze23OBQFRPwZG
RWu1K/GW61em+TQUdHKMF1nsRoCYjnGaD6jCsHdiuE09Un4bDJ0Uu2iDkLJJOlOWoP5JN44KmHHA
8loQ8cmoJTZAztn3maa6Ja7VgUrErFXI7SkuAXI4K2thtMqfrQ0F9MF+zLQDx8F/gxN/HbP8/PiP
McvM8waOCE/pG2bk4/RwVI4rLmMADOZhyucxC9NNLlWIYr7J0v83ZsHvg+iF2oI5jMQj9FuyM+zv
v54en1/63EX6XBJ0gVFNajiNhzAPNrrMtqWMHr1Yvco0kr6ceFOJx7KaoPw+NllG14VNkIXFBmdZ
0bqiMTx16lc1GM5kqhHHzkimI6xSrZqt0mO6TVMyc1gBGXzVTE5cVVP7a0mKwSKe2m5blOSqY5Nf
e2UHPTkNrIuyZcZCmu16cHIsy6Foj9hx5Gh2C41iu6wlSmp7U0r70KjDgd6/OuIASp5M8jKdzN+a
Te9aOF6y/k7T3wTXvbCH40HLvzb2ji4vW0/gJ7awVGNc7o4Wa6Gx0IexNiImtw35XQUltaltG4tI
TdKuwFuorC9pkr6t7Sy6v1XDXAi8vneLcGKrqpNrG6cy0BdKsdPKl6Q0Xct8auqrlvWsTThaWN+d
TWsCerr31WTtSzNaD52+EkKsE8V+6kr/1WOmhFZ8AQ2AHNxkVxk9qqOGwAm5gCi5UBzo5zKjNcUH
H5j70Ru2o6auaws8k8Yu1bJbzXFkIMOXGbtYkjS4+95Ky3FjNjmzfCji4UJl6wuCcumQQcJP9UED
gMRP2SgVNkw/RgqvkDXUwiYKgvMAagAVDnzY85LujmTnzdiBC3bi2Gg35rw1C2xQrlpHWC9bq0pX
YeIx3Ii7djNgfL8XdcyuP4YB7YkwpdQopHAjygS3VjhxJhSFrE2GyEwSSpXoCQl2ysQgNjIiGomR
6LQWx+S5mG0Q1mOcO0dmZtsujfcTESGVdGjt9MU19cDKg6454mlvDhlKZR1s1tS+pr7nEqe20ErE
ug2UbJ3qAZHWZWKIgSwQ7PKmVwZ7X6m7dTuHq8IAM9c9Oy2DCD16NSbaTE2FUNfkd1OFrmqm26Qk
mqkb1YPwCoC9Do6ogA04MSlB53jua70r3Vxke6WcdgWu7aTj5KI+MCW3fbo1YXXMpntRelufnDvO
73tCpXeF95hYbxYcvRD7mZJQOnX6UpAlYhMNZQ5ruOncc8ZmFiivuhpx11iLUOIeC1AiO57qM/MU
Su2Ouoj2adn0h0op0aFp1ggwATAMdE9919XIGVZhWDtvseNg2wB934Fxb0HpjlUYQbHClIfU4d4p
w/JaBJ6AzpepiwoEKmSFaqPm0OjV9K5DQKkN3saHJe4XISMknZ+b53XmHADRrJDTURO1F0Hgu0QX
hUsuoSZJs6NPKrtVr0B3FGwJIwgyo1z/qYWModA3MjRMptiI4Uwxav/X7pSO1epzIfOPj/90FKFY
pubAi07VAebkuwaHib9BbUOv6++CZP7R9zGDBhVwBn4Sx/ae3MzR933ir/2FqoXnYuAv36WZv1XI
aD+NGX5+6z+TqmSZZh64j/Sg04ThnyOy+UVZxXcsye2chK4LdZU28XkOpFKXEXI0fW2i+s0ITO59
Y91a/cFHpxwWLRaZaN8UCqwUPWNMl9DsSiukyEG2i3LsnxgLR/FWYz8XsnkgVYIgneytV8Q1uKzm
nAbeuPPT4SluOiKZLoM+fatbHKEawYT4IEbAlaFVXBCizDTaZNQ+9N7S7pVgmQjx2PniMgztbaqM
pCIl9e3otDstR8FMAiIQv3BL4NqDbWdb2HQrUtFvbc86sJmcgu5NIYctIZmxKrUnMVqHsG42Zeft
rFHByMVlPi/Oaaus9Cm5EGm9EZncK3bi1q1KpWPQHBuyjEidOR+qSLYiqM+8uNgrFoGw2M6TbDqz
sS8kHhq/0NhrsxnMBjtoJTlTa/s27bWt4zXbsM8vbb0gtqJ8IHqIs0dZWfjT50u8r73pkFSN4Mwz
7RUpXalCGzudmzVPY5kCPk2wrD90xZs6vQzsY3kDp71CGBRVX5LQ2QRZvYsRofplf9J7ZeWIkjg9
bcwPPbPcc41p42KKK/glAY0xKUMT+Sr9dS29artdMDy3Y7GpQWqgVKE20Jdt2F8EiXzWTAbLIUhx
oTc3RIDsNaz7GHnXqtndp0pwi6rIOpa0o45xFj2AWRlfNC3rHpNmPFRzyEIqW1xxlrwyyfhoQh0N
fGdcNomTQqMZvpK4QFDCQTBHCVsydMaiI7iE6K8hvyqH5Fn3k34hCPLMJ/sYRzppUoKET5PKWel4
Ku81M/I7wyj2Q6qdhV65043sRgtDd1DtQ9UDRsiDatWI/Mwcaohq9gqj7tXQRMa9P9RPhiAcSDTa
gqVyXZt8ApF+2ffVpoosZlTTWZKJBU1GJmKZW1C2NsGunlOjRsu+CRl4Ib4clhGBoVrfZEgqGppa
00adkvMu9M8HFPZ8fHslJ7lNDzl5m56TO9KHQ2bbRxzWp7qlzytW3jw9Kyv+MAZMPSjnij+2hph7
6zoVBPW4znxAx6v/rxs3Bhf+hx/HCr88/qMDBRKA2cD/9usZgYWbBSLA39axz/BCba4PYBTIGW+o
vyvpP+3X2GqQ3uvzBPs3Swdtrk8+NZ5+ecfvjpZP0wQ9QMYTG7NiorauPV3Ba09eJvohEYftsm5P
zGBuMtLpgQBEZwbm8S4jeKES5qtDHINQZ9uZgbwoCiYmAqI+05MVd2vucYDD7YtK7c9VgjIxjetb
T+B1Keu9xSCaL+PXKU/BKcNys7BDmqDsGptMNFrQmk+OHUl4PZ/gqiZUbZzEtnT6VR7XuzSc7rOi
dT1hklgniGNjiqrTyipl4WpKBo3cU4/24O97tP5cgRjr+v3g7ZJQnMzyudCSbTGYXPv9Q6nmmxwJ
5qyl0hOSBxOAWE76anojbNZ8fO4dNymyeqF5+NKadA7vM65zH6GXZ+2Gqt9Fclpref1FavVVZkyo
mQLX6LtNmiUnL5WLxGnP7Uk7b/J2yw6FCK66V5Xw4DE70frXANFlXpjHtIpPk9WvFeFtJ19bOr1z
E5uFi0kb6RA+G1D3ozrsJmYwevk1js2VqfcPsi1WViBWads+10pxaMK7mYVXpZhnpkpS/zCNobZQ
lkU4xFs0gbdRpT51XDzLqNnEDXItHzGVUEPUrjDFGis/R3l627flMWnsAxd7NACWddt0/R5kHq08
v2cLfck9uY+iK0/v0O2AiGRWCSJSLNuR+srSGzZFuvJqFvOt6Okz1fpV0VhPMscV6BfwvRN2O4Kv
iMSYhiXal80QAYJAGmgQyQNo4cK2puy1Uvppzo26AvxGamBnrFMLPn3Yw4wq1Us1UIe1lz+POf0P
J6q3NXTxpdJnV6JL2bGtBgrs4Kxi783s/S8mvRlIu9aiquvSzaL2JinGG56I37rqXxrqdKbSAJxk
cAwU52Snw/NU+2dp6AfwFeg06U+9JAGg7LYemcdTFbga3+dRafi+FfhK+mQX8qmMzpemmjYjBsqp
nF50mP7EUWbLVnpgfSM4B6VyUH3IimOpujLBFkLfQaz6xHy0+D3lnkpmPC1TTIqjUod7KyLZXu9j
GozepaixQBNsJCMalWX/7KXlJuGTcKUK5duLtwW4HMVgeFx2myK8DVJxNyY4zttwZ87fycoM+dv7
iLAQcF+dII1L0aq9MIo3gFemyzgRFZpeLMjYvWyM4lQEhEcHDJvEsBV+vPDoAk9ttvGT5OBngILi
aSm8+soe1JM3xx4QLKIq+8hBMhIbW0Djl7gmzuxWXGVVfOnXJlaB+BA75U3v38EwQ9V10ES90VLm
X0wU76fGd02rWMepxYhGX8dBhjYOp4HEeRq1rp+exZr/rNKuy0xzmSP49ABG51Quos1ddDiukWCC
AG7ZmSNb0Cb1ngIIqk26UayKWlNum7G5zfpmY/bS7RR0oBrz09CUri/KK7LI143F6F0JXVuA3vCR
gqEZB2QHUhIxpYgX/9c0oyjrUj5OfrLIe39naKQzVv0Xr5QoMWhXzkXsn1oJvc81NB0jmsGwhIHJ
7Fj5lzk97kzqiY8D9R8f/3GgzpEltPs4qmeeDjXUR1POUhF3GQxvuBxiwP6ohIgswSEKAJ2t5b31
9lEJQdph2GPa/BwY+zz4/42RDrXTDyfrry/9J8GV3ge0DTzmnv68RWSErNCpEUhhk6BjRbTboE6u
Or0+T2r91ErrKey5c1Y6kZuWGC/CtvkyEiC9LG3zzC4Gf5kpxXVj1XLRRx4Pxs4pW+Moc2sNvhc6
pK49gDNFqivS7utE/s/OUYd+XxAKdjUwjVx5th2tPaJSCzpKebBsCnyWMbtunKroWvr6RUhAKErG
PTcGkQpy+Ku0fSA8A7EI7iQM+QjMJ1kCuR0ROPq+trd7OBVNi3ALF7hk8DBNW59c2m1l9aegZFSj
dLbtKo3mr7uQ86JNVvzXjc5RyiYvyNUDdVVrGmCf7MmQ4SUyyZPoMDtQRh5GSxLIhifYgQU5OOTv
TnXXbeqkKQxioiLCI6YwcyriCRgupfOYSabRGSo9yEGKvyvUhBYHA6rJLjmSGRPH3qWpV9tUb9ej
X0Pv8Q5+0xHbZH6Zmv6i8X0aGglergtRjEq4L+aBXG8ar/AcHoLWeFK79tZClV4O06ald8lM/zCE
dMyUubtZ2Pd+FjD2KqApjYu6J89YFbrRLkZZOzSl6BdxN+ogGeaYQCavGq6ynrZM5HkPg1oli1pa
cCVouexqD9ZGO2WPnM74q8BPWpWkzUk3BjTEeSbV8ykTx2nqtkE7cWsagwwGYcWsUCpMZaxCe/Ii
hlGxk0t/lUgPcapd62a9VmyGInXqeEdr4LgtJZ3U2jKOWRqLZSL9+9C0nqoswHRo529t4lM2TSrd
LzuvVllRXyh4ybYdcvvztKrAsP/ZWxxzAURIM8OLFsx/bHGzYOfnLe6nx380e7jjMxD/5Cn82OJQ
Is1zBVSn30YS35s9Bs0empQOU2kbcu88Rv9ePLDFOWx8YHKYSrynQ/zGFmdT7HyqHf7e4T6/8nkH
/FQ7FMQd1KndDYc2QBkBGMw0w1VTkQCj6u2p6Ck2M/sKNtbe55iuDDNdNimMP0k6NaNGvwXNFwen
2KJJDfP6ZCZy42SW5upadw64c+NUTbtSZsyKF6/YI0hEZsqVt0e/ya5FWy0iQXN3ehia5sEiwNuq
uBCmO4PrD7305QAi0fG8U5QXm7aaZkj1gt71rlOurU6/qkOmu2l4mYR9v6n1OevaMufL1a2svJU2
AowmPsHacyt87pIC7wde3YGG7XQRKvpF2d+aDhdU3buMqii8LNg/lZQaOmFHbeetNZ032SJiRjqm
Qf6Y9mq0ziV1u2pmR2juyz5lOL7M28F3La+hzTu6TZFs4tLEjhX02a7MAagT1+CgnE99+uwO+O5G
0gH/o9fbfOSTauQgq+ab/O/rDajDL+vt58d/X28SNfYs38PGS9P2vez+vt7k7GLEpz5jSWmYfp7z
sd50Wms25kfcwe+xZZ/WG81YnhREDJ7537lQ/EMGANiLT+97Xo2fVpunV3E4xaE8BMaXsVDp5sBa
Ef1ANlE9XYYQNGOwoegJF0aiLnl36PNaWPVPHcO2sVbXxRiuU12bHXlg2T1wLuGKlug6Th5tg8ut
aFfYLg6FMiVrW4OvAH4U1+RGyxGpQZwBEzVj0mKAaRbsf9dHy5XAUtNhquVqwZV8uHBm2FqhTfCJ
NWJxLVq13OdnKhu+lh5KW1VFh9gMN14FOZr4s3Qfm0nvBggDVxPXBmMoN6JtXMQDnTtZZBD6WvWM
7gAQXbZuygKPfBItNN0nmsAnoTu2TjInkika1wEp7ib2SVGE0GFmFm9Z02D2UUNnVC2YMoNrJS0Z
s2CTGvxrguh51+S/hgNjDUrAFAdQYNP4q4xVVlUeWi3YGFZX5U8aq97x107FZxrXxk1nUw2Rt9gd
pqrgMB/qP3feMdsqsBmil6VPa+naf8Wfvct1P47Ad2/Cz4//uOXzxOhqua2b37zz35Yk/TMIvqx/
Vizr730q/nEEosma5V4mOVTvwYSfjsBZAkbrn2YffovfW5M/dc/mN66hDJhfoS7BWnD2f16TRWji
x1es4mAnb3n1pXdyFK6wkJalujOHhSPc4dXAFsxc+gud5wFDroXsfF0/GuQO1MvGoQsvzwQVNN0g
RJCu5ooGnrbNd7zQZgb1UtmN1Wk8DSMu+qU1wwldhblmuUT/BGcMwng3rYZsFd+YD7mzGdorurx0
ijsNn8d0AaszT9YtgtJyPMagxpVNRMRyu2Q2m22LJFhYgIyAH+ULwz838LU1Z+RrqwwpXYRibXsR
Z+cjV8/mKdm0nbdlH9pnQi5VS10OfrxOzJo+wrEj4syxwNksGh/PcX7/Z59QM/tIQz6u8u3+j6KX
cJpfT6ifHv9xQnHiEYvAsO7HbrIj/9JVpoLfzqAftOnc+lg+AKy5SWpELnya/hl/kTFKjxk00jfX
0m9cCOU/ASj0z6/8Jxlj6qWR0+YN+bcl0ihrfEsQHka6ug4ie2eXzbZPDVJeSIzFA9uUS828GvR6
XZhYO40aqkr9MnOOwb4bwcGbk2mUcq1x0SNRaqu3+bKtMNS1iEikxOFKkpRK+G2Zu9kQ2CwYnQzs
KqmWpRRIJXSt2ZVBnV/nVeGhJmusg9cbTM+kHgUHUVEcCyCfw0z7NDUvCgjJ9PSWzlZytLAN16yq
NLLydYmbBHj0Kg45bJPHkEMz5/BMOERbsNN+gBuSNj6W/WfB+eBx9pqcwXi2Cf319qNu4SkZLr35
sA45tcN+NBZJ+aXg1EALzvExHyT9fKTUk3UzGMiECxQ6nDkid7KnYT6GqLO8hV8bKzEfURYU8Kqv
AKxBc5qpMgyvRv96ZAQo5yOuKMVV3xTmpQ5VH8ppzo0WBOPKtHwiBwr5LJwC0QAxgatYTNod+PrL
ATmhiJ9M7F+9VuMPTm8UHgc7YNAWLZEyyzEYDcZUpLbZgqznuhxcIwyX+pisBZtbYVSXY6699Yhx
hjo8WeVUEMnggwzWvBj6Va3tyz403ZJDZDVFBtkZXLw3IlGVjezSlUVrItCGu8hS8FbZVbKKSmJx
qCnQpk8mWsk0VmOGCUj4zkTJld7QNwGcYhiX+cnxJoBXLxmjXJqCxsbEIjNaJZDveGLwmdEhLrtr
XOjbYQbMVXa19voIBxHC+wZDsb75o/esOaWc8hACIi27f5986QAHftmzfn789z1rjiRk23E4bd+z
SNkOP27VbGcA779p5z5LFtiZDJX5FL0dgonZtT5XsUze5tsGzkkN6cJvOSPnNtxPiIJZcD7f0WdU
1s/AKIZwuRkW5nhw1NhASUu8k1kucjU6Bdn3OuvvqPiLv5/2hyQvheLj57/u8+c0sxc+3xjSmtwt
lTjhQ2q0OykxPY/BJtRRe5cxQrbA2DRxsq8o87QQuyOJHlrKxDljF7/vgU8tUuJADd0XM5rUwQed
+6umbKyrspHNtVXq8l4Po/jOGqNsx6e6I31rOq8wl2xRfOfXcbixLezYUQ/8VEZLYePxURldAy6k
c2iXi77sHwXR3rWnvM7j4y4qzliPq2Rod3iS9+Gk7Y0a3nSKe0E/qwkNbEFYM9y5CVO84EL1b40W
UF2uxqjLMJcKZ9mY+bnT5xdBOu176CCt+UyxtbLjZDMhvghIVRnGZulAW1x6aI6XfjMKF7E52vaM
XENFjmgpWsVeONgfk/ElBi9nMOITLRLolIhAxAJKKPdN94yblj24Lo0nH4HVJYmrm7Z5jcY9tcGK
IsLzbgVQEsKdllXIL4GtgJAuCnJSDPr7qQUBoNzIsLpT4VwbngBahzbFSW03VSe56Dokg3/2RkGz
ix3CxoHH8nx/q3+vAPe5ef7W2zo+p1//3/9h7c4UuI+7/nvTaCaSfH78941C/qViw1BnFzXl6Wfn
3Xy74S/jVNcViRL3M1rOAD1EPhWV8TecyeeNgl8wMCQp+cPmfv47BTiv4B/W7ueXPq/tTxV4Caen
0PgSHXKjd4tkus1FcsYRB+40yLdDK5dBo66mxjgqBYiLAKZbR96pbJulqP1jmwJxN/MMWVOyMTP1
CpXhutC1fe9399zrngWdY2xh4OAdxm8j5+kY+sgt1WpR1NgY/KI7T4d61abJIc8JlzP06zAYLlC0
rush2qlWvs9acwUDjgia3r5ASj+ej36auTYtN9F5gEConeuHNjDAuFMiHf0exLDawa1uGAcK/6QO
z7CFXnJfskpLVMDSq7YBHAw4H+dap7yIZic7b4MFcTlkyRrz+jrOmbfi4SImfpUU3C+0/n4YtCcl
tLYR3tlg8jbOyGzNsq9DLdqUhrFKK1aioruKWq5wwQNHUQ8JF4KkLc8DLX8KuNx08murJ7imkpUR
PimDurT98DirDaZJwWg8Wyaga4QKdHsyYQnsAad0hskZK+G08umOYh4Utz2+YXyNFEWI/SuMBt1I
y9Jf2R5iobikXyhW47CN431h5u7A9dUaunWgVzdzKw8vyzLnitAOiDQDJFfDwI7AJSKKI9zwcFGs
3p8WExcNHrbKuXjk8w2kN74YctxYWnoK5xsKDKxN1SCS0szgrI28KCegSMtIewfy4PolIP4SuhkC
3m5gSzTDLFunBi54Q5KF4Gt3Mn5LYnzcbdgob3N/0U5Bcldh8JK1Ek84RMK8qeDy0me1ROlGFZDR
KkiXqTM8FE70koaKOHk0S89Jyk1fVSi+Z3UbvNnlORKOeGmPbKplw7erQhOytKb6oGbhTlSoKDoZ
8V+MKF+MPnFhOaTtMdwgPEVZpbUNwS1EgSNHJS67UpbQdb6QV+UsHVk9ZmO8CTzUo2ZxGWdfIwb0
Vl1tEkihIqcgTbj35fLg8C6NQS5NhFtaod5MCv5qVGyaEVxX9ohCL6nqM3wuyLnM3ei3TKavi/Tq
T92KZ+0OdH6NKgJ3mmHK/1ArwaVlw/rYiv/x8d/bLvZfktGpwiAUPO8sM/rfnc1+j0midcJmTMOD
qL2P4arOeIG5gsNI4u8wpI+tmB/JeShBO+ZbwslvFJrWj5e2X175/MY+78RmXheUDFNwCEIHPkGo
jduUiWGZvyme/6An9D7h5Psj2kyj1Z9z0R2S/MnGVWQFu6Z0VgZ6/yYXrqYOD7lZ9Yu+QChdkomy
VrQk2yApncCz5ZWvb6yEVJ5ZqtEnzV7z76QdbzTz62CVx7ROz0rxEHfkoAuKUhBIQ3HfR87SLuot
giIDlb2WZqqr+6cWln00KNRnOZYiFFYlkCCUi+sypaWqTnHHOFBPbiPuPrQnsa+lBeA6JwP80KQ3
OiPg1mSx2EKZXiLRuhHxyraMDx7FLQ3IRSdStPZt2q1TFCEyrUEsOE5wg9pn3RE3NHalwM3aI9Is
hFbd/rErZ/bvMwFDos6qkVxS/qva+TXY8pfHf6wcns/gAvM/fd73aoeVQ2wlA0IaMe8VzQ+yhHd1
BBdyGkYOt5aPlUP3Bg05pRO67ln0/VvVjq7MBcZHvTP3Wn946TzdD0vHGc26D4e2OHT0cg9muG9A
ilm07TQH8t8m1TtOKAArldx6MJ8jsl2SQVsq2bHW9G3gg0EBNpXa0DrRd6VBv5dT/qSn9kURogLi
WmM5uyij+2lUNj5G2utwOBBH3RtpVOlET+iv6NGXTnWHv+emisXCMI625j8lxuQ6hGoq9XVaHfoE
6jWqvKAgvUsCH7NVMOzOmZ8EF1okto2XPIIldUNDwcmgesFNEkjlzW6kukvsnD/6OoJH0wJm45sA
+Ck6kBfWrRtk0FeV0J1zG1rkelKjceXNMjU9TWJsME8ISGy3bIYXr4qeqrhxZVuhD0pPEmmhRUFT
RYBgajTaaWmsbdVbGnRKhK7vZNa9gnZbqHXgUqftY786Rqm6r/JooztfrLBzR+KJc3xKg8SgqAGv
KqxlB/BAJ+XXVF9spOEJm1lar20hQG8nOzvO97iFMj5LY6M40Uovy8fReMmHbOMV45IEQbdXQ1T2
JH2pNHBH4W/bgETnKbWOZhItu+gynR4L58YU+TYS07k0z5X6pRrS29ZIDpoHdVKfhU0YasW48cNX
NWU0K2x3gBhgpsc2uOkRZ5EzvE4Vmtt+tg2sU6uSMl0am6TsVpWlHiZgV0XX8CBjnxnWSoH3oljb
sLQ3ysDuE77ZtuP2lX4qZzfwOOxrQlUzkza3tJEg6KsAQ/zondJS3tXG0UNYJpSrAV8zSn3cQOFq
rFuEeqCCJrBxcbYi6BlkOYEmauMwn2VvRpw4RmKnJtmhzgysL8ohUyqSHeV5lRXrWSAX5PZtGaEB
dPpNa7S4W0D3jdq2LLLljP63Y4/mdnuZaGQ8NuW6ku3KG5U5AP7Bq6v1JCCO+5O1giL9wlXYFX56
qDS0H3Bo9a5d9VW7Uivv1sy5CiuPZf6ga6krSWnl0OViOE6bihK1E8gsWmdhIfCZpuQSAMCeqylZ
I+WadIYlap2V2mRuGZTXhGgf+q59wG5IFgpxr0SWOB3/rpunFNhR5HFQtM2xUGjQt8q6AIu4jBtg
CcLXDdzOuomtJx3TWZJpBRfmlMllbyv+Hek0Z0GdbnpJhJzlhwRuOavByOk+mgA/kdRzT0Mgvoi1
9MKw+jMZaGtLA8PYQNjI9Ad8Sggzy7NaDm7WjreVrX9tPPuQjfaX1qBMCdTkprByLB5ZA/n3IUmO
JS4l04YNfxvpHUQ/cRNWj7LldxL769DvXTURG3zgsBzR9wVYfRkm9sh9q4Q2RSLV+0aL8CiFpDWY
ifdgx0Ac6pgoWn8T9wG/CT7nzhTXleVfJRkZLK3Ew0FqttOP54rwb8MUq5zRGI+ofJbloOOAJlev
b27JYF+qUnG9vH8a835jq+GrkStkI06uL5tzEbza06WXZcvO57JaFoxZMS7U9yhQT5X6haSBRa48
OOOzbqSXA7pJHC3cg/Gne8FWR9EjfIcorYxORr0SE5HV1SltOtS+d4Wh3irUT2WtkMSlr72qpRgs
Mi7JFmytysZgVk14yZzuCWFCXhaImyJnZVm48ihEkfon18A8UBIQvob6IdfZsYz02Kjp3VhFO0oP
mFmZ246xm1UkcKWboaOiaIo1woxnTeRLHSPEoASPLSEXVfilS7NLvvt2M62DDjXzeNEKotcphLdZ
EtoYRLQx+XMdAxyncI8xe0FdhkeEYv/f2yHv1+VPd/B/evz3m4Q1j21M4reB1c1TTK4L30ef9l9k
ViBilLO6kfnnxxWcbggyAVRB/P/fdEEfYgTGRuD3Z00Q+sffmnwC5PjlHvHjG/+pkRmPbcX4VY0A
/x7KriJ52FFZDLWMiMqyxxNOSBJnCMkcsrNMibVloPFjpcZ0o9wHCGpRGO5yIluE7x1Lv34ykfwu
8CyuDQW2ixGdCk1cF1JyrqvruNTWPSvSMARfT9F9KdvknDrwXovAHcr4hBfgJimry06NMIrCUxbq
rqXDR+DNTsiBcnrfxuNm0sOrCT3i7EZFhkNXI403cTFuR79CMNyd/LQ5AW45p3+oc5IRsK0mNvaB
9sFovF2W+1/sLn1ABxGmnCpoezWP3F+DklWaL0bsHAMrR/Mou/Ome6mn8ggC/Q571ZKhVvSoDfnc
gdBt0j9ARBbJlUGXqHGii7pi22KcSmchKd1p2ou03XnS3vbSXDeAa2Vorx2tJVZY2w5a1W3bloon
8hEEduxtgWZf6CFnUp+uDCvdl5FxRqW/ybMQ763TIoJqVv7QnWEqAkjXwJEY4cu26BOXgSRYw+vA
Jogy2oTV9NCA49Nibz8kwTbU269VCzaiorNBM3rthPmz5XHfUD03tdtVlDnrvmiXOt2rZLZfUNjA
ZpLcHpUGIjURtIn1bKfOvFs52MaKflwLuFGbaaiNt0I/2CHj7mbEDJJslai6zdMCtYhl7zvvDnM0
9r8b0Qxr4tCIVqv3dX9Bc/yRyPLU8HFoJcucqRtaMOLLzVVd5C5mJ9fvGr6OMN66LnyJRuyGTsn8
vQXB0DQkpZEfGYX6lpjuVSZ0pPaAFYhImwYobaOyVeI3OTvkmW81roK8c5LNOm++ThXn4VjwjavS
M6tJlqIBfaeABVZeDf9r7+huV8RHw79FaoIVr9SJhSNBCDcL9bZb2u1ab4NtJMmFTJGWt+mL7ZER
b8bpVz2oX7Wy2w2yYZsN3ypuMUoStovAa7feJNazDDbJNFwv8q20nzx6IYh6Ar1wrZYJme0cuJsy
LICMnDdrEdtfCyV+YFj82JHvXRj9ArLMAUrOKdSUyxCIPzdIRgTtxaidDQ5efmI6Vg155lrX2qS+
Z2jigpXml2+O4k9uUUl/3zUjqtfQVMA9BaskbfepkgBikuFs43ZImTOq9mZ0+rcAxTE6g5TY6/Se
2QRtTPHYWlOxDIJX6d/4c+CvDHc64bxWoLtechu2XCYFUZtGO9THP7VCfW+TW2y6tF7YsM3/VLnR
Gv/c2/nHx39vsyt/zboYg3ODxrj1Q4ILAjhHA2NHtos+x9B+qlCNv/S5RIXv/22M97lCfQ98Iaub
bxiOtt+qUCnAfzhZfn7pLIqfKlSzsKZ+KEcImJN3Lwbjtuz6EtPJGINlcIxwLax+WIZdcJVa5pbg
so3sKAPGwO0qe3DzML7VJBMyhXjopk3vGvVaIWgsyf30krav0frh/+fuPJbjRrYt+kXogDfTKpQ3
9EacICRShPdAIoGvfwtU65KSOrpDb6jBnahvSVUkKvOYvddeS4y4DE98oEs+ZxLn97zsMct7u7gV
+FGU+CFnIRRyokvyyloWRSnXySRYLTX3ISb8cFyl4z4Pntug2pTQla6ABbvIziC/NI+dcSniGv/V
p8JJllG+Dd2LqLvvUMQhPyByrWqWLqXfCoL7bQV2sx7OGh4Xp/natAoTcq4uGqqF2cGWDMqR0Go1
CcWNmGLrPLWfRTfluzoxHN+0hberYC9cE0GYsdLq9pWab1pGtSkXH5kly0kiP8eTp0QnNSi3o/QW
PWkFCA8E8D4nAidjwvQxk0WZ5+h34Em/9Npd6e1HedOJS3hMK9O8KFkeFOzQ6hTv0QxZz/SDlPmq
DECnxfmaCGNQEvbK6cuNo6joKOJl4Nrs5DVm/6G96ru7CEbI7WC2r8D/rN2f+v1+m2Ay6gFJhj4b
9dx/7du1HxOa/vH13+vGeXYLAOfvIu9DzQjl7ENCDTOv73I5k9hVUwMNwLZsnuhSy30vGk2+9izl
VI4DTKc27/M35rb8lT98t3952/Me7+PgNiotm4TTKTwAzBJngl9UumdChjM3Y5s8VicthBucesss
sA92c7Rq0p6Hm8T1bstiK8KznXPji8avhOeX+oU36pDcwzTYsprF5SzvJ0UeWdvQKZU8yG7XWFsR
D/BWZWpsyWfSfYf7F3x91DlrL3TCDfu5nXCdXdsEvkWDzDRuYXqPwo6+kq68xzSHNwP6H9yOcNoq
jXEhVcYusrguYRe33bA2qCH0KngM6JmwdRA3/YAncuVN9jIelb2S9XeDuhZhH+6GfOuJIfD70mv4
wOblKMW2LewbHPwLEGPs/u1upcxs5pTSNutZE2WF+clpzF1Q3kzii0VXfwmbAKpmngATSFjlaQ52
1TZuTp3R7AyzvY6yAAw+c21LUpoHFene6tQy6ArZ6E9K8aARDen3aop11ECI7sTrTrgkdnTh2W1R
QhWZtS7L0tdrps9FxVjOdrNz5URrd4pOQSooYRAY9mkQbIORoFQ1IZA+j/Dm6Hnmp1na7xDd7uDV
bNQ6uRotElAq/cUpcacwxA7RGuUtgwurO4bJ+NkakhyQsXeO41IjOaXpT1WeTzdlqrC1TNUIVPTs
jt23NR48UWfudabo5aHSa4+MhXCZeWa7qrvlaKWrqQ3iZ1ysO3t2plbh9RQjmtQbkGCp32H1Y241
JAsnBVnEsGw0mXJEwcnVDEwB8lxX0xZV99qEJZrw02F1SYZ2AxZmLl9qKArTtBhcYD267BxALQ9B
zLRQ0aBANt1JMsXSCjncm3UVXLVCGvT4CaggT+98WwXsr7ly86cefd/ud3b80LQ4/UhO/Y/h+1ti
0HvL/I+vfy9tbAdZwi/SyFk0qcFqRKTLf/ypqqG5ZqjDcupn7T7/d1TErsU7sLHi/9bJ92akf5+7
//Ku53rt48knk7bVNdnLg1bc9qV+rzTTFiveazQSijBYDIO15nIgHqMRYh302FOFVJulYYKtIrk+
ZianMbnNAv26DV3jOvS0hSbkqvdgufcng6F8ahXnCqaviI6yba47x/jaN7K7M0vAfEY/oddliNX2
6VlCbLelPBmVc+cVVrogc5PGSUbPNlinCJAGXrsbMloQLnvtJo09v3fKbCVDx9g1CS41XRjZvnB0
AFJhbaP8YSdbI4xckqjwOOdd9F25Uh3I6pUmb4ADPLZtGm4Uq2c7bcs6PY+jEEelaidl4YH43cay
WkUdNZNOYnPoiXsxqmcm57uRkyF37XUPnqSS49qzxZ5adA84ZKZyf4HVzsIeG2/Rb5POu8iGhF1b
7bdlu8khG0e5czFavXU5dgns8JrYrENjDmJhkupqorJqUVuRPbahNY59ZuTLCU2WJIlZr7vdMMt9
oCTOTYyaXalyeOj1GytN7zXKS4yvwXKABj7Mlaemk6ZCKVpTEfa9tY075WpqWgw/c9Xa924JPmou
ZcvWLHfpdN+X1mPfB4CBB7e9bJRu07Qu4uv4tbfV+65jrQ8AYF1D5ap6dYdGg4GltP7ww+MtRsGy
wB+5GouyfzMUOzOg6OfD46fXfz88NMDfpNGCVTLcH+dtyI/QGao6CbF/Z9a/107WLFoCE8s+ERws
e/H32sn6S0W9iHxR/X+E+2keU70Pm7tvJ8jHt/6T3c4KSayRnUvAMXEt8QJyhHqbFgp8HvLR2/Ki
VJx7taxQqCnDGtgqQzSs/sox7k4mKHrDftLaKzGaADyfInoVkgqoQpZVJzZjhK20FFhYUVEHyrGp
LtJGXrpRvJiY2nF2ogiGk491Ve50gEpktI72wQK2l1nPLoiP7ksQXZIIlPYE2NYV4SwZit3srOdf
EsYJYTxsvewWCfemTIMVDf/0ScRZ7g89f2dZ3OaBuQMfxiqrreqVY4j0HIDwWXlhSRC1o+0d9EUl
J4GhGRunerTrloSaWvX20i5ehaTVqCxQ36Gi7hLvUqZ3WbRuwsfKMFFDN1ZqrFF9e+sOJtxA9US6
fEzuy2iA0gmjy8nr8TpUwc3EPiIJD7EpyHHpBqB8bBKmpgHfiSNDJw2ems+FMmCoyrJrbpMpYbf+
1JeYN1RjVRHqIg37NJb6WjQ0qa1JZEG1zC0GRdSaUUgg2xgFL5l2qJNklYFSW5eFcQh4R257O+Nh
3cgLFnXNNMvLfYaW/Pvyk5N8cVJauMojVJgQJikbZv5tdUelIaEkRI+6aMiQAPF221ev7PVwMcMb
bKRyGiQsFuYyLhuosLucAu1O4Vekt8iHKFGZ1K5kVZ9kwNAsvWhJi1CHx2CeCYYwS2znuVPv8zLS
1hGiioqgiZIUBoMi0VA3TeDtBntmB0erXDYX/ZQtClKhuqH72kaFXwzak8RP3PNZWHYlfu8SXCdH
5TadgeOZmcTXiG4BchuSsgp0SKFvdVPGy0Fh4ecBCta6C2tyHV9msr3pc9KsYh0SWGkOxevoOOmy
NhVr8afWUzMtjpENKmpORKoY9z9aSWKwf5Bu/+Prvx+JIOVQCzD0QSfxS94pnisGQrNkc8YlcBp9
byf1v2ZxBVQGaEqYVT7mbROTgNMLIxcGeuq/31Nk8s/8cCT+8tap0X4oqoTQh8Ax4vRgd19Auqzz
Oji2YbMtIbYPiDTh5S+0KdlO5MSYstuyOfAd6KA1fsfc4XJVo5Opd5dV9LlnyuMl1+UIIyBxJA90
/mLg/FtK58WpymObO3e14n0x6LRUTVk0oT4zKiUL6vSO0mNZzMDMUAdAYF9541M9vlRV+NAVzgv7
2Qm/JgYX323is5KQN0kqjBvdUvf4gSR1Pr0sCBPuwNOYBKSYTnqVGC6EN/3eLDJwDbqyDHtiHdpu
L7TXKY9WMSeuAvqBJXGuVL5KcOdSt2h5U4oXL65XTSsWg2ZdT1axykrLJw/seQCRErk2zknb1+SA
hq+DpVmMq7yNHgYz341BgGDUxJ42kMSWXVQjyiRaIa9X91av4+HhrETkGsbduaiJEQCj007VJh0z
0LII+OzYF1AdpJJtjTK5ZHi+CsAlG0WJHrHcelhK3DN4FTPf5oSEtQAiDI673jsIlphN+DkPLxpK
SSPx4f2RL5vtQldfWQE1qvxkjmJZ9PtRHy4VI94Y+kxGMz2kgTbbyt45RQIuNMKBl7J50Ah60Mdu
YyU5x555FtK9irL8JnbNAd0kqnrPVG+9pjlqY/fkGfehoZAAxzkFhtSUT0p/0AZjX5YMp4MMQlu1
LOryIu2zhayAihe8AdntEPz4ZvQKG2mT9s4Kc3u2dMUcY6hCykOSdYnt3DYePS4TETF5Myc4U7i9
5WTjVuJaKVvxiNH8Ikm7dV/Te8OrGIjTbN3uKoImZJj9hnA3qbg0kVP2LG0ExWZ9SEX+bNchZNBd
prgeQ8MMkQ6tcJAMS4J1p4WTV5+R5mxc1QgWhgj3nsc7zzoN3FbtqzlcKNkPe+xRV73BImHSENHp
46nvi7uywxrs1SwfkuJGZRbRTv1VECFNBbh43bTOWY0Ja8/Mx1omWwVFK49SzfcsbMlukhDneOTz
nGuQ+IVKQws6PgmDgDiWF6sueah1D4B4TT5wexta8UYLjsINN0mQAW4UtBo1Ma35Eh/IQiUtMArY
Z7H7d6u9w7ctqocli9FliWIhUE5d/sUcH9Lc+qRjt0/dboHPaqGzNA8HpAuwt2KHCKHBvKnpxIPe
8tvieajAiajBKra0axF0p2Si9s+awqA0Ck/VMCyMkZ9HlK+qJiXFdLom24Pap7rI84cy8TZ6rHGV
YcIyB/7+/glW2jJkLFv2JFOSRvhUl1/H5BQRahGQb28bjCakM5w6XdspAMIAvZgPqpd/YljLWLrZ
eomCZMRr7iwx7T1pniejYW017qYEMczURz27+QY6ZbfWJ3E1TsHONsPj2LqfYwAypJlEott6Q/5k
2aQFOfp1mMhtGLNiieGjQcuNh3gvCJ/Q9aNjxssi7ShzeNSCU6DcokOEB/Olzwkcvx2ROSsCBkKT
39hUflnz0k2Zr8b4o8NuZQTOCqDJqvEesvjUeQe1bFdTEQF5LvaaDbQrY18EdcXR0q9piMxmUq/j
2NolLqY/pb4QSLQnpd2bcL8WiRh3HepsL33MarjNDitSJy+/uqn7lPQY0sBhHoUNUq0dNbbI6bOA
oR514pyFLUEySNhy8+zp451tJdc1gu4hENc9miK3Tm5V+VVJHPMqDxn4xCYnWLPV2/LQ4lLh+fpa
5+0TkvhmFiItswhnjJluFXjuZFpfafV9xW5A7ze6S9k3fh7118Ji0BgFV5FkEDR1O88TB7Q1q9Ft
VtzS+7xXXq1MQymGKy8d+fWj6QZn3zZEtgSYzitcOJzVTdws01A7T3qxpeT9rAS+2qP7UIqDLRiE
Ft3nhOxA5E3NCSrkYYRWHOnN54bsyKp+DoPcbwbQLJjYdRc9lOk1/d7Ny71STsCus3Vd2Fs9GY62
+KRXXUxAT7Q3TOb3mZbtBxu0n+xrCrbp2JkjYDndj4X1NSBQTCTxo96fJQ4cTbT5smyUNYI5qlsQ
x6PXnnpV3jnG/IfBqh0U7HjW1oOHU1B55iO2ROnll7E9uGhhnXWKYI0LknWqvlfs8X5UUcHqXnHd
qhT+OdsOEfll0G+IbV2UVbrqi5ukiI55Dvo6eFR6x7fkwcbGkCk2G+Arx33W+cq6z7MCvS0CuCDR
SyS96zYgF5P6FvcQ2VoDli+kSizbrcgPA8DJhYiShS4J5kHYDzj9bNkgkpt+EyfRmp823oI75IhA
AAYQY+ap9GijtES9zEfjrm7clVqlC1mSE9P36z+16nzrRl1N020XCxCq1P/yASEJ/6UR//n171Un
KhVEsozs+BX9RPbCxqNR5NL9z4Yepmjfq04Lshc4MDp0G+cgr/uhESflmBdpzGN+F8QxR4f93Id/
fOf2T/vJQhaiRFAlDlWKN9gIm10zWi1HYJnCnBpZv19krkOQouLk102jhkSuGvfdxHmfCGDZalQt
umDYC72/c9FbgtVYN/b0iUnktk/u66b2MzGAsAlb82gGIyzwgq6qDtN4paaVr5efYnEbpcVO5C/U
VgAufWbPGD6g6ea20K/cKnC3IZ0RTBLo5EBzr7RC5S7t2uqKmgAqDaHMZOCh8Ovm1JAmnbGVf+rD
/LaWMpjszGYK4t0If/v3qRKyq48P8z++/u+HGdG3CVabdbpuwMAzZzbGu4qLvok1vEZkhf6N8vr9
YTb/shyWgqr2dwfFc/6+kcPnNpNk6fa+Pee/sZHTZ0f++1j62zunLJmV5bOW7E0u/sHTZivCoIny
0HCNW/uuzl8oVuMI/evZQSfUeXt1PBl5t6vClpra8pX0qz1gCPtio9kI42zRLR2mlLZDhDfl62Rd
/bFP0cw+JwUE5wsiiVlZwc/6X2aThL7yLLzPJudu9pfXvx+JmqWpDpIQEO/zEfa/pwjsO7tZ+Chc
Q7Oa46MYEOy7ZUJC5LF7+/PvjxDMd05Y/JRYcWYOym+tNgi8+vEZ+va+cQswjeXcBYfCf//wDDXe
1ITKNOaHwYCUXs7tU9fCDarzbZvmt1redIRJ63e56fmW2d42RXyG2/Okw99pW9Dpc5yBrKZFKiTB
oZbjF95+QjPWEUs6OvoRre9uygPkGCJ9KEPYCXQAHhHXA9CeHmZAoWwCBFU1AeptjY8HrErusLOb
QwCjeG9VA6SAjETR7NyZkM8TINgy7BcZf7luTWsxZIBb7H3JSExp67VaxP6Ya6tSL78wZLvMAqIB
c6i8Tr6N2+DaHQlAmH2BJn+HZi+7KVxEmLlN9oyROh4HwkxGdPydOfe3CNWM0nk2unDjTOQI6WV3
P0rcORDRdz0qbmkr8BOI3p7aCsE9m0z8ARbvJtvVcCTsMj41KQoNqfNZy+ZF9JeaB5Y3T5Z87HVr
wqMwk4chH646b6Lx6NdpYa3QjxATEa/TioQXynJa0mTAV2Ae7VpoS0isq9DAkChVHxIFBLdNVrF3
Fg9x5jzn9kC/29V80KDeSHD7mUkxpLR3ljWQ/qfTlWl+xpZH0/LTQKpgQumkr2JH3DQhEw94N0M0
XIbEpTolVoWpQ31JcK5Baje+T34/8J+AR4/jiVEM4VM5bKnpJuYWLckMyeqsfclwVzb44d8KcOle
yK7Hc2g/koVxrYkIYSTadKPbZEmOZaqll+6TfD8NmGUtxD5aRzqGF10NzZ2ubBKKRKMIjxMI/B5l
jAUS3wGNH82IfFD5GWbDHnR+gQzHhRBlzkz9gQlADmRfHZkuAd03wIcw1zx7wPiTtj7aQbKNZ0o/
jX68qQMy0FSh+WmY+WGp7Sd+doOWXDpkTGIsPdfCW7hEADREAYxJu8FGcChgdKVEBUxEBoTiNSVA
AJjdoSRQoCVYwJU8c07wYJOOifR35TSkb8QCtAmRBCC+QF8RUjAF7lWuKJ+8Ob0gz3RMsyGS+YmP
kBBxMBF1kArdXVjGuul7uuL8tRBXCcEIEQEJ46SOu3bOTBCEJ9RZ/RplyXkqm0d1DoBXXgOiFmKe
AZPohYwIBl3MI9jWycl/FPpS7eK9nXTrcPTWPe5aQZBD0xKwSbCDPVprg6CHAgUmuZgngwAIxVEu
land2lF8r5vsJgiK4H/rVjQT9UqzBK9yW0zWpvf0QxLUTAOqs41vYjBwyXb8hgO/IguZIJR9mYlj
jRBdjcbl1OEZtaNlaLZ7a8wl8gW+3J6JNdkJjn/yzTRnhlBjoBnH1DnHD/7bzYQf6ueb6ZfXv99M
oIXgDnEvzca1D/UNNxPFOLoix0bgxKz3Q7Fu/GWw+Efa+HfMLjfh++WEiYXRMqUPtdHvqdT1H2v1
twHxxw/uzuXPh6upDO0ya0QJ5dwU07bKJYaFqNqFmL6uU2B4WxvzzqOeJgdW6aBt8aYFF7G1JLz0
tgBG/lx50yHWnbsyQpxObHOS2vtKv1Zm98n4OBjRl7xZBgRO1yqLbTyzj0VlL+JC5TKsL9Wi3Nnu
HM09ezonSFuK3V5w6GyqRCxgyO3joFwVksQ/ozNPQ6O+FPPmCdnPKS1jf6hL1xeDWJrGo2NZbOEs
y7qH/6pOk1jHUtubSnstIuNAceBxugmiqKPr2MmfpiG5Mhxg32BEGQWQt5UUjKHVU9B4pxS5djF9
Sady5yGR0VQw58WuaoNhIzOlZ0AifDIpb50QCJ+LEqgpHzPUf65MHsZZEMRqxkQ5ybDiEBTTo2Vh
R9eq+JUQIyZT4XEoa2L/UA/UHGCC+NW6PWneU0tzr7E0JJmJ9Xx6OVjZvvaMC0ut9kLYm6yINq1j
swkbX2kBGQLgbK3Q7CTGUpT5Ka69TcNPMMuSnYdAayFM/QQn+D5hjFdUD0ZgrK042YrhqCsug04d
fX64NmwLdv2wL6VJzgWCoj4pMOmXu7oCupLY4tWJ1HOvtv3Kq7/W/dlCe4Up0kXYPaXo67me1PrG
lf1l18Hqj81V4BQApUqgQc4p65UR8/xX1zpGJFvZTPUX9lSttPimleljZyI98GT/omTegnHHk4lc
KUJHqdNz5YkBJl5eK5KY4gy6aFV9wYG/re1mgwCKgTv8/4jI4GQ8F1q/KCPR4vGVGwgHzEc1f+q1
sz4dKuWabh2RiLGdDLxdngivcr11g2UmXBYZ5ol+An5UTn5wLZ+IHSMMIN0EKdFX7oB5rakJGLc1
rgN3k8lkrartU86JK9TwoguRx5MtyWmuoWsbxdrSupU0W2B1ctdLfT0NNTGeyToR5hpp6ckrSWxT
+U55SbRQwUSNPVG8XIJtWm5D687sqfBEtCGw608+lQEHolaCbEj9jpDjv05lCu8f+4VfXv9+KrOv
Q/XESGQGr89/9XfmEv2CptKfoNkmLQoRxfsIRf9rvh8Iu52nLnMj8f1MJsJ8jlkHjU4/8RZ8/hs9
p+b8urb78Y3/tLbD5BoJp3Sjgyvrx9QYm5QYVrjiwRgfk0rFTjipz64XFgdhb2vzdi7zMuWkZ+VW
fXLS8RgxC2FooYXIEnzNIDy7bEu/DShSdeIKle7WIM9AUhVSXtT3aRXuMM8dQ/1Qtfanbpou+V7N
+UiEp1WPXjKWC6LuYLZg70yrU2ITWsG94IXTo4loUx+vBoXMvuYVrg0LnCvhMNTp1BQnXrRSGgSb
OBZMcSxa5cmO07Pbeasyd5b58LnvSeyzgBYRdN4On+E8puKmZtkdeCSmQhw19Wwtp3ylp85V16qd
3/XZ9CmAotwEVFQx389EgmO0k3th1C2O0uHRcbqLmKSWBTrxY0d0axwUGy8ybwd2rj6ZMyMTnnnn
oXxp7W4Xm4y2sVnZkbePHRLgHYHobGKQr7cYoFFkmtRkMseL5W1tZ48haGk7fb+DvjZug8xdttIa
96mLjNUEZ+etMlEcca4tYLFuZZ77QaP4TR0jCX8Kct3vtVOI3nQ16GKtI8uqMuazsrxz0g4LMSkp
BeLMLsK9rYEdIVB8DL2XUqi+i2RqkSTOLZakXdamV1XIT3modMghxRVkwdM0Wcu6LOy115qrcprO
Dfi7VcBLZQ2S9s6q5BVU9R1KuZNFT9jyepcQichEp6GvR6+KntM2JJui8tAQdEtJqopVu+0ylIOz
sCvU8BX9Y2GMd13CvF7rr9SUSbFjNrsMzQHPHVp/V1ceZD3ttS5dU+hs/9RT7Nsg2HwjHLPwp5f9
99rSpED5eIr94+vfTzHAB0Q5oBV9O47ejzCqSWYNKDpnZN1cc34fnFlv8HMVpqaFc2KmJfzvEHtj
XSLGQuTFnGV2Yv7OIfZPPGZmJzPZ+dvn5k18LC0trbJFaWnDARzwevC8fiWc4FNfsL2KswqXx6h+
4tvYbcExi5D8y8Ba1f24qVM3ORkOXjS6GPaNVXKlpeGTbbQXREPcmaK90kQPzHlCR1msdce9j9XU
b4iXMeAMiRiXeuoctYQwIM95dDN1a7TlpkaKGbnTJhDWYeqmJy9KPztOsbaSAu6r5XYXCDGHRadj
Kum60V7KKK0vQRtwEsXWSqAPJYWn9rUyIlG4aZ4N/sRXAstgJZpsk9IjMC9mtwL3rVkP45xlwDjR
r23M2276mWPcXKr4ynfq5IRXNd+zapnoirXMVDZGkUrvP2nqZrQpC2PTAyQUh9nXPAKCwHd8U7fe
Z2azL66S2/f1lAuLZVVN76jN0RGDk6bI2DHUlwYI7GCOmWgRy916RUHKSlEQJr1jEuauDI3kZmRy
9WrEIdfqJVmfY/h1clq/z6FSdLzXKi0jH3wFv7K2SxcT+r11kdnRhchZJindSIiz69tNWyztquqW
NQj7KbGvO1cceowLx3bktup7spjxwSlAqw2xb2qjOtSSIAYAoKBFjTCYiH4gi4MkH2cha+0xCPFo
t7LcY9c5x3OCx6C7nJ9o9oBt37RVR9xHZh3Z6yqL2q6/GKG8bOdEkFgpByh58iknLMQZ+lPXszrL
hq2WkSbiaZV8NdoK30IUt3shnTZDJaV+ZV4Ub+nZGdUGZIJMya7zMma2gm20dAxqtl58isoyXCBX
JzFoVfRIu2IsFIBVD0Oefh4nDXtl0V0NiGfZGHiwK4aAlaSLiUPEYq+14exJPWAjeACwRey8Wblr
OOoHojaCxTSAPog7nKhGz/PUBPV4qZEUxq/ceM35aPki74furCrUnwmmhhQm36IX06darZAxW6ss
bnkEXTV5RkrssoU3r2TRg8mKu5vUs4GEdH+u+uvb8clpyPSXKg9T+L8Xkbjzfigi//H178cvmxA2
Fkjqrb+lre8nMJIR1WTerH7bqX08gckzdSj6rDdS3ywM+15GWshoOSxxpn/DQ5m/cwK/QZ7eVxdv
7xwbI2/D4/NjvWcm/vEAbu0EU0xkDETToqXHzFrExHQq3ouazGk5mUfwlXstPGl8Kocx2JaZLK8o
fbeFUFYJg62d6vTBPpau8Rp1JhBJr+TUUTD7YitRumMWdHiYsx6ZPvL5wYT4MLa4Z7XrPFQMBd2O
V576AvXjoJVns0y/JM3YXptDF31Oxqj9WiDu3+Biafd6rdT74E3sDjOq/WNHUX8/b3PbY6FU/O+9
MciCX8sFnq6Pr39/Xi0kguzGeMjnFoY9xPvz+lYnWHQ9sGNni+qHigEZOUmOWECYO1mzhvCH55UB
FvMwFRMurdLvVAzzFvHDru3Xj/5z21N6WWiLfjgkMj2mFPgqemcLoN0wVruSrLQAWkgMaUwUqFyd
uoSv6ipfTIstbTaeWoMCAkiyrVdHnjOf2f1jFRWLoMj9CWU0Pj4IhOEW2iLKNmak1kSSI2g0lWxn
XKsT1LN8W8cP0li3zZeoi9ZtGy8kQXZpWJMo2vnxoE63eF29jdtlxzRv9kzbm2Uim8ZPartYlV7a
HUZF5xoDyQqHu5f5MR9aseqrQtNgtbhMYDWJoNDx6/KasCZya73iQeXM1/JZRuR010babDq1pyoY
vIu+TM5jUWwctbz3pvwoTWVfVgmB5+NyTLTbcnbtazHBpe1VM/SIfwik4h+jzQN6L4pVgqprQPbn
6ixPprFcuZ5Cy6W1S0EMekP7xcR6nXjGslenCyYfq4F7S5JZP6keeyJ4rya6bpOpPO96Fw34Srze
zVC+zUfD9HZIzMfFRCwMHOEt3UK/pSMKfWVEFd3PJwwsimuUTXdpwh1Owee9WFWlP8a9dM7pUA/G
HytQ/vbcg3Z6M7JDIDH+fS9Kh8AX433O8Y+vf//KA65XPdiZ/0OqvX/l6RvmNsHQzPkbz/Xw3iTY
bOTZeet47uYK/uNXnnU9d957eNJvfOUZjfzDV/7jR589HR/mz0lSpkmTT5SN0LvmRdFnlie5GNlR
ckEsDb6Y1aTtEic/xMjhE5hfetGRr0LqZSGC9WBvU5PUdWW2sOpjGK5iBfcV6CD63+xY6iM0WWuZ
Bw0DiSxPWNcPG6vqGFmYwTHOWmYpGejWu2xwlhG41lRcMN3YuuyAsDz5rSj9PkLkxzY/V67N0eHP
SCq+UJXhVQ+8u9DUfHdKOnLuaxqA7EoO9jHVt5okL7QP/Z6+p5AA+rvpMKlfy0Sw4dP5EPBCtGir
ttce+NpplIsaftMiroxzg/S0ZhqbIOiKenhmLstSyz426LgzoTHmFEuPQYepgsCX9XWEhmVgJwT3
3q+nCFttflGYF/RW4K/BmDWErQodI4rim7W1y0pinIuS41DzEz3zXZgZMQwQKLSmveCDF4c0oLAX
F039WNfKIcMKX87GsD7bTrE+Oxx8OYxbg6lRXUQvhOLctUH0jBZ52OhWq2+S0QrxL4y3NF/H2NNP
LNwWDXNtxUBYmlLsEw2/MHTtM5Tg5Gsx6OchGsulbdh3ytAz+e/L4JR4rIAN9ezCJECjs4mUad+O
3VHRzLNRcSAPxcaUDGvQB411fCT46hgb5b7lZJOu2NhucQ5TB6sx4yEbpaHKgjnSzcuw77d1y8ya
XwaqwX2PVZDEUlCZaI1sn20NuMh+RfjrJrBsqAA6HL+G8Ui8rni4qipd9oV3HXTq3nGqfcD6Pkbf
pMakf0NsCzMoOQCKgyAhJDR0GA/DL4cOxY9wbjGjhMwQgxd3uivPg4sJ2ruV8pGrj4GXu7FTmoSA
WRHwlECLdr1jQP5NcE0zW6GLdbAMp6O21VpnoVdPg1HsdJrduuOitE5BD2uXTHmD9XxCX0xi3Y6o
bX8gKdiqaWQcAzOyvSQEYdXh58E6F7vxdU66Sk9mg0Pj2YDaGdX+Qo/1Ze9aC67clSDZq1RfenIJ
6qZ61ILuQtbxAYRgzcCHjr3O5KbxJJeJhTPGi3J6en7gnxpr6n0npkVlbTSvxFthrsys2mZxdkkw
4ipC3lo3/KrG+jxM57bk6jkrZbKYYLm56Np1wo670twKV30VevU4X3xl4uD4i1e14lwX8MuiAC+4
2R+s4c6JDSKRVaboCv11uSE5fjvMFiz8W5Z8FPhJa+Mizgk5NdX8VrbhpWMLf0BdC3yBq7TS14ZU
q4s2HeV92g3QeWwAFnCHlpNynZGI0ZOn9GcPtDwAnYZBXgpMk//oqEzrBxnPt+vqp9e/X1cMtHQb
1RenE1cS18H7dcVkDPsgYp63/NEfZlosMl2MO7x4FvNQV36sUAk59RBFzh7l35xpvYUd/NRSkdXw
v4/u/LQuNZrCNKpCFwe39tJ7zGEQpcq4bS+raawe9P/j7syW28aWbftF2AEs9K8g2FMiRVntC0Ky
LfR9j68/A3L5qnFdV/jVcfaJqLBNmbKIXLky5xwTqO6yCqdo502iIb/Ivm27XLuz5Iok+1YaQCBW
msFEWW/cPhn46N+I7N6Ad4fo0B2V0FiLXJEvR3rHnPpYR8tiMkj0pTEjQ1ITUp875SjMRaPzoZcr
8gsUwADXvmE3Jxp77WYk9ZcVP9yIhn6dQwUTSszGNKbS1yCcOiT8KSdAbhjblBMh42SoOSFCTooG
K0CqEUyYH0lWxcMC4JJzhWBzuvDyrHPe6HbtjFrJNlY56h5BaQqi6ZiDquLAqjm42kowceYkU73e
KWKCB/xzzUGncuANHB590s4auWQ+DoEcCrOBkDTgfQGYyMkJ5jEvyazpzKvBsjjjhHCZptwqHLcg
hIOjOp/AiXRGyuQ0HMx1TQY4BzXT+PlNbSIQZRzjRWUtRvlG5nDvAAV7eWocGpOpN8e/n9IH8Cv+
MobZ3fcEZNMqAIJYlXaOc9s2JPZ2UUTF2lZCWhlzs5GKdltI34ci/57TkIi5MZk7lLZBT4VECZL8
k6eaVClqw5CZ1zJRzggCcJ2PfF6oGFcB9lRnbKSHPBvvbWZOI9nsBD+cEkDiCdiysA2WJS4Yk3+J
0UkG4mgKjVlhYFP1CbYubqDsRa5RoHjtiQU3/u4iZFu46lAac5llj/fb3SB5LFx2P/XMn1//TxEi
Nw0GMA+5wpf+EUv4rggh48CyzFj7X1IOhaaTKGr8SGf40DMzftKYxnOL/pHb8Ac9MxrEX3vmD2/9
U89siQ7JUzc2+8Lyj5rwcRdom8IcMBk3rpU0D7KinLLOaF0jgjRLJgpIknVq5zde4B+QLy6NPtoa
Kcbk0sfyx468l40ldmMFXkkN3iNe2nD4Ii29DbF1mF1zEw5EOHX5eNEp1hmv68I3LLB5kN8qBSx/
v47kIVnWjU+wutkoS6ahpL0H4SEsYf/5zXCJ+GoHJ/IpauAFCAgiVhFtwKAsJP2mkdZDmF6ntrWW
anEw4AxGcAUd1JGxG1LBWppDzYSAU/vurMTGXxa4sXhiLrdspf0EHsBJmwZqjuk53RgWizjrlmaL
BtKQPTyB/NSWzPLvuoka1iN36bw75tOFa8xGaqG52iSDXYjo7hQbHUzypWrLhZLw99t9e86kcWvo
6lWn+OjOsCsTHN/O4YtAoldZB1G0nMQFK7Av8FeJJB5PzWwVK8hwT8orLfIHSAw2KsdmZZn9smGn
IfePQ946UHkI84rijdXkmzKRL8rouilrlHLhodU6lyPnNsCE3A5wosLwclLaQ6yra8X01nVbuKrx
dfAmdO/9ZgSFU8eg9BBoBhERMUG9I87+GWrXoq7mSlddFMgYnLFL3BC81ySSp8YkCNrPtpGw1019
LlsbgxG5NF3hppmKPtVblUzQwfRBRrS/dX7DRlZrCVZubs3WuDAKVJ7kSyv6uBftsIsrTOb6WCYB
Zhu00pICf4hfyqpx5zfeUZTWMtKmRz3qLodu+GZ3+ErHUV5pWrTrxxGv3XAvmTF21eTZsml505jy
q8nhhIlfZRHOKxZ6G77g4ltN8bgM/WKLSImdDOeo7sO+iMAfpcpODb+juWSPPND54+kEB1mPyFlw
AlpStZu1P400PhZe3ziWEhxTkjV0u0I15/dL1TjGarCwqnKryRLLX4Q++EDHcVi0BrmADJ9ULqPk
OzhCZaHSZfuep3HKv9jSsJj0DjfZQS9S1wiNC0sa94gQF2puHQK9wGIjuZNnL4xpnUXqOdSrXaX0
uxLGEweXvchSLpXopvDB4SPTLnxW5VodX0ihBFqxgrRG/IaHW0nzH/MyOkWV+mDxUxOxvWIWpbty
wVuq+3Wi5pfJKHYae+tBydxR852shx9CHvawnBRceHEVRYS0xBddzihW23exd2hxiwICWBQZ4MSq
2ksiOdZmdEnftsmNbaXqixo/fmW+NMauEqObpxItzIjJSnbq8rnnfOplEpjUFSKkXWH6DOTiFSlt
CMe0L5Z4ZGp93WXtZSLRMfB67g2lTYibDR+dfmqJVOHQq96tMhYHcpxKVnL+kngZJLMHNVCdmH9N
AIkEugSydVLKYZm3+kJ0/bJVg5VQ/GPOPwFoyBXKA6wn16lR7oeoXXvBuFVJ4ei7A+3aSq6Nw6hi
ysLsO/jjFWbnVZZP85zQCUupoXSpGJ/MGXPpbaooIwwJdGx7PYWjsjLnXZyhpDdq/lX1x/1QUUjM
ZF1ZVop6uUYmMHiZ/MzLvllZuSBIbtN15zF8LqKLnNbHUqa9F/pHn5CYViTqKZA7oCv5a9MXerGy
/luvGbM0kZmyTSIa9nohUOD9/oTXzA/XjH99/ds1A4sUczRuDLM1f1byvF0z5l8HD64o2mzNfzcI
1+gLmJXNe3WM5a9yzZ/XDABxOslwyED+iZ78o0H4v6gyP3zrs5vm/VSMvJw4MJD57u268S6U1LA3
nadvStm7EIHhyAw3isi4HRtvGQUWGQTSRpYPgVqam35Q9UsVuQqyFUhE+cFPWXs25UbyWmPzAxnC
Q+USVIi8xVsBjVCWme0l6zHu3DiVt40gAoRFcGL536XauA6jdoUQfy1njJCRfwcBgY8dvFf1a2SV
blwfdGnkfmGtxoJUVUt1i/7L6AXrbmzdeaOsimCTvJoDbLfIYoTP8HDVhzG7DckfaecokfBmGkK8
nWkwmk4R5sUqDCqm9SGTG1/XrnxiCrZd7p2VsaYA6JN6UJPOpq83wCtGybBpR2nTFyQ4KfyH3yvt
cTSPur73ubYDUFH3U85RHja3XdZnrp4xXLejcBMmmOvjAXxUAhdgm0n1U6be1OW3qW5xWeRMY6q0
efLHVF0budHsmgg1Enzxpz4Aj1KIInuKrTxddlKTmxybcrvklA9gBkcuUPAtQZFwdAfP7dp0OWkt
sKJau0kalJcReVSO3QWXA9z3sIF0b0kZM7u06r9OAjObbVf7rvaTFeqEYNlWfrQic2/XtHq4S0e/
WUsCqqXWiP6vtabN0wRcYDZduYV9DLwHz/JvpNuzFvvzReCX178rEwhkLObnBsqKeb31rkzMIDUY
kvoPuxF/69vwnG6f64ONhWiuEjy8P8sELCT2xRZz9Ve5N+ONP7gI8AZ+uQh8fOvzPu3d8JxE1lIW
od3uR/LJZk9PxCh3Usf2yrTL1dgYNAzGxpi2YYyXOulDe6ebanQa7EpbGCyx5lxWu6QfgYFq+sP3
ymfimpXmDvtv4uixpl1iXHLsSj1wZ481Y2dZ2VKRu62Bo7ysho1UfDUif933a2kcUsfEUX5V8/l0
S4VWY7Lsm7pRD74F1bXODQKwSuuu1stkY1aZv/LGmsQh9nx97zYh0pmWRwjPUjWRGED4oixqtxp5
wsQXNQgfLNSwEe5pBoyLySeTLHshCXbTlcNzliaa0/aCiQfCG6NIrorCfgllVgOJre50SVvDKV+1
nnAjlcgJs77oZegOOukNSyPX8hchGepdFpi3LTYPuBtMcZR5nmPDF7nLJb8+QbYMSO0o+/h2eL19
V9nEkx6Gin9up1RuFkxJ4suSQLdG0mfHhQFZopO3gL2fhyE+e3VH0qygJSyPuEIc4gXCraWm/NC8
EKG1ldDsOXbBcy5pwSM5S1iy/Pak4akZ4G6oaFeMPn9R++GcCnsV9vE6kbLbXAKaUsdOM0S7tpb3
utdea1b4kBrFelCsPR5YPck9ul1rkWbFok39p6i1vycaknW/r9bBVF5SxdxUD0LHr8JHb7CJB8mW
f2v38aOs4FBkSz7nIGkzXva3ZUWnUfg4XyCU7+Pr38qKrGPukGlqfqrz3roPkzKDc1uhgny2b6vU
Luwg/DrCrffQoB8cNRPe0I/f+TO+tD13Fx+HnB/euvmp++gVuQhU3WwIVCEqKwuqYNnFZrINFM9z
CVwB6eIX/jJvzOJCM4hJ1yYpvOoIumAfIRgDELvBdYMpwdIIRps1cm2NVzxBUOOLzGC+L6DIau0Y
Eg/C+e13Jgk2WrsMPFV2+m7QWLfIsPLnSD1Cqk99ZN0mJr43o6mJZwyi5w72M+a2TsKEhsDKSRmn
cd0ITrBYtokKZtFM/Ts5ElsvAkcfe4m+S1QRg3L39avAy5tdiJeSgFk14MvK3U1lhdi8axYlftJt
pFK75kv5TpPWF1OZPWomNccLPQlRdCFl7OlmWv8UDtBsjakmtCwmQT7mIk+iQuIf055RQk4lleZW
qcvb7yzegWTUvv69mHRrJ5ctyU9CmM8m+Ji+Ur/Kw4gvTi9gYVSBw/fNBkQnM4Yr+MaYH19BZK2T
t/6DwfPtiRTvBj4dSDcSyHxKg1W2m2ouF3PdGCyp2xW2gqvQnCuMHw/RJZJFXHp6gVuEIVLUX1id
ZO5HcPulbC3NJN6lIG1zz1r6rfWoFBXB5ARwMumMb0oifxd9A8N1zG02pvWCsdOFnhaFE6fZt7rN
btWugsOIfXCdEPS5qacMnXXfM7PWpLHeqIlM8H2WX2hW4EaduhRTSeKBVp1bCVHg1KUTXCMOCU0p
lz7Rh06YtjcxSedaqwJSG1ZC8r/A1Ow2I8ECTq1G/oJLZESCUX/ufXUCgV5fFVJ5RdgkOvAGIeUI
McongsKYgmdywd1hKMIFOJlvOFrSeQILjSY4KZwCbUasl2YUqy4syNA0r4k9xsao7IZUubcEM6PE
dCQJkjFO3moYXDXjthlgpUTmRFamfFXZ7bk0yNwNwju8UqhR/FbaRFpOrHgbI/JES9Es9TYHhmfN
j5BKJd80OkFBql0mgLEUFnCtzOfOz1U+t391+Z3vXxRKTPwWbdZ/lF/z167u8+vflV+2Bv+fHRMT
eV37x/cxb5/eNXWz6oH/k2khkUW8b+qwlSNy1lXiXF7puX/S1L3e7T5V3w/v/HNTJ3qCcoHU77ts
uCAkjalMPFt+gW5P5Ld3ebdSUn8x6PraEuMR//LCwPUbJ/ewqdnuPufCX7UG22TCOdjcBhtiNPrN
wFippnVZJaHKGV9ftxikp+hWYrZoRPbezttd4HGri25YcfEllS0r3B3KkVs2YoxeIOmYRgp8scGs
h6Ki19zWY7vat94y8SNiVlqR0YbWRg5kl/jGAg9j4IR9oi8iL40ZJUYaOKnXzda85CoLk2+BvZfJ
3E7N7hvxpY/6pdSisyq7NrisU6tx7UaKlt3cqlX0bGo2PuBSgHhjrBKhrqlQOyMk2y2n2xuZqhZ0
f54y4uRuA/7BRPts0CEa6nf4X0vmuwsJ16BNH4kQ+EEuvnR+8jTRZTZ0myVdp403v+afJCAjd6Ir
DWyytozyohONj2c8Sja9rd/VGYNIX4K6xUL70E0mVCUFwHgnh25mFdqVUID+BJWQ3VgW1ZXoM+1U
87Fyi3il0mjlnkdAytC2uOjhoJtH085mmgRvXCukwyjku3ic9olMswt4C9X0nYl5u8QmE0AO6nlX
dvGYwrtsu1uTuzVii12feRtd5thOpVVUK2jPyFswHzSyIEY9PJo1xh4Vmqc/7VsEf+vcSjBjNxTc
pC+jXdSR52D6nrJuw+gynk/Lv7X+vA6PiPmgGsgQfBA48hT+tv2bp1Nv7d+/vv5d/ZkVllwOkXr9
iOp+a/+UufawqMbvxqaIHdLPAjRPmIBbcKv8x+vx807JbwjGVZjOGGP9QeXRZwrFW+H55S2/rp3e
3SanzlaaUU5KsD3Wcay6rRoujRsVpSVO5I0OxmfQB5ZBC/5XV4v+HO8bPlL1Q2B/UyJtnxrtDoSj
E/fSqcL5L1m+Gy+aJLsXJwzmo0QIBsF6vn+yv3eJt5GUTbXTVtNTOiP+aF12eNXC++5c2LuS9WoY
XVM6pqOcDRiOztP3CvvaoHf42aqtGZt/7/aTnxWfDY4bDaqJanAh+I/ZKOKHTx/PX1//8+Mp/scQ
BZ2vJsuz+XE+BH9+PGf746xbn7MwfhEJM7FkK8pB+OMUfDsfGZvyNhG1vzJ8/vBTStzO54/pp7fO
+3s/9GjKIPemaOLzJvcnM3tUpXobjmT84fJjGQVBs17EogGk0bQHs8fVUhIKFkSrpujWnmo5veR9
nTWzOgM1h/kPWU5Tc5JMi4CDCFicVGcXamNddGYGHg0BmduFebVJA1jQXaG7Sn9fe8Q5tTh1Ace7
SvYQTrFYiEg4Yx59b5ElAT90elrUho1/GJcv6OEvAwsVxvBcBIIFX+9qynTd58mK687OaIZrOxg0
F60H7XQL/Fydke/VHDHZkO6VatWpK7sbW07Bh2IZktQbfF/ICebAU7uy7qdouBY18aBhjXotSPY1
xuWmhUBCd+8F09cJHnIHNFnzVBd2DMRpKJPGV7Cq24BcaKsfj1oRoSdRVddGGa2U15l1HZSHVtxJ
402Wfw15HNmIbpl9bVQtPxVKfiGPcEuzmK6ff9hJAcv5dahD9mvXqrYOsUQRdyMGm8vZyH1JTAGR
5SXm0+zU8/6C0t63pLCrJiaruCfRM8aalC9GEpgDAjDYIq8aBjtGoxKuk5OuC+TR0i4TGgonzbhg
Kn3cL01fJ2mN03SRyuZ1kga7JMGr2vmLichMtYF4koMX9Dv5yBVqTwA8okEcqgKSGBOAVVRWTkfM
ak1Al2Bpak35qkKFtCzG+qGV9S+iMu9pAns3l3bmK8izHreSnFfrXB6mhdbEj1TApS8rl12dZ04X
kQEvGsAdyox36WS2sa3K9MfM+iupZB+ZkY0RFvLWq+kbpB6xdmfeGwMxb/DQ7gJwpZA7/Ych6TSn
yo0DfIkc+5merCPJPti9X32xIu2xqlR5Y0sQE6v+tg9rV+VrTnLA6kuypr92KjwfZoDKKFamgL2O
NOz39wfMkJSZj+f3L6//WSDl/wlW/a8E/E+mS5AdXCzYGqmQROYrws/DG+AzChQDtPM/yra36khN
tcgRmy86P9h7f3KGizmY+9MhjnSFwk0GM9cUQsw+VsdBlNE4pXa4B6Sr1ywrE5peR2rLryxemqJ8
EP0BoyGTxlUEICGBPB+wb4Zfn05OjiZJKu+rZnzhKq6PNLxkCIG+nFi29spC8eh48xLlR1duEmnl
JSxJi3zR6vcWhNsYIQP/35aNo2keG+L40pT3QYYb0FWSh8A/W+Iog8VV8WJozqBuRn3hX8SEAZpX
UbGxYjdhpV/co9vytwFoK/mxoKdQb/N426q74bpeBwuMFhd0w66803bZlnK8rZfxmTuNeR8TL385
uep9spUXqmt1jxEGUl12w3SvKuPCvq/PuJ15Dn1x7M27IMvOmUcmcaWydXqwDAcxm7mqM9dc0aqf
ynN9GTxY8iY52ffIOYJv0leSEZncSuqiQlH9RTrKL2KEVL1gRGugdgAc2yMQdwfydF7yJ/srgCZi
gMjOWJBv6BpL0sXWyjV5Y9I+u49KdunzmKdzh6OFaOWyOGkeKbJYJMNF0tsncBB33FEu0i59Ko2t
2nxrAR7zho9AVuruAgJ1clbtB+mOTfogFlq/9LqLFPe/HS1QFhdgWADA1hyXwDrowvrjbMoWrs/c
Cm6vxp/4ktngr3rQyg7ORP/m9Qp1TJpTQvw42A2p+57AU50M1CSVQ1R43+SO1W3iQZwo/wV/y3Ch
lGLhJe1LEE2uDne7GTDhRH24DO2zBinP6w1iyRvDEXyzyV4HJIDixVVrrmkUbhjVWn9narswx8F6
GPR9MC2ppAlIpa9ocUW364pvlv1U6fdNdtsUDOvEhhw5Rt5eeNk9mxofpOesgQxWrie4MSjogChX
/WM6rnRlXVzZ2jXqhH5T6NdDvEQGk8Vrq76zT7mbrP2WmOy1QSaEvW6DM48RbDPiQ0GcNceUmZ4T
SxspehmRP4fPmdEt8jJd/MX3I7owNl8UQC5JGtPs39+PcMN+qq+/vv5nfRX/g7g3O81+xArNZpe3
BpRsRZTBjL8/l1hm4MykFcCCUD0+aoC1/1EJDRb+gvfJRemPItqMef7y4Zr08Z2/0k/fXZNSs26K
SjHUvVqqO8s3sAHkJfGy4A7oPhZ2SmkzUAvlOnG4ZvE4KZJ5HXddsQATed0nooS/bgHGqXGGtBnc
ewbNTp+y9cGpVrLpR9fupIn8LbbHeqvY8XQqjSr7Iqdai5SsffF6iacl42k25v8STbARnUZiGxJA
aA7jQjFxu4RjZq6VPnnJ6fCK6isOsOVI3wcCiJbYWGSCB6/uv+qRv6npEyv6sYy+cZgbSOJHiIkf
rskouGfbHcHvoJON566zpmRoCV+iu0noSmu603JuU6NMzzZ1qcSs/pIbtQWp1xbwuP/qZ4SDnd6D
jyXpONp/PCOsmn55Rj6//u0Z4brFSY9Q5add8+0ZwZPMpIAnhYXQKwnzZxsCAdjSmGYgVLHmToUn
622KYNsgxUxeivXGFuJP2hCajV8fkvdv/bOApUgn0rCGQOxN8wmqJeSB5mwiKQXKgA0xXbakSfdg
aeos0lZ5AVl/MJd9cZ/nFleG/t6SCJiXDuxkqiukfCreo9JaV4OI1+T/umMijiLKN2mOTCvII2Jb
yku9UEjRDDjFcll2VFta5DFBc9MhSSt3YIsR9vtcLv0HfTCIravXsu2DgkRLHeezCJL0TuxEtVsk
ClNRNGYjVphaDDdtW1xMQXyZmzpiv+y7CiAr16Rlo5XPiLYOvrzjYnL2Irh+NumfmX1hdAXHW7Nq
8vuunq6kPLvUJ2M5G2vC+ikER274UIaHdBxoN6xrXWCp8pRTMAP1W7JcZImH1iOGwMNPNDYrxczu
wJmlO4l0vVqqlm2bLOM4XYTCdj1VI3KmefTN6NhY7T6vvS3BMN91PykWXZWWy3pA3yZLQQNvyt9M
SYJX4cswkmuB0mmt5eXsDfJUUmzK4U6PLUSV4VMDXkaJn702uodrwO0t9gHTj/M6y16UithMg7Jm
eLuOvRlkRj1KbIsRtDdUF7GZ6nirSFGT+k3Ee9bmnwIR1k5YldHCnn/cYxL8tRuO1xEOqpX5SmDL
7Hz/S96GYfvX6vDp9W/VgTsAzz6VZ54ivpe3CRQouHaoNfMf+RBgzDE5q+nxfP7DLHhfHRiGorY3
+KLGLIr/k+owl5nPJ+iH75wp5/sJDqqaNMoJbOaOgpYqkJd9rqIdjUZjN6hiI/sGPjxZd8DiOgVr
aCN6yft6M4phM+TJdkySgIE2zmyUT81tLbYFp813dNRPiWnT7g1bcyAVQe9vWTBdyiBlaru+QIS9
as3hmEVpgVorvszyHsK/oeIdL0ilmLxjGXv2psl1tFZDpmzbBGvkYsizriQ6kHt6pkiXmpaFi8DU
vyHPU7aV/GLm4Vrv6k1CUrChquuAePWw/BZayZof/CPVyZVakj5UA7eLMsaI8rCqShNynZLYLSdR
4SF6cYVyBT3GxuyU8Zzd/N2npj7z3lDHGEKd8Qa/m7wzWvyX5+Lj69+eC3jh3Jkt/Ue2EqfW+1Pz
dYDJwO+HT+z/Xd7pLFkCEHT5hpZ+OzUZw/IFeZfgGtBr/Mlzgfb03x6Mt7eufRJeGGOmqGHUK3u5
NC7CSaOHLA59oLDJ8W6aEphB4kaFRnYLXopyiFdSoB8m4LbKbMzA6OmmLHhY5mCrmkIoSH68KU0C
do3WO2S+gtypZ1E+hl9lyT/jY8CY2egvISsmV7IQOogG2gE6++oOmsfekod9bEtuo9ckX9Q3xAgv
bG9yJp80lr7F6uGB9BjCKuPePpJwbXJdaw651furpC2vEFnOqTkPNXl3S5BNN6JpNQTRT3lgbyzl
zuirrT2f8Kk4TD0HfnFfzOf/UNyHnA85AXXN3B90NAoNDQMWtiVGV0zhueMpqAZya0sAyGRKwSbX
p3Yj6cro6iNuAcnXlpM+7CY9vUznB7718IUhGWuoBDJOVbgpQJ/62843Htuo36ZUDkEFUSKp/U40
rzqXFsNkZmnMcQA2ERhw0DYZdUiPXpSs3qdAqEHJItSgVfhrH1euaoizmeyzL4Dgj3Hqt4/rjMT5
8Lj+2+v/eVxJBuD5Z8WhzFv196O2+XegqPMgs5ubsSM8KD97XJXp3LwOgwX/Csh9Z8Pit2DE84Ve
WT0sNv5gWzbrwN8fYvP7RhwEVQG6mcw2ZD7k3l0DSzTZIfcsa0en2uCdx/cMstVwBqDO7YLA5ypw
hX2tlFe2feS/MzIARqc79LfpOTu1l43qCv0q8ZeleT3CBGCoPz72xkK6iySNDT+z/615U1rf+7Nk
ndtyD0FLW/ZmuRrEEZp0YrhqsmECLns7ccyImDEPMRdBXCPc+1goLGx9q8ZfYv1kng3VNePdBHRQ
geJ650skdvkrE+Rukq+n6Uh8DWFoMyFMhwGpH6oKlWf43GBP4oSS9q1pbiHPF+P2b/6gk4QzR5nO
RwhQ0v+cKPMH3k2U+cD88vqfH3T7f5qQoTSpc4TBj8nxP+cSXkRjFhMzb+beBmOaK+LbJ51IDtbI
P7SKPClv/RqfdF5CK4c1UkD5+KOJB0EKv3zWP7z1uRN9/1m3mgjLva77+6lQnseknyD05svCHpgj
h5dJKqOwD6E6qASSOp6sL4pCem4raT+UNq7fjHChrDqEcQC0TQnRLGicLHUfM38IZAICvGE4k0G/
9fAlNRoCLO5tIPu2/pBipxantCpIF2OiHYzdEgyd5QprugjIBsV3ZSyjMtKYXeuRkxbSBqmJhgg4
vQtEmR3KCNsN60CUv+PCHDEgxNFlIt8aQtrTJpB8Zm3iMuWcmy7JVF7ToTkzVFmqu40184Qj0Z66
edNkGJ22idXOZnqqodJSrgmy0x2j6GuUu6PfH2sCrXw9Xcrkg/hKiKo5nIMS9G3rT1edCgfTqvKR
feDKQ8G3rkuA7m2dm84oCgFnOmmQlzXrAsiwyMEuRPUMt5BLhi9VvZBaX9pqvsYwEyqGFXA+Judw
ZDhEqo1g56Za8cpPynUZXDajLrYdM349gthpWru6M9flNB4bfd55NtExqacnz88emcsTLcb8qVJT
mM3gQCNQgyX1qsR90gMw9c2zBH3Vgo2EQFO5iNtwFbXjLq2SsyXjgPP1LZjUdR10bkWhw/62Cov0
FvQooVv+sPcKl6xT/rJlGKYnJOYn08hXMbfASke4LRX3LZBUvcoh/klEdXfhWbGWdnwyarGwBmbg
kkk067D/a2vPvO5npgmtRyaAh7yn39ee+Wz6UHv+7fXvemJTZtcFeV2nhqicl289MYt+wHGcmT9x
YT9rD3dFRZGpSP/0vVSMt554nt5inIIs9ANq/wfHLHfPj7Xn81t/zVZ5d84OalboWktPTGb6C8fw
bDSAFaIXXwRrZ10KTyP4S4ooS4i7qI83tpJtPfnGC4mcQKyZ5f7Cn9qFH6fb3NQcKUZzNUp7Ec1o
lGc/JrrxyPxzBajcAX3FR3nevQwVMnm2CJrmyMBbEDcsmgEpXbizFdClgMqnRHYmRiu2dp5TR6Ty
IsYICc9y6aXNRk5etGEbE8JoGzn2WXMi1hHrcUo8pMJDW2DnwiExEo+4LqCVq/3J9oYTEi7X16ST
IiEOnaR7q5HdaGpXvq84UwttyABXKddXLO+/R7ZxJTf1Nh8ssiJ0pHtE9jkEwXss+saXKq6/JAXh
hpNHjGDg9FblOeSjcm32mNT6/vDI3XvfTeiTq4KtWRq2i7gn+y3xtRfB2HEf5Lq9rgUhFsjLSocj
IDkmlbJBv7pq06QAAV9ari17K020hB2Ha4bI5kU132NTqTXw6hLzWZaCjI3YABmco1BspzLeihql
XCEmsp/xGk/rZsLJXONXmb+PPOcXhFiSbEP4NhzrsJtdlaRsf/flQzSZ19h/t2k4ofnl0Ml8pEdA
bJIvne07vXKSSFYuN54ots0YLcLySljcTvL6WxzVJxG8ZOmtVpZ7JcLsYFfpcIxHyfCI0LBgbKSx
/tCjqZTMYZU1GmoR5cmSvJGqbiDwLpmU1ZbeOmZmr0pD/ubFs5ZZQ5H8mHpzvnV8imRlWukZ32uW
9ulSLYpvcZKCSMSZZprduJTKiMAUdoie6JS1BfTGUK6s9qL0LsHDelG0N3r11jJ0YkCPZnWfEalb
RI+1hO0l1LH+nUZo23VoLC0WVH097bMqc6R82DbdFdPhnRVWEjRu1r+ZKS2V0j7pEvoEQmtZ3Xrh
N9mvD5kcItzHEq0xl60SD1wPCYEczgLonpJlJR/86aUO9OLvbfqoPrZM58XADPUdntH/KLyyQiF8
1/T92+vfCi/g+XcAeu4wb4WXcYNuMnH4QYxgwvFWeE1+nWWWjZGMW9G76w1CQAWxom2Tl/YD2vYH
hVeddV7vLzi/vPVPF5wqzMRgFUzphiF3yRdfeC1RG3oJLVwyv3QqFu/JPg95eKlnW2IcCmDom3TM
LgrrylZ8ZL0W2UN5Q1jRwagJvx0sJVx0cO3Jk+UGr2QM7uw5/iBQihqKaOKOBGTWDZbx8mSP8rFu
WrrHrjyUag/63uuWU0zfk4W2t/e0Lj5Ehk7F8a+apv461aCWUeWWNbP8vkxd0bKgl8JtJoNq0CqU
vcYiSntXzwE8K9V42dvNt8R+DPUaVXJLXmoFgUaGnR6umio/DGN+LPCl0pf6gXpZ9oPlTFBlRORt
zdS+xOp5U0GACGp+rKShlgAXPJpIH01EexgzcncLczf25RJDDRPB2aHunYvwDKB5IRcnSfAN+CG6
C5YUwWWnUUNEujJDsIms3DiwAmdojasQw5hWmew8in1Ix9unGDaOAUKHfDtUw8UwAN6nIFmx52LZ
dYBuo+TwZGcQN3lD0xum21gUGxF+q4iGFToErGIzkqgSS2TY7SdVP5GG5nT8WTnpV7mHQCFKXNuX
3docSVySFy12wiZQG1eRQCH/H3fn0dw2tm7RX4RbyGFKAMxRVJ6gJEtCzhm//i24r69lu6u7/Iae
tKttUyYl8pwv7L22ZaaYgRpIaBrnxyAifJpQKfnlSS+HraqnTt0Pu3yYCHKJZsdN6UqxwLtBD7I4
nd2ED6SqbpV0OnRq5oAGXwY+EdpkOBpN6pQIIMz0KVRHVxI3Eko6CYlFCYvM6Ia1od6l0WY2DSfB
k2eCn1VCJNt1ukwmjCby4Csk0+JeVLjd0ZntBqXfZll3k6Od0vvsviKFY2pJN21exxkbkfj+Uhoo
dBu+O1UySXYogWQeDbD2KDqKrAEqWjglGb7tesyKZRpynK/7KbGnIHNKLCx99dpglYm8G2VgHLUv
NXNRNKeqvxoW72zvo8925MLZ0xg51LzOMJHIxt1rWIzDzBIROrSl0EBVEZfZfapqd4mcC0uE2wtR
ajY+8ypVJdxFm4KlF8UHUyIJauhgDgUtrD0kE2bP5eSL72IouqSbrGtafFeLy7UkRMtQ9Ptzluon
c8zsIXnqvfYYdqVHbhebXRPwkKT7gCgiO8pfZ7kQ0Sau0hHwNZlLs5vVMvAe2jpdNPmI3ZgGwert
SSILxcofJMuzxd66D8t41/rZi280tq9ljwDWdhERDh1pnMq0r4KXMq2uLPM8WOeNLZdUb6pUr6QY
qlzL+7Qblx7GAlXPK0eu+cl6SN5MkZayldqnrH4JuP9GNPpaKR+4nvz6IRBeZLIxwqTbVRpfF9Wd
2XSHjJ9fP6BEMvHmdMVxMJoDqT0A5KpuZWa4KQQdU0GjpQvJI6kn8hPfbqsgtYUyg7zKRxvilr/r
AyWlZJpuy8niu1JTQOkeHwBdSR6DVFn7nrpumvjmj21M6DRUVtCiZiqzOYYB+T9O/xBm/Lji/rvH
fx+KYGZEFQdw4dtN930owsCdGNu5LfqJXKoy42NYweabX/6al3xvTJjTsTLHks1clt3X78z/pJ8o
TOCcfnzps83781AkUpqh9XM9hHd915CqZ5datApTst50guV8aViP+njwSy5KtVPPJcr4agoqdwrR
bGDb9pFgjWeDXDslYfnTJsSQGCNZHhpkR0neRCPB7pJl1EtTnIK7GJgC6ymGdLAczISdug7IsOve
fFG+yyB0RmKnrKugHxc+oAZLiPde8+rl46aQ96liDW5FfgdF4XDCBhTYOML5YGGUlNlUgV2ZnBo1
cD8SKm+GywELWhzzVfvhKvHMFbVcSVJMOjqJlJq/rrpJXCQlOV8DymtPWRnFm6CYjhSSH6ZJ+7jS
VrJfrylVrrFREDyiHcXUmhYRaHEzm1yvkg+V4fUgiNtgVYQt7JldKYOkUMdtlgQbb5TgCn2YFhDm
8ZahgFsQ/B2XPog8RXETfHc3pjeabjwpNeNXgzGKIt7SKhZ2rVfA4IhgYkABkY3hU0EEWQqsrogv
4UgizWguqzhfVbh8GnG6JhHMC0tPzm2mHYrJ0+3JUC9GGHFfFkSl9/xos7R5k4ZmbQrjY5Z8iai+
4f4QGnVTVvNlCwJ2ZFMAl0m5xmNSrn09vte7LuFkze+RGndns05AVgc0Y1GpuX7fbDEAumNr7Eke
PJlBeINw+FLyvRpL8VGs8Kw3IGR6xG55B8TOF8E0y/5d0n0x6hu/965S8SVMn9HjkUaWOF6T7YRU
hKchpOthTFbGMB3bmY3V6PpHU1bSnRCnhCtA0mJUZms5kaBt5Xp6efvHnmEyujBZBDWJeXrefv+b
TIcD74ca/+8e//0Mwz0OP+K/68a5xv5+hllMdDFaAMRmq/4jfRn1joT8DdyMrPOUvg9XCAjANK4a
yNn+P8G08+D2k5bt56f+s1o4URN1aBWh2oWhLp6jOnhpLMxkhZ5y2BhDboNNJAyOiI40Mmq7moSH
3mjUbY0W7TnHru6kuXI1x/TaB82Jj66jWaF8Cti/ubIB4XzQO99JcmKGekO7wqxLnkZPFu+nRjI2
fo8y1agKmemHRC5f1azGILhRcsMB3LaTIKcNfvBgBANNPAZc8Ky5Yotxcg7y5j2DvIyzPDpXtOR6
p781lr4TQv+pUXPqBCUrCZNNGdDCZscQ4R0yGW5vOeYC93cARVmvb7OANCVTn/a9WWAGlv1jII3r
XOlPvqYfzVS7DWPvhrzTYTPCiRdYVjqmkexFS1hpciouypi/7vv3nSy8iZ33FkrjlrjUKyNpDAn5
EkQxNnDEBgiftn0Tr3VP6Xa9QnvEopeYxfacltE6Z9JrVz4ZSwht3xjsfDTekN2lQi72S75z1krx
ED1Yw3Tr++qqrKI7Py4qRi/53hqjG6VuWd9ENBa1KEC59RTOUKYmhZr2rFMHBM1NsALVG9phw+/L
KHQXEbbmLGfyU5gaxk/wI0h9tW439sMBos6tAYmuy8pgadaoq2lgzAUovMIWEund88RzMDLV1uhS
1NRzVHTnNnXyPtO6qF10Y4A2coDvV+GSL6JdPsZrvJkrMD+PleqvZX1C8ZTKd5rJm0uO7khv9GyO
+Y/IoJ41Qg+T9zRwqDcquRIKpNEI20lYoHqyEFh0QL/iCkZhWz8XXbOPa8/WzfGFLDmST4LxlV5Z
hVRqkotFFoqQjPmKWBaA/Fb45MH0VVoyhSdFek8ZyVuaGjsyeXt2VatPSlXe4xt3A23y7bGoz50G
nu4r0i5UGo7NSEFVXvRvChy8AUnZSpAyMo794gomOofgP4w3/uABSE1fSzGEy9jvS1UW5piz0FFz
/xj11VWF7NdB+EvaHqe7UHAwF8EFf/+RTnuNn6B32HCcCwlJmDyK54H7aBFU4BeamTyYJtq1KAkl
96xL4hmY56RLBSzIhd1BUrSKkUgiKO0YjeZbEJkPUkV2hzbDEGXUamtUAMQXz7jEDG4iVHTSoFX9
GMdRRqhjAOfI3DYzfhEZUejkpvFlhNCo6qab6/VbE6Tlui871S5hPAJfoTKhY1ql6vRkJty+PYoE
HaDtoggC1p4tsFy8M7I6EheZVdWxKQXt1EXaS9eO7TEd6K7qDg56SXA0eotTX4OJK6tyYcjYZdpQ
OJei0q2GNLCBGHRbs/dOQt28ZoHnpTZhOej/5VDDZTgwoFC1i1yX3Mqi+EDuQsY17Z3T1ryFYXUw
PagEZZ6YDlOy2VoovQazaCAQYslNKkwIw3Dye33L9PYmjcp7va0fxJDNa1Ho69qQooOQd9s/9sKc
J0MMmlj6Uz3Rov1LWC6F8q9DsZ8f/30o9nWnPot0/gIr/e/CtFCuMd1SEYb/d4H/w1CMUdpfQtj5
jv1e8Wv8Jhfo/2w3vzERIw/2x9vy59f9lZvyaRURSWNaiaI37RpPkB8iK+k3gSzEb9DIEIfpATQS
hkYf8Yz/asCS+8lEFQ93PszMD0MexHNcBraMFQ9R5C7PRaVEk6ngTbE8x0oLjnCk4G4523bgC7dO
kqygqSlBzpoTXY/lb8YecnywkponDSpLzWyk0MR1pZsn7JwIQz3BHo2VlqUfqCa2ZciKdZDsIhYP
RhYQkgAclSBGcTqWmbnIpgyzbmnYWDTABy2rnFzvXtqY+odkdWts7Us5jZbkR2FwafZyw3S6t/Ox
R1kU2Wr36GUFCt7MVqPuTQtj7I4WS1idzUtW4aEnUaReCkx+VhNBYK3ZbwFjheSWGOO6k6qt3DAq
qThKETyk5atafpH82uUIBX5KBmOCI4mhl6tE+toHx2ni+ZdzRichJ5fPMkVlYuGryrbwx1OWDW4v
iA9T14i8KLYVpFtkm7iok3Wg19wJ4q2lke4i6vBoIrawkwXzX9/WsUD9mxJ2np0a0XcKMojD4EXG
yqKOVnn8sz/m8+ibtCrUUP8uxJs/eT/NvqWfHv/tYy4RQoiH468W/bOyh085vS2jb+U7AP7b6HtW
r8NNwtQHmxEc2w87R6YB5HsxDgAB/5sOD/JP/uaD/umZq3hXPrf2zNhxvQkFOrwKQyyfbkdS2ruy
qrdCGrxFSWtL7a03EUwdR6NDTbDSjPsgvpP70AknaRcpBmhEYy9SvemIzCspXjVmeshAnSnTTP+r
X1tdvMpB0LlFpecLMTVuSQl/bYdih3QvZfwUBbY2ZYeugj7LDPY4CKW0KXv2YyJ1QKkPjU3/vBgS
aWYDv4oldijCEgohWlmg5U26ZVm0CC8hGdoPmG/J6Zc8rZ1Sb95DrMvJ4J1HNflICmTubW+J21zM
vWevjy8wxux00M7ZOG+BzOC5r2hjm/wm1gdX95/8st93/ai66ZgzN0CwQIZ1cC0066Ezins/LE6J
iq1Ql4AYjla4r+fW32Q2QmS9M2gt/MjwxN4Sb9ptnue7QbitkxeJ+1szb8b4YWoShw1qAqLE0+tX
TZjui2ragV4iy0x16OEWioIqFyboQiR0KGI2YYdisJ903CkKHKACupoPIc0D0ztlxKeK99SBtyPj
Frk1sTImHWCl/LlugQQpJJNUMIKEyVjLrHinUth3dXI/tI0dG5ndSEKFekuxTb+/hL313hCP2JvJ
vp0nrB27jW4YYGcMACRVc5kPyUZni1AC0xNaqp6GObLovShBeo4ixdGTI4OHRaofR5ItwjHxdhX3
RhuZtZsF7KqtDM+wlBz7kgK3UF90ubwH4NtZzTIPI5c56F3D6H8JhiuwmWmzg3hhprOQeg1hCl+9
Gi51/mhgQAirfFlgSGgxJlgYFPjEIucgeSTZ19gXMmwMVeFB/X9TQwpmEZtDh92BKerdxPuiwiqy
sPTxXsEYEah6tIqJlMO37XnLGAuFipUimz0VpbbrsVgMUe2I0z5DwBOFAjkj4CxnR4Y6ezNU4RDO
Xo1kdm3IKodxLsKDJkl99nWgfgguZSktxnpYGBIoPmsNZlOaNaMi4tFqQkXaICdVkZXGbXnJZp1p
jOBUGIBA48EqxOHPHcXO1QnKR6KckERS9cyn8T/qppUfiEmzH+GXx38/rgmLReBJ4T0HyM1Ykm+r
yvkkJzXU+pZ8/WlVyXnN/AJU3VfTHVXb58IMs5Eps8OUIerO3offKMzkr6PWT2OMn5/61/P8U2GG
2r+gmxanHcTElTZ6qs3mQnVFX863KqqGDsVUoieYBkjP6P19Ile3jAiXBE+wnhR28WiZtGUggIra
q9xU8u/TPqPJ0A+GNnVHqTwIpTgjZsnsfC5TXL5W6pcrUBi8idmLDGXP9OAQcDgL/VIOG/jUks32
a6146C3y984c9lY606cfFIATRndUKnYeTZhqh8yEWdC1H4VZ2WSuXtpOXAbaXRDK6WrCvMDZUmIh
IG7NBFjbGqnLGPFKM72HNPmam2DloLDhPsbDaozmxxi/SfHcDWusfmrzGs06gN5L3gliJYZicMVA
vG9QcUkQF8ZOP5NRnW6EjqzGKjNptgvEBCxyhEJxp0HuQOmrK94ghzw2bnW/v/oVTKrK34+s9Ko2
FheiDmZTS817KaBJIkNbNhGIm8R2CHMkVDaOyjUpHuNYptR9VkPx4iWziSKEeJkcZJBLcfSY+NV7
wcB1TJuNiFtS7k5xPLgyNZkgnRUAwpuIDrbrImVRGaIj6RFwKJHZpheoN/2c0Ru1hrnqSTh0fKTt
uT45dO80//F4K1aDM+UE40Z7vxWJsL3pE2NJti5Xgf9WCMk+MMyNEIfkACnrAnFQlQGKEjXXC6OD
rBcGcV198FRXKuo9Jkrp7EJRetP5qnbpis5VjehCgduDwu94aopsT9ng5Og95KjANqxjHElI/eX0
rO+CzFsaXPIMfEJp44vjEbmG4KoE+i3qUXgU6mSj9umHWEaI+pDOlArf2dKOSiJ1sdzrmXHHW5BB
tfqQpAh+4nU1K5cAivQF3yDlI46hY+jIP9KCd7kfEyzMYtbM64UuBc06CIgsK3JW2qz3GVIMBP/q
/s28BeQHYqP0zBwsdtnFLBoFt5ceu3ms1YhyjOrQjeoWS6u8bIv4tRRU54+tkulukeda2KJmD5eC
L/mfj124nj9UyX/3+G/TY+M/s2sUea+Es/lHWbD5HwKPqKDBU31TuX8rk5Hm8d5C5YNZi5p47mK/
98Oz7xPCvoa35uty7DeOXUX8ycf1y1Nnt/e5TM4lwskkzEw7c4ZAJGU4nQm/q/Zq0D6UTbyrB/9j
lG+rMGHGiuevIVwrzAgzwATZxET+PJgmNaZwianpyH5dwKZo64b2dGOmuhNA+49i1bFk4t1qY5GD
iksm86BFybYL5jiLFrAnOX/dJsizM9CTzSxRkTT/KTdI+snHRw/naAyZRuOQ8ifQ5nr9ENW3MsuU
MBpc9AQLwQQeJ3VMPgP+TtDbMLUdsQ1tyydVOmvOPXM7ZShwpLHEp/lYmOZ1JAkuLD4yXwS4UG0m
nbaeZxhbRBtd1MJatsjaaCDsMXuQBNM1c32VAVGuBbZzE4WaoNvmGJ4qobtMSDV0MjCUEU0JL8mP
Ejuuc9sAKpqb0o52mszrziEIfCFXKGTUaD9BARfyBitZzf5unUbiJqpggutPnrVTBhbd/X4Aj54C
3ulKcjvV3jZGeRFo756J6JjSzENtPETKY9/rm6Iwd4XAxn1O3pZUYh5EV6omWF8UlbIJk5ipx6Nf
FgcZ8TdKwgJkRnvq1eh9yCIQdswlaYQ61XtKleIlA6sTSBKjBmEdjJmbEacB6BQOPIV4k84p1ptG
+DJE6oDKpSHNqbHHijuVb24oD7Zc4H7yLxM5H7Hva4s2uG3B3ISyfgAQyCI+zPRlKHTD1kjCxnRA
sbqhh1VHYkitLKJp0I/QmC9wZc+iAvYDM1CBUnnqvqjjLmgAJuKninxLo6mKchzFZk8iHQ1XifWX
dQDQdfWhEE2Q7wBUt54nybfx9FxUgqOhk94IKYq7kJwtBAfCog8F/xhHVPSGF9WLUqWCYD6S8+oZ
QvdukAqrqhE/GhCzIClo3voOM0grQp9QD1GgoaPJoWz3Zfk0+t25De7q/jXWR7suki/eVDEGqUxg
hlqxKHzjRkthcsj+l9ALV5Ep3pUeXlqdVEnKHqM9l1CmF0Gbv5Wm19p5HvULY/IudaCwX9acSQCz
mDVXI7hKg+RkVbLh6x2D8L4tuxtRUe+x7251wYN1VK6rYp9I5aIcp9UsN6yKF98zUKCmK8Cop6St
b3pkngWGZQ1J7iJkbFQ00lMmJU7RaHZY9TbxA28Mq9ayOjT4AEjd8sMudQJCv2pjJicQOtl44i5q
FKb9BTTr0cStgpRHle1ee5bMDJKLvzD62CZDCOOKaOe9t6iCR4+iKlQXUn4JOpSvCfGIAKaSvnaj
WFi13kGMdhShqwHBmOHkCdTtzH/IKyLtoS1cxrw+WKyZyVTctlKnrYJW4+MdtdLij73P5loaZP3s
gRTRd7Od/Of7zFC4X36a+vz8+E9tBEF8GDahgag/TH3oIjAkc4F+VXPQKHy6zDQS0Wk8Zt7BV6PX
p8uMMTGgJ4tUQM5d43d6CJauv858Pj9v+afLrNBabqBgGncZA8Eo4MTSorseIFgtcafI5SaOvAPD
nFuhUF2hCExqLO+eMMmlGoPnIeXZt7K1Evuv6Iv2fboxS3R9nJ95dpLqq6GqT20kUnwadl03q6Sr
jtiN43XnI0hvjGyaUQOvHvMl31szmQ25AIydpyylCYG2xsQjKW5bsd+2aWPn7aui30W6f/Aq7BIW
2DQWX+u67ohV9fohA28K+SdsigQhFP8rV4SwhyoLs14c7j1fAhjGeU9mUAe9mRlsmuLtrGO2WHof
rtKRqXDONHbhc025k1+xCPMNjmjpqbWsneGNACEPHUqpo6UfSNTothldUzm3T9rcSNWzGqQQCOSi
+DTotbSuuK3ovUbirmJ6sXZ2sdCbSXOT5rdYar42H2FjOKkRrjoKy2SuMBkzbae55tTUILsa6JJX
mthuRnVy0hrSVGCldhSClkShGveVeWiZtIG98oAHjebYk14lt66cj/ouQJz9VgfWzCUgVDB8rhX1
SfXGjalVKySjr8zRV1X55lnPBDS91WalPMKeGOymDUgMz7vSLfzpMOnpU11Gw0LS+iO7pBujnJBe
1sKTbJX7rozupPAdKNmCcCB7YB05pVBXTfkIb7wSaLnSnTXBZbDEU6cApDaD69CLLsXUKlY7Vn0T
OQLRQRKVZ9TX204R9kXkO7XHwgoxe5O3tsb8MVQZsOnJi5dr3aJX+pFwFpZygTgf+EG0aqFKpwhD
1JS3TlId/tgjDZUDEL+5VkajhsRDZtz7T5MRKNs/HGl/9/jvJfpXQqyGDgv+M7jM/01G8KiiqSaY
hFPl04FGAggppBYLtG+e1m/nGTZzNCiwYrAWzoyj3/KS80V/PM9+ftLKT/JtS9Lwq8kGsfDot4ki
7dKN10TjTT6RB6zFrbWOGU+a1XRrhAWBdtKbNaIzGlPSK5QKYIfQXNiREyIxgOlgRCCcW7+Td/oE
5xhiQTB5D1rN0LpcEtAClDLfEHBORVRtRlMYHpFY0CT39dYK2m3FImiKYU834korcbV6By1H+ZT6
S6iI6zhNXutGrRyJjxVsRHPRRvmz3kbhC+Nv39WQdGwCjruFQu4ftaIKJ785gVHS7d5In2NddpF7
8cdtKu1zjkG38qjAySXEraEyr/cmbTNkYuAUHpl0iCy2XiTwSoZyFGCt3FQ9gwRCp+9lv9xkdXgd
JUKP6rrfm3WqXURkuXV9zcpmO+aXLOnXKdObqr1v2wfLugq5CbbaQ/jtZ+suiK81NvxQb69lL61G
pVgALH1gyy50X7gRNiYCsMmw7FzMXvP43SyKZe/hX+J8NZP0qgX9JlTalsnGqBYQuOuPIbai5Thn
Fo2aWLhmHCPw4OUj0rEA2iER7/eCIfpHiPiIcnunHQS3NHpbhamXJe1qlKpN6TV2We6DiiOfIGzD
Y2KKbUefTMS/NbtL2WAsO1o2meP8jEvJvLVqpHBhKFACjrmx8lhfimQuUweLfsYyHpA4TZ2Rg68s
pGtotLZANyN7KIO1HjoAqoBZRRSSvEwO05eh8JdWbq1UGahHUW2HtuKHma7ZxdsVQjfNiO/aqkfs
BtNmkteWb8dWh5igE11TBUka5McpoZCeWTTCpsXXL6e9O8jTYUCOG0QBs3a+TsdmQQuMhcg2lRk6
wjkL00zHMUhOFkHavtYdgmZiRu6BQp3A7emOqJdsWWmnpvJWg+Cd5knF5OtYtx4tHUsT2+iH2P5j
T9G/CkPOUVXClY969l8GHfMB9mth+OPjvxeGFHEq5d1/pXCcl9/ny7Oq+LsMmLLsU22IbI/xiEKd
yjCCE+7bWar+Z7bnz3JfLNDwkX+LVyPPyJHPMrlfXvrsUfw0XxaI7sjRn427UcULIWovQmMdzVwY
l2ZpnZicLhPDtXomd4QGsaC8FboAUGJRfEz6eGq7U+ofRaG4YPpzFPZyos6WHFehqZwERV0OOple
s2pKC3tHULqGTLVa3UpmdQ4spMSdso9yNnkYIrpRfxlkHd+dsGwTFbMzFn6PYEXjnivqVfHJR2kG
BdyuMj6nVarjo9avopAcpLh0gXH1UXNoAWF50UPd0YnKOack9SG7Hll5yotrk/kXM+ybC2xKwcPG
0Qkvoj9tU4GDMx1lz/G08hk7+IsZVI+J0q4s+k1e2T4cpnvB8i0nHoiXnuI7qdY2pTAdMP90Cwq3
ZOEBSCiHwS6ra5MnuxE2aI5/IlGiHXkzblJkO3icjtDX+6pQyar+gnbsNiDAKWOANCjJxSpzZtHw
FhCEGYqA6aFUVDckxG4vzwIMTwL3mFlZue1AC/vKUZoMxwjHF3hgS4S6jFKFcQYZTFTUZeHZDcNw
mcbdbo0ONOhkbeORwU0UhjdGHW7kRmMPGyby2qithxG9njfLsHST9r02YUMnqNWGWL4zlHd1LO4z
kuL70c0YtqRhZuuGZ8eluB895l3tuy7jDjcRSoRJ+JYOj7E/fniy8IVmye2tdlUWkZt0oW7XYXOb
hQbiLeW+UdpN75ubDsyq5kflwsg3BC4s04zKeuCE9Zn3ItOcr4jWgz96M2KEwQVvK8ggqhEFeJwx
+iqcLn+XSpJcSBbRBqwY7HSBP2vpGV8RuTWqHm/USiMu2Ef4icXSt7ZAZWzIXbltza2CMjcNXira
HV1EKLQFDn4hdubtpxvWMc2GRRNuzQ2ImLByor7Q1h7diTW3KTH9itHc9cJLRw/T0cto5lXn54Dy
jjBscZmp2i4aEMz44caiE6roiIKW+YdAq2pXej2s0WWLC7XXlymbXnXo133bbPUOw7o+jObCFKVz
biHIG+qbOH2vsQYHqckcjVlNyTxxyqd9qPp3f/YxjjNbUdgzobH6N0cjVfOvx/hPj/9+jM+UCkgw
qk7PjlH98zHOOBotNF0+xo2vu8Dvx7jJOABWM938L1DCWdIx01r4U+wW6u+0+CjF/uYY//7U9a/z
7E/HuAEcNov0doAFfKxE8p0W2M/s3rLNNyGoHQSKThacS+xBXvHKdEmHfJLqyUplbW/cvXLC4VBL
CP3RbeVsurJyqoaVLy66HpuEA4NYHGN+d92UjtZeUvy/eg0PN1moYbQrh2VXKw9qQjnUDXbwWHlP
1cecePvsrZt0x+2RKjeFeEs4lp2yq2TaG67iYatpm+gRZLEU7KITTgrF8Zia63d1Ny4MxRmzbaoQ
AOzhPrySDRMcogMaqTxbNz1hLgvjjbmcsNePuZu74qq35a25UpbGkrh5N7oKx+oBG1T4zlFKYnef
30Qn4YZCUH0CEqPeRhVM5I14ko4FL2FV4qFTFx11KOXpeFY1W6dwfSga/im2/Qv1jLlSVhbek/cE
TIJgB5GB7GlojhER5fxT6knSDikpyOlGK3fpY6aIF5Wsr6y3zpBO1qWs3mvdbE3hHiKzWyFZKWRE
saRSlUunFVao0hTPRhQq6nbiaMY2jneCvhWUTWYuUUeECHcLF3GKgQrvQ1AOsbgbtK1BKd88GfrF
p3EAwTM51s0moBx1zMiJTtO6Yq77MvSOmOHWfI+7S0ZEwFFIGle/NfcyETjAQAidkt/z2m0fPfR3
QvYe6PHSQLeqFTcBeP8mXeNt6zNmD8SH54Qkgpe3kjdDv3reqj23Z6j2xrAgDv1L2brVNvcdyzwb
7/EjERuWHQ9LHh/2C/6rZwspPZONI4T2nbcgwOzAYB0MT2sPwmWsbNAfO4mBqJOTsA3BjrUm0JD3
MDppxp50V4ydXXRmjdB061zElXrsP/zimM/mRnZ7qz7fQ1ZZgpS/a/qLad7G0alC1UQMFj5SrDHR
SnNklIMLFLHsRjCiPLanfNlem4vGyP7C5jywvTvfc5GFF1+Gk3SFn3eVAYEQh7yIV336po6HghnE
GjyMeEPEjTMs9RXNJ9Ha4PCDRQmx8sQb0DympG8d1IOPHNs4NTaY6Wu1HRmgLYdDeU2X8bIrF9HF
R+7C/vNobGisMMZ3BdbXRTwuxsBmB4AiSHrExy96u7JilYrVCOnREWbJCjvSxti0a9Ot14AeliBs
HuVVt1RX6HVWbI7hiDeb+uht0QlUO33T7JAlN+wxWFNgzUTL7ED9xvMqpXbBUJtbVrwTUgKp5/30
Qo+CTfgarKp62eYHKVmBbHGUu6h4lc2HkWorbN+Uaus05ocggUm/9/E57izHvElfrVuklcNZc9qt
VDrRXl6hhVpk+11aHw1vWYyMu5R++WffW+p8fYg6TCNWov88xIED/eu99dPjP91b3FlcMBJEr7+s
OJ/aDxOrn/gtKZrK/9O9xZTcMggYAA0wX06f2g/WqzLMETa0M6f6t2C6ikT780v78empz/Orz+2H
XIWaGXrjsOui8KFWOj4BXSTSe2fVVQwIxdErgyVmS8591xhwwXT/RezAlCh9xIA16u+zpDvGxLNK
5nMipS9jXa0hudlWd+DmnZYjA1VUYOGmCaZuVfuywBanLVexeGumTbMOLXUT5+km0eNT1hk9B6gE
nLAwFTtv+pSepXHhBy7D9mAVR4zhyxjTeiq/qb7uZOEqYQPse707F6+C8VqFarCpo1efrVBLNkDF
IEYBPdhAp0ajtO6F9zq/Zydn5Pcq8gnTeC3LFv9tutS1kU8/M+4STEl750kEoVXvuNPVAA+K8GWs
CcVi3tk9tMqLaK2AcnIK3wj4yFWOC70OMT4MdsZVVVcchiorqz2YNgNI0UC4gZYuc6Jd8OXYwvAq
jq1d45yUJyBuZ7Vf59TAgfEs9CfFy/BSYlQv9pJ37qSHCqR/KrpD1tmEPi0y+QOAIIhmoFainfjH
If3wyueG8C7mUJKrz3MKmYGaLU3kKlZCRCuCCyoIN61x0YJTqMVuHG0x3WeLYhI4vr1un0/ysg6w
SKQyAJCYDaieP8qELlpwCSWxR493jSkF2vDS16PrJQMFN2X7UD2U3lOp9ruk8V/9PtjRxdyrc71S
dytJfS5NfPH+HoLNxROcnm5TNU4Z45EwDdxQqPYZh4+aGic/w8WS/x9359HcNrZu0V+ELgAHcUqQ
YA6isiYoSZaRc8avfwu+7efU1V2eum6PWs1rmgLP+cLea4NJ8dTbvNcvlt3uhr6/1TkyTWzTgUkR
4Gs3oficiReJ4VRjk42SlA5TIcA6qAjbkxdkCBkrV+tKN4GTUMrM6vzhwZyISRl3o5EANin0VVuq
qyKZaoz2RbRgBfRmsJ+MPXKDyYvR1I1BG2z7mGdpixva45A3LgzdRZ210AbxWrNj3k19SYwc4eY0
vC1j/Gk3DVzK4jz6hSNjH69y4Za05goteluemo5QvfGs0r6Hofji+TQk66QQeFdYMhmOq4iYhLgx
8dNro1uN5kkNxKuAoqU1xrM8txhzr9FjKk96rjyaEFn95I9YNpUCKKxyKRXKJ3PuWpCY7vrAcys9
2oc85E0evkRSCGRgnbIisqJ67SOl9+rxwPbsWa5vEbvLrJVYOiyGdJuybILL/EZA+UY144PfRMeq
qdya5ZRZxM+43DbWkO0UA2V9mC0xCO1IAFwgwljGxV3Xm6cE+BGmvE3XR1tfr5wc/ZyaeA5xnTeR
qh81v/CdyO9d4Vdu5s/Mg3HchOB0DWSgziQmuAlRf66i+Bq1PBt+ECa7ajbQzjVwn6fJagQzGrR1
fc1tvmV+pWfXuuzYUOWS9oc3Y4YJLQuii/zfmwlsn79eaj+9/tulZkITtNni/q/nYk379VJT/4LC
Oe8toMRDkJ7Rlt8uNYBe/Dv++Rqw8G2mxh1HN278nWr+W/hMdb6vf7nUvn/r88+/a8aKEU9aN3kj
nBDLnQgB0XuQDKgDWZC2qrzSYnBz8jXtIXmYDzL+bwV5yMTkLB2TJbpSpjo5AQizlugOPktHAyIn
t6N9lw4vFe70ESontIhFoegPoptefIF0pQwyW3bqXD8PbDqeq9hbDwmyO+uQRgz8s9SNEgsMWAMn
BZMJgTL69KkMSfVVm1ChkM7PgEyWYf6IBczBhb8TPZebOcoPXdKSf84qEYW8fDKxaFqh7dgjCrrJ
WntTuOwC9UTEVLSo+9bJrPbAvUncWBzbzuz2TEYFM2jVOY2l9E4vGKT4wVlQeksas/hBy9ZT9OJZ
ySUxPuEG2MaSDVZXWnXgdXAMcBmyJEkUmIbcDdqxIUE8azdo79/irKxXEChfwoCalP4iJ/Oc3Usn
hoMkS/ue9XMrLnojwHNZVBHXsdIdlavbylM31aStMmWuSaiPr6muwpWv2aVTqwU4RX9jN8FVnqxD
HQbxMcZfm4DNkEfDqcQb9uIF3Pl7yaYwx4COww+nq165es7dEMc96wIt8RYKZ7TOVtQe/LUyldFj
NY3VCi3NotJKQt/jZRODCpJQ1Cx6I6eeAHR/UPww2A6hdx6iSGIIiegWCdhWiYv3yiKBiFDoYRg5
nSJW3d461jd1Zp1ITyJfV2Z/y/ViPjaic4GmObkod4N3BYfo6HDFCr90uPmWGVYkmV92xC8ZoVZ7
TLpoS7DN0mDJ040D0LQWAk5ezyEeHZH1BilvWozoGBxrM+bPYpg+gdtxqiRc1VJ6l9YGj5VSfLRB
nC7NtLyrZGNjRcwgpZESAb2BNQ47CFCT0+iS0+o+KxFRrT3U/rWn7KLmuU3xwNrv4BBY00skDBXb
IU5OEg9NWubLWCkJdXtNu+6xZL7HL+Ptz+4cAI8AEhEYXv6T4YW78NdD9qfXfz1k55NUMPQSBjAS
4lt/OGRnVixRivP64YcVsPaXjgxGk+ccmy8yzO8bB20+eJnLIeH84vz/DYEmI7J/OGO/vnMuAplR
3vdnrC8Hzdh45riX/XAzasElxEIt4F+wV1xMyoDueoLEhfF1baZ9Py/uinswpBpZu+KzH1pMyLLR
QN8dukmRckaLKXWMRiKqXbHhl/C0+hSinZ2uMXhc4tR8DOfKBVcJBDBmYWRmpXyNyBXrq4uCaEbH
ZG6h4Ba+sQ9l4YATJKT4MJhi1Q0EegRsGjlaZCTIuQHwNT3LQbs0rMDVG06bMXwiN2eRkCOlKzTp
uligOFrY8qPm5YeiPvaMD5ABrus8vI1iVn+1TbKF9dDnw1piwFLb0U5hUtDq8jpsgAh5yq0XmJCP
Z9pJhu9xW7MhT50qr2JnsuOnIfFO1HYPZtBjOQcpUoVUifbOUBCf4ULnX1uFQeKg2Fq+uZwsi5YE
m1cN36RbN7q1V1har3I8LouAet+uMR/2iuv3kBJjsInlHgi6U0KKQjjuWP07Q3TM2DXRjTEL+al/
rJP7ugk4H/snonnvB0NZE/G2UyXULpWTWOrC1NZxbu78wto0db5qUGSOoU+13zCc7+gdwpVHqodg
xTGQMxQOoA99S93jrl/m+bNaJisuwNz1g5il9iiXR08GcEiQCPliSHJCPz12sj+6iMRZ4VjNzR99
noBFJUmH7p+htEG7/m9yElyOv5wnP7/+63mCDo7/XxYj6jw//0Eix1FjYW7Eb41+xPheUsJ5gi2S
dFWiyRGFz2PvbzUb20/KwPntchZBC/yN84QD6Nfz5Pt3bv5Us4E7wkbih+MeRIe36tiuExPgMFX5
sG0d40XnhuGb7rUPSYbawDXG0eQpE60rKSF0yWjaTHxpFdE9U6ZlwdUrT3YNh05RnbTJlqhSllPJ
QotpRmLWi1gY29bTXysl2PRyApyNhmHU0bY9aumTTbNmpjvmaufcfiog5CEWbtjMdTdexTBu6D83
Qpy7TAbmEZCt5/Xbyqbewri9wxuIGqC8JLZOgNCobWXeYJ8qm1RWS2zYzMx7hbmgEK8D8pHStB+x
mSwIXN/5TXqVhLgg+D4OMuWpMk0Gf1wC300T0iKdCrLkxvoh6HHKdTHkpri/HYpqPyXdxiO8XKvU
2NHLQ67k6KSNdZkbN5LCOrgbDLcshq0vdEh4/V6Xmk3jE1SqxdknbwpuKdyu9aic+uit5bOtYvMG
be+6sLR13eaZU7TlsiEISFbCDTFQr5TI7oClbiKjzw9n/YcR7vAN4BcZt7GXLNKopoMe+DQGn3zI
VloVHqmQKrmIcvA5LMONEZunKpd58wKu4pjAk+UzzPpHjDgnOaZdrBJpJ0/eMINel1WROpqhngI9
XGRyvNYR7SRtc0x1iqEBP6NPDmXtlW6LSFDXme60aoslPLtB9uNYVM1GMp6ENFUrfj+vhZx/ykwe
Gj2xdmaHWsV4mPx4GUzpOdXRmtCBYkWfPvXtrBOnZKd0Z0QFLjVxPbt2hXWwA2+F1HLNjjPwF6VU
W7ITzM1Ano0vSikevBxSyBAsa7oGL3yZ7DtZv/b0E6E4jfqdSY8hYbLMyc2UhmRZGd0iYuqmZw0c
clAoRMHLV79UuBAxpdOtt/ZLQ/Ih+x5E3URJjm/VXIXZsfHJStSd8NK1Ub4bGBKgW0A5B3nBdL2s
P3WUdXFDl4+8n2KvoOjr5uoPfIVTV2JypOZtatn1NkPHCHpA/CyrgRs1iLDzEO99yb2ddbnmeGlR
3HeCb1dDrFXcTPlinC/8Yb75YZuEpQWfTDpPVAapNCONB//U1niB4g6BUK/6BysJWLFK0a1l4/my
ZiOpAHg+EdA5NewwkPkjIuouk5qcBwPRNCMnZaEp/AUzQupa60FqtWbRsgH5Yy8LZClzJizHNkJp
ZH//lWaDnuWHy+KfXv/3ZYHAcK4w6fLBV6G2mV2Rf3f4/EjHH48RXljoYH5at8KORS7NGwJqizzx
+9uCNIsvkRZfX/UbtwWqoB9vi1/eOsXx99Vn1HeJ1k9FuB+KVqy8vtNuBvyZslxcByCwBO68eYqy
T1S8vPmkXKqafQ6LkaoNKYXaftnYMdacdqtQW5FjgSmxtZOXyu/3k26++7W1ZEmI7s3eyxMuFH8b
EmtzZ9uxxXhyNhGEQ3grWpZ245ykKIXAY/FgS5sqYdZtqN4+97LH3lJvh1kUOWjWrmOIinQs2rfT
dEnmMO62thwjIHI5TDatGR39vGTZU69AS98EPdBJVMosyOp8M3CVKLp05SLeF2x7yCWv5IeI1Eb8
R7p3BVTDnnPIb3Rmkf0YOz4GSBnPeC4k1xrRuOElmnIHvWJ1J3rK3aEw9kqL5R4TS1/2j9IkHywg
fk3UM5vPXxga41vxQYxj9LAI/IHcN8O2Y1u5dGyYDSrN6s2MP5IkyjAc2czPGa22uCn6PLrpKn2n
FM3a8D0nmavSpHbqYXJVCTdJHd8UyrlTzLs4y10j6peKmSxhQnGCaydsNwqwnIw7sS41JICpUTij
mjPdzv1jbldPhqfeNSE8Q2WqTloxuQ1GW7nIz22x1YTF/BX3Vg1BhWyBrtBubZGf6tS3Vp2sNqu2
Kybke3eyVvROrcm3WYbxh4LiVhG4gchuqNqcMf5V01mcy+q4GUea/HJoP4RpbdJOENQV2ovWarem
+W6h65eTj1oWx1zrdnLJzexDWFgbYINXekp0PAPu9M89p2aJGxUkHE/0Fgrnwn/aPtiE/WT7+Pn1
34pamlpZlaF9zDK9uRz+OolU/qJmnUXZPC06KpAf1H0mrE6FbhxbJa7zH6pakKDMi0DaMO+fhX+/
c06ZP51Tv/zVfzqnQA7YbQY2bS/3zb0PjD7xvb3Wd9tUFyiluTCH4FozjoyopOwwhQmJ20io7WaQ
IePL64oplTyB5cVxN8S0u6rnlilDdTTFU8A2psakZtbiake17aQaFm91dBnrb9VIuSnVqV9EJscb
3rIzRHh7K0ypuJoW9WYLd3KYtkGaraUmuhSN93nMQonDrtpI6jUyIwVSxHBRdG/Nkn7JXbwKZWqf
yU6viQ7OYrzXG1YfOctwqzTvJ98Ce1Ps87KVnEBu1zpNsDr2GorfZDKe5MKDPdaM4qaeF4IDm0Gs
QpNLqDSzAmdic4g5+lW2XhAVLnL2ioPePFSRxMJ+ZFmvsntsG5aQvY27z5wXk1YGXboPi9t2Xloq
UZnOIwejQvJrv3V9epuMgMNp6x3Jfspr/5PWwbCAY3HpKSAnazrkHDrlym+HZVA2LaTp6dR3hisZ
DYyw/qoXnekkQ7dPmKgtChTKVt3g5TZcm6HhQrPSSx+Eu6FhSpr1GPJsakTfeou7nmhqlqmjfKcZ
Dxw10ULp4vTsyfTJJRLtRVOOH01Rl6suhGNcDnqJOqGpMbNO5rznWwE6PSn5cNM39jLvo03oVTwr
3eMwYK4vNWzVfYzEYkyHRdqa2yIwNlJZc6+l7aadohUTBuIDOqceSbhBZOyhqc5Evuy9lOeHiYsx
fiD6wcG27uC0jgmCARITtYyIgqxFPYJx8qFN2XfpeEpjY3qv0/AKF5vBt2bfiFBUzh9bfWGCmPlF
SIABAstM/2ho/61V1391fvzy+q/VF5lNMnYNGefVTLD43vlh/6WzPGE4YPysdTP+YrxnIxr4VTPA
jzghOXzxu81qgt/SujEv/LH4+uVvPh96361X1Dwb9GrSm32cjyD+Cn1b6/amMPUSqc0yn86RCuJG
45w4qgpVwDPCzrQ7T+p3PzOyk1Tv9OSF5MpwvIvaG72XEOZj0N7hal4SAMi5RIA7HIRHmxVOWlzo
MzTgD6SrEDAdEwAFZowgDe8FrD6t3rnDoUSziZM1giuKodkJtWM+qvtslFcFeHJY7rgQXqr38abf
YTFFCdM92Qh3JNfT3MIEElHw3yimg3U03+p4VlSdmYF1Z5o7803Vl5H8EbKztw8B320tRFl8U5ev
VWud4E+E0SXKQRYd445tErvS7qPPXCW4G/QnSTrIT+xFwV1MAzuhczIxtCfp3vlo+wUH5H3J8HIN
6D/bdtIuGUERrit2/drR0HYNI4MUHZxyTXFopbsatOhku7WBn2JjVpz5W7nfzuqykWND2mj2R90s
i4x1kHkfoKAzwEiJnUEQXIguI9tm9j5WP/FupeaSiHvmEkqx9fLXttvqxNyzuim0tYlakJTxRWe6
pf8p8B6leOfFL+gXRiNcePsuQYR3jb2Xtn60AkLq2rPJ7A8Ej1OGcJDf1OzQFJtSd9oMhe0xlD4o
MgV6uxhM3dryzxnpqKa9tQgzxo+9Cu6kms+n5hPO1zCVsd0++tYFWQqKXte2eteyAh4iKkEEikMK
DgXuRNFkbtUQgaBgC6c8e2aJ3G5k9GxduvfjN9sVcOcbCVWgJXEToWoDSEEfq+oGsqnVEHw0aCWV
6abNnthpPfYqHl+8w+RiZcybNVdCIDytJG2XoZT3XuJ9Mb7zN5m9S/ENH1lUMUtlR6QdTQhvQbYu
1cWIsEp19Xuj3gltPTx2E5JzdIWAl/akQnQq5fNCX2rFuuIqEKvh0UZMZ+KRh2333Euli0wwZdVv
ZvsqvZ19MOp4ShWIkcekvDXym4iSf4zZ6dyU4UGTXKV5awEOkBmLY36r+ivZfEUdLdGdA149d0jg
EOmc8EXm9kO9HhlMIKHU3wb9aEWV07fkdKoO8APberOzY0iW5V5SVoKMsMjlbSnDymvW4O8pWrql
JS+l/FJGBzlYQTYxarKTHE27xKPvaOJkh466JDwhfNY/w2NB9+KhO40PPDgR+ryCWp/pAp/BVlUP
8zKgEmtkAGm+GfMdTuzUfBas0IS/Se4zqFPH4AjphJIn2k5o09X8SVorMvI8a9qhD/D0tWbNqhnI
vq+C0mNqV2Z2YI5l569MvXQEOgGkFvtOyw3HLBem9GEMIUO3V+y4kXAj/7HiKCrUvWf4dEyHnkXn
gPIvCzYJJVkMy9ZKnqKak4KUM31VTU42Hs1x7de3AckEyTGJHoz4SbVuE/JQ14hxRv0ihcAAz917
wm1s4rA4hu1CfZR8pzrlDLxXTXOv5ivkUrmywJYrGtczF4bx3HI25MnSRwWpzgkYTniGAuu7I1+z
Egnwg0z/SlmkOXFHpN3gRMEnjMQgXIk4adpl1h5VlXPtBWc9Gk997VdvWQiEouB6vxTjpYDsU41P
ZfnIER5fVIQyK3VNRBuwd1Qd00Z//8JTm9yXAc2mzh8X2K+ZTeg2end8+Ast+xyqa3sCsObKthtb
sxplX9xgYL3zP5nqjTeiXs35VdPMjUQw6ZDZFtaTvSuu3cnjv9QeEV0yU9P2yarYDetsVVzbO1U6
y+2umVZGxZdtXBiJS9pKOMG9QMVYu3NiVLg8qXXnGOFNHN3584BqurYw6rguuFhKRMJ1e5l8NFds
kEM65ruKEyEiBIm3w9Z38ceWLXNLA7HURujI9m4mIf5r2cK6miHOd83YP73+W9kyT6Fgi/9vVzCn
GnwdGtlkuuGnp/SwzS8DpW+yEEGfRp+EVMRgzoOs5NvQSGBz5b/nhTZlFj3c7zRj6he04ncor5/f
ukFH+H3dAomjm8YxDPdQjBSUZ5e6yYEexXhi7BJARNrKZBAfA+tBSAiuKyPAbV00T2MqvWURe7yq
UzeZKC+WSrWP/IrrKME0yPQ951nTPOyFZfimzQ6TornkXbjjztIfA0uHWa5BS1W4ZUp8iWb1rFsx
+Cflvs4HUBtRctek3qaTMXp2cqTBvZYaqFDqrupBWKWN7XPiQLEmDOklIvJEGXIyLNv2Kcx1oprL
UwLqe5KHNQu8Q8PWYVkHBRSA4sEI+yNmlpXKFN3Oo3008q2Tg/QjCibCap5lRFdNr+mLqhvXZqvf
ag3m+zcL7Zw83pmwwwgos9V1EoiDHxnbbFC2CUpzOcpJTxZ0skjL4XF0/lMP4U/Xsk052Q8GIm1A
U5syilY4b3dFZDuZh2ZrIMGyTSgRWqhPDWp7Q74TEKDsKljINrhD6zmYdPz7pWPY71FkLYVXLvIi
Aro17DIzvU2bdHC4Z8jP6bZVbUGPrNcR+XSD/CQYYKch13le8FsARJboPiKWp7yI6xUqsswN86mC
q5ncNomxYR/gieKGPKB7Vur7ycyxJXmSAjI3rhY+glbMTqnkhuPSKDjUdXEpfOJGIYhnGBl0xvf1
aLK55Lhq9WudXPypk1wEaqbjdZb9qvBbTTP4LVqhnaOp2wSp5kRyvm3tPF35aXYeWEE5oy2ukE9O
AxpZya9Lql7pgjLgM/zzDVpgMkv9RCZogoio5n1UxbxgPndgS0bu7DxvAJDJexFJHOZ2nsMxT9Ef
KkDY/VwCUhOS8eSxT4HuMnjdUkgN+d8zN0kkKGwHoohEyAomkJ0oapZQHo6hol606NnXyoMGqVPp
0fVVFrxbmDdDA6KzXXY2VjpdXUb6C5/boomtx64qOiwcqrWUugggbrqLar5ZUqmeAJstrXi+17KX
hoQSk216U3TM7sqlQh7IzhuKG1K2eGziqebj7ClLKR3Y/Jyk6H0CGtnYGAKTTewHBzjI0LerTaJP
bw3o0UMy6I6oViRtoWohs8eCJbxF9JjHobz9k497HcyXBtyWORejd07zf+tSIVr/fNz/8vqvx731
Bc8IZ5Fd9ffrZHKFZVbMFiwwa/bkzvfAVw2g+IvlgIweEWstPIJZHvh1nyz+Yr8sYIuZ2u8f9sRW
/Nikctj/+MZ/OuwDISpd4jjdm/F4yHV9VecUl6Q3reO+cD0yG1ptuC+S+jEG3z8RsSUQYpltuS/t
gnI3uxkm/1bqB9fSnj2tX2UGeL1cx26ViJxDxuifuqK8TWR9EXbRRzYNe4CO5zIvd8Z0M+rmCvz2
KW0fisq7hHV7VweP/YB0HYg8F9C6aKUl6/qlpQfHphiOKflrZpttjaC+sQKw8qI9tbF6zQNqRkLc
elZ5vSAOxstvydfhEEn3ATTWba6ATMBCS+hP53eg0GZbFNE32aJmKIGjZc5Vg6JGne7Tqxeo2bTQ
eMQLurH87ALcyiBBw1hNiX0sA1QiY0CkXHlURL3q66OaIhYxH/0m3/Xp+DRNb0grN3kasxr8bKCZ
1Mkc6ob6PoaDEAmD18VM7z/zzTyEGefrpG0EgmJzbJyohzpOKVc9sQehDcFCLBUrxCLUvHddoi6t
MrR3EsSCJcIWfEmJeY7lmypaW/abLF4xYzLts5dyk+10v+ISn/qHXC7ubZO5pJ0X9rIz2ic1RHYZ
J+8tZ/GyVdJjMpnDNo1Lb9PDIN5ZZUPyyCRoluJ0kxVzcGWEkeshlnW3b27bIbnJaHPzLH5NS/2D
zGg4UuhYioAPIjX/3PPky0Ab1yROGb7HM4Hk388TkjV+OE/+6fV/nye28pcOml+BBaurs0LlRxIs
k3zWhza8j19m+eZ8aOi89IvF5tuJov0lsOprzPqVeZTPcuA3ZvnEFv94ovz81lkN/FA+sorrW3DA
/d6ohLb04QrxxR/Xnom0KaZu8Uj2xio+giVdTFp3LTQM8yKBEjIgW7X15ajK29yQlz7KZBExnLFF
dTWn7NEwioMosXOUlBONtvBppRtBfMfoFdKySNOLwDhAvvdNnQSn1Ig+CXMQy9RvnWnAX6oPRI8g
wADyV9jX2L6NGu/St/JNxpCowofa+uN1MDTcggztAMw1k0J8d3kaFQ8BRgMdr76102mTtN5Z9b1D
26QHo0zPpNLhNVe6HZktjuG3V9+MNxRtS72YbuCKnyLPWgUd4op5bl19GWFXvp0/t/Ncm0T1j2qe
dEvzzFudp98kmzBvzx9zebjtpSvbZOix1j5nYk7JDAgkdvOeEbY2RLvczC/WPGSfKtOtTXa1ckRQ
V0wnmgwwPhjMW814nYL+bmBiXzO5D+cRfsAsnw83m8C1WCRkNdlFzFP/Pow+UXhn8zZgsKtNz3pA
Kvx34kIqRyIcCJOudt9AZHgrZieBQpLt1SBeIQ9q8p6DHjVP1J6C+ECOebjr+oRx+pyrlbZnEuYV
bBNYFkoJRUg6bEhaRcmMqyFmrNHPIYDx7HfA95AGEpQQnUlL5URevA0rst/xSbDAOcnKXcCUMMVF
YfUpdMAMX0izsnFZEI3CegRzk15e9NpYy4VFQEyxZc+1zMdwp8AUy1BPTlgmw15axa2M5cgmgiVf
mr11z+qmx8cPxmmYgU7SjHYyYTxFsJ4aq79rmSxGMwMKFlQJEyriOag7sRsi5SUxgqOAHSXHHQoP
rJtEKg+qch4ssZlsNiwe3XtIc1Trt2S2L3JGEH0m731aoYZd6MLjnoCG7vSRCeWlOHc5Vvp3STHd
gT9OpeBWVKyU4cHTw7XiH5vQ2umNyVgIRI/iVceszTaBpx6iGnAVViP/NorUz9IUU9DKAOB5agnR
NoDl5/fRWHoMX2hLculgNhC6+AXnbU1UBGc50IhJGBu1RM6s906hFi6W8yWE/Hsx+O6AwCc0p5Xc
mE6M1pyHgrakZANXeoegj65p6wFHx6Y9S0lRq0tCdTuZ0R4CnQQ1uzmr2rtoPaByr/RrCKt+BgmG
9qVDCR+VwUGdpfEh1oCwIw/ni2q+tr0X1fOCla1gqTHewLVv6uAl0Y4JcygYYTi4aZ62LL2QkqoI
86MuXSlZcUyM/QSKDGJjA8FfOmsI2YDQ9zBTkfvH6P55eO5jq7ccU4fbFqXNoRaAUCM86oVfHH2M
3oUa3WuzYCou7EWPgFTieq9nSVWopevQBtqOhJRALFqtcLYOHEN7OHgz23TCGaD1ZbAqA4GkXHab
amDYq7pZbF2mDNCvOjmx2ewajW8+giJIwG6XgmgOjjhoQScQJRWn16qoN5kBrkxQ7mfeQs4UvGKP
E+E+zOSLhEleGa1yMpoUJFuwoNvoJge6lJg8bmF2UCbtHKSIv8Lc2rMGW/saebzmBEs/OAJ4fiJi
eysXvasHOdOl5J3ILtzUiZ+TNMBpUY6MsNTF0Lcru1VPXfARZyluhWffeh/QAKRVuFYjUW+iwDv4
XbkdihHRf8KbLpeZPZNAs40uzzmwgQWQ1WeIbflb8EDDYrKqj3lxG8KPIxtQT1ejxchTywJihRPU
09MqsjFtx5Eb41e3ZAjR43SIe+D2UUpWK36qfnLGma3MNSdWvt4PFFV2xa1jnetBW415gywar1ke
I75rrxLln02+oZdPz54uncCevIehmq3+5FaI7zF7OkPQsNBrcL//Sysk0Cv8ULpQQfzy+q+tkD3P
sBgQGAQIzey1b6ULzRAyfSL3WNkpBIvMu7xvzZBQaYFsCxvv/4RU33ohSitTtQTShv9VWb9Ruahz
D/e9H+rnd67PP/9uYVcKI5hKwrT2ShOfh6S671Rq8FSzEb2XroiSWx3Xv1Dw/ZAnjd3eSB+CqICp
A49YG9R7ry2uldxdjCIrYYlhTm9wrmRRcTYILR6By4eRhDaoSDDP+MGTr6oPhgeKzLdv2w4XfVgn
DcJ/9jBTJo4I5pczq9bP1LVfFuuEq6oR1Owcp7KlX8K8coRvffgSrADRolRvkuGhx8SVzBRF2NAc
bNhbWqIsBKdMXVzQQSBXUpZR0t3qBNotojF4KCZ7JdUeRMXBW5h6e0i/OEKl0lsOIpDcccjeu84D
AlaZ1jIYGfPTnLGX8Q3vPRxZ7Fk2dlT0BCjdTQbKhXBi7g/LN9wgpB7ImINPOfbYWHZ8Pq94YkAe
TvzxQS6vVHhCWud6fXEzmWjh59FJpT20RufmUvFU68NbDRtHiplcWwylpGKpyuMez/fsuIoehtCt
CkRLxBzKUbv0ycQYBrGtKTS9nMUbdlZCn8ghUY71NKQrU87QiNhXD+MTmox9hQe0ieK1BC0DNgkg
5SGrHGaRB80qP5Guvoiov6bS54CVjJcBeLHdKGffLvZRF1/COH0NctMJijDem3Ls72Wj4qSs5CXa
LDceH6fkw26rZisUgpSFmWIer8HyrWwvuZQkHovee7KwEMkMAo+darlg5F7Grrm19PgWQ5y8LaC+
ZWQzGso+jpJr3oxLDSaIPV8zs6kBEPyiCAPQVUDy9bR590pWFaCWdgCoDqPWHafYRgVs2+91qB80
vyQgOp/ks23mB3Nk51TA2ITgG5085LZSGD/3Qbaxp/5Wlea+tfcf6Kk/+H24WWrd6d54l8lDfyMb
aY3cQ1sqif858PVkR9405QjKr1VqWpeyR0TGUu4xtaPDSIKequXWYlDytVX1Z7qcNRx7psuBskN6
P0OhL5wT2znLl4VXoQeXwaMC0buW49nb9f20jBqBfTCUDkBF10ogbxC+IO0hKgJClJeqa0mqLpmp
Y+y1Cb/TOvPqJ0UMsnq8kDxYMVXAUILBnG/P1MrAlGa2HjK5dR8M5Z+78sDxIBiV4nsQqDVUQEH/
fvBTMP9w8P/T67/2rPJfJFNDNNZsQpx/NGnxo9loIdO4fjnfv8M7qEzB0M+i1/gyH5szT76e/PyI
XlXQAtv4OXFj/FbP+tMQ7Od3bv508CdS3ooqIP1Y76rHBPn5mxQ8E9cARX5iUGO7JoEly35dpidz
U3sH7d7cINZoma5QszveKobUfQMqMcyqhUr652jcTbL9uVMLhPFz5MjWbB8BBpUq1AJXtj4CeW14
+obeUa9fC3BH1ex9aG5n15CnXptm/LOFkGghGZrwlWd6ov2Hu8dQUdZ8t3ubJxA/v/7rg8jwhMwb
1nW4r7UfH0SMPzPImv9ppBXi7/lWgTAhYdjKJAeJNxNbWIb//yBqJKLx701b/nse8zsPIt+zH0uQ
n9+6/tM4tgrIyy2tjOEJHJ0hMW8FWYJxAlu6ytDDqfFrPFW3LfFaKq7exjT2uNzWpQ96rpQ2kjGh
AEE9000uwn+GJSpAav0lmhs1xcCuWuwgTBN4YsMMYAZIk9JYr2GlItxAPCLUi1/Ue8EAYe7sCSl3
6IhWaams7f4pT0gpqdqPVM82fUKh4iv/x915LDeOpVv3VW78c2TAm8GdECDoKZKi7AQhC+89nv5f
yLpZqczqqI6aVkRHd3VWUqIo8pzP7L329BKaFZxadoOLUOxFW1AJNivtzvDuWd5UBHeJ2loaWsdK
1K0WH1UmDp0a7Bp+rKa/kfLQ9rx676fwi2rY8DNLsZgbcpbQcrkcu8yNcDSUNegij49lzlRWqLRb
GZdKSUxYXVnLPpyOjS6dBhOrjjxt/ZoAR9Q0hiet4loBdUpTpnf1ZdS0515DBgJcBWXrtYy4+Mp5
SpWkcCKM4Mkc4yc9ehK4TmMhescPv/ZEZs+whHqtgkuFNTLx10Jf2r5MVLAxMLuSLLAUQee/iVAW
kc6PezPtnw0h27dltFEC7U5K8+ipBLNiJHAqB+OZ+folLgFHBVkNQTDLim2s1uUimRCq9+mKL7TF
7r3uCqBJLDZlYBtt0y87pbWLNOj2ipjIdolqlepjUTUsIZF8PZo5+DBdwHmFFcSqsltzovLStepV
1HKn6b09MUwsqLzJFVXjTdINXEPik1FRj4ozNiJllOArwAyTht/EOBTrWsoZeaD7tyJc2qCuQYGY
abpAGOzmhJqpdb9MmlGjBJmHv2ogO2WaKPt+eDe9eNuE8jYRIKbVvDPLGkwgi9vgvi63TKr2taGc
FE0jeg1GjC8CPEf7jqo13gS8uJIwFPaQK6hqhMihJLC20qAOpJqhT0rL0Nz1oQJMrW6AgsPMHadi
aZR9suz9gpE9mvwRr1M+7HW0G6xhHwQ2GsoE3KCxgDRScywVfhIRQmZRNbakVZvIDPNV0Bd7aOox
CcgNnl1peBaG/FSpENsMMF26mlwGK1LPRdcRXaXw+rT5ZBtmO+0h9iySEY3VuBamna7X8tlIQJDO
4OXWUIfXf21byR07R/Ngg+SAJbzkv+hAaSs5Gn851P/6+B+HujgHVvIlcXpL3+ML/hRUWOI3Ytoh
S1FcwOGY64Q/20r5G42qyfbLYoY+934/D3X5G/CNPyHgs3P8H/SVuLx/P9R/ferSfOh/6St1NZXD
WguDXUAyVW2onbaoIcncR30OhmgwJwGnCqOaiFiy2KhcA+8jEp5Bh7EULxVMfzG4ZYFhlZV7EDWA
b0SQunWALhofOsmYcvbabLeyaQqWDWQNvhGOvsZ/LKfhZLUot9MqRtpT9PtIUhlBm1HAiE+4GYvp
6OvpHlDCayBXK8U6N3F3kQnF9Pt2M1QmgqxYczRBIeFxvFE7Ze01036SRgyFqf/pDc0FcLfh4Hvs
mX2lpAR65BVEWS6/iYOIUVLT0q3RQAaVWiw+XVsgUQw3mG3aTWk9EC+SVecmA9UmyesoSe9DWdzO
igJffatSQjfbhvzDSr4pNTbyeZqtPam71MRvG2QtYvLDQekzOYUuTuuLPMNbJ8RlK9lt2XYLz7tO
JYO6onFK71mJ4Le2natXSAXUqbFxIYG3KABGyBj9MPnETltL0b93/MPnlCpHRfaEBxW99n+zVn+3
Qf/6Of3L4398TqVv6ozZoYjiM/fHjOenC0XTFIK5KNx+NAg/xj9UWMix53yvGU36vS770QWobNDB
yeJd+cPV8o8gb6ZGhfd1/vOXH50y7+vndBLUJlLlod3J6I1TjUpeIX3jM/Y3oC4ZLeOkQjjCjlac
bM9wWIIGybMgl7tAkWxBU27A2m4txbYSVxMoQxYQh+yZRYBCF+xTb7rkAylU/eE6DKGayDaRQmBF
fWuXpws+Fq46rEN1Nw6Hzm82pA169+qLIi8wXjPHCbHSVpvMu4F+KCOAfkJUqH9Yr0azQGIriaxC
iFsn1hknmWDHGBfQiATZwvSWQBFAPQKFNPRNf5bP+srb5tukd9u7DiDEetqM9+pn693Kpo0EirR4
hKg+wUEUW+v4RXrkYxNSDzhQ5grVbjBKyHgk9l5P8CJqmKY8QFwWkL0KbiJ/eORZmwwsHCmvHcrB
0faP3WP1xq25C8zPKHJkf/GOVzaltfdhxSyTO/0oH6K91lK9TpLDDAioNKhKgwUUyUZvRbA0V/n9
aAPyCeO1PC4NhAFeQ+FiFuzWE+qjfZr5iLEW1pv42b4MlGFOtalDG15NDPJzdNWR316LSblaCMhp
850sHviJqdqik77lr02A2uDk88tApg39tXsuqhu/WAFcQP2gpDZcDpVvCYNUXI/ZqhofwPib41Ii
4ZdMkMRGIJYj2CFcJdrG9+pWXDY3IKBTJJsf0pwBuIg/+L0gZpev5Ztxl+HLgfgTLSL+JTLPaDG8
spq5GT9qGEfn4KZ5ZXAjMIsxFpQb4fNYuNKDx3zplbyqVMDK39qNflYB1QLeWYvo9w3gubx5AXHD
NFtVIAGoHsuF9mq9NjfDexE6REMvrMfgHTi51WxjcV0Xx1g6RBODcYyfPGyJyIrXQ17wqvQvOgSo
76/LhNiAGvdpfEZFCwuOFat3FfSDSrhUv0SvBMwbOtS1P7D1uUOOxDhTOQ3vgEsFxebmsnk4py0+
GhRR5AnIBK0tGNpTUWvtKkIOnOvKpiCcizhLBo31wuC3Z+6MlAEeni4+R+fkNvwQn9DI0T6L7/LT
8JDc9IeKT+wM6kN98kEONAYFVgdlavdPhCgcxbf60Yj5ae/l4Bh8CgfjKJ4SeFOX8SmJzwMQNSpT
5Irphg+9xROVNeReRN719Pl2MV7CbmO+i+/E+WDiR3mX7vvHWAacDWY+XbaP5ZuZXcvgxJZtIFOS
+tVbym/qY3YhUFoNloD1Qt5HZr7AfItEGcQwkJcJPvk6vuqPU0ZCyIIpwnOVrsxb+VEAe1qjiw6x
ri4aKFTx5Ii3ypkb+sUQjsDXud5I8cLPa8TbKl4XIiutPcETV7GzM4CE8RJnRjSAHnnq7sQ90krk
f5wVZ+MzkFeMcRX5On323k0dOCQr94qtjbYH4TcBxGSrb+O+WxV3FVSl4i7ZwjAnoo4rnmUUT3RO
3iRhE9V8ayMMSS6eEZ9EeY5uT9/LjVG7ZeiItQ38yJYydW3CxoWgCcc2Xjapw7XNfxTT9jtzbZmw
GGw+w/27lVb2toZR2J3z5GlQVkRABJXtBxPgsUVlOsnAD7YW0qVpojN8a2QE9qQCZrtUextslbYV
ormRHUPFFu4UQGZuPp6M0iUsubvtTx0eGFFh43wnTXzK4+Vb2m8bw421RSdQJ/BOmq4GE2agldPK
i5cTOrmBLE4wEQzlF5zYhr4KgfIs+g9NpFt18ImYWfQiGd8/1e0au5fXr+R+WyWT0worBPd1wcec
5adPn3YDi4OgIAO8jN0TnoQRTWAj6KDZmV/pZ449ryRLxWlFB7k7Wnem0aabEOfarE3MQbjS5EXB
exRrh+OnbDBtAPmM1XVvO9bLeLjF9eFjeuwlxA4iW4FlhYHaXI3apagTW38r8l2N/VZLblsMHTZL
uqW09G0Febl0wOARJQ4yqL484OIWnKh41aCCaE6KQ8RGWLV8N/ONvOs4tn2bUIZFHV/5E9INStd3
2x3/nZ7FdTnu/XIL0bu7u8WdoDvShMfu4RjwNhLXmr4zCQNnnfhYtwtMN0gyOdgYhC9A63RL8qm1
xAE8nT172mFcq8O7Zi6N6YwOoxhsgPZ5fyoLp8bd5N+WSs4qpLL15Kxisa5XVvne6pepRQF5wDGl
yTu9PekpR41D6Ayts8OMHtwi84lVXq69YqnEr0iajWAnt3daehP1dgD0MXK1e76WUNHq0U0GnNAE
n2dkRPL+diPMD+pDahLzfieyjcgW073cbskI5rG8HsG0lSVbL1eJegudmAgesTqPxhtYSd1c+/ob
KJVE3gACCTh5dhI0l9mP7lL9KtmG6oGzXMWOX0OHfB3ju9xk7ng25OsoO31wnLFsh7RaZtI6qV25
ONTXZhU62WHWNKAk2CUHYYMAbVEtoku5Ca+9wxrUUZ3Qfott3VFP6WpYEGFjv2HGXxir0VHsYC1g
MsgdhLELXlwywoZV0+yBV/K28znAiVskwuWQaytLt6MlJwVvok+9vFr9zRSdJK62cW2NxyhwWq7O
zpVrZ/w3a8HkOVWKwBaiUkRAZX8/V2f4yMb1t4r698f/rKgpiVXtT1s3Fe2XipqZJDlXmormazYz
/tn5EnPFcpc+FZM5USgW4/CfFTXTTYj/hsYWgHWr9U86X9n6a+f764/OJPdrRd3LFckCodfv4ik/
NuN0VtOaRNYkhzYRnPqiuMhEPXJkBZ9yXe6Ttnwrqh7KuNVsSJPjwh4kbSujl1m2CBjmmOpoLotF
pA46ti6K67qlEZyjOPyXpp1WTdlwrb36cnMyzIsPhlWSeRcbpZ6z+FOQbcSRSpS3jqfau4o903sL
xUGWIhHIV5F4rwaUT4bsGmTASNFNI0JLU7viyNL17AXKwWysDxR4a9VvcHBF0Qb56kz579BCsiKN
GYdGuuUKE2WdYPTNUutrnqlVO7XWrUePXBgEJ0j3NxgYsAT57ZtVVy1/lzOweJ2ZM2OdP4OLoGYK
jGgZNyyr9CR384h7r9be8K0cMCkZxM7OGahPVZiDWKrXKr4hvTHWLLUWw7TlpY9xX8Qb9j4HL8IE
6NebWfhVd1QNfQmkUlPOsomIBhG+JC/rGJJSlWipLWLxcEdpPI8iSSRweyr90SoZR+TtzAzBRtS5
aVnYfeWhuWq7g9AEa0+NN01G4xGNy0rQUMh7cNqBFemfPlNIDPh2xIlesgA364e6fhzL54lCGVHR
SOPSGiGFZI92Fzdpwk3YJd2ywIo9IIApcb9TKScK09nOuvhidS0YkMMOXeQg2Jy21HejETWrOORg
GiPHbBratAIqjqrUL8TWDstwZCOrq5i/5LhbBcjpxJA49iEwuK8HQV3LU/1eEunO633bzRHvuKKq
EFVxO5D+rijTSkJ+svK1uwabpVQn55yNfkpsfG4at/WcIx9Z40j+2kNN6yGL92barlpzQFf9rnrc
ZG24jnPRlgin93o3YXU61gdLZneLnwwvc7r2synF0daEy16gVksr1Hu1ThykkVoUdXMijMFFPSfE
8IIlmwCiEiq59BSIm5YVppTcFkTLDGN6F6kfNYEzOcEzwII3Fd2FzGJ+IJjGiy8DE1AzcsGXEDQA
C9AwidVoFjGfJD3fSHlaIscxHvPegnzQb0JCcAzLPFZhc43ndByd0ilPe+hDYPyJz0mI0UmGx4BQ
nel7us5MQWg/QoAl4jTu2VDYGWE8pBfh/x+Xqb7yi+w+yz+aRr2LwciaJcgTbc70seZ0n1HqT3pt
Ee1Ws9WdvR+dAF2GSKBozgbyRNyyc0oHE3uePACqQBnwFbJEV0GOyJukrkoURaiJur6DYQVOhSSi
1tpNQ19uWx+OnjSHFaGRlPZCQYCRFkyAtILq4V87o2UIOkuHvzPuOPpx7v/tBpjd7K8b4P/0+P+7
qcAhsVybaSLfIXgGF8FPzxvSHSZObHElcA2znvjL6EeFJosLz0Tv/NtFhYUfBZGGpWJOp/lHC2Dl
+4b3V8/brz/5byNaxYuDIULqset78xSUj0O1zBFtjkLxqUiJ60ePbosrFcVJPKNGDPwD+n3Toz/Y
xbsU5ckcWTPyuQgZrpIFRReuLIYn8LT4bfi4m/j0sV++mOf43r8vHrPHKO9WefypRsal79sLxEtI
uPrd0Mk5zdihQ2zHsgiAR+tv4njVxIc83I/FWSdvBvVkRFkZvMnFM2qfTCXtpTEXVrbBC6xOV9/f
jMF2QIAiXmDzJaE7eY/hgEnuvo/fIO1Yrha6A8WzvEsRUnvKbe4hLXTU0FbzfVKvSGONHGHJiVLM
FDi3TTHf0T5Lt5TNEYZcfzmlF7U5+v17168gDxHXjvNCPyoaMkbq0xsTuptsU6Ia4OpDx9uS16Y5
xMRmFjuXVTsxN2bpgw/cTqxFDelSXUPfz3DXsSeUliInsr4N8jtPfIrbo4TB3joU/lrqV6zXq4gg
cTK0wDIhns0g4xf7WD+Z4FCDkWDXHkh/Tqux4EdMBHxqVwZkYbqjrI5MUFgVCdZWtBQFTPJw4RTt
WcKdDlFfsIAh1XZBPLvv4khJqE4Y+KFXmWlSQ37jD05Vp+ugrJkoH/tpSXDs1B61vnWnjX5VmPLo
rJWK+hRaN9ZITOOtZD0hx/bSrXTtMZeTcJQX0gPW89ZKD3G1MQp+bJjR+OQX/l6+Hc7DxRcWKwse
S4qWWKj1TWdE91JbAjF1tSK0i4v1OdwDc8mO2jbkEOe+XCQvyUv3KW3p/wjhHi2sy0vrWaP3fBQf
pd6JuMJb3p/bDCLzSGaOifFaNQTHWL6RsWKjVVs8mfSWmLnXdbnWAndSi2Mypx/HB0E5KA0jGIxo
UbRNilVb3YBcCcZ9LLw30ZYwTBvNJmFyejXaSfeinP2VuvG33CXWkk6czaAtP4qJHVUu6iX5SX/y
zxELSmImhB3aI1DcRMXFc7r5RcXJ2aPvXOg31sE6SNve25Siqxq3OWkb4rbWFnCz8sCWV6gsSh2P
+7hGIpWTluQ7EA6T8hGjG8VGyd5uFfLExKchZBnISPChDB/4i8ptOC4opMrspB/4/4XkKIPbEmqB
h78DEslcICKmvntrit3ovbRavLIYOUpownX1k2EDcartW7KWH8xmgTcJH5217a3whGJuDIgTSt7/
tbfJPE5nZs/xbdJq6IrCZfE3QlL6nl9vk//0+J99D/tpqmz4+d9tdUzqf/Y9sgk7i7sJbRBXx5fr
RPsmiSwWeShGP5isXzZ+KtRXws/gwigiwCvjH1FaJf76XzYJv/zoPImvfU+bDrkhJlK/E8CCBnPb
YfTyqfFbYZ0U4wepHQFC6PpVnTNUxCK8JCaTHaEfix3t4WJS2qpF62wIm8EPT2n2oSV7koD5PE9u
l0Quu2oGYUQx0XoE6bPYoQeRIV81EYpNi0EQoeZEVpGMvQphSoigj0btUWkfNROMRuBLqt1l2jrS
0DLqWa87XluVdppxfHRytKGuFVxfor4UKv68k5iIm4l0Mk0dDSdZXYa5RzjAzAIPXCsbtmZ2G6sW
9lna7c1J3UY6cQHtdYTw6QcVASfVjVz6yyEdAXTWG508X8UL9gWZ5mbEGI+pd6WQTKZ4B0LosVLD
1bLKbNsGPgGboQyCoksLpqBJfWsl0HPk5kYTh8sgsGqUVMIu9QxbBeeoxLzT7AVQTkO6jkZs0Gre
0T3mpCxibvOFmCU91molrA9+jZemaWY5Rn+bJTA3Bxkxruh567bLrkZN1oZyFfwAcYiZZEuzD00w
Mh4nlhIgFshOlUAXVYObyqtwraAQPntzN6jQFubBABh+fgANIxaAQw52sJey41DgLhajG50Gk2gj
V6HhDMX7lvYzoA31ZERntKUa7enkGdgWLQWKyPxbnXtYce5mBZ6Z0F8CmlxZfh1gadW0vnL7olO+
g9deDDTGFpNwi0ZZIP29rXjxaKA9lBpcVvq2TE3jQBjftgpUwZGw89Fxl3PrHdODK3MvTk+uzM15
R5cO4P7GD8tjQByN7COfMUZmXBie3Ub3XiZ+IVbVd+6/9qyj8kXfqFDGIjfAzWv9/YwH/hSl9ZcZ
z396/I/K2fqmQKUCoCSBmObQY5Dzs3TWUaxJOvi3+W/8LJyBRSC1ILhRZOpEUDCP+THhARZhmQx4
dIXo8e9f7h9oG+TZDfB1Z/rbE1dnTejXk07JCgVHH2lGBrauG0h9k5MpzfDomzGj3VI4otZZCSmL
qkKEOFrQLjvi2AyrMaQ4TkrtaprtUsL2wfz/+9GV3RScUwPv1kIUbqJceRTiVuVDTR3cIDoLNY6+
zu5HXEw4QLTgEsSZE4oDWRPmcpw9gZ7ZL3Q/OAoWg09Vr8nJYko9lqMTZ4r/4LH+BhTgU29hyCIH
luDB8M7qAIsSFauLBJFI+0QGrJlI5kY3mnXCVw3nEYplLVv05zHA+8I0UeIPdq+WL5IauAqnePg0
lkdF723iLa3h2MsJUDxYV2G9MeP3ZhiWfh27aq6dCoYUelIuzCk76p4CPEc7JMFlyER7zHvXyrJr
IQe7wQw+Iy8HCaS+e1bLVnJKIFz0dkRCey2Zt4EUM1a5y8PYzVir+NrTYCauwSSqkPeJwtwE4Qmb
6+BR1pgUy8J434qVuq1Q7BWS74IPRCOVArnzYB00NyYvnZhVsaMLtOtSVeQY8PJTFpPyBaiHseFH
UqjPzFGYWOTKts6q2pFzxhRoWSiNRs2XdjqTpxx9Z7MoM5nTalql5kz2uRVa6rr7Vr0PxXav+Ii5
q3CHaJgat+6EXeERIFWI0zoY3vVSNJxOI1E+SVtyCgrHF3FpWxzE4HlkhTUMtXSH16pCLMuQ9Da3
2EvVuvHWjvlFD3OCUt7k6c7ydEcOY7syz0KduRkLzrhE1Bi8GkTTSECGeFPuENWdy5otnaa89YNl
3ZeRdRj5sNuDPBjEngeXwtdfSo9JTVMgcc8qE5WLYCZbBogndHaPQlcLjzFYHrysheEP/AaCo2UJ
J/RHImhmbSKtNCuYpiN0a2ukBYK0HmLdQYztDKq/qjwYgpJaOF4GCIzM3VxBP8y+XR4oT7V2I9Nb
jFV5F8bdQ1FEK4m7IDXLdZ1Q2xf6vmSi07Kwzblukq5J8JfTe3X9Uz1aJzrvraEau2jWHbSxk5CM
qFOaA7aD7yStArM9KEJ2ak1jY2XVSmAZDrrwIxVLp0zODZqdKYBjK/IkQ6li2SpBdB00pxxwq8El
04v7f+0FMMP+kK5woPIS8g/mfxmdQJn45QL4T4//cQEwOlFk7N6krPMwCK5fLwDELzr6GIXvqP/i
mtK/AY+gBEYizyn/HTzx4wrQ8FrJjE+4Mr5P+f+RbEYy5tnIl9nJX576LKv5Im9TxlxNoiiqdjhg
olURFZa+iCCkrgroBytSBdRomzY+H64cws3RqMucosQfz3hTMHx22bHxu4U13cm4iLzm6md3efcQ
I3QQyCPNMD5WCp0+snol07gQrLUxGS05QB4A6YuHpm0cKUpLsXjp+YltUe7YForvjdWdx6laUb4f
BqUlJaGU3oC7ZovKEm8KuUFroKhr3Qv3cVCscgJ7asMkPvA0qT4nWdY6NbI0v3seFXkZqmxMBbld
jrWAbnlOYywdNZM3XqgT3B4WIHtGccP1sYgYUE5qvkuFFKgq1xUT3phc3alYqNo18xkLkQScbYW6
vVPrq8H0u5uedDlxQ7TERCU1SxkMj5lNZxIE7vtMeqBJfytHAxcyt6aiHcLRV7BRusaYXeRSe0n8
+iYqQUcoTWrHE1EkgwrGRj0JWXxIM28v9EgzNMy6suB3hNunwdYrOf+0YLZikV1LNMSi9TW7bppb
YDArqZdvRm1wmjR9HKTp1pTBPobVKsnjO7PI3SQOT+QrudqU3zVafa4l8D8KGmJ+oYWdFmAwYuM0
pOqqaWM3tfLHFppuEikbXzVp/7Ulzo6zWYo3SmqtkEjeJp7o9l0YLitNPRbdxFiJ8JRTxovNDSOt
vI6qFyl3XUebIpTdUTfsDEetoVWXTCHtafJOIgmbhlitCeHapYj5pqheJjhqE0IDpMZA/LDRrNsY
7F5AT+RX7badAyWLgNFDVehWBlHT92n+g+INWaWKHHvKJPvffK4Z4HBIbMIvQfCrSf33d008Lf/v
59pfHv/jXDO+0Ymj+pMQhcxywy/nmvFNJo8cEo9CsfrH4fVjJkwTb7LQZGZs8GBrNor+ONdUzjVN
MmBf8DUh6hj/ZHk5F66/nmq/PPHvq80vp1ohBqFeNvOdmTyrNbKL4dYwWMQ110J9+PIinf74ov+T
tekJg3VT/+//+2/f6jf7kSCYE2EWfKscpOqo3IryZ8swMvIfs/78999KEX8bTVCwa0z5JeSUOg4Y
XshfT2t8EAymAo2fK+QgDGEVo2lIhGOPzyHDjlTeJTjyO2ATjWALhXZNPJl1jdEsQ0mnrNI/CAK9
go8BcxBS+3kWGVCQ9AvSLzv11eD4NJVx3VsdAhBprSfFIcpbR9PCu74TIDkPu4nTtSZxVVPvmY+O
SerUFlIm6r/usRNIf0K24ymoLuWtV7xaEqK6eJFRvqHMLCibeiR9lrhta3cIToKx6VgKceLy0U/b
K9ZdlMvs11Z+DADirBsciJgepDF6nOSUQb31SjV5jhPBTdPwinmCU4Kh3U7PzjDAWSthWslcTwTt
scqi507/FLMj2AbCAtDotR1aamM19NwcfrlrSgQxek5uIfP3QTrKYreT84e21Z2ImjeHfOYV96af
ky7nb/ICiBz6ax9ng9ndaYpiYwyrGd2iaYYOJGys1MCoca82wib3WRNKtU3On5Mw85dxzU/GVSne
lS7dBmOwqr3bvipvtY5kVPLHTUwrCvCJeIEB2e1oC3o1+iCz5KYSMtfXiG8nGhjmAEF3Jz186YQ5
zsYNaF44i+0yMlaE+7Fy10mqeuRaWZUM5D3s9hylCMnKDah+VyQsZszhL4SzX/e9MZ9zn38rv0Wp
fyiMdz/70LPBibtPWflQRvCp4usE0m/qjGWYnMmscdFPUjwSVMvcQCEBx+9mxJ2TVE8Ts5ZBadZy
qtitfmLxd9IHFXPTrVaId5loHrwk4CWZ+YFMwutgM6nv+swf1QlH7FFZTiOKWZFqFAUpCFBPr85+
aq2hndw2qeBTmRCjpXTXQrC2pHrYWkz8oeE5ogQhtPfXJk1MEjebaYDT2rB+DgmraECCUlKzrbBY
lgKJt3WQfDW0hUyQjgHjKSPEQ9pIl7y/TIQyyfW71MHhFIKVpCcULIThkrYrp+wx9WnZsvRoZFDj
AvbnOk6cugL/ForgY2KAhq3KVdlMno5EkH/yii7dBLUSbHu/0teGgXhXUXDaSiZMQzldtaO6jDMV
4XuLJH5Mk3fR69dR/1RMyAcNcBZWLZ4qzYc2y2JdV9wJe4+ZZw8aiblJEiDp8apk2QhaaMeMHPkF
R26QVzq4QXZZabQb9Z4VRPNgKXNCZN8C9wuHnW+VOzNSYYsAXg17GrgYDWLtVJWsrvoezX/SlOgq
DYSUTCSeIvIrcarnQOr7qacGgn7YhM2dnlLvDCR4bKI+tRzBQ4mpD8a4FttmZ2ZFuRxY9Pxrb+Hv
o3ASCfHBooFnD8oN8ne3sKH+egv/p8f/3y0MTorAGwT20txJ0EH8IiFiRDSHl3FZzLwGWpYftzDz
cjgODOAVlcnX9yn7z1tYN2hJ+DeWNHNK/yGNlG/y9R7+/ambv91XZFCXJW+Pfsf6GCp50TcMWFo3
ij27M6z7WHo2rAHLFwN1adh6sDD9GBV+KD1VNQxQ7I9nY5CAQVPfKhrnmYTYIPDQsWPvWhi1/5am
5KAne37IQ0dC+tig4G/Fc9CXQKtME3Yy6ksz+owJWutCf0WeKpmmKlpWKdLWev3GqKLjsOkPXogA
3SMVB9VwODEwGV4alcNRE2fe0Bxz0OcgqgG8DcVr2W841W9HXaqcZqZh+uAYCdq6gLG8GikEZc9D
PaId+DU0S1LfCBvjUx1n7SYdM2capekkSShx/IG1AbmxMPPmVYKPq7Noite+RTSh9d1HO68d9Hn/
IE9EruXqCgJr54pMbYcmeNWY4nbMYdbKPNgFIMrgbRjOymzgyf3o4qM0VlngBlOx6pXkPA0YSCt5
G1bRyfLxGRqSKwIk6Pg7SQckScycymiXNYOayOPK1mBP4YXMk11V3eo49lhnQrcs0dGL5HhVkCIK
S9n0VXgX6wHLQa6FwULAlDSHiLSzoW1Wopg/6oL8YonxOSCFXet7JGBzjqPpbUY1IpDupjPOCS0c
v+J6jnIX51B3SReq3TinvVvdHbu5tqLylw/WgAqHYHjZv6/ST5mw+KYFGI+6iWYAp2CAyLLYpz7y
bkLmDTLXjWcVBbzSr4vijELWY2eJLA3h0KsPUowYCLaObi990oQ5XDVevrHYU/r6HewBBDoEUYTB
WlSVguYTIO1FyEc7Ttad8qIFD7IV2al1brEvKQHQjcFNjA9L8u3AuEv5dfpgQ8MWBXSdugWwTpMR
PRQiQbo3+mVt3FFXaZHJGMgAI8TQjdumwW3aE0FXRa9lqAabqHkNUKv6JuVLmADhJUqcuVjyAR+K
2ydxC/EYhKdJqdxKrpdZA2ME4h8fhVSCydEZ/U3ghTe1Hm+gYfAqJ4iRmysEq3LVzG+coigJiZ+j
SwRxD6O1mNXhEQmm4WWenI7AVU8qKRuZoO3biFvz33yaM8XnSFWZRsjq95n5353m+kxg/rIs4Ej8
y+N/nOYiqWMiUlPM6r8vRsVv/BFDPrA+HOnsC36e5gquePom6Kd/HOdcLz9Oc4WMDazvJohAlf/5
Z5kY8neEzpeu6venLrMn+ToriqnEM7GwUlj9bMImcxN3NfK+5FrQSmSKt5LVjNF8thTb4hrWwWPD
0mtbCv4qnPJDZ0qHoEDxYXSfShKgFlC0TZ+CAvHeRV24tnGzHoTXnONtUavTsfTUXTjKridRtIX6
BpnfRrBMgG4I9lEpVDd5a50Scr53wdhspEHgZJYWYpWcBjkiyGsiXALZ9+RBzJER2mQ1GHWYzOm0
rPhMQvh9ba2PKGdojmDtKbVmElVHNAAukV5p06UYnrNEI6c7oG7syRRIcD2YxnQXDu1nJafeKRhF
JDFKvyu7emuoMVqGvnGTTjeXvVw/xdBiUCJGaGkit8+zS9IlbhOobuNNzthMx6HX7qq23xgqthhx
XJvxoWkGO01blqFBtOoBreYSGSItkE8R0LPnw3ZF7leDEG79q2o+SAThKCpO+/lz7AHnsvPSAgkw
BMcSyQ796So3JfQ9RbTJMCuUJnLIrDn+f+7OqzduJI2iv4gDxiL52t3sHJSDXwjJsphz5q/fU97x
WrYHs/CrBwssMHB7Wq1m1RfuPbcOFLavzY2vaZ+NrLupJSlwQg2emOpESW5jinKnh2qm8/Cd4tgZ
0wmV33OTZ/PCRUde9sO26rrbMlBPbFy9fi62YeiuNNyt+picZFZoNGI+qi2tWTGhQgXMoMZHWjRw
6+gWMlG1ah6jXKQYVwSBiIJVCjJLPtodpCQrPdnZI6uNrQp+32WtyuhvkalkURQtkqFtZ7y1JTh/
J9lrtFdK5W5mLd+WIUB+Tdk7Gg6azhwGtj2EpKr+Dgepp9nYsuCFTbGHKx0FS7RsRv3S6I40rSou
jhAUtiHBv4VKvIs+3hAqvmX0tS6S7jYf7GeNoFCMsHvVgDaEHClz7y3iWmDl3QBaulCo32md8+4M
4xcYlNyjQUa4uDgJP1879GEqAS4Gy3OdMjy+aLKrCPFuwLGJ0Q11VM+lWezV6Sa2rucsJZZ9ZNfG
Rxeg4o3m6W4O1K1fBQeACp5JuqkT2ZtC2rBQ7qj6FVTpEDweaQSaus0ygcSsx/PUnAzL2PjjfKUi
51bJ37Ttc5UXeL+gfLcO+mZdeesV85OvdCnNL/+21MAYkr+60Ohw9QDBduBfKYO9/2PPfzmCITCS
E9fGsq4yif/3ah6N/g/n/z+9/ttMjdRJKD5fxZICEf/3TYHzF1sAYlXIHfjZCC8NtvLO+Aai/uH0
l1YAXvL3IO73ZDGGHGR9OP1/fuM/n/6pG/fEdjcK2A4A/sIAeQytS1lFkn7aWcZd04enickVxJI8
EuQ6BvZFG6q3OBsJ9LU6lMBjdBp0fHuOeki128yoVnOVHjOtJo7HeGolMqpr/WMr4hTjwGpQ90kt
RYQ6B5rZXLlmCccYsaWxKJvY5W8dJmORhY6LvLzxMdUB5CIvzBMBp2gTDCjm6uI+tSu5qlBOoQ/B
ncyv3BEP1tRv7PiLlST7nnsELuIXnxVGnd6okDQDy181bbYJ8X51UvZc4lSLw3JptUoLPs0HEWcE
iBa5IuSsW9z0qNH8ZrgzlPc0y4524RyNcdwZRnPQQtjyUF5mxvhMQJYG/wGSACyoVqAeJ72+8tUZ
lV4x7ZRKd+C9Q5du9Z6VhR0o+0pL/AdGJCstVM5iqFaUtc0q64Ivna/lp4Q70g1tqj7Y+aAwFKWh
eMua7YRNPqte22bepUa9JzQIqMpKEYTJh6I7kleQmCOJmn0Nqpd19tLQg3RV1smDqxMzqhHV7IL2
oJC29y2idNxS45pAqnxZKF2zL6r0GT0WiWthuA6hE2/53V8bSvKArjuAPUJYQWxyXyuY3v7Y80K2
wAijDSzzCNMkF+nfzwvoRT+cF//0+u/1oms5nENE2PL3StLFN3EJgwHVQbVnclJ9LRc/yEuYwSM8
QdfnuqZANcdz/q1eNP/6eqpRZcogErl2/B15ifRGfTwxfn7rQu4eP0zhVXcCRzwl/YGAaJyuPLmV
4s3aY4mVLxmOBtY+o8T2GNcrOv1DZWoEADFdqqki1WPfDjuFRLOgNg8ihuUsZRtDvNKGLyHJadFM
rKriipVBzJTj9OtRab1Q1BfNfzIzNwEWYzlXrUYqqZ4wZg6ZEyOy2OdBnq1jlBj7IGb1F9i7uCcF
umWSaOqxu8Z7GeywPSXXGoyZulYPk671FzfxXYRlHSlZRaav+WKbb01oavedqcCWsaKtFbQHCGDL
ObPXc+Gegzzdljo6tiFkead5Sqc6i0hHV6YVO3Me6lWtvkzJVZdl6dKI8TTMg3sPfIkeO38OtRF5
wSdIuATOQvI4mYHrmcTFOeldoXfbKDRWWvYqrPhshtg0MPQkeOprsXLDK99/sYdTWH02OVaqkTgU
LDrxJyR0bY9xcjoJzH+9WSxklFnS9FeGf3Yz/zgz8ws1trMN1Ka2Z/3rLKfs2u1zauBPDCo3ZXit
i08mgufIOEHmpbbDUETVopBbNqcIJVTrgQn3xR5Rz+TKU9owEBncCZhfbSrWggzt7DavIljP6ARn
9IKqNl5PcYkG0bAe9QpDGNoIley3MjiqOLEzu9uE6A4n9Id6RZ5A3e0Mfu8TPBalNp5dLg9tSPic
26ODjJEjZ9fZAuhxsHJ0Djglto+4A8DLWls1m6/sia1pHEH5VFRUkqgKlXUnlZOdFr3AeiSTRa/4
XukotTuEloFUXJpSexmHT6J+gkQMfxsjzjBuOoSaQKe3E+qndowgPLv09FAMjOcILaGFl19F7tkh
+6yQf+rIQFvnoBtvAx11oxnKrvZKMskq3EB5aF9lcx97QpuknDk9xq1cXfmbNoLoUhTrBie5/LEi
fn2oHQHPud1t0ZYbpYdOikdb74pVTax6KXlhfL1HJ9mO2n3PwCNoOaWVYdGEjZeZ7UFhvwwbejfK
69tvCLMzQ01c21Gdqt6ffVxLfR3/0OST+fF/jmtpRvmxvUe19+Prvx/XIIvYlGJiMv7We3zTPcNR
ZF0hY0R+iY7iuKbth3TEO8K08zE6iuOaF/A/E7kg6pLfWpmSb/4Px/XHt/6T7pm1kwPJZe4OYgxk
JHWUmBchXMVTsk7DSWh9djXZ+Sjo4MaLkvSXTuuesqE+lTHFSWv39NmYzPvR3dd6+jDMYIwiIhYV
vBgQuUxpS2DfoBudTfDl5G4LWy8W3eDeTL64y+eCpO6UNDVYoO5WS1njDEX6UsbDrnUSfAR54L4B
49rjHH1KIJJTvvirRJ7nPjiiRGupozJtb4RN/6opc7MucLDtio5WD0j9Lm8mgLWjr42LGiGF5xod
fS4hO0zqjPJaz9VsGeuivx51PyZgHHejnIjlotevk9pHyWvmg7ssnaK6y9xW0Dei7nKM5yqoLux7
kF+wfDM5/rtEweweLSfI9z3Fb572d0X1KRN40t1gnYHoK6zRa3xjQZYYerEydcyllJv33aCux7zD
3580t0HI/LCiA16b7lJYpzlHU9OOdgQCN/JhFcwtWSGQqM6NkrCnildqlrBMbe6Vptkqfr4xCvpH
5RPi9GWUaAujZN8EsnWqlR0Wm3WNjUhRSpyDPoEuKC2Ab0/8itrsUYlYuwL47vqe5MnXiTtAHZ5Y
ksP6GzcVC7Zoss66cIN9GGWZV2bE9LrVJlLqz21kBE9JFh7DwqzNRZI1ykmvyxsSqSy5HA7XsXH7
x54xdFK2wzwOqwICYIF84l/PGOZ9P54x//T67y0k8Ez5d3+NCflYEgLpRjJsY0ZHfPE3iunbQgia
GsseVMfkiEiA94eSUP9LHjqEj1iCqF6p8/idklAKPD6WhD+/dUMujD6UhExZGjwCg8BkUAKktFvt
uh9ndZnqPIZJ6GJFi9FAdo55pU/xS2X5XwptuNRJJvGAySWfuwGsUOdstYpVj0ImosghQqRilbj+
vHNKqZXN77Nyhm8BMbHfFjhTO4AdQCXD0OjXZieaizYxULM1Gckm2mHrGOC+57Kdd4oZTzdTEune
lPb7ukBSZjRXPohZcA7OgxWSqF0bZzqgUzg/J+WdbAfV4NmVe2Jl07uFlyJbm+bqM1HUxwotfj2u
sszZ2E0HVYZg73jcZmV/7ojfM2vdG/VdZD+19r5wRihBIKATsVTi99A6WWZPttdB4ZQs6wdr+OLP
yXIY7gkfx6f+JbBfh1hf2oy62vtRuURMO1Xl3FsHfdwNGLrs5lrB9ajnGMXc9wHLsmIe8ubWcS85
aazjvIwQWAQUAvM+TL+ocC4w3Rnq1dfm1YskPvcRRy/tMLrU6thoxyrcM9xaaeIhmJAYJy9RhzUM
dM84viQURY29ZWOAlmNnR18CVmt9euzzBxUH3qjivQyqlR3faP5nLfAm52imeNIGsENsMVYhjvCu
A1s5ZQmClfx+au2LUQzLnozaUtb0Spm8u7F108sttE9O8BbVYsbpbr6nxH7OSjp7rjrj6xjkoosY
wmwG4mSzpUrMoX/zi15fGeZtUY/x4xwql6Y5V4XhrrgGEMaWn9ATGptm6upNFm2KeV7ZVaztohLS
dAYOiWBda6tbnH9VC5gjSWlulU0DW9VmQxlGDRqTuvV8Pz7GyvQlUQDOJIcZ+KneK3w5d5yAgISY
3apcHbm60DhxjYXaGJUquZMDeo9PYW9hbeFZ3ERhp9z/seek7B9pQmXhwyZaFkD/ek7iQft1cf7z
67/XYjjyv6WLf6vCtL8kQpjtDlZnli1S0/bthPy6Mmfjg57tb4vZh6YZJiYqOOiV/920/9YJKd/z
xxPylx/6pyospiv3RRr2B5SW+7xyCLp86VORbJJOHFsZHCya9xispF8668TQrqdOtR/dCPCV2ver
jMNHb8HVKLHYVqZQEOdgYmCJTsZMCHkGG+rnolKq10L2Nkbf8sXPI1AV6Ahk2Ax2BPtsJcZKYQUc
VqheHWthkrVTzPsqmUlXvrYh7DmV+aRB2U718Tgxrmq6lOcgWhbAsoIRSnw6bml085WdlBe/PGIx
WtYx8746uoLyqvS3NrYmOsTXIbewz+IAbiNxjoOmXqoBcY7wYEeU8I3/pNQsoNvwM5EItwrb9KrU
PpWwMhNdrGZTeGQNcBHUR62P7vlJSK0e16aPuL4nzJcxedonSzu8sSNjS1+4i9o3N653Pg8w5VpI
VHI2RszQZd9jyRZIkc3Q8LUtyiekRFLJ1B9q+iYXkm9AYsHsIFrQ7ts821bIYc3PGnYHjC4ripzV
hIiYvIRlTvKJigIMdMXJNVjbRqa9lJ67powvZkP+XjKwJSJBesab4oQXW7Z9qWwAI9kK1oLmVJQj
Sv9JygXIeFvF6AcqdARDHNmYDfgwWjQGLloDUP5rk1Z79o0bSnNopQXZD6qcMvgyp6eGI1e+CuQL
ekeez5RuJqlp0HRgTSbm8DToXwafiBc9KfjoCvZLYuxOkcPWV5BLh1hikqqJQeonattfpwgqMIa8
41daK1JpEUnJBdKLiNTxOZi8UVVOQ3f0p+A1N91Xt1caet8GpApL+RSSTMTv3ZHqjkjqPBoEH+M8
PStxQAC7/XlMhr1ZgstgS+5kn+bBfjAKokGRjxhSR0JiK3qwqKb2neB+KdVZq4Oja550DX42l4Zl
XcVMQJUhuo0dJ3srFCVBUgEApeJ5CB8Tw8nObRkS3WrV/SZhNqSyxF+Vehe/DDJPULGnZkdMlb0i
PxdqsiW4ogx7PRXpH34qWxyONJzAQDWV0eK/LcCZKP7SIZs/vf7bqazhlmOSiQFY4t0/rkAYaEJC
orU2DMhHztfC9vvZLIjNQ1jF2uC/9t8PZ7M8k6lcGYMC5WX4+hvVK2/gH87mD29d40f/WL1yC8yE
ofU9cGhACb3YNajUE1SuZr5ryU+DhI6rFi1hIhl7XotXogFe2WEPtnRzB+wGwIsVbDLByru2xaoa
IsQhUbAW+nQYdRzvob8ogQkZMpLKT/em3m3MIjknQXTb9dC9kvk5n4/NALFCH4pT56ebKAf0Uyj6
gx8DpxxCQRGik94RVhfXTK+1cvgShRzyge0NI9NQdpWZrXoBAZS9cZyrcS0olKIKDY3lXlTM9qI0
kdXyzkznbdArYqkm6ACdelMm450Q+dKBvTa25a0Rwdmop+6Y2rOzr1VEj93M7C1iZRkr3dlnxtjW
IvMInGOBiOxFd+vz0M7oBYjrNabydgyScxOyT3ZCf1ezu94iM9ykeJeXmUGn2VUTG55i05uB1KEE
m3lmcTIB3OjTDGFO5FmlBUhRiYsNwSYcWuTcGWxnBFnL6XBEDyCe9CYw2XHaGGmhDGSmBpcwGVD+
pCRMQUkC855Iv4rZ9is/vU8sezu52U2skripQDhNxnE1gVLqtPGKu1JbydllUG9nnDIrd7Lf7T68
Svld1NG0a/IIyRNzbFspb6weyVDbMdnWUW+KjG10F83XQ2ztdHJXUzO/dgjFW4rGuGmb1kHGTXIf
k+IqUNdR764HEKx273pgyE9GCvWh2QwqN0HdbjVAr2UXaYsIHhQtEsFq1yY3KaWBjlGDCrOgTlCs
4jrr7KcoGrD2dOZ1gHEGomz1UJoxJNFK34S2Vixryzk4Adi4or8wt2QmH+ByHOpry3pNxXsy1ZsR
sV5nDCcRA2xI3hWlWv6x1SnOKQNEAokStPOWNGv9+zmInPKHc/CfXv+9iydRRWAP0i3p9IKP822x
A4qHRlzgJgbFDudcWtW+nYPiL1X/rgTlbPq21rH+kkcjAfMmb1cOGX/nFER29OMp+PMb/zpH/NDD
Z20/p4QkZQcRYDC1/CcYy0U26suyhx6iIaNpiCTQYxu3lLvOA6KncgpSJ3hwDZr8mHj2tOr3fB/X
QWG+teGNGN1NYlVPgxMtDVABqqKuq9BZ2cjuBuTo0XyhvrltmFCh8SMVuFkndrQaxJvorzQU0maF
2j4tKdCYCQx0aGLRoP1TdeK4pfSug13CIdkrkGH7coWlZd1pL6J+rTTyP1/9KNkwQbtKRwMrNA8X
VoNhxk9RXyKVYKoZd1Vi3bSO9tRk1a1q+XdOJEhKTMyFmIZVUGCUtY1LU3XtUszKfZlocFzpcIv0
HE39oSRLcwyKdQxH3p8QAGGDab2mQVoXaDyiynxRzafYHm6ccj5ZzV0Gpt2dbmPfZFYHszXEqarf
mSmAWvDoNYF6PNpgbLBEOLlXNJS7LtETUnvTJeVeZKw4KMkf20S/bkpAFQMBnK5SPZeOclJrZW9K
sxd5Nc2cbljqY/oKDOYCKYCgDrhaOiDMHA9YzlLOF59IjSi7wslKgNO1y+xUMYnnqPLEw2m7HdEm
tmG8HSyIZeA9w7R9yCaKcpvNloDE20eUfrCbW+urxDY9VG742ZjaM0rEneZ2r2Vd3IbYuwqzvyog
ItQtUxUldC8lBhctrj0zH9HPoxpuwa5JXmuR3SUmfoZEWbBIuhYdYZkJEJ4sghMxmAe7HV7GUffa
vrtOqmw9gIUia3Y2+L4kD/l8X9oqzrH0bEXpFavbTVLY+7BS9m7dwfWD+NCrgKfTRW9Od43ovTrk
arDNpQ0XVrCCCmzlORLTrRHDdGLyFDjDzje7Tzl+AkqCDAFoN5LyGC6MgqYDr6EzhyvXgeLJt0Z1
XpS5OgIBz6zp0CXxJmfvVxtkbo/GFhQ2wPDgpgDEaY4jPReE4+5hQAwUjLY32uV5Qu/qdPH9GApo
qyY3O6MW3Xno5+A4pOo7E6bNyMRXt6xTyZ8pte6hAL5XNquSKa01S0Yg+PAY5FORjy9aE5C+qntF
XUJ6RiLAYYIOSWJChmBVEMZBPc+nodWLUH3IYzIDiBcoSgK5neno6sVSrdRlFbzjquQzS5fD2C4L
W1lNeLnTQoP5CvNW7Ro6u/FdSYONTj5mX+ZPRuPuuFQIKQlZhE1eziCnC/q15ZTHwkg9OJlrBzK2
YzZrt6y26hxf4/FghpaAW81IESBpryj5OMYMYHuMPgVhiOop42c7KFZJbez8UOyqoF22OUg/PcVF
+Bxp6q1LLF9n55tBt+6DXuctVPSqBNBESXClls+Nrq0N/ZTM5xiioBAT6SZiPdliPboV43XXCziN
+HTfnLw7UyyDNik+mRkNl5tDl550aIr2SCOmWJ17ajpA1C2Z32sH5IKJ/8MFA0gwqBEhNlZ9KW3X
Fb7wallzLVvQhRWJsC5HD1koGkr24YpyyGsNNrau7jMGiJoIP40hGmYSMzd9WdQoKkHJOMmdbUnr
je+jtvMJ5FSCcpHn2sEKg00Lq3CI/Z0lEpB6Sv86shIh1IesvLSD92h5jtZ9EVPhtUmx641U+kfZ
J9KydT2ec4VyJR4oRTrxVNJE2uaNFLcXIVBzs1S0ZSGiVTbAtTeHh1DEu5Z9pQWYDCM+oOsIiTnJ
b1pnUQAKfyt698lP+SAK/1p3K0KbSXoB62VVuFdUFxpbMOKWyr90tvMGbOJJJ9yixvZSRqAKlCr3
tC5ELN7aj1aux3cVqfWDCpQwbwiGVq5U9g2Yhx7D+oUVy0E40Bvd6hMOCLLniRyc2RVPcrAKx3nu
fAKYyJbztRSkTwRvpdRAxucvHdVTK8YDzzhJOcWa+/uUTf5aY69qafEqa8NzUQ3LlO/8IH1manVU
HeOuHvzPY16cwlQ5+IKEinF4nUmtW8R8TScXDEHfHVoOWKMlS8M4qcnYXNQOOKdpTMQB/LEF1tdJ
mOAf7ICUO//XvYqP/ocC659e/73RJKkCDwxb1//qY/5XYMlGUwUDQKOJAFrKar4XWOZfDF1Z1+DL
x3ODwuN7iUXIGLtRFOGa+dXn/1sllv7zmuSnt8706MdGE4dn5SaT2R3U3nh0AjATceEf7KTCF0cM
Gb3X01An8K8Z6Re+dKAzOWJqtPZjSNaYPdZG6pNwTVhT3TKC6m+GqFzNApfrIG7KjDwIzY2Z+REo
oMjw49xdavOhgzJ7kzeYvuogRrir18F1lypI4eaCPs+tXh2sD7d1gxSnj0KsEObBtTFf03IylTuM
MXjCzHGuw5yBOR4cBdr3uJ3Yzkx9fdBSH6xMjhrOnmxvnhAeSL7RkCdXdUbauaptsyn8XDXG7YBZ
IjfMXU8saRbXQINdz431rdVAzcW4XuUXs0uu9KTahlynTiOIDlXuC8bzacQSwHLhA+rGDWCbu5oE
VjE8qs6D4miebvVelafTkkqOEgYh+OCHX8bW3AQx4pkxAiSl4mwLkXAouSYVtw0cmGmrI4ax4esK
WjiG9utuvBKBstPafC3scSM0XBnNqXb0fY2Rx+zaF9LgL/WsE53mPltKCbCwx44zAWvy5+y1cNFy
Z1m5VadwXaUmfBptFaWcQWQf+OKh9LOl1fOWZsh++j6ss11cvrZMHFTFJJLQWOTuITOHxZi8RyTI
9zRmLcOylEatrN75ZUX0iYPeU+Eq8TJRgWixFZtd0rnAsK66gTCHzGWO2DjXZNftxog8+mJ+UOdw
MY/NUrXf5qm6TdrSw2/7avN7U7X2LBLTUyz1JDoSfZTdRP9cEfHl+9PzpDfvUepciIrYu7A4+V49
pvnoLCNjijYTOqXWKs4TRzXBcckrnsZ960bPoS4Ykowh27XgqbHRGaTu0zyNr7HRH3sQVzV5ZSHf
Y40+GMDCS2CGlLgzCm0L5yt+qpS9HkgziQle22a/mlX/2hnjY5gzYwb54Eep7/3ZJylSEcG4jtYR
WOq/t6q0s7+epD+9/vtJqpo0woaDCIUZnCT2fV+nwNOiL8Ym87eX8H+tqvkXIzvW0RrbFCQCUhT5
rVnlkNUwSkIrQCsFOO/3Fs7ynf+yTvnw1qXa8ePITgOXXepUhIe6TLuLo8wQ9SdUFVZIWs9cPdWK
c0YtG5x133xRG+EvC7kKhA0OLFYFIFSKBiYIC+TATS/UvLuZ+Veblcc6Ko9xIlNpHFpcvcjxV4mj
MGlxWhmyl9Fo5rGFcUE59rXiOUlBmTbjWY63kC9WKU+BDZ62UdwnbqsHzZmvYO71yHyTm9GsjyrI
QVqmHnhchseLWJPBg4zkr7LkMQ3pOIov6ShexyD1jxTGB6CmG1/BvhjcdkFMYASdb9Vpz1UdvULn
Iu4i9uBmbXKq4iAG7coMUdHuy4wgF5YbcfMatt2adHFC22HJRqoKGp1RdyRn3mDsV0Xe1HvKfUiq
cjxeyUG5JkfmjpruazlELykivaSbsnNWPJbM2bWMLkIO3hM5gg/m+LYv1IWwrupoXPIlWDvmCcPE
MRDNOSgx2vkaqcFTgboO/5mJ+/kJbvtSmC2BgHfEOhYbDZ3OqmTuZ8MfV7tA9xzMeqMcDXbMCFNm
hZ2OY0IOD0lVIWW7czdGGbnbZHIwXxDcqGXRue7y24wZZC+HkUVDHrZD/8yE0pejyjLFucOCedEn
7TlkmtnKsWYlB5xkGjv7ipmnLoefaZnf2kxDLb4VdLJ3Wj3dmHwkwRSIRcj8dGKOasl5KnPVDjNi
yJy1mjAVaclmcjdF1npFFHohYIGe6WzsWl7ItFZlauswvRVJcSl0cVVoeAMVOeAlvPFhqtlj6HqC
4yo7tXIYnM1Hn9lwy4w4ZlZsMDMelB6zqHsws2LlOHvRJYdR5lrV0UZg/65836tmBgdzwNhllleT
KS8pk9uq4tYqRHNlJy0cyO7Bd8p1S9JHTJASfLXFSGOiyotvCPb9eNXO5nqCtGuM+dJnSVO6UMC4
NueIQUzARZoO7LzJeUIMHqGA4LLtuXRjefvWXMOlvI917i6fC3p2Hir/EfbYRnB56/EtAjhA+vJW
x364NVv3XqVSH0nYSTWxJTr9Kpous5WuTYoDhyLBpVjQByJ+ZfEgiwjpvKSoYPn2GQnYtmci01N0
yDSCEVwY8FmbzDvutxbZ2HqynLtOTW/DpnwKm+Tmj743qIEddigYXjjF/48YEl3jL/fGz6//dm+o
QA5dUFs2uBemkzbjym/3hhRD/vfffJtsInREGMmEDmETVaCch36/Lti+axplua2ClfnNDY+cyf58
Xfzwjn/avjf6oKVJpbaHvrfs26DVD003RfjEm3HpqnR/cbvCLTcj0fbvQpIRSpijWhd7WR9j2TOt
5yC+DcgHkF5lJcxe+esIse/YAvcHq8vuwzY/03rgM9FpKXVW4+k2L4g7R56kaNp5srT9JMZ7VWYY
uNMmQIg+k7IkcyR6O/QaxUID6W4td1xnhBzNardRefBTUaH7G9/M9mhEkKWLtF6rtbpW81jmGPmb
uIe23PgEKFVg5Sr2M879HCvpjsltsksMY7xvNBMByzD49lZPHHB6+PBcRU9fcn1mvhMZuzohka0B
EImxcTHCoRviz1U57PtYuxXUWpVWrISqeC4aZFMkiyHQ32ARnppChkRVFy121rbk5OTjtnTKm5rc
NTM76uO1DwsqSyzgdvO17WMAR8/gq+QEmeOKiWl6p+D/ZP1MNCzTj8QqHxvAkrMHK605hQNZZyHq
p04TO+SZWzIpCFh2tVMAO2/sGbGmrrUeTYh87HM9BwCe7r6OEnEbaRYEsTy46wmLKsuGEN0/+4G3
2L3iVwFV8X+pz+Alfn3gf3r99weeZtsCCqD9z8H87YGHYoE7GY2AiTjxq035Q6FIrgALFt0khpU/
xfP6/ck3+MPshG3UQahifmepoQne+C8P/sd3LuvID0sN1odKNkV+c+iwrmW6eUUb8Tmaxl3mBJu8
ci04jnyNjEZdJWnrqe4jPdE5Suz57PeK9dy0ZELaxrsVqA+R8ZQV7vw+Gqie09TxQoXcwWjobjq7
2NljsI2as1scIsAwc0nWYq8s+765K+yCWb5FB59IoGjc3fl+DntFK+k6leGS+U+DRSajpWzl6L3I
+lWrvmXgG9xefVVqG/Iqxt5a2/np9JJAjU+dpSmC5VwSX2d2LD1bEGpq21zrNm1uPb4AO6bZs+GW
hq/qkMNF4CnyGS4Cv7kBokfuJGWp1dsPNWVqPyZraGvLjPLVpIzNKGdtylo79z24zceCcjebUFdY
MSQ3WQk3sXU0KI2Z8cGoTx2sBgwC0m7eIuJA6AOk2kkvkayvB1lpG2mMlm5ge+EMmk9InnMTlkF+
MWL7TIzOk4ug05gNBr9TS9LQKNpLU2ByKdGAiIZRfB4mnjZGb8bgfwLnfAg6MEBxGnBA51dKFecL
jjam6BiC3WGTps1VooeP2C4e+0IcsboSxtu9t5F5VcTBUhstLyY0oe2ACFVTrO3HfNr7ve+NTUIe
EPIod7DnBaAKFaUmuyIrNgFyiLcKFs5CDesF1fC2C9oTWNaOFlhXPHU6+qN2V2bUXp1lXlsiyEkW
NXDWOC1EWsAfQX3rBngW04rLQSJay8e8nE56UHyunNC8SfovZU+qL13My+wot3/2icXcTXpjXUcw
nvv31hZo2q8n1k+v/35iYaqlt7VMrHJUJLzy24kFjoFaQ4Bh/uXEwq8ho1K4xTAK4/xD3/f9xEI1
Q4gKBLevSde/he7UbamV/mDIlUNCAsK+/egUUj8eWbmZF2o+x90hJri1NHL3KNxuXpe6vmt8Lmwu
w/WU1+EyqOLUQ3+Q7Aw7J5Ok0dZfw4iU1p7h24A1h7VQLKs+86KRL1XEOH0su1XqKzjEXCZlCiZ+
sZ5dmczseKLqvIRjRXPFEx4ILLV3YUOiPIRk3exhpedMg+ozUdMU/4e5ea+FttLcF8UlnBTrBclS
DopvzPmUAsngPrW1/tkpx509mNMqltLstsOPZYkw8qJQD3aDOYSelHS8lHa5G/xpY1k1ME/zbISZ
p2fahpXxzq2yrRG/WJ2/KXnAm5pVJHkvekrKRTER+QE5SBDWsWqn21YV4ObFuUz021aw1sNaB4+Y
VA+L2C+VvdL14McGf7rLvSyYYKQUnKJK7+772t9mdX1ks4R0kHwOR6cm+kJftUzne1yP1z2L8KB1
F6MRPQkGinr71hOxokPCntVr11gnDhmE9o0xZYfMfnXh4kUQggwyxkprn1iwAYYSHg/uO1zFOQay
2ZgXSfhiBNpSHiwlC7U0q7eVvW7rYVdMHCLlGmOiV/hYLbSHPARk326rqlg2zafY6Ly6jVZkle9K
R7tkaEucQkoAtVOkVhu1CdZqYSxiIggUQ9ulgrDgXix6h0mk4l70CGa1nV1PpU7V565HKGhiZjbH
SjVWzYXiPs9wVf3iWkmTvUUslYl00xKE9o6osif1TOnulUl3HboRNMBKeCk7LpKaWfYkmxrkqtLh
HCGCkKZ+gUx/xdUVer5KOgvBNHknNqVztrmO/Ap5Af2qIGKnielm5f9rIf1e79moHe2iYRHYnqLx
bVBLD3EsaVeE9QzPPUlu+X+4O4/tuJG0277QRS24gJmmT2YmvZ9gkVIVvAt4PP2/g1VqUlRd1dJU
g+5BS9mCqETEZ87ZJ9JvJB6X0FAjoCI7Rwe8CHt41QgAeCI3fk4C59DCYW1NF4Wms8Int7a8iOGH
c9Zn+052Ny20IwzwCEj9tOoIsvW2CBBIatAEzIShyz1eqLt4cC9qvTtnNrmF3HCVWDTFqYSZWMKM
Su4LIIS1Mz9NU7fBp8jQortrgoHknwju/xQzdC9ACw7WvabEuzVbXUbyI4qEadH4tPxJqnV/llmS
77FCsuoq/O5VUwaoBkd5l7d7bwwZKCiTVIJbiliBxwn3VCQGphKwpVYNtsDIZzGInuNmsCrMD9lG
5yszxsSq9ZHvPXR6ufytLxeHYADkIhB31ObnPy4X1U5+MgN+/vz75cK+CJYhVDiVZqJa2vfLxSYd
xcb5pbssjT9GAwBJRWUKQo5fBvrAcPTj5QIQmlsKTRCipF+bm/5bOfzxyd9gEB/K4bodHWmUlMN5
EFVfkyCKoRU3LO110pNaGV6CKdm6VvFFmvkJD4TJolaER5I1GMKP0pwXSe+YpzACcDBGpGBJQXnN
/Aj72+yPRGAP1UyGSWEExOjVR5Zx9TOmWvbinhtgh25WbpHuMLlvLY/Nl1RrEegDuDOMKPPYr0/h
NhJJQ9Bvaf9Z0MdGDfyXoTHqjS2zo26OwZpu7si4EroXMsuSxc1NUJN9fRV56eXUwHsGZJG6UwpG
2thPnZWv86q7Sd1kj7TH2g05idm5bMnMtnDzRRI+4sBdZi/KZPwieyKHZdAbC6Zm9dVv+5bg6bLe
GMBwRhjPsDj9j7fE/r4E+7fP//OW4FkjWMgQpMSxLIBI8F6C8Us+9TAjp/+xCv7XNFKCEUjHnpbC
DdeI4LX9UIKxVaDDfesmFTDxVwTBKt7uYwn2+dEVufFj12gH4SDaCZIsre102RR9+xzlIfHWWYGG
klhOkQAajLKl7Ivy2ixwywuDPMrZbcx11Pf3FvJVI+vYzrnDguqnO2pOFSwzPyDNPERyULqxSYHV
3UifzMw6LDzURxAP8uTU16LZRjGii2Rq9dvKQrMPcSHdTxksI46Ybh8JJO9RDPHtto4gAtc2wFtD
FsRCwhUwMjcgTwilMlrWcDm5Kb0oiJChJoCsUxASqCUhChr0w9FWdOMh9f3XqmaIrGc+86kuJYLY
aU5OIU49YHAZECleIcepB4qf+LaIxnUFFNFFOPpXwTZ1I8Y83cvAsTdUT/F5nZOJGSXoLKowDvec
lTRo1kiqej8ZpP9EZgDTypru8tnqdqnrAFBVJMkyUjE/k/1SwQuwie10qMXmfjrkeXqeWKm1sfv4
sumpW6f2Jm/rs7hjkGSF6UuXuxMJ4lW4TryCrXlRXJfa/OpqBtyj5gWv851PKVi+pq23DqMB9u88
nzdp+tSZ5dGs4TKmwnvsLB8D4Tjma4iS+Vr2w10YWNFVgH5311d1f4l5ON7/tqeC6k4c0hQ8LjeT
NkrdMD+zCWDU+vHu/PT597tTMMBh7MMd+c+k+P3uROgqdIfAnW/urvchMknKUHUNFPwCK+t3p4Ij
oKXiHkBA++Z//ZVTQZ0vH0+FH/7qnFofT4UAuhxUtbE52DEiCaD485Wee7zGcUY0SCGPdctCIklv
GHph9B6dC7wx6DVJ2tmETUf8VJKiwUyVlsOPm6NDxOLsPsRae5xi8RB041rjntUjb5NgqRqZcOjJ
vdNo2ykjnMQJNoGGzbJq8G0mxKfg2HdJhewpToO+vR7cZhdrzoNXFxbGKzqrphzQeWFSWpIPaG1D
bPqgmatFWWl/BWhO+jpk7sMRkIf8UbW/zkcgGdPk7loLOZvTh3iiamc5hflK15vlZARnuWu+6rV9
RhzBsR79ayeYXgovW0J/f9FRN1kheLjqi4rTNa152et/FkaCl4e/oz6tRkT+Wk/+K/UnQEDvwW+B
JulYTmc93YzUqkVo38SqeG3sfm3pmbY0gADoihiggw7wFUPA8fMSByhcgRHAQAtooDRmiAPKZWAo
CkGreARlsMWwyQwn3HTC3PZgC2rwBR0YA9eN/SNDo1U2yFML7SCAeqBRhJOXtI4QaPhQEcICPEKT
pMl6MhitybK9mVDx9o62nBzGa63XrwTxEcP4XJTu6zRPO21gs1z7m7ZA65X4WHjjE0Xh15CvwZgB
XGeGXqPRiElGLEPnYPBzZ4B3RrIQAzl9k1koeRFf6DPt1MxgHtsX3AQ1qx/bYt91ZrQmjcFDLJkx
0ve8erwLui7dh5Hb7BPo/ZANJ8jlVubTj/+2pxQXONMdFKRQjyGrCbXA+tkpBWvtu1Pq3z7/rXbx
/qCIV3Ppb4U92n1Kd8Xj1F1DxRVS878fTmodhtXedJ2/UR4fSpa3HsGjHfDxuEJR+oXDyVQ4qY+H
0w9P/OlwwrphJmSdRwcZxBH7m3hXZ022yl37KklJVSkCXgFXl9eVoQMn61f+4DgLP5FavKq56zkc
SPsszyKFlRD2ZQid6KyImtdJspueRga58YxiLGZH63oVhAhsR1NjLcvEzK8NkyaYRE/pGS9xb5A3
Spyrke/TInseEftahX1yrAxyTjg8WXlOZgraerZNQIm08jbLcU8J/WZKAhIMina+Tj3CYDsbhI9d
eLdTGnirNmOznQXVjVFegDMJF5YmzFPWaZcW4TKGf9sTJyMsbdtSybfNHRSTY19vjArxbJJvfGJJ
8/y+kjdxKU6aue+z24lNsT3k6cHJgpwywoNlLZxdR3XUCdQCFGSYacgQBr6ucq58ompPFHFMfy9S
6rakOSTRoZtDxNe3YXlTdFddl5F1hpnrAd/Qwpj/bCpKmUQiIL2faIGEeLGNp3Ck9bdyazrLVZi5
ZqPcHpcxw/qR6Kip95glhQPo7KSMz8vRCVZxxQ9kVNKvLBAvIi7Qwg4EbgX5JtIlZH+bnEIyyp3V
COqNJDZ7OWaOwdSPWquRXEg4wfQd3RmDnIRVIRK7qZufJ/e50cZlIZ0CI5WrNpPmdZGjlOs0UiSs
wsB4Ventqp5omgJgoym5NBmnUq3dzKGxnXSID3NCJ6alabRI+DsOzfxXNN2WFsB404SGkC/L1Ny4
XrrWoisNJUc2lEuas7V0HvPWWlmJCatI27S1vYzhKnQ2vH1Tv0ViEDCvMuxsFVZIvytSwgt9Vwaj
tYzxNJADs2imcCm7o5DyZFPJId8BWxUh00+N7tKmlwv5klqxTdzwmc/Uk60zfyFC6ITj3oU1W5RW
MmLzN366jW3AeFIbFwPBvn2CMFu6qwAb26IDz82Ex6TmBuO0CEnw3Ljc4flc+QTCkVXAu/JV2ONW
AMNYEMG11dsRklV4yls/osIPLzqBg65p1znfOtfoVr/t8fx3JYVSjHNRnc9K4fuz45ky87vj+d8+
/15EItSlUvTQrHGqfj+AgZqphAkGAm26RQbv7+e0QucDB0CeRsnoU7S+t5bcJcjdKEwFG3z917ym
b9P7T9N9bor3v7qa/n+YwMREuwzB0DUHOJC4SvkC7pE3wSuZ4uE6LyJeHgT5msM7Iw0PkK2TZ5tx
JHFhLOJ1WznDF1+DMEFwItx4VVNUyXnvBVhk2hb9QWPfRa7WbfJA7qcSUWkBP4x16z5GzE7SHdC6
zunWbjAVmIC8EnchZsWXUvAMBh7YF0tlvI6BPPUETBkmrajb6YjLCAGJtTpYdb3OApCR/mWfxreV
CFC7kXUKWq4YkgsrO6HwonhLGMHIemUMwSNjrXxR4kVArkk6bnYZ6WJjxsh75wjrYi/bfVEQvOE6
TGOkqlnTmDrYi6QFzVnczZ2O1cC7MsT0dezuoFHDrrKTVTHC26Qi7mZG11TIgkp5Tu4H6uaY+pm1
0saVeJqoq1EsPSTU2br74FJ1B7y581sdXqiSXJMU51KV6Z0q2G0qd0uV8NTrNxU1fU1t36kiv5GO
uXBHc/p9x0Jv7x5jU9SmrkMzpmajP3131X7t8/D00+ff311USQyb0JequawqpN4bQJs1PqRNREu8
pZ9iLxggsIJzzDfR0XcNIAIjTOeOjTAcxtovxV44KtXi86v78ck/qfdbU5pVXjfNIU5xqYxdsnMU
0UvWRgFYur/XyIwhfvMQamWNKPM4uxdlGfYXYxYwOuiRZWvhvkggaPgl3um5Y3liEkB5NKcmOg5l
cK2FjFQ1275CyAf9chi2o6sPfLlxHeWkCDwKDVW4LeA4Y1M3T3VuGfPClVm0rqEaP/VBevKY3qKO
3XZMcy011tV0XFn95EabIu3ZcDSwgBrb1tdZhuhUhlm49Ik43VbQcWbHuPHNFjxHsgVDYWEh0NsX
XNDkxXYtKfBfcusuaeuXKHOiva4Web/3LYammh2XxyrhTcTy0zdBIRU+vwmfPv/xTVAdA6NOZJCg
vT6+CYAUsM8AGzSECh14v8XEHzoiHBYF3j9xAh9vMULUufWExUUHCeeXjCxCXVKf3wSX8EsL8K3q
ez7NRw3hNw1ji+bARhGtK1N6KH/2n5Y5OQhuBXg83JjB1q3MbeNo1V92WryMuFI1yqdsE7n2V9fK
Do1RPJr6Q9DWAFC+FIQ+XckU0jHujzMr1adN0vs7v4ZZWFkT40+SXNa5x+ZxRF1B4Fm2diKzJ4uW
ucG6Gbv+VNckxdh3E2aUpSEbvC1pss+Y/b8N81o26GnrgBRlPzCyJ8Awd5mbV5jGCrVE6NQ6wVd7
hcQ/Nq7OMIONQ69WD7/3l5zzkwGah8KLlvo/jvtPULu36+LT57910mwBbBeBOv/990bs45ecASC1
IdPsvzUVH7/kPAl6C4b8Ljkd30vH+JK7vivo+pVr4dfAmYY6zz9/yz88uuD1/ViqOXWe63roy0Nv
tfHSnQAR61ECW0EHdr6wkCLhVCHPJsm7xzaER2dXAc1K5cR7u9IFNiIU/KP0b02vWjJIWrtGWhxd
yDseozZtREBgysUMZG32SpbUUuBZHY1L0djVxnTPZyXl7gpuF5Not9ngi+9rxyAyd3Zc097or25q
bZnUnk2yhcacOQL5Vn47TacpC+dDq4pLqG1M4dU8PlOT+UbN6G01rc/V3B6m2viXEVjXEkvrEN9O
kE5KNehXE38SzzZx5J4GxgNuQDhoiv1yTWWa7HE84iYjOpZ8shzDGjXjDDWu3dSkEd1EgeU+aVZ1
WTkYdlhJ9+l6CrRxXqdlTGys7Pwcrm6VPPYBwvPRore3lymDzdhDbYZgszSmq9JqbTQDzBCNp9ys
0U6Qym22ayv5ExPd1saclhrzUzzqOU55dBja7GE2Gzd6fmSrzyhDWJu4yBN9HYVmeeYjR7mz7aSA
XDlG84ZGYN4Uso+/ZGYcbCqKj61mc3bFQrfZ9zCS6NlmLqPKOxYaf32JLN1UG5Xf9jRQjAhHXXgI
oXThsAH4+WnACO67K+/fPv/tNPD+YE7HKB9ZKKDLt+7sn+KPAZtN98UcDdnVm6/z42lAWaiy0t4v
ym+Nm8C7SSfoszAwVKrPLzmODIee9ONp8PboStrOCUOuNAv8708DI/F9tEZecshIC48ShjFzWDOw
b8jCUttvq3mZfO8Csv9fPenkC5FH87mZus+hnPEdSHBapXhtI3gDrOA9oBTDtGcSg6iGam3Kqk2f
hZd0aPRwexsaQZtiP8IHPxrokzrCwULkPN4UPRf1KfCbpdumy5bnKKcJ2c1j1u0rgmpEdFt3k7gK
rXvZkgwcyOcSn46peRBuIVX2aKGaYdCXSe2zh9CdelH5KLdN/zk3G3LDvYVh1feTp7NiwI0UeCg9
m/AlMqYV8AXehDJcqzFHHeS7WERrpxM6ESNpRgionIdnyUbzOQrYUIy96f5Zud3ALBClOdbSICck
0ZwuZJkEJ5aJ7tKezPooiBZcAmjXdklPDKkt8EZ5E3YUEbQ8RDNeNyLVrmWYu4qfeC0kOwaa3dq5
kGN/5pLukmXWVvewLI4H15yvegmWvpqSZwPtVKq3V+S3XbSlKBYpfxhZkuQPNXE2LM1JG46hH5JR
pmcPnFtrXRXFUOPhsjHDj3czx5PR1nstNdd4LG/TQFzaDH16YsJa3TyHlrI1LdJ0LClfm8LYNWJY
VZ1PmoSM131LLHJKjJxzqrtka9ZM+WYJBSU7FW19gseG88ol71E7I2XC2872wFKyv9TSv0CiHLxy
oB6ywuHS9vU7JMYbzadJTjrCb/Uc7Hc8aDsAaUoJBII/ipDm5+OC+MdiKSY/OfSGZkF20MMHPZzr
3zrfS+fgQvGjUyOjzeGy/2mxbn6/EVB1zOfPvxfrVCLIfuw3p+Qnzwu+cQiLlOlvwygK5feRE9Rd
6pS/t5Zvn/p2ctkEhhlU+AaZysp2/kt1jOq3Px5cn59cmTI/ljGhSwhCN7r1QcvrE/9JLgwv9FeO
V+WLgVSiMb6vnAdOe/uhtEbu5VSch3rbL8NeIwEmcs67xIz2NTnvfekytTHbq65Ntq2IljINAde6
lyRPoXiY+j+TOIxWIMoQFHKEGZK1QWj4RBeP1UavKn+lR27VozMIk5dWxO7O0I+pr+0Kfufc4lxL
nHtv7rZ5IxZwx07uaO+EYopXBUeGaM1hlQgprtEJtVskXsyl67A6BF2Df6YqrTNI50ttTJ6TMYPT
SNZKwMS1G760ibbrvObk4c6Oa+s8NJDtw82sXPhAOpFTZh/c9BXzMRiMS5FXqyFI113ZQyfr98wW
NjHFjtTSAxlPC63IOTu6h9wxjt04HSE0HzQXSzxJGFXE3o5U6rBlah7FlF+/bb3w93ePmBTTNLiJ
31hZP33r1Lj2U4tMof/d59/fOiRzQgDT+jtynFfrfVjk8SqiIvB5j3Ch8UZ8fOtY3nESmGSsfEpJ
wRyjCBD8z9QNv1gvWKoH/tQ9fPfon6ZFKQxrynYPPELMAY1XAY0mwhK+nsbMqBd7qnUF+F3fJ9A8
z+akBpM0EHOfRcQJt1IP14WMEyLkxgyaqSnI+yQEiYhHAsJ1VnkBXNjg1c5NcDySbXFYJOuMLz3L
pLphS+N6T1j7o72RhOFTovusxrqvNlc872yxDjvjMVLanEAW7rX9ti5O3JDVcSEr58pvI1wxxkxc
uE1xnzOljYa10WJmC8nMm0vebRSpcQFDQK3iyvRoGd1XEdV0AfOTBo2vwMXm4GbTcbUZlWctRpY1
Fm+87cdXjT5uDaxw2OfunEI/Y/R7PmGVy7HM5Vqy67HQWdP8olRSGKRJMUnv6qA9EAawNLHezV3y
2ukQ/rHkhT5eEuupyzXy4bp4XWPdaxFE4X+9nXUK+C4nER2Tn9vg9vPcLtyBhjgWhU/7E+lPIu7D
6yirVrlINn0ZgWAdJMS+3gjrpVfGzdXEwLvK9TPsskd9iA+Vp1ePOTLJM22cvE0V+neFjxHGJqrE
HZONQbxJAN/MKsU+N5g+IwUwzBwvm+cmKJABHSb1tjaoBHvnaGhiqxnDnWGV1wgGkIu7WE3aW7cI
afj65vh7Hx8MmVH9cXSYrGH+49K26Uc+Hx+fPv9+fNBuMMHWGUE4Fj7Yj8cHslTqBFxoyh/LH/p+
enA8+NzbNp2FctN9HLAxZubOZvTw67hoBEr/cnp8eHKhZtEf1kRq6li71VAfREwT39r5xNtHJ8uY
Bi6eKIr5Os6QzTiss0m7T/NTCHMo1wDy5USJE0exNiVJzFqXH2ZWX+tgwMJPtVt9iVC8F9D4NMM+
d4pp0yQOpu8AHYu5CqUBayA4p0+7DCFrWUO36gJYJAOCvGBszoZRbstqazNYfrEG012GMMIWTpHE
V3YBsj0MRzavreds2qknkMzVo5cuAYGepnGyDMfm2nGaXaMF96OYLgQrsBwXShLEp3CADCrRAafZ
TV5DsiQHLQ5XmDnIimfvqpUPYmSGkhYD44HhqyWnchnHZCwVXrLq4rIkglmzMY4n/dqfoQEt+qbO
oezn1RUBoySYG7dmUSziMd9Nzt1QPWFcY7eTbgKXeEhpLm0z2uUdbtSpW81BtK2H28GzVvEEc970
NoaciHY7piRt9iU6YQaFHroCDLdeO3H0RJx3zWYu7JsxDb6O1OENdVPCEe/kRKaUVrHN9NhfYyUj
Y4MfKqjVlakki6HWOYSo7MIus/F35MiczT1S8XU/WuK8sUYCjMpeNOz41HcgNaqNnZFZMjLKH6iz
aotuiIg27HuqBlObwp6qrKY6G+OIcLp4S6l01anyrVJ1nCroAs89D1tMHbpP1VKo0s9WRWDtPEzx
fYh6wRHwLnRVLCbz4J2CIArW/2/ufaOd9AxxLMJNRF5yP9f9KjQr4C/Og61cuSIML+2Mr2HiP7l2
BBQWtZtSn1a9eegsJl4OwS1CIjTDTBR0w7T4vQ85l1G/x8BS7az/Y6YCdOXHQ+7T5/855N7E1Mgi
gcO4KIbYXX085JiU/v8WauqUw3bPspxZj2oYPnQmnH0+0Xfemz77lxZqaDD/5ZT78OhvNdSHU64t
LA1KUV8dmG9Mq9JsLglam/KyfDLdiMSfkcy2OXQhVTqJs4Hlvm7ATZop2RqBK14CWW0MDfhEMrmX
7dBFCoo3PBcRyWWyH42dyQY5qpw1a0UOQOdSy41lbYKsMF4zTxwqa+0W7dIuvWusVgHZ420cbUba
ji5ziqd59uXZNHZ4s+yDBM9MlbtKsfxWybiIkJ8EJK13XbGFnIn1/UtKeuTMPIWMNHiVcjME46b2
Xxr3K3TkhUQHpEHU1Pj/c6UkAOwyMXnHMB+4+lVnVQQ7esoDdz70gFym/j5ppqe6eZhHY1mRVWvM
xQ6R7MLqoCRlwOILb2POQP0DTMKlXp0noEiy+joBA1wiUmxr73KyqkM/0Yv4GijCc1EzgRqmXQDF
swAF3E3lgdiLVW2L46SRwGRIJhb+dozGK5P3WLf7DazSVQQWJnS7jTY014k6yLs6nHZZm0cvomgA
6agDX9PIwRw6P1sPmeWekPBvkqjngXMrI9cPtsD+937J32JlkXviv//vl/xfxg+fPv/+krP7VkNJ
oEusPr6vZAywMUxs//G68v69lzJMW3WfucM/Zc7Hl5ytCyeRzlpTvf7GrygT32bCPzRCHx7dosX7
WMqYQ1IaiamVh7LTjWsjJjahaqM7WHjZ3vLmTTCm5UqXBKTyBYKtO5fDSnPd10RHqGhamUGeGDIO
mec+ME6bhG0wZbtSmvZKH5J2PRj1omQj7qfZhvzHnTDTRSPkl8wgOrkasJNWF3VIHoPJKnw+C4a9
o/Rv7OhD+DamSbhyPy2ThEjvTF/5Rr0CA39y7X4htQEnPth11MS2jFYWIdaF8dIRNwY5HUwNQMlC
8tt3InosuyvLfDKty6ntdnWfrSb3jtdiVQU3wXwoYXa4PUChmZt/PVj1pZvgGSRDOiSKQLkHfUnm
uK1KKrW1f+kygi+MTRDKswyS3sKsB/qLTsGalmngXOapT0KkvrUnPLhUb15L8jPVXEBVB31uEVLl
DX4tKWIwpqQ2uw2AdItM8D4WijAQBTWRQCymoJBkMQ5L2FJ1oZ3FOa71CjJyER1Y8Cw7UKNZZqxd
gnsLiqNmlHeaN9xN9kH3cYy4JHdkkHxTfm55eKhM+35Iqi+jeSet5GhYzV/FHMYrezQLvPeoqQts
uQEIbnI6CJoIf++bn2bCF7y5NgJg1Wn8bDriGD9ORz5//lt7A3vDNG3d4ULwkD9/kCtDwrQ4EHTw
P/+DZL4fCixUXUuJ5Nin6OrPe7/5GYCC6+RBdRNK+S8dCj/IldVg6OOjW6oy+HDzC6+Ock3K9jDH
s7Nq4S1kyq9srVM/XXuFdTtoQ7G2jf6ZYc5ZBeQGfzSE5HTHNqhHTAuGuEYWOoMda8xsO3AkGKUB
LRMSMWGzduxduiVKNBMrluFXd05iryZ4zPzEtr1li0Uz9ZtI6OeeIO5F+bLM3L0Iy+CVUIV7t/T2
ztCPJxJ65kPQjw6ZejGx64NzCgtzmQXWSQcokQGWGABMFIAmMhPgBOCJDACFDTULmxtjkxwyRVtd
pqAqIsWs0IBXILh7tDt/x7L2QvryL8MEOJEk7SkFDbCYnBA1dvXYR7h1CYEAeCU0e10B4qzZeXqA
ObXWBmjCTLaB2MmufLyxqvK1VTRPnOtoUZswvNIClSQ6MrvIfXTfIyQ5xQMtAYN6I+0JzKBSEUPt
xr4ucE72oETr5LpVZFEJYtQGNepb9aYr0PFGKt3PDYlSqJATzqR+KU6prz3EoTCW1gzoq2D9mg6k
TyBgfMhJE1+zBbnwIfbqXnSEH30ZSgt+MDp0hls5aMeOic3cI4vWdIz6M0jMGTuazWg624T8E7Vp
BjzNW3lz8uhkiss74IgISf1JMUOnX8KBdC1XbqOWH7cirpERvnG0fpma9k5jjjNjYtdZo2Uy3Cal
s9PKca94YLP0LvWAsXT1dR6ybUSIdxw5V0McXiSt8Sqb4OSIdlV2wLdznSpqOOkjvKUiocqJ+Pub
Z8E4kQeSYjOp02UdgSV2niocdC1La6BHh0Hq113PMtnDIKSQ8WFJWi3qliSj9tMOncamC/HD1iII
yMwKAZk7Z72XcUl1Jzc2Dl02L30FXiLqjfr3IommTY9Y3ij5EhQGJpdhSwP6xTPzA0C9LU+6rDT6
f9z8gTMfe2s42HTPdnXw2BTBvyNFCl3YpF/6dfvSQmIyDDvaWBJgSWHJW7ZfRC2X9nyqrVcRgXCa
vV2YIYT3NI7z37p4Q4SlyjbDAgzyX24Sx2GY9GkM9fnz7+e0ZXLksqT+YQxl/MHSm1BHtcJWvdt3
cyg6OnB3WM0t7C0siP53Tlt/+C7bc6o3zlhXjah+wVbCLurHDu27R1e//uGclj1PrsWc04PHOxpU
ODoe6oxxtiiJXIAWmOJmkl8DhjhD9gAVGMSEBHw75vV50w5UbcEu6ZxFVk7kvwpKLP8yF09F7LQ9
+an5eVN76dLyh/hsEHH0JA3t3EidG6m8Z+jtk3tPQBMMhL5thno8sSrXrYRV9tMASZ335rz3tfuC
5HHXz8HbFuu23XfOw9A9oYhcJ+NwxgB9pVf+PmDOOjRfI3dA70hsSr3Msh52mn8VlIgo/Xgx475N
sIpAJFnU0aNVm/Ai2L4X2OKs7NaRx6y9aqr7ep62lT9u7d5e5d60giVHbQYmhL/K6M67PDPxdyWY
be3oMUqNr+isiQfoT0ZJjjUSzJEAmMDipxE0/L92+sozcrkm0WYZ5pCRmNmFaQFjXxAMk7rRksCA
5xBMqNdCa2GGFtvVqaopk2WxClu6zBrumltfCMJv3Cm7lu2guBEV4bBHq7qHV/Q1i6gCLe0hatQN
ya/7cXvJbbmwvHBZ1JLpWHBnk2wUptEurqOBgdZ4KRM92mtDhocZFHSBjcXO7kTvkzRkLULMOrb2
tTeqM1iUG8vlvitZwffjoamacqE53g0CoK20ml3pJ9eerZHx4RwtVES+OxwR/9w7FviODP/hckQP
5QzGvmnc50Kcz/l52TYvWYkyqjK9F71SF4PQCRENdblL7OlPIkVJXXPFvG1HNQLUzGspkmFRTFZ3
6NAq8Q8c3oahDk4k8m9F7VpLFgvHKiLmoTinPNo483A2lRZBCNpqDDFYFqci+fI7n3S4MTjkXFZr
nHfqIPtpRaqc8d+fdD98/ttJB/6R2hHx6T9iP06Sb/s6ilWPCFtG7Szt6FgpO98rUpMM2/9FYX/v
7tVBbKD8MS0gFCA1fuWkAz/ww0n33aO//fqHky5PurDyYPIQ6qI/uSWTntK67z3vDkmZuA6pikiZ
yo0HGOcrQie2aAKfEweLFIBTZDQMwWH7iGRcGlAZBZVNbZZrOxlXOCse4eccxqhcmzjV5r5WoVg7
jcwOvR6OjTPuQbJ9bWLINERJ6H2xtjQaMUNiIPPD11C/sFNJ6tO8THBSGHm3bTqxKXv6WgH925j2
EWTW0vaJIm0wA0/eAXnOwWEnH9XtWhsGf2sKIuOttd/Ti/av+dQ9lnWxYji+DJN2kRS43BztMtL0
G2nU14g22dGXC1IQyGOlDJUpnTv2pRj1kO9lmFMJt0DdcNsH8jBFiJPkbToTLUF4w7bXmI2NSIwi
j1UcYTbBhGm6YBKNsPnSrJuDbmp3KgyxKihsTebBnWngyCI9tS3ydCVQGV3ElrZ0S051c5bnjl7p
SyklMWozFa1HUmM8HwYwP3OgL4gPXsX2dEZ3S9CQs5iFdWNkxQa5ALVTFtwa7rBCSImNOVa4oN45
CYiXbPg27lidmfbXgJFAAGvOMlZWml+P7OlI27jsze5gVhUYKmuTp/XrYCfrauYELTSomJaJBS1w
D+aYleteeyijNgQjWl6Ek3WeR5heqnhbpXKb6jpIgiAGOCIWRVMy8AcjJeIcWhFc3WGwN43WrzVT
18+Ejhelq86yMCew2OP81s6SMnqOtMxbwep/bLr+KRzCaon10TyNc7pi/Y622vHWKQmbYZwdADRs
ss7YuzW4Jl3cZLWgJfnTDBE81L5LnqNWLiYYzqIb1pUjIn7iZIyO/qY07nU/WRS24N+6I7VGbKOO
EraPqnM7v9Rxgzt6cbDq63HY6x02ZT8Ue7ugMUnbdltmyMnaeU2Yy8GtweRxe/NbXLqhkXDjOWLc
T2a7dl2U8XVRjQ+uIPuGje6isfSd7cRnle4stNlYDmH2gGz8ZgqqVRo3Ko3tLGhtCTZruB7NYYnL
gjmE3AVGc5bM4qnVtQur82Es8viRvo8ift5B9Vjx5+ZtsCuHol7Wlf4qpmw/wK8hzK7j/dK2suz5
Z2vZ3QbFMnHYtDUOQfYFSA1wXMxsYvpIrWJGQ5dIeN1eQKFgDDvMy9EUR4ftfsDdR5pbRzVfymVV
DPQho73J41k/dgLIcjRezLlzPgLAIQV5+TvfMEo76ghPrRCQd9P4/+SGYVLxvYKUovaHz7/fMLBG
mVmCl2eR8hbx8X7DsMkAMQRJiZKZMOD3G8b8Q/1WLiV4N/+kA3+beZh/kBfCpMLEH6emKL+kIOVW
+uGG+e7RlcnwYy2djnOrT7PAbVxY5llXco6VkXOtyuipGjaFi+dPM+4NoGGJA0kgI7qMnca4cFt7
ZbryDA7LroXHCWhpjfp8M9rZo+YaVzLr/4+781iO21y36BPBhRymSJ27mdMERUokcs54+rvAc3wt
yq7j0lQzl6WWWk30H/a399pvQ91fVY3gy0ObO3Ng7pT+3IzpU29a7ETyO4dZYrUzo9PlWE59bU+6
cpdL2V5X81srme7KlArwarVxDc9SMh6rQt/mVg7ZT/REpcJY1fR7yUzxjkwFJV60s+mF22nfgAM7
ody8ohr5QzufRvqw52Rk5V/M76lV+VExn1JJ84PAXaLiVYmqbRZK52z6aPGA2GHJSDkVHIXgst1P
aJlLyh7bJrHTlbLHKvchDcoeiKu35IWnTdMhjIddlxGCjILrJREf5pxqk+hNMdfv7KbUe1tTHnqh
uF5MmtRUdj6+lYFkAj+jtqzJ2xfZst4b2nqktjzMXbO1YvUKMI+flio0Ow675pjd9armjdF8Ezeh
H5vZzSSI93qunqfWALWuH1s1ukTlci+0mFVHPbsweT2mPdlmIxwxXIK758dBVwoa8iyW7/Ec70D6
fFjLuMmb4QnXPveKkyBiFQkObcGezUUeyAUU+Eml/0Iyy8d5al2ppQskHLT91NSDn8GNFVuSz4G4
6YrKWfvDxjLaLOGLFcovfabQCa1JjTvUj6UQ0BFi5m9Qi8h/PZbicNVpqeyEabxV8+WwmO+qOh4W
DPezaH3QYnBQKeAK5UdFyTb6rO50rf2QcL8QQ79qljz1ZVMIr9qo39fC0EGSpLeKde1E7R00OpGn
WVcnwZGRLljEb2ex8GgE4WmmLKng7oSpRnrrmKXH3XsZmptChTMpo3It5X2ZqhusddhxUtj/jXTM
pimEPFYNQDgQwdo6GBjeM3vDBrFs57CZnsSEz4KqGkCM7TA6inyGHX8WusjTEMipkA42dUkTdEBV
aDogYIsk8SJyG5HBzamQnFTgoYffWgJVyottO6q7uDFulFFx0/qKEcrV77xcI0GsB2xWYpOjNqf2
/7FcgwP6W9rzb6//c7nm1I+azPj3s8GXw/+PFwLMNbj3yfCAkucX/rwOKESGUEIA5a2hOxTsH4UP
hGnVIIyG6LEK3r+ie6jrUOqre+/r+/5prbYweiqB0dTUOhY098pbKYqPggLuJZDHJ6Q6N5qSMzUM
OzPt7Kkr/RTbpzxyFpDb2dUyDdpvglsl3GRWCLPBrDCFzx8V37GkT+4yJb+2psZj6kM9QWFu5zbZ
aFZ3IB/NKW86L8jfhS4cZWtdr42HqBMAVIqPObCHni7ZOkE+WFjrx7F/GoRnOP9exTdR0rptRU9Z
1gYI4oWXxPV5GGlQ7HPqd635QQ1lvzPQkjmUlSYVDLj6MAF3WvXaDOa9kmsr6msfGJXTWCuwwnoO
Is3nJGPPCdVFCh22eridDGlr0hiXjxhvxwpcat3fRvNQPpvRiKo5S6Oz/v0ppFO+ulcwNQ5BMLlL
3tH8KHkCfGliEL7QhbNrxll5Q3koJPlMY9aGTukg2j9mNHx68yyY/rKYz2StADOM+z7qX0ZWDXvp
q4PIWlyOJtAzwhiG+Z3zF7S/5ULjQ3jPKn+d0G9Rz7cFYLMOMIjZ3kZWu5GZaFtYlbphX3NClaeT
lQ0+8kxbze9qgquvLdvas0CC9F15LaoK/b6lm1EsZ1At05bMGIy0pURUz2+l5KofJ4CHoFXrXQwd
PGbePlvtczJkm7quXoOx8Akh3dYV5r+qU37jDBGkGjhEkojbReNIhhn/fy8pwHG+aAz/9Pr/Lilr
iy5jLZYp62e0M78EP5P00meuEFPwl1E42MCVX0+pAJgxjL//r6aqf1D8hmgBkVCR8eP9Gldw5Rr+
uKr8/NZV/uk/ngCrdliiEso6T20JN8EKuSWee5UoGhwdAPVqWXsch5jvbOtmLwXFplV7JxIE+lyv
Z0PZKWOuQx5csQ1ANSW/DUrDnblUlUu+r0r9savKS9GYTiB3V0oq7GoKE2alfRY6KQxdq5AVW1vh
vYZBixDzIGIrMXZgQatm/kvo7SBArTXHi1mq+9hS77LAWJwq615MKziYCGu0u9wFxbANoyxwYi29
b4buo8X4WwtLHDi61FcAdHUAyenCPlsekj7FDitHt1X73CIXKpHsti1aW6ArFKem2m7MowdSuh77
uh8aw7xN1jF4pxTXnbYwrBhum1WKFQIIO1LslIrA8TUk58SpqxxooADuIskuvCXGF0RgJqqamttl
TPhIbqwWID2yjJUDiM5m2L7ppg83yuCIenunjO0tIuepZ9G2ktOkMGrPl4c6fI5wVuvg3xc0VQn+
FtH9lTbTCjsaO5kz4lYsFtbNxha114EIjwCIv6k3TU2hW5K6k+E38hVhgZ0QNpegiXxJvTMpHI/L
3lWjwKnT6xIGcsLEnZEYtW1Xk5UgNbQzsUfyi7Ymj/dZLz/+1qcPQBOsFIwzUCSlf1kqcCd+WSq4
LLLtfX39n6cP5EgMwJRMWPyGz0D8D3KkqJD7hRiBBPozz4tfkjHOMSP/KXzM0QSfHXWWTM41ftcv
DsjXAfhPB5Avb/2nAXlWWWmbxlF9GDrV06v5OW+W09zOd1kPZxR3SFopgx3VO1ppCnQZAxdWvYie
bCluLTBGbspVDFGjMwVk6IzSpo0kb1RVu82VnZg3OEoeMkzrGruqtVTnPgDxDXoAWFUGR2ZqipXZ
sosYSa6x3DupTZ6KDKEkVd1eEY+ZMHF6MV9EHW+rmDwakbyRldmBwYkvVbKH2bzTp/KxbgUiCa3g
hqncA/jlwGG2EMpiVEu6Y8e4oaqxrpk5GOnNiCnGrmG9jDAmwqlxtdRvMmRCeIAU7rQAr1ICktbN
TGd4nWbSYTBjXxGUwzgkuyF6ixXrVBvSTZ1yJbTy7B4DUf49k2amxXrGVJcJSDd4YFkfcUdCAp/c
iBhgJD+nU7mf2uKZ4douVStvHKfXrJgNJr/6myguXMGjl0y9C7SAG5Q+UnY57xNuhh26b4E5WY42
c7s3Ijqfpdpb1lMgqmE7T24uTlwt5Mnv8mvegcIlVbMX5RU+1z7Lo/1skiqixKYjvcBff2zK9iVb
2p0Z12/6wLx4sECp6yJKWw/BZ6uXynhdBMpzqEB3z8yh89tPZa1Sz20PySzM6sQzk+B+ULZm12c7
i740xkulGzTChUHHsQ4m8M+w+DWGYwv3ICZUBY4qIhL2wtoTE8TQjbl+14uuBeU2Ee2mICzLtEtL
bouo53hhGOPoGLiW7hvCB0boYossTL4k2aVygR8AfSA1TyBeXwdRvxG6FCx5uQl0mXYeiWGO5E6q
dm+A/jHLYp9lybpAexZbmFTnTkYxdDnxYIiap4WA+qdmS7Ge15vKpid8azdm5hk55ahjsAMECYnO
9CdBt0ex9wczPA1V6zF33OiLummVoLU1On/7lTmn6m2K+an86MXYqcLxMEnyLurF7RJilkw4l0PH
rzL92Aztc6Uu37Uk9iwG4wU+zJry7FgyaQ+wvFkWHFHbdhE0N1m8/OYrNbgGlbERp+p/owIxXfqH
lfrr6/9aqUGWaIQ0wIqs9FdWwj9lvXWmBMbpPzToT5PTXxdFaokkUhKfjsj1bvmnqLeu02h9eCYp
FvkMfvzCRfHzMPr3dfqHN/7TOl3JlarTgV4dQvpdylMyX4WzjRc+l+5GzebyYwnX5j1mCvPUPXG+
qg1XJf/7gdxyo92ZXtydqw4ZjWYOnDh2Xzlpf9/NVxLaNKcDhfJ4px9dzkwFkV+n0DwMyKt6/zp3
fhja+ke+eMY3eWZO461ThtjO+e2KU30L3tPAmTlRvFDmjdbd46hZ9XHV1fjDb7MnWXmiVJX3O2QQ
T7H3eIAq5pmeV3uqT7THPoUfAUDq51Q9tY/z8uZW2kzmnJXBDiMkLf62zKHZvBWc7JqhD5MwNeC8
eqMaGKOvkvtwcZvRIbGRFUcgFMh7NzGoMrHG9Yn46fQzvFR3MaENwsS9C858chlLQ+apcXAxpqs0
8mnJIOBy3U823Lw3KTrg6Fqi43BrvpcjWVZ7bmpP1M8cmzJOYQbjBltCQDOAabs5mDLk1YQSB7vD
uUR2RHfamn6JfSzIflQ3nqafEukmmh8Mqt8g8x2sxC+k73idmmeJZabyyXaKmLRJjtgAZePehU8P
zXtSXtR2wLh1LRUc4m4W3mvFyuHCBtQlPx63OLebcseqf1eTodtJYO1VO+zdqWSVvNZNLN4Oi65i
Uq+02RXGC7jbJSY2wdzEoW2SyZxY2akzM4HHfuZkjGTMnBvyUPgpLRgiKhtVio/NELmUuOjLS5ag
Up6mhqaqD814S6sriSx7qxXuILwqweu0Blcli7KNvnTVvnbKDlyh4hr+GF9PVLjPqyyxNXGOxUce
4GI+140df0TGTryeG0wedn8uhcZXju2D9A0zVEGRb3bMz8lzF9GEbs/nINIdMWVkZOcmBN0UfcNW
9M18ip7ibFPc8vFTXAy1eAgrqJQ4EPyqsyFO5mVPN8lzJDmc2ecOv5XTcJKg2M4seNa36jOaokAx
1ymieZQ7QHto1hy93Y/OgOjLj5kiTfqlmkd0ZYokicdU5Q5S6JsYbSPFS77pD/XNhOcNPlB1V74S
tr8Xboz0qUzoMvFtPbHDzzdkBhFFqq5QuvwZieDU9X1f3ysSXYDbMrodLAwLqwPYjtUDlTnlHjxo
/ZK+8CPWQOAFghtbshcQyBfR+0vfHPgX91d1tNdoT9Wwr/lqdJvQnTDSJ59tq2EvMH6cN7VK52nn
6I7G7BTXxdHyqbpFwVjOigb2y2pnu8S7ktBLyu1EbYEIZjeLWlz1c3I7x9eUmkBE8msRx+CIK84e
bvVXflwXq3V59Nf/E8pUi5cnJQCu6kI3uFvyYxto3L+85VI9rUsPTV35Q/ugPkC99grxYaglkPLf
0psX4RI/rIuJIwWZ0xq3VnQE0rJbFG8o+m1sxD5kmEGi3k/L/alMvPEGhioztO/heCuq3+anPNqI
1q7vTpa8WdJdKZDsSO1K3+P+1gJvwM+BsYSjKaZtWtrm1BdY53aN5EmVQ4lDLgF+sdOLVTpAWQyf
K+56xqwfkX17y4vGffcoPOLX42Ewy1Otv3WFJ/bO4sXhRhdedP1bN9Gt5lUMBerreTx08Y7RHxO/
CnErZeoPDJSIkjs/QbUoO4rWr7T71NoMxQHJS0NMNp1lx6NbzB5Fb0K+bWlNJ99xz5l7vsPzwrrA
aLA4Z7UzpNXrbODDU9+qygF/swTHIL+fpcdpY7zDXp1eDMUHc3jC/lr78N5ul/vSD59uhxfpnta1
l/FWOg3XxutwY277q2Y/XvhT4oLmChv/dN5dS6+liKEHcQ4DbUF7kZ9ijTRyaScFx7g1/JzpOZCS
YIQPDOZtvp0Y8M+7Uif2J2HY8h7RDCDyTrlrGa4wp96E+fCjDs8U6lCcpIfrv6jSStqXQuZJZLZs
OoVfuv1Abq74MK6rVwHDE7dx02A2auj8xIk6mxz300hEtrssUu7UbfheW/r3YL0PcIIMgH/ZzeiJ
b41+FVUTDCA3txZ75mfvjo8aoZWUxgFG8w2PGiwCf04ckRbJ8XtN3Da047fCetfv44eovh75NJA5
2UCe6EVK4is58pnS9yIPLjcSHiESgpEdTbaGAwx3KD7KkKIs1AmBz6yZ7GKyp/vw29o7XCTGi3Wv
Yh3NW3xqtvYCFZbjfJ/YkApQAxt+sv20kfn3nYJdMN5p/HS36UvwHM3fBKQGCv64khnoxTSMUpng
NBpXq8HpG0bknAzooCoO0xL4RXkuZnvtThddiOhxx88DjqCXB+SpJVsu/ELbSzL+z8tEZ3zd74KW
M4QXNARtBmfMmHugRdgT1WCyN6Ig6ZsOxpFpm9k1WJnmXRq3Gizbo3VFq0uVumrsx+UuibaldoER
YgzPVrjlQwqEAyazXtss43Wj1jT7MnpkEHc3o0vMAQ4Ut9f3eCyE71Yu2PHigsLRRYfTC1tRYHm0
cAsy9M0ZMvKespiGtq7uLMFID+0xoljVXUtFn/nBcVgw3xTLM6AI3uaSiytkN37DA0IYtR/s9k7q
/DnY9RfpfVmboewQLhv/tj51Vp5y5SLLB4f4uXqVL3LtRq/dQ3+nPWDAm03AT3b81MrOcmLIB/GX
bCT4qMjF5ountmPuyhSwXZPlttm4jemy2qnDhtrEj3Kw6+DCLwfyUQQcXeItcSKsItEpBQvPta1B
Yrezj+k64/F6Z7EdivMcv9CMEQ4EQh2KJNj1qGfj68A8EtCVZpD6cKryu/AyP+Hp2UYD57Lkbo1V
PpnE9IvX2ER5666KcKuIQF+8KD5oIKn0bdj4XAy1VtwvcXNf1zGBUR3cP/8WT639JRrvRnFvyd+6
+SQOOhoe3bEKiEpaqQAyOGZbnxcQFyVPXjHv4NxgF5QzsNCuifcP371+nDkpYfkO9wvfNyj/tF5z
x+a8VDi/94VGU1alh7EXzgDO9f9z8CX/w4Xmp9f/daGBeYwr/4f51p8XGmZi9FFh6NVFVOwv5AoF
AXulEP/XprBOxf660lBZyEUHKC2v+bXRF2H1f1CefnjnaN5fROo0VopJ0YPqoGXm1pijg8EjPVG+
FzXsNhb9bTFTVCnklFBWPOLpQzeF43UpzN+LXD6a7Rs2akLgVnEu4+EcEZEA1+53dMVoxVTa1sBG
MypGRrGq9iDNHCiC+ikfeP5GKtsZHhX6WaaBHL8pUBVtl2HPHUEzTihUc7L4Yxk74TLfikvJpicl
DsrW3poDT0yybaNUm4jgg2G9ZzE6hTrsU3qQWc30gmAyC12SjJfQuBWWapOOHHjbb31pflB37Bhq
Q2Ngz3I17/RO/sgoX0gBV5Vd/xiJlhunI3Xp0bYvEzsam8eBKZ/Q6BTH0FkKkq5olH0CbrmtLZqB
NA4jwbvc6TEOaWuTdyS71B4OhoD0Xk3LPpoqbjrjXT9Pp1kfnpda8VRUhB41QdK29UwwIAm8BK2h
QXMgjbrVJumko0V0g/y9RZuo0SiS5aIMgC9X6SJGw8CkuCvRNHorclQ0jlJnxew+ZQ/0j7RlWzJQ
RHKUkRGFhOrlE+1C3tIHBBd62k91R0BREeLQb1FYhlVqCWYZVQtKNc2l0mJtY9rzwrzaRrCsZLSa
qcsvpGK9qIrZuuBiwCeb0XZmVeZWIrvBgE5Fwgfhkvi7eSNUiGvmidJIJKKeT5ljnYh2FKAhYeNB
NUsf5Ga+6VatKUd0ahCf8qThyluKnAOpPSF7K2W7OP9uaos3rLphz1ySi5fkaEJ+DJWPEEcIxwRp
uNGk59qsIIWm/aMI2DkXBycBvNvOiZ/X+X2ogRU0A9b1tt3NceZ2jXUhNRNyU613QUIHQNrx0AcC
eEJFu6/EYVdNWCPk6KAtqpNblmMmJc94BxFefsP3d5SwaA6KfJPmPU+DuNzPka6TF9T9PNNjX29M
k48i9ooxvwixfK0WDEDES5s89oa0T8gfyyaVT5ZradxbjVPGD8WNosbpcTv6Rieue6uibkgKl8+4
f27ndQobqDwYK4Kf8ayOxcPixl8buRNxh7YY46rWMwZAtvK11pxrwMgkm5MkE+7Hrtde5kX4rgfq
PohUDoymcDEZ5mBtv4CrYoRS6SXFUOEp1bursjMfrFqW+KapL1nYnS2B10xp/17IE1ds8aFjH5Ya
9VbLz1pbOgKH/CEdfHnkSCm0pzSRNmo78Y/u3GzmpmzIZwrAD6km3gIFve6G4I7c5kYJjd99HzLg
/Cp0G+noYP+2D/0te4Kz4uvrf9iHdIX5hojbG0qoxfDkh31IW7cg7bMm8TNT/JeyZqxjUjbGTwLA
OuP8YR+C04J/GwL/p/D2Sx4M7R83oh/eOu/vx2lpqAZK37fEl9bhXxIO6mYKZeEo0SVWjvWdMEvl
W25ddVPxKAKiBvmEv5g73KQ+j4q1L8bvwdjsxDEg3Kt7Slyx7gFBEZgYBPTcVxR0VrBGp4odTU92
9aIbfiIC/Rl1aKhtED1MWLkmdIRk/e6z8XUElEmlkaUlhQaK8QB/eG9yFG54TnueV/zt1xnPb8Zz
3PI8r18j+GuuxnPOOrWZeO71/lI2+TZMMMYCbNT3OYCTXTTpt2vRBP6Wh3F+UboyxupsiY6m9+BY
1Jdg/a5VfOkyvnxrRjBYv43ESidW+fCSslBGa6drv1CN2ir7ha8yleY38+rsAMiW28Xq9qiwfWgD
kPKCihHsIH0S+jOtsugnH2RizuLq2cA7QvbNE/GSkN2mZkPxeuF5wGnSrJaTCu9JzoVxYjTR4kkx
BcEhM7MZc+0hL6ChxcFRoXV4iMdzKSZey71ZhmUrgl1sAoAN4GQ8YtrXRRndlThiOnH4oOIFpy9e
GcVCl8A7k7EZS0xRpNVUk+CuYWPxDdw2Fq4bZrfPaQYg3ayTt1wXWmYeLQeNmESpuUBrEL/Jg/CA
u8i4TINBA61CLC5a2quiqCG5YjcrKZih+8O2pOStLOQ3SYF+ZZbhITUqd+kmJzCC40yyqF8k7/c+
COOrZRrKQqLSgf0vC5D+1a7xOYP96fV/LUB8/iYhxxV78hVPIv0Byx/jhYFF5NPN9aMFDDoT7QNr
Eo+X/ZBRVv7QeJc41UTxP1CDX1l/4Lr+w0H4h3e+DhF+XH+mVk8g5xjlQRGaV2NRDnpqPs/isI31
dh/l4x1QNLtAxRUn8pUWz3WVDRyQTc3NqvQmX8yPISRAodLdSNztzjRjL1g6TkJNebCM/NzwyG1N
eejhJFluA2m/TtId7lOnAL6hLILfCLCaZIH1A8WrswKvTAcYreEumyx3CKJzLHdvgRxCQk+v6+jR
GNWJpPSyU8vRGQcaxeiPTpsjc123pFeOoay9tNW1NXJZh5sKpRYTxcqna1ONNrN0q1WGZ2Rcgwth
uZG69thELUKZ/myu9SJGilU/DGL09Kb7XsfEVgFKJkycqZic6xNcEFvr4NRaNUJY9laI6rbRiFtR
LZ6kpDsiIEPmrDgp1cSz2ewVoV2bIK+nKEM5X9FyCEd5xZc43xRaxX2fWeokXFF58r3ryouhNJ4u
PNQ1LGlMpUNaPiXUK9CTdhN2yx4awWOD9EUIhFrwVnm0kn7TBJWfE2LpUuEUc2yMDIa2aUhPw7Kp
J2YE0XapM2RltLrWukCqyoG0gou0iv0S1ZdcH1+laHITI6MQCMwtYTE9FHzMXO4yxRe5Mh5zTQE2
J70tU7UhOI417Za8yBFI/WTrbXQW00HYBWKwbDmNA7tK3sKRmfDSbBTCOTORxgbFbSrqXUS42Oo/
Iv4zjovQCYl96Nb8EUiXrFnCU6cO3yr9xKXBwI7dXQkRJd9Ft8kFeaMO5qs5y4+VpbttSjiQpcuV
5+g2bi1mNgP3nNl6S7j1GE25EfRb+uIv3ULBIOp7wh0pNTEF92splW1a71ZHqffAb0yaTZWdjchY
9XjenSDYNSAwYZ5vBy5jC5eyrE/2E5e0nMtaaGq7hsubHApIjOdqvdItDWC/gFB9+UTg9bKMhKvW
O6C53gbV9V7YckEE/emHXBgLLo4JF0jp8yYZvC6DeCzL8btm8ZnH6x4dq4vhz2286+BnfSLD2c7l
VRViexfqKPFkNvyYjX/hAGBxEMjH72EtYGNWn3WOCSLHhYVjQ5TD/SXpqOflW4i3aQqfCnL0PWVl
oQakAg/Dpg0RzdQE2VVAAIab2pkYLHpQO7fGsomDZFsBKoT3C6GLAvpSKp9ktLhJVd1OusNF0cDu
iqLCXdKYET5e/1y6j1RtE2vxNmxNHq1lJ0p8yrm+0aWCU73A9zatAYIYs63V1i4cFyZbfKoonMMq
VaaHDHd8FAq3CsovHcYMp4uORBfez5rtf60pywd1xIQdOqpUQSMriYBrRcfdoyHKpr01Y/AmR/EN
hC9r8zvvcAr0LSpiVuwF//W/Q490aKAFfQ09/u31/93hAHBxXmO3gpeHrPN5jv7ziC3+wU7FXqCC
4WFEvOo5fx2xKRPRZVHnUP45o/7xiI3taMWk8wtAemg/+IXpNWbrv21xP751RfxJ6xGlrhtLbGeH
uqzeGetfyVAleOxxJFLhxnSvqcIaJN9gx1yfTZq1kPONO6UbjqumQUbDD1QldeVqhV0s2T6KmE3z
RfejDsVFN5xRDc6pkXVeUpZHipLdQUcElRdqktEWeP6qpbWJf9/2/EaDoUyYL5scjGk1VMwPi2dr
GImqBb4eC/vFUm6saoL7mReXwcIFmYrlTgo1ZJphq1TqJU8S2tcInVuDuaK3VN7BKLORZldar920
5uI1s+HTjmrj3WGs1m/LsDliwLzSKqZDLRbfXPCFVIJ5MVIknLQZc3dyiHvdEA/Eju8pNrjWijOI
sG1tFLcEQDgFD+AukGSrKm29pnxmb/Ii1diETY5SoRx65rtNSie6+JSSjI7CZtO21J2bo8cSsI9r
bVtUuVvgmAn5DETm/pgYrhu06WX6HrDe1Zl4S1mBo1f1DXn0OykJ6BKSwx2MNwCCNfVCQJYezKG5
seL0oU6L1G0bDfp4KZ2UsKWcNL1bx3Fxfd+21ogiBK5kjegpVfoU01rYmsa3JROOicLwNrZ6r0nK
I2ROBprDdSmnT22sN5hJBT8T1vFgwmBFAb9K+BO32HWXTCfBqL7pQfKa6sYHOyX0FUtz8P/4Rt8/
i5Yw25TasF7xF4gM6qdyTq4Edcztuq1djWx/3k9+uw7VMeYQ4xRar66a10iXnD5Sj1k63dT0VeY9
PjTce04GN96smsXWlwx3vuyMwevMvGBscQVlOXA4+v0MqbtSNWKfeMqY24sI/0FqXJrVjxAIjasu
IGKtgvoX8In6+oOR3LpNxPdAFz46UzxDkdvStvQx0sVh96nhDbUR2VbAh2sQWjRS9B8ZfW4Q5/ch
So7R0Ds9lZtcvpSa/OwYHjp6BUetQTac8mtCg5uURbnV1e3UBL5MRqod1bu2Xw9YqJRDyFsrC+L1
1ETytVuq6zB6UZR8WgPF7MHJtunyQ53Ip8WSroYZd0TbnMagOLRium9ai0+mXAlTtqqqp8mYICw0
xM6ifVn1m14LRbQz1TH7EoL8OjAegIKoclNgtqdsTeWcQYHVSy7GJ4mvXiJ8iAGEBRBYPcfXuH6e
2/yaNBqzTKO9dHF/rsMYCY38KnIQ/YiBFi+UjOaBUzQcMJM8fMia4JQudPEC1hKy5lCY8iYKXq0k
md0xC7fGCuYrhdj/nTei9fICDgq3E6bUf3PGowf9vBH97fV/XbXAPfKnYqGiB+qL1iP+wQa1zjj+
Y3Zdrzl/bkTqH0RwwEjRnwFn+8tdS/0DgDYaER4rqq9E/dec8f/Qrf31rf9011p6FSmwzEDVDOLy
EBeUgLZI6A4X88BVzfQchD1mURPrhVBRiLgY4Udq9cHBkuI4dZJZiZxsKfya6WrXRDnrJKYkMwOe
0RCPPi71xMVFua/SGu7SkuCKJx32JELhzlFvDMomSti5Vqui/lQJKUO5uCI0CkMeglkNyWyU78c+
Z0QpPxhwzuhPxfW5uC32K3HswOsc8jS/zcRjpCQ3Tbxwfys5bcFwBaA2YljJ9figAlZLAKzporU3
Aa6BfnNbk3e0gthWIlswNASxgbSF0kprA9vWrPy2Kl23tBXhK0JC8LIV66vA9xXg/BbwfosV/BtB
AM7y00wg3mhukxUPnLXGfMPMCGawvKJjIyUk3kyKfyesMNdsGDO/KlX1XRCqC453kz8A2L6syH6d
we2eQ782RPkj70T8tPR88ykuSudDMzcWryy68C6RxvRtCgoFfEdq4OlVVQYfnXwZmrOW3eh4sjJt
xfTJzUM6NseUKh+BUfzYGRp+snJnzNYddV/cD8VtJD1N6tXCz29UhQ2Rq6Jifps2HhhgNqjwsAhX
VrjXWzgjAXH+qRb3JEKgRInSQRVCjMtlnuHJqF1VE14Ldcp95qNjl7oDu4adjQtuBoYtxWNfxr4J
0VgDa2vPEKrMqf8WijRSpqF5hjcqMMPpTbfSmUrrdb8JtY1ZbrrpTqiAseuXttUEkMG/t+mTzIwG
X1ZnjAgg6X9LQ3Rk/MN69fX1P6xXRINQhkjsAJ37avpU1m4w43NF+pmLpDCpJS7AdPW/Da9/atOs
V6uSxGkIwWlVu3/l4LyCx392fX75l/8kTWtpL+uCFFWHSjUEtn8TQpCqNQrH2jD54FuCb4ibGCYx
Y05xFCTKPrP8fpCVK6MWvwefi5ZIMeSBa134ATQ+8wcWN2td5RSWu2pd97p1BUzWtVBqpumxWx84
Tb+EgPL76c6MNpG2MXgy6/URbdeH1Vgf22KuzmXJgXxslVddiIlLg8IpabzqTc8EKCmK/UQl8dif
JDOZGRoN4eT+ttsuw3aNehZ8xCuYgPngvzzGPOxfHuN/ev2f9z9zxTCaKqVV/z/P/+/9by21UqmN
MYmorBmTr9vuCvxSuTmuFRXr3vr/IxZ2ZJ57tl2+AzzEv4gk0H6C3vztra/3wx+gN2kQpJliSqyr
s35FT66ZD9scXiHgl8pbgvt0nutdTkx8brkUmsM0vkUtlYvEBni6ErgxlceZDRsarkLMMpK5bTEc
lzcNfjXsd83wOE73gXFtrYXiDP5044nI9SZJZ6DMR6N/yEYcxQEGgzBmgHvpdRowdKqnxhog3q2e
PCW4hcbxmBix3Y0PQoevCAoVvavhKvUF7pRTGa8m2xHWagkcYe6uNGycbfa9Dh5TiiKXp//j7jyW
5DayKPpFYCQ8sK1CedvebBDtCO89vn4OKHHaiCEFt9zMRlNkNRvIfObec9X40Y/NWY3azSXcjp91
HuftzAzOAhdpo2KxM0eUwwiZ09feZca77bG6mv7RaNALNVBO83jeRbs6uqLT8cSTnxmLrGVnuxiA
SOPNJTUvcXJyl+vqWpefFH05YWw9EQUs2NsjJIzHOBESxET1MtDltWqVJ9uvnuusWAbKaRi1nMsJ
r7sqEmMTSBo7JV15DGTzrjdZ0NZ5YR+ixmjhX2Z0uKN0KL0HXZeeLdlNVqXc+azGSR5MDURXitLf
9+RYGaSTNYW90Gv6xOjggyiU2p3RaE/+YKX8puHPMCXLqvhh0N7SJpjJgTqsycHUdoWkljdSV9RL
gEVMAjpUZyR2Lc2hLOdWi22vr9xyCUiYLJAYzTX+VmSpXb/RM1QVGvd+Cthm4TPURD7sydyVZMnb
SPKEuy3AUvj5o6YycGxbgAmi2rWmiGGnbMNAnWW6TOpBvq76ZKf1OGvaYQNQCZynibAyZyUlqNGA
9aiW4+uyvmlb5HPq2LTHTvam6DKYAci99XFumm10WZiGcWXZtIM+DfGiGaWj0fE77mTxFOj1vlGL
tW8GVIzJAgfYDK/N69DWe6uILyoL4QKTRoqeZlORCeqEid+uEhH6NKw2c2XXpX1HSxW1/roiwpD+
kLT7+BgOKETISyO1NESJnDlZrC/tCmWYlgTHprXUJb/dpWvJ81ZEEvIJelAhTcUJ5MpoIPXBzgP5
UetLdZE2TEIgyC0olS8bsPslKGVflSdZg02Gb2iPi7Ad3ZXq2x1cpmfXujRKzEyp9hCRwcD3JC2O
pdZG1apFohXxVmGSaFXWFey19R97/k8bKk2o1LQQr5mtMVP7V6kX7uVP5/+vPv/z/Le/0e7qFCu2
Rjv3pe3iprEEZpS/C5lPbRdmYzbsROwSOD8B/z+UMRhbfsIiuTR+Y/wnT07qr2XMx59c/9J1UVp4
DHXSDM1FEJ1Fpuk4R8yV6sbRvnPZR+kFKGwxEPiDhDd3+rzYxJK2KdG4jCRsTUEe8yKgQCkGq2d8
V7MW18O5Vhd7n11YOnSw0UIXhJ/tXiWuucjZumYEAqpieKw6dsuBmj2okblLkB+B4nVMrWZy78/h
2vhzMej3dCarUM5iRKDFwlK9ba7YjptkL64UrII0eyzItQukbp16JJtW/qUyuvexojutnK1bAhZn
GgnYK58VvpI11anw4Q0zjrFMDspWjt5GyyAdIwpP0LMQvJYtgh/0qoEfpcsRSK4rjJy0xOk+kD2+
lwEqcPpjS8oqxwKjsAt6Nmkjv82F7QfS2rMy1Lu2Ldapid6JfL/noAg7R9eyYoYOqXYIln2180sv
4ALQxxeXoZ6T8+rusMxdqUYQbxSJsGOOemZet5k8uXTGPlwXGuxj4D7xc9Um9mocAMtYQQOkEm0E
EgOJRbwXWMvUeqZmX0m1e9VU3o2fqGJZlYhhET+bOXmwaHiZg5sOOTMsGvnCcyCwjo0FuVYcqQvW
ZfUcJNhXRLivbOYyZTYrtG6b8G8f4s1msliO2FFYKPjqjZia62pqs6OIPlyfWu/qRxNus1KiK5dZ
cyhjL86VuMynYri2ZBpJUSKsxeIgkaz59mefP9hybTYQ6Gb+s40iZeif58+Xz7+3UQrZzTjkmBZP
WBTqu/f9A53VpH/4C7n4uf4E+KIRu0Zeokmfw6fezx/28syLdE7LaTX/e3jZH1rSLy5nYA3vP/qX
A0hIlRbVapHtch4wgtn2hon4vZDDF6uM6bAJtifxPnocFZW6QkQIL6NIYXgvAhX5RsxyTLGHpwiG
VZxg16kYSfYVYG/emZnHjtYvzPu2IWQ43ysuWZusPiUYf1rRn9NKw2kmGgUcvats8kabS2GvYY0Z
/Y1JrPCsVkMbYlJ5r/v5g5F1By2Nq1ejDdK75McgoZlmCj3DBa3cZtOsgYLsCYbQ3KvYbCoRwp9p
JtFN0wnomHMbRqHE2CLIcDPwdaTiImqDnWC4YTLkqGHNJu1hHBnPUHAO2jkgpc0UDtSYTVuyd0kP
Ep8MjLZcFIp5Lwqxk7wOdeyZGJVT3sLkLgb/ZLgdq3Tb9MgYmib7VcuLGLZXDVYMQ6nObVSYr5Ep
vShj7S2zxL0tLG/Zx4x+1MQr4nk/JOVr5Irq1MLjykdMT964yY36ZJG3iMqwWyQh+VDkgwShexp4
+Jj59vINUWkbyVIfzEDr+Z7lMa4jFhG2jImic9hJMlPyWVIWTi+bu6Ed0bXHey9BsJl+L0btbgxh
aTOxWiohiia3aS8VN1gPZr6JTfOoYTPsTagrpbH1m2zSNGFQMUZj74e04LFCFp0o9BIioDVJcGe2
7R1ofRd5W6yyQbvTKwIkY20XdsMiNVsnqr09rLXrMtUnn1e0G7rEvMiwildNWIRsORJHKd2nGlri
Qs+GzeirS1vGkVK5IRx1JXkOfPKc1PxG5TDMlBStZWjRq2gGiEq3E47uvgwygbt/7AFHA0yYgMUc
R/C/nB2UIf+mpUeN+OmA+9Xn3wssJtQUWIrGJuqvqMefDTa7Vw1l4//FRZwtP+faxjfBuScEcY9/
J5z8/4DTv1mQp1DT07gLoLK/tWClVf5cYX396uaXHDfP4OGCH1vvdLle0HwtOBWWWijLJ0+jGlJO
VQr+2pId6rCZPCAcCaJDrTYHbcgvhe4eQ+M1Tk2HpT8gNg9GJ8syMkdqBD0iD5Y9uSRIdS6ibjKn
5xBGFVoNUwCPJv6w66K1WmBRry+RneCixztUxLdDL1AkSHDh7ll8stKS5kGRAz1rv/e+TpYwXYNb
lcoNVd1OQ7dudfaVVb8Zg4oam9ZsJkfsUL2RQK+y2wXdc5ZIhNjH6ymHDFLU3Cve5OGNwJYkuGJ9
SNs2wDxF7Oh525D2LCgt3LT6Ukfm44X9g1aQg9kETxLZKZyupdArFlCBhSmvU0llQmfUYsiVwczY
dr9pCQxwcyKOBhKh6ujO9r53UbyJdSTt/l7BhRNjD63G7DHqDJw3yUaNu63psm3N4b4FFnusfm/b
2ZL6/IWsmADtz1DbOK1U7DN+Ns9yybE0SA9efRG77tGN9ZXoy4Nq1I5mo0eqonmHFijir6xTfy0G
ibF1ujJq+VH2qnWZWpcKfR4Qm63GLjnW03PlDjlJuKhHcGg38XAoMoFhV73EHHwFjhHv3dieGz30
36z+3tdJ+NZnEUCLnv2nrzDNMHZWvKODgeWwVwipa9xiafONMgUrM1CcwrjWMoQ2GcamgdycumW8
AfLDtsKT27bTRbSmUJiVKNGrot73qbIRZrUKkAk1Znr0hvBeboyVXtz5kXvqU+OgRtla5MmtRoCN
mvh4ak0SxDvBldG7hAIfY+Q1Rf3drvvN1OV2rXseMV01wltnwXhhad66sIJ5l8H1nXbaXagjvjTy
FdMkjGXyjSaijWoPLz7hXKmAo+X5w56w0HVV4xDJV5kwgPvaTxHOjgCLqtcr84JgG6O/mNg+CnyS
gpfAQAfVhtmJ53bbheLoRRJq19Bz53kz7IiKPQ1ZzoCi8I8D/i5dL5e+id1btLgT2rnfVwvVe83K
rWdoy4wd+JnBxVL1DMp4JW4WrR5dh6jT+IU4Q5ltlax8birb6V3YTfinYv79BwmiWyPvDIaqqo9d
YuA3jwqPGR+Sd3zvTXYVlP4215gYVW12mxf3ijGyPXLNh0Ybj0KKjl1j3MMHPqtAo/H3ejQExG3g
KC4KjglGAjFzZyJFsbrYi7KWF1XKYifP5p2Uk5dcydsqGp+bwbryeV0Y4O2llL2IjFfZeEQfCJLt
ZGTI3RhMi3jmy8yJdLbJopgjZqpRJ3tkHmaQQIHyLDKMiUZJamnw0neXiRQ5DYspnULCrO714lpN
hhSZw1XHFV7pK+oIc5GpVnDohpKfWOfvZwmtOmX7YOQlCOoIhytfxd56ejAvdKxwtB/FMeqjpY/P
wkPdIZHJOEpe6pARdVHhdyOkkcjFIqCZYPBIzonkqHgmU9lbiCKo540ZrBuJ+Kc83LKUmocEy7em
E6aBk2PlgSHFMyeJildwLageC6/cqNH41AnCAppjxXeEOI2EM9sMXTsvPJ6Fxt1WRQprlbQZNA8B
tK1Qlw5JGd+EDJQM9bEyiVmy8u3If+4VwPMgny+qspkLL3r5Y2/7aRzC5cmWBZA8HcQUKfFvt72h
fb7tf/X593aGzTgIN3CUk17qvZWZKB+KwB83tRLc2f+/6YnDQGVF2JGGnHj64HsrAwhEAdaE6oui
5EfM4W/MUhR1alW+tDIff2z7CwjENYxWcmGm74riqHj1cz0ajMSrHJc2oGgJP75qRquAujMQ4dwN
7wq7WDDenIkOSIjCsCOTtnqACZ3UaoT+TFtla1WX2dXYvJUC9oEGyxzfguW/xjDislidydW1QE40
WAPJoiDHims7gsLkvqa4jl3soFV4zqE4dOrRICesk81jkmawiazFj1QMI9nXVcrzqi66pDqXVjmX
mNuqYuzm7ggYquZsVkAN1PxXldyjhiz3ThHHtGp20eTbIVgRNLhTNPUcNjm3mriKSolkxkmnIuDn
gkq6d2390OoDb73S75iJLZXWPsdVuxFFhy4M0pQ0Mu3o+nXrS47tN1gLZXdYRQVirqoeluU4EsxT
P2l6fXYVwCCl9FBjaTdqdgMt3Crko62brHkI3rCNzG135DJSWjxn6k63EF75JlT5OLkeBr6K6oZO
ZCTLeACkyTxkZajSTBicL2rrbrR+3DdxsiYwZ2/nriO14q2JrJXS+vG1yIu7uA1OoRg4NpRDY4PH
68oo2U6XSlsbLw3BLbMGzz2rynHthh5sh+DkdW5OOCSRs7XuWJCUS4UixeckHjps+w+JVmdQxMvz
oDfsIWhbh2u2Q8dSZBdWe5F0GnZl5TplT6iiyWYuz7Zd3jJ+WgSmvu86bB0i1RokotGW9faCJJaT
FI8rpgNTRBEUPsPhTXjI/fHZLDAYyiRC3cajcIpEWkd1ti9Yw1BuYJMw2+4YmOmiMYqtq8GS0Llt
2f80JXIn1SZC1wuXYurPJCJoVvTCHukBdY3ns6g4Co1ZrwDkr3J0cN0hKVRHYVClVcm+A7lcmf0p
uVUEXj2pv5B9/9DmDbycbpOD64TaPJOBZGoNraGfrSzSO6zK24vWOGmgIkTl7eQiQ1dc7bw+uO8C
KFFFuY76XNq50DN0Dy+ZGsg3ljHJzITY54q1Con2G1Ze81axqSqsGgwMCQ2asmvT3Glo/fuy4aKq
qG3+8JMbMDu7UE5GyLz/cXJPEM3PQlhO/s+ffz+5DWZKWD2m43maNb2f3TaSW9adQnBVTAvND2c3
a/xpeWrKP6ZXLNl/jqHUb1wbeFKAdbLwlxnZ/8bZTR/6q7P7/YtPA/6Pa1DSHQomGJzdnlQMN5qk
JEjYvJH5g2beDkNAoJq5TAvpYHOYctCvG5ONGE0/5sikMjYRtF5yaxuYITx8Nk9hPD2OOc9lz/Pp
85zmPK8Kz63M86vzHMs8zzbPtc3zLXjOdZ53hee+5fmPJenCDYdNx3uh8H6YvCcpt4RmvXEunDVY
LJlKsg8vlZGZc7fLTyEv28BLZ1MtRWVULY06r/km7cKoynEHlHyig/DqKqq8NnmXGeByUQxLdEyb
lHqn8pVTPL38XsP6t/R9Z/Rq+6wRBpcW9rOewG7IkGQqzbyToaMMPaPkgaO57bZW+Gil1qwFXSG5
7NIq+pZA6teEwa28anIhlOTl3hMfxNEChj6ep9jkLHuG2SqB/aT7/UIlFaOyb8zq1R1TyOI3ZYqf
K+YjBa5wVMWJE2fymSSyQ1VbaxVoAcSC3L0fhrsKOWpp3VWoaT3bnBthBb8BMGocAurIFAhU4E8X
Xc74Ho9BbjeXmqj2Zlst9YD1J4u8o97nd6L1Mcjg1YDkUjUMEIH2nF30G1mTOKOsHHUl3hT+ALoo
fe5ZUgIAnu5VOmhy3WJJdVSNM6QtXgvtxk7BDEkiv6Wd26DjXUT04kxcFyqQB5PIJFbD8SyIGdiZ
sDxEietOd0ZJceoQE7obnb1g3BtVOFcm03jCzjrwuYQaOXC4jd6kUT1GrQU1H8yGLm+1wV403uVA
qIyLJd0stDlTwrfEqDeDy1pa4CLRxAMBx5zx2dwYx+9ZsVEthm2pzhKAsdxVQjwI8eqpk+EfMfGR
qPhJYnwlI/4SE96FwG9ST8aTzDhU+FB82NZUxFNsyncpYhP7w7CCc8Vqvnv4WIjc2BSTrwV/i1Dy
5WjEW0koMyl4NicbjNskMPcmawx+m0M8sp5ommw/NFc6HpoBL03rjYTV4KHAY6PW0SnH/2HoNiYR
b2GC9ENavtGlHuV095S6JaLwdOvj3YmKJIHGKp2mPA41ok31AQiGTpbJq4HEdP7SdRzTzQ4slvAF
xfiDCnxCFn6hWtPvlMlAFEnjAkH1HZfrNgUqmQ4STVd8H+I8CrJhoUu3rVKw4U5OLv4kmhXXMwtc
3dliYLBhDOmupWOsfIhtOYNAdDu5qe1xpS57vE8+zvMyKMgYBElYmzCsNd5/+y2Vy7Vh1nvfO1qY
WfBBLjK8IV3AqZF4jkxibRKbt7oCTKZ/Dq2YnBcSD8xy9sdeXZOQBag04lZ7WuAidf33q4tO4dPV
9avP/xwxWt/EB4/Gz+ki8h2haYZGbBXbXXCC7/cWUjOuOBCypoLwB4Xa+72lMXhECWTSvvy+Q/GH
8Ohjz/GPb81i6OO9RTSc0TVgm7eh7easaC+6LpBPZS9fN0EHySpZSu5jKT3nBNgIYG8aAaR6TOGj
ZG/o1+9op8Z7nLywACZLQAhiwtEIJq2ZoVN9JWuGHqsMWSpWt1kKji32n4x8QtvcDzC9iPPCQ+wx
mDgn8v1Qm2trZN1aa/PAy9GawqmAvlRHJCnLxo0aS/o6lyG68/sTM+Y2ZE9NICjErR7ym56w5VS6
kYuo37MVZrIVVbDgjepGC3PVaRjLAaXzTp2RXrhuckbXcBkOAKAIPsI4Mkk/o5ll+Y4vZzOzof8A
ukQ+uhfpl/UoXZdFsfPUwrGQr1basq14Hc1Svxz8uziIPMfIYYVF6qYPEDR5mXY/oss3wNVHI/C6
QoHwiEmuyQ+eIPJYqZ9KYAakpvD6jjs/QV4MXkx378O+WSZjt+iHYEVJ7lSetJrAEOlAIlUO3cpT
EQEb0iWBH4sheku0/rk1cvxhxCW1m0xX9naj33bZnT92sPl0FB5arpuzPDBIsBhLBbT80MzNSqzV
vo+/R+DLjME7ZCaAh3TsQFrEizTFaRCbrOYJPY1mjQ1ETo1CCVxhcEgmCYo6sn61euZCyBXR/ZZr
BVrYoEUr4YcX9cBt2HSpvPHMyN6ZYzEJrFEZjW2Ec/DCa22nq+KFH5mI/Jtnw35VRbgKzHxhGQOF
QtABKk7hOXqkPkPLjUV/8ceeTww11Ol00kzBy88K9T/OJ/S0n86nX33+vbS2bJxbyASxFrO157j5
WVyDEyKDDR/ZdFJ8khiq3zTS1IAJ0QD9iBd9P6PUb2wtAKNqhjDsSbTyW7W19s/a+vNPzg/28Ywq
KSz8ykJjIg/pBsc+ZZs3H2Ca5MrLOB5TcJoBIzuhDo6BpzRolcdcKrbWGF80JKsXwsUNpG1Z3M0I
/zgOpb5kuPASknumjNFJCk+prJ1LSSxrGQij61pHdFOrEXWDO1bLziJNyWcF4ioM59OHvJkgoVWM
rbpj9qm4F2HcVJfBZLo2ixk2p5ChrWePWwuG12jc9e6bSiqlmm+6ylgOXnTQJZYVKM04YAGsyE/U
lLZH5htQl0LsB9d3lDqeZRFB1j4wbq5pb/qL5eAYGdExDDUYZpl8U6DHDzkKrMlQmsEnjCjbR/NS
MsFLMKA2L4fS2slZ6JQJI3wIPqAKzFUaa9+7FBCcH3uXTRdtmcfgL+jnPi5gBycDmVHMAoaDLXyg
njB0bPDH2bB2WVInibFvoEzLMiRKV0DyNtylmvfPaULyJ07aQWo2bY0hWg+XXeICtc/2YUcytVSt
QkV+Cqr4xN6HIlLyTxiiYYZ2T5LVPlluAGEmNC6J8GEwxbBH60OikiUVIy9YszRe1J4MpRHGhjtq
rCLIVh2rK0RuVLtsuMBw3LGrWrZ4UUmtPkhF6Mi1ZjMNHjyWAIzVI7GVepcroXXk6tkak6fYzmdt
4rUnBhhzY+A8NScEd4qxgPECsNKEXyDpWRUMmU57UMsEYQ4UV9SIo17sK9ihavoGPd0potdAgUHd
LQyLcbpZXvZhvqgH67sXC7KuYhYVnnVhMBZJm/KKaOplQ6qKWkGuhBeZZZ7JAAZoqCycrg9uzBHk
6kSqjvJ2zoR+ZhYIcqQeD5yZ6/z/qnRtj8mytFgaaRSeuFo0j+FEMwb3KY7hVN6RFLBXNcZm7ZXe
3ysQ+nzBaMwUKxVIm1QpzFW0VdGUi1CAieXfPIQaEgt5zRs0C/t6O+YvCfnmM8l1l4WNUl17YaHV
lf7GtYF3wwmVfGWuC36n+QIT2FIBJGhIbPzsJ9eraWOZluQ8fUSboEjmnR3nSVWs2pYTvnwZ8yuh
XViQ/4I4nrUacVK2xa5CmWsqilGq5mYf1v2iZPMmknEWdXcphUkdkdWUomTSz5b7PLKoMCRCYQri
x2HHK+tquI2a1jEJAauRu+sp+CHMGtwnhq2sdXGtARUJtHJVD5AI6iEmKVeN53WVLM3OepXs7tZX
7ltTOneZvfPNfuUyxyNDGFkzwE6A+rJ6r3gWUL5BpjsvuJtvy3IkFSZaV7wmeDrXY6U5UDRfpTh4
7kuL4ZN+1YCpyutyp/H6oZ9kLZPxD19H4iIaRXOMLBWsTN1wMNXbvJSXcq1ekcY5T32dN6Zv9qLx
N7ZvP2URHse00+6MVjZmdR/OYUJcauEhA5yV1SWQdDK++NOM6kkPkz1qsFOTbP7k+xMZJV40GRkl
US3TBOlflwqT0v3raOrL59/vT6ROlooaX/n7kvx5fYpveHqJ06Yt/2tu9V7jszywSZ1FRqBjUkEI
9fH+hManqJY+9QA/hP2/MZvCTveL2dTHbz5pOD9I9GVUyWanKylz7NSa563ZLppA4m1Dtrc3Y+sy
DgVVveufu9JcE0htENMZyGtyTi4b85rkeCJRE8cg8yQkFtQ067WLgoaTiDH6rsFabLbhcXDdOVbx
cz6SUTTZyMozd+OVnHkvkpL7z2kRXNLhL9gvzggPJUOZzXtntvO6dHca5DbPK64L6GncNnuZ8Jow
LG/txH/zVIxhQebO6rZeJLG2yUfr6CF6RtWNsVukN/AO3hQpZK/HdMSrEAp0DBjkEV9pvSDR9Wx1
8oOcypwbqgwlNn20TCId6vGka+MsCeqV3JdL3a82gmBa3+3wz+HWQojT4kfj4l7UivQSWS7LAgtJ
kKRtVVJi+txch5TRIwuU3LtOWadErFVM/3WiSAiWLQVLl4GJMSuYllWM3ZYOal/40gCoIsXe+iDf
ZcZyFr+NwMoXinLrs9rxWfGElMIjsiMbK+3cS+EkVqyDZNZCgQcMjSnzMM2bWwbPHQNoN5W3Q6fP
CwTyFkeu37wFlu2gC1lqdXlUwvDWzrL1ANvBKlnY6NPQMdAS9ElgqbgfGvK4NFAs0mGMKVJgnSa0
ENI0wmyaSH+VA6TfPeVQKqoDg1h7VnYXApXuRYTFnUB2eo+xpxeJ8jvbTL+HLLat6DY0+qObMEfs
L5rGuE8K0owH+cim/k6MBi7xxttpXA0hS1IT8YqivooxQRDx0LHyHwhHHqC5A7U5BYE8GxR5Mwhx
jrWebbP6Bx9nlONTvh37L84V4A/yvyuiSLnmfPlwnP3q8z/HFTZ2Xtiixo8Qmr98RT9nFqjRmbWb
NBfyD1nnhz2p8s0yUZzTRnBwgR79MLMgBdVgqCLwAU87Adn4nX5Alqd6/8Oe9OtXV/jJPp5n9tDm
Y2u47lbrU6R1RLiQKMPO0YMZmoxls7Jq7aqWkJL4MS41t66uLAQPIgbjHuGmGAAc+dap6d192xjz
IUswk4TgvK01jc556Bim6UDJzdYAlIv3xlegLHalcvxBxMH0QQRvBs2CogyQftAAVorBRAZlAXgC
ptgqKBCKSmUOpQXos4xC0EyJ7Lb62MlkHaWHEa6qNAPg3iJISU9hBBAzqjdK1Hpr6MICKtNNHV+N
CjABS7oDwLbMOqQFaFrnY0bGsFpc5p2KXoRaQmGGMbhq4Oiyv4K48+ya0qYcOKzq+K4yn/IBgXQr
+Ycwt/0lYIkZkTKHkK5+jsLl1NdYig2CAyMPYWaQuhbhUQqKEgbGruc/WDbI4xb6Y9DCFB/7Q6IU
55ijrAyVXWnD5EbgE+QkI68SE6sVG2msitPAmIUjJDRQe+2dnAA5gOK2TieOApXQSaAgISvmsYka
BhOQ6aj497mAq2OPqOhzEjoVskOlPHzC4I8vrNuIcExmGDSlP7yM0Rn9aZQVNrbW/ypjVA6GD+/9
D23El8+/lzEKam5Z44+d3lKdWeB7HaPwCgtikf9SSTL7/KmEhCoMh9hGfGwof2cmv+/YcB8i5BB/
sRyZK/xGHWNwtnx87b9+c/PLqFKv8ryy1SLdGd2l0TuAykeSJDxlE7V7ouueV3Fz6z9pm8YngM32
Z4p8Z2g2irFTxvBSJfrDvWxxOBQzFUr7ilDHbNGfGwaa1ZaI+BU6ijlg9jlUizcJK8lb3czEEe+3
cRPHc3Xj75rztiewY4WkcecvvBP7uCPehGbb5cafOzn/8YuBK0oROxlRlf+6iqh5//lIfvn8+yPJ
dIlR+2TJ/ktL+/GR1ClffiXORbJjYW/lkTR5mBX1U2ltYZi1UehyIU0SoN94InEP/OKR/PjNv0ym
LICajCbdZAc8Jb2NLPrrTtOHtRA0s1lC98W3+yGr4HgLIvZIkv+UMGSxRLIyJY9tMHWtL2qINEZH
jPxwV8BnYZINCbkO5a0/2C1TgvomToJum49EPo72oaH8nve239KxR299gci1TwWEU5Vda9TEa9+f
5ChoObTcq0i3YOCaMrBqSipUpcSqq62klJyLyN73RgRzRkvv4EjHs1yC2NMj13FtO1l1KlE0BHEj
kieYw+89NlV2h92pXKVZv+zod107mY1hsjXFyOEdMeF5LvSBiMd0jrz9Nkr6fSJjcjeHfcKZM8xT
7KkoGQHdj91eAgmhJ9oG3LybNBtSUzd5EZESoKHrg1nYpduseYQivExcIglyhbCjGxZkeJluAqua
9513G/YRBO7bnuRIxswzk/RbdBuL2qiXSXttG7e+S+IMsTiyeRG4A+ks4WISGVvciHMNeytQs1mt
uCxstV2cp7eDWnG24Lt2csBUiyaMpZlukTHnko67cNVaJuUilQ30xYprLxOur9Euzs2U/dBfJZ28
NHqm7kKxDnGM+Ce2n5NS7MzAWOV1fZew0FuiVdznEd5JAU0ntLOtH7G1LyduiIIba3Bf4cnO2CLK
zW1kj+Do1KWSEaOuubOGf4ZUdhVqFFYLUsSWuCmTYaMYdTVTPFEsEjl9NO3gZVA79Ejha0q8US+C
RZWsrIyduaavZYVcizKFeNFggascJbFoa4gVTRFBtwqXsCdvcuYdekR6EbEifR3Pm05sBPbnP3mI
oOqMtNkPEtDIufQfVTexYl+Pun98/r3q5s9Fvkze5HRkfTZa4fPEAso1SjrkZJn6cPtqE1WVdaUG
tuWT0VP9xjxNQxKj82dOEIDfOuumH+3L9fvxq7OB+Fx1awTr6W7ahejAKA6zKHk0+vGgtBIrZsjq
UrnpSau3xuwwhPVaAAZj3seELi1PQ1S8pUXBapxs1Ly9SENpw22+69vmUHY6fEsrWuZ5+1A0vMFF
Lu4k1kyupF+FifVCYbwI+2GvEZYqkoeYoIu+AKbGcVXo0UGYyQuytWWc8PhjQl2ZVrKcFmOVRayW
fYdrcB26yVLR9b2kd1eAp+ZZT8BLQECzfenFEMQKY2j2fvUEe9xpgijb6O64TOtJpNI8u9gX4oJE
Er2nPA4DnAHBOemJWUMerknhXZc9pXW9zWx7mqjvkv46HLBdcpB5+VVGaD09yjkK7jMCUGIP3luO
38nTLxsM352q905ekIjWJpzXXR0OS1cAdc70s1fWtDAobVSQer0rzkWXvOXwrfBeFbOsrU0o/k/m
IK+8pNy5LElj6Fh65B3bNrjNSvoSkgbduataw0IqB+bGBea0gpNzkQccIJbRT2TqaB+gDbWdEZ2/
DEOvSkt5r0PPKSR53/XNEXcq3TnpMzULXDUu7hI1OPYTcMhE0FlaxyCxr/OgQuqXgX12F2UsNqrq
Xbl2saoLq1jmulQvUouEFINoFqOcB0FVzMq0NBZVyE4y8wG1kU+CKkJDxTD91pp1kyDASabnCdE0
NtpOBfcugbAHnVn7BJmhFb1GiulEvbXI9MuOnKWuc9dSQCJuXOIQ7hwRaDQyyaXweii6jIuyaJ4G
3oKPHc0me67yLuK3ZuMA8IpTaCWPhVGeusbcI2WB40NqqKfvNMZgDYFqcVStW9eAXBH13nzMmyst
MM69abGGNvcoNpiVdHMPhkSfedd/7DFJhw59DLwkVi0Gj/pUyv/LrJX9M13MhyblV59/PyYZSzA0
nXz2/NmTgPB9OEFXRNL25OKaxN3vHYqMjoLvY2oqwEsOwg8qQGFwak4hLT/+y291KLI1tSCfJxOf
f+4vLYokgZ4Uo+fDIGt4gw8T/gwGIU+SHpC41D7WVnXyO+zoZbep8Qwk5GQHIGTV7G5MH7zqu5RF
O+Doc81q74fOnanh/7g7kyU3ji3b/sqzmoeeRx9R9qoG6NsEkB0ycxKWDenR9/3XvxXSZTFJXpNK
U5nVoHglkGAK8PCzz95rZw9D4++Qtec+J5c7BQxxjVEAS/S9T7xuNiYUUemgXav3WnJKFdEqqsuV
7N1joZ3SEKewgV05yA9NW8BEwaNru/EhRw5Vx7hfa9QsZZF6riR0jDRXtmYxUEtqvYSd9eZlR5Uy
1M6QlOUleAxahwtlTt49O1kIhcUIkCO2SXu027Es5nlNcCWwra+Rqd13LW3Z/ujttJxvfUdpW9Qu
DT17c0pwQgCXTadftggrfJXGC3BqTMCGNU8Iu3XdxIjBYR0ZVOe5j2nhLGr2aLNc2PRjvcpR3ih9
fLGxvPsyXloJSg8iyMVOK7aqJ89+DPguZ3BYBoJlUCaLwOQ6PhYXvsgLmjq2ZT6pCxulJbtl7zWi
YmfiI+9lGsz9qeCp++BORvWr92hQZStrWlrc4qqqSOEhXZAVdzCKhi1aXJUlJKeb2JAX2I7qDEIi
BS4heTO6N2N6A8zhRB3OvI6nct5+pafu2wDV2NBp/7OC9FUa6ly6EJOHDkrB4AfjLiijd0J2rLZY
6tC+7vM47cYBL3v+LtF8Bz86JF37oZTylg/d42C9a5LTuVa8aJ5F9SkqKFyz9xEakVcSJw5p9JD5
xqE2MBPAj3njVjcVkCVnKsw+KhAwljKwQGLFVMerukzpF4i/pMTzkF25svM/8uAjPljPpUYkRgbn
lgghPpB/9H1QhXqIoqkKmC6m/Zf3QSbETwfdNDr//PrvB50zmcZwDf/B/f1kyhC/aVBqsId9vyp+
P+u46E13RABm07n6w1nHgG4zEpNpnRwbf+s+qP981v381h1uup9VWDXOoiwO03gfeseMCjnVruEg
1hmY6jZfumO40QiBJlV5l4wP5KPWIVWtncfREgO6VXFu8UC1E21rulwaEvtW63gKi9g4C5iCsG7c
R8UWx1ZoKzV2tr3qfIl7YEsm/okuT4DSBEutYm/CXkDQe1TE2lwB5FEBjE05goliUQaoL4VVXbj/
PaSF/zho2FPDnY31t4GiC5jJ3tVZfa36dunZ2tcU+oUldT7o4crx66vUelLwZr2mvwn7aXfo3Xxr
A86uqP2Y9QNAtMGdS6V74G5YzWp7dBZ6orwqFlc9HZPnTGuUtbCSJRUjF1ejL22smPPYvZMvYCnC
BTBKnkjfvCEZzG3nTYlOzfCSDzvgnssqdnai8QxuMnYyS6Jqq7fZSeMiV1lVgMCwriKP5Ui2iQaN
GTvbxpGT7tXWYHYNjCfgTVyJXWvVmOKcCR3WEG1Bqf+e5O01Ht2douIkzsQaTPEyppTOkNmzMdj3
dX0yobKbQbcWnPejvK+483cBSVi2UTWGghobgaO99hWj5NDsbUXlqkXOD/bs5PZr4gefZ1FM/K/P
TLhSwcJv3GWvM6FO3fBRtW5i6PWlsYvT5zQyELIX+Lso/3VO4JCpNZSvXghIlk861gl9XUThOgJw
TiLKvDWD9mR1Ppv1TM7sjlyHr7/jpcH4Tr5z1k4qet9eh6njXcb0EqcW8K3+2VKyeMLa8wBg07g2
svxr4Xf+IuXKjSBBvXjrkkQpOxIhera2pAXkpXoYgCqjRdOAPHirTrYvetd/7Y10NTT5waXfI8jG
ZFO/ufgOU9SOGNUDLMpjgApSxNBdqAapyPqjkQi0EgXNJE2zRWE7G7Pi2liuJbJKMOkrCUJLIfkm
ychyF5oSpesOOSabdBlzUmhCNP04UfsvbmUfRvapA2JOiKjTaMRu7JAsIWoPJOpqVSF5BpMSVIXR
Jpi0oWFSiZpCBOthUo/aSUdyEJQKhKVkUpgSp3gA4t0ClMIhrej0EU96FOafK/7odTApVd7vmlXc
HCCJIWNp+MXDRnnxDaWYV4NQKY3kP2Q+qV8RaAaIvP2wgdtLES72SiUc74JoMhaSihzwGOFVT3p7
rak6+4tqiVV9nhP0DZGHDCAPrd+dB35gZQnpKpAPab8h4DTz81ehUkXZ5MtKBehf6fibmmuqVA++
oh27zGSJUa3LopWLJqT1NbDdd8+5Rrm3Zbdb9JN4pIKRoOS05PrgjTQdataBpchKDCkLybz156xB
V62eLUNKs2FxkJAemNO6S2qE19JIwDhQUAujUVAk2zRn6bwP2jQyRAbe2V4ec84khLftSOklNn++
/j2K11jima/p7Wwg/WtqsB17vqcedSCKVOmtreXaHoz3EhM4JcLWMiA84FrwLrKSsEQy14rqGozm
qrLGWYtiZJhYwKLhbMFBj8niBr5Yat6DmyvaPPDMs9b7nI7NxWDBbdJwOxQdu5UAdg+gD57ls6oK
IN7xaUlEvQb8sU3s7DLRXTOVj4R971BOkrrNWhjxHsH1XTGbfTbm+4Gb4dAUr55fl3Orac+G2nD7
6lTmOzcFIWkpzqyxi12PJpoQEbCD9qjTRc4HRDzQL/DPRjVzak9mFFoXSaTaf+Xn1LkA/Hh1+OX1
31Rz9TfERX5T9jUMPb93QH5b5Ki/sePBkKILcqvcPn5Y5FhE75i9vqEhP49JSE/TbYTbyh+73b8h
m+Mr/XFM4urw41tnVvt8dcDWx2hXRpip+x4cVk5djLNNqZ2Dm+8Zz4lD4mFi5ovmsdMIm2YX1/WX
VQB23YuWUQ74yT+ko7LUARmkOs+S1lokpfoSSQPuwu1QlAuRVHdZTXdxO9Lft3Mc74AnaxtKczsO
d8OoI5r0yxxXHynPS4Y/wXPFa623cp6q6XFQjBiE33BO6iNOBOpvzAcEl51ti1vHKF6arttRWnLO
zPvSKMNjrNjDUu8+egA8kWPUwKEFVNVmkdbOTdkAncYtwyORIgDtVh2I6NMP4r5l7rBsBLsltUX2
9kkUhlW2wZRGq2p56M14E0PNCVTla6CGD7lqA84K9DfTUEm9GjcRDYiIbrLKJ4jR1hbDVXJ6TJay
IoKDIRU8Y3jY0zTY+BqVw3Dde83faOBl0lzHKUk1V7qwTI46YGkGiwS1oPY1kIt09LBzaqSD6E2s
gDW4VnrIbf4k12ww+3SA/BkHOi0+O+WwksAQQsohe0IzdqAttcRYlGVgLpKRGIzQ5VvkZdwmyuI5
1v2b3Ik5e7snu+t461Ca+arcuDpZJatlgHSt8U7pYHEbyWvUxmsOmefQpS+YXvuS8xLDSAvmQQvP
lRbdKWwmYH3jF0wj+6YnZ9bCVeOrN6Pv5+LTtiwijJ2dYgAg9dUvnXroZbNS+yNUbvYPOw8xRzO+
Bm61dqs7QjbsD5Pl4N1FLAnJi1w0ZZQPBilUK28PsaJ5S/x5R40hbVbqnPcGqKK8xV+ACHktooIs
wgBZQNP9cTHkHnlUJCfL6F6lRtMEdRE3BajulTDDW8TgreKLJyqMxELr0xB42nDsupqwXvooitcM
/22Q3uQee/MaAzSU0i9qVK9JHPxzd454yzlDVGYdwp1gmSc1+k8UJvAQPypM/+713wcvbHdTga6F
ev47v+eTwmQxUzFCfd+Qfxu8zN9MDICA8f9wvE/y/bc1uEklL0QifDEuL5yWBn/j9CTk8+Pp+ctb
/2nw6mWfBTjv830KmUTpqLDK0zXAaDZ/2YYZxRtzdVMFqnVQxUDXONmPutrD2KXcNcHqUq1cL5iN
YJ57irpTbhwRVblY8ZCGrJk22hwPVx/PMeq1z8Iss8Si1+BE12LT+9vIquaeSVK6C5b0Vc2NMZs7
sl3mDcSgZsAL3pFn857LyIGvFo7VMmtUWGW4RuZR4SvL0gDwUURIv3kI61ALcXskIg5wEe7GLCa1
w9nSKMVLWqRrrWxOaWQeVOlsjZoecEbO60jePJYt+nJXvxn0UFn+1zgw9lFSL6sa6EciTm6qXULk
WqsXK1lx6RL40xXTYOVKHJyOlcDyDhlrWjVS5wo1bHl+HaBcaz2VsMAAwvZREh8deZvSCAAE1w7x
F5WGXEfLd+XwOASPMVZn23kItHZjR9k19MutE+SscasNTB1iRBEt7sLdByScvNpZB9jZRh3jOFwF
QglPSX7XpdG6jauFYuEnrMVeOuXWxcfcNG2/kom8LYW9JO5zqj2uuhr9bbbSVkuniZZiEOB53atO
xjAK8dqU8SoMvYfSn0KsXD5LytaFf4ppKOShMRPwAQQp0Z78p1eU8ToaQn+F/4v8KgOYBJ1SacW+
FtQoQ8KxC3sLOGemMhqZfXIwq0d2f2x13bmXvBvebWF1c+4LMEuCw1C+5EB9LdaTU8ZJMHsXxqNj
4VIv125MCoArpyufsBAR3aSrHgpPUud4nYDx9jdg3nay9+aq3i879zHirZRMGvQw3qV2eJcyO8jQ
WkS6RjIjP2VW2u30Yex5BBmkg9LZ9KQN7WTtpuW7Drmz6qJzws7X18u1AzMJzB6uI4XMhk16s86v
ofJgDt1b69ZL4SuXzmfOx9PIgvjAtbmZKf5wdp0rNI6djlXb0oJtLM2jX4ijmWvrsB02hh8zWmTs
Zsdr29Me3FnazCob6ojBi8ZMVPA2UyEXOS6xplCXbrU3dMYRN527MIMacE0jTNGqX5PsmAlHWxYG
giN2/oCfO3fkfFmW2PFhTNBpHIlnqx1B66j1RgdgbRewKES6Ddr7Jqx2MtFnoa7cDsq7H1p8lR3Q
2QVQA2qKDG1Zi2QVpu+2me/67rY39bleMWSG+Rq6EJAPRhOqPSvYv7YdH6yUE8VywEDxCR/KfpN4
1YlQcLIC6nQbpB9R7y0aklk5eHkDQnHrPZZBtBogZ8S+4DvdrBP4nEUDxcghDEEsLOCp2YJI6vmo
QoFScO5O++xxbeq+SijHRTOtVq1tX6vM3xS+zn88i08swrkTqYdYbzjLaIML3ooEfFDlcO25GqTp
Nf9WSliHejG3nlC+Z05CDd/4nJceILJsbtLBZIpkOWKIb2S7IhE7a7jpuHa76ZL2xjWcM2P30UvM
DdVtsnmu2vDB8lkmWU9qoZGkzed2/xgF9sy0wxXCxUxL7FOKCJyOu6JGGbcIVviMa3WySX1vJqqI
PEm9bfXnRuPHgGNa9g4QNA42qzmO5W0rMpSpgc7SYN0aT7YWw5OoFiWfrb5rVt6gE4FksxnKhg/1
Y4iXUG9gy2bhFiT0xuKvTxXgPI+JhgcdHmpjw2cYo4IJIXYI9k4m55b67oojq+N3Wpv2le5/9ehg
j9wWK7e7MCJJrHlYZ9za2n54hIm5IGUxA9q9mL73IS5iK7lXuNWYnf7oqD1bOmlsHI/+SBJK9O9l
y1Yx2T3UoGBLezGCOIBCoqEp8DRcDZOwTxp618KKjYTPuFntpg1FDuKRU0Da68rv147C8FgX1TIs
W+zphSgXY4jCXU7k22QEaeujfswGGyQufQgsEnB4mJF1MOrGv9EGPTtrThJvLb/0l3haL3YOxr3t
FwnG6pg2QBXRaPBxEHZUeuS3pscOAjRV7ptbxaQTHnyA4M6otOHKIK9kRzAsfXMcNm6pwOAiNh01
y6FjWdPQ1MdOJjOHhVF/hdi8r8HZTY6IQRc3OVYdQJhzx/MWAk+1DZPBEh9p8M8un8aTQBBwCjlP
JgauYX92T0PR/mXK/fn1n6dcbmo2uchv2YpPU65OygMv/TTj/rQM5J425bwh5Zr0DnFx/HZPwzBB
7NogXyUcCB+4vf7GPQ1w1I/3tGnK/fzWJ6bU5yk3biA2UyiX7RvSPcM0k5lT4MfkcVLg2m1JApkk
gojonWQSvJUi/8DsupQkhxgpdypJogKHVTI8SvJFGTkjhs+9YZETHrynGslbI4vEDhzXvrsIyCj1
ZJU6MkuB9iS97tEhydSQaMoN+cp9guHE2is6mnNI8ClTo2XtPxSFsYmqEsRouPKJSdXEpVp/GROe
Cko2j1wzuI1I0lVKdu/U77159mQ3b8hfoRfOhMtlDBVKwqQipWXrh7bfZTyzOhJc+uiSuyTZzC2r
Ak4Q1Zchv9MBHJH9ismAZWTBbA5+h3kuzwHvIOC6ZMZE9WaTIGswdXckythXLVXlJAPauae8Gbmz
nvxZZ1ya9CMAaWmmxARGc456iT/YeA/Irbk92Sqpb3SDItKEVT4//5KcG8LIWoKoNtDgNXJwU4EY
/F6rf4rVu67plrpKKK8lQmdOWTqXUJ1NuI786dojbOcQukul4i+dqWrbQ9vB5iLsNcUg+Azqdk4U
Yq13cPrN6KEV6kIl0YdH0MYs5q5sHCUNW9aK7J891HcmWUBCOBcWgQ9KREiwIi3oETxszKchbxEx
ck7NuxxMZm/Fq651LyUypKkCDS694GuvEPUSCpg9cORG39nLaOB2Xns7M0X4NKWJnaV/TCuujnTb
eignCY91J3ceQ5VHvJMttDBYDkWzrbPxwbQjwt3NzVhSIEjkUiRQK4kIenJDrwD5m8eq/DqO/SFM
u6WWF8s2L/S1Ud23UX9uUUSqLHuxzeak9pCOUUyy1D8k+lFFRxknQSVDWWkmiUVBa8nRXAa0lwIN
RkaANQtt3SZ3OvpjbPZbd1Js0p1lYdnTnIOKnsOjdpECNY11qrCGl6QzFxnqTxig+qAGDf5hujmy
AV2KWp15aEape+7UdMkK+7Hkb+JBN/aK5xqdqfKA69rJwrYyPlyHkkMchXfdM133UbItpnGb3f9N
PtyOxathPRRckOZGS3NYKL8KJ7ur+slRab1HMQAeTXHw2FvWwul0ODZVi4bQJJuYHU2qs5yS6W1q
mke7HA9h7rMXswtKHMNcEghA8YYlRiRXO9C2lbESNjexGRwYG96F2d3bSlDN9Sy+eH28LJMRIs1Y
s7rOacKMrO1gF7cKf31pVS26L9zT3FDpPc68fmeFWPeqSL8VLWnSkSpkhHVl8/sh/X/f+/+UX7Lz
HwaH6vez8D3LBwgJfv3TL//7Pkv4v/83veZ//p3//vGXvORfv+XitX794RfLlCTWcIFCN9x+qZq4
/nbwTv/m//Yf/ksdvR/yL//1H3lW1a/cmT6+/PI8gTvObD+5RHDF/fnCFns9/8JPquvPr//2PBI0
tU70EIQJ90fdwEWQVaEMk+qb1NPfBdlvugFZeX3y/ZFIFIQBJ/zv9+cRcX+BtR6PComqvxejZzX8
6/Po01vnN/3xeVRL2hbTXk/2fdeRk85WLUxcloYZEKV+PwVx2U25uN7mUQgUtfCe0ipdT/SbzhkW
WlUdY82vZkZPjh7d9F149LA0/mvaDs1F1Ws+Xv6DklGbEKRbZazw4obuShm6bVkhE0RvtffWBZE+
d8EUdZa+zvxnT6GlOQ1Y7xTBgWDayvXhjFRnyzfv8qau90M9viqNk+yJteogNonbRYHJulDaJfBa
bmWKP9JO3KvL0qSuNffX+WBdwjE7sCs9jrjlrA6CRMRKTU9weVlsPFPxVLUNxpWOXpgW7kWqhc8G
8bppRO668EJbBInb4OyV8YdWudGCU3YzhorkScdmp423nUvpUGpuZNTMg3jYuUG97WN5alR8bfTD
AAgQ8y4JTXqWK1BzPGjRVulMr7Phze45Cn2Qv/BLlJb2PyWA1OUwPreHMrztCcDZex6/7ZSp695N
XV2RiVlL4+z44ZpVMmB6tmItPMaBHnjGJl9MrUvjS18ZBzLE0cxtnF1Ek5BRmhY/IpnyuB6A4KYH
sxvfTP46LUFEP83OLkIOT8uGJ1Z9UVTtWmvVvhXxVQ5gWiPqaj01uUkZdBmWt6zNn8z85ImH3N25
zpur2JfEeXKyGt8mDpkevcjP3lmAz4v+tYVPFDJWj5W3i0IO08w/1KSrjBgIZOvOnSJ6mP5ZpbFc
jcqjpldzH4dMkKRPrtOshJe+N053Y/rR3g+/2ACLDfFu4GnEJ/QO+n/DH7YoKmWHr28G7HHmMb2Y
oDCdatgqgbsx/YZCIH9dGF9L6bI8bhYxIDPNeDC0ksHyvrDf+kIDNgL7v+kXrXul6HIdg3XUZT0f
rXzVp8raJmtCVgzzgTWz6ghySrAQcGaFyYM8x/JARFVLy0tVvKh8mqOG20Ah0V0Q2O3cXrp2iLix
swOxjQF6mjYTRBWAnrTfS7bqprL0rA7RSCWnQhYFx30Uy2WdH4M+PWV+erBRoov0H35w25PYy7GN
xPpXThtK0X49uH96/feDm5CIaUxbMcvEes0I8n2QIPSBqMvBOXVV/MgWxHctXJc4yfQg+ewq1H5z
J236U1rq2/Psh4fp94fr/0mb5JwBKan+6z9g3/6bg/vTW58eEZ8HCQuwd2UU7F7prP4atPVCc7Jr
ZwyT0OnMaOast2lrdpvapg2iYI21SaPwJhn0V5GhjZUpHyvfad5T6cJkI0fttNcCcKht+geLhEcZ
trd6amzbxrvP5VvCF9b2rBVfH4iF6UFV3xvm46KpjkbQ3LeGemMD14ZUCJ5AaOvG8TdJCAHBAlI7
GgdNYX3GF1xaw4bY+aMuOfVqm+VGt1SG7ITmQ8VGgNgWwDQoBX9Kpi5KkEtp7556IG8i2HmtvvKK
2xETMZCk+75LqH1x72CuBR6mjNC5yD66sWrK6RMZUmFjQGUalriizq5R7Grn5CoLGXFFDa1dkdkb
2q+xV4/eTWaE69wun/Q8fhQkjg14uZ40H/xBbLUq241yXLhR/DRSvNYK78zPkfHfG4mLCfU+zXhG
YdQWEFd65hmv3rreSR/Q2hGee98A4THFl+O7otfgDVrXSG2f2sjEohB+FWP6RrL+FMZmMgN6sfKD
0mACVLnaX9CglikJ/BObvW3nu8fUAvnEI2ruDAJFuA03tFG/MGNvJXTcmZ2Oa5Iut/RdzHp7ldN4
YdvZh+fo/S2CGyHu1lc3gRt3mzIybgonIlY6Ypjp+tScuxNEp9X6dqfRUg1/XN9VTfRQ+xXB8eqs
4ecXeaQzkWSPNVeBBDuOyQgJ7dWsz62gdg/4n3pNhIubonkPC2T8nvLqGVfQYa7W6mGIKx5OBE56
zO5mdO4bjKaFww18mhYj9NKePpMPDc/pbDSjPZbW00hHnJHDwWU7yR8Ihxe4ajxVrPuvntc9Qa6c
awPEQk8aj43DiV+4zUngX6KRaWP21O06UrHT2dhfXVVbOXH2loVhhOvlaioWtQexLqmw1F4G+YKe
xcSB14z6uNITVLSlRHjo6cM2svJla+7+0Rdl6n6wHlK6NAFU//yirINZ/eW8/fn13xdsTMNiOsth
xP7hQfh23uJsRIEBHgs245ekC5oMJO6J3kE4/UfhRrAMFGzXaD+aQN5/R7ihwejX8/bzW//Z2chZ
E2VJGQR7le/OIvAylk7wPJ36vta+qEq0bnx7YavtBYWSMyZe0S4yC6ZIWSDpcRkWJVvy3o3mhe69
Fvmbl1QbTcQHN8pnnnC/4Dib6UXL7aPGJlUvFf3BcsmQpgujN04OHOY2ooQaNtreUwxJWtzcFKq6
S3GaiSBdxZ67p1GT4KCrHDA0zC0nORQG2NSwuFcDDGwgiu8UgHsVnjK6Wk2qmK+6e+ntaT92CuJ0
7aLPDObF7F0q1j4KKhXN4s7TuLgmoVaxTc8XNVwfnFernN2RK0ndMohzjUlqdRMRw+sKACFbtWLH
k0j5NfOdN0MbvqQeDtChDoJ5gwJi9lxnkyLCgiHBiI7NqyMgZ4AgzRHs1afS7MJ5OjaLVk7ReEFe
bRyRa5tiotNl/LMEokbvsuDX4VpWKmjRMqysjWjbO0j+d+EQraM6/qjCwgbkXcxVnkzEZ+ogwvcR
DGc/RvQwW/t2oOd7lvHMAzRSnZVEYy+lbZyq3bV+vejVYVPX9boOlAN9UqAuOh4DJoyBtnnuvIIV
fq8eveI9sZN5Xzlbrc6OsYkazvrUV3fdYGRzT50KnoeT6uZrmo+cWTEO59QNDwRwrmVHzL6xrXNt
SQBPXjEnIfM6qDjRKnQcrTbWntIfID4xEzwMLIlqG/t7+GEaXGEDa5cNT3gE5tJLuSN7c450n2dD
Ifq3oY0XtteA4Zgsra8pzkpPAXs13nnFU+S5M9W5JgYcoYgL69UAfaC+eYU6y4J4MZr9eVrxdXpy
odPyK61v2D3Eqet6tDF1A7dkqkFZldLZ1QCNiDRuZOycopaID585nA/dmK8Hq0QgYpmI/ya4ykKh
GC9dq9zji8za+BkgtLZdMADPRiOgpAJYSzZktxhvZ7laXUy33PIImodW+6op3r2JAaSOAHwNdQwi
y1dee+/OV/zwqETaixTGSYiC53NLsDEnHTv1g6DkNNhCQvwsrdzlQGwqyhoAK1PZkYPCUgxqOri+
e2/IrbvUp7bJ6meAwj5UeurwTnbMVV5OH2u/V5QKD6G7CsfLNMNZYFQ6pTiAGD6LZrhx/ODKIZGv
ND4Zu44JflNY7LtquDKLTufQYE9hCMDC2JiXtAfuKlVfdwnse0OjIUMo25FLRE4vni5QUnF9OJim
Kx0uK2ypmiBWoXWEpDrKQVh2BQCwUlanVhOfyDPAdlKxh/QK3RWkLVA4gYhdRekwaFIbD17rgb50
LH4Z6d34hs6+PS1X+wrC7cTuzMx+k1eZXOkRnHVozrAht5WSbVyz5vIRsU5FCMxHJnq1W/VWXgCO
bJeZqawUPdklnX8KQtZxelF3x8KNjNWg7IegPoPPBdoJ+1L3nW2kM/T6L00m1wpF6YrVXcJgmG5/
xPk0G56zI29VhsGsc8+hbt3XYqo8+UIbx9IIYNtb5DXyTDlHNLzngzm+WmbP093yqASw8lNqJi9x
ndDNQeF6Q1/qrAubZz+NoWh224T+SYXjWcTWa9KzVbaRz8NkP1mzhGLu8zFtFj6B13/0Ex5HCtF6
erUIlk5K15+sZojaIxj9LIX99PrvE5WNbEX6CwzMLyQJF0oWwVj+4N9xWZ9zWrhjmOzYwCCiOZ9L
A6eJyqUCzKJnVWWx87dyWv+uaYNW3+9/9d9vAJ+IWGUky1ERbbzPcyqoneipCnPwJsMWtxuYuq7Z
Nc6IYaw46YpzO/TWVmjabSLYq5pYRVTs61pPmLrq9rWmv5aKv3LleCmdcFMO+lxlM9KM8aK3Pkpx
nwpvU0dHpktqke/b5D4M36YJX1HuLdAujXKwDJ6W8kgBFSnEiG4f4BJgHbs23EqMBqpn3MZ00wCm
uWvFnWo1mxAsU2i/KI3xUhnNvgjDHT+72y7y150o541GV4RTqCTj83EftOaLyrZXC7qjopgqQSAV
M01BkgDlPekps6G9o0Qej8ut7T/nFkSvzlolXXOyzOiWcvojg9hrRz8e0PCFYnKdllDNReRugzg7
gK5b5VrMlhzmTNggZEAzp1FxYTgJB7C2SVib0E1hP7lRcxoNuIVtfRii8EXx8KKE7c7yFWNWe/p9
V7D3kfazrZPC4owJU2/WFSxZhPeQVmRE7RwoQrPstP5oRYKVV3xObQBewlmnRbTwGv/oJDSK+Qc1
Vm66Dph9bJ8xBc4sMfBui2dQOHuvJTEVkrDK11LRNtBN9ipLoh63RlIZx9gdb0xX2bW9dQjJ1Iox
0+cdv8i7+I1H/VNOK3StgEUMwGhJGwtN1ViPadIApbd2eh/fdQohaTXaJjmCpxE/CUDoHSmtQYP/
I+oPWhGXSiY3Rn9vjtqpFM+O7kB3MG4ay99rZQ/Pz98WLrcf5Kko02Ak6/tO+arQzKaHJOT09KFs
7W0XZy0Qf3Q7D8IYjsQh9Z9D1dnzTVoYyVQnlVILluNVoEoK0+B0peycamYZ7zjFVi7/5XgKajeZ
c4tZcy65VCTSZxdVe3TqBjgh2kvewmxOlfRZz+k+aoOLhl5QoBuY6Ad6JKG5BScKJK8EX2YJOkMv
Wau7KdjecdIgXH180SznxoKCuckdNvtFrqfLTvbmNDDuPcH6JT5y22MDVb2wrVjCNZBcoNx1L7Iv
hlcN/1y347RKpnhmqneFvEUf4V9t0c1fveI/v/77UW05TFSsJgCj6Kb7SfxioYE5B54XO/F/wVe+
by3IvGEkZyRjA/9TKRImx6mMg5IhKMWc4n9D/FL1f7O1wEA+vbfJ5snD4Ufxqw/tUXRmnO4jtnxa
H0wdRZakHT7j3CpdCjOaGq/vW5SCkGpksMqzftNUREnLFCe17t403Csq79ho6gVw7loLSYjTeBc7
HFatky/shnnM8S8ZmKucoiU3sNemLbGdB8CCJFr4sCmq7t4vLARzNsyFB7cD2UCPcHLfFka286iP
0HMP5BBjm4/FyoVwHp6S4BBS9Kn6LknyajuE+Srx7aNSp1srJh4DGOyjbX2caTwYmtY7aW5BAjOa
J8WjdIiu8W0oIRkLiF9ZZz/LvLtLQn1VeuVGN8dbPigrtWgWVtomXGb4KlJ3nczUQny0StY9+Tnx
IMNejXm/SUmT0lvY37QF5sNhXAS18aVKqo9coY5ec+PlMKZHd1Ce/IL9fmZcuABSUMJolL/x43zr
RtyJ7KsBoGLSlysl6U/UWWP+hGDQKeXtQOpHlGw+9PreD5kkfYeZjFOonkmREVvJQmhK8igmCZP0
8cUtWmBNbJEyAx+2H/s0YvNmuC+DN+P/dTz4tU61w3ydPxGxuUPC27Ljv6mjdFeW3aJN9W2umf/s
gwEKmGZyO5rU679CLznqL+gl/efXfz8Y+E01dHFOhl9CJBTxTNAvgvMQwziNvp0LEwSQKD03Shjl
YAmRVr5tM4EATnVu9KUR4J+wpn/rXBDcTj9H7acj8fM7n+T+z6J4KQv6cQwz3jc9RR99g3lRnYyM
2VrB8dyRLVWzpe/8f+7Oo8ltJN2if+hhAomE3ZIEPVmG5TcIlYP3Hr/+HWhaoZK6oyd627OZiA5R
IquIzM/ce661GIL8rhhJNcen1czg7Mp8nPoGhp5Zb5Up6BZe5HFpgtVvuY+shT8126COb0ZzSF1T
4bYe0TAr8Ynv4TlQ9fVQGudO9o/5pH3WGgZQL1Ze0PmtRUSZM/nV8FT3yrglqwS2cOl120koujsO
UeeSsUH2JXyNBK7EoopaHmJtExj1M/kDL3npbKLmY0Y8O+LVRFEbZg+FLE81eSEjH0iPs4s2cmbR
/C0TJ4XobWTBU9WBEe9bxtKauWynyM1pWNUuxmCDgJeAkSkYd7liYp5AZeoPmC6aBEzIpI18GsH1
ry8nr1lnFUuGvF9ncbfqJ7DR+ZWRNMgExXrMDAQLVW7DpqYeJdrnbDTTo1HkCDg4QBGHPlam8hxX
zNNDVe+WrJiRUevdpsd5C93UIhwbtWxrpK4SzDWqRSDECHBa+Xc3YTqdCAAK1kjcqfix/q4J43H7
UxP2++t/PsBMRE0iRn5I4H4OWSGHEszxRwM2a/J+PL9AiVHTAbEA+f9HNfDj+ZUYHDTmwMZ/acWs
wv7BvU798ufn9+sb//1er7JJLZ1ETQ59QpBISmqIRRbpEG8oCW/hyxygqEDBDBW3GZFqlRnOJdtc
61W46uJuWgZx/EzX9thUMLaMaDxVnXoFXPzZ140DSM9L50Mba+x2W3EpM2tY2XpxX9b6ZvZ6NQ2U
3VRdVgFkHJynoSZ3Y47U05A7vfz0ovjGzHyXCv+bopXEiiYfEQizchIvHuHEwD/dRIrFlBlrbYwv
Zp6eOQlAoXWQeyL1VJqO65XoHNo0fivr7MkADp/C9E8YcsnxgjhAx+MaIx1GJxeRNmIH62xuI6y7
wHiMskvk2wsH5fqkXUbeYFAMy3IMlyDJV53mL4QDpt18JUsI6P+4ULhksUksNQ+3saNs4p7E2/G+
4GrP5XPDkC5GPov98kp0ptsBOItibe105GLhkdpPE6vuGYthIwupwGlgI73S4/LYYd6s/Qj9up3K
82gZiEH8kd6hGa69eqiWE/ZPwOXrAjuob7YHbqo3NYkPE07SGKFIZt1x1e9bz3Y1M73RAm2nVfUG
/T+BRdhOA+ynJjZUiR11mn2pJgbVfip3FYZVbwhdNGvX/Oip/aoH0KqI2NVlBK3NwfBqYHyNYE03
GGFHAllarX2sMcjym1x7GGYZuLtRmEyu0bHJIpx+243pWjj9UYbVyukhQDEsL0xj6fN2WCatIMiR
TW+lzMe0Zerlx1pGt10jQE4B/o+Y+BVoWYogIlr4nQxwiKfakbkxuhCcZwVBE+UQgSAgqBgbTMT0
vWHAnyb2Yiz6OVqGcVXltjFxDcomyvGDKOQPELrC8m9ZcCPoUfg4pjjGyMzcDfzlsguIm7K+pc6+
pitq9cBmEMAMWI9bEnhJq59K+1HRu72aCGvZ6V6/Tox21diBfkAcre2SAnxH1fJzwwCMydl5wC+3
D3RPdcmUUSZAc5Gddys2HguPms9IHRTTXhMRr9Dbe4dDPQBFWHo6jJpxJbToUav+3bxLOObE0grS
YFEQ/w8N2Vzx/OnM/v31X85sDu1Znzwbxb7XTz9PbVLqhUahJxA2/xIXRZYhbCOD0D11ljR/lSLM
KS0aYmfO8/9GuPyTU5ul2p9P7S9v3RC/ec80L0lBKavxwbC+acA4UpncdhN64QhTaasNV8JDuqJ8
aqkHKDw8BeLZqOZszzxVd4ZWZa41aEx7kcfHHmQZggYRXGHiKIp2Y2XBXneqQ8LB7Y/mqdOqRdrl
1zKDnaPG+87LDk1dnawxvWGbc11E2qlsyJ3mcYxpB8NpMtywmljpW3sZ32CJQdovaGd6f05WrBhq
6I18laQyjZW3bkx9G/XXcR4eRR/fDAZL9RohLZ66Q8Q8OTB49IcF85WlpcXHLI6nj8zRWN7BMi4t
detBEfo+eW5iy+3ajAbU1D5FJbc1OTM8OJ9Q3DEE5BAqmlqsDLMiji5AZJRdjAm1hFKt6oK3psTW
VanW2kIPyAHPyYldmKK5ZgXts7jO1oRyoYkisbd5JY92iYT8qNps09O+3CTJ7BtRIPPEw20X6EdH
4V4rqm9Z0LptmxIOodcUudO41rt0MxaAmwk+YcfWFhuHxUcm6kdOpH0j9XVlgvUssKkm+rKYMEdR
TKPDMJJlAaGFDnkXEvjewmlTIEmEIQxRMeJispZ53W7a9J5l/kXCfSkKKtImd5UwqReDTtesKT0p
T6iXW6OCnVlE01ZiJQzn+2cYqxWSYKRUwlW5oEwuqogLa4gxnRTPmNVWZXJvo/clwNVlBSq456ZC
Z+MGwI77j83UIss3w3gK4PnalbEYJgeYjLcMuThHYmpUjf1XscxoSTMIFMZjY93lXLhxYLj6ykJT
lynBKhqXU3oxMK5E821txu8Vl3fHJY7KzlgxncG0qJ5Urvlmvu8tLn5JAaBSCKQUBHlB+jAFQhlO
L6mBWlfAnYvGYu1RSRhUFA6VhW99KBZfGLY8viVWJgycSGqrTOndpJ6WLbXJrI2uqFUcahZHBqua
Gsbom23U9eNyoLrpI/2AfB6rknqVVP2pncuginrIpy6qxhKMRBesHGGsw5rMB9MP+Nx9wtR4ym7s
2ppWM/8GdDlzRdt61u0WwbW1c/rXIIfyCsNcbUy6HvZ5ylORbiVGl0FYa0Oy9qUv8arHJgQMMkcW
j/kSD8bZ8o6mYz5GlkHXRN9B+zYHm/AmmEWSUWw7tFsnbbr1+ovhFXtRv4z4ucOyWhRGztOInaA+
Y4xaQLG5DszgWh/joxH3a8M0FpMmUPYlAU51VsYiQ5IPJ20hcgABQTrizURH75H/tGhyzS20rEMl
rZewsOJLpitb00Df8399FpYhv0k6I1vHE2rcR/V1QLTbv3kNpGPQgRWFig3fs/r3s0UGgn9SRP/p
9T9vM4RxuH4YCXwPVWcq+fM2w4o1G4J0+tv/qud+9CDaf2g9WEgxRoDNR0/0dYaAeQdxtf09YWDW
Uf+THuQvHDq/vPV54fR1hlCrfqe3fhQetL44yLR3lkacv7ShYdz7EIrD1G6XjSGShR2F27yAh/ym
EkEqy7XHqZbJV1y/67o7yineTTAUJOonM9H2IXWsHe/U7lmIeBmwZe4MD1zUh0EAUd+OmwJUNNO9
TiODfVhnspozyZFtWMm1OuORZ5uuNZEfWwZd/TnjAiADyuJsVKjhbiMMMLZ4YMy+rY1gW3GZKpp4
U4rWW5aKszAYIS50Pd0OjoZOkPrO1rPrApDShHcgUod3H5GdoUHZscP83aw0crjSa8sswkVQV8GC
A2UfgvYBakGeWT4uZcsxy7tsei0jXkSv0L+xaE58uqupXNe4Qw5RUJQ3SV4Oj8yToo0aAfKrbGfH
1tbZyJQkkzE8NjZGx1oEXPtqnD9xeW61Jl4ntrpXo/BJ9ql1M/ZJt2py/75rlYXftP6Dl/rpjSej
FpRpe9KjKtnFSFkKtdi3tdzGkbqSFuRr79aZS2qI0GunJD6lKb/1Ejmu2jBPtNNYWRbALExWxHZZ
bmyyXkJmpmZyjsOXoEzWJdblFPGaYr1mxJOTlJr3Brzbj6J107xZeT7hXyNaRTQglZgNvfVZcdgO
yaXqPyWGnCsDqnv6MLNVMR6v1UT9VKyOG94rrmt4oeGA8sHpbftQzoAuqbppyKlMlfmR5zP1qzs6
dbqzugEft3blF8muC9JzpMlNwBzabhLqHMW590t5DpVqmarVsazV2zlPChLTPG7CdwUxTBg7h9We
gFjlqFe6hmPIE9k+IkGNuB9Mwc74oCbtBzKW3IYHCDKsziBsiPY6lKyxFJZEWnQmPIMqD5VQL4e9
R+3jh9WOsf8uqMctQb9rK4x3gXfGNL0am96NKSI87y0g1iVhLw9VA9cBegKM0JYrrGIV2biGSf5M
9Iuo7LWZGccozS6BX27zWm5UsCpd/mH1yeCmkM6WdogSO8GBNBVPOoSzzlTvksZx+bISANCsQCae
cnzLzJL0+wZRhayyDewv/D2EIAvijXU02F1U6kir9WXU6XgPps9GVhilnGgrw2lV98yfh7h+dQIb
4SD4Mn5jNXoONR+RVjwrprYesS1bclVou9p5DHACZL1cVSMRQvUlVLEm1IS0yRe9izYGWW0Z9zvo
xniEd6s7/b60nE1jaIvIiI+lo/OLUwqswwXglJ5f6LhHXnvAGAuwKe52wnyaHaQt3ucsUImaT8g3
/DdfUdLg4pm3QLjg7f815cav9+eG67fX/7yiGEfTGgkDZfnv1G1pqSbCRlorgVvoF1QSERpcahgE
EXrjv/h5RWEiZZuGsJHLy55DBv7RFaX9BSrp60eXvzVceQWPbnRouKYJmkGh3mdtc/Ghy8ZdiRXa
H9yxc3bQwcxVlrJ1L5GA8X1zsxzorDqFGD79Q9nqxZ4agFlvudcaBgHhnBze6a5q0Per5GRGoMJq
pgPKe5UL1ywJuYXnMXXBq59c9WMP1pmOoH+qK4FjnIqtglpQYR1K52uiOE26v20tuXOIil1FYlhH
qnntxWjichoFZg28EcEB4FzypD5PKBBbzP3sh98Nhg+wnfAiDXW5HijunDTBWTHXe9QQnGgD2Yjp
MdGj65TCsOeEFzVbcow4lI0R5ePY4civX0RX7VPnIqdbkJSijKjI1VXA048Bd9WN0LBncVvmmW5Z
gs3IT1yJ55bqNQa/VmjELlSPnAJLh2Bu3wGvwmobbGUGjKkhD/Fp5qkJqmKnGTYhVbJBLHJj7vIW
ZWNtABckmR4T55KEHXUVU2eDxQwX+hSwkytrG5yayr8XBwcFhGHJqDOHdU2SIw0ZXhhPHb+pzFcq
5iwh8xZU2c9G6O0Js0+Xae+JGyRt04YGAtm2chAyebH0+CZS83dK9WqR4SskWUxdRym3fKYMu6hF
mt1FbtzZt+RltCToIv4qX+H8o5hSa7ds5ELvCJ9n9F9k3d4BFAwWobEWStfo+36Q2knToOzl8cnT
FPIN/NpcdZ13iYocavnNGFsndegvTK3sTVXBPb9r+3kwxso1jv2tLOJz1mQkGST1Jz8nN3fuIyTk
RS4OihPsMxtDWZSKfWsYb2ma7SfuZcdfB8U4rivi1TK2KmaiTovSzokq0xTfFRrABQPPgSUxSOvt
ORljN9RfWf0sUAg3QEyilaynbexzQhtT114UdqhT4dwPQ7Udx+4SYLMGhvvhWeQXm9a09EYVZZj1
poUGh/xwSJlGkNNAnKx6EH0CTQHWRhkt4QHuszJhuCdJk5wsZ5Ho2mNiaO6/9nCmd9Cg1+GDweZs
IODkhPqbDQblPg3GFxnZX73+j8PZtr87Ki2OZyybvxzOtoOjEnEZoggUYebXFYbBxIsFpK2qmvPH
CO3HCsP4DyM07vu5zwGNy6v+Sfsw706/riD/9M75YF/bhyboOJm1jkCisTsUykQ0OQPhSp4DWZ4L
rSF6HB1Z8ehM2bWlRmsAF8fAdO5kHPP4gsNUhjMEInXBTBgzvo7RwybltPJeUMWcK/b0YT2uZ6yF
7UNxjiFo9JueA7iF4u/PbjJ4ayGrPG3YarHJ3tx/ipp4a2uEixEqHsVu3b81PKoNwSVxKHfohtxa
QVoUPTZztl5cQKct32e67dTotyajMqDSDPItGgl5tsxyjY5OXfcWSqfuwVC17aj75IsU11aDE18t
iaG5q8uz73TLAaXTULaHypxPb2sGEnULQz4pZeVmsntPhPZOyCRGIY160BOMHLRYs1963ztXcfyA
Dekx452QRLuagHbndbCylODGjMyt5xibgDiAtmOZape37FYQmplrtHA0MqgCMv2jYhIleoCb2byW
MFHfUbubyl0sCyJO8O/1iMjBzNpqjHVzWNVOilTMP9WJRUNmrBMUzAmAXE2lizNTogaSR2umpast
pJDU2RJu9oQo1c1r1PmVx9KCLeeo2B8+qip8CYcxE49OyK7UoRPSBv46Mzxr8N+ZSGGjbxlylQo3
Nxdb9S1tC0zdNaYZOJ85ENWwvSSNWDdKt1HG5h7jzkQKmn7u6/kAhYBXDP6uy8Bx+wzqy5Lxhb4U
Wn5T6M+dBM2jVWuHISFbnYWvXEmt2sgaV1iEGFEqLJSiZwHWLhz1W7qrde+UD2oaXI2ZNbLycL6l
Sr6BxPqEBANFenjjlXzNIkdc1RMcsbH0tnOaliI/ZZzCnOAMvzYL+7UiuVnhn+HLCEb2Ek34s0jr
oXhtz0IWtybWfAyOvSDh1mBs5vS3dg+oTGrExIuCS0VhW0+jJ6YNpKLwekB/+e8udhFPMbKnJKUe
Mv7+PMV48+ftwu+v/1nscmBiQRdot/6Af36ZxyCvsk3jj+g3RjU/5jEsfjnZOdi12bo+qz1+nKez
d53oGfQnaPeoiP8R2A75xq/n6Szp+OWd/yb1qqygHFL8NQcE2mzUCsQUBWAyZco2VlEsRSLuaA9O
ZQ57qk3dqnhFs7lKCufoBUCicia/Tv8U4rdTIg7lQmw6JgO10r51ebau0te6+WzAsnmiuC1iWkoj
d1alaXMMRq+o6CncmE74CVJHE9mmayd1vMV76RohCcy4C54n1IqDRLTgjfdx+ep01nXfNu+YKoEs
iyY4Dg3rQhM7vNFf+bkP5s7DcKDuRmmQuoUHXZNUWCp+tigCKj5uskF1ZeWAjwqraycgdprtqN6S
DOVDHsp9QMH1cBspllvICB5Mfxr9aS1Hfz+oBOzas86tbI9FGN04Of2l8MVD3+bAXlr1XcwRqt4c
joA0BuLzKqn0O2cuW6y5gMmpZCYqGjOIqXnTO41KJ0y1Q0blk1EB2VRCkorIbr03nCf7VsGaMsLo
7PP0Q6COM5vmkqTlluXnfdQV+1ETCuMSQO1z6aVRgyU4tlOvfdcCgKX6qzEmbjj1ZxzqW5MSTptr
OUz28IkdtDLwaSfAhAmbcKI4PX2kKl2rlIQZpSEUqbeYUjEavWqB0BhXJ3nuFJN5+QAqwDXmEvN7
rUnRmVB8wmkADmaU7/F4p3gXY65RAZNcJopWx7sOuRfR3F3GuaZV5uq2pMz1x+LYpPIpENFhQBuU
lniFoJsvS8d6hYV1yDtKVhVfqCU5guvWWpfkImugr3KyxAyjEMuuzt2ENMVtrehrC6uOxLBESOfK
KZOlbhE8THKujRLR4rQOLGfXpuPZqr2VHXhrMo13+FYfrSYC0tgw15bvYEtYjDEmswibr5N1nF4D
VrDbhVOWt9KKjn6i3OTtDCEk7rTTLgH6CdtQiPQaJ9I4sChpH6avP42D8sAnxR4UsuVgxDkKljLV
W6qfBpg4Ju4VlBIgdf11HNB7+T1xwnFb3dsp3P4w3MRmeIrVaTNG7ZMOSNFMmbao1Y1uDQDGrnnj
49qIOpJyHKQNon8eMlj7GauvpH8lrRzLGmMgsLJ8ey9ShK7qiVUGEacAyDvColn7Uf3o4b0a83Af
o3E+9K11bVXVlW1zDfqe3S36ot/rlblFuLEo6WpBH5HNlsCZhMECb78205MwiLnvXz29QoDu3IXe
+5AqR8bNOxCJM32Bo6CDZii6o+8bG5X1Rqgr1BIDWWzMvgy7xaMarTvzORFo3jkYqfzbWzpoNh7d
HO83OoRfVG9Bo53iAMZ3pz3quudKTyxNEZ50lntZmhp7E7OpUb+rbbw3guKxzWhdAhMwpE1Dc7Yr
5PuF4zKv2ljkWbNF2tV18K2utasukq7XNfuoiNdtjZ2vahmg9fqwTGdUD+p0QH+BlXOnI9quG+tj
dIozfROssgbUbzXAVy7HYKM31Xbyr+bBJI007L0p0Pnx96vMjzap8U2VEwY0YrGCZVW1+zym6IlX
acTze403IBPhurIpBkrQmPp10aXtkiHzTWZr6aZl0+LoY7fC8jstgrRowPuHRGfDkliL1NygZx4Z
gBKY0JnhRQZypt+X1GLO8KaO3pWFmXs0mm3tMJiNeoFJXNwVlrkewqpfqopPP6h1L//aDuv7vfg9
yY2Bk5Tctn/bYTHo+rXD+qvX/6wIdFTatq0yzfoegPR1Q2Pj3wE9M+u89e8zrp8VAbMyHLrCMQ0p
EYh/LQnQdop5lPbfLusfqTwRjv9FSfD1o88lwxejDiP12M6TNDlgkaSdcpp14ylQwFgFcO6x2/So
wDtuy8pmQW+IFbTrBwvSiQOH2xlb79TZ6Ws2R47UJtnEUpBvrpCJbpC5FDFAi9iP5xIoP9EQ6zJP
bzur+tZo4jUh/bhOI4gC1qrsEFU3d/GcD2GTlAGmDAPzuu3JVqsM11a5AFL/yKTnaWxgzcqk3kjf
onWzP2TTniNPu5TslCHSPRAZnSwHpM64POqwOulT9yARMTRyOus56/w549gY7ebkUWco/gimRyBy
dZZhn7qFYo+LLO138cNoRMsOkVEfO/vCb5cDsZQ1HsssK/BvVJsoUnn8nqEhLMpxN5YkLsXPPZC2
PktOInnWJAl2w7MWlQtdoqCtTvZMecMSyppicu7t6B35UUb3MEXDVjYXEAx6hqOouzLLaqlDUQlL
nvUxWaugFaJkAn9wDLC1+OG7yYeQ+Pcq+7aamndysbMAL6My3KQh83G56ab7rktDtv7dvqmcK7NQ
jeXQwIHTtUWooW4bp9ANGjNkK4bdp36vDXU532+tiHZBBcx3EmqwTVJsVUiYh9twynbA45Jl42XT
1ka7r/FPtc4+MO4bEqojp3MnzFaCCHoPZIIgC9jL+XhdmJ4iFuWGMbgqggqewbXfDrtRrwkqwHLU
rQdNZxtRL/UMpKS8J0frnI0TpqP6JWhmaYYNLlVsOdWYZKpUDa0vF0XDFiwwt0YVuiLvs2WiDB57
bO2UdvZ7pjERXHqdf6PKTODFllvUP26p3Hr2oZumc+OpzF+nZcYuvmANiB+hm5mf57hIN6rCGgf4
a4WihOJ0FSTVWe0BkybjZ5W3xF8NF9MHrtzlK3QIeywTV3ZLBx8318VY7NO0+WyL9sksiyfRm5vJ
tm+iwl6Trf6NELWjr2HtSeOHoU13eU94bZYt0TqcLCOEDE8Q93Bl2T0IXN/trI8ga07RoF5XHV8k
s/ceESodvWi401JyXgdvrcc4MTW50mvxPCbfEkoCOL1x/GqnDDA78rZwcMl6VY7ZsPS0Y8QDF/Bk
BjA06ia49MgXXMOOjo6fPQXIfUqwhjEgEjsOjwq6zUmr1QW8zXQGRMHsBHXf4xkZoEeRwwhGytYu
or72WNA6UKZqaFPkB5Gpk7TnInj2B21jNGyGGGHT0d/L+LVE5wd5ZGfCsGr1CB1Ol2896FZJ6j85
av6YRu1BgnZLJP6mtHhkDrpUQNmFpX3Oip4BcLIXZK74plNvB6vF2WusUcm4iieshVRStjzcs44J
FteuNq1IV8r0rmjWthtggPQkugG4c5U4eZta4zlw0kdZ1FcFbEGP06u1mMILiEyyHtZV1a1hFx7b
MNiHhnrm1zWnb5rPZaITYMvRaEa7kILF8Ea+hv2nI0MSYXUm9GJPkXeeWPK28j233yRbxrosmLJw
HkoOVDPfiEKgnPLLszKJw5BlqzRMH00M5+bgylHsQ6TiVVKscPDcxugc63DaBV1BAaL4HQpT1D9G
5s2DjHVd6Q7KjX0EGYr6alf0ackBnG1lal/Zw/tQI8Ts6Ts6C3U8kchE0ao0f12abQOAvrEgtCEZ
djHOH0E4k1I4fFUAJCEimx1qXg9GXIfn2EAFi7POTWz9heb1MJr16Io+vYnJ5ltUjagWidJhVmui
wv3X1hYz5d4RjFJNFN8aPf7/MAEbs4biy/T2r17/Y3rr/Af1OSYRVIQzk0P8VH8wvTUZ6PJff8TW
fp02wE2CdWcw2FAxn3Dj/xg3zCZgXGUU6SoLO+ufcfRhhvxaW/z+1mfP3NfaYnK8yVaMUqGjNA+I
tu7gbKxSYKmnCYOjFfof4fgkpcHjNmxr7qoS064PkdMz4+uJmmA1ULo88meldSFtA/PLdU/cX2vU
R4INl4VnLdSuX+dojz0tXYl6M7Fuaz3xoqXpraUD50na916E+GOL6FgMw8rq46fKzEDdkIFiDny3
s3kdLQ56591PRN6udE+fM73iTUWFM3kKcVbGk1+gX49h+ZgwXxFJdFd11u8sLT/7Y/IIhj1bhfFt
XejqTvFA0pXWKWHiqCXlp5Mp2OfiK0jLaPHIuSe+VQVoWti0B2noY5e35QdpQS9T/VzKk9KFHf2N
E9zGveKvms5iGImSU6KUjNV+YZZjeaiakwVtQ6/fdKM/j+0b0a5IoysSLli3Y4NdmuPe75yNOjvX
tKC6jIHt6t0IxiK4CRgPrEJ8dczDI7n3qhLIeBrBlAW4XtkrzLineiCitiCnSVp55g5avUkJNtKB
PoWKQrprc85TB7UCf4z4zXvD7+wVG8gHKTiVEd84/mPJml7vz2lxn/HrrhC5j9gIRBPugBPt1AmO
NffXGRvqp54ieBwa5pXNduqg0nIwitrfaQkXnB8oUM/hQoukOXO9HwI0AHkN1yGy5UZk9RbgiKsl
3bqq+eELzsW84ca3+yXl3GKqCBEQLcY6H9WC0fvrYUAQC/ec7rRZtXTcWhW+jM64MkfrIQopSrui
WekCXe2kmWSe9ZgYovIbkyFMPv66Vrvgiln97TeOy0Y/q1GjHf+1R9z39ud77obJ/7j0OFH+ZkHF
QPPXI+6vXv+zfYIjQD1IapJlfPe0fRW4zQeVKk0TmbjzKzmOOafNf9Mw7P0+UUX2hlfdZjulIjr4
R5wD/a+Qn4CSZhOQYVvsxPhkX484G5WLE9ZpjCcE1Jro39Oe/I22X46FRJ7mAz23WJEqS94RwySe
YuVuzKOj1rxkrUXEIqIg9SkaoOgyhav4OxJu/cTwL01d37aUIREDvs6pcKgzAYgbfxcVbGFwrYs8
2ijO51SYF58i2zCefWtCo4sLDIVVJMu3RqMA6xBpH9KJx8CLz0pWMqKs1+2Uuu28nqJpqZqb1FRA
3iDWtmxOVOS8kXnuTeua6BLSxtL8BvHBsa9710TFYLZwXhyHZ5ScwRRGblnXlBLUeb5OehxhC6Fa
xcsJurbuDcT75QeREWXOv2glGyt9SAffxy90XwhET6rn9nhdZ/9DUsurosoOeRG8VOQg7chqlfeV
w2TKn7a+4Tw5hG/0hIdHSnfAUnmT6aOyB4sMyxvsHZCIfZ4UOxrZO5hb2zSoMOF0CIectVm2j2Og
b72SVXbRLKVzQiNwb1YGG54WnX0AA8AbxnTjOUNJgkpwTLpUrmRDs9fr7Xs3tTcagnBLPWrEiy+a
fjSOY/QZMdW2hf9axvYiKewV82h0GlN2O0BUaprPOn2NGrS3zMh7ZuWjr26QXrHIap5q5z2D6Ao8
tOZWdI4as/a6eNUanMLMzdVInKgm7+QwZ1YhAkFHECUF2IBJwzfMwEbMk5tkSnu2SdguE+NNjgRR
zFOeiXHPzPBDnXalMwbK53lQlcC34mtwmUpiwLuModFomZt+niN1OKyXjZkAtZmnTIyGO67hbsFe
mtxaRlFcx+1yxFsQpDt2TYvKgGcu3SC71qzNFK8QZM/Kj20x0w3A0zHwyoxvOeMvnXtOSc1LylhM
pEeYc6RqHSqmZvU8PoPZ6CzreaQ2MVuDY/gx9k2wNFLcmBAh0JN8H8UpE3+0CvyV2bQxX3PogJ4g
p8DLti19Ux3JpU/I+6ykmwzHtVPxWWtkj7Uhj5W1EUm1R+xy1dGrVTmOp6le+V0FhftFHUs6c23B
4JEpOSrsHDGDoe1N4g2HXvlwnAS+QjY9Ta1+0GtMa0aFwTJZWEP0GCNs6/XyKYustSS4ISzHOyjl
KxGo7bVewoy3+mGnqt/sWRk65bt0eo0KyLiVcxo19TRFvP8apwOtaZQhnlT76MYmuVEQphkpaDUD
Ak8t4lQDeZBKfRsMAjcZLbMTHHM/Mx+6QLDHbiy0R3hHY3a6BJCdckDajBzU90nVTtNojG4bauuQ
O7jyyivKeNf3ScCijOJRzfJdrtXXpSUQZqApFOIptDyysLng+b9OBq/K8FSNmKq0W6MjGMSWtPfA
w9Bzhg0Ycmc6VFEr3+IwevE1eBL97H0CGOiAXVp4WbizsYrUyrTMnTfVaFzRMhAuMbaMkglEg/av
ZzZhzEMKonMuZZRsA711mDWwtWCckSIOZrjBCntVfA+JuC2biS3svcYQpOScU4J3n9FIHxzxo63q
AJorg5NQwlOmb6FmWg7dVV9Fqy691ZqLlPB8OTaz5mhF77K/z5nJoNfFUwJO4JRzbkgGN61xr+Op
QXTI/H5wkf6PSAjTducx9TH0p8zBq8/6OwJw2DAbEj7fo3lWxMyIKbpbhgTRDsU+aQyMuDhExhSE
fEFga4BbJBGMjOdxlGQupcXekXP+6HsDUS/VyQgOSUX7NI+zePYfwoFco1q5je3pKhmNjwg2QeWU
m3GEHG9owPBLIjKg+TtMzBomZ7icYCxqa2so69XUGB62FopfnSm/TPxr5EGuLah75LdUQBsYTVeR
9kcBJ06r/aPl27uwLm+NIjwGzP9lnIM10MuCZ9haEpp7h8bc3/xrqx66GwxksBIRyZhYw0y6n7+p
ehj//lr1/NXrfzR2/8/dmSy3jWxb+13u+IcDfQKDOyHAXhRJ9dIEIckW+r7H098PdvmXrKqoCk8d
58QpH6toUTQyc+fea33L+iJkcCK4hH+Abz9c7OYvISXDJKxym6SWeb/Y6dz5ZAEuAMLTLMz5cLHj
S4DWbdngmmj+LjLku2r/B6N++/V//4cp9K8/+WdnMYxzuL35GO0T9CSJY91WPirAhXJtQtOIV1Pp
Vq99sMWFfg/YDkxItEwLZ5BIecaBgrR+Ez5Ei/hVL3nRbay/eFOw+GMfpO/lr2GplI/C4EnS/2P6
gBTglw7BP73+Q/kMSAKD+g+8zDzYeNcjUFSjohW4R8wfCtuf0wfaADbzBQpaQ6e+tnnGPnQIdOOH
c51n8HfUXcpc9X9Ud/3tfc/K3A+jh0GO1RDGcrRngouycAyYfdMn8LJVo9UpCgTClgblhuqLLnfu
AiXW483wah3SFim8FLmY2S+k4MJq4OxZR6UQbu/bOLXLr2G4HWQiKJjWy3tDm7ZAI7dYOzmWUU/d
VXLqJm9peSCPQhU0GNNFYd2U7Wbs7/mtACKmrRO+17/Kaol7+mHQn3qJaje8awKscUtMWWRUrlrs
XKbLcLXpn7WRqlgjJkUiCnVDhhrReFg150nAyyR9y431sKOhGKRVQk8NTQSmwTcoVkz7yQdLGGT3
HDvTMtOhJ3JU5ns13pnTwYAQAa1MQrsGcBP+1EUyEIuVVtcGzTU7OPbKtSjxHtCI7tOjwURv0J6k
4B4fvA5sK39EGVF6pHTlS686atpBrzjH4OZwQK+UbC+XZ026VNAtGc4U3kjmoxdeetp96b2ZEr16
0lbcZg+pMTri5sM/i57qkOJttx+p7xccfnIT8YloCyhWwSaYNQGRE5EHFaUIviRg1QTAuRPkoAZV
/1TZNdZUjBDdmxofxFc31j23q9TLRuq/6cxFo3appOUuGSAAKeTxGUWBeqPRUBKPRG/xjMwClQI7
emqgxZvORNmsijT9w2/gc8Ix8F4Gitp/Nhnne+yHJuP3pfjp9e9bCO5mzg2ilub78izSf99COGVM
mT7hXyrR97MI4ZKqK+wif20unGA/txC+BGiLc4jEWTGrTn9nF/ncY/zxzpGvmrLKD8+V/9dNRIZu
zjU3j/d7Jpcubv+FugS2CjuvPieZcKk+kwfzdrq2N0rjEAqYvWaA06Dm7TN7F9v77iSW3grtc/1Y
P3Lz4ZGdA16gh19ErPI77mon+3n8yr8hPZsXnQMV6oYsSf4rX0MUddFQLTTnVnaTjXJgm9rU191a
3RBut2W8T39xWT7iyvZX6EdmOWN60Z3Lfk10YBGceEP07v/Ys29W+NJoBi6tQkWhPvn37rgO0vqX
B/efXv+ziLK/KDpFkhCImGc///uDS3dcw64vCK1Fc447hafz59mHuFlXcJXQHTI/dceNL8TIzF0l
S/xVev2GuJmi69fjb37reC0ti2+n8xh/f7I/HH9yGgPEH+JiX1vXsn/T4pvKzR6xU+xWuXldwZf3
k2aZNMMmsKxlE1fbjLTBqtu3pGu2+Nwt7aQJPX6MGX1C2p3WeZ5j6Q0f0yAgYRTlF1K6nZm/kXJ2
r+R5cxX7096q9Hs7b8hk5kzQp+sxHi5qG5lS1/WHXoJgDJUDMvCdlWibgOnZWigbqbcZMNoZImRR
LtUB7TFpMWUo72WzXkxpulWN8TKXkMLJNbJlCz92dRIJhNsOSTUNsArln5EWq3iMH2DQ0+GeiHIK
3L4ibLKTmNoZ4tYiYbVuSZbqwIUgg3JrsFPYPuplS2BqPSe0khHAIWYtkYpdqZE6kDYpQEL1Z9+4
7SuaX6PmCpwnaHvNnuUOIiVEKoXBYO3VtnHTS922mGQoycngBO2GSfLSClmv+XRvpjnewfqlJjKt
b6Zt0ncNBkDi5JQB/fZjBPNSJZTMXCWIhfLuBcl2GlDumikdMTo50dcgQy8nn/v+MbXxn9VUFulV
ZkmO1wrHjNWzznAshIHa0oLKOejTLLSWXcsJXlvxnzsn+76Rs65o9SqGzML8ryrY+Icq+NPr348w
BbIS/DaVybr5nd7xfoTNzjRWCc4KZmKfmsjkFBI7r8L0QozzyxHGHwMr8i/27u/ZHBSVnehvhfD7
W/+h0fmwExhkveaW1ZEgilRRBzTtkc2gAZ/2aroGtoWOFix11oxUyTEyQRTzoT+4JvI6oyEGjSF2
BdgaCu2RKQtCSqoupkEtEGwDGPYwU7HRx6/7QUXTaS8NGW52BEC7z5GMpFW69WdqqErmyK6VW9Zo
A+y6kC91aNwDVG5mj6sMFkA8nfvOW3mwu5mWYDAqlp1PqB5hXUTYw/k2UdRUanDR6ajwh1mrkeNf
iJfpgBIuTQ/caMmTqsi306YLpQ5XqGNV1wfzv+vsa36Ag5LL4+U0GPFuCNIzGJMzgRR7vw5fmwRo
j1EEMctH3xskbqNnuyAy6SIrzKumCq6gOQYMo+jg6Fr5teiNUw3WJ721E7KDNQ5wgcKYrc9ySpUa
WI7jTQhnGwUAguRUDaHbzV1dvcNVV3vqVT6b0NGaXhW9PAMX76NCEJgh9KU0aM+WPzqZJ53SSX9k
dHWvt/qlQqneEJXiqLG4ywdpzRgW0WnyjSH8CcVB6CpaqR6zIqCQLeGB+/Wr2WfH3mAyOpqEbfy/
94oG5AU8PfvSiuwjupqF5kXrrPZWf2y18H2PsIWYD20ua/8dmTFzej6XuZ9e/2GPMFXV0BGU6LYJ
IuhjmYuSHjAb+8DfI4pmXBDvaNbosfV/rHLnVgy/K3DWzl6o36lycbz+wxbx4Z1/LhbaGjRVbnkk
Zsx090yajpE1wjlBGmX56yp48jEolho6q9HchgDi85kUb0bVaZL2lQ1BfiIs9RDNVPm0jo4wg3do
ftYJsZBKSKWATnlF6KE71gkDEwiDhtodjQhfjqg2TKk3VWrBUmijVcaw3sTnCE7kGTzbHhf2rYmF
VAOGH0TgsnK5qdD5SgnXSbJQPZ7xiWedsQ6sg/nxR3Ucsu+UyPGTb/QmXD/z1p6h39k9QTVloK4i
K7lPQ+2ySQ0XJtk5Z53ZrDefZqXH+uvoQDkhK7IpZuk5iBVDQ0dtTluRkVgg4oh+kx9obhb5zGvq
cmnPsx2fIY88T3toO5DIoybXvvGSY/YhSXYZKuoGw/99lVgrDDKLjPFRVSqbRldv0M9syfvc9TX1
lF0/C5Gmq0oV0g45xTkw+n2Pc76UrFtJtx/qXL0whgIcfgyKub+tvOaushXoamzMo3ejI/Gt4LUy
4SgWHQPuAh6TTGqSrEJJ7w3palLFqbCkjaUoW7PhUp1KN4VWLueQdSMpl82ErpEpS29pt+zATy0F
mW+U9ONNLsY9fIldhILax1/Uajc4Zd1QM3Dzn/2628p0Kah2FtgZ0ADetDFXk6jesoUZxss8fowS
OG0teWvEigT5rcVlPQ1iNzHJiMvBNggZXxUQuD48REa3DApjXUYPivfcZSrZgxeh+UwzckUg6kbK
BGH2gxtb34h8mskQkM2nHPIU/gt93BEdz4y/Wba4AoL+xuIIq0V8LtBqeXpA1pOolw3zjSSTd9Wc
u0XAX18UgsaHds+PiNOX1JRg/INjBuZ2LPJh9MOyAi+a2/9/NKLn+LUPu+I/vf7nHcr6ogsdcib/
O7PYPuyKWEfndgMGfPH/r1c/71D6F77C9R4hNaNxUt3et0X9CzUYmyUmVZn+Iq3F37hDkd/567b4
t7f+qYXYQpvHl1AGe4CVnguQqXWrlLAWDEdEE0Z6th+5XZDRs/Ib6FJ51t4JEzuNTfvNLLZW2aN8
DxlyxgtUhNAoiS3HG4VzJ+e2UuLGQfObYpckvCMHXk/tIaX3jbYVKbBBIB+erDiK8VyP4tjZ47Lq
/AIfE4S0JGKSGsnrwr5jDosIkV3JVJi3pU6i2ahQifogRFpTIbfJpB5Oq4ClWYoyZh1oJ1mvtrqa
Gyvmojj0Rb2aEN5FFljOwL5NREV8ZhQx3ax25MY4RUebzI+uGgOfotP2ZnIGhca3UnqybL2ZJzke
/BY1n4l4eM3Qb6GNj2rV0ChpDnL8HKMr9YurmmBp3d4L9dRN3Js0sfS9C2m458dyucQDibvA3eFE
bA6+epliuw9sunXfR93ZIqruovyu9y9z41go9EcQ7EpPU3/T5vdhLV8acQkHLN4i9Oi2QNyYJ4cT
ul7IIV7Y2VdUkWsNlPYCO9y5SurE7cACab4HWlRp3ZZGcFSzV8jCIVvt2Jbs3KJEUIQwtGaQLUkE
SBYhR01Qfx0t4bmRmbQIzKGbyfRnwj5clvUxwtXZYPLNSBrNWn87eBZ6r/uB4Xie+ezcCF7JufQx
+k86cLpso9gdaMlnZchWAQyjWAG9XVwOXb1JYo3fqg+g0Nd+XCBDjZeD+NZmPv3reFVY2oEAul1T
SCuk1UutQzgJu1L1x4M3lV8t/U2pg2mOtcGPN0icFy1RMTFozcKkc6VyOR1QVURxcptlvH1PE7t4
TlYtFYFlSednzIo02plV2ABvj0KgwOkOOpkHGPgaY9xuiCK4SWNeXhcN5ucx5c4ZRMRR+UW5tQLj
qgpT+zKtVd39owtLxmqIJVU6P8p/baEaZeIvW+hcmH5+/Xthyf7IUEfBAYIL5EMbypa/AOhlnCYY
w8wIYehYP7dQ7QumERDg1I+ztumjJ5TpDGRww0YPNWs0+QN/YwvVZivJ58vnL2/90xYaWZjGhFJF
+3FSQEOAkq0Unck/U2cJedxCzZI94hFaoXK39sri0ZdHGjfp0qIJb+jeSW5LZOqxK/zuos5LWkbA
h+y0P4bWsA155KYpWRI/tDACGRgrQ5rGWNYAT2YQXQEzPKnUfWPe91W465TqXA3puepaV0qMG6t+
NgLggdyOJlN6mQCp6HW9I2GAqmFpeRgcPXZQhOtLUd9I3JpV0sfQ/3WV5aR55QaAbuM+dRQsnH6v
lk5qcFbsOfGcqUAxEH9FCf9mKfayGP1XWYke27I/IyC5KSiofaPeBba3p/G1M7vsIolyFTVXuC31
ZxKirjjhGmCJLWiBeVRxqv1gofbwSybG5NYQOQaz9jGDQibnKr/q0m9W2O2w1HlI39GFgql6DokN
sIZbXyHBhuszeaDAu5/zeLooqbZ7y7vHtLn27XpZZHPmLwW86rvTXHyRpCgHBJZRlKUUZ7gYXXue
rOSoImCSsUsTDOXGlHR2+dI3975SblVfWg7TTeaBHKYIlEn/mk+ebjqHsr6skdF65Q1SJVJdOEZR
Vulw/igre1jElN2LnnJzoOw0KD9bylCTcjSjLFUYK4WUqaUOl5KyVZEsl+vtw0A5C9EWDuQQrhUx
OBFBn22b0DTviRcf1ZM/eTcxah0q5C7v70oqZovKOemtreaXx77W1Vu87MU2N7zHhJRWo1XIx1J2
7IyrYRaQpQmsAWhSVnoXwtgRNQKMwXJNA+TidRRZKwMhGt2BDX+JsTOr3gM2VWtq9k1Mjl6CiG2s
oASXF7leZEsDlVuH2g0Sw0WB+s1MiRmKwheii2hNEAYIwh6xXDKr5sAnxChCWkg9Kt7bGHGdh8hO
09PLZBbd9YaxlyYGgRKhzT6hzTkCvQChnp09BREHUKxf+94b0Q1rFVFfjLjPkjxsgfDhf6j+kP8h
AzSK8qpQvKv5L1PCpNMhFwyRDVaoBxERBqHKoHFrcT9R56sCRhbuawm0mYkJpUX/FXjEtkSYmCBQ
lPuvoU/kD5Y1H54G+GHZ/8bIxvW0ausbyVlF08cYRF1PIkd2leu7XEephjALItIBDRRs6bLJHfhZ
pNvSUMlJbhpG6wlKGmrlqDpK+WPjD1sv9k5YBrbq0KCHIdl61BeWMV2OgDa4KrmVYOIn5vQ7NFpe
1NxlIzMVUNeRFl8PUracCgn17lBsWsxltVZtmHyykwQ0qhyr4NxnivpHn1tzggztBaT8kFf+vfSf
/82/nVufX/9+btFv4NBCPvt57qd84RtaMhlj2Ixkmn/v59YsHbBBGdgyUaGzSfG99Ce5wiBbZ06X
/n4p+K25n6J8Kv3nI/eXt87k6KN6IJKiQrLDJN13PV4YNp9gIF4+TPfo6lfeFC/lgYXmsV3merjP
5e7a93Px0NQ9o2vRHAD5Em2Ld25BRvFOsyT/VCMAW/mDdaoD6Svhmqojy8rwZs6Zty1aNoUQXAJx
jt2ciisRj6vNObkGgbk84g8FAbqMLQisxKfjGbNLZmUw8ZcJ3FX16SjDRG3zBBxJ8dUPBie04C01
hKCR5GyHMGri00iMr0eHdhEi8Q9okWpz0i8pw6hl5vTfihjgjDhgXbkPwmJbZXcVUcEpFn2J7mye
Phf1o0ansJAhKo045NqhJOGqPBVF8U1Ow1tNqwTBFDa4hFYQIkpWcQc0EhTbQ2YgfDMJTe1l+aoQ
PhIv21s3g3hkihuhbZWuhgpQQoiO1zzHSnvlKyqRqz1GqChuyZCcoP+prf7YZ7XOWKPJF/6cZmE2
FvT9UkXu1uBKOOY5kD5yFynbcfRzg4+6VQlKsC+hO895GUblHXzIfQuJFhC9rj+chG4h3dK4ZFOb
8qt/vduzwJktfLjbf18ln17/vsCpPBncM8j4uYrfpyKCDqtuCsjmfNdfC1MWN+J6G+k8vYZfIwTp
ByBa+6uD+pv5FeZceH5Qmf3trX8qTC3RmmYFnoyINJOjHEu9Yl6PUgoWrNvoMfdy30RSGeDJbam6
8LIo4jH3H9r0JcU9yt0Q74bjQ1yyQP8HTbWz4RKE3uxLXKi2vbAhydX0JCMTfJGXHEQUgl04SHq4
1tP2JphZZrW3MPp7S1KWrQbocwyKfTggdUlnHoCfolmSya+xo2RL8pPvkL/peMHDUPqvoYGNKAZ4
rpqXlXYVtMGqqYadpVaXQ66vLaBTka1vSMR+yEf9yQLKoTXesKrz4jaUrWYDkvIY++nTGHYu4TlY
IHnZZOTSqx/gJ1Tjm7ofFgLKpaTHl62Xh+e8st76Ll/6BoQlAYCNz2S6zqT2shPNjU9Qd7lCukew
4V2cKcvKiJVHLRjWWeLVF+owZEt+ilWa2OFqyI3rIBoeGpNkiHQcl4UXLuMWxbhSv5jJq5pA4OND
TOecWf86qzAkRE+KeA3jy8iPt1WdXpgS6j/fN1fMXcldqFalJtHeLBcdIqJCfjXyyQEOvIj7ZjuA
VSzyaqNP27S/q1NCCY1LJcEiTq8msu7aInHGWmM8y8c6xzkKdEBav+/Ulyl56iNr1wFUMNvwtUuk
rS7GnYBcZ1Fbt8QEwyqHFeVZj0PiXcyh01trFsX6kr61A30t19GyCOjyglGhuYr/p9AMIoGnl6oo
nmnVksKXU4pHlCAEBSP38l4iyz40s+M9n73vPSZ4b3bDDzbQqZi8Lmzyk8nGnEYXdJVhn8yPm6ib
TZoOBioQa5GpmSsHqQ09cYCvGxsNhAkF1+TsnxShUS9Nvb+B2+jo5aG3iazXfcA4HqN6xG03cTC9
Tb7F9jyhd5m0HQh+PLHl3tSzLej0TVcOw2IKYyeCQe7jKB+JmEyImjSInFSwfeDLXrYUqwNzNxlL
Z0Q16MkCzv10pjW993pCZDtMb2nZ0iRChEXOJeCqB72bdolS3A6doHdVoHpvYFsUQeA2ItPhAyrb
cRBE12rY+1tCf4nzVoCX61/t4kkaKLbroxRsuWZTCrdPqU6gpTSDkAl+metA/Q6i+zEbuqd6uurD
ASEDgFh1DMlZxs/ReReGEmpOVwqsEWl9CAyFcDRsvgUmh+z1j64HuVvRUsCQP4+s/l1Ow3HBpvrp
uPj8+vfjQkAmRxBKjxkS1cc+hvJFZjhmY3K15m/6az1IviFJZcQVovH5VA9yriElNRjL/2iM/EYf
A/XM34+Lj299Fq1+rAf7uJIx/YloXxVxuw5tLP9WEvPEGJ6H6ASXPuwdztiVXq6AhpMNLzmtZG2m
CR5TUuB5/qb6c15tSnejJL1PkZf5AEsqYdV3FsjWMeOsYO40jvpBzku3VRnbCDXkcRZuIrCCev0z
3obMKWl4plLpZt29NhF4KGLroEFEGhPzqphxhHCZtXFsHMuP0IfQYX0VJO+N+rjMvFNX6E5dPTTT
4BI9ttW9V9UKSS1TIQIQmsgMqynqyiEHFW11OjhtNLkzxkKjMxxPr5bFD10/1WrxjC81pmsNdGAz
QnJIoFG14VWVJXdc6daMpXZgxzbM5O8TINAWLtCYfFvJz06SIq3CcDilIP0Yxq18MCDB1JPl01aX
NdoVp1eJyanIYKsfsrw7U2esJhSkdh1cx1PqSLp4SJRklbKFTPhBF0aLZseLVvXQumIaNz2dBgAJ
i2YWjoaPiiztyWVYZnG6JjZvowXqKWXfIq/BLYvcAZXn0vq+zMhQnFR7J0kKQ6XwWBEZm5Me13zz
rb1q2JzmECx8DQxuqd2St+uWuC4GHkP+igQ0VqksXMu0llyeIecFX2MMQyntG6l+VZqD1rxW/Tlo
jJ0BHE3J91MHu8p7UPPalQbeorjS82g5jf3Cz/q1R1hWIAEEbqstIqhHs2nVnWeJUwyNMqEXnJbx
DUfcUcljJ0lXiRSSM644AJVWkAEy1KwhRjNEHgQ+8jaCZc44ovJ7hwHaxpjSC820t7C4ljqpTXV2
64c8NbJRqHitApq9rC5KGx/D19Dc4hK5VBqNEsK8RND5mmU08nrIlGq0D0PzEJC7B6NxEItSJthJ
bWxyI0FwxWa9kefAPpPpLGadkhZadS4Y3ckE4gVcZRBFVgT/VVDOZoBjGjW8ili5CtMXlw38JDOf
IJuWqaCxT+LwhBs7k9aiox3QW/ajzDPjRHZAeCid8b5xokbBatdhfJPcUrSbgrZIF1aOLIjOm2pi
kkW75yS8FMldTzc7Z1xTysTfJMluHMdjo4mTZBjrUM1WRlqt0klaRXW3w958bQ9W6+aWANxpg+vV
NDpOdqM/+PmQrPF5H3uhnDrkxnRfgGeNOZ+3VNkXI+h5el3hqTLKExk44GhhcSrdXLWoYBFiALuL
EecWy5OAlrZRJ1dr9dniBQ10UpLAlSE7LKrcr99KxeydP/YkmidzpCXBmLTmdEsAR/9+cbFN9vMP
J9E/vf6vk2hWbzI9xNLAxYVG7azZ+uviMmMPaI6j+KPWn/PNP3QmNNrmzCMFjMXvKjC+9K5IxlHD
3YVr7nwQ/V7oBa/89ST6/NY/S5IF0UDpUCfRPujVTU+QDcwct2i8c64lD1mI3W2S63CnTcER2MZW
z7gNDPEmV6zHLEDmKCdk5QylCteP1eMPxML2dex2ireFf5s5vcKt2FdfkTUe6wpUXP1aJslV2Sdb
eyjUJclwl3pZ77TZfkx5aZXdBlIcrTKizGkKhj4RLzi8amN6tgfp2HXRZaowZ2+Ui0kNz8NEiR4g
eRJFf1OnkvVQCelVFz5pv4aGHxXvfrEuBwaiiebxtOuEhE+u3dKEYWPBPDFJxpWGz74O8lNU1Ksi
mK6m1rqv2/K11dWrTABfaEMhP9VxEBELWtT+S1uZ/iboUw9HqP84ZpW8jpTkcupIWve9lpgGX5rO
pVF/k4yaI640lI0Msxz8igYhTQIf4/RFLLm+lWdv1RwDOpDRYCRMD1t/Myok/8blGqKT2zXNCnLl
W8unk1ncAmUDDp30IjBPKsGrrniIE0I37OHAacVWY+wqm/glyreAKChlujGx8aKLSy1ljcx4S7j2
MSRFeE79yQlkkAGKeyLY0WlhjAwrZt3XQ78TnZYsFbU6Fdpwb6mpUxgjU2BgrFWGLi4A8qp4Bl1g
4RGFClI3Fbd52T//sbsIPQBdQUeA0nK2Nfx3f3NWYH3YRf7p9e/1rIFegr0JBNus02I/eG9/gBTQ
2F1QgWs/RnY/53L0N1GJolGlL4rpb56m/dxF6G/ihKDKVcEBfB/Z/UY9q8yJCp/aH7/+6J/6m4mf
gWAP/HhfGInONT/Y8W68BRQfGufVcxE3eBUyn+Or1ahLkws/PWhzx56SMg8xjprAUKl2Vpn1ZE/R
SiH3efQATenfwjI4kda0zjihJCk9lQpYETGZO4WJkazdMY9rZ6yqmR8qYgwSLO/RQ2uTm9YhDzDK
JdZFQLA9Ss5dED4TN83kJz6pWrINNf8+lgWkF2YysrmvelZvnulX2aDPXb+bKW4u5awMVr0x4JyG
ylHQtOjm7oVvxJcaXv6GtoZMeyOgzcF2Ir3OxeoYwuEw49ZFJ/tEaMuR+zREQz+7rXSNrgl9oYw2
ykg7JaStEteEl/AyQbslMLtdUvqrrrpSzMua/ZdUrpr8X/ulle9DWjZKqPhOoUZbi3A4o01TJ29l
PvQcsIFRFqscAS333+t8QCyhJ8tAgDKBVKaBHUnSAc1rxcYaWtjTEv2hJilHytBtiuIqlehD1XJ/
5voEE7u4jkt6KFmTrpo2uy3U8WDLXGvbKViVhXcGMbXrRRy7gSZt/+xlr1JBMK2mz/hfrpD5Ovr3
Zf/p9e/LnjsedBAbgo7CpoKq+33Zc60VwJpANs1cJe7GH5c9gxDB2mfyzeL/ZdmjBCfrV/u5WfzG
srf/LgVHaPX+k5vsLx9vsUNjEjehUjsQSHjMp6cmJB9DJWLaq4WTqeT+jZLdnmtuk64RkuIRzrke
FaCUe7vwd2Oda4iQpuvAOPU69DWlgx1GarWn3hftjq9etG1725gec7xibY7jhpBJwLPRhdbKzPRN
nQHiXKJAI4eeYRnVt6YQ5k7WmI8OsABUJd/ZjVi2auPfMlDp96YsoYNS++4rOGdI+HXMENa7Iz5j
G7ArWD4CoempinYFKpqAnm2vc9tmJ1FJAtGih1i+qNlliqK9SfqLtHhT2YW0wECHwLY0BclJUJ+b
PVyRWjoGxTe4DwvyrZZGF65S60ljjytJmvLjzFvI7H5VpICyP2gC1vJ8rKb1uK00H+B+dCkVnNww
9dpxS2zGlmCwYtEKf1eXr3K5lKfipkcael9EER/G6EtnGqg5kWMPOtejP3tBapjRZz8EVrv/ygdi
oPD3Bfnp9R8WJPIWau9/SNHWVdSHWMP07wKYD4uR98G7kHF0sCo58z+cwXPIHv+hCcbk4re0MQgT
/+EM/vi259X6wZgRl3JeFL0d7vs8XngYJ1RH+lry60asWzZ1ctAu4g5bVQLmIcaRbEVvDUesynCB
56Uygcs08xGL4phiPyk5aV6L0nq1xskx14kBJesqhVuK2QjAsnfFDXJs7goDlLe/sFgqWLS6N8AQ
vn0i+W1lhptsXLUdacy0oeER866uc7rthCrAHwn3JpaKfJUMa9q2jm+tlDIjpXFc5MahnKNXyoW8
AP98DwMZ8FeMWZ9uTHalWygWu+UoXxQTo0aLIPn7kituomy96XrQsX2A3xgXqcCGTPBbGu5gvdDo
XXum7JjJtXiVyNuT2+XIQAV4LMBkDNssrkjQHUD/Iu57ZMBCAglmEScaRPSTmjWeKe3afDKuq/6+
dybzRYEKMsbWKskebd+tqwV6dY/PnviHa8D04OFeGKkoxSK97/OdHAh+0LWPqMNrmZKUCO6QLexN
JqoB3wzB5EJ+9Oq11SGhPvSHGhUh+piexDV/V4xOaq/Tca8Gz6G/JEATrULqiBa0LCJ4DYgpH/Ga
iMISOKRrco8ABk+GtbllW4Zsuxi/IWQ3rvIqcNMOTuwSj3TVfY0di0SI4CbtDvPX9TuYlzPrSJHW
JoC1dHKi4Zrnir74oYgvetIidlLuIgEcM1cjrKhaqt8qzZUqagk3sQ/VY6RvJHEYxM5W0ZTsabk0
BuLDm85f2Oll1n3z7bcif7X8O19Z0cos+Luyj513b2JjLyhSDrzvtj2TXAsZzTNo6r1mqutJ5Mdi
lCMTVTDfgFU7W851Y+UpB09Zx8/+dJTGVUI+NUkZZ+Eh6HITqKaDa4NQa6OF/FV6Rgsryyv8gHLm
dtahPac8WezHi7y8JTJ2j+sbgA3c9j6nV4NzlqhwZelF9AMdhVRBvLrfejbqBie8Kx+KgtJzoa2o
YQfYv0PrCH8NDh0OKBEejIHkTa5B+l6W4JbqBZczP1+C8ymCyyl0/TBzcrNzwuHFRPYbv8lJ5Vij
4UDeCgq3H4GTjhNi0unKT8Vx8NS1Yq0iezr0/doGmjvqiDA92IN9veuls8cDHI05nbf2MjYpllci
/haxXuFohg8i3JXZDVzgKEUEtxjW08HaW/v6unny7lFF9biDnzTsRBly4YXVIMqiU2Q6Xb+slIe6
4PkN3qacUcbC6k7Qm/haKzmmvFBfUC4zCuTPeEE+ZNw1l+pFNQ3HyYRhDP3QZJXpsfEoAm/h4X/n
Fs0kbTGSfo5Nf1rkrylRkp0jfeubg3qjPI1f+TKdvLlBqp3ELWgc/h/lg/LEF5Qn6S62FxrStJqP
1NaH0Cmy9KjCMUWgWjnCOuWdRG4X30hDyQDUA1mRyjMRG8ODmaUM7sUm79VTAoRPRhzdH/lI/thD
czb4InWZMS6cSVh8/30YwxieWvTD5fWfXv/eAsMlqIjvc5PvB+B7DSuj1uTA/F6mfi9vfx6bOJvx
N9mWbXKZ5kylZv55bBpfZpKezVFrG9w6ld8zKxmfithPbxzY3q/HJh5iprm2VOzlMM8cuQevIVtt
6dRScQzUlhiQjCsrDBI8PGaawcjLLr0uK5hi9icjla0LkkzjozwOJ89vHwlkh9LPNlWqebGNS3ta
Vr2VsfMhSNnZgyk2CjL0nRHJHKvKjJJuGwy7aMqjBTwMBKD9qbULkkWMvN9lKBhfeqrDtrTHxSQa
UgLkcUe4D55/G2ehBGxcwlqtj29exWlhMK3gzLI3ejm1K0WL72L+meE7aWLtiDb1bGo92m4rpQHX
4xVDO25dMxqG+S3I2A5zKSISe/L2mSwny4EwKm9l1kxbZNIfVo2YZKyeuTkt65D2XxwQIZFZmBGt
mmRRAtA9thrdmDTm50hmcyV9EBalv8mEqfbr6FAW5kYJRbkazfY+i8q7uBmv8tDapcNwLH0yC9ue
bAvy1pDxgB+riOIIVUkwLm8Im7atUxtG9BVl+V6pSwoETTtDEo8X5hzXJk1M0fLAo/j3m+bF7iHK
aS1QcZssA1nr1jCRz1mGGdUuiW0aav2mFsZRLkc6/XVHbt4QHvp2bC8xTD0baWlyRnb8jgiXdcY4
ABC8h1ohPUrxtKlj6SxS1P6KopwstXxEMQjcpInOjS/BeY/JnAlBq3W1RLRogYqLPVYoxo0UjGSH
REXHX3fyf9yd147cVtq1r4gCc/gPi6FiV+d4QrQ6MOewSV79/1Aef2rJxgx8aljAwGOXRUnFvd+w
1rPG8UbJ6aeTWlPQbinAXIA0pq6q4E8rYFy7IxEcOGc1GQwETrmRyIV9N+mvUmEAzEqua2k4WpH2
pmvRNal4mOvGeBtOyhWW1MLXijIY2uz5X3u4/ZisMZZD0ofSz2Ep/OOX+jb9v+ij8l771/+cZOfX
4gNkFLP4v+kIfvv8z44AdSErY8p3NH4/hvg/jzdmbOvPyrQeJeFXYZL6zVoHhfT2awLdj4bhz+NN
/bbKFVEq/h8M+R+06Ajw/6Yr+PnoyjoD/NoVcIZUo3Cs5Jh1iuLKpe3qcZ8HetGCj8uySya9JUG7
CYG7Y1NjwjBP0+wEhX6rjERLyg1LLgLYYBg06V4ivFdFhgf1aROR6euEb7JjBBNJv2TDe0p1aZL/
W5ADnOvLLs4xZMbtfkDClFXaBWnrykaI/ByrjAJ0gYZbXLWkDM+65ZWkDpsZAAPrrp/fBNlCw2w+
1emwm4rhaamm91CaYegKw+snxQMkDMWQAWJcuMTTXwpVYwu5MhY8HBOoKEdCfjWXuIUDk3u3Lais
VWCI8vd8iE525AClXIjfnrO9VvR7PdOvVqh9pSxXacye3eBwzuLRTwvJqyPBsWhusl61N2YyUvu3
CnBUOb0c534zdOQ+yqT/OJEmudHaOw31d+6UZM0ScEX7UJXFMUpYQEYx0uEP0xJexDoz1S8jB4p/
7BCCN8GbHCSajRBDQB7NrzKJCiVcSmWMXE1TAgCB1C45TEiiWFT9ZQnR7+jFvuziR70pZ1+rUIdi
Lpoik60CwZwlkZ5x85ZBqUfh7Y+KcYMzF/cSM9FFu4As84BIgkmNBBYVU8JMalETvmJC85f80+j6
gy7Hn5MJig/NAd2F/CBJ5klYyfWKGYxlacsayIVPKU0LzJjKc+K72rA2Vpl4TpucHfbx2O7ogFiV
6O+9nDy283sdv8rmtZ7N+8pqC99A7+Zod0K+KeRtE6l+JoWo06n8Gut75+j3pUxITfeujtjIFrl4
73UFxVJErapfD/KnM78Yan/VOdJJZbMy84WQNL4F8egZU7+TnQn7U7Ij23MjLHiMarHpo3YXzvYp
ydStTk6oEdHJQiPB1cpw1PZDldRyJ72sHQNSgDAZLM+nNWxijB4yZPSYlAKpHbZ9le/NdjlbFJza
VKxhUOkmDq3ZtxJ486raOLfaGsPKpl+fj3X/0bD978xTFsWXUaR6ZWYfKjQCfW6dTQPtAA1lmN3r
THnRa0DCBmCaSLu0K7chaSPwBGD6P0+RjqgCqTBOWTTRVLLoxgbUaIgW5lW9gONukyFnwI33BLDR
HarqDg+DWxNl0RMj7pC3no3mYYHh0a/yiAadBEFc0UbPRr5sxAvJEo7l8coUERF+MYv677EqNrgb
PEmsORFiV/fdYR7yXe7Ez60lXxoVWz/mx1FYFpsuK1+J4IW1tcmXt0U371eE5Ij2o0MDUqxikAnm
ijuzwjfRiSToRYgn22rhm46KpENNAsc8JaFoqa8nlCZjKvbh9ObY3HPY3dhj068jSKyMJ4uSIO+L
06xVmmvFjzmVhj5NJ3gIL5GMs0/J05twrm+GKPMUA0WHjdDCbE2guqabZgoFXysF9iqdKdHQxGhp
sJOwHENdo6CyceSPAs3NjPamR4PT1aEro8mpssAaQcdopZeNOA5X6Y61injiVc6jpU6/zWOaOEnM
gJSUFEEMc8QknLBX6IBMVUgagR0hI1uw2YR6elkK67HT9Oc2DW8aFcSO3BbKXq0zohDiPVKhdGtV
zgVf83dLr8bdv/tCJwxxzS5kt4Ws5H9c6ApV/Zdu5UdB8Nvnf17oyACwAtNh/OYixgJnQkjAaWCa
BCf+srBf92krv4keimYHfMvPfkX9tvYwlAcs3/8oA/7Jhf57v/L7o68Dxa8XOiL01Mm4UnGwZNts
wraJ33XDN4ZNOieTzExbQz3VAvYjKKdY8r0eSac6EzTXRVRgqreiB8FgKRbJfWOgoVc7VCyZJSd7
oxq58scb2guWePJ9jiYzkbOOF1+2iLqhOkdttJN0ddOOQP4yO9w3oRm9iRCfQkjeqOX1+I57kAy1
JF1IXb93Goz89UNGzCnSaFTAJKbq0zlumP1XpRnIC5KdQT/1zXjVSNVdPKzTdt2mqM32sRnf56vq
tGTYMkXOu9XXyAFyd4hDz5rt/QAKZpzYGJpTdd+nHS4v0oTUMZCWBQ5Te+HAqV60Z05mwpkifkNQ
zOXpDjMJR2B5mnTHH2X9kNUP7WTMB4KjPKePxA5Fz7BvmUOVknHoWsuXtWknGUeFYD6Mz8wqOje1
5nyj0w/FxfJgrtOdioSYMXmTGfuFs7aPamzbXe+tfjDURbtQGK9JQhaviehvupGydteg7CtH41aD
MD2TpeLUC3au/C7R1OuIoFUtFjt7jXnC3scSojU4n/qRyADMz1OqytdlPNev6rpxGVlX1OSzREiM
5ehy1fZZ+RN8sJVXyXagWfcEbPGrp9lZbpTGT9p9FSqnVkB2iNcWY5aN9yWvjwrTrdTu3zXYV7RU
1saMHlLBBDSKb3q7v55i0sq72RsbMJhhS1FjXJbd+KQlFhBJ0n/hRSYHON9BSlaizVqogzzdSwWU
dqa0thLjfumgsaaDBdCm2GrxJ2+610J2KFfQh0rsi51trL64XFb3OP+qQGxshAShD0eRvgC0Vto3
VSk9o7bdub0jMPOF5fJBjowHzRbES7DIdLHc3IrJRiOnn/uIpJqm26q43+r20Sn192iE8dwM1sWg
5N9jFHC6yv4JNcUWy8kViT0aR7c2PSt9tpEs1S/Zupr5FBC+SVLoXlXO0vQiLGMzOseWhQ6+5k0R
jr5R7KL2JpvPdnGXtKTblqT0TE4ws4KtKDxK/S5JnGCA66GbideV7YaL4Fm2ACTXjFQL/vMMWJeh
3pcwpG1WSYok72uHzh9vQUFZKMOJNvrxVR3wjg7wK7GdSZuIUlLiW0h64WWVshVHtKbVHw2FpxRL
GIuyY94kyNINLuH2NUVGqE4PkhZfTg4T6GwtY3t52BJ6fEnK6MRO3hmwrkEAnWes/SGzciriTup9
qeUpEmpluPtXMrWzRg3dQgKYIeYONd1+j/GuS5IrZSbET52eE9yfi90dkMC4FBobRBTI8FXPGW9G
yvecoCoJ4XxBWW/rdBRFu52c1g+b8aKN8xPezlNZzQfGRh+lKflA1I8ZOuq06F/7uVi8tJGIrxzj
V0XXru0svLYJAeVbNzO3t966sKhJEaV1aHo3Wx6XRXNDJ5jK4dwoio9U0w0FDxMVvoravmcUMmAz
1I5LAZiUuO7+e46/qQYiHjWA38SLQScjkfo4FKwqGnLMMBekCgomJsUZHcFm1EB9z33z79bEkH2n
MLCDh8Hd+D8uajTWf7mof//8z7Gig5NwldRZKrKbXzUxGjIZSEboZVbdC03xn4NFLmruYXx/4NPQ
8a3K7C+dNxNF+KAaM0kmYf9osIi/6K+d99dHN34bLC4Eigu9okvWjRIg2PI4TgGgmmDJTawujnM9
W9T4hflkDeyCFIHxrhv9vs2fZagSnTS6tR4N25BtBN5adh0p02/aFeVCtW/Zb3mZnHvEaV9UTX1V
zu+odYVKTnqls1ta+cSAaOkAyD+F2yNiXjnhVvQmqaEdKqxCS3cIFes+mp134GJc6B1K2KmHIwHo
vtDMzNec2CQhrR+Y4eOfL6XGj+Rok7JEnIZyt2TEu+YrGT+k7pcSsW+trWZFr07ugGKzl7dQ01yV
wDJlhIOR4IMKQeM7+wYxrpTFD8OYnUeN4RRM+HKevDTi/Awz9cWWSs9uyKEj541Gbmuz7o4AoIkx
vk44BEtT3bW8YKF8p6osYCZ5q00DhN8zZf0mAflODcfqaXpq7bs2FNcayzkhWWiQ0+VqND8tvc85
0TDSs+LJs2WrqmwgDfvSWoKaHINw10iX6XKaksdBzl6GcDpy9rm63X3IQ7lnQvLIn+JVx1w37dJd
KNv645JSiiQLcpp53GGsv8Ic1bhqO9wWi/OQNB0UC+EQ0oEdiQiLXuasUfYG1kbkAhuFq1EMXoPc
oKgm2B5PRkYcUUSuYGdZ37Ua5Xc4aR+MTzO4I8ur0jl7J7WfB85p/J0Xmp75OCKui6X1seAr2HK4
Sq/NSTtihzhEXUP/Nd7Jk/MpVqiyeszM3B8loI99Vj4tLSPdpcLTDDLTxG4toraH4/IIJtqXzeYB
ekBAYIC0C8N+T/AguSHLla0332WpuUxr0o+S/kGkxfxQSc1B1du7TB0RKRjshVFaqJpgG+M169Oq
KqvlOFlDIi+0vNrFygW9GUaDO4bXsq0Vx8kZh13e2s5eSU2WOQvBHFpKQdAu4bYUec+tw5h0Lgai
EBqShwX4F9aa7U3ROx8cDv2F0+NIHbVdosyXuqT5s5UZnqC7l0YCEbjAumy8UZ3rSOWamcJXkeWn
qV7OSxxejt0Sf8w9i71BVa//tW3WegiSMGuBlLQchIfmfzd0suPhoP3SZv3d5/88ve1vMs5rfvzM
kf/P3BRYE6rEL5PRP49u/RumnpXrhHv8R4bcz6N7TROgw4LU/B+G8z/BjFBZ/np0//7cP6Lpv0gp
ajOasJWaEemGIxv1XCL8q8g0+WqQzJeMUJwSr++QNJRGds9KCF6yhOJP1suN1qISFDo9TCdnPeU8
y/daQhIwWst9ysDFGuqDudo6YAJJ2Ng0uIssSQ1aprEa0VE3sNCV/HFiAtGMUnqhp+leZwpkJK1f
1cMtOPQkfmhaxfQt281zEWSddWj530hhVdAkDPEipk89AQeKXpiuEwmOyOboVImrCrZakcGWIdsu
DAmN5cbQs41ooZdpb05hEChzqCmo1MZvoKXPjezPfexVqELQpMNVAhoyFQSziStVRgtof6/T3sWG
4Ve5A4QeeUgeod4mWcR81OU1S8gz5mu9YIFPWN1Od3YyySdStJeSkKO6fExpWwg/Be5xaqWnpItP
hc7hPRHKWpn3TTH0B64yhqn2UajIz7VOe8nzlKL2mTDQs2ESZpQO5rgzBtm5YDpJOpRiPTaG+hJL
+hpuPZqsWQB8/mtfZJacFEOY22DVgl5T/+eLvILTv7zIf/f5Ly+yukIdFKizf+ibvrzHOrUUQAa2
uAQ1fpEoGt9gs1OZMfn8Y8ry81U2viGGAj+kswH5YZn4R6/y76qovzz5WqV9eZXlHukTFiP6HsuJ
DrYcLQCQu8/UislSLwN1pH/qYC+OseQLZxh3TXwxLcOVVM8QSKbAVOZrZEPM9K1jYzACLbC72vZz
I2dPaWd8dFUfVHZ3STfCSyYdTXJrk7h0jUTGaHDR2i9ElX1mo7M3rW5n0xkqecLVPOdHVc8/hdJj
4BF7bYWAyf7otK+ZYAtgDcVbn1TkrktkMMa71mb3uiieaBy3pLgTaaMHBA8EuXyHj+A8OTqanw9D
flfIf1qG3C8d4VL6HBfGh3JLFjDj5zBHTIj8RCJnKEl6Lw45MWz5Y0alojkw1CyiyxTFQ/uPe2Pw
tcHYFRmR2BYN9dRZl2ETulooZK8lh1Ym300aQB/oC/n1deXVxF1mkunW9rCpl5xIrYgY5V07G8+9
uNKj7hCpE7xwEchc9VBuRPgwWfahLiiUOm18amMNukTOEL3nih/DEriEtiZHxuuZ4dhZdNG29dS5
qtNQqEpRi7KnTHwIn+plW12NGaokjR1HHArWAURluwQ2dTuz1BhfwWGZLVy8BUZ137ZETF+fx1dY
M8i9cCLLY9rEufWvPSXW0eIPsxKhKRwU2uoF+i8hQRhy+Re+nBJ/9/mfU1XUGuggNd74PzhgX5TM
5LawP6WX+7EN5TL+88ZnFwqgYSXW0rRxK/PyfmnWAKfzT1bVCvLKf9SsmT9sTr/yG77+0ql1fj0m
em2OdFNKYTO2m+HA3eczPPWdTfeqBEqAtOw8BtS/t8ulOCi38cm8EAeClr3MLwMOD8zw18veOTaH
5iAueuXDbr7rJhNLLz7NuVflnygHL+KT+mKVcBY26OnddoJJuBnKQ4gmqmBwMiA0kI4CbcKosF5V
Pai3N+FDTBxKGBESf85Qe1VQDPdtMG9JVAS5be7z8KVxrhBCX6jbPlC3LJj8KVh4ansLljE/pO8M
cAkBVNSN/UmMola8hJ8Vw0q0jvxbkzf4o9d7rQdXauvsCtLbXCydG4CtvuwjKdlN+6jkUTRP5v+I
duOpviOhrNP67WilD8mo+5NxLMHZA3PFlB9Y94Y/bpYNqxC3c5PNR+a+5RuC2NzWjdzZ0w6k8l0Y
W3SBG3Qafh4gRvRir3ysH+vv24/ENTfP7aZ2kwAl38bcPDaeuo+2Nsa0DVMqt/W7QFExpm6wFguR
bXT6xQfcYEs2e712ZcIHQy/p10FzGC81r9iJG+VOXkdn5h3jt6Ogx94M4Y6AnKJ4TRXUgDoe6XAn
nrWzvo8ujLNx1q/y4TMOtcCUeTr7DihaM/pNFejPaL3NPciHCMUm+xx+KDfmnX5HNfUjjkOs2cGl
m4CJjIeNRpx2OssXEqa4VC62kz0d2rC9UJoAj1WZUt98V3zAuTudlB4zMNy1V7sonAMbSr8sH8L+
2g5UT/YUn8zcAO1r0HlDwITAX85jzy5quC533bP0mh/7w7Kt/XBHwM9D3SdMhD1G+wg7+Z6deKYw
QN0ucPTaFxnjB4fOE6UJZB13PEjZ5s14WU0gUqBjPHF1NmIveEcsvkJGeVZZWylwgamzyu6EulGr
XfBume531j6dN1fcWEwcmUZiJES3o/csvkg0gFnKlN3F3e320UZ9rwyXF6DqPdIgJZlIo8uJCQBe
unLXxkF9ZFKxqLvevDZ5u260St80ugM5T2KgWW0r65UNL7tgt6skrxItNlf1cfZVV/OSI3W1MY6u
2m0YHN7H4mUYj+iSFBjQkwvTUxa7qA7grEcbhhvto4F2GY6xEnTjToEFeGNf2Vdoa8/Fx/Qd4BKy
UGitTPsL5g1XtLT285jEfFs7/Txyh3vFxfh9WM59GT32r9ldNp27IzOa5S2Nbkf9MWNj70ZjvOkX
vsqOh7smxGewUQivYFhBUrTe3ibTWwO9kA26flWGGRPda6V1Q/ugvKQdv9+Y9rxyFy7Hub3Mxtty
9sLi3qAUKDaO+qKgAFIvNXKepst0NrZj7lq6y0hyqu4SKKXceSKNYRSuyafZxoBt7IQ3kR5gz55I
zsxc/ST23V6c8nN6Vp/wCEElUN9qXlDLY7xdnRbhoUOWn+Kb4VSfncO8t15t3IvNXkT3MBUXUiu0
5dqqv/d9GIzD9G62uteU7am2bqvEB043zmRIeikKMPBoW4cp+YNKMhIveRQMO1abXrMj1S9ojA2J
TG7uRh7ygU270QPSMvlr3Oo78zhuS1/1Zi+9UVwOiUO6Sf3MA4oTSJ7j5a7jWZ6jXIGYMwwKg011
Tm4a+pmN8oTI+YHMjJje5HN5u5inF5iE/NAiT5uvSiSm676/hZezoXpJHtTuxOH62T8x+oa+chNF
1GSnUf1Im71Zlgc8qrPBGcoBA2EBUFS+t9BQ9AjLMpobswM5jjYs3A/ovpLrtaSJzuEBfkpSB/VA
XulyCzFAGy+U7By/lMbZZnmWr3+o/XPfPA24U00OOAQYK1zfizpXQPOTNxG7AVTl1iZhcXAPXr1i
kO7FHyxZmu+hK91Vj5NAcuDNQ0BkF8aw6lgd5TMs3/ZQHvDYH7H3+1VQedKJZswrL+JpM++wfm6Y
XW/A/R7/tWUQLQO9DKxokG10TT92uf+lDAJmzbL3Sxn0d5//s1lyvq00kq8iWFzgzC3WibShmb8t
lc1vkJ0s3cLohYB2rXH+r/wxodrZlGnrbH3dKv8j78iPOc1X/+ZfHvm38iePlSICeCCOVTQQoTo3
e10TJyFubIfDoXlXZxKUoyeHSJuJXWSa9NvWGq7khOB5vu3gIvk+g2oyBTYmx51DXFbjrG5V/Vip
nLyxcZda5TnHXKykVBJ8KVWl3ZLo6bU1EWyi9ianZMb6Sd6yR9iake172UjfZaUkqbe2a1fRG+UQ
p92j0CLTjefybuL4WsnNkQo0mKDQjngcFtChot5BXjdubClfblm3vcsLIB6H7fcYyNFYHWvJwnk9
p0o4bUUuVWT+kHO/U/PYsoDF8w5Wqj0FEdIDr03iox0vFxGrQa+d5cvGtJHeYp+xhjhzxZA19ISL
b0eHZjSulhk3jVlcOBMJ9cyCdvZknlCTuVZienLN2BLgVQcnJbFuFWRDtSruh9CqVt7TTiv4SUcL
l7dMg1YoV4NIt9nQb+twCWYjP4qQ0eXA9F+mGNTHXdK/q4N5MWdAlZjlNcQRWLhapZ3c9pdLTkwA
V2ZpYf7o7HQ7Dn6La12qXtKZykdNz2bfJJ5mJRtDNiGBgw/r9/0CLsV6xFjoZjry2n4iDS9mO3c7
Tk+l9BplF6rM7bd8ElCyEbEUqEvlZco5k97m6MMSEk5bZEyDOFrlqRD8ZuXs65PHWEKdNeMWDY3t
KnRT0xKHgVG/lckTmd5Bzm8NgcfHMKy3S9XujQy/eZhcAeO4R0kLzFxBg4NPYTXMMfKVu4KnNDZ1
evGvPqvwc66wI4dThWnqf23ZADv/ZbBDQ/br53+eVQhlIVRgMqVz+zG++XOy46DOd3QEMDRuvwUR
cTApRNyTWA9GQ2fY9PPMMr5xmKmGraurwGYNMvsHQhimV78Oadcz65dH/22yk8yKiLNa6o4jGw/L
Qh+mo45s0HnU077DUzJpiTiZWr1ex6H+IVqq33GxPiyreZhGyHOVDJ0Z1f91kcOLzZR3ARyWrx1h
XoUXs851yOVieNlLDkyylPdLahQWa7pAqZYkK9+BGnBMEr/O1CDq9FtLhNuMWURo2ddDYvixbgdF
qu3DjlFp0z6tmPVcGNsqc/AOdK6S5Qe1I17ClHlnZNJRanO4dqzm3jLoirIEYHUNs51iTxquROJc
K6ZyOy3Vk6nNlLLqpd5yRMzjbc7kwukJUeGJGWUgJyDhq1mR8F0RHzQpGr3B6C03AvwXjvYpqrIL
fcL+AswyX/St3hdu6UBGm9LmMtTUVwDU28aBV/cRz9l8P+tzdm0uImM1rqJ8eLepOMolfzTDjBX4
7OcTKhJ7pIxtFru+SyBZZBz3UTsi9h2H/FwP2RpUaGJVK9UreyzuImM3CVIDqvCiQFXQIEDsLAVF
KLIdKX6wcnvriPaYx6iRaAnCKnTngSEO66yJzVvWJwclazkvl2cRrYoG5zO2xoMyF9epYPwW17fR
Yt00DsKIEAiH0L0xS+lNJvhv+LgsFYgQNWM9nglrxNCQErjkeEVsn6cs2aqLdCd64XK+4TBC4UcH
YCn7hHTvliuozitfrSpYeLInxgRookOB3x4kHi1PH0b7Xo9VVoi02lq0QFpNvEZqYoDNlT9kSCPG
ajdIEJgjwS8d7H03rWHW4bVhSre86fepVN1aoUofENqV+68945j76ExUEeMx6XGw2f/3LdSagfZL
PfZ3n/95xsGGI0Hxr2I/6jISP0le5JT5cfrxH/1zLKV942jDtWQSJ4JMQOWB/hxLad9Mm82QQ1Si
oRIN8Y8iQzg4fz3jfn90Zf3nX6bXeUeJsixZegS/NV3B3b41R/pBqQ0PiH8u2ca/dEVxU0QtLVKB
hwSMjp65U9OgATfrTyhz2AJxuWZpW7tDpBHK1WdHIyxAYA3Jfsmlt6Q5RY1+rSh3sHe2WYgcmP5y
cLZqZU3HqpLKG2zomnxhFLhPNpIWKm6kwYHJpSXICE5qAMSogGJmo+49k59sXPkx+kqSGVamjARc
RlopMxXWAVuPZJQ6h1AbLy1oNCVUmqg9JY3C+3aXQKwxzE8OuVVCjf693s+qcGP4NgacGzV+k9CU
D9BvcDFvRZS4IxMMAPCfAkqOgJYT9e2WbIAbB4qOyRk0K8Z+cUp0FJDb6XHG9lFv7W0cnjMWx36e
aOZHYc2nOEaxXTAE/8jjqDiwomCigZRtH/bhQYKYidOYUR0lTZ7DjB9eOGHBiljbHL9nbD3Y1MGc
c1brI+3/YO3hA618tyfrScPG43dNJo5pwzVgp/Et4XWfpc5Su1rQLEdQCrdkwri2Od2gEBGoOefP
okFTFTpyMI3rNh79VBHrNWf3dEyyPDBi9TY0yQvBSxqK5bBUW5sVYtffpREaqspxlfVgDrEl1HIQ
IQ4ZUf9pBD1p1YdgcKXn9n1VLsdIGTgKFdsv7X4LT8A8Ak9lCKok26UEJdBi5MCDhhmifGn0sXF7
gZkstBy6SKnDU5nM5hVwlsslbG6TKNv+aw+qtSJZhcHKGmsvr3ut/1GMrZKg3xrH3z//86DCJCn/
5IgxJP9ZjEE/Jipy1UL/BrSk4kIGpQP8MCxKP4Pq8M+DyvjGtH2VTXGg/rFM/wfFGNjdXw+qv/zS
f2sgUwqfvsIycmxNmjNGFNKSv/XVavwAkZ8zILJCKqzkNkwwwqtuq8vXc3GbkXphAB4jHZyY7xzG
1OIVXbyJc8lvINXOWR3kqGUiu/aGKjoKgK1ZvRzVKHxK8fVLkflYFHmgpiLQVyYGKV3dTEyxQUPU
cBfbb2Ni700NBG/1WY7PK+1/qBhTNtpybs3iGkVBQI+zr6dmID5HOFfQzgadjIZyuMNQmBKw5NZN
6y9Zzco/9HP9uz7eORUYI6N1lbo6RGiTOym+yHLlWEAFFLzKacroFG90k7dbp5DdVQcrePtnYXEM
Np9OaL6Oo37uRHYxh+95ioRrnAO9yY7OYvmZogeV+qnXAbhKt0+cE2+va3bpqSDJPZnljcPMpwdh
mWLfmCeIkK3zEGXmdZ5XgSoc2vMdFZaQGN6xGp8qZaO3PRv4Eo9FdyoXHU+U7Xd27OdtT9bt5CGw
2hRtB3Kt9IfGPoUlWHXGroYyA3hLAVPP24yOWK4519qiP49hd1RbxAEd8wIrzXc6K/zBPqrYb8wW
TujIzkHAY5av21zaNZ3KqSOypxncEn55060m49FKUClgoyeeqNAXX66HXdnSzuaquBak8qZV7OUh
o10Ri+2wiIe6Ua7LCjjRsv40QrnvHCCls0hvi2nwq1AjZ0r3G6l4URcZnRwbzAHhL4YtJEenFGVz
3lH8mfm8tfJwZxoPqHZ3oy29aI2MKGF61u1iG09GELdgkqLUM6LooBdMILTZ72e+JcmtOp/l+UOY
7zFTaJXh4mznhD2seYDfq5YxioRznkYXmRezuhhVa6nIT6Okc2U4t/psurNjHp2uVe/LNgWWHBv8
WnisXqm2a50rG9omnTN/pruVmvzBjIZ9U6e+Hd+oVXGOu+hG6OphnLIbQkGuut4+i0VQFLCOjR2w
1Fn9nGbiewe87qRl2Z3Gn2hDkodKQqJwXiQUdHFMZF6T/rAD9SGXzXw7jISz5KXXqeBe2XSrOdSb
fnok0m/Dn/Lh33y2k6hp4jlfA+aALv13Iesfje+vZ/tfPv/zbCe/mwYeb6qhQh3+5Wx3VKQVFL5/
EbJygCv8JSMt/NFPfxkOGt9Q2q59OZXtKnH9R+EV6u9se872Xx7dWs/+L0VojbJQG1qtP46sHBMO
ML1NarY6GLmqvrtzljE74hogr23NlBEKKZQQIsxMu1cpqrZmiZeZ8dnNUjvekrb7xGDeNUCNSDB6
j3UhPmYNdoyWxK/O0PrIWPCDl7Rd6MfjeMU1ferGSaqfcgzphjrt8vSlzAG6ybeGVryStHuQxevE
xiiqKSXbrvSE85yZ4qmd7O90fK+YLy+sZnLtvgpkmVWoRLqPvrykDl53/r4vMXN0N2GrtdSYUnEt
arK9DTPeImo0Dlk8rVFnOt4YAYyjfCij9irKpk1oMFIbzUDtmg3IOfDjC/AMkjjSep8XbHpnDu24
h9xqbBr2TY3gjQq9LFFJ0VbQMoUD8iziKJLJuhTD5ewUu2ZoglY372MpZCRWMnME/2zMt5GtBqHR
eAYe3EU0ByVi9MXRnWkwn5JMe811ERRzeD9OQwBNgJVPsl3b1rDtHqYhuTCi+prA0YrVgRlM3SA2
zBceNXnx87HcmkrVXyzwNOqlv25NbphasvdN6nijzAWIy9dUkc3ycyNta2z91ESvmXG5kAU1s6JJ
GUTc5CMunjrAB+uVwO+XCMdG4niSfBh6rHnsAXXjMwM0IrHO4V7TIVjaEt5LDYNPc8SHjBxfBCEG
jVgij6ob3KjF5lAfpYZELvhfkn5HGtwJEPAm7J6g5hKtycUKEQ9IT02p/N3uEEmvGVbYRzjUdxo7
ce2URINHH8eXiHnxNIgXkwbIggioJQcLDb/d3IVsGTuGLgidiOiERph8NAV2k7RFWDMeshaWyEJY
YzKX+zGZ/Bh6kaJIH4reZm7W8acSUba7w9QtTDWlAgNK/j20su9NPT2N83wQVXKYZjngEXDajGzI
0pEp7sK9Y/txH15W7XxwBjgnSQd8YbqZ6u5KdZhjDTpu5Zltm9kfTPtu6LlBlCCutK2yMF35/9yd
x47cWNptX+XiztkgD/3gTshgeJfeTIg0Er33fPq7KP2CTBf+Qk0LQndXKxVZEcqIcz6z99pl/daM
+rKrs3aZTI+jKl+YdrPUNFPVYZJNvkH6gpqGIXgMQbslYbbVym2pbAPfPApStzGD4Ilo98Vg3evh
9D5iewwb7cCSeszzl7jx3c6v8L8ItsLN6zjBpmZ+T5wEAa2J28J/FVMFXfVWjfPVv/uWWAyJGlwT
0L3y33UAS7r6n7fEH4//eUvo5G8LbpbvayJGAT87AFiessIKyfoRB/1jVIHQjqglGoT/iUf5xZeI
0I6JMXJqwAWIfXBC/KMOgKHHHyskVHu/vPQ/RhUMYpVRKtXmIE8lIHT1YpTSq7yQQVKYSKLddTjn
tBA7tFw/NKHpZhEhkNDtKo0TXTbWcxm7cwNntkdy6pdHPPtOXeGCVsnKaz1zrtaRMe6UYHaw97pK
DSw4462LzYlpIboxPEo9WZS+MpGeOZIuX3P35Ccp7XYFdr1TFLAUtxp3NsnNNKkDu9HJNflsgXWS
mpTQ6f5mGCkgRT1RVSIojcJ1yrOSjJgECHFMQ6BmUIimwX8mw+xOiGk/N/O6S4k865qVmj0TB+QN
OJTB4V4qK9mGcvYoxWJdQBBdKzLw9TZCGeITlJk+ToBlmsxyRx2ErtqSlZmBRnqtm4ucNRgvo2MR
f2giP4fWKSSDFa+Em5XNjQmyrdKmC6OYg4FkOIiz10DXCHfPsVv3K1OpOB/bmjsv30eNdVOzT5oL
6Vo2ILiGCU5oVK1qbhFXmzbNBGM9phGjwdr0jWq4WXPkQG/DmaeWzbtaeZq7YN+H9SawohepGLN9
JckHY1Im/PMIj0TEoY2fQas3fZLs5rF7GIcerurwPNovDRdyuNzMaa5sk+htbLO9nSZvZnGXcY2H
yovBpT6SgpXGz0N88gn9jLj3GTe1JKQC5RnlW4vKQFAhjEupMCui/xJSPfhLPsFERrZMXSGV1gqp
2a25FBwC3cQmsuSHkKlso7QKMkQcLR0nIqR65KBL6ZJS7jKCoYJPIleKaC4Hbf6Qh+Emjc19VTPg
5UEWEHkDk1eCvFsxeiSOlC6a6Q1S48mNfknQbuURfW0TkuRHWLgtvLRC2MONPVNEq5W/GYmVK9Tk
JdDSt2n4KhwzSNdpck5EdQuUdZNPyZZa/xBhagtMcxc0SKBT2QutkExvdGijTf4pYgzCddBE9eUx
x4eSNPOmtpuLmvkryc4384ScgmATexhvhDRdNXk+C31Yiiw6ExnP/fCA2dS1+d+Y4R6Luu3o17TV
MG6jnMX/2O4a0EJq2WJ2CXFf4OuLVjN6p9F4l2XsRUYL3uymTJ/7fumgqouRTKUjlDjxjF7r/727
uGVYK/CNMy02LM7pv8kzWebKvx3+f/X4H4c/+dVMvjncvwsBFtrrj8Pf+g9zIQEeln0crmX7F/kk
pCzBxNxmHiXDnVoE2D/GP9p/8ErIGg2EKfRlh/dPDn97USL8evh/e+pCXlj2gkQX/un3FiFsujYq
5SE9aHV1n0Hai+1PrXyHANnK1Wfj1qpTgoIGbCTDHdlV6i4CiGRtRHu04SEngBwuIymgvn+M7S9d
sQfocS5uhTuuZNd0wHYcpz2CRGbJm7Bwkq/dPom3yGOGPah4r13BU3TbI3OWK39WTlwKMXxU13a1
wtm26txenIvt5ycDi4CsC1dlUhNfmCSLt8+O+cOapwZHcgve5mb5VvO6R7QJjdbLd6mNU2Inu9+k
krOrZSuSWSE2fntykqesB5Siyhqsov4xr/H4sbr3CMJzMVahqzTtk9xnDhgUvaXKvrdO/Xpw27XJ
K2kUR+XpUY7xBxP7rvdPKfnxgaE5PXI4X5w6OvbiQcaeYUif/gqHGGYG48XqT2PwIpBcjAFbN3E3
BVuCl+80914iv9tyvoxPyqG5ibbVA2zoyWIxeK76naqe/PyikvTtKdOudXRzHWcgFhtmLJ5+0l8/
pgpop9tUK1tGFKlekewhFmyjnf26BMicRgy3j0jqrpww1dZfA70oogeT6OaAL+t79H3Gipgtv1q1
07YwPYRznlpum020n7tzvI48uz1w7G5ojebnwuU0RyhKQX1/f/sFa1t96mXoAC/jFHqSNW4oCiAE
7oT5MoFm61CG5eM6I1YVqVgjs11Yx7wv+jVUXsDbvBkA/TkGwlOTn2Ne7yxtHcmn2XaQl696JLud
i/mGb1N1X3xUZt1Bks11L92mG981bu17e9gv+rPOhagY71M0VcgF0ag2my64y8RdnlVuhQy3b+7s
7q5vt5N+nwcfKa1cgAZSjK55oKBwon1xwnLGfKtAA7v8Wr8+y+6pcC6v75n3/bdAdFakJiCWnZ33
C3tK1LXSc31fOZrb4YqbPFvZsxKuokNZmzXwfxAzwUYSMqvsYN0ioFEzlQGp7KHCve+vwyYvTvwo
7IOeE/21adx0TfiqF3jFCaI/LEu3+NKIdd4euGIJCzpI+TY6+QCTo0tjHvtDE1+hFvU78wx/sws+
221LGfNeigd/N26DfeHeg4Z1WOOKkwo3tcekvoIoRWaP9lC58Srw4uSeEZp+SrQzlxHJ7+99ue+G
0uX/iTfplmAg6EcPHAfThg2Ehyew306Sg/jxXdvZoF0P5VaaH5QzLawLG4dntAgzw0vVv9i3NrBo
a7f8AjbUJzftwU5O6E4wuiqmk6E9IkTC+szfLYBpTG2VdfDQRxejeNDP4johzDmj8hVns2H85YAC
RXmCN5wikNAjzNyeeg5Oso6myG2AqGovFv/cVo660TdPxOB0brbrVrNLuvuqxaDq2tnG9D3DwcLl
YUbKGwfAQe+pewiu/Erl0xAf/TtlT+7RvubLFoGz7XtzbI7ZrjpWR/MmPJs30ik7ahc+PNANIphZ
1sY8aRfEQ9Jp+Vcre9rRS/mY9Q5qzJXC6sUR6/Is7cWK1OjyLNbmngUNOlA/dcN8U4l3VT/fAbN2
xVP7Rd6GN/KB/flWfpqeokv5JeLFHIYDsr8t5UXsKvo1Q/1kxiyLzuGDTtoxBJzPxpgdc4d7xdPO
KFilo+FZnrpTrsq1OKjXsN9VB33nu5bXbc0dBTB2NpJD4w3BVijPF34dk1GktBxXVNXXeNNsm20t
WEvykyRxEO6vuTLOoJkMpgNhTI4Gpxif+0h4an1+AIaA0+SDWvMp9qGCf8qwLeaquq00psMZU9qP
WlMRxWdhfgw1cdPVx6ZXZTcpAs8w+Slp2F4w/m+4iJRPw+uciiduhBfG79KRjRthTosCtdl2B/+M
HnID9sst3fZBe8rWPKX6aByS1eR8+4u6tVfhSbmWGcd6fKPdFqRtcAq7Euu4Y2G+qN22J87UHW6K
S4zKkpfNZNfNPQbt6FhrNK24tz+z5oafFKp4ilPh6K6g/NrVMojiw0Prvi3C9+XdM++hCKLEhvuH
9D1yfSK73eXXooSXwCVs6oN2FS8SMN7ltxK+pO1oyp3lPyK/n8Uu4YNAqtLBbK4RX2YbwjfsXcDB
zpF37FvsPJBmBCvhsXQzMrjX5X6R6nMho7/nU+UOKwFPagMQTd7lBE25y2+/0QjU1gGvoSOcfsPF
uJW3JIw5KHHJdQB4Rh5ztM75iySkcDxp236TepKurZTTdNfiBki9dpOs5C1qvG1+KjrDScEz6Sf4
KzDh+T5f8830Pm150zoThoAYmclJ/VLIn6kntsp0r1RYpb79qPiTg5FhrNqY8dWWvkgraUWc+Mqw
1xTFK8KvV2b4aQlUPat0Y6++nf1O6lquJT3/uycWaLuExaKQjeXfeH6YPvzFxOKPx/8oWlGJLYtQ
xtP4fhCL/TaxMEyYEOhXIRIuWrCf4grm2hZcV/CHPCPyj3jUj6KVYQbBfJh9CEPRvrEb/sHEAgXP
70Xrt7n2z6fO9OL3otU0erhu8EoP4/Ogy+s+bRi20gsHtcFRSO1jluaFCcSDZGqeRZ6eOfPB8VEn
jNhwbKc01WseTGDkeuOGxtH0sjH6FJIOtig+Wtm73e4zu9kEcA0w/XDh9/I2kGcDZbbxkgKE1hKF
cckLuS7O5GeRkyHQ4md0jf003arRFGwKg+WUmdhbwIoPtSxRPeKlwq4wHKu0YADfPZVJflJECYHB
NN5z215bSussLiK/CHayJF2LaoKLpASvgdAcDTl/xIdwiVvFgTD76znoj2SaSXS3ov8cjYmAj4Js
Wd/p5cbNebHtwPOzzsANHB9Ymx4BOcPfyDhd3TF92uZ9w3RY4zDkE67DpknhGeivi0WRFRv8cLEp
w8PQdnTw01rp7K8wYx6NVnOkXNkFkrQaBBlwi/BOWUALxqn1ceghixvjkva52A7DeylzyoACZHKz
LxEljNE7uVBE8JGI1zMnGIgOxQVjp44uMTMtx1U5abTYVOFcaa2mkUJTrJSkZc5cYQTxzyWYjVCJ
7qtEwybIvc+ANB+i27ZKV3nZrpP02ijppZzOcLh31rBjyr4JeA+kodjZabOudUo++TmK2DYrYf2Y
w43pCJ5q9Hi1kJPsgjNqnHdTfGER4g1msQu6d6L+PKWTGBvc+P1tUNcrDcB2Gisk1eHJYp+DETw4
hKy8Q0leG1K+NkLba0Pf8004wgbeB1blRMN5baJsrQqKpXGr6uJmZrFuR/tkJOI2Zd1uFAhVKG3s
fBtL0UfAWr6XcBKwyIPigztnfOLt75rMKIglxkqer8ScrDPpruPSDm1ap/iiAKzHUKpsR/uVnOxt
zRJxno2jxlKRiTNvdLP/mObkOWLtyB4fdVKRH9V5POpG5+oVAiSWlCPLyoilpdIiyam7kySD0RKE
6kB0xG6kjqdMukktRItyGq4721xFvC4hLRnIEldeu0tyc6VWn4SsnYshv+1UUl4jtMhT7ywz/xiH
TAtaH0MnjbCnxopy6eCTayaoIj1zR6xjSpB8NIjG8zC7mZAMgEWhe6kL6F+lY6qvSZ/com45xUwQ
W5IUHIoKL+iwMvW99aSwuZl81shogWYohjHLnVEGHqjkhJsLJv+A6QccbRI6bJZCmdZ6xbCEgpTX
znhA0gxSsGOLlNAYKcteSWPB1C+bJmXZOWWRvKirbvWudjOWUjmy7TgA+FUya/OXoRsAkxezbNjg
I6jKnxR13IEvQrIaX0R07JbR3fzvNrkz1NBVHTi5jCT6b1a0yjKg+X34rv75+B9XmclGFRvG96Ss
X0YvCkJnlc2twIf6G2aI4fpiH4Hy+11485sMWhgALnB8MLXhv/6RDFpdogd/Hb1wi/32rJU/trOt
Xo5BV7cRor6LgmqgCuhYck1d4cK2V6NkiRdu23jfZB0xBlF6b1QKBmtZfASS8ZDE4a4L04qWoo2J
j2SITvrUqZQPWtkeJ3s65JJ8r+TxTR3Lmx5jnU2FpmOUHYV93+jZMTe0hxk8uGJdknlYl7ry4fvF
KSvKtYLJq9HSW12eb/2OwDsLNl9v3E22uikC5Zlx/Snz7W2UFxs5YaXmZxvNLDbS+DWX0hsAtUiT
iYv2EQb7oXa2JWs9JvJ6sCw3GeKvvmG96dZ0sYMLH6yLSNgXjuMuHr8mMLukvmLNPJA3KCXLenDG
1jBjp6hObaBWrDSnQ2NPkJaq+JZp8b1kD/1JaO1d6Ru7UpieblYQh+aMix73e1GuzOBZrYF+ldxU
msB9WkXG2SzAmPWNtolNa11FhTfUlJexicxaR2BTG1zrwM6qcvD0Gd9LZ76JHiauPLrA3bmQDA8r
vtMbKjpvbRVW1rptZMZgrJZbC+ccB1YTCze1X1u1uFRp4vW+jDdnfE8HCozC2Bp9f5a64TE3sPTD
Lmo6+ziHFrR5iTUpRrG6pK4oyfoGhZzh25mhPOtxuw2qkZ2KtMLJf2umqednozdE8YXLn2DxdO/3
jKy0ZG34yqWozK8tIJ9yZrnAVMSrhHioJrlbTYGMPzD0hG0R1dI/BVHlmoiaO7DYOJ2t7SRLj1Ux
sSbvvLQcmOx3rGjIj7Vn/J1SucsMws5N8ocrjJtmexsVKYqcettmuPP8fj41FlkjOmCUeDZXdW8S
HU7QSfca57InVNMzY/yLig5mzrhKOPia9qNRmpsENThwFRfY1FapbDJjYQvM6nyAA+Gx/mVQIM1v
hS+9wnjekWLpSdp46lLO6CjD1T3eFcUbhewe/R03DGB7pdgpXXYNw/jVakfAz2n+lY/6joLFafLK
3gZDuOvL2fNn+7WJEUWEURuv50EL781xvuPMZkfgE1LLLEaNy2PI26hlISxgFSQE08BVUVuJemUG
7RDtgiJzla4+yBoegXF6jaTsQbHrXUhkgNo1N+A+vIik4VZ6Nutwr2cP8HdPGdTtqq2vFQxcVwoa
fV3owO28sup6dZWIKD7kBLkpbXOWI3B4XRY9zLX6JPzo66S2/slPtZvRZD+cMbcz2oModcaHdnFs
bGDDfouSAy8YCF5WeygKMkS0jc+4L3kqu0m/4cWSruVG1S4pn/Np8gAruUaLr5XnUwcnK5JeEBZ7
QT/065QQeiXTaRCZRwK9yZMdLikHjMzVCMhg6bNNnizqwXGYdmpjm9cmBO7sF/q7r5G+0/UM/3rK
1SZIP1S5vOgw79lqNDqTQom5n0o9N8UanHPx2NjDNiVJXp7I6UmP7SjDlPrw+eJcN+upD7eieqmZ
16r4mscCdHFBetG7We3NMmJb1l90zSdLoWRwpFRY2oPolNYJho9g3VPJ2GW2D2fEvw1ZNcE2Ib3e
LcL6FODzzcoYGrBvCVcXyr6I9cbLa+YuLUOrTqDYlgfNLYaF10Ym2bAx0BcWffbvXqfjxdRR1GPI
XFrC/11Qqxn8gd9vdPHn43/c6PZ/2Imr6KfoNbmEF1/Uj40Kkb3Id4nfltVvtzod6M91uo6xybRM
HJfftP+/NqffSIRc+uKb1PafKf/N/77Wf3/qy7r9F9FVXEfFbEpqeaipZsMEpV5YtXiKkf+sct9U
HptZeVUaPNhm/Cly/1GOQzAMkGLG5jMJyIDggrOg3tQfcTMdMyABGRQJlZwsVZkvqDVuAVeuUiXa
RyIFG2WvJthMojAYoo0c2/eZPx+jyd4w3pNyVvoJM1sTIAKoThmMBA1VPEXrImEWGebe2OwmEFhT
i+YHD5KNp14e0buOt5nYSWxklCGA+naoWShAvcfTgrM0ktO92WbNHqmshphWVhnfzcoVpHiCG9tn
P25hB+84Gab4PA7BflHHF9O5zuNx+R4EgPfU8nxuJqbygeZ7VQCsvGR7oQMI7ZDvMlRs1fYhSlA1
MtWMYxOhGrc+tckAdM4feVwCgHDh1xdm8F74D5mt3qV6Et7rhXWQAzdkYEFyE9NJ2bxDG/wpTdO9
YAVUtsUGLdk66WQyPxFPiapMr22CVdSSBBLhpMK7pJR4IiJVQZDU4jSipdSDguE8qEATjpU89C8Q
h5x2ZJDJqtg0CnJTAuMxNdONOpRvrVKvEz3cAWHetzPSpzEwv45mcFOyxkqneN9ZxmHu1EXeI5Y8
8unR9tv3fHogb/EpMyEASOm+hRLrmCyIA7XeCBjm9ZBcZ1WDzlV8wO1dnGcrv9M5H62YxE8DoWrX
lCWqnmnAa4aRbomrz3F2JodgDpy5Da4Y/sjFkoDbootrzJNkMkOplUs1sV0S86sRAUdhzFBhrGVN
/O81lS8b0mUHaxESyFFm6fQe/5upHNn5b0fZXz3+51HGhE2DhaN/Wz4va96fR5nGhAurOIKkb1al
n0cZND2T8N+/MmpqRJCY6oLpAa7zT+dsRKD+3qH8+dT/1I9ac6RbZlBnBxkRBRZtVqXACsI2d+xI
/zoLeJX+QxjkvJv866gjZzS0JiFfQ5U8ofEhDotmby6Ea0ZFwBkQl2YFHx4rwu8j2NENGTNkgbKn
GsheaqnrY6otmUDeJYEsKtA/kOBhmAeY04/C8O+bmLlxHACZqJMGSET/nuQROvp2WBeh9CbxZa/O
jI1aHAcZsFc+Z4zvwLhGj0Njh+yPJfVTj7RtnV7TOdpGGJFqPoUOFhxow5WJZ0Ap0zcbiuCrMowI
SpsBg6PU9usY4EgQdq5Ra5R5dXAnuuY2oqBeWWG51WvpNmRJYVr3ua+/cXKwZjDwGZa1E4/qV3m2
s3WHpgeUlTKfUFyADa+osbMsz9cDXhzOxzlLncSG86A1h6FciK1lQvqckd3mul9466rjEMk07YNM
DYzmtUUF16H6CCA5Y4LE8mR7Vmkd2u6J1QTOhQxrOMMvpwlJNQQT4ALWlDYVRNTJstY9pJFyJpQF
2O0xnUhXT2IanKE/1iN8bh3+uKkHmymxQyeK6UBkZvMdjv9M+WpKAwu5ZNv4oGHxTkzAxvOo20Du
Y9oiJWLfyPUujaFwGFSsRj4n+6jWN6Ud3uoxJjdtypHADiDaDS620cSozoqqKezHUQE1P2oqWCPU
p2Xkn5SOXBING7ovbrnwUMLquF6HKE0Zdb7mI2hBBLWjPNI3J1xkSWRtpcj0eniEUngF8Xb0I1Dg
wxTsijD1jALPl9Lns2vGSu38q5cISP9MOIAcbOhN/u5wE/9lfKLY+f3xPw435C2EKKnYNL/HK/22
RCDuSCXD3FCYkPMnfh5uxMfhT0cUKUhrNS1smL8sEZihaDxSVgUiTesfyR6V5XD9Y/yCzNMyCYYw
sG9+M6f+WqfZvWU3HEslF3AN1k+wI1OB50/Js1IT9UtpVfTBqtcIOY27lcjaK7Bgmu52zYjDU/Tp
3Mv5Tm6pcIRyCCPNUUec3BaE3qaBSTza6UqlrbQNf9MEDXrEE+kpj2WsHSV/SSZQLoHVwCfi8uUS
XobpPpcyHf2VmTNjkwzOL7c2qUjo4JabvP92qXfL/Z4tN72cqsMmC2AqzRYAc6nfj1l5iVVxlmBW
ZJRFmRnfqfgN+zJeJZhUevtRVkdPAkwTYnjOrHOX08Jo1VYHKbyIIEKawrF79gfEE6A9jZqqJvSm
9MmCGCUxoYJsSrXSuGP9mmLLobog15OW1r+1sw9L94H0IZmfJZBUsiMzwA8q0zEqc9czHsacvbfK
5hDwXDpKs2ZmVZzkdrAm1C3dDIgiEtF4c1ugpVbxiQNck0P01eBurOC7Qu17ONj1OyPu/+T09HgO
2ub//d9vOV7/9Rb49d277Jl+KdWtUm/H1pCKQyalq8jPXqflp4vsn1ZuZc71zYCLU8+mVVkGnx1+
9RFQ0JSG+6KqXcL7GBCpBdcRgiI7Q1tAHFMxlitYGJAVpfvZqmj3MTdUn1nyNU0euvhLjI6qFGTo
tfEGuiz2UOUwJcLJC/bmYIKm4gtCyVt7Ng6SNWxM/RM4pDIfGhmglIqW3hi9sdexrUExQs44Gq+l
fe4h0zEqcYaqXY0NTMkMyQuhCLO24qRzEAImo7IlFORktZceiHTp3xdjtB7L/JCRBESHIIZLStNe
lV8g/kHXvEwk9wnk9L12a4tTNR4Da3yg9/L0ViCaNdyE9FeSAlYachaj7VwF87GJYtZE8Jr43YWh
vpPqljsHJfBYATpJp5O3McGddBI787h+96VUZl0xHCwSAkMz4f6xP5SFPjlZA1IkM94M88RbsitE
/DIl+V5auo+QNmQCocvgfWWN47pTdSfh7ZQRRSZZrzPtTJvspvq1b5F4hEQcaW8Kt0ZEB5TQCWW8
3oCxYGtbe5FPhJUjzQeg5KNDqtHZs+CL+fxntFgtrZZKyzVrELoUkr7w1vHhWKns8TJaNMId6dWW
rq2hfZto4xTaOVKwnqz4U1cFkQvR/GpqnfLIADyBu0UviDgT/5Y2EroL79w6tVN/y4DnCHL1ztcB
e2L+DnMkGIWlSfdmop7sWmGu1+57nbI+G6WdOkUvOclXvB8YjRZosbQsfekSA9icRuFTyMq1ndlb
EPCV2iSZI075115z3wpZ0+ZK+baf/lvYivaHv/evHv/jmrO/oZ7ACnwXcapckD9reJVhAzMQeATm
d3vYj3EEhbqsoTelufgzdUjjBhTfnqsiDJy//2gcsXQnvxxxgKYENxxuMtYcGl4D7Y9phJ0DRE/h
pEKnzNCKN5sYaTBCdQ9edHmvmscUOLuFWt70cgP/bvrKJHKYH6pNDgCeMei5FEu2AWg+xMfOFEoX
GflhTh4KgaOr+VwgykIxjaWJcXv+OE4n6lEQufeMAbSe7Zw7Gi96du0NawMfLffq2pWqW2tLtvrR
2pbFEYcpyXwdz0GINcHF/9736bISwtVt0vKxkzI17W9cKIr4XYj8V4//8T6Fza4jJtaEKWM4+Yb3
+fE+tWCw6xRrxv/Y0KnUfrxPF6+iLJO5YJjftSC/lmN8Jx0Ih/5jh/YPNB1/vE/5FhR9rMPQQ5NQ
zOv6Q4ccxVJal3FUHFi7A5lMsvQBagvlj0wjU2r6udPyLW0o4skvnS5z02G3wnkh6scqZBiEBi6t
6d3mu2pSrxq6386A2Gygc5XCdSK0wSkDTJCj5ig9y/h2mAnIzMQjNrqdLAZUbUmkbVoDpVeVvHbk
Qw2F2JsVyYK+Fh2ksWPri/x2KEcvLUxqAYVvRXPXNj0R2koJ9otxXyp/zespvJckOEaBqnl6H7/M
gjowly4qoy/choLNsBWNe0sqTS6zpmy3v8wc/qqyWdJZfvnYL3+dv7+R/lDIhHmRtnmd5gddhI+B
yr2XNwWRH+FxJud2QG6gVWhbwiB5ZujhYAHCVz+sQ2hi/gKQh0VPLnKD6o/wiqnx+iy+hh3LtaJ9
yfpqIL8wGZtLnegnrQXUif5C0bZ6aGCgZkdWj8ZdQ5RWghYzSqUDZcOxDZpPXEj3uVwdx673yhoF
idzfGuCIhJrvMjaYMT7ruUD8sKQ9aOi7q3CvYf+U1fKtj1vQJ2Ps0VjETLXgqaYogHq1cYNuMSX1
q0BXz3rbvprWANus2zWy7ORS8KSQotRo0pXTcD3gUayxtxhEQt0LozWfZBzffkW4WWQmSEANh8Xg
To7EMyKJz9rPvwwBgevsoLSqxtyqg4wtiH2xq3VR+Dd2CuGkt5/rmf3dSPRfrkzbOMJNEpfZThXT
KpPitZKnO509n84ay/TrYWXFGhtff9hKzS2gFsfujOfKYAHWJjbLLmypyPJdW9SrQU3vRpHtDJpi
2a6/gHzx+rr+2k3g3xQmvrYUv9G6VM68QPNNzKJdphOaJZ3NrkN0DQaAfJgXOClHXdUusrFSKtWd
DESM5MWHlQytJdzqLYJFJfPwztzPsI5lM10vBFMLyCg9PuEBekG1b9z4SflSzD7rscSx9fyqYyL5
11YWy7mFaIGtwhK2wRHKB/F/mw7qCgfbn4uOPx7/88TWsXiYfJS/cz545I8Te9mBUC4CjjO/pXD8
1kBb0EzgtJmEbTC35FE/VXjELi5VgG1+1/X9E+sIy5z/OmN+e+nL3PPX7smfefpJFpd0cyTQQXUW
87xGvXOShNhSM2N2sglJfc7FLXI5Yjo/1FFbJ4thPJd2cy6v567ZZZqu3ZoFzWga74uoWxuNhC8C
yG9Pl9lLE1qerxON52Q/G7SNpTKuLVLPdDauVPvGR8n7UMNkJS+zep/PDHWzMb5ysuRAbnJD3ZfS
/bL8zFHpGLS4NVgMSZRLkb4hMW7dW8Z+qqpLk3a35B6tZ3X4SPzppVEL/1XNUmZVKonw2dAaq7xN
07siyMGj2G0BSixrBNNNgSO8GpHhVbOn5f3drGg7mrsuxRzSFJtIatwC+6ERkdmLorjSZNRY8bWc
cUwW5pJ9yBUWYfUrczUnUY74W/A9427qrZ5uQuQqeaqN8jKzgpSVzI0otjB3pHVzymuSDe9UQtSw
letIzKzcfzH0MwnnjtwUOw4XN9QfWY2hiifKV2orbCWleOrhdS4RqgawDOzBo9Mru0zc1kLGqCPu
K7a5ZksOYPilxKXo991+tEte4nguKxZAgcp2Rts29kknFaiPNNcGs1dI83ZobmJ2KTWet/GlxwcT
siPRo33cj+ZhQseL20S3GK+U6rZLA/KI82sLVIDcnzVC7zhLb9T5zYedtCwrpPpD17Q9Tsv1nBdu
YAZ3srpEonT3TBk3c7zt8dmXRrFClEUTH+70JnlU0bmZxT5rM0yDKJBn0y0HSCl5fmeMrFr4ZDkV
Zs6gAO2imnuraV8DtZfZY/tbnItkH8VStRPA+NZ5oq3rRr5PfBmCiP7Q5E9529/rAGligzklMjX2
Pj4uc7UpKZJDSluThKuRiSY/d6O4GcP3XCYtDPOneA9Km5iiJ8GPNEJ8PhuKKwGMSrqbIPoMlfYU
52j35Yn9VfBpSN0GOdorwYErNUDNXdQPmf9Rj+Az64F/gy9e4gwPiCIFD/4wnSoD31+nqHgwYduY
wEZg0lUqm+kU+UZhBJuxSTZ2Ym4m1cQLayFJzVXVmbVplygBRX4wvegmPBZcPKMgDyLuk+FUWOo1
tW677B1YaF8yTkXKkXfBTrGkQ5mPnpVOZzMBQMjfjszgepSn9YAAZgibfaq8zUy7fUiAUQp+0DyE
fJTSwYaWre7turxaMup5NoaoZcaarAHXzNt5hxN+fAstlvN9XclbJVh4D+FnKKrPDq0p444JaqxB
2FMQAC/spV3AZ1Dp5HXU0LbsiuFVbg+MwxKbePLyyfffutwgSl2BJv8F2hfzZcttfYXqrSXey1+1
1sEPuIzNYKfK3I3mXaNU58oAnjtUXj9I+yUzpx9mWpjISWUyxKPbRqHLETk52phDzZv/z915LceN
rFn3XeYe+mETQMTMXJQ3ZBW9u0HQwtuEf/p/QWoekVRH9+hWEedEtJpddCpkfmbvtXMVY3+IYJVZ
fKUZS9sMmHc4+4Ksc6tbj3V2qfj1BB2cZQajd8Vfm3X8ImWPF+FEdN0V8xfVOC3V0j8Oidza2rPQ
+U2bI1e8dLZGHt1qQ3Rpobnsho3bFuqytGRPEsoZGpDuD7+N8cNzKQJkJpiCbvcfb+Nf+yfd/PL6
n7cx02yoSSgD6ctYCX6+jZlyQ5exmCVPSOcP/dM0X+baFWxLfowAft7GLP2I1AAIpOvTiu93bmP9
e87FhxyM74XIx299uq0/zDLN3GHDkirZvu95/EpPngeFvhKjcYvQca/QI5WJ/taxRpZecNQUZE9I
qZdQ/e5EOGxafP5p13EYeuatr1hgAyMGwbg/aJbK2FqRdL7mladSy09l1i8kWb76QPoEKJAA1LNU
SsJgw+tO8NUm+LxSzdmHzUm8WySZ+Von3VYVzSpsJoEtPhqnvKjbFqES1HfXWrMT2gglOM9zLB8E
IGY9Rve0nZdRe6vU6U3rewdk+Ife84E7ldxzMlqO7nla4wT0iesrbkpmB5WtLm0vmjq9hDx58l4h
M7UEF4uTpg2K1TB23bGQ006/zBOkYnQ3qImZjhmRBPjE4bPpHXMTpbk9b5pQYTio8AtVHLLzKFls
w91iJ59XlYFE/tmE78ylmeGHpNipfJ7QUttkzniqY0xQoV/1iNu64KyaHlBr4L5n2J5YwczSk0uT
J7mEMeZ6xUXgm4ehUDZCey6Nctvze0QPxSk9XIFUqDkdLE4J31RWo4lh30DBFNQXZdKfKfVlxF+c
WmWzsjtqtbfn5zlVEJL6yKcIOXZs5tI0x8I+x0kyU6jyK86stLmIOcFG2oiGEy1xphTqYO/21XIg
ShDwwiG0L0fyw4oi3E4gcSs5GWv8VbDxG05NAavQhA3hFW8aZ2rL2aqjXihuY50ACh05x94PH6bo
DHnA8brKJ7aK4u8UUozAqc366fgmlJCT3EjJKSj6ZthpXbcOcbKTpvhdWhKUWb3I1PTF9CrnANWr
BozmDO0uiH31IJQ+uOh9foKsm2lc/qYr71uZofHyxSGYMMCV3V4Xeb+Oa20VNZdmWi80i+ovp85M
kMJZ1aPDe80rFYTg5cKu9IU2UnbGIjz80X2NpbroHTi/0CD8S/wrNfqvfc3X1/88SX/QDif66ntD
4wBmZVL5Yx1I8fXlBKW7ApCCy+m7S/7DCUp/oznvjMTfmpRqf3eCfvyWrS+j0sq1fGZGWrZ3qFn5
zbjaPGn8+1oBfho43kmaY/n2zE3pUcZ2eKWD8S7oRTpPLXebt3jngaSQzl7p7Thry8y+KPIS6ba0
7esRv8FRaUMiTwCry22IxAk/hYPjAELfVqmKC7+3LrxBf6td7bZuirUtq11oF7uMPxK1mo+TK3dy
uTYab9NeTW69Av4T2RUGzftNNjK68hSO0JlXJfW4bKrKG5f51LAgNxaLYGpiRgO1oiyF+5DQ4bCv
f9Z7faWGCBmaHMuUtYPQtNLojGystSWdkkXHNKKFAhMyz5WriqFYSl/lRBcDSlp6rTCGFMOg1wfX
WNKLsRTxFWCj5bPLPdN2K8EITbR3PT2c3gYr6I4sYYQ/s3gAfZfFKI0ferldmFG76jRtJ+F0+Hac
wv50HI8tLqGo9RNyfzismYOli/z7CS5E0h3r6VjPA+tEcs5704EfTEf/MJDuoRVyo0qkTIbaFD+G
bP/v0/5Qfp9pPufFUIWcp1/++L9Xecr//nt6zX/+m//9/Ede8tenXDzWj5/+sMzqsB7Om9dquHiV
NIPvA9Tpv/y/fvCvacLVULz+z38Vuawf6ZxeXn+ZMljMdqaSyBEWosl/rotMwQj4y5Ti6+t/Ps3s
9yl8GDYwCf7CwKO00AFxY6aAWOrwVX/OlU0Bj8uGYyG+0+Y/TimYgDOjIEDMZh5s/N6a3+KLfJmE
gsn48KN/eaql5XRWZlT5vuxyGltvXRnkzkOvgahjLkasgw6tSgi5/RAJx9+MEa1hHow7QYRD3o47
D2GLUUX2PLT8KxkSE16BM3Mfia9/SopcOwugc0YxrgMgeSXJVKM6TKaAY6rYbMD7+HyEAJrBE86U
CRFpky1jDzMVtX6X1TeFDFaDJi5UF9pCk9zXhnIpcTjpstvAZl77JcR1ib0NVpvKErVqt4VRng+q
Scr0qF8mBH0eOnwgAPGdnItQDYmpYnmqTmvUiH2qz15VDYsNtPR9WgdEubf5U03zELCrSZA0GMaO
98yi1bJNyr62mfa27G8N01sB4F6xIV0Ilbk4e16L7EGsfjOT/W/CThLQ/7Ib2+uqh8N8GOVFGhCq
xeZYa4+JAXrOeuntdKV1x2nnqrvrWk/2OeFduXcVGeXSro896BknVje5vzDJImJrtmhixIeNse7k
wa/RJYJ+i4xq5mbHTjw4pTqLu2JX47nQSJtvcezLaHwgJ9XyX9vyxWNvXijmHjbhRWi9FHk1ryAn
iVab5aHK5ABJVBqua4jKIdv4OmLjflU6r6Z41nKSoJtim0v3Ct7+rOObcVkq+427tUVUzbMRSpru
DKQtpiHkuD+6QBAa97VwkQ6xxfyXwSfJhL8cKV9f/36kMN1k+8VHobEbhjWBcd7rBD5Eu2QDamdF
9LXVUpHC4N0yHQN/is0R9l4owMxhpYo72WH/xUT1twoF8WXuOS2DIXuqHKQceRod3OdOK/ZkM5JG
me7HcBlv0CRobXr/1Eo0FvWGaboD3WNQNilmmiB2jixIOVdwRyI0i4Gm+QvIyJicRLjUUiwxi+Yq
2A9bKyJwhehSP2lmVe2S0qerM29fmABTFsYIf1ahmepxJwzWSrHHU89jAmagOgmemIflFvXJAwEG
gSZe9aK/NXLrtGeox1SfWF+hJFu5Y3JoztXuAo7ajKeiR5GTscQdDIVuahHNdkTf5E4HYH31x76x
+eu1wbO6qIU0zH7/5qs3LAhMH+/Kv3v9+xsbSRzydZje32/Dj/Wv+w0MOIJdQyNDFwoV77n3q9L4
xn4VqQAWxh97gJ/va+Mb8irUvrzxoZdj1P+dEQK4889X5ZfvnBHK5ze2T7gAniD6WEcS21Qr5o2n
tA9TnolVuVeN6p3qWbJyu26ZqiD+3Rrhq93s+6E8TZLi6FPE1o5OzBkJhjBdOXh3uZpPWoGLRL1J
LP+EKKbXHvE7ErmXxEbWxmosKgBkqiYrOqG5m47zm9UcIlffY6Q+2OtGIk1LEuNkVMbLjkcmaOyr
JI6v1b5Pl/CvdySpsL0csOx1y3wcziZDFKHwpHhCDZ2PqPcUn+CQVBKA6CAy3RiiXJGph+O5N3so
pk19l9nmmalXGdQStKyDu8I7ljfLItOWQp3K0nxH+iKg5b5Ye+YN88kT6ZFIUlraRkTxhQ9RusIn
1dYD/oV2BETkPFGHr1S3YC+pH0MMb51/Jh33xjOcQ2p664R8l1yU19xoOKr4h7zAhzb6ymNqdf1m
EL59N2g91m6dcL1Wj7YcfBLOa+RvHY+73sxzqFFWzGDRPO+89M7tTBivGkyZEL0iP9NK9SzOgA6u
UrHM5VCyF62CN09LN4xjbwKbONSyh9Hjkp0KZCUsGPWif8utjUzinW3VtwqmN/YZPgKPloRJ61bR
jPkfezxMczZBaUrBSwGL6od68p9GjNrUy34ppb++/ufxQKUKog3889dSGokGwGhK5ffkkp/ng4Xp
ieuOlR61NHPJD/ee9Q02hmu5Dp+Sqaj4rREj38Ln8+GXH31S1H4YMeZ5ExTM9tN9EagcDeOrXWf7
thoYcb8ogZIvHGKOojLfdhZESE+9KCxxTxV6qg41NgBnLppXKw0u/TbCVltDFmJAhrP2wraY7HMd
SgVzimsCkAIvI/3NYPubJG/uVRfYPbtxeF1p9mY3B1948zYaFnqtbS0k8T78ihJrbEkJG02B29T3
PqACv9ePPp7bWJISGXYr3+9gPHTLss3XAm9SZlpbpSMErfVmxvTPbMnG4bocjX1nnzaNT7Ypbia3
QZ0gVn5ZxSRsZ+euG5zXBAhVSXASZco8N9BWFFfImQ8C5oXwWWt2BgDHBuAC+wKNmCvvvJ2KS6Om
hE+2dZvt+i667WsgpZLhlDcscT+xxjl19GtLSoAb5UwXSPsrkMhtd1Ckfim0Ir7JDPJG2NtZAIZ1
NJwoYfDpNndaQ5gL8oLUZZFoyHon8/zIigapS7twBeAfJ194pnsWZ8CAArEYLbkqNG2WtGTHeTkU
yycRl8vJyVnq8kmMOXBM/9jwO4n5i2Jfs1CTPVHL1zqJq6JT11pQ4G4mKrYrjxVrpU4ah1BCOKqQ
jrkjycd4fc1oHoyktmYkyTpheIgCt39Nche+l9szjC0jQrqWpedk0bzKSTn9k88WkDo8+3TL6rRr
+Bc1vjYdPp/Pll9e//NsQYXP8oL1BaXw9wLjvaZ2yIQTiAUo5CfZ2fRJ32sPuD06XEgUaWzcP+dY
wknAhokan2rcQVdp/07t8TdHy+fv/Mv2wgs1zaNvTvaNm6TLqbyeFz2E78yYQOEQatQGEoKai1mh
Ehw3GkTFd2TGtyNW41E/9oxawLsSK29MAfOil4suQxaM1x3Fkptsqzw4a5hs15aD16eBH5cGK10r
lgkJrRXSp8pk+YsUKhmDu67G8NIikhoQSwWhfzJi0QkmFVVdK9cCwQsq3bOQYVeBEAYh+F1e1ioJ
25NFOPeilGqd7LFZbjf4mrpWt199D7RMWbnFQ5Pf/tnvcN4w1L/sP3gX/ssgij7r13f4l9e/v8Pt
b5BDgH0gxnlnevx8h1Mko2PEjEzC4RfSqsODxq3K0Bk17sSzeu8aCWPAoIJ0lzuV5hHry/t87i8J
3o9poP+a//Xnj2YDxl6/3J6QfH7+6O5X3IfwrF6BaLTXia6ah4aOJqNqGdmie1OwXIU5IYBuc8wy
wAKJ3qxLIdj75LsE4ZeBmcnVvbNps9/qpj5rJB7dpB3bTVBZG8donvrCXVlWN+81QYqAh+Cw2arj
Dp4/mCH8snWFAKBxozOXB8uoyAZzGXAxnEY6XlGKZzkheoLRWN3eeGp+Y2jmm9oWi5C8rHVivtlB
tQ8He+lrBPvl/UHVzGObZe0uUe0NMcrL0WsuuCDMRnmAeT1Xi5IlC5FhKuL4OoQXmGEQZoC07zGw
mBJiUidssBGTcgInxnkLT0c0FTqP0Tiv4mLmVv1apuFcjvpB9XJ8ddVdOJKJkHvHeppjB94+64Nz
K8dl0qU3KhM4H45HYPYnim8CAErWNejRFF9FkikHR0fQqPErcbRl6L6BGEdYIE/dQV1YlUBnVAJ1
KtdVA0Ao8HEdZCzNFMebS/smkfGOGCdImcmis5rzdMD2p1nrGHlNYVEKSHlXkrmL05i8CJ+Uj1mA
SMTN72JVvYO5hU5B4nsGUVmjYso7JIvhWK4HM9x6usPPyOfKu6dW41qPByiJtGNnSkGwe1AACynV
VWb0903WnsQuaeCdv2wGuSrHbOnB40gza1uYRLulkM+0UT8dShIp+VlLzz+EoT6nx2BSgKYmHeIH
n+DGmZ9ouw75h2zjFc8GWZQAY12QIdqmTMZDUiSrIoGDwiqsNJW5qI6ITU5D7Ob4nxYclfs4iM4U
goRV53Eoj6H72GqPrHlW+kBFRV7BJNdVoZJpqBgHi2DvYyKe/Z5PD6BQbVYmEnEdSZHdnvnla2KH
mAur1Vg183pEJpnKyxK4MLvm1lTWRUCAkTWuRjrK3uFNka3MvLuye3dtaey6BVvhaQoquwA+agDH
5MaEBTKLMGilvrvSIvuqwi8Y1qKc5URhdL3U53RSpndHwAZ8dyOy90ag1t4yMDQQUgGAsqbAF4YQ
1nrzUsVZJ/oIR77kl2URwDuL7cdB3471wCZaAsWMXAijQNagTaKIa2FsZD6YC1EvB92FgUX6Wpg/
mqm6koKw95iZplCq155Vixz21eDs8L8ugmq8G4d4nfcuVWi69jVoW3/0lYEwnZ2FRlnkQHb4/qP+
2NJMi5K/KqDDY8oChD3k5MD4UhR9ff37leF8Y3MBbkrViZGEEfVh0OiQsaBx3LG2+JHa8LEoooiC
5w15kdEnndXHK2PCMXKjQE+kpPq9ooif79cr49O3/kXFnbKSdz2S5ffFYABwigYRnBiDQr63y78B
b5KMhHSV0MwiHeGT0R+RJJ0HsUY6YvBAUGwz612f2K49LrhZmhhrh8gU2be7kjPdaZ7LIDpGEIAs
jjiM2bNmKtD72CFaLL4Og2g+UMFnAJh6SjDROQR/aYeSSj9U82MRY7nlwbGmToCOwKMzGJO98L1d
N96YjXuPIxzJuHwKfXJfoxACUbaxaI5Kuo5WhY1AF5LQjSh0JS7jlcgO9tziUMZ7cLYoVHIlnOv0
NT39TUufo7M5MDkgJXBAJHFzN2v1GekVIGq9WMKG1vV4I3IbrUe8qUZ9SQb8TMvSlYuY2nJAkpq2
cvABCQ8q/oFCwlVokUDLzUgKZabF8dHICAIu1DtnyE8jvT9VWVgEfYsUtcvP3FA5jzJ7rlg6sXIl
3D8EMjAAwelcdhV66D6GzTxUwJdKv/5zQ7eYNZgOVHmLxgEQKAKof3xoDUabnx7av3v9+0ML5IUB
6sRow5jCjJaH5r3Oc8EfsDMANwMj4PN2wPhmAyBlGgMs1Z2WCj8fWpJfGeOgmCZLhXHu7z600xTk
gxDr67cuvtR5RWn7QVo24R6jenfgAFmO2kuk0FSX3Yme3ObZjS0ulOwKWsfSIweCTfXMKkJBMHqd
bivMhY1N/LJro5VuD1bjo29KF74X28Sk6AvbbNaWaK+NwNhogMX7el17xl6Xjzg5OzGcKqELGSG8
12xsjAORWiGKxkwuTUM/q6BIpkRv8GdGnoT32Qt/vLYSbSELB4Ul3E00ObZdrPAhL3y3vzXTFH21
Itd8Da0pF119k7jlFeFB5AwJ1gjxudsoF/yKTzSKOC22NrFLAAA6gVp/VvjM7jSEwebgleQASAOm
V7I30smh6s19dGn+sCHKm5iLtpo3VnE0C/VcR1BQlYGtwLB33XM79YaVL5V7k+zcCPSoEuKcTh3c
KknIT6nG2NXA5Xc+dmTHSXBOtuiVQiNf9IPcE++E+Jp3KwOhl1wdN7lnDuR/KftO8bM/l23CRA8j
ANpEDlW8hs70LP3TMBMJzqfH9O9e//6YcoFa2CIEC0IYxbBMfj6mrEFY8eNvI23jF70kw0zQi+zq
bDI5pj3Iz3aMhSCXK5sZIjoYVPxWO6ZPd+eHx/SXb/3LFi8TTa8qRZDs7TGGMD84xTqIof5HhJH2
CZSyKH1qXGsDceNkTO2DaADJuURBeu4jne3Szp4DSHAO0wFpAMLP3YMJqSKt6g3umHnVKacDvYHr
sdY2e2A+8AbHBbHAp31n3SHsWVvmvqoOqfVUCXHXGD2iAhbdvu48WJAuOu8RofMDDLulPnl73HtU
adbC1A3l3OlHKvkhVnPCEOxAwY9d2qzYVWUbmYOrLrPBEBpY3Jh4ZG98SY32xSMJVUvue1xVmeeb
s5qoCleX+6TFCxYBKPcPnYtlvZhnOe4pPTsbTX9ZM7OM2ht2+OBt0QI4bE7CWD8EAnWkU+/tsptn
JbF/6AOk/RwVyloOOK377rZWerJ86mUUGrjgSQwo8kXdPXfEzaDinqskVtfxhmznWwOSYq/oiyEG
TpXKleRgYFO/Ft0aU/sC6c7MLf1lIIdVWYq5pqA0qLwHh0SfnkrfHK2MA0/0/P0ohOC0i6BHBK/A
BfTQlhYx2QmZuCkVlIotXYMG8rL2wT+h+XZJoGUrZLH+aBtvztp3nTfjvio0SEmRNs+8bOkn6SHm
3ElytrRMp3xNX4bpJCBtwp0VNVsl0emRBrx9YbEcG/UtUZt9WRMLlYpzgJZPQW/e4qM60UEswzlY
CaNKl0EfQ8nJEpjI+bWTFXe1CqcJFIWvaggybwxQfQPFUWNB35dmvJVeYz9VHm1SDA1ipjEDZmcM
IBCi3TRqto0lYS70TeLGSTSU5OahjL0ZDz/u72wDhPBODi/MkmfMcAFU6TWiiDK/qie2JV93UINL
YMYo6S1nq+TG9ZBel8YRPA++PHL0oOc2qXFuQR3wFJPBr7OuO/2aywcjpTMrumRtxYAvNCIGgPpl
XrfC/LIVmdx5Vm1eaApI3Y4VNRlZgz0LQTqSrgT7AguMmsec9E1zVhhWpS5xdtp/7pRs2tSorIHZ
6rJ04Iz+l5ZHVzm8PrQ8f/f692PZhsrC9JR5ljqRVD62PHwIETui+f9sk/8zBza/0SBRz6lMyr7T
XH4ey3yIhCPO94mi8v0T/saUTPuObv9wLH//1tmBGUziDO6mCRz4ccdkJYmtKWPm4rw1dk56KCf8
2CblwCCPMnT3KKNSG/LJ0jpJGrRWT2pqXGK25IDbGSuQC/A4zPnY6EvfgYh7FR7E2jy3LvWHmkZe
XY7V0Vy6m3hPPlY4HUPhuZpu1HFG6i4pal53l5vVrtaUA0jNa7O4q4Lb3HntSYYmxo5LAOfp1n7V
6JW2RCiulkQ/37bX4+vkrlk56gkdy0S+reespeqH7Ly9TnbVqXnLYiMl9YEMmIzh3ZxQZbq29YjX
LVgFp229sF6sKxbZWIGYJFsxmqv6Rk+Wjbiq0DTGz+kzX9S0j14dbf7oaQD2eI33LzvY/8P6VePe
//BoTNf+19f/fDQmvBvyIU75qfigRXhvLBgUQArSsVNO7/XvH/q5IjGYZVOV/FBgTCXUh4rFgH/k
CIyhP3Yuv/FoYGH5tWLBevKjuZlEV18aiy4mohAXfLhvIntbeEa2yEomVi5o5ZH5qDWT5Uumo92z
6dltoMmVjqC4PMZD/JhH1QxL1UZxNCCO+tZE41dPNj6zu060ZmlrlC1ZunE6OTc7QX+v7BWN0A5T
7LCJnLqEwSfuc1EVWOaA4pdY36K7PngQY0YYgr/X1BsjGA6hzqgO2hAjUOzJ4OHKFQECKCxxQ0O5
KbQCbjs4mmBoziXIs5O2bfGD2m/UAMQwJkk8L3x5EhgOo1FKAsWtWGk2TbmrnORSdBjVul6dhndh
sPQtMsxnScFFaX3nZqMwRn5D/syxgL5qQ2HNDIKYuiKtSTSHNYlLQCzcCduaV+62mECuHGoQXROM
08U0IvEYXYKLV6S8iCYELF9hY5H5BBnWgxAbwfxRIMYGpBJ1uX+qQ5Lt8xqJ1wSXxd9xVIDTiXLn
Faiy2Ocaz+MQoD/BOGne91Bqq4SxrWLucK5Sgc6gvmgDRwNk2xrCLeC/mx7i7Wi2CewWILiDN/Fw
BWRcE0JuDSk3mpC5wi2WRmwThxuMh07viVNKnbfedY5tUj5qkeHTL8nNMPol5GaWv363jiu3PIRs
8G87TeHXNKjRXjojxnagBtDwGV3Ehr6UngsqX9mNKRd25vQ6VSvZCYYWrLrUuG6N0j3TRMXENG73
tvomo/6sHYeD25fjWsuQoJJoz+prBZ4OP3B+SjziaUg4soaTX6C8NCvzFKX4ij24KINl2TA2l3a7
iO1xE5n5k15o0In9Yt2o+qFrDaS27l5Nwqcsi/ZVqFEs5gBwIN0MqHeNbj549V5BdO/k7kKHuloj
js/qdF3zwLRzexrFRI4RL9UiWlmNy0BXI9bDe1ODdNU5HNwF4VJWedI4voAsUWJ0QQrbMaLtQzJ+
yjWMgk2dpQ+YEQmag9RVDfu8uwdMvdSwHttFt6m5mUzrqavEbQtW22zLe09RTgaTO8aOTvvWWShj
NXcSde1OVpry2vDbDS1tnzczNb+y0fs6pViJ4dXpjB3UohkwBMMNrmVI0o3QaW7tRZocBasKbKEL
1FIABKsZIgzYxNmmdQcEyHY0Vx14BmK8ksW4zlN/YxnndXxrWEAHkgfhvsRtBNDL2ZjwDJuxJF+Y
twQ8ALO1ljg0nIfeUjE8ZriputjlN2bKNzmYxS4wmsbB5NBt7SS9zG2iLCJQHUmORfY1U7OnwYZn
hAFBBaXttc+SeK8RjQP8MtRP60A0lxLwq+oUWyOMboYifkLPCbGbDKLmtmxuPIB8Ud9vQvU8JX6i
lpdjmd3EHMvnqpTdyag1Kwy7l4Zfbrsmvyk71YF6cOGiHCG4SMEu3KPH5G+KfMFMDRZ/9D3JdJop
GNNtxm9TXPE/dfaaitjnyz359fUf7kldn9gvKnNuGnLuqZ/3JLWj6zBq49r77OJhrkaQD//y/TU/
b0kACkzU/5rLMU7/jVuSm/rXW/LjNz4NFj8WkDb9etbYJQfFhFAPZX2WwFQnY/U0EVcC0rpUQJ54
iHOMpdnIc60ZQLAQntoCTq6LWxuSfSzDE5ec4RSOez9Q4aFVYoZ0xgVrQHtvoL6HIWmRUOCdCQc/
IJEr+mFOX345TMB4cgEidjySLLHEf7TpaIKJLm+YwaFqK2OZmUQDAmqTiuwIv2mX+nDtBLBDcMaZ
WrgNYOgF9ZWR3NUelIOSY8LBtq918a1epqvQI0dBRM2bBpj0yqg1bROMyQ6aFPlzjpounNTZYF1f
jqFQN4WTKbeqgQ7HisLqCrSCvVBMDQtBT7CcFeBI9NKNQWBjSZBEoGzbrNtO7DBd+o+uY53onbrt
nQm6YpQ3RU9ZrROXE7a3Y6SzrcLy5OvBNk0YktTtvmvqdQeB3p1I9N+R9EbyphjWbdrE1/yW63mR
N4cUJqiqW+EeixRke+kmljn3CkLjvS4gKm1C3/+xT+/UBaFiQAmIA4Z6819kEuRx0SZ9eHr/7vXv
T6/7DV/NBAJDbDxlh1Mf//X0uiq6ewtpPVpBRBTfrTzvVS4i5GmhRdFJ8QuQ+INMAhEyn40AWZuW
bfrKv/P86ur0fH5pAD/96JMI8YPIMKkyp7UDFkEaHFz9B1kk3/XklDRqd16H3qXue6shcLdW4d+X
Rj6tgt2LQug3faitWQipkAYb9vCwFVLwkhqRPlxS5c6Kw3Oe0m3noVrEuKYVdyICLhC2CslCpErF
ZD5IAp305rQV3o4r+zjo9SIXhKMw3CBwYQ6OYxYX40UbKLsAYfAsk8lElIKYGxMPpoo4mrlmQzUh
l4HaXLZ+jrPYy+eO9GCshSuRUWyL+kSBQht2w83YKHiKrQ1VHuJkJ/AXxCfciqiAv6mX+wKvUpOb
BTBesU/TMAItkC5crT0U+A2zJFuVTJF65cVM4nsVWoNjhgej8Naaluj7REnvCqe90zvlChxBDC0y
uRsMeZs1dc0kKl54/LwObj9LeUq1/tkOyDrpKYgSwdYhqVZ9wPwetwAhMOAZyImAdZlLGMtxsfSU
CCQ5vUTBpgDnlNFpkEEVUhrIN1NUqkk2D1TguIEinNwM4MVJlIOHab37JC3Xsc1XiixNLsZuWNVu
fk0G97FLI6Z5IngrRNDPMQaZSxQ6K7N1XwcXZEmeEh7sSCafY1MSKltijCo0Yq6jOF7kY7OQVsfH
DO1Ol/zeVTPBa31grvVQFKbcJimdj9YGF0gnr4fKQyiAB4zQiOE1C5wnkstfA1LflkG9zSeOU33t
+erGjKK5zcxN91YuoweiCENU8Q0KMdnki4auaeHquTYzy8sQFWc6vLB8mYXNuePp8xDWfFUfXd4S
unsemjdxA1Ak7H2aBH1W+emlGlK5pG52VYbypMySk5YgE1KrTvQMYSrvgX3sJas+YZDYEEY+nHS2
Et97VZ1siJeC289Gx46zNQFWJ/0wJnPXLKqTP/b4pMmH7Kv9WOlpU0j2vxQ/5ufj8+9e/3582tAZ
Jx4emjCKq++sh/fix/7GcAGRpIXyifXndLK+H5+TEFsFu+dAMP5hQPrPkABvEpMMVpqsMn9bZfZr
8fP5B592kx8OT1bgXtPHg7IbaM8hiTenski2ZZu9aTn8bgPt0Q8lyScT7Cdd23fd2ucD25qWpvqk
h5j0bfzYH7+mFobhkIGB2Xmed6F2zUtbE63qDKtBlEtZ83/V2SWW/WzKmrBU4zgOub9Dsn4UFtxi
PUdpbYb+TRGqmziioTFSDBuG5xDSVC1zvzrxbIKV03u6tX3u99dR0OOY3DYj7Pc3ZOYboGrz3mRJ
0BJA3D5bsXPmB+pa9Z+arp2HDoHWI+kJZj632TMWA/jwjsshqWeK+tbL6BoG5sp0tpV3avmoNNFy
zjXnRW9t9puxsXW6o9miDg3MZW2Wt2NHzHW3s8YJGxdtC5vcVaEa/DciZ/iiI1Dvl57Rzg3TXznR
uMXTfOLoPpKFUC5jv7/QlefK0a/6gEFCQww6ePJmJMcv7bxrO62WTVNfDdi+Cst/FE0GB1m/KIIn
q+jzWauN9+o0ZJBqdBsSk20N2p1VwYyX5n2gkx7NNkUmj0ODXzwPT+yQUI9ENbdCyy/w4Kz6Epo8
gYplBVdPE+sIrZ6S5TXGbQarsX/eRGI1EjLOJhvtkbFyq9NaXBk+ksKcbjDtt37ckzViHJNY2fUZ
DZ8Ev9QhFJPwLbwkXuuyuTas/in246PoPK6OcE3lAYIiDJ+0MjzL0Qt6+LiTMFsI0qBQ3L66LRHY
ZQDFCgPRKPwzJ4e3qEIgQuhrERtV+S+o4Q+NiIkfNpp9ZwyHMVVfQtM/lV18IbRaJ2mgJau6SbiM
A+86Tk7HBkOpx9LJT08Gq1ompfJqAF4aiOzYmBCyZ7IzW1YOLI2wO8Z0rlPwVKO1AL1NduKoY2zh
dWRFD+rG5WM+RnX+exe4dZ2RM6LLszJsL8u0nseQDxegPEKSmSRDDD4Euhu4cmvPCr/Q1sK0FGJB
w3nL/o01/qF3LGRhzZnfjEuFROqkt1fUApDp85QozWivx9Y6ArrtiMgEZgGUuaxP22BYtbD/EvwD
nlkcIoI9g8y8BYUB6w8keQV/sLTWHcgsM2FpybPF91Fo/qLk99NrLMfth4yqyup9wAXI1BBNEA1j
b7PWWEZWvTLyF21oll1CTCfxmCEJYlFtLLnYLxlBLLxQWehTeHezCJml5x6cr7xayw4/dD4LYmKt
lXxjFXwGPTrp/XxeOvjBJrMFVJghOQ4uZshxn9lP/5+781puG1vW8BNhF3K4JUASDJKobOkGJckW
cs54+vMtzXYpeM52+dZXrpoxZIrk6tX99x+cZNiXpX2bBLYfwFbtxswbZOWm6xwsaxv+isbNPnhl
16xruNWtomBkcN4NmGdmA6iL7GfdbqAzWJutfV+ntAQ2H/cKIVjw9zLn6MU1W+G+QVLIPgVs+39f
g7owXf08Rfzy/M9r0PmP+WacLtyNhJksXfrPa5ABA10wkmAUss4/Rknv16CMXBj+DereN2/jd6xc
/w+wO0YCwK2ICoTv/x+gAG8LsC9TxMeX/s+U8eEinBxDCnM7qw5GK0zXCir0fKUqDUkjhfRNeMPI
RHmwVq1cM83OVbNyWcjtYig0cdFfaVpyUom4b1TNszAl3MI6RctfK9sEdt1qwpBvlwNdTUGJq02x
TRJ8xBzyTmZ4OOldbYK12dKtliGrn5Ne/D1CT76ZTumpKliCsQUiAzKs75yRwLw8P5u16hGpwsWA
GWmVPdrEn5NSkpBHpITLqcd0dil7xEfVqmbdO9QUGBvTNTCDRHoOsvIuSO6q6hSVkpsYOmlQ3Vbp
zAtdi9HnFyTuzQwWy1qdZrDyh6nFPkjv4Twn2J1o5ctQz0eOTchN+VK18T4q94nzXKnBKolvkljC
eCw9yqlyqxDjkTYzBFjgBO2OkYS8V5DvwbwscIvSQopIdlvnF1qnkT2UF9+zHGOiuOOaDqDZ5fEp
0ZMJ151079CPW8MAotoH3hLaZ6mhbfG1XZWOfWbb3zRnP5oPamS5dfa97nTGl3aV86eGbzw2jtNl
zMquoRtPMOyrQ8sd0n0Akc+A5NBE3+TOQLHEZZHidJjM24ztm0NYXNDMrlNOXgwqHxbGBje9p5GN
wa7Ei25dOH1+0M01tnjIv5wQrycDk8Ae+J2sqSZPdskol+thAZVttHxd1iHMrZIyZg4H05A2svW9
CuLIS+zJBZiNPXDxyF0k5tI4tN05JMkrDKVoLSNBXYV5TiK6sRQ7Wix5ZRK73Iw3nYzhW5S6pJH2
uylj9T73JtbdDIireO7kmzAmK3lhl7DtjSM6AnWl38hWSTCAQ6C0kbTX4ZSrCM5Hkz4QKmVgkhxV
5lV/jJOhfJj1wnPmLKb+A2Q11zW2Scnojp2FVEbzgff9UVsb5X1d38Q4fQV/7zjxTx1FHCLMBcCa
f+cqh5rqX+ro5+ff6yiWBICibPX+S2r6WUdBYwSSioMKSXf8q4JA9aGOCrU3nkj/OM5RfX+iqSIc
igg89pfOf9Px/qCOKgLX+bWOvr/0t7C7D3U0iUlARZhXH2KH6Mvc2bSOTpULLiIzWMuUsnaqfWdC
W9zTQM6pmybZZZp22BoH0yZ3um391vk8RplQTSkAoHkLSJgSrXgvFbnjRxh9XrbDeDv3HCbAURZh
miN5iUEBqGmI8rY+dmn6YOvTOe1oyV1vr8fyORq2Qd7fFh1eB+1+DquHSlqerSkkS0XtoS7lFsEd
MhQdIjOSnrSFua23XbHXuuba1iHGDPEJ6hX/lAq7EVlBinqrxZ5VS+QDfQZkxcXt8ITuZv2piILA
xyyOiF5aZXux1G1fS4SvG9p8a0Rq4DesGa+tZbZ8x2rDfWXbD1JmGt7U8PtCPN3bhJBnivxsgCNJ
kepneXAcqCS9vfhDobBHbQjV7Gx8Scp5OWnVXCCtAO2QCdzq4SorwlBGw1tNy6382ECk6lMEmKl1
E5eWc9Qq2ThV5RzvwgFPTAfTCJ/s9QRlwxh4yqhy38l9TI2ZpW4dNswurWL6cKwNlJjmMW3wuSMM
byvl40ZrdU+3A4jj5tYuIFPnjRdGBOU57RQdVNWoH5WpOsaFgnI2bPgxJVSKEvtsAq3Ig2nqeWBf
23zvlOB8RtNrEoqiwPosqiedUDlpNRqN8pA1lunpXW376JlkH+rKXiHVwpqsdVo666QCnnasuX/M
hTY/aKNmrZLMHaHFwN+0IqUmclwjvM74KHAs3Mxp6LZafOawV7WlUzETAPUWTx/iP4vXr5J322Lq
/17K51sxo5IRkQk+IorO75rCz9jIvz3/Xsz4eYAYQhxBmvsHaNmmXwQWcRw4gnB73mCT92KGiQri
dpLrfm0KKWJA0bhx/EMu+qOmUIc8+ksx+/Cr219WQ8VEyI5GIuZhsPFddRzY2JxR7TTPT6qIPXLG
tZ6epu4qMZnBERiVALAZac/RaYmHlZSN61Se74kpOPaG5Vus6JMQQ82Y7ocEgtyNCOapkkOOvbqC
/XJnzW7fYZ9Zx2vICGtz/rYQSD0o2WpJqlWHIVHRDyumeq+ty21YfpPbagV84dM3sRZd1jANMSN2
s+E0qIqbdOpxGH2TbGIzQN6F27CEhCrGersmEiHPlFMfk8vM+IPPBjb961Eh1Olpnl7YiD47enRn
B3ehDG+Q/B0HgpKeCtGSnyfXSSqBf2Djbf4wMPicnhL7FgcsfIFvIyxla7ydRXmoSWUCYVrp8jcU
d6sWw5gGZOC2SZtyO2jkDE/ygkdImTONVyzgS7eBbQFfdee0ynrp5G+drrhB1Gwd+RhlNlk4FYTx
eV+MIx7YpbbJmaCNePKdhA/IGIrd0hD3PI0QtWLpe5DhqGcNeFaWsnYz6iIQOIndKrKSdR8OxDNZ
mbEO8Iok0alHmNXU6PcEM2GUgmhdQnLZcb/ge+co0a7r1NiPhtxhXDfjH+mUS/JakZvcrxq530cy
1Xyq5GnfjrYgLqK9p8WdXluwaw8Bygqy8k0R5qfAZPsfQbVAqB9iWLAMJyPQkgsY8/axntW1WdC+
EpOXT9bjnBisDLdjDu+/fl6aAtI9udOI6RsF1b9TjedKXO0sqd/ZeeTrknRRt+ouqYOnkDeXc+3J
GJa7+lScA5BvJ/R0U5C5IZq0dZjru8jODGIGzIr1xKIBon/Lk7O6PLex+7QQSoNUXcY4fmd070p9
ZyP0SejpZXr7hR5/ptfXGlyy4puSCaDon0NUqHa4b5eXdCGgPZHHox3nLzXTA55d5mpmnnCMbwrT
RZnM60pMG3z0o0aTyxSiMI3ETCUh00knn5zkzmFiKcZnWWW05zpfhNTIiFc28w1iHg+eDtTe6aQx
Q2DtYGNSlGkPPbMRP+oCQsFjz8yEy5nfMkNNCCBbYhnyUILJW/69W/+34uywekfGQi+Hqu03xd36
l4n/y/MfizvGJTaUVEBe84vsBmktsrefzkbvnapw3tIJPzLhzb15eX3sVOEJsPhHd4fJ6B+aF4mc
hV9q+4dXrnyt7W0aVmhdy0OYAsta1zJIV2YRvFYxMSHA35IjB3Uz46umrote787LCF5KinePV8a4
UbbFbJ3Nllz745AktYf9RfCsVNqwVwjPW+TEHx3rNcIJM41LYXyHNUCaCW4L5Ivv3RhezqJOKaJi
Ga11dFQUcZPhqbG6WQayJ+Vm2k+E2GQ0xPBEVaPaVsQVDJb6bRrUNYmq6OIolQkXSlBvbUroKGrp
KKpqD97pWwIjjGFg0PvMz2kcze6E9pUp8rjM2daK6RWTvnoM5fS6i3EhNEvpRa+rM2vscQJzQjQ3
do9Xs7rA0qoT5a+e6YgZAr1ih4ObD2qI/31S3iwzP2Njvzz/flIYyxziOXRcB/6hwbxjYyIKjFUP
IheYOUI6+rMNIvYLjrXxb8oX/T88hBuI8OJ9Q9v+pA1yfu2CPr/yLwxrO5Smjh1BdlBEc1ySOXNt
C3iWVw3ZLe+uSdHZNapa7yeLqYbUW7ctD7gf4qCp33fyfD4L0WRFaqErp1J/lcjtfVWwpgGoWQzJ
NUprup60ILvSWy5gPe4ln0a+2C6GnV+qQFlSNyBC6IpyWy95iq92j9xa6WSBkatPeWKRcddqgw9x
ZltmRb9SMeVyzGLrBCaIdczGtUNTTTP3QvAT/jMgc/QYS7RWBujbBI9M14QNZyx5ws7v9Pk5q4/4
63ozZmb8EJAilqrwTjVknnm+spURg4BUX9fcsb5uL6vCrH28cuttG9fhrpXG10ouil0S2T/alpQC
+D0qrDaFvqUngEiq8TCLS4xul7h6UbP+dQji7yMJZ45cNO5QWaByxJmMIcaAcVXh8bcsSnOaTWQk
rZNbPwg2WoWDHmSrCklNDgsOpAh1/6WRVszAWf/NbCdz28VGve2LfHit5zj+q7FtQeS2VVjXLCYI
jP3N+RW2WF/O79fnf55f5GmGjj5NxtQSCZqgsb2fX3wfUafJMgl9nO1P51cY6Mg4T4LKCCOdjzed
5iCfcBw4bqSb/ZlyDQT9l6vu46+OKSD//wMmMySlTkq8khwq02InWMLLSpyLCoRVVl5IwGo7WVtp
JrYJrXZhlMk3JrXOzzS72XbmdFnZEBFyA3pGXNivehbYnhNKO5zV0Zu+tvZwaNPHBexTZc/iN2pa
HEXkVN9gxQ9rJjP9SYA0cw0FQ+mmayci9jOK6v1gDjGk89bwuKj2o8jlUSbNIVDMt1NMpdlEK6kM
7QZ+55kkT54Gut1w6oyRfjgkNdowHmOrf9Rjg4CC1rlIlZFg2HbTyRJry/teliPWXBHmq0UCwbfx
CuEDppJ16yybSgTupuUF9ea8M63b2GnulNE+WUZhe5hPXxHayv0chVfKPHsd3L08lA+sOY5KAjFZ
TvqIuC4WxWZtnKfLbMDpToCnDEgmZvramwEZulinxC07zVb2babJjVXlvE9ilafj6R8quIGPyM5x
6JPWixzA3dXPgvyhUINnXe5BrhG1ujVL5oDggLA3JujGkJ6RlHcFoAkMuaYzCDgiH06AF+VKqk7D
bNKxL4dw5u2XrcYjhW0TmkpBT8O00GEZsZTZUyerFKSYADFrrQTqhm0la8nmWxs5fD4sl+2rmo2l
WViHRrsPwIWb8DJC7ui+Ha2/0Rdb9MtcwuLaxWgarcbvNmTiLH6uIr88/7OKkAtq0gBgSAE7Dw7u
pw0ZQloqBa59/5SX9x6AhRkJJDrcEiRgCmjsB1xXiK8si9f5j7vtn+C6Ajz+2i5/+sVFk/Chhph6
WRnkJBWHepEH3NPJqZVH0u7h1OnbAT595Jpzkm3QBByKdFilRN820k0+6vPKQXrgNFaqs06ez/t5
lN3Ohsc6DtE2X9TnqdV3AXjBPKIhgYwArw4HaGNZGWikmkIh1j24D6TSWGV2sbeS5SEg4o7DvZYb
S6xT8N/sSc0rBwQh5hrRx11j4k/LlSvSAZmlhWNQr8/TOm6ayavb1toMgfYjngLTtey6v+1CAMa6
H0P4XskGT9PwShofHQxZ5pyk4VjttTMSmiOqGf1/JSaBJe6785nhYGFImPTQW1pzy2LqdUrL75NC
6sdi+4NprUdsYvTsYrKMrTLI2wbKmY5vxBxji+rgSa32IsMrtYjTUMPxOQxntk3iTZqG8rzsunzT
SQhEUlktr4yBXKTJUnDzzRJ7vywO5N5Jg61TNasyN9dlVJ/ywHgy7ZsM0a7eSFdp0vmJgwW/0rdX
bRNeGw2xf6AOrggq+LvPMgeKXQpzrwnb6n93BBBgfz3LX55/P8swmxzEX/whgud58r0jAOhkTcOB
xgRb3O0fOnpaASJNObBvQ/On04zPH/0+vkqGKn7in3T0gg38y2H++MrFbPzhMMdptoSDMpWHgnOC
JrKPLxnz8GHANcwvujDegK/IG0VpyHAbIxJr9EhoFOMI1KbQHusJXycoiK4lz+mtkSyT6hYCmF+s
3DoNFZLLotzklfZE6Ke6S8N+5UDNUkPH2MyhBe2RUJ6dYkXK3ozMcDfQIvMD5M2sH5T6prVNby7v
lokwtDncK9rJSh+L/rIbSB7aSSnG2UrjBrO9CmplnStPjZH46Ny8UofrAWQ1OKKXGaHLGCRpVdhu
skqFJYrAxVVUTCUMAy8oVDsJ0fTjLsD1LJt9Rgmy0KsLXv86VRa2uM2Ljjwutm9Ku7/IhxiZt3yN
Z7iG0Zeqe3UGv8dOApw68tw5V0JVvvy7jxODsYq/4xuA87vj9IVD+Xa1fnn+/ThBFEeAjDAF93Ru
tY/HSexD2SIwJMMC+bj01LHA5T/ItPz4c3O3frwcOU7QRoCgAAz1P5SQfBVafn3p1pcJuY0yfSzn
rDxMRZSsMamztFVAtQ7ShsnzVZGje9nODlOMEVEw7SIZ7LEffyRBvMpLlnZSoEGARgpJ3oDtl+0C
YDMG92FPCosq1clRTRvzLKych6wwXDz0yHCZ93XO9ShbwUsqXzrVbjQJaihnFHNysJ6let0BlTra
dDbA7p7INlnM1GtzSHcWvWE2YYRrOduggKBuW6Frz9luCaNbOZj8IodR3Q9ntCn7IFvnuXrhxL1n
tBKif5sgCKfByrqdnhWZTUQSHiO2HWllHqukLrx+Uq6SIHidGa3darZ9I9HhvCV3dj7d5qberRS9
2xsN0G6jnkoRcRzNvpqqnoGzAhkVONbXmGUr1xLutbOBdYAzpC2ROpXnDK+KUvpTbokECr/VEngp
sXNKtP68zbSNFqUXikFEhZSgsLG6e0Xt+CwCw1cKcm5sA/p+mPf8G1arkbYL9/A2EZWsoqTZlDZk
ovaq7SXjRxZGu8VKl80kxf1eFgUxF6URRScbW1EuRzOK1z2xnk+BgV+FxKie9Vm9+ZtrAJwwLilM
lWTEWwoH4X+JyAhz+Xql/vL8ew2AkIa/C4ftK5gMIgyLWiMLGnM1MX2/t8cmejZEbVjKgCmTDPOh
PRaXr+a8sZCFK9ufXKisH3+5UT+/8C83atE6LTmzfXEwZ3EHLViOlWp9AwQE5jtuatbQdYHrY2lk
ZDCX1sXSWtd5NmAaMpwttnwwylvgmpUxy9usS3uvse8qNoVFclS6myiJZlbYNU1rj6PKeArt4CzN
MJIHmx3D8bXXuhcjTw9KYBlukAgDI0bGWXZcKeumVatq28ZYLnRzwZqGbImssOkzGxLTxmOjIlUN
1fN6CW/y7F4LqnUjvySy1q/KTtl3pr0xhD4ySAIv6UcvcpRd43CbN+PeWSxviboQwIpRuQfkWOuc
JFeesEOpnadIMUpfq8/U6SE2AL57ldR05BXkTA0j4us6HawDviqnLhjPHT32F7W111PQ+Q4oQkCS
dBPMEiTNhUFAmh9bZLaqCnN77mcq6OgVRnDuDK0Q6K7n1FxhwoYl+KzXnl1W+yTpL1W89iuZDRHO
LU6YunZ+NeUzgrMHfJVx2rkfnB3RuVte/HMrE+RSeC16t3R+rZS7QrmYO2R6lXEsxnRtkmog5cSv
5phkT89RCxe4DnOmAsnqVxXhvUEpX+ThOmmXvUEBzSmkCwV1prBaFFiLQtsTgIgtA5aQlGCTUmyl
6WasLQK1zmdKNCETXgNdoZKGs8lWvYVSblHSZVHbx5C4kGonl5cKhb8RN0DKVWBh7cIU5UZcEZq4
KzRxa0gd9wcU8ftK3CjcsH4oJqJQ4rbBm6bARJyk1PEHpiy5sAzfdbyrcpUepmiXoFDs8e3r7FeH
WwyxylWtyU9py8YQBktGWgHy985Ro5WU8hUjp6J+hD1/Xct8kxH5uyYrzZbkou0Yy5abGepJB1xR
o8HtlYgAAchnf/XwQZ+P9TCSRTI8KFu/qZQGZe0zkPDL8++VEsUJTY8Osvhm8P+xW8Lcn36J7A8N
09+PwaPwaZHpoch4J5a9QwmgHrRe7PLe+q8/cu5mE/EvtfLDry6Go4/Tx4TDAJIkuTgYVUE626x5
qRNfN6nykpfSbdUE0721ABlUaetLoy44l1Zm0c2HPSHQaoF7t5HKzj4tArcLe20bB2k6sVkfCM9i
6Z6oyYa4sADFfrwxoqdQ+CNH2HTvlQW4K2kQ25fNQgKkBQusgbgeZCgU0ivWj35Uza0fL+aTOaW7
UF0ubRtt3ALCJsMQA5Ws1B6XovOlUs6V+SUzX6v6McKvRbM9cEYNe8u0xF6KvOF9bmKkH/BLuhlk
4tnIOdv2ysSIhtOh3uglSve1BXGyhUA5QaS07NGtzQejuVYKW6AfIoIzx2kvgr5qKhnAIm6cuuN1
MFftVNkqY1t7WmEoq3Yo8NCLMlS+M1ZdYj+YFReOiELpiqF7lJd+PtnQTHdBM2BODMUsYD1+To4H
isfs3CBxXJXb7aJp00bWG9+Ok8sBcwDSxnkl5TrNoV2wLydJYR3C50tLfSVJFsLKQDBPjmZFKFoy
rCMnPNgY2vIVRVEhnzBUOMYOzLOwvLCmm3n43hT35mQ+t3G0gf+zK+bLsQ2uzKJzS22d2sZBV55n
impApVUFHuvgzFyZa0JxV5pcKT4OFtJK7/rHduwjKBVJAAEECwncQydqrxM2lReksuL1fc3eMoK7
ojaWL4tWMCvG+0g0h2hXNyrdYkPXONjteRlbp9aSqGmT4neysZfpM+3hNaTrrLCkAp1KyVRfcI1O
9GtsUo4lXaSjwIChc62mbIsFiJvkk48ZW0EZHyt7rc/m8JcXOQuY1IRdKvaXv0NLVfrFr0Xuy/Pv
RY5ChVugjgLgvyEm7wgLeQjgpG/iuDe7zw/9IDaB1DnSEmCJfekHGRZhFhhi4Sr+1x/Apf/IBT5r
3FgIoXJ2IKLpItPwc41zYizmCDfJDqlCi5bMXeWOGQJjR5q8qERhB098NWcmfi5juQH8NHdlNCTO
aunLET+aHrfZYZDWpcAZNII6e/iILZFfXm5jBhVUbU1DiMYnaLEFL9t9NLAi5MqQ1rhvANVwFhiY
7JMSZad6ki7C6dTY5OZiq36Hia+X9TiZSLNKwiYeGibLTyhR2brMJL+P6xSev3YM45MVk5WeWNgD
2z75SySqyJPj6W3DYZ0gEDyFUUxyoNHlbl9j41fntrpKLNY0ZXvBfpNABE1MbVqBM6BzlxOm5NEF
sr1oyAPUxn2kzxTDxPQ6KblCRLmdDSvdtyZq/2GuX/rkRh7T7SSl6j6U9MDL0VbQ7a8yqFGK1Zys
mqynvDgp4MgJxTCnTMeOjP8NGb+2EW4dCYevdiKED8v8DCJVPmOrWPXhsV4mxRtZ2S62vcH4xU2k
QNo2uRONrqwdI9TdweTAQXYrx2/7+1QxD47IaI/JX5WXU96U+WrM+PF5VmLvFasv84RCOQr0ct2Y
+VVapSySKlhwsd4eMuTp1ZJnq0yL6mesx88mI2b2NsJhtaQwYJVieNAjgm8KeFiqRGSTrgLaYsiQ
1pcybuH1dMCMfavl6QZH8AzHWGdSEKho07k2sGNOrO7MJEi+6A1WdKbWrm37pRUakgRL5tugSSoo
hcibiTTvd+oQP86tcu3EZOjU1nWl8k6ggotszeed+YbcCiOlqILGgo8zoMzlyEYO3NhxJzOJicYx
H+U5lt2qL7yAaryMLZoqQl9TTPrNpNv0srONGQ70pe5XMfD9AOO36FB7BU1wKeFmO2DcoknRlaHh
QSFHaOSqgznmLwOhlY3hsB13dKYnMX4YxoiOBZraYD0xafXwYJZdL6fPf/W0TU1lHBZqYN34HSWF
5fcv5fXr8+/llUGa3TMqY8IuPrn+wczVLRlPVU0VXqyfV9rCE/f/q6+sxmG56G+hzH+GuNHM/tpD
fnrpXxC3GtqJiYYqQ2agVC71kt7PAAvGk2qVtNzWjYMEsJv9ujGv8raJCWBBbo/sZ7k0FsgfybDk
z2ZlXw9deLfUERbGdnUDwYUsKeWmtsd1NFzr9nCuKPetNHFEyWpHzSthD95qcrZyrAKivfh6DgbS
6cQcdwbf3JpvcFusubbwE4vSK4afS3Iz1hLfeHY5pSDFXiacBT3s8ZxIIncQp6TqsUTi2Cz9QjhS
u1OD8bHmXDHwyq7ea4/z25GDuz6IQ2jY0uUIIOKqbe3XdoI9OSc25uQWlol8rd7KnOhAnGxOuMZJ
p7vvd4ygjGuiDKSiIHSiNKTtd4MMdPQYFA0YYZ4Wt2e6KCcIXM9tUWCiKD0E5kan7hTUH9zhF6qR
rFyCKayDhiW1lqluD/xli9Kljw28tfZBFkXNEuUNbwk+FipeLkofSwJ6ekevfUnTEIKIhj+j89f6
+SWFmt8tqrgNaDtF96SKPqqPlCxDZx1vw651tS69ZIdHMt2zDJKYCUjRAltcwBi7QT10meXXgI4u
6OAr7dxVKWDJBHwyBKeEpLSpCrxjaC/rRbopzdnTOvusFl5S4QmeaTa/sg/0CqCAlJIGMGAAECTK
TtPv8bX3JuthBkKw8qtKT6Emw/sGYEAWeBUDOFgADxMAhPUGRcSDgV+IjDtWw08ILzpAixnn2Twg
zbABzhj68dEQ+EYtkA4HyGPsh12LvSlrXVxAaDytJly3OHMYmXmHiatxTBr88nRAFA1KtgmoYuY0
8dODFZ6FAnGRKueJEn5Iqk5zh9lxkB3DzygVjfQOUN9N3YFA45Fvr0bBL1IJGE9NvCSlMRq3Q/ug
Sw2fHPJkFb2HRgxYYtvTBhNYKIzLmG30ZCTnKx3SdYrp7e7vLsEM04KqQ9Oo/RbwNBmGv3S4LCI+
Pf9egpFwKRBzf+ZsfRzj3+x+RIouC0TBrH3vcKH94dID7++npcT7FI8WDaqRBhX3zVLrTzpc5asd
NjAs60j4hTjng7qiDPnc4aahEzh5m+QHOZ7DXWFNontofQMu3BzPATG3EHXUMymldxCUuSV7KAWF
zhZkOnbh2bbEWjHHf6RVnou296c3/l1vGcnGtspyLU3w1RTbGeCxayhio4XxDzdpWEbO1SC+e7TD
4UUmvo+p+GZquTptSuxVgtJAIkuLOuow6LIHSyvHbSa+3/EYNDud1irT8WGEOSOofHGwKcTJYA2P
qUpoyGe9QDOLqIIlL5ueBtApWfU6BPhMAUCZNz0liBtMDOxNAUQaC6y0ll90oNNAu6sAUqtMPtea
2A+0/hgJoBXAFc9jziAO21gkXtitug1zgLMFkHboTMz1DRqshVmACaHQDC61+JDHrCDz7tVgiLD1
xY/AfW2rPwm5vZIy4HYNOlbrR6XcSvwsI5tQ5NO2RsOKxhhoOPPapfFlp2VeR69KwupCP38tCsja
oRoRPHoFzrzr00haqZXZrfBPOGYTft1MthgISojI6nYbY1GOXK9FiCJkpV06jNxEfDYRjMYZeTfF
7I3mCN+xFMRHGUrj310WSIhQYAzCEwKG+w26J7NP+FoWvjz/XhYUAq0Zp+mlftmECPNnKIXaW8/2
kSxs/EdmPUrLBIVZGOXTCb7XBej0Kta4WEgL/uIfbUL+Nev64yv/UhYQOhfloADu9fZ9KFbjdngR
aVK4TqGVx2z8EV6UmCobu9bCL1JNivTeSeviulr0dbZwbaoV7o5haN82cWatpGLc4trq45XBirTs
X6Igd+u63NczzhWT1qPn0fPqEt0mmLP6pmiEW4XF1+icZFnS/dzqJBaFKHgqoeWZhKqnE/qeFqFP
JBQ/0pv4ZxI6oE4ogpQKI1tFqIR0jZG4U26GiZjcsW6H68i2UI+/EfoXGDeJ8SpVMeBd7MkV1P+2
YRRe5epMtssM897FKVT2JPm6SYLI08P2uzxwKEOjsvewizKMXm3pNWmGmOT5bvaWOM39v/vcGIAw
mNgh9YAx+7tzw1/4em6+PP/z3AiSrkCvNfB2/gFxON4BIxTYgl1PlRdkAgDpn/cpPkxMOBp3+3/t
zz+dG0i6WMsgXeSW1v8MFdcFIvQFMSK8UETV45kinJ0+36dygsxjHGacBJJqM5eiXUto1DUiAA99
VBbTqrLr4QqPymup0yN/tOXdYBINXa/S8TgtcNUl1jDz6KbFvIsaPHVS1B0aJTsLbR/N3aU1ND4+
eNXOdsLTpCH9x4hsja2F5E9zX8DxJeQkGmX9kE99s81l7AUSlC7ofZFnLU9yOirHnNaECEtz0Mhk
w+zoSodN5CYMY+vEljO3G9Nh22psxtM43kLZWGXp/agikaYPVrFZTfApCrv0cQSEoy8tbqqh6HZs
A4kBViZjl1MkQDwqkgkiqZmuxrZUL7QUfuAydbZnJ/rFrDfrZBxPIxBzF4CA2K9mVz4i+YPQijyg
j5D5YtJDWgKuHatOSPUgYThuK+R7lh2YvjxazqkUlUIRNQMtMuVjEZUkm+QcDmGGT4VV7R0FO4dg
fCkSdMtSV266oD4fnNJa1V2dH9AX8zbYqGXKhu7ddFD/deVV2KaDJzWFXMGinUMfPsF5j+VCml/o
0pNl4hEhGbwX3bMVYuasIqSIdenQTpaba3CkApIlkB/pLV6FM/kK8YO1GLjjaV7WWV7HPJkH9lbG
hX4EoFvah/KNEBWszVSH/3HbT+gF+K3ABNOlz5ADSOgVFrqd7iUw4zWSCkVD2B3lzKBZSLbEaOU7
uZXUbaMofzdirZAxgzOZA58WOu5vCpDzLwXoy/MfChDmOkI89C8xVLi+vwU3gFwDknwoQOjhCKij
j6DFZhogU/TDxQ2HTzTheOQgaeCpP4GsNaaGXwqQSMfC/YgsOlzrPxcgukAzH9QxP8TabLpFFbI0
C7H7cBKS3U/dYKAr1b7TRWCPliffSTZ8DfMUGWYbakecyU4Q40zo/xEG2LMb14SLZObO4ettx98l
BVvpQPGr4kaaS9bJx7qDpdOr4SFX+x0RvDs9TPxcyy5rRT7KSewbdbPjqxwRbjI2z0XwbFgXo3TP
3bwq4uKyt82byXLI8/zh9JFnj8SyOcCTAMcJ4SIqiiN5odnl2o2c6yGGPW+rm0hfWFo/TFFyDMKX
zCHQpMs8Oc26i9gaVBS7nJQ6hd4fAxzDGaaEktTjSvxKTTnOgQvbtl6F9bAuZNPtpfgZw+m8axrP
rp67FNJuE220Tt1icecN4XiUkXqPBh62UWm4GYVptMDvRd8ilfG2WiLPxGoUJinsiFZZafGTWY3q
GXA+uyetDdFqlOqxULAzjb53fQpPErtG9ohSrbiKrro4F6xNGEz57OlKv+J+CORsxwJ2VeCNp0Qj
ZmYElTMOJEF5OVeGb/W130GEQjJ0sMN2bSEer5TqgOjtFFe4xPQUEay0hNUQK+wVfhowSNxhRKEe
Rd40PrI3K7UaS6/QT9KaYK2adb+5J2EgNprkzATJ6ql9qC/+j7sz2W0bXbv1vZzxzw32zQH+iUhR
vWTJvSeEY8fs+55Xfx66drYdp7ALOcOggBokUSLb1Pe9zVrPQh+m+YKtevqiNtWb97mO115LIDRz
M1zISrUuFIgg0bQkb2jqRHcS5MVErnIlKXbdXUEAQSYSk2WYEM3zFsHOGSrj6JlPRn/bDdqpzA5F
+tZJD/CQF0JQLryC78RAK8h8TDRe+m5X+CcLAVlqnSWJmAx1r/gzEpTlC+6zEge2+sAfKQDCD+2p
sK4HGUEG2Hn1Tc62oc6t4p1l9KQCrsxaImZ95FbT/PwYzdyQzOibZTGSK9RDbfJrS1oKbZ6/ZYp0
1pjuOYPATVckHS5z4GRxoS7T4tEovW4t14G2soryxkh8kIcWgy6lEunBDP/cE5h+qSat3MSa7gYR
23vEGclzYWihnQD0u/zRdSIb/PmMZgsoW3Poy3/TmTGn+KVO/Pr6j2OaAgwa2V9K05/MXOa/wIxh
SyZrDNj3F60pPS4KVU7Ov5yaH8e0Aq+TrmtushCj/m6dKP+NeuKnt/5ls9jrWhDqIBR2ZZRcCRkh
teKg3rdZvBzEcisI0UM+jJQqcoUVXonZR3EwRbHRO0mJ2FtSpnl5VbPWqtl3t8BpY5YqzQRpoPNt
sfcxIXiLAKOQrNQ7PkebojH2aZruVeFNnsabPsQnnF6nU7+q9fhMpUpkWElogkfA7aSIey6FJyI7
tp4qLvV5zckOvg+uOF2WbTYjvo5NUi6UHpxmCY3PKK86OL4LoMUrCAnUhues8Bwq+Ce5D5aZX8/w
9NjlsGagi1dMvG9Zp9aFssqDm6q/E8V9N/S2VMmE8oC/9fhLxWajRNISIautgGoriva5ILOsoIz2
JckZMGBVfP2Si0nirZ2S6THBhLnkw4f5Oy7jN2ZpZBhIV33MyV+n2VvajU9lGjJpnto7LbkPLR2d
VLGJVflBLmFLDuq+UvrlVPgbKxm9K7UxYISEInYwdBbmYPqrKCWsxwjQiIxkBY1FuRuLh1SogG0p
/l1lBt/8oFqHWEjJ5gJWKPcZhLRK2SKj2mLiB22WcmCF0sKwpid94GzxPWA8f/RBwGeVjx44esal
s8b7vx0E6uyQ+tIwfn39x0EAR0vWZ/3B3C/OutKPhhHmOTRfdKXvjIJP9Zr2L8TmaGAxg4rvNq6P
gwCF1Vz5mSgTFOvd+fEb9RrYpF/rtZ/e+nxQfDJxBKNaQLGukBiUUWxrhY6JcXrrGaomarTUfAVD
EzZPQxwQSGkHY1TAhubeRZiv9ra4ikfTrYuC+CvFXI/6A5v76cHXUA4V5aHF1RyqmU1WGxurbMTt
xE6XQNEZdSvk8TdmrIseUpNGj0HO9ylH19pPxAplBx1ld2YF34qiYzVkoHaciMzpOh9UTTfVJ1kx
8HFrKXJqL9nKRv4SCSi3K+k59OQ9R8FlMoItmajbCLujiu5y9EzqruLos1zL2PCN1egWEqEEGtED
8lOnNU40JWuLUIKyWQlCPqzjSii3RpJJ50g+Wlq9aYoSnWYEELcpB8J1UGNKk7EJCnOjlMOqC6Yr
wGU1SSmhmxridZ5OQLtpEsOZ5qjW36YGIzWUby8CT1gJwSmfJjcSiC/v2Jc6XRciph8XPkJTO04H
RE/pNYUqeOJROYVDcBUAExvrZyVWiBUqGqeUrfJBiC23l9BsGUaZfyd4PXrEAmdNy6KKwud8bvmb
9+5fngcBgm6VyxBMJQINvRAgNCJzU0IUp2JRcF5oEBsgCyq219YKSAfCU8Djv6m6RxpgivihYVGP
++YSUOYxE7nKKft0DsmqaZ0AvJAvnuV8sgNSizK9Wpcy6x+vPGvatyCRdlrUMbEnQQZQoEWRGdfX
fcjoG5+Bo1GCmpSi5NRBOZbsgKfMCFN457HdBK9Rr9vTXMn6euY77Vzd6o0ZHtvyxteQnaqQfUIp
3zYKRrogWLVeToBRWJNBjwoA73EKQQfpqqygQBsOJhtbrWpLopNqnyxn6dI3Hjma+XGU2z+7MGKU
y8TZwCVGwOY/9K/WjLz65Tz8+fUf5yEpEAiaiCZjxqx+NuEwW5vF9GQso9B/70T/M0Dj0GOYhyeA
HMB3hMXn83AeRFvkVfwV6yr/Tv/KV/d35+Gnt/6lf/W0tOsShEK73DO8czs/+553bwbGU13edVGS
X6SyeFD716JXdxDlbEjbGHaMU9gRJj5cvXtwZNPWpgop+dlgPW/ytKnKN5Cg7Gx2U1a4as1J49uN
SK5Cgsbfu5mEa4O9jlTSCckrzzIHZ2oqwKEZEh7CPfGJpDXlSUju4KoGkkQ75ICS9hG4EH4ZlK1y
Mqmy9JCzLe+umhLPgGEKxUUncbk0MJilCJhAbbfeCVksbdl8iPvQWrCaH4SqXxUc8/p83mvAW3Oo
FS0Xgc6FEAqStZBCQP95t2I3feyrM2k0LI3DKVXdgWpG8qNbyla3HJ4TY1pW8r4Ileuoj22/R0or
0njRIIes9TX0+qYEnqt5JcIG1Ey/6SQT9qG1gryYm8aljC9T6i1afSN4b1VIcBxnRZnprjFE9v/4
ul6GU6/FO62r1Tcyl8WbCU1A07VPel086jXRW3UabIwG75832knYk2s6qa4eCY6qCxepiZ4NiszZ
htTDRFMkxGmklIU4LjJroagdse3JqhhvckE9t9K9WDYcGapTmLdlf1d6G1E/+9m16RGnJbGDbypi
GUizTdJDpFmLDE7aH15K0VPhalfpqP5p9g5d5u+Ojp9e/3F0mMBgoErzSf9cR80NFfGg4myn/7rH
5ojhcDCI9JTnqdRPxwZwKGmmqyJ+mku+3yij5L8be3Fi/udtz9Gpn8uoj6dSnRQeI1f1vhsNwYOx
LUUnM2UkUO2EdDeIQG3c9radVlWzQ48zfw5X5RVxwi0qCMWtJsQ6dtyurczJc1cSnSqlDHJrY8n1
nN35KtB87lhoe3vZ2FcenQ0Q50X8PVAWfbby7lAthxofO5I/sdyMG5GNbLglSLkXNrpyTJSUAcSR
1DeFSfFt2q8tceE/KfnGvzWfg2zR8C8kdi3daIQske6b8uwzu2dZu5WBqkOsnxy9fI7w3UF9M3bj
sahWTNnmr1U29/F3OVjL/Tk394iYp1290gnDSfrXDAXeBYG9sps8lDJH0hbMciFBFs0QobZrT7g3
tcXQXctvfMk0R1J2ZDZuW83NuIr6bfKgH6K9eYhGt/5O0nrJAXXLgn383lwXja3eqkt1GdCdJQQP
lLojGaeBXx4WpXmnA7S7NB15K2a2MH2NIuG71GOCkq9Np0P/v67GC2BjDuqKNMbGUdtlndkpye2K
/tib32XyG9jIiRB4GINbW3JWpWQ1lOj5HX4lBx6PGHVYFpiXn7r6md+RoSPicyTih0RFFpKKq4Xr
Nj/kxopXFIZrEVYngPZwpWTJ/xWL5J5VNNrEH7QVWYJbgl/5p/h1/ir+Bn6LP28KThBtMVaKDr9P
LcYfUYM9MdxouOAThOUmHFztVjCvsEP05oHf75TGJRszspUiWWbsK7Np2CF32pfkC7h/9lnFxg7Y
MbFyCAr/ocyhP/z1rPry+o+zypABcfyY1vxc5uCogdQjUbP8AvOZO0EJdSPt4tzlfT6vTDpFlJQW
cvV38/JvnFfa33V9n975vMj/fFypIRayIaTKESupKBylLYFbxXwUZDtRX0svhPVuTMrJ0Eey0nWV
RNNGPvlStcn9Nb6rAsGxsldyJXLSbCx4aEWjuc67Nr2PNXOOmYjLfVc23bqgQ0PgkK9AydSnfm7f
cB0xqaahK+fWLqfHM+j1pOzQg1pWKSuK6WT1enPqWM7BeWRcLN41dWpLXb8c6SCFEGdIwTWr/NVc
Yjw8CCotZzxNV0Ua01gVzdXYZTuDkkhSEfN0DeKfvve+/eFPOyZXdB2ozFg3//chB4X23zztP7/+
42k35+0Snn2Uu9ovRf38ESMo7N1gwRX8YysOM3wec9I9zG+K6cjnp503CCQYOcm7jeK3llKs4f+m
qAfz++8vXRK/UBoDuRygmqrxDuG8yvZSOqEraYHI5qMjHxgG0nnK5+rBoqQNbJRNyLIMDl1oNAft
ZB78Z+LUwmeNVcJdjmvgSrwL1/WlPZrPxaNKIlqT7kVlVbRrgxuPpnYvBUfROAZCuugYu2eSwDbH
5u82qlPlGvvptXlsHlUFga2rglDU9oDYHO97od/28kbz77SOUjl/6oQz4lMlHEgBNxczd2lkA+MH
tnItn5sHdWWehZP6Nt1ow1VYv1VsavmXpWCHF83DT7sJ1ySqSY5ud7V/zMJVal1DF5cW8m1gc9vN
5YnN1lmxo37BX+B58K+PyqLT15r6zWNA4FX7TPtWKK9eusyEE59ms79M0hXZ5wTWjrfApcboUJtO
9DKQQn7hKlYkW8MXbM+kuuLQpauO/FkifZEX67vEvO1TZwLA3pKzviLbyEr3pZcv5emxrVz6EVTS
Q3tN3KovbYhx0fkGOyX5mZnTgUGwk2oZ8K1Md1QJAXqaCVNbVDvV67BWdhGGfg/kpVuax1hdkXzm
uxnflBL2OUObmQyiAONyJic0yWhYyJqb3JjbYU9Tc+yD+4bhbbBw+0N5IJ1oyapbuGNUFdx7e9PB
QLIOt8pavhWnW9Lbc8NtTtOuDNb4Ea7TpeSk6mEK7pRvQu4MOwbHk3Gj43UbnUTeJ6wVGYkNgVN3
jmb5TM1SNufEOduq6gTx2cxstpwt5yKeMmB8ur8c5TfC8FSFFdkqpIhU5NvEcgH/aekVI0eHzGHR
IwnKjeoro1osYf+UQ7xvggOhQ5EWL3NLBwz20KvXxSkhl3q4z6M7NRMcRd0aqMWZmPns6RZ5ezal
+l4mB85I1A2x27tqOHVIBTMYZuFFaPEoLup9Ma1HiTWgZcs3OBBr8a4kOrSw+OnuSPN7lkvLbVSx
sztfZ7kVJldmeS2EnNT1yTLvvPDMokG8Fdvvc15vWN3TDCNlHMWbVtlEyTdysFAKbjzFLao1g5lF
xzauGa+ayMG66Q2vgrmUza3crLsjfytcXyXfS+yYBWOp6NdGzkO3HT3HIM2+CRZkaHUUessuWare
cwUPg0HgNUtI7bl9lZsFCXu17WubqnMyIoT7WwN6xbRtboPuUIFn6bd6ulC+Z8fWOkTpwhBWAfIx
dVFOrp5gHSGH8KXG0Hk0Qt/l56XULhUg3xircdWb9lG/Se7VV0L2OiZMYCAWyTHd1Pv+Qb/OH7BR
ZeO6lmv4SmG90ghLcro62o5ms5laax23m6S+YhlachaMrb6t+uHaQPvF9vlCqjk6kVH/sztNmCsK
0yQDdbPxj6LpObL3y5Dq6+t/3GdA1HA2k8eHjOEXojxYJfSRFGE/5lcf9xkWF4NucxZIz73o5/uM
X0DjjG7j97tN6T1M+IvK6/NbV76Ub00kJZ0uMbRvmZXXskFTg1e062r4fgR16ckpUb+NmYojhKgL
Zc4NQx5A/pxOkzWcvNJ3PVVDDC0svMlY6lpzU/YtbrfuOg/j28Rn8y7n1sUrxMd+eJSJr4vRKxU6
djEdhTTHjC7ZVVd+16xmI5Y9nxYQ7DWSLJReKCGFszQPqcK2fdFb4aIV7PL6CbNf5Qoe1WNH2CQh
bU6fysU6b+I+x03Gxl7N93Wqr6YMiHzems9h3rlJFvLZTLpvWuNVS3iRhOhQn06C+jTV2V2gG7se
1pIAw0yUu5OisT6wvGtP63djIy/brjLsOSLsHbbU44b03n2R42yRzN7dksJsnEylgvGVLLIWQKyG
L2ijBfCfZrslyTeFHb1bMCf/bRDHU+9F41qqjvIkrKxU3PlezKZuD2XxteLaa/oydnzfSgHk5Au5
VI5dVxw9gZgfCd6BaBTkjExYPxJ0Yyp6lGRT1PKpLsp7ZercTJ59wgIRSimScGVq9/w8xKFx/scC
rB4kmpTsUs18LitR4WorBKDrMwM+PCewQLpYO47sZ9uGG3eQg5Uo4Jv5o+teZsoKqkhaKjSY/9Dl
YcH49Zz48vqPc4K8Tx36E2MsTQIo83m5R/tHYwMM4S9r8ee6d0Yz8pK/qFHzKOtDRY2xDU+xjCOG
Jg9X3G90edJ84nwVY33+0r8mT+SWlsq5WcW7VBFuKLYZFGegNgJZGWwl9EeetPS2hQAaQwJFzExR
xq7MiyW3AvwSNYDvlRkfmsIR9cTHBqqoCF1UnDGjuQylxUBGjSSNm3aGkZpUNLHO2KnvGtsY4nu1
qonoVZhiDyycBLV069p8ldTwJJQ64X05jsyC+KrZiBlozE4Kqu7GMrdMmbEOBYLnMHbZxTOfUIjA
rInSeCms20D6ZskxNtqsOGgcWiXFtcYhJvf6MuHcST3VTjMBf9pJ5Mgz5rOvb6m5BLG7KjSJqxvx
JpPz5TAgVFTJFPeb0l8MFjY7UQc4gie3TksHkcQ6k8clOBjfLfNiGZiI0rp4VUdkW8mT5m8Nn8T2
OgjXYyN8F6zOqQVKgOJOifJdUwRLAbFCPA4ljW7rjDIlBCsF1q4W9/dg+0MzYr+eXlKlwMWRim+Z
ZvjOaEbXBUFyf/THlsefjQ83PGZQZZ6g/JedPOuiX9rVX17/8bFV5nExnzK8+n8pcD528ghIJMSL
0nu84KdulShyPBhsoVTcQu979/98apV/wZTiZFH/TVf9rRXUe7f85VP70zufrbGfhzOZmXdomWth
q0fbLr8R1uKKp65zx0v6TdkMJ/ksrCs3emxustd0PWzaS6Is0nWHxJcMDqe042VJTwqGvDyq22ov
bs0DCdbquXP952wjucGj4QqL8SjtFek4Xiq3R2G9UJehtggeDO12qlexSB1K8bmQSUPS1oXnph3a
xIsMZg1gMKFK7aG6juQ1RfCLpqwssEHxDgVntfQat2ZWqmQ3KSxjG3jbjfUgp47iyiWRMivDixcI
P18HbyF1q/iCvbSWOHkQfl8ahqUWf6Q+1Oo2rezmVQ9tRH8k2lpuAj5FcePoVQeQFaCz3mjh0vNd
IuWaggSCTZG5FYkL9HChQ3pqKW8mfRmF0EgcERPmrn7E6WtjlFpYdsp/gm1uQDk5Vy/AHu3JJmlr
W7tWvEgflKdWeoVpcsWSJ30YT8mOsCp7hXB8w8jLjld8xh2mvkuYsy6Kee0gXg9n8XrZu6Cu4fIZ
K6925MbGQnnMqVaObb/yrQurgYrqIuSP6Y8mBcQyPRrl2cps7JHKlXwUgr18UPxl/iad9PRo3tLn
0/iSDOzWF7peQb6o6pYiyK8uGgGHw6U9J6dNdN3dQwsbr4T+lBcriSkBu77+aliVTbEc6Rvc8drU
9kFxzXZAFIFxOXlmq4uXCvkixOzokLzwbVM41saq3SlbuhyHlB/jFj2lzQR/SauE4N2p95NNIuRq
zhY86uhwHWtZxiQjL4zDC0zLwK2RztoIM+3YTsZl6chX0yrciC8Tvf1yWqavqeNdMpv6k9QYu1nS
lu1Kh7wj1PaL6nidu290U0eiiNyAFLTDMCzEHUHr3VJYq6u79fV06BfxInkI7037+tZbEBu2Reqw
xcLt3AWb1jaX/jWF07Ww7h4NYuXXvlutkKW5ko0TB9ewQxt5SGxG/C4yy7Pa8hUqy7fy3ncq+xYX
7FbZPqsdX3Wy5cldDnOE8FIRFBvRJFucpWHZzbZAcI8gczecywfxBIr0PG2FQ/NmTGtt1Zm2f1NP
uotRIR2/V2HOTYnxrWqRlcFALxcIMMCfDQDNzg2hBnWXr6PhvC7K2/Ge/FwRjDErXheAl0rVTUjl
ItQPI6OLE1rV3Ear14/7yNzn8U2oPwFmLydniO7Sca9EqwF5ST++GL09Dnu0DaPXXgYLHbLPxQp1
EWdyHzzy027872250ow9LTRgw4WcbZC0kvn7h1eMtHcqzSXhYco/VIzqjAv92llij/v8+o+rh1sE
lT4grBnWL/1UMTK4ZDj7g+jLb310loxsZyfTv7He6NM+KkY2rfJsyqPrnO+l36oYsRv9TcX48da/
UrX0UG8js5PiXZn4/nZCfbRSZx9urvk4Zf2oOtQiKixBZgTVrpuBx7vz8P0ggUIYNnn6lVx70JtM
ZvHCyiv8ZzXH/K6xqPPwyixiVXwqQ3+pqmdj6MVl6U+IkpvGCUyysSRs/7J2TkK1XCpzcdXMZVZE
vRVyA1bUX8VciOVUZCGVWUOFVs2lmjqx7fLks58Te6ZRzcExkBaCliz7udAr/GFuTKFUoeqfO2JU
HatY/SbRKFs0zNFYOWIVOdXcSZPYeJTotcTGnqx6P8wt2DQ3YxUsAZXuzLSy+5xuraNrk+nexDGx
hW5cSXR1I1kiLYyrJZAbrDrSMaX/w2Kf7tq5JazpDWt6xDxGBhteaeO4a8GqBvIxaMRTMwMiZOle
gRfh04n3KjNC66JX2hpXJlgJ1EotnAlcf9fhDJ6AiCIt4u6ollN9TpMEnUObhwsyvy55MKxr4BWQ
TOtFNvMssI3NnW+30KehsE2Rl5KGDngLQ3Rmjq3NxoB5sTmOW3MsyFXvmn6HfK7bxt50KAtBQGBb
PSqet9HKg1d4SzVJ3KpqMBlVakHEtk7moVWerJEld6vYPukJvoaJt4rbcJMUgnjoOrNa+57YgOyC
OCSZhWSbOhEDA0Ffviqv/uwzhzmWCKPGpPv7p0iAd2PN1zPny+t/nDkm2ax0v+jNIfL8LLmy/jUv
PmX2M1+FExpqKmz5/PF3rcXHccP5ZEHLoqGefb6/VepK6t81qJ/f9by4+aQ+rUjREfRgjACD5Dsx
1h5AXjyGRCXm+X2bJykAFvaCKquMQkqu6TYl9Dkv3mjt1b59bszKs5MUcTpgt/XUN3Y1DP2hD+To
GGmBE+P/I4r43Mvta+VLPu7g2M6B/U91sezyiF24GeHJS4iWM4WXMVA2UlNCLAEXuBA6z1g3VdC9
BjpCJkScZMczg8/DWz2qgmXMcAxWH8le07eJbLu4cfosRtkqrbOxhhU1ulpSotq4STKmaYqyrFSD
KzlfFPh4BuvJBD9Xd/VSShFghDdkdyAsReteVhsZENTU6ws9qF8KHQEAbaUek1jYFQpj4DtIfhiQ
Qm9ldXeh6KmOPnz3JMotvX2Qa20VJ3us9hvVc00Mk5oBlIpvTmFUdl8D9IpArpfDwsyvJOmSRvd1
IaCZv2uHc4PsckJP2qMmEeXeRpIVtFdyFNkVota8yUndPojFuugRSxTJxgJlKMhrDSuLPczJKzoR
LF1FFkuvk8qiNBwMWjRwmBLNNCe3WMOQ4nJZlx7Fa1GQHagts4xYWWlOfenmsMPxSczbXdJj0onc
YLA22pwVo9faWzKnx+RzjkxNoIw2StXKUMmYUQmb+bNPDoBzc+2gyyofyvcv9WX4v/733Hlunv9d
mhyf0+//+384ArRfwkSoc35+/eeTY+6SaZY5lTgjPs+35l8xVZ3R+wxw4l/9qFbec/eQvcP7AFzw
016XP87ZRbHy/5GsKv6NWPPzW9d4f5+Pj6C2kjLOEzo7VcTOtwoVEdvuvpX1VcpHoW0SxlDf60G5
E4SUYUvoPRhT5OrVQOq8krE4VPS3LPasRZcEbh5axgbW4lyrBCBqQAWkubSqtFdZJrmH2VImx/ML
CeSkdSxfZhG5IV7JmAZVqdsmmTskD431jbD2p0i9Izp4UY+jO5rqQu/pxs37fnAEJf6GoLxfySEO
rCqRnic+PETbUvBfKhG588zOmZpXnyZu14Wm9WaRpnns82GwA+YlCxIE0ZPyGU74QOVytSOF2FjE
tbocNIhF+asoQ/mRJ7s3wi03wr7X4AC3IyI0VXoluhV6kyUYDfe/1rkwx22huim8mxIpahY/GnJI
EBhjfSW048BHhoY7M843UzNtsxzpEl2a4ktuJMo3agctQZs2ZpQ4FbKqOHJzhSwi1cLuHDmdlq+q
Wlkgdj1L4AB1/tHJf9VZ28oTIwlAqtKFmdj9lDVOMwzlJZyAamaCrJ/ZzDyP+fAie9Km8+n7cUCO
mvk2KQzLU2mTFvLMrOLorO2xupHFS9M9whJxxYoY3OAt16ESUuQ0TcPb3ehtWG8Uv9EXg6aeB47A
0XoTpxkN5QfyThSGfeWzcxzNnTYJ37spOU4ePXJXNNdyXTJaUdDlTbFFUiLice9ZFSu2127bUHEF
6LpkNV9L6cobAGxj+xNWvcyAQo66M/GofF8ZQSrEcoctIt5YddWOYN6an37TYBaS4ySc0RD3NUWT
SfRUxYRAnLOoFEKpAsKpBkKqBsKqGoM5KzmRaUswd/kY94Pd8TyQXvpQc3g3w9mKIJoKrifdidLF
RNPLUe/z9XYc/TlXQGr4wE5H948+MbHVoCUVlRnUSc/030aLVDkcbl9qra+v/zgx8ScjD6VuUuac
JV75Y7SIvF1G6yJpFE/v+PmfTszZL40gjEMTYMHPJyYcFs7aH1KY3+nv5Pnf/zJbVH96619mi5B4
6qEWVcKiI7W3h6TON1lFSDIf/Ur37ka5O0RG56hCs4rqeD0C+raKR/JZ3DqN7VbrtrmXHBDUnPsW
I55lLT21cnNP2hVWJSIDs5sOBoBuhBFQ+kldJCwHrTzZJYpij63slBDuMomHn1nDPNN3zC57MI3p
Hljc1jdQfmaB5Pq5+gqgSl2Rx8LpPsWIu/lB9qhBMbQluvCt6Zp2WoRNHOF6U+4TlCH51C1a0tv5
KNc6IvA2hpRQL7CTIAbd1Ka4avm4G0lAENRDltcrL0yPE6vEWC5dn/j6eFomaG0FYViJtefU5gPh
wx1DRo0KleOiHyVH6lQkvMmiC0enDQsn7a4ZL+ZIEIj8vJg13zw5HvbTwPELJUmq38RcfejH56Sm
PcKIJ0bMW5WDFT950oPo67cBzsRA+27gSO/bfln7a7OGw+DDvBj6bKllnVv1CohRhnEjfA6vQ+hL
+eVVLylNeTtJJR/26nsaSeZqiNMbLR83pt76LqBAd+zUYesZ1iZoMUCm2k2BLUbo621njepRMccd
Y6htp47hOqmSx6JglBp0crQJuT3Ilo5CpwtqDSjzrjLlV19oNmDgX70ueSGE08CfUO2UEAO/wo2U
cRL58xXVzZfVYOVcW/MF1otBsuvnS83sV5lnsry96IFI4JZll5yB0nwVxvOl6HE75rVTmPdqaHFN
iQuxRiHLTSqUd5nsPw3ttz550Hy3j9utxM2rFOT6zOEj3yRu5RjDuuFH+4K6kk7eEYpXIu9W8HOJ
tUzwB01TbU8B88AUgUrM9Z+8FwKVoOHvllzLbO5bRZ3sQckbdEgdymmMreglD9pcgMs4YC3LW2pU
5iMVOt94wrQrJFsTP1l+kOKzQbJJb6Ee8Spx+z9xNsiamPMANdJEWz6tE8u/sJzY/NHnL4cg2te5
9USWzyH1X1Y7VLSch1/O36+v/3H+ghWltqTbBXqnUXryyh/nrwWaXmIsR8TGD5HiR8VKNi2sZ1bE
7+k/jN4+Gl50IJTAGmtZkTP69zays5P06/n7+a1/9QmUSqfHhKylO72FqIaRkLzVHLFX8J7BWg7k
2s+xrNMc0CpORLWGvTkjmf1SWCtxDoiOTFdNIJe2J+yZv+uxaMWlBWfNJmER8dQcNqmQf7tRxI76
dgaukVFfr4Z3CJs30thWx8Sr962FAKqdnX+NX4F0M6ZLlp4yv/BB1F2kWe2AWfDGnOE+DMJOMKLR
lydOxlZSgAynQYiT2BaP4a5IBMCVZI4wDyT8+ZYslR363UPJIkGsjeug0k6qQYEzRiT9VKSYiELr
1nMHKJc3sa/Pgn2RukZr7ouoTanndNIrNPri0TpqPUSFCGZPbL3W3Fc1qOi0Ny9tH5/8vtkM5vhN
Ux7rwD8Ynnr2G0Tyw7A1/fJgtJXjAVdYRGRvzuAKKlMcpmYcbSwBo+WQvCD6dsxM2MQGI4EJ/h+Y
v1XJbZDq08kTrLcmU9eQEBexlYJE9ojuqyLkjGO0MKL+qUdhwkXEjkpfMoK5Rv2DdDRsekCa7aLh
7kgxTynWiLVyPHYDTFL/oYrVno6jXoFZ3RhZfgwBJ7lBFh7Srr0ysYe+hMJEqetF+apNu3Xasa/v
2M8Ir3qpupZXl6hUu+QVmMC5kwYCADoCQ2mBatPGC6r/2cUdn2UDf+Gc9MO29h8OF+1XucfX138c
LlDdIbKj7P8pPMgSsWvLpFog/vqxUP44WlCeMF9jcfxXbff5aJFk5mimRebYX33y74g95lPzl6Pl
8xc+z9o+zdKGxAyh+3K0DIrpfSdANDgnmRddInSUK0MPHA89UB+kBxPZURwivtIUcAjTKgcOTD5D
vFA0AfVYFW0FaLyqh95CFf03RTDDg4bKbKWXGcjcGNyNbAnR2k940PL5kevnhw/sFs9hZLQD92zn
06wyYZN5ZOXuJeEBbniQx/mJjuZnG9pO85LxuBe0VGIQfBsZRgup8cYZ7g4QlhncqbObfBO2yb6O
hfNcq+g4ItlFC/IT//ayA+BlZebBMrP7TAszzp7+kGmXdqQ0lba5jz1S65RNX5Sbgem8OXiM39SS
PL8c9POz0ZvRPml0dgEUVr5FwLDNaoDu1JfuEZq9qekk7cakHp/81M+XY4saNR9E0ngYWT1DaIe8
EAr7KQ7ZkFjwtEaV9myQio0Cc8uvgINaRh0tdG/EQsW3e2jUHo4fuOIob55GkGem/Ezyke6CeSAw
iVFe2bEC1tM8WEqVXp8kjBoLZCtrDyFLEAirIU3v0pnHNsoNEPwZRVFY274OsT96y9z0jsZg7uWm
WQdSz2ZiitnltTlmrcysOIpqjyvAr/Q1EaQBGWWEETd867Xo/3F3JrttY9G6fpWDOz4ssG8GZyJR
nSVL7rsJYTsO+56b3dPfbzuViuMqVCHTAEEQJJFNyeTaa/3rb5xqIRSh/N57P4unFess8sHgdf1H
6bAl5fRzX/Lp9R9KB8wzpj+mPE2FKvZXX0LxIMNE0sTA/km3kM3Oj+IBDUxHf02V+HOa/N6X4AcD
nxRA37a+1aNfmQv5qv9QPH5c+jt39WPxGEj2HtIYH94BGZndhLfVWG3mMeXR0KA7CKsgcrOw9rzJ
aaV3JM0EONIt2CCgJmSIs7LzKrOvSUxHn5bqLZli8XnbWmTIT9VGN7IBqpMC5JRBBlODaFg087sH
U6o8EEt86QY5T0/QDAvXjR8HZo+VogbzNpDRM3pcghgPgDlW7lx7Shu8Bdhc43vOPTtidNgWxry3
C9BhJ0nYBJT8ybOxDiCnMF4lokfbq/UIK/O43U5EBVm9daom9eARm6MP6TkUU5/sUhhYPFSFfLo8
N7kbRAUOX9VnGIyT6FtvB5huMebBjtoeAjJ7JwWrXOAassb1DZQ+ssU1E8kgWz4lKNlE5ntWtovE
i28YLvaxggbJUM+IgffxYFnmdrgfm2mXz/0y1p3rHlxoTgqMCJ9b4a3tKDplDQaCo3rjlu7WzaZj
LKJrnmBI8yY2fHN921TiviDSy/BCzC2i66FgV2Iz0efaE0u+ZdBMx9I2fIfeSomZIYWZraaivxgL
b5cjjwRb3AxBeKCtWlkSgFf0+jrtiO6BvJFB9iE/7dFWxnHjYZUaoZvoy/gaE99bhfWGnda7ULTs
JWO6Pxo1rZxOIcIOaaTQtsWpFyQhTjaZlaKFhOsoNlziAu/3LmFJ0k+Xk03ooetmW1EoDJydeaPO
PcHjAVBhh8TkfxU1JwVH0fJ9HaI6MI0vtZEsSZHW6ceMFIeJNvI5U9BNtGrsW3qzU7rsQmi13FHf
paa99Bw2Cr/1vGVjQArjwJJR3v/pcyX55p/q2ufX/6hrCL9YBTI8qTQfH/EuRjGH2x2zQgB/6X/6
sa4h1jbh1+Py+aeY+0NdY2/AFMYuFFYDku1faooonp+bop8u/RPepfZK1xjAtntryC/pEepl0RdH
e2BYIYbzEce9YNlD+EZ+bIcvpAoiHg7aSnvKHTdZ5pp6pSb0KU5wz+h+FVcgs1F5MasR6Kx1ZcPW
hlKQTtCY6oL0g+qOgJHlUKZrwRafkiJ2ud7DIyvSGcPNpwJPHXIJkWOl47IOa8osWiYPuqxqdimV
A8PTaGmNq9xu36x03Ew1ydwhnPrAnM6rNqkvG7N4jYcCV4YZYVJbnwhp3Y2ps5tzYiDcetq6ufpQ
NwYUIPVkq80xZHOhTN5GpLGfa9cqprBtXDJpWXj82Is+J6RABlC41Ze8Nfdl1h91iP9jHZ8nHcGr
jU5eWF0Nxhb0JFqNRucscJo8JCKBS1gaNg6yefNSj5lynAe0VxRYBfvlKb7CJ5YsQDhwcX2qzNLd
o37trowJJoinjbhYOc0u1adj1hnHAmQNN3iXrDP3STXUhWZTU3Lr0R6p0xZL28JYdAn/XszQRYKn
Ej+/sgJ6gkObrBK7N7dVor0N8G+QZgdooIhXqGOaLKdzkN7hkrcYjWra4CipLtyhUle/d01glLEw
tQOJoS78+5iELvnvNeHT6z/WBLwfQLRZSWIjwzP3AYNh+Ce0jagDxDIfvcXNP3R49O9wPEkG78yo
7zXBpEMi0NyBlfuNq/BLNcGWas9P6hl4vH+9dUfWjA+DktlbPT6fYbrPVHdnd+1OI2Wqnkzg67o6
tjxf7/eSnbKuES7seMg2yzqyTqnVnWw93OVMO2NlntUO6d+kNl+JbDjS4zzAVtgl2nhhDdIx3DSS
dSAYrsbZ8+Cnln6VVJAPjYG/wuMoFOGlaKrMN2toS+Ckg9/FnjgjwziAcq5a5YOK5ktfaHMznpEG
W13WI9F0Ld5wlhw5nDEE0dDD5jqCo7ZoJiAWvdHF10hT4Tmm5ZYSY2+aPGhuNcDajfk+yjHTWXK4
C1GeaUx7c2E7OKMg9iwjHJfUaTMyqrhZ4qdOikgoJ3AF0IQJMpajpOVV6ZXi4BsVdwFASukNOFAi
985bvxjKk1JNSP4sOppprQ8vKeXjsigda5Nb6Af0EqtAgmBwoCuNZwui/jwnvgDrGdsJ27vuqW5h
WjJM48vVY0HlGDdBZh6qnC4zqZf5iH0ok1bd4asu7hq8oXrHXPZ6s2JwWpZDTqGwth7uCnx467qK
fa3o2DT0NArBXYIpbV2PKxaAvOXzMVUWwL0La9Lf2vYFA1SgKIHuSV/UI52c1pIBbQdHYqfoUwfV
zzSFcpfV2trorcMgSyGi84hkBtXY9glEBU4TQs7i9Dy39MeCWppRU4WsrdRYQa0d8VrG8d2HEXrv
EiddO9cdlRlSy6ZEjGVRsTsxnSoquEMld6jokyztv3etsqgOOiwFE6ENpejf8GIyS/5eqz69/ket
YiVnOB6JBsQ/f1TwMJfB93dhMBh/JqR87F90E0NlxOsIAd/NGP7Ci5nLwPh0FaCZL6o5v0aQQm/w
uVRBCAMi4nvhUvoOJ38oVT9a3zGcBDoYZ+kNw13QNcumLS5sWt3GQ4mdyu634WbyS9kRE91HlqRs
kmmWK5rmD5/nxbdK+T+FyC/KGJnB//2/f9wi2h8+0Pck+w+X1ZdmopcR042h26cwJf+zmS9i1UV7
VlwUZRWSgtIoQJwDzs3TUxwamOuqm9ruN7ni7Gt3fB1tQRJQ+1K6mMxodPwWnX8vRwCPWQD8O151
TAeqHBMy5gVXDg6EXU3rgAaGdCPGio75YmTOiJg3rEw9VTyKi0BNNkMDNCInk7xeuUwqAxNLzOQS
MME4cpRRmGlyZpu0ZOXHrBMa9bVWowDqmIJGpiEVhmjeTriOerspHy9yK1+FCeMT+/edYiUokr0V
jKczVno3lWZfV/H8QFuIwH9assiCjF/fZnJI65jW4im5dkP1iN5lG5v6TVUkvu3Fp1YL1nHzMjHz
CWY/sgJfMKg7D9p4Lyx6Sq98spQbFdr2ULKoNcIbZJt0TgVLuxjJQ1fDP+GQCpGYi9DcND0BNEx7
W5cBNVaadQj1YBybrc4Ai1HoGTuT1yz3DoBKrLJAlnSJMTkSbapjPULQDQI1WmLlTZa19vRnm7cT
Olb75MzlapDoVUJ7t475oNt3aEvBl4ChezkAepEQaS4KiYMZSR1sRVulqyzLIkA1c1+Ybf5cfQPP
wuZQ9/b0ZCUFI3GQOuU6NrTha+VmKMLIVziVdQh0pW1J6UHFOeA19JTrV/QUGdyNYb6ARVPjhISl
QGnAnxgFzq7GfJ9JCVpBniHKCO0qibhJBrlv7LRS9wM0Y0sLA0Actc/YpUw7rRjzS4h9F7iDtEvP
6DR9IaY+WZkSKtOlslIbSJ2FM0gEo9HqK5zh7hph7ls9WDQlivym3Try4NE7Hf4GyhtoNqpzCT92
qQEjhO5V6t1Us7NJsA0n8mee0dkCebJoXk7KbTyCww7hXZ20yzK/VWw0Z92tlWurIrA3FvdHIZ7M
gcxHS4HzYbAswlNN47nKyV5s92Zu7hIaequaDmHLdnseEXDYeo77Yjn/3iEgljwtSBjUJY3fpbT+
26GhafyHn4fev73++6HhUONxRmTJ+A7YfWxw3T+A63Rptv9uYfhzg0tTbBHSzUW9J2593AQQGmKx
4mJGl0Yov2R3YnisKz+dGj9f+qehV6vVSnVMEUiLB9W3hhAD4Vy8VTxti5ImZQGIkq6ULKy+zqVp
xezY39wqxrgktbZppV4OMVailribDLGpizOze46mN8e51SNWaeVNLA5GgwOqhcG/UTWPFukTqxrx
5FmavikJHh4dzutTf6dPSJyCeiZiOsODOXIjvpXY9bEFSULsotZ+sBK45MUxMYZr054WNfv0GhO9
uSN9NdSNY6U1EBKs7igahAP6l06JtXWnPQfD/VxdpRlx0unLaLyAoYPs47sxWKsmPRnVF6W7D/tt
Eg3bInsI9adZQJ0rD1W1K8noM6cek/UBYh7+p2Dv2qytmkisnSI24fB1TyEu0Svif3yvVZ7TpNBh
f6EEaCSNLZgOWpxviMF6oOKGrPqtt8Z0ofiRJx7BQcw13NmdYoMkHjvThyF+FRNKM7RobSDOmJ1L
FpTKo810nGNsNLr50jIyemzyfsRZjhF2lzrrSoxnWutcJTDrE+gjhYICwIicQ5Ilh2gkM0TNYffJ
nGyBv+IidxWkdaPiJ5n12upYTTA32GmBqgs6DJmANXS+GdsPm4tdaMLQFkWR3DvBSBIa50mNILZX
3acRm7BMn4AakO72VrRxc/2sJugwwDnHYW5fq920MlgfRAa5thAafDHfJljsx/GEoV28atPsrNNy
GL5J5duG1FaUjcxCuyztcY+pa0VgpXnXs3RC/LoA8GjTlMxYNHxafijrJyFQNhACh11HZuw15X6q
nkICMichjrFLA42FZOXuiTtflJS9urAOk/bVK+jbFSJu8dyrxVIKk233fCItOcXWpXR1Rof9EF7b
aCvR2FfIyzTiYDXNW6bVjZ5f2t6p4X1G7GyG+NiHvV8qV+F0bKcvvT4uByTGzjrAuWOmDJtF8py4
3fWgnSdBayzIQ6gRcvlVGYklUTBnagjdzsP3QJ9uaCTOXeXNbjd66Wp+COlgWxbruQ9e1Hq2tu/6
YytBasPlHtrxLhATtg6R65FsgGfv0Jy03vXDqfbjRFk1+nlVbA3VufGSa1bN2HkfxsqCZGIuht7d
BlN1LuI+OONAZZ2dvU09esWE4Kl2kabhlknVFxhkZsxzE5u9CA9L/Bhw1lzHUHc6HS0m/l/dVITb
zkZDM0Tjq6GFEw9JaG4dqC6F3XdXBZmoiqudRlEuAzPdelVCIDMfdm/WAP1nZhvsvfopGRy/FtrS
pFvLxCXP80odbuW8OhJmStMKH/Qx6dKtlVproVsPidGvS0Abznt5XUZxGdbA9yHackIlhbiIG/e5
sQ+Tc96WxhOg3EoF3xeatvfeBvaCohv9IcGnBo+YYjK+TESGQOqtGucwefkKDi3sT24uMPkFWwt/
ygmqg04UpMhSo5OpnXndheWdhu401tsqOur1NopvRXUYlIfBuBbEO1vuUySSZe+Rjde3R3aCW5U7
px1IKVGyM4sWeK7FqtTEYxKhH0Wy1JrhE5sEwuCrMcXdBmKXbWNyCJtMGidHVgJprRvhGSi92a88
jGPMFHMevJooo6tgqM8aGAYTwXk8FCYiesWjc3GTXVTug+GYxs0lXOO9ZgT+bz0wMtIZJMghfMEz
mG3Xv5z9HKB/B7w/v/772e/9gVE8ajwI7JohPUU/gls2A5XLhg9I/P0U/2uRZ/xBuI40gMGCQgaS
cUHfwS3+yWSwg/zpkMPzq2e/dHH7dPaDt//11un+fwa3igqIzWiiZB9rGUkD+bBETX6udUt3jtpl
gnHZtEMwbXU7Xduyd2J6jOJNVLPfOoX5ztmSFryMV2zN1kOx74d9cG5XS4dEmANHvvGqnNKuPhXO
SoV2xA3rPTvjRa0+Tybe61tRE9mzBKZ132zbdxuIx0u2a5wzLGu6TevetOk5ueY5fqcuPMoVfp0k
skQeorWtrIjW3lXPFA3UZWm7i6xblzg5qOteutucd6YvxoNBjjxyHG3R6r4aL5qn8Nr6QgZ7gq0C
rcyxehOn8VgZa83CZQXMbZ9Nwte156zfqngxMCAAKS+SV+xHhyfDfKkg6pTnGek1s7VQZmYqsoaL
YOkaN9Ruu12TBqEzNPQbL3lmOO2CTdut033yOjzhAY+p+RhKD6wN3m6nXMJ5e+yUu+5cRZDN4dbd
RN6XzH2bMNhPYdur87OlvNTQnxouZiwsnM5DPuDowrLrJRnDNXE9sBoIBLzCaWva6Ydoi775CM6f
LYpnLOvJkCf4q8n9KVsXC34zCOYo9xwMurPNnuuD+eC+EvlyIw7pBWTXq/amvZmR0lOFICtZuFKs
kCYXIfJnYm7W8wqPmY1xFpyyOynIxstu1S+LrfaEKRVmVhkbyJGwt3PVWOnRMUquHfOs726hK/gV
Eu+rHiu5eKmjK0f9jQYSpzoFS4C4qR6S0v0aiHtqffQcXyRhuqm1cN8ED7e2uQ3z86YkYd5D/C0E
zI3oOnW5ieytHj3ZGp75ybXhYXa2mdyTmq5rji0N41hUCYvqqxkijVqE89FzkqWTb2xnB81+Wg/+
8Xk2Mx+NwNLu1VM0BRUdlXGjaE+DsWzUR75gneE9GxF3j+G1WMXlzQSzjUTsHEChuu+7t0b+9Bmj
ifIgHA+dPB5cRoa/ABnMRbMMvO3QrEwv2cOnXo38xIt1yyGbL7x+ye9mu4jvw/vxQr3K9/OFyEH6
Fo217NiAD0s23Wgn4IlhPo+6aoAbvIYNzU49fumK5cB5MCyD5/Eie9DP1acm9HtS2KJlTWDCtE3a
s854xXy7S9f9uAZ1KYuja+5jVJnjKgtXeJKIswwGLXjz+6/iASE8/VDxGuDwMpwKTGKdkw5MbC0a
9S6M1jUxkq18FKVTYX90Y1rYdDlPZxBv6GBoOBd9cJe6zuG3PlhYWbqMaig0Tbir/3GwSO3Tz0Ol
XHn+9PofB4v9OfLjx9aE0wSjEkitf/fQhHnGnoVTTrep+1zQj4MFFgvScEBM7f1lv7I1gZf794Pl
p0uXQ+dHzC8Foaq0Dib/ZDvbvMC+Q511QgmBH5bMvWBn7vAs1IkF4j37vnUYEvgjnJuOMCDFdcnB
4HPBt5UUIeCsQ2kK6hjyxGBQj01Qv2j5vNOU4LKy7Qt1Rls5JZeGHu3SLHqlz6/3VRtNZxZxG+vU
U3OfVkdZJLYCY2FMd70ZdsfSHLNVJxvUus4pymahui+JYyv+PBEJR22pK88vnNg8C7peWVZJN1/V
0lhokntBphUcS+SukNDYeRna/F2WhsdmdlEeyC+TyiXjJNeNBGVg3s8Gsu7JpVPGJbp59gVogwJ2
lc54gFD8qLPBTHmLChtNa2SLmrPjHEuLxK/pWJBWV4Hl8WyxDo3ZRC/cPjW29ILufmoiP4e1MrGg
sHB9YF3RsLaQic4la4x5EBg1dOu6Q+Wa9+txCHeKYmwHnA4H0KhEq1cOXuEGTTNzfE2cngCW0+0A
6Q8uLNj9KixVFJYrTQrrDdI00qQWtyKzfppYxAQpzHsWMxlJkJXxrLCu0fleWfm1d66F25rniTtb
m0wud4LopR7GdcNRnWTDtTPnp6RqMA+pD4VhJku9CqdtMLOSIn1s3vaS3APv7LHucWBD05usBm26
HBqoQLUkBZXv/KACppAyQBnSJHlI2PUGAO4xVVQso+Cp3HuKcQ2L8dyhg+EhWOgRSQOGZCZhKcsb
aGJrn0jeUiIZTBNUphJKU50GN2UEaBDoGjyZfpN50yYutPMoHp4cMgR7CVw3HdOASoQ2sO+t0Vln
us7k3lYbnFgfRzkDmAW7rfErE+LTIKZgrU1o/GAIO057i8qCpqvY1EO7Fh7uj1aycQfvdXTf4jp5
aUM6CtiEQh+nZae8drN1NZkru4vvneitU9u1ljdMHwxTZksEjwhQhhHONXP8/OaV14WeZ7CRYVnz
73CeAcnuHyrvz6//UXkh+9mQ876L3T/UXZbUmkmr/62E/tgAsebBb4P7CprxN5rKx7oLmAfl9z2n
6VcZLP8kkec7/fXGpTvdx7qrlWPNE5Nley+LTsWsb8gaQjZaRveuR7dQDd5FBUTkpr7b6b4hp+NA
Yw8U7hJ1liwVZCyzhRZeu3RqzBoUr15qQXg+O+k+FeZGd6rbpoFj3uL+0IwXU8i02kcxt7DOIpNU
klU3QHmNponkoxIFE4SRO8OZF7lhH8bgS58Kv8mo8cab2pQvsTvuyJP7UsXHZsBXSU18xp8zNZce
xIU/99VWEMzNo5oROuSxRtbSsFgFbv7A/8X3UPe9gIabjO9aeDBnAFLiAkpdNxaX+Yw3/xysWqMH
0YhSHypxvSlj1bhvnYhTaV62RmhddjKTsx/TDtgq/CpaDGr1Wui0+PKESDq9PWYOGid5emTyHMnk
iWLKs6WUp4w2pM0+4eDpG9N35mcWOJepNvtekz5nRX1mGSN5T+WLwtklAx8LeZj15aELCgcvTqxQ
nLHhxLMsHDYRXYUV+JQ8E807EQKA1eIZLjJHpjw83aQPt9n7gepigDnyrHcdeUVjxIcdSFBEw9uo
b9Zu9BZb6b0dIPqC5ay8gklNSzuPD3JLBjPhZXLf2COiTBptPw/UFIhrADIsq69O3bYbar3lW0pJ
FEvv3oYV0XkqU2FWWuvQc8vffMWMMl5VHZnH5qr/2dj9w4r50+t/lBeEAQYcfxVrOQkZfEQM2D3b
EhrQLevnxF6Z96irmsQvMF55TxP/0djR7CF/5ir/7Pl+hSL3Ljn6RIdB1kBXytICpanH9X0sMGaW
Ok1a9OkepsFbbzvSWGHYlmO37Tqx0a1pTaLWGy1X94ywdRsl+m2pyyyMpPGrvqwWjRzyiDxcpWHw
oBPs00UKzl7h16h30HlqPfOcc4fseBMVNizSchGIJ6tPtpZeHjL2CyH498LrgrM4C70d7CBnN2Lr
c1YY3vCmRTwiOt7iaWzYb60YhpVWnozG3dROd++FM/PMUAfzbRlb+dexShU/7Pty2SdGwRwvU+zU
2tK2jgFVbxr7N72PAqYuOj9OhOohJXrIr6LriQ4xlj2eWdfdZd15b0LWj1ZWkkbWFNFhQUSRMafc
uA9k3UkivfFLaBxelGwLSpOgRE2yaEn0184pWrkyr8aSjQsAhaC8BX36gNssoWSy8s3yUjpZDVXK
4kB51CiTtqKeDZTNPpHG5UenIZGhG4iIzF6a8s2Aou/kHTrQL3loEQKDcnf07kaFXqHTeij9slqn
sm5XsoKnspbPFPW47S8KinxLsTco+smMet7plCc7EMrGSRmfo8l3ojD3xzoZ/DgcvxpGSkamo5Bq
W942ebnSCLqsMrrcaigve6vdFom90w3tYVLKzW/dnWDsDInfxrz1v80qGdT+1p18fv2P8mGakHZh
6OEdLSmxH8sHrtIWf4/USc5+jGTflQMG2Qro0D0aG3KJ+PPHuRDDDouigoe1NKL9peQjOWB+wBtd
Cw9bHUmDy76Chodm6OfqYdtJUvS5HYM94e8c64scLlyjHyyxGbtLAzU10cTzFQso1oPqgKtpuK4W
j/hsYZ5oT6Aq+Xl0iX2WcAKW+ZDXxyWQvYBaPvvVb35LYefG+pqNMRGhfLD/gmEjBOEn8wlqwIX8
p9d/v6VwIpB+pYAJ36jZYMg/Wl5CUN8h6m++T9/vJ/MPzOkwLZa+qe8xWz/uJ/MPXFrptzGu4jQj
2/iXcAaXO/PDDUWwsUzNUTXpu85ZBIL/8w0F1zlOVBPUFuG1PxnGwe6Ng05k0mwwultf+tLaIAtd
IaW6osZD5CXlPRmiZQWYZZr1RsXfxPSuUbnlzI4hFIx4HSKYzSNStnppQqSq08sM7lf24SFRshcS
C1kEqsCsI5KRbjqp+iVRONna6TXMQzGNSaIzx97HWcVKuIyObevt6kYlgVPV6gXCO309218cngAx
AV7jmLKYOAUSlVAGBS8ponaeceG+tsJig1zm1FnzVzVP8DYfDN0XTWEvQD/yrSI4JmIr0v3ca560
MhX7VgtvYDjcmpVznlXupp3qG9PQ03WidZwbtuuXQc5mSl/1wBjCIRq4nyBgOUpI5IgGu7rd48lD
rHl0Fec4sFrsAvqyh9l0ZZfIybA1cUO0f2QJuDyOJv6QbJc9EgoFPjHmIS1yeJ8QrGJsMaV4Nvli
NJdm/WKYxUpvNSI140VVvoaWuZing0MivI7jU1CcTAX/1ZMFRI6128rU8FCHj2NYGC54voJ4vjWA
WfHotHcNrWpeXsMFI+XT82k4HoJputADfS1SZ5VoLAoVbdHbxXOFWIWjFOKtrTFj64SkOQ1gETCn
AOHX4fKPyW3SauUir0LvSygdrxVBJoXeezexGp0apT0ve+eslE7LbNCJWMd72cOEOZJuzPi7L2Pp
z5xJFmgbbAAh/Ew6OIfExVToo02snW33FusyPzSBoMgxbTCANhAPoTDCu7DUjEtNq7j1xGso3Q0n
G+9a6XdYdpeh4S29ydhAa2Ib0fGzCqN2q7Cuj8tu7ZbBBhX7Cp3eyh6sYx71yyYPiYXHb1Hgu9jg
v4gAuDkf0HWvBkm08pJ4eEhFiIH/eiiH1E/b/mbIszXOZmfCgTSb3lokoloi37ujiZz7wkH8bcHW
iswXNSJoBBfEKLX8Dh7u7IZ+OGcvrZkipKm/NugLcf7gqRqCathilpPM46kJS20JanaoNbGG/3+s
VRwvPPYFt3Bl9wMTlxaDKKfVoR2CBX6GYxwcA9LlOjO60Tt5UiTcCrJxZkCkVZLAVK0XG4xFloGb
nCr3YiRI0w28y9GwH1vR3ydmgmdQseshU9Uxs1XbTq3vBBN2k1HWXwWqvkrqkCazMDAsjlbNdON4
0brwvuadvsyzaDfX6lmlD4ss35dE8iahFpFPY4PvsVJXkTz1ZOqVECcgZtyjL6t9W/Ouw27xezc3
JF4gw1Ola4NEIP79JPqH5ubT63+cRCxLVQQZf+mAfhxEoDG0Npw4n5epnEWaY+B56qrMTO+R2t9H
I0QEYC9cKKOcScjaL7k16M7Pzc23s+jDlUsO2cfRKDAVL0w7mhtSXTV8ReSzTxDaU2UiJmqgekCe
kuoSWPFqkjxlAJVJBIkps7kr8TBYWOp+mr50RrDPK9J3qse6NHeGCf4cZfmdNjFguN2AQNgzT65K
BtOgK1uvfwbrWE8dHseM6L3FGnH0vapyL5sCHa8+5Pau1pp4KXIwzUVdipNdssirjFUIDdOlxZr7
LYYpPSrkiDQ2gY7Oak+TgADRVdswVQ81Y4SRPTmUfAPSbVFgbEzEj0i/pm2JcZ+LE9rMgqwe+E3V
F6FhMh/clFl1F4TZdrAfizL+qrSnGC5Hm4f48IPXNmQdKs6yirO1JiCGhoj9onoxZ/NJC4mOMuN1
rKuYWCm+wMIwnO5j46iijk6wPtXKm9oscHVNEAW2Z0oIl8ILBz8UFOVBbMBk1m3vrOtE2ZRDtqqL
25lEDU899O0rWQxYiNorXX0Yra8DBFDPgu2J2xbQ2Kqd0pMZefjtxHCUVL5kdNBmmwDoeodPxq61
Eul59DqG1UaZ4/NZx9vM7EvsxaNtp2Y3DTycSMzF0cm0NbzrYoeB6Vdrzm5ytbsG5TX2dj8Eay80
cgLykmgxutDN+leFRCMFzyOrTvyqKFb9KPwylQ5cF5YLWaoQK2Sd7D38kVFLB8dvkmdNb94chUxM
5OqqOZ5c+zJoOcCaa4FdRVWmy2mwcMmAyxNmGNtchTTOZSfCu6q8t+dir1XlY5Amx8LE8ZLthY/L
mLEg/lPTXk1GTXuciQhm3+hl1oui4P5qNth9c0Qrhr7SEpao9slQdvrEinDwe/Qf03QwUZKzdsw4
8EWEz44BJxoWTnjpJF8qHfEmLUIVZesWqUvTH9CqYqT3LHxjbCHytAudHsOh1xjoOSzZexRXiSYg
fLfLSLYmLtsfrbEe1LjZ6/QuoHPr2QCKZ3JmJUp/E9LnFPQ7ZIXH7/3PUA/puqMnyumNLHokTGFu
G3omXTZPels9YQSqgwjQWBHJnG/FmOClLdsu9HIsTpTha0BHZtKZkSR2PdCpOSWwalwzxae8Xzm5
dB1IfgfbYSbgQnZ7tg2XCCa+3cbnxJQjnu32gtSqPAouoyzcjf0jKsKFgEf5e9NwPIIUVFpndOqO
HHr/9eCQoP6nEebz638cHOjLEJujjPi2FP04wkjZBTCni/+ki9Xkj6mY44GJCJ7t90Dgj1OMastv
Rvrmt03qr0wx+Ab9fYr56dI/nRxlROJop4TxfpqT/jKxYmdrGk52luTKCtHs+aySXxDCx+1FHO7i
7osjPE6Lq6Z9cKv7hJxgz8BAph60tdrLBZDLPKE3X0hne5PEz8ZR1ungcHAI4xADRu1HNUGGhWsQ
a7RQQYcKQ1IaWOtutJrFuLAn7U7rIM6NwW06ipVeWVfB8JDN7kOAHt1MU7gj5bmuEDM7Ggw17ToL
h73ZsnlouvghU0gSDvL2iEbqPBmHwc8Vcsn6R0C7Xd/PN2mS3NnpazI0WxPFQhU32kp1nV3JwJS8
T07pgdp6RhrRY2HpiM6ZsNLmMh+GEyLhBQKgA+Mso0iTvFSMZioj2syoNsiZbZrmdcFRNqh5ttD0
1k91aBmzPWfLoOqvbNFfTEm+DTRjXGntIafk5spzC7gGxTfNfS8O+5UzZIuyUW9F/8Wa2iUfJr5o
Y1ZvEyxAE1hCqpJHt5hz8bgLNokRlpeTbV/bbn+r0eWnao8jf3Klt4V5kZviZaR5nY2wJkOB/ngc
8a5sCQpouWK/kxzRIURWF3bdKu66PdvJPbzyM61BruPOMJZTLFd8u9IOuOfNb79ziynxZwThgBJI
yf+jUkiq/OdK8bfXf68UyNDZ4AFUSYD9vVn80WJiqiG5GH9acvwEnyHw8jQCvWknIVHwT99bTMJe
iDlFUgC37l2h/iuFAqrG3wrFT1fuSLHqB1pFwnfJi2iO9opIzgebAbucIC2p1fOADH0xlvaxcZUX
wx3XIsOEXleWQVE86eMIE5dx04b621qnZsZSIVC470mLKJOdBhiS5mRhGghpdC3P/cyr7yOU51YZ
+V3tM9bfJEqxMYcvmRSE0/95bf5KeG55AW6/D/rXoNrWlblzAmvXuZbfqu1lXRCgPRnDOquwm7C1
s1p98pw7Sbi328UYGJdYfGHHHWar3gn3GGxdKlN41MKXLA0eI7VUFw4MjMq74/b3O4Wg9P/P3Xks
142lzfaFLirgzRTA8Yfec4IgKRJ+w9un/xdUrabrqArdoQbdEV3qUzqigG3yy1xZMwbjcMNCaXma
1b/oVFtYBfl7fd+l+3lQ11Px6hThc19UHvBnKNujp8/dJjUmjkDtlTYubJFy26QH7hLlKrCabdvL
RM3p1RACyR3QPDWYQSJvrGY6B6N2VvQa3eMN7ngCZSaxrqauNk7Xq666+PG7qX4Qkln7QAESFobq
KTKDF0sDOLkAhKAh+F0fEAIexcugRdK6lqoAyYP+WC1pjzZQfKAf1kM1OyutkG5aM+LgkPVXRqb4
fdOuRF2f11qAHt8gLdAwUiZcT017E44QHbPxdg4W7E9gg4YNcQ4yQiHhQq449ztNWuWd7EZVyTyF
HgMAlmMBeSQ0TkwIjmQB2R1i4AUCrhoBfO7tGLwAwd3JAnSaGdmsm3btxUmxLpLyzEjQyRT8dFYp
Kq+R+/OuEZdhyTKpmVdttKy3Q3pbNAO47tFMzmOILkloP3SUi5QzRTiZcRRO3LtJRpB4jAUBJQAs
pUk6GWv1NrFld8jRR8rQl1QVunniVWm5Ek1Fe73qLQlXpwOXQjPOECl+S+fpkKqhp48oNxIHZGV8
cYZnawrpGRpWcU83mQU4AUPInSKK+7EhN6EM0rVTTvepBPyY/MmfzfvATUwEFRiZzRrH4eMfz13L
ovPt3PX58++rKRrAhwUVf9v7cop9mUHnB/Ttu3r885f4KsrXpudlzklMgSQV1o6lQ+93llO8b9+W
U0aY71/d/rKczgS2oB2K+KD3Oiqj6kx44nOVrqE6/aE647qQhm0XJk+dXjOO2PbzW9dvdXO8T+cR
Aqi1iYcQcTklv5eN4yNmZ6quJOk5L9dhZ2KAsi9HB4hnHWlEEXBa2GpwOtBj5JhzR6+xeZcUZFe0
iWhBOK6mqbqfWnIsXXvZFtM9M8WtJbqrLGgPKfugmy0nAExCJqe75VTA8UDnmIBoSEymXXEhpRN4
OUnYJZylYjldTBwzgmXSRxCWCmaOINgPnrvM1s6VJL3MOKSMYFCrbLqJQ+dKCeQ9jMB2byxj1hF0
9sg4lCwu+YOs3elZDbQRB10xyecpHGl4KDPG0SiDq9+i/bIGab1+nrZRswIsxIJwDOuJiC4rFNc2
zxxjaOuB8RQ4LflZxS1lmdUnLh6diUq/INxL03gJYwCHVLMQ/cXFkDXbMkaQzmwaxdrbsEu2EzzX
WNCOVCqF4XVaKy5KmtBwKhj8FIcrR5HO9VbcOJO6/pMPSsTKHeD5DHzwQf0bOhVqxvdX+8vnf73a
9sLrgUzN5ehXPvH91WYmJBtUIRH71sg4fLxSaTKJfKTBn3rb8kL+OikxGCKzTzzeZDT0kwPyGz4F
khv/49X+8NV/TiI/nJTYZZokJi5+GJGNjZFZDqC+hMAz5asbB6p0fJSphkjCzA/SN1K+OqbFea5d
s36SOOJMo2CLnjYwDSE30+1hzjQJITel1IDP+xGNV+nSlVxso0ggSi2bDVocgAZ5qzJ8cCiGC9Xe
C6Z6w/jgUtaLm17jqR60QrxNNo6b1rgqxc0ULYKa+kNCrGimeRtrFw120nggF5H1yPqaJD3M1tNE
DQ4pNNMJvKQzH8wo3Zk5eiGzGZV3Jet92jL8MrsJ+ngdhPUZUga07vPBWvdSyksvdlVFV27jMfaB
xfo0tDW5YoxZcY0rCLQX+OokQ8sJd2r2JDkDyCGFKChDhPBBzLeORpjRTk7aZiIbJp+oQ3M1m801
w7JObOyUwnNj4s43+XMyenbD54tLKcz2TX0FiMRFyXdVSwNZQYqp0n0dy3pMDMNproswIZ/QJN5s
5ldNpdLVThX52CbbzsALT54rHVR6ea1+2lpZss5peh/z6Bb+tLHLybL7dRMAUUK7qaUfbXDvqNFV
3KUNaH8uUXFKrqJ4UGMOToxlqByeB+fUiozLCNZja1klf+tk1Jw25pwM2ehKSUWEaqbuaW1124qT
nl7le21MSC0kznHOSyL6YsgvrSI+qagpbGPruubpZkyRHBJCqAUmNHQqed2VJaTZVnpuqNbTw5j7
N6fnIOGcrA0CgBMa+kUFEw3htrSpXsNn0SDojsFTj7xrLTqvgeDrLMovaPV231rJLdhJfY+HdqdY
93BXXLtWT+fphykf7EVJrhdNOUVcHgOiX4jNohJk9xb9OV+UaEdLL4xFm+b2HK76gUIs7uqOGBsq
nhGiAzO+h2t3SLnTR1q9Dmy4Mtz11UScaNz9O8btUWbeO8O9gjKQoBBEKAUyigF+oNsJBUFBSdAo
I4alTAt6cNvMzR0sDLe0SK904U0TkU00lnL63DXS9tqUqOZzkMycecCDE2ylaVqlzrDWO4I69jAc
tFISHiMHz8w45Tkh+PXmqinhrVQPjLeoKjgzY7/6efzmwq+S+unXTQU1J18PynkTUFypxDuBXAJx
3q9azMNcPRpV7FGxt32gr/qpvoCgfA6q786e031VgDOkOGYQjCvB/f7JWwkLPcv50kpgIeH/8ymR
azBL++dT4rfP/9pKuHMvu4KJJYbR3U+k5ftWYkOMQ7djlMTv+OuEqP2FIYXrvwG8BYzuR7+K+hce
CEwJChGInxOf3zkh/uyN/eIv+PS1tWWb+bCN1G1kFWotSftUlh9DB1dla7tk5LdlG+8cxgKycVVk
2bYsicSYxB26+rUMSz9S8gcZGqMRy7kbFNF9HDJvYSlX8dfW21nC4IXjPmALifX5VRfKltV9IwfV
waqtwlMmXFMZpJ+TtuiPafVsTHfVBPjJsaBP6/1rHz/J8psER6JPiX1fobqRor2Rm71t3KnjvaY+
18wB6HTVmUCX/izvra5dlbDEB8aavadX5T7NzSNzBUL0BWEfDrwsP7NxMI1TxqaGRJgqJc+a8+yr
TEfNbNrP09zuFLPbiLR5NvC3iTw/Ving2VvZIMGlA43Lq9uyra56aaMVC4alrAc/kt+iJi3WNPKt
kQR3ido85QOca5X/BykNSAGiI6SBvT8ujNuKELZWx4+9yQ9Aaf3GgmVOWJ80shaux2a8s5VOrGRI
/y3E7Ji0ddmSxM6Q1HKISTkwpyFqV6potlpmbGwrWrc2yqiipptJpcEla0/TZdLsJGQV5rLHIBDt
CpWQYM/uqLScWJkhgclUrPhNyfvTRjZDj9Dxjmn0rrJnrs8MOOb2IitvjOHUtMimhHeLfqor2T7U
lVszJII9jdbGkMlFwyBdy3bCkMq+FQUTbHvGEjnXsqviY8SHxxapji3nlQFHQaYFbqnJV7NYbiPY
Tty6D64glZ8zDwScNRz1CVSMJPWnosRM2QBg9pOp2atXyXytD9wDNE1Zd+FETv6l1AjZWYbbq8Sy
OhUaeTVGLPVSeogRMDjheXMX7XEq3Mz8UIq+vVeWfIYaHwr7VTPu1QKacLxqi/QkSd8GpJBwKDck
O860/lGPG6TQSXXlDINNCS6ZYkcrz3elqRyCSroIxnin5Gw0eVgeBKmeSWv2ZZCeGfoLfp1VKDX7
ukF/sKkhSqVhj6TmGT2FwD3281mKfEaBq4pkX1ymWD7uxhgWTZ6t7LDZKlIi1pGjX/VZDhlU7IFx
7Nq2fou75K5R6/Nyjs6XRofcTo8Q9Fuwyk92HHsNu3Q1stlGtqfE2s6Oz3LYXBBgPI2+4EKmXhbL
hwMutWxmOpMJgiQJZXOMakZGdoVyGkrpsW6e7SJam4266ea3YnpJtNNopuRb7xa/xTLjSqk8ibe0
RGFtlbWTcCoPU1dus/GGArQTmGX1TaPkPo4E7YwYbdavemcT9Dixj9Aa8/YUz3iSAHz2hO4nNCN3
tzpFw9p2QmOaqg09dwJ8xyuPWsD81TzyU7M5LVBxFNR+LY5ZekqjXBZxdNjQHNxK6zwHIgQKSmRr
szsfOsZtzItreV2T+IzFTuIsmCCtJS3coNyV5GtoH7pfBtZDWwIWwP3U6C8x0X2M7jAsk+Vr0/6S
p6sa2bwe8daQj9WkyfalziEvUBcED01v2ZejEZaAZG76Rr2NcSdtIlMDU41/2a2XmkyTQYdj7BKO
nqirV4owTotSP5Uaw6s5hJh9iAdEPTEVjDhzJSBRKK9GOaz+5N2ZEnBGQsTJdXbpf7H/gVnElfF5
d/72+ffdGSM67EXEdkhl7H/vezOdSArqjgOh8fM1j/ZzTvHs0XQUkV9UkLF/XfMQxJXFrAdS8fcD
7ID6v13zPn5xFqrP+3NipnGfdbK01wflMUYfd9G4jqbRc8/b00Vhi1edd4L+n3slZCuOaR2UB1Rw
zA2RBQ29fhulApDEMVYpNQ8X7inqicmjPHF4LKilHqA4VpxKI18Oq21bNeHKNLNTdqdaI3cengV5
tamVOx1baqjr/kT9F1lkLwUBTQNavYqTDLcZV4/CRjZtHb8LZIAmr4Y+P7Y4BjQqO3piHrLpRZW8
krli9r3lm9irnXSTF8faOErZ+QRBRVeYqtnYJsDv1CTOjFDC2E56ur7X9Ir9S3ebpfKD/V3r7pgy
4ZWQlKPFRH60hZeUpRuXOmuCTUKcTcmEn1J3iW+kCpls9ipX089G6axO9xTerQHm+CaQ516/U6Sz
oJz8Irpwqhba9uxJob3PQ/R7p7D9RnLUdYnbEau63G6nut+pw8TuTBq+Aig5Gc7KFCXSVmCkp1WC
ME4ZztMkCccVRav5KlJSG5uePHa9O5dKsup6vpOTU2/GRZvcPz9dmZC7XYJnrA5JlftDzHakKKx/
3YU0X2vE58GM3TtGcdKlzgqg9G0wV7afBNUbpgOT9hRT6vFicofWdK5nffvsdCrMjOZcZtzaBPGT
OSQnHTDrna22O+1nmi4P0q05sMy008FIhmWsgp0/AwUzwBwf5qn0e5tWYFeQtWqoYgmm6M0UTBHG
JgY62zvbMLkitsPgZDTOA7MBKmlRPlRtC4rbbEJDUSpZ2zqUsLs1f7gFYDGJk5XGH07d2r9I0Yvd
9/MyhtD1+fO/ljH0KjxpKuM7Hbr0Ihf9Wsf4FZPfDD/+fyAd7/eMRZPSsQ1gDPjpff4kVzHYXczH
DOk42ULE/Q25ignSt3WMb45DAScCbDFN53f6eM9QB0nAkxrCgzpBZgq31nQ5jsdqIi/Tvc0VYkQO
XU65KcQlJ8ay3MOTb4ZdF20XUcYE0gBqb6vMGEzlazO/scKz9nI6ppvATz3a591+cWRyAfZSr3cl
b3RZ+9zYfRZ+pp6O4W2TXRrGxdi8ctLK16H3tHqY1nQh4pK+1uHGDL55n7xqysHkhs5h6q7zIsmt
Vt3KcPND6HN9cCf/iOAVrHU/PWr74YihB7qH/Cg/wpY9GOeSQXqNM4xbn6il35zpB8nPNn2/Mi+1
6x/RitqLXX5gpH7Ke3RnrlrNnX/oYPPcaS/ulZ1WuoN7kbqGK3a33cH21BPbi/mS7rw2XPU0dS03
PL1Ag1uTu3Y7T9piEJA3/Uv/UvcHZaef9tiSkZ84HVMI0h+M6AAroXZ+tJ0raX50kt0kXninn5gr
yjAY1Ln5s1rAvPVYOlb8T0LZh2Y7bLMNC/SNcv4nHzkYkoMtxXZpwaHT/tnnCY6A3MDnd/Xb53+9
qw5nBMImNqzVX0UWv15Wfolzhba8eN9DtosWwKAdZ46j4ML/eOig7R6qgYzYxMvOeeQ3Xlbr+7u6
fHMEdcPgj2+pX84celKb8ZTbUEl86cqMPFTHx/povdRHdS92Oh6TtNpET/YVyXUNoatpXK7u7oI6
537toLDyH5KtbhVdxwnnkttguFz+u7gyKdcSCKgFZDVvktcp9CvtUXIYAbvMft0eZ5wnkl1w1fnG
puugmnnB6YwL9KKqTuinQcN1NvMbQux4S4PpqhXcpTd1+ZzmZ6WHi6h9NqMnoV3rC5Ehmrz0CpPl
Otv8yQ8yehZPhoaBg2Tlv/CCNQPe4pcH+dvn3x9kyuAW/QpU+X9imf95kH/2uJDi5J/+JxP+vuuo
VH/ChmLIicK1+FDeH2TULSQ4Cw+KDpfAAhjyGw+yon1/kj999YU/8nHXqUyJNAJ23IPiTG/jYNOk
YfVj7CXLpSzR9NuJW1o4jTsGmR7kh4Wti2eJq1zIoUbqneBo0dBdiGjlkCG2Mk6g+Poh7rUji2XV
DRAW9SMeSI8CX1cJg6MeATCLI/rW+YMz6e+0g4wCXADpsYSNVJXvG0fazkS2k87aKW19xllhjZv2
uormo41FbOytR5nmhUopb4o8OpW7bJOpyv1iObDnwlV06pKV/txkuEMxJnBJksy8O5TNqFN7ahcl
0ClnqfJthWtFsEGSbmXF5Yk9/4hLokF1eOyXAImdsp3p89lgIxRxQQ/pMpcam1x3vqpQE6pe3s9j
T8lUstRPNvCZaGimDzWUKYIeWAgcSBwpFceJaJ8kyUKXUoqV1DqqB736iTErlJwh2eqlITbhXJDS
YGaDacfpqUk36vNQN+/hTbh6LtNrH/tNkq8ZUFymSnlLDGVdciQPA6oWChTx4IetQPnDzJFNkMIF
53pHNBTzUV1tpGjgJoz2Yd6nCW1RE87oMdnrnUI3j33RATW0sTJTvveYFWiJciv2ycDGP4mbcsg7
b6mhkYZsAZKfxiGHdGd6+JMXDfoKiFGy/eFGwCn2jydVVHNeva+735fPvy8a7H50r1gkrPmvpQnl
ffdDg8eD5lCi8rc77V0R500mWIkKwBb4qRMYZBwMZDQBeLG/7ZmgwfJr4O7TH1xffv2DIN4Gk9zb
dRYdGieKDBp4grVdqt1GhgWDfN1cCmdeRVlx1DRxngPc6ZlNltlLSF2SSncZbv8CECiZL6stEyrJ
uPSOWAMCjqx7QcHInJ1YU+HbcrfTwHFa1TjspYICJku5jI1wK8txFa+CJpgfhQGewc6jl4Yk37bS
C1+rZvqCYD2rBl5U3VnPsL1zdbgL1WpXAW4d2SvrZvCVOjK4Yas7ke5pF+ACHeN1aw5BFu8iiXxp
JG9NR7nq5snTY1xsMuM5qWz2jiTtQlBkdgVsrbG0k0qdD4keAtnUWVMYG59a8UAeqM35Mw83tYxU
YD1V1AFcGcHwZgd+nzpHexZPrZOu/+Q3iBMcRSEqza4LMuWf73oEu74NlL59/v0N4uVAl/pbfEK1
+u8btGy7GjB+EAs2pEf2/PdtdxkqcZnjoPpzpoS36L+iFTsyTz3CsbMoVyhOv7Xtqt+DQp+/+rIt
f3iHMjUZVDUT0cEI1G0/5T96Z97Pjo5Z0ZGxsIRUIg5PWAt3Q4xM0WTY3KLJuKtIPLoLoqUm9OjM
z00+rK0RryUJu0zol04g3vI6O+205pBX2k7Nh5NcV++SxtzbKVkZxT5Vrew46kyMl42KvpLCFcyj
SdxlvlwCfRsTKLTYpzlmStVRsiHYjbRxUYzEO9JmWzMT4UOnYmSgIe3QpXXlWuho2qif9aXwsSQE
Grtyu7LSFopK74cDCpHsvNpp6fa2vZutbj9qhxyxfHJST5gFgGmQu1KwkFbgGppulGZru8t8W+kv
+oisoZ5sjPzVVurrHOIpzay8imPhK/NepMlTOIBbGSomQfHZhGdjF0tgIiSzPzUUm6ROMj2ko3mp
YnswJGpoy4waaOpbuGkrDSCrRDqGpBlRDy4GfBPmYDH7vgl0nA7ZUanT816m5roZVEANObNuBuR9
MK5DkXllTyvSTDmbpNZb0WQ4S1pwYDeG3VxGncMVU3oY64FmtK5y/+R33cB8hNHO4NVbdOF/3C25
VH07Yn/7/K93HfUGsDpBDUJ+6DSLo+jXbmn/hfbM685d8HM8HRch/4TD/uIkXJBL/33Rtb+4Wxoo
O9wH/j6w/875+qdq8xmW8ul7O/xOH190J5qYIpqNhBI9nVF7fuaMDI9wtMLtN6sDHj6xsiZx14q6
ObT0N3oiqHLsriB+6lLcdoF90VKTsA0sk7mpKXtlReu61LEPxagy+BXXo8y8Bd8uDaaNPjL+dJ4R
I29mLcv8Oa2YnylQ9piYM6oZ9w6G43lI6bnHjJj1D2Ve7Udn3HVsUbTZRNRAbMOw9XnXiYjJXhDR
MZPjb6EO7ER04WuetY0f05Q8OuFZohV+5YzBLUInZEh9gkSczNH9IFf7VqQrBTgRVUiUHs/qWxHG
aC7WsFPSHzpOSrDnRMFT4zmI6od6mm7VrqWW+gzfhZvphzSglQEYIEzw3cxIzAqdvQG4KAsXs3DP
PPSiYGysO8+G/AMGagQlNkzOcmuNn6OJSvyO55183ug7PUY7v4ySbp8YdySg/Vo1d8A5kKoBqvOl
JPB5gRkeTXGSard2wopT/ZCK3CWf76bJzBKonwzGcGFOeXwTp3G0L+Ru68gZJ3UTIw7uddIz3X0k
hzciKBxv1uc7ZYgvymCC+qZD09T3qjSeGW1GxbO9IqyPmTk6KbqKeWWwyyZpJfQMpxbpwnxeEnP6
bYvbqNCCk6R3Vn/22rGEdHExLm/tv9uTv5EtuNJ//vyHtcNGwvrpavnJZfu4dnBEkAmF4TT+e8f/
YD6BtYQLmdPFTzWZFed9uPWBvMK68huLhyovl++vi8fHL84V4+PioaetJmVChIckCMzXsc1CX+lN
bw4wCRKCDQEWoCPJZeRwMrVLeK1F7DwoI0dzKi/3JpPcVZVLj3oTnQqM+K2Eu0xAhwejLOerXqPE
hFiyl80ZM1smuVNHkcwIfJGIUz611YI/a32HygPdkB4GHk1rTtc5j6rCI1vy6BY8wkQnV4JHGrMK
1avD2aSHsA3Oaru+b9MBVSG80FL1rlheC7wUNzLvycD7Uoamto/GSvLCcNjGshHitprjm0HvLkqm
uxnvXQDlJSxpxTF+OLyVTXpniRNSFsdkCH3Bmxsy8olDeyVl9k4CkZQadyyx+2q41OLzVt+p0vms
nbesBprYd8gILME2WFywy/IPvXkpWUGa/gJvHaJ7tCTFXJN1ZlT7VTtWGCxRA6xHih9y/eCwLk3T
We4kPvSKq2RsnorQesxj7A8BjPaBpa1c1rixNTB45s3ajAmKLTZBLCfOraoVj2amrlNtxPmtmtuY
tEpf8xfXQFmwQ1oL7HZXZPZZrjPe11t12FEfzd/ZMFXrhLQ0RTPBWT9rV2AgdqYW7bUid7YiChgA
GspVUcqvuSTv6BBYW6nsGUFJTaN8ThVcvaNvI11FadQSc25vu8mS9gZXtyXoK3VhjxkgkLyhb2GL
zPO4G4OAHpoHHCHyMnT0JvtElylZzSP5MnOa05RtyoiaCwkKeEdoyBj6kyYOTwqL5sqOO06pbQTM
en1S/Dq6mzJMnjUJlu420KA/qObKmC/qgrJcezwrMNNXGnuLDK64rK6SLlA5UWq3NS4jWjjEDeUJ
GJZUKutXKV4Fu828yu4PwVwIfwjthsxi/IKD98noB0QYp+q3UQOu2dGGcVvqJIa1MfL/7EXU4NZj
Ix5AAF4CqP+Q8YDy9F2sV758/sMiSjkrbdTq16J72/6L30+HSMQyiiFj+Ze+6xVYFX7ODTgY/kQv
fFhEoVAt/gBmb0sV7O9N1pbT3Ldl9ONX/3LZwjCLFXwS0n5uzWKlxXjT9GRr9+FFSRnVbD2rIeYc
KY9902jZuVv9xsG2yppR4sLrqLbPX506/hEiwWWtdVicwYVcMuafOHDE01kq0nDXygoAILmqz2Un
EytTJ3WEk5bKJfFijW8z1cmtxOGFBsO2BG9AyevEAUM2LmV67mfaADk/ZXF1HjdY+3gNeEeRRE0C
UyAtIT+S90VaTRRq/zo8XVPsguR9CGizkkWlHup6QaigKUq1tQ1Agqda9iPNpYvYsO8lAl8dF7SG
eaJnUHqq6YsPUTiaq0vFtVzhvOYvkaAZtDv4A+GdnBunDE0frWUTqZftRGVfMZcNpsZVwB1q2XWo
DyjchrXYZT9iU2J3QnPlfqpG6gxpCK69LZcE8xuAEjVCYwAi3F5aEIkHbKfF1WYbkeMtP3x1rLDq
Wdp4+f+ysVcEOxKmjsrSaKayryNAd1GAbQNVKIKHUEgXEC4u7Xza6+i7JSdbpWafSkNfa+GBNZA9
p2sePJ+lxu3L2sVOdlFP44GyrxYoKmicMDANUnRQBv7sdcHUIXWRueci9C+zD93ROOx8kTEJl3z6
/Pu6QHjeMkCv/I+BO3PD5ZZHRuRvv++HZQF7MabZX/agz2crG2vT/1c+5H9F7hkFfvjmX0YfjUgS
OavlAPVvNVnpXTkq3swrn3TDdcqpKBf52mnSs3kU18osFI+84fO8mNVtQSPMQL0eDUoGJ4OIJj0e
TanOAVgP65YTTay+DVS9hDD7HdrbopkcRdJugppXvuVMVWhpjfFft894PJkLAqUO4uCYhY9CST21
wgv03PflNbEt6E31qjaAoGv3yqz5WZ6uRUMDDV19RRr4lTattfEYGv1K0Han3Vp66wbadYWYWafP
LTQqiWuOAI8WFhRCVuLEiqcFK+4GAfHXYoL8qwN/lK7GSF4FUSKvbWyPlT2QfMgMWjwSAfz1si/7
C7utCXqYN+NEhEFmjbLq8YfIk8MEdpL334JOVebrVLfhsyij9NyL7K4bW7FS8vIwzlwseQ/pY5rq
fVNlBEfontrkZUHwK103Ax0IcXbuJMzeGetbfUq2lsUmAji7/ISbcDPUbPOB3xGZ1fuI8qCrosFX
XcgPLSWyaUdtREL2gP6tEQABS/F2sSBrFdWwnHQIOGRuKom3Ir8IZiAI6a0Nd4pEbFPvxbLYhxU5
kFDUZ3Lk9M9/9MJAPBPxRIWbtJjy//HAgOeQbffLwvD18+8LAw1ZOGAIpGlf5hv04RHsg26LfEvf
8+LS+bUy6H8t8EoZUIe8hFSXeMGvWxeEJ7BfgDTBFP50Kf7OvQsD4/cDw8evvkxuPt67RK8lQVqX
4SGUw8e6XSq6um28VHYN9Umv1VcaTV4TGcuONivNWofmdYJlu51+DPapkC5rnLt9fErLkru0oJnF
uZZfyMo1OBFvtPiH9IiZJR7B4tCHV41zKABoELYm2jX5sTgteLNt8sp1cmYuGyfRmykLcdGZR4Cs
S6c5ZL0juUeylJZL0/ppWKc0TD+W7X2uHchwZlSh5SSrRPXoVMVRqYZdTWGao63A1oGD7TGu2TeK
GtFvT8GaFdUXVcEWSRgI9E9BeoEgvC3neyoOVhElbRrjRDW/SaluUzJr8ntU36GADCdaggXZnpy7
J+R6h4D7kowZYXqnWwf9TH9MUtyHuBgVCph7Sl2UZAdGHAVHnTc9GD87x3I4hAD50554vznHxyKO
z7JsX1H1lZUFUBODewuRieYFYo9rFT8G2WHO8gYOChO6Z5lPnBxk09iMVuZp+S5LktpTzLa47aeG
0gTuVbSi4gvbRjbiD47JgS7tXWGt6264mSRnHxmGZw4qIL5b8Pze8v06y7q3lA7/aL8egBVlfUaf
6IhNXgG9NULfJeoF2yPrGNqa0Ws43MtoyxktdjLqvJJa3AWbHfGPcCNsQOFBUemgeKVXjl0nynRt
UxfTQG7i5xaj3Klnf/RagyVYYREBlIHxgbf+Hy4nyLn/Qx3+8vn3tQYODIIz/9bFh7zMdN7VYdRo
xGH9P0ggFpRfa43xFx5q+Lkqd6VF/WHxe19rHOYAHBz5DRfu6G85ibghfV9rPv3R+Z0+rjXlbEuE
BqfkwNdMXOzW8gpg5QYRZ6fXZBUp5FDiwbfG6iK3UAr01AgAc+q00LH5ksLGfBBZ9Qkk+YuFDbnk
2IwZ363TOQHyZXKhZ80qKqrznLmq0ebb2AiOKm2yhpUDyZ/nc0VOD50iD65TBfthztOdHhlXIhB3
hhocJDIgOzXKmZoaBEA6WA09M5p6rRsPNkYCr8wFQRAyjioNVYWd9fvW1vdaT63lkC1tYTolLCkN
JaQ6tBpzSFPSM4JzyR5GpIjKbD05ntML2z6hhbD2NG422oQuMFfXU99Qo1lTgUVCXEl8uaBfsx6Z
0nSIDYkX6Q6R284NVGszViUkMm5eEUelEXBoq4xIW/Ee/jaADwWdalz1eblS5XAf2bHbK2+mTWBk
PDg67S2TQqSQf1dFiViF6aUPIBZxpeLwI7EmlJntTaoAvN94Jri5oeoP0RxsQO+vw6Z4mWgBkzg+
BnkckNInvRRQmMa5L7E6T5TKVV+rqwhNLcOKrYAPq2pCO3hBsHbOhbWp80QnMKvoNBrnVrQq5zZl
rC3topIfMthsMvwkHKkyC+OOb/JozgwScqw6i53SmtdzUb+Ei8G8yXVP0psnqcTqPo+tDIPM3GdW
Tg2CtWkXgn/bA08JxodaS68do3lOsLLTTtxm+9mAPmCgfqVk72MeCmE8WQoU1daPtVcNDppRrtUm
Pl0CkUkc+CYTSdV+sFK6EAPG6AXOlkHZkXyi6mbkb+ya+cAm1uYVkafNHBV+o+frPjYvhv5BL2PX
iGnFGu+4kO6qBJNOHOwrHtmOxZSqdb8aSZ/o1X2o38VAsPpBcu0ivOyN3PKDLoE+ZaivhjaeB6MO
ccm2en9QhbVRQd5tZjIweSv7IopWFjGYMqtOZ8OxoZwmAsDdOCv70HgV8nibzlJzkCyA9isYblFI
yZptau6fvSgv0ACixSpHtX+T3ZHYvx0A8dN9+vz7ooyxk9SmQUgTI+fip3tflPkVE9cnzsrl3PlB
MWJRBrbG0I5Z3zLS+2Dv1P+ysWJScADA4G/n528I76Ct/8eijL8OgjUmAsSyL1SQXNjyJOqRHDfG
FI0TW99FPLYqDYXlurHk+0nJrzRwviZZrARvcMnkrLIDTy3bDUyPvV5kF2mFQj+B7reRWUuUD4/a
5Mp+EjmRjP4+c5TzWk3dGty0aID3hBsrfM0SKk+EtJLT+rFsxo2c0b42y0fMcw+RU1DeW/shLAMx
OgzgADUbKyubLWuVakV7KHiO9eKt0itlP+dzSiWKZtTyyio0YiUcsnCOm1ZVvPYKhc1B6qxL1anu
/4+782qO287X9FfZOveYRQ5be84FQqMzm2STFHWDohiQc8an3weyPZZo13h96xqNbYlqEo3G/xff
0BVV53ajytQ+uoS1L0fizVBEFyNNaopUHS96fZvDEHWS4SUpI39pEOUs4/odOwCSVgSsDK/erb4I
r1PXAgHs3BQCe0S5h10C5/WEzOP7VEVfOlo55J2Tu3yKL5FAuUbCS8zmxdDEOyWgTawnNBwRWxpm
d5qkR7ORnGkJ9oIcXdoar+OZmX/QnbA0fo3IfUK5PA7JlyTFsL623Ka+dEHpzUp9FobXwqzAvX0k
MeA8ddEmp0WBM3aKoc+f9GHo7ql1F9OeMm0Cw16r6nubnUcLcFwoMeHKsSqO/FSsPXmYD5lQQ7O1
Hgvos6OVnWJKYpgcbOqA7FYqsAQtxGY17NRyB1FNC71/dOxgb6at9gZguNn4/0VBt/K3PzWPn1//
Q+wA3g0uViVK0D0SIH6IHawHKSPBZP8KgfutoCNAGOIKgZMIEsykAK39XtARh4gn/1YI/jvNo6z+
UcmRbeIPb/1T8xh0uaBHrRkfpFRb1XCAcY9ZiGZPUtISAsa56zVorXoBnDW0JkoVuFQhxpU5id+C
7bmiDfEdzrqtoPeoFUZHdMDZvpOkl1NcPmsUUvpi3RUayh9ywlyK8gp2mqY4MhtkbygZjbRG5urm
chTgqct0lMbk5Hn0pYxOc944xDwfjaDeluboGIcRYDfjIVAEHzETGVcyVcu2WRJeqiz2Y2THWfkh
3Vrdd/Nrt7Ze5UMpaduSgJDGmpeUigcz7JR04zGUC7c0AmzIGsU1I1J3HHUvDKmvKgLCWfDKUtWO
l/eQOY0YrNpEN43+OAWmOybjSbCCXRs0uzYbj9kYnXJJcVoAOp2Ze7KebcoMhTpNj9H7SrJWopzi
rEGyHp1MRSdW7tudsJ5IrI3siSO6QELTIuMRmSIYxePBnCsEJSI/mjNH5IgPHHXQUsV68i05IQhY
AQTCpQQ0lCYwXMEE25DkMJGDhCvfCJraOCAac2SUBERbtPKNRZWD8XjpDqqSW+7YKT3i5yG6dVFz
H5iNBUgZ7bUvEAbCHSBBN4WtHom54surQMrcF9oWNSdMs5T2GjTpV4ELQI7tuTP6BS1n02c8cxyM
eD8INU5XxqOBuJquNnaK0FGQlq9irb4JQbcrMvFNqay70ETaQomS2AWMseK65GTXrfK0QKCfe3WO
EVCp9sYokt0s7U4qY18JFVa0jAxaE2y1Ou01rMbFTMLuVVl2S1Fcg9E0/bzv37tFqhH6BNkRNK8D
4jFxM9jKgpiL0sBhlN0u7jfSkHuCYdmpqjVox2yHfvR0CTpy9Z6wr+D9PljSF01+HuYTHPiNjnFV
2up2mL4spfpFbD/QlKLDxx+hH45GS03Hqb4rQsyyRLc37ru4cpt0wiX+u0K101l2yc+erA+VVipZ
JezZY4xqBy9ZRF4Qr0aswNVoJndsmff5ZpjfG0LtS8oXPQP7wUSkMUW/Wnao+gE7k5gjBK5ZBPj0
oAyA1qAMwTNTpNsBGbxBRJsHUOiXFBmrf3aUX+WlwFlSKeEq8xdRXvojMAPZzJ9e/3uUh3GHaJWl
wytaxT9+jPIqrbcmISEF/+47tvPHKI+QCKiNXxCcvOr3KL/GZCYHIiJwtPTG34nyoKf/WCH+dOmf
2vZSTmKpz8r40AUpwrdI6tg1lpNC1A0b3JYMr0JIp4erG83CFlqFrViLz9CpRC68tkX6XPyUy8aV
Ah2e6xrb12E76xcvEpPIFwuAmGHR79nOn1L5zRQQv2lfgw79NSMwKQmlM/MOevnmXV9CZIHqCaYb
ktPQA1ORYdwgHCYruWrzfE8lyNFTxXtJrVYtoCuLBeQE5LHzuhzoRDXXZ1DY9xZYNFOfdhUnms3O
Zqh2mcgoXRm8GBUpq79PAuWxj2eml4p4RYL2SzYFxzqnRjUxr3LSUOTgFQGydIUuIlKxhutcyDct
8VtsUMMjnudCei6jaQ9ec5f01i5s+hPDSNS2byPpKpETInJDsry3NIDR8FqqeJCSPyLySJqx21fJ
LCNWEDgRo5iQzEdUHE9CrXoJuaggJ4WIdU3lQ8V9audXIb7vAYlHaxqzrNBHheKikd96Hfcs0h3u
3L2qPuiqsJHkeTOrAFYFbZvHWnJUp7HZh+mk4RlbUslbHe5ZYoe4lVZZGRpFUea30YK/eGfj+8Io
FMXhthLoUjF9XpimQkbnw8RVPVSuRcjwVBHuVflFqpszc1T2NJn4z9YUYsy2tllQCGHz/QUqQUXr
4Y914qfX/xBBqD6Z4+M1xbn/uU5EZcyyVJWtAWNfk7D0ewQx+AI6mL/ztX6IIJYGG2vVP1JX+sXf
iSB/Bkr48Z1r61zwBwT4EGlCKyQJ8ioaM+HGWaKvJcOnRLkzcIe9X+229V2Ew7h8SgAKRY7QP+WL
uQHdaDKbb6pxy+3yAumMX6TTl6GP+nVWPP6zsxHJxGR3TOKAQv1X2Yhb/rnn+PT6354lAxgLowe4
pXz23wEpP/QczAcowehTvytGM8r47VnS/kXHQSrS6Eh+mRT/kI3QRuTR09l/SzKbrr/zLJnrpvoT
TpDH9fd3Th7+8VlaUgNp4r6NsNo2utt4mW5JT55gbpuk9XX1VlmFfTMvm2QaC/mipbIX6tgg5mEL
5G0WTLauI9sIAGdQsPs+2Q3B+J4y5Awl4bHUlw9j/YqqCMY95c9X0UIBS0dWuetQksjy7JvaDls9
Fjy9HL3GDE56/cDYzRdTVtVzs9HGdp/x/0SdGrSEhemLNVW7QDOdsSh3k4kqql5vuvDa5eZTV+H6
ACpvoHKFjZMIF3a2DL57PX5e4ttVhMpecl1zceOe7EJ6M2PGruihX1sNPcMcQFy1DrHlGSgJzkb5
Tk/77BwVjUibHm8Xa9rHpsawl/ybteE3JdiJ5vpNcat7qDO5+qpoo8oiTlW24BEUvJYXgWE3tfOu
WEUkJWbr7j/6oCH/thZTgGCpqP6q7PsT3vfn1/9+0HAZlETpzzQa4EOyGVq5O+uB+fmcwbHlhCLh
8MvK+PeQzfSB1bVFmw7Wgyryb4wF13nmH46ZDkN4TVcMLeVPU8FaW+CVs6w7iEAdeRpvkmAn95hH
VTdBeURrkrFypO0C5cmoLkU0gra/qlbhLVVAA9fsdECnJCxXo0EHFcJUX22eczYpksKpbDpIP1Wi
xPdy05muaaWmPRaZ4uXis5jSX9Y7KxY9BRDwxFI2l39pPF6n/xO+l5dfwsX/Kvr8UsZF1/73f/0Z
VQFHI2R7oEWJ8Ag/lbQp6AezGlveXo1xCkw21OucWHkOETmuJyRBc0aPBjpny+KhdeVYYSQUtLbd
sJsycV+Y/Xa0jOVgxckhQzizXVvQspB2Peugat0LKSyIsDw9lS3wNL1HxhGPPXSnWIF4XcZpUxc8
diIl3ptN6Rudsp0K01lWJRxFYmNczkeBwDQ2kyupid3UqNGA7fghD/zJffhTYNBPz+enCU7LYrYo
phJhiOmMLGqL9451J7DwrtMQkYkcLa42KF4TfXbE6Fves0EeL6PWPqslHkUwm0GY5PpJ69GdGAa7
T1Bc7xnz2m0nfsS54EMZGb1RC+FcJI6OBm1RFVjzCLFpl8gIQq4VBLuM8bFFzghVLSHfdQ3daPo1
7yr5ij3Bso/qhh0Hixd0pLESUh61jAeqadAvHYWk9FFy1s54wT9kKTAk8zAPrxYoXTPEzk2B0dhb
l0LsbnP4Ok+pih6fscY463u4Y6OkbOXvMTAoqq+ri+eDtEbIKEWBKFi7h76EkZbReJQLVG/rvo18
GU2NFl3Oodz1AabZ7avYeUPP4x2uFoB4RwvtxkAEWsuRaxWl2OlUs3YS5PK9TJCx+BFqbxD0RxkI
sa3kmS9oQ+wYrLK8MZMjpkIhYyDgnJt8SJgDrRfTGL18DpF4rnD8VfU428XZkHrs/lAbEpk9z1E4
fRsqc9oaOss8tdpKHKgB2GIDo9Mu9QHgcXkItOkYrYKtoto7Uq2xWtSRaSpmJxTk/dSuGkbPbdB5
dB9Pc53gEZA2b3M7Draqj5dWURGxd/ED9oZlfmgXY/vPzg9AflkcYRyLQcdf5YfVPPtTIUb5/dPr
f8gPoP8gR2MRTPW+kjd/H/4i7MHoF2oG5qLfF/2/FWIMf6nYSSo4+axLpZ8WRxR1AA5leNFr0pH/
ToaQ6AH+kCJ+vHTzU1VfDdW8jJ2OnEIIqCzAFcruxLTDqys5JxNL6qDqAM71BrvfTkH7tivxjWTJ
tGD4GCE3Gxv9E696ENLwJiJfJK2YO10vhJCDUKutajQvMZxG08a0HktjuJmt4MA231+Sg1ye01Tw
87H1BpP9pQx9aijtyrpo6OgI01Hov+CGaQv5ArUThT2ecgu/m0krWSV9BQm2cv0B7BtuvVSPw7Sg
GRmIB0S57HbJMC5N0RpIMb4v5jD0gqzpNl2EruUkvak1CgxqZs8tLm218lJP/bbDh56tmOFOPXqc
fXsXpNKNJuY+W8Mz39Qr5XYbrBqBii7aQymeewtixGRepBRjz6TOHhqr8pQCKql6AB68mafGUwLF
a4kswQLWUJ3bawhVAI+QwLirzHm5C/mQj5cC4UL2x/NHb862Nj5IySWoQjyV5l1IfagmcDSrPY3E
ugWzO+aHYj6CrBJRU0ycUseJoj/ms0wYvCCVBr1Do7E3KZGJoeKHXm8H4SyptW0Ud+Z0XylXMTcd
zYo9DQKIo3QEwyoIIYX1ySbs0D9mr5W0xl7j30rEumw5RuM0OVH0KHbHourvVfbgIX5uSpKwyqrS
05ghsbw8kR4xji0H2WWHaGeU9EMUbSmAncU4a9BOFKbbMaZ1vbE8/LOjjkbeZpQARJga5oe07750
L7+GmPNL/v7f/6WB+vmTqPPp9T9EHQndMI0KFAmxT1FHxKiMeTDd4TrC4MD/EHUgrDGjtBgnrPLF
Pw4jWVApgPHpJ38JSH+jLkUd7E+iDpx0mPTMRFev7p/7P4Z0FWPIITzUVczou8BEjhrGjo3C7YKM
gVV3EGVEwDDBqSqB3QUwtkpWHTMztoL2WrWlm4B4M3prb8adE6Gp2snJJmiygzCCqVfL53mS97l0
EHW0YSEyVR+99bVukC7W6xvuDhruXXIFTvyUqZGj6clG7xp3mNmiJtGhEyAwmKxRa8x+qfgW2xrv
++Said+02rBjBPi6ChTJeCtZr0o8AFUyUydN5TtpUTdyYziF0oH4lbyk5+rr6mKxOTZz8VwvbYgX
5XOdg6q0sjtVLBk0zndaFr0PmXIpaoOf3Gvod7UAb7r7Zoj33RR+1CGSZXLzNKcZF2nqaemY6gRI
W0alQseuC1nj7gx6/JpMypEfY6A6G27zNQjTpYSsKwjMMRE6IFKzCn+oh/YpJIILIoxcQTn238P7
GuiF7zEffJHlLVPJjDXHZIi6NTDCjWF2uAyIGRChxJQ9s2XJon7NUkW8TDD8QAadtLYIfqlx//dP
xX77/Zl6Lau5YYXXffrt/1zLnF//d33Nv//O//z8W17y67dcD9BPv/EwDu3m2/6dm/ne9ln32wO8
/s3/3y/+eiSvc8WRrKj6XzKnfHv/XA3AqMQXgt4EsJ76F9WEov1xlfyH1/92rq1/rd+P9QIVAFOd
n3VWOMsI/0noUvzSOf77XMv/YqRIhEFs1cC6aY0jv/Wb8r+QHuRKQSIzFVp55b/dll8bj18+hD9v
yOS1DvrUcP506Z+riaAYxSkiP+37SR7u4kEJNtTJAqC2PgSCh8+TUr6IcfhRFEiXJrX1YCSZC7QD
NeBK4j+KgzZXu1p/NptWxC/V3M0jIuRJamwsc9pXzZj4aTNiHpGP2qkv56uWFRcwfGiHFv6QPUwS
stxT9aU2QsSd4V6bMt3K2NzVGohas8i3IQi8CJAyDqLYLL8izghdL/Mw8Xkxl+rFwHdwmlHgZ/s7
plpPChdOra7D2kYrXJkvxsj2mTV4T3SJLN2Vk1I+VjlLuGkYJJrNGI9RWaX3Tek/inFbaAYlk67d
luNVmjDkNkt5V3YRHtSixzIxvh+K+VFNpSetMD+qSpE8Kwu2cdvjcoNfuzgMz6UkL1sgizp0wuIw
qmKCkiii6AEMyapfyRRwMqbxDRVSNxcrGpVqdbnxYT/gogP9dbFGDOL1/mjE5c1MIyg0IAk1cG7Z
dJ0A9S0PE2KCS7WLc8AhFcqx4OESLfVUwa37+iABCl+3JSgA7bsZmbiG1s4x8BYqJlhlYycejCF2
s2jaDHNwkwKJgu4gOgIWsVORn/MQ02tLcQpZ97WCyW94asucqiZnxYNi1V0kY74WM2xItddYRPBi
JHvhtKF9gSMoXuQ6WVwrqhkCGtZXhboF8zcFg935nHQKEPHawop3Eiglq/BjEGtYIOAOVNW4CzXL
bzNY7EXyBPyn2AxtVW8Vne4170eMw2rrUpUIccGxT4EhDCOW68iyJ1YoOnGwPCkjlq5y4AWW4c8N
w+ywr4+jFQPSTO/ioHRmyjQ31YvnRC/Tt25Jy61lQWWNhmjYI4K+9nuYhh+RUHlT5meQRGPyYi1f
4uVJCzLQ2ZJN0JRuayh8EnqyGgMFXZkeemvMaeSmevH/yXWSQa0A7k7BHYEQRjP0H7DWq536H+Lx
59f/Hk/B7uGyCuDH/JXt+Vt3ZmHbpa0wG+Q4Plk5yP8Cm41ZA00YG4t1Fv5TPCWg/5sp8rfG5H+i
2vjTO7c+lUlyl82w4VOcHORQj+2m1PQBcQmpfQzMLnfyaBLshSccrTT8fdp0VqBvFFtcYs5KaXzR
k+lOKoaHWtQfATZHdj6FviyUx2FWjyOERXtoFA+D1Q3KUF5aKU4DMMUYvtTCHeJ2Gw0nkQxIQ74Y
fqUB4e1Z27bPIQ4G8vic1+CBzGMNem3TzLDs1QYStp7ED1kYIkVTdrbV4JEDtEi3a6zmxQhT7TsT
Bmsfq6AH6xsybAtJDHdsspNvMX3TmvZYgZEFsCs5+DICCx609y5U2WJGA0ZDrTvCjpcyXLjQJPIb
dXbXrZIJcwXBd2lezt2UZfc60xcTbaHHuD3/k0+OhuyowhQaagA7QNL1fzg5KvOEzyfnD6//7eSY
/6K7polAwQ0XPiqHH+ca9DMoE3/3Ff1Ft/iHDgNsKpI3ImcEf2M2Xr9VIitZCm4VUqi/kKulv1OJ
fB+efKpEfr70TyPRLpv0btCDCO5zHO8MaWpOBqhNxLzFLHHlpR/OgTAchGI27xvFQhFJhLksen2B
7gLWE3W66p3OO2y4kFLJDz1zuEqTdmkMJW/YJ8xMnaHsD8owlIhxk66rr1ioO2JxAJ0A6QHbUvAW
khNPRf2BAzBTTBVNdR32fzpOuxh1N4RRLYPOYsGjd0aoQGbHrskvMhv3JUXZoL62q+FUI/nzupgf
1xV9x65eZGcPWKtwZ7TSmRYBQWWtr64Lfmld9Qfr0j+sWP9H35EA2goK6MUhAU1+F0st8wEDChNH
TlBaGJ84pkeTU4O6Q9m9zuejGaRuv4Ly5J4tXAQN0UGlFgFisHv5CuLTQPOpZNdYfhZ08dSCBxkm
r2+OwQoALFcoIKEc/jdLs3mFCYKnw5qk9+pBm2yjMuZrB6awXTkcjE/qbauLrhW+aqPR3avYk3tq
8axqL3EYYJH0qMCOapmfi8u71ma2kT21wXNAg1j2t6F5V1pX7hkizfu4PYj0hUl/o5E35eJkWgc9
Kewpjt2uYPY7YBQ1f22xslEqTd8aNHNzAiqj4fz4U4tJGsL2fXYN5F1U4grS3Gf5I14ZTgi+TEaT
Yqxp78ajbjDeuY14WIir275XHdG6LvG0TRYtcSGCZ3sJ9unmHx17wNGKKgxHhhTSX9G0iQp/iD2f
X/9b7DEQm1VBWmnEn8+66OtP4msinGsktMjMv4ceCNosr1G3/XWC8UPowR6KEoEyUvsFavs3miB6
rT/Rm/zx0leHwh+320gWwHCuSNsNPJ/HG1nxl9gdGfRjkRtiVIbdJXPO2y4zz2UPNwV1ELU6W5nh
QezPu9fMLPeR8FZm4yFcjchMpqiusWGEr2yy+VCnoEeVCfvLrQkmcFdvmw2QrX3wUDc24AzxvDy3
7SGVHxZc026iq/kVpUp9Fz9GV+Gmug5cyOQmTHoneScpJ+ul0ICiDkjLbaaNVFx7p/Smm+UteC9e
l7el2cfDjNMC4uLg1KdvhjQ7xascHMuWPu4BlfJ5wHIBc8AATcytHHxBKHo7MwDVbsWvsYhVylaj
0zBXZBZ4d1fN/KK/5TK2pP+5GMCUfZugh3KTYCotXm8e2sHcEIzVW6sRkOkJT3OMLx5DXZuIAclF
HJ0BL87+HH4NR69LblSKkA5o8r4Q7fhBCO3+vdK2UXZjfJO2pZ/63bbZijuZUWxi62/BW/w+fUMF
E9MbZbN8C8AAexF6mcZZuJuKymtPyDfkp2CnPwfK2XzWSwwKt8GIqxs0LE9MaFg96NnjaAdv/bQH
UpCO12K9oNIvNvNZ9paj+CgWR71C395GkxNd+sa4D4vjUOMA7Mz7kc6T0udmMXawUmwaDNyVYvzW
X+uPRH6c4Xw98IdRtmkR5faSndFDiFXswGUO3oz4Y9BVN2Pgic/zcwhZ1RUdUdvU1XnthXF64hSx
w8JuGXsHb/SEm5Caz2KE1uzqx0Smdd0p8rEBZtbbC9GamX3vQKRPR1ecneSo3dPCGpBNrVOWoYCM
1JnbhK8Iifh6hsEc3LvnoHuU8y3Dcz12mn6TxdcR0OswviLECwN2drmXDVN7m886Djed6mSBjSG0
2h1Hb9pku/AcLo5xIwf4yt7gpP0av+Bmn3d3Gs4fXJWu4n7kY+G3mVGQo3Y9g8/I8ACS9nJ50eQj
v+bZzno/sR7Y2+64BYwQDBPXql1hbkXB68yt1txO6dH4Ui9ObYmks40cepZXsn2Y4ea3NoaYm+as
7Mud/GWabamh4bc1Av+lOBdnQNT24vF3vkRn61b/siAolbuTh/W4jRXZBdXyFz6QXPMw7OhZEhjb
5KUEeHE77ctjcI+1gKtuxqO01zNHfTUidFpskVVHZltfpdtgi1H3TccaQ32L0SGw7vVmG3f7uHFr
idG7Yz1UXja6VvZBF6md1Ctwk+LQ2eoVwkizpcl0UIEutpQ6t9mjcRJvpLN2ts7yDkk6+Ua8T3ej
S3Rw5UOyR0zEu4/sZ+F2+KiPz+LG8oszE9hNfanu9E29GzfLfti3m8AGuGnDSbTPs924o7NsJhc1
CU/ZYWdk67whxJ1Y4kYODjM1lJvooVlXtTZ88OaxuKt38waRWg8/lHO3N079a/8l+ej2yGRt22e6
XuGFi7fx7LYVX0UsvvFSZ9rWp9Q3vGIr3kxOv0kdDNVym22HdtJv5I3JdWGQjrB86xqn5MN6mO64
D8f+Wd2lfukvdunkzuA0XnBfH6e94kPs5jKCjeU0B6x8t2gruXghe4NjnBRfv493WGzfjr0dfayD
nefwZN0pdxFz4ZPq4hx1mm4HZ/Emjx9qp/toQ7FxaDfyjeSjkOvp1+JpORu3ozt4isMyeWM4CGp4
74ZjP6VO4n4rHSDrvsS7Xvxn0Jc2n5y73OXOZJc+YjqXYjs4tctVb3UXBrpnusFxvCz+ssdhzvkW
8Ya43D3maj7SEI7ioBDDxy3uGDhdtTMSNVxn7lcH6IMlEdLF5u379cJdcHS+RuHrtE7u69f2OT3q
x9Bn8v1UHIzWHnI7elLv0T33Oi/mymtff16d3d76Te1euKBzyuuO9ZXy1WasbFv4cWDdxv0ERe8u
fu1OnA+cc+zcCb14P22Vc3GgJj5GZzZxLuWqY3gC/0tcjAUcyyMobAwvfjB3Oq8d+BO237tgM26C
rb5agOxKIvZl/YglnxvicAU78RL68WnaCvweKv4e/qYbuc232Fd3yt106/N8uFzbNjxV22K7PiP+
+3rvnSNaqFeuAVsRy7uzNjmfof7GA3OVL7zTxqtdeSc+W2eTJ0i7M87ypeO5wWfeI5MltroTnOu3
xeYTi7nV13dwsO5g86/YeX1anMWxL86L/fp+Jzivl7vrjk+pdXX76f1uB07/QJaonlIfD5ND5mKl
c1Iv0h28++oJSRbzbUAjwOMTta+0uH7q2NEmchlkNgB3QGNQDDvddCyeEu2EhOyc+NmwMUeWfk4J
ihuJt9XryRVEu/46bdd7ggDm5KEOT429nsTzuFH24HKOPXC6CIoC0fKDPakZ+wJzq2lvYX0YX6do
Y52s81T7gMms9BSmftvhm+vNxVEUdkZwUGq/Tj1WB35n4+XgXgW72GQbaas6irscu93sHdAycw37
q2V/+YZQ3YYq+al6kp/13fQU74mzrmBjiXSUndm5uePZOA576bvHS7gvT9NBv4TvFqzwh+5b9Y3c
OY826g0SKSVwyLqk0uAKHZwTC9E8m72jcIL6uzP4sHR7dCv7fD/bb2+I1rjxOdsNbrH7gn0FP210
4AxS4WANt61c/TT71nb2hY2wMVz5LnM+cK8Cd34bkFsd8/t/I67tJb5xMaknnvrDvOWn80Pa47y5
F9xL6sC4dt43X+58/3l/ezva977/NDnWqd+EOw4sMRrpff492McjHo3OGiIkh5BtP1T28xpdzw/4
w/T2m/EmPU+jXWMRY9jr1dee6eA4s8V4q+7OGC7l+NqdAi90SToudKO75DxhjVMdBKaUArSPb6GA
XsQ1EBiaw7OyuXtFZ19Yx2/98KEr3fejD4TpYvLo4gJms4N3Lru7zQlt4pvN1a6+vd+ccJUGWIje
+TW3E0dzH+lQbXbnLg+mTyz3lX33WNVOy0oYn+KEvBJfMWGw4fZcU47c4gweKYVoKNovolud08vk
Gf7g7QvMPD7O+VV0tX1Cuk0v6WX5HpYXv3Vb1/Lji7ZHTXoz4a8LQAWs+VaShf1LtJVm7RCm1vsk
cohhJ2Q0u6bGCXqH+Cw7ZuHPezo+O/KiffYQ3nCXNjgBuNvYDd2Pj/uP0f74iL4WD4V/j6mIXzi3
jnP/8bg9325vvchLbsWn3GVgb3fviJ0kt8n+/nbP0xTxR9D57WovPeBvaVOa3GA2FLnjl1lxhGfZ
sCXjIqK1jKNj7abpVUbbMgq/V8TV/Wqh1t0F5qYvtwYSANs53mD7p6TuHHvigGraMZN2D8HTbNps
MnPztlUwnrzJduDww2ZTfMHCwmr2aLPhOY+8dtocovfACbyaI5jYW88/Hvff397hy+HW8Y5e5ie+
eYYDPG5pIEz7A3Wn0rSL1JWFQ1JtEBvi3W4bH25T6OCAmN9nt81Dc8KAyITJdd/5KW1FuJH5LDUv
JTSHnK/SHXcyVBG3eRSyfYkVS3zH5wPEIHsx/BThEIAZHgiUXVO/JbIvtl7e+1Pu47sd4ZqBlWZy
bLW7tebQENtcHLPDOfM5Mi78E+MZd9tZhOX4pg+uonQJQ94DFt+BPyAMcEZGBocYj80C0rowip+G
5ElDA8aWJdcH/mSnlE8xIfBGFRwTBzyU3eoX48Y6xua1Y+TDlHF4VMhT8IghWe0T6aDsIr/dmig0
7Ae/vC9Q4o/Q9X8PmkMYXnQZtkrvMMuQpMuI8GdynhEoRw/iRfiSS7sx2wZ7Zpa40hidJ8ansUZD
k/1F61XsUIIGYPNTZGyy/jgem/A2lS5LdDL2tcS3gD5GOoodPF83x5q6MLgpd9SZCnpYPFHDWyRR
U71Z6lfAi62OEHK3zeLXMW9uBgJoeofvKXy1+iV5o29KUXQIYDBCe9noJ/k2AmByRLSKUnuS7VFC
tM5yy29juZfMx7m+n+LlKHeXf/Z0YkXeGjjZ4M60kh3+02QU+tUfpxOfXv/bdML817pRRQ0AXi84
w5Wr8dtOwUQPAJ1KbHJAdv3C8PhhPMGVQP+Q/lQrarXOAbRhQA5h3fC3xhPfxaA+ge+hZf37va9o
6B/HE5IKYNwYZmHfO8ur6WvsBMje9ak+fRNs0ek/6tGV/eBdPbNegDWOstC2fLK23aZ5Ff3pFV+d
hMP4Wi6octjTcdiNPn7Oh+gGeFh7qzrSBky9W7lrruoexm1CHrPu07PsBI/htjh2G5Q2DnLiGDsE
LI4avsJe+q0+WG+Pyo6cAgoMJ7X4m3gnbOClTs/ohiz3Q4UWGiRVG8AtCQsawG20w/FGvi0NYMjU
Sc7yPN2sWgWRG6fbOfCsrXHUniPGsYYdPZRbcS/v6zNzQPVBfBRu4kf5XACx3CEXhQCWTIvW2BBx
Q4ybS7fZcGaUS/2U+cE5AUt2yk7Ss4lBW25DSiNCV8d1GPkqfliv3bGhwy08GJ6zl58B0aYjxCqc
cypkYDW2uNL8xBR3U0snvGeDniRwmzfA6DCiLV3jrd0CEJ3cWtwCP0vEs0a4ajQPrhXKXuxpTujj
mbPN1/vaiS4FzTsXPXvB8NKFPh1+ZvkpmjCLR2uLUzCbnhStHeU5MpmybFIRtErHFDVGtwFxfxNK
nDyqjnGPZNXUuO1jjaz76wAVGBO6xu5iG/NQLBh8rd1iZzlsRL/cYmdXHE1n2hj24lbhJWO0QYX2
UlP158Ib5QcAvGiTeiHds4NBqRbxk9bvpL2Os82v8OWRUbN16berOR1sYic9ix56u5KNcAOelQya
kGD5KHEwGh/qxzx3xb1wnz8KvcPsVtpIBHxWwy8KJhAXcz97/4+781py3Eq69RNhAt7cwtKzaMre
IMqCcIS3T38+6JeOWpqJmZjbiW5JrepikQQ39s5cuczsDoHlG/7NeZOd/kHxRcqBpci+fsie5OPt
QtkXrZhQe5Pz8rb+JI/cPl4/rphhsdpH1z9fY/sNokBwX6MfvNa7jIu7WYpYZu/O29Xffr3oAX/K
Qex/lvBA4IYqs1+ukOko1CRfD+pdz/dPPGHrQo1J1vc1hZTDhXqL7ONSeb68GfZ2mziny+PqtIVO
T4EirKlKbvYPxtABQS9h4cJZNOXHDHNpy78HX6HTORTUo0IEDbUcWcirCDN8XurudpU33Q/cpYVY
hAz8Mr+A6VyxhjTCvdm/sxg6zdcnT99QO7u8vE9Wq5qsy/BYcXXb3SS/8rV70O6aJ8kPT9Hhvh68
8qpvUmgG1K68idkPsXLqnPwQKfycghLba2zoUJ7YuuUH7YlVb5tcsFXzic8eWC24vmFiyK/J43ji
Gj9FLub0gfYVeiPf7iaBwD/Lhx86K4u/E4NulfKNmMk6l82FeGvT+/F+eO88/um0wTd5VbGJPPGz
3MvPKXNevjobp3x+GFxCbsYnd+Ws3Jft08o5nE5Ub8v3UkibXuK8PH2d+Op2S5W7fRoc1snb8cqN
R5LkEXczbjqM8Nzlnn6q+WkdX9q/Hd98cm9pYfjP236LpZv98XGkqYFTz6LAKfYQnzXfv+7hZQOk
uor/tq9YVwv4kD5SY9NIWgc6uu/1m78ORnt9ZH1WNmumsF94BWf/HHi7paNkw7F9gafxj2v/o7L3
x8K+vu2f3vzj/uXpZft1etm/uVvXPXiuO9gsivwDZldTej90NkDMjuH+bL9oYL6Wl8+/mhV5j/bm
6+sl3uqOZOeeQm+muPEq3fYPb5LdfN+PIx8ia1Owu315SQ1HQnzqWFvNX+4nvsUpQCfW1zMtM23+
XOJOGTSfjf+pr79H+wp7M/Bf/Lu/LIfjsfEa7uWfYVPYqQegsBZWyqXxKq/xWhbfm+Gvry9vyG7X
9ap8Frx1wQVHTUXYJrBlxn5C1OyH4iorZZV7upO9zruKr3IkDYHuIEXgF192Udq6SxLod2SvI/v8
8Pzc2/51feRSvM32CyRWt/Bwl1gNTudJn9iK29ez/WEtnzP3Qk/gIX5L3nJ/Pm35xAT7+Gaw9ljc
fLBc+YfXM9McT3WOfFay88ErMOlbGZR5hBjby+rK7S/IMw6hiTxw+fwtFlP+GHmF8/Y0OW/LgkD3
nNn3ZRd8LJtTn2OR6lR4XzUu3GJL2OuNL7yUtCwMric3Hzf8IY42abQRLFdjiH+I9hhqsK/e7MWh
D/xEoCuLSjt6zA8d0MRWVR+iPbPLtvsewN3xInzlh+T3d+7EGv/gyKztmOa+3vJbqLeQmYAb8BlX
+Hk9tbPfhN/azR/hD4eYHHQ3O0MWzHnlfUfRBrODErlaeqoey+fI2PEXDRuqNm57lR6aE8TgFZXA
ti2Q3z5NgoFI17zwBwYZ4ZnfVfiN+RUWkURMPNPFi93edO8fA/MLvCTX6oNxpp83+q/yWX/4pujl
jd7DbS5hSw3Gg6x0kQ95IixHR1eWQMlhesCmcD511VqEaJRhTuHehV3eBlbliwTPUzGsh9sj7346
yhdxPQdwxQDbdPpXkDz7qq4NLwJS4gW0TriKdpWbbYH+KJbt0NddwRG8aB/TKC+IoQHsJl+UN4Va
fTcHyj6zPz8/v7/P3zdgFqYRYFbimqaVI+4med2rUjsgkeKT9ai9qZQ/qMZt7e6SSY/SBpqSogSt
7uaMHjuc2YadAU1i+pKv8jXaSSeZVO0N9t12tJMB6sydhv/2s3IeXqVD5RZg0FUO6nuXVyIh2Kq2
7Xt3kp7HQN3encg9ZdZX9FIVJ+LDHAH4BO0L6hQU7acGT49k0ymeTId7khi9sC0QI5vsocMVUJqw
xLuxXF7S8XCHwBY5OhicgpeITbcNh1S44zl8NmaPMGmByDPtlE0rpgJDvZuz17w+z4oX4Y0CMGwc
JBzyKp958HR7FnYd99e6w/p3bbUvTYvFW0xPspcpl5aZgK1g7tn6UfXRSl9TTl3XUCsALMAQw7HI
Kq8QdXg5y3wg6+3i0J0zXtjox0zTbjtzlXlYBiDGx7sAUGw1sgtSoGhOGNFe0/tIEM/jB+6qhzII
P8ytOn93x/7UH6ad8SOUD1nK/rOkA36JnEJQ2S+94RmlXaIWWnTyQ+fWCtaClzj3k/PQrPVGdBrz
5smvof88+c06jR7yhQi3A8uT1VMkYX/O+wdJMROf34OSs25Ry/FxXSjDFHIl9vq2xtYD2nDlIrnb
11sUsXZbbM45GFHEjQWKE35xpwDizGzynBPfMhbtAFuAwrpD9GXYezD2pWRV24bmN3CEtOKngDmz
1nA/xH+cc5WpWYc3iEejrmy6Hc3n3WuD6SPyUxeL1HYbfdH0ag8GpnwbbXNfqVfNYBwCgNAR7Grz
nIQXOAFjhSA5DLv8QiTs3WtekyfVZ9itPk8v2MQbJ40cBkxdn0CtAf6+jZSTpyRjQuWeKl6sEvY/
74MhSv+Uc9b0h661kUw95Bdxa62NNT4r2pryO3u8O/GlDtTVGFjMRwItgAgY73JQN9HvcCXL/WlX
rWmaaXjv64qbPRG++H2jpS8ek2hVMLiR69OrOj3P3blJH5VlWFMYn1FyUOVL0a+n2to1CrhkKm01
LN5zRQsEcErWDuXivhHWi52XiJ+Wa0CCeowBynUxOTTX9rzcNwcNPCW2JnwoGrvrySfxsYUuhE2v
QhyJy604H8zPcLzgrG8wIertkpp1S847zT3Wse1DNi7NeMoITxxJkcaDohmx005AYLYs3uI5a73b
Q1+zvWMjvREzsNPavcs2+UgkYZTp3c6zFaZqXXdmhUMlISN6L0zqYMeNjkj63ZrsZkcT8JH2ONyY
T+SLsJyTs7HwUlHDOFJxyM21qi5/FpjuUWOjxstCNG5gCmfhKG70PUnYHncZNkwemb2rapsFka9u
5zeOi3KfBbf/aWoipn+00qaFrFhX5P9AsFIWFsTfhGN/f/wvMAJwAFYQCCQWmTAAxJ8wAqRDvGH+
MIiFOfEnjLDoNBDqSwZ6qt98Cv8kWOFNaCK1/P+Exv8CRoBVCUrwr1CE39+6tlDBf7GDGNGVj0Iq
suDN9NjVEkMK5QsekWckyUrBW1MjCqoi1EDHITXmWCCEBsvShtCpMijrVZcuoGF7wCiV+5U7YDHn
i9tjCZNvxqLTmVngYdFRc+iUNTjXw7NNq2N8m1F8Qfkjk+FR0gTa7pGbqezxMC3GPZbz7Qwy2g2P
400K7pwZknn3NLX1NGqeENGTa4nz+lYh7S0F5t63NBj7dhPWDE5qOVCB9SYIzYZMVZOvS8axo6Ti
Q5vuCLly5D6noElf+nvvoLR9Kgp5P+ageSESZHDDfsKTCyeuRzliwqXde09WMgftqz0t/vKd3YDw
Yv0q7muTMpFTudRswRqRZ7bKEVuEIC44yLrEcmdDWWnx6IaNvLrHzwiJ8BesPWKPiQck3X5+w9oK
uqbgjngs5tLTFMGmNJ6G+KI14tmy0NvdKNoiI+afEE3FVzwgaq1OEjC0TgcjdnbE/a7u72Ccv+lt
VL+/FddOJ64e2CFPNW8wU4CQGwSG774UVrLBGEajnEmK7LvVxEtsfiV33HsAkUu8sRsYBzBcpvAx
vPuKeUOzR7HJ/KSQID0MpI0K2bcJXqqVz2bGOLGcTvkQXQf9kuTruas9bZGQG00XaJgjSCK0lEy4
Xwsh8xqQktLgEJv1rXy7SM0cZJKE+/DNE3J4MoMaiOaNkxNmuKvO11pkjoFG5mtGLyihWSzhubQD
cdBd71tq/y2SdGq3MkzaMh1QvWNLaVf1cQQkL7vyow0r7MzFFXYPkBF6wWEm8dab/UHANccTi8EN
J1+V3m8RlrStXxa457UC0gTcKmLv3p+iQscd6T2LTuNw6dNtOqVOw3kRw6AxIRLUmaPXmyF8TdXP
GaJ+BG+PjCsOuMI2mYWwXLB1gUI/urc0tOOMA1R5jWf8xk768NxNQBHWVzkIu9HUCVrOVi2M9TsK
qFv7rLE/KzgR19mmGZ565oDjsBOo54zkJVQvOdTcHBvMHie3XDpOEbaQ4c0Z5ZFz4MmwdgL3MuT3
IO5eeqgNGo8UjJOaPgq3ZwXf5qY/zcW5LQNNJFYbtj0g1B2LuRhijGrENpZ8cBsbRnnYQX+Q8Ynz
Lq62djJN1Rpu+4iVcCaTUom5+8rQkFmnY4K1nHC1mpdusUEXF0P0dLFGl4kVxSl9xjE9JuRWfxf6
0hmE53n8UauQNutLIqla4XzHdb1qyYZQuLuBtrR2A/8TtKOKd7IEhy8hP41nRCeKkzvJ30GyWKdr
EPuw/tRQnqtpHpg4wGOMqnHvQo6+p/dtr8yfxeIWv7jGp+lGXGzk1dhLAC+VculO8jX2hHACBkYb
WOinkrjptFtQLSbZN2k4DSUK80R/09UEmg/ImUAsVWJGzzfMUHgBqkmoVY9QnOIihDSgDrSOd9c0
p41YZGv9t+C0dH4qBDV3/qeBe3TPlqLLqAeh3v2nE/dfSLX//vg/TlxohXCSSWsg4Xfx5eDE+/PE
JQcUWRW+m38XA8BbloHyDdGA57iIqH6lNKO9XPjOCLOwdFf/y+T7f5Vj/etrt5Yj+Zcjt9dvoxRm
mbAxRpRHHyDOPfpIDBPf1ZNEAptfrFI6cuBwdU+luIsP1bvsLfhM4verkCWHeJcWmkVpjx/5o3XQ
ziWNBcV7vppuDyWr/4uGXEe5k3hx6s0fXeGEA5CM/l1/Kcm5vXIw+t2JDjO14zdodi205QGhlZ19
kHSgwe5I2LS5H2xTc/qPeRVvxEe5sZUddiKb0LoYLViL4gxM9N7NjfgEvxpsnW2gzHbQwkT51FCr
T35tfEDyysh8Ynqf2d37jYHmWfw2WruoYCLjifukqAESIFqhan+HINkc1B9wWfBXUbPr+zGxjh0R
o/O+M3yaQvwUKxhSJG5jgPmT/1Q/0UHe6MHMuELxuZq1eFDT3r01LkDNTfdgG96yc3OAeGlZNmBK
924RbLHPT1Vlo03oDfhLHZWN5PaQS/CY0JDHuyk8wenFuq84dfK9KKwkbR+mT8MyFg4S6SETYUEi
TmPO8l5Od0dCjNYAbWxmJd1NHkMAWuSc+WhxsGxDPzexM4vPqlNKJJUCEE9iucrUI5mFAv1SEYT5
JW4+QZ9B3etasxMlZfhKjBTMkC2e4xMurRdjeB7CZ6UCTg9P+1a2weV5v8mXma0UyKRFdTCjUx9e
DeavjGHXZuxeM+E1Nh74N9ieoDhSeIwPBIg02UVudgUGqyJlwl5qgw4i1OT1VqBoX2MprCVf5YAQ
AZC1T8wqlxlEdy54H91GeRFqNwyirQIzY9gA0Xq1z0V3br65zi5dYMaXGbemVbNvHvPT/TKosGad
6rsJpFV6SjkmSl8RtkXqlqZdE8Vo3zBE3o4rCkcLplIe7F/2gKu7gHk00Or1+PKy3SNMsSGIwkFy
4u+s3rb5WkoYw+LJtCEmxXgcUh+ivRbczEOrwBs8QQ3ldQjPH6O1xqeAWqUqPDV1KyqF2Ifg3u37
YiWY/nA7s+jv5QX1chST5jXjO3CNIQO0A0CqbDww0Y3eKtOJ3iOsCPz78e5aQIvyI/7MAIucmQtf
5ni+ppv0hAV+9834BaYMRien2Nuf1+e39QPvxPfPhVMElXMtguIxZrTw+1tc/nBzE3e9QJALeeh2
zB/jDc6EjD/itRkFVA/LRbSoxnKoE4NMRbTR7gSxjFtxtPypRn3HlD79AEy6O5iVKPbJGXZ4YzMl
+hFdOba9A1P/JndMxm9YB/zM0B8fM6BOOwigtkDzwzUyaHzqf4+CvXowX+LXGu4k7Ih1+EJ2uCPC
f4E54A4uWORBfYW9KAPUxNsYyhaoEuw56WfYPaLtXptnGC+WsBauuelLr9X2i2nJZsfecc1wfsWK
tzm9V9eWhz1Vua+BKMlYRbgUBIAEWAFZ0SmDKYlNGCLuleS8Q0Z7OCyskIwnKO33V9C8/DdO2Dc8
vc/X1BXchenZrOHnwPZ4v2wiXnLknAr76QJd5/UOSni3D5va3rwHD1TfweAikFoz1V/DUoLZ8+ie
LgirvNt7BwnvvvpUARA+d5N9eN1tVheGGnwCjDV+Vj+8H3p1QJjUbXlW6gS7dfqA51acd7Iun1on
8zB0WBXuY/GlEDrBBYI5CP9OtV9XoVc8VyuDGdJhd+GSH2YHv3C3gkkzn2bYhs+J9xqtm0/Qm8bd
bBiM2rnv7Jw2SLwLgwRtjStHkP6gahSITgbRNhlPMTmAuctnVvl9IHnmlj+j1TWc4tLued8/pkeC
2LH+Fu3DcKw3ul+4txUOSp7Iy5/Wu+9vZgvtil/2N9DhgtRDkuJuNAGCevt1x6lRejGT4A/BYZRg
M2+x7cA+eLvzd7B72Hkb5/DgHS6vG+/90VltHO9Q287PT+ac3Jc9JJfTZXPYvb5f3qFPbXi9W+Y+
q69LZ5sH2Fpr7SEBQprsy+adiwLf6p1S1Ls4kofukvVj2u/vMHs2j4/vr4F3eHUe4Wa9OofNweOT
4xX3zoNqw+MC0HJwLrQ3DJv5qHjWg8zlfwhevSA4v/nn74cdLgVA1cEzZLDPM19bPwQ7e+2vbX4E
eWAwxDDceYAruMudM/ew/bB8aw0bPYf/9vC+ULEie89U0oNoeD1e0dzZz5/9qvEhgboQD1XIgWmA
gD8IXSBBPOuYspnAzw/PvA0I1izlGtrbLbC+Jqpg86lmIGfW23mwi4+5dU1v+egHUiZYu0UHCNhX
wGPcikbAr9puAJXW2ZlJXwBZ+Th66VXbkFx2f5+K14hDqTi281E1VjhVM12A7njnAXqDt5Ev0qHf
3hVxn9OFneLr/Uk7pZTYeIWxx33ma+tE5L0UDMlunFfYDbQ/1uQ8QyXjwy/gbPv5sLLkRxyqhcIF
0yyCGzg9Vc2ye8PTDFk1wXn9cT2nTgCv8rBbiJ2bn8PddsA+uQWVQGM65Yze5N65Q5TN5I8eseLc
vzvaHjp46gcXNC5zDqY9+bvvwLnwJ+hxfNT5Whtc2D1ni4sh+slC+bqc+MGm/Vzal8cLLLCf1F4d
dgu/kM/fR2G10KI92X281E7qLjRpcPEjq5EMWG+5bxRnctlFDnNmR69snWS4gYwwCq+c8GKc0nUO
R+GqJo9DcTQ/ad8BCCsreK9oBdhxGp5r+dgXMmv4EI/Ow/AS9Thj29m7Yjrss5npEuwZ4dJiJ17k
87kL4SoTvgS3dOJXUipvcAilI3pru+XHqHcokyVrqvZwJc+ylQjN+56/GwPUivJtFIK6t45NLnqm
0NpjPh0LsAnFJEPPbxILKdxJPeuHZSYr57YLYTFkuqowdJDIvTt0oOyDHWGDszIVx5CC6CERVxl9
jEQTNoVUBf0p/5AjO0S4Gf0oD7KUOdyrrM3+CadGkbNnHpkzq0919NKs7oMTJ1dgTas5GuqDCbrT
RK8dTzq5NfKYqeeahueCKBorz2EO7Iv4KIPjLs9Z19hk41iXaJOT9WvwJWCYLPzR8vOCrzJM+J/u
n7A61oAPF988Wpd/T3zCZeqfEMu/P/7P/ok+SDM1cQkah/f0iyTU+Af9moTVBc4qiyHbL16I6tJ1
YXkIdqL/Ltn6E7FEJIrRBaE5v7vY/BeI5b/AK//ywnl1vzZPmVHG4kiwyeYmlYEM8mWwHRbgbsI0
0eKHXq9Z7i8X6+GfDQp/k6b/HSQFj7Xgg+HliAPY31SomT6HSVtq1qaa1mGRX/JxZDKUqnZjEdEX
Kpe8k91I13+KWD+r+cMsTh+FejREbXawhRPWd+w7VpnMajdjgcn5RCl31839qC43QGsSf5VV+6HG
Jj4rk8swz+zCkZKthyUvvYsy5nh5cfOKClGXIcFemMBxCFRi7Ib14meP20vJ/VqmkT8CUhZq5BSx
4Q295YXyRMwR577CHhHJstuLm2kJcTensX0u8u3doDS4XYReP4YtsGaPTKjsjzWxVlOpU5ybynce
lTzDnap4IlYijo619to27c4kvK+d85U4psx8DZwxZqMn6gV2SLsQMFXnJsuBghOD3g1+VC80UjbW
snyR781azuCoaYV1uBk/pVmfi7w8EdS2bkYiFPL2klT1dazEo24JgdqlTziMHHIGI0Vcv9wk3csK
Lehrdqz63Na7Fi1OmiwRvPrbUCcfGOqPjhwqooMhCN4OoV/P9YM1hsEY35nm0zeM9ZtU3L5Jzlhb
qbia5fyp6Reu71zgzW9atZ9i1GqTmsU3Z6Y/3cnFuN8CIbwKOhrUmY68UDE1igpatBQj79xt7kzf
7hkKInkLssus7H3sMz/U0GelmmvU5uNkNUGby0GUzZdWpc+fCuDG+FBayqaUEMJE99MwZi0JG52x
m5Tyasn4UZozyLm0gl/o1XEIom4dS1G6CJr8FkbZS26GWy0a3jWT+IRm9qX8TZcaR5LIVxxkf6jO
AkvDaMpVZeaaXXb3B/IPcFAxqrUA6bTuejI9rI840V1U46RVC46R7fKaqW31aEHGJlo5rmjOOACa
+PMOvXtSEMTp7XNjMcS6RWkRRKJare4NQzI5G7PVSNJQUlcxJGLMyOZZuO1CcTxE1W2dNZxtCjYr
Vir93BIjcm4JU+kxIrBCaCb8nyyUCEuMe2xZ34Tds+dLalDk3blTK0zu8Q4YEvrYgaFd1R1jCSu7
ZnezzK1Q5EE9ENCuk7mYJBKG1uVGrucT6PsxqS3HXOZ9k3rbKRb6EEDccMY3T83Hbavqb5YhArD0
LyHVzIQ7mpYRDybBeTARuwhYZpIg9x5LFd5vyUqdoEffzrcEifKuz74qM7lksIYz7YYWWlxb5Z01
cWpl2gThKuc/QvqMrzyZF3PQkueE12Z6yEbRchbPTUozBVj+3nyl2uwZuOTLVRlMKpAtCq1qRshH
zUCO7jqTJj8pGvrAK0jYOkJLKXUqPSvloXXW1ZVwu+rtOuqyx3b22miwMxF3z/E85mwdDSVtHch9
4ovwrI10VVinZLZWdXyxQv6ncw3aGZiJ+rxTYykotJVSm26WQKC39lF5vA2IIOKdqRS4fK6n8UuR
XCOR9wVcivu+jQ7htMuSHMN6UXXvcb/qEghj8ZMybOEHRDF4UGXJrwkVlFaEzszDsXZ2S1RytRxu
SO7E28+aVmliuAL+m0l7ThkeSB2ktuwbz4y1QMxUnz+PwmPRpl6iiF963h9KwWWaJakPie4vjs5y
tpXuj5lwFIjHa0jpnns8AToBOSDrW0A4GwOnSCPUueaU5mfBOP7my2yucyMOQvUpkzZZj8RU3Qny
Gwa8TXgJhVXRa25SefGIXzNm6Xfl3bi9a/l3L7zPluwY0CmsdVygkbgL/jx/5mQh3vpgkqu1jNz8
Jn7M5ALIJfi2KH7e2C/EAqfWexhoKDPhdwC2zY3gq22/qeY3MfwSwae7uNnc6sbXaf7pqUsuWbUk
lD9E6RSEZra7xXnllmIdiOp0CLvnpk2I38qchvwCDHlMi6dOCpdgsEbdiP12zodgBtoRBmQthL+3
qHF6ZeQ8EB2tIyQsye3u1ruqvAVZHFEPZ5rIS9hL1k9xrzBbRQcs7+PUcibjoTa8hkp9yKDOGlyf
DBEIVXm1JA2mybWMoR00qR126UOOy6IN5ropCv2pJh6hMcCQFPO5DIfdfNMISU/MtVFoWxFcrSf6
S0fumbPDQaqCsU1nPmUPHXQCsbT7hBzAslwbAqkyRI/h5vpTzjN76i6+A2bcHszwVGvUnEN4FvXP
DndfC5ms1QkvklTtsmKv3D1R33UVbgzwNAytxlP42Rw+euMkjD9i+ZTcjXMvDhuDrTOVmWUOnNeA
KCCXGK/J1uvcd66useASDJjuhtNRH0QlO6OBQlQ/JVPjtsRQLIYP2Tj4atMEE/ceIwjsNRcDl/FF
Th8XLxi8GZBYA/2qBa4RfP4ivbzA1ru/48xoltKmpxNWuuF4B60soYiKEdHXdwsbJQC4qVhr6sm8
D2chnb1p3sKmmsoNidrbMj7J2jnDtynUGJckzANv6iGTqlXOKWGmGFkhqdCJDBmgV1d8uFLh30bT
rbPZuQHBmNEu60QnkR5HOdDGt7neafqmRsyj+vH40sk6M1uQEDJ/xxmCsTm6WruoU2qGxqeiHvyp
2qrdatZX6bCK5KPMQMxEG6VW13J8U5KFw9Bh7dS5FhXOSCExckVm4ZIxsRVJEU3Lk9VG/q1VoKmw
kek4GZcc/NV2MHZ3sn7EgeA2Afys9fRhP5cX8hYFzn4RRGzuiPk+ZfKurTaqXtiW9hnpb4RpxsIZ
5xAZ1rnWXNThQ2oAYKF6DWPhDFWLRuqtKuGaiWthejBFmDzjXuzdefIZjYEcT8D1EO7afauDzg+v
yOXDGvP7SFrnkH1yQb4IinxVzOzQqjRrHLXsG9GqFqetlcDDF8bSbXmLnFh2rKn7pCrxOC1mdl2U
xvWVNCpbycr1kqgpJkwL0qLwBc24irfhHGLUeWNXK7Fm05SkceQU4xxtAkJv6lgDB4yOBpnn+aj7
uRq7PUCwNb0WVLHpXXOk8UWJ4LvfAISY3ibJh5FCHSpV7mTc8UsgWrlYhwSwBjGjNLwyZtwC8RwZ
CwXRjGZ5uVGYgbmMuRJGnrXxrk1tIDFrRfVOeT4bkEmJ7Zzk/PmWT6jBqJVDUKdBzchtyt2kK7as
gkPP80ij6McUZ1GquKqkXg0JFKSdV0LSbIy++ZAH87FvF/QWzJwzrIkzTzfPAhE3hJUyEVRrlDUW
DCDGnW0JkjI2/9cR/I/aGFIPQjTBdQvvQE1jsPVvJDK0fHzDX7kt//T4PzpF8x/UWwqNooVboUJn
+OukTZMNnlGT9T+S1v/gtij/kLEnxWaPXvJ3R64/OsXlr/AaoefEaFnEj+i/kcj8Rl35k9pCAysz
WdQZAGKD8/vL+0urqGvtDSjE2BjSD6G/UPUFtxd8veg45uCyWU+34SmXja3ZvWb1hROXgdVC9Xus
f+izaipu2Itw9p/mHzDbZIUs0RbcJnwckwezBGoVbZHlpTCRgNTpTIyYEKhNH2oZNNv42D9m7KPY
lQsGcAqWM89j9VJHX//bqIWqMmIl3ZRkEv0/yLVkEeOXv67FBUH4y+P/WIvGP5BkAYYw99WJXZB4
5B9TX+Mf0J6I5FHw8fx9IPzHWiQphb/BSMbS/2+2++vU97f8FPwiRWVp/P+rCAeAkV8BBIbcCMJ4
/kUZpmrANn9FLep7IUayQJooMcYpUNqA/+Ev9+m/ACkocf76HOoSSfbrxfkbSNFUUqxrRD5szHmC
ULm0UtHSVGF+/VNGkIFz+q0bfZdA/6VEZbzrZE43Nbqr3lj35lUtMYC4Le1btDRy9dLStfJtWEtd
uzVGY1pFAidUOhA32HLcrI0cjaRW9Y/3u0I/M2qDp3YFp79BdFaP++eARZTNbJS5ltiZMIp0JoYD
AOgNuaoOZeVoNY17kzBwMHssMuhcuAHvDfFCShsI0tPMLFukJDXy4fGedO5dQRzKIXzvyv2dqqXR
lE09ksaqtOV5MKkelihWtKdJm5HaTCqLBAVKX8y2GSWjqWnQHDAuptKbik0uEvuaKX6eC/uIyXa8
i8WvOcKnBeeKeaVzYt103jm1Ay1w+Zoqx9B4S6QSa0nd7VOSyugpjKT2pFYnEH0gPfery/oVPqdu
CCY1la2rVdChUreBVjPDv0rQxWhi6msW4G8NVz1UnZyjPM0butpxX96lN3OQPrpc9sV7uBFbyqts
fq5NXsyce2GXq5RD3XdDb9U1gluQfCCrpmcMRaDomWgLvZXbswwjedKlXTUmV12M/JqsBbtvmVJC
7k0bLFAgN98qsP9YXpGv2DskjzSuQstdq/xYHDUv/9MbFWnP+OpAFgHtVP79oYmx+z9vVH9//J8b
FQxTeKbLTiCp2OT9ulGRLwvCKFmoRBeCyl8IoYSDcSRKfAs24zzfH4cmzBVoojKmVwbROBzD/82h
KS3w7q9b1bKN/PrStb+5XlVzrIpW2IUIWWJyP3v5O8+VyFOazlz1tUh0fIRUvxCH2svI99vBh6ha
eNosHFNNPks994u+D7QYbhxClrrz2ml0Df2JvhNLcDW2djo2sWUu3ZxERJgykDYC0dTpq0W+cDP2
FByVk4ZMXmrxJSMgU9C/9A7eSHPX7VFlVNIZBS0h0I8V0Z6GeMSMD7lOvS2RQC+LyNV6bYWH65aL
fMW7H4y2o53JKvgozSHu3y3fVM5qBraZqZcKdlzT4+oa1lclDvcWgJc6zcDLNURydBSDYaxR9n71
SVZerBuSkqm0hxqqaJ3C5etuLR2qCvFeKckDaCp93tAGo+s0+sDE7vhGt5M0OPqpIDycUL5h6IFa
1bVPeERAnPdTe0eia4709Q+tMLuQV7e63nnJrXRKARZGAvV9Cr+a6P4+WtX/4+5MlttG0237Kjfu
HCfQN4M7IQGw7yWK0gRhSTb6vsfT34XMqrLSWXEycprhqqiyJYqURPz4mr3XXild8Z4UFXbLgdWN
Re+eNuhkpPpz7DDXkjEqrOPYPKHEs5xeFIbLNN8OUqajv992/qGVsGbwW0DpjJ+bgvV/B9Cq8n/R
nP36+J8XNTEeBPiBrZszPufL82f1oVGOkImJCpwjdJaj/bv6UP/HoDxWqU91C7i/TFXw5aJWOBu4
pskphY/39+JBDL61P13UnCxsdaiAiJ+ZP/5FchbJfhB2U2dtlVYnZM0wMcFlNYyssvoRoY1UtQGb
VF2/YZLZaRZmh4x8lTVvnz1pkW4FqIZRMqS20sI5JmgLQt9oWaOMxVztqHRxaC4RE48EdShFjVrB
qG7x4IGNLfnMKWt9nDb5IRGqfaYKp7IozlUj2P4clqvBj5rVZCiz/GltJTSYXFCW/tlrJFohFmWk
0n0LsI9pYrlMEhX1BGHKC/DetpmjBmuym2JxlZtxtRBjZRHRDXrxKvL8G4/k6ZthlZvjU10od0GN
T17t3xvPe9WYZecahUaLcNoslafEapaZwcQqL4sNKW0oSaezEJ/qcDoWCG/CCO9njGOoZiVCFBUl
DUuSeF6WsDSxWJ70XXjUgh8pKxU12FnzhqWMehBA1lZoDZkCpliosr60WMp0LGcyljQZy5qeyXyS
By7LHULuCYfWog/pt/WOFTOu9fMqZfKQwVuTaxoWk02MKWihqyfRytcjdU0JLF5HqY4cJTTDpeIj
UQrBl+QyQ4Ae4OdUxag9Ui9eR3IGZoUsAFS7TpqObwLb2SC8yULoRpbsejHCM5U00tjyl/Fkyrbm
42dWDN0N5Q9tkj/aIFxJergtEgPb+2S30MInOJtjLxySUAtu0NCzSz7fKPp+gDpjZjqFxtUIypNo
VPem6Ddl6BknaVDdVpnwy2S2SojOWo+Ma54Y59RXHmEZEbmcLGUUizERpp0pEf+Ee7El/6pGIpAU
KXMREsACbP9F6bV2w9xiyJNVy1S6FlvpH933c3YQTUe39Nvh81clzNyT/NJr/fr4n6cdJGIIm+CB
LXCbPPDnYUe/rQPz/Fnc/DzsmD4QPKKpykwMnuuOL4cdr/ELa+NvVTAm39mfD7uf3/mcrvCHwy6o
G6USBmtbBMOaQA/aDbAEHXQhwA2erC3TPmhxzuoHvWtW+mgt20Q45AGcmFJiWGxwcw9h5wXAkMZw
UQZleNJypDZF6rIkZioQkRbEZW3HnrTNWOE8TbwdhezUKcABeZeawBc9Lbl2vHvLNKaY1h5+Yp0N
3t29V+OIi1Lb88c9c1+3TCbjpOnthjCOe+dVJ4xgoc+Uu9Khhua+JSzi+XIi8T64TVxhIldaxxU3
cOWVXIEyV2LHFalzZUbyR1dnborUNvYbhTB57vuKVUMJzXQNrGWIVmaKC1sAO6ojmW9HCZy9UGJv
1PZjldoyiAZVeIwqXjLm0N5AnDJarBANH8SQUqBdEuK1zyIUF8vB62XbFCMoucmqMqJLhsI2r5+K
5JF0DEUCk0ROwqZGFtv1U9pYrsA6NfXeA9H6YMFpl2O8acN8F3fjMq0sty+werSbctpBSd+OsYb7
8hoZFXgPnxl/3uoO9wp5WCQ1gc1NL8JfG0IOZEHINlLIzqSp14oYr7XgaGCIlrJbPQ170tZFFmBh
e6sJcpHGOfEAnEl1HoLQrlCeFLVs58UtRIgam/S4hrTMaUXzeekjrAJCU3S131W1dZta1Q0UMVpz
o1jpKcI5g1ozIc4qYe+lGq8yplszC580ld1c8yMdcFmXJlN9Y9xkBrlu3bBQkFyTDcIGX5AXXUI2
6YxMJSlPYeIUlXY06sdy7DnqjE3XSvc0PmEEFM2JaC99kXvGMgUu+c/uzzRKLpoe/pDA+WVYMgfB
/Osk+3fmkvJfAuDpsP7w+J+Hm2EyJSXjnZEpPoA/DDVFGRcAuS2McH5Xxnw53RRimkQyPyVFNLU/
9GfMfrA4KCruPwq+vzVIUqRfRkm/9WdfXrr1SymXCXJLZkrJZCDcBMV0TUdQ5uUc6ukLRJslVc4k
P/dscUJGRzC5HJqmrc53yCTAZDzM0hItQ4M+zkeDpiTyTjHjyQ2kAEQATAylldwxL1GXyQ2WL+W1
JF9eH0LibgefbgM2VkYIoxtoTbkT5y8yzB2GmFvAFALvRE8mrMeSSyamIcloTIK5QwEwnS2HtLZl
mhcrqVf1WHyryuC7b8L0ockRchCPWuPkSrwLgslO5WRbAlHQx+gmwTDMzaFyrShei5m/UuikWBIM
y5Deii3T1qLX8r0CzBtGPMxG4tYwCcs1BAV+btHToAkYKvqKKi6geyssazmlQ3Gbhno8o5w/KtWL
L+s4y+n+KlM4pEn71NAVdpOuHJsKD5evCofBE88U2ORF1XsvljllLax4YMoSkQGUUIKRHWi0Up+9
biKh/uO1av10sEQ2vVGU8gPTVg212VAb93hQkZ3O3j5RS5+VbJuOmeuVcD578zZ0xlY3xWU14pVS
cCbcSxIjmR4RXQ+UahEwepI1QOcoiamu2cc8tHQdhBeha1+i7DgZDyF+64e9qH6XxV2qnUS67TA9
5BoOsGy80v/Y1cBerhtWdekoouPzupetoHOfqne1Cu7FhDLbvaSzRsVMsnMplsdyjm4uNALkalQG
KCj14Du5oWu9nznNJtCzajyUcrIu64FVfVhtfJCvxSiyYPa0VVYn9sRrJg5jkSEyHMzs2bSmcQWM
AjBbte1IsfPzjiUoJj8lJOiickw1tVsGiGMF3EPoXtv8kCeIUFIkhL4Clh7mNjdGBU0HNxDXC9Sn
YDTdtsvRrnKT86EcBuYjzp/17ppl6qtCsl6nek8h2ylIfNXspleax7zXbaXquSnmr+kBK8hgIJ2r
/jNGQdTW6BbrfKlbJba/8RR1R1qMNyakTjr8sNT+uUPN3jbDekCWkfv6Szpq69ggbIYdMPuyTRu0
qy6/ClQAVirum65aCVGzD5Rdapl2lB4NvTsoVbHJC2+XJGehh+3P0MMQMK10s3PddzE4IQNQlzok
Pgl3WUvGdt+My7zYZPleARetZm9pgpcfwmq79hpwo59lfJImnVktGm9WtL3yHsXvdV+uG+8Sei9F
eJfypHZTEd1Lg+E3j5Qt1RJCc/ElSaSLbhnNEgHcIuQ788mhDZX+lsbFUY0Ofq0/pLjlNq7ZU90i
icUuKiYB+8RaWkmjiXy2u7eURV4komCOvxeDJW7REmhLJQgOeD+RmL3McaqBvOK+bDdEsOIPXpei
m0Weq5FH+Q8fW+js2AxudODw1b+413F/+nMh/8vjf97rdInEQpEQp39t4n4W8txaWdGx3SNIkBno
H6YWkoWDjoR5Ekn0ubz+WciznEGTOutH51vn35payPNN80+F/NdX/stGQ+CIa2JxtLb+4COkVIz0
NhXZdz0pw02ljPGlVVIDuKMfO0Opm+s2xJzph2GwiYOhuvhViaghqxpj6dfUWHFW4aRVWIhoO1P8
hjoFAku/9ImY0LvRKaiqBKoriSqrbN+H4d6wBGiCAHKDsamoxmKqsoHqjGSajdF9iNRsEag5aS7i
MuJEVaq6gOoup8qj0ttwG4FvQvmXIZaH+2BRFXq5v9SM15RaUWBQshhzY60r9TanmpSShrIyV1xh
EG4G9abPTbQic9PHVkM1Wksg0ahOI6rUoriV1Kw1tetIDdvIZ5OKVqayNfGPRS23zB7FNi76AUzn
zaQW1oOjSmUsUiHLVMrVXDKLvQ/qyshuQePL1yKKI8foEuprpRN1QF94mufiu41vA7V4p+vb0dwp
LTbefAFx3TVneiD1e+inm4QFTVL6n0QfMGHh6IADrT611P4jJiyGZgfBoidIHqr6lNMn1PQLxBWs
yEHhzifZDGoPfRcvW4rrij5D4xen03fwk/QkYMjkQJO9QlrzQ6FHmehVWAbupbl58UVxE/QcT6G3
VvJEsvVcYXigV0xe5shmIS+bS+N3OlnebbjofAMlnDXS0twt01XiXj5KWRutrRa2OCJaLNzdWkKt
7qOz9CamQgBQawmnga8ghoDDFml2mb6b5qnCE6D195zbDPKlRalgoEfvz0A351fFhg0x31iSNUay
jNJYULKzkRfUG6lDk/3RlNFe9qEPTpgFRdjhXfiDtJ4FeXh2ERaI0vR0wdrvNS+iJxMTcgNmwV/1
cJ2YfZfcJDMNTdqYawTPTgfu0LYhj08dtZln6GuJYXgRYM2qObRLpuRJt0SNyinsYxSn2ZI6+AUm
sANkO5CrhsDxhPw2KZnNlB7dvmUcqhSEQziP6CeNNzQO73we3ofY6WtfM/dNgDxSae41c36Jeb9Z
vqpM/zO2AEQ3uaRlf2gJpBYeE6QIhrJ5d1DPfW0kt0TEzJuFZN4xeAnIAdQ2GGZYlrKWg2BN9Iwz
NhR+cV64FfEEEBYKOUJd6cWbOgwK8IuyubYKvHvEZCurf3ZTxKiZpChazr/2VPOZf75R/PL4nzcK
VhPo/RneqL/lRH0d+RiiCoWUxNl5MTXfDn42RZpGtJrIZNtQyGX7w8hHYQGmQERR/5WA+Tc8AZI0
789/Sj0AqLC0+vnSuWf9ceRTjUPfWqNsbiXPV6ifJyqbLCUE2gda6ZGlpsXDoU4JIUhZgyo5O1Sp
NRVnsLi+fR0tXJJDYcgHkGqZ2RFDkSWn2kDT3oQSMScThXFoxaDfhJqSXQlfgkxi/PMQo+AyV2FT
CeWwvsoI7nJ23iVCXA1rTBzeBFl60bP2PbdCmPpskOxWIKJWLSggPRlNvCxTGVfDpxmQsJmbTIsY
qXPEExVAznzRYcFq2sJGTBUjUAZI2LEenyAWWaO+1udZvcjQXmB4nysNk1+lccXKfAurJzSWwaad
h/1GPTJYyBhZqUy0jPwseupGnSddESOvgtFXxwjMYBRWZnRmsnqQIw+RGxNuw1NWoSRhOZcWXUVN
LnEy5qajdriaTbJsWABa4re2VwByKcuEm2ww323z3+67NMvceKekuvSB7iOpbeF9i97EKnFZBkbk
dPMtnJwdHLLZGG6SXrRsWQ2NtaWNMmfDUG7aLGJKTG8bJpotW5BMi45VYTV4oVul4Ws/dv9sBLLJ
ZURxSBGusjn+30ch1qwb+WXO++vj/33Vm/+jWjoFHWtl9uDsqn9e9Ui/KEgVlaXX7xPgn9c82CL+
mZRHkQTFuVr9WR3KJC2yepMZlCDH+VscBc2ar+lfrvmvL9ycz4QvO620UAlZbnzsyNU2i12gdYNw
YbexIsaowSwYUi8I7YsxnANRX4Qi6l85PejN6OaJLajvViDuMh03Be9xqg52R6QhXUfjlj36C4JJ
/blyK9fIDw3p1AOMBnKK8MzbPBdcPLB14WbgaTzFNfznwrcjyDQVa5ADH1WVx1QYdttQASiPmniH
qbIQd79lIYTfYGEWMnSvo0n0aH4Rjzn+QvHYB08G7nh6fYwNj/Fawu8jGoXS4YUDyiS8tHLHVVXi
3su2/EvPJYR5wtsUjFE3KE4LKuX6KJPrjFqZ8wq1/sLC4cjmbKgA/0KRCXmmtlpSEVTeB8LYCYbB
fEzCgw2kG6j+O0y8vCB+RUOWDT09owMPL+lod/mhO0v5W46IyIOx4kkbIYxsASiALongjSE4sLbu
+D5RlKD0FrzJEYeGZjhyJqpjQuJNbT9Pp62Jz1WIX7mLBgttFoR+0iBmBT/L5/Gm2gv3GtdrRdZQ
QQ6FfGIAQVlYLhTEuzNW08bA04hLT7/39St/TYXVFB2Eil39HhpjVcsnNvrO/GRGGR782YqB/L2P
rb01ffORE9fNstJvAUW7uFfrCM2C58h4h3qXd8VqIIhLXMQuqGJOHciIi8h/xLAbQqyNe9EWwb23
LA6fQ8kO7pWDGv0qMZDrC2xY+/I9OBSUae+tNP9VCe9CoGAkOTEe8m4y76LXYC5mj6iSsTvo6nuL
3B2QsTuuo2fBjl2y0NcisyRa+5PyLH1TCD8il2lyimOwG1bdMbniAmBKYjbbInPCdJYqQnokJklM
bSNN0I1j9pZ6N55iPKHFVquIe0owTfNWn4DTaJ62eIkGbj1CZMfhatDqw6jYog6VbrqYUfTW0qqQ
NFQq56AHMsz7APD3Lp9YAkhEGeIJqL8rMq+aF/nN3xlEseeL6AxqH6mTfilxqiAfZ23nIjaG+mq9
KOukRLOw4FxPtqbg5McZ0yzc/GMK3TFxM4J09gahW9rOQlo5XmKHsfk3/QeDdCd+nhbv4Trdxls/
cTo2EiiUiUxZ4lhjUL9oyAgB/n0xeKr4Mq3j5/h5ZCLxgv0Y5AQzqaO+lQlscuf8HGxRbrZP9owx
l8IRz024GO/Etol3T1+8mRfuue/lUoU92y/Fi85ldgJ8cofwcedJtMXkTra2i07fNZJ9ALisE/ep
YSgH17ba1Pfh0TvvLJlIyXqqNul9snX+m214wlPrFBsJyINwjJ14PYEtNhb5+jPY+nYNazncqc/q
0lxxciybW3FOt4TVkNlhLPfGVnUdbL07qGxkhRxwYS2SJ9ERgKmQ0zbwjtHN0SmZIHZVhy8YK1Gw
FZJ8aSWf4yUpHz6/8JnkGwOkBXA4/oC/3aasu5cFrj2gMP1NvfS6U13w8r7Yo8gYDqDmrSNwgV7h
hFb+FP4YzmZFE+vQ1cAanZIVWRcIbDEwae/jyDOMvl0Ke/AU74X6QsvGpDFFai7TcTyJH4Z0ad3g
TqKVBH30x/jhP3m+I9f8JP10qVy6LbEL+sm8ebdiMeDFTpzmyhOFr903DMD33tYfjeMEvCd49+2V
A4E4H9ZbdEROl8NRdBuHC20kAo3pKD5zMHLZh7+JNyLlSez+oxuEGfNHa2Ayo/7LSZI17x5+LRV+
efyXUgFuEhMjrHF0Ckx+/rMTplRAA064t4Tme1a8fW0Q0N6iitG0/6TPfikWFPhQBh+gltD/ngDG
NP5bsfDlpeu/7IRb1c/VIs/93Yz9zxDgEgtwEFfiqrOth3CSaqg3J3llPkcIxN/oRWGIfzJcdSpO
KFwY0sNbQdrbzacGkm9XQ3O2IY0ICDUMMCj1xRqmki8fKoSUBtTQZVzs4Pd7zRVc0qr4RO4RcKGS
G4NG5Ucj296F600WD8WGWQw8Ii5l14fVXRAaBlJ4kcqL5oe/CZfqZtrVB1FxlXV0ikvSpDIQKxkE
go+Chntpfgg/ZMgj0IYuuwev91NxB45C+Kf3ehsRMZMt1V1aOkjTtoJLq3M110dtFZvPeLdgNBCs
yMbTYWJDlMnMW8g/8WdtBsd0X60tNJKtcngBbKAvgGqsVTvSd+2DTLAZMyXUR4FQIZYbNDffw/K5
e2/m9ABFetbPxUu2xkJEeNJTs47cp6fDiTipw67dyhd5m20qW3sa+w/1Wu8iyGoMuMk5WClPQISp
UpZoaJfxy3hhKHzqnVPzIq0ZbZG+Kfjv+RHk3xw8GEObJ15mfJ8p3o3dkv7oRNAdxjn7QPkgiXH4
qAmGC5bJPtvn5YcAd5pDX/8+wC5n8ftQjSNkhDjaVh8seSZyb39E+yB4ljbSWfY4GB1hB7DPlctl
eJW3DbEw9UMnH7hdFsqyjV7Q9kj6BqeJXfU3mq+LKDri+C7JR606pdSdpgXdYZKOhVqmAJh+eJor
jm+oj7EN6mzgETU64bjuPlVHZLQOMlKxIWn1VzxYRbuOhBV/mza9yCG5aEXHu3fnCmx+bZvfMMuM
ucO9qnC7W3FSdhr7KELrZiBRZnPcU7pR3knEG2AfNdy8PpfyiS/l+Uzfd+Nb1zo8XTK4OEL5/zzl
/KwgQKIt1t3qlb81e77ItNH27bW/siIUk5X+TXpixhOdWvx2+LQ+DQScVIjNwbfOvMr+Om3i6EEt
e2YyWGVsCzEhEQe+SPMXnsZyC/xbTy1Vj+VGDzxq6/5q7bgZv4jfsQj6EJWkBcx2ks7m62xZPEG9
X5OUth0+u7PlTk8q7vhjTSYlxNB2fSo2yrSbX43+an4Ty9048eLDHYUwv3o3Yvk/09QXQXsRUFyv
T+Y3+LwM817jnQpDmS/eiUufNARrl+yqYhXzCHEX1EeJl1Zmdwawp0AZrx7QxymcwSsy1N0fah9d
KENzyhphPHTZuTaeRfwm2ckyj3p/UwLWNyNpR/F0DBCxL6LmXeU+5B3b6mIG3xJjN7JWrAgQZZIK
hClfiRScFiRjO69fLXD3tzrHPYiIotjU0qfWCiuBPE9uiImnUnfDp1mmdqxOGx+ZadWsQuAyoEKH
3M3dZNdEj7aul17AjC5RoWUdxH41nokq1HJHSRmodW4M5LmOBKjTzSJG/PoEwH2ObizW6cN4pkRt
aHsK5VnDhzl+mt+e0sRWPFcJsTJmUDdXJXNTfrel/sSblZ+84BENux4+9ero3fkZGuq27fGMbXAd
e5uURTBAS/ToGUJZBqwu0YBze8P4/IWCn98CnzJdhbs00T/ZRYHB+onrhzpcOtIDxJi666NFE5XS
TFU/jO5t4J1UMx7V+4cHoTujBvLLB1MGxdtrTmYRP2ctM9TAopvQyoX6unH4qGExibSVmpk67Qut
0laYP5+1+ZPgn/qz8Vx2N+VqfTPRzajR0oRPWY1rrRl3UfmOlS7M4dd7MU1i+xRKt2YgGC/Z5IN8
juHFMknS0nN51iHZSKztFvi3EabMLnzsCAtfWNADnTCYr0zyhSFrY+h9WLxhv0XHOUKNZC23WJF2
dvBvyYF5MrY20VjANe8kF6yW8pq/5LsaGhtWPlASEdWmQYpKc+bdzo9fL9eSULmKVBBcJu8VfmIR
HVbd2gOSwKiz1tG4RmxpGgNJaNg4BZjf0xOpH8x6kWMyCY+zu9qfiGHVeXO0dA51tC1wwp+I8IEF
wX/8FxyhvbEcx0OmAY9tGVtBkVfY6fe9eaaB9QpoM+aYH/H86c/y3CHTlg8FP3Cts+e2vd9awZ7i
TGcHGq5LbhrjBqu+iRHBJ054lVZOq61zKP3GQfqehWshXsm7/KTATwfuxDYawlazalbDEZg9v2Al
90xMmoDg5HyL0aTkRfWXiq5yEt1W3NZ87wGGWdUlxnhKnEnTSe0p7oN/NxqOrsNAd8+hl73i9zXL
Xb2WpJvUrn3Ytf3CfFF3+rv6Ersl+X7FlmZKv4T3fgs+1pbf/BeW9u/s6mvJwXE9RzIjrCJGFnb3
UntOuHzz/DJpF09bg2Dl9tANB6w6NcKEa/dNmLmy7JXg9IHrmDEc3i5j2SRyP9SAlAIJ2jT9Wkwf
/XvUXondpZaHBTVxluzBHr/o2qEdXjDWvgvW0Rn+2dMxS2TqZIqSLut/GV8uKX+eif/6+J8lL4Yu
MNyYC2dd91cZpInjDIXQvCUljfwXI4cMu1u2RNn8TV30h5k4c3Io4UjCf5ce/R0ZJMbJP8/Hvr50
a5ZJfpmP9V6cek2qAaCzFg0r9lfFfrfc7qztxQNlBndEtyamIY5djoRxHh7pxEMQATAkrw0EMW7Q
SYUOmws1eRV2mX8ebula2zdnfckRH1rcs0cO4Q1lQvnc9KvqlTLFu1s7HknVoDHsOQsAC+V10N1i
yy6JZEIL8cYQQIDuZC2EmyhitKLo6ukVJ2EhPXwoM4nNLTe1dggHGGBN+mbDLEpMHOW9glSZKMFK
zQ9jETn6LBGJpqVMGksvj8vrlIGh0yB2V7V+LcRv1XDtZdlZ+fAuy2UXywB/Nda31PPJ5yCBNLhS
STuIh8LXUj6CJ6yOJjmmwMeN5VE6ZE5Ep3Di+CPxZlfpthzspmd5V7ATswNxpSLcfAbPbZziD8LR
791FRr6xpRcXduNqullrYEBUj/WKQZ0fuJBlEuogZDrEhV2m03QK4DMvYrz8i5Sqc1wJ+xIgoEf5
BlJ8KdnEqzrUtJvc0flj2FjhNjD9bRg5a9QojkZ0UvWRkPj9IR/Gq//O3tFo16QlvgyvtUoN5K1H
qAvadoZ6U3zYvrqK9Ysqn/i3CLDAWPDj+Wc3xbSgoH1NGWOI8VeuEC74PzXFvz7+5wkhM25HF8j/
sJ2aV2P/1lcwWgdRjEEaG6yk6TJf9OcEXYb9z7z7X2fHH08IIMTKHCcw5w7yBf/G1mxueX+dn1sy
2nCSDCVUQ7+0xFFZF7lqpv5OfssixuXpfZ63DsYRlMTpy5Lh/PsX/T9wps55mDX1//u/qBz//GRf
f0rzEuLrYRRMFmx2oxW2nBNeWgH91ink7JDqVaNZ4YZXA/LP6dkMb9PVMsW3bH0KzGyp9eYBL/dc
bzMCtyU5ZM2xQNFpPBRQs6/xSB0EivS5uiUSco+HoccUwG4zoWXG7bmog2dSOVQYVgtMl8Z71zB/
XwjfU2WpvelPRDFnjATzvUojL5aL/kw5iFyCvzaG6yNMe/eLW+RS7tLWNE/jHcmEOumripkhmYHG
AydlOJ51xqPVNn00auOW1zB3+CrNGmLDot6mzngARwGrC0vJEnkFCTGf01Pd3FuDoBX1VEB5CMEt
Psub9pkzldlhdOMnIpLrDSck69FskmOCAYOzY8ugu8m2ZAe1yjl8HbyH9E3/YD0Ye83BYz7c3yrp
lOwmD0ngWQgITvQgGgI68jhgEVRAila3njt7YjMXt9gCofGCM27i0f2pdJ+hHz9IFrI0ZIYuTrh4
JpBoW00+Jfol4ARpbKtefPBPE2xZb91w0oyv0Yu3NwmZJMDnfbrqe+vbAEnqDRUH4ckC8cXeJmHw
CVmH8G2ieRyVVPDWHiEvaktIyvyZw8WrtX/w3G7bflTV4mPOmVcOyqE/h/1S4MagLVn1B4FLi0Bj
kOxyYhTXw9Wj1/GmHT8Xfd9fk1djnXwUxql49e5ZcJaVFREs5UHZic9yueNuZDGkWXTnnE3BQnXG
45sOwoaFrroN5COdpo/XN3w98SFym3HWgLP6rAqnWRN4tfHZjyaLMtzJfbmUdAYnIwHoybZLhaM2
6IcC1WmlYS8kr7BYJMNJZ9lkPDMM8dkstUX/qWXHxlNJkl32ona0khe/0Taad873EyARMbLHALyT
shlSVtM2Nu0zz8u8m9zb9mBN8xtUftWO4ianBqX1ah/Vj7bayOZKXyR33tqqdPfYNAR29yOD1LQV
Ty+9XS0YNGUL8oHZbCwTgGpbSEXkS3EnVW2PrPWBbGvJQZ/6XM3JMGRsPiXAeMwa6lriltpHGQGJ
SVdCR/YWuZVz8gYzDGwFdfyWThCpfiRjOo85Jppz+NrSYOvVSUZgw0iEwcipcLL4hkvN7uQNKLpU
vnP1Eyuke2zvX4bUSTfhGfJvB8U12ZWdo3hL+SxvGvGp2/YfXYBuf6G8cRxk88b+OOPSpJNGRnpo
S+Mbm7iEFDVHXkoPgx11eNcP/g81+5CYPaSn+MH7nDt589pPrxE0t+/Trb8MuFRZjIzBUy/mICob
ewQmktkgXuYV3DxIY+E2r/O4kRuho6NZXcqomgnymG60MzC66CYUbtLNp7WW0ek3Li1R8vDDDdmk
DVcFcVv3IuI916/4+PQ5wVBfIjpgGhnfWSkwY5cvcx5qsWygnAdw1Zyk3HhEo5ioel3TSQiU2mgi
SedUXMYtz+7puC5s8oqa7cgSoV5+MqrRNxX0rAWgIQYDuF7d/jS9ebtnZ7mdNUYfSHus73Qdw7Fb
JY7nLei2UBXfWMyvzXVPotZwTD94tPW9fIXRspUOTB/iR0ZoH3aW0g7P6AX4aZJtYu683fxJ4226
kRfG6gelGhfCtW4+fBI8oN1Gy6RdkRHWU8gQaiHZ7aWs4XEgWm8/45eI5GbtNcKeAjj2dWTYme+R
OHUCb3VUSwv8Xj1n4kJwCdBGLrzqLtVFfCsz0iQOBkQDbwcYnovvlFarcR0SyALWWlrAOFwSdZTe
QR0doo3snQl3sQN2pUNU7/vPLNsqJqxkEGA73WIhNU/56hWr15J5mGPIH7yRBKDR0a01X+b5D2MC
TEO2QG1HeUzjaKhsOw5UZilyigcr4uKjNZbZByNmyw58ZzhlYN7Et+yDdRyxb1g/gLXb+rNFaiqx
LKSpKLdgL77xRlGVFXOEfqXy2+YtwytB6+R9b/WnFsQkXXHArSw/GD1SW9Y62CxlD9rRLTJ/sEFu
Xqkzy1wFl0rjCFCaQUktkR6bsIIKL6NymP+mqw04LBY21Yka+ZNePJ18t0ZvLXvBP7xHlCDZWHM0
BBYOarH/hZCjIln5LxXgHx//swKktJw9IbBJfnO9fa0AKQxFUDeWaYLO+WMFiAUUSdXv//plI4Jn
ebYvU/ihePpbPhL5v21EqGX/810bc/v4pT3UNL1PhakkgWz2pw7pgPR7QHnjBIX3BJL04OdZuhkt
Fnd1KHtrrWuZlmficBlNQt4jn0y/ijglO89b9AXNZ1tQRMj47CWmiUp01RWD+4+ByDaEodPf/PQu
559JBI2riZZN9CkEZ0W9e0HFeXftpPMoOoGwan0EPSg3cFBkJvoFgoDihFF+Q1CnichKpzs86c1O
zUH1wLTKe+buPFPpuzoKDDy/KmEKYv2tIi1+Et+j6hjoid1p36bstcxHW0060i2v6PMhRL0r6b43
H1MQIfeEkNjcNPlHrR5HWPODMjlyiZ/innjnMkmdQTC3YRDMiX2lBZXvZjIzjZlRgnddRNiSIwJ/
1ObH1AW2wry1B2wCcZBpqOlU8auv1ehBXyuJ4Cv/e4o9LKJ1ztkDT+FOZAikMfSBA7IoJeiLw44I
zTDewxmauswp2u8+A79S3yfCS+5xtsuc7tVzTfumI23xgdESDTK2ZC4Aoy3TdukDKfHZrLd0+VAT
/fw68D0LKdrJrejfuhDAY/8pg2zWRMSmFNTM06VXi1AlzhxFwFgi4gcxaw5EhZCdflnJ1lLUgZcg
KauDBotN+YGB+Dov8i59omMHl6Mzgg4wp2Ox06m/taBhzxuSQ4jcmL0CGlvtEQU+VD5l2IZJ8dy2
hX41CRqoA19dt7rU243PUKDVPR0/S0fos8z9fdSvo0LSdNO5OpilsmM0keur7v9zdyZNcSRdlP1D
HbIYPKZe5jyRzCLFJkwIiHme49f3car4QCBTtbZayaqkgExId3/+3r3nuvm6tW8NT10kJHYkBT8+
46rsTX4kyZOfB+sBAG+xsJFuFHauEihli03lld7CrB1tyy5Yw+b5kY1s0sZZ2dLg03KuAXobTmhn
DeRpfdMdxr66imAbTjXxKM60szLG2UAsV8aQKMcxtVa+514ilhioELweTTGGid69gM3agvUNh4S5
erjqqvMusJc0SibO6CozNzpSP0SvqxEQI4RwK79HmZPGYpfw4WoUkpRsYhJKGqijrzYETYVnAe1G
6ZayhotqCp7NwN2XyG/8hPz1lL6hwwN+QXqSXa5CG95LFgenDvhUyDmWc5cIkKT03dCfAfuhTsrL
KxNZ3yzgyqWplPqplU87x9WtzV89LH+5HVsuhj924//wT7smV9oPw/KPz7+dCrpmuLZBdBuMshck
xLu+gA1KxCGfSHYQpbHxXV9A4JEg2gj990ffBZo6C1fGK1HtD9oC9BF+cVeXfYF/37klZ+nvToYS
KIOVFaGyK51yWTnx2nQfI/fBVRRvnjfI1ltv4VmXYxcTVd8Hq0xrmdtZsbvPx+/WiH3XqJpkY4/P
FYk09XDq8LsJWJl5mZ+naMXctKL+S4KVpEjUkcpdB75rDNZUs3eeQyZgiAgqahiKglxTMpIJILRE
8XEcdKr7slQPCauspFIuEhlyy1GEiqC68grSyUorcOcN/YZZlbfcie2KKblVFKjtkNOXQKAE3unO
fwoTi6ELUhM31bBrReCR4CADPiQf1/+m4AhxGCWMV01TbXRUNMvx5ZBM8oZGglwcU28zWY2SAKKE
BRAf49PO1Iht1+212z4ZE/E8yLFocCh9s+gVJFQxgzF4n323VxP2RetGF9BO7yqf8JuMyj3fNSTx
qIgRBzxeAU1Wp3ONQ5B+HUobrvadSeE9sE+MSA/LIKELeRuQ25CRugv1uQyubG8fe9MiwEuOmzBT
6cVq2de4xOcsvmr+1iY5uA/CWe7eqgrQugSdnbgailvPQySUeEzkfFITeTl5v8qJjph2Lkm2DlOi
CeJOGPCyx3rf1A7s3v6sbdEpZOHKHctNQTWQDu2mVe9Sjw6zM8xR3s1V4V/b7JaWB5xTIRRRYzYV
P+Z1gMSaStra6DXJj6IlW/HeFRFCS2ZnIZ+2inygdI+Qzw+V+nve+8MinkTm8e77FqODhWLrL9+h
pAMLIb3L6OA/lL+apNJ82qF+fv7dDgWdymUOodqy0/iOZ8NsQxUo8BFaS2n/z84wBiLwb+SD7JrS
mvxWvMr5Cxg+uoBwbcw/aVzSl/3VDvXulX9oXdppUHoh29HOuc3NGUpLALVbXcWGf/AY5LoywGoZ
PXoti0Jd1QQcbUhxh/aWk1RCTw4BwFVurTqUdekdsWDpFYlWqBfRv+4ad+0jyCFDd8ALZTOA+BGJ
eiWLATz35BV99zVvWfWbPkaX9s2JZDgG0sz2TOfu1urnEZj/ub+e4rOQdl8VrAgqtw58vOfI8meO
fhxRW4KsG5olIaYKDAV7b4z7HBlFeso450n8XbrLAcVMtlLrp9I7dY+hfo5KIbdueu76ZnNjp/Q0
YT8xYFaxA43MNYfJWfX8yaAdJYMKn8+pVPw905xB+GDdlExIHFHt3PpJzUg5Dpd9G1wn+V2LZWfT
b+QU6KY5HlX0rdy0PRpEqEcEQc8musN0ZcyNZb66TVfJMrmMdsHlOJNBHfEMUNZDtU75J+11dekR
K880w4MoQeMkvcjwluuuP9Nxz2qVRBqgvRzcuxAnt+eGAHyX8wFRQnOTWDchMLDBWNvfC0qxfg3t
ocR7bqwF70LlR2N1p6iYa/ESah+dCyLNbaruaRkrV2lPxNVsvB1ijFCrSJuNZ/UTRuNyOKF5cJvV
xKg4XLUaEu+dyyFTmca867dttdacZbgKlvA+aKGE0wIZgXKYvqHs5mbEb8qkV/HAbb0ggSdHNnFg
AossiLIaa1yDuophfr9DXEV7Ydz2iHz4dsqtTfeUODWFTKXbPrksRjQlnBzKM1+kYIhkzav4qOYb
pFnB0j8hRG7CjeGctwCPhqW4t1Tu82tQgvp4PhDHcq2fUco1C71YE9vVbhUdUNjCsgiAnzU3bjIv
DqY2E6SbnXkDVpEZkoyNyTBswEt/NUFhXvFGkoVVStYizhN6AWlIF1UoC8/QLhvubX/5boouUtJD
hYor6eWt/hj+r/+U/wIp4cqN79Nu+vPzb7spXxCgLf0FVe5abFdv9R7bK9ZHG4zOJ5+t7Am820DZ
bUmZ/tcy9UfW2pe598fhD5ER/3u3snj9qcajNaFPuqKw69EtjKy5xk7XFE60CHBg7zJ3oHAqlp3p
BTj5DDEt/KGh1e31MmtPHsSBPJLtZAXmqmTaGeFK4NTG0trOhu7eV/DEKu6mKYBf+1immmBv56eo
OeY+GAZy57KuQQZDZlBGqeAFJ8/BV8Tst/AIlaag6CgsAhKeFbV5LtJ2byEsVmXag08TWzGXXciN
/cZJpBP+phU3wraXk10RwxJcQxHc+Gx3ZaqeWuxVocc6TvxZZVdzpUuYyhLPhthDs8qVi8V4ZvmI
8eyqIrB1TI/NMF50NK7R2XT6ozcSkNBZS5c5Su0NyTJt8rMAK0nW9t8YoGEEbRQUx9zzY/gO0ois
uHawTtDLG1r5bCDR6NWDUpBX6WbdxtC0y3yCXZi129Axd3nS3Js9gb9lbN/YudjZ9GBrXvHEVhRp
NpMZJnBzPfShlZY1lXPL+F0Umf1D6WKDQHfS7k1DKSjZjPYC6+TfTb3iFmRKM6Jq/n9Mc1UuPx9X
8Yfn369i/Ay20KEyfnJDOQYmeX51hBx9rIlAfdoMc1/sUFL9/LqkDSKTVFUAjMEr9XLX+4NrmyNv
ZR/Gue/fufhQEzWDhkM4IhgJ1yJEmFiMtjofTK+nSzRNMDcSVnLNjS5nbbtFGu2GAo+0KYdprP9A
FLuefvikZrcUCTp5hmCjiAKITu4QeGdT8k0vgT9A2D8kBkOA7hqX137Q2xVlxnQwE5Ig+3qJqmDy
FHIjsT236KtigoaQZezChqiiaoTkMLF+0/47crQp3BnhlQRamMrBKVZOsFYRbbjUA2B1EYhYhsye
Rlts448BdZn4eLX0DhIFi2K6im0yXyqkH3xpO2a2GzKJpSluV2dhaCzCaW9ldBIH9TyY9GOXMWzu
YLJ4DCQyc4oXrdFk67Cg8El7h/xUbuTa0oiBCPzNxyA4CFuY3CfgFcFN//0xSHP74wL69PzbAlId
bgCaDiXp0zGoaaioYCThDfy0gPAQc/DpuilRFO8WkPjCPYRjzBL/NFL+yFDofgYr8co1NGJcfFT6
7B/aHnauh4kWKZj9/HOmN3LOIpJHNT0ynqkR9gHO3vhftfOaSg+UypYNvwl/9Dn79bqyNlRt6NB9
exdht8FhU89Nqt4w246enA7m7n4QgZR5S7fcRG6COqDf7qSYemjmxmJlXzv35nmlP/nNwcSFpA3L
6ZK5rPKd8Kliw7xxaxwJSlcxEhEJ3IYLCwlusrTn60nszVu68GNz1haMzMirtOczGtMhaqMqPmuz
q5kr4gLY91dvFdZiNZUrZR+rN2X3w+EKlaukNHQvFAfQOHMlMq/+7iXAoMWS+jwH6jJHxG/nQdov
lsCH51+XANnkLCsb/w3HCJhECry3SlDnvEKKw8lF9++DTYbxNYcIN33ZMOST+3qGCAD2/G/URQDh
5cToTy7WmvX5Yi3hsP976/qHstARnWHl3M52hV9tI6RhVukU80TxlpwV1a4Hr5wBDQ1GRWyCIk4h
9LnnXbMsCpl/oFblVTL5JVJ17cK14p3Qm2wRiJ4okOjUjBmqQhrZmOUtBhq6vk2SmDjpsxFj/SDK
7lAGzq7xPXNbxsNuSOPkqKMA0As05RWNrKSEyKHK6LqkLtOrGrLEzBhCdeOn7oMY1A0mmdIx0FAH
4ZKkQibySWJ2+HdgnnUVl04tVZhTZ/OoSM6bwGPkHChziBNc+CKpWpaTLfKTh0utrqT3n7lX6MeA
0uUsLPLLQ2mX2ygeoZpc5XQHI3Np+d+q7qpOC0hrUsJIQ3HMyP6bkpBheXimAtzVhyF5NoDbWl3b
cl+t8LSl2vN0bhT0Gyv5jsKpd5jw3hWx8ZVQpguNY7I3uMfXydchfqrIWgot5UqE4FqQfwB4zFa1
2xwqAs6mTCySClnkGOx6BxE3UuNEoX1KunubTfueBB4FQUKhN9+F1pL33WwCZlOq4hyCotnQ0Jh5
uOjBXioheULG1izyszgkLAvNgjSISCoL6S5MC23dnXmThZIQqpxKWbHuBfwrw9+PCK2ZuZwEbv5F
hFxZNDh6B3kPUL1dSWZgYwQ5lsTCWBhWfevENSEAKNT/T2HpxEJpxCNk0amoPeIJT4M27ZIQS661
rlGFJehn9D7c6erRartFlVvEDtI5+WGjtvq7tyqOaXpqIAv/P5DWn0fXQHV/fv5tq7LhT+P9/ydP
4+dLqyqIVqGlLhXVL7kv74YUJiNq7s//G3i/26oEIAHU2C/nOPfnPyh3eSWf6t2fXvrHejeLGl9J
uVfv8gxuoDuA/gTQOu8KdyFIjBoVY12rEDWivnoy+65d2/5djINjomefeOqZ0uIdrgFwzixIeniT
fJHf5o2VL5sYk4eqqPeigXuR21gLLP+k9AL9h4etdKwcZy2SIFtNFTPNziov7Sx4YkNb6wZDkb7W
iFvw3E02mivXwUQ7BGQloYEZIB21bT5vGAgHNi5fxM0FeqSCwAU9wiRM5nlqhNt2NOaxrsKTxUIh
4iVBNiuRVjSCUIPBhO/swxQTWTw9lMFwYTd3qYElOY4PHsTmZvQ3bTluksm6bCNTX9rqgbkIy9Aa
Fm1XrFLPpQ7xDgqjc0YuLRoV9Wko9Nsq4GqgZ+nKcaILL6my9SRzS01P19a1Nl6OOPnrHux9h69M
IS0ihGU/EMcRBeIhBCitxfEOeklx2SUMLoFuAbLODXOjRoO/KxjlkjTIPN8x5KAAGoFmROFVpnjB
kqwoD5Viv0mSgZkQaYMqQ07Xv0Ua2m0IxiJqq98NRIEYaGM3aA1iJtCWsmlb/ymWoGonHH4UybVS
O9mhqA2Myxkd2QbVWrAqwypRl2MMLWjCR8lJoSTyxODoqPMAAfbLcSJ1EKk8Ykq151cNaUzj9wqN
jsAqgIn3ljaSps3pFHbWzk2Cjl9COe/FIeUYSzJty90fcLo84YbEt9eB490byOsNeQo6HIc1x2Is
z8fh5aQExz+fsiX5b0dY7Py1Iqfj/amQ55rd3JYO8+v6pimfp9QAY/tgp8rJjmmwaEAFCVbsFx4J
cZQG68RN72wFXaeZ5OdJHG3K6XtkXDHgmfX4uxUt2NjKZWBuHGZXk1o/uCMFLXtvM/XLJog465KB
sjX5q/FJXEsYawCUpZBCrfP7sk83KI5+bh18ev5tL0X/w5UKzD83/pep7mvZR0VoyFRhQpzJGcFA
/X7gS5wAU12TebCtqfKv3u2lsjZlfPzPFOaP9tJfVn3v3vnHm09kALDLS9XZmWLpK8vU2pPUIeAS
2FsrB2SPdrI5U7B/WgucsrV6o3JvITQD2akbyixJZG/JcES/k8bPMMq4zdDyWltP002MPNg4Ey+D
CgUmgXXI/YUbXkMAy+oLdJbGNFPJPszv4drOwx/eXX3dZjOTsBvuTrdhvwvuJlAW/qGxbgRXMj0a
1uVN/A1kBYqZYvd3n/02gjUuzFB1OHB//3l17U/jPws2/E/Pv35ecSfgB4CrTDDWP7eKd9cUS+O7
2dR5r56G17OffhaESmlvkrdnmtpvn1fji3yZpsuNh1u+rBj+4Oz/5ef1/Sv/0OqyFGvKldbwdq2d
AQIEkGdF9FITc9nrKorldjIIHS606DoyK2Z9KiLqWAfBleEGz7LbqNBXpcv0rFEXTIFIdJNRiBAu
/H3h3nXVXVGW+wgnvzsoWwVnpIFcaUhPVrfnZF6kSXPeZdoMqhczlKz9YTVqSgBBFK5FEcNNxvHn
VrdxbB88mobU+7ZLaU2CZ5pGe0VtaSqQgUB08dyOrds+JP5qhFNG0gtIDkxlMwcLaJs33dYorJBu
ONKwpvle6zlWhZG806RqtwjzHhpFByuAdODvXgXsm/RcTZNGq/ofuzY75udd+8Pz71YB+yuxKcQn
Wpj5fhqCm+Rd6NAu6E6aDGV+2rWZcJMF80+T+P0Mh1XA8mD+w0Kgu/CHq0B+yn9u+MJGfXvnGo2x
9yMcvXQjbpyVt3Pb0sIJHQLGpMeTLGUAnbbMZEszks3NFnkf+c00PBU6n7ZiznrZCg3pifoj4erT
AJ9+H9ExVYKzHE0xXVRHtlMH2ViN6LAmNv/qKqfr6sjuK0oUvyBgla6sGeYzmy4tmlXcIh5az4Wm
fnfytV2stOIMRQDhTpdquPP9s1y0pxZp5jKuUT9HsiGshBohdRNZHrFLn1rHgI3s39zVbveo9uVj
4ov+WI01YM2xbK371vXJzzMPlVbcxqwzg/WWs+7MlxVoZ7EJrykH0fA3LwjqC5lxpEPnNdmmf3ss
SA3yxwXx6fnXBeF+IZSTjCOCyF5mlSyl1zLG/YKdjSLmFxRI/QtIGIQhKvBiSYvjc/xaxugA5nix
mHNpYclz4U+OBUYtn1bETy8dwNxPK8LuxpBAWNPepY4661RB/0VCWRPcJVtd8XfGqD848T5RxCxW
xifFg/NR0SYJSTZycGY0OG18mk11nODC6KMZ62tdyatMytgtKFCF2gGka9Wi41GsqxHtwFiUxjoo
7q2mcrdNTbM4V34Ica3knU4QOQK2UFPzp5YWFSWVsjGHHtcV2Rxz23Nuuq47V5DLQuEKUoCx4jT4
zrrq+2neTva4qwggmpUpGmxVLRByeKp/UWd5vm3bnh6wmpfIhe224NaFaSe2t0nBRbiPsT2Mas59
k4C/yTR7bBKu2EdjNa3KcfC++zl+gLIaHoCNiCKCpm7gy9PF1pxCWFd+oh0bN+8WWsSYxnct8E3t
hWLku1JXL3phzuMeyGUVHLvYhLfUwukY8ksD4q/i5pcjLE5YG8lR2LKL08UQ3asON0+D1hlwv6dW
wZNCkBLOlom2XyHlw4XjRsvAD5BvmJNnLAFktqe/eRlTZzEaRCbKwYZu4PfLGGnAx2X86fnXZSyb
0DjTNU62T751KVT4RHRUWbws7peTTrasX5evLPhMQoUhOv7bl/6Dqk4z+EofD7T3b1mTB9473Wnc
x5mvDTkQQ67El7Etk+J72YGxpnCup9PeI/imt8frvvBIyVLwM8dUSldeixYydpTijuYn6TYdoeza
uhhQwyPs9Pj0hsmzqv4oa2adngzNCfT7BK4EzaplNNT0UeKntia5HTbqGKNeyutBkrUPrj5sgihi
6df5ZkwU//vQafV57Y02xP4BjHObLSc3EQu752ZuVutkMCtkmAKSnHOmCI0MIuXcGug51Y0BClE7
KC2KHbpuyiGlk+7XxryUrfUBEokpm+2Bl68TUC9VHxubwrD6Q5spt/7YL1zK0XHWRxSSeh2Ah80s
VXoFUOTKParWLNLjcUr5HPn+tBi6C91EjWXTcG9wQ2qnUjlPOEAzMa58hU5Ke7KLYG6O9xUtixFK
pMCwR2rOGj0uIs7SJC7O3cSTC6jJMXFHVPL1+f10GkbjLqzdrzqTLk88WOO0svCPGG60b9J9Sv8i
ypvpqvPwGOPSoKFux6rzYL2MpvH/KidAKT7VgkbGpE9M81JY3apz69MIZgx3LZth4y9agXuqJEDI
ceyY36wocPBiQ+k4TWa6HnfrIGe/QyGJCq1BuSEUzVnVUV48R/CIb0TQ1c9/9x4iL1tQXA1hSdXl
7wZZBuE2n/eQD8+/7SEy7+1XOwg6T1oVNC50WhbvC2N2C/xLju28QWPfNhLuixihaIPw93L29Scb
iYrO9NNG8u51fzSbh1QpSprHzg5Lot5z2DsnIhbPSxOnsS9onPlXrUAt8zIdNdbRmDyguj8lUboh
j3hWcPtqYkoCE25r6oULGTozxbdDArPJFTsDncOqUKN46Uaa+ux5abQcWje8sUIcqaNAfKeYGv6a
iOisDsVCHJIVA4CoxtmpI64e86toIqYKglo2tovcOul9gDZ8OqclufOK4jF12LS0S2i/xAtmOt6d
mlodh4qbE0AK9nCoDEZofkbAXtw7ixEvI47xRtO3vgEJptZRaenWPoico2pd89oS3OVW7B2doKK5
jcZ7ZsgNhpRiZeE2hXYftGEIp6Y3l0MK+dKwwmc3l45NiPdjqM9FyA+ChA4k3QSVFiDZBxm8VWi5
QuUkEfAu7+AYEHCzjapo+KpbvVjFfYNHM/SiFWL6Q0ZIjwuAIssaoPfJvk7cKyPOB1rwGliqYOMh
qPSJ5WEDIzswk2HS9ciMe6yD7vGvXsiMfUnVYNzCaFj9fU1PcilH54fW5Mfn3xYyE1+A6Qb7w78L
9rWmp06gPEetzTf9RLER2Fa4bQv+/Kdr+bqWxRfSzrkhGBQGUsvxZ2vZ4K19XMvvX7oMN3lfFFgk
Mrj9INyd7faAYRhjqCmz2E5j+QXEB8x6a/jWe5zcURQKXOh5hQm7VUHM9YoLzi+ErsKFNW+M57rI
tpkXGms1dVe5nCMEnr7GXRhu9cy2ceUF/mpUlHnmSPOsUuE2SzZDkV1V4DowRCAHyfpLDDL1s92n
rP/GfTI8OAZFs+wzXOsG3kUUGwIPY1qs6FXuwaTf+nF9Zwd46kW4caLiB8Eq7VpQMI9VBGmyj8xN
PwwXNSzzWkLNS4k396ag2cR4w8ao23QSge6PZIlb0YhB2YKkTj5rq0Gzt9QuvR4M4j+Z5ULvq4hD
UOUQxo5y5zsSKn0/yJQurgakK8hReCqDwHpBxKfX6c4iJyVsIi2sFO4ilfFhgQwSKyNy7HKfSBNt
6EO0jRNf1d5NrbcN7VVEPE9LTI8xIhQjtqeBmRCdUqJ83MjalbmG2DtnRuPKEXrauhqys7WpY0fG
nj3GB8O+1pgEKS2VzVOu3MMuLn3sz7hWwoiQoEK9dGJzg2uP+038ZIwZvF9vkLID04iXhuUx19IF
amtNJ0C1y7alZgykRqOrdA+d+5h6P5ioVQsvMk8B6DChR7vE0a4TL1lq4Q8DpauO4v8v31OI6URc
xaAXWPtviwOhSaTLpz3l5+ff9hT8ySjD2Ku4vLw0gl/3FOcLWcb/E0LLy8Rr91h8Qfzl0Db7lc5L
xyunEYpOi09GJf9JefAr5zPv9+2V6x/aBCbqXwerpbtrUPyrJPAd6p5iNE6w9vZxGM0pNL/XzG6t
2DxOIkbOazz0rYVci5JgXvsAlcMitdaGtIzID1L4I+VjFRjTdZ+G8stuPE0/6YWARtw89u6j5x4i
PpqV/Izm8tOaC2PpyM9vpcTGshnceBlqrb0JZA5K0ZL5UFLnz4K0fdIqFyu0i3V1MBQuGsXeCZtL
pT8mA0HAEYauBlQEMv7mNHX4K6yKdJlyV02w56QyOG4vvS6a252HiyuwG2/mCh9wFpcHUjEWYcT9
YCzhwI84PyuGDfOGrJgotI8elEQyWVaKV96pZbtMOwqovlsbjbJKsfbldrqJtfLIlrQJSR8Szn2a
wwE1rgcK/OLQAPhkDm2cueGma87d8dxpmPns1OBcRxva9d1s1J8TwyFNdRTcPBSqge4xV5qtWzEZ
J7AoK67VmuwNlEIzTy/BTdba3Ox2deI9Z463ipRkGZf6SjWruSNvMfRSCh9mCM7libYO754rHsjf
9MiYoPagRneoBYp53T/aXryY/OvY3HkpBMJs3iVHDxiOQi0jMBCjOsfaYywGPNUxaL6s4mZig+iE
h1PdDi6AVXzYZn0qrIOC0yTH8sdlLIfqAYbD2xv5vsDJXaPksXB2S7YQ2Xl7oR5DfN9pBbbIf8rA
f2jDN5/XWsbfJkTstfrcIc6Zeg6uCVB785whTg+xl9tg3BzgQ3Yk9Q3XZbq3caJj10vbkZorXg0F
v+qvqX7ZY10voY1V4uimz3FzHdBrGTG504IV6UEPHkRpApa58snQbjxzYZin1vyu6bDAg+0wHLW6
WXRY1yuD26B3Y4Grl2cCYnTR4evBdy/UgSH1PnCOhbWIHTgwo809TRZs31S94lgjeeBBFxca3CF1
WZUXQ3XlYvafqq8+R2X06POR8ZlmmO5d2t75/vdqUudOyp225A4eiUsdQ4q0CDWSLOA6j5kkDYSp
MDgXLkMgKvWLhKuOzhnUE1DiXrdS5FXIMy6Wwq/pRQPWxCR2l1ORXlfpuWgN6uloMvNTXoQr9Bwg
2bKzv/scMCkB6TMhzeFq9PtzAGPw53Pgw/Nv5wB7Pezuf/Xy8v75eg7YXxxZbzIFkcFAL2i0t4OA
QblsM/8rLqLL/FZbQj/DjE0UEQxFytU/OQgcvtCn0vLdK38JGHnXb3JRo5kR88qdojo6ihD0LjbC
l5TQiG4E1dKM4raOnxupC/FetDKWc9AtByhEvrIdUuKlqsZSD5yE6t4CYl0uzFy5xEZj0GRJF6PM
qTSIMPVDIAp9PXkLt8uKM1XJ3DlwBGLME5vv02uPTmGoF1PT33mpsRzbcUH289KsjWoz+tW6G7S5
HkMnKuPnLhERmRRVfYAFSjG8yaMh2QRxttUNUiZisxBHy65S/HKEwQ+9f5kVNQJG/I9SSlOoN3Fh
zhoUNkMO4AmDwEaX4ptUynDMQARXulXO/XbQNqVU7ExSu1NKFU9OD33Zy1aTF6CkURH7WAb6J816
0Ap9SwjoCsTFoiIpoO7JWZ2QC9FzuAQ+pv3duhLdlNNvh/YH4t3/mNPrv+jkfnz+3QJThUN32EUm
Io217xcYOjsgAvi4LJagdPC+W2A4eBkR0dKFJShvk+8WGJnujDrp00g/2p9d3uS18/MKe3vr1odK
S+RhKya/d3ZJu8tOg/pUEkwclNs+3Drdop9bZ+JsKreKw4GLpCxzz6R6pJIwF1Sue5BbeKb8+4ag
1VVogHli0D9ztiX6VrN71NMDkeXHURK6OWHA4fnRMiV3z7vq3IXizk0T7ocEm/nbae1wdl7HWwhn
3tK4rPscYr0Cg05ngukM265clmcak8wExhtNID9+Vs1LSIAIVGIoXIjkgWCr9IYNsh0XLMrWvckB
nDqYXJKbYdwR0V00M09ZRNGuB/7xIw55Z+7cN65iMG/6dfFseCTFkrDaLrzkssy3xVkz3MTcXdWH
3N714coUC/rTQJ4t45z1+JdfT2SDETOmJmMg/sOHwr/6fCx9eP5t1ZiqBX3on1C6l7Pn7ViyaYO+
XjM+QJmgg3JE4m5/mZH8vGqwrSAVQBLwogf4k2OJRukvVs3bS0cw9nPLI8inLO4x6exahf6XqeXt
ro0b59j0lr41I6l5NoNN6XnjonWnaolZDdDCpBlUU0LdiJgGYB/14zwN4DxMGWgdxYiVWag4w2Io
dXeRVUi37Y4PdBum/mpKvYtAaZnsM+Occ5t+pFVbYh0v0ZIX9grU0rnu6iqAPN2lXfgC5kHesqwT
52poNFOaLp+awKAs9Yx83vkauT3APJdKNgEArq1vSguoPZmg37ola0LoY3QzVnCCRJf3V6o9ETSU
F6e6gGOjp9qPSo3W4RCsPCnFLG0/w6DaN8vWkxyzsr0WgXfrxVqCHSxHAaT0+7C/97SiWo7+BMkT
NHeQ7p0SKlB+o+dExQBCzgz0l52/joLsKjZTh8Cw4tmifz7vc47BXiUfYMyIlRyyZdcaBzAZu1Ye
t6P6lE7aBCut3wIcxn8aLx3wOXmL5Cgjf0AqNmtbIwHce4ho6Vr4tr1BrIpWKRex/b0h/MNG8YoX
1j4XNW4e6ARdQCLYQCvlWkkm0hOY7067cnBOTDyAkdSOzE2uQ/I1Itmy3Y3g9/QX2tVK1fONIdrz
ITC+Z202V02CsTHK6clg7Hyd22alBvNY++qX2zGnAAkealM7OVW/L4opXfVpo99HLnUNlKx5nhNF
QjoqdnBVvaC9vQva+kHohGc1JqyUGIqzObXr0ay0bxTlSz4/G6bKxxqVNQZ4q0fJ3CyJ1Zo3DWb0
ImdAzuXx+q+uqi3iMg0GUy4Q8P9wk1N9f66qPz7/un25UmZnGfh0ZL/2nYXIVb+8iEU1qHKmHOO+
O/MNiOQo+ajHXeRMqM7eznzjC/8t4zN140WU9EfOcl0WFh/P/Pev3GRfft+wLcyQUZ7uhnvbue0J
eFeU4WA0Yt0MOG3GOp2bXvjcTCZMHrQLaPP6Sy3RbqbGuykUIl5j46nt8dkpdG+dqb/ugmwzDem3
1LJv/C6Pji47myGIPPPs/KAVQ3MMI2tAzdCjUqjIa7F+VEaJK0+sba9YRHEDFYuQHMW89tkFq0K9
q1pGKIlVw5uMVp2C0zsx6rNYz/bV5G7L7pLhDnEUSbFC4f00ZdW54EaupchJQlFtHDs907CVe325
RZHC2mgOMMSO7kSM+RQfVCtZGaKej7l/E/TKoWsJCHXIzRP2YbRxu4bWhVq0vByMOZFD0eGl/rqB
xsOO9li11nZIypmfxbOhtQ8V+FTaufdWlJ+HCZiHRg0f2RJll5T0t8k465BL2K2zrDN5wTBIE5CK
Da1YM4E6+FN3JYxkZ7JnBWNwbFKNhiyjniqJ+nUgrDVBm4ui/THkX1GbLNtEXceGzlaSzqtgWNBD
QtL4zDh4UTqYiftzU3gLXc0XlrPremOpTIR2Kbzb6dAr94X4Dl49xoaoJIQTiM3kGMSDkDhNeM9m
Iv0oB3Ks0adW5E80uwlom5GabZ7ZxU3hQfWJSydEednd2jImuKJzrUzi3Iv1e9esIHmUN7YaPIRT
zjUjHmBtKAQzKN5NaHXfBeO9pG62id5eVkNH8nJ+NSmgeuH5EX5tQxjqFkDh5mxRGwYJp6kBZVsA
YFPju5pRyHywSCERdrmmv6UDzIw6davEznmBdmeozEXtO7TWcsgg1H2etulNIhlV9XxkrNZMyjMu
kktVjWejOVwIL1nosEg77UFkF5N51+JfSMR1UZ4iz+XLnwjebm1vjoFg7gTOygKnSzrzolCHB38I
5pE4agaEUrSqLlfAbDzlobUToGSi6DHw89XA3/zVmyx+fHY7VG4oQP8L0QaB43ON+OH5103W/oIA
moYzg3O0Mi+j87cakd0XewBqt5fexbtdltkXOzD9bVRuL8+97bIYNeX/ZsD9j8X5j25W6Ls/77I/
vXW5C7/rXSR6MDppYdi7BAu79f+4O6/luK1ti34RXMjhFaFzYjPzBUWKEnLO+Po7IB8fUrLvcelV
Va6yLLrFbgp777XXmnPMcFgzpYIzMwrBPpZDV5zUSxkNvSu2UrqdRabQ0dCGF+ha17Apvikdm4La
PBi99G7J9XsMFw2WGuE0GjhESqwciyEmnbQOnITYmlFK9jHERcUiHrKdzjpz2qhVCQGaLymhDk1u
3Yowm2tapKkeuU35VhFdgtPENrJSwFSfJpsq1l5zooWZLt1aRTB6ZQGGOKRqEDEllgqognopKCSR
cGP6DQqVRoQH4lno6UbqJlpP3YBlXhH/SX0iU6f44nTplsJlyIh2FJZiBi8QWm3Km2opdCwqnpbK
R+3frORr4Z+DxlwL6vitiyVPMK+FOK8GjAQTXgZEpI/6EBLEYjkSkUltUXlpI9o1d0U1BHPmy+/g
j4mD35SEzFigTsUIOjTB9tFSbgmSdcgCXdnNVGIifd1FVmN14isq21OQLtjpl4EXYZgwAdYn6llt
HxtpZ1HeJZThU//QUfRNJcihSfCfhGmng1cfkktBmShQLvo0TdVqk1NEmks1WfaBlxqv1VJlpku9
GUnrhPJzpAwlEOqKQCAEkW0Ri6h6FgWrwiHQUcCqPcxyE9mUzyTSgEGVdzUuDAhZI72niZmaEnaP
ZtyIl4bulLS0qbSlYTUvrauyHctjv7SzgiBqPTXWLXeSsyOkShcvp+JamXWDsMdo9laZor3Hidbi
SCMXcpMhWZhwqqU41vT2kRbTJZ3fAN6RIIQZteDSktlDWblWuVjyYq/DAxfjhWvxxKV44yYRzjZe
ubYB9Yd3rkm0bcu2H9I6h/XC6Uh2mJR5gG0cfzHfEey9ahY7Xg86W1oMelYjresYo5VMCNY0MzZU
AlI0pyhhMhwSCD5i9ZPw/OV4/1RtkBxx1AoyZ+vGjWf/MoXIS5Etn+fIR1kpDjdqT1WQb9S8MW6m
dtS2BdxNGOCDLUDYp7VYOFXgdzd6TlegDj19JiYVf/NNEwQrDXxiFMEQF0jsmphwiiUBVjEJfwjO
BsEpZ9zM9OQ6vde+Dn3t/dY7/iItIu0duMvSF/j+Uf8/SJNCf/lvO/7Pr//Y8UnewZ9FduWfRObP
vTSToeMnz/5HJ02Eu4ml/z9MTnbhvzpp39VOfO2/espfUTQtB9XPRfUP7/snaWSdVLUW94axE6x5
QNXQam5Kcj02k4eUuPpN6WsJgPT2mFeaU0SPy0ywI3yRORPglbXYZi4+YDI2pHXYEpYzbRNAjKrY
P6VNzcZUDrbUSNtueBMmuChxgP+cJ7SNsBNE6Axxusvg3jGBvo3hoLg+/pZymo/F0AAazx0Dl3ch
h9tYIeU6D1MwSAzdqhzhZpGZMSnE8iXXA3ec5IA9wY/2ERsPewMkvBrhcqB9TRY/6EzHWmAc+RK3
BPZEy0JQU2SQrIyqxFHOSiGUeuXH8Y2eSp2TqAOLCfPpOHU3aQjIbEhw9BJ0H3lFbix0XdSSkygO
LSgA6JUq99RBvxO7MHjIkYMarbU18B1IVrYap8ihlF5bBaioho/b5o+KvIXLgCbpSeFia5KOFgK/
0fgpCzQmikzrrmp4mrTo0gePOlcYPT3EFRul0kSeMpRv9PvOWYFOxY+gKnA25fNOMqgj0XLITeVk
c3VEueh0legZ7bAypy+K4rsEBpQtu+hvvdR1XCOYIhc3OYaD/73U6YD/ban//Pq/lrr1h0lrGyHi
n4aET1dok8s139CA0PrfUK+/FrvyB8Oihcz7F27m82JXaQvifFPx/SBlNH6lAajJyxX5J2fPp7cO
4+bH4i4M+07qpCbeq1QmqoYOmoQCTh8ns/ChJxAl22m0yRcNyKSATNYYa32UdyOpnvmgejLj4nmo
kAajXNj4Suqm2iEVkek/ZcpzKrsy0LR+eqQ6cK2JcLCScyfGsz6vSJRcdZEjFpaTQGy1/JScScCX
GybP2oG2e9LbxVOzEm9H9bzdXumxg4Taoxu8qUh2IAO2AJxtf1WuiAJl40H+HvxckXBBfAiTZMKp
rjljr/NIynNYeOJbp7ikKMJxJEzC1V7gzL8k7W4UHc372sVutAOTO+8JbhFI7Ta34YocHPGW6PTN
cEGvQbj5BjqtcAo80zgI1/4xW1vIKgWnWI97GlPieV4zAwBAtY22qrEVXs3DOj1LeKPX0fqickXc
pPsFDEVouWJHTtit6tfBNTeKR418mHw392g/Nj2+QpLEmS9gs/a3deMQrgWvfK1stL2214kHzjYy
uKlzelduixMxjJts16ylfXKT7BT+RzTYBF8ik4ZyXzFiiGT9nrERXUBY3aKK3TB5bTIdpTiKCxs/
CQxHiHqxuhMFgmazzK1X1A92o3NBxPAlrks9u6gk4IICIidkGwjvpYZyOv4yhe/0A9r5QForCi5h
3wMG1cZk22v5JdYTJyMXFbSzQ7U3l2yLax3byI1ylz/h5WXo2YAMjm9nhpnAMEl6rMAH2fh/C3AA
jO3nqNsO3cq3NC+FXpTlJnQ/GHXmYU6PNbIXmc+YpY3np691ILlWaG5UdleEtFj+N+IW+Yshevqw
07TdhN5TiGqE5sxjSkDPbohGv37JIRRlK6l+GKVuW5Il0t5oAJAzFxcMn5mMIvmW6BgxII/GrWcn
PY0FVS6RmnFt+1g4Q9Pprv17NiYrYf4WjddEDQjRfDX9r+jTgngti/upOkOGr8xthNhDOCSMhci/
IqNgcCLjRmjP4+jQT+/HTabf+wWame5Q0Sl/7fEOEPNh2Nl72qx8myzm7EKCU8LzfBVuNLFdk/ta
m3ddv+nGnZ68KSW5NTwCZn/TFIiL3gJEKgaczkqG2hq76kU7qZfgGKzLffwmnQwv3ct38l27a3fz
Ta6S08dP/iY48Dx38PGf1Tv/MDyXG/kicecBwCOAVrA5OKXdsMIBQZjvroFbq1einYy6F8fbMd5o
arHHGzW4wlry4g0xMFcSY4121Ws3fCLSXliKFfnBldubj+ah3NCAOxkVYpOXtj507DJheYuGkIWR
eyGBDABkhWXIYPJbnOI97nDyj0yYF9V9kTh5uMWPm+WrMt/lPlWIwZVjWkmQDiuSRMfJFaLbnJz7
xtVgLJb6bVOfY7Hb6oniRLL6oM0wCo4l3oa0j86lgcQyhTsUhS79EsSLsSzdSPN4s8TilhAr2P1y
OjqhHfS3cV26XcbStaSBuO1uS5f6DmBvqV7zHiA1jPYH2QDHn6xa9I89QT0JRN/sNWhgmh+KAeLR
uPJH2S36jDsQMd1P4aEfTwpyHr07NfNhTL6kE8LmYtWJdjh4Vn8UhCstLfKk2LzKVZU+18HjLDz4
vuwktyi5sEXJJXDMVS/vjfBrH26EZ/8UE/83SreJ8vJ7H/tM/Zim4U1SmE//y7G/9Jd/kiUuU8PP
r/849g20KCaXB4r2H3s6HPswq+klfHzp49iHZ4N1XaLlQGlgMsP+qPHx+NJtR4+i/8nB+YUin277
Pxz7n9/6T0U+Nj56Xb0W7QXta1oJ7RoKlqvoME8HYmNrY3ht1eFZYngeK/M2igg/Mzsq/iHElFM9
zfXEZmSlR7kv1pVS3CMtJDPCdxNf2M3ZbDpJGUJb6IeTWctXa4CxQulc53BcyklZtYOgHWNsi3ac
yivQAJeZrT2R+lv4kZiwjFWViFtaAaRTWuYRCPhaUWkRRbq+L1v5rS9ralZY9nW7lyQCjKJi25uI
n79MqXpSqoWHpUz3QTo34GcQXArI1eQEJE7JGsVXSRLdBNaOvF/pJYkRrEwL470XT/1Aorwep7s6
jTZyT9C6Ec2dHY7+o15Y7AAvkfqMgOZapnchTOqw6A+RTtySam20lIRBDPShWh20+HkS1Ytczkcl
6NwBQGY7p0tYMdYKhMSxE0etKwV4+ReckE8DIYgMZnaF4MAvfIKygnAwigsCltAEznJxVKvGnc2l
bfxc0kjQ4mw9ScmWW9U3RVMfZyXtvKbpbpUocQbOXpUzmNw3ZqKMN79NWvBQWqgbJ8IKWuMQicgP
yyDYzFQDGVXBJJjZWla/icaLlb22XG2weKxCDsyeDlxpIYKmUYV10i7C1jWHK01vJxHHrcyxEsl3
EX+DWird5FGwMQXlhd7DfnmPIp2e0u/3oQAjtND2E5u6QQmpSdzh0ODaPqAgZ2yVyRFSIp17c9pa
vroZBZG0+mwEQ+A7ovjYtfGlyHNaerdJlbDzZ4d0vAvSYJ9bsNLbdpeH/bdYiCkTSkpKosOgHqjj
AtqJJtufdEcXXuOGxEYLV1rnGzlgg9aNiO/Rp+5QpHl8qQvrakzQ0MenkfmRrw23NIMPSlSsaElt
yvqpNuObhZDWh8VKpYuTZC2jJbVbzUb2pdSS48RSGMjsWXSKovis0N5cnHU68yFcKqyWalcwN2om
qiDTdOOaHNiquy9V/hijgnmiQXCfg/c+oOSOAljvUnIAGbezFi0KV/AvQIJOSc3kQsRI+Ftv32i4
uT5xVQJH+2+WM3bhv23fP7/+Y/tGO0XTB0gPF2Tmah8NGuuPBdupa4BJvkcS8Id+bN/kHmB++Mth
zqs+tm9crRjTyXxF5fer7vN/iE3RP7917W9ipwFVXGsKu6Kwci8N5qepqB6bQllpNZQ88SiBd5Ll
+QC7XyZUuOg2is5CLtgNn4Zas5sOad665J6XG6uoF8/CEta2MG+WYCXRkQkO0ufQ1rPnsHyKVNFT
JkQVgrIvB4qJ4NJiZOtqhnL9qm7Fw1i8xiYm2TwvbRPuYFW1XPsksCfcXPCeDjqpT1oDlf4QWvOm
bc1LkzwuO1VAz5oCvXGLbibuJUEkVdnRKDu0jSEcVlD9UkBhNGBL1IPLfG88zXnw3snNXa8Vpt1y
QI3F4E5zTojlN0kNXV2YX0iG8oT0pdFlYOM51K/RQ3R/YBiwLuT8XcImFkBS8dPbxG8OWWmucn28
VWnV63RQIoxupja7qkL2nyKdo8i6kfrkBU2lh2PmGFfJ3grD1lF7iltDcCJAbhuzQYwZDavUIKAE
QUsW0dkftUUIEtiBxRjE3EwNH7qCfekIU/itJTEp5hoU5+NIDss8la7KXTqEkM6PjzyCpbtUacN+
bpVsiz/1qrfMudl2HSmavUk76gW1ILIMob9v0DNPY3MOa0YGIm32OxO5sZSEgC7HE55hz1IBX/bD
JhoBJfXxTT4nxBCmZ9XyI84n+Tkl8YSfdnUKTCUB+hreKAjxK1/3pLC+nXPgaEQ/McZFdmZAYZ/c
siZTJ6qRfAtvgdCdVOstp/vVx98zKn7r3Ym+jq5id0GXISv/W1SGg42G7k/F5c+v/9idmEEuVngT
fBiAF1b/XwND6w+F84jNC2McqSg/yjKWMSKjQmx2C1Kcjetjd6IchWjz3xHkr/SUzH+oLTHzEViv
ILYG7sQ3+jwvzEfaR9ZC6WyJaJdpbwA1haPpx98yD72lWgTbbEOI8cRT24sTmKQHhuFxcSwbqp3d
sBarTX8+M4PCL4+zJLiE2e0krkiNw5rltIvvlUuaIzDVEw5sZgOT7J11BOKvPSj36kYlKXQ6xNfx
IbjT9d0cf8ntg1a8V2fhnveyDL6nBQ0u3Ktbgdy95KZ9YEYOd0PSuMwzZXON0iEc4zAd8IrKDrED
7z5djKwZEUzD/ZZvl18OIz3loaSTI/ze7i4excVtjUQISNG/uLv+vGf9+KT/7fUfTzpnJpqmfwCD
Aohh/g3kSMH6xf2NG8xf57D8B5p+3hDsTxqegCc+nnS+REsV4h5ra/GL/VL31Fie5B+bpwxcscDK
MErBZiwXyM9PutUX9FmUCvN3BgqMJuaUr62yd6bywq9y4ai3cBszJxaOI/HhIRNPUgvtpxnkZrIR
a7RxHrPbkOFCamffWhfpLt6jVUD+n9x7y7i6XbojNpkMjXxqsvBQRebGX4XZtumppAMHqOi5JkKx
n8Yz26+tnJq3KXxJwnVZ7rVoo1ehG9W511QbgTTrVbXqISRRA09roC2NRyxxjEAnz+9JAV4SWsiW
bfa82i02v/nmrS3eD7ZZ/nL/bfNeCrAfH2lk8D++/tMjDWGRf7D5y9hR2PY/Nm+V7ZlQGDoKP8Vd
KTzSAKyQy7Of4hP8cfOG2I0mGDy9sYj+f2Xzlr9r5n58pn946+qyu39Se/TVqFR1Ywb7wW+FN+Lf
3k2fDpqMp9hcyqwk60sX68zDpD2bTYD28n0qaS7lOWJZWKIZ3Wz0m2n6kqJja6n9ouKI+uy+si6R
NXwd5ms3Blir82EzldpblrwYTONrcdeVT7pC0FAz55usDndmeyuZ38belXtgQdE3McEfN0dbSf4q
6zsFP9oolyiP/Y4l1GyFaTyMHSyShGaknlJv+Y45VN7oq05rcqmv6Y6ZohvBTJiRaBmgF8qW/V0b
H2Kr2qdp/TBLLfiXebq0RPotHe+wLXUMcWgAZJNuW5gfe+h5yFrOWslaT4a7Wk4OETILxdj03N4R
ah2mTHRzglvDGrNgu/JlMmlHEJeqsJq7gasqGcxq4Paacs5z6z7T6ffT6d6ZYwNPRQuB4qbV65BY
B8t3JXX+No2JeNvB56/67tyW+Y2VINjvZ2hqfKqTJk7yPkCeMaf7PCyJ+dYAUfkyPMLRzG4rQX8f
8rbapKhH6OseimpkzDNKd3WH1o1mdExzeFE707daBZ1yLxU9/rqAJqlZKDtdyhc9ofSSxtLXYdIu
zFAdKvNLklcIxaTeIKn06yAHfERzIDXqLEVJ5wq8Ct+3XUjBSlBgaIs1PAthevDNoPY6SbyLFBUR
dKitFy1aqghrVXlLEajkUbKKtHuJ4QphOLf5CP9pHpxxSjw+VEmgn/oeTqCNY+FrJdNlCNO7KO5X
Ujs7o3STIfCrJnkRBp4MxI0JUropeY6HbCtgXGzG0TOS90SstuEAToI7+JifuIXX4YBy4pREz11E
utcoMEciBZazxEtlYD8ku2Y4siarW2VMXQ2j3WSSuc1ItGYKLB3GkUieOXJL+iFqVF8mPdj4/rie
DTOn5UCvOM6V4HGsJjcvZfbcUWrcYLF1BuGp8fnRwdxx2pxvwTDJIhA8Sg+6SoxQ4nuBhXJT1dY5
seBjg6JSbTxY6oGjB/Olla1zynlnS8GT4efnupgtO8xHn6gVkSe3Te9akbBchvYGaQ+FL23bYQgO
Gs4vp89GhtX9/FoL2UmBVfx7b/tAppBmfB8DL2Pe/5HGoFjS3xvCWJl+eP3Hti+T8wWV1yD4g5Lk
h5qdEASF5Nf/iqz/KmRQUuvU8dZfWEjqi4+SnXIdJiRwFA1oBeXPL/SDjaXd+/Om/+mNfy90Pm36
caKGCnDuYG/q8cNsHhsCAgotEGHwWv1ayoPSU1V93vSL0SKdq2ajBnLjiQW26qXVPdqtStqoIt5X
ov5VCXiw41Fi/Uw6NmfQ2a1WZzjCLQjoA4wVsYkdy6qiuypIBifDkD1B5Nf74qS0erLhXoMTIQdG
EbdfKu3GNAtXnjVIEl1ekOKlNBdRZ0QTtP0mQ3KmSBNTQ/ITqumQKMk+kawNBn9bDwkoFR+KJD7l
s4n5eEJb0q6QUJAbkYr5QS/KR4EAZLIUg22wZICHGU3cgUF3mqWh48fTMSxMPFhTDwMcIXddkoUa
yZdiAH7ZFNsBaB7qRNJe2dOwbCRprh76iEzw0Ro1l5Fm/Xtzg0Gb8KQCcFFJHPmXOgrL09/qqJ9f
/7GgzP/QG/42XsETwLfCJMTgYFloH8uJuoSyDB4d+lyqu4/lJINLVaUFl0qD7lfNiLLMN/l5Pf3w
vn9SVdRVKPhiwxU4iLV904WSXQlWyMgRKSTKocNEV9oAdDRAdC+7wW1G4CsFM5VSJhGn3Zaj4ZY0
rWCReGXfD+9IpMjuAFmGWmGM873iH0xuCC3hvhFPWJYITEv6O9boVhHmnBE1ZBmZu4MEvZFWUnJL
afkWS8M2Cqf7Sg92gjGhDJq7c92Id9nsHzrJv3aDdtEGdPx47tOS67kq3XRDTP4lWd+gjbmSz8ZG
S5R9IeTrmIGIicN9HP3tPHK+TImj+7xBldonmVjleATm3InqVzl7EoeMocqzLHd7iTHSGNIKQGRl
i8C4dQIEXMJAXvSO7p+J5UzXgwYOq8hbUO6HusAvFOMX0sTTpNylOLIsK3qMg2g9pcZBS4xVK1Wy
XZXyFeRcbFexvEub/LEUQ65G2lZgDqLKR3VCQ9JDqIjLZR5uCeqqTaAv6FQajb+OFHC0VZzsM9G6
SiR4Fr7mTSH6ktI0thkQXHRi3S2+DC/Um4ukJzGaUBJK5L4/IMtl1oKulchjYZeW89WihQF0zqmG
FPnEsJrl1p168zzo/i6Tu2PUDF7F/N8oznpoIMrMmL+J5VMHhKP3830xTluZ4MEBUteQQ7sY4rjl
5O9XWS+LrlXLVKDaQ51b11IpmHWUwfMYWlsp8LGP+bfd3N1MyMdk0lKyDiGDaOW7UYprV2zUECBO
6lrNkjTYLCy+EtqDZKSHRjLpFeabqNF3qSrDS+iOaaVsSbvdZ2N8GnFoaLF8beT+rEyqawb9KirH
t8pya0JgmpTi0opNT2z1faMaoosMunQ6P0Go+qq3FhOe3KJnaKmLpXAndUieDZQ2MzYVkhRkTyjS
e1+VV7rZXBXpThpb/rZjbH4dCQ5xNK2M9D0qK8cSy5e5S9d5Fp6qNr+fERsPvfEiNtaW6eMh6OY7
TEorBvRZldb2pPRfa0tAFZLtdKosIxy3v3Wtw+hEITyZDgukA7ao/1XrMAf5h635x9d/bM00GZl0
0Pb8D9/z44ZrInhDp0r8GY5xkcvlp82ZElj7k8m3zHL+qnTkP7CLLb4L3LKyqv8aiIHR/j9tzf99
39997J/vt8HQpnVqTcG+z+sd5/SuTGDbkCuklLnpTDlQp9D4wh4dku6Sdv4zbCjVncP7pM0g97Y2
42InCHdxvu3j2WlqcaWYN2O3sHEvaZ6uCC/KM8RX6soqXEVZZ+FuHtGdnpr8wDSz658tcL90iVRQ
LqKNBcr8Wks7IO9ztZ4xKOWovHJb6R4SZVWorqA6SezFZKu3JwNdWXGATRPLa6Rog78TlDPJBxPq
OkOp75XU35vpLWzibTiV+1EXTqrPDowKdlOFQFviqmTDbT0MaSjRT+X0pZ+/VYxVzCZa5cbbgLNd
FU5TTHC7z8BIrvYdrSMpVhS6sUs8K+x4nBazBtI+FiAHR3C3znKkbFskUPWIT8EqOdsiJzVfk3Fs
V3rsH6EXvUSM4MMufmza+ttsyFvLzHdDmnltZNyOXUXEVNNulIyyarlQioRDya1tcajlkkZ8VOji
nXD0PiOxWCYDQhh2FodlrsFmCZhERa1MssuXNIrPU1bv4oyRb5PvNaMAJCFUm1HM76RO2Stivk0K
c9XGy5/IeB9ATChP23zRliWRO7YpGzXKtpKpdxinX7s630j8phZ3B7RE19rvt6OipfYYdZuqrLkz
mpSCS0SOslLrajP4PvYQgr8YXiUTpI5gnSftuRF8xD4BTW+9fA+z+SFogms+9O9zmBzCjiZFW35h
AgQtCSPFUD+LJoayUXwb07I8CHl71DP5LmQgFYn9zSS8R0WwMtBTpiSv+FJ/svzMzUA/OQSR7bXO
jz1KgRNc9dAuwdjV4Oo8f8AGs1hqp05Y6enwMCX1xmDYlxAikxjRymh8PNqF0wWIItLlxKP83c7L
Gag0midyKKYcjhVhaVwZEGlybZfIwcYa4VK1YwtZTtaBI1bNETCpzdHn6B1C41ZqpRfKl53B4Mnu
5vGY5hVlQLZg5bqSkVLwiGnxPqrvCHU6pZz2/XLsd5z/I3VAlCYsMSoDwg3IHaRWoH2gu6LV8g7r
BXTQYksOnbSrOBFamx5CEqQ7JXsK69fQxILSWGgDR0+SO09PRCdEQzFXwmmgeklmYD9UMzlVjUp1
gwiE+JoyxFle1TZu9FVHJaT6Se4MuCPU4eAPykUezatvmIeKCsqvhIte8qNWcumlqoTtpPb3fcaj
UqpvplzdczZyg9dmGw/hyqqsK8NBd6poLExzT2OBGNLf+zBiksUuv+DSuCX/y2G0kOZ/6rfy6h9e
/3EYMR5YgENcssH5/Nhv/W62+ziBwCog/gZ6uRxNn88g5Y9FHc44gQEHsy35l3zLgDT/4Qz69Ha/
X8c/XbeFRBrmsh2IACkVx4qGt3is8LPRsCxN6VVR2m8dKbFujTLWz+GITdVRrP2nOMcdQLEuDzc9
MMk+So5RhUQ1rvYDkbZDGW7GlL5+hyxJgxvbwvayyaeOvXnseruJdEdhLh8rBIuMmKtsQapf63gq
IKoj7cHYWtuRER0iAtvhTqNPAWjoq8iKdNpCPRDkrSFWl7Ypbv1J8iRpbrcBElsSzgqirSWCR7j3
6tZgQoWOqD7thq0p1UjUToAujnJGcIpFcANtMJx3FPhtLeyLUnhb5nrykg5m4jcD0oWiPGmCE5u8
C8HOm4xwfukxhEAk24Oody2yqHITCXdykU1Pb6vw3A35jdav5ChfSymT8cGAQjTQB6actLVqRmje
bJIWr3NKv270hbWOjKauqzXlvE0BuyqNfqdmSC3rIjvrzcR6jnlX0lYDFtPI0XvtG6RVmPXT1Bvb
XKhWBkAJfnbDWzbHXyOluqKLOzZF1SMGYutJmsvvvaRNEzIjskU0jf9WXxpLLfjzkv7p9Z+XNPQT
FQjKX9bXjwJTBWAkYuP4jzznc4FJfCmh2igsUeJoyk/qHMKH6LN9Z0gSG/ELzTQ8Gv+wvD/eOiHE
fP3T8q6TbJC5vwm7pn8FtCycaR67mT29CP1Od2hgRwatYCfZT6glHBT+JGFaydPVuGY7qHe+5WBt
xSGFed/N5E2BAKMEUHzT+k/ZI4jjaT1eAJsk2Xaqdx1FZk5M23PoSNzFVmNxJB/L8NcIgGlDbyhI
mp2R2yFTviWXkykOyk1Ag155jDf9etqOJ2oCDQwXwEJ7thyF26q8TUTFLrs7lV/J2/xZ1w5CfdK+
qF7kqXS6nNydvGAjOzP/HjzZkT2MHls9WKHI1g7xUho5RuRNvSs0bhcfpcjrxVU2nmTYfsANi1s+
pA94sNNukn2/lQ4ABpavwMCPnMT5QvlhM0CysUB5FIIOKEBP3qruIjaHib0J1n54yTGm2SxTHVsH
U5QtTrCILv5gD5eIoIh7DPZEFFO593zEcu0PSAgc5P98CxR7ayN3h/GJr3Fgp8ZdFrtSvU8BoC0m
DAJB7fKtfFQv6tbwKndY1V5ymNfMYSLywkN7YscrbfmOvwpCk/XLfMNvKrorYcW/49vGmdd9waWC
6STfl3v/oFgumVEQGlK0/ddQov+DqyT4arrJGjNFu7FOfIX/JXFU2z9rDkGv2+hY78eb+QTRYG2s
01PrpA5j5MO3dCcds4u5mg4iweRum3naouf3jMnxD9I139Sb+q3f82OBvetkA/MSp27tfqOqSGCx
uCRrP8Bq4GCGnqdDQbyfk7oAp7SLfu2d7jIbp34de3huPJzJjr5H77VOk2/p5Jqb4Vze51dzxQDt
bvS0ETLFvY9UTDjE5VGOb0WiMgeR/gM2l3bdwFMWblKFRsUVi0cMs8fAzeq1pmPBtHPqgeaGg7uv
2Zs87vv52awJs9rqkacfhou/yWlIEDSdGa+cJJLloXCqPHkdH+KDcmsmdv4EgrKHu3U/h9ixsS/t
tPmmk+z72PutN2FL/o7d5eLMrvcv/Vfm0n/bhH9+/ccmLKNCQlCk6qB0KZc+z7FpK5DWgcTiT6nR
500YUeXCg9PpwyKNZ9P/656v/MH1n3dAE5aNeGnc/sIm/J3+/3ML9tNb/44p/7wJB10WmTQi/V30
jesipvBVTQesSt1Qe8up5/EX1Vd8RzrLEmVjfzu3Tr3S4caw1nchAjqeemz8gck9wgXlQfywb2Js
suFwl29i6zT41KC5aHa/pkXZgsxg6hEhwVsjdqyM1RRCa/qiHXRlxYaPd6Vtb/RStvHjT9xZDRsQ
UmpcUVmGmtOf5ewyXKNlhnoM0ls0H91WHnNX4T+rYNu0qJW7yjE7dPG3g+76r21nt9WTG4P2N0nF
qbzSHc8EaD1hiTpiw0J+zKxQes/y1DGCez5x501esmlOhEHPJ4QnOE9QR2Nqktob2hvbCkGIuOOy
efbXlS07wtOQ2aJQP/k4zN4xYRkqwxb9ICPaSqTd3JxJSEyllWzcTeFq3CZ7zPQZTQ6/uBVhx2I+
6YnRMK8JscpQAfpd+ay/Fpx4u/oOIk/D3hBBobP7ywT+kt7hRQexldt17QUFqR+XxnCGF+uRVjWX
MYlQj43xRYvvTcEHG5wbt6qHaqXwV8m0yTkS+RmKXYSYVdwo2AKeLPNsis9y6QQTVNZjQraXeDNL
bEDWsRLX/ANINgod3TjV+n0xbYyGM4E73F0T2AQBUKo6sb9JsSz7X3JwChSVQnfL31fZ7+UY9Sop
v4RWj2js5QLfL++hU/cL5QEvWEb4EmN6IXbFAXTyOZ2uUkzkPYcSQgM7+zozbAacmz2NG4Htfy8F
QAHc9CIdUpcSuMX9cKPqG1Uio4Ce0zYYXICXWu+ch/g4vguedJgcXF6IDKTTzG+pEdBMc812r5Qj
jdS2sMc2oOVDG0cItqlerQTxNi8ZeY9e3Kho6zeFxvBsZ5jXqvlKRBPP5RziT6xPwXAw68buihum
71TmAO+f071Qxeu6hBponBEryOma4v//uHuv5cbRq237iPAXcthFZiYlkQo7LEWAiEQOR/9daNs1
PTMuv+V/0zWy3K0WSRAEnmetdad15jfBHM7huOk31xVbGXvYdas/Sfv4Y9nPLZuaW8g3UOOTH75B
enhJnjO21mh+nsxLXbrmbTOrQc12ZXl1trjKec31AdKySh0uBZ28LlbtuJFG1Wtydxkjd2z212QF
89/WJp+MZSfRvq6vt9QzSrdFq635ZoXy+oRbw/X2oiMOt2V1zTsDBIhu2zL1rSxoxAszL6n5TmLL
ERFCysKpPyYvYhaUOVO41EkxOOrfCu7DettkQfc2jPY19SYaBQjSsi/gop98KZav6hBOPFO18/nJ
0vH6CQ1jF5Fpf/WlGSLYQT/3XQINY8SUw64+ix+26rzalZierHOVD5t4UiqKSbGVegOKMbxObH2a
xxkb2xpCShADngivlMbOhE+xwsgLiR73Qq4jInjSqkueGL48jGuxtKF5hJrBhTSG6WSdNSSs2R5t
aX1jdGeb18Cpi/Vc96sc0dmSLzRxyXf4Y28QDdYHpcB5iVpGcKj9TFKFVMSLKZv967U9AbzA8GV7
hVAjSCF+5QLEGWIqbZNgbK31meeNXEG24iE3sWXbBAqz29EVJhvJZsLdZ98es1Of8m/1DUb5ayq4
IkPQSXA0ouUFJ/XBn6tom/rJOjGOJcacp+Iy5t1oxxUOBEl6yuGGUE9vo2hbPuaPHXBsvpu0g1Tg
MuUwkXMTTzM9C3vw2/d9fFUixa+M7IKf9eC3lulkawaYyOx9bvXysQjvJwbaH+Y97FAjubV8R5+0
aed1l/jjuR3DK3QisO45EAbvvlZDlLEui7oJzLPOa0+LHO2be1+AnZ3jJ+6MgRkuk03pGRISw6Nx
Pz1CFSzQAKGDvG7OXJHI9F6seo+wEeXi8HVvvpEAE3XAxmJd5jceBZFGHF6azqv6zX3a0fGDs5lg
1k6F5i/zinUHyoI7Ftdf5Qmda6UBATJFtR3nno1m9mKLWBN8n+ARttmRvw3DsTVYYUZbTC2e7yBC
7we+kwVnIkWmPrfYqVXtc1Z+NIPPP8RMovltFpHcxT8kk1Rgo3WZUqJZ68WCm5s78vE8y3Fjy3aC
/GC+m90T+1IefelCgPd2De9lk1pf01fc2lPidkIYQzWcuZP7p3QXP3bnwl24NIZtPll7fnKoUJZ/
twwKLFZlmYcZSuSrhaNxz/3SeH+J47ro/UTYSNYrNLFR2ExH4R10a/nssx2j+2lz88nePuREN6JE
nZ3BFw934nZQ7nZGULnk7nnmYfawyXlpT0X/xl4OLR9TdQuaEpsoNGauTX0Vw2vnaO/xSo6XCz+u
bTVsVbulidIzBof4PjikSJX4sioPJPBAriwyN8dnkucbYYMiCLKH5zbZG0Bi0/RcAS/CJ4Ax2rhc
CJDgDDJYa5FUVqhDAR+5gCL+6oniGuGWLQA14m0pHeIVfWIGcWs7BdqTcrzu43V/1rHQpCFjt3Co
cy7ReKhUKEA7Ch3KAKSl/zjCkThZnMJmxes8Ay6p8lAOQWIL8crC96x8NCIfU34uxsJruYKZzKwE
LGuqTVs+q0hxo2DqPE2ovJu4Ma4virJjiR9pVDSnCAfJjq9e+SmxaFr2ERoe5DdPJXnLCCXuLvcG
GRwfAGkt86hr6t8bumPEyqfkoh4I4rlxHWqBMjxpyQY6hyIwLz8YF27QTkCPhcPPYT5jmiE+1b3b
B/1bvdzofh0wu2bYtIq3Yx1Wk8cJNh77l+tZfeOMFNsBF48AMa68oyWdCHyfHyduxZblw8JaQH9V
jGeuDXfkOlAczVEpKlDEsxHXh3u9jcVAUfwZHUpL3zs+6p2jTF4/h4n2fN/VZ5QmhV2xbECRe5Ru
4f94WrQJkwLbWJxzRDSw/3maC8H2b13HXx//W9eBTcEf2c5/6jpUcsIQHvyjffidEM74FmtMxj6I
Wv/JFf+t64DDrdOr/P+IECIq5N+Ofv711sEs/zz6AaohK/rO6CeLx7CYJgp208YcJGyNDLxFzexm
MjfqDce/anzIdQr/fi1GUC+vHyqUxwTUQjfbTadvZIMKOrq9i9Pk15EQ3pNh1aUVUqQuENX0XLAO
dncoUn0WCreDLjds8fp67B6v6n1tSd1prjs/mRMEoHLqTnFVelkqT47ZMpGZe6pgiznS9TTe2kNW
T5ELURSHhsy+ZwxQksZ40eNY3cZxWjITwtCqUc3PJnolTww+pkDxl4t+yo2pT/oG6qvlDHn30lSC
e0tNW6cmMFTdz2aGN/LZKvqguFb2oM4HMZ7gYjUULiaZpqov5Nm5MnW7agw3AUG1qtnPcexIp73e
oGxHbVmJMEIosz3V3JHrW0gKAOdDlXyXGC4acwWJHdeSB+wWWcfSX1ChQaZQHmGuqCsroZguSn6R
4N/Xd4NSWgVsJffw+nxnF5zqcqULeBGxQHdR5pZYYlQ0i1F+VPptVm7jhd9ruQlt1wzFQSpmL9M0
J8avYdT7UFfnNwrIDlCp6Mg4woNEVpeQKPxEyjJjd9HLkE/VmRQKT0LA1XwMhOLZyqugkve/GLBR
uteEEXuJqApjyMGaXNn4X5IW41yn3hdhpfWYBaiyEdwiRG/GphWLsDS+b/iS3aiGRaWlmWJ3sujZ
4lv9UlJiNeqXMWApwtC8p1IwtnqnsAP1sNMkPBMKhaK7z3Zxn3sy6rYqMk43Kzr0UHkbmKMM0V2D
qXwZE6qBOLsjjSkt661hGZ4V6Y6UUDmDPEr9ZyweSFNy7rfy3C9ZV9qPkT1ovQkCuDStBk4P+KTj
P1nV6zgy/DsclWxOXO6Nc2QtIl0rvwInK8/GgG1xMuwXU5iC3a4tZI7dRE9hqpQZeZjh46bpK7jd
7qC2m6mvgEArDDY0W6Xszwrdvt/ogfv5Fa63I5JGp7ErXN86tMLljHwYNNwocTj+nx4MsUwSq2gZ
SKxxFPrPSzTygr8v0X95/B9LtKbrovoHiPbHbB62jaIsay3jIhgevwFvoqThV4n6gYES6NrvQyH4
ryhwUTj81+QPSVsm73/huf7pbS/L92+TeQFrz6YlDGzTqjPePbUOGX8KpUFwVZWAlhqi5y1zI3TW
eYKnRqo0yjquAJsUJJFdNtyQgKXPakTpMiCbnOskiIbslCCnrJFVXpFXQhfxmmjci8guoTXtgEjq
p2y4M6/sugPB1jZmxR0I+4Qlx6yh7p51J9WsFcTYxm2yftVlROxMZbYrm4TVuhBYlYzoO762H0rE
KKIEeZpBoCyQqGaBpNKIEnvBqG4TTt20zpLJlDrWHRFK1iS+42Ky6YY6vBrj3avTjYCEVx6XMTme
JdrkDCZ1FJ0UiBpSzglNa/5+0776SvKvxDwb6tos3whNcOq8/QQi35tl61VXv0zjg2HksiPhwZ1e
lQcTqkmZ5h/mrYOaGAe51RP9fl2X13iCCiE+6ZH6U7YTCj6cYyatXZmZ4Vb64keIgTmJkQIjAKXm
fqb16tWoomDG+mfa3Qb9o8rUN6kcvZqT1eigltg7HLsbFP75pgdT9VYk1V637hij3LfGjEOUoeOd
Ml0jv0u1zf36ZXSv5tQfq/76OJDmBNzPBtya8qOeGOTVacPkdBmMSoVoIT1iQl1Ax2k6JIHYltMF
mBfToo3NF6PyslI9RYlXk2EGhqGe1QITdwiJdqe0+1gQPIIEBTdL9xnJ3VhsyP/bqw2gOmNf+F1I
6v8veN/4N1yzvz7+j9UGOB4PFkj3i4eLRSn5x3pDyaeLOJHDBf6HiP+PFYdCEKIvJF3WKkn78xga
chqhvuq/ck7+izE0i9TfV5zfDh3rlj+vONa16HrwcGEd4y9E9uNOs65eJgQC18YLGVFy5U+BFc6P
8ZY0NGFjXfHdknfy7jqf+EHxCVqCbRfDXJThC8xhhbBDQTkel/6Sya3iyTsrBL5O1nKIhq+OXLR7
UzickJVLy6wY3spWP8Obyl5My+shKJ3i7QashCaRp+Z7O8Dubd778pRUL3XlSo9KdC4+eQX+wlFA
fCdSpfawI7JsfpSyRqR2vG3oonm98cCT3T+tUHcs3wo70SuxPWSCfcMh1s2LtS6/Gb1TyQem4vPT
bc24N/P0d+Xm1da69CJaW9xKb7zJWNpaTVBpdL337b3dJIcepW8Dajp/DpjpOorb4E6Aj0nImBQ0
ntnle13v8gfpyjw9vwc9HaoxvJT03VPYC6fFMmB999N1tEbVgykiX9mhOskkek9uumn29N3bul1L
pX0LZ6wa3cyP/X6JfvvGJr0KukD2NP9WfwlN2B6VsPww4iOFVu0xSGsOVvc1aM6nYMHmGJyS2c2X
5i298F23awItKFtPLCOAgBm0PwW156oVfbX1RSQ3jMN76blTdkb1mWufi6tdA2io1wTPyJRvD3OI
0ElFEjR4Ank2xk4w1uLdR4hGR1qyDlV4yIFvdI+T+pHMmDYcTc3BMc5AA23XvAN3+WKMvUdBXX9e
jVDf0tjSpxtetKsMUmKe2x9cDJLcpXAynWPdHNNrKDavBtueK64wGhlXRchQWfOuPmWbgXXdp78Y
XaX2pQbOBhTYKXIQO0Xha6CRzApde0G5hdQRz8lnWvnxnRfMXBxtIwzr0U03W4HLq96W8RHJFzlY
yUfxXKen65dFe/Nzf88eMNBKbFzr8XDrdM09WjeHiYj4NKcooxy0btZG8+6eeGBejdnKNXO0YbFM
Wcf7eXDRhJhQXOadwRA+wqHC676YpBVcs1Z9FC70J0w9ReNHgL+N0stWWpIG7QrYnFlreY6geIIx
2NMucTPF7t7xpyiemM9PMA4t67NMXM0q7UR5UxW/P/RMIQgUNn8sQHcD6+VEd5vH9pxcjN0cNK+Q
AEGSmMe2P8oPorW0f6lFBhpe+dXBX1Y8KcWJ0y06hs10ii/ZuTjHp+QtWbe7cTc81pWvi6934zAx
JXyToOxpxEu3OyHeGDfXBJiQyhN0m751IUHY1dTy2YgXoND5sYwWvgGi30TU7fSG7d26x+8QJMJv
pjCWGLOCZ8ObtK+X5a0CYbcO4ZBkP7vzSip3seBPJ3STPeatyVGqEQ3YTCJpZ4rQwHb1MO+5zvnc
+RzB96eve76ZvtoHDJnRn/nRMZfd+AHuHmMmsr6UY3UcturL5Kd4SyGfr3z1myh1W3szupzBpgVA
49K/jSMg8pf4xBiukA99Z+EGeIK9FGlOcoLXTXBYqhz5SJ6qR15LP2cv98+mfP6fLuwhvzBzwRcL
OxH9/6B1/+LD/YV289fH/7bVMmHB0oGUGuJGFlrLb1stuc1spwSnIkH+8+yFPRgqOEekKQoNwB/F
PcxuS14czbDIQD7/34nxFxLe34r73w/dWv79t+J+LIxGTMpaWHOhFjiE5gEJmcnkj2YgU1JC/GiS
+UMvNsV1J+JfmNHptqLkMnEYdq3oDrtaSg83bNBrjMKuG2wKr/26a3d59jDFG5acGXI2JJKNkh91
4lSbdTw8WmnjxqrHxZv/VOmjfGIkfu3xlLRht15vTBIm55aEKfJ8Mi6XUWykP5UYA2boe+RudMgh
GRuI3nc7Xr1HF/HEfWqCBXMTHiwCHRpvwgcL0fH3CAzJGP22yQGi9QHvHn7Sx4GCqEj3RI/7+KE9
Nmzldnss9Vd2mpKQkmPxlT80783sdCBiyX2V6y8pmFOXrBDvSGC8bi/bw6Ve6T+xdinioK9e52lz
/Rnei6NRP9yLI2aCBg7/1ytBfW/1bcXA4c7LiiMog2LPJa6EC1w5QEFqg+QSdUHXOXi+o2NqYleg
LKHeV78NMKiYFAspi85JuhIuDeoXy4ErM7S74Qhc+JxtgHGfSIl2p0szutlX8pVl56xF0AdMjf2m
I+JF+YO2edCxB4NATIrUttyDwPGW3odyY32O1/PMHkygGktKE/Ir1x1AGAU/jsxYnX9SOcimo082
J0Uvgv4gsVC9DtZ3HSb7AeixXM32aH+P9kNvE7dqPl39+7P+xZzivpEexKP6dAdV5foh+ETcJM/Y
6IRXtwyU545yY8QGSA7j2Be/gHmGA9uOxMEwKpv0bg1HSi6wfpOIASbkVm6CVl7Va/adAVhum90f
We6q1/4UEeMLCtSwwllfd4zrLIWo6xmf932BkSy5J4vPtPVeZQ/RNeSrmFzgQ8O77ShyBOTvyeYq
2NfI05C1o79pKCZsxAgs95Q/gvEjsqKCsmOgCgUNGXD8lKyGtXiiSJRu7lB68asuQBqIqd66rZit
UTT/KFv6TCtkjE7BtszQr99Ug8JT9CO+kcNzarg1SIFyYFkw6iIBe9leKCLmxu1XXH2i04jM9ty6
48Pw0UiRKkt2AJIDjLTxfnpL9F3pZDXgw9WlZlPuXiI5WJ7qqDMdPC6mNXdXCmmztsE4WmIShjbM
unCCa9Xqoz3e78tpalBcV9HnRN0KzMqwdAii7YR3a4LhvgcP1fLzkAjg8rlcX0vHDBSqxPwbido6
7EwCJ+R9PPbIEuyy+ZJvO3Agw2jtCG5TUPv55NQQtZ7TZyasNNNL0hnA1IMIHtQ6Fmov/Ea1sNsn
t31cbLGVpVKT4am2XEO345S+GMIqWTjh6S6S32PlsQbnHy6323PRNJjpgnx+IJPFMpdNV/ri1SEX
SMt9CLlpU7+iEVkazMXml/fR2Cb1NJW5O94+1CW1nRQNSqtupeIxd/NSCHRrSIFFoCnbKVvziZqN
P42uhh/4jG0h8o7AnE6MAObSQ5oFsY0d3fDz1M9xDGFjp7yhUuNEpvJAKdi85hnYzj3gvFIbjg9Y
9DSwZzvpi4eZ7RMjUYJFYyAo6oSa+HThRDhzAV8GapcY3FBCFOUzzy+TvYzxq/TGhzbvsR5oMAJu
16wKC5ewcHlV4cJRGWf+xGfJj6hgrfdWfxpP/AXr2MQ6Ntm7BvZaRS51CN95sqBds6jkIbC6cGGd
kp8iCTbZePoFVg3HoaJ64fUiwVbCdC1VfkF1DDWiJ2Y44y2Jj5D9KHHOHAsmXTXdji18W+8cBLQI
fatvrfdY9bPNAqyuRzh31+WEKcZe5kbDQyLeUp4d23GnfKt79YEBbOGaXvHKKZd3xUv0k4WA5N3x
usF65Vy9pi+3F8BFKSBcY3tfpy8YY3+DPq6BhxuSV/ZsQcMX5U+9BnBnccg/h0fHuki74puP5xxv
5G39QEn5FIfVU/4FusgXrUT7Dn9Zt5UcAw+fECYzCjozNGu3n53JCvqL/lK/mxl4gYdksiRmKSe/
z8Hyfnx/vdrdVlsT7+b33uTnK92eNrnmcdelom8+TasIZ5nzuB/fOMz5DfQVIkDRTcGCr9lmmL7w
Iyo6Ct6CRVC+LX+iIuT+dXgvnfRMSEDLQtlSRPOWr5vukffWnuCzlK84oA2rZJPgkl0CyIec1shp
HxK2Np7F1sP0k1dPPy1iTXQPpTjRMQ6vJurg3m52D1h7xZv7asuv1Ss2b/xKS1XZkAaNFvxxahcw
vfRxqL59nvWwO7D8wkcJ8084XfwyntzOdZN/rlmtITmOQfdlsBSJXvWFw/EFAeaD9g5iiM0oat3I
7k/9Kf0ks6vyedawCr8u4CETOIW9yX9M8/YKNx5yaQ9UYVftroqPpAOMyv2oobKtymdBv4jIRutr
TLn7kQvDk8qHVvWfw1KDE1ZKg18SF+AoGPZV0+qO8NFCT3Y75bKIGP7ZXNqPYd3DM+nO1PExGl0M
ITr0Li5TgZY1AznXK6xhhVRfUhXOkwSFtYUD4msPUXuAe0I24TZu/FvDO+jB/5P1fUL+ThiVeEYP
g9iLlqs13N5rtgU6rH3+NOCGDOFiFe/I3ALKWU9FKAIfUKVIr/O6cQltnFv3nrhp6Ub/40U6lTJl
tIh3Ay4O/3n6Toje36bveAT/6fG/FekS5hU6wSUU138KHLX+P/iYmE9qJq50f5+HSZZBTIGKFBS1
5R9FOrRMplYM1hjc/fLC/G9ombLMW/vrBP63Qycn8M9FesQsrBm6O/MwM3c19hEFtyyGOBK8ghna
Asm3mK8+l9a+GlzASka8iKKt/FXuzq0/mI8jm8mQBy3u6S3gWIb3z7Kj3z/nR/py/Yw1OfM0nsg6
CBC9uY0ooihzG094RKdpfKTeB1MYfT4V1prNDDdd8ZG9YgnoODP3nUkLoOr3K5daVba8Csn07QNj
b0qIsFsPJ4ZzmbeM32tHfK03FljmBr44nujN4GDze93eqXiJRyBpSWC3aCmg64dYPDWRC99sIp83
ItG6LzCWfCiEbSVtteFFii5ULpJvXqZ9GtZP1bk/4mupYE/7MwTpxtgg0LFzL9+k3hCY0aF7gJJl
sB/vGGiUKjIX916GkQpVCA6VrR/R2DAKhxljwH433ILNJJahbWOoBKwgKRTh3gADpH+jAo9W5cpY
W+t+iVWF++Bgoxs9/opIsunBs9N4zn09RAoqswNDerAHGUK49E1QKzLHxF72JXdP5MuOevvmrEfL
uZLnzTk93tfj7lz6mBUlo9d8sbpa3/1pOMCoIXWPdR7N6kY7x+NDFnar2XufXCOQ3SlIbWPbvhaf
8M2okLXzCG1M3pfZAyzwND5Ggvu/3edLyzAdQwtYD6ii/6N8m+b73ywhf378H0sI0m1SSxbR9T8X
gz/6fFwlUWMzcEdCjYH47yAe0B3tvGz+E+H70xLCsmOI//Lx+6/Uc0iH/t0S8sehq3/p86VkIPAy
vgnr6Ord2dbKZR+Fe3Wn83AINWNifttcLyYhOhaiiQYn5xdDvrTVLlqcwB/lydM+9TVq2eyrV/am
R/SVwRhgO7/AqlJIAT3ruL4GahDtlRczKFbZKjsqtUu410gu5t48CY/CY35BDYOrwEQL3Xkvbx9v
ZAS4fQhL0L3TEDKtdWM/8pieMU9mIqvSjR2FYlWeb2+3t/k5QakMlxYSrPRAmMW+aLbKjnyQJ0Rl
JQSkL/n4iwPHzLu/+bRHs4iRAUmcbrlbMc1GUe1ArsAj0N6yLjq31M2HV0UL0rci2kYZKp0QJsMN
LTNxSEQxzYy5w7IMhncJ0iXCErpey0ud0aZosT8Nyn7VbVC5UP773Yuw61z5kxQ0H3N1XDgr2c2f
ENz5mL5yszMsxoLMAehfq34cCj/DNsNc4wIzavZwLHcKfsG0C/uVvjvfJT6jbN98LCYblzR9+03E
wQSt+NhuZvlckwzVivDSCD2CWyfYMKLhBOzGDSHtOgxgOyLyLeR88/iUaD97fqGveoLHZR2aJLjC
dC5K2BlogCxnsRd1u4VAAp/EKQAOwCZaP4UqQTQFSS63yr5gqOJCmHynP9VYSunKB3kvJTvGPpSN
sraNWveKA9rNY5fo8xArocmhwEzCiNoVuNCdIIpdbZXzkbsdskYPayIve0d+JV+3xsVsV5pM1/eU
iRAAr6sScAIQgLeyjGrYs9rjbTME/araQagrLJcGCwZf69+Qat0ZSKyqKlRuocVkoFcCun4o3hS1
EPIoZdWis3vecb3O8hUMNpjCPjonLE+a17I7ccx3+JZySEIizNwVgxZS6iHaZWv94WRCOaXjZ7qu
OdLuX70EYwo0EOx3bxMGIiY/nx4p1Fmk2TOWojhyoSPSkSjouHy+M4ZaOJBXbguogtAs5vNwrFvo
yIzuxU0bNvEZRJT01LE/181HrPmYggg7wXzk4sKJ9VNhY/Lgi6yLQA4RXGDV4Y5OIDm6f6YgxwfO
5bzMLl5SxrEJTScOtJV0XLbjzjHcOBBC0+vCziH3w+5szbVCompcwlhCJu1+7Qu+sDWelCeJyVx0
sR6Nx+JFPBUv/MsGlrJHnLQzHjvnArGQ7eYOeDYfkSJpR0shHcce1vLeemKNGT97IPzJRk16F/xf
AlB/wAIZkr/hnRCck3nwPCWIs+4BOisXcZvDTsx/6l5vj7WxNR+GTQT3x4ZMSkKN3Tz3zL7fec4O
69ouOQi9h9I/ixxE9mR95AIlyIqMvgp+q+lUj+KHiLrrmOGaGw5bwwVIDPSH6lk5ph8dLMpX+UH7
stD2ct9BNLryWTp8F2tafWoFMHkiCwnRJreF80IlUzJR4+N1jO3/9kYqIxdF1r34kpj/50bKAPuv
A/O/PP63jVTGntkU/0FdWabiv22kqibJuFT9mqT/iQyDcmo5Dk3CkAr17J/2USgtf1ik/BfAtKQs
Aq2/VeJ/HLghU/P/Pi4nBE6vEjUS1gmzQGBo8baaK/OhfjpILxXU+NV9W6yi6hLpxCvD1GUVlbf6
TYeM4g4/jOHwZmIZ9mWGEJfqYr0sACrkPtbnvRo7jMA1v5JPrbliuU/Xv54ofR+Kn/ySXtCWvkxB
9AEZjiynxtpgRovWRnzTz8oTV2SUAC21X5N+0eOR5bY76GF+EEP+kn2rpZsxyuQGANNeFbWLcqGZ
bPhf3SJKWpO3M60nIj0nuMHHlM7b6l90VEff+EkYI8mla1l3h9tzJ76aCfVAKIF5H3JtU5jvCaM6
lgISPZD62GUwS/uRN3R168/aT67EVqCACiPWns6R6w8JoIGliL5Ys1PY5dVK6e+eghlSI2yB2+U9
ic+NiG1Ma8/dDs6eMaxpj7sw3s0YmpTPxgo/dl/c4Agfe3HJylMxM5gmN/oQFiWUW1d8MOES7lzk
B+7tzLh0uAa4AnUBClXWC7gCIlsxml7xZEg2Unb9IZUKG15iLdsEekmMcW523dvdpXy/av70fj/W
x+vaQCXyjuq/uSDQuquUEiUiSi/R11j+2UoMx7N4l2hkkiBPUGJGg9OPH0DAz98FWSCUO+PG+ISf
P8t2/Aq4yFQV+0+oClNgyn6+NnWn7NEjOJL1Riz3DWCdAKJeepzjxtMYcDQzy9ldtSWhWVShhcyM
OTm1r9NWWG/zL9nFHBWpSv9mMcLJX9s9NQY6lNuR6oIhRaw/wYTArkUTxHXNvC1XfZ2Jlzoduh+5
Pw9IrT4704FOSEHWnNEN5Otx3ib+Ubf7NV4nkc37azDVYSqBv+iqdHRGzgypzsKz7N39cl0cpA1q
M1dXjneMyrthTfxbrO9Ec9smr+0KjPQx9SosUOzicH9MM0QOcNzXzIC18JoGZkpkABulm16mtQrd
anxV43CosP75ZKhPYZccxtaOn6NXhSEJ5Ytj7QkJO+srzYtW5qOYOXVmJxdkQNiXJ++3J/3zbu+5
RRqqMMkx7avde/qndcpXAKoOsSzLc3iGp+xuW+0N9eDL4CtrY12uSAzmNQa39Yixdz8XITQXZoDQ
2lPt0Svs1sOq1VYCRNsuemxXd7EJQkpcoF/WXXj8K0RqKKLNLThD63avtyD7UFcMTJHnVrfA3FL7
7OsNSuRwfqBZV960N/mRA1cP5RahiCetO9c8TJ/5dumytZ22U07Gro6d6rP8pA2Xv+Z999ow/f2K
End8UJ/QazWv2L3DOOALyM7YldwCJ3DzbXFpLxZlzd4KLHbSLQG6bhzK2/69PKZP6ifuYgodd28P
L6Z0AaYCjj8RcvYACqe6A7p3VGZP97Dd3O5nzOJQsEXBuNbEANT+n6dXeMuY3tGoPpZbLYgfyidj
zfeV/ILMCkh/pMLVbfMTVM4eYVqoL2CISJ6QPdmdKzm9V/8Ywta6LwUY1dqOlBz+kDnyAeLEzuLM
aXvjYSzdOryhgSta++G2S3fWXjJ9RfJo86lYpWxHe2++3k6Zj81U0B/TTX28H8V37OeZ5/cIryAy
MMwnxckzg2qPH5FnbYAdu71FxX9ExWFHD6JJEqhzY4BwyFa4h2+XCclSiWQxExfwfRzndtmhCaJ1
tJuOtzGoVA5MRYc/Gw5zl+5lPglnEY9z9CYgm2vCDJdFr3TJQ8b0iso9/UbQiN5OIKletK8o98ul
BWLE2CHLh6jEaB63Da6uepM7s/2QosrXV/fn9mMg8F5183N82J/3Wy7CCzgin2L2fn00TsbJPFQo
Nvb6hE+Ri/lxYASiX1/K7eAjUKWYgSBy4jwXl5l4EpeAV+ROyn58v8Zutcre8S01TpHyM0Y75X6x
rs8CLPA0NOUf7TythG9z3EPV1qzjZ/IDzNnCKlY8E1UJH56jlN5wjALN6yg3+cIvvfMsqiupdkhz
borlu4VzIWxBxdW/lIfhFTsr7pBj/Yy/QyB4EMT3NdNlxzxKd0/6qB9TqrtbxWJxi7EVcYlStFim
mKmjbBu8Hg4U9aEO7vUy/7TPaAikEEgPlrc7bqyHxtgaLXF+YCdAlks3uNz/VcBppRp9tpzlamoM
j35LhepEtN+8alUfAJin5K6z3niX1ydlH61QUqJV0o/MssSjwVVpbj+fjzd6CwtDgor1IINxY5zF
g3FWTtpJfZRJ11SfzKcI54GFi2PSAC+Xc7MgKXgytEAZLEih5c1EYJq0IouKXz7qq1tgOW1oHskj
zGYaZ0g2PvvExy0c3U3rkrsemE/3j3bd+OCGPwoSoQBAr2C9m1wWeV/cii7sTdoOLBPsu3N3xHAK
GSP6RAM6Nx9pkYPy0JccTKrxkog4kGVBu3ud3/jpdlwjMl7lLEmDj4zOAc/9BW+U25YlavIHV1nn
q0US9KpzX5MOzL3Nkh4sKAg4Mn1yQ68yOvTHrGQ175C1cWXsBp8aiQW2cuHz8p/Ok5M3xZ96h2WE
/y3/jlckh0M9v+NwXC1QeQW6bv95+T8wRChUmX3s7ZylHE0s9hcY2PI7z6hdadCXs4KG8ddhVJxW
011OeOMTF8lhzb/2hO1z7qDTtL9vznF5em4QF5His7HJ33RuMTwmViYUfOsy0IK+cEU0bnZBm6jO
x0mV7egJ5aNfvii7+QF21gcLUgmtymtAz+uVVKe2QpQP/dPiWbZRIfDZXeaLyjeO3ij8VoAn/v/j
7rya28bSLfqLMIUcXgmCOYmSKFEvKCUi54xffxfc09ey3TVdfvXM1FR3WZQpmzjnC3uvHd5Fc8Wp
cVjFM1TDFZbidfQcAfF+1TOGiES4skedbG32+KhvjU/WMlVrE5pVaTfTZ03+nCvoj0H42ApGZ0eH
b+ngBpl0AHYlzPu9i6V1063ypfce9Asa0u4Il3O8t+oHgg+N4mTiBchXYQMhiUEzHTAShbuBT8gt
4O9tgShqxQlG95016/CtOeHD2bNvYrc2wS3UXW2Lu1feApMPdvQuXgudc/6ZBUxoco7HHs0fluOS
7c2gsT+lQgn3tIK6chSxguo+eXe2SsZzsKUXU8RF5i+GeN4E68x19H3NyUd9eN9sGSGXZ48dMfv5
JcgABIAbXORKssMPWiQ7xRkvrxVF9zDjlvaUdUNdN8y6YUFQXn+ryDyx7qy7+hYFZ5WilqciJOQe
q9FnHZFntOyRXshblUdCXwzVgeZ1PLVXYcFDn9rqlWGVXdk6HJDqopgMiO8Cp3iMSJatltmdiZeC
NTOfz4vxjjpzl900AxYHqLWVv87nWC8Zr4lbd2lmWxQW7lJ0VPuoMr9K5xpymlngPhnWfkAnYiNr
2Khn01GuOq3pacp66mZA3vWzR0DASu97+J9rOv7QFq71Z0nbzU5RcTi4uOaklcv+slzJ0qXFVATd
jrpAGdO7P7yPlUxFwi6B4Er8N+GX+E997I+v/9LHAnBWkFKj4vorfOJ7HwtdjTxLBGH4N74FpX3R
WJPKNuVn/IVbov/8YrpTQYfAHzW+dbPS7+yU6Kj/qZP98tangfEX4Rc8szSxRsvdjMfxKN81SB4Z
Bd1rR3nDQDfHqZnv4XqOC+ibDuA/29rS2R2yV+EIkNcWbfEGfY/2FfeQSV32qppESlgm9i0SH5Z9
mB29yYDs74azMqPdnRFGsBg21mxw1E1FOVXY47PePppMZOhGnXbOGGftPzS3AZXKQURgbB0BF/Am
JKS3G4s5U/msDYegPvuFYvOb0ojNLDBRJrEsB52Zs4Vc1n4Z6KOfLYad5l0M4YjoIbppfAlr/yS8
C8fkkD88q5t+Dr70Wb65w4zezuA68KgdmaJ6L9kj9Zd5JRie81yeS9o+RVYA3zF+w7mmsetR50Fm
5+O8fKvquXaQr8FecHRUPdRx15IyI+0uXXiQDtaip/hNYS5MNzb/K98Ud7s26OmaG1+XN0t/4c6N
M0qpU7sVDvUTMiS+E/IrxKYISrhrWJNXNjNdD08NS/YrsCUTxaprG6FdR/vSQkxhVYe2WfhzFte2
skM/njj97P00XdGs9YmrDA+IvWf3VA42Z2+uHFSip3fWHAXETOYLlqNDxgMZTzZqn9knTcSssD1u
QGAFLLniQ7YDuEqrQw62fS7s5Yn9PDpVidZoyb56S9hJTyFlOaoAi2madCtUGniM5+KMl0+3Od3I
wn2PTtotexDAMsmLbqdcopO1SflnwqEYkl/LV20jLopdcKJtlS7Djq7w5q/gBTjy7IrUonZchIMf
XC7s8NvXHkb+XOLT5BibmqzKmXKjseBcp/6gCFFsZZPtSPVkho6wg+s/onzh0uZHe/Vnj7vrTCMn
8q51Gp/pNDfprtiZ79naZ4ZzFx9I2FgodnIaHcmOHsyjstGWjA34t3D2atJDigt5kVmgTDiqZ6Rn
DnQSEARO4iJ4GG/pK7FDlDFUERd00fOr9/B0vb7eH6rd0/tU50Ae2Hh2fsEbSo1QXnRqnGI+gGZa
m+RiG/YSKw15Iz2/To3yrSQCtTOTXjD8v4pr5AUlUkkbZLZd8EDwZNrM3O2XcfZeU31NOwWTvwo0
4VxtsDhhmJICQDskLQlXIY++amz1OG5ibTFSp/BI7Q3+S6c5547kb8kCIZFwFPg2TtXFVItN37V1
jCXNAq0xV6TNb/UkMdifPgGffDKm4nFqlymlE4rXqbZCNchPEO2mAnAq2hSKQm3pPXwrChfKy9RQ
TzVat+g3Bg2ueCwxnN81C2/tI2RB7FffCbDPmMqr5hlrhs6kyDiI4b7FD0rYHjojDbHzCymKvMdT
TPuHhocYcFYYACU8fRXmaPYY7M5lEFm8j6VpK2sU3Ek2t5ji4EzzDzzz1t3UIlMwiM9MhqZmeFwJ
Ow3ty4kM2m4b711v1q0MzgqMJnRulTgrWMYM8mOFcgnpRpPMPmQYAjNeH10wWjGtSpK9xt+Pwd8Q
5xTHlmhD1hht47kn8AVM8Qwy5KrdUQWEKl/C0AMx+eC4y+jcXHRsdudxAYplOWyaGzvoo/siLzOn
XeBpcDJHd2BCzG48zjYccRqdvbAkTti7ZohdcTtvcrhtLqGLLDBgCbDmipzE24UvsraMuysG4Jph
y/M0gkcGz8zQfxHWq3Qf5HPyYAbQI9AEIEgACfGOoOlOygcAyhRayYOwHY8GWS5HYyee0ak/9eFy
Qgo/+S/+S/rocjCfFMgElU2fsSCN9lu/gTd4mT1xAK2aFQiduXeMH1t13maL6i170tbFKrTvkM/Y
xVabZ06483fCwpRXNfcQhDtW+9kCTy1/9q4xMzh7k1n4yV8MuRejt5Ez5HiOBhqvRyW6wog3nspn
5d59qUrAdvNykTkETkJ16yEDCjthXS6jY7svz6hy2snTwSN4o4fahLTLwr4IzlTdAD68E76feXvI
UaPtqg9zmzqQM3cg0+fWTUX5SnhnYHMe4S6ImL21BwrtY73EpL7w74yrgHwI9zDh5MZMpio3F+Yh
3Pv7aR1SECKG1Sib62f1MG1k/vDSDAobVjQJyOSkrvlfqHVjmvn/smL48fXfSzNqKPAFFGeKho+N
IutLaYaxlyhIki0mtf6POwaWHZphSfhwv6VdfC3NKCGJ3PtvHs1vUdgkMiT/qTb7/t4nqdPX2ixX
i6wwKjyglT3ACKSkSpNqpWmCbUQFoHS7MLZZs2tbXKyMpQtv4YsL95LltmJuQlAmy9KcRZtxnb0w
u82ZV5KOZEsVTeORlCT0wlVm90+wtOK9qUxy7aUv40dq7Wq5Do8o4yFV0kPfcRJRBrgf/uKBeOxl
vuiPkDBhoQirjFw+XLl7Vn8SazOHGXLFNN91VL5Gn3tUAMaM7ix0zBcGZSrKAO1YP6t37bNxT4UZ
B4z5yoVLikTubhofVvUMK79274UTsqteqMz3ZpeEvDHP8W51tMhYW69Q4nUIUWHMKnvdffbFrQpU
hSE+/RgmNmwsbrGFkYiJb57grVMdgFQTBz5d+NJ9Hr96XMfktS/D/iwoU0kiOkGJugZAkj9p6q16
EScfyG6DPfumyaZzQhcbEJyJHNcOFLt7DDYQ4k868vZ2o30bT0pLbe/f4py7G9SRyVWlOB4bAtFp
kpUZr12Y9SJ6Y3EDBU3v5zqjxBHFkRN4zylHRUNCxJOEy5kJwF5mJM5ESU3nfkjGoZ2W5zJjDn/9
6w3q7iLYYhUgNn3FEmpU5gzeC38tQtjkD9oAJRZQEdHH8j0sR9vx/cC0Z+1Lcwcf3VEW5l27EFYF
fK9VixwRta54py5b6mH+zPIlu4gVwoPtNO3YRw50S87W1/7UCdtGXYvWNRC22K3GftMLH2lIEREs
FJxSUIYkaEMmRX/DdiP/zOEGc1MgLnmYwJXRxH169O7Dfd0+eDCBvGpbC6s+nFOPup9m9JkArwGm
wZW6jL0PznmjeRhfXPmsx/s42LLqiCN2IVu5d/QEKoG4BqjXF9osRHSKen4N5ipgQD1Gdt0tkuyt
rJ8ajmyzfBwpgQSbX5AGaBfRUYLgxFc3BlnJYE+BFsUnC0HyCPGJf2OiPuKAMw5gvLAlmp49/SGP
sEUIEecbtMtasDvW+7XDiLvhjnpXJ+4PSlZxB65Lfm7g4VDC1GiGCYZBWyqfgsc436SvhEk/07+I
x6zZIgMrSsf4tD51EbRIvYA9z98VHlBW4vnScHeay2Bz1dePuvc4fDQMND/4CuikmCTXDFdbccO+
AKPkOOzzYZVAC7VOnjTni6SW+VaZT7ZF/AsaqyjhE9gqZVKyTJaErEXqoXxrAqwza3fOTEQjMq29
d1fK3SRnD+aTqvzbHI9/sF7V9IGnhP/1Z+Ox3jC5jAlin1Tj/RmYFb+nFi9bqD8+InBlP3ygIHfF
OSJ4ZY8QfiOTwFBS5wUQRuyGAUQ6izjd0Od4tubOtQyR8oKHIISZMhvfvBcmK7qNMXFhMkWvV94G
8gfz9ejTXVc2VZfglFtzHYpAAIWDPn8v7GDmbcwTOC6Gge8cOnb71M8i9izTjNefc6I4bF1YyqFg
oIWLZmuBUAMmqSdWR8xWmaELSCc++xUdBQPaT94A2w5ygxi6v4O8herLxHDaEvm3aXuDxoYpWLCX
T9PChw8SvUO0Fo8d1sVJGjQuxzO70DvrUaQCUOxJJOlfjJfOOxNeKiyKd/TzQFpifyGzmaRoPtXM
N6cOIMfBOZzyb+0WUmLmmDUz0GnvpCN5ajfeWs8eWM2U5YzJdDV/ur5O7F8QY/yc6rx49tYFK7V3
xOSsjqYRqCUuk8pR7lSq82nroh6bynkS9t6D/j7eknUbz/ypyKF7EhfWkq3sJo1pxfLZIzfQt4Gs
Pns6sUW8Xq9EFNOqXbyHbEfbkqwdf8YijF87+LMrI9jl09QkGGT9zlk93E2zWry/NNMOVHX3vbxg
NrWz9Q7H6i48lK/xwVjyjekpbhproGN6yWe7qWU4sInCREKzUGFBW0wN7fXKCklqQbn55zo7CI8G
f0XeuscxdYM05R8Yfs6K3YSUYb+nLVlw0zfRn4qQmMNHAPEgxxR+96ndC9bTFo8JMn+053ojTOdX
x/TCZIphTuMMZRpsqJv4od11l/ghXnuH5KJYsxy3wjvBTUxD0MmuQEjGFKjNtkGw4ud0AtlKexCs
c0uVzB7oYTj7YHeVI8vwKHzyXjvWaoyNGb3eqkt2Dj+aQ70WHTw7h16e5Uwr8namPU+aLevoP7AE
VY6Rweqf0Cs6BEd8Uel1WeUKwdz4wFdTX/uj9MGG17sFN4Q3ypEAiaN0nJi/7r64mXeNk+/aRbvw
Durd5KJ5rN/L95oz5Zyt+DBu9YO1Q88ToAZCzTNX1tGbv6yvfj3XHWOnrMcTDeOmcJAM7TisV9lK
PmjzwqkXOC2cEDnRwJDHQJI7DXvKOblBcNW4xQCt1vN+0fFV6a7cqRuin3bq0nzpNvW7vh+PumM6
pOqiAWpscSNv/IfhhkyCXvavP19qnReaoVtxUd555zgH2+c2A5xoR5duUy4Q0D8aa/MQI02qnHLX
vXpPHcPTI11Lkc8j8b0t2Gmu2h6hlx2wILYYJqczI3IA/6krkzk/MmEf/NwWLOKROT1zYKc/S7a/
qsLraO48fU/oat1tMhbamnIK5jSI2+SYbrIF2rYn6RETisbDZVt4lBwpnJfZTiSqAioqzOXBvgSL
btzFGzdYlI9T96PuZHLpXzDIxaigpVko7+Q7QdoF4RPqDA72mfVQq3PrlEbz9NO6erRfZFl1E6PE
EhfAgrItU/LirduGn5KBpov4TffAcLh7Av2BEO7bGkdueHaZJCWL+hy9Z/QvzCoUc9oXxPU7awWc
xCsAmdfU3kjeOt+Yi9hBykyXZq2Z+GNKMLDD86jQar1arOu6h2HVPGlo38JlzpkCDWtmjm9/drei
fNPxEg7MlJY58f/uVmhnfu5Wfnr9926FSHjswAiXieEGAvS1WyGhQ2aGbInfXMJ80y+DZAN0G+Q2
yG/TAPr7IBkHMYA5RMoGaqkJGv07g2RZoc/6RRL15a2b4o/NSt0OeVNoIoPkXLx4Bk9mGvsfZBs0
M5NwO6w1/UtFIZpG8lPkQ+Es2xfXbA9R0WxlobFdL5rLoTUTGUR7t0HM1wQLz1NhESindPBXebXO
SScWw3UVs7V2EeQirpSZCXuF61RMb/TKP0mxNk/pRASlod6yDnmW3I1FfF+qyUqKzLXWIVaOsoXb
XRH/zKyGW6d1V+X4EZjD1jfgjlZ9NsuldMvoHomnsDYyprVm/1gYwcGDHSZqjJIJSz4Znduu2qA6
hFwpoyKsA1F5LBW0OUoBSn8EW9qjIDWU5l1IdRX/IYtJ75RVqmPE0WtRKydVGReprgH+QZ5ijCRl
jHdyLfvLMSdcU2w/A9weac7AJIBTEFZrLWYwVseO7zJqcj8USZzrGhvf/CRJ2zTD4dRHpzoJQKas
2XXYarLLtatL7k6qrkodgrfuOVFZbmuX3dZQcal2Juc7hqqMaWo0rfO03cC+Uqt3VXkTxtcgVha5
aZ5V7vc8LO/q/Hkc1NvAVMsdlYPRWY4wEiogcXGHvBa9jpFdqdPd4bW2hlNWKIc2k3cSLUkyZs8m
Za/UXjJFPxmqdBMADONw83zRJkixJYaG+lEBQyLswzSoLzEL/mpkuWDoTpuhFlFCZrwJkrRB/ij8
4C3wzfe+1HeNIqEFBizhjVetOOd4wcrJQS6e9LFfDZQKLWQFrcU1Ljw1YXSvRDj4GowzOo7xytt3
Fpd/VzzwAK5lQqD7nAG7JqXLjNClsntuBI7wTDl5hnanmWcBYIQw3OUCrJelFjyHHqay2l8kcmkz
yuBLa/+zYbakx448vbE0EZ08gVdqEdRtTAr2tGxmVgXiyBw/EqB1pE/OdIyhoSjCP8m5P4Y4gA0q
BZc6jo+ljIpYwagrIn8Ro/zVTIb3ofKguGI5NZghNh4B1gDpQulVE3cpgG2p/ugT4dkfFMQsRv9n
h6pYigqNTUIiyu7sX5Z82uSd+OVs/vH1389m4lQ1FcEpeUX8Bj+czcoUiAybzGTb9zPdYbokOJqB
Nk3ohx/OZoxjIgxQTVcgu+m/czajff2ns/n/37ouTmf3lyVfqkW9oHgJ5HjMwV5FPSl5iMq0hK1c
6eJ8+Az4OJod2kpVDDeR6iH9s8QHrSVenDaxppxQKXPr3skQQ/UGTUS/K1hV5FDaetoolTg/jdjN
hA+gOexq/5GRnrWIOAjTEuSzuUkFHKP9xPCPUwZMObrZUVmqsXR2IS5Vbs4hrjZPqVutJfWtkfXV
SAPt1jSGRgFlIgullWjJPBIBs1qkCGNP/hBQ2b1Q52sNDbdGIqxtwPjv5ZxAuHStScObXG4UxUQW
odvcG2eh4ucRjYHE0eGu03T8AuE5kJhsc2jeiaM8L/vh3g92Rg4eAV1lU+Y7PwSinAAllw2ns5qt
Nmj3o5d9GGBrxZ7iKhDXo+wtLawiFQIBnelcTJBdxrTOwB5nFBJzn+jdLZkClT4lnaYCk9C3JtdP
LXENdddRSMBsgI3s0ZRx4vaedV8V8JhbBIFtvRw58EUuN6HD4J8SSBWbtme95d0EHy+cKEP06UpL
sVyLebUQ1Re3RVzS07QWb0Ftbesa2Rhczkq+a5Xs3NTi0Qp6YVZayq6q7xSrmwkhVr/+wfUhmPol
N+ws1LBS/NnVnMZ0D9jZtLn/N6upJf+DLOCn138/MUSFNHMNIfvfELXvs2dSR36ksn2v5ji4VGLN
OVD4oimP7bssQDU4YQwMZN+CnX7vxNA4e36p5r6/dWWaqn89MSKh9OqymkLNRU9+DwPW5akkECRe
3emWGyNt1gnr6LK70s29tRCFw3ziU9pZjtKl6LmKwBEyz8mmdnh0kdkJ3IoB1opoYPpmqtEq4ueb
dQ28XSPR3JknWbfpwlKaxh7wWPErzMSUI5G72yhDHuQ22MCmHtxTqYd0aaNXkGGTZCdAUnZyqvJV
VeYZObjs+TwmiKXVH9Op5MkFO9H75RiWK0vzHgaxv9M76Aixei2RDfZB7iRYP0SLia7HMzTlmOl+
VgLk5km2ynAbd9g8ZXRT6RR2ZhlNeTasiH1dqcWnuk12aCic0a3OcUdTmJrKVVLmMvuj0MVVa0po
IHgPDN8FvZ0pPZkGSm/zebKjFOGetCj1xokzJkUBIFnSn4PBWgheuMvd+sHyk6XUgolSmCcU8V7W
WycMR6alOaoey4hOFa5+lzpnkGp0cUZ2UfJ8W7XtpRbHvcDofFDxe2F/L6KzhxgwSNmtmQZJw6ot
Ij7t0F0mpL0FirFyG/6kh35nhWt4K7NyhFigN28kV2y0znhta4DKmrcNe3EVGQiL5UsOFEsCdydG
Tx46kAofkmC0DKk4ms1mIu9lUHkZyeWGLeb9hLMocKaNaxVHYaf1z37DliFGhaG54G47qPcN/sJu
PGse0aPRH95O4kY3gY5JxDv+6wGkUNP8XLL89PovBxAsSf1LYtCX5RfMKQn8FecM9nmNZ//7AUQX
OSVB8trpBKLQ+X4ATXxKzjQS5KaX/dYBpPHGfzl/vr9zQ5kqmi8VC5Rh0tw939taxlIrng1KhhGS
QptCZG7Zzg7rTIWswc6iyYoF+mKzmmblQYKgCFO5uKinrJhrS7FMzEqILLlaMoRm5t2dAJPg/dqB
USl6FDMyBwLRrcywLJIJVxhewpvPVKvVT4QXBR1LJOx+qbBKSgJfImXn3cgAAsR96KkYCP3QMw2V
sfqHX5RUsXwsJMxgfFr/99gDnPyvn9OfXv/9cyqr3JSaoWLqkr4h175flBqV85eRyNfPqconGGT9
f2/XHz6nzEjY0Yomb9ecmGq/YQUz/2nq8eWdKz9NPTo3k4csteCmeYFH4Rqomw6o8VjA6BnQ+zfP
OZMHYRju+9Dbi1nrmAq3Eged2kV3XglIvgqsDNaQESAkHTQ4ZD6oTiSD2GjAj4ikN4OhcR8Qlpyb
sL92JV1tmyXInExx5w3yyZAH0JFMMVrfuEittbZyVX5MY7RWZvfaJbiX6gEQgR9hbc5dad1m4nMu
+6em8+MHUW8vRdmi4S0hq8du3szF0b32ElPl3GT3YLjXoSdiIiHKStfGeeh5/XNVYSzVrUglJBia
05gG2lqsfHD0zClKz87U2DED0RHLsjtqeVdxlaTgCvRGutdIz4h0QuZIzanEuYFQQyc7xHxvhKJd
5THLbEPw45XWZoee7Xc8qLPcizo2YQpSqoqRdKfw7X0SL3wvSZw/uUI1xL9CG8Ak0/38y4PH4/Dz
g/fL6/9+8Mz/wEgBDcyEEHnoD3BgfgkGCo/QJFqVeZa/Xw8QFSxMm3Sz37DBX6+HKc8ONAKP8F+X
ym88dv9wPfDgazKyDUtCr2v99NgpmSLVaetbG7OkNavXcbpQuzM5CkRGDMsu3wqXCB+39YEnXbi4
IEJeWKaawXOJ3S18zq/dmXN8W6/3NfncT+WqFYln2k7ucOg6WOvibUHzhwtcnWdRtq42UuQum+zp
dbDeWza/utbPcjLh2WXhwwMFsOqrq0qomZ4cNO/yR38iJVGBzCNCpCfekE/H/5qAc4L/8on8+fVf
PpFIqcHj0+T8NGUx/wM+k7P+G7bH+PETqXNzQOrXkfqY0y99L1gUibwT/vPf1JPfuQgk81exDh/J
Lz/4dFN8qVj6xAzCuM75SCZQ6vTsnnScF8h9Vi0dQPy1LjJUryImVlwMh1EqT2Hh2m55QItCSJoE
DYD922cR8XlDkYBC88j4ZDVcYrB91ujScTHhTnsklc2pjAU4xG8ydjC8GyhD7Oauw952Kt+Ga1gd
9A/1WuDxz+2MHBJQOjKkSFxghBpVmzE9qKr+1piv7mWEwiORnzIvx0tcOKkKbKG6h5esjNsofRLJ
Qo1BtUvvkAadMPmQDvxsfgctfgN2YWzrCfSjlYRrIImdpeF6EhjQClivcrvPxRkOUV4wMfCayt2Q
iDJnHaZ0XEWOKzlR4bTspKFVomgiB1eYTzhhZrb+solRNXdsEM38qcxvNbcdiX3xk7EJTaIwnrEw
ZA/uszXqc2HJUxrR5gHyujEBIiY37nY8up4Az2c5QMkU7bpkQ46PCyp/Oh/ThVHvU+SNJFE26DVw
H+mvvfxs4fQhatIArz9NWt5wqVi1d6g2taE6sfuSui+Y/iuh3dbXikzC5zEA2GCmc/1xohuGUnTv
dkdyEC1KzWbVfUxo4baXN0VhzjRZujP4jpVBpGV8cntxp+jdGtJ2VBFc0L6rQ75mCStJT3/28UGI
qSbB5aHw+9ch7dQY/Njx8KT/+Pq/jw/rP6LEE8qIRDF/CbPn7ACCr6vSXwPcr1cac1hmwaKkoPj7
doH+fYB8Q/AySma0+xcU7LcOEOmfDpDvb53z88cDxFIYqeiUb5tEfMjagcWry76hyR8tWvNcqTeh
q63Y5G2MvN96Gr5O8yCk0V6Vuq0qJ8iQbpWq3g2ytBwyduaKPq66nmGL6NV23kbHSga1maYXgdlH
HJEJJ5Tr1DUPmWI4pVsz61SViIcyvyVGtg7TcJ/jpyLE0FFd805M1LVXZqsmUXDW0/zE16iLBCcV
R0KQ2eibFqll4amOjIdWAnzZ1i9kPV1c7Ed2kaTzesivROm8pD3EGA9SlqnVT3UcbfpMW3Uo0Fod
J524dK0GMRfc2Vo090k7XFyP39UwvFtmqeTG+/j+mKJEucaDjXI6LU+l1CX8iEinezd5FsUkeNQG
EalyiGPWUz/UEr6Mke1rrViZLu7oIVSQhAeGNYsryRkE8kcGcefW+zb6tJJyLZvMbrxAPripTuyj
BoVhHI7wXOA4s6+qqTd0sSuvLnDv2gcXA590kP11ZTEw5Us3RswCsZvC54ChRxJTEfUytMzQ+6LO
/+hO0YCApU9x8exJ6Jz+d3nAMfDL8/3z6/9+vs3/0CSKFkXmfy/6v/tEylUeUYJ1ZBMCF4Lfr083
OxbYfXSE6jecyPfygKdbob00NYoNRi/ab/WJgL5+GWj88IPrjIq/lgdukyVaOxr6Jgxdw/ZjZB5u
p36QV5iw2BUWucE6MRpSsCEC4PyiAuUREPDStd5jwFAz1IxVl4OMbJ6ERGfKdzW6x7D5qNuP0Xhh
kWEhmOy1fF0g7Ff6V8ldqd39EEfnTnaXQfxsdc2MZxSelekwYpxJ9dlDuVdUyGl4jDNxnDfWR5Hh
FPaQPkVmzWPSo9aS43phDRnuz/Io1HSp8eA9szbCH9C7Fw8ElAfWCZAeOtpOJFdWjz5NNhixEm2l
9KHrcD25crwKmPnSUthyo6y0PGQFb1L2wOAaMii1uCYi4dHTYOCWyprnltaWc4IpVUHLjDYABvnO
bQD5pEh5QoHYMisBYBiTmT0zpjSD0Dg3lbItc4MTI5bnna8fSmVvWljXS46BpLdV7AGS22OjQjAL
F8Tg1OmT5EUxc96k1aw0hRWwwvK+BxmgHTIZpa6UXtWssoOSrQiJx2lHxqWyrwoPkV2KmLAOdr2u
rGLBn5caWi5wFIHnb0GULxnW37dYyaL0xZJaqj12y7xvBZouC14FhWY6Vo47JuiPvXzhJuan2hBR
bLaIInV3WJPYOhtpL4wohIUCCjqOGXu1cj6pBXZ5kyH6dWGSxjgirPRJMsNbbLW7WiObJJNxtrNu
a+hfIliap642rbVSdffoFPBT5/hTeo8YkS5xVIOgtZC9j1cPO9aAq7q69A0r86A10VVqyaoYKY7+
6LpEUSwGV3QYBARY/yLsYavzy7n18+v/PrcsGm1OLHppVr4/LI8tkZIFXQ8LKOXnk0v+D4IHTeX/
/spl/GF5TEdMCCQzIlRIv3lyyRbH40+jWCqmLz/6VLd8aWy8tLeUMdOFjZh/eKk+N6TuKYqhKlg6
1uhw0aHCTxQYY17CsiRHNCx1i4i8zxyda8PwCgC2Is4TP1+mmb+1zPYiUX2YEVHf3iwcoD9bE+3s
PetYpZYxsm8IGA2HTYg+u8OIFovYTocUSUe/rL34qDXtow8DRmnRN4QZgBdl6RUa1u9yqZiOhzOz
U/mdVbF46nJ9QaIUy9FXH9X40JAlLLUzgxgvOP4vrmscTGWYm6l6GML2QdD6revht+fq8qmwsnmb
xHRtFqdMoDSfRQ5eJ2pfjbTcMbNDjcEOSPdJjAFAI2srQUMlX2nDvBPP3H9zPXC8cJ+F5COMlxH/
d5Rj1SM7RR3wUPoGCNTq6Mtvgz5cOst8LvOlD3qBlcngqU99VYGhK05qOe71MUc2iB+1nXQebUiS
NPDtFE1REBEiwzIGfWHfbnHUo+cTwmMkZL0d8cqAZYzCybpvRSGzo6HaTtz8zoApKHSfTRM6LpoT
UYCrl2G2yk3Q70wjncR0n2qhA6bX+vNASq6Fl899Ofss0oiKs3biwFiJonbP6WsRbqx23sqoTQou
oGsiOKq8I29M+owQbYYWlihZEPeBKNgNPJ/AZEeuhjtyx45WmhxCksY6S1srOsgnATKVJOu45nj7
Uie3jhZ2OHRpatm5DYF+8HqSlxSGpcRm2t6YPqZqgtYFu2tW8idSai/WCHVewnZo6HddIMIHCTby
YCzikJjDDseiHs75MC2klOpagvwyCQuSAZj+iG/LLJJV4n4kGZz9Xl4VtJNh1OGVzC9KqZ8JdF9o
LvDDRESlRGyvqj/rWgn8Q1qNumv3wOc8I9m7g38bWpmOE7wDm9FOLR6DcnzpTOswGkjv5T4WYxLt
MfOoJdzqWoxerPYpGHdFcerdVQSl2lLitdUTnq4Hq0xLZv1gObpa87LiNkb9ieARKIWTnQ05UgFS
vOuf02/AfzAkpT7LxIPcN1etFwEYYAMWVcqJ0d92oKokhHjZkKGsyA9ZRuaEhLemWCWj5LRthSKL
3kIp7Q7ExJAXgZ22yovA30GFJCJB3OaJNTQZTCaqgBDtsVCPFpkVIxSdMkLjq7+1vTX3J08D9iNt
cs40ny23cM8aNS5urvWgsCDF3UlSU6bXK1fJbcu81NG7YQHXN8CWJ8+FhksxE1HPpSGm86R4c7Nx
JcYiDX7Dze/3l0jLL1bfP+rQfD03fv2zbyr0ATLlpqlCnv6XkTAX2q831U+v/35ToSI1FdXSGTpP
o7S/K2zrP6au6Bpapl8EqPJ/mL+xZaT3nuaB09v53j/rjPLQRf3/N/yNkbA+tcc/xlOioPr+c0uT
ouHLNdVbWeAKbSVsOpX0ag/ESVHPsiKY10/5N/iTfo0e9WsNYkc5oKu5GPCJwk0/xTltGCONy3pj
wim4Yaa+j2/CY3qvvVmcnBhOPNg8EHdmpx1x3OwE5R0Cnh4vs2I/loCLmFjNmGFl+Up4+D/uzmy5
caW70u/i64Yb8+Bo9wUHcdAsVamkukGoJoAAAQIg5qfvL6lDQiLkU1EULjrKv8OO/+BQiURm7tzD
2muVT0DuZTie0+mGSrj9V9NDkqnFFzEpCujab3s3wcn1t+LR77utaKlql9P9ZyMKh0nG61FUvCZV
7Icu1FP/c4exswxTp5Au6tOvNyJVBEUWnPK6KgLEP9iI7ztMr17bOapda6HH/dO47hJAdHxWNGuy
HCB2DWeGjBMtUtWykOlJKRLvVwDEbCqVHmBpD8lqL5ev3Gqlj1RnNV1bzlf692hOU0Eg+6uNcuNb
1qNXe/AFykhN66HxvTFioij/LrKVuxWNm0nhggRWLnMf2ReAMp98LwZqdqN62OBVcmFaEDFra71l
7xPzWIm+SGTKfiDiVhGdz0LJtdzc1Os1jOMh7GdmTH9LKYPOzVTCPKuZaUU60qX1rdyEyKskCGPr
bkBVkL4HS+fKZjJVRAeiF+Z3Wez9slNSu7BPmaioljGEOHF87os8CTCCaNxk7bT0rz3jJyfRM/Ge
glSfl5X7WAb08RCgaUiqSXVykTbb59RMn0w3QxsF+JGcoz2rBcvKQN1HuGuScNw8sz5v8eQcPDrZ
qCcSHt4aT8/G4wvw/Fo8wBWeYAaTc+xe1PiHBn6iBzBvVMEFjF5gpCezaqtdb/ErVfxLXfiZTgJE
MP+chMF1Tt+fmdqAj5qLNiZJJ9WrpzqEIQLP1QdFrKf6OPO/b/FrS70el/i5Vnjuw7BsNPlDq4Dp
xhu29XZSkxnHU41L+JC0swbPOZChO7FubIR1x2vc6oZbN0oBCYZlCh9lsov/J1vzu881t3LhoeLa
W3P9Qfb5oHAdKuJelLggWy5K3NF8Eiga7SJcokn0WHKlagqCPsAR7QcVhzDh2i25fsP21so/S84n
y/ruxPOtXU9b+h+D4ue6wdZxf4s9ZNX2JIPuhNtdgvTKr2mh168tcfVLk3SdsTXzqxjPgPQYWT6B
gJK/pnG0GlfyinYZOJzS8rzCtwCmP00KtJKkuW6BSMUDSfBEVDySGs8kxEMBF33hR9vzrHjwvVs8
N3SyzAvdNc+qUrohPpjLbcLJymcymn6rmJa3FWDTUP268mhFiZDoCYMCjTz7lxv6D8lGOl+DqvZK
aeYm/nxjp8sVHT/ZRnkw4k1yo1rec2rN3FW1WPmuP9JiKEUDc03YEM9xe+58EJROSdEPTtMkjRHO
dnxIWtQSxvBVC0pdqb2UxG322VeArKnhFsaxePW5ycLPlWzVCy90q8+JfUEl/5NtZGNdpurvQPNs
oJHg2LOwhnWlptnXTs8S6S5ePaYlfT4CqFV4Z2nAyxY6rhkEpUWjXyjS5mJde7NyTVIkkc0HNa/J
kGyvEmWtzlqnpuaSXORr4fZjWlR7rmw2d/+ruyzJAY8S0amdjoCQkg1dWt697q2vohYKjTgI/vKY
nx4JbhkDcDdokn/PVYIp6V9fR7/vri8d+iZNQXZXiPeJlGTnSxHQC1wWec5dPuD1FQYbwf/UzMPt
puJ+4QG96A78wRUG1usdZ+rVqwsF89fOlF/rDeFJ5i69WHuqde+bnPs39nq9ObdLcv0yqp26XrMJ
w7xYRAEM8TGKSlt4lBJ2qrKVMH/YU8V7cmnM8QPjobHhXNdBam9t+1sdlZ9VbzPRM+9iZQN8Ttbu
xK6sGwuSON8zQYZsMSZQzGQ56mESmc0iQD4pWNEvUajWOKutH1Fbn8u+O7Kr8HFT15PYToILL0O7
qch+xGttDjIFnHP7VbOAtGxnahvT+gPOJS3PNlCF6MRjubG9qNfmVNU0LO48gJw0v22Qcfwip2U0
cczwRlonExPEawayxTHqeQvpk988mivvZ1OubuNE9y59i3+WN59WDbIeQQ4fyDrQr75l2/LGcLXN
ONj+8pOsoumD2kklzdI8vY+j9CGguVox9LFqPWTh9QYsq2n586hUvysanD9ZliPWvW6WpYpYcSP8
gvBal4J7l2bflaSdKw7JxmRDsk+3YcsKIlqC0wTtogKIzCIvz80CniZnqaF74ElT1btKzVtV/abU
j5bxZQuZrP7ZlyiDbu+DHF4d6CC58gP5Kyhk2pkd+5chG3d1DCusBcuznsAtoKV3IJ7GtZ1hpaoN
vJfriWIuMlv60qjZrK7vA/VzraTylRKW3jwI80UYOvPAjK+rFDWWbXJm+OtZrBjo7NqE8WaccpV7
F1EEt4LkZgj0prS0hGtqt6sAMXYDRpQ2B/HvFL5QAW5aeoCiLUJbHmnMDI551R2vTZRcG6m4sksT
Xt+Nd2EGIQRmtn7jB9Y8gasxVFHdq0raOL2rMjCvG+S0yk1Rk+JJCBmM+EZqanpn5Lx5/KvjR10B
TEGrDJEbpZrfWD21X4E9/n1n9QSuXXsplu6AQ53Rg0HesATEFbPoiAaVPaaIOgyRI/x5sLo7IvJ8
7bdbEOQBNBG/JNL4I20UW1RgjgNIfH9ghpSQxZBHNs+IVraThe6yDDePTl54lxn5yunaUz1Y10oP
QmutiGcS8oYLBV3kczWRYNo0k0WceBu8a5IS46pKIAMIv6wcH9zDKvzsZoG+KNbUOgwAUjClUPGQ
w4q6gZrA2d7q12kkNVPVjyBvKrbfigRhkWI7TfPWna7CRWVe2J65cNxkkuvgAgEJTMiX3XmN/rxe
4yZxZQdlCe9DArWHn1PZWXN9m2E8Se3oCTcHks0Gui75WxqrX0gzw3XrKfcNJQDqYtdBqC5Crb7b
2jm017hYsNw6l23q3ulSZk0aTUhKSeca1rrCamdYbx0dlkwnLyhtaTJHzWJlf0qFuW+F4Y9KhA1d
+RG3B20pDj43hA7xCXdFta4hayk+rQRXlkTx6e8+ZQJazX2ukB/5LUzKIt1xhHOgSeTN77tTxt7V
KFEcqIu6UwYkVDYtHWAF/85rYDfRMUyUBp4Ox8nG93h9ysAAOhYJbzASMsjvP4mOqZ/2j9nrNz9G
zJZK7kTUFt2l7dZPa+oXIzOBunHtzqXk0U0MTtxK+uXV2herlh/KUFvdS42MeiEhRVyrC7uCPMJf
T7gHx2udVtzKyJ5NbXun5ZI1scJ8nJcuvRj2LNgY2nXim1DzhjpM1FKGTsMmujLpSVFaR4POTb6M
5EqkfqExMzYIj8QQJgn73261aGpzJVTibjDdtkQGUZp7cjET3XAS6i2y8ksu4nMp397nG2I436NN
VN6o93GbFbPAa5G6CXVEWUJbPm+MkMgsIAJU7WpBuwwdKsGz1uiLFDEbt5WkUSrTzuET8aQqysUh
DW35lpZpL77a0AZj2QlQ4TCaq5GF3GBVfnFDC78IZQPTCiBWqKoHT/2WWwgyJPK9B9ekEcNDSLkh
pqaStg96WlxuoAFaT1M/nKe1YiFfW12qDtz7BXF5am/nagJaing9JW6XgvyO4sdqZIuQvoDxOCTG
j0SwnxL1KyL8N8gDZDaqPE090zK0232HftpVJHptMYC54sMUQz4hlP0z06FNNqwv8qyameQdjJjE
mSpSEYZIShCnxGv5R4PumUKDtqRtP21FEsOwW1E/+RKuTPi5MzseR8w58OwZwL5xhCJuRfnA3ZTf
NUCcgQrVW9G416Ff40AFE91Xz/EqfbjGadYuAdbViR9M/dRdVltUMI30xvS35waZBANMcQrVExJ0
PhgQr00WQmO4/ZwXU39df7KMeuZm9jQr4CzhrYqqutA2SjZuYXDapmyBglZHA5HktZyQLlcmFXKj
ELtsCq2+kFQzhCCBxdezhS9wY9EqPleD3ERwW23nf7ktdMBlkSCGq+B3IGZAQ+/Ywre/72yhBu4D
/Ba9G4DKhMXrjCGAO0QdufL/iZheuRyIOVJ2hZKNuO/YGFpCGlJFQn2HQv0TY/gejJl842HmIl35
OsxypVULU66KdGBoXGWrlTt1mnpeV151DTT/stEmSVZ/8zcKREAbT3ouN0175m4gtJRQi6gU9ak2
aEIPaBtVggQpt2RWhxUWIUieXcmH5VEXfoufOXTfpcKbcYVfYzQhwYK4hC1uYxAmJDVEbCeXkPqu
3efAtW9iIbbr1upkhW0sfLarirWUhdk0sJ+tMKRxnp3lwrRuhJHVglC/1jbubIv9TaAaU4VBNrDM
elY8Jyb0ATTxjje1gf3O/+68AgzOkAea9FeRF8ej/VeItKDaOL77j37f7XfQiviwCh4x6H2xobr9
zkgKBSHays2XRprOxbZ1UxMnjw3/ltKQ8g1wLaRQZd2hC5TO8j/IK1gibXDkYr+euXBqXu/3VeQk
q3VB50eZZQCFmjAli5ibcAiG0YMvy/SEy8ZChS9Pk9Jlu0kj0P2Bq/1Ii1UJ5zGqPL6pjwrytJRT
VwEy9KaDUpvtoOymbuKFrZjVk63GKqJ82WYWtkUL8ZjxFIJg0VryhGoGqYeJudW227GvbH7ZeCOX
bOJHNUW6iOxiroTcqPS0puc1Cjxtur23og2ke+3cis07Oi+n2/yzFWnb++26uUvy8syWyrEE2UkY
RcbSUnPylFK5GVeJO9vgqWzqtppWpiJSrJJ/HYjQwCBGKIkVfBE0ZFJJ2TknktBESKGK4MIVYYYV
/mzaBtUAgwOtGPCauBzxbaH+VCrE1EN5okBV6EXyUxv4M8vB/f67rxFqTHB6oupJ/Ye49F+PlWBJ
OD5WR7/vjpVjELoCxhH++usmNCpOiibgMY6padDsvI1cTcCDoiRqE00LEodXFScSJ7QjWAraYhod
DX9yrBRxAfbO1atXF3qlr8+VkdJWmwRraUnf9ubBAohaUMFBnKu9av3Pdi7Yd9SpprYTA5YrCElw
MFvtxicGbH0SIh5OmGeUxk9uUwTnlXFaBM2ZmW0v3GA10VV5picQVTpNCW7Oya5p/8BNtKnz3OPZ
zbMILcoiSKeptgk/SXUG8yJwwJr2G1n7pDdX2/xe8puFhjcYW820ykqUoJCSRJI89vVZ1krUpuD+
jCFt9IDte8E0agRq92ZV1ZeBzBnyEaWs7o1go1wivYacEOWopYS4j9JwrENoVZQEFkF79aRtkQJs
IR1zsvSs2D62yLdNWMDbqlG/0Vz3y0rP/OhLlHo6xMhmMs3a+gaYPzF/JtjhrOtIZPLrTPDfWS1Z
ypbWjZhyAOlKNBVovW7tciwLCkWObZEG03WDF1fqeH0hYnCxqk628kVi2dBIKjCGR/7mTM4TYgYk
L7LPKldq/Jfff5wlEt/ggGVACr85qKLL+PigHv2+O6iivQzW3vfy6sS8FiQJu8LwDr7Q3X/ccCKR
BNL/Rab77UFlg8O5YFMe/jMU8DtiC7SxdjM/vv+8rbcu9HzjLg0nBk5HTdRdX4OmddtHr3luVjd6
8xTlmx965V9uyLG7CDLEcb20Sf+cFS2osLolgnGMMrrZZuunVge6tk4T8GDhXQ0/qF+kF3Vs/zBF
rY3qaK26UwuS+MBtgXL5MP/G7TT2UMXKkcmMjcW6EvoFqXNTOv5F0HrN2G9MnWPvzmEjuSqoHK2I
zGQqSYYJUakj+feVvf1q+sZVgqh3FjbQyxrtUstiel1UH7ZWR6SSoGvZPqShN8chocPF2tL8+Vff
TYjGoxxPc6Ql679Nqhr9dM/x77str5Gy5DJ5j8UatA68JSKE2aVbX214ERCRCDLY2TR3vr2Z8PVA
SLxgTv/oZnoPlPPmvY9yqoXrJUG+KmySC04wTUEV3TptWlKmCe0SvZvM/7kt1XM/8a+riHRAokmI
N0fa1GjhzimD+MrYwFvs2tozF+LUttERXk/UZLNQoOH3MntuJx78zrXzqc2Tu60CjJm6c2aBkQjr
5DGH483SP1lRNEvstQBK36iwFtp62czNdiWPNqv8a5pViCDb9bJ0DC69QKOibBKmb6BYo6mTriw5
gNmIeF4mUTQCw4C6h/U5ilWSQInzs9Y2SKrbP/E2vRFIdyhmSw1B4Vot71Qja1GRtbNI+buznST9
aW6iD0PGffldTUFgy44s/vHvu+1P1VPBdhO3QOHOD7uAB/gbQdC+tQN3b7//NQETAvCzZ1PkUQdK
QyNHoQqgvnQw/1HAg8Js3zN7/eb6UduHpyZqFIYK0h6VMq1sIziDAgWnISqcUbwt78mGUtbXq6mh
ZOxGFWGMoLpVsxyauJUM21tVEcG4anYZFhB+kyUFcDJuXP/e9or1hbnePq38iHR8sSS4W9brL41p
ngV+MCfIQfxq3CaOMgcdiUaUSx8p6XrSl6v61pLDcVtDUq7fxrJxUa8UcLeVcrPehLNSpY86vU2E
+CG0UQH0UZH93EAmpYcmnKuPirtGCOEWPbwQjsYWrkYZnM/mWoO/UQ2DSeQ6+EbqhajHbcuva0H3
WJfF3Ua16eMsflmCEDIvVXCopfvd35FFSvXDGn66lSCqc2T/yXd+CMYPXb5YKc9BFU9LqMW0UIbB
HLK7xnYXFux3chM9t7DhWXSZbAU9XpIE13Kta5+l6MtWRWTSpavUTsZrFS0K30tHjlQmE62E81Y5
t1zITAuTSoaLVpbhgo5dU1WWDP2HodTIlYiCcyVKz0VK0iWiGp1QlYZ5DDfVXDqSMwrWa4lyY76C
GWyFXrql30qyvChd5brGvW4otRB5t6OE4ospfwN9feaImkxCccagSJPQMJ67CLM3on4j5Si1BpR0
Qko7Uq0/25R6No6WwCumj22KQBbFoNKkaj5PRIWoaKa5qBjFlI4UUUNKRDWppazkSdv1333jgtsQ
DiY9EAACf+dkCva9Y5Nz9Pu9ybEFcSp5FgcFaECDb5OKcLTSeLFjwHkxR3ubQx1TF3wFBpnDf1KR
nc2hCQ1awi418wdJFkWQzB5Hg6+nLkiBXkeDjWvWMHxm9pKjdLm2t4tCASFQo8yQVBJcqqV0tm4L
JKMUpOerLcQGge/drNoCMnDPSsF1xdNc0/N5JMF4YydbFJyzRe4bi4gmCyWBN71ObjYOqjwq/RyB
USAo45UTtw5/BqtwO9GKDDp9Tz63DOtaLWh2WDlLPQzOhctrb/0rgJGXG9CJQNnN6RYXZqIa63Rc
09MRt9rSDJVp5EOqHU8TxYhmTeHUX0PlVgugEXGBcMg+WvMWenq0auUItSO4PNHlTzIUxAAfx9vw
QZgUz5kYSTFbh/CFIkyQq+Wi8ogRcSgIGkHxbs9qeFXSbFKZNo0kyGCqPxRjDpBuVAYSNCroIEho
E2+QzEvA1KV0TVCbWUXIMUbLJE/GKgCpMFiUcnyllb52Dpxggn+wqFwLEQxTC8dBhD6VJbdXm4ja
SlDJ0TTZhtWyzjzgLQaRcO2Y81wrl02uTqNte9sazeY8dYDS6asVGSsVqlOukHFq45PLq+QO9sNP
/IPP4GmlWRna/tTYFKh2RdDFZD4wvMLIYCq3ytu1i6LDFnZ9Ly+0hSyCZCcltxbebpUrz1O8+yz/
XK6RRlLyKbndue4akKza8yz1xmvfHuWIu3rFD8U3gX/eu/V2lqxB0MTGhUK6rCBtRutcdFm5CqBH
MmpQsbVzF1AOHGHFLCRgCTXrKQ1S6LXNtUG9p2ku6E6+9reofq3iyVYDIRetZ7WHTG+STSV5PbPI
FNsIO2xtmljy8D6uy6VTJGcR+cG/OoQgUYGjo6iqjoPOqf/X9JbIfx0ZtOPf7w0anfF46f90n73x
oGSL5hETkP6OO/qVB0VeGNOnQYsoANc7dpjOmpnUkAWcg1rzLrj4E2smuFOPrVn33lSnxfNXuP41
WF5A25m1LC5bmnHWkwxVtFuAB8GFfBv9sj+baL4gC7VQZ/rMvKxu9a8OQrfX3sPqAUXTBf3y8M17
V/DZLf2FBL89bBzSmXrpb1AcRY0wQ18p/u4+GyhmCtZ+jXZyuoLgLvwcfVl9KZ/a1ew2Qw/rGemS
1S/vFz2s2NMCHv776Ff4XMEY9rj9Zd0Xy4rE7ieH9zIgvW4X1XN6JdFH/rNcXf+0xTWdpc5TXMXX
oXmztadGceWhIhb9CLU7afUrktawyPy0VnP7TEc8dPtkz31rZPsXCHVZ8nlWz/T0HqLCmoxT/neH
E1Q4bGgdKcLBqsuW/dejIP6Fo6Nw/Pv9UbD/E9o7wmlHoxLJoWDL7+MJOGYUqiQv3QPHd7sBPFQE
2nafJEInnMBTsBAXVeBt/5NMr/7OYXj95s7R1V4FSRCUeWksARujHnDmOB6qIZu4hQIlcuKvqZQ4
IzeG60UzV+SNWgP+lVAGT5lbIjKeu1HuPK7BIl5X9bkVJGeB6vl3tkD2lQGIcz2DFzhE7NL0V2dq
KuQvCvNMXD3Gtvm12RBBBKY6rbmauH3dqwzE0S2ZPnu58bwsAb9Qj6Pki5y2cy9QLqi5jHV/vVgp
HtTCYb26/5sNuE1MqVA2pkBnkf//910L6dbxru39vtu1GsxIeKV7v/P1rhW9u6RaiU01mPQYde+R
EgWrIvGpYuDFMcID7mw4PVvoF+j7QuKf7FrepWfD37y6Ip6/suG1HiVF7kjGslxHc8ekjrXanJfF
OKFL5Ll81K61+4yeg5F6WZif6GJx9DFd8AVlQFkZIeJcLmiAuVEe6zN6TzKQLV9aig9UNeLRCpgM
3Oclclp4VyPFnNJIWl7Hj0G6iGNgofMQMRJnBKvo1FS/It8E2H6c1Dr5VPTDFoH6ILhAYM3XQvxc
2jima1Q26rGKN/OErBoR8rV9tf0WfWkJFtG+HDfmpILJjuLd+sxwRrZzr6K9U4y3zWj1oOpnyvUq
mCsUGiECy83PxdK9bM+UMyRdZPoW4CX4glhXMok20iONm6Vpz+Lv6KrQ6ZkhPmQaE/TGdPppg/v2
C5pn4SyWm9FWpue/Jla/gwsh2oyFdFMMcRkSVyO6VoADIMeUP8BPMEe0CQ4otxQyZhBlriF6fW5u
YjqV6x95lNDfOpeXa8ThfznSGWg9NEbqxw21VL6TficvUdolcXgG7HuZ+490mo7AEY386WqyHrfI
Y1bIs9CwFEjzvAHrYkfwyqK9BkshKi3Oc+k9b71qLN1TXilm5i3V3KgEGbmZSiP/e/1jdQ4dVXpn
QYNFI2lF+88nfVrN0q9r+aK8FnieWXwWnCH3RHvRPF9utLF+n35P5hkh7wge/Yw/a22mNpS5LfyJ
WnUeJg8re6xGs/KMYhCieMvyukH/5LqxrmQyA+yQ4BHBNNpZnPaZ/5U1pNzISbAZ9M1YFhDv5LlQ
HkxnbD6IJiE6W1wEqZTLxlzE8A2HMI0qAKWMZVUXV07zNa/MGf3qm/UZEpq+OTHSC+97egMNMEJL
9dJsCWweocKi2cmYZlOE4bVg7nzNkDkvR2xKpFcfI8SA2dxX9ZXpz7xKiJPmmyVQqrL9puagzZfl
ZulMK/eHWyzyJar2Gd86GNFJ/YO0ewJ/WKqPwFKkm8+yemMiaMME/a96/tNDM8bZzFASAyly2aJg
ziOJonH2jEwYilykSgzlujLJbMyDZqz4KWu8nq5vTYIE0hxKPffWOTzLc7OwZhXsZarmjuJIm+uJ
PlXtO2PqK+xHh1Yk54xIcvxXW3aqu1z9uuB/w9T+xrJbPUAHNA5vf99Zdp0SMfnIF/ZTG0RF54/o
ADI0Q+X/Cd47Mhx7yy6abnFhbBtiGwgSBRlFZ9nJR9LnaMHj+6JH8Afe+Q6s2QE6bFAoFNpweSxU
zE3B/PvWsG/szHEdKUfIe/1Lo7+DzvnqTiLgbz9X2mWhLrZPFpp3uveQLBMEean3Yn6Q480+xwT+
Ezvh4IzsOddCoU0aZ65e1LO/eyM51ChlGbD775FBfPeei2Ad/b7bSCrrA+QAOA9hpMNl320kVaXy
QnEU31clpHu9kfiHgoLEVpEJwnt5vZFo7mWP7YDE5N3/YBsZ/JmjGM8GfixQRhbduWTr3m4jLSjh
XCkkbVlAE7SZedFShwkc0coNgovZVDboUHnm7qXkuSG1tGrmLfWVZgGdM4ntzDpLt88yNxsSjiaX
uzKClMgPUJkY5ddAHMjL1jNaI3FFL7aFIFkYp4JTAqra9LyKlxUEB9m4Xj2u5/Zcn3P9z7wzjOvU
vPqr9yKYFgCSmBLaL0Q64d+CLGKc3l48/n23FxXyCpRBd3yc3TaEVFNQxOovFF6Yus6egdWk14MC
vuroJFBfb0OD3m2w63uL9icbkYp+fye+fmtxFt54qnlNKtlT1WWM7p6LZOIDVeyHPIP3ZBK2Y+0x
urJn5gzpPzrCtlN5e0FGlHg+WABKrqnp4B6N02akXfuL/KzCWwQVs/uPSE+oOCj1Gcrq/KedSKNv
j5fW6PJ6gejsxF24KIMmX+g13gRA3cfepfpUVWNSnHowsmiXvjNvzBvpKrr07+s5CdSvOVlPc1zS
J3yd/gR0Bs+L444hUHGfUEYZfUrO0Pw5987rTzreDv4nfpw7892Zcqe7GOPIpcppj30UwOPtOJGX
0GGSxF1YWbmQmwlesS+URUgcjnDO8drp+UBMjlQfkPoFuJ+RsiiabyVKcLPtPJjZd5EyplmP/4s+
nfnLeUSwC3WvSYbmfDVqn7TR/wfn6X9/r/8LRc/Jc/48jfNV3twWP7Pm7ue2WOfbvZUb+6v1j93j
1c/tn/wL//MfeJWiIEQkGnvzr35qkp8vo79kMsR//7/JZps/r8ebHz//j3jrV092/51Z7N7zn9/+
M7H+q78ZaD+p/T+cr35mz9l3v9k9aP55y6vn6Od//4dAR79BKujw6QppEi4hmauB7rHDDSVe4r//
o3vjV+bkN0NYHNKXqS1+/Pd/vAyh0YOpoTdAMVk4Hd3MTxtC6J8cDeGQaiRYl1WdVpoBZmG+NwSA
QswrPNr4ePs3OP1DCSTV8SwUAObAP4AvyiKZ9dEPJZArb4cAYkJLEWASE7eye4MPzKL3oRCiEDSM
uLM0RIs27I/OQiitH88CXxbAtIDn7BBpHx0CSGdviBcQtQo81eyy86d/KOGNHc2CVgahI4+PZ+z6
KD46i7c4JHH0CCvA11GsdOiD6HbD6bMQiNnjWejkpGiHJKNFXLN/fPoQggvo7RBgpcDzGohp6nS8
Hfb0yUPAC9gbQkDp6TshMsKF+vgskILrDQGjHB17Du32Kq2z+8cnz4JSz/5v7C0t7rhtqfQSCL6C
QYbo3RfAdsg/EmLQsEgsu3+D02chSmNHy02PD1hrFgRoqMg+fvRc6P21oHWZViNWCVe1e4PTZ6H2
PxTctYT6gn2SiQwwCw0X++hDUcqDj8ISZ3uQDyXACcdDQBTmEORRXSGk3D8+/UO9c/Q4EfS4iLSJ
PIgHItIuR7MgDIEEja3L1hriYu0uhMPRo9mdMAmWEL5TV8I6/UO9RdUJYw6MhRIXdCOk/3dixR89
F28zWy9DiHAOrTrqDLiF++94+iz03rlAxVj4IABrEMsc4L6gbL1/zf1aWLtCODOgiDLIrddt/FdD
UHQUys5kXDr7cvqHUnu3HkYDR1OkBDV9CG+Q79H7UNDkQ2qjkmSED2eAK8l6k1bY7Sj0TWHiB45P
G+YQ90Xn3R/WgmPBZmK5SXl1j09fi7dasi+zwJsF9MW2fakFfvToKf1zsaMV5urWySEPsKMItXrL
jc8PnI3vJGKYj59uYLz9IXA5cXAovCMq9PH7YpfJemvMYQOkFxM3R2hODODT4r32Z7FTh8FS2ZyO
wyRP3lEkZPtDgPNntwK5Eb01+8enD9F3OEWHKB8K42HAif9xV43rZ/+ah6MH1giW0V0LAjnp/eOT
ZwEiY/83uiGIU7EdAqBElXv/+OQh2Pr7v9ENIfoxTBYCvcTO1n9giMNrdkPgqeEMUtLnbj1M8uQh
MEe9WQCfF/pfSKcSyRwenz5E57QeZiF6YgT0FZcQCP/+DU4forsQuiFo2sRCCWM+yN39zunGL8AQ
shxiYx2W6vRZdBaimwVmEPwRPRQ4OgOshWg+OzKD+Gd0qhIhsZ+6Nzh9Fl3y7zALToRNkkKkWnYw
kQ/feoct0w2hspUJZen7GCQ3aPacf4BhUOgY8ErIYlvtv+PpH6qz1t0sbChqZdIHJEK6Y3PyECAy
96/ZDUECREQw9CSCkN8/PnkIWsz2f+MwBGeaBSe25wAOcHeTJ+gPARyWJAs6CMQZh8cnz4I05jtD
YAVJFOGwccj3j08f4h2fFo4FTRgQgFpDJIso1+5fs1sLUAKaQATADN59x9NnITiijgwIVQscHC5V
k572j+8oOrp6Q5CK4qoQxObUAT9+68GU9c4Q+OSULwQwboC7G2vxzhAsBpac5DlcHPvHJ68FAtH7
v3FYbijx6LXDheJcDpGW7yzEYQguC+J6cnfDZDhJAPZmsSOcp+RKQLnr4fnofSGadY42LcuAm0YA
M8zFSgd5fwgb1gjCeqGd3e2G05f7rX7yLpwkJa/iHcAnM0ieFk7a/iwQdoWoWwBIIFPaPz55FsC3
93/jsKNI4ZAXdKj1IP53OJknD4GT0R8CMANBPVESgKWPz2LHDnW0owRNJax+OwhtF36cPov+lSTU
gkhAsgwY9AEuVuz28Ydiy4ocLeAPnQ12WKqTZ0EvXn8IHCgazeEp4uY4HP7Th+jXL9DY0QyubsTA
OX6H3XD6EP2K2EvQLVLmiMt1VvL0Id62IorTDXpaAxNgMhULF2H/HU8fol+dxN0kqicvT5/CEHc3
Idf+NfenGy4C/BLwAcJfG8AMUmnpD6GzowiKByqpE9b1h6Dbidtol/4fYi36VRjyadDZklYT7GBD
FBfe4gR3O4psGlyzxBd4agOcbk5Z70PhpLFvBVmeMUiJRO85nLagZbcpSHO7Qh24f4PTz0XfG6Qt
TsBbCcbgJxwgzQIQY/+ah3PBUlOKBlMPhfEQayHagt5eSVR4ROnTJigmXftxS0vGpj8Ep4IvJNLa
3Br7xyevhSWwd0ezEJVoKiR4UUQAH7+SiBj7Q4CmFt2OfC6K9/vHp8+i+xKH5cYxF3cql7dgKvv4
EH3nn7+NAcR3pv650y14+Y4nz4Lq//41D7MQ/oGYCGVcrPn+8clDQNG3/xuvhuDiJtssNFsHWAtU
HPpDoECFC0ewRIB/mOTJsyCM6A9BLClIxbFUOOn7xx8Y4vCa3YeyQMfSEcnpG2It8MH3r/lqCMEe
qQkdSj7Z/vHps+gHYnwdUO/iaFNbGMD5J0+wf81uFsyA/8VtFv7g/vHps+gyc4chgGawYwXRDTWS
w1KdPkQfNyjsuNhKtF+LUu6HZ0Egsf8b+1lAqSOaBgkuSMwPEOu9Cua6ITQcBG5XYdMHOBck+fuz
2FW8dVEhGaKuB2a9NwSLjb8ssIMkYQ5vcPJy0/vxzhDU0rGEZIuGAAbs2oG6ixXRPgwT0QXeJoG3
pg7gR9EW9HoWL0PQTkpugi1LseRwMk/+UPLbDOfLEFTtBVwXcN8QawEfYH8WIqoHzSJSUl2i5/RZ
vLW0u1nsYCx4UTu+rIMhPn0IwZhwtNwOwEFgXgQy+IMfXws84/4QAgCOg0OUQYCxf3z6LDo7JwzI
y4eCfQdA6u7gDTALMlv713w1hHAMRG+/UCbZPz59Fm9TXi+z4FwQXQBZGwQmyiHev2Y3C0MFv4Qr
CNfsACANSi39IWzI1Dgw6E+x7PvHJ38o3nb/N7pZ4APiHhCFkag9nMyThwDdfzwEXFEKyAON9B0s
K4fvePoQb3MgYrkFxxOlQxBM4KQGcDghE+3PAt+AqxssKgCjAdaib8zpKYX3ShV+Od7zAEO8zart
PpSghzVFXyI+bXf4T16LV3CV/Y6i6knkTXMjalbYqf13/MAQhy3TDUFKTXwpzMcQ2QOSpfvX7IYQ
q03qX6OaO8TpfutH7dZCxZjTtEA6mEruAB+qe83DLBgCG0guBwM2xFq8DcReZmEKHLsgcRmmjPs2
N/gyBL2JKlkvlJOGwIGQ2+8tN2xoZCjEAeSYD7AWfScHnAl+P3kQdDGGsLTWW9zg7kOxU0VOGyuI
V3vY06cfvc5pPewoQIMca64lcs5DGJB37gukzMDbsRiiCWqAWbytX7x8KMDTtGYL8vkhQBoQDfZ3
FDwAqFDh+ePcDjCLt6H9bhYAUEUIhtiKTgV0/wanL/fbnPnLEFxENuAlRxHG9uNDvE0WvQwBYp4N
RYxGdPxxDwQGtf1rHjYtVYWdQp4ukGQDDNGPkvhAOM2iZs80BkjcsT37s6DII9RzBFajOzYnLzcM
BEdDqMLXpH+EW4NC8RBD9C5WhsDVRA1cUCIMgRvEmenPAncZiDnYH2cIkAbtIr0huIxIGwiQuTZI
Wv6dWYiiAnAZRZUFunn/BicvN1n+/d/451wI1IHgcKVXRRY6G/vHpw8hmNXeBMUMIZC6wKP4n0E8
kLeFHgwI+0gUkTgUpMyHMCDkfHuzAALCF6LsBqPGEB+qZ0CgsmMjibtbFo2HAyz325TX7kORzLMp
X+B2DgJlxx3rfSiQzYDuqKbvGk33j0/fUW9bPF5mwU0EYyCZZuqUh8N/+hBvkai7IQQDj8jKgwUZ
AhgA4dv+SxyOHvTJmELhSYE//vgsSDK+MwQuiAjFgKoN4dO+RbO8fChRXYUvkqahIWI9oBj9WXBn
qxxwDMgQNorU+DtDCCQqowBNHMRVO07coa8F2yp5Wi4NuuoOS3XypqWjvj8LUV+leZJUKqxX+8en
DyFkJ46MuSmyLCIgFuCDAYZ4xz3AfYMsAP+Au3UAS0tSuT8LDjd9aCDVAM0PMYv+rUeQB7iBNhXQ
7APE3dwN/VmQkic7wf0NzutwbE5f7ndON2EFXVWmaFoeoo+VYk5/FqIfkLUGrzuET8s36Q8hQMH2
zkwN0dgIUKI/BK3ERC+cikFw5sSN/SEI8iiQ4KsNAgIHLtYbYpewUynAkMAbAJNDn0hvCL4SB2+X
0h7kdPeCYpxleFNwN0k5D9J/AVasPwvEUUSBhHbBIaDsr/hdDu4BACkLHh6CPRpuDhvuA6e7v6Mw
s5TbgOMDoRggZw6SvP+huE5xQDjeKB8dTubps+iF9iw35QV490hLkfsaYIju5jysBZcExRFQ2tzg
A8AboFDofShx30FNCOU62fmPLzelnP4Q+FC7dDY8NgMsN5DW/hAUcQHVCoL6IUDgtLv0hyDPgj9L
R7NIr+0fn7yjiFX2f6Nbbjrp2EsKHKBDYJuB7x0PAb0WgRjNY4RiQ3jm3Az9IQBpgNmlz22gTXvY
lfsPRaQKRJT7G7WzIS5WwLm9WXDh6dhYwZ1CaX3/+PTl7qXld5gDWQAfqVcNQf/C7bZ/zcOHYiVE
Qh4fhHrP4dicPosuXuyGgLNNQOFIb0KXs3+D04foZf75UJDbCoJJENRDoLywqPvX7GbB0YP/hV43
OAMGmEXfPYB7jkQRmHzRCdPFzKd/qF4xmhsbIwjHFvc3PVAfj/U4wr0PRVoTTABnG6h5F+GcPote
MVr4HRSJRWsjItbdhvvAED1LyxCUq0TdHhh4N8nTh+ghKJgFcHwah4QXNUTmnzftrQXblatbMOkN
0l1FUeedIajC4DeQfuRu2j8++UPpb6HsIpMD4E7Au0QlepiLtbucD6ebCi5kg8BpyXAOYaPeWQto
GQUCBGvLQf/4h6JXfP+xu1mQGATs50BIPgQVDx5TbwheXlShkcAWeiz7xycvN/nY/d84zIJMMGlz
oEv0eA8xRA/eQABGyZ59RYsV/s4As+gntBnCZiGoTYpWlQGG6BVAmcWu+EkyB8BdBwI7fS26+79b
C/wbCodcGcOcC+WdHYWBFaxkWMEBQhjgBf1zQSIYQ/7/qLu3HUmO4wzAryLoBTQ75zEsAYasW8EH
GL5ekAtpAXIpcFeA9fb+ooaVWV1Z7hxkBehJkiAE9qqjIyMPcfjjD1GgpNr5bLP0Wbtpcb/wnBWL
mbvekqO2cFG0C6XK88C70VvgcUpw1S67SOKmvbuBlyEFZ5gYKuGOagAz2Er5aLqeKJICJPPu7C+Q
mE9wp2Sva4E1ErSoD8J6LoiQPo1Ge8OZUpyc5u0G2KWbf+S8pKZWJUd3lFetbJmihUdVR5R0TpyM
8vG4iMsGrmVHKRvGTF77CqbltAhbpl0oEcxNxPYvQWxy+qa922Cs6kKB6zoQJjllZNVoUexZRQTz
o84IGe2ELhIiymJXEbIrdxF1L5xkZ3eUhTqwRXi00b0cKcLyC8Z31GXD77KjZKDDjYrDkeKqNYg7
fj9305sqU/Q64eS11DSuRYOWj9BC/iAahmys808S37/J5AjC+ORiVZiZlExOg4+KeFWnvdRgdHqc
j1id4PYyj95lwZ4j4/Er7+6oLQIIum78ci7M6EV7Fh0xGWXcuO9aEX6+18IA8ow+Vk5OWYmqRbAy
BsGrbpvz3VWcjHZHcTijvVQOJJ6lVclxW7QOZ/AdyNHq80DMeD5KYovy/teFcsM6EGrFnu/zWghX
1pWoImT+nb7okEhw1e5snUaEr5Zv1iIWua+i5LAt3EWtiCBLx9HjVCRESeFWtiJkmZVx/ZUBNZEW
b5+kGHGkTUy+OW6r9RcML9SGE72YWyyOXEYdCWvw+YjVGWhCmFeHXF0PaD4BagIpcbBQYNuBTYyG
mAwtLkmVl7fbGqGx0Ssr/ZjgDcptrfYstpAmgjSBHJSTSrhApMZbEQHIeVDI5bFlaFF/ZtUCWkBH
cXRHeGTXXzC8aZXm1++oItxRPGdtKhmMZIEGbURAZ0dRHVoei3Yx1bgWtfJftAAo4kSpiMUtkrBQ
l6yJy6ZVjHaHcJqjMbC8u+Na1JC0auEOlxh09jBuJYg4OHowx95WCfOU7ME2dl+18Ghz+vkNrqgM
c0s97XeUFI55cYaQy6slxBce1uZcyHFLzcM/yqtt2IrHzd1CTczYNUJAi6bEWkKe1iFr7qgog0WU
p30sAx8l1mvcZiLEFdYIv8zm8A8vlB/amhvgWeIxmlllndePh0VwXdfvqJvW0VNdDW75hFqSh7Xc
c1WEVh5IVDGrC/H8HeXtbLQQWUTbZDB1pLhqLbwB/CPK9hAtHKnz2WabtrjeZaFEMEFl7mwQVJQ8
Ye6yZYoIAxdc5MqGQc14XoTSV2MLWVQ0nC50efn6KI5r0QIDvNhephgjllMp3vjFy0JFGZ27jr0h
vLWMmza4dC8WahHhPKjiRlo7IRDTQXB5R4UIpHTanqSKhK4JhR7FkEYLexXKXP5DEiZDxK6ut2gB
PL0c7mAOKHt6dEe9zivewKcXEUEVwM15Vms9v2nZongxZUfpLFVhpYnQu4aCJ7RobcFlDoyXfzvc
ZcONi9jhQGKhgPQlN/Fg5WA4N9WDslB8NGooiIkBzr96geRqNq1nFahP5tEQjAxz71y1WKgYEu0G
oUQK249f22gBh7/QfEquJXjmMCvlbK22CAwqKGog+lA8lT09vqN2pUMLxQ3keiBcM7gxhdJwl9Be
RECJ8tKi+paBG1Sv3dtiKejFOiHJl3JePx5eKGx563cUW9ipejvAQJTEznsghuQ0O0q6X6ispyCo
Uc+H9mBQByJkN+NEsEvG/ItNar8uVLCVLrPKeArnNy2nrLGF0qo9FSUrsLuyG4bNrdbZighSFvsp
2MISRAh9GxHh5hjbEpyrkkbrx8NaWI71O4ot2EdbhJMHxplxLnb17jjd7o+oEduxKUwaPPBWC6VJ
bwZYflDArB8PL5RTvH5HXSh3rBJrUibHq9dqwWkWAmJGxT+dcYHsSiRhCynJcH44hPz/8wsl9m0W
Soi55Mw5tRkAS2FEIyJI+twctlRGrLdtAivmVklHTCBW0rSX4A2q57RayNotOPOcKR6OWSvCZorx
wYGOqk/78LmQ2joQYa4eJ0qBBJXN+vGwCB7A+h2rLVxPeB+1kcfUyQQtQJQaEdE9opwkvQn0Wp72
E1o0C6WkLk0UNQxebT38wyL0y7VaxNhuNVbBN0dh/XhYBHdm/Y5iC7evCozQ3p7KWKg2EBNux1iH
wAVDm5RfMK7FDmDpGlSIw0YmWNV/kZC480w3R48hVGGCLEBb3fnigveg2LPYIoqS0REIk5ORPfCD
G3MLuRnaAJ0l27J+PG6LXf0ibBHeU4DlJe7kWc6L2PUlhQhZRwfv3jJFW+B5EbvOhUWEAEmvrBs9
hctLCn79mcXcksxAB1JqOU1DKl+tCM0EcEs8hBSfFnq5EeGGBXt0fSixZpi7hkFloQCzZb0EN8rd
58tV0hCNFmpIQX0bs2EEGAk7alcptqPiBoeUAYcLnt3z16BBontbQDw6fryD28AoJojYAcloESTj
MbAdfSzf+fzDqpDQaBFV6IWWPYds3KXdiggnMMadcKYSzC1t04ow1EGIBJ3FYyuHf/imxSt4IQKq
QVOSKjTmA1nCFCaNGvUuRy9EOBUGzgMo6t9K2LTcskYLbTbBKBR4uAyApe6dVoTvR4zq+EXL2/rx
uC2eLivFy0IZHRgHnH+QQjlyOehcbjYmc0apKqh8c6KkHbnTIkJVwZMH+pjDe7BLBYcIrgFuKpE9
qPZ5qImkWrFn2bTRA8/P8ezBB5TdMG7uXbZ50UKaSJesfvvIGp3fUbv3YhHhTEfX3sLOmCCipgfW
hZL+lRq0Zb2qCWgWOeXy5mxE8GqjwMomNfwYt0W9rTciJOaD4FrDbAW7jIvYAY/Zwp0SYLvgf+Ta
lg03LqJmIKoWrj+wQecvh4Ni18e6aOGO0uoWOG0n4/ym3ZWrXkVoXPBgyG9mpFmsyPozy0L56QiL
zFrmEdbYYNwWu1bZ0ELNLbhK+VPBILv+gnERO8DMIkJpAYkGAsjIBp8XsQthFhEQUkCDkfJK6BGL
0Uvrz6y2iBQnTK1E6qZLbXyhXg5E6MFRS3JBpRBESHY0WkTLLwBWdC2nVGF2jSphC91VHm+EnyKN
hGTRvl/vVUSMtVSwzxmnaFR3u1DwgkEGaL4eg68fD5vbiqzfUXYUqjBpfyAQxbeE+ALw7UBETM/R
skdKgmduQVoR/iOjGyr7kNBkaoxNua3LQoVvYDP7eumD8vGwLdAmN1qAVSoxhN+ZQjbuJmpFBKKI
I2V0VsYdteFVrQsl5EY+Aachriy/YHyhdmDXOHrS/jFvHgmMg3FehGazdqEiW+RdoksGeOlllxtc
tIjaSJCVRq/6+R2174xeRAiJ9Y/ra0ypiG3enGJuV7n+ldfZMBUcOWxupbXGFuFAhT/Ls03oEXOb
NuGkIhk+Ak9GAAQSbtpN1FsWSuY/ZsoGpCWjfrGpDW5ExFhIgZJQJsFV08Pd2EJkwV+OWm4K7Ieb
0YoIMA53M5o0E2I9PRCNCL4NRiRBEqtXJcc37a6uF0fvEdGW1qToG8rAHuw73RYR4WsiJKbEpm1p
XIsD5192M4AgkW3OcA8sS2sLSRwY80CaJHAWyXe0pxvJTwCX3LIZdT3dCa1PC3bsaNwFxCshtKfF
wUK54U0BjRxCAmCG/90ulJsjeqPlvjKIfJ3h9jLHisSRCgSTgu7pV08bR2uL6JgU7kVS2+lbN9zo
uWCLVgQDBB6Hu6bEmiCivpzlMtey6emGo3hK6Vw48kB4Huwdk6NTRvgpD66LXbUAu7RK0ZKbYAsA
g/ZJcs1KSzoa7sEEh9Pb1moRZOxCGKlgddb149Edde9b1u+oC7WAUNkhhwXrpVb+i4gYAmq2TTRP
ZpCeAUo0WshCgcFx/ZVy6y84sVDtjuLxozORodfGlSFiR5IZD6v4D3jCEY/5mWXDjWuxm6iyiJAs
t101MKTAGwBWWlvwDVy0kTDK8GntmlYEJFlQecW5TDkXZbHrpo3eCOWRyIAkFBekS1stTGv3cJsL
k9HA5XQ3tvBwS5gLuYV7KUdvx6RhR+E7kFGTH0RCnQH72dNcLCJEkaZ4BGkY93ldx9FzoaWmsYWA
OFqfZDedi/POv7e7cf6JAKQNa0SYVH7BuBZtjVU0qf+MjJgUfl4EIFRZ7PVcWCW3FGdQjjMDBA6l
tNqziIjWz+A8A27IYGU/cDiXzjAmF2TIgxRTjdoCoq55L8QUAgwXIeaihCeJPY9EPOmAt21TcCDR
atbaQoeslkY7V4YiYdPucINxunXTSUILlDysGa/ejoBuESF3h4NT0C0PUvb0CXMfbNpoKLBzmVt7
0rqOwyKATdfvqOcC17HeQ7X1x01r5biIXf/FslDxagcUTi00wclBDNxogfxKPByJlpQkqrC3FWHu
TEQwAfpJeLtFvq0IjLJCG5wESGDOe+bq/60IcRjszzJBJ+FcqEK2IriZmJFQ19u6569BKM1WhHWS
p4X4R0Nx/ujpgG5EBNAc2yDUTwonqq6/VgTIDxSZMhOnsOyG8aNXXYxyuvmZfNllLkxCJkdlvvzM
KoIXCHUMrAYZnLBpqz03IqxRXB4Bm08wdy2iVhGcWV0e6iOPGb2T6pCtuaPWAw4X6KL6C8bN3eaj
4BpMGXL6oqH1/MMa6MNGi6A70y0bs4wy8FEKkAciFCa9qWhRM6CJcPGtCFbQJIbtM4U1cZN3LzuK
jRXcZKVyWshhrVotQGrlNnH+RKf3+vH4jqpnq2oBWaRpL6a66bs5LQIdzvodVUQER/xa+fSE9KMr
4mChPBaIwiJiTVmoFuUlihQfKe7h4jRJeFVy2BaIKtfvqAsl/AIKDm8zgTgFq+eBLUKETJFkM4zA
+guGtdC8s35H0UI8KZQMkouYs7F+PCyCRdfvqCK0FCgkRT9JBkJbk1MrIqD+AXAQpSVgm/UOtCKU
ieXTYpkyQhg9L40I12wMQY6Goow0C2+mFcH/kG7WXSWsLKYaNvcmdi/mhmhWSYrbHLN5+QXjIqrT
WkRgTbFKWIQfUtDyGx6LKgLjmZOHkMAVVXbDuBY1hbkRYTMFb3pwTJbDPywCgqExdzTbkMHkmifL
x8MiNnXaqgUAlmSzf3mbMkS0HkgMUeStqSykXCDAmu1C8TVjaCPnOQUwsyOIiLg7GtAsk+s2pdde
nqDRIp4KSxQF6QxbIP5rRChWAWGpuyl7Z8TdbTFaSjA6txS7AQirqYY3LURoq0UcagDwgMMlXIOb
n1nOBSdUiiXuWpD88xeIyPpAC6yGsGSuqZR8VFuMDl5J3iYUFlxAwmV+ULWPB4/fjJYxp3S4gXFV
WyBX4JhLEKbMvwCJaW0BZqIOExyW3u/14/FNe/DqvUiiyo1I36VQjqjXrj+zLhT8KUSO/GDOjjoo
LqBk11X1wbHwhpdfMLpQUvsNKhiNkOOgmTWc5wTnnx+zX6gQoZ6u2iObk3FHtbAf3DLBuSpfLl1b
TTW6UFAM5RJazQ2qJl0OiqfFKoEynft9sFBWyA0cRe8UP6rN/Ltj5YnCx3mKRrHVVOMLVb+jLlRc
49KDz2jN68fDIpyB9WdWEYF6XLBqDxn5KJWQVgQPRG0hxoglQE3ExAdaSHnhoPOqprBgYaJqtFCX
RPoeTVzwicWTG7WFjv0jEbYS9cBZMnbUpk5bzI2XArJhITZJqE4Gp1a7UMFHsHQVpADJOMYHIuJF
MgAUArlGOCdsUR6EulB2q9A+IrGEJtMYRtxqIWkgPRFM/Ak5c9mg9hoMARwpPOAZVJ+C+PYy5xxw
DCIoFsGUj8dt0b7dgTwIhLZ4LGWKB0bP1haKYVEjtqUSWjy2BYqyo2BxlMFFShzPjE3bRkkA2prp
cENAzSTkozg57R0VvHA8Tung4CZY13HU3NyD1o+C3wQr8m7ruM/wo1o0i8cC4xI/8Mn/Om8L5YOy
EtXc+sp1qgdqfnNsxheqRRbFsGh9Q4qHXqXamz0u4uCmBTqODRVha4Z74ACvW6YuVCBZFGDkQTJe
vY13X0VE94IYKVqvE7IHfmyrhXQ2GIu+BeQsGe5B+Y6iRbBwqo2IkTJayL3d7em2Z+NFjTFiCUwa
LpADLYKeNqYRQrueT1B4WFv3IG5ZWDL0sV6kcjJHzwUtWvcgaOtNEQOXMXWhrOOwCLXgZkf55qBL
B0OVxisv1riICi4oOyqIFaSy+ZwZzK7uorLYVURM1japWKcHz3NVclyLHXWbpfEYBduZ/ITX+3zO
nBbtHRUzte3baDTdeNXDWmxYB+pCSU+IJ2EcBDFlww2LOChGWynZ8gDLB7tJMdW4iLrxqxYyzvIf
pGTQ6EEylC1TRKhccD+cSv5gQiAGd7/uyo0IiP+liyTmFawfjy9UzaNUETbTgnNVUD//JGngKlum
inA9AQUvh7se/mEtlKTWldiKgIH15iEEzzh6B++FOSRy8nfK6YrqZTeMa9FiDzQLCV/URyL0Tjh6
dn+7UHGq47LCfJzgHsgLNSIAEoWrMVWKNc4/SbzKVgQiDT9fSjtl0wL3HIjwsoZ/EGmvBC0OnBwx
sZSXJVw4NdZfML6jWhyI+AtAW6SUw5MTDfvrzyxHT48YvzwCGNdt+Xhci5f21VO7lWQBp83p19PC
2Grh4Q6Etms2IZwEVj/YUZ67GOMB35zhcEKtHGjhAnFLSVQkEDMiaG6fJN1nWnrC+Zc5LEoOm9sj
2moBLsO9YY+cQYQHsR7/IwYIx9DohMkREmcHO0qlyiIJ9B6Bj1clTyxUWexy9KQlNNK5QZQAEo6e
cG79mRsR4q/gj4U3qW7WsBabmnkVoR1QdgJZMDhtUXJYxCantRERferibm3FCQ+rLrB2obTzxMgk
SaME9mlcE2XLbLQIQyNdDbKtYqrxhaqFuyoCLmsB/avdn4fDuUCK07oRwUcziZx3sjHVCS0ObOFF
VXOzhmqtxVk8IaJ9kiRxIm0HXRkU0etuOCGi/My6UOgCAP4BLLlA50V4EdafuRGhiutxBZjPeC8O
mun4/TaSaDVpZjTHuNWCmeP6iO6L6qAM2+Ko6BbtvkwhuolXY/0F4yJaBIXUgYKe6kWkKRLeCx7A
+jOruaMoGYgW13DGQh3EF6gGo8Nb+eI5Y6Cz37nXQgt8UFBz0x4EY+XYjNuiBtbrQrm2vEiBNtE/
eT4tL3tQju9GhGz9B/jwhS9nVXJci5bciYOm90LWf6mJlV8wLqIlA0RvJ9wWrXr1NvnuYRFc13Ul
6kIFze4jijtvXsKmNaWvEfHB5YG8UqZIVv786d5PbBRuYylFQQfIEoOEE063pFCrRUwQUJwMwtIE
90B/9ZEImUFEHRDaCUfP4WpFgPPFMEJrltDiEYi3VgTXX2wvkLF5E8zdFt0CywKQYzI1lFeCLTh9
rRa2q94LHLg5Q+d3Yx2WTcs1gPfX8hsVq/UXDJ9ujuX6HeV0y/tbJ26zhFSCwylZ04iwU5dSsRcx
41zoeTkQIeEVfZP8wQSH0948EBH1ekVQKdaEO8pF1IrgbwaP10KWWTbcsLmRTbQi7mOzqraDDib4
tObPHYmIqdrwujyRouSwFqA9ByIgOCO9GbNbysfDIvgyrQjE08HRrVaSEYgBxrQigmxQdBF9PQmb
drMry+mW4JTJUSXR6ZFhi5p334jw61VJdJjmiGg37VJhDbR8zIQv98uwuQF8GlsI6tVh4A6SppC3
1ArB/y22VwUNXvaEc3HgqknRumSBwKWMUt6L9qaVXYENcNdiksp4WNsMp2kqAa2UO9Byk3Au1Jtb
c4uKtS0vdD8Ztqg9HOVchOcfyGZVsYRee8Xo1lWTI/L1am4gWNXNGj8XLWSXcyOgBMOSpE0YyaQs
374XCGpv444iJIHtB/FpeRCqLeyjmAIqPZFBLym0bnZUHGpwk2jRzMANQt60InRMwOS40FMQFPsp
geFwRr0eho2zuZ18Ob6jWoZ8Lcv6ZN1RGqQzkEVgUM1Cee/45jzBYAQsH49rUf3isqMcOyxVzoYj
mHHTHoSTYQ2m9uShZy8X8bgW7Rgg/FeSXUJ7zn9GVm0DuikLpTtFHKkBO3o0E2xRux82IrQU4Azw
biS027hA2vfCiQi6jmC6kHReN9y4LarTWrWQKJLLjsbiBDJAN+2BFsJtWFRkW57XBC0OsmrGrfE9
OAjkJJgbqee62HWhuDbSkiRkYDiDKLsVsUyUBeHUQ16zkyfMXTZ+1UKXqUueh7PFiA+L4AM0WmC5
CCCtUA/I8vwFcsB7EAXie9+unE5Qwo5q8bRERBt8TI6zr85rwVtqFwqODLP8QjWeIaK+OcXceiM4
/tLB6Kfrx8Pm3hSLNiL81zh5ooAEwIyel2ahIjMYJN3RS5cAJMMc2oqIGamuQIylYBTrx8MLhTNo
/Y51ofDLxB0fo4ZSaklysa0IBF9BGQBlmUCcAqHdXIPmIGvvkO8KXqGEoFj/YqvFEqsiLNUAVX2g
cVu0zXRBDRHuJudf029Zx3ERbQgjDxVsBJqW9S0knG4MCu1CeZKi8ZqhMgKxTbtt3bSKuNIf3F2e
8/kciNVuteAXmL4FLq+sd/4y9741ImK4L2I4by4we4K5q+tdFooI9JUszbGt6arxHdV6ICZFB1uH
9IRDnlC/8IPbhYokSBS8o+kgwRY1Y10XahlqCXZnLEICski01Wphmfx+N23O6W7TLEHihTAA+Ry0
Sf143Nxt4o4IsEfAA06OZM6q5LiIlsFywdm5pGBaJBASRLScqETIrzh4wW+d4B5Y8XUl6o6SYQEp
ioELm1BwfKFa8FI0VqnkRkFa8i7hGmzT8kSoqnstVGFSigvV9a4LFUzHjp+9m4Ft9oS2tgDJQS8T
715K23K9hIoWVkexGzEL4GDGuWjxUZxAOPMoEkvLJ8QX8PDNQgHK44fQbo/CMuNhbbmCzSFBXhnh
vcOR4YHU76i2AFh0sAOWk3G6IQTbhVL4DJCGpFdGJoerdCRC+iP2bQZxisC6SaIG1j/YAiK2T2Ak
0zZ3oIXcqbYkdQzkB+WWHL4G3RLtQqm+xNTXR9dUfdrHRVTvvu4ohSTAaVmcoE1ff8GwiA1n4UYE
TjIxhvREBirYaq8/s4qQv4Hp40kBWSZo0ablzZRVJbGhAg6S4Q22+aiAscdVC+ae1M5fdmVdqKV1
XGih2y3hpr1pq/ZBMugfwQWcaIYt2r4kIqKr6jHGImRUijfEaXWhXOcSkEqHikkJO+rl4I7SU6At
IrCiGZ65lHJ7LmKWijhM9i4jk7NpsKgLpYjEHsL7GFq2/oLhC0TCd/2OjQhZNdA+CEUZqfXjEyLK
d2xESJVHTV2JJCFBIZOy/syNCPb2eodnm5Az9yociJCJ0l4VzfzVexhfqBqjFC2ANHhSkd7k2JZ1
HBahMtVogSsJPZxSuKVKuGnVWg5EcAwcbf55BppFYNqKEEqqXASelqj14+GFsnHW76i2iHvDOCPH
MiUVfPAkeVXVi4MzMaW7Cii+1cIAwsjm+CvDM/dtByJQBmjdgq/MYME6YHaN/pGoHoqXuUAlThs2
N8j6gRaiYZk1pdYcLVr3wFuHi8eWDVblYqoTWrTJoujuAH5UiFYaO3+BHBAKRT5N3p9BFtb0dR3H
tTg63a7wyA3iZ0y5zNsSiQZ7IiQ3Y09lPKwH+ahFBJKqAFAn5GkRaq2LXe+oYL51YNA3wImuH4/b
otZpL0RImVusgBidF3FQXBBdhAAkWCmAmQNWdubmNoswIO5yjl5Zic1CqVQp7JnZmIG4O2DBogXm
OU659ygDN3jAH0WEm9wIco55RunQ1ly3zGahFGFMrYCrFcqsHw9v2k09aiMiQphQAbioXMTDIg4o
qsTcAGQuc65ORqus8uC6ElUL6dMA9InuZWzXj4e1kDlbv6OKsJk4gjKQyCjKnh4X0SJRDSd2Q8lP
iIpTCqDVL65acJ8kQFCa5FyDB3naGN4dlAS6GjIWCqy1sYXEhGVCQYdSsT6Kw7Y4mBzBGw8ZoJfS
tQnmhqRsteAXqPAE6WCKFgcJinA9KCADCRmQcIEcZDilThf6W938GTVWhL3NQmkBddWyhSCjbrhh
c6unHojwWkBPg+1mZJuF1q0I6CjQaabOmEynY/VAC8goYHmhWEpzhKa/VgtvBeAgwIya+vlrcFNE
LXdUTJtn6YUxLOPoHQBmwAaXGMwyZaDldYm3CxWNPEtZz7YqV9j4pj0AzEDBwbsGLXsG1SdYT5ug
iFxaoA8MXthkJ8e1aMe1u2H1hmny5h5kAPI3HFRlR0Fme/U4hDl4WumOxtwaP4OnI4kJXO9Om7iL
YtK9hmUxZcK4kygStlp4Kty0y1T4WqQZN3fbU6yTJ0DBSlYL/8H6C8ZF1MxcNTcEFt4i0Q2n9nwO
BMhq/ZkbEUj0JGlpkZF+NHCwFSFtF4icIMHNuEDaDlBrBMWug4Szk8HNYjVaLaRAgp3WiN8MBIV4
qxEh04WCHzOL3GDGpq3PWjE3z9/hXga2J8y/0FvY7qggS5dxVmAIjplVyfFz0c61h2JRTIq8V8QZ
Ceei7YwOEQBekZsXARQfaFyLgyhpyalxQLx6rsPzC9Uy5D+/xBR159rLmgETPRi/ywvU8xS8cQpW
dcMNL5RM6boS66ZVcosgKcYypSyUTOaBCKM5XVORgExAeXnYWhEBfIwxYopJCTkQVZADEUEVLFxV
hknIgUDFHIh4EopB65pvmfEktbzN8ESyLEtkrGc241w07kGI8Fb420yShKo977hZKGUT21XZUIU1
4wJpUV7w5YgANR4GRW3npv3dd//zT3/59NMf//r5h+//9OXb52+fP339wz8f/dd///unn//xH5++
/v2Hb90/4Ctev/ffPv786cu39Ys3X9H/E1e+4je+8/O3f8Q9ILMRD+bv1j+9iPrHL3/gzx9//PT7
3/75p5+//fU3//Ljp58/f/dxNcfrPfTdT77oi2/bfMPmJ6/fE4JweYc7SdAvi7P5c9Zso9r6U0b+
wFazOAHX9PqvL5+/ffr+N//57eO3T1/3ev39y7ew1l8+//Rl8y2bn7TVrS7ir6RbUBN1tPvvz19Z
5+tnP//V2q8W+/j9j5+//Ovnr98Y8w1Wg377NW1WN8nr9j/YjZfq/O2Hj18+verxKy29/DHQk+KE
S0gvuheHn3Rtm0W61iJujfC3n75++/jDH3/6/tPm//p/7K1q6l9RQZAo/uxmbNVVBbVOvOU1eVcK
SrciUuFb0TTynlcVFFMXn+CKA/bOFLwc2XVVwe3Qr2kU3A0Mu6pgZEVmO4MBpd2OK7uq4Hbg2TQW
3I0Z6yhYw7BpFJTe3U4g6yj4Jof5fV0yu/lnHQUrF9s8FrycvtZRsOY7ZlFwP/utp2CJx6ZRUB1s
Oxauo+CbchTv6gxKrAQLDzjy62SsjoKVRnwWC8KVyUiGqy330nO2wbem26L7qWAdC9bMzjQWhMMI
GnnwvaV/oKNgzeDPouCeqvu6gmodk/miDcV2R8FaJ57Egg3Bd0/B2S4ZCl7Si3cUrFRK01gw+nI3
zOMdBWtTyiwK7knJrysIEzrbJYPI54KvvKfgbFm1YCq6YEvvKThbVi0cNGV2LXa/cLVfVxCocbot
umOKv67ghmt+mktGjXNLv35dwQ2B+ywKIom4IH/vKDhdyiKGxV9Qz3cUnC5lQcFL4vvrCm6o86fZ
ojtO/J6C072DqooXjPwdBStH8zwWvJwHcF3BzUSBaRTENLadRnBdwc08g2kU3M1CuK7gZprCPApe
jkm4rqAi9myu2p4Ru6Pgm3Ch7ynxi4zjkma6o+Cbelrfl4IC+i09dEfBSjA9yxnck1N3FJwvJwPS
eEGNfV3BDbn2NBbcEXNfV3BD7T2Ngjta8I6CFTs7i4J7UvLrCm5ozedR8JISvafgbEin6L+9oDK/
rqBWtdk8mT3L+XUFNzzps2zRlx3H+nUFNyztkyjYMLx3FKwc8dMouOOX7yhYG26nUXDHbt9RsDbz
T6Pgjlu/o2BtNp5GwR2zf0fB6RC/zVyBjoK1WWsaC+6mGnQUrDx00yi4m6nQUbDTmtR0EG1bVv5f
2go0dF9OdOgoWGdCzGLB/TyJjoJ1IsVECl5Ms+go+KYGvfeUdGpmafQUnK2EjSzgcpJHT8HZwqVl
kAGS8DJHpKPgdI0hCOUup5h0FKxzUKa5ZHYzVDoKvonP7X1dMrsJLh0Fp+sfbObHdBSsjJ/TbNHd
9JqOgpXxfBoFd7NzOgrW6TvzKHg5VqejYB3MM42Cu6E+HQXfNBnkfd2impS3I4U6CtahRLNYcD/Q
qKPgmxh73pUF9+OUOgpWqo5pLBjkmpthTtcV3IyDmkbB3Sip6wrquZ+s+IIP63KQVUfBN7EDva8z
eGfawGbGVUfBOi9kmi26m7DVUbAy2M6j4OV8r+sKbiaEzaPg5XSxjoJvmkHwvs7gbrZZR8HpsGpo
zS4nq11X8G1M1O/Lgru5bh0FKx3wNGdwN1Wuo2AdZTSNgruZdh0F6wiieRTUlxXDun+ZqNdRcMJL
ZjfPr6NgnfA0jwUvpwl2FKx0/9MouJtl2FEw2CCm4lV7Rj98MUmxp+BsPbyqLpdzHK8ruJkEOc0W
3U2R7Ck4XfnMEIqLGZY9BSfcopcTNHsKzkb14Axezu/sKDhhRI8MaDs9tKfgdEmn/ezSjoJ1+uks
t+h+cup1BTezV+dR8HJu63UFN5Nfp1FwNzX2uoKbubPzKHg5s/a6gpupt/MoeDkxt6PgfAEvHoSL
eb0dBeeLB400vJgWfF3BzbzhabboblZxR8E6znAeBS8nJfcUnI3qwYTjyznNPQVnazOPEc4XU6J7
Ck6HF93PqO4oWMeSTXMGdxOyewpOF9Hv53P3FJwvXAoLbqaDdxScD21oqvfFbPKOgnW80DxnUAi0
mYzeUfBNk2rfVX1wP5e9o+B8zVkUfPlgLryha8swQgr+igNLmqH0vfWdz5G6M00Sg6TRWo+9iU0x
cH7CV+re/FUz1J8fTJLtTGQR2k1X+7m7MznVeMqwTozr7GzROipznkvcbOk79IPGuscgvusKfrib
zxW+i/prmM+wwe4WfdukwPf1SsGqur8NhTQgsEu1f1unf0+zRe/lTAxh1uz+FG1D17fo7XydRYaS
QsV7ih9vH4Pp5LqCy0i+uSrodzGaNmaq3cVEzq6CderpNFv0UVX8xUSB+6en4GzrWHC+nNfD3cOd
BxATtneiq+Db5hC/q1t0GbH68mDoxZMpvj0LmmM6G4rFBGoc0Q/PQb30BgvOR6XxYBTv4/3LvR64
N1jQ+J35LPgSnSmYZ01377pqt/MhyR6eb+RMnh/89Jv77kP/YT7Qv5Eswgln8OH+ORq/rj8Txj7P
tkWfbkSDRnfdYsns36ImK0ynoJTlBy89Oy6hQseC8yX1xEgCwuf7Z93uMduwo+B0FMMBpb69ueHH
3D7KQHcVnC9ckmyK+yUGsGnh6Cs4nSfz5H65j6H1z2YE9hWcj7fuKZyYO2V0Wr7hDM5H6/b08nD3
ghDlw62sYf+SmW4qUgxKEA9KjT49Ss10z+B0Ayyfn1V+TO5a3LWnvoK303kyz7f3LHj39Hx/w4Rd
C85XQX8WSPBFNTd4LLo5mQ9P04VLMCyI6HXZYrDrp+4/3E3ni3riH5+dxBuAsjecwfgjc6UNnx/v
7hXQhIRKTN2A98PzdF0NnFHtby93+N3W+usrAeSfvnz7/G2lfvzzxx8//f638m/hzU1mQTVeyYon
yaenNzjb9/Nt0Ze4ZgyH5c9EC3snXJqvPvhyc/fyzIY8GU9FV8HpxgA/q7xwZJ7hWB443V0FYxfP
dQZfHjVoBuIxijB9V+3xeUIFX5SwxbsKFH0LTjc879kdc3MrYyEe5JP2t+h0OJkXo+IVQe9EvPdB
kNy5Re9ne+ilC+/MB8SjfPskpO8q+DCbBTUQK+9SUvPGG7bo/XQVXgq+wMc83SG1kXfqWdB5newW
Vdm1QZ8DJHP/2AcCiYrnU/Ah0Aeipuc3pO7vp3voWdDorls534egpO9vUU/lVJ7Mi5yvCZZRxvZX
/x28n+4WjaT2Q/z9wX3atSCSwtksqJ3NA/H4AD9hxlxvi364n26L3iqffbjx74ebt3gyvxY5Zg/V
/fUV+P3dD58+/vyH/wUAAP//</cx:binary>
              </cx:geoCache>
            </cx:geography>
          </cx:layoutPr>
        </cx:series>
      </cx:plotAreaRegion>
    </cx:plotArea>
    <cx:legend pos="r" align="min" overlay="0"/>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494">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85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bg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FE86D2-7968-4BA7-944F-535B9B7C9B81}"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F7A45787-CCBB-486A-AF24-F224B33D19A9}">
      <dgm:prSet phldrT="[Text]"/>
      <dgm:spPr/>
      <dgm:t>
        <a:bodyPr/>
        <a:lstStyle/>
        <a:p>
          <a:r>
            <a:rPr lang="en-US" dirty="0"/>
            <a:t>MS</a:t>
          </a:r>
        </a:p>
      </dgm:t>
    </dgm:pt>
    <dgm:pt modelId="{0462C06F-C8D7-48DF-8EAC-CB13C9E15E5F}" type="parTrans" cxnId="{E399B1D9-340E-406A-BB45-ABEB4609C71E}">
      <dgm:prSet/>
      <dgm:spPr/>
      <dgm:t>
        <a:bodyPr/>
        <a:lstStyle/>
        <a:p>
          <a:endParaRPr lang="en-US"/>
        </a:p>
      </dgm:t>
    </dgm:pt>
    <dgm:pt modelId="{ED8F4B69-C983-4F48-9891-ADE88324CA62}" type="sibTrans" cxnId="{E399B1D9-340E-406A-BB45-ABEB4609C71E}">
      <dgm:prSet/>
      <dgm:spPr/>
      <dgm:t>
        <a:bodyPr/>
        <a:lstStyle/>
        <a:p>
          <a:endParaRPr lang="en-US"/>
        </a:p>
      </dgm:t>
    </dgm:pt>
    <dgm:pt modelId="{6F0E3C22-0C5A-47FD-9B86-6BB5259C0B30}">
      <dgm:prSet phldrT="[Text]"/>
      <dgm:spPr/>
      <dgm:t>
        <a:bodyPr/>
        <a:lstStyle/>
        <a:p>
          <a:r>
            <a:rPr lang="en-US" dirty="0"/>
            <a:t>EBV</a:t>
          </a:r>
        </a:p>
      </dgm:t>
    </dgm:pt>
    <dgm:pt modelId="{40A87F14-8922-4689-83B9-5141788580F9}" type="parTrans" cxnId="{4EB1F889-5638-4DF3-9BD8-28E4DB8C5997}">
      <dgm:prSet/>
      <dgm:spPr/>
      <dgm:t>
        <a:bodyPr/>
        <a:lstStyle/>
        <a:p>
          <a:endParaRPr lang="en-US"/>
        </a:p>
      </dgm:t>
    </dgm:pt>
    <dgm:pt modelId="{F0859F84-76B6-4E7E-B13B-E5AEAA7A0E9A}" type="sibTrans" cxnId="{4EB1F889-5638-4DF3-9BD8-28E4DB8C5997}">
      <dgm:prSet/>
      <dgm:spPr/>
      <dgm:t>
        <a:bodyPr/>
        <a:lstStyle/>
        <a:p>
          <a:endParaRPr lang="en-US"/>
        </a:p>
      </dgm:t>
    </dgm:pt>
    <dgm:pt modelId="{911B1E6C-0CBD-4209-BFAA-F0907851456C}">
      <dgm:prSet phldrT="[Text]"/>
      <dgm:spPr/>
      <dgm:t>
        <a:bodyPr/>
        <a:lstStyle/>
        <a:p>
          <a:r>
            <a:rPr lang="en-US" dirty="0"/>
            <a:t>Vitamin D</a:t>
          </a:r>
        </a:p>
      </dgm:t>
    </dgm:pt>
    <dgm:pt modelId="{B68315A9-B3B1-422D-A902-6C72BB204EBB}" type="parTrans" cxnId="{D0B41D92-B328-4D8D-ABF2-F0EE1938A143}">
      <dgm:prSet/>
      <dgm:spPr/>
      <dgm:t>
        <a:bodyPr/>
        <a:lstStyle/>
        <a:p>
          <a:endParaRPr lang="en-US"/>
        </a:p>
      </dgm:t>
    </dgm:pt>
    <dgm:pt modelId="{0814C75A-2A8A-43E9-85DA-F8C02EE67542}" type="sibTrans" cxnId="{D0B41D92-B328-4D8D-ABF2-F0EE1938A143}">
      <dgm:prSet/>
      <dgm:spPr/>
      <dgm:t>
        <a:bodyPr/>
        <a:lstStyle/>
        <a:p>
          <a:endParaRPr lang="en-US"/>
        </a:p>
      </dgm:t>
    </dgm:pt>
    <dgm:pt modelId="{A0B536E4-2A1F-4CF9-A2E2-00CD37BE75F2}">
      <dgm:prSet phldrT="[Text]"/>
      <dgm:spPr/>
      <dgm:t>
        <a:bodyPr/>
        <a:lstStyle/>
        <a:p>
          <a:r>
            <a:rPr lang="en-US" dirty="0"/>
            <a:t>Smoking</a:t>
          </a:r>
        </a:p>
      </dgm:t>
    </dgm:pt>
    <dgm:pt modelId="{915C538E-39A5-4BAA-B1A5-3B62459C4C3B}" type="parTrans" cxnId="{00D29BA7-4D0B-40BF-A217-F0B7C8D05814}">
      <dgm:prSet/>
      <dgm:spPr/>
      <dgm:t>
        <a:bodyPr/>
        <a:lstStyle/>
        <a:p>
          <a:endParaRPr lang="en-US"/>
        </a:p>
      </dgm:t>
    </dgm:pt>
    <dgm:pt modelId="{18797CA6-8BB8-4D72-AA07-CD659C25BB1E}" type="sibTrans" cxnId="{00D29BA7-4D0B-40BF-A217-F0B7C8D05814}">
      <dgm:prSet/>
      <dgm:spPr/>
      <dgm:t>
        <a:bodyPr/>
        <a:lstStyle/>
        <a:p>
          <a:endParaRPr lang="en-US"/>
        </a:p>
      </dgm:t>
    </dgm:pt>
    <dgm:pt modelId="{69CE9D19-A061-4CBA-85BE-3036A960B7ED}">
      <dgm:prSet phldrT="[Text]"/>
      <dgm:spPr/>
      <dgm:t>
        <a:bodyPr/>
        <a:lstStyle/>
        <a:p>
          <a:r>
            <a:rPr lang="en-US" b="1" u="sng" dirty="0"/>
            <a:t>Unknown?</a:t>
          </a:r>
        </a:p>
      </dgm:t>
    </dgm:pt>
    <dgm:pt modelId="{BF97F7E3-D1FF-40EA-830D-386B5F7C57A6}" type="parTrans" cxnId="{D049BD5F-BBE2-4A1E-A659-C08E3245EB59}">
      <dgm:prSet/>
      <dgm:spPr/>
      <dgm:t>
        <a:bodyPr/>
        <a:lstStyle/>
        <a:p>
          <a:endParaRPr lang="en-US"/>
        </a:p>
      </dgm:t>
    </dgm:pt>
    <dgm:pt modelId="{C42C316C-1D29-4660-92CA-17DD42B3077B}" type="sibTrans" cxnId="{D049BD5F-BBE2-4A1E-A659-C08E3245EB59}">
      <dgm:prSet/>
      <dgm:spPr/>
      <dgm:t>
        <a:bodyPr/>
        <a:lstStyle/>
        <a:p>
          <a:endParaRPr lang="en-US"/>
        </a:p>
      </dgm:t>
    </dgm:pt>
    <dgm:pt modelId="{C1D624CC-6999-47B0-8833-5B62E8C8BB45}">
      <dgm:prSet phldrT="[Text]"/>
      <dgm:spPr/>
      <dgm:t>
        <a:bodyPr/>
        <a:lstStyle/>
        <a:p>
          <a:r>
            <a:rPr lang="en-US" dirty="0"/>
            <a:t>Genetics</a:t>
          </a:r>
        </a:p>
      </dgm:t>
    </dgm:pt>
    <dgm:pt modelId="{F89D5272-4E9E-4C55-9E9E-68931476228C}" type="parTrans" cxnId="{A64D1FD0-4080-4976-BAEF-C84665F03CFD}">
      <dgm:prSet/>
      <dgm:spPr/>
      <dgm:t>
        <a:bodyPr/>
        <a:lstStyle/>
        <a:p>
          <a:endParaRPr lang="en-US"/>
        </a:p>
      </dgm:t>
    </dgm:pt>
    <dgm:pt modelId="{7136223A-2505-4D47-954B-8EAD6C4C31DB}" type="sibTrans" cxnId="{A64D1FD0-4080-4976-BAEF-C84665F03CFD}">
      <dgm:prSet/>
      <dgm:spPr/>
      <dgm:t>
        <a:bodyPr/>
        <a:lstStyle/>
        <a:p>
          <a:endParaRPr lang="en-US"/>
        </a:p>
      </dgm:t>
    </dgm:pt>
    <dgm:pt modelId="{5F0556AD-C42D-498A-9927-1B4167E4C9C0}" type="pres">
      <dgm:prSet presAssocID="{24FE86D2-7968-4BA7-944F-535B9B7C9B81}" presName="cycle" presStyleCnt="0">
        <dgm:presLayoutVars>
          <dgm:chMax val="1"/>
          <dgm:dir/>
          <dgm:animLvl val="ctr"/>
          <dgm:resizeHandles val="exact"/>
        </dgm:presLayoutVars>
      </dgm:prSet>
      <dgm:spPr/>
      <dgm:t>
        <a:bodyPr/>
        <a:lstStyle/>
        <a:p>
          <a:endParaRPr lang="en-US"/>
        </a:p>
      </dgm:t>
    </dgm:pt>
    <dgm:pt modelId="{96FEFD1B-541E-49C0-85BE-5F3F02584654}" type="pres">
      <dgm:prSet presAssocID="{F7A45787-CCBB-486A-AF24-F224B33D19A9}" presName="centerShape" presStyleLbl="node0" presStyleIdx="0" presStyleCnt="1"/>
      <dgm:spPr/>
      <dgm:t>
        <a:bodyPr/>
        <a:lstStyle/>
        <a:p>
          <a:endParaRPr lang="en-US"/>
        </a:p>
      </dgm:t>
    </dgm:pt>
    <dgm:pt modelId="{8EF94949-0FAD-4CD6-AC64-5E9F9C6E26AB}" type="pres">
      <dgm:prSet presAssocID="{40A87F14-8922-4689-83B9-5141788580F9}" presName="parTrans" presStyleLbl="bgSibTrans2D1" presStyleIdx="0" presStyleCnt="5"/>
      <dgm:spPr/>
      <dgm:t>
        <a:bodyPr/>
        <a:lstStyle/>
        <a:p>
          <a:endParaRPr lang="en-US"/>
        </a:p>
      </dgm:t>
    </dgm:pt>
    <dgm:pt modelId="{63227AEC-6C6E-4161-80BC-B91A9F25C0B6}" type="pres">
      <dgm:prSet presAssocID="{6F0E3C22-0C5A-47FD-9B86-6BB5259C0B30}" presName="node" presStyleLbl="node1" presStyleIdx="0" presStyleCnt="5">
        <dgm:presLayoutVars>
          <dgm:bulletEnabled val="1"/>
        </dgm:presLayoutVars>
      </dgm:prSet>
      <dgm:spPr/>
      <dgm:t>
        <a:bodyPr/>
        <a:lstStyle/>
        <a:p>
          <a:endParaRPr lang="en-US"/>
        </a:p>
      </dgm:t>
    </dgm:pt>
    <dgm:pt modelId="{A1941BBC-D94E-49AC-93EE-FAF0600B1748}" type="pres">
      <dgm:prSet presAssocID="{B68315A9-B3B1-422D-A902-6C72BB204EBB}" presName="parTrans" presStyleLbl="bgSibTrans2D1" presStyleIdx="1" presStyleCnt="5"/>
      <dgm:spPr/>
      <dgm:t>
        <a:bodyPr/>
        <a:lstStyle/>
        <a:p>
          <a:endParaRPr lang="en-US"/>
        </a:p>
      </dgm:t>
    </dgm:pt>
    <dgm:pt modelId="{FB18F93E-2CD1-460F-9838-22C31A57BC3C}" type="pres">
      <dgm:prSet presAssocID="{911B1E6C-0CBD-4209-BFAA-F0907851456C}" presName="node" presStyleLbl="node1" presStyleIdx="1" presStyleCnt="5">
        <dgm:presLayoutVars>
          <dgm:bulletEnabled val="1"/>
        </dgm:presLayoutVars>
      </dgm:prSet>
      <dgm:spPr/>
      <dgm:t>
        <a:bodyPr/>
        <a:lstStyle/>
        <a:p>
          <a:endParaRPr lang="en-US"/>
        </a:p>
      </dgm:t>
    </dgm:pt>
    <dgm:pt modelId="{2BC4B01F-B29E-4A0A-BFE8-22629F9F048E}" type="pres">
      <dgm:prSet presAssocID="{915C538E-39A5-4BAA-B1A5-3B62459C4C3B}" presName="parTrans" presStyleLbl="bgSibTrans2D1" presStyleIdx="2" presStyleCnt="5"/>
      <dgm:spPr/>
      <dgm:t>
        <a:bodyPr/>
        <a:lstStyle/>
        <a:p>
          <a:endParaRPr lang="en-US"/>
        </a:p>
      </dgm:t>
    </dgm:pt>
    <dgm:pt modelId="{7CB1B210-6C23-4CBE-A712-F6682FB4233E}" type="pres">
      <dgm:prSet presAssocID="{A0B536E4-2A1F-4CF9-A2E2-00CD37BE75F2}" presName="node" presStyleLbl="node1" presStyleIdx="2" presStyleCnt="5">
        <dgm:presLayoutVars>
          <dgm:bulletEnabled val="1"/>
        </dgm:presLayoutVars>
      </dgm:prSet>
      <dgm:spPr/>
      <dgm:t>
        <a:bodyPr/>
        <a:lstStyle/>
        <a:p>
          <a:endParaRPr lang="en-US"/>
        </a:p>
      </dgm:t>
    </dgm:pt>
    <dgm:pt modelId="{AB219E40-23A9-4598-921A-E0DA9907A8F5}" type="pres">
      <dgm:prSet presAssocID="{F89D5272-4E9E-4C55-9E9E-68931476228C}" presName="parTrans" presStyleLbl="bgSibTrans2D1" presStyleIdx="3" presStyleCnt="5"/>
      <dgm:spPr/>
      <dgm:t>
        <a:bodyPr/>
        <a:lstStyle/>
        <a:p>
          <a:endParaRPr lang="en-US"/>
        </a:p>
      </dgm:t>
    </dgm:pt>
    <dgm:pt modelId="{8D689F37-043C-4E8C-9E01-BB9E50DCB83E}" type="pres">
      <dgm:prSet presAssocID="{C1D624CC-6999-47B0-8833-5B62E8C8BB45}" presName="node" presStyleLbl="node1" presStyleIdx="3" presStyleCnt="5">
        <dgm:presLayoutVars>
          <dgm:bulletEnabled val="1"/>
        </dgm:presLayoutVars>
      </dgm:prSet>
      <dgm:spPr/>
      <dgm:t>
        <a:bodyPr/>
        <a:lstStyle/>
        <a:p>
          <a:endParaRPr lang="en-US"/>
        </a:p>
      </dgm:t>
    </dgm:pt>
    <dgm:pt modelId="{12C7A4F1-D78C-4FED-A495-5BAEDE27C447}" type="pres">
      <dgm:prSet presAssocID="{BF97F7E3-D1FF-40EA-830D-386B5F7C57A6}" presName="parTrans" presStyleLbl="bgSibTrans2D1" presStyleIdx="4" presStyleCnt="5"/>
      <dgm:spPr/>
      <dgm:t>
        <a:bodyPr/>
        <a:lstStyle/>
        <a:p>
          <a:endParaRPr lang="en-US"/>
        </a:p>
      </dgm:t>
    </dgm:pt>
    <dgm:pt modelId="{F6D3B318-C8CA-41B6-9F2B-5A73475C5172}" type="pres">
      <dgm:prSet presAssocID="{69CE9D19-A061-4CBA-85BE-3036A960B7ED}" presName="node" presStyleLbl="node1" presStyleIdx="4" presStyleCnt="5">
        <dgm:presLayoutVars>
          <dgm:bulletEnabled val="1"/>
        </dgm:presLayoutVars>
      </dgm:prSet>
      <dgm:spPr/>
      <dgm:t>
        <a:bodyPr/>
        <a:lstStyle/>
        <a:p>
          <a:endParaRPr lang="en-US"/>
        </a:p>
      </dgm:t>
    </dgm:pt>
  </dgm:ptLst>
  <dgm:cxnLst>
    <dgm:cxn modelId="{A4A8961A-7220-4391-861A-4E3F83F0E50B}" type="presOf" srcId="{6F0E3C22-0C5A-47FD-9B86-6BB5259C0B30}" destId="{63227AEC-6C6E-4161-80BC-B91A9F25C0B6}" srcOrd="0" destOrd="0" presId="urn:microsoft.com/office/officeart/2005/8/layout/radial4"/>
    <dgm:cxn modelId="{A64D1FD0-4080-4976-BAEF-C84665F03CFD}" srcId="{F7A45787-CCBB-486A-AF24-F224B33D19A9}" destId="{C1D624CC-6999-47B0-8833-5B62E8C8BB45}" srcOrd="3" destOrd="0" parTransId="{F89D5272-4E9E-4C55-9E9E-68931476228C}" sibTransId="{7136223A-2505-4D47-954B-8EAD6C4C31DB}"/>
    <dgm:cxn modelId="{BE669605-2E0D-47D0-8B94-087287E5F973}" type="presOf" srcId="{40A87F14-8922-4689-83B9-5141788580F9}" destId="{8EF94949-0FAD-4CD6-AC64-5E9F9C6E26AB}" srcOrd="0" destOrd="0" presId="urn:microsoft.com/office/officeart/2005/8/layout/radial4"/>
    <dgm:cxn modelId="{4EB1F889-5638-4DF3-9BD8-28E4DB8C5997}" srcId="{F7A45787-CCBB-486A-AF24-F224B33D19A9}" destId="{6F0E3C22-0C5A-47FD-9B86-6BB5259C0B30}" srcOrd="0" destOrd="0" parTransId="{40A87F14-8922-4689-83B9-5141788580F9}" sibTransId="{F0859F84-76B6-4E7E-B13B-E5AEAA7A0E9A}"/>
    <dgm:cxn modelId="{D049BD5F-BBE2-4A1E-A659-C08E3245EB59}" srcId="{F7A45787-CCBB-486A-AF24-F224B33D19A9}" destId="{69CE9D19-A061-4CBA-85BE-3036A960B7ED}" srcOrd="4" destOrd="0" parTransId="{BF97F7E3-D1FF-40EA-830D-386B5F7C57A6}" sibTransId="{C42C316C-1D29-4660-92CA-17DD42B3077B}"/>
    <dgm:cxn modelId="{3688F771-94C4-405D-AA8C-7A5E513CC01F}" type="presOf" srcId="{F7A45787-CCBB-486A-AF24-F224B33D19A9}" destId="{96FEFD1B-541E-49C0-85BE-5F3F02584654}" srcOrd="0" destOrd="0" presId="urn:microsoft.com/office/officeart/2005/8/layout/radial4"/>
    <dgm:cxn modelId="{3621DC68-8E17-4115-86B9-BCBF504FC043}" type="presOf" srcId="{915C538E-39A5-4BAA-B1A5-3B62459C4C3B}" destId="{2BC4B01F-B29E-4A0A-BFE8-22629F9F048E}" srcOrd="0" destOrd="0" presId="urn:microsoft.com/office/officeart/2005/8/layout/radial4"/>
    <dgm:cxn modelId="{3BA1A2B1-EDBA-4875-BDB6-0F834FDC3B3E}" type="presOf" srcId="{F89D5272-4E9E-4C55-9E9E-68931476228C}" destId="{AB219E40-23A9-4598-921A-E0DA9907A8F5}" srcOrd="0" destOrd="0" presId="urn:microsoft.com/office/officeart/2005/8/layout/radial4"/>
    <dgm:cxn modelId="{6EC273ED-2497-45DF-80C6-D5EE94EE6CC6}" type="presOf" srcId="{24FE86D2-7968-4BA7-944F-535B9B7C9B81}" destId="{5F0556AD-C42D-498A-9927-1B4167E4C9C0}" srcOrd="0" destOrd="0" presId="urn:microsoft.com/office/officeart/2005/8/layout/radial4"/>
    <dgm:cxn modelId="{85C24502-7D0C-4C6C-B140-9D3AA79E87DF}" type="presOf" srcId="{BF97F7E3-D1FF-40EA-830D-386B5F7C57A6}" destId="{12C7A4F1-D78C-4FED-A495-5BAEDE27C447}" srcOrd="0" destOrd="0" presId="urn:microsoft.com/office/officeart/2005/8/layout/radial4"/>
    <dgm:cxn modelId="{7B4B9B68-4698-4D1E-9ACE-CEA3A01EF4B2}" type="presOf" srcId="{B68315A9-B3B1-422D-A902-6C72BB204EBB}" destId="{A1941BBC-D94E-49AC-93EE-FAF0600B1748}" srcOrd="0" destOrd="0" presId="urn:microsoft.com/office/officeart/2005/8/layout/radial4"/>
    <dgm:cxn modelId="{68CF7269-1B96-4EF1-9C42-BD67BD7B47E1}" type="presOf" srcId="{69CE9D19-A061-4CBA-85BE-3036A960B7ED}" destId="{F6D3B318-C8CA-41B6-9F2B-5A73475C5172}" srcOrd="0" destOrd="0" presId="urn:microsoft.com/office/officeart/2005/8/layout/radial4"/>
    <dgm:cxn modelId="{E399B1D9-340E-406A-BB45-ABEB4609C71E}" srcId="{24FE86D2-7968-4BA7-944F-535B9B7C9B81}" destId="{F7A45787-CCBB-486A-AF24-F224B33D19A9}" srcOrd="0" destOrd="0" parTransId="{0462C06F-C8D7-48DF-8EAC-CB13C9E15E5F}" sibTransId="{ED8F4B69-C983-4F48-9891-ADE88324CA62}"/>
    <dgm:cxn modelId="{E02A9707-5D6E-499D-92D1-D80C6A15A8B6}" type="presOf" srcId="{A0B536E4-2A1F-4CF9-A2E2-00CD37BE75F2}" destId="{7CB1B210-6C23-4CBE-A712-F6682FB4233E}" srcOrd="0" destOrd="0" presId="urn:microsoft.com/office/officeart/2005/8/layout/radial4"/>
    <dgm:cxn modelId="{00D29BA7-4D0B-40BF-A217-F0B7C8D05814}" srcId="{F7A45787-CCBB-486A-AF24-F224B33D19A9}" destId="{A0B536E4-2A1F-4CF9-A2E2-00CD37BE75F2}" srcOrd="2" destOrd="0" parTransId="{915C538E-39A5-4BAA-B1A5-3B62459C4C3B}" sibTransId="{18797CA6-8BB8-4D72-AA07-CD659C25BB1E}"/>
    <dgm:cxn modelId="{7BFFC72B-E828-4BE1-BF7A-3961A0195983}" type="presOf" srcId="{C1D624CC-6999-47B0-8833-5B62E8C8BB45}" destId="{8D689F37-043C-4E8C-9E01-BB9E50DCB83E}" srcOrd="0" destOrd="0" presId="urn:microsoft.com/office/officeart/2005/8/layout/radial4"/>
    <dgm:cxn modelId="{D0B41D92-B328-4D8D-ABF2-F0EE1938A143}" srcId="{F7A45787-CCBB-486A-AF24-F224B33D19A9}" destId="{911B1E6C-0CBD-4209-BFAA-F0907851456C}" srcOrd="1" destOrd="0" parTransId="{B68315A9-B3B1-422D-A902-6C72BB204EBB}" sibTransId="{0814C75A-2A8A-43E9-85DA-F8C02EE67542}"/>
    <dgm:cxn modelId="{8B5BA8E6-9BD7-4012-A123-54BE46482328}" type="presOf" srcId="{911B1E6C-0CBD-4209-BFAA-F0907851456C}" destId="{FB18F93E-2CD1-460F-9838-22C31A57BC3C}" srcOrd="0" destOrd="0" presId="urn:microsoft.com/office/officeart/2005/8/layout/radial4"/>
    <dgm:cxn modelId="{28AC3BE9-7353-4522-A5EC-767104857C96}" type="presParOf" srcId="{5F0556AD-C42D-498A-9927-1B4167E4C9C0}" destId="{96FEFD1B-541E-49C0-85BE-5F3F02584654}" srcOrd="0" destOrd="0" presId="urn:microsoft.com/office/officeart/2005/8/layout/radial4"/>
    <dgm:cxn modelId="{B145DC02-8890-4BC4-8064-78B2ACD751B7}" type="presParOf" srcId="{5F0556AD-C42D-498A-9927-1B4167E4C9C0}" destId="{8EF94949-0FAD-4CD6-AC64-5E9F9C6E26AB}" srcOrd="1" destOrd="0" presId="urn:microsoft.com/office/officeart/2005/8/layout/radial4"/>
    <dgm:cxn modelId="{B0CEB6C8-2705-42F6-AB88-7F7C8CA11E67}" type="presParOf" srcId="{5F0556AD-C42D-498A-9927-1B4167E4C9C0}" destId="{63227AEC-6C6E-4161-80BC-B91A9F25C0B6}" srcOrd="2" destOrd="0" presId="urn:microsoft.com/office/officeart/2005/8/layout/radial4"/>
    <dgm:cxn modelId="{1F5FDA8A-962F-46F5-BCFB-D1BC430C808D}" type="presParOf" srcId="{5F0556AD-C42D-498A-9927-1B4167E4C9C0}" destId="{A1941BBC-D94E-49AC-93EE-FAF0600B1748}" srcOrd="3" destOrd="0" presId="urn:microsoft.com/office/officeart/2005/8/layout/radial4"/>
    <dgm:cxn modelId="{126DCD60-E6A0-4F3B-9CE2-BB656B5B201F}" type="presParOf" srcId="{5F0556AD-C42D-498A-9927-1B4167E4C9C0}" destId="{FB18F93E-2CD1-460F-9838-22C31A57BC3C}" srcOrd="4" destOrd="0" presId="urn:microsoft.com/office/officeart/2005/8/layout/radial4"/>
    <dgm:cxn modelId="{5C0FFFCD-D065-4E01-86B5-54E3EFE04D2B}" type="presParOf" srcId="{5F0556AD-C42D-498A-9927-1B4167E4C9C0}" destId="{2BC4B01F-B29E-4A0A-BFE8-22629F9F048E}" srcOrd="5" destOrd="0" presId="urn:microsoft.com/office/officeart/2005/8/layout/radial4"/>
    <dgm:cxn modelId="{A1832D96-1934-4FA7-B3BA-F71B8DC8554B}" type="presParOf" srcId="{5F0556AD-C42D-498A-9927-1B4167E4C9C0}" destId="{7CB1B210-6C23-4CBE-A712-F6682FB4233E}" srcOrd="6" destOrd="0" presId="urn:microsoft.com/office/officeart/2005/8/layout/radial4"/>
    <dgm:cxn modelId="{E5B955B0-B9EC-42F6-BA4E-8354B83ABE4D}" type="presParOf" srcId="{5F0556AD-C42D-498A-9927-1B4167E4C9C0}" destId="{AB219E40-23A9-4598-921A-E0DA9907A8F5}" srcOrd="7" destOrd="0" presId="urn:microsoft.com/office/officeart/2005/8/layout/radial4"/>
    <dgm:cxn modelId="{C705A8D6-A12A-44A6-9193-DD75F1E235EF}" type="presParOf" srcId="{5F0556AD-C42D-498A-9927-1B4167E4C9C0}" destId="{8D689F37-043C-4E8C-9E01-BB9E50DCB83E}" srcOrd="8" destOrd="0" presId="urn:microsoft.com/office/officeart/2005/8/layout/radial4"/>
    <dgm:cxn modelId="{754E1460-4109-47BD-B692-0FBB40B6F898}" type="presParOf" srcId="{5F0556AD-C42D-498A-9927-1B4167E4C9C0}" destId="{12C7A4F1-D78C-4FED-A495-5BAEDE27C447}" srcOrd="9" destOrd="0" presId="urn:microsoft.com/office/officeart/2005/8/layout/radial4"/>
    <dgm:cxn modelId="{28DB463E-FA0A-4479-BE3B-6356114F71B8}" type="presParOf" srcId="{5F0556AD-C42D-498A-9927-1B4167E4C9C0}" destId="{F6D3B318-C8CA-41B6-9F2B-5A73475C5172}" srcOrd="10"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FE86D2-7968-4BA7-944F-535B9B7C9B81}"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F7A45787-CCBB-486A-AF24-F224B33D19A9}">
      <dgm:prSet phldrT="[Text]"/>
      <dgm:spPr/>
      <dgm:t>
        <a:bodyPr/>
        <a:lstStyle/>
        <a:p>
          <a:r>
            <a:rPr lang="en-US" dirty="0"/>
            <a:t>MS</a:t>
          </a:r>
        </a:p>
      </dgm:t>
    </dgm:pt>
    <dgm:pt modelId="{0462C06F-C8D7-48DF-8EAC-CB13C9E15E5F}" type="parTrans" cxnId="{E399B1D9-340E-406A-BB45-ABEB4609C71E}">
      <dgm:prSet/>
      <dgm:spPr/>
      <dgm:t>
        <a:bodyPr/>
        <a:lstStyle/>
        <a:p>
          <a:endParaRPr lang="en-US"/>
        </a:p>
      </dgm:t>
    </dgm:pt>
    <dgm:pt modelId="{ED8F4B69-C983-4F48-9891-ADE88324CA62}" type="sibTrans" cxnId="{E399B1D9-340E-406A-BB45-ABEB4609C71E}">
      <dgm:prSet/>
      <dgm:spPr/>
      <dgm:t>
        <a:bodyPr/>
        <a:lstStyle/>
        <a:p>
          <a:endParaRPr lang="en-US"/>
        </a:p>
      </dgm:t>
    </dgm:pt>
    <dgm:pt modelId="{6F0E3C22-0C5A-47FD-9B86-6BB5259C0B30}">
      <dgm:prSet phldrT="[Text]"/>
      <dgm:spPr/>
      <dgm:t>
        <a:bodyPr/>
        <a:lstStyle/>
        <a:p>
          <a:r>
            <a:rPr lang="en-US" dirty="0"/>
            <a:t>EBV</a:t>
          </a:r>
        </a:p>
      </dgm:t>
    </dgm:pt>
    <dgm:pt modelId="{40A87F14-8922-4689-83B9-5141788580F9}" type="parTrans" cxnId="{4EB1F889-5638-4DF3-9BD8-28E4DB8C5997}">
      <dgm:prSet/>
      <dgm:spPr/>
      <dgm:t>
        <a:bodyPr/>
        <a:lstStyle/>
        <a:p>
          <a:endParaRPr lang="en-US"/>
        </a:p>
      </dgm:t>
    </dgm:pt>
    <dgm:pt modelId="{F0859F84-76B6-4E7E-B13B-E5AEAA7A0E9A}" type="sibTrans" cxnId="{4EB1F889-5638-4DF3-9BD8-28E4DB8C5997}">
      <dgm:prSet/>
      <dgm:spPr/>
      <dgm:t>
        <a:bodyPr/>
        <a:lstStyle/>
        <a:p>
          <a:endParaRPr lang="en-US"/>
        </a:p>
      </dgm:t>
    </dgm:pt>
    <dgm:pt modelId="{911B1E6C-0CBD-4209-BFAA-F0907851456C}">
      <dgm:prSet phldrT="[Text]"/>
      <dgm:spPr/>
      <dgm:t>
        <a:bodyPr/>
        <a:lstStyle/>
        <a:p>
          <a:r>
            <a:rPr lang="en-US" dirty="0"/>
            <a:t>Vitamin D</a:t>
          </a:r>
        </a:p>
      </dgm:t>
    </dgm:pt>
    <dgm:pt modelId="{B68315A9-B3B1-422D-A902-6C72BB204EBB}" type="parTrans" cxnId="{D0B41D92-B328-4D8D-ABF2-F0EE1938A143}">
      <dgm:prSet/>
      <dgm:spPr/>
      <dgm:t>
        <a:bodyPr/>
        <a:lstStyle/>
        <a:p>
          <a:endParaRPr lang="en-US"/>
        </a:p>
      </dgm:t>
    </dgm:pt>
    <dgm:pt modelId="{0814C75A-2A8A-43E9-85DA-F8C02EE67542}" type="sibTrans" cxnId="{D0B41D92-B328-4D8D-ABF2-F0EE1938A143}">
      <dgm:prSet/>
      <dgm:spPr/>
      <dgm:t>
        <a:bodyPr/>
        <a:lstStyle/>
        <a:p>
          <a:endParaRPr lang="en-US"/>
        </a:p>
      </dgm:t>
    </dgm:pt>
    <dgm:pt modelId="{A0B536E4-2A1F-4CF9-A2E2-00CD37BE75F2}">
      <dgm:prSet phldrT="[Text]"/>
      <dgm:spPr/>
      <dgm:t>
        <a:bodyPr/>
        <a:lstStyle/>
        <a:p>
          <a:r>
            <a:rPr lang="en-US" dirty="0"/>
            <a:t>Smoking</a:t>
          </a:r>
        </a:p>
      </dgm:t>
    </dgm:pt>
    <dgm:pt modelId="{915C538E-39A5-4BAA-B1A5-3B62459C4C3B}" type="parTrans" cxnId="{00D29BA7-4D0B-40BF-A217-F0B7C8D05814}">
      <dgm:prSet/>
      <dgm:spPr/>
      <dgm:t>
        <a:bodyPr/>
        <a:lstStyle/>
        <a:p>
          <a:endParaRPr lang="en-US"/>
        </a:p>
      </dgm:t>
    </dgm:pt>
    <dgm:pt modelId="{18797CA6-8BB8-4D72-AA07-CD659C25BB1E}" type="sibTrans" cxnId="{00D29BA7-4D0B-40BF-A217-F0B7C8D05814}">
      <dgm:prSet/>
      <dgm:spPr/>
      <dgm:t>
        <a:bodyPr/>
        <a:lstStyle/>
        <a:p>
          <a:endParaRPr lang="en-US"/>
        </a:p>
      </dgm:t>
    </dgm:pt>
    <dgm:pt modelId="{69CE9D19-A061-4CBA-85BE-3036A960B7ED}">
      <dgm:prSet phldrT="[Text]"/>
      <dgm:spPr/>
      <dgm:t>
        <a:bodyPr/>
        <a:lstStyle/>
        <a:p>
          <a:r>
            <a:rPr lang="en-US" b="1" u="sng" dirty="0"/>
            <a:t>Unknown?</a:t>
          </a:r>
        </a:p>
      </dgm:t>
    </dgm:pt>
    <dgm:pt modelId="{BF97F7E3-D1FF-40EA-830D-386B5F7C57A6}" type="parTrans" cxnId="{D049BD5F-BBE2-4A1E-A659-C08E3245EB59}">
      <dgm:prSet/>
      <dgm:spPr/>
      <dgm:t>
        <a:bodyPr/>
        <a:lstStyle/>
        <a:p>
          <a:endParaRPr lang="en-US"/>
        </a:p>
      </dgm:t>
    </dgm:pt>
    <dgm:pt modelId="{C42C316C-1D29-4660-92CA-17DD42B3077B}" type="sibTrans" cxnId="{D049BD5F-BBE2-4A1E-A659-C08E3245EB59}">
      <dgm:prSet/>
      <dgm:spPr/>
      <dgm:t>
        <a:bodyPr/>
        <a:lstStyle/>
        <a:p>
          <a:endParaRPr lang="en-US"/>
        </a:p>
      </dgm:t>
    </dgm:pt>
    <dgm:pt modelId="{C1D624CC-6999-47B0-8833-5B62E8C8BB45}">
      <dgm:prSet phldrT="[Text]"/>
      <dgm:spPr/>
      <dgm:t>
        <a:bodyPr/>
        <a:lstStyle/>
        <a:p>
          <a:r>
            <a:rPr lang="en-US" dirty="0"/>
            <a:t>Genetics</a:t>
          </a:r>
        </a:p>
      </dgm:t>
    </dgm:pt>
    <dgm:pt modelId="{F89D5272-4E9E-4C55-9E9E-68931476228C}" type="parTrans" cxnId="{A64D1FD0-4080-4976-BAEF-C84665F03CFD}">
      <dgm:prSet/>
      <dgm:spPr/>
      <dgm:t>
        <a:bodyPr/>
        <a:lstStyle/>
        <a:p>
          <a:endParaRPr lang="en-US"/>
        </a:p>
      </dgm:t>
    </dgm:pt>
    <dgm:pt modelId="{7136223A-2505-4D47-954B-8EAD6C4C31DB}" type="sibTrans" cxnId="{A64D1FD0-4080-4976-BAEF-C84665F03CFD}">
      <dgm:prSet/>
      <dgm:spPr/>
      <dgm:t>
        <a:bodyPr/>
        <a:lstStyle/>
        <a:p>
          <a:endParaRPr lang="en-US"/>
        </a:p>
      </dgm:t>
    </dgm:pt>
    <dgm:pt modelId="{113A5FAE-DAE3-483B-BB06-7C921E91991A}">
      <dgm:prSet phldrT="[Text]"/>
      <dgm:spPr/>
      <dgm:t>
        <a:bodyPr/>
        <a:lstStyle/>
        <a:p>
          <a:r>
            <a:rPr lang="en-US" dirty="0"/>
            <a:t>Aluminum?</a:t>
          </a:r>
        </a:p>
      </dgm:t>
    </dgm:pt>
    <dgm:pt modelId="{546C9835-E358-455B-863D-0DD58968E515}" type="parTrans" cxnId="{744861D8-3948-4312-8FB0-89E676938764}">
      <dgm:prSet/>
      <dgm:spPr/>
      <dgm:t>
        <a:bodyPr/>
        <a:lstStyle/>
        <a:p>
          <a:endParaRPr lang="en-US"/>
        </a:p>
      </dgm:t>
    </dgm:pt>
    <dgm:pt modelId="{C536BAE8-E47E-4CBD-83EB-45F300981A90}" type="sibTrans" cxnId="{744861D8-3948-4312-8FB0-89E676938764}">
      <dgm:prSet/>
      <dgm:spPr/>
      <dgm:t>
        <a:bodyPr/>
        <a:lstStyle/>
        <a:p>
          <a:endParaRPr lang="en-US"/>
        </a:p>
      </dgm:t>
    </dgm:pt>
    <dgm:pt modelId="{5F0556AD-C42D-498A-9927-1B4167E4C9C0}" type="pres">
      <dgm:prSet presAssocID="{24FE86D2-7968-4BA7-944F-535B9B7C9B81}" presName="cycle" presStyleCnt="0">
        <dgm:presLayoutVars>
          <dgm:chMax val="1"/>
          <dgm:dir/>
          <dgm:animLvl val="ctr"/>
          <dgm:resizeHandles val="exact"/>
        </dgm:presLayoutVars>
      </dgm:prSet>
      <dgm:spPr/>
      <dgm:t>
        <a:bodyPr/>
        <a:lstStyle/>
        <a:p>
          <a:endParaRPr lang="en-US"/>
        </a:p>
      </dgm:t>
    </dgm:pt>
    <dgm:pt modelId="{96FEFD1B-541E-49C0-85BE-5F3F02584654}" type="pres">
      <dgm:prSet presAssocID="{F7A45787-CCBB-486A-AF24-F224B33D19A9}" presName="centerShape" presStyleLbl="node0" presStyleIdx="0" presStyleCnt="1"/>
      <dgm:spPr/>
      <dgm:t>
        <a:bodyPr/>
        <a:lstStyle/>
        <a:p>
          <a:endParaRPr lang="en-US"/>
        </a:p>
      </dgm:t>
    </dgm:pt>
    <dgm:pt modelId="{8EF94949-0FAD-4CD6-AC64-5E9F9C6E26AB}" type="pres">
      <dgm:prSet presAssocID="{40A87F14-8922-4689-83B9-5141788580F9}" presName="parTrans" presStyleLbl="bgSibTrans2D1" presStyleIdx="0" presStyleCnt="6"/>
      <dgm:spPr/>
      <dgm:t>
        <a:bodyPr/>
        <a:lstStyle/>
        <a:p>
          <a:endParaRPr lang="en-US"/>
        </a:p>
      </dgm:t>
    </dgm:pt>
    <dgm:pt modelId="{63227AEC-6C6E-4161-80BC-B91A9F25C0B6}" type="pres">
      <dgm:prSet presAssocID="{6F0E3C22-0C5A-47FD-9B86-6BB5259C0B30}" presName="node" presStyleLbl="node1" presStyleIdx="0" presStyleCnt="6">
        <dgm:presLayoutVars>
          <dgm:bulletEnabled val="1"/>
        </dgm:presLayoutVars>
      </dgm:prSet>
      <dgm:spPr/>
      <dgm:t>
        <a:bodyPr/>
        <a:lstStyle/>
        <a:p>
          <a:endParaRPr lang="en-US"/>
        </a:p>
      </dgm:t>
    </dgm:pt>
    <dgm:pt modelId="{A1941BBC-D94E-49AC-93EE-FAF0600B1748}" type="pres">
      <dgm:prSet presAssocID="{B68315A9-B3B1-422D-A902-6C72BB204EBB}" presName="parTrans" presStyleLbl="bgSibTrans2D1" presStyleIdx="1" presStyleCnt="6"/>
      <dgm:spPr/>
      <dgm:t>
        <a:bodyPr/>
        <a:lstStyle/>
        <a:p>
          <a:endParaRPr lang="en-US"/>
        </a:p>
      </dgm:t>
    </dgm:pt>
    <dgm:pt modelId="{FB18F93E-2CD1-460F-9838-22C31A57BC3C}" type="pres">
      <dgm:prSet presAssocID="{911B1E6C-0CBD-4209-BFAA-F0907851456C}" presName="node" presStyleLbl="node1" presStyleIdx="1" presStyleCnt="6">
        <dgm:presLayoutVars>
          <dgm:bulletEnabled val="1"/>
        </dgm:presLayoutVars>
      </dgm:prSet>
      <dgm:spPr/>
      <dgm:t>
        <a:bodyPr/>
        <a:lstStyle/>
        <a:p>
          <a:endParaRPr lang="en-US"/>
        </a:p>
      </dgm:t>
    </dgm:pt>
    <dgm:pt modelId="{2BC4B01F-B29E-4A0A-BFE8-22629F9F048E}" type="pres">
      <dgm:prSet presAssocID="{915C538E-39A5-4BAA-B1A5-3B62459C4C3B}" presName="parTrans" presStyleLbl="bgSibTrans2D1" presStyleIdx="2" presStyleCnt="6"/>
      <dgm:spPr/>
      <dgm:t>
        <a:bodyPr/>
        <a:lstStyle/>
        <a:p>
          <a:endParaRPr lang="en-US"/>
        </a:p>
      </dgm:t>
    </dgm:pt>
    <dgm:pt modelId="{7CB1B210-6C23-4CBE-A712-F6682FB4233E}" type="pres">
      <dgm:prSet presAssocID="{A0B536E4-2A1F-4CF9-A2E2-00CD37BE75F2}" presName="node" presStyleLbl="node1" presStyleIdx="2" presStyleCnt="6">
        <dgm:presLayoutVars>
          <dgm:bulletEnabled val="1"/>
        </dgm:presLayoutVars>
      </dgm:prSet>
      <dgm:spPr/>
      <dgm:t>
        <a:bodyPr/>
        <a:lstStyle/>
        <a:p>
          <a:endParaRPr lang="en-US"/>
        </a:p>
      </dgm:t>
    </dgm:pt>
    <dgm:pt modelId="{AB219E40-23A9-4598-921A-E0DA9907A8F5}" type="pres">
      <dgm:prSet presAssocID="{F89D5272-4E9E-4C55-9E9E-68931476228C}" presName="parTrans" presStyleLbl="bgSibTrans2D1" presStyleIdx="3" presStyleCnt="6"/>
      <dgm:spPr/>
      <dgm:t>
        <a:bodyPr/>
        <a:lstStyle/>
        <a:p>
          <a:endParaRPr lang="en-US"/>
        </a:p>
      </dgm:t>
    </dgm:pt>
    <dgm:pt modelId="{8D689F37-043C-4E8C-9E01-BB9E50DCB83E}" type="pres">
      <dgm:prSet presAssocID="{C1D624CC-6999-47B0-8833-5B62E8C8BB45}" presName="node" presStyleLbl="node1" presStyleIdx="3" presStyleCnt="6">
        <dgm:presLayoutVars>
          <dgm:bulletEnabled val="1"/>
        </dgm:presLayoutVars>
      </dgm:prSet>
      <dgm:spPr/>
      <dgm:t>
        <a:bodyPr/>
        <a:lstStyle/>
        <a:p>
          <a:endParaRPr lang="en-US"/>
        </a:p>
      </dgm:t>
    </dgm:pt>
    <dgm:pt modelId="{76EBFAEC-1FB9-4D02-899F-B0531FC73E0F}" type="pres">
      <dgm:prSet presAssocID="{546C9835-E358-455B-863D-0DD58968E515}" presName="parTrans" presStyleLbl="bgSibTrans2D1" presStyleIdx="4" presStyleCnt="6"/>
      <dgm:spPr/>
      <dgm:t>
        <a:bodyPr/>
        <a:lstStyle/>
        <a:p>
          <a:endParaRPr lang="en-US"/>
        </a:p>
      </dgm:t>
    </dgm:pt>
    <dgm:pt modelId="{98F353F6-C9E6-42FE-A7EE-096F7CF4BDF8}" type="pres">
      <dgm:prSet presAssocID="{113A5FAE-DAE3-483B-BB06-7C921E91991A}" presName="node" presStyleLbl="node1" presStyleIdx="4" presStyleCnt="6">
        <dgm:presLayoutVars>
          <dgm:bulletEnabled val="1"/>
        </dgm:presLayoutVars>
      </dgm:prSet>
      <dgm:spPr/>
      <dgm:t>
        <a:bodyPr/>
        <a:lstStyle/>
        <a:p>
          <a:endParaRPr lang="en-US"/>
        </a:p>
      </dgm:t>
    </dgm:pt>
    <dgm:pt modelId="{12C7A4F1-D78C-4FED-A495-5BAEDE27C447}" type="pres">
      <dgm:prSet presAssocID="{BF97F7E3-D1FF-40EA-830D-386B5F7C57A6}" presName="parTrans" presStyleLbl="bgSibTrans2D1" presStyleIdx="5" presStyleCnt="6"/>
      <dgm:spPr/>
      <dgm:t>
        <a:bodyPr/>
        <a:lstStyle/>
        <a:p>
          <a:endParaRPr lang="en-US"/>
        </a:p>
      </dgm:t>
    </dgm:pt>
    <dgm:pt modelId="{F6D3B318-C8CA-41B6-9F2B-5A73475C5172}" type="pres">
      <dgm:prSet presAssocID="{69CE9D19-A061-4CBA-85BE-3036A960B7ED}" presName="node" presStyleLbl="node1" presStyleIdx="5" presStyleCnt="6">
        <dgm:presLayoutVars>
          <dgm:bulletEnabled val="1"/>
        </dgm:presLayoutVars>
      </dgm:prSet>
      <dgm:spPr/>
      <dgm:t>
        <a:bodyPr/>
        <a:lstStyle/>
        <a:p>
          <a:endParaRPr lang="en-US"/>
        </a:p>
      </dgm:t>
    </dgm:pt>
  </dgm:ptLst>
  <dgm:cxnLst>
    <dgm:cxn modelId="{A4A8961A-7220-4391-861A-4E3F83F0E50B}" type="presOf" srcId="{6F0E3C22-0C5A-47FD-9B86-6BB5259C0B30}" destId="{63227AEC-6C6E-4161-80BC-B91A9F25C0B6}" srcOrd="0" destOrd="0" presId="urn:microsoft.com/office/officeart/2005/8/layout/radial4"/>
    <dgm:cxn modelId="{A64D1FD0-4080-4976-BAEF-C84665F03CFD}" srcId="{F7A45787-CCBB-486A-AF24-F224B33D19A9}" destId="{C1D624CC-6999-47B0-8833-5B62E8C8BB45}" srcOrd="3" destOrd="0" parTransId="{F89D5272-4E9E-4C55-9E9E-68931476228C}" sibTransId="{7136223A-2505-4D47-954B-8EAD6C4C31DB}"/>
    <dgm:cxn modelId="{744861D8-3948-4312-8FB0-89E676938764}" srcId="{F7A45787-CCBB-486A-AF24-F224B33D19A9}" destId="{113A5FAE-DAE3-483B-BB06-7C921E91991A}" srcOrd="4" destOrd="0" parTransId="{546C9835-E358-455B-863D-0DD58968E515}" sibTransId="{C536BAE8-E47E-4CBD-83EB-45F300981A90}"/>
    <dgm:cxn modelId="{BE669605-2E0D-47D0-8B94-087287E5F973}" type="presOf" srcId="{40A87F14-8922-4689-83B9-5141788580F9}" destId="{8EF94949-0FAD-4CD6-AC64-5E9F9C6E26AB}" srcOrd="0" destOrd="0" presId="urn:microsoft.com/office/officeart/2005/8/layout/radial4"/>
    <dgm:cxn modelId="{4EB1F889-5638-4DF3-9BD8-28E4DB8C5997}" srcId="{F7A45787-CCBB-486A-AF24-F224B33D19A9}" destId="{6F0E3C22-0C5A-47FD-9B86-6BB5259C0B30}" srcOrd="0" destOrd="0" parTransId="{40A87F14-8922-4689-83B9-5141788580F9}" sibTransId="{F0859F84-76B6-4E7E-B13B-E5AEAA7A0E9A}"/>
    <dgm:cxn modelId="{F1843BB2-52E7-4DC7-93B4-422C66A2D3F8}" type="presOf" srcId="{546C9835-E358-455B-863D-0DD58968E515}" destId="{76EBFAEC-1FB9-4D02-899F-B0531FC73E0F}" srcOrd="0" destOrd="0" presId="urn:microsoft.com/office/officeart/2005/8/layout/radial4"/>
    <dgm:cxn modelId="{D049BD5F-BBE2-4A1E-A659-C08E3245EB59}" srcId="{F7A45787-CCBB-486A-AF24-F224B33D19A9}" destId="{69CE9D19-A061-4CBA-85BE-3036A960B7ED}" srcOrd="5" destOrd="0" parTransId="{BF97F7E3-D1FF-40EA-830D-386B5F7C57A6}" sibTransId="{C42C316C-1D29-4660-92CA-17DD42B3077B}"/>
    <dgm:cxn modelId="{3688F771-94C4-405D-AA8C-7A5E513CC01F}" type="presOf" srcId="{F7A45787-CCBB-486A-AF24-F224B33D19A9}" destId="{96FEFD1B-541E-49C0-85BE-5F3F02584654}" srcOrd="0" destOrd="0" presId="urn:microsoft.com/office/officeart/2005/8/layout/radial4"/>
    <dgm:cxn modelId="{3621DC68-8E17-4115-86B9-BCBF504FC043}" type="presOf" srcId="{915C538E-39A5-4BAA-B1A5-3B62459C4C3B}" destId="{2BC4B01F-B29E-4A0A-BFE8-22629F9F048E}" srcOrd="0" destOrd="0" presId="urn:microsoft.com/office/officeart/2005/8/layout/radial4"/>
    <dgm:cxn modelId="{3BA1A2B1-EDBA-4875-BDB6-0F834FDC3B3E}" type="presOf" srcId="{F89D5272-4E9E-4C55-9E9E-68931476228C}" destId="{AB219E40-23A9-4598-921A-E0DA9907A8F5}" srcOrd="0" destOrd="0" presId="urn:microsoft.com/office/officeart/2005/8/layout/radial4"/>
    <dgm:cxn modelId="{6EC273ED-2497-45DF-80C6-D5EE94EE6CC6}" type="presOf" srcId="{24FE86D2-7968-4BA7-944F-535B9B7C9B81}" destId="{5F0556AD-C42D-498A-9927-1B4167E4C9C0}" srcOrd="0" destOrd="0" presId="urn:microsoft.com/office/officeart/2005/8/layout/radial4"/>
    <dgm:cxn modelId="{85C24502-7D0C-4C6C-B140-9D3AA79E87DF}" type="presOf" srcId="{BF97F7E3-D1FF-40EA-830D-386B5F7C57A6}" destId="{12C7A4F1-D78C-4FED-A495-5BAEDE27C447}" srcOrd="0" destOrd="0" presId="urn:microsoft.com/office/officeart/2005/8/layout/radial4"/>
    <dgm:cxn modelId="{7B4B9B68-4698-4D1E-9ACE-CEA3A01EF4B2}" type="presOf" srcId="{B68315A9-B3B1-422D-A902-6C72BB204EBB}" destId="{A1941BBC-D94E-49AC-93EE-FAF0600B1748}" srcOrd="0" destOrd="0" presId="urn:microsoft.com/office/officeart/2005/8/layout/radial4"/>
    <dgm:cxn modelId="{68CF7269-1B96-4EF1-9C42-BD67BD7B47E1}" type="presOf" srcId="{69CE9D19-A061-4CBA-85BE-3036A960B7ED}" destId="{F6D3B318-C8CA-41B6-9F2B-5A73475C5172}" srcOrd="0" destOrd="0" presId="urn:microsoft.com/office/officeart/2005/8/layout/radial4"/>
    <dgm:cxn modelId="{E399B1D9-340E-406A-BB45-ABEB4609C71E}" srcId="{24FE86D2-7968-4BA7-944F-535B9B7C9B81}" destId="{F7A45787-CCBB-486A-AF24-F224B33D19A9}" srcOrd="0" destOrd="0" parTransId="{0462C06F-C8D7-48DF-8EAC-CB13C9E15E5F}" sibTransId="{ED8F4B69-C983-4F48-9891-ADE88324CA62}"/>
    <dgm:cxn modelId="{E02A9707-5D6E-499D-92D1-D80C6A15A8B6}" type="presOf" srcId="{A0B536E4-2A1F-4CF9-A2E2-00CD37BE75F2}" destId="{7CB1B210-6C23-4CBE-A712-F6682FB4233E}" srcOrd="0" destOrd="0" presId="urn:microsoft.com/office/officeart/2005/8/layout/radial4"/>
    <dgm:cxn modelId="{3D7FC49D-A023-403B-BB64-B64497888DE8}" type="presOf" srcId="{113A5FAE-DAE3-483B-BB06-7C921E91991A}" destId="{98F353F6-C9E6-42FE-A7EE-096F7CF4BDF8}" srcOrd="0" destOrd="0" presId="urn:microsoft.com/office/officeart/2005/8/layout/radial4"/>
    <dgm:cxn modelId="{00D29BA7-4D0B-40BF-A217-F0B7C8D05814}" srcId="{F7A45787-CCBB-486A-AF24-F224B33D19A9}" destId="{A0B536E4-2A1F-4CF9-A2E2-00CD37BE75F2}" srcOrd="2" destOrd="0" parTransId="{915C538E-39A5-4BAA-B1A5-3B62459C4C3B}" sibTransId="{18797CA6-8BB8-4D72-AA07-CD659C25BB1E}"/>
    <dgm:cxn modelId="{7BFFC72B-E828-4BE1-BF7A-3961A0195983}" type="presOf" srcId="{C1D624CC-6999-47B0-8833-5B62E8C8BB45}" destId="{8D689F37-043C-4E8C-9E01-BB9E50DCB83E}" srcOrd="0" destOrd="0" presId="urn:microsoft.com/office/officeart/2005/8/layout/radial4"/>
    <dgm:cxn modelId="{D0B41D92-B328-4D8D-ABF2-F0EE1938A143}" srcId="{F7A45787-CCBB-486A-AF24-F224B33D19A9}" destId="{911B1E6C-0CBD-4209-BFAA-F0907851456C}" srcOrd="1" destOrd="0" parTransId="{B68315A9-B3B1-422D-A902-6C72BB204EBB}" sibTransId="{0814C75A-2A8A-43E9-85DA-F8C02EE67542}"/>
    <dgm:cxn modelId="{8B5BA8E6-9BD7-4012-A123-54BE46482328}" type="presOf" srcId="{911B1E6C-0CBD-4209-BFAA-F0907851456C}" destId="{FB18F93E-2CD1-460F-9838-22C31A57BC3C}" srcOrd="0" destOrd="0" presId="urn:microsoft.com/office/officeart/2005/8/layout/radial4"/>
    <dgm:cxn modelId="{28AC3BE9-7353-4522-A5EC-767104857C96}" type="presParOf" srcId="{5F0556AD-C42D-498A-9927-1B4167E4C9C0}" destId="{96FEFD1B-541E-49C0-85BE-5F3F02584654}" srcOrd="0" destOrd="0" presId="urn:microsoft.com/office/officeart/2005/8/layout/radial4"/>
    <dgm:cxn modelId="{B145DC02-8890-4BC4-8064-78B2ACD751B7}" type="presParOf" srcId="{5F0556AD-C42D-498A-9927-1B4167E4C9C0}" destId="{8EF94949-0FAD-4CD6-AC64-5E9F9C6E26AB}" srcOrd="1" destOrd="0" presId="urn:microsoft.com/office/officeart/2005/8/layout/radial4"/>
    <dgm:cxn modelId="{B0CEB6C8-2705-42F6-AB88-7F7C8CA11E67}" type="presParOf" srcId="{5F0556AD-C42D-498A-9927-1B4167E4C9C0}" destId="{63227AEC-6C6E-4161-80BC-B91A9F25C0B6}" srcOrd="2" destOrd="0" presId="urn:microsoft.com/office/officeart/2005/8/layout/radial4"/>
    <dgm:cxn modelId="{1F5FDA8A-962F-46F5-BCFB-D1BC430C808D}" type="presParOf" srcId="{5F0556AD-C42D-498A-9927-1B4167E4C9C0}" destId="{A1941BBC-D94E-49AC-93EE-FAF0600B1748}" srcOrd="3" destOrd="0" presId="urn:microsoft.com/office/officeart/2005/8/layout/radial4"/>
    <dgm:cxn modelId="{126DCD60-E6A0-4F3B-9CE2-BB656B5B201F}" type="presParOf" srcId="{5F0556AD-C42D-498A-9927-1B4167E4C9C0}" destId="{FB18F93E-2CD1-460F-9838-22C31A57BC3C}" srcOrd="4" destOrd="0" presId="urn:microsoft.com/office/officeart/2005/8/layout/radial4"/>
    <dgm:cxn modelId="{5C0FFFCD-D065-4E01-86B5-54E3EFE04D2B}" type="presParOf" srcId="{5F0556AD-C42D-498A-9927-1B4167E4C9C0}" destId="{2BC4B01F-B29E-4A0A-BFE8-22629F9F048E}" srcOrd="5" destOrd="0" presId="urn:microsoft.com/office/officeart/2005/8/layout/radial4"/>
    <dgm:cxn modelId="{A1832D96-1934-4FA7-B3BA-F71B8DC8554B}" type="presParOf" srcId="{5F0556AD-C42D-498A-9927-1B4167E4C9C0}" destId="{7CB1B210-6C23-4CBE-A712-F6682FB4233E}" srcOrd="6" destOrd="0" presId="urn:microsoft.com/office/officeart/2005/8/layout/radial4"/>
    <dgm:cxn modelId="{E5B955B0-B9EC-42F6-BA4E-8354B83ABE4D}" type="presParOf" srcId="{5F0556AD-C42D-498A-9927-1B4167E4C9C0}" destId="{AB219E40-23A9-4598-921A-E0DA9907A8F5}" srcOrd="7" destOrd="0" presId="urn:microsoft.com/office/officeart/2005/8/layout/radial4"/>
    <dgm:cxn modelId="{C705A8D6-A12A-44A6-9193-DD75F1E235EF}" type="presParOf" srcId="{5F0556AD-C42D-498A-9927-1B4167E4C9C0}" destId="{8D689F37-043C-4E8C-9E01-BB9E50DCB83E}" srcOrd="8" destOrd="0" presId="urn:microsoft.com/office/officeart/2005/8/layout/radial4"/>
    <dgm:cxn modelId="{66063349-A14F-4316-B826-C4424453FE25}" type="presParOf" srcId="{5F0556AD-C42D-498A-9927-1B4167E4C9C0}" destId="{76EBFAEC-1FB9-4D02-899F-B0531FC73E0F}" srcOrd="9" destOrd="0" presId="urn:microsoft.com/office/officeart/2005/8/layout/radial4"/>
    <dgm:cxn modelId="{459D76CC-C3BD-48AB-9817-0E767C4B1085}" type="presParOf" srcId="{5F0556AD-C42D-498A-9927-1B4167E4C9C0}" destId="{98F353F6-C9E6-42FE-A7EE-096F7CF4BDF8}" srcOrd="10" destOrd="0" presId="urn:microsoft.com/office/officeart/2005/8/layout/radial4"/>
    <dgm:cxn modelId="{754E1460-4109-47BD-B692-0FBB40B6F898}" type="presParOf" srcId="{5F0556AD-C42D-498A-9927-1B4167E4C9C0}" destId="{12C7A4F1-D78C-4FED-A495-5BAEDE27C447}" srcOrd="11" destOrd="0" presId="urn:microsoft.com/office/officeart/2005/8/layout/radial4"/>
    <dgm:cxn modelId="{28DB463E-FA0A-4479-BE3B-6356114F71B8}" type="presParOf" srcId="{5F0556AD-C42D-498A-9927-1B4167E4C9C0}" destId="{F6D3B318-C8CA-41B6-9F2B-5A73475C5172}" srcOrd="12"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A92F48-ED1B-4D33-A7B9-FEB3CD70ED81}" type="doc">
      <dgm:prSet loTypeId="urn:microsoft.com/office/officeart/2011/layout/CircleProcess" loCatId="officeonline" qsTypeId="urn:microsoft.com/office/officeart/2005/8/quickstyle/simple1" qsCatId="simple" csTypeId="urn:microsoft.com/office/officeart/2005/8/colors/accent2_2" csCatId="accent2" phldr="1"/>
      <dgm:spPr/>
      <dgm:t>
        <a:bodyPr/>
        <a:lstStyle/>
        <a:p>
          <a:endParaRPr lang="en-US"/>
        </a:p>
      </dgm:t>
    </dgm:pt>
    <dgm:pt modelId="{F66390E3-D294-4D5E-AFDA-8B2B1FD1C984}">
      <dgm:prSet phldrT="[Text]"/>
      <dgm:spPr/>
      <dgm:t>
        <a:bodyPr/>
        <a:lstStyle/>
        <a:p>
          <a:r>
            <a:rPr lang="en-US" dirty="0"/>
            <a:t>To investigate for possible location clusters of MS patients in Southeast Wisconsin</a:t>
          </a:r>
        </a:p>
      </dgm:t>
    </dgm:pt>
    <dgm:pt modelId="{E8615023-72B1-4587-AC5B-08E6A1BF5A6C}" type="parTrans" cxnId="{EFB94A35-4DA2-45F8-9631-358338C8AF42}">
      <dgm:prSet/>
      <dgm:spPr/>
      <dgm:t>
        <a:bodyPr/>
        <a:lstStyle/>
        <a:p>
          <a:endParaRPr lang="en-US"/>
        </a:p>
      </dgm:t>
    </dgm:pt>
    <dgm:pt modelId="{90381B31-9B08-40FC-8CEE-2853FBA3CCE6}" type="sibTrans" cxnId="{EFB94A35-4DA2-45F8-9631-358338C8AF42}">
      <dgm:prSet/>
      <dgm:spPr/>
      <dgm:t>
        <a:bodyPr/>
        <a:lstStyle/>
        <a:p>
          <a:endParaRPr lang="en-US"/>
        </a:p>
      </dgm:t>
    </dgm:pt>
    <dgm:pt modelId="{324347CC-0DAA-43B8-8FAA-07A0BC424EAC}">
      <dgm:prSet phldrT="[Text]"/>
      <dgm:spPr/>
      <dgm:t>
        <a:bodyPr/>
        <a:lstStyle/>
        <a:p>
          <a:r>
            <a:rPr lang="en-US" dirty="0"/>
            <a:t>Explore the potential for environmental exposures.</a:t>
          </a:r>
        </a:p>
      </dgm:t>
    </dgm:pt>
    <dgm:pt modelId="{C8AB20A8-35F7-4790-9BEF-7048661C4474}" type="parTrans" cxnId="{70294F67-8992-48B0-BA66-30EF738D3277}">
      <dgm:prSet/>
      <dgm:spPr/>
      <dgm:t>
        <a:bodyPr/>
        <a:lstStyle/>
        <a:p>
          <a:endParaRPr lang="en-US"/>
        </a:p>
      </dgm:t>
    </dgm:pt>
    <dgm:pt modelId="{7A72524E-724F-4079-A1B3-241E4E1FAAF7}" type="sibTrans" cxnId="{70294F67-8992-48B0-BA66-30EF738D3277}">
      <dgm:prSet/>
      <dgm:spPr/>
      <dgm:t>
        <a:bodyPr/>
        <a:lstStyle/>
        <a:p>
          <a:endParaRPr lang="en-US"/>
        </a:p>
      </dgm:t>
    </dgm:pt>
    <dgm:pt modelId="{3EF3022D-17CA-404A-9D26-9E80FFCB3D79}">
      <dgm:prSet phldrT="[Text]"/>
      <dgm:spPr/>
      <dgm:t>
        <a:bodyPr/>
        <a:lstStyle/>
        <a:p>
          <a:r>
            <a:rPr lang="en-US" dirty="0"/>
            <a:t>Create observations about the possibility of higher clusters of MS located near areas of potential aluminum exposure</a:t>
          </a:r>
        </a:p>
      </dgm:t>
    </dgm:pt>
    <dgm:pt modelId="{919E562F-03F6-4C1E-89C6-AB0C48EE4516}" type="parTrans" cxnId="{EC1184ED-51EE-48B0-8FB8-7D9FDCB0F25F}">
      <dgm:prSet/>
      <dgm:spPr/>
      <dgm:t>
        <a:bodyPr/>
        <a:lstStyle/>
        <a:p>
          <a:endParaRPr lang="en-US"/>
        </a:p>
      </dgm:t>
    </dgm:pt>
    <dgm:pt modelId="{2BC78F7C-7336-4687-9207-C69B82242320}" type="sibTrans" cxnId="{EC1184ED-51EE-48B0-8FB8-7D9FDCB0F25F}">
      <dgm:prSet/>
      <dgm:spPr/>
      <dgm:t>
        <a:bodyPr/>
        <a:lstStyle/>
        <a:p>
          <a:endParaRPr lang="en-US"/>
        </a:p>
      </dgm:t>
    </dgm:pt>
    <dgm:pt modelId="{DEF33783-2475-46D1-88F1-3B3A389CC605}" type="pres">
      <dgm:prSet presAssocID="{9AA92F48-ED1B-4D33-A7B9-FEB3CD70ED81}" presName="Name0" presStyleCnt="0">
        <dgm:presLayoutVars>
          <dgm:chMax val="11"/>
          <dgm:chPref val="11"/>
          <dgm:dir/>
          <dgm:resizeHandles/>
        </dgm:presLayoutVars>
      </dgm:prSet>
      <dgm:spPr/>
      <dgm:t>
        <a:bodyPr/>
        <a:lstStyle/>
        <a:p>
          <a:endParaRPr lang="en-US"/>
        </a:p>
      </dgm:t>
    </dgm:pt>
    <dgm:pt modelId="{E8C97A18-2D4A-4CE5-8C99-8BC2F134C1FD}" type="pres">
      <dgm:prSet presAssocID="{3EF3022D-17CA-404A-9D26-9E80FFCB3D79}" presName="Accent3" presStyleCnt="0"/>
      <dgm:spPr/>
    </dgm:pt>
    <dgm:pt modelId="{EB1ADCFF-E52C-4CEA-B2A9-69F54FA36C75}" type="pres">
      <dgm:prSet presAssocID="{3EF3022D-17CA-404A-9D26-9E80FFCB3D79}" presName="Accent" presStyleLbl="node1" presStyleIdx="0" presStyleCnt="3"/>
      <dgm:spPr/>
    </dgm:pt>
    <dgm:pt modelId="{987336BF-B1ED-4EE2-98F4-61A4C833EB01}" type="pres">
      <dgm:prSet presAssocID="{3EF3022D-17CA-404A-9D26-9E80FFCB3D79}" presName="ParentBackground3" presStyleCnt="0"/>
      <dgm:spPr/>
    </dgm:pt>
    <dgm:pt modelId="{F618876B-B878-408C-B4DB-BB49B557B50C}" type="pres">
      <dgm:prSet presAssocID="{3EF3022D-17CA-404A-9D26-9E80FFCB3D79}" presName="ParentBackground" presStyleLbl="fgAcc1" presStyleIdx="0" presStyleCnt="3"/>
      <dgm:spPr/>
      <dgm:t>
        <a:bodyPr/>
        <a:lstStyle/>
        <a:p>
          <a:endParaRPr lang="en-US"/>
        </a:p>
      </dgm:t>
    </dgm:pt>
    <dgm:pt modelId="{1C63A905-4A7F-453A-82F4-AE02744EB30C}" type="pres">
      <dgm:prSet presAssocID="{3EF3022D-17CA-404A-9D26-9E80FFCB3D79}" presName="Parent3" presStyleLbl="revTx" presStyleIdx="0" presStyleCnt="0">
        <dgm:presLayoutVars>
          <dgm:chMax val="1"/>
          <dgm:chPref val="1"/>
          <dgm:bulletEnabled val="1"/>
        </dgm:presLayoutVars>
      </dgm:prSet>
      <dgm:spPr/>
      <dgm:t>
        <a:bodyPr/>
        <a:lstStyle/>
        <a:p>
          <a:endParaRPr lang="en-US"/>
        </a:p>
      </dgm:t>
    </dgm:pt>
    <dgm:pt modelId="{6664DFEF-4073-4FB2-A202-9DE964EA5D70}" type="pres">
      <dgm:prSet presAssocID="{324347CC-0DAA-43B8-8FAA-07A0BC424EAC}" presName="Accent2" presStyleCnt="0"/>
      <dgm:spPr/>
    </dgm:pt>
    <dgm:pt modelId="{7F24ABD8-BBD2-4A10-BB82-E1656F1C3308}" type="pres">
      <dgm:prSet presAssocID="{324347CC-0DAA-43B8-8FAA-07A0BC424EAC}" presName="Accent" presStyleLbl="node1" presStyleIdx="1" presStyleCnt="3"/>
      <dgm:spPr/>
    </dgm:pt>
    <dgm:pt modelId="{A09DC46E-76EC-4326-B9AF-227FADEEC95B}" type="pres">
      <dgm:prSet presAssocID="{324347CC-0DAA-43B8-8FAA-07A0BC424EAC}" presName="ParentBackground2" presStyleCnt="0"/>
      <dgm:spPr/>
    </dgm:pt>
    <dgm:pt modelId="{862D6E62-EFB3-4EDF-A9E5-D3375CE2609F}" type="pres">
      <dgm:prSet presAssocID="{324347CC-0DAA-43B8-8FAA-07A0BC424EAC}" presName="ParentBackground" presStyleLbl="fgAcc1" presStyleIdx="1" presStyleCnt="3"/>
      <dgm:spPr/>
      <dgm:t>
        <a:bodyPr/>
        <a:lstStyle/>
        <a:p>
          <a:endParaRPr lang="en-US"/>
        </a:p>
      </dgm:t>
    </dgm:pt>
    <dgm:pt modelId="{587AB36D-C6A6-45B0-8201-DC7271609825}" type="pres">
      <dgm:prSet presAssocID="{324347CC-0DAA-43B8-8FAA-07A0BC424EAC}" presName="Parent2" presStyleLbl="revTx" presStyleIdx="0" presStyleCnt="0">
        <dgm:presLayoutVars>
          <dgm:chMax val="1"/>
          <dgm:chPref val="1"/>
          <dgm:bulletEnabled val="1"/>
        </dgm:presLayoutVars>
      </dgm:prSet>
      <dgm:spPr/>
      <dgm:t>
        <a:bodyPr/>
        <a:lstStyle/>
        <a:p>
          <a:endParaRPr lang="en-US"/>
        </a:p>
      </dgm:t>
    </dgm:pt>
    <dgm:pt modelId="{065EF65A-206C-4737-9518-2E9FC988650B}" type="pres">
      <dgm:prSet presAssocID="{F66390E3-D294-4D5E-AFDA-8B2B1FD1C984}" presName="Accent1" presStyleCnt="0"/>
      <dgm:spPr/>
    </dgm:pt>
    <dgm:pt modelId="{99711509-C0D2-4717-9E49-1D5B733A42A6}" type="pres">
      <dgm:prSet presAssocID="{F66390E3-D294-4D5E-AFDA-8B2B1FD1C984}" presName="Accent" presStyleLbl="node1" presStyleIdx="2" presStyleCnt="3"/>
      <dgm:spPr/>
    </dgm:pt>
    <dgm:pt modelId="{52E98E97-D700-4B30-BD57-CD141A05DA40}" type="pres">
      <dgm:prSet presAssocID="{F66390E3-D294-4D5E-AFDA-8B2B1FD1C984}" presName="ParentBackground1" presStyleCnt="0"/>
      <dgm:spPr/>
    </dgm:pt>
    <dgm:pt modelId="{E156DF39-BC57-479F-AB64-5BBEABB52CD5}" type="pres">
      <dgm:prSet presAssocID="{F66390E3-D294-4D5E-AFDA-8B2B1FD1C984}" presName="ParentBackground" presStyleLbl="fgAcc1" presStyleIdx="2" presStyleCnt="3"/>
      <dgm:spPr/>
      <dgm:t>
        <a:bodyPr/>
        <a:lstStyle/>
        <a:p>
          <a:endParaRPr lang="en-US"/>
        </a:p>
      </dgm:t>
    </dgm:pt>
    <dgm:pt modelId="{874D53BF-3236-4059-9DFE-0EDE50362DE7}" type="pres">
      <dgm:prSet presAssocID="{F66390E3-D294-4D5E-AFDA-8B2B1FD1C984}" presName="Parent1" presStyleLbl="revTx" presStyleIdx="0" presStyleCnt="0">
        <dgm:presLayoutVars>
          <dgm:chMax val="1"/>
          <dgm:chPref val="1"/>
          <dgm:bulletEnabled val="1"/>
        </dgm:presLayoutVars>
      </dgm:prSet>
      <dgm:spPr/>
      <dgm:t>
        <a:bodyPr/>
        <a:lstStyle/>
        <a:p>
          <a:endParaRPr lang="en-US"/>
        </a:p>
      </dgm:t>
    </dgm:pt>
  </dgm:ptLst>
  <dgm:cxnLst>
    <dgm:cxn modelId="{C96E59E4-C5C3-4A37-AB66-B59ABD41ECF1}" type="presOf" srcId="{F66390E3-D294-4D5E-AFDA-8B2B1FD1C984}" destId="{E156DF39-BC57-479F-AB64-5BBEABB52CD5}" srcOrd="0" destOrd="0" presId="urn:microsoft.com/office/officeart/2011/layout/CircleProcess"/>
    <dgm:cxn modelId="{EC1184ED-51EE-48B0-8FB8-7D9FDCB0F25F}" srcId="{9AA92F48-ED1B-4D33-A7B9-FEB3CD70ED81}" destId="{3EF3022D-17CA-404A-9D26-9E80FFCB3D79}" srcOrd="2" destOrd="0" parTransId="{919E562F-03F6-4C1E-89C6-AB0C48EE4516}" sibTransId="{2BC78F7C-7336-4687-9207-C69B82242320}"/>
    <dgm:cxn modelId="{F80A4BF8-379E-4323-B70A-C1F4132723D5}" type="presOf" srcId="{3EF3022D-17CA-404A-9D26-9E80FFCB3D79}" destId="{F618876B-B878-408C-B4DB-BB49B557B50C}" srcOrd="0" destOrd="0" presId="urn:microsoft.com/office/officeart/2011/layout/CircleProcess"/>
    <dgm:cxn modelId="{32C08148-8DD2-4E44-8B07-D4258E73898E}" type="presOf" srcId="{324347CC-0DAA-43B8-8FAA-07A0BC424EAC}" destId="{862D6E62-EFB3-4EDF-A9E5-D3375CE2609F}" srcOrd="0" destOrd="0" presId="urn:microsoft.com/office/officeart/2011/layout/CircleProcess"/>
    <dgm:cxn modelId="{EFB94A35-4DA2-45F8-9631-358338C8AF42}" srcId="{9AA92F48-ED1B-4D33-A7B9-FEB3CD70ED81}" destId="{F66390E3-D294-4D5E-AFDA-8B2B1FD1C984}" srcOrd="0" destOrd="0" parTransId="{E8615023-72B1-4587-AC5B-08E6A1BF5A6C}" sibTransId="{90381B31-9B08-40FC-8CEE-2853FBA3CCE6}"/>
    <dgm:cxn modelId="{61F134F1-03E4-4F2C-B292-14B9B074ED47}" type="presOf" srcId="{324347CC-0DAA-43B8-8FAA-07A0BC424EAC}" destId="{587AB36D-C6A6-45B0-8201-DC7271609825}" srcOrd="1" destOrd="0" presId="urn:microsoft.com/office/officeart/2011/layout/CircleProcess"/>
    <dgm:cxn modelId="{C8E7AB61-7AFE-42BA-B0CB-48B161AEFCE0}" type="presOf" srcId="{9AA92F48-ED1B-4D33-A7B9-FEB3CD70ED81}" destId="{DEF33783-2475-46D1-88F1-3B3A389CC605}" srcOrd="0" destOrd="0" presId="urn:microsoft.com/office/officeart/2011/layout/CircleProcess"/>
    <dgm:cxn modelId="{70294F67-8992-48B0-BA66-30EF738D3277}" srcId="{9AA92F48-ED1B-4D33-A7B9-FEB3CD70ED81}" destId="{324347CC-0DAA-43B8-8FAA-07A0BC424EAC}" srcOrd="1" destOrd="0" parTransId="{C8AB20A8-35F7-4790-9BEF-7048661C4474}" sibTransId="{7A72524E-724F-4079-A1B3-241E4E1FAAF7}"/>
    <dgm:cxn modelId="{B1CD5AFC-6FB2-4F30-865F-A7D085B14543}" type="presOf" srcId="{3EF3022D-17CA-404A-9D26-9E80FFCB3D79}" destId="{1C63A905-4A7F-453A-82F4-AE02744EB30C}" srcOrd="1" destOrd="0" presId="urn:microsoft.com/office/officeart/2011/layout/CircleProcess"/>
    <dgm:cxn modelId="{DDCAD259-B0A7-40CB-8864-51419E609F6E}" type="presOf" srcId="{F66390E3-D294-4D5E-AFDA-8B2B1FD1C984}" destId="{874D53BF-3236-4059-9DFE-0EDE50362DE7}" srcOrd="1" destOrd="0" presId="urn:microsoft.com/office/officeart/2011/layout/CircleProcess"/>
    <dgm:cxn modelId="{14791F5A-5845-4A4B-B2ED-F8C24BE0CFDD}" type="presParOf" srcId="{DEF33783-2475-46D1-88F1-3B3A389CC605}" destId="{E8C97A18-2D4A-4CE5-8C99-8BC2F134C1FD}" srcOrd="0" destOrd="0" presId="urn:microsoft.com/office/officeart/2011/layout/CircleProcess"/>
    <dgm:cxn modelId="{4D376C6E-161B-479E-ADCD-2B79E7AA86A3}" type="presParOf" srcId="{E8C97A18-2D4A-4CE5-8C99-8BC2F134C1FD}" destId="{EB1ADCFF-E52C-4CEA-B2A9-69F54FA36C75}" srcOrd="0" destOrd="0" presId="urn:microsoft.com/office/officeart/2011/layout/CircleProcess"/>
    <dgm:cxn modelId="{764D9496-F56E-4C43-87C9-F4F0AAD29954}" type="presParOf" srcId="{DEF33783-2475-46D1-88F1-3B3A389CC605}" destId="{987336BF-B1ED-4EE2-98F4-61A4C833EB01}" srcOrd="1" destOrd="0" presId="urn:microsoft.com/office/officeart/2011/layout/CircleProcess"/>
    <dgm:cxn modelId="{6F7A8263-C96C-40ED-B71F-EF11BBE0B5B1}" type="presParOf" srcId="{987336BF-B1ED-4EE2-98F4-61A4C833EB01}" destId="{F618876B-B878-408C-B4DB-BB49B557B50C}" srcOrd="0" destOrd="0" presId="urn:microsoft.com/office/officeart/2011/layout/CircleProcess"/>
    <dgm:cxn modelId="{9326A5E3-5E1B-41B4-A80E-C9ED1A5DAA4E}" type="presParOf" srcId="{DEF33783-2475-46D1-88F1-3B3A389CC605}" destId="{1C63A905-4A7F-453A-82F4-AE02744EB30C}" srcOrd="2" destOrd="0" presId="urn:microsoft.com/office/officeart/2011/layout/CircleProcess"/>
    <dgm:cxn modelId="{8AC0CAE0-789A-4640-A83F-541AA59EB366}" type="presParOf" srcId="{DEF33783-2475-46D1-88F1-3B3A389CC605}" destId="{6664DFEF-4073-4FB2-A202-9DE964EA5D70}" srcOrd="3" destOrd="0" presId="urn:microsoft.com/office/officeart/2011/layout/CircleProcess"/>
    <dgm:cxn modelId="{04D68735-C3D3-4DEB-8B70-6130FBEBB5C7}" type="presParOf" srcId="{6664DFEF-4073-4FB2-A202-9DE964EA5D70}" destId="{7F24ABD8-BBD2-4A10-BB82-E1656F1C3308}" srcOrd="0" destOrd="0" presId="urn:microsoft.com/office/officeart/2011/layout/CircleProcess"/>
    <dgm:cxn modelId="{49310273-2CF9-4AA8-B1A6-F8727DA11910}" type="presParOf" srcId="{DEF33783-2475-46D1-88F1-3B3A389CC605}" destId="{A09DC46E-76EC-4326-B9AF-227FADEEC95B}" srcOrd="4" destOrd="0" presId="urn:microsoft.com/office/officeart/2011/layout/CircleProcess"/>
    <dgm:cxn modelId="{426F8359-1DEE-4BCC-B78B-8B102682F882}" type="presParOf" srcId="{A09DC46E-76EC-4326-B9AF-227FADEEC95B}" destId="{862D6E62-EFB3-4EDF-A9E5-D3375CE2609F}" srcOrd="0" destOrd="0" presId="urn:microsoft.com/office/officeart/2011/layout/CircleProcess"/>
    <dgm:cxn modelId="{9D170A46-D169-4BE7-A394-5A2141ACEF95}" type="presParOf" srcId="{DEF33783-2475-46D1-88F1-3B3A389CC605}" destId="{587AB36D-C6A6-45B0-8201-DC7271609825}" srcOrd="5" destOrd="0" presId="urn:microsoft.com/office/officeart/2011/layout/CircleProcess"/>
    <dgm:cxn modelId="{CD07F692-066C-41E7-9189-9DAB59E37FA1}" type="presParOf" srcId="{DEF33783-2475-46D1-88F1-3B3A389CC605}" destId="{065EF65A-206C-4737-9518-2E9FC988650B}" srcOrd="6" destOrd="0" presId="urn:microsoft.com/office/officeart/2011/layout/CircleProcess"/>
    <dgm:cxn modelId="{8E330164-F4E3-4191-A8B6-5D7B8E33C3AF}" type="presParOf" srcId="{065EF65A-206C-4737-9518-2E9FC988650B}" destId="{99711509-C0D2-4717-9E49-1D5B733A42A6}" srcOrd="0" destOrd="0" presId="urn:microsoft.com/office/officeart/2011/layout/CircleProcess"/>
    <dgm:cxn modelId="{55539E5E-84B9-4546-943E-6CEC407E389D}" type="presParOf" srcId="{DEF33783-2475-46D1-88F1-3B3A389CC605}" destId="{52E98E97-D700-4B30-BD57-CD141A05DA40}" srcOrd="7" destOrd="0" presId="urn:microsoft.com/office/officeart/2011/layout/CircleProcess"/>
    <dgm:cxn modelId="{3B602A93-94A7-466D-B5D6-3D31995E7A56}" type="presParOf" srcId="{52E98E97-D700-4B30-BD57-CD141A05DA40}" destId="{E156DF39-BC57-479F-AB64-5BBEABB52CD5}" srcOrd="0" destOrd="0" presId="urn:microsoft.com/office/officeart/2011/layout/CircleProcess"/>
    <dgm:cxn modelId="{E82C8915-7570-4F93-840B-91601AE4FE97}" type="presParOf" srcId="{DEF33783-2475-46D1-88F1-3B3A389CC605}" destId="{874D53BF-3236-4059-9DFE-0EDE50362DE7}"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FE86D2-7968-4BA7-944F-535B9B7C9B81}"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F7A45787-CCBB-486A-AF24-F224B33D19A9}">
      <dgm:prSet phldrT="[Text]"/>
      <dgm:spPr/>
      <dgm:t>
        <a:bodyPr/>
        <a:lstStyle/>
        <a:p>
          <a:r>
            <a:rPr lang="en-US" dirty="0"/>
            <a:t>MS</a:t>
          </a:r>
        </a:p>
      </dgm:t>
    </dgm:pt>
    <dgm:pt modelId="{0462C06F-C8D7-48DF-8EAC-CB13C9E15E5F}" type="parTrans" cxnId="{E399B1D9-340E-406A-BB45-ABEB4609C71E}">
      <dgm:prSet/>
      <dgm:spPr/>
      <dgm:t>
        <a:bodyPr/>
        <a:lstStyle/>
        <a:p>
          <a:endParaRPr lang="en-US"/>
        </a:p>
      </dgm:t>
    </dgm:pt>
    <dgm:pt modelId="{ED8F4B69-C983-4F48-9891-ADE88324CA62}" type="sibTrans" cxnId="{E399B1D9-340E-406A-BB45-ABEB4609C71E}">
      <dgm:prSet/>
      <dgm:spPr/>
      <dgm:t>
        <a:bodyPr/>
        <a:lstStyle/>
        <a:p>
          <a:endParaRPr lang="en-US"/>
        </a:p>
      </dgm:t>
    </dgm:pt>
    <dgm:pt modelId="{6F0E3C22-0C5A-47FD-9B86-6BB5259C0B30}">
      <dgm:prSet phldrT="[Text]"/>
      <dgm:spPr/>
      <dgm:t>
        <a:bodyPr/>
        <a:lstStyle/>
        <a:p>
          <a:r>
            <a:rPr lang="en-US" dirty="0"/>
            <a:t>EBV</a:t>
          </a:r>
        </a:p>
      </dgm:t>
    </dgm:pt>
    <dgm:pt modelId="{40A87F14-8922-4689-83B9-5141788580F9}" type="parTrans" cxnId="{4EB1F889-5638-4DF3-9BD8-28E4DB8C5997}">
      <dgm:prSet/>
      <dgm:spPr/>
      <dgm:t>
        <a:bodyPr/>
        <a:lstStyle/>
        <a:p>
          <a:endParaRPr lang="en-US"/>
        </a:p>
      </dgm:t>
    </dgm:pt>
    <dgm:pt modelId="{F0859F84-76B6-4E7E-B13B-E5AEAA7A0E9A}" type="sibTrans" cxnId="{4EB1F889-5638-4DF3-9BD8-28E4DB8C5997}">
      <dgm:prSet/>
      <dgm:spPr/>
      <dgm:t>
        <a:bodyPr/>
        <a:lstStyle/>
        <a:p>
          <a:endParaRPr lang="en-US"/>
        </a:p>
      </dgm:t>
    </dgm:pt>
    <dgm:pt modelId="{911B1E6C-0CBD-4209-BFAA-F0907851456C}">
      <dgm:prSet phldrT="[Text]"/>
      <dgm:spPr/>
      <dgm:t>
        <a:bodyPr/>
        <a:lstStyle/>
        <a:p>
          <a:r>
            <a:rPr lang="en-US" dirty="0"/>
            <a:t>Vitamin D</a:t>
          </a:r>
        </a:p>
      </dgm:t>
    </dgm:pt>
    <dgm:pt modelId="{B68315A9-B3B1-422D-A902-6C72BB204EBB}" type="parTrans" cxnId="{D0B41D92-B328-4D8D-ABF2-F0EE1938A143}">
      <dgm:prSet/>
      <dgm:spPr/>
      <dgm:t>
        <a:bodyPr/>
        <a:lstStyle/>
        <a:p>
          <a:endParaRPr lang="en-US"/>
        </a:p>
      </dgm:t>
    </dgm:pt>
    <dgm:pt modelId="{0814C75A-2A8A-43E9-85DA-F8C02EE67542}" type="sibTrans" cxnId="{D0B41D92-B328-4D8D-ABF2-F0EE1938A143}">
      <dgm:prSet/>
      <dgm:spPr/>
      <dgm:t>
        <a:bodyPr/>
        <a:lstStyle/>
        <a:p>
          <a:endParaRPr lang="en-US"/>
        </a:p>
      </dgm:t>
    </dgm:pt>
    <dgm:pt modelId="{A0B536E4-2A1F-4CF9-A2E2-00CD37BE75F2}">
      <dgm:prSet phldrT="[Text]"/>
      <dgm:spPr/>
      <dgm:t>
        <a:bodyPr/>
        <a:lstStyle/>
        <a:p>
          <a:r>
            <a:rPr lang="en-US" dirty="0"/>
            <a:t>Smoking</a:t>
          </a:r>
        </a:p>
      </dgm:t>
    </dgm:pt>
    <dgm:pt modelId="{915C538E-39A5-4BAA-B1A5-3B62459C4C3B}" type="parTrans" cxnId="{00D29BA7-4D0B-40BF-A217-F0B7C8D05814}">
      <dgm:prSet/>
      <dgm:spPr/>
      <dgm:t>
        <a:bodyPr/>
        <a:lstStyle/>
        <a:p>
          <a:endParaRPr lang="en-US"/>
        </a:p>
      </dgm:t>
    </dgm:pt>
    <dgm:pt modelId="{18797CA6-8BB8-4D72-AA07-CD659C25BB1E}" type="sibTrans" cxnId="{00D29BA7-4D0B-40BF-A217-F0B7C8D05814}">
      <dgm:prSet/>
      <dgm:spPr/>
      <dgm:t>
        <a:bodyPr/>
        <a:lstStyle/>
        <a:p>
          <a:endParaRPr lang="en-US"/>
        </a:p>
      </dgm:t>
    </dgm:pt>
    <dgm:pt modelId="{69CE9D19-A061-4CBA-85BE-3036A960B7ED}">
      <dgm:prSet phldrT="[Text]"/>
      <dgm:spPr/>
      <dgm:t>
        <a:bodyPr/>
        <a:lstStyle/>
        <a:p>
          <a:r>
            <a:rPr lang="en-US" b="1" u="sng" dirty="0"/>
            <a:t>Unknown?</a:t>
          </a:r>
        </a:p>
      </dgm:t>
    </dgm:pt>
    <dgm:pt modelId="{BF97F7E3-D1FF-40EA-830D-386B5F7C57A6}" type="parTrans" cxnId="{D049BD5F-BBE2-4A1E-A659-C08E3245EB59}">
      <dgm:prSet/>
      <dgm:spPr/>
      <dgm:t>
        <a:bodyPr/>
        <a:lstStyle/>
        <a:p>
          <a:endParaRPr lang="en-US"/>
        </a:p>
      </dgm:t>
    </dgm:pt>
    <dgm:pt modelId="{C42C316C-1D29-4660-92CA-17DD42B3077B}" type="sibTrans" cxnId="{D049BD5F-BBE2-4A1E-A659-C08E3245EB59}">
      <dgm:prSet/>
      <dgm:spPr/>
      <dgm:t>
        <a:bodyPr/>
        <a:lstStyle/>
        <a:p>
          <a:endParaRPr lang="en-US"/>
        </a:p>
      </dgm:t>
    </dgm:pt>
    <dgm:pt modelId="{C1D624CC-6999-47B0-8833-5B62E8C8BB45}">
      <dgm:prSet phldrT="[Text]"/>
      <dgm:spPr/>
      <dgm:t>
        <a:bodyPr/>
        <a:lstStyle/>
        <a:p>
          <a:r>
            <a:rPr lang="en-US" dirty="0"/>
            <a:t>Genetics</a:t>
          </a:r>
        </a:p>
      </dgm:t>
    </dgm:pt>
    <dgm:pt modelId="{F89D5272-4E9E-4C55-9E9E-68931476228C}" type="parTrans" cxnId="{A64D1FD0-4080-4976-BAEF-C84665F03CFD}">
      <dgm:prSet/>
      <dgm:spPr/>
      <dgm:t>
        <a:bodyPr/>
        <a:lstStyle/>
        <a:p>
          <a:endParaRPr lang="en-US"/>
        </a:p>
      </dgm:t>
    </dgm:pt>
    <dgm:pt modelId="{7136223A-2505-4D47-954B-8EAD6C4C31DB}" type="sibTrans" cxnId="{A64D1FD0-4080-4976-BAEF-C84665F03CFD}">
      <dgm:prSet/>
      <dgm:spPr/>
      <dgm:t>
        <a:bodyPr/>
        <a:lstStyle/>
        <a:p>
          <a:endParaRPr lang="en-US"/>
        </a:p>
      </dgm:t>
    </dgm:pt>
    <dgm:pt modelId="{113A5FAE-DAE3-483B-BB06-7C921E91991A}">
      <dgm:prSet phldrT="[Text]"/>
      <dgm:spPr/>
      <dgm:t>
        <a:bodyPr/>
        <a:lstStyle/>
        <a:p>
          <a:r>
            <a:rPr lang="en-US" dirty="0"/>
            <a:t>Aluminum?</a:t>
          </a:r>
        </a:p>
      </dgm:t>
    </dgm:pt>
    <dgm:pt modelId="{546C9835-E358-455B-863D-0DD58968E515}" type="parTrans" cxnId="{744861D8-3948-4312-8FB0-89E676938764}">
      <dgm:prSet/>
      <dgm:spPr/>
      <dgm:t>
        <a:bodyPr/>
        <a:lstStyle/>
        <a:p>
          <a:endParaRPr lang="en-US"/>
        </a:p>
      </dgm:t>
    </dgm:pt>
    <dgm:pt modelId="{C536BAE8-E47E-4CBD-83EB-45F300981A90}" type="sibTrans" cxnId="{744861D8-3948-4312-8FB0-89E676938764}">
      <dgm:prSet/>
      <dgm:spPr/>
      <dgm:t>
        <a:bodyPr/>
        <a:lstStyle/>
        <a:p>
          <a:endParaRPr lang="en-US"/>
        </a:p>
      </dgm:t>
    </dgm:pt>
    <dgm:pt modelId="{5F0556AD-C42D-498A-9927-1B4167E4C9C0}" type="pres">
      <dgm:prSet presAssocID="{24FE86D2-7968-4BA7-944F-535B9B7C9B81}" presName="cycle" presStyleCnt="0">
        <dgm:presLayoutVars>
          <dgm:chMax val="1"/>
          <dgm:dir/>
          <dgm:animLvl val="ctr"/>
          <dgm:resizeHandles val="exact"/>
        </dgm:presLayoutVars>
      </dgm:prSet>
      <dgm:spPr/>
      <dgm:t>
        <a:bodyPr/>
        <a:lstStyle/>
        <a:p>
          <a:endParaRPr lang="en-US"/>
        </a:p>
      </dgm:t>
    </dgm:pt>
    <dgm:pt modelId="{96FEFD1B-541E-49C0-85BE-5F3F02584654}" type="pres">
      <dgm:prSet presAssocID="{F7A45787-CCBB-486A-AF24-F224B33D19A9}" presName="centerShape" presStyleLbl="node0" presStyleIdx="0" presStyleCnt="1"/>
      <dgm:spPr/>
      <dgm:t>
        <a:bodyPr/>
        <a:lstStyle/>
        <a:p>
          <a:endParaRPr lang="en-US"/>
        </a:p>
      </dgm:t>
    </dgm:pt>
    <dgm:pt modelId="{8EF94949-0FAD-4CD6-AC64-5E9F9C6E26AB}" type="pres">
      <dgm:prSet presAssocID="{40A87F14-8922-4689-83B9-5141788580F9}" presName="parTrans" presStyleLbl="bgSibTrans2D1" presStyleIdx="0" presStyleCnt="6"/>
      <dgm:spPr/>
      <dgm:t>
        <a:bodyPr/>
        <a:lstStyle/>
        <a:p>
          <a:endParaRPr lang="en-US"/>
        </a:p>
      </dgm:t>
    </dgm:pt>
    <dgm:pt modelId="{63227AEC-6C6E-4161-80BC-B91A9F25C0B6}" type="pres">
      <dgm:prSet presAssocID="{6F0E3C22-0C5A-47FD-9B86-6BB5259C0B30}" presName="node" presStyleLbl="node1" presStyleIdx="0" presStyleCnt="6">
        <dgm:presLayoutVars>
          <dgm:bulletEnabled val="1"/>
        </dgm:presLayoutVars>
      </dgm:prSet>
      <dgm:spPr/>
      <dgm:t>
        <a:bodyPr/>
        <a:lstStyle/>
        <a:p>
          <a:endParaRPr lang="en-US"/>
        </a:p>
      </dgm:t>
    </dgm:pt>
    <dgm:pt modelId="{A1941BBC-D94E-49AC-93EE-FAF0600B1748}" type="pres">
      <dgm:prSet presAssocID="{B68315A9-B3B1-422D-A902-6C72BB204EBB}" presName="parTrans" presStyleLbl="bgSibTrans2D1" presStyleIdx="1" presStyleCnt="6"/>
      <dgm:spPr/>
      <dgm:t>
        <a:bodyPr/>
        <a:lstStyle/>
        <a:p>
          <a:endParaRPr lang="en-US"/>
        </a:p>
      </dgm:t>
    </dgm:pt>
    <dgm:pt modelId="{FB18F93E-2CD1-460F-9838-22C31A57BC3C}" type="pres">
      <dgm:prSet presAssocID="{911B1E6C-0CBD-4209-BFAA-F0907851456C}" presName="node" presStyleLbl="node1" presStyleIdx="1" presStyleCnt="6">
        <dgm:presLayoutVars>
          <dgm:bulletEnabled val="1"/>
        </dgm:presLayoutVars>
      </dgm:prSet>
      <dgm:spPr/>
      <dgm:t>
        <a:bodyPr/>
        <a:lstStyle/>
        <a:p>
          <a:endParaRPr lang="en-US"/>
        </a:p>
      </dgm:t>
    </dgm:pt>
    <dgm:pt modelId="{2BC4B01F-B29E-4A0A-BFE8-22629F9F048E}" type="pres">
      <dgm:prSet presAssocID="{915C538E-39A5-4BAA-B1A5-3B62459C4C3B}" presName="parTrans" presStyleLbl="bgSibTrans2D1" presStyleIdx="2" presStyleCnt="6"/>
      <dgm:spPr/>
      <dgm:t>
        <a:bodyPr/>
        <a:lstStyle/>
        <a:p>
          <a:endParaRPr lang="en-US"/>
        </a:p>
      </dgm:t>
    </dgm:pt>
    <dgm:pt modelId="{7CB1B210-6C23-4CBE-A712-F6682FB4233E}" type="pres">
      <dgm:prSet presAssocID="{A0B536E4-2A1F-4CF9-A2E2-00CD37BE75F2}" presName="node" presStyleLbl="node1" presStyleIdx="2" presStyleCnt="6">
        <dgm:presLayoutVars>
          <dgm:bulletEnabled val="1"/>
        </dgm:presLayoutVars>
      </dgm:prSet>
      <dgm:spPr/>
      <dgm:t>
        <a:bodyPr/>
        <a:lstStyle/>
        <a:p>
          <a:endParaRPr lang="en-US"/>
        </a:p>
      </dgm:t>
    </dgm:pt>
    <dgm:pt modelId="{AB219E40-23A9-4598-921A-E0DA9907A8F5}" type="pres">
      <dgm:prSet presAssocID="{F89D5272-4E9E-4C55-9E9E-68931476228C}" presName="parTrans" presStyleLbl="bgSibTrans2D1" presStyleIdx="3" presStyleCnt="6"/>
      <dgm:spPr/>
      <dgm:t>
        <a:bodyPr/>
        <a:lstStyle/>
        <a:p>
          <a:endParaRPr lang="en-US"/>
        </a:p>
      </dgm:t>
    </dgm:pt>
    <dgm:pt modelId="{8D689F37-043C-4E8C-9E01-BB9E50DCB83E}" type="pres">
      <dgm:prSet presAssocID="{C1D624CC-6999-47B0-8833-5B62E8C8BB45}" presName="node" presStyleLbl="node1" presStyleIdx="3" presStyleCnt="6">
        <dgm:presLayoutVars>
          <dgm:bulletEnabled val="1"/>
        </dgm:presLayoutVars>
      </dgm:prSet>
      <dgm:spPr/>
      <dgm:t>
        <a:bodyPr/>
        <a:lstStyle/>
        <a:p>
          <a:endParaRPr lang="en-US"/>
        </a:p>
      </dgm:t>
    </dgm:pt>
    <dgm:pt modelId="{76EBFAEC-1FB9-4D02-899F-B0531FC73E0F}" type="pres">
      <dgm:prSet presAssocID="{546C9835-E358-455B-863D-0DD58968E515}" presName="parTrans" presStyleLbl="bgSibTrans2D1" presStyleIdx="4" presStyleCnt="6"/>
      <dgm:spPr/>
      <dgm:t>
        <a:bodyPr/>
        <a:lstStyle/>
        <a:p>
          <a:endParaRPr lang="en-US"/>
        </a:p>
      </dgm:t>
    </dgm:pt>
    <dgm:pt modelId="{98F353F6-C9E6-42FE-A7EE-096F7CF4BDF8}" type="pres">
      <dgm:prSet presAssocID="{113A5FAE-DAE3-483B-BB06-7C921E91991A}" presName="node" presStyleLbl="node1" presStyleIdx="4" presStyleCnt="6">
        <dgm:presLayoutVars>
          <dgm:bulletEnabled val="1"/>
        </dgm:presLayoutVars>
      </dgm:prSet>
      <dgm:spPr/>
      <dgm:t>
        <a:bodyPr/>
        <a:lstStyle/>
        <a:p>
          <a:endParaRPr lang="en-US"/>
        </a:p>
      </dgm:t>
    </dgm:pt>
    <dgm:pt modelId="{12C7A4F1-D78C-4FED-A495-5BAEDE27C447}" type="pres">
      <dgm:prSet presAssocID="{BF97F7E3-D1FF-40EA-830D-386B5F7C57A6}" presName="parTrans" presStyleLbl="bgSibTrans2D1" presStyleIdx="5" presStyleCnt="6"/>
      <dgm:spPr/>
      <dgm:t>
        <a:bodyPr/>
        <a:lstStyle/>
        <a:p>
          <a:endParaRPr lang="en-US"/>
        </a:p>
      </dgm:t>
    </dgm:pt>
    <dgm:pt modelId="{F6D3B318-C8CA-41B6-9F2B-5A73475C5172}" type="pres">
      <dgm:prSet presAssocID="{69CE9D19-A061-4CBA-85BE-3036A960B7ED}" presName="node" presStyleLbl="node1" presStyleIdx="5" presStyleCnt="6">
        <dgm:presLayoutVars>
          <dgm:bulletEnabled val="1"/>
        </dgm:presLayoutVars>
      </dgm:prSet>
      <dgm:spPr/>
      <dgm:t>
        <a:bodyPr/>
        <a:lstStyle/>
        <a:p>
          <a:endParaRPr lang="en-US"/>
        </a:p>
      </dgm:t>
    </dgm:pt>
  </dgm:ptLst>
  <dgm:cxnLst>
    <dgm:cxn modelId="{A4A8961A-7220-4391-861A-4E3F83F0E50B}" type="presOf" srcId="{6F0E3C22-0C5A-47FD-9B86-6BB5259C0B30}" destId="{63227AEC-6C6E-4161-80BC-B91A9F25C0B6}" srcOrd="0" destOrd="0" presId="urn:microsoft.com/office/officeart/2005/8/layout/radial4"/>
    <dgm:cxn modelId="{A64D1FD0-4080-4976-BAEF-C84665F03CFD}" srcId="{F7A45787-CCBB-486A-AF24-F224B33D19A9}" destId="{C1D624CC-6999-47B0-8833-5B62E8C8BB45}" srcOrd="3" destOrd="0" parTransId="{F89D5272-4E9E-4C55-9E9E-68931476228C}" sibTransId="{7136223A-2505-4D47-954B-8EAD6C4C31DB}"/>
    <dgm:cxn modelId="{744861D8-3948-4312-8FB0-89E676938764}" srcId="{F7A45787-CCBB-486A-AF24-F224B33D19A9}" destId="{113A5FAE-DAE3-483B-BB06-7C921E91991A}" srcOrd="4" destOrd="0" parTransId="{546C9835-E358-455B-863D-0DD58968E515}" sibTransId="{C536BAE8-E47E-4CBD-83EB-45F300981A90}"/>
    <dgm:cxn modelId="{BE669605-2E0D-47D0-8B94-087287E5F973}" type="presOf" srcId="{40A87F14-8922-4689-83B9-5141788580F9}" destId="{8EF94949-0FAD-4CD6-AC64-5E9F9C6E26AB}" srcOrd="0" destOrd="0" presId="urn:microsoft.com/office/officeart/2005/8/layout/radial4"/>
    <dgm:cxn modelId="{4EB1F889-5638-4DF3-9BD8-28E4DB8C5997}" srcId="{F7A45787-CCBB-486A-AF24-F224B33D19A9}" destId="{6F0E3C22-0C5A-47FD-9B86-6BB5259C0B30}" srcOrd="0" destOrd="0" parTransId="{40A87F14-8922-4689-83B9-5141788580F9}" sibTransId="{F0859F84-76B6-4E7E-B13B-E5AEAA7A0E9A}"/>
    <dgm:cxn modelId="{F1843BB2-52E7-4DC7-93B4-422C66A2D3F8}" type="presOf" srcId="{546C9835-E358-455B-863D-0DD58968E515}" destId="{76EBFAEC-1FB9-4D02-899F-B0531FC73E0F}" srcOrd="0" destOrd="0" presId="urn:microsoft.com/office/officeart/2005/8/layout/radial4"/>
    <dgm:cxn modelId="{D049BD5F-BBE2-4A1E-A659-C08E3245EB59}" srcId="{F7A45787-CCBB-486A-AF24-F224B33D19A9}" destId="{69CE9D19-A061-4CBA-85BE-3036A960B7ED}" srcOrd="5" destOrd="0" parTransId="{BF97F7E3-D1FF-40EA-830D-386B5F7C57A6}" sibTransId="{C42C316C-1D29-4660-92CA-17DD42B3077B}"/>
    <dgm:cxn modelId="{3688F771-94C4-405D-AA8C-7A5E513CC01F}" type="presOf" srcId="{F7A45787-CCBB-486A-AF24-F224B33D19A9}" destId="{96FEFD1B-541E-49C0-85BE-5F3F02584654}" srcOrd="0" destOrd="0" presId="urn:microsoft.com/office/officeart/2005/8/layout/radial4"/>
    <dgm:cxn modelId="{3621DC68-8E17-4115-86B9-BCBF504FC043}" type="presOf" srcId="{915C538E-39A5-4BAA-B1A5-3B62459C4C3B}" destId="{2BC4B01F-B29E-4A0A-BFE8-22629F9F048E}" srcOrd="0" destOrd="0" presId="urn:microsoft.com/office/officeart/2005/8/layout/radial4"/>
    <dgm:cxn modelId="{3BA1A2B1-EDBA-4875-BDB6-0F834FDC3B3E}" type="presOf" srcId="{F89D5272-4E9E-4C55-9E9E-68931476228C}" destId="{AB219E40-23A9-4598-921A-E0DA9907A8F5}" srcOrd="0" destOrd="0" presId="urn:microsoft.com/office/officeart/2005/8/layout/radial4"/>
    <dgm:cxn modelId="{6EC273ED-2497-45DF-80C6-D5EE94EE6CC6}" type="presOf" srcId="{24FE86D2-7968-4BA7-944F-535B9B7C9B81}" destId="{5F0556AD-C42D-498A-9927-1B4167E4C9C0}" srcOrd="0" destOrd="0" presId="urn:microsoft.com/office/officeart/2005/8/layout/radial4"/>
    <dgm:cxn modelId="{85C24502-7D0C-4C6C-B140-9D3AA79E87DF}" type="presOf" srcId="{BF97F7E3-D1FF-40EA-830D-386B5F7C57A6}" destId="{12C7A4F1-D78C-4FED-A495-5BAEDE27C447}" srcOrd="0" destOrd="0" presId="urn:microsoft.com/office/officeart/2005/8/layout/radial4"/>
    <dgm:cxn modelId="{7B4B9B68-4698-4D1E-9ACE-CEA3A01EF4B2}" type="presOf" srcId="{B68315A9-B3B1-422D-A902-6C72BB204EBB}" destId="{A1941BBC-D94E-49AC-93EE-FAF0600B1748}" srcOrd="0" destOrd="0" presId="urn:microsoft.com/office/officeart/2005/8/layout/radial4"/>
    <dgm:cxn modelId="{68CF7269-1B96-4EF1-9C42-BD67BD7B47E1}" type="presOf" srcId="{69CE9D19-A061-4CBA-85BE-3036A960B7ED}" destId="{F6D3B318-C8CA-41B6-9F2B-5A73475C5172}" srcOrd="0" destOrd="0" presId="urn:microsoft.com/office/officeart/2005/8/layout/radial4"/>
    <dgm:cxn modelId="{E399B1D9-340E-406A-BB45-ABEB4609C71E}" srcId="{24FE86D2-7968-4BA7-944F-535B9B7C9B81}" destId="{F7A45787-CCBB-486A-AF24-F224B33D19A9}" srcOrd="0" destOrd="0" parTransId="{0462C06F-C8D7-48DF-8EAC-CB13C9E15E5F}" sibTransId="{ED8F4B69-C983-4F48-9891-ADE88324CA62}"/>
    <dgm:cxn modelId="{E02A9707-5D6E-499D-92D1-D80C6A15A8B6}" type="presOf" srcId="{A0B536E4-2A1F-4CF9-A2E2-00CD37BE75F2}" destId="{7CB1B210-6C23-4CBE-A712-F6682FB4233E}" srcOrd="0" destOrd="0" presId="urn:microsoft.com/office/officeart/2005/8/layout/radial4"/>
    <dgm:cxn modelId="{3D7FC49D-A023-403B-BB64-B64497888DE8}" type="presOf" srcId="{113A5FAE-DAE3-483B-BB06-7C921E91991A}" destId="{98F353F6-C9E6-42FE-A7EE-096F7CF4BDF8}" srcOrd="0" destOrd="0" presId="urn:microsoft.com/office/officeart/2005/8/layout/radial4"/>
    <dgm:cxn modelId="{00D29BA7-4D0B-40BF-A217-F0B7C8D05814}" srcId="{F7A45787-CCBB-486A-AF24-F224B33D19A9}" destId="{A0B536E4-2A1F-4CF9-A2E2-00CD37BE75F2}" srcOrd="2" destOrd="0" parTransId="{915C538E-39A5-4BAA-B1A5-3B62459C4C3B}" sibTransId="{18797CA6-8BB8-4D72-AA07-CD659C25BB1E}"/>
    <dgm:cxn modelId="{7BFFC72B-E828-4BE1-BF7A-3961A0195983}" type="presOf" srcId="{C1D624CC-6999-47B0-8833-5B62E8C8BB45}" destId="{8D689F37-043C-4E8C-9E01-BB9E50DCB83E}" srcOrd="0" destOrd="0" presId="urn:microsoft.com/office/officeart/2005/8/layout/radial4"/>
    <dgm:cxn modelId="{D0B41D92-B328-4D8D-ABF2-F0EE1938A143}" srcId="{F7A45787-CCBB-486A-AF24-F224B33D19A9}" destId="{911B1E6C-0CBD-4209-BFAA-F0907851456C}" srcOrd="1" destOrd="0" parTransId="{B68315A9-B3B1-422D-A902-6C72BB204EBB}" sibTransId="{0814C75A-2A8A-43E9-85DA-F8C02EE67542}"/>
    <dgm:cxn modelId="{8B5BA8E6-9BD7-4012-A123-54BE46482328}" type="presOf" srcId="{911B1E6C-0CBD-4209-BFAA-F0907851456C}" destId="{FB18F93E-2CD1-460F-9838-22C31A57BC3C}" srcOrd="0" destOrd="0" presId="urn:microsoft.com/office/officeart/2005/8/layout/radial4"/>
    <dgm:cxn modelId="{28AC3BE9-7353-4522-A5EC-767104857C96}" type="presParOf" srcId="{5F0556AD-C42D-498A-9927-1B4167E4C9C0}" destId="{96FEFD1B-541E-49C0-85BE-5F3F02584654}" srcOrd="0" destOrd="0" presId="urn:microsoft.com/office/officeart/2005/8/layout/radial4"/>
    <dgm:cxn modelId="{B145DC02-8890-4BC4-8064-78B2ACD751B7}" type="presParOf" srcId="{5F0556AD-C42D-498A-9927-1B4167E4C9C0}" destId="{8EF94949-0FAD-4CD6-AC64-5E9F9C6E26AB}" srcOrd="1" destOrd="0" presId="urn:microsoft.com/office/officeart/2005/8/layout/radial4"/>
    <dgm:cxn modelId="{B0CEB6C8-2705-42F6-AB88-7F7C8CA11E67}" type="presParOf" srcId="{5F0556AD-C42D-498A-9927-1B4167E4C9C0}" destId="{63227AEC-6C6E-4161-80BC-B91A9F25C0B6}" srcOrd="2" destOrd="0" presId="urn:microsoft.com/office/officeart/2005/8/layout/radial4"/>
    <dgm:cxn modelId="{1F5FDA8A-962F-46F5-BCFB-D1BC430C808D}" type="presParOf" srcId="{5F0556AD-C42D-498A-9927-1B4167E4C9C0}" destId="{A1941BBC-D94E-49AC-93EE-FAF0600B1748}" srcOrd="3" destOrd="0" presId="urn:microsoft.com/office/officeart/2005/8/layout/radial4"/>
    <dgm:cxn modelId="{126DCD60-E6A0-4F3B-9CE2-BB656B5B201F}" type="presParOf" srcId="{5F0556AD-C42D-498A-9927-1B4167E4C9C0}" destId="{FB18F93E-2CD1-460F-9838-22C31A57BC3C}" srcOrd="4" destOrd="0" presId="urn:microsoft.com/office/officeart/2005/8/layout/radial4"/>
    <dgm:cxn modelId="{5C0FFFCD-D065-4E01-86B5-54E3EFE04D2B}" type="presParOf" srcId="{5F0556AD-C42D-498A-9927-1B4167E4C9C0}" destId="{2BC4B01F-B29E-4A0A-BFE8-22629F9F048E}" srcOrd="5" destOrd="0" presId="urn:microsoft.com/office/officeart/2005/8/layout/radial4"/>
    <dgm:cxn modelId="{A1832D96-1934-4FA7-B3BA-F71B8DC8554B}" type="presParOf" srcId="{5F0556AD-C42D-498A-9927-1B4167E4C9C0}" destId="{7CB1B210-6C23-4CBE-A712-F6682FB4233E}" srcOrd="6" destOrd="0" presId="urn:microsoft.com/office/officeart/2005/8/layout/radial4"/>
    <dgm:cxn modelId="{E5B955B0-B9EC-42F6-BA4E-8354B83ABE4D}" type="presParOf" srcId="{5F0556AD-C42D-498A-9927-1B4167E4C9C0}" destId="{AB219E40-23A9-4598-921A-E0DA9907A8F5}" srcOrd="7" destOrd="0" presId="urn:microsoft.com/office/officeart/2005/8/layout/radial4"/>
    <dgm:cxn modelId="{C705A8D6-A12A-44A6-9193-DD75F1E235EF}" type="presParOf" srcId="{5F0556AD-C42D-498A-9927-1B4167E4C9C0}" destId="{8D689F37-043C-4E8C-9E01-BB9E50DCB83E}" srcOrd="8" destOrd="0" presId="urn:microsoft.com/office/officeart/2005/8/layout/radial4"/>
    <dgm:cxn modelId="{66063349-A14F-4316-B826-C4424453FE25}" type="presParOf" srcId="{5F0556AD-C42D-498A-9927-1B4167E4C9C0}" destId="{76EBFAEC-1FB9-4D02-899F-B0531FC73E0F}" srcOrd="9" destOrd="0" presId="urn:microsoft.com/office/officeart/2005/8/layout/radial4"/>
    <dgm:cxn modelId="{459D76CC-C3BD-48AB-9817-0E767C4B1085}" type="presParOf" srcId="{5F0556AD-C42D-498A-9927-1B4167E4C9C0}" destId="{98F353F6-C9E6-42FE-A7EE-096F7CF4BDF8}" srcOrd="10" destOrd="0" presId="urn:microsoft.com/office/officeart/2005/8/layout/radial4"/>
    <dgm:cxn modelId="{754E1460-4109-47BD-B692-0FBB40B6F898}" type="presParOf" srcId="{5F0556AD-C42D-498A-9927-1B4167E4C9C0}" destId="{12C7A4F1-D78C-4FED-A495-5BAEDE27C447}" srcOrd="11" destOrd="0" presId="urn:microsoft.com/office/officeart/2005/8/layout/radial4"/>
    <dgm:cxn modelId="{28DB463E-FA0A-4479-BE3B-6356114F71B8}" type="presParOf" srcId="{5F0556AD-C42D-498A-9927-1B4167E4C9C0}" destId="{F6D3B318-C8CA-41B6-9F2B-5A73475C5172}"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EFD1B-541E-49C0-85BE-5F3F02584654}">
      <dsp:nvSpPr>
        <dsp:cNvPr id="0" name=""/>
        <dsp:cNvSpPr/>
      </dsp:nvSpPr>
      <dsp:spPr>
        <a:xfrm>
          <a:off x="2263616" y="2304674"/>
          <a:ext cx="1568767" cy="15687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735" tIns="38735" rIns="38735" bIns="38735" numCol="1" spcCol="1270" anchor="ctr" anchorCtr="0">
          <a:noAutofit/>
        </a:bodyPr>
        <a:lstStyle/>
        <a:p>
          <a:pPr lvl="0" algn="ctr" defTabSz="2711450">
            <a:lnSpc>
              <a:spcPct val="90000"/>
            </a:lnSpc>
            <a:spcBef>
              <a:spcPct val="0"/>
            </a:spcBef>
            <a:spcAft>
              <a:spcPct val="35000"/>
            </a:spcAft>
          </a:pPr>
          <a:r>
            <a:rPr lang="en-US" sz="6100" kern="1200" dirty="0"/>
            <a:t>MS</a:t>
          </a:r>
        </a:p>
      </dsp:txBody>
      <dsp:txXfrm>
        <a:off x="2493357" y="2534415"/>
        <a:ext cx="1109285" cy="1109285"/>
      </dsp:txXfrm>
    </dsp:sp>
    <dsp:sp modelId="{8EF94949-0FAD-4CD6-AC64-5E9F9C6E26AB}">
      <dsp:nvSpPr>
        <dsp:cNvPr id="0" name=""/>
        <dsp:cNvSpPr/>
      </dsp:nvSpPr>
      <dsp:spPr>
        <a:xfrm rot="10800000">
          <a:off x="745631" y="2865508"/>
          <a:ext cx="1434495" cy="447098"/>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227AEC-6C6E-4161-80BC-B91A9F25C0B6}">
      <dsp:nvSpPr>
        <dsp:cNvPr id="0" name=""/>
        <dsp:cNvSpPr/>
      </dsp:nvSpPr>
      <dsp:spPr>
        <a:xfrm>
          <a:off x="466" y="2492926"/>
          <a:ext cx="1490329" cy="119226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a:t>EBV</a:t>
          </a:r>
        </a:p>
      </dsp:txBody>
      <dsp:txXfrm>
        <a:off x="35386" y="2527846"/>
        <a:ext cx="1420489" cy="1122423"/>
      </dsp:txXfrm>
    </dsp:sp>
    <dsp:sp modelId="{A1941BBC-D94E-49AC-93EE-FAF0600B1748}">
      <dsp:nvSpPr>
        <dsp:cNvPr id="0" name=""/>
        <dsp:cNvSpPr/>
      </dsp:nvSpPr>
      <dsp:spPr>
        <a:xfrm rot="13500000">
          <a:off x="1209902" y="1744659"/>
          <a:ext cx="1434495" cy="447098"/>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18F93E-2CD1-460F-9838-22C31A57BC3C}">
      <dsp:nvSpPr>
        <dsp:cNvPr id="0" name=""/>
        <dsp:cNvSpPr/>
      </dsp:nvSpPr>
      <dsp:spPr>
        <a:xfrm>
          <a:off x="674814" y="864906"/>
          <a:ext cx="1490329" cy="119226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a:t>Vitamin D</a:t>
          </a:r>
        </a:p>
      </dsp:txBody>
      <dsp:txXfrm>
        <a:off x="709734" y="899826"/>
        <a:ext cx="1420489" cy="1122423"/>
      </dsp:txXfrm>
    </dsp:sp>
    <dsp:sp modelId="{2BC4B01F-B29E-4A0A-BFE8-22629F9F048E}">
      <dsp:nvSpPr>
        <dsp:cNvPr id="0" name=""/>
        <dsp:cNvSpPr/>
      </dsp:nvSpPr>
      <dsp:spPr>
        <a:xfrm rot="16200000">
          <a:off x="2330752" y="1280388"/>
          <a:ext cx="1434495" cy="447098"/>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B1B210-6C23-4CBE-A712-F6682FB4233E}">
      <dsp:nvSpPr>
        <dsp:cNvPr id="0" name=""/>
        <dsp:cNvSpPr/>
      </dsp:nvSpPr>
      <dsp:spPr>
        <a:xfrm>
          <a:off x="2302835" y="190557"/>
          <a:ext cx="1490329" cy="119226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a:t>Smoking</a:t>
          </a:r>
        </a:p>
      </dsp:txBody>
      <dsp:txXfrm>
        <a:off x="2337755" y="225477"/>
        <a:ext cx="1420489" cy="1122423"/>
      </dsp:txXfrm>
    </dsp:sp>
    <dsp:sp modelId="{AB219E40-23A9-4598-921A-E0DA9907A8F5}">
      <dsp:nvSpPr>
        <dsp:cNvPr id="0" name=""/>
        <dsp:cNvSpPr/>
      </dsp:nvSpPr>
      <dsp:spPr>
        <a:xfrm rot="18900000">
          <a:off x="3451601" y="1744659"/>
          <a:ext cx="1434495" cy="447098"/>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689F37-043C-4E8C-9E01-BB9E50DCB83E}">
      <dsp:nvSpPr>
        <dsp:cNvPr id="0" name=""/>
        <dsp:cNvSpPr/>
      </dsp:nvSpPr>
      <dsp:spPr>
        <a:xfrm>
          <a:off x="3930855" y="864906"/>
          <a:ext cx="1490329" cy="1192263"/>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a:t>Genetics</a:t>
          </a:r>
        </a:p>
      </dsp:txBody>
      <dsp:txXfrm>
        <a:off x="3965775" y="899826"/>
        <a:ext cx="1420489" cy="1122423"/>
      </dsp:txXfrm>
    </dsp:sp>
    <dsp:sp modelId="{12C7A4F1-D78C-4FED-A495-5BAEDE27C447}">
      <dsp:nvSpPr>
        <dsp:cNvPr id="0" name=""/>
        <dsp:cNvSpPr/>
      </dsp:nvSpPr>
      <dsp:spPr>
        <a:xfrm>
          <a:off x="3915872" y="2865508"/>
          <a:ext cx="1434495" cy="447098"/>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D3B318-C8CA-41B6-9F2B-5A73475C5172}">
      <dsp:nvSpPr>
        <dsp:cNvPr id="0" name=""/>
        <dsp:cNvSpPr/>
      </dsp:nvSpPr>
      <dsp:spPr>
        <a:xfrm>
          <a:off x="4605204" y="2492926"/>
          <a:ext cx="1490329" cy="119226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b="1" u="sng" kern="1200" dirty="0"/>
            <a:t>Unknown?</a:t>
          </a:r>
        </a:p>
      </dsp:txBody>
      <dsp:txXfrm>
        <a:off x="4640124" y="2527846"/>
        <a:ext cx="1420489" cy="11224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EFD1B-541E-49C0-85BE-5F3F02584654}">
      <dsp:nvSpPr>
        <dsp:cNvPr id="0" name=""/>
        <dsp:cNvSpPr/>
      </dsp:nvSpPr>
      <dsp:spPr>
        <a:xfrm>
          <a:off x="2231469" y="2213151"/>
          <a:ext cx="1633061" cy="163306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2844800">
            <a:lnSpc>
              <a:spcPct val="90000"/>
            </a:lnSpc>
            <a:spcBef>
              <a:spcPct val="0"/>
            </a:spcBef>
            <a:spcAft>
              <a:spcPct val="35000"/>
            </a:spcAft>
          </a:pPr>
          <a:r>
            <a:rPr lang="en-US" sz="6400" kern="1200" dirty="0"/>
            <a:t>MS</a:t>
          </a:r>
        </a:p>
      </dsp:txBody>
      <dsp:txXfrm>
        <a:off x="2470625" y="2452307"/>
        <a:ext cx="1154749" cy="1154749"/>
      </dsp:txXfrm>
    </dsp:sp>
    <dsp:sp modelId="{8EF94949-0FAD-4CD6-AC64-5E9F9C6E26AB}">
      <dsp:nvSpPr>
        <dsp:cNvPr id="0" name=""/>
        <dsp:cNvSpPr/>
      </dsp:nvSpPr>
      <dsp:spPr>
        <a:xfrm rot="10800000">
          <a:off x="572187" y="2796970"/>
          <a:ext cx="1568021" cy="465422"/>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227AEC-6C6E-4161-80BC-B91A9F25C0B6}">
      <dsp:nvSpPr>
        <dsp:cNvPr id="0" name=""/>
        <dsp:cNvSpPr/>
      </dsp:nvSpPr>
      <dsp:spPr>
        <a:xfrm>
          <a:off x="615" y="2572425"/>
          <a:ext cx="1143142" cy="91451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a:t>EBV</a:t>
          </a:r>
        </a:p>
      </dsp:txBody>
      <dsp:txXfrm>
        <a:off x="27400" y="2599210"/>
        <a:ext cx="1089572" cy="860944"/>
      </dsp:txXfrm>
    </dsp:sp>
    <dsp:sp modelId="{A1941BBC-D94E-49AC-93EE-FAF0600B1748}">
      <dsp:nvSpPr>
        <dsp:cNvPr id="0" name=""/>
        <dsp:cNvSpPr/>
      </dsp:nvSpPr>
      <dsp:spPr>
        <a:xfrm rot="12960000">
          <a:off x="895292" y="1802554"/>
          <a:ext cx="1568021" cy="465422"/>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18F93E-2CD1-460F-9838-22C31A57BC3C}">
      <dsp:nvSpPr>
        <dsp:cNvPr id="0" name=""/>
        <dsp:cNvSpPr/>
      </dsp:nvSpPr>
      <dsp:spPr>
        <a:xfrm>
          <a:off x="473453" y="1117178"/>
          <a:ext cx="1143142" cy="91451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a:t>Vitamin D</a:t>
          </a:r>
        </a:p>
      </dsp:txBody>
      <dsp:txXfrm>
        <a:off x="500238" y="1143963"/>
        <a:ext cx="1089572" cy="860944"/>
      </dsp:txXfrm>
    </dsp:sp>
    <dsp:sp modelId="{2BC4B01F-B29E-4A0A-BFE8-22629F9F048E}">
      <dsp:nvSpPr>
        <dsp:cNvPr id="0" name=""/>
        <dsp:cNvSpPr/>
      </dsp:nvSpPr>
      <dsp:spPr>
        <a:xfrm rot="15120000">
          <a:off x="1741193" y="1187971"/>
          <a:ext cx="1568021" cy="465422"/>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B1B210-6C23-4CBE-A712-F6682FB4233E}">
      <dsp:nvSpPr>
        <dsp:cNvPr id="0" name=""/>
        <dsp:cNvSpPr/>
      </dsp:nvSpPr>
      <dsp:spPr>
        <a:xfrm>
          <a:off x="1711360" y="217787"/>
          <a:ext cx="1143142" cy="91451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a:t>Smoking</a:t>
          </a:r>
        </a:p>
      </dsp:txBody>
      <dsp:txXfrm>
        <a:off x="1738145" y="244572"/>
        <a:ext cx="1089572" cy="860944"/>
      </dsp:txXfrm>
    </dsp:sp>
    <dsp:sp modelId="{AB219E40-23A9-4598-921A-E0DA9907A8F5}">
      <dsp:nvSpPr>
        <dsp:cNvPr id="0" name=""/>
        <dsp:cNvSpPr/>
      </dsp:nvSpPr>
      <dsp:spPr>
        <a:xfrm rot="17280000">
          <a:off x="2786784" y="1187971"/>
          <a:ext cx="1568021" cy="465422"/>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689F37-043C-4E8C-9E01-BB9E50DCB83E}">
      <dsp:nvSpPr>
        <dsp:cNvPr id="0" name=""/>
        <dsp:cNvSpPr/>
      </dsp:nvSpPr>
      <dsp:spPr>
        <a:xfrm>
          <a:off x="3241496" y="217787"/>
          <a:ext cx="1143142" cy="91451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a:t>Genetics</a:t>
          </a:r>
        </a:p>
      </dsp:txBody>
      <dsp:txXfrm>
        <a:off x="3268281" y="244572"/>
        <a:ext cx="1089572" cy="860944"/>
      </dsp:txXfrm>
    </dsp:sp>
    <dsp:sp modelId="{76EBFAEC-1FB9-4D02-899F-B0531FC73E0F}">
      <dsp:nvSpPr>
        <dsp:cNvPr id="0" name=""/>
        <dsp:cNvSpPr/>
      </dsp:nvSpPr>
      <dsp:spPr>
        <a:xfrm rot="19440000">
          <a:off x="3632685" y="1802554"/>
          <a:ext cx="1568021" cy="465422"/>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F353F6-C9E6-42FE-A7EE-096F7CF4BDF8}">
      <dsp:nvSpPr>
        <dsp:cNvPr id="0" name=""/>
        <dsp:cNvSpPr/>
      </dsp:nvSpPr>
      <dsp:spPr>
        <a:xfrm>
          <a:off x="4479403" y="1117178"/>
          <a:ext cx="1143142" cy="91451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a:t>Aluminum?</a:t>
          </a:r>
        </a:p>
      </dsp:txBody>
      <dsp:txXfrm>
        <a:off x="4506188" y="1143963"/>
        <a:ext cx="1089572" cy="860944"/>
      </dsp:txXfrm>
    </dsp:sp>
    <dsp:sp modelId="{12C7A4F1-D78C-4FED-A495-5BAEDE27C447}">
      <dsp:nvSpPr>
        <dsp:cNvPr id="0" name=""/>
        <dsp:cNvSpPr/>
      </dsp:nvSpPr>
      <dsp:spPr>
        <a:xfrm>
          <a:off x="3955791" y="2796970"/>
          <a:ext cx="1568021" cy="465422"/>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D3B318-C8CA-41B6-9F2B-5A73475C5172}">
      <dsp:nvSpPr>
        <dsp:cNvPr id="0" name=""/>
        <dsp:cNvSpPr/>
      </dsp:nvSpPr>
      <dsp:spPr>
        <a:xfrm>
          <a:off x="4952241" y="2572425"/>
          <a:ext cx="1143142" cy="91451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b="1" u="sng" kern="1200" dirty="0"/>
            <a:t>Unknown?</a:t>
          </a:r>
        </a:p>
      </dsp:txBody>
      <dsp:txXfrm>
        <a:off x="4979026" y="2599210"/>
        <a:ext cx="1089572" cy="8609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ADCFF-E52C-4CEA-B2A9-69F54FA36C75}">
      <dsp:nvSpPr>
        <dsp:cNvPr id="0" name=""/>
        <dsp:cNvSpPr/>
      </dsp:nvSpPr>
      <dsp:spPr>
        <a:xfrm>
          <a:off x="6064653" y="1132658"/>
          <a:ext cx="2645508" cy="264599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18876B-B878-408C-B4DB-BB49B557B50C}">
      <dsp:nvSpPr>
        <dsp:cNvPr id="0" name=""/>
        <dsp:cNvSpPr/>
      </dsp:nvSpPr>
      <dsp:spPr>
        <a:xfrm>
          <a:off x="6152492" y="1220873"/>
          <a:ext cx="2469830" cy="2469567"/>
        </a:xfrm>
        <a:prstGeom prst="ellipse">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Create observations about the possibility of higher clusters of MS located near areas of potential aluminum exposure</a:t>
          </a:r>
        </a:p>
      </dsp:txBody>
      <dsp:txXfrm>
        <a:off x="6505571" y="1573735"/>
        <a:ext cx="1763672" cy="1763844"/>
      </dsp:txXfrm>
    </dsp:sp>
    <dsp:sp modelId="{7F24ABD8-BBD2-4A10-BB82-E1656F1C3308}">
      <dsp:nvSpPr>
        <dsp:cNvPr id="0" name=""/>
        <dsp:cNvSpPr/>
      </dsp:nvSpPr>
      <dsp:spPr>
        <a:xfrm rot="2700000">
          <a:off x="3333630" y="1135857"/>
          <a:ext cx="2639136" cy="2639136"/>
        </a:xfrm>
        <a:prstGeom prst="teardrop">
          <a:avLst>
            <a:gd name="adj" fmla="val 1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2D6E62-EFB3-4EDF-A9E5-D3375CE2609F}">
      <dsp:nvSpPr>
        <dsp:cNvPr id="0" name=""/>
        <dsp:cNvSpPr/>
      </dsp:nvSpPr>
      <dsp:spPr>
        <a:xfrm>
          <a:off x="3418283" y="1220873"/>
          <a:ext cx="2469830" cy="2469567"/>
        </a:xfrm>
        <a:prstGeom prst="ellipse">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Explore the potential for environmental exposures.</a:t>
          </a:r>
        </a:p>
      </dsp:txBody>
      <dsp:txXfrm>
        <a:off x="3771362" y="1573735"/>
        <a:ext cx="1763672" cy="1763844"/>
      </dsp:txXfrm>
    </dsp:sp>
    <dsp:sp modelId="{99711509-C0D2-4717-9E49-1D5B733A42A6}">
      <dsp:nvSpPr>
        <dsp:cNvPr id="0" name=""/>
        <dsp:cNvSpPr/>
      </dsp:nvSpPr>
      <dsp:spPr>
        <a:xfrm rot="2700000">
          <a:off x="599421" y="1135857"/>
          <a:ext cx="2639136" cy="2639136"/>
        </a:xfrm>
        <a:prstGeom prst="teardrop">
          <a:avLst>
            <a:gd name="adj" fmla="val 10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56DF39-BC57-479F-AB64-5BBEABB52CD5}">
      <dsp:nvSpPr>
        <dsp:cNvPr id="0" name=""/>
        <dsp:cNvSpPr/>
      </dsp:nvSpPr>
      <dsp:spPr>
        <a:xfrm>
          <a:off x="684074" y="1220873"/>
          <a:ext cx="2469830" cy="2469567"/>
        </a:xfrm>
        <a:prstGeom prst="ellipse">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a:t>To investigate for possible location clusters of MS patients in Southeast Wisconsin</a:t>
          </a:r>
        </a:p>
      </dsp:txBody>
      <dsp:txXfrm>
        <a:off x="1037153" y="1573735"/>
        <a:ext cx="1763672" cy="1763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FEFD1B-541E-49C0-85BE-5F3F02584654}">
      <dsp:nvSpPr>
        <dsp:cNvPr id="0" name=""/>
        <dsp:cNvSpPr/>
      </dsp:nvSpPr>
      <dsp:spPr>
        <a:xfrm>
          <a:off x="2231469" y="2213151"/>
          <a:ext cx="1633061" cy="163306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2844800">
            <a:lnSpc>
              <a:spcPct val="90000"/>
            </a:lnSpc>
            <a:spcBef>
              <a:spcPct val="0"/>
            </a:spcBef>
            <a:spcAft>
              <a:spcPct val="35000"/>
            </a:spcAft>
          </a:pPr>
          <a:r>
            <a:rPr lang="en-US" sz="6400" kern="1200" dirty="0"/>
            <a:t>MS</a:t>
          </a:r>
        </a:p>
      </dsp:txBody>
      <dsp:txXfrm>
        <a:off x="2470625" y="2452307"/>
        <a:ext cx="1154749" cy="1154749"/>
      </dsp:txXfrm>
    </dsp:sp>
    <dsp:sp modelId="{8EF94949-0FAD-4CD6-AC64-5E9F9C6E26AB}">
      <dsp:nvSpPr>
        <dsp:cNvPr id="0" name=""/>
        <dsp:cNvSpPr/>
      </dsp:nvSpPr>
      <dsp:spPr>
        <a:xfrm rot="10800000">
          <a:off x="572187" y="2796970"/>
          <a:ext cx="1568021" cy="465422"/>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227AEC-6C6E-4161-80BC-B91A9F25C0B6}">
      <dsp:nvSpPr>
        <dsp:cNvPr id="0" name=""/>
        <dsp:cNvSpPr/>
      </dsp:nvSpPr>
      <dsp:spPr>
        <a:xfrm>
          <a:off x="615" y="2572425"/>
          <a:ext cx="1143142" cy="91451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a:t>EBV</a:t>
          </a:r>
        </a:p>
      </dsp:txBody>
      <dsp:txXfrm>
        <a:off x="27400" y="2599210"/>
        <a:ext cx="1089572" cy="860944"/>
      </dsp:txXfrm>
    </dsp:sp>
    <dsp:sp modelId="{A1941BBC-D94E-49AC-93EE-FAF0600B1748}">
      <dsp:nvSpPr>
        <dsp:cNvPr id="0" name=""/>
        <dsp:cNvSpPr/>
      </dsp:nvSpPr>
      <dsp:spPr>
        <a:xfrm rot="12960000">
          <a:off x="895292" y="1802554"/>
          <a:ext cx="1568021" cy="465422"/>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18F93E-2CD1-460F-9838-22C31A57BC3C}">
      <dsp:nvSpPr>
        <dsp:cNvPr id="0" name=""/>
        <dsp:cNvSpPr/>
      </dsp:nvSpPr>
      <dsp:spPr>
        <a:xfrm>
          <a:off x="473453" y="1117178"/>
          <a:ext cx="1143142" cy="91451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a:t>Vitamin D</a:t>
          </a:r>
        </a:p>
      </dsp:txBody>
      <dsp:txXfrm>
        <a:off x="500238" y="1143963"/>
        <a:ext cx="1089572" cy="860944"/>
      </dsp:txXfrm>
    </dsp:sp>
    <dsp:sp modelId="{2BC4B01F-B29E-4A0A-BFE8-22629F9F048E}">
      <dsp:nvSpPr>
        <dsp:cNvPr id="0" name=""/>
        <dsp:cNvSpPr/>
      </dsp:nvSpPr>
      <dsp:spPr>
        <a:xfrm rot="15120000">
          <a:off x="1741193" y="1187971"/>
          <a:ext cx="1568021" cy="465422"/>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B1B210-6C23-4CBE-A712-F6682FB4233E}">
      <dsp:nvSpPr>
        <dsp:cNvPr id="0" name=""/>
        <dsp:cNvSpPr/>
      </dsp:nvSpPr>
      <dsp:spPr>
        <a:xfrm>
          <a:off x="1711360" y="217787"/>
          <a:ext cx="1143142" cy="91451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a:t>Smoking</a:t>
          </a:r>
        </a:p>
      </dsp:txBody>
      <dsp:txXfrm>
        <a:off x="1738145" y="244572"/>
        <a:ext cx="1089572" cy="860944"/>
      </dsp:txXfrm>
    </dsp:sp>
    <dsp:sp modelId="{AB219E40-23A9-4598-921A-E0DA9907A8F5}">
      <dsp:nvSpPr>
        <dsp:cNvPr id="0" name=""/>
        <dsp:cNvSpPr/>
      </dsp:nvSpPr>
      <dsp:spPr>
        <a:xfrm rot="17280000">
          <a:off x="2786784" y="1187971"/>
          <a:ext cx="1568021" cy="465422"/>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D689F37-043C-4E8C-9E01-BB9E50DCB83E}">
      <dsp:nvSpPr>
        <dsp:cNvPr id="0" name=""/>
        <dsp:cNvSpPr/>
      </dsp:nvSpPr>
      <dsp:spPr>
        <a:xfrm>
          <a:off x="3241496" y="217787"/>
          <a:ext cx="1143142" cy="91451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a:t>Genetics</a:t>
          </a:r>
        </a:p>
      </dsp:txBody>
      <dsp:txXfrm>
        <a:off x="3268281" y="244572"/>
        <a:ext cx="1089572" cy="860944"/>
      </dsp:txXfrm>
    </dsp:sp>
    <dsp:sp modelId="{76EBFAEC-1FB9-4D02-899F-B0531FC73E0F}">
      <dsp:nvSpPr>
        <dsp:cNvPr id="0" name=""/>
        <dsp:cNvSpPr/>
      </dsp:nvSpPr>
      <dsp:spPr>
        <a:xfrm rot="19440000">
          <a:off x="3632685" y="1802554"/>
          <a:ext cx="1568021" cy="465422"/>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F353F6-C9E6-42FE-A7EE-096F7CF4BDF8}">
      <dsp:nvSpPr>
        <dsp:cNvPr id="0" name=""/>
        <dsp:cNvSpPr/>
      </dsp:nvSpPr>
      <dsp:spPr>
        <a:xfrm>
          <a:off x="4479403" y="1117178"/>
          <a:ext cx="1143142" cy="91451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kern="1200" dirty="0"/>
            <a:t>Aluminum?</a:t>
          </a:r>
        </a:p>
      </dsp:txBody>
      <dsp:txXfrm>
        <a:off x="4506188" y="1143963"/>
        <a:ext cx="1089572" cy="860944"/>
      </dsp:txXfrm>
    </dsp:sp>
    <dsp:sp modelId="{12C7A4F1-D78C-4FED-A495-5BAEDE27C447}">
      <dsp:nvSpPr>
        <dsp:cNvPr id="0" name=""/>
        <dsp:cNvSpPr/>
      </dsp:nvSpPr>
      <dsp:spPr>
        <a:xfrm>
          <a:off x="3955791" y="2796970"/>
          <a:ext cx="1568021" cy="465422"/>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6D3B318-C8CA-41B6-9F2B-5A73475C5172}">
      <dsp:nvSpPr>
        <dsp:cNvPr id="0" name=""/>
        <dsp:cNvSpPr/>
      </dsp:nvSpPr>
      <dsp:spPr>
        <a:xfrm>
          <a:off x="4952241" y="2572425"/>
          <a:ext cx="1143142" cy="91451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lvl="0" algn="ctr" defTabSz="755650">
            <a:lnSpc>
              <a:spcPct val="90000"/>
            </a:lnSpc>
            <a:spcBef>
              <a:spcPct val="0"/>
            </a:spcBef>
            <a:spcAft>
              <a:spcPct val="35000"/>
            </a:spcAft>
          </a:pPr>
          <a:r>
            <a:rPr lang="en-US" sz="1700" b="1" u="sng" kern="1200" dirty="0"/>
            <a:t>Unknown?</a:t>
          </a:r>
        </a:p>
      </dsp:txBody>
      <dsp:txXfrm>
        <a:off x="4979026" y="2599210"/>
        <a:ext cx="1089572" cy="86094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01T19:56:56.337"/>
    </inkml:context>
    <inkml:brush xml:id="br0">
      <inkml:brushProperty name="width" value="0.05" units="cm"/>
      <inkml:brushProperty name="height" value="0.05" units="cm"/>
    </inkml:brush>
  </inkml:definitions>
  <inkml:trace contextRef="#ctx0" brushRef="#br0">1 29 14659 0 0,'5'-6'312'0'0,"-1"2"64"0"0,-1-2-288 0 0,0 0-80 0 0,-3 3-80 0 0,1 1-184 0 0,-1 1-376 0 0,-4 12-8690 0 0,2-3 8194 0 0,0 2 512 0 0,-2 0 368 0 0,2 0-1977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5-01T20:00:06.354"/>
    </inkml:context>
    <inkml:brush xml:id="br0">
      <inkml:brushProperty name="width" value="0.05" units="cm"/>
      <inkml:brushProperty name="height" value="0.05" units="cm"/>
    </inkml:brush>
  </inkml:definitions>
  <inkml:trace contextRef="#ctx0" brushRef="#br0">1 0 8 0 0,'29'12'960'0'0,"-7"-6"3665"0"0,-3-1 3569 0 0,-18-6-7866 0 0,-6-2-1168 0 0,1 0-945 0 0,1 2-479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9009CF44-EDA9-447E-99EE-1DC3F619DD3C}" type="datetimeFigureOut">
              <a:rPr lang="en-US" smtClean="0"/>
              <a:t>5/10/2022</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F147508F-8898-4D53-9679-F55BC22EF089}" type="slidenum">
              <a:rPr lang="en-US" smtClean="0"/>
              <a:t>‹#›</a:t>
            </a:fld>
            <a:endParaRPr lang="en-US"/>
          </a:p>
        </p:txBody>
      </p:sp>
    </p:spTree>
    <p:extLst>
      <p:ext uri="{BB962C8B-B14F-4D97-AF65-F5344CB8AC3E}">
        <p14:creationId xmlns:p14="http://schemas.microsoft.com/office/powerpoint/2010/main" val="3681316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of these factors tie into geography</a:t>
            </a:r>
          </a:p>
        </p:txBody>
      </p:sp>
      <p:sp>
        <p:nvSpPr>
          <p:cNvPr id="4" name="Slide Number Placeholder 3"/>
          <p:cNvSpPr>
            <a:spLocks noGrp="1"/>
          </p:cNvSpPr>
          <p:nvPr>
            <p:ph type="sldNum" sz="quarter" idx="5"/>
          </p:nvPr>
        </p:nvSpPr>
        <p:spPr/>
        <p:txBody>
          <a:bodyPr/>
          <a:lstStyle/>
          <a:p>
            <a:fld id="{F147508F-8898-4D53-9679-F55BC22EF089}" type="slidenum">
              <a:rPr lang="en-US" smtClean="0"/>
              <a:t>3</a:t>
            </a:fld>
            <a:endParaRPr lang="en-US"/>
          </a:p>
        </p:txBody>
      </p:sp>
    </p:spTree>
    <p:extLst>
      <p:ext uri="{BB962C8B-B14F-4D97-AF65-F5344CB8AC3E}">
        <p14:creationId xmlns:p14="http://schemas.microsoft.com/office/powerpoint/2010/main" val="3768142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47508F-8898-4D53-9679-F55BC22EF089}" type="slidenum">
              <a:rPr lang="en-US" smtClean="0"/>
              <a:t>20</a:t>
            </a:fld>
            <a:endParaRPr lang="en-US"/>
          </a:p>
        </p:txBody>
      </p:sp>
    </p:spTree>
    <p:extLst>
      <p:ext uri="{BB962C8B-B14F-4D97-AF65-F5344CB8AC3E}">
        <p14:creationId xmlns:p14="http://schemas.microsoft.com/office/powerpoint/2010/main" val="4179765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47508F-8898-4D53-9679-F55BC22EF089}" type="slidenum">
              <a:rPr lang="en-US" smtClean="0"/>
              <a:t>21</a:t>
            </a:fld>
            <a:endParaRPr lang="en-US"/>
          </a:p>
        </p:txBody>
      </p:sp>
    </p:spTree>
    <p:extLst>
      <p:ext uri="{BB962C8B-B14F-4D97-AF65-F5344CB8AC3E}">
        <p14:creationId xmlns:p14="http://schemas.microsoft.com/office/powerpoint/2010/main" val="1948594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47508F-8898-4D53-9679-F55BC22EF089}" type="slidenum">
              <a:rPr lang="en-US" smtClean="0"/>
              <a:t>22</a:t>
            </a:fld>
            <a:endParaRPr lang="en-US"/>
          </a:p>
        </p:txBody>
      </p:sp>
    </p:spTree>
    <p:extLst>
      <p:ext uri="{BB962C8B-B14F-4D97-AF65-F5344CB8AC3E}">
        <p14:creationId xmlns:p14="http://schemas.microsoft.com/office/powerpoint/2010/main" val="2488988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Cambria" panose="02040503050406030204" pitchFamily="18" charset="0"/>
              </a:rPr>
              <a:t>Although this data is old and may not provide accurate measurements, we can use this to assess geographic differences</a:t>
            </a:r>
          </a:p>
        </p:txBody>
      </p:sp>
      <p:sp>
        <p:nvSpPr>
          <p:cNvPr id="4" name="Slide Number Placeholder 3"/>
          <p:cNvSpPr>
            <a:spLocks noGrp="1"/>
          </p:cNvSpPr>
          <p:nvPr>
            <p:ph type="sldNum" sz="quarter" idx="5"/>
          </p:nvPr>
        </p:nvSpPr>
        <p:spPr/>
        <p:txBody>
          <a:bodyPr/>
          <a:lstStyle/>
          <a:p>
            <a:fld id="{F147508F-8898-4D53-9679-F55BC22EF089}" type="slidenum">
              <a:rPr lang="en-US" smtClean="0"/>
              <a:t>23</a:t>
            </a:fld>
            <a:endParaRPr lang="en-US"/>
          </a:p>
        </p:txBody>
      </p:sp>
    </p:spTree>
    <p:extLst>
      <p:ext uri="{BB962C8B-B14F-4D97-AF65-F5344CB8AC3E}">
        <p14:creationId xmlns:p14="http://schemas.microsoft.com/office/powerpoint/2010/main" val="177337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47508F-8898-4D53-9679-F55BC22EF089}" type="slidenum">
              <a:rPr lang="en-US" smtClean="0"/>
              <a:t>24</a:t>
            </a:fld>
            <a:endParaRPr lang="en-US"/>
          </a:p>
        </p:txBody>
      </p:sp>
    </p:spTree>
    <p:extLst>
      <p:ext uri="{BB962C8B-B14F-4D97-AF65-F5344CB8AC3E}">
        <p14:creationId xmlns:p14="http://schemas.microsoft.com/office/powerpoint/2010/main" val="2392983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47508F-8898-4D53-9679-F55BC22EF089}" type="slidenum">
              <a:rPr lang="en-US" smtClean="0"/>
              <a:t>25</a:t>
            </a:fld>
            <a:endParaRPr lang="en-US"/>
          </a:p>
        </p:txBody>
      </p:sp>
    </p:spTree>
    <p:extLst>
      <p:ext uri="{BB962C8B-B14F-4D97-AF65-F5344CB8AC3E}">
        <p14:creationId xmlns:p14="http://schemas.microsoft.com/office/powerpoint/2010/main" val="428104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47508F-8898-4D53-9679-F55BC22EF089}" type="slidenum">
              <a:rPr lang="en-US" smtClean="0"/>
              <a:t>26</a:t>
            </a:fld>
            <a:endParaRPr lang="en-US"/>
          </a:p>
        </p:txBody>
      </p:sp>
    </p:spTree>
    <p:extLst>
      <p:ext uri="{BB962C8B-B14F-4D97-AF65-F5344CB8AC3E}">
        <p14:creationId xmlns:p14="http://schemas.microsoft.com/office/powerpoint/2010/main" val="3281903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47508F-8898-4D53-9679-F55BC22EF089}" type="slidenum">
              <a:rPr lang="en-US" smtClean="0"/>
              <a:t>27</a:t>
            </a:fld>
            <a:endParaRPr lang="en-US"/>
          </a:p>
        </p:txBody>
      </p:sp>
    </p:spTree>
    <p:extLst>
      <p:ext uri="{BB962C8B-B14F-4D97-AF65-F5344CB8AC3E}">
        <p14:creationId xmlns:p14="http://schemas.microsoft.com/office/powerpoint/2010/main" val="424510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47508F-8898-4D53-9679-F55BC22EF089}" type="slidenum">
              <a:rPr lang="en-US" smtClean="0"/>
              <a:t>28</a:t>
            </a:fld>
            <a:endParaRPr lang="en-US"/>
          </a:p>
        </p:txBody>
      </p:sp>
    </p:spTree>
    <p:extLst>
      <p:ext uri="{BB962C8B-B14F-4D97-AF65-F5344CB8AC3E}">
        <p14:creationId xmlns:p14="http://schemas.microsoft.com/office/powerpoint/2010/main" val="111814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47508F-8898-4D53-9679-F55BC22EF089}" type="slidenum">
              <a:rPr lang="en-US" smtClean="0"/>
              <a:t>29</a:t>
            </a:fld>
            <a:endParaRPr lang="en-US"/>
          </a:p>
        </p:txBody>
      </p:sp>
    </p:spTree>
    <p:extLst>
      <p:ext uri="{BB962C8B-B14F-4D97-AF65-F5344CB8AC3E}">
        <p14:creationId xmlns:p14="http://schemas.microsoft.com/office/powerpoint/2010/main" val="1286132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regions of Canada more North than Wisconsin have lower prevalence of MS, therefore there must be missing piece(s) of the puzzle</a:t>
            </a:r>
          </a:p>
        </p:txBody>
      </p:sp>
      <p:sp>
        <p:nvSpPr>
          <p:cNvPr id="4" name="Slide Number Placeholder 3"/>
          <p:cNvSpPr>
            <a:spLocks noGrp="1"/>
          </p:cNvSpPr>
          <p:nvPr>
            <p:ph type="sldNum" sz="quarter" idx="5"/>
          </p:nvPr>
        </p:nvSpPr>
        <p:spPr/>
        <p:txBody>
          <a:bodyPr/>
          <a:lstStyle/>
          <a:p>
            <a:fld id="{F147508F-8898-4D53-9679-F55BC22EF089}" type="slidenum">
              <a:rPr lang="en-US" smtClean="0"/>
              <a:t>4</a:t>
            </a:fld>
            <a:endParaRPr lang="en-US"/>
          </a:p>
        </p:txBody>
      </p:sp>
    </p:spTree>
    <p:extLst>
      <p:ext uri="{BB962C8B-B14F-4D97-AF65-F5344CB8AC3E}">
        <p14:creationId xmlns:p14="http://schemas.microsoft.com/office/powerpoint/2010/main" val="4100578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47508F-8898-4D53-9679-F55BC22EF089}" type="slidenum">
              <a:rPr lang="en-US" smtClean="0"/>
              <a:t>30</a:t>
            </a:fld>
            <a:endParaRPr lang="en-US"/>
          </a:p>
        </p:txBody>
      </p:sp>
    </p:spTree>
    <p:extLst>
      <p:ext uri="{BB962C8B-B14F-4D97-AF65-F5344CB8AC3E}">
        <p14:creationId xmlns:p14="http://schemas.microsoft.com/office/powerpoint/2010/main" val="3675118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47508F-8898-4D53-9679-F55BC22EF089}" type="slidenum">
              <a:rPr lang="en-US" smtClean="0"/>
              <a:t>31</a:t>
            </a:fld>
            <a:endParaRPr lang="en-US"/>
          </a:p>
        </p:txBody>
      </p:sp>
    </p:spTree>
    <p:extLst>
      <p:ext uri="{BB962C8B-B14F-4D97-AF65-F5344CB8AC3E}">
        <p14:creationId xmlns:p14="http://schemas.microsoft.com/office/powerpoint/2010/main" val="1691904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47508F-8898-4D53-9679-F55BC22EF089}" type="slidenum">
              <a:rPr lang="en-US" smtClean="0"/>
              <a:t>32</a:t>
            </a:fld>
            <a:endParaRPr lang="en-US"/>
          </a:p>
        </p:txBody>
      </p:sp>
    </p:spTree>
    <p:extLst>
      <p:ext uri="{BB962C8B-B14F-4D97-AF65-F5344CB8AC3E}">
        <p14:creationId xmlns:p14="http://schemas.microsoft.com/office/powerpoint/2010/main" val="2448802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Precise geographical analysis allows for analysis of specific environmental exposures that could be linked to MS</a:t>
            </a:r>
          </a:p>
        </p:txBody>
      </p:sp>
      <p:sp>
        <p:nvSpPr>
          <p:cNvPr id="4" name="Slide Number Placeholder 3"/>
          <p:cNvSpPr>
            <a:spLocks noGrp="1"/>
          </p:cNvSpPr>
          <p:nvPr>
            <p:ph type="sldNum" sz="quarter" idx="5"/>
          </p:nvPr>
        </p:nvSpPr>
        <p:spPr/>
        <p:txBody>
          <a:bodyPr/>
          <a:lstStyle/>
          <a:p>
            <a:fld id="{F147508F-8898-4D53-9679-F55BC22EF089}" type="slidenum">
              <a:rPr lang="en-US" smtClean="0"/>
              <a:t>5</a:t>
            </a:fld>
            <a:endParaRPr lang="en-US"/>
          </a:p>
        </p:txBody>
      </p:sp>
    </p:spTree>
    <p:extLst>
      <p:ext uri="{BB962C8B-B14F-4D97-AF65-F5344CB8AC3E}">
        <p14:creationId xmlns:p14="http://schemas.microsoft.com/office/powerpoint/2010/main" val="2474804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known factors could be contributing?</a:t>
            </a:r>
          </a:p>
        </p:txBody>
      </p:sp>
      <p:sp>
        <p:nvSpPr>
          <p:cNvPr id="4" name="Slide Number Placeholder 3"/>
          <p:cNvSpPr>
            <a:spLocks noGrp="1"/>
          </p:cNvSpPr>
          <p:nvPr>
            <p:ph type="sldNum" sz="quarter" idx="5"/>
          </p:nvPr>
        </p:nvSpPr>
        <p:spPr/>
        <p:txBody>
          <a:bodyPr/>
          <a:lstStyle/>
          <a:p>
            <a:fld id="{F147508F-8898-4D53-9679-F55BC22EF089}" type="slidenum">
              <a:rPr lang="en-US" smtClean="0"/>
              <a:t>6</a:t>
            </a:fld>
            <a:endParaRPr lang="en-US"/>
          </a:p>
        </p:txBody>
      </p:sp>
    </p:spTree>
    <p:extLst>
      <p:ext uri="{BB962C8B-B14F-4D97-AF65-F5344CB8AC3E}">
        <p14:creationId xmlns:p14="http://schemas.microsoft.com/office/powerpoint/2010/main" val="3794698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I2b2 database and honest broker toolkits allow for bulk filtering and retrieval of patient files using selected criteria and keywords</a:t>
            </a:r>
          </a:p>
        </p:txBody>
      </p:sp>
      <p:sp>
        <p:nvSpPr>
          <p:cNvPr id="4" name="Slide Number Placeholder 3"/>
          <p:cNvSpPr>
            <a:spLocks noGrp="1"/>
          </p:cNvSpPr>
          <p:nvPr>
            <p:ph type="sldNum" sz="quarter" idx="5"/>
          </p:nvPr>
        </p:nvSpPr>
        <p:spPr/>
        <p:txBody>
          <a:bodyPr/>
          <a:lstStyle/>
          <a:p>
            <a:fld id="{F147508F-8898-4D53-9679-F55BC22EF089}" type="slidenum">
              <a:rPr lang="en-US" smtClean="0"/>
              <a:t>8</a:t>
            </a:fld>
            <a:endParaRPr lang="en-US"/>
          </a:p>
        </p:txBody>
      </p:sp>
    </p:spTree>
    <p:extLst>
      <p:ext uri="{BB962C8B-B14F-4D97-AF65-F5344CB8AC3E}">
        <p14:creationId xmlns:p14="http://schemas.microsoft.com/office/powerpoint/2010/main" val="199179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 and gender distribution following similar trends to global MS cases with female predominance.</a:t>
            </a:r>
          </a:p>
        </p:txBody>
      </p:sp>
      <p:sp>
        <p:nvSpPr>
          <p:cNvPr id="4" name="Slide Number Placeholder 3"/>
          <p:cNvSpPr>
            <a:spLocks noGrp="1"/>
          </p:cNvSpPr>
          <p:nvPr>
            <p:ph type="sldNum" sz="quarter" idx="5"/>
          </p:nvPr>
        </p:nvSpPr>
        <p:spPr/>
        <p:txBody>
          <a:bodyPr/>
          <a:lstStyle/>
          <a:p>
            <a:fld id="{F147508F-8898-4D53-9679-F55BC22EF089}" type="slidenum">
              <a:rPr lang="en-US" smtClean="0"/>
              <a:t>10</a:t>
            </a:fld>
            <a:endParaRPr lang="en-US"/>
          </a:p>
        </p:txBody>
      </p:sp>
    </p:spTree>
    <p:extLst>
      <p:ext uri="{BB962C8B-B14F-4D97-AF65-F5344CB8AC3E}">
        <p14:creationId xmlns:p14="http://schemas.microsoft.com/office/powerpoint/2010/main" val="1468506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Cluster around MS center as expected, low cases further away due to patients being treated elsewhere.</a:t>
            </a:r>
          </a:p>
        </p:txBody>
      </p:sp>
      <p:sp>
        <p:nvSpPr>
          <p:cNvPr id="4" name="Slide Number Placeholder 3"/>
          <p:cNvSpPr>
            <a:spLocks noGrp="1"/>
          </p:cNvSpPr>
          <p:nvPr>
            <p:ph type="sldNum" sz="quarter" idx="5"/>
          </p:nvPr>
        </p:nvSpPr>
        <p:spPr/>
        <p:txBody>
          <a:bodyPr/>
          <a:lstStyle/>
          <a:p>
            <a:fld id="{F147508F-8898-4D53-9679-F55BC22EF089}" type="slidenum">
              <a:rPr lang="en-US" smtClean="0"/>
              <a:t>12</a:t>
            </a:fld>
            <a:endParaRPr lang="en-US"/>
          </a:p>
        </p:txBody>
      </p:sp>
    </p:spTree>
    <p:extLst>
      <p:ext uri="{BB962C8B-B14F-4D97-AF65-F5344CB8AC3E}">
        <p14:creationId xmlns:p14="http://schemas.microsoft.com/office/powerpoint/2010/main" val="1346842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in the raw MS cases, we can see some disproportionalities in SE Wisconsin</a:t>
            </a:r>
          </a:p>
        </p:txBody>
      </p:sp>
      <p:sp>
        <p:nvSpPr>
          <p:cNvPr id="4" name="Slide Number Placeholder 3"/>
          <p:cNvSpPr>
            <a:spLocks noGrp="1"/>
          </p:cNvSpPr>
          <p:nvPr>
            <p:ph type="sldNum" sz="quarter" idx="5"/>
          </p:nvPr>
        </p:nvSpPr>
        <p:spPr/>
        <p:txBody>
          <a:bodyPr/>
          <a:lstStyle/>
          <a:p>
            <a:fld id="{F147508F-8898-4D53-9679-F55BC22EF089}" type="slidenum">
              <a:rPr lang="en-US" smtClean="0"/>
              <a:t>13</a:t>
            </a:fld>
            <a:endParaRPr lang="en-US"/>
          </a:p>
        </p:txBody>
      </p:sp>
    </p:spTree>
    <p:extLst>
      <p:ext uri="{BB962C8B-B14F-4D97-AF65-F5344CB8AC3E}">
        <p14:creationId xmlns:p14="http://schemas.microsoft.com/office/powerpoint/2010/main" val="2967582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47508F-8898-4D53-9679-F55BC22EF089}" type="slidenum">
              <a:rPr lang="en-US" smtClean="0"/>
              <a:t>19</a:t>
            </a:fld>
            <a:endParaRPr lang="en-US"/>
          </a:p>
        </p:txBody>
      </p:sp>
    </p:spTree>
    <p:extLst>
      <p:ext uri="{BB962C8B-B14F-4D97-AF65-F5344CB8AC3E}">
        <p14:creationId xmlns:p14="http://schemas.microsoft.com/office/powerpoint/2010/main" val="36144537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953" y="-353360"/>
            <a:ext cx="9155953" cy="5573189"/>
          </a:xfrm>
          <a:prstGeom prst="rect">
            <a:avLst/>
          </a:prstGeom>
        </p:spPr>
      </p:pic>
      <p:sp>
        <p:nvSpPr>
          <p:cNvPr id="2" name="Title 1"/>
          <p:cNvSpPr>
            <a:spLocks noGrp="1"/>
          </p:cNvSpPr>
          <p:nvPr>
            <p:ph type="ctrTitle"/>
          </p:nvPr>
        </p:nvSpPr>
        <p:spPr>
          <a:xfrm>
            <a:off x="470647" y="907303"/>
            <a:ext cx="6934200" cy="1407319"/>
          </a:xfrm>
        </p:spPr>
        <p:txBody>
          <a:bodyPr>
            <a:normAutofit/>
          </a:bodyPr>
          <a:lstStyle>
            <a:lvl1pPr>
              <a:defRPr sz="400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533400" y="2419350"/>
            <a:ext cx="6553200" cy="1314450"/>
          </a:xfrm>
        </p:spPr>
        <p:txBody>
          <a:bodyPr>
            <a:normAutofit/>
          </a:bodyPr>
          <a:lstStyle>
            <a:lvl1pPr marL="0" indent="0" algn="l">
              <a:buNone/>
              <a:defRPr sz="2800">
                <a:solidFill>
                  <a:schemeClr val="accent2">
                    <a:lumMod val="40000"/>
                    <a:lumOff val="60000"/>
                  </a:schemeClr>
                </a:solidFill>
                <a:latin typeface="+mj-lt"/>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858672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95654" cy="51435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9600" y="4400550"/>
            <a:ext cx="762000" cy="653716"/>
          </a:xfrm>
          <a:prstGeom prst="rect">
            <a:avLst/>
          </a:prstGeom>
        </p:spPr>
      </p:pic>
      <p:cxnSp>
        <p:nvCxnSpPr>
          <p:cNvPr id="5" name="Straight Connector 4"/>
          <p:cNvCxnSpPr/>
          <p:nvPr userDrawn="1"/>
        </p:nvCxnSpPr>
        <p:spPr>
          <a:xfrm>
            <a:off x="457200" y="1063229"/>
            <a:ext cx="82296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96752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8797018" cy="5354706"/>
          </a:xfrm>
          <a:prstGeom prst="rect">
            <a:avLst/>
          </a:prstGeom>
        </p:spPr>
      </p:pic>
      <p:sp>
        <p:nvSpPr>
          <p:cNvPr id="2" name="Title 1"/>
          <p:cNvSpPr>
            <a:spLocks noGrp="1"/>
          </p:cNvSpPr>
          <p:nvPr>
            <p:ph type="title"/>
          </p:nvPr>
        </p:nvSpPr>
        <p:spPr>
          <a:xfrm>
            <a:off x="722313" y="3305176"/>
            <a:ext cx="7772400" cy="1021556"/>
          </a:xfrm>
        </p:spPr>
        <p:txBody>
          <a:bodyPr anchor="t">
            <a:noAutofit/>
          </a:bodyPr>
          <a:lstStyle>
            <a:lvl1pPr algn="l">
              <a:defRPr sz="32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49827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1047750"/>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7741" y="1047750"/>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95654" cy="51435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9600" y="4400550"/>
            <a:ext cx="762000" cy="653716"/>
          </a:xfrm>
          <a:prstGeom prst="rect">
            <a:avLst/>
          </a:prstGeom>
        </p:spPr>
      </p:pic>
      <p:cxnSp>
        <p:nvCxnSpPr>
          <p:cNvPr id="9" name="Straight Connector 8"/>
          <p:cNvCxnSpPr/>
          <p:nvPr userDrawn="1"/>
        </p:nvCxnSpPr>
        <p:spPr>
          <a:xfrm>
            <a:off x="457200" y="1063229"/>
            <a:ext cx="82296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70734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95654" cy="5143500"/>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9600" y="4400550"/>
            <a:ext cx="762000" cy="653716"/>
          </a:xfrm>
          <a:prstGeom prst="rect">
            <a:avLst/>
          </a:prstGeom>
        </p:spPr>
      </p:pic>
      <p:cxnSp>
        <p:nvCxnSpPr>
          <p:cNvPr id="11" name="Straight Connector 10"/>
          <p:cNvCxnSpPr/>
          <p:nvPr userDrawn="1"/>
        </p:nvCxnSpPr>
        <p:spPr>
          <a:xfrm>
            <a:off x="457200" y="1063229"/>
            <a:ext cx="82296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97760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85750"/>
            <a:ext cx="8229600" cy="857250"/>
          </a:xfrm>
        </p:spPr>
        <p:txBody>
          <a:bodyPr/>
          <a:lstStyle>
            <a:lvl1pPr>
              <a:defRPr>
                <a:solidFill>
                  <a:schemeClr val="bg1"/>
                </a:solidFill>
              </a:defRPr>
            </a:lvl1pPr>
          </a:lstStyle>
          <a:p>
            <a:r>
              <a:rPr lang="en-US"/>
              <a:t>Click to edit Master 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333" y="0"/>
            <a:ext cx="9313333" cy="5238750"/>
          </a:xfrm>
          <a:prstGeom prst="rect">
            <a:avLst/>
          </a:prstGeom>
        </p:spPr>
      </p:pic>
    </p:spTree>
    <p:extLst>
      <p:ext uri="{BB962C8B-B14F-4D97-AF65-F5344CB8AC3E}">
        <p14:creationId xmlns:p14="http://schemas.microsoft.com/office/powerpoint/2010/main" val="3010376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95654" cy="51435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9600" y="4400550"/>
            <a:ext cx="762000" cy="653716"/>
          </a:xfrm>
          <a:prstGeom prst="rect">
            <a:avLst/>
          </a:prstGeom>
        </p:spPr>
      </p:pic>
    </p:spTree>
    <p:extLst>
      <p:ext uri="{BB962C8B-B14F-4D97-AF65-F5344CB8AC3E}">
        <p14:creationId xmlns:p14="http://schemas.microsoft.com/office/powerpoint/2010/main" val="4089966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95654" cy="51435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9600" y="4400550"/>
            <a:ext cx="762000" cy="653716"/>
          </a:xfrm>
          <a:prstGeom prst="rect">
            <a:avLst/>
          </a:prstGeom>
        </p:spPr>
      </p:pic>
    </p:spTree>
    <p:extLst>
      <p:ext uri="{BB962C8B-B14F-4D97-AF65-F5344CB8AC3E}">
        <p14:creationId xmlns:p14="http://schemas.microsoft.com/office/powerpoint/2010/main" val="1145473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F5F5F5"/>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CE79B1A-E972-4FBA-B4CB-DC6859765759}" type="datetimeFigureOut">
              <a:rPr lang="en-US" smtClean="0"/>
              <a:t>5/10/2022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95563DC-93D5-42C1-81C2-7C5DFFE53770}" type="slidenum">
              <a:rPr lang="en-US" smtClean="0"/>
              <a:t>‹#›</a:t>
            </a:fld>
            <a:endParaRPr lang="en-US"/>
          </a:p>
        </p:txBody>
      </p:sp>
    </p:spTree>
    <p:extLst>
      <p:ext uri="{BB962C8B-B14F-4D97-AF65-F5344CB8AC3E}">
        <p14:creationId xmlns:p14="http://schemas.microsoft.com/office/powerpoint/2010/main" val="2842397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Lst>
  <p:txStyles>
    <p:titleStyle>
      <a:lvl1pPr algn="ctr" defTabSz="914400" rtl="0" eaLnBrk="1" latinLnBrk="0" hangingPunct="1">
        <a:spcBef>
          <a:spcPct val="0"/>
        </a:spcBef>
        <a:buNone/>
        <a:defRPr sz="4400" kern="1200">
          <a:solidFill>
            <a:schemeClr val="accent2">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14/relationships/chartEx" Target="../charts/chartEx1.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customXml" Target="../ink/ink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customXml" Target="../ink/ink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14/relationships/chartEx" Target="../charts/chartEx2.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0647" y="1047750"/>
            <a:ext cx="6934200" cy="1407319"/>
          </a:xfrm>
        </p:spPr>
        <p:txBody>
          <a:bodyPr>
            <a:noAutofit/>
          </a:bodyPr>
          <a:lstStyle/>
          <a:p>
            <a:pPr algn="l"/>
            <a:r>
              <a:rPr lang="en-US" sz="2800" dirty="0"/>
              <a:t>Disproportionate Residence of Multiple Sclerosis Patients in Southeast Wisconsin: A Clue to Environmental Factors?</a:t>
            </a:r>
          </a:p>
        </p:txBody>
      </p:sp>
      <p:sp>
        <p:nvSpPr>
          <p:cNvPr id="3" name="Subtitle 2"/>
          <p:cNvSpPr>
            <a:spLocks noGrp="1"/>
          </p:cNvSpPr>
          <p:nvPr>
            <p:ph type="subTitle" idx="1"/>
          </p:nvPr>
        </p:nvSpPr>
        <p:spPr>
          <a:xfrm>
            <a:off x="533400" y="2876550"/>
            <a:ext cx="6553200" cy="1314450"/>
          </a:xfrm>
        </p:spPr>
        <p:txBody>
          <a:bodyPr>
            <a:normAutofit/>
          </a:bodyPr>
          <a:lstStyle/>
          <a:p>
            <a:pPr algn="l"/>
            <a:r>
              <a:rPr lang="en-US" sz="1200" dirty="0"/>
              <a:t>Mokshal H. Porwal, Aneri N. Shah, Samantha O’Dell, DeAnna </a:t>
            </a:r>
            <a:r>
              <a:rPr lang="en-US" sz="1200" dirty="0" err="1"/>
              <a:t>Finnessy</a:t>
            </a:r>
            <a:r>
              <a:rPr lang="en-US" sz="1200" dirty="0"/>
              <a:t>, Ahmed Z. Obeidat</a:t>
            </a:r>
          </a:p>
          <a:p>
            <a:pPr algn="l"/>
            <a:endParaRPr lang="en-US" sz="1200" dirty="0"/>
          </a:p>
          <a:p>
            <a:pPr algn="l"/>
            <a:r>
              <a:rPr lang="en-US" sz="1200" dirty="0"/>
              <a:t>Department of Neurology, Medical College of Wisconsin</a:t>
            </a:r>
          </a:p>
        </p:txBody>
      </p:sp>
      <p:pic>
        <p:nvPicPr>
          <p:cNvPr id="1026" name="Picture 2" descr="Home | Medical College of Wisconsin">
            <a:extLst>
              <a:ext uri="{FF2B5EF4-FFF2-40B4-BE49-F238E27FC236}">
                <a16:creationId xmlns:a16="http://schemas.microsoft.com/office/drawing/2014/main" id="{DA0760F9-FF4F-4900-AB41-65760FE153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019550"/>
            <a:ext cx="766763" cy="766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876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Demographics</a:t>
            </a:r>
          </a:p>
        </p:txBody>
      </p:sp>
      <p:pic>
        <p:nvPicPr>
          <p:cNvPr id="5" name="Picture 2" descr="Home | Medical College of Wisconsin">
            <a:extLst>
              <a:ext uri="{FF2B5EF4-FFF2-40B4-BE49-F238E27FC236}">
                <a16:creationId xmlns:a16="http://schemas.microsoft.com/office/drawing/2014/main" id="{EF0CC047-3717-4484-B4C7-9B21770C1D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318" y="4549447"/>
            <a:ext cx="538163" cy="5381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Chart 5">
            <a:extLst>
              <a:ext uri="{FF2B5EF4-FFF2-40B4-BE49-F238E27FC236}">
                <a16:creationId xmlns:a16="http://schemas.microsoft.com/office/drawing/2014/main" id="{8702280D-27DB-4F92-8B4B-3C4A159DAD33}"/>
              </a:ext>
            </a:extLst>
          </p:cNvPr>
          <p:cNvGraphicFramePr>
            <a:graphicFrameLocks/>
          </p:cNvGraphicFramePr>
          <p:nvPr>
            <p:extLst>
              <p:ext uri="{D42A27DB-BD31-4B8C-83A1-F6EECF244321}">
                <p14:modId xmlns:p14="http://schemas.microsoft.com/office/powerpoint/2010/main" val="3477993462"/>
              </p:ext>
            </p:extLst>
          </p:nvPr>
        </p:nvGraphicFramePr>
        <p:xfrm>
          <a:off x="4762500" y="1352550"/>
          <a:ext cx="4381500" cy="2590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66383AE9-6FD8-4000-9EA7-9CB95EA5E80B}"/>
              </a:ext>
            </a:extLst>
          </p:cNvPr>
          <p:cNvGraphicFramePr>
            <a:graphicFrameLocks/>
          </p:cNvGraphicFramePr>
          <p:nvPr>
            <p:extLst>
              <p:ext uri="{D42A27DB-BD31-4B8C-83A1-F6EECF244321}">
                <p14:modId xmlns:p14="http://schemas.microsoft.com/office/powerpoint/2010/main" val="997942216"/>
              </p:ext>
            </p:extLst>
          </p:nvPr>
        </p:nvGraphicFramePr>
        <p:xfrm>
          <a:off x="571500" y="1352550"/>
          <a:ext cx="4016375" cy="25908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29215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2400" dirty="0"/>
              <a:t>Twenty highest MS cases by ZIP codes within 100 kilometers of the MS center</a:t>
            </a:r>
          </a:p>
        </p:txBody>
      </p:sp>
      <p:pic>
        <p:nvPicPr>
          <p:cNvPr id="5" name="Picture 2" descr="Home | Medical College of Wisconsin">
            <a:extLst>
              <a:ext uri="{FF2B5EF4-FFF2-40B4-BE49-F238E27FC236}">
                <a16:creationId xmlns:a16="http://schemas.microsoft.com/office/drawing/2014/main" id="{57D2E9DD-C51E-4223-9B4F-A869D210E0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318" y="4549447"/>
            <a:ext cx="538163" cy="5381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e 11">
            <a:extLst>
              <a:ext uri="{FF2B5EF4-FFF2-40B4-BE49-F238E27FC236}">
                <a16:creationId xmlns:a16="http://schemas.microsoft.com/office/drawing/2014/main" id="{EA92065B-C006-B207-614D-B8A0665DA279}"/>
              </a:ext>
            </a:extLst>
          </p:cNvPr>
          <p:cNvGraphicFramePr>
            <a:graphicFrameLocks noGrp="1"/>
          </p:cNvGraphicFramePr>
          <p:nvPr>
            <p:extLst>
              <p:ext uri="{D42A27DB-BD31-4B8C-83A1-F6EECF244321}">
                <p14:modId xmlns:p14="http://schemas.microsoft.com/office/powerpoint/2010/main" val="574446958"/>
              </p:ext>
            </p:extLst>
          </p:nvPr>
        </p:nvGraphicFramePr>
        <p:xfrm>
          <a:off x="762000" y="1123950"/>
          <a:ext cx="8077200" cy="3394329"/>
        </p:xfrm>
        <a:graphic>
          <a:graphicData uri="http://schemas.openxmlformats.org/drawingml/2006/table">
            <a:tbl>
              <a:tblPr firstRow="1" firstCol="1" bandRow="1"/>
              <a:tblGrid>
                <a:gridCol w="1691177">
                  <a:extLst>
                    <a:ext uri="{9D8B030D-6E8A-4147-A177-3AD203B41FA5}">
                      <a16:colId xmlns:a16="http://schemas.microsoft.com/office/drawing/2014/main" val="1449079472"/>
                    </a:ext>
                  </a:extLst>
                </a:gridCol>
                <a:gridCol w="1355771">
                  <a:extLst>
                    <a:ext uri="{9D8B030D-6E8A-4147-A177-3AD203B41FA5}">
                      <a16:colId xmlns:a16="http://schemas.microsoft.com/office/drawing/2014/main" val="1438264127"/>
                    </a:ext>
                  </a:extLst>
                </a:gridCol>
                <a:gridCol w="798981">
                  <a:extLst>
                    <a:ext uri="{9D8B030D-6E8A-4147-A177-3AD203B41FA5}">
                      <a16:colId xmlns:a16="http://schemas.microsoft.com/office/drawing/2014/main" val="750125559"/>
                    </a:ext>
                  </a:extLst>
                </a:gridCol>
                <a:gridCol w="1315823">
                  <a:extLst>
                    <a:ext uri="{9D8B030D-6E8A-4147-A177-3AD203B41FA5}">
                      <a16:colId xmlns:a16="http://schemas.microsoft.com/office/drawing/2014/main" val="1664484944"/>
                    </a:ext>
                  </a:extLst>
                </a:gridCol>
                <a:gridCol w="930479">
                  <a:extLst>
                    <a:ext uri="{9D8B030D-6E8A-4147-A177-3AD203B41FA5}">
                      <a16:colId xmlns:a16="http://schemas.microsoft.com/office/drawing/2014/main" val="1597006374"/>
                    </a:ext>
                  </a:extLst>
                </a:gridCol>
                <a:gridCol w="989571">
                  <a:extLst>
                    <a:ext uri="{9D8B030D-6E8A-4147-A177-3AD203B41FA5}">
                      <a16:colId xmlns:a16="http://schemas.microsoft.com/office/drawing/2014/main" val="1367331384"/>
                    </a:ext>
                  </a:extLst>
                </a:gridCol>
                <a:gridCol w="995398">
                  <a:extLst>
                    <a:ext uri="{9D8B030D-6E8A-4147-A177-3AD203B41FA5}">
                      <a16:colId xmlns:a16="http://schemas.microsoft.com/office/drawing/2014/main" val="1463242573"/>
                    </a:ext>
                  </a:extLst>
                </a:gridCol>
              </a:tblGrid>
              <a:tr h="0">
                <a:tc>
                  <a:txBody>
                    <a:bodyPr/>
                    <a:lstStyle/>
                    <a:p>
                      <a:pPr marL="0" marR="0" algn="l">
                        <a:lnSpc>
                          <a:spcPct val="107000"/>
                        </a:lnSpc>
                        <a:spcBef>
                          <a:spcPts val="0"/>
                        </a:spcBef>
                        <a:spcAft>
                          <a:spcPts val="0"/>
                        </a:spcAft>
                      </a:pPr>
                      <a:r>
                        <a:rPr lang="en-CA" sz="1000" dirty="0">
                          <a:solidFill>
                            <a:srgbClr val="FFFFFF"/>
                          </a:solidFill>
                          <a:effectLst/>
                          <a:latin typeface="+mn-lt"/>
                          <a:ea typeface="Times New Roman" panose="02020603050405020304" pitchFamily="18" charset="0"/>
                          <a:cs typeface="Times New Roman" panose="02020603050405020304" pitchFamily="18" charset="0"/>
                        </a:rPr>
                        <a:t>County</a:t>
                      </a:r>
                      <a:endParaRPr lang="en-US" sz="1000" dirty="0">
                        <a:effectLst/>
                        <a:latin typeface="+mn-lt"/>
                        <a:ea typeface="Calibri" panose="020F0502020204030204" pitchFamily="34" charset="0"/>
                        <a:cs typeface="Times New Roman" panose="02020603050405020304" pitchFamily="18" charset="0"/>
                      </a:endParaRPr>
                    </a:p>
                  </a:txBody>
                  <a:tcPr marL="34850" marR="3485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l">
                        <a:lnSpc>
                          <a:spcPct val="107000"/>
                        </a:lnSpc>
                        <a:spcBef>
                          <a:spcPts val="0"/>
                        </a:spcBef>
                        <a:spcAft>
                          <a:spcPts val="0"/>
                        </a:spcAft>
                      </a:pPr>
                      <a:r>
                        <a:rPr lang="en-CA" sz="1000">
                          <a:solidFill>
                            <a:srgbClr val="FFFFFF"/>
                          </a:solidFill>
                          <a:effectLst/>
                          <a:latin typeface="+mn-lt"/>
                          <a:ea typeface="Times New Roman" panose="02020603050405020304" pitchFamily="18" charset="0"/>
                          <a:cs typeface="Times New Roman" panose="02020603050405020304" pitchFamily="18" charset="0"/>
                        </a:rPr>
                        <a:t>City</a:t>
                      </a:r>
                      <a:endParaRPr lang="en-US" sz="1000">
                        <a:effectLst/>
                        <a:latin typeface="+mn-lt"/>
                        <a:ea typeface="Calibri" panose="020F0502020204030204" pitchFamily="34" charset="0"/>
                        <a:cs typeface="Times New Roman" panose="02020603050405020304" pitchFamily="18" charset="0"/>
                      </a:endParaRPr>
                    </a:p>
                  </a:txBody>
                  <a:tcPr marL="34850" marR="348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l">
                        <a:lnSpc>
                          <a:spcPct val="107000"/>
                        </a:lnSpc>
                        <a:spcBef>
                          <a:spcPts val="0"/>
                        </a:spcBef>
                        <a:spcAft>
                          <a:spcPts val="0"/>
                        </a:spcAft>
                      </a:pPr>
                      <a:r>
                        <a:rPr lang="en-CA" sz="1000">
                          <a:solidFill>
                            <a:srgbClr val="FFFFFF"/>
                          </a:solidFill>
                          <a:effectLst/>
                          <a:latin typeface="+mn-lt"/>
                          <a:ea typeface="Times New Roman" panose="02020603050405020304" pitchFamily="18" charset="0"/>
                          <a:cs typeface="Times New Roman" panose="02020603050405020304" pitchFamily="18" charset="0"/>
                        </a:rPr>
                        <a:t>Zip Code</a:t>
                      </a:r>
                      <a:endParaRPr lang="en-US" sz="1000">
                        <a:effectLst/>
                        <a:latin typeface="+mn-lt"/>
                        <a:ea typeface="Calibri" panose="020F0502020204030204" pitchFamily="34" charset="0"/>
                        <a:cs typeface="Times New Roman" panose="02020603050405020304" pitchFamily="18" charset="0"/>
                      </a:endParaRPr>
                    </a:p>
                  </a:txBody>
                  <a:tcPr marL="34850" marR="348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l">
                        <a:lnSpc>
                          <a:spcPct val="107000"/>
                        </a:lnSpc>
                        <a:spcBef>
                          <a:spcPts val="0"/>
                        </a:spcBef>
                        <a:spcAft>
                          <a:spcPts val="0"/>
                        </a:spcAft>
                      </a:pPr>
                      <a:r>
                        <a:rPr lang="en-CA" sz="1000">
                          <a:solidFill>
                            <a:srgbClr val="FFFFFF"/>
                          </a:solidFill>
                          <a:effectLst/>
                          <a:latin typeface="+mn-lt"/>
                          <a:ea typeface="Times New Roman" panose="02020603050405020304" pitchFamily="18" charset="0"/>
                          <a:cs typeface="Times New Roman" panose="02020603050405020304" pitchFamily="18" charset="0"/>
                        </a:rPr>
                        <a:t>Distance (KM)</a:t>
                      </a:r>
                      <a:endParaRPr lang="en-US" sz="1000">
                        <a:effectLst/>
                        <a:latin typeface="+mn-lt"/>
                        <a:ea typeface="Calibri" panose="020F0502020204030204" pitchFamily="34" charset="0"/>
                        <a:cs typeface="Times New Roman" panose="02020603050405020304" pitchFamily="18" charset="0"/>
                      </a:endParaRPr>
                    </a:p>
                  </a:txBody>
                  <a:tcPr marL="34850" marR="348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l">
                        <a:lnSpc>
                          <a:spcPct val="107000"/>
                        </a:lnSpc>
                        <a:spcBef>
                          <a:spcPts val="0"/>
                        </a:spcBef>
                        <a:spcAft>
                          <a:spcPts val="0"/>
                        </a:spcAft>
                      </a:pPr>
                      <a:r>
                        <a:rPr lang="en-CA" sz="1000">
                          <a:solidFill>
                            <a:srgbClr val="FFFFFF"/>
                          </a:solidFill>
                          <a:effectLst/>
                          <a:latin typeface="+mn-lt"/>
                          <a:ea typeface="Times New Roman" panose="02020603050405020304" pitchFamily="18" charset="0"/>
                          <a:cs typeface="Times New Roman" panose="02020603050405020304" pitchFamily="18" charset="0"/>
                        </a:rPr>
                        <a:t>Total MS</a:t>
                      </a:r>
                      <a:endParaRPr lang="en-US" sz="1000">
                        <a:effectLst/>
                        <a:latin typeface="+mn-lt"/>
                        <a:ea typeface="Calibri" panose="020F0502020204030204" pitchFamily="34" charset="0"/>
                        <a:cs typeface="Times New Roman" panose="02020603050405020304" pitchFamily="18" charset="0"/>
                      </a:endParaRPr>
                    </a:p>
                  </a:txBody>
                  <a:tcPr marL="34850" marR="348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l">
                        <a:lnSpc>
                          <a:spcPct val="107000"/>
                        </a:lnSpc>
                        <a:spcBef>
                          <a:spcPts val="0"/>
                        </a:spcBef>
                        <a:spcAft>
                          <a:spcPts val="0"/>
                        </a:spcAft>
                      </a:pPr>
                      <a:r>
                        <a:rPr lang="en-CA" sz="1000">
                          <a:solidFill>
                            <a:srgbClr val="FFFFFF"/>
                          </a:solidFill>
                          <a:effectLst/>
                          <a:latin typeface="+mn-lt"/>
                          <a:ea typeface="Times New Roman" panose="02020603050405020304" pitchFamily="18" charset="0"/>
                          <a:cs typeface="Times New Roman" panose="02020603050405020304" pitchFamily="18" charset="0"/>
                        </a:rPr>
                        <a:t>Population</a:t>
                      </a:r>
                      <a:endParaRPr lang="en-US" sz="1000">
                        <a:effectLst/>
                        <a:latin typeface="+mn-lt"/>
                        <a:ea typeface="Calibri" panose="020F0502020204030204" pitchFamily="34" charset="0"/>
                        <a:cs typeface="Times New Roman" panose="02020603050405020304" pitchFamily="18" charset="0"/>
                      </a:endParaRPr>
                    </a:p>
                  </a:txBody>
                  <a:tcPr marL="34850" marR="348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l">
                        <a:lnSpc>
                          <a:spcPct val="107000"/>
                        </a:lnSpc>
                        <a:spcBef>
                          <a:spcPts val="0"/>
                        </a:spcBef>
                        <a:spcAft>
                          <a:spcPts val="0"/>
                        </a:spcAft>
                      </a:pPr>
                      <a:r>
                        <a:rPr lang="en-CA" sz="1000" b="1" dirty="0">
                          <a:solidFill>
                            <a:srgbClr val="FFFFFF"/>
                          </a:solidFill>
                          <a:effectLst/>
                          <a:latin typeface="+mn-lt"/>
                          <a:ea typeface="Times New Roman" panose="02020603050405020304" pitchFamily="18" charset="0"/>
                          <a:cs typeface="Times New Roman" panose="02020603050405020304" pitchFamily="18" charset="0"/>
                        </a:rPr>
                        <a:t>MS per 100,000</a:t>
                      </a:r>
                      <a:endParaRPr lang="en-US" sz="1000" b="1" dirty="0">
                        <a:effectLst/>
                        <a:latin typeface="+mn-lt"/>
                        <a:ea typeface="Calibri" panose="020F0502020204030204" pitchFamily="34" charset="0"/>
                        <a:cs typeface="Times New Roman" panose="02020603050405020304" pitchFamily="18" charset="0"/>
                      </a:endParaRPr>
                    </a:p>
                  </a:txBody>
                  <a:tcPr marL="34850" marR="348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320266347"/>
                  </a:ext>
                </a:extLst>
              </a:tr>
              <a:tr h="0">
                <a:tc>
                  <a:txBody>
                    <a:bodyPr/>
                    <a:lstStyle/>
                    <a:p>
                      <a:pPr algn="l" fontAlgn="b"/>
                      <a:r>
                        <a:rPr lang="en-US" sz="1000" b="1" i="0" u="sng" strike="noStrike">
                          <a:solidFill>
                            <a:srgbClr val="000000"/>
                          </a:solidFill>
                          <a:effectLst/>
                          <a:latin typeface="Calibri" panose="020F0502020204030204" pitchFamily="34" charset="0"/>
                        </a:rPr>
                        <a:t>Washington County</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1" i="0" u="sng" strike="noStrike">
                          <a:solidFill>
                            <a:srgbClr val="000000"/>
                          </a:solidFill>
                          <a:effectLst/>
                          <a:latin typeface="Calibri" panose="020F0502020204030204" pitchFamily="34" charset="0"/>
                        </a:rPr>
                        <a:t>West Bend</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1" i="0" u="sng" strike="noStrike">
                          <a:solidFill>
                            <a:srgbClr val="000000"/>
                          </a:solidFill>
                          <a:effectLst/>
                          <a:latin typeface="Calibri" panose="020F0502020204030204" pitchFamily="34" charset="0"/>
                        </a:rPr>
                        <a:t>53095</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1" i="0" u="sng" strike="noStrike">
                          <a:solidFill>
                            <a:srgbClr val="000000"/>
                          </a:solidFill>
                          <a:effectLst/>
                          <a:latin typeface="Calibri" panose="020F0502020204030204" pitchFamily="34" charset="0"/>
                        </a:rPr>
                        <a:t>41</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1" i="0" u="sng" strike="noStrike">
                          <a:solidFill>
                            <a:srgbClr val="000000"/>
                          </a:solidFill>
                          <a:effectLst/>
                          <a:latin typeface="Calibri" panose="020F0502020204030204" pitchFamily="34" charset="0"/>
                        </a:rPr>
                        <a:t>141</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1" i="0" u="sng" strike="noStrike">
                          <a:solidFill>
                            <a:srgbClr val="000000"/>
                          </a:solidFill>
                          <a:effectLst/>
                          <a:latin typeface="Calibri" panose="020F0502020204030204" pitchFamily="34" charset="0"/>
                        </a:rPr>
                        <a:t>27587</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1" i="0" u="sng" strike="noStrike" dirty="0">
                          <a:solidFill>
                            <a:srgbClr val="000000"/>
                          </a:solidFill>
                          <a:effectLst/>
                          <a:latin typeface="Calibri" panose="020F0502020204030204" pitchFamily="34" charset="0"/>
                        </a:rPr>
                        <a:t>511</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2055715623"/>
                  </a:ext>
                </a:extLst>
              </a:tr>
              <a:tr h="0">
                <a:tc>
                  <a:txBody>
                    <a:bodyPr/>
                    <a:lstStyle/>
                    <a:p>
                      <a:pPr algn="l" fontAlgn="b"/>
                      <a:r>
                        <a:rPr lang="en-US" sz="1000" b="0" i="0" u="none" strike="noStrike">
                          <a:solidFill>
                            <a:srgbClr val="000000"/>
                          </a:solidFill>
                          <a:effectLst/>
                          <a:latin typeface="Calibri" panose="020F0502020204030204" pitchFamily="34" charset="0"/>
                        </a:rPr>
                        <a:t>Washington County</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West Bend</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53090</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46</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106</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21415</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495</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1112483162"/>
                  </a:ext>
                </a:extLst>
              </a:tr>
              <a:tr h="0">
                <a:tc>
                  <a:txBody>
                    <a:bodyPr/>
                    <a:lstStyle/>
                    <a:p>
                      <a:pPr algn="l" fontAlgn="b"/>
                      <a:r>
                        <a:rPr lang="en-US" sz="1000" b="1" i="0" u="sng" strike="noStrike" dirty="0">
                          <a:solidFill>
                            <a:srgbClr val="000000"/>
                          </a:solidFill>
                          <a:effectLst/>
                          <a:latin typeface="Calibri" panose="020F0502020204030204" pitchFamily="34" charset="0"/>
                        </a:rPr>
                        <a:t>Milwaukee County</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1" i="0" u="sng" strike="noStrike" dirty="0">
                          <a:solidFill>
                            <a:srgbClr val="000000"/>
                          </a:solidFill>
                          <a:effectLst/>
                          <a:latin typeface="Calibri" panose="020F0502020204030204" pitchFamily="34" charset="0"/>
                        </a:rPr>
                        <a:t>Milwaukee</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1" i="0" u="sng" strike="noStrike" dirty="0">
                          <a:solidFill>
                            <a:srgbClr val="000000"/>
                          </a:solidFill>
                          <a:effectLst/>
                          <a:latin typeface="Calibri" panose="020F0502020204030204" pitchFamily="34" charset="0"/>
                        </a:rPr>
                        <a:t>53226</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1" i="0" u="sng" strike="noStrike" dirty="0">
                          <a:solidFill>
                            <a:srgbClr val="000000"/>
                          </a:solidFill>
                          <a:effectLst/>
                          <a:latin typeface="Calibri" panose="020F0502020204030204" pitchFamily="34" charset="0"/>
                        </a:rPr>
                        <a:t>0</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1" i="0" u="sng" strike="noStrike" dirty="0">
                          <a:solidFill>
                            <a:srgbClr val="000000"/>
                          </a:solidFill>
                          <a:effectLst/>
                          <a:latin typeface="Calibri" panose="020F0502020204030204" pitchFamily="34" charset="0"/>
                        </a:rPr>
                        <a:t>93</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1" i="0" u="sng" strike="noStrike" dirty="0">
                          <a:solidFill>
                            <a:srgbClr val="000000"/>
                          </a:solidFill>
                          <a:effectLst/>
                          <a:latin typeface="Calibri" panose="020F0502020204030204" pitchFamily="34" charset="0"/>
                        </a:rPr>
                        <a:t>18907</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1" i="0" u="sng" strike="noStrike" dirty="0">
                          <a:solidFill>
                            <a:srgbClr val="000000"/>
                          </a:solidFill>
                          <a:effectLst/>
                          <a:latin typeface="Calibri" panose="020F0502020204030204" pitchFamily="34" charset="0"/>
                        </a:rPr>
                        <a:t>492</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4273437626"/>
                  </a:ext>
                </a:extLst>
              </a:tr>
              <a:tr h="0">
                <a:tc>
                  <a:txBody>
                    <a:bodyPr/>
                    <a:lstStyle/>
                    <a:p>
                      <a:pPr algn="l" fontAlgn="b"/>
                      <a:r>
                        <a:rPr lang="en-US" sz="1000" b="0" i="0" u="none" strike="noStrike">
                          <a:solidFill>
                            <a:srgbClr val="000000"/>
                          </a:solidFill>
                          <a:effectLst/>
                          <a:latin typeface="Calibri" panose="020F0502020204030204" pitchFamily="34" charset="0"/>
                        </a:rPr>
                        <a:t>Washington County</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Germantown</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53022</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20</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91</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19041</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478</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252269904"/>
                  </a:ext>
                </a:extLst>
              </a:tr>
              <a:tr h="0">
                <a:tc>
                  <a:txBody>
                    <a:bodyPr/>
                    <a:lstStyle/>
                    <a:p>
                      <a:pPr algn="l" fontAlgn="b"/>
                      <a:r>
                        <a:rPr lang="en-US" sz="1000" b="0" i="0" u="none" strike="noStrike">
                          <a:solidFill>
                            <a:srgbClr val="000000"/>
                          </a:solidFill>
                          <a:effectLst/>
                          <a:latin typeface="Calibri" panose="020F0502020204030204" pitchFamily="34" charset="0"/>
                        </a:rPr>
                        <a:t>Milwaukee County</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Milwaukee</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53223</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14</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132</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28596</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462</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2272104974"/>
                  </a:ext>
                </a:extLst>
              </a:tr>
              <a:tr h="0">
                <a:tc>
                  <a:txBody>
                    <a:bodyPr/>
                    <a:lstStyle/>
                    <a:p>
                      <a:pPr algn="l" fontAlgn="b"/>
                      <a:r>
                        <a:rPr lang="en-US" sz="1000" b="0" i="0" u="none" strike="noStrike">
                          <a:solidFill>
                            <a:srgbClr val="000000"/>
                          </a:solidFill>
                          <a:effectLst/>
                          <a:latin typeface="Calibri" panose="020F0502020204030204" pitchFamily="34" charset="0"/>
                        </a:rPr>
                        <a:t>Waukesha</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Menomonee Falls</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53051</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13</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161</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36806</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437</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2301974189"/>
                  </a:ext>
                </a:extLst>
              </a:tr>
              <a:tr h="0">
                <a:tc>
                  <a:txBody>
                    <a:bodyPr/>
                    <a:lstStyle/>
                    <a:p>
                      <a:pPr algn="l" fontAlgn="b"/>
                      <a:r>
                        <a:rPr lang="en-US" sz="1000" b="0" i="0" u="none" strike="noStrike">
                          <a:solidFill>
                            <a:srgbClr val="000000"/>
                          </a:solidFill>
                          <a:effectLst/>
                          <a:latin typeface="Calibri" panose="020F0502020204030204" pitchFamily="34" charset="0"/>
                        </a:rPr>
                        <a:t>Milwaukee County</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Milwaukee</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53213</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3</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119</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27573</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432</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168293814"/>
                  </a:ext>
                </a:extLst>
              </a:tr>
              <a:tr h="0">
                <a:tc>
                  <a:txBody>
                    <a:bodyPr/>
                    <a:lstStyle/>
                    <a:p>
                      <a:pPr algn="l" fontAlgn="b"/>
                      <a:r>
                        <a:rPr lang="en-US" sz="1000" b="0" i="0" u="none" strike="noStrike">
                          <a:solidFill>
                            <a:srgbClr val="000000"/>
                          </a:solidFill>
                          <a:effectLst/>
                          <a:latin typeface="Calibri" panose="020F0502020204030204" pitchFamily="34" charset="0"/>
                        </a:rPr>
                        <a:t>Milwaukee County</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Milwaukee</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53222</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4</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110</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26509</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415</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624466170"/>
                  </a:ext>
                </a:extLst>
              </a:tr>
              <a:tr h="0">
                <a:tc>
                  <a:txBody>
                    <a:bodyPr/>
                    <a:lstStyle/>
                    <a:p>
                      <a:pPr algn="l" fontAlgn="b"/>
                      <a:r>
                        <a:rPr lang="en-US" sz="1000" b="0" i="0" u="none" strike="noStrike">
                          <a:solidFill>
                            <a:srgbClr val="000000"/>
                          </a:solidFill>
                          <a:effectLst/>
                          <a:latin typeface="Calibri" panose="020F0502020204030204" pitchFamily="34" charset="0"/>
                        </a:rPr>
                        <a:t>Milwaukee County</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Milwaukee</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53225</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7</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106</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26840</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395</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2035035510"/>
                  </a:ext>
                </a:extLst>
              </a:tr>
              <a:tr h="0">
                <a:tc>
                  <a:txBody>
                    <a:bodyPr/>
                    <a:lstStyle/>
                    <a:p>
                      <a:pPr algn="l" fontAlgn="b"/>
                      <a:r>
                        <a:rPr lang="en-US" sz="1000" b="0" i="0" u="none" strike="noStrike">
                          <a:solidFill>
                            <a:srgbClr val="000000"/>
                          </a:solidFill>
                          <a:effectLst/>
                          <a:latin typeface="Calibri" panose="020F0502020204030204" pitchFamily="34" charset="0"/>
                        </a:rPr>
                        <a:t>Milwaukee County</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Milwaukee</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53214</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4</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132</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35460</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372</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661000990"/>
                  </a:ext>
                </a:extLst>
              </a:tr>
              <a:tr h="0">
                <a:tc>
                  <a:txBody>
                    <a:bodyPr/>
                    <a:lstStyle/>
                    <a:p>
                      <a:pPr algn="l" fontAlgn="b"/>
                      <a:r>
                        <a:rPr lang="en-US" sz="1000" b="0" i="0" u="none" strike="noStrike">
                          <a:solidFill>
                            <a:srgbClr val="000000"/>
                          </a:solidFill>
                          <a:effectLst/>
                          <a:latin typeface="Calibri" panose="020F0502020204030204" pitchFamily="34" charset="0"/>
                        </a:rPr>
                        <a:t>Waukesha</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New Berlin</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53151</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9</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111</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31360</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354</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2541865383"/>
                  </a:ext>
                </a:extLst>
              </a:tr>
              <a:tr h="0">
                <a:tc>
                  <a:txBody>
                    <a:bodyPr/>
                    <a:lstStyle/>
                    <a:p>
                      <a:pPr algn="l" fontAlgn="b"/>
                      <a:r>
                        <a:rPr lang="en-US" sz="1000" b="0" i="0" u="none" strike="noStrike">
                          <a:solidFill>
                            <a:srgbClr val="000000"/>
                          </a:solidFill>
                          <a:effectLst/>
                          <a:latin typeface="Calibri" panose="020F0502020204030204" pitchFamily="34" charset="0"/>
                        </a:rPr>
                        <a:t>Waukesha</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Muskego</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53150</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18</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88</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25622</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343</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3073246142"/>
                  </a:ext>
                </a:extLst>
              </a:tr>
              <a:tr h="0">
                <a:tc>
                  <a:txBody>
                    <a:bodyPr/>
                    <a:lstStyle/>
                    <a:p>
                      <a:pPr algn="l" fontAlgn="b"/>
                      <a:r>
                        <a:rPr lang="en-US" sz="1000" b="0" i="0" u="none" strike="noStrike">
                          <a:solidFill>
                            <a:srgbClr val="000000"/>
                          </a:solidFill>
                          <a:effectLst/>
                          <a:latin typeface="Calibri" panose="020F0502020204030204" pitchFamily="34" charset="0"/>
                        </a:rPr>
                        <a:t>Milwaukee County</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Milwaukee</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53209</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11</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152</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46008</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330</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658610510"/>
                  </a:ext>
                </a:extLst>
              </a:tr>
              <a:tr h="0">
                <a:tc>
                  <a:txBody>
                    <a:bodyPr/>
                    <a:lstStyle/>
                    <a:p>
                      <a:pPr algn="l" fontAlgn="b"/>
                      <a:r>
                        <a:rPr lang="en-US" sz="1000" b="0" i="0" u="none" strike="noStrike">
                          <a:solidFill>
                            <a:srgbClr val="000000"/>
                          </a:solidFill>
                          <a:effectLst/>
                          <a:latin typeface="Calibri" panose="020F0502020204030204" pitchFamily="34" charset="0"/>
                        </a:rPr>
                        <a:t>Milwaukee County</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Milwaukee</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53217</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15</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93</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29184</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319</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4095257170"/>
                  </a:ext>
                </a:extLst>
              </a:tr>
              <a:tr h="0">
                <a:tc>
                  <a:txBody>
                    <a:bodyPr/>
                    <a:lstStyle/>
                    <a:p>
                      <a:pPr algn="l" fontAlgn="b"/>
                      <a:r>
                        <a:rPr lang="en-US" sz="1000" b="0" i="0" u="none" strike="noStrike">
                          <a:solidFill>
                            <a:srgbClr val="000000"/>
                          </a:solidFill>
                          <a:effectLst/>
                          <a:latin typeface="Calibri" panose="020F0502020204030204" pitchFamily="34" charset="0"/>
                        </a:rPr>
                        <a:t>Milwaukee County</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Milwaukee</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53216</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7</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100</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34313</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291</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1497722971"/>
                  </a:ext>
                </a:extLst>
              </a:tr>
              <a:tr h="0">
                <a:tc>
                  <a:txBody>
                    <a:bodyPr/>
                    <a:lstStyle/>
                    <a:p>
                      <a:pPr algn="l" fontAlgn="b"/>
                      <a:r>
                        <a:rPr lang="en-US" sz="1000" b="0" i="0" u="none" strike="noStrike">
                          <a:solidFill>
                            <a:srgbClr val="000000"/>
                          </a:solidFill>
                          <a:effectLst/>
                          <a:latin typeface="Calibri" panose="020F0502020204030204" pitchFamily="34" charset="0"/>
                        </a:rPr>
                        <a:t>Milwaukee County</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Milwaukee</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53218</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8</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121</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42780</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283</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918707651"/>
                  </a:ext>
                </a:extLst>
              </a:tr>
              <a:tr h="0">
                <a:tc>
                  <a:txBody>
                    <a:bodyPr/>
                    <a:lstStyle/>
                    <a:p>
                      <a:pPr algn="l" fontAlgn="b"/>
                      <a:r>
                        <a:rPr lang="en-US" sz="1000" b="0" i="0" u="none" strike="noStrike">
                          <a:solidFill>
                            <a:srgbClr val="000000"/>
                          </a:solidFill>
                          <a:effectLst/>
                          <a:latin typeface="Calibri" panose="020F0502020204030204" pitchFamily="34" charset="0"/>
                        </a:rPr>
                        <a:t>Racine</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Racine</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53402</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37</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94</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33283</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282</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514975768"/>
                  </a:ext>
                </a:extLst>
              </a:tr>
              <a:tr h="0">
                <a:tc>
                  <a:txBody>
                    <a:bodyPr/>
                    <a:lstStyle/>
                    <a:p>
                      <a:pPr algn="l" fontAlgn="b"/>
                      <a:r>
                        <a:rPr lang="en-US" sz="1000" b="0" i="0" u="none" strike="noStrike">
                          <a:solidFill>
                            <a:srgbClr val="000000"/>
                          </a:solidFill>
                          <a:effectLst/>
                          <a:latin typeface="Calibri" panose="020F0502020204030204" pitchFamily="34" charset="0"/>
                        </a:rPr>
                        <a:t>Milwaukee County</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Oak Creek</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53154</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22</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101</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35843</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282</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4260018599"/>
                  </a:ext>
                </a:extLst>
              </a:tr>
              <a:tr h="0">
                <a:tc>
                  <a:txBody>
                    <a:bodyPr/>
                    <a:lstStyle/>
                    <a:p>
                      <a:pPr algn="l" fontAlgn="b"/>
                      <a:r>
                        <a:rPr lang="en-US" sz="1000" b="0" i="0" u="none" strike="noStrike">
                          <a:solidFill>
                            <a:srgbClr val="000000"/>
                          </a:solidFill>
                          <a:effectLst/>
                          <a:latin typeface="Calibri" panose="020F0502020204030204" pitchFamily="34" charset="0"/>
                        </a:rPr>
                        <a:t>Milwaukee County</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Milwaukee</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53219</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7</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96</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34418</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279</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85953124"/>
                  </a:ext>
                </a:extLst>
              </a:tr>
              <a:tr h="0">
                <a:tc>
                  <a:txBody>
                    <a:bodyPr/>
                    <a:lstStyle/>
                    <a:p>
                      <a:pPr algn="l" fontAlgn="b"/>
                      <a:r>
                        <a:rPr lang="en-US" sz="1000" b="0" i="0" u="none" strike="noStrike">
                          <a:solidFill>
                            <a:srgbClr val="000000"/>
                          </a:solidFill>
                          <a:effectLst/>
                          <a:latin typeface="Calibri" panose="020F0502020204030204" pitchFamily="34" charset="0"/>
                        </a:rPr>
                        <a:t>Milwaukee County</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Milwaukee</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53221</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13</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96</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40209</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239</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1981204497"/>
                  </a:ext>
                </a:extLst>
              </a:tr>
            </a:tbl>
          </a:graphicData>
        </a:graphic>
      </p:graphicFrame>
      <p:cxnSp>
        <p:nvCxnSpPr>
          <p:cNvPr id="14" name="Straight Arrow Connector 13">
            <a:extLst>
              <a:ext uri="{FF2B5EF4-FFF2-40B4-BE49-F238E27FC236}">
                <a16:creationId xmlns:a16="http://schemas.microsoft.com/office/drawing/2014/main" id="{FE7CF5B0-DE9C-3F42-CA67-FF5E3C97AB90}"/>
              </a:ext>
            </a:extLst>
          </p:cNvPr>
          <p:cNvCxnSpPr>
            <a:cxnSpLocks/>
          </p:cNvCxnSpPr>
          <p:nvPr/>
        </p:nvCxnSpPr>
        <p:spPr>
          <a:xfrm flipH="1" flipV="1">
            <a:off x="1905000" y="1733550"/>
            <a:ext cx="381000" cy="2971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A65C6CDC-F060-A57A-F564-4C56C45AE5FC}"/>
              </a:ext>
            </a:extLst>
          </p:cNvPr>
          <p:cNvSpPr txBox="1"/>
          <p:nvPr/>
        </p:nvSpPr>
        <p:spPr>
          <a:xfrm>
            <a:off x="1371600" y="4629150"/>
            <a:ext cx="2291974" cy="369332"/>
          </a:xfrm>
          <a:prstGeom prst="rect">
            <a:avLst/>
          </a:prstGeom>
          <a:noFill/>
        </p:spPr>
        <p:txBody>
          <a:bodyPr wrap="square" rtlCol="0">
            <a:spAutoFit/>
          </a:bodyPr>
          <a:lstStyle/>
          <a:p>
            <a:r>
              <a:rPr lang="en-US" dirty="0"/>
              <a:t>Location of MS center</a:t>
            </a:r>
          </a:p>
        </p:txBody>
      </p:sp>
      <p:cxnSp>
        <p:nvCxnSpPr>
          <p:cNvPr id="17" name="Straight Arrow Connector 16">
            <a:extLst>
              <a:ext uri="{FF2B5EF4-FFF2-40B4-BE49-F238E27FC236}">
                <a16:creationId xmlns:a16="http://schemas.microsoft.com/office/drawing/2014/main" id="{47AA12BE-D270-649B-9EA1-A4BA8BB359D7}"/>
              </a:ext>
            </a:extLst>
          </p:cNvPr>
          <p:cNvCxnSpPr>
            <a:cxnSpLocks/>
          </p:cNvCxnSpPr>
          <p:nvPr/>
        </p:nvCxnSpPr>
        <p:spPr>
          <a:xfrm flipH="1" flipV="1">
            <a:off x="4191000" y="1352550"/>
            <a:ext cx="381000" cy="3352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5CACC207-75B5-92C6-160C-22F0A0B687F5}"/>
              </a:ext>
            </a:extLst>
          </p:cNvPr>
          <p:cNvSpPr txBox="1"/>
          <p:nvPr/>
        </p:nvSpPr>
        <p:spPr>
          <a:xfrm>
            <a:off x="3581400" y="4640580"/>
            <a:ext cx="2940228" cy="369332"/>
          </a:xfrm>
          <a:prstGeom prst="rect">
            <a:avLst/>
          </a:prstGeom>
          <a:noFill/>
        </p:spPr>
        <p:txBody>
          <a:bodyPr wrap="none" rtlCol="0">
            <a:spAutoFit/>
          </a:bodyPr>
          <a:lstStyle/>
          <a:p>
            <a:r>
              <a:rPr lang="en-US" dirty="0"/>
              <a:t>Location of aluminum factory</a:t>
            </a:r>
          </a:p>
        </p:txBody>
      </p:sp>
    </p:spTree>
    <p:extLst>
      <p:ext uri="{BB962C8B-B14F-4D97-AF65-F5344CB8AC3E}">
        <p14:creationId xmlns:p14="http://schemas.microsoft.com/office/powerpoint/2010/main" val="387994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Density of MS (within 100km)</a:t>
            </a:r>
          </a:p>
        </p:txBody>
      </p:sp>
      <p:pic>
        <p:nvPicPr>
          <p:cNvPr id="6" name="Picture 2" descr="Home | Medical College of Wisconsin">
            <a:extLst>
              <a:ext uri="{FF2B5EF4-FFF2-40B4-BE49-F238E27FC236}">
                <a16:creationId xmlns:a16="http://schemas.microsoft.com/office/drawing/2014/main" id="{136EC144-9C43-4627-AE56-54849207E7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318" y="4549447"/>
            <a:ext cx="538163" cy="53816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cx6="http://schemas.microsoft.com/office/drawing/2016/5/12/chartex" xmlns="" Requires="cx6">
          <p:graphicFrame>
            <p:nvGraphicFramePr>
              <p:cNvPr id="12" name="Chart 11">
                <a:extLst>
                  <a:ext uri="{FF2B5EF4-FFF2-40B4-BE49-F238E27FC236}">
                    <a16:creationId xmlns:a16="http://schemas.microsoft.com/office/drawing/2014/main" id="{56D2E2DD-1423-4715-BF94-C4556EE09CEF}"/>
                  </a:ext>
                </a:extLst>
              </p:cNvPr>
              <p:cNvGraphicFramePr/>
              <p:nvPr>
                <p:extLst>
                  <p:ext uri="{D42A27DB-BD31-4B8C-83A1-F6EECF244321}">
                    <p14:modId xmlns:p14="http://schemas.microsoft.com/office/powerpoint/2010/main" val="2263381603"/>
                  </p:ext>
                </p:extLst>
              </p:nvPr>
            </p:nvGraphicFramePr>
            <p:xfrm>
              <a:off x="938212" y="1138169"/>
              <a:ext cx="7824788" cy="4024381"/>
            </p:xfrm>
            <a:graphic>
              <a:graphicData uri="http://schemas.microsoft.com/office/drawing/2014/chartex">
                <cx:chart xmlns:cx="http://schemas.microsoft.com/office/drawing/2014/chartex" xmlns:r="http://schemas.openxmlformats.org/officeDocument/2006/relationships" r:id="rId4"/>
              </a:graphicData>
            </a:graphic>
          </p:graphicFrame>
        </mc:Choice>
        <mc:Fallback>
          <p:pic>
            <p:nvPicPr>
              <p:cNvPr id="12" name="Chart 11">
                <a:extLst>
                  <a:ext uri="{FF2B5EF4-FFF2-40B4-BE49-F238E27FC236}">
                    <a16:creationId xmlns:a16="http://schemas.microsoft.com/office/drawing/2014/main" id="{56D2E2DD-1423-4715-BF94-C4556EE09CEF}"/>
                  </a:ext>
                </a:extLst>
              </p:cNvPr>
              <p:cNvPicPr>
                <a:picLocks noGrp="1" noRot="1" noChangeAspect="1" noMove="1" noResize="1" noEditPoints="1" noAdjustHandles="1" noChangeArrowheads="1" noChangeShapeType="1"/>
              </p:cNvPicPr>
              <p:nvPr/>
            </p:nvPicPr>
            <p:blipFill>
              <a:blip r:embed="rId5"/>
              <a:stretch>
                <a:fillRect/>
              </a:stretch>
            </p:blipFill>
            <p:spPr>
              <a:xfrm>
                <a:off x="938212" y="1138169"/>
                <a:ext cx="7824788" cy="4024381"/>
              </a:xfrm>
              <a:prstGeom prst="rect">
                <a:avLst/>
              </a:prstGeom>
            </p:spPr>
          </p:pic>
        </mc:Fallback>
      </mc:AlternateContent>
    </p:spTree>
    <p:extLst>
      <p:ext uri="{BB962C8B-B14F-4D97-AF65-F5344CB8AC3E}">
        <p14:creationId xmlns:p14="http://schemas.microsoft.com/office/powerpoint/2010/main" val="3168094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Density of MS (within 100km)</a:t>
            </a:r>
          </a:p>
        </p:txBody>
      </p:sp>
      <p:pic>
        <p:nvPicPr>
          <p:cNvPr id="6" name="Picture 2" descr="Home | Medical College of Wisconsin">
            <a:extLst>
              <a:ext uri="{FF2B5EF4-FFF2-40B4-BE49-F238E27FC236}">
                <a16:creationId xmlns:a16="http://schemas.microsoft.com/office/drawing/2014/main" id="{136EC144-9C43-4627-AE56-54849207E7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318" y="4549447"/>
            <a:ext cx="538163" cy="5381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silhouette&#10;&#10;Description automatically generated">
            <a:extLst>
              <a:ext uri="{FF2B5EF4-FFF2-40B4-BE49-F238E27FC236}">
                <a16:creationId xmlns:a16="http://schemas.microsoft.com/office/drawing/2014/main" id="{9CBAF4B3-EE1E-BB64-1F80-5EFA5451727C}"/>
              </a:ext>
            </a:extLst>
          </p:cNvPr>
          <p:cNvPicPr>
            <a:picLocks noChangeAspect="1"/>
          </p:cNvPicPr>
          <p:nvPr/>
        </p:nvPicPr>
        <p:blipFill rotWithShape="1">
          <a:blip r:embed="rId4">
            <a:extLst>
              <a:ext uri="{28A0092B-C50C-407E-A947-70E740481C1C}">
                <a14:useLocalDpi xmlns:a14="http://schemas.microsoft.com/office/drawing/2010/main" val="0"/>
              </a:ext>
            </a:extLst>
          </a:blip>
          <a:srcRect l="32941" t="62227" r="29338"/>
          <a:stretch/>
        </p:blipFill>
        <p:spPr>
          <a:xfrm>
            <a:off x="457200" y="1276350"/>
            <a:ext cx="7543800" cy="3886200"/>
          </a:xfrm>
          <a:prstGeom prst="rect">
            <a:avLst/>
          </a:prstGeom>
        </p:spPr>
      </p:pic>
      <p:cxnSp>
        <p:nvCxnSpPr>
          <p:cNvPr id="9" name="Straight Arrow Connector 8">
            <a:extLst>
              <a:ext uri="{FF2B5EF4-FFF2-40B4-BE49-F238E27FC236}">
                <a16:creationId xmlns:a16="http://schemas.microsoft.com/office/drawing/2014/main" id="{6D033565-831A-97D6-39CB-C72AD4765F91}"/>
              </a:ext>
            </a:extLst>
          </p:cNvPr>
          <p:cNvCxnSpPr>
            <a:cxnSpLocks/>
          </p:cNvCxnSpPr>
          <p:nvPr/>
        </p:nvCxnSpPr>
        <p:spPr>
          <a:xfrm flipV="1">
            <a:off x="6324600" y="2724150"/>
            <a:ext cx="129540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5077C3D4-0332-DA13-5B93-47D78D2B3D6C}"/>
              </a:ext>
            </a:extLst>
          </p:cNvPr>
          <p:cNvCxnSpPr/>
          <p:nvPr/>
        </p:nvCxnSpPr>
        <p:spPr>
          <a:xfrm flipV="1">
            <a:off x="6583680" y="3546842"/>
            <a:ext cx="1066800" cy="304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aphicFrame>
        <p:nvGraphicFramePr>
          <p:cNvPr id="13" name="Table 12">
            <a:extLst>
              <a:ext uri="{FF2B5EF4-FFF2-40B4-BE49-F238E27FC236}">
                <a16:creationId xmlns:a16="http://schemas.microsoft.com/office/drawing/2014/main" id="{4D1778A6-4CE9-1600-9091-9E577A1F5EB7}"/>
              </a:ext>
            </a:extLst>
          </p:cNvPr>
          <p:cNvGraphicFramePr>
            <a:graphicFrameLocks noGrp="1"/>
          </p:cNvGraphicFramePr>
          <p:nvPr>
            <p:extLst>
              <p:ext uri="{D42A27DB-BD31-4B8C-83A1-F6EECF244321}">
                <p14:modId xmlns:p14="http://schemas.microsoft.com/office/powerpoint/2010/main" val="652283974"/>
              </p:ext>
            </p:extLst>
          </p:nvPr>
        </p:nvGraphicFramePr>
        <p:xfrm>
          <a:off x="478631" y="2244520"/>
          <a:ext cx="3704510" cy="1607122"/>
        </p:xfrm>
        <a:graphic>
          <a:graphicData uri="http://schemas.openxmlformats.org/drawingml/2006/table">
            <a:tbl>
              <a:tblPr firstRow="1" firstCol="1" bandRow="1"/>
              <a:tblGrid>
                <a:gridCol w="947261">
                  <a:extLst>
                    <a:ext uri="{9D8B030D-6E8A-4147-A177-3AD203B41FA5}">
                      <a16:colId xmlns:a16="http://schemas.microsoft.com/office/drawing/2014/main" val="1438264127"/>
                    </a:ext>
                  </a:extLst>
                </a:gridCol>
                <a:gridCol w="533400">
                  <a:extLst>
                    <a:ext uri="{9D8B030D-6E8A-4147-A177-3AD203B41FA5}">
                      <a16:colId xmlns:a16="http://schemas.microsoft.com/office/drawing/2014/main" val="750125559"/>
                    </a:ext>
                  </a:extLst>
                </a:gridCol>
                <a:gridCol w="762000">
                  <a:extLst>
                    <a:ext uri="{9D8B030D-6E8A-4147-A177-3AD203B41FA5}">
                      <a16:colId xmlns:a16="http://schemas.microsoft.com/office/drawing/2014/main" val="1664484944"/>
                    </a:ext>
                  </a:extLst>
                </a:gridCol>
                <a:gridCol w="609600">
                  <a:extLst>
                    <a:ext uri="{9D8B030D-6E8A-4147-A177-3AD203B41FA5}">
                      <a16:colId xmlns:a16="http://schemas.microsoft.com/office/drawing/2014/main" val="1597006374"/>
                    </a:ext>
                  </a:extLst>
                </a:gridCol>
                <a:gridCol w="852249">
                  <a:extLst>
                    <a:ext uri="{9D8B030D-6E8A-4147-A177-3AD203B41FA5}">
                      <a16:colId xmlns:a16="http://schemas.microsoft.com/office/drawing/2014/main" val="1463242573"/>
                    </a:ext>
                  </a:extLst>
                </a:gridCol>
              </a:tblGrid>
              <a:tr h="0">
                <a:tc>
                  <a:txBody>
                    <a:bodyPr/>
                    <a:lstStyle/>
                    <a:p>
                      <a:pPr marL="0" marR="0" algn="l">
                        <a:lnSpc>
                          <a:spcPct val="107000"/>
                        </a:lnSpc>
                        <a:spcBef>
                          <a:spcPts val="0"/>
                        </a:spcBef>
                        <a:spcAft>
                          <a:spcPts val="0"/>
                        </a:spcAft>
                      </a:pPr>
                      <a:r>
                        <a:rPr lang="en-CA" sz="900" b="1" dirty="0">
                          <a:solidFill>
                            <a:schemeClr val="bg1"/>
                          </a:solidFill>
                          <a:effectLst/>
                          <a:latin typeface="+mn-lt"/>
                          <a:ea typeface="Times New Roman" panose="02020603050405020304" pitchFamily="18" charset="0"/>
                          <a:cs typeface="Times New Roman" panose="02020603050405020304" pitchFamily="18" charset="0"/>
                        </a:rPr>
                        <a:t>City</a:t>
                      </a:r>
                      <a:endParaRPr lang="en-US" sz="900" b="1" dirty="0">
                        <a:solidFill>
                          <a:schemeClr val="bg1"/>
                        </a:solidFill>
                        <a:effectLst/>
                        <a:latin typeface="+mn-lt"/>
                        <a:ea typeface="Calibri" panose="020F0502020204030204" pitchFamily="34" charset="0"/>
                        <a:cs typeface="Times New Roman" panose="02020603050405020304" pitchFamily="18" charset="0"/>
                      </a:endParaRPr>
                    </a:p>
                  </a:txBody>
                  <a:tcPr marL="34850" marR="348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l">
                        <a:lnSpc>
                          <a:spcPct val="107000"/>
                        </a:lnSpc>
                        <a:spcBef>
                          <a:spcPts val="0"/>
                        </a:spcBef>
                        <a:spcAft>
                          <a:spcPts val="0"/>
                        </a:spcAft>
                      </a:pPr>
                      <a:r>
                        <a:rPr lang="en-CA" sz="900" b="1" dirty="0">
                          <a:solidFill>
                            <a:schemeClr val="bg1"/>
                          </a:solidFill>
                          <a:effectLst/>
                          <a:latin typeface="+mn-lt"/>
                          <a:ea typeface="Times New Roman" panose="02020603050405020304" pitchFamily="18" charset="0"/>
                          <a:cs typeface="Times New Roman" panose="02020603050405020304" pitchFamily="18" charset="0"/>
                        </a:rPr>
                        <a:t>Zip Code</a:t>
                      </a:r>
                      <a:endParaRPr lang="en-US" sz="900" b="1" dirty="0">
                        <a:solidFill>
                          <a:schemeClr val="bg1"/>
                        </a:solidFill>
                        <a:effectLst/>
                        <a:latin typeface="+mn-lt"/>
                        <a:ea typeface="Calibri" panose="020F0502020204030204" pitchFamily="34" charset="0"/>
                        <a:cs typeface="Times New Roman" panose="02020603050405020304" pitchFamily="18" charset="0"/>
                      </a:endParaRPr>
                    </a:p>
                  </a:txBody>
                  <a:tcPr marL="34850" marR="348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l">
                        <a:lnSpc>
                          <a:spcPct val="107000"/>
                        </a:lnSpc>
                        <a:spcBef>
                          <a:spcPts val="0"/>
                        </a:spcBef>
                        <a:spcAft>
                          <a:spcPts val="0"/>
                        </a:spcAft>
                      </a:pPr>
                      <a:r>
                        <a:rPr lang="en-CA" sz="900" b="1" dirty="0">
                          <a:solidFill>
                            <a:schemeClr val="bg1"/>
                          </a:solidFill>
                          <a:effectLst/>
                          <a:latin typeface="+mn-lt"/>
                          <a:ea typeface="Times New Roman" panose="02020603050405020304" pitchFamily="18" charset="0"/>
                          <a:cs typeface="Times New Roman" panose="02020603050405020304" pitchFamily="18" charset="0"/>
                        </a:rPr>
                        <a:t>Distance (KM)</a:t>
                      </a:r>
                      <a:endParaRPr lang="en-US" sz="900" b="1" dirty="0">
                        <a:solidFill>
                          <a:schemeClr val="bg1"/>
                        </a:solidFill>
                        <a:effectLst/>
                        <a:latin typeface="+mn-lt"/>
                        <a:ea typeface="Calibri" panose="020F0502020204030204" pitchFamily="34" charset="0"/>
                        <a:cs typeface="Times New Roman" panose="02020603050405020304" pitchFamily="18" charset="0"/>
                      </a:endParaRPr>
                    </a:p>
                  </a:txBody>
                  <a:tcPr marL="34850" marR="348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l">
                        <a:lnSpc>
                          <a:spcPct val="107000"/>
                        </a:lnSpc>
                        <a:spcBef>
                          <a:spcPts val="0"/>
                        </a:spcBef>
                        <a:spcAft>
                          <a:spcPts val="0"/>
                        </a:spcAft>
                      </a:pPr>
                      <a:r>
                        <a:rPr lang="en-CA" sz="900" b="1" dirty="0">
                          <a:solidFill>
                            <a:schemeClr val="bg1"/>
                          </a:solidFill>
                          <a:effectLst/>
                          <a:latin typeface="+mn-lt"/>
                          <a:ea typeface="Times New Roman" panose="02020603050405020304" pitchFamily="18" charset="0"/>
                          <a:cs typeface="Times New Roman" panose="02020603050405020304" pitchFamily="18" charset="0"/>
                        </a:rPr>
                        <a:t>Total MS</a:t>
                      </a:r>
                      <a:endParaRPr lang="en-US" sz="900" b="1" dirty="0">
                        <a:solidFill>
                          <a:schemeClr val="bg1"/>
                        </a:solidFill>
                        <a:effectLst/>
                        <a:latin typeface="+mn-lt"/>
                        <a:ea typeface="Calibri" panose="020F0502020204030204" pitchFamily="34" charset="0"/>
                        <a:cs typeface="Times New Roman" panose="02020603050405020304" pitchFamily="18" charset="0"/>
                      </a:endParaRPr>
                    </a:p>
                  </a:txBody>
                  <a:tcPr marL="34850" marR="348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l">
                        <a:lnSpc>
                          <a:spcPct val="107000"/>
                        </a:lnSpc>
                        <a:spcBef>
                          <a:spcPts val="0"/>
                        </a:spcBef>
                        <a:spcAft>
                          <a:spcPts val="0"/>
                        </a:spcAft>
                      </a:pPr>
                      <a:r>
                        <a:rPr lang="en-CA" sz="900" b="1" dirty="0">
                          <a:solidFill>
                            <a:schemeClr val="bg1"/>
                          </a:solidFill>
                          <a:effectLst/>
                          <a:latin typeface="+mn-lt"/>
                          <a:ea typeface="Times New Roman" panose="02020603050405020304" pitchFamily="18" charset="0"/>
                          <a:cs typeface="Times New Roman" panose="02020603050405020304" pitchFamily="18" charset="0"/>
                        </a:rPr>
                        <a:t>MS per 100,000</a:t>
                      </a:r>
                      <a:endParaRPr lang="en-US" sz="900" b="1" dirty="0">
                        <a:solidFill>
                          <a:schemeClr val="bg1"/>
                        </a:solidFill>
                        <a:effectLst/>
                        <a:latin typeface="+mn-lt"/>
                        <a:ea typeface="Calibri" panose="020F0502020204030204" pitchFamily="34" charset="0"/>
                        <a:cs typeface="Times New Roman" panose="02020603050405020304" pitchFamily="18" charset="0"/>
                      </a:endParaRPr>
                    </a:p>
                  </a:txBody>
                  <a:tcPr marL="34850" marR="348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320266347"/>
                  </a:ext>
                </a:extLst>
              </a:tr>
              <a:tr h="0">
                <a:tc>
                  <a:txBody>
                    <a:bodyPr/>
                    <a:lstStyle/>
                    <a:p>
                      <a:pPr algn="l" fontAlgn="b"/>
                      <a:r>
                        <a:rPr lang="en-US" sz="900" b="1" i="0" u="sng" strike="noStrike" dirty="0">
                          <a:solidFill>
                            <a:srgbClr val="000000"/>
                          </a:solidFill>
                          <a:effectLst/>
                          <a:latin typeface="Calibri" panose="020F0502020204030204" pitchFamily="34" charset="0"/>
                        </a:rPr>
                        <a:t>West Bend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1" i="0" u="sng" strike="noStrike">
                          <a:solidFill>
                            <a:srgbClr val="000000"/>
                          </a:solidFill>
                          <a:effectLst/>
                          <a:latin typeface="Calibri" panose="020F0502020204030204" pitchFamily="34" charset="0"/>
                        </a:rPr>
                        <a:t>53095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1" i="0" u="sng" strike="noStrike">
                          <a:solidFill>
                            <a:srgbClr val="000000"/>
                          </a:solidFill>
                          <a:effectLst/>
                          <a:latin typeface="Calibri" panose="020F0502020204030204" pitchFamily="34" charset="0"/>
                        </a:rPr>
                        <a:t>41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1" i="0" u="sng" strike="noStrike">
                          <a:solidFill>
                            <a:srgbClr val="000000"/>
                          </a:solidFill>
                          <a:effectLst/>
                          <a:latin typeface="Calibri" panose="020F0502020204030204" pitchFamily="34" charset="0"/>
                        </a:rPr>
                        <a:t>141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1" i="0" u="sng" strike="noStrike" dirty="0">
                          <a:solidFill>
                            <a:srgbClr val="000000"/>
                          </a:solidFill>
                          <a:effectLst/>
                          <a:latin typeface="Calibri" panose="020F0502020204030204" pitchFamily="34" charset="0"/>
                        </a:rPr>
                        <a:t>511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extLst>
                  <a:ext uri="{0D108BD9-81ED-4DB2-BD59-A6C34878D82A}">
                    <a16:rowId xmlns:a16="http://schemas.microsoft.com/office/drawing/2014/main" val="2055715623"/>
                  </a:ext>
                </a:extLst>
              </a:tr>
              <a:tr h="0">
                <a:tc>
                  <a:txBody>
                    <a:bodyPr/>
                    <a:lstStyle/>
                    <a:p>
                      <a:pPr algn="l" fontAlgn="b"/>
                      <a:r>
                        <a:rPr lang="en-US" sz="900" b="0" i="0" u="none" strike="noStrike" dirty="0">
                          <a:solidFill>
                            <a:srgbClr val="000000"/>
                          </a:solidFill>
                          <a:effectLst/>
                          <a:latin typeface="Calibri" panose="020F0502020204030204" pitchFamily="34" charset="0"/>
                        </a:rPr>
                        <a:t>West Bend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53090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46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106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495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extLst>
                  <a:ext uri="{0D108BD9-81ED-4DB2-BD59-A6C34878D82A}">
                    <a16:rowId xmlns:a16="http://schemas.microsoft.com/office/drawing/2014/main" val="1112483162"/>
                  </a:ext>
                </a:extLst>
              </a:tr>
              <a:tr h="0">
                <a:tc>
                  <a:txBody>
                    <a:bodyPr/>
                    <a:lstStyle/>
                    <a:p>
                      <a:pPr algn="l" fontAlgn="b"/>
                      <a:r>
                        <a:rPr lang="en-US" sz="900" b="1" i="0" u="sng" strike="noStrike" dirty="0">
                          <a:solidFill>
                            <a:srgbClr val="000000"/>
                          </a:solidFill>
                          <a:effectLst/>
                          <a:latin typeface="Calibri" panose="020F0502020204030204" pitchFamily="34" charset="0"/>
                        </a:rPr>
                        <a:t>Milwaukee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1" i="0" u="sng" strike="noStrike" dirty="0">
                          <a:solidFill>
                            <a:srgbClr val="000000"/>
                          </a:solidFill>
                          <a:effectLst/>
                          <a:latin typeface="Calibri" panose="020F0502020204030204" pitchFamily="34" charset="0"/>
                        </a:rPr>
                        <a:t>53226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1" i="0" u="sng" strike="noStrike" dirty="0">
                          <a:solidFill>
                            <a:srgbClr val="000000"/>
                          </a:solidFill>
                          <a:effectLst/>
                          <a:latin typeface="Calibri" panose="020F050202020403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1" i="0" u="sng" strike="noStrike" dirty="0">
                          <a:solidFill>
                            <a:srgbClr val="000000"/>
                          </a:solidFill>
                          <a:effectLst/>
                          <a:latin typeface="Calibri" panose="020F0502020204030204" pitchFamily="34" charset="0"/>
                        </a:rPr>
                        <a:t>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1" i="0" u="sng" strike="noStrike" dirty="0">
                          <a:solidFill>
                            <a:srgbClr val="000000"/>
                          </a:solidFill>
                          <a:effectLst/>
                          <a:latin typeface="Calibri" panose="020F0502020204030204" pitchFamily="34" charset="0"/>
                        </a:rPr>
                        <a:t>492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extLst>
                  <a:ext uri="{0D108BD9-81ED-4DB2-BD59-A6C34878D82A}">
                    <a16:rowId xmlns:a16="http://schemas.microsoft.com/office/drawing/2014/main" val="4273437626"/>
                  </a:ext>
                </a:extLst>
              </a:tr>
              <a:tr h="0">
                <a:tc>
                  <a:txBody>
                    <a:bodyPr/>
                    <a:lstStyle/>
                    <a:p>
                      <a:pPr algn="l" fontAlgn="b"/>
                      <a:r>
                        <a:rPr lang="en-US" sz="900" b="0" i="0" u="none" strike="noStrike" dirty="0">
                          <a:solidFill>
                            <a:srgbClr val="000000"/>
                          </a:solidFill>
                          <a:effectLst/>
                          <a:latin typeface="Calibri" panose="020F0502020204030204" pitchFamily="34" charset="0"/>
                        </a:rPr>
                        <a:t>Germantown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dirty="0">
                          <a:solidFill>
                            <a:srgbClr val="000000"/>
                          </a:solidFill>
                          <a:effectLst/>
                          <a:latin typeface="Calibri" panose="020F0502020204030204" pitchFamily="34" charset="0"/>
                        </a:rPr>
                        <a:t>53022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478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extLst>
                  <a:ext uri="{0D108BD9-81ED-4DB2-BD59-A6C34878D82A}">
                    <a16:rowId xmlns:a16="http://schemas.microsoft.com/office/drawing/2014/main" val="252269904"/>
                  </a:ext>
                </a:extLst>
              </a:tr>
              <a:tr h="0">
                <a:tc>
                  <a:txBody>
                    <a:bodyPr/>
                    <a:lstStyle/>
                    <a:p>
                      <a:pPr algn="l" fontAlgn="b"/>
                      <a:r>
                        <a:rPr lang="en-US" sz="900" b="0" i="0" u="none" strike="noStrike" dirty="0">
                          <a:solidFill>
                            <a:srgbClr val="000000"/>
                          </a:solidFill>
                          <a:effectLst/>
                          <a:latin typeface="Calibri" panose="020F0502020204030204" pitchFamily="34" charset="0"/>
                        </a:rPr>
                        <a:t>Milwaukee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53223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dirty="0">
                          <a:solidFill>
                            <a:srgbClr val="000000"/>
                          </a:solidFill>
                          <a:effectLst/>
                          <a:latin typeface="Calibri" panose="020F0502020204030204" pitchFamily="34" charset="0"/>
                        </a:rPr>
                        <a:t>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132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462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extLst>
                  <a:ext uri="{0D108BD9-81ED-4DB2-BD59-A6C34878D82A}">
                    <a16:rowId xmlns:a16="http://schemas.microsoft.com/office/drawing/2014/main" val="2272104974"/>
                  </a:ext>
                </a:extLst>
              </a:tr>
              <a:tr h="0">
                <a:tc>
                  <a:txBody>
                    <a:bodyPr/>
                    <a:lstStyle/>
                    <a:p>
                      <a:pPr algn="l" fontAlgn="b"/>
                      <a:r>
                        <a:rPr lang="en-US" sz="900" b="0" i="0" u="none" strike="noStrike" dirty="0">
                          <a:solidFill>
                            <a:srgbClr val="000000"/>
                          </a:solidFill>
                          <a:effectLst/>
                          <a:latin typeface="Calibri" panose="020F0502020204030204" pitchFamily="34" charset="0"/>
                        </a:rPr>
                        <a:t>Menomonee Falls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53051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161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437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extLst>
                  <a:ext uri="{0D108BD9-81ED-4DB2-BD59-A6C34878D82A}">
                    <a16:rowId xmlns:a16="http://schemas.microsoft.com/office/drawing/2014/main" val="2301974189"/>
                  </a:ext>
                </a:extLst>
              </a:tr>
              <a:tr h="0">
                <a:tc>
                  <a:txBody>
                    <a:bodyPr/>
                    <a:lstStyle/>
                    <a:p>
                      <a:pPr algn="l" fontAlgn="b"/>
                      <a:r>
                        <a:rPr lang="en-US" sz="900" b="0" i="0" u="none" strike="noStrike" dirty="0">
                          <a:solidFill>
                            <a:srgbClr val="000000"/>
                          </a:solidFill>
                          <a:effectLst/>
                          <a:latin typeface="Calibri" panose="020F0502020204030204" pitchFamily="34" charset="0"/>
                        </a:rPr>
                        <a:t>Milwaukee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53213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119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432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extLst>
                  <a:ext uri="{0D108BD9-81ED-4DB2-BD59-A6C34878D82A}">
                    <a16:rowId xmlns:a16="http://schemas.microsoft.com/office/drawing/2014/main" val="168293814"/>
                  </a:ext>
                </a:extLst>
              </a:tr>
              <a:tr h="0">
                <a:tc>
                  <a:txBody>
                    <a:bodyPr/>
                    <a:lstStyle/>
                    <a:p>
                      <a:pPr algn="l" fontAlgn="b"/>
                      <a:r>
                        <a:rPr lang="en-US" sz="900" b="0" i="0" u="none" strike="noStrike">
                          <a:solidFill>
                            <a:srgbClr val="000000"/>
                          </a:solidFill>
                          <a:effectLst/>
                          <a:latin typeface="Calibri" panose="020F0502020204030204" pitchFamily="34" charset="0"/>
                        </a:rPr>
                        <a:t>Milwaukee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53222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110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415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extLst>
                  <a:ext uri="{0D108BD9-81ED-4DB2-BD59-A6C34878D82A}">
                    <a16:rowId xmlns:a16="http://schemas.microsoft.com/office/drawing/2014/main" val="624466170"/>
                  </a:ext>
                </a:extLst>
              </a:tr>
              <a:tr h="0">
                <a:tc>
                  <a:txBody>
                    <a:bodyPr/>
                    <a:lstStyle/>
                    <a:p>
                      <a:pPr algn="l" fontAlgn="b"/>
                      <a:r>
                        <a:rPr lang="en-US" sz="900" b="0" i="0" u="none" strike="noStrike">
                          <a:solidFill>
                            <a:srgbClr val="000000"/>
                          </a:solidFill>
                          <a:effectLst/>
                          <a:latin typeface="Calibri" panose="020F0502020204030204" pitchFamily="34" charset="0"/>
                        </a:rPr>
                        <a:t>Milwaukee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53225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106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395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extLst>
                  <a:ext uri="{0D108BD9-81ED-4DB2-BD59-A6C34878D82A}">
                    <a16:rowId xmlns:a16="http://schemas.microsoft.com/office/drawing/2014/main" val="2035035510"/>
                  </a:ext>
                </a:extLst>
              </a:tr>
              <a:tr h="0">
                <a:tc>
                  <a:txBody>
                    <a:bodyPr/>
                    <a:lstStyle/>
                    <a:p>
                      <a:pPr algn="l" fontAlgn="b"/>
                      <a:r>
                        <a:rPr lang="en-US" sz="900" b="0" i="0" u="none" strike="noStrike">
                          <a:solidFill>
                            <a:srgbClr val="000000"/>
                          </a:solidFill>
                          <a:effectLst/>
                          <a:latin typeface="Calibri" panose="020F0502020204030204" pitchFamily="34" charset="0"/>
                        </a:rPr>
                        <a:t>Milwaukee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53214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132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dirty="0">
                          <a:solidFill>
                            <a:srgbClr val="000000"/>
                          </a:solidFill>
                          <a:effectLst/>
                          <a:latin typeface="Calibri" panose="020F0502020204030204" pitchFamily="34" charset="0"/>
                        </a:rPr>
                        <a:t>372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extLst>
                  <a:ext uri="{0D108BD9-81ED-4DB2-BD59-A6C34878D82A}">
                    <a16:rowId xmlns:a16="http://schemas.microsoft.com/office/drawing/2014/main" val="661000990"/>
                  </a:ext>
                </a:extLst>
              </a:tr>
            </a:tbl>
          </a:graphicData>
        </a:graphic>
      </p:graphicFrame>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D6595C94-D06A-D6AF-42BB-E39AC5E4A4EE}"/>
                  </a:ext>
                </a:extLst>
              </p14:cNvPr>
              <p14:cNvContentPartPr/>
              <p14:nvPr/>
            </p14:nvContentPartPr>
            <p14:xfrm>
              <a:off x="9628751" y="1534556"/>
              <a:ext cx="6480" cy="18000"/>
            </p14:xfrm>
          </p:contentPart>
        </mc:Choice>
        <mc:Fallback xmlns="">
          <p:pic>
            <p:nvPicPr>
              <p:cNvPr id="5" name="Ink 4">
                <a:extLst>
                  <a:ext uri="{FF2B5EF4-FFF2-40B4-BE49-F238E27FC236}">
                    <a16:creationId xmlns:a16="http://schemas.microsoft.com/office/drawing/2014/main" id="{D6595C94-D06A-D6AF-42BB-E39AC5E4A4EE}"/>
                  </a:ext>
                </a:extLst>
              </p:cNvPr>
              <p:cNvPicPr/>
              <p:nvPr/>
            </p:nvPicPr>
            <p:blipFill>
              <a:blip r:embed="rId6"/>
              <a:stretch>
                <a:fillRect/>
              </a:stretch>
            </p:blipFill>
            <p:spPr>
              <a:xfrm>
                <a:off x="9620111" y="1525916"/>
                <a:ext cx="241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3" name="Ink 22">
                <a:extLst>
                  <a:ext uri="{FF2B5EF4-FFF2-40B4-BE49-F238E27FC236}">
                    <a16:creationId xmlns:a16="http://schemas.microsoft.com/office/drawing/2014/main" id="{AC608DBE-82BA-B07F-8B9D-8D960A42C613}"/>
                  </a:ext>
                </a:extLst>
              </p14:cNvPr>
              <p14:cNvContentPartPr/>
              <p14:nvPr/>
            </p14:nvContentPartPr>
            <p14:xfrm>
              <a:off x="9522191" y="1928396"/>
              <a:ext cx="25920" cy="8640"/>
            </p14:xfrm>
          </p:contentPart>
        </mc:Choice>
        <mc:Fallback xmlns="">
          <p:pic>
            <p:nvPicPr>
              <p:cNvPr id="23" name="Ink 22">
                <a:extLst>
                  <a:ext uri="{FF2B5EF4-FFF2-40B4-BE49-F238E27FC236}">
                    <a16:creationId xmlns:a16="http://schemas.microsoft.com/office/drawing/2014/main" id="{AC608DBE-82BA-B07F-8B9D-8D960A42C613}"/>
                  </a:ext>
                </a:extLst>
              </p:cNvPr>
              <p:cNvPicPr/>
              <p:nvPr/>
            </p:nvPicPr>
            <p:blipFill>
              <a:blip r:embed="rId8"/>
              <a:stretch>
                <a:fillRect/>
              </a:stretch>
            </p:blipFill>
            <p:spPr>
              <a:xfrm>
                <a:off x="9513551" y="1919396"/>
                <a:ext cx="43560" cy="26280"/>
              </a:xfrm>
              <a:prstGeom prst="rect">
                <a:avLst/>
              </a:prstGeom>
            </p:spPr>
          </p:pic>
        </mc:Fallback>
      </mc:AlternateContent>
      <p:sp>
        <p:nvSpPr>
          <p:cNvPr id="16" name="TextBox 15">
            <a:extLst>
              <a:ext uri="{FF2B5EF4-FFF2-40B4-BE49-F238E27FC236}">
                <a16:creationId xmlns:a16="http://schemas.microsoft.com/office/drawing/2014/main" id="{08A5DCE0-2677-20E6-6355-AD51D7DA6BE9}"/>
              </a:ext>
            </a:extLst>
          </p:cNvPr>
          <p:cNvSpPr txBox="1"/>
          <p:nvPr/>
        </p:nvSpPr>
        <p:spPr>
          <a:xfrm>
            <a:off x="6941233" y="3027338"/>
            <a:ext cx="2291974" cy="646331"/>
          </a:xfrm>
          <a:prstGeom prst="rect">
            <a:avLst/>
          </a:prstGeom>
          <a:noFill/>
        </p:spPr>
        <p:txBody>
          <a:bodyPr wrap="square" rtlCol="0">
            <a:spAutoFit/>
          </a:bodyPr>
          <a:lstStyle/>
          <a:p>
            <a:pPr algn="ctr"/>
            <a:r>
              <a:rPr lang="en-US" dirty="0"/>
              <a:t>Location of MS center (53226)</a:t>
            </a:r>
          </a:p>
        </p:txBody>
      </p:sp>
      <p:sp>
        <p:nvSpPr>
          <p:cNvPr id="18" name="TextBox 17">
            <a:extLst>
              <a:ext uri="{FF2B5EF4-FFF2-40B4-BE49-F238E27FC236}">
                <a16:creationId xmlns:a16="http://schemas.microsoft.com/office/drawing/2014/main" id="{1A4BD5E4-A26D-F152-7513-4527A5AD8889}"/>
              </a:ext>
            </a:extLst>
          </p:cNvPr>
          <p:cNvSpPr txBox="1"/>
          <p:nvPr/>
        </p:nvSpPr>
        <p:spPr>
          <a:xfrm>
            <a:off x="6972300" y="2122893"/>
            <a:ext cx="2283767" cy="646331"/>
          </a:xfrm>
          <a:prstGeom prst="rect">
            <a:avLst/>
          </a:prstGeom>
          <a:noFill/>
        </p:spPr>
        <p:txBody>
          <a:bodyPr wrap="none" rtlCol="0">
            <a:spAutoFit/>
          </a:bodyPr>
          <a:lstStyle/>
          <a:p>
            <a:r>
              <a:rPr lang="en-US" dirty="0"/>
              <a:t>Location of aluminum </a:t>
            </a:r>
          </a:p>
          <a:p>
            <a:pPr algn="ctr"/>
            <a:r>
              <a:rPr lang="en-US" dirty="0"/>
              <a:t>Factory (53095)</a:t>
            </a:r>
          </a:p>
        </p:txBody>
      </p:sp>
    </p:spTree>
    <p:extLst>
      <p:ext uri="{BB962C8B-B14F-4D97-AF65-F5344CB8AC3E}">
        <p14:creationId xmlns:p14="http://schemas.microsoft.com/office/powerpoint/2010/main" val="5991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2400" dirty="0"/>
              <a:t>Twenty highest MS densities per 100,000 by ZIP codes within 100 kilometers of the MS center</a:t>
            </a:r>
          </a:p>
        </p:txBody>
      </p:sp>
      <p:pic>
        <p:nvPicPr>
          <p:cNvPr id="5" name="Picture 2" descr="Home | Medical College of Wisconsin">
            <a:extLst>
              <a:ext uri="{FF2B5EF4-FFF2-40B4-BE49-F238E27FC236}">
                <a16:creationId xmlns:a16="http://schemas.microsoft.com/office/drawing/2014/main" id="{57D2E9DD-C51E-4223-9B4F-A869D210E0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318" y="4549447"/>
            <a:ext cx="538163" cy="5381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90EB605C-5293-41E7-9C8F-D2EA6208765B}"/>
              </a:ext>
            </a:extLst>
          </p:cNvPr>
          <p:cNvGraphicFramePr>
            <a:graphicFrameLocks noGrp="1"/>
          </p:cNvGraphicFramePr>
          <p:nvPr>
            <p:extLst>
              <p:ext uri="{D42A27DB-BD31-4B8C-83A1-F6EECF244321}">
                <p14:modId xmlns:p14="http://schemas.microsoft.com/office/powerpoint/2010/main" val="3417370900"/>
              </p:ext>
            </p:extLst>
          </p:nvPr>
        </p:nvGraphicFramePr>
        <p:xfrm>
          <a:off x="762000" y="1123950"/>
          <a:ext cx="8077200" cy="3394329"/>
        </p:xfrm>
        <a:graphic>
          <a:graphicData uri="http://schemas.openxmlformats.org/drawingml/2006/table">
            <a:tbl>
              <a:tblPr firstRow="1" firstCol="1" bandRow="1"/>
              <a:tblGrid>
                <a:gridCol w="1691177">
                  <a:extLst>
                    <a:ext uri="{9D8B030D-6E8A-4147-A177-3AD203B41FA5}">
                      <a16:colId xmlns:a16="http://schemas.microsoft.com/office/drawing/2014/main" val="1449079472"/>
                    </a:ext>
                  </a:extLst>
                </a:gridCol>
                <a:gridCol w="1355771">
                  <a:extLst>
                    <a:ext uri="{9D8B030D-6E8A-4147-A177-3AD203B41FA5}">
                      <a16:colId xmlns:a16="http://schemas.microsoft.com/office/drawing/2014/main" val="1438264127"/>
                    </a:ext>
                  </a:extLst>
                </a:gridCol>
                <a:gridCol w="798981">
                  <a:extLst>
                    <a:ext uri="{9D8B030D-6E8A-4147-A177-3AD203B41FA5}">
                      <a16:colId xmlns:a16="http://schemas.microsoft.com/office/drawing/2014/main" val="750125559"/>
                    </a:ext>
                  </a:extLst>
                </a:gridCol>
                <a:gridCol w="1315823">
                  <a:extLst>
                    <a:ext uri="{9D8B030D-6E8A-4147-A177-3AD203B41FA5}">
                      <a16:colId xmlns:a16="http://schemas.microsoft.com/office/drawing/2014/main" val="1664484944"/>
                    </a:ext>
                  </a:extLst>
                </a:gridCol>
                <a:gridCol w="930479">
                  <a:extLst>
                    <a:ext uri="{9D8B030D-6E8A-4147-A177-3AD203B41FA5}">
                      <a16:colId xmlns:a16="http://schemas.microsoft.com/office/drawing/2014/main" val="1597006374"/>
                    </a:ext>
                  </a:extLst>
                </a:gridCol>
                <a:gridCol w="989571">
                  <a:extLst>
                    <a:ext uri="{9D8B030D-6E8A-4147-A177-3AD203B41FA5}">
                      <a16:colId xmlns:a16="http://schemas.microsoft.com/office/drawing/2014/main" val="1367331384"/>
                    </a:ext>
                  </a:extLst>
                </a:gridCol>
                <a:gridCol w="995398">
                  <a:extLst>
                    <a:ext uri="{9D8B030D-6E8A-4147-A177-3AD203B41FA5}">
                      <a16:colId xmlns:a16="http://schemas.microsoft.com/office/drawing/2014/main" val="1463242573"/>
                    </a:ext>
                  </a:extLst>
                </a:gridCol>
              </a:tblGrid>
              <a:tr h="0">
                <a:tc>
                  <a:txBody>
                    <a:bodyPr/>
                    <a:lstStyle/>
                    <a:p>
                      <a:pPr marL="0" marR="0" algn="l">
                        <a:lnSpc>
                          <a:spcPct val="107000"/>
                        </a:lnSpc>
                        <a:spcBef>
                          <a:spcPts val="0"/>
                        </a:spcBef>
                        <a:spcAft>
                          <a:spcPts val="0"/>
                        </a:spcAft>
                      </a:pPr>
                      <a:r>
                        <a:rPr lang="en-CA" sz="1000">
                          <a:solidFill>
                            <a:srgbClr val="FFFFFF"/>
                          </a:solidFill>
                          <a:effectLst/>
                          <a:latin typeface="+mn-lt"/>
                          <a:ea typeface="Times New Roman" panose="02020603050405020304" pitchFamily="18" charset="0"/>
                          <a:cs typeface="Times New Roman" panose="02020603050405020304" pitchFamily="18" charset="0"/>
                        </a:rPr>
                        <a:t>County</a:t>
                      </a:r>
                      <a:endParaRPr lang="en-US" sz="1000">
                        <a:effectLst/>
                        <a:latin typeface="+mn-lt"/>
                        <a:ea typeface="Calibri" panose="020F0502020204030204" pitchFamily="34" charset="0"/>
                        <a:cs typeface="Times New Roman" panose="02020603050405020304" pitchFamily="18" charset="0"/>
                      </a:endParaRPr>
                    </a:p>
                  </a:txBody>
                  <a:tcPr marL="34850" marR="3485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l">
                        <a:lnSpc>
                          <a:spcPct val="107000"/>
                        </a:lnSpc>
                        <a:spcBef>
                          <a:spcPts val="0"/>
                        </a:spcBef>
                        <a:spcAft>
                          <a:spcPts val="0"/>
                        </a:spcAft>
                      </a:pPr>
                      <a:r>
                        <a:rPr lang="en-CA" sz="1000">
                          <a:solidFill>
                            <a:srgbClr val="FFFFFF"/>
                          </a:solidFill>
                          <a:effectLst/>
                          <a:latin typeface="+mn-lt"/>
                          <a:ea typeface="Times New Roman" panose="02020603050405020304" pitchFamily="18" charset="0"/>
                          <a:cs typeface="Times New Roman" panose="02020603050405020304" pitchFamily="18" charset="0"/>
                        </a:rPr>
                        <a:t>City</a:t>
                      </a:r>
                      <a:endParaRPr lang="en-US" sz="1000">
                        <a:effectLst/>
                        <a:latin typeface="+mn-lt"/>
                        <a:ea typeface="Calibri" panose="020F0502020204030204" pitchFamily="34" charset="0"/>
                        <a:cs typeface="Times New Roman" panose="02020603050405020304" pitchFamily="18" charset="0"/>
                      </a:endParaRPr>
                    </a:p>
                  </a:txBody>
                  <a:tcPr marL="34850" marR="348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l">
                        <a:lnSpc>
                          <a:spcPct val="107000"/>
                        </a:lnSpc>
                        <a:spcBef>
                          <a:spcPts val="0"/>
                        </a:spcBef>
                        <a:spcAft>
                          <a:spcPts val="0"/>
                        </a:spcAft>
                      </a:pPr>
                      <a:r>
                        <a:rPr lang="en-CA" sz="1000">
                          <a:solidFill>
                            <a:srgbClr val="FFFFFF"/>
                          </a:solidFill>
                          <a:effectLst/>
                          <a:latin typeface="+mn-lt"/>
                          <a:ea typeface="Times New Roman" panose="02020603050405020304" pitchFamily="18" charset="0"/>
                          <a:cs typeface="Times New Roman" panose="02020603050405020304" pitchFamily="18" charset="0"/>
                        </a:rPr>
                        <a:t>Zip Code</a:t>
                      </a:r>
                      <a:endParaRPr lang="en-US" sz="1000">
                        <a:effectLst/>
                        <a:latin typeface="+mn-lt"/>
                        <a:ea typeface="Calibri" panose="020F0502020204030204" pitchFamily="34" charset="0"/>
                        <a:cs typeface="Times New Roman" panose="02020603050405020304" pitchFamily="18" charset="0"/>
                      </a:endParaRPr>
                    </a:p>
                  </a:txBody>
                  <a:tcPr marL="34850" marR="348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l">
                        <a:lnSpc>
                          <a:spcPct val="107000"/>
                        </a:lnSpc>
                        <a:spcBef>
                          <a:spcPts val="0"/>
                        </a:spcBef>
                        <a:spcAft>
                          <a:spcPts val="0"/>
                        </a:spcAft>
                      </a:pPr>
                      <a:r>
                        <a:rPr lang="en-CA" sz="1000">
                          <a:solidFill>
                            <a:srgbClr val="FFFFFF"/>
                          </a:solidFill>
                          <a:effectLst/>
                          <a:latin typeface="+mn-lt"/>
                          <a:ea typeface="Times New Roman" panose="02020603050405020304" pitchFamily="18" charset="0"/>
                          <a:cs typeface="Times New Roman" panose="02020603050405020304" pitchFamily="18" charset="0"/>
                        </a:rPr>
                        <a:t>Distance (KM)</a:t>
                      </a:r>
                      <a:endParaRPr lang="en-US" sz="1000">
                        <a:effectLst/>
                        <a:latin typeface="+mn-lt"/>
                        <a:ea typeface="Calibri" panose="020F0502020204030204" pitchFamily="34" charset="0"/>
                        <a:cs typeface="Times New Roman" panose="02020603050405020304" pitchFamily="18" charset="0"/>
                      </a:endParaRPr>
                    </a:p>
                  </a:txBody>
                  <a:tcPr marL="34850" marR="348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l">
                        <a:lnSpc>
                          <a:spcPct val="107000"/>
                        </a:lnSpc>
                        <a:spcBef>
                          <a:spcPts val="0"/>
                        </a:spcBef>
                        <a:spcAft>
                          <a:spcPts val="0"/>
                        </a:spcAft>
                      </a:pPr>
                      <a:r>
                        <a:rPr lang="en-CA" sz="1000">
                          <a:solidFill>
                            <a:srgbClr val="FFFFFF"/>
                          </a:solidFill>
                          <a:effectLst/>
                          <a:latin typeface="+mn-lt"/>
                          <a:ea typeface="Times New Roman" panose="02020603050405020304" pitchFamily="18" charset="0"/>
                          <a:cs typeface="Times New Roman" panose="02020603050405020304" pitchFamily="18" charset="0"/>
                        </a:rPr>
                        <a:t>Total MS</a:t>
                      </a:r>
                      <a:endParaRPr lang="en-US" sz="1000">
                        <a:effectLst/>
                        <a:latin typeface="+mn-lt"/>
                        <a:ea typeface="Calibri" panose="020F0502020204030204" pitchFamily="34" charset="0"/>
                        <a:cs typeface="Times New Roman" panose="02020603050405020304" pitchFamily="18" charset="0"/>
                      </a:endParaRPr>
                    </a:p>
                  </a:txBody>
                  <a:tcPr marL="34850" marR="348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l">
                        <a:lnSpc>
                          <a:spcPct val="107000"/>
                        </a:lnSpc>
                        <a:spcBef>
                          <a:spcPts val="0"/>
                        </a:spcBef>
                        <a:spcAft>
                          <a:spcPts val="0"/>
                        </a:spcAft>
                      </a:pPr>
                      <a:r>
                        <a:rPr lang="en-CA" sz="1000">
                          <a:solidFill>
                            <a:srgbClr val="FFFFFF"/>
                          </a:solidFill>
                          <a:effectLst/>
                          <a:latin typeface="+mn-lt"/>
                          <a:ea typeface="Times New Roman" panose="02020603050405020304" pitchFamily="18" charset="0"/>
                          <a:cs typeface="Times New Roman" panose="02020603050405020304" pitchFamily="18" charset="0"/>
                        </a:rPr>
                        <a:t>Population</a:t>
                      </a:r>
                      <a:endParaRPr lang="en-US" sz="1000">
                        <a:effectLst/>
                        <a:latin typeface="+mn-lt"/>
                        <a:ea typeface="Calibri" panose="020F0502020204030204" pitchFamily="34" charset="0"/>
                        <a:cs typeface="Times New Roman" panose="02020603050405020304" pitchFamily="18" charset="0"/>
                      </a:endParaRPr>
                    </a:p>
                  </a:txBody>
                  <a:tcPr marL="34850" marR="3485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l">
                        <a:lnSpc>
                          <a:spcPct val="107000"/>
                        </a:lnSpc>
                        <a:spcBef>
                          <a:spcPts val="0"/>
                        </a:spcBef>
                        <a:spcAft>
                          <a:spcPts val="0"/>
                        </a:spcAft>
                      </a:pPr>
                      <a:r>
                        <a:rPr lang="en-CA" sz="1000" b="1" dirty="0">
                          <a:solidFill>
                            <a:srgbClr val="FFFFFF"/>
                          </a:solidFill>
                          <a:effectLst/>
                          <a:latin typeface="+mn-lt"/>
                          <a:ea typeface="Times New Roman" panose="02020603050405020304" pitchFamily="18" charset="0"/>
                          <a:cs typeface="Times New Roman" panose="02020603050405020304" pitchFamily="18" charset="0"/>
                        </a:rPr>
                        <a:t>MS per 100,000</a:t>
                      </a:r>
                      <a:endParaRPr lang="en-US" sz="1000" b="1" dirty="0">
                        <a:effectLst/>
                        <a:latin typeface="+mn-lt"/>
                        <a:ea typeface="Calibri" panose="020F0502020204030204" pitchFamily="34" charset="0"/>
                        <a:cs typeface="Times New Roman" panose="02020603050405020304" pitchFamily="18" charset="0"/>
                      </a:endParaRPr>
                    </a:p>
                  </a:txBody>
                  <a:tcPr marL="34850" marR="3485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320266347"/>
                  </a:ext>
                </a:extLst>
              </a:tr>
              <a:tr h="0">
                <a:tc>
                  <a:txBody>
                    <a:bodyPr/>
                    <a:lstStyle/>
                    <a:p>
                      <a:pPr algn="l" fontAlgn="b"/>
                      <a:r>
                        <a:rPr lang="en-US" sz="1000" b="0" i="0" u="none" strike="noStrike">
                          <a:solidFill>
                            <a:srgbClr val="000000"/>
                          </a:solidFill>
                          <a:effectLst/>
                          <a:latin typeface="Calibri" panose="020F0502020204030204" pitchFamily="34" charset="0"/>
                        </a:rPr>
                        <a:t>Waukesha</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Lannon</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53046</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fontAlgn="b"/>
                      <a:r>
                        <a:rPr lang="en-US" sz="1000" b="0" i="0" u="none" strike="noStrike">
                          <a:solidFill>
                            <a:srgbClr val="000000"/>
                          </a:solidFill>
                          <a:effectLst/>
                          <a:latin typeface="Calibri" panose="020F0502020204030204" pitchFamily="34" charset="0"/>
                        </a:rPr>
                        <a:t>15</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fontAlgn="b"/>
                      <a:r>
                        <a:rPr lang="en-US" sz="1000" b="0" i="0" u="none" strike="noStrike">
                          <a:solidFill>
                            <a:srgbClr val="000000"/>
                          </a:solidFill>
                          <a:effectLst/>
                          <a:latin typeface="Calibri" panose="020F0502020204030204" pitchFamily="34" charset="0"/>
                        </a:rPr>
                        <a:t>13</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fontAlgn="b"/>
                      <a:r>
                        <a:rPr lang="en-US" sz="1000" b="0" i="0" u="none" strike="noStrike">
                          <a:solidFill>
                            <a:srgbClr val="000000"/>
                          </a:solidFill>
                          <a:effectLst/>
                          <a:latin typeface="Calibri" panose="020F0502020204030204" pitchFamily="34" charset="0"/>
                        </a:rPr>
                        <a:t>1177</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fontAlgn="b"/>
                      <a:r>
                        <a:rPr lang="en-US" sz="1000" b="0" i="0" u="none" strike="noStrike">
                          <a:solidFill>
                            <a:srgbClr val="000000"/>
                          </a:solidFill>
                          <a:effectLst/>
                          <a:latin typeface="Calibri" panose="020F0502020204030204" pitchFamily="34" charset="0"/>
                        </a:rPr>
                        <a:t>1105</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2055715623"/>
                  </a:ext>
                </a:extLst>
              </a:tr>
              <a:tr h="0">
                <a:tc>
                  <a:txBody>
                    <a:bodyPr/>
                    <a:lstStyle/>
                    <a:p>
                      <a:pPr algn="l" fontAlgn="b"/>
                      <a:r>
                        <a:rPr lang="en-US" sz="1000" b="0" i="0" u="none" strike="noStrike">
                          <a:solidFill>
                            <a:srgbClr val="000000"/>
                          </a:solidFill>
                          <a:effectLst/>
                          <a:latin typeface="Calibri" panose="020F0502020204030204" pitchFamily="34" charset="0"/>
                        </a:rPr>
                        <a:t>Waukesha</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Butler</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53007</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7</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16</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1835</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872</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1112483162"/>
                  </a:ext>
                </a:extLst>
              </a:tr>
              <a:tr h="0">
                <a:tc>
                  <a:txBody>
                    <a:bodyPr/>
                    <a:lstStyle/>
                    <a:p>
                      <a:pPr algn="l" fontAlgn="b"/>
                      <a:r>
                        <a:rPr lang="en-US" sz="1000" b="0" i="0" u="none" strike="noStrike">
                          <a:solidFill>
                            <a:srgbClr val="000000"/>
                          </a:solidFill>
                          <a:effectLst/>
                          <a:latin typeface="Calibri" panose="020F0502020204030204" pitchFamily="34" charset="0"/>
                        </a:rPr>
                        <a:t>Washington County</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Hubertus</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53033</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fontAlgn="b"/>
                      <a:r>
                        <a:rPr lang="en-US" sz="1000" b="0" i="0" u="none" strike="noStrike">
                          <a:solidFill>
                            <a:srgbClr val="000000"/>
                          </a:solidFill>
                          <a:effectLst/>
                          <a:latin typeface="Calibri" panose="020F0502020204030204" pitchFamily="34" charset="0"/>
                        </a:rPr>
                        <a:t>26</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fontAlgn="b"/>
                      <a:r>
                        <a:rPr lang="en-US" sz="1000" b="0" i="0" u="none" strike="noStrike">
                          <a:solidFill>
                            <a:srgbClr val="000000"/>
                          </a:solidFill>
                          <a:effectLst/>
                          <a:latin typeface="Calibri" panose="020F0502020204030204" pitchFamily="34" charset="0"/>
                        </a:rPr>
                        <a:t>33</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fontAlgn="b"/>
                      <a:r>
                        <a:rPr lang="en-US" sz="1000" b="0" i="0" u="none" strike="noStrike">
                          <a:solidFill>
                            <a:srgbClr val="000000"/>
                          </a:solidFill>
                          <a:effectLst/>
                          <a:latin typeface="Calibri" panose="020F0502020204030204" pitchFamily="34" charset="0"/>
                        </a:rPr>
                        <a:t>4992</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fontAlgn="b"/>
                      <a:r>
                        <a:rPr lang="en-US" sz="1000" b="0" i="0" u="none" strike="noStrike">
                          <a:solidFill>
                            <a:srgbClr val="000000"/>
                          </a:solidFill>
                          <a:effectLst/>
                          <a:latin typeface="Calibri" panose="020F0502020204030204" pitchFamily="34" charset="0"/>
                        </a:rPr>
                        <a:t>661</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4273437626"/>
                  </a:ext>
                </a:extLst>
              </a:tr>
              <a:tr h="0">
                <a:tc>
                  <a:txBody>
                    <a:bodyPr/>
                    <a:lstStyle/>
                    <a:p>
                      <a:pPr algn="l" fontAlgn="b"/>
                      <a:r>
                        <a:rPr lang="en-US" sz="1000" b="0" i="0" u="none" strike="noStrike">
                          <a:solidFill>
                            <a:srgbClr val="000000"/>
                          </a:solidFill>
                          <a:effectLst/>
                          <a:latin typeface="Calibri" panose="020F0502020204030204" pitchFamily="34" charset="0"/>
                        </a:rPr>
                        <a:t>Waukesha</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Elm Grove</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53122</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3</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39</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6172</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632</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252269904"/>
                  </a:ext>
                </a:extLst>
              </a:tr>
              <a:tr h="0">
                <a:tc>
                  <a:txBody>
                    <a:bodyPr/>
                    <a:lstStyle/>
                    <a:p>
                      <a:pPr algn="l" fontAlgn="b"/>
                      <a:r>
                        <a:rPr lang="en-US" sz="1000" b="0" i="0" u="none" strike="noStrike">
                          <a:solidFill>
                            <a:srgbClr val="000000"/>
                          </a:solidFill>
                          <a:effectLst/>
                          <a:latin typeface="Calibri" panose="020F0502020204030204" pitchFamily="34" charset="0"/>
                        </a:rPr>
                        <a:t>Milwaukee County</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Milwaukee</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53295</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fontAlgn="b"/>
                      <a:r>
                        <a:rPr lang="en-US" sz="1000" b="0" i="0" u="none" strike="noStrike">
                          <a:solidFill>
                            <a:srgbClr val="000000"/>
                          </a:solidFill>
                          <a:effectLst/>
                          <a:latin typeface="Calibri" panose="020F0502020204030204" pitchFamily="34" charset="0"/>
                        </a:rPr>
                        <a:t>39</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fontAlgn="b"/>
                      <a:r>
                        <a:rPr lang="en-US" sz="1000" b="0" i="0" u="none" strike="noStrike">
                          <a:solidFill>
                            <a:srgbClr val="000000"/>
                          </a:solidFill>
                          <a:effectLst/>
                          <a:latin typeface="Calibri" panose="020F0502020204030204" pitchFamily="34" charset="0"/>
                        </a:rPr>
                        <a:t>1</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fontAlgn="b"/>
                      <a:r>
                        <a:rPr lang="en-US" sz="1000" b="0" i="0" u="none" strike="noStrike">
                          <a:solidFill>
                            <a:srgbClr val="000000"/>
                          </a:solidFill>
                          <a:effectLst/>
                          <a:latin typeface="Calibri" panose="020F0502020204030204" pitchFamily="34" charset="0"/>
                        </a:rPr>
                        <a:t>181</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fontAlgn="b"/>
                      <a:r>
                        <a:rPr lang="en-US" sz="1000" b="0" i="0" u="none" strike="noStrike">
                          <a:solidFill>
                            <a:srgbClr val="000000"/>
                          </a:solidFill>
                          <a:effectLst/>
                          <a:latin typeface="Calibri" panose="020F0502020204030204" pitchFamily="34" charset="0"/>
                        </a:rPr>
                        <a:t>552</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2272104974"/>
                  </a:ext>
                </a:extLst>
              </a:tr>
              <a:tr h="0">
                <a:tc>
                  <a:txBody>
                    <a:bodyPr/>
                    <a:lstStyle/>
                    <a:p>
                      <a:pPr algn="l" fontAlgn="b"/>
                      <a:r>
                        <a:rPr lang="en-US" sz="1000" b="0" i="0" u="none" strike="noStrike">
                          <a:solidFill>
                            <a:srgbClr val="000000"/>
                          </a:solidFill>
                          <a:effectLst/>
                          <a:latin typeface="Calibri" panose="020F0502020204030204" pitchFamily="34" charset="0"/>
                        </a:rPr>
                        <a:t>Washington County</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Kewaskum</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53040</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54</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45</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8154</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552</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2301974189"/>
                  </a:ext>
                </a:extLst>
              </a:tr>
              <a:tr h="0">
                <a:tc>
                  <a:txBody>
                    <a:bodyPr/>
                    <a:lstStyle/>
                    <a:p>
                      <a:pPr algn="l" fontAlgn="b"/>
                      <a:r>
                        <a:rPr lang="en-US" sz="1000" b="1" i="0" u="sng" strike="noStrike">
                          <a:solidFill>
                            <a:srgbClr val="000000"/>
                          </a:solidFill>
                          <a:effectLst/>
                          <a:latin typeface="Calibri" panose="020F0502020204030204" pitchFamily="34" charset="0"/>
                        </a:rPr>
                        <a:t>Washington County</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1" i="0" u="sng" strike="noStrike">
                          <a:solidFill>
                            <a:srgbClr val="000000"/>
                          </a:solidFill>
                          <a:effectLst/>
                          <a:latin typeface="Calibri" panose="020F0502020204030204" pitchFamily="34" charset="0"/>
                        </a:rPr>
                        <a:t>West Bend</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1" i="0" u="sng" strike="noStrike">
                          <a:solidFill>
                            <a:srgbClr val="000000"/>
                          </a:solidFill>
                          <a:effectLst/>
                          <a:latin typeface="Calibri" panose="020F0502020204030204" pitchFamily="34" charset="0"/>
                        </a:rPr>
                        <a:t>53095</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fontAlgn="b"/>
                      <a:r>
                        <a:rPr lang="en-US" sz="1000" b="1" i="0" u="sng" strike="noStrike" dirty="0">
                          <a:solidFill>
                            <a:srgbClr val="000000"/>
                          </a:solidFill>
                          <a:effectLst/>
                          <a:latin typeface="Calibri" panose="020F0502020204030204" pitchFamily="34" charset="0"/>
                        </a:rPr>
                        <a:t>41</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fontAlgn="b"/>
                      <a:r>
                        <a:rPr lang="en-US" sz="1000" b="1" i="0" u="sng" strike="noStrike">
                          <a:solidFill>
                            <a:srgbClr val="000000"/>
                          </a:solidFill>
                          <a:effectLst/>
                          <a:latin typeface="Calibri" panose="020F0502020204030204" pitchFamily="34" charset="0"/>
                        </a:rPr>
                        <a:t>141</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fontAlgn="b"/>
                      <a:r>
                        <a:rPr lang="en-US" sz="1000" b="1" i="0" u="sng" strike="noStrike">
                          <a:solidFill>
                            <a:srgbClr val="000000"/>
                          </a:solidFill>
                          <a:effectLst/>
                          <a:latin typeface="Calibri" panose="020F0502020204030204" pitchFamily="34" charset="0"/>
                        </a:rPr>
                        <a:t>27587</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fontAlgn="b"/>
                      <a:r>
                        <a:rPr lang="en-US" sz="1000" b="1" i="0" u="sng" strike="noStrike" dirty="0">
                          <a:solidFill>
                            <a:srgbClr val="000000"/>
                          </a:solidFill>
                          <a:effectLst/>
                          <a:latin typeface="Calibri" panose="020F0502020204030204" pitchFamily="34" charset="0"/>
                        </a:rPr>
                        <a:t>511</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168293814"/>
                  </a:ext>
                </a:extLst>
              </a:tr>
              <a:tr h="0">
                <a:tc>
                  <a:txBody>
                    <a:bodyPr/>
                    <a:lstStyle/>
                    <a:p>
                      <a:pPr algn="l" fontAlgn="b"/>
                      <a:r>
                        <a:rPr lang="en-US" sz="1000" b="0" i="0" u="none" strike="noStrike">
                          <a:solidFill>
                            <a:srgbClr val="000000"/>
                          </a:solidFill>
                          <a:effectLst/>
                          <a:latin typeface="Calibri" panose="020F0502020204030204" pitchFamily="34" charset="0"/>
                        </a:rPr>
                        <a:t>Washington County</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West Bend</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53090</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46</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106</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21415</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495</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624466170"/>
                  </a:ext>
                </a:extLst>
              </a:tr>
              <a:tr h="0">
                <a:tc>
                  <a:txBody>
                    <a:bodyPr/>
                    <a:lstStyle/>
                    <a:p>
                      <a:pPr algn="l" fontAlgn="b"/>
                      <a:r>
                        <a:rPr lang="en-US" sz="1000" b="1" i="0" u="sng" strike="noStrike">
                          <a:solidFill>
                            <a:srgbClr val="000000"/>
                          </a:solidFill>
                          <a:effectLst/>
                          <a:latin typeface="Calibri" panose="020F0502020204030204" pitchFamily="34" charset="0"/>
                        </a:rPr>
                        <a:t>Milwaukee County</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1" i="0" u="sng" strike="noStrike">
                          <a:solidFill>
                            <a:srgbClr val="000000"/>
                          </a:solidFill>
                          <a:effectLst/>
                          <a:latin typeface="Calibri" panose="020F0502020204030204" pitchFamily="34" charset="0"/>
                        </a:rPr>
                        <a:t>Milwaukee</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1" i="0" u="sng" strike="noStrike">
                          <a:solidFill>
                            <a:srgbClr val="000000"/>
                          </a:solidFill>
                          <a:effectLst/>
                          <a:latin typeface="Calibri" panose="020F0502020204030204" pitchFamily="34" charset="0"/>
                        </a:rPr>
                        <a:t>53226</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fontAlgn="b"/>
                      <a:r>
                        <a:rPr lang="en-US" sz="1000" b="1" i="0" u="sng" strike="noStrike">
                          <a:solidFill>
                            <a:srgbClr val="000000"/>
                          </a:solidFill>
                          <a:effectLst/>
                          <a:latin typeface="Calibri" panose="020F0502020204030204" pitchFamily="34" charset="0"/>
                        </a:rPr>
                        <a:t>0</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fontAlgn="b"/>
                      <a:r>
                        <a:rPr lang="en-US" sz="1000" b="1" i="0" u="sng" strike="noStrike">
                          <a:solidFill>
                            <a:srgbClr val="000000"/>
                          </a:solidFill>
                          <a:effectLst/>
                          <a:latin typeface="Calibri" panose="020F0502020204030204" pitchFamily="34" charset="0"/>
                        </a:rPr>
                        <a:t>93</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fontAlgn="b"/>
                      <a:r>
                        <a:rPr lang="en-US" sz="1000" b="1" i="0" u="sng" strike="noStrike">
                          <a:solidFill>
                            <a:srgbClr val="000000"/>
                          </a:solidFill>
                          <a:effectLst/>
                          <a:latin typeface="Calibri" panose="020F0502020204030204" pitchFamily="34" charset="0"/>
                        </a:rPr>
                        <a:t>18907</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fontAlgn="b"/>
                      <a:r>
                        <a:rPr lang="en-US" sz="1000" b="1" i="0" u="sng" strike="noStrike" dirty="0">
                          <a:solidFill>
                            <a:srgbClr val="000000"/>
                          </a:solidFill>
                          <a:effectLst/>
                          <a:latin typeface="Calibri" panose="020F0502020204030204" pitchFamily="34" charset="0"/>
                        </a:rPr>
                        <a:t>492</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2035035510"/>
                  </a:ext>
                </a:extLst>
              </a:tr>
              <a:tr h="0">
                <a:tc>
                  <a:txBody>
                    <a:bodyPr/>
                    <a:lstStyle/>
                    <a:p>
                      <a:pPr algn="l" fontAlgn="b"/>
                      <a:r>
                        <a:rPr lang="en-US" sz="1000" b="0" i="0" u="none" strike="noStrike">
                          <a:solidFill>
                            <a:srgbClr val="000000"/>
                          </a:solidFill>
                          <a:effectLst/>
                          <a:latin typeface="Calibri" panose="020F0502020204030204" pitchFamily="34" charset="0"/>
                        </a:rPr>
                        <a:t>Washington County</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Jackson</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53037</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32</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49</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9976</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491</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661000990"/>
                  </a:ext>
                </a:extLst>
              </a:tr>
              <a:tr h="0">
                <a:tc>
                  <a:txBody>
                    <a:bodyPr/>
                    <a:lstStyle/>
                    <a:p>
                      <a:pPr algn="l" fontAlgn="b"/>
                      <a:r>
                        <a:rPr lang="en-US" sz="1000" b="0" i="0" u="none" strike="noStrike">
                          <a:solidFill>
                            <a:srgbClr val="000000"/>
                          </a:solidFill>
                          <a:effectLst/>
                          <a:latin typeface="Calibri" panose="020F0502020204030204" pitchFamily="34" charset="0"/>
                        </a:rPr>
                        <a:t>Dodge</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Theresa</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53091</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fontAlgn="b"/>
                      <a:r>
                        <a:rPr lang="en-US" sz="1000" b="0" i="0" u="none" strike="noStrike">
                          <a:solidFill>
                            <a:srgbClr val="000000"/>
                          </a:solidFill>
                          <a:effectLst/>
                          <a:latin typeface="Calibri" panose="020F0502020204030204" pitchFamily="34" charset="0"/>
                        </a:rPr>
                        <a:t>60</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fontAlgn="b"/>
                      <a:r>
                        <a:rPr lang="en-US" sz="1000" b="0" i="0" u="none" strike="noStrike">
                          <a:solidFill>
                            <a:srgbClr val="000000"/>
                          </a:solidFill>
                          <a:effectLst/>
                          <a:latin typeface="Calibri" panose="020F0502020204030204" pitchFamily="34" charset="0"/>
                        </a:rPr>
                        <a:t>9</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fontAlgn="b"/>
                      <a:r>
                        <a:rPr lang="en-US" sz="1000" b="0" i="0" u="none" strike="noStrike">
                          <a:solidFill>
                            <a:srgbClr val="000000"/>
                          </a:solidFill>
                          <a:effectLst/>
                          <a:latin typeface="Calibri" panose="020F0502020204030204" pitchFamily="34" charset="0"/>
                        </a:rPr>
                        <a:t>1855</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fontAlgn="b"/>
                      <a:r>
                        <a:rPr lang="en-US" sz="1000" b="0" i="0" u="none" strike="noStrike">
                          <a:solidFill>
                            <a:srgbClr val="000000"/>
                          </a:solidFill>
                          <a:effectLst/>
                          <a:latin typeface="Calibri" panose="020F0502020204030204" pitchFamily="34" charset="0"/>
                        </a:rPr>
                        <a:t>485</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2541865383"/>
                  </a:ext>
                </a:extLst>
              </a:tr>
              <a:tr h="0">
                <a:tc>
                  <a:txBody>
                    <a:bodyPr/>
                    <a:lstStyle/>
                    <a:p>
                      <a:pPr algn="l" fontAlgn="b"/>
                      <a:r>
                        <a:rPr lang="en-US" sz="1000" b="0" i="0" u="none" strike="noStrike">
                          <a:solidFill>
                            <a:srgbClr val="000000"/>
                          </a:solidFill>
                          <a:effectLst/>
                          <a:latin typeface="Calibri" panose="020F0502020204030204" pitchFamily="34" charset="0"/>
                        </a:rPr>
                        <a:t>Washington County</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Germantown</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53022</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20</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91</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19041</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478</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3073246142"/>
                  </a:ext>
                </a:extLst>
              </a:tr>
              <a:tr h="0">
                <a:tc>
                  <a:txBody>
                    <a:bodyPr/>
                    <a:lstStyle/>
                    <a:p>
                      <a:pPr algn="l" fontAlgn="b"/>
                      <a:r>
                        <a:rPr lang="en-US" sz="1000" b="0" i="0" u="none" strike="noStrike">
                          <a:solidFill>
                            <a:srgbClr val="000000"/>
                          </a:solidFill>
                          <a:effectLst/>
                          <a:latin typeface="Calibri" panose="020F0502020204030204" pitchFamily="34" charset="0"/>
                        </a:rPr>
                        <a:t>Waukesha</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Okauchee Lake</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53069</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fontAlgn="b"/>
                      <a:r>
                        <a:rPr lang="en-US" sz="1000" b="0" i="0" u="none" strike="noStrike">
                          <a:solidFill>
                            <a:srgbClr val="000000"/>
                          </a:solidFill>
                          <a:effectLst/>
                          <a:latin typeface="Calibri" panose="020F0502020204030204" pitchFamily="34" charset="0"/>
                        </a:rPr>
                        <a:t>33</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fontAlgn="b"/>
                      <a:r>
                        <a:rPr lang="en-US" sz="1000" b="0" i="0" u="none" strike="noStrike">
                          <a:solidFill>
                            <a:srgbClr val="000000"/>
                          </a:solidFill>
                          <a:effectLst/>
                          <a:latin typeface="Calibri" panose="020F0502020204030204" pitchFamily="34" charset="0"/>
                        </a:rPr>
                        <a:t>3</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fontAlgn="b"/>
                      <a:r>
                        <a:rPr lang="en-US" sz="1000" b="0" i="0" u="none" strike="noStrike">
                          <a:solidFill>
                            <a:srgbClr val="000000"/>
                          </a:solidFill>
                          <a:effectLst/>
                          <a:latin typeface="Calibri" panose="020F0502020204030204" pitchFamily="34" charset="0"/>
                        </a:rPr>
                        <a:t>633</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fontAlgn="b"/>
                      <a:r>
                        <a:rPr lang="en-US" sz="1000" b="0" i="0" u="none" strike="noStrike">
                          <a:solidFill>
                            <a:srgbClr val="000000"/>
                          </a:solidFill>
                          <a:effectLst/>
                          <a:latin typeface="Calibri" panose="020F0502020204030204" pitchFamily="34" charset="0"/>
                        </a:rPr>
                        <a:t>474</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658610510"/>
                  </a:ext>
                </a:extLst>
              </a:tr>
              <a:tr h="0">
                <a:tc>
                  <a:txBody>
                    <a:bodyPr/>
                    <a:lstStyle/>
                    <a:p>
                      <a:pPr algn="l" fontAlgn="b"/>
                      <a:r>
                        <a:rPr lang="en-US" sz="1000" b="0" i="0" u="none" strike="noStrike">
                          <a:solidFill>
                            <a:srgbClr val="000000"/>
                          </a:solidFill>
                          <a:effectLst/>
                          <a:latin typeface="Calibri" panose="020F0502020204030204" pitchFamily="34" charset="0"/>
                        </a:rPr>
                        <a:t>Milwaukee County</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Milwaukee</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53223</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14</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132</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28596</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462</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4095257170"/>
                  </a:ext>
                </a:extLst>
              </a:tr>
              <a:tr h="0">
                <a:tc>
                  <a:txBody>
                    <a:bodyPr/>
                    <a:lstStyle/>
                    <a:p>
                      <a:pPr algn="l" fontAlgn="b"/>
                      <a:r>
                        <a:rPr lang="en-US" sz="1000" b="0" i="0" u="none" strike="noStrike">
                          <a:solidFill>
                            <a:srgbClr val="000000"/>
                          </a:solidFill>
                          <a:effectLst/>
                          <a:latin typeface="Calibri" panose="020F0502020204030204" pitchFamily="34" charset="0"/>
                        </a:rPr>
                        <a:t>Racine</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Caledonia</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53108</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fontAlgn="b"/>
                      <a:r>
                        <a:rPr lang="en-US" sz="1000" b="0" i="0" u="none" strike="noStrike">
                          <a:solidFill>
                            <a:srgbClr val="000000"/>
                          </a:solidFill>
                          <a:effectLst/>
                          <a:latin typeface="Calibri" panose="020F0502020204030204" pitchFamily="34" charset="0"/>
                        </a:rPr>
                        <a:t>26</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fontAlgn="b"/>
                      <a:r>
                        <a:rPr lang="en-US" sz="1000" b="0" i="0" u="none" strike="noStrike">
                          <a:solidFill>
                            <a:srgbClr val="000000"/>
                          </a:solidFill>
                          <a:effectLst/>
                          <a:latin typeface="Calibri" panose="020F0502020204030204" pitchFamily="34" charset="0"/>
                        </a:rPr>
                        <a:t>15</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fontAlgn="b"/>
                      <a:r>
                        <a:rPr lang="en-US" sz="1000" b="0" i="0" u="none" strike="noStrike">
                          <a:solidFill>
                            <a:srgbClr val="000000"/>
                          </a:solidFill>
                          <a:effectLst/>
                          <a:latin typeface="Calibri" panose="020F0502020204030204" pitchFamily="34" charset="0"/>
                        </a:rPr>
                        <a:t>3270</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fontAlgn="b"/>
                      <a:r>
                        <a:rPr lang="en-US" sz="1000" b="0" i="0" u="none" strike="noStrike">
                          <a:solidFill>
                            <a:srgbClr val="000000"/>
                          </a:solidFill>
                          <a:effectLst/>
                          <a:latin typeface="Calibri" panose="020F0502020204030204" pitchFamily="34" charset="0"/>
                        </a:rPr>
                        <a:t>459</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1497722971"/>
                  </a:ext>
                </a:extLst>
              </a:tr>
              <a:tr h="0">
                <a:tc>
                  <a:txBody>
                    <a:bodyPr/>
                    <a:lstStyle/>
                    <a:p>
                      <a:pPr algn="l" fontAlgn="b"/>
                      <a:r>
                        <a:rPr lang="en-US" sz="1000" b="0" i="0" u="none" strike="noStrike">
                          <a:solidFill>
                            <a:srgbClr val="000000"/>
                          </a:solidFill>
                          <a:effectLst/>
                          <a:latin typeface="Calibri" panose="020F0502020204030204" pitchFamily="34" charset="0"/>
                        </a:rPr>
                        <a:t>Sheboygan</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Random Lake</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53075</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58</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15</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3298</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455</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918707651"/>
                  </a:ext>
                </a:extLst>
              </a:tr>
              <a:tr h="0">
                <a:tc>
                  <a:txBody>
                    <a:bodyPr/>
                    <a:lstStyle/>
                    <a:p>
                      <a:pPr algn="l" fontAlgn="b"/>
                      <a:r>
                        <a:rPr lang="en-US" sz="1000" b="0" i="0" u="none" strike="noStrike">
                          <a:solidFill>
                            <a:srgbClr val="000000"/>
                          </a:solidFill>
                          <a:effectLst/>
                          <a:latin typeface="Calibri" panose="020F0502020204030204" pitchFamily="34" charset="0"/>
                        </a:rPr>
                        <a:t>Waukesha</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North Prairie</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53153</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fontAlgn="b"/>
                      <a:r>
                        <a:rPr lang="en-US" sz="1000" b="0" i="0" u="none" strike="noStrike">
                          <a:solidFill>
                            <a:srgbClr val="000000"/>
                          </a:solidFill>
                          <a:effectLst/>
                          <a:latin typeface="Calibri" panose="020F0502020204030204" pitchFamily="34" charset="0"/>
                        </a:rPr>
                        <a:t>32</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fontAlgn="b"/>
                      <a:r>
                        <a:rPr lang="en-US" sz="1000" b="0" i="0" u="none" strike="noStrike">
                          <a:solidFill>
                            <a:srgbClr val="000000"/>
                          </a:solidFill>
                          <a:effectLst/>
                          <a:latin typeface="Calibri" panose="020F0502020204030204" pitchFamily="34" charset="0"/>
                        </a:rPr>
                        <a:t>11</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fontAlgn="b"/>
                      <a:r>
                        <a:rPr lang="en-US" sz="1000" b="0" i="0" u="none" strike="noStrike">
                          <a:solidFill>
                            <a:srgbClr val="000000"/>
                          </a:solidFill>
                          <a:effectLst/>
                          <a:latin typeface="Calibri" panose="020F0502020204030204" pitchFamily="34" charset="0"/>
                        </a:rPr>
                        <a:t>2434</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fontAlgn="b"/>
                      <a:r>
                        <a:rPr lang="en-US" sz="1000" b="0" i="0" u="none" strike="noStrike">
                          <a:solidFill>
                            <a:srgbClr val="000000"/>
                          </a:solidFill>
                          <a:effectLst/>
                          <a:latin typeface="Calibri" panose="020F0502020204030204" pitchFamily="34" charset="0"/>
                        </a:rPr>
                        <a:t>452</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514975768"/>
                  </a:ext>
                </a:extLst>
              </a:tr>
              <a:tr h="0">
                <a:tc>
                  <a:txBody>
                    <a:bodyPr/>
                    <a:lstStyle/>
                    <a:p>
                      <a:pPr algn="l" fontAlgn="b"/>
                      <a:r>
                        <a:rPr lang="en-US" sz="1000" b="0" i="0" u="none" strike="noStrike">
                          <a:solidFill>
                            <a:srgbClr val="000000"/>
                          </a:solidFill>
                          <a:effectLst/>
                          <a:latin typeface="Calibri" panose="020F0502020204030204" pitchFamily="34" charset="0"/>
                        </a:rPr>
                        <a:t>Waukesha</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Sussex</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53089</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18</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85</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19151</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444</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4260018599"/>
                  </a:ext>
                </a:extLst>
              </a:tr>
              <a:tr h="0">
                <a:tc>
                  <a:txBody>
                    <a:bodyPr/>
                    <a:lstStyle/>
                    <a:p>
                      <a:pPr algn="l" fontAlgn="b"/>
                      <a:r>
                        <a:rPr lang="en-US" sz="1000" b="0" i="0" u="none" strike="noStrike">
                          <a:solidFill>
                            <a:srgbClr val="000000"/>
                          </a:solidFill>
                          <a:effectLst/>
                          <a:latin typeface="Calibri" panose="020F0502020204030204" pitchFamily="34" charset="0"/>
                        </a:rPr>
                        <a:t>Waukesha</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Menomonee Falls</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l" fontAlgn="b"/>
                      <a:r>
                        <a:rPr lang="en-US" sz="1000" b="0" i="0" u="none" strike="noStrike">
                          <a:solidFill>
                            <a:srgbClr val="000000"/>
                          </a:solidFill>
                          <a:effectLst/>
                          <a:latin typeface="Calibri" panose="020F0502020204030204" pitchFamily="34" charset="0"/>
                        </a:rPr>
                        <a:t>53051</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fontAlgn="b"/>
                      <a:r>
                        <a:rPr lang="en-US" sz="1000" b="0" i="0" u="none" strike="noStrike">
                          <a:solidFill>
                            <a:srgbClr val="000000"/>
                          </a:solidFill>
                          <a:effectLst/>
                          <a:latin typeface="Calibri" panose="020F0502020204030204" pitchFamily="34" charset="0"/>
                        </a:rPr>
                        <a:t>13</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fontAlgn="b"/>
                      <a:r>
                        <a:rPr lang="en-US" sz="1000" b="0" i="0" u="none" strike="noStrike">
                          <a:solidFill>
                            <a:srgbClr val="000000"/>
                          </a:solidFill>
                          <a:effectLst/>
                          <a:latin typeface="Calibri" panose="020F0502020204030204" pitchFamily="34" charset="0"/>
                        </a:rPr>
                        <a:t>161</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fontAlgn="b"/>
                      <a:r>
                        <a:rPr lang="en-US" sz="1000" b="0" i="0" u="none" strike="noStrike">
                          <a:solidFill>
                            <a:srgbClr val="000000"/>
                          </a:solidFill>
                          <a:effectLst/>
                          <a:latin typeface="Calibri" panose="020F0502020204030204" pitchFamily="34" charset="0"/>
                        </a:rPr>
                        <a:t>36806</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algn="r" fontAlgn="b"/>
                      <a:r>
                        <a:rPr lang="en-US" sz="1000" b="0" i="0" u="none" strike="noStrike">
                          <a:solidFill>
                            <a:srgbClr val="000000"/>
                          </a:solidFill>
                          <a:effectLst/>
                          <a:latin typeface="Calibri" panose="020F0502020204030204" pitchFamily="34" charset="0"/>
                        </a:rPr>
                        <a:t>437</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85953124"/>
                  </a:ext>
                </a:extLst>
              </a:tr>
              <a:tr h="0">
                <a:tc>
                  <a:txBody>
                    <a:bodyPr/>
                    <a:lstStyle/>
                    <a:p>
                      <a:pPr algn="l" fontAlgn="b"/>
                      <a:r>
                        <a:rPr lang="en-US" sz="1000" b="0" i="0" u="none" strike="noStrike">
                          <a:solidFill>
                            <a:srgbClr val="000000"/>
                          </a:solidFill>
                          <a:effectLst/>
                          <a:latin typeface="Calibri" panose="020F0502020204030204" pitchFamily="34" charset="0"/>
                        </a:rPr>
                        <a:t>Milwaukee County</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Milwaukee</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53213</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3</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119</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27573</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432</a:t>
                      </a:r>
                    </a:p>
                  </a:txBody>
                  <a:tcPr marL="9525" marR="9525" marT="9525" marB="0" anchor="b">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1981204497"/>
                  </a:ext>
                </a:extLst>
              </a:tr>
            </a:tbl>
          </a:graphicData>
        </a:graphic>
      </p:graphicFrame>
      <p:cxnSp>
        <p:nvCxnSpPr>
          <p:cNvPr id="6" name="Straight Arrow Connector 5">
            <a:extLst>
              <a:ext uri="{FF2B5EF4-FFF2-40B4-BE49-F238E27FC236}">
                <a16:creationId xmlns:a16="http://schemas.microsoft.com/office/drawing/2014/main" id="{1FCE5F91-15F0-4C37-9F5E-6842DF22999B}"/>
              </a:ext>
            </a:extLst>
          </p:cNvPr>
          <p:cNvCxnSpPr>
            <a:cxnSpLocks/>
          </p:cNvCxnSpPr>
          <p:nvPr/>
        </p:nvCxnSpPr>
        <p:spPr>
          <a:xfrm flipH="1" flipV="1">
            <a:off x="1905000" y="2647950"/>
            <a:ext cx="381000" cy="20574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49FC0DEC-6D6C-4F21-A999-42D1D638FC66}"/>
              </a:ext>
            </a:extLst>
          </p:cNvPr>
          <p:cNvSpPr txBox="1"/>
          <p:nvPr/>
        </p:nvSpPr>
        <p:spPr>
          <a:xfrm>
            <a:off x="1371600" y="4629150"/>
            <a:ext cx="2291974" cy="369332"/>
          </a:xfrm>
          <a:prstGeom prst="rect">
            <a:avLst/>
          </a:prstGeom>
          <a:noFill/>
        </p:spPr>
        <p:txBody>
          <a:bodyPr wrap="square" rtlCol="0">
            <a:spAutoFit/>
          </a:bodyPr>
          <a:lstStyle/>
          <a:p>
            <a:r>
              <a:rPr lang="en-US" dirty="0"/>
              <a:t>Location of MS center</a:t>
            </a:r>
          </a:p>
        </p:txBody>
      </p:sp>
      <p:cxnSp>
        <p:nvCxnSpPr>
          <p:cNvPr id="11" name="Straight Arrow Connector 10">
            <a:extLst>
              <a:ext uri="{FF2B5EF4-FFF2-40B4-BE49-F238E27FC236}">
                <a16:creationId xmlns:a16="http://schemas.microsoft.com/office/drawing/2014/main" id="{CC3C816E-ED35-48CD-AC3D-7F99F7823E20}"/>
              </a:ext>
            </a:extLst>
          </p:cNvPr>
          <p:cNvCxnSpPr>
            <a:cxnSpLocks/>
          </p:cNvCxnSpPr>
          <p:nvPr/>
        </p:nvCxnSpPr>
        <p:spPr>
          <a:xfrm flipH="1" flipV="1">
            <a:off x="4191000" y="2343150"/>
            <a:ext cx="381000" cy="2362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36E9FAEF-55F2-44DB-92AB-943C431DFAA5}"/>
              </a:ext>
            </a:extLst>
          </p:cNvPr>
          <p:cNvSpPr txBox="1"/>
          <p:nvPr/>
        </p:nvSpPr>
        <p:spPr>
          <a:xfrm>
            <a:off x="3581400" y="4640580"/>
            <a:ext cx="2940228" cy="369332"/>
          </a:xfrm>
          <a:prstGeom prst="rect">
            <a:avLst/>
          </a:prstGeom>
          <a:noFill/>
        </p:spPr>
        <p:txBody>
          <a:bodyPr wrap="none" rtlCol="0">
            <a:spAutoFit/>
          </a:bodyPr>
          <a:lstStyle/>
          <a:p>
            <a:r>
              <a:rPr lang="en-US" dirty="0"/>
              <a:t>Location of aluminum factory</a:t>
            </a:r>
          </a:p>
        </p:txBody>
      </p:sp>
    </p:spTree>
    <p:extLst>
      <p:ext uri="{BB962C8B-B14F-4D97-AF65-F5344CB8AC3E}">
        <p14:creationId xmlns:p14="http://schemas.microsoft.com/office/powerpoint/2010/main" val="3754290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3200" dirty="0"/>
              <a:t>Density of MS per 100,000 population (within 100km)</a:t>
            </a:r>
          </a:p>
        </p:txBody>
      </p:sp>
      <p:pic>
        <p:nvPicPr>
          <p:cNvPr id="5" name="Picture 2" descr="Home | Medical College of Wisconsin">
            <a:extLst>
              <a:ext uri="{FF2B5EF4-FFF2-40B4-BE49-F238E27FC236}">
                <a16:creationId xmlns:a16="http://schemas.microsoft.com/office/drawing/2014/main" id="{7FA6B333-107B-44BE-A42E-A844055F4B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318" y="4549447"/>
            <a:ext cx="538163" cy="53816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cx6="http://schemas.microsoft.com/office/drawing/2016/5/12/chartex" xmlns="" Requires="cx6">
          <p:graphicFrame>
            <p:nvGraphicFramePr>
              <p:cNvPr id="7" name="Chart 6">
                <a:extLst>
                  <a:ext uri="{FF2B5EF4-FFF2-40B4-BE49-F238E27FC236}">
                    <a16:creationId xmlns:a16="http://schemas.microsoft.com/office/drawing/2014/main" id="{AA973E7B-CF59-8911-D9E6-D05942210FC7}"/>
                  </a:ext>
                </a:extLst>
              </p:cNvPr>
              <p:cNvGraphicFramePr/>
              <p:nvPr>
                <p:extLst>
                  <p:ext uri="{D42A27DB-BD31-4B8C-83A1-F6EECF244321}">
                    <p14:modId xmlns:p14="http://schemas.microsoft.com/office/powerpoint/2010/main" val="2548211156"/>
                  </p:ext>
                </p:extLst>
              </p:nvPr>
            </p:nvGraphicFramePr>
            <p:xfrm>
              <a:off x="1524000" y="1076324"/>
              <a:ext cx="6781800" cy="4086226"/>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7" name="Chart 6">
                <a:extLst>
                  <a:ext uri="{FF2B5EF4-FFF2-40B4-BE49-F238E27FC236}">
                    <a16:creationId xmlns:a16="http://schemas.microsoft.com/office/drawing/2014/main" id="{AA973E7B-CF59-8911-D9E6-D05942210FC7}"/>
                  </a:ext>
                </a:extLst>
              </p:cNvPr>
              <p:cNvPicPr>
                <a:picLocks noGrp="1" noRot="1" noChangeAspect="1" noMove="1" noResize="1" noEditPoints="1" noAdjustHandles="1" noChangeArrowheads="1" noChangeShapeType="1"/>
              </p:cNvPicPr>
              <p:nvPr/>
            </p:nvPicPr>
            <p:blipFill>
              <a:blip r:embed="rId4"/>
              <a:stretch>
                <a:fillRect/>
              </a:stretch>
            </p:blipFill>
            <p:spPr>
              <a:xfrm>
                <a:off x="1524000" y="1076324"/>
                <a:ext cx="6781800" cy="4086226"/>
              </a:xfrm>
              <a:prstGeom prst="rect">
                <a:avLst/>
              </a:prstGeom>
            </p:spPr>
          </p:pic>
        </mc:Fallback>
      </mc:AlternateContent>
    </p:spTree>
    <p:extLst>
      <p:ext uri="{BB962C8B-B14F-4D97-AF65-F5344CB8AC3E}">
        <p14:creationId xmlns:p14="http://schemas.microsoft.com/office/powerpoint/2010/main" val="2450520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3200" dirty="0"/>
              <a:t>Density of MS per 100,000 population (within 100km)</a:t>
            </a:r>
          </a:p>
        </p:txBody>
      </p:sp>
      <p:pic>
        <p:nvPicPr>
          <p:cNvPr id="5" name="Picture 2" descr="Home | Medical College of Wisconsin">
            <a:extLst>
              <a:ext uri="{FF2B5EF4-FFF2-40B4-BE49-F238E27FC236}">
                <a16:creationId xmlns:a16="http://schemas.microsoft.com/office/drawing/2014/main" id="{7FA6B333-107B-44BE-A42E-A844055F4B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318" y="4549447"/>
            <a:ext cx="538163" cy="5381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nature, cave&#10;&#10;Description automatically generated">
            <a:extLst>
              <a:ext uri="{FF2B5EF4-FFF2-40B4-BE49-F238E27FC236}">
                <a16:creationId xmlns:a16="http://schemas.microsoft.com/office/drawing/2014/main" id="{EA796F0F-E5DC-7CDB-AFB2-DB12394316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072" t="59845" r="28248"/>
          <a:stretch/>
        </p:blipFill>
        <p:spPr>
          <a:xfrm>
            <a:off x="645318" y="1276350"/>
            <a:ext cx="7050882" cy="3905250"/>
          </a:xfrm>
          <a:prstGeom prst="rect">
            <a:avLst/>
          </a:prstGeom>
        </p:spPr>
      </p:pic>
      <p:cxnSp>
        <p:nvCxnSpPr>
          <p:cNvPr id="9" name="Straight Arrow Connector 8">
            <a:extLst>
              <a:ext uri="{FF2B5EF4-FFF2-40B4-BE49-F238E27FC236}">
                <a16:creationId xmlns:a16="http://schemas.microsoft.com/office/drawing/2014/main" id="{FCF1340A-E234-9B47-2081-3824B7C7801E}"/>
              </a:ext>
            </a:extLst>
          </p:cNvPr>
          <p:cNvCxnSpPr>
            <a:cxnSpLocks/>
          </p:cNvCxnSpPr>
          <p:nvPr/>
        </p:nvCxnSpPr>
        <p:spPr>
          <a:xfrm flipV="1">
            <a:off x="6324600" y="2800350"/>
            <a:ext cx="1295400" cy="3810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371A8F26-381E-FCF2-2230-439C47D74C3D}"/>
              </a:ext>
            </a:extLst>
          </p:cNvPr>
          <p:cNvCxnSpPr/>
          <p:nvPr/>
        </p:nvCxnSpPr>
        <p:spPr>
          <a:xfrm flipV="1">
            <a:off x="6553200" y="3638550"/>
            <a:ext cx="1066800" cy="3048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8C8B362D-5D85-CF4D-325C-28C98BB471A2}"/>
              </a:ext>
            </a:extLst>
          </p:cNvPr>
          <p:cNvSpPr txBox="1"/>
          <p:nvPr/>
        </p:nvSpPr>
        <p:spPr>
          <a:xfrm>
            <a:off x="6941233" y="3027338"/>
            <a:ext cx="2291974" cy="646331"/>
          </a:xfrm>
          <a:prstGeom prst="rect">
            <a:avLst/>
          </a:prstGeom>
          <a:noFill/>
        </p:spPr>
        <p:txBody>
          <a:bodyPr wrap="square" rtlCol="0">
            <a:spAutoFit/>
          </a:bodyPr>
          <a:lstStyle/>
          <a:p>
            <a:pPr algn="ctr"/>
            <a:r>
              <a:rPr lang="en-US" dirty="0"/>
              <a:t>Location of MS center (53226)</a:t>
            </a:r>
          </a:p>
        </p:txBody>
      </p:sp>
      <p:sp>
        <p:nvSpPr>
          <p:cNvPr id="12" name="TextBox 11">
            <a:extLst>
              <a:ext uri="{FF2B5EF4-FFF2-40B4-BE49-F238E27FC236}">
                <a16:creationId xmlns:a16="http://schemas.microsoft.com/office/drawing/2014/main" id="{CB7B00AA-4ECD-F4F5-B36C-26568BF4A93E}"/>
              </a:ext>
            </a:extLst>
          </p:cNvPr>
          <p:cNvSpPr txBox="1"/>
          <p:nvPr/>
        </p:nvSpPr>
        <p:spPr>
          <a:xfrm>
            <a:off x="6972300" y="2122893"/>
            <a:ext cx="2283767" cy="646331"/>
          </a:xfrm>
          <a:prstGeom prst="rect">
            <a:avLst/>
          </a:prstGeom>
          <a:noFill/>
        </p:spPr>
        <p:txBody>
          <a:bodyPr wrap="none" rtlCol="0">
            <a:spAutoFit/>
          </a:bodyPr>
          <a:lstStyle/>
          <a:p>
            <a:r>
              <a:rPr lang="en-US" dirty="0"/>
              <a:t>Location of aluminum </a:t>
            </a:r>
          </a:p>
          <a:p>
            <a:pPr algn="ctr"/>
            <a:r>
              <a:rPr lang="en-US" dirty="0"/>
              <a:t>Factory (53095)</a:t>
            </a:r>
          </a:p>
        </p:txBody>
      </p:sp>
      <p:graphicFrame>
        <p:nvGraphicFramePr>
          <p:cNvPr id="14" name="Table 13">
            <a:extLst>
              <a:ext uri="{FF2B5EF4-FFF2-40B4-BE49-F238E27FC236}">
                <a16:creationId xmlns:a16="http://schemas.microsoft.com/office/drawing/2014/main" id="{62DE216C-C355-A8BF-77CA-2CF99239FBBC}"/>
              </a:ext>
            </a:extLst>
          </p:cNvPr>
          <p:cNvGraphicFramePr>
            <a:graphicFrameLocks noGrp="1"/>
          </p:cNvGraphicFramePr>
          <p:nvPr>
            <p:extLst>
              <p:ext uri="{D42A27DB-BD31-4B8C-83A1-F6EECF244321}">
                <p14:modId xmlns:p14="http://schemas.microsoft.com/office/powerpoint/2010/main" val="3517069689"/>
              </p:ext>
            </p:extLst>
          </p:nvPr>
        </p:nvGraphicFramePr>
        <p:xfrm>
          <a:off x="478631" y="2244520"/>
          <a:ext cx="3704510" cy="1607122"/>
        </p:xfrm>
        <a:graphic>
          <a:graphicData uri="http://schemas.openxmlformats.org/drawingml/2006/table">
            <a:tbl>
              <a:tblPr firstRow="1" firstCol="1" bandRow="1"/>
              <a:tblGrid>
                <a:gridCol w="947261">
                  <a:extLst>
                    <a:ext uri="{9D8B030D-6E8A-4147-A177-3AD203B41FA5}">
                      <a16:colId xmlns:a16="http://schemas.microsoft.com/office/drawing/2014/main" val="1438264127"/>
                    </a:ext>
                  </a:extLst>
                </a:gridCol>
                <a:gridCol w="533400">
                  <a:extLst>
                    <a:ext uri="{9D8B030D-6E8A-4147-A177-3AD203B41FA5}">
                      <a16:colId xmlns:a16="http://schemas.microsoft.com/office/drawing/2014/main" val="750125559"/>
                    </a:ext>
                  </a:extLst>
                </a:gridCol>
                <a:gridCol w="762000">
                  <a:extLst>
                    <a:ext uri="{9D8B030D-6E8A-4147-A177-3AD203B41FA5}">
                      <a16:colId xmlns:a16="http://schemas.microsoft.com/office/drawing/2014/main" val="1664484944"/>
                    </a:ext>
                  </a:extLst>
                </a:gridCol>
                <a:gridCol w="609600">
                  <a:extLst>
                    <a:ext uri="{9D8B030D-6E8A-4147-A177-3AD203B41FA5}">
                      <a16:colId xmlns:a16="http://schemas.microsoft.com/office/drawing/2014/main" val="1597006374"/>
                    </a:ext>
                  </a:extLst>
                </a:gridCol>
                <a:gridCol w="852249">
                  <a:extLst>
                    <a:ext uri="{9D8B030D-6E8A-4147-A177-3AD203B41FA5}">
                      <a16:colId xmlns:a16="http://schemas.microsoft.com/office/drawing/2014/main" val="1463242573"/>
                    </a:ext>
                  </a:extLst>
                </a:gridCol>
              </a:tblGrid>
              <a:tr h="0">
                <a:tc>
                  <a:txBody>
                    <a:bodyPr/>
                    <a:lstStyle/>
                    <a:p>
                      <a:pPr marL="0" marR="0" algn="l">
                        <a:lnSpc>
                          <a:spcPct val="107000"/>
                        </a:lnSpc>
                        <a:spcBef>
                          <a:spcPts val="0"/>
                        </a:spcBef>
                        <a:spcAft>
                          <a:spcPts val="0"/>
                        </a:spcAft>
                      </a:pPr>
                      <a:r>
                        <a:rPr lang="en-CA" sz="900" b="1" dirty="0">
                          <a:solidFill>
                            <a:schemeClr val="bg1"/>
                          </a:solidFill>
                          <a:effectLst/>
                          <a:latin typeface="+mn-lt"/>
                          <a:ea typeface="Times New Roman" panose="02020603050405020304" pitchFamily="18" charset="0"/>
                          <a:cs typeface="Times New Roman" panose="02020603050405020304" pitchFamily="18" charset="0"/>
                        </a:rPr>
                        <a:t>City</a:t>
                      </a:r>
                      <a:endParaRPr lang="en-US" sz="900" b="1" dirty="0">
                        <a:solidFill>
                          <a:schemeClr val="bg1"/>
                        </a:solidFill>
                        <a:effectLst/>
                        <a:latin typeface="+mn-lt"/>
                        <a:ea typeface="Calibri" panose="020F0502020204030204" pitchFamily="34" charset="0"/>
                        <a:cs typeface="Times New Roman" panose="02020603050405020304" pitchFamily="18" charset="0"/>
                      </a:endParaRPr>
                    </a:p>
                  </a:txBody>
                  <a:tcPr marL="34850" marR="348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l">
                        <a:lnSpc>
                          <a:spcPct val="107000"/>
                        </a:lnSpc>
                        <a:spcBef>
                          <a:spcPts val="0"/>
                        </a:spcBef>
                        <a:spcAft>
                          <a:spcPts val="0"/>
                        </a:spcAft>
                      </a:pPr>
                      <a:r>
                        <a:rPr lang="en-CA" sz="900" b="1" dirty="0">
                          <a:solidFill>
                            <a:schemeClr val="bg1"/>
                          </a:solidFill>
                          <a:effectLst/>
                          <a:latin typeface="+mn-lt"/>
                          <a:ea typeface="Times New Roman" panose="02020603050405020304" pitchFamily="18" charset="0"/>
                          <a:cs typeface="Times New Roman" panose="02020603050405020304" pitchFamily="18" charset="0"/>
                        </a:rPr>
                        <a:t>Zip Code</a:t>
                      </a:r>
                      <a:endParaRPr lang="en-US" sz="900" b="1" dirty="0">
                        <a:solidFill>
                          <a:schemeClr val="bg1"/>
                        </a:solidFill>
                        <a:effectLst/>
                        <a:latin typeface="+mn-lt"/>
                        <a:ea typeface="Calibri" panose="020F0502020204030204" pitchFamily="34" charset="0"/>
                        <a:cs typeface="Times New Roman" panose="02020603050405020304" pitchFamily="18" charset="0"/>
                      </a:endParaRPr>
                    </a:p>
                  </a:txBody>
                  <a:tcPr marL="34850" marR="348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l">
                        <a:lnSpc>
                          <a:spcPct val="107000"/>
                        </a:lnSpc>
                        <a:spcBef>
                          <a:spcPts val="0"/>
                        </a:spcBef>
                        <a:spcAft>
                          <a:spcPts val="0"/>
                        </a:spcAft>
                      </a:pPr>
                      <a:r>
                        <a:rPr lang="en-CA" sz="900" b="1" dirty="0">
                          <a:solidFill>
                            <a:schemeClr val="bg1"/>
                          </a:solidFill>
                          <a:effectLst/>
                          <a:latin typeface="+mn-lt"/>
                          <a:ea typeface="Times New Roman" panose="02020603050405020304" pitchFamily="18" charset="0"/>
                          <a:cs typeface="Times New Roman" panose="02020603050405020304" pitchFamily="18" charset="0"/>
                        </a:rPr>
                        <a:t>Distance (KM)</a:t>
                      </a:r>
                      <a:endParaRPr lang="en-US" sz="900" b="1" dirty="0">
                        <a:solidFill>
                          <a:schemeClr val="bg1"/>
                        </a:solidFill>
                        <a:effectLst/>
                        <a:latin typeface="+mn-lt"/>
                        <a:ea typeface="Calibri" panose="020F0502020204030204" pitchFamily="34" charset="0"/>
                        <a:cs typeface="Times New Roman" panose="02020603050405020304" pitchFamily="18" charset="0"/>
                      </a:endParaRPr>
                    </a:p>
                  </a:txBody>
                  <a:tcPr marL="34850" marR="348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l">
                        <a:lnSpc>
                          <a:spcPct val="107000"/>
                        </a:lnSpc>
                        <a:spcBef>
                          <a:spcPts val="0"/>
                        </a:spcBef>
                        <a:spcAft>
                          <a:spcPts val="0"/>
                        </a:spcAft>
                      </a:pPr>
                      <a:r>
                        <a:rPr lang="en-CA" sz="900" b="1" dirty="0">
                          <a:solidFill>
                            <a:schemeClr val="bg1"/>
                          </a:solidFill>
                          <a:effectLst/>
                          <a:latin typeface="+mn-lt"/>
                          <a:ea typeface="Times New Roman" panose="02020603050405020304" pitchFamily="18" charset="0"/>
                          <a:cs typeface="Times New Roman" panose="02020603050405020304" pitchFamily="18" charset="0"/>
                        </a:rPr>
                        <a:t>Total MS</a:t>
                      </a:r>
                      <a:endParaRPr lang="en-US" sz="900" b="1" dirty="0">
                        <a:solidFill>
                          <a:schemeClr val="bg1"/>
                        </a:solidFill>
                        <a:effectLst/>
                        <a:latin typeface="+mn-lt"/>
                        <a:ea typeface="Calibri" panose="020F0502020204030204" pitchFamily="34" charset="0"/>
                        <a:cs typeface="Times New Roman" panose="02020603050405020304" pitchFamily="18" charset="0"/>
                      </a:endParaRPr>
                    </a:p>
                  </a:txBody>
                  <a:tcPr marL="34850" marR="348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l">
                        <a:lnSpc>
                          <a:spcPct val="107000"/>
                        </a:lnSpc>
                        <a:spcBef>
                          <a:spcPts val="0"/>
                        </a:spcBef>
                        <a:spcAft>
                          <a:spcPts val="0"/>
                        </a:spcAft>
                      </a:pPr>
                      <a:r>
                        <a:rPr lang="en-CA" sz="900" b="1" dirty="0">
                          <a:solidFill>
                            <a:schemeClr val="bg1"/>
                          </a:solidFill>
                          <a:effectLst/>
                          <a:latin typeface="+mn-lt"/>
                          <a:ea typeface="Times New Roman" panose="02020603050405020304" pitchFamily="18" charset="0"/>
                          <a:cs typeface="Times New Roman" panose="02020603050405020304" pitchFamily="18" charset="0"/>
                        </a:rPr>
                        <a:t>MS per 100,000</a:t>
                      </a:r>
                      <a:endParaRPr lang="en-US" sz="900" b="1" dirty="0">
                        <a:solidFill>
                          <a:schemeClr val="bg1"/>
                        </a:solidFill>
                        <a:effectLst/>
                        <a:latin typeface="+mn-lt"/>
                        <a:ea typeface="Calibri" panose="020F0502020204030204" pitchFamily="34" charset="0"/>
                        <a:cs typeface="Times New Roman" panose="02020603050405020304" pitchFamily="18" charset="0"/>
                      </a:endParaRPr>
                    </a:p>
                  </a:txBody>
                  <a:tcPr marL="34850" marR="348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320266347"/>
                  </a:ext>
                </a:extLst>
              </a:tr>
              <a:tr h="0">
                <a:tc>
                  <a:txBody>
                    <a:bodyPr/>
                    <a:lstStyle/>
                    <a:p>
                      <a:pPr algn="l" fontAlgn="b"/>
                      <a:r>
                        <a:rPr lang="en-US" sz="900" b="0" i="0" u="none" strike="noStrike" dirty="0" err="1">
                          <a:solidFill>
                            <a:srgbClr val="000000"/>
                          </a:solidFill>
                          <a:effectLst/>
                          <a:latin typeface="+mn-lt"/>
                        </a:rPr>
                        <a:t>Lannon</a:t>
                      </a:r>
                      <a:endParaRPr lang="en-US" sz="900" b="0" i="0" u="none" strike="noStrike" dirty="0">
                        <a:solidFill>
                          <a:srgbClr val="000000"/>
                        </a:solidFill>
                        <a:effectLst/>
                        <a:latin typeface="+mn-lt"/>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mn-lt"/>
                        </a:rPr>
                        <a:t>53046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mn-lt"/>
                        </a:rPr>
                        <a:t>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mn-lt"/>
                        </a:rPr>
                        <a:t>13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mn-lt"/>
                        </a:rPr>
                        <a:t>1105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extLst>
                  <a:ext uri="{0D108BD9-81ED-4DB2-BD59-A6C34878D82A}">
                    <a16:rowId xmlns:a16="http://schemas.microsoft.com/office/drawing/2014/main" val="2055715623"/>
                  </a:ext>
                </a:extLst>
              </a:tr>
              <a:tr h="0">
                <a:tc>
                  <a:txBody>
                    <a:bodyPr/>
                    <a:lstStyle/>
                    <a:p>
                      <a:pPr algn="l" fontAlgn="b"/>
                      <a:r>
                        <a:rPr lang="en-US" sz="900" b="0" i="0" u="none" strike="noStrike" dirty="0">
                          <a:solidFill>
                            <a:srgbClr val="000000"/>
                          </a:solidFill>
                          <a:effectLst/>
                          <a:latin typeface="+mn-lt"/>
                        </a:rPr>
                        <a:t>Butler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dirty="0">
                          <a:solidFill>
                            <a:srgbClr val="000000"/>
                          </a:solidFill>
                          <a:effectLst/>
                          <a:latin typeface="+mn-lt"/>
                        </a:rPr>
                        <a:t>53007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mn-lt"/>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mn-lt"/>
                        </a:rPr>
                        <a:t>16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mn-lt"/>
                        </a:rPr>
                        <a:t>872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extLst>
                  <a:ext uri="{0D108BD9-81ED-4DB2-BD59-A6C34878D82A}">
                    <a16:rowId xmlns:a16="http://schemas.microsoft.com/office/drawing/2014/main" val="1112483162"/>
                  </a:ext>
                </a:extLst>
              </a:tr>
              <a:tr h="0">
                <a:tc>
                  <a:txBody>
                    <a:bodyPr/>
                    <a:lstStyle/>
                    <a:p>
                      <a:pPr algn="l" fontAlgn="b"/>
                      <a:r>
                        <a:rPr lang="en-US" sz="900" b="0" i="0" u="none" strike="noStrike">
                          <a:solidFill>
                            <a:srgbClr val="000000"/>
                          </a:solidFill>
                          <a:effectLst/>
                          <a:latin typeface="+mn-lt"/>
                        </a:rPr>
                        <a:t>Hubertus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dirty="0">
                          <a:solidFill>
                            <a:srgbClr val="000000"/>
                          </a:solidFill>
                          <a:effectLst/>
                          <a:latin typeface="+mn-lt"/>
                        </a:rPr>
                        <a:t>53033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dirty="0">
                          <a:solidFill>
                            <a:srgbClr val="000000"/>
                          </a:solidFill>
                          <a:effectLst/>
                          <a:latin typeface="+mn-lt"/>
                        </a:rPr>
                        <a:t>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mn-lt"/>
                        </a:rPr>
                        <a:t>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mn-lt"/>
                        </a:rPr>
                        <a:t>661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extLst>
                  <a:ext uri="{0D108BD9-81ED-4DB2-BD59-A6C34878D82A}">
                    <a16:rowId xmlns:a16="http://schemas.microsoft.com/office/drawing/2014/main" val="4273437626"/>
                  </a:ext>
                </a:extLst>
              </a:tr>
              <a:tr h="0">
                <a:tc>
                  <a:txBody>
                    <a:bodyPr/>
                    <a:lstStyle/>
                    <a:p>
                      <a:pPr algn="l" fontAlgn="b"/>
                      <a:r>
                        <a:rPr lang="en-US" sz="900" b="0" i="0" u="none" strike="noStrike">
                          <a:solidFill>
                            <a:srgbClr val="000000"/>
                          </a:solidFill>
                          <a:effectLst/>
                          <a:latin typeface="+mn-lt"/>
                        </a:rPr>
                        <a:t>Elm Grove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mn-lt"/>
                        </a:rPr>
                        <a:t>53122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dirty="0">
                          <a:solidFill>
                            <a:srgbClr val="000000"/>
                          </a:solidFill>
                          <a:effectLst/>
                          <a:latin typeface="+mn-lt"/>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mn-lt"/>
                        </a:rPr>
                        <a:t>39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mn-lt"/>
                        </a:rPr>
                        <a:t>632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extLst>
                  <a:ext uri="{0D108BD9-81ED-4DB2-BD59-A6C34878D82A}">
                    <a16:rowId xmlns:a16="http://schemas.microsoft.com/office/drawing/2014/main" val="252269904"/>
                  </a:ext>
                </a:extLst>
              </a:tr>
              <a:tr h="0">
                <a:tc>
                  <a:txBody>
                    <a:bodyPr/>
                    <a:lstStyle/>
                    <a:p>
                      <a:pPr algn="l" fontAlgn="b"/>
                      <a:r>
                        <a:rPr lang="en-US" sz="900" b="0" i="0" u="none" strike="noStrike">
                          <a:solidFill>
                            <a:srgbClr val="000000"/>
                          </a:solidFill>
                          <a:effectLst/>
                          <a:latin typeface="+mn-lt"/>
                        </a:rPr>
                        <a:t>Milwaukee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dirty="0">
                          <a:solidFill>
                            <a:srgbClr val="000000"/>
                          </a:solidFill>
                          <a:effectLst/>
                          <a:latin typeface="+mn-lt"/>
                        </a:rPr>
                        <a:t>53295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dirty="0">
                          <a:solidFill>
                            <a:srgbClr val="000000"/>
                          </a:solidFill>
                          <a:effectLst/>
                          <a:latin typeface="+mn-lt"/>
                        </a:rPr>
                        <a:t>39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dirty="0">
                          <a:solidFill>
                            <a:srgbClr val="000000"/>
                          </a:solidFill>
                          <a:effectLst/>
                          <a:latin typeface="+mn-lt"/>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mn-lt"/>
                        </a:rPr>
                        <a:t>552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extLst>
                  <a:ext uri="{0D108BD9-81ED-4DB2-BD59-A6C34878D82A}">
                    <a16:rowId xmlns:a16="http://schemas.microsoft.com/office/drawing/2014/main" val="2272104974"/>
                  </a:ext>
                </a:extLst>
              </a:tr>
              <a:tr h="0">
                <a:tc>
                  <a:txBody>
                    <a:bodyPr/>
                    <a:lstStyle/>
                    <a:p>
                      <a:pPr algn="l" fontAlgn="b"/>
                      <a:r>
                        <a:rPr lang="en-US" sz="900" b="0" i="0" u="none" strike="noStrike">
                          <a:solidFill>
                            <a:srgbClr val="000000"/>
                          </a:solidFill>
                          <a:effectLst/>
                          <a:latin typeface="+mn-lt"/>
                        </a:rPr>
                        <a:t>Kewaskum</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mn-lt"/>
                        </a:rPr>
                        <a:t>53040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mn-lt"/>
                        </a:rPr>
                        <a:t>54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dirty="0">
                          <a:solidFill>
                            <a:srgbClr val="000000"/>
                          </a:solidFill>
                          <a:effectLst/>
                          <a:latin typeface="+mn-lt"/>
                        </a:rPr>
                        <a:t>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mn-lt"/>
                        </a:rPr>
                        <a:t>552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extLst>
                  <a:ext uri="{0D108BD9-81ED-4DB2-BD59-A6C34878D82A}">
                    <a16:rowId xmlns:a16="http://schemas.microsoft.com/office/drawing/2014/main" val="2301974189"/>
                  </a:ext>
                </a:extLst>
              </a:tr>
              <a:tr h="0">
                <a:tc>
                  <a:txBody>
                    <a:bodyPr/>
                    <a:lstStyle/>
                    <a:p>
                      <a:pPr algn="l" fontAlgn="b"/>
                      <a:r>
                        <a:rPr lang="en-US" sz="900" b="1" i="0" u="sng" strike="noStrike" dirty="0">
                          <a:solidFill>
                            <a:srgbClr val="000000"/>
                          </a:solidFill>
                          <a:effectLst/>
                          <a:latin typeface="+mn-lt"/>
                        </a:rPr>
                        <a:t>West Bend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1" i="0" u="sng" strike="noStrike" dirty="0">
                          <a:solidFill>
                            <a:srgbClr val="000000"/>
                          </a:solidFill>
                          <a:effectLst/>
                          <a:latin typeface="+mn-lt"/>
                        </a:rPr>
                        <a:t>53095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1" i="0" u="sng" strike="noStrike">
                          <a:solidFill>
                            <a:srgbClr val="000000"/>
                          </a:solidFill>
                          <a:effectLst/>
                          <a:latin typeface="+mn-lt"/>
                        </a:rPr>
                        <a:t>41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1" i="0" u="sng" strike="noStrike" dirty="0">
                          <a:solidFill>
                            <a:srgbClr val="000000"/>
                          </a:solidFill>
                          <a:effectLst/>
                          <a:latin typeface="+mn-lt"/>
                        </a:rPr>
                        <a:t>141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1" i="0" u="sng" strike="noStrike" dirty="0">
                          <a:solidFill>
                            <a:srgbClr val="000000"/>
                          </a:solidFill>
                          <a:effectLst/>
                          <a:latin typeface="+mn-lt"/>
                        </a:rPr>
                        <a:t>511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extLst>
                  <a:ext uri="{0D108BD9-81ED-4DB2-BD59-A6C34878D82A}">
                    <a16:rowId xmlns:a16="http://schemas.microsoft.com/office/drawing/2014/main" val="168293814"/>
                  </a:ext>
                </a:extLst>
              </a:tr>
              <a:tr h="0">
                <a:tc>
                  <a:txBody>
                    <a:bodyPr/>
                    <a:lstStyle/>
                    <a:p>
                      <a:pPr algn="l" fontAlgn="b"/>
                      <a:r>
                        <a:rPr lang="en-US" sz="900" b="0" i="0" u="none" strike="noStrike">
                          <a:solidFill>
                            <a:srgbClr val="000000"/>
                          </a:solidFill>
                          <a:effectLst/>
                          <a:latin typeface="+mn-lt"/>
                        </a:rPr>
                        <a:t>West Bend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mn-lt"/>
                        </a:rPr>
                        <a:t>53090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mn-lt"/>
                        </a:rPr>
                        <a:t>46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mn-lt"/>
                        </a:rPr>
                        <a:t>106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dirty="0">
                          <a:solidFill>
                            <a:srgbClr val="000000"/>
                          </a:solidFill>
                          <a:effectLst/>
                          <a:latin typeface="+mn-lt"/>
                        </a:rPr>
                        <a:t>495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extLst>
                  <a:ext uri="{0D108BD9-81ED-4DB2-BD59-A6C34878D82A}">
                    <a16:rowId xmlns:a16="http://schemas.microsoft.com/office/drawing/2014/main" val="624466170"/>
                  </a:ext>
                </a:extLst>
              </a:tr>
              <a:tr h="0">
                <a:tc>
                  <a:txBody>
                    <a:bodyPr/>
                    <a:lstStyle/>
                    <a:p>
                      <a:pPr algn="l" fontAlgn="b"/>
                      <a:r>
                        <a:rPr lang="en-US" sz="900" b="1" i="0" u="sng" strike="noStrike" dirty="0">
                          <a:solidFill>
                            <a:srgbClr val="000000"/>
                          </a:solidFill>
                          <a:effectLst/>
                          <a:latin typeface="+mn-lt"/>
                        </a:rPr>
                        <a:t>Milwaukee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1" i="0" u="sng" strike="noStrike" dirty="0">
                          <a:solidFill>
                            <a:srgbClr val="000000"/>
                          </a:solidFill>
                          <a:effectLst/>
                          <a:latin typeface="+mn-lt"/>
                        </a:rPr>
                        <a:t>53226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1" i="0" u="sng" strike="noStrike" dirty="0">
                          <a:solidFill>
                            <a:srgbClr val="000000"/>
                          </a:solidFill>
                          <a:effectLst/>
                          <a:latin typeface="+mn-lt"/>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1" i="0" u="sng" strike="noStrike" dirty="0">
                          <a:solidFill>
                            <a:srgbClr val="000000"/>
                          </a:solidFill>
                          <a:effectLst/>
                          <a:latin typeface="+mn-lt"/>
                        </a:rPr>
                        <a:t>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1" i="0" u="sng" strike="noStrike" dirty="0">
                          <a:solidFill>
                            <a:srgbClr val="000000"/>
                          </a:solidFill>
                          <a:effectLst/>
                          <a:latin typeface="+mn-lt"/>
                        </a:rPr>
                        <a:t>492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extLst>
                  <a:ext uri="{0D108BD9-81ED-4DB2-BD59-A6C34878D82A}">
                    <a16:rowId xmlns:a16="http://schemas.microsoft.com/office/drawing/2014/main" val="2035035510"/>
                  </a:ext>
                </a:extLst>
              </a:tr>
              <a:tr h="0">
                <a:tc>
                  <a:txBody>
                    <a:bodyPr/>
                    <a:lstStyle/>
                    <a:p>
                      <a:pPr algn="l" fontAlgn="b"/>
                      <a:r>
                        <a:rPr lang="en-US" sz="900" b="0" i="0" u="none" strike="noStrike" dirty="0">
                          <a:solidFill>
                            <a:srgbClr val="000000"/>
                          </a:solidFill>
                          <a:effectLst/>
                          <a:latin typeface="+mn-lt"/>
                        </a:rPr>
                        <a:t>Jackson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dirty="0">
                          <a:solidFill>
                            <a:srgbClr val="000000"/>
                          </a:solidFill>
                          <a:effectLst/>
                          <a:latin typeface="+mn-lt"/>
                        </a:rPr>
                        <a:t>53037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dirty="0">
                          <a:solidFill>
                            <a:srgbClr val="000000"/>
                          </a:solidFill>
                          <a:effectLst/>
                          <a:latin typeface="+mn-lt"/>
                        </a:rPr>
                        <a:t>32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dirty="0">
                          <a:solidFill>
                            <a:srgbClr val="000000"/>
                          </a:solidFill>
                          <a:effectLst/>
                          <a:latin typeface="+mn-lt"/>
                        </a:rPr>
                        <a:t>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dirty="0">
                          <a:solidFill>
                            <a:srgbClr val="000000"/>
                          </a:solidFill>
                          <a:effectLst/>
                          <a:latin typeface="+mn-lt"/>
                        </a:rPr>
                        <a:t>491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extLst>
                  <a:ext uri="{0D108BD9-81ED-4DB2-BD59-A6C34878D82A}">
                    <a16:rowId xmlns:a16="http://schemas.microsoft.com/office/drawing/2014/main" val="661000990"/>
                  </a:ext>
                </a:extLst>
              </a:tr>
            </a:tbl>
          </a:graphicData>
        </a:graphic>
      </p:graphicFrame>
    </p:spTree>
    <p:extLst>
      <p:ext uri="{BB962C8B-B14F-4D97-AF65-F5344CB8AC3E}">
        <p14:creationId xmlns:p14="http://schemas.microsoft.com/office/powerpoint/2010/main" val="184245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2400" dirty="0"/>
              <a:t>Twenty highest MS densities of total hospital patients by ZIP codes within 100 kilometers of the MS center</a:t>
            </a:r>
          </a:p>
        </p:txBody>
      </p:sp>
      <p:pic>
        <p:nvPicPr>
          <p:cNvPr id="5" name="Picture 2" descr="Home | Medical College of Wisconsin">
            <a:extLst>
              <a:ext uri="{FF2B5EF4-FFF2-40B4-BE49-F238E27FC236}">
                <a16:creationId xmlns:a16="http://schemas.microsoft.com/office/drawing/2014/main" id="{57D2E9DD-C51E-4223-9B4F-A869D210E0B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318" y="4549447"/>
            <a:ext cx="538163" cy="5381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FA2290B-A270-47EB-866B-C8DA7FD22FB2}"/>
              </a:ext>
            </a:extLst>
          </p:cNvPr>
          <p:cNvSpPr txBox="1"/>
          <p:nvPr/>
        </p:nvSpPr>
        <p:spPr>
          <a:xfrm>
            <a:off x="1447800" y="2644955"/>
            <a:ext cx="6705600" cy="369332"/>
          </a:xfrm>
          <a:prstGeom prst="rect">
            <a:avLst/>
          </a:prstGeom>
          <a:noFill/>
        </p:spPr>
        <p:txBody>
          <a:bodyPr wrap="square" rtlCol="0">
            <a:spAutoFit/>
          </a:bodyPr>
          <a:lstStyle/>
          <a:p>
            <a:pPr algn="ctr"/>
            <a:r>
              <a:rPr lang="en-US" dirty="0"/>
              <a:t>Placeholder slide for the above titled table (results pending)</a:t>
            </a:r>
          </a:p>
        </p:txBody>
      </p:sp>
    </p:spTree>
    <p:extLst>
      <p:ext uri="{BB962C8B-B14F-4D97-AF65-F5344CB8AC3E}">
        <p14:creationId xmlns:p14="http://schemas.microsoft.com/office/powerpoint/2010/main" val="33958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2400" dirty="0"/>
              <a:t>Density of MS per 100,000 of total hospital patients (within 100km)</a:t>
            </a:r>
          </a:p>
        </p:txBody>
      </p:sp>
      <p:pic>
        <p:nvPicPr>
          <p:cNvPr id="5" name="Picture 2" descr="Home | Medical College of Wisconsin">
            <a:extLst>
              <a:ext uri="{FF2B5EF4-FFF2-40B4-BE49-F238E27FC236}">
                <a16:creationId xmlns:a16="http://schemas.microsoft.com/office/drawing/2014/main" id="{7FA6B333-107B-44BE-A42E-A844055F4B0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318" y="4549447"/>
            <a:ext cx="538163" cy="53816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AC04FD4-4C09-D85F-8364-06AA43E59A71}"/>
              </a:ext>
            </a:extLst>
          </p:cNvPr>
          <p:cNvPicPr>
            <a:picLocks noChangeAspect="1"/>
          </p:cNvPicPr>
          <p:nvPr/>
        </p:nvPicPr>
        <p:blipFill rotWithShape="1">
          <a:blip r:embed="rId3"/>
          <a:srcRect l="6147" t="52969" r="17012"/>
          <a:stretch/>
        </p:blipFill>
        <p:spPr>
          <a:xfrm>
            <a:off x="457200" y="1082279"/>
            <a:ext cx="7620000" cy="4080271"/>
          </a:xfrm>
          <a:prstGeom prst="rect">
            <a:avLst/>
          </a:prstGeom>
        </p:spPr>
      </p:pic>
      <p:graphicFrame>
        <p:nvGraphicFramePr>
          <p:cNvPr id="6" name="Table 5">
            <a:extLst>
              <a:ext uri="{FF2B5EF4-FFF2-40B4-BE49-F238E27FC236}">
                <a16:creationId xmlns:a16="http://schemas.microsoft.com/office/drawing/2014/main" id="{E7EDAF1A-9AC0-FC0C-9025-B65EAC7425C2}"/>
              </a:ext>
            </a:extLst>
          </p:cNvPr>
          <p:cNvGraphicFramePr>
            <a:graphicFrameLocks noGrp="1"/>
          </p:cNvGraphicFramePr>
          <p:nvPr>
            <p:extLst>
              <p:ext uri="{D42A27DB-BD31-4B8C-83A1-F6EECF244321}">
                <p14:modId xmlns:p14="http://schemas.microsoft.com/office/powerpoint/2010/main" val="2272123724"/>
              </p:ext>
            </p:extLst>
          </p:nvPr>
        </p:nvGraphicFramePr>
        <p:xfrm>
          <a:off x="478631" y="2244520"/>
          <a:ext cx="3704510" cy="1588072"/>
        </p:xfrm>
        <a:graphic>
          <a:graphicData uri="http://schemas.openxmlformats.org/drawingml/2006/table">
            <a:tbl>
              <a:tblPr firstRow="1" firstCol="1" bandRow="1"/>
              <a:tblGrid>
                <a:gridCol w="947261">
                  <a:extLst>
                    <a:ext uri="{9D8B030D-6E8A-4147-A177-3AD203B41FA5}">
                      <a16:colId xmlns:a16="http://schemas.microsoft.com/office/drawing/2014/main" val="1438264127"/>
                    </a:ext>
                  </a:extLst>
                </a:gridCol>
                <a:gridCol w="533400">
                  <a:extLst>
                    <a:ext uri="{9D8B030D-6E8A-4147-A177-3AD203B41FA5}">
                      <a16:colId xmlns:a16="http://schemas.microsoft.com/office/drawing/2014/main" val="750125559"/>
                    </a:ext>
                  </a:extLst>
                </a:gridCol>
                <a:gridCol w="762000">
                  <a:extLst>
                    <a:ext uri="{9D8B030D-6E8A-4147-A177-3AD203B41FA5}">
                      <a16:colId xmlns:a16="http://schemas.microsoft.com/office/drawing/2014/main" val="1664484944"/>
                    </a:ext>
                  </a:extLst>
                </a:gridCol>
                <a:gridCol w="609600">
                  <a:extLst>
                    <a:ext uri="{9D8B030D-6E8A-4147-A177-3AD203B41FA5}">
                      <a16:colId xmlns:a16="http://schemas.microsoft.com/office/drawing/2014/main" val="1597006374"/>
                    </a:ext>
                  </a:extLst>
                </a:gridCol>
                <a:gridCol w="852249">
                  <a:extLst>
                    <a:ext uri="{9D8B030D-6E8A-4147-A177-3AD203B41FA5}">
                      <a16:colId xmlns:a16="http://schemas.microsoft.com/office/drawing/2014/main" val="1463242573"/>
                    </a:ext>
                  </a:extLst>
                </a:gridCol>
              </a:tblGrid>
              <a:tr h="0">
                <a:tc>
                  <a:txBody>
                    <a:bodyPr/>
                    <a:lstStyle/>
                    <a:p>
                      <a:pPr marL="0" marR="0" algn="l">
                        <a:lnSpc>
                          <a:spcPct val="107000"/>
                        </a:lnSpc>
                        <a:spcBef>
                          <a:spcPts val="0"/>
                        </a:spcBef>
                        <a:spcAft>
                          <a:spcPts val="0"/>
                        </a:spcAft>
                      </a:pPr>
                      <a:r>
                        <a:rPr lang="en-CA" sz="900" b="1" dirty="0">
                          <a:solidFill>
                            <a:schemeClr val="bg1"/>
                          </a:solidFill>
                          <a:effectLst/>
                          <a:latin typeface="+mn-lt"/>
                          <a:ea typeface="Times New Roman" panose="02020603050405020304" pitchFamily="18" charset="0"/>
                          <a:cs typeface="Times New Roman" panose="02020603050405020304" pitchFamily="18" charset="0"/>
                        </a:rPr>
                        <a:t>City</a:t>
                      </a:r>
                      <a:endParaRPr lang="en-US" sz="900" b="1" dirty="0">
                        <a:solidFill>
                          <a:schemeClr val="bg1"/>
                        </a:solidFill>
                        <a:effectLst/>
                        <a:latin typeface="+mn-lt"/>
                        <a:ea typeface="Calibri" panose="020F0502020204030204" pitchFamily="34" charset="0"/>
                        <a:cs typeface="Times New Roman" panose="02020603050405020304" pitchFamily="18" charset="0"/>
                      </a:endParaRPr>
                    </a:p>
                  </a:txBody>
                  <a:tcPr marL="34850" marR="348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l">
                        <a:lnSpc>
                          <a:spcPct val="107000"/>
                        </a:lnSpc>
                        <a:spcBef>
                          <a:spcPts val="0"/>
                        </a:spcBef>
                        <a:spcAft>
                          <a:spcPts val="0"/>
                        </a:spcAft>
                      </a:pPr>
                      <a:r>
                        <a:rPr lang="en-CA" sz="900" b="1" dirty="0">
                          <a:solidFill>
                            <a:schemeClr val="bg1"/>
                          </a:solidFill>
                          <a:effectLst/>
                          <a:latin typeface="+mn-lt"/>
                          <a:ea typeface="Times New Roman" panose="02020603050405020304" pitchFamily="18" charset="0"/>
                          <a:cs typeface="Times New Roman" panose="02020603050405020304" pitchFamily="18" charset="0"/>
                        </a:rPr>
                        <a:t>Zip Code</a:t>
                      </a:r>
                      <a:endParaRPr lang="en-US" sz="900" b="1" dirty="0">
                        <a:solidFill>
                          <a:schemeClr val="bg1"/>
                        </a:solidFill>
                        <a:effectLst/>
                        <a:latin typeface="+mn-lt"/>
                        <a:ea typeface="Calibri" panose="020F0502020204030204" pitchFamily="34" charset="0"/>
                        <a:cs typeface="Times New Roman" panose="02020603050405020304" pitchFamily="18" charset="0"/>
                      </a:endParaRPr>
                    </a:p>
                  </a:txBody>
                  <a:tcPr marL="34850" marR="348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l">
                        <a:lnSpc>
                          <a:spcPct val="107000"/>
                        </a:lnSpc>
                        <a:spcBef>
                          <a:spcPts val="0"/>
                        </a:spcBef>
                        <a:spcAft>
                          <a:spcPts val="0"/>
                        </a:spcAft>
                      </a:pPr>
                      <a:r>
                        <a:rPr lang="en-CA" sz="900" b="1" dirty="0">
                          <a:solidFill>
                            <a:schemeClr val="bg1"/>
                          </a:solidFill>
                          <a:effectLst/>
                          <a:latin typeface="+mn-lt"/>
                          <a:ea typeface="Times New Roman" panose="02020603050405020304" pitchFamily="18" charset="0"/>
                          <a:cs typeface="Times New Roman" panose="02020603050405020304" pitchFamily="18" charset="0"/>
                        </a:rPr>
                        <a:t>Distance (KM)</a:t>
                      </a:r>
                      <a:endParaRPr lang="en-US" sz="900" b="1" dirty="0">
                        <a:solidFill>
                          <a:schemeClr val="bg1"/>
                        </a:solidFill>
                        <a:effectLst/>
                        <a:latin typeface="+mn-lt"/>
                        <a:ea typeface="Calibri" panose="020F0502020204030204" pitchFamily="34" charset="0"/>
                        <a:cs typeface="Times New Roman" panose="02020603050405020304" pitchFamily="18" charset="0"/>
                      </a:endParaRPr>
                    </a:p>
                  </a:txBody>
                  <a:tcPr marL="34850" marR="348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l">
                        <a:lnSpc>
                          <a:spcPct val="107000"/>
                        </a:lnSpc>
                        <a:spcBef>
                          <a:spcPts val="0"/>
                        </a:spcBef>
                        <a:spcAft>
                          <a:spcPts val="0"/>
                        </a:spcAft>
                      </a:pPr>
                      <a:r>
                        <a:rPr lang="en-CA" sz="900" b="1" dirty="0">
                          <a:solidFill>
                            <a:schemeClr val="bg1"/>
                          </a:solidFill>
                          <a:effectLst/>
                          <a:latin typeface="+mn-lt"/>
                          <a:ea typeface="Times New Roman" panose="02020603050405020304" pitchFamily="18" charset="0"/>
                          <a:cs typeface="Times New Roman" panose="02020603050405020304" pitchFamily="18" charset="0"/>
                        </a:rPr>
                        <a:t>Total MS</a:t>
                      </a:r>
                      <a:endParaRPr lang="en-US" sz="900" b="1" dirty="0">
                        <a:solidFill>
                          <a:schemeClr val="bg1"/>
                        </a:solidFill>
                        <a:effectLst/>
                        <a:latin typeface="+mn-lt"/>
                        <a:ea typeface="Calibri" panose="020F0502020204030204" pitchFamily="34" charset="0"/>
                        <a:cs typeface="Times New Roman" panose="02020603050405020304" pitchFamily="18" charset="0"/>
                      </a:endParaRPr>
                    </a:p>
                  </a:txBody>
                  <a:tcPr marL="34850" marR="348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algn="l">
                        <a:lnSpc>
                          <a:spcPct val="107000"/>
                        </a:lnSpc>
                        <a:spcBef>
                          <a:spcPts val="0"/>
                        </a:spcBef>
                        <a:spcAft>
                          <a:spcPts val="0"/>
                        </a:spcAft>
                      </a:pPr>
                      <a:r>
                        <a:rPr lang="en-CA" sz="900" b="1" dirty="0">
                          <a:solidFill>
                            <a:schemeClr val="bg1"/>
                          </a:solidFill>
                          <a:effectLst/>
                          <a:latin typeface="+mn-lt"/>
                          <a:ea typeface="Times New Roman" panose="02020603050405020304" pitchFamily="18" charset="0"/>
                          <a:cs typeface="Times New Roman" panose="02020603050405020304" pitchFamily="18" charset="0"/>
                        </a:rPr>
                        <a:t>MS per 100,000</a:t>
                      </a:r>
                      <a:endParaRPr lang="en-US" sz="900" b="1" dirty="0">
                        <a:solidFill>
                          <a:schemeClr val="bg1"/>
                        </a:solidFill>
                        <a:effectLst/>
                        <a:latin typeface="+mn-lt"/>
                        <a:ea typeface="Calibri" panose="020F0502020204030204" pitchFamily="34" charset="0"/>
                        <a:cs typeface="Times New Roman" panose="02020603050405020304" pitchFamily="18" charset="0"/>
                      </a:endParaRPr>
                    </a:p>
                  </a:txBody>
                  <a:tcPr marL="34850" marR="348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320266347"/>
                  </a:ext>
                </a:extLst>
              </a:tr>
              <a:tr h="0">
                <a:tc>
                  <a:txBody>
                    <a:bodyPr/>
                    <a:lstStyle/>
                    <a:p>
                      <a:pPr algn="l" fontAlgn="b"/>
                      <a:r>
                        <a:rPr lang="en-US" sz="900" b="0" i="0" u="none" strike="noStrike" dirty="0">
                          <a:solidFill>
                            <a:srgbClr val="000000"/>
                          </a:solidFill>
                          <a:effectLst/>
                          <a:latin typeface="Calibri" panose="020F0502020204030204" pitchFamily="34" charset="0"/>
                        </a:rPr>
                        <a:t>Avalon</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dirty="0">
                          <a:solidFill>
                            <a:srgbClr val="000000"/>
                          </a:solidFill>
                          <a:effectLst/>
                          <a:latin typeface="Calibri" panose="020F0502020204030204" pitchFamily="34" charset="0"/>
                        </a:rPr>
                        <a:t>53505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78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4000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extLst>
                  <a:ext uri="{0D108BD9-81ED-4DB2-BD59-A6C34878D82A}">
                    <a16:rowId xmlns:a16="http://schemas.microsoft.com/office/drawing/2014/main" val="2055715623"/>
                  </a:ext>
                </a:extLst>
              </a:tr>
              <a:tr h="0">
                <a:tc>
                  <a:txBody>
                    <a:bodyPr/>
                    <a:lstStyle/>
                    <a:p>
                      <a:pPr algn="l" fontAlgn="b"/>
                      <a:r>
                        <a:rPr lang="en-US" sz="900" b="0" i="0" u="none" strike="noStrike">
                          <a:solidFill>
                            <a:srgbClr val="000000"/>
                          </a:solidFill>
                          <a:effectLst/>
                          <a:latin typeface="Calibri" panose="020F0502020204030204" pitchFamily="34" charset="0"/>
                        </a:rPr>
                        <a:t>Malone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dirty="0">
                          <a:solidFill>
                            <a:srgbClr val="000000"/>
                          </a:solidFill>
                          <a:effectLst/>
                          <a:latin typeface="Calibri" panose="020F0502020204030204" pitchFamily="34" charset="0"/>
                        </a:rPr>
                        <a:t>53049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95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1661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extLst>
                  <a:ext uri="{0D108BD9-81ED-4DB2-BD59-A6C34878D82A}">
                    <a16:rowId xmlns:a16="http://schemas.microsoft.com/office/drawing/2014/main" val="1112483162"/>
                  </a:ext>
                </a:extLst>
              </a:tr>
              <a:tr h="0">
                <a:tc>
                  <a:txBody>
                    <a:bodyPr/>
                    <a:lstStyle/>
                    <a:p>
                      <a:pPr algn="l" fontAlgn="b"/>
                      <a:r>
                        <a:rPr lang="en-US" sz="900" b="0" i="0" u="none" strike="noStrike">
                          <a:solidFill>
                            <a:srgbClr val="000000"/>
                          </a:solidFill>
                          <a:effectLst/>
                          <a:latin typeface="Calibri" panose="020F0502020204030204" pitchFamily="34" charset="0"/>
                        </a:rPr>
                        <a:t>Fall River</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53932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dirty="0">
                          <a:solidFill>
                            <a:srgbClr val="000000"/>
                          </a:solidFill>
                          <a:effectLst/>
                          <a:latin typeface="Calibri" panose="020F0502020204030204" pitchFamily="34" charset="0"/>
                        </a:rPr>
                        <a:t>91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1220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extLst>
                  <a:ext uri="{0D108BD9-81ED-4DB2-BD59-A6C34878D82A}">
                    <a16:rowId xmlns:a16="http://schemas.microsoft.com/office/drawing/2014/main" val="4273437626"/>
                  </a:ext>
                </a:extLst>
              </a:tr>
              <a:tr h="0">
                <a:tc>
                  <a:txBody>
                    <a:bodyPr/>
                    <a:lstStyle/>
                    <a:p>
                      <a:pPr algn="l" fontAlgn="b"/>
                      <a:r>
                        <a:rPr lang="en-US" sz="900" b="0" i="0" u="none" strike="noStrike">
                          <a:solidFill>
                            <a:srgbClr val="000000"/>
                          </a:solidFill>
                          <a:effectLst/>
                          <a:latin typeface="Calibri" panose="020F0502020204030204" pitchFamily="34" charset="0"/>
                        </a:rPr>
                        <a:t>Hingham</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53031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dirty="0">
                          <a:solidFill>
                            <a:srgbClr val="000000"/>
                          </a:solidFill>
                          <a:effectLst/>
                          <a:latin typeface="Calibri" panose="020F0502020204030204" pitchFamily="34" charset="0"/>
                        </a:rPr>
                        <a:t>66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1111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extLst>
                  <a:ext uri="{0D108BD9-81ED-4DB2-BD59-A6C34878D82A}">
                    <a16:rowId xmlns:a16="http://schemas.microsoft.com/office/drawing/2014/main" val="252269904"/>
                  </a:ext>
                </a:extLst>
              </a:tr>
              <a:tr h="0">
                <a:tc>
                  <a:txBody>
                    <a:bodyPr/>
                    <a:lstStyle/>
                    <a:p>
                      <a:pPr algn="l" fontAlgn="b"/>
                      <a:r>
                        <a:rPr lang="en-US" sz="900" b="0" i="0" u="none" strike="noStrike">
                          <a:solidFill>
                            <a:srgbClr val="000000"/>
                          </a:solidFill>
                          <a:effectLst/>
                          <a:latin typeface="Calibri" panose="020F0502020204030204" pitchFamily="34" charset="0"/>
                        </a:rPr>
                        <a:t>Juneau</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53039</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dirty="0">
                          <a:solidFill>
                            <a:srgbClr val="000000"/>
                          </a:solidFill>
                          <a:effectLst/>
                          <a:latin typeface="Calibri" panose="020F0502020204030204" pitchFamily="34" charset="0"/>
                        </a:rPr>
                        <a:t>65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10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940</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extLst>
                  <a:ext uri="{0D108BD9-81ED-4DB2-BD59-A6C34878D82A}">
                    <a16:rowId xmlns:a16="http://schemas.microsoft.com/office/drawing/2014/main" val="2272104974"/>
                  </a:ext>
                </a:extLst>
              </a:tr>
              <a:tr h="0">
                <a:tc>
                  <a:txBody>
                    <a:bodyPr/>
                    <a:lstStyle/>
                    <a:p>
                      <a:pPr algn="l" fontAlgn="b"/>
                      <a:r>
                        <a:rPr lang="en-US" sz="900" b="0" i="0" u="none" strike="noStrike">
                          <a:solidFill>
                            <a:srgbClr val="000000"/>
                          </a:solidFill>
                          <a:effectLst/>
                          <a:latin typeface="Calibri" panose="020F0502020204030204" pitchFamily="34" charset="0"/>
                        </a:rPr>
                        <a:t>North Prairie</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53153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32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dirty="0">
                          <a:solidFill>
                            <a:srgbClr val="000000"/>
                          </a:solidFill>
                          <a:effectLst/>
                          <a:latin typeface="Calibri" panose="020F0502020204030204" pitchFamily="34" charset="0"/>
                        </a:rPr>
                        <a:t>11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927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extLst>
                  <a:ext uri="{0D108BD9-81ED-4DB2-BD59-A6C34878D82A}">
                    <a16:rowId xmlns:a16="http://schemas.microsoft.com/office/drawing/2014/main" val="2301974189"/>
                  </a:ext>
                </a:extLst>
              </a:tr>
              <a:tr h="0">
                <a:tc>
                  <a:txBody>
                    <a:bodyPr/>
                    <a:lstStyle/>
                    <a:p>
                      <a:pPr algn="l" fontAlgn="b"/>
                      <a:r>
                        <a:rPr lang="en-US" sz="900" b="0" i="0" u="none" strike="noStrike">
                          <a:solidFill>
                            <a:srgbClr val="000000"/>
                          </a:solidFill>
                          <a:effectLst/>
                          <a:latin typeface="Calibri" panose="020F0502020204030204" pitchFamily="34" charset="0"/>
                        </a:rPr>
                        <a:t>Williams Bay</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53191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67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dirty="0">
                          <a:solidFill>
                            <a:srgbClr val="000000"/>
                          </a:solidFill>
                          <a:effectLst/>
                          <a:latin typeface="Calibri" panose="020F0502020204030204" pitchFamily="34" charset="0"/>
                        </a:rPr>
                        <a:t>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917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extLst>
                  <a:ext uri="{0D108BD9-81ED-4DB2-BD59-A6C34878D82A}">
                    <a16:rowId xmlns:a16="http://schemas.microsoft.com/office/drawing/2014/main" val="168293814"/>
                  </a:ext>
                </a:extLst>
              </a:tr>
              <a:tr h="0">
                <a:tc>
                  <a:txBody>
                    <a:bodyPr/>
                    <a:lstStyle/>
                    <a:p>
                      <a:pPr algn="l" fontAlgn="b"/>
                      <a:r>
                        <a:rPr lang="en-US" sz="900" b="0" i="0" u="none" strike="noStrike">
                          <a:solidFill>
                            <a:srgbClr val="000000"/>
                          </a:solidFill>
                          <a:effectLst/>
                          <a:latin typeface="Calibri" panose="020F0502020204030204" pitchFamily="34" charset="0"/>
                        </a:rPr>
                        <a:t>Darien</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53114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76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dirty="0">
                          <a:solidFill>
                            <a:srgbClr val="000000"/>
                          </a:solidFill>
                          <a:effectLst/>
                          <a:latin typeface="Calibri" panose="020F0502020204030204" pitchFamily="34" charset="0"/>
                        </a:rPr>
                        <a:t>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906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extLst>
                  <a:ext uri="{0D108BD9-81ED-4DB2-BD59-A6C34878D82A}">
                    <a16:rowId xmlns:a16="http://schemas.microsoft.com/office/drawing/2014/main" val="624466170"/>
                  </a:ext>
                </a:extLst>
              </a:tr>
              <a:tr h="0">
                <a:tc>
                  <a:txBody>
                    <a:bodyPr/>
                    <a:lstStyle/>
                    <a:p>
                      <a:pPr algn="l" fontAlgn="b"/>
                      <a:r>
                        <a:rPr lang="en-US" sz="900" b="0" i="0" u="none" strike="noStrike">
                          <a:solidFill>
                            <a:srgbClr val="000000"/>
                          </a:solidFill>
                          <a:effectLst/>
                          <a:latin typeface="Calibri" panose="020F0502020204030204" pitchFamily="34" charset="0"/>
                        </a:rPr>
                        <a:t>Caledonia</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53108</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26</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15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dirty="0">
                          <a:solidFill>
                            <a:srgbClr val="000000"/>
                          </a:solidFill>
                          <a:effectLst/>
                          <a:latin typeface="Calibri" panose="020F0502020204030204" pitchFamily="34" charset="0"/>
                        </a:rPr>
                        <a:t>903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extLst>
                  <a:ext uri="{0D108BD9-81ED-4DB2-BD59-A6C34878D82A}">
                    <a16:rowId xmlns:a16="http://schemas.microsoft.com/office/drawing/2014/main" val="2035035510"/>
                  </a:ext>
                </a:extLst>
              </a:tr>
              <a:tr h="0">
                <a:tc>
                  <a:txBody>
                    <a:bodyPr/>
                    <a:lstStyle/>
                    <a:p>
                      <a:pPr algn="l" fontAlgn="b"/>
                      <a:r>
                        <a:rPr lang="en-US" sz="900" b="0" i="0" u="none" strike="noStrike">
                          <a:solidFill>
                            <a:srgbClr val="000000"/>
                          </a:solidFill>
                          <a:effectLst/>
                          <a:latin typeface="Calibri" panose="020F0502020204030204" pitchFamily="34" charset="0"/>
                        </a:rPr>
                        <a:t>Columbus</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53925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a:solidFill>
                            <a:srgbClr val="000000"/>
                          </a:solidFill>
                          <a:effectLst/>
                          <a:latin typeface="Calibri" panose="020F0502020204030204" pitchFamily="34" charset="0"/>
                        </a:rPr>
                        <a:t>87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dirty="0">
                          <a:solidFill>
                            <a:srgbClr val="000000"/>
                          </a:solidFill>
                          <a:effectLst/>
                          <a:latin typeface="Calibri" panose="020F0502020204030204" pitchFamily="34" charset="0"/>
                        </a:rPr>
                        <a:t>2</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l" fontAlgn="b"/>
                      <a:r>
                        <a:rPr lang="en-US" sz="900" b="0" i="0" u="none" strike="noStrike" dirty="0">
                          <a:solidFill>
                            <a:srgbClr val="000000"/>
                          </a:solidFill>
                          <a:effectLst/>
                          <a:latin typeface="Calibri" panose="020F0502020204030204" pitchFamily="34" charset="0"/>
                        </a:rPr>
                        <a:t>897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DFDFD"/>
                    </a:solidFill>
                  </a:tcPr>
                </a:tc>
                <a:extLst>
                  <a:ext uri="{0D108BD9-81ED-4DB2-BD59-A6C34878D82A}">
                    <a16:rowId xmlns:a16="http://schemas.microsoft.com/office/drawing/2014/main" val="661000990"/>
                  </a:ext>
                </a:extLst>
              </a:tr>
            </a:tbl>
          </a:graphicData>
        </a:graphic>
      </p:graphicFrame>
    </p:spTree>
    <p:extLst>
      <p:ext uri="{BB962C8B-B14F-4D97-AF65-F5344CB8AC3E}">
        <p14:creationId xmlns:p14="http://schemas.microsoft.com/office/powerpoint/2010/main" val="1638992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Discussion</a:t>
            </a:r>
          </a:p>
        </p:txBody>
      </p:sp>
      <p:sp>
        <p:nvSpPr>
          <p:cNvPr id="9" name="Content Placeholder 8"/>
          <p:cNvSpPr>
            <a:spLocks noGrp="1"/>
          </p:cNvSpPr>
          <p:nvPr>
            <p:ph idx="1"/>
          </p:nvPr>
        </p:nvSpPr>
        <p:spPr/>
        <p:txBody>
          <a:bodyPr>
            <a:normAutofit fontScale="92500" lnSpcReduction="20000"/>
          </a:bodyPr>
          <a:lstStyle/>
          <a:p>
            <a:r>
              <a:rPr lang="en-US" dirty="0"/>
              <a:t>We report disproportional densities of MS patients cared for within a single large academic center in Southeast Wisconsin</a:t>
            </a:r>
          </a:p>
          <a:p>
            <a:r>
              <a:rPr lang="en-US" dirty="0"/>
              <a:t>Patients were clustered near the hospital center, as expected</a:t>
            </a:r>
          </a:p>
          <a:p>
            <a:r>
              <a:rPr lang="en-US" dirty="0"/>
              <a:t>However, we </a:t>
            </a:r>
            <a:r>
              <a:rPr lang="en-US" b="1" dirty="0"/>
              <a:t>noted several areas further away with higher densities that cannot be solely explained by proximity</a:t>
            </a:r>
          </a:p>
          <a:p>
            <a:endParaRPr lang="en-US" dirty="0"/>
          </a:p>
        </p:txBody>
      </p:sp>
      <p:pic>
        <p:nvPicPr>
          <p:cNvPr id="5" name="Picture 2" descr="Home | Medical College of Wisconsin">
            <a:extLst>
              <a:ext uri="{FF2B5EF4-FFF2-40B4-BE49-F238E27FC236}">
                <a16:creationId xmlns:a16="http://schemas.microsoft.com/office/drawing/2014/main" id="{0204D56A-F2F1-4C1C-9416-A6F4E58F1B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318" y="4549447"/>
            <a:ext cx="538163" cy="538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4371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Introduction</a:t>
            </a:r>
          </a:p>
        </p:txBody>
      </p:sp>
      <p:sp>
        <p:nvSpPr>
          <p:cNvPr id="9" name="Content Placeholder 8"/>
          <p:cNvSpPr>
            <a:spLocks noGrp="1"/>
          </p:cNvSpPr>
          <p:nvPr>
            <p:ph idx="1"/>
          </p:nvPr>
        </p:nvSpPr>
        <p:spPr/>
        <p:txBody>
          <a:bodyPr>
            <a:normAutofit fontScale="92500" lnSpcReduction="20000"/>
          </a:bodyPr>
          <a:lstStyle/>
          <a:p>
            <a:r>
              <a:rPr lang="en-US" dirty="0"/>
              <a:t>Environmental and lifestyle factors can contribute to the development of multiple sclerosis (MS) along with genetic predisposition</a:t>
            </a:r>
          </a:p>
          <a:p>
            <a:r>
              <a:rPr lang="en-US" dirty="0"/>
              <a:t>Earlier studies reporting on geographic MS clusters support the hypothesis that location of residence can affect exposure to various organic and inorganic substances linked to the development of MS</a:t>
            </a:r>
          </a:p>
        </p:txBody>
      </p:sp>
      <p:pic>
        <p:nvPicPr>
          <p:cNvPr id="5" name="Picture 2" descr="Home | Medical College of Wisconsin">
            <a:extLst>
              <a:ext uri="{FF2B5EF4-FFF2-40B4-BE49-F238E27FC236}">
                <a16:creationId xmlns:a16="http://schemas.microsoft.com/office/drawing/2014/main" id="{4FCD72CB-CE47-44CE-91D8-996543F3680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318" y="4549447"/>
            <a:ext cx="538163" cy="5381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55D3B58-7FEA-A3DB-DC96-28197BCA895E}"/>
              </a:ext>
            </a:extLst>
          </p:cNvPr>
          <p:cNvSpPr txBox="1"/>
          <p:nvPr/>
        </p:nvSpPr>
        <p:spPr>
          <a:xfrm>
            <a:off x="1371598" y="4552950"/>
            <a:ext cx="6781801" cy="338554"/>
          </a:xfrm>
          <a:prstGeom prst="rect">
            <a:avLst/>
          </a:prstGeom>
          <a:noFill/>
        </p:spPr>
        <p:txBody>
          <a:bodyPr wrap="square">
            <a:spAutoFit/>
          </a:bodyPr>
          <a:lstStyle/>
          <a:p>
            <a:pPr marL="171450" indent="-171450">
              <a:buFont typeface="Arial" panose="020B0604020202020204" pitchFamily="34" charset="0"/>
              <a:buChar char="•"/>
            </a:pPr>
            <a:r>
              <a:rPr lang="en-CA" sz="800" dirty="0" err="1">
                <a:effectLst/>
                <a:latin typeface="Calibri" panose="020F0502020204030204" pitchFamily="34" charset="0"/>
                <a:ea typeface="Times New Roman" panose="02020603050405020304" pitchFamily="18" charset="0"/>
                <a:cs typeface="Times New Roman" panose="02020603050405020304" pitchFamily="18" charset="0"/>
              </a:rPr>
              <a:t>Ascherio</a:t>
            </a:r>
            <a:r>
              <a:rPr lang="en-CA" sz="800" dirty="0">
                <a:effectLst/>
                <a:latin typeface="Calibri" panose="020F0502020204030204" pitchFamily="34" charset="0"/>
                <a:ea typeface="Times New Roman" panose="02020603050405020304" pitchFamily="18" charset="0"/>
                <a:cs typeface="Times New Roman" panose="02020603050405020304" pitchFamily="18" charset="0"/>
              </a:rPr>
              <a:t> A, Munger KL, </a:t>
            </a:r>
            <a:r>
              <a:rPr lang="en-CA" sz="800" dirty="0" err="1">
                <a:effectLst/>
                <a:latin typeface="Calibri" panose="020F0502020204030204" pitchFamily="34" charset="0"/>
                <a:ea typeface="Times New Roman" panose="02020603050405020304" pitchFamily="18" charset="0"/>
                <a:cs typeface="Times New Roman" panose="02020603050405020304" pitchFamily="18" charset="0"/>
              </a:rPr>
              <a:t>Lünemann</a:t>
            </a:r>
            <a:r>
              <a:rPr lang="en-CA" sz="800" dirty="0">
                <a:effectLst/>
                <a:latin typeface="Calibri" panose="020F0502020204030204" pitchFamily="34" charset="0"/>
                <a:ea typeface="Times New Roman" panose="02020603050405020304" pitchFamily="18" charset="0"/>
                <a:cs typeface="Times New Roman" panose="02020603050405020304" pitchFamily="18" charset="0"/>
              </a:rPr>
              <a:t> JD. The initiation and prevention of multiple sclerosis. </a:t>
            </a:r>
            <a:r>
              <a:rPr lang="en-CA" sz="800" i="1" dirty="0">
                <a:effectLst/>
                <a:latin typeface="Calibri" panose="020F0502020204030204" pitchFamily="34" charset="0"/>
                <a:ea typeface="Times New Roman" panose="02020603050405020304" pitchFamily="18" charset="0"/>
                <a:cs typeface="Times New Roman" panose="02020603050405020304" pitchFamily="18" charset="0"/>
              </a:rPr>
              <a:t>Nature reviews Neurology</a:t>
            </a:r>
            <a:r>
              <a:rPr lang="en-CA" sz="800" dirty="0">
                <a:effectLst/>
                <a:latin typeface="Calibri" panose="020F0502020204030204" pitchFamily="34" charset="0"/>
                <a:ea typeface="Times New Roman" panose="02020603050405020304" pitchFamily="18" charset="0"/>
                <a:cs typeface="Times New Roman" panose="02020603050405020304" pitchFamily="18" charset="0"/>
              </a:rPr>
              <a:t>. 2012;8(11):602. doi:10.1038/NRNEUROL.2012.198</a:t>
            </a:r>
          </a:p>
        </p:txBody>
      </p:sp>
    </p:spTree>
    <p:extLst>
      <p:ext uri="{BB962C8B-B14F-4D97-AF65-F5344CB8AC3E}">
        <p14:creationId xmlns:p14="http://schemas.microsoft.com/office/powerpoint/2010/main" val="1384142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Discussion</a:t>
            </a:r>
          </a:p>
        </p:txBody>
      </p:sp>
      <p:sp>
        <p:nvSpPr>
          <p:cNvPr id="9" name="Content Placeholder 8"/>
          <p:cNvSpPr>
            <a:spLocks noGrp="1"/>
          </p:cNvSpPr>
          <p:nvPr>
            <p:ph idx="1"/>
          </p:nvPr>
        </p:nvSpPr>
        <p:spPr/>
        <p:txBody>
          <a:bodyPr>
            <a:normAutofit lnSpcReduction="10000"/>
          </a:bodyPr>
          <a:lstStyle/>
          <a:p>
            <a:r>
              <a:rPr lang="en-US" dirty="0"/>
              <a:t>Wisconsin is disproportionately impacted by some environmental factors such as decreased vitamin D due to lower sun exposure</a:t>
            </a:r>
          </a:p>
          <a:p>
            <a:r>
              <a:rPr lang="en-US" dirty="0"/>
              <a:t>More precise differences within Southeast Wisconsin cannot be solely explained by these environmental factors which affect the entire state</a:t>
            </a:r>
          </a:p>
        </p:txBody>
      </p:sp>
      <p:pic>
        <p:nvPicPr>
          <p:cNvPr id="5" name="Picture 2" descr="Home | Medical College of Wisconsin">
            <a:extLst>
              <a:ext uri="{FF2B5EF4-FFF2-40B4-BE49-F238E27FC236}">
                <a16:creationId xmlns:a16="http://schemas.microsoft.com/office/drawing/2014/main" id="{0204D56A-F2F1-4C1C-9416-A6F4E58F1B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318" y="4549447"/>
            <a:ext cx="538163" cy="538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647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Discussion</a:t>
            </a:r>
          </a:p>
        </p:txBody>
      </p:sp>
      <p:sp>
        <p:nvSpPr>
          <p:cNvPr id="9" name="Content Placeholder 8"/>
          <p:cNvSpPr>
            <a:spLocks noGrp="1"/>
          </p:cNvSpPr>
          <p:nvPr>
            <p:ph idx="1"/>
          </p:nvPr>
        </p:nvSpPr>
        <p:spPr/>
        <p:txBody>
          <a:bodyPr>
            <a:normAutofit fontScale="85000" lnSpcReduction="20000"/>
          </a:bodyPr>
          <a:lstStyle/>
          <a:p>
            <a:r>
              <a:rPr lang="en-US" dirty="0"/>
              <a:t>The examination of precise prevalence measurements within the United States is difficult due to the lack of unified healthcare records, recent estimates of MS are 363 cases per 100,000 population</a:t>
            </a:r>
            <a:endParaRPr lang="en-US" baseline="30000" dirty="0"/>
          </a:p>
          <a:p>
            <a:r>
              <a:rPr lang="en-US" dirty="0"/>
              <a:t>Our overall density in Southeast Wisconsin was </a:t>
            </a:r>
            <a:r>
              <a:rPr lang="en-US" b="1" dirty="0"/>
              <a:t>240 per 100,000</a:t>
            </a:r>
          </a:p>
          <a:p>
            <a:r>
              <a:rPr lang="en-US" dirty="0"/>
              <a:t>76 ZIP codes out of 171 within 100 kilometers of the MS center showed a density higher than 240</a:t>
            </a:r>
          </a:p>
          <a:p>
            <a:pPr lvl="1"/>
            <a:r>
              <a:rPr lang="en-US" dirty="0"/>
              <a:t>This calls to investigation of local environmental factors </a:t>
            </a:r>
          </a:p>
        </p:txBody>
      </p:sp>
      <p:pic>
        <p:nvPicPr>
          <p:cNvPr id="5" name="Picture 2" descr="Home | Medical College of Wisconsin">
            <a:extLst>
              <a:ext uri="{FF2B5EF4-FFF2-40B4-BE49-F238E27FC236}">
                <a16:creationId xmlns:a16="http://schemas.microsoft.com/office/drawing/2014/main" id="{0204D56A-F2F1-4C1C-9416-A6F4E58F1B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318" y="4549447"/>
            <a:ext cx="538163" cy="5381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3724276-3329-5FF9-F26B-C08F1365A288}"/>
              </a:ext>
            </a:extLst>
          </p:cNvPr>
          <p:cNvSpPr txBox="1"/>
          <p:nvPr/>
        </p:nvSpPr>
        <p:spPr>
          <a:xfrm>
            <a:off x="1371598" y="4552950"/>
            <a:ext cx="6781801" cy="338554"/>
          </a:xfrm>
          <a:prstGeom prst="rect">
            <a:avLst/>
          </a:prstGeom>
          <a:noFill/>
        </p:spPr>
        <p:txBody>
          <a:bodyPr wrap="square">
            <a:spAutoFit/>
          </a:bodyPr>
          <a:lstStyle/>
          <a:p>
            <a:pPr marL="171450" indent="-171450">
              <a:buFont typeface="Arial" panose="020B0604020202020204" pitchFamily="34" charset="0"/>
              <a:buChar char="•"/>
            </a:pPr>
            <a:r>
              <a:rPr lang="en-CA" sz="800" dirty="0" err="1">
                <a:effectLst/>
                <a:latin typeface="Calibri" panose="020F0502020204030204" pitchFamily="34" charset="0"/>
                <a:ea typeface="Times New Roman" panose="02020603050405020304" pitchFamily="18" charset="0"/>
                <a:cs typeface="Times New Roman" panose="02020603050405020304" pitchFamily="18" charset="0"/>
              </a:rPr>
              <a:t>Wallin</a:t>
            </a:r>
            <a:r>
              <a:rPr lang="en-CA" sz="800" dirty="0">
                <a:effectLst/>
                <a:latin typeface="Calibri" panose="020F0502020204030204" pitchFamily="34" charset="0"/>
                <a:ea typeface="Times New Roman" panose="02020603050405020304" pitchFamily="18" charset="0"/>
                <a:cs typeface="Times New Roman" panose="02020603050405020304" pitchFamily="18" charset="0"/>
              </a:rPr>
              <a:t> MT, Culpepper WJ, Campbell JD, et al. The prevalence of MS in the United States: A population-based estimate using health claims data. </a:t>
            </a:r>
            <a:r>
              <a:rPr lang="en-CA" sz="800" i="1" dirty="0">
                <a:effectLst/>
                <a:latin typeface="Calibri" panose="020F0502020204030204" pitchFamily="34" charset="0"/>
                <a:ea typeface="Times New Roman" panose="02020603050405020304" pitchFamily="18" charset="0"/>
                <a:cs typeface="Times New Roman" panose="02020603050405020304" pitchFamily="18" charset="0"/>
              </a:rPr>
              <a:t>Neurology</a:t>
            </a:r>
            <a:r>
              <a:rPr lang="en-CA" sz="800" dirty="0">
                <a:effectLst/>
                <a:latin typeface="Calibri" panose="020F0502020204030204" pitchFamily="34" charset="0"/>
                <a:ea typeface="Times New Roman" panose="02020603050405020304" pitchFamily="18" charset="0"/>
                <a:cs typeface="Times New Roman" panose="02020603050405020304" pitchFamily="18" charset="0"/>
              </a:rPr>
              <a:t>. 2019;92(10):e1029. doi:10.1212/WNL.0000000000007035</a:t>
            </a:r>
          </a:p>
        </p:txBody>
      </p:sp>
    </p:spTree>
    <p:extLst>
      <p:ext uri="{BB962C8B-B14F-4D97-AF65-F5344CB8AC3E}">
        <p14:creationId xmlns:p14="http://schemas.microsoft.com/office/powerpoint/2010/main" val="806968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Discussion</a:t>
            </a:r>
          </a:p>
        </p:txBody>
      </p:sp>
      <p:sp>
        <p:nvSpPr>
          <p:cNvPr id="9" name="Content Placeholder 8"/>
          <p:cNvSpPr>
            <a:spLocks noGrp="1"/>
          </p:cNvSpPr>
          <p:nvPr>
            <p:ph idx="1"/>
          </p:nvPr>
        </p:nvSpPr>
        <p:spPr/>
        <p:txBody>
          <a:bodyPr>
            <a:normAutofit/>
          </a:bodyPr>
          <a:lstStyle/>
          <a:p>
            <a:r>
              <a:rPr lang="en-US" dirty="0"/>
              <a:t>Several recent studies have discovered high levels of aluminum in brain tissues of people with MS and other neurological disease</a:t>
            </a:r>
          </a:p>
          <a:p>
            <a:r>
              <a:rPr lang="en-US" b="1" dirty="0"/>
              <a:t>We noted clusters of MS patients near the ZIP code 53095, a location where a major aluminum factory operated until 2001</a:t>
            </a:r>
          </a:p>
        </p:txBody>
      </p:sp>
      <p:pic>
        <p:nvPicPr>
          <p:cNvPr id="5" name="Picture 2" descr="Home | Medical College of Wisconsin">
            <a:extLst>
              <a:ext uri="{FF2B5EF4-FFF2-40B4-BE49-F238E27FC236}">
                <a16:creationId xmlns:a16="http://schemas.microsoft.com/office/drawing/2014/main" id="{0204D56A-F2F1-4C1C-9416-A6F4E58F1B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318" y="4549447"/>
            <a:ext cx="538163" cy="5381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D723F8B-7505-43D9-55E8-3FFC62232C18}"/>
              </a:ext>
            </a:extLst>
          </p:cNvPr>
          <p:cNvSpPr txBox="1"/>
          <p:nvPr/>
        </p:nvSpPr>
        <p:spPr>
          <a:xfrm>
            <a:off x="1371598" y="4400550"/>
            <a:ext cx="6781801" cy="738664"/>
          </a:xfrm>
          <a:prstGeom prst="rect">
            <a:avLst/>
          </a:prstGeom>
          <a:noFill/>
        </p:spPr>
        <p:txBody>
          <a:bodyPr wrap="square">
            <a:spAutoFit/>
          </a:bodyPr>
          <a:lstStyle/>
          <a:p>
            <a:pPr marL="514350" indent="-514350">
              <a:buFont typeface="Arial" panose="020B0604020202020204" pitchFamily="34" charset="0"/>
              <a:buChar char="•"/>
            </a:pPr>
            <a:r>
              <a:rPr lang="en-CA" sz="600" dirty="0">
                <a:effectLst/>
                <a:latin typeface="Calibri" panose="020F0502020204030204" pitchFamily="34" charset="0"/>
                <a:ea typeface="Times New Roman" panose="02020603050405020304" pitchFamily="18" charset="0"/>
                <a:cs typeface="Times New Roman" panose="02020603050405020304" pitchFamily="18" charset="0"/>
              </a:rPr>
              <a:t>Exley C, Clarkson E. Aluminium in human brain tissue from donors without neurodegenerative disease: A comparison with Alzheimer’s disease, multiple sclerosis and autism. </a:t>
            </a:r>
            <a:r>
              <a:rPr lang="en-CA" sz="600" i="1" dirty="0">
                <a:effectLst/>
                <a:latin typeface="Calibri" panose="020F0502020204030204" pitchFamily="34" charset="0"/>
                <a:ea typeface="Times New Roman" panose="02020603050405020304" pitchFamily="18" charset="0"/>
                <a:cs typeface="Times New Roman" panose="02020603050405020304" pitchFamily="18" charset="0"/>
              </a:rPr>
              <a:t>Scientific Reports 2020 10:1</a:t>
            </a:r>
            <a:r>
              <a:rPr lang="en-CA" sz="600" dirty="0">
                <a:effectLst/>
                <a:latin typeface="Calibri" panose="020F0502020204030204" pitchFamily="34" charset="0"/>
                <a:ea typeface="Times New Roman" panose="02020603050405020304" pitchFamily="18" charset="0"/>
                <a:cs typeface="Times New Roman" panose="02020603050405020304" pitchFamily="18" charset="0"/>
              </a:rPr>
              <a:t>. 2020;10(1):1-7. doi:10.1038/s41598-020-64734-6</a:t>
            </a:r>
            <a:endParaRPr lang="en-US" sz="1000" dirty="0">
              <a:latin typeface="Calibri" panose="020F0502020204030204" pitchFamily="34" charset="0"/>
              <a:ea typeface="Times New Roman" panose="02020603050405020304" pitchFamily="18" charset="0"/>
              <a:cs typeface="Times New Roman" panose="02020603050405020304" pitchFamily="18" charset="0"/>
            </a:endParaRPr>
          </a:p>
          <a:p>
            <a:pPr marL="514350" indent="-514350">
              <a:buFont typeface="Arial" panose="020B0604020202020204" pitchFamily="34" charset="0"/>
              <a:buChar char="•"/>
            </a:pPr>
            <a:r>
              <a:rPr lang="en-CA" sz="600" dirty="0">
                <a:effectLst/>
                <a:latin typeface="Calibri" panose="020F0502020204030204" pitchFamily="34" charset="0"/>
                <a:ea typeface="Times New Roman" panose="02020603050405020304" pitchFamily="18" charset="0"/>
                <a:cs typeface="Times New Roman" panose="02020603050405020304" pitchFamily="18" charset="0"/>
              </a:rPr>
              <a:t>Mold M, </a:t>
            </a:r>
            <a:r>
              <a:rPr lang="en-CA" sz="600" dirty="0" err="1">
                <a:effectLst/>
                <a:latin typeface="Calibri" panose="020F0502020204030204" pitchFamily="34" charset="0"/>
                <a:ea typeface="Times New Roman" panose="02020603050405020304" pitchFamily="18" charset="0"/>
                <a:cs typeface="Times New Roman" panose="02020603050405020304" pitchFamily="18" charset="0"/>
              </a:rPr>
              <a:t>Chmielecka</a:t>
            </a:r>
            <a:r>
              <a:rPr lang="en-CA" sz="600" dirty="0">
                <a:effectLst/>
                <a:latin typeface="Calibri" panose="020F0502020204030204" pitchFamily="34" charset="0"/>
                <a:ea typeface="Times New Roman" panose="02020603050405020304" pitchFamily="18" charset="0"/>
                <a:cs typeface="Times New Roman" panose="02020603050405020304" pitchFamily="18" charset="0"/>
              </a:rPr>
              <a:t> A, Rodriguez MRR, et al. Aluminium in Brain Tissue in Multiple Sclerosis. </a:t>
            </a:r>
            <a:r>
              <a:rPr lang="en-CA" sz="600" i="1" dirty="0">
                <a:effectLst/>
                <a:latin typeface="Calibri" panose="020F0502020204030204" pitchFamily="34" charset="0"/>
                <a:ea typeface="Times New Roman" panose="02020603050405020304" pitchFamily="18" charset="0"/>
                <a:cs typeface="Times New Roman" panose="02020603050405020304" pitchFamily="18" charset="0"/>
              </a:rPr>
              <a:t>International Journal of Environmental Research and Public Health</a:t>
            </a:r>
            <a:r>
              <a:rPr lang="en-CA" sz="600" dirty="0">
                <a:effectLst/>
                <a:latin typeface="Calibri" panose="020F0502020204030204" pitchFamily="34" charset="0"/>
                <a:ea typeface="Times New Roman" panose="02020603050405020304" pitchFamily="18" charset="0"/>
                <a:cs typeface="Times New Roman" panose="02020603050405020304" pitchFamily="18" charset="0"/>
              </a:rPr>
              <a:t>. 2018;15(8). doi:10.3390/IJERPH15081777</a:t>
            </a:r>
            <a:endParaRPr lang="en-US" sz="1000" dirty="0">
              <a:latin typeface="Calibri" panose="020F0502020204030204" pitchFamily="34" charset="0"/>
              <a:ea typeface="Times New Roman" panose="02020603050405020304" pitchFamily="18" charset="0"/>
              <a:cs typeface="Times New Roman" panose="02020603050405020304" pitchFamily="18" charset="0"/>
            </a:endParaRPr>
          </a:p>
          <a:p>
            <a:pPr marL="514350" indent="-514350">
              <a:buFont typeface="Arial" panose="020B0604020202020204" pitchFamily="34" charset="0"/>
              <a:buChar char="•"/>
            </a:pPr>
            <a:r>
              <a:rPr lang="en-CA" sz="600" dirty="0" err="1">
                <a:effectLst/>
                <a:latin typeface="Calibri" panose="020F0502020204030204" pitchFamily="34" charset="0"/>
                <a:ea typeface="Times New Roman" panose="02020603050405020304" pitchFamily="18" charset="0"/>
                <a:cs typeface="Times New Roman" panose="02020603050405020304" pitchFamily="18" charset="0"/>
              </a:rPr>
              <a:t>Linhart</a:t>
            </a:r>
            <a:r>
              <a:rPr lang="en-CA" sz="600" dirty="0">
                <a:effectLst/>
                <a:latin typeface="Calibri" panose="020F0502020204030204" pitchFamily="34" charset="0"/>
                <a:ea typeface="Times New Roman" panose="02020603050405020304" pitchFamily="18" charset="0"/>
                <a:cs typeface="Times New Roman" panose="02020603050405020304" pitchFamily="18" charset="0"/>
              </a:rPr>
              <a:t> C, Davidson D, </a:t>
            </a:r>
            <a:r>
              <a:rPr lang="en-CA" sz="600" dirty="0" err="1">
                <a:effectLst/>
                <a:latin typeface="Calibri" panose="020F0502020204030204" pitchFamily="34" charset="0"/>
                <a:ea typeface="Times New Roman" panose="02020603050405020304" pitchFamily="18" charset="0"/>
                <a:cs typeface="Times New Roman" panose="02020603050405020304" pitchFamily="18" charset="0"/>
              </a:rPr>
              <a:t>Pathmanathan</a:t>
            </a:r>
            <a:r>
              <a:rPr lang="en-CA" sz="600" dirty="0">
                <a:effectLst/>
                <a:latin typeface="Calibri" panose="020F0502020204030204" pitchFamily="34" charset="0"/>
                <a:ea typeface="Times New Roman" panose="02020603050405020304" pitchFamily="18" charset="0"/>
                <a:cs typeface="Times New Roman" panose="02020603050405020304" pitchFamily="18" charset="0"/>
              </a:rPr>
              <a:t> S, </a:t>
            </a:r>
            <a:r>
              <a:rPr lang="en-CA" sz="600" dirty="0" err="1">
                <a:effectLst/>
                <a:latin typeface="Calibri" panose="020F0502020204030204" pitchFamily="34" charset="0"/>
                <a:ea typeface="Times New Roman" panose="02020603050405020304" pitchFamily="18" charset="0"/>
                <a:cs typeface="Times New Roman" panose="02020603050405020304" pitchFamily="18" charset="0"/>
              </a:rPr>
              <a:t>Kamaladas</a:t>
            </a:r>
            <a:r>
              <a:rPr lang="en-CA" sz="600" dirty="0">
                <a:effectLst/>
                <a:latin typeface="Calibri" panose="020F0502020204030204" pitchFamily="34" charset="0"/>
                <a:ea typeface="Times New Roman" panose="02020603050405020304" pitchFamily="18" charset="0"/>
                <a:cs typeface="Times New Roman" panose="02020603050405020304" pitchFamily="18" charset="0"/>
              </a:rPr>
              <a:t> T, Exley C. Aluminium in Brain Tissue in Non-neurodegenerative/Non-neurodevelopmental Disease: A Comparison with Multiple Sclerosis. </a:t>
            </a:r>
            <a:r>
              <a:rPr lang="en-CA" sz="600" i="1" dirty="0">
                <a:effectLst/>
                <a:latin typeface="Calibri" panose="020F0502020204030204" pitchFamily="34" charset="0"/>
                <a:ea typeface="Times New Roman" panose="02020603050405020304" pitchFamily="18" charset="0"/>
                <a:cs typeface="Times New Roman" panose="02020603050405020304" pitchFamily="18" charset="0"/>
              </a:rPr>
              <a:t>Exposure and Health</a:t>
            </a:r>
            <a:r>
              <a:rPr lang="en-CA" sz="600" dirty="0">
                <a:effectLst/>
                <a:latin typeface="Calibri" panose="020F0502020204030204" pitchFamily="34" charset="0"/>
                <a:ea typeface="Times New Roman" panose="02020603050405020304" pitchFamily="18" charset="0"/>
                <a:cs typeface="Times New Roman" panose="02020603050405020304" pitchFamily="18" charset="0"/>
              </a:rPr>
              <a:t>. 2020;12(4):863-868. doi:10.1007/S12403-020-00346-9/FIGURES/2</a:t>
            </a:r>
            <a:endParaRPr lang="en-US" sz="1000" dirty="0">
              <a:latin typeface="Calibri" panose="020F0502020204030204" pitchFamily="34" charset="0"/>
              <a:ea typeface="Times New Roman" panose="02020603050405020304" pitchFamily="18" charset="0"/>
              <a:cs typeface="Times New Roman" panose="02020603050405020304" pitchFamily="18" charset="0"/>
            </a:endParaRPr>
          </a:p>
          <a:p>
            <a:pPr marL="514350" indent="-514350">
              <a:buFont typeface="Arial" panose="020B0604020202020204" pitchFamily="34" charset="0"/>
              <a:buChar char="•"/>
            </a:pPr>
            <a:r>
              <a:rPr lang="en-CA" sz="600" dirty="0" err="1">
                <a:effectLst/>
                <a:latin typeface="Calibri" panose="020F0502020204030204" pitchFamily="34" charset="0"/>
                <a:ea typeface="Times New Roman" panose="02020603050405020304" pitchFamily="18" charset="0"/>
                <a:cs typeface="Times New Roman" panose="02020603050405020304" pitchFamily="18" charset="0"/>
              </a:rPr>
              <a:t>Lukiw</a:t>
            </a:r>
            <a:r>
              <a:rPr lang="en-CA" sz="600" dirty="0">
                <a:effectLst/>
                <a:latin typeface="Calibri" panose="020F0502020204030204" pitchFamily="34" charset="0"/>
                <a:ea typeface="Times New Roman" panose="02020603050405020304" pitchFamily="18" charset="0"/>
                <a:cs typeface="Times New Roman" panose="02020603050405020304" pitchFamily="18" charset="0"/>
              </a:rPr>
              <a:t> WJ, </a:t>
            </a:r>
            <a:r>
              <a:rPr lang="en-CA" sz="600" dirty="0" err="1">
                <a:effectLst/>
                <a:latin typeface="Calibri" panose="020F0502020204030204" pitchFamily="34" charset="0"/>
                <a:ea typeface="Times New Roman" panose="02020603050405020304" pitchFamily="18" charset="0"/>
                <a:cs typeface="Times New Roman" panose="02020603050405020304" pitchFamily="18" charset="0"/>
              </a:rPr>
              <a:t>Kruck</a:t>
            </a:r>
            <a:r>
              <a:rPr lang="en-CA" sz="600" dirty="0">
                <a:effectLst/>
                <a:latin typeface="Calibri" panose="020F0502020204030204" pitchFamily="34" charset="0"/>
                <a:ea typeface="Times New Roman" panose="02020603050405020304" pitchFamily="18" charset="0"/>
                <a:cs typeface="Times New Roman" panose="02020603050405020304" pitchFamily="18" charset="0"/>
              </a:rPr>
              <a:t> TPA, Percy ME, et al. Aluminum in neurological disease – a 36 year multicenter study. </a:t>
            </a:r>
            <a:r>
              <a:rPr lang="en-CA" sz="600" i="1" dirty="0">
                <a:effectLst/>
                <a:latin typeface="Calibri" panose="020F0502020204030204" pitchFamily="34" charset="0"/>
                <a:ea typeface="Times New Roman" panose="02020603050405020304" pitchFamily="18" charset="0"/>
                <a:cs typeface="Times New Roman" panose="02020603050405020304" pitchFamily="18" charset="0"/>
              </a:rPr>
              <a:t>Journal of Alzheimer’s disease &amp; Parkinsonism</a:t>
            </a:r>
            <a:r>
              <a:rPr lang="en-CA" sz="600" dirty="0">
                <a:effectLst/>
                <a:latin typeface="Calibri" panose="020F0502020204030204" pitchFamily="34" charset="0"/>
                <a:ea typeface="Times New Roman" panose="02020603050405020304" pitchFamily="18" charset="0"/>
                <a:cs typeface="Times New Roman" panose="02020603050405020304" pitchFamily="18" charset="0"/>
              </a:rPr>
              <a:t>. 2019;8(6). doi:10.4172/2161-0460.1000457</a:t>
            </a:r>
          </a:p>
        </p:txBody>
      </p:sp>
    </p:spTree>
    <p:extLst>
      <p:ext uri="{BB962C8B-B14F-4D97-AF65-F5344CB8AC3E}">
        <p14:creationId xmlns:p14="http://schemas.microsoft.com/office/powerpoint/2010/main" val="231895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Discussion</a:t>
            </a:r>
          </a:p>
        </p:txBody>
      </p:sp>
      <p:sp>
        <p:nvSpPr>
          <p:cNvPr id="9" name="Content Placeholder 8"/>
          <p:cNvSpPr>
            <a:spLocks noGrp="1"/>
          </p:cNvSpPr>
          <p:nvPr>
            <p:ph idx="1"/>
          </p:nvPr>
        </p:nvSpPr>
        <p:spPr>
          <a:xfrm>
            <a:off x="457200" y="1082278"/>
            <a:ext cx="8229600" cy="3394472"/>
          </a:xfrm>
        </p:spPr>
        <p:txBody>
          <a:bodyPr>
            <a:normAutofit/>
          </a:bodyPr>
          <a:lstStyle/>
          <a:p>
            <a:r>
              <a:rPr lang="en-US" sz="2000" dirty="0"/>
              <a:t>Outside of Wisconsin, there are multiple geographic areas with high prevalence of MS which also have nearby aluminum plants</a:t>
            </a:r>
          </a:p>
        </p:txBody>
      </p:sp>
      <p:pic>
        <p:nvPicPr>
          <p:cNvPr id="5" name="Picture 2" descr="Home | Medical College of Wisconsin">
            <a:extLst>
              <a:ext uri="{FF2B5EF4-FFF2-40B4-BE49-F238E27FC236}">
                <a16:creationId xmlns:a16="http://schemas.microsoft.com/office/drawing/2014/main" id="{0204D56A-F2F1-4C1C-9416-A6F4E58F1B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318" y="4549447"/>
            <a:ext cx="538163" cy="53816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0A029DEB-6D4F-4392-941F-A65E903364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9806" y="1733550"/>
            <a:ext cx="4462935" cy="28384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263DAD8-666D-4E4E-A70F-5E4BD4A6E625}"/>
              </a:ext>
            </a:extLst>
          </p:cNvPr>
          <p:cNvSpPr txBox="1"/>
          <p:nvPr/>
        </p:nvSpPr>
        <p:spPr>
          <a:xfrm>
            <a:off x="1600200" y="4552950"/>
            <a:ext cx="6248400" cy="769441"/>
          </a:xfrm>
          <a:prstGeom prst="rect">
            <a:avLst/>
          </a:prstGeom>
          <a:noFill/>
        </p:spPr>
        <p:txBody>
          <a:bodyPr wrap="square" rtlCol="0">
            <a:spAutoFit/>
          </a:bodyPr>
          <a:lstStyle/>
          <a:p>
            <a:r>
              <a:rPr lang="en-US" sz="1200" dirty="0" err="1">
                <a:effectLst/>
                <a:latin typeface="Calibri" panose="020F0502020204030204" pitchFamily="34" charset="0"/>
                <a:ea typeface="Times New Roman" panose="02020603050405020304" pitchFamily="18" charset="0"/>
                <a:cs typeface="Times New Roman" panose="02020603050405020304" pitchFamily="18" charset="0"/>
              </a:rPr>
              <a:t>Compston</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&amp; </a:t>
            </a:r>
            <a:r>
              <a:rPr lang="en-US" sz="1200" dirty="0" err="1">
                <a:effectLst/>
                <a:latin typeface="Calibri" panose="020F0502020204030204" pitchFamily="34" charset="0"/>
                <a:ea typeface="Times New Roman" panose="02020603050405020304" pitchFamily="18" charset="0"/>
                <a:cs typeface="Times New Roman" panose="02020603050405020304" pitchFamily="18" charset="0"/>
              </a:rPr>
              <a:t>Confavreux</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2006</a:t>
            </a:r>
          </a:p>
          <a:p>
            <a:r>
              <a:rPr lang="en-US" sz="1000" dirty="0"/>
              <a:t>Numbers based on </a:t>
            </a:r>
            <a:r>
              <a:rPr lang="en-US" sz="1000" b="0" i="0" dirty="0">
                <a:solidFill>
                  <a:srgbClr val="333333"/>
                </a:solidFill>
                <a:effectLst/>
                <a:latin typeface="Cambria" panose="02040503050406030204" pitchFamily="18" charset="0"/>
              </a:rPr>
              <a:t>Case–control ratios (× 100) for multiple sclerosis by state of residence at entry into active duty for white male veterans of the Second World War.</a:t>
            </a:r>
          </a:p>
          <a:p>
            <a:endParaRPr lang="en-US" sz="1200" dirty="0"/>
          </a:p>
        </p:txBody>
      </p:sp>
    </p:spTree>
    <p:extLst>
      <p:ext uri="{BB962C8B-B14F-4D97-AF65-F5344CB8AC3E}">
        <p14:creationId xmlns:p14="http://schemas.microsoft.com/office/powerpoint/2010/main" val="1587171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3600" dirty="0"/>
              <a:t>Washington &amp; Pacific Northwest</a:t>
            </a:r>
          </a:p>
        </p:txBody>
      </p:sp>
      <p:pic>
        <p:nvPicPr>
          <p:cNvPr id="5" name="Picture 2" descr="Home | Medical College of Wisconsin">
            <a:extLst>
              <a:ext uri="{FF2B5EF4-FFF2-40B4-BE49-F238E27FC236}">
                <a16:creationId xmlns:a16="http://schemas.microsoft.com/office/drawing/2014/main" id="{0204D56A-F2F1-4C1C-9416-A6F4E58F1B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318" y="4549447"/>
            <a:ext cx="538163" cy="53816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08AD79F-212F-4B91-94F3-37B3BE412447}"/>
              </a:ext>
            </a:extLst>
          </p:cNvPr>
          <p:cNvSpPr>
            <a:spLocks noGrp="1"/>
          </p:cNvSpPr>
          <p:nvPr>
            <p:ph idx="1"/>
          </p:nvPr>
        </p:nvSpPr>
        <p:spPr/>
        <p:txBody>
          <a:bodyPr/>
          <a:lstStyle/>
          <a:p>
            <a:r>
              <a:rPr lang="en-US" dirty="0"/>
              <a:t>Supplied 40 percent of the nation’s aluminum in the 1980s</a:t>
            </a:r>
          </a:p>
          <a:p>
            <a:r>
              <a:rPr lang="en-US" dirty="0"/>
              <a:t>Washington was also the site of a major aluminum plant, possibly a contributing factor to MS development </a:t>
            </a:r>
          </a:p>
        </p:txBody>
      </p:sp>
    </p:spTree>
    <p:extLst>
      <p:ext uri="{BB962C8B-B14F-4D97-AF65-F5344CB8AC3E}">
        <p14:creationId xmlns:p14="http://schemas.microsoft.com/office/powerpoint/2010/main" val="1674935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3600" dirty="0"/>
              <a:t>Sardinia</a:t>
            </a:r>
          </a:p>
        </p:txBody>
      </p:sp>
      <p:pic>
        <p:nvPicPr>
          <p:cNvPr id="5" name="Picture 2" descr="Home | Medical College of Wisconsin">
            <a:extLst>
              <a:ext uri="{FF2B5EF4-FFF2-40B4-BE49-F238E27FC236}">
                <a16:creationId xmlns:a16="http://schemas.microsoft.com/office/drawing/2014/main" id="{0204D56A-F2F1-4C1C-9416-A6F4E58F1B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318" y="4549447"/>
            <a:ext cx="538163" cy="53816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08AD79F-212F-4B91-94F3-37B3BE412447}"/>
              </a:ext>
            </a:extLst>
          </p:cNvPr>
          <p:cNvSpPr>
            <a:spLocks noGrp="1"/>
          </p:cNvSpPr>
          <p:nvPr>
            <p:ph idx="1"/>
          </p:nvPr>
        </p:nvSpPr>
        <p:spPr/>
        <p:txBody>
          <a:bodyPr/>
          <a:lstStyle/>
          <a:p>
            <a:r>
              <a:rPr lang="en-US" dirty="0"/>
              <a:t>Mediterranean island near Italy</a:t>
            </a:r>
          </a:p>
          <a:p>
            <a:r>
              <a:rPr lang="en-US" dirty="0"/>
              <a:t>Prevalence estimates of MS are 299/100,000. </a:t>
            </a:r>
          </a:p>
          <a:p>
            <a:r>
              <a:rPr lang="en-US" dirty="0"/>
              <a:t>The site of an aluminum plant until 2012, warranting further investigation in this population</a:t>
            </a:r>
          </a:p>
        </p:txBody>
      </p:sp>
    </p:spTree>
    <p:extLst>
      <p:ext uri="{BB962C8B-B14F-4D97-AF65-F5344CB8AC3E}">
        <p14:creationId xmlns:p14="http://schemas.microsoft.com/office/powerpoint/2010/main" val="2053591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3600" dirty="0"/>
              <a:t>Brescia &amp; Lazio, Italy</a:t>
            </a:r>
          </a:p>
        </p:txBody>
      </p:sp>
      <p:pic>
        <p:nvPicPr>
          <p:cNvPr id="5" name="Picture 2" descr="Home | Medical College of Wisconsin">
            <a:extLst>
              <a:ext uri="{FF2B5EF4-FFF2-40B4-BE49-F238E27FC236}">
                <a16:creationId xmlns:a16="http://schemas.microsoft.com/office/drawing/2014/main" id="{0204D56A-F2F1-4C1C-9416-A6F4E58F1B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318" y="4549447"/>
            <a:ext cx="538163" cy="53816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08AD79F-212F-4B91-94F3-37B3BE412447}"/>
              </a:ext>
            </a:extLst>
          </p:cNvPr>
          <p:cNvSpPr>
            <a:spLocks noGrp="1"/>
          </p:cNvSpPr>
          <p:nvPr>
            <p:ph idx="1"/>
          </p:nvPr>
        </p:nvSpPr>
        <p:spPr/>
        <p:txBody>
          <a:bodyPr>
            <a:normAutofit fontScale="92500" lnSpcReduction="10000"/>
          </a:bodyPr>
          <a:lstStyle/>
          <a:p>
            <a:r>
              <a:rPr lang="en-US" dirty="0"/>
              <a:t>Disproportionate MS prevalence relative to other regions in Italy</a:t>
            </a:r>
          </a:p>
          <a:p>
            <a:r>
              <a:rPr lang="en-US" dirty="0"/>
              <a:t>Study revealed metal contamination of garden soil with aluminum in Brescia</a:t>
            </a:r>
          </a:p>
          <a:p>
            <a:r>
              <a:rPr lang="en-US" dirty="0"/>
              <a:t>Large aluminum recycling center is located in Lazio, Italy, which also happens to be a region with a high prevalence of MS</a:t>
            </a:r>
          </a:p>
        </p:txBody>
      </p:sp>
      <p:sp>
        <p:nvSpPr>
          <p:cNvPr id="6" name="TextBox 5">
            <a:extLst>
              <a:ext uri="{FF2B5EF4-FFF2-40B4-BE49-F238E27FC236}">
                <a16:creationId xmlns:a16="http://schemas.microsoft.com/office/drawing/2014/main" id="{1928858B-3911-B172-2A9A-EBBFFA1D84EF}"/>
              </a:ext>
            </a:extLst>
          </p:cNvPr>
          <p:cNvSpPr txBox="1"/>
          <p:nvPr/>
        </p:nvSpPr>
        <p:spPr>
          <a:xfrm>
            <a:off x="1371598" y="4552950"/>
            <a:ext cx="6781801" cy="584775"/>
          </a:xfrm>
          <a:prstGeom prst="rect">
            <a:avLst/>
          </a:prstGeom>
          <a:noFill/>
        </p:spPr>
        <p:txBody>
          <a:bodyPr wrap="square">
            <a:spAutoFit/>
          </a:bodyPr>
          <a:lstStyle/>
          <a:p>
            <a:pPr marL="514350" indent="-514350">
              <a:buFont typeface="Arial" panose="020B0604020202020204" pitchFamily="34" charset="0"/>
              <a:buChar char="•"/>
            </a:pPr>
            <a:r>
              <a:rPr lang="en-CA" sz="800" dirty="0" err="1">
                <a:effectLst/>
                <a:latin typeface="Calibri" panose="020F0502020204030204" pitchFamily="34" charset="0"/>
                <a:ea typeface="Times New Roman" panose="02020603050405020304" pitchFamily="18" charset="0"/>
                <a:cs typeface="Times New Roman" panose="02020603050405020304" pitchFamily="18" charset="0"/>
              </a:rPr>
              <a:t>Ferri</a:t>
            </a:r>
            <a:r>
              <a:rPr lang="en-CA" sz="800" dirty="0">
                <a:effectLst/>
                <a:latin typeface="Calibri" panose="020F0502020204030204" pitchFamily="34" charset="0"/>
                <a:ea typeface="Times New Roman" panose="02020603050405020304" pitchFamily="18" charset="0"/>
                <a:cs typeface="Times New Roman" panose="02020603050405020304" pitchFamily="18" charset="0"/>
              </a:rPr>
              <a:t> R, Hashim D, Smith DR, et al. Metal contamination of home garden soils and cultivated vegetables in the province of Brescia, Italy: Implications for human exposure. </a:t>
            </a:r>
            <a:r>
              <a:rPr lang="en-CA" sz="800" i="1" dirty="0">
                <a:effectLst/>
                <a:latin typeface="Calibri" panose="020F0502020204030204" pitchFamily="34" charset="0"/>
                <a:ea typeface="Times New Roman" panose="02020603050405020304" pitchFamily="18" charset="0"/>
                <a:cs typeface="Times New Roman" panose="02020603050405020304" pitchFamily="18" charset="0"/>
              </a:rPr>
              <a:t>Science of The Total Environment</a:t>
            </a:r>
            <a:r>
              <a:rPr lang="en-CA" sz="800" dirty="0">
                <a:effectLst/>
                <a:latin typeface="Calibri" panose="020F0502020204030204" pitchFamily="34" charset="0"/>
                <a:ea typeface="Times New Roman" panose="02020603050405020304" pitchFamily="18" charset="0"/>
                <a:cs typeface="Times New Roman" panose="02020603050405020304" pitchFamily="18" charset="0"/>
              </a:rPr>
              <a:t>. 2015;518-519:507-517. doi:10.1016/J.SCITOTENV.2015.02.072</a:t>
            </a:r>
          </a:p>
          <a:p>
            <a:pPr marL="514350" indent="-514350">
              <a:buFont typeface="Arial" panose="020B0604020202020204" pitchFamily="34" charset="0"/>
              <a:buChar char="•"/>
            </a:pPr>
            <a:r>
              <a:rPr lang="en-CA" sz="800" dirty="0" err="1">
                <a:effectLst/>
                <a:latin typeface="Calibri" panose="020F0502020204030204" pitchFamily="34" charset="0"/>
                <a:ea typeface="Times New Roman" panose="02020603050405020304" pitchFamily="18" charset="0"/>
                <a:cs typeface="Times New Roman" panose="02020603050405020304" pitchFamily="18" charset="0"/>
              </a:rPr>
              <a:t>Bargagli</a:t>
            </a:r>
            <a:r>
              <a:rPr lang="en-CA" sz="800" dirty="0">
                <a:effectLst/>
                <a:latin typeface="Calibri" panose="020F0502020204030204" pitchFamily="34" charset="0"/>
                <a:ea typeface="Times New Roman" panose="02020603050405020304" pitchFamily="18" charset="0"/>
                <a:cs typeface="Times New Roman" panose="02020603050405020304" pitchFamily="18" charset="0"/>
              </a:rPr>
              <a:t> AM, </a:t>
            </a:r>
            <a:r>
              <a:rPr lang="en-CA" sz="800" dirty="0" err="1">
                <a:effectLst/>
                <a:latin typeface="Calibri" panose="020F0502020204030204" pitchFamily="34" charset="0"/>
                <a:ea typeface="Times New Roman" panose="02020603050405020304" pitchFamily="18" charset="0"/>
                <a:cs typeface="Times New Roman" panose="02020603050405020304" pitchFamily="18" charset="0"/>
              </a:rPr>
              <a:t>Colais</a:t>
            </a:r>
            <a:r>
              <a:rPr lang="en-CA" sz="800" dirty="0">
                <a:effectLst/>
                <a:latin typeface="Calibri" panose="020F0502020204030204" pitchFamily="34" charset="0"/>
                <a:ea typeface="Times New Roman" panose="02020603050405020304" pitchFamily="18" charset="0"/>
                <a:cs typeface="Times New Roman" panose="02020603050405020304" pitchFamily="18" charset="0"/>
              </a:rPr>
              <a:t> P, </a:t>
            </a:r>
            <a:r>
              <a:rPr lang="en-CA" sz="800" dirty="0" err="1">
                <a:effectLst/>
                <a:latin typeface="Calibri" panose="020F0502020204030204" pitchFamily="34" charset="0"/>
                <a:ea typeface="Times New Roman" panose="02020603050405020304" pitchFamily="18" charset="0"/>
                <a:cs typeface="Times New Roman" panose="02020603050405020304" pitchFamily="18" charset="0"/>
              </a:rPr>
              <a:t>Agabiti</a:t>
            </a:r>
            <a:r>
              <a:rPr lang="en-CA" sz="800" dirty="0">
                <a:effectLst/>
                <a:latin typeface="Calibri" panose="020F0502020204030204" pitchFamily="34" charset="0"/>
                <a:ea typeface="Times New Roman" panose="02020603050405020304" pitchFamily="18" charset="0"/>
                <a:cs typeface="Times New Roman" panose="02020603050405020304" pitchFamily="18" charset="0"/>
              </a:rPr>
              <a:t> N, et al. Prevalence of multiple sclerosis in the Lazio region, Italy: use of an algorithm based on health information systems. </a:t>
            </a:r>
            <a:r>
              <a:rPr lang="en-CA" sz="800" i="1" dirty="0">
                <a:effectLst/>
                <a:latin typeface="Calibri" panose="020F0502020204030204" pitchFamily="34" charset="0"/>
                <a:ea typeface="Times New Roman" panose="02020603050405020304" pitchFamily="18" charset="0"/>
                <a:cs typeface="Times New Roman" panose="02020603050405020304" pitchFamily="18" charset="0"/>
              </a:rPr>
              <a:t>Journal of Neurology</a:t>
            </a:r>
            <a:r>
              <a:rPr lang="en-CA" sz="800" dirty="0">
                <a:effectLst/>
                <a:latin typeface="Calibri" panose="020F0502020204030204" pitchFamily="34" charset="0"/>
                <a:ea typeface="Times New Roman" panose="02020603050405020304" pitchFamily="18" charset="0"/>
                <a:cs typeface="Times New Roman" panose="02020603050405020304" pitchFamily="18" charset="0"/>
              </a:rPr>
              <a:t>. 2016;263(4):751. doi:10.1007/S00415-016-8049-8</a:t>
            </a:r>
          </a:p>
        </p:txBody>
      </p:sp>
    </p:spTree>
    <p:extLst>
      <p:ext uri="{BB962C8B-B14F-4D97-AF65-F5344CB8AC3E}">
        <p14:creationId xmlns:p14="http://schemas.microsoft.com/office/powerpoint/2010/main" val="2202525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3600" dirty="0"/>
              <a:t>Italy</a:t>
            </a:r>
          </a:p>
        </p:txBody>
      </p:sp>
      <p:pic>
        <p:nvPicPr>
          <p:cNvPr id="5" name="Picture 2" descr="Home | Medical College of Wisconsin">
            <a:extLst>
              <a:ext uri="{FF2B5EF4-FFF2-40B4-BE49-F238E27FC236}">
                <a16:creationId xmlns:a16="http://schemas.microsoft.com/office/drawing/2014/main" id="{0204D56A-F2F1-4C1C-9416-A6F4E58F1B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318" y="4549447"/>
            <a:ext cx="538163" cy="53816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83A3E83F-F860-4084-B793-7339687310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159668"/>
            <a:ext cx="2281784" cy="365886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CE9E31E-735F-4884-A0BA-D3232C9CDFBE}"/>
              </a:ext>
            </a:extLst>
          </p:cNvPr>
          <p:cNvSpPr txBox="1"/>
          <p:nvPr/>
        </p:nvSpPr>
        <p:spPr>
          <a:xfrm>
            <a:off x="3124200" y="4781550"/>
            <a:ext cx="3124200" cy="369332"/>
          </a:xfrm>
          <a:prstGeom prst="rect">
            <a:avLst/>
          </a:prstGeom>
          <a:noFill/>
        </p:spPr>
        <p:txBody>
          <a:bodyPr wrap="square">
            <a:spAutoFit/>
          </a:bodyPr>
          <a:lstStyle/>
          <a:p>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Compston</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&amp;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Confavreux</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2006</a:t>
            </a:r>
          </a:p>
        </p:txBody>
      </p:sp>
      <p:sp>
        <p:nvSpPr>
          <p:cNvPr id="10" name="TextBox 9">
            <a:extLst>
              <a:ext uri="{FF2B5EF4-FFF2-40B4-BE49-F238E27FC236}">
                <a16:creationId xmlns:a16="http://schemas.microsoft.com/office/drawing/2014/main" id="{5FDFCF19-783A-4B25-8CD1-F1EF09A0278B}"/>
              </a:ext>
            </a:extLst>
          </p:cNvPr>
          <p:cNvSpPr txBox="1"/>
          <p:nvPr/>
        </p:nvSpPr>
        <p:spPr>
          <a:xfrm>
            <a:off x="1752600" y="3181350"/>
            <a:ext cx="990600" cy="369332"/>
          </a:xfrm>
          <a:prstGeom prst="rect">
            <a:avLst/>
          </a:prstGeom>
          <a:noFill/>
        </p:spPr>
        <p:txBody>
          <a:bodyPr wrap="square">
            <a:spAutoFit/>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Sardinia</a:t>
            </a:r>
          </a:p>
        </p:txBody>
      </p:sp>
      <p:cxnSp>
        <p:nvCxnSpPr>
          <p:cNvPr id="11" name="Straight Arrow Connector 10">
            <a:extLst>
              <a:ext uri="{FF2B5EF4-FFF2-40B4-BE49-F238E27FC236}">
                <a16:creationId xmlns:a16="http://schemas.microsoft.com/office/drawing/2014/main" id="{8D820B2E-B49E-41E9-A4DD-280F0527ADB8}"/>
              </a:ext>
            </a:extLst>
          </p:cNvPr>
          <p:cNvCxnSpPr>
            <a:cxnSpLocks/>
          </p:cNvCxnSpPr>
          <p:nvPr/>
        </p:nvCxnSpPr>
        <p:spPr>
          <a:xfrm>
            <a:off x="2667000" y="3366016"/>
            <a:ext cx="12954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7B3021C2-6693-4F3F-B076-DAF3056D4DC2}"/>
              </a:ext>
            </a:extLst>
          </p:cNvPr>
          <p:cNvSpPr txBox="1"/>
          <p:nvPr/>
        </p:nvSpPr>
        <p:spPr>
          <a:xfrm>
            <a:off x="2171700" y="1625084"/>
            <a:ext cx="990600" cy="369332"/>
          </a:xfrm>
          <a:prstGeom prst="rect">
            <a:avLst/>
          </a:prstGeom>
          <a:noFill/>
        </p:spPr>
        <p:txBody>
          <a:bodyPr wrap="square">
            <a:spAutoFit/>
          </a:bodyPr>
          <a:lstStyle/>
          <a:p>
            <a:r>
              <a:rPr lang="en-US" sz="1800" dirty="0"/>
              <a:t>Brescia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p:txBody>
      </p:sp>
      <p:cxnSp>
        <p:nvCxnSpPr>
          <p:cNvPr id="14" name="Straight Arrow Connector 13">
            <a:extLst>
              <a:ext uri="{FF2B5EF4-FFF2-40B4-BE49-F238E27FC236}">
                <a16:creationId xmlns:a16="http://schemas.microsoft.com/office/drawing/2014/main" id="{27FCD65A-4BA7-4DDD-8CE9-60A3645BB2FB}"/>
              </a:ext>
            </a:extLst>
          </p:cNvPr>
          <p:cNvCxnSpPr>
            <a:cxnSpLocks/>
          </p:cNvCxnSpPr>
          <p:nvPr/>
        </p:nvCxnSpPr>
        <p:spPr>
          <a:xfrm>
            <a:off x="3124200" y="1809750"/>
            <a:ext cx="12954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C0DE5703-6178-41E6-97C6-BC4615E39C82}"/>
              </a:ext>
            </a:extLst>
          </p:cNvPr>
          <p:cNvSpPr txBox="1"/>
          <p:nvPr/>
        </p:nvSpPr>
        <p:spPr>
          <a:xfrm>
            <a:off x="2186940" y="2390940"/>
            <a:ext cx="990600" cy="369332"/>
          </a:xfrm>
          <a:prstGeom prst="rect">
            <a:avLst/>
          </a:prstGeom>
          <a:noFill/>
        </p:spPr>
        <p:txBody>
          <a:bodyPr wrap="square">
            <a:spAutoFit/>
          </a:bodyPr>
          <a:lstStyle/>
          <a:p>
            <a:r>
              <a:rPr lang="en-US" dirty="0">
                <a:effectLst/>
                <a:latin typeface="Calibri" panose="020F0502020204030204" pitchFamily="34" charset="0"/>
                <a:ea typeface="Times New Roman" panose="02020603050405020304" pitchFamily="18" charset="0"/>
                <a:cs typeface="Times New Roman" panose="02020603050405020304" pitchFamily="18" charset="0"/>
              </a:rPr>
              <a:t>Lazio</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p:txBody>
      </p:sp>
      <p:cxnSp>
        <p:nvCxnSpPr>
          <p:cNvPr id="17" name="Straight Arrow Connector 16">
            <a:extLst>
              <a:ext uri="{FF2B5EF4-FFF2-40B4-BE49-F238E27FC236}">
                <a16:creationId xmlns:a16="http://schemas.microsoft.com/office/drawing/2014/main" id="{009377C8-18AB-4C96-83A5-A8EBBFCD8C0E}"/>
              </a:ext>
            </a:extLst>
          </p:cNvPr>
          <p:cNvCxnSpPr>
            <a:cxnSpLocks/>
          </p:cNvCxnSpPr>
          <p:nvPr/>
        </p:nvCxnSpPr>
        <p:spPr>
          <a:xfrm>
            <a:off x="2971800" y="2626340"/>
            <a:ext cx="1807633" cy="762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66883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3600" dirty="0"/>
              <a:t>Other Possible Associations</a:t>
            </a:r>
          </a:p>
        </p:txBody>
      </p:sp>
      <p:pic>
        <p:nvPicPr>
          <p:cNvPr id="5" name="Picture 2" descr="Home | Medical College of Wisconsin">
            <a:extLst>
              <a:ext uri="{FF2B5EF4-FFF2-40B4-BE49-F238E27FC236}">
                <a16:creationId xmlns:a16="http://schemas.microsoft.com/office/drawing/2014/main" id="{0204D56A-F2F1-4C1C-9416-A6F4E58F1B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318" y="4549447"/>
            <a:ext cx="538163" cy="53816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08AD79F-212F-4B91-94F3-37B3BE412447}"/>
              </a:ext>
            </a:extLst>
          </p:cNvPr>
          <p:cNvSpPr>
            <a:spLocks noGrp="1"/>
          </p:cNvSpPr>
          <p:nvPr>
            <p:ph idx="1"/>
          </p:nvPr>
        </p:nvSpPr>
        <p:spPr/>
        <p:txBody>
          <a:bodyPr>
            <a:normAutofit fontScale="85000" lnSpcReduction="20000"/>
          </a:bodyPr>
          <a:lstStyle/>
          <a:p>
            <a:r>
              <a:rPr lang="en-US" dirty="0"/>
              <a:t>Northern Ireland, prevalence of MS estimated around 200 per 100,000 </a:t>
            </a:r>
            <a:r>
              <a:rPr lang="en-US" dirty="0">
                <a:sym typeface="Wingdings" panose="05000000000000000000" pitchFamily="2" charset="2"/>
              </a:rPr>
              <a:t> contains aluminum recycling factory</a:t>
            </a:r>
          </a:p>
          <a:p>
            <a:r>
              <a:rPr lang="en-US" dirty="0">
                <a:sym typeface="Wingdings" panose="05000000000000000000" pitchFamily="2" charset="2"/>
              </a:rPr>
              <a:t>Germany, </a:t>
            </a:r>
            <a:r>
              <a:rPr lang="en-US" dirty="0"/>
              <a:t>prevalence of MS estimated around 150 per 100,000 </a:t>
            </a:r>
            <a:r>
              <a:rPr lang="en-US" dirty="0">
                <a:sym typeface="Wingdings" panose="05000000000000000000" pitchFamily="2" charset="2"/>
              </a:rPr>
              <a:t> explosive rise in German aluminum production and processing in the 1950s </a:t>
            </a:r>
          </a:p>
          <a:p>
            <a:r>
              <a:rPr lang="en-US" b="1" dirty="0"/>
              <a:t>Several other observational links can be made regarding the presence of aluminum handling in regions with high prevalence of MS</a:t>
            </a:r>
          </a:p>
        </p:txBody>
      </p:sp>
    </p:spTree>
    <p:extLst>
      <p:ext uri="{BB962C8B-B14F-4D97-AF65-F5344CB8AC3E}">
        <p14:creationId xmlns:p14="http://schemas.microsoft.com/office/powerpoint/2010/main" val="2932530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3600" dirty="0"/>
              <a:t>Possible Explanation?</a:t>
            </a:r>
          </a:p>
        </p:txBody>
      </p:sp>
      <p:pic>
        <p:nvPicPr>
          <p:cNvPr id="5" name="Picture 2" descr="Home | Medical College of Wisconsin">
            <a:extLst>
              <a:ext uri="{FF2B5EF4-FFF2-40B4-BE49-F238E27FC236}">
                <a16:creationId xmlns:a16="http://schemas.microsoft.com/office/drawing/2014/main" id="{0204D56A-F2F1-4C1C-9416-A6F4E58F1B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318" y="4549447"/>
            <a:ext cx="538163" cy="53816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08AD79F-212F-4B91-94F3-37B3BE412447}"/>
              </a:ext>
            </a:extLst>
          </p:cNvPr>
          <p:cNvSpPr>
            <a:spLocks noGrp="1"/>
          </p:cNvSpPr>
          <p:nvPr>
            <p:ph idx="1"/>
          </p:nvPr>
        </p:nvSpPr>
        <p:spPr/>
        <p:txBody>
          <a:bodyPr>
            <a:normAutofit/>
          </a:bodyPr>
          <a:lstStyle/>
          <a:p>
            <a:r>
              <a:rPr lang="en-US" dirty="0"/>
              <a:t>Aluminum is used as an adjuvant to boost the immune responses to vaccines</a:t>
            </a:r>
          </a:p>
          <a:p>
            <a:r>
              <a:rPr lang="en-US" dirty="0"/>
              <a:t>Perhaps exposure to high levels of the metal can result in overactive and uncontrolled immune responses to other known risks (such as EBV)</a:t>
            </a:r>
          </a:p>
        </p:txBody>
      </p:sp>
      <p:sp>
        <p:nvSpPr>
          <p:cNvPr id="6" name="TextBox 5">
            <a:extLst>
              <a:ext uri="{FF2B5EF4-FFF2-40B4-BE49-F238E27FC236}">
                <a16:creationId xmlns:a16="http://schemas.microsoft.com/office/drawing/2014/main" id="{CDFD028A-9880-7C30-F8A3-8E5D17CAC005}"/>
              </a:ext>
            </a:extLst>
          </p:cNvPr>
          <p:cNvSpPr txBox="1"/>
          <p:nvPr/>
        </p:nvSpPr>
        <p:spPr>
          <a:xfrm>
            <a:off x="1371598" y="4552950"/>
            <a:ext cx="6781801" cy="338554"/>
          </a:xfrm>
          <a:prstGeom prst="rect">
            <a:avLst/>
          </a:prstGeom>
          <a:noFill/>
        </p:spPr>
        <p:txBody>
          <a:bodyPr wrap="square">
            <a:spAutoFit/>
          </a:bodyPr>
          <a:lstStyle/>
          <a:p>
            <a:pPr marL="514350" indent="-514350">
              <a:buFont typeface="Arial" panose="020B0604020202020204" pitchFamily="34" charset="0"/>
              <a:buChar char="•"/>
            </a:pPr>
            <a:r>
              <a:rPr lang="en-CA" sz="800" dirty="0" err="1">
                <a:effectLst/>
                <a:latin typeface="Calibri" panose="020F0502020204030204" pitchFamily="34" charset="0"/>
                <a:ea typeface="Times New Roman" panose="02020603050405020304" pitchFamily="18" charset="0"/>
                <a:cs typeface="Times New Roman" panose="02020603050405020304" pitchFamily="18" charset="0"/>
              </a:rPr>
              <a:t>HogenEsch</a:t>
            </a:r>
            <a:r>
              <a:rPr lang="en-CA" sz="800" dirty="0">
                <a:effectLst/>
                <a:latin typeface="Calibri" panose="020F0502020204030204" pitchFamily="34" charset="0"/>
                <a:ea typeface="Times New Roman" panose="02020603050405020304" pitchFamily="18" charset="0"/>
                <a:cs typeface="Times New Roman" panose="02020603050405020304" pitchFamily="18" charset="0"/>
              </a:rPr>
              <a:t> H, O’Hagan DT, Fox CB. Optimizing the utilization of aluminum adjuvants in vaccines: you might just get what you want. </a:t>
            </a:r>
            <a:r>
              <a:rPr lang="en-CA" sz="800" i="1" dirty="0" err="1">
                <a:effectLst/>
                <a:latin typeface="Calibri" panose="020F0502020204030204" pitchFamily="34" charset="0"/>
                <a:ea typeface="Times New Roman" panose="02020603050405020304" pitchFamily="18" charset="0"/>
                <a:cs typeface="Times New Roman" panose="02020603050405020304" pitchFamily="18" charset="0"/>
              </a:rPr>
              <a:t>npj</a:t>
            </a:r>
            <a:r>
              <a:rPr lang="en-CA" sz="800" i="1" dirty="0">
                <a:effectLst/>
                <a:latin typeface="Calibri" panose="020F0502020204030204" pitchFamily="34" charset="0"/>
                <a:ea typeface="Times New Roman" panose="02020603050405020304" pitchFamily="18" charset="0"/>
                <a:cs typeface="Times New Roman" panose="02020603050405020304" pitchFamily="18" charset="0"/>
              </a:rPr>
              <a:t> Vaccines 2018 3:1</a:t>
            </a:r>
            <a:r>
              <a:rPr lang="en-CA" sz="800" dirty="0">
                <a:effectLst/>
                <a:latin typeface="Calibri" panose="020F0502020204030204" pitchFamily="34" charset="0"/>
                <a:ea typeface="Times New Roman" panose="02020603050405020304" pitchFamily="18" charset="0"/>
                <a:cs typeface="Times New Roman" panose="02020603050405020304" pitchFamily="18" charset="0"/>
              </a:rPr>
              <a:t>. 2018;3(1):1-11. doi:10.1038/s41541-018-0089-x</a:t>
            </a:r>
          </a:p>
        </p:txBody>
      </p:sp>
    </p:spTree>
    <p:extLst>
      <p:ext uri="{BB962C8B-B14F-4D97-AF65-F5344CB8AC3E}">
        <p14:creationId xmlns:p14="http://schemas.microsoft.com/office/powerpoint/2010/main" val="4272967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Introduction</a:t>
            </a:r>
          </a:p>
        </p:txBody>
      </p:sp>
      <p:pic>
        <p:nvPicPr>
          <p:cNvPr id="4" name="Picture 2" descr="Home | Medical College of Wisconsin">
            <a:extLst>
              <a:ext uri="{FF2B5EF4-FFF2-40B4-BE49-F238E27FC236}">
                <a16:creationId xmlns:a16="http://schemas.microsoft.com/office/drawing/2014/main" id="{EBAB3F4F-09E0-4E1B-8529-EC204249E1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318" y="4549447"/>
            <a:ext cx="538163" cy="5381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a:extLst>
              <a:ext uri="{FF2B5EF4-FFF2-40B4-BE49-F238E27FC236}">
                <a16:creationId xmlns:a16="http://schemas.microsoft.com/office/drawing/2014/main" id="{0BBF2501-D75E-4601-A8D9-C9F5908CBFC8}"/>
              </a:ext>
            </a:extLst>
          </p:cNvPr>
          <p:cNvGraphicFramePr/>
          <p:nvPr>
            <p:extLst>
              <p:ext uri="{D42A27DB-BD31-4B8C-83A1-F6EECF244321}">
                <p14:modId xmlns:p14="http://schemas.microsoft.com/office/powerpoint/2010/main" val="508067265"/>
              </p:ext>
            </p:extLst>
          </p:nvPr>
        </p:nvGraphicFramePr>
        <p:xfrm>
          <a:off x="1752600" y="102361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929119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3600" dirty="0"/>
              <a:t>Conclusions</a:t>
            </a:r>
          </a:p>
        </p:txBody>
      </p:sp>
      <p:pic>
        <p:nvPicPr>
          <p:cNvPr id="5" name="Picture 2" descr="Home | Medical College of Wisconsin">
            <a:extLst>
              <a:ext uri="{FF2B5EF4-FFF2-40B4-BE49-F238E27FC236}">
                <a16:creationId xmlns:a16="http://schemas.microsoft.com/office/drawing/2014/main" id="{0204D56A-F2F1-4C1C-9416-A6F4E58F1B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318" y="4549447"/>
            <a:ext cx="538163" cy="53816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08AD79F-212F-4B91-94F3-37B3BE412447}"/>
              </a:ext>
            </a:extLst>
          </p:cNvPr>
          <p:cNvSpPr>
            <a:spLocks noGrp="1"/>
          </p:cNvSpPr>
          <p:nvPr>
            <p:ph idx="1"/>
          </p:nvPr>
        </p:nvSpPr>
        <p:spPr/>
        <p:txBody>
          <a:bodyPr>
            <a:normAutofit/>
          </a:bodyPr>
          <a:lstStyle/>
          <a:p>
            <a:r>
              <a:rPr lang="en-US" dirty="0"/>
              <a:t>First study to examine prevalence and clusters of MS patients in Southeast Wisconsin</a:t>
            </a:r>
          </a:p>
          <a:p>
            <a:r>
              <a:rPr lang="en-US" dirty="0"/>
              <a:t>Noted clusters of MS patients near the ZIP code 53095, a location where a major aluminum factory operated until 2001</a:t>
            </a:r>
          </a:p>
          <a:p>
            <a:pPr marL="0" indent="0">
              <a:buNone/>
            </a:pPr>
            <a:endParaRPr lang="en-US" dirty="0"/>
          </a:p>
        </p:txBody>
      </p:sp>
    </p:spTree>
    <p:extLst>
      <p:ext uri="{BB962C8B-B14F-4D97-AF65-F5344CB8AC3E}">
        <p14:creationId xmlns:p14="http://schemas.microsoft.com/office/powerpoint/2010/main" val="3091958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3600" dirty="0"/>
              <a:t>Conclusions</a:t>
            </a:r>
          </a:p>
        </p:txBody>
      </p:sp>
      <p:pic>
        <p:nvPicPr>
          <p:cNvPr id="5" name="Picture 2" descr="Home | Medical College of Wisconsin">
            <a:extLst>
              <a:ext uri="{FF2B5EF4-FFF2-40B4-BE49-F238E27FC236}">
                <a16:creationId xmlns:a16="http://schemas.microsoft.com/office/drawing/2014/main" id="{0204D56A-F2F1-4C1C-9416-A6F4E58F1B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318" y="4549447"/>
            <a:ext cx="538163" cy="53816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08AD79F-212F-4B91-94F3-37B3BE412447}"/>
              </a:ext>
            </a:extLst>
          </p:cNvPr>
          <p:cNvSpPr>
            <a:spLocks noGrp="1"/>
          </p:cNvSpPr>
          <p:nvPr>
            <p:ph idx="1"/>
          </p:nvPr>
        </p:nvSpPr>
        <p:spPr/>
        <p:txBody>
          <a:bodyPr>
            <a:normAutofit fontScale="85000" lnSpcReduction="20000"/>
          </a:bodyPr>
          <a:lstStyle/>
          <a:p>
            <a:r>
              <a:rPr lang="en-US" dirty="0"/>
              <a:t>Recent literature shows possible associations between MS and aluminum, as well as epidemiological data</a:t>
            </a:r>
          </a:p>
          <a:p>
            <a:r>
              <a:rPr lang="en-US" dirty="0"/>
              <a:t>Further investigations are essential to determine if exposures should be avoided or treated.</a:t>
            </a:r>
          </a:p>
          <a:p>
            <a:r>
              <a:rPr lang="en-US" b="1" u="sng" dirty="0"/>
              <a:t>Although no conclusive links can be made, our findings call for further investigations for potential environmental exposures which could be contributing to the disproportionate distribution of MS cases in Southeast Wisconsin</a:t>
            </a:r>
          </a:p>
        </p:txBody>
      </p:sp>
    </p:spTree>
    <p:extLst>
      <p:ext uri="{BB962C8B-B14F-4D97-AF65-F5344CB8AC3E}">
        <p14:creationId xmlns:p14="http://schemas.microsoft.com/office/powerpoint/2010/main" val="40790959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z="3600" dirty="0"/>
              <a:t>Future Directions</a:t>
            </a:r>
          </a:p>
        </p:txBody>
      </p:sp>
      <p:pic>
        <p:nvPicPr>
          <p:cNvPr id="5" name="Picture 2" descr="Home | Medical College of Wisconsin">
            <a:extLst>
              <a:ext uri="{FF2B5EF4-FFF2-40B4-BE49-F238E27FC236}">
                <a16:creationId xmlns:a16="http://schemas.microsoft.com/office/drawing/2014/main" id="{0204D56A-F2F1-4C1C-9416-A6F4E58F1B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318" y="4549447"/>
            <a:ext cx="538163" cy="53816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08AD79F-212F-4B91-94F3-37B3BE412447}"/>
              </a:ext>
            </a:extLst>
          </p:cNvPr>
          <p:cNvSpPr>
            <a:spLocks noGrp="1"/>
          </p:cNvSpPr>
          <p:nvPr>
            <p:ph idx="1"/>
          </p:nvPr>
        </p:nvSpPr>
        <p:spPr/>
        <p:txBody>
          <a:bodyPr>
            <a:normAutofit fontScale="92500" lnSpcReduction="10000"/>
          </a:bodyPr>
          <a:lstStyle/>
          <a:p>
            <a:r>
              <a:rPr lang="en-US" dirty="0"/>
              <a:t>Assess MS density of all patients within our hospital </a:t>
            </a:r>
            <a:r>
              <a:rPr lang="en-US" dirty="0">
                <a:sym typeface="Wingdings" panose="05000000000000000000" pitchFamily="2" charset="2"/>
              </a:rPr>
              <a:t> further control for proximity and patient-base bias</a:t>
            </a:r>
          </a:p>
          <a:p>
            <a:r>
              <a:rPr lang="en-US" dirty="0"/>
              <a:t>Investigate other locations with aluminum exposure and high cases of MS</a:t>
            </a:r>
          </a:p>
          <a:p>
            <a:r>
              <a:rPr lang="en-US" dirty="0"/>
              <a:t>Measure aluminum burden in MS patients to assess for disease onset and severity</a:t>
            </a:r>
          </a:p>
        </p:txBody>
      </p:sp>
    </p:spTree>
    <p:extLst>
      <p:ext uri="{BB962C8B-B14F-4D97-AF65-F5344CB8AC3E}">
        <p14:creationId xmlns:p14="http://schemas.microsoft.com/office/powerpoint/2010/main" val="379610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870B9-E3F0-3FE3-DE49-C78C75F25711}"/>
              </a:ext>
            </a:extLst>
          </p:cNvPr>
          <p:cNvSpPr>
            <a:spLocks noGrp="1"/>
          </p:cNvSpPr>
          <p:nvPr>
            <p:ph type="title"/>
          </p:nvPr>
        </p:nvSpPr>
        <p:spPr/>
        <p:txBody>
          <a:bodyPr/>
          <a:lstStyle/>
          <a:p>
            <a:r>
              <a:rPr lang="en-US" dirty="0"/>
              <a:t>Acknowledgement</a:t>
            </a:r>
          </a:p>
        </p:txBody>
      </p:sp>
      <p:sp>
        <p:nvSpPr>
          <p:cNvPr id="3" name="Content Placeholder 2">
            <a:extLst>
              <a:ext uri="{FF2B5EF4-FFF2-40B4-BE49-F238E27FC236}">
                <a16:creationId xmlns:a16="http://schemas.microsoft.com/office/drawing/2014/main" id="{A44CDC17-7513-02BE-EA61-8AA1939FAAE3}"/>
              </a:ext>
            </a:extLst>
          </p:cNvPr>
          <p:cNvSpPr>
            <a:spLocks noGrp="1"/>
          </p:cNvSpPr>
          <p:nvPr>
            <p:ph idx="1"/>
          </p:nvPr>
        </p:nvSpPr>
        <p:spPr>
          <a:xfrm>
            <a:off x="457200" y="1428750"/>
            <a:ext cx="8229600" cy="3394472"/>
          </a:xfrm>
        </p:spPr>
        <p:txBody>
          <a:bodyPr/>
          <a:lstStyle/>
          <a:p>
            <a:pPr marL="0" indent="0" algn="ctr">
              <a:buNone/>
            </a:pPr>
            <a:r>
              <a:rPr lang="en-US" dirty="0"/>
              <a:t>We’d like to thank the entire research team, the Medical College of Wisconsin, and the patients involved in this study for helping us progress MS research</a:t>
            </a:r>
          </a:p>
        </p:txBody>
      </p:sp>
    </p:spTree>
    <p:extLst>
      <p:ext uri="{BB962C8B-B14F-4D97-AF65-F5344CB8AC3E}">
        <p14:creationId xmlns:p14="http://schemas.microsoft.com/office/powerpoint/2010/main" val="17413712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09550"/>
            <a:ext cx="8229600" cy="857250"/>
          </a:xfrm>
        </p:spPr>
        <p:txBody>
          <a:bodyPr>
            <a:noAutofit/>
          </a:bodyPr>
          <a:lstStyle/>
          <a:p>
            <a:r>
              <a:rPr lang="en-US" sz="2800" dirty="0"/>
              <a:t>Thank You For Listening!</a:t>
            </a:r>
            <a:br>
              <a:rPr lang="en-US" sz="2800" dirty="0"/>
            </a:br>
            <a:r>
              <a:rPr lang="en-US" sz="2800" dirty="0"/>
              <a:t>Questions?</a:t>
            </a:r>
          </a:p>
        </p:txBody>
      </p:sp>
      <p:pic>
        <p:nvPicPr>
          <p:cNvPr id="5" name="Picture 2" descr="Home | Medical College of Wisconsin">
            <a:extLst>
              <a:ext uri="{FF2B5EF4-FFF2-40B4-BE49-F238E27FC236}">
                <a16:creationId xmlns:a16="http://schemas.microsoft.com/office/drawing/2014/main" id="{974F217C-2ECC-48E5-A358-257B6A1B6C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318" y="4549447"/>
            <a:ext cx="538163" cy="5381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 6">
            <a:extLst>
              <a:ext uri="{FF2B5EF4-FFF2-40B4-BE49-F238E27FC236}">
                <a16:creationId xmlns:a16="http://schemas.microsoft.com/office/drawing/2014/main" id="{95EC1B61-A957-4657-AF90-FB9CD1BD3549}"/>
              </a:ext>
            </a:extLst>
          </p:cNvPr>
          <p:cNvGraphicFramePr/>
          <p:nvPr>
            <p:extLst>
              <p:ext uri="{D42A27DB-BD31-4B8C-83A1-F6EECF244321}">
                <p14:modId xmlns:p14="http://schemas.microsoft.com/office/powerpoint/2010/main" val="3104925192"/>
              </p:ext>
            </p:extLst>
          </p:nvPr>
        </p:nvGraphicFramePr>
        <p:xfrm>
          <a:off x="1752600" y="12001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259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Introduction</a:t>
            </a:r>
          </a:p>
        </p:txBody>
      </p:sp>
      <p:sp>
        <p:nvSpPr>
          <p:cNvPr id="9" name="Content Placeholder 8"/>
          <p:cNvSpPr>
            <a:spLocks noGrp="1"/>
          </p:cNvSpPr>
          <p:nvPr>
            <p:ph idx="1"/>
          </p:nvPr>
        </p:nvSpPr>
        <p:spPr/>
        <p:txBody>
          <a:bodyPr>
            <a:normAutofit fontScale="85000" lnSpcReduction="20000"/>
          </a:bodyPr>
          <a:lstStyle/>
          <a:p>
            <a:r>
              <a:rPr lang="en-US" dirty="0"/>
              <a:t>There is a global rise in MS, most notably in United States, Canada, Italy, Sardinia, Germany, Finland, and Sweden</a:t>
            </a:r>
          </a:p>
          <a:p>
            <a:r>
              <a:rPr lang="en-US" dirty="0"/>
              <a:t>Gradient of increased MS cases in northern regions of United States</a:t>
            </a:r>
          </a:p>
          <a:p>
            <a:r>
              <a:rPr lang="en-US" dirty="0"/>
              <a:t>Wisconsin is disproportionally affected by environmental factors such as decreased vitamin D due to low sun exposure</a:t>
            </a:r>
          </a:p>
          <a:p>
            <a:pPr lvl="1"/>
            <a:r>
              <a:rPr lang="en-US" dirty="0"/>
              <a:t>However, this cannot solely explain increased MS rates</a:t>
            </a:r>
          </a:p>
        </p:txBody>
      </p:sp>
      <p:pic>
        <p:nvPicPr>
          <p:cNvPr id="5" name="Picture 2" descr="Home | Medical College of Wisconsin">
            <a:extLst>
              <a:ext uri="{FF2B5EF4-FFF2-40B4-BE49-F238E27FC236}">
                <a16:creationId xmlns:a16="http://schemas.microsoft.com/office/drawing/2014/main" id="{44E85C3E-F526-4237-AB1D-51B81F76E9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318" y="4549447"/>
            <a:ext cx="538163" cy="5381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3C61DA5-8B44-4CC0-570B-5D2B01BEAC34}"/>
              </a:ext>
            </a:extLst>
          </p:cNvPr>
          <p:cNvSpPr txBox="1"/>
          <p:nvPr/>
        </p:nvSpPr>
        <p:spPr>
          <a:xfrm>
            <a:off x="1371598" y="4552950"/>
            <a:ext cx="6781801" cy="584775"/>
          </a:xfrm>
          <a:prstGeom prst="rect">
            <a:avLst/>
          </a:prstGeom>
          <a:noFill/>
        </p:spPr>
        <p:txBody>
          <a:bodyPr wrap="square">
            <a:spAutoFit/>
          </a:bodyPr>
          <a:lstStyle/>
          <a:p>
            <a:pPr marL="171450" indent="-171450">
              <a:buFont typeface="Arial" panose="020B0604020202020204" pitchFamily="34" charset="0"/>
              <a:buChar char="•"/>
            </a:pPr>
            <a:r>
              <a:rPr lang="en-CA" sz="800" dirty="0">
                <a:effectLst/>
                <a:latin typeface="Calibri" panose="020F0502020204030204" pitchFamily="34" charset="0"/>
                <a:ea typeface="Times New Roman" panose="02020603050405020304" pitchFamily="18" charset="0"/>
                <a:cs typeface="Times New Roman" panose="02020603050405020304" pitchFamily="18" charset="0"/>
              </a:rPr>
              <a:t>Walton C, King R, </a:t>
            </a:r>
            <a:r>
              <a:rPr lang="en-CA" sz="800" dirty="0" err="1">
                <a:effectLst/>
                <a:latin typeface="Calibri" panose="020F0502020204030204" pitchFamily="34" charset="0"/>
                <a:ea typeface="Times New Roman" panose="02020603050405020304" pitchFamily="18" charset="0"/>
                <a:cs typeface="Times New Roman" panose="02020603050405020304" pitchFamily="18" charset="0"/>
              </a:rPr>
              <a:t>Rechtman</a:t>
            </a:r>
            <a:r>
              <a:rPr lang="en-CA" sz="800" dirty="0">
                <a:effectLst/>
                <a:latin typeface="Calibri" panose="020F0502020204030204" pitchFamily="34" charset="0"/>
                <a:ea typeface="Times New Roman" panose="02020603050405020304" pitchFamily="18" charset="0"/>
                <a:cs typeface="Times New Roman" panose="02020603050405020304" pitchFamily="18" charset="0"/>
              </a:rPr>
              <a:t> L, et al. Rising prevalence of multiple sclerosis worldwide: Insights from the Atlas of MS, third edition. </a:t>
            </a:r>
            <a:r>
              <a:rPr lang="en-CA" sz="800" i="1" dirty="0">
                <a:effectLst/>
                <a:latin typeface="Calibri" panose="020F0502020204030204" pitchFamily="34" charset="0"/>
                <a:ea typeface="Times New Roman" panose="02020603050405020304" pitchFamily="18" charset="0"/>
                <a:cs typeface="Times New Roman" panose="02020603050405020304" pitchFamily="18" charset="0"/>
              </a:rPr>
              <a:t>Multiple Sclerosis Journal</a:t>
            </a:r>
            <a:r>
              <a:rPr lang="en-CA" sz="800" dirty="0">
                <a:effectLst/>
                <a:latin typeface="Calibri" panose="020F0502020204030204" pitchFamily="34" charset="0"/>
                <a:ea typeface="Times New Roman" panose="02020603050405020304" pitchFamily="18" charset="0"/>
                <a:cs typeface="Times New Roman" panose="02020603050405020304" pitchFamily="18" charset="0"/>
              </a:rPr>
              <a:t>. 2020;26(14):1816-1821. doi:10.1177/1352458520970841</a:t>
            </a:r>
          </a:p>
          <a:p>
            <a:pPr marL="171450" indent="-171450">
              <a:buFont typeface="Arial" panose="020B0604020202020204" pitchFamily="34" charset="0"/>
              <a:buChar char="•"/>
            </a:pPr>
            <a:r>
              <a:rPr lang="en-CA" sz="800" dirty="0" err="1">
                <a:effectLst/>
                <a:latin typeface="Calibri" panose="020F0502020204030204" pitchFamily="34" charset="0"/>
                <a:ea typeface="Times New Roman" panose="02020603050405020304" pitchFamily="18" charset="0"/>
                <a:cs typeface="Times New Roman" panose="02020603050405020304" pitchFamily="18" charset="0"/>
              </a:rPr>
              <a:t>Wallin</a:t>
            </a:r>
            <a:r>
              <a:rPr lang="en-CA" sz="800" dirty="0">
                <a:effectLst/>
                <a:latin typeface="Calibri" panose="020F0502020204030204" pitchFamily="34" charset="0"/>
                <a:ea typeface="Times New Roman" panose="02020603050405020304" pitchFamily="18" charset="0"/>
                <a:cs typeface="Times New Roman" panose="02020603050405020304" pitchFamily="18" charset="0"/>
              </a:rPr>
              <a:t> MT, Culpepper WJ, Campbell JD, et al. The prevalence of MS in the United States: A population-based estimate using health claims data. </a:t>
            </a:r>
            <a:r>
              <a:rPr lang="en-CA" sz="800" i="1" dirty="0">
                <a:effectLst/>
                <a:latin typeface="Calibri" panose="020F0502020204030204" pitchFamily="34" charset="0"/>
                <a:ea typeface="Times New Roman" panose="02020603050405020304" pitchFamily="18" charset="0"/>
                <a:cs typeface="Times New Roman" panose="02020603050405020304" pitchFamily="18" charset="0"/>
              </a:rPr>
              <a:t>Neurology</a:t>
            </a:r>
            <a:r>
              <a:rPr lang="en-CA" sz="800" dirty="0">
                <a:effectLst/>
                <a:latin typeface="Calibri" panose="020F0502020204030204" pitchFamily="34" charset="0"/>
                <a:ea typeface="Times New Roman" panose="02020603050405020304" pitchFamily="18" charset="0"/>
                <a:cs typeface="Times New Roman" panose="02020603050405020304" pitchFamily="18" charset="0"/>
              </a:rPr>
              <a:t>. 2019;92(10):e1029. doi:10.1212/WNL.0000000000007035</a:t>
            </a:r>
          </a:p>
        </p:txBody>
      </p:sp>
    </p:spTree>
    <p:extLst>
      <p:ext uri="{BB962C8B-B14F-4D97-AF65-F5344CB8AC3E}">
        <p14:creationId xmlns:p14="http://schemas.microsoft.com/office/powerpoint/2010/main" val="2607621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Introduction</a:t>
            </a:r>
          </a:p>
        </p:txBody>
      </p:sp>
      <p:sp>
        <p:nvSpPr>
          <p:cNvPr id="9" name="Content Placeholder 8"/>
          <p:cNvSpPr>
            <a:spLocks noGrp="1"/>
          </p:cNvSpPr>
          <p:nvPr>
            <p:ph idx="1"/>
          </p:nvPr>
        </p:nvSpPr>
        <p:spPr/>
        <p:txBody>
          <a:bodyPr>
            <a:normAutofit fontScale="85000" lnSpcReduction="20000"/>
          </a:bodyPr>
          <a:lstStyle/>
          <a:p>
            <a:r>
              <a:rPr lang="en-US" dirty="0"/>
              <a:t>In addition to macrogeographic disproportionalities, understanding of MS and conducting impactful interventions requires analysis of more precise geographical data</a:t>
            </a:r>
          </a:p>
          <a:p>
            <a:pPr lvl="1"/>
            <a:r>
              <a:rPr lang="en-US" dirty="0"/>
              <a:t>Ideally on a ZIP code level</a:t>
            </a:r>
          </a:p>
          <a:p>
            <a:r>
              <a:rPr lang="en-US" dirty="0"/>
              <a:t>Anecdotally, disproportionalities in residence were noticed in our MS clinic in Milwaukee, Wisconsin, located in Southeast Wisconsin</a:t>
            </a:r>
          </a:p>
          <a:p>
            <a:pPr lvl="1"/>
            <a:r>
              <a:rPr lang="en-US" dirty="0"/>
              <a:t>Noticed many patients living near an aluminum factory</a:t>
            </a:r>
          </a:p>
        </p:txBody>
      </p:sp>
      <p:pic>
        <p:nvPicPr>
          <p:cNvPr id="5" name="Picture 2" descr="Home | Medical College of Wisconsin">
            <a:extLst>
              <a:ext uri="{FF2B5EF4-FFF2-40B4-BE49-F238E27FC236}">
                <a16:creationId xmlns:a16="http://schemas.microsoft.com/office/drawing/2014/main" id="{F2E2CD1C-648E-46ED-8B27-36B0479626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318" y="4549447"/>
            <a:ext cx="538163" cy="538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851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Introduction</a:t>
            </a:r>
          </a:p>
        </p:txBody>
      </p:sp>
      <p:pic>
        <p:nvPicPr>
          <p:cNvPr id="5" name="Picture 2" descr="Home | Medical College of Wisconsin">
            <a:extLst>
              <a:ext uri="{FF2B5EF4-FFF2-40B4-BE49-F238E27FC236}">
                <a16:creationId xmlns:a16="http://schemas.microsoft.com/office/drawing/2014/main" id="{F2E2CD1C-648E-46ED-8B27-36B0479626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318" y="4549447"/>
            <a:ext cx="538163" cy="5381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Diagram 8">
            <a:extLst>
              <a:ext uri="{FF2B5EF4-FFF2-40B4-BE49-F238E27FC236}">
                <a16:creationId xmlns:a16="http://schemas.microsoft.com/office/drawing/2014/main" id="{D7101428-7945-4B45-AF38-F1044E3569C9}"/>
              </a:ext>
            </a:extLst>
          </p:cNvPr>
          <p:cNvGraphicFramePr/>
          <p:nvPr>
            <p:extLst>
              <p:ext uri="{D42A27DB-BD31-4B8C-83A1-F6EECF244321}">
                <p14:modId xmlns:p14="http://schemas.microsoft.com/office/powerpoint/2010/main" val="2829691834"/>
              </p:ext>
            </p:extLst>
          </p:nvPr>
        </p:nvGraphicFramePr>
        <p:xfrm>
          <a:off x="1752600" y="102361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16894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Objective</a:t>
            </a:r>
          </a:p>
        </p:txBody>
      </p:sp>
      <p:pic>
        <p:nvPicPr>
          <p:cNvPr id="5" name="Picture 2" descr="Home | Medical College of Wisconsin">
            <a:extLst>
              <a:ext uri="{FF2B5EF4-FFF2-40B4-BE49-F238E27FC236}">
                <a16:creationId xmlns:a16="http://schemas.microsoft.com/office/drawing/2014/main" id="{E726E6B9-9A74-402D-B894-5B78B6F7618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318" y="4549447"/>
            <a:ext cx="538163" cy="53816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Diagram 2">
            <a:extLst>
              <a:ext uri="{FF2B5EF4-FFF2-40B4-BE49-F238E27FC236}">
                <a16:creationId xmlns:a16="http://schemas.microsoft.com/office/drawing/2014/main" id="{6CCC5BFA-40EB-468C-9A95-69695A9B653A}"/>
              </a:ext>
            </a:extLst>
          </p:cNvPr>
          <p:cNvGraphicFramePr/>
          <p:nvPr>
            <p:extLst>
              <p:ext uri="{D42A27DB-BD31-4B8C-83A1-F6EECF244321}">
                <p14:modId xmlns:p14="http://schemas.microsoft.com/office/powerpoint/2010/main" val="3696102626"/>
              </p:ext>
            </p:extLst>
          </p:nvPr>
        </p:nvGraphicFramePr>
        <p:xfrm>
          <a:off x="0" y="404099"/>
          <a:ext cx="8763000" cy="4910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1852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Methods</a:t>
            </a:r>
          </a:p>
        </p:txBody>
      </p:sp>
      <p:sp>
        <p:nvSpPr>
          <p:cNvPr id="9" name="Content Placeholder 8"/>
          <p:cNvSpPr>
            <a:spLocks noGrp="1"/>
          </p:cNvSpPr>
          <p:nvPr>
            <p:ph idx="1"/>
          </p:nvPr>
        </p:nvSpPr>
        <p:spPr/>
        <p:txBody>
          <a:bodyPr>
            <a:normAutofit fontScale="55000" lnSpcReduction="20000"/>
          </a:bodyPr>
          <a:lstStyle/>
          <a:p>
            <a:r>
              <a:rPr lang="en-US" dirty="0"/>
              <a:t>Retrospective, epidemiological study of MS patients within the Froedtert and Medical College of Wisconsin health network, located in Southeast Wisconsin</a:t>
            </a:r>
          </a:p>
          <a:p>
            <a:r>
              <a:rPr lang="en-US" dirty="0"/>
              <a:t>All MS diagnosed patient files within the Froedtert and Medical College of Wisconsin health network</a:t>
            </a:r>
            <a:r>
              <a:rPr lang="en-US" b="1" dirty="0"/>
              <a:t> </a:t>
            </a:r>
            <a:r>
              <a:rPr lang="en-US" dirty="0"/>
              <a:t>were retrieved using the i2b2 database and Honest Broker toolkit</a:t>
            </a:r>
          </a:p>
          <a:p>
            <a:r>
              <a:rPr lang="en-US" dirty="0"/>
              <a:t>Patient ZIP codes were utilized to extrapolate state and city data using a global geographical database called </a:t>
            </a:r>
            <a:r>
              <a:rPr lang="en-US" dirty="0" err="1"/>
              <a:t>GeoNames</a:t>
            </a:r>
            <a:r>
              <a:rPr lang="en-US" dirty="0"/>
              <a:t>; data from ZIP codes outside of Wisconsin were excluded</a:t>
            </a:r>
          </a:p>
          <a:p>
            <a:r>
              <a:rPr lang="en-US" dirty="0"/>
              <a:t>2010 United States Census ZIP Code Tabulation Area data was used to compile population numbers by ZIP code in Wisconsin. Microsoft Excel 365 (version 2108) was used to generate heatmaps for total MS patients, MS patients per 100,000 population, and Wisconsin population by ZIP code</a:t>
            </a:r>
          </a:p>
        </p:txBody>
      </p:sp>
      <p:pic>
        <p:nvPicPr>
          <p:cNvPr id="5" name="Picture 2" descr="Home | Medical College of Wisconsin">
            <a:extLst>
              <a:ext uri="{FF2B5EF4-FFF2-40B4-BE49-F238E27FC236}">
                <a16:creationId xmlns:a16="http://schemas.microsoft.com/office/drawing/2014/main" id="{0204D56A-F2F1-4C1C-9416-A6F4E58F1B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318" y="4549447"/>
            <a:ext cx="538163" cy="538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058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Results</a:t>
            </a:r>
          </a:p>
        </p:txBody>
      </p:sp>
      <p:sp>
        <p:nvSpPr>
          <p:cNvPr id="9" name="Content Placeholder 8"/>
          <p:cNvSpPr>
            <a:spLocks noGrp="1"/>
          </p:cNvSpPr>
          <p:nvPr>
            <p:ph idx="1"/>
          </p:nvPr>
        </p:nvSpPr>
        <p:spPr/>
        <p:txBody>
          <a:bodyPr>
            <a:normAutofit fontScale="92500" lnSpcReduction="20000"/>
          </a:bodyPr>
          <a:lstStyle/>
          <a:p>
            <a:r>
              <a:rPr lang="en-US" dirty="0"/>
              <a:t>Total of </a:t>
            </a:r>
            <a:r>
              <a:rPr lang="en-US" b="1" dirty="0"/>
              <a:t>6697 patients </a:t>
            </a:r>
            <a:r>
              <a:rPr lang="en-US" dirty="0"/>
              <a:t>were identified (73% Female)</a:t>
            </a:r>
          </a:p>
          <a:p>
            <a:r>
              <a:rPr lang="en-US" dirty="0"/>
              <a:t>Clustered near the MS center (ZIP 53226)</a:t>
            </a:r>
          </a:p>
          <a:p>
            <a:pPr lvl="1"/>
            <a:r>
              <a:rPr lang="en-US" dirty="0"/>
              <a:t>Expected due to proximity to patients served</a:t>
            </a:r>
          </a:p>
          <a:p>
            <a:r>
              <a:rPr lang="en-US" dirty="0"/>
              <a:t>Density of MS patients within 100 kilometers of the MS center was </a:t>
            </a:r>
            <a:r>
              <a:rPr lang="en-US" b="1" dirty="0"/>
              <a:t>240 per 100,000 population </a:t>
            </a:r>
          </a:p>
          <a:p>
            <a:r>
              <a:rPr lang="en-US" dirty="0"/>
              <a:t>Disproportionalities were noted in patient density when compared to total population data</a:t>
            </a:r>
          </a:p>
        </p:txBody>
      </p:sp>
      <p:pic>
        <p:nvPicPr>
          <p:cNvPr id="5" name="Picture 2" descr="Home | Medical College of Wisconsin">
            <a:extLst>
              <a:ext uri="{FF2B5EF4-FFF2-40B4-BE49-F238E27FC236}">
                <a16:creationId xmlns:a16="http://schemas.microsoft.com/office/drawing/2014/main" id="{974F217C-2ECC-48E5-A358-257B6A1B6C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318" y="4549447"/>
            <a:ext cx="538163" cy="538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838204"/>
      </p:ext>
    </p:extLst>
  </p:cSld>
  <p:clrMapOvr>
    <a:masterClrMapping/>
  </p:clrMapOvr>
</p:sld>
</file>

<file path=ppt/theme/theme1.xml><?xml version="1.0" encoding="utf-8"?>
<a:theme xmlns:a="http://schemas.openxmlformats.org/drawingml/2006/main" name="AMppt_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022 CMSC AM">
      <a:majorFont>
        <a:latin typeface="Poppin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2_CMSC_AM_Template.potx" id="{B1DB853C-9C37-462D-A552-F6E614CDB487}" vid="{615EAF76-09A6-4346-AECA-EAFE20C74A8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2022_CMSC_AM_Template</Template>
  <TotalTime>198</TotalTime>
  <Words>2367</Words>
  <Application>Microsoft Office PowerPoint</Application>
  <PresentationFormat>On-screen Show (16:9)</PresentationFormat>
  <Paragraphs>633</Paragraphs>
  <Slides>34</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Cambria</vt:lpstr>
      <vt:lpstr>Poppins</vt:lpstr>
      <vt:lpstr>Tahoma</vt:lpstr>
      <vt:lpstr>Times New Roman</vt:lpstr>
      <vt:lpstr>Wingdings</vt:lpstr>
      <vt:lpstr>AMppt_1</vt:lpstr>
      <vt:lpstr>Disproportionate Residence of Multiple Sclerosis Patients in Southeast Wisconsin: A Clue to Environmental Factors?</vt:lpstr>
      <vt:lpstr>Introduction</vt:lpstr>
      <vt:lpstr>Introduction</vt:lpstr>
      <vt:lpstr>Introduction</vt:lpstr>
      <vt:lpstr>Introduction</vt:lpstr>
      <vt:lpstr>Introduction</vt:lpstr>
      <vt:lpstr>Objective</vt:lpstr>
      <vt:lpstr>Methods</vt:lpstr>
      <vt:lpstr>Results</vt:lpstr>
      <vt:lpstr>Demographics</vt:lpstr>
      <vt:lpstr>Twenty highest MS cases by ZIP codes within 100 kilometers of the MS center</vt:lpstr>
      <vt:lpstr>Density of MS (within 100km)</vt:lpstr>
      <vt:lpstr>Density of MS (within 100km)</vt:lpstr>
      <vt:lpstr>Twenty highest MS densities per 100,000 by ZIP codes within 100 kilometers of the MS center</vt:lpstr>
      <vt:lpstr>Density of MS per 100,000 population (within 100km)</vt:lpstr>
      <vt:lpstr>Density of MS per 100,000 population (within 100km)</vt:lpstr>
      <vt:lpstr>Twenty highest MS densities of total hospital patients by ZIP codes within 100 kilometers of the MS center</vt:lpstr>
      <vt:lpstr>Density of MS per 100,000 of total hospital patients (within 100km)</vt:lpstr>
      <vt:lpstr>Discussion</vt:lpstr>
      <vt:lpstr>Discussion</vt:lpstr>
      <vt:lpstr>Discussion</vt:lpstr>
      <vt:lpstr>Discussion</vt:lpstr>
      <vt:lpstr>Discussion</vt:lpstr>
      <vt:lpstr>Washington &amp; Pacific Northwest</vt:lpstr>
      <vt:lpstr>Sardinia</vt:lpstr>
      <vt:lpstr>Brescia &amp; Lazio, Italy</vt:lpstr>
      <vt:lpstr>Italy</vt:lpstr>
      <vt:lpstr>Other Possible Associations</vt:lpstr>
      <vt:lpstr>Possible Explanation?</vt:lpstr>
      <vt:lpstr>Conclusions</vt:lpstr>
      <vt:lpstr>Conclusions</vt:lpstr>
      <vt:lpstr>Future Directions</vt:lpstr>
      <vt:lpstr>Acknowledgement</vt:lpstr>
      <vt:lpstr>Thank You For Listening!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Disproportionate Residence of Multiple Sclerosis Patients in Southeast Wisconsin: A Clue to Environmental Factors?</dc:title>
  <dc:creator>Porwal, Mokshal</dc:creator>
  <cp:lastModifiedBy>Jen Pichardo</cp:lastModifiedBy>
  <cp:revision>2</cp:revision>
  <dcterms:created xsi:type="dcterms:W3CDTF">2022-04-24T13:47:59Z</dcterms:created>
  <dcterms:modified xsi:type="dcterms:W3CDTF">2022-05-10T14:19:24Z</dcterms:modified>
</cp:coreProperties>
</file>