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7" r:id="rId7"/>
    <p:sldId id="262" r:id="rId8"/>
    <p:sldId id="263" r:id="rId9"/>
    <p:sldId id="261" r:id="rId10"/>
    <p:sldId id="271" r:id="rId11"/>
    <p:sldId id="265" r:id="rId12"/>
    <p:sldId id="273" r:id="rId13"/>
    <p:sldId id="269" r:id="rId14"/>
    <p:sldId id="275" r:id="rId15"/>
    <p:sldId id="286" r:id="rId16"/>
  </p:sldIdLst>
  <p:sldSz cx="18288000" cy="10287000"/>
  <p:notesSz cx="6858000" cy="9144000"/>
  <p:embeddedFontLst>
    <p:embeddedFont>
      <p:font typeface="Arimo" panose="020B0604020202020204" pitchFamily="34" charset="0"/>
      <p:regular r:id="rId18"/>
    </p:embeddedFont>
    <p:embeddedFont>
      <p:font typeface="Calibri" panose="020F0502020204030204" pitchFamily="34" charset="0"/>
      <p:regular r:id="rId19"/>
      <p:bold r:id="rId20"/>
      <p:italic r:id="rId21"/>
      <p:boldItalic r:id="rId22"/>
    </p:embeddedFont>
    <p:embeddedFont>
      <p:font typeface="Forum" panose="02000000000000000000" pitchFamily="2" charset="0"/>
      <p:regular r:id="rId23"/>
    </p:embeddedFont>
    <p:embeddedFont>
      <p:font typeface="TT Drugs" panose="02000503060000020003" pitchFamily="2" charset="77"/>
      <p:regular r:id="rId24"/>
    </p:embeddedFont>
    <p:embeddedFont>
      <p:font typeface="TT Drugs Bold" panose="02000803060000020003" pitchFamily="2" charset="77"/>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orient="horz"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4" autoAdjust="0"/>
    <p:restoredTop sz="85000" autoAdjust="0"/>
  </p:normalViewPr>
  <p:slideViewPr>
    <p:cSldViewPr>
      <p:cViewPr>
        <p:scale>
          <a:sx n="42" d="100"/>
          <a:sy n="42" d="100"/>
        </p:scale>
        <p:origin x="1112" y="976"/>
      </p:cViewPr>
      <p:guideLst>
        <p:guide pos="5760"/>
        <p:guide orient="horz" pos="32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em_gard/Downloads/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lumMod val="50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Sheet1!$A$1:$C$1</c:f>
              <c:strCache>
                <c:ptCount val="3"/>
                <c:pt idx="0">
                  <c:v>FOTO 0</c:v>
                </c:pt>
                <c:pt idx="1">
                  <c:v>FOTO Predicted</c:v>
                </c:pt>
                <c:pt idx="2">
                  <c:v>FOTO 13</c:v>
                </c:pt>
              </c:strCache>
            </c:strRef>
          </c:cat>
          <c:val>
            <c:numRef>
              <c:f>Sheet1!$A$2:$C$2</c:f>
              <c:numCache>
                <c:formatCode>General</c:formatCode>
                <c:ptCount val="3"/>
                <c:pt idx="0">
                  <c:v>56.41</c:v>
                </c:pt>
                <c:pt idx="1">
                  <c:v>59.94</c:v>
                </c:pt>
                <c:pt idx="2">
                  <c:v>60.18</c:v>
                </c:pt>
              </c:numCache>
            </c:numRef>
          </c:val>
          <c:extLst>
            <c:ext xmlns:c16="http://schemas.microsoft.com/office/drawing/2014/chart" uri="{C3380CC4-5D6E-409C-BE32-E72D297353CC}">
              <c16:uniqueId val="{00000000-77CB-3348-A772-649B6F78F783}"/>
            </c:ext>
          </c:extLst>
        </c:ser>
        <c:dLbls>
          <c:showLegendKey val="0"/>
          <c:showVal val="0"/>
          <c:showCatName val="0"/>
          <c:showSerName val="0"/>
          <c:showPercent val="0"/>
          <c:showBubbleSize val="0"/>
        </c:dLbls>
        <c:gapWidth val="121"/>
        <c:axId val="1075218047"/>
        <c:axId val="14250400"/>
      </c:barChart>
      <c:catAx>
        <c:axId val="1075218047"/>
        <c:scaling>
          <c:orientation val="minMax"/>
        </c:scaling>
        <c:delete val="1"/>
        <c:axPos val="b"/>
        <c:numFmt formatCode="General" sourceLinked="1"/>
        <c:majorTickMark val="none"/>
        <c:minorTickMark val="none"/>
        <c:tickLblPos val="nextTo"/>
        <c:crossAx val="14250400"/>
        <c:crosses val="autoZero"/>
        <c:auto val="1"/>
        <c:lblAlgn val="ctr"/>
        <c:lblOffset val="100"/>
        <c:noMultiLvlLbl val="0"/>
      </c:catAx>
      <c:valAx>
        <c:axId val="14250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lumMod val="50000"/>
                  </a:schemeClr>
                </a:solidFill>
                <a:latin typeface="Calibri" panose="020F0502020204030204" pitchFamily="34" charset="0"/>
                <a:ea typeface="+mn-ea"/>
                <a:cs typeface="Calibri" panose="020F0502020204030204" pitchFamily="34" charset="0"/>
              </a:defRPr>
            </a:pPr>
            <a:endParaRPr lang="en-US"/>
          </a:p>
        </c:txPr>
        <c:crossAx val="1075218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bg1">
                  <a:lumMod val="95000"/>
                  <a:alpha val="78203"/>
                </a:schemeClr>
              </a:solidFill>
              <a:ln w="19050">
                <a:noFill/>
              </a:ln>
              <a:effectLst>
                <a:glow>
                  <a:schemeClr val="accent1">
                    <a:alpha val="46136"/>
                  </a:schemeClr>
                </a:glow>
              </a:effectLst>
            </c:spPr>
            <c:extLst>
              <c:ext xmlns:c16="http://schemas.microsoft.com/office/drawing/2014/chart" uri="{C3380CC4-5D6E-409C-BE32-E72D297353CC}">
                <c16:uniqueId val="{00000003-7601-A242-85A1-4AB36DFAC1AC}"/>
              </c:ext>
            </c:extLst>
          </c:dPt>
          <c:dPt>
            <c:idx val="1"/>
            <c:bubble3D val="0"/>
            <c:spPr>
              <a:solidFill>
                <a:schemeClr val="bg1">
                  <a:lumMod val="50000"/>
                  <a:alpha val="63777"/>
                </a:schemeClr>
              </a:solidFill>
              <a:ln w="19050">
                <a:noFill/>
              </a:ln>
              <a:effectLst/>
            </c:spPr>
            <c:extLst>
              <c:ext xmlns:c16="http://schemas.microsoft.com/office/drawing/2014/chart" uri="{C3380CC4-5D6E-409C-BE32-E72D297353CC}">
                <c16:uniqueId val="{00000004-7601-A242-85A1-4AB36DFAC1AC}"/>
              </c:ext>
            </c:extLst>
          </c:dPt>
          <c:dPt>
            <c:idx val="2"/>
            <c:bubble3D val="0"/>
            <c:spPr>
              <a:solidFill>
                <a:schemeClr val="bg1">
                  <a:lumMod val="75000"/>
                  <a:alpha val="74109"/>
                </a:schemeClr>
              </a:solidFill>
              <a:ln w="19050">
                <a:noFill/>
              </a:ln>
              <a:effectLst>
                <a:glow>
                  <a:schemeClr val="accent1"/>
                </a:glow>
              </a:effectLst>
            </c:spPr>
            <c:extLst>
              <c:ext xmlns:c16="http://schemas.microsoft.com/office/drawing/2014/chart" uri="{C3380CC4-5D6E-409C-BE32-E72D297353CC}">
                <c16:uniqueId val="{00000002-7601-A242-85A1-4AB36DFAC1AC}"/>
              </c:ext>
            </c:extLst>
          </c:dPt>
          <c:dPt>
            <c:idx val="3"/>
            <c:bubble3D val="0"/>
            <c:spPr>
              <a:solidFill>
                <a:schemeClr val="accent4"/>
              </a:solidFill>
              <a:ln w="19050">
                <a:noFill/>
              </a:ln>
              <a:effectLst/>
            </c:spPr>
            <c:extLst>
              <c:ext xmlns:c16="http://schemas.microsoft.com/office/drawing/2014/chart" uri="{C3380CC4-5D6E-409C-BE32-E72D297353CC}">
                <c16:uniqueId val="{00000007-F68D-804C-B46F-74D081E6B89D}"/>
              </c:ext>
            </c:extLst>
          </c:dPt>
          <c:cat>
            <c:strRef>
              <c:f>Sheet1!$A$2:$A$5</c:f>
              <c:strCache>
                <c:ptCount val="3"/>
                <c:pt idx="0">
                  <c:v>1st Qtr</c:v>
                </c:pt>
                <c:pt idx="1">
                  <c:v>2nd Qtr</c:v>
                </c:pt>
                <c:pt idx="2">
                  <c:v>3rd Qtr</c:v>
                </c:pt>
              </c:strCache>
            </c:strRef>
          </c:cat>
          <c:val>
            <c:numRef>
              <c:f>Sheet1!$B$2:$B$5</c:f>
              <c:numCache>
                <c:formatCode>General</c:formatCode>
                <c:ptCount val="4"/>
                <c:pt idx="0">
                  <c:v>5</c:v>
                </c:pt>
                <c:pt idx="1">
                  <c:v>5</c:v>
                </c:pt>
                <c:pt idx="2">
                  <c:v>5</c:v>
                </c:pt>
              </c:numCache>
            </c:numRef>
          </c:val>
          <c:extLst>
            <c:ext xmlns:c16="http://schemas.microsoft.com/office/drawing/2014/chart" uri="{C3380CC4-5D6E-409C-BE32-E72D297353CC}">
              <c16:uniqueId val="{00000000-7601-A242-85A1-4AB36DFAC1AC}"/>
            </c:ext>
          </c:extLst>
        </c:ser>
        <c:dLbls>
          <c:showLegendKey val="0"/>
          <c:showVal val="0"/>
          <c:showCatName val="0"/>
          <c:showSerName val="0"/>
          <c:showPercent val="0"/>
          <c:showBubbleSize val="0"/>
          <c:showLeaderLines val="1"/>
        </c:dLbls>
        <c:firstSliceAng val="29"/>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1F1BB-114A-E14D-B22B-91F67618854D}" type="datetimeFigureOut">
              <a:rPr lang="en-US" smtClean="0"/>
              <a:t>5/2/22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EEE7D-5E8D-4C49-8A61-44FCBB9279BA}" type="slidenum">
              <a:rPr lang="en-US" smtClean="0"/>
              <a:t>‹#›</a:t>
            </a:fld>
            <a:endParaRPr lang="en-US"/>
          </a:p>
        </p:txBody>
      </p:sp>
    </p:spTree>
    <p:extLst>
      <p:ext uri="{BB962C8B-B14F-4D97-AF65-F5344CB8AC3E}">
        <p14:creationId xmlns:p14="http://schemas.microsoft.com/office/powerpoint/2010/main" val="317309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Computer adaptive test to determine an individual’s level of functional status given certain personal factors such as age, gender, acuity etc</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200" b="0" i="0" u="none" strike="noStrike" cap="none" dirty="0">
                <a:solidFill>
                  <a:srgbClr val="000000"/>
                </a:solidFill>
                <a:effectLst/>
                <a:latin typeface="Arial"/>
                <a:ea typeface="Arial"/>
                <a:cs typeface="Arial"/>
                <a:sym typeface="Arial"/>
              </a:rPr>
              <a:t>Qualitative data was coded and triangulated using thematic analysis.</a:t>
            </a:r>
            <a:endParaRPr lang="en-US" dirty="0"/>
          </a:p>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5</a:t>
            </a:fld>
            <a:endParaRPr lang="en-US"/>
          </a:p>
        </p:txBody>
      </p:sp>
    </p:spTree>
    <p:extLst>
      <p:ext uri="{BB962C8B-B14F-4D97-AF65-F5344CB8AC3E}">
        <p14:creationId xmlns:p14="http://schemas.microsoft.com/office/powerpoint/2010/main" val="4839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7</a:t>
            </a:fld>
            <a:endParaRPr lang="en-US"/>
          </a:p>
        </p:txBody>
      </p:sp>
    </p:spTree>
    <p:extLst>
      <p:ext uri="{BB962C8B-B14F-4D97-AF65-F5344CB8AC3E}">
        <p14:creationId xmlns:p14="http://schemas.microsoft.com/office/powerpoint/2010/main" val="16012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8</a:t>
            </a:fld>
            <a:endParaRPr lang="en-US"/>
          </a:p>
        </p:txBody>
      </p:sp>
    </p:spTree>
    <p:extLst>
      <p:ext uri="{BB962C8B-B14F-4D97-AF65-F5344CB8AC3E}">
        <p14:creationId xmlns:p14="http://schemas.microsoft.com/office/powerpoint/2010/main" val="212411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9</a:t>
            </a:fld>
            <a:endParaRPr lang="en-US"/>
          </a:p>
        </p:txBody>
      </p:sp>
    </p:spTree>
    <p:extLst>
      <p:ext uri="{BB962C8B-B14F-4D97-AF65-F5344CB8AC3E}">
        <p14:creationId xmlns:p14="http://schemas.microsoft.com/office/powerpoint/2010/main" val="280551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0FEEE7D-5E8D-4C49-8A61-44FCBB9279BA}" type="slidenum">
              <a:rPr lang="en-US" smtClean="0"/>
              <a:t>10</a:t>
            </a:fld>
            <a:endParaRPr lang="en-US"/>
          </a:p>
        </p:txBody>
      </p:sp>
    </p:spTree>
    <p:extLst>
      <p:ext uri="{BB962C8B-B14F-4D97-AF65-F5344CB8AC3E}">
        <p14:creationId xmlns:p14="http://schemas.microsoft.com/office/powerpoint/2010/main" val="123562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12</a:t>
            </a:fld>
            <a:endParaRPr lang="en-US"/>
          </a:p>
        </p:txBody>
      </p:sp>
    </p:spTree>
    <p:extLst>
      <p:ext uri="{BB962C8B-B14F-4D97-AF65-F5344CB8AC3E}">
        <p14:creationId xmlns:p14="http://schemas.microsoft.com/office/powerpoint/2010/main" val="429582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0" algn="l" rtl="0">
              <a:lnSpc>
                <a:spcPct val="115000"/>
              </a:lnSpc>
              <a:spcBef>
                <a:spcPts val="0"/>
              </a:spcBef>
              <a:spcAft>
                <a:spcPts val="0"/>
              </a:spcAft>
              <a:buClr>
                <a:schemeClr val="dk1"/>
              </a:buClr>
              <a:buSzPts val="1100"/>
              <a:buFont typeface="Arial"/>
              <a:buNone/>
            </a:pPr>
            <a:r>
              <a:rPr lang="en-US" sz="1200" b="0" i="0" u="none" strike="noStrike" cap="none" dirty="0">
                <a:solidFill>
                  <a:srgbClr val="000000"/>
                </a:solidFill>
                <a:effectLst/>
                <a:latin typeface="Arial"/>
                <a:ea typeface="Arial"/>
                <a:cs typeface="Arial"/>
                <a:sym typeface="Arial"/>
              </a:rPr>
              <a:t>A telewellness group program not only increases physical activity but also enhances social wellness in people with MS. </a:t>
            </a:r>
            <a:r>
              <a:rPr lang="en-US" sz="1200" b="0" i="0" u="none" strike="noStrike" cap="none" dirty="0">
                <a:solidFill>
                  <a:srgbClr val="000000"/>
                </a:solidFill>
                <a:latin typeface="Arial"/>
                <a:ea typeface="Arial"/>
                <a:cs typeface="Arial"/>
                <a:sym typeface="Arial"/>
              </a:rPr>
              <a:t>Findings from this study suggest that group telewellness programs may be successful alternatives or supplements to in-clinic wellness programs.</a:t>
            </a:r>
            <a:r>
              <a:rPr lang="en-US" dirty="0"/>
              <a:t> </a:t>
            </a:r>
            <a:endParaRPr lang="en-US" sz="1200" b="0" i="0" u="none" strike="noStrike" cap="none" dirty="0">
              <a:solidFill>
                <a:srgbClr val="000000"/>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rgbClr val="000000"/>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r>
              <a:rPr lang="en-US" sz="1200" b="0" i="0" u="none" strike="noStrike" cap="none" dirty="0">
                <a:solidFill>
                  <a:srgbClr val="000000"/>
                </a:solidFill>
                <a:latin typeface="Arial"/>
                <a:ea typeface="Arial"/>
                <a:cs typeface="Arial"/>
                <a:sym typeface="Arial"/>
              </a:rPr>
              <a:t>Comprehensive online group exercise programs for individuals with MS would facilitate increased participation in physical activity by enhancing access to programs that are specifically designed to meet the wellness needs of this population. </a:t>
            </a:r>
            <a:endParaRPr lang="en-US" dirty="0"/>
          </a:p>
          <a:p>
            <a:pPr marL="457200" lvl="0" indent="0" algn="l" rtl="0">
              <a:lnSpc>
                <a:spcPct val="115000"/>
              </a:lnSpc>
              <a:spcBef>
                <a:spcPts val="0"/>
              </a:spcBef>
              <a:spcAft>
                <a:spcPts val="0"/>
              </a:spcAft>
              <a:buClr>
                <a:schemeClr val="dk1"/>
              </a:buClr>
              <a:buSzPts val="11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13</a:t>
            </a:fld>
            <a:endParaRPr lang="en-US"/>
          </a:p>
        </p:txBody>
      </p:sp>
    </p:spTree>
    <p:extLst>
      <p:ext uri="{BB962C8B-B14F-4D97-AF65-F5344CB8AC3E}">
        <p14:creationId xmlns:p14="http://schemas.microsoft.com/office/powerpoint/2010/main" val="286461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EEE7D-5E8D-4C49-8A61-44FCBB9279BA}" type="slidenum">
              <a:rPr lang="en-US" smtClean="0"/>
              <a:t>14</a:t>
            </a:fld>
            <a:endParaRPr lang="en-US"/>
          </a:p>
        </p:txBody>
      </p:sp>
    </p:spTree>
    <p:extLst>
      <p:ext uri="{BB962C8B-B14F-4D97-AF65-F5344CB8AC3E}">
        <p14:creationId xmlns:p14="http://schemas.microsoft.com/office/powerpoint/2010/main" val="32469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529" name="Google Shape;52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687688">
            <a:off x="10282257" y="5034286"/>
            <a:ext cx="8922358" cy="9404330"/>
          </a:xfrm>
          <a:prstGeom prst="rect">
            <a:avLst/>
          </a:prstGeom>
        </p:spPr>
      </p:pic>
      <p:pic>
        <p:nvPicPr>
          <p:cNvPr id="3" name="Picture 3"/>
          <p:cNvPicPr>
            <a:picLocks noChangeAspect="1"/>
          </p:cNvPicPr>
          <p:nvPr/>
        </p:nvPicPr>
        <p:blipFill>
          <a:blip r:embed="rId3"/>
          <a:srcRect/>
          <a:stretch>
            <a:fillRect/>
          </a:stretch>
        </p:blipFill>
        <p:spPr>
          <a:xfrm rot="-10013544">
            <a:off x="-1834628" y="-2396987"/>
            <a:ext cx="8825308" cy="8229600"/>
          </a:xfrm>
          <a:prstGeom prst="rect">
            <a:avLst/>
          </a:prstGeom>
        </p:spPr>
      </p:pic>
      <p:grpSp>
        <p:nvGrpSpPr>
          <p:cNvPr id="4" name="Group 4"/>
          <p:cNvGrpSpPr/>
          <p:nvPr/>
        </p:nvGrpSpPr>
        <p:grpSpPr>
          <a:xfrm>
            <a:off x="4086014" y="2612914"/>
            <a:ext cx="10115972" cy="5984965"/>
            <a:chOff x="-1" y="28575"/>
            <a:chExt cx="13487962" cy="7979956"/>
          </a:xfrm>
        </p:grpSpPr>
        <p:sp>
          <p:nvSpPr>
            <p:cNvPr id="5" name="TextBox 5"/>
            <p:cNvSpPr txBox="1"/>
            <p:nvPr/>
          </p:nvSpPr>
          <p:spPr>
            <a:xfrm>
              <a:off x="0" y="28575"/>
              <a:ext cx="13487961" cy="3761713"/>
            </a:xfrm>
            <a:prstGeom prst="rect">
              <a:avLst/>
            </a:prstGeom>
          </p:spPr>
          <p:txBody>
            <a:bodyPr lIns="0" tIns="0" rIns="0" bIns="0" rtlCol="0" anchor="t">
              <a:spAutoFit/>
            </a:bodyPr>
            <a:lstStyle/>
            <a:p>
              <a:pPr algn="ctr">
                <a:lnSpc>
                  <a:spcPts val="5500"/>
                </a:lnSpc>
              </a:pPr>
              <a:r>
                <a:rPr lang="en-US" sz="5400" dirty="0">
                  <a:solidFill>
                    <a:srgbClr val="FFFFFF"/>
                  </a:solidFill>
                  <a:latin typeface="Forum"/>
                </a:rPr>
                <a:t>FEASIBILITY, SAFETY, AND PATIENT PERCEPTIONS OF A 13-WEEK TELEWELLNESS PROGRAM IN MS DURING COVID-19</a:t>
              </a:r>
            </a:p>
          </p:txBody>
        </p:sp>
        <p:sp>
          <p:nvSpPr>
            <p:cNvPr id="6" name="TextBox 6"/>
            <p:cNvSpPr txBox="1"/>
            <p:nvPr/>
          </p:nvSpPr>
          <p:spPr>
            <a:xfrm>
              <a:off x="-1" y="4561433"/>
              <a:ext cx="13487961" cy="3447098"/>
            </a:xfrm>
            <a:prstGeom prst="rect">
              <a:avLst/>
            </a:prstGeom>
          </p:spPr>
          <p:txBody>
            <a:bodyPr lIns="0" tIns="0" rIns="0" bIns="0" rtlCol="0" anchor="t">
              <a:spAutoFit/>
            </a:bodyPr>
            <a:lstStyle/>
            <a:p>
              <a:pPr algn="ctr"/>
              <a:r>
                <a:rPr lang="en-US" sz="2800" dirty="0">
                  <a:solidFill>
                    <a:srgbClr val="FFFFFF"/>
                  </a:solidFill>
                  <a:latin typeface="Arimo"/>
                </a:rPr>
                <a:t>Hina Garg, PT, MS, PhD, NCS</a:t>
              </a:r>
            </a:p>
            <a:p>
              <a:pPr algn="ctr"/>
              <a:r>
                <a:rPr lang="en-US" sz="2800" dirty="0">
                  <a:solidFill>
                    <a:srgbClr val="FFFFFF"/>
                  </a:solidFill>
                  <a:latin typeface="Arimo"/>
                </a:rPr>
                <a:t>Charlotte Rutherfurd, PT, DPT</a:t>
              </a:r>
            </a:p>
            <a:p>
              <a:pPr algn="ctr"/>
              <a:r>
                <a:rPr lang="en-US" sz="2800" dirty="0">
                  <a:solidFill>
                    <a:srgbClr val="FFFFFF"/>
                  </a:solidFill>
                  <a:latin typeface="Arimo"/>
                </a:rPr>
                <a:t>Jared Labrum PTA</a:t>
              </a:r>
            </a:p>
            <a:p>
              <a:pPr algn="ctr"/>
              <a:r>
                <a:rPr lang="en-US" sz="2800" dirty="0">
                  <a:solidFill>
                    <a:srgbClr val="FFFFFF"/>
                  </a:solidFill>
                  <a:latin typeface="Arimo"/>
                </a:rPr>
                <a:t>Bet Hawley PTA</a:t>
              </a:r>
            </a:p>
            <a:p>
              <a:pPr algn="ctr"/>
              <a:r>
                <a:rPr lang="en-US" sz="2800" dirty="0">
                  <a:solidFill>
                    <a:srgbClr val="FFFFFF"/>
                  </a:solidFill>
                  <a:latin typeface="Arimo"/>
                </a:rPr>
                <a:t>Emily Gard, DPT</a:t>
              </a:r>
            </a:p>
            <a:p>
              <a:pPr algn="ctr"/>
              <a:r>
                <a:rPr lang="en-US" sz="2800" dirty="0">
                  <a:solidFill>
                    <a:srgbClr val="FFFFFF"/>
                  </a:solidFill>
                  <a:latin typeface="Arimo"/>
                </a:rPr>
                <a:t>James Davis, DPT</a:t>
              </a:r>
            </a:p>
          </p:txBody>
        </p:sp>
      </p:grpSp>
      <p:sp>
        <p:nvSpPr>
          <p:cNvPr id="7" name="TextBox 7"/>
          <p:cNvSpPr txBox="1"/>
          <p:nvPr/>
        </p:nvSpPr>
        <p:spPr>
          <a:xfrm>
            <a:off x="2849856" y="9331615"/>
            <a:ext cx="12588288" cy="373307"/>
          </a:xfrm>
          <a:prstGeom prst="rect">
            <a:avLst/>
          </a:prstGeom>
        </p:spPr>
        <p:txBody>
          <a:bodyPr wrap="square" lIns="0" tIns="0" rIns="0" bIns="0" rtlCol="0" anchor="t">
            <a:spAutoFit/>
          </a:bodyPr>
          <a:lstStyle/>
          <a:p>
            <a:pPr algn="ctr">
              <a:lnSpc>
                <a:spcPts val="2940"/>
              </a:lnSpc>
            </a:pPr>
            <a:r>
              <a:rPr lang="en-US" sz="3200" dirty="0">
                <a:solidFill>
                  <a:srgbClr val="FFFFFF"/>
                </a:solidFill>
                <a:latin typeface="TT Drugs Bold"/>
              </a:rPr>
              <a:t>Affiliations: Rocky Mountain University of Health Professions</a:t>
            </a:r>
          </a:p>
        </p:txBody>
      </p:sp>
      <p:grpSp>
        <p:nvGrpSpPr>
          <p:cNvPr id="8" name="Group 8"/>
          <p:cNvGrpSpPr>
            <a:grpSpLocks noChangeAspect="1"/>
          </p:cNvGrpSpPr>
          <p:nvPr/>
        </p:nvGrpSpPr>
        <p:grpSpPr>
          <a:xfrm rot="-459820">
            <a:off x="720248" y="5582790"/>
            <a:ext cx="3715555" cy="2983186"/>
            <a:chOff x="0" y="0"/>
            <a:chExt cx="7467600" cy="5995670"/>
          </a:xfrm>
        </p:grpSpPr>
        <p:sp>
          <p:nvSpPr>
            <p:cNvPr id="9" name="Freeform 9"/>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0" name="Freeform 10"/>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1" name="Freeform 11"/>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id="12" name="Freeform 12"/>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solidFill>
              <a:srgbClr val="FFFFFF"/>
            </a:solidFill>
            <a:ln>
              <a:solidFill>
                <a:srgbClr val="000000"/>
              </a:solidFill>
            </a:ln>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9844757" y="1118640"/>
            <a:ext cx="7414541" cy="2154436"/>
          </a:xfrm>
          <a:prstGeom prst="rect">
            <a:avLst/>
          </a:prstGeom>
        </p:spPr>
        <p:txBody>
          <a:bodyPr wrap="square" lIns="0" tIns="0" rIns="0" bIns="0" rtlCol="0" anchor="t">
            <a:spAutoFit/>
          </a:bodyPr>
          <a:lstStyle/>
          <a:p>
            <a:r>
              <a:rPr lang="en-US" sz="2800" dirty="0">
                <a:solidFill>
                  <a:srgbClr val="FAFAFA"/>
                </a:solidFill>
                <a:latin typeface="TT Drugs Bold"/>
              </a:rPr>
              <a:t>INITIAL IMPLEMENTATION</a:t>
            </a:r>
          </a:p>
          <a:p>
            <a:pPr marL="342900" indent="-342900">
              <a:buFont typeface="Arial" panose="020B0604020202020204" pitchFamily="34" charset="0"/>
              <a:buChar char="•"/>
            </a:pPr>
            <a:r>
              <a:rPr lang="en-US" sz="2800" dirty="0">
                <a:solidFill>
                  <a:srgbClr val="FAFAFA"/>
                </a:solidFill>
                <a:latin typeface="TT Drugs"/>
              </a:rPr>
              <a:t>Suitable telehealth software</a:t>
            </a:r>
          </a:p>
          <a:p>
            <a:pPr marL="342900" indent="-342900">
              <a:buFont typeface="Arial" panose="020B0604020202020204" pitchFamily="34" charset="0"/>
              <a:buChar char="•"/>
            </a:pPr>
            <a:r>
              <a:rPr lang="en-US" sz="2800" dirty="0">
                <a:solidFill>
                  <a:srgbClr val="FAFAFA"/>
                </a:solidFill>
                <a:latin typeface="TT Drugs"/>
              </a:rPr>
              <a:t>Significant change to established clinic process </a:t>
            </a:r>
          </a:p>
          <a:p>
            <a:pPr marL="342900" indent="-342900">
              <a:buFont typeface="Arial" panose="020B0604020202020204" pitchFamily="34" charset="0"/>
              <a:buChar char="•"/>
            </a:pPr>
            <a:r>
              <a:rPr lang="en-US" sz="2800" dirty="0">
                <a:solidFill>
                  <a:srgbClr val="FAFAFA"/>
                </a:solidFill>
                <a:latin typeface="TT Drugs"/>
              </a:rPr>
              <a:t>Required support from several parties</a:t>
            </a:r>
          </a:p>
        </p:txBody>
      </p:sp>
      <p:sp>
        <p:nvSpPr>
          <p:cNvPr id="3" name="TextBox 3"/>
          <p:cNvSpPr txBox="1"/>
          <p:nvPr/>
        </p:nvSpPr>
        <p:spPr>
          <a:xfrm>
            <a:off x="9838579" y="4314556"/>
            <a:ext cx="7420719" cy="2154436"/>
          </a:xfrm>
          <a:prstGeom prst="rect">
            <a:avLst/>
          </a:prstGeom>
        </p:spPr>
        <p:txBody>
          <a:bodyPr wrap="square" lIns="0" tIns="0" rIns="0" bIns="0" rtlCol="0" anchor="t">
            <a:spAutoFit/>
          </a:bodyPr>
          <a:lstStyle/>
          <a:p>
            <a:r>
              <a:rPr lang="en-US" sz="2800" dirty="0">
                <a:solidFill>
                  <a:srgbClr val="FAFAFA"/>
                </a:solidFill>
                <a:latin typeface="TT Drugs Bold"/>
              </a:rPr>
              <a:t>CLINICAL FACTORS</a:t>
            </a:r>
          </a:p>
          <a:p>
            <a:pPr marL="342900" indent="-342900">
              <a:buFont typeface="Arial" panose="020B0604020202020204" pitchFamily="34" charset="0"/>
              <a:buChar char="•"/>
            </a:pPr>
            <a:r>
              <a:rPr lang="en-US" sz="2800" dirty="0">
                <a:solidFill>
                  <a:srgbClr val="FAFAFA"/>
                </a:solidFill>
                <a:latin typeface="TT Drugs"/>
              </a:rPr>
              <a:t>Lack of clinical set-up for telehealth </a:t>
            </a:r>
          </a:p>
          <a:p>
            <a:pPr marL="342900" indent="-342900">
              <a:buFont typeface="Arial" panose="020B0604020202020204" pitchFamily="34" charset="0"/>
              <a:buChar char="•"/>
            </a:pPr>
            <a:r>
              <a:rPr lang="en-US" sz="2800" dirty="0">
                <a:solidFill>
                  <a:srgbClr val="FAFAFA"/>
                </a:solidFill>
                <a:latin typeface="TT Drugs"/>
              </a:rPr>
              <a:t>Lack of protocols for telehealth </a:t>
            </a:r>
          </a:p>
          <a:p>
            <a:pPr marL="342900" indent="-342900">
              <a:buFont typeface="Arial" panose="020B0604020202020204" pitchFamily="34" charset="0"/>
              <a:buChar char="•"/>
            </a:pPr>
            <a:r>
              <a:rPr lang="en-US" sz="2800" dirty="0">
                <a:solidFill>
                  <a:srgbClr val="FAFAFA"/>
                </a:solidFill>
                <a:latin typeface="TT Drugs"/>
              </a:rPr>
              <a:t>Limitation in modalities/outcome measures </a:t>
            </a:r>
          </a:p>
        </p:txBody>
      </p:sp>
      <p:sp>
        <p:nvSpPr>
          <p:cNvPr id="4" name="TextBox 4"/>
          <p:cNvSpPr txBox="1"/>
          <p:nvPr/>
        </p:nvSpPr>
        <p:spPr>
          <a:xfrm>
            <a:off x="9838579" y="7443254"/>
            <a:ext cx="7420719" cy="1723549"/>
          </a:xfrm>
          <a:prstGeom prst="rect">
            <a:avLst/>
          </a:prstGeom>
        </p:spPr>
        <p:txBody>
          <a:bodyPr wrap="square" lIns="0" tIns="0" rIns="0" bIns="0" rtlCol="0" anchor="t">
            <a:spAutoFit/>
          </a:bodyPr>
          <a:lstStyle/>
          <a:p>
            <a:r>
              <a:rPr lang="en-US" sz="2800" dirty="0">
                <a:solidFill>
                  <a:srgbClr val="FAFAFA"/>
                </a:solidFill>
                <a:latin typeface="TT Drugs Bold"/>
              </a:rPr>
              <a:t>TECHNOLOGY</a:t>
            </a:r>
          </a:p>
          <a:p>
            <a:pPr marL="342900" indent="-342900">
              <a:buFont typeface="Arial" panose="020B0604020202020204" pitchFamily="34" charset="0"/>
              <a:buChar char="•"/>
            </a:pPr>
            <a:r>
              <a:rPr lang="en-US" sz="2800" dirty="0">
                <a:solidFill>
                  <a:srgbClr val="FAFAFA"/>
                </a:solidFill>
                <a:latin typeface="TT Drugs"/>
              </a:rPr>
              <a:t>Lack of appropriate technology</a:t>
            </a:r>
          </a:p>
          <a:p>
            <a:pPr marL="342900" indent="-342900">
              <a:buFont typeface="Arial" panose="020B0604020202020204" pitchFamily="34" charset="0"/>
              <a:buChar char="•"/>
            </a:pPr>
            <a:r>
              <a:rPr lang="en-US" sz="2800" dirty="0">
                <a:solidFill>
                  <a:srgbClr val="FAFAFA"/>
                </a:solidFill>
                <a:latin typeface="TT Drugs"/>
              </a:rPr>
              <a:t>Limited technology literacy</a:t>
            </a:r>
          </a:p>
          <a:p>
            <a:pPr marL="342900" indent="-342900">
              <a:buFont typeface="Arial" panose="020B0604020202020204" pitchFamily="34" charset="0"/>
              <a:buChar char="•"/>
            </a:pPr>
            <a:r>
              <a:rPr lang="en-US" sz="2800" dirty="0">
                <a:solidFill>
                  <a:srgbClr val="FAFAFA"/>
                </a:solidFill>
                <a:latin typeface="TT Drugs"/>
              </a:rPr>
              <a:t>Appropriate use of technology</a:t>
            </a:r>
          </a:p>
        </p:txBody>
      </p:sp>
      <p:sp>
        <p:nvSpPr>
          <p:cNvPr id="5" name="AutoShape 5"/>
          <p:cNvSpPr/>
          <p:nvPr/>
        </p:nvSpPr>
        <p:spPr>
          <a:xfrm>
            <a:off x="8000999" y="3767401"/>
            <a:ext cx="9258301" cy="4497"/>
          </a:xfrm>
          <a:prstGeom prst="line">
            <a:avLst/>
          </a:prstGeom>
          <a:ln w="9525" cap="rnd">
            <a:solidFill>
              <a:srgbClr val="FAFAFA"/>
            </a:solidFill>
            <a:prstDash val="solid"/>
            <a:headEnd type="none" w="sm" len="sm"/>
            <a:tailEnd type="none" w="sm" len="sm"/>
          </a:ln>
        </p:spPr>
      </p:sp>
      <p:sp>
        <p:nvSpPr>
          <p:cNvPr id="6" name="AutoShape 6"/>
          <p:cNvSpPr/>
          <p:nvPr/>
        </p:nvSpPr>
        <p:spPr>
          <a:xfrm flipV="1">
            <a:off x="8000999" y="6896100"/>
            <a:ext cx="9191385" cy="4497"/>
          </a:xfrm>
          <a:prstGeom prst="line">
            <a:avLst/>
          </a:prstGeom>
          <a:ln w="9525" cap="rnd">
            <a:solidFill>
              <a:srgbClr val="FAFAFA"/>
            </a:solidFill>
            <a:prstDash val="solid"/>
            <a:headEnd type="none" w="sm" len="sm"/>
            <a:tailEnd type="none" w="sm" len="sm"/>
          </a:ln>
        </p:spPr>
      </p:sp>
      <p:sp>
        <p:nvSpPr>
          <p:cNvPr id="7" name="TextBox 7"/>
          <p:cNvSpPr txBox="1"/>
          <p:nvPr/>
        </p:nvSpPr>
        <p:spPr>
          <a:xfrm>
            <a:off x="1028700" y="1081836"/>
            <a:ext cx="6057900" cy="2308324"/>
          </a:xfrm>
          <a:prstGeom prst="rect">
            <a:avLst/>
          </a:prstGeom>
        </p:spPr>
        <p:txBody>
          <a:bodyPr wrap="square" lIns="0" tIns="0" rIns="0" bIns="0" rtlCol="0" anchor="t">
            <a:spAutoFit/>
          </a:bodyPr>
          <a:lstStyle/>
          <a:p>
            <a:r>
              <a:rPr lang="en-US" sz="5000" dirty="0">
                <a:solidFill>
                  <a:srgbClr val="FAFAFA"/>
                </a:solidFill>
                <a:latin typeface="Forum"/>
              </a:rPr>
              <a:t>PROVIDER THEMES, SUBTHEMES, AND QUOTES</a:t>
            </a:r>
          </a:p>
        </p:txBody>
      </p:sp>
      <p:sp>
        <p:nvSpPr>
          <p:cNvPr id="13" name="TextBox 12">
            <a:extLst>
              <a:ext uri="{FF2B5EF4-FFF2-40B4-BE49-F238E27FC236}">
                <a16:creationId xmlns:a16="http://schemas.microsoft.com/office/drawing/2014/main" id="{7C183E5F-8249-70EC-FF5B-C764F4106339}"/>
              </a:ext>
            </a:extLst>
          </p:cNvPr>
          <p:cNvSpPr txBox="1"/>
          <p:nvPr/>
        </p:nvSpPr>
        <p:spPr>
          <a:xfrm>
            <a:off x="8000999" y="1081836"/>
            <a:ext cx="835652" cy="515398"/>
          </a:xfrm>
          <a:prstGeom prst="rect">
            <a:avLst/>
          </a:prstGeom>
        </p:spPr>
        <p:txBody>
          <a:bodyPr wrap="square" lIns="0" tIns="0" rIns="0" bIns="0" rtlCol="0" anchor="t">
            <a:spAutoFit/>
          </a:bodyPr>
          <a:lstStyle/>
          <a:p>
            <a:pPr>
              <a:lnSpc>
                <a:spcPts val="4549"/>
              </a:lnSpc>
            </a:pPr>
            <a:r>
              <a:rPr lang="en-US" sz="2800" dirty="0">
                <a:solidFill>
                  <a:srgbClr val="FFFFFF"/>
                </a:solidFill>
                <a:latin typeface="TT Drugs Bold"/>
              </a:rPr>
              <a:t>01</a:t>
            </a:r>
          </a:p>
        </p:txBody>
      </p:sp>
      <p:sp>
        <p:nvSpPr>
          <p:cNvPr id="14" name="TextBox 15">
            <a:extLst>
              <a:ext uri="{FF2B5EF4-FFF2-40B4-BE49-F238E27FC236}">
                <a16:creationId xmlns:a16="http://schemas.microsoft.com/office/drawing/2014/main" id="{1EF4B90D-62D7-2AAE-0DFD-56438D84C41A}"/>
              </a:ext>
            </a:extLst>
          </p:cNvPr>
          <p:cNvSpPr txBox="1"/>
          <p:nvPr/>
        </p:nvSpPr>
        <p:spPr>
          <a:xfrm>
            <a:off x="8000999" y="4314555"/>
            <a:ext cx="880846"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02</a:t>
            </a:r>
          </a:p>
        </p:txBody>
      </p:sp>
      <p:sp>
        <p:nvSpPr>
          <p:cNvPr id="15" name="TextBox 18">
            <a:extLst>
              <a:ext uri="{FF2B5EF4-FFF2-40B4-BE49-F238E27FC236}">
                <a16:creationId xmlns:a16="http://schemas.microsoft.com/office/drawing/2014/main" id="{93624B12-ED4D-0E5C-C41C-37719B4ABB3A}"/>
              </a:ext>
            </a:extLst>
          </p:cNvPr>
          <p:cNvSpPr txBox="1"/>
          <p:nvPr/>
        </p:nvSpPr>
        <p:spPr>
          <a:xfrm>
            <a:off x="8000999" y="7443254"/>
            <a:ext cx="918451"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03</a:t>
            </a:r>
          </a:p>
        </p:txBody>
      </p:sp>
      <p:pic>
        <p:nvPicPr>
          <p:cNvPr id="17" name="Picture 3">
            <a:extLst>
              <a:ext uri="{FF2B5EF4-FFF2-40B4-BE49-F238E27FC236}">
                <a16:creationId xmlns:a16="http://schemas.microsoft.com/office/drawing/2014/main" id="{C854A6F2-94FD-A6AD-DD04-9F79303B9830}"/>
              </a:ext>
            </a:extLst>
          </p:cNvPr>
          <p:cNvPicPr>
            <a:picLocks noChangeAspect="1"/>
          </p:cNvPicPr>
          <p:nvPr/>
        </p:nvPicPr>
        <p:blipFill>
          <a:blip r:embed="rId3"/>
          <a:srcRect/>
          <a:stretch>
            <a:fillRect/>
          </a:stretch>
        </p:blipFill>
        <p:spPr>
          <a:xfrm rot="2420830">
            <a:off x="-1928791" y="3157010"/>
            <a:ext cx="8991600" cy="8726055"/>
          </a:xfrm>
          <a:prstGeom prst="rect">
            <a:avLst/>
          </a:prstGeom>
        </p:spPr>
      </p:pic>
      <p:sp>
        <p:nvSpPr>
          <p:cNvPr id="8" name="Rectangle 7">
            <a:extLst>
              <a:ext uri="{FF2B5EF4-FFF2-40B4-BE49-F238E27FC236}">
                <a16:creationId xmlns:a16="http://schemas.microsoft.com/office/drawing/2014/main" id="{1D25AAAF-8507-4F7F-9E1A-ACAEDA0FA65B}"/>
              </a:ext>
            </a:extLst>
          </p:cNvPr>
          <p:cNvSpPr/>
          <p:nvPr/>
        </p:nvSpPr>
        <p:spPr>
          <a:xfrm>
            <a:off x="496330" y="8541229"/>
            <a:ext cx="5357184" cy="1250471"/>
          </a:xfrm>
          <a:prstGeom prst="rect">
            <a:avLst/>
          </a:prstGeom>
        </p:spPr>
        <p:txBody>
          <a:bodyPr wrap="square">
            <a:spAutoFit/>
          </a:bodyPr>
          <a:lstStyle/>
          <a:p>
            <a:pPr>
              <a:lnSpc>
                <a:spcPts val="3120"/>
              </a:lnSpc>
            </a:pPr>
            <a:r>
              <a:rPr lang="en-US" sz="2400" dirty="0">
                <a:solidFill>
                  <a:srgbClr val="0F2A37"/>
                </a:solidFill>
                <a:latin typeface="TT Drugs"/>
              </a:rPr>
              <a:t>3. "Individuals were still not familiar with Google, which was not what we had expected.” </a:t>
            </a:r>
          </a:p>
        </p:txBody>
      </p:sp>
      <p:sp>
        <p:nvSpPr>
          <p:cNvPr id="18" name="Rectangle 17">
            <a:extLst>
              <a:ext uri="{FF2B5EF4-FFF2-40B4-BE49-F238E27FC236}">
                <a16:creationId xmlns:a16="http://schemas.microsoft.com/office/drawing/2014/main" id="{CB67B2FE-578A-68ED-B3D3-B70B25692D2C}"/>
              </a:ext>
            </a:extLst>
          </p:cNvPr>
          <p:cNvSpPr/>
          <p:nvPr/>
        </p:nvSpPr>
        <p:spPr>
          <a:xfrm>
            <a:off x="504568" y="7052903"/>
            <a:ext cx="5715000" cy="1131079"/>
          </a:xfrm>
          <a:prstGeom prst="rect">
            <a:avLst/>
          </a:prstGeom>
        </p:spPr>
        <p:txBody>
          <a:bodyPr wrap="square">
            <a:spAutoFit/>
          </a:bodyPr>
          <a:lstStyle/>
          <a:p>
            <a:pPr>
              <a:lnSpc>
                <a:spcPts val="2730"/>
              </a:lnSpc>
            </a:pPr>
            <a:r>
              <a:rPr lang="en-US" sz="2400" dirty="0">
                <a:solidFill>
                  <a:schemeClr val="tx2">
                    <a:lumMod val="50000"/>
                  </a:schemeClr>
                </a:solidFill>
                <a:latin typeface="TT Drugs"/>
              </a:rPr>
              <a:t>2. “...her house just wasn't big enough or organized in a way that she could go into a private room.”</a:t>
            </a:r>
          </a:p>
        </p:txBody>
      </p:sp>
      <p:sp>
        <p:nvSpPr>
          <p:cNvPr id="19" name="Rectangle 18">
            <a:extLst>
              <a:ext uri="{FF2B5EF4-FFF2-40B4-BE49-F238E27FC236}">
                <a16:creationId xmlns:a16="http://schemas.microsoft.com/office/drawing/2014/main" id="{E44D607A-3B0E-60BE-C81F-91AFBA6E87CA}"/>
              </a:ext>
            </a:extLst>
          </p:cNvPr>
          <p:cNvSpPr/>
          <p:nvPr/>
        </p:nvSpPr>
        <p:spPr>
          <a:xfrm>
            <a:off x="504568" y="5391774"/>
            <a:ext cx="5410200" cy="1256370"/>
          </a:xfrm>
          <a:prstGeom prst="rect">
            <a:avLst/>
          </a:prstGeom>
        </p:spPr>
        <p:txBody>
          <a:bodyPr wrap="square">
            <a:spAutoFit/>
          </a:bodyPr>
          <a:lstStyle/>
          <a:p>
            <a:pPr>
              <a:lnSpc>
                <a:spcPts val="3120"/>
              </a:lnSpc>
            </a:pPr>
            <a:r>
              <a:rPr lang="en-US" sz="2400" dirty="0">
                <a:solidFill>
                  <a:schemeClr val="tx2">
                    <a:lumMod val="50000"/>
                  </a:schemeClr>
                </a:solidFill>
                <a:latin typeface="TT Drugs"/>
              </a:rPr>
              <a:t>1. “we didn't have any like standardized procedures or any standardized paperwork.”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EC02EAF0-67EA-AE53-8522-49F01F1BF861}"/>
              </a:ext>
            </a:extLst>
          </p:cNvPr>
          <p:cNvPicPr>
            <a:picLocks noChangeAspect="1"/>
          </p:cNvPicPr>
          <p:nvPr/>
        </p:nvPicPr>
        <p:blipFill>
          <a:blip r:embed="rId2"/>
          <a:srcRect/>
          <a:stretch>
            <a:fillRect/>
          </a:stretch>
        </p:blipFill>
        <p:spPr>
          <a:xfrm rot="921615">
            <a:off x="-2655547" y="4161303"/>
            <a:ext cx="10996450" cy="8687195"/>
          </a:xfrm>
          <a:prstGeom prst="rect">
            <a:avLst/>
          </a:prstGeom>
        </p:spPr>
      </p:pic>
      <p:sp>
        <p:nvSpPr>
          <p:cNvPr id="25" name="AutoShape 5">
            <a:extLst>
              <a:ext uri="{FF2B5EF4-FFF2-40B4-BE49-F238E27FC236}">
                <a16:creationId xmlns:a16="http://schemas.microsoft.com/office/drawing/2014/main" id="{E50D84C8-467F-BE02-8C1E-5FDDF5B650C3}"/>
              </a:ext>
            </a:extLst>
          </p:cNvPr>
          <p:cNvSpPr/>
          <p:nvPr/>
        </p:nvSpPr>
        <p:spPr>
          <a:xfrm>
            <a:off x="8305800" y="3235146"/>
            <a:ext cx="8953500" cy="0"/>
          </a:xfrm>
          <a:prstGeom prst="line">
            <a:avLst/>
          </a:prstGeom>
          <a:ln w="9525" cap="rnd">
            <a:solidFill>
              <a:srgbClr val="FAFAFA"/>
            </a:solidFill>
            <a:prstDash val="solid"/>
            <a:headEnd type="none" w="sm" len="sm"/>
            <a:tailEnd type="none" w="sm" len="sm"/>
          </a:ln>
        </p:spPr>
      </p:sp>
      <p:sp>
        <p:nvSpPr>
          <p:cNvPr id="26" name="AutoShape 6">
            <a:extLst>
              <a:ext uri="{FF2B5EF4-FFF2-40B4-BE49-F238E27FC236}">
                <a16:creationId xmlns:a16="http://schemas.microsoft.com/office/drawing/2014/main" id="{FEA1AC33-E472-E996-B7BF-F2BA89B4B739}"/>
              </a:ext>
            </a:extLst>
          </p:cNvPr>
          <p:cNvSpPr/>
          <p:nvPr/>
        </p:nvSpPr>
        <p:spPr>
          <a:xfrm flipV="1">
            <a:off x="8305798" y="6680635"/>
            <a:ext cx="8953499" cy="13553"/>
          </a:xfrm>
          <a:prstGeom prst="line">
            <a:avLst/>
          </a:prstGeom>
          <a:ln w="9525" cap="rnd">
            <a:solidFill>
              <a:srgbClr val="FAFAFA"/>
            </a:solidFill>
            <a:prstDash val="solid"/>
            <a:headEnd type="none" w="sm" len="sm"/>
            <a:tailEnd type="none" w="sm" len="sm"/>
          </a:ln>
        </p:spPr>
      </p:sp>
      <p:sp>
        <p:nvSpPr>
          <p:cNvPr id="27" name="TextBox 2">
            <a:extLst>
              <a:ext uri="{FF2B5EF4-FFF2-40B4-BE49-F238E27FC236}">
                <a16:creationId xmlns:a16="http://schemas.microsoft.com/office/drawing/2014/main" id="{5886BC9C-7524-2B87-A2CD-76A53B083CFD}"/>
              </a:ext>
            </a:extLst>
          </p:cNvPr>
          <p:cNvSpPr txBox="1"/>
          <p:nvPr/>
        </p:nvSpPr>
        <p:spPr>
          <a:xfrm>
            <a:off x="10585081" y="1114875"/>
            <a:ext cx="6674216" cy="1723549"/>
          </a:xfrm>
          <a:prstGeom prst="rect">
            <a:avLst/>
          </a:prstGeom>
        </p:spPr>
        <p:txBody>
          <a:bodyPr wrap="square" lIns="0" tIns="0" rIns="0" bIns="0" rtlCol="0" anchor="t">
            <a:spAutoFit/>
          </a:bodyPr>
          <a:lstStyle/>
          <a:p>
            <a:r>
              <a:rPr lang="en-US" sz="2800" dirty="0">
                <a:solidFill>
                  <a:srgbClr val="FAFAFA"/>
                </a:solidFill>
                <a:latin typeface="TT Drugs Bold"/>
              </a:rPr>
              <a:t>SAFETY</a:t>
            </a:r>
          </a:p>
          <a:p>
            <a:pPr marL="342900" indent="-342900">
              <a:buFont typeface="Arial" panose="020B0604020202020204" pitchFamily="34" charset="0"/>
              <a:buChar char="•"/>
            </a:pPr>
            <a:r>
              <a:rPr lang="en-US" sz="2800" dirty="0">
                <a:solidFill>
                  <a:srgbClr val="FAFAFA"/>
                </a:solidFill>
                <a:latin typeface="TT Drugs"/>
              </a:rPr>
              <a:t>Risk of falls</a:t>
            </a:r>
          </a:p>
          <a:p>
            <a:pPr marL="342900" indent="-342900">
              <a:buFont typeface="Arial" panose="020B0604020202020204" pitchFamily="34" charset="0"/>
              <a:buChar char="•"/>
            </a:pPr>
            <a:r>
              <a:rPr lang="en-US" sz="2800" dirty="0">
                <a:solidFill>
                  <a:srgbClr val="FAFAFA"/>
                </a:solidFill>
                <a:latin typeface="TT Drugs"/>
              </a:rPr>
              <a:t>Unstable conditions/potential adverse events</a:t>
            </a:r>
          </a:p>
        </p:txBody>
      </p:sp>
      <p:sp>
        <p:nvSpPr>
          <p:cNvPr id="28" name="TextBox 2">
            <a:extLst>
              <a:ext uri="{FF2B5EF4-FFF2-40B4-BE49-F238E27FC236}">
                <a16:creationId xmlns:a16="http://schemas.microsoft.com/office/drawing/2014/main" id="{A928A963-ACF9-D579-76A1-3FBA5FB45164}"/>
              </a:ext>
            </a:extLst>
          </p:cNvPr>
          <p:cNvSpPr txBox="1"/>
          <p:nvPr/>
        </p:nvSpPr>
        <p:spPr>
          <a:xfrm>
            <a:off x="10585081" y="3707709"/>
            <a:ext cx="6674216" cy="2585323"/>
          </a:xfrm>
          <a:prstGeom prst="rect">
            <a:avLst/>
          </a:prstGeom>
        </p:spPr>
        <p:txBody>
          <a:bodyPr wrap="square" lIns="0" tIns="0" rIns="0" bIns="0" rtlCol="0" anchor="t">
            <a:spAutoFit/>
          </a:bodyPr>
          <a:lstStyle/>
          <a:p>
            <a:r>
              <a:rPr lang="en-US" sz="2800" dirty="0">
                <a:solidFill>
                  <a:srgbClr val="FAFAFA"/>
                </a:solidFill>
                <a:latin typeface="TT Drugs Bold"/>
              </a:rPr>
              <a:t>SOLUTIONS TO PROBLEMS </a:t>
            </a:r>
          </a:p>
          <a:p>
            <a:pPr marL="342900" indent="-342900">
              <a:buFont typeface="Arial" panose="020B0604020202020204" pitchFamily="34" charset="0"/>
              <a:buChar char="•"/>
            </a:pPr>
            <a:r>
              <a:rPr lang="en-US" sz="2800" dirty="0">
                <a:solidFill>
                  <a:srgbClr val="FAFAFA"/>
                </a:solidFill>
                <a:latin typeface="TT Drugs"/>
              </a:rPr>
              <a:t>Telehealth onboarding process</a:t>
            </a:r>
          </a:p>
          <a:p>
            <a:pPr marL="342900" indent="-342900">
              <a:buFont typeface="Arial" panose="020B0604020202020204" pitchFamily="34" charset="0"/>
              <a:buChar char="•"/>
            </a:pPr>
            <a:r>
              <a:rPr lang="en-US" sz="2800" dirty="0">
                <a:solidFill>
                  <a:srgbClr val="FAFAFA"/>
                </a:solidFill>
                <a:latin typeface="TT Drugs"/>
              </a:rPr>
              <a:t>Increased repetitions with troubleshooting </a:t>
            </a:r>
          </a:p>
          <a:p>
            <a:pPr marL="342900" indent="-342900">
              <a:buFont typeface="Arial" panose="020B0604020202020204" pitchFamily="34" charset="0"/>
              <a:buChar char="•"/>
            </a:pPr>
            <a:r>
              <a:rPr lang="en-US" sz="2800" dirty="0">
                <a:solidFill>
                  <a:srgbClr val="FAFAFA"/>
                </a:solidFill>
                <a:latin typeface="TT Drugs"/>
              </a:rPr>
              <a:t>Discover new methods to evaluate and treat</a:t>
            </a:r>
          </a:p>
        </p:txBody>
      </p:sp>
      <p:sp>
        <p:nvSpPr>
          <p:cNvPr id="29" name="TextBox 2">
            <a:extLst>
              <a:ext uri="{FF2B5EF4-FFF2-40B4-BE49-F238E27FC236}">
                <a16:creationId xmlns:a16="http://schemas.microsoft.com/office/drawing/2014/main" id="{0383498F-C169-9D72-79DE-13F7ABF2FFA2}"/>
              </a:ext>
            </a:extLst>
          </p:cNvPr>
          <p:cNvSpPr txBox="1"/>
          <p:nvPr/>
        </p:nvSpPr>
        <p:spPr>
          <a:xfrm>
            <a:off x="10585083" y="7050728"/>
            <a:ext cx="6674216" cy="2154436"/>
          </a:xfrm>
          <a:prstGeom prst="rect">
            <a:avLst/>
          </a:prstGeom>
        </p:spPr>
        <p:txBody>
          <a:bodyPr wrap="square" lIns="0" tIns="0" rIns="0" bIns="0" rtlCol="0" anchor="t">
            <a:spAutoFit/>
          </a:bodyPr>
          <a:lstStyle/>
          <a:p>
            <a:r>
              <a:rPr lang="en-US" sz="2800" dirty="0">
                <a:solidFill>
                  <a:srgbClr val="FAFAFA"/>
                </a:solidFill>
                <a:latin typeface="TT Drugs Bold"/>
              </a:rPr>
              <a:t>BENEFITS OF TELEHEALTH </a:t>
            </a:r>
          </a:p>
          <a:p>
            <a:pPr marL="342900" indent="-342900">
              <a:buFont typeface="Arial" panose="020B0604020202020204" pitchFamily="34" charset="0"/>
              <a:buChar char="•"/>
            </a:pPr>
            <a:r>
              <a:rPr lang="en-US" sz="2800" dirty="0">
                <a:solidFill>
                  <a:srgbClr val="FAFAFA"/>
                </a:solidFill>
                <a:latin typeface="TT Drugs"/>
              </a:rPr>
              <a:t>Increased outreach to patients </a:t>
            </a:r>
          </a:p>
          <a:p>
            <a:pPr marL="342900" indent="-342900">
              <a:buFont typeface="Arial" panose="020B0604020202020204" pitchFamily="34" charset="0"/>
              <a:buChar char="•"/>
            </a:pPr>
            <a:r>
              <a:rPr lang="en-US" sz="2800" dirty="0">
                <a:solidFill>
                  <a:srgbClr val="FAFAFA"/>
                </a:solidFill>
                <a:latin typeface="TT Drugs"/>
              </a:rPr>
              <a:t>Decreased no-show rate</a:t>
            </a:r>
          </a:p>
          <a:p>
            <a:pPr marL="342900" indent="-342900">
              <a:buFont typeface="Arial" panose="020B0604020202020204" pitchFamily="34" charset="0"/>
              <a:buChar char="•"/>
            </a:pPr>
            <a:r>
              <a:rPr lang="en-US" sz="2800" dirty="0">
                <a:solidFill>
                  <a:srgbClr val="FAFAFA"/>
                </a:solidFill>
                <a:latin typeface="TT Drugs"/>
              </a:rPr>
              <a:t>Continuity of care</a:t>
            </a:r>
          </a:p>
          <a:p>
            <a:pPr marL="342900" indent="-342900">
              <a:buFont typeface="Arial" panose="020B0604020202020204" pitchFamily="34" charset="0"/>
              <a:buChar char="•"/>
            </a:pPr>
            <a:r>
              <a:rPr lang="en-US" sz="2800" dirty="0">
                <a:solidFill>
                  <a:srgbClr val="FAFAFA"/>
                </a:solidFill>
                <a:latin typeface="TT Drugs"/>
              </a:rPr>
              <a:t>Increased adherence to plan of care</a:t>
            </a:r>
          </a:p>
        </p:txBody>
      </p:sp>
      <p:sp>
        <p:nvSpPr>
          <p:cNvPr id="31" name="TextBox 18">
            <a:extLst>
              <a:ext uri="{FF2B5EF4-FFF2-40B4-BE49-F238E27FC236}">
                <a16:creationId xmlns:a16="http://schemas.microsoft.com/office/drawing/2014/main" id="{7A5E414C-6341-B9FF-E05D-98539D0D3590}"/>
              </a:ext>
            </a:extLst>
          </p:cNvPr>
          <p:cNvSpPr txBox="1"/>
          <p:nvPr/>
        </p:nvSpPr>
        <p:spPr>
          <a:xfrm>
            <a:off x="8376615" y="1081836"/>
            <a:ext cx="918451"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04</a:t>
            </a:r>
          </a:p>
        </p:txBody>
      </p:sp>
      <p:sp>
        <p:nvSpPr>
          <p:cNvPr id="32" name="TextBox 18">
            <a:extLst>
              <a:ext uri="{FF2B5EF4-FFF2-40B4-BE49-F238E27FC236}">
                <a16:creationId xmlns:a16="http://schemas.microsoft.com/office/drawing/2014/main" id="{285D9A4F-6482-6DF0-837C-71796065960C}"/>
              </a:ext>
            </a:extLst>
          </p:cNvPr>
          <p:cNvSpPr txBox="1"/>
          <p:nvPr/>
        </p:nvSpPr>
        <p:spPr>
          <a:xfrm>
            <a:off x="8376615" y="3606365"/>
            <a:ext cx="918451"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05</a:t>
            </a:r>
          </a:p>
        </p:txBody>
      </p:sp>
      <p:sp>
        <p:nvSpPr>
          <p:cNvPr id="33" name="TextBox 18">
            <a:extLst>
              <a:ext uri="{FF2B5EF4-FFF2-40B4-BE49-F238E27FC236}">
                <a16:creationId xmlns:a16="http://schemas.microsoft.com/office/drawing/2014/main" id="{5A9785EE-DA38-C55A-ADF6-6740A99072F7}"/>
              </a:ext>
            </a:extLst>
          </p:cNvPr>
          <p:cNvSpPr txBox="1"/>
          <p:nvPr/>
        </p:nvSpPr>
        <p:spPr>
          <a:xfrm>
            <a:off x="8379941" y="7051853"/>
            <a:ext cx="918451"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06</a:t>
            </a:r>
          </a:p>
        </p:txBody>
      </p:sp>
      <p:sp>
        <p:nvSpPr>
          <p:cNvPr id="36" name="TextBox 16">
            <a:extLst>
              <a:ext uri="{FF2B5EF4-FFF2-40B4-BE49-F238E27FC236}">
                <a16:creationId xmlns:a16="http://schemas.microsoft.com/office/drawing/2014/main" id="{75FED636-C563-5D60-4553-FC468A94EC5E}"/>
              </a:ext>
            </a:extLst>
          </p:cNvPr>
          <p:cNvSpPr txBox="1"/>
          <p:nvPr/>
        </p:nvSpPr>
        <p:spPr>
          <a:xfrm>
            <a:off x="459018" y="5538088"/>
            <a:ext cx="6032731" cy="1107996"/>
          </a:xfrm>
          <a:prstGeom prst="rect">
            <a:avLst/>
          </a:prstGeom>
        </p:spPr>
        <p:txBody>
          <a:bodyPr wrap="square" lIns="0" tIns="0" rIns="0" bIns="0" rtlCol="0" anchor="t">
            <a:spAutoFit/>
          </a:bodyPr>
          <a:lstStyle/>
          <a:p>
            <a:r>
              <a:rPr lang="en-US" sz="2400" dirty="0">
                <a:solidFill>
                  <a:schemeClr val="tx2">
                    <a:lumMod val="50000"/>
                  </a:schemeClr>
                </a:solidFill>
                <a:latin typeface="TT Drugs"/>
              </a:rPr>
              <a:t>4. “I never felt confident pushing the person to develop certain errors… I didn't have my hands on them for safety."</a:t>
            </a:r>
          </a:p>
        </p:txBody>
      </p:sp>
      <p:sp>
        <p:nvSpPr>
          <p:cNvPr id="38" name="TextBox 21">
            <a:extLst>
              <a:ext uri="{FF2B5EF4-FFF2-40B4-BE49-F238E27FC236}">
                <a16:creationId xmlns:a16="http://schemas.microsoft.com/office/drawing/2014/main" id="{71AFEDA3-E45F-0D49-29A2-C0A8D48225ED}"/>
              </a:ext>
            </a:extLst>
          </p:cNvPr>
          <p:cNvSpPr txBox="1"/>
          <p:nvPr/>
        </p:nvSpPr>
        <p:spPr>
          <a:xfrm>
            <a:off x="412385" y="9345187"/>
            <a:ext cx="6724563" cy="378565"/>
          </a:xfrm>
          <a:prstGeom prst="rect">
            <a:avLst/>
          </a:prstGeom>
        </p:spPr>
        <p:txBody>
          <a:bodyPr wrap="square" lIns="0" tIns="0" rIns="0" bIns="0" rtlCol="0" anchor="t">
            <a:spAutoFit/>
          </a:bodyPr>
          <a:lstStyle/>
          <a:p>
            <a:pPr>
              <a:lnSpc>
                <a:spcPts val="3249"/>
              </a:lnSpc>
            </a:pPr>
            <a:r>
              <a:rPr lang="en-US" sz="2400" dirty="0">
                <a:solidFill>
                  <a:schemeClr val="tx2">
                    <a:lumMod val="50000"/>
                  </a:schemeClr>
                </a:solidFill>
                <a:latin typeface="TT Drugs"/>
              </a:rPr>
              <a:t>6. “It’s really a behavioral change that I see.”</a:t>
            </a:r>
          </a:p>
        </p:txBody>
      </p:sp>
      <p:sp>
        <p:nvSpPr>
          <p:cNvPr id="39" name="Rectangle 38">
            <a:extLst>
              <a:ext uri="{FF2B5EF4-FFF2-40B4-BE49-F238E27FC236}">
                <a16:creationId xmlns:a16="http://schemas.microsoft.com/office/drawing/2014/main" id="{E604D46E-8FFC-BD64-4C1A-049AD5FA7D1F}"/>
              </a:ext>
            </a:extLst>
          </p:cNvPr>
          <p:cNvSpPr/>
          <p:nvPr/>
        </p:nvSpPr>
        <p:spPr>
          <a:xfrm>
            <a:off x="412385" y="7210805"/>
            <a:ext cx="6674215" cy="1569660"/>
          </a:xfrm>
          <a:prstGeom prst="rect">
            <a:avLst/>
          </a:prstGeom>
        </p:spPr>
        <p:txBody>
          <a:bodyPr wrap="square">
            <a:spAutoFit/>
          </a:bodyPr>
          <a:lstStyle/>
          <a:p>
            <a:r>
              <a:rPr lang="en-US" sz="2400" dirty="0">
                <a:solidFill>
                  <a:schemeClr val="tx2">
                    <a:lumMod val="50000"/>
                  </a:schemeClr>
                </a:solidFill>
                <a:latin typeface="TT Drugs"/>
              </a:rPr>
              <a:t>5. "Delegation of tasks was important. Appropriate setup and practice for the patient to get familiar with technology was important.” </a:t>
            </a:r>
            <a:endParaRPr lang="en-US" sz="2400" dirty="0">
              <a:solidFill>
                <a:schemeClr val="tx2">
                  <a:lumMod val="50000"/>
                </a:schemeClr>
              </a:solidFill>
            </a:endParaRPr>
          </a:p>
        </p:txBody>
      </p:sp>
      <p:sp>
        <p:nvSpPr>
          <p:cNvPr id="41" name="TextBox 7">
            <a:extLst>
              <a:ext uri="{FF2B5EF4-FFF2-40B4-BE49-F238E27FC236}">
                <a16:creationId xmlns:a16="http://schemas.microsoft.com/office/drawing/2014/main" id="{2CC1C331-3530-3FCB-3259-B44C85DE9828}"/>
              </a:ext>
            </a:extLst>
          </p:cNvPr>
          <p:cNvSpPr txBox="1"/>
          <p:nvPr/>
        </p:nvSpPr>
        <p:spPr>
          <a:xfrm>
            <a:off x="1028700" y="1081836"/>
            <a:ext cx="6057900" cy="2308324"/>
          </a:xfrm>
          <a:prstGeom prst="rect">
            <a:avLst/>
          </a:prstGeom>
        </p:spPr>
        <p:txBody>
          <a:bodyPr wrap="square" lIns="0" tIns="0" rIns="0" bIns="0" rtlCol="0" anchor="t">
            <a:spAutoFit/>
          </a:bodyPr>
          <a:lstStyle/>
          <a:p>
            <a:r>
              <a:rPr lang="en-US" sz="5000" dirty="0">
                <a:solidFill>
                  <a:srgbClr val="FAFAFA"/>
                </a:solidFill>
                <a:latin typeface="Forum"/>
              </a:rPr>
              <a:t>PROVIDER THEMES, SUBTHEMES, AND QUOTES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6"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5" name="AutoShape 5"/>
          <p:cNvSpPr/>
          <p:nvPr/>
        </p:nvSpPr>
        <p:spPr>
          <a:xfrm rot="5400000">
            <a:off x="4854901" y="6832208"/>
            <a:ext cx="5952096" cy="4483"/>
          </a:xfrm>
          <a:prstGeom prst="line">
            <a:avLst/>
          </a:prstGeom>
          <a:ln w="9525" cap="rnd">
            <a:solidFill>
              <a:srgbClr val="0F2A37"/>
            </a:solidFill>
            <a:prstDash val="solid"/>
            <a:headEnd type="none" w="sm" len="sm"/>
            <a:tailEnd type="none" w="sm" len="sm"/>
          </a:ln>
        </p:spPr>
      </p:sp>
      <p:sp>
        <p:nvSpPr>
          <p:cNvPr id="6" name="AutoShape 6"/>
          <p:cNvSpPr/>
          <p:nvPr/>
        </p:nvSpPr>
        <p:spPr>
          <a:xfrm rot="5400000">
            <a:off x="8260396" y="6759918"/>
            <a:ext cx="5952097" cy="4484"/>
          </a:xfrm>
          <a:prstGeom prst="line">
            <a:avLst/>
          </a:prstGeom>
          <a:ln w="9525" cap="rnd">
            <a:solidFill>
              <a:srgbClr val="0F2A37"/>
            </a:solidFill>
            <a:prstDash val="solid"/>
            <a:headEnd type="none" w="sm" len="sm"/>
            <a:tailEnd type="none" w="sm" len="sm"/>
          </a:ln>
        </p:spPr>
      </p:sp>
      <p:sp>
        <p:nvSpPr>
          <p:cNvPr id="23" name="TextBox 23"/>
          <p:cNvSpPr txBox="1"/>
          <p:nvPr/>
        </p:nvSpPr>
        <p:spPr>
          <a:xfrm>
            <a:off x="12095464" y="4283227"/>
            <a:ext cx="2262320" cy="565150"/>
          </a:xfrm>
          <a:prstGeom prst="rect">
            <a:avLst/>
          </a:prstGeom>
        </p:spPr>
        <p:txBody>
          <a:bodyPr lIns="0" tIns="0" rIns="0" bIns="0" rtlCol="0" anchor="t">
            <a:spAutoFit/>
          </a:bodyPr>
          <a:lstStyle/>
          <a:p>
            <a:pPr>
              <a:lnSpc>
                <a:spcPts val="4549"/>
              </a:lnSpc>
            </a:pPr>
            <a:endParaRPr/>
          </a:p>
        </p:txBody>
      </p:sp>
      <p:grpSp>
        <p:nvGrpSpPr>
          <p:cNvPr id="24" name="Group 24"/>
          <p:cNvGrpSpPr/>
          <p:nvPr/>
        </p:nvGrpSpPr>
        <p:grpSpPr>
          <a:xfrm>
            <a:off x="14824055" y="4321327"/>
            <a:ext cx="2397145" cy="1212426"/>
            <a:chOff x="0" y="0"/>
            <a:chExt cx="3196194" cy="1616569"/>
          </a:xfrm>
        </p:grpSpPr>
        <p:sp>
          <p:nvSpPr>
            <p:cNvPr id="25" name="TextBox 25"/>
            <p:cNvSpPr txBox="1"/>
            <p:nvPr/>
          </p:nvSpPr>
          <p:spPr>
            <a:xfrm>
              <a:off x="0" y="1025843"/>
              <a:ext cx="3196194" cy="590725"/>
            </a:xfrm>
            <a:prstGeom prst="rect">
              <a:avLst/>
            </a:prstGeom>
          </p:spPr>
          <p:txBody>
            <a:bodyPr lIns="0" tIns="0" rIns="0" bIns="0" rtlCol="0" anchor="t">
              <a:spAutoFit/>
            </a:bodyPr>
            <a:lstStyle/>
            <a:p>
              <a:pPr>
                <a:lnSpc>
                  <a:spcPts val="3640"/>
                </a:lnSpc>
              </a:pPr>
              <a:endParaRPr/>
            </a:p>
          </p:txBody>
        </p:sp>
        <p:sp>
          <p:nvSpPr>
            <p:cNvPr id="26" name="TextBox 26"/>
            <p:cNvSpPr txBox="1"/>
            <p:nvPr/>
          </p:nvSpPr>
          <p:spPr>
            <a:xfrm>
              <a:off x="0" y="-38100"/>
              <a:ext cx="3196194" cy="740833"/>
            </a:xfrm>
            <a:prstGeom prst="rect">
              <a:avLst/>
            </a:prstGeom>
          </p:spPr>
          <p:txBody>
            <a:bodyPr lIns="0" tIns="0" rIns="0" bIns="0" rtlCol="0" anchor="t">
              <a:spAutoFit/>
            </a:bodyPr>
            <a:lstStyle/>
            <a:p>
              <a:pPr>
                <a:lnSpc>
                  <a:spcPts val="4549"/>
                </a:lnSpc>
              </a:pPr>
              <a:endParaRPr/>
            </a:p>
          </p:txBody>
        </p:sp>
      </p:grpSp>
      <p:sp>
        <p:nvSpPr>
          <p:cNvPr id="31" name="AutoShape 5">
            <a:extLst>
              <a:ext uri="{FF2B5EF4-FFF2-40B4-BE49-F238E27FC236}">
                <a16:creationId xmlns:a16="http://schemas.microsoft.com/office/drawing/2014/main" id="{32231A04-EC26-734F-AD56-8142850820F7}"/>
              </a:ext>
            </a:extLst>
          </p:cNvPr>
          <p:cNvSpPr/>
          <p:nvPr/>
        </p:nvSpPr>
        <p:spPr>
          <a:xfrm rot="5400000">
            <a:off x="1476981" y="6764118"/>
            <a:ext cx="5952096" cy="4483"/>
          </a:xfrm>
          <a:prstGeom prst="line">
            <a:avLst/>
          </a:prstGeom>
          <a:ln w="9525" cap="rnd">
            <a:solidFill>
              <a:srgbClr val="0F2A37"/>
            </a:solidFill>
            <a:prstDash val="solid"/>
            <a:headEnd type="none" w="sm" len="sm"/>
            <a:tailEnd type="none" w="sm" len="sm"/>
          </a:ln>
        </p:spPr>
      </p:sp>
      <p:sp>
        <p:nvSpPr>
          <p:cNvPr id="32" name="AutoShape 5">
            <a:extLst>
              <a:ext uri="{FF2B5EF4-FFF2-40B4-BE49-F238E27FC236}">
                <a16:creationId xmlns:a16="http://schemas.microsoft.com/office/drawing/2014/main" id="{89C23744-7CC5-074C-BBDC-144C7F7FE854}"/>
              </a:ext>
            </a:extLst>
          </p:cNvPr>
          <p:cNvSpPr/>
          <p:nvPr/>
        </p:nvSpPr>
        <p:spPr>
          <a:xfrm rot="5400000">
            <a:off x="-2045540" y="6737213"/>
            <a:ext cx="5952094" cy="4481"/>
          </a:xfrm>
          <a:prstGeom prst="line">
            <a:avLst/>
          </a:prstGeom>
          <a:ln w="9525" cap="rnd">
            <a:solidFill>
              <a:srgbClr val="0F2A37"/>
            </a:solidFill>
            <a:prstDash val="solid"/>
            <a:headEnd type="none" w="sm" len="sm"/>
            <a:tailEnd type="none" w="sm" len="sm"/>
          </a:ln>
        </p:spPr>
      </p:sp>
      <p:sp>
        <p:nvSpPr>
          <p:cNvPr id="38" name="AutoShape 5">
            <a:extLst>
              <a:ext uri="{FF2B5EF4-FFF2-40B4-BE49-F238E27FC236}">
                <a16:creationId xmlns:a16="http://schemas.microsoft.com/office/drawing/2014/main" id="{79B162D1-5475-4E1F-9CFD-90238A7B3EC9}"/>
              </a:ext>
            </a:extLst>
          </p:cNvPr>
          <p:cNvSpPr/>
          <p:nvPr/>
        </p:nvSpPr>
        <p:spPr>
          <a:xfrm rot="5400000">
            <a:off x="11685751" y="6840782"/>
            <a:ext cx="5939429" cy="3"/>
          </a:xfrm>
          <a:prstGeom prst="line">
            <a:avLst/>
          </a:prstGeom>
          <a:ln w="9525" cap="rnd">
            <a:solidFill>
              <a:srgbClr val="0F2A37"/>
            </a:solidFill>
            <a:prstDash val="solid"/>
            <a:headEnd type="none" w="sm" len="sm"/>
            <a:tailEnd type="none" w="sm" len="sm"/>
          </a:ln>
        </p:spPr>
      </p:sp>
      <p:grpSp>
        <p:nvGrpSpPr>
          <p:cNvPr id="39" name="Group 20">
            <a:extLst>
              <a:ext uri="{FF2B5EF4-FFF2-40B4-BE49-F238E27FC236}">
                <a16:creationId xmlns:a16="http://schemas.microsoft.com/office/drawing/2014/main" id="{8D706DEA-EA6F-CC82-B22C-31F30116F35E}"/>
              </a:ext>
            </a:extLst>
          </p:cNvPr>
          <p:cNvGrpSpPr/>
          <p:nvPr/>
        </p:nvGrpSpPr>
        <p:grpSpPr>
          <a:xfrm>
            <a:off x="1303421" y="4010074"/>
            <a:ext cx="2843773" cy="2649746"/>
            <a:chOff x="0" y="-38100"/>
            <a:chExt cx="2444003" cy="3532993"/>
          </a:xfrm>
        </p:grpSpPr>
        <p:sp>
          <p:nvSpPr>
            <p:cNvPr id="40" name="TextBox 21">
              <a:extLst>
                <a:ext uri="{FF2B5EF4-FFF2-40B4-BE49-F238E27FC236}">
                  <a16:creationId xmlns:a16="http://schemas.microsoft.com/office/drawing/2014/main" id="{ABF1B8FA-0032-5A17-7CC6-4C4D4DA0D75C}"/>
                </a:ext>
              </a:extLst>
            </p:cNvPr>
            <p:cNvSpPr txBox="1"/>
            <p:nvPr/>
          </p:nvSpPr>
          <p:spPr>
            <a:xfrm>
              <a:off x="0" y="1025842"/>
              <a:ext cx="2444003" cy="2469051"/>
            </a:xfrm>
            <a:prstGeom prst="rect">
              <a:avLst/>
            </a:prstGeom>
          </p:spPr>
          <p:txBody>
            <a:bodyPr lIns="0" tIns="0" rIns="0" bIns="0" rtlCol="0" anchor="t">
              <a:spAutoFit/>
            </a:bodyPr>
            <a:lstStyle/>
            <a:p>
              <a:r>
                <a:rPr lang="en-US" sz="2400" dirty="0">
                  <a:solidFill>
                    <a:srgbClr val="0F2A37"/>
                  </a:solidFill>
                  <a:latin typeface="TT Drugs"/>
                </a:rPr>
                <a:t>Adherence to prescribed dose </a:t>
              </a:r>
            </a:p>
            <a:p>
              <a:endParaRPr lang="en-US" sz="2200" dirty="0">
                <a:solidFill>
                  <a:srgbClr val="0F2A37"/>
                </a:solidFill>
                <a:latin typeface="TT Drugs"/>
              </a:endParaRPr>
            </a:p>
            <a:p>
              <a:r>
                <a:rPr lang="en-US" sz="2400" dirty="0">
                  <a:solidFill>
                    <a:schemeClr val="tx2">
                      <a:lumMod val="50000"/>
                    </a:schemeClr>
                  </a:solidFill>
                </a:rPr>
                <a:t>✓ </a:t>
              </a:r>
              <a:r>
                <a:rPr lang="en-US" sz="2200" b="1" dirty="0">
                  <a:solidFill>
                    <a:srgbClr val="0F2A37"/>
                  </a:solidFill>
                  <a:latin typeface="TT Drugs"/>
                </a:rPr>
                <a:t>79% Adherence </a:t>
              </a:r>
            </a:p>
            <a:p>
              <a:pPr>
                <a:lnSpc>
                  <a:spcPts val="3640"/>
                </a:lnSpc>
              </a:pPr>
              <a:endParaRPr lang="en-US" sz="2000" dirty="0">
                <a:solidFill>
                  <a:srgbClr val="0F2A37"/>
                </a:solidFill>
                <a:latin typeface="TT Drugs"/>
              </a:endParaRPr>
            </a:p>
          </p:txBody>
        </p:sp>
        <p:sp>
          <p:nvSpPr>
            <p:cNvPr id="41" name="TextBox 22">
              <a:extLst>
                <a:ext uri="{FF2B5EF4-FFF2-40B4-BE49-F238E27FC236}">
                  <a16:creationId xmlns:a16="http://schemas.microsoft.com/office/drawing/2014/main" id="{85D4D87C-6FB6-10DF-0AE3-FEBB639EA17A}"/>
                </a:ext>
              </a:extLst>
            </p:cNvPr>
            <p:cNvSpPr txBox="1"/>
            <p:nvPr/>
          </p:nvSpPr>
          <p:spPr>
            <a:xfrm>
              <a:off x="0" y="-38100"/>
              <a:ext cx="2444003" cy="656590"/>
            </a:xfrm>
            <a:prstGeom prst="rect">
              <a:avLst/>
            </a:prstGeom>
          </p:spPr>
          <p:txBody>
            <a:bodyPr lIns="0" tIns="0" rIns="0" bIns="0" rtlCol="0" anchor="t">
              <a:spAutoFit/>
            </a:bodyPr>
            <a:lstStyle/>
            <a:p>
              <a:r>
                <a:rPr lang="en-US" sz="3200" dirty="0">
                  <a:solidFill>
                    <a:schemeClr val="tx2">
                      <a:lumMod val="50000"/>
                    </a:schemeClr>
                  </a:solidFill>
                  <a:latin typeface="TT Drugs Bold"/>
                </a:rPr>
                <a:t>Feasibility</a:t>
              </a:r>
            </a:p>
          </p:txBody>
        </p:sp>
      </p:grpSp>
      <p:grpSp>
        <p:nvGrpSpPr>
          <p:cNvPr id="42" name="Group 23">
            <a:extLst>
              <a:ext uri="{FF2B5EF4-FFF2-40B4-BE49-F238E27FC236}">
                <a16:creationId xmlns:a16="http://schemas.microsoft.com/office/drawing/2014/main" id="{E3C3EA45-5B19-BABD-555E-BF6112E265F3}"/>
              </a:ext>
            </a:extLst>
          </p:cNvPr>
          <p:cNvGrpSpPr/>
          <p:nvPr/>
        </p:nvGrpSpPr>
        <p:grpSpPr>
          <a:xfrm>
            <a:off x="4815361" y="4010074"/>
            <a:ext cx="2757599" cy="2583061"/>
            <a:chOff x="0" y="-38100"/>
            <a:chExt cx="2444003" cy="3444079"/>
          </a:xfrm>
        </p:grpSpPr>
        <p:sp>
          <p:nvSpPr>
            <p:cNvPr id="43" name="TextBox 24">
              <a:extLst>
                <a:ext uri="{FF2B5EF4-FFF2-40B4-BE49-F238E27FC236}">
                  <a16:creationId xmlns:a16="http://schemas.microsoft.com/office/drawing/2014/main" id="{654C5D4D-97FE-ED8D-FF61-F0773A02E118}"/>
                </a:ext>
              </a:extLst>
            </p:cNvPr>
            <p:cNvSpPr txBox="1"/>
            <p:nvPr/>
          </p:nvSpPr>
          <p:spPr>
            <a:xfrm>
              <a:off x="0" y="1025842"/>
              <a:ext cx="2444003" cy="2380137"/>
            </a:xfrm>
            <a:prstGeom prst="rect">
              <a:avLst/>
            </a:prstGeom>
          </p:spPr>
          <p:txBody>
            <a:bodyPr lIns="0" tIns="0" rIns="0" bIns="0" rtlCol="0" anchor="t">
              <a:spAutoFit/>
            </a:bodyPr>
            <a:lstStyle/>
            <a:p>
              <a:r>
                <a:rPr lang="en-US" sz="2400" dirty="0">
                  <a:solidFill>
                    <a:srgbClr val="0F2A37"/>
                  </a:solidFill>
                  <a:latin typeface="TT Drugs"/>
                </a:rPr>
                <a:t>Number of adverse events</a:t>
              </a:r>
            </a:p>
            <a:p>
              <a:endParaRPr lang="en-US" sz="2200" dirty="0">
                <a:solidFill>
                  <a:srgbClr val="0F2A37"/>
                </a:solidFill>
                <a:latin typeface="TT Drugs"/>
              </a:endParaRPr>
            </a:p>
            <a:p>
              <a:r>
                <a:rPr lang="en-US" sz="2400" dirty="0">
                  <a:solidFill>
                    <a:schemeClr val="tx2">
                      <a:lumMod val="50000"/>
                    </a:schemeClr>
                  </a:solidFill>
                </a:rPr>
                <a:t>✓ </a:t>
              </a:r>
              <a:r>
                <a:rPr lang="en-US" sz="2200" b="1" dirty="0">
                  <a:solidFill>
                    <a:srgbClr val="0F2A37"/>
                  </a:solidFill>
                  <a:latin typeface="TT Drugs"/>
                </a:rPr>
                <a:t>Minimal adverse events reports</a:t>
              </a:r>
            </a:p>
          </p:txBody>
        </p:sp>
        <p:sp>
          <p:nvSpPr>
            <p:cNvPr id="44" name="TextBox 25">
              <a:extLst>
                <a:ext uri="{FF2B5EF4-FFF2-40B4-BE49-F238E27FC236}">
                  <a16:creationId xmlns:a16="http://schemas.microsoft.com/office/drawing/2014/main" id="{E941F4DF-6650-378C-B58E-24EE1B0462C9}"/>
                </a:ext>
              </a:extLst>
            </p:cNvPr>
            <p:cNvSpPr txBox="1"/>
            <p:nvPr/>
          </p:nvSpPr>
          <p:spPr>
            <a:xfrm>
              <a:off x="0" y="-38100"/>
              <a:ext cx="2444003" cy="656590"/>
            </a:xfrm>
            <a:prstGeom prst="rect">
              <a:avLst/>
            </a:prstGeom>
          </p:spPr>
          <p:txBody>
            <a:bodyPr lIns="0" tIns="0" rIns="0" bIns="0" rtlCol="0" anchor="t">
              <a:spAutoFit/>
            </a:bodyPr>
            <a:lstStyle/>
            <a:p>
              <a:r>
                <a:rPr lang="en-US" sz="3200" dirty="0">
                  <a:solidFill>
                    <a:srgbClr val="0F2A37"/>
                  </a:solidFill>
                  <a:latin typeface="TT Drugs Bold"/>
                </a:rPr>
                <a:t>Safety</a:t>
              </a:r>
            </a:p>
          </p:txBody>
        </p:sp>
      </p:grpSp>
      <p:grpSp>
        <p:nvGrpSpPr>
          <p:cNvPr id="45" name="Group 17">
            <a:extLst>
              <a:ext uri="{FF2B5EF4-FFF2-40B4-BE49-F238E27FC236}">
                <a16:creationId xmlns:a16="http://schemas.microsoft.com/office/drawing/2014/main" id="{09481280-196D-ACE1-E682-691DC092D680}"/>
              </a:ext>
            </a:extLst>
          </p:cNvPr>
          <p:cNvGrpSpPr/>
          <p:nvPr/>
        </p:nvGrpSpPr>
        <p:grpSpPr>
          <a:xfrm>
            <a:off x="8157007" y="4014810"/>
            <a:ext cx="2913092" cy="6013834"/>
            <a:chOff x="-1" y="-38100"/>
            <a:chExt cx="2444003" cy="8018441"/>
          </a:xfrm>
        </p:grpSpPr>
        <p:sp>
          <p:nvSpPr>
            <p:cNvPr id="46" name="TextBox 18">
              <a:extLst>
                <a:ext uri="{FF2B5EF4-FFF2-40B4-BE49-F238E27FC236}">
                  <a16:creationId xmlns:a16="http://schemas.microsoft.com/office/drawing/2014/main" id="{11850714-02EA-54A0-9873-DFC168C8B889}"/>
                </a:ext>
              </a:extLst>
            </p:cNvPr>
            <p:cNvSpPr txBox="1"/>
            <p:nvPr/>
          </p:nvSpPr>
          <p:spPr>
            <a:xfrm>
              <a:off x="-1" y="2194144"/>
              <a:ext cx="2444003" cy="5786197"/>
            </a:xfrm>
            <a:prstGeom prst="rect">
              <a:avLst/>
            </a:prstGeom>
          </p:spPr>
          <p:txBody>
            <a:bodyPr lIns="0" tIns="0" rIns="0" bIns="0" rtlCol="0" anchor="t">
              <a:spAutoFit/>
            </a:bodyPr>
            <a:lstStyle/>
            <a:p>
              <a:r>
                <a:rPr lang="en-US" sz="2400" dirty="0">
                  <a:solidFill>
                    <a:srgbClr val="0F2A37"/>
                  </a:solidFill>
                  <a:latin typeface="TT Drugs"/>
                </a:rPr>
                <a:t>Within-group differences in functional status</a:t>
              </a:r>
            </a:p>
            <a:p>
              <a:endParaRPr lang="en-US" sz="2200" dirty="0">
                <a:solidFill>
                  <a:srgbClr val="0F2A37"/>
                </a:solidFill>
                <a:latin typeface="TT Drugs"/>
              </a:endParaRPr>
            </a:p>
            <a:p>
              <a:r>
                <a:rPr lang="en-US" sz="2400" dirty="0">
                  <a:solidFill>
                    <a:schemeClr val="tx2">
                      <a:lumMod val="50000"/>
                    </a:schemeClr>
                  </a:solidFill>
                </a:rPr>
                <a:t>✓ </a:t>
              </a:r>
              <a:r>
                <a:rPr lang="en-US" sz="2200" b="1" dirty="0">
                  <a:solidFill>
                    <a:srgbClr val="0F2A37"/>
                  </a:solidFill>
                  <a:latin typeface="TT Drugs"/>
                </a:rPr>
                <a:t>Changes (p&lt;.05) in functional status post-training [effect size=0.62]</a:t>
              </a:r>
            </a:p>
            <a:p>
              <a:endParaRPr lang="en-US" sz="2200" b="1" dirty="0">
                <a:solidFill>
                  <a:srgbClr val="0F2A37"/>
                </a:solidFill>
                <a:latin typeface="TT Drugs"/>
              </a:endParaRPr>
            </a:p>
            <a:p>
              <a:r>
                <a:rPr lang="en-US" sz="2400" dirty="0">
                  <a:solidFill>
                    <a:schemeClr val="tx2">
                      <a:lumMod val="50000"/>
                    </a:schemeClr>
                  </a:solidFill>
                </a:rPr>
                <a:t>✓ </a:t>
              </a:r>
              <a:r>
                <a:rPr lang="en-US" sz="2200" b="1" dirty="0">
                  <a:solidFill>
                    <a:srgbClr val="0F2A37"/>
                  </a:solidFill>
                  <a:latin typeface="TT Drugs"/>
                </a:rPr>
                <a:t>100% achieved predicted functional status (p&gt;.05)</a:t>
              </a:r>
            </a:p>
          </p:txBody>
        </p:sp>
        <p:sp>
          <p:nvSpPr>
            <p:cNvPr id="47" name="TextBox 19">
              <a:extLst>
                <a:ext uri="{FF2B5EF4-FFF2-40B4-BE49-F238E27FC236}">
                  <a16:creationId xmlns:a16="http://schemas.microsoft.com/office/drawing/2014/main" id="{42FE0EC0-6099-0108-315F-A3769EF1AAAE}"/>
                </a:ext>
              </a:extLst>
            </p:cNvPr>
            <p:cNvSpPr txBox="1"/>
            <p:nvPr/>
          </p:nvSpPr>
          <p:spPr>
            <a:xfrm>
              <a:off x="-1" y="-38100"/>
              <a:ext cx="2444003" cy="1969770"/>
            </a:xfrm>
            <a:prstGeom prst="rect">
              <a:avLst/>
            </a:prstGeom>
          </p:spPr>
          <p:txBody>
            <a:bodyPr lIns="0" tIns="0" rIns="0" bIns="0" rtlCol="0" anchor="t">
              <a:spAutoFit/>
            </a:bodyPr>
            <a:lstStyle/>
            <a:p>
              <a:r>
                <a:rPr lang="en-US" sz="3200" dirty="0">
                  <a:solidFill>
                    <a:srgbClr val="0F2A37"/>
                  </a:solidFill>
                  <a:latin typeface="TT Drugs Bold"/>
                </a:rPr>
                <a:t>Training-related changes</a:t>
              </a:r>
            </a:p>
          </p:txBody>
        </p:sp>
      </p:grpSp>
      <p:grpSp>
        <p:nvGrpSpPr>
          <p:cNvPr id="48" name="Group 14">
            <a:extLst>
              <a:ext uri="{FF2B5EF4-FFF2-40B4-BE49-F238E27FC236}">
                <a16:creationId xmlns:a16="http://schemas.microsoft.com/office/drawing/2014/main" id="{257951FA-4EA5-3F71-4AC9-DD2293F3EB41}"/>
              </a:ext>
            </a:extLst>
          </p:cNvPr>
          <p:cNvGrpSpPr/>
          <p:nvPr/>
        </p:nvGrpSpPr>
        <p:grpSpPr>
          <a:xfrm>
            <a:off x="11651005" y="4014810"/>
            <a:ext cx="2660102" cy="3606468"/>
            <a:chOff x="2271710" y="-128499"/>
            <a:chExt cx="2444003" cy="4808623"/>
          </a:xfrm>
        </p:grpSpPr>
        <p:sp>
          <p:nvSpPr>
            <p:cNvPr id="49" name="TextBox 15">
              <a:extLst>
                <a:ext uri="{FF2B5EF4-FFF2-40B4-BE49-F238E27FC236}">
                  <a16:creationId xmlns:a16="http://schemas.microsoft.com/office/drawing/2014/main" id="{0A3F32F4-637E-385C-556A-B8FDDC314FB1}"/>
                </a:ext>
              </a:extLst>
            </p:cNvPr>
            <p:cNvSpPr txBox="1"/>
            <p:nvPr/>
          </p:nvSpPr>
          <p:spPr>
            <a:xfrm>
              <a:off x="2271710" y="1568162"/>
              <a:ext cx="2444003" cy="3111962"/>
            </a:xfrm>
            <a:prstGeom prst="rect">
              <a:avLst/>
            </a:prstGeom>
          </p:spPr>
          <p:txBody>
            <a:bodyPr lIns="0" tIns="0" rIns="0" bIns="0" rtlCol="0" anchor="t">
              <a:spAutoFit/>
            </a:bodyPr>
            <a:lstStyle/>
            <a:p>
              <a:pPr>
                <a:lnSpc>
                  <a:spcPts val="2600"/>
                </a:lnSpc>
              </a:pPr>
              <a:r>
                <a:rPr lang="en-US" sz="2400" dirty="0">
                  <a:solidFill>
                    <a:srgbClr val="0F2A37"/>
                  </a:solidFill>
                  <a:latin typeface="TT Drugs"/>
                </a:rPr>
                <a:t>Thematic analysis</a:t>
              </a:r>
            </a:p>
            <a:p>
              <a:pPr>
                <a:lnSpc>
                  <a:spcPts val="2600"/>
                </a:lnSpc>
              </a:pPr>
              <a:endParaRPr lang="en-US" sz="2200" dirty="0">
                <a:solidFill>
                  <a:srgbClr val="0F2A37"/>
                </a:solidFill>
                <a:latin typeface="TT Drugs"/>
              </a:endParaRPr>
            </a:p>
            <a:p>
              <a:pPr>
                <a:lnSpc>
                  <a:spcPts val="2600"/>
                </a:lnSpc>
              </a:pPr>
              <a:r>
                <a:rPr lang="en-US" sz="2400" dirty="0">
                  <a:solidFill>
                    <a:schemeClr val="tx2">
                      <a:lumMod val="50000"/>
                    </a:schemeClr>
                  </a:solidFill>
                </a:rPr>
                <a:t>✓ </a:t>
              </a:r>
              <a:r>
                <a:rPr lang="en-US" sz="2200" b="1" dirty="0">
                  <a:solidFill>
                    <a:srgbClr val="0F2A37"/>
                  </a:solidFill>
                  <a:latin typeface="TT Drugs"/>
                </a:rPr>
                <a:t>Themes: physical and social benefits, limitations, suggested improvements </a:t>
              </a:r>
            </a:p>
          </p:txBody>
        </p:sp>
        <p:sp>
          <p:nvSpPr>
            <p:cNvPr id="50" name="TextBox 16">
              <a:extLst>
                <a:ext uri="{FF2B5EF4-FFF2-40B4-BE49-F238E27FC236}">
                  <a16:creationId xmlns:a16="http://schemas.microsoft.com/office/drawing/2014/main" id="{9871E467-BBF9-E3B6-7B82-65BD3E368D72}"/>
                </a:ext>
              </a:extLst>
            </p:cNvPr>
            <p:cNvSpPr txBox="1"/>
            <p:nvPr/>
          </p:nvSpPr>
          <p:spPr>
            <a:xfrm>
              <a:off x="2271710" y="-128499"/>
              <a:ext cx="2444003" cy="1313180"/>
            </a:xfrm>
            <a:prstGeom prst="rect">
              <a:avLst/>
            </a:prstGeom>
          </p:spPr>
          <p:txBody>
            <a:bodyPr lIns="0" tIns="0" rIns="0" bIns="0" rtlCol="0" anchor="t">
              <a:spAutoFit/>
            </a:bodyPr>
            <a:lstStyle/>
            <a:p>
              <a:r>
                <a:rPr lang="en-US" sz="3200" dirty="0">
                  <a:solidFill>
                    <a:srgbClr val="0F2A37"/>
                  </a:solidFill>
                  <a:latin typeface="TT Drugs Bold"/>
                </a:rPr>
                <a:t>Participant perceptions</a:t>
              </a:r>
            </a:p>
          </p:txBody>
        </p:sp>
      </p:grpSp>
      <p:grpSp>
        <p:nvGrpSpPr>
          <p:cNvPr id="51" name="Group 11">
            <a:extLst>
              <a:ext uri="{FF2B5EF4-FFF2-40B4-BE49-F238E27FC236}">
                <a16:creationId xmlns:a16="http://schemas.microsoft.com/office/drawing/2014/main" id="{AE4D17B1-20C8-8DA2-2965-D4E224CDED70}"/>
              </a:ext>
            </a:extLst>
          </p:cNvPr>
          <p:cNvGrpSpPr/>
          <p:nvPr/>
        </p:nvGrpSpPr>
        <p:grpSpPr>
          <a:xfrm>
            <a:off x="14949694" y="4010074"/>
            <a:ext cx="2891872" cy="4674465"/>
            <a:chOff x="-7943" y="-22060"/>
            <a:chExt cx="2451945" cy="6232619"/>
          </a:xfrm>
        </p:grpSpPr>
        <p:sp>
          <p:nvSpPr>
            <p:cNvPr id="52" name="TextBox 12">
              <a:extLst>
                <a:ext uri="{FF2B5EF4-FFF2-40B4-BE49-F238E27FC236}">
                  <a16:creationId xmlns:a16="http://schemas.microsoft.com/office/drawing/2014/main" id="{DF371FD7-14EB-D36A-F3ED-E8C903090286}"/>
                </a:ext>
              </a:extLst>
            </p:cNvPr>
            <p:cNvSpPr txBox="1"/>
            <p:nvPr/>
          </p:nvSpPr>
          <p:spPr>
            <a:xfrm>
              <a:off x="-7943" y="1669145"/>
              <a:ext cx="2444003" cy="4541414"/>
            </a:xfrm>
            <a:prstGeom prst="rect">
              <a:avLst/>
            </a:prstGeom>
          </p:spPr>
          <p:txBody>
            <a:bodyPr lIns="0" tIns="0" rIns="0" bIns="0" rtlCol="0" anchor="t">
              <a:spAutoFit/>
            </a:bodyPr>
            <a:lstStyle/>
            <a:p>
              <a:pPr>
                <a:lnSpc>
                  <a:spcPts val="2600"/>
                </a:lnSpc>
              </a:pPr>
              <a:r>
                <a:rPr lang="en-US" sz="2400" dirty="0">
                  <a:solidFill>
                    <a:srgbClr val="0F2A37"/>
                  </a:solidFill>
                  <a:latin typeface="TT Drugs"/>
                </a:rPr>
                <a:t>Thematic analysis</a:t>
              </a:r>
            </a:p>
            <a:p>
              <a:pPr>
                <a:lnSpc>
                  <a:spcPts val="2600"/>
                </a:lnSpc>
              </a:pPr>
              <a:endParaRPr lang="en-US" sz="2200" dirty="0">
                <a:solidFill>
                  <a:srgbClr val="0F2A37"/>
                </a:solidFill>
                <a:latin typeface="TT Drugs"/>
              </a:endParaRPr>
            </a:p>
            <a:p>
              <a:pPr>
                <a:lnSpc>
                  <a:spcPts val="2600"/>
                </a:lnSpc>
              </a:pPr>
              <a:r>
                <a:rPr lang="en-US" sz="2400" dirty="0">
                  <a:solidFill>
                    <a:schemeClr val="tx2">
                      <a:lumMod val="50000"/>
                    </a:schemeClr>
                  </a:solidFill>
                </a:rPr>
                <a:t>✓ </a:t>
              </a:r>
              <a:r>
                <a:rPr lang="en-US" sz="2200" b="1" dirty="0">
                  <a:solidFill>
                    <a:srgbClr val="0F2A37"/>
                  </a:solidFill>
                  <a:latin typeface="TT Drugs"/>
                </a:rPr>
                <a:t>Themes: initial implementation, clinical factors, technology, safety, solutions, benefits of telehealth </a:t>
              </a:r>
            </a:p>
            <a:p>
              <a:pPr>
                <a:lnSpc>
                  <a:spcPts val="2600"/>
                </a:lnSpc>
              </a:pPr>
              <a:endParaRPr lang="en-US" sz="2200" dirty="0">
                <a:solidFill>
                  <a:srgbClr val="0F2A37"/>
                </a:solidFill>
                <a:latin typeface="TT Drugs"/>
              </a:endParaRPr>
            </a:p>
            <a:p>
              <a:pPr>
                <a:lnSpc>
                  <a:spcPts val="3640"/>
                </a:lnSpc>
              </a:pPr>
              <a:endParaRPr lang="en-US" sz="2000" dirty="0">
                <a:solidFill>
                  <a:srgbClr val="0F2A37"/>
                </a:solidFill>
                <a:latin typeface="TT Drugs"/>
              </a:endParaRPr>
            </a:p>
          </p:txBody>
        </p:sp>
        <p:sp>
          <p:nvSpPr>
            <p:cNvPr id="53" name="TextBox 13">
              <a:extLst>
                <a:ext uri="{FF2B5EF4-FFF2-40B4-BE49-F238E27FC236}">
                  <a16:creationId xmlns:a16="http://schemas.microsoft.com/office/drawing/2014/main" id="{5B7C1748-37D0-0150-2F70-6B0D578C61DD}"/>
                </a:ext>
              </a:extLst>
            </p:cNvPr>
            <p:cNvSpPr txBox="1"/>
            <p:nvPr/>
          </p:nvSpPr>
          <p:spPr>
            <a:xfrm>
              <a:off x="-1" y="-22060"/>
              <a:ext cx="2444003" cy="1313180"/>
            </a:xfrm>
            <a:prstGeom prst="rect">
              <a:avLst/>
            </a:prstGeom>
          </p:spPr>
          <p:txBody>
            <a:bodyPr lIns="0" tIns="0" rIns="0" bIns="0" rtlCol="0" anchor="t">
              <a:spAutoFit/>
            </a:bodyPr>
            <a:lstStyle/>
            <a:p>
              <a:r>
                <a:rPr lang="en-US" sz="3200" dirty="0">
                  <a:solidFill>
                    <a:srgbClr val="0F2A37"/>
                  </a:solidFill>
                  <a:latin typeface="TT Drugs Bold"/>
                </a:rPr>
                <a:t>Provider perceptions</a:t>
              </a:r>
            </a:p>
          </p:txBody>
        </p:sp>
      </p:grpSp>
      <p:pic>
        <p:nvPicPr>
          <p:cNvPr id="54" name="Picture 4">
            <a:extLst>
              <a:ext uri="{FF2B5EF4-FFF2-40B4-BE49-F238E27FC236}">
                <a16:creationId xmlns:a16="http://schemas.microsoft.com/office/drawing/2014/main" id="{5E7F5063-47D1-E67E-9096-BE6C1F59F59B}"/>
              </a:ext>
            </a:extLst>
          </p:cNvPr>
          <p:cNvPicPr>
            <a:picLocks noChangeAspect="1"/>
          </p:cNvPicPr>
          <p:nvPr/>
        </p:nvPicPr>
        <p:blipFill>
          <a:blip r:embed="rId3"/>
          <a:srcRect/>
          <a:stretch>
            <a:fillRect/>
          </a:stretch>
        </p:blipFill>
        <p:spPr>
          <a:xfrm rot="-7914474">
            <a:off x="12673558" y="-1578879"/>
            <a:ext cx="7518607" cy="4680333"/>
          </a:xfrm>
          <a:prstGeom prst="rect">
            <a:avLst/>
          </a:prstGeom>
        </p:spPr>
      </p:pic>
      <p:grpSp>
        <p:nvGrpSpPr>
          <p:cNvPr id="56" name="Group 5">
            <a:extLst>
              <a:ext uri="{FF2B5EF4-FFF2-40B4-BE49-F238E27FC236}">
                <a16:creationId xmlns:a16="http://schemas.microsoft.com/office/drawing/2014/main" id="{8DB47F5B-61C2-35AA-AD8A-6CD9DE2E32ED}"/>
              </a:ext>
            </a:extLst>
          </p:cNvPr>
          <p:cNvGrpSpPr/>
          <p:nvPr/>
        </p:nvGrpSpPr>
        <p:grpSpPr>
          <a:xfrm>
            <a:off x="990600" y="754143"/>
            <a:ext cx="12719514" cy="2181993"/>
            <a:chOff x="0" y="-9525"/>
            <a:chExt cx="16959352" cy="2909323"/>
          </a:xfrm>
        </p:grpSpPr>
        <p:sp>
          <p:nvSpPr>
            <p:cNvPr id="57" name="TextBox 6">
              <a:extLst>
                <a:ext uri="{FF2B5EF4-FFF2-40B4-BE49-F238E27FC236}">
                  <a16:creationId xmlns:a16="http://schemas.microsoft.com/office/drawing/2014/main" id="{CF8E23FC-7718-15DD-37E0-9B3D7B99D451}"/>
                </a:ext>
              </a:extLst>
            </p:cNvPr>
            <p:cNvSpPr txBox="1"/>
            <p:nvPr/>
          </p:nvSpPr>
          <p:spPr>
            <a:xfrm>
              <a:off x="0" y="-9525"/>
              <a:ext cx="16959352" cy="1966350"/>
            </a:xfrm>
            <a:prstGeom prst="rect">
              <a:avLst/>
            </a:prstGeom>
          </p:spPr>
          <p:txBody>
            <a:bodyPr lIns="0" tIns="0" rIns="0" bIns="0" rtlCol="0" anchor="t">
              <a:spAutoFit/>
            </a:bodyPr>
            <a:lstStyle/>
            <a:p>
              <a:pPr marL="15875" indent="-15875">
                <a:lnSpc>
                  <a:spcPts val="11519"/>
                </a:lnSpc>
                <a:tabLst>
                  <a:tab pos="1820863" algn="l"/>
                  <a:tab pos="2789238" algn="l"/>
                </a:tabLst>
              </a:pPr>
              <a:r>
                <a:rPr lang="en-US" sz="9599" dirty="0">
                  <a:solidFill>
                    <a:srgbClr val="0F2A37"/>
                  </a:solidFill>
                  <a:latin typeface="Forum"/>
                </a:rPr>
                <a:t>SUMMARY OF RESULTS</a:t>
              </a:r>
            </a:p>
          </p:txBody>
        </p:sp>
        <p:sp>
          <p:nvSpPr>
            <p:cNvPr id="58" name="TextBox 7">
              <a:extLst>
                <a:ext uri="{FF2B5EF4-FFF2-40B4-BE49-F238E27FC236}">
                  <a16:creationId xmlns:a16="http://schemas.microsoft.com/office/drawing/2014/main" id="{BB9C98B9-D692-E9BF-0D6F-8C807266C32B}"/>
                </a:ext>
              </a:extLst>
            </p:cNvPr>
            <p:cNvSpPr txBox="1"/>
            <p:nvPr/>
          </p:nvSpPr>
          <p:spPr>
            <a:xfrm>
              <a:off x="0" y="2158965"/>
              <a:ext cx="12329965" cy="740833"/>
            </a:xfrm>
            <a:prstGeom prst="rect">
              <a:avLst/>
            </a:prstGeom>
          </p:spPr>
          <p:txBody>
            <a:bodyPr lIns="0" tIns="0" rIns="0" bIns="0" rtlCol="0" anchor="t">
              <a:spAutoFit/>
            </a:bodyPr>
            <a:lstStyle/>
            <a:p>
              <a:pPr>
                <a:lnSpc>
                  <a:spcPts val="4549"/>
                </a:lnSpc>
              </a:pPr>
              <a:endParaRPr/>
            </a:p>
          </p:txBody>
        </p:sp>
      </p:grpSp>
      <p:pic>
        <p:nvPicPr>
          <p:cNvPr id="59" name="Picture 2">
            <a:extLst>
              <a:ext uri="{FF2B5EF4-FFF2-40B4-BE49-F238E27FC236}">
                <a16:creationId xmlns:a16="http://schemas.microsoft.com/office/drawing/2014/main" id="{11FA0F53-91CD-1496-951F-7C7BAAA5FD04}"/>
              </a:ext>
            </a:extLst>
          </p:cNvPr>
          <p:cNvPicPr>
            <a:picLocks noChangeAspect="1"/>
          </p:cNvPicPr>
          <p:nvPr/>
        </p:nvPicPr>
        <p:blipFill>
          <a:blip r:embed="rId4"/>
          <a:srcRect/>
          <a:stretch>
            <a:fillRect/>
          </a:stretch>
        </p:blipFill>
        <p:spPr>
          <a:xfrm rot="8100000">
            <a:off x="-1947156" y="5755309"/>
            <a:ext cx="7804324" cy="82259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743691">
            <a:off x="12650583" y="5606367"/>
            <a:ext cx="6964299" cy="8229600"/>
          </a:xfrm>
          <a:prstGeom prst="rect">
            <a:avLst/>
          </a:prstGeom>
        </p:spPr>
      </p:pic>
      <p:pic>
        <p:nvPicPr>
          <p:cNvPr id="3" name="Picture 3"/>
          <p:cNvPicPr>
            <a:picLocks noChangeAspect="1"/>
          </p:cNvPicPr>
          <p:nvPr/>
        </p:nvPicPr>
        <p:blipFill>
          <a:blip r:embed="rId4"/>
          <a:srcRect/>
          <a:stretch>
            <a:fillRect/>
          </a:stretch>
        </p:blipFill>
        <p:spPr>
          <a:xfrm>
            <a:off x="-1901857" y="-2160536"/>
            <a:ext cx="6151626" cy="8229600"/>
          </a:xfrm>
          <a:prstGeom prst="rect">
            <a:avLst/>
          </a:prstGeom>
        </p:spPr>
      </p:pic>
      <p:sp>
        <p:nvSpPr>
          <p:cNvPr id="4" name="AutoShape 4"/>
          <p:cNvSpPr/>
          <p:nvPr/>
        </p:nvSpPr>
        <p:spPr>
          <a:xfrm rot="5400000">
            <a:off x="6507584" y="5309436"/>
            <a:ext cx="5308156" cy="0"/>
          </a:xfrm>
          <a:prstGeom prst="line">
            <a:avLst/>
          </a:prstGeom>
          <a:ln w="9525" cap="rnd">
            <a:solidFill>
              <a:srgbClr val="FFFFFF"/>
            </a:solidFill>
            <a:prstDash val="solid"/>
            <a:headEnd type="none" w="sm" len="sm"/>
            <a:tailEnd type="none" w="sm" len="sm"/>
          </a:ln>
        </p:spPr>
      </p:sp>
      <p:grpSp>
        <p:nvGrpSpPr>
          <p:cNvPr id="14" name="Group 14"/>
          <p:cNvGrpSpPr/>
          <p:nvPr/>
        </p:nvGrpSpPr>
        <p:grpSpPr>
          <a:xfrm>
            <a:off x="1640707" y="3137367"/>
            <a:ext cx="6473013" cy="4619597"/>
            <a:chOff x="0" y="-47625"/>
            <a:chExt cx="8630684" cy="6159464"/>
          </a:xfrm>
        </p:grpSpPr>
        <p:sp>
          <p:nvSpPr>
            <p:cNvPr id="15" name="TextBox 15"/>
            <p:cNvSpPr txBox="1"/>
            <p:nvPr/>
          </p:nvSpPr>
          <p:spPr>
            <a:xfrm>
              <a:off x="545693" y="-47625"/>
              <a:ext cx="7539299" cy="1477328"/>
            </a:xfrm>
            <a:prstGeom prst="rect">
              <a:avLst/>
            </a:prstGeom>
          </p:spPr>
          <p:txBody>
            <a:bodyPr lIns="0" tIns="0" rIns="0" bIns="0" rtlCol="0" anchor="t">
              <a:spAutoFit/>
            </a:bodyPr>
            <a:lstStyle/>
            <a:p>
              <a:pPr algn="ctr"/>
              <a:r>
                <a:rPr lang="en-US" sz="7200" b="1" dirty="0">
                  <a:solidFill>
                    <a:srgbClr val="FFFFFF"/>
                  </a:solidFill>
                  <a:latin typeface="Forum"/>
                </a:rPr>
                <a:t>CONCLUSION</a:t>
              </a:r>
            </a:p>
          </p:txBody>
        </p:sp>
        <p:sp>
          <p:nvSpPr>
            <p:cNvPr id="16" name="TextBox 16"/>
            <p:cNvSpPr txBox="1"/>
            <p:nvPr/>
          </p:nvSpPr>
          <p:spPr>
            <a:xfrm>
              <a:off x="0" y="1679855"/>
              <a:ext cx="8630684" cy="4431984"/>
            </a:xfrm>
            <a:prstGeom prst="rect">
              <a:avLst/>
            </a:prstGeom>
          </p:spPr>
          <p:txBody>
            <a:bodyPr lIns="0" tIns="0" rIns="0" bIns="0" rtlCol="0" anchor="t">
              <a:spAutoFit/>
            </a:bodyPr>
            <a:lstStyle/>
            <a:p>
              <a:pPr algn="ctr"/>
              <a:r>
                <a:rPr lang="en-US" sz="3600" dirty="0">
                  <a:solidFill>
                    <a:srgbClr val="FFFFFF"/>
                  </a:solidFill>
                  <a:latin typeface="TT Drugs"/>
                </a:rPr>
                <a:t>13-week online group telewellness exercise program is </a:t>
              </a:r>
              <a:r>
                <a:rPr lang="en-US" sz="3600" u="sng" dirty="0">
                  <a:solidFill>
                    <a:srgbClr val="FFFFFF"/>
                  </a:solidFill>
                  <a:latin typeface="TT Drugs"/>
                </a:rPr>
                <a:t>feasible, safe, effective, and well-received</a:t>
              </a:r>
              <a:r>
                <a:rPr lang="en-US" sz="3600" dirty="0">
                  <a:solidFill>
                    <a:srgbClr val="FFFFFF"/>
                  </a:solidFill>
                  <a:latin typeface="TT Drugs"/>
                </a:rPr>
                <a:t> by patients with MS and by providers</a:t>
              </a:r>
            </a:p>
          </p:txBody>
        </p:sp>
      </p:grpSp>
      <p:grpSp>
        <p:nvGrpSpPr>
          <p:cNvPr id="26" name="Group 26"/>
          <p:cNvGrpSpPr/>
          <p:nvPr/>
        </p:nvGrpSpPr>
        <p:grpSpPr>
          <a:xfrm>
            <a:off x="10012606" y="3137367"/>
            <a:ext cx="7574067" cy="5173595"/>
            <a:chOff x="-79757" y="318401"/>
            <a:chExt cx="10098756" cy="6898126"/>
          </a:xfrm>
        </p:grpSpPr>
        <p:sp>
          <p:nvSpPr>
            <p:cNvPr id="27" name="TextBox 27"/>
            <p:cNvSpPr txBox="1"/>
            <p:nvPr/>
          </p:nvSpPr>
          <p:spPr>
            <a:xfrm>
              <a:off x="-79757" y="318401"/>
              <a:ext cx="10098756" cy="1477328"/>
            </a:xfrm>
            <a:prstGeom prst="rect">
              <a:avLst/>
            </a:prstGeom>
          </p:spPr>
          <p:txBody>
            <a:bodyPr wrap="square" lIns="0" tIns="0" rIns="0" bIns="0" rtlCol="0" anchor="t">
              <a:spAutoFit/>
            </a:bodyPr>
            <a:lstStyle/>
            <a:p>
              <a:pPr algn="ctr"/>
              <a:r>
                <a:rPr lang="en-US" sz="7200" b="1" dirty="0">
                  <a:solidFill>
                    <a:srgbClr val="FFFFFF"/>
                  </a:solidFill>
                  <a:latin typeface="Forum"/>
                </a:rPr>
                <a:t>FUTURE RESEARCH</a:t>
              </a:r>
            </a:p>
          </p:txBody>
        </p:sp>
        <p:sp>
          <p:nvSpPr>
            <p:cNvPr id="28" name="TextBox 28"/>
            <p:cNvSpPr txBox="1"/>
            <p:nvPr/>
          </p:nvSpPr>
          <p:spPr>
            <a:xfrm>
              <a:off x="654278" y="2045881"/>
              <a:ext cx="8630684" cy="5170646"/>
            </a:xfrm>
            <a:prstGeom prst="rect">
              <a:avLst/>
            </a:prstGeom>
          </p:spPr>
          <p:txBody>
            <a:bodyPr lIns="0" tIns="0" rIns="0" bIns="0" rtlCol="0" anchor="t">
              <a:spAutoFit/>
            </a:bodyPr>
            <a:lstStyle/>
            <a:p>
              <a:pPr marL="571500" indent="-571500" algn="ctr">
                <a:buFont typeface="Arial" panose="020B0604020202020204" pitchFamily="34" charset="0"/>
                <a:buChar char="•"/>
              </a:pPr>
              <a:r>
                <a:rPr lang="en-US" sz="3600" dirty="0">
                  <a:solidFill>
                    <a:srgbClr val="FFFFFF"/>
                  </a:solidFill>
                  <a:latin typeface="TT Drugs"/>
                </a:rPr>
                <a:t>To determine telewellness effectiveness with randomized controlled designs</a:t>
              </a:r>
            </a:p>
            <a:p>
              <a:pPr marL="571500" indent="-571500" algn="ctr">
                <a:buFont typeface="Arial" panose="020B0604020202020204" pitchFamily="34" charset="0"/>
                <a:buChar char="•"/>
              </a:pPr>
              <a:r>
                <a:rPr lang="en-US" sz="3600" dirty="0">
                  <a:solidFill>
                    <a:srgbClr val="FFFFFF"/>
                  </a:solidFill>
                  <a:latin typeface="TT Drugs"/>
                </a:rPr>
                <a:t>To design telewellness-specific clinical staff training </a:t>
              </a:r>
            </a:p>
          </p:txBody>
        </p:sp>
      </p:grpSp>
      <p:pic>
        <p:nvPicPr>
          <p:cNvPr id="31" name="Picture 5">
            <a:extLst>
              <a:ext uri="{FF2B5EF4-FFF2-40B4-BE49-F238E27FC236}">
                <a16:creationId xmlns:a16="http://schemas.microsoft.com/office/drawing/2014/main" id="{7948FE26-D8A6-E302-629D-9310DD4DFF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655868"/>
            <a:ext cx="3331150" cy="3793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678827">
            <a:off x="11616985" y="-869308"/>
            <a:ext cx="5515885" cy="4957401"/>
          </a:xfrm>
          <a:prstGeom prst="rect">
            <a:avLst/>
          </a:prstGeom>
        </p:spPr>
      </p:pic>
      <p:pic>
        <p:nvPicPr>
          <p:cNvPr id="3" name="Picture 3"/>
          <p:cNvPicPr>
            <a:picLocks noChangeAspect="1"/>
          </p:cNvPicPr>
          <p:nvPr/>
        </p:nvPicPr>
        <p:blipFill>
          <a:blip r:embed="rId4"/>
          <a:srcRect/>
          <a:stretch>
            <a:fillRect/>
          </a:stretch>
        </p:blipFill>
        <p:spPr>
          <a:xfrm rot="5400000">
            <a:off x="12386904" y="5061490"/>
            <a:ext cx="7776569" cy="6794777"/>
          </a:xfrm>
          <a:prstGeom prst="rect">
            <a:avLst/>
          </a:prstGeom>
        </p:spPr>
      </p:pic>
      <p:grpSp>
        <p:nvGrpSpPr>
          <p:cNvPr id="4" name="Group 4"/>
          <p:cNvGrpSpPr/>
          <p:nvPr/>
        </p:nvGrpSpPr>
        <p:grpSpPr>
          <a:xfrm>
            <a:off x="1797141" y="-210848"/>
            <a:ext cx="12577786" cy="9893671"/>
            <a:chOff x="-1" y="-28575"/>
            <a:chExt cx="16770381" cy="13191562"/>
          </a:xfrm>
        </p:grpSpPr>
        <p:sp>
          <p:nvSpPr>
            <p:cNvPr id="5" name="TextBox 5"/>
            <p:cNvSpPr txBox="1"/>
            <p:nvPr/>
          </p:nvSpPr>
          <p:spPr>
            <a:xfrm>
              <a:off x="0" y="1704512"/>
              <a:ext cx="16770380" cy="1268040"/>
            </a:xfrm>
            <a:prstGeom prst="rect">
              <a:avLst/>
            </a:prstGeom>
          </p:spPr>
          <p:txBody>
            <a:bodyPr lIns="0" tIns="0" rIns="0" bIns="0" rtlCol="0" anchor="t">
              <a:spAutoFit/>
            </a:bodyPr>
            <a:lstStyle/>
            <a:p>
              <a:pPr>
                <a:lnSpc>
                  <a:spcPts val="7280"/>
                </a:lnSpc>
              </a:pPr>
              <a:r>
                <a:rPr lang="en-US" sz="7200" b="1" dirty="0">
                  <a:solidFill>
                    <a:srgbClr val="FFFFFF"/>
                  </a:solidFill>
                  <a:latin typeface="Forum"/>
                </a:rPr>
                <a:t>REFERENCES</a:t>
              </a:r>
            </a:p>
          </p:txBody>
        </p:sp>
        <p:sp>
          <p:nvSpPr>
            <p:cNvPr id="6" name="TextBox 6"/>
            <p:cNvSpPr txBox="1"/>
            <p:nvPr/>
          </p:nvSpPr>
          <p:spPr>
            <a:xfrm>
              <a:off x="0" y="-28575"/>
              <a:ext cx="16770380" cy="590725"/>
            </a:xfrm>
            <a:prstGeom prst="rect">
              <a:avLst/>
            </a:prstGeom>
          </p:spPr>
          <p:txBody>
            <a:bodyPr lIns="0" tIns="0" rIns="0" bIns="0" rtlCol="0" anchor="t">
              <a:spAutoFit/>
            </a:bodyPr>
            <a:lstStyle/>
            <a:p>
              <a:pPr>
                <a:lnSpc>
                  <a:spcPts val="3640"/>
                </a:lnSpc>
              </a:pPr>
              <a:endParaRPr/>
            </a:p>
          </p:txBody>
        </p:sp>
        <p:sp>
          <p:nvSpPr>
            <p:cNvPr id="7" name="TextBox 7"/>
            <p:cNvSpPr txBox="1"/>
            <p:nvPr/>
          </p:nvSpPr>
          <p:spPr>
            <a:xfrm>
              <a:off x="-1" y="3006359"/>
              <a:ext cx="16770380" cy="10156628"/>
            </a:xfrm>
            <a:prstGeom prst="rect">
              <a:avLst/>
            </a:prstGeom>
          </p:spPr>
          <p:txBody>
            <a:bodyPr lIns="0" tIns="0" rIns="0" bIns="0" rtlCol="0" anchor="t">
              <a:spAutoFit/>
            </a:bodyPr>
            <a:lstStyle/>
            <a:p>
              <a:pPr marL="25400">
                <a:spcBef>
                  <a:spcPts val="640"/>
                </a:spcBef>
                <a:buClr>
                  <a:schemeClr val="dk1"/>
                </a:buClr>
                <a:buSzPts val="3200"/>
              </a:pPr>
              <a:r>
                <a:rPr lang="en-US" sz="2000" dirty="0">
                  <a:solidFill>
                    <a:schemeClr val="bg1"/>
                  </a:solidFill>
                  <a:latin typeface="TT Drugs"/>
                </a:rPr>
                <a:t>1. Laver KE, Adey-</a:t>
              </a:r>
              <a:r>
                <a:rPr lang="en-US" sz="2000" dirty="0" err="1">
                  <a:solidFill>
                    <a:schemeClr val="bg1"/>
                  </a:solidFill>
                  <a:latin typeface="TT Drugs"/>
                </a:rPr>
                <a:t>Wakeling</a:t>
              </a:r>
              <a:r>
                <a:rPr lang="en-US" sz="2000" dirty="0">
                  <a:solidFill>
                    <a:schemeClr val="bg1"/>
                  </a:solidFill>
                  <a:latin typeface="TT Drugs"/>
                </a:rPr>
                <a:t> Z, Crotty M, </a:t>
              </a:r>
              <a:r>
                <a:rPr lang="en-US" sz="2000" dirty="0" err="1">
                  <a:solidFill>
                    <a:schemeClr val="bg1"/>
                  </a:solidFill>
                  <a:latin typeface="TT Drugs"/>
                </a:rPr>
                <a:t>Lannin</a:t>
              </a:r>
              <a:r>
                <a:rPr lang="en-US" sz="2000" dirty="0">
                  <a:solidFill>
                    <a:schemeClr val="bg1"/>
                  </a:solidFill>
                  <a:latin typeface="TT Drugs"/>
                </a:rPr>
                <a:t> NA, George S, Sherrington C. Telerehabilitation services for stroke. </a:t>
              </a:r>
              <a:r>
                <a:rPr lang="en-US" sz="2000" i="1" dirty="0">
                  <a:solidFill>
                    <a:schemeClr val="bg1"/>
                  </a:solidFill>
                  <a:latin typeface="TT Drugs"/>
                </a:rPr>
                <a:t>Cochrane Database Syst Rev. </a:t>
              </a:r>
              <a:r>
                <a:rPr lang="en-US" sz="2000" dirty="0">
                  <a:solidFill>
                    <a:schemeClr val="bg1"/>
                  </a:solidFill>
                  <a:latin typeface="TT Drugs"/>
                </a:rPr>
                <a:t>2020;1(1):CD010255. doi:10.1002/14651858.CD010255.pub3</a:t>
              </a:r>
            </a:p>
            <a:p>
              <a:pPr marL="25400">
                <a:spcBef>
                  <a:spcPts val="640"/>
                </a:spcBef>
                <a:buClr>
                  <a:schemeClr val="dk1"/>
                </a:buClr>
                <a:buSzPts val="3200"/>
              </a:pPr>
              <a:r>
                <a:rPr lang="en-US" sz="2000" dirty="0">
                  <a:solidFill>
                    <a:schemeClr val="bg1"/>
                  </a:solidFill>
                  <a:latin typeface="TT Drugs"/>
                </a:rPr>
                <a:t>2. Beit Yosef A, Jacobs JM, </a:t>
              </a:r>
              <a:r>
                <a:rPr lang="en-US" sz="2000" dirty="0" err="1">
                  <a:solidFill>
                    <a:schemeClr val="bg1"/>
                  </a:solidFill>
                  <a:latin typeface="TT Drugs"/>
                </a:rPr>
                <a:t>Shenkar</a:t>
              </a:r>
              <a:r>
                <a:rPr lang="en-US" sz="2000" dirty="0">
                  <a:solidFill>
                    <a:schemeClr val="bg1"/>
                  </a:solidFill>
                  <a:latin typeface="TT Drugs"/>
                </a:rPr>
                <a:t> S, et al. Activity performance, participation, and quality of life among adults in the chronic stage after acquired brain injury- The feasibility of an occupation-based telerehabilitation intervention. </a:t>
              </a:r>
              <a:r>
                <a:rPr lang="en-US" sz="2000" i="1" dirty="0">
                  <a:solidFill>
                    <a:schemeClr val="bg1"/>
                  </a:solidFill>
                  <a:latin typeface="TT Drugs"/>
                </a:rPr>
                <a:t>Front Neurol</a:t>
              </a:r>
              <a:r>
                <a:rPr lang="en-US" sz="2000" dirty="0">
                  <a:solidFill>
                    <a:schemeClr val="bg1"/>
                  </a:solidFill>
                  <a:latin typeface="TT Drugs"/>
                </a:rPr>
                <a:t>. 2019;10:1247. doi:10:1247. doi:10.3389/fneur.2019.01247</a:t>
              </a:r>
            </a:p>
            <a:p>
              <a:pPr marL="25400">
                <a:spcBef>
                  <a:spcPts val="640"/>
                </a:spcBef>
                <a:buClr>
                  <a:schemeClr val="dk1"/>
                </a:buClr>
                <a:buSzPts val="3200"/>
              </a:pPr>
              <a:r>
                <a:rPr lang="en-US" sz="2000" dirty="0">
                  <a:solidFill>
                    <a:schemeClr val="bg1"/>
                  </a:solidFill>
                  <a:latin typeface="TT Drugs"/>
                </a:rPr>
                <a:t>3. Chatto CA, York PT, Slade CP, Hasson SM. Use of a telehealth system to enhance a home exercise program for a person with Parkinson disease: A case report. </a:t>
              </a:r>
              <a:r>
                <a:rPr lang="en-US" sz="2000" i="1" dirty="0">
                  <a:solidFill>
                    <a:schemeClr val="bg1"/>
                  </a:solidFill>
                  <a:latin typeface="TT Drugs"/>
                </a:rPr>
                <a:t>J Neurol Phys Ther</a:t>
              </a:r>
              <a:r>
                <a:rPr lang="en-US" sz="2000" dirty="0">
                  <a:solidFill>
                    <a:schemeClr val="bg1"/>
                  </a:solidFill>
                  <a:latin typeface="TT Drugs"/>
                </a:rPr>
                <a:t>. 2018;42(1):22-29. doi:10.1097/NPT.0000000000000209</a:t>
              </a:r>
            </a:p>
            <a:p>
              <a:pPr marL="25400">
                <a:spcBef>
                  <a:spcPts val="640"/>
                </a:spcBef>
                <a:buClr>
                  <a:schemeClr val="dk1"/>
                </a:buClr>
                <a:buSzPts val="3200"/>
              </a:pPr>
              <a:r>
                <a:rPr lang="en-US" sz="2000" dirty="0">
                  <a:solidFill>
                    <a:schemeClr val="bg1"/>
                  </a:solidFill>
                  <a:latin typeface="TT Drugs"/>
                </a:rPr>
                <a:t>4. Cottrell MA, Hill AJ, O'Leary SP, Raymer ME, Russell TG. Service provider perceptions of telerehabilitation as an additional service delivery option within an Australian neurosurgical and </a:t>
              </a:r>
              <a:r>
                <a:rPr lang="en-US" sz="2000" dirty="0" err="1">
                  <a:solidFill>
                    <a:schemeClr val="bg1"/>
                  </a:solidFill>
                  <a:latin typeface="TT Drugs"/>
                </a:rPr>
                <a:t>orthopaedic</a:t>
              </a:r>
              <a:r>
                <a:rPr lang="en-US" sz="2000" dirty="0">
                  <a:solidFill>
                    <a:schemeClr val="bg1"/>
                  </a:solidFill>
                  <a:latin typeface="TT Drugs"/>
                </a:rPr>
                <a:t> physiotherapy screening clinic: A qualitative study. </a:t>
              </a:r>
              <a:r>
                <a:rPr lang="en-US" sz="2000" i="1" dirty="0" err="1">
                  <a:solidFill>
                    <a:schemeClr val="bg1"/>
                  </a:solidFill>
                  <a:latin typeface="TT Drugs"/>
                </a:rPr>
                <a:t>Musculoskelet</a:t>
              </a:r>
              <a:r>
                <a:rPr lang="en-US" sz="2000" i="1" dirty="0">
                  <a:solidFill>
                    <a:schemeClr val="bg1"/>
                  </a:solidFill>
                  <a:latin typeface="TT Drugs"/>
                </a:rPr>
                <a:t> Sci Pract. </a:t>
              </a:r>
              <a:r>
                <a:rPr lang="en-US" sz="2000" dirty="0">
                  <a:solidFill>
                    <a:schemeClr val="bg1"/>
                  </a:solidFill>
                  <a:latin typeface="TT Drugs"/>
                </a:rPr>
                <a:t>2017;32:7-16. doi:10.1016/j.msksp.2017.07.008</a:t>
              </a:r>
              <a:r>
                <a:rPr lang="en-US" sz="2000" dirty="0">
                  <a:solidFill>
                    <a:schemeClr val="bg1"/>
                  </a:solidFill>
                  <a:ea typeface="Calibri"/>
                  <a:cs typeface="Calibri"/>
                  <a:sym typeface="Calibri"/>
                </a:rPr>
                <a:t> </a:t>
              </a:r>
            </a:p>
            <a:p>
              <a:pPr marL="25400">
                <a:spcBef>
                  <a:spcPts val="640"/>
                </a:spcBef>
                <a:buClr>
                  <a:schemeClr val="dk1"/>
                </a:buClr>
                <a:buSzPts val="3200"/>
              </a:pPr>
              <a:r>
                <a:rPr lang="en-US" sz="2000" dirty="0">
                  <a:solidFill>
                    <a:schemeClr val="bg1"/>
                  </a:solidFill>
                  <a:latin typeface="TT Drugs"/>
                </a:rPr>
                <a:t>5. </a:t>
              </a:r>
              <a:r>
                <a:rPr lang="en-US" sz="2000" dirty="0" err="1">
                  <a:solidFill>
                    <a:schemeClr val="bg1"/>
                  </a:solidFill>
                  <a:latin typeface="TT Drugs"/>
                </a:rPr>
                <a:t>Bhuva</a:t>
              </a:r>
              <a:r>
                <a:rPr lang="en-US" sz="2000" dirty="0">
                  <a:solidFill>
                    <a:schemeClr val="bg1"/>
                  </a:solidFill>
                  <a:latin typeface="TT Drugs"/>
                </a:rPr>
                <a:t> S, Lankford C, Patel N, </a:t>
              </a:r>
              <a:r>
                <a:rPr lang="en-US" sz="2000" dirty="0" err="1">
                  <a:solidFill>
                    <a:schemeClr val="bg1"/>
                  </a:solidFill>
                  <a:latin typeface="TT Drugs"/>
                </a:rPr>
                <a:t>Haddas</a:t>
              </a:r>
              <a:r>
                <a:rPr lang="en-US" sz="2000" dirty="0">
                  <a:solidFill>
                    <a:schemeClr val="bg1"/>
                  </a:solidFill>
                  <a:latin typeface="TT Drugs"/>
                </a:rPr>
                <a:t> R. Implementation and patient satisfaction of telemedicine in spine physical medicine and rehabilitation patients during the COVID-19 shutdown. </a:t>
              </a:r>
              <a:r>
                <a:rPr lang="en-US" sz="2000" i="1" dirty="0">
                  <a:solidFill>
                    <a:schemeClr val="bg1"/>
                  </a:solidFill>
                  <a:latin typeface="TT Drugs"/>
                </a:rPr>
                <a:t>Am J Phys Med Rehabil. </a:t>
              </a:r>
              <a:r>
                <a:rPr lang="en-US" sz="2000" dirty="0">
                  <a:solidFill>
                    <a:schemeClr val="bg1"/>
                  </a:solidFill>
                  <a:latin typeface="TT Drugs"/>
                </a:rPr>
                <a:t>2020;99(12):1079-1085. doi:10.1097/PHM.0000000000001600</a:t>
              </a:r>
            </a:p>
            <a:p>
              <a:pPr marL="25400">
                <a:spcBef>
                  <a:spcPts val="640"/>
                </a:spcBef>
                <a:buClr>
                  <a:schemeClr val="dk1"/>
                </a:buClr>
                <a:buSzPts val="3200"/>
              </a:pPr>
              <a:r>
                <a:rPr lang="en-US" sz="2000" dirty="0">
                  <a:solidFill>
                    <a:schemeClr val="bg1"/>
                  </a:solidFill>
                  <a:latin typeface="TT Drugs"/>
                </a:rPr>
                <a:t>6. Zhu C, Williamson J, Lin A, et al. Implications for telemedicine for surgery patients after COVID-19: Survey of patient and provider experiences. </a:t>
              </a:r>
              <a:r>
                <a:rPr lang="en-US" sz="2000" i="1" dirty="0">
                  <a:solidFill>
                    <a:schemeClr val="bg1"/>
                  </a:solidFill>
                  <a:latin typeface="TT Drugs"/>
                </a:rPr>
                <a:t>Am Surg. </a:t>
              </a:r>
              <a:r>
                <a:rPr lang="en-US" sz="2000" dirty="0">
                  <a:solidFill>
                    <a:schemeClr val="bg1"/>
                  </a:solidFill>
                  <a:latin typeface="TT Drugs"/>
                </a:rPr>
                <a:t>2020;86(8):907-915. doi:10.1177/0003134820945196</a:t>
              </a:r>
            </a:p>
            <a:p>
              <a:pPr marL="25400">
                <a:spcBef>
                  <a:spcPts val="640"/>
                </a:spcBef>
                <a:buClr>
                  <a:schemeClr val="dk1"/>
                </a:buClr>
                <a:buSzPts val="3200"/>
              </a:pPr>
              <a:r>
                <a:rPr lang="en-US" sz="2000" dirty="0">
                  <a:solidFill>
                    <a:schemeClr val="bg1"/>
                  </a:solidFill>
                  <a:latin typeface="TT Drugs"/>
                </a:rPr>
                <a:t>7. Campbell J, Theodoros D, Russell T, Gillespie N, Hartley N. Client, provider and community referrer perceptions of telehealth for the delivery of rural </a:t>
              </a:r>
              <a:r>
                <a:rPr lang="en-US" sz="2000" dirty="0" err="1">
                  <a:solidFill>
                    <a:schemeClr val="bg1"/>
                  </a:solidFill>
                  <a:latin typeface="TT Drugs"/>
                </a:rPr>
                <a:t>paediatric</a:t>
              </a:r>
              <a:r>
                <a:rPr lang="en-US" sz="2000" dirty="0">
                  <a:solidFill>
                    <a:schemeClr val="bg1"/>
                  </a:solidFill>
                  <a:latin typeface="TT Drugs"/>
                </a:rPr>
                <a:t> allied health services. </a:t>
              </a:r>
              <a:r>
                <a:rPr lang="en-US" sz="2000" i="1" dirty="0">
                  <a:solidFill>
                    <a:schemeClr val="bg1"/>
                  </a:solidFill>
                  <a:latin typeface="TT Drugs"/>
                </a:rPr>
                <a:t>Aust J Rural Health. </a:t>
              </a:r>
              <a:r>
                <a:rPr lang="en-US" sz="2000" dirty="0">
                  <a:solidFill>
                    <a:schemeClr val="bg1"/>
                  </a:solidFill>
                  <a:latin typeface="TT Drugs"/>
                </a:rPr>
                <a:t>2019;27(5):419-426. doi:10.1111/ajr.12519</a:t>
              </a:r>
            </a:p>
            <a:p>
              <a:pPr marL="25400">
                <a:spcBef>
                  <a:spcPts val="640"/>
                </a:spcBef>
                <a:buClr>
                  <a:schemeClr val="dk1"/>
                </a:buClr>
                <a:buSzPts val="3200"/>
              </a:pPr>
              <a:r>
                <a:rPr lang="en-US" sz="2000" dirty="0">
                  <a:solidFill>
                    <a:schemeClr val="bg1"/>
                  </a:solidFill>
                  <a:latin typeface="TT Drugs"/>
                </a:rPr>
                <a:t>8. </a:t>
              </a:r>
              <a:r>
                <a:rPr lang="en-US" sz="2000" dirty="0" err="1">
                  <a:solidFill>
                    <a:schemeClr val="bg1"/>
                  </a:solidFill>
                  <a:latin typeface="TT Drugs"/>
                </a:rPr>
                <a:t>Mammen</a:t>
              </a:r>
              <a:r>
                <a:rPr lang="en-US" sz="2000" dirty="0">
                  <a:solidFill>
                    <a:schemeClr val="bg1"/>
                  </a:solidFill>
                  <a:latin typeface="TT Drugs"/>
                </a:rPr>
                <a:t> JR, Elson MJ, Java JJ, et al. Patient and physician perceptions of virtual visits for Parkinson's Disease: A qualitative study. </a:t>
              </a:r>
              <a:r>
                <a:rPr lang="en-US" sz="2000" i="1" dirty="0" err="1">
                  <a:solidFill>
                    <a:schemeClr val="bg1"/>
                  </a:solidFill>
                  <a:latin typeface="TT Drugs"/>
                </a:rPr>
                <a:t>Telemed</a:t>
              </a:r>
              <a:r>
                <a:rPr lang="en-US" sz="2000" i="1" dirty="0">
                  <a:solidFill>
                    <a:schemeClr val="bg1"/>
                  </a:solidFill>
                  <a:latin typeface="TT Drugs"/>
                </a:rPr>
                <a:t> J E Health. </a:t>
              </a:r>
              <a:r>
                <a:rPr lang="en-US" sz="2000" dirty="0">
                  <a:solidFill>
                    <a:schemeClr val="bg1"/>
                  </a:solidFill>
                  <a:latin typeface="TT Drugs"/>
                </a:rPr>
                <a:t>2018;24(4):255-267. doi:10.1089/tmj.2017.0119</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530"/>
        <p:cNvGrpSpPr/>
        <p:nvPr/>
      </p:nvGrpSpPr>
      <p:grpSpPr>
        <a:xfrm>
          <a:off x="0" y="0"/>
          <a:ext cx="0" cy="0"/>
          <a:chOff x="0" y="0"/>
          <a:chExt cx="0" cy="0"/>
        </a:xfrm>
      </p:grpSpPr>
      <p:sp>
        <p:nvSpPr>
          <p:cNvPr id="533" name="Google Shape;533;p25"/>
          <p:cNvSpPr txBox="1"/>
          <p:nvPr/>
        </p:nvSpPr>
        <p:spPr>
          <a:xfrm>
            <a:off x="4724118" y="2319863"/>
            <a:ext cx="8839764" cy="2654573"/>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5600"/>
              <a:buFont typeface="Arial"/>
              <a:buNone/>
            </a:pPr>
            <a:r>
              <a:rPr lang="en-US" sz="11500" b="1" i="0" u="none" strike="noStrike" cap="none" dirty="0">
                <a:solidFill>
                  <a:srgbClr val="000000"/>
                </a:solidFill>
                <a:latin typeface="Forum"/>
                <a:ea typeface="Forum"/>
                <a:cs typeface="Forum"/>
                <a:sym typeface="Forum"/>
              </a:rPr>
              <a:t>THANK YOU!</a:t>
            </a:r>
            <a:endParaRPr lang="en-US" sz="11500" b="1" i="0" u="none" strike="noStrike" cap="none" dirty="0">
              <a:solidFill>
                <a:schemeClr val="dk1"/>
              </a:solidFill>
              <a:latin typeface="Forum"/>
              <a:ea typeface="Forum"/>
              <a:cs typeface="Forum"/>
              <a:sym typeface="Forum"/>
            </a:endParaRPr>
          </a:p>
        </p:txBody>
      </p:sp>
      <p:pic>
        <p:nvPicPr>
          <p:cNvPr id="535" name="Google Shape;535;p25"/>
          <p:cNvPicPr preferRelativeResize="0"/>
          <p:nvPr/>
        </p:nvPicPr>
        <p:blipFill rotWithShape="1">
          <a:blip r:embed="rId3">
            <a:alphaModFix/>
          </a:blip>
          <a:srcRect/>
          <a:stretch/>
        </p:blipFill>
        <p:spPr>
          <a:xfrm>
            <a:off x="9448800" y="6301724"/>
            <a:ext cx="2133600" cy="3985276"/>
          </a:xfrm>
          <a:prstGeom prst="rect">
            <a:avLst/>
          </a:prstGeom>
          <a:noFill/>
          <a:ln>
            <a:noFill/>
          </a:ln>
        </p:spPr>
      </p:pic>
      <p:pic>
        <p:nvPicPr>
          <p:cNvPr id="536" name="Google Shape;536;p25"/>
          <p:cNvPicPr preferRelativeResize="0"/>
          <p:nvPr/>
        </p:nvPicPr>
        <p:blipFill rotWithShape="1">
          <a:blip r:embed="rId4">
            <a:alphaModFix/>
          </a:blip>
          <a:srcRect/>
          <a:stretch/>
        </p:blipFill>
        <p:spPr>
          <a:xfrm rot="-254216" flipH="1">
            <a:off x="6731876" y="5842330"/>
            <a:ext cx="2583593" cy="4546199"/>
          </a:xfrm>
          <a:prstGeom prst="rect">
            <a:avLst/>
          </a:prstGeom>
          <a:noFill/>
          <a:ln>
            <a:noFill/>
          </a:ln>
        </p:spPr>
      </p:pic>
      <p:cxnSp>
        <p:nvCxnSpPr>
          <p:cNvPr id="27" name="Google Shape;366;p15">
            <a:extLst>
              <a:ext uri="{FF2B5EF4-FFF2-40B4-BE49-F238E27FC236}">
                <a16:creationId xmlns:a16="http://schemas.microsoft.com/office/drawing/2014/main" id="{AFA0CFDA-C3D1-B524-37E2-770AF53F8CA3}"/>
              </a:ext>
            </a:extLst>
          </p:cNvPr>
          <p:cNvCxnSpPr>
            <a:cxnSpLocks/>
          </p:cNvCxnSpPr>
          <p:nvPr/>
        </p:nvCxnSpPr>
        <p:spPr>
          <a:xfrm>
            <a:off x="2209934" y="4974436"/>
            <a:ext cx="13868131" cy="0"/>
          </a:xfrm>
          <a:prstGeom prst="straightConnector1">
            <a:avLst/>
          </a:prstGeom>
          <a:noFill/>
          <a:ln w="9525" cap="rnd" cmpd="sng">
            <a:solidFill>
              <a:schemeClr val="tx1"/>
            </a:solidFill>
            <a:prstDash val="solid"/>
            <a:round/>
            <a:headEnd type="none" w="sm" len="sm"/>
            <a:tailEnd type="none" w="sm" len="sm"/>
          </a:ln>
        </p:spPr>
      </p:cxnSp>
      <p:pic>
        <p:nvPicPr>
          <p:cNvPr id="28" name="Picture 3">
            <a:extLst>
              <a:ext uri="{FF2B5EF4-FFF2-40B4-BE49-F238E27FC236}">
                <a16:creationId xmlns:a16="http://schemas.microsoft.com/office/drawing/2014/main" id="{3A3B817E-0FA5-37D0-EC81-13C2ADE3E0B5}"/>
              </a:ext>
            </a:extLst>
          </p:cNvPr>
          <p:cNvPicPr>
            <a:picLocks noChangeAspect="1"/>
          </p:cNvPicPr>
          <p:nvPr/>
        </p:nvPicPr>
        <p:blipFill>
          <a:blip r:embed="rId5"/>
          <a:srcRect/>
          <a:stretch>
            <a:fillRect/>
          </a:stretch>
        </p:blipFill>
        <p:spPr>
          <a:xfrm rot="16900177">
            <a:off x="-2686500" y="4077786"/>
            <a:ext cx="8597036" cy="10234567"/>
          </a:xfrm>
          <a:prstGeom prst="rect">
            <a:avLst/>
          </a:prstGeom>
        </p:spPr>
      </p:pic>
      <p:pic>
        <p:nvPicPr>
          <p:cNvPr id="29" name="Picture 2">
            <a:extLst>
              <a:ext uri="{FF2B5EF4-FFF2-40B4-BE49-F238E27FC236}">
                <a16:creationId xmlns:a16="http://schemas.microsoft.com/office/drawing/2014/main" id="{57044C10-41D8-3C2D-DD98-E9DB75E419B3}"/>
              </a:ext>
            </a:extLst>
          </p:cNvPr>
          <p:cNvPicPr>
            <a:picLocks noChangeAspect="1"/>
          </p:cNvPicPr>
          <p:nvPr/>
        </p:nvPicPr>
        <p:blipFill>
          <a:blip r:embed="rId6"/>
          <a:srcRect/>
          <a:stretch>
            <a:fillRect/>
          </a:stretch>
        </p:blipFill>
        <p:spPr>
          <a:xfrm rot="21064345">
            <a:off x="11305187" y="-3522696"/>
            <a:ext cx="9411560" cy="91495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716505">
            <a:off x="-2238628" y="-2235792"/>
            <a:ext cx="7303770" cy="8229600"/>
          </a:xfrm>
          <a:prstGeom prst="rect">
            <a:avLst/>
          </a:prstGeom>
        </p:spPr>
      </p:pic>
      <p:pic>
        <p:nvPicPr>
          <p:cNvPr id="3" name="Picture 3"/>
          <p:cNvPicPr>
            <a:picLocks noChangeAspect="1"/>
          </p:cNvPicPr>
          <p:nvPr/>
        </p:nvPicPr>
        <p:blipFill>
          <a:blip r:embed="rId3"/>
          <a:srcRect/>
          <a:stretch>
            <a:fillRect/>
          </a:stretch>
        </p:blipFill>
        <p:spPr>
          <a:xfrm rot="-6364982">
            <a:off x="-1262337" y="4141016"/>
            <a:ext cx="8597036" cy="10234567"/>
          </a:xfrm>
          <a:prstGeom prst="rect">
            <a:avLst/>
          </a:prstGeom>
        </p:spPr>
      </p:pic>
      <p:grpSp>
        <p:nvGrpSpPr>
          <p:cNvPr id="6" name="Group 6"/>
          <p:cNvGrpSpPr/>
          <p:nvPr/>
        </p:nvGrpSpPr>
        <p:grpSpPr>
          <a:xfrm>
            <a:off x="9349233" y="2246300"/>
            <a:ext cx="7487800" cy="6810189"/>
            <a:chOff x="0" y="-239175"/>
            <a:chExt cx="9983733" cy="9080252"/>
          </a:xfrm>
        </p:grpSpPr>
        <p:sp>
          <p:nvSpPr>
            <p:cNvPr id="7" name="TextBox 7"/>
            <p:cNvSpPr txBox="1"/>
            <p:nvPr/>
          </p:nvSpPr>
          <p:spPr>
            <a:xfrm>
              <a:off x="0" y="-239175"/>
              <a:ext cx="9983733" cy="1479549"/>
            </a:xfrm>
            <a:prstGeom prst="rect">
              <a:avLst/>
            </a:prstGeom>
          </p:spPr>
          <p:txBody>
            <a:bodyPr lIns="0" tIns="0" rIns="0" bIns="0" rtlCol="0" anchor="t">
              <a:spAutoFit/>
            </a:bodyPr>
            <a:lstStyle/>
            <a:p>
              <a:pPr>
                <a:lnSpc>
                  <a:spcPts val="8640"/>
                </a:lnSpc>
              </a:pPr>
              <a:r>
                <a:rPr lang="en-US" sz="7200" dirty="0">
                  <a:solidFill>
                    <a:srgbClr val="0F2A37"/>
                  </a:solidFill>
                  <a:latin typeface="Forum"/>
                </a:rPr>
                <a:t>BACKGROUND</a:t>
              </a:r>
            </a:p>
          </p:txBody>
        </p:sp>
        <p:sp>
          <p:nvSpPr>
            <p:cNvPr id="8" name="TextBox 8"/>
            <p:cNvSpPr txBox="1"/>
            <p:nvPr/>
          </p:nvSpPr>
          <p:spPr>
            <a:xfrm>
              <a:off x="0" y="2106761"/>
              <a:ext cx="9983733" cy="2787772"/>
            </a:xfrm>
            <a:prstGeom prst="rect">
              <a:avLst/>
            </a:prstGeom>
          </p:spPr>
          <p:txBody>
            <a:bodyPr lIns="0" tIns="0" rIns="0" bIns="0" rtlCol="0" anchor="t">
              <a:spAutoFit/>
            </a:bodyPr>
            <a:lstStyle/>
            <a:p>
              <a:r>
                <a:rPr lang="en-US" sz="3600" dirty="0">
                  <a:solidFill>
                    <a:srgbClr val="0F2A37"/>
                  </a:solidFill>
                  <a:latin typeface="TT Drugs Bold"/>
                </a:rPr>
                <a:t>Decreased </a:t>
              </a:r>
              <a:r>
                <a:rPr lang="en-US" sz="3600" u="sng" dirty="0">
                  <a:solidFill>
                    <a:srgbClr val="0F2A37"/>
                  </a:solidFill>
                  <a:latin typeface="TT Drugs Bold"/>
                </a:rPr>
                <a:t>social support </a:t>
              </a:r>
              <a:r>
                <a:rPr lang="en-US" sz="3600" dirty="0">
                  <a:solidFill>
                    <a:srgbClr val="0F2A37"/>
                  </a:solidFill>
                  <a:latin typeface="TT Drugs Bold"/>
                </a:rPr>
                <a:t>and </a:t>
              </a:r>
              <a:r>
                <a:rPr lang="en-US" sz="3600" u="sng" dirty="0">
                  <a:solidFill>
                    <a:srgbClr val="0F2A37"/>
                  </a:solidFill>
                  <a:latin typeface="TT Drugs Bold"/>
                </a:rPr>
                <a:t>levels of physical activity</a:t>
              </a:r>
              <a:r>
                <a:rPr lang="en-US" sz="3600" dirty="0">
                  <a:solidFill>
                    <a:srgbClr val="0F2A37"/>
                  </a:solidFill>
                  <a:latin typeface="TT Drugs Bold"/>
                </a:rPr>
                <a:t> in people with MS</a:t>
              </a:r>
            </a:p>
            <a:p>
              <a:pPr>
                <a:lnSpc>
                  <a:spcPts val="3640"/>
                </a:lnSpc>
              </a:pPr>
              <a:endParaRPr lang="en-US" sz="2800" dirty="0">
                <a:solidFill>
                  <a:srgbClr val="0F2A37"/>
                </a:solidFill>
                <a:latin typeface="TT Drugs Bold"/>
              </a:endParaRPr>
            </a:p>
          </p:txBody>
        </p:sp>
        <p:sp>
          <p:nvSpPr>
            <p:cNvPr id="9" name="TextBox 9"/>
            <p:cNvSpPr txBox="1"/>
            <p:nvPr/>
          </p:nvSpPr>
          <p:spPr>
            <a:xfrm>
              <a:off x="0" y="5147758"/>
              <a:ext cx="9983733" cy="3693319"/>
            </a:xfrm>
            <a:prstGeom prst="rect">
              <a:avLst/>
            </a:prstGeom>
          </p:spPr>
          <p:txBody>
            <a:bodyPr lIns="0" tIns="0" rIns="0" bIns="0" rtlCol="0" anchor="t">
              <a:spAutoFit/>
            </a:bodyPr>
            <a:lstStyle/>
            <a:p>
              <a:r>
                <a:rPr lang="en-US" sz="3600" dirty="0">
                  <a:solidFill>
                    <a:srgbClr val="0F2A37"/>
                  </a:solidFill>
                  <a:latin typeface="TT Drugs"/>
                </a:rPr>
                <a:t>Barriers of exercise participation: </a:t>
              </a:r>
            </a:p>
            <a:p>
              <a:pPr marL="518160" lvl="1" indent="-259080">
                <a:buFont typeface="Arial"/>
                <a:buChar char="•"/>
              </a:pPr>
              <a:r>
                <a:rPr lang="en-US" sz="3600" dirty="0">
                  <a:solidFill>
                    <a:srgbClr val="0F2A37"/>
                  </a:solidFill>
                  <a:latin typeface="TT Drugs"/>
                </a:rPr>
                <a:t>Transportation</a:t>
              </a:r>
            </a:p>
            <a:p>
              <a:pPr marL="518160" lvl="1" indent="-259080">
                <a:buFont typeface="Arial"/>
                <a:buChar char="•"/>
              </a:pPr>
              <a:r>
                <a:rPr lang="en-US" sz="3600" dirty="0">
                  <a:solidFill>
                    <a:srgbClr val="0F2A37"/>
                  </a:solidFill>
                  <a:latin typeface="TT Drugs"/>
                </a:rPr>
                <a:t>Time</a:t>
              </a:r>
            </a:p>
            <a:p>
              <a:pPr marL="518160" lvl="1" indent="-259080">
                <a:buFont typeface="Arial"/>
                <a:buChar char="•"/>
              </a:pPr>
              <a:r>
                <a:rPr lang="en-US" sz="3600" dirty="0">
                  <a:solidFill>
                    <a:srgbClr val="0F2A37"/>
                  </a:solidFill>
                  <a:latin typeface="TT Drugs"/>
                </a:rPr>
                <a:t>Finances </a:t>
              </a:r>
            </a:p>
            <a:p>
              <a:pPr marL="518160" lvl="1" indent="-259080">
                <a:buFont typeface="Arial"/>
                <a:buChar char="•"/>
              </a:pPr>
              <a:r>
                <a:rPr lang="en-US" sz="3600" dirty="0">
                  <a:solidFill>
                    <a:srgbClr val="0F2A37"/>
                  </a:solidFill>
                  <a:latin typeface="TT Drugs"/>
                </a:rPr>
                <a:t>Access to services</a:t>
              </a:r>
            </a:p>
          </p:txBody>
        </p:sp>
      </p:grpSp>
      <p:sp>
        <p:nvSpPr>
          <p:cNvPr id="10" name="Freeform 7">
            <a:extLst>
              <a:ext uri="{FF2B5EF4-FFF2-40B4-BE49-F238E27FC236}">
                <a16:creationId xmlns:a16="http://schemas.microsoft.com/office/drawing/2014/main" id="{5B77E273-8934-2BB3-79F5-D6D7CF6A72CB}"/>
              </a:ext>
            </a:extLst>
          </p:cNvPr>
          <p:cNvSpPr/>
          <p:nvPr/>
        </p:nvSpPr>
        <p:spPr>
          <a:xfrm>
            <a:off x="1046600" y="2476500"/>
            <a:ext cx="6781800" cy="6381218"/>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085" r="-25085"/>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43691">
            <a:off x="12650583" y="5606367"/>
            <a:ext cx="6964299" cy="8229600"/>
          </a:xfrm>
          <a:prstGeom prst="rect">
            <a:avLst/>
          </a:prstGeom>
        </p:spPr>
      </p:pic>
      <p:pic>
        <p:nvPicPr>
          <p:cNvPr id="3" name="Picture 3"/>
          <p:cNvPicPr>
            <a:picLocks noChangeAspect="1"/>
          </p:cNvPicPr>
          <p:nvPr/>
        </p:nvPicPr>
        <p:blipFill>
          <a:blip r:embed="rId3"/>
          <a:srcRect/>
          <a:stretch>
            <a:fillRect/>
          </a:stretch>
        </p:blipFill>
        <p:spPr>
          <a:xfrm>
            <a:off x="-1901857" y="-2160536"/>
            <a:ext cx="6151626" cy="8229600"/>
          </a:xfrm>
          <a:prstGeom prst="rect">
            <a:avLst/>
          </a:prstGeom>
        </p:spPr>
      </p:pic>
      <p:sp>
        <p:nvSpPr>
          <p:cNvPr id="4" name="AutoShape 4"/>
          <p:cNvSpPr/>
          <p:nvPr/>
        </p:nvSpPr>
        <p:spPr>
          <a:xfrm rot="5400000">
            <a:off x="6507584" y="5309436"/>
            <a:ext cx="5308156" cy="0"/>
          </a:xfrm>
          <a:prstGeom prst="line">
            <a:avLst/>
          </a:prstGeom>
          <a:ln w="9525" cap="rnd">
            <a:solidFill>
              <a:srgbClr val="FFFFFF"/>
            </a:solidFill>
            <a:prstDash val="solid"/>
            <a:headEnd type="none" w="sm" len="sm"/>
            <a:tailEnd type="none" w="sm" len="sm"/>
          </a:ln>
        </p:spPr>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5323" y="-510998"/>
            <a:ext cx="3331150" cy="3793235"/>
          </a:xfrm>
          <a:prstGeom prst="rect">
            <a:avLst/>
          </a:prstGeom>
        </p:spPr>
      </p:pic>
      <p:grpSp>
        <p:nvGrpSpPr>
          <p:cNvPr id="6" name="Group 6"/>
          <p:cNvGrpSpPr/>
          <p:nvPr/>
        </p:nvGrpSpPr>
        <p:grpSpPr>
          <a:xfrm>
            <a:off x="5572052" y="1051020"/>
            <a:ext cx="7179219" cy="1584911"/>
            <a:chOff x="0" y="-66675"/>
            <a:chExt cx="9572293" cy="2113214"/>
          </a:xfrm>
        </p:grpSpPr>
        <p:sp>
          <p:nvSpPr>
            <p:cNvPr id="7" name="TextBox 7"/>
            <p:cNvSpPr txBox="1"/>
            <p:nvPr/>
          </p:nvSpPr>
          <p:spPr>
            <a:xfrm>
              <a:off x="1042495" y="-66675"/>
              <a:ext cx="7487302" cy="1268040"/>
            </a:xfrm>
            <a:prstGeom prst="rect">
              <a:avLst/>
            </a:prstGeom>
          </p:spPr>
          <p:txBody>
            <a:bodyPr lIns="0" tIns="0" rIns="0" bIns="0" rtlCol="0" anchor="t">
              <a:spAutoFit/>
            </a:bodyPr>
            <a:lstStyle/>
            <a:p>
              <a:pPr algn="ctr">
                <a:lnSpc>
                  <a:spcPts val="7280"/>
                </a:lnSpc>
              </a:pPr>
              <a:r>
                <a:rPr lang="en-US" sz="7200" dirty="0">
                  <a:solidFill>
                    <a:srgbClr val="FFFFFF"/>
                  </a:solidFill>
                  <a:latin typeface="Forum"/>
                </a:rPr>
                <a:t>STUDY AIMS</a:t>
              </a:r>
            </a:p>
          </p:txBody>
        </p:sp>
        <p:sp>
          <p:nvSpPr>
            <p:cNvPr id="8" name="TextBox 8"/>
            <p:cNvSpPr txBox="1"/>
            <p:nvPr/>
          </p:nvSpPr>
          <p:spPr>
            <a:xfrm>
              <a:off x="0" y="1503655"/>
              <a:ext cx="9572293" cy="542884"/>
            </a:xfrm>
            <a:prstGeom prst="rect">
              <a:avLst/>
            </a:prstGeom>
          </p:spPr>
          <p:txBody>
            <a:bodyPr lIns="0" tIns="0" rIns="0" bIns="0" rtlCol="0" anchor="t">
              <a:spAutoFit/>
            </a:bodyPr>
            <a:lstStyle/>
            <a:p>
              <a:pPr algn="ctr">
                <a:lnSpc>
                  <a:spcPts val="3640"/>
                </a:lnSpc>
              </a:pPr>
              <a:endParaRPr/>
            </a:p>
          </p:txBody>
        </p:sp>
      </p:grpSp>
      <p:grpSp>
        <p:nvGrpSpPr>
          <p:cNvPr id="9" name="Group 9"/>
          <p:cNvGrpSpPr/>
          <p:nvPr/>
        </p:nvGrpSpPr>
        <p:grpSpPr>
          <a:xfrm>
            <a:off x="10195021" y="2635931"/>
            <a:ext cx="6473013" cy="3330199"/>
            <a:chOff x="0" y="-66675"/>
            <a:chExt cx="8630684" cy="4440265"/>
          </a:xfrm>
        </p:grpSpPr>
        <p:sp>
          <p:nvSpPr>
            <p:cNvPr id="10" name="TextBox 10"/>
            <p:cNvSpPr txBox="1"/>
            <p:nvPr/>
          </p:nvSpPr>
          <p:spPr>
            <a:xfrm>
              <a:off x="545693" y="-66675"/>
              <a:ext cx="7539299" cy="1203604"/>
            </a:xfrm>
            <a:prstGeom prst="rect">
              <a:avLst/>
            </a:prstGeom>
          </p:spPr>
          <p:txBody>
            <a:bodyPr lIns="0" tIns="0" rIns="0" bIns="0" rtlCol="0" anchor="t">
              <a:spAutoFit/>
            </a:bodyPr>
            <a:lstStyle/>
            <a:p>
              <a:pPr algn="ctr">
                <a:lnSpc>
                  <a:spcPts val="7280"/>
                </a:lnSpc>
              </a:pPr>
              <a:endParaRPr/>
            </a:p>
          </p:txBody>
        </p:sp>
        <p:sp>
          <p:nvSpPr>
            <p:cNvPr id="11" name="TextBox 11"/>
            <p:cNvSpPr txBox="1"/>
            <p:nvPr/>
          </p:nvSpPr>
          <p:spPr>
            <a:xfrm>
              <a:off x="0" y="1501009"/>
              <a:ext cx="8630684" cy="2872581"/>
            </a:xfrm>
            <a:prstGeom prst="rect">
              <a:avLst/>
            </a:prstGeom>
          </p:spPr>
          <p:txBody>
            <a:bodyPr lIns="0" tIns="0" rIns="0" bIns="0" rtlCol="0" anchor="t">
              <a:spAutoFit/>
            </a:bodyPr>
            <a:lstStyle/>
            <a:p>
              <a:pPr algn="ctr">
                <a:lnSpc>
                  <a:spcPts val="4160"/>
                </a:lnSpc>
              </a:pPr>
              <a:r>
                <a:rPr lang="en-US" sz="4000" dirty="0">
                  <a:solidFill>
                    <a:srgbClr val="FFFFFF"/>
                  </a:solidFill>
                  <a:latin typeface="TT Drugs"/>
                </a:rPr>
                <a:t>(2) To identify </a:t>
              </a:r>
              <a:r>
                <a:rPr lang="en-US" sz="4000" u="sng" dirty="0">
                  <a:solidFill>
                    <a:srgbClr val="FFFFFF"/>
                  </a:solidFill>
                  <a:latin typeface="TT Drugs"/>
                </a:rPr>
                <a:t>participant and provider perceptions </a:t>
              </a:r>
              <a:r>
                <a:rPr lang="en-US" sz="4000" dirty="0">
                  <a:solidFill>
                    <a:srgbClr val="FFFFFF"/>
                  </a:solidFill>
                  <a:latin typeface="TT Drugs"/>
                </a:rPr>
                <a:t>of the telewellness exercise program </a:t>
              </a:r>
              <a:endParaRPr lang="en-US" sz="3200" dirty="0">
                <a:solidFill>
                  <a:srgbClr val="FFFFFF"/>
                </a:solidFill>
                <a:latin typeface="TT Drugs"/>
              </a:endParaRPr>
            </a:p>
          </p:txBody>
        </p:sp>
      </p:grpSp>
      <p:grpSp>
        <p:nvGrpSpPr>
          <p:cNvPr id="13" name="Group 9">
            <a:extLst>
              <a:ext uri="{FF2B5EF4-FFF2-40B4-BE49-F238E27FC236}">
                <a16:creationId xmlns:a16="http://schemas.microsoft.com/office/drawing/2014/main" id="{E25D3C0A-7946-284C-BD2D-F654A9C7A549}"/>
              </a:ext>
            </a:extLst>
          </p:cNvPr>
          <p:cNvGrpSpPr/>
          <p:nvPr/>
        </p:nvGrpSpPr>
        <p:grpSpPr>
          <a:xfrm>
            <a:off x="1619966" y="2635931"/>
            <a:ext cx="6473013" cy="4407417"/>
            <a:chOff x="0" y="-66675"/>
            <a:chExt cx="8630684" cy="5876555"/>
          </a:xfrm>
        </p:grpSpPr>
        <p:sp>
          <p:nvSpPr>
            <p:cNvPr id="14" name="TextBox 10">
              <a:extLst>
                <a:ext uri="{FF2B5EF4-FFF2-40B4-BE49-F238E27FC236}">
                  <a16:creationId xmlns:a16="http://schemas.microsoft.com/office/drawing/2014/main" id="{04077BD1-471E-F64B-8D57-F52EE9AF0ABD}"/>
                </a:ext>
              </a:extLst>
            </p:cNvPr>
            <p:cNvSpPr txBox="1"/>
            <p:nvPr/>
          </p:nvSpPr>
          <p:spPr>
            <a:xfrm>
              <a:off x="545693" y="-66675"/>
              <a:ext cx="7539299" cy="1203604"/>
            </a:xfrm>
            <a:prstGeom prst="rect">
              <a:avLst/>
            </a:prstGeom>
          </p:spPr>
          <p:txBody>
            <a:bodyPr lIns="0" tIns="0" rIns="0" bIns="0" rtlCol="0" anchor="t">
              <a:spAutoFit/>
            </a:bodyPr>
            <a:lstStyle/>
            <a:p>
              <a:pPr algn="ctr">
                <a:lnSpc>
                  <a:spcPts val="7280"/>
                </a:lnSpc>
              </a:pPr>
              <a:endParaRPr/>
            </a:p>
          </p:txBody>
        </p:sp>
        <p:sp>
          <p:nvSpPr>
            <p:cNvPr id="15" name="TextBox 11">
              <a:extLst>
                <a:ext uri="{FF2B5EF4-FFF2-40B4-BE49-F238E27FC236}">
                  <a16:creationId xmlns:a16="http://schemas.microsoft.com/office/drawing/2014/main" id="{5EE69A4D-6606-804C-B009-75CEC3E791C7}"/>
                </a:ext>
              </a:extLst>
            </p:cNvPr>
            <p:cNvSpPr txBox="1"/>
            <p:nvPr/>
          </p:nvSpPr>
          <p:spPr>
            <a:xfrm>
              <a:off x="0" y="1501009"/>
              <a:ext cx="8630684" cy="4308871"/>
            </a:xfrm>
            <a:prstGeom prst="rect">
              <a:avLst/>
            </a:prstGeom>
          </p:spPr>
          <p:txBody>
            <a:bodyPr lIns="0" tIns="0" rIns="0" bIns="0" rtlCol="0" anchor="t">
              <a:spAutoFit/>
            </a:bodyPr>
            <a:lstStyle/>
            <a:p>
              <a:pPr marL="514350" indent="-514350" algn="ctr">
                <a:lnSpc>
                  <a:spcPts val="4160"/>
                </a:lnSpc>
                <a:buAutoNum type="arabicParenBoth"/>
              </a:pPr>
              <a:r>
                <a:rPr lang="en-US" sz="4000" dirty="0">
                  <a:solidFill>
                    <a:srgbClr val="FFFFFF"/>
                  </a:solidFill>
                  <a:latin typeface="TT Drugs"/>
                </a:rPr>
                <a:t>To investigate the </a:t>
              </a:r>
              <a:r>
                <a:rPr lang="en-US" sz="4000" u="sng" dirty="0">
                  <a:solidFill>
                    <a:srgbClr val="FFFFFF"/>
                  </a:solidFill>
                  <a:latin typeface="TT Drugs"/>
                </a:rPr>
                <a:t>feasibility, safety, and initial outcomes</a:t>
              </a:r>
              <a:r>
                <a:rPr lang="en-US" sz="4000" dirty="0">
                  <a:solidFill>
                    <a:srgbClr val="FFFFFF"/>
                  </a:solidFill>
                  <a:latin typeface="TT Drugs"/>
                </a:rPr>
                <a:t> of a 13-week group telewellness exercise program in individuals with MS</a:t>
              </a:r>
              <a:endParaRPr lang="en-US" sz="4000" dirty="0">
                <a:solidFill>
                  <a:srgbClr val="FFFFFF"/>
                </a:solidFill>
                <a:latin typeface="TT Drugs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AutoShape 2"/>
          <p:cNvSpPr/>
          <p:nvPr/>
        </p:nvSpPr>
        <p:spPr>
          <a:xfrm>
            <a:off x="6029858" y="6210300"/>
            <a:ext cx="11724742" cy="0"/>
          </a:xfrm>
          <a:prstGeom prst="line">
            <a:avLst/>
          </a:prstGeom>
          <a:ln w="9525" cap="rnd">
            <a:solidFill>
              <a:srgbClr val="FFFFFF"/>
            </a:solidFill>
            <a:prstDash val="solid"/>
            <a:headEnd type="none" w="sm" len="sm"/>
            <a:tailEnd type="none" w="sm" len="sm"/>
          </a:ln>
        </p:spPr>
      </p:sp>
      <p:grpSp>
        <p:nvGrpSpPr>
          <p:cNvPr id="4" name="Group 4"/>
          <p:cNvGrpSpPr>
            <a:grpSpLocks noChangeAspect="1"/>
          </p:cNvGrpSpPr>
          <p:nvPr/>
        </p:nvGrpSpPr>
        <p:grpSpPr>
          <a:xfrm>
            <a:off x="8839200" y="-2177469"/>
            <a:ext cx="11525888" cy="4981968"/>
            <a:chOff x="0" y="0"/>
            <a:chExt cx="12407900" cy="5363210"/>
          </a:xfrm>
        </p:grpSpPr>
        <p:sp>
          <p:nvSpPr>
            <p:cNvPr id="5" name="Freeform 5"/>
            <p:cNvSpPr/>
            <p:nvPr/>
          </p:nvSpPr>
          <p:spPr>
            <a:xfrm>
              <a:off x="-1188720" y="-1299210"/>
              <a:ext cx="14579600" cy="7821930"/>
            </a:xfrm>
            <a:custGeom>
              <a:avLst/>
              <a:gdLst/>
              <a:ahLst/>
              <a:cxnLst/>
              <a:rect l="l" t="t" r="r" b="b"/>
              <a:pathLst>
                <a:path w="14579600" h="7821930">
                  <a:moveTo>
                    <a:pt x="1446530" y="2216150"/>
                  </a:moveTo>
                  <a:cubicBezTo>
                    <a:pt x="2578100" y="0"/>
                    <a:pt x="6996430" y="2960370"/>
                    <a:pt x="8751570" y="1879600"/>
                  </a:cubicBezTo>
                  <a:cubicBezTo>
                    <a:pt x="11271250" y="328930"/>
                    <a:pt x="14579600" y="2044700"/>
                    <a:pt x="13321030" y="5191760"/>
                  </a:cubicBezTo>
                  <a:cubicBezTo>
                    <a:pt x="12679680" y="6795770"/>
                    <a:pt x="9763759" y="5523230"/>
                    <a:pt x="8426450" y="6164580"/>
                  </a:cubicBezTo>
                  <a:cubicBezTo>
                    <a:pt x="4964430" y="7821930"/>
                    <a:pt x="0" y="5048250"/>
                    <a:pt x="1446531" y="2216150"/>
                  </a:cubicBezTo>
                  <a:close/>
                </a:path>
              </a:pathLst>
            </a:custGeom>
            <a:blipFill>
              <a:blip r:embed="rId2"/>
              <a:stretch>
                <a:fillRect t="-27220" b="-27220"/>
              </a:stretch>
            </a:blipFill>
          </p:spPr>
        </p:sp>
      </p:grpSp>
      <p:grpSp>
        <p:nvGrpSpPr>
          <p:cNvPr id="6" name="Group 6"/>
          <p:cNvGrpSpPr>
            <a:grpSpLocks noChangeAspect="1"/>
          </p:cNvGrpSpPr>
          <p:nvPr/>
        </p:nvGrpSpPr>
        <p:grpSpPr>
          <a:xfrm>
            <a:off x="-3513876" y="4136424"/>
            <a:ext cx="7027751" cy="686508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25" r="-23225"/>
              </a:stretch>
            </a:blipFill>
          </p:spPr>
        </p:sp>
      </p:grpSp>
      <p:grpSp>
        <p:nvGrpSpPr>
          <p:cNvPr id="8" name="Group 8"/>
          <p:cNvGrpSpPr/>
          <p:nvPr/>
        </p:nvGrpSpPr>
        <p:grpSpPr>
          <a:xfrm>
            <a:off x="1028700" y="1028700"/>
            <a:ext cx="8402807" cy="2026954"/>
            <a:chOff x="0" y="0"/>
            <a:chExt cx="11203743" cy="2702605"/>
          </a:xfrm>
        </p:grpSpPr>
        <p:sp>
          <p:nvSpPr>
            <p:cNvPr id="9" name="TextBox 9"/>
            <p:cNvSpPr txBox="1"/>
            <p:nvPr/>
          </p:nvSpPr>
          <p:spPr>
            <a:xfrm>
              <a:off x="0" y="-9525"/>
              <a:ext cx="11203743" cy="1952589"/>
            </a:xfrm>
            <a:prstGeom prst="rect">
              <a:avLst/>
            </a:prstGeom>
          </p:spPr>
          <p:txBody>
            <a:bodyPr lIns="0" tIns="0" rIns="0" bIns="0" rtlCol="0" anchor="t">
              <a:spAutoFit/>
            </a:bodyPr>
            <a:lstStyle/>
            <a:p>
              <a:pPr>
                <a:lnSpc>
                  <a:spcPts val="11519"/>
                </a:lnSpc>
              </a:pPr>
              <a:r>
                <a:rPr lang="en-US" sz="9599">
                  <a:solidFill>
                    <a:srgbClr val="FFFFFF"/>
                  </a:solidFill>
                  <a:latin typeface="Forum"/>
                </a:rPr>
                <a:t>METHODS</a:t>
              </a:r>
            </a:p>
          </p:txBody>
        </p:sp>
        <p:sp>
          <p:nvSpPr>
            <p:cNvPr id="10" name="TextBox 10"/>
            <p:cNvSpPr txBox="1"/>
            <p:nvPr/>
          </p:nvSpPr>
          <p:spPr>
            <a:xfrm>
              <a:off x="0" y="2111880"/>
              <a:ext cx="11203743" cy="590725"/>
            </a:xfrm>
            <a:prstGeom prst="rect">
              <a:avLst/>
            </a:prstGeom>
          </p:spPr>
          <p:txBody>
            <a:bodyPr lIns="0" tIns="0" rIns="0" bIns="0" rtlCol="0" anchor="t">
              <a:spAutoFit/>
            </a:bodyPr>
            <a:lstStyle/>
            <a:p>
              <a:pPr>
                <a:lnSpc>
                  <a:spcPts val="3640"/>
                </a:lnSpc>
              </a:pPr>
              <a:endParaRPr/>
            </a:p>
          </p:txBody>
        </p:sp>
      </p:grpSp>
      <p:grpSp>
        <p:nvGrpSpPr>
          <p:cNvPr id="11" name="Group 11"/>
          <p:cNvGrpSpPr/>
          <p:nvPr/>
        </p:nvGrpSpPr>
        <p:grpSpPr>
          <a:xfrm>
            <a:off x="4419600" y="3934805"/>
            <a:ext cx="13480135" cy="1813830"/>
            <a:chOff x="0" y="-69596"/>
            <a:chExt cx="10995613" cy="2418439"/>
          </a:xfrm>
        </p:grpSpPr>
        <p:sp>
          <p:nvSpPr>
            <p:cNvPr id="12" name="TextBox 12"/>
            <p:cNvSpPr txBox="1"/>
            <p:nvPr/>
          </p:nvSpPr>
          <p:spPr>
            <a:xfrm>
              <a:off x="0" y="199229"/>
              <a:ext cx="681633" cy="749268"/>
            </a:xfrm>
            <a:prstGeom prst="rect">
              <a:avLst/>
            </a:prstGeom>
          </p:spPr>
          <p:txBody>
            <a:bodyPr wrap="square" lIns="0" tIns="0" rIns="0" bIns="0" rtlCol="0" anchor="t">
              <a:spAutoFit/>
            </a:bodyPr>
            <a:lstStyle/>
            <a:p>
              <a:pPr>
                <a:lnSpc>
                  <a:spcPts val="4549"/>
                </a:lnSpc>
              </a:pPr>
              <a:r>
                <a:rPr lang="en-US" sz="3499" dirty="0">
                  <a:solidFill>
                    <a:srgbClr val="FFFFFF"/>
                  </a:solidFill>
                  <a:latin typeface="TT Drugs Bold"/>
                </a:rPr>
                <a:t>01</a:t>
              </a:r>
            </a:p>
          </p:txBody>
        </p:sp>
        <p:sp>
          <p:nvSpPr>
            <p:cNvPr id="13" name="TextBox 13"/>
            <p:cNvSpPr txBox="1"/>
            <p:nvPr/>
          </p:nvSpPr>
          <p:spPr>
            <a:xfrm>
              <a:off x="1313472" y="-69596"/>
              <a:ext cx="9682141" cy="2418439"/>
            </a:xfrm>
            <a:prstGeom prst="rect">
              <a:avLst/>
            </a:prstGeom>
          </p:spPr>
          <p:txBody>
            <a:bodyPr wrap="square" lIns="0" tIns="0" rIns="0" bIns="0" rtlCol="0" anchor="t">
              <a:spAutoFit/>
            </a:bodyPr>
            <a:lstStyle/>
            <a:p>
              <a:pPr>
                <a:lnSpc>
                  <a:spcPts val="3640"/>
                </a:lnSpc>
              </a:pPr>
              <a:r>
                <a:rPr lang="en-US" sz="2800" dirty="0">
                  <a:solidFill>
                    <a:srgbClr val="FFFFFF"/>
                  </a:solidFill>
                  <a:latin typeface="TT Drugs"/>
                </a:rPr>
                <a:t>Seventeen Individuals with MS </a:t>
              </a:r>
            </a:p>
            <a:p>
              <a:pPr marL="914400" lvl="1" indent="-457200">
                <a:lnSpc>
                  <a:spcPts val="3640"/>
                </a:lnSpc>
                <a:buFont typeface="Arial" panose="020B0604020202020204" pitchFamily="34" charset="0"/>
                <a:buChar char="•"/>
              </a:pPr>
              <a:r>
                <a:rPr lang="en-US" sz="2800" dirty="0">
                  <a:solidFill>
                    <a:srgbClr val="FFFFFF"/>
                  </a:solidFill>
                  <a:latin typeface="TT Drugs"/>
                </a:rPr>
                <a:t>Mean [SD] age= 53.5 [12.3]</a:t>
              </a:r>
            </a:p>
            <a:p>
              <a:pPr marL="914400" lvl="1" indent="-457200">
                <a:lnSpc>
                  <a:spcPts val="3640"/>
                </a:lnSpc>
                <a:buFont typeface="Arial" panose="020B0604020202020204" pitchFamily="34" charset="0"/>
                <a:buChar char="•"/>
              </a:pPr>
              <a:r>
                <a:rPr lang="en-US" sz="2800" dirty="0">
                  <a:solidFill>
                    <a:srgbClr val="FFFFFF"/>
                  </a:solidFill>
                  <a:latin typeface="TT Drugs"/>
                </a:rPr>
                <a:t>BMI= 28.2 [7.1]</a:t>
              </a:r>
            </a:p>
            <a:p>
              <a:pPr marL="914400" lvl="1" indent="-457200">
                <a:lnSpc>
                  <a:spcPts val="3640"/>
                </a:lnSpc>
                <a:buFont typeface="Arial" panose="020B0604020202020204" pitchFamily="34" charset="0"/>
                <a:buChar char="•"/>
              </a:pPr>
              <a:r>
                <a:rPr lang="en-US" sz="2800" dirty="0">
                  <a:solidFill>
                    <a:srgbClr val="FFFFFF"/>
                  </a:solidFill>
                  <a:latin typeface="TT Drugs"/>
                </a:rPr>
                <a:t>Disease severity = 29.7% reported severe or very severe state</a:t>
              </a:r>
            </a:p>
          </p:txBody>
        </p:sp>
      </p:grpSp>
      <p:grpSp>
        <p:nvGrpSpPr>
          <p:cNvPr id="14" name="Group 14"/>
          <p:cNvGrpSpPr/>
          <p:nvPr/>
        </p:nvGrpSpPr>
        <p:grpSpPr>
          <a:xfrm>
            <a:off x="4419600" y="6612121"/>
            <a:ext cx="12268200" cy="1352165"/>
            <a:chOff x="0" y="-28575"/>
            <a:chExt cx="11144969" cy="1802885"/>
          </a:xfrm>
        </p:grpSpPr>
        <p:sp>
          <p:nvSpPr>
            <p:cNvPr id="15" name="TextBox 15"/>
            <p:cNvSpPr txBox="1"/>
            <p:nvPr/>
          </p:nvSpPr>
          <p:spPr>
            <a:xfrm>
              <a:off x="0" y="193937"/>
              <a:ext cx="800199" cy="749267"/>
            </a:xfrm>
            <a:prstGeom prst="rect">
              <a:avLst/>
            </a:prstGeom>
          </p:spPr>
          <p:txBody>
            <a:bodyPr lIns="0" tIns="0" rIns="0" bIns="0" rtlCol="0" anchor="t">
              <a:spAutoFit/>
            </a:bodyPr>
            <a:lstStyle/>
            <a:p>
              <a:pPr>
                <a:lnSpc>
                  <a:spcPts val="4549"/>
                </a:lnSpc>
              </a:pPr>
              <a:r>
                <a:rPr lang="en-US" sz="3499" dirty="0">
                  <a:solidFill>
                    <a:srgbClr val="FFFFFF"/>
                  </a:solidFill>
                  <a:latin typeface="TT Drugs Bold"/>
                </a:rPr>
                <a:t>02</a:t>
              </a:r>
            </a:p>
          </p:txBody>
        </p:sp>
        <p:sp>
          <p:nvSpPr>
            <p:cNvPr id="16" name="TextBox 16"/>
            <p:cNvSpPr txBox="1"/>
            <p:nvPr/>
          </p:nvSpPr>
          <p:spPr>
            <a:xfrm>
              <a:off x="1462829" y="-28575"/>
              <a:ext cx="9682140" cy="1802885"/>
            </a:xfrm>
            <a:prstGeom prst="rect">
              <a:avLst/>
            </a:prstGeom>
          </p:spPr>
          <p:txBody>
            <a:bodyPr lIns="0" tIns="0" rIns="0" bIns="0" rtlCol="0" anchor="t">
              <a:spAutoFit/>
            </a:bodyPr>
            <a:lstStyle/>
            <a:p>
              <a:pPr>
                <a:lnSpc>
                  <a:spcPts val="3640"/>
                </a:lnSpc>
              </a:pPr>
              <a:r>
                <a:rPr lang="en-US" sz="2800" dirty="0">
                  <a:solidFill>
                    <a:srgbClr val="FFFFFF"/>
                  </a:solidFill>
                  <a:latin typeface="TT Drugs"/>
                </a:rPr>
                <a:t>Thirteen-week group telewellness exercise  program</a:t>
              </a:r>
            </a:p>
            <a:p>
              <a:pPr marL="914400" lvl="1" indent="-457200">
                <a:lnSpc>
                  <a:spcPts val="3640"/>
                </a:lnSpc>
                <a:buFont typeface="Arial" panose="020B0604020202020204" pitchFamily="34" charset="0"/>
                <a:buChar char="•"/>
              </a:pPr>
              <a:r>
                <a:rPr lang="en-US" sz="2800" dirty="0">
                  <a:solidFill>
                    <a:srgbClr val="FFFFFF"/>
                  </a:solidFill>
                  <a:latin typeface="TT Drugs"/>
                </a:rPr>
                <a:t>Aerobic, resistance, balance, and flexibility </a:t>
              </a:r>
            </a:p>
            <a:p>
              <a:pPr marL="914400" lvl="1" indent="-457200">
                <a:lnSpc>
                  <a:spcPts val="3640"/>
                </a:lnSpc>
                <a:buFont typeface="Arial" panose="020B0604020202020204" pitchFamily="34" charset="0"/>
                <a:buChar char="•"/>
              </a:pPr>
              <a:r>
                <a:rPr lang="en-US" sz="2800" dirty="0">
                  <a:solidFill>
                    <a:srgbClr val="FFFFFF"/>
                  </a:solidFill>
                  <a:latin typeface="TT Drugs"/>
                </a:rPr>
                <a:t>Low, medium, and high-level function groups </a:t>
              </a:r>
            </a:p>
          </p:txBody>
        </p:sp>
      </p:grpSp>
      <p:grpSp>
        <p:nvGrpSpPr>
          <p:cNvPr id="17" name="Group 17"/>
          <p:cNvGrpSpPr/>
          <p:nvPr/>
        </p:nvGrpSpPr>
        <p:grpSpPr>
          <a:xfrm>
            <a:off x="4419600" y="8914436"/>
            <a:ext cx="12764688" cy="912176"/>
            <a:chOff x="0" y="491664"/>
            <a:chExt cx="11079858" cy="1216235"/>
          </a:xfrm>
        </p:grpSpPr>
        <p:sp>
          <p:nvSpPr>
            <p:cNvPr id="18" name="TextBox 18"/>
            <p:cNvSpPr txBox="1"/>
            <p:nvPr/>
          </p:nvSpPr>
          <p:spPr>
            <a:xfrm>
              <a:off x="0" y="491664"/>
              <a:ext cx="797223" cy="749267"/>
            </a:xfrm>
            <a:prstGeom prst="rect">
              <a:avLst/>
            </a:prstGeom>
          </p:spPr>
          <p:txBody>
            <a:bodyPr lIns="0" tIns="0" rIns="0" bIns="0" rtlCol="0" anchor="t">
              <a:spAutoFit/>
            </a:bodyPr>
            <a:lstStyle/>
            <a:p>
              <a:pPr>
                <a:lnSpc>
                  <a:spcPts val="4549"/>
                </a:lnSpc>
              </a:pPr>
              <a:r>
                <a:rPr lang="en-US" sz="3499" dirty="0">
                  <a:solidFill>
                    <a:srgbClr val="FFFFFF"/>
                  </a:solidFill>
                  <a:latin typeface="TT Drugs Bold"/>
                </a:rPr>
                <a:t>03</a:t>
              </a:r>
            </a:p>
          </p:txBody>
        </p:sp>
        <p:sp>
          <p:nvSpPr>
            <p:cNvPr id="19" name="TextBox 19"/>
            <p:cNvSpPr txBox="1"/>
            <p:nvPr/>
          </p:nvSpPr>
          <p:spPr>
            <a:xfrm>
              <a:off x="1397718" y="520565"/>
              <a:ext cx="9682140" cy="1187334"/>
            </a:xfrm>
            <a:prstGeom prst="rect">
              <a:avLst/>
            </a:prstGeom>
          </p:spPr>
          <p:txBody>
            <a:bodyPr lIns="0" tIns="0" rIns="0" bIns="0" rtlCol="0" anchor="t">
              <a:spAutoFit/>
            </a:bodyPr>
            <a:lstStyle/>
            <a:p>
              <a:pPr>
                <a:lnSpc>
                  <a:spcPts val="3640"/>
                </a:lnSpc>
              </a:pPr>
              <a:r>
                <a:rPr lang="en-US" sz="2800" dirty="0">
                  <a:solidFill>
                    <a:srgbClr val="FFFFFF"/>
                  </a:solidFill>
                  <a:latin typeface="TT Drugs"/>
                </a:rPr>
                <a:t>Pre- and post-training functional status questionnaires and semi-structured interviews </a:t>
              </a:r>
            </a:p>
          </p:txBody>
        </p:sp>
      </p:grpSp>
      <p:sp>
        <p:nvSpPr>
          <p:cNvPr id="20" name="AutoShape 2">
            <a:extLst>
              <a:ext uri="{FF2B5EF4-FFF2-40B4-BE49-F238E27FC236}">
                <a16:creationId xmlns:a16="http://schemas.microsoft.com/office/drawing/2014/main" id="{DDA03750-C1E3-9C63-2C43-3FDCE8A2A963}"/>
              </a:ext>
            </a:extLst>
          </p:cNvPr>
          <p:cNvSpPr/>
          <p:nvPr/>
        </p:nvSpPr>
        <p:spPr>
          <a:xfrm>
            <a:off x="6029858" y="8420100"/>
            <a:ext cx="11724742" cy="0"/>
          </a:xfrm>
          <a:prstGeom prst="line">
            <a:avLst/>
          </a:prstGeom>
          <a:ln w="9525" cap="rnd">
            <a:solidFill>
              <a:srgbClr val="FFFFFF"/>
            </a:solidFill>
            <a:prstDash val="solid"/>
            <a:headEnd type="none" w="sm"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8100000">
            <a:off x="-1401240" y="5766256"/>
            <a:ext cx="7804324" cy="8225902"/>
          </a:xfrm>
          <a:prstGeom prst="rect">
            <a:avLst/>
          </a:prstGeom>
        </p:spPr>
      </p:pic>
      <p:sp>
        <p:nvSpPr>
          <p:cNvPr id="3" name="AutoShape 3"/>
          <p:cNvSpPr/>
          <p:nvPr/>
        </p:nvSpPr>
        <p:spPr>
          <a:xfrm rot="5400000">
            <a:off x="-503282" y="5293513"/>
            <a:ext cx="2987764" cy="0"/>
          </a:xfrm>
          <a:prstGeom prst="line">
            <a:avLst/>
          </a:prstGeom>
          <a:ln w="9525" cap="rnd">
            <a:solidFill>
              <a:srgbClr val="0F2A37"/>
            </a:solidFill>
            <a:prstDash val="solid"/>
            <a:headEnd type="none" w="sm" len="sm"/>
            <a:tailEnd type="none" w="sm" len="sm"/>
          </a:ln>
        </p:spPr>
      </p:sp>
      <p:pic>
        <p:nvPicPr>
          <p:cNvPr id="4" name="Picture 4"/>
          <p:cNvPicPr>
            <a:picLocks noChangeAspect="1"/>
          </p:cNvPicPr>
          <p:nvPr/>
        </p:nvPicPr>
        <p:blipFill>
          <a:blip r:embed="rId4"/>
          <a:srcRect/>
          <a:stretch>
            <a:fillRect/>
          </a:stretch>
        </p:blipFill>
        <p:spPr>
          <a:xfrm rot="-7914474">
            <a:off x="12673558" y="-1578879"/>
            <a:ext cx="7518607" cy="4680333"/>
          </a:xfrm>
          <a:prstGeom prst="rect">
            <a:avLst/>
          </a:prstGeom>
        </p:spPr>
      </p:pic>
      <p:grpSp>
        <p:nvGrpSpPr>
          <p:cNvPr id="5" name="Group 5"/>
          <p:cNvGrpSpPr/>
          <p:nvPr/>
        </p:nvGrpSpPr>
        <p:grpSpPr>
          <a:xfrm>
            <a:off x="990600" y="761287"/>
            <a:ext cx="12719514" cy="2174849"/>
            <a:chOff x="0" y="0"/>
            <a:chExt cx="16959352" cy="2899798"/>
          </a:xfrm>
        </p:grpSpPr>
        <p:sp>
          <p:nvSpPr>
            <p:cNvPr id="6" name="TextBox 6"/>
            <p:cNvSpPr txBox="1"/>
            <p:nvPr/>
          </p:nvSpPr>
          <p:spPr>
            <a:xfrm>
              <a:off x="0" y="-9525"/>
              <a:ext cx="16959352" cy="1952589"/>
            </a:xfrm>
            <a:prstGeom prst="rect">
              <a:avLst/>
            </a:prstGeom>
          </p:spPr>
          <p:txBody>
            <a:bodyPr lIns="0" tIns="0" rIns="0" bIns="0" rtlCol="0" anchor="t">
              <a:spAutoFit/>
            </a:bodyPr>
            <a:lstStyle/>
            <a:p>
              <a:pPr marL="15875" indent="-15875">
                <a:lnSpc>
                  <a:spcPts val="11519"/>
                </a:lnSpc>
                <a:tabLst>
                  <a:tab pos="1820863" algn="l"/>
                  <a:tab pos="2789238" algn="l"/>
                </a:tabLst>
              </a:pPr>
              <a:r>
                <a:rPr lang="en-US" sz="9599" dirty="0">
                  <a:solidFill>
                    <a:srgbClr val="0F2A37"/>
                  </a:solidFill>
                  <a:latin typeface="Forum"/>
                </a:rPr>
                <a:t>ASSESSMENT METHODS</a:t>
              </a:r>
            </a:p>
          </p:txBody>
        </p:sp>
        <p:sp>
          <p:nvSpPr>
            <p:cNvPr id="7" name="TextBox 7"/>
            <p:cNvSpPr txBox="1"/>
            <p:nvPr/>
          </p:nvSpPr>
          <p:spPr>
            <a:xfrm>
              <a:off x="0" y="2158965"/>
              <a:ext cx="12329965" cy="740833"/>
            </a:xfrm>
            <a:prstGeom prst="rect">
              <a:avLst/>
            </a:prstGeom>
          </p:spPr>
          <p:txBody>
            <a:bodyPr lIns="0" tIns="0" rIns="0" bIns="0" rtlCol="0" anchor="t">
              <a:spAutoFit/>
            </a:bodyPr>
            <a:lstStyle/>
            <a:p>
              <a:pPr>
                <a:lnSpc>
                  <a:spcPts val="4549"/>
                </a:lnSpc>
              </a:pPr>
              <a:endParaRPr/>
            </a:p>
          </p:txBody>
        </p:sp>
      </p:grpSp>
      <p:grpSp>
        <p:nvGrpSpPr>
          <p:cNvPr id="11" name="Group 11"/>
          <p:cNvGrpSpPr/>
          <p:nvPr/>
        </p:nvGrpSpPr>
        <p:grpSpPr>
          <a:xfrm>
            <a:off x="14949694" y="4010074"/>
            <a:ext cx="2891872" cy="2007068"/>
            <a:chOff x="-7943" y="-22060"/>
            <a:chExt cx="2451945" cy="2676090"/>
          </a:xfrm>
        </p:grpSpPr>
        <p:sp>
          <p:nvSpPr>
            <p:cNvPr id="12" name="TextBox 12"/>
            <p:cNvSpPr txBox="1"/>
            <p:nvPr/>
          </p:nvSpPr>
          <p:spPr>
            <a:xfrm>
              <a:off x="-7943" y="1669145"/>
              <a:ext cx="2444003" cy="984885"/>
            </a:xfrm>
            <a:prstGeom prst="rect">
              <a:avLst/>
            </a:prstGeom>
          </p:spPr>
          <p:txBody>
            <a:bodyPr lIns="0" tIns="0" rIns="0" bIns="0" rtlCol="0" anchor="t">
              <a:spAutoFit/>
            </a:bodyPr>
            <a:lstStyle/>
            <a:p>
              <a:pPr>
                <a:lnSpc>
                  <a:spcPts val="2600"/>
                </a:lnSpc>
              </a:pPr>
              <a:r>
                <a:rPr lang="en-US" sz="2400" dirty="0">
                  <a:solidFill>
                    <a:srgbClr val="0F2A37"/>
                  </a:solidFill>
                  <a:latin typeface="TT Drugs"/>
                </a:rPr>
                <a:t>Thematic analysis</a:t>
              </a:r>
            </a:p>
            <a:p>
              <a:pPr>
                <a:lnSpc>
                  <a:spcPts val="3640"/>
                </a:lnSpc>
              </a:pPr>
              <a:endParaRPr lang="en-US" sz="2000" dirty="0">
                <a:solidFill>
                  <a:srgbClr val="0F2A37"/>
                </a:solidFill>
                <a:latin typeface="TT Drugs"/>
              </a:endParaRPr>
            </a:p>
          </p:txBody>
        </p:sp>
        <p:sp>
          <p:nvSpPr>
            <p:cNvPr id="13" name="TextBox 13"/>
            <p:cNvSpPr txBox="1"/>
            <p:nvPr/>
          </p:nvSpPr>
          <p:spPr>
            <a:xfrm>
              <a:off x="-1" y="-22060"/>
              <a:ext cx="2444003" cy="1313180"/>
            </a:xfrm>
            <a:prstGeom prst="rect">
              <a:avLst/>
            </a:prstGeom>
          </p:spPr>
          <p:txBody>
            <a:bodyPr lIns="0" tIns="0" rIns="0" bIns="0" rtlCol="0" anchor="t">
              <a:spAutoFit/>
            </a:bodyPr>
            <a:lstStyle/>
            <a:p>
              <a:r>
                <a:rPr lang="en-US" sz="3200" dirty="0">
                  <a:solidFill>
                    <a:srgbClr val="0F2A37"/>
                  </a:solidFill>
                  <a:latin typeface="TT Drugs Bold"/>
                </a:rPr>
                <a:t>Provider perceptions</a:t>
              </a:r>
            </a:p>
          </p:txBody>
        </p:sp>
      </p:grpSp>
      <p:grpSp>
        <p:nvGrpSpPr>
          <p:cNvPr id="14" name="Group 14"/>
          <p:cNvGrpSpPr/>
          <p:nvPr/>
        </p:nvGrpSpPr>
        <p:grpSpPr>
          <a:xfrm>
            <a:off x="11651005" y="4014810"/>
            <a:ext cx="2660102" cy="1605921"/>
            <a:chOff x="2271710" y="-128499"/>
            <a:chExt cx="2444003" cy="2141228"/>
          </a:xfrm>
        </p:grpSpPr>
        <p:sp>
          <p:nvSpPr>
            <p:cNvPr id="15" name="TextBox 15"/>
            <p:cNvSpPr txBox="1"/>
            <p:nvPr/>
          </p:nvSpPr>
          <p:spPr>
            <a:xfrm>
              <a:off x="2271710" y="1568162"/>
              <a:ext cx="2444003" cy="444567"/>
            </a:xfrm>
            <a:prstGeom prst="rect">
              <a:avLst/>
            </a:prstGeom>
          </p:spPr>
          <p:txBody>
            <a:bodyPr lIns="0" tIns="0" rIns="0" bIns="0" rtlCol="0" anchor="t">
              <a:spAutoFit/>
            </a:bodyPr>
            <a:lstStyle/>
            <a:p>
              <a:pPr>
                <a:lnSpc>
                  <a:spcPts val="2600"/>
                </a:lnSpc>
              </a:pPr>
              <a:r>
                <a:rPr lang="en-US" sz="2400" dirty="0">
                  <a:solidFill>
                    <a:srgbClr val="0F2A37"/>
                  </a:solidFill>
                  <a:latin typeface="TT Drugs"/>
                </a:rPr>
                <a:t>Thematic analysis</a:t>
              </a:r>
            </a:p>
          </p:txBody>
        </p:sp>
        <p:sp>
          <p:nvSpPr>
            <p:cNvPr id="16" name="TextBox 16"/>
            <p:cNvSpPr txBox="1"/>
            <p:nvPr/>
          </p:nvSpPr>
          <p:spPr>
            <a:xfrm>
              <a:off x="2271710" y="-128499"/>
              <a:ext cx="2444003" cy="1313180"/>
            </a:xfrm>
            <a:prstGeom prst="rect">
              <a:avLst/>
            </a:prstGeom>
          </p:spPr>
          <p:txBody>
            <a:bodyPr lIns="0" tIns="0" rIns="0" bIns="0" rtlCol="0" anchor="t">
              <a:spAutoFit/>
            </a:bodyPr>
            <a:lstStyle/>
            <a:p>
              <a:r>
                <a:rPr lang="en-US" sz="3200" dirty="0">
                  <a:solidFill>
                    <a:srgbClr val="0F2A37"/>
                  </a:solidFill>
                  <a:latin typeface="TT Drugs Bold"/>
                </a:rPr>
                <a:t>Participant perceptions</a:t>
              </a:r>
            </a:p>
          </p:txBody>
        </p:sp>
      </p:grpSp>
      <p:grpSp>
        <p:nvGrpSpPr>
          <p:cNvPr id="17" name="Group 17"/>
          <p:cNvGrpSpPr/>
          <p:nvPr/>
        </p:nvGrpSpPr>
        <p:grpSpPr>
          <a:xfrm>
            <a:off x="8157007" y="4014810"/>
            <a:ext cx="2907305" cy="3741417"/>
            <a:chOff x="-1" y="-38100"/>
            <a:chExt cx="2444003" cy="4988553"/>
          </a:xfrm>
        </p:grpSpPr>
        <p:sp>
          <p:nvSpPr>
            <p:cNvPr id="18" name="TextBox 18"/>
            <p:cNvSpPr txBox="1"/>
            <p:nvPr/>
          </p:nvSpPr>
          <p:spPr>
            <a:xfrm>
              <a:off x="-1" y="2194144"/>
              <a:ext cx="2444003" cy="2756309"/>
            </a:xfrm>
            <a:prstGeom prst="rect">
              <a:avLst/>
            </a:prstGeom>
          </p:spPr>
          <p:txBody>
            <a:bodyPr lIns="0" tIns="0" rIns="0" bIns="0" rtlCol="0" anchor="t">
              <a:spAutoFit/>
            </a:bodyPr>
            <a:lstStyle/>
            <a:p>
              <a:pPr>
                <a:lnSpc>
                  <a:spcPct val="150000"/>
                </a:lnSpc>
              </a:pPr>
              <a:r>
                <a:rPr lang="en-US" sz="2400" dirty="0">
                  <a:solidFill>
                    <a:srgbClr val="0F2A37"/>
                  </a:solidFill>
                  <a:latin typeface="TT Drugs"/>
                </a:rPr>
                <a:t>Within-group differences in functional status</a:t>
              </a:r>
            </a:p>
            <a:p>
              <a:pPr>
                <a:lnSpc>
                  <a:spcPts val="3640"/>
                </a:lnSpc>
              </a:pPr>
              <a:endParaRPr lang="en-US" sz="2000" dirty="0">
                <a:solidFill>
                  <a:srgbClr val="0F2A37"/>
                </a:solidFill>
                <a:latin typeface="TT Drugs"/>
              </a:endParaRPr>
            </a:p>
          </p:txBody>
        </p:sp>
        <p:sp>
          <p:nvSpPr>
            <p:cNvPr id="19" name="TextBox 19"/>
            <p:cNvSpPr txBox="1"/>
            <p:nvPr/>
          </p:nvSpPr>
          <p:spPr>
            <a:xfrm>
              <a:off x="-1" y="-38100"/>
              <a:ext cx="2444003" cy="1969769"/>
            </a:xfrm>
            <a:prstGeom prst="rect">
              <a:avLst/>
            </a:prstGeom>
          </p:spPr>
          <p:txBody>
            <a:bodyPr lIns="0" tIns="0" rIns="0" bIns="0" rtlCol="0" anchor="t">
              <a:spAutoFit/>
            </a:bodyPr>
            <a:lstStyle/>
            <a:p>
              <a:r>
                <a:rPr lang="en-US" sz="3200" dirty="0">
                  <a:solidFill>
                    <a:srgbClr val="0F2A37"/>
                  </a:solidFill>
                  <a:latin typeface="TT Drugs Bold"/>
                </a:rPr>
                <a:t>Training-related changes</a:t>
              </a:r>
            </a:p>
          </p:txBody>
        </p:sp>
      </p:grpSp>
      <p:grpSp>
        <p:nvGrpSpPr>
          <p:cNvPr id="20" name="Group 20"/>
          <p:cNvGrpSpPr/>
          <p:nvPr/>
        </p:nvGrpSpPr>
        <p:grpSpPr>
          <a:xfrm>
            <a:off x="1303421" y="4010074"/>
            <a:ext cx="2843773" cy="2311192"/>
            <a:chOff x="0" y="-38100"/>
            <a:chExt cx="2444003" cy="3081588"/>
          </a:xfrm>
        </p:grpSpPr>
        <p:sp>
          <p:nvSpPr>
            <p:cNvPr id="21" name="TextBox 21"/>
            <p:cNvSpPr txBox="1"/>
            <p:nvPr/>
          </p:nvSpPr>
          <p:spPr>
            <a:xfrm>
              <a:off x="0" y="1025842"/>
              <a:ext cx="2444003" cy="2017646"/>
            </a:xfrm>
            <a:prstGeom prst="rect">
              <a:avLst/>
            </a:prstGeom>
          </p:spPr>
          <p:txBody>
            <a:bodyPr lIns="0" tIns="0" rIns="0" bIns="0" rtlCol="0" anchor="t">
              <a:spAutoFit/>
            </a:bodyPr>
            <a:lstStyle/>
            <a:p>
              <a:pPr>
                <a:lnSpc>
                  <a:spcPct val="150000"/>
                </a:lnSpc>
              </a:pPr>
              <a:r>
                <a:rPr lang="en-US" sz="2400" dirty="0">
                  <a:solidFill>
                    <a:srgbClr val="0F2A37"/>
                  </a:solidFill>
                  <a:latin typeface="TT Drugs"/>
                </a:rPr>
                <a:t>Adherence to prescribed dose </a:t>
              </a:r>
            </a:p>
            <a:p>
              <a:pPr>
                <a:lnSpc>
                  <a:spcPts val="3640"/>
                </a:lnSpc>
              </a:pPr>
              <a:endParaRPr lang="en-US" sz="2000" dirty="0">
                <a:solidFill>
                  <a:srgbClr val="0F2A37"/>
                </a:solidFill>
                <a:latin typeface="TT Drugs"/>
              </a:endParaRPr>
            </a:p>
          </p:txBody>
        </p:sp>
        <p:sp>
          <p:nvSpPr>
            <p:cNvPr id="22" name="TextBox 22"/>
            <p:cNvSpPr txBox="1"/>
            <p:nvPr/>
          </p:nvSpPr>
          <p:spPr>
            <a:xfrm>
              <a:off x="0" y="-38100"/>
              <a:ext cx="2444003" cy="656590"/>
            </a:xfrm>
            <a:prstGeom prst="rect">
              <a:avLst/>
            </a:prstGeom>
          </p:spPr>
          <p:txBody>
            <a:bodyPr lIns="0" tIns="0" rIns="0" bIns="0" rtlCol="0" anchor="t">
              <a:spAutoFit/>
            </a:bodyPr>
            <a:lstStyle/>
            <a:p>
              <a:r>
                <a:rPr lang="en-US" sz="3200" dirty="0">
                  <a:solidFill>
                    <a:srgbClr val="0F2A37"/>
                  </a:solidFill>
                  <a:latin typeface="TT Drugs Bold"/>
                </a:rPr>
                <a:t>Feasibility</a:t>
              </a:r>
            </a:p>
          </p:txBody>
        </p:sp>
      </p:grpSp>
      <p:grpSp>
        <p:nvGrpSpPr>
          <p:cNvPr id="23" name="Group 23"/>
          <p:cNvGrpSpPr/>
          <p:nvPr/>
        </p:nvGrpSpPr>
        <p:grpSpPr>
          <a:xfrm>
            <a:off x="4815361" y="4010074"/>
            <a:ext cx="2757599" cy="2392240"/>
            <a:chOff x="0" y="-38100"/>
            <a:chExt cx="2444003" cy="3189651"/>
          </a:xfrm>
        </p:grpSpPr>
        <p:sp>
          <p:nvSpPr>
            <p:cNvPr id="24" name="TextBox 24"/>
            <p:cNvSpPr txBox="1"/>
            <p:nvPr/>
          </p:nvSpPr>
          <p:spPr>
            <a:xfrm>
              <a:off x="0" y="1025842"/>
              <a:ext cx="2444003" cy="2125709"/>
            </a:xfrm>
            <a:prstGeom prst="rect">
              <a:avLst/>
            </a:prstGeom>
          </p:spPr>
          <p:txBody>
            <a:bodyPr lIns="0" tIns="0" rIns="0" bIns="0" rtlCol="0" anchor="t">
              <a:spAutoFit/>
            </a:bodyPr>
            <a:lstStyle/>
            <a:p>
              <a:pPr>
                <a:lnSpc>
                  <a:spcPct val="150000"/>
                </a:lnSpc>
              </a:pPr>
              <a:r>
                <a:rPr lang="en-US" sz="2400" dirty="0">
                  <a:solidFill>
                    <a:srgbClr val="0F2A37"/>
                  </a:solidFill>
                  <a:latin typeface="TT Drugs"/>
                </a:rPr>
                <a:t>Number of adverse events</a:t>
              </a:r>
            </a:p>
          </p:txBody>
        </p:sp>
        <p:sp>
          <p:nvSpPr>
            <p:cNvPr id="25" name="TextBox 25"/>
            <p:cNvSpPr txBox="1"/>
            <p:nvPr/>
          </p:nvSpPr>
          <p:spPr>
            <a:xfrm>
              <a:off x="0" y="-38100"/>
              <a:ext cx="2444003" cy="656590"/>
            </a:xfrm>
            <a:prstGeom prst="rect">
              <a:avLst/>
            </a:prstGeom>
          </p:spPr>
          <p:txBody>
            <a:bodyPr lIns="0" tIns="0" rIns="0" bIns="0" rtlCol="0" anchor="t">
              <a:spAutoFit/>
            </a:bodyPr>
            <a:lstStyle/>
            <a:p>
              <a:r>
                <a:rPr lang="en-US" sz="3200" dirty="0">
                  <a:solidFill>
                    <a:srgbClr val="0F2A37"/>
                  </a:solidFill>
                  <a:latin typeface="TT Drugs Bold"/>
                </a:rPr>
                <a:t>Safety</a:t>
              </a:r>
            </a:p>
          </p:txBody>
        </p:sp>
      </p:grpSp>
      <p:sp>
        <p:nvSpPr>
          <p:cNvPr id="29" name="AutoShape 29"/>
          <p:cNvSpPr/>
          <p:nvPr/>
        </p:nvSpPr>
        <p:spPr>
          <a:xfrm rot="5400000">
            <a:off x="9837830" y="5280839"/>
            <a:ext cx="2987764" cy="0"/>
          </a:xfrm>
          <a:prstGeom prst="line">
            <a:avLst/>
          </a:prstGeom>
          <a:ln w="9525" cap="rnd">
            <a:solidFill>
              <a:srgbClr val="0F2A37"/>
            </a:solidFill>
            <a:prstDash val="solid"/>
            <a:headEnd type="none" w="sm" len="sm"/>
            <a:tailEnd type="none" w="sm" len="sm"/>
          </a:ln>
        </p:spPr>
      </p:sp>
      <p:sp>
        <p:nvSpPr>
          <p:cNvPr id="30" name="AutoShape 30"/>
          <p:cNvSpPr/>
          <p:nvPr/>
        </p:nvSpPr>
        <p:spPr>
          <a:xfrm rot="5400000">
            <a:off x="6346484" y="5280839"/>
            <a:ext cx="2987764" cy="0"/>
          </a:xfrm>
          <a:prstGeom prst="line">
            <a:avLst/>
          </a:prstGeom>
          <a:ln w="9525" cap="rnd">
            <a:solidFill>
              <a:srgbClr val="0F2A37"/>
            </a:solidFill>
            <a:prstDash val="solid"/>
            <a:headEnd type="none" w="sm" len="sm"/>
            <a:tailEnd type="none" w="sm" len="sm"/>
          </a:ln>
        </p:spPr>
      </p:sp>
      <p:sp>
        <p:nvSpPr>
          <p:cNvPr id="32" name="AutoShape 32"/>
          <p:cNvSpPr/>
          <p:nvPr/>
        </p:nvSpPr>
        <p:spPr>
          <a:xfrm rot="5400000">
            <a:off x="3003296" y="5266640"/>
            <a:ext cx="2987764" cy="0"/>
          </a:xfrm>
          <a:prstGeom prst="line">
            <a:avLst/>
          </a:prstGeom>
          <a:ln w="9525" cap="rnd">
            <a:solidFill>
              <a:srgbClr val="0F2A37"/>
            </a:solidFill>
            <a:prstDash val="solid"/>
            <a:headEnd type="none" w="sm" len="sm"/>
            <a:tailEnd type="none" w="sm" len="sm"/>
          </a:ln>
        </p:spPr>
      </p:sp>
      <p:sp>
        <p:nvSpPr>
          <p:cNvPr id="33" name="AutoShape 33"/>
          <p:cNvSpPr/>
          <p:nvPr/>
        </p:nvSpPr>
        <p:spPr>
          <a:xfrm rot="5400000">
            <a:off x="13136518" y="5293513"/>
            <a:ext cx="2987764" cy="0"/>
          </a:xfrm>
          <a:prstGeom prst="line">
            <a:avLst/>
          </a:prstGeom>
          <a:ln w="9525" cap="rnd">
            <a:solidFill>
              <a:srgbClr val="0F2A37"/>
            </a:solidFill>
            <a:prstDash val="solid"/>
            <a:headEnd type="none" w="sm" len="sm"/>
            <a:tailEnd type="none" w="sm" len="sm"/>
          </a:ln>
        </p:spPr>
      </p:sp>
      <p:pic>
        <p:nvPicPr>
          <p:cNvPr id="42" name="Picture 3">
            <a:extLst>
              <a:ext uri="{FF2B5EF4-FFF2-40B4-BE49-F238E27FC236}">
                <a16:creationId xmlns:a16="http://schemas.microsoft.com/office/drawing/2014/main" id="{8B3D7D16-1630-6592-63AF-C53B0BA362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5282" y="7330913"/>
            <a:ext cx="7246284" cy="25814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693" y="7493058"/>
            <a:ext cx="1032958" cy="1141390"/>
          </a:xfrm>
          <a:prstGeom prst="rect">
            <a:avLst/>
          </a:prstGeom>
        </p:spPr>
      </p:pic>
      <p:pic>
        <p:nvPicPr>
          <p:cNvPr id="3" name="Picture 3"/>
          <p:cNvPicPr>
            <a:picLocks noChangeAspect="1"/>
          </p:cNvPicPr>
          <p:nvPr/>
        </p:nvPicPr>
        <p:blipFill>
          <a:blip r:embed="rId3"/>
          <a:srcRect/>
          <a:stretch>
            <a:fillRect/>
          </a:stretch>
        </p:blipFill>
        <p:spPr>
          <a:xfrm>
            <a:off x="1028693" y="5649630"/>
            <a:ext cx="1154218" cy="1048896"/>
          </a:xfrm>
          <a:prstGeom prst="rect">
            <a:avLst/>
          </a:prstGeom>
        </p:spPr>
      </p:pic>
      <p:pic>
        <p:nvPicPr>
          <p:cNvPr id="4" name="Picture 4"/>
          <p:cNvPicPr>
            <a:picLocks noChangeAspect="1"/>
          </p:cNvPicPr>
          <p:nvPr/>
        </p:nvPicPr>
        <p:blipFill>
          <a:blip r:embed="rId4"/>
          <a:srcRect/>
          <a:stretch>
            <a:fillRect/>
          </a:stretch>
        </p:blipFill>
        <p:spPr>
          <a:xfrm>
            <a:off x="1028693" y="4024790"/>
            <a:ext cx="1082732" cy="1095051"/>
          </a:xfrm>
          <a:prstGeom prst="rect">
            <a:avLst/>
          </a:prstGeom>
        </p:spPr>
      </p:pic>
      <p:pic>
        <p:nvPicPr>
          <p:cNvPr id="5" name="Picture 5"/>
          <p:cNvPicPr>
            <a:picLocks noChangeAspect="1"/>
          </p:cNvPicPr>
          <p:nvPr/>
        </p:nvPicPr>
        <p:blipFill>
          <a:blip r:embed="rId5">
            <a:duotone>
              <a:prstClr val="black"/>
              <a:schemeClr val="bg1">
                <a:lumMod val="50000"/>
                <a:tint val="45000"/>
                <a:satMod val="400000"/>
              </a:schemeClr>
            </a:duotone>
            <a:alphaModFix amt="50000"/>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7684323" y="-1994647"/>
            <a:ext cx="12732152" cy="10058400"/>
          </a:xfrm>
          <a:prstGeom prst="rect">
            <a:avLst/>
          </a:prstGeom>
        </p:spPr>
      </p:pic>
      <p:sp>
        <p:nvSpPr>
          <p:cNvPr id="8" name="TextBox 8"/>
          <p:cNvSpPr txBox="1"/>
          <p:nvPr/>
        </p:nvSpPr>
        <p:spPr>
          <a:xfrm>
            <a:off x="2551763" y="7269211"/>
            <a:ext cx="9108444" cy="2506327"/>
          </a:xfrm>
          <a:prstGeom prst="rect">
            <a:avLst/>
          </a:prstGeom>
        </p:spPr>
        <p:txBody>
          <a:bodyPr lIns="0" tIns="0" rIns="0" bIns="0" rtlCol="0" anchor="t">
            <a:spAutoFit/>
          </a:bodyPr>
          <a:lstStyle/>
          <a:p>
            <a:pPr>
              <a:lnSpc>
                <a:spcPct val="150000"/>
              </a:lnSpc>
            </a:pPr>
            <a:r>
              <a:rPr lang="en-US" sz="2800" dirty="0">
                <a:solidFill>
                  <a:srgbClr val="0F2A37"/>
                </a:solidFill>
                <a:latin typeface="TT Drugs Bold"/>
              </a:rPr>
              <a:t>TRAINING-RELATED CHANGES</a:t>
            </a:r>
          </a:p>
          <a:p>
            <a:pPr marL="342900" indent="-342900">
              <a:lnSpc>
                <a:spcPct val="150000"/>
              </a:lnSpc>
              <a:buFont typeface="Arial" panose="020B0604020202020204" pitchFamily="34" charset="0"/>
              <a:buChar char="•"/>
            </a:pPr>
            <a:r>
              <a:rPr lang="en-US" sz="2800" dirty="0">
                <a:solidFill>
                  <a:srgbClr val="0F2A37"/>
                </a:solidFill>
                <a:latin typeface="TT Drugs"/>
              </a:rPr>
              <a:t>Changes (p&lt;.05) in functional status post-training [effect size=0.62]</a:t>
            </a:r>
          </a:p>
          <a:p>
            <a:pPr marL="342900" indent="-342900">
              <a:lnSpc>
                <a:spcPct val="150000"/>
              </a:lnSpc>
              <a:buFont typeface="Arial" panose="020B0604020202020204" pitchFamily="34" charset="0"/>
              <a:buChar char="•"/>
            </a:pPr>
            <a:r>
              <a:rPr lang="en-US" sz="2800" dirty="0">
                <a:solidFill>
                  <a:srgbClr val="0F2A37"/>
                </a:solidFill>
                <a:latin typeface="TT Drugs"/>
              </a:rPr>
              <a:t>100% achieved predicted functional status (p&gt;.05)</a:t>
            </a:r>
            <a:endParaRPr lang="en-US" sz="2400" dirty="0">
              <a:solidFill>
                <a:srgbClr val="0F2A37"/>
              </a:solidFill>
              <a:latin typeface="TT Drugs"/>
            </a:endParaRPr>
          </a:p>
        </p:txBody>
      </p:sp>
      <p:sp>
        <p:nvSpPr>
          <p:cNvPr id="9" name="TextBox 9"/>
          <p:cNvSpPr txBox="1"/>
          <p:nvPr/>
        </p:nvSpPr>
        <p:spPr>
          <a:xfrm>
            <a:off x="1028700" y="705170"/>
            <a:ext cx="6591301" cy="2000548"/>
          </a:xfrm>
          <a:prstGeom prst="rect">
            <a:avLst/>
          </a:prstGeom>
        </p:spPr>
        <p:txBody>
          <a:bodyPr wrap="square" lIns="0" tIns="0" rIns="0" bIns="0" rtlCol="0" anchor="t">
            <a:spAutoFit/>
          </a:bodyPr>
          <a:lstStyle/>
          <a:p>
            <a:pPr>
              <a:lnSpc>
                <a:spcPts val="7800"/>
              </a:lnSpc>
            </a:pPr>
            <a:r>
              <a:rPr lang="en-US" sz="6500" dirty="0">
                <a:solidFill>
                  <a:schemeClr val="tx2">
                    <a:lumMod val="50000"/>
                  </a:schemeClr>
                </a:solidFill>
                <a:latin typeface="Forum"/>
              </a:rPr>
              <a:t>QUANTITATIVE</a:t>
            </a:r>
            <a:r>
              <a:rPr lang="en-US" sz="6500" dirty="0">
                <a:solidFill>
                  <a:srgbClr val="0F2A37"/>
                </a:solidFill>
                <a:latin typeface="Forum"/>
              </a:rPr>
              <a:t> RESULTS</a:t>
            </a:r>
          </a:p>
        </p:txBody>
      </p:sp>
      <p:sp>
        <p:nvSpPr>
          <p:cNvPr id="10" name="TextBox 10"/>
          <p:cNvSpPr txBox="1"/>
          <p:nvPr/>
        </p:nvSpPr>
        <p:spPr>
          <a:xfrm>
            <a:off x="2551763" y="5474180"/>
            <a:ext cx="9108444" cy="1213666"/>
          </a:xfrm>
          <a:prstGeom prst="rect">
            <a:avLst/>
          </a:prstGeom>
        </p:spPr>
        <p:txBody>
          <a:bodyPr lIns="0" tIns="0" rIns="0" bIns="0" rtlCol="0" anchor="t">
            <a:spAutoFit/>
          </a:bodyPr>
          <a:lstStyle/>
          <a:p>
            <a:pPr>
              <a:lnSpc>
                <a:spcPct val="150000"/>
              </a:lnSpc>
            </a:pPr>
            <a:r>
              <a:rPr lang="en-US" sz="2800" dirty="0">
                <a:solidFill>
                  <a:srgbClr val="0F2A37"/>
                </a:solidFill>
                <a:latin typeface="TT Drugs Bold"/>
              </a:rPr>
              <a:t>SAFETY</a:t>
            </a:r>
          </a:p>
          <a:p>
            <a:pPr>
              <a:lnSpc>
                <a:spcPct val="150000"/>
              </a:lnSpc>
            </a:pPr>
            <a:r>
              <a:rPr lang="en-US" sz="2800" dirty="0">
                <a:solidFill>
                  <a:srgbClr val="0F2A37"/>
                </a:solidFill>
                <a:latin typeface="TT Drugs"/>
              </a:rPr>
              <a:t>Minimal adverse events reports</a:t>
            </a:r>
            <a:endParaRPr lang="en-US" sz="2400" dirty="0">
              <a:solidFill>
                <a:srgbClr val="0F2A37"/>
              </a:solidFill>
              <a:latin typeface="TT Drugs"/>
            </a:endParaRPr>
          </a:p>
        </p:txBody>
      </p:sp>
      <p:sp>
        <p:nvSpPr>
          <p:cNvPr id="11" name="TextBox 11"/>
          <p:cNvSpPr txBox="1"/>
          <p:nvPr/>
        </p:nvSpPr>
        <p:spPr>
          <a:xfrm>
            <a:off x="2551763" y="3913974"/>
            <a:ext cx="9108444" cy="1213666"/>
          </a:xfrm>
          <a:prstGeom prst="rect">
            <a:avLst/>
          </a:prstGeom>
        </p:spPr>
        <p:txBody>
          <a:bodyPr lIns="0" tIns="0" rIns="0" bIns="0" rtlCol="0" anchor="t">
            <a:spAutoFit/>
          </a:bodyPr>
          <a:lstStyle/>
          <a:p>
            <a:pPr>
              <a:lnSpc>
                <a:spcPct val="150000"/>
              </a:lnSpc>
            </a:pPr>
            <a:r>
              <a:rPr lang="en-US" sz="2800" dirty="0">
                <a:solidFill>
                  <a:srgbClr val="0F2A37"/>
                </a:solidFill>
                <a:latin typeface="TT Drugs Bold"/>
              </a:rPr>
              <a:t>FEASIBILITY</a:t>
            </a:r>
          </a:p>
          <a:p>
            <a:pPr>
              <a:lnSpc>
                <a:spcPct val="150000"/>
              </a:lnSpc>
            </a:pPr>
            <a:r>
              <a:rPr lang="en-US" sz="2800" dirty="0">
                <a:solidFill>
                  <a:srgbClr val="0F2A37"/>
                </a:solidFill>
                <a:latin typeface="TT Drugs"/>
              </a:rPr>
              <a:t>79% Adherence </a:t>
            </a:r>
          </a:p>
        </p:txBody>
      </p:sp>
      <p:graphicFrame>
        <p:nvGraphicFramePr>
          <p:cNvPr id="13" name="Chart 12">
            <a:extLst>
              <a:ext uri="{FF2B5EF4-FFF2-40B4-BE49-F238E27FC236}">
                <a16:creationId xmlns:a16="http://schemas.microsoft.com/office/drawing/2014/main" id="{47283530-FCE4-4C5A-3D35-2DF8290A783B}"/>
              </a:ext>
            </a:extLst>
          </p:cNvPr>
          <p:cNvGraphicFramePr>
            <a:graphicFrameLocks/>
          </p:cNvGraphicFramePr>
          <p:nvPr>
            <p:extLst>
              <p:ext uri="{D42A27DB-BD31-4B8C-83A1-F6EECF244321}">
                <p14:modId xmlns:p14="http://schemas.microsoft.com/office/powerpoint/2010/main" val="541232702"/>
              </p:ext>
            </p:extLst>
          </p:nvPr>
        </p:nvGraphicFramePr>
        <p:xfrm>
          <a:off x="10008375" y="1971056"/>
          <a:ext cx="6432215" cy="4163381"/>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Box 10">
            <a:extLst>
              <a:ext uri="{FF2B5EF4-FFF2-40B4-BE49-F238E27FC236}">
                <a16:creationId xmlns:a16="http://schemas.microsoft.com/office/drawing/2014/main" id="{CBA7DF1A-A0C0-D3F8-F4CA-DEF014BBD3EC}"/>
              </a:ext>
            </a:extLst>
          </p:cNvPr>
          <p:cNvSpPr txBox="1"/>
          <p:nvPr/>
        </p:nvSpPr>
        <p:spPr>
          <a:xfrm>
            <a:off x="10195856" y="932795"/>
            <a:ext cx="6583770" cy="813684"/>
          </a:xfrm>
          <a:prstGeom prst="rect">
            <a:avLst/>
          </a:prstGeom>
        </p:spPr>
        <p:txBody>
          <a:bodyPr wrap="square" lIns="0" tIns="0" rIns="0" bIns="0" rtlCol="0" anchor="t">
            <a:spAutoFit/>
          </a:bodyPr>
          <a:lstStyle/>
          <a:p>
            <a:pPr algn="ctr">
              <a:lnSpc>
                <a:spcPts val="3120"/>
              </a:lnSpc>
            </a:pPr>
            <a:r>
              <a:rPr lang="en-US" sz="3200" dirty="0">
                <a:solidFill>
                  <a:srgbClr val="0F2A37"/>
                </a:solidFill>
                <a:latin typeface="TT Drugs Bold"/>
              </a:rPr>
              <a:t>FUNCTIONAL STATUS </a:t>
            </a:r>
          </a:p>
          <a:p>
            <a:pPr algn="ctr">
              <a:lnSpc>
                <a:spcPts val="3120"/>
              </a:lnSpc>
            </a:pPr>
            <a:r>
              <a:rPr lang="en-US" sz="3200" dirty="0">
                <a:solidFill>
                  <a:srgbClr val="0F2A37"/>
                </a:solidFill>
                <a:latin typeface="TT Drugs Bold"/>
              </a:rPr>
              <a:t>AT 0 AND 13 WEEKS</a:t>
            </a:r>
          </a:p>
        </p:txBody>
      </p:sp>
      <p:sp>
        <p:nvSpPr>
          <p:cNvPr id="15" name="TextBox 10">
            <a:extLst>
              <a:ext uri="{FF2B5EF4-FFF2-40B4-BE49-F238E27FC236}">
                <a16:creationId xmlns:a16="http://schemas.microsoft.com/office/drawing/2014/main" id="{F718327F-27A9-7556-BFF3-FA29CF614617}"/>
              </a:ext>
            </a:extLst>
          </p:cNvPr>
          <p:cNvSpPr txBox="1"/>
          <p:nvPr/>
        </p:nvSpPr>
        <p:spPr>
          <a:xfrm>
            <a:off x="10975266" y="6130622"/>
            <a:ext cx="1143000" cy="357149"/>
          </a:xfrm>
          <a:prstGeom prst="rect">
            <a:avLst/>
          </a:prstGeom>
        </p:spPr>
        <p:txBody>
          <a:bodyPr wrap="square" lIns="0" tIns="0" rIns="0" bIns="0" rtlCol="0" anchor="t">
            <a:spAutoFit/>
          </a:bodyPr>
          <a:lstStyle/>
          <a:p>
            <a:pPr algn="ctr">
              <a:lnSpc>
                <a:spcPts val="3120"/>
              </a:lnSpc>
            </a:pPr>
            <a:r>
              <a:rPr lang="en-US" sz="2000" dirty="0">
                <a:solidFill>
                  <a:srgbClr val="0F2A37"/>
                </a:solidFill>
                <a:latin typeface="TT Drugs Bold"/>
              </a:rPr>
              <a:t>FOTO 0</a:t>
            </a:r>
          </a:p>
        </p:txBody>
      </p:sp>
      <p:sp>
        <p:nvSpPr>
          <p:cNvPr id="16" name="TextBox 10">
            <a:extLst>
              <a:ext uri="{FF2B5EF4-FFF2-40B4-BE49-F238E27FC236}">
                <a16:creationId xmlns:a16="http://schemas.microsoft.com/office/drawing/2014/main" id="{E36B90D5-C4C2-DCCD-90CB-CE78AAA70CCB}"/>
              </a:ext>
            </a:extLst>
          </p:cNvPr>
          <p:cNvSpPr txBox="1"/>
          <p:nvPr/>
        </p:nvSpPr>
        <p:spPr>
          <a:xfrm>
            <a:off x="12725741" y="6188056"/>
            <a:ext cx="1524000" cy="615553"/>
          </a:xfrm>
          <a:prstGeom prst="rect">
            <a:avLst/>
          </a:prstGeom>
        </p:spPr>
        <p:txBody>
          <a:bodyPr wrap="square" lIns="0" tIns="0" rIns="0" bIns="0" rtlCol="0" anchor="t">
            <a:spAutoFit/>
          </a:bodyPr>
          <a:lstStyle/>
          <a:p>
            <a:pPr algn="ctr"/>
            <a:r>
              <a:rPr lang="en-US" sz="2000" dirty="0">
                <a:solidFill>
                  <a:srgbClr val="0F2A37"/>
                </a:solidFill>
                <a:latin typeface="TT Drugs Bold"/>
              </a:rPr>
              <a:t>FOTO </a:t>
            </a:r>
          </a:p>
          <a:p>
            <a:pPr algn="ctr"/>
            <a:r>
              <a:rPr lang="en-US" sz="2000" dirty="0">
                <a:solidFill>
                  <a:srgbClr val="0F2A37"/>
                </a:solidFill>
                <a:latin typeface="TT Drugs Bold"/>
              </a:rPr>
              <a:t>PREDICTED</a:t>
            </a:r>
          </a:p>
        </p:txBody>
      </p:sp>
      <p:sp>
        <p:nvSpPr>
          <p:cNvPr id="17" name="TextBox 10">
            <a:extLst>
              <a:ext uri="{FF2B5EF4-FFF2-40B4-BE49-F238E27FC236}">
                <a16:creationId xmlns:a16="http://schemas.microsoft.com/office/drawing/2014/main" id="{E12F223D-BC35-3BFB-E2D4-E59B8D7F22DE}"/>
              </a:ext>
            </a:extLst>
          </p:cNvPr>
          <p:cNvSpPr txBox="1"/>
          <p:nvPr/>
        </p:nvSpPr>
        <p:spPr>
          <a:xfrm>
            <a:off x="14783498" y="6132683"/>
            <a:ext cx="1146406" cy="357149"/>
          </a:xfrm>
          <a:prstGeom prst="rect">
            <a:avLst/>
          </a:prstGeom>
        </p:spPr>
        <p:txBody>
          <a:bodyPr wrap="square" lIns="0" tIns="0" rIns="0" bIns="0" rtlCol="0" anchor="t">
            <a:spAutoFit/>
          </a:bodyPr>
          <a:lstStyle/>
          <a:p>
            <a:pPr algn="ctr">
              <a:lnSpc>
                <a:spcPts val="3120"/>
              </a:lnSpc>
            </a:pPr>
            <a:r>
              <a:rPr lang="en-US" sz="2000" dirty="0">
                <a:solidFill>
                  <a:srgbClr val="0F2A37"/>
                </a:solidFill>
                <a:latin typeface="TT Drugs Bold"/>
              </a:rPr>
              <a:t>FOTO 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2571200">
            <a:off x="5439989" y="-2532387"/>
            <a:ext cx="14343539" cy="15351774"/>
          </a:xfrm>
          <a:prstGeom prst="rect">
            <a:avLst/>
          </a:prstGeom>
        </p:spPr>
      </p:pic>
      <p:grpSp>
        <p:nvGrpSpPr>
          <p:cNvPr id="21" name="Group 12">
            <a:extLst>
              <a:ext uri="{FF2B5EF4-FFF2-40B4-BE49-F238E27FC236}">
                <a16:creationId xmlns:a16="http://schemas.microsoft.com/office/drawing/2014/main" id="{DA3411F2-9CA3-854B-59F2-16387B29FAB4}"/>
              </a:ext>
            </a:extLst>
          </p:cNvPr>
          <p:cNvGrpSpPr/>
          <p:nvPr/>
        </p:nvGrpSpPr>
        <p:grpSpPr>
          <a:xfrm>
            <a:off x="1028700" y="1014412"/>
            <a:ext cx="8547919" cy="4129087"/>
            <a:chOff x="0" y="-19049"/>
            <a:chExt cx="11397226" cy="2940976"/>
          </a:xfrm>
        </p:grpSpPr>
        <p:sp>
          <p:nvSpPr>
            <p:cNvPr id="22" name="TextBox 13">
              <a:extLst>
                <a:ext uri="{FF2B5EF4-FFF2-40B4-BE49-F238E27FC236}">
                  <a16:creationId xmlns:a16="http://schemas.microsoft.com/office/drawing/2014/main" id="{A275B662-D0BA-B4B2-1672-CB67DB3791AF}"/>
                </a:ext>
              </a:extLst>
            </p:cNvPr>
            <p:cNvSpPr txBox="1"/>
            <p:nvPr/>
          </p:nvSpPr>
          <p:spPr>
            <a:xfrm>
              <a:off x="0" y="1693554"/>
              <a:ext cx="9651319" cy="740833"/>
            </a:xfrm>
            <a:prstGeom prst="rect">
              <a:avLst/>
            </a:prstGeom>
          </p:spPr>
          <p:txBody>
            <a:bodyPr lIns="0" tIns="0" rIns="0" bIns="0" rtlCol="0" anchor="t">
              <a:spAutoFit/>
            </a:bodyPr>
            <a:lstStyle/>
            <a:p>
              <a:pPr>
                <a:lnSpc>
                  <a:spcPts val="4549"/>
                </a:lnSpc>
              </a:pPr>
              <a:r>
                <a:rPr lang="en-US" sz="3499" dirty="0">
                  <a:solidFill>
                    <a:srgbClr val="FFFFFF"/>
                  </a:solidFill>
                  <a:latin typeface="TT Drugs"/>
                </a:rPr>
                <a:t>Participant Themes</a:t>
              </a:r>
            </a:p>
          </p:txBody>
        </p:sp>
        <p:sp>
          <p:nvSpPr>
            <p:cNvPr id="23" name="TextBox 14">
              <a:extLst>
                <a:ext uri="{FF2B5EF4-FFF2-40B4-BE49-F238E27FC236}">
                  <a16:creationId xmlns:a16="http://schemas.microsoft.com/office/drawing/2014/main" id="{FACC6E7D-0378-5770-5597-D5EFA0C7F2D2}"/>
                </a:ext>
              </a:extLst>
            </p:cNvPr>
            <p:cNvSpPr txBox="1"/>
            <p:nvPr/>
          </p:nvSpPr>
          <p:spPr>
            <a:xfrm>
              <a:off x="0" y="-19049"/>
              <a:ext cx="11397226" cy="2940976"/>
            </a:xfrm>
            <a:prstGeom prst="rect">
              <a:avLst/>
            </a:prstGeom>
          </p:spPr>
          <p:txBody>
            <a:bodyPr lIns="0" tIns="0" rIns="0" bIns="0" rtlCol="0" anchor="t">
              <a:spAutoFit/>
            </a:bodyPr>
            <a:lstStyle/>
            <a:p>
              <a:pPr>
                <a:lnSpc>
                  <a:spcPts val="8640"/>
                </a:lnSpc>
              </a:pPr>
              <a:r>
                <a:rPr lang="en-US" sz="7200" dirty="0">
                  <a:solidFill>
                    <a:srgbClr val="FFFFFF"/>
                  </a:solidFill>
                  <a:latin typeface="Forum"/>
                </a:rPr>
                <a:t>QUALITATIVE </a:t>
              </a:r>
            </a:p>
            <a:p>
              <a:pPr>
                <a:lnSpc>
                  <a:spcPts val="8640"/>
                </a:lnSpc>
              </a:pPr>
              <a:r>
                <a:rPr lang="en-US" sz="7200" dirty="0">
                  <a:solidFill>
                    <a:srgbClr val="FFFFFF"/>
                  </a:solidFill>
                  <a:latin typeface="Forum"/>
                </a:rPr>
                <a:t>RESULTS</a:t>
              </a:r>
            </a:p>
          </p:txBody>
        </p:sp>
      </p:grpSp>
      <p:graphicFrame>
        <p:nvGraphicFramePr>
          <p:cNvPr id="5" name="Chart 4">
            <a:extLst>
              <a:ext uri="{FF2B5EF4-FFF2-40B4-BE49-F238E27FC236}">
                <a16:creationId xmlns:a16="http://schemas.microsoft.com/office/drawing/2014/main" id="{368B3A59-033D-B624-2DC8-1734BA533257}"/>
              </a:ext>
            </a:extLst>
          </p:cNvPr>
          <p:cNvGraphicFramePr/>
          <p:nvPr>
            <p:extLst>
              <p:ext uri="{D42A27DB-BD31-4B8C-83A1-F6EECF244321}">
                <p14:modId xmlns:p14="http://schemas.microsoft.com/office/powerpoint/2010/main" val="3504629770"/>
              </p:ext>
            </p:extLst>
          </p:nvPr>
        </p:nvGraphicFramePr>
        <p:xfrm>
          <a:off x="8267189" y="3121687"/>
          <a:ext cx="7136376" cy="6353010"/>
        </p:xfrm>
        <a:graphic>
          <a:graphicData uri="http://schemas.openxmlformats.org/drawingml/2006/chart">
            <c:chart xmlns:c="http://schemas.openxmlformats.org/drawingml/2006/chart" xmlns:r="http://schemas.openxmlformats.org/officeDocument/2006/relationships" r:id="rId4"/>
          </a:graphicData>
        </a:graphic>
      </p:graphicFrame>
      <p:grpSp>
        <p:nvGrpSpPr>
          <p:cNvPr id="24" name="Group 30">
            <a:extLst>
              <a:ext uri="{FF2B5EF4-FFF2-40B4-BE49-F238E27FC236}">
                <a16:creationId xmlns:a16="http://schemas.microsoft.com/office/drawing/2014/main" id="{FABFF99E-61A4-CADE-5472-72B2E2E467EF}"/>
              </a:ext>
            </a:extLst>
          </p:cNvPr>
          <p:cNvGrpSpPr/>
          <p:nvPr/>
        </p:nvGrpSpPr>
        <p:grpSpPr>
          <a:xfrm>
            <a:off x="5972826" y="2579321"/>
            <a:ext cx="3863721" cy="1679120"/>
            <a:chOff x="0" y="-47625"/>
            <a:chExt cx="3464453" cy="2238827"/>
          </a:xfrm>
        </p:grpSpPr>
        <p:sp>
          <p:nvSpPr>
            <p:cNvPr id="25" name="TextBox 31">
              <a:extLst>
                <a:ext uri="{FF2B5EF4-FFF2-40B4-BE49-F238E27FC236}">
                  <a16:creationId xmlns:a16="http://schemas.microsoft.com/office/drawing/2014/main" id="{A3C8AECE-583C-512F-964D-26E3EE3AC1BE}"/>
                </a:ext>
              </a:extLst>
            </p:cNvPr>
            <p:cNvSpPr txBox="1"/>
            <p:nvPr/>
          </p:nvSpPr>
          <p:spPr>
            <a:xfrm>
              <a:off x="0" y="-47625"/>
              <a:ext cx="3464453" cy="2202655"/>
            </a:xfrm>
            <a:prstGeom prst="rect">
              <a:avLst/>
            </a:prstGeom>
          </p:spPr>
          <p:txBody>
            <a:bodyPr lIns="0" tIns="0" rIns="0" bIns="0" rtlCol="0" anchor="t">
              <a:spAutoFit/>
            </a:bodyPr>
            <a:lstStyle/>
            <a:p>
              <a:pPr algn="r">
                <a:lnSpc>
                  <a:spcPts val="4419"/>
                </a:lnSpc>
              </a:pPr>
              <a:r>
                <a:rPr lang="en-US" sz="3399" dirty="0">
                  <a:solidFill>
                    <a:srgbClr val="FFFFFF"/>
                  </a:solidFill>
                  <a:latin typeface="TT Drugs Bold"/>
                </a:rPr>
                <a:t>Physical and social benefits</a:t>
              </a:r>
            </a:p>
          </p:txBody>
        </p:sp>
        <p:sp>
          <p:nvSpPr>
            <p:cNvPr id="26" name="TextBox 32">
              <a:extLst>
                <a:ext uri="{FF2B5EF4-FFF2-40B4-BE49-F238E27FC236}">
                  <a16:creationId xmlns:a16="http://schemas.microsoft.com/office/drawing/2014/main" id="{1703BAD8-D1CA-E54D-C8A9-EE81EBB21A62}"/>
                </a:ext>
              </a:extLst>
            </p:cNvPr>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grpSp>
        <p:nvGrpSpPr>
          <p:cNvPr id="27" name="Group 30">
            <a:extLst>
              <a:ext uri="{FF2B5EF4-FFF2-40B4-BE49-F238E27FC236}">
                <a16:creationId xmlns:a16="http://schemas.microsoft.com/office/drawing/2014/main" id="{71E0BF91-BE6F-825E-D4AB-D10EAE10F231}"/>
              </a:ext>
            </a:extLst>
          </p:cNvPr>
          <p:cNvGrpSpPr/>
          <p:nvPr/>
        </p:nvGrpSpPr>
        <p:grpSpPr>
          <a:xfrm>
            <a:off x="6056527" y="8433027"/>
            <a:ext cx="3240224" cy="1679120"/>
            <a:chOff x="0" y="-47625"/>
            <a:chExt cx="3464453" cy="2238827"/>
          </a:xfrm>
        </p:grpSpPr>
        <p:sp>
          <p:nvSpPr>
            <p:cNvPr id="28" name="TextBox 31">
              <a:extLst>
                <a:ext uri="{FF2B5EF4-FFF2-40B4-BE49-F238E27FC236}">
                  <a16:creationId xmlns:a16="http://schemas.microsoft.com/office/drawing/2014/main" id="{018E32E9-3792-0250-95D8-1FD334FF3519}"/>
                </a:ext>
              </a:extLst>
            </p:cNvPr>
            <p:cNvSpPr txBox="1"/>
            <p:nvPr/>
          </p:nvSpPr>
          <p:spPr>
            <a:xfrm>
              <a:off x="0" y="-47625"/>
              <a:ext cx="3464453" cy="2202655"/>
            </a:xfrm>
            <a:prstGeom prst="rect">
              <a:avLst/>
            </a:prstGeom>
          </p:spPr>
          <p:txBody>
            <a:bodyPr lIns="0" tIns="0" rIns="0" bIns="0" rtlCol="0" anchor="t">
              <a:spAutoFit/>
            </a:bodyPr>
            <a:lstStyle/>
            <a:p>
              <a:pPr algn="r">
                <a:lnSpc>
                  <a:spcPts val="4419"/>
                </a:lnSpc>
              </a:pPr>
              <a:r>
                <a:rPr lang="en-US" sz="3399" dirty="0">
                  <a:solidFill>
                    <a:srgbClr val="FFFFFF"/>
                  </a:solidFill>
                  <a:latin typeface="TT Drugs Bold"/>
                </a:rPr>
                <a:t>Suggested Improvements</a:t>
              </a:r>
            </a:p>
          </p:txBody>
        </p:sp>
        <p:sp>
          <p:nvSpPr>
            <p:cNvPr id="29" name="TextBox 32">
              <a:extLst>
                <a:ext uri="{FF2B5EF4-FFF2-40B4-BE49-F238E27FC236}">
                  <a16:creationId xmlns:a16="http://schemas.microsoft.com/office/drawing/2014/main" id="{5A8B4511-46D1-DD57-3DF7-928076A50363}"/>
                </a:ext>
              </a:extLst>
            </p:cNvPr>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grpSp>
        <p:nvGrpSpPr>
          <p:cNvPr id="30" name="Group 30">
            <a:extLst>
              <a:ext uri="{FF2B5EF4-FFF2-40B4-BE49-F238E27FC236}">
                <a16:creationId xmlns:a16="http://schemas.microsoft.com/office/drawing/2014/main" id="{50C99F4A-2972-8965-128B-BC62423B39CD}"/>
              </a:ext>
            </a:extLst>
          </p:cNvPr>
          <p:cNvGrpSpPr/>
          <p:nvPr/>
        </p:nvGrpSpPr>
        <p:grpSpPr>
          <a:xfrm>
            <a:off x="15302057" y="5981700"/>
            <a:ext cx="3240224" cy="1679120"/>
            <a:chOff x="0" y="-47625"/>
            <a:chExt cx="3464453" cy="2238827"/>
          </a:xfrm>
        </p:grpSpPr>
        <p:sp>
          <p:nvSpPr>
            <p:cNvPr id="31" name="TextBox 31">
              <a:extLst>
                <a:ext uri="{FF2B5EF4-FFF2-40B4-BE49-F238E27FC236}">
                  <a16:creationId xmlns:a16="http://schemas.microsoft.com/office/drawing/2014/main" id="{D4EE58B1-01B5-3698-70BD-DDDB224BAACF}"/>
                </a:ext>
              </a:extLst>
            </p:cNvPr>
            <p:cNvSpPr txBox="1"/>
            <p:nvPr/>
          </p:nvSpPr>
          <p:spPr>
            <a:xfrm>
              <a:off x="0" y="-47625"/>
              <a:ext cx="3464453" cy="697969"/>
            </a:xfrm>
            <a:prstGeom prst="rect">
              <a:avLst/>
            </a:prstGeom>
          </p:spPr>
          <p:txBody>
            <a:bodyPr lIns="0" tIns="0" rIns="0" bIns="0" rtlCol="0" anchor="t">
              <a:spAutoFit/>
            </a:bodyPr>
            <a:lstStyle/>
            <a:p>
              <a:pPr>
                <a:lnSpc>
                  <a:spcPts val="4419"/>
                </a:lnSpc>
              </a:pPr>
              <a:r>
                <a:rPr lang="en-US" sz="3399" dirty="0">
                  <a:solidFill>
                    <a:srgbClr val="FFFFFF"/>
                  </a:solidFill>
                  <a:latin typeface="TT Drugs Bold"/>
                </a:rPr>
                <a:t>Limitations</a:t>
              </a:r>
            </a:p>
          </p:txBody>
        </p:sp>
        <p:sp>
          <p:nvSpPr>
            <p:cNvPr id="32" name="TextBox 32">
              <a:extLst>
                <a:ext uri="{FF2B5EF4-FFF2-40B4-BE49-F238E27FC236}">
                  <a16:creationId xmlns:a16="http://schemas.microsoft.com/office/drawing/2014/main" id="{D77523DC-5FC1-5A16-463C-E3C0C76A49BD}"/>
                </a:ext>
              </a:extLst>
            </p:cNvPr>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grpSp>
        <p:nvGrpSpPr>
          <p:cNvPr id="2" name="Group 2"/>
          <p:cNvGrpSpPr/>
          <p:nvPr/>
        </p:nvGrpSpPr>
        <p:grpSpPr>
          <a:xfrm>
            <a:off x="10739966" y="1369613"/>
            <a:ext cx="6672359" cy="2359078"/>
            <a:chOff x="-11289" y="-28575"/>
            <a:chExt cx="8896478" cy="3484330"/>
          </a:xfrm>
        </p:grpSpPr>
        <p:sp>
          <p:nvSpPr>
            <p:cNvPr id="3" name="TextBox 3"/>
            <p:cNvSpPr txBox="1"/>
            <p:nvPr/>
          </p:nvSpPr>
          <p:spPr>
            <a:xfrm>
              <a:off x="0" y="-28575"/>
              <a:ext cx="8885189" cy="590725"/>
            </a:xfrm>
            <a:prstGeom prst="rect">
              <a:avLst/>
            </a:prstGeom>
          </p:spPr>
          <p:txBody>
            <a:bodyPr lIns="0" tIns="0" rIns="0" bIns="0" rtlCol="0" anchor="t">
              <a:spAutoFit/>
            </a:bodyPr>
            <a:lstStyle/>
            <a:p>
              <a:pPr>
                <a:lnSpc>
                  <a:spcPts val="3640"/>
                </a:lnSpc>
              </a:pPr>
              <a:r>
                <a:rPr lang="en-US" sz="2800" dirty="0">
                  <a:solidFill>
                    <a:srgbClr val="FFFFFF"/>
                  </a:solidFill>
                  <a:latin typeface="TT Drugs Bold"/>
                </a:rPr>
                <a:t>BENEFITS</a:t>
              </a:r>
            </a:p>
          </p:txBody>
        </p:sp>
        <p:sp>
          <p:nvSpPr>
            <p:cNvPr id="4" name="TextBox 4"/>
            <p:cNvSpPr txBox="1"/>
            <p:nvPr/>
          </p:nvSpPr>
          <p:spPr>
            <a:xfrm>
              <a:off x="-11289" y="562149"/>
              <a:ext cx="8885189" cy="2893606"/>
            </a:xfrm>
            <a:prstGeom prst="rect">
              <a:avLst/>
            </a:prstGeom>
          </p:spPr>
          <p:txBody>
            <a:bodyPr lIns="0" tIns="0" rIns="0" bIns="0" rtlCol="0" anchor="t">
              <a:spAutoFit/>
            </a:bodyPr>
            <a:lstStyle/>
            <a:p>
              <a:pPr marL="342900" indent="-342900">
                <a:lnSpc>
                  <a:spcPts val="3120"/>
                </a:lnSpc>
                <a:buFont typeface="Arial" panose="020B0604020202020204" pitchFamily="34" charset="0"/>
                <a:buChar char="•"/>
              </a:pPr>
              <a:r>
                <a:rPr lang="en-US" sz="2400" dirty="0">
                  <a:solidFill>
                    <a:srgbClr val="FFFFFF"/>
                  </a:solidFill>
                  <a:latin typeface="TT Drugs"/>
                </a:rPr>
                <a:t>Counters transportation difficulties </a:t>
              </a:r>
            </a:p>
            <a:p>
              <a:pPr marL="342900" indent="-342900">
                <a:lnSpc>
                  <a:spcPts val="3120"/>
                </a:lnSpc>
                <a:buFont typeface="Arial" panose="020B0604020202020204" pitchFamily="34" charset="0"/>
                <a:buChar char="•"/>
              </a:pPr>
              <a:r>
                <a:rPr lang="en-US" sz="2400" dirty="0">
                  <a:solidFill>
                    <a:srgbClr val="FFFFFF"/>
                  </a:solidFill>
                  <a:latin typeface="TT Drugs"/>
                </a:rPr>
                <a:t>Increased personal accountability to exercise</a:t>
              </a:r>
            </a:p>
            <a:p>
              <a:pPr marL="342900" indent="-342900">
                <a:lnSpc>
                  <a:spcPts val="3120"/>
                </a:lnSpc>
                <a:buFont typeface="Arial" panose="020B0604020202020204" pitchFamily="34" charset="0"/>
                <a:buChar char="•"/>
              </a:pPr>
              <a:r>
                <a:rPr lang="en-US" sz="2400" dirty="0">
                  <a:solidFill>
                    <a:srgbClr val="FFFFFF"/>
                  </a:solidFill>
                  <a:latin typeface="TT Drugs"/>
                </a:rPr>
                <a:t>Convenience</a:t>
              </a:r>
            </a:p>
            <a:p>
              <a:pPr marL="342900" indent="-342900">
                <a:lnSpc>
                  <a:spcPts val="3120"/>
                </a:lnSpc>
                <a:buFont typeface="Arial" panose="020B0604020202020204" pitchFamily="34" charset="0"/>
                <a:buChar char="•"/>
              </a:pPr>
              <a:r>
                <a:rPr lang="en-US" sz="2400" dirty="0">
                  <a:solidFill>
                    <a:srgbClr val="FFFFFF"/>
                  </a:solidFill>
                  <a:latin typeface="TT Drugs"/>
                </a:rPr>
                <a:t>Social Interaction</a:t>
              </a:r>
            </a:p>
          </p:txBody>
        </p:sp>
      </p:grpSp>
      <p:grpSp>
        <p:nvGrpSpPr>
          <p:cNvPr id="5" name="Group 5"/>
          <p:cNvGrpSpPr/>
          <p:nvPr/>
        </p:nvGrpSpPr>
        <p:grpSpPr>
          <a:xfrm>
            <a:off x="10744200" y="4598934"/>
            <a:ext cx="6663892" cy="2380127"/>
            <a:chOff x="0" y="-28575"/>
            <a:chExt cx="8885189" cy="3173504"/>
          </a:xfrm>
        </p:grpSpPr>
        <p:sp>
          <p:nvSpPr>
            <p:cNvPr id="6" name="TextBox 6"/>
            <p:cNvSpPr txBox="1"/>
            <p:nvPr/>
          </p:nvSpPr>
          <p:spPr>
            <a:xfrm>
              <a:off x="0" y="-28575"/>
              <a:ext cx="8885189" cy="590725"/>
            </a:xfrm>
            <a:prstGeom prst="rect">
              <a:avLst/>
            </a:prstGeom>
          </p:spPr>
          <p:txBody>
            <a:bodyPr lIns="0" tIns="0" rIns="0" bIns="0" rtlCol="0" anchor="t">
              <a:spAutoFit/>
            </a:bodyPr>
            <a:lstStyle/>
            <a:p>
              <a:pPr>
                <a:lnSpc>
                  <a:spcPts val="3640"/>
                </a:lnSpc>
              </a:pPr>
              <a:r>
                <a:rPr lang="en-US" sz="2800" dirty="0">
                  <a:solidFill>
                    <a:srgbClr val="FFFFFF"/>
                  </a:solidFill>
                  <a:latin typeface="TT Drugs Bold"/>
                </a:rPr>
                <a:t>LIMITATIONS</a:t>
              </a:r>
            </a:p>
          </p:txBody>
        </p:sp>
        <p:sp>
          <p:nvSpPr>
            <p:cNvPr id="7" name="TextBox 7"/>
            <p:cNvSpPr txBox="1"/>
            <p:nvPr/>
          </p:nvSpPr>
          <p:spPr>
            <a:xfrm>
              <a:off x="0" y="532760"/>
              <a:ext cx="8885189" cy="2612169"/>
            </a:xfrm>
            <a:prstGeom prst="rect">
              <a:avLst/>
            </a:prstGeom>
          </p:spPr>
          <p:txBody>
            <a:bodyPr lIns="0" tIns="0" rIns="0" bIns="0" rtlCol="0" anchor="t">
              <a:spAutoFit/>
            </a:bodyPr>
            <a:lstStyle/>
            <a:p>
              <a:pPr marL="342900" indent="-342900">
                <a:lnSpc>
                  <a:spcPts val="3120"/>
                </a:lnSpc>
                <a:buFont typeface="Arial" panose="020B0604020202020204" pitchFamily="34" charset="0"/>
                <a:buChar char="•"/>
              </a:pPr>
              <a:r>
                <a:rPr lang="en-US" sz="2400" dirty="0">
                  <a:solidFill>
                    <a:srgbClr val="FFFFFF"/>
                  </a:solidFill>
                  <a:latin typeface="TT Drugs"/>
                </a:rPr>
                <a:t>Safety concerns </a:t>
              </a:r>
            </a:p>
            <a:p>
              <a:pPr marL="342900" indent="-342900">
                <a:lnSpc>
                  <a:spcPts val="3120"/>
                </a:lnSpc>
                <a:buFont typeface="Arial" panose="020B0604020202020204" pitchFamily="34" charset="0"/>
                <a:buChar char="•"/>
              </a:pPr>
              <a:r>
                <a:rPr lang="en-US" sz="2400" dirty="0">
                  <a:solidFill>
                    <a:srgbClr val="FFFFFF"/>
                  </a:solidFill>
                  <a:latin typeface="TT Drugs"/>
                </a:rPr>
                <a:t>Technological concerns </a:t>
              </a:r>
            </a:p>
            <a:p>
              <a:pPr marL="342900" indent="-342900">
                <a:lnSpc>
                  <a:spcPts val="3120"/>
                </a:lnSpc>
                <a:buFont typeface="Arial" panose="020B0604020202020204" pitchFamily="34" charset="0"/>
                <a:buChar char="•"/>
              </a:pPr>
              <a:r>
                <a:rPr lang="en-US" sz="2400" dirty="0">
                  <a:solidFill>
                    <a:srgbClr val="FFFFFF"/>
                  </a:solidFill>
                  <a:latin typeface="TT Drugs"/>
                </a:rPr>
                <a:t>Environmental concerns</a:t>
              </a:r>
            </a:p>
            <a:p>
              <a:pPr marL="342900" indent="-342900">
                <a:lnSpc>
                  <a:spcPts val="3120"/>
                </a:lnSpc>
                <a:buFont typeface="Arial" panose="020B0604020202020204" pitchFamily="34" charset="0"/>
                <a:buChar char="•"/>
              </a:pPr>
              <a:r>
                <a:rPr lang="en-US" sz="2400" dirty="0">
                  <a:solidFill>
                    <a:srgbClr val="FFFFFF"/>
                  </a:solidFill>
                  <a:latin typeface="TT Drugs"/>
                </a:rPr>
                <a:t>Lack of in-person social contact </a:t>
              </a:r>
            </a:p>
            <a:p>
              <a:pPr marL="342900" indent="-342900">
                <a:lnSpc>
                  <a:spcPts val="3120"/>
                </a:lnSpc>
                <a:buFont typeface="Arial" panose="020B0604020202020204" pitchFamily="34" charset="0"/>
                <a:buChar char="•"/>
              </a:pPr>
              <a:r>
                <a:rPr lang="en-US" sz="2400" dirty="0">
                  <a:solidFill>
                    <a:srgbClr val="FFFFFF"/>
                  </a:solidFill>
                  <a:latin typeface="TT Drugs"/>
                </a:rPr>
                <a:t>Lack of in-person skilled help</a:t>
              </a:r>
            </a:p>
          </p:txBody>
        </p:sp>
      </p:grpSp>
      <p:grpSp>
        <p:nvGrpSpPr>
          <p:cNvPr id="8" name="Group 8"/>
          <p:cNvGrpSpPr/>
          <p:nvPr/>
        </p:nvGrpSpPr>
        <p:grpSpPr>
          <a:xfrm>
            <a:off x="10744200" y="7850654"/>
            <a:ext cx="6663892" cy="1611347"/>
            <a:chOff x="0" y="-28575"/>
            <a:chExt cx="8885189" cy="2148462"/>
          </a:xfrm>
        </p:grpSpPr>
        <p:sp>
          <p:nvSpPr>
            <p:cNvPr id="9" name="TextBox 9"/>
            <p:cNvSpPr txBox="1"/>
            <p:nvPr/>
          </p:nvSpPr>
          <p:spPr>
            <a:xfrm>
              <a:off x="0" y="-28575"/>
              <a:ext cx="8885189" cy="590725"/>
            </a:xfrm>
            <a:prstGeom prst="rect">
              <a:avLst/>
            </a:prstGeom>
          </p:spPr>
          <p:txBody>
            <a:bodyPr lIns="0" tIns="0" rIns="0" bIns="0" rtlCol="0" anchor="t">
              <a:spAutoFit/>
            </a:bodyPr>
            <a:lstStyle/>
            <a:p>
              <a:pPr>
                <a:lnSpc>
                  <a:spcPts val="3640"/>
                </a:lnSpc>
              </a:pPr>
              <a:r>
                <a:rPr lang="en-US" sz="2800" dirty="0">
                  <a:solidFill>
                    <a:srgbClr val="FFFFFF"/>
                  </a:solidFill>
                  <a:latin typeface="TT Drugs Bold"/>
                </a:rPr>
                <a:t>SUGGESTED IMPROVEMENTS </a:t>
              </a:r>
            </a:p>
          </p:txBody>
        </p:sp>
        <p:sp>
          <p:nvSpPr>
            <p:cNvPr id="10" name="TextBox 10"/>
            <p:cNvSpPr txBox="1"/>
            <p:nvPr/>
          </p:nvSpPr>
          <p:spPr>
            <a:xfrm>
              <a:off x="0" y="567838"/>
              <a:ext cx="8885189" cy="1552049"/>
            </a:xfrm>
            <a:prstGeom prst="rect">
              <a:avLst/>
            </a:prstGeom>
          </p:spPr>
          <p:txBody>
            <a:bodyPr lIns="0" tIns="0" rIns="0" bIns="0" rtlCol="0" anchor="t">
              <a:spAutoFit/>
            </a:bodyPr>
            <a:lstStyle/>
            <a:p>
              <a:pPr marL="342900" indent="-342900">
                <a:lnSpc>
                  <a:spcPts val="3120"/>
                </a:lnSpc>
                <a:buFont typeface="Arial" panose="020B0604020202020204" pitchFamily="34" charset="0"/>
                <a:buChar char="•"/>
              </a:pPr>
              <a:r>
                <a:rPr lang="en-US" sz="2400" dirty="0">
                  <a:solidFill>
                    <a:srgbClr val="FFFFFF"/>
                  </a:solidFill>
                  <a:latin typeface="TT Drugs"/>
                </a:rPr>
                <a:t>Assistance with technology </a:t>
              </a:r>
            </a:p>
            <a:p>
              <a:pPr marL="342900" indent="-342900">
                <a:lnSpc>
                  <a:spcPts val="3120"/>
                </a:lnSpc>
                <a:buFont typeface="Arial" panose="020B0604020202020204" pitchFamily="34" charset="0"/>
                <a:buChar char="•"/>
              </a:pPr>
              <a:r>
                <a:rPr lang="en-US" sz="2400" dirty="0">
                  <a:solidFill>
                    <a:srgbClr val="FFFFFF"/>
                  </a:solidFill>
                  <a:latin typeface="TT Drugs"/>
                </a:rPr>
                <a:t>Check out equipment for home</a:t>
              </a:r>
            </a:p>
            <a:p>
              <a:pPr marL="342900" indent="-342900">
                <a:lnSpc>
                  <a:spcPts val="3120"/>
                </a:lnSpc>
                <a:buFont typeface="Arial" panose="020B0604020202020204" pitchFamily="34" charset="0"/>
                <a:buChar char="•"/>
              </a:pPr>
              <a:r>
                <a:rPr lang="en-US" sz="2400" dirty="0">
                  <a:solidFill>
                    <a:srgbClr val="FFFFFF"/>
                  </a:solidFill>
                  <a:latin typeface="TT Drugs"/>
                </a:rPr>
                <a:t>Staff training specifically for telehealth </a:t>
              </a:r>
            </a:p>
          </p:txBody>
        </p:sp>
      </p:grpSp>
      <p:sp>
        <p:nvSpPr>
          <p:cNvPr id="11" name="TextBox 11"/>
          <p:cNvSpPr txBox="1"/>
          <p:nvPr/>
        </p:nvSpPr>
        <p:spPr>
          <a:xfrm>
            <a:off x="1028700" y="1009650"/>
            <a:ext cx="7003384" cy="1538883"/>
          </a:xfrm>
          <a:prstGeom prst="rect">
            <a:avLst/>
          </a:prstGeom>
        </p:spPr>
        <p:txBody>
          <a:bodyPr lIns="0" tIns="0" rIns="0" bIns="0" rtlCol="0" anchor="t">
            <a:spAutoFit/>
          </a:bodyPr>
          <a:lstStyle/>
          <a:p>
            <a:pPr>
              <a:lnSpc>
                <a:spcPts val="6000"/>
              </a:lnSpc>
            </a:pPr>
            <a:r>
              <a:rPr lang="en-US" sz="5000" dirty="0">
                <a:solidFill>
                  <a:srgbClr val="FFFFFF"/>
                </a:solidFill>
                <a:latin typeface="Forum"/>
              </a:rPr>
              <a:t>PARTICIPANT THEMES, SUBTHEMES, AND QUOTES</a:t>
            </a:r>
          </a:p>
        </p:txBody>
      </p:sp>
      <p:sp>
        <p:nvSpPr>
          <p:cNvPr id="12" name="AutoShape 12"/>
          <p:cNvSpPr/>
          <p:nvPr/>
        </p:nvSpPr>
        <p:spPr>
          <a:xfrm rot="-10800000">
            <a:off x="9144000" y="7400149"/>
            <a:ext cx="8115300" cy="0"/>
          </a:xfrm>
          <a:prstGeom prst="line">
            <a:avLst/>
          </a:prstGeom>
          <a:ln w="9525" cap="rnd">
            <a:solidFill>
              <a:srgbClr val="FFFFFF"/>
            </a:solidFill>
            <a:prstDash val="solid"/>
            <a:headEnd type="none" w="sm" len="sm"/>
            <a:tailEnd type="none" w="sm" len="sm"/>
          </a:ln>
        </p:spPr>
      </p:sp>
      <p:sp>
        <p:nvSpPr>
          <p:cNvPr id="13" name="AutoShape 13"/>
          <p:cNvSpPr/>
          <p:nvPr/>
        </p:nvSpPr>
        <p:spPr>
          <a:xfrm rot="-10800000">
            <a:off x="9031628" y="4182076"/>
            <a:ext cx="8115300" cy="0"/>
          </a:xfrm>
          <a:prstGeom prst="line">
            <a:avLst/>
          </a:prstGeom>
          <a:ln w="9525" cap="rnd">
            <a:solidFill>
              <a:srgbClr val="FFFFFF"/>
            </a:solidFill>
            <a:prstDash val="solid"/>
            <a:headEnd type="none" w="sm" len="sm"/>
            <a:tailEnd type="none" w="sm" len="sm"/>
          </a:ln>
        </p:spPr>
      </p:sp>
      <p:pic>
        <p:nvPicPr>
          <p:cNvPr id="19" name="Picture 2">
            <a:extLst>
              <a:ext uri="{FF2B5EF4-FFF2-40B4-BE49-F238E27FC236}">
                <a16:creationId xmlns:a16="http://schemas.microsoft.com/office/drawing/2014/main" id="{37F8EC1E-B57C-6A8B-F78E-65EB74F198E3}"/>
              </a:ext>
            </a:extLst>
          </p:cNvPr>
          <p:cNvPicPr>
            <a:picLocks noChangeAspect="1"/>
          </p:cNvPicPr>
          <p:nvPr/>
        </p:nvPicPr>
        <p:blipFill>
          <a:blip r:embed="rId3"/>
          <a:srcRect/>
          <a:stretch>
            <a:fillRect/>
          </a:stretch>
        </p:blipFill>
        <p:spPr>
          <a:xfrm>
            <a:off x="-2002447" y="3701225"/>
            <a:ext cx="9165247" cy="7240545"/>
          </a:xfrm>
          <a:prstGeom prst="rect">
            <a:avLst/>
          </a:prstGeom>
        </p:spPr>
      </p:pic>
      <p:sp>
        <p:nvSpPr>
          <p:cNvPr id="20" name="TextBox 7">
            <a:extLst>
              <a:ext uri="{FF2B5EF4-FFF2-40B4-BE49-F238E27FC236}">
                <a16:creationId xmlns:a16="http://schemas.microsoft.com/office/drawing/2014/main" id="{7AB8EB9E-DF41-D467-D3F7-130B666110BB}"/>
              </a:ext>
            </a:extLst>
          </p:cNvPr>
          <p:cNvSpPr txBox="1"/>
          <p:nvPr/>
        </p:nvSpPr>
        <p:spPr>
          <a:xfrm>
            <a:off x="825056" y="4762236"/>
            <a:ext cx="4492173" cy="1561581"/>
          </a:xfrm>
          <a:prstGeom prst="rect">
            <a:avLst/>
          </a:prstGeom>
        </p:spPr>
        <p:txBody>
          <a:bodyPr wrap="square" lIns="0" tIns="0" rIns="0" bIns="0" rtlCol="0" anchor="t">
            <a:spAutoFit/>
          </a:bodyPr>
          <a:lstStyle/>
          <a:p>
            <a:pPr>
              <a:lnSpc>
                <a:spcPts val="3120"/>
              </a:lnSpc>
            </a:pPr>
            <a:r>
              <a:rPr lang="en-US" sz="2400" dirty="0">
                <a:solidFill>
                  <a:schemeClr val="accent1">
                    <a:lumMod val="50000"/>
                  </a:schemeClr>
                </a:solidFill>
                <a:latin typeface="TT Drugs"/>
              </a:rPr>
              <a:t>1. “It’s super helpful to not have to calculate travel time and energy into getting to and from the clinic”</a:t>
            </a:r>
          </a:p>
        </p:txBody>
      </p:sp>
      <p:sp>
        <p:nvSpPr>
          <p:cNvPr id="21" name="TextBox 12">
            <a:extLst>
              <a:ext uri="{FF2B5EF4-FFF2-40B4-BE49-F238E27FC236}">
                <a16:creationId xmlns:a16="http://schemas.microsoft.com/office/drawing/2014/main" id="{19FC0713-A0C3-01D1-91B6-249E668BBAAA}"/>
              </a:ext>
            </a:extLst>
          </p:cNvPr>
          <p:cNvSpPr txBox="1"/>
          <p:nvPr/>
        </p:nvSpPr>
        <p:spPr>
          <a:xfrm>
            <a:off x="9184028" y="1311890"/>
            <a:ext cx="835652" cy="515398"/>
          </a:xfrm>
          <a:prstGeom prst="rect">
            <a:avLst/>
          </a:prstGeom>
        </p:spPr>
        <p:txBody>
          <a:bodyPr wrap="square" lIns="0" tIns="0" rIns="0" bIns="0" rtlCol="0" anchor="t">
            <a:spAutoFit/>
          </a:bodyPr>
          <a:lstStyle/>
          <a:p>
            <a:pPr>
              <a:lnSpc>
                <a:spcPts val="4549"/>
              </a:lnSpc>
            </a:pPr>
            <a:r>
              <a:rPr lang="en-US" sz="2800" dirty="0">
                <a:solidFill>
                  <a:srgbClr val="FFFFFF"/>
                </a:solidFill>
                <a:latin typeface="TT Drugs Bold"/>
              </a:rPr>
              <a:t>01</a:t>
            </a:r>
          </a:p>
        </p:txBody>
      </p:sp>
      <p:sp>
        <p:nvSpPr>
          <p:cNvPr id="22" name="TextBox 15">
            <a:extLst>
              <a:ext uri="{FF2B5EF4-FFF2-40B4-BE49-F238E27FC236}">
                <a16:creationId xmlns:a16="http://schemas.microsoft.com/office/drawing/2014/main" id="{E546C80A-11B0-AEBE-8982-4C30A08C01C9}"/>
              </a:ext>
            </a:extLst>
          </p:cNvPr>
          <p:cNvSpPr txBox="1"/>
          <p:nvPr/>
        </p:nvSpPr>
        <p:spPr>
          <a:xfrm>
            <a:off x="9186841" y="4504537"/>
            <a:ext cx="880846"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02</a:t>
            </a:r>
          </a:p>
        </p:txBody>
      </p:sp>
      <p:sp>
        <p:nvSpPr>
          <p:cNvPr id="23" name="TextBox 18">
            <a:extLst>
              <a:ext uri="{FF2B5EF4-FFF2-40B4-BE49-F238E27FC236}">
                <a16:creationId xmlns:a16="http://schemas.microsoft.com/office/drawing/2014/main" id="{0209C167-7AD5-AE5F-5D49-EDC525FED1AB}"/>
              </a:ext>
            </a:extLst>
          </p:cNvPr>
          <p:cNvSpPr txBox="1"/>
          <p:nvPr/>
        </p:nvSpPr>
        <p:spPr>
          <a:xfrm>
            <a:off x="9184682" y="7778300"/>
            <a:ext cx="918451" cy="515398"/>
          </a:xfrm>
          <a:prstGeom prst="rect">
            <a:avLst/>
          </a:prstGeom>
        </p:spPr>
        <p:txBody>
          <a:bodyPr lIns="0" tIns="0" rIns="0" bIns="0" rtlCol="0" anchor="t">
            <a:spAutoFit/>
          </a:bodyPr>
          <a:lstStyle/>
          <a:p>
            <a:pPr>
              <a:lnSpc>
                <a:spcPts val="4549"/>
              </a:lnSpc>
            </a:pPr>
            <a:r>
              <a:rPr lang="en-US" sz="2800" dirty="0">
                <a:solidFill>
                  <a:srgbClr val="FFFFFF"/>
                </a:solidFill>
                <a:latin typeface="TT Drugs Bold"/>
              </a:rPr>
              <a:t>03</a:t>
            </a:r>
          </a:p>
        </p:txBody>
      </p:sp>
      <p:sp>
        <p:nvSpPr>
          <p:cNvPr id="24" name="TextBox 7">
            <a:extLst>
              <a:ext uri="{FF2B5EF4-FFF2-40B4-BE49-F238E27FC236}">
                <a16:creationId xmlns:a16="http://schemas.microsoft.com/office/drawing/2014/main" id="{43364C36-9A9B-4085-8192-5D0CCCB73CB6}"/>
              </a:ext>
            </a:extLst>
          </p:cNvPr>
          <p:cNvSpPr txBox="1"/>
          <p:nvPr/>
        </p:nvSpPr>
        <p:spPr>
          <a:xfrm>
            <a:off x="825055" y="8319177"/>
            <a:ext cx="4492173" cy="1164037"/>
          </a:xfrm>
          <a:prstGeom prst="rect">
            <a:avLst/>
          </a:prstGeom>
        </p:spPr>
        <p:txBody>
          <a:bodyPr wrap="square" lIns="0" tIns="0" rIns="0" bIns="0" rtlCol="0" anchor="t">
            <a:spAutoFit/>
          </a:bodyPr>
          <a:lstStyle/>
          <a:p>
            <a:pPr>
              <a:lnSpc>
                <a:spcPts val="3120"/>
              </a:lnSpc>
            </a:pPr>
            <a:r>
              <a:rPr lang="en-US" sz="2400" dirty="0">
                <a:solidFill>
                  <a:schemeClr val="accent1">
                    <a:lumMod val="50000"/>
                  </a:schemeClr>
                </a:solidFill>
                <a:latin typeface="TT Drugs"/>
              </a:rPr>
              <a:t>3. “I guess if we had, not like a circulation of stuff, but like, check it out or something”</a:t>
            </a:r>
          </a:p>
        </p:txBody>
      </p:sp>
      <p:sp>
        <p:nvSpPr>
          <p:cNvPr id="25" name="TextBox 7">
            <a:extLst>
              <a:ext uri="{FF2B5EF4-FFF2-40B4-BE49-F238E27FC236}">
                <a16:creationId xmlns:a16="http://schemas.microsoft.com/office/drawing/2014/main" id="{3C40729F-5980-A1E4-DDE0-E5430ABF3EED}"/>
              </a:ext>
            </a:extLst>
          </p:cNvPr>
          <p:cNvSpPr txBox="1"/>
          <p:nvPr/>
        </p:nvSpPr>
        <p:spPr>
          <a:xfrm>
            <a:off x="825055" y="6938251"/>
            <a:ext cx="4492173" cy="766492"/>
          </a:xfrm>
          <a:prstGeom prst="rect">
            <a:avLst/>
          </a:prstGeom>
        </p:spPr>
        <p:txBody>
          <a:bodyPr wrap="square" lIns="0" tIns="0" rIns="0" bIns="0" rtlCol="0" anchor="t">
            <a:spAutoFit/>
          </a:bodyPr>
          <a:lstStyle/>
          <a:p>
            <a:pPr>
              <a:lnSpc>
                <a:spcPts val="3120"/>
              </a:lnSpc>
            </a:pPr>
            <a:r>
              <a:rPr lang="en-US" sz="2400" dirty="0">
                <a:solidFill>
                  <a:schemeClr val="accent1">
                    <a:lumMod val="50000"/>
                  </a:schemeClr>
                </a:solidFill>
                <a:latin typeface="TT Drugs"/>
              </a:rPr>
              <a:t>2. “Number one disadvantage was when the video cuts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69900" y="624541"/>
            <a:ext cx="9476915" cy="9770015"/>
          </a:xfrm>
          <a:prstGeom prst="rect">
            <a:avLst/>
          </a:prstGeom>
        </p:spPr>
      </p:pic>
      <p:grpSp>
        <p:nvGrpSpPr>
          <p:cNvPr id="3" name="Group 3"/>
          <p:cNvGrpSpPr/>
          <p:nvPr/>
        </p:nvGrpSpPr>
        <p:grpSpPr>
          <a:xfrm>
            <a:off x="8884947" y="2720371"/>
            <a:ext cx="6046819" cy="6046819"/>
            <a:chOff x="0" y="0"/>
            <a:chExt cx="8062426" cy="8062426"/>
          </a:xfrm>
        </p:grpSpPr>
        <p:grpSp>
          <p:nvGrpSpPr>
            <p:cNvPr id="4" name="Group 4"/>
            <p:cNvGrpSpPr>
              <a:grpSpLocks noChangeAspect="1"/>
            </p:cNvGrpSpPr>
            <p:nvPr/>
          </p:nvGrpSpPr>
          <p:grpSpPr>
            <a:xfrm>
              <a:off x="0" y="0"/>
              <a:ext cx="8062426" cy="8062426"/>
              <a:chOff x="0" y="0"/>
              <a:chExt cx="2540000" cy="2540000"/>
            </a:xfrm>
          </p:grpSpPr>
          <p:sp>
            <p:nvSpPr>
              <p:cNvPr id="5" name="Freeform 5"/>
              <p:cNvSpPr/>
              <p:nvPr/>
            </p:nvSpPr>
            <p:spPr>
              <a:xfrm>
                <a:off x="1270000" y="0"/>
                <a:ext cx="1130215" cy="980382"/>
              </a:xfrm>
              <a:custGeom>
                <a:avLst/>
                <a:gdLst/>
                <a:ahLst/>
                <a:cxnLst/>
                <a:rect l="l" t="t" r="r" b="b"/>
                <a:pathLst>
                  <a:path w="1130215" h="980382">
                    <a:moveTo>
                      <a:pt x="0" y="0"/>
                    </a:moveTo>
                    <a:cubicBezTo>
                      <a:pt x="476491" y="0"/>
                      <a:pt x="912891" y="266718"/>
                      <a:pt x="1130215" y="690763"/>
                    </a:cubicBezTo>
                    <a:lnTo>
                      <a:pt x="565107" y="980382"/>
                    </a:lnTo>
                    <a:cubicBezTo>
                      <a:pt x="456445" y="768359"/>
                      <a:pt x="238246" y="635000"/>
                      <a:pt x="0" y="635000"/>
                    </a:cubicBezTo>
                    <a:close/>
                  </a:path>
                </a:pathLst>
              </a:custGeom>
              <a:solidFill>
                <a:srgbClr val="DBDCDD"/>
              </a:solidFill>
            </p:spPr>
          </p:sp>
          <p:sp>
            <p:nvSpPr>
              <p:cNvPr id="6" name="Freeform 6"/>
              <p:cNvSpPr/>
              <p:nvPr/>
            </p:nvSpPr>
            <p:spPr>
              <a:xfrm>
                <a:off x="1803371" y="635000"/>
                <a:ext cx="804727" cy="1324176"/>
              </a:xfrm>
              <a:custGeom>
                <a:avLst/>
                <a:gdLst/>
                <a:ahLst/>
                <a:cxnLst/>
                <a:rect l="l" t="t" r="r" b="b"/>
                <a:pathLst>
                  <a:path w="804727" h="1324176">
                    <a:moveTo>
                      <a:pt x="566481" y="0"/>
                    </a:moveTo>
                    <a:cubicBezTo>
                      <a:pt x="804727" y="412653"/>
                      <a:pt x="791942" y="923946"/>
                      <a:pt x="533370" y="1324176"/>
                    </a:cubicBezTo>
                    <a:lnTo>
                      <a:pt x="0" y="979588"/>
                    </a:lnTo>
                    <a:cubicBezTo>
                      <a:pt x="129285" y="779473"/>
                      <a:pt x="135678" y="523827"/>
                      <a:pt x="16555" y="317500"/>
                    </a:cubicBezTo>
                    <a:close/>
                  </a:path>
                </a:pathLst>
              </a:custGeom>
              <a:solidFill>
                <a:srgbClr val="B2B2B4"/>
              </a:solidFill>
            </p:spPr>
          </p:sp>
          <p:sp>
            <p:nvSpPr>
              <p:cNvPr id="7" name="Freeform 7"/>
              <p:cNvSpPr/>
              <p:nvPr/>
            </p:nvSpPr>
            <p:spPr>
              <a:xfrm>
                <a:off x="1206526" y="1587500"/>
                <a:ext cx="1163326" cy="974728"/>
              </a:xfrm>
              <a:custGeom>
                <a:avLst/>
                <a:gdLst/>
                <a:ahLst/>
                <a:cxnLst/>
                <a:rect l="l" t="t" r="r" b="b"/>
                <a:pathLst>
                  <a:path w="1163326" h="974728">
                    <a:moveTo>
                      <a:pt x="1163326" y="317500"/>
                    </a:moveTo>
                    <a:cubicBezTo>
                      <a:pt x="925081" y="730153"/>
                      <a:pt x="475896" y="974728"/>
                      <a:pt x="0" y="950913"/>
                    </a:cubicBezTo>
                    <a:lnTo>
                      <a:pt x="31737" y="316706"/>
                    </a:lnTo>
                    <a:cubicBezTo>
                      <a:pt x="269685" y="328614"/>
                      <a:pt x="494277" y="206327"/>
                      <a:pt x="613400" y="0"/>
                    </a:cubicBezTo>
                    <a:close/>
                  </a:path>
                </a:pathLst>
              </a:custGeom>
              <a:solidFill>
                <a:srgbClr val="8A8A8C"/>
              </a:solidFill>
            </p:spPr>
          </p:sp>
          <p:sp>
            <p:nvSpPr>
              <p:cNvPr id="8" name="Freeform 8"/>
              <p:cNvSpPr/>
              <p:nvPr/>
            </p:nvSpPr>
            <p:spPr>
              <a:xfrm>
                <a:off x="139785" y="1559618"/>
                <a:ext cx="1130215" cy="980382"/>
              </a:xfrm>
              <a:custGeom>
                <a:avLst/>
                <a:gdLst/>
                <a:ahLst/>
                <a:cxnLst/>
                <a:rect l="l" t="t" r="r" b="b"/>
                <a:pathLst>
                  <a:path w="1130215" h="980382">
                    <a:moveTo>
                      <a:pt x="1130215" y="980382"/>
                    </a:moveTo>
                    <a:cubicBezTo>
                      <a:pt x="653724" y="980382"/>
                      <a:pt x="217324" y="713664"/>
                      <a:pt x="0" y="289619"/>
                    </a:cubicBezTo>
                    <a:lnTo>
                      <a:pt x="565108" y="0"/>
                    </a:lnTo>
                    <a:cubicBezTo>
                      <a:pt x="673770" y="212023"/>
                      <a:pt x="891969" y="345382"/>
                      <a:pt x="1130215" y="345382"/>
                    </a:cubicBezTo>
                    <a:close/>
                  </a:path>
                </a:pathLst>
              </a:custGeom>
              <a:solidFill>
                <a:srgbClr val="656566"/>
              </a:solidFill>
            </p:spPr>
          </p:sp>
          <p:sp>
            <p:nvSpPr>
              <p:cNvPr id="9" name="Freeform 9"/>
              <p:cNvSpPr/>
              <p:nvPr/>
            </p:nvSpPr>
            <p:spPr>
              <a:xfrm>
                <a:off x="-68098" y="580824"/>
                <a:ext cx="804727" cy="1324176"/>
              </a:xfrm>
              <a:custGeom>
                <a:avLst/>
                <a:gdLst/>
                <a:ahLst/>
                <a:cxnLst/>
                <a:rect l="l" t="t" r="r" b="b"/>
                <a:pathLst>
                  <a:path w="804727" h="1324176">
                    <a:moveTo>
                      <a:pt x="238246" y="1324176"/>
                    </a:moveTo>
                    <a:cubicBezTo>
                      <a:pt x="0" y="911523"/>
                      <a:pt x="12785" y="400230"/>
                      <a:pt x="271357" y="0"/>
                    </a:cubicBezTo>
                    <a:lnTo>
                      <a:pt x="804728" y="344588"/>
                    </a:lnTo>
                    <a:cubicBezTo>
                      <a:pt x="675442" y="544703"/>
                      <a:pt x="669049" y="800349"/>
                      <a:pt x="788172" y="1006676"/>
                    </a:cubicBezTo>
                    <a:close/>
                  </a:path>
                </a:pathLst>
              </a:custGeom>
              <a:solidFill>
                <a:srgbClr val="424142"/>
              </a:solidFill>
            </p:spPr>
          </p:sp>
          <p:sp>
            <p:nvSpPr>
              <p:cNvPr id="10" name="Freeform 10"/>
              <p:cNvSpPr/>
              <p:nvPr/>
            </p:nvSpPr>
            <p:spPr>
              <a:xfrm>
                <a:off x="170148" y="0"/>
                <a:ext cx="1099789" cy="952500"/>
              </a:xfrm>
              <a:custGeom>
                <a:avLst/>
                <a:gdLst/>
                <a:ahLst/>
                <a:cxnLst/>
                <a:rect l="l" t="t" r="r" b="b"/>
                <a:pathLst>
                  <a:path w="1099789" h="952500">
                    <a:moveTo>
                      <a:pt x="0" y="635000"/>
                    </a:moveTo>
                    <a:cubicBezTo>
                      <a:pt x="226841" y="242100"/>
                      <a:pt x="646043" y="45"/>
                      <a:pt x="1099725" y="0"/>
                    </a:cubicBezTo>
                    <a:lnTo>
                      <a:pt x="1099789" y="635000"/>
                    </a:lnTo>
                    <a:cubicBezTo>
                      <a:pt x="872948" y="635023"/>
                      <a:pt x="663346" y="756050"/>
                      <a:pt x="549926" y="952500"/>
                    </a:cubicBezTo>
                    <a:close/>
                  </a:path>
                </a:pathLst>
              </a:custGeom>
              <a:solidFill>
                <a:srgbClr val="656466"/>
              </a:solidFill>
            </p:spPr>
          </p:sp>
          <p:sp>
            <p:nvSpPr>
              <p:cNvPr id="11" name="Freeform 11"/>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8A8A8C"/>
              </a:solidFill>
            </p:spPr>
          </p:sp>
        </p:grpSp>
      </p:grpSp>
      <p:grpSp>
        <p:nvGrpSpPr>
          <p:cNvPr id="12" name="Group 12"/>
          <p:cNvGrpSpPr/>
          <p:nvPr/>
        </p:nvGrpSpPr>
        <p:grpSpPr>
          <a:xfrm>
            <a:off x="1028700" y="1014412"/>
            <a:ext cx="8547919" cy="4357177"/>
            <a:chOff x="0" y="-19049"/>
            <a:chExt cx="11397226" cy="2940976"/>
          </a:xfrm>
        </p:grpSpPr>
        <p:sp>
          <p:nvSpPr>
            <p:cNvPr id="13" name="TextBox 13"/>
            <p:cNvSpPr txBox="1"/>
            <p:nvPr/>
          </p:nvSpPr>
          <p:spPr>
            <a:xfrm>
              <a:off x="0" y="1693554"/>
              <a:ext cx="9651319" cy="740833"/>
            </a:xfrm>
            <a:prstGeom prst="rect">
              <a:avLst/>
            </a:prstGeom>
          </p:spPr>
          <p:txBody>
            <a:bodyPr lIns="0" tIns="0" rIns="0" bIns="0" rtlCol="0" anchor="t">
              <a:spAutoFit/>
            </a:bodyPr>
            <a:lstStyle/>
            <a:p>
              <a:pPr>
                <a:lnSpc>
                  <a:spcPts val="4549"/>
                </a:lnSpc>
              </a:pPr>
              <a:r>
                <a:rPr lang="en-US" sz="3499" dirty="0">
                  <a:solidFill>
                    <a:srgbClr val="FFFFFF"/>
                  </a:solidFill>
                  <a:latin typeface="TT Drugs"/>
                </a:rPr>
                <a:t>Provider Themes</a:t>
              </a:r>
            </a:p>
          </p:txBody>
        </p:sp>
        <p:sp>
          <p:nvSpPr>
            <p:cNvPr id="14" name="TextBox 14"/>
            <p:cNvSpPr txBox="1"/>
            <p:nvPr/>
          </p:nvSpPr>
          <p:spPr>
            <a:xfrm>
              <a:off x="0" y="-19049"/>
              <a:ext cx="11397226" cy="2940976"/>
            </a:xfrm>
            <a:prstGeom prst="rect">
              <a:avLst/>
            </a:prstGeom>
          </p:spPr>
          <p:txBody>
            <a:bodyPr lIns="0" tIns="0" rIns="0" bIns="0" rtlCol="0" anchor="t">
              <a:spAutoFit/>
            </a:bodyPr>
            <a:lstStyle/>
            <a:p>
              <a:pPr>
                <a:lnSpc>
                  <a:spcPts val="8640"/>
                </a:lnSpc>
              </a:pPr>
              <a:r>
                <a:rPr lang="en-US" sz="7200" dirty="0">
                  <a:solidFill>
                    <a:srgbClr val="FFFFFF"/>
                  </a:solidFill>
                  <a:latin typeface="Forum"/>
                </a:rPr>
                <a:t>QUALITATIVE </a:t>
              </a:r>
            </a:p>
            <a:p>
              <a:pPr>
                <a:lnSpc>
                  <a:spcPts val="8640"/>
                </a:lnSpc>
              </a:pPr>
              <a:r>
                <a:rPr lang="en-US" sz="7200" dirty="0">
                  <a:solidFill>
                    <a:srgbClr val="FFFFFF"/>
                  </a:solidFill>
                  <a:latin typeface="Forum"/>
                </a:rPr>
                <a:t>RESULTS</a:t>
              </a:r>
            </a:p>
          </p:txBody>
        </p:sp>
      </p:grpSp>
      <p:grpSp>
        <p:nvGrpSpPr>
          <p:cNvPr id="15" name="Group 15"/>
          <p:cNvGrpSpPr/>
          <p:nvPr/>
        </p:nvGrpSpPr>
        <p:grpSpPr>
          <a:xfrm>
            <a:off x="4765409" y="4841156"/>
            <a:ext cx="3612472" cy="2195824"/>
            <a:chOff x="0" y="0"/>
            <a:chExt cx="4816630" cy="2927765"/>
          </a:xfrm>
        </p:grpSpPr>
        <p:sp>
          <p:nvSpPr>
            <p:cNvPr id="16" name="TextBox 16"/>
            <p:cNvSpPr txBox="1"/>
            <p:nvPr/>
          </p:nvSpPr>
          <p:spPr>
            <a:xfrm>
              <a:off x="0" y="-47625"/>
              <a:ext cx="4816630" cy="2199744"/>
            </a:xfrm>
            <a:prstGeom prst="rect">
              <a:avLst/>
            </a:prstGeom>
          </p:spPr>
          <p:txBody>
            <a:bodyPr lIns="0" tIns="0" rIns="0" bIns="0" rtlCol="0" anchor="t">
              <a:spAutoFit/>
            </a:bodyPr>
            <a:lstStyle/>
            <a:p>
              <a:pPr algn="r">
                <a:lnSpc>
                  <a:spcPts val="4419"/>
                </a:lnSpc>
              </a:pPr>
              <a:r>
                <a:rPr lang="en-US" sz="3399" dirty="0">
                  <a:solidFill>
                    <a:srgbClr val="FFFFFF"/>
                  </a:solidFill>
                  <a:latin typeface="TT Drugs Bold"/>
                </a:rPr>
                <a:t>Initial Implementation Challenges</a:t>
              </a:r>
            </a:p>
          </p:txBody>
        </p:sp>
        <p:sp>
          <p:nvSpPr>
            <p:cNvPr id="17" name="TextBox 17"/>
            <p:cNvSpPr txBox="1"/>
            <p:nvPr/>
          </p:nvSpPr>
          <p:spPr>
            <a:xfrm>
              <a:off x="0" y="2477623"/>
              <a:ext cx="4816630" cy="450143"/>
            </a:xfrm>
            <a:prstGeom prst="rect">
              <a:avLst/>
            </a:prstGeom>
          </p:spPr>
          <p:txBody>
            <a:bodyPr lIns="0" tIns="0" rIns="0" bIns="0" rtlCol="0" anchor="t">
              <a:spAutoFit/>
            </a:bodyPr>
            <a:lstStyle/>
            <a:p>
              <a:pPr>
                <a:lnSpc>
                  <a:spcPts val="2730"/>
                </a:lnSpc>
              </a:pPr>
              <a:endParaRPr/>
            </a:p>
          </p:txBody>
        </p:sp>
      </p:grpSp>
      <p:grpSp>
        <p:nvGrpSpPr>
          <p:cNvPr id="18" name="Group 18"/>
          <p:cNvGrpSpPr/>
          <p:nvPr/>
        </p:nvGrpSpPr>
        <p:grpSpPr>
          <a:xfrm>
            <a:off x="7585778" y="8767190"/>
            <a:ext cx="2598340" cy="1607787"/>
            <a:chOff x="0" y="0"/>
            <a:chExt cx="3464453" cy="2143716"/>
          </a:xfrm>
        </p:grpSpPr>
        <p:sp>
          <p:nvSpPr>
            <p:cNvPr id="19" name="TextBox 19"/>
            <p:cNvSpPr txBox="1"/>
            <p:nvPr/>
          </p:nvSpPr>
          <p:spPr>
            <a:xfrm>
              <a:off x="0" y="-47625"/>
              <a:ext cx="3464453" cy="1463180"/>
            </a:xfrm>
            <a:prstGeom prst="rect">
              <a:avLst/>
            </a:prstGeom>
          </p:spPr>
          <p:txBody>
            <a:bodyPr lIns="0" tIns="0" rIns="0" bIns="0" rtlCol="0" anchor="t">
              <a:spAutoFit/>
            </a:bodyPr>
            <a:lstStyle/>
            <a:p>
              <a:pPr algn="r">
                <a:lnSpc>
                  <a:spcPts val="4419"/>
                </a:lnSpc>
              </a:pPr>
              <a:r>
                <a:rPr lang="en-US" sz="3399" dirty="0">
                  <a:solidFill>
                    <a:srgbClr val="FFFFFF"/>
                  </a:solidFill>
                  <a:latin typeface="TT Drugs Bold"/>
                </a:rPr>
                <a:t>Benefits of telehealth</a:t>
              </a:r>
            </a:p>
          </p:txBody>
        </p:sp>
        <p:sp>
          <p:nvSpPr>
            <p:cNvPr id="20" name="TextBox 20"/>
            <p:cNvSpPr txBox="1"/>
            <p:nvPr/>
          </p:nvSpPr>
          <p:spPr>
            <a:xfrm>
              <a:off x="0" y="1750584"/>
              <a:ext cx="3464453" cy="393132"/>
            </a:xfrm>
            <a:prstGeom prst="rect">
              <a:avLst/>
            </a:prstGeom>
          </p:spPr>
          <p:txBody>
            <a:bodyPr lIns="0" tIns="0" rIns="0" bIns="0" rtlCol="0" anchor="t">
              <a:spAutoFit/>
            </a:bodyPr>
            <a:lstStyle/>
            <a:p>
              <a:pPr>
                <a:lnSpc>
                  <a:spcPts val="2470"/>
                </a:lnSpc>
              </a:pPr>
              <a:endParaRPr/>
            </a:p>
          </p:txBody>
        </p:sp>
      </p:grpSp>
      <p:grpSp>
        <p:nvGrpSpPr>
          <p:cNvPr id="21" name="Group 21"/>
          <p:cNvGrpSpPr/>
          <p:nvPr/>
        </p:nvGrpSpPr>
        <p:grpSpPr>
          <a:xfrm>
            <a:off x="13632597" y="8767190"/>
            <a:ext cx="2598340" cy="1643401"/>
            <a:chOff x="0" y="0"/>
            <a:chExt cx="3464453" cy="2191202"/>
          </a:xfrm>
        </p:grpSpPr>
        <p:sp>
          <p:nvSpPr>
            <p:cNvPr id="22" name="TextBox 22"/>
            <p:cNvSpPr txBox="1"/>
            <p:nvPr/>
          </p:nvSpPr>
          <p:spPr>
            <a:xfrm>
              <a:off x="0" y="-47625"/>
              <a:ext cx="3464453" cy="1463180"/>
            </a:xfrm>
            <a:prstGeom prst="rect">
              <a:avLst/>
            </a:prstGeom>
          </p:spPr>
          <p:txBody>
            <a:bodyPr lIns="0" tIns="0" rIns="0" bIns="0" rtlCol="0" anchor="t">
              <a:spAutoFit/>
            </a:bodyPr>
            <a:lstStyle/>
            <a:p>
              <a:pPr>
                <a:lnSpc>
                  <a:spcPts val="4419"/>
                </a:lnSpc>
              </a:pPr>
              <a:r>
                <a:rPr lang="en-US" sz="3399" dirty="0">
                  <a:solidFill>
                    <a:srgbClr val="FFFFFF"/>
                  </a:solidFill>
                  <a:latin typeface="TT Drugs Bold"/>
                </a:rPr>
                <a:t>Solutions to Problems</a:t>
              </a:r>
            </a:p>
          </p:txBody>
        </p:sp>
        <p:sp>
          <p:nvSpPr>
            <p:cNvPr id="23" name="TextBox 23"/>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grpSp>
        <p:nvGrpSpPr>
          <p:cNvPr id="24" name="Group 24"/>
          <p:cNvGrpSpPr/>
          <p:nvPr/>
        </p:nvGrpSpPr>
        <p:grpSpPr>
          <a:xfrm>
            <a:off x="15472638" y="5198344"/>
            <a:ext cx="2598340" cy="1643401"/>
            <a:chOff x="0" y="0"/>
            <a:chExt cx="3464453" cy="2191202"/>
          </a:xfrm>
        </p:grpSpPr>
        <p:sp>
          <p:nvSpPr>
            <p:cNvPr id="25" name="TextBox 25"/>
            <p:cNvSpPr txBox="1"/>
            <p:nvPr/>
          </p:nvSpPr>
          <p:spPr>
            <a:xfrm>
              <a:off x="0" y="-47625"/>
              <a:ext cx="3464453" cy="1463180"/>
            </a:xfrm>
            <a:prstGeom prst="rect">
              <a:avLst/>
            </a:prstGeom>
          </p:spPr>
          <p:txBody>
            <a:bodyPr lIns="0" tIns="0" rIns="0" bIns="0" rtlCol="0" anchor="t">
              <a:spAutoFit/>
            </a:bodyPr>
            <a:lstStyle/>
            <a:p>
              <a:pPr>
                <a:lnSpc>
                  <a:spcPts val="4419"/>
                </a:lnSpc>
              </a:pPr>
              <a:r>
                <a:rPr lang="en-US" sz="3399" dirty="0">
                  <a:solidFill>
                    <a:srgbClr val="FFFFFF"/>
                  </a:solidFill>
                  <a:latin typeface="TT Drugs Bold"/>
                </a:rPr>
                <a:t>Safety Challenges</a:t>
              </a:r>
            </a:p>
          </p:txBody>
        </p:sp>
        <p:sp>
          <p:nvSpPr>
            <p:cNvPr id="26" name="TextBox 26"/>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grpSp>
        <p:nvGrpSpPr>
          <p:cNvPr id="27" name="Group 27"/>
          <p:cNvGrpSpPr/>
          <p:nvPr/>
        </p:nvGrpSpPr>
        <p:grpSpPr>
          <a:xfrm>
            <a:off x="13632597" y="1628235"/>
            <a:ext cx="2598340" cy="1643401"/>
            <a:chOff x="0" y="0"/>
            <a:chExt cx="3464453" cy="2191202"/>
          </a:xfrm>
        </p:grpSpPr>
        <p:sp>
          <p:nvSpPr>
            <p:cNvPr id="28" name="TextBox 28"/>
            <p:cNvSpPr txBox="1"/>
            <p:nvPr/>
          </p:nvSpPr>
          <p:spPr>
            <a:xfrm>
              <a:off x="0" y="-47625"/>
              <a:ext cx="3464453" cy="1463180"/>
            </a:xfrm>
            <a:prstGeom prst="rect">
              <a:avLst/>
            </a:prstGeom>
          </p:spPr>
          <p:txBody>
            <a:bodyPr lIns="0" tIns="0" rIns="0" bIns="0" rtlCol="0" anchor="t">
              <a:spAutoFit/>
            </a:bodyPr>
            <a:lstStyle/>
            <a:p>
              <a:pPr>
                <a:lnSpc>
                  <a:spcPts val="4419"/>
                </a:lnSpc>
              </a:pPr>
              <a:r>
                <a:rPr lang="en-US" sz="3399" dirty="0">
                  <a:solidFill>
                    <a:srgbClr val="FFFFFF"/>
                  </a:solidFill>
                  <a:latin typeface="TT Drugs Bold"/>
                </a:rPr>
                <a:t>Technology Challenges</a:t>
              </a:r>
            </a:p>
          </p:txBody>
        </p:sp>
        <p:sp>
          <p:nvSpPr>
            <p:cNvPr id="29" name="TextBox 29"/>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grpSp>
        <p:nvGrpSpPr>
          <p:cNvPr id="30" name="Group 30"/>
          <p:cNvGrpSpPr/>
          <p:nvPr/>
        </p:nvGrpSpPr>
        <p:grpSpPr>
          <a:xfrm>
            <a:off x="7585778" y="1628235"/>
            <a:ext cx="2598340" cy="1643401"/>
            <a:chOff x="0" y="0"/>
            <a:chExt cx="3464453" cy="2191202"/>
          </a:xfrm>
        </p:grpSpPr>
        <p:sp>
          <p:nvSpPr>
            <p:cNvPr id="31" name="TextBox 31"/>
            <p:cNvSpPr txBox="1"/>
            <p:nvPr/>
          </p:nvSpPr>
          <p:spPr>
            <a:xfrm>
              <a:off x="0" y="-47625"/>
              <a:ext cx="3464453" cy="1463180"/>
            </a:xfrm>
            <a:prstGeom prst="rect">
              <a:avLst/>
            </a:prstGeom>
          </p:spPr>
          <p:txBody>
            <a:bodyPr lIns="0" tIns="0" rIns="0" bIns="0" rtlCol="0" anchor="t">
              <a:spAutoFit/>
            </a:bodyPr>
            <a:lstStyle/>
            <a:p>
              <a:pPr algn="r">
                <a:lnSpc>
                  <a:spcPts val="4419"/>
                </a:lnSpc>
              </a:pPr>
              <a:r>
                <a:rPr lang="en-US" sz="3399" dirty="0">
                  <a:solidFill>
                    <a:srgbClr val="FFFFFF"/>
                  </a:solidFill>
                  <a:latin typeface="TT Drugs Bold"/>
                </a:rPr>
                <a:t>Clinical Challenges</a:t>
              </a:r>
            </a:p>
          </p:txBody>
        </p:sp>
        <p:sp>
          <p:nvSpPr>
            <p:cNvPr id="32" name="TextBox 32"/>
            <p:cNvSpPr txBox="1"/>
            <p:nvPr/>
          </p:nvSpPr>
          <p:spPr>
            <a:xfrm>
              <a:off x="0" y="1741059"/>
              <a:ext cx="3464453" cy="450143"/>
            </a:xfrm>
            <a:prstGeom prst="rect">
              <a:avLst/>
            </a:prstGeom>
          </p:spPr>
          <p:txBody>
            <a:bodyPr lIns="0" tIns="0" rIns="0" bIns="0" rtlCol="0" anchor="t">
              <a:spAutoFit/>
            </a:bodyPr>
            <a:lstStyle/>
            <a:p>
              <a:pPr>
                <a:lnSpc>
                  <a:spcPts val="273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1285</Words>
  <Application>Microsoft Macintosh PowerPoint</Application>
  <PresentationFormat>Custom</PresentationFormat>
  <Paragraphs>184</Paragraphs>
  <Slides>15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Forum</vt:lpstr>
      <vt:lpstr>Arial</vt:lpstr>
      <vt:lpstr>TT Drugs Bold</vt:lpstr>
      <vt:lpstr>Arimo</vt:lpstr>
      <vt:lpstr>TT Drugs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Perceptions and experiences of physical therapy providers and staff during telehealth implementation for covid-19 pandemic</dc:title>
  <cp:lastModifiedBy>Emily Gard</cp:lastModifiedBy>
  <cp:revision>11</cp:revision>
  <dcterms:created xsi:type="dcterms:W3CDTF">2006-08-16T00:00:00Z</dcterms:created>
  <dcterms:modified xsi:type="dcterms:W3CDTF">2022-05-02T16:35:12Z</dcterms:modified>
  <dc:identifier>DAE246qq1dQ</dc:identifier>
</cp:coreProperties>
</file>