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5" r:id="rId5"/>
  </p:sldMasterIdLst>
  <p:notesMasterIdLst>
    <p:notesMasterId r:id="rId24"/>
  </p:notesMasterIdLst>
  <p:sldIdLst>
    <p:sldId id="262" r:id="rId6"/>
    <p:sldId id="266" r:id="rId7"/>
    <p:sldId id="265" r:id="rId8"/>
    <p:sldId id="267" r:id="rId9"/>
    <p:sldId id="281" r:id="rId10"/>
    <p:sldId id="271" r:id="rId11"/>
    <p:sldId id="270" r:id="rId12"/>
    <p:sldId id="280" r:id="rId13"/>
    <p:sldId id="272" r:id="rId14"/>
    <p:sldId id="273" r:id="rId15"/>
    <p:sldId id="277" r:id="rId16"/>
    <p:sldId id="278" r:id="rId17"/>
    <p:sldId id="279" r:id="rId18"/>
    <p:sldId id="274" r:id="rId19"/>
    <p:sldId id="275" r:id="rId20"/>
    <p:sldId id="268" r:id="rId21"/>
    <p:sldId id="276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0679"/>
  </p:normalViewPr>
  <p:slideViewPr>
    <p:cSldViewPr snapToGrid="0">
      <p:cViewPr varScale="1">
        <p:scale>
          <a:sx n="77" d="100"/>
          <a:sy n="77" d="100"/>
        </p:scale>
        <p:origin x="1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Palmer" userId="fe222efc2955df73" providerId="LiveId" clId="{9A79F327-2A19-9A42-A4EC-EAF25D545C76}"/>
    <pc:docChg chg="modSld">
      <pc:chgData name="Louise Palmer" userId="fe222efc2955df73" providerId="LiveId" clId="{9A79F327-2A19-9A42-A4EC-EAF25D545C76}" dt="2022-04-28T14:21:43.040" v="19" actId="20577"/>
      <pc:docMkLst>
        <pc:docMk/>
      </pc:docMkLst>
      <pc:sldChg chg="modSp mod">
        <pc:chgData name="Louise Palmer" userId="fe222efc2955df73" providerId="LiveId" clId="{9A79F327-2A19-9A42-A4EC-EAF25D545C76}" dt="2022-04-28T14:21:43.040" v="19" actId="20577"/>
        <pc:sldMkLst>
          <pc:docMk/>
          <pc:sldMk cId="3637335540" sldId="270"/>
        </pc:sldMkLst>
        <pc:spChg chg="mod">
          <ac:chgData name="Louise Palmer" userId="fe222efc2955df73" providerId="LiveId" clId="{9A79F327-2A19-9A42-A4EC-EAF25D545C76}" dt="2022-04-28T14:21:43.040" v="19" actId="20577"/>
          <ac:spMkLst>
            <pc:docMk/>
            <pc:sldMk cId="3637335540" sldId="270"/>
            <ac:spMk id="5" creationId="{8D94EA15-CB68-4A82-8051-B59A157B5B2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hepctr-my.sharepoint.com/personal/louise_palmer_shepherd_org/Documents/CMSC%20presentation/Copy%20of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Effect of Mental Health on Satisfaction with Life</a:t>
            </a:r>
          </a:p>
          <a:p>
            <a:pPr>
              <a:defRPr sz="168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Curvilinear Relationship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'Figure 4 REDO'!$C$7:$C$37</c:f>
              <c:numCache>
                <c:formatCode>0.000</c:formatCode>
                <c:ptCount val="31"/>
                <c:pt idx="0">
                  <c:v>39.802999999999997</c:v>
                </c:pt>
                <c:pt idx="1">
                  <c:v>39.184999999999995</c:v>
                </c:pt>
                <c:pt idx="2">
                  <c:v>38.592999999999996</c:v>
                </c:pt>
                <c:pt idx="3">
                  <c:v>38.026999999999994</c:v>
                </c:pt>
                <c:pt idx="4">
                  <c:v>37.486999999999995</c:v>
                </c:pt>
                <c:pt idx="5">
                  <c:v>36.972999999999999</c:v>
                </c:pt>
                <c:pt idx="6">
                  <c:v>36.484999999999999</c:v>
                </c:pt>
                <c:pt idx="7">
                  <c:v>36.022999999999996</c:v>
                </c:pt>
                <c:pt idx="8">
                  <c:v>35.586999999999996</c:v>
                </c:pt>
                <c:pt idx="9">
                  <c:v>35.176999999999992</c:v>
                </c:pt>
                <c:pt idx="10">
                  <c:v>34.792999999999992</c:v>
                </c:pt>
                <c:pt idx="11">
                  <c:v>34.434999999999995</c:v>
                </c:pt>
                <c:pt idx="12">
                  <c:v>34.102999999999994</c:v>
                </c:pt>
                <c:pt idx="13">
                  <c:v>33.796999999999997</c:v>
                </c:pt>
                <c:pt idx="14">
                  <c:v>33.516999999999996</c:v>
                </c:pt>
                <c:pt idx="15">
                  <c:v>33.262999999999998</c:v>
                </c:pt>
                <c:pt idx="16">
                  <c:v>33.034999999999997</c:v>
                </c:pt>
                <c:pt idx="17">
                  <c:v>32.832999999999998</c:v>
                </c:pt>
                <c:pt idx="18">
                  <c:v>32.656999999999996</c:v>
                </c:pt>
                <c:pt idx="19">
                  <c:v>32.506999999999998</c:v>
                </c:pt>
                <c:pt idx="20">
                  <c:v>32.382999999999996</c:v>
                </c:pt>
                <c:pt idx="21">
                  <c:v>32.284999999999997</c:v>
                </c:pt>
                <c:pt idx="22">
                  <c:v>32.213000000000001</c:v>
                </c:pt>
                <c:pt idx="23">
                  <c:v>32.167000000000002</c:v>
                </c:pt>
                <c:pt idx="24">
                  <c:v>32.146999999999998</c:v>
                </c:pt>
                <c:pt idx="25">
                  <c:v>32.152999999999999</c:v>
                </c:pt>
                <c:pt idx="26">
                  <c:v>32.185000000000002</c:v>
                </c:pt>
                <c:pt idx="27">
                  <c:v>32.242999999999995</c:v>
                </c:pt>
                <c:pt idx="28">
                  <c:v>32.326999999999998</c:v>
                </c:pt>
                <c:pt idx="29">
                  <c:v>32.436999999999998</c:v>
                </c:pt>
                <c:pt idx="30">
                  <c:v>32.572999999999993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D0-4B0B-BA7E-2914301DA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8165727"/>
        <c:axId val="1068480063"/>
      </c:lineChart>
      <c:catAx>
        <c:axId val="106816572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Days mentally unwell in last 30 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480063"/>
        <c:crosses val="autoZero"/>
        <c:auto val="1"/>
        <c:lblAlgn val="ctr"/>
        <c:lblOffset val="100"/>
        <c:tickLblSkip val="5"/>
        <c:noMultiLvlLbl val="0"/>
      </c:catAx>
      <c:valAx>
        <c:axId val="1068480063"/>
        <c:scaling>
          <c:orientation val="minMax"/>
          <c:max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Satisfaction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165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 sz="1400"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3D566-26EA-3947-BF1E-EFF5B698476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2D222-2DC0-4F4B-AFEB-149DC2AFF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0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2D222-2DC0-4F4B-AFEB-149DC2AFF0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98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2D222-2DC0-4F4B-AFEB-149DC2AFF0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78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2D222-2DC0-4F4B-AFEB-149DC2AFF0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57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2D222-2DC0-4F4B-AFEB-149DC2AFF0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55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2D222-2DC0-4F4B-AFEB-149DC2AFF0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76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2D222-2DC0-4F4B-AFEB-149DC2AFF0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2D222-2DC0-4F4B-AFEB-149DC2AFF0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6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2D222-2DC0-4F4B-AFEB-149DC2AFF0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45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2D222-2DC0-4F4B-AFEB-149DC2AFF0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97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2D222-2DC0-4F4B-AFEB-149DC2AFF0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5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2D222-2DC0-4F4B-AFEB-149DC2AFF0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2D222-2DC0-4F4B-AFEB-149DC2AFF0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74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2D222-2DC0-4F4B-AFEB-149DC2AFF0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28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2D222-2DC0-4F4B-AFEB-149DC2AFF0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84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8">
            <a:extLst>
              <a:ext uri="{FF2B5EF4-FFF2-40B4-BE49-F238E27FC236}">
                <a16:creationId xmlns:a16="http://schemas.microsoft.com/office/drawing/2014/main" id="{E7EA70D1-B047-4748-AE35-1EDF2E93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Address, phone number and URL 8">
            <a:extLst>
              <a:ext uri="{FF2B5EF4-FFF2-40B4-BE49-F238E27FC236}">
                <a16:creationId xmlns:a16="http://schemas.microsoft.com/office/drawing/2014/main" id="{61336741-227E-4248-B22C-5FB8D443B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7" name="Date 8">
            <a:extLst>
              <a:ext uri="{FF2B5EF4-FFF2-40B4-BE49-F238E27FC236}">
                <a16:creationId xmlns:a16="http://schemas.microsoft.com/office/drawing/2014/main" id="{EEE2D775-BE95-B446-9D61-AC3AF7AE4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88F6-396E-444B-8494-C019F32AA2AD}" type="datetime4">
              <a:rPr lang="en-US" smtClean="0"/>
              <a:t>April 28, 2022</a:t>
            </a:fld>
            <a:endParaRPr lang="en-US"/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8EFE7EEA-1526-BA4B-81B8-391235D53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59" y="3987209"/>
            <a:ext cx="10983432" cy="121742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4" name="line 3">
            <a:extLst>
              <a:ext uri="{FF2B5EF4-FFF2-40B4-BE49-F238E27FC236}">
                <a16:creationId xmlns:a16="http://schemas.microsoft.com/office/drawing/2014/main" id="{0920DFDE-07E6-F04E-807F-4F57E1849C17}"/>
              </a:ext>
            </a:extLst>
          </p:cNvPr>
          <p:cNvCxnSpPr>
            <a:cxnSpLocks/>
          </p:cNvCxnSpPr>
          <p:nvPr userDrawn="1"/>
        </p:nvCxnSpPr>
        <p:spPr>
          <a:xfrm>
            <a:off x="4873257" y="3732028"/>
            <a:ext cx="238523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itle 8">
            <a:extLst>
              <a:ext uri="{FF2B5EF4-FFF2-40B4-BE49-F238E27FC236}">
                <a16:creationId xmlns:a16="http://schemas.microsoft.com/office/drawing/2014/main" id="{CCAB77AB-2012-8647-8323-1BAC49BD74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159" y="2080418"/>
            <a:ext cx="109834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044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18">
            <a:extLst>
              <a:ext uri="{FF2B5EF4-FFF2-40B4-BE49-F238E27FC236}">
                <a16:creationId xmlns:a16="http://schemas.microsoft.com/office/drawing/2014/main" id="{5219CD47-06F7-3E42-B059-8BFFF2CA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ddress, phone number and URL 18">
            <a:extLst>
              <a:ext uri="{FF2B5EF4-FFF2-40B4-BE49-F238E27FC236}">
                <a16:creationId xmlns:a16="http://schemas.microsoft.com/office/drawing/2014/main" id="{7E378DE9-0CA3-F84A-B73B-A4D94ABA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5586" y="6471185"/>
            <a:ext cx="6354917" cy="27197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8" name="Date 18">
            <a:extLst>
              <a:ext uri="{FF2B5EF4-FFF2-40B4-BE49-F238E27FC236}">
                <a16:creationId xmlns:a16="http://schemas.microsoft.com/office/drawing/2014/main" id="{41B8F1EB-4F10-834C-B5A9-53ADB742B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F0E3-07D9-F244-AF20-A8F36AA829EA}" type="datetime4">
              <a:rPr lang="en-US" smtClean="0"/>
              <a:t>April 28, 2022</a:t>
            </a:fld>
            <a:endParaRPr lang="en-US"/>
          </a:p>
        </p:txBody>
      </p:sp>
      <p:sp>
        <p:nvSpPr>
          <p:cNvPr id="6" name="Subtitle 18">
            <a:extLst>
              <a:ext uri="{FF2B5EF4-FFF2-40B4-BE49-F238E27FC236}">
                <a16:creationId xmlns:a16="http://schemas.microsoft.com/office/drawing/2014/main" id="{99332A8F-06B2-C541-88AA-98477DDA9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594" y="3987209"/>
            <a:ext cx="6684334" cy="121742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line 9">
            <a:extLst>
              <a:ext uri="{FF2B5EF4-FFF2-40B4-BE49-F238E27FC236}">
                <a16:creationId xmlns:a16="http://schemas.microsoft.com/office/drawing/2014/main" id="{D0F26A80-A26D-1C41-8F37-C5E98748FF1A}"/>
              </a:ext>
            </a:extLst>
          </p:cNvPr>
          <p:cNvCxnSpPr>
            <a:cxnSpLocks/>
          </p:cNvCxnSpPr>
          <p:nvPr userDrawn="1"/>
        </p:nvCxnSpPr>
        <p:spPr>
          <a:xfrm>
            <a:off x="2697143" y="3732028"/>
            <a:ext cx="238523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itle 18">
            <a:extLst>
              <a:ext uri="{FF2B5EF4-FFF2-40B4-BE49-F238E27FC236}">
                <a16:creationId xmlns:a16="http://schemas.microsoft.com/office/drawing/2014/main" id="{29329714-4391-4C44-BE64-D4477F73F7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595" y="1344182"/>
            <a:ext cx="6684333" cy="2061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white logo 18">
            <a:extLst>
              <a:ext uri="{FF2B5EF4-FFF2-40B4-BE49-F238E27FC236}">
                <a16:creationId xmlns:a16="http://schemas.microsoft.com/office/drawing/2014/main" id="{FF790672-6A74-884A-8F0D-F78179B96B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50" y="170800"/>
            <a:ext cx="1891422" cy="558829"/>
          </a:xfrm>
          <a:prstGeom prst="rect">
            <a:avLst/>
          </a:prstGeom>
        </p:spPr>
      </p:pic>
      <p:pic>
        <p:nvPicPr>
          <p:cNvPr id="5" name="cole burton 2" descr="A group of people playing with a frisbee&#10;&#10;Description automatically generated with medium confidence">
            <a:extLst>
              <a:ext uri="{FF2B5EF4-FFF2-40B4-BE49-F238E27FC236}">
                <a16:creationId xmlns:a16="http://schemas.microsoft.com/office/drawing/2014/main" id="{6BA3B7D5-613C-DD4C-9AE0-CA98EF2B3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941"/>
          <a:stretch/>
        </p:blipFill>
        <p:spPr>
          <a:xfrm>
            <a:off x="7683500" y="-1"/>
            <a:ext cx="4508500" cy="6371970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B254A07-1B1F-6740-A060-806E91A234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83500" y="0"/>
            <a:ext cx="4508500" cy="634523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here to add your own picture</a:t>
            </a:r>
          </a:p>
        </p:txBody>
      </p:sp>
    </p:spTree>
    <p:extLst>
      <p:ext uri="{BB962C8B-B14F-4D97-AF65-F5344CB8AC3E}">
        <p14:creationId xmlns:p14="http://schemas.microsoft.com/office/powerpoint/2010/main" val="194282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19">
            <a:extLst>
              <a:ext uri="{FF2B5EF4-FFF2-40B4-BE49-F238E27FC236}">
                <a16:creationId xmlns:a16="http://schemas.microsoft.com/office/drawing/2014/main" id="{194066CD-6F9E-0647-9A2D-DBB15039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ddress, phone number and URL 19">
            <a:extLst>
              <a:ext uri="{FF2B5EF4-FFF2-40B4-BE49-F238E27FC236}">
                <a16:creationId xmlns:a16="http://schemas.microsoft.com/office/drawing/2014/main" id="{0ED9F77C-4C4E-8344-A3D5-0C27822F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  <a:endParaRPr lang="en-US"/>
          </a:p>
        </p:txBody>
      </p:sp>
      <p:sp>
        <p:nvSpPr>
          <p:cNvPr id="6" name="Date 19">
            <a:extLst>
              <a:ext uri="{FF2B5EF4-FFF2-40B4-BE49-F238E27FC236}">
                <a16:creationId xmlns:a16="http://schemas.microsoft.com/office/drawing/2014/main" id="{7952A68A-BFA6-394B-A3BA-CC694BB93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6619-CA1D-C944-9FEB-B4906B0FC6B5}" type="datetime4">
              <a:rPr lang="en-US" smtClean="0"/>
              <a:t>April 28,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6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6"/>
          <p:cNvSpPr>
            <a:spLocks noGrp="1"/>
          </p:cNvSpPr>
          <p:nvPr>
            <p:ph type="dt" sz="half" idx="2"/>
          </p:nvPr>
        </p:nvSpPr>
        <p:spPr>
          <a:xfrm>
            <a:off x="304800" y="6350000"/>
            <a:ext cx="2743200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 kern="1200" cap="all" spc="107" baseline="0">
                <a:solidFill>
                  <a:schemeClr val="bg1"/>
                </a:solidFill>
                <a:latin typeface="Arial"/>
              </a:defRPr>
            </a:lvl1pPr>
          </a:lstStyle>
          <a:p>
            <a:fld id="{5A73A50A-1BF1-5149-9630-A628AF892AD3}" type="datetime4">
              <a:rPr lang="en-US" smtClean="0"/>
              <a:t>April 28, 2022</a:t>
            </a:fld>
            <a:endParaRPr lang="en-US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11582400" y="6350000"/>
            <a:ext cx="304800" cy="304800"/>
          </a:xfrm>
          <a:prstGeom prst="rect">
            <a:avLst/>
          </a:prstGeom>
          <a:noFill/>
          <a:ln w="19050">
            <a:solidFill>
              <a:srgbClr val="63B1E5"/>
            </a:solidFill>
          </a:ln>
        </p:spPr>
        <p:txBody>
          <a:bodyPr lIns="0" tIns="0" rIns="0" bIns="0" anchor="ctr" anchorCtr="0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lnSpc>
                <a:spcPts val="1467"/>
              </a:lnSpc>
            </a:pPr>
            <a:fld id="{E6D4D5E1-23C0-B54C-A609-2B0B2388ADCB}" type="slidenum">
              <a:rPr lang="en-US" b="1" smtClean="0"/>
              <a:pPr>
                <a:lnSpc>
                  <a:spcPts val="1467"/>
                </a:lnSpc>
              </a:pPr>
              <a:t>‹#›</a:t>
            </a:fld>
            <a:endParaRPr lang="en-US" b="1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733" cap="all" baseline="0">
                <a:solidFill>
                  <a:srgbClr val="0A508C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676400"/>
            <a:ext cx="10972800" cy="4165600"/>
          </a:xfrm>
        </p:spPr>
        <p:txBody>
          <a:bodyPr/>
          <a:lstStyle>
            <a:lvl6pPr>
              <a:defRPr sz="2400" baseline="0">
                <a:solidFill>
                  <a:srgbClr val="5E6A71"/>
                </a:solidFill>
                <a:latin typeface="Arial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07276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9">
            <a:extLst>
              <a:ext uri="{FF2B5EF4-FFF2-40B4-BE49-F238E27FC236}">
                <a16:creationId xmlns:a16="http://schemas.microsoft.com/office/drawing/2014/main" id="{D3B43AE2-28FD-C94F-931D-33595125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Address, phone number and URL 9">
            <a:extLst>
              <a:ext uri="{FF2B5EF4-FFF2-40B4-BE49-F238E27FC236}">
                <a16:creationId xmlns:a16="http://schemas.microsoft.com/office/drawing/2014/main" id="{2D4D98DB-47C6-CF46-9B8C-A74F5536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5586" y="6471185"/>
            <a:ext cx="6354917" cy="27197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7" name="Date 9">
            <a:extLst>
              <a:ext uri="{FF2B5EF4-FFF2-40B4-BE49-F238E27FC236}">
                <a16:creationId xmlns:a16="http://schemas.microsoft.com/office/drawing/2014/main" id="{5A4A32FF-CAF0-2D4A-9B0C-46EC67A4D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5C7C-A097-1B4C-AE63-049FA884B6F4}" type="datetime4">
              <a:rPr lang="en-US" smtClean="0"/>
              <a:t>April 28, 2022</a:t>
            </a:fld>
            <a:endParaRPr lang="en-US"/>
          </a:p>
        </p:txBody>
      </p:sp>
      <p:sp>
        <p:nvSpPr>
          <p:cNvPr id="3" name="Body text 9">
            <a:extLst>
              <a:ext uri="{FF2B5EF4-FFF2-40B4-BE49-F238E27FC236}">
                <a16:creationId xmlns:a16="http://schemas.microsoft.com/office/drawing/2014/main" id="{67E94524-CAFB-6F46-803C-5F53AC0EE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37944"/>
            <a:ext cx="11091672" cy="4339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C8FF0BBC-433A-EF42-9366-3FFF7D6E9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906295"/>
            <a:ext cx="11091672" cy="6847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830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 10">
            <a:extLst>
              <a:ext uri="{FF2B5EF4-FFF2-40B4-BE49-F238E27FC236}">
                <a16:creationId xmlns:a16="http://schemas.microsoft.com/office/drawing/2014/main" id="{B0B458C5-E2C7-324D-A59B-66B42CA2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10">
            <a:extLst>
              <a:ext uri="{FF2B5EF4-FFF2-40B4-BE49-F238E27FC236}">
                <a16:creationId xmlns:a16="http://schemas.microsoft.com/office/drawing/2014/main" id="{284DB1CE-CC12-B64E-8850-ED6842074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5586" y="6471185"/>
            <a:ext cx="6354917" cy="27197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9" name="Date 10">
            <a:extLst>
              <a:ext uri="{FF2B5EF4-FFF2-40B4-BE49-F238E27FC236}">
                <a16:creationId xmlns:a16="http://schemas.microsoft.com/office/drawing/2014/main" id="{59191D4A-98D8-C741-86A4-A138A18E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E783-EDF8-344E-8CEA-AB18B983CFB2}" type="datetime4">
              <a:rPr lang="en-US" smtClean="0"/>
              <a:t>April 28, 2022</a:t>
            </a:fld>
            <a:endParaRPr lang="en-US"/>
          </a:p>
        </p:txBody>
      </p:sp>
      <p:sp>
        <p:nvSpPr>
          <p:cNvPr id="3" name="body text 10">
            <a:extLst>
              <a:ext uri="{FF2B5EF4-FFF2-40B4-BE49-F238E27FC236}">
                <a16:creationId xmlns:a16="http://schemas.microsoft.com/office/drawing/2014/main" id="{9FD6A22B-6A4F-5940-A6CF-EC9DC4731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496" y="1825625"/>
            <a:ext cx="543763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body text 10">
            <a:extLst>
              <a:ext uri="{FF2B5EF4-FFF2-40B4-BE49-F238E27FC236}">
                <a16:creationId xmlns:a16="http://schemas.microsoft.com/office/drawing/2014/main" id="{78F449EA-76F3-6D42-B8BD-730BC0992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3538" y="1825625"/>
            <a:ext cx="543763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826E766A-DF78-C24F-8B53-28726A182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906295"/>
            <a:ext cx="11091672" cy="68476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770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11">
            <a:extLst>
              <a:ext uri="{FF2B5EF4-FFF2-40B4-BE49-F238E27FC236}">
                <a16:creationId xmlns:a16="http://schemas.microsoft.com/office/drawing/2014/main" id="{089EF150-4D00-1846-BADF-0393B298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ddress, phone number and URL 11">
            <a:extLst>
              <a:ext uri="{FF2B5EF4-FFF2-40B4-BE49-F238E27FC236}">
                <a16:creationId xmlns:a16="http://schemas.microsoft.com/office/drawing/2014/main" id="{B9C16F67-C95E-5A42-8948-04E7D842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5586" y="6471185"/>
            <a:ext cx="6354917" cy="27197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6" name="Date 11">
            <a:extLst>
              <a:ext uri="{FF2B5EF4-FFF2-40B4-BE49-F238E27FC236}">
                <a16:creationId xmlns:a16="http://schemas.microsoft.com/office/drawing/2014/main" id="{1C572AFC-BAAF-434D-8DFF-C3FE0B2A8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11CC-7459-DB4F-88A3-9D2A8CCB3933}" type="datetime4">
              <a:rPr lang="en-US" smtClean="0"/>
              <a:t>April 28, 2022</a:t>
            </a:fld>
            <a:endParaRPr lang="en-US"/>
          </a:p>
        </p:txBody>
      </p:sp>
      <p:pic>
        <p:nvPicPr>
          <p:cNvPr id="13" name="Black and white photo of Shepherd Center campus" descr="A black and white photo of the Shepherd Center campus.">
            <a:extLst>
              <a:ext uri="{FF2B5EF4-FFF2-40B4-BE49-F238E27FC236}">
                <a16:creationId xmlns:a16="http://schemas.microsoft.com/office/drawing/2014/main" id="{EECA98AF-4086-D64E-A87C-1D54AF0C0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826"/>
          <a:stretch/>
        </p:blipFill>
        <p:spPr>
          <a:xfrm>
            <a:off x="0" y="-43632"/>
            <a:ext cx="12192000" cy="6395041"/>
          </a:xfrm>
          <a:prstGeom prst="rect">
            <a:avLst/>
          </a:prstGeom>
        </p:spPr>
      </p:pic>
      <p:sp>
        <p:nvSpPr>
          <p:cNvPr id="9" name="Subtitle 11">
            <a:extLst>
              <a:ext uri="{FF2B5EF4-FFF2-40B4-BE49-F238E27FC236}">
                <a16:creationId xmlns:a16="http://schemas.microsoft.com/office/drawing/2014/main" id="{3194B371-F23F-CB44-A351-8431AC56B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59" y="3987209"/>
            <a:ext cx="10983432" cy="121742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line 4">
            <a:extLst>
              <a:ext uri="{FF2B5EF4-FFF2-40B4-BE49-F238E27FC236}">
                <a16:creationId xmlns:a16="http://schemas.microsoft.com/office/drawing/2014/main" id="{B35A6B8C-2106-824D-9B64-46C3D73230F7}"/>
              </a:ext>
            </a:extLst>
          </p:cNvPr>
          <p:cNvCxnSpPr>
            <a:cxnSpLocks/>
          </p:cNvCxnSpPr>
          <p:nvPr userDrawn="1"/>
        </p:nvCxnSpPr>
        <p:spPr>
          <a:xfrm>
            <a:off x="4873257" y="3732028"/>
            <a:ext cx="238523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itle 11">
            <a:extLst>
              <a:ext uri="{FF2B5EF4-FFF2-40B4-BE49-F238E27FC236}">
                <a16:creationId xmlns:a16="http://schemas.microsoft.com/office/drawing/2014/main" id="{52A8475B-0F59-B249-AB66-21853AD65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159" y="2080418"/>
            <a:ext cx="109834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Color logo 1" descr="Graphical user interface&#10;&#10;Description automatically generated">
            <a:extLst>
              <a:ext uri="{FF2B5EF4-FFF2-40B4-BE49-F238E27FC236}">
                <a16:creationId xmlns:a16="http://schemas.microsoft.com/office/drawing/2014/main" id="{22B284D7-07A5-6147-B9C0-F68504593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448" t="37317" r="12278" b="43944"/>
          <a:stretch/>
        </p:blipFill>
        <p:spPr>
          <a:xfrm>
            <a:off x="5214551" y="90369"/>
            <a:ext cx="1762898" cy="56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6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12">
            <a:extLst>
              <a:ext uri="{FF2B5EF4-FFF2-40B4-BE49-F238E27FC236}">
                <a16:creationId xmlns:a16="http://schemas.microsoft.com/office/drawing/2014/main" id="{5219CD47-06F7-3E42-B059-8BFFF2CA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12">
            <a:extLst>
              <a:ext uri="{FF2B5EF4-FFF2-40B4-BE49-F238E27FC236}">
                <a16:creationId xmlns:a16="http://schemas.microsoft.com/office/drawing/2014/main" id="{7E378DE9-0CA3-F84A-B73B-A4D94ABA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5586" y="6471185"/>
            <a:ext cx="6354917" cy="27197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8" name="Date 12">
            <a:extLst>
              <a:ext uri="{FF2B5EF4-FFF2-40B4-BE49-F238E27FC236}">
                <a16:creationId xmlns:a16="http://schemas.microsoft.com/office/drawing/2014/main" id="{41B8F1EB-4F10-834C-B5A9-53ADB742B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307E-5922-E84A-82C9-BFE770B7B47D}" type="datetime4">
              <a:rPr lang="en-US" smtClean="0"/>
              <a:t>April 28,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3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14">
            <a:extLst>
              <a:ext uri="{FF2B5EF4-FFF2-40B4-BE49-F238E27FC236}">
                <a16:creationId xmlns:a16="http://schemas.microsoft.com/office/drawing/2014/main" id="{E7EA70D1-B047-4748-AE35-1EDF2E93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Address, phone number and URL 14">
            <a:extLst>
              <a:ext uri="{FF2B5EF4-FFF2-40B4-BE49-F238E27FC236}">
                <a16:creationId xmlns:a16="http://schemas.microsoft.com/office/drawing/2014/main" id="{61336741-227E-4248-B22C-5FB8D443B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74920" y="6458741"/>
            <a:ext cx="6250524" cy="29686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7" name="Date 14">
            <a:extLst>
              <a:ext uri="{FF2B5EF4-FFF2-40B4-BE49-F238E27FC236}">
                <a16:creationId xmlns:a16="http://schemas.microsoft.com/office/drawing/2014/main" id="{EEE2D775-BE95-B446-9D61-AC3AF7AE4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0560-F3F9-0F4F-98DD-9FFC6C9D64D2}" type="datetime4">
              <a:rPr lang="en-US" smtClean="0"/>
              <a:t>April 28, 2022</a:t>
            </a:fld>
            <a:endParaRPr lang="en-US"/>
          </a:p>
        </p:txBody>
      </p:sp>
      <p:sp>
        <p:nvSpPr>
          <p:cNvPr id="3" name="Subtitle 14">
            <a:extLst>
              <a:ext uri="{FF2B5EF4-FFF2-40B4-BE49-F238E27FC236}">
                <a16:creationId xmlns:a16="http://schemas.microsoft.com/office/drawing/2014/main" id="{8EFE7EEA-1526-BA4B-81B8-391235D53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159" y="3987209"/>
            <a:ext cx="10983432" cy="121742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4" name="line 6">
            <a:extLst>
              <a:ext uri="{FF2B5EF4-FFF2-40B4-BE49-F238E27FC236}">
                <a16:creationId xmlns:a16="http://schemas.microsoft.com/office/drawing/2014/main" id="{0920DFDE-07E6-F04E-807F-4F57E1849C17}"/>
              </a:ext>
            </a:extLst>
          </p:cNvPr>
          <p:cNvCxnSpPr>
            <a:cxnSpLocks/>
          </p:cNvCxnSpPr>
          <p:nvPr userDrawn="1"/>
        </p:nvCxnSpPr>
        <p:spPr>
          <a:xfrm>
            <a:off x="4873257" y="3732028"/>
            <a:ext cx="238523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itle 14">
            <a:extLst>
              <a:ext uri="{FF2B5EF4-FFF2-40B4-BE49-F238E27FC236}">
                <a16:creationId xmlns:a16="http://schemas.microsoft.com/office/drawing/2014/main" id="{CCAB77AB-2012-8647-8323-1BAC49BD74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159" y="2080418"/>
            <a:ext cx="109834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White logo 14">
            <a:extLst>
              <a:ext uri="{FF2B5EF4-FFF2-40B4-BE49-F238E27FC236}">
                <a16:creationId xmlns:a16="http://schemas.microsoft.com/office/drawing/2014/main" id="{8BE5D6C2-8273-5141-9270-D30C0ECE8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18" y="170800"/>
            <a:ext cx="2533164" cy="74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5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15">
            <a:extLst>
              <a:ext uri="{FF2B5EF4-FFF2-40B4-BE49-F238E27FC236}">
                <a16:creationId xmlns:a16="http://schemas.microsoft.com/office/drawing/2014/main" id="{D3B43AE2-28FD-C94F-931D-33595125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15">
            <a:extLst>
              <a:ext uri="{FF2B5EF4-FFF2-40B4-BE49-F238E27FC236}">
                <a16:creationId xmlns:a16="http://schemas.microsoft.com/office/drawing/2014/main" id="{2D4D98DB-47C6-CF46-9B8C-A74F5536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5586" y="6471185"/>
            <a:ext cx="6354917" cy="27197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7" name="Date 15">
            <a:extLst>
              <a:ext uri="{FF2B5EF4-FFF2-40B4-BE49-F238E27FC236}">
                <a16:creationId xmlns:a16="http://schemas.microsoft.com/office/drawing/2014/main" id="{5A4A32FF-CAF0-2D4A-9B0C-46EC67A4D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0387-FC49-7A46-ACAE-C6F845CC6B58}" type="datetime4">
              <a:rPr lang="en-US" smtClean="0"/>
              <a:t>April 28, 2022</a:t>
            </a:fld>
            <a:endParaRPr lang="en-US"/>
          </a:p>
        </p:txBody>
      </p:sp>
      <p:sp>
        <p:nvSpPr>
          <p:cNvPr id="3" name="body text 15">
            <a:extLst>
              <a:ext uri="{FF2B5EF4-FFF2-40B4-BE49-F238E27FC236}">
                <a16:creationId xmlns:a16="http://schemas.microsoft.com/office/drawing/2014/main" id="{67E94524-CAFB-6F46-803C-5F53AC0EE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37944"/>
            <a:ext cx="11091672" cy="4339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5">
            <a:extLst>
              <a:ext uri="{FF2B5EF4-FFF2-40B4-BE49-F238E27FC236}">
                <a16:creationId xmlns:a16="http://schemas.microsoft.com/office/drawing/2014/main" id="{C8FF0BBC-433A-EF42-9366-3FFF7D6E9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906295"/>
            <a:ext cx="11091672" cy="684762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white logo 15">
            <a:extLst>
              <a:ext uri="{FF2B5EF4-FFF2-40B4-BE49-F238E27FC236}">
                <a16:creationId xmlns:a16="http://schemas.microsoft.com/office/drawing/2014/main" id="{4A445C14-C178-8448-AD41-8631405D87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89" y="170800"/>
            <a:ext cx="1891422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0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16">
            <a:extLst>
              <a:ext uri="{FF2B5EF4-FFF2-40B4-BE49-F238E27FC236}">
                <a16:creationId xmlns:a16="http://schemas.microsoft.com/office/drawing/2014/main" id="{B0B458C5-E2C7-324D-A59B-66B42CA2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Address, phone number and URL 16">
            <a:extLst>
              <a:ext uri="{FF2B5EF4-FFF2-40B4-BE49-F238E27FC236}">
                <a16:creationId xmlns:a16="http://schemas.microsoft.com/office/drawing/2014/main" id="{284DB1CE-CC12-B64E-8850-ED6842074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5586" y="6471185"/>
            <a:ext cx="6354917" cy="27197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9" name="Date 16">
            <a:extLst>
              <a:ext uri="{FF2B5EF4-FFF2-40B4-BE49-F238E27FC236}">
                <a16:creationId xmlns:a16="http://schemas.microsoft.com/office/drawing/2014/main" id="{59191D4A-98D8-C741-86A4-A138A18E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E7A0-7F2B-AB4C-A00C-CDA6681A2EEA}" type="datetime4">
              <a:rPr lang="en-US" smtClean="0"/>
              <a:t>April 28, 2022</a:t>
            </a:fld>
            <a:endParaRPr lang="en-US"/>
          </a:p>
        </p:txBody>
      </p:sp>
      <p:sp>
        <p:nvSpPr>
          <p:cNvPr id="3" name="body text 16.2">
            <a:extLst>
              <a:ext uri="{FF2B5EF4-FFF2-40B4-BE49-F238E27FC236}">
                <a16:creationId xmlns:a16="http://schemas.microsoft.com/office/drawing/2014/main" id="{9FD6A22B-6A4F-5940-A6CF-EC9DC4731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496" y="1825625"/>
            <a:ext cx="543763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body text 16">
            <a:extLst>
              <a:ext uri="{FF2B5EF4-FFF2-40B4-BE49-F238E27FC236}">
                <a16:creationId xmlns:a16="http://schemas.microsoft.com/office/drawing/2014/main" id="{78F449EA-76F3-6D42-B8BD-730BC0992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3538" y="1825625"/>
            <a:ext cx="543763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826E766A-DF78-C24F-8B53-28726A182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496" y="906295"/>
            <a:ext cx="11091672" cy="684762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white logo 16">
            <a:extLst>
              <a:ext uri="{FF2B5EF4-FFF2-40B4-BE49-F238E27FC236}">
                <a16:creationId xmlns:a16="http://schemas.microsoft.com/office/drawing/2014/main" id="{09A2E472-13D4-6843-834B-10CEB022A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89" y="170800"/>
            <a:ext cx="1891422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4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17">
            <a:extLst>
              <a:ext uri="{FF2B5EF4-FFF2-40B4-BE49-F238E27FC236}">
                <a16:creationId xmlns:a16="http://schemas.microsoft.com/office/drawing/2014/main" id="{089EF150-4D00-1846-BADF-0393B298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17">
            <a:extLst>
              <a:ext uri="{FF2B5EF4-FFF2-40B4-BE49-F238E27FC236}">
                <a16:creationId xmlns:a16="http://schemas.microsoft.com/office/drawing/2014/main" id="{B9C16F67-C95E-5A42-8948-04E7D842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5586" y="6471185"/>
            <a:ext cx="6354917" cy="271977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6" name="Date 17">
            <a:extLst>
              <a:ext uri="{FF2B5EF4-FFF2-40B4-BE49-F238E27FC236}">
                <a16:creationId xmlns:a16="http://schemas.microsoft.com/office/drawing/2014/main" id="{1C572AFC-BAAF-434D-8DFF-C3FE0B2A8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8EC6-6A2B-E343-9F96-41580726C129}" type="datetime4">
              <a:rPr lang="en-US" smtClean="0"/>
              <a:t>April 28, 2022</a:t>
            </a:fld>
            <a:endParaRPr lang="en-US"/>
          </a:p>
        </p:txBody>
      </p:sp>
      <p:sp>
        <p:nvSpPr>
          <p:cNvPr id="9" name="Subtitle 17">
            <a:extLst>
              <a:ext uri="{FF2B5EF4-FFF2-40B4-BE49-F238E27FC236}">
                <a16:creationId xmlns:a16="http://schemas.microsoft.com/office/drawing/2014/main" id="{3194B371-F23F-CB44-A351-8431AC56B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5586" y="3987209"/>
            <a:ext cx="6684334" cy="121742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line 7">
            <a:extLst>
              <a:ext uri="{FF2B5EF4-FFF2-40B4-BE49-F238E27FC236}">
                <a16:creationId xmlns:a16="http://schemas.microsoft.com/office/drawing/2014/main" id="{B35A6B8C-2106-824D-9B64-46C3D73230F7}"/>
              </a:ext>
            </a:extLst>
          </p:cNvPr>
          <p:cNvCxnSpPr>
            <a:cxnSpLocks/>
          </p:cNvCxnSpPr>
          <p:nvPr userDrawn="1"/>
        </p:nvCxnSpPr>
        <p:spPr>
          <a:xfrm>
            <a:off x="7205135" y="3732028"/>
            <a:ext cx="238523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itle 17">
            <a:extLst>
              <a:ext uri="{FF2B5EF4-FFF2-40B4-BE49-F238E27FC236}">
                <a16:creationId xmlns:a16="http://schemas.microsoft.com/office/drawing/2014/main" id="{52A8475B-0F59-B249-AB66-21853AD65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5587" y="1344182"/>
            <a:ext cx="6684333" cy="2061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white logo 17">
            <a:extLst>
              <a:ext uri="{FF2B5EF4-FFF2-40B4-BE49-F238E27FC236}">
                <a16:creationId xmlns:a16="http://schemas.microsoft.com/office/drawing/2014/main" id="{3DB59B88-0E12-A649-AC12-F9153E31A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42" y="170800"/>
            <a:ext cx="1891422" cy="558829"/>
          </a:xfrm>
          <a:prstGeom prst="rect">
            <a:avLst/>
          </a:prstGeom>
        </p:spPr>
      </p:pic>
      <p:pic>
        <p:nvPicPr>
          <p:cNvPr id="5" name="Cole Burton" descr="A group of people playing with a frisbee&#10;&#10;Description automatically generated with medium confidence">
            <a:extLst>
              <a:ext uri="{FF2B5EF4-FFF2-40B4-BE49-F238E27FC236}">
                <a16:creationId xmlns:a16="http://schemas.microsoft.com/office/drawing/2014/main" id="{476FE1C5-1E11-BC4F-B006-359BA4CF6B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941"/>
          <a:stretch/>
        </p:blipFill>
        <p:spPr>
          <a:xfrm>
            <a:off x="0" y="-1"/>
            <a:ext cx="4508500" cy="637197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CFEF5-DC71-0D4E-828B-5293C70460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08500" cy="634523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here to add your own picture</a:t>
            </a:r>
          </a:p>
        </p:txBody>
      </p:sp>
    </p:spTree>
    <p:extLst>
      <p:ext uri="{BB962C8B-B14F-4D97-AF65-F5344CB8AC3E}">
        <p14:creationId xmlns:p14="http://schemas.microsoft.com/office/powerpoint/2010/main" val="114652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ue footer 2">
            <a:extLst>
              <a:ext uri="{FF2B5EF4-FFF2-40B4-BE49-F238E27FC236}">
                <a16:creationId xmlns:a16="http://schemas.microsoft.com/office/drawing/2014/main" id="{4684FC9F-452B-624B-80E2-DBDB928EB1B0}"/>
              </a:ext>
            </a:extLst>
          </p:cNvPr>
          <p:cNvSpPr/>
          <p:nvPr userDrawn="1"/>
        </p:nvSpPr>
        <p:spPr>
          <a:xfrm>
            <a:off x="0" y="6356349"/>
            <a:ext cx="12192000" cy="5016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7">
            <a:extLst>
              <a:ext uri="{FF2B5EF4-FFF2-40B4-BE49-F238E27FC236}">
                <a16:creationId xmlns:a16="http://schemas.microsoft.com/office/drawing/2014/main" id="{03FFE760-45D8-DA48-AC22-75FCF05B6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7591" y="6447898"/>
            <a:ext cx="402262" cy="318551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6D917E5-E274-9745-80FB-D30D4BD45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Address, phone number and URL 7">
            <a:extLst>
              <a:ext uri="{FF2B5EF4-FFF2-40B4-BE49-F238E27FC236}">
                <a16:creationId xmlns:a16="http://schemas.microsoft.com/office/drawing/2014/main" id="{5014C936-7CCF-CC4B-B50A-7243C504D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74920" y="6458741"/>
            <a:ext cx="6250524" cy="2968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 err="1">
                <a:solidFill>
                  <a:schemeClr val="accent2"/>
                </a:solidFill>
              </a:rPr>
              <a:t>shepherd.org</a:t>
            </a:r>
            <a:endParaRPr lang="en-US" b="1" spc="50">
              <a:solidFill>
                <a:schemeClr val="accent2"/>
              </a:solidFill>
            </a:endParaRPr>
          </a:p>
        </p:txBody>
      </p:sp>
      <p:sp>
        <p:nvSpPr>
          <p:cNvPr id="4" name="date 7">
            <a:extLst>
              <a:ext uri="{FF2B5EF4-FFF2-40B4-BE49-F238E27FC236}">
                <a16:creationId xmlns:a16="http://schemas.microsoft.com/office/drawing/2014/main" id="{E1C30984-DC00-F747-94D0-0FFA3BD1B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2780" y="642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1E3DE15-279F-2941-9D4C-9E9AAF02D6C2}" type="datetime4">
              <a:rPr lang="en-US" smtClean="0"/>
              <a:t>April 28, 2022</a:t>
            </a:fld>
            <a:endParaRPr lang="en-US"/>
          </a:p>
        </p:txBody>
      </p:sp>
      <p:sp>
        <p:nvSpPr>
          <p:cNvPr id="3" name="body text 7">
            <a:extLst>
              <a:ext uri="{FF2B5EF4-FFF2-40B4-BE49-F238E27FC236}">
                <a16:creationId xmlns:a16="http://schemas.microsoft.com/office/drawing/2014/main" id="{72E98F74-DA39-D94C-AB1C-7A89207BC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74235"/>
            <a:ext cx="10515600" cy="360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title 7">
            <a:extLst>
              <a:ext uri="{FF2B5EF4-FFF2-40B4-BE49-F238E27FC236}">
                <a16:creationId xmlns:a16="http://schemas.microsoft.com/office/drawing/2014/main" id="{FD8DF9A3-989C-DD49-A950-25F93E68F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00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Color logo 1" descr="Graphical user interface&#10;&#10;Description automatically generated">
            <a:extLst>
              <a:ext uri="{FF2B5EF4-FFF2-40B4-BE49-F238E27FC236}">
                <a16:creationId xmlns:a16="http://schemas.microsoft.com/office/drawing/2014/main" id="{F4A7FF0A-47C6-0C41-8DE6-8B1746390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1448" t="37317" r="12278" b="43944"/>
          <a:stretch/>
        </p:blipFill>
        <p:spPr>
          <a:xfrm>
            <a:off x="5214551" y="90369"/>
            <a:ext cx="1762898" cy="56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7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itchFamily="2" charset="2"/>
        <a:buChar char="ü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ue background ">
            <a:extLst>
              <a:ext uri="{FF2B5EF4-FFF2-40B4-BE49-F238E27FC236}">
                <a16:creationId xmlns:a16="http://schemas.microsoft.com/office/drawing/2014/main" id="{DC5E4284-52C8-8A4D-ACCD-7E676C42CB3B}"/>
              </a:ext>
            </a:extLst>
          </p:cNvPr>
          <p:cNvSpPr/>
          <p:nvPr userDrawn="1"/>
        </p:nvSpPr>
        <p:spPr>
          <a:xfrm>
            <a:off x="0" y="0"/>
            <a:ext cx="12192000" cy="6447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ray footer 1">
            <a:extLst>
              <a:ext uri="{FF2B5EF4-FFF2-40B4-BE49-F238E27FC236}">
                <a16:creationId xmlns:a16="http://schemas.microsoft.com/office/drawing/2014/main" id="{4684FC9F-452B-624B-80E2-DBDB928EB1B0}"/>
              </a:ext>
            </a:extLst>
          </p:cNvPr>
          <p:cNvSpPr/>
          <p:nvPr userDrawn="1"/>
        </p:nvSpPr>
        <p:spPr>
          <a:xfrm>
            <a:off x="0" y="6356349"/>
            <a:ext cx="12192000" cy="5016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13">
            <a:extLst>
              <a:ext uri="{FF2B5EF4-FFF2-40B4-BE49-F238E27FC236}">
                <a16:creationId xmlns:a16="http://schemas.microsoft.com/office/drawing/2014/main" id="{03FFE760-45D8-DA48-AC22-75FCF05B6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7591" y="6447898"/>
            <a:ext cx="402262" cy="318551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6D917E5-E274-9745-80FB-D30D4BD45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Address, phone number and URL 13">
            <a:extLst>
              <a:ext uri="{FF2B5EF4-FFF2-40B4-BE49-F238E27FC236}">
                <a16:creationId xmlns:a16="http://schemas.microsoft.com/office/drawing/2014/main" id="{7E70F873-0FCF-3B4C-B667-867CED0C9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76301" y="6424611"/>
            <a:ext cx="624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 err="1">
                <a:solidFill>
                  <a:schemeClr val="accent2"/>
                </a:solidFill>
              </a:rPr>
              <a:t>shepherd.org</a:t>
            </a:r>
            <a:endParaRPr lang="en-US"/>
          </a:p>
        </p:txBody>
      </p:sp>
      <p:sp>
        <p:nvSpPr>
          <p:cNvPr id="4" name="Date 13">
            <a:extLst>
              <a:ext uri="{FF2B5EF4-FFF2-40B4-BE49-F238E27FC236}">
                <a16:creationId xmlns:a16="http://schemas.microsoft.com/office/drawing/2014/main" id="{E1C30984-DC00-F747-94D0-0FFA3BD1B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2780" y="64246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ECA6D38-2D0C-D74E-BDFC-E19F79448238}" type="datetime4">
              <a:rPr lang="en-US" smtClean="0"/>
              <a:t>April 28, 2022</a:t>
            </a:fld>
            <a:endParaRPr lang="en-US"/>
          </a:p>
        </p:txBody>
      </p:sp>
      <p:sp>
        <p:nvSpPr>
          <p:cNvPr id="3" name="body test 13">
            <a:extLst>
              <a:ext uri="{FF2B5EF4-FFF2-40B4-BE49-F238E27FC236}">
                <a16:creationId xmlns:a16="http://schemas.microsoft.com/office/drawing/2014/main" id="{72E98F74-DA39-D94C-AB1C-7A89207BC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74235"/>
            <a:ext cx="10515600" cy="360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3">
            <a:extLst>
              <a:ext uri="{FF2B5EF4-FFF2-40B4-BE49-F238E27FC236}">
                <a16:creationId xmlns:a16="http://schemas.microsoft.com/office/drawing/2014/main" id="{FD8DF9A3-989C-DD49-A950-25F93E68F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00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085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ü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92E581-5155-42BF-95BE-8681D123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E903C-46A4-4B95-9516-82D5C3A3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4CEBD-5ADC-4D81-A9B3-6E6AD9731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F0E3-07D9-F244-AF20-A8F36AA829EA}" type="datetime4">
              <a:rPr lang="en-US" smtClean="0"/>
              <a:t>April 28, 2022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5D4B0D7-8E66-43F2-9E4A-66C2F6D7C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780" y="3854824"/>
            <a:ext cx="7414164" cy="23666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/>
              <a:t>L</a:t>
            </a:r>
            <a:r>
              <a:rPr lang="en-US" dirty="0"/>
              <a:t>ouise Palmer, M.A., Mark Sweatman, Ph.D., Deborah Backus, PT, Ph.D., Melinda </a:t>
            </a:r>
            <a:r>
              <a:rPr lang="en-US" dirty="0" err="1"/>
              <a:t>Jarnecke</a:t>
            </a:r>
            <a:r>
              <a:rPr lang="en-US" dirty="0"/>
              <a:t>, James Krause, Ph.D. </a:t>
            </a:r>
            <a:endParaRPr lang="en-US" dirty="0">
              <a:cs typeface="Arial"/>
            </a:endParaRPr>
          </a:p>
          <a:p>
            <a:r>
              <a:rPr lang="en-US" sz="1800" dirty="0">
                <a:cs typeface="Arial"/>
              </a:rPr>
              <a:t>Shepherd Center, Atlanta GA &amp;</a:t>
            </a:r>
          </a:p>
          <a:p>
            <a:r>
              <a:rPr lang="en-US" sz="1800" dirty="0"/>
              <a:t>Medical University of South Carolina, </a:t>
            </a:r>
          </a:p>
          <a:p>
            <a:r>
              <a:rPr lang="en-US" sz="1800" dirty="0"/>
              <a:t>Charleston, SC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D3FC80-F4F6-4D4E-9979-556BAEB44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94" y="1150506"/>
            <a:ext cx="6684333" cy="20618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Satisfaction with Functioning in Psychosocial Life Areas for People with MS</a:t>
            </a:r>
          </a:p>
        </p:txBody>
      </p:sp>
      <p:pic>
        <p:nvPicPr>
          <p:cNvPr id="9" name="Picture Placeholder 8" descr="A picture containing floor, indoor, person, ceiling&#10;&#10;Description automatically generated">
            <a:extLst>
              <a:ext uri="{FF2B5EF4-FFF2-40B4-BE49-F238E27FC236}">
                <a16:creationId xmlns:a16="http://schemas.microsoft.com/office/drawing/2014/main" id="{81B2B37B-806D-4195-AEBC-633923A211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43116" t="1843" r="17744" b="5817"/>
          <a:stretch/>
        </p:blipFill>
        <p:spPr>
          <a:xfrm>
            <a:off x="7656944" y="1"/>
            <a:ext cx="4535055" cy="642461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0425A6-EE49-7FB1-45B0-5851B3A92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178" y="5365948"/>
            <a:ext cx="1246033" cy="9008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87861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864BFD-1F4A-44EC-805A-15F4B1BB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B2724-059F-45DA-B932-C5EC04446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7A6DD-BDCC-462B-BC11-1FADBAF4D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0387-FC49-7A46-ACAE-C6F845CC6B58}" type="datetime4">
              <a:rPr lang="en-US" smtClean="0"/>
              <a:t>April 28, 2022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0C1942-EA51-4D34-8896-1E42BDCF3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People who are diagnosed in their forties and fifties have lower satisfaction than young adults diagnosed between the ages of 18 and 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This could be due to the interruption of employment and other important life roles at this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Research suggests disability for older adults may be more normalized (Richardson and </a:t>
            </a:r>
            <a:r>
              <a:rPr lang="en-US" sz="2400" err="1"/>
              <a:t>Motl</a:t>
            </a:r>
            <a:r>
              <a:rPr lang="en-US" sz="2400"/>
              <a:t>, 2020)</a:t>
            </a:r>
          </a:p>
          <a:p>
            <a:endParaRPr lang="en-US"/>
          </a:p>
          <a:p>
            <a:endParaRPr lang="en-US" sz="1800"/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060576-2F67-4A82-BBB9-F24D9760C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Key Findings: HA1 Age at diagnosis</a:t>
            </a:r>
          </a:p>
        </p:txBody>
      </p:sp>
    </p:spTree>
    <p:extLst>
      <p:ext uri="{BB962C8B-B14F-4D97-AF65-F5344CB8AC3E}">
        <p14:creationId xmlns:p14="http://schemas.microsoft.com/office/powerpoint/2010/main" val="3681467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3A63AE-CEB6-4CD1-A229-13515D07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40639-0E78-4AFB-9C7F-0A880B03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F31F6-A949-4C5A-9107-A6D005354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0387-FC49-7A46-ACAE-C6F845CC6B58}" type="datetime4">
              <a:rPr lang="en-US" smtClean="0"/>
              <a:t>April 28, 2022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A47F02-3D82-406A-B3A2-BCF922CFA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Life satisfaction decreases: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 symptom severity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 cognitive deficits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people who use a wheelchair compared to those who can ambulate in the community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5A26BDE-1C12-4507-99F7-5F372B601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Key findings: HA2 MS Signs and Symptoms</a:t>
            </a:r>
          </a:p>
        </p:txBody>
      </p:sp>
    </p:spTree>
    <p:extLst>
      <p:ext uri="{BB962C8B-B14F-4D97-AF65-F5344CB8AC3E}">
        <p14:creationId xmlns:p14="http://schemas.microsoft.com/office/powerpoint/2010/main" val="1732180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6AC05C-7561-491D-B289-94FB26C09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Key findings: HA3 Mental &amp; Physical Health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2995A8-BDBF-483F-B16F-4B701CA67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370668"/>
            <a:ext cx="3855336" cy="3853152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Mental health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is the largest predictor of decreased life satisfaction in the model, but has a curvilinear relationship</a:t>
            </a:r>
            <a:endParaRPr lang="en-US" sz="2400" dirty="0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Satisfaction also decreases with the more days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physically unwell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that people report in a month</a:t>
            </a:r>
            <a:endParaRPr lang="en-US" sz="2400" dirty="0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50BFB-A3D7-49F8-8C7A-6C88054291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0B0387-FC49-7A46-ACAE-C6F845CC6B58}" type="datetime4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April 28, 2022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49E519-46FC-4281-A3B8-8724A2771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3688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2020 Peachtree Road, NW, Atlanta, GA 30309-1465  |  </a:t>
            </a:r>
            <a:r>
              <a:rPr lang="en-US" sz="900" kern="1200" spc="5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404-352-2020</a:t>
            </a:r>
            <a:r>
              <a:rPr lang="en-US" sz="900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  |   </a:t>
            </a:r>
            <a:r>
              <a:rPr lang="en-US" sz="900" b="1" kern="1200" spc="5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shepherd.org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6337F7-8512-4ABE-842E-86E3493A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06D917E5-E274-9745-80FB-D30D4BD45923}" type="slidenum">
              <a:rPr lang="en-US">
                <a:solidFill>
                  <a:srgbClr val="303030"/>
                </a:solidFill>
              </a:rPr>
              <a:pPr algn="r">
                <a:spcAft>
                  <a:spcPts val="600"/>
                </a:spcAft>
              </a:pPr>
              <a:t>12</a:t>
            </a:fld>
            <a:endParaRPr lang="en-US">
              <a:solidFill>
                <a:srgbClr val="30303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9CF5390-4351-4747-AE0F-27D09B533E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591846"/>
              </p:ext>
            </p:extLst>
          </p:nvPr>
        </p:nvGraphicFramePr>
        <p:xfrm>
          <a:off x="5405862" y="807593"/>
          <a:ext cx="6019331" cy="523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5937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5A0158-A659-4031-9BF4-311069DB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479D5-18D5-4AB4-BE7A-10B6701F7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ADFE1-331D-49D5-9D29-903D283C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0387-FC49-7A46-ACAE-C6F845CC6B58}" type="datetime4">
              <a:rPr lang="en-US" smtClean="0"/>
              <a:t>April 28, 2022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488B3-F3A0-4024-956C-B55E24972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Life satisfaction is lower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Unemployed people compared to employed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People who are single compared to in a relationship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Men compared to women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Education has a protective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>
                <a:solidFill>
                  <a:schemeClr val="accent2"/>
                </a:solidFill>
              </a:rPr>
              <a:t>Overall largest predictors of satisfaction: </a:t>
            </a:r>
            <a:r>
              <a:rPr lang="en-US" sz="2400" dirty="0"/>
              <a:t>mental health, cognitive deficits, severity of MS symptoms, and being single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F2BF89-34F3-42B3-84D9-2F7CD920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906294"/>
            <a:ext cx="11091672" cy="931649"/>
          </a:xfrm>
        </p:spPr>
        <p:txBody>
          <a:bodyPr>
            <a:noAutofit/>
          </a:bodyPr>
          <a:lstStyle/>
          <a:p>
            <a:r>
              <a:rPr lang="en-US" sz="3200" dirty="0"/>
              <a:t>Key Findings: HA4 Socio-economic and Demographic Factors</a:t>
            </a:r>
          </a:p>
        </p:txBody>
      </p:sp>
    </p:spTree>
    <p:extLst>
      <p:ext uri="{BB962C8B-B14F-4D97-AF65-F5344CB8AC3E}">
        <p14:creationId xmlns:p14="http://schemas.microsoft.com/office/powerpoint/2010/main" val="4098982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50E0DE-E44C-47F7-B697-78D64D4E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364C0-0D80-4BF9-88B4-D5444247A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3F0BE-B638-4853-A38C-C7DF29551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0387-FC49-7A46-ACAE-C6F845CC6B58}" type="datetime4">
              <a:rPr lang="en-US" smtClean="0"/>
              <a:t>April 28, 2022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987FB4-FE3E-4AD0-A99E-08D2B2849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Sample: regional, urban-centered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Cross-sectional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Unexplained variance</a:t>
            </a:r>
          </a:p>
          <a:p>
            <a:endParaRPr lang="en-US" sz="24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53FAAA9-30EA-4031-858F-3C59CA2AB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2316560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A76974-09D5-45D0-B91D-E2B4E4862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8CE-707C-4C80-A0E7-8B74D674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DA7F3-6C77-46D8-9887-EFBC5840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0387-FC49-7A46-ACAE-C6F845CC6B58}" type="datetime4">
              <a:rPr lang="en-US" smtClean="0"/>
              <a:t>April 28, 2022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7E2234-3903-405E-A779-9175F9994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The </a:t>
            </a:r>
            <a:r>
              <a:rPr lang="en-US" sz="2400" i="1"/>
              <a:t>Quality of Life Scale </a:t>
            </a:r>
            <a:r>
              <a:rPr lang="en-US" sz="2400"/>
              <a:t>is a short instrument to capture satisfaction with psychosocial life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Satisfaction with life is predicted by age at diagnosis, MS symptoms, mental and physical health status factors and socio-economic and demographic characteristics. </a:t>
            </a:r>
          </a:p>
          <a:p>
            <a:pPr marL="971550" lvl="1" indent="-285750"/>
            <a:r>
              <a:rPr lang="en-US" sz="2400"/>
              <a:t>Mental health is the largest predictor of satisfaction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Future studies:</a:t>
            </a:r>
          </a:p>
          <a:p>
            <a:pPr marL="971550" lvl="1" indent="-285750"/>
            <a:r>
              <a:rPr lang="en-US" sz="2400"/>
              <a:t>What accounts for the other 57% of variance in satisfaction?</a:t>
            </a:r>
          </a:p>
          <a:p>
            <a:pPr marL="971550" lvl="1" indent="-285750"/>
            <a:r>
              <a:rPr lang="en-US" sz="2400"/>
              <a:t>Why are people diagnosed in their 50s impacted the most?</a:t>
            </a:r>
          </a:p>
          <a:p>
            <a:pPr marL="971550" lvl="1" indent="-285750"/>
            <a:r>
              <a:rPr lang="en-US" sz="2400"/>
              <a:t>How does satisfaction vary by race and ethnicity and social determinants of health?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D75381-5870-4EF7-8556-43E796553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80972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85A994-296C-4FC8-86F1-B1365EBAB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538FD-73A4-4CCB-AD6B-D80E17575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B4E37-92A9-48AC-B75B-9AC2DA8F9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0387-FC49-7A46-ACAE-C6F845CC6B58}" type="datetime4">
              <a:rPr lang="en-US" smtClean="0"/>
              <a:t>April 28, 2022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1324CC-5255-4924-8B15-D8668F192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The contents of this presentation were developed under grants from the National Institute on Disability, Independent Living, and Rehabilitation Research (NIDILRR grant numbers 90RT5035 and </a:t>
            </a:r>
            <a:r>
              <a:rPr lang="en-US" sz="2400" dirty="0">
                <a:ea typeface="+mn-lt"/>
                <a:cs typeface="+mn-lt"/>
              </a:rPr>
              <a:t>90DPEM0006</a:t>
            </a:r>
            <a:r>
              <a:rPr lang="en-US" sz="2400" dirty="0"/>
              <a:t>). </a:t>
            </a:r>
          </a:p>
          <a:p>
            <a:r>
              <a:rPr lang="en-US" sz="2400" dirty="0"/>
              <a:t>NIDILRR is a Center within the Administration for Community Living (ACL), Department of Health and Human Services (HHS).  </a:t>
            </a:r>
            <a:endParaRPr lang="en-US" sz="2400" dirty="0">
              <a:cs typeface="Arial"/>
            </a:endParaRPr>
          </a:p>
          <a:p>
            <a:r>
              <a:rPr lang="en-US" sz="2400" dirty="0"/>
              <a:t>The contents of this presentation do not necessarily represent the policy of NIDILRR, ACL, or HHS, and you should not assume endorsement by the Federal Government.</a:t>
            </a:r>
            <a:endParaRPr lang="en-US" sz="2400" dirty="0"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29D2D8-8A61-4947-85FD-355B8F7C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Acknowledgements	</a:t>
            </a:r>
          </a:p>
        </p:txBody>
      </p:sp>
    </p:spTree>
    <p:extLst>
      <p:ext uri="{BB962C8B-B14F-4D97-AF65-F5344CB8AC3E}">
        <p14:creationId xmlns:p14="http://schemas.microsoft.com/office/powerpoint/2010/main" val="189155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95DA80-D6CC-4A85-ADAA-2DED5FA2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50C33E-E3C9-489C-924B-384807461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21E80-2304-4B16-A8C8-9763E16C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0387-FC49-7A46-ACAE-C6F845CC6B58}" type="datetime4">
              <a:rPr lang="en-US" smtClean="0"/>
              <a:t>April 28, 2022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AC5993-4876-4280-AEDB-02170E320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Chibnall, J. T., &amp; Tait, R. C. (1990). The Quality of Life Scale: A preliminary study with chronic pain patients. </a:t>
            </a:r>
            <a:r>
              <a:rPr lang="en-US" sz="2000" i="1"/>
              <a:t>Psychology and Health</a:t>
            </a:r>
            <a:r>
              <a:rPr lang="en-US" sz="2000"/>
              <a:t>, </a:t>
            </a:r>
            <a:r>
              <a:rPr lang="en-US" sz="2000" i="1"/>
              <a:t>4</a:t>
            </a:r>
            <a:r>
              <a:rPr lang="en-US" sz="2000"/>
              <a:t>(4), 283-292.</a:t>
            </a:r>
          </a:p>
          <a:p>
            <a:r>
              <a:rPr lang="en-US" sz="2000" err="1"/>
              <a:t>Cichy</a:t>
            </a:r>
            <a:r>
              <a:rPr lang="en-US" sz="2000"/>
              <a:t>, K. E., Bishop, M., Roessler, R. T., Li, J., &amp; </a:t>
            </a:r>
            <a:r>
              <a:rPr lang="en-US" sz="2000" err="1"/>
              <a:t>Rumrill</a:t>
            </a:r>
            <a:r>
              <a:rPr lang="en-US" sz="2000"/>
              <a:t> Jr, P. D. (2016). Non-Vocational Health-Related Correlates of Quality of Life for Older Adults Living with Multiple Sclerosis. </a:t>
            </a:r>
            <a:r>
              <a:rPr lang="en-US" sz="2000" i="1"/>
              <a:t>Journal of Rehabilitation</a:t>
            </a:r>
            <a:r>
              <a:rPr lang="en-US" sz="2000"/>
              <a:t>, </a:t>
            </a:r>
            <a:r>
              <a:rPr lang="en-US" sz="2000" i="1"/>
              <a:t>82</a:t>
            </a:r>
            <a:r>
              <a:rPr lang="en-US" sz="2000"/>
              <a:t>(3).</a:t>
            </a:r>
          </a:p>
          <a:p>
            <a:r>
              <a:rPr lang="en-US" sz="2000"/>
              <a:t>Koch, L. C., </a:t>
            </a:r>
            <a:r>
              <a:rPr lang="en-US" sz="2000" err="1"/>
              <a:t>Rumrill</a:t>
            </a:r>
            <a:r>
              <a:rPr lang="en-US" sz="2000"/>
              <a:t> Jr, P. D., Roessler, R. T., &amp; Fitzgerald, S. (2001). Illness and demographic correlates of quality of life among people with multiple sclerosis. </a:t>
            </a:r>
            <a:r>
              <a:rPr lang="en-US" sz="2000" i="1"/>
              <a:t>Rehabilitation Psychology</a:t>
            </a:r>
            <a:r>
              <a:rPr lang="en-US" sz="2000"/>
              <a:t>, </a:t>
            </a:r>
            <a:r>
              <a:rPr lang="en-US" sz="2000" i="1"/>
              <a:t>46</a:t>
            </a:r>
            <a:r>
              <a:rPr lang="en-US" sz="2000"/>
              <a:t>(2), 154.</a:t>
            </a:r>
          </a:p>
          <a:p>
            <a:r>
              <a:rPr lang="en-US" sz="2000"/>
              <a:t>Richardson, E. V., &amp; </a:t>
            </a:r>
            <a:r>
              <a:rPr lang="en-US" sz="2000" err="1"/>
              <a:t>Motl</a:t>
            </a:r>
            <a:r>
              <a:rPr lang="en-US" sz="2000"/>
              <a:t>, R. W. (2020). The experience and meaning of aging with multiple sclerosis: An existential phenomenological approach. </a:t>
            </a:r>
            <a:r>
              <a:rPr lang="en-US" sz="2000" i="1"/>
              <a:t>Journal of Aging Studies</a:t>
            </a:r>
            <a:r>
              <a:rPr lang="en-US" sz="2000"/>
              <a:t>, </a:t>
            </a:r>
            <a:r>
              <a:rPr lang="en-US" sz="2000" i="1"/>
              <a:t>54</a:t>
            </a:r>
            <a:r>
              <a:rPr lang="en-US" sz="2000"/>
              <a:t>, 100872.</a:t>
            </a:r>
          </a:p>
          <a:p>
            <a:r>
              <a:rPr lang="en-US" sz="2000" err="1"/>
              <a:t>Storlie</a:t>
            </a:r>
            <a:r>
              <a:rPr lang="en-US" sz="2000"/>
              <a:t>, C. A., Anhalt, K., Roessler, R. T., Li, J., &amp; </a:t>
            </a:r>
            <a:r>
              <a:rPr lang="en-US" sz="2000" err="1"/>
              <a:t>Rumrill</a:t>
            </a:r>
            <a:r>
              <a:rPr lang="en-US" sz="2000"/>
              <a:t> Jr, P. D. (2016). Key Determinants of Quality of Life Among Latinos with Multiple Sclerosis: Findings from a Nationally Representative Sample. </a:t>
            </a:r>
            <a:r>
              <a:rPr lang="en-US" sz="2000" i="1"/>
              <a:t>Journal of Rehabilitation</a:t>
            </a:r>
            <a:r>
              <a:rPr lang="en-US" sz="2000"/>
              <a:t>, </a:t>
            </a:r>
            <a:r>
              <a:rPr lang="en-US" sz="2000" i="1"/>
              <a:t>82</a:t>
            </a:r>
            <a:r>
              <a:rPr lang="en-US" sz="2000"/>
              <a:t>(2).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60E3DD-8561-4626-A585-57FE36ADD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735524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BDE88C-FB5C-465D-9086-7A350A8F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E96994-6C5B-4048-80F5-D6E9522F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1E169-8381-434A-8571-6897AF1C8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0560-F3F9-0F4F-98DD-9FFC6C9D64D2}" type="datetime4">
              <a:rPr lang="en-US" smtClean="0"/>
              <a:t>April 28, 2022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E2FC21D-DC16-455C-AC08-F4205082A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9" y="1074466"/>
            <a:ext cx="10983432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Thank you!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45EA59-0C54-46A3-9A63-63854E7E4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18" y="2700759"/>
            <a:ext cx="9180946" cy="343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7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D1A0EC-CC1D-2AF4-5B6E-A1BE41DD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143E5-537D-3652-7AEA-0270D009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0816B-8610-7482-1148-CDF32122B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0387-FC49-7A46-ACAE-C6F845CC6B58}" type="datetime4">
              <a:rPr lang="en-US" smtClean="0"/>
              <a:t>April 28, 2022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6A5B82-1266-4A00-02C6-27C12851C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37944"/>
            <a:ext cx="11091672" cy="38393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/>
              </a:rPr>
              <a:t>As a chronic condition, quality of life for people with MS is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/>
              </a:rPr>
              <a:t>Satisfaction with life and quality of life are similar, overlapping concepts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This study looks at satisfaction with functioning in psycho-social life areas for people with MS</a:t>
            </a:r>
            <a:endParaRPr lang="en-US" sz="2400" dirty="0">
              <a:cs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/>
              </a:rPr>
              <a:t>Satisfaction with life is a component of subjective wellbeing, or "happiness“</a:t>
            </a:r>
          </a:p>
          <a:p>
            <a:endParaRPr lang="en-US" sz="2400" dirty="0"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400" u="sng" dirty="0">
                <a:cs typeface="Arial" panose="020B0604020202020204"/>
              </a:rPr>
              <a:t>Importance</a:t>
            </a:r>
            <a:r>
              <a:rPr lang="en-US" sz="2400" dirty="0">
                <a:cs typeface="Arial" panose="020B0604020202020204"/>
              </a:rPr>
              <a:t>: </a:t>
            </a:r>
            <a:endParaRPr lang="en-US" sz="24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sz="2400" dirty="0">
                <a:cs typeface="Arial" panose="020B0604020202020204"/>
              </a:rPr>
              <a:t>Understanding predictors of quality of life/ satisfaction with life could lead to targeted interventions</a:t>
            </a:r>
            <a:endParaRPr lang="en-US" sz="2400" dirty="0">
              <a:ea typeface="+mn-lt"/>
              <a:cs typeface="+mn-lt"/>
            </a:endParaRPr>
          </a:p>
          <a:p>
            <a:endParaRPr lang="en-US" dirty="0"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Arial" panose="020B0604020202020204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096D35-81F8-1678-AE2C-3A05D152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Arial"/>
              </a:rPr>
              <a:t>Background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083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47C06-D1B7-E4A2-900D-A2581F277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88F12-0FE1-35B6-0D86-667769A9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8FF3B-8F30-D91C-C772-14149B29B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0387-FC49-7A46-ACAE-C6F845CC6B58}" type="datetime4">
              <a:rPr lang="en-US" smtClean="0"/>
              <a:t>April 28, 2022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B1D127-E89A-8998-8D24-DB98A5475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37945"/>
            <a:ext cx="11091672" cy="30595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>
                <a:ea typeface="+mn-lt"/>
                <a:cs typeface="+mn-lt"/>
              </a:rPr>
              <a:t>Does age of diagnosis impact levels of satisfaction with life for people with MS? 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>
                <a:ea typeface="+mn-lt"/>
                <a:cs typeface="+mn-lt"/>
              </a:rPr>
              <a:t>Do MS signs and symptoms predict satisfaction with life? 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>
                <a:ea typeface="+mn-lt"/>
                <a:cs typeface="+mn-lt"/>
              </a:rPr>
              <a:t>Do physical or mental health predict satisfaction with life? </a:t>
            </a:r>
          </a:p>
          <a:p>
            <a:pPr marL="457200" indent="-457200">
              <a:lnSpc>
                <a:spcPct val="10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>
                <a:ea typeface="+mn-lt"/>
                <a:cs typeface="+mn-lt"/>
              </a:rPr>
              <a:t>Do social and demographic variables predict satisfaction with life?</a:t>
            </a:r>
            <a:endParaRPr lang="en-US" sz="2400">
              <a:cs typeface="Arial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US" sz="24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095E3A0-B600-A15B-D5BE-CD25C1A08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Arial"/>
              </a:rPr>
              <a:t>Research Questions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665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3434DC-30D7-40F2-8AB1-EB8C726F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32D89-02B7-4B73-A686-3598890D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871F8-9E5D-4996-8EF7-AB697707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0387-FC49-7A46-ACAE-C6F845CC6B58}" type="datetime4">
              <a:rPr lang="en-US" smtClean="0"/>
              <a:t>April 28, 2022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5B1945-B87F-4A62-AAE6-E82A2C658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/>
              <a:t>Successful Employment and Quality Work Life After Severe Disability</a:t>
            </a:r>
            <a:r>
              <a:rPr lang="en-US" sz="240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Administered by The Center for Rehabilitation Research in Neurological Conditions at the Medical University of South Carolina and the Shepherd Center in Atlanta, Georgia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The original purpose: to identify characteristics associated with successful employment among participants with MS and spinal cord injury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Participants recruited from the Shepherd Center in Atlanta, Georgia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Surveys were collected from February 2016 to August 2017</a:t>
            </a:r>
          </a:p>
          <a:p>
            <a:endParaRPr lang="en-US" sz="24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0B3F825-E05F-4A92-B97A-E273C0A9D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Dataset </a:t>
            </a:r>
          </a:p>
        </p:txBody>
      </p:sp>
    </p:spTree>
    <p:extLst>
      <p:ext uri="{BB962C8B-B14F-4D97-AF65-F5344CB8AC3E}">
        <p14:creationId xmlns:p14="http://schemas.microsoft.com/office/powerpoint/2010/main" val="4092262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B3F825-E05F-4A92-B97A-E273C0A9D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Sample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871F8-9E5D-4996-8EF7-AB697707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20B0387-FC49-7A46-ACAE-C6F845CC6B58}" type="datetime4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April 28, 2022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32D89-02B7-4B73-A686-3598890D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3688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2020 Peachtree Road, NW, Atlanta, GA 30309-1465  |  </a:t>
            </a:r>
            <a:r>
              <a:rPr lang="en-US" sz="900" kern="1200" spc="5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404-352-2020</a:t>
            </a:r>
            <a:r>
              <a:rPr lang="en-US" sz="900" kern="120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  |   </a:t>
            </a:r>
            <a:r>
              <a:rPr lang="en-US" sz="900" b="1" kern="1200" spc="50">
                <a:solidFill>
                  <a:srgbClr val="303030"/>
                </a:solidFill>
                <a:latin typeface="+mn-lt"/>
                <a:ea typeface="+mn-ea"/>
                <a:cs typeface="+mn-cs"/>
              </a:rPr>
              <a:t>shepherd.org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3434DC-30D7-40F2-8AB1-EB8C726F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06D917E5-E274-9745-80FB-D30D4BD45923}" type="slidenum">
              <a:rPr lang="en-US">
                <a:solidFill>
                  <a:srgbClr val="303030"/>
                </a:solidFill>
              </a:rPr>
              <a:pPr algn="r">
                <a:spcAft>
                  <a:spcPts val="600"/>
                </a:spcAft>
              </a:pPr>
              <a:t>5</a:t>
            </a:fld>
            <a:endParaRPr lang="en-US">
              <a:solidFill>
                <a:srgbClr val="303030"/>
              </a:solidFill>
            </a:endParaRPr>
          </a:p>
        </p:txBody>
      </p:sp>
      <p:graphicFrame>
        <p:nvGraphicFramePr>
          <p:cNvPr id="28" name="Content Placeholder 7">
            <a:extLst>
              <a:ext uri="{FF2B5EF4-FFF2-40B4-BE49-F238E27FC236}">
                <a16:creationId xmlns:a16="http://schemas.microsoft.com/office/drawing/2014/main" id="{B278E7A5-55BA-6925-0C7A-7F03D4936F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412642"/>
              </p:ext>
            </p:extLst>
          </p:nvPr>
        </p:nvGraphicFramePr>
        <p:xfrm>
          <a:off x="5405862" y="914618"/>
          <a:ext cx="6019333" cy="502553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556739">
                  <a:extLst>
                    <a:ext uri="{9D8B030D-6E8A-4147-A177-3AD203B41FA5}">
                      <a16:colId xmlns:a16="http://schemas.microsoft.com/office/drawing/2014/main" val="3769290752"/>
                    </a:ext>
                  </a:extLst>
                </a:gridCol>
                <a:gridCol w="774792">
                  <a:extLst>
                    <a:ext uri="{9D8B030D-6E8A-4147-A177-3AD203B41FA5}">
                      <a16:colId xmlns:a16="http://schemas.microsoft.com/office/drawing/2014/main" val="793897924"/>
                    </a:ext>
                  </a:extLst>
                </a:gridCol>
                <a:gridCol w="402261">
                  <a:extLst>
                    <a:ext uri="{9D8B030D-6E8A-4147-A177-3AD203B41FA5}">
                      <a16:colId xmlns:a16="http://schemas.microsoft.com/office/drawing/2014/main" val="3974030704"/>
                    </a:ext>
                  </a:extLst>
                </a:gridCol>
                <a:gridCol w="608030">
                  <a:extLst>
                    <a:ext uri="{9D8B030D-6E8A-4147-A177-3AD203B41FA5}">
                      <a16:colId xmlns:a16="http://schemas.microsoft.com/office/drawing/2014/main" val="2303141571"/>
                    </a:ext>
                  </a:extLst>
                </a:gridCol>
                <a:gridCol w="350575">
                  <a:extLst>
                    <a:ext uri="{9D8B030D-6E8A-4147-A177-3AD203B41FA5}">
                      <a16:colId xmlns:a16="http://schemas.microsoft.com/office/drawing/2014/main" val="3794648424"/>
                    </a:ext>
                  </a:extLst>
                </a:gridCol>
                <a:gridCol w="1011618">
                  <a:extLst>
                    <a:ext uri="{9D8B030D-6E8A-4147-A177-3AD203B41FA5}">
                      <a16:colId xmlns:a16="http://schemas.microsoft.com/office/drawing/2014/main" val="1129039125"/>
                    </a:ext>
                  </a:extLst>
                </a:gridCol>
                <a:gridCol w="315318">
                  <a:extLst>
                    <a:ext uri="{9D8B030D-6E8A-4147-A177-3AD203B41FA5}">
                      <a16:colId xmlns:a16="http://schemas.microsoft.com/office/drawing/2014/main" val="4143426550"/>
                    </a:ext>
                  </a:extLst>
                </a:gridCol>
              </a:tblGrid>
              <a:tr h="342112">
                <a:tc gridSpan="7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Table 1. Descriptive Statistics, n=1,083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26" marR="96826" marT="48413" marB="4841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725041"/>
                  </a:ext>
                </a:extLst>
              </a:tr>
              <a:tr h="34211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Variable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 gridSpan="2"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Mean or (%)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26" marR="96826" marT="48413" marB="4841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Std. Dev.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26" marR="96826" marT="48413" marB="4841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Min.-Max.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826" marR="96826" marT="48413" marB="4841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863545"/>
                  </a:ext>
                </a:extLst>
              </a:tr>
              <a:tr h="255371">
                <a:tc>
                  <a:txBody>
                    <a:bodyPr/>
                    <a:lstStyle/>
                    <a:p>
                      <a:pPr marL="100584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Satisfaction with life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9.81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7.00-49.00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extLst>
                  <a:ext uri="{0D108BD9-81ED-4DB2-BD59-A6C34878D82A}">
                    <a16:rowId xmlns:a16="http://schemas.microsoft.com/office/drawing/2014/main" val="4280545942"/>
                  </a:ext>
                </a:extLst>
              </a:tr>
              <a:tr h="255371">
                <a:tc>
                  <a:txBody>
                    <a:bodyPr/>
                    <a:lstStyle/>
                    <a:p>
                      <a:pPr marL="100584" marR="0" indent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Age at diagnosis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9.94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18-64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extLst>
                  <a:ext uri="{0D108BD9-81ED-4DB2-BD59-A6C34878D82A}">
                    <a16:rowId xmlns:a16="http://schemas.microsoft.com/office/drawing/2014/main" val="3253144460"/>
                  </a:ext>
                </a:extLst>
              </a:tr>
              <a:tr h="255371">
                <a:tc>
                  <a:txBody>
                    <a:bodyPr/>
                    <a:lstStyle/>
                    <a:p>
                      <a:pPr marL="100584" marR="0" indent="118872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Young (18-29 yrs)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(26%)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extLst>
                  <a:ext uri="{0D108BD9-81ED-4DB2-BD59-A6C34878D82A}">
                    <a16:rowId xmlns:a16="http://schemas.microsoft.com/office/drawing/2014/main" val="797504740"/>
                  </a:ext>
                </a:extLst>
              </a:tr>
              <a:tr h="255371">
                <a:tc>
                  <a:txBody>
                    <a:bodyPr/>
                    <a:lstStyle/>
                    <a:p>
                      <a:pPr marL="100584" marR="0" indent="1188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Thirties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(33%)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extLst>
                  <a:ext uri="{0D108BD9-81ED-4DB2-BD59-A6C34878D82A}">
                    <a16:rowId xmlns:a16="http://schemas.microsoft.com/office/drawing/2014/main" val="1212415091"/>
                  </a:ext>
                </a:extLst>
              </a:tr>
              <a:tr h="255371">
                <a:tc>
                  <a:txBody>
                    <a:bodyPr/>
                    <a:lstStyle/>
                    <a:p>
                      <a:pPr marL="100584" marR="0" indent="118872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Forties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(29%)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extLst>
                  <a:ext uri="{0D108BD9-81ED-4DB2-BD59-A6C34878D82A}">
                    <a16:rowId xmlns:a16="http://schemas.microsoft.com/office/drawing/2014/main" val="119656625"/>
                  </a:ext>
                </a:extLst>
              </a:tr>
              <a:tr h="255371">
                <a:tc>
                  <a:txBody>
                    <a:bodyPr/>
                    <a:lstStyle/>
                    <a:p>
                      <a:pPr marL="210312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Fifties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(11%)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extLst>
                  <a:ext uri="{0D108BD9-81ED-4DB2-BD59-A6C34878D82A}">
                    <a16:rowId xmlns:a16="http://schemas.microsoft.com/office/drawing/2014/main" val="424684984"/>
                  </a:ext>
                </a:extLst>
              </a:tr>
              <a:tr h="255371">
                <a:tc>
                  <a:txBody>
                    <a:bodyPr/>
                    <a:lstStyle/>
                    <a:p>
                      <a:pPr marL="210312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Sixty and older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extLst>
                  <a:ext uri="{0D108BD9-81ED-4DB2-BD59-A6C34878D82A}">
                    <a16:rowId xmlns:a16="http://schemas.microsoft.com/office/drawing/2014/main" val="3799847765"/>
                  </a:ext>
                </a:extLst>
              </a:tr>
              <a:tr h="255371">
                <a:tc>
                  <a:txBody>
                    <a:bodyPr/>
                    <a:lstStyle/>
                    <a:p>
                      <a:pPr marL="100584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Severity of MS Symptoms (1-5)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extLst>
                  <a:ext uri="{0D108BD9-81ED-4DB2-BD59-A6C34878D82A}">
                    <a16:rowId xmlns:a16="http://schemas.microsoft.com/office/drawing/2014/main" val="3146456702"/>
                  </a:ext>
                </a:extLst>
              </a:tr>
              <a:tr h="255371">
                <a:tc>
                  <a:txBody>
                    <a:bodyPr/>
                    <a:lstStyle/>
                    <a:p>
                      <a:pPr marL="100584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Cognitive deficits (0-5)</a:t>
                      </a: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extLst>
                  <a:ext uri="{0D108BD9-81ED-4DB2-BD59-A6C34878D82A}">
                    <a16:rowId xmlns:a16="http://schemas.microsoft.com/office/drawing/2014/main" val="3007368066"/>
                  </a:ext>
                </a:extLst>
              </a:tr>
              <a:tr h="255371">
                <a:tc>
                  <a:txBody>
                    <a:bodyPr/>
                    <a:lstStyle/>
                    <a:p>
                      <a:pPr marL="100584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Wheelchair users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(20%)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extLst>
                  <a:ext uri="{0D108BD9-81ED-4DB2-BD59-A6C34878D82A}">
                    <a16:rowId xmlns:a16="http://schemas.microsoft.com/office/drawing/2014/main" val="692024482"/>
                  </a:ext>
                </a:extLst>
              </a:tr>
              <a:tr h="255371">
                <a:tc>
                  <a:txBody>
                    <a:bodyPr/>
                    <a:lstStyle/>
                    <a:p>
                      <a:pPr marL="100584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Physical health status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9.66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extLst>
                  <a:ext uri="{0D108BD9-81ED-4DB2-BD59-A6C34878D82A}">
                    <a16:rowId xmlns:a16="http://schemas.microsoft.com/office/drawing/2014/main" val="858934353"/>
                  </a:ext>
                </a:extLst>
              </a:tr>
              <a:tr h="255371">
                <a:tc>
                  <a:txBody>
                    <a:bodyPr/>
                    <a:lstStyle/>
                    <a:p>
                      <a:pPr marL="100584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Mental health status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0-30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extLst>
                  <a:ext uri="{0D108BD9-81ED-4DB2-BD59-A6C34878D82A}">
                    <a16:rowId xmlns:a16="http://schemas.microsoft.com/office/drawing/2014/main" val="2881833189"/>
                  </a:ext>
                </a:extLst>
              </a:tr>
              <a:tr h="255371">
                <a:tc>
                  <a:txBody>
                    <a:bodyPr/>
                    <a:lstStyle/>
                    <a:p>
                      <a:pPr marL="100584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 – years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5-28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extLst>
                  <a:ext uri="{0D108BD9-81ED-4DB2-BD59-A6C34878D82A}">
                    <a16:rowId xmlns:a16="http://schemas.microsoft.com/office/drawing/2014/main" val="1550677466"/>
                  </a:ext>
                </a:extLst>
              </a:tr>
              <a:tr h="255371">
                <a:tc>
                  <a:txBody>
                    <a:bodyPr/>
                    <a:lstStyle/>
                    <a:p>
                      <a:pPr marL="100584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Employed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(47%)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extLst>
                  <a:ext uri="{0D108BD9-81ED-4DB2-BD59-A6C34878D82A}">
                    <a16:rowId xmlns:a16="http://schemas.microsoft.com/office/drawing/2014/main" val="1416894698"/>
                  </a:ext>
                </a:extLst>
              </a:tr>
              <a:tr h="255371">
                <a:tc>
                  <a:txBody>
                    <a:bodyPr/>
                    <a:lstStyle/>
                    <a:p>
                      <a:pPr marL="100584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Single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(33%)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extLst>
                  <a:ext uri="{0D108BD9-81ED-4DB2-BD59-A6C34878D82A}">
                    <a16:rowId xmlns:a16="http://schemas.microsoft.com/office/drawing/2014/main" val="758018996"/>
                  </a:ext>
                </a:extLst>
              </a:tr>
              <a:tr h="255371">
                <a:tc>
                  <a:txBody>
                    <a:bodyPr/>
                    <a:lstStyle/>
                    <a:p>
                      <a:pPr marL="100584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Race – White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(68%)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extLst>
                  <a:ext uri="{0D108BD9-81ED-4DB2-BD59-A6C34878D82A}">
                    <a16:rowId xmlns:a16="http://schemas.microsoft.com/office/drawing/2014/main" val="3380859021"/>
                  </a:ext>
                </a:extLst>
              </a:tr>
              <a:tr h="255371">
                <a:tc>
                  <a:txBody>
                    <a:bodyPr/>
                    <a:lstStyle/>
                    <a:p>
                      <a:pPr marL="100584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Gender – Men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(42%)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621" marR="72621" marT="10086" marB="0"/>
                </a:tc>
                <a:extLst>
                  <a:ext uri="{0D108BD9-81ED-4DB2-BD59-A6C34878D82A}">
                    <a16:rowId xmlns:a16="http://schemas.microsoft.com/office/drawing/2014/main" val="2890877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37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66A4B5-3E5D-42C5-BDFA-0B066EF3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015F20-8A6A-4D4C-A94D-48FDCDA9D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38CAB-49C5-4158-93FF-20B2AE05B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0387-FC49-7A46-ACAE-C6F845CC6B58}" type="datetime4">
              <a:rPr lang="en-US" smtClean="0"/>
              <a:t>April 28, 2022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6EB05C-77E0-4AAD-9132-66D59B6F7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HA1: People who are diagnosed during their prime reproductive and productive years (ages 30-39) have less satisfaction with life than those diagnosed earlier (young adult, ages 18-29)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HA2: Satisfaction with life decreases as severity of MS clinical signs and symptoms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HA3: Satisfaction with life decreases as health and mental health status decrease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HA4: Gender, race, relationship status, employment status, and socioeconomic status will predict life satisfaction both positively and negatively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8809E0-3E88-4D03-A04C-0F384CD54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Hypotheses</a:t>
            </a:r>
          </a:p>
        </p:txBody>
      </p:sp>
    </p:spTree>
    <p:extLst>
      <p:ext uri="{BB962C8B-B14F-4D97-AF65-F5344CB8AC3E}">
        <p14:creationId xmlns:p14="http://schemas.microsoft.com/office/powerpoint/2010/main" val="257844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C7D95C-17BA-42F1-ADA4-CA18B035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59189F-7185-474A-BE24-0E203BA5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6FAC0-6278-4959-9B17-F7746BC8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0387-FC49-7A46-ACAE-C6F845CC6B58}" type="datetime4">
              <a:rPr lang="en-US" smtClean="0"/>
              <a:t>April 28, 2022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94EA15-CB68-4A82-8051-B59A157B5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dependent variable is the </a:t>
            </a:r>
            <a:r>
              <a:rPr lang="en-US" sz="2400" i="1" dirty="0"/>
              <a:t>Quality of Life Scale</a:t>
            </a:r>
            <a:r>
              <a:rPr lang="en-US" sz="2400" dirty="0"/>
              <a:t>, a 7-item scale developed to assess satisfaction with functioning in psychosocial life areas (</a:t>
            </a:r>
            <a:r>
              <a:rPr lang="en-US" sz="2400" dirty="0" err="1"/>
              <a:t>Chibnail</a:t>
            </a:r>
            <a:r>
              <a:rPr lang="en-US" sz="2400" dirty="0"/>
              <a:t> &amp; Tait, 1990)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Respondents </a:t>
            </a:r>
            <a:r>
              <a:rPr lang="en-US" sz="2400" dirty="0"/>
              <a:t>rate on a scale from 1 (totally unsatisfying) to 7 (completely satisfying) their levels of satisfaction with their functioning in:</a:t>
            </a:r>
          </a:p>
          <a:p>
            <a:pPr marL="971550" lvl="1" indent="-285750"/>
            <a:r>
              <a:rPr lang="en-US" sz="2400" dirty="0"/>
              <a:t>Social life</a:t>
            </a:r>
          </a:p>
          <a:p>
            <a:pPr marL="971550" lvl="1" indent="-285750"/>
            <a:r>
              <a:rPr lang="en-US" sz="2400" dirty="0"/>
              <a:t>Family life</a:t>
            </a:r>
          </a:p>
          <a:p>
            <a:pPr marL="971550" lvl="1" indent="-285750"/>
            <a:r>
              <a:rPr lang="en-US" sz="2400" dirty="0"/>
              <a:t>Hobbies and recreational experiences</a:t>
            </a:r>
          </a:p>
          <a:p>
            <a:pPr marL="971550" lvl="1" indent="-285750"/>
            <a:r>
              <a:rPr lang="en-US" sz="2400" dirty="0"/>
              <a:t>Educational and intellectual development</a:t>
            </a:r>
          </a:p>
          <a:p>
            <a:pPr marL="971550" lvl="1" indent="-285750"/>
            <a:r>
              <a:rPr lang="en-US" sz="2400" dirty="0"/>
              <a:t>Activities of daily living</a:t>
            </a:r>
          </a:p>
          <a:p>
            <a:pPr marL="971550" lvl="1" indent="-285750"/>
            <a:r>
              <a:rPr lang="en-US" sz="2400" dirty="0"/>
              <a:t>Romantic experiences</a:t>
            </a:r>
          </a:p>
          <a:p>
            <a:pPr marL="971550" lvl="1" indent="-285750"/>
            <a:r>
              <a:rPr lang="en-US" sz="2400" dirty="0"/>
              <a:t>Expectations and hopes for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C309C5-981C-4027-B27E-67766149E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363733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CA9F66-05AB-D4FC-CD06-2D86B880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917E5-E274-9745-80FB-D30D4BD4592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18C703-1147-80FA-49E7-FCD0B785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2020 Peachtree Road, NW, </a:t>
            </a:r>
            <a:r>
              <a:rPr lang="cs-CZ">
                <a:solidFill>
                  <a:schemeClr val="bg1"/>
                </a:solidFill>
              </a:rPr>
              <a:t>Atlanta, GA 30309-1465  </a:t>
            </a:r>
            <a:r>
              <a:rPr lang="cs-CZ">
                <a:solidFill>
                  <a:srgbClr val="FFE090"/>
                </a:solidFill>
              </a:rPr>
              <a:t>|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spc="50">
                <a:solidFill>
                  <a:schemeClr val="bg1"/>
                </a:solidFill>
              </a:rPr>
              <a:t>404-352-2020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cs-CZ">
                <a:solidFill>
                  <a:srgbClr val="FFE090"/>
                </a:solidFill>
              </a:rPr>
              <a:t>| </a:t>
            </a:r>
            <a:r>
              <a:rPr lang="cs-CZ">
                <a:solidFill>
                  <a:schemeClr val="bg1"/>
                </a:solidFill>
              </a:rPr>
              <a:t>  </a:t>
            </a:r>
            <a:r>
              <a:rPr lang="en-US" b="1" spc="50">
                <a:solidFill>
                  <a:schemeClr val="accent2"/>
                </a:solidFill>
              </a:rPr>
              <a:t>shepherd.org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59A40-1C62-AF27-5FC4-B28391934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0387-FC49-7A46-ACAE-C6F845CC6B58}" type="datetime4">
              <a:rPr lang="en-US" smtClean="0"/>
              <a:t>April 28, 2022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F4DDC5-0D33-49FF-880E-8EAFD4B09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Stepwise regression models determined the best fit model and included variables based on conceptual groupings:</a:t>
            </a:r>
          </a:p>
          <a:p>
            <a:pPr marL="971550" lvl="1" indent="-285750"/>
            <a:r>
              <a:rPr lang="en-US" sz="2400"/>
              <a:t>Model 1: age-related variables </a:t>
            </a:r>
          </a:p>
          <a:p>
            <a:pPr marL="971550" lvl="1" indent="-285750"/>
            <a:r>
              <a:rPr lang="en-US" sz="2400"/>
              <a:t>Model 2: MS and health variables</a:t>
            </a:r>
          </a:p>
          <a:p>
            <a:pPr marL="971550" lvl="1" indent="-285750"/>
            <a:r>
              <a:rPr lang="en-US" sz="2400"/>
              <a:t>Model 3: social and demographic variables </a:t>
            </a:r>
          </a:p>
          <a:p>
            <a:pPr marL="971550" lvl="1" indent="-285750"/>
            <a:r>
              <a:rPr lang="en-US" sz="2400"/>
              <a:t>Model 4: all variables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We examined variables for both linear and curvilinear relationships with life satisfaction</a:t>
            </a: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4AC86DC-C320-BC41-8388-E7DC940EF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3281263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EEB31F-BB76-4599-B9C7-0E852F4F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Results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9C0220-0039-4C1E-BCB2-0CE007D9ADF2}"/>
              </a:ext>
            </a:extLst>
          </p:cNvPr>
          <p:cNvSpPr txBox="1"/>
          <p:nvPr/>
        </p:nvSpPr>
        <p:spPr>
          <a:xfrm>
            <a:off x="481663" y="2271132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Model 1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: Age at diagnosis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Model 2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: MS and health variables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Model 3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: Socio-economic and demographic variables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Model 4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: All variables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-  Decrease in satisfaction</a:t>
            </a:r>
            <a:endParaRPr lang="en-US" sz="2000" dirty="0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+ Increase in satisfaction</a:t>
            </a:r>
            <a:r>
              <a:rPr lang="en-US" sz="2000" dirty="0"/>
              <a:t> </a:t>
            </a:r>
            <a:endParaRPr lang="en-US" sz="2000" dirty="0">
              <a:cs typeface="Arial"/>
            </a:endParaRPr>
          </a:p>
        </p:txBody>
      </p:sp>
      <p:sp>
        <p:nvSpPr>
          <p:cNvPr id="45" name="Rectangle 37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207B8-0045-4550-978E-5E859A249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Shepherd.org </a:t>
            </a:r>
            <a:fld id="{C20B0387-FC49-7A46-ACAE-C6F845CC6B58}" type="datetime4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April 28, 2022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ED7C7B-14A7-4EF1-8E04-2320773B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06D917E5-E274-9745-80FB-D30D4BD45923}" type="slidenum">
              <a:rPr lang="en-US">
                <a:solidFill>
                  <a:srgbClr val="303030"/>
                </a:solidFill>
              </a:rPr>
              <a:pPr algn="r">
                <a:spcAft>
                  <a:spcPts val="600"/>
                </a:spcAft>
              </a:pPr>
              <a:t>9</a:t>
            </a:fld>
            <a:endParaRPr lang="en-US">
              <a:solidFill>
                <a:srgbClr val="303030"/>
              </a:solidFill>
            </a:endParaRP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5CD0A38E-1C1B-45FA-95B1-55670D0183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785226"/>
              </p:ext>
            </p:extLst>
          </p:nvPr>
        </p:nvGraphicFramePr>
        <p:xfrm>
          <a:off x="5405862" y="1125249"/>
          <a:ext cx="6019333" cy="4604259"/>
        </p:xfrm>
        <a:graphic>
          <a:graphicData uri="http://schemas.openxmlformats.org/drawingml/2006/table">
            <a:tbl>
              <a:tblPr firstRow="1" bandRow="1"/>
              <a:tblGrid>
                <a:gridCol w="3172358">
                  <a:extLst>
                    <a:ext uri="{9D8B030D-6E8A-4147-A177-3AD203B41FA5}">
                      <a16:colId xmlns:a16="http://schemas.microsoft.com/office/drawing/2014/main" val="3258275486"/>
                    </a:ext>
                  </a:extLst>
                </a:gridCol>
                <a:gridCol w="702675">
                  <a:extLst>
                    <a:ext uri="{9D8B030D-6E8A-4147-A177-3AD203B41FA5}">
                      <a16:colId xmlns:a16="http://schemas.microsoft.com/office/drawing/2014/main" val="308938571"/>
                    </a:ext>
                  </a:extLst>
                </a:gridCol>
                <a:gridCol w="702675">
                  <a:extLst>
                    <a:ext uri="{9D8B030D-6E8A-4147-A177-3AD203B41FA5}">
                      <a16:colId xmlns:a16="http://schemas.microsoft.com/office/drawing/2014/main" val="825045097"/>
                    </a:ext>
                  </a:extLst>
                </a:gridCol>
                <a:gridCol w="738950">
                  <a:extLst>
                    <a:ext uri="{9D8B030D-6E8A-4147-A177-3AD203B41FA5}">
                      <a16:colId xmlns:a16="http://schemas.microsoft.com/office/drawing/2014/main" val="394664365"/>
                    </a:ext>
                  </a:extLst>
                </a:gridCol>
                <a:gridCol w="702675">
                  <a:extLst>
                    <a:ext uri="{9D8B030D-6E8A-4147-A177-3AD203B41FA5}">
                      <a16:colId xmlns:a16="http://schemas.microsoft.com/office/drawing/2014/main" val="4274342635"/>
                    </a:ext>
                  </a:extLst>
                </a:gridCol>
              </a:tblGrid>
              <a:tr h="240822">
                <a:tc gridSpan="5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Table 2. Satisfaction Regression Coefficients</a:t>
                      </a:r>
                      <a:endParaRPr lang="en-US" sz="1000" b="1" i="0" u="none" strike="noStrike">
                        <a:effectLst/>
                        <a:latin typeface="+mn-lt"/>
                      </a:endParaRPr>
                    </a:p>
                  </a:txBody>
                  <a:tcPr marL="51845" marR="51845" marT="25923" marB="2592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319734"/>
                  </a:ext>
                </a:extLst>
              </a:tr>
              <a:tr h="19437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 1 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 2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 3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Model 4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290188"/>
                  </a:ext>
                </a:extLst>
              </a:tr>
              <a:tr h="19437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Independent Variables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Coef (b)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Coef (b)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Coef (b)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Coef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(b)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695714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Constant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31.115***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42.412***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24.048***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39.821***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753768"/>
                  </a:ext>
                </a:extLst>
              </a:tr>
              <a:tr h="19437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Age at diagnosis (young adult ref. (18-29 </a:t>
                      </a:r>
                      <a:r>
                        <a:rPr lang="en-US" sz="1000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yrs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779162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Thirties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-1.615*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-0.448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693840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Forties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-3.070***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-1.866**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59166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Fifties 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-3.377**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-2.524**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387781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Sixty and older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-3.615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-1.790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241786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Severity of MS symptoms (1 none; 5 severe) 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-1.563***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-1.325***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040709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Wheelchair (walk ref.)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-2.293***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-1.700*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920580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Cognitive deficits (0 normal; 5 severe deficits)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-1.498***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-1.338*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918575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Physical health (days unwell)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-0.122***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-0.086**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434619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Mental health (days unwell)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079966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1st order polynomial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-0.626***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-0.625***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361345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2nd order polynomial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0.013***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0.012***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701079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0.434***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0.198*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444326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Employment (ref. unemployed)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6.301***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1.567**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49762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Single (ref. partnered)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-3.609***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-3.042***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694789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White American (ref. people of color)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-1.201*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-0.454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072363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 (ref. women)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-1.677*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-1.619**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289551"/>
                  </a:ext>
                </a:extLst>
              </a:tr>
              <a:tr h="19663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R-squared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0.017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0.387</a:t>
                      </a:r>
                      <a:endParaRPr lang="en-US" sz="1000" b="0" i="0" u="none" strike="noStrike">
                        <a:effectLst/>
                        <a:latin typeface="+mn-lt"/>
                      </a:endParaRPr>
                    </a:p>
                  </a:txBody>
                  <a:tcPr marL="5401" marR="5401" marT="54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0.172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0.428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941962"/>
                  </a:ext>
                </a:extLst>
              </a:tr>
              <a:tr h="240822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*p&lt;/=.05 **p&lt;.01 ***p&lt;.001</a:t>
                      </a:r>
                      <a:endParaRPr lang="nn-NO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845" marR="51845" marT="25923" marB="2592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185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501788"/>
      </p:ext>
    </p:extLst>
  </p:cSld>
  <p:clrMapOvr>
    <a:masterClrMapping/>
  </p:clrMapOvr>
</p:sld>
</file>

<file path=ppt/theme/theme1.xml><?xml version="1.0" encoding="utf-8"?>
<a:theme xmlns:a="http://schemas.openxmlformats.org/drawingml/2006/main" name="No Header and Blue Footer">
  <a:themeElements>
    <a:clrScheme name="SC 1">
      <a:dk1>
        <a:srgbClr val="5E6970"/>
      </a:dk1>
      <a:lt1>
        <a:srgbClr val="FFFFFF"/>
      </a:lt1>
      <a:dk2>
        <a:srgbClr val="C3C8C8"/>
      </a:dk2>
      <a:lt2>
        <a:srgbClr val="FFDF90"/>
      </a:lt2>
      <a:accent1>
        <a:srgbClr val="005A89"/>
      </a:accent1>
      <a:accent2>
        <a:srgbClr val="FACB21"/>
      </a:accent2>
      <a:accent3>
        <a:srgbClr val="2E85BE"/>
      </a:accent3>
      <a:accent4>
        <a:srgbClr val="99DF70"/>
      </a:accent4>
      <a:accent5>
        <a:srgbClr val="83AE5B"/>
      </a:accent5>
      <a:accent6>
        <a:srgbClr val="EF6928"/>
      </a:accent6>
      <a:hlink>
        <a:srgbClr val="005A89"/>
      </a:hlink>
      <a:folHlink>
        <a:srgbClr val="614C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 Header and Gray Footer">
  <a:themeElements>
    <a:clrScheme name="SC 1">
      <a:dk1>
        <a:srgbClr val="5E6970"/>
      </a:dk1>
      <a:lt1>
        <a:srgbClr val="FFFFFF"/>
      </a:lt1>
      <a:dk2>
        <a:srgbClr val="C3C8C8"/>
      </a:dk2>
      <a:lt2>
        <a:srgbClr val="FFDF90"/>
      </a:lt2>
      <a:accent1>
        <a:srgbClr val="005A89"/>
      </a:accent1>
      <a:accent2>
        <a:srgbClr val="FACB21"/>
      </a:accent2>
      <a:accent3>
        <a:srgbClr val="2E85BE"/>
      </a:accent3>
      <a:accent4>
        <a:srgbClr val="99DF70"/>
      </a:accent4>
      <a:accent5>
        <a:srgbClr val="83AE5B"/>
      </a:accent5>
      <a:accent6>
        <a:srgbClr val="EF6928"/>
      </a:accent6>
      <a:hlink>
        <a:srgbClr val="005A89"/>
      </a:hlink>
      <a:folHlink>
        <a:srgbClr val="614C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B4A91A1D98E24FBEB5B7B3D3C16F14" ma:contentTypeVersion="26" ma:contentTypeDescription="Create a new document." ma:contentTypeScope="" ma:versionID="33759e55086afdfa044b1cf420fdb2d9">
  <xsd:schema xmlns:xsd="http://www.w3.org/2001/XMLSchema" xmlns:xs="http://www.w3.org/2001/XMLSchema" xmlns:p="http://schemas.microsoft.com/office/2006/metadata/properties" xmlns:ns1="http://schemas.microsoft.com/sharepoint/v3" xmlns:ns2="1dcd8ae4-b3de-4892-bace-cd8633799987" xmlns:ns3="e5c13bdd-90bd-4f2a-a37f-758449c4c0ba" targetNamespace="http://schemas.microsoft.com/office/2006/metadata/properties" ma:root="true" ma:fieldsID="a4ab071394871e4d3a16abcf1e8fc7cb" ns1:_="" ns2:_="" ns3:_="">
    <xsd:import namespace="http://schemas.microsoft.com/sharepoint/v3"/>
    <xsd:import namespace="1dcd8ae4-b3de-4892-bace-cd8633799987"/>
    <xsd:import namespace="e5c13bdd-90bd-4f2a-a37f-758449c4c0ba"/>
    <xsd:element name="properties">
      <xsd:complexType>
        <xsd:sequence>
          <xsd:element name="documentManagement">
            <xsd:complexType>
              <xsd:all>
                <xsd:element ref="ns2:FolderDescription" minOccurs="0"/>
                <xsd:element ref="ns2:Size" minOccurs="0"/>
                <xsd:element ref="ns2:Tag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3:TaxKeywordTaxHTField" minOccurs="0"/>
                <xsd:element ref="ns3:TaxCatchAll" minOccurs="0"/>
                <xsd:element ref="ns2:kd987242fb7e464193d8c74717dffe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cd8ae4-b3de-4892-bace-cd8633799987" elementFormDefault="qualified">
    <xsd:import namespace="http://schemas.microsoft.com/office/2006/documentManagement/types"/>
    <xsd:import namespace="http://schemas.microsoft.com/office/infopath/2007/PartnerControls"/>
    <xsd:element name="FolderDescription" ma:index="2" nillable="true" ma:displayName="Folder Description" ma:format="Dropdown" ma:internalName="FolderDescription" ma:readOnly="false">
      <xsd:simpleType>
        <xsd:restriction base="dms:Note">
          <xsd:maxLength value="255"/>
        </xsd:restriction>
      </xsd:simpleType>
    </xsd:element>
    <xsd:element name="Size" ma:index="3" nillable="true" ma:displayName="Size" ma:format="Dropdown" ma:internalName="Size" ma:readOnly="false">
      <xsd:simpleType>
        <xsd:restriction base="dms:Text">
          <xsd:maxLength value="255"/>
        </xsd:restriction>
      </xsd:simpleType>
    </xsd:element>
    <xsd:element name="Tag" ma:index="5" nillable="true" ma:displayName="Tag" ma:format="Dropdown" ma:internalName="Tag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Tag1"/>
                        <xsd:enumeration value="Tag2"/>
                        <xsd:enumeration value="Tag3"/>
                        <xsd:enumeration value="Tag4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hidden="true" ma:internalName="MediaServiceKeyPoints" ma:readOnly="true">
      <xsd:simpleType>
        <xsd:restriction base="dms:Note"/>
      </xsd:simpleType>
    </xsd:element>
    <xsd:element name="kd987242fb7e464193d8c74717dffece" ma:index="30" nillable="true" ma:taxonomy="true" ma:internalName="kd987242fb7e464193d8c74717dffece" ma:taxonomyFieldName="Tagging" ma:displayName="Tagging" ma:readOnly="false" ma:default="" ma:fieldId="{4d987242-fb7e-4641-93d8-c74717dffece}" ma:taxonomyMulti="true" ma:sspId="a6f8bc61-08cf-43f1-88fd-792521805b65" ma:termSetId="0c268a38-0b3b-4a04-b2c8-eb25eeaa5aa6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13bdd-90bd-4f2a-a37f-758449c4c0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TaxKeywordTaxHTField" ma:index="26" nillable="true" ma:taxonomy="true" ma:internalName="TaxKeywordTaxHTField" ma:taxonomyFieldName="TaxKeyword" ma:displayName="Enterprise Keywords" ma:readOnly="false" ma:fieldId="{23f27201-bee3-471e-b2e7-b64fd8b7ca38}" ma:taxonomyMulti="true" ma:sspId="a6f8bc61-08cf-43f1-88fd-792521805b6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hidden="true" ma:list="{a7b3ed67-e59e-4277-a06b-2fdda2fed19e}" ma:internalName="TaxCatchAll" ma:readOnly="false" ma:showField="CatchAllData" ma:web="e5c13bdd-90bd-4f2a-a37f-758449c4c0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 xmlns="1dcd8ae4-b3de-4892-bace-cd8633799987"/>
    <_ip_UnifiedCompliancePolicyUIAction xmlns="http://schemas.microsoft.com/sharepoint/v3" xsi:nil="true"/>
    <kd987242fb7e464193d8c74717dffece xmlns="1dcd8ae4-b3de-4892-bace-cd8633799987">
      <Terms xmlns="http://schemas.microsoft.com/office/infopath/2007/PartnerControls"/>
    </kd987242fb7e464193d8c74717dffece>
    <FolderDescription xmlns="1dcd8ae4-b3de-4892-bace-cd8633799987" xsi:nil="true"/>
    <TaxKeywordTaxHTField xmlns="e5c13bdd-90bd-4f2a-a37f-758449c4c0ba">
      <Terms xmlns="http://schemas.microsoft.com/office/infopath/2007/PartnerControls"/>
    </TaxKeywordTaxHTField>
    <_ip_UnifiedCompliancePolicyProperties xmlns="http://schemas.microsoft.com/sharepoint/v3" xsi:nil="true"/>
    <TaxCatchAll xmlns="e5c13bdd-90bd-4f2a-a37f-758449c4c0ba"/>
    <Size xmlns="1dcd8ae4-b3de-4892-bace-cd8633799987" xsi:nil="true"/>
  </documentManagement>
</p:properties>
</file>

<file path=customXml/itemProps1.xml><?xml version="1.0" encoding="utf-8"?>
<ds:datastoreItem xmlns:ds="http://schemas.openxmlformats.org/officeDocument/2006/customXml" ds:itemID="{8B74310F-6D2C-4209-AEB7-D77561E2C9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AA8A4D-6A66-4A5F-9642-071F7B30EBF3}">
  <ds:schemaRefs>
    <ds:schemaRef ds:uri="1dcd8ae4-b3de-4892-bace-cd8633799987"/>
    <ds:schemaRef ds:uri="e5c13bdd-90bd-4f2a-a37f-758449c4c0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BA50A8F-1C75-4D29-94B7-D9355299017F}">
  <ds:schemaRefs>
    <ds:schemaRef ds:uri="1dcd8ae4-b3de-4892-bace-cd8633799987"/>
    <ds:schemaRef ds:uri="e5c13bdd-90bd-4f2a-a37f-758449c4c0ba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32ead7ba-ba1e-42d6-aa67-4709d3e43935}" enabled="0" method="" siteId="{32ead7ba-ba1e-42d6-aa67-4709d3e4393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1943</Words>
  <Application>Microsoft Macintosh PowerPoint</Application>
  <PresentationFormat>Widescreen</PresentationFormat>
  <Paragraphs>405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Wingdings</vt:lpstr>
      <vt:lpstr>No Header and Blue Footer</vt:lpstr>
      <vt:lpstr>No Header and Gray Footer</vt:lpstr>
      <vt:lpstr>Satisfaction with Functioning in Psychosocial Life Areas for People with MS</vt:lpstr>
      <vt:lpstr>Background</vt:lpstr>
      <vt:lpstr>Research Questions</vt:lpstr>
      <vt:lpstr>Dataset </vt:lpstr>
      <vt:lpstr>Sample</vt:lpstr>
      <vt:lpstr>Hypotheses</vt:lpstr>
      <vt:lpstr>Methods</vt:lpstr>
      <vt:lpstr>Methods</vt:lpstr>
      <vt:lpstr>Results</vt:lpstr>
      <vt:lpstr>Key Findings: HA1 Age at diagnosis</vt:lpstr>
      <vt:lpstr>Key findings: HA2 MS Signs and Symptoms</vt:lpstr>
      <vt:lpstr>Key findings: HA3 Mental &amp; Physical Health</vt:lpstr>
      <vt:lpstr>Key Findings: HA4 Socio-economic and Demographic Factors</vt:lpstr>
      <vt:lpstr>Limitations</vt:lpstr>
      <vt:lpstr>Conclusion</vt:lpstr>
      <vt:lpstr>Acknowledgements </vt:lpstr>
      <vt:lpstr>Citations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Hercher</dc:creator>
  <cp:lastModifiedBy>Louise Palmer</cp:lastModifiedBy>
  <cp:revision>13</cp:revision>
  <dcterms:created xsi:type="dcterms:W3CDTF">2021-07-16T19:00:44Z</dcterms:created>
  <dcterms:modified xsi:type="dcterms:W3CDTF">2022-04-28T14:21:45Z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0x01010098B4A91A1D98E24FBEB5B7B3D3C16F14</vt:lpwstr>
  </property>
</Properties>
</file>