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4" r:id="rId1"/>
  </p:sldMasterIdLst>
  <p:notesMasterIdLst>
    <p:notesMasterId r:id="rId27"/>
  </p:notesMasterIdLst>
  <p:handoutMasterIdLst>
    <p:handoutMasterId r:id="rId28"/>
  </p:handoutMasterIdLst>
  <p:sldIdLst>
    <p:sldId id="271" r:id="rId2"/>
    <p:sldId id="278" r:id="rId3"/>
    <p:sldId id="600" r:id="rId4"/>
    <p:sldId id="626" r:id="rId5"/>
    <p:sldId id="604" r:id="rId6"/>
    <p:sldId id="601" r:id="rId7"/>
    <p:sldId id="602" r:id="rId8"/>
    <p:sldId id="605" r:id="rId9"/>
    <p:sldId id="627" r:id="rId10"/>
    <p:sldId id="607" r:id="rId11"/>
    <p:sldId id="628" r:id="rId12"/>
    <p:sldId id="608" r:id="rId13"/>
    <p:sldId id="629" r:id="rId14"/>
    <p:sldId id="613" r:id="rId15"/>
    <p:sldId id="614" r:id="rId16"/>
    <p:sldId id="620" r:id="rId17"/>
    <p:sldId id="622" r:id="rId18"/>
    <p:sldId id="621" r:id="rId19"/>
    <p:sldId id="617" r:id="rId20"/>
    <p:sldId id="630" r:id="rId21"/>
    <p:sldId id="625" r:id="rId22"/>
    <p:sldId id="624" r:id="rId23"/>
    <p:sldId id="631" r:id="rId24"/>
    <p:sldId id="623" r:id="rId25"/>
    <p:sldId id="619"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D8D1"/>
    <a:srgbClr val="888B8D"/>
    <a:srgbClr val="006F66"/>
    <a:srgbClr val="7F7E7F"/>
    <a:srgbClr val="787B7D"/>
    <a:srgbClr val="E9F3D0"/>
    <a:srgbClr val="0E2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9" autoAdjust="0"/>
    <p:restoredTop sz="93741"/>
  </p:normalViewPr>
  <p:slideViewPr>
    <p:cSldViewPr snapToGrid="0" snapToObjects="1" showGuides="1">
      <p:cViewPr varScale="1">
        <p:scale>
          <a:sx n="160" d="100"/>
          <a:sy n="160" d="100"/>
        </p:scale>
        <p:origin x="768" y="168"/>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16" d="100"/>
          <a:sy n="116" d="100"/>
        </p:scale>
        <p:origin x="48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D2C471-149D-9646-9BFA-995120E44043}" type="datetimeFigureOut">
              <a:rPr lang="en-US" smtClean="0"/>
              <a:t>5/2/22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DFE02C-9155-9A44-8D76-3799A5642685}" type="slidenum">
              <a:rPr lang="en-US" smtClean="0"/>
              <a:t>‹#›</a:t>
            </a:fld>
            <a:endParaRPr lang="en-US"/>
          </a:p>
        </p:txBody>
      </p:sp>
    </p:spTree>
    <p:extLst>
      <p:ext uri="{BB962C8B-B14F-4D97-AF65-F5344CB8AC3E}">
        <p14:creationId xmlns:p14="http://schemas.microsoft.com/office/powerpoint/2010/main" val="1595805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A52A9F-56CA-1149-BC8E-25C718DB4C14}" type="datetimeFigureOut">
              <a:t>5/2/22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BA0A52-A99B-D345-93D6-FC415754089C}" type="slidenum">
              <a:t>‹#›</a:t>
            </a:fld>
            <a:endParaRPr lang="en-US"/>
          </a:p>
        </p:txBody>
      </p:sp>
    </p:spTree>
    <p:extLst>
      <p:ext uri="{BB962C8B-B14F-4D97-AF65-F5344CB8AC3E}">
        <p14:creationId xmlns:p14="http://schemas.microsoft.com/office/powerpoint/2010/main" val="3009356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 to simplify/clarify, facilitate earlier diagnosis, preserve specificity/promote appropriate application to decrease misdiagnosis </a:t>
            </a:r>
          </a:p>
          <a:p>
            <a:r>
              <a:rPr lang="en-US" dirty="0"/>
              <a:t>Applied primarily to typical demyelinating syndromes (Optic Neuritis, Intranuclear Ophthalmoplegia, Cerebellar Syndrome, or Transverse Myelitis) </a:t>
            </a:r>
          </a:p>
          <a:p>
            <a:r>
              <a:rPr lang="en-US" dirty="0"/>
              <a:t>MRI clarifications: ≥3 mm in long axis, periventricular lesions abut ventricles, juxtacortical abut cortex  (can count cortical lesions)</a:t>
            </a:r>
          </a:p>
          <a:p>
            <a:r>
              <a:rPr lang="en-US" dirty="0"/>
              <a:t>Unique Oligoclonal Banding is technically 2 or more; however, some labs still use 4 or more criteria </a:t>
            </a:r>
          </a:p>
          <a:p>
            <a:r>
              <a:rPr lang="en-US" dirty="0"/>
              <a:t>Validation studies typically in age &lt;50, Caucasian US/Canada/Europe </a:t>
            </a:r>
          </a:p>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4</a:t>
            </a:fld>
            <a:endParaRPr lang="en-US"/>
          </a:p>
        </p:txBody>
      </p:sp>
    </p:spTree>
    <p:extLst>
      <p:ext uri="{BB962C8B-B14F-4D97-AF65-F5344CB8AC3E}">
        <p14:creationId xmlns:p14="http://schemas.microsoft.com/office/powerpoint/2010/main" val="148147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notes for this page. Explanation of current understanding and results for each study.</a:t>
            </a:r>
          </a:p>
        </p:txBody>
      </p:sp>
      <p:sp>
        <p:nvSpPr>
          <p:cNvPr id="4" name="Slide Number Placeholder 3"/>
          <p:cNvSpPr>
            <a:spLocks noGrp="1"/>
          </p:cNvSpPr>
          <p:nvPr>
            <p:ph type="sldNum" sz="quarter" idx="5"/>
          </p:nvPr>
        </p:nvSpPr>
        <p:spPr/>
        <p:txBody>
          <a:bodyPr/>
          <a:lstStyle/>
          <a:p>
            <a:fld id="{37BA0A52-A99B-D345-93D6-FC415754089C}" type="slidenum">
              <a:rPr lang="en-US" smtClean="0"/>
              <a:t>8</a:t>
            </a:fld>
            <a:endParaRPr lang="en-US"/>
          </a:p>
        </p:txBody>
      </p:sp>
    </p:spTree>
    <p:extLst>
      <p:ext uri="{BB962C8B-B14F-4D97-AF65-F5344CB8AC3E}">
        <p14:creationId xmlns:p14="http://schemas.microsoft.com/office/powerpoint/2010/main" val="298109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look at age for this slide</a:t>
            </a:r>
          </a:p>
        </p:txBody>
      </p:sp>
      <p:sp>
        <p:nvSpPr>
          <p:cNvPr id="4" name="Slide Number Placeholder 3"/>
          <p:cNvSpPr>
            <a:spLocks noGrp="1"/>
          </p:cNvSpPr>
          <p:nvPr>
            <p:ph type="sldNum" sz="quarter" idx="5"/>
          </p:nvPr>
        </p:nvSpPr>
        <p:spPr/>
        <p:txBody>
          <a:bodyPr/>
          <a:lstStyle/>
          <a:p>
            <a:fld id="{37BA0A52-A99B-D345-93D6-FC415754089C}" type="slidenum">
              <a:rPr lang="en-US" smtClean="0"/>
              <a:t>17</a:t>
            </a:fld>
            <a:endParaRPr lang="en-US"/>
          </a:p>
        </p:txBody>
      </p:sp>
    </p:spTree>
    <p:extLst>
      <p:ext uri="{BB962C8B-B14F-4D97-AF65-F5344CB8AC3E}">
        <p14:creationId xmlns:p14="http://schemas.microsoft.com/office/powerpoint/2010/main" val="428792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images and mention collaborators and sources of funding</a:t>
            </a:r>
          </a:p>
        </p:txBody>
      </p:sp>
      <p:sp>
        <p:nvSpPr>
          <p:cNvPr id="4" name="Slide Number Placeholder 3"/>
          <p:cNvSpPr>
            <a:spLocks noGrp="1"/>
          </p:cNvSpPr>
          <p:nvPr>
            <p:ph type="sldNum" sz="quarter" idx="5"/>
          </p:nvPr>
        </p:nvSpPr>
        <p:spPr/>
        <p:txBody>
          <a:bodyPr/>
          <a:lstStyle/>
          <a:p>
            <a:fld id="{37BA0A52-A99B-D345-93D6-FC415754089C}" type="slidenum">
              <a:rPr lang="en-US" smtClean="0"/>
              <a:t>23</a:t>
            </a:fld>
            <a:endParaRPr lang="en-US"/>
          </a:p>
        </p:txBody>
      </p:sp>
    </p:spTree>
    <p:extLst>
      <p:ext uri="{BB962C8B-B14F-4D97-AF65-F5344CB8AC3E}">
        <p14:creationId xmlns:p14="http://schemas.microsoft.com/office/powerpoint/2010/main" val="247168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images and mention collaborators and sources of funding</a:t>
            </a:r>
          </a:p>
        </p:txBody>
      </p:sp>
      <p:sp>
        <p:nvSpPr>
          <p:cNvPr id="4" name="Slide Number Placeholder 3"/>
          <p:cNvSpPr>
            <a:spLocks noGrp="1"/>
          </p:cNvSpPr>
          <p:nvPr>
            <p:ph type="sldNum" sz="quarter" idx="5"/>
          </p:nvPr>
        </p:nvSpPr>
        <p:spPr/>
        <p:txBody>
          <a:bodyPr/>
          <a:lstStyle/>
          <a:p>
            <a:fld id="{37BA0A52-A99B-D345-93D6-FC415754089C}" type="slidenum">
              <a:rPr lang="en-US" smtClean="0"/>
              <a:t>24</a:t>
            </a:fld>
            <a:endParaRPr lang="en-US"/>
          </a:p>
        </p:txBody>
      </p:sp>
    </p:spTree>
    <p:extLst>
      <p:ext uri="{BB962C8B-B14F-4D97-AF65-F5344CB8AC3E}">
        <p14:creationId xmlns:p14="http://schemas.microsoft.com/office/powerpoint/2010/main" val="3610326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1D21AE4-1B88-AC4A-9D7C-28C6F76E6934}"/>
              </a:ext>
            </a:extLst>
          </p:cNvPr>
          <p:cNvSpPr/>
          <p:nvPr userDrawn="1"/>
        </p:nvSpPr>
        <p:spPr>
          <a:xfrm>
            <a:off x="0" y="0"/>
            <a:ext cx="9144000" cy="51435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 y="0"/>
            <a:ext cx="9143999" cy="51435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0854081-5D23-AE4A-985C-9599D20A044C}"/>
              </a:ext>
            </a:extLst>
          </p:cNvPr>
          <p:cNvGrpSpPr/>
          <p:nvPr userDrawn="1"/>
        </p:nvGrpSpPr>
        <p:grpSpPr>
          <a:xfrm>
            <a:off x="6389352" y="3940397"/>
            <a:ext cx="2867350" cy="1231239"/>
            <a:chOff x="6389352" y="3940397"/>
            <a:chExt cx="2867350" cy="1231239"/>
          </a:xfrm>
        </p:grpSpPr>
        <p:pic>
          <p:nvPicPr>
            <p:cNvPr id="17" name="Picture 16" descr="MCW_Logo.ai">
              <a:extLst>
                <a:ext uri="{FF2B5EF4-FFF2-40B4-BE49-F238E27FC236}">
                  <a16:creationId xmlns:a16="http://schemas.microsoft.com/office/drawing/2014/main" id="{94627DBF-5F1B-0140-8053-C95BA9DFE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697"/>
            <a:stretch/>
          </p:blipFill>
          <p:spPr>
            <a:xfrm>
              <a:off x="6389352" y="4174691"/>
              <a:ext cx="1457650" cy="762650"/>
            </a:xfrm>
            <a:prstGeom prst="rect">
              <a:avLst/>
            </a:prstGeom>
          </p:spPr>
        </p:pic>
        <p:pic>
          <p:nvPicPr>
            <p:cNvPr id="18" name="Picture 17" descr="MCW_Logo_Green_Tag_box.ai">
              <a:extLst>
                <a:ext uri="{FF2B5EF4-FFF2-40B4-BE49-F238E27FC236}">
                  <a16:creationId xmlns:a16="http://schemas.microsoft.com/office/drawing/2014/main" id="{2D9838C6-48C4-0D40-9193-83E71641F4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40"/>
            <a:stretch/>
          </p:blipFill>
          <p:spPr>
            <a:xfrm>
              <a:off x="7847002" y="3940397"/>
              <a:ext cx="1409700" cy="1231239"/>
            </a:xfrm>
            <a:prstGeom prst="rect">
              <a:avLst/>
            </a:prstGeom>
          </p:spPr>
        </p:pic>
      </p:grpSp>
      <p:sp>
        <p:nvSpPr>
          <p:cNvPr id="9" name="Title 1">
            <a:extLst>
              <a:ext uri="{FF2B5EF4-FFF2-40B4-BE49-F238E27FC236}">
                <a16:creationId xmlns:a16="http://schemas.microsoft.com/office/drawing/2014/main" id="{48227FE0-F566-B44F-A979-4003A10E6AD9}"/>
              </a:ext>
            </a:extLst>
          </p:cNvPr>
          <p:cNvSpPr>
            <a:spLocks noGrp="1"/>
          </p:cNvSpPr>
          <p:nvPr>
            <p:ph type="title" hasCustomPrompt="1"/>
          </p:nvPr>
        </p:nvSpPr>
        <p:spPr>
          <a:xfrm>
            <a:off x="634790" y="2430711"/>
            <a:ext cx="8229600" cy="412808"/>
          </a:xfrm>
          <a:prstGeom prst="rect">
            <a:avLst/>
          </a:prstGeom>
        </p:spPr>
        <p:txBody>
          <a:bodyPr anchor="t" anchorCtr="0">
            <a:noAutofit/>
          </a:bodyPr>
          <a:lstStyle>
            <a:lvl1pPr algn="l">
              <a:defRPr sz="2800">
                <a:solidFill>
                  <a:schemeClr val="bg1"/>
                </a:solidFill>
                <a:latin typeface="+mn-lt"/>
              </a:defRPr>
            </a:lvl1pPr>
          </a:lstStyle>
          <a:p>
            <a:r>
              <a:rPr lang="en-US" dirty="0"/>
              <a:t>TITLE OF PRESENTATION</a:t>
            </a:r>
            <a:br>
              <a:rPr lang="en-US" dirty="0"/>
            </a:br>
            <a:br>
              <a:rPr lang="en-US" dirty="0"/>
            </a:br>
            <a:endParaRPr lang="en-US" dirty="0"/>
          </a:p>
        </p:txBody>
      </p:sp>
      <p:sp>
        <p:nvSpPr>
          <p:cNvPr id="10" name="Content Placeholder 2">
            <a:extLst>
              <a:ext uri="{FF2B5EF4-FFF2-40B4-BE49-F238E27FC236}">
                <a16:creationId xmlns:a16="http://schemas.microsoft.com/office/drawing/2014/main" id="{E3587D41-D2CC-0F45-AC3B-07D5FBF04330}"/>
              </a:ext>
            </a:extLst>
          </p:cNvPr>
          <p:cNvSpPr>
            <a:spLocks noGrp="1"/>
          </p:cNvSpPr>
          <p:nvPr>
            <p:ph idx="1" hasCustomPrompt="1"/>
          </p:nvPr>
        </p:nvSpPr>
        <p:spPr>
          <a:xfrm>
            <a:off x="634790" y="2918718"/>
            <a:ext cx="8229600" cy="180923"/>
          </a:xfrm>
          <a:prstGeom prst="rect">
            <a:avLst/>
          </a:prstGeom>
        </p:spPr>
        <p:txBody>
          <a:bodyPr anchor="t" anchorCtr="0">
            <a:noAutofit/>
          </a:bodyPr>
          <a:lstStyle>
            <a:lvl1pPr marL="0" indent="0">
              <a:lnSpc>
                <a:spcPct val="50000"/>
              </a:lnSpc>
              <a:buFontTx/>
              <a:buNone/>
              <a:defRPr sz="1500" b="0" i="1"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Event for Presentation, Name of Presenter</a:t>
            </a:r>
          </a:p>
          <a:p>
            <a:pPr lvl="0"/>
            <a:endParaRPr lang="en-US" dirty="0"/>
          </a:p>
        </p:txBody>
      </p:sp>
      <p:sp>
        <p:nvSpPr>
          <p:cNvPr id="11" name="Content Placeholder 2">
            <a:extLst>
              <a:ext uri="{FF2B5EF4-FFF2-40B4-BE49-F238E27FC236}">
                <a16:creationId xmlns:a16="http://schemas.microsoft.com/office/drawing/2014/main" id="{7A7EC5AB-DC60-3644-A948-0FB630BB2005}"/>
              </a:ext>
            </a:extLst>
          </p:cNvPr>
          <p:cNvSpPr>
            <a:spLocks noGrp="1"/>
          </p:cNvSpPr>
          <p:nvPr>
            <p:ph idx="11" hasCustomPrompt="1"/>
          </p:nvPr>
        </p:nvSpPr>
        <p:spPr>
          <a:xfrm>
            <a:off x="631311" y="3130528"/>
            <a:ext cx="8229600" cy="180923"/>
          </a:xfrm>
          <a:prstGeom prst="rect">
            <a:avLst/>
          </a:prstGeom>
        </p:spPr>
        <p:txBody>
          <a:bodyPr anchor="t" anchorCtr="0">
            <a:noAutofit/>
          </a:bodyPr>
          <a:lstStyle>
            <a:lvl1pPr marL="0" indent="0">
              <a:lnSpc>
                <a:spcPct val="50000"/>
              </a:lnSpc>
              <a:buFontTx/>
              <a:buNone/>
              <a:defRPr sz="1100" b="0" i="0"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January 1, 2017</a:t>
            </a: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5C598-CD71-6E4B-ABC5-66382A98CB46}"/>
              </a:ext>
            </a:extLst>
          </p:cNvPr>
          <p:cNvSpPr/>
          <p:nvPr userDrawn="1"/>
        </p:nvSpPr>
        <p:spPr>
          <a:xfrm>
            <a:off x="0" y="0"/>
            <a:ext cx="9144000" cy="51435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80FC72-E4D3-E34F-BC24-86CD5D95918A}"/>
              </a:ext>
            </a:extLst>
          </p:cNvPr>
          <p:cNvSpPr/>
          <p:nvPr userDrawn="1"/>
        </p:nvSpPr>
        <p:spPr>
          <a:xfrm>
            <a:off x="1" y="0"/>
            <a:ext cx="9143999" cy="51435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1257305" y="1016000"/>
            <a:ext cx="0" cy="308610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1427776" y="2195252"/>
            <a:ext cx="7716224" cy="752996"/>
          </a:xfrm>
          <a:prstGeom prst="rect">
            <a:avLst/>
          </a:prstGeom>
        </p:spPr>
        <p:txBody>
          <a:bodyPr>
            <a:normAutofit/>
          </a:bodyPr>
          <a:lstStyle>
            <a:lvl1pPr algn="l">
              <a:defRPr sz="4000">
                <a:solidFill>
                  <a:schemeClr val="bg1"/>
                </a:solidFill>
                <a:latin typeface="+mn-lt"/>
              </a:defRPr>
            </a:lvl1pPr>
          </a:lstStyle>
          <a:p>
            <a:r>
              <a:rPr lang="en-US" dirty="0"/>
              <a:t>DIVIDER PAGE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607055" y="160059"/>
            <a:ext cx="8341501" cy="600777"/>
          </a:xfrm>
          <a:prstGeom prst="rect">
            <a:avLst/>
          </a:prstGeom>
        </p:spPr>
        <p:txBody>
          <a:bodyPr/>
          <a:lstStyle>
            <a:lvl1pPr marL="0" indent="0">
              <a:buNone/>
              <a:defRPr sz="3600"/>
            </a:lvl1pPr>
          </a:lstStyle>
          <a:p>
            <a:pPr lvl="0"/>
            <a:r>
              <a:rPr lang="en-US" dirty="0"/>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621234" y="998538"/>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lvl="0"/>
            <a:r>
              <a:rPr lang="en-US" dirty="0"/>
              <a:t>Bullet copy here</a:t>
            </a:r>
          </a:p>
          <a:p>
            <a:pPr lvl="1"/>
            <a:r>
              <a:rPr lang="en-US" dirty="0"/>
              <a:t>Bullet level two</a:t>
            </a:r>
          </a:p>
          <a:p>
            <a:pPr lvl="2"/>
            <a:r>
              <a:rPr lang="en-US" dirty="0"/>
              <a:t>Bullet level three</a:t>
            </a:r>
          </a:p>
        </p:txBody>
      </p:sp>
    </p:spTree>
    <p:extLst>
      <p:ext uri="{BB962C8B-B14F-4D97-AF65-F5344CB8AC3E}">
        <p14:creationId xmlns:p14="http://schemas.microsoft.com/office/powerpoint/2010/main" val="22105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746130" y="1041530"/>
            <a:ext cx="4736158" cy="3252495"/>
          </a:xfrm>
          <a:prstGeom prst="rect">
            <a:avLst/>
          </a:prstGeom>
          <a:solidFill>
            <a:schemeClr val="bg1">
              <a:lumMod val="50000"/>
            </a:schemeClr>
          </a:solidFill>
        </p:spPr>
        <p:txBody>
          <a:bodyPr anchor="ctr" anchorCtr="0"/>
          <a:lstStyle>
            <a:lvl1pPr marL="0" indent="0" algn="ctr">
              <a:buFontTx/>
              <a:buNone/>
              <a:defRPr sz="2000" b="0" i="0">
                <a:solidFill>
                  <a:schemeClr val="bg1"/>
                </a:solidFill>
                <a:latin typeface="+mn-lt"/>
                <a:ea typeface="Times New Roman" charset="0"/>
                <a:cs typeface="Times New Roman" charset="0"/>
              </a:defRPr>
            </a:lvl1pPr>
          </a:lstStyle>
          <a:p>
            <a:r>
              <a:rPr lang="en-US" dirty="0"/>
              <a:t>Insert picture here</a:t>
            </a:r>
          </a:p>
        </p:txBody>
      </p:sp>
      <p:sp>
        <p:nvSpPr>
          <p:cNvPr id="6" name="Slide Number Placeholder 12">
            <a:extLst>
              <a:ext uri="{FF2B5EF4-FFF2-40B4-BE49-F238E27FC236}">
                <a16:creationId xmlns:a16="http://schemas.microsoft.com/office/drawing/2014/main" id="{B91C6DA8-6A6D-FF4C-A0E3-014C7190D277}"/>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
        <p:nvSpPr>
          <p:cNvPr id="12" name="Content Placeholder 16">
            <a:extLst>
              <a:ext uri="{FF2B5EF4-FFF2-40B4-BE49-F238E27FC236}">
                <a16:creationId xmlns:a16="http://schemas.microsoft.com/office/drawing/2014/main" id="{4BC5FC00-5E3E-274D-BA61-E77341B2A43A}"/>
              </a:ext>
            </a:extLst>
          </p:cNvPr>
          <p:cNvSpPr>
            <a:spLocks noGrp="1"/>
          </p:cNvSpPr>
          <p:nvPr>
            <p:ph sz="quarter" idx="18" hasCustomPrompt="1"/>
          </p:nvPr>
        </p:nvSpPr>
        <p:spPr>
          <a:xfrm>
            <a:off x="5822820" y="998538"/>
            <a:ext cx="3111317"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lvl="0"/>
            <a:r>
              <a:rPr lang="en-US" dirty="0"/>
              <a:t>Bullet copy here</a:t>
            </a:r>
          </a:p>
          <a:p>
            <a:pPr lvl="1"/>
            <a:r>
              <a:rPr lang="en-US" dirty="0"/>
              <a:t>Bullet level two</a:t>
            </a:r>
          </a:p>
          <a:p>
            <a:pPr lvl="2"/>
            <a:r>
              <a:rPr lang="en-US" dirty="0"/>
              <a:t>Bullet level three</a:t>
            </a:r>
          </a:p>
        </p:txBody>
      </p:sp>
      <p:sp>
        <p:nvSpPr>
          <p:cNvPr id="13" name="Text Placeholder 3">
            <a:extLst>
              <a:ext uri="{FF2B5EF4-FFF2-40B4-BE49-F238E27FC236}">
                <a16:creationId xmlns:a16="http://schemas.microsoft.com/office/drawing/2014/main" id="{A3B1DF03-9C6D-DE4B-A42C-C4884DE7F142}"/>
              </a:ext>
            </a:extLst>
          </p:cNvPr>
          <p:cNvSpPr>
            <a:spLocks noGrp="1"/>
          </p:cNvSpPr>
          <p:nvPr>
            <p:ph type="body" sz="quarter" idx="19" hasCustomPrompt="1"/>
          </p:nvPr>
        </p:nvSpPr>
        <p:spPr>
          <a:xfrm>
            <a:off x="607056" y="160059"/>
            <a:ext cx="8334520" cy="600777"/>
          </a:xfrm>
          <a:prstGeom prst="rect">
            <a:avLst/>
          </a:prstGeom>
        </p:spPr>
        <p:txBody>
          <a:bodyPr/>
          <a:lstStyle>
            <a:lvl1pPr marL="0" indent="0">
              <a:buNone/>
              <a:defRPr sz="3600"/>
            </a:lvl1pPr>
          </a:lstStyle>
          <a:p>
            <a:pPr lvl="0"/>
            <a:r>
              <a:rPr lang="en-US" dirty="0"/>
              <a:t>HEADLINE COPY</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544568"/>
            <a:ext cx="9144000" cy="612160"/>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8611BA5-A9CE-E548-9297-2340C60993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0349" y="4660278"/>
            <a:ext cx="508606" cy="404612"/>
          </a:xfrm>
          <a:prstGeom prst="rect">
            <a:avLst/>
          </a:prstGeom>
        </p:spPr>
      </p:pic>
      <p:pic>
        <p:nvPicPr>
          <p:cNvPr id="11" name="Picture 10" descr="MCW_Logo.ai">
            <a:extLst>
              <a:ext uri="{FF2B5EF4-FFF2-40B4-BE49-F238E27FC236}">
                <a16:creationId xmlns:a16="http://schemas.microsoft.com/office/drawing/2014/main" id="{B850D109-E3D8-D649-A94B-AA89919A71C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9697"/>
          <a:stretch/>
        </p:blipFill>
        <p:spPr>
          <a:xfrm>
            <a:off x="853642" y="4290572"/>
            <a:ext cx="1789878" cy="936477"/>
          </a:xfrm>
          <a:prstGeom prst="rect">
            <a:avLst/>
          </a:prstGeom>
        </p:spPr>
      </p:pic>
      <p:sp>
        <p:nvSpPr>
          <p:cNvPr id="6" name="Slide Number Placeholder 12">
            <a:extLst>
              <a:ext uri="{FF2B5EF4-FFF2-40B4-BE49-F238E27FC236}">
                <a16:creationId xmlns:a16="http://schemas.microsoft.com/office/drawing/2014/main" id="{20C6F3B0-FBED-184A-B3F4-E690C1CABF16}"/>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Tree>
    <p:extLst>
      <p:ext uri="{BB962C8B-B14F-4D97-AF65-F5344CB8AC3E}">
        <p14:creationId xmlns:p14="http://schemas.microsoft.com/office/powerpoint/2010/main" val="374137358"/>
      </p:ext>
    </p:extLst>
  </p:cSld>
  <p:clrMap bg1="lt1" tx1="dk1" bg2="lt2" tx2="dk2" accent1="accent1" accent2="accent2" accent3="accent3" accent4="accent4" accent5="accent5" accent6="accent6" hlink="hlink" folHlink="folHlink"/>
  <p:sldLayoutIdLst>
    <p:sldLayoutId id="2147483656" r:id="rId1"/>
    <p:sldLayoutId id="2147483661" r:id="rId2"/>
    <p:sldLayoutId id="2147483663" r:id="rId3"/>
    <p:sldLayoutId id="2147483666" r:id="rId4"/>
  </p:sldLayoutIdLst>
  <p:hf hdr="0" dt="0"/>
  <p:txStyles>
    <p:titleStyle>
      <a:lvl1pPr algn="l" defTabSz="457200" rtl="0" eaLnBrk="1" latinLnBrk="0" hangingPunct="1">
        <a:spcBef>
          <a:spcPct val="0"/>
        </a:spcBef>
        <a:buNone/>
        <a:defRPr sz="3600"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Courier New" panose="02070309020205020404" pitchFamily="49" charset="0"/>
        <a:buChar char="o"/>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D460-75E8-C04A-B728-15970BFBE66E}"/>
              </a:ext>
            </a:extLst>
          </p:cNvPr>
          <p:cNvSpPr>
            <a:spLocks noGrp="1"/>
          </p:cNvSpPr>
          <p:nvPr>
            <p:ph type="title"/>
          </p:nvPr>
        </p:nvSpPr>
        <p:spPr>
          <a:xfrm>
            <a:off x="457200" y="419946"/>
            <a:ext cx="8229600" cy="412808"/>
          </a:xfrm>
        </p:spPr>
        <p:txBody>
          <a:bodyPr/>
          <a:lstStyle/>
          <a:p>
            <a:r>
              <a:rPr lang="en-US" sz="3200" b="1" dirty="0"/>
              <a:t>Epstein Barr Virus, but not Herpes Simplex Viruses, is associated with Multiple Sclerosis (MS)</a:t>
            </a:r>
            <a:endParaRPr lang="en-US" sz="3200" b="1" i="1" dirty="0"/>
          </a:p>
        </p:txBody>
      </p:sp>
      <p:pic>
        <p:nvPicPr>
          <p:cNvPr id="6" name="Picture 5">
            <a:extLst>
              <a:ext uri="{FF2B5EF4-FFF2-40B4-BE49-F238E27FC236}">
                <a16:creationId xmlns:a16="http://schemas.microsoft.com/office/drawing/2014/main" id="{741DB436-8A28-4747-8A73-3695DBB272AA}"/>
              </a:ext>
            </a:extLst>
          </p:cNvPr>
          <p:cNvPicPr>
            <a:picLocks noChangeAspect="1"/>
          </p:cNvPicPr>
          <p:nvPr/>
        </p:nvPicPr>
        <p:blipFill>
          <a:blip r:embed="rId2"/>
          <a:stretch>
            <a:fillRect/>
          </a:stretch>
        </p:blipFill>
        <p:spPr>
          <a:xfrm>
            <a:off x="6384897" y="2801061"/>
            <a:ext cx="2759103" cy="1169541"/>
          </a:xfrm>
          <a:prstGeom prst="rect">
            <a:avLst/>
          </a:prstGeom>
        </p:spPr>
      </p:pic>
      <p:sp>
        <p:nvSpPr>
          <p:cNvPr id="9" name="Content Placeholder 8">
            <a:extLst>
              <a:ext uri="{FF2B5EF4-FFF2-40B4-BE49-F238E27FC236}">
                <a16:creationId xmlns:a16="http://schemas.microsoft.com/office/drawing/2014/main" id="{3FDB098D-A88A-E2C5-A6E1-471007DBBE01}"/>
              </a:ext>
            </a:extLst>
          </p:cNvPr>
          <p:cNvSpPr>
            <a:spLocks noGrp="1"/>
          </p:cNvSpPr>
          <p:nvPr>
            <p:ph idx="1"/>
          </p:nvPr>
        </p:nvSpPr>
        <p:spPr>
          <a:xfrm>
            <a:off x="566532" y="2342439"/>
            <a:ext cx="8229600" cy="412808"/>
          </a:xfrm>
        </p:spPr>
        <p:txBody>
          <a:bodyPr/>
          <a:lstStyle/>
          <a:p>
            <a:pPr>
              <a:lnSpc>
                <a:spcPct val="100000"/>
              </a:lnSpc>
            </a:pPr>
            <a:r>
              <a:rPr lang="en-US" i="0" dirty="0"/>
              <a:t>Authors: Jakob Zehms</a:t>
            </a:r>
            <a:r>
              <a:rPr lang="en-US" i="0" baseline="30000" dirty="0"/>
              <a:t>*</a:t>
            </a:r>
            <a:r>
              <a:rPr lang="en-US" i="0" dirty="0"/>
              <a:t>, Mokshal H. Porwal</a:t>
            </a:r>
            <a:r>
              <a:rPr lang="en-US" i="0" baseline="30000" dirty="0"/>
              <a:t>*</a:t>
            </a:r>
            <a:r>
              <a:rPr lang="en-US" i="0" dirty="0"/>
              <a:t>, Samantha O’Dell, DeAnna Finnessy, Amber Salter and Ahmed Z. Obeidat</a:t>
            </a:r>
          </a:p>
        </p:txBody>
      </p:sp>
      <p:sp>
        <p:nvSpPr>
          <p:cNvPr id="10" name="TextBox 9">
            <a:extLst>
              <a:ext uri="{FF2B5EF4-FFF2-40B4-BE49-F238E27FC236}">
                <a16:creationId xmlns:a16="http://schemas.microsoft.com/office/drawing/2014/main" id="{848F4630-F894-2437-EEC3-9D68F3B6AC37}"/>
              </a:ext>
            </a:extLst>
          </p:cNvPr>
          <p:cNvSpPr txBox="1"/>
          <p:nvPr/>
        </p:nvSpPr>
        <p:spPr>
          <a:xfrm>
            <a:off x="483043" y="2838873"/>
            <a:ext cx="4198289" cy="246221"/>
          </a:xfrm>
          <a:prstGeom prst="rect">
            <a:avLst/>
          </a:prstGeom>
          <a:noFill/>
        </p:spPr>
        <p:txBody>
          <a:bodyPr wrap="square" rtlCol="0">
            <a:spAutoFit/>
          </a:bodyPr>
          <a:lstStyle/>
          <a:p>
            <a:pPr>
              <a:lnSpc>
                <a:spcPct val="100000"/>
              </a:lnSpc>
            </a:pPr>
            <a:r>
              <a:rPr lang="en-US" sz="1000" dirty="0">
                <a:solidFill>
                  <a:schemeClr val="bg1"/>
                </a:solidFill>
              </a:rPr>
              <a:t>* Jakob Zehms and Mokshal H. Porwal contributed equally to this project</a:t>
            </a:r>
          </a:p>
        </p:txBody>
      </p:sp>
      <p:sp>
        <p:nvSpPr>
          <p:cNvPr id="11" name="TextBox 10">
            <a:extLst>
              <a:ext uri="{FF2B5EF4-FFF2-40B4-BE49-F238E27FC236}">
                <a16:creationId xmlns:a16="http://schemas.microsoft.com/office/drawing/2014/main" id="{6F6E249C-189C-5213-8103-2682FCE47F78}"/>
              </a:ext>
            </a:extLst>
          </p:cNvPr>
          <p:cNvSpPr txBox="1"/>
          <p:nvPr/>
        </p:nvSpPr>
        <p:spPr>
          <a:xfrm>
            <a:off x="501492" y="1984974"/>
            <a:ext cx="3956852" cy="369332"/>
          </a:xfrm>
          <a:prstGeom prst="rect">
            <a:avLst/>
          </a:prstGeom>
          <a:noFill/>
        </p:spPr>
        <p:txBody>
          <a:bodyPr wrap="none" rtlCol="0">
            <a:spAutoFit/>
          </a:bodyPr>
          <a:lstStyle/>
          <a:p>
            <a:r>
              <a:rPr lang="en-US" dirty="0">
                <a:solidFill>
                  <a:schemeClr val="bg1">
                    <a:lumMod val="95000"/>
                  </a:schemeClr>
                </a:solidFill>
                <a:latin typeface="Franklin Gothic Demi" charset="0"/>
                <a:ea typeface="Franklin Gothic Demi" charset="0"/>
                <a:cs typeface="Franklin Gothic Demi" charset="0"/>
              </a:rPr>
              <a:t>Presentation by Jakob T. Zehms, MS1</a:t>
            </a:r>
          </a:p>
        </p:txBody>
      </p:sp>
    </p:spTree>
    <p:extLst>
      <p:ext uri="{BB962C8B-B14F-4D97-AF65-F5344CB8AC3E}">
        <p14:creationId xmlns:p14="http://schemas.microsoft.com/office/powerpoint/2010/main" val="155317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10</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r>
              <a:rPr lang="en-US" dirty="0"/>
              <a:t>Molecular mimicry or infectious activation?</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219" y="715510"/>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3A2A0089-36CF-3BF4-DF9B-E03FF43476B4}"/>
              </a:ext>
            </a:extLst>
          </p:cNvPr>
          <p:cNvSpPr txBox="1"/>
          <p:nvPr/>
        </p:nvSpPr>
        <p:spPr>
          <a:xfrm>
            <a:off x="0" y="1175615"/>
            <a:ext cx="8704729" cy="2123658"/>
          </a:xfrm>
          <a:prstGeom prst="rect">
            <a:avLst/>
          </a:prstGeom>
          <a:noFill/>
        </p:spPr>
        <p:txBody>
          <a:bodyPr wrap="square" rtlCol="0">
            <a:spAutoFit/>
          </a:bodyPr>
          <a:lstStyle/>
          <a:p>
            <a:r>
              <a:rPr lang="en-US" dirty="0"/>
              <a:t>Current mechanism for EBV involvement is being researched</a:t>
            </a:r>
          </a:p>
          <a:p>
            <a:endParaRPr lang="en-US" dirty="0"/>
          </a:p>
          <a:p>
            <a:pPr marL="342900" indent="-342900">
              <a:buFont typeface="+mj-lt"/>
              <a:buAutoNum type="arabicPeriod"/>
            </a:pPr>
            <a:r>
              <a:rPr lang="en-US" dirty="0"/>
              <a:t>Possible autoreactivity elicited due to EBNA1 attachment to cell adhesion molecules in glial cells of the CNS</a:t>
            </a:r>
            <a:r>
              <a:rPr lang="en-US" baseline="30000" dirty="0"/>
              <a:t>6</a:t>
            </a:r>
          </a:p>
          <a:p>
            <a:pPr marL="342900" indent="-342900">
              <a:buFont typeface="+mj-lt"/>
              <a:buAutoNum type="arabicPeriod"/>
            </a:pPr>
            <a:endParaRPr lang="en-US" baseline="30000" dirty="0"/>
          </a:p>
          <a:p>
            <a:pPr marL="342900" indent="-342900">
              <a:buFont typeface="+mj-lt"/>
              <a:buAutoNum type="arabicPeriod"/>
            </a:pPr>
            <a:r>
              <a:rPr lang="en-US" dirty="0"/>
              <a:t>Possible that infection with EBV triggers MS through transformation of memory B-cells with associated autoreactive immune response</a:t>
            </a:r>
            <a:r>
              <a:rPr lang="en-US" baseline="30000" dirty="0"/>
              <a:t>6</a:t>
            </a:r>
          </a:p>
          <a:p>
            <a:pPr marL="342900" indent="-342900">
              <a:buFont typeface="+mj-lt"/>
              <a:buAutoNum type="arabicPeriod"/>
            </a:pPr>
            <a:endParaRPr lang="en-US" baseline="30000" dirty="0"/>
          </a:p>
        </p:txBody>
      </p:sp>
      <p:sp>
        <p:nvSpPr>
          <p:cNvPr id="4" name="TextBox 3">
            <a:extLst>
              <a:ext uri="{FF2B5EF4-FFF2-40B4-BE49-F238E27FC236}">
                <a16:creationId xmlns:a16="http://schemas.microsoft.com/office/drawing/2014/main" id="{D6BC84AD-37A4-768D-5E22-D59ACE71317C}"/>
              </a:ext>
            </a:extLst>
          </p:cNvPr>
          <p:cNvSpPr txBox="1"/>
          <p:nvPr/>
        </p:nvSpPr>
        <p:spPr>
          <a:xfrm>
            <a:off x="170329" y="4302189"/>
            <a:ext cx="7765267" cy="215444"/>
          </a:xfrm>
          <a:prstGeom prst="rect">
            <a:avLst/>
          </a:prstGeom>
          <a:noFill/>
        </p:spPr>
        <p:txBody>
          <a:bodyPr wrap="none" rtlCol="0">
            <a:spAutoFit/>
          </a:bodyPr>
          <a:lstStyle/>
          <a:p>
            <a:r>
              <a:rPr lang="en-US" sz="800" dirty="0"/>
              <a:t>6. Marcucci SB, Obeidat AZ. EBNA1, EBNA2, and EBNA3 link Epstein-Barr virus and hypovitaminosis D in multiple sclerosis pathogenesis. J Neuroimmunol. 2020;339:577116.</a:t>
            </a:r>
          </a:p>
        </p:txBody>
      </p:sp>
    </p:spTree>
    <p:extLst>
      <p:ext uri="{BB962C8B-B14F-4D97-AF65-F5344CB8AC3E}">
        <p14:creationId xmlns:p14="http://schemas.microsoft.com/office/powerpoint/2010/main" val="63640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11</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Implications of EBV-MS Mechanism</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81643" y="790890"/>
            <a:ext cx="3505941"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b="1" dirty="0"/>
          </a:p>
          <a:p>
            <a:r>
              <a:rPr lang="en-US" dirty="0">
                <a:solidFill>
                  <a:schemeClr val="tx1"/>
                </a:solidFill>
              </a:rPr>
              <a:t>Possibility for biomarkers as a diagnostic tool</a:t>
            </a:r>
          </a:p>
          <a:p>
            <a:r>
              <a:rPr lang="en-US" dirty="0">
                <a:solidFill>
                  <a:schemeClr val="tx1"/>
                </a:solidFill>
              </a:rPr>
              <a:t>Intersection of genetics, infection, and environment</a:t>
            </a:r>
          </a:p>
          <a:p>
            <a:r>
              <a:rPr lang="en-US" dirty="0">
                <a:solidFill>
                  <a:schemeClr val="tx1"/>
                </a:solidFill>
              </a:rPr>
              <a:t>Vaccine could increase or decrease prevalence of MS</a:t>
            </a:r>
          </a:p>
          <a:p>
            <a:pPr lvl="2"/>
            <a:r>
              <a:rPr lang="en-US" sz="2000" dirty="0">
                <a:solidFill>
                  <a:schemeClr val="tx1"/>
                </a:solidFill>
              </a:rPr>
              <a:t>Depends on mechanism</a:t>
            </a:r>
          </a:p>
        </p:txBody>
      </p:sp>
      <p:pic>
        <p:nvPicPr>
          <p:cNvPr id="4" name="Picture 3" descr="Diagram&#10;&#10;Description automatically generated">
            <a:extLst>
              <a:ext uri="{FF2B5EF4-FFF2-40B4-BE49-F238E27FC236}">
                <a16:creationId xmlns:a16="http://schemas.microsoft.com/office/drawing/2014/main" id="{52FF71EB-C04C-1F1E-EF4B-EA6844BEAADA}"/>
              </a:ext>
            </a:extLst>
          </p:cNvPr>
          <p:cNvPicPr>
            <a:picLocks noChangeAspect="1"/>
          </p:cNvPicPr>
          <p:nvPr/>
        </p:nvPicPr>
        <p:blipFill>
          <a:blip r:embed="rId2"/>
          <a:stretch>
            <a:fillRect/>
          </a:stretch>
        </p:blipFill>
        <p:spPr>
          <a:xfrm>
            <a:off x="3852607" y="839589"/>
            <a:ext cx="4817675" cy="3252376"/>
          </a:xfrm>
          <a:prstGeom prst="rect">
            <a:avLst/>
          </a:prstGeom>
        </p:spPr>
      </p:pic>
      <p:sp>
        <p:nvSpPr>
          <p:cNvPr id="8" name="TextBox 7">
            <a:extLst>
              <a:ext uri="{FF2B5EF4-FFF2-40B4-BE49-F238E27FC236}">
                <a16:creationId xmlns:a16="http://schemas.microsoft.com/office/drawing/2014/main" id="{2A77A401-CEA3-5D1D-DACB-9C04A41A625A}"/>
              </a:ext>
            </a:extLst>
          </p:cNvPr>
          <p:cNvSpPr txBox="1"/>
          <p:nvPr/>
        </p:nvSpPr>
        <p:spPr>
          <a:xfrm>
            <a:off x="3852607" y="4124908"/>
            <a:ext cx="4123765" cy="338554"/>
          </a:xfrm>
          <a:prstGeom prst="rect">
            <a:avLst/>
          </a:prstGeom>
          <a:noFill/>
        </p:spPr>
        <p:txBody>
          <a:bodyPr wrap="square" rtlCol="0">
            <a:spAutoFit/>
          </a:bodyPr>
          <a:lstStyle/>
          <a:p>
            <a:r>
              <a:rPr lang="en-US" sz="800" dirty="0"/>
              <a:t>Marcucci SB, Obeidat AZ. EBNA1, EBNA2, and EBNA3 link Epstein-Barr virus and hypovitaminosis D in multiple sclerosis pathogenesis. J Neuroimmunol. 2020;339:577116.</a:t>
            </a:r>
          </a:p>
        </p:txBody>
      </p:sp>
    </p:spTree>
    <p:extLst>
      <p:ext uri="{BB962C8B-B14F-4D97-AF65-F5344CB8AC3E}">
        <p14:creationId xmlns:p14="http://schemas.microsoft.com/office/powerpoint/2010/main" val="11739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12</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Goal of Our Study</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765456" y="808038"/>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2" name="TextBox 1">
            <a:extLst>
              <a:ext uri="{FF2B5EF4-FFF2-40B4-BE49-F238E27FC236}">
                <a16:creationId xmlns:a16="http://schemas.microsoft.com/office/drawing/2014/main" id="{1A724B72-D290-96FB-85C1-C30E71D92890}"/>
              </a:ext>
            </a:extLst>
          </p:cNvPr>
          <p:cNvSpPr txBox="1"/>
          <p:nvPr/>
        </p:nvSpPr>
        <p:spPr>
          <a:xfrm>
            <a:off x="534238" y="1763653"/>
            <a:ext cx="8068235" cy="1015663"/>
          </a:xfrm>
          <a:prstGeom prst="rect">
            <a:avLst/>
          </a:prstGeom>
          <a:noFill/>
        </p:spPr>
        <p:txBody>
          <a:bodyPr wrap="square" rtlCol="0">
            <a:spAutoFit/>
          </a:bodyPr>
          <a:lstStyle/>
          <a:p>
            <a:r>
              <a:rPr lang="en-US" sz="2000" dirty="0"/>
              <a:t>To investigate the prevalence of Herpes Simplex Viruses (HSV-1 / HSV-2) and Epstein-Barr Virus (EBV) seropositivity in MS patients compared to non-MS neurologic control.</a:t>
            </a:r>
            <a:endParaRPr lang="en-US" sz="2000" dirty="0">
              <a:solidFill>
                <a:schemeClr val="accent1"/>
              </a:solidFill>
              <a:latin typeface="Franklin Gothic Demi" charset="0"/>
              <a:ea typeface="Franklin Gothic Demi" charset="0"/>
              <a:cs typeface="Franklin Gothic Demi" charset="0"/>
            </a:endParaRPr>
          </a:p>
        </p:txBody>
      </p:sp>
      <p:pic>
        <p:nvPicPr>
          <p:cNvPr id="4" name="Graphic 3" descr="First aid kit with solid fill">
            <a:extLst>
              <a:ext uri="{FF2B5EF4-FFF2-40B4-BE49-F238E27FC236}">
                <a16:creationId xmlns:a16="http://schemas.microsoft.com/office/drawing/2014/main" id="{3F99BDBF-7B15-C2A3-62E1-695A2EACE0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922" y="2939036"/>
            <a:ext cx="914400" cy="914400"/>
          </a:xfrm>
          <a:prstGeom prst="rect">
            <a:avLst/>
          </a:prstGeom>
        </p:spPr>
      </p:pic>
      <p:pic>
        <p:nvPicPr>
          <p:cNvPr id="9" name="Graphic 8" descr="Stethoscope with solid fill">
            <a:extLst>
              <a:ext uri="{FF2B5EF4-FFF2-40B4-BE49-F238E27FC236}">
                <a16:creationId xmlns:a16="http://schemas.microsoft.com/office/drawing/2014/main" id="{DCA4A6D4-CF9D-555C-94CE-5FA73F29B1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7850" y="2939036"/>
            <a:ext cx="914400" cy="914400"/>
          </a:xfrm>
          <a:prstGeom prst="rect">
            <a:avLst/>
          </a:prstGeom>
        </p:spPr>
      </p:pic>
      <p:pic>
        <p:nvPicPr>
          <p:cNvPr id="11" name="Graphic 10" descr="Medicine with solid fill">
            <a:extLst>
              <a:ext uri="{FF2B5EF4-FFF2-40B4-BE49-F238E27FC236}">
                <a16:creationId xmlns:a16="http://schemas.microsoft.com/office/drawing/2014/main" id="{BE95B47C-4611-DFDF-34BA-32D40868DB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15778" y="2939036"/>
            <a:ext cx="914400" cy="914400"/>
          </a:xfrm>
          <a:prstGeom prst="rect">
            <a:avLst/>
          </a:prstGeom>
        </p:spPr>
      </p:pic>
    </p:spTree>
    <p:extLst>
      <p:ext uri="{BB962C8B-B14F-4D97-AF65-F5344CB8AC3E}">
        <p14:creationId xmlns:p14="http://schemas.microsoft.com/office/powerpoint/2010/main" val="2443514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Methods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397715" y="607185"/>
            <a:ext cx="8341282" cy="3252375"/>
          </a:xfrm>
          <a:prstGeom prst="rect">
            <a:avLst/>
          </a:prstGeom>
        </p:spPr>
        <p:txBody>
          <a:bodyPr lIns="91440" tIns="45720" rIns="91440" bIns="45720" anchor="t"/>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172720" indent="-172720" fontAlgn="base"/>
            <a:r>
              <a:rPr lang="en-US" dirty="0">
                <a:solidFill>
                  <a:schemeClr val="tx1"/>
                </a:solidFill>
              </a:rPr>
              <a:t>Cross-sectional, single-center cohort study at the Froedtert Hospital and Medical College of Wisconsin</a:t>
            </a:r>
          </a:p>
          <a:p>
            <a:pPr marL="172720" indent="-172720" fontAlgn="base"/>
            <a:r>
              <a:rPr lang="en-US" dirty="0">
                <a:solidFill>
                  <a:schemeClr val="tx1"/>
                </a:solidFill>
              </a:rPr>
              <a:t>Retrospective review of clinical serological data was reviewed for both MS-patients and non-MS-patients following in the neuroimmunology clinic. </a:t>
            </a:r>
          </a:p>
          <a:p>
            <a:pPr marL="172720" indent="-172720" fontAlgn="base"/>
            <a:r>
              <a:rPr lang="en-US" dirty="0">
                <a:solidFill>
                  <a:schemeClr val="tx1"/>
                </a:solidFill>
              </a:rPr>
              <a:t>Patients with available serologic IgG data for EBV capsid antigen (EBVCA), EBNA, HSV 1, or HSV2  between July of 2018 and December of 2021 were included in the analysis</a:t>
            </a:r>
          </a:p>
          <a:p>
            <a:pPr marL="172720" indent="-172720" fontAlgn="base"/>
            <a:r>
              <a:rPr lang="en-US" dirty="0">
                <a:solidFill>
                  <a:schemeClr val="tx1"/>
                </a:solidFill>
              </a:rPr>
              <a:t>Frequency of positive IgG was calculated for each virus and compared between MS and non-MS controls</a:t>
            </a:r>
          </a:p>
          <a:p>
            <a:pPr marL="172720" indent="-172720" fontAlgn="base"/>
            <a:r>
              <a:rPr lang="en-US" dirty="0">
                <a:solidFill>
                  <a:schemeClr val="tx1"/>
                </a:solidFill>
              </a:rPr>
              <a:t>Chi-square or Fisher Exact tests were applied, and </a:t>
            </a:r>
            <a:r>
              <a:rPr lang="en-US" i="1" dirty="0">
                <a:solidFill>
                  <a:schemeClr val="tx1"/>
                </a:solidFill>
              </a:rPr>
              <a:t>P</a:t>
            </a:r>
            <a:r>
              <a:rPr lang="en-US" dirty="0">
                <a:solidFill>
                  <a:schemeClr val="tx1"/>
                </a:solidFill>
              </a:rPr>
              <a:t> was set at &lt;0.05</a:t>
            </a:r>
          </a:p>
          <a:p>
            <a:pPr marL="0" lvl="0" indent="0">
              <a:buNone/>
            </a:pPr>
            <a:endParaRPr lang="en-US" sz="2400" b="1" dirty="0"/>
          </a:p>
          <a:p>
            <a:pPr marL="0" lvl="0" indent="0" algn="ctr">
              <a:buNone/>
            </a:pPr>
            <a:endParaRPr lang="en-US" sz="2400" b="1" dirty="0"/>
          </a:p>
          <a:p>
            <a:pPr marL="0" lvl="0" indent="0" algn="ctr">
              <a:buNone/>
            </a:pPr>
            <a:endParaRPr lang="en-US" sz="2400" b="1" dirty="0"/>
          </a:p>
        </p:txBody>
      </p:sp>
    </p:spTree>
    <p:extLst>
      <p:ext uri="{BB962C8B-B14F-4D97-AF65-F5344CB8AC3E}">
        <p14:creationId xmlns:p14="http://schemas.microsoft.com/office/powerpoint/2010/main" val="99452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14</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Biomarkers for Herpes Viruses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E4ACE9C7-EA5B-39C4-7AD5-5B5405B18796}"/>
              </a:ext>
            </a:extLst>
          </p:cNvPr>
          <p:cNvSpPr txBox="1"/>
          <p:nvPr/>
        </p:nvSpPr>
        <p:spPr>
          <a:xfrm>
            <a:off x="665579" y="914399"/>
            <a:ext cx="2337683" cy="2862322"/>
          </a:xfrm>
          <a:prstGeom prst="rect">
            <a:avLst/>
          </a:prstGeom>
          <a:noFill/>
        </p:spPr>
        <p:txBody>
          <a:bodyPr wrap="square" rtlCol="0">
            <a:spAutoFit/>
          </a:bodyPr>
          <a:lstStyle/>
          <a:p>
            <a:r>
              <a:rPr lang="en-US" u="sng" dirty="0"/>
              <a:t>EBVCA</a:t>
            </a:r>
            <a:endParaRPr lang="en-US" sz="3600" u="sng" dirty="0"/>
          </a:p>
          <a:p>
            <a:pPr marL="285750" indent="-285750" fontAlgn="base">
              <a:buFont typeface="Arial" panose="020B0604020202020204" pitchFamily="34" charset="0"/>
              <a:buChar char="•"/>
            </a:pPr>
            <a:r>
              <a:rPr lang="en-US" dirty="0"/>
              <a:t>Does not distinguish between active, latent, or previous infection</a:t>
            </a:r>
          </a:p>
          <a:p>
            <a:pPr marL="285750" indent="-285750" fontAlgn="base">
              <a:buFont typeface="Arial" panose="020B0604020202020204" pitchFamily="34" charset="0"/>
              <a:buChar char="•"/>
            </a:pPr>
            <a:r>
              <a:rPr lang="en-US" dirty="0"/>
              <a:t>Positive titer indicates a previous or current EBV infection</a:t>
            </a:r>
          </a:p>
        </p:txBody>
      </p:sp>
      <p:sp>
        <p:nvSpPr>
          <p:cNvPr id="4" name="TextBox 3">
            <a:extLst>
              <a:ext uri="{FF2B5EF4-FFF2-40B4-BE49-F238E27FC236}">
                <a16:creationId xmlns:a16="http://schemas.microsoft.com/office/drawing/2014/main" id="{B20FDB5A-BD6B-183E-790E-1B90E0538682}"/>
              </a:ext>
            </a:extLst>
          </p:cNvPr>
          <p:cNvSpPr txBox="1"/>
          <p:nvPr/>
        </p:nvSpPr>
        <p:spPr>
          <a:xfrm>
            <a:off x="3259373" y="914399"/>
            <a:ext cx="2337683" cy="2031325"/>
          </a:xfrm>
          <a:prstGeom prst="rect">
            <a:avLst/>
          </a:prstGeom>
          <a:noFill/>
        </p:spPr>
        <p:txBody>
          <a:bodyPr wrap="square" rtlCol="0">
            <a:spAutoFit/>
          </a:bodyPr>
          <a:lstStyle/>
          <a:p>
            <a:r>
              <a:rPr lang="en-US" u="sng" dirty="0"/>
              <a:t>EBNA</a:t>
            </a:r>
            <a:r>
              <a:rPr lang="en-US" dirty="0"/>
              <a:t> </a:t>
            </a:r>
          </a:p>
          <a:p>
            <a:r>
              <a:rPr lang="en-US" dirty="0"/>
              <a:t>(molecular mimicry)</a:t>
            </a:r>
            <a:endParaRPr lang="en-US" sz="3600" dirty="0"/>
          </a:p>
          <a:p>
            <a:pPr marL="285750" indent="-285750" fontAlgn="base">
              <a:buFont typeface="Arial" panose="020B0604020202020204" pitchFamily="34" charset="0"/>
              <a:buChar char="•"/>
            </a:pPr>
            <a:r>
              <a:rPr lang="en-US" dirty="0"/>
              <a:t>Unable to diagnose acute EBV infection</a:t>
            </a:r>
          </a:p>
          <a:p>
            <a:pPr marL="285750" indent="-285750" fontAlgn="base">
              <a:buFont typeface="Arial" panose="020B0604020202020204" pitchFamily="34" charset="0"/>
              <a:buChar char="•"/>
            </a:pPr>
            <a:r>
              <a:rPr lang="en-US" dirty="0"/>
              <a:t>Positive titer indicates previous EBV infection</a:t>
            </a:r>
          </a:p>
        </p:txBody>
      </p:sp>
      <p:sp>
        <p:nvSpPr>
          <p:cNvPr id="9" name="TextBox 8">
            <a:extLst>
              <a:ext uri="{FF2B5EF4-FFF2-40B4-BE49-F238E27FC236}">
                <a16:creationId xmlns:a16="http://schemas.microsoft.com/office/drawing/2014/main" id="{355C36F1-A2D1-1E97-FCFE-8225720628E0}"/>
              </a:ext>
            </a:extLst>
          </p:cNvPr>
          <p:cNvSpPr txBox="1"/>
          <p:nvPr/>
        </p:nvSpPr>
        <p:spPr>
          <a:xfrm>
            <a:off x="6140739" y="914399"/>
            <a:ext cx="2337683" cy="3970318"/>
          </a:xfrm>
          <a:prstGeom prst="rect">
            <a:avLst/>
          </a:prstGeom>
          <a:noFill/>
        </p:spPr>
        <p:txBody>
          <a:bodyPr wrap="square" rtlCol="0">
            <a:spAutoFit/>
          </a:bodyPr>
          <a:lstStyle/>
          <a:p>
            <a:r>
              <a:rPr lang="en-US" u="sng" dirty="0"/>
              <a:t>HSV1 and HSV2</a:t>
            </a:r>
            <a:endParaRPr lang="en-US" sz="3600" u="sng" dirty="0"/>
          </a:p>
          <a:p>
            <a:pPr marL="285750" indent="-285750" fontAlgn="base">
              <a:buFont typeface="Arial" panose="020B0604020202020204" pitchFamily="34" charset="0"/>
              <a:buChar char="•"/>
            </a:pPr>
            <a:r>
              <a:rPr lang="en-US" dirty="0"/>
              <a:t>IgG for HSV-1 and HSV-2 positive 2-3 weeks after acute infection</a:t>
            </a:r>
          </a:p>
          <a:p>
            <a:pPr marL="285750" indent="-285750" fontAlgn="base">
              <a:buFont typeface="Arial" panose="020B0604020202020204" pitchFamily="34" charset="0"/>
              <a:buChar char="•"/>
            </a:pPr>
            <a:r>
              <a:rPr lang="en-US" dirty="0"/>
              <a:t>Does not distinguish between active or latent infection</a:t>
            </a:r>
          </a:p>
          <a:p>
            <a:pPr marL="285750" indent="-285750" fontAlgn="base">
              <a:buFont typeface="Arial" panose="020B0604020202020204" pitchFamily="34" charset="0"/>
              <a:buChar char="•"/>
            </a:pPr>
            <a:r>
              <a:rPr lang="en-US" dirty="0"/>
              <a:t>Positive titer indicates previous or latent infection</a:t>
            </a:r>
          </a:p>
          <a:p>
            <a:endParaRPr lang="en-US" sz="3600" dirty="0">
              <a:solidFill>
                <a:schemeClr val="accent1"/>
              </a:solidFill>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814001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15</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Results – HSV1</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29A51B27-9514-BD98-7A5E-1D83B43114AF}"/>
              </a:ext>
            </a:extLst>
          </p:cNvPr>
          <p:cNvSpPr txBox="1"/>
          <p:nvPr/>
        </p:nvSpPr>
        <p:spPr>
          <a:xfrm>
            <a:off x="137140" y="1374782"/>
            <a:ext cx="4349000" cy="1600438"/>
          </a:xfrm>
          <a:prstGeom prst="rect">
            <a:avLst/>
          </a:prstGeom>
          <a:noFill/>
        </p:spPr>
        <p:txBody>
          <a:bodyPr wrap="square" rtlCol="0">
            <a:spAutoFit/>
          </a:bodyPr>
          <a:lstStyle/>
          <a:p>
            <a:pPr fontAlgn="base"/>
            <a:r>
              <a:rPr lang="en-US" sz="1400" dirty="0"/>
              <a:t>Serum HSV1 IgG was tested in 231 patients </a:t>
            </a:r>
          </a:p>
          <a:p>
            <a:pPr fontAlgn="base"/>
            <a:r>
              <a:rPr lang="en-US" sz="1400" dirty="0"/>
              <a:t>(116 with MS; 115 non-MS)</a:t>
            </a:r>
          </a:p>
          <a:p>
            <a:pPr lvl="1" fontAlgn="base"/>
            <a:r>
              <a:rPr lang="en-US" sz="1400" dirty="0"/>
              <a:t>Seropositivity was confirmed in 54 (46.6%) MS patients versus 54 (47%) non-MS, p=0.95</a:t>
            </a:r>
          </a:p>
          <a:p>
            <a:pPr lvl="1" fontAlgn="base"/>
            <a:endParaRPr lang="en-US" sz="1400" dirty="0"/>
          </a:p>
          <a:p>
            <a:pPr lvl="1" fontAlgn="base"/>
            <a:r>
              <a:rPr lang="en-US" sz="1400" dirty="0"/>
              <a:t>No statistical difference found between MS patients and neurologic controls</a:t>
            </a:r>
          </a:p>
        </p:txBody>
      </p:sp>
      <p:pic>
        <p:nvPicPr>
          <p:cNvPr id="4" name="Picture 3" descr="Chart, waterfall chart&#10;&#10;Description automatically generated">
            <a:extLst>
              <a:ext uri="{FF2B5EF4-FFF2-40B4-BE49-F238E27FC236}">
                <a16:creationId xmlns:a16="http://schemas.microsoft.com/office/drawing/2014/main" id="{6E6E301D-CB4E-EE37-583C-4381227249C9}"/>
              </a:ext>
            </a:extLst>
          </p:cNvPr>
          <p:cNvPicPr>
            <a:picLocks noChangeAspect="1"/>
          </p:cNvPicPr>
          <p:nvPr/>
        </p:nvPicPr>
        <p:blipFill>
          <a:blip r:embed="rId2"/>
          <a:stretch>
            <a:fillRect/>
          </a:stretch>
        </p:blipFill>
        <p:spPr>
          <a:xfrm>
            <a:off x="4349000" y="1006989"/>
            <a:ext cx="4675367" cy="2770588"/>
          </a:xfrm>
          <a:prstGeom prst="rect">
            <a:avLst/>
          </a:prstGeom>
          <a:ln>
            <a:solidFill>
              <a:schemeClr val="tx2"/>
            </a:solidFill>
          </a:ln>
        </p:spPr>
      </p:pic>
      <p:sp>
        <p:nvSpPr>
          <p:cNvPr id="9" name="TextBox 8">
            <a:extLst>
              <a:ext uri="{FF2B5EF4-FFF2-40B4-BE49-F238E27FC236}">
                <a16:creationId xmlns:a16="http://schemas.microsoft.com/office/drawing/2014/main" id="{9D4B08A9-34BB-0614-9AED-CFF52114CF10}"/>
              </a:ext>
            </a:extLst>
          </p:cNvPr>
          <p:cNvSpPr txBox="1"/>
          <p:nvPr/>
        </p:nvSpPr>
        <p:spPr>
          <a:xfrm>
            <a:off x="4259611" y="676026"/>
            <a:ext cx="850297" cy="307777"/>
          </a:xfrm>
          <a:prstGeom prst="rect">
            <a:avLst/>
          </a:prstGeom>
          <a:noFill/>
        </p:spPr>
        <p:txBody>
          <a:bodyPr wrap="none" rtlCol="0">
            <a:spAutoFit/>
          </a:bodyPr>
          <a:lstStyle/>
          <a:p>
            <a:r>
              <a:rPr lang="en-US" sz="1400" dirty="0">
                <a:ea typeface="Franklin Gothic Demi" charset="0"/>
                <a:cs typeface="Franklin Gothic Demi" charset="0"/>
              </a:rPr>
              <a:t>Figure 1.</a:t>
            </a:r>
          </a:p>
        </p:txBody>
      </p:sp>
      <p:sp>
        <p:nvSpPr>
          <p:cNvPr id="17" name="TextBox 16">
            <a:extLst>
              <a:ext uri="{FF2B5EF4-FFF2-40B4-BE49-F238E27FC236}">
                <a16:creationId xmlns:a16="http://schemas.microsoft.com/office/drawing/2014/main" id="{165CE4B6-9B03-3AE4-494D-43D2BD4749A6}"/>
              </a:ext>
            </a:extLst>
          </p:cNvPr>
          <p:cNvSpPr txBox="1"/>
          <p:nvPr/>
        </p:nvSpPr>
        <p:spPr>
          <a:xfrm>
            <a:off x="4349000" y="3767179"/>
            <a:ext cx="3971023" cy="523220"/>
          </a:xfrm>
          <a:prstGeom prst="rect">
            <a:avLst/>
          </a:prstGeom>
          <a:noFill/>
        </p:spPr>
        <p:txBody>
          <a:bodyPr wrap="none" rtlCol="0">
            <a:spAutoFit/>
          </a:bodyPr>
          <a:lstStyle/>
          <a:p>
            <a:r>
              <a:rPr lang="en-US" sz="1400" dirty="0">
                <a:ea typeface="Franklin Gothic Demi" charset="0"/>
                <a:cs typeface="Franklin Gothic Demi" charset="0"/>
              </a:rPr>
              <a:t>Mean age for Participants with MS: 44.56 y/o</a:t>
            </a:r>
          </a:p>
          <a:p>
            <a:r>
              <a:rPr lang="en-US" sz="1400" dirty="0">
                <a:ea typeface="Franklin Gothic Demi" charset="0"/>
                <a:cs typeface="Franklin Gothic Demi" charset="0"/>
              </a:rPr>
              <a:t>Mean age for Participants without MS: 49.94 y/o  </a:t>
            </a:r>
          </a:p>
        </p:txBody>
      </p:sp>
    </p:spTree>
    <p:extLst>
      <p:ext uri="{BB962C8B-B14F-4D97-AF65-F5344CB8AC3E}">
        <p14:creationId xmlns:p14="http://schemas.microsoft.com/office/powerpoint/2010/main" val="5717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16</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Results – HSV2</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29A51B27-9514-BD98-7A5E-1D83B43114AF}"/>
              </a:ext>
            </a:extLst>
          </p:cNvPr>
          <p:cNvSpPr txBox="1"/>
          <p:nvPr/>
        </p:nvSpPr>
        <p:spPr>
          <a:xfrm>
            <a:off x="8414" y="1407012"/>
            <a:ext cx="4349000" cy="1815882"/>
          </a:xfrm>
          <a:prstGeom prst="rect">
            <a:avLst/>
          </a:prstGeom>
          <a:noFill/>
        </p:spPr>
        <p:txBody>
          <a:bodyPr wrap="square" rtlCol="0">
            <a:spAutoFit/>
          </a:bodyPr>
          <a:lstStyle/>
          <a:p>
            <a:pPr fontAlgn="base"/>
            <a:r>
              <a:rPr lang="en-US" sz="1400" dirty="0"/>
              <a:t>Serum HSV2 IgG was tested in 233 patients (117 with MS; 116 non-MS). </a:t>
            </a:r>
          </a:p>
          <a:p>
            <a:pPr lvl="1" fontAlgn="base"/>
            <a:r>
              <a:rPr lang="en-US" sz="1400" dirty="0"/>
              <a:t>Seropositivity was confirmed in 27 (23.1%) MS patients versus 33 (28.4%) non-MS, p=0.35.  </a:t>
            </a:r>
          </a:p>
          <a:p>
            <a:pPr lvl="1" fontAlgn="base"/>
            <a:endParaRPr lang="en-US" sz="1400" dirty="0"/>
          </a:p>
          <a:p>
            <a:pPr lvl="1" fontAlgn="base"/>
            <a:r>
              <a:rPr lang="en-US" sz="1400" dirty="0"/>
              <a:t>No statistical difference found between MS patients and neurologic controls</a:t>
            </a:r>
          </a:p>
          <a:p>
            <a:pPr lvl="1" fontAlgn="base"/>
            <a:endParaRPr lang="en-US" sz="1400" dirty="0"/>
          </a:p>
        </p:txBody>
      </p:sp>
      <p:pic>
        <p:nvPicPr>
          <p:cNvPr id="4" name="Picture 3" descr="Chart, waterfall chart&#10;&#10;Description automatically generated">
            <a:extLst>
              <a:ext uri="{FF2B5EF4-FFF2-40B4-BE49-F238E27FC236}">
                <a16:creationId xmlns:a16="http://schemas.microsoft.com/office/drawing/2014/main" id="{42F4807F-C016-628C-9E79-4DF3F6A3AF3B}"/>
              </a:ext>
            </a:extLst>
          </p:cNvPr>
          <p:cNvPicPr>
            <a:picLocks noChangeAspect="1"/>
          </p:cNvPicPr>
          <p:nvPr/>
        </p:nvPicPr>
        <p:blipFill>
          <a:blip r:embed="rId2"/>
          <a:stretch>
            <a:fillRect/>
          </a:stretch>
        </p:blipFill>
        <p:spPr>
          <a:xfrm>
            <a:off x="4357414" y="975760"/>
            <a:ext cx="4715123" cy="2823746"/>
          </a:xfrm>
          <a:prstGeom prst="rect">
            <a:avLst/>
          </a:prstGeom>
          <a:ln>
            <a:solidFill>
              <a:schemeClr val="tx2"/>
            </a:solidFill>
          </a:ln>
        </p:spPr>
      </p:pic>
      <p:sp>
        <p:nvSpPr>
          <p:cNvPr id="17" name="TextBox 16">
            <a:extLst>
              <a:ext uri="{FF2B5EF4-FFF2-40B4-BE49-F238E27FC236}">
                <a16:creationId xmlns:a16="http://schemas.microsoft.com/office/drawing/2014/main" id="{CFFFE5BF-D2AF-6431-63A3-E700EEBA824F}"/>
              </a:ext>
            </a:extLst>
          </p:cNvPr>
          <p:cNvSpPr txBox="1"/>
          <p:nvPr/>
        </p:nvSpPr>
        <p:spPr>
          <a:xfrm>
            <a:off x="4307781" y="702702"/>
            <a:ext cx="850297" cy="307777"/>
          </a:xfrm>
          <a:prstGeom prst="rect">
            <a:avLst/>
          </a:prstGeom>
          <a:noFill/>
        </p:spPr>
        <p:txBody>
          <a:bodyPr wrap="none" rtlCol="0">
            <a:spAutoFit/>
          </a:bodyPr>
          <a:lstStyle/>
          <a:p>
            <a:r>
              <a:rPr lang="en-US" sz="1400" dirty="0">
                <a:ea typeface="Franklin Gothic Demi" charset="0"/>
                <a:cs typeface="Franklin Gothic Demi" charset="0"/>
              </a:rPr>
              <a:t>Figure 2.</a:t>
            </a:r>
          </a:p>
        </p:txBody>
      </p:sp>
      <p:sp>
        <p:nvSpPr>
          <p:cNvPr id="18" name="TextBox 17">
            <a:extLst>
              <a:ext uri="{FF2B5EF4-FFF2-40B4-BE49-F238E27FC236}">
                <a16:creationId xmlns:a16="http://schemas.microsoft.com/office/drawing/2014/main" id="{E73CA799-B650-17C7-EDA4-6F3037AD6E27}"/>
              </a:ext>
            </a:extLst>
          </p:cNvPr>
          <p:cNvSpPr txBox="1"/>
          <p:nvPr/>
        </p:nvSpPr>
        <p:spPr>
          <a:xfrm>
            <a:off x="4349000" y="3767179"/>
            <a:ext cx="3971921" cy="523220"/>
          </a:xfrm>
          <a:prstGeom prst="rect">
            <a:avLst/>
          </a:prstGeom>
          <a:noFill/>
        </p:spPr>
        <p:txBody>
          <a:bodyPr wrap="none" rtlCol="0">
            <a:spAutoFit/>
          </a:bodyPr>
          <a:lstStyle/>
          <a:p>
            <a:r>
              <a:rPr lang="en-US" sz="1400" dirty="0">
                <a:ea typeface="Franklin Gothic Demi" charset="0"/>
                <a:cs typeface="Franklin Gothic Demi" charset="0"/>
              </a:rPr>
              <a:t>Mean age for Participants with MS: 46.00 y/o</a:t>
            </a:r>
          </a:p>
          <a:p>
            <a:r>
              <a:rPr lang="en-US" sz="1400" dirty="0">
                <a:ea typeface="Franklin Gothic Demi" charset="0"/>
                <a:cs typeface="Franklin Gothic Demi" charset="0"/>
              </a:rPr>
              <a:t>Mean age for Participants without MS: 50.03 y/o  </a:t>
            </a:r>
          </a:p>
        </p:txBody>
      </p:sp>
    </p:spTree>
    <p:extLst>
      <p:ext uri="{BB962C8B-B14F-4D97-AF65-F5344CB8AC3E}">
        <p14:creationId xmlns:p14="http://schemas.microsoft.com/office/powerpoint/2010/main" val="1955246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17</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Results – EBNA</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29A51B27-9514-BD98-7A5E-1D83B43114AF}"/>
              </a:ext>
            </a:extLst>
          </p:cNvPr>
          <p:cNvSpPr txBox="1"/>
          <p:nvPr/>
        </p:nvSpPr>
        <p:spPr>
          <a:xfrm>
            <a:off x="117323" y="1172490"/>
            <a:ext cx="4349000" cy="2031325"/>
          </a:xfrm>
          <a:prstGeom prst="rect">
            <a:avLst/>
          </a:prstGeom>
          <a:noFill/>
        </p:spPr>
        <p:txBody>
          <a:bodyPr wrap="square" rtlCol="0">
            <a:spAutoFit/>
          </a:bodyPr>
          <a:lstStyle/>
          <a:p>
            <a:pPr fontAlgn="base"/>
            <a:r>
              <a:rPr lang="en-US" sz="1400" dirty="0"/>
              <a:t>Serum EBNA IgG was tested in 100 patients (45 with MS; 55 non-MS). </a:t>
            </a:r>
          </a:p>
          <a:p>
            <a:pPr lvl="1" fontAlgn="base"/>
            <a:r>
              <a:rPr lang="en-US" sz="1400" dirty="0"/>
              <a:t>Seropositivity was confirmed in 44 (97.8%) MS patients versus 46 (83.6%) non-MS, p=0.02 (Fisher Exact).</a:t>
            </a:r>
          </a:p>
          <a:p>
            <a:pPr lvl="1" fontAlgn="base"/>
            <a:endParaRPr lang="en-US" sz="1400" dirty="0"/>
          </a:p>
          <a:p>
            <a:pPr lvl="1" fontAlgn="base"/>
            <a:r>
              <a:rPr lang="en-US" sz="1400" dirty="0"/>
              <a:t>Significant statistical difference (P=0.02) between MS patients and neurologic controls</a:t>
            </a:r>
          </a:p>
          <a:p>
            <a:pPr lvl="1" fontAlgn="base"/>
            <a:endParaRPr lang="en-US" sz="1400" dirty="0"/>
          </a:p>
        </p:txBody>
      </p:sp>
      <p:pic>
        <p:nvPicPr>
          <p:cNvPr id="4" name="Picture 3" descr="Chart, bar chart, waterfall chart&#10;&#10;Description automatically generated">
            <a:extLst>
              <a:ext uri="{FF2B5EF4-FFF2-40B4-BE49-F238E27FC236}">
                <a16:creationId xmlns:a16="http://schemas.microsoft.com/office/drawing/2014/main" id="{00FF8B86-AD70-9D47-0CAC-F88E9A877D60}"/>
              </a:ext>
            </a:extLst>
          </p:cNvPr>
          <p:cNvPicPr>
            <a:picLocks noChangeAspect="1"/>
          </p:cNvPicPr>
          <p:nvPr/>
        </p:nvPicPr>
        <p:blipFill>
          <a:blip r:embed="rId3"/>
          <a:stretch>
            <a:fillRect/>
          </a:stretch>
        </p:blipFill>
        <p:spPr>
          <a:xfrm>
            <a:off x="4446505" y="1027451"/>
            <a:ext cx="4657860" cy="2756337"/>
          </a:xfrm>
          <a:prstGeom prst="rect">
            <a:avLst/>
          </a:prstGeom>
          <a:ln>
            <a:solidFill>
              <a:schemeClr val="tx2"/>
            </a:solidFill>
          </a:ln>
        </p:spPr>
      </p:pic>
      <p:sp>
        <p:nvSpPr>
          <p:cNvPr id="17" name="TextBox 16">
            <a:extLst>
              <a:ext uri="{FF2B5EF4-FFF2-40B4-BE49-F238E27FC236}">
                <a16:creationId xmlns:a16="http://schemas.microsoft.com/office/drawing/2014/main" id="{C9D4051B-BC82-8083-5F84-FCDC5E4702CA}"/>
              </a:ext>
            </a:extLst>
          </p:cNvPr>
          <p:cNvSpPr txBox="1"/>
          <p:nvPr/>
        </p:nvSpPr>
        <p:spPr>
          <a:xfrm>
            <a:off x="4339609" y="731490"/>
            <a:ext cx="850297" cy="307777"/>
          </a:xfrm>
          <a:prstGeom prst="rect">
            <a:avLst/>
          </a:prstGeom>
          <a:noFill/>
        </p:spPr>
        <p:txBody>
          <a:bodyPr wrap="none" rtlCol="0">
            <a:spAutoFit/>
          </a:bodyPr>
          <a:lstStyle/>
          <a:p>
            <a:r>
              <a:rPr lang="en-US" sz="1400" dirty="0">
                <a:ea typeface="Franklin Gothic Demi" charset="0"/>
                <a:cs typeface="Franklin Gothic Demi" charset="0"/>
              </a:rPr>
              <a:t>Figure 3.</a:t>
            </a:r>
          </a:p>
        </p:txBody>
      </p:sp>
      <p:sp>
        <p:nvSpPr>
          <p:cNvPr id="18" name="TextBox 17">
            <a:extLst>
              <a:ext uri="{FF2B5EF4-FFF2-40B4-BE49-F238E27FC236}">
                <a16:creationId xmlns:a16="http://schemas.microsoft.com/office/drawing/2014/main" id="{8648CA42-0FEA-8B6F-B56F-6FD5BABCEF98}"/>
              </a:ext>
            </a:extLst>
          </p:cNvPr>
          <p:cNvSpPr txBox="1"/>
          <p:nvPr/>
        </p:nvSpPr>
        <p:spPr>
          <a:xfrm>
            <a:off x="4349000" y="3767179"/>
            <a:ext cx="3971921" cy="523220"/>
          </a:xfrm>
          <a:prstGeom prst="rect">
            <a:avLst/>
          </a:prstGeom>
          <a:noFill/>
        </p:spPr>
        <p:txBody>
          <a:bodyPr wrap="none" rtlCol="0">
            <a:spAutoFit/>
          </a:bodyPr>
          <a:lstStyle/>
          <a:p>
            <a:r>
              <a:rPr lang="en-US" sz="1400" dirty="0">
                <a:ea typeface="Franklin Gothic Demi" charset="0"/>
                <a:cs typeface="Franklin Gothic Demi" charset="0"/>
              </a:rPr>
              <a:t>Mean age for Participants with MS: 38.78 y/o</a:t>
            </a:r>
          </a:p>
          <a:p>
            <a:r>
              <a:rPr lang="en-US" sz="1400" dirty="0">
                <a:ea typeface="Franklin Gothic Demi" charset="0"/>
                <a:cs typeface="Franklin Gothic Demi" charset="0"/>
              </a:rPr>
              <a:t>Mean age for Participants without MS: 49.89 y/o  </a:t>
            </a:r>
          </a:p>
        </p:txBody>
      </p:sp>
    </p:spTree>
    <p:extLst>
      <p:ext uri="{BB962C8B-B14F-4D97-AF65-F5344CB8AC3E}">
        <p14:creationId xmlns:p14="http://schemas.microsoft.com/office/powerpoint/2010/main" val="4163651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18</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Results – EBVCA</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3" name="TextBox 2">
            <a:extLst>
              <a:ext uri="{FF2B5EF4-FFF2-40B4-BE49-F238E27FC236}">
                <a16:creationId xmlns:a16="http://schemas.microsoft.com/office/drawing/2014/main" id="{29A51B27-9514-BD98-7A5E-1D83B43114AF}"/>
              </a:ext>
            </a:extLst>
          </p:cNvPr>
          <p:cNvSpPr txBox="1"/>
          <p:nvPr/>
        </p:nvSpPr>
        <p:spPr>
          <a:xfrm>
            <a:off x="-9391" y="1196595"/>
            <a:ext cx="4349000" cy="1815882"/>
          </a:xfrm>
          <a:prstGeom prst="rect">
            <a:avLst/>
          </a:prstGeom>
          <a:noFill/>
        </p:spPr>
        <p:txBody>
          <a:bodyPr wrap="square" rtlCol="0">
            <a:spAutoFit/>
          </a:bodyPr>
          <a:lstStyle/>
          <a:p>
            <a:pPr fontAlgn="base"/>
            <a:r>
              <a:rPr lang="en-US" sz="1400" dirty="0"/>
              <a:t>Serum IgG for EBVCA was tested in 209 patients (106 with MS; 103 non-MS). </a:t>
            </a:r>
          </a:p>
          <a:p>
            <a:pPr lvl="1" fontAlgn="base"/>
            <a:r>
              <a:rPr lang="en-US" sz="1400" dirty="0"/>
              <a:t>Seropositivity was confirmed in 105 (99.05%) MS patients versus 90 (87.4%) non-MS, p=&lt;0.0008. </a:t>
            </a:r>
          </a:p>
          <a:p>
            <a:pPr lvl="1" fontAlgn="base"/>
            <a:endParaRPr lang="en-US" sz="1400" dirty="0"/>
          </a:p>
          <a:p>
            <a:pPr lvl="1" fontAlgn="base"/>
            <a:r>
              <a:rPr lang="en-US" sz="1400" dirty="0"/>
              <a:t>Significant statistical difference (p&lt;0.0008) between MS patients and neurologic controls</a:t>
            </a:r>
          </a:p>
          <a:p>
            <a:pPr lvl="1" fontAlgn="base"/>
            <a:endParaRPr lang="en-US" sz="1400" dirty="0"/>
          </a:p>
        </p:txBody>
      </p:sp>
      <p:pic>
        <p:nvPicPr>
          <p:cNvPr id="4" name="Picture 3" descr="Chart, waterfall chart&#10;&#10;Description automatically generated">
            <a:extLst>
              <a:ext uri="{FF2B5EF4-FFF2-40B4-BE49-F238E27FC236}">
                <a16:creationId xmlns:a16="http://schemas.microsoft.com/office/drawing/2014/main" id="{CCA9498A-4910-92E0-C1BE-F982DBB7ADFC}"/>
              </a:ext>
            </a:extLst>
          </p:cNvPr>
          <p:cNvPicPr>
            <a:picLocks noChangeAspect="1"/>
          </p:cNvPicPr>
          <p:nvPr/>
        </p:nvPicPr>
        <p:blipFill>
          <a:blip r:embed="rId2"/>
          <a:stretch>
            <a:fillRect/>
          </a:stretch>
        </p:blipFill>
        <p:spPr>
          <a:xfrm>
            <a:off x="4339609" y="1028540"/>
            <a:ext cx="4683318" cy="2771402"/>
          </a:xfrm>
          <a:prstGeom prst="rect">
            <a:avLst/>
          </a:prstGeom>
          <a:ln>
            <a:solidFill>
              <a:schemeClr val="tx2"/>
            </a:solidFill>
          </a:ln>
        </p:spPr>
      </p:pic>
      <p:sp>
        <p:nvSpPr>
          <p:cNvPr id="17" name="TextBox 16">
            <a:extLst>
              <a:ext uri="{FF2B5EF4-FFF2-40B4-BE49-F238E27FC236}">
                <a16:creationId xmlns:a16="http://schemas.microsoft.com/office/drawing/2014/main" id="{781A97A8-425A-A589-AF52-36ED7CD51376}"/>
              </a:ext>
            </a:extLst>
          </p:cNvPr>
          <p:cNvSpPr txBox="1"/>
          <p:nvPr/>
        </p:nvSpPr>
        <p:spPr>
          <a:xfrm>
            <a:off x="4258171" y="723789"/>
            <a:ext cx="851515" cy="307777"/>
          </a:xfrm>
          <a:prstGeom prst="rect">
            <a:avLst/>
          </a:prstGeom>
          <a:noFill/>
        </p:spPr>
        <p:txBody>
          <a:bodyPr wrap="none" rtlCol="0">
            <a:spAutoFit/>
          </a:bodyPr>
          <a:lstStyle/>
          <a:p>
            <a:r>
              <a:rPr lang="en-US" sz="1400" dirty="0">
                <a:ea typeface="Franklin Gothic Demi" charset="0"/>
                <a:cs typeface="Franklin Gothic Demi" charset="0"/>
              </a:rPr>
              <a:t>Figure 4.</a:t>
            </a:r>
          </a:p>
        </p:txBody>
      </p:sp>
      <p:sp>
        <p:nvSpPr>
          <p:cNvPr id="18" name="TextBox 17">
            <a:extLst>
              <a:ext uri="{FF2B5EF4-FFF2-40B4-BE49-F238E27FC236}">
                <a16:creationId xmlns:a16="http://schemas.microsoft.com/office/drawing/2014/main" id="{5F9452DF-3D88-EDC4-DA2C-AF3BE0B304A9}"/>
              </a:ext>
            </a:extLst>
          </p:cNvPr>
          <p:cNvSpPr txBox="1"/>
          <p:nvPr/>
        </p:nvSpPr>
        <p:spPr>
          <a:xfrm>
            <a:off x="4349000" y="3767179"/>
            <a:ext cx="3940502" cy="523220"/>
          </a:xfrm>
          <a:prstGeom prst="rect">
            <a:avLst/>
          </a:prstGeom>
          <a:noFill/>
        </p:spPr>
        <p:txBody>
          <a:bodyPr wrap="none" rtlCol="0">
            <a:spAutoFit/>
          </a:bodyPr>
          <a:lstStyle/>
          <a:p>
            <a:r>
              <a:rPr lang="en-US" sz="1400" dirty="0">
                <a:ea typeface="Franklin Gothic Demi" charset="0"/>
                <a:cs typeface="Franklin Gothic Demi" charset="0"/>
              </a:rPr>
              <a:t>Mean age for Participants with MS: 42.76 y/o</a:t>
            </a:r>
          </a:p>
          <a:p>
            <a:r>
              <a:rPr lang="en-US" sz="1400" dirty="0">
                <a:ea typeface="Franklin Gothic Demi" charset="0"/>
                <a:cs typeface="Franklin Gothic Demi" charset="0"/>
              </a:rPr>
              <a:t>Mean age for Participants without MS: 47.79 y/o  </a:t>
            </a:r>
          </a:p>
        </p:txBody>
      </p:sp>
    </p:spTree>
    <p:extLst>
      <p:ext uri="{BB962C8B-B14F-4D97-AF65-F5344CB8AC3E}">
        <p14:creationId xmlns:p14="http://schemas.microsoft.com/office/powerpoint/2010/main" val="124799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19</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30268"/>
            <a:ext cx="8341501" cy="600777"/>
          </a:xfrm>
          <a:prstGeom prst="rect">
            <a:avLst/>
          </a:prstGeom>
        </p:spPr>
        <p:txBody>
          <a:bodyPr/>
          <a:lstStyle>
            <a:lvl1pPr marL="0" indent="0">
              <a:buNone/>
              <a:defRPr sz="3600"/>
            </a:lvl1pPr>
          </a:lstStyle>
          <a:p>
            <a:pPr lvl="0"/>
            <a:r>
              <a:rPr lang="en-US" dirty="0"/>
              <a:t>Results Summary</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pic>
        <p:nvPicPr>
          <p:cNvPr id="3" name="Picture 2" descr="Chart, bar chart&#10;&#10;Description automatically generated">
            <a:extLst>
              <a:ext uri="{FF2B5EF4-FFF2-40B4-BE49-F238E27FC236}">
                <a16:creationId xmlns:a16="http://schemas.microsoft.com/office/drawing/2014/main" id="{80CD81B1-7441-F1C5-5EEF-C72CDC6280F4}"/>
              </a:ext>
            </a:extLst>
          </p:cNvPr>
          <p:cNvPicPr>
            <a:picLocks noChangeAspect="1"/>
          </p:cNvPicPr>
          <p:nvPr/>
        </p:nvPicPr>
        <p:blipFill>
          <a:blip r:embed="rId2"/>
          <a:stretch>
            <a:fillRect/>
          </a:stretch>
        </p:blipFill>
        <p:spPr>
          <a:xfrm>
            <a:off x="3774146" y="1054427"/>
            <a:ext cx="5232714" cy="3108543"/>
          </a:xfrm>
          <a:prstGeom prst="rect">
            <a:avLst/>
          </a:prstGeom>
        </p:spPr>
      </p:pic>
      <p:sp>
        <p:nvSpPr>
          <p:cNvPr id="4" name="TextBox 3">
            <a:extLst>
              <a:ext uri="{FF2B5EF4-FFF2-40B4-BE49-F238E27FC236}">
                <a16:creationId xmlns:a16="http://schemas.microsoft.com/office/drawing/2014/main" id="{63B952ED-8731-EAD4-09F8-C15FFCFE596D}"/>
              </a:ext>
            </a:extLst>
          </p:cNvPr>
          <p:cNvSpPr txBox="1"/>
          <p:nvPr/>
        </p:nvSpPr>
        <p:spPr>
          <a:xfrm>
            <a:off x="137140" y="1188423"/>
            <a:ext cx="3811980" cy="3108543"/>
          </a:xfrm>
          <a:prstGeom prst="rect">
            <a:avLst/>
          </a:prstGeom>
          <a:noFill/>
        </p:spPr>
        <p:txBody>
          <a:bodyPr wrap="square" rtlCol="0">
            <a:spAutoFit/>
          </a:bodyPr>
          <a:lstStyle/>
          <a:p>
            <a:r>
              <a:rPr lang="en-US" sz="1400" dirty="0">
                <a:ea typeface="Franklin Gothic Demi" charset="0"/>
                <a:cs typeface="Franklin Gothic Demi" charset="0"/>
              </a:rPr>
              <a:t>We found there was a significantly larger proportion of MS patients with a positive EBNA IgG titer compared to neurologic controls (p=0.02)</a:t>
            </a:r>
          </a:p>
          <a:p>
            <a:endParaRPr lang="en-US" sz="1400" dirty="0">
              <a:ea typeface="Franklin Gothic Demi" charset="0"/>
              <a:cs typeface="Franklin Gothic Demi" charset="0"/>
            </a:endParaRPr>
          </a:p>
          <a:p>
            <a:r>
              <a:rPr lang="en-US" sz="1400" dirty="0">
                <a:ea typeface="Franklin Gothic Demi" charset="0"/>
                <a:cs typeface="Franklin Gothic Demi" charset="0"/>
              </a:rPr>
              <a:t>We found there was a significantly larger proportion of MS patients with a positive EBVCA IgG titer compared to neurologic controls (p=&lt;0.0008)</a:t>
            </a:r>
          </a:p>
          <a:p>
            <a:endParaRPr lang="en-US" sz="1400" dirty="0">
              <a:ea typeface="Franklin Gothic Demi" charset="0"/>
              <a:cs typeface="Franklin Gothic Demi" charset="0"/>
            </a:endParaRPr>
          </a:p>
          <a:p>
            <a:r>
              <a:rPr lang="en-US" sz="1400" dirty="0">
                <a:ea typeface="Franklin Gothic Demi" charset="0"/>
                <a:cs typeface="Franklin Gothic Demi" charset="0"/>
              </a:rPr>
              <a:t>The proportions of patients with positive HSV1 and HSV2 IgG titers were not significantly different between MS patients and neurologic controls (p=0.95, p=0.35 respectively)</a:t>
            </a:r>
          </a:p>
        </p:txBody>
      </p:sp>
      <p:sp>
        <p:nvSpPr>
          <p:cNvPr id="8" name="TextBox 7">
            <a:extLst>
              <a:ext uri="{FF2B5EF4-FFF2-40B4-BE49-F238E27FC236}">
                <a16:creationId xmlns:a16="http://schemas.microsoft.com/office/drawing/2014/main" id="{26530F8D-B477-FDAE-FA57-31C163A2AAC6}"/>
              </a:ext>
            </a:extLst>
          </p:cNvPr>
          <p:cNvSpPr txBox="1"/>
          <p:nvPr/>
        </p:nvSpPr>
        <p:spPr>
          <a:xfrm>
            <a:off x="3949120" y="789675"/>
            <a:ext cx="851515" cy="307777"/>
          </a:xfrm>
          <a:prstGeom prst="rect">
            <a:avLst/>
          </a:prstGeom>
          <a:noFill/>
        </p:spPr>
        <p:txBody>
          <a:bodyPr wrap="none" rtlCol="0">
            <a:spAutoFit/>
          </a:bodyPr>
          <a:lstStyle/>
          <a:p>
            <a:r>
              <a:rPr lang="en-US" sz="1400" dirty="0">
                <a:ea typeface="Franklin Gothic Demi" charset="0"/>
                <a:cs typeface="Franklin Gothic Demi" charset="0"/>
              </a:rPr>
              <a:t>Figure 5.</a:t>
            </a:r>
          </a:p>
        </p:txBody>
      </p:sp>
    </p:spTree>
    <p:extLst>
      <p:ext uri="{BB962C8B-B14F-4D97-AF65-F5344CB8AC3E}">
        <p14:creationId xmlns:p14="http://schemas.microsoft.com/office/powerpoint/2010/main" val="268366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5EDB36-14A5-5F4F-BBF5-B12DB7612B3E}"/>
              </a:ext>
            </a:extLst>
          </p:cNvPr>
          <p:cNvSpPr>
            <a:spLocks noGrp="1"/>
          </p:cNvSpPr>
          <p:nvPr>
            <p:ph type="body" sz="quarter" idx="13"/>
          </p:nvPr>
        </p:nvSpPr>
        <p:spPr>
          <a:xfrm>
            <a:off x="606836" y="89720"/>
            <a:ext cx="8341501" cy="600777"/>
          </a:xfrm>
        </p:spPr>
        <p:txBody>
          <a:bodyPr/>
          <a:lstStyle/>
          <a:p>
            <a:r>
              <a:rPr lang="en-US" dirty="0"/>
              <a:t>Disclosures </a:t>
            </a:r>
          </a:p>
        </p:txBody>
      </p:sp>
      <p:sp>
        <p:nvSpPr>
          <p:cNvPr id="4" name="Content Placeholder 3">
            <a:extLst>
              <a:ext uri="{FF2B5EF4-FFF2-40B4-BE49-F238E27FC236}">
                <a16:creationId xmlns:a16="http://schemas.microsoft.com/office/drawing/2014/main" id="{560F0EBA-1223-D44F-9E5B-341C919C48B4}"/>
              </a:ext>
            </a:extLst>
          </p:cNvPr>
          <p:cNvSpPr>
            <a:spLocks noGrp="1"/>
          </p:cNvSpPr>
          <p:nvPr>
            <p:ph sz="quarter" idx="14"/>
          </p:nvPr>
        </p:nvSpPr>
        <p:spPr>
          <a:xfrm>
            <a:off x="606836" y="690497"/>
            <a:ext cx="8341282" cy="3492782"/>
          </a:xfrm>
        </p:spPr>
        <p:txBody>
          <a:bodyPr/>
          <a:lstStyle/>
          <a:p>
            <a:r>
              <a:rPr lang="en-US" sz="1250" u="sng" dirty="0"/>
              <a:t>Dr. Obeidat </a:t>
            </a:r>
            <a:r>
              <a:rPr lang="en-US" sz="1250" dirty="0"/>
              <a:t>received personal compensation for participation in scientific advisory boards, steering committees, and/or for speaking engagements from Alexion pharmaceuticals, Biogen, </a:t>
            </a:r>
            <a:r>
              <a:rPr lang="en-US" sz="1250" dirty="0" err="1"/>
              <a:t>Biologix</a:t>
            </a:r>
            <a:r>
              <a:rPr lang="en-US" sz="1250" dirty="0"/>
              <a:t>, Bristol Myers Squibb, Celgene, EMD Serono, Genentech, GW Pharma, Horizon pharmaceuticals, Novartis (local and global), Sanofi/Genzyme, TG therapeutics, </a:t>
            </a:r>
            <a:r>
              <a:rPr lang="en-US" sz="1250" dirty="0" err="1"/>
              <a:t>Viela</a:t>
            </a:r>
            <a:r>
              <a:rPr lang="en-US" sz="1250" dirty="0"/>
              <a:t> Bio. Consultant fee for serving as a scientific reviewer for Exploration-Hypothesis Development Award (EHDA) peer review panel of the 2020 Multiple Sclerosis Research Program (MSRP) for the Department of Defense Congressionally Directed Medical Research Programs (CDMRP). Honoraria from Medscape, WebMD, and MJH Life Sciences. </a:t>
            </a:r>
          </a:p>
          <a:p>
            <a:r>
              <a:rPr lang="en-US" sz="1250" u="sng" dirty="0"/>
              <a:t>Dr. Obeidat </a:t>
            </a:r>
            <a:r>
              <a:rPr lang="en-US" sz="1250" dirty="0"/>
              <a:t>serves as a site PI for studies funded (directly paid to MCW) by National MS Society/PCORI; </a:t>
            </a:r>
            <a:r>
              <a:rPr lang="en-US" sz="1250" dirty="0" err="1"/>
              <a:t>Atara</a:t>
            </a:r>
            <a:r>
              <a:rPr lang="en-US" sz="1250" dirty="0"/>
              <a:t> biotherapeutics, Biogen, Celgene, Bristol Myers Squibb, EMD Serono, Genentech, GW pharma, and Novartis. Sub-I on studies funded by AbbVie and Sanofi/Genzyme. </a:t>
            </a:r>
          </a:p>
          <a:p>
            <a:r>
              <a:rPr lang="en-US" sz="1250" u="sng" dirty="0"/>
              <a:t>Dr. Obeidat </a:t>
            </a:r>
            <a:r>
              <a:rPr lang="en-US" sz="1250" dirty="0"/>
              <a:t>received research funds from Central for immunology, Research Affairs committee and Neuroscience research center. </a:t>
            </a:r>
          </a:p>
          <a:p>
            <a:r>
              <a:rPr lang="en-US" sz="1250" u="sng" dirty="0"/>
              <a:t>Dr. Obeidat holds unpaid positions:</a:t>
            </a:r>
          </a:p>
          <a:p>
            <a:pPr lvl="1"/>
            <a:r>
              <a:rPr lang="en-US" sz="1250" dirty="0"/>
              <a:t>The editorial board of the International Journal of MS care - IJMSC</a:t>
            </a:r>
          </a:p>
          <a:p>
            <a:pPr lvl="1"/>
            <a:r>
              <a:rPr lang="en-US" sz="1250" dirty="0"/>
              <a:t>The advisory committee of the Americas Committee for Treatment and Research in Multiple Sclerosis - ACTRIMS </a:t>
            </a:r>
          </a:p>
          <a:p>
            <a:pPr lvl="1"/>
            <a:r>
              <a:rPr lang="en-US" sz="1250" dirty="0"/>
              <a:t>The board of governors of the Consortium of MS centers – CMSC.  </a:t>
            </a:r>
          </a:p>
          <a:p>
            <a:pPr lvl="1"/>
            <a:r>
              <a:rPr lang="en-US" sz="1250" dirty="0"/>
              <a:t>The board of directors of Global Music and Wellness – GMW.</a:t>
            </a:r>
          </a:p>
          <a:p>
            <a:pPr lvl="1"/>
            <a:r>
              <a:rPr lang="en-US" sz="1250" dirty="0"/>
              <a:t>As the Chair for MS professionals in Training special interest group through the CMSC</a:t>
            </a:r>
          </a:p>
          <a:p>
            <a:pPr lvl="1"/>
            <a:r>
              <a:rPr lang="en-US" sz="1250" dirty="0"/>
              <a:t>The steering committee for Artists working in Education </a:t>
            </a:r>
          </a:p>
          <a:p>
            <a:endParaRPr lang="en-US" sz="1250" dirty="0"/>
          </a:p>
          <a:p>
            <a:endParaRPr lang="en-US" sz="1250" dirty="0"/>
          </a:p>
        </p:txBody>
      </p:sp>
    </p:spTree>
    <p:extLst>
      <p:ext uri="{BB962C8B-B14F-4D97-AF65-F5344CB8AC3E}">
        <p14:creationId xmlns:p14="http://schemas.microsoft.com/office/powerpoint/2010/main" val="3240626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20</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Discussion and Implications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25265" y="945562"/>
            <a:ext cx="8341282" cy="3252375"/>
          </a:xfrm>
          <a:prstGeom prst="rect">
            <a:avLst/>
          </a:prstGeom>
        </p:spPr>
        <p:txBody>
          <a:bodyPr lIns="91440" tIns="45720" rIns="91440" bIns="45720" anchor="t"/>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172720" indent="-172720"/>
            <a:r>
              <a:rPr lang="en-US" sz="2400" dirty="0">
                <a:solidFill>
                  <a:schemeClr val="tx1"/>
                </a:solidFill>
              </a:rPr>
              <a:t>Cannot rule out EBNA mediated mechanism of MS pathogenesis</a:t>
            </a:r>
            <a:endParaRPr lang="en-US" sz="1600" dirty="0">
              <a:solidFill>
                <a:schemeClr val="tx1"/>
              </a:solidFill>
            </a:endParaRPr>
          </a:p>
          <a:p>
            <a:pPr marL="172720" indent="-172720"/>
            <a:r>
              <a:rPr lang="en-US" sz="2400" dirty="0">
                <a:solidFill>
                  <a:schemeClr val="tx1"/>
                </a:solidFill>
              </a:rPr>
              <a:t>Significant support for EBV involvement in pathogenesis of MS – “necessary but not sufficient”</a:t>
            </a:r>
          </a:p>
          <a:p>
            <a:pPr marL="172720" indent="-172720"/>
            <a:r>
              <a:rPr lang="en-US" sz="2400" dirty="0">
                <a:solidFill>
                  <a:schemeClr val="tx1"/>
                </a:solidFill>
              </a:rPr>
              <a:t>Eliminated a source of variation by other autoimmune and/or demyelinating diseases by using neurologic controls in place of generic (e.g., healthy controls)</a:t>
            </a:r>
          </a:p>
          <a:p>
            <a:pPr marL="0" lvl="0" indent="0" algn="ctr">
              <a:buNone/>
            </a:pPr>
            <a:endParaRPr lang="en-US" sz="2400" b="1" dirty="0"/>
          </a:p>
          <a:p>
            <a:pPr marL="0" lvl="0" indent="0">
              <a:buNone/>
            </a:pPr>
            <a:endParaRPr lang="en-US" sz="2400" dirty="0">
              <a:solidFill>
                <a:schemeClr val="tx1"/>
              </a:solidFill>
            </a:endParaRPr>
          </a:p>
        </p:txBody>
      </p:sp>
    </p:spTree>
    <p:extLst>
      <p:ext uri="{BB962C8B-B14F-4D97-AF65-F5344CB8AC3E}">
        <p14:creationId xmlns:p14="http://schemas.microsoft.com/office/powerpoint/2010/main" val="351263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1</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b="1" dirty="0"/>
              <a:t>Limitations in Time and Space</a:t>
            </a:r>
            <a:endParaRPr lang="en-US" dirty="0"/>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137140" y="702702"/>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dirty="0">
              <a:solidFill>
                <a:schemeClr val="tx1"/>
              </a:solidFill>
            </a:endParaRPr>
          </a:p>
          <a:p>
            <a:pPr fontAlgn="base"/>
            <a:r>
              <a:rPr lang="en-US" dirty="0">
                <a:solidFill>
                  <a:schemeClr val="tx1"/>
                </a:solidFill>
              </a:rPr>
              <a:t>We are unable to determine the time or status of infection for the various HVs through IgG titers alone</a:t>
            </a:r>
          </a:p>
          <a:p>
            <a:pPr fontAlgn="base"/>
            <a:r>
              <a:rPr lang="en-US" dirty="0">
                <a:solidFill>
                  <a:schemeClr val="tx1"/>
                </a:solidFill>
              </a:rPr>
              <a:t>Time between infection and MS pathogenesis was not determined</a:t>
            </a:r>
          </a:p>
          <a:p>
            <a:pPr marL="0" lvl="0" indent="0" algn="ctr">
              <a:buNone/>
            </a:pPr>
            <a:endParaRPr lang="en-US" sz="2400" b="1" dirty="0">
              <a:solidFill>
                <a:schemeClr val="tx1"/>
              </a:solidFill>
            </a:endParaRPr>
          </a:p>
          <a:p>
            <a:pPr marL="0" lvl="0" indent="0" algn="ctr">
              <a:buNone/>
            </a:pPr>
            <a:endParaRPr lang="en-US" sz="2400" b="1" dirty="0">
              <a:solidFill>
                <a:schemeClr val="tx1"/>
              </a:solidFill>
            </a:endParaRPr>
          </a:p>
          <a:p>
            <a:pPr fontAlgn="base"/>
            <a:r>
              <a:rPr lang="en-US" dirty="0">
                <a:solidFill>
                  <a:schemeClr val="tx1"/>
                </a:solidFill>
              </a:rPr>
              <a:t>Study includes data solely from patients treated in southeastern Wisconsin at the Froedtert Hospital and The Medical College of Wisconsin</a:t>
            </a:r>
          </a:p>
          <a:p>
            <a:pPr fontAlgn="base"/>
            <a:r>
              <a:rPr lang="en-US" dirty="0">
                <a:solidFill>
                  <a:schemeClr val="tx1"/>
                </a:solidFill>
              </a:rPr>
              <a:t>Multifocal etiology indicates possible influence by genetics and environment</a:t>
            </a:r>
          </a:p>
          <a:p>
            <a:pPr marL="0" lvl="0" indent="0" algn="ctr">
              <a:buNone/>
            </a:pPr>
            <a:endParaRPr lang="en-US" sz="2400" b="1" dirty="0"/>
          </a:p>
          <a:p>
            <a:pPr marL="0" lvl="0" indent="0" algn="ctr">
              <a:buNone/>
            </a:pPr>
            <a:endParaRPr lang="en-US" sz="2400" b="1" dirty="0"/>
          </a:p>
        </p:txBody>
      </p:sp>
      <p:pic>
        <p:nvPicPr>
          <p:cNvPr id="3" name="Graphic 2" descr="Rocket with solid fill">
            <a:extLst>
              <a:ext uri="{FF2B5EF4-FFF2-40B4-BE49-F238E27FC236}">
                <a16:creationId xmlns:a16="http://schemas.microsoft.com/office/drawing/2014/main" id="{7982608F-6F1A-9C7B-4840-6A599F9512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0196" y="2571750"/>
            <a:ext cx="496110" cy="496110"/>
          </a:xfrm>
          <a:prstGeom prst="rect">
            <a:avLst/>
          </a:prstGeom>
        </p:spPr>
      </p:pic>
      <p:pic>
        <p:nvPicPr>
          <p:cNvPr id="8" name="Graphic 7" descr="Stopwatch 75% with solid fill">
            <a:extLst>
              <a:ext uri="{FF2B5EF4-FFF2-40B4-BE49-F238E27FC236}">
                <a16:creationId xmlns:a16="http://schemas.microsoft.com/office/drawing/2014/main" id="{079FAEE0-BD9D-56C5-19B7-1E9DE97139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02" y="624219"/>
            <a:ext cx="564204" cy="564204"/>
          </a:xfrm>
          <a:prstGeom prst="rect">
            <a:avLst/>
          </a:prstGeom>
        </p:spPr>
      </p:pic>
      <p:sp>
        <p:nvSpPr>
          <p:cNvPr id="9" name="TextBox 8">
            <a:extLst>
              <a:ext uri="{FF2B5EF4-FFF2-40B4-BE49-F238E27FC236}">
                <a16:creationId xmlns:a16="http://schemas.microsoft.com/office/drawing/2014/main" id="{398006BC-9544-1CEE-A042-E7130709F6CE}"/>
              </a:ext>
            </a:extLst>
          </p:cNvPr>
          <p:cNvSpPr txBox="1"/>
          <p:nvPr/>
        </p:nvSpPr>
        <p:spPr>
          <a:xfrm>
            <a:off x="4386928" y="4699169"/>
            <a:ext cx="358816" cy="276999"/>
          </a:xfrm>
          <a:prstGeom prst="rect">
            <a:avLst/>
          </a:prstGeom>
          <a:noFill/>
        </p:spPr>
        <p:txBody>
          <a:bodyPr wrap="none" rtlCol="0">
            <a:spAutoFit/>
          </a:bodyPr>
          <a:lstStyle/>
          <a:p>
            <a:r>
              <a:rPr lang="en-US" sz="1200" dirty="0">
                <a:solidFill>
                  <a:schemeClr val="tx2">
                    <a:lumMod val="50000"/>
                    <a:lumOff val="50000"/>
                  </a:schemeClr>
                </a:solidFill>
                <a:highlight>
                  <a:srgbClr val="006F66"/>
                </a:highlight>
                <a:ea typeface="Franklin Gothic Demi" charset="0"/>
                <a:cs typeface="Franklin Gothic Demi" charset="0"/>
              </a:rPr>
              <a:t>21</a:t>
            </a:r>
          </a:p>
        </p:txBody>
      </p:sp>
    </p:spTree>
    <p:extLst>
      <p:ext uri="{BB962C8B-B14F-4D97-AF65-F5344CB8AC3E}">
        <p14:creationId xmlns:p14="http://schemas.microsoft.com/office/powerpoint/2010/main" val="2446955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22</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665359" y="1188423"/>
            <a:ext cx="3505391" cy="600777"/>
          </a:xfrm>
          <a:prstGeom prst="rect">
            <a:avLst/>
          </a:prstGeom>
        </p:spPr>
        <p:txBody>
          <a:bodyPr/>
          <a:lstStyle>
            <a:lvl1pPr marL="0" indent="0">
              <a:buNone/>
              <a:defRPr sz="3600"/>
            </a:lvl1pPr>
          </a:lstStyle>
          <a:p>
            <a:pPr lvl="0"/>
            <a:r>
              <a:rPr lang="en-US" dirty="0"/>
              <a:t>Questions or Comments</a:t>
            </a:r>
          </a:p>
        </p:txBody>
      </p:sp>
      <p:pic>
        <p:nvPicPr>
          <p:cNvPr id="3" name="Picture 2" descr="Question mark on green pastel background">
            <a:extLst>
              <a:ext uri="{FF2B5EF4-FFF2-40B4-BE49-F238E27FC236}">
                <a16:creationId xmlns:a16="http://schemas.microsoft.com/office/drawing/2014/main" id="{360839AA-49FC-9F02-534C-477B4538240E}"/>
              </a:ext>
            </a:extLst>
          </p:cNvPr>
          <p:cNvPicPr>
            <a:picLocks noChangeAspect="1"/>
          </p:cNvPicPr>
          <p:nvPr/>
        </p:nvPicPr>
        <p:blipFill>
          <a:blip r:embed="rId2"/>
          <a:stretch>
            <a:fillRect/>
          </a:stretch>
        </p:blipFill>
        <p:spPr>
          <a:xfrm>
            <a:off x="4170750" y="1188423"/>
            <a:ext cx="3584643" cy="2688482"/>
          </a:xfrm>
          <a:prstGeom prst="rect">
            <a:avLst/>
          </a:prstGeom>
        </p:spPr>
      </p:pic>
    </p:spTree>
    <p:extLst>
      <p:ext uri="{BB962C8B-B14F-4D97-AF65-F5344CB8AC3E}">
        <p14:creationId xmlns:p14="http://schemas.microsoft.com/office/powerpoint/2010/main" val="3677835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1E221A1-7F86-2B44-92E9-1C1FE27DE636}"/>
              </a:ext>
            </a:extLst>
          </p:cNvPr>
          <p:cNvSpPr>
            <a:spLocks noGrp="1"/>
          </p:cNvSpPr>
          <p:nvPr>
            <p:ph type="title" hasCustomPrompt="1"/>
          </p:nvPr>
        </p:nvSpPr>
        <p:spPr>
          <a:xfrm>
            <a:off x="139938" y="0"/>
            <a:ext cx="8229600" cy="412808"/>
          </a:xfrm>
        </p:spPr>
        <p:txBody>
          <a:bodyPr anchor="t">
            <a:noAutofit/>
          </a:bodyPr>
          <a:lstStyle>
            <a:lvl1pPr marL="0" indent="0">
              <a:buNone/>
              <a:defRPr sz="3600"/>
            </a:lvl1pPr>
          </a:lstStyle>
          <a:p>
            <a:pPr lvl="0">
              <a:lnSpc>
                <a:spcPct val="90000"/>
              </a:lnSpc>
            </a:pPr>
            <a:r>
              <a:rPr lang="en-US" sz="4400" dirty="0"/>
              <a:t>Acknowledgments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idx="1" hasCustomPrompt="1"/>
          </p:nvPr>
        </p:nvSpPr>
        <p:spPr>
          <a:xfrm>
            <a:off x="634790" y="2918718"/>
            <a:ext cx="8229600" cy="180923"/>
          </a:xfrm>
        </p:spPr>
        <p:txBody>
          <a:bodyPr anchor="t">
            <a:normAutofit/>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buNone/>
            </a:pPr>
            <a:endParaRPr lang="en-US" sz="1100" b="1">
              <a:solidFill>
                <a:schemeClr val="bg1"/>
              </a:solidFill>
            </a:endParaRPr>
          </a:p>
          <a:p>
            <a:pPr marL="0" lvl="0" indent="0">
              <a:buNone/>
            </a:pPr>
            <a:endParaRPr lang="en-US" sz="1100" b="1">
              <a:solidFill>
                <a:schemeClr val="bg1"/>
              </a:solidFill>
            </a:endParaRPr>
          </a:p>
          <a:p>
            <a:pPr marL="0" lvl="0" indent="0">
              <a:buNone/>
            </a:pPr>
            <a:endParaRPr lang="en-US" sz="1100" b="1">
              <a:solidFill>
                <a:schemeClr val="bg1"/>
              </a:solidFill>
            </a:endParaRPr>
          </a:p>
        </p:txBody>
      </p:sp>
      <p:pic>
        <p:nvPicPr>
          <p:cNvPr id="8" name="Picture 7">
            <a:extLst>
              <a:ext uri="{FF2B5EF4-FFF2-40B4-BE49-F238E27FC236}">
                <a16:creationId xmlns:a16="http://schemas.microsoft.com/office/drawing/2014/main" id="{26A2BF63-FE2D-28DF-5367-15F0F1675C30}"/>
              </a:ext>
            </a:extLst>
          </p:cNvPr>
          <p:cNvPicPr>
            <a:picLocks noChangeAspect="1"/>
          </p:cNvPicPr>
          <p:nvPr/>
        </p:nvPicPr>
        <p:blipFill>
          <a:blip r:embed="rId3"/>
          <a:stretch>
            <a:fillRect/>
          </a:stretch>
        </p:blipFill>
        <p:spPr>
          <a:xfrm>
            <a:off x="5185988" y="0"/>
            <a:ext cx="3958012" cy="1682156"/>
          </a:xfrm>
          <a:prstGeom prst="rect">
            <a:avLst/>
          </a:prstGeom>
          <a:noFill/>
        </p:spPr>
      </p:pic>
      <p:sp>
        <p:nvSpPr>
          <p:cNvPr id="7" name="Slide Number Placeholder 6" hidden="1">
            <a:extLst>
              <a:ext uri="{FF2B5EF4-FFF2-40B4-BE49-F238E27FC236}">
                <a16:creationId xmlns:a16="http://schemas.microsoft.com/office/drawing/2014/main" id="{7363F686-66E0-4A4A-82D2-DB2A4921D96A}"/>
              </a:ext>
            </a:extLst>
          </p:cNvPr>
          <p:cNvSpPr>
            <a:spLocks noGrp="1"/>
          </p:cNvSpPr>
          <p:nvPr>
            <p:ph type="sldNum" sz="quarter" idx="4294967295"/>
          </p:nvPr>
        </p:nvSpPr>
        <p:spPr>
          <a:xfrm>
            <a:off x="3539656" y="4699169"/>
            <a:ext cx="2057400" cy="274637"/>
          </a:xfrm>
        </p:spPr>
        <p:txBody>
          <a:bodyPr/>
          <a:lstStyle/>
          <a:p>
            <a:pPr>
              <a:spcAft>
                <a:spcPts val="600"/>
              </a:spcAft>
            </a:pPr>
            <a:r>
              <a:rPr lang="en-US" dirty="0"/>
              <a:t>23</a:t>
            </a:r>
            <a:endParaRPr lang="en-US"/>
          </a:p>
        </p:txBody>
      </p:sp>
      <p:sp>
        <p:nvSpPr>
          <p:cNvPr id="2" name="TextBox 1">
            <a:extLst>
              <a:ext uri="{FF2B5EF4-FFF2-40B4-BE49-F238E27FC236}">
                <a16:creationId xmlns:a16="http://schemas.microsoft.com/office/drawing/2014/main" id="{145889BF-83CF-F67C-0B1F-BC53D4A8980E}"/>
              </a:ext>
            </a:extLst>
          </p:cNvPr>
          <p:cNvSpPr txBox="1"/>
          <p:nvPr/>
        </p:nvSpPr>
        <p:spPr>
          <a:xfrm>
            <a:off x="193637" y="1682156"/>
            <a:ext cx="9004062" cy="2031325"/>
          </a:xfrm>
          <a:prstGeom prst="rect">
            <a:avLst/>
          </a:prstGeom>
          <a:noFill/>
        </p:spPr>
        <p:txBody>
          <a:bodyPr wrap="square" rtlCol="0">
            <a:spAutoFit/>
          </a:bodyPr>
          <a:lstStyle/>
          <a:p>
            <a:r>
              <a:rPr lang="en-US" dirty="0">
                <a:solidFill>
                  <a:schemeClr val="bg1"/>
                </a:solidFill>
                <a:ea typeface="Franklin Gothic Demi" charset="0"/>
                <a:cs typeface="Franklin Gothic Demi" charset="0"/>
              </a:rPr>
              <a:t>I want to convey a heartfelt appreciation to everyone involved in this project. A special thanks to our team </a:t>
            </a:r>
            <a:r>
              <a:rPr lang="en-US" u="sng" dirty="0">
                <a:solidFill>
                  <a:schemeClr val="bg1"/>
                </a:solidFill>
                <a:ea typeface="Franklin Gothic Demi" charset="0"/>
                <a:cs typeface="Franklin Gothic Demi" charset="0"/>
              </a:rPr>
              <a:t>including </a:t>
            </a:r>
            <a:r>
              <a:rPr lang="en-US" u="sng" dirty="0">
                <a:solidFill>
                  <a:schemeClr val="bg1"/>
                </a:solidFill>
              </a:rPr>
              <a:t>Mokshal H. Porwal, Samantha O’Dell, DeAnna Finnessy, and Amber Salter </a:t>
            </a:r>
            <a:r>
              <a:rPr lang="en-US" dirty="0">
                <a:solidFill>
                  <a:schemeClr val="bg1"/>
                </a:solidFill>
              </a:rPr>
              <a:t>and to the incredible mentor </a:t>
            </a:r>
            <a:r>
              <a:rPr lang="en-US" u="sng" dirty="0">
                <a:solidFill>
                  <a:schemeClr val="bg1"/>
                </a:solidFill>
              </a:rPr>
              <a:t>Ahmed Obeidat M.D./PhD</a:t>
            </a:r>
            <a:r>
              <a:rPr lang="en-US" dirty="0">
                <a:solidFill>
                  <a:schemeClr val="bg1"/>
                </a:solidFill>
              </a:rPr>
              <a:t>.</a:t>
            </a:r>
          </a:p>
          <a:p>
            <a:endParaRPr lang="en-US" dirty="0">
              <a:solidFill>
                <a:schemeClr val="bg1"/>
              </a:solidFill>
              <a:ea typeface="Franklin Gothic Demi" charset="0"/>
              <a:cs typeface="Franklin Gothic Demi" charset="0"/>
            </a:endParaRPr>
          </a:p>
          <a:p>
            <a:r>
              <a:rPr lang="en-US" dirty="0">
                <a:solidFill>
                  <a:schemeClr val="bg1"/>
                </a:solidFill>
                <a:ea typeface="Franklin Gothic Demi" charset="0"/>
                <a:cs typeface="Franklin Gothic Demi" charset="0"/>
              </a:rPr>
              <a:t>Additionally, I want to thank the </a:t>
            </a:r>
            <a:r>
              <a:rPr lang="en-US" u="sng" dirty="0">
                <a:solidFill>
                  <a:schemeClr val="bg1"/>
                </a:solidFill>
                <a:ea typeface="Franklin Gothic Demi" charset="0"/>
                <a:cs typeface="Franklin Gothic Demi" charset="0"/>
              </a:rPr>
              <a:t>Foundation of the Consortium of Multiple Sclerosis Centers </a:t>
            </a:r>
            <a:r>
              <a:rPr lang="en-US" dirty="0">
                <a:solidFill>
                  <a:schemeClr val="bg1"/>
                </a:solidFill>
                <a:ea typeface="Franklin Gothic Demi" charset="0"/>
                <a:cs typeface="Franklin Gothic Demi" charset="0"/>
              </a:rPr>
              <a:t>for hosting my team and I at this conference. The work pursued here is of vital importance and we feel privileged to be able to contribute. </a:t>
            </a:r>
          </a:p>
        </p:txBody>
      </p:sp>
    </p:spTree>
    <p:extLst>
      <p:ext uri="{BB962C8B-B14F-4D97-AF65-F5344CB8AC3E}">
        <p14:creationId xmlns:p14="http://schemas.microsoft.com/office/powerpoint/2010/main" val="270791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1E221A1-7F86-2B44-92E9-1C1FE27DE636}"/>
              </a:ext>
            </a:extLst>
          </p:cNvPr>
          <p:cNvSpPr>
            <a:spLocks noGrp="1"/>
          </p:cNvSpPr>
          <p:nvPr>
            <p:ph type="title" hasCustomPrompt="1"/>
          </p:nvPr>
        </p:nvSpPr>
        <p:spPr>
          <a:xfrm>
            <a:off x="1269491" y="2224782"/>
            <a:ext cx="8229600" cy="412808"/>
          </a:xfrm>
        </p:spPr>
        <p:txBody>
          <a:bodyPr anchor="t">
            <a:noAutofit/>
          </a:bodyPr>
          <a:lstStyle>
            <a:lvl1pPr marL="0" indent="0">
              <a:buNone/>
              <a:defRPr sz="3600"/>
            </a:lvl1pPr>
          </a:lstStyle>
          <a:p>
            <a:pPr lvl="0">
              <a:lnSpc>
                <a:spcPct val="90000"/>
              </a:lnSpc>
            </a:pPr>
            <a:r>
              <a:rPr lang="en-US" sz="4400" dirty="0"/>
              <a:t>Thank You!</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idx="1" hasCustomPrompt="1"/>
          </p:nvPr>
        </p:nvSpPr>
        <p:spPr>
          <a:xfrm>
            <a:off x="634790" y="2918718"/>
            <a:ext cx="8229600" cy="180923"/>
          </a:xfrm>
        </p:spPr>
        <p:txBody>
          <a:bodyPr anchor="t">
            <a:normAutofit/>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buNone/>
            </a:pPr>
            <a:endParaRPr lang="en-US" sz="1100" b="1">
              <a:solidFill>
                <a:schemeClr val="bg1"/>
              </a:solidFill>
            </a:endParaRPr>
          </a:p>
          <a:p>
            <a:pPr marL="0" lvl="0" indent="0">
              <a:buNone/>
            </a:pPr>
            <a:endParaRPr lang="en-US" sz="1100" b="1">
              <a:solidFill>
                <a:schemeClr val="bg1"/>
              </a:solidFill>
            </a:endParaRPr>
          </a:p>
          <a:p>
            <a:pPr marL="0" lvl="0" indent="0">
              <a:buNone/>
            </a:pPr>
            <a:endParaRPr lang="en-US" sz="1100" b="1">
              <a:solidFill>
                <a:schemeClr val="bg1"/>
              </a:solidFill>
            </a:endParaRPr>
          </a:p>
        </p:txBody>
      </p:sp>
      <p:pic>
        <p:nvPicPr>
          <p:cNvPr id="8" name="Picture 7">
            <a:extLst>
              <a:ext uri="{FF2B5EF4-FFF2-40B4-BE49-F238E27FC236}">
                <a16:creationId xmlns:a16="http://schemas.microsoft.com/office/drawing/2014/main" id="{26A2BF63-FE2D-28DF-5367-15F0F1675C30}"/>
              </a:ext>
            </a:extLst>
          </p:cNvPr>
          <p:cNvPicPr>
            <a:picLocks noChangeAspect="1"/>
          </p:cNvPicPr>
          <p:nvPr/>
        </p:nvPicPr>
        <p:blipFill>
          <a:blip r:embed="rId3"/>
          <a:stretch>
            <a:fillRect/>
          </a:stretch>
        </p:blipFill>
        <p:spPr>
          <a:xfrm>
            <a:off x="5185988" y="0"/>
            <a:ext cx="3958012" cy="1682156"/>
          </a:xfrm>
          <a:prstGeom prst="rect">
            <a:avLst/>
          </a:prstGeom>
          <a:noFill/>
        </p:spPr>
      </p:pic>
      <p:sp>
        <p:nvSpPr>
          <p:cNvPr id="7" name="Slide Number Placeholder 6" hidden="1">
            <a:extLst>
              <a:ext uri="{FF2B5EF4-FFF2-40B4-BE49-F238E27FC236}">
                <a16:creationId xmlns:a16="http://schemas.microsoft.com/office/drawing/2014/main" id="{7363F686-66E0-4A4A-82D2-DB2A4921D96A}"/>
              </a:ext>
            </a:extLst>
          </p:cNvPr>
          <p:cNvSpPr>
            <a:spLocks noGrp="1"/>
          </p:cNvSpPr>
          <p:nvPr>
            <p:ph type="sldNum" sz="quarter" idx="4294967295"/>
          </p:nvPr>
        </p:nvSpPr>
        <p:spPr>
          <a:xfrm>
            <a:off x="3539656" y="4699169"/>
            <a:ext cx="2057400" cy="274637"/>
          </a:xfrm>
        </p:spPr>
        <p:txBody>
          <a:bodyPr/>
          <a:lstStyle/>
          <a:p>
            <a:pPr>
              <a:spcAft>
                <a:spcPts val="600"/>
              </a:spcAft>
            </a:pPr>
            <a:r>
              <a:rPr lang="en-US" dirty="0"/>
              <a:t>23</a:t>
            </a:r>
            <a:endParaRPr lang="en-US"/>
          </a:p>
        </p:txBody>
      </p:sp>
    </p:spTree>
    <p:extLst>
      <p:ext uri="{BB962C8B-B14F-4D97-AF65-F5344CB8AC3E}">
        <p14:creationId xmlns:p14="http://schemas.microsoft.com/office/powerpoint/2010/main" val="95595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24</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6408"/>
            <a:ext cx="8341501" cy="600777"/>
          </a:xfrm>
          <a:prstGeom prst="rect">
            <a:avLst/>
          </a:prstGeom>
        </p:spPr>
        <p:txBody>
          <a:bodyPr/>
          <a:lstStyle>
            <a:lvl1pPr marL="0" indent="0">
              <a:buNone/>
              <a:defRPr sz="3600"/>
            </a:lvl1pPr>
          </a:lstStyle>
          <a:p>
            <a:pPr lvl="0"/>
            <a:r>
              <a:rPr lang="en-US" dirty="0"/>
              <a:t>References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267769" y="771999"/>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2" name="TextBox 1">
            <a:extLst>
              <a:ext uri="{FF2B5EF4-FFF2-40B4-BE49-F238E27FC236}">
                <a16:creationId xmlns:a16="http://schemas.microsoft.com/office/drawing/2014/main" id="{D3D18070-C786-24F4-D4F7-B7D9C8ADE20A}"/>
              </a:ext>
            </a:extLst>
          </p:cNvPr>
          <p:cNvSpPr txBox="1"/>
          <p:nvPr/>
        </p:nvSpPr>
        <p:spPr>
          <a:xfrm>
            <a:off x="0" y="702702"/>
            <a:ext cx="8081731" cy="2646878"/>
          </a:xfrm>
          <a:prstGeom prst="rect">
            <a:avLst/>
          </a:prstGeom>
          <a:noFill/>
        </p:spPr>
        <p:txBody>
          <a:bodyPr wrap="square" rtlCol="0">
            <a:spAutoFit/>
          </a:bodyPr>
          <a:lstStyle/>
          <a:p>
            <a:r>
              <a:rPr lang="en-US" sz="1200" dirty="0"/>
              <a:t>1. O'Gorman C, Lucas R, Taylor B. Environmental risk factors for multiple sclerosis: a review with a focus on molecular mechanisms. </a:t>
            </a:r>
            <a:r>
              <a:rPr lang="en-US" sz="1200" i="1" dirty="0"/>
              <a:t>Int J Mol Sci</a:t>
            </a:r>
            <a:r>
              <a:rPr lang="en-US" sz="1200" dirty="0"/>
              <a:t>. 2012.</a:t>
            </a:r>
            <a:br>
              <a:rPr lang="en-US" sz="1200" dirty="0"/>
            </a:br>
            <a:r>
              <a:rPr lang="en-US" sz="1200" dirty="0"/>
              <a:t>2. Goudarzvand M, Javan M, Mirnajafi-Zadeh J, Mozafari S, Tiraihi T. Vitamins E and D3 attenuate demyelination and potentiate remyelination processes of hippocampal formation of rats following local injection of ethidium bromide. </a:t>
            </a:r>
            <a:r>
              <a:rPr lang="en-US" sz="1200" i="1" dirty="0"/>
              <a:t>Cell Mol Neurobiol</a:t>
            </a:r>
            <a:r>
              <a:rPr lang="en-US" sz="1200" dirty="0"/>
              <a:t>. 2010.</a:t>
            </a:r>
          </a:p>
          <a:p>
            <a:r>
              <a:rPr lang="en-US" sz="1200" dirty="0"/>
              <a:t>3.  Mumford CJ, Wood NW, Kellar-Wood H, Thorpe JW, Miller DH, Compston DA. The British Isles survey of multiple sclerosis in twins. Neurology. 1994;44(1):11-15. </a:t>
            </a:r>
          </a:p>
          <a:p>
            <a:r>
              <a:rPr lang="en-US" sz="1200" dirty="0"/>
              <a:t>4. Bjornevik K, Cortese M, Healy BC, et al. Longitudinal analysis reveals high prevalence of Epstein-Barr virus associated with multiple sclerosis. Science. 2022;375(6578):296-301. </a:t>
            </a:r>
          </a:p>
          <a:p>
            <a:r>
              <a:rPr lang="en-US" sz="1200" dirty="0"/>
              <a:t>5. Lanz, TV, Brewer RC, Ho PP, et al. Clonally expanded B cells in multiple sclerosis bind EBV EBNA1 and GlialCAM. Nature. 2022;603(7900):321-327.</a:t>
            </a:r>
          </a:p>
          <a:p>
            <a:r>
              <a:rPr lang="en-US" sz="1200" dirty="0"/>
              <a:t>6. Marcucci SB, Obeidat AZ. EBNA1, EBNA2, and EBNA3 link Epstein-Barr virus and hypovitaminosis D in multiple sclerosis pathogenesis. J Neuroimmunol. 2020;339:577116.</a:t>
            </a:r>
          </a:p>
          <a:p>
            <a:endParaRPr lang="en-US" sz="1000" dirty="0">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9969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3</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0"/>
            <a:ext cx="8341501" cy="600777"/>
          </a:xfrm>
          <a:prstGeom prst="rect">
            <a:avLst/>
          </a:prstGeom>
        </p:spPr>
        <p:txBody>
          <a:bodyPr/>
          <a:lstStyle>
            <a:lvl1pPr marL="0" indent="0">
              <a:buNone/>
              <a:defRPr sz="3600"/>
            </a:lvl1pPr>
          </a:lstStyle>
          <a:p>
            <a:pPr lvl="0"/>
            <a:r>
              <a:rPr lang="en-US" dirty="0"/>
              <a:t>Objectives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607274" y="1446794"/>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r>
              <a:rPr lang="en-US" dirty="0">
                <a:solidFill>
                  <a:schemeClr val="tx1"/>
                </a:solidFill>
              </a:rPr>
              <a:t>Review the current understanding of multiple sclerosis and its complicated etiology</a:t>
            </a:r>
          </a:p>
          <a:p>
            <a:r>
              <a:rPr lang="en-US" dirty="0">
                <a:solidFill>
                  <a:schemeClr val="tx1"/>
                </a:solidFill>
              </a:rPr>
              <a:t>Assess literature correlating infection by Herpes Viruses including HSV-1 HSV-2 and EBV with the pathogenesis of multiple sclerosis </a:t>
            </a:r>
          </a:p>
          <a:p>
            <a:r>
              <a:rPr lang="en-US" dirty="0">
                <a:solidFill>
                  <a:schemeClr val="tx1"/>
                </a:solidFill>
              </a:rPr>
              <a:t>Present our findings correlating EBV seropositivity with a diagnosis of MS</a:t>
            </a:r>
          </a:p>
          <a:p>
            <a:r>
              <a:rPr lang="en-US" dirty="0">
                <a:solidFill>
                  <a:schemeClr val="tx1"/>
                </a:solidFill>
              </a:rPr>
              <a:t>Discuss future implications of EBV results in clinical care and diagnosis</a:t>
            </a:r>
          </a:p>
        </p:txBody>
      </p:sp>
    </p:spTree>
    <p:extLst>
      <p:ext uri="{BB962C8B-B14F-4D97-AF65-F5344CB8AC3E}">
        <p14:creationId xmlns:p14="http://schemas.microsoft.com/office/powerpoint/2010/main" val="49442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4</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0"/>
            <a:ext cx="8341501" cy="600777"/>
          </a:xfrm>
          <a:prstGeom prst="rect">
            <a:avLst/>
          </a:prstGeom>
        </p:spPr>
        <p:txBody>
          <a:bodyPr/>
          <a:lstStyle>
            <a:lvl1pPr marL="0" indent="0">
              <a:buNone/>
              <a:defRPr sz="3600"/>
            </a:lvl1pPr>
          </a:lstStyle>
          <a:p>
            <a:pPr lvl="0"/>
            <a:r>
              <a:rPr lang="en-US" dirty="0"/>
              <a:t>Complicated diagnostics in multiple sclerosis</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208638" y="1240521"/>
            <a:ext cx="8869201" cy="3321646"/>
          </a:xfrm>
          <a:prstGeom prst="rect">
            <a:avLst/>
          </a:prstGeom>
        </p:spPr>
        <p:txBody>
          <a:bodyPr lIns="91440" tIns="45720" rIns="91440" bIns="45720" anchor="t"/>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buNone/>
            </a:pPr>
            <a:r>
              <a:rPr lang="en-US" dirty="0">
                <a:solidFill>
                  <a:schemeClr val="tx1"/>
                </a:solidFill>
              </a:rPr>
              <a:t>Multiple sclerosis (MS) is an immune-mediated, demyelinating and neurodegenerative disease of the central nervous systems (CNS</a:t>
            </a:r>
            <a:r>
              <a:rPr lang="en-US" sz="2400" dirty="0">
                <a:solidFill>
                  <a:schemeClr val="tx1"/>
                </a:solidFill>
              </a:rPr>
              <a:t>).</a:t>
            </a:r>
          </a:p>
          <a:p>
            <a:pPr lvl="2" indent="-166370"/>
            <a:r>
              <a:rPr lang="en-US" sz="1600" u="sng" dirty="0">
                <a:solidFill>
                  <a:schemeClr val="tx1"/>
                </a:solidFill>
              </a:rPr>
              <a:t>No biomarkers</a:t>
            </a:r>
            <a:r>
              <a:rPr lang="en-US" sz="1600" dirty="0">
                <a:solidFill>
                  <a:schemeClr val="tx1"/>
                </a:solidFill>
              </a:rPr>
              <a:t> for diagnosis with high enough specificity/sensitivity</a:t>
            </a:r>
          </a:p>
          <a:p>
            <a:pPr lvl="2" indent="-166370"/>
            <a:r>
              <a:rPr lang="en-US" sz="1600" dirty="0">
                <a:solidFill>
                  <a:schemeClr val="tx1"/>
                </a:solidFill>
              </a:rPr>
              <a:t>Many MS mimickers </a:t>
            </a:r>
            <a:r>
              <a:rPr lang="en-US" sz="1000" dirty="0">
                <a:solidFill>
                  <a:schemeClr val="tx1"/>
                </a:solidFill>
              </a:rPr>
              <a:t>(e.g., Neuromyelitis Optica, MOG associated disease, CNS infections, metabolic disorders, genetic leukodystrophies)</a:t>
            </a:r>
          </a:p>
          <a:p>
            <a:pPr marL="0" lvl="0" indent="0">
              <a:buNone/>
            </a:pPr>
            <a:r>
              <a:rPr lang="en-US" sz="2400" dirty="0">
                <a:solidFill>
                  <a:schemeClr val="tx1"/>
                </a:solidFill>
              </a:rPr>
              <a:t>Current Diagnostic Procedure</a:t>
            </a:r>
          </a:p>
          <a:p>
            <a:pPr lvl="2" indent="-166370"/>
            <a:r>
              <a:rPr lang="en-US" sz="1600" dirty="0">
                <a:solidFill>
                  <a:schemeClr val="tx1"/>
                </a:solidFill>
              </a:rPr>
              <a:t>Revised 2017 McDonald’s Criteria</a:t>
            </a:r>
          </a:p>
          <a:p>
            <a:pPr lvl="2" indent="-166370"/>
            <a:r>
              <a:rPr lang="en-US" sz="1600" dirty="0">
                <a:solidFill>
                  <a:schemeClr val="tx1"/>
                </a:solidFill>
              </a:rPr>
              <a:t>Clinical history and physical exam</a:t>
            </a:r>
          </a:p>
          <a:p>
            <a:pPr lvl="2" indent="-166370"/>
            <a:r>
              <a:rPr lang="en-US" sz="1600" dirty="0">
                <a:solidFill>
                  <a:schemeClr val="tx1"/>
                </a:solidFill>
              </a:rPr>
              <a:t>Supportive cerebrospinal fluid</a:t>
            </a:r>
          </a:p>
          <a:p>
            <a:pPr lvl="2" indent="-166370"/>
            <a:r>
              <a:rPr lang="en-US" sz="1600" dirty="0">
                <a:solidFill>
                  <a:schemeClr val="tx1"/>
                </a:solidFill>
              </a:rPr>
              <a:t>Supportive ancillary testing (e.g., MRI, OCT, VEP)</a:t>
            </a:r>
          </a:p>
          <a:p>
            <a:pPr lvl="2" indent="-166370"/>
            <a:endParaRPr lang="en-US" sz="1600" dirty="0">
              <a:solidFill>
                <a:schemeClr val="tx1"/>
              </a:solidFill>
            </a:endParaRPr>
          </a:p>
        </p:txBody>
      </p:sp>
    </p:spTree>
    <p:extLst>
      <p:ext uri="{BB962C8B-B14F-4D97-AF65-F5344CB8AC3E}">
        <p14:creationId xmlns:p14="http://schemas.microsoft.com/office/powerpoint/2010/main" val="174811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5</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0"/>
            <a:ext cx="8341501" cy="600777"/>
          </a:xfrm>
          <a:prstGeom prst="rect">
            <a:avLst/>
          </a:prstGeom>
        </p:spPr>
        <p:txBody>
          <a:bodyPr/>
          <a:lstStyle>
            <a:lvl1pPr marL="0" indent="0">
              <a:buNone/>
              <a:defRPr sz="3600"/>
            </a:lvl1pPr>
          </a:lstStyle>
          <a:p>
            <a:r>
              <a:rPr lang="en-US" dirty="0"/>
              <a:t>Foundation of MS Diagnosis </a:t>
            </a:r>
          </a:p>
          <a:p>
            <a:pPr lvl="0"/>
            <a:endParaRPr lang="en-US" dirty="0"/>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621234" y="998538"/>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457200" indent="-457200">
              <a:buFont typeface="+mj-lt"/>
              <a:buAutoNum type="arabicParenR"/>
            </a:pPr>
            <a:r>
              <a:rPr lang="en-US" sz="2400" dirty="0">
                <a:solidFill>
                  <a:schemeClr val="tx1"/>
                </a:solidFill>
              </a:rPr>
              <a:t>The identification of a syndrome typical of MS-related demyelination</a:t>
            </a:r>
          </a:p>
          <a:p>
            <a:pPr marL="457200" indent="-457200">
              <a:buFont typeface="+mj-lt"/>
              <a:buAutoNum type="arabicParenR"/>
            </a:pPr>
            <a:r>
              <a:rPr lang="en-US" sz="2400" dirty="0">
                <a:solidFill>
                  <a:schemeClr val="tx1"/>
                </a:solidFill>
              </a:rPr>
              <a:t>Objective evidence of central nervous system involvement</a:t>
            </a:r>
          </a:p>
          <a:p>
            <a:pPr marL="457200" indent="-457200">
              <a:buFont typeface="+mj-lt"/>
              <a:buAutoNum type="arabicParenR"/>
            </a:pPr>
            <a:r>
              <a:rPr lang="en-US" sz="2400" dirty="0">
                <a:solidFill>
                  <a:schemeClr val="tx1"/>
                </a:solidFill>
              </a:rPr>
              <a:t>Demonstration of dissemination in space</a:t>
            </a:r>
          </a:p>
          <a:p>
            <a:pPr marL="457200" indent="-457200">
              <a:buFont typeface="+mj-lt"/>
              <a:buAutoNum type="arabicParenR"/>
            </a:pPr>
            <a:r>
              <a:rPr lang="en-US" sz="2400" dirty="0">
                <a:solidFill>
                  <a:schemeClr val="tx1"/>
                </a:solidFill>
              </a:rPr>
              <a:t>Demonstration of dissemination in time</a:t>
            </a:r>
          </a:p>
          <a:p>
            <a:pPr marL="457200" indent="-457200">
              <a:buFont typeface="+mj-lt"/>
              <a:buAutoNum type="arabicParenR"/>
            </a:pPr>
            <a:r>
              <a:rPr lang="en-US" sz="2400" dirty="0">
                <a:solidFill>
                  <a:schemeClr val="tx1"/>
                </a:solidFill>
              </a:rPr>
              <a:t>No better explanation other the MS </a:t>
            </a:r>
          </a:p>
          <a:p>
            <a:pPr marL="0" lvl="0" indent="0" algn="ctr">
              <a:buNone/>
            </a:pPr>
            <a:endParaRPr lang="en-US" sz="2400" b="1" dirty="0"/>
          </a:p>
        </p:txBody>
      </p:sp>
      <p:sp>
        <p:nvSpPr>
          <p:cNvPr id="2" name="TextBox 1">
            <a:extLst>
              <a:ext uri="{FF2B5EF4-FFF2-40B4-BE49-F238E27FC236}">
                <a16:creationId xmlns:a16="http://schemas.microsoft.com/office/drawing/2014/main" id="{11C1C931-9B30-DF53-B564-9ADB77C2354A}"/>
              </a:ext>
            </a:extLst>
          </p:cNvPr>
          <p:cNvSpPr txBox="1"/>
          <p:nvPr/>
        </p:nvSpPr>
        <p:spPr>
          <a:xfrm>
            <a:off x="6678260" y="4250913"/>
            <a:ext cx="2465740" cy="815608"/>
          </a:xfrm>
          <a:prstGeom prst="rect">
            <a:avLst/>
          </a:prstGeom>
          <a:noFill/>
        </p:spPr>
        <p:txBody>
          <a:bodyPr wrap="none" rtlCol="0">
            <a:spAutoFit/>
          </a:bodyPr>
          <a:lstStyle/>
          <a:p>
            <a:r>
              <a:rPr lang="en-US" sz="1100" b="1" dirty="0"/>
              <a:t>Slide by Dr. Ahmed Obeidat M.D./PhD.</a:t>
            </a:r>
          </a:p>
          <a:p>
            <a:endParaRPr lang="en-US" sz="3600" dirty="0">
              <a:solidFill>
                <a:schemeClr val="accent1"/>
              </a:solidFill>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386130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6</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44560"/>
            <a:ext cx="8341501" cy="600777"/>
          </a:xfrm>
          <a:prstGeom prst="rect">
            <a:avLst/>
          </a:prstGeom>
        </p:spPr>
        <p:txBody>
          <a:bodyPr/>
          <a:lstStyle>
            <a:lvl1pPr marL="0" indent="0">
              <a:buNone/>
              <a:defRPr sz="3600"/>
            </a:lvl1pPr>
          </a:lstStyle>
          <a:p>
            <a:pPr lvl="0"/>
            <a:r>
              <a:rPr lang="en-US" dirty="0"/>
              <a:t>Etiology of Multiple Sclerosis - Environment</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534705" y="1359673"/>
            <a:ext cx="8341282" cy="2891240"/>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buNone/>
            </a:pPr>
            <a:endParaRPr lang="en-US" sz="2400" b="1" dirty="0"/>
          </a:p>
          <a:p>
            <a:pPr marL="0" lvl="0" indent="0">
              <a:buNone/>
            </a:pPr>
            <a:endParaRPr lang="en-US" sz="2400" b="1" dirty="0"/>
          </a:p>
          <a:p>
            <a:pPr marL="0" lvl="0" indent="0">
              <a:buNone/>
            </a:pPr>
            <a:endParaRPr lang="en-US" sz="2400" b="1" dirty="0"/>
          </a:p>
        </p:txBody>
      </p:sp>
      <p:sp>
        <p:nvSpPr>
          <p:cNvPr id="2" name="TextBox 1">
            <a:extLst>
              <a:ext uri="{FF2B5EF4-FFF2-40B4-BE49-F238E27FC236}">
                <a16:creationId xmlns:a16="http://schemas.microsoft.com/office/drawing/2014/main" id="{60366904-7A60-EC5A-C9CC-E9C378AC1CE1}"/>
              </a:ext>
            </a:extLst>
          </p:cNvPr>
          <p:cNvSpPr txBox="1"/>
          <p:nvPr/>
        </p:nvSpPr>
        <p:spPr>
          <a:xfrm>
            <a:off x="252740" y="1408772"/>
            <a:ext cx="4667415" cy="2677656"/>
          </a:xfrm>
          <a:prstGeom prst="rect">
            <a:avLst/>
          </a:prstGeom>
          <a:noFill/>
        </p:spPr>
        <p:txBody>
          <a:bodyPr wrap="square" rtlCol="0">
            <a:spAutoFit/>
          </a:bodyPr>
          <a:lstStyle/>
          <a:p>
            <a:pPr fontAlgn="base"/>
            <a:r>
              <a:rPr lang="en-US" dirty="0"/>
              <a:t>MS prevalence increases with geographic latitude</a:t>
            </a:r>
            <a:r>
              <a:rPr lang="en-US" baseline="30000" dirty="0"/>
              <a:t>1</a:t>
            </a:r>
          </a:p>
          <a:p>
            <a:pPr fontAlgn="base"/>
            <a:endParaRPr lang="en-US" dirty="0"/>
          </a:p>
          <a:p>
            <a:pPr fontAlgn="base"/>
            <a:r>
              <a:rPr lang="en-US" dirty="0"/>
              <a:t>Vitamin D as a possible explanation?</a:t>
            </a:r>
          </a:p>
          <a:p>
            <a:pPr fontAlgn="base"/>
            <a:r>
              <a:rPr lang="en-US" dirty="0"/>
              <a:t>Vitamin D plays an important role in MS pathogenesis</a:t>
            </a:r>
            <a:r>
              <a:rPr lang="en-US" baseline="30000" dirty="0"/>
              <a:t>1</a:t>
            </a:r>
          </a:p>
          <a:p>
            <a:pPr marL="742950" lvl="1" indent="-285750" fontAlgn="base">
              <a:buFont typeface="Arial" panose="020B0604020202020204" pitchFamily="34" charset="0"/>
              <a:buChar char="•"/>
            </a:pPr>
            <a:r>
              <a:rPr lang="en-US" sz="1400" dirty="0"/>
              <a:t>Moderates demyelination and potentiates remyelination</a:t>
            </a:r>
            <a:r>
              <a:rPr lang="en-US" sz="1400" baseline="30000" dirty="0"/>
              <a:t>2</a:t>
            </a:r>
          </a:p>
          <a:p>
            <a:pPr marL="742950" lvl="1" indent="-285750" fontAlgn="base">
              <a:buFont typeface="Arial" panose="020B0604020202020204" pitchFamily="34" charset="0"/>
              <a:buChar char="•"/>
            </a:pPr>
            <a:r>
              <a:rPr lang="en-US" sz="1400" dirty="0"/>
              <a:t>Halts oligodendrocyte apoptosis in rat models</a:t>
            </a:r>
            <a:r>
              <a:rPr lang="en-US" sz="1400" baseline="30000" dirty="0"/>
              <a:t>2</a:t>
            </a:r>
          </a:p>
          <a:p>
            <a:pPr fontAlgn="base"/>
            <a:endParaRPr lang="en-US" dirty="0"/>
          </a:p>
        </p:txBody>
      </p:sp>
      <p:sp>
        <p:nvSpPr>
          <p:cNvPr id="3" name="TextBox 2">
            <a:extLst>
              <a:ext uri="{FF2B5EF4-FFF2-40B4-BE49-F238E27FC236}">
                <a16:creationId xmlns:a16="http://schemas.microsoft.com/office/drawing/2014/main" id="{BA0AA25D-168C-A225-F1A2-3546FDF74277}"/>
              </a:ext>
            </a:extLst>
          </p:cNvPr>
          <p:cNvSpPr txBox="1"/>
          <p:nvPr/>
        </p:nvSpPr>
        <p:spPr>
          <a:xfrm>
            <a:off x="4840834" y="3549236"/>
            <a:ext cx="4467030" cy="338554"/>
          </a:xfrm>
          <a:prstGeom prst="rect">
            <a:avLst/>
          </a:prstGeom>
          <a:noFill/>
        </p:spPr>
        <p:txBody>
          <a:bodyPr wrap="square" rtlCol="0">
            <a:spAutoFit/>
          </a:bodyPr>
          <a:lstStyle/>
          <a:p>
            <a:r>
              <a:rPr lang="en-US" sz="800" dirty="0" err="1"/>
              <a:t>Stenager</a:t>
            </a:r>
            <a:r>
              <a:rPr lang="en-US" sz="800" dirty="0"/>
              <a:t>, Egon. “A Global Perspective on the Burden of Multiple Sclerosis.” </a:t>
            </a:r>
            <a:r>
              <a:rPr lang="en-US" sz="800" i="1" dirty="0"/>
              <a:t>The Lancet Neurology</a:t>
            </a:r>
            <a:r>
              <a:rPr lang="en-US" sz="800" dirty="0"/>
              <a:t>, vol. 18, no. 3, 2019, pp. 227–228., https://</a:t>
            </a:r>
            <a:r>
              <a:rPr lang="en-US" sz="800" dirty="0" err="1"/>
              <a:t>doi.org</a:t>
            </a:r>
            <a:r>
              <a:rPr lang="en-US" sz="800" dirty="0"/>
              <a:t>/10.1016/s1474-4422(18)30498-8. </a:t>
            </a:r>
            <a:endParaRPr lang="en-US" sz="800" dirty="0">
              <a:effectLst/>
            </a:endParaRPr>
          </a:p>
        </p:txBody>
      </p:sp>
      <p:pic>
        <p:nvPicPr>
          <p:cNvPr id="9" name="Picture 8" descr="Map&#10;&#10;Description automatically generated">
            <a:extLst>
              <a:ext uri="{FF2B5EF4-FFF2-40B4-BE49-F238E27FC236}">
                <a16:creationId xmlns:a16="http://schemas.microsoft.com/office/drawing/2014/main" id="{6D7D2512-DE0D-38E3-1B59-4219E5E241E6}"/>
              </a:ext>
            </a:extLst>
          </p:cNvPr>
          <p:cNvPicPr>
            <a:picLocks noChangeAspect="1"/>
          </p:cNvPicPr>
          <p:nvPr/>
        </p:nvPicPr>
        <p:blipFill>
          <a:blip r:embed="rId2"/>
          <a:stretch>
            <a:fillRect/>
          </a:stretch>
        </p:blipFill>
        <p:spPr>
          <a:xfrm>
            <a:off x="4901534" y="1211117"/>
            <a:ext cx="4223845" cy="2319430"/>
          </a:xfrm>
          <a:prstGeom prst="rect">
            <a:avLst/>
          </a:prstGeom>
        </p:spPr>
      </p:pic>
      <p:sp>
        <p:nvSpPr>
          <p:cNvPr id="10" name="TextBox 9">
            <a:extLst>
              <a:ext uri="{FF2B5EF4-FFF2-40B4-BE49-F238E27FC236}">
                <a16:creationId xmlns:a16="http://schemas.microsoft.com/office/drawing/2014/main" id="{32B635A7-20C3-0B73-2EE1-B9C895A16EA4}"/>
              </a:ext>
            </a:extLst>
          </p:cNvPr>
          <p:cNvSpPr txBox="1"/>
          <p:nvPr/>
        </p:nvSpPr>
        <p:spPr>
          <a:xfrm>
            <a:off x="23507" y="4086428"/>
            <a:ext cx="8852480" cy="461665"/>
          </a:xfrm>
          <a:prstGeom prst="rect">
            <a:avLst/>
          </a:prstGeom>
          <a:noFill/>
        </p:spPr>
        <p:txBody>
          <a:bodyPr wrap="square" rtlCol="0">
            <a:spAutoFit/>
          </a:bodyPr>
          <a:lstStyle/>
          <a:p>
            <a:r>
              <a:rPr lang="en-US" sz="800" dirty="0"/>
              <a:t>1)O'Gorman C, Lucas R, Taylor B. Environmental risk factors for multiple sclerosis: a review with a focus on molecular mechanisms. </a:t>
            </a:r>
            <a:r>
              <a:rPr lang="en-US" sz="800" i="1" dirty="0"/>
              <a:t>Int J Mol Sci</a:t>
            </a:r>
            <a:r>
              <a:rPr lang="en-US" sz="800" dirty="0"/>
              <a:t>. 2012.</a:t>
            </a:r>
            <a:br>
              <a:rPr lang="en-US" sz="800" dirty="0"/>
            </a:br>
            <a:r>
              <a:rPr lang="en-US" sz="800" dirty="0"/>
              <a:t>2)Goudarzvand M, Javan M, Mirnajafi-Zadeh J, Mozafari S, Tiraihi T. Vitamins E and D3 attenuate demyelination and potentiate remyelination processes of hippocampal formation of rats following local injection of ethidium bromide. </a:t>
            </a:r>
            <a:r>
              <a:rPr lang="en-US" sz="800" i="1" dirty="0"/>
              <a:t>Cell Mol Neurobiol</a:t>
            </a:r>
            <a:r>
              <a:rPr lang="en-US" sz="800" dirty="0"/>
              <a:t>. 2010.</a:t>
            </a:r>
            <a:endParaRPr lang="en-US" sz="800" dirty="0">
              <a:solidFill>
                <a:schemeClr val="accent1"/>
              </a:solidFill>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72976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7</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0"/>
            <a:ext cx="8341501" cy="600777"/>
          </a:xfrm>
          <a:prstGeom prst="rect">
            <a:avLst/>
          </a:prstGeom>
        </p:spPr>
        <p:txBody>
          <a:bodyPr/>
          <a:lstStyle>
            <a:lvl1pPr marL="0" indent="0">
              <a:buNone/>
              <a:defRPr sz="3600"/>
            </a:lvl1pPr>
          </a:lstStyle>
          <a:p>
            <a:r>
              <a:rPr lang="en-US" dirty="0"/>
              <a:t>Etiology of Multiple Sclerosis </a:t>
            </a:r>
            <a:r>
              <a:rPr lang="en-US" b="1" dirty="0"/>
              <a:t>– </a:t>
            </a:r>
          </a:p>
          <a:p>
            <a:r>
              <a:rPr lang="en-US" dirty="0"/>
              <a:t>Genetic</a:t>
            </a:r>
            <a:br>
              <a:rPr lang="en-US" dirty="0"/>
            </a:br>
            <a:endParaRPr lang="en-US" dirty="0"/>
          </a:p>
        </p:txBody>
      </p:sp>
      <p:sp>
        <p:nvSpPr>
          <p:cNvPr id="4" name="TextBox 3">
            <a:extLst>
              <a:ext uri="{FF2B5EF4-FFF2-40B4-BE49-F238E27FC236}">
                <a16:creationId xmlns:a16="http://schemas.microsoft.com/office/drawing/2014/main" id="{1C9F4869-3A2D-E58B-DFAD-438643C19725}"/>
              </a:ext>
            </a:extLst>
          </p:cNvPr>
          <p:cNvSpPr txBox="1"/>
          <p:nvPr/>
        </p:nvSpPr>
        <p:spPr>
          <a:xfrm>
            <a:off x="408382" y="1602254"/>
            <a:ext cx="4969161" cy="2308324"/>
          </a:xfrm>
          <a:prstGeom prst="rect">
            <a:avLst/>
          </a:prstGeom>
          <a:noFill/>
        </p:spPr>
        <p:txBody>
          <a:bodyPr wrap="square" rtlCol="0">
            <a:spAutoFit/>
          </a:bodyPr>
          <a:lstStyle/>
          <a:p>
            <a:r>
              <a:rPr lang="en-US" dirty="0"/>
              <a:t>Monozygotic twin studies show 25% concordance rate for MS</a:t>
            </a:r>
            <a:r>
              <a:rPr lang="en-US" baseline="30000" dirty="0"/>
              <a:t>3</a:t>
            </a:r>
          </a:p>
          <a:p>
            <a:endParaRPr lang="en-US" dirty="0"/>
          </a:p>
          <a:p>
            <a:r>
              <a:rPr lang="en-US" dirty="0"/>
              <a:t>Three-quarters of risk is through other mechanisms</a:t>
            </a:r>
          </a:p>
          <a:p>
            <a:endParaRPr lang="en-US" dirty="0"/>
          </a:p>
          <a:p>
            <a:r>
              <a:rPr lang="en-US" dirty="0"/>
              <a:t>Multiplicative model suggested with &gt;1500 loci possibly eliciting small effects</a:t>
            </a:r>
            <a:r>
              <a:rPr lang="en-US" baseline="30000" dirty="0"/>
              <a:t>1</a:t>
            </a:r>
          </a:p>
        </p:txBody>
      </p:sp>
      <p:sp>
        <p:nvSpPr>
          <p:cNvPr id="8" name="TextBox 7">
            <a:extLst>
              <a:ext uri="{FF2B5EF4-FFF2-40B4-BE49-F238E27FC236}">
                <a16:creationId xmlns:a16="http://schemas.microsoft.com/office/drawing/2014/main" id="{AC40D505-80DD-1BFB-870A-17955E337C06}"/>
              </a:ext>
            </a:extLst>
          </p:cNvPr>
          <p:cNvSpPr txBox="1"/>
          <p:nvPr/>
        </p:nvSpPr>
        <p:spPr>
          <a:xfrm>
            <a:off x="408382" y="4212643"/>
            <a:ext cx="8852480" cy="338554"/>
          </a:xfrm>
          <a:prstGeom prst="rect">
            <a:avLst/>
          </a:prstGeom>
          <a:noFill/>
        </p:spPr>
        <p:txBody>
          <a:bodyPr wrap="square" rtlCol="0">
            <a:spAutoFit/>
          </a:bodyPr>
          <a:lstStyle/>
          <a:p>
            <a:r>
              <a:rPr lang="en-US" sz="800" dirty="0"/>
              <a:t>1)O'Gorman C, Lucas R, Taylor B. Environmental risk factors for multiple sclerosis: a review with a focus on molecular mechanisms. </a:t>
            </a:r>
            <a:r>
              <a:rPr lang="en-US" sz="800" i="1" dirty="0"/>
              <a:t>Int J Mol Sci</a:t>
            </a:r>
            <a:r>
              <a:rPr lang="en-US" sz="800" dirty="0"/>
              <a:t>. 2012.</a:t>
            </a:r>
            <a:br>
              <a:rPr lang="en-US" sz="800" dirty="0"/>
            </a:br>
            <a:r>
              <a:rPr lang="en-US" sz="800" dirty="0"/>
              <a:t>3) Mumford CJ, Wood NW, Kellar-Wood H, Thorpe JW, Miller DH, Compston DA. The British Isles survey of multiple sclerosis in twins. Neurology. 1994;44(1):11-15. </a:t>
            </a:r>
            <a:endParaRPr lang="en-US" sz="800" dirty="0">
              <a:solidFill>
                <a:schemeClr val="accent1"/>
              </a:solidFill>
              <a:latin typeface="Franklin Gothic Demi" charset="0"/>
              <a:ea typeface="Franklin Gothic Demi" charset="0"/>
              <a:cs typeface="Franklin Gothic Demi" charset="0"/>
            </a:endParaRPr>
          </a:p>
        </p:txBody>
      </p:sp>
      <p:pic>
        <p:nvPicPr>
          <p:cNvPr id="10" name="Picture 9">
            <a:extLst>
              <a:ext uri="{FF2B5EF4-FFF2-40B4-BE49-F238E27FC236}">
                <a16:creationId xmlns:a16="http://schemas.microsoft.com/office/drawing/2014/main" id="{10DCBB2A-0EEB-3BB2-FCCA-36791C70F9C8}"/>
              </a:ext>
            </a:extLst>
          </p:cNvPr>
          <p:cNvPicPr>
            <a:picLocks noChangeAspect="1"/>
          </p:cNvPicPr>
          <p:nvPr/>
        </p:nvPicPr>
        <p:blipFill>
          <a:blip r:embed="rId2"/>
          <a:stretch>
            <a:fillRect/>
          </a:stretch>
        </p:blipFill>
        <p:spPr>
          <a:xfrm rot="16200000">
            <a:off x="5764106" y="1169520"/>
            <a:ext cx="3292630" cy="2650395"/>
          </a:xfrm>
          <a:prstGeom prst="rect">
            <a:avLst/>
          </a:prstGeom>
        </p:spPr>
      </p:pic>
    </p:spTree>
    <p:extLst>
      <p:ext uri="{BB962C8B-B14F-4D97-AF65-F5344CB8AC3E}">
        <p14:creationId xmlns:p14="http://schemas.microsoft.com/office/powerpoint/2010/main" val="326554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8</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4140"/>
            <a:ext cx="8341501" cy="600777"/>
          </a:xfrm>
          <a:prstGeom prst="rect">
            <a:avLst/>
          </a:prstGeom>
        </p:spPr>
        <p:txBody>
          <a:bodyPr/>
          <a:lstStyle>
            <a:lvl1pPr marL="0" indent="0">
              <a:buNone/>
              <a:defRPr sz="3600"/>
            </a:lvl1pPr>
          </a:lstStyle>
          <a:p>
            <a:pPr lvl="0"/>
            <a:r>
              <a:rPr lang="en-US" dirty="0"/>
              <a:t>Etiology of Multiple Sclerosis - Viral</a:t>
            </a:r>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621234" y="998538"/>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lvl="0" indent="0" algn="ctr">
              <a:buNone/>
            </a:pPr>
            <a:endParaRPr lang="en-US" sz="2400" b="1" dirty="0"/>
          </a:p>
          <a:p>
            <a:pPr marL="0" lvl="0" indent="0" algn="ctr">
              <a:buNone/>
            </a:pPr>
            <a:endParaRPr lang="en-US" sz="2400" b="1" dirty="0"/>
          </a:p>
          <a:p>
            <a:pPr marL="0" lvl="0" indent="0" algn="ctr">
              <a:buNone/>
            </a:pPr>
            <a:endParaRPr lang="en-US" sz="2400" b="1" dirty="0"/>
          </a:p>
        </p:txBody>
      </p:sp>
      <p:sp>
        <p:nvSpPr>
          <p:cNvPr id="2" name="TextBox 1">
            <a:extLst>
              <a:ext uri="{FF2B5EF4-FFF2-40B4-BE49-F238E27FC236}">
                <a16:creationId xmlns:a16="http://schemas.microsoft.com/office/drawing/2014/main" id="{060C1612-AE1D-9BF4-9FAD-2F632A7609F1}"/>
              </a:ext>
            </a:extLst>
          </p:cNvPr>
          <p:cNvSpPr txBox="1"/>
          <p:nvPr/>
        </p:nvSpPr>
        <p:spPr>
          <a:xfrm>
            <a:off x="0" y="718326"/>
            <a:ext cx="7737945" cy="646331"/>
          </a:xfrm>
          <a:prstGeom prst="rect">
            <a:avLst/>
          </a:prstGeom>
          <a:noFill/>
        </p:spPr>
        <p:txBody>
          <a:bodyPr wrap="square" rtlCol="0">
            <a:spAutoFit/>
          </a:bodyPr>
          <a:lstStyle/>
          <a:p>
            <a:r>
              <a:rPr lang="en-US" dirty="0"/>
              <a:t>Herpes Simplex Virus - 1, Herpes Simplex Virus - 2, and Epstein-Barr Virus are three viruses of interest in the pathogenesis of Multiple Sclerosis </a:t>
            </a:r>
          </a:p>
        </p:txBody>
      </p:sp>
      <p:pic>
        <p:nvPicPr>
          <p:cNvPr id="4" name="Picture 3" descr="Graphical user interface, text, application&#10;&#10;Description automatically generated">
            <a:extLst>
              <a:ext uri="{FF2B5EF4-FFF2-40B4-BE49-F238E27FC236}">
                <a16:creationId xmlns:a16="http://schemas.microsoft.com/office/drawing/2014/main" id="{ED179664-061D-8D16-E5DC-5E155EE291D7}"/>
              </a:ext>
            </a:extLst>
          </p:cNvPr>
          <p:cNvPicPr>
            <a:picLocks noChangeAspect="1"/>
          </p:cNvPicPr>
          <p:nvPr/>
        </p:nvPicPr>
        <p:blipFill>
          <a:blip r:embed="rId3"/>
          <a:stretch>
            <a:fillRect/>
          </a:stretch>
        </p:blipFill>
        <p:spPr>
          <a:xfrm>
            <a:off x="52764" y="1434603"/>
            <a:ext cx="5185024" cy="1319703"/>
          </a:xfrm>
          <a:prstGeom prst="rect">
            <a:avLst/>
          </a:prstGeom>
        </p:spPr>
      </p:pic>
      <p:sp>
        <p:nvSpPr>
          <p:cNvPr id="8" name="TextBox 7">
            <a:extLst>
              <a:ext uri="{FF2B5EF4-FFF2-40B4-BE49-F238E27FC236}">
                <a16:creationId xmlns:a16="http://schemas.microsoft.com/office/drawing/2014/main" id="{2C9533B6-802D-B077-A539-7853B6AF6F34}"/>
              </a:ext>
            </a:extLst>
          </p:cNvPr>
          <p:cNvSpPr txBox="1"/>
          <p:nvPr/>
        </p:nvSpPr>
        <p:spPr>
          <a:xfrm>
            <a:off x="0" y="2679021"/>
            <a:ext cx="2645276" cy="215444"/>
          </a:xfrm>
          <a:prstGeom prst="rect">
            <a:avLst/>
          </a:prstGeom>
          <a:noFill/>
        </p:spPr>
        <p:txBody>
          <a:bodyPr wrap="none" rtlCol="0">
            <a:spAutoFit/>
          </a:bodyPr>
          <a:lstStyle/>
          <a:p>
            <a:r>
              <a:rPr lang="en-US" sz="800" dirty="0"/>
              <a:t>https://www.science.org/doi/10.1126/science.abj8222</a:t>
            </a:r>
          </a:p>
        </p:txBody>
      </p:sp>
      <p:pic>
        <p:nvPicPr>
          <p:cNvPr id="12" name="Picture 11" descr="Graphical user interface, text, application&#10;&#10;Description automatically generated">
            <a:extLst>
              <a:ext uri="{FF2B5EF4-FFF2-40B4-BE49-F238E27FC236}">
                <a16:creationId xmlns:a16="http://schemas.microsoft.com/office/drawing/2014/main" id="{76AD8E6F-11F2-DD9A-2B01-998CFE4FA99D}"/>
              </a:ext>
            </a:extLst>
          </p:cNvPr>
          <p:cNvPicPr>
            <a:picLocks noChangeAspect="1"/>
          </p:cNvPicPr>
          <p:nvPr/>
        </p:nvPicPr>
        <p:blipFill>
          <a:blip r:embed="rId4"/>
          <a:stretch>
            <a:fillRect/>
          </a:stretch>
        </p:blipFill>
        <p:spPr>
          <a:xfrm>
            <a:off x="0" y="2941513"/>
            <a:ext cx="4022868" cy="1309028"/>
          </a:xfrm>
          <a:prstGeom prst="rect">
            <a:avLst/>
          </a:prstGeom>
        </p:spPr>
      </p:pic>
      <p:sp>
        <p:nvSpPr>
          <p:cNvPr id="13" name="TextBox 12">
            <a:extLst>
              <a:ext uri="{FF2B5EF4-FFF2-40B4-BE49-F238E27FC236}">
                <a16:creationId xmlns:a16="http://schemas.microsoft.com/office/drawing/2014/main" id="{39FF071E-C8FE-BF76-6768-87B025316F10}"/>
              </a:ext>
            </a:extLst>
          </p:cNvPr>
          <p:cNvSpPr txBox="1"/>
          <p:nvPr/>
        </p:nvSpPr>
        <p:spPr>
          <a:xfrm>
            <a:off x="0" y="4202749"/>
            <a:ext cx="3331361" cy="215444"/>
          </a:xfrm>
          <a:prstGeom prst="rect">
            <a:avLst/>
          </a:prstGeom>
          <a:noFill/>
        </p:spPr>
        <p:txBody>
          <a:bodyPr wrap="none" rtlCol="0">
            <a:spAutoFit/>
          </a:bodyPr>
          <a:lstStyle/>
          <a:p>
            <a:r>
              <a:rPr lang="en-US" sz="800" dirty="0"/>
              <a:t>https://</a:t>
            </a:r>
            <a:r>
              <a:rPr lang="en-US" sz="800" dirty="0" err="1"/>
              <a:t>www.frontiersin.org</a:t>
            </a:r>
            <a:r>
              <a:rPr lang="en-US" sz="800" dirty="0"/>
              <a:t>/articles/10.3389/fimmu.2021.635257/full</a:t>
            </a:r>
          </a:p>
        </p:txBody>
      </p:sp>
      <p:pic>
        <p:nvPicPr>
          <p:cNvPr id="15" name="Picture 14" descr="Text&#10;&#10;Description automatically generated">
            <a:extLst>
              <a:ext uri="{FF2B5EF4-FFF2-40B4-BE49-F238E27FC236}">
                <a16:creationId xmlns:a16="http://schemas.microsoft.com/office/drawing/2014/main" id="{5A9FADA5-832D-29EF-9CC3-3C258DDC77AF}"/>
              </a:ext>
            </a:extLst>
          </p:cNvPr>
          <p:cNvPicPr>
            <a:picLocks noChangeAspect="1"/>
          </p:cNvPicPr>
          <p:nvPr/>
        </p:nvPicPr>
        <p:blipFill>
          <a:blip r:embed="rId5"/>
          <a:stretch>
            <a:fillRect/>
          </a:stretch>
        </p:blipFill>
        <p:spPr>
          <a:xfrm>
            <a:off x="5439348" y="1348005"/>
            <a:ext cx="2955281" cy="1497652"/>
          </a:xfrm>
          <a:prstGeom prst="rect">
            <a:avLst/>
          </a:prstGeom>
        </p:spPr>
      </p:pic>
      <p:sp>
        <p:nvSpPr>
          <p:cNvPr id="16" name="TextBox 15">
            <a:extLst>
              <a:ext uri="{FF2B5EF4-FFF2-40B4-BE49-F238E27FC236}">
                <a16:creationId xmlns:a16="http://schemas.microsoft.com/office/drawing/2014/main" id="{3853F5BF-85DA-40E1-DD66-CF0B51427B47}"/>
              </a:ext>
            </a:extLst>
          </p:cNvPr>
          <p:cNvSpPr txBox="1"/>
          <p:nvPr/>
        </p:nvSpPr>
        <p:spPr>
          <a:xfrm>
            <a:off x="5439348" y="2757769"/>
            <a:ext cx="3268844" cy="215444"/>
          </a:xfrm>
          <a:prstGeom prst="rect">
            <a:avLst/>
          </a:prstGeom>
          <a:noFill/>
        </p:spPr>
        <p:txBody>
          <a:bodyPr wrap="none" rtlCol="0">
            <a:spAutoFit/>
          </a:bodyPr>
          <a:lstStyle/>
          <a:p>
            <a:r>
              <a:rPr lang="en-US" sz="800" dirty="0"/>
              <a:t>https://</a:t>
            </a:r>
            <a:r>
              <a:rPr lang="en-US" sz="800" dirty="0" err="1"/>
              <a:t>www.frontiersin.org</a:t>
            </a:r>
            <a:r>
              <a:rPr lang="en-US" sz="800" dirty="0"/>
              <a:t>/articles/10.3389/fnins.2022.817067/full</a:t>
            </a:r>
          </a:p>
        </p:txBody>
      </p:sp>
      <p:pic>
        <p:nvPicPr>
          <p:cNvPr id="18" name="Picture 17" descr="Graphical user interface, text, application, email&#10;&#10;Description automatically generated">
            <a:extLst>
              <a:ext uri="{FF2B5EF4-FFF2-40B4-BE49-F238E27FC236}">
                <a16:creationId xmlns:a16="http://schemas.microsoft.com/office/drawing/2014/main" id="{FA13543E-A782-B623-9869-1D41729EA623}"/>
              </a:ext>
            </a:extLst>
          </p:cNvPr>
          <p:cNvPicPr>
            <a:picLocks noChangeAspect="1"/>
          </p:cNvPicPr>
          <p:nvPr/>
        </p:nvPicPr>
        <p:blipFill>
          <a:blip r:embed="rId6"/>
          <a:stretch>
            <a:fillRect/>
          </a:stretch>
        </p:blipFill>
        <p:spPr>
          <a:xfrm>
            <a:off x="4840992" y="3069785"/>
            <a:ext cx="3037134" cy="1315308"/>
          </a:xfrm>
          <a:prstGeom prst="rect">
            <a:avLst/>
          </a:prstGeom>
        </p:spPr>
      </p:pic>
      <p:sp>
        <p:nvSpPr>
          <p:cNvPr id="19" name="TextBox 18">
            <a:extLst>
              <a:ext uri="{FF2B5EF4-FFF2-40B4-BE49-F238E27FC236}">
                <a16:creationId xmlns:a16="http://schemas.microsoft.com/office/drawing/2014/main" id="{E3B6F9EA-7366-34C3-E895-799E590C5E6A}"/>
              </a:ext>
            </a:extLst>
          </p:cNvPr>
          <p:cNvSpPr txBox="1"/>
          <p:nvPr/>
        </p:nvSpPr>
        <p:spPr>
          <a:xfrm>
            <a:off x="4864304" y="4330199"/>
            <a:ext cx="2196435" cy="215444"/>
          </a:xfrm>
          <a:prstGeom prst="rect">
            <a:avLst/>
          </a:prstGeom>
          <a:noFill/>
        </p:spPr>
        <p:txBody>
          <a:bodyPr wrap="none" rtlCol="0">
            <a:spAutoFit/>
          </a:bodyPr>
          <a:lstStyle/>
          <a:p>
            <a:r>
              <a:rPr lang="en-US" sz="800" dirty="0"/>
              <a:t>https://</a:t>
            </a:r>
            <a:r>
              <a:rPr lang="en-US" sz="800" dirty="0" err="1"/>
              <a:t>pubmed.ncbi.nlm.nih.gov</a:t>
            </a:r>
            <a:r>
              <a:rPr lang="en-US" sz="800" dirty="0"/>
              <a:t>/31805475/</a:t>
            </a:r>
          </a:p>
        </p:txBody>
      </p:sp>
    </p:spTree>
    <p:extLst>
      <p:ext uri="{BB962C8B-B14F-4D97-AF65-F5344CB8AC3E}">
        <p14:creationId xmlns:p14="http://schemas.microsoft.com/office/powerpoint/2010/main" val="240663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r>
              <a:rPr lang="en-US" dirty="0"/>
              <a:t>9</a:t>
            </a:r>
          </a:p>
        </p:txBody>
      </p:sp>
      <p:sp>
        <p:nvSpPr>
          <p:cNvPr id="5" name="Text Placeholder 3">
            <a:extLst>
              <a:ext uri="{FF2B5EF4-FFF2-40B4-BE49-F238E27FC236}">
                <a16:creationId xmlns:a16="http://schemas.microsoft.com/office/drawing/2014/main" id="{71E221A1-7F86-2B44-92E9-1C1FE27DE636}"/>
              </a:ext>
            </a:extLst>
          </p:cNvPr>
          <p:cNvSpPr>
            <a:spLocks noGrp="1"/>
          </p:cNvSpPr>
          <p:nvPr>
            <p:ph type="body" sz="quarter" idx="13" hasCustomPrompt="1"/>
          </p:nvPr>
        </p:nvSpPr>
        <p:spPr>
          <a:xfrm>
            <a:off x="0" y="0"/>
            <a:ext cx="8341501" cy="600777"/>
          </a:xfrm>
          <a:prstGeom prst="rect">
            <a:avLst/>
          </a:prstGeom>
        </p:spPr>
        <p:txBody>
          <a:bodyPr/>
          <a:lstStyle>
            <a:lvl1pPr marL="0" indent="0">
              <a:buNone/>
              <a:defRPr sz="3600"/>
            </a:lvl1pPr>
          </a:lstStyle>
          <a:p>
            <a:r>
              <a:rPr lang="en-US" dirty="0"/>
              <a:t>Etiology of Multiple Sclerosis</a:t>
            </a:r>
          </a:p>
          <a:p>
            <a:pPr lvl="0"/>
            <a:endParaRPr lang="en-US" sz="1800" dirty="0"/>
          </a:p>
          <a:p>
            <a:pPr lvl="0"/>
            <a:endParaRPr lang="en-US" sz="1800" dirty="0"/>
          </a:p>
        </p:txBody>
      </p:sp>
      <p:sp>
        <p:nvSpPr>
          <p:cNvPr id="6" name="Content Placeholder 16">
            <a:extLst>
              <a:ext uri="{FF2B5EF4-FFF2-40B4-BE49-F238E27FC236}">
                <a16:creationId xmlns:a16="http://schemas.microsoft.com/office/drawing/2014/main" id="{601178E9-9488-9948-8A68-8F5A9264AF03}"/>
              </a:ext>
            </a:extLst>
          </p:cNvPr>
          <p:cNvSpPr>
            <a:spLocks noGrp="1"/>
          </p:cNvSpPr>
          <p:nvPr>
            <p:ph sz="quarter" idx="14" hasCustomPrompt="1"/>
          </p:nvPr>
        </p:nvSpPr>
        <p:spPr>
          <a:xfrm>
            <a:off x="81643" y="646837"/>
            <a:ext cx="5867402" cy="3252375"/>
          </a:xfrm>
          <a:prstGeom prst="rect">
            <a:avLst/>
          </a:prstGeom>
        </p:spPr>
        <p:txBody>
          <a:bodyPr lIns="91440" tIns="45720" rIns="91440" bIns="45720" anchor="t"/>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marL="0" indent="0">
              <a:buNone/>
            </a:pPr>
            <a:r>
              <a:rPr lang="en-US" sz="2400" dirty="0">
                <a:solidFill>
                  <a:schemeClr val="tx1"/>
                </a:solidFill>
              </a:rPr>
              <a:t>Why EBV?</a:t>
            </a:r>
          </a:p>
          <a:p>
            <a:pPr lvl="1" indent="-172720"/>
            <a:r>
              <a:rPr lang="en-US" sz="1800" dirty="0">
                <a:solidFill>
                  <a:schemeClr val="tx1"/>
                </a:solidFill>
              </a:rPr>
              <a:t>Previous EBV infection is nearly universal in MS-patients</a:t>
            </a:r>
            <a:r>
              <a:rPr lang="en-US" sz="1800" baseline="30000" dirty="0">
                <a:solidFill>
                  <a:schemeClr val="tx1"/>
                </a:solidFill>
              </a:rPr>
              <a:t>4</a:t>
            </a:r>
          </a:p>
          <a:p>
            <a:pPr lvl="2" indent="-166370"/>
            <a:r>
              <a:rPr lang="en-US" sz="1400" dirty="0">
                <a:solidFill>
                  <a:schemeClr val="tx1"/>
                </a:solidFill>
              </a:rPr>
              <a:t>This is compared to ~90% for the general population</a:t>
            </a:r>
          </a:p>
          <a:p>
            <a:pPr lvl="1" indent="-172720"/>
            <a:r>
              <a:rPr lang="en-US" sz="1800" dirty="0">
                <a:solidFill>
                  <a:schemeClr val="tx1"/>
                </a:solidFill>
              </a:rPr>
              <a:t>Mimicry (cross-reactivity) found between Epstein-Barr nuclear antigen 1(EBNA1) with cell adhesion molecule expressed in glial cells of the CNS</a:t>
            </a:r>
            <a:r>
              <a:rPr lang="en-US" sz="1800" baseline="30000" dirty="0">
                <a:solidFill>
                  <a:schemeClr val="tx1"/>
                </a:solidFill>
              </a:rPr>
              <a:t>5</a:t>
            </a:r>
          </a:p>
          <a:p>
            <a:pPr lvl="1" indent="-172720"/>
            <a:r>
              <a:rPr lang="en-US" sz="1800" dirty="0">
                <a:solidFill>
                  <a:schemeClr val="tx1"/>
                </a:solidFill>
              </a:rPr>
              <a:t>Recent study theorizes multimodal mechanism implicating hypovitaminosis D, genetic susceptibility and EBV infection in MS</a:t>
            </a:r>
            <a:r>
              <a:rPr lang="en-US" sz="2100" dirty="0">
                <a:solidFill>
                  <a:schemeClr val="tx1"/>
                </a:solidFill>
              </a:rPr>
              <a:t> pathogenesis</a:t>
            </a:r>
            <a:r>
              <a:rPr lang="en-US" sz="2100" baseline="30000" dirty="0">
                <a:solidFill>
                  <a:schemeClr val="tx1"/>
                </a:solidFill>
              </a:rPr>
              <a:t>6</a:t>
            </a:r>
          </a:p>
        </p:txBody>
      </p:sp>
      <p:sp>
        <p:nvSpPr>
          <p:cNvPr id="2" name="TextBox 1">
            <a:extLst>
              <a:ext uri="{FF2B5EF4-FFF2-40B4-BE49-F238E27FC236}">
                <a16:creationId xmlns:a16="http://schemas.microsoft.com/office/drawing/2014/main" id="{32B7E3CC-2FC7-9BC5-3D05-6FF3634464F7}"/>
              </a:ext>
            </a:extLst>
          </p:cNvPr>
          <p:cNvSpPr txBox="1"/>
          <p:nvPr/>
        </p:nvSpPr>
        <p:spPr>
          <a:xfrm>
            <a:off x="0" y="4076662"/>
            <a:ext cx="8031366" cy="461665"/>
          </a:xfrm>
          <a:prstGeom prst="rect">
            <a:avLst/>
          </a:prstGeom>
          <a:noFill/>
        </p:spPr>
        <p:txBody>
          <a:bodyPr wrap="none" rtlCol="0">
            <a:spAutoFit/>
          </a:bodyPr>
          <a:lstStyle/>
          <a:p>
            <a:r>
              <a:rPr lang="en-US" sz="800" dirty="0"/>
              <a:t>4. Bjornevik K, Cortese M, Healy BC, et al. Longitudinal analysis reveals high prevalence of Epstein-Barr virus associated with multiple sclerosis. Science. 2022;375(6578):296-301. </a:t>
            </a:r>
          </a:p>
          <a:p>
            <a:r>
              <a:rPr lang="en-US" sz="800" dirty="0"/>
              <a:t>5. Lanz, TV, Brewer RC, Ho PP, et al. Clonally expanded B cells in multiple sclerosis bind EBV EBNA1 and GlialCAM. Nature. 2022;603(7900):321-327.</a:t>
            </a:r>
          </a:p>
          <a:p>
            <a:r>
              <a:rPr lang="en-US" sz="800" dirty="0"/>
              <a:t>6. Marcucci SB, Obeidat AZ. EBNA1, EBNA2, and EBNA3 link Epstein-Barr virus and hypovitaminosis D in multiple sclerosis pathogenesis. J Neuroimmunol. 2020;339:577116.</a:t>
            </a:r>
          </a:p>
        </p:txBody>
      </p:sp>
      <p:pic>
        <p:nvPicPr>
          <p:cNvPr id="8" name="Picture 7" descr="A picture containing flower, plant, colorful&#10;&#10;Description automatically generated">
            <a:extLst>
              <a:ext uri="{FF2B5EF4-FFF2-40B4-BE49-F238E27FC236}">
                <a16:creationId xmlns:a16="http://schemas.microsoft.com/office/drawing/2014/main" id="{F6F8FFA0-CB30-E6ED-0E65-8CCC4561536C}"/>
              </a:ext>
            </a:extLst>
          </p:cNvPr>
          <p:cNvPicPr>
            <a:picLocks noChangeAspect="1"/>
          </p:cNvPicPr>
          <p:nvPr/>
        </p:nvPicPr>
        <p:blipFill>
          <a:blip r:embed="rId2"/>
          <a:stretch>
            <a:fillRect/>
          </a:stretch>
        </p:blipFill>
        <p:spPr>
          <a:xfrm>
            <a:off x="5987143" y="1120897"/>
            <a:ext cx="3063405" cy="1817097"/>
          </a:xfrm>
          <a:prstGeom prst="rect">
            <a:avLst/>
          </a:prstGeom>
        </p:spPr>
      </p:pic>
      <p:sp>
        <p:nvSpPr>
          <p:cNvPr id="9" name="TextBox 8">
            <a:extLst>
              <a:ext uri="{FF2B5EF4-FFF2-40B4-BE49-F238E27FC236}">
                <a16:creationId xmlns:a16="http://schemas.microsoft.com/office/drawing/2014/main" id="{96D5937A-63CE-34CC-84C7-C0AF5C27030C}"/>
              </a:ext>
            </a:extLst>
          </p:cNvPr>
          <p:cNvSpPr txBox="1"/>
          <p:nvPr/>
        </p:nvSpPr>
        <p:spPr>
          <a:xfrm>
            <a:off x="6077697" y="2970562"/>
            <a:ext cx="2936724" cy="338554"/>
          </a:xfrm>
          <a:prstGeom prst="rect">
            <a:avLst/>
          </a:prstGeom>
          <a:noFill/>
        </p:spPr>
        <p:txBody>
          <a:bodyPr wrap="square" rtlCol="0">
            <a:spAutoFit/>
          </a:bodyPr>
          <a:lstStyle/>
          <a:p>
            <a:r>
              <a:rPr lang="en-US" sz="800" dirty="0">
                <a:ea typeface="Franklin Gothic Demi" charset="0"/>
                <a:cs typeface="Franklin Gothic Demi" charset="0"/>
              </a:rPr>
              <a:t>https://www.healthcentral.com/slideshow/ms-</a:t>
            </a:r>
            <a:r>
              <a:rPr lang="en-US" sz="800" dirty="0" err="1">
                <a:ea typeface="Franklin Gothic Demi" charset="0"/>
                <a:cs typeface="Franklin Gothic Demi" charset="0"/>
              </a:rPr>
              <a:t>epstein</a:t>
            </a:r>
            <a:r>
              <a:rPr lang="en-US" sz="800" dirty="0">
                <a:ea typeface="Franklin Gothic Demi" charset="0"/>
                <a:cs typeface="Franklin Gothic Demi" charset="0"/>
              </a:rPr>
              <a:t>-</a:t>
            </a:r>
            <a:r>
              <a:rPr lang="en-US" sz="800" dirty="0" err="1">
                <a:ea typeface="Franklin Gothic Demi" charset="0"/>
                <a:cs typeface="Franklin Gothic Demi" charset="0"/>
              </a:rPr>
              <a:t>barr</a:t>
            </a:r>
            <a:r>
              <a:rPr lang="en-US" sz="800" dirty="0">
                <a:ea typeface="Franklin Gothic Demi" charset="0"/>
                <a:cs typeface="Franklin Gothic Demi" charset="0"/>
              </a:rPr>
              <a:t>-virus-connection</a:t>
            </a:r>
          </a:p>
        </p:txBody>
      </p:sp>
    </p:spTree>
    <p:extLst>
      <p:ext uri="{BB962C8B-B14F-4D97-AF65-F5344CB8AC3E}">
        <p14:creationId xmlns:p14="http://schemas.microsoft.com/office/powerpoint/2010/main" val="1401201431"/>
      </p:ext>
    </p:extLst>
  </p:cSld>
  <p:clrMapOvr>
    <a:masterClrMapping/>
  </p:clrMapOvr>
</p:sld>
</file>

<file path=ppt/theme/theme1.xml><?xml version="1.0" encoding="utf-8"?>
<a:theme xmlns:a="http://schemas.openxmlformats.org/drawingml/2006/main" name="1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smtClean="0">
            <a:solidFill>
              <a:schemeClr val="accent1"/>
            </a:solidFill>
            <a:latin typeface="Franklin Gothic Demi" charset="0"/>
            <a:ea typeface="Franklin Gothic Demi" charset="0"/>
            <a:cs typeface="Franklin Gothic Demi" charset="0"/>
          </a:defRPr>
        </a:defPPr>
      </a:lstStyle>
    </a:txDef>
  </a:objectDefaults>
  <a:extraClrSchemeLst/>
  <a:extLst>
    <a:ext uri="{05A4C25C-085E-4340-85A3-A5531E510DB2}">
      <thm15:themeFamily xmlns:thm15="http://schemas.microsoft.com/office/thememl/2012/main" name="FCMSC_10_24_2021" id="{1BCD3271-EF3E-3143-8F0D-5D48C16E32C9}" vid="{94B2DF29-29F7-7240-BCE9-77CF2F4177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1_Custom Design</Template>
  <TotalTime>1649</TotalTime>
  <Words>2400</Words>
  <Application>Microsoft Macintosh PowerPoint</Application>
  <PresentationFormat>On-screen Show (16:9)</PresentationFormat>
  <Paragraphs>219</Paragraphs>
  <Slides>25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AppleSymbols</vt:lpstr>
      <vt:lpstr>Arial</vt:lpstr>
      <vt:lpstr>Calibri</vt:lpstr>
      <vt:lpstr>Courier New</vt:lpstr>
      <vt:lpstr>Franklin Gothic Book</vt:lpstr>
      <vt:lpstr>Franklin Gothic Demi</vt:lpstr>
      <vt:lpstr>Wingdings</vt:lpstr>
      <vt:lpstr>1_Custom Design</vt:lpstr>
      <vt:lpstr>Epstein Barr Virus, but not Herpes Simplex Viruses, is associated with Multiple Sclerosis (MS)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Epstein Barr Virus, but not Herpes Simplex Viruses, is associated with Multiple Sclerosis (MS)</dc:title>
  <dc:creator>Zehms, Jakob</dc:creator>
  <cp:lastModifiedBy>Zehms, Jakob</cp:lastModifiedBy>
  <cp:revision>7</cp:revision>
  <dcterms:created xsi:type="dcterms:W3CDTF">2022-04-30T18:07:46Z</dcterms:created>
  <dcterms:modified xsi:type="dcterms:W3CDTF">2022-05-02T18:51:07Z</dcterms:modified>
</cp:coreProperties>
</file>