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1">
          <p15:clr>
            <a:srgbClr val="A4A3A4"/>
          </p15:clr>
        </p15:guide>
        <p15:guide id="2" orient="horz" pos="3836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orient="horz" pos="4107">
          <p15:clr>
            <a:srgbClr val="A4A3A4"/>
          </p15:clr>
        </p15:guide>
        <p15:guide id="5" orient="horz" pos="868">
          <p15:clr>
            <a:srgbClr val="A4A3A4"/>
          </p15:clr>
        </p15:guide>
        <p15:guide id="6" orient="horz" pos="621">
          <p15:clr>
            <a:srgbClr val="A4A3A4"/>
          </p15:clr>
        </p15:guide>
        <p15:guide id="7" orient="horz" pos="3550">
          <p15:clr>
            <a:srgbClr val="A4A3A4"/>
          </p15:clr>
        </p15:guide>
        <p15:guide id="8" pos="3840">
          <p15:clr>
            <a:srgbClr val="A4A3A4"/>
          </p15:clr>
        </p15:guide>
        <p15:guide id="9" pos="384">
          <p15:clr>
            <a:srgbClr val="A4A3A4"/>
          </p15:clr>
        </p15:guide>
        <p15:guide id="10" pos="7295">
          <p15:clr>
            <a:srgbClr val="A4A3A4"/>
          </p15:clr>
        </p15:guide>
        <p15:guide id="11" pos="3765">
          <p15:clr>
            <a:srgbClr val="A4A3A4"/>
          </p15:clr>
        </p15:guide>
        <p15:guide id="12" pos="3915">
          <p15:clr>
            <a:srgbClr val="A4A3A4"/>
          </p15:clr>
        </p15:guide>
        <p15:guide id="13" pos="5563">
          <p15:clr>
            <a:srgbClr val="A4A3A4"/>
          </p15:clr>
        </p15:guide>
        <p15:guide id="14" pos="211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eqDK1Z53CSzYqynjw2mLFl84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1" orient="horz"/>
        <p:guide pos="3836" orient="horz"/>
        <p:guide pos="2387" orient="horz"/>
        <p:guide pos="4107" orient="horz"/>
        <p:guide pos="868" orient="horz"/>
        <p:guide pos="621" orient="horz"/>
        <p:guide pos="3550" orient="horz"/>
        <p:guide pos="3840"/>
        <p:guide pos="384"/>
        <p:guide pos="7295"/>
        <p:guide pos="3765"/>
        <p:guide pos="3915"/>
        <p:guide pos="5563"/>
        <p:guide pos="211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1140cffc0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1140cffc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1140cffc0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4dc67709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f4dc67709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f4dc67709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4dc67709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f4dc6770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f4dc67709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509b430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f509b430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f509b430f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766e2454_1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ef766e245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ef766e2454_1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f766e2454_1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ef766e245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ef766e2454_1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3956f982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3956f98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23956f982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f766e2454_1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ef766e2454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ef766e2454_1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f766e2454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ef766e2454_1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f766e2454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ef766e2454_1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fc2ee9882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efc2ee988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efc2ee9882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1140cffc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1140cff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21140cffc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RED)">
  <p:cSld name="Title Slide (RED)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47487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4"/>
          <p:cNvSpPr txBox="1"/>
          <p:nvPr>
            <p:ph type="ctrTitle"/>
          </p:nvPr>
        </p:nvSpPr>
        <p:spPr>
          <a:xfrm>
            <a:off x="609600" y="436106"/>
            <a:ext cx="5486400" cy="23277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body"/>
          </p:nvPr>
        </p:nvSpPr>
        <p:spPr>
          <a:xfrm>
            <a:off x="609600" y="2971803"/>
            <a:ext cx="5486400" cy="1233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ransition Green">
  <p:cSld name="Image Transition Gree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42"/>
          <p:cNvSpPr txBox="1"/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1115550" lIns="457200" spcFirstLastPara="1" rIns="457200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42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72" y="6177050"/>
            <a:ext cx="5210628" cy="941913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ransition Orange">
  <p:cSld name="Image Transition Orang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43"/>
          <p:cNvSpPr txBox="1"/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1115550" lIns="457200" spcFirstLastPara="1" rIns="457200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43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8" name="Google Shape;6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72" y="6177050"/>
            <a:ext cx="5210628" cy="941913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ransition Red">
  <p:cSld name="Image Transition Red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44"/>
          <p:cNvSpPr txBox="1"/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1115550" lIns="457200" spcFirstLastPara="1" rIns="457200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44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72" y="6177050"/>
            <a:ext cx="5210628" cy="941913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(RED)">
  <p:cSld name="1_Title Slide (RED)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474878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6"/>
          <p:cNvSpPr txBox="1"/>
          <p:nvPr>
            <p:ph type="ctrTitle"/>
          </p:nvPr>
        </p:nvSpPr>
        <p:spPr>
          <a:xfrm>
            <a:off x="609600" y="436106"/>
            <a:ext cx="5486400" cy="23277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" type="body"/>
          </p:nvPr>
        </p:nvSpPr>
        <p:spPr>
          <a:xfrm>
            <a:off x="609600" y="2971803"/>
            <a:ext cx="5486400" cy="1233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47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" name="Google Shape;82;p47"/>
          <p:cNvCxnSpPr/>
          <p:nvPr/>
        </p:nvCxnSpPr>
        <p:spPr>
          <a:xfrm>
            <a:off x="610660" y="1162050"/>
            <a:ext cx="109706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Slide (RED and GREEN)">
  <p:cSld name="1_Transition Slide (RED and GREEN)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12192000" cy="459638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8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48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type="ctrTitle"/>
          </p:nvPr>
        </p:nvSpPr>
        <p:spPr>
          <a:xfrm>
            <a:off x="609600" y="4873934"/>
            <a:ext cx="54864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Slide (ORANGE)">
  <p:cSld name="1_Transition Slide (ORANGE)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12192000" cy="45963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9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F606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49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9"/>
          <p:cNvSpPr txBox="1"/>
          <p:nvPr>
            <p:ph type="ctrTitle"/>
          </p:nvPr>
        </p:nvSpPr>
        <p:spPr>
          <a:xfrm>
            <a:off x="609600" y="4873934"/>
            <a:ext cx="54864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ank You">
  <p:cSld name="1_Thank You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0"/>
          <p:cNvPicPr preferRelativeResize="0"/>
          <p:nvPr/>
        </p:nvPicPr>
        <p:blipFill rotWithShape="1">
          <a:blip r:embed="rId2">
            <a:alphaModFix/>
          </a:blip>
          <a:srcRect b="0" l="0" r="0" t="5999"/>
          <a:stretch/>
        </p:blipFill>
        <p:spPr>
          <a:xfrm>
            <a:off x="0" y="-61878"/>
            <a:ext cx="12192000" cy="60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0"/>
          <p:cNvSpPr txBox="1"/>
          <p:nvPr>
            <p:ph type="ctrTitle"/>
          </p:nvPr>
        </p:nvSpPr>
        <p:spPr>
          <a:xfrm>
            <a:off x="609600" y="2785356"/>
            <a:ext cx="5486400" cy="23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5"/>
          <p:cNvSpPr txBox="1"/>
          <p:nvPr>
            <p:ph idx="1" type="body"/>
          </p:nvPr>
        </p:nvSpPr>
        <p:spPr>
          <a:xfrm>
            <a:off x="609601" y="1381125"/>
            <a:ext cx="10970683" cy="471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" name="Google Shape;21;p35"/>
          <p:cNvCxnSpPr/>
          <p:nvPr/>
        </p:nvCxnSpPr>
        <p:spPr>
          <a:xfrm>
            <a:off x="610660" y="1162050"/>
            <a:ext cx="109706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35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-Content Paragraphs">
  <p:cSld name="Title and 2-Content Paragraph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609604" y="1375283"/>
            <a:ext cx="5367865" cy="472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7"/>
          <p:cNvSpPr/>
          <p:nvPr>
            <p:ph idx="2" type="body"/>
          </p:nvPr>
        </p:nvSpPr>
        <p:spPr>
          <a:xfrm>
            <a:off x="6212421" y="1375283"/>
            <a:ext cx="5367865" cy="4725480"/>
          </a:xfrm>
          <a:prstGeom prst="roundRect">
            <a:avLst>
              <a:gd fmla="val 2505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" name="Google Shape;27;p37"/>
          <p:cNvCxnSpPr/>
          <p:nvPr/>
        </p:nvCxnSpPr>
        <p:spPr>
          <a:xfrm>
            <a:off x="610660" y="1162050"/>
            <a:ext cx="109706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37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(ORANGE)">
  <p:cSld name="Transition Slide (ORANGE)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12192000" cy="459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5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5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type="ctrTitle"/>
          </p:nvPr>
        </p:nvSpPr>
        <p:spPr>
          <a:xfrm>
            <a:off x="609600" y="4873934"/>
            <a:ext cx="54864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0"/>
          <p:cNvPicPr preferRelativeResize="0"/>
          <p:nvPr/>
        </p:nvPicPr>
        <p:blipFill rotWithShape="1">
          <a:blip r:embed="rId2">
            <a:alphaModFix/>
          </a:blip>
          <a:srcRect b="0" l="0" r="0" t="5999"/>
          <a:stretch/>
        </p:blipFill>
        <p:spPr>
          <a:xfrm>
            <a:off x="0" y="-61878"/>
            <a:ext cx="12192000" cy="60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0"/>
          <p:cNvSpPr txBox="1"/>
          <p:nvPr>
            <p:ph type="ctrTitle"/>
          </p:nvPr>
        </p:nvSpPr>
        <p:spPr>
          <a:xfrm>
            <a:off x="609600" y="2785356"/>
            <a:ext cx="5486400" cy="23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rstLevelParagraphs">
  <p:cSld name="Title and FirstLevelParagraph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609601" y="1381125"/>
            <a:ext cx="10970683" cy="471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–"/>
              <a:defRPr/>
            </a:lvl3pPr>
            <a:lvl4pPr indent="-3302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0" name="Google Shape;40;p36"/>
          <p:cNvCxnSpPr/>
          <p:nvPr/>
        </p:nvCxnSpPr>
        <p:spPr>
          <a:xfrm>
            <a:off x="610660" y="1162050"/>
            <a:ext cx="109706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36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(RED and GREEN)">
  <p:cSld name="Transition Slide (RED and GREEN)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12192000" cy="459638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8"/>
          <p:cNvSpPr txBox="1"/>
          <p:nvPr>
            <p:ph idx="1" type="body"/>
          </p:nvPr>
        </p:nvSpPr>
        <p:spPr>
          <a:xfrm>
            <a:off x="609600" y="5778904"/>
            <a:ext cx="5486400" cy="426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type="ctrTitle"/>
          </p:nvPr>
        </p:nvSpPr>
        <p:spPr>
          <a:xfrm>
            <a:off x="609600" y="4873934"/>
            <a:ext cx="54864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-Content">
  <p:cSld name="Title and 2-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39"/>
          <p:cNvSpPr txBox="1"/>
          <p:nvPr>
            <p:ph idx="1" type="body"/>
          </p:nvPr>
        </p:nvSpPr>
        <p:spPr>
          <a:xfrm>
            <a:off x="609604" y="1381125"/>
            <a:ext cx="5367865" cy="471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9"/>
          <p:cNvSpPr/>
          <p:nvPr>
            <p:ph idx="2" type="body"/>
          </p:nvPr>
        </p:nvSpPr>
        <p:spPr>
          <a:xfrm>
            <a:off x="6212421" y="1381125"/>
            <a:ext cx="5367865" cy="4719638"/>
          </a:xfrm>
          <a:prstGeom prst="roundRect">
            <a:avLst>
              <a:gd fmla="val 1970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39"/>
          <p:cNvCxnSpPr/>
          <p:nvPr/>
        </p:nvCxnSpPr>
        <p:spPr>
          <a:xfrm>
            <a:off x="610660" y="1162050"/>
            <a:ext cx="109706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39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41"/>
          <p:cNvCxnSpPr/>
          <p:nvPr/>
        </p:nvCxnSpPr>
        <p:spPr>
          <a:xfrm>
            <a:off x="610660" y="1162050"/>
            <a:ext cx="109706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41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609601" y="270936"/>
            <a:ext cx="10970683" cy="7958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609601" y="1381125"/>
            <a:ext cx="10970683" cy="4719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2" type="sldNum"/>
          </p:nvPr>
        </p:nvSpPr>
        <p:spPr>
          <a:xfrm>
            <a:off x="11131175" y="6318251"/>
            <a:ext cx="449111" cy="329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4972" y="6177050"/>
            <a:ext cx="5210628" cy="941913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11200" y="137050"/>
            <a:ext cx="101244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Effects on Quality of Life, Disease Impact and Physical Activity of a Day Wellness Program for People Living with Multiple Sclerosis Before and During the COVID-19 Pandemic</a:t>
            </a:r>
            <a:endParaRPr/>
          </a:p>
        </p:txBody>
      </p:sp>
      <p:sp>
        <p:nvSpPr>
          <p:cNvPr id="101" name="Google Shape;101;p1"/>
          <p:cNvSpPr txBox="1"/>
          <p:nvPr>
            <p:ph idx="1" type="body"/>
          </p:nvPr>
        </p:nvSpPr>
        <p:spPr>
          <a:xfrm>
            <a:off x="609600" y="2487028"/>
            <a:ext cx="83373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Tiffany Malone, MSW, MSCS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Program Manager- MS Achievement Center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2022 Annual Meeting of Consortium of Multiple Sclerosis Centers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Platform Presentation- </a:t>
            </a:r>
            <a:r>
              <a:rPr lang="en-US"/>
              <a:t>DXM12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June 2,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1140cffc0_1_7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g121140cffc0_1_7"/>
          <p:cNvSpPr txBox="1"/>
          <p:nvPr>
            <p:ph idx="1" type="body"/>
          </p:nvPr>
        </p:nvSpPr>
        <p:spPr>
          <a:xfrm>
            <a:off x="609601" y="1381125"/>
            <a:ext cx="10970700" cy="47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21140cffc0_1_7"/>
          <p:cNvSpPr txBox="1"/>
          <p:nvPr>
            <p:ph type="title"/>
          </p:nvPr>
        </p:nvSpPr>
        <p:spPr>
          <a:xfrm>
            <a:off x="609601" y="270936"/>
            <a:ext cx="10970700" cy="79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and Four Year Outcomes- Godin</a:t>
            </a:r>
            <a:endParaRPr/>
          </a:p>
        </p:txBody>
      </p:sp>
      <p:pic>
        <p:nvPicPr>
          <p:cNvPr id="193" name="Google Shape;193;g121140cffc0_1_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25" y="1494625"/>
            <a:ext cx="7265649" cy="4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21140cffc0_1_7"/>
          <p:cNvSpPr txBox="1"/>
          <p:nvPr/>
        </p:nvSpPr>
        <p:spPr>
          <a:xfrm>
            <a:off x="4269550" y="3191975"/>
            <a:ext cx="78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 .14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21140cffc0_1_7"/>
          <p:cNvSpPr txBox="1"/>
          <p:nvPr/>
        </p:nvSpPr>
        <p:spPr>
          <a:xfrm>
            <a:off x="6215075" y="1969675"/>
            <a:ext cx="78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p=.00001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21140cffc0_1_7"/>
          <p:cNvSpPr txBox="1"/>
          <p:nvPr/>
        </p:nvSpPr>
        <p:spPr>
          <a:xfrm>
            <a:off x="8208225" y="1969675"/>
            <a:ext cx="69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p=.005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4dc67709b_0_7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gf4dc67709b_0_7"/>
          <p:cNvSpPr txBox="1"/>
          <p:nvPr>
            <p:ph idx="1" type="body"/>
          </p:nvPr>
        </p:nvSpPr>
        <p:spPr>
          <a:xfrm>
            <a:off x="610651" y="1377950"/>
            <a:ext cx="109707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Participants in a one day per week wellness program showed significant improvements in: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Patient reported disease impact through the MSIS-29 after three and four years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Participation in physical activity during leisure time as reported through the Godin Leisure Time Exercise Questionnaire after four years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Declines noted during year four: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Self-efficacy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Ability to participate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Social roles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Improvements in areas of self-efficacy, ability to participate, and social roles had been noted through year three; however, negative changes were noted during the pandemic period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Significant</a:t>
            </a:r>
            <a:r>
              <a:rPr lang="en-US"/>
              <a:t> changes were not noted for the other measures collected during this reporting period</a:t>
            </a:r>
            <a:endParaRPr/>
          </a:p>
        </p:txBody>
      </p:sp>
      <p:sp>
        <p:nvSpPr>
          <p:cNvPr id="204" name="Google Shape;204;gf4dc67709b_0_7"/>
          <p:cNvSpPr txBox="1"/>
          <p:nvPr>
            <p:ph type="title"/>
          </p:nvPr>
        </p:nvSpPr>
        <p:spPr>
          <a:xfrm>
            <a:off x="609601" y="270936"/>
            <a:ext cx="10970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Conclusions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4dc67709b_0_0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f4dc67709b_0_0"/>
          <p:cNvSpPr txBox="1"/>
          <p:nvPr>
            <p:ph idx="1" type="body"/>
          </p:nvPr>
        </p:nvSpPr>
        <p:spPr>
          <a:xfrm>
            <a:off x="609601" y="1381125"/>
            <a:ext cx="109707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 a true baseline for some of the participants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use of a control group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Survey responses were collected online during the pandemic, so we cannot guarantee the respondent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MSAC members do not exclusively participate in MSAC activities; some participated in other types of interventions during this reporting period</a:t>
            </a:r>
            <a:endParaRPr/>
          </a:p>
        </p:txBody>
      </p:sp>
      <p:sp>
        <p:nvSpPr>
          <p:cNvPr id="212" name="Google Shape;212;gf4dc67709b_0_0"/>
          <p:cNvSpPr txBox="1"/>
          <p:nvPr>
            <p:ph type="title"/>
          </p:nvPr>
        </p:nvSpPr>
        <p:spPr>
          <a:xfrm>
            <a:off x="609601" y="270936"/>
            <a:ext cx="10970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Limitations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509b430f1_0_0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gf509b430f1_0_0"/>
          <p:cNvSpPr txBox="1"/>
          <p:nvPr>
            <p:ph idx="1" type="body"/>
          </p:nvPr>
        </p:nvSpPr>
        <p:spPr>
          <a:xfrm>
            <a:off x="609601" y="1381125"/>
            <a:ext cx="109707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Overall, individuals who participate in a weekly, structured day wellness program have shown significant improvements in quality of life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Changes were seen more quickly in Social Domains than measures of self-efficacy and disease impact, followed by behavior change (physical activity)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impact of the COVID-19 pandemic led to decreased social connection and reduction of in-person interventions which may have contributed to the decline of some of the progress that had been made over the previous reporting years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Further analysis is recommended to determine the long-term impact of this pandemic and to determine if the transition back to full in-person programming and social connections will </a:t>
            </a:r>
            <a:r>
              <a:rPr lang="en-US"/>
              <a:t>positively impact these outcomes</a:t>
            </a:r>
            <a:endParaRPr/>
          </a:p>
        </p:txBody>
      </p:sp>
      <p:sp>
        <p:nvSpPr>
          <p:cNvPr id="220" name="Google Shape;220;gf509b430f1_0_0"/>
          <p:cNvSpPr txBox="1"/>
          <p:nvPr>
            <p:ph type="title"/>
          </p:nvPr>
        </p:nvSpPr>
        <p:spPr>
          <a:xfrm>
            <a:off x="609601" y="270936"/>
            <a:ext cx="10970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ctrTitle"/>
          </p:nvPr>
        </p:nvSpPr>
        <p:spPr>
          <a:xfrm>
            <a:off x="609600" y="2785356"/>
            <a:ext cx="5486400" cy="23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f766e2454_1_21"/>
          <p:cNvSpPr txBox="1"/>
          <p:nvPr>
            <p:ph idx="1" type="body"/>
          </p:nvPr>
        </p:nvSpPr>
        <p:spPr>
          <a:xfrm>
            <a:off x="812805" y="1375283"/>
            <a:ext cx="7157100" cy="4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/>
              <a:t>Mission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/>
              <a:t>Provide education and support for physical, cognitive and emotional well-being to people living with multiple sclerosis and their loved 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 u="sng"/>
              <a:t>Goals</a:t>
            </a:r>
            <a:endParaRPr u="sng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Focus on quality of life for people living with a chronic disease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Decrease caregiver stress and burden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Decrease secondary complications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Decrease unnecessary healthcare utilization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Encourage self management of disease and health</a:t>
            </a:r>
            <a:endParaRPr/>
          </a:p>
        </p:txBody>
      </p:sp>
      <p:sp>
        <p:nvSpPr>
          <p:cNvPr id="108" name="Google Shape;108;gef766e2454_1_21"/>
          <p:cNvSpPr txBox="1"/>
          <p:nvPr>
            <p:ph type="title"/>
          </p:nvPr>
        </p:nvSpPr>
        <p:spPr>
          <a:xfrm>
            <a:off x="812801" y="270936"/>
            <a:ext cx="14627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Multiple Sclerosis Achievement Center</a:t>
            </a:r>
            <a:endParaRPr/>
          </a:p>
        </p:txBody>
      </p:sp>
      <p:pic>
        <p:nvPicPr>
          <p:cNvPr id="109" name="Google Shape;109;gef766e2454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301" y="1483688"/>
            <a:ext cx="3458527" cy="46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f766e2454_1_29"/>
          <p:cNvSpPr txBox="1"/>
          <p:nvPr>
            <p:ph type="ctrTitle"/>
          </p:nvPr>
        </p:nvSpPr>
        <p:spPr>
          <a:xfrm>
            <a:off x="609600" y="4517571"/>
            <a:ext cx="61683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/>
              <a:t>Operational Models</a:t>
            </a:r>
            <a:endParaRPr/>
          </a:p>
        </p:txBody>
      </p:sp>
      <p:sp>
        <p:nvSpPr>
          <p:cNvPr id="116" name="Google Shape;116;gef766e2454_1_29"/>
          <p:cNvSpPr txBox="1"/>
          <p:nvPr>
            <p:ph idx="1" type="body"/>
          </p:nvPr>
        </p:nvSpPr>
        <p:spPr>
          <a:xfrm>
            <a:off x="812800" y="5778904"/>
            <a:ext cx="73152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3956f982f_0_0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123956f982f_0_0"/>
          <p:cNvSpPr txBox="1"/>
          <p:nvPr>
            <p:ph idx="1" type="body"/>
          </p:nvPr>
        </p:nvSpPr>
        <p:spPr>
          <a:xfrm>
            <a:off x="609601" y="1381125"/>
            <a:ext cx="10970700" cy="47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Participants attend one day per week</a:t>
            </a:r>
            <a:endParaRPr sz="2200"/>
          </a:p>
          <a:p>
            <a:pPr indent="-3302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Hybrid format offered during the reporting period</a:t>
            </a:r>
            <a:endParaRPr sz="2200"/>
          </a:p>
          <a:p>
            <a:pPr indent="-330200" lvl="0" marL="3429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Activities include:</a:t>
            </a:r>
            <a:endParaRPr sz="2200"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/>
              <a:t>	-Individualized &amp; Group Exercise</a:t>
            </a:r>
            <a:endParaRPr sz="2200"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/>
              <a:t>	-Cognitive Stimulation</a:t>
            </a:r>
            <a:endParaRPr sz="2200"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/>
              <a:t>	-Socialization &amp; Emotional Support</a:t>
            </a:r>
            <a:endParaRPr sz="2200"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/>
              <a:t>	-Education</a:t>
            </a:r>
            <a:endParaRPr sz="2200"/>
          </a:p>
          <a:p>
            <a:pPr indent="1143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/>
              <a:t>-Recreational Activities*</a:t>
            </a:r>
            <a:endParaRPr sz="22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/>
              <a:t>*Many activities were provided virtually while community outings &amp;                                                                                      in-person social events were suspended due to the pandemic. </a:t>
            </a:r>
            <a:endParaRPr/>
          </a:p>
        </p:txBody>
      </p:sp>
      <p:sp>
        <p:nvSpPr>
          <p:cNvPr id="124" name="Google Shape;124;g123956f982f_0_0"/>
          <p:cNvSpPr txBox="1"/>
          <p:nvPr>
            <p:ph type="title"/>
          </p:nvPr>
        </p:nvSpPr>
        <p:spPr>
          <a:xfrm>
            <a:off x="609601" y="270936"/>
            <a:ext cx="10970700" cy="79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i="1" lang="en-US"/>
              <a:t>Empowered to Achieve &amp; Achieving Wellness Programs</a:t>
            </a:r>
            <a:endParaRPr/>
          </a:p>
        </p:txBody>
      </p:sp>
      <p:pic>
        <p:nvPicPr>
          <p:cNvPr id="125" name="Google Shape;125;g123956f98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5125" y="1274850"/>
            <a:ext cx="2762925" cy="21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23956f982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850" y="2336425"/>
            <a:ext cx="2179450" cy="290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23956f982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1777" y="4213476"/>
            <a:ext cx="2404127" cy="21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3956f982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0050" y="1893056"/>
            <a:ext cx="2762925" cy="207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f766e2454_1_58"/>
          <p:cNvSpPr txBox="1"/>
          <p:nvPr>
            <p:ph type="ctrTitle"/>
          </p:nvPr>
        </p:nvSpPr>
        <p:spPr>
          <a:xfrm>
            <a:off x="609600" y="4517571"/>
            <a:ext cx="61683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/>
              <a:t>Program Outcomes</a:t>
            </a:r>
            <a:endParaRPr/>
          </a:p>
        </p:txBody>
      </p:sp>
      <p:sp>
        <p:nvSpPr>
          <p:cNvPr id="135" name="Google Shape;135;gef766e2454_1_58"/>
          <p:cNvSpPr txBox="1"/>
          <p:nvPr>
            <p:ph idx="1" type="body"/>
          </p:nvPr>
        </p:nvSpPr>
        <p:spPr>
          <a:xfrm>
            <a:off x="812800" y="5778904"/>
            <a:ext cx="73152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766e2454_1_64"/>
          <p:cNvSpPr txBox="1"/>
          <p:nvPr>
            <p:ph idx="1" type="body"/>
          </p:nvPr>
        </p:nvSpPr>
        <p:spPr>
          <a:xfrm>
            <a:off x="812800" y="1381125"/>
            <a:ext cx="113793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7500" lnSpcReduction="10000"/>
          </a:bodyPr>
          <a:lstStyle/>
          <a:p>
            <a:pPr indent="-30861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37 Female (71%) and 15 Male (29%)</a:t>
            </a:r>
            <a:endParaRPr>
              <a:highlight>
                <a:srgbClr val="FFFF00"/>
              </a:highlight>
            </a:endParaRPr>
          </a:p>
          <a:p>
            <a:pPr indent="-30861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36</a:t>
            </a:r>
            <a:r>
              <a:rPr lang="en-US"/>
              <a:t> White, not Hispanic (69%)</a:t>
            </a:r>
            <a:endParaRPr/>
          </a:p>
          <a:p>
            <a:pPr indent="-30861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 LGTBQ+ (7%)</a:t>
            </a:r>
            <a:endParaRPr/>
          </a:p>
          <a:p>
            <a:pPr indent="-279082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33 Married/Domestic Partnership (63%)</a:t>
            </a:r>
            <a:endParaRPr/>
          </a:p>
          <a:p>
            <a:pPr indent="-30861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 Employed (6%)</a:t>
            </a:r>
            <a:endParaRPr/>
          </a:p>
          <a:p>
            <a:pPr indent="-30861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Average age = 63 years old</a:t>
            </a:r>
            <a:endParaRPr/>
          </a:p>
          <a:p>
            <a:pPr indent="-279082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Average length of MS diagnosis = 23 years</a:t>
            </a:r>
            <a:endParaRPr/>
          </a:p>
          <a:p>
            <a:pPr indent="-279082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Average length of enrollment at the MSAC = 64 months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rPr lang="en-US"/>
              <a:t> </a:t>
            </a:r>
            <a:r>
              <a:rPr lang="en-US" sz="1900"/>
              <a:t>Demographics based on analyzed data set</a:t>
            </a:r>
            <a:endParaRPr sz="2200"/>
          </a:p>
        </p:txBody>
      </p:sp>
      <p:sp>
        <p:nvSpPr>
          <p:cNvPr id="141" name="Google Shape;141;gef766e2454_1_64"/>
          <p:cNvSpPr txBox="1"/>
          <p:nvPr>
            <p:ph type="title"/>
          </p:nvPr>
        </p:nvSpPr>
        <p:spPr>
          <a:xfrm>
            <a:off x="812800" y="270925"/>
            <a:ext cx="10767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Multiple Sclerosis Achievement Center Demographics</a:t>
            </a:r>
            <a:endParaRPr/>
          </a:p>
        </p:txBody>
      </p:sp>
      <p:pic>
        <p:nvPicPr>
          <p:cNvPr id="142" name="Google Shape;142;gef766e2454_1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588" y="1515976"/>
            <a:ext cx="4221373" cy="316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f766e2454_1_70"/>
          <p:cNvSpPr txBox="1"/>
          <p:nvPr>
            <p:ph idx="12" type="sldNum"/>
          </p:nvPr>
        </p:nvSpPr>
        <p:spPr>
          <a:xfrm>
            <a:off x="14841567" y="6318251"/>
            <a:ext cx="5988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gef766e2454_1_70"/>
          <p:cNvSpPr txBox="1"/>
          <p:nvPr>
            <p:ph idx="1" type="body"/>
          </p:nvPr>
        </p:nvSpPr>
        <p:spPr>
          <a:xfrm>
            <a:off x="812801" y="1381125"/>
            <a:ext cx="146277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Multiple Sclerosis Self Efficacy Scale (MSSE)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Multiple Sclerosis Impact Scale-29 (MSIS-29)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NeuroQoL sections for Anxiety, Depression, Emotion &amp; Behavior, Positive Affect,                                                   Cognition, Ability to Participate, and Social Roles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Godin Leisure Time Exercise Questionnaire (GTLEQ)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*Program Measures are collected at baseline (initiation of program) and one time per year                                                                   thereafter during the month of January.  Data reported is from 2017-2021.</a:t>
            </a:r>
            <a:endParaRPr/>
          </a:p>
        </p:txBody>
      </p:sp>
      <p:sp>
        <p:nvSpPr>
          <p:cNvPr id="149" name="Google Shape;149;gef766e2454_1_70"/>
          <p:cNvSpPr txBox="1"/>
          <p:nvPr>
            <p:ph type="title"/>
          </p:nvPr>
        </p:nvSpPr>
        <p:spPr>
          <a:xfrm>
            <a:off x="812801" y="270936"/>
            <a:ext cx="14627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/>
              <a:t>Program Measures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fc2ee9882_0_42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gefc2ee9882_0_42"/>
          <p:cNvSpPr txBox="1"/>
          <p:nvPr>
            <p:ph idx="1" type="body"/>
          </p:nvPr>
        </p:nvSpPr>
        <p:spPr>
          <a:xfrm>
            <a:off x="610651" y="1327425"/>
            <a:ext cx="109707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7" name="Google Shape;157;gefc2ee9882_0_42"/>
          <p:cNvSpPr txBox="1"/>
          <p:nvPr>
            <p:ph type="title"/>
          </p:nvPr>
        </p:nvSpPr>
        <p:spPr>
          <a:xfrm>
            <a:off x="611701" y="347636"/>
            <a:ext cx="10970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Three and Four Year Outcomes</a:t>
            </a:r>
            <a:endParaRPr/>
          </a:p>
        </p:txBody>
      </p:sp>
      <p:sp>
        <p:nvSpPr>
          <p:cNvPr id="158" name="Google Shape;158;gefc2ee9882_0_42"/>
          <p:cNvSpPr txBox="1"/>
          <p:nvPr/>
        </p:nvSpPr>
        <p:spPr>
          <a:xfrm>
            <a:off x="3740400" y="3252000"/>
            <a:ext cx="71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p=.15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efc2ee9882_0_42"/>
          <p:cNvSpPr txBox="1"/>
          <p:nvPr/>
        </p:nvSpPr>
        <p:spPr>
          <a:xfrm>
            <a:off x="2410875" y="2771975"/>
            <a:ext cx="54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p=.02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*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efc2ee9882_0_42"/>
          <p:cNvSpPr txBox="1"/>
          <p:nvPr/>
        </p:nvSpPr>
        <p:spPr>
          <a:xfrm>
            <a:off x="7685975" y="3375300"/>
            <a:ext cx="54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p=.03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*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efc2ee9882_0_4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237" y="1983456"/>
            <a:ext cx="5101299" cy="343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fc2ee9882_0_42"/>
          <p:cNvSpPr txBox="1"/>
          <p:nvPr/>
        </p:nvSpPr>
        <p:spPr>
          <a:xfrm>
            <a:off x="2326850" y="2217725"/>
            <a:ext cx="54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p=.02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efc2ee9882_0_42"/>
          <p:cNvSpPr txBox="1"/>
          <p:nvPr/>
        </p:nvSpPr>
        <p:spPr>
          <a:xfrm>
            <a:off x="5090700" y="2498250"/>
            <a:ext cx="63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p=.0001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efc2ee9882_0_42"/>
          <p:cNvSpPr txBox="1"/>
          <p:nvPr/>
        </p:nvSpPr>
        <p:spPr>
          <a:xfrm>
            <a:off x="3708763" y="2599100"/>
            <a:ext cx="54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p=.18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efc2ee9882_0_4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070" y="1968500"/>
            <a:ext cx="5559210" cy="34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efc2ee9882_0_42"/>
          <p:cNvSpPr txBox="1"/>
          <p:nvPr/>
        </p:nvSpPr>
        <p:spPr>
          <a:xfrm>
            <a:off x="7607950" y="2656875"/>
            <a:ext cx="49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p=.03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efc2ee9882_0_42"/>
          <p:cNvSpPr txBox="1"/>
          <p:nvPr/>
        </p:nvSpPr>
        <p:spPr>
          <a:xfrm>
            <a:off x="9073363" y="2599100"/>
            <a:ext cx="49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p=.01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efc2ee9882_0_42"/>
          <p:cNvSpPr txBox="1"/>
          <p:nvPr/>
        </p:nvSpPr>
        <p:spPr>
          <a:xfrm>
            <a:off x="10538775" y="2676050"/>
            <a:ext cx="5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p=.89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1140cffc0_0_0"/>
          <p:cNvSpPr txBox="1"/>
          <p:nvPr>
            <p:ph idx="12" type="sldNum"/>
          </p:nvPr>
        </p:nvSpPr>
        <p:spPr>
          <a:xfrm>
            <a:off x="11131175" y="6318251"/>
            <a:ext cx="449100" cy="32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g121140cffc0_0_0"/>
          <p:cNvSpPr txBox="1"/>
          <p:nvPr>
            <p:ph idx="1" type="body"/>
          </p:nvPr>
        </p:nvSpPr>
        <p:spPr>
          <a:xfrm>
            <a:off x="491601" y="1381125"/>
            <a:ext cx="10970700" cy="47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1140cffc0_0_0"/>
          <p:cNvSpPr txBox="1"/>
          <p:nvPr>
            <p:ph type="title"/>
          </p:nvPr>
        </p:nvSpPr>
        <p:spPr>
          <a:xfrm>
            <a:off x="609601" y="270936"/>
            <a:ext cx="10970700" cy="79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Two, Three and Four Year Outcomes- NeuroQoL</a:t>
            </a:r>
            <a:endParaRPr/>
          </a:p>
        </p:txBody>
      </p:sp>
      <p:pic>
        <p:nvPicPr>
          <p:cNvPr id="177" name="Google Shape;177;g121140cffc0_0_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25" y="1859475"/>
            <a:ext cx="5693424" cy="352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21140cffc0_0_0"/>
          <p:cNvSpPr txBox="1"/>
          <p:nvPr/>
        </p:nvSpPr>
        <p:spPr>
          <a:xfrm>
            <a:off x="1860025" y="2384150"/>
            <a:ext cx="63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p=.02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21140cffc0_0_0"/>
          <p:cNvSpPr txBox="1"/>
          <p:nvPr/>
        </p:nvSpPr>
        <p:spPr>
          <a:xfrm>
            <a:off x="3307163" y="2337175"/>
            <a:ext cx="63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 .004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21140cffc0_0_0"/>
          <p:cNvSpPr txBox="1"/>
          <p:nvPr/>
        </p:nvSpPr>
        <p:spPr>
          <a:xfrm>
            <a:off x="4848925" y="2491075"/>
            <a:ext cx="53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p=.27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121140cffc0_0_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941" y="1965787"/>
            <a:ext cx="5521491" cy="34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21140cffc0_0_0"/>
          <p:cNvSpPr txBox="1"/>
          <p:nvPr/>
        </p:nvSpPr>
        <p:spPr>
          <a:xfrm>
            <a:off x="7296600" y="2491075"/>
            <a:ext cx="63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 .001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21140cffc0_0_0"/>
          <p:cNvSpPr txBox="1"/>
          <p:nvPr/>
        </p:nvSpPr>
        <p:spPr>
          <a:xfrm>
            <a:off x="8831263" y="2453425"/>
            <a:ext cx="57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p=.004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    *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21140cffc0_0_0"/>
          <p:cNvSpPr txBox="1"/>
          <p:nvPr/>
        </p:nvSpPr>
        <p:spPr>
          <a:xfrm>
            <a:off x="10304750" y="2644975"/>
            <a:ext cx="53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p= .54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nityHealth_PPT07_020712_old">
  <a:themeElements>
    <a:clrScheme name="Custom 13">
      <a:dk1>
        <a:srgbClr val="000000"/>
      </a:dk1>
      <a:lt1>
        <a:srgbClr val="FFFFFF"/>
      </a:lt1>
      <a:dk2>
        <a:srgbClr val="D95E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2020-12-28T16:54:47Z</dcterms:created>
  <dc:creator>Mary Beth TeSelle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2012-05-15T06:00:00Z</vt:filetime>
  </property>
</Properties>
</file>